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82" r:id="rId4"/>
    <p:sldId id="259" r:id="rId5"/>
    <p:sldId id="276" r:id="rId6"/>
    <p:sldId id="260" r:id="rId7"/>
    <p:sldId id="261" r:id="rId8"/>
    <p:sldId id="271" r:id="rId9"/>
    <p:sldId id="272" r:id="rId10"/>
    <p:sldId id="262" r:id="rId11"/>
    <p:sldId id="263" r:id="rId12"/>
    <p:sldId id="281" r:id="rId13"/>
    <p:sldId id="277" r:id="rId14"/>
    <p:sldId id="264" r:id="rId15"/>
    <p:sldId id="268" r:id="rId16"/>
    <p:sldId id="269" r:id="rId17"/>
    <p:sldId id="278" r:id="rId18"/>
    <p:sldId id="279" r:id="rId19"/>
    <p:sldId id="265" r:id="rId20"/>
    <p:sldId id="280" r:id="rId21"/>
    <p:sldId id="283" r:id="rId22"/>
    <p:sldId id="28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3FCA5F-D9DB-EB41-BEBC-DA68C2927955}" v="138" dt="2026-01-23T17:27:05.3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15" autoAdjust="0"/>
    <p:restoredTop sz="94694"/>
  </p:normalViewPr>
  <p:slideViewPr>
    <p:cSldViewPr snapToGrid="0">
      <p:cViewPr varScale="1">
        <p:scale>
          <a:sx n="99" d="100"/>
          <a:sy n="99" d="100"/>
        </p:scale>
        <p:origin x="192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ngsmuth, Simon" userId="2a8fa9ed-ba7d-49d8-9917-a0b3628f6951" providerId="ADAL" clId="{232566FA-5147-5B89-8D74-528E3C6D14A7}"/>
    <pc:docChg chg="undo custSel addSld delSld modSld sldOrd modMainMaster">
      <pc:chgData name="Ringsmuth, Simon" userId="2a8fa9ed-ba7d-49d8-9917-a0b3628f6951" providerId="ADAL" clId="{232566FA-5147-5B89-8D74-528E3C6D14A7}" dt="2026-01-23T17:29:06.209" v="3365" actId="962"/>
      <pc:docMkLst>
        <pc:docMk/>
      </pc:docMkLst>
      <pc:sldChg chg="addSp modSp mod">
        <pc:chgData name="Ringsmuth, Simon" userId="2a8fa9ed-ba7d-49d8-9917-a0b3628f6951" providerId="ADAL" clId="{232566FA-5147-5B89-8D74-528E3C6D14A7}" dt="2026-01-23T17:25:29.264" v="2087" actId="962"/>
        <pc:sldMkLst>
          <pc:docMk/>
          <pc:sldMk cId="1245576464" sldId="257"/>
        </pc:sldMkLst>
        <pc:picChg chg="add mod">
          <ac:chgData name="Ringsmuth, Simon" userId="2a8fa9ed-ba7d-49d8-9917-a0b3628f6951" providerId="ADAL" clId="{232566FA-5147-5B89-8D74-528E3C6D14A7}" dt="2026-01-23T17:25:29.264" v="2087" actId="962"/>
          <ac:picMkLst>
            <pc:docMk/>
            <pc:sldMk cId="1245576464" sldId="257"/>
            <ac:picMk id="4" creationId="{8B6C205D-E380-D631-95AC-C7BBF14A32AB}"/>
          </ac:picMkLst>
        </pc:picChg>
      </pc:sldChg>
      <pc:sldChg chg="modSp">
        <pc:chgData name="Ringsmuth, Simon" userId="2a8fa9ed-ba7d-49d8-9917-a0b3628f6951" providerId="ADAL" clId="{232566FA-5147-5B89-8D74-528E3C6D14A7}" dt="2026-01-23T17:25:43.584" v="2219" actId="962"/>
        <pc:sldMkLst>
          <pc:docMk/>
          <pc:sldMk cId="1228928299" sldId="259"/>
        </pc:sldMkLst>
        <pc:picChg chg="mod">
          <ac:chgData name="Ringsmuth, Simon" userId="2a8fa9ed-ba7d-49d8-9917-a0b3628f6951" providerId="ADAL" clId="{232566FA-5147-5B89-8D74-528E3C6D14A7}" dt="2026-01-23T17:25:43.584" v="2219" actId="962"/>
          <ac:picMkLst>
            <pc:docMk/>
            <pc:sldMk cId="1228928299" sldId="259"/>
            <ac:picMk id="4098" creationId="{08E35105-86CA-47A3-9B24-3A6F410CF7DF}"/>
          </ac:picMkLst>
        </pc:picChg>
      </pc:sldChg>
      <pc:sldChg chg="modSp mod">
        <pc:chgData name="Ringsmuth, Simon" userId="2a8fa9ed-ba7d-49d8-9917-a0b3628f6951" providerId="ADAL" clId="{232566FA-5147-5B89-8D74-528E3C6D14A7}" dt="2026-01-23T17:27:19.122" v="2685" actId="962"/>
        <pc:sldMkLst>
          <pc:docMk/>
          <pc:sldMk cId="2658610857" sldId="269"/>
        </pc:sldMkLst>
        <pc:picChg chg="mod">
          <ac:chgData name="Ringsmuth, Simon" userId="2a8fa9ed-ba7d-49d8-9917-a0b3628f6951" providerId="ADAL" clId="{232566FA-5147-5B89-8D74-528E3C6D14A7}" dt="2026-01-23T17:27:19.122" v="2685" actId="962"/>
          <ac:picMkLst>
            <pc:docMk/>
            <pc:sldMk cId="2658610857" sldId="269"/>
            <ac:picMk id="4" creationId="{BC314CCB-8B75-5FEF-20F0-12E340CB0322}"/>
          </ac:picMkLst>
        </pc:picChg>
      </pc:sldChg>
      <pc:sldChg chg="modSp mod">
        <pc:chgData name="Ringsmuth, Simon" userId="2a8fa9ed-ba7d-49d8-9917-a0b3628f6951" providerId="ADAL" clId="{232566FA-5147-5B89-8D74-528E3C6D14A7}" dt="2026-01-23T17:26:44.280" v="2677" actId="962"/>
        <pc:sldMkLst>
          <pc:docMk/>
          <pc:sldMk cId="933835525" sldId="271"/>
        </pc:sldMkLst>
        <pc:picChg chg="mod">
          <ac:chgData name="Ringsmuth, Simon" userId="2a8fa9ed-ba7d-49d8-9917-a0b3628f6951" providerId="ADAL" clId="{232566FA-5147-5B89-8D74-528E3C6D14A7}" dt="2026-01-23T17:26:26.710" v="2471" actId="962"/>
          <ac:picMkLst>
            <pc:docMk/>
            <pc:sldMk cId="933835525" sldId="271"/>
            <ac:picMk id="4" creationId="{E1787646-47D6-0373-40F5-2C86F13327A5}"/>
          </ac:picMkLst>
        </pc:picChg>
        <pc:picChg chg="mod">
          <ac:chgData name="Ringsmuth, Simon" userId="2a8fa9ed-ba7d-49d8-9917-a0b3628f6951" providerId="ADAL" clId="{232566FA-5147-5B89-8D74-528E3C6D14A7}" dt="2026-01-23T17:26:09.037" v="2377" actId="962"/>
          <ac:picMkLst>
            <pc:docMk/>
            <pc:sldMk cId="933835525" sldId="271"/>
            <ac:picMk id="5" creationId="{D7B43FAC-BF34-2FCA-D988-24096EA3BDC9}"/>
          </ac:picMkLst>
        </pc:picChg>
        <pc:picChg chg="mod">
          <ac:chgData name="Ringsmuth, Simon" userId="2a8fa9ed-ba7d-49d8-9917-a0b3628f6951" providerId="ADAL" clId="{232566FA-5147-5B89-8D74-528E3C6D14A7}" dt="2026-01-23T17:26:44.280" v="2677" actId="962"/>
          <ac:picMkLst>
            <pc:docMk/>
            <pc:sldMk cId="933835525" sldId="271"/>
            <ac:picMk id="6" creationId="{0D94CDC6-BAB0-8AE0-024A-658FAA10AAE0}"/>
          </ac:picMkLst>
        </pc:picChg>
      </pc:sldChg>
      <pc:sldChg chg="modSp mod">
        <pc:chgData name="Ringsmuth, Simon" userId="2a8fa9ed-ba7d-49d8-9917-a0b3628f6951" providerId="ADAL" clId="{232566FA-5147-5B89-8D74-528E3C6D14A7}" dt="2026-01-23T17:28:16.784" v="3097" actId="962"/>
        <pc:sldMkLst>
          <pc:docMk/>
          <pc:sldMk cId="1631735543" sldId="278"/>
        </pc:sldMkLst>
        <pc:picChg chg="mod">
          <ac:chgData name="Ringsmuth, Simon" userId="2a8fa9ed-ba7d-49d8-9917-a0b3628f6951" providerId="ADAL" clId="{232566FA-5147-5B89-8D74-528E3C6D14A7}" dt="2026-01-23T17:27:34.668" v="2761" actId="962"/>
          <ac:picMkLst>
            <pc:docMk/>
            <pc:sldMk cId="1631735543" sldId="278"/>
            <ac:picMk id="4" creationId="{2F7149ED-B898-257F-17AB-82BF22280222}"/>
          </ac:picMkLst>
        </pc:picChg>
        <pc:picChg chg="mod">
          <ac:chgData name="Ringsmuth, Simon" userId="2a8fa9ed-ba7d-49d8-9917-a0b3628f6951" providerId="ADAL" clId="{232566FA-5147-5B89-8D74-528E3C6D14A7}" dt="2026-01-23T17:27:44.583" v="2837" actId="962"/>
          <ac:picMkLst>
            <pc:docMk/>
            <pc:sldMk cId="1631735543" sldId="278"/>
            <ac:picMk id="5" creationId="{96730160-98B6-F35C-5EE8-E39F6E336F12}"/>
          </ac:picMkLst>
        </pc:picChg>
        <pc:picChg chg="mod">
          <ac:chgData name="Ringsmuth, Simon" userId="2a8fa9ed-ba7d-49d8-9917-a0b3628f6951" providerId="ADAL" clId="{232566FA-5147-5B89-8D74-528E3C6D14A7}" dt="2026-01-23T17:28:01.412" v="2959" actId="962"/>
          <ac:picMkLst>
            <pc:docMk/>
            <pc:sldMk cId="1631735543" sldId="278"/>
            <ac:picMk id="8" creationId="{216DAD3E-1044-4FD5-4EE6-3E5F9CF71B0E}"/>
          </ac:picMkLst>
        </pc:picChg>
        <pc:picChg chg="mod">
          <ac:chgData name="Ringsmuth, Simon" userId="2a8fa9ed-ba7d-49d8-9917-a0b3628f6951" providerId="ADAL" clId="{232566FA-5147-5B89-8D74-528E3C6D14A7}" dt="2026-01-23T17:28:16.784" v="3097" actId="962"/>
          <ac:picMkLst>
            <pc:docMk/>
            <pc:sldMk cId="1631735543" sldId="278"/>
            <ac:picMk id="10" creationId="{61EF42CE-ABC5-5F04-3690-4D5E5B08E051}"/>
          </ac:picMkLst>
        </pc:picChg>
      </pc:sldChg>
      <pc:sldChg chg="modSp mod">
        <pc:chgData name="Ringsmuth, Simon" userId="2a8fa9ed-ba7d-49d8-9917-a0b3628f6951" providerId="ADAL" clId="{232566FA-5147-5B89-8D74-528E3C6D14A7}" dt="2026-01-23T17:28:56.747" v="3351" actId="962"/>
        <pc:sldMkLst>
          <pc:docMk/>
          <pc:sldMk cId="235080132" sldId="279"/>
        </pc:sldMkLst>
        <pc:picChg chg="mod">
          <ac:chgData name="Ringsmuth, Simon" userId="2a8fa9ed-ba7d-49d8-9917-a0b3628f6951" providerId="ADAL" clId="{232566FA-5147-5B89-8D74-528E3C6D14A7}" dt="2026-01-23T17:28:56.747" v="3351" actId="962"/>
          <ac:picMkLst>
            <pc:docMk/>
            <pc:sldMk cId="235080132" sldId="279"/>
            <ac:picMk id="5" creationId="{AAD2D770-87D2-9905-2C73-23D74AED4923}"/>
          </ac:picMkLst>
        </pc:picChg>
        <pc:picChg chg="mod">
          <ac:chgData name="Ringsmuth, Simon" userId="2a8fa9ed-ba7d-49d8-9917-a0b3628f6951" providerId="ADAL" clId="{232566FA-5147-5B89-8D74-528E3C6D14A7}" dt="2026-01-23T17:28:40.565" v="3211" actId="962"/>
          <ac:picMkLst>
            <pc:docMk/>
            <pc:sldMk cId="235080132" sldId="279"/>
            <ac:picMk id="7" creationId="{8492755B-947B-A3EE-E970-938AD9A53BDE}"/>
          </ac:picMkLst>
        </pc:picChg>
      </pc:sldChg>
      <pc:sldChg chg="modSp mod">
        <pc:chgData name="Ringsmuth, Simon" userId="2a8fa9ed-ba7d-49d8-9917-a0b3628f6951" providerId="ADAL" clId="{232566FA-5147-5B89-8D74-528E3C6D14A7}" dt="2026-01-23T17:29:06.209" v="3365" actId="962"/>
        <pc:sldMkLst>
          <pc:docMk/>
          <pc:sldMk cId="922713158" sldId="280"/>
        </pc:sldMkLst>
        <pc:picChg chg="mod">
          <ac:chgData name="Ringsmuth, Simon" userId="2a8fa9ed-ba7d-49d8-9917-a0b3628f6951" providerId="ADAL" clId="{232566FA-5147-5B89-8D74-528E3C6D14A7}" dt="2026-01-23T17:29:06.209" v="3365" actId="962"/>
          <ac:picMkLst>
            <pc:docMk/>
            <pc:sldMk cId="922713158" sldId="280"/>
            <ac:picMk id="3" creationId="{9F582904-E9EB-4BC2-184D-1EF4CEBF61BE}"/>
          </ac:picMkLst>
        </pc:picChg>
      </pc:sldChg>
      <pc:sldChg chg="modSp">
        <pc:chgData name="Ringsmuth, Simon" userId="2a8fa9ed-ba7d-49d8-9917-a0b3628f6951" providerId="ADAL" clId="{232566FA-5147-5B89-8D74-528E3C6D14A7}" dt="2026-01-23T17:27:05.353" v="2683" actId="962"/>
        <pc:sldMkLst>
          <pc:docMk/>
          <pc:sldMk cId="686328432" sldId="281"/>
        </pc:sldMkLst>
        <pc:picChg chg="mod">
          <ac:chgData name="Ringsmuth, Simon" userId="2a8fa9ed-ba7d-49d8-9917-a0b3628f6951" providerId="ADAL" clId="{232566FA-5147-5B89-8D74-528E3C6D14A7}" dt="2026-01-23T17:27:05.353" v="2683" actId="962"/>
          <ac:picMkLst>
            <pc:docMk/>
            <pc:sldMk cId="686328432" sldId="281"/>
            <ac:picMk id="3074" creationId="{A04B8040-675A-DBCA-4EFD-65BC2B7D807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FC3FDF-C45F-47FA-A6F8-43633ECDB061}" type="datetimeFigureOut">
              <a:rPr lang="en-US" smtClean="0"/>
              <a:t>1/23/26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14B5C-E85F-45E4-8827-3F72491E6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773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Built in 1953. 5 floors. About 3.2 million items in our collection. 2 large storage facilities and 3 branch libraries along with the main library. </a:t>
            </a:r>
          </a:p>
          <a:p>
            <a:r>
              <a:rPr lang="en-US" dirty="0"/>
              <a:t>https://</a:t>
            </a:r>
            <a:r>
              <a:rPr lang="en-US" dirty="0" err="1"/>
              <a:t>upload.wikimedia.org</a:t>
            </a:r>
            <a:r>
              <a:rPr lang="en-US" dirty="0"/>
              <a:t>/</a:t>
            </a:r>
            <a:r>
              <a:rPr lang="en-US" dirty="0" err="1"/>
              <a:t>wikipedia</a:t>
            </a:r>
            <a:r>
              <a:rPr lang="en-US"/>
              <a:t>/commons/a/a9/OSUEdmonLowLibrary2007.jpg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14B5C-E85F-45E4-8827-3F72491E65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89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4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6CE3-E415-41BE-B58F-677B5AEAC619}" type="datetimeFigureOut">
              <a:rPr lang="en-US" smtClean="0"/>
              <a:t>1/23/26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44ED-B022-42B1-8823-84993755F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729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6CE3-E415-41BE-B58F-677B5AEAC619}" type="datetimeFigureOut">
              <a:rPr lang="en-US" smtClean="0"/>
              <a:t>1/23/26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44ED-B022-42B1-8823-84993755F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72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6CE3-E415-41BE-B58F-677B5AEAC619}" type="datetimeFigureOut">
              <a:rPr lang="en-US" smtClean="0"/>
              <a:t>1/23/26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44ED-B022-42B1-8823-84993755F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239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5001" y="523613"/>
            <a:ext cx="10101998" cy="118872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01" y="1949116"/>
            <a:ext cx="10101998" cy="3790911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6CE3-E415-41BE-B58F-677B5AEAC619}" type="datetimeFigureOut">
              <a:rPr lang="en-US" smtClean="0"/>
              <a:t>1/23/26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44ED-B022-42B1-8823-84993755F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65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6CE3-E415-41BE-B58F-677B5AEAC619}" type="datetimeFigureOut">
              <a:rPr lang="en-US" smtClean="0"/>
              <a:t>1/23/26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44ED-B022-42B1-8823-84993755F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777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6CE3-E415-41BE-B58F-677B5AEAC619}" type="datetimeFigureOut">
              <a:rPr lang="en-US" smtClean="0"/>
              <a:t>1/23/26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44ED-B022-42B1-8823-84993755F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818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6CE3-E415-41BE-B58F-677B5AEAC619}" type="datetimeFigureOut">
              <a:rPr lang="en-US" smtClean="0"/>
              <a:t>1/23/26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44ED-B022-42B1-8823-84993755F91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83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6CE3-E415-41BE-B58F-677B5AEAC619}" type="datetimeFigureOut">
              <a:rPr lang="en-US" smtClean="0"/>
              <a:t>1/23/26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44ED-B022-42B1-8823-84993755F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57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6CE3-E415-41BE-B58F-677B5AEAC619}" type="datetimeFigureOut">
              <a:rPr lang="en-US" smtClean="0"/>
              <a:t>1/23/26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44ED-B022-42B1-8823-84993755F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084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16CE3-E415-41BE-B58F-677B5AEAC619}" type="datetimeFigureOut">
              <a:rPr lang="en-US" smtClean="0"/>
              <a:t>1/23/26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44ED-B022-42B1-8823-84993755F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808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6816CE3-E415-41BE-B58F-677B5AEAC619}" type="datetimeFigureOut">
              <a:rPr lang="en-US" smtClean="0"/>
              <a:t>1/23/26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44ED-B022-42B1-8823-84993755F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95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6816CE3-E415-41BE-B58F-677B5AEAC619}" type="datetimeFigureOut">
              <a:rPr lang="en-US" smtClean="0"/>
              <a:t>1/23/26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DEA44ED-B022-42B1-8823-84993755F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573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Jennifer.nabicht@okstate.edu" TargetMode="External"/><Relationship Id="rId2" Type="http://schemas.openxmlformats.org/officeDocument/2006/relationships/hyperlink" Target="mailto:Simon.ringsmuth@okstate.edu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70E7118-47A3-413F-04D3-345D1BC7B2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3" y="4751109"/>
            <a:ext cx="6801612" cy="52741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Jennifer Nabicht &amp; Simon Ringsmuth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8911B4-9494-96F7-79FB-76963A39F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398" y="5438778"/>
            <a:ext cx="4289204" cy="1419222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E3E2CC5-7647-2BFF-C801-35FCBCBB7EA5}"/>
              </a:ext>
            </a:extLst>
          </p:cNvPr>
          <p:cNvSpPr/>
          <p:nvPr/>
        </p:nvSpPr>
        <p:spPr>
          <a:xfrm>
            <a:off x="1607687" y="537327"/>
            <a:ext cx="8991600" cy="3883843"/>
          </a:xfrm>
          <a:prstGeom prst="roundRect">
            <a:avLst>
              <a:gd name="adj" fmla="val 4746"/>
            </a:avLst>
          </a:prstGeom>
          <a:solidFill>
            <a:schemeClr val="tx1"/>
          </a:solidFill>
          <a:ln w="412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ysClr val="windowText" lastClr="000000"/>
                </a:solidFill>
              </a:rPr>
              <a:t>Inviting Belonging:</a:t>
            </a:r>
            <a:br>
              <a:rPr lang="en-US" sz="40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4000" dirty="0">
                <a:solidFill>
                  <a:sysClr val="windowText" lastClr="000000"/>
                </a:solidFill>
              </a:rPr>
              <a:t>Creating Welcoming Library Spaces through Relax and Read &amp;</a:t>
            </a:r>
          </a:p>
          <a:p>
            <a:pPr algn="ctr"/>
            <a:r>
              <a:rPr lang="en-US" sz="4000" dirty="0">
                <a:solidFill>
                  <a:sysClr val="windowText" lastClr="000000"/>
                </a:solidFill>
              </a:rPr>
              <a:t>Scenes from Back Home</a:t>
            </a:r>
          </a:p>
        </p:txBody>
      </p:sp>
    </p:spTree>
    <p:extLst>
      <p:ext uri="{BB962C8B-B14F-4D97-AF65-F5344CB8AC3E}">
        <p14:creationId xmlns:p14="http://schemas.microsoft.com/office/powerpoint/2010/main" val="3771704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10128-480E-1ED3-A9F1-66E5E35D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FA542-03A8-4B4B-9038-EDC76F156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Helped reframe perceptions of the library as both </a:t>
            </a:r>
            <a:r>
              <a:rPr lang="en-US" i="1" dirty="0"/>
              <a:t>academic</a:t>
            </a:r>
            <a:r>
              <a:rPr lang="en-US" dirty="0"/>
              <a:t> and </a:t>
            </a:r>
            <a:r>
              <a:rPr lang="en-US" i="1" dirty="0"/>
              <a:t>personal.</a:t>
            </a:r>
            <a:endParaRPr lang="en-US" dirty="0"/>
          </a:p>
          <a:p>
            <a:pPr lvl="0"/>
            <a:r>
              <a:rPr lang="en-US" dirty="0"/>
              <a:t>Increased casual foot traffic and linger time in the lobby area.</a:t>
            </a:r>
          </a:p>
          <a:p>
            <a:pPr lvl="0"/>
            <a:r>
              <a:rPr lang="en-US" dirty="0"/>
              <a:t>Noticeable increase in engagement — more browsing and checkouts</a:t>
            </a:r>
          </a:p>
          <a:p>
            <a:pPr lvl="0"/>
            <a:r>
              <a:rPr lang="en-US" dirty="0"/>
              <a:t>Accessibility changes made the space more inviting and inclusive</a:t>
            </a:r>
          </a:p>
          <a:p>
            <a:pPr lvl="0"/>
            <a:r>
              <a:rPr lang="en-US" dirty="0"/>
              <a:t>Themed displays spark conversation and draw repeat visitors</a:t>
            </a:r>
          </a:p>
          <a:p>
            <a:pPr lvl="0"/>
            <a:r>
              <a:rPr lang="en-US" dirty="0"/>
              <a:t>Positive feedback from student employees and library staff.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583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E28CD-174C-D1B0-2C30-23BAE7A71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C6FCD-AE5F-A2F6-2E60-435A435A6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Keep collections fresh and inclusive to reflect diverse interests</a:t>
            </a:r>
          </a:p>
          <a:p>
            <a:pPr lvl="0"/>
            <a:r>
              <a:rPr lang="en-US" dirty="0"/>
              <a:t>Regularly gather user feedback for continued relevance</a:t>
            </a:r>
          </a:p>
          <a:p>
            <a:pPr lvl="0"/>
            <a:r>
              <a:rPr lang="en-US" dirty="0"/>
              <a:t>Accessibility and visibility are key — location drives participation</a:t>
            </a:r>
          </a:p>
          <a:p>
            <a:pPr lvl="0"/>
            <a:r>
              <a:rPr lang="en-US" dirty="0"/>
              <a:t>Displays and social media is essential to engagement.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923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8F38E-D87C-1481-62D9-AD79BFF94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D1D79-BD1B-6396-2584-453E63912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LibGuide</a:t>
            </a:r>
            <a:endParaRPr lang="en-US" dirty="0"/>
          </a:p>
        </p:txBody>
      </p:sp>
      <p:pic>
        <p:nvPicPr>
          <p:cNvPr id="3074" name="Picture 2" descr="A QR Code">
            <a:extLst>
              <a:ext uri="{FF2B5EF4-FFF2-40B4-BE49-F238E27FC236}">
                <a16:creationId xmlns:a16="http://schemas.microsoft.com/office/drawing/2014/main" id="{A04B8040-675A-DBCA-4EFD-65BC2B7D80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2719" y="1811438"/>
            <a:ext cx="5046562" cy="504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328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D3A0F-3061-C896-7395-0E060E9F1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2EB75DC-938F-80CC-ED47-4F4D68CD5D54}"/>
              </a:ext>
            </a:extLst>
          </p:cNvPr>
          <p:cNvSpPr/>
          <p:nvPr/>
        </p:nvSpPr>
        <p:spPr>
          <a:xfrm>
            <a:off x="1600200" y="2241842"/>
            <a:ext cx="8991600" cy="2374315"/>
          </a:xfrm>
          <a:prstGeom prst="roundRect">
            <a:avLst>
              <a:gd name="adj" fmla="val 8380"/>
            </a:avLst>
          </a:prstGeom>
          <a:solidFill>
            <a:schemeClr val="tx1"/>
          </a:solidFill>
          <a:ln w="412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ysClr val="windowText" lastClr="000000"/>
                </a:solidFill>
              </a:rPr>
              <a:t>Scenes from</a:t>
            </a:r>
          </a:p>
          <a:p>
            <a:pPr algn="ctr"/>
            <a:r>
              <a:rPr lang="en-US" sz="8000" dirty="0">
                <a:solidFill>
                  <a:sysClr val="windowText" lastClr="000000"/>
                </a:solidFill>
              </a:rPr>
              <a:t>Back Home</a:t>
            </a:r>
            <a:endParaRPr lang="en-US" sz="40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622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3E818-DECC-5394-48B9-164CA0890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E161E-169A-DFF0-2BBE-3CC5AB6FD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Purpose</a:t>
            </a:r>
            <a:r>
              <a:rPr lang="en-US" dirty="0"/>
              <a:t>: Create a welcoming environment in the Third floor study area</a:t>
            </a:r>
          </a:p>
          <a:p>
            <a:r>
              <a:rPr lang="en-US" b="1" dirty="0"/>
              <a:t>Concept:</a:t>
            </a:r>
            <a:r>
              <a:rPr lang="en-US" dirty="0"/>
              <a:t> Students submit photos of their hometowns to be displayed on an 85” Frame TV</a:t>
            </a:r>
          </a:p>
          <a:p>
            <a:r>
              <a:rPr lang="en-US" b="1" dirty="0"/>
              <a:t>Message:</a:t>
            </a:r>
            <a:r>
              <a:rPr lang="en-US" dirty="0"/>
              <a:t> The Library cares about students and wants them to be comfortable, feel welcomed, and create a connection to other students.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25827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32772-F13D-82FF-C026-099AB1EF4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E4075-11B5-2287-68D5-37ABC73F5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0A2A9-C460-411C-13B5-FF2029A0F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01" y="1949116"/>
            <a:ext cx="10531114" cy="4559260"/>
          </a:xfrm>
        </p:spPr>
        <p:txBody>
          <a:bodyPr>
            <a:normAutofit/>
          </a:bodyPr>
          <a:lstStyle/>
          <a:p>
            <a:r>
              <a:rPr lang="en-US" dirty="0"/>
              <a:t>Big Idea Pitch to Library leadership</a:t>
            </a:r>
          </a:p>
          <a:p>
            <a:r>
              <a:rPr lang="en-US" dirty="0"/>
              <a:t>Facilities Management installed power, ethernet, and wall mount</a:t>
            </a:r>
          </a:p>
          <a:p>
            <a:r>
              <a:rPr lang="en-US" dirty="0"/>
              <a:t>Locked cabinet for control box, remote</a:t>
            </a:r>
          </a:p>
          <a:p>
            <a:r>
              <a:rPr lang="en-US" dirty="0"/>
              <a:t>Purchase and setup of Samsung 85” Frame display</a:t>
            </a:r>
          </a:p>
          <a:p>
            <a:r>
              <a:rPr lang="en-US" dirty="0" err="1"/>
              <a:t>LibGuide</a:t>
            </a:r>
            <a:r>
              <a:rPr lang="en-US" dirty="0"/>
              <a:t> and Form for submitting photos</a:t>
            </a:r>
          </a:p>
          <a:p>
            <a:r>
              <a:rPr lang="en-US" dirty="0"/>
              <a:t>Image processing pipeline</a:t>
            </a:r>
          </a:p>
          <a:p>
            <a:r>
              <a:rPr lang="en-US" dirty="0"/>
              <a:t>Signage and other promotion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428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2D399-97E7-E658-4940-8E3771F3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FA8B3-ADBB-7F14-8EEE-3B8A2A376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 Floor Study Area</a:t>
            </a:r>
          </a:p>
        </p:txBody>
      </p:sp>
      <p:pic>
        <p:nvPicPr>
          <p:cNvPr id="1026" name="Picture 2" descr="Samsung Frame display mounted to the wall of a Library study space, with a brown cabinet below it.">
            <a:extLst>
              <a:ext uri="{FF2B5EF4-FFF2-40B4-BE49-F238E27FC236}">
                <a16:creationId xmlns:a16="http://schemas.microsoft.com/office/drawing/2014/main" id="{A6B8BED1-1CE2-018B-19C9-381E3886A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304" y="2261935"/>
            <a:ext cx="5871696" cy="385574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Samsung Frame display mounted to the wall of a Library study space, with a brown cabinet below it.">
            <a:extLst>
              <a:ext uri="{FF2B5EF4-FFF2-40B4-BE49-F238E27FC236}">
                <a16:creationId xmlns:a16="http://schemas.microsoft.com/office/drawing/2014/main" id="{BC314CCB-8B75-5FEF-20F0-12E340CB03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6699" y="2261935"/>
            <a:ext cx="5140997" cy="38557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58610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6A778-E464-6F96-EA29-767C7AC22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rmal gardens in Tulsa, Oklahoma.">
            <a:extLst>
              <a:ext uri="{FF2B5EF4-FFF2-40B4-BE49-F238E27FC236}">
                <a16:creationId xmlns:a16="http://schemas.microsoft.com/office/drawing/2014/main" id="{2F7149ED-B898-257F-17AB-82BF222802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002" y="1796337"/>
            <a:ext cx="4172633" cy="23471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B09F8D-97F4-8D8F-CA39-14FB5E077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Submissions</a:t>
            </a:r>
          </a:p>
        </p:txBody>
      </p:sp>
      <p:pic>
        <p:nvPicPr>
          <p:cNvPr id="8" name="Picture 7" descr="A fisherman in the harbor of San Pablo City, Philippines.">
            <a:extLst>
              <a:ext uri="{FF2B5EF4-FFF2-40B4-BE49-F238E27FC236}">
                <a16:creationId xmlns:a16="http://schemas.microsoft.com/office/drawing/2014/main" id="{216DAD3E-1044-4FD5-4EE6-3E5F9CF71B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001" y="4227447"/>
            <a:ext cx="4172635" cy="23471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A stree with pedestrians and colored globes hanging overhead.">
            <a:extLst>
              <a:ext uri="{FF2B5EF4-FFF2-40B4-BE49-F238E27FC236}">
                <a16:creationId xmlns:a16="http://schemas.microsoft.com/office/drawing/2014/main" id="{61EF42CE-ABC5-5F04-3690-4D5E5B08E0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4365" y="4227447"/>
            <a:ext cx="4172635" cy="23471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The Parthenon in Athens, Greece.">
            <a:extLst>
              <a:ext uri="{FF2B5EF4-FFF2-40B4-BE49-F238E27FC236}">
                <a16:creationId xmlns:a16="http://schemas.microsoft.com/office/drawing/2014/main" id="{96730160-98B6-F35C-5EE8-E39F6E336F1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4365" y="1796336"/>
            <a:ext cx="4172635" cy="23471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31735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4EA51-22FB-B4B0-E313-05796F3A5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12159-A906-9E57-6E60-6BA7F8AB5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B2CF8-6AF8-BEA1-CCB8-86F0A045F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 60 photos submitted</a:t>
            </a:r>
          </a:p>
          <a:p>
            <a:r>
              <a:rPr lang="en-US" dirty="0"/>
              <a:t>Study space feels welcoming and inviting</a:t>
            </a:r>
          </a:p>
          <a:p>
            <a:r>
              <a:rPr lang="en-US" dirty="0"/>
              <a:t>Popular spot for visitors and tour groups</a:t>
            </a:r>
          </a:p>
          <a:p>
            <a:r>
              <a:rPr lang="en-US" dirty="0"/>
              <a:t>Students have ownership over their study area</a:t>
            </a:r>
          </a:p>
        </p:txBody>
      </p:sp>
      <p:pic>
        <p:nvPicPr>
          <p:cNvPr id="5" name="Picture 4" descr="A dog looking at the camera in a field next to a country home.">
            <a:extLst>
              <a:ext uri="{FF2B5EF4-FFF2-40B4-BE49-F238E27FC236}">
                <a16:creationId xmlns:a16="http://schemas.microsoft.com/office/drawing/2014/main" id="{AAD2D770-87D2-9905-2C73-23D74AED49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2698" y="4308049"/>
            <a:ext cx="4533246" cy="25499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A country road with a sunset in the distance.">
            <a:extLst>
              <a:ext uri="{FF2B5EF4-FFF2-40B4-BE49-F238E27FC236}">
                <a16:creationId xmlns:a16="http://schemas.microsoft.com/office/drawing/2014/main" id="{8492755B-947B-A3EE-E970-938AD9A53B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001" y="4308049"/>
            <a:ext cx="4533246" cy="25499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5080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D3AE-E031-BA62-FB8B-8273DC62D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DD7DD-529D-51DA-030F-F89E34A1F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Simplify </a:t>
            </a:r>
            <a:r>
              <a:rPr lang="en-US"/>
              <a:t>submission process (less is more)</a:t>
            </a:r>
            <a:endParaRPr lang="en-US" dirty="0"/>
          </a:p>
          <a:p>
            <a:r>
              <a:rPr lang="en-US" dirty="0"/>
              <a:t>Promotion is essential for success</a:t>
            </a:r>
          </a:p>
          <a:p>
            <a:r>
              <a:rPr lang="en-US" dirty="0"/>
              <a:t>TV software can be problematic</a:t>
            </a:r>
          </a:p>
          <a:p>
            <a:r>
              <a:rPr lang="en-US" dirty="0"/>
              <a:t>“Scenes from Back Home” </a:t>
            </a:r>
            <a:r>
              <a:rPr lang="en-US" dirty="0">
                <a:sym typeface="Wingdings" pitchFamily="2" charset="2"/>
              </a:rPr>
              <a:t> “Cowboys Around the World”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146B9D-AECC-E349-6DD2-369080AD66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001" y="4297530"/>
            <a:ext cx="4551947" cy="25604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A row of houses with cars parked on the side of the street&#10;&#10;AI-generated content may be incorrect.">
            <a:extLst>
              <a:ext uri="{FF2B5EF4-FFF2-40B4-BE49-F238E27FC236}">
                <a16:creationId xmlns:a16="http://schemas.microsoft.com/office/drawing/2014/main" id="{FE7BB0D0-762D-54F1-BFB5-CEB695EFB6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5051" y="4297530"/>
            <a:ext cx="4551947" cy="25604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75396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B2A6C-8BFB-24B7-5580-28059004A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A55C8-1B7D-BECC-035A-D200C2DCE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  <a:p>
            <a:r>
              <a:rPr lang="en-US" dirty="0"/>
              <a:t>Edmon Low Library</a:t>
            </a:r>
          </a:p>
          <a:p>
            <a:r>
              <a:rPr lang="en-US" dirty="0"/>
              <a:t>Relax &amp; Read</a:t>
            </a:r>
          </a:p>
          <a:p>
            <a:r>
              <a:rPr lang="en-US" dirty="0"/>
              <a:t>Scenes from Back Home</a:t>
            </a:r>
          </a:p>
          <a:p>
            <a:r>
              <a:rPr lang="en-US" dirty="0"/>
              <a:t>Lessons Learned</a:t>
            </a:r>
          </a:p>
          <a:p>
            <a:r>
              <a:rPr lang="en-US" dirty="0"/>
              <a:t>Q&amp;A</a:t>
            </a:r>
          </a:p>
        </p:txBody>
      </p:sp>
      <p:pic>
        <p:nvPicPr>
          <p:cNvPr id="4" name="Picture 3" descr="Illustration of a clipboard with a pencil.">
            <a:extLst>
              <a:ext uri="{FF2B5EF4-FFF2-40B4-BE49-F238E27FC236}">
                <a16:creationId xmlns:a16="http://schemas.microsoft.com/office/drawing/2014/main" id="{8B6C205D-E380-D631-95AC-C7BBF14A32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8082" y="2762054"/>
            <a:ext cx="6143918" cy="40959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45576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69EAF-611F-C18B-3E42-E5935605B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6A46E-37E4-D63B-826D-E6DC65DE5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LibGuide</a:t>
            </a:r>
            <a:r>
              <a:rPr lang="en-US" dirty="0"/>
              <a:t> and submission Form</a:t>
            </a:r>
          </a:p>
        </p:txBody>
      </p:sp>
      <p:pic>
        <p:nvPicPr>
          <p:cNvPr id="3" name="Picture 2" descr="QR Code">
            <a:extLst>
              <a:ext uri="{FF2B5EF4-FFF2-40B4-BE49-F238E27FC236}">
                <a16:creationId xmlns:a16="http://schemas.microsoft.com/office/drawing/2014/main" id="{9F582904-E9EB-4BC2-184D-1EF4CEBF6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243" y="1838486"/>
            <a:ext cx="5019514" cy="501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131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808BA-93F7-3178-EC17-AB785C087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25A9F1C-3E09-C86B-8602-0B600CF23C12}"/>
              </a:ext>
            </a:extLst>
          </p:cNvPr>
          <p:cNvSpPr/>
          <p:nvPr/>
        </p:nvSpPr>
        <p:spPr>
          <a:xfrm>
            <a:off x="1581912" y="169974"/>
            <a:ext cx="8991600" cy="1438907"/>
          </a:xfrm>
          <a:prstGeom prst="roundRect">
            <a:avLst>
              <a:gd name="adj" fmla="val 17642"/>
            </a:avLst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ysClr val="windowText" lastClr="000000"/>
                </a:solidFill>
              </a:rPr>
              <a:t>Contact</a:t>
            </a:r>
            <a:endParaRPr lang="en-US" sz="4000" dirty="0">
              <a:solidFill>
                <a:sysClr val="windowText" lastClr="00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9AFAFB-74D2-5A1E-03B0-57CED6C96B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1911" y="4430598"/>
            <a:ext cx="8784335" cy="1721949"/>
          </a:xfrm>
        </p:spPr>
        <p:txBody>
          <a:bodyPr>
            <a:normAutofit/>
          </a:bodyPr>
          <a:lstStyle/>
          <a:p>
            <a:r>
              <a:rPr lang="en-US" sz="4000" dirty="0"/>
              <a:t>Simon Ringsmuth (405) 744-8060</a:t>
            </a:r>
          </a:p>
          <a:p>
            <a:r>
              <a:rPr lang="en-US" sz="40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Simon.ringsmuth@okstate.edu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E2A8062-B1E9-4870-F429-D8D8B653338C}"/>
              </a:ext>
            </a:extLst>
          </p:cNvPr>
          <p:cNvSpPr txBox="1">
            <a:spLocks/>
          </p:cNvSpPr>
          <p:nvPr/>
        </p:nvSpPr>
        <p:spPr>
          <a:xfrm>
            <a:off x="1581911" y="2103609"/>
            <a:ext cx="8784335" cy="1438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Jennifer </a:t>
            </a:r>
            <a:r>
              <a:rPr lang="en-US" sz="4000" dirty="0" err="1"/>
              <a:t>Nabicht</a:t>
            </a:r>
            <a:r>
              <a:rPr lang="en-US" sz="4000" dirty="0"/>
              <a:t> (405) 744-7204</a:t>
            </a:r>
          </a:p>
          <a:p>
            <a:r>
              <a:rPr lang="en-US" sz="40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Jennifer.nabicht@okstate.edu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273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0BEFB96-2BBF-D3A9-8D37-0802D91D35A8}"/>
              </a:ext>
            </a:extLst>
          </p:cNvPr>
          <p:cNvSpPr txBox="1"/>
          <p:nvPr/>
        </p:nvSpPr>
        <p:spPr>
          <a:xfrm>
            <a:off x="7726796" y="6118387"/>
            <a:ext cx="3363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bit.ly</a:t>
            </a:r>
            <a:r>
              <a:rPr lang="en-US" sz="2800" dirty="0"/>
              <a:t>/okacrl2025ac</a:t>
            </a:r>
          </a:p>
        </p:txBody>
      </p:sp>
      <p:pic>
        <p:nvPicPr>
          <p:cNvPr id="15" name="Picture 14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1DE5F8A-3D3A-10EA-4C88-7022532B5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478" y="0"/>
            <a:ext cx="5901995" cy="590199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3A0D5C7-8410-AFBB-F1C4-7B7B86928337}"/>
              </a:ext>
            </a:extLst>
          </p:cNvPr>
          <p:cNvSpPr/>
          <p:nvPr/>
        </p:nvSpPr>
        <p:spPr>
          <a:xfrm>
            <a:off x="0" y="0"/>
            <a:ext cx="6273478" cy="68580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rainbow colored text on a black background&#10;&#10;AI-generated content may be incorrect.">
            <a:extLst>
              <a:ext uri="{FF2B5EF4-FFF2-40B4-BE49-F238E27FC236}">
                <a16:creationId xmlns:a16="http://schemas.microsoft.com/office/drawing/2014/main" id="{22145406-226C-CF16-7178-D7A6BA4EF93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858" y="1889762"/>
            <a:ext cx="5889941" cy="307847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9693787-9875-E38D-B05F-B0B4D78F08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0187" y="144781"/>
            <a:ext cx="4433103" cy="1600200"/>
          </a:xfrm>
        </p:spPr>
        <p:txBody>
          <a:bodyPr/>
          <a:lstStyle/>
          <a:p>
            <a:r>
              <a:rPr lang="en-US" dirty="0"/>
              <a:t>Please share your feedback!</a:t>
            </a:r>
          </a:p>
        </p:txBody>
      </p:sp>
    </p:spTree>
    <p:extLst>
      <p:ext uri="{BB962C8B-B14F-4D97-AF65-F5344CB8AC3E}">
        <p14:creationId xmlns:p14="http://schemas.microsoft.com/office/powerpoint/2010/main" val="3517549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0B32F-A9C4-8EB4-8D78-973BB6325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B14D8-1781-C2F1-8C4E-AC00A2EC5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06245AE-02F4-47C6-F31D-793BF0121C78}"/>
              </a:ext>
            </a:extLst>
          </p:cNvPr>
          <p:cNvSpPr txBox="1">
            <a:spLocks/>
          </p:cNvSpPr>
          <p:nvPr/>
        </p:nvSpPr>
        <p:spPr>
          <a:xfrm>
            <a:off x="1583436" y="2313433"/>
            <a:ext cx="4270248" cy="704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Jennifer </a:t>
            </a:r>
            <a:r>
              <a:rPr lang="en-US" dirty="0" err="1"/>
              <a:t>Nabicht</a:t>
            </a:r>
            <a:endParaRPr lang="en-US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31A2746B-A95A-C9B5-CE46-5B6559C756AC}"/>
              </a:ext>
            </a:extLst>
          </p:cNvPr>
          <p:cNvSpPr txBox="1">
            <a:spLocks/>
          </p:cNvSpPr>
          <p:nvPr/>
        </p:nvSpPr>
        <p:spPr>
          <a:xfrm>
            <a:off x="1583436" y="3143250"/>
            <a:ext cx="4270248" cy="25967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Bachelor’s in Creative Writing from OSU</a:t>
            </a:r>
          </a:p>
          <a:p>
            <a:r>
              <a:rPr lang="en-US"/>
              <a:t>Interlibrary Services Library Technician</a:t>
            </a:r>
          </a:p>
          <a:p>
            <a:r>
              <a:rPr lang="en-US"/>
              <a:t>Relax &amp; Read Coordinator</a:t>
            </a:r>
          </a:p>
          <a:p>
            <a:r>
              <a:rPr lang="en-US"/>
              <a:t>Aspiring to go for an MLS/MLIS </a:t>
            </a:r>
            <a:endParaRPr lang="en-US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3B7DC834-2CA2-83D6-DB2A-A4A01DB55045}"/>
              </a:ext>
            </a:extLst>
          </p:cNvPr>
          <p:cNvSpPr txBox="1">
            <a:spLocks/>
          </p:cNvSpPr>
          <p:nvPr/>
        </p:nvSpPr>
        <p:spPr>
          <a:xfrm>
            <a:off x="6338316" y="3143250"/>
            <a:ext cx="4253484" cy="25967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Masters in Educational Technology</a:t>
            </a:r>
          </a:p>
          <a:p>
            <a:r>
              <a:rPr lang="en-US"/>
              <a:t>Digital Services Librarian</a:t>
            </a:r>
          </a:p>
          <a:p>
            <a:r>
              <a:rPr lang="en-US"/>
              <a:t>Former High School Teacher</a:t>
            </a:r>
          </a:p>
          <a:p>
            <a:r>
              <a:rPr lang="en-US"/>
              <a:t>4+ years library experience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795E995-8A81-B05A-A1DD-AC44261F8EAB}"/>
              </a:ext>
            </a:extLst>
          </p:cNvPr>
          <p:cNvSpPr txBox="1">
            <a:spLocks/>
          </p:cNvSpPr>
          <p:nvPr/>
        </p:nvSpPr>
        <p:spPr>
          <a:xfrm>
            <a:off x="6338316" y="2313433"/>
            <a:ext cx="4270248" cy="7040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/>
              <a:t>Simon Ringsmuth</a:t>
            </a:r>
          </a:p>
        </p:txBody>
      </p:sp>
    </p:spTree>
    <p:extLst>
      <p:ext uri="{BB962C8B-B14F-4D97-AF65-F5344CB8AC3E}">
        <p14:creationId xmlns:p14="http://schemas.microsoft.com/office/powerpoint/2010/main" val="821517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F245F-0F1D-1898-4654-8A30D5B7E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Edmon Low Library</a:t>
            </a:r>
          </a:p>
        </p:txBody>
      </p:sp>
      <p:pic>
        <p:nvPicPr>
          <p:cNvPr id="4098" name="Picture 2" descr="Edmon Low Library building on the Oklahoma State University campus">
            <a:extLst>
              <a:ext uri="{FF2B5EF4-FFF2-40B4-BE49-F238E27FC236}">
                <a16:creationId xmlns:a16="http://schemas.microsoft.com/office/drawing/2014/main" id="{08E35105-86CA-47A3-9B24-3A6F410CF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4066" y="1875099"/>
            <a:ext cx="6643868" cy="498290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928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C49FD-FFB3-7DC0-421D-058730C77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5AF9E20-4A9F-7146-ABE2-4ECBE2F0E01A}"/>
              </a:ext>
            </a:extLst>
          </p:cNvPr>
          <p:cNvSpPr/>
          <p:nvPr/>
        </p:nvSpPr>
        <p:spPr>
          <a:xfrm>
            <a:off x="1600200" y="2241842"/>
            <a:ext cx="8991600" cy="2374315"/>
          </a:xfrm>
          <a:prstGeom prst="roundRect">
            <a:avLst>
              <a:gd name="adj" fmla="val 7892"/>
            </a:avLst>
          </a:prstGeom>
          <a:solidFill>
            <a:schemeClr val="tx1"/>
          </a:solidFill>
          <a:ln w="412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ysClr val="windowText" lastClr="000000"/>
                </a:solidFill>
              </a:rPr>
              <a:t>Relax and Read</a:t>
            </a:r>
            <a:endParaRPr lang="en-US" sz="40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870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CA46A-8A19-89A1-1E10-EE52F2061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08385-8D1A-B71A-C1B1-985D3ECD0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Purpose:</a:t>
            </a:r>
            <a:r>
              <a:rPr lang="en-US" dirty="0"/>
              <a:t> Create a welcoming, low-stress space that encourages reading for pleasure within an academic library setting.</a:t>
            </a:r>
          </a:p>
          <a:p>
            <a:r>
              <a:rPr lang="en-US" b="1" dirty="0"/>
              <a:t>Concept:</a:t>
            </a:r>
            <a:r>
              <a:rPr lang="en-US" dirty="0"/>
              <a:t> A browsable leisure reading collection placed in the library lobby—visible, accessible, and inviting.</a:t>
            </a:r>
          </a:p>
          <a:p>
            <a:r>
              <a:rPr lang="en-US" b="1" dirty="0"/>
              <a:t>Message:</a:t>
            </a:r>
            <a:r>
              <a:rPr lang="en-US" dirty="0"/>
              <a:t> The library supports curiosity, enjoyment, and mental wellbeing, not just research and coursework.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770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E34A7-D290-C46D-B4EC-746741090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4FEC1-EED6-0BAB-511B-C486A68C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Located in the library lobby — highly visible and accessible</a:t>
            </a:r>
          </a:p>
          <a:p>
            <a:pPr lvl="0"/>
            <a:r>
              <a:rPr lang="en-US" b="1" dirty="0"/>
              <a:t>Refreshed shelving layout</a:t>
            </a:r>
            <a:r>
              <a:rPr lang="en-US" dirty="0"/>
              <a:t> — raised lower shelves for easier browsing and accessibility</a:t>
            </a:r>
          </a:p>
          <a:p>
            <a:pPr lvl="0"/>
            <a:r>
              <a:rPr lang="en-US" dirty="0"/>
              <a:t>Introduced </a:t>
            </a:r>
            <a:r>
              <a:rPr lang="en-US" b="1" dirty="0"/>
              <a:t>rotating themed displays</a:t>
            </a:r>
            <a:r>
              <a:rPr lang="en-US" dirty="0"/>
              <a:t> (e.g., seasonal reads, heritage month features, staff picks) to encourage discovery</a:t>
            </a:r>
          </a:p>
          <a:p>
            <a:pPr lvl="0"/>
            <a:r>
              <a:rPr lang="en-US" dirty="0"/>
              <a:t>Curated a diverse mix of fiction, nonfiction, and graphic novels</a:t>
            </a:r>
          </a:p>
          <a:p>
            <a:pPr lvl="0"/>
            <a:r>
              <a:rPr lang="en-US" dirty="0"/>
              <a:t>Simple signage and comfortable seating encourage lingering and connection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822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29821-DB64-52BF-77DC-453688DDD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68292"/>
            <a:ext cx="7729728" cy="1188720"/>
          </a:xfrm>
        </p:spPr>
        <p:txBody>
          <a:bodyPr>
            <a:normAutofit/>
          </a:bodyPr>
          <a:lstStyle/>
          <a:p>
            <a:r>
              <a:rPr lang="en-US" sz="4000" dirty="0"/>
              <a:t>Edmon Low Lobby</a:t>
            </a:r>
          </a:p>
        </p:txBody>
      </p:sp>
      <p:pic>
        <p:nvPicPr>
          <p:cNvPr id="4" name="Content Placeholder 3" descr="Several bookshelves in the lobby of a library">
            <a:extLst>
              <a:ext uri="{FF2B5EF4-FFF2-40B4-BE49-F238E27FC236}">
                <a16:creationId xmlns:a16="http://schemas.microsoft.com/office/drawing/2014/main" id="{E1787646-47D6-0373-40F5-2C86F13327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4651" y="2545492"/>
            <a:ext cx="4229963" cy="31756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college student reading in front of a set of bookshelves.">
            <a:extLst>
              <a:ext uri="{FF2B5EF4-FFF2-40B4-BE49-F238E27FC236}">
                <a16:creationId xmlns:a16="http://schemas.microsoft.com/office/drawing/2014/main" id="{D7B43FAC-BF34-2FCA-D988-24096EA3BDC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124" y="2039996"/>
            <a:ext cx="2523963" cy="36811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library lobby with stairs leading up to the second floor, and bookshelves along one wall.">
            <a:extLst>
              <a:ext uri="{FF2B5EF4-FFF2-40B4-BE49-F238E27FC236}">
                <a16:creationId xmlns:a16="http://schemas.microsoft.com/office/drawing/2014/main" id="{0D94CDC6-BAB0-8AE0-024A-658FAA10AA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8113" y="2441246"/>
            <a:ext cx="4365114" cy="32799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33835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E192B-B77E-F6A3-3BAE-E11020A35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58065"/>
            <a:ext cx="7729728" cy="1188720"/>
          </a:xfrm>
        </p:spPr>
        <p:txBody>
          <a:bodyPr>
            <a:normAutofit/>
          </a:bodyPr>
          <a:lstStyle/>
          <a:p>
            <a:r>
              <a:rPr lang="en-US" sz="4000" dirty="0"/>
              <a:t>Relax &amp; Read Displays</a:t>
            </a:r>
          </a:p>
        </p:txBody>
      </p:sp>
      <p:pic>
        <p:nvPicPr>
          <p:cNvPr id="7" name="Picture 6" descr="A shelf with books on it&#10;&#10;AI-generated content may be incorrect.">
            <a:extLst>
              <a:ext uri="{FF2B5EF4-FFF2-40B4-BE49-F238E27FC236}">
                <a16:creationId xmlns:a16="http://schemas.microsoft.com/office/drawing/2014/main" id="{0096E558-0037-8F0C-90AD-E9C31F7B409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8836" y="2105967"/>
            <a:ext cx="5457568" cy="4093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A group of books on a table&#10;&#10;AI-generated content may be incorrect.">
            <a:extLst>
              <a:ext uri="{FF2B5EF4-FFF2-40B4-BE49-F238E27FC236}">
                <a16:creationId xmlns:a16="http://schemas.microsoft.com/office/drawing/2014/main" id="{EEA77E2F-4B1F-BE53-729C-EC772ED8F8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432" y="2105968"/>
            <a:ext cx="5457568" cy="40931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0256458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409</TotalTime>
  <Words>577</Words>
  <Application>Microsoft Macintosh PowerPoint</Application>
  <PresentationFormat>Widescreen</PresentationFormat>
  <Paragraphs>85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Arial</vt:lpstr>
      <vt:lpstr>Gill Sans MT</vt:lpstr>
      <vt:lpstr>Wingdings</vt:lpstr>
      <vt:lpstr>Parcel</vt:lpstr>
      <vt:lpstr>PowerPoint Presentation</vt:lpstr>
      <vt:lpstr>Overview</vt:lpstr>
      <vt:lpstr>Introductions</vt:lpstr>
      <vt:lpstr>Edmon Low Library</vt:lpstr>
      <vt:lpstr>PowerPoint Presentation</vt:lpstr>
      <vt:lpstr>Overview</vt:lpstr>
      <vt:lpstr>Implementation</vt:lpstr>
      <vt:lpstr>Edmon Low Lobby</vt:lpstr>
      <vt:lpstr>Relax &amp; Read Displays</vt:lpstr>
      <vt:lpstr>Impact</vt:lpstr>
      <vt:lpstr>Lessons Learned</vt:lpstr>
      <vt:lpstr>LibGuide</vt:lpstr>
      <vt:lpstr>PowerPoint Presentation</vt:lpstr>
      <vt:lpstr>Overview</vt:lpstr>
      <vt:lpstr>Implementation</vt:lpstr>
      <vt:lpstr>Third Floor Study Area</vt:lpstr>
      <vt:lpstr>Student Submissions</vt:lpstr>
      <vt:lpstr>Impact</vt:lpstr>
      <vt:lpstr>Lessons Learned</vt:lpstr>
      <vt:lpstr>LibGuide and submission Form</vt:lpstr>
      <vt:lpstr>PowerPoint Presentation</vt:lpstr>
      <vt:lpstr>Please share your feedback!</vt:lpstr>
    </vt:vector>
  </TitlesOfParts>
  <Company>Oklahoma State University, Edmon Low Library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Nabicht, Jennifer</dc:creator>
  <cp:lastModifiedBy>Ringsmuth, Simon</cp:lastModifiedBy>
  <cp:revision>3</cp:revision>
  <dcterms:created xsi:type="dcterms:W3CDTF">2025-11-04T17:07:04Z</dcterms:created>
  <dcterms:modified xsi:type="dcterms:W3CDTF">2026-01-23T17:29:14Z</dcterms:modified>
</cp:coreProperties>
</file>