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23"/>
  </p:notesMasterIdLst>
  <p:sldIdLst>
    <p:sldId id="256" r:id="rId2"/>
    <p:sldId id="278" r:id="rId3"/>
    <p:sldId id="257" r:id="rId4"/>
    <p:sldId id="258" r:id="rId5"/>
    <p:sldId id="276" r:id="rId6"/>
    <p:sldId id="274" r:id="rId7"/>
    <p:sldId id="260" r:id="rId8"/>
    <p:sldId id="280" r:id="rId9"/>
    <p:sldId id="262" r:id="rId10"/>
    <p:sldId id="261" r:id="rId11"/>
    <p:sldId id="272" r:id="rId12"/>
    <p:sldId id="271" r:id="rId13"/>
    <p:sldId id="264" r:id="rId14"/>
    <p:sldId id="263" r:id="rId15"/>
    <p:sldId id="275" r:id="rId16"/>
    <p:sldId id="281" r:id="rId17"/>
    <p:sldId id="266" r:id="rId18"/>
    <p:sldId id="269" r:id="rId19"/>
    <p:sldId id="277" r:id="rId20"/>
    <p:sldId id="267" r:id="rId21"/>
    <p:sldId id="268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746" autoAdjust="0"/>
    <p:restoredTop sz="94660"/>
  </p:normalViewPr>
  <p:slideViewPr>
    <p:cSldViewPr>
      <p:cViewPr varScale="1">
        <p:scale>
          <a:sx n="57" d="100"/>
          <a:sy n="57" d="100"/>
        </p:scale>
        <p:origin x="-428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interSettings" Target="printerSettings/printerSettings1.bin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254E26-358D-4076-9D29-E7F6CE5421D2}" type="datetimeFigureOut">
              <a:rPr lang="en-US" smtClean="0"/>
              <a:t>8/6/15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9AEE59-C787-4306-87D8-B7A238B32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0972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Each full</a:t>
            </a:r>
            <a:r>
              <a:rPr lang="en-US" baseline="0" dirty="0" smtClean="0"/>
              <a:t> split file: 112MB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9AEE59-C787-4306-87D8-B7A238B3256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4771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New Merged file size: 112 MB</a:t>
            </a:r>
          </a:p>
          <a:p>
            <a:r>
              <a:rPr lang="en-US" dirty="0" smtClean="0"/>
              <a:t>Transfer</a:t>
            </a:r>
            <a:r>
              <a:rPr lang="en-US" baseline="0" dirty="0" smtClean="0"/>
              <a:t> speeds: NICS to Boomer </a:t>
            </a:r>
            <a:r>
              <a:rPr lang="en-US" baseline="0" dirty="0" err="1" smtClean="0"/>
              <a:t>scp</a:t>
            </a:r>
            <a:r>
              <a:rPr lang="en-US" baseline="0" dirty="0" smtClean="0"/>
              <a:t> ~50 Mbytes/s</a:t>
            </a:r>
          </a:p>
          <a:p>
            <a:r>
              <a:rPr lang="en-US" baseline="0" dirty="0" smtClean="0"/>
              <a:t>Large file: NICS to data1.oscer.ou.edu </a:t>
            </a:r>
            <a:r>
              <a:rPr lang="en-US" baseline="0" dirty="0" err="1" smtClean="0"/>
              <a:t>bbcp</a:t>
            </a:r>
            <a:r>
              <a:rPr lang="en-US" baseline="0" dirty="0" smtClean="0"/>
              <a:t> ~70-100 Mbytes/s</a:t>
            </a:r>
          </a:p>
          <a:p>
            <a:r>
              <a:rPr lang="en-US" baseline="0" dirty="0" smtClean="0"/>
              <a:t>Boomer to CAPS: 5 Mbytes/s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9AEE59-C787-4306-87D8-B7A238B3256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5618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203200" y="0"/>
            <a:ext cx="3778250" cy="6858001"/>
            <a:chOff x="203200" y="0"/>
            <a:chExt cx="3778250" cy="6858001"/>
          </a:xfrm>
        </p:grpSpPr>
        <p:sp>
          <p:nvSpPr>
            <p:cNvPr id="14" name="Freeform 6"/>
            <p:cNvSpPr/>
            <p:nvPr/>
          </p:nvSpPr>
          <p:spPr bwMode="auto">
            <a:xfrm>
              <a:off x="641350" y="0"/>
              <a:ext cx="1365250" cy="3971925"/>
            </a:xfrm>
            <a:custGeom>
              <a:avLst/>
              <a:gdLst/>
              <a:ahLst/>
              <a:cxnLst/>
              <a:rect l="0" t="0" r="r" b="b"/>
              <a:pathLst>
                <a:path w="860" h="2502">
                  <a:moveTo>
                    <a:pt x="0" y="2445"/>
                  </a:moveTo>
                  <a:lnTo>
                    <a:pt x="228" y="2502"/>
                  </a:lnTo>
                  <a:lnTo>
                    <a:pt x="860" y="0"/>
                  </a:lnTo>
                  <a:lnTo>
                    <a:pt x="620" y="0"/>
                  </a:lnTo>
                  <a:lnTo>
                    <a:pt x="0" y="24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5" name="Freeform 7"/>
            <p:cNvSpPr/>
            <p:nvPr/>
          </p:nvSpPr>
          <p:spPr bwMode="auto">
            <a:xfrm>
              <a:off x="203200" y="0"/>
              <a:ext cx="1336675" cy="3862388"/>
            </a:xfrm>
            <a:custGeom>
              <a:avLst/>
              <a:gdLst/>
              <a:ahLst/>
              <a:cxnLst/>
              <a:rect l="0" t="0" r="r" b="b"/>
              <a:pathLst>
                <a:path w="842" h="2433">
                  <a:moveTo>
                    <a:pt x="842" y="0"/>
                  </a:moveTo>
                  <a:lnTo>
                    <a:pt x="602" y="0"/>
                  </a:lnTo>
                  <a:lnTo>
                    <a:pt x="0" y="2376"/>
                  </a:lnTo>
                  <a:lnTo>
                    <a:pt x="228" y="2433"/>
                  </a:lnTo>
                  <a:lnTo>
                    <a:pt x="842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6" name="Freeform 8"/>
            <p:cNvSpPr/>
            <p:nvPr/>
          </p:nvSpPr>
          <p:spPr bwMode="auto">
            <a:xfrm>
              <a:off x="207963" y="3776663"/>
              <a:ext cx="1936750" cy="3081338"/>
            </a:xfrm>
            <a:custGeom>
              <a:avLst/>
              <a:gdLst/>
              <a:ahLst/>
              <a:cxnLst/>
              <a:rect l="0" t="0" r="r" b="b"/>
              <a:pathLst>
                <a:path w="1220" h="1941">
                  <a:moveTo>
                    <a:pt x="0" y="0"/>
                  </a:moveTo>
                  <a:lnTo>
                    <a:pt x="1166" y="1941"/>
                  </a:lnTo>
                  <a:lnTo>
                    <a:pt x="1220" y="19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0" name="Freeform 9"/>
            <p:cNvSpPr/>
            <p:nvPr/>
          </p:nvSpPr>
          <p:spPr bwMode="auto">
            <a:xfrm>
              <a:off x="646113" y="3886200"/>
              <a:ext cx="2373313" cy="2971800"/>
            </a:xfrm>
            <a:custGeom>
              <a:avLst/>
              <a:gdLst/>
              <a:ahLst/>
              <a:cxnLst/>
              <a:rect l="0" t="0" r="r" b="b"/>
              <a:pathLst>
                <a:path w="1495" h="1872">
                  <a:moveTo>
                    <a:pt x="1495" y="1872"/>
                  </a:moveTo>
                  <a:lnTo>
                    <a:pt x="0" y="0"/>
                  </a:lnTo>
                  <a:lnTo>
                    <a:pt x="1442" y="1872"/>
                  </a:lnTo>
                  <a:lnTo>
                    <a:pt x="1495" y="187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1" name="Freeform 10"/>
            <p:cNvSpPr/>
            <p:nvPr/>
          </p:nvSpPr>
          <p:spPr bwMode="auto">
            <a:xfrm>
              <a:off x="641350" y="3881438"/>
              <a:ext cx="3340100" cy="2976563"/>
            </a:xfrm>
            <a:custGeom>
              <a:avLst/>
              <a:gdLst/>
              <a:ahLst/>
              <a:cxnLst/>
              <a:rect l="0" t="0" r="r" b="b"/>
              <a:pathLst>
                <a:path w="2104" h="1875">
                  <a:moveTo>
                    <a:pt x="0" y="0"/>
                  </a:moveTo>
                  <a:lnTo>
                    <a:pt x="3" y="3"/>
                  </a:lnTo>
                  <a:lnTo>
                    <a:pt x="1498" y="1875"/>
                  </a:lnTo>
                  <a:lnTo>
                    <a:pt x="2104" y="1875"/>
                  </a:lnTo>
                  <a:lnTo>
                    <a:pt x="228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2" name="Freeform 11"/>
            <p:cNvSpPr/>
            <p:nvPr/>
          </p:nvSpPr>
          <p:spPr bwMode="auto">
            <a:xfrm>
              <a:off x="203200" y="3771900"/>
              <a:ext cx="2660650" cy="3086100"/>
            </a:xfrm>
            <a:custGeom>
              <a:avLst/>
              <a:gdLst/>
              <a:ahLst/>
              <a:cxnLst/>
              <a:rect l="0" t="0" r="r" b="b"/>
              <a:pathLst>
                <a:path w="1676" h="1944">
                  <a:moveTo>
                    <a:pt x="1676" y="1944"/>
                  </a:moveTo>
                  <a:lnTo>
                    <a:pt x="264" y="111"/>
                  </a:lnTo>
                  <a:lnTo>
                    <a:pt x="225" y="60"/>
                  </a:lnTo>
                  <a:lnTo>
                    <a:pt x="228" y="60"/>
                  </a:lnTo>
                  <a:lnTo>
                    <a:pt x="264" y="111"/>
                  </a:lnTo>
                  <a:lnTo>
                    <a:pt x="234" y="69"/>
                  </a:lnTo>
                  <a:lnTo>
                    <a:pt x="228" y="57"/>
                  </a:lnTo>
                  <a:lnTo>
                    <a:pt x="222" y="54"/>
                  </a:lnTo>
                  <a:lnTo>
                    <a:pt x="0" y="0"/>
                  </a:lnTo>
                  <a:lnTo>
                    <a:pt x="3" y="3"/>
                  </a:lnTo>
                  <a:lnTo>
                    <a:pt x="1223" y="1944"/>
                  </a:lnTo>
                  <a:lnTo>
                    <a:pt x="1676" y="19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9673" y="914401"/>
            <a:ext cx="6947127" cy="3488266"/>
          </a:xfrm>
        </p:spPr>
        <p:txBody>
          <a:bodyPr anchor="b">
            <a:normAutofit/>
          </a:bodyPr>
          <a:lstStyle>
            <a:lvl1pPr algn="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24238" y="4402666"/>
            <a:ext cx="5762563" cy="1364531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25773" y="6117336"/>
            <a:ext cx="857473" cy="365125"/>
          </a:xfrm>
        </p:spPr>
        <p:txBody>
          <a:bodyPr/>
          <a:lstStyle/>
          <a:p>
            <a:fld id="{B4BC78E9-760B-4370-BC29-7103B3BFB4B5}" type="datetimeFigureOut">
              <a:rPr lang="en-US" smtClean="0"/>
              <a:pPr/>
              <a:t>8/6/15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23733" y="6117336"/>
            <a:ext cx="360943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5320" y="6117336"/>
            <a:ext cx="411480" cy="365125"/>
          </a:xfrm>
        </p:spPr>
        <p:txBody>
          <a:bodyPr/>
          <a:lstStyle/>
          <a:p>
            <a:fld id="{F615F8B4-24B6-4B1E-B487-E8731ACAC3E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reeform 12"/>
          <p:cNvSpPr/>
          <p:nvPr/>
        </p:nvSpPr>
        <p:spPr bwMode="auto">
          <a:xfrm>
            <a:off x="203200" y="3771900"/>
            <a:ext cx="361950" cy="90488"/>
          </a:xfrm>
          <a:custGeom>
            <a:avLst/>
            <a:gdLst/>
            <a:ahLst/>
            <a:cxnLst/>
            <a:rect l="0" t="0" r="r" b="b"/>
            <a:pathLst>
              <a:path w="228" h="57">
                <a:moveTo>
                  <a:pt x="228" y="57"/>
                </a:moveTo>
                <a:lnTo>
                  <a:pt x="0" y="0"/>
                </a:lnTo>
                <a:lnTo>
                  <a:pt x="222" y="54"/>
                </a:lnTo>
                <a:lnTo>
                  <a:pt x="228" y="57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4" name="Freeform 13"/>
          <p:cNvSpPr/>
          <p:nvPr/>
        </p:nvSpPr>
        <p:spPr bwMode="auto">
          <a:xfrm>
            <a:off x="560388" y="3867150"/>
            <a:ext cx="61913" cy="80963"/>
          </a:xfrm>
          <a:custGeom>
            <a:avLst/>
            <a:gdLst/>
            <a:ahLst/>
            <a:cxnLst/>
            <a:rect l="0" t="0" r="r" b="b"/>
            <a:pathLst>
              <a:path w="39" h="51">
                <a:moveTo>
                  <a:pt x="0" y="0"/>
                </a:moveTo>
                <a:lnTo>
                  <a:pt x="39" y="51"/>
                </a:ln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</p:spTree>
    <p:extLst>
      <p:ext uri="{BB962C8B-B14F-4D97-AF65-F5344CB8AC3E}">
        <p14:creationId xmlns:p14="http://schemas.microsoft.com/office/powerpoint/2010/main" val="17709072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3" y="4732865"/>
            <a:ext cx="751599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89975" y="932112"/>
            <a:ext cx="6171065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3" y="5299603"/>
            <a:ext cx="751599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C78E9-760B-4370-BC29-7103B3BFB4B5}" type="datetimeFigureOut">
              <a:rPr lang="en-US" smtClean="0"/>
              <a:pPr/>
              <a:t>8/6/15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5F8B4-24B6-4B1E-B487-E8731ACAC3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149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685800"/>
            <a:ext cx="751599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C78E9-760B-4370-BC29-7103B3BFB4B5}" type="datetimeFigureOut">
              <a:rPr lang="en-US" smtClean="0"/>
              <a:pPr/>
              <a:t>8/6/15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5F8B4-24B6-4B1E-B487-E8731ACAC3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92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598235" y="3428999"/>
            <a:ext cx="6631128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3" y="4343400"/>
            <a:ext cx="751599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C78E9-760B-4370-BC29-7103B3BFB4B5}" type="datetimeFigureOut">
              <a:rPr lang="en-US" smtClean="0"/>
              <a:pPr/>
              <a:t>8/6/15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5F8B4-24B6-4B1E-B487-E8731ACAC3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9083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3308581"/>
            <a:ext cx="751598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7381"/>
            <a:ext cx="751599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C78E9-760B-4370-BC29-7103B3BFB4B5}" type="datetimeFigureOut">
              <a:rPr lang="en-US" smtClean="0"/>
              <a:pPr/>
              <a:t>8/6/15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5F8B4-24B6-4B1E-B487-E8731ACAC3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7929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5" y="3886200"/>
            <a:ext cx="751599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5200"/>
            <a:ext cx="751599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C78E9-760B-4370-BC29-7103B3BFB4B5}" type="datetimeFigureOut">
              <a:rPr lang="en-US" smtClean="0"/>
              <a:pPr/>
              <a:t>8/6/15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5F8B4-24B6-4B1E-B487-E8731ACAC3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6786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685801"/>
            <a:ext cx="7515991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4" y="3505200"/>
            <a:ext cx="7515992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C78E9-760B-4370-BC29-7103B3BFB4B5}" type="datetimeFigureOut">
              <a:rPr lang="en-US" smtClean="0"/>
              <a:pPr/>
              <a:t>8/6/15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5F8B4-24B6-4B1E-B487-E8731ACAC3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1183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C78E9-760B-4370-BC29-7103B3BFB4B5}" type="datetimeFigureOut">
              <a:rPr lang="en-US" smtClean="0"/>
              <a:pPr/>
              <a:t>8/6/15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5F8B4-24B6-4B1E-B487-E8731ACAC3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6901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1393" y="685800"/>
            <a:ext cx="1328123" cy="5105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3524" y="685800"/>
            <a:ext cx="6016373" cy="51054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C78E9-760B-4370-BC29-7103B3BFB4B5}" type="datetimeFigureOut">
              <a:rPr lang="en-US" smtClean="0"/>
              <a:pPr/>
              <a:t>8/6/15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5F8B4-24B6-4B1E-B487-E8731ACAC3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31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2133" y="2667000"/>
            <a:ext cx="7704667" cy="3332816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44329" y="6108173"/>
            <a:ext cx="857473" cy="365125"/>
          </a:xfrm>
        </p:spPr>
        <p:txBody>
          <a:bodyPr/>
          <a:lstStyle/>
          <a:p>
            <a:fld id="{B4BC78E9-760B-4370-BC29-7103B3BFB4B5}" type="datetimeFigureOut">
              <a:rPr lang="en-US" smtClean="0"/>
              <a:pPr/>
              <a:t>8/6/15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72647" y="6108173"/>
            <a:ext cx="5314517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58967" y="6108173"/>
            <a:ext cx="427833" cy="365125"/>
          </a:xfrm>
        </p:spPr>
        <p:txBody>
          <a:bodyPr/>
          <a:lstStyle/>
          <a:p>
            <a:fld id="{F615F8B4-24B6-4B1E-B487-E8731ACAC3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868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6995" y="2666998"/>
            <a:ext cx="6699805" cy="2360071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6998" y="5027070"/>
            <a:ext cx="6699802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C78E9-760B-4370-BC29-7103B3BFB4B5}" type="datetimeFigureOut">
              <a:rPr lang="en-US" smtClean="0"/>
              <a:pPr/>
              <a:t>8/6/15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3317" y="6116070"/>
            <a:ext cx="413483" cy="365125"/>
          </a:xfrm>
        </p:spPr>
        <p:txBody>
          <a:bodyPr/>
          <a:lstStyle/>
          <a:p>
            <a:fld id="{F615F8B4-24B6-4B1E-B487-E8731ACAC3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7880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685801"/>
            <a:ext cx="7704667" cy="175259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82133" y="2667000"/>
            <a:ext cx="3739896" cy="336867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46904" y="2667000"/>
            <a:ext cx="3739896" cy="334682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C78E9-760B-4370-BC29-7103B3BFB4B5}" type="datetimeFigureOut">
              <a:rPr lang="en-US" smtClean="0"/>
              <a:pPr/>
              <a:t>8/6/15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5F8B4-24B6-4B1E-B487-E8731ACAC3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1545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29481" y="2658533"/>
            <a:ext cx="345629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3523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1710" y="2667000"/>
            <a:ext cx="3467806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57266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C78E9-760B-4370-BC29-7103B3BFB4B5}" type="datetimeFigureOut">
              <a:rPr lang="en-US" smtClean="0"/>
              <a:pPr/>
              <a:t>8/6/15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5F8B4-24B6-4B1E-B487-E8731ACAC3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2270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C78E9-760B-4370-BC29-7103B3BFB4B5}" type="datetimeFigureOut">
              <a:rPr lang="en-US" smtClean="0"/>
              <a:pPr/>
              <a:t>8/6/15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5F8B4-24B6-4B1E-B487-E8731ACAC3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1748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C78E9-760B-4370-BC29-7103B3BFB4B5}" type="datetimeFigureOut">
              <a:rPr lang="en-US" smtClean="0"/>
              <a:pPr/>
              <a:t>8/6/15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5F8B4-24B6-4B1E-B487-E8731ACAC3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1625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1600200"/>
            <a:ext cx="2662534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7553" y="685800"/>
            <a:ext cx="4681962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4" y="2971800"/>
            <a:ext cx="2662534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C78E9-760B-4370-BC29-7103B3BFB4B5}" type="datetimeFigureOut">
              <a:rPr lang="en-US" smtClean="0"/>
              <a:pPr/>
              <a:t>8/6/15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5F8B4-24B6-4B1E-B487-E8731ACAC3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5291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2332" y="1752599"/>
            <a:ext cx="4070679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97495" y="914400"/>
            <a:ext cx="2461371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2332" y="3124199"/>
            <a:ext cx="4070679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C78E9-760B-4370-BC29-7103B3BFB4B5}" type="datetimeFigureOut">
              <a:rPr lang="en-US" smtClean="0"/>
              <a:pPr/>
              <a:t>8/6/15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5F8B4-24B6-4B1E-B487-E8731ACAC3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6712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2132013" cy="6858001"/>
            <a:chOff x="0" y="0"/>
            <a:chExt cx="2132013" cy="6858001"/>
          </a:xfrm>
        </p:grpSpPr>
        <p:sp>
          <p:nvSpPr>
            <p:cNvPr id="15" name="Freeform 6"/>
            <p:cNvSpPr/>
            <p:nvPr/>
          </p:nvSpPr>
          <p:spPr bwMode="auto">
            <a:xfrm>
              <a:off x="0" y="0"/>
              <a:ext cx="1073150" cy="5291138"/>
            </a:xfrm>
            <a:custGeom>
              <a:avLst/>
              <a:gdLst/>
              <a:ahLst/>
              <a:cxnLst/>
              <a:rect l="0" t="0" r="r" b="b"/>
              <a:pathLst>
                <a:path w="676" h="3333">
                  <a:moveTo>
                    <a:pt x="0" y="3132"/>
                  </a:moveTo>
                  <a:lnTo>
                    <a:pt x="0" y="3312"/>
                  </a:lnTo>
                  <a:lnTo>
                    <a:pt x="126" y="3333"/>
                  </a:lnTo>
                  <a:lnTo>
                    <a:pt x="676" y="0"/>
                  </a:lnTo>
                  <a:lnTo>
                    <a:pt x="514" y="0"/>
                  </a:lnTo>
                  <a:lnTo>
                    <a:pt x="0" y="313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6" name="Freeform 7"/>
            <p:cNvSpPr/>
            <p:nvPr/>
          </p:nvSpPr>
          <p:spPr bwMode="auto">
            <a:xfrm>
              <a:off x="0" y="0"/>
              <a:ext cx="758825" cy="4624388"/>
            </a:xfrm>
            <a:custGeom>
              <a:avLst/>
              <a:gdLst/>
              <a:ahLst/>
              <a:cxnLst/>
              <a:rect l="0" t="0" r="r" b="b"/>
              <a:pathLst>
                <a:path w="478" h="2913">
                  <a:moveTo>
                    <a:pt x="478" y="0"/>
                  </a:moveTo>
                  <a:lnTo>
                    <a:pt x="318" y="0"/>
                  </a:lnTo>
                  <a:lnTo>
                    <a:pt x="0" y="1938"/>
                  </a:lnTo>
                  <a:lnTo>
                    <a:pt x="0" y="2913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7" name="Freeform 8"/>
            <p:cNvSpPr/>
            <p:nvPr/>
          </p:nvSpPr>
          <p:spPr bwMode="auto">
            <a:xfrm>
              <a:off x="0" y="5662613"/>
              <a:ext cx="906463" cy="1195388"/>
            </a:xfrm>
            <a:custGeom>
              <a:avLst/>
              <a:gdLst/>
              <a:ahLst/>
              <a:cxnLst/>
              <a:rect l="0" t="0" r="r" b="b"/>
              <a:pathLst>
                <a:path w="571" h="753">
                  <a:moveTo>
                    <a:pt x="0" y="0"/>
                  </a:moveTo>
                  <a:lnTo>
                    <a:pt x="0" y="12"/>
                  </a:lnTo>
                  <a:lnTo>
                    <a:pt x="538" y="753"/>
                  </a:lnTo>
                  <a:lnTo>
                    <a:pt x="571" y="7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8" name="Freeform 9"/>
            <p:cNvSpPr/>
            <p:nvPr/>
          </p:nvSpPr>
          <p:spPr bwMode="auto">
            <a:xfrm>
              <a:off x="0" y="5295900"/>
              <a:ext cx="1487488" cy="1562100"/>
            </a:xfrm>
            <a:custGeom>
              <a:avLst/>
              <a:gdLst/>
              <a:ahLst/>
              <a:cxnLst/>
              <a:rect l="0" t="0" r="r" b="b"/>
              <a:pathLst>
                <a:path w="937" h="984">
                  <a:moveTo>
                    <a:pt x="0" y="0"/>
                  </a:moveTo>
                  <a:lnTo>
                    <a:pt x="0" y="3"/>
                  </a:lnTo>
                  <a:lnTo>
                    <a:pt x="901" y="984"/>
                  </a:lnTo>
                  <a:lnTo>
                    <a:pt x="937" y="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9" name="Freeform 10"/>
            <p:cNvSpPr/>
            <p:nvPr/>
          </p:nvSpPr>
          <p:spPr bwMode="auto">
            <a:xfrm>
              <a:off x="0" y="5257800"/>
              <a:ext cx="2132013" cy="1600200"/>
            </a:xfrm>
            <a:custGeom>
              <a:avLst/>
              <a:gdLst/>
              <a:ahLst/>
              <a:cxnLst/>
              <a:rect l="0" t="0" r="r" b="b"/>
              <a:pathLst>
                <a:path w="1343" h="1008">
                  <a:moveTo>
                    <a:pt x="0" y="24"/>
                  </a:moveTo>
                  <a:lnTo>
                    <a:pt x="937" y="1008"/>
                  </a:lnTo>
                  <a:lnTo>
                    <a:pt x="1343" y="1008"/>
                  </a:lnTo>
                  <a:lnTo>
                    <a:pt x="126" y="21"/>
                  </a:lnTo>
                  <a:lnTo>
                    <a:pt x="0" y="0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0" name="Freeform 11"/>
            <p:cNvSpPr/>
            <p:nvPr/>
          </p:nvSpPr>
          <p:spPr bwMode="auto">
            <a:xfrm>
              <a:off x="0" y="5357813"/>
              <a:ext cx="1377950" cy="1500188"/>
            </a:xfrm>
            <a:custGeom>
              <a:avLst/>
              <a:gdLst/>
              <a:ahLst/>
              <a:cxnLst/>
              <a:rect l="0" t="0" r="r" b="b"/>
              <a:pathLst>
                <a:path w="868" h="945">
                  <a:moveTo>
                    <a:pt x="0" y="192"/>
                  </a:moveTo>
                  <a:lnTo>
                    <a:pt x="571" y="945"/>
                  </a:lnTo>
                  <a:lnTo>
                    <a:pt x="868" y="945"/>
                  </a:lnTo>
                  <a:lnTo>
                    <a:pt x="0" y="0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2134" y="2667000"/>
            <a:ext cx="7704666" cy="33569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8679" y="6116070"/>
            <a:ext cx="857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4BC78E9-760B-4370-BC29-7103B3BFB4B5}" type="datetimeFigureOut">
              <a:rPr lang="en-US" smtClean="0"/>
              <a:pPr/>
              <a:t>8/6/15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86997" y="6116070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73317" y="6116070"/>
            <a:ext cx="4134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615F8B4-24B6-4B1E-B487-E8731ACAC3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755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eg"/><Relationship Id="rId3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gif"/><Relationship Id="rId5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5.png"/><Relationship Id="rId5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mailto:kbrewster@ou.edu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gif"/><Relationship Id="rId5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4" Type="http://schemas.openxmlformats.org/officeDocument/2006/relationships/image" Target="../media/image6.jpe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1447800"/>
            <a:ext cx="8534400" cy="1470025"/>
          </a:xfrm>
        </p:spPr>
        <p:txBody>
          <a:bodyPr>
            <a:noAutofit/>
          </a:bodyPr>
          <a:lstStyle/>
          <a:p>
            <a:r>
              <a:rPr lang="en-US" sz="2800" dirty="0" smtClean="0"/>
              <a:t>Interstate Data Moving and the Last Block Problem: </a:t>
            </a:r>
            <a:br>
              <a:rPr lang="en-US" sz="2800" dirty="0" smtClean="0"/>
            </a:br>
            <a:r>
              <a:rPr lang="en-US" sz="2800" dirty="0" smtClean="0"/>
              <a:t>Lessons Learned in the CAPS Spring Experiment 2014</a:t>
            </a:r>
            <a:endParaRPr lang="en-US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00400"/>
            <a:ext cx="6400800" cy="17526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Keith A. Brewster, Ph.D</a:t>
            </a:r>
            <a:r>
              <a:rPr lang="en-US" sz="2400" dirty="0"/>
              <a:t>.</a:t>
            </a:r>
            <a:endParaRPr lang="en-US" sz="2400" dirty="0" smtClean="0"/>
          </a:p>
          <a:p>
            <a:r>
              <a:rPr lang="en-US" sz="2400" dirty="0" smtClean="0"/>
              <a:t>Center for Analysis and Prediction of Storms</a:t>
            </a:r>
          </a:p>
          <a:p>
            <a:r>
              <a:rPr lang="en-US" sz="2400" dirty="0" smtClean="0"/>
              <a:t>University of Oklahoma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4992" y="4958687"/>
            <a:ext cx="2520390" cy="18300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Internet Route “Last Mile”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9333" y="1981200"/>
            <a:ext cx="7704667" cy="3332816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err="1" smtClean="0"/>
              <a:t>OneNet</a:t>
            </a:r>
            <a:r>
              <a:rPr lang="en-US" dirty="0"/>
              <a:t> </a:t>
            </a:r>
            <a:r>
              <a:rPr lang="en-US" dirty="0" smtClean="0"/>
              <a:t>Tulsa to OU – Norman (4PP)</a:t>
            </a:r>
          </a:p>
          <a:p>
            <a:r>
              <a:rPr lang="en-US" dirty="0" smtClean="0"/>
              <a:t>4PP to National Weather Center</a:t>
            </a:r>
          </a:p>
          <a:p>
            <a:pPr lvl="1"/>
            <a:r>
              <a:rPr lang="en-US" dirty="0" smtClean="0"/>
              <a:t>Across the parking lot</a:t>
            </a:r>
          </a:p>
          <a:p>
            <a:r>
              <a:rPr lang="en-US" dirty="0" smtClean="0"/>
              <a:t>National Weather Center to </a:t>
            </a:r>
          </a:p>
          <a:p>
            <a:pPr lvl="1"/>
            <a:r>
              <a:rPr lang="en-US" dirty="0" smtClean="0"/>
              <a:t>CAPS Switch to File Server System</a:t>
            </a:r>
          </a:p>
          <a:p>
            <a:pPr lvl="1"/>
            <a:r>
              <a:rPr lang="en-US" dirty="0" smtClean="0"/>
              <a:t>to CAPS Office Workstation via Firewall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914399"/>
          </a:xfrm>
        </p:spPr>
        <p:txBody>
          <a:bodyPr/>
          <a:lstStyle/>
          <a:p>
            <a:r>
              <a:rPr lang="en-US" dirty="0" smtClean="0"/>
              <a:t>Recent Networking Initiatives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1524000"/>
            <a:ext cx="8229600" cy="198120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University of Tennessee BLAST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OneOklahoma</a:t>
            </a:r>
            <a:r>
              <a:rPr lang="en-US" dirty="0" smtClean="0"/>
              <a:t> Friction Free Network (OFFN)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National Weather Center Upgrade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295400" y="3962400"/>
            <a:ext cx="8229600" cy="1981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University of Tennessee BLAST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100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Gps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Upgrade of Research Network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3200" baseline="0" dirty="0" smtClean="0"/>
              <a:t>Includes</a:t>
            </a:r>
            <a:r>
              <a:rPr lang="en-US" sz="3200" dirty="0" smtClean="0"/>
              <a:t> connections to HPC at NICS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2860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Recent Networking Initiatives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3734" y="609600"/>
            <a:ext cx="8229600" cy="3048000"/>
          </a:xfrm>
        </p:spPr>
        <p:txBody>
          <a:bodyPr/>
          <a:lstStyle/>
          <a:p>
            <a:r>
              <a:rPr lang="en-US" dirty="0" err="1" smtClean="0"/>
              <a:t>OneOklahoma</a:t>
            </a:r>
            <a:r>
              <a:rPr lang="en-US" dirty="0" smtClean="0"/>
              <a:t> Friction Free Network (OFFN)</a:t>
            </a:r>
            <a:r>
              <a:rPr lang="en-US" dirty="0" smtClean="0">
                <a:ea typeface="Ebrima" pitchFamily="2" charset="0"/>
                <a:cs typeface="Ebrima" pitchFamily="2" charset="0"/>
              </a:rPr>
              <a:t> </a:t>
            </a:r>
            <a:r>
              <a:rPr lang="en-US" sz="2400" dirty="0" smtClean="0">
                <a:ea typeface="Ebrima" pitchFamily="2" charset="0"/>
                <a:cs typeface="Ebrima" pitchFamily="2" charset="0"/>
              </a:rPr>
              <a:t>NSF Campus </a:t>
            </a:r>
            <a:r>
              <a:rPr lang="en-US" sz="2400" dirty="0" err="1" smtClean="0">
                <a:ea typeface="Ebrima" pitchFamily="2" charset="0"/>
                <a:cs typeface="Ebrima" pitchFamily="2" charset="0"/>
              </a:rPr>
              <a:t>Cyberinfrastructure</a:t>
            </a:r>
            <a:r>
              <a:rPr lang="en-US" sz="2400" dirty="0" smtClean="0">
                <a:ea typeface="Ebrima" pitchFamily="2" charset="0"/>
                <a:cs typeface="Ebrima" pitchFamily="2" charset="0"/>
              </a:rPr>
              <a:t>-Network Infrastructure and Engineering Program (CC-NIE)</a:t>
            </a:r>
            <a:endParaRPr lang="en-US" dirty="0" smtClean="0"/>
          </a:p>
          <a:p>
            <a:pPr lvl="1"/>
            <a:r>
              <a:rPr lang="en-US" dirty="0" smtClean="0"/>
              <a:t>Establish 10 </a:t>
            </a:r>
            <a:r>
              <a:rPr lang="en-US" dirty="0" err="1" smtClean="0"/>
              <a:t>Gbps</a:t>
            </a:r>
            <a:r>
              <a:rPr lang="en-US" dirty="0" smtClean="0"/>
              <a:t> Network Ring</a:t>
            </a:r>
          </a:p>
          <a:p>
            <a:pPr lvl="1"/>
            <a:r>
              <a:rPr lang="en-US" dirty="0" smtClean="0"/>
              <a:t>OU-OSU-Langston-Tandy Supercomputing </a:t>
            </a:r>
            <a:r>
              <a:rPr lang="en-US" dirty="0" err="1" smtClean="0"/>
              <a:t>Ctr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sz="320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3124200"/>
            <a:ext cx="4800600" cy="35720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570130"/>
          </a:xfrm>
        </p:spPr>
        <p:txBody>
          <a:bodyPr>
            <a:normAutofit fontScale="90000"/>
          </a:bodyPr>
          <a:lstStyle/>
          <a:p>
            <a:r>
              <a:rPr lang="en-US" sz="3200" dirty="0" smtClean="0"/>
              <a:t>Traffic &amp; Last Block Problem</a:t>
            </a:r>
            <a:endParaRPr lang="en-US" sz="3200" dirty="0"/>
          </a:p>
        </p:txBody>
      </p:sp>
      <p:pic>
        <p:nvPicPr>
          <p:cNvPr id="4" name="Content Placeholder 3" descr="big-truck-narrow-street-pic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105400" y="1447800"/>
            <a:ext cx="3352800" cy="4689805"/>
          </a:xfrm>
        </p:spPr>
      </p:pic>
      <p:pic>
        <p:nvPicPr>
          <p:cNvPr id="6" name="Picture 5" descr="jam.jpg"/>
          <p:cNvPicPr>
            <a:picLocks noChangeAspect="1"/>
          </p:cNvPicPr>
          <p:nvPr/>
        </p:nvPicPr>
        <p:blipFill>
          <a:blip r:embed="rId3" cstate="print"/>
          <a:srcRect r="45000"/>
          <a:stretch>
            <a:fillRect/>
          </a:stretch>
        </p:blipFill>
        <p:spPr>
          <a:xfrm>
            <a:off x="1620520" y="1447800"/>
            <a:ext cx="3408680" cy="4648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05000" y="5029200"/>
            <a:ext cx="6858000" cy="646331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Testing revealed a “last block” problem, actually within the building itself, mostly due to a slow firewall.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usy_Bee_Moving_packin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04713" y="18752"/>
            <a:ext cx="2133600" cy="21404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30480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Packing and Compression?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807043"/>
            <a:ext cx="6781800" cy="192092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dirty="0" smtClean="0"/>
              <a:t>Try creating compressed tar file before sending?</a:t>
            </a:r>
            <a:br>
              <a:rPr lang="en-US" sz="2400" dirty="0" smtClean="0"/>
            </a:br>
            <a:r>
              <a:rPr lang="en-US" sz="2400" dirty="0" smtClean="0"/>
              <a:t>Sending large files is faster ~100 MB/s </a:t>
            </a:r>
            <a:r>
              <a:rPr lang="en-US" sz="2400" dirty="0" err="1" smtClean="0"/>
              <a:t>vs</a:t>
            </a:r>
            <a:r>
              <a:rPr lang="en-US" sz="2400" dirty="0" smtClean="0"/>
              <a:t> ~10 MB/s</a:t>
            </a:r>
          </a:p>
          <a:p>
            <a:pPr>
              <a:buNone/>
            </a:pPr>
            <a:r>
              <a:rPr lang="en-US" sz="2400" dirty="0" smtClean="0"/>
              <a:t>BUT! Creating a compressed tar file takes time </a:t>
            </a:r>
            <a:endParaRPr lang="en-US" sz="2400" dirty="0"/>
          </a:p>
          <a:p>
            <a:endParaRPr lang="en-US" dirty="0" smtClean="0"/>
          </a:p>
          <a:p>
            <a:pPr>
              <a:buNone/>
            </a:pP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8407167"/>
              </p:ext>
            </p:extLst>
          </p:nvPr>
        </p:nvGraphicFramePr>
        <p:xfrm>
          <a:off x="1524000" y="4816523"/>
          <a:ext cx="38100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00"/>
                <a:gridCol w="1905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Operation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Time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$ tar</a:t>
                      </a:r>
                      <a:r>
                        <a:rPr lang="en-US" baseline="0" dirty="0" smtClean="0"/>
                        <a:t> –</a:t>
                      </a:r>
                      <a:r>
                        <a:rPr lang="en-US" baseline="0" dirty="0" err="1" smtClean="0"/>
                        <a:t>zcvf</a:t>
                      </a:r>
                      <a:r>
                        <a:rPr lang="en-US" baseline="0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22 min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bbcp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2.5 min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Total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24.5 min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4484786"/>
              </p:ext>
            </p:extLst>
          </p:nvPr>
        </p:nvGraphicFramePr>
        <p:xfrm>
          <a:off x="2057400" y="3632883"/>
          <a:ext cx="6096000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32740">
                <a:tc>
                  <a:txBody>
                    <a:bodyPr/>
                    <a:lstStyle/>
                    <a:p>
                      <a:r>
                        <a:rPr lang="en-US" dirty="0" smtClean="0"/>
                        <a:t>Operation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Time</a:t>
                      </a:r>
                      <a:endParaRPr lang="en-US" dirty="0"/>
                    </a:p>
                  </a:txBody>
                  <a:tcPr/>
                </a:tc>
              </a:tr>
              <a:tr h="3327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bbcp</a:t>
                      </a:r>
                      <a:r>
                        <a:rPr lang="en-US" dirty="0" smtClean="0"/>
                        <a:t> individual</a:t>
                      </a:r>
                      <a:r>
                        <a:rPr lang="en-US" baseline="0" dirty="0" smtClean="0"/>
                        <a:t> split files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50 min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6607397"/>
              </p:ext>
            </p:extLst>
          </p:nvPr>
        </p:nvGraphicFramePr>
        <p:xfrm>
          <a:off x="5410200" y="4816523"/>
          <a:ext cx="3581400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0700"/>
                <a:gridCol w="1790700"/>
              </a:tblGrid>
              <a:tr h="358140">
                <a:tc>
                  <a:txBody>
                    <a:bodyPr/>
                    <a:lstStyle/>
                    <a:p>
                      <a:r>
                        <a:rPr lang="en-US" dirty="0" smtClean="0"/>
                        <a:t>Operation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Time</a:t>
                      </a:r>
                      <a:endParaRPr lang="en-US" dirty="0"/>
                    </a:p>
                  </a:txBody>
                  <a:tcPr/>
                </a:tc>
              </a:tr>
              <a:tr h="358140">
                <a:tc>
                  <a:txBody>
                    <a:bodyPr/>
                    <a:lstStyle/>
                    <a:p>
                      <a:r>
                        <a:rPr lang="en-US" dirty="0" smtClean="0"/>
                        <a:t>$</a:t>
                      </a:r>
                      <a:r>
                        <a:rPr lang="en-US" baseline="0" dirty="0" smtClean="0"/>
                        <a:t> tar -</a:t>
                      </a:r>
                      <a:r>
                        <a:rPr lang="en-US" baseline="0" dirty="0" err="1" smtClean="0"/>
                        <a:t>cvf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15 min</a:t>
                      </a:r>
                      <a:endParaRPr lang="en-US" dirty="0"/>
                    </a:p>
                  </a:txBody>
                  <a:tcPr/>
                </a:tc>
              </a:tr>
              <a:tr h="3581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bbcp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 min</a:t>
                      </a:r>
                      <a:endParaRPr lang="en-US" dirty="0"/>
                    </a:p>
                  </a:txBody>
                  <a:tcPr/>
                </a:tc>
              </a:tr>
              <a:tr h="358140">
                <a:tc>
                  <a:txBody>
                    <a:bodyPr/>
                    <a:lstStyle/>
                    <a:p>
                      <a:r>
                        <a:rPr lang="en-US" dirty="0" smtClean="0"/>
                        <a:t>Total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 min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133600" y="2895600"/>
            <a:ext cx="39141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Test for 1-hour of Full Domain Split Files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514600" y="4471083"/>
            <a:ext cx="1914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With Compression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6172200" y="4471083"/>
            <a:ext cx="2235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Without Compression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81000" y="0"/>
            <a:ext cx="6096000" cy="1143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Plan “D” Workflow</a:t>
            </a:r>
            <a:endParaRPr lang="en-US" sz="2800" dirty="0"/>
          </a:p>
        </p:txBody>
      </p:sp>
      <p:sp>
        <p:nvSpPr>
          <p:cNvPr id="4" name="Rectangle 3"/>
          <p:cNvSpPr/>
          <p:nvPr/>
        </p:nvSpPr>
        <p:spPr>
          <a:xfrm>
            <a:off x="1676400" y="1828800"/>
            <a:ext cx="11430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914400" y="1524000"/>
            <a:ext cx="8077200" cy="1447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7696200" y="1535668"/>
            <a:ext cx="12770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NICS Darter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905000" y="1905000"/>
            <a:ext cx="7938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WRF</a:t>
            </a:r>
            <a:br>
              <a:rPr lang="en-US" i="1" dirty="0" smtClean="0"/>
            </a:br>
            <a:r>
              <a:rPr lang="en-US" i="1" dirty="0" smtClean="0"/>
              <a:t>Model</a:t>
            </a:r>
            <a:endParaRPr lang="en-US" i="1" dirty="0"/>
          </a:p>
        </p:txBody>
      </p:sp>
      <p:cxnSp>
        <p:nvCxnSpPr>
          <p:cNvPr id="9" name="Straight Arrow Connector 8"/>
          <p:cNvCxnSpPr>
            <a:stCxn id="4" idx="3"/>
            <a:endCxn id="18" idx="2"/>
          </p:cNvCxnSpPr>
          <p:nvPr/>
        </p:nvCxnSpPr>
        <p:spPr>
          <a:xfrm>
            <a:off x="2819400" y="2247900"/>
            <a:ext cx="304800" cy="0"/>
          </a:xfrm>
          <a:prstGeom prst="straightConnector1">
            <a:avLst/>
          </a:prstGeom>
          <a:ln w="158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4648200" y="1828800"/>
            <a:ext cx="9906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lowchart: Magnetic Disk 17"/>
          <p:cNvSpPr/>
          <p:nvPr/>
        </p:nvSpPr>
        <p:spPr>
          <a:xfrm>
            <a:off x="3124200" y="1828800"/>
            <a:ext cx="1219200" cy="838200"/>
          </a:xfrm>
          <a:prstGeom prst="flowChartMagneticDis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3276600" y="2057400"/>
            <a:ext cx="10134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 smtClean="0"/>
              <a:t>wrfout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split files</a:t>
            </a:r>
            <a:endParaRPr lang="en-US" dirty="0"/>
          </a:p>
        </p:txBody>
      </p:sp>
      <p:sp>
        <p:nvSpPr>
          <p:cNvPr id="32" name="Rectangle 31"/>
          <p:cNvSpPr/>
          <p:nvPr/>
        </p:nvSpPr>
        <p:spPr>
          <a:xfrm>
            <a:off x="7467600" y="5257800"/>
            <a:ext cx="1143000" cy="990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3352800"/>
            <a:ext cx="3200400" cy="3276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/>
          <p:cNvSpPr txBox="1"/>
          <p:nvPr/>
        </p:nvSpPr>
        <p:spPr>
          <a:xfrm>
            <a:off x="7541754" y="3352800"/>
            <a:ext cx="13736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CAPS Stratus</a:t>
            </a:r>
            <a:endParaRPr lang="en-US" dirty="0"/>
          </a:p>
        </p:txBody>
      </p:sp>
      <p:sp>
        <p:nvSpPr>
          <p:cNvPr id="36" name="TextBox 35"/>
          <p:cNvSpPr txBox="1"/>
          <p:nvPr/>
        </p:nvSpPr>
        <p:spPr>
          <a:xfrm>
            <a:off x="4953000" y="5029200"/>
            <a:ext cx="13660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CAPS Laptop</a:t>
            </a:r>
            <a:endParaRPr lang="en-US" dirty="0"/>
          </a:p>
        </p:txBody>
      </p:sp>
      <p:cxnSp>
        <p:nvCxnSpPr>
          <p:cNvPr id="38" name="Straight Arrow Connector 37"/>
          <p:cNvCxnSpPr/>
          <p:nvPr/>
        </p:nvCxnSpPr>
        <p:spPr>
          <a:xfrm>
            <a:off x="5638800" y="2286000"/>
            <a:ext cx="304800" cy="0"/>
          </a:xfrm>
          <a:prstGeom prst="straightConnector1">
            <a:avLst/>
          </a:prstGeom>
          <a:ln w="158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4648200" y="1819870"/>
            <a:ext cx="9909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 smtClean="0"/>
              <a:t>joinWRF</a:t>
            </a:r>
            <a:r>
              <a:rPr lang="en-US" i="1" dirty="0" smtClean="0"/>
              <a:t> </a:t>
            </a:r>
            <a:r>
              <a:rPr lang="en-US" dirty="0" smtClean="0"/>
              <a:t>Join and </a:t>
            </a:r>
            <a:br>
              <a:rPr lang="en-US" dirty="0" smtClean="0"/>
            </a:br>
            <a:r>
              <a:rPr lang="en-US" dirty="0" smtClean="0"/>
              <a:t>subset</a:t>
            </a:r>
            <a:endParaRPr lang="en-US" dirty="0"/>
          </a:p>
        </p:txBody>
      </p:sp>
      <p:sp>
        <p:nvSpPr>
          <p:cNvPr id="44" name="Rectangle 43"/>
          <p:cNvSpPr/>
          <p:nvPr/>
        </p:nvSpPr>
        <p:spPr>
          <a:xfrm>
            <a:off x="2590800" y="3704253"/>
            <a:ext cx="1219200" cy="79154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lowchart: Card 44"/>
          <p:cNvSpPr/>
          <p:nvPr/>
        </p:nvSpPr>
        <p:spPr>
          <a:xfrm>
            <a:off x="5334000" y="457200"/>
            <a:ext cx="1219200" cy="914400"/>
          </a:xfrm>
          <a:prstGeom prst="flowChartPunchedCar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/>
          <p:cNvSpPr txBox="1"/>
          <p:nvPr/>
        </p:nvSpPr>
        <p:spPr>
          <a:xfrm>
            <a:off x="5410200" y="457200"/>
            <a:ext cx="112479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Daily</a:t>
            </a:r>
            <a:br>
              <a:rPr lang="en-US" dirty="0" smtClean="0"/>
            </a:br>
            <a:r>
              <a:rPr lang="en-US" dirty="0" smtClean="0"/>
              <a:t>Region of </a:t>
            </a:r>
            <a:br>
              <a:rPr lang="en-US" dirty="0" smtClean="0"/>
            </a:br>
            <a:r>
              <a:rPr lang="en-US" dirty="0" smtClean="0"/>
              <a:t>Interest</a:t>
            </a:r>
            <a:endParaRPr lang="en-US" dirty="0"/>
          </a:p>
        </p:txBody>
      </p:sp>
      <p:sp>
        <p:nvSpPr>
          <p:cNvPr id="48" name="Flowchart: Magnetic Disk 47"/>
          <p:cNvSpPr/>
          <p:nvPr/>
        </p:nvSpPr>
        <p:spPr>
          <a:xfrm>
            <a:off x="5943600" y="1828800"/>
            <a:ext cx="1219200" cy="838200"/>
          </a:xfrm>
          <a:prstGeom prst="flowChartMagneticDis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extBox 48"/>
          <p:cNvSpPr txBox="1"/>
          <p:nvPr/>
        </p:nvSpPr>
        <p:spPr>
          <a:xfrm>
            <a:off x="5943600" y="2057400"/>
            <a:ext cx="12073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 smtClean="0"/>
              <a:t>wrfout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joined files</a:t>
            </a:r>
            <a:endParaRPr lang="en-US" dirty="0"/>
          </a:p>
        </p:txBody>
      </p:sp>
      <p:cxnSp>
        <p:nvCxnSpPr>
          <p:cNvPr id="56" name="Straight Arrow Connector 55"/>
          <p:cNvCxnSpPr>
            <a:stCxn id="46" idx="2"/>
            <a:endCxn id="39" idx="0"/>
          </p:cNvCxnSpPr>
          <p:nvPr/>
        </p:nvCxnSpPr>
        <p:spPr>
          <a:xfrm flipH="1">
            <a:off x="5143689" y="1380530"/>
            <a:ext cx="828909" cy="439340"/>
          </a:xfrm>
          <a:prstGeom prst="straightConnector1">
            <a:avLst/>
          </a:prstGeom>
          <a:ln w="158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2667000" y="3733800"/>
            <a:ext cx="11154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i="1" dirty="0" smtClean="0"/>
              <a:t>WDSS-II </a:t>
            </a:r>
            <a:br>
              <a:rPr lang="en-US" i="1" dirty="0" smtClean="0"/>
            </a:br>
            <a:r>
              <a:rPr lang="en-US" i="1" dirty="0" smtClean="0"/>
              <a:t>Converter</a:t>
            </a:r>
            <a:endParaRPr lang="en-US" i="1" dirty="0"/>
          </a:p>
        </p:txBody>
      </p:sp>
      <p:sp>
        <p:nvSpPr>
          <p:cNvPr id="68" name="Flowchart: Magnetic Disk 67"/>
          <p:cNvSpPr/>
          <p:nvPr/>
        </p:nvSpPr>
        <p:spPr>
          <a:xfrm>
            <a:off x="1066800" y="3657600"/>
            <a:ext cx="1219200" cy="838200"/>
          </a:xfrm>
          <a:prstGeom prst="flowChartMagneticDis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TextBox 68"/>
          <p:cNvSpPr txBox="1"/>
          <p:nvPr/>
        </p:nvSpPr>
        <p:spPr>
          <a:xfrm>
            <a:off x="1219200" y="5562600"/>
            <a:ext cx="114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WDSS-II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70" name="Flowchart: Magnetic Disk 69"/>
          <p:cNvSpPr/>
          <p:nvPr/>
        </p:nvSpPr>
        <p:spPr>
          <a:xfrm>
            <a:off x="4800600" y="3657600"/>
            <a:ext cx="1219200" cy="838200"/>
          </a:xfrm>
          <a:prstGeom prst="flowChartMagneticDis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TextBox 70"/>
          <p:cNvSpPr txBox="1"/>
          <p:nvPr/>
        </p:nvSpPr>
        <p:spPr>
          <a:xfrm>
            <a:off x="7696200" y="3886200"/>
            <a:ext cx="9133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 smtClean="0"/>
              <a:t>VAPoR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vdf</a:t>
            </a:r>
            <a:r>
              <a:rPr lang="en-US" dirty="0" smtClean="0"/>
              <a:t> files</a:t>
            </a:r>
            <a:endParaRPr lang="en-US" dirty="0"/>
          </a:p>
        </p:txBody>
      </p:sp>
      <p:sp>
        <p:nvSpPr>
          <p:cNvPr id="72" name="Rectangle 71"/>
          <p:cNvSpPr/>
          <p:nvPr/>
        </p:nvSpPr>
        <p:spPr>
          <a:xfrm>
            <a:off x="1143000" y="5257800"/>
            <a:ext cx="1143000" cy="990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4" name="Straight Arrow Connector 73"/>
          <p:cNvCxnSpPr>
            <a:stCxn id="68" idx="3"/>
            <a:endCxn id="72" idx="0"/>
          </p:cNvCxnSpPr>
          <p:nvPr/>
        </p:nvCxnSpPr>
        <p:spPr>
          <a:xfrm>
            <a:off x="1676400" y="4495800"/>
            <a:ext cx="38100" cy="762000"/>
          </a:xfrm>
          <a:prstGeom prst="straightConnector1">
            <a:avLst/>
          </a:prstGeom>
          <a:ln w="158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/>
          <p:cNvCxnSpPr>
            <a:stCxn id="44" idx="1"/>
            <a:endCxn id="68" idx="4"/>
          </p:cNvCxnSpPr>
          <p:nvPr/>
        </p:nvCxnSpPr>
        <p:spPr>
          <a:xfrm flipH="1" flipV="1">
            <a:off x="2286000" y="4076700"/>
            <a:ext cx="304800" cy="23327"/>
          </a:xfrm>
          <a:prstGeom prst="straightConnector1">
            <a:avLst/>
          </a:prstGeom>
          <a:ln w="158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Arrow Connector 81"/>
          <p:cNvCxnSpPr>
            <a:stCxn id="66" idx="3"/>
            <a:endCxn id="32" idx="0"/>
          </p:cNvCxnSpPr>
          <p:nvPr/>
        </p:nvCxnSpPr>
        <p:spPr>
          <a:xfrm flipH="1">
            <a:off x="8039100" y="4572000"/>
            <a:ext cx="114300" cy="685800"/>
          </a:xfrm>
          <a:prstGeom prst="straightConnector1">
            <a:avLst/>
          </a:prstGeom>
          <a:ln w="158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TextBox 90"/>
          <p:cNvSpPr txBox="1"/>
          <p:nvPr/>
        </p:nvSpPr>
        <p:spPr>
          <a:xfrm>
            <a:off x="7696200" y="5562600"/>
            <a:ext cx="7991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err="1" smtClean="0"/>
              <a:t>VAPoR</a:t>
            </a:r>
            <a:endParaRPr lang="en-US" i="1" dirty="0"/>
          </a:p>
        </p:txBody>
      </p:sp>
      <p:sp>
        <p:nvSpPr>
          <p:cNvPr id="92" name="TextBox 91"/>
          <p:cNvSpPr txBox="1"/>
          <p:nvPr/>
        </p:nvSpPr>
        <p:spPr>
          <a:xfrm>
            <a:off x="1143000" y="3886200"/>
            <a:ext cx="114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WDSS-II</a:t>
            </a:r>
            <a:br>
              <a:rPr lang="en-US" dirty="0" smtClean="0"/>
            </a:br>
            <a:r>
              <a:rPr lang="en-US" dirty="0" smtClean="0"/>
              <a:t>files</a:t>
            </a:r>
            <a:endParaRPr lang="en-US" dirty="0"/>
          </a:p>
        </p:txBody>
      </p:sp>
      <p:pic>
        <p:nvPicPr>
          <p:cNvPr id="10242" name="Picture 2" descr="http://www.clker.com/cliparts/4/1/e/6/11949838211786721468lcd_monitor_the_structor_.svg.med.pn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2819400" y="5334000"/>
            <a:ext cx="970588" cy="922058"/>
          </a:xfrm>
          <a:prstGeom prst="rect">
            <a:avLst/>
          </a:prstGeom>
          <a:noFill/>
        </p:spPr>
      </p:pic>
      <p:pic>
        <p:nvPicPr>
          <p:cNvPr id="96" name="Picture 2" descr="http://www.clker.com/cliparts/4/1/e/6/11949838211786721468lcd_monitor_the_structor_.svg.med.pn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6248400" y="5334000"/>
            <a:ext cx="970588" cy="922058"/>
          </a:xfrm>
          <a:prstGeom prst="rect">
            <a:avLst/>
          </a:prstGeom>
          <a:noFill/>
        </p:spPr>
      </p:pic>
      <p:cxnSp>
        <p:nvCxnSpPr>
          <p:cNvPr id="97" name="Straight Arrow Connector 96"/>
          <p:cNvCxnSpPr/>
          <p:nvPr/>
        </p:nvCxnSpPr>
        <p:spPr>
          <a:xfrm flipV="1">
            <a:off x="2286000" y="5715000"/>
            <a:ext cx="533400" cy="38100"/>
          </a:xfrm>
          <a:prstGeom prst="straightConnector1">
            <a:avLst/>
          </a:prstGeom>
          <a:ln w="158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/>
          <p:cNvCxnSpPr>
            <a:stCxn id="32" idx="1"/>
            <a:endCxn id="96" idx="3"/>
          </p:cNvCxnSpPr>
          <p:nvPr/>
        </p:nvCxnSpPr>
        <p:spPr>
          <a:xfrm flipH="1">
            <a:off x="7218988" y="5753100"/>
            <a:ext cx="248612" cy="41929"/>
          </a:xfrm>
          <a:prstGeom prst="straightConnector1">
            <a:avLst/>
          </a:prstGeom>
          <a:ln w="158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1" name="Picture 150" descr="squall-line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19400" y="5372100"/>
            <a:ext cx="967119" cy="642938"/>
          </a:xfrm>
          <a:prstGeom prst="rect">
            <a:avLst/>
          </a:prstGeom>
        </p:spPr>
      </p:pic>
      <p:sp>
        <p:nvSpPr>
          <p:cNvPr id="152" name="Rectangle 151"/>
          <p:cNvSpPr/>
          <p:nvPr/>
        </p:nvSpPr>
        <p:spPr>
          <a:xfrm>
            <a:off x="6248400" y="3733800"/>
            <a:ext cx="1219200" cy="79154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" name="TextBox 152"/>
          <p:cNvSpPr txBox="1"/>
          <p:nvPr/>
        </p:nvSpPr>
        <p:spPr>
          <a:xfrm>
            <a:off x="6324600" y="3886200"/>
            <a:ext cx="10625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err="1" smtClean="0"/>
              <a:t>vdfcreate</a:t>
            </a:r>
            <a:endParaRPr lang="en-US" i="1" dirty="0"/>
          </a:p>
        </p:txBody>
      </p:sp>
      <p:pic>
        <p:nvPicPr>
          <p:cNvPr id="163" name="Picture 162" descr="vaporhurrican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48400" y="5334000"/>
            <a:ext cx="892969" cy="658955"/>
          </a:xfrm>
          <a:prstGeom prst="rect">
            <a:avLst/>
          </a:prstGeom>
        </p:spPr>
      </p:pic>
      <p:sp>
        <p:nvSpPr>
          <p:cNvPr id="164" name="TextBox 163"/>
          <p:cNvSpPr txBox="1"/>
          <p:nvPr/>
        </p:nvSpPr>
        <p:spPr>
          <a:xfrm>
            <a:off x="5715000" y="2971800"/>
            <a:ext cx="689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err="1" smtClean="0"/>
              <a:t>bbcp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65" name="TextBox 164"/>
          <p:cNvSpPr txBox="1"/>
          <p:nvPr/>
        </p:nvSpPr>
        <p:spPr>
          <a:xfrm>
            <a:off x="8153400" y="4659868"/>
            <a:ext cx="5405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err="1" smtClean="0"/>
              <a:t>sftp</a:t>
            </a:r>
            <a:endParaRPr lang="en-US" i="1" dirty="0"/>
          </a:p>
        </p:txBody>
      </p:sp>
      <p:cxnSp>
        <p:nvCxnSpPr>
          <p:cNvPr id="55" name="Straight Arrow Connector 54"/>
          <p:cNvCxnSpPr>
            <a:endCxn id="39" idx="1"/>
          </p:cNvCxnSpPr>
          <p:nvPr/>
        </p:nvCxnSpPr>
        <p:spPr>
          <a:xfrm flipV="1">
            <a:off x="4343400" y="2281535"/>
            <a:ext cx="304800" cy="4465"/>
          </a:xfrm>
          <a:prstGeom prst="straightConnector1">
            <a:avLst/>
          </a:prstGeom>
          <a:ln w="158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/>
          <p:nvPr/>
        </p:nvCxnSpPr>
        <p:spPr>
          <a:xfrm>
            <a:off x="5638800" y="2362200"/>
            <a:ext cx="304800" cy="0"/>
          </a:xfrm>
          <a:prstGeom prst="straightConnector1">
            <a:avLst/>
          </a:prstGeom>
          <a:ln w="158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ectangle 59"/>
          <p:cNvSpPr/>
          <p:nvPr/>
        </p:nvSpPr>
        <p:spPr>
          <a:xfrm>
            <a:off x="4724400" y="3352800"/>
            <a:ext cx="4191000" cy="1371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lowchart: Magnetic Disk 65"/>
          <p:cNvSpPr/>
          <p:nvPr/>
        </p:nvSpPr>
        <p:spPr>
          <a:xfrm>
            <a:off x="7543800" y="3733800"/>
            <a:ext cx="1219200" cy="838200"/>
          </a:xfrm>
          <a:prstGeom prst="flowChartMagneticDis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TextBox 66"/>
          <p:cNvSpPr txBox="1"/>
          <p:nvPr/>
        </p:nvSpPr>
        <p:spPr>
          <a:xfrm>
            <a:off x="4724400" y="3810000"/>
            <a:ext cx="12073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 smtClean="0"/>
              <a:t>wrfout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joined files</a:t>
            </a:r>
            <a:endParaRPr lang="en-US" dirty="0"/>
          </a:p>
        </p:txBody>
      </p:sp>
      <p:sp>
        <p:nvSpPr>
          <p:cNvPr id="75" name="Rectangle 74"/>
          <p:cNvSpPr/>
          <p:nvPr/>
        </p:nvSpPr>
        <p:spPr>
          <a:xfrm>
            <a:off x="4724400" y="5029200"/>
            <a:ext cx="4191000" cy="1600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0" name="Straight Arrow Connector 79"/>
          <p:cNvCxnSpPr>
            <a:stCxn id="70" idx="2"/>
            <a:endCxn id="44" idx="3"/>
          </p:cNvCxnSpPr>
          <p:nvPr/>
        </p:nvCxnSpPr>
        <p:spPr>
          <a:xfrm flipH="1">
            <a:off x="3810000" y="4076700"/>
            <a:ext cx="990600" cy="23327"/>
          </a:xfrm>
          <a:prstGeom prst="straightConnector1">
            <a:avLst/>
          </a:prstGeom>
          <a:ln w="158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/>
          <p:cNvCxnSpPr>
            <a:endCxn id="152" idx="1"/>
          </p:cNvCxnSpPr>
          <p:nvPr/>
        </p:nvCxnSpPr>
        <p:spPr>
          <a:xfrm>
            <a:off x="6019800" y="4129574"/>
            <a:ext cx="228600" cy="0"/>
          </a:xfrm>
          <a:prstGeom prst="straightConnector1">
            <a:avLst/>
          </a:prstGeom>
          <a:ln w="158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/>
          <p:cNvCxnSpPr/>
          <p:nvPr/>
        </p:nvCxnSpPr>
        <p:spPr>
          <a:xfrm>
            <a:off x="7391400" y="4191000"/>
            <a:ext cx="228600" cy="0"/>
          </a:xfrm>
          <a:prstGeom prst="straightConnector1">
            <a:avLst/>
          </a:prstGeom>
          <a:ln w="158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TextBox 92"/>
          <p:cNvSpPr txBox="1"/>
          <p:nvPr/>
        </p:nvSpPr>
        <p:spPr>
          <a:xfrm>
            <a:off x="4191000" y="3810000"/>
            <a:ext cx="5405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err="1" smtClean="0"/>
              <a:t>sftp</a:t>
            </a:r>
            <a:endParaRPr lang="en-US" i="1" dirty="0"/>
          </a:p>
        </p:txBody>
      </p:sp>
      <p:sp>
        <p:nvSpPr>
          <p:cNvPr id="100" name="Rectangle 99"/>
          <p:cNvSpPr/>
          <p:nvPr/>
        </p:nvSpPr>
        <p:spPr>
          <a:xfrm>
            <a:off x="2286000" y="3352800"/>
            <a:ext cx="17282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SPC Workstation</a:t>
            </a:r>
            <a:endParaRPr lang="en-US" dirty="0"/>
          </a:p>
        </p:txBody>
      </p:sp>
      <p:cxnSp>
        <p:nvCxnSpPr>
          <p:cNvPr id="102" name="Straight Arrow Connector 101"/>
          <p:cNvCxnSpPr>
            <a:stCxn id="48" idx="3"/>
            <a:endCxn id="70" idx="1"/>
          </p:cNvCxnSpPr>
          <p:nvPr/>
        </p:nvCxnSpPr>
        <p:spPr>
          <a:xfrm flipH="1">
            <a:off x="5410200" y="2667000"/>
            <a:ext cx="1143000" cy="990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3" descr="PM_cmpref-21.gif"/>
          <p:cNvPicPr>
            <a:picLocks noChangeAspect="1"/>
          </p:cNvPicPr>
          <p:nvPr/>
        </p:nvPicPr>
        <p:blipFill>
          <a:blip r:embed="rId2" cstate="print"/>
          <a:srcRect l="3840" b="11294"/>
          <a:stretch>
            <a:fillRect/>
          </a:stretch>
        </p:blipFill>
        <p:spPr bwMode="auto">
          <a:xfrm>
            <a:off x="4527976" y="19334"/>
            <a:ext cx="4616024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88938"/>
            <a:ext cx="3810000" cy="79216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Re-Scoping the Task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0100" y="1630907"/>
            <a:ext cx="5410200" cy="5029200"/>
          </a:xfrm>
        </p:spPr>
        <p:txBody>
          <a:bodyPr>
            <a:normAutofit lnSpcReduction="10000"/>
          </a:bodyPr>
          <a:lstStyle/>
          <a:p>
            <a:pPr lvl="0"/>
            <a:r>
              <a:rPr lang="en-US" dirty="0" smtClean="0">
                <a:latin typeface="+mj-lt"/>
              </a:rPr>
              <a:t>Selected Subdomain of the Day</a:t>
            </a:r>
            <a:br>
              <a:rPr lang="en-US" dirty="0" smtClean="0">
                <a:latin typeface="+mj-lt"/>
              </a:rPr>
            </a:br>
            <a:r>
              <a:rPr lang="en-GB" dirty="0" smtClean="0">
                <a:latin typeface="+mj-lt"/>
              </a:rPr>
              <a:t>203 x 203 x 53</a:t>
            </a:r>
            <a:br>
              <a:rPr lang="en-GB" dirty="0" smtClean="0">
                <a:latin typeface="+mj-lt"/>
              </a:rPr>
            </a:br>
            <a:r>
              <a:rPr lang="en-GB" dirty="0" smtClean="0">
                <a:latin typeface="+mj-lt"/>
              </a:rPr>
              <a:t>Output for one time: 111.5 MB</a:t>
            </a:r>
            <a:endParaRPr lang="en-US" dirty="0" smtClean="0">
              <a:latin typeface="+mj-lt"/>
            </a:endParaRPr>
          </a:p>
          <a:p>
            <a:pPr lvl="0"/>
            <a:r>
              <a:rPr lang="en-US" dirty="0" smtClean="0">
                <a:latin typeface="+mj-lt"/>
              </a:rPr>
              <a:t>Single file for each time = </a:t>
            </a:r>
            <a:br>
              <a:rPr lang="en-US" dirty="0" smtClean="0">
                <a:latin typeface="+mj-lt"/>
              </a:rPr>
            </a:br>
            <a:r>
              <a:rPr lang="en-US" b="1" dirty="0" smtClean="0">
                <a:latin typeface="+mj-lt"/>
              </a:rPr>
              <a:t>111.5 MB vs 4.2 GB</a:t>
            </a:r>
          </a:p>
          <a:p>
            <a:pPr lvl="0"/>
            <a:endParaRPr lang="en-US" dirty="0" smtClean="0">
              <a:latin typeface="+mj-lt"/>
            </a:endParaRPr>
          </a:p>
          <a:p>
            <a:pPr lvl="0"/>
            <a:r>
              <a:rPr lang="en-US" dirty="0" smtClean="0">
                <a:latin typeface="+mj-lt"/>
              </a:rPr>
              <a:t>Day-1 Afternoon and Evening for Animation</a:t>
            </a:r>
          </a:p>
          <a:p>
            <a:pPr lvl="1"/>
            <a:r>
              <a:rPr lang="en-US" dirty="0" smtClean="0">
                <a:latin typeface="+mj-lt"/>
              </a:rPr>
              <a:t>Forecast 18h-30h with 10-minute output: </a:t>
            </a:r>
            <a:br>
              <a:rPr lang="en-US" dirty="0" smtClean="0">
                <a:latin typeface="+mj-lt"/>
              </a:rPr>
            </a:br>
            <a:r>
              <a:rPr lang="en-US" dirty="0" smtClean="0">
                <a:latin typeface="+mj-lt"/>
              </a:rPr>
              <a:t>73 output times, </a:t>
            </a:r>
            <a:br>
              <a:rPr lang="en-US" dirty="0" smtClean="0">
                <a:latin typeface="+mj-lt"/>
              </a:rPr>
            </a:br>
            <a:r>
              <a:rPr lang="en-US" b="1" dirty="0" smtClean="0">
                <a:latin typeface="+mj-lt"/>
              </a:rPr>
              <a:t>8.2 GB </a:t>
            </a:r>
            <a:r>
              <a:rPr lang="en-US" dirty="0" smtClean="0">
                <a:latin typeface="+mj-lt"/>
              </a:rPr>
              <a:t>vs </a:t>
            </a:r>
            <a:r>
              <a:rPr lang="en-US" b="1" dirty="0" smtClean="0">
                <a:latin typeface="+mj-lt"/>
              </a:rPr>
              <a:t>307 GB</a:t>
            </a:r>
          </a:p>
          <a:p>
            <a:r>
              <a:rPr lang="en-US" dirty="0" smtClean="0">
                <a:latin typeface="+mj-lt"/>
              </a:rPr>
              <a:t>Processing and Transfer:</a:t>
            </a:r>
            <a:r>
              <a:rPr lang="en-US" b="1" dirty="0" smtClean="0">
                <a:latin typeface="+mj-lt"/>
              </a:rPr>
              <a:t> ~20 min</a:t>
            </a:r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6340688" y="1181100"/>
            <a:ext cx="990600" cy="8382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5344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-22860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Fruits of Labor</a:t>
            </a:r>
            <a:endParaRPr lang="en-US" sz="3600" dirty="0"/>
          </a:p>
        </p:txBody>
      </p:sp>
      <p:pic>
        <p:nvPicPr>
          <p:cNvPr id="4" name="Picture 3" descr="storms-in-3D-example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9600" y="960078"/>
            <a:ext cx="8153400" cy="562073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19200" y="452735"/>
            <a:ext cx="11785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WDSS-II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-152400"/>
            <a:ext cx="8229600" cy="1143000"/>
          </a:xfrm>
        </p:spPr>
        <p:txBody>
          <a:bodyPr/>
          <a:lstStyle/>
          <a:p>
            <a:r>
              <a:rPr lang="en-US" dirty="0" smtClean="0"/>
              <a:t>Fruits of Labor</a:t>
            </a:r>
            <a:endParaRPr lang="en-US" dirty="0"/>
          </a:p>
        </p:txBody>
      </p:sp>
      <p:pic>
        <p:nvPicPr>
          <p:cNvPr id="4" name="Picture 3" descr="20140603_OMA_2010st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19213" y="996735"/>
            <a:ext cx="6224588" cy="509450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319213" y="590490"/>
            <a:ext cx="9130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/>
              <a:t>VAPoR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142999"/>
          </a:xfrm>
        </p:spPr>
        <p:txBody>
          <a:bodyPr/>
          <a:lstStyle/>
          <a:p>
            <a:r>
              <a:rPr lang="en-US" dirty="0" smtClean="0"/>
              <a:t>Lessons Learned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057400"/>
            <a:ext cx="8229600" cy="3886200"/>
          </a:xfrm>
        </p:spPr>
        <p:txBody>
          <a:bodyPr>
            <a:normAutofit/>
          </a:bodyPr>
          <a:lstStyle/>
          <a:p>
            <a:r>
              <a:rPr lang="en-US" dirty="0" smtClean="0"/>
              <a:t>Involve networking pros early</a:t>
            </a:r>
          </a:p>
          <a:p>
            <a:r>
              <a:rPr lang="en-US" dirty="0" smtClean="0"/>
              <a:t>Your mileage (throughput) may vary</a:t>
            </a:r>
          </a:p>
          <a:p>
            <a:r>
              <a:rPr lang="en-US" dirty="0" smtClean="0"/>
              <a:t>Be flexible with workflows</a:t>
            </a:r>
          </a:p>
          <a:p>
            <a:r>
              <a:rPr lang="en-US" dirty="0" smtClean="0"/>
              <a:t>Evaluate overhead of all steps</a:t>
            </a:r>
          </a:p>
          <a:p>
            <a:r>
              <a:rPr lang="en-US" dirty="0" smtClean="0"/>
              <a:t>Find ways to fund equipment upgrades where needed – slowest link sets your rate</a:t>
            </a:r>
          </a:p>
          <a:p>
            <a:r>
              <a:rPr lang="en-US" dirty="0" smtClean="0"/>
              <a:t>Software Programmable Networks/Science DMZ’s may be needed for the largest jobs</a:t>
            </a:r>
          </a:p>
          <a:p>
            <a:pPr lvl="1"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-685800" y="228600"/>
            <a:ext cx="82296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2800" dirty="0" smtClean="0"/>
              <a:t>SPC/NSSL Spring Program in </a:t>
            </a:r>
            <a:br>
              <a:rPr lang="en-US" sz="2800" dirty="0" smtClean="0"/>
            </a:br>
            <a:r>
              <a:rPr lang="en-US" sz="2800" dirty="0" smtClean="0"/>
              <a:t>the Hazardous Weather </a:t>
            </a:r>
            <a:r>
              <a:rPr lang="en-US" sz="2800" dirty="0" err="1" smtClean="0"/>
              <a:t>Testbed</a:t>
            </a:r>
            <a:endParaRPr lang="en-US" sz="2800" dirty="0" smtClean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298450" y="1646238"/>
            <a:ext cx="8002588" cy="4854575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2800" dirty="0" smtClean="0"/>
              <a:t>Testing and calibration of new forecasting methods in a simulated operational setting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 smtClean="0"/>
              <a:t>6 weeks in spring season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 smtClean="0"/>
              <a:t>Collaboration among 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NOAA research units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NOAA operational units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Universities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Private sector</a:t>
            </a:r>
            <a:endParaRPr lang="en-US" sz="22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dirty="0" err="1" smtClean="0"/>
              <a:t>Testbed</a:t>
            </a:r>
            <a:r>
              <a:rPr lang="en-US" sz="2800" dirty="0" smtClean="0"/>
              <a:t> located between the NOAA Storm Prediction Center and Norman National Weather Service Forecast Office</a:t>
            </a:r>
          </a:p>
        </p:txBody>
      </p:sp>
      <p:pic>
        <p:nvPicPr>
          <p:cNvPr id="12292" name="Picture 4" descr="HWTmapdiscussi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7488" y="2725738"/>
            <a:ext cx="3484562" cy="231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Picture 5" descr="NWC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10400" y="152400"/>
            <a:ext cx="20320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4" name="Picture 8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72200" y="5949950"/>
            <a:ext cx="896938" cy="86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39000" y="5943600"/>
            <a:ext cx="1724585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0" y="1504667"/>
            <a:ext cx="8229600" cy="5333999"/>
          </a:xfrm>
        </p:spPr>
        <p:txBody>
          <a:bodyPr>
            <a:noAutofit/>
          </a:bodyPr>
          <a:lstStyle/>
          <a:p>
            <a:r>
              <a:rPr lang="en-US" sz="2400" dirty="0" smtClean="0"/>
              <a:t>National Weather Center (September, 2014)</a:t>
            </a:r>
          </a:p>
          <a:p>
            <a:pPr lvl="1"/>
            <a:r>
              <a:rPr lang="en-US" sz="2000" dirty="0" smtClean="0"/>
              <a:t>Upgrading Network to 10 </a:t>
            </a:r>
            <a:r>
              <a:rPr lang="en-US" sz="2000" dirty="0" err="1" smtClean="0"/>
              <a:t>Gps</a:t>
            </a:r>
            <a:r>
              <a:rPr lang="en-US" sz="2000" dirty="0" smtClean="0"/>
              <a:t> Switches</a:t>
            </a:r>
          </a:p>
          <a:p>
            <a:pPr lvl="1"/>
            <a:r>
              <a:rPr lang="en-US" sz="2000" dirty="0" smtClean="0"/>
              <a:t>Software Programmable Networking Enabled</a:t>
            </a:r>
          </a:p>
          <a:p>
            <a:pPr lvl="1"/>
            <a:r>
              <a:rPr lang="en-US" sz="2000" dirty="0" smtClean="0"/>
              <a:t>Replacing Slow Firewall</a:t>
            </a:r>
          </a:p>
          <a:p>
            <a:r>
              <a:rPr lang="en-US" sz="2400" dirty="0" smtClean="0"/>
              <a:t>CAPS (September-October, 2014)</a:t>
            </a:r>
          </a:p>
          <a:p>
            <a:pPr lvl="1"/>
            <a:r>
              <a:rPr lang="en-US" sz="2000" dirty="0" smtClean="0"/>
              <a:t>Upgrading to Two 10 </a:t>
            </a:r>
            <a:r>
              <a:rPr lang="en-US" sz="2000" dirty="0" err="1" smtClean="0"/>
              <a:t>Gps</a:t>
            </a:r>
            <a:r>
              <a:rPr lang="en-US" sz="2000" dirty="0" smtClean="0"/>
              <a:t> Gateway Servers</a:t>
            </a:r>
            <a:br>
              <a:rPr lang="en-US" sz="2000" dirty="0" smtClean="0"/>
            </a:br>
            <a:r>
              <a:rPr lang="en-US" sz="2000" dirty="0" smtClean="0"/>
              <a:t>with Virtual Router Redundancy Protocol (VRRP)</a:t>
            </a:r>
          </a:p>
          <a:p>
            <a:pPr lvl="1"/>
            <a:r>
              <a:rPr lang="en-US" sz="2000" dirty="0" smtClean="0"/>
              <a:t>Software Programmable Networking Enabled</a:t>
            </a:r>
          </a:p>
          <a:p>
            <a:pPr lvl="1"/>
            <a:r>
              <a:rPr lang="en-US" sz="2000" dirty="0" smtClean="0"/>
              <a:t>Upgrading servers to 10 </a:t>
            </a:r>
            <a:r>
              <a:rPr lang="en-US" sz="2000" dirty="0" err="1" smtClean="0"/>
              <a:t>Gps</a:t>
            </a:r>
            <a:r>
              <a:rPr lang="en-US" sz="2000" dirty="0" smtClean="0"/>
              <a:t> network interfaces</a:t>
            </a:r>
          </a:p>
          <a:p>
            <a:pPr lvl="1"/>
            <a:endParaRPr lang="en-US" sz="2000" dirty="0" smtClean="0"/>
          </a:p>
          <a:p>
            <a:r>
              <a:rPr lang="en-US" sz="2400" dirty="0" smtClean="0"/>
              <a:t>For 2015</a:t>
            </a:r>
          </a:p>
          <a:p>
            <a:pPr lvl="1"/>
            <a:r>
              <a:rPr lang="en-US" sz="2000" dirty="0" smtClean="0"/>
              <a:t>Set Jumbo Size Maximum Transmission Unit (MTU) for route</a:t>
            </a:r>
          </a:p>
          <a:p>
            <a:pPr lvl="1"/>
            <a:r>
              <a:rPr lang="en-US" sz="2000" dirty="0" smtClean="0"/>
              <a:t>Explore use of Science DMZ within </a:t>
            </a:r>
            <a:r>
              <a:rPr lang="en-US" sz="2000" dirty="0" err="1" smtClean="0"/>
              <a:t>OneNet</a:t>
            </a:r>
            <a:endParaRPr lang="en-US" sz="2000" dirty="0" smtClean="0"/>
          </a:p>
          <a:p>
            <a:pPr lvl="1"/>
            <a:endParaRPr lang="en-US" sz="2000" dirty="0" smtClean="0"/>
          </a:p>
          <a:p>
            <a:pPr lvl="1">
              <a:buNone/>
            </a:pPr>
            <a:endParaRPr lang="en-US" sz="2000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1"/>
            <a:ext cx="7704667" cy="685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Future Plans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838199"/>
          </a:xfrm>
        </p:spPr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09800" y="5167080"/>
            <a:ext cx="6553200" cy="160020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sz="2800" u="sng" dirty="0" smtClean="0"/>
              <a:t>Contact Info</a:t>
            </a:r>
            <a:r>
              <a:rPr lang="en-US" sz="2800" dirty="0" smtClean="0"/>
              <a:t>:</a:t>
            </a:r>
          </a:p>
          <a:p>
            <a:pPr marL="0" indent="0">
              <a:buNone/>
            </a:pPr>
            <a:r>
              <a:rPr lang="en-US" sz="2800" dirty="0" smtClean="0"/>
              <a:t>Keith Brewster</a:t>
            </a:r>
          </a:p>
          <a:p>
            <a:pPr marL="0" indent="0">
              <a:buNone/>
            </a:pPr>
            <a:r>
              <a:rPr lang="en-US" sz="2800" dirty="0" smtClean="0"/>
              <a:t>CAPS/University of Oklahoma</a:t>
            </a:r>
          </a:p>
          <a:p>
            <a:pPr marL="0" indent="0">
              <a:buNone/>
            </a:pPr>
            <a:r>
              <a:rPr lang="en-US" sz="2800" dirty="0" smtClean="0">
                <a:hlinkClick r:id="rId2"/>
              </a:rPr>
              <a:t>kbrewster@ou.edu</a:t>
            </a:r>
            <a:endParaRPr lang="en-US" sz="2800" dirty="0" smtClean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137874" y="1257869"/>
            <a:ext cx="7548926" cy="31085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u="sng" dirty="0" smtClean="0"/>
              <a:t>Thanks to</a:t>
            </a:r>
            <a:r>
              <a:rPr lang="en-US" sz="2800" dirty="0" smtClean="0"/>
              <a:t>:</a:t>
            </a:r>
          </a:p>
          <a:p>
            <a:r>
              <a:rPr lang="en-US" sz="2800" dirty="0" smtClean="0"/>
              <a:t>Chris Cook, CAPS</a:t>
            </a:r>
          </a:p>
          <a:p>
            <a:r>
              <a:rPr lang="en-US" sz="2800" dirty="0" smtClean="0"/>
              <a:t>Kevin W. Thomas, CAPS</a:t>
            </a:r>
          </a:p>
          <a:p>
            <a:r>
              <a:rPr lang="en-US" sz="2800" dirty="0" smtClean="0"/>
              <a:t>Victor Hazlewood and his networking team, </a:t>
            </a:r>
            <a:r>
              <a:rPr lang="en-US" sz="2800" dirty="0" err="1" smtClean="0"/>
              <a:t>UTenn</a:t>
            </a:r>
            <a:endParaRPr lang="en-US" sz="2800" dirty="0" smtClean="0"/>
          </a:p>
          <a:p>
            <a:r>
              <a:rPr lang="en-US" sz="2800" dirty="0" smtClean="0"/>
              <a:t>Matt Runion &amp; James Deaton, </a:t>
            </a:r>
            <a:r>
              <a:rPr lang="en-US" sz="2800" dirty="0" err="1" smtClean="0"/>
              <a:t>OneNet</a:t>
            </a:r>
            <a:endParaRPr lang="en-US" sz="2800" dirty="0" smtClean="0"/>
          </a:p>
          <a:p>
            <a:r>
              <a:rPr lang="en-US" sz="2800" dirty="0" smtClean="0"/>
              <a:t>Henry Neeman &amp; OSCER Team</a:t>
            </a:r>
          </a:p>
          <a:p>
            <a:r>
              <a:rPr lang="en-US" sz="2800" dirty="0" smtClean="0"/>
              <a:t>Mike </a:t>
            </a:r>
            <a:r>
              <a:rPr lang="en-US" sz="2800" dirty="0" err="1" smtClean="0"/>
              <a:t>Coniglio</a:t>
            </a:r>
            <a:r>
              <a:rPr lang="en-US" sz="2800" dirty="0" smtClean="0"/>
              <a:t>, NOAA/NSSL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914399"/>
          </a:xfrm>
        </p:spPr>
        <p:txBody>
          <a:bodyPr/>
          <a:lstStyle/>
          <a:p>
            <a:r>
              <a:rPr lang="en-US" dirty="0" smtClean="0"/>
              <a:t>CAPS Spring Experiment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562599"/>
          </a:xfrm>
        </p:spPr>
        <p:txBody>
          <a:bodyPr>
            <a:normAutofit/>
          </a:bodyPr>
          <a:lstStyle/>
          <a:p>
            <a:r>
              <a:rPr lang="en-US" dirty="0" smtClean="0"/>
              <a:t>Part of NOAA/SPC Spring Experiment at the Hazardous Weather </a:t>
            </a:r>
            <a:r>
              <a:rPr lang="en-US" dirty="0" err="1" smtClean="0"/>
              <a:t>Testbed</a:t>
            </a:r>
            <a:endParaRPr lang="en-US" dirty="0" smtClean="0"/>
          </a:p>
          <a:p>
            <a:r>
              <a:rPr lang="en-US" dirty="0" smtClean="0"/>
              <a:t>Run Large Ensemble of Convection-Allowing NWP Forecasts for 6-weeks in Spring</a:t>
            </a:r>
          </a:p>
          <a:p>
            <a:r>
              <a:rPr lang="en-US" dirty="0" smtClean="0"/>
              <a:t>New methods for severe weather prediction in 1-2 days time frame</a:t>
            </a:r>
          </a:p>
          <a:p>
            <a:r>
              <a:rPr lang="en-US" dirty="0" smtClean="0"/>
              <a:t>25 NWP models run at XSEDE Centers</a:t>
            </a:r>
          </a:p>
          <a:p>
            <a:r>
              <a:rPr lang="en-US" dirty="0" smtClean="0"/>
              <a:t>2013-2014 Darter at NICS  (</a:t>
            </a:r>
            <a:r>
              <a:rPr lang="en-US" dirty="0" err="1" smtClean="0"/>
              <a:t>UTenn</a:t>
            </a:r>
            <a:r>
              <a:rPr lang="en-US" dirty="0" smtClean="0"/>
              <a:t> @ Oak Ridge)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827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Goal: “Real-time” 4D Data Visualization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2480" y="4189080"/>
            <a:ext cx="8229600" cy="1447799"/>
          </a:xfrm>
        </p:spPr>
        <p:txBody>
          <a:bodyPr>
            <a:normAutofit/>
          </a:bodyPr>
          <a:lstStyle/>
          <a:p>
            <a:r>
              <a:rPr lang="en-US" sz="2800" dirty="0" smtClean="0"/>
              <a:t>Does not allow full 3D visualization</a:t>
            </a:r>
          </a:p>
          <a:p>
            <a:r>
              <a:rPr lang="en-US" sz="2800" dirty="0" smtClean="0"/>
              <a:t>May want to examine other fields and levels</a:t>
            </a:r>
          </a:p>
          <a:p>
            <a:endParaRPr lang="en-US" sz="28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762000" y="1729115"/>
            <a:ext cx="8229600" cy="18716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smtClean="0"/>
              <a:t>Run models at PSC or NICS</a:t>
            </a:r>
          </a:p>
          <a:p>
            <a:r>
              <a:rPr lang="en-US" sz="2800" dirty="0" smtClean="0"/>
              <a:t>Bring 2D files and images back</a:t>
            </a:r>
          </a:p>
          <a:p>
            <a:r>
              <a:rPr lang="en-US" sz="2800" dirty="0" smtClean="0"/>
              <a:t>2D fields and levels pre-selected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62000" y="1171270"/>
            <a:ext cx="33176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Procedure</a:t>
            </a:r>
            <a:r>
              <a:rPr lang="en-US" dirty="0" smtClean="0"/>
              <a:t> </a:t>
            </a:r>
            <a:r>
              <a:rPr lang="en-US" sz="2800" dirty="0" smtClean="0"/>
              <a:t>Since 2007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792480" y="3635380"/>
            <a:ext cx="10647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Issues</a:t>
            </a:r>
            <a:endParaRPr 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609600" y="5636879"/>
            <a:ext cx="81731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Need to move 3D Data from NICS at </a:t>
            </a:r>
            <a:r>
              <a:rPr lang="en-US" sz="2800" dirty="0" err="1" smtClean="0"/>
              <a:t>UTenn</a:t>
            </a:r>
            <a:r>
              <a:rPr lang="en-US" sz="2800" dirty="0" smtClean="0"/>
              <a:t> CAPS at OU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3" descr="PM_cmpref-21.gif"/>
          <p:cNvPicPr>
            <a:picLocks noChangeAspect="1"/>
          </p:cNvPicPr>
          <p:nvPr/>
        </p:nvPicPr>
        <p:blipFill>
          <a:blip r:embed="rId2" cstate="print"/>
          <a:srcRect l="3840" b="11294"/>
          <a:stretch>
            <a:fillRect/>
          </a:stretch>
        </p:blipFill>
        <p:spPr bwMode="auto">
          <a:xfrm>
            <a:off x="4527976" y="0"/>
            <a:ext cx="4616024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-29570"/>
            <a:ext cx="3810000" cy="79216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Scoping the Task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2185"/>
            <a:ext cx="5029200" cy="6246716"/>
          </a:xfrm>
        </p:spPr>
        <p:txBody>
          <a:bodyPr>
            <a:noAutofit/>
          </a:bodyPr>
          <a:lstStyle/>
          <a:p>
            <a:pPr lvl="0"/>
            <a:r>
              <a:rPr lang="en-US" sz="1800" dirty="0" smtClean="0">
                <a:latin typeface="+mj-lt"/>
              </a:rPr>
              <a:t>CONUS Domain at 4-km Resolution</a:t>
            </a:r>
            <a:r>
              <a:rPr lang="en-GB" sz="1800" dirty="0" smtClean="0">
                <a:latin typeface="+mj-lt"/>
              </a:rPr>
              <a:t> </a:t>
            </a:r>
            <a:br>
              <a:rPr lang="en-GB" sz="1800" dirty="0" smtClean="0">
                <a:latin typeface="+mj-lt"/>
              </a:rPr>
            </a:br>
            <a:r>
              <a:rPr lang="en-GB" sz="1800" dirty="0" smtClean="0">
                <a:latin typeface="+mj-lt"/>
              </a:rPr>
              <a:t>1163 x 723 x 53</a:t>
            </a:r>
            <a:br>
              <a:rPr lang="en-GB" sz="1800" dirty="0" smtClean="0">
                <a:latin typeface="+mj-lt"/>
              </a:rPr>
            </a:br>
            <a:r>
              <a:rPr lang="en-GB" sz="1800" dirty="0" smtClean="0">
                <a:latin typeface="+mj-lt"/>
              </a:rPr>
              <a:t>Output for one time: </a:t>
            </a:r>
            <a:r>
              <a:rPr lang="en-GB" sz="1800" b="1" dirty="0" smtClean="0">
                <a:latin typeface="+mj-lt"/>
              </a:rPr>
              <a:t>4.2 GB</a:t>
            </a:r>
            <a:endParaRPr lang="en-US" sz="1800" b="1" dirty="0" smtClean="0">
              <a:latin typeface="+mj-lt"/>
            </a:endParaRPr>
          </a:p>
          <a:p>
            <a:pPr lvl="0"/>
            <a:r>
              <a:rPr lang="en-US" sz="1800" dirty="0" smtClean="0">
                <a:latin typeface="+mj-lt"/>
              </a:rPr>
              <a:t>Domain decomposition onto 384 (</a:t>
            </a:r>
            <a:r>
              <a:rPr lang="en-US" sz="1800" dirty="0" err="1" smtClean="0">
                <a:latin typeface="+mj-lt"/>
              </a:rPr>
              <a:t>6x64</a:t>
            </a:r>
            <a:r>
              <a:rPr lang="en-US" sz="1800" dirty="0" smtClean="0">
                <a:latin typeface="+mj-lt"/>
              </a:rPr>
              <a:t>) processors results in </a:t>
            </a:r>
            <a:r>
              <a:rPr lang="en-US" sz="1800" b="1" dirty="0" smtClean="0">
                <a:latin typeface="+mj-lt"/>
              </a:rPr>
              <a:t>384 </a:t>
            </a:r>
            <a:r>
              <a:rPr lang="en-US" sz="1800" dirty="0" smtClean="0">
                <a:latin typeface="+mj-lt"/>
              </a:rPr>
              <a:t>split files per output time, each file = </a:t>
            </a:r>
            <a:r>
              <a:rPr lang="en-US" sz="1800" b="1" dirty="0" smtClean="0">
                <a:latin typeface="+mj-lt"/>
              </a:rPr>
              <a:t>11</a:t>
            </a:r>
            <a:r>
              <a:rPr lang="en-US" sz="1800" dirty="0" smtClean="0">
                <a:latin typeface="+mj-lt"/>
              </a:rPr>
              <a:t> MB</a:t>
            </a:r>
          </a:p>
          <a:p>
            <a:pPr lvl="0"/>
            <a:r>
              <a:rPr lang="en-US" sz="1800" dirty="0" smtClean="0">
                <a:latin typeface="+mj-lt"/>
              </a:rPr>
              <a:t>For smooth </a:t>
            </a:r>
            <a:r>
              <a:rPr lang="en-US" sz="1600" dirty="0" smtClean="0">
                <a:latin typeface="+mj-lt"/>
              </a:rPr>
              <a:t>animations</a:t>
            </a:r>
            <a:r>
              <a:rPr lang="en-US" sz="1800" dirty="0" smtClean="0">
                <a:latin typeface="+mj-lt"/>
              </a:rPr>
              <a:t>, 10-minute output is generated for 5 members covering the afternoon and evening, forecast hours 18-30.</a:t>
            </a:r>
          </a:p>
          <a:p>
            <a:pPr lvl="0"/>
            <a:endParaRPr lang="en-US" sz="1800" dirty="0" smtClean="0">
              <a:latin typeface="+mj-lt"/>
            </a:endParaRPr>
          </a:p>
          <a:p>
            <a:pPr lvl="0"/>
            <a:r>
              <a:rPr lang="en-US" sz="1800" dirty="0" smtClean="0">
                <a:latin typeface="+mj-lt"/>
              </a:rPr>
              <a:t>Complete Forecast:</a:t>
            </a:r>
          </a:p>
          <a:p>
            <a:pPr lvl="1"/>
            <a:r>
              <a:rPr lang="en-US" sz="1600" dirty="0" smtClean="0">
                <a:latin typeface="+mj-lt"/>
              </a:rPr>
              <a:t>60-h forecast, hourly output + 10 minute output 18h-30h: </a:t>
            </a:r>
            <a:br>
              <a:rPr lang="en-US" sz="1600" dirty="0" smtClean="0">
                <a:latin typeface="+mj-lt"/>
              </a:rPr>
            </a:br>
            <a:r>
              <a:rPr lang="en-US" sz="1600" dirty="0" smtClean="0">
                <a:latin typeface="+mj-lt"/>
              </a:rPr>
              <a:t>121 output times, </a:t>
            </a:r>
            <a:r>
              <a:rPr lang="en-US" sz="1600" b="1" dirty="0" smtClean="0">
                <a:latin typeface="+mj-lt"/>
              </a:rPr>
              <a:t>508 GB</a:t>
            </a:r>
          </a:p>
          <a:p>
            <a:pPr lvl="0"/>
            <a:r>
              <a:rPr lang="en-US" sz="1800" dirty="0" smtClean="0">
                <a:latin typeface="+mj-lt"/>
              </a:rPr>
              <a:t>Day-1 Afternoon and Evening for Animation</a:t>
            </a:r>
          </a:p>
          <a:p>
            <a:pPr lvl="1"/>
            <a:r>
              <a:rPr lang="en-US" sz="1600" dirty="0" smtClean="0">
                <a:latin typeface="+mj-lt"/>
              </a:rPr>
              <a:t>Forecast </a:t>
            </a:r>
            <a:r>
              <a:rPr lang="en-US" sz="1600" dirty="0" err="1" smtClean="0">
                <a:latin typeface="+mj-lt"/>
              </a:rPr>
              <a:t>18h-30h</a:t>
            </a:r>
            <a:r>
              <a:rPr lang="en-US" sz="1600" dirty="0" smtClean="0">
                <a:latin typeface="+mj-lt"/>
              </a:rPr>
              <a:t> with 10-minute output: </a:t>
            </a:r>
            <a:br>
              <a:rPr lang="en-US" sz="1600" dirty="0" smtClean="0">
                <a:latin typeface="+mj-lt"/>
              </a:rPr>
            </a:br>
            <a:r>
              <a:rPr lang="en-US" sz="1600" dirty="0" smtClean="0">
                <a:latin typeface="+mj-lt"/>
              </a:rPr>
              <a:t>73 output times,  </a:t>
            </a:r>
            <a:r>
              <a:rPr lang="en-US" sz="1600" b="1" dirty="0" smtClean="0">
                <a:latin typeface="+mj-lt"/>
              </a:rPr>
              <a:t>307 GB</a:t>
            </a:r>
          </a:p>
          <a:p>
            <a:pPr lvl="1"/>
            <a:endParaRPr lang="en-US" sz="1400" dirty="0"/>
          </a:p>
        </p:txBody>
      </p:sp>
      <p:sp>
        <p:nvSpPr>
          <p:cNvPr id="5" name="Oval 4"/>
          <p:cNvSpPr/>
          <p:nvPr/>
        </p:nvSpPr>
        <p:spPr>
          <a:xfrm>
            <a:off x="76200" y="5181600"/>
            <a:ext cx="5889412" cy="137050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3355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-228600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Plan “A” Workflow</a:t>
            </a:r>
            <a:endParaRPr lang="en-US" sz="4000" dirty="0"/>
          </a:p>
        </p:txBody>
      </p:sp>
      <p:sp>
        <p:nvSpPr>
          <p:cNvPr id="4" name="Rectangle 3"/>
          <p:cNvSpPr/>
          <p:nvPr/>
        </p:nvSpPr>
        <p:spPr>
          <a:xfrm>
            <a:off x="838200" y="914400"/>
            <a:ext cx="12954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838200" y="838200"/>
            <a:ext cx="8153400" cy="1143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7562184" y="1143000"/>
            <a:ext cx="12770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NICS Darter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990600" y="990600"/>
            <a:ext cx="7938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WRF</a:t>
            </a:r>
            <a:br>
              <a:rPr lang="en-US" i="1" dirty="0" smtClean="0"/>
            </a:br>
            <a:r>
              <a:rPr lang="en-US" i="1" dirty="0" smtClean="0"/>
              <a:t>Model</a:t>
            </a:r>
            <a:endParaRPr lang="en-US" i="1" dirty="0"/>
          </a:p>
        </p:txBody>
      </p:sp>
      <p:cxnSp>
        <p:nvCxnSpPr>
          <p:cNvPr id="9" name="Straight Arrow Connector 8"/>
          <p:cNvCxnSpPr>
            <a:stCxn id="4" idx="3"/>
            <a:endCxn id="18" idx="2"/>
          </p:cNvCxnSpPr>
          <p:nvPr/>
        </p:nvCxnSpPr>
        <p:spPr>
          <a:xfrm>
            <a:off x="2133600" y="1333500"/>
            <a:ext cx="304800" cy="0"/>
          </a:xfrm>
          <a:prstGeom prst="straightConnector1">
            <a:avLst/>
          </a:prstGeom>
          <a:ln w="158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2362200" y="2514600"/>
            <a:ext cx="9906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838200" y="2362200"/>
            <a:ext cx="8153400" cy="2362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lowchart: Magnetic Disk 17"/>
          <p:cNvSpPr/>
          <p:nvPr/>
        </p:nvSpPr>
        <p:spPr>
          <a:xfrm>
            <a:off x="2438400" y="914400"/>
            <a:ext cx="1219200" cy="838200"/>
          </a:xfrm>
          <a:prstGeom prst="flowChartMagneticDis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2590800" y="1143000"/>
            <a:ext cx="10134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 smtClean="0"/>
              <a:t>wrfout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split files</a:t>
            </a:r>
            <a:endParaRPr lang="en-US" dirty="0"/>
          </a:p>
        </p:txBody>
      </p:sp>
      <p:cxnSp>
        <p:nvCxnSpPr>
          <p:cNvPr id="28" name="Straight Arrow Connector 27"/>
          <p:cNvCxnSpPr>
            <a:stCxn id="18" idx="3"/>
            <a:endCxn id="11" idx="0"/>
          </p:cNvCxnSpPr>
          <p:nvPr/>
        </p:nvCxnSpPr>
        <p:spPr>
          <a:xfrm flipH="1">
            <a:off x="2857500" y="1752600"/>
            <a:ext cx="190500" cy="762000"/>
          </a:xfrm>
          <a:prstGeom prst="straightConnector1">
            <a:avLst/>
          </a:prstGeom>
          <a:ln w="158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868154" y="4648200"/>
            <a:ext cx="11769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err="1" smtClean="0"/>
              <a:t>sftp</a:t>
            </a:r>
            <a:r>
              <a:rPr lang="en-US" dirty="0" smtClean="0"/>
              <a:t> or </a:t>
            </a:r>
            <a:r>
              <a:rPr lang="en-US" i="1" dirty="0" err="1" smtClean="0"/>
              <a:t>scp</a:t>
            </a:r>
            <a:endParaRPr lang="en-US" i="1" dirty="0"/>
          </a:p>
        </p:txBody>
      </p:sp>
      <p:sp>
        <p:nvSpPr>
          <p:cNvPr id="32" name="Rectangle 31"/>
          <p:cNvSpPr/>
          <p:nvPr/>
        </p:nvSpPr>
        <p:spPr>
          <a:xfrm>
            <a:off x="5638800" y="5257800"/>
            <a:ext cx="1143000" cy="990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838200" y="5029200"/>
            <a:ext cx="8153400" cy="1600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/>
          <p:cNvSpPr txBox="1"/>
          <p:nvPr/>
        </p:nvSpPr>
        <p:spPr>
          <a:xfrm>
            <a:off x="7543800" y="2895600"/>
            <a:ext cx="1319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CAPS Server</a:t>
            </a:r>
            <a:endParaRPr lang="en-US" dirty="0"/>
          </a:p>
        </p:txBody>
      </p:sp>
      <p:sp>
        <p:nvSpPr>
          <p:cNvPr id="36" name="TextBox 35"/>
          <p:cNvSpPr txBox="1"/>
          <p:nvPr/>
        </p:nvSpPr>
        <p:spPr>
          <a:xfrm>
            <a:off x="6858000" y="5486400"/>
            <a:ext cx="17443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NSSL or SPC </a:t>
            </a:r>
            <a:br>
              <a:rPr lang="en-US" dirty="0" smtClean="0"/>
            </a:br>
            <a:r>
              <a:rPr lang="en-US" dirty="0" smtClean="0"/>
              <a:t>Machine in HWT</a:t>
            </a:r>
            <a:endParaRPr lang="en-US" dirty="0"/>
          </a:p>
        </p:txBody>
      </p:sp>
      <p:cxnSp>
        <p:nvCxnSpPr>
          <p:cNvPr id="38" name="Straight Arrow Connector 37"/>
          <p:cNvCxnSpPr>
            <a:stCxn id="11" idx="3"/>
          </p:cNvCxnSpPr>
          <p:nvPr/>
        </p:nvCxnSpPr>
        <p:spPr>
          <a:xfrm>
            <a:off x="3352800" y="2971800"/>
            <a:ext cx="304800" cy="0"/>
          </a:xfrm>
          <a:prstGeom prst="straightConnector1">
            <a:avLst/>
          </a:prstGeom>
          <a:ln w="158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2362200" y="2514600"/>
            <a:ext cx="9909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 smtClean="0"/>
              <a:t>joinWRF</a:t>
            </a:r>
            <a:r>
              <a:rPr lang="en-US" i="1" dirty="0" smtClean="0"/>
              <a:t> </a:t>
            </a:r>
            <a:r>
              <a:rPr lang="en-US" dirty="0" smtClean="0"/>
              <a:t>Join and </a:t>
            </a:r>
            <a:br>
              <a:rPr lang="en-US" dirty="0" smtClean="0"/>
            </a:br>
            <a:r>
              <a:rPr lang="en-US" dirty="0" smtClean="0"/>
              <a:t>subset</a:t>
            </a:r>
            <a:endParaRPr lang="en-US" dirty="0"/>
          </a:p>
        </p:txBody>
      </p:sp>
      <p:sp>
        <p:nvSpPr>
          <p:cNvPr id="44" name="Rectangle 43"/>
          <p:cNvSpPr/>
          <p:nvPr/>
        </p:nvSpPr>
        <p:spPr>
          <a:xfrm>
            <a:off x="3124200" y="3657600"/>
            <a:ext cx="1219200" cy="79154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lowchart: Card 44"/>
          <p:cNvSpPr/>
          <p:nvPr/>
        </p:nvSpPr>
        <p:spPr>
          <a:xfrm>
            <a:off x="914400" y="2438400"/>
            <a:ext cx="1219200" cy="914400"/>
          </a:xfrm>
          <a:prstGeom prst="flowChartPunchedCar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/>
          <p:cNvSpPr txBox="1"/>
          <p:nvPr/>
        </p:nvSpPr>
        <p:spPr>
          <a:xfrm>
            <a:off x="990600" y="2438400"/>
            <a:ext cx="112479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Daily</a:t>
            </a:r>
            <a:br>
              <a:rPr lang="en-US" dirty="0" smtClean="0"/>
            </a:br>
            <a:r>
              <a:rPr lang="en-US" dirty="0" smtClean="0"/>
              <a:t>Region of </a:t>
            </a:r>
            <a:br>
              <a:rPr lang="en-US" dirty="0" smtClean="0"/>
            </a:br>
            <a:r>
              <a:rPr lang="en-US" dirty="0" smtClean="0"/>
              <a:t>Interest</a:t>
            </a:r>
            <a:endParaRPr lang="en-US" dirty="0"/>
          </a:p>
        </p:txBody>
      </p:sp>
      <p:sp>
        <p:nvSpPr>
          <p:cNvPr id="48" name="Flowchart: Magnetic Disk 47"/>
          <p:cNvSpPr/>
          <p:nvPr/>
        </p:nvSpPr>
        <p:spPr>
          <a:xfrm>
            <a:off x="3657600" y="2590800"/>
            <a:ext cx="1219200" cy="838200"/>
          </a:xfrm>
          <a:prstGeom prst="flowChartMagneticDis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extBox 48"/>
          <p:cNvSpPr txBox="1"/>
          <p:nvPr/>
        </p:nvSpPr>
        <p:spPr>
          <a:xfrm>
            <a:off x="3657600" y="2819400"/>
            <a:ext cx="12073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 smtClean="0"/>
              <a:t>wrfout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joined files</a:t>
            </a:r>
            <a:endParaRPr lang="en-US" dirty="0"/>
          </a:p>
        </p:txBody>
      </p:sp>
      <p:cxnSp>
        <p:nvCxnSpPr>
          <p:cNvPr id="56" name="Straight Arrow Connector 55"/>
          <p:cNvCxnSpPr>
            <a:stCxn id="46" idx="3"/>
            <a:endCxn id="39" idx="1"/>
          </p:cNvCxnSpPr>
          <p:nvPr/>
        </p:nvCxnSpPr>
        <p:spPr>
          <a:xfrm>
            <a:off x="2115395" y="2900065"/>
            <a:ext cx="246805" cy="76200"/>
          </a:xfrm>
          <a:prstGeom prst="straightConnector1">
            <a:avLst/>
          </a:prstGeom>
          <a:ln w="158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3200400" y="3733800"/>
            <a:ext cx="11154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i="1" dirty="0" smtClean="0"/>
              <a:t>WDSS-II </a:t>
            </a:r>
            <a:br>
              <a:rPr lang="en-US" i="1" dirty="0" smtClean="0"/>
            </a:br>
            <a:r>
              <a:rPr lang="en-US" i="1" dirty="0" smtClean="0"/>
              <a:t>Converter</a:t>
            </a:r>
            <a:endParaRPr lang="en-US" i="1" dirty="0"/>
          </a:p>
        </p:txBody>
      </p:sp>
      <p:sp>
        <p:nvSpPr>
          <p:cNvPr id="68" name="Flowchart: Magnetic Disk 67"/>
          <p:cNvSpPr/>
          <p:nvPr/>
        </p:nvSpPr>
        <p:spPr>
          <a:xfrm>
            <a:off x="1600200" y="3657600"/>
            <a:ext cx="1219200" cy="838200"/>
          </a:xfrm>
          <a:prstGeom prst="flowChartMagneticDis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TextBox 68"/>
          <p:cNvSpPr txBox="1"/>
          <p:nvPr/>
        </p:nvSpPr>
        <p:spPr>
          <a:xfrm>
            <a:off x="1143000" y="5562600"/>
            <a:ext cx="114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WDSS-II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70" name="Flowchart: Magnetic Disk 69"/>
          <p:cNvSpPr/>
          <p:nvPr/>
        </p:nvSpPr>
        <p:spPr>
          <a:xfrm>
            <a:off x="6019800" y="3687146"/>
            <a:ext cx="1219200" cy="838200"/>
          </a:xfrm>
          <a:prstGeom prst="flowChartMagneticDis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TextBox 70"/>
          <p:cNvSpPr txBox="1"/>
          <p:nvPr/>
        </p:nvSpPr>
        <p:spPr>
          <a:xfrm>
            <a:off x="6162870" y="3932852"/>
            <a:ext cx="9133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 smtClean="0"/>
              <a:t>VAPoR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vdf</a:t>
            </a:r>
            <a:r>
              <a:rPr lang="en-US" dirty="0" smtClean="0"/>
              <a:t> files</a:t>
            </a:r>
            <a:endParaRPr lang="en-US" dirty="0"/>
          </a:p>
        </p:txBody>
      </p:sp>
      <p:sp>
        <p:nvSpPr>
          <p:cNvPr id="72" name="Rectangle 71"/>
          <p:cNvSpPr/>
          <p:nvPr/>
        </p:nvSpPr>
        <p:spPr>
          <a:xfrm>
            <a:off x="1066800" y="5257800"/>
            <a:ext cx="1143000" cy="990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4" name="Straight Arrow Connector 73"/>
          <p:cNvCxnSpPr>
            <a:stCxn id="68" idx="3"/>
            <a:endCxn id="72" idx="0"/>
          </p:cNvCxnSpPr>
          <p:nvPr/>
        </p:nvCxnSpPr>
        <p:spPr>
          <a:xfrm flipH="1">
            <a:off x="1638300" y="4495800"/>
            <a:ext cx="571500" cy="762000"/>
          </a:xfrm>
          <a:prstGeom prst="straightConnector1">
            <a:avLst/>
          </a:prstGeom>
          <a:ln w="158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/>
          <p:cNvCxnSpPr>
            <a:stCxn id="49" idx="2"/>
            <a:endCxn id="44" idx="0"/>
          </p:cNvCxnSpPr>
          <p:nvPr/>
        </p:nvCxnSpPr>
        <p:spPr>
          <a:xfrm flipH="1">
            <a:off x="3733800" y="3465731"/>
            <a:ext cx="527491" cy="191869"/>
          </a:xfrm>
          <a:prstGeom prst="straightConnector1">
            <a:avLst/>
          </a:prstGeom>
          <a:ln w="158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/>
          <p:cNvCxnSpPr>
            <a:stCxn id="44" idx="1"/>
            <a:endCxn id="68" idx="4"/>
          </p:cNvCxnSpPr>
          <p:nvPr/>
        </p:nvCxnSpPr>
        <p:spPr>
          <a:xfrm flipH="1">
            <a:off x="2819400" y="4053374"/>
            <a:ext cx="304800" cy="23326"/>
          </a:xfrm>
          <a:prstGeom prst="straightConnector1">
            <a:avLst/>
          </a:prstGeom>
          <a:ln w="158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Arrow Connector 81"/>
          <p:cNvCxnSpPr>
            <a:stCxn id="70" idx="3"/>
            <a:endCxn id="32" idx="0"/>
          </p:cNvCxnSpPr>
          <p:nvPr/>
        </p:nvCxnSpPr>
        <p:spPr>
          <a:xfrm flipH="1">
            <a:off x="6210300" y="4525346"/>
            <a:ext cx="419100" cy="732454"/>
          </a:xfrm>
          <a:prstGeom prst="straightConnector1">
            <a:avLst/>
          </a:prstGeom>
          <a:ln w="158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TextBox 90"/>
          <p:cNvSpPr txBox="1"/>
          <p:nvPr/>
        </p:nvSpPr>
        <p:spPr>
          <a:xfrm>
            <a:off x="5754007" y="5486400"/>
            <a:ext cx="7991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err="1" smtClean="0"/>
              <a:t>VAPoR</a:t>
            </a:r>
            <a:endParaRPr lang="en-US" i="1" dirty="0"/>
          </a:p>
        </p:txBody>
      </p:sp>
      <p:sp>
        <p:nvSpPr>
          <p:cNvPr id="92" name="TextBox 91"/>
          <p:cNvSpPr txBox="1"/>
          <p:nvPr/>
        </p:nvSpPr>
        <p:spPr>
          <a:xfrm>
            <a:off x="1600200" y="3886200"/>
            <a:ext cx="114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WDSS-II</a:t>
            </a:r>
            <a:br>
              <a:rPr lang="en-US" dirty="0" smtClean="0"/>
            </a:br>
            <a:r>
              <a:rPr lang="en-US" dirty="0" smtClean="0"/>
              <a:t>files</a:t>
            </a:r>
            <a:endParaRPr lang="en-US" dirty="0"/>
          </a:p>
        </p:txBody>
      </p:sp>
      <p:pic>
        <p:nvPicPr>
          <p:cNvPr id="10242" name="Picture 2" descr="http://www.clker.com/cliparts/4/1/e/6/11949838211786721468lcd_monitor_the_structor_.svg.med.pn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2743200" y="5334000"/>
            <a:ext cx="970588" cy="922058"/>
          </a:xfrm>
          <a:prstGeom prst="rect">
            <a:avLst/>
          </a:prstGeom>
          <a:noFill/>
        </p:spPr>
      </p:pic>
      <p:pic>
        <p:nvPicPr>
          <p:cNvPr id="96" name="Picture 2" descr="http://www.clker.com/cliparts/4/1/e/6/11949838211786721468lcd_monitor_the_structor_.svg.med.pn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419600" y="5334000"/>
            <a:ext cx="970588" cy="922058"/>
          </a:xfrm>
          <a:prstGeom prst="rect">
            <a:avLst/>
          </a:prstGeom>
          <a:noFill/>
        </p:spPr>
      </p:pic>
      <p:cxnSp>
        <p:nvCxnSpPr>
          <p:cNvPr id="97" name="Straight Arrow Connector 96"/>
          <p:cNvCxnSpPr/>
          <p:nvPr/>
        </p:nvCxnSpPr>
        <p:spPr>
          <a:xfrm flipV="1">
            <a:off x="2209800" y="5715000"/>
            <a:ext cx="533400" cy="38100"/>
          </a:xfrm>
          <a:prstGeom prst="straightConnector1">
            <a:avLst/>
          </a:prstGeom>
          <a:ln w="158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/>
          <p:cNvCxnSpPr>
            <a:stCxn id="32" idx="1"/>
            <a:endCxn id="96" idx="3"/>
          </p:cNvCxnSpPr>
          <p:nvPr/>
        </p:nvCxnSpPr>
        <p:spPr>
          <a:xfrm flipH="1">
            <a:off x="5390188" y="5753100"/>
            <a:ext cx="248612" cy="41929"/>
          </a:xfrm>
          <a:prstGeom prst="straightConnector1">
            <a:avLst/>
          </a:prstGeom>
          <a:ln w="158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1" name="Picture 150" descr="squall-line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743200" y="5372100"/>
            <a:ext cx="967119" cy="642938"/>
          </a:xfrm>
          <a:prstGeom prst="rect">
            <a:avLst/>
          </a:prstGeom>
        </p:spPr>
      </p:pic>
      <p:sp>
        <p:nvSpPr>
          <p:cNvPr id="152" name="Rectangle 151"/>
          <p:cNvSpPr/>
          <p:nvPr/>
        </p:nvSpPr>
        <p:spPr>
          <a:xfrm>
            <a:off x="4419600" y="3657600"/>
            <a:ext cx="1219200" cy="79154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" name="TextBox 152"/>
          <p:cNvSpPr txBox="1"/>
          <p:nvPr/>
        </p:nvSpPr>
        <p:spPr>
          <a:xfrm>
            <a:off x="4495800" y="3810000"/>
            <a:ext cx="10625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err="1" smtClean="0"/>
              <a:t>vdfcreate</a:t>
            </a:r>
            <a:endParaRPr lang="en-US" i="1" dirty="0"/>
          </a:p>
        </p:txBody>
      </p:sp>
      <p:cxnSp>
        <p:nvCxnSpPr>
          <p:cNvPr id="155" name="Straight Arrow Connector 154"/>
          <p:cNvCxnSpPr>
            <a:stCxn id="49" idx="2"/>
            <a:endCxn id="152" idx="0"/>
          </p:cNvCxnSpPr>
          <p:nvPr/>
        </p:nvCxnSpPr>
        <p:spPr>
          <a:xfrm>
            <a:off x="4261291" y="3465731"/>
            <a:ext cx="767909" cy="191869"/>
          </a:xfrm>
          <a:prstGeom prst="straightConnector1">
            <a:avLst/>
          </a:prstGeom>
          <a:ln w="158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Straight Arrow Connector 157"/>
          <p:cNvCxnSpPr>
            <a:stCxn id="152" idx="3"/>
            <a:endCxn id="70" idx="2"/>
          </p:cNvCxnSpPr>
          <p:nvPr/>
        </p:nvCxnSpPr>
        <p:spPr>
          <a:xfrm>
            <a:off x="5638800" y="4053374"/>
            <a:ext cx="381000" cy="52872"/>
          </a:xfrm>
          <a:prstGeom prst="straightConnector1">
            <a:avLst/>
          </a:prstGeom>
          <a:ln w="158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3" name="Picture 162" descr="vaporhurrican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455319" y="5360621"/>
            <a:ext cx="892969" cy="658955"/>
          </a:xfrm>
          <a:prstGeom prst="rect">
            <a:avLst/>
          </a:prstGeom>
        </p:spPr>
      </p:pic>
      <p:sp>
        <p:nvSpPr>
          <p:cNvPr id="164" name="TextBox 163"/>
          <p:cNvSpPr txBox="1"/>
          <p:nvPr/>
        </p:nvSpPr>
        <p:spPr>
          <a:xfrm>
            <a:off x="2971800" y="1981200"/>
            <a:ext cx="1745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err="1" smtClean="0"/>
              <a:t>GridFTP</a:t>
            </a:r>
            <a:r>
              <a:rPr lang="en-US" dirty="0" smtClean="0"/>
              <a:t> or </a:t>
            </a:r>
            <a:r>
              <a:rPr lang="en-US" i="1" dirty="0" err="1" smtClean="0"/>
              <a:t>bbcp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65" name="TextBox 164"/>
          <p:cNvSpPr txBox="1"/>
          <p:nvPr/>
        </p:nvSpPr>
        <p:spPr>
          <a:xfrm>
            <a:off x="6324600" y="4648200"/>
            <a:ext cx="11769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err="1" smtClean="0"/>
              <a:t>sftp</a:t>
            </a:r>
            <a:r>
              <a:rPr lang="en-US" dirty="0" smtClean="0"/>
              <a:t> or </a:t>
            </a:r>
            <a:r>
              <a:rPr lang="en-US" i="1" dirty="0" err="1" smtClean="0"/>
              <a:t>scp</a:t>
            </a:r>
            <a:endParaRPr lang="en-US" i="1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6" y="300169"/>
            <a:ext cx="7704667" cy="922357"/>
          </a:xfrm>
        </p:spPr>
        <p:txBody>
          <a:bodyPr/>
          <a:lstStyle/>
          <a:p>
            <a:r>
              <a:rPr lang="en-US" dirty="0" smtClean="0"/>
              <a:t>Data Route</a:t>
            </a:r>
            <a:endParaRPr lang="en-US" dirty="0"/>
          </a:p>
        </p:txBody>
      </p:sp>
      <p:pic>
        <p:nvPicPr>
          <p:cNvPr id="4" name="Content Placeholder 3" descr="Map00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52600" y="1429199"/>
            <a:ext cx="6824133" cy="5258322"/>
          </a:xfrm>
        </p:spPr>
      </p:pic>
      <p:sp>
        <p:nvSpPr>
          <p:cNvPr id="5" name="TextBox 4"/>
          <p:cNvSpPr txBox="1"/>
          <p:nvPr/>
        </p:nvSpPr>
        <p:spPr>
          <a:xfrm>
            <a:off x="3381731" y="4486291"/>
            <a:ext cx="4403185" cy="646331"/>
          </a:xfrm>
          <a:prstGeom prst="rect">
            <a:avLst/>
          </a:prstGeom>
          <a:solidFill>
            <a:schemeClr val="accent1">
              <a:lumMod val="20000"/>
              <a:lumOff val="80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NICS/U </a:t>
            </a:r>
            <a:r>
              <a:rPr lang="en-US" dirty="0" err="1" smtClean="0"/>
              <a:t>Tenn</a:t>
            </a:r>
            <a:r>
              <a:rPr lang="en-US" dirty="0" smtClean="0"/>
              <a:t>  in Oak Ridge, Tennessee to</a:t>
            </a:r>
            <a:br>
              <a:rPr lang="en-US" dirty="0" smtClean="0"/>
            </a:br>
            <a:r>
              <a:rPr lang="en-US" dirty="0" smtClean="0"/>
              <a:t>CAPS/OU  in Norman, Oklahoma</a:t>
            </a:r>
          </a:p>
        </p:txBody>
      </p:sp>
      <p:pic>
        <p:nvPicPr>
          <p:cNvPr id="6" name="Picture 5" descr="1371095988_michelin-man-bibendum-tyre-3029-p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0815896">
            <a:off x="5753958" y="2660689"/>
            <a:ext cx="1189243" cy="107269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650456" y="5816727"/>
            <a:ext cx="181917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Map from mapquest.com</a:t>
            </a:r>
            <a:endParaRPr lang="en-US" sz="1100" dirty="0"/>
          </a:p>
        </p:txBody>
      </p:sp>
      <p:pic>
        <p:nvPicPr>
          <p:cNvPr id="8" name="Picture 1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15905" y="4387292"/>
            <a:ext cx="796213" cy="42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9" descr="nics_logo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54868" y="3980585"/>
            <a:ext cx="945937" cy="299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4451" y="3245698"/>
            <a:ext cx="506597" cy="48817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468444" y="5171447"/>
            <a:ext cx="3975051" cy="369332"/>
          </a:xfrm>
          <a:prstGeom prst="rect">
            <a:avLst/>
          </a:prstGeom>
          <a:solidFill>
            <a:schemeClr val="accent1">
              <a:lumMod val="20000"/>
              <a:lumOff val="80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845 miles  13 hours  via </a:t>
            </a:r>
            <a:r>
              <a:rPr lang="en-US" dirty="0" err="1" smtClean="0"/>
              <a:t>MichelinNet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752" y="-152400"/>
            <a:ext cx="7704667" cy="1219200"/>
          </a:xfrm>
        </p:spPr>
        <p:txBody>
          <a:bodyPr/>
          <a:lstStyle/>
          <a:p>
            <a:r>
              <a:rPr lang="en-US" dirty="0" smtClean="0"/>
              <a:t>Internet Route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1066800"/>
            <a:ext cx="6857174" cy="5427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609599"/>
          </a:xfrm>
        </p:spPr>
        <p:txBody>
          <a:bodyPr>
            <a:normAutofit/>
          </a:bodyPr>
          <a:lstStyle/>
          <a:p>
            <a:r>
              <a:rPr lang="en-US" sz="3200" dirty="0" err="1" smtClean="0"/>
              <a:t>Internet2</a:t>
            </a:r>
            <a:endParaRPr lang="en-US" sz="3200" dirty="0"/>
          </a:p>
        </p:txBody>
      </p:sp>
      <p:pic>
        <p:nvPicPr>
          <p:cNvPr id="4" name="Content Placeholder 3" descr="Map00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41458" y="1371600"/>
            <a:ext cx="8786015" cy="4906963"/>
          </a:xfr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BC1C1C"/>
      </a:accent1>
      <a:accent2>
        <a:srgbClr val="F67534"/>
      </a:accent2>
      <a:accent3>
        <a:srgbClr val="EAAC35"/>
      </a:accent3>
      <a:accent4>
        <a:srgbClr val="9BAF68"/>
      </a:accent4>
      <a:accent5>
        <a:srgbClr val="68B9A6"/>
      </a:accent5>
      <a:accent6>
        <a:srgbClr val="50B1D4"/>
      </a:accent6>
      <a:hlink>
        <a:srgbClr val="E46416"/>
      </a:hlink>
      <a:folHlink>
        <a:srgbClr val="EE9340"/>
      </a:folHlink>
    </a:clrScheme>
    <a:fontScheme name="Parallax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arallax" id="{3388167B-A2EB-4685-9635-1831D9AEF8C4}" vid="{93B4CCAC-FD5A-4D59-B1AC-EAF45910B5A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TC103457496[[fn=Parallax]]</Template>
  <TotalTime>867</TotalTime>
  <Words>719</Words>
  <Application>Microsoft Macintosh PowerPoint</Application>
  <PresentationFormat>On-screen Show (4:3)</PresentationFormat>
  <Paragraphs>178</Paragraphs>
  <Slides>21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Parallax</vt:lpstr>
      <vt:lpstr>Interstate Data Moving and the Last Block Problem:  Lessons Learned in the CAPS Spring Experiment 2014</vt:lpstr>
      <vt:lpstr>SPC/NSSL Spring Program in  the Hazardous Weather Testbed</vt:lpstr>
      <vt:lpstr>CAPS Spring Experiment</vt:lpstr>
      <vt:lpstr>Goal: “Real-time” 4D Data Visualization</vt:lpstr>
      <vt:lpstr>Scoping the Task</vt:lpstr>
      <vt:lpstr>Plan “A” Workflow</vt:lpstr>
      <vt:lpstr>Data Route</vt:lpstr>
      <vt:lpstr>Internet Route</vt:lpstr>
      <vt:lpstr>Internet2</vt:lpstr>
      <vt:lpstr>Internet Route “Last Mile”</vt:lpstr>
      <vt:lpstr>Recent Networking Initiatives</vt:lpstr>
      <vt:lpstr>Recent Networking Initiatives</vt:lpstr>
      <vt:lpstr>Traffic &amp; Last Block Problem</vt:lpstr>
      <vt:lpstr>Packing and Compression?</vt:lpstr>
      <vt:lpstr>Plan “D” Workflow</vt:lpstr>
      <vt:lpstr>Re-Scoping the Task</vt:lpstr>
      <vt:lpstr>Fruits of Labor</vt:lpstr>
      <vt:lpstr>Fruits of Labor</vt:lpstr>
      <vt:lpstr>Lessons Learned</vt:lpstr>
      <vt:lpstr>Future Plans</vt:lpstr>
      <vt:lpstr>Questions?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Interstate Data Moving and the Last Block Problem:  Lessons Learned in the CAPS Spring Experiment 2014</dc:title>
  <dc:creator>kbrews</dc:creator>
  <cp:lastModifiedBy>Debi Gentis</cp:lastModifiedBy>
  <cp:revision>79</cp:revision>
  <dcterms:created xsi:type="dcterms:W3CDTF">2014-09-15T16:02:29Z</dcterms:created>
  <dcterms:modified xsi:type="dcterms:W3CDTF">2015-08-06T21:33:47Z</dcterms:modified>
</cp:coreProperties>
</file>