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309" r:id="rId4"/>
    <p:sldId id="287" r:id="rId5"/>
    <p:sldId id="291" r:id="rId6"/>
    <p:sldId id="288" r:id="rId7"/>
    <p:sldId id="337" r:id="rId8"/>
    <p:sldId id="289" r:id="rId9"/>
    <p:sldId id="295" r:id="rId10"/>
    <p:sldId id="338" r:id="rId11"/>
    <p:sldId id="339" r:id="rId12"/>
    <p:sldId id="299" r:id="rId13"/>
    <p:sldId id="303" r:id="rId14"/>
    <p:sldId id="306" r:id="rId15"/>
    <p:sldId id="307" r:id="rId16"/>
    <p:sldId id="342" r:id="rId17"/>
    <p:sldId id="350" r:id="rId18"/>
    <p:sldId id="341" r:id="rId19"/>
    <p:sldId id="315" r:id="rId20"/>
    <p:sldId id="316" r:id="rId21"/>
    <p:sldId id="352" r:id="rId22"/>
    <p:sldId id="317" r:id="rId23"/>
    <p:sldId id="318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30" r:id="rId32"/>
    <p:sldId id="331" r:id="rId33"/>
    <p:sldId id="344" r:id="rId34"/>
    <p:sldId id="329" r:id="rId35"/>
    <p:sldId id="345" r:id="rId36"/>
    <p:sldId id="346" r:id="rId37"/>
    <p:sldId id="349" r:id="rId38"/>
    <p:sldId id="348" r:id="rId39"/>
    <p:sldId id="353" r:id="rId40"/>
    <p:sldId id="336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796" autoAdjust="0"/>
  </p:normalViewPr>
  <p:slideViewPr>
    <p:cSldViewPr>
      <p:cViewPr>
        <p:scale>
          <a:sx n="85" d="100"/>
          <a:sy n="85" d="100"/>
        </p:scale>
        <p:origin x="-1776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B58861-608C-4982-85D8-482DC73568C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31354DE2-BBAC-4831-984E-0E896A433DE5}">
      <dgm:prSet phldrT="[Text]"/>
      <dgm:spPr/>
      <dgm:t>
        <a:bodyPr/>
        <a:lstStyle/>
        <a:p>
          <a:r>
            <a:rPr lang="en-US" dirty="0" smtClean="0"/>
            <a:t>Self-regulation</a:t>
          </a:r>
          <a:endParaRPr lang="en-US" dirty="0"/>
        </a:p>
      </dgm:t>
    </dgm:pt>
    <dgm:pt modelId="{427CBC66-E600-4B85-AD50-5488F80F2281}" type="parTrans" cxnId="{B2D83825-7DA7-478E-A651-210A1B627ECA}">
      <dgm:prSet/>
      <dgm:spPr/>
      <dgm:t>
        <a:bodyPr/>
        <a:lstStyle/>
        <a:p>
          <a:endParaRPr lang="en-US"/>
        </a:p>
      </dgm:t>
    </dgm:pt>
    <dgm:pt modelId="{FA85C77B-A5EC-42D1-9534-01C395DFE222}" type="sibTrans" cxnId="{B2D83825-7DA7-478E-A651-210A1B627ECA}">
      <dgm:prSet/>
      <dgm:spPr/>
      <dgm:t>
        <a:bodyPr/>
        <a:lstStyle/>
        <a:p>
          <a:endParaRPr lang="en-US"/>
        </a:p>
      </dgm:t>
    </dgm:pt>
    <dgm:pt modelId="{2BB50857-6CFD-4EE1-8A58-B17383117352}">
      <dgm:prSet phldrT="[Text]"/>
      <dgm:spPr/>
      <dgm:t>
        <a:bodyPr/>
        <a:lstStyle/>
        <a:p>
          <a:r>
            <a:rPr lang="en-US" dirty="0" err="1" smtClean="0"/>
            <a:t>Socioemotional</a:t>
          </a:r>
          <a:r>
            <a:rPr lang="en-US" dirty="0" smtClean="0"/>
            <a:t> intelligence</a:t>
          </a:r>
          <a:endParaRPr lang="en-US" dirty="0"/>
        </a:p>
      </dgm:t>
    </dgm:pt>
    <dgm:pt modelId="{06C12BBF-6253-4CAB-8B7F-61A56B38CBBA}" type="parTrans" cxnId="{8B76D11C-A94C-4687-BCFF-660B016C971A}">
      <dgm:prSet/>
      <dgm:spPr/>
      <dgm:t>
        <a:bodyPr/>
        <a:lstStyle/>
        <a:p>
          <a:endParaRPr lang="en-US"/>
        </a:p>
      </dgm:t>
    </dgm:pt>
    <dgm:pt modelId="{93C5F8D7-AC72-4DE0-9352-776C19FDFCAA}" type="sibTrans" cxnId="{8B76D11C-A94C-4687-BCFF-660B016C971A}">
      <dgm:prSet/>
      <dgm:spPr/>
      <dgm:t>
        <a:bodyPr/>
        <a:lstStyle/>
        <a:p>
          <a:endParaRPr lang="en-US"/>
        </a:p>
      </dgm:t>
    </dgm:pt>
    <dgm:pt modelId="{AB4C92EE-557A-4D20-8D29-36EE61EC375C}">
      <dgm:prSet phldrT="[Text]"/>
      <dgm:spPr/>
      <dgm:t>
        <a:bodyPr/>
        <a:lstStyle/>
        <a:p>
          <a:r>
            <a:rPr lang="en-US" dirty="0" smtClean="0"/>
            <a:t>Practice of Proto-virtues</a:t>
          </a:r>
          <a:endParaRPr lang="en-US" dirty="0"/>
        </a:p>
      </dgm:t>
    </dgm:pt>
    <dgm:pt modelId="{307C2C5D-5003-411D-B579-25C98670BC79}" type="parTrans" cxnId="{FE365B3C-FFAE-4366-B033-67B3355AD49D}">
      <dgm:prSet/>
      <dgm:spPr/>
      <dgm:t>
        <a:bodyPr/>
        <a:lstStyle/>
        <a:p>
          <a:endParaRPr lang="en-US"/>
        </a:p>
      </dgm:t>
    </dgm:pt>
    <dgm:pt modelId="{746967EB-8847-41FF-AD6F-79A4B3D65E4A}" type="sibTrans" cxnId="{FE365B3C-FFAE-4366-B033-67B3355AD49D}">
      <dgm:prSet/>
      <dgm:spPr/>
      <dgm:t>
        <a:bodyPr/>
        <a:lstStyle/>
        <a:p>
          <a:endParaRPr lang="en-US"/>
        </a:p>
      </dgm:t>
    </dgm:pt>
    <dgm:pt modelId="{A42B2422-38B7-4993-A7E0-6814C130D45E}" type="pres">
      <dgm:prSet presAssocID="{A7B58861-608C-4982-85D8-482DC73568C4}" presName="CompostProcess" presStyleCnt="0">
        <dgm:presLayoutVars>
          <dgm:dir/>
          <dgm:resizeHandles val="exact"/>
        </dgm:presLayoutVars>
      </dgm:prSet>
      <dgm:spPr/>
    </dgm:pt>
    <dgm:pt modelId="{D797636F-C439-46B8-B3DF-832AB7FCC85F}" type="pres">
      <dgm:prSet presAssocID="{A7B58861-608C-4982-85D8-482DC73568C4}" presName="arrow" presStyleLbl="bgShp" presStyleIdx="0" presStyleCnt="1"/>
      <dgm:spPr/>
    </dgm:pt>
    <dgm:pt modelId="{35A34DB9-A333-4030-8FE5-BE3642727330}" type="pres">
      <dgm:prSet presAssocID="{A7B58861-608C-4982-85D8-482DC73568C4}" presName="linearProcess" presStyleCnt="0"/>
      <dgm:spPr/>
    </dgm:pt>
    <dgm:pt modelId="{CEFE7702-5B47-44BC-B138-88D3A8E4B694}" type="pres">
      <dgm:prSet presAssocID="{31354DE2-BBAC-4831-984E-0E896A433DE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10DA3-9F53-400B-96BB-FC8ED323A011}" type="pres">
      <dgm:prSet presAssocID="{FA85C77B-A5EC-42D1-9534-01C395DFE222}" presName="sibTrans" presStyleCnt="0"/>
      <dgm:spPr/>
    </dgm:pt>
    <dgm:pt modelId="{0B790428-121B-4066-90CD-81F0943E4FC6}" type="pres">
      <dgm:prSet presAssocID="{2BB50857-6CFD-4EE1-8A58-B1738311735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E16BCC-4E92-4B15-9AB3-1394C70D535D}" type="pres">
      <dgm:prSet presAssocID="{93C5F8D7-AC72-4DE0-9352-776C19FDFCAA}" presName="sibTrans" presStyleCnt="0"/>
      <dgm:spPr/>
    </dgm:pt>
    <dgm:pt modelId="{5827F199-0C33-44C6-BD78-8C325B633AC2}" type="pres">
      <dgm:prSet presAssocID="{AB4C92EE-557A-4D20-8D29-36EE61EC375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A1DBF2-E3E4-324B-9F28-0CEAE2AE03F7}" type="presOf" srcId="{31354DE2-BBAC-4831-984E-0E896A433DE5}" destId="{CEFE7702-5B47-44BC-B138-88D3A8E4B694}" srcOrd="0" destOrd="0" presId="urn:microsoft.com/office/officeart/2005/8/layout/hProcess9"/>
    <dgm:cxn modelId="{FE365B3C-FFAE-4366-B033-67B3355AD49D}" srcId="{A7B58861-608C-4982-85D8-482DC73568C4}" destId="{AB4C92EE-557A-4D20-8D29-36EE61EC375C}" srcOrd="2" destOrd="0" parTransId="{307C2C5D-5003-411D-B579-25C98670BC79}" sibTransId="{746967EB-8847-41FF-AD6F-79A4B3D65E4A}"/>
    <dgm:cxn modelId="{FD5E495C-1819-054A-8F96-9B8F654B4F9C}" type="presOf" srcId="{2BB50857-6CFD-4EE1-8A58-B17383117352}" destId="{0B790428-121B-4066-90CD-81F0943E4FC6}" srcOrd="0" destOrd="0" presId="urn:microsoft.com/office/officeart/2005/8/layout/hProcess9"/>
    <dgm:cxn modelId="{FF1287CD-C0EB-AD4D-9F2D-3090B8D4E0C7}" type="presOf" srcId="{AB4C92EE-557A-4D20-8D29-36EE61EC375C}" destId="{5827F199-0C33-44C6-BD78-8C325B633AC2}" srcOrd="0" destOrd="0" presId="urn:microsoft.com/office/officeart/2005/8/layout/hProcess9"/>
    <dgm:cxn modelId="{4E2C9082-E49B-684E-A88E-C65668C2F29E}" type="presOf" srcId="{A7B58861-608C-4982-85D8-482DC73568C4}" destId="{A42B2422-38B7-4993-A7E0-6814C130D45E}" srcOrd="0" destOrd="0" presId="urn:microsoft.com/office/officeart/2005/8/layout/hProcess9"/>
    <dgm:cxn modelId="{8B76D11C-A94C-4687-BCFF-660B016C971A}" srcId="{A7B58861-608C-4982-85D8-482DC73568C4}" destId="{2BB50857-6CFD-4EE1-8A58-B17383117352}" srcOrd="1" destOrd="0" parTransId="{06C12BBF-6253-4CAB-8B7F-61A56B38CBBA}" sibTransId="{93C5F8D7-AC72-4DE0-9352-776C19FDFCAA}"/>
    <dgm:cxn modelId="{B2D83825-7DA7-478E-A651-210A1B627ECA}" srcId="{A7B58861-608C-4982-85D8-482DC73568C4}" destId="{31354DE2-BBAC-4831-984E-0E896A433DE5}" srcOrd="0" destOrd="0" parTransId="{427CBC66-E600-4B85-AD50-5488F80F2281}" sibTransId="{FA85C77B-A5EC-42D1-9534-01C395DFE222}"/>
    <dgm:cxn modelId="{0DDE20E1-26E2-1B40-95E7-9948D576ECB5}" type="presParOf" srcId="{A42B2422-38B7-4993-A7E0-6814C130D45E}" destId="{D797636F-C439-46B8-B3DF-832AB7FCC85F}" srcOrd="0" destOrd="0" presId="urn:microsoft.com/office/officeart/2005/8/layout/hProcess9"/>
    <dgm:cxn modelId="{C9D48623-23FD-0340-BD10-5E1EB727CD1B}" type="presParOf" srcId="{A42B2422-38B7-4993-A7E0-6814C130D45E}" destId="{35A34DB9-A333-4030-8FE5-BE3642727330}" srcOrd="1" destOrd="0" presId="urn:microsoft.com/office/officeart/2005/8/layout/hProcess9"/>
    <dgm:cxn modelId="{D18B3423-479D-B443-9934-20C75D5429C6}" type="presParOf" srcId="{35A34DB9-A333-4030-8FE5-BE3642727330}" destId="{CEFE7702-5B47-44BC-B138-88D3A8E4B694}" srcOrd="0" destOrd="0" presId="urn:microsoft.com/office/officeart/2005/8/layout/hProcess9"/>
    <dgm:cxn modelId="{5249DE74-3B93-954E-A0BD-B4173B231000}" type="presParOf" srcId="{35A34DB9-A333-4030-8FE5-BE3642727330}" destId="{32610DA3-9F53-400B-96BB-FC8ED323A011}" srcOrd="1" destOrd="0" presId="urn:microsoft.com/office/officeart/2005/8/layout/hProcess9"/>
    <dgm:cxn modelId="{8CC9BAE1-051F-4047-926D-4B59AECD83D5}" type="presParOf" srcId="{35A34DB9-A333-4030-8FE5-BE3642727330}" destId="{0B790428-121B-4066-90CD-81F0943E4FC6}" srcOrd="2" destOrd="0" presId="urn:microsoft.com/office/officeart/2005/8/layout/hProcess9"/>
    <dgm:cxn modelId="{FB52B1C9-3CFD-6147-BCFD-FC6BEFA098B9}" type="presParOf" srcId="{35A34DB9-A333-4030-8FE5-BE3642727330}" destId="{D8E16BCC-4E92-4B15-9AB3-1394C70D535D}" srcOrd="3" destOrd="0" presId="urn:microsoft.com/office/officeart/2005/8/layout/hProcess9"/>
    <dgm:cxn modelId="{1B430E70-31EB-A84B-B8A8-8AB683C43097}" type="presParOf" srcId="{35A34DB9-A333-4030-8FE5-BE3642727330}" destId="{5827F199-0C33-44C6-BD78-8C325B633AC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7636F-C439-46B8-B3DF-832AB7FCC85F}">
      <dsp:nvSpPr>
        <dsp:cNvPr id="0" name=""/>
        <dsp:cNvSpPr/>
      </dsp:nvSpPr>
      <dsp:spPr>
        <a:xfrm>
          <a:off x="525779" y="0"/>
          <a:ext cx="5958840" cy="390400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FE7702-5B47-44BC-B138-88D3A8E4B694}">
      <dsp:nvSpPr>
        <dsp:cNvPr id="0" name=""/>
        <dsp:cNvSpPr/>
      </dsp:nvSpPr>
      <dsp:spPr>
        <a:xfrm>
          <a:off x="7530" y="1171202"/>
          <a:ext cx="2256472" cy="15616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Self-regulation</a:t>
          </a:r>
          <a:endParaRPr lang="en-US" sz="2200" kern="1200" dirty="0"/>
        </a:p>
      </dsp:txBody>
      <dsp:txXfrm>
        <a:off x="83761" y="1247433"/>
        <a:ext cx="2104010" cy="1409140"/>
      </dsp:txXfrm>
    </dsp:sp>
    <dsp:sp modelId="{0B790428-121B-4066-90CD-81F0943E4FC6}">
      <dsp:nvSpPr>
        <dsp:cNvPr id="0" name=""/>
        <dsp:cNvSpPr/>
      </dsp:nvSpPr>
      <dsp:spPr>
        <a:xfrm>
          <a:off x="2376963" y="1171202"/>
          <a:ext cx="2256472" cy="15616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Socioemotional</a:t>
          </a:r>
          <a:r>
            <a:rPr lang="en-US" sz="2200" kern="1200" dirty="0" smtClean="0"/>
            <a:t> intelligence</a:t>
          </a:r>
          <a:endParaRPr lang="en-US" sz="2200" kern="1200" dirty="0"/>
        </a:p>
      </dsp:txBody>
      <dsp:txXfrm>
        <a:off x="2453194" y="1247433"/>
        <a:ext cx="2104010" cy="1409140"/>
      </dsp:txXfrm>
    </dsp:sp>
    <dsp:sp modelId="{5827F199-0C33-44C6-BD78-8C325B633AC2}">
      <dsp:nvSpPr>
        <dsp:cNvPr id="0" name=""/>
        <dsp:cNvSpPr/>
      </dsp:nvSpPr>
      <dsp:spPr>
        <a:xfrm>
          <a:off x="4746396" y="1171202"/>
          <a:ext cx="2256472" cy="15616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Practice of Proto-virtues</a:t>
          </a:r>
          <a:endParaRPr lang="en-US" sz="2200" kern="1200" dirty="0"/>
        </a:p>
      </dsp:txBody>
      <dsp:txXfrm>
        <a:off x="4822627" y="1247433"/>
        <a:ext cx="2104010" cy="1409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55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30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51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0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8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7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41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9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5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77285-A853-49FF-A0AF-6C928E75094C}" type="datetimeFigureOut">
              <a:rPr lang="en-US" smtClean="0"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A24DF-ABDB-4D9C-91ED-B2D3A1850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74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4.png"/><Relationship Id="rId5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5" Type="http://schemas.openxmlformats.org/officeDocument/2006/relationships/image" Target="../media/image14.png"/><Relationship Id="rId6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4" Type="http://schemas.openxmlformats.org/officeDocument/2006/relationships/image" Target="../media/image4.png"/><Relationship Id="rId5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4" Type="http://schemas.openxmlformats.org/officeDocument/2006/relationships/image" Target="../media/image28.png"/><Relationship Id="rId5" Type="http://schemas.microsoft.com/office/2007/relationships/hdphoto" Target="../media/hdphoto5.wdp"/><Relationship Id="rId6" Type="http://schemas.openxmlformats.org/officeDocument/2006/relationships/image" Target="../media/image29.png"/><Relationship Id="rId7" Type="http://schemas.microsoft.com/office/2007/relationships/hdphoto" Target="../media/hdphoto6.wdp"/><Relationship Id="rId8" Type="http://schemas.openxmlformats.org/officeDocument/2006/relationships/image" Target="../media/image4.png"/><Relationship Id="rId9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2152651"/>
          </a:xfrm>
        </p:spPr>
        <p:txBody>
          <a:bodyPr>
            <a:normAutofit/>
          </a:bodyPr>
          <a:lstStyle/>
          <a:p>
            <a:r>
              <a:rPr 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Theatrical Intervention as a Pathway to Moral Virtue </a:t>
            </a:r>
            <a:r>
              <a:rPr 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Development</a:t>
            </a:r>
            <a:endParaRPr lang="en-US" sz="40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287495"/>
            <a:ext cx="8305800" cy="114300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solidFill>
                  <a:srgbClr val="0000FF"/>
                </a:solidFill>
              </a:rPr>
              <a:t>Lijuan </a:t>
            </a:r>
            <a:r>
              <a:rPr lang="en-US" dirty="0" smtClean="0">
                <a:solidFill>
                  <a:srgbClr val="0000FF"/>
                </a:solidFill>
              </a:rPr>
              <a:t>Wang, Psychology 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Deborah Mower, Philosophy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Margaret Garvey, Theatre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15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6002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Overview</a:t>
            </a:r>
            <a:endParaRPr lang="en-US" dirty="0"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819400" y="2895600"/>
            <a:ext cx="4343400" cy="268347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ClrTx/>
              <a:buFont typeface="Wingdings 2"/>
              <a:buAutoNum type="arabicPeriod"/>
            </a:pPr>
            <a:r>
              <a:rPr lang="en-US" dirty="0" smtClean="0"/>
              <a:t>Summary and Importance</a:t>
            </a:r>
          </a:p>
          <a:p>
            <a:pPr marL="457200" indent="-457200" algn="just">
              <a:buClrTx/>
              <a:buFont typeface="Wingdings 2"/>
              <a:buAutoNum type="arabicPeriod"/>
            </a:pPr>
            <a:r>
              <a:rPr lang="en-US" dirty="0" smtClean="0"/>
              <a:t>Deep Integration</a:t>
            </a:r>
          </a:p>
          <a:p>
            <a:pPr marL="457200" indent="-457200" algn="just">
              <a:buClrTx/>
              <a:buFont typeface="Wingdings 2"/>
              <a:buAutoNum type="arabicPeriod"/>
            </a:pPr>
            <a:r>
              <a:rPr lang="en-US" dirty="0" smtClean="0"/>
              <a:t>Methodology</a:t>
            </a:r>
          </a:p>
          <a:p>
            <a:pPr marL="457200" indent="-457200" algn="just">
              <a:buClrTx/>
              <a:buFont typeface="Wingdings 2"/>
              <a:buAutoNum type="arabicPeriod"/>
            </a:pPr>
            <a:r>
              <a:rPr lang="en-US" dirty="0" smtClean="0"/>
              <a:t>Challenges and Strategies</a:t>
            </a:r>
          </a:p>
          <a:p>
            <a:pPr marL="457200" indent="-457200" algn="just">
              <a:buClrTx/>
              <a:buFont typeface="Wingdings 2"/>
              <a:buAutoNum type="arabicPeriod"/>
            </a:pPr>
            <a:r>
              <a:rPr lang="en-US" dirty="0" smtClean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34070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524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 Summary and Importance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38834" y="230494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36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765" y="457200"/>
            <a:ext cx="8289469" cy="12192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How do we foster moral virtue </a:t>
            </a:r>
            <a:br>
              <a:rPr lang="en-US" sz="3200" b="1" dirty="0" smtClean="0"/>
            </a:br>
            <a:r>
              <a:rPr lang="en-US" sz="3200" b="1" dirty="0" smtClean="0"/>
              <a:t>in young children?</a:t>
            </a:r>
            <a:endParaRPr lang="en-US" sz="3200" b="1" dirty="0"/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1. Summary and Importance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6" name="Picture 5" descr="helping-another-child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" b="97166" l="4000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981200"/>
            <a:ext cx="4648200" cy="3827018"/>
          </a:xfrm>
          <a:prstGeom prst="rect">
            <a:avLst/>
          </a:prstGeom>
        </p:spPr>
      </p:pic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6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382000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Create a theatrical intervention that </a:t>
            </a:r>
            <a:br>
              <a:rPr lang="en-US" sz="3200" b="1" dirty="0" smtClean="0"/>
            </a:br>
            <a:r>
              <a:rPr lang="en-US" sz="3200" b="1" dirty="0" smtClean="0"/>
              <a:t>fosters moral character</a:t>
            </a:r>
            <a:endParaRPr lang="en-US" sz="3200" b="1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85800" y="2514600"/>
            <a:ext cx="8229600" cy="3048000"/>
          </a:xfrm>
        </p:spPr>
        <p:txBody>
          <a:bodyPr/>
          <a:lstStyle/>
          <a:p>
            <a:r>
              <a:rPr lang="en-US" dirty="0" smtClean="0"/>
              <a:t>Sensitive to needs and skills of children</a:t>
            </a:r>
          </a:p>
          <a:p>
            <a:r>
              <a:rPr lang="en-US" dirty="0" smtClean="0"/>
              <a:t>Innovative approach for moral education</a:t>
            </a:r>
            <a:endParaRPr lang="en-US" dirty="0"/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1. Summary and Importance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5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8153400" cy="1143000"/>
          </a:xfrm>
        </p:spPr>
        <p:txBody>
          <a:bodyPr>
            <a:noAutofit/>
          </a:bodyPr>
          <a:lstStyle/>
          <a:p>
            <a:pPr>
              <a:buClr>
                <a:schemeClr val="accent2"/>
              </a:buClr>
            </a:pPr>
            <a:r>
              <a:rPr lang="en-US" sz="3200" b="1" dirty="0" smtClean="0"/>
              <a:t>Practical and </a:t>
            </a:r>
            <a:r>
              <a:rPr lang="en-US" sz="3200" b="1" dirty="0"/>
              <a:t>Theoretical Motivations</a:t>
            </a:r>
            <a:br>
              <a:rPr lang="en-US" sz="3200" b="1" dirty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8229600" cy="2362200"/>
          </a:xfrm>
        </p:spPr>
        <p:txBody>
          <a:bodyPr>
            <a:normAutofit/>
          </a:bodyPr>
          <a:lstStyle/>
          <a:p>
            <a:r>
              <a:rPr lang="en-US" dirty="0" smtClean="0"/>
              <a:t>Practical moral education for parents and early childhood caregivers</a:t>
            </a:r>
          </a:p>
          <a:p>
            <a:r>
              <a:rPr lang="en-US" dirty="0" smtClean="0"/>
              <a:t>Study beginnings of virtue development</a:t>
            </a:r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1. Summary and Importance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6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524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00FF"/>
                </a:solidFill>
              </a:rPr>
              <a:t>2</a:t>
            </a:r>
            <a:r>
              <a:rPr lang="en-US" b="1" dirty="0" smtClean="0">
                <a:solidFill>
                  <a:srgbClr val="0000FF"/>
                </a:solidFill>
              </a:rPr>
              <a:t>. Deep Integration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1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79846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Philosophy: Confucian Virtue Ethics</a:t>
            </a:r>
            <a:endParaRPr lang="en-US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381000" y="12954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Xunzi, approx. 310-215 BC</a:t>
            </a: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6" name="Picture 5" descr="Xunzi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286000"/>
            <a:ext cx="3175000" cy="35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1" name="Picture 10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1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frican_american_family_reading_300x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667000"/>
            <a:ext cx="5105400" cy="340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78331" y="381000"/>
            <a:ext cx="7984669" cy="1143000"/>
          </a:xfrm>
        </p:spPr>
        <p:txBody>
          <a:bodyPr>
            <a:noAutofit/>
          </a:bodyPr>
          <a:lstStyle/>
          <a:p>
            <a:pPr algn="r"/>
            <a:r>
              <a:rPr lang="en-US" sz="3200" b="1" dirty="0"/>
              <a:t>Rituals </a:t>
            </a:r>
            <a:r>
              <a:rPr lang="en-US" sz="3200" b="1" i="1" dirty="0" smtClean="0"/>
              <a:t>										Philosophy</a:t>
            </a:r>
            <a:endParaRPr lang="en-US" sz="3200" b="1" i="1" dirty="0"/>
          </a:p>
        </p:txBody>
      </p:sp>
      <p:sp>
        <p:nvSpPr>
          <p:cNvPr id="12" name="Rectangle 11"/>
          <p:cNvSpPr/>
          <p:nvPr/>
        </p:nvSpPr>
        <p:spPr>
          <a:xfrm>
            <a:off x="381000" y="1295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A</a:t>
            </a:r>
            <a:r>
              <a:rPr lang="en-US" sz="2800" dirty="0" smtClean="0">
                <a:solidFill>
                  <a:srgbClr val="000000"/>
                </a:solidFill>
              </a:rPr>
              <a:t>re essential for building moral character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Structure family, personal, and social contexts</a:t>
            </a:r>
          </a:p>
        </p:txBody>
      </p:sp>
    </p:spTree>
    <p:extLst>
      <p:ext uri="{BB962C8B-B14F-4D97-AF65-F5344CB8AC3E}">
        <p14:creationId xmlns:p14="http://schemas.microsoft.com/office/powerpoint/2010/main" val="74916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81000" y="1295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A</a:t>
            </a:r>
            <a:r>
              <a:rPr lang="en-US" sz="2800" dirty="0" smtClean="0">
                <a:solidFill>
                  <a:srgbClr val="000000"/>
                </a:solidFill>
              </a:rPr>
              <a:t>re essential for building moral character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Structure family, personal, and social contexts</a:t>
            </a:r>
          </a:p>
        </p:txBody>
      </p:sp>
      <p:pic>
        <p:nvPicPr>
          <p:cNvPr id="8" name="Picture 7" descr="storytime-600x400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0" b="4841"/>
          <a:stretch/>
        </p:blipFill>
        <p:spPr>
          <a:xfrm>
            <a:off x="2095500" y="2743200"/>
            <a:ext cx="5029200" cy="2971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78331" y="381000"/>
            <a:ext cx="7984669" cy="1143000"/>
          </a:xfrm>
        </p:spPr>
        <p:txBody>
          <a:bodyPr>
            <a:noAutofit/>
          </a:bodyPr>
          <a:lstStyle/>
          <a:p>
            <a:pPr algn="r"/>
            <a:r>
              <a:rPr lang="en-US" sz="3200" b="1" dirty="0"/>
              <a:t>Rituals </a:t>
            </a:r>
            <a:r>
              <a:rPr lang="en-US" sz="3200" b="1" i="1" dirty="0" smtClean="0"/>
              <a:t>										Philosophy</a:t>
            </a:r>
            <a:endParaRPr lang="en-US" sz="3200" b="1" i="1" dirty="0"/>
          </a:p>
        </p:txBody>
      </p:sp>
    </p:spTree>
    <p:extLst>
      <p:ext uri="{BB962C8B-B14F-4D97-AF65-F5344CB8AC3E}">
        <p14:creationId xmlns:p14="http://schemas.microsoft.com/office/powerpoint/2010/main" val="260549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81000" y="1295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A</a:t>
            </a:r>
            <a:r>
              <a:rPr lang="en-US" sz="2800" dirty="0" smtClean="0">
                <a:solidFill>
                  <a:srgbClr val="000000"/>
                </a:solidFill>
              </a:rPr>
              <a:t>re essential for building moral character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Structure family, personal, and social contexts</a:t>
            </a:r>
          </a:p>
        </p:txBody>
      </p:sp>
      <p:pic>
        <p:nvPicPr>
          <p:cNvPr id="10" name="Picture 9" descr="StudentsListeningLect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6" b="13194"/>
          <a:stretch/>
        </p:blipFill>
        <p:spPr>
          <a:xfrm>
            <a:off x="1295400" y="2743200"/>
            <a:ext cx="6487247" cy="3172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78331" y="381000"/>
            <a:ext cx="7984669" cy="1143000"/>
          </a:xfrm>
        </p:spPr>
        <p:txBody>
          <a:bodyPr>
            <a:noAutofit/>
          </a:bodyPr>
          <a:lstStyle/>
          <a:p>
            <a:pPr algn="r"/>
            <a:r>
              <a:rPr lang="en-US" sz="3200" b="1" dirty="0"/>
              <a:t>Rituals </a:t>
            </a:r>
            <a:r>
              <a:rPr lang="en-US" sz="3200" b="1" i="1" dirty="0" smtClean="0"/>
              <a:t>										Philosophy</a:t>
            </a:r>
            <a:endParaRPr lang="en-US" sz="3200" b="1" i="1" dirty="0"/>
          </a:p>
        </p:txBody>
      </p:sp>
    </p:spTree>
    <p:extLst>
      <p:ext uri="{BB962C8B-B14F-4D97-AF65-F5344CB8AC3E}">
        <p14:creationId xmlns:p14="http://schemas.microsoft.com/office/powerpoint/2010/main" val="204829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ocery-shopping-with-kids-1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9" b="4731"/>
          <a:stretch/>
        </p:blipFill>
        <p:spPr>
          <a:xfrm>
            <a:off x="1981201" y="2491781"/>
            <a:ext cx="5105400" cy="3451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601" y="381000"/>
            <a:ext cx="8839200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Practice or Performing Rituals			</a:t>
            </a:r>
            <a:r>
              <a:rPr lang="en-US" sz="2400" b="1" i="1" dirty="0" smtClean="0"/>
              <a:t>Philosophy &amp; 															Psychology</a:t>
            </a:r>
            <a:endParaRPr lang="en-US" sz="2400" b="1" i="1" dirty="0"/>
          </a:p>
        </p:txBody>
      </p:sp>
      <p:sp>
        <p:nvSpPr>
          <p:cNvPr id="11" name="Rectangle 10"/>
          <p:cNvSpPr/>
          <p:nvPr/>
        </p:nvSpPr>
        <p:spPr>
          <a:xfrm>
            <a:off x="381000" y="1295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Builds habits and dispositions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Builds cognitive scripts</a:t>
            </a:r>
          </a:p>
        </p:txBody>
      </p:sp>
      <p:sp>
        <p:nvSpPr>
          <p:cNvPr id="12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3" name="Picture 12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0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arentChildInterac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048000"/>
            <a:ext cx="4506710" cy="299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5931" y="381000"/>
            <a:ext cx="82132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Scripts and </a:t>
            </a:r>
            <a:r>
              <a:rPr lang="en-US" sz="3200" b="1" dirty="0"/>
              <a:t>Stories				 </a:t>
            </a:r>
            <a:r>
              <a:rPr lang="en-US" sz="3200" b="1" dirty="0" smtClean="0"/>
              <a:t>		</a:t>
            </a:r>
            <a:r>
              <a:rPr lang="en-US" sz="3200" b="1" i="1" dirty="0" smtClean="0"/>
              <a:t>Psychology</a:t>
            </a:r>
            <a:endParaRPr lang="en-US" sz="3200" b="1" i="1" dirty="0"/>
          </a:p>
        </p:txBody>
      </p:sp>
      <p:sp>
        <p:nvSpPr>
          <p:cNvPr id="13" name="Rectangle 12"/>
          <p:cNvSpPr/>
          <p:nvPr/>
        </p:nvSpPr>
        <p:spPr>
          <a:xfrm>
            <a:off x="152400" y="1447800"/>
            <a:ext cx="8686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Mutually responsive interaction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Children and caregivers co-construct</a:t>
            </a:r>
          </a:p>
          <a:p>
            <a:pPr lvl="3">
              <a:buClr>
                <a:schemeClr val="tx1"/>
              </a:buClr>
            </a:pPr>
            <a:r>
              <a:rPr lang="en-US" sz="2400" i="1" dirty="0">
                <a:solidFill>
                  <a:srgbClr val="000000"/>
                </a:solidFill>
              </a:rPr>
              <a:t>	 </a:t>
            </a:r>
            <a:r>
              <a:rPr lang="en-US" sz="2400" i="1" dirty="0" smtClean="0">
                <a:solidFill>
                  <a:srgbClr val="000000"/>
                </a:solidFill>
              </a:rPr>
              <a:t>   (</a:t>
            </a:r>
            <a:r>
              <a:rPr lang="en-US" sz="2400" i="1" dirty="0" err="1" smtClean="0">
                <a:solidFill>
                  <a:srgbClr val="000000"/>
                </a:solidFill>
              </a:rPr>
              <a:t>Trevarthen</a:t>
            </a:r>
            <a:r>
              <a:rPr lang="en-US" sz="2400" i="1" dirty="0">
                <a:solidFill>
                  <a:srgbClr val="000000"/>
                </a:solidFill>
              </a:rPr>
              <a:t>,</a:t>
            </a:r>
            <a:r>
              <a:rPr lang="en-US" sz="2400" i="1" dirty="0" smtClean="0">
                <a:solidFill>
                  <a:srgbClr val="000000"/>
                </a:solidFill>
              </a:rPr>
              <a:t> 1979, 1993; </a:t>
            </a:r>
            <a:r>
              <a:rPr lang="en-US" sz="2400" i="1" dirty="0" err="1" smtClean="0">
                <a:solidFill>
                  <a:srgbClr val="000000"/>
                </a:solidFill>
              </a:rPr>
              <a:t>Trevarthen</a:t>
            </a:r>
            <a:r>
              <a:rPr lang="en-US" sz="2400" i="1" dirty="0" smtClean="0">
                <a:solidFill>
                  <a:srgbClr val="000000"/>
                </a:solidFill>
              </a:rPr>
              <a:t> &amp; Aitken, 2001</a:t>
            </a:r>
            <a:r>
              <a:rPr lang="en-US" sz="2000" i="1" dirty="0" smtClean="0">
                <a:solidFill>
                  <a:srgbClr val="00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862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byWithParent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133600"/>
            <a:ext cx="5471023" cy="3721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95776" y="3048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/>
              <a:t>Mutual-responsiveness builds </a:t>
            </a:r>
            <a:r>
              <a:rPr lang="en-US" sz="3200" b="1" dirty="0" smtClean="0"/>
              <a:t>		</a:t>
            </a:r>
            <a:r>
              <a:rPr lang="en-US" sz="3200" b="1" i="1" dirty="0" smtClean="0"/>
              <a:t>Psychology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381000" y="12954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Moral self (</a:t>
            </a:r>
            <a:r>
              <a:rPr lang="en-US" sz="2800" dirty="0">
                <a:solidFill>
                  <a:srgbClr val="000000"/>
                </a:solidFill>
              </a:rPr>
              <a:t>e.g., conscience</a:t>
            </a:r>
            <a:r>
              <a:rPr lang="en-US" sz="2800" dirty="0" smtClean="0">
                <a:solidFill>
                  <a:srgbClr val="000000"/>
                </a:solidFill>
              </a:rPr>
              <a:t>) </a:t>
            </a:r>
            <a:r>
              <a:rPr lang="en-US" sz="2400" dirty="0">
                <a:solidFill>
                  <a:srgbClr val="000000"/>
                </a:solidFill>
              </a:rPr>
              <a:t>(</a:t>
            </a:r>
            <a:r>
              <a:rPr lang="en-US" sz="2400" i="1" dirty="0" err="1">
                <a:solidFill>
                  <a:srgbClr val="000000"/>
                </a:solidFill>
              </a:rPr>
              <a:t>Kochanska</a:t>
            </a:r>
            <a:r>
              <a:rPr lang="en-US" sz="2400" i="1" dirty="0">
                <a:solidFill>
                  <a:srgbClr val="000000"/>
                </a:solidFill>
              </a:rPr>
              <a:t>, 2002</a:t>
            </a:r>
            <a:r>
              <a:rPr lang="en-US" sz="2400" i="1" dirty="0" smtClean="0">
                <a:solidFill>
                  <a:srgbClr val="000000"/>
                </a:solidFill>
              </a:rPr>
              <a:t>)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>
              <a:buClr>
                <a:schemeClr val="tx1"/>
              </a:buClr>
            </a:pPr>
            <a:r>
              <a:rPr lang="en-US" sz="2800" dirty="0" smtClean="0">
                <a:solidFill>
                  <a:srgbClr val="000000"/>
                </a:solidFill>
              </a:rPr>
              <a:t>						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5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biesBias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" t="3549" r="9061" b="8624"/>
          <a:stretch/>
        </p:blipFill>
        <p:spPr>
          <a:xfrm>
            <a:off x="2286000" y="2971800"/>
            <a:ext cx="4343400" cy="2882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81000" y="1295400"/>
            <a:ext cx="8229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Social engagement </a:t>
            </a: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Socioemotional </a:t>
            </a:r>
            <a:r>
              <a:rPr lang="en-US" sz="2800" dirty="0">
                <a:solidFill>
                  <a:srgbClr val="000000"/>
                </a:solidFill>
              </a:rPr>
              <a:t>intelligence (e.g., empathy) </a:t>
            </a:r>
            <a:endParaRPr lang="en-US" sz="2800" dirty="0" smtClean="0">
              <a:solidFill>
                <a:srgbClr val="000000"/>
              </a:solidFill>
            </a:endParaRPr>
          </a:p>
          <a:p>
            <a:pPr lvl="1" algn="r">
              <a:buClr>
                <a:schemeClr val="tx1"/>
              </a:buClr>
            </a:pPr>
            <a:r>
              <a:rPr lang="en-US" sz="2800" dirty="0">
                <a:solidFill>
                  <a:srgbClr val="000000"/>
                </a:solidFill>
              </a:rPr>
              <a:t>	</a:t>
            </a:r>
            <a:r>
              <a:rPr lang="en-US" sz="2800" dirty="0" smtClean="0">
                <a:solidFill>
                  <a:srgbClr val="000000"/>
                </a:solidFill>
              </a:rPr>
              <a:t>	</a:t>
            </a:r>
            <a:r>
              <a:rPr lang="en-US" sz="2400" i="1" dirty="0" smtClean="0">
                <a:solidFill>
                  <a:srgbClr val="000000"/>
                </a:solidFill>
              </a:rPr>
              <a:t>(Kochanska</a:t>
            </a:r>
            <a:r>
              <a:rPr lang="en-US" sz="2400" i="1" dirty="0">
                <a:solidFill>
                  <a:srgbClr val="000000"/>
                </a:solidFill>
              </a:rPr>
              <a:t>, </a:t>
            </a:r>
            <a:r>
              <a:rPr lang="en-US" sz="2400" i="1" dirty="0" smtClean="0">
                <a:solidFill>
                  <a:srgbClr val="000000"/>
                </a:solidFill>
              </a:rPr>
              <a:t>2002; Narvaez </a:t>
            </a:r>
            <a:r>
              <a:rPr lang="en-US" sz="2400" i="1" dirty="0">
                <a:solidFill>
                  <a:srgbClr val="000000"/>
                </a:solidFill>
              </a:rPr>
              <a:t>et </a:t>
            </a:r>
            <a:r>
              <a:rPr lang="en-US" sz="2400" i="1" dirty="0" smtClean="0">
                <a:solidFill>
                  <a:srgbClr val="000000"/>
                </a:solidFill>
              </a:rPr>
              <a:t>al., </a:t>
            </a:r>
            <a:r>
              <a:rPr lang="en-US" sz="2400" i="1" dirty="0">
                <a:solidFill>
                  <a:srgbClr val="000000"/>
                </a:solidFill>
              </a:rPr>
              <a:t>2013</a:t>
            </a:r>
            <a:r>
              <a:rPr lang="en-US" sz="2400" i="1" dirty="0" smtClean="0">
                <a:solidFill>
                  <a:srgbClr val="000000"/>
                </a:solidFill>
              </a:rPr>
              <a:t>)</a:t>
            </a:r>
            <a:endParaRPr lang="en-US" sz="2400" i="1" dirty="0">
              <a:solidFill>
                <a:srgbClr val="000000"/>
              </a:solidFill>
            </a:endParaRPr>
          </a:p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95776" y="3048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/>
              <a:t>Mutual-responsiveness builds </a:t>
            </a:r>
            <a:r>
              <a:rPr lang="en-US" sz="3200" b="1" dirty="0" smtClean="0"/>
              <a:t>		</a:t>
            </a:r>
            <a:r>
              <a:rPr lang="en-US" sz="3200" b="1" i="1" dirty="0" smtClean="0"/>
              <a:t>Psychology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1166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497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Process of </a:t>
            </a:r>
            <a:r>
              <a:rPr lang="en-US" sz="3200" b="1" dirty="0"/>
              <a:t>Virtue Development	 </a:t>
            </a:r>
            <a:r>
              <a:rPr lang="en-US" sz="3200" b="1" i="1" dirty="0" smtClean="0"/>
              <a:t>Psychology</a:t>
            </a:r>
            <a:endParaRPr lang="en-US" sz="3200" b="1" i="1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48371340"/>
              </p:ext>
            </p:extLst>
          </p:nvPr>
        </p:nvGraphicFramePr>
        <p:xfrm>
          <a:off x="914400" y="1600200"/>
          <a:ext cx="7010400" cy="3904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679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2</a:t>
            </a:r>
            <a:r>
              <a:rPr lang="en-US" sz="2400" dirty="0" smtClean="0">
                <a:solidFill>
                  <a:schemeClr val="tx1"/>
                </a:solidFill>
              </a:rPr>
              <a:t>. Deep Integration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132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Scripts and Ritual </a:t>
            </a:r>
            <a:r>
              <a:rPr lang="en-US" sz="3200" b="1" dirty="0"/>
              <a:t>Play					 </a:t>
            </a:r>
            <a:r>
              <a:rPr lang="en-US" sz="3200" b="1" i="1" dirty="0"/>
              <a:t>Theatre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2425" y="1524000"/>
            <a:ext cx="8458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Enhance </a:t>
            </a:r>
          </a:p>
          <a:p>
            <a:pPr marL="1371600" lvl="2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S</a:t>
            </a:r>
            <a:r>
              <a:rPr lang="en-US" sz="2800" dirty="0" smtClean="0">
                <a:solidFill>
                  <a:srgbClr val="000000"/>
                </a:solidFill>
              </a:rPr>
              <a:t>elf-expression</a:t>
            </a:r>
          </a:p>
          <a:p>
            <a:pPr marL="1371600" lvl="2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Connection to audience</a:t>
            </a:r>
          </a:p>
          <a:p>
            <a:pPr marL="1371600" lvl="2" indent="-457200">
              <a:buClr>
                <a:schemeClr val="tx1"/>
              </a:buClr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Responsiveness to other actors</a:t>
            </a:r>
          </a:p>
          <a:p>
            <a:pPr lvl="3">
              <a:buClr>
                <a:schemeClr val="tx1"/>
              </a:buClr>
            </a:pPr>
            <a:r>
              <a:rPr lang="en-US" sz="2400" i="1" dirty="0">
                <a:solidFill>
                  <a:srgbClr val="000000"/>
                </a:solidFill>
              </a:rPr>
              <a:t>	</a:t>
            </a:r>
            <a:r>
              <a:rPr lang="en-US" sz="2400" i="1" dirty="0" smtClean="0">
                <a:solidFill>
                  <a:srgbClr val="000000"/>
                </a:solidFill>
              </a:rPr>
              <a:t>			         (Jacques </a:t>
            </a:r>
            <a:r>
              <a:rPr lang="en-US" sz="2400" i="1" dirty="0" err="1" smtClean="0">
                <a:solidFill>
                  <a:srgbClr val="000000"/>
                </a:solidFill>
              </a:rPr>
              <a:t>Copeau</a:t>
            </a:r>
            <a:r>
              <a:rPr lang="en-US" sz="2400" i="1" dirty="0" smtClean="0">
                <a:solidFill>
                  <a:srgbClr val="000000"/>
                </a:solidFill>
              </a:rPr>
              <a:t>, 1976)</a:t>
            </a:r>
          </a:p>
        </p:txBody>
      </p:sp>
    </p:spTree>
    <p:extLst>
      <p:ext uri="{BB962C8B-B14F-4D97-AF65-F5344CB8AC3E}">
        <p14:creationId xmlns:p14="http://schemas.microsoft.com/office/powerpoint/2010/main" val="98069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524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00FF"/>
                </a:solidFill>
              </a:rPr>
              <a:t>3</a:t>
            </a:r>
            <a:r>
              <a:rPr lang="en-US" b="1" dirty="0" smtClean="0">
                <a:solidFill>
                  <a:srgbClr val="0000FF"/>
                </a:solidFill>
              </a:rPr>
              <a:t>. Methodology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50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8077200" cy="39624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Theatre practice will promote self-regulation </a:t>
            </a:r>
            <a:r>
              <a:rPr lang="en-US" dirty="0"/>
              <a:t>and parent-child mutual responsiveness in </a:t>
            </a:r>
            <a:r>
              <a:rPr lang="en-US" dirty="0" smtClean="0"/>
              <a:t>both intervention groups.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Practicing self-control </a:t>
            </a:r>
            <a:r>
              <a:rPr lang="en-US" dirty="0"/>
              <a:t>scripts will </a:t>
            </a:r>
            <a:r>
              <a:rPr lang="en-US" dirty="0" smtClean="0"/>
              <a:t>be insufficient </a:t>
            </a:r>
            <a:r>
              <a:rPr lang="en-US" dirty="0"/>
              <a:t>for fostering moral </a:t>
            </a:r>
            <a:r>
              <a:rPr lang="en-US" dirty="0" smtClean="0"/>
              <a:t>virtue.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Practicing </a:t>
            </a:r>
            <a:r>
              <a:rPr lang="en-US" dirty="0"/>
              <a:t>virtue scripts </a:t>
            </a:r>
            <a:r>
              <a:rPr lang="en-US" dirty="0" smtClean="0"/>
              <a:t>will promote </a:t>
            </a:r>
            <a:r>
              <a:rPr lang="en-US" dirty="0"/>
              <a:t>moral virtue </a:t>
            </a:r>
            <a:r>
              <a:rPr lang="en-US" dirty="0" smtClean="0"/>
              <a:t>development.</a:t>
            </a:r>
            <a:endParaRPr lang="en-US" dirty="0"/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8946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Hypotheses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8065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848600" cy="4572000"/>
          </a:xfrm>
        </p:spPr>
        <p:txBody>
          <a:bodyPr>
            <a:normAutofit/>
          </a:bodyPr>
          <a:lstStyle/>
          <a:p>
            <a:r>
              <a:rPr lang="en-US" dirty="0" smtClean="0"/>
              <a:t>Two theatrical intervention conditions</a:t>
            </a:r>
          </a:p>
          <a:p>
            <a:pPr lvl="1"/>
            <a:r>
              <a:rPr lang="en-US" dirty="0" smtClean="0"/>
              <a:t>Self-enhancing </a:t>
            </a:r>
            <a:r>
              <a:rPr lang="en-US" dirty="0"/>
              <a:t>C</a:t>
            </a:r>
            <a:r>
              <a:rPr lang="en-US" dirty="0" smtClean="0"/>
              <a:t>haracter </a:t>
            </a:r>
            <a:r>
              <a:rPr lang="en-US" dirty="0"/>
              <a:t>P</a:t>
            </a:r>
            <a:r>
              <a:rPr lang="en-US" dirty="0" smtClean="0"/>
              <a:t>romotion</a:t>
            </a:r>
          </a:p>
          <a:p>
            <a:pPr lvl="2"/>
            <a:r>
              <a:rPr lang="en-US" dirty="0" smtClean="0"/>
              <a:t>Practice scripts of self-control, grit, and determination</a:t>
            </a:r>
          </a:p>
          <a:p>
            <a:pPr lvl="1"/>
            <a:r>
              <a:rPr lang="en-US" dirty="0" smtClean="0"/>
              <a:t>Moral Character Promotion</a:t>
            </a:r>
            <a:endParaRPr lang="en-US" dirty="0"/>
          </a:p>
          <a:p>
            <a:pPr lvl="2"/>
            <a:r>
              <a:rPr lang="en-US" dirty="0"/>
              <a:t>Practice scripts of kindness, </a:t>
            </a:r>
            <a:r>
              <a:rPr lang="en-US" dirty="0" smtClean="0"/>
              <a:t>gentleness, </a:t>
            </a:r>
            <a:r>
              <a:rPr lang="en-US" dirty="0"/>
              <a:t>and </a:t>
            </a:r>
            <a:r>
              <a:rPr lang="en-US" dirty="0" smtClean="0"/>
              <a:t>forgiveness</a:t>
            </a:r>
          </a:p>
          <a:p>
            <a:pPr marL="457200" lvl="2" indent="-457200">
              <a:buClr>
                <a:schemeClr val="tx1"/>
              </a:buClr>
            </a:pPr>
            <a:r>
              <a:rPr lang="en-US" sz="3200" dirty="0" smtClean="0"/>
              <a:t>One control condition (</a:t>
            </a:r>
            <a:r>
              <a:rPr lang="en-US" dirty="0" smtClean="0"/>
              <a:t>pre-post measures only)</a:t>
            </a:r>
            <a:endParaRPr lang="en-US" dirty="0"/>
          </a:p>
          <a:p>
            <a:pPr lvl="2"/>
            <a:endParaRPr lang="en-US" dirty="0"/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8946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Experimental Conditions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66692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8229600" cy="2895600"/>
          </a:xfrm>
        </p:spPr>
        <p:txBody>
          <a:bodyPr>
            <a:normAutofit/>
          </a:bodyPr>
          <a:lstStyle/>
          <a:p>
            <a:r>
              <a:rPr lang="en-US" dirty="0" smtClean="0"/>
              <a:t>Self-expression (</a:t>
            </a:r>
            <a:r>
              <a:rPr lang="en-US" dirty="0"/>
              <a:t>eye contact, body language)</a:t>
            </a:r>
          </a:p>
          <a:p>
            <a:r>
              <a:rPr lang="en-US" dirty="0" smtClean="0"/>
              <a:t>Social playfulness</a:t>
            </a:r>
            <a:endParaRPr lang="en-US" dirty="0"/>
          </a:p>
          <a:p>
            <a:r>
              <a:rPr lang="en-US" dirty="0" smtClean="0"/>
              <a:t>Mutual responsiveness</a:t>
            </a:r>
            <a:endParaRPr lang="en-US" dirty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89469" cy="1143000"/>
          </a:xfrm>
        </p:spPr>
        <p:txBody>
          <a:bodyPr>
            <a:noAutofit/>
          </a:bodyPr>
          <a:lstStyle/>
          <a:p>
            <a:pPr lvl="2" algn="ctr" defTabSz="457200" rtl="0">
              <a:spcBef>
                <a:spcPct val="0"/>
              </a:spcBef>
            </a:pPr>
            <a:r>
              <a:rPr lang="en-US" sz="3200" b="1" dirty="0" smtClean="0">
                <a:latin typeface="+mj-lt"/>
              </a:rPr>
              <a:t>Theatre exercises for both conditions</a:t>
            </a:r>
            <a:r>
              <a:rPr lang="en-US" sz="3200" dirty="0" smtClean="0">
                <a:latin typeface="+mj-lt"/>
              </a:rPr>
              <a:t/>
            </a:r>
            <a:br>
              <a:rPr lang="en-US" sz="3200" dirty="0" smtClean="0">
                <a:latin typeface="+mj-lt"/>
              </a:rPr>
            </a:br>
            <a:endParaRPr lang="en-US" sz="32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623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8001000" cy="4572000"/>
          </a:xfrm>
        </p:spPr>
        <p:txBody>
          <a:bodyPr>
            <a:normAutofit/>
          </a:bodyPr>
          <a:lstStyle/>
          <a:p>
            <a:r>
              <a:rPr lang="en-US" dirty="0" smtClean="0"/>
              <a:t>72 mother-child dyads </a:t>
            </a:r>
          </a:p>
          <a:p>
            <a:r>
              <a:rPr lang="en-US" dirty="0" smtClean="0"/>
              <a:t>Each intervention condition </a:t>
            </a:r>
          </a:p>
          <a:p>
            <a:pPr lvl="1"/>
            <a:r>
              <a:rPr lang="en-US" dirty="0" smtClean="0"/>
              <a:t>Two groups of 12 dyads (3- to 5-year-old and parent) 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eet once a week for 12 weeks (90 minutes</a:t>
            </a:r>
            <a:r>
              <a:rPr lang="en-US" dirty="0"/>
              <a:t>)</a:t>
            </a:r>
            <a:endParaRPr lang="en-US" dirty="0" smtClean="0"/>
          </a:p>
          <a:p>
            <a:r>
              <a:rPr lang="en-US" dirty="0" smtClean="0"/>
              <a:t>Mixed methods: Pre-test, post-intervention testing, </a:t>
            </a:r>
            <a:r>
              <a:rPr lang="en-US" dirty="0"/>
              <a:t>6-month follow-up </a:t>
            </a:r>
            <a:r>
              <a:rPr lang="en-US" dirty="0" smtClean="0"/>
              <a:t>testing</a:t>
            </a: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8946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Study Design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3196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6200" y="1447800"/>
            <a:ext cx="7924800" cy="121920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dirty="0" smtClean="0"/>
              <a:t>Emphasis on achievement, perseverance</a:t>
            </a:r>
          </a:p>
          <a:p>
            <a:pPr marL="0" indent="0" algn="r">
              <a:buNone/>
            </a:pPr>
            <a:r>
              <a:rPr lang="en-US" sz="2400" i="1" dirty="0">
                <a:solidFill>
                  <a:srgbClr val="000000"/>
                </a:solidFill>
              </a:rPr>
              <a:t>(</a:t>
            </a:r>
            <a:r>
              <a:rPr lang="en-US" sz="2400" i="1" dirty="0" smtClean="0">
                <a:solidFill>
                  <a:srgbClr val="000000"/>
                </a:solidFill>
              </a:rPr>
              <a:t>Duckworth </a:t>
            </a:r>
            <a:r>
              <a:rPr lang="en-US" sz="2400" i="1" dirty="0">
                <a:solidFill>
                  <a:srgbClr val="000000"/>
                </a:solidFill>
              </a:rPr>
              <a:t>&amp; Quinn, 2009</a:t>
            </a:r>
            <a:r>
              <a:rPr lang="en-US" sz="2400" i="1" dirty="0" smtClean="0">
                <a:solidFill>
                  <a:srgbClr val="000000"/>
                </a:solidFill>
              </a:rPr>
              <a:t>)</a:t>
            </a:r>
          </a:p>
        </p:txBody>
      </p:sp>
      <p:pic>
        <p:nvPicPr>
          <p:cNvPr id="8" name="Picture 7" descr="Determinatio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78"/>
          <a:stretch/>
        </p:blipFill>
        <p:spPr>
          <a:xfrm>
            <a:off x="1371600" y="2667000"/>
            <a:ext cx="6248399" cy="3106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Condition 1: Self-enhancing Character</a:t>
            </a:r>
            <a:endParaRPr lang="en-US" sz="3200" b="1" dirty="0"/>
          </a:p>
        </p:txBody>
      </p:sp>
      <p:pic>
        <p:nvPicPr>
          <p:cNvPr id="11" name="Picture 10" descr="1stPlaceRibbon.jpg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82" b="98182" l="3150" r="96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720" y="2743200"/>
            <a:ext cx="175768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3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8153400" cy="1447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Inhibitory effortful control</a:t>
            </a:r>
            <a:r>
              <a:rPr lang="en-US" dirty="0" smtClean="0"/>
              <a:t>: suppressing inappropriate responses </a:t>
            </a:r>
            <a:endParaRPr lang="en-US" dirty="0"/>
          </a:p>
          <a:p>
            <a:pPr marL="914400" lvl="1" indent="-514350"/>
            <a:r>
              <a:rPr lang="en-US" dirty="0" smtClean="0"/>
              <a:t>whisper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CemeteryGate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55" b="25293"/>
          <a:stretch/>
        </p:blipFill>
        <p:spPr>
          <a:xfrm>
            <a:off x="2590800" y="2971800"/>
            <a:ext cx="4267200" cy="3057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Self-enhancing </a:t>
            </a:r>
            <a:r>
              <a:rPr lang="en-US" sz="3200" b="1" dirty="0"/>
              <a:t>scripts </a:t>
            </a:r>
            <a:r>
              <a:rPr lang="en-US" sz="3200" b="1" dirty="0" smtClean="0"/>
              <a:t>practiced</a:t>
            </a:r>
            <a:endParaRPr lang="en-US" sz="3200" b="1" i="1" dirty="0"/>
          </a:p>
        </p:txBody>
      </p:sp>
    </p:spTree>
    <p:extLst>
      <p:ext uri="{BB962C8B-B14F-4D97-AF65-F5344CB8AC3E}">
        <p14:creationId xmlns:p14="http://schemas.microsoft.com/office/powerpoint/2010/main" val="316262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8153400" cy="144780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3000" b="1" dirty="0" smtClean="0"/>
              <a:t>Attentional </a:t>
            </a:r>
            <a:r>
              <a:rPr lang="en-US" sz="3000" b="1" dirty="0"/>
              <a:t>effortful </a:t>
            </a:r>
            <a:r>
              <a:rPr lang="en-US" sz="3000" b="1" dirty="0" smtClean="0"/>
              <a:t>control: </a:t>
            </a:r>
            <a:r>
              <a:rPr lang="en-US" sz="3000" dirty="0" smtClean="0"/>
              <a:t>maintaining focus </a:t>
            </a:r>
            <a:r>
              <a:rPr lang="en-US" sz="3000" dirty="0"/>
              <a:t>upon task-related activities </a:t>
            </a:r>
            <a:endParaRPr lang="en-US" sz="3000" dirty="0" smtClean="0"/>
          </a:p>
          <a:p>
            <a:pPr marL="914400" lvl="1" indent="-514350"/>
            <a:r>
              <a:rPr lang="en-US" sz="2600" dirty="0" smtClean="0"/>
              <a:t>avoiding temptation</a:t>
            </a:r>
          </a:p>
          <a:p>
            <a:endParaRPr lang="en-US" dirty="0"/>
          </a:p>
        </p:txBody>
      </p:sp>
      <p:pic>
        <p:nvPicPr>
          <p:cNvPr id="6" name="Picture 5" descr="temptatio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732"/>
          <a:stretch/>
        </p:blipFill>
        <p:spPr>
          <a:xfrm>
            <a:off x="1981200" y="3006557"/>
            <a:ext cx="5171294" cy="3013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Self-enhancing </a:t>
            </a:r>
            <a:r>
              <a:rPr lang="en-US" sz="3200" b="1" dirty="0"/>
              <a:t>scripts practiced</a:t>
            </a:r>
          </a:p>
        </p:txBody>
      </p:sp>
    </p:spTree>
    <p:extLst>
      <p:ext uri="{BB962C8B-B14F-4D97-AF65-F5344CB8AC3E}">
        <p14:creationId xmlns:p14="http://schemas.microsoft.com/office/powerpoint/2010/main" val="41007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848600" cy="1447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b="1" dirty="0"/>
              <a:t> </a:t>
            </a:r>
            <a:r>
              <a:rPr lang="en-US" b="1" dirty="0" smtClean="0"/>
              <a:t>Motor effortful control: </a:t>
            </a:r>
            <a:r>
              <a:rPr lang="en-US" dirty="0" smtClean="0"/>
              <a:t>physical coordination for task-completion </a:t>
            </a:r>
          </a:p>
          <a:p>
            <a:pPr marL="914400" lvl="1" indent="-514350"/>
            <a:r>
              <a:rPr lang="en-US" dirty="0" smtClean="0"/>
              <a:t>walking on a line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Picture 5" descr="WalkingOnLine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2" b="10137"/>
          <a:stretch/>
        </p:blipFill>
        <p:spPr>
          <a:xfrm>
            <a:off x="2506133" y="3048000"/>
            <a:ext cx="4504267" cy="2916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Self-enhancing </a:t>
            </a:r>
            <a:r>
              <a:rPr lang="en-US" sz="3200" b="1" dirty="0"/>
              <a:t>scripts practiced</a:t>
            </a:r>
          </a:p>
        </p:txBody>
      </p:sp>
    </p:spTree>
    <p:extLst>
      <p:ext uri="{BB962C8B-B14F-4D97-AF65-F5344CB8AC3E}">
        <p14:creationId xmlns:p14="http://schemas.microsoft.com/office/powerpoint/2010/main" val="32122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8153400" cy="68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Emphasis on empathy and prosocial action </a:t>
            </a:r>
            <a:r>
              <a:rPr lang="en-US" sz="2400" i="1" dirty="0" smtClean="0"/>
              <a:t> </a:t>
            </a:r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/>
              <a:t>Condition 2: Moral Character Promotion</a:t>
            </a:r>
            <a:endParaRPr lang="en-US" sz="32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438400"/>
            <a:ext cx="50292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884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8153400" cy="1447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Kindness: </a:t>
            </a:r>
            <a:r>
              <a:rPr lang="en-US" dirty="0"/>
              <a:t>the quality of being warm, friendly, and </a:t>
            </a:r>
            <a:r>
              <a:rPr lang="en-US" dirty="0" smtClean="0"/>
              <a:t>considerate </a:t>
            </a:r>
          </a:p>
          <a:p>
            <a:pPr marL="914400" lvl="1" indent="-514350"/>
            <a:r>
              <a:rPr lang="en-US" dirty="0" smtClean="0"/>
              <a:t>sharing water</a:t>
            </a:r>
          </a:p>
        </p:txBody>
      </p:sp>
      <p:pic>
        <p:nvPicPr>
          <p:cNvPr id="9" name="Picture 8" descr="compassion-children-sharing-drink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" t="7054" r="2547" b="29354"/>
          <a:stretch/>
        </p:blipFill>
        <p:spPr>
          <a:xfrm>
            <a:off x="2971799" y="2906059"/>
            <a:ext cx="3194463" cy="2961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/>
              <a:t>Virtue </a:t>
            </a:r>
            <a:r>
              <a:rPr lang="en-US" sz="3200" b="1" dirty="0" smtClean="0"/>
              <a:t>scripts </a:t>
            </a:r>
            <a:r>
              <a:rPr lang="en-US" sz="3200" b="1" dirty="0"/>
              <a:t>practiced </a:t>
            </a:r>
          </a:p>
        </p:txBody>
      </p:sp>
    </p:spTree>
    <p:extLst>
      <p:ext uri="{BB962C8B-B14F-4D97-AF65-F5344CB8AC3E}">
        <p14:creationId xmlns:p14="http://schemas.microsoft.com/office/powerpoint/2010/main" val="61089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8534400" cy="1447800"/>
          </a:xfrm>
        </p:spPr>
        <p:txBody>
          <a:bodyPr>
            <a:normAutofit fontScale="92500" lnSpcReduction="10000"/>
          </a:bodyPr>
          <a:lstStyle/>
          <a:p>
            <a:pPr marL="571500" indent="-514350">
              <a:buFont typeface="+mj-lt"/>
              <a:buAutoNum type="arabicPeriod" startAt="2"/>
            </a:pPr>
            <a:r>
              <a:rPr lang="en-US" sz="3400" b="1" dirty="0" smtClean="0"/>
              <a:t>Gentleness: </a:t>
            </a:r>
            <a:r>
              <a:rPr lang="en-US" sz="3400" dirty="0"/>
              <a:t>the quality of </a:t>
            </a:r>
            <a:r>
              <a:rPr lang="en-US" sz="3400" dirty="0" smtClean="0"/>
              <a:t>being amiable</a:t>
            </a:r>
            <a:r>
              <a:rPr lang="en-US" sz="3400" dirty="0"/>
              <a:t>, tender and </a:t>
            </a:r>
            <a:r>
              <a:rPr lang="en-US" sz="3400" dirty="0" smtClean="0"/>
              <a:t>careful </a:t>
            </a:r>
          </a:p>
          <a:p>
            <a:pPr lvl="1"/>
            <a:r>
              <a:rPr lang="en-US" sz="3000" dirty="0" smtClean="0"/>
              <a:t>Manner of releasing trapped animal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/>
          <a:stretch/>
        </p:blipFill>
        <p:spPr>
          <a:xfrm>
            <a:off x="2514600" y="2895600"/>
            <a:ext cx="4186518" cy="3193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/>
              <a:t>Virtue s</a:t>
            </a:r>
            <a:r>
              <a:rPr lang="en-US" sz="3200" b="1" dirty="0" smtClean="0"/>
              <a:t>cripts </a:t>
            </a:r>
            <a:r>
              <a:rPr lang="en-US" sz="3200" b="1" dirty="0"/>
              <a:t>practiced </a:t>
            </a:r>
          </a:p>
        </p:txBody>
      </p:sp>
    </p:spTree>
    <p:extLst>
      <p:ext uri="{BB962C8B-B14F-4D97-AF65-F5344CB8AC3E}">
        <p14:creationId xmlns:p14="http://schemas.microsoft.com/office/powerpoint/2010/main" val="6584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8001000" cy="1447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3400" b="1" dirty="0" smtClean="0"/>
              <a:t>Forgiveness: </a:t>
            </a:r>
            <a:r>
              <a:rPr lang="en-US" sz="3400" dirty="0" smtClean="0"/>
              <a:t>the </a:t>
            </a:r>
            <a:r>
              <a:rPr lang="en-US" sz="3400" dirty="0"/>
              <a:t>quality of purposeful </a:t>
            </a:r>
            <a:r>
              <a:rPr lang="en-US" sz="3400" dirty="0" smtClean="0"/>
              <a:t>reconciliation </a:t>
            </a:r>
          </a:p>
          <a:p>
            <a:pPr marL="914400" lvl="1" indent="-514350"/>
            <a:r>
              <a:rPr lang="en-US" sz="3000" dirty="0" smtClean="0"/>
              <a:t>After being bumped into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7" r="8450" b="4663"/>
          <a:stretch/>
        </p:blipFill>
        <p:spPr>
          <a:xfrm>
            <a:off x="2133600" y="2825151"/>
            <a:ext cx="5029200" cy="3270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9" name="Picture 8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54531" y="381000"/>
            <a:ext cx="8289469" cy="1143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/>
              <a:t>Virtue s</a:t>
            </a:r>
            <a:r>
              <a:rPr lang="en-US" sz="3200" b="1" dirty="0" smtClean="0"/>
              <a:t>cripts </a:t>
            </a:r>
            <a:r>
              <a:rPr lang="en-US" sz="3200" b="1" dirty="0"/>
              <a:t>practiced </a:t>
            </a:r>
          </a:p>
        </p:txBody>
      </p:sp>
    </p:spTree>
    <p:extLst>
      <p:ext uri="{BB962C8B-B14F-4D97-AF65-F5344CB8AC3E}">
        <p14:creationId xmlns:p14="http://schemas.microsoft.com/office/powerpoint/2010/main" val="6584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8001000" cy="10668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Observation of children, parents with children</a:t>
            </a:r>
          </a:p>
          <a:p>
            <a:pPr lvl="1">
              <a:buFont typeface="Arial"/>
              <a:buChar char="•"/>
            </a:pPr>
            <a:r>
              <a:rPr lang="en-US" dirty="0" smtClean="0"/>
              <a:t>Video recording of pre and post observations</a:t>
            </a:r>
          </a:p>
        </p:txBody>
      </p:sp>
      <p:pic>
        <p:nvPicPr>
          <p:cNvPr id="8" name="Picture 7" descr="ChaplinInTheGoldRu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667000"/>
            <a:ext cx="5257800" cy="3402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1" name="Picture 10" descr="Happy Children.jp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8946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Data Collection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6169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077200" cy="99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	Surveys (pre/post) 	 &amp;			  Journals</a:t>
            </a:r>
          </a:p>
        </p:txBody>
      </p:sp>
      <p:pic>
        <p:nvPicPr>
          <p:cNvPr id="6" name="Picture 5" descr="survey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7"/>
          <a:stretch/>
        </p:blipFill>
        <p:spPr>
          <a:xfrm>
            <a:off x="511834" y="2590800"/>
            <a:ext cx="3907766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JournalWriting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17" r="8542"/>
          <a:stretch/>
        </p:blipFill>
        <p:spPr>
          <a:xfrm>
            <a:off x="4876800" y="2590800"/>
            <a:ext cx="3745918" cy="3074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3. Methodology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1" name="Picture 10" descr="Happy Children.jpg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8946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Data Collection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1212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524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0000FF"/>
                </a:solidFill>
              </a:rPr>
              <a:t>4. Challenges and Strategies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9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4</a:t>
            </a:r>
            <a:r>
              <a:rPr lang="en-US" sz="2400" dirty="0" smtClean="0">
                <a:solidFill>
                  <a:schemeClr val="tx1"/>
                </a:solidFill>
              </a:rPr>
              <a:t>. Challenges and Strategies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714375" y="1219200"/>
            <a:ext cx="83820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3500" b="1" dirty="0" smtClean="0"/>
              <a:t>Strategies: </a:t>
            </a:r>
          </a:p>
          <a:p>
            <a:pPr marL="0" indent="0">
              <a:buFont typeface="Arial"/>
              <a:buNone/>
            </a:pPr>
            <a:r>
              <a:rPr lang="en-US" dirty="0" smtClean="0"/>
              <a:t>Creative play, full body action, shifting activities 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715682" y="381000"/>
            <a:ext cx="80010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3000" dirty="0" smtClean="0"/>
              <a:t>Challenge: Children’s Attention Spans</a:t>
            </a:r>
          </a:p>
        </p:txBody>
      </p:sp>
      <p:pic>
        <p:nvPicPr>
          <p:cNvPr id="13" name="Picture 12" descr="Pirates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7" r="14046"/>
          <a:stretch/>
        </p:blipFill>
        <p:spPr>
          <a:xfrm>
            <a:off x="2209800" y="2743200"/>
            <a:ext cx="4724400" cy="3086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079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/>
          <p:cNvSpPr txBox="1">
            <a:spLocks/>
          </p:cNvSpPr>
          <p:nvPr/>
        </p:nvSpPr>
        <p:spPr>
          <a:xfrm>
            <a:off x="-152400" y="6172200"/>
            <a:ext cx="8229600" cy="45720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chemeClr val="tx1"/>
                </a:solidFill>
              </a:rPr>
              <a:t>4</a:t>
            </a:r>
            <a:r>
              <a:rPr lang="en-US" sz="2400" dirty="0" smtClean="0">
                <a:solidFill>
                  <a:schemeClr val="tx1"/>
                </a:solidFill>
              </a:rPr>
              <a:t>. Challenges and Strategies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8077200" y="5943600"/>
            <a:ext cx="914400" cy="798821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719979" y="1172882"/>
            <a:ext cx="8382000" cy="1066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b="1" dirty="0" smtClean="0"/>
              <a:t>Strategies: </a:t>
            </a:r>
          </a:p>
          <a:p>
            <a:r>
              <a:rPr lang="en-US" dirty="0" smtClean="0"/>
              <a:t>Increase the size of incentives over time</a:t>
            </a:r>
          </a:p>
          <a:p>
            <a:r>
              <a:rPr lang="en-US" dirty="0" smtClean="0"/>
              <a:t>Attending 3/4 of sessions is sufficient </a:t>
            </a:r>
          </a:p>
        </p:txBody>
      </p:sp>
      <p:pic>
        <p:nvPicPr>
          <p:cNvPr id="7" name="Picture 6" descr="firehousekids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9" t="31599" r="220" b="16585"/>
          <a:stretch/>
        </p:blipFill>
        <p:spPr>
          <a:xfrm>
            <a:off x="1039906" y="3064436"/>
            <a:ext cx="7037294" cy="2837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715682" y="381000"/>
            <a:ext cx="80010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3000" dirty="0" smtClean="0"/>
              <a:t>Challenge: Retention of Participants</a:t>
            </a:r>
          </a:p>
        </p:txBody>
      </p:sp>
    </p:spTree>
    <p:extLst>
      <p:ext uri="{BB962C8B-B14F-4D97-AF65-F5344CB8AC3E}">
        <p14:creationId xmlns:p14="http://schemas.microsoft.com/office/powerpoint/2010/main" val="73550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0600" y="1524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00FF"/>
                </a:solidFill>
              </a:rPr>
              <a:t>5</a:t>
            </a:r>
            <a:r>
              <a:rPr lang="en-US" b="1" dirty="0" smtClean="0">
                <a:solidFill>
                  <a:srgbClr val="0000FF"/>
                </a:solidFill>
              </a:rPr>
              <a:t>. Questions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66800" y="2667000"/>
            <a:ext cx="7239000" cy="1085851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Thank you!</a:t>
            </a:r>
            <a:endParaRPr lang="en-US" dirty="0"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14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33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2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appy Children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379" b="85429" l="52592" r="79513">
                        <a14:foregroundMark x1="60087" y1="71191" x2="60087" y2="711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28" t="44448" r="20258" b="14831"/>
          <a:stretch/>
        </p:blipFill>
        <p:spPr>
          <a:xfrm>
            <a:off x="4495800" y="4343400"/>
            <a:ext cx="1373102" cy="1524480"/>
          </a:xfrm>
          <a:prstGeom prst="rect">
            <a:avLst/>
          </a:prstGeom>
        </p:spPr>
      </p:pic>
      <p:pic>
        <p:nvPicPr>
          <p:cNvPr id="6" name="Picture 5" descr="Happy Children.jpg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6705600" y="4495800"/>
            <a:ext cx="1371600" cy="1198231"/>
          </a:xfrm>
          <a:prstGeom prst="rect">
            <a:avLst/>
          </a:prstGeom>
        </p:spPr>
      </p:pic>
      <p:pic>
        <p:nvPicPr>
          <p:cNvPr id="8" name="Picture 7" descr="Happy Children.jpg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712" b="84846" l="24172" r="47283">
                        <a14:foregroundMark x1="31730" y1="67943" x2="31730" y2="679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08" t="44355" r="51812" b="13347"/>
          <a:stretch/>
        </p:blipFill>
        <p:spPr>
          <a:xfrm>
            <a:off x="685800" y="4191000"/>
            <a:ext cx="1509083" cy="1980285"/>
          </a:xfrm>
          <a:prstGeom prst="rect">
            <a:avLst/>
          </a:prstGeom>
        </p:spPr>
      </p:pic>
      <p:pic>
        <p:nvPicPr>
          <p:cNvPr id="5" name="Picture 4" descr="Happy Children.jpg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046" b="94255" l="43848" r="79138">
                        <a14:foregroundMark x1="51405" y1="65695" x2="51405" y2="65695"/>
                        <a14:foregroundMark x1="61524" y1="64363" x2="61524" y2="64363"/>
                        <a14:foregroundMark x1="61337" y1="70108" x2="61337" y2="70108"/>
                        <a14:foregroundMark x1="59963" y1="60283" x2="59963" y2="60283"/>
                        <a14:foregroundMark x1="60650" y1="54788" x2="60650" y2="54788"/>
                        <a14:foregroundMark x1="61711" y1="61615" x2="61711" y2="61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21" t="43990" r="20030" b="14145"/>
          <a:stretch/>
        </p:blipFill>
        <p:spPr>
          <a:xfrm>
            <a:off x="2590800" y="4495800"/>
            <a:ext cx="1600200" cy="139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6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enesis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7333</TotalTime>
  <Words>678</Words>
  <Application>Microsoft Macintosh PowerPoint</Application>
  <PresentationFormat>On-screen Show (4:3)</PresentationFormat>
  <Paragraphs>146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Theatrical Intervention as a Pathway to Moral Virtue Development</vt:lpstr>
      <vt:lpstr>PowerPoint Presentation</vt:lpstr>
      <vt:lpstr>PowerPoint Presentation</vt:lpstr>
      <vt:lpstr>How do we foster moral virtue  in young children?</vt:lpstr>
      <vt:lpstr>Create a theatrical intervention that  fosters moral character</vt:lpstr>
      <vt:lpstr>Practical and Theoretical Motivations  </vt:lpstr>
      <vt:lpstr>PowerPoint Presentation</vt:lpstr>
      <vt:lpstr>Philosophy: Confucian Virtue Ethics</vt:lpstr>
      <vt:lpstr>Rituals           Philosophy</vt:lpstr>
      <vt:lpstr>Rituals           Philosophy</vt:lpstr>
      <vt:lpstr>Rituals           Philosophy</vt:lpstr>
      <vt:lpstr>Practice or Performing Rituals   Philosophy &amp;                Psychology</vt:lpstr>
      <vt:lpstr>Scripts and Stories       Psychology</vt:lpstr>
      <vt:lpstr>Mutual-responsiveness builds   Psychology </vt:lpstr>
      <vt:lpstr>Mutual-responsiveness builds   Psychology </vt:lpstr>
      <vt:lpstr>Process of Virtue Development  Psychology</vt:lpstr>
      <vt:lpstr>Scripts and Ritual Play      Theatre</vt:lpstr>
      <vt:lpstr>PowerPoint Presentation</vt:lpstr>
      <vt:lpstr>Hypotheses</vt:lpstr>
      <vt:lpstr>Experimental Conditions</vt:lpstr>
      <vt:lpstr>Theatre exercises for both conditions </vt:lpstr>
      <vt:lpstr>Study Design</vt:lpstr>
      <vt:lpstr>Condition 1: Self-enhancing Character</vt:lpstr>
      <vt:lpstr>Self-enhancing scripts practiced</vt:lpstr>
      <vt:lpstr>Self-enhancing scripts practiced</vt:lpstr>
      <vt:lpstr>Self-enhancing scripts practiced</vt:lpstr>
      <vt:lpstr>Condition 2: Moral Character Promotion</vt:lpstr>
      <vt:lpstr>Virtue scripts practiced </vt:lpstr>
      <vt:lpstr>Virtue scripts practiced </vt:lpstr>
      <vt:lpstr>Virtue scripts practiced </vt:lpstr>
      <vt:lpstr>Data Collection </vt:lpstr>
      <vt:lpstr>Data Collection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DFNarvaez</dc:creator>
  <cp:lastModifiedBy>Max G. Parish</cp:lastModifiedBy>
  <cp:revision>189</cp:revision>
  <dcterms:created xsi:type="dcterms:W3CDTF">2015-02-14T00:43:30Z</dcterms:created>
  <dcterms:modified xsi:type="dcterms:W3CDTF">2015-03-09T18:18:24Z</dcterms:modified>
</cp:coreProperties>
</file>