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73" r:id="rId11"/>
    <p:sldId id="267" r:id="rId12"/>
    <p:sldId id="269" r:id="rId13"/>
    <p:sldId id="268" r:id="rId14"/>
    <p:sldId id="308" r:id="rId15"/>
    <p:sldId id="309" r:id="rId16"/>
    <p:sldId id="310" r:id="rId17"/>
    <p:sldId id="312" r:id="rId18"/>
    <p:sldId id="313" r:id="rId19"/>
    <p:sldId id="314" r:id="rId20"/>
    <p:sldId id="271" r:id="rId21"/>
    <p:sldId id="270" r:id="rId22"/>
    <p:sldId id="306" r:id="rId23"/>
    <p:sldId id="305" r:id="rId24"/>
    <p:sldId id="307" r:id="rId25"/>
    <p:sldId id="315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44" autoAdjust="0"/>
    <p:restoredTop sz="94660"/>
  </p:normalViewPr>
  <p:slideViewPr>
    <p:cSldViewPr>
      <p:cViewPr>
        <p:scale>
          <a:sx n="100" d="100"/>
          <a:sy n="100" d="100"/>
        </p:scale>
        <p:origin x="-136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DB58B4-7F0B-FC4C-B608-CFBED2599939}" type="datetimeFigureOut">
              <a:rPr lang="en-US" smtClean="0"/>
              <a:t>3/9/15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665B64-6710-584D-AF0A-F5030EAE0D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3637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83D3C-FF63-41DA-8426-83D02ABE5500}" type="datetimeFigureOut">
              <a:rPr lang="en-AU" smtClean="0"/>
              <a:t>3/9/15</a:t>
            </a:fld>
            <a:endParaRPr lang="en-A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41D1-05EB-4369-99D9-D7C38240D600}" type="slidenum">
              <a:rPr lang="en-AU" smtClean="0"/>
              <a:t>‹#›</a:t>
            </a:fld>
            <a:endParaRPr lang="en-A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83D3C-FF63-41DA-8426-83D02ABE5500}" type="datetimeFigureOut">
              <a:rPr lang="en-AU" smtClean="0"/>
              <a:t>3/9/15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41D1-05EB-4369-99D9-D7C38240D600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83D3C-FF63-41DA-8426-83D02ABE5500}" type="datetimeFigureOut">
              <a:rPr lang="en-AU" smtClean="0"/>
              <a:t>3/9/15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41D1-05EB-4369-99D9-D7C38240D600}" type="slidenum">
              <a:rPr lang="en-AU" smtClean="0"/>
              <a:t>‹#›</a:t>
            </a:fld>
            <a:endParaRPr lang="en-A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83D3C-FF63-41DA-8426-83D02ABE5500}" type="datetimeFigureOut">
              <a:rPr lang="en-AU" smtClean="0"/>
              <a:t>3/9/15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41D1-05EB-4369-99D9-D7C38240D600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83D3C-FF63-41DA-8426-83D02ABE5500}" type="datetimeFigureOut">
              <a:rPr lang="en-AU" smtClean="0"/>
              <a:t>3/9/15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41D1-05EB-4369-99D9-D7C38240D600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83D3C-FF63-41DA-8426-83D02ABE5500}" type="datetimeFigureOut">
              <a:rPr lang="en-AU" smtClean="0"/>
              <a:t>3/9/15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41D1-05EB-4369-99D9-D7C38240D600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83D3C-FF63-41DA-8426-83D02ABE5500}" type="datetimeFigureOut">
              <a:rPr lang="en-AU" smtClean="0"/>
              <a:t>3/9/15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41D1-05EB-4369-99D9-D7C38240D600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83D3C-FF63-41DA-8426-83D02ABE5500}" type="datetimeFigureOut">
              <a:rPr lang="en-AU" smtClean="0"/>
              <a:t>3/9/15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41D1-05EB-4369-99D9-D7C38240D600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83D3C-FF63-41DA-8426-83D02ABE5500}" type="datetimeFigureOut">
              <a:rPr lang="en-AU" smtClean="0"/>
              <a:t>3/9/15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36341D1-05EB-4369-99D9-D7C38240D600}" type="slidenum">
              <a:rPr lang="en-AU" smtClean="0"/>
              <a:t>‹#›</a:t>
            </a:fld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83D3C-FF63-41DA-8426-83D02ABE5500}" type="datetimeFigureOut">
              <a:rPr lang="en-AU" smtClean="0"/>
              <a:t>3/9/15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41D1-05EB-4369-99D9-D7C38240D600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83D3C-FF63-41DA-8426-83D02ABE5500}" type="datetimeFigureOut">
              <a:rPr lang="en-AU" smtClean="0"/>
              <a:t>3/9/15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341D1-05EB-4369-99D9-D7C38240D600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9083D3C-FF63-41DA-8426-83D02ABE5500}" type="datetimeFigureOut">
              <a:rPr lang="en-AU" smtClean="0"/>
              <a:t>3/9/15</a:t>
            </a:fld>
            <a:endParaRPr lang="en-A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36341D1-05EB-4369-99D9-D7C38240D600}" type="slidenum">
              <a:rPr lang="en-AU" smtClean="0"/>
              <a:t>‹#›</a:t>
            </a:fld>
            <a:endParaRPr lang="en-A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AU" sz="5400" dirty="0" smtClean="0"/>
              <a:t>Selfless Agents</a:t>
            </a:r>
            <a:endParaRPr lang="en-AU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43608" y="4725144"/>
            <a:ext cx="7854696" cy="1752600"/>
          </a:xfrm>
        </p:spPr>
        <p:txBody>
          <a:bodyPr/>
          <a:lstStyle/>
          <a:p>
            <a:r>
              <a:rPr lang="en-AU" dirty="0" err="1" smtClean="0"/>
              <a:t>Monima</a:t>
            </a:r>
            <a:r>
              <a:rPr lang="en-AU" dirty="0" smtClean="0"/>
              <a:t> Chadha &amp; Judson Brewer</a:t>
            </a:r>
          </a:p>
          <a:p>
            <a:r>
              <a:rPr lang="en-AU" dirty="0" smtClean="0"/>
              <a:t>Monash University &amp; Yale/UMass.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1435148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80928"/>
            <a:ext cx="9144000" cy="1362456"/>
          </a:xfrm>
        </p:spPr>
        <p:txBody>
          <a:bodyPr anchor="t"/>
          <a:lstStyle/>
          <a:p>
            <a:pPr algn="ctr"/>
            <a:r>
              <a:rPr lang="en-AU" sz="5400" dirty="0" smtClean="0">
                <a:solidFill>
                  <a:schemeClr val="tx1"/>
                </a:solidFill>
              </a:rPr>
              <a:t>The Project &amp; Why it Matters</a:t>
            </a:r>
            <a:endParaRPr lang="en-AU" sz="5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5541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pPr algn="ctr"/>
            <a:r>
              <a:rPr lang="en-AU" dirty="0" smtClean="0"/>
              <a:t>The Project</a:t>
            </a:r>
            <a:endParaRPr lang="en-AU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95536" y="1556792"/>
            <a:ext cx="8640960" cy="468052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AU" dirty="0" smtClean="0"/>
          </a:p>
          <a:p>
            <a:r>
              <a:rPr lang="en-AU" dirty="0" smtClean="0"/>
              <a:t>Research Hypothesis: a </a:t>
            </a:r>
            <a:r>
              <a:rPr lang="en-AU" dirty="0"/>
              <a:t>diachronically unified </a:t>
            </a:r>
            <a:r>
              <a:rPr lang="en-AU" dirty="0" smtClean="0"/>
              <a:t>self* </a:t>
            </a:r>
            <a:r>
              <a:rPr lang="en-AU" dirty="0"/>
              <a:t>is not needed as the locus </a:t>
            </a:r>
            <a:r>
              <a:rPr lang="en-AU" dirty="0" smtClean="0"/>
              <a:t>of </a:t>
            </a:r>
            <a:r>
              <a:rPr lang="en-AU" dirty="0"/>
              <a:t>moral development. </a:t>
            </a:r>
            <a:endParaRPr lang="en-AU" dirty="0" smtClean="0"/>
          </a:p>
          <a:p>
            <a:endParaRPr lang="en-AU" dirty="0" smtClean="0"/>
          </a:p>
          <a:p>
            <a:pPr lvl="1">
              <a:buFont typeface="Wingdings" charset="2"/>
              <a:buChar char="Ø"/>
            </a:pPr>
            <a:r>
              <a:rPr lang="en-AU" sz="1800" dirty="0" smtClean="0"/>
              <a:t>This hypothesis  will be established conceptually by an appeal to Abhidharma Buddhist philosophy and empirically by appeal to the </a:t>
            </a:r>
            <a:r>
              <a:rPr lang="en-AU" sz="1800" dirty="0" err="1" smtClean="0"/>
              <a:t>neuroscientific</a:t>
            </a:r>
            <a:r>
              <a:rPr lang="en-AU" sz="1800" dirty="0" smtClean="0"/>
              <a:t> studies using </a:t>
            </a:r>
            <a:r>
              <a:rPr lang="en-AU" sz="1800" dirty="0" err="1"/>
              <a:t>neurophenomenological</a:t>
            </a:r>
            <a:r>
              <a:rPr lang="en-AU" sz="1800" dirty="0"/>
              <a:t> </a:t>
            </a:r>
            <a:r>
              <a:rPr lang="en-AU" sz="1800" dirty="0" smtClean="0"/>
              <a:t>real-time-fMRI techniques involving expert meditators.</a:t>
            </a:r>
          </a:p>
          <a:p>
            <a:pPr marL="0" indent="0">
              <a:buNone/>
            </a:pPr>
            <a:endParaRPr lang="en-AU" sz="2000" dirty="0" smtClean="0"/>
          </a:p>
          <a:p>
            <a:pPr marL="0" indent="0">
              <a:buNone/>
            </a:pPr>
            <a:endParaRPr lang="en-AU" sz="2000" dirty="0"/>
          </a:p>
          <a:p>
            <a:pPr marL="0" indent="0">
              <a:buNone/>
            </a:pPr>
            <a:r>
              <a:rPr lang="en-AU" sz="1600" dirty="0" smtClean="0"/>
              <a:t>*</a:t>
            </a:r>
            <a:r>
              <a:rPr lang="en-AU" sz="1600" dirty="0" smtClean="0">
                <a:latin typeface="Lucida Bright"/>
              </a:rPr>
              <a:t>the </a:t>
            </a:r>
            <a:r>
              <a:rPr lang="en-AU" sz="1600" dirty="0">
                <a:latin typeface="Lucida Bright"/>
              </a:rPr>
              <a:t>term ‘self’ is understood in the ontological sense </a:t>
            </a:r>
            <a:r>
              <a:rPr lang="en-AU" sz="1600" dirty="0" smtClean="0">
                <a:latin typeface="Lucida Bright"/>
              </a:rPr>
              <a:t>as that which possesses qualities and traits and </a:t>
            </a:r>
            <a:r>
              <a:rPr lang="en-AU" sz="1600" dirty="0">
                <a:latin typeface="Lucida Bright"/>
              </a:rPr>
              <a:t>endures over time.</a:t>
            </a:r>
            <a:endParaRPr lang="en-AU" sz="1600" dirty="0"/>
          </a:p>
          <a:p>
            <a:pPr marL="0" indent="0">
              <a:buNone/>
            </a:pPr>
            <a:endParaRPr lang="en-AU" sz="2000" dirty="0" smtClean="0"/>
          </a:p>
          <a:p>
            <a:pPr marL="0" indent="0">
              <a:buNone/>
            </a:pPr>
            <a:endParaRPr lang="en-AU" sz="2000" dirty="0"/>
          </a:p>
        </p:txBody>
      </p:sp>
    </p:spTree>
    <p:extLst>
      <p:ext uri="{BB962C8B-B14F-4D97-AF65-F5344CB8AC3E}">
        <p14:creationId xmlns:p14="http://schemas.microsoft.com/office/powerpoint/2010/main" val="41759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/>
          <a:lstStyle/>
          <a:p>
            <a:pPr algn="ctr"/>
            <a:r>
              <a:rPr lang="en-AU" dirty="0" smtClean="0"/>
              <a:t>Why it Matters?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AU" dirty="0" smtClean="0"/>
              <a:t>The SMV project, like all western and most eastern philosophical and psychological perspectives, assumes a diachronically unified self as the  locus of moral development.</a:t>
            </a:r>
          </a:p>
          <a:p>
            <a:endParaRPr lang="en-AU" dirty="0" smtClean="0"/>
          </a:p>
          <a:p>
            <a:pPr lvl="2">
              <a:buFont typeface="Wingdings" charset="2"/>
              <a:buChar char="Ø"/>
            </a:pPr>
            <a:r>
              <a:rPr lang="en-AU" dirty="0" smtClean="0"/>
              <a:t>This assumption is implicit in SMV projects’ focus on character traits as </a:t>
            </a:r>
            <a:r>
              <a:rPr lang="en-AU" i="1" dirty="0" smtClean="0"/>
              <a:t>enduring</a:t>
            </a:r>
            <a:r>
              <a:rPr lang="en-AU" dirty="0" smtClean="0"/>
              <a:t> and viewing the (moral?*) self as an organic whole that </a:t>
            </a:r>
            <a:r>
              <a:rPr lang="en-AU" i="1" dirty="0" smtClean="0"/>
              <a:t>develops over time</a:t>
            </a:r>
          </a:p>
          <a:p>
            <a:endParaRPr lang="en-AU" dirty="0"/>
          </a:p>
          <a:p>
            <a:r>
              <a:rPr lang="en-AU" dirty="0" smtClean="0"/>
              <a:t>Following the Abhidharma Buddhist No-Self doctrine, we reject this assumption.</a:t>
            </a:r>
          </a:p>
          <a:p>
            <a:pPr marL="0" indent="0">
              <a:buNone/>
            </a:pPr>
            <a:endParaRPr lang="en-AU" sz="2200" dirty="0" smtClean="0"/>
          </a:p>
          <a:p>
            <a:pPr marL="0" indent="0">
              <a:buNone/>
            </a:pPr>
            <a:r>
              <a:rPr lang="en-AU" sz="2200" dirty="0" smtClean="0"/>
              <a:t>*Question: We need to get clear about what is meant by moral self? </a:t>
            </a:r>
          </a:p>
          <a:p>
            <a:pPr marL="0" indent="0">
              <a:buNone/>
            </a:pPr>
            <a:endParaRPr lang="en-AU" sz="1700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3579879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AU" sz="4000" dirty="0" smtClean="0"/>
              <a:t>The Project: The Research Question </a:t>
            </a:r>
            <a:endParaRPr lang="en-AU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92208"/>
            <a:ext cx="8229600" cy="438912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AU" dirty="0" smtClean="0"/>
              <a:t>The crucial question then is: How is the self, the bearer of character traits and the locus of moral development, to be conceived?</a:t>
            </a:r>
          </a:p>
          <a:p>
            <a:pPr marL="0" indent="0">
              <a:buNone/>
            </a:pPr>
            <a:endParaRPr lang="en-AU" dirty="0"/>
          </a:p>
          <a:p>
            <a:pPr lvl="1"/>
            <a:r>
              <a:rPr lang="en-AU" dirty="0" smtClean="0"/>
              <a:t>The Abhidharma Buddhists offer a radical answer: There is </a:t>
            </a:r>
            <a:r>
              <a:rPr lang="en-AU" i="1" dirty="0" smtClean="0"/>
              <a:t>no self </a:t>
            </a:r>
            <a:r>
              <a:rPr lang="en-AU" dirty="0" smtClean="0"/>
              <a:t>and </a:t>
            </a:r>
            <a:r>
              <a:rPr lang="en-AU" i="1" dirty="0" smtClean="0"/>
              <a:t>ultimately</a:t>
            </a:r>
            <a:r>
              <a:rPr lang="en-AU" dirty="0" smtClean="0"/>
              <a:t> no useful purpose is served by conceiving a self. </a:t>
            </a:r>
          </a:p>
          <a:p>
            <a:pPr lvl="1"/>
            <a:endParaRPr lang="en-AU" dirty="0"/>
          </a:p>
          <a:p>
            <a:pPr lvl="1"/>
            <a:r>
              <a:rPr lang="en-AU" dirty="0" smtClean="0"/>
              <a:t>We argue that this Buddhist </a:t>
            </a:r>
            <a:r>
              <a:rPr lang="en-AU" dirty="0"/>
              <a:t>picture of the world without </a:t>
            </a:r>
            <a:r>
              <a:rPr lang="en-AU" dirty="0" smtClean="0"/>
              <a:t>a self is intellectually and morally preferable to any alternative worldview which includes a self.</a:t>
            </a: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endParaRPr lang="en-AU" dirty="0"/>
          </a:p>
          <a:p>
            <a:pPr marL="0" indent="0">
              <a:buNone/>
            </a:pPr>
            <a:endParaRPr lang="en-AU" dirty="0" smtClean="0"/>
          </a:p>
        </p:txBody>
      </p:sp>
    </p:spTree>
    <p:extLst>
      <p:ext uri="{BB962C8B-B14F-4D97-AF65-F5344CB8AC3E}">
        <p14:creationId xmlns:p14="http://schemas.microsoft.com/office/powerpoint/2010/main" val="25068850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AU" sz="4000" dirty="0" smtClean="0"/>
              <a:t>The Project: Research Background</a:t>
            </a:r>
            <a:endParaRPr lang="en-AU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935480"/>
            <a:ext cx="8928992" cy="4389120"/>
          </a:xfrm>
        </p:spPr>
        <p:txBody>
          <a:bodyPr>
            <a:normAutofit/>
          </a:bodyPr>
          <a:lstStyle/>
          <a:p>
            <a:r>
              <a:rPr lang="en-AU" dirty="0" smtClean="0"/>
              <a:t>This Buddhist answer is counterintuitive, no doubt!</a:t>
            </a:r>
          </a:p>
          <a:p>
            <a:endParaRPr lang="en-AU" dirty="0"/>
          </a:p>
          <a:p>
            <a:pPr lvl="1">
              <a:buFont typeface="Wingdings" charset="2"/>
              <a:buChar char="Ø"/>
            </a:pPr>
            <a:r>
              <a:rPr lang="en-AU" dirty="0" smtClean="0"/>
              <a:t>Most Buddhist philosophers  accept that there is no self. However, they generally subscribe to a </a:t>
            </a:r>
            <a:r>
              <a:rPr lang="en-AU" i="1" dirty="0" smtClean="0"/>
              <a:t>weaker</a:t>
            </a:r>
            <a:r>
              <a:rPr lang="en-AU" dirty="0" smtClean="0"/>
              <a:t> interpretation of the no-self doctrine because the self has an important role in our ordinary conceptual scheme. </a:t>
            </a:r>
          </a:p>
          <a:p>
            <a:pPr lvl="1"/>
            <a:endParaRPr lang="en-AU" dirty="0" smtClean="0"/>
          </a:p>
          <a:p>
            <a:r>
              <a:rPr lang="en-AU" dirty="0" smtClean="0"/>
              <a:t>Our project is innovative in that we rigorously establish the strong </a:t>
            </a:r>
            <a:r>
              <a:rPr lang="en-AU" dirty="0" err="1" smtClean="0"/>
              <a:t>Abhidharma</a:t>
            </a:r>
            <a:r>
              <a:rPr lang="en-AU" dirty="0" smtClean="0"/>
              <a:t> view. </a:t>
            </a:r>
          </a:p>
          <a:p>
            <a:endParaRPr lang="en-AU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2332312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AU" dirty="0" smtClean="0"/>
              <a:t/>
            </a:r>
            <a:br>
              <a:rPr lang="en-AU" dirty="0" smtClean="0"/>
            </a:br>
            <a:r>
              <a:rPr lang="en-AU" dirty="0"/>
              <a:t/>
            </a:r>
            <a:br>
              <a:rPr lang="en-AU" dirty="0"/>
            </a:br>
            <a:r>
              <a:rPr lang="en-AU" dirty="0" smtClean="0"/>
              <a:t/>
            </a:r>
            <a:br>
              <a:rPr lang="en-AU" dirty="0" smtClean="0"/>
            </a:br>
            <a:r>
              <a:rPr lang="en-AU" dirty="0"/>
              <a:t/>
            </a:r>
            <a:br>
              <a:rPr lang="en-AU" dirty="0"/>
            </a:b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/>
            </a:r>
            <a:br>
              <a:rPr lang="en-AU" dirty="0" smtClean="0"/>
            </a:br>
            <a:r>
              <a:rPr lang="en-AU" dirty="0"/>
              <a:t/>
            </a:r>
            <a:br>
              <a:rPr lang="en-AU" dirty="0"/>
            </a:br>
            <a:r>
              <a:rPr lang="en-AU" sz="4400" dirty="0" smtClean="0"/>
              <a:t>Weaker interpretations of No-self</a:t>
            </a:r>
            <a:endParaRPr lang="en-AU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700808"/>
            <a:ext cx="8928992" cy="4824536"/>
          </a:xfrm>
        </p:spPr>
        <p:txBody>
          <a:bodyPr>
            <a:normAutofit fontScale="77500" lnSpcReduction="20000"/>
          </a:bodyPr>
          <a:lstStyle/>
          <a:p>
            <a:r>
              <a:rPr lang="en-AU" dirty="0">
                <a:solidFill>
                  <a:srgbClr val="0000FF"/>
                </a:solidFill>
              </a:rPr>
              <a:t>7</a:t>
            </a:r>
            <a:r>
              <a:rPr lang="en-AU" baseline="30000" dirty="0">
                <a:solidFill>
                  <a:srgbClr val="0000FF"/>
                </a:solidFill>
              </a:rPr>
              <a:t>th</a:t>
            </a:r>
            <a:r>
              <a:rPr lang="en-AU" dirty="0">
                <a:solidFill>
                  <a:srgbClr val="0000FF"/>
                </a:solidFill>
              </a:rPr>
              <a:t> century </a:t>
            </a:r>
            <a:r>
              <a:rPr lang="en-AU" dirty="0" smtClean="0">
                <a:solidFill>
                  <a:srgbClr val="0000FF"/>
                </a:solidFill>
              </a:rPr>
              <a:t>CE</a:t>
            </a:r>
            <a:r>
              <a:rPr lang="en-AU" dirty="0" smtClean="0"/>
              <a:t>. </a:t>
            </a:r>
            <a:r>
              <a:rPr lang="en-AU" dirty="0" err="1" smtClean="0"/>
              <a:t>Pudgalvādins</a:t>
            </a:r>
            <a:r>
              <a:rPr lang="en-AU" dirty="0" smtClean="0"/>
              <a:t> (</a:t>
            </a:r>
            <a:r>
              <a:rPr lang="en-AU" dirty="0" err="1" smtClean="0"/>
              <a:t>Personalist</a:t>
            </a:r>
            <a:r>
              <a:rPr lang="en-AU" dirty="0" smtClean="0"/>
              <a:t> school of Buddhism): There </a:t>
            </a:r>
            <a:r>
              <a:rPr lang="en-AU" dirty="0"/>
              <a:t>is a self </a:t>
            </a:r>
            <a:r>
              <a:rPr lang="en-AU" dirty="0" smtClean="0"/>
              <a:t>(</a:t>
            </a:r>
            <a:r>
              <a:rPr lang="en-AU" dirty="0" err="1"/>
              <a:t>ā</a:t>
            </a:r>
            <a:r>
              <a:rPr lang="en-AU" dirty="0" err="1" smtClean="0"/>
              <a:t>tman</a:t>
            </a:r>
            <a:r>
              <a:rPr lang="en-AU" dirty="0"/>
              <a:t>), a sentient being (</a:t>
            </a:r>
            <a:r>
              <a:rPr lang="en-AU" dirty="0" err="1"/>
              <a:t>sattva</a:t>
            </a:r>
            <a:r>
              <a:rPr lang="en-AU" dirty="0"/>
              <a:t>), a living being (</a:t>
            </a:r>
            <a:r>
              <a:rPr lang="en-AU" dirty="0" err="1" smtClean="0"/>
              <a:t>j</a:t>
            </a:r>
            <a:r>
              <a:rPr lang="en-AU" dirty="0" err="1"/>
              <a:t>ī</a:t>
            </a:r>
            <a:r>
              <a:rPr lang="en-AU" dirty="0" err="1" smtClean="0"/>
              <a:t>va</a:t>
            </a:r>
            <a:r>
              <a:rPr lang="en-AU" dirty="0"/>
              <a:t>), a being who </a:t>
            </a:r>
            <a:r>
              <a:rPr lang="en-AU" dirty="0" smtClean="0"/>
              <a:t>is born </a:t>
            </a:r>
            <a:r>
              <a:rPr lang="en-AU" dirty="0"/>
              <a:t>(</a:t>
            </a:r>
            <a:r>
              <a:rPr lang="en-AU" dirty="0" err="1"/>
              <a:t>jantu</a:t>
            </a:r>
            <a:r>
              <a:rPr lang="en-AU" dirty="0"/>
              <a:t>), a being who is nourished (</a:t>
            </a:r>
            <a:r>
              <a:rPr lang="en-AU" i="1" dirty="0" err="1" smtClean="0"/>
              <a:t>po</a:t>
            </a:r>
            <a:r>
              <a:rPr lang="en-AU" i="1" dirty="0" err="1"/>
              <a:t>ṣ</a:t>
            </a:r>
            <a:r>
              <a:rPr lang="en-AU" i="1" dirty="0" err="1" smtClean="0"/>
              <a:t>a</a:t>
            </a:r>
            <a:r>
              <a:rPr lang="en-AU" dirty="0"/>
              <a:t>), an individual (</a:t>
            </a:r>
            <a:r>
              <a:rPr lang="en-AU" i="1" dirty="0" err="1" smtClean="0"/>
              <a:t>puru</a:t>
            </a:r>
            <a:r>
              <a:rPr lang="en-AU" i="1" dirty="0" err="1"/>
              <a:t>ṣ</a:t>
            </a:r>
            <a:r>
              <a:rPr lang="en-AU" i="1" dirty="0" err="1" smtClean="0"/>
              <a:t>a</a:t>
            </a:r>
            <a:r>
              <a:rPr lang="en-AU" dirty="0"/>
              <a:t>), a </a:t>
            </a:r>
            <a:r>
              <a:rPr lang="en-AU" i="1" dirty="0" err="1"/>
              <a:t>pudgala</a:t>
            </a:r>
            <a:r>
              <a:rPr lang="en-AU" dirty="0"/>
              <a:t>’ (T 1539, 542c24 </a:t>
            </a:r>
            <a:r>
              <a:rPr lang="en-AU" dirty="0" smtClean="0"/>
              <a:t>f. </a:t>
            </a:r>
            <a:r>
              <a:rPr lang="en-AU" i="1" dirty="0" err="1" smtClean="0"/>
              <a:t>Vijñānakāya</a:t>
            </a:r>
            <a:r>
              <a:rPr lang="en-AU" i="1" dirty="0"/>
              <a:t>, </a:t>
            </a:r>
            <a:r>
              <a:rPr lang="en-AU" dirty="0" smtClean="0"/>
              <a:t>in</a:t>
            </a:r>
            <a:r>
              <a:rPr lang="en-AU" i="1" dirty="0" smtClean="0"/>
              <a:t> </a:t>
            </a:r>
            <a:r>
              <a:rPr lang="en-AU" dirty="0" smtClean="0"/>
              <a:t>Priestley</a:t>
            </a:r>
            <a:r>
              <a:rPr lang="en-AU" dirty="0"/>
              <a:t>, </a:t>
            </a:r>
            <a:r>
              <a:rPr lang="en-AU" i="1" dirty="0" err="1"/>
              <a:t>Pudgalav</a:t>
            </a:r>
            <a:r>
              <a:rPr lang="en-AU" dirty="0" err="1"/>
              <a:t>ā</a:t>
            </a:r>
            <a:r>
              <a:rPr lang="en-AU" i="1" dirty="0" err="1"/>
              <a:t>da</a:t>
            </a:r>
            <a:r>
              <a:rPr lang="en-AU" i="1" dirty="0"/>
              <a:t> Buddhism</a:t>
            </a:r>
            <a:r>
              <a:rPr lang="en-AU" dirty="0"/>
              <a:t>, </a:t>
            </a:r>
            <a:r>
              <a:rPr lang="en-AU" dirty="0" smtClean="0"/>
              <a:t>1999, 81-82)</a:t>
            </a:r>
            <a:endParaRPr lang="en-AU" dirty="0"/>
          </a:p>
          <a:p>
            <a:endParaRPr lang="en-AU" dirty="0" smtClean="0"/>
          </a:p>
          <a:p>
            <a:endParaRPr lang="en-AU" dirty="0"/>
          </a:p>
          <a:p>
            <a:r>
              <a:rPr lang="en-AU" dirty="0" smtClean="0">
                <a:solidFill>
                  <a:srgbClr val="0000FF"/>
                </a:solidFill>
              </a:rPr>
              <a:t>2012. </a:t>
            </a:r>
            <a:r>
              <a:rPr lang="en-AU" dirty="0" err="1" smtClean="0"/>
              <a:t>Ganeri</a:t>
            </a:r>
            <a:r>
              <a:rPr lang="en-AU" dirty="0" smtClean="0"/>
              <a:t>:  </a:t>
            </a:r>
            <a:r>
              <a:rPr lang="en-AU" dirty="0"/>
              <a:t>Self is a negotiation between self-presentation and normative avowal, a transaction grounded in unconscious mind. Immersion, participation, and coordination are jointly constitutive of self, the first-person stance at once lived, engaged, and underwritten. </a:t>
            </a:r>
            <a:endParaRPr lang="en-AU" dirty="0" smtClean="0"/>
          </a:p>
          <a:p>
            <a:endParaRPr lang="en-AU" dirty="0"/>
          </a:p>
          <a:p>
            <a:endParaRPr lang="en-AU" dirty="0"/>
          </a:p>
          <a:p>
            <a:r>
              <a:rPr lang="en-AU" dirty="0" smtClean="0">
                <a:solidFill>
                  <a:srgbClr val="0000FF"/>
                </a:solidFill>
              </a:rPr>
              <a:t>2014. </a:t>
            </a:r>
            <a:r>
              <a:rPr lang="en-AU" dirty="0" smtClean="0"/>
              <a:t>Evan Thompson: </a:t>
            </a:r>
            <a:r>
              <a:rPr lang="en-AU" dirty="0"/>
              <a:t>I propose that the self is a process, not a thing or an entity. Just as dancing is a process that enacts a dance and in which the dance is no different from the dancing, so the self is a process of "I-making," in which the "I" is no different from the making.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309298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0"/>
            <a:ext cx="9036496" cy="1268760"/>
          </a:xfrm>
        </p:spPr>
        <p:txBody>
          <a:bodyPr>
            <a:normAutofit/>
          </a:bodyPr>
          <a:lstStyle/>
          <a:p>
            <a:pPr algn="ctr"/>
            <a:r>
              <a:rPr lang="en-AU" sz="4000" dirty="0" err="1" smtClean="0"/>
              <a:t>Commonself</a:t>
            </a:r>
            <a:r>
              <a:rPr lang="en-AU" sz="4000" dirty="0" smtClean="0"/>
              <a:t>: A Positive Contribution?</a:t>
            </a:r>
            <a:endParaRPr lang="en-AU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579296" cy="4389120"/>
          </a:xfrm>
        </p:spPr>
        <p:txBody>
          <a:bodyPr>
            <a:normAutofit/>
          </a:bodyPr>
          <a:lstStyle/>
          <a:p>
            <a:r>
              <a:rPr lang="en-AU" dirty="0" smtClean="0"/>
              <a:t>Narvaez (2013)argues that Martin’s (1999) notion of </a:t>
            </a:r>
            <a:r>
              <a:rPr lang="en-AU" dirty="0" err="1" smtClean="0"/>
              <a:t>commonself</a:t>
            </a:r>
            <a:r>
              <a:rPr lang="en-AU" dirty="0" smtClean="0"/>
              <a:t> </a:t>
            </a:r>
            <a:r>
              <a:rPr lang="en-AU" dirty="0"/>
              <a:t>- that encompasses the web of life (larger community and natural environment) as </a:t>
            </a:r>
            <a:r>
              <a:rPr lang="en-AU" dirty="0" smtClean="0"/>
              <a:t>a part </a:t>
            </a:r>
            <a:r>
              <a:rPr lang="en-AU" dirty="0"/>
              <a:t>of oneself </a:t>
            </a:r>
            <a:r>
              <a:rPr lang="en-AU" dirty="0" smtClean="0"/>
              <a:t>- is a candidate for moral self.</a:t>
            </a:r>
          </a:p>
          <a:p>
            <a:pPr>
              <a:buFont typeface="Wingdings" charset="2"/>
              <a:buChar char="Ø"/>
            </a:pPr>
            <a:endParaRPr lang="en-AU" dirty="0" smtClean="0"/>
          </a:p>
          <a:p>
            <a:pPr lvl="1">
              <a:buFont typeface="Wingdings" charset="2"/>
              <a:buChar char="Ø"/>
            </a:pPr>
            <a:r>
              <a:rPr lang="en-AU" sz="2000" dirty="0" smtClean="0"/>
              <a:t>The </a:t>
            </a:r>
            <a:r>
              <a:rPr lang="en-AU" sz="2000" dirty="0" err="1" smtClean="0"/>
              <a:t>Abhidharma</a:t>
            </a:r>
            <a:r>
              <a:rPr lang="en-AU" sz="2000" dirty="0" smtClean="0"/>
              <a:t> Buddhist argument for no-self can be positively construed as  an epistemological argument for </a:t>
            </a:r>
            <a:r>
              <a:rPr lang="en-AU" sz="2000" dirty="0" err="1" smtClean="0"/>
              <a:t>commonself</a:t>
            </a:r>
            <a:r>
              <a:rPr lang="en-AU" sz="2000" dirty="0" smtClean="0"/>
              <a:t>: the boundary between oneself and others is not as clear-cut as ordinarily believed, and the identity or unity between past and future selves is ambiguous. This should lead us to break barriers between selves: future selves are perhaps just as distant from us as contemporary others.</a:t>
            </a:r>
          </a:p>
          <a:p>
            <a:endParaRPr lang="en-AU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14056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pPr algn="ctr"/>
            <a:r>
              <a:rPr lang="en-AU" dirty="0" smtClean="0"/>
              <a:t>Research Goals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AU" dirty="0" smtClean="0"/>
              <a:t>To defend our research hypothesis conceptually and empirically by exploring the connection between self-related thinking (e.g., self-focussed attention) and negative affect  (following </a:t>
            </a:r>
            <a:r>
              <a:rPr lang="en-AU" dirty="0" err="1" smtClean="0"/>
              <a:t>Mor</a:t>
            </a:r>
            <a:r>
              <a:rPr lang="en-AU" dirty="0" smtClean="0"/>
              <a:t> and </a:t>
            </a:r>
            <a:r>
              <a:rPr lang="en-AU" dirty="0" err="1" smtClean="0"/>
              <a:t>Winquist</a:t>
            </a:r>
            <a:r>
              <a:rPr lang="en-AU" dirty="0" smtClean="0"/>
              <a:t>, 2002)</a:t>
            </a:r>
          </a:p>
          <a:p>
            <a:endParaRPr lang="en-AU" dirty="0"/>
          </a:p>
          <a:p>
            <a:r>
              <a:rPr lang="en-AU" dirty="0" smtClean="0"/>
              <a:t>To use the Buddhist </a:t>
            </a:r>
            <a:r>
              <a:rPr lang="en-AU" dirty="0"/>
              <a:t>Abhidharma theory of conscious experiences to argue for the conceptual connection between negative emotions like craving and anxiety </a:t>
            </a:r>
            <a:r>
              <a:rPr lang="en-AU" dirty="0" smtClean="0"/>
              <a:t>and </a:t>
            </a:r>
            <a:r>
              <a:rPr lang="en-AU" dirty="0"/>
              <a:t>self-related thinking, which in turn is rooted in the conception of self as a diachronic identity or unity.</a:t>
            </a:r>
          </a:p>
          <a:p>
            <a:pPr marL="0" indent="0">
              <a:buNone/>
            </a:pPr>
            <a:endParaRPr lang="en-AU" dirty="0" smtClean="0"/>
          </a:p>
          <a:p>
            <a:r>
              <a:rPr lang="en-AU" dirty="0"/>
              <a:t>To </a:t>
            </a:r>
            <a:r>
              <a:rPr lang="en-AU" dirty="0" smtClean="0"/>
              <a:t>empirically establish this conceptual </a:t>
            </a:r>
            <a:r>
              <a:rPr lang="en-AU" dirty="0"/>
              <a:t>connection </a:t>
            </a:r>
            <a:r>
              <a:rPr lang="en-AU" dirty="0" smtClean="0"/>
              <a:t>in </a:t>
            </a:r>
            <a:r>
              <a:rPr lang="en-AU" dirty="0"/>
              <a:t>the laboratory using </a:t>
            </a:r>
            <a:r>
              <a:rPr lang="en-AU" dirty="0" err="1"/>
              <a:t>neurophenomenological</a:t>
            </a:r>
            <a:r>
              <a:rPr lang="en-AU" dirty="0"/>
              <a:t> </a:t>
            </a:r>
            <a:r>
              <a:rPr lang="en-AU" dirty="0" smtClean="0"/>
              <a:t>real-time-fMRI techniques.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3722054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9552" y="2996952"/>
            <a:ext cx="7772400" cy="1362456"/>
          </a:xfrm>
        </p:spPr>
        <p:txBody>
          <a:bodyPr anchor="t"/>
          <a:lstStyle/>
          <a:p>
            <a:pPr algn="ctr"/>
            <a:r>
              <a:rPr lang="en-AU" sz="5400" dirty="0">
                <a:solidFill>
                  <a:schemeClr val="tx1"/>
                </a:solidFill>
              </a:rPr>
              <a:t>Deep Integration</a:t>
            </a:r>
          </a:p>
        </p:txBody>
      </p:sp>
    </p:spTree>
    <p:extLst>
      <p:ext uri="{BB962C8B-B14F-4D97-AF65-F5344CB8AC3E}">
        <p14:creationId xmlns:p14="http://schemas.microsoft.com/office/powerpoint/2010/main" val="45977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89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AU" sz="4000" dirty="0" smtClean="0"/>
              <a:t>Deep Integration: Conceptual Claims</a:t>
            </a:r>
            <a:endParaRPr lang="en-AU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AU" dirty="0" smtClean="0"/>
              <a:t>The  Abhidharma no-self view is supported by </a:t>
            </a:r>
            <a:r>
              <a:rPr lang="en-AU" dirty="0"/>
              <a:t>the reductionist </a:t>
            </a:r>
            <a:r>
              <a:rPr lang="en-AU" dirty="0" smtClean="0"/>
              <a:t>ontology </a:t>
            </a:r>
            <a:r>
              <a:rPr lang="en-AU" dirty="0"/>
              <a:t>and psychology of mental states </a:t>
            </a:r>
            <a:r>
              <a:rPr lang="en-AU" dirty="0" smtClean="0"/>
              <a:t>which also underlies </a:t>
            </a:r>
            <a:r>
              <a:rPr lang="en-AU" dirty="0"/>
              <a:t>the practice of mindfulness meditation, the ancient Buddhist yardstick for “seeing things as they really are.</a:t>
            </a:r>
            <a:r>
              <a:rPr lang="en-AU" dirty="0" smtClean="0"/>
              <a:t>” (Chadha 2014) </a:t>
            </a:r>
            <a:endParaRPr lang="en-AU" dirty="0"/>
          </a:p>
          <a:p>
            <a:pPr marL="0" indent="0">
              <a:buNone/>
            </a:pPr>
            <a:endParaRPr lang="en-AU" dirty="0"/>
          </a:p>
          <a:p>
            <a:r>
              <a:rPr lang="en-AU" dirty="0" smtClean="0"/>
              <a:t>Knowledge together with sustained practice of mindfulness meditation leads </a:t>
            </a:r>
            <a:r>
              <a:rPr lang="en-AU" dirty="0"/>
              <a:t>to a firm and ‘true’ understanding of the nature of conscious experiences, nature of the world, and the place of living beings in </a:t>
            </a:r>
            <a:r>
              <a:rPr lang="en-AU" dirty="0" smtClean="0"/>
              <a:t>it. (Chadha 2015)</a:t>
            </a:r>
          </a:p>
          <a:p>
            <a:endParaRPr lang="en-AU" dirty="0"/>
          </a:p>
          <a:p>
            <a:r>
              <a:rPr lang="en-AU" dirty="0" smtClean="0"/>
              <a:t>This </a:t>
            </a:r>
            <a:r>
              <a:rPr lang="en-AU" dirty="0"/>
              <a:t>results in the reorientation of our attitude towards all other living beings and puts “one” on the path of moral progress by providing motivation for virtuous action. </a:t>
            </a:r>
            <a:endParaRPr lang="en-AU" dirty="0" smtClean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5627131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798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AU" sz="4000" dirty="0"/>
              <a:t>Deep Integration: Empirical </a:t>
            </a:r>
            <a:r>
              <a:rPr lang="en-AU" sz="4000" dirty="0" smtClean="0"/>
              <a:t>Claims</a:t>
            </a:r>
            <a:endParaRPr lang="en-AU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628800"/>
            <a:ext cx="8928992" cy="5040560"/>
          </a:xfrm>
        </p:spPr>
        <p:txBody>
          <a:bodyPr>
            <a:normAutofit fontScale="77500" lnSpcReduction="20000"/>
          </a:bodyPr>
          <a:lstStyle/>
          <a:p>
            <a:pPr>
              <a:buFont typeface="Arial"/>
              <a:buChar char="•"/>
            </a:pPr>
            <a:r>
              <a:rPr lang="en-AU" sz="3100" dirty="0" smtClean="0"/>
              <a:t>Mindfulness </a:t>
            </a:r>
            <a:r>
              <a:rPr lang="en-AU" sz="3100" dirty="0"/>
              <a:t>mediation works by disengaging from particular kinds of self-related thinking or mind wandering (Lutz, et al., 2007). </a:t>
            </a:r>
            <a:endParaRPr lang="en-AU" sz="3100" dirty="0" smtClean="0"/>
          </a:p>
          <a:p>
            <a:pPr>
              <a:buFont typeface="Arial"/>
              <a:buChar char="•"/>
            </a:pPr>
            <a:endParaRPr lang="en-AU" sz="3100" dirty="0"/>
          </a:p>
          <a:p>
            <a:pPr>
              <a:buFont typeface="Arial"/>
              <a:buChar char="•"/>
            </a:pPr>
            <a:r>
              <a:rPr lang="en-AU" sz="3100" dirty="0" smtClean="0"/>
              <a:t>Mindfulness </a:t>
            </a:r>
            <a:r>
              <a:rPr lang="en-AU" sz="3100" dirty="0"/>
              <a:t>meditation works by quietening down the PCC (posterior cingulate cortex) region in the brain (Brewer, et al., 2011). </a:t>
            </a:r>
            <a:endParaRPr lang="en-AU" sz="3100" dirty="0" smtClean="0"/>
          </a:p>
          <a:p>
            <a:pPr>
              <a:buFont typeface="Arial"/>
              <a:buChar char="•"/>
            </a:pPr>
            <a:endParaRPr lang="en-AU" sz="3100" dirty="0"/>
          </a:p>
          <a:p>
            <a:pPr>
              <a:buFont typeface="Arial"/>
              <a:buChar char="•"/>
            </a:pPr>
            <a:r>
              <a:rPr lang="en-AU" sz="3100" dirty="0" smtClean="0"/>
              <a:t>Self-focussed attention is associated with negative affect (</a:t>
            </a:r>
            <a:r>
              <a:rPr lang="en-AU" sz="3100" dirty="0" err="1" smtClean="0"/>
              <a:t>Mor</a:t>
            </a:r>
            <a:r>
              <a:rPr lang="en-AU" sz="3100" dirty="0" smtClean="0"/>
              <a:t> and </a:t>
            </a:r>
            <a:r>
              <a:rPr lang="en-AU" sz="3100" dirty="0" err="1" smtClean="0"/>
              <a:t>Winquist</a:t>
            </a:r>
            <a:r>
              <a:rPr lang="en-AU" sz="3100" dirty="0" smtClean="0"/>
              <a:t>, 2002)</a:t>
            </a:r>
          </a:p>
          <a:p>
            <a:pPr marL="0" indent="0">
              <a:buNone/>
            </a:pPr>
            <a:endParaRPr lang="en-AU" sz="3100" dirty="0" smtClean="0"/>
          </a:p>
          <a:p>
            <a:endParaRPr lang="en-AU" sz="3100" dirty="0"/>
          </a:p>
          <a:p>
            <a:pPr marL="1097280" lvl="2" indent="-457200">
              <a:buFont typeface="Wingdings" charset="2"/>
              <a:buChar char="Ø"/>
            </a:pPr>
            <a:r>
              <a:rPr lang="en-AU" sz="2600" dirty="0" smtClean="0"/>
              <a:t>Our </a:t>
            </a:r>
            <a:r>
              <a:rPr lang="en-AU" sz="2600" dirty="0"/>
              <a:t>hypothesis is that negative emotions can be </a:t>
            </a:r>
            <a:r>
              <a:rPr lang="en-AU" sz="2600" dirty="0" smtClean="0"/>
              <a:t>diminished by reduction in self-related thinking which in turn is correlated with </a:t>
            </a:r>
            <a:r>
              <a:rPr lang="en-AU" sz="2600" dirty="0"/>
              <a:t>decreased activity in the PCC. </a:t>
            </a:r>
            <a:endParaRPr lang="en-AU" sz="2600" dirty="0" smtClean="0"/>
          </a:p>
          <a:p>
            <a:endParaRPr lang="en-AU" dirty="0"/>
          </a:p>
          <a:p>
            <a:endParaRPr lang="en-AU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7738322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6896"/>
            <a:ext cx="8229600" cy="1189856"/>
          </a:xfrm>
        </p:spPr>
        <p:txBody>
          <a:bodyPr anchor="b">
            <a:normAutofit/>
          </a:bodyPr>
          <a:lstStyle/>
          <a:p>
            <a:pPr algn="ctr"/>
            <a:r>
              <a:rPr lang="en-AU" sz="4000" dirty="0" smtClean="0"/>
              <a:t>Guide to Method</a:t>
            </a:r>
            <a:endParaRPr lang="en-AU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935480"/>
            <a:ext cx="8784976" cy="4733880"/>
          </a:xfrm>
        </p:spPr>
        <p:txBody>
          <a:bodyPr>
            <a:normAutofit fontScale="92500" lnSpcReduction="10000"/>
          </a:bodyPr>
          <a:lstStyle/>
          <a:p>
            <a:r>
              <a:rPr lang="en-AU" dirty="0" smtClean="0"/>
              <a:t>Our </a:t>
            </a:r>
            <a:r>
              <a:rPr lang="en-AU" dirty="0" err="1" smtClean="0"/>
              <a:t>neuropheneomenological</a:t>
            </a:r>
            <a:r>
              <a:rPr lang="en-AU" dirty="0" smtClean="0"/>
              <a:t> studies will harvest data from experienced meditators as there is evidence to believe that they are experts in introspection and they can volitionally </a:t>
            </a:r>
            <a:r>
              <a:rPr lang="en-AU" dirty="0"/>
              <a:t>modulate their own brain </a:t>
            </a:r>
            <a:r>
              <a:rPr lang="en-AU" dirty="0" smtClean="0"/>
              <a:t>activity (Garrison, Brewer et al., 2013)</a:t>
            </a:r>
          </a:p>
          <a:p>
            <a:endParaRPr lang="en-AU" dirty="0" smtClean="0"/>
          </a:p>
          <a:p>
            <a:pPr marL="0" indent="0">
              <a:buNone/>
            </a:pPr>
            <a:r>
              <a:rPr lang="en-AU" sz="2200" dirty="0" smtClean="0"/>
              <a:t>This study:</a:t>
            </a:r>
          </a:p>
          <a:p>
            <a:pPr>
              <a:buFont typeface="Wingdings" charset="2"/>
              <a:buChar char="Ø"/>
            </a:pPr>
            <a:r>
              <a:rPr lang="en-AU" sz="2200" dirty="0" smtClean="0"/>
              <a:t>suggests </a:t>
            </a:r>
            <a:r>
              <a:rPr lang="en-AU" sz="2200" dirty="0"/>
              <a:t>new ways to investigate the degree to which various cognitive strategies activate or deactivate hypothesized brain regions and networks in single </a:t>
            </a:r>
            <a:r>
              <a:rPr lang="en-AU" sz="2200" dirty="0" smtClean="0"/>
              <a:t>subjects.</a:t>
            </a:r>
          </a:p>
          <a:p>
            <a:pPr>
              <a:buFont typeface="Wingdings" charset="2"/>
              <a:buChar char="Ø"/>
            </a:pPr>
            <a:endParaRPr lang="en-AU" sz="2200" dirty="0" smtClean="0"/>
          </a:p>
          <a:p>
            <a:pPr>
              <a:buFont typeface="Wingdings" charset="2"/>
              <a:buChar char="Ø"/>
            </a:pPr>
            <a:r>
              <a:rPr lang="en-AU" sz="2200" dirty="0" smtClean="0"/>
              <a:t>demonstrates </a:t>
            </a:r>
            <a:r>
              <a:rPr lang="en-AU" sz="2200" dirty="0"/>
              <a:t>the generalization of expertise in introspective awareness to novel </a:t>
            </a:r>
            <a:r>
              <a:rPr lang="en-AU" sz="2200" dirty="0" smtClean="0"/>
              <a:t>contexts.</a:t>
            </a:r>
          </a:p>
          <a:p>
            <a:endParaRPr lang="en-AU" dirty="0"/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6681971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62050"/>
          </a:xfrm>
        </p:spPr>
        <p:txBody>
          <a:bodyPr/>
          <a:lstStyle/>
          <a:p>
            <a:pPr algn="ctr"/>
            <a:r>
              <a:rPr lang="en-AU" sz="3200" dirty="0" err="1" smtClean="0"/>
              <a:t>Neurophenomenology</a:t>
            </a:r>
            <a:r>
              <a:rPr lang="en-AU" sz="3200" dirty="0" smtClean="0"/>
              <a:t> Real-time </a:t>
            </a:r>
            <a:r>
              <a:rPr lang="en-AU" sz="3200" dirty="0" err="1" smtClean="0"/>
              <a:t>Neurofeedback</a:t>
            </a:r>
            <a:r>
              <a:rPr lang="en-AU" sz="3200" dirty="0" smtClean="0"/>
              <a:t>: Experienced Meditators</a:t>
            </a:r>
            <a:endParaRPr lang="en-AU" sz="320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2"/>
          </p:nvPr>
        </p:nvSpPr>
        <p:spPr>
          <a:xfrm>
            <a:off x="738486" y="1700808"/>
            <a:ext cx="2743200" cy="4572000"/>
          </a:xfrm>
        </p:spPr>
        <p:txBody>
          <a:bodyPr/>
          <a:lstStyle/>
          <a:p>
            <a:endParaRPr lang="en-AU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 defTabSz="455942">
              <a:buNone/>
            </a:pPr>
            <a:endParaRPr lang="en-US" sz="2000" dirty="0" smtClean="0">
              <a:latin typeface="Times New Roman"/>
              <a:ea typeface="ＭＳ Ｐゴシック"/>
              <a:cs typeface="Times New Roman"/>
            </a:endParaRPr>
          </a:p>
          <a:p>
            <a:pPr marL="0" indent="0" defTabSz="455942">
              <a:buNone/>
            </a:pPr>
            <a:endParaRPr lang="en-US" sz="2000" dirty="0">
              <a:latin typeface="Times New Roman"/>
              <a:ea typeface="ＭＳ Ｐゴシック"/>
              <a:cs typeface="Times New Roman"/>
            </a:endParaRPr>
          </a:p>
          <a:p>
            <a:pPr marL="0" indent="0" defTabSz="455942">
              <a:buNone/>
            </a:pPr>
            <a:r>
              <a:rPr lang="en-US" sz="2000" dirty="0" smtClean="0">
                <a:solidFill>
                  <a:srgbClr val="C00000"/>
                </a:solidFill>
                <a:latin typeface="Times New Roman"/>
                <a:ea typeface="ＭＳ Ｐゴシック"/>
                <a:cs typeface="Times New Roman"/>
              </a:rPr>
              <a:t>So </a:t>
            </a:r>
            <a:r>
              <a:rPr lang="en-US" sz="2000" dirty="0">
                <a:solidFill>
                  <a:srgbClr val="C00000"/>
                </a:solidFill>
                <a:latin typeface="Times New Roman"/>
                <a:ea typeface="ＭＳ Ｐゴシック"/>
                <a:cs typeface="Times New Roman"/>
              </a:rPr>
              <a:t>at the beginning, I caught myself, that I was sort of trying to guess when the words were going to end and when the meditation was going to begin.  So I was kind of trying to be like “okay ready, set, go!” and then there was an additional word that popped up and I was like “oh shit” and so that’s the red spike you see there…</a:t>
            </a:r>
          </a:p>
          <a:p>
            <a:pPr defTabSz="455942"/>
            <a:endParaRPr lang="en-US" sz="1400" dirty="0">
              <a:solidFill>
                <a:srgbClr val="FFFF66"/>
              </a:solidFill>
              <a:latin typeface="Arial"/>
              <a:ea typeface="ＭＳ Ｐゴシック"/>
              <a:cs typeface="ＭＳ Ｐゴシック" charset="-128"/>
            </a:endParaRPr>
          </a:p>
        </p:txBody>
      </p:sp>
      <p:pic>
        <p:nvPicPr>
          <p:cNvPr id="8" name="Picture 7" descr="Screen Shot 2012-10-30 at 9.55.27 AM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48" b="19909"/>
          <a:stretch/>
        </p:blipFill>
        <p:spPr>
          <a:xfrm>
            <a:off x="683568" y="1700808"/>
            <a:ext cx="2808312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8734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0000FF"/>
                </a:solidFill>
                <a:latin typeface="Times New Roman"/>
                <a:ea typeface="ＭＳ Ｐゴシック"/>
                <a:cs typeface="Times New Roman"/>
              </a:rPr>
              <a:t>…and then I sort of immediately settled in and I was really getting into it… </a:t>
            </a:r>
          </a:p>
          <a:p>
            <a:endParaRPr lang="en-AU" dirty="0"/>
          </a:p>
        </p:txBody>
      </p:sp>
      <p:pic>
        <p:nvPicPr>
          <p:cNvPr id="5" name="Picture 4" descr="Screen Shot 2012-10-30 at 9.55.27 AM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48" b="19909"/>
          <a:stretch/>
        </p:blipFill>
        <p:spPr>
          <a:xfrm>
            <a:off x="423368" y="1700808"/>
            <a:ext cx="2996504" cy="453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5722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C00000"/>
                </a:solidFill>
                <a:latin typeface="Times New Roman"/>
                <a:ea typeface="ＭＳ Ｐゴシック"/>
                <a:cs typeface="Times New Roman"/>
              </a:rPr>
              <a:t>…and then I thought “oh my gosh this is amazing it’s describing exactly what I am saying” and then you see that red spike...</a:t>
            </a:r>
          </a:p>
          <a:p>
            <a:pPr marL="0" indent="0">
              <a:buNone/>
            </a:pPr>
            <a:endParaRPr lang="en-AU" dirty="0"/>
          </a:p>
        </p:txBody>
      </p:sp>
      <p:pic>
        <p:nvPicPr>
          <p:cNvPr id="5" name="Picture 4" descr="Screen Shot 2012-10-30 at 9.55.27 AM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48" b="19909"/>
          <a:stretch/>
        </p:blipFill>
        <p:spPr>
          <a:xfrm>
            <a:off x="683568" y="1700808"/>
            <a:ext cx="2713669" cy="453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3774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Text Placeholder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defTabSz="455942">
              <a:buNone/>
            </a:pPr>
            <a:r>
              <a:rPr lang="en-US" dirty="0">
                <a:solidFill>
                  <a:srgbClr val="0000FF"/>
                </a:solidFill>
                <a:latin typeface="Times New Roman"/>
                <a:ea typeface="ＭＳ Ｐゴシック"/>
                <a:cs typeface="Times New Roman"/>
              </a:rPr>
              <a:t>… and I was like “okay, wait don’t get distracted” and then I got back into it and then it got blue again…</a:t>
            </a:r>
          </a:p>
        </p:txBody>
      </p:sp>
      <p:pic>
        <p:nvPicPr>
          <p:cNvPr id="8" name="Picture 7" descr="Screen Shot 2012-10-30 at 9.55.27 AM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48" b="19909"/>
          <a:stretch/>
        </p:blipFill>
        <p:spPr>
          <a:xfrm>
            <a:off x="572606" y="1700808"/>
            <a:ext cx="2919274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7438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C00000"/>
                </a:solidFill>
                <a:latin typeface="Times New Roman"/>
                <a:ea typeface="ＭＳ Ｐゴシック"/>
                <a:cs typeface="Times New Roman"/>
              </a:rPr>
              <a:t>…and I was like “oh my gosh this is unbelievable, it’s doing exactly what my mind is doing” and so [chuckles] then it got red again…</a:t>
            </a:r>
          </a:p>
          <a:p>
            <a:pPr marL="0" indent="0">
              <a:buNone/>
            </a:pPr>
            <a:endParaRPr lang="en-AU" dirty="0"/>
          </a:p>
        </p:txBody>
      </p:sp>
      <p:pic>
        <p:nvPicPr>
          <p:cNvPr id="5" name="Picture 4" descr="Screen Shot 2012-10-30 at 9.55.27 AM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48" b="19909"/>
          <a:stretch/>
        </p:blipFill>
        <p:spPr>
          <a:xfrm>
            <a:off x="423368" y="1380269"/>
            <a:ext cx="2497645" cy="4664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2477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Text Placeholder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C00000"/>
                </a:solidFill>
                <a:latin typeface="Times New Roman"/>
                <a:ea typeface="ＭＳ Ｐゴシック"/>
                <a:cs typeface="Times New Roman"/>
              </a:rPr>
              <a:t>…So I just find it really funny because it’s…that’s…to the next question, that’s a perfect map of what my mind was going through</a:t>
            </a:r>
            <a:endParaRPr lang="en-AU" dirty="0">
              <a:solidFill>
                <a:srgbClr val="C00000"/>
              </a:solidFill>
            </a:endParaRPr>
          </a:p>
        </p:txBody>
      </p:sp>
      <p:pic>
        <p:nvPicPr>
          <p:cNvPr id="8" name="Picture 7" descr="Screen Shot 2012-10-30 at 9.55.27 AM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48" b="19909"/>
          <a:stretch/>
        </p:blipFill>
        <p:spPr>
          <a:xfrm>
            <a:off x="423368" y="1700807"/>
            <a:ext cx="2996504" cy="4344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7019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689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AU" sz="5400" dirty="0" smtClean="0"/>
              <a:t>Project Method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5112568"/>
          </a:xfrm>
        </p:spPr>
        <p:txBody>
          <a:bodyPr>
            <a:normAutofit/>
          </a:bodyPr>
          <a:lstStyle/>
          <a:p>
            <a:r>
              <a:rPr lang="en-AU" sz="2400" dirty="0" smtClean="0"/>
              <a:t>Using </a:t>
            </a:r>
            <a:r>
              <a:rPr lang="en-AU" sz="2400" dirty="0" err="1" smtClean="0"/>
              <a:t>neurophenomenological</a:t>
            </a:r>
            <a:r>
              <a:rPr lang="en-AU" sz="2400" dirty="0" smtClean="0"/>
              <a:t> </a:t>
            </a:r>
            <a:r>
              <a:rPr lang="en-AU" sz="2400" dirty="0" err="1"/>
              <a:t>rt</a:t>
            </a:r>
            <a:r>
              <a:rPr lang="en-AU" sz="2400" dirty="0"/>
              <a:t>-fMRI techniques </a:t>
            </a:r>
            <a:r>
              <a:rPr lang="en-AU" sz="2400" dirty="0" smtClean="0"/>
              <a:t>we will differentiate </a:t>
            </a:r>
            <a:r>
              <a:rPr lang="en-AU" sz="2400" dirty="0"/>
              <a:t>the experiential affective states associated with self-related thinking (for example, discontentment, </a:t>
            </a:r>
            <a:r>
              <a:rPr lang="en-AU" sz="2400" dirty="0" err="1"/>
              <a:t>efforting</a:t>
            </a:r>
            <a:r>
              <a:rPr lang="en-AU" sz="2400" dirty="0"/>
              <a:t>, interpreting, craving, anxiety) from no-self related thinking (for example, contentment, effortless doing, observing sensory experience, not craving, decrease in anxiety</a:t>
            </a:r>
            <a:r>
              <a:rPr lang="en-AU" sz="2400" dirty="0" smtClean="0"/>
              <a:t>).</a:t>
            </a:r>
          </a:p>
          <a:p>
            <a:endParaRPr lang="en-AU" sz="2400" dirty="0" smtClean="0"/>
          </a:p>
          <a:p>
            <a:pPr marL="0" indent="0">
              <a:buNone/>
            </a:pPr>
            <a:endParaRPr lang="en-AU" dirty="0" smtClean="0"/>
          </a:p>
          <a:p>
            <a:pPr>
              <a:buFont typeface="Wingdings" charset="2"/>
              <a:buChar char="Ø"/>
            </a:pPr>
            <a:r>
              <a:rPr lang="en-AU" dirty="0" smtClean="0"/>
              <a:t>Our </a:t>
            </a:r>
            <a:r>
              <a:rPr lang="en-AU" dirty="0"/>
              <a:t>hypothesis is that the former is linked with PCC activation and the </a:t>
            </a:r>
            <a:r>
              <a:rPr lang="en-AU" dirty="0" smtClean="0"/>
              <a:t>latter </a:t>
            </a:r>
            <a:r>
              <a:rPr lang="en-AU" dirty="0"/>
              <a:t>with PCC deactivation.</a:t>
            </a:r>
          </a:p>
          <a:p>
            <a:endParaRPr lang="en-AU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8247047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1456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Deep Integration: Expected Results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435280" cy="4389120"/>
          </a:xfrm>
        </p:spPr>
        <p:txBody>
          <a:bodyPr>
            <a:normAutofit fontScale="92500"/>
          </a:bodyPr>
          <a:lstStyle/>
          <a:p>
            <a:r>
              <a:rPr lang="en-AU" dirty="0" smtClean="0"/>
              <a:t>The overarching aim is </a:t>
            </a:r>
            <a:r>
              <a:rPr lang="en-AU" dirty="0"/>
              <a:t>to establish that </a:t>
            </a:r>
            <a:r>
              <a:rPr lang="en-AU" dirty="0" smtClean="0"/>
              <a:t>sustained meditation </a:t>
            </a:r>
            <a:r>
              <a:rPr lang="en-AU" dirty="0"/>
              <a:t>practices are likely to give the agent resources to control mind/brain activity to inculcate habitual no-self related thinking which in turn will lead to </a:t>
            </a:r>
            <a:r>
              <a:rPr lang="en-AU" dirty="0" smtClean="0"/>
              <a:t>reduction in appearance </a:t>
            </a:r>
            <a:r>
              <a:rPr lang="en-AU" dirty="0"/>
              <a:t>of negative emotions like discontentment, craving and anxiety and put “one” on the path of moral progress by providing motivation for virtuous </a:t>
            </a:r>
            <a:r>
              <a:rPr lang="en-AU" dirty="0" smtClean="0"/>
              <a:t>action.</a:t>
            </a: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>
              <a:buFont typeface="Wingdings" charset="2"/>
              <a:buChar char="Ø"/>
            </a:pPr>
            <a:r>
              <a:rPr lang="en-AU" dirty="0" smtClean="0"/>
              <a:t>This, in turn, will validate our hypothesis that a diachronically unified self is not required as a pre-condition for moral development.</a:t>
            </a:r>
            <a:endParaRPr lang="en-AU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9237977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12" y="2420888"/>
            <a:ext cx="9144000" cy="2658600"/>
          </a:xfrm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en-AU" dirty="0" smtClean="0">
                <a:effectLst/>
              </a:rPr>
              <a:t/>
            </a:r>
            <a:br>
              <a:rPr lang="en-AU" dirty="0" smtClean="0">
                <a:effectLst/>
              </a:rPr>
            </a:br>
            <a:r>
              <a:rPr lang="en-AU" dirty="0">
                <a:effectLst/>
              </a:rPr>
              <a:t/>
            </a:r>
            <a:br>
              <a:rPr lang="en-AU" dirty="0">
                <a:effectLst/>
              </a:rPr>
            </a:br>
            <a:r>
              <a:rPr lang="en-AU" dirty="0" smtClean="0">
                <a:effectLst/>
              </a:rPr>
              <a:t/>
            </a:r>
            <a:br>
              <a:rPr lang="en-AU" dirty="0" smtClean="0">
                <a:effectLst/>
              </a:rPr>
            </a:br>
            <a:r>
              <a:rPr lang="en-AU" dirty="0">
                <a:effectLst/>
              </a:rPr>
              <a:t/>
            </a:r>
            <a:br>
              <a:rPr lang="en-AU" dirty="0">
                <a:effectLst/>
              </a:rPr>
            </a:br>
            <a:r>
              <a:rPr lang="en-AU" dirty="0" smtClean="0">
                <a:effectLst/>
              </a:rPr>
              <a:t/>
            </a:r>
            <a:br>
              <a:rPr lang="en-AU" dirty="0" smtClean="0">
                <a:effectLst/>
              </a:rPr>
            </a:br>
            <a:r>
              <a:rPr lang="en-AU" dirty="0">
                <a:effectLst/>
              </a:rPr>
              <a:t/>
            </a:r>
            <a:br>
              <a:rPr lang="en-AU" dirty="0">
                <a:effectLst/>
              </a:rPr>
            </a:br>
            <a:r>
              <a:rPr lang="en-AU" sz="5400" dirty="0" smtClean="0">
                <a:solidFill>
                  <a:schemeClr val="tx1"/>
                </a:solidFill>
                <a:effectLst/>
              </a:rPr>
              <a:t>Anticipated </a:t>
            </a:r>
            <a:r>
              <a:rPr lang="en-AU" sz="5400" dirty="0">
                <a:solidFill>
                  <a:schemeClr val="tx1"/>
                </a:solidFill>
                <a:effectLst/>
              </a:rPr>
              <a:t>Challenges </a:t>
            </a:r>
            <a:r>
              <a:rPr lang="en-AU" sz="5400" dirty="0" smtClean="0">
                <a:solidFill>
                  <a:schemeClr val="tx1"/>
                </a:solidFill>
                <a:effectLst/>
              </a:rPr>
              <a:t/>
            </a:r>
            <a:br>
              <a:rPr lang="en-AU" sz="5400" dirty="0" smtClean="0">
                <a:solidFill>
                  <a:schemeClr val="tx1"/>
                </a:solidFill>
                <a:effectLst/>
              </a:rPr>
            </a:br>
            <a:r>
              <a:rPr lang="en-AU" sz="5400" dirty="0" smtClean="0">
                <a:solidFill>
                  <a:schemeClr val="tx1"/>
                </a:solidFill>
                <a:effectLst/>
              </a:rPr>
              <a:t>&amp; </a:t>
            </a:r>
            <a:br>
              <a:rPr lang="en-AU" sz="5400" dirty="0" smtClean="0">
                <a:solidFill>
                  <a:schemeClr val="tx1"/>
                </a:solidFill>
                <a:effectLst/>
              </a:rPr>
            </a:br>
            <a:r>
              <a:rPr lang="en-AU" sz="5400" dirty="0" smtClean="0">
                <a:solidFill>
                  <a:schemeClr val="tx1"/>
                </a:solidFill>
                <a:effectLst/>
              </a:rPr>
              <a:t>Responses</a:t>
            </a:r>
            <a:r>
              <a:rPr lang="en-AU" sz="4000" dirty="0">
                <a:solidFill>
                  <a:schemeClr val="tx1"/>
                </a:solidFill>
              </a:rPr>
              <a:t/>
            </a:r>
            <a:br>
              <a:rPr lang="en-AU" sz="4000" dirty="0">
                <a:solidFill>
                  <a:schemeClr val="tx1"/>
                </a:solidFill>
              </a:rPr>
            </a:br>
            <a:endParaRPr lang="en-AU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3546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pPr algn="ctr"/>
            <a:r>
              <a:rPr lang="en-AU" dirty="0" smtClean="0"/>
              <a:t>Anticipated Challenges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 smtClean="0"/>
              <a:t>Empirical Studies have faced technical </a:t>
            </a:r>
            <a:r>
              <a:rPr lang="en-AU" dirty="0"/>
              <a:t>challenges over the past 5 </a:t>
            </a:r>
            <a:r>
              <a:rPr lang="en-AU" dirty="0" smtClean="0"/>
              <a:t>years in: </a:t>
            </a:r>
          </a:p>
          <a:p>
            <a:endParaRPr lang="en-AU" dirty="0"/>
          </a:p>
          <a:p>
            <a:r>
              <a:rPr lang="en-AU" dirty="0" smtClean="0"/>
              <a:t>setting </a:t>
            </a:r>
            <a:r>
              <a:rPr lang="en-AU" dirty="0"/>
              <a:t>up </a:t>
            </a:r>
            <a:r>
              <a:rPr lang="en-AU" dirty="0" err="1" smtClean="0"/>
              <a:t>rt</a:t>
            </a:r>
            <a:r>
              <a:rPr lang="en-AU" dirty="0" smtClean="0"/>
              <a:t>-FMRI </a:t>
            </a:r>
            <a:r>
              <a:rPr lang="en-AU" dirty="0"/>
              <a:t>scanning</a:t>
            </a:r>
            <a:r>
              <a:rPr lang="en-AU" dirty="0" smtClean="0"/>
              <a:t>,</a:t>
            </a:r>
          </a:p>
          <a:p>
            <a:r>
              <a:rPr lang="en-AU" dirty="0" smtClean="0"/>
              <a:t>setting </a:t>
            </a:r>
            <a:r>
              <a:rPr lang="en-AU" dirty="0"/>
              <a:t>up baseline conditions for meditation </a:t>
            </a:r>
          </a:p>
          <a:p>
            <a:r>
              <a:rPr lang="en-AU" dirty="0" smtClean="0"/>
              <a:t>finding </a:t>
            </a:r>
            <a:r>
              <a:rPr lang="en-AU" dirty="0"/>
              <a:t>suitable </a:t>
            </a:r>
            <a:r>
              <a:rPr lang="en-AU" dirty="0" smtClean="0"/>
              <a:t>participants</a:t>
            </a:r>
          </a:p>
          <a:p>
            <a:pPr marL="0" indent="0">
              <a:buNone/>
            </a:pPr>
            <a:endParaRPr lang="en-AU" dirty="0" smtClean="0"/>
          </a:p>
        </p:txBody>
      </p:sp>
    </p:spTree>
    <p:extLst>
      <p:ext uri="{BB962C8B-B14F-4D97-AF65-F5344CB8AC3E}">
        <p14:creationId xmlns:p14="http://schemas.microsoft.com/office/powerpoint/2010/main" val="33464035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pPr algn="ctr"/>
            <a:r>
              <a:rPr lang="en-AU" sz="5400" dirty="0"/>
              <a:t>Strategies for Response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We have developed a good framework for overcoming these challenges especially the first </a:t>
            </a:r>
            <a:r>
              <a:rPr lang="en-AU" dirty="0" smtClean="0"/>
              <a:t>two </a:t>
            </a:r>
          </a:p>
          <a:p>
            <a:endParaRPr lang="en-AU" dirty="0"/>
          </a:p>
          <a:p>
            <a:r>
              <a:rPr lang="en-AU" dirty="0" smtClean="0"/>
              <a:t>the last one: Finding suitable  participants remains</a:t>
            </a:r>
            <a:r>
              <a:rPr lang="en-AU" dirty="0"/>
              <a:t>, but we have a good track record and the right </a:t>
            </a:r>
            <a:r>
              <a:rPr lang="en-AU" dirty="0" smtClean="0"/>
              <a:t>connections</a:t>
            </a:r>
          </a:p>
          <a:p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311782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AU" dirty="0" smtClean="0"/>
              <a:t>Finally…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AU" dirty="0" smtClean="0"/>
              <a:t>Our contribution </a:t>
            </a:r>
            <a:r>
              <a:rPr lang="en-AU" dirty="0"/>
              <a:t>to SMV </a:t>
            </a:r>
            <a:r>
              <a:rPr lang="en-AU" dirty="0" smtClean="0"/>
              <a:t>Project: How are we to understand the moral self?</a:t>
            </a:r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r>
              <a:rPr lang="en-AU" dirty="0" smtClean="0"/>
              <a:t>We conclude that:</a:t>
            </a:r>
          </a:p>
          <a:p>
            <a:r>
              <a:rPr lang="en-AU" dirty="0" smtClean="0"/>
              <a:t>Moral self  need not be conceived of as the ontological self enduring over time</a:t>
            </a:r>
          </a:p>
          <a:p>
            <a:r>
              <a:rPr lang="en-AU" dirty="0" smtClean="0"/>
              <a:t>Instead, </a:t>
            </a:r>
            <a:r>
              <a:rPr lang="en-AU" dirty="0" err="1" smtClean="0"/>
              <a:t>commonself</a:t>
            </a:r>
            <a:r>
              <a:rPr lang="en-AU" dirty="0" smtClean="0"/>
              <a:t> could be a good candidate for the moral self.</a:t>
            </a:r>
          </a:p>
          <a:p>
            <a:endParaRPr lang="en-AU" dirty="0"/>
          </a:p>
          <a:p>
            <a:pPr marL="0" indent="0" algn="ctr">
              <a:buNone/>
            </a:pPr>
            <a:r>
              <a:rPr lang="en-AU" dirty="0" smtClean="0"/>
              <a:t>Thank you for your attention!</a:t>
            </a:r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/>
          </a:p>
          <a:p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8027020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1587</TotalTime>
  <Words>1588</Words>
  <Application>Microsoft Macintosh PowerPoint</Application>
  <PresentationFormat>On-screen Show (4:3)</PresentationFormat>
  <Paragraphs>116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Flow</vt:lpstr>
      <vt:lpstr>Selfless Agents</vt:lpstr>
      <vt:lpstr>The Project &amp; Why it Matters</vt:lpstr>
      <vt:lpstr>The Project</vt:lpstr>
      <vt:lpstr>Why it Matters?</vt:lpstr>
      <vt:lpstr>The Project: The Research Question </vt:lpstr>
      <vt:lpstr>The Project: Research Background</vt:lpstr>
      <vt:lpstr>       Weaker interpretations of No-self</vt:lpstr>
      <vt:lpstr>Commonself: A Positive Contribution?</vt:lpstr>
      <vt:lpstr>Research Goals </vt:lpstr>
      <vt:lpstr>Deep Integration</vt:lpstr>
      <vt:lpstr>Deep Integration: Conceptual Claims</vt:lpstr>
      <vt:lpstr>Deep Integration: Empirical Claims</vt:lpstr>
      <vt:lpstr>Guide to Method</vt:lpstr>
      <vt:lpstr>Neurophenomenology Real-time Neurofeedback: Experienced Meditators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Project Method</vt:lpstr>
      <vt:lpstr>Deep Integration: Expected Results</vt:lpstr>
      <vt:lpstr>      Anticipated Challenges  &amp;  Responses </vt:lpstr>
      <vt:lpstr>Anticipated Challenges</vt:lpstr>
      <vt:lpstr>Strategies for Response</vt:lpstr>
      <vt:lpstr>Finally…</vt:lpstr>
    </vt:vector>
  </TitlesOfParts>
  <Company>Monash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Selfless Agents</dc:title>
  <dc:creator>Monima Chadha</dc:creator>
  <cp:lastModifiedBy>Max G. Parish</cp:lastModifiedBy>
  <cp:revision>73</cp:revision>
  <dcterms:created xsi:type="dcterms:W3CDTF">2015-03-01T01:42:52Z</dcterms:created>
  <dcterms:modified xsi:type="dcterms:W3CDTF">2015-03-09T21:38:15Z</dcterms:modified>
</cp:coreProperties>
</file>