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embeddedFontLst>
    <p:embeddedFont>
      <p:font typeface="Playfair Display"/>
      <p:regular r:id="rId34"/>
      <p:bold r:id="rId35"/>
      <p:italic r:id="rId36"/>
      <p:boldItalic r:id="rId37"/>
    </p:embeddedFont>
    <p:embeddedFont>
      <p:font typeface="Lato"/>
      <p:regular r:id="rId38"/>
      <p:bold r:id="rId39"/>
      <p:italic r:id="rId40"/>
      <p:boldItalic r:id="rId41"/>
    </p:embeddedFont>
    <p:embeddedFont>
      <p:font typeface="Roboto Condensed"/>
      <p:regular r:id="rId42"/>
      <p:bold r:id="rId43"/>
      <p:italic r:id="rId44"/>
      <p:boldItalic r:id="rId45"/>
    </p:embeddedFont>
    <p:embeddedFont>
      <p:font typeface="Century Gothic"/>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RobotoCondensed-regular.fntdata"/><Relationship Id="rId41" Type="http://schemas.openxmlformats.org/officeDocument/2006/relationships/font" Target="fonts/Lato-boldItalic.fntdata"/><Relationship Id="rId44" Type="http://schemas.openxmlformats.org/officeDocument/2006/relationships/font" Target="fonts/RobotoCondensed-italic.fntdata"/><Relationship Id="rId43" Type="http://schemas.openxmlformats.org/officeDocument/2006/relationships/font" Target="fonts/RobotoCondensed-bold.fntdata"/><Relationship Id="rId46" Type="http://schemas.openxmlformats.org/officeDocument/2006/relationships/font" Target="fonts/CenturyGothic-regular.fntdata"/><Relationship Id="rId45" Type="http://schemas.openxmlformats.org/officeDocument/2006/relationships/font" Target="fonts/RobotoCondensed-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CenturyGothic-italic.fntdata"/><Relationship Id="rId47" Type="http://schemas.openxmlformats.org/officeDocument/2006/relationships/font" Target="fonts/CenturyGothic-bold.fntdata"/><Relationship Id="rId49" Type="http://schemas.openxmlformats.org/officeDocument/2006/relationships/font" Target="fonts/CenturyGothic-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PlayfairDisplay-bold.fntdata"/><Relationship Id="rId34" Type="http://schemas.openxmlformats.org/officeDocument/2006/relationships/font" Target="fonts/PlayfairDisplay-regular.fntdata"/><Relationship Id="rId37" Type="http://schemas.openxmlformats.org/officeDocument/2006/relationships/font" Target="fonts/PlayfairDisplay-boldItalic.fntdata"/><Relationship Id="rId36" Type="http://schemas.openxmlformats.org/officeDocument/2006/relationships/font" Target="fonts/PlayfairDisplay-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verylibrary.org/state_obscenity_laws_23-24"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azon.com/Censorship-Librarian-Examines-Culture-Speakers/dp/1682753476"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3f017f93a8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3f017f93a8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25e821fca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25e821fca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200000"/>
              </a:lnSpc>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Brussels sprouts offend me.</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“Nobody comes to the grocery store because it </a:t>
            </a:r>
            <a:r>
              <a:rPr i="1" lang="en" sz="1200">
                <a:solidFill>
                  <a:schemeClr val="dk1"/>
                </a:solidFill>
                <a:highlight>
                  <a:schemeClr val="lt1"/>
                </a:highlight>
                <a:latin typeface="Times New Roman"/>
                <a:ea typeface="Times New Roman"/>
                <a:cs typeface="Times New Roman"/>
                <a:sym typeface="Times New Roman"/>
              </a:rPr>
              <a:t>doesn’t have</a:t>
            </a:r>
            <a:r>
              <a:rPr lang="en" sz="1200">
                <a:solidFill>
                  <a:schemeClr val="dk1"/>
                </a:solidFill>
                <a:highlight>
                  <a:schemeClr val="lt1"/>
                </a:highlight>
                <a:latin typeface="Times New Roman"/>
                <a:ea typeface="Times New Roman"/>
                <a:cs typeface="Times New Roman"/>
                <a:sym typeface="Times New Roman"/>
              </a:rPr>
              <a:t> what they </a:t>
            </a:r>
            <a:r>
              <a:rPr i="1" lang="en" sz="1200">
                <a:solidFill>
                  <a:schemeClr val="dk1"/>
                </a:solidFill>
                <a:highlight>
                  <a:schemeClr val="lt1"/>
                </a:highlight>
                <a:latin typeface="Times New Roman"/>
                <a:ea typeface="Times New Roman"/>
                <a:cs typeface="Times New Roman"/>
                <a:sym typeface="Times New Roman"/>
              </a:rPr>
              <a:t>don’t want</a:t>
            </a:r>
            <a:r>
              <a:rPr lang="en" sz="1200">
                <a:solidFill>
                  <a:schemeClr val="dk1"/>
                </a:solidFill>
                <a:highlight>
                  <a:schemeClr val="lt1"/>
                </a:highlight>
                <a:latin typeface="Times New Roman"/>
                <a:ea typeface="Times New Roman"/>
                <a:cs typeface="Times New Roman"/>
                <a:sym typeface="Times New Roman"/>
              </a:rPr>
              <a:t>.” He paused. “Some people like brussels sprouts.”</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t/>
            </a:r>
            <a:endParaRPr sz="1200">
              <a:solidFill>
                <a:schemeClr val="dk1"/>
              </a:solidFill>
              <a:highlight>
                <a:schemeClr val="lt1"/>
              </a:highlight>
              <a:latin typeface="Times New Roman"/>
              <a:ea typeface="Times New Roman"/>
              <a:cs typeface="Times New Roman"/>
              <a:sym typeface="Times New Roman"/>
            </a:endParaRPr>
          </a:p>
          <a:p>
            <a:pPr indent="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Parental panic: 4-6, 14-16. End of infancy, end of childhood. Love and loss and grief. Generally short term when parents learn the library is the least of their worries, and maybe the best of their friends.</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t/>
            </a:r>
            <a:endParaRPr sz="1200">
              <a:solidFill>
                <a:schemeClr val="dk1"/>
              </a:solidFill>
              <a:highlight>
                <a:schemeClr val="lt1"/>
              </a:highlight>
              <a:latin typeface="Times New Roman"/>
              <a:ea typeface="Times New Roman"/>
              <a:cs typeface="Times New Roman"/>
              <a:sym typeface="Times New Roman"/>
            </a:endParaRPr>
          </a:p>
          <a:p>
            <a:pPr indent="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Demographic shifts: as of 2014, under the age of 5, America is majority non-white. TO some white folks, this looks like a loss of privilege and relevance. It scares them. To others–LGBTQ folks, black and brown people, it’s time to embrace the future, and reject the past. My notion is that 97% of library collections are like a mirror, looking backward on our culture. It reflects the choices of our society, much as our bodies reflect the choices of previous years. The challenges to library materials focus on the 3% of new voices. Some folks want to fend off the new voices and preserve the past. Others want to sweep away the old. Libraries are where you go to check out what’s happening the world.</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Will to power: mostly, though, censorship is a heavy handed attempt to control others.</a:t>
            </a:r>
            <a:endParaRPr sz="1200">
              <a:solidFill>
                <a:schemeClr val="dk1"/>
              </a:solidFill>
              <a:highlight>
                <a:schemeClr val="lt1"/>
              </a:highlight>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98d127b628_0_0: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98d127b628_0_0: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rtl="0" algn="l">
              <a:spcBef>
                <a:spcPts val="0"/>
              </a:spcBef>
              <a:spcAft>
                <a:spcPts val="0"/>
              </a:spcAft>
              <a:buNone/>
            </a:pPr>
            <a:r>
              <a:rPr lang="en" sz="1200"/>
              <a:t>Woods without wolves.</a:t>
            </a: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9936ea34c4_0_221: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marR="0" rtl="0" algn="l">
              <a:spcBef>
                <a:spcPts val="0"/>
              </a:spcBef>
              <a:spcAft>
                <a:spcPts val="0"/>
              </a:spcAft>
              <a:buSzPts val="1000"/>
              <a:buFont typeface="Arial"/>
              <a:buNone/>
            </a:pPr>
            <a:r>
              <a:rPr lang="en" sz="1200"/>
              <a:t>The Beloved Bill in Virginia. Often, the complaint diminishes the book. Beloved is not about sex. It’s about rape on many levels, and roots of racism. Far deeper.</a:t>
            </a:r>
            <a:endParaRPr b="0" i="0" sz="1000" u="none" cap="none" strike="noStrike"/>
          </a:p>
        </p:txBody>
      </p:sp>
      <p:sp>
        <p:nvSpPr>
          <p:cNvPr id="157" name="Google Shape;157;g29936ea34c4_0_221: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9936ea34c4_0_110: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marR="0" rtl="0" algn="l">
              <a:spcBef>
                <a:spcPts val="0"/>
              </a:spcBef>
              <a:spcAft>
                <a:spcPts val="0"/>
              </a:spcAft>
              <a:buSzPts val="1000"/>
              <a:buFont typeface="Arial"/>
              <a:buNone/>
            </a:pPr>
            <a:r>
              <a:rPr lang="en" sz="1200"/>
              <a:t>2016 report that captured two key shifts in college student attitudes. The most diverse population in American history.</a:t>
            </a:r>
            <a:endParaRPr sz="1200"/>
          </a:p>
          <a:p>
            <a:pPr indent="0" lvl="0" marL="0" marR="0" rtl="0" algn="l">
              <a:spcBef>
                <a:spcPts val="0"/>
              </a:spcBef>
              <a:spcAft>
                <a:spcPts val="0"/>
              </a:spcAft>
              <a:buSzPts val="1000"/>
              <a:buFont typeface="Arial"/>
              <a:buNone/>
            </a:pPr>
            <a:r>
              <a:rPr lang="en" sz="1200"/>
              <a:t>More recent reports: nuanced, both have support, but real tension between them sometimes.</a:t>
            </a:r>
            <a:endParaRPr sz="1200"/>
          </a:p>
          <a:p>
            <a:pPr indent="0" lvl="0" marL="0" marR="0" rtl="0" algn="l">
              <a:spcBef>
                <a:spcPts val="0"/>
              </a:spcBef>
              <a:spcAft>
                <a:spcPts val="0"/>
              </a:spcAft>
              <a:buSzPts val="1000"/>
              <a:buFont typeface="Arial"/>
              <a:buNone/>
            </a:pPr>
            <a:r>
              <a:rPr lang="en" sz="1200"/>
              <a:t>Trigger warnings, professors who lose their jobs (Churchill, U of I)</a:t>
            </a:r>
            <a:endParaRPr sz="1200"/>
          </a:p>
        </p:txBody>
      </p:sp>
      <p:sp>
        <p:nvSpPr>
          <p:cNvPr id="163" name="Google Shape;163;g29936ea34c4_0_110: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9936ea34c4_0_479: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9936ea34c4_0_479: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rtl="0" algn="l">
              <a:spcBef>
                <a:spcPts val="0"/>
              </a:spcBef>
              <a:spcAft>
                <a:spcPts val="0"/>
              </a:spcAft>
              <a:buNone/>
            </a:pPr>
            <a:r>
              <a:rPr lang="en" sz="1200"/>
              <a:t>Lest you think the issue doesn’t affect the academy.</a:t>
            </a: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9936ea34c4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9936ea34c4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Demographic panic. Challenges to pride displays. 3%. Challenges from two sides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3f017f93a8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3f017f93a8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25e821fc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25e821fc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228735756d_0_453: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228735756d_0_453: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rtl="0" algn="l">
              <a:spcBef>
                <a:spcPts val="0"/>
              </a:spcBef>
              <a:spcAft>
                <a:spcPts val="0"/>
              </a:spcAft>
              <a:buNone/>
            </a:pPr>
            <a:r>
              <a:rPr lang="en" sz="1200"/>
              <a:t>When you can’t bully your local institution into removing materials, you turn to the power of the state. And that would be official censorship, the state-sponsored suppression of a point of view someone doesn’t like. </a:t>
            </a:r>
            <a:r>
              <a:rPr i="1" lang="en" sz="1200"/>
              <a:t>Beloved </a:t>
            </a:r>
            <a:r>
              <a:rPr lang="en" sz="1200"/>
              <a:t>by Toni Morrison. But what about the discomfort of Black children reading about the Jim Crow era or Native Americans reding about Manifest Destiny in the American west? Who are we protecting, and from what? This is cancel culture: forbidding topics because of how they make people </a:t>
            </a:r>
            <a:r>
              <a:rPr i="1" lang="en" sz="1200"/>
              <a:t>feel</a:t>
            </a:r>
            <a:r>
              <a:rPr lang="en" sz="1200"/>
              <a:t>.</a:t>
            </a: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25e821fca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25e821fca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up was Florida, long a hotbed for right wing legislation, stepping up its game. And maybe some political posturing for a presidential candidate.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25461f45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25461f45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 just banning ideas, but seeking to punish the people who provide access to the ideas.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https://www.everylibrary.org/state_obscenity_laws_23-24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Used to be that wacky legislation was introduced for show – but now they’re actually getting passed by one house, and maybe both.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228735756d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228735756d_0_563:notes"/>
          <p:cNvSpPr txBox="1"/>
          <p:nvPr>
            <p:ph idx="1" type="body"/>
          </p:nvPr>
        </p:nvSpPr>
        <p:spPr>
          <a:xfrm>
            <a:off x="685800" y="4343400"/>
            <a:ext cx="5486400" cy="4114800"/>
          </a:xfrm>
          <a:prstGeom prst="rect">
            <a:avLst/>
          </a:prstGeom>
        </p:spPr>
        <p:txBody>
          <a:bodyPr anchorCtr="0" anchor="t" bIns="91450" lIns="91450" spcFirstLastPara="1" rIns="91450" wrap="square" tIns="91450">
            <a:noAutofit/>
          </a:bodyPr>
          <a:lstStyle/>
          <a:p>
            <a:pPr indent="0" lvl="0" marL="0" rtl="0" algn="l">
              <a:spcBef>
                <a:spcPts val="0"/>
              </a:spcBef>
              <a:spcAft>
                <a:spcPts val="0"/>
              </a:spcAft>
              <a:buNone/>
            </a:pPr>
            <a:r>
              <a:t/>
            </a:r>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228735756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228735756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25e821fca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25e821fca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List of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25e821fca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25e821fca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Perfectly appropriate to be </a:t>
            </a:r>
            <a:r>
              <a:rPr lang="en"/>
              <a:t>concerned</a:t>
            </a:r>
            <a:r>
              <a:rPr lang="en"/>
              <a:t> about these issues. But you can’t help but feel that sometimes libraries are attacked to divert attention from the actual causes, the real threats to children. My conclusion: our children are NOT reading too much.</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26e0df9a4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26e0df9a4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CDC. https://www.nejm.org/doi/pdf/10.1056/NEJMc2201761</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228735756d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228735756d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History of LBoR: Hitler invades Poland and attacks Jews. Putin attacks Ukraine and attacks “Nazis.” But he doesn’t mean Nazis, he means anyone who doesn’t agree with him. A rising tide of authoritarianism around the world and in the US. Just like 1939, when intellectual freedom became a core value of our profession. And is still, maybe more urgently needed than ever.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228735756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22873575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Gunnison: woman complains about Gender Queer at County Commissioner meeting, and at school board meeting. Expectation of privacy?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Fills out a Request for Reconsideration. The local newspaper requests it under Colorado’s Open Records Act, and the library provides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 woman sued the </a:t>
            </a:r>
            <a:r>
              <a:rPr lang="en"/>
              <a:t>library</a:t>
            </a:r>
            <a:r>
              <a:rPr lang="en"/>
              <a:t> for violating Colorado’s patron privacy law by providing her name and address (on the form).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the local newspaper requested a copy of ALL current requests for reconsideration, the library sought a judge’s opinion, who said that a request for reconsideration was a “library use.” So although the complaint could be shared, the name and address should have been redacted.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newspaper then brought suit against the library, saying that the attempt to prevent other people from using the library shouldn’t be considered a library use.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of course, the original woman, after publicly speaking at county and school meeting, had no expectation of privacy.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I see two sides: transgender person objecting to a book targeted trans people might not want to be outed, but has a right to complain. My current approach: I tell the patron that if they appeal a judgment, I can assure their privacy if they do it in writing, but not if they do it in public. Their choice.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in public, having someone give their name and place of residence establishes whether or not they are in fact a </a:t>
            </a:r>
            <a:r>
              <a:rPr lang="en"/>
              <a:t>constituent</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key point: don’t avoid the controversy. The community dialog is really the only way to put an issue to rest–at least until the legislature takes it up, or there’s some kind of board replacement strategy.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25e821fca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25e821fca1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time, some library stories….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9936ea34c4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9936ea34c4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200000"/>
              </a:lnSpc>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Brussels sprouts offend me.</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“Nobody comes to the grocery store because it </a:t>
            </a:r>
            <a:r>
              <a:rPr i="1" lang="en" sz="1200">
                <a:solidFill>
                  <a:schemeClr val="dk1"/>
                </a:solidFill>
                <a:highlight>
                  <a:schemeClr val="lt1"/>
                </a:highlight>
                <a:latin typeface="Times New Roman"/>
                <a:ea typeface="Times New Roman"/>
                <a:cs typeface="Times New Roman"/>
                <a:sym typeface="Times New Roman"/>
              </a:rPr>
              <a:t>doesn’t have</a:t>
            </a:r>
            <a:r>
              <a:rPr lang="en" sz="1200">
                <a:solidFill>
                  <a:schemeClr val="dk1"/>
                </a:solidFill>
                <a:highlight>
                  <a:schemeClr val="lt1"/>
                </a:highlight>
                <a:latin typeface="Times New Roman"/>
                <a:ea typeface="Times New Roman"/>
                <a:cs typeface="Times New Roman"/>
                <a:sym typeface="Times New Roman"/>
              </a:rPr>
              <a:t> what they </a:t>
            </a:r>
            <a:r>
              <a:rPr i="1" lang="en" sz="1200">
                <a:solidFill>
                  <a:schemeClr val="dk1"/>
                </a:solidFill>
                <a:highlight>
                  <a:schemeClr val="lt1"/>
                </a:highlight>
                <a:latin typeface="Times New Roman"/>
                <a:ea typeface="Times New Roman"/>
                <a:cs typeface="Times New Roman"/>
                <a:sym typeface="Times New Roman"/>
              </a:rPr>
              <a:t>don’t want</a:t>
            </a:r>
            <a:r>
              <a:rPr lang="en" sz="1200">
                <a:solidFill>
                  <a:schemeClr val="dk1"/>
                </a:solidFill>
                <a:highlight>
                  <a:schemeClr val="lt1"/>
                </a:highlight>
                <a:latin typeface="Times New Roman"/>
                <a:ea typeface="Times New Roman"/>
                <a:cs typeface="Times New Roman"/>
                <a:sym typeface="Times New Roman"/>
              </a:rPr>
              <a:t>.” He paused. “Some people like brussels sprouts.”</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t/>
            </a:r>
            <a:endParaRPr sz="1200">
              <a:solidFill>
                <a:schemeClr val="dk1"/>
              </a:solidFill>
              <a:highlight>
                <a:schemeClr val="lt1"/>
              </a:highlight>
              <a:latin typeface="Times New Roman"/>
              <a:ea typeface="Times New Roman"/>
              <a:cs typeface="Times New Roman"/>
              <a:sym typeface="Times New Roman"/>
            </a:endParaRPr>
          </a:p>
          <a:p>
            <a:pPr indent="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Parental panic: 4-6, 14-16. End of infancy, end of childhood. Love and loss and grief. Generally short term when parents learn the library is the least of their worries, and maybe the best of their friends.</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None/>
            </a:pPr>
            <a:r>
              <a:t/>
            </a:r>
            <a:endParaRPr sz="1200">
              <a:solidFill>
                <a:schemeClr val="dk1"/>
              </a:solidFill>
              <a:highlight>
                <a:schemeClr val="lt1"/>
              </a:highlight>
              <a:latin typeface="Times New Roman"/>
              <a:ea typeface="Times New Roman"/>
              <a:cs typeface="Times New Roman"/>
              <a:sym typeface="Times New Roman"/>
            </a:endParaRPr>
          </a:p>
          <a:p>
            <a:pPr indent="0" lvl="0" marL="0" rtl="0" algn="just">
              <a:lnSpc>
                <a:spcPct val="200000"/>
              </a:lnSpc>
              <a:spcBef>
                <a:spcPts val="0"/>
              </a:spcBef>
              <a:spcAft>
                <a:spcPts val="0"/>
              </a:spcAft>
              <a:buNone/>
            </a:pPr>
            <a:r>
              <a:rPr lang="en" sz="1200">
                <a:solidFill>
                  <a:schemeClr val="dk1"/>
                </a:solidFill>
                <a:highlight>
                  <a:schemeClr val="lt1"/>
                </a:highlight>
                <a:latin typeface="Times New Roman"/>
                <a:ea typeface="Times New Roman"/>
                <a:cs typeface="Times New Roman"/>
                <a:sym typeface="Times New Roman"/>
              </a:rPr>
              <a:t>Demographic shifts: as of 2014, under the age of 5, America is majority non-white. TO some white folks, this looks like a loss of privilege and relevance. It scares them. To others–LGBTQ folks, black and brown people, it’s time to embrace the future, and reject the past. My notion is that 97% of library collections are like a mirror, looking backward on our culture. It reflects the choices of our society, much as our bodies reflect the choices of previous years. The challenges to library materials focus on the 3% of new voices. Some folks want to fend off the new voices and preserve the past. Others want to sweep away the old. Libraries are where you go to check out what’s happening the world.</a:t>
            </a:r>
            <a:endParaRPr sz="1200">
              <a:solidFill>
                <a:schemeClr val="dk1"/>
              </a:solidFill>
              <a:highlight>
                <a:schemeClr val="lt1"/>
              </a:highlight>
              <a:latin typeface="Times New Roman"/>
              <a:ea typeface="Times New Roman"/>
              <a:cs typeface="Times New Roman"/>
              <a:sym typeface="Times New Roman"/>
            </a:endParaRPr>
          </a:p>
          <a:p>
            <a:pPr indent="457200" lvl="0" marL="0" rtl="0" algn="just">
              <a:lnSpc>
                <a:spcPct val="200000"/>
              </a:lnSpc>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Will to power: mostly, though, censorship is a heavy handed attempt to control others.</a:t>
            </a:r>
            <a:endParaRPr sz="1200">
              <a:solidFill>
                <a:schemeClr val="dk1"/>
              </a:solidFill>
              <a:highlight>
                <a:schemeClr val="lt1"/>
              </a:highlight>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3f017f93a8_0_1: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3f017f93a8_0_1: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rtl="0" algn="l">
              <a:spcBef>
                <a:spcPts val="0"/>
              </a:spcBef>
              <a:spcAft>
                <a:spcPts val="0"/>
              </a:spcAft>
              <a:buNone/>
            </a:pPr>
            <a:r>
              <a:rPr lang="en" sz="1200"/>
              <a:t>But let me give you some real life examples from actual challenges. </a:t>
            </a:r>
            <a:endParaRPr sz="1200"/>
          </a:p>
          <a:p>
            <a:pPr indent="0" lvl="0" marL="0" rtl="0" algn="l">
              <a:spcBef>
                <a:spcPts val="0"/>
              </a:spcBef>
              <a:spcAft>
                <a:spcPts val="0"/>
              </a:spcAft>
              <a:buNone/>
            </a:pPr>
            <a:r>
              <a:rPr lang="en" sz="1200"/>
              <a:t>First, Appeasement doesn’t work.</a:t>
            </a:r>
            <a:endParaRP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3f017f93a8_0_69: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marR="0" rtl="0" algn="l">
              <a:spcBef>
                <a:spcPts val="0"/>
              </a:spcBef>
              <a:spcAft>
                <a:spcPts val="0"/>
              </a:spcAft>
              <a:buSzPts val="1000"/>
              <a:buFont typeface="Arial"/>
              <a:buNone/>
            </a:pPr>
            <a:r>
              <a:rPr lang="en" sz="1200"/>
              <a:t>Librarian as hero, library as a roomful of grownups. Confronting the issues of the day with grace, with clarity, and with respect. The interest of our community in </a:t>
            </a:r>
            <a:r>
              <a:rPr i="1" lang="en" sz="1200"/>
              <a:t>meaningful conversations.</a:t>
            </a:r>
            <a:endParaRPr b="0" i="1" sz="1000" u="none" cap="none" strike="noStrike"/>
          </a:p>
        </p:txBody>
      </p:sp>
      <p:sp>
        <p:nvSpPr>
          <p:cNvPr id="283" name="Google Shape;283;g23f017f93a8_0_69: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3f017f93a8_0_142: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3f017f93a8_0_142:notes"/>
          <p:cNvSpPr txBox="1"/>
          <p:nvPr>
            <p:ph idx="1" type="body"/>
          </p:nvPr>
        </p:nvSpPr>
        <p:spPr>
          <a:xfrm>
            <a:off x="685787" y="4343386"/>
            <a:ext cx="5486400" cy="4114800"/>
          </a:xfrm>
          <a:prstGeom prst="rect">
            <a:avLst/>
          </a:prstGeom>
          <a:noFill/>
          <a:ln>
            <a:noFill/>
          </a:ln>
        </p:spPr>
        <p:txBody>
          <a:bodyPr anchorCtr="0" anchor="ctr" bIns="81475" lIns="81475" spcFirstLastPara="1" rIns="81475" wrap="square" tIns="81475">
            <a:noAutofit/>
          </a:bodyPr>
          <a:lstStyle/>
          <a:p>
            <a:pPr indent="0" lvl="0" marL="0" rtl="0" algn="l">
              <a:spcBef>
                <a:spcPts val="0"/>
              </a:spcBef>
              <a:spcAft>
                <a:spcPts val="0"/>
              </a:spcAft>
              <a:buNone/>
            </a:pPr>
            <a:r>
              <a:rPr lang="en" sz="1200"/>
              <a:t>The story of a Black woman with a biracial child. She challenged a book with a racist stereotype. Denied the removal, she was invited to join the board, became president, embraced the value of IF, and succeeded in getting the PUBLISHER to change the book.</a:t>
            </a:r>
            <a:endParaRP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26e0df9a4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26e0df9a4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https://www.amazon.com/Censorship-Librarian-Examines-Culture-Speakers/dp/1682753476</a:t>
            </a:r>
            <a:endParaRPr/>
          </a:p>
          <a:p>
            <a:pPr indent="0" lvl="0" marL="0" rtl="0" algn="l">
              <a:spcBef>
                <a:spcPts val="0"/>
              </a:spcBef>
              <a:spcAft>
                <a:spcPts val="0"/>
              </a:spcAft>
              <a:buClr>
                <a:schemeClr val="dk1"/>
              </a:buClr>
              <a:buSzPts val="1100"/>
              <a:buFont typeface="Arial"/>
              <a:buNone/>
            </a:pPr>
            <a:r>
              <a:rPr lang="en">
                <a:solidFill>
                  <a:schemeClr val="dk1"/>
                </a:solidFill>
              </a:rPr>
              <a:t>Out Sept 19, 2023.</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228735756d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228735756d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228735756d_1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228735756d_1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_1">
    <p:bg>
      <p:bgPr>
        <a:solidFill>
          <a:schemeClr val="accent4"/>
        </a:solidFill>
      </p:bgPr>
    </p:bg>
    <p:spTree>
      <p:nvGrpSpPr>
        <p:cNvPr id="55" name="Shape 55"/>
        <p:cNvGrpSpPr/>
        <p:nvPr/>
      </p:nvGrpSpPr>
      <p:grpSpPr>
        <a:xfrm>
          <a:off x="0" y="0"/>
          <a:ext cx="0" cy="0"/>
          <a:chOff x="0" y="0"/>
          <a:chExt cx="0" cy="0"/>
        </a:xfrm>
      </p:grpSpPr>
      <p:grpSp>
        <p:nvGrpSpPr>
          <p:cNvPr id="56" name="Google Shape;56;p13"/>
          <p:cNvGrpSpPr/>
          <p:nvPr/>
        </p:nvGrpSpPr>
        <p:grpSpPr>
          <a:xfrm>
            <a:off x="6172200" y="2656118"/>
            <a:ext cx="2971754" cy="2886151"/>
            <a:chOff x="6172200" y="2656118"/>
            <a:chExt cx="2971754" cy="2886151"/>
          </a:xfrm>
        </p:grpSpPr>
        <p:sp>
          <p:nvSpPr>
            <p:cNvPr id="57" name="Google Shape;57;p13"/>
            <p:cNvSpPr/>
            <p:nvPr/>
          </p:nvSpPr>
          <p:spPr>
            <a:xfrm flipH="1" rot="9208626">
              <a:off x="6704904" y="4110434"/>
              <a:ext cx="484232" cy="1204006"/>
            </a:xfrm>
            <a:prstGeom prst="flowChartManualInpu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flipH="1" rot="9208633">
              <a:off x="7804300" y="3279013"/>
              <a:ext cx="877624" cy="2182136"/>
            </a:xfrm>
            <a:prstGeom prst="flowChartManualInpu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flipH="1" rot="9208606">
              <a:off x="7481789" y="4276913"/>
              <a:ext cx="408796" cy="1016449"/>
            </a:xfrm>
            <a:prstGeom prst="flowChartManualInpu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flipH="1" rot="9208678">
              <a:off x="6287617" y="4657701"/>
              <a:ext cx="229660" cy="571018"/>
            </a:xfrm>
            <a:prstGeom prst="flowChartManualInpu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chemeClr val="lt1"/>
            </a:solidFill>
            <a:ln>
              <a:noFill/>
            </a:ln>
          </p:spPr>
        </p:sp>
      </p:grpSp>
      <p:grpSp>
        <p:nvGrpSpPr>
          <p:cNvPr id="62" name="Google Shape;62;p13"/>
          <p:cNvGrpSpPr/>
          <p:nvPr/>
        </p:nvGrpSpPr>
        <p:grpSpPr>
          <a:xfrm>
            <a:off x="-32" y="-228027"/>
            <a:ext cx="2163561" cy="1347300"/>
            <a:chOff x="-32" y="-215963"/>
            <a:chExt cx="2163561" cy="1347300"/>
          </a:xfrm>
        </p:grpSpPr>
        <p:sp>
          <p:nvSpPr>
            <p:cNvPr id="63" name="Google Shape;63;p13"/>
            <p:cNvSpPr/>
            <p:nvPr/>
          </p:nvSpPr>
          <p:spPr>
            <a:xfrm flipH="1" rot="-1591408">
              <a:off x="1362169" y="-63166"/>
              <a:ext cx="205103" cy="509980"/>
            </a:xfrm>
            <a:prstGeom prst="flowChartManualInpu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flipH="1" rot="-1591371">
              <a:off x="239463" y="-151890"/>
              <a:ext cx="434754" cy="1080980"/>
            </a:xfrm>
            <a:prstGeom prst="flowChartManualInpu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flipH="1" rot="-1591339">
              <a:off x="892401" y="-169347"/>
              <a:ext cx="504374" cy="1254067"/>
            </a:xfrm>
            <a:prstGeom prst="flowChartManualInpu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flipH="1" rot="-1591322">
              <a:off x="1818452" y="-76292"/>
              <a:ext cx="229660" cy="571018"/>
            </a:xfrm>
            <a:prstGeom prst="flowChartManualInpu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chemeClr val="accent3"/>
            </a:solidFill>
            <a:ln>
              <a:noFill/>
            </a:ln>
          </p:spPr>
        </p:sp>
      </p:grpSp>
      <p:sp>
        <p:nvSpPr>
          <p:cNvPr id="68" name="Google Shape;68;p13"/>
          <p:cNvSpPr txBox="1"/>
          <p:nvPr>
            <p:ph type="ctrTitle"/>
          </p:nvPr>
        </p:nvSpPr>
        <p:spPr>
          <a:xfrm>
            <a:off x="685800" y="2421550"/>
            <a:ext cx="5074500" cy="1159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69" name="Google Shape;69;p13"/>
          <p:cNvSpPr txBox="1"/>
          <p:nvPr>
            <p:ph idx="1" type="subTitle"/>
          </p:nvPr>
        </p:nvSpPr>
        <p:spPr>
          <a:xfrm>
            <a:off x="685800" y="3449654"/>
            <a:ext cx="5074500" cy="784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3000">
                <a:solidFill>
                  <a:schemeClr val="lt1"/>
                </a:solidFill>
              </a:defRPr>
            </a:lvl2pPr>
            <a:lvl3pPr lvl="2" rtl="0">
              <a:spcBef>
                <a:spcPts val="0"/>
              </a:spcBef>
              <a:spcAft>
                <a:spcPts val="0"/>
              </a:spcAft>
              <a:buClr>
                <a:schemeClr val="lt1"/>
              </a:buClr>
              <a:buSzPts val="3000"/>
              <a:buNone/>
              <a:defRPr sz="3000">
                <a:solidFill>
                  <a:schemeClr val="lt1"/>
                </a:solidFill>
              </a:defRPr>
            </a:lvl3pPr>
            <a:lvl4pPr lvl="3" rtl="0">
              <a:spcBef>
                <a:spcPts val="0"/>
              </a:spcBef>
              <a:spcAft>
                <a:spcPts val="0"/>
              </a:spcAft>
              <a:buClr>
                <a:schemeClr val="lt1"/>
              </a:buClr>
              <a:buSzPts val="3000"/>
              <a:buNone/>
              <a:defRPr sz="3000">
                <a:solidFill>
                  <a:schemeClr val="lt1"/>
                </a:solidFill>
              </a:defRPr>
            </a:lvl4pPr>
            <a:lvl5pPr lvl="4" rtl="0">
              <a:spcBef>
                <a:spcPts val="0"/>
              </a:spcBef>
              <a:spcAft>
                <a:spcPts val="0"/>
              </a:spcAft>
              <a:buClr>
                <a:schemeClr val="lt1"/>
              </a:buClr>
              <a:buSzPts val="3000"/>
              <a:buNone/>
              <a:defRPr sz="3000">
                <a:solidFill>
                  <a:schemeClr val="lt1"/>
                </a:solidFill>
              </a:defRPr>
            </a:lvl5pPr>
            <a:lvl6pPr lvl="5" rtl="0">
              <a:spcBef>
                <a:spcPts val="0"/>
              </a:spcBef>
              <a:spcAft>
                <a:spcPts val="0"/>
              </a:spcAft>
              <a:buClr>
                <a:schemeClr val="lt1"/>
              </a:buClr>
              <a:buSzPts val="3000"/>
              <a:buNone/>
              <a:defRPr sz="3000">
                <a:solidFill>
                  <a:schemeClr val="lt1"/>
                </a:solidFill>
              </a:defRPr>
            </a:lvl6pPr>
            <a:lvl7pPr lvl="6" rtl="0">
              <a:spcBef>
                <a:spcPts val="0"/>
              </a:spcBef>
              <a:spcAft>
                <a:spcPts val="0"/>
              </a:spcAft>
              <a:buClr>
                <a:schemeClr val="lt1"/>
              </a:buClr>
              <a:buSzPts val="3000"/>
              <a:buNone/>
              <a:defRPr sz="3000">
                <a:solidFill>
                  <a:schemeClr val="lt1"/>
                </a:solidFill>
              </a:defRPr>
            </a:lvl7pPr>
            <a:lvl8pPr lvl="7" rtl="0">
              <a:spcBef>
                <a:spcPts val="0"/>
              </a:spcBef>
              <a:spcAft>
                <a:spcPts val="0"/>
              </a:spcAft>
              <a:buClr>
                <a:schemeClr val="lt1"/>
              </a:buClr>
              <a:buSzPts val="3000"/>
              <a:buNone/>
              <a:defRPr sz="3000">
                <a:solidFill>
                  <a:schemeClr val="lt1"/>
                </a:solidFill>
              </a:defRPr>
            </a:lvl8pPr>
            <a:lvl9pPr lvl="8" rtl="0">
              <a:spcBef>
                <a:spcPts val="0"/>
              </a:spcBef>
              <a:spcAft>
                <a:spcPts val="0"/>
              </a:spcAft>
              <a:buClr>
                <a:schemeClr val="lt1"/>
              </a:buClr>
              <a:buSzPts val="3000"/>
              <a:buNone/>
              <a:defRPr sz="3000">
                <a:solidFill>
                  <a:schemeClr val="lt1"/>
                </a:solidFill>
              </a:defRPr>
            </a:lvl9pPr>
          </a:lstStyle>
          <a:p/>
        </p:txBody>
      </p:sp>
      <p:sp>
        <p:nvSpPr>
          <p:cNvPr id="70" name="Google Shape;70;p13"/>
          <p:cNvSpPr txBox="1"/>
          <p:nvPr>
            <p:ph idx="12" type="sldNum"/>
          </p:nvPr>
        </p:nvSpPr>
        <p:spPr>
          <a:xfrm>
            <a:off x="8556784" y="1"/>
            <a:ext cx="548700" cy="393600"/>
          </a:xfrm>
          <a:prstGeom prst="rect">
            <a:avLst/>
          </a:prstGeom>
        </p:spPr>
        <p:txBody>
          <a:bodyPr anchorCtr="0" anchor="t" bIns="91425" lIns="91425" spcFirstLastPara="1" rIns="91425" wrap="square" tIns="91425">
            <a:norm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AND_BODY_1">
    <p:spTree>
      <p:nvGrpSpPr>
        <p:cNvPr id="71" name="Shape 71"/>
        <p:cNvGrpSpPr/>
        <p:nvPr/>
      </p:nvGrpSpPr>
      <p:grpSpPr>
        <a:xfrm>
          <a:off x="0" y="0"/>
          <a:ext cx="0" cy="0"/>
          <a:chOff x="0" y="0"/>
          <a:chExt cx="0" cy="0"/>
        </a:xfrm>
      </p:grpSpPr>
      <p:sp>
        <p:nvSpPr>
          <p:cNvPr id="72" name="Google Shape;72;p14"/>
          <p:cNvSpPr txBox="1"/>
          <p:nvPr>
            <p:ph type="title"/>
          </p:nvPr>
        </p:nvSpPr>
        <p:spPr>
          <a:xfrm>
            <a:off x="484650" y="339660"/>
            <a:ext cx="7053300" cy="1050000"/>
          </a:xfrm>
          <a:prstGeom prst="rect">
            <a:avLst/>
          </a:prstGeom>
          <a:noFill/>
          <a:ln>
            <a:noFill/>
          </a:ln>
        </p:spPr>
        <p:txBody>
          <a:bodyPr anchorCtr="0" anchor="ctr" bIns="91425" lIns="91425" spcFirstLastPara="1" rIns="91425" wrap="square" tIns="91425">
            <a:norm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73" name="Google Shape;73;p14"/>
          <p:cNvSpPr txBox="1"/>
          <p:nvPr>
            <p:ph idx="1" type="subTitle"/>
          </p:nvPr>
        </p:nvSpPr>
        <p:spPr>
          <a:xfrm>
            <a:off x="457110" y="1203390"/>
            <a:ext cx="8229300" cy="2983200"/>
          </a:xfrm>
          <a:prstGeom prst="rect">
            <a:avLst/>
          </a:prstGeom>
          <a:noFill/>
          <a:ln>
            <a:noFill/>
          </a:ln>
        </p:spPr>
        <p:txBody>
          <a:bodyPr anchorCtr="0" anchor="ctr" bIns="91425" lIns="91425" spcFirstLastPara="1" rIns="91425" wrap="square" tIns="91425">
            <a:normAutofit/>
          </a:bodyPr>
          <a:lstStyle>
            <a:lvl1pPr indent="-44450" lvl="0" marL="1778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63500" lvl="1" marL="5207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82550" lvl="2" marL="863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88900" lvl="3" marL="12065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88900" lvl="4" marL="1549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88900" lvl="5" marL="18923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88900" lvl="6" marL="2235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88900" lvl="7" marL="25781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88900" lvl="8" marL="2921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_1">
  <p:cSld name="TITLE_AND_BODY_1_1">
    <p:spTree>
      <p:nvGrpSpPr>
        <p:cNvPr id="74" name="Shape 74"/>
        <p:cNvGrpSpPr/>
        <p:nvPr/>
      </p:nvGrpSpPr>
      <p:grpSpPr>
        <a:xfrm>
          <a:off x="0" y="0"/>
          <a:ext cx="0" cy="0"/>
          <a:chOff x="0" y="0"/>
          <a:chExt cx="0" cy="0"/>
        </a:xfrm>
      </p:grpSpPr>
      <p:sp>
        <p:nvSpPr>
          <p:cNvPr id="75" name="Google Shape;75;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76" name="Google Shape;76;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7" name="Google Shape;77;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91" name="Shape 91"/>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92" name="Shape 92"/>
        <p:cNvGrpSpPr/>
        <p:nvPr/>
      </p:nvGrpSpPr>
      <p:grpSpPr>
        <a:xfrm>
          <a:off x="0" y="0"/>
          <a:ext cx="0" cy="0"/>
          <a:chOff x="0" y="0"/>
          <a:chExt cx="0" cy="0"/>
        </a:xfrm>
      </p:grpSpPr>
      <p:sp>
        <p:nvSpPr>
          <p:cNvPr id="93" name="Google Shape;93;p18"/>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94" name="Google Shape;94;p18"/>
          <p:cNvSpPr txBox="1"/>
          <p:nvPr>
            <p:ph idx="1" type="subTitle"/>
          </p:nvPr>
        </p:nvSpPr>
        <p:spPr>
          <a:xfrm>
            <a:off x="457110" y="1203390"/>
            <a:ext cx="8229300" cy="2983200"/>
          </a:xfrm>
          <a:prstGeom prst="rect">
            <a:avLst/>
          </a:prstGeom>
          <a:noFill/>
          <a:ln>
            <a:noFill/>
          </a:ln>
        </p:spPr>
        <p:txBody>
          <a:bodyPr anchorCtr="0" anchor="ctr" bIns="68575" lIns="68575" spcFirstLastPara="1" rIns="68575" wrap="square" tIns="68575">
            <a:noAutofit/>
          </a:bodyPr>
          <a:lstStyle>
            <a:lvl1pPr indent="-44450" lvl="0" marL="1778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63500" lvl="1" marL="5207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82550" lvl="2" marL="863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88900" lvl="3" marL="12065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88900" lvl="4" marL="1549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88900" lvl="5" marL="18923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88900" lvl="6" marL="2235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88900" lvl="7" marL="25781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88900" lvl="8" marL="2921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95" name="Shape 95"/>
        <p:cNvGrpSpPr/>
        <p:nvPr/>
      </p:nvGrpSpPr>
      <p:grpSpPr>
        <a:xfrm>
          <a:off x="0" y="0"/>
          <a:ext cx="0" cy="0"/>
          <a:chOff x="0" y="0"/>
          <a:chExt cx="0" cy="0"/>
        </a:xfrm>
      </p:grpSpPr>
      <p:sp>
        <p:nvSpPr>
          <p:cNvPr id="96" name="Google Shape;96;p19"/>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97" name="Google Shape;97;p19"/>
          <p:cNvSpPr txBox="1"/>
          <p:nvPr>
            <p:ph idx="1" type="body"/>
          </p:nvPr>
        </p:nvSpPr>
        <p:spPr>
          <a:xfrm>
            <a:off x="457110" y="1203390"/>
            <a:ext cx="82293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98" name="Shape 98"/>
        <p:cNvGrpSpPr/>
        <p:nvPr/>
      </p:nvGrpSpPr>
      <p:grpSpPr>
        <a:xfrm>
          <a:off x="0" y="0"/>
          <a:ext cx="0" cy="0"/>
          <a:chOff x="0" y="0"/>
          <a:chExt cx="0" cy="0"/>
        </a:xfrm>
      </p:grpSpPr>
      <p:sp>
        <p:nvSpPr>
          <p:cNvPr id="99" name="Google Shape;99;p20"/>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00" name="Google Shape;100;p20"/>
          <p:cNvSpPr txBox="1"/>
          <p:nvPr>
            <p:ph idx="1" type="body"/>
          </p:nvPr>
        </p:nvSpPr>
        <p:spPr>
          <a:xfrm>
            <a:off x="457110" y="1203390"/>
            <a:ext cx="40158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01" name="Google Shape;101;p20"/>
          <p:cNvSpPr txBox="1"/>
          <p:nvPr>
            <p:ph idx="2" type="body"/>
          </p:nvPr>
        </p:nvSpPr>
        <p:spPr>
          <a:xfrm>
            <a:off x="4673970" y="1203390"/>
            <a:ext cx="40158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2" name="Shape 102"/>
        <p:cNvGrpSpPr/>
        <p:nvPr/>
      </p:nvGrpSpPr>
      <p:grpSpPr>
        <a:xfrm>
          <a:off x="0" y="0"/>
          <a:ext cx="0" cy="0"/>
          <a:chOff x="0" y="0"/>
          <a:chExt cx="0" cy="0"/>
        </a:xfrm>
      </p:grpSpPr>
      <p:sp>
        <p:nvSpPr>
          <p:cNvPr id="103" name="Google Shape;103;p21"/>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04" name="Shape 104"/>
        <p:cNvGrpSpPr/>
        <p:nvPr/>
      </p:nvGrpSpPr>
      <p:grpSpPr>
        <a:xfrm>
          <a:off x="0" y="0"/>
          <a:ext cx="0" cy="0"/>
          <a:chOff x="0" y="0"/>
          <a:chExt cx="0" cy="0"/>
        </a:xfrm>
      </p:grpSpPr>
      <p:sp>
        <p:nvSpPr>
          <p:cNvPr id="105" name="Google Shape;105;p22"/>
          <p:cNvSpPr txBox="1"/>
          <p:nvPr>
            <p:ph idx="1" type="subTitle"/>
          </p:nvPr>
        </p:nvSpPr>
        <p:spPr>
          <a:xfrm>
            <a:off x="484650" y="339660"/>
            <a:ext cx="7053300" cy="4868400"/>
          </a:xfrm>
          <a:prstGeom prst="rect">
            <a:avLst/>
          </a:prstGeom>
          <a:noFill/>
          <a:ln>
            <a:noFill/>
          </a:ln>
        </p:spPr>
        <p:txBody>
          <a:bodyPr anchorCtr="0" anchor="ctr" bIns="68575" lIns="68575" spcFirstLastPara="1" rIns="68575" wrap="square" tIns="68575">
            <a:noAutofit/>
          </a:bodyPr>
          <a:lstStyle>
            <a:lvl1pPr indent="-44450" lvl="0" marL="1778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63500" lvl="1" marL="5207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82550" lvl="2" marL="863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88900" lvl="3" marL="12065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88900" lvl="4" marL="1549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88900" lvl="5" marL="18923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88900" lvl="6" marL="2235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88900" lvl="7" marL="25781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88900" lvl="8" marL="2921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06" name="Shape 106"/>
        <p:cNvGrpSpPr/>
        <p:nvPr/>
      </p:nvGrpSpPr>
      <p:grpSpPr>
        <a:xfrm>
          <a:off x="0" y="0"/>
          <a:ext cx="0" cy="0"/>
          <a:chOff x="0" y="0"/>
          <a:chExt cx="0" cy="0"/>
        </a:xfrm>
      </p:grpSpPr>
      <p:sp>
        <p:nvSpPr>
          <p:cNvPr id="107" name="Google Shape;107;p23"/>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08" name="Google Shape;108;p23"/>
          <p:cNvSpPr txBox="1"/>
          <p:nvPr>
            <p:ph idx="1" type="body"/>
          </p:nvPr>
        </p:nvSpPr>
        <p:spPr>
          <a:xfrm>
            <a:off x="45711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09" name="Google Shape;109;p23"/>
          <p:cNvSpPr txBox="1"/>
          <p:nvPr>
            <p:ph idx="2" type="body"/>
          </p:nvPr>
        </p:nvSpPr>
        <p:spPr>
          <a:xfrm>
            <a:off x="457110" y="276156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10" name="Google Shape;110;p23"/>
          <p:cNvSpPr txBox="1"/>
          <p:nvPr>
            <p:ph idx="3" type="body"/>
          </p:nvPr>
        </p:nvSpPr>
        <p:spPr>
          <a:xfrm>
            <a:off x="4673970" y="1203390"/>
            <a:ext cx="40158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11" name="Shape 111"/>
        <p:cNvGrpSpPr/>
        <p:nvPr/>
      </p:nvGrpSpPr>
      <p:grpSpPr>
        <a:xfrm>
          <a:off x="0" y="0"/>
          <a:ext cx="0" cy="0"/>
          <a:chOff x="0" y="0"/>
          <a:chExt cx="0" cy="0"/>
        </a:xfrm>
      </p:grpSpPr>
      <p:sp>
        <p:nvSpPr>
          <p:cNvPr id="112" name="Google Shape;112;p24"/>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13" name="Google Shape;113;p24"/>
          <p:cNvSpPr txBox="1"/>
          <p:nvPr>
            <p:ph idx="1" type="body"/>
          </p:nvPr>
        </p:nvSpPr>
        <p:spPr>
          <a:xfrm>
            <a:off x="457110" y="1203390"/>
            <a:ext cx="40158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14" name="Google Shape;114;p24"/>
          <p:cNvSpPr txBox="1"/>
          <p:nvPr>
            <p:ph idx="2" type="body"/>
          </p:nvPr>
        </p:nvSpPr>
        <p:spPr>
          <a:xfrm>
            <a:off x="467397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15" name="Google Shape;115;p24"/>
          <p:cNvSpPr txBox="1"/>
          <p:nvPr>
            <p:ph idx="3" type="body"/>
          </p:nvPr>
        </p:nvSpPr>
        <p:spPr>
          <a:xfrm>
            <a:off x="4673970" y="276156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16" name="Shape 116"/>
        <p:cNvGrpSpPr/>
        <p:nvPr/>
      </p:nvGrpSpPr>
      <p:grpSpPr>
        <a:xfrm>
          <a:off x="0" y="0"/>
          <a:ext cx="0" cy="0"/>
          <a:chOff x="0" y="0"/>
          <a:chExt cx="0" cy="0"/>
        </a:xfrm>
      </p:grpSpPr>
      <p:sp>
        <p:nvSpPr>
          <p:cNvPr id="117" name="Google Shape;117;p25"/>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18" name="Google Shape;118;p25"/>
          <p:cNvSpPr txBox="1"/>
          <p:nvPr>
            <p:ph idx="1" type="body"/>
          </p:nvPr>
        </p:nvSpPr>
        <p:spPr>
          <a:xfrm>
            <a:off x="45711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19" name="Google Shape;119;p25"/>
          <p:cNvSpPr txBox="1"/>
          <p:nvPr>
            <p:ph idx="2" type="body"/>
          </p:nvPr>
        </p:nvSpPr>
        <p:spPr>
          <a:xfrm>
            <a:off x="467397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0" name="Google Shape;120;p25"/>
          <p:cNvSpPr txBox="1"/>
          <p:nvPr>
            <p:ph idx="3" type="body"/>
          </p:nvPr>
        </p:nvSpPr>
        <p:spPr>
          <a:xfrm>
            <a:off x="457110" y="2761560"/>
            <a:ext cx="82293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21" name="Shape 121"/>
        <p:cNvGrpSpPr/>
        <p:nvPr/>
      </p:nvGrpSpPr>
      <p:grpSpPr>
        <a:xfrm>
          <a:off x="0" y="0"/>
          <a:ext cx="0" cy="0"/>
          <a:chOff x="0" y="0"/>
          <a:chExt cx="0" cy="0"/>
        </a:xfrm>
      </p:grpSpPr>
      <p:sp>
        <p:nvSpPr>
          <p:cNvPr id="122" name="Google Shape;122;p26"/>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23" name="Google Shape;123;p26"/>
          <p:cNvSpPr txBox="1"/>
          <p:nvPr>
            <p:ph idx="1" type="body"/>
          </p:nvPr>
        </p:nvSpPr>
        <p:spPr>
          <a:xfrm>
            <a:off x="457110" y="1203390"/>
            <a:ext cx="82293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4" name="Google Shape;124;p26"/>
          <p:cNvSpPr txBox="1"/>
          <p:nvPr>
            <p:ph idx="2" type="body"/>
          </p:nvPr>
        </p:nvSpPr>
        <p:spPr>
          <a:xfrm>
            <a:off x="457110" y="2761560"/>
            <a:ext cx="82293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25" name="Shape 125"/>
        <p:cNvGrpSpPr/>
        <p:nvPr/>
      </p:nvGrpSpPr>
      <p:grpSpPr>
        <a:xfrm>
          <a:off x="0" y="0"/>
          <a:ext cx="0" cy="0"/>
          <a:chOff x="0" y="0"/>
          <a:chExt cx="0" cy="0"/>
        </a:xfrm>
      </p:grpSpPr>
      <p:sp>
        <p:nvSpPr>
          <p:cNvPr id="126" name="Google Shape;126;p27"/>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27" name="Google Shape;127;p27"/>
          <p:cNvSpPr txBox="1"/>
          <p:nvPr>
            <p:ph idx="1" type="body"/>
          </p:nvPr>
        </p:nvSpPr>
        <p:spPr>
          <a:xfrm>
            <a:off x="45711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8" name="Google Shape;128;p27"/>
          <p:cNvSpPr txBox="1"/>
          <p:nvPr>
            <p:ph idx="2" type="body"/>
          </p:nvPr>
        </p:nvSpPr>
        <p:spPr>
          <a:xfrm>
            <a:off x="4673970" y="120339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9" name="Google Shape;129;p27"/>
          <p:cNvSpPr txBox="1"/>
          <p:nvPr>
            <p:ph idx="3" type="body"/>
          </p:nvPr>
        </p:nvSpPr>
        <p:spPr>
          <a:xfrm>
            <a:off x="4673970" y="276156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0" name="Google Shape;130;p27"/>
          <p:cNvSpPr txBox="1"/>
          <p:nvPr>
            <p:ph idx="4" type="body"/>
          </p:nvPr>
        </p:nvSpPr>
        <p:spPr>
          <a:xfrm>
            <a:off x="457110" y="2761560"/>
            <a:ext cx="4015800" cy="14226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31" name="Shape 131"/>
        <p:cNvGrpSpPr/>
        <p:nvPr/>
      </p:nvGrpSpPr>
      <p:grpSpPr>
        <a:xfrm>
          <a:off x="0" y="0"/>
          <a:ext cx="0" cy="0"/>
          <a:chOff x="0" y="0"/>
          <a:chExt cx="0" cy="0"/>
        </a:xfrm>
      </p:grpSpPr>
      <p:sp>
        <p:nvSpPr>
          <p:cNvPr id="132" name="Google Shape;132;p28"/>
          <p:cNvSpPr txBox="1"/>
          <p:nvPr>
            <p:ph type="title"/>
          </p:nvPr>
        </p:nvSpPr>
        <p:spPr>
          <a:xfrm>
            <a:off x="484650" y="339660"/>
            <a:ext cx="7053300" cy="1050000"/>
          </a:xfrm>
          <a:prstGeom prst="rect">
            <a:avLst/>
          </a:prstGeom>
          <a:noFill/>
          <a:ln>
            <a:noFill/>
          </a:ln>
        </p:spPr>
        <p:txBody>
          <a:bodyPr anchorCtr="0" anchor="ctr"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133" name="Google Shape;133;p28"/>
          <p:cNvSpPr txBox="1"/>
          <p:nvPr>
            <p:ph idx="1" type="body"/>
          </p:nvPr>
        </p:nvSpPr>
        <p:spPr>
          <a:xfrm>
            <a:off x="457110" y="1203390"/>
            <a:ext cx="82293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4" name="Google Shape;134;p28"/>
          <p:cNvSpPr txBox="1"/>
          <p:nvPr>
            <p:ph idx="2" type="body"/>
          </p:nvPr>
        </p:nvSpPr>
        <p:spPr>
          <a:xfrm>
            <a:off x="457110" y="1203390"/>
            <a:ext cx="8229300" cy="29832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pic>
        <p:nvPicPr>
          <p:cNvPr id="135" name="Google Shape;135;p28"/>
          <p:cNvPicPr preferRelativeResize="0"/>
          <p:nvPr/>
        </p:nvPicPr>
        <p:blipFill rotWithShape="1">
          <a:blip r:embed="rId2">
            <a:alphaModFix/>
          </a:blip>
          <a:srcRect b="0" l="0" r="0" t="0"/>
          <a:stretch/>
        </p:blipFill>
        <p:spPr>
          <a:xfrm>
            <a:off x="2702160" y="1203390"/>
            <a:ext cx="3737215" cy="2982463"/>
          </a:xfrm>
          <a:prstGeom prst="rect">
            <a:avLst/>
          </a:prstGeom>
          <a:noFill/>
          <a:ln>
            <a:noFill/>
          </a:ln>
        </p:spPr>
      </p:pic>
      <p:pic>
        <p:nvPicPr>
          <p:cNvPr id="136" name="Google Shape;136;p28"/>
          <p:cNvPicPr preferRelativeResize="0"/>
          <p:nvPr/>
        </p:nvPicPr>
        <p:blipFill rotWithShape="1">
          <a:blip r:embed="rId2">
            <a:alphaModFix/>
          </a:blip>
          <a:srcRect b="0" l="0" r="0" t="0"/>
          <a:stretch/>
        </p:blipFill>
        <p:spPr>
          <a:xfrm>
            <a:off x="2702160" y="1203390"/>
            <a:ext cx="3737215" cy="298246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2.pn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theme" Target="../theme/theme1.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78" name="Shape 78"/>
        <p:cNvGrpSpPr/>
        <p:nvPr/>
      </p:nvGrpSpPr>
      <p:grpSpPr>
        <a:xfrm>
          <a:off x="0" y="0"/>
          <a:ext cx="0" cy="0"/>
          <a:chOff x="0" y="0"/>
          <a:chExt cx="0" cy="0"/>
        </a:xfrm>
      </p:grpSpPr>
      <p:pic>
        <p:nvPicPr>
          <p:cNvPr id="79" name="Google Shape;79;p16"/>
          <p:cNvPicPr preferRelativeResize="0"/>
          <p:nvPr/>
        </p:nvPicPr>
        <p:blipFill rotWithShape="1">
          <a:blip r:embed="rId1">
            <a:alphaModFix/>
          </a:blip>
          <a:srcRect b="0" l="3614" r="0" t="0"/>
          <a:stretch/>
        </p:blipFill>
        <p:spPr>
          <a:xfrm>
            <a:off x="0" y="2002320"/>
            <a:ext cx="3004244" cy="3116771"/>
          </a:xfrm>
          <a:prstGeom prst="rect">
            <a:avLst/>
          </a:prstGeom>
          <a:noFill/>
          <a:ln>
            <a:noFill/>
          </a:ln>
        </p:spPr>
      </p:pic>
      <p:pic>
        <p:nvPicPr>
          <p:cNvPr id="80" name="Google Shape;80;p16"/>
          <p:cNvPicPr preferRelativeResize="0"/>
          <p:nvPr/>
        </p:nvPicPr>
        <p:blipFill rotWithShape="1">
          <a:blip r:embed="rId2">
            <a:alphaModFix/>
          </a:blip>
          <a:srcRect b="0" l="35645" r="0" t="0"/>
          <a:stretch/>
        </p:blipFill>
        <p:spPr>
          <a:xfrm>
            <a:off x="0" y="2169180"/>
            <a:ext cx="1139506" cy="1770708"/>
          </a:xfrm>
          <a:prstGeom prst="rect">
            <a:avLst/>
          </a:prstGeom>
          <a:noFill/>
          <a:ln>
            <a:noFill/>
          </a:ln>
        </p:spPr>
      </p:pic>
      <p:sp>
        <p:nvSpPr>
          <p:cNvPr id="81" name="Google Shape;81;p16"/>
          <p:cNvSpPr/>
          <p:nvPr/>
        </p:nvSpPr>
        <p:spPr>
          <a:xfrm>
            <a:off x="6456780" y="1257390"/>
            <a:ext cx="2114400" cy="2114400"/>
          </a:xfrm>
          <a:prstGeom prst="ellipse">
            <a:avLst/>
          </a:prstGeom>
          <a:gradFill>
            <a:gsLst>
              <a:gs pos="0">
                <a:srgbClr val="F4F3EC">
                  <a:alpha val="6274"/>
                </a:srgbClr>
              </a:gs>
              <a:gs pos="36000">
                <a:srgbClr val="F4F3EC">
                  <a:alpha val="5490"/>
                </a:srgbClr>
              </a:gs>
              <a:gs pos="69000">
                <a:srgbClr val="F4F3EC">
                  <a:alpha val="0"/>
                </a:srgbClr>
              </a:gs>
              <a:gs pos="100000">
                <a:srgbClr val="F4F3EC">
                  <a:alpha val="0"/>
                </a:srgbClr>
              </a:gs>
            </a:gsLst>
            <a:lin ang="0" scaled="0"/>
          </a:gradFill>
          <a:ln>
            <a:noFill/>
          </a:ln>
          <a:effectLst>
            <a:outerShdw blurRad="38100" rotWithShape="0" dir="5400000" dist="25400">
              <a:srgbClr val="000000">
                <a:alpha val="4431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82" name="Google Shape;82;p16"/>
          <p:cNvPicPr preferRelativeResize="0"/>
          <p:nvPr/>
        </p:nvPicPr>
        <p:blipFill rotWithShape="1">
          <a:blip r:embed="rId3">
            <a:alphaModFix/>
          </a:blip>
          <a:srcRect b="0" l="0" r="0" t="28810"/>
          <a:stretch/>
        </p:blipFill>
        <p:spPr>
          <a:xfrm>
            <a:off x="5999670" y="0"/>
            <a:ext cx="1200867" cy="854873"/>
          </a:xfrm>
          <a:prstGeom prst="rect">
            <a:avLst/>
          </a:prstGeom>
          <a:noFill/>
          <a:ln>
            <a:noFill/>
          </a:ln>
        </p:spPr>
      </p:pic>
      <p:pic>
        <p:nvPicPr>
          <p:cNvPr id="83" name="Google Shape;83;p16"/>
          <p:cNvPicPr preferRelativeResize="0"/>
          <p:nvPr/>
        </p:nvPicPr>
        <p:blipFill rotWithShape="1">
          <a:blip r:embed="rId4">
            <a:alphaModFix/>
          </a:blip>
          <a:srcRect b="23330" l="0" r="0" t="0"/>
          <a:stretch/>
        </p:blipFill>
        <p:spPr>
          <a:xfrm>
            <a:off x="6454350" y="4571910"/>
            <a:ext cx="744533" cy="571015"/>
          </a:xfrm>
          <a:prstGeom prst="rect">
            <a:avLst/>
          </a:prstGeom>
          <a:noFill/>
          <a:ln>
            <a:noFill/>
          </a:ln>
        </p:spPr>
      </p:pic>
      <p:sp>
        <p:nvSpPr>
          <p:cNvPr id="84" name="Google Shape;84;p16"/>
          <p:cNvSpPr/>
          <p:nvPr/>
        </p:nvSpPr>
        <p:spPr>
          <a:xfrm>
            <a:off x="7828380" y="0"/>
            <a:ext cx="514200" cy="857100"/>
          </a:xfrm>
          <a:prstGeom prst="rect">
            <a:avLst/>
          </a:prstGeom>
          <a:solidFill>
            <a:schemeClr val="accent1"/>
          </a:solidFill>
          <a:ln>
            <a:noFill/>
          </a:ln>
          <a:effectLst>
            <a:outerShdw blurRad="38100" rotWithShape="0" dir="5400000" dist="25400">
              <a:srgbClr val="000000">
                <a:alpha val="44310"/>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5" name="Google Shape;85;p16"/>
          <p:cNvSpPr txBox="1"/>
          <p:nvPr>
            <p:ph type="title"/>
          </p:nvPr>
        </p:nvSpPr>
        <p:spPr>
          <a:xfrm>
            <a:off x="866160" y="1085940"/>
            <a:ext cx="2550300" cy="1085700"/>
          </a:xfrm>
          <a:prstGeom prst="rect">
            <a:avLst/>
          </a:prstGeom>
          <a:noFill/>
          <a:ln>
            <a:noFill/>
          </a:ln>
        </p:spPr>
        <p:txBody>
          <a:bodyPr anchorCtr="0" anchor="b" bIns="68575" lIns="68575" spcFirstLastPara="1" rIns="68575" wrap="square" tIns="68575">
            <a:noAutofit/>
          </a:bodyPr>
          <a:lstStyle>
            <a:lvl1pPr indent="0" lvl="0" mar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indent="0" lvl="1" rtl="0">
              <a:spcBef>
                <a:spcPts val="0"/>
              </a:spcBef>
              <a:spcAft>
                <a:spcPts val="0"/>
              </a:spcAft>
              <a:buSzPts val="1400"/>
              <a:buFont typeface="Arial"/>
              <a:buNone/>
              <a:defRPr sz="1400"/>
            </a:lvl2pPr>
            <a:lvl3pPr indent="0" lvl="2" rtl="0">
              <a:spcBef>
                <a:spcPts val="0"/>
              </a:spcBef>
              <a:spcAft>
                <a:spcPts val="0"/>
              </a:spcAft>
              <a:buSzPts val="1400"/>
              <a:buFont typeface="Arial"/>
              <a:buNone/>
              <a:defRPr sz="1400"/>
            </a:lvl3pPr>
            <a:lvl4pPr indent="0" lvl="3" rtl="0">
              <a:spcBef>
                <a:spcPts val="0"/>
              </a:spcBef>
              <a:spcAft>
                <a:spcPts val="0"/>
              </a:spcAft>
              <a:buSzPts val="1400"/>
              <a:buFont typeface="Arial"/>
              <a:buNone/>
              <a:defRPr sz="1400"/>
            </a:lvl4pPr>
            <a:lvl5pPr indent="0" lvl="4" rtl="0">
              <a:spcBef>
                <a:spcPts val="0"/>
              </a:spcBef>
              <a:spcAft>
                <a:spcPts val="0"/>
              </a:spcAft>
              <a:buSzPts val="1400"/>
              <a:buFont typeface="Arial"/>
              <a:buNone/>
              <a:defRPr sz="1400"/>
            </a:lvl5pPr>
            <a:lvl6pPr indent="0" lvl="5" rtl="0">
              <a:spcBef>
                <a:spcPts val="0"/>
              </a:spcBef>
              <a:spcAft>
                <a:spcPts val="0"/>
              </a:spcAft>
              <a:buSzPts val="1400"/>
              <a:buFont typeface="Arial"/>
              <a:buNone/>
              <a:defRPr sz="1400"/>
            </a:lvl6pPr>
            <a:lvl7pPr indent="0" lvl="6" rtl="0">
              <a:spcBef>
                <a:spcPts val="0"/>
              </a:spcBef>
              <a:spcAft>
                <a:spcPts val="0"/>
              </a:spcAft>
              <a:buSzPts val="1400"/>
              <a:buFont typeface="Arial"/>
              <a:buNone/>
              <a:defRPr sz="1400"/>
            </a:lvl7pPr>
            <a:lvl8pPr indent="0" lvl="7" rtl="0">
              <a:spcBef>
                <a:spcPts val="0"/>
              </a:spcBef>
              <a:spcAft>
                <a:spcPts val="0"/>
              </a:spcAft>
              <a:buSzPts val="1400"/>
              <a:buFont typeface="Arial"/>
              <a:buNone/>
              <a:defRPr sz="1400"/>
            </a:lvl8pPr>
            <a:lvl9pPr indent="0" lvl="8" rtl="0">
              <a:spcBef>
                <a:spcPts val="0"/>
              </a:spcBef>
              <a:spcAft>
                <a:spcPts val="0"/>
              </a:spcAft>
              <a:buSzPts val="1400"/>
              <a:buFont typeface="Arial"/>
              <a:buNone/>
              <a:defRPr sz="1400"/>
            </a:lvl9pPr>
          </a:lstStyle>
          <a:p/>
        </p:txBody>
      </p:sp>
      <p:sp>
        <p:nvSpPr>
          <p:cNvPr id="86" name="Google Shape;86;p16"/>
          <p:cNvSpPr txBox="1"/>
          <p:nvPr>
            <p:ph idx="1" type="body"/>
          </p:nvPr>
        </p:nvSpPr>
        <p:spPr>
          <a:xfrm>
            <a:off x="3588570" y="1085940"/>
            <a:ext cx="3896700" cy="3428700"/>
          </a:xfrm>
          <a:prstGeom prst="rect">
            <a:avLst/>
          </a:prstGeom>
          <a:noFill/>
          <a:ln>
            <a:noFill/>
          </a:ln>
        </p:spPr>
        <p:txBody>
          <a:bodyPr anchorCtr="0" anchor="ctr"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7" name="Google Shape;87;p16"/>
          <p:cNvSpPr txBox="1"/>
          <p:nvPr>
            <p:ph idx="2" type="body"/>
          </p:nvPr>
        </p:nvSpPr>
        <p:spPr>
          <a:xfrm>
            <a:off x="866160" y="2346840"/>
            <a:ext cx="2550300" cy="2171400"/>
          </a:xfrm>
          <a:prstGeom prst="rect">
            <a:avLst/>
          </a:prstGeom>
          <a:noFill/>
          <a:ln>
            <a:noFill/>
          </a:ln>
        </p:spPr>
        <p:txBody>
          <a:bodyPr anchorCtr="0" anchor="t" bIns="68575" lIns="68575" spcFirstLastPara="1" rIns="68575" wrap="square" tIns="685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8" name="Google Shape;88;p16"/>
          <p:cNvSpPr txBox="1"/>
          <p:nvPr>
            <p:ph idx="10" type="dt"/>
          </p:nvPr>
        </p:nvSpPr>
        <p:spPr>
          <a:xfrm rot="5400000">
            <a:off x="7616745" y="1343055"/>
            <a:ext cx="742800" cy="228300"/>
          </a:xfrm>
          <a:prstGeom prst="rect">
            <a:avLst/>
          </a:prstGeom>
          <a:noFill/>
          <a:ln>
            <a:noFill/>
          </a:ln>
        </p:spPr>
        <p:txBody>
          <a:bodyPr anchorCtr="0" anchor="t" bIns="68575" lIns="68575" spcFirstLastPara="1" rIns="68575" wrap="square" tIns="68575">
            <a:noAutofit/>
          </a:bodyPr>
          <a:lstStyle>
            <a:lvl1pPr indent="0" lvl="0" marL="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3429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6858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10287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13716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17145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20574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24003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27432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
        <p:nvSpPr>
          <p:cNvPr id="89" name="Google Shape;89;p16"/>
          <p:cNvSpPr txBox="1"/>
          <p:nvPr>
            <p:ph idx="11" type="ftr"/>
          </p:nvPr>
        </p:nvSpPr>
        <p:spPr>
          <a:xfrm rot="5400000">
            <a:off x="6713865" y="2419005"/>
            <a:ext cx="2894700" cy="228300"/>
          </a:xfrm>
          <a:prstGeom prst="rect">
            <a:avLst/>
          </a:prstGeom>
          <a:noFill/>
          <a:ln>
            <a:noFill/>
          </a:ln>
        </p:spPr>
        <p:txBody>
          <a:bodyPr anchorCtr="0" anchor="b" bIns="68575" lIns="68575" spcFirstLastPara="1" rIns="68575" wrap="square" tIns="68575">
            <a:noAutofit/>
          </a:bodyPr>
          <a:lstStyle>
            <a:lvl1pPr indent="0" lvl="0" marL="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3429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6858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10287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13716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17145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20574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24003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2743200" marR="0" rtl="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
        <p:nvSpPr>
          <p:cNvPr id="90" name="Google Shape;90;p16"/>
          <p:cNvSpPr txBox="1"/>
          <p:nvPr>
            <p:ph idx="12" type="sldNum"/>
          </p:nvPr>
        </p:nvSpPr>
        <p:spPr>
          <a:xfrm>
            <a:off x="7764390" y="221670"/>
            <a:ext cx="628200" cy="575400"/>
          </a:xfrm>
          <a:prstGeom prst="rect">
            <a:avLst/>
          </a:prstGeom>
          <a:noFill/>
          <a:ln>
            <a:noFill/>
          </a:ln>
        </p:spPr>
        <p:txBody>
          <a:bodyPr anchorCtr="0" anchor="b" bIns="34275" lIns="68575" spcFirstLastPara="1" rIns="68575" wrap="square" tIns="34275">
            <a:noAutofit/>
          </a:bodyPr>
          <a:lstStyle>
            <a:lvl1pPr indent="0" lvl="0"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FFFFFF"/>
              </a:buClr>
              <a:buSzPts val="500"/>
              <a:buFont typeface="Century Gothic"/>
              <a:buNone/>
              <a:defRPr b="0" i="0" sz="2100" u="none" cap="none" strike="noStrike">
                <a:solidFill>
                  <a:srgbClr val="FFFFFF"/>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mailto:jlarue@jlarue.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static.texastribune.org/media/files/965725d7f01b8a25ca44b6fde2f5519b/krauseletter.pdf?_ga=2.167958177.1655224844.1635425114-1180900626.1635425114" TargetMode="External"/><Relationship Id="rId4" Type="http://schemas.openxmlformats.org/officeDocument/2006/relationships/hyperlink" Target="https://static.texastribune.org/media/files/94fee7ff93eff9609f141433e41f8ae1/krausebooklist.pdf?_ga=2.11573559.2091958781.1635513476-272773625.1635513476" TargetMode="External"/><Relationship Id="rId5" Type="http://schemas.openxmlformats.org/officeDocument/2006/relationships/hyperlink" Target="https://capitol.texas.gov/tlodocs/87R/billtext/pdf/HB03979F.pdf#navpanes=0" TargetMode="External"/><Relationship Id="rId6" Type="http://schemas.openxmlformats.org/officeDocument/2006/relationships/hyperlink" Target="https://bookriot.com/critical-race-theory-book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everylibrary.org/state_obscenity_laws_23-2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nejm.org/doi/pdf/10.1056/NEJMc2201761" TargetMode="External"/><Relationship Id="rId4" Type="http://schemas.openxmlformats.org/officeDocument/2006/relationships/hyperlink" Target="https://www.healthychildren.org/English/safety-prevention/at-home/Pages/What-to-Know-about-Child-Abuse.aspx" TargetMode="External"/><Relationship Id="rId5" Type="http://schemas.openxmlformats.org/officeDocument/2006/relationships/hyperlink" Target="https://en.wikipedia.org/wiki/Catholic_Church_sexual_abuse_cases" TargetMode="External"/><Relationship Id="rId6" Type="http://schemas.openxmlformats.org/officeDocument/2006/relationships/hyperlink" Target="https://www.npr.org/2022/06/02/1102621352/how-the-southern-baptist-convention-covered-up-its-widespread-sexual-abuse-scan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4.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21.png"/><Relationship Id="rId8"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9"/>
          <p:cNvSpPr txBox="1"/>
          <p:nvPr>
            <p:ph type="title"/>
          </p:nvPr>
        </p:nvSpPr>
        <p:spPr>
          <a:xfrm>
            <a:off x="509550" y="1423875"/>
            <a:ext cx="8124900" cy="17982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Defending the Freedom to Read:</a:t>
            </a:r>
            <a:endParaRPr/>
          </a:p>
          <a:p>
            <a:pPr indent="0" lvl="0" marL="0" rtl="0" algn="ctr">
              <a:spcBef>
                <a:spcPts val="0"/>
              </a:spcBef>
              <a:spcAft>
                <a:spcPts val="0"/>
              </a:spcAft>
              <a:buNone/>
            </a:pPr>
            <a:r>
              <a:rPr lang="en"/>
              <a:t>Policies, Procedures &amp;</a:t>
            </a:r>
            <a:endParaRPr/>
          </a:p>
          <a:p>
            <a:pPr indent="0" lvl="0" marL="0" rtl="0" algn="ctr">
              <a:spcBef>
                <a:spcPts val="0"/>
              </a:spcBef>
              <a:spcAft>
                <a:spcPts val="0"/>
              </a:spcAft>
              <a:buNone/>
            </a:pPr>
            <a:r>
              <a:rPr lang="en"/>
              <a:t>Civic Engagement</a:t>
            </a:r>
            <a:endParaRPr/>
          </a:p>
        </p:txBody>
      </p:sp>
      <p:sp>
        <p:nvSpPr>
          <p:cNvPr id="142" name="Google Shape;142;p29"/>
          <p:cNvSpPr txBox="1"/>
          <p:nvPr/>
        </p:nvSpPr>
        <p:spPr>
          <a:xfrm>
            <a:off x="1868825" y="3542075"/>
            <a:ext cx="5059500" cy="146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a:ea typeface="Lato"/>
                <a:cs typeface="Lato"/>
                <a:sym typeface="Lato"/>
              </a:rPr>
              <a:t>Jamie LaRue &lt;</a:t>
            </a:r>
            <a:r>
              <a:rPr lang="en" u="sng">
                <a:solidFill>
                  <a:schemeClr val="hlink"/>
                </a:solidFill>
                <a:latin typeface="Lato"/>
                <a:ea typeface="Lato"/>
                <a:cs typeface="Lato"/>
                <a:sym typeface="Lato"/>
                <a:hlinkClick r:id="rId3"/>
              </a:rPr>
              <a:t>jlarue@jlarue.com</a:t>
            </a:r>
            <a:r>
              <a:rPr lang="en">
                <a:solidFill>
                  <a:schemeClr val="lt1"/>
                </a:solidFill>
                <a:latin typeface="Lato"/>
                <a:ea typeface="Lato"/>
                <a:cs typeface="Lato"/>
                <a:sym typeface="Lato"/>
              </a:rPr>
              <a:t>&gt;</a:t>
            </a:r>
            <a:endParaRPr>
              <a:solidFill>
                <a:schemeClr val="lt1"/>
              </a:solidFill>
              <a:latin typeface="Lato"/>
              <a:ea typeface="Lato"/>
              <a:cs typeface="Lato"/>
              <a:sym typeface="Lato"/>
            </a:endParaRPr>
          </a:p>
          <a:p>
            <a:pPr indent="0" lvl="0" marL="0" rtl="0" algn="ctr">
              <a:spcBef>
                <a:spcPts val="0"/>
              </a:spcBef>
              <a:spcAft>
                <a:spcPts val="0"/>
              </a:spcAft>
              <a:buNone/>
            </a:pPr>
            <a:r>
              <a:t/>
            </a:r>
            <a:endParaRPr>
              <a:solidFill>
                <a:schemeClr val="lt1"/>
              </a:solidFill>
              <a:latin typeface="Lato"/>
              <a:ea typeface="Lato"/>
              <a:cs typeface="Lato"/>
              <a:sym typeface="Lato"/>
            </a:endParaRPr>
          </a:p>
          <a:p>
            <a:pPr indent="0" lvl="0" marL="0" rtl="0" algn="ctr">
              <a:spcBef>
                <a:spcPts val="0"/>
              </a:spcBef>
              <a:spcAft>
                <a:spcPts val="0"/>
              </a:spcAft>
              <a:buNone/>
            </a:pPr>
            <a:r>
              <a:rPr lang="en">
                <a:solidFill>
                  <a:schemeClr val="lt1"/>
                </a:solidFill>
                <a:latin typeface="Lato"/>
                <a:ea typeface="Lato"/>
                <a:cs typeface="Lato"/>
                <a:sym typeface="Lato"/>
              </a:rPr>
              <a:t>ACRL, Stillwater OK</a:t>
            </a:r>
            <a:endParaRPr>
              <a:solidFill>
                <a:schemeClr val="lt1"/>
              </a:solidFill>
              <a:latin typeface="Lato"/>
              <a:ea typeface="Lato"/>
              <a:cs typeface="Lato"/>
              <a:sym typeface="Lato"/>
            </a:endParaRPr>
          </a:p>
          <a:p>
            <a:pPr indent="0" lvl="0" marL="0" rtl="0" algn="ctr">
              <a:spcBef>
                <a:spcPts val="0"/>
              </a:spcBef>
              <a:spcAft>
                <a:spcPts val="0"/>
              </a:spcAft>
              <a:buNone/>
            </a:pPr>
            <a:r>
              <a:rPr lang="en">
                <a:solidFill>
                  <a:schemeClr val="lt1"/>
                </a:solidFill>
                <a:latin typeface="Lato"/>
                <a:ea typeface="Lato"/>
                <a:cs typeface="Lato"/>
                <a:sym typeface="Lato"/>
              </a:rPr>
              <a:t>November 10, 2023</a:t>
            </a:r>
            <a:endParaRPr>
              <a:solidFill>
                <a:schemeClr val="lt1"/>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people censor</a:t>
            </a:r>
            <a:endParaRPr/>
          </a:p>
        </p:txBody>
      </p:sp>
      <p:sp>
        <p:nvSpPr>
          <p:cNvPr id="148" name="Google Shape;148;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Personal prejudice (why I hate brussels sprouts)</a:t>
            </a:r>
            <a:endParaRPr/>
          </a:p>
          <a:p>
            <a:pPr indent="-317500" lvl="1" marL="914400" rtl="0" algn="l">
              <a:spcBef>
                <a:spcPts val="0"/>
              </a:spcBef>
              <a:spcAft>
                <a:spcPts val="0"/>
              </a:spcAft>
              <a:buSzPts val="1400"/>
              <a:buChar char="○"/>
            </a:pPr>
            <a:r>
              <a:rPr lang="en"/>
              <a:t>Childhood trauma </a:t>
            </a:r>
            <a:br>
              <a:rPr lang="en"/>
            </a:br>
            <a:endParaRPr/>
          </a:p>
          <a:p>
            <a:pPr indent="-342900" lvl="0" marL="457200" rtl="0" algn="l">
              <a:spcBef>
                <a:spcPts val="0"/>
              </a:spcBef>
              <a:spcAft>
                <a:spcPts val="0"/>
              </a:spcAft>
              <a:buSzPts val="1800"/>
              <a:buChar char="●"/>
            </a:pPr>
            <a:r>
              <a:rPr lang="en"/>
              <a:t>Parental panic</a:t>
            </a:r>
            <a:endParaRPr/>
          </a:p>
          <a:p>
            <a:pPr indent="-317500" lvl="1" marL="914400" rtl="0" algn="l">
              <a:spcBef>
                <a:spcPts val="0"/>
              </a:spcBef>
              <a:spcAft>
                <a:spcPts val="0"/>
              </a:spcAft>
              <a:buSzPts val="1400"/>
              <a:buChar char="○"/>
            </a:pPr>
            <a:r>
              <a:rPr lang="en"/>
              <a:t>4-6, 14-16 transitions</a:t>
            </a:r>
            <a:br>
              <a:rPr lang="en"/>
            </a:br>
            <a:endParaRPr/>
          </a:p>
          <a:p>
            <a:pPr indent="-342900" lvl="0" marL="457200" rtl="0" algn="l">
              <a:spcBef>
                <a:spcPts val="0"/>
              </a:spcBef>
              <a:spcAft>
                <a:spcPts val="0"/>
              </a:spcAft>
              <a:buSzPts val="1800"/>
              <a:buChar char="●"/>
            </a:pPr>
            <a:r>
              <a:rPr lang="en"/>
              <a:t>Demographic panic</a:t>
            </a:r>
            <a:endParaRPr/>
          </a:p>
          <a:p>
            <a:pPr indent="-317500" lvl="1" marL="914400" rtl="0" algn="l">
              <a:spcBef>
                <a:spcPts val="0"/>
              </a:spcBef>
              <a:spcAft>
                <a:spcPts val="0"/>
              </a:spcAft>
              <a:buSzPts val="1400"/>
              <a:buChar char="○"/>
            </a:pPr>
            <a:r>
              <a:rPr lang="en"/>
              <a:t>Public library as cultural mirror</a:t>
            </a:r>
            <a:br>
              <a:rPr lang="en"/>
            </a:br>
            <a:endParaRPr/>
          </a:p>
          <a:p>
            <a:pPr indent="-342900" lvl="0" marL="457200" rtl="0" algn="l">
              <a:spcBef>
                <a:spcPts val="0"/>
              </a:spcBef>
              <a:spcAft>
                <a:spcPts val="0"/>
              </a:spcAft>
              <a:buSzPts val="1800"/>
              <a:buChar char="●"/>
            </a:pPr>
            <a:r>
              <a:rPr lang="en"/>
              <a:t>The will to power and control</a:t>
            </a:r>
            <a:endParaRPr/>
          </a:p>
          <a:p>
            <a:pPr indent="-317500" lvl="1" marL="914400" rtl="0" algn="l">
              <a:spcBef>
                <a:spcPts val="0"/>
              </a:spcBef>
              <a:spcAft>
                <a:spcPts val="0"/>
              </a:spcAft>
              <a:buSzPts val="1400"/>
              <a:buChar char="○"/>
            </a:pPr>
            <a:r>
              <a:rPr lang="en"/>
              <a:t>Follow the money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31"/>
          <p:cNvPicPr preferRelativeResize="0"/>
          <p:nvPr/>
        </p:nvPicPr>
        <p:blipFill>
          <a:blip r:embed="rId3">
            <a:alphaModFix/>
          </a:blip>
          <a:stretch>
            <a:fillRect/>
          </a:stretch>
        </p:blipFill>
        <p:spPr>
          <a:xfrm>
            <a:off x="855644" y="1153769"/>
            <a:ext cx="2655281" cy="3989738"/>
          </a:xfrm>
          <a:prstGeom prst="rect">
            <a:avLst/>
          </a:prstGeom>
          <a:noFill/>
          <a:ln>
            <a:noFill/>
          </a:ln>
        </p:spPr>
      </p:pic>
      <p:pic>
        <p:nvPicPr>
          <p:cNvPr id="154" name="Google Shape;154;p31"/>
          <p:cNvPicPr preferRelativeResize="0"/>
          <p:nvPr/>
        </p:nvPicPr>
        <p:blipFill>
          <a:blip r:embed="rId4">
            <a:alphaModFix/>
          </a:blip>
          <a:stretch>
            <a:fillRect/>
          </a:stretch>
        </p:blipFill>
        <p:spPr>
          <a:xfrm>
            <a:off x="3964275" y="198000"/>
            <a:ext cx="2590531" cy="398973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2"/>
          <p:cNvSpPr txBox="1"/>
          <p:nvPr>
            <p:ph type="title"/>
          </p:nvPr>
        </p:nvSpPr>
        <p:spPr>
          <a:xfrm>
            <a:off x="5231336" y="1297886"/>
            <a:ext cx="1667400" cy="1050000"/>
          </a:xfrm>
          <a:prstGeom prst="rect">
            <a:avLst/>
          </a:prstGeom>
          <a:noFill/>
          <a:ln>
            <a:noFill/>
          </a:ln>
        </p:spPr>
        <p:txBody>
          <a:bodyPr anchorCtr="0" anchor="ctr" bIns="0" lIns="0" spcFirstLastPara="1" rIns="0" wrap="square" tIns="0">
            <a:normAutofit/>
          </a:bodyPr>
          <a:lstStyle/>
          <a:p>
            <a:pPr indent="0" lvl="0" marL="0" marR="0" rtl="0" algn="l">
              <a:lnSpc>
                <a:spcPct val="90000"/>
              </a:lnSpc>
              <a:spcBef>
                <a:spcPts val="0"/>
              </a:spcBef>
              <a:spcAft>
                <a:spcPts val="0"/>
              </a:spcAft>
              <a:buClr>
                <a:schemeClr val="lt1"/>
              </a:buClr>
              <a:buSzPts val="3300"/>
              <a:buFont typeface="Arial"/>
              <a:buNone/>
            </a:pPr>
            <a:r>
              <a:rPr i="0" lang="en" sz="3300" u="none" cap="none" strike="noStrike"/>
              <a:t>Schools</a:t>
            </a:r>
            <a:endParaRPr/>
          </a:p>
        </p:txBody>
      </p:sp>
      <p:pic>
        <p:nvPicPr>
          <p:cNvPr descr="Image result" id="160" name="Google Shape;160;p32"/>
          <p:cNvPicPr preferRelativeResize="0"/>
          <p:nvPr/>
        </p:nvPicPr>
        <p:blipFill rotWithShape="1">
          <a:blip r:embed="rId3">
            <a:alphaModFix/>
          </a:blip>
          <a:srcRect b="0" l="0" r="0" t="0"/>
          <a:stretch/>
        </p:blipFill>
        <p:spPr>
          <a:xfrm>
            <a:off x="1052347" y="0"/>
            <a:ext cx="3327927" cy="511781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3"/>
          <p:cNvSpPr txBox="1"/>
          <p:nvPr/>
        </p:nvSpPr>
        <p:spPr>
          <a:xfrm>
            <a:off x="938178" y="997342"/>
            <a:ext cx="2550300" cy="6462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Clr>
                <a:srgbClr val="EBEBEB"/>
              </a:buClr>
              <a:buSzPts val="500"/>
              <a:buFont typeface="Century Gothic"/>
              <a:buNone/>
            </a:pPr>
            <a:r>
              <a:rPr i="0" lang="en" sz="2400" u="none" cap="none" strike="noStrike">
                <a:solidFill>
                  <a:schemeClr val="accent1"/>
                </a:solidFill>
                <a:latin typeface="Roboto Condensed"/>
                <a:ea typeface="Roboto Condensed"/>
                <a:cs typeface="Roboto Condensed"/>
                <a:sym typeface="Roboto Condensed"/>
              </a:rPr>
              <a:t>PEN America study</a:t>
            </a:r>
            <a:endParaRPr sz="1700">
              <a:solidFill>
                <a:schemeClr val="accent1"/>
              </a:solidFill>
              <a:latin typeface="Roboto Condensed"/>
              <a:ea typeface="Roboto Condensed"/>
              <a:cs typeface="Roboto Condensed"/>
              <a:sym typeface="Roboto Condensed"/>
            </a:endParaRPr>
          </a:p>
        </p:txBody>
      </p:sp>
      <p:sp>
        <p:nvSpPr>
          <p:cNvPr id="166" name="Google Shape;166;p33"/>
          <p:cNvSpPr txBox="1"/>
          <p:nvPr/>
        </p:nvSpPr>
        <p:spPr>
          <a:xfrm>
            <a:off x="854850" y="1981952"/>
            <a:ext cx="2550300" cy="1616400"/>
          </a:xfrm>
          <a:prstGeom prst="rect">
            <a:avLst/>
          </a:prstGeom>
          <a:noFill/>
          <a:ln>
            <a:noFill/>
          </a:ln>
        </p:spPr>
        <p:txBody>
          <a:bodyPr anchorCtr="0" anchor="t" bIns="34275" lIns="68575" spcFirstLastPara="1" rIns="68575" wrap="square" tIns="34275">
            <a:noAutofit/>
          </a:bodyPr>
          <a:lstStyle/>
          <a:p>
            <a:pPr indent="-254000" lvl="0" marL="254000" marR="0" rtl="0" algn="l">
              <a:lnSpc>
                <a:spcPct val="100000"/>
              </a:lnSpc>
              <a:spcBef>
                <a:spcPts val="0"/>
              </a:spcBef>
              <a:spcAft>
                <a:spcPts val="0"/>
              </a:spcAft>
              <a:buClr>
                <a:schemeClr val="dk2"/>
              </a:buClr>
              <a:buSzPts val="1400"/>
              <a:buFont typeface="Roboto Condensed"/>
              <a:buChar char="•"/>
            </a:pPr>
            <a:r>
              <a:rPr i="1" lang="en" sz="1800" u="none" cap="none" strike="noStrike">
                <a:solidFill>
                  <a:schemeClr val="dk2"/>
                </a:solidFill>
                <a:latin typeface="Roboto Condensed"/>
                <a:ea typeface="Roboto Condensed"/>
                <a:cs typeface="Roboto Condensed"/>
                <a:sym typeface="Roboto Condensed"/>
              </a:rPr>
              <a:t>Support for intellectual freedom is declining</a:t>
            </a:r>
            <a:br>
              <a:rPr i="1" lang="en" sz="1800" u="none" cap="none" strike="noStrike">
                <a:solidFill>
                  <a:schemeClr val="dk2"/>
                </a:solidFill>
                <a:latin typeface="Roboto Condensed"/>
                <a:ea typeface="Roboto Condensed"/>
                <a:cs typeface="Roboto Condensed"/>
                <a:sym typeface="Roboto Condensed"/>
              </a:rPr>
            </a:br>
            <a:endParaRPr sz="1100">
              <a:solidFill>
                <a:schemeClr val="dk2"/>
              </a:solidFill>
              <a:latin typeface="Roboto Condensed"/>
              <a:ea typeface="Roboto Condensed"/>
              <a:cs typeface="Roboto Condensed"/>
              <a:sym typeface="Roboto Condensed"/>
            </a:endParaRPr>
          </a:p>
          <a:p>
            <a:pPr indent="-254000" lvl="0" marL="254000" marR="0" rtl="0" algn="l">
              <a:lnSpc>
                <a:spcPct val="100000"/>
              </a:lnSpc>
              <a:spcBef>
                <a:spcPts val="0"/>
              </a:spcBef>
              <a:spcAft>
                <a:spcPts val="0"/>
              </a:spcAft>
              <a:buClr>
                <a:schemeClr val="dk2"/>
              </a:buClr>
              <a:buSzPts val="1400"/>
              <a:buFont typeface="Roboto Condensed"/>
              <a:buChar char="•"/>
            </a:pPr>
            <a:r>
              <a:rPr i="1" lang="en" sz="1800" u="none" cap="none" strike="noStrike">
                <a:solidFill>
                  <a:schemeClr val="dk2"/>
                </a:solidFill>
                <a:latin typeface="Roboto Condensed"/>
                <a:ea typeface="Roboto Condensed"/>
                <a:cs typeface="Roboto Condensed"/>
                <a:sym typeface="Roboto Condensed"/>
              </a:rPr>
              <a:t>Support for social justice is rising</a:t>
            </a:r>
            <a:endParaRPr sz="1100">
              <a:solidFill>
                <a:schemeClr val="dk2"/>
              </a:solidFill>
              <a:latin typeface="Roboto Condensed"/>
              <a:ea typeface="Roboto Condensed"/>
              <a:cs typeface="Roboto Condensed"/>
              <a:sym typeface="Roboto Condensed"/>
            </a:endParaRPr>
          </a:p>
        </p:txBody>
      </p:sp>
      <p:pic>
        <p:nvPicPr>
          <p:cNvPr id="167" name="Google Shape;167;p33"/>
          <p:cNvPicPr preferRelativeResize="0"/>
          <p:nvPr/>
        </p:nvPicPr>
        <p:blipFill rotWithShape="1">
          <a:blip r:embed="rId3">
            <a:alphaModFix/>
          </a:blip>
          <a:srcRect b="0" l="0" r="0" t="0"/>
          <a:stretch/>
        </p:blipFill>
        <p:spPr>
          <a:xfrm>
            <a:off x="4211730" y="1085940"/>
            <a:ext cx="2642679" cy="34287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4"/>
          <p:cNvSpPr txBox="1"/>
          <p:nvPr>
            <p:ph type="title"/>
          </p:nvPr>
        </p:nvSpPr>
        <p:spPr>
          <a:xfrm>
            <a:off x="484650" y="339660"/>
            <a:ext cx="7053300" cy="1050000"/>
          </a:xfrm>
          <a:prstGeom prst="rect">
            <a:avLst/>
          </a:prstGeom>
        </p:spPr>
        <p:txBody>
          <a:bodyPr anchorCtr="0" anchor="ctr" bIns="68575" lIns="68575" spcFirstLastPara="1" rIns="68575" wrap="square" tIns="68575">
            <a:noAutofit/>
          </a:bodyPr>
          <a:lstStyle/>
          <a:p>
            <a:pPr indent="0" lvl="0" marL="0" rtl="0" algn="l">
              <a:spcBef>
                <a:spcPts val="0"/>
              </a:spcBef>
              <a:spcAft>
                <a:spcPts val="0"/>
              </a:spcAft>
              <a:buNone/>
            </a:pPr>
            <a:r>
              <a:rPr lang="en">
                <a:solidFill>
                  <a:schemeClr val="lt1"/>
                </a:solidFill>
              </a:rPr>
              <a:t>Academic freedom?</a:t>
            </a:r>
            <a:endParaRPr>
              <a:solidFill>
                <a:schemeClr val="lt1"/>
              </a:solidFill>
            </a:endParaRPr>
          </a:p>
        </p:txBody>
      </p:sp>
      <p:pic>
        <p:nvPicPr>
          <p:cNvPr id="173" name="Google Shape;173;p34"/>
          <p:cNvPicPr preferRelativeResize="0"/>
          <p:nvPr/>
        </p:nvPicPr>
        <p:blipFill>
          <a:blip r:embed="rId3">
            <a:alphaModFix/>
          </a:blip>
          <a:stretch>
            <a:fillRect/>
          </a:stretch>
        </p:blipFill>
        <p:spPr>
          <a:xfrm>
            <a:off x="114300" y="1504035"/>
            <a:ext cx="2143125" cy="2857500"/>
          </a:xfrm>
          <a:prstGeom prst="rect">
            <a:avLst/>
          </a:prstGeom>
          <a:noFill/>
          <a:ln>
            <a:noFill/>
          </a:ln>
        </p:spPr>
      </p:pic>
      <p:sp>
        <p:nvSpPr>
          <p:cNvPr id="174" name="Google Shape;174;p34"/>
          <p:cNvSpPr txBox="1"/>
          <p:nvPr/>
        </p:nvSpPr>
        <p:spPr>
          <a:xfrm>
            <a:off x="136669" y="4509881"/>
            <a:ext cx="8920200" cy="4773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rPr>
              <a:t>Ward Churchill, 2005                                              Steven Salaita, 2015                                           Milo Yiannapoulos, 2017</a:t>
            </a:r>
            <a:br>
              <a:rPr lang="en" sz="1100">
                <a:solidFill>
                  <a:schemeClr val="lt1"/>
                </a:solidFill>
              </a:rPr>
            </a:br>
            <a:r>
              <a:rPr lang="en" sz="1100">
                <a:solidFill>
                  <a:schemeClr val="lt1"/>
                </a:solidFill>
              </a:rPr>
              <a:t>University of Colorado Boulder                               University of Illinois-Urbana                                University of California Berkeley</a:t>
            </a:r>
            <a:endParaRPr sz="1100">
              <a:solidFill>
                <a:schemeClr val="lt1"/>
              </a:solidFill>
            </a:endParaRPr>
          </a:p>
        </p:txBody>
      </p:sp>
      <p:pic>
        <p:nvPicPr>
          <p:cNvPr id="175" name="Google Shape;175;p34"/>
          <p:cNvPicPr preferRelativeResize="0"/>
          <p:nvPr/>
        </p:nvPicPr>
        <p:blipFill>
          <a:blip r:embed="rId4">
            <a:alphaModFix/>
          </a:blip>
          <a:stretch>
            <a:fillRect/>
          </a:stretch>
        </p:blipFill>
        <p:spPr>
          <a:xfrm>
            <a:off x="2371725" y="1504030"/>
            <a:ext cx="3091721" cy="2857500"/>
          </a:xfrm>
          <a:prstGeom prst="rect">
            <a:avLst/>
          </a:prstGeom>
          <a:noFill/>
          <a:ln>
            <a:noFill/>
          </a:ln>
        </p:spPr>
      </p:pic>
      <p:pic>
        <p:nvPicPr>
          <p:cNvPr id="176" name="Google Shape;176;p34"/>
          <p:cNvPicPr preferRelativeResize="0"/>
          <p:nvPr/>
        </p:nvPicPr>
        <p:blipFill>
          <a:blip r:embed="rId5">
            <a:alphaModFix/>
          </a:blip>
          <a:stretch>
            <a:fillRect/>
          </a:stretch>
        </p:blipFill>
        <p:spPr>
          <a:xfrm>
            <a:off x="5577746" y="1504035"/>
            <a:ext cx="1955349" cy="289154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35"/>
          <p:cNvPicPr preferRelativeResize="0"/>
          <p:nvPr/>
        </p:nvPicPr>
        <p:blipFill>
          <a:blip r:embed="rId3">
            <a:alphaModFix/>
          </a:blip>
          <a:stretch>
            <a:fillRect/>
          </a:stretch>
        </p:blipFill>
        <p:spPr>
          <a:xfrm>
            <a:off x="152400" y="30300"/>
            <a:ext cx="2500476" cy="3589200"/>
          </a:xfrm>
          <a:prstGeom prst="rect">
            <a:avLst/>
          </a:prstGeom>
          <a:noFill/>
          <a:ln>
            <a:noFill/>
          </a:ln>
        </p:spPr>
      </p:pic>
      <p:pic>
        <p:nvPicPr>
          <p:cNvPr id="182" name="Google Shape;182;p35"/>
          <p:cNvPicPr preferRelativeResize="0"/>
          <p:nvPr/>
        </p:nvPicPr>
        <p:blipFill>
          <a:blip r:embed="rId4">
            <a:alphaModFix/>
          </a:blip>
          <a:stretch>
            <a:fillRect/>
          </a:stretch>
        </p:blipFill>
        <p:spPr>
          <a:xfrm>
            <a:off x="3675750" y="152400"/>
            <a:ext cx="2242062" cy="3467115"/>
          </a:xfrm>
          <a:prstGeom prst="rect">
            <a:avLst/>
          </a:prstGeom>
          <a:noFill/>
          <a:ln>
            <a:noFill/>
          </a:ln>
        </p:spPr>
      </p:pic>
      <p:pic>
        <p:nvPicPr>
          <p:cNvPr id="183" name="Google Shape;183;p35"/>
          <p:cNvPicPr preferRelativeResize="0"/>
          <p:nvPr/>
        </p:nvPicPr>
        <p:blipFill>
          <a:blip r:embed="rId5">
            <a:alphaModFix/>
          </a:blip>
          <a:stretch>
            <a:fillRect/>
          </a:stretch>
        </p:blipFill>
        <p:spPr>
          <a:xfrm>
            <a:off x="6957174" y="152400"/>
            <a:ext cx="2242050" cy="3458169"/>
          </a:xfrm>
          <a:prstGeom prst="rect">
            <a:avLst/>
          </a:prstGeom>
          <a:noFill/>
          <a:ln>
            <a:noFill/>
          </a:ln>
        </p:spPr>
      </p:pic>
      <p:sp>
        <p:nvSpPr>
          <p:cNvPr id="184" name="Google Shape;184;p35"/>
          <p:cNvSpPr txBox="1"/>
          <p:nvPr/>
        </p:nvSpPr>
        <p:spPr>
          <a:xfrm>
            <a:off x="2136050" y="4058900"/>
            <a:ext cx="5157600" cy="8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ato"/>
                <a:ea typeface="Lato"/>
                <a:cs typeface="Lato"/>
                <a:sym typeface="Lato"/>
              </a:rPr>
              <a:t>2022 Top Challenged Titles (3 of 13)</a:t>
            </a:r>
            <a:endParaRPr sz="18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6"/>
          <p:cNvSpPr txBox="1"/>
          <p:nvPr>
            <p:ph type="ctrTitle"/>
          </p:nvPr>
        </p:nvSpPr>
        <p:spPr>
          <a:xfrm>
            <a:off x="3096250" y="1627200"/>
            <a:ext cx="2951400" cy="2386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The rhetoric of </a:t>
            </a:r>
            <a:r>
              <a:rPr i="1" lang="en"/>
              <a:t>rage</a:t>
            </a:r>
            <a:endParaRPr i="1"/>
          </a:p>
          <a:p>
            <a:pPr indent="0" lvl="0" marL="0" rtl="0" algn="ctr">
              <a:spcBef>
                <a:spcPts val="0"/>
              </a:spcBef>
              <a:spcAft>
                <a:spcPts val="0"/>
              </a:spcAft>
              <a:buNone/>
            </a:pPr>
            <a:r>
              <a:rPr lang="en"/>
              <a:t>(and sex)</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7"/>
          <p:cNvSpPr txBox="1"/>
          <p:nvPr/>
        </p:nvSpPr>
        <p:spPr>
          <a:xfrm>
            <a:off x="1906650" y="1090900"/>
            <a:ext cx="293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400">
                <a:latin typeface="Lato"/>
                <a:ea typeface="Lato"/>
                <a:cs typeface="Lato"/>
                <a:sym typeface="Lato"/>
              </a:rPr>
              <a:t>groomer</a:t>
            </a:r>
            <a:endParaRPr i="1" sz="2400">
              <a:latin typeface="Lato"/>
              <a:ea typeface="Lato"/>
              <a:cs typeface="Lato"/>
              <a:sym typeface="Lato"/>
            </a:endParaRPr>
          </a:p>
        </p:txBody>
      </p:sp>
      <p:sp>
        <p:nvSpPr>
          <p:cNvPr id="195" name="Google Shape;195;p37"/>
          <p:cNvSpPr txBox="1"/>
          <p:nvPr/>
        </p:nvSpPr>
        <p:spPr>
          <a:xfrm>
            <a:off x="3729800" y="1939250"/>
            <a:ext cx="23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u="sng">
                <a:latin typeface="Lato"/>
                <a:ea typeface="Lato"/>
                <a:cs typeface="Lato"/>
                <a:sym typeface="Lato"/>
              </a:rPr>
              <a:t>pedophile</a:t>
            </a:r>
            <a:endParaRPr sz="2400" u="sng">
              <a:latin typeface="Lato"/>
              <a:ea typeface="Lato"/>
              <a:cs typeface="Lato"/>
              <a:sym typeface="Lato"/>
            </a:endParaRPr>
          </a:p>
        </p:txBody>
      </p:sp>
      <p:sp>
        <p:nvSpPr>
          <p:cNvPr id="196" name="Google Shape;196;p37"/>
          <p:cNvSpPr txBox="1"/>
          <p:nvPr/>
        </p:nvSpPr>
        <p:spPr>
          <a:xfrm>
            <a:off x="2599250" y="3090175"/>
            <a:ext cx="2393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Lato"/>
                <a:ea typeface="Lato"/>
                <a:cs typeface="Lato"/>
                <a:sym typeface="Lato"/>
              </a:rPr>
              <a:t>communist</a:t>
            </a:r>
            <a:endParaRPr b="1" sz="2400">
              <a:latin typeface="Lato"/>
              <a:ea typeface="Lato"/>
              <a:cs typeface="Lato"/>
              <a:sym typeface="Lato"/>
            </a:endParaRPr>
          </a:p>
        </p:txBody>
      </p:sp>
      <p:sp>
        <p:nvSpPr>
          <p:cNvPr id="197" name="Google Shape;197;p37"/>
          <p:cNvSpPr txBox="1"/>
          <p:nvPr/>
        </p:nvSpPr>
        <p:spPr>
          <a:xfrm>
            <a:off x="5481650" y="4006825"/>
            <a:ext cx="2678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u="sng">
                <a:latin typeface="Lato"/>
                <a:ea typeface="Lato"/>
                <a:cs typeface="Lato"/>
                <a:sym typeface="Lato"/>
              </a:rPr>
              <a:t>human-trafficker</a:t>
            </a:r>
            <a:endParaRPr sz="2400" u="sng">
              <a:latin typeface="Lato"/>
              <a:ea typeface="Lato"/>
              <a:cs typeface="Lato"/>
              <a:sym typeface="Lato"/>
            </a:endParaRPr>
          </a:p>
        </p:txBody>
      </p:sp>
      <p:sp>
        <p:nvSpPr>
          <p:cNvPr id="198" name="Google Shape;198;p37"/>
          <p:cNvSpPr txBox="1"/>
          <p:nvPr/>
        </p:nvSpPr>
        <p:spPr>
          <a:xfrm>
            <a:off x="5980725" y="798525"/>
            <a:ext cx="217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Lato"/>
                <a:ea typeface="Lato"/>
                <a:cs typeface="Lato"/>
                <a:sym typeface="Lato"/>
              </a:rPr>
              <a:t>pornographer</a:t>
            </a:r>
            <a:endParaRPr b="1" sz="2400">
              <a:latin typeface="Lato"/>
              <a:ea typeface="Lato"/>
              <a:cs typeface="Lato"/>
              <a:sym typeface="Lato"/>
            </a:endParaRPr>
          </a:p>
        </p:txBody>
      </p:sp>
      <p:sp>
        <p:nvSpPr>
          <p:cNvPr id="199" name="Google Shape;199;p37"/>
          <p:cNvSpPr txBox="1"/>
          <p:nvPr/>
        </p:nvSpPr>
        <p:spPr>
          <a:xfrm>
            <a:off x="6561275" y="2764250"/>
            <a:ext cx="1599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2400">
                <a:latin typeface="Lato"/>
                <a:ea typeface="Lato"/>
                <a:cs typeface="Lato"/>
                <a:sym typeface="Lato"/>
              </a:rPr>
              <a:t>obscene</a:t>
            </a:r>
            <a:endParaRPr i="1" sz="2400">
              <a:latin typeface="Lato"/>
              <a:ea typeface="Lato"/>
              <a:cs typeface="Lato"/>
              <a:sym typeface="Lato"/>
            </a:endParaRPr>
          </a:p>
        </p:txBody>
      </p:sp>
      <p:sp>
        <p:nvSpPr>
          <p:cNvPr id="200" name="Google Shape;200;p37"/>
          <p:cNvSpPr txBox="1"/>
          <p:nvPr/>
        </p:nvSpPr>
        <p:spPr>
          <a:xfrm>
            <a:off x="1265000" y="4037400"/>
            <a:ext cx="2811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Lato"/>
                <a:ea typeface="Lato"/>
                <a:cs typeface="Lato"/>
                <a:sym typeface="Lato"/>
              </a:rPr>
              <a:t>harmful to minors</a:t>
            </a:r>
            <a:endParaRPr sz="2400">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type="title"/>
          </p:nvPr>
        </p:nvSpPr>
        <p:spPr>
          <a:xfrm>
            <a:off x="484650" y="339660"/>
            <a:ext cx="7053300" cy="1050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a:solidFill>
                  <a:srgbClr val="FF0000"/>
                </a:solidFill>
                <a:latin typeface="Playfair Display"/>
                <a:ea typeface="Playfair Display"/>
                <a:cs typeface="Playfair Display"/>
                <a:sym typeface="Playfair Display"/>
              </a:rPr>
              <a:t>2021 and Texas: the Surge begins</a:t>
            </a:r>
            <a:endParaRPr b="1">
              <a:solidFill>
                <a:srgbClr val="FF0000"/>
              </a:solidFill>
              <a:latin typeface="Playfair Display"/>
              <a:ea typeface="Playfair Display"/>
              <a:cs typeface="Playfair Display"/>
              <a:sym typeface="Playfair Display"/>
            </a:endParaRPr>
          </a:p>
        </p:txBody>
      </p:sp>
      <p:sp>
        <p:nvSpPr>
          <p:cNvPr id="206" name="Google Shape;206;p38"/>
          <p:cNvSpPr txBox="1"/>
          <p:nvPr>
            <p:ph idx="1" type="subTitle"/>
          </p:nvPr>
        </p:nvSpPr>
        <p:spPr>
          <a:xfrm>
            <a:off x="457106" y="1203394"/>
            <a:ext cx="8229300" cy="3429300"/>
          </a:xfrm>
          <a:prstGeom prst="rect">
            <a:avLst/>
          </a:prstGeom>
        </p:spPr>
        <p:txBody>
          <a:bodyPr anchorCtr="0" anchor="ctr" bIns="91425" lIns="91425" spcFirstLastPara="1" rIns="91425" wrap="square" tIns="91425">
            <a:normAutofit/>
          </a:bodyPr>
          <a:lstStyle/>
          <a:p>
            <a:pPr indent="-298450" lvl="0" marL="342900" rtl="0" algn="l">
              <a:spcBef>
                <a:spcPts val="800"/>
              </a:spcBef>
              <a:spcAft>
                <a:spcPts val="0"/>
              </a:spcAft>
              <a:buClr>
                <a:srgbClr val="000000"/>
              </a:buClr>
              <a:buSzPts val="2100"/>
              <a:buChar char="●"/>
            </a:pPr>
            <a:r>
              <a:rPr lang="en">
                <a:solidFill>
                  <a:srgbClr val="000000"/>
                </a:solidFill>
              </a:rPr>
              <a:t>October 25, 2021: Rep. Matt Krause’s </a:t>
            </a:r>
            <a:r>
              <a:rPr lang="en" u="sng">
                <a:solidFill>
                  <a:srgbClr val="000000"/>
                </a:solidFill>
                <a:hlinkClick r:id="rId3">
                  <a:extLst>
                    <a:ext uri="{A12FA001-AC4F-418D-AE19-62706E023703}">
                      <ahyp:hlinkClr val="tx"/>
                    </a:ext>
                  </a:extLst>
                </a:hlinkClick>
              </a:rPr>
              <a:t>letter</a:t>
            </a:r>
            <a:r>
              <a:rPr lang="en">
                <a:solidFill>
                  <a:srgbClr val="000000"/>
                </a:solidFill>
              </a:rPr>
              <a:t> to the Texas Education Agency asking if any of the schools in the state have the books listed on a </a:t>
            </a:r>
            <a:r>
              <a:rPr lang="en" u="sng">
                <a:solidFill>
                  <a:srgbClr val="000000"/>
                </a:solidFill>
                <a:hlinkClick r:id="rId4">
                  <a:extLst>
                    <a:ext uri="{A12FA001-AC4F-418D-AE19-62706E023703}">
                      <ahyp:hlinkClr val="tx"/>
                    </a:ext>
                  </a:extLst>
                </a:hlinkClick>
              </a:rPr>
              <a:t>16 page spreadsheet</a:t>
            </a:r>
            <a:r>
              <a:rPr lang="en">
                <a:solidFill>
                  <a:srgbClr val="000000"/>
                </a:solidFill>
              </a:rPr>
              <a:t>, as well as how much schools had spent on these books.</a:t>
            </a:r>
            <a:endParaRPr>
              <a:solidFill>
                <a:srgbClr val="000000"/>
              </a:solidFill>
            </a:endParaRPr>
          </a:p>
          <a:p>
            <a:pPr indent="-298450" lvl="0" marL="342900" rtl="0" algn="l">
              <a:spcBef>
                <a:spcPts val="800"/>
              </a:spcBef>
              <a:spcAft>
                <a:spcPts val="0"/>
              </a:spcAft>
              <a:buClr>
                <a:srgbClr val="000000"/>
              </a:buClr>
              <a:buSzPts val="2100"/>
              <a:buChar char="●"/>
            </a:pPr>
            <a:r>
              <a:rPr lang="en" u="sng">
                <a:solidFill>
                  <a:srgbClr val="000000"/>
                </a:solidFill>
                <a:hlinkClick r:id="rId5">
                  <a:extLst>
                    <a:ext uri="{A12FA001-AC4F-418D-AE19-62706E023703}">
                      <ahyp:hlinkClr val="tx"/>
                    </a:ext>
                  </a:extLst>
                </a:hlinkClick>
              </a:rPr>
              <a:t>House Bill 3979</a:t>
            </a:r>
            <a:r>
              <a:rPr lang="en">
                <a:solidFill>
                  <a:srgbClr val="000000"/>
                </a:solidFill>
              </a:rPr>
              <a:t>, anti-</a:t>
            </a:r>
            <a:r>
              <a:rPr lang="en" u="sng">
                <a:solidFill>
                  <a:srgbClr val="000000"/>
                </a:solidFill>
                <a:hlinkClick r:id="rId6">
                  <a:extLst>
                    <a:ext uri="{A12FA001-AC4F-418D-AE19-62706E023703}">
                      <ahyp:hlinkClr val="tx"/>
                    </a:ext>
                  </a:extLst>
                </a:hlinkClick>
              </a:rPr>
              <a:t>CRT</a:t>
            </a:r>
            <a:r>
              <a:rPr lang="en">
                <a:solidFill>
                  <a:srgbClr val="000000"/>
                </a:solidFill>
              </a:rPr>
              <a:t> bill that bans teaching any materials that could mean “an individual should feel discomfort, guilt, anguish, or any other form of psychological distress on account of the individual’s race or sex.”</a:t>
            </a:r>
            <a:endParaRPr>
              <a:solidFill>
                <a:srgbClr val="000000"/>
              </a:solidFill>
            </a:endParaRPr>
          </a:p>
          <a:p>
            <a:pPr indent="-298450" lvl="0" marL="342900" rtl="0" algn="l">
              <a:spcBef>
                <a:spcPts val="800"/>
              </a:spcBef>
              <a:spcAft>
                <a:spcPts val="0"/>
              </a:spcAft>
              <a:buClr>
                <a:srgbClr val="000000"/>
              </a:buClr>
              <a:buSzPts val="2100"/>
              <a:buChar char="●"/>
            </a:pPr>
            <a:r>
              <a:rPr lang="en">
                <a:solidFill>
                  <a:srgbClr val="000000"/>
                </a:solidFill>
              </a:rPr>
              <a:t>https://bookriot.com/texas-book-ban-list/</a:t>
            </a:r>
            <a:endParaRPr>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Florida</a:t>
            </a:r>
            <a:endParaRPr/>
          </a:p>
        </p:txBody>
      </p:sp>
      <p:sp>
        <p:nvSpPr>
          <p:cNvPr id="212" name="Google Shape;21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2021 - Florida Parental Rights in Education Act /Don’t Say Gay </a:t>
            </a:r>
            <a:endParaRPr sz="2400"/>
          </a:p>
          <a:p>
            <a:pPr indent="-381000" lvl="0" marL="457200" rtl="0" algn="l">
              <a:spcBef>
                <a:spcPts val="0"/>
              </a:spcBef>
              <a:spcAft>
                <a:spcPts val="0"/>
              </a:spcAft>
              <a:buSzPts val="2400"/>
              <a:buChar char="●"/>
            </a:pPr>
            <a:r>
              <a:rPr lang="en" sz="2400"/>
              <a:t>2021 -</a:t>
            </a:r>
            <a:r>
              <a:rPr lang="en" sz="2400"/>
              <a:t> Stop the Wrongs to Our Kids and Employees (W.O.K.E.) Act</a:t>
            </a:r>
            <a:endParaRPr sz="2400"/>
          </a:p>
          <a:p>
            <a:pPr indent="-381000" lvl="0" marL="457200" rtl="0" algn="l">
              <a:spcBef>
                <a:spcPts val="0"/>
              </a:spcBef>
              <a:spcAft>
                <a:spcPts val="0"/>
              </a:spcAft>
              <a:buSzPts val="2400"/>
              <a:buChar char="●"/>
            </a:pPr>
            <a:r>
              <a:rPr lang="en" sz="2400"/>
              <a:t>2023 - Disney!</a:t>
            </a:r>
            <a:endParaRPr sz="2400"/>
          </a:p>
          <a:p>
            <a:pPr indent="-381000" lvl="0" marL="457200" rtl="0" algn="l">
              <a:spcBef>
                <a:spcPts val="0"/>
              </a:spcBef>
              <a:spcAft>
                <a:spcPts val="0"/>
              </a:spcAft>
              <a:buSzPts val="2400"/>
              <a:buChar char="●"/>
            </a:pPr>
            <a:r>
              <a:rPr lang="en" sz="2400"/>
              <a:t>Moms for Liberty and ties to the Florida GOP</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Blaming the </a:t>
            </a:r>
            <a:r>
              <a:rPr i="1" lang="en"/>
              <a:t>librarian (and teacher)</a:t>
            </a:r>
            <a:endParaRPr/>
          </a:p>
        </p:txBody>
      </p:sp>
      <p:sp>
        <p:nvSpPr>
          <p:cNvPr id="218" name="Google Shape;21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sz="1900">
                <a:solidFill>
                  <a:srgbClr val="2A2A2A"/>
                </a:solidFill>
              </a:rPr>
              <a:t>Oklahoma: 2022 . School employees and public library staffers can be fined up to $20,000 or serve up to 10 years in prison for facilitating “indecent exposure to obscene material or child pornography.” </a:t>
            </a:r>
            <a:br>
              <a:rPr lang="en" sz="1900">
                <a:solidFill>
                  <a:srgbClr val="2A2A2A"/>
                </a:solidFill>
              </a:rPr>
            </a:br>
            <a:endParaRPr sz="1900">
              <a:solidFill>
                <a:srgbClr val="2A2A2A"/>
              </a:solidFill>
            </a:endParaRPr>
          </a:p>
          <a:p>
            <a:pPr indent="-342900" lvl="0" marL="457200" rtl="0" algn="l">
              <a:spcBef>
                <a:spcPts val="0"/>
              </a:spcBef>
              <a:spcAft>
                <a:spcPts val="0"/>
              </a:spcAft>
              <a:buSzPts val="1800"/>
              <a:buChar char="●"/>
            </a:pPr>
            <a:r>
              <a:rPr lang="en" sz="2400">
                <a:solidFill>
                  <a:schemeClr val="dk1"/>
                </a:solidFill>
              </a:rPr>
              <a:t>Texas (again) 2023: SB13</a:t>
            </a:r>
            <a:r>
              <a:rPr lang="en" sz="2400"/>
              <a:t> </a:t>
            </a:r>
            <a:r>
              <a:rPr lang="en" sz="1200">
                <a:solidFill>
                  <a:srgbClr val="4D5156"/>
                </a:solidFill>
                <a:highlight>
                  <a:srgbClr val="FFFFFF"/>
                </a:highlight>
              </a:rPr>
              <a:t>San Antonio public school pulls 400 books. Llano public pulls 12 LGBTQ titles, restores, considers closing library altogether.</a:t>
            </a:r>
            <a:br>
              <a:rPr lang="en" sz="1200">
                <a:solidFill>
                  <a:srgbClr val="4D5156"/>
                </a:solidFill>
                <a:highlight>
                  <a:srgbClr val="FFFFFF"/>
                </a:highlight>
              </a:rPr>
            </a:br>
            <a:endParaRPr sz="1200">
              <a:solidFill>
                <a:srgbClr val="4D5156"/>
              </a:solidFill>
              <a:highlight>
                <a:srgbClr val="FFFFFF"/>
              </a:highlight>
            </a:endParaRPr>
          </a:p>
          <a:p>
            <a:pPr indent="-381000" lvl="0" marL="457200" rtl="0" algn="l">
              <a:spcBef>
                <a:spcPts val="0"/>
              </a:spcBef>
              <a:spcAft>
                <a:spcPts val="0"/>
              </a:spcAft>
              <a:buClr>
                <a:srgbClr val="4D5156"/>
              </a:buClr>
              <a:buSzPts val="2400"/>
              <a:buChar char="●"/>
            </a:pPr>
            <a:r>
              <a:rPr lang="en" sz="2400" u="sng">
                <a:solidFill>
                  <a:schemeClr val="dk1"/>
                </a:solidFill>
                <a:highlight>
                  <a:srgbClr val="FFFFFF"/>
                </a:highlight>
                <a:hlinkClick r:id="rId3">
                  <a:extLst>
                    <a:ext uri="{A12FA001-AC4F-418D-AE19-62706E023703}">
                      <ahyp:hlinkClr val="tx"/>
                    </a:ext>
                  </a:extLst>
                </a:hlinkClick>
              </a:rPr>
              <a:t>Monitoring State Legislation That Criminalizes Libraries, Schools, and Museums 2023</a:t>
            </a:r>
            <a:r>
              <a:rPr lang="en" sz="2400">
                <a:solidFill>
                  <a:srgbClr val="4D5156"/>
                </a:solidFill>
                <a:highlight>
                  <a:srgbClr val="FFFFFF"/>
                </a:highlight>
              </a:rPr>
              <a:t> (Everylibrary.org)</a:t>
            </a:r>
            <a:endParaRPr sz="2400">
              <a:solidFill>
                <a:srgbClr val="4D5156"/>
              </a:solidFill>
              <a:highlight>
                <a:srgbClr val="FFFFFF"/>
              </a:highlight>
            </a:endParaRPr>
          </a:p>
          <a:p>
            <a:pPr indent="-304800" lvl="1" marL="914400" rtl="0" algn="l">
              <a:spcBef>
                <a:spcPts val="0"/>
              </a:spcBef>
              <a:spcAft>
                <a:spcPts val="0"/>
              </a:spcAft>
              <a:buClr>
                <a:srgbClr val="4D5156"/>
              </a:buClr>
              <a:buSzPts val="1200"/>
              <a:buFont typeface="Roboto"/>
              <a:buChar char="○"/>
            </a:pPr>
            <a:r>
              <a:rPr lang="en" sz="1200">
                <a:solidFill>
                  <a:srgbClr val="4D5156"/>
                </a:solidFill>
                <a:highlight>
                  <a:srgbClr val="FFFFFF"/>
                </a:highlight>
              </a:rPr>
              <a:t>Alabama, Arkansas, Georgia, Iowa, Idaho, Indiana, Kansas, Maine, Minnesota, Mississippi, Montana, North Dakota, Nebraska, New Hampshire, Oklahoma, Pennsylvania, South Dakota, Tennessee, Wisconsin, West Virginia, Wyoming</a:t>
            </a:r>
            <a:endParaRPr sz="1200">
              <a:solidFill>
                <a:srgbClr val="4D5156"/>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FF0000"/>
                </a:solidFill>
              </a:rPr>
              <a:t>2021 (and continuing) Surge</a:t>
            </a:r>
            <a:endParaRPr sz="2400">
              <a:solidFill>
                <a:srgbClr val="FF0000"/>
              </a:solidFill>
            </a:endParaRPr>
          </a:p>
        </p:txBody>
      </p:sp>
      <p:sp>
        <p:nvSpPr>
          <p:cNvPr id="224" name="Google Shape;224;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Target: school libraries, then public</a:t>
            </a:r>
            <a:endParaRPr/>
          </a:p>
          <a:p>
            <a:pPr indent="-342900" lvl="0" marL="457200" rtl="0" algn="l">
              <a:spcBef>
                <a:spcPts val="0"/>
              </a:spcBef>
              <a:spcAft>
                <a:spcPts val="0"/>
              </a:spcAft>
              <a:buSzPts val="1800"/>
              <a:buChar char="●"/>
            </a:pPr>
            <a:r>
              <a:rPr lang="en"/>
              <a:t>Strategy: read naughty bits at public meetings - but always LGBTQ and race</a:t>
            </a:r>
            <a:endParaRPr/>
          </a:p>
          <a:p>
            <a:pPr indent="-342900" lvl="0" marL="457200" rtl="0" algn="l">
              <a:spcBef>
                <a:spcPts val="0"/>
              </a:spcBef>
              <a:spcAft>
                <a:spcPts val="0"/>
              </a:spcAft>
              <a:buSzPts val="1800"/>
              <a:buChar char="●"/>
            </a:pPr>
            <a:r>
              <a:rPr lang="en"/>
              <a:t>Context free–or a reduction of theme (and infantilization of young adults)</a:t>
            </a:r>
            <a:endParaRPr/>
          </a:p>
          <a:p>
            <a:pPr indent="-342900" lvl="0" marL="457200" rtl="0" algn="l">
              <a:spcBef>
                <a:spcPts val="0"/>
              </a:spcBef>
              <a:spcAft>
                <a:spcPts val="0"/>
              </a:spcAft>
              <a:buSzPts val="1800"/>
              <a:buChar char="●"/>
            </a:pPr>
            <a:r>
              <a:rPr lang="en"/>
              <a:t>Not one, but 20-30 titles at a time</a:t>
            </a:r>
            <a:endParaRPr/>
          </a:p>
          <a:p>
            <a:pPr indent="-342900" lvl="0" marL="457200" rtl="0" algn="l">
              <a:spcBef>
                <a:spcPts val="0"/>
              </a:spcBef>
              <a:spcAft>
                <a:spcPts val="0"/>
              </a:spcAft>
              <a:buSzPts val="1800"/>
              <a:buChar char="●"/>
            </a:pPr>
            <a:r>
              <a:rPr lang="en"/>
              <a:t>Threats to board, superintendents, principals, teachers, librarians - the attempt to criminalize speech </a:t>
            </a:r>
            <a:endParaRPr/>
          </a:p>
          <a:p>
            <a:pPr indent="-342900" lvl="0" marL="457200" rtl="0" algn="l">
              <a:spcBef>
                <a:spcPts val="0"/>
              </a:spcBef>
              <a:spcAft>
                <a:spcPts val="0"/>
              </a:spcAft>
              <a:buSzPts val="1800"/>
              <a:buChar char="●"/>
            </a:pPr>
            <a:r>
              <a:rPr lang="en"/>
              <a:t>Parental “notification” and parental rights</a:t>
            </a:r>
            <a:endParaRPr/>
          </a:p>
          <a:p>
            <a:pPr indent="-342900" lvl="0" marL="457200" rtl="0" algn="l">
              <a:spcBef>
                <a:spcPts val="0"/>
              </a:spcBef>
              <a:spcAft>
                <a:spcPts val="0"/>
              </a:spcAft>
              <a:buSzPts val="1800"/>
              <a:buChar char="●"/>
            </a:pPr>
            <a:r>
              <a:rPr lang="en"/>
              <a:t>Best defense - still policies</a:t>
            </a:r>
            <a:endParaRPr/>
          </a:p>
          <a:p>
            <a:pPr indent="-342900" lvl="0" marL="457200" rtl="0" algn="l">
              <a:spcBef>
                <a:spcPts val="0"/>
              </a:spcBef>
              <a:spcAft>
                <a:spcPts val="0"/>
              </a:spcAft>
              <a:buSzPts val="1800"/>
              <a:buChar char="●"/>
            </a:pPr>
            <a:r>
              <a:rPr lang="en"/>
              <a:t>Why now? From cancel culture to midterm elections ⇒ and beyond!</a:t>
            </a:r>
            <a:endParaRPr/>
          </a:p>
          <a:p>
            <a:pPr indent="-342900" lvl="0" marL="457200" rtl="0" algn="l">
              <a:spcBef>
                <a:spcPts val="0"/>
              </a:spcBef>
              <a:spcAft>
                <a:spcPts val="0"/>
              </a:spcAft>
              <a:buSzPts val="1800"/>
              <a:buChar char="●"/>
            </a:pPr>
            <a:r>
              <a:rPr lang="en"/>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2"/>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Responses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descr="&quot;Until a drag queen walks into a school and beats eight kids to death with a copy of 'To Kill A Mockingbird,&quot;I think you're focusing on the wrong shit.&quot; - Wanda Sykes" id="234" name="Google Shape;234;p43" title="Wanda Sykes"/>
          <p:cNvPicPr preferRelativeResize="0"/>
          <p:nvPr/>
        </p:nvPicPr>
        <p:blipFill>
          <a:blip r:embed="rId3">
            <a:alphaModFix/>
          </a:blip>
          <a:stretch>
            <a:fillRect/>
          </a:stretch>
        </p:blipFill>
        <p:spPr>
          <a:xfrm>
            <a:off x="2286000" y="152400"/>
            <a:ext cx="4838700"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Concerned?</a:t>
            </a:r>
            <a:endParaRPr/>
          </a:p>
        </p:txBody>
      </p:sp>
      <p:sp>
        <p:nvSpPr>
          <p:cNvPr id="240" name="Google Shape;240;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About the </a:t>
            </a:r>
            <a:r>
              <a:rPr lang="en" u="sng">
                <a:solidFill>
                  <a:schemeClr val="hlink"/>
                </a:solidFill>
                <a:hlinkClick r:id="rId3"/>
              </a:rPr>
              <a:t>leading causes of death of minors in the US</a:t>
            </a:r>
            <a:r>
              <a:rPr lang="en"/>
              <a:t>. So are we!</a:t>
            </a:r>
            <a:endParaRPr/>
          </a:p>
          <a:p>
            <a:pPr indent="-317500" lvl="1" marL="914400" rtl="0" algn="l">
              <a:spcBef>
                <a:spcPts val="0"/>
              </a:spcBef>
              <a:spcAft>
                <a:spcPts val="0"/>
              </a:spcAft>
              <a:buSzPts val="1400"/>
              <a:buChar char="○"/>
            </a:pPr>
            <a:r>
              <a:rPr lang="en"/>
              <a:t>#1 - Firearms (a little over 4,000 annually since 2020)</a:t>
            </a:r>
            <a:endParaRPr/>
          </a:p>
          <a:p>
            <a:pPr indent="-317500" lvl="1" marL="914400" rtl="0" algn="l">
              <a:spcBef>
                <a:spcPts val="0"/>
              </a:spcBef>
              <a:spcAft>
                <a:spcPts val="0"/>
              </a:spcAft>
              <a:buSzPts val="1400"/>
              <a:buChar char="○"/>
            </a:pPr>
            <a:r>
              <a:rPr lang="en"/>
              <a:t>Nowhere on the list: library books</a:t>
            </a:r>
            <a:br>
              <a:rPr lang="en"/>
            </a:br>
            <a:endParaRPr/>
          </a:p>
          <a:p>
            <a:pPr indent="-342900" lvl="0" marL="457200" rtl="0" algn="l">
              <a:spcBef>
                <a:spcPts val="0"/>
              </a:spcBef>
              <a:spcAft>
                <a:spcPts val="0"/>
              </a:spcAft>
              <a:buSzPts val="1800"/>
              <a:buChar char="●"/>
            </a:pPr>
            <a:r>
              <a:rPr lang="en"/>
              <a:t>About the sexual abuse and exploitation of children (</a:t>
            </a:r>
            <a:r>
              <a:rPr lang="en" u="sng">
                <a:solidFill>
                  <a:schemeClr val="hlink"/>
                </a:solidFill>
                <a:hlinkClick r:id="rId4"/>
              </a:rPr>
              <a:t>reference</a:t>
            </a:r>
            <a:r>
              <a:rPr lang="en"/>
              <a:t>). Us, too!</a:t>
            </a:r>
            <a:endParaRPr/>
          </a:p>
          <a:p>
            <a:pPr indent="-317500" lvl="1" marL="914400" rtl="0" algn="l">
              <a:spcBef>
                <a:spcPts val="0"/>
              </a:spcBef>
              <a:spcAft>
                <a:spcPts val="0"/>
              </a:spcAft>
              <a:buSzPts val="1400"/>
              <a:buChar char="○"/>
            </a:pPr>
            <a:r>
              <a:rPr lang="en"/>
              <a:t>Studies suggest that up to one in five girls and one in 20 boys will be sexually abused before they are 18 years old. More than 90 percent of child sexual abuse victims know their abuser.</a:t>
            </a:r>
            <a:endParaRPr/>
          </a:p>
          <a:p>
            <a:pPr indent="-317500" lvl="1" marL="914400" rtl="0" algn="l">
              <a:spcBef>
                <a:spcPts val="0"/>
              </a:spcBef>
              <a:spcAft>
                <a:spcPts val="0"/>
              </a:spcAft>
              <a:buSzPts val="1400"/>
              <a:buChar char="○"/>
            </a:pPr>
            <a:r>
              <a:rPr lang="en"/>
              <a:t>Most child abuse occurs within the family. </a:t>
            </a:r>
            <a:endParaRPr/>
          </a:p>
          <a:p>
            <a:pPr indent="-317500" lvl="1" marL="914400" rtl="0" algn="l">
              <a:spcBef>
                <a:spcPts val="0"/>
              </a:spcBef>
              <a:spcAft>
                <a:spcPts val="0"/>
              </a:spcAft>
              <a:buSzPts val="1400"/>
              <a:buChar char="○"/>
            </a:pPr>
            <a:r>
              <a:rPr lang="en" u="sng">
                <a:solidFill>
                  <a:schemeClr val="hlink"/>
                </a:solidFill>
                <a:hlinkClick r:id="rId5"/>
              </a:rPr>
              <a:t>Catholic</a:t>
            </a:r>
            <a:r>
              <a:rPr lang="en"/>
              <a:t> clergy: abuse and coverup</a:t>
            </a:r>
            <a:endParaRPr/>
          </a:p>
          <a:p>
            <a:pPr indent="-317500" lvl="1" marL="914400" rtl="0" algn="l">
              <a:spcBef>
                <a:spcPts val="0"/>
              </a:spcBef>
              <a:spcAft>
                <a:spcPts val="0"/>
              </a:spcAft>
              <a:buSzPts val="1400"/>
              <a:buChar char="○"/>
            </a:pPr>
            <a:r>
              <a:rPr lang="en" u="sng">
                <a:solidFill>
                  <a:schemeClr val="hlink"/>
                </a:solidFill>
                <a:hlinkClick r:id="rId6"/>
              </a:rPr>
              <a:t>Southern Baptist Church</a:t>
            </a:r>
            <a:r>
              <a:rPr lang="en"/>
              <a:t>, abuse and coverup</a:t>
            </a:r>
            <a:endParaRPr/>
          </a:p>
          <a:p>
            <a:pPr indent="-317500" lvl="1" marL="914400" rtl="0" algn="l">
              <a:spcBef>
                <a:spcPts val="0"/>
              </a:spcBef>
              <a:spcAft>
                <a:spcPts val="0"/>
              </a:spcAft>
              <a:buSzPts val="1400"/>
              <a:buChar char="○"/>
            </a:pPr>
            <a:r>
              <a:rPr lang="en"/>
              <a:t>Not participating in any institutional systemic abuse or coverup: libraries or the ALA</a:t>
            </a:r>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45"/>
          <p:cNvPicPr preferRelativeResize="0"/>
          <p:nvPr/>
        </p:nvPicPr>
        <p:blipFill>
          <a:blip r:embed="rId3">
            <a:alphaModFix/>
          </a:blip>
          <a:stretch>
            <a:fillRect/>
          </a:stretch>
        </p:blipFill>
        <p:spPr>
          <a:xfrm>
            <a:off x="152400" y="152400"/>
            <a:ext cx="5324814" cy="4991099"/>
          </a:xfrm>
          <a:prstGeom prst="rect">
            <a:avLst/>
          </a:prstGeom>
          <a:noFill/>
          <a:ln>
            <a:noFill/>
          </a:ln>
        </p:spPr>
      </p:pic>
      <p:sp>
        <p:nvSpPr>
          <p:cNvPr id="246" name="Google Shape;246;p45"/>
          <p:cNvSpPr txBox="1"/>
          <p:nvPr/>
        </p:nvSpPr>
        <p:spPr>
          <a:xfrm>
            <a:off x="5629700" y="1523925"/>
            <a:ext cx="3514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CDC. https://www.nejm.org/doi/pdf/10.1056/NEJMc2201761</a:t>
            </a:r>
            <a:endParaRPr>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Policies</a:t>
            </a:r>
            <a:endParaRPr/>
          </a:p>
        </p:txBody>
      </p:sp>
      <p:sp>
        <p:nvSpPr>
          <p:cNvPr id="252" name="Google Shape;252;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Library Bill of Rights (and interpretations)</a:t>
            </a:r>
            <a:endParaRPr/>
          </a:p>
          <a:p>
            <a:pPr indent="-342900" lvl="0" marL="457200" rtl="0" algn="l">
              <a:spcBef>
                <a:spcPts val="0"/>
              </a:spcBef>
              <a:spcAft>
                <a:spcPts val="0"/>
              </a:spcAft>
              <a:buSzPts val="1800"/>
              <a:buChar char="●"/>
            </a:pPr>
            <a:r>
              <a:rPr lang="en"/>
              <a:t>Freedom to Read statement (now under ALA review)</a:t>
            </a:r>
            <a:endParaRPr/>
          </a:p>
          <a:p>
            <a:pPr indent="-342900" lvl="0" marL="457200" rtl="0" algn="l">
              <a:spcBef>
                <a:spcPts val="0"/>
              </a:spcBef>
              <a:spcAft>
                <a:spcPts val="0"/>
              </a:spcAft>
              <a:buSzPts val="1800"/>
              <a:buChar char="●"/>
            </a:pPr>
            <a:r>
              <a:rPr lang="en"/>
              <a:t>Freedom to View (movies)</a:t>
            </a:r>
            <a:endParaRPr/>
          </a:p>
          <a:p>
            <a:pPr indent="-342900" lvl="0" marL="457200" rtl="0" algn="l">
              <a:spcBef>
                <a:spcPts val="0"/>
              </a:spcBef>
              <a:spcAft>
                <a:spcPts val="0"/>
              </a:spcAft>
              <a:buSzPts val="1800"/>
              <a:buChar char="●"/>
            </a:pPr>
            <a:r>
              <a:rPr lang="en"/>
              <a:t>Collection Development Policy / Programs &amp; Exhibits</a:t>
            </a:r>
            <a:endParaRPr/>
          </a:p>
          <a:p>
            <a:pPr indent="-342900" lvl="0" marL="457200" rtl="0" algn="l">
              <a:spcBef>
                <a:spcPts val="0"/>
              </a:spcBef>
              <a:spcAft>
                <a:spcPts val="0"/>
              </a:spcAft>
              <a:buSzPts val="1800"/>
              <a:buChar char="●"/>
            </a:pPr>
            <a:r>
              <a:rPr lang="en"/>
              <a:t>Request for Reconsideration </a:t>
            </a:r>
            <a:endParaRPr/>
          </a:p>
          <a:p>
            <a:pPr indent="-317500" lvl="1" marL="914400" rtl="0" algn="l">
              <a:spcBef>
                <a:spcPts val="0"/>
              </a:spcBef>
              <a:spcAft>
                <a:spcPts val="0"/>
              </a:spcAft>
              <a:buSzPts val="1400"/>
              <a:buChar char="○"/>
            </a:pPr>
            <a:r>
              <a:rPr lang="en"/>
              <a:t>For </a:t>
            </a:r>
            <a:r>
              <a:rPr b="1" i="1" lang="en"/>
              <a:t>all </a:t>
            </a:r>
            <a:r>
              <a:rPr lang="en"/>
              <a:t>library resources</a:t>
            </a:r>
            <a:endParaRPr/>
          </a:p>
          <a:p>
            <a:pPr indent="-317500" lvl="1" marL="914400" rtl="0" algn="l">
              <a:spcBef>
                <a:spcPts val="0"/>
              </a:spcBef>
              <a:spcAft>
                <a:spcPts val="0"/>
              </a:spcAft>
              <a:buSzPts val="1400"/>
              <a:buChar char="○"/>
            </a:pPr>
            <a:r>
              <a:rPr lang="en"/>
              <a:t>Must be a resident of the service area</a:t>
            </a:r>
            <a:endParaRPr/>
          </a:p>
          <a:p>
            <a:pPr indent="-317500" lvl="1" marL="914400" rtl="0" algn="l">
              <a:spcBef>
                <a:spcPts val="0"/>
              </a:spcBef>
              <a:spcAft>
                <a:spcPts val="0"/>
              </a:spcAft>
              <a:buSzPts val="1400"/>
              <a:buChar char="○"/>
            </a:pPr>
            <a:r>
              <a:rPr lang="en"/>
              <a:t>Some say: must have examined entire item</a:t>
            </a:r>
            <a:endParaRPr/>
          </a:p>
          <a:p>
            <a:pPr indent="-317500" lvl="1" marL="914400" rtl="0" algn="l">
              <a:spcBef>
                <a:spcPts val="0"/>
              </a:spcBef>
              <a:spcAft>
                <a:spcPts val="0"/>
              </a:spcAft>
              <a:buSzPts val="1400"/>
              <a:buChar char="○"/>
            </a:pPr>
            <a:r>
              <a:rPr lang="en"/>
              <a:t>Committee review and recommendation, Director decision, appeal</a:t>
            </a:r>
            <a:endParaRPr/>
          </a:p>
          <a:p>
            <a:pPr indent="-317500" lvl="1" marL="914400" rtl="0" algn="l">
              <a:spcBef>
                <a:spcPts val="0"/>
              </a:spcBef>
              <a:spcAft>
                <a:spcPts val="0"/>
              </a:spcAft>
              <a:buSzPts val="1400"/>
              <a:buChar char="○"/>
            </a:pPr>
            <a:r>
              <a:rPr lang="en"/>
              <a:t>Scope of appeal: overturn, or just examine for compliance to policy</a:t>
            </a:r>
            <a:endParaRPr/>
          </a:p>
          <a:p>
            <a:pPr indent="-317500" lvl="1" marL="914400" rtl="0" algn="l">
              <a:spcBef>
                <a:spcPts val="0"/>
              </a:spcBef>
              <a:spcAft>
                <a:spcPts val="0"/>
              </a:spcAft>
              <a:buSzPts val="1400"/>
              <a:buChar char="○"/>
            </a:pPr>
            <a:r>
              <a:rPr lang="en"/>
              <a:t>Limit on future reconsiderations</a:t>
            </a:r>
            <a:endParaRPr/>
          </a:p>
          <a:p>
            <a:pPr indent="-342900" lvl="0" marL="457200" rtl="0" algn="l">
              <a:spcBef>
                <a:spcPts val="0"/>
              </a:spcBef>
              <a:spcAft>
                <a:spcPts val="0"/>
              </a:spcAft>
              <a:buSzPts val="1800"/>
              <a:buChar char="●"/>
            </a:pPr>
            <a:r>
              <a:rPr lang="en"/>
              <a:t>Public comment (next slide)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7"/>
          <p:cNvSpPr txBox="1"/>
          <p:nvPr>
            <p:ph type="title"/>
          </p:nvPr>
        </p:nvSpPr>
        <p:spPr>
          <a:xfrm>
            <a:off x="311700" y="398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Public comment</a:t>
            </a:r>
            <a:endParaRPr b="1">
              <a:latin typeface="Playfair Display"/>
              <a:ea typeface="Playfair Display"/>
              <a:cs typeface="Playfair Display"/>
              <a:sym typeface="Playfair Display"/>
            </a:endParaRPr>
          </a:p>
        </p:txBody>
      </p:sp>
      <p:sp>
        <p:nvSpPr>
          <p:cNvPr id="258" name="Google Shape;258;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Name and address (Gunnison CO caution)</a:t>
            </a:r>
            <a:endParaRPr/>
          </a:p>
          <a:p>
            <a:pPr indent="-342900" lvl="0" marL="457200" rtl="0" algn="l">
              <a:spcBef>
                <a:spcPts val="0"/>
              </a:spcBef>
              <a:spcAft>
                <a:spcPts val="0"/>
              </a:spcAft>
              <a:buSzPts val="1800"/>
              <a:buChar char="●"/>
            </a:pPr>
            <a:r>
              <a:rPr lang="en"/>
              <a:t>3 minutes (or some time - but for all speakers)</a:t>
            </a:r>
            <a:endParaRPr/>
          </a:p>
          <a:p>
            <a:pPr indent="-342900" lvl="0" marL="457200" rtl="0" algn="l">
              <a:spcBef>
                <a:spcPts val="0"/>
              </a:spcBef>
              <a:spcAft>
                <a:spcPts val="0"/>
              </a:spcAft>
              <a:buSzPts val="1800"/>
              <a:buChar char="●"/>
            </a:pPr>
            <a:r>
              <a:rPr lang="en"/>
              <a:t>Total public comment time (may flex)</a:t>
            </a:r>
            <a:endParaRPr/>
          </a:p>
          <a:p>
            <a:pPr indent="-342900" lvl="0" marL="457200" rtl="0" algn="l">
              <a:spcBef>
                <a:spcPts val="0"/>
              </a:spcBef>
              <a:spcAft>
                <a:spcPts val="0"/>
              </a:spcAft>
              <a:buSzPts val="1800"/>
              <a:buChar char="●"/>
            </a:pPr>
            <a:r>
              <a:rPr lang="en"/>
              <a:t>Can’t give time to someone else (may suggest spokesperson)</a:t>
            </a:r>
            <a:endParaRPr/>
          </a:p>
          <a:p>
            <a:pPr indent="-342900" lvl="0" marL="457200" rtl="0" algn="l">
              <a:spcBef>
                <a:spcPts val="0"/>
              </a:spcBef>
              <a:spcAft>
                <a:spcPts val="0"/>
              </a:spcAft>
              <a:buSzPts val="1800"/>
              <a:buChar char="●"/>
            </a:pPr>
            <a:r>
              <a:rPr lang="en"/>
              <a:t>Board doesn’t engage in conversation (clarifying questions ok)</a:t>
            </a:r>
            <a:endParaRPr/>
          </a:p>
          <a:p>
            <a:pPr indent="-342900" lvl="0" marL="457200" rtl="0" algn="l">
              <a:spcBef>
                <a:spcPts val="0"/>
              </a:spcBef>
              <a:spcAft>
                <a:spcPts val="0"/>
              </a:spcAft>
              <a:buSzPts val="1800"/>
              <a:buChar char="●"/>
            </a:pPr>
            <a:r>
              <a:rPr lang="en"/>
              <a:t>No action taken during meeting</a:t>
            </a:r>
            <a:endParaRPr/>
          </a:p>
          <a:p>
            <a:pPr indent="-342900" lvl="0" marL="457200" rtl="0" algn="l">
              <a:spcBef>
                <a:spcPts val="0"/>
              </a:spcBef>
              <a:spcAft>
                <a:spcPts val="0"/>
              </a:spcAft>
              <a:buSzPts val="1800"/>
              <a:buChar char="●"/>
            </a:pPr>
            <a:r>
              <a:rPr lang="en"/>
              <a:t>No items or services pulled while reviewed</a:t>
            </a:r>
            <a:endParaRPr/>
          </a:p>
          <a:p>
            <a:pPr indent="-342900" lvl="0" marL="457200" rtl="0" algn="l">
              <a:spcBef>
                <a:spcPts val="0"/>
              </a:spcBef>
              <a:spcAft>
                <a:spcPts val="0"/>
              </a:spcAft>
              <a:buSzPts val="1800"/>
              <a:buChar char="●"/>
            </a:pPr>
            <a:r>
              <a:rPr lang="en"/>
              <a:t>Wellington CO result</a:t>
            </a:r>
            <a:endParaRPr/>
          </a:p>
        </p:txBody>
      </p:sp>
      <p:sp>
        <p:nvSpPr>
          <p:cNvPr id="259" name="Google Shape;259;p4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 couple of approaches</a:t>
            </a:r>
            <a:endParaRPr/>
          </a:p>
        </p:txBody>
      </p:sp>
      <p:sp>
        <p:nvSpPr>
          <p:cNvPr id="265" name="Google Shape;265;p4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i="1" lang="en"/>
              <a:t>What some folks want</a:t>
            </a:r>
            <a:endParaRPr b="1" i="1"/>
          </a:p>
          <a:p>
            <a:pPr indent="0" lvl="0" marL="0" rtl="0" algn="l">
              <a:spcBef>
                <a:spcPts val="1200"/>
              </a:spcBef>
              <a:spcAft>
                <a:spcPts val="0"/>
              </a:spcAft>
              <a:buNone/>
            </a:pPr>
            <a:r>
              <a:rPr lang="en"/>
              <a:t>Public drama and brouhaha</a:t>
            </a:r>
            <a:endParaRPr/>
          </a:p>
          <a:p>
            <a:pPr indent="0" lvl="0" marL="0" rtl="0" algn="l">
              <a:spcBef>
                <a:spcPts val="1200"/>
              </a:spcBef>
              <a:spcAft>
                <a:spcPts val="0"/>
              </a:spcAft>
              <a:buNone/>
            </a:pPr>
            <a:r>
              <a:rPr lang="en"/>
              <a:t>A shot of adrenaline to the </a:t>
            </a:r>
            <a:r>
              <a:rPr lang="en"/>
              <a:t>amygdala</a:t>
            </a:r>
            <a:endParaRPr/>
          </a:p>
          <a:p>
            <a:pPr indent="0" lvl="0" marL="0" rtl="0" algn="l">
              <a:spcBef>
                <a:spcPts val="1200"/>
              </a:spcBef>
              <a:spcAft>
                <a:spcPts val="0"/>
              </a:spcAft>
              <a:buNone/>
            </a:pPr>
            <a:r>
              <a:rPr lang="en"/>
              <a:t>Viral violence</a:t>
            </a:r>
            <a:endParaRPr/>
          </a:p>
          <a:p>
            <a:pPr indent="0" lvl="0" marL="0" rtl="0" algn="l">
              <a:spcBef>
                <a:spcPts val="1200"/>
              </a:spcBef>
              <a:spcAft>
                <a:spcPts val="1200"/>
              </a:spcAft>
              <a:buNone/>
            </a:pPr>
            <a:r>
              <a:rPr lang="en"/>
              <a:t>Money! Fundraising appeals</a:t>
            </a:r>
            <a:endParaRPr/>
          </a:p>
        </p:txBody>
      </p:sp>
      <p:sp>
        <p:nvSpPr>
          <p:cNvPr id="266" name="Google Shape;266;p48"/>
          <p:cNvSpPr txBox="1"/>
          <p:nvPr>
            <p:ph idx="2" type="body"/>
          </p:nvPr>
        </p:nvSpPr>
        <p:spPr>
          <a:xfrm>
            <a:off x="4761100" y="108682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i="1" lang="en"/>
              <a:t>What they deserve</a:t>
            </a:r>
            <a:endParaRPr b="1" i="1"/>
          </a:p>
          <a:p>
            <a:pPr indent="0" lvl="0" marL="0" rtl="0" algn="l">
              <a:spcBef>
                <a:spcPts val="1200"/>
              </a:spcBef>
              <a:spcAft>
                <a:spcPts val="0"/>
              </a:spcAft>
              <a:buNone/>
            </a:pPr>
            <a:r>
              <a:rPr lang="en"/>
              <a:t>Thoughtful attention</a:t>
            </a:r>
            <a:endParaRPr/>
          </a:p>
          <a:p>
            <a:pPr indent="0" lvl="0" marL="0" rtl="0" algn="l">
              <a:spcBef>
                <a:spcPts val="1200"/>
              </a:spcBef>
              <a:spcAft>
                <a:spcPts val="0"/>
              </a:spcAft>
              <a:buNone/>
            </a:pPr>
            <a:r>
              <a:rPr lang="en"/>
              <a:t>Measured responses</a:t>
            </a:r>
            <a:endParaRPr/>
          </a:p>
          <a:p>
            <a:pPr indent="0" lvl="0" marL="0" rtl="0" algn="l">
              <a:spcBef>
                <a:spcPts val="1200"/>
              </a:spcBef>
              <a:spcAft>
                <a:spcPts val="0"/>
              </a:spcAft>
              <a:buNone/>
            </a:pPr>
            <a:r>
              <a:rPr lang="en"/>
              <a:t>	Pre-public comment follow-up</a:t>
            </a:r>
            <a:endParaRPr/>
          </a:p>
          <a:p>
            <a:pPr indent="0" lvl="0" marL="0" rtl="0" algn="l">
              <a:spcBef>
                <a:spcPts val="1200"/>
              </a:spcBef>
              <a:spcAft>
                <a:spcPts val="0"/>
              </a:spcAft>
              <a:buNone/>
            </a:pPr>
            <a:r>
              <a:rPr lang="en"/>
              <a:t>	Reaffirmation of policy</a:t>
            </a:r>
            <a:endParaRPr/>
          </a:p>
          <a:p>
            <a:pPr indent="0" lvl="0" marL="0" rtl="0" algn="l">
              <a:spcBef>
                <a:spcPts val="1200"/>
              </a:spcBef>
              <a:spcAft>
                <a:spcPts val="0"/>
              </a:spcAft>
              <a:buNone/>
            </a:pPr>
            <a:r>
              <a:rPr lang="en"/>
              <a:t>Meaningful conversation</a:t>
            </a:r>
            <a:endParaRPr/>
          </a:p>
          <a:p>
            <a:pPr indent="457200" lvl="0" marL="0" rtl="0" algn="l">
              <a:spcBef>
                <a:spcPts val="1200"/>
              </a:spcBef>
              <a:spcAft>
                <a:spcPts val="1200"/>
              </a:spcAft>
              <a:buNone/>
            </a:pPr>
            <a:r>
              <a:rPr lang="en"/>
              <a:t>Who are we? Community identity</a:t>
            </a:r>
            <a:endParaRPr/>
          </a:p>
        </p:txBody>
      </p:sp>
      <p:sp>
        <p:nvSpPr>
          <p:cNvPr id="267" name="Google Shape;267;p48"/>
          <p:cNvSpPr txBox="1"/>
          <p:nvPr/>
        </p:nvSpPr>
        <p:spPr>
          <a:xfrm>
            <a:off x="2354800" y="4516100"/>
            <a:ext cx="586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latin typeface="Lato"/>
                <a:ea typeface="Lato"/>
                <a:cs typeface="Lato"/>
                <a:sym typeface="Lato"/>
              </a:rPr>
              <a:t>Keep cool and carry on.  Follow your policies.</a:t>
            </a:r>
            <a:endParaRPr i="1">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people censor</a:t>
            </a:r>
            <a:endParaRPr/>
          </a:p>
        </p:txBody>
      </p:sp>
      <p:sp>
        <p:nvSpPr>
          <p:cNvPr id="273" name="Google Shape;273;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Personal prejudice (why I hate brussels sprouts)</a:t>
            </a:r>
            <a:endParaRPr/>
          </a:p>
          <a:p>
            <a:pPr indent="-317500" lvl="1" marL="914400" rtl="0" algn="l">
              <a:spcBef>
                <a:spcPts val="0"/>
              </a:spcBef>
              <a:spcAft>
                <a:spcPts val="0"/>
              </a:spcAft>
              <a:buSzPts val="1400"/>
              <a:buChar char="○"/>
            </a:pPr>
            <a:r>
              <a:rPr lang="en"/>
              <a:t>Childhood trauma </a:t>
            </a:r>
            <a:br>
              <a:rPr lang="en"/>
            </a:br>
            <a:endParaRPr/>
          </a:p>
          <a:p>
            <a:pPr indent="-342900" lvl="0" marL="457200" rtl="0" algn="l">
              <a:spcBef>
                <a:spcPts val="0"/>
              </a:spcBef>
              <a:spcAft>
                <a:spcPts val="0"/>
              </a:spcAft>
              <a:buSzPts val="1800"/>
              <a:buChar char="●"/>
            </a:pPr>
            <a:r>
              <a:rPr lang="en"/>
              <a:t>Parental panic</a:t>
            </a:r>
            <a:endParaRPr/>
          </a:p>
          <a:p>
            <a:pPr indent="-317500" lvl="1" marL="914400" rtl="0" algn="l">
              <a:spcBef>
                <a:spcPts val="0"/>
              </a:spcBef>
              <a:spcAft>
                <a:spcPts val="0"/>
              </a:spcAft>
              <a:buSzPts val="1400"/>
              <a:buChar char="○"/>
            </a:pPr>
            <a:r>
              <a:rPr lang="en"/>
              <a:t>4-6, 14-16 transitions</a:t>
            </a:r>
            <a:br>
              <a:rPr lang="en"/>
            </a:br>
            <a:endParaRPr/>
          </a:p>
          <a:p>
            <a:pPr indent="-342900" lvl="0" marL="457200" rtl="0" algn="l">
              <a:spcBef>
                <a:spcPts val="0"/>
              </a:spcBef>
              <a:spcAft>
                <a:spcPts val="0"/>
              </a:spcAft>
              <a:buSzPts val="1800"/>
              <a:buChar char="●"/>
            </a:pPr>
            <a:r>
              <a:rPr lang="en"/>
              <a:t>Demographic shifts / Social Justice =&gt; 3%</a:t>
            </a:r>
            <a:endParaRPr/>
          </a:p>
          <a:p>
            <a:pPr indent="-317500" lvl="1" marL="914400" rtl="0" algn="l">
              <a:spcBef>
                <a:spcPts val="0"/>
              </a:spcBef>
              <a:spcAft>
                <a:spcPts val="0"/>
              </a:spcAft>
              <a:buSzPts val="1400"/>
              <a:buChar char="○"/>
            </a:pPr>
            <a:r>
              <a:rPr lang="en"/>
              <a:t>Public library as cultural mirror</a:t>
            </a:r>
            <a:br>
              <a:rPr lang="en"/>
            </a:br>
            <a:endParaRPr/>
          </a:p>
          <a:p>
            <a:pPr indent="-342900" lvl="0" marL="457200" rtl="0" algn="l">
              <a:spcBef>
                <a:spcPts val="0"/>
              </a:spcBef>
              <a:spcAft>
                <a:spcPts val="0"/>
              </a:spcAft>
              <a:buSzPts val="1800"/>
              <a:buChar char="●"/>
            </a:pPr>
            <a:r>
              <a:rPr lang="en"/>
              <a:t>The will to power and control</a:t>
            </a:r>
            <a:endParaRPr/>
          </a:p>
          <a:p>
            <a:pPr indent="-317500" lvl="1" marL="914400" rtl="0" algn="l">
              <a:spcBef>
                <a:spcPts val="0"/>
              </a:spcBef>
              <a:spcAft>
                <a:spcPts val="0"/>
              </a:spcAft>
              <a:buSzPts val="1400"/>
              <a:buChar char="○"/>
            </a:pPr>
            <a:r>
              <a:rPr lang="en"/>
              <a:t>Follow the money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50"/>
          <p:cNvSpPr txBox="1"/>
          <p:nvPr>
            <p:ph type="title"/>
          </p:nvPr>
        </p:nvSpPr>
        <p:spPr>
          <a:xfrm>
            <a:off x="233775" y="293513"/>
            <a:ext cx="6390600" cy="469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C53030"/>
                </a:solidFill>
              </a:rPr>
              <a:t>Drag Queen Story Times</a:t>
            </a:r>
            <a:endParaRPr>
              <a:solidFill>
                <a:srgbClr val="C53030"/>
              </a:solidFill>
            </a:endParaRPr>
          </a:p>
        </p:txBody>
      </p:sp>
      <p:pic>
        <p:nvPicPr>
          <p:cNvPr id="279" name="Google Shape;279;p50"/>
          <p:cNvPicPr preferRelativeResize="0"/>
          <p:nvPr/>
        </p:nvPicPr>
        <p:blipFill>
          <a:blip r:embed="rId3">
            <a:alphaModFix/>
          </a:blip>
          <a:stretch>
            <a:fillRect/>
          </a:stretch>
        </p:blipFill>
        <p:spPr>
          <a:xfrm>
            <a:off x="114300" y="1504035"/>
            <a:ext cx="5254491" cy="3525165"/>
          </a:xfrm>
          <a:prstGeom prst="rect">
            <a:avLst/>
          </a:prstGeom>
          <a:noFill/>
          <a:ln>
            <a:noFill/>
          </a:ln>
        </p:spPr>
      </p:pic>
      <p:sp>
        <p:nvSpPr>
          <p:cNvPr id="280" name="Google Shape;280;p50"/>
          <p:cNvSpPr txBox="1"/>
          <p:nvPr/>
        </p:nvSpPr>
        <p:spPr>
          <a:xfrm>
            <a:off x="5842294" y="1504031"/>
            <a:ext cx="2817900" cy="33285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800">
                <a:solidFill>
                  <a:srgbClr val="FFFFFF"/>
                </a:solidFill>
              </a:rPr>
              <a:t>the consequences of appeasement</a:t>
            </a:r>
            <a:endParaRPr sz="1800">
              <a:solidFill>
                <a:srgbClr val="FFFFFF"/>
              </a:solidFill>
            </a:endParaRPr>
          </a:p>
          <a:p>
            <a:pPr indent="0" lvl="0" marL="0" rtl="0" algn="l">
              <a:spcBef>
                <a:spcPts val="0"/>
              </a:spcBef>
              <a:spcAft>
                <a:spcPts val="0"/>
              </a:spcAft>
              <a:buNone/>
            </a:pPr>
            <a:r>
              <a:t/>
            </a:r>
            <a:endParaRPr sz="1800">
              <a:solidFill>
                <a:srgbClr val="FFFFFF"/>
              </a:solidFill>
            </a:endParaRPr>
          </a:p>
          <a:p>
            <a:pPr indent="0" lvl="0" marL="0" rtl="0" algn="l">
              <a:spcBef>
                <a:spcPts val="0"/>
              </a:spcBef>
              <a:spcAft>
                <a:spcPts val="0"/>
              </a:spcAft>
              <a:buNone/>
            </a:pPr>
            <a:r>
              <a:t/>
            </a:r>
            <a:endParaRPr sz="18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51"/>
          <p:cNvPicPr preferRelativeResize="0"/>
          <p:nvPr/>
        </p:nvPicPr>
        <p:blipFill rotWithShape="1">
          <a:blip r:embed="rId3">
            <a:alphaModFix/>
          </a:blip>
          <a:srcRect b="0" l="0" r="0" t="0"/>
          <a:stretch/>
        </p:blipFill>
        <p:spPr>
          <a:xfrm>
            <a:off x="3636360" y="2579040"/>
            <a:ext cx="2142990" cy="1771649"/>
          </a:xfrm>
          <a:prstGeom prst="rect">
            <a:avLst/>
          </a:prstGeom>
          <a:noFill/>
          <a:ln>
            <a:noFill/>
          </a:ln>
        </p:spPr>
      </p:pic>
      <p:pic>
        <p:nvPicPr>
          <p:cNvPr id="286" name="Google Shape;286;p51"/>
          <p:cNvPicPr preferRelativeResize="0"/>
          <p:nvPr/>
        </p:nvPicPr>
        <p:blipFill rotWithShape="1">
          <a:blip r:embed="rId4">
            <a:alphaModFix/>
          </a:blip>
          <a:srcRect b="0" l="0" r="0" t="0"/>
          <a:stretch/>
        </p:blipFill>
        <p:spPr>
          <a:xfrm>
            <a:off x="538920" y="2115180"/>
            <a:ext cx="2142990" cy="1582540"/>
          </a:xfrm>
          <a:prstGeom prst="rect">
            <a:avLst/>
          </a:prstGeom>
          <a:noFill/>
          <a:ln>
            <a:noFill/>
          </a:ln>
        </p:spPr>
      </p:pic>
      <p:pic>
        <p:nvPicPr>
          <p:cNvPr id="287" name="Google Shape;287;p51"/>
          <p:cNvPicPr preferRelativeResize="0"/>
          <p:nvPr/>
        </p:nvPicPr>
        <p:blipFill rotWithShape="1">
          <a:blip r:embed="rId5">
            <a:alphaModFix/>
          </a:blip>
          <a:srcRect b="0" l="0" r="0" t="0"/>
          <a:stretch/>
        </p:blipFill>
        <p:spPr>
          <a:xfrm>
            <a:off x="6436260" y="814590"/>
            <a:ext cx="2142990" cy="1758158"/>
          </a:xfrm>
          <a:prstGeom prst="rect">
            <a:avLst/>
          </a:prstGeom>
          <a:noFill/>
          <a:ln>
            <a:noFill/>
          </a:ln>
        </p:spPr>
      </p:pic>
      <p:pic>
        <p:nvPicPr>
          <p:cNvPr id="288" name="Google Shape;288;p51"/>
          <p:cNvPicPr preferRelativeResize="0"/>
          <p:nvPr/>
        </p:nvPicPr>
        <p:blipFill rotWithShape="1">
          <a:blip r:embed="rId6">
            <a:alphaModFix/>
          </a:blip>
          <a:srcRect b="0" l="0" r="0" t="0"/>
          <a:stretch/>
        </p:blipFill>
        <p:spPr>
          <a:xfrm>
            <a:off x="3342330" y="343440"/>
            <a:ext cx="2142990" cy="1605032"/>
          </a:xfrm>
          <a:prstGeom prst="rect">
            <a:avLst/>
          </a:prstGeom>
          <a:noFill/>
          <a:ln>
            <a:noFill/>
          </a:ln>
        </p:spPr>
      </p:pic>
      <p:pic>
        <p:nvPicPr>
          <p:cNvPr id="289" name="Google Shape;289;p51"/>
          <p:cNvPicPr preferRelativeResize="0"/>
          <p:nvPr/>
        </p:nvPicPr>
        <p:blipFill rotWithShape="1">
          <a:blip r:embed="rId7">
            <a:alphaModFix/>
          </a:blip>
          <a:srcRect b="0" l="0" r="0" t="0"/>
          <a:stretch/>
        </p:blipFill>
        <p:spPr>
          <a:xfrm>
            <a:off x="7023780" y="3353130"/>
            <a:ext cx="1785780" cy="1595756"/>
          </a:xfrm>
          <a:prstGeom prst="rect">
            <a:avLst/>
          </a:prstGeom>
          <a:noFill/>
          <a:ln>
            <a:noFill/>
          </a:ln>
        </p:spPr>
      </p:pic>
      <p:pic>
        <p:nvPicPr>
          <p:cNvPr id="290" name="Google Shape;290;p51"/>
          <p:cNvPicPr preferRelativeResize="0"/>
          <p:nvPr/>
        </p:nvPicPr>
        <p:blipFill rotWithShape="1">
          <a:blip r:embed="rId8">
            <a:alphaModFix/>
          </a:blip>
          <a:srcRect b="0" l="0" r="0" t="0"/>
          <a:stretch/>
        </p:blipFill>
        <p:spPr>
          <a:xfrm>
            <a:off x="112860" y="135810"/>
            <a:ext cx="2142990" cy="1354533"/>
          </a:xfrm>
          <a:prstGeom prst="rect">
            <a:avLst/>
          </a:prstGeom>
          <a:noFill/>
          <a:ln>
            <a:noFill/>
          </a:ln>
        </p:spPr>
      </p:pic>
      <p:sp>
        <p:nvSpPr>
          <p:cNvPr id="291" name="Google Shape;291;p51"/>
          <p:cNvSpPr txBox="1"/>
          <p:nvPr/>
        </p:nvSpPr>
        <p:spPr>
          <a:xfrm>
            <a:off x="3717764" y="4553002"/>
            <a:ext cx="1421700" cy="476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300"/>
              <a:buFont typeface="Arial"/>
              <a:buNone/>
            </a:pPr>
            <a:r>
              <a:rPr i="0" lang="en" sz="1400" u="none" cap="none" strike="noStrike">
                <a:solidFill>
                  <a:srgbClr val="C53030"/>
                </a:solidFill>
                <a:latin typeface="Century Gothic"/>
                <a:ea typeface="Century Gothic"/>
                <a:cs typeface="Century Gothic"/>
                <a:sym typeface="Century Gothic"/>
              </a:rPr>
              <a:t>Wendy Campbell</a:t>
            </a:r>
            <a:endParaRPr sz="1100">
              <a:solidFill>
                <a:srgbClr val="C53030"/>
              </a:solidFill>
              <a:latin typeface="Century Gothic"/>
              <a:ea typeface="Century Gothic"/>
              <a:cs typeface="Century Gothic"/>
              <a:sym typeface="Century Gothic"/>
            </a:endParaRPr>
          </a:p>
        </p:txBody>
      </p:sp>
      <p:sp>
        <p:nvSpPr>
          <p:cNvPr id="292" name="Google Shape;292;p51"/>
          <p:cNvSpPr txBox="1"/>
          <p:nvPr/>
        </p:nvSpPr>
        <p:spPr>
          <a:xfrm>
            <a:off x="6342382" y="3583670"/>
            <a:ext cx="675900" cy="954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300"/>
              <a:buFont typeface="Arial"/>
              <a:buNone/>
            </a:pPr>
            <a:r>
              <a:rPr i="0" lang="en" sz="1400" u="none" cap="none" strike="noStrike">
                <a:solidFill>
                  <a:schemeClr val="dk1"/>
                </a:solidFill>
                <a:latin typeface="Century Gothic"/>
                <a:ea typeface="Century Gothic"/>
                <a:cs typeface="Century Gothic"/>
                <a:sym typeface="Century Gothic"/>
              </a:rPr>
              <a:t>Samir</a:t>
            </a:r>
            <a:endParaRPr sz="11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300"/>
              <a:buFont typeface="Arial"/>
              <a:buNone/>
            </a:pPr>
            <a:r>
              <a:rPr i="0" lang="en" sz="1400" u="none" cap="none" strike="noStrike">
                <a:solidFill>
                  <a:schemeClr val="dk1"/>
                </a:solidFill>
                <a:latin typeface="Century Gothic"/>
                <a:ea typeface="Century Gothic"/>
                <a:cs typeface="Century Gothic"/>
                <a:sym typeface="Century Gothic"/>
              </a:rPr>
              <a:t>Bitar</a:t>
            </a:r>
            <a:endParaRPr sz="1100">
              <a:solidFill>
                <a:schemeClr val="dk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52"/>
          <p:cNvPicPr preferRelativeResize="0"/>
          <p:nvPr/>
        </p:nvPicPr>
        <p:blipFill>
          <a:blip r:embed="rId3">
            <a:alphaModFix/>
          </a:blip>
          <a:stretch>
            <a:fillRect/>
          </a:stretch>
        </p:blipFill>
        <p:spPr>
          <a:xfrm>
            <a:off x="2128838" y="441413"/>
            <a:ext cx="4002750" cy="430295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53"/>
          <p:cNvPicPr preferRelativeResize="0"/>
          <p:nvPr/>
        </p:nvPicPr>
        <p:blipFill>
          <a:blip r:embed="rId3">
            <a:alphaModFix/>
          </a:blip>
          <a:stretch>
            <a:fillRect/>
          </a:stretch>
        </p:blipFill>
        <p:spPr>
          <a:xfrm>
            <a:off x="152400" y="152400"/>
            <a:ext cx="7231752" cy="483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5"/>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jlarue@jlarue.com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