
<file path=[Content_Types].xml><?xml version="1.0" encoding="utf-8"?>
<Types xmlns="http://schemas.openxmlformats.org/package/2006/content-types">
  <Default Extension="xml" ContentType="application/xml"/>
  <Default Extension="jpeg" ContentType="image/jpeg"/>
  <Default Extension="tif" ContentType="image/tiff"/>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6" r:id="rId1"/>
  </p:sldMasterIdLst>
  <p:notesMasterIdLst>
    <p:notesMasterId r:id="rId38"/>
  </p:notesMasterIdLst>
  <p:handoutMasterIdLst>
    <p:handoutMasterId r:id="rId39"/>
  </p:handoutMasterIdLst>
  <p:sldIdLst>
    <p:sldId id="981" r:id="rId2"/>
    <p:sldId id="995" r:id="rId3"/>
    <p:sldId id="996" r:id="rId4"/>
    <p:sldId id="997" r:id="rId5"/>
    <p:sldId id="993" r:id="rId6"/>
    <p:sldId id="986" r:id="rId7"/>
    <p:sldId id="987" r:id="rId8"/>
    <p:sldId id="989" r:id="rId9"/>
    <p:sldId id="990" r:id="rId10"/>
    <p:sldId id="991" r:id="rId11"/>
    <p:sldId id="992" r:id="rId12"/>
    <p:sldId id="1003" r:id="rId13"/>
    <p:sldId id="1001" r:id="rId14"/>
    <p:sldId id="1002" r:id="rId15"/>
    <p:sldId id="994" r:id="rId16"/>
    <p:sldId id="963" r:id="rId17"/>
    <p:sldId id="935" r:id="rId18"/>
    <p:sldId id="936" r:id="rId19"/>
    <p:sldId id="937" r:id="rId20"/>
    <p:sldId id="938" r:id="rId21"/>
    <p:sldId id="939" r:id="rId22"/>
    <p:sldId id="964" r:id="rId23"/>
    <p:sldId id="940" r:id="rId24"/>
    <p:sldId id="941" r:id="rId25"/>
    <p:sldId id="965" r:id="rId26"/>
    <p:sldId id="953" r:id="rId27"/>
    <p:sldId id="954" r:id="rId28"/>
    <p:sldId id="955" r:id="rId29"/>
    <p:sldId id="1000" r:id="rId30"/>
    <p:sldId id="957" r:id="rId31"/>
    <p:sldId id="958" r:id="rId32"/>
    <p:sldId id="982" r:id="rId33"/>
    <p:sldId id="983" r:id="rId34"/>
    <p:sldId id="984" r:id="rId35"/>
    <p:sldId id="985" r:id="rId36"/>
    <p:sldId id="841" r:id="rId37"/>
  </p:sldIdLst>
  <p:sldSz cx="9144000" cy="6858000" type="screen4x3"/>
  <p:notesSz cx="6858000" cy="9144000"/>
  <p:custDataLst>
    <p:tags r:id="rId40"/>
  </p:custDataLst>
  <p:defaultTextStyle>
    <a:defPPr>
      <a:defRPr lang="en-US"/>
    </a:defPPr>
    <a:lvl1pPr algn="ctr" rtl="0" fontAlgn="base">
      <a:spcBef>
        <a:spcPct val="0"/>
      </a:spcBef>
      <a:spcAft>
        <a:spcPct val="0"/>
      </a:spcAft>
      <a:defRPr kern="1200">
        <a:solidFill>
          <a:schemeClr val="tx1"/>
        </a:solidFill>
        <a:latin typeface="Times New Roman" pitchFamily="18" charset="0"/>
        <a:ea typeface="+mn-ea"/>
        <a:cs typeface="+mn-cs"/>
      </a:defRPr>
    </a:lvl1pPr>
    <a:lvl2pPr marL="457200" algn="ctr" rtl="0" fontAlgn="base">
      <a:spcBef>
        <a:spcPct val="0"/>
      </a:spcBef>
      <a:spcAft>
        <a:spcPct val="0"/>
      </a:spcAft>
      <a:defRPr kern="1200">
        <a:solidFill>
          <a:schemeClr val="tx1"/>
        </a:solidFill>
        <a:latin typeface="Times New Roman" pitchFamily="18" charset="0"/>
        <a:ea typeface="+mn-ea"/>
        <a:cs typeface="+mn-cs"/>
      </a:defRPr>
    </a:lvl2pPr>
    <a:lvl3pPr marL="914400" algn="ctr" rtl="0" fontAlgn="base">
      <a:spcBef>
        <a:spcPct val="0"/>
      </a:spcBef>
      <a:spcAft>
        <a:spcPct val="0"/>
      </a:spcAft>
      <a:defRPr kern="1200">
        <a:solidFill>
          <a:schemeClr val="tx1"/>
        </a:solidFill>
        <a:latin typeface="Times New Roman" pitchFamily="18" charset="0"/>
        <a:ea typeface="+mn-ea"/>
        <a:cs typeface="+mn-cs"/>
      </a:defRPr>
    </a:lvl3pPr>
    <a:lvl4pPr marL="1371600" algn="ctr" rtl="0" fontAlgn="base">
      <a:spcBef>
        <a:spcPct val="0"/>
      </a:spcBef>
      <a:spcAft>
        <a:spcPct val="0"/>
      </a:spcAft>
      <a:defRPr kern="1200">
        <a:solidFill>
          <a:schemeClr val="tx1"/>
        </a:solidFill>
        <a:latin typeface="Times New Roman" pitchFamily="18" charset="0"/>
        <a:ea typeface="+mn-ea"/>
        <a:cs typeface="+mn-cs"/>
      </a:defRPr>
    </a:lvl4pPr>
    <a:lvl5pPr marL="1828800" algn="ctr" rtl="0" fontAlgn="base">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CC00CC"/>
    <a:srgbClr val="FF00FF"/>
    <a:srgbClr val="A80000"/>
    <a:srgbClr val="920000"/>
    <a:srgbClr val="FFCCFF"/>
    <a:srgbClr val="CC99FF"/>
    <a:srgbClr val="800080"/>
    <a:srgbClr val="CC66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3875" autoAdjust="0"/>
  </p:normalViewPr>
  <p:slideViewPr>
    <p:cSldViewPr>
      <p:cViewPr varScale="1">
        <p:scale>
          <a:sx n="123" d="100"/>
          <a:sy n="123" d="100"/>
        </p:scale>
        <p:origin x="1864" y="176"/>
      </p:cViewPr>
      <p:guideLst>
        <p:guide orient="horz" pos="2160"/>
        <p:guide pos="2880"/>
      </p:guideLst>
    </p:cSldViewPr>
  </p:slideViewPr>
  <p:outlineViewPr>
    <p:cViewPr>
      <p:scale>
        <a:sx n="33" d="100"/>
        <a:sy n="33" d="100"/>
      </p:scale>
      <p:origin x="0" y="-12"/>
    </p:cViewPr>
  </p:outlineViewPr>
  <p:notesTextViewPr>
    <p:cViewPr>
      <p:scale>
        <a:sx n="100" d="100"/>
        <a:sy n="100" d="100"/>
      </p:scale>
      <p:origin x="0" y="0"/>
    </p:cViewPr>
  </p:notesTextViewPr>
  <p:sorterViewPr>
    <p:cViewPr>
      <p:scale>
        <a:sx n="66" d="100"/>
        <a:sy n="66" d="100"/>
      </p:scale>
      <p:origin x="0" y="-168"/>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handoutMaster" Target="handoutMasters/handoutMaster1.xml"/><Relationship Id="rId40" Type="http://schemas.openxmlformats.org/officeDocument/2006/relationships/tags" Target="tags/tag1.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smtClean="0"/>
            </a:lvl1pPr>
          </a:lstStyle>
          <a:p>
            <a:pPr>
              <a:defRPr/>
            </a:pPr>
            <a:endParaRPr lang="en-US"/>
          </a:p>
        </p:txBody>
      </p:sp>
      <p:sp>
        <p:nvSpPr>
          <p:cNvPr id="4198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4198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smtClean="0"/>
            </a:lvl1pPr>
          </a:lstStyle>
          <a:p>
            <a:pPr>
              <a:defRPr/>
            </a:pPr>
            <a:endParaRPr lang="en-US"/>
          </a:p>
        </p:txBody>
      </p:sp>
      <p:sp>
        <p:nvSpPr>
          <p:cNvPr id="4198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24623497-17EC-4C85-AF35-E567DE506A0E}" type="slidenum">
              <a:rPr lang="en-US"/>
              <a:pPr>
                <a:defRPr/>
              </a:pPr>
              <a:t>‹#›</a:t>
            </a:fld>
            <a:endParaRPr lang="en-US"/>
          </a:p>
        </p:txBody>
      </p:sp>
    </p:spTree>
    <p:extLst>
      <p:ext uri="{BB962C8B-B14F-4D97-AF65-F5344CB8AC3E}">
        <p14:creationId xmlns:p14="http://schemas.microsoft.com/office/powerpoint/2010/main" val="21450277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smtClean="0"/>
            </a:lvl1pPr>
          </a:lstStyle>
          <a:p>
            <a:pPr>
              <a:defRPr/>
            </a:pPr>
            <a:endParaRPr lang="en-US"/>
          </a:p>
        </p:txBody>
      </p:sp>
      <p:sp>
        <p:nvSpPr>
          <p:cNvPr id="3993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829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994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994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smtClean="0"/>
            </a:lvl1pPr>
          </a:lstStyle>
          <a:p>
            <a:pPr>
              <a:defRPr/>
            </a:pPr>
            <a:endParaRPr lang="en-US"/>
          </a:p>
        </p:txBody>
      </p:sp>
      <p:sp>
        <p:nvSpPr>
          <p:cNvPr id="3994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FE03D026-CEFD-4132-B671-818C5F1E8BEA}" type="slidenum">
              <a:rPr lang="en-US"/>
              <a:pPr>
                <a:defRPr/>
              </a:pPr>
              <a:t>‹#›</a:t>
            </a:fld>
            <a:endParaRPr lang="en-US"/>
          </a:p>
        </p:txBody>
      </p:sp>
    </p:spTree>
    <p:extLst>
      <p:ext uri="{BB962C8B-B14F-4D97-AF65-F5344CB8AC3E}">
        <p14:creationId xmlns:p14="http://schemas.microsoft.com/office/powerpoint/2010/main" val="5185529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a:t>
            </a:fld>
            <a:endParaRPr lang="en-US"/>
          </a:p>
        </p:txBody>
      </p:sp>
    </p:spTree>
    <p:extLst>
      <p:ext uri="{BB962C8B-B14F-4D97-AF65-F5344CB8AC3E}">
        <p14:creationId xmlns:p14="http://schemas.microsoft.com/office/powerpoint/2010/main" val="18047316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2</a:t>
            </a:fld>
            <a:endParaRPr lang="en-US"/>
          </a:p>
        </p:txBody>
      </p:sp>
    </p:spTree>
    <p:extLst>
      <p:ext uri="{BB962C8B-B14F-4D97-AF65-F5344CB8AC3E}">
        <p14:creationId xmlns:p14="http://schemas.microsoft.com/office/powerpoint/2010/main" val="4173109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5</a:t>
            </a:fld>
            <a:endParaRPr lang="en-US"/>
          </a:p>
        </p:txBody>
      </p:sp>
    </p:spTree>
    <p:extLst>
      <p:ext uri="{BB962C8B-B14F-4D97-AF65-F5344CB8AC3E}">
        <p14:creationId xmlns:p14="http://schemas.microsoft.com/office/powerpoint/2010/main" val="40901563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6</a:t>
            </a:fld>
            <a:endParaRPr lang="en-US"/>
          </a:p>
        </p:txBody>
      </p:sp>
    </p:spTree>
    <p:extLst>
      <p:ext uri="{BB962C8B-B14F-4D97-AF65-F5344CB8AC3E}">
        <p14:creationId xmlns:p14="http://schemas.microsoft.com/office/powerpoint/2010/main" val="37108616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7</a:t>
            </a:fld>
            <a:endParaRPr lang="en-US"/>
          </a:p>
        </p:txBody>
      </p:sp>
    </p:spTree>
    <p:extLst>
      <p:ext uri="{BB962C8B-B14F-4D97-AF65-F5344CB8AC3E}">
        <p14:creationId xmlns:p14="http://schemas.microsoft.com/office/powerpoint/2010/main" val="2938957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8</a:t>
            </a:fld>
            <a:endParaRPr lang="en-US"/>
          </a:p>
        </p:txBody>
      </p:sp>
    </p:spTree>
    <p:extLst>
      <p:ext uri="{BB962C8B-B14F-4D97-AF65-F5344CB8AC3E}">
        <p14:creationId xmlns:p14="http://schemas.microsoft.com/office/powerpoint/2010/main" val="23199188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9</a:t>
            </a:fld>
            <a:endParaRPr lang="en-US"/>
          </a:p>
        </p:txBody>
      </p:sp>
    </p:spTree>
    <p:extLst>
      <p:ext uri="{BB962C8B-B14F-4D97-AF65-F5344CB8AC3E}">
        <p14:creationId xmlns:p14="http://schemas.microsoft.com/office/powerpoint/2010/main" val="37527084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10</a:t>
            </a:fld>
            <a:endParaRPr lang="en-US"/>
          </a:p>
        </p:txBody>
      </p:sp>
    </p:spTree>
    <p:extLst>
      <p:ext uri="{BB962C8B-B14F-4D97-AF65-F5344CB8AC3E}">
        <p14:creationId xmlns:p14="http://schemas.microsoft.com/office/powerpoint/2010/main" val="36254263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11</a:t>
            </a:fld>
            <a:endParaRPr lang="en-US"/>
          </a:p>
        </p:txBody>
      </p:sp>
    </p:spTree>
    <p:extLst>
      <p:ext uri="{BB962C8B-B14F-4D97-AF65-F5344CB8AC3E}">
        <p14:creationId xmlns:p14="http://schemas.microsoft.com/office/powerpoint/2010/main" val="2699198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12</a:t>
            </a:fld>
            <a:endParaRPr lang="en-US"/>
          </a:p>
        </p:txBody>
      </p:sp>
    </p:spTree>
    <p:extLst>
      <p:ext uri="{BB962C8B-B14F-4D97-AF65-F5344CB8AC3E}">
        <p14:creationId xmlns:p14="http://schemas.microsoft.com/office/powerpoint/2010/main" val="25639993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13</a:t>
            </a:fld>
            <a:endParaRPr lang="en-US"/>
          </a:p>
        </p:txBody>
      </p:sp>
    </p:spTree>
    <p:extLst>
      <p:ext uri="{BB962C8B-B14F-4D97-AF65-F5344CB8AC3E}">
        <p14:creationId xmlns:p14="http://schemas.microsoft.com/office/powerpoint/2010/main" val="41422150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14</a:t>
            </a:fld>
            <a:endParaRPr lang="en-US"/>
          </a:p>
        </p:txBody>
      </p:sp>
    </p:spTree>
    <p:extLst>
      <p:ext uri="{BB962C8B-B14F-4D97-AF65-F5344CB8AC3E}">
        <p14:creationId xmlns:p14="http://schemas.microsoft.com/office/powerpoint/2010/main" val="1190131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16</a:t>
            </a:fld>
            <a:endParaRPr lang="en-US"/>
          </a:p>
        </p:txBody>
      </p:sp>
    </p:spTree>
    <p:extLst>
      <p:ext uri="{BB962C8B-B14F-4D97-AF65-F5344CB8AC3E}">
        <p14:creationId xmlns:p14="http://schemas.microsoft.com/office/powerpoint/2010/main" val="10271915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17</a:t>
            </a:fld>
            <a:endParaRPr lang="en-US"/>
          </a:p>
        </p:txBody>
      </p:sp>
    </p:spTree>
    <p:extLst>
      <p:ext uri="{BB962C8B-B14F-4D97-AF65-F5344CB8AC3E}">
        <p14:creationId xmlns:p14="http://schemas.microsoft.com/office/powerpoint/2010/main" val="1591147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18</a:t>
            </a:fld>
            <a:endParaRPr lang="en-US"/>
          </a:p>
        </p:txBody>
      </p:sp>
    </p:spTree>
    <p:extLst>
      <p:ext uri="{BB962C8B-B14F-4D97-AF65-F5344CB8AC3E}">
        <p14:creationId xmlns:p14="http://schemas.microsoft.com/office/powerpoint/2010/main" val="31582821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19</a:t>
            </a:fld>
            <a:endParaRPr lang="en-US"/>
          </a:p>
        </p:txBody>
      </p:sp>
    </p:spTree>
    <p:extLst>
      <p:ext uri="{BB962C8B-B14F-4D97-AF65-F5344CB8AC3E}">
        <p14:creationId xmlns:p14="http://schemas.microsoft.com/office/powerpoint/2010/main" val="24787312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20</a:t>
            </a:fld>
            <a:endParaRPr lang="en-US"/>
          </a:p>
        </p:txBody>
      </p:sp>
    </p:spTree>
    <p:extLst>
      <p:ext uri="{BB962C8B-B14F-4D97-AF65-F5344CB8AC3E}">
        <p14:creationId xmlns:p14="http://schemas.microsoft.com/office/powerpoint/2010/main" val="2592181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21</a:t>
            </a:fld>
            <a:endParaRPr lang="en-US"/>
          </a:p>
        </p:txBody>
      </p:sp>
    </p:spTree>
    <p:extLst>
      <p:ext uri="{BB962C8B-B14F-4D97-AF65-F5344CB8AC3E}">
        <p14:creationId xmlns:p14="http://schemas.microsoft.com/office/powerpoint/2010/main" val="13898135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22</a:t>
            </a:fld>
            <a:endParaRPr lang="en-US"/>
          </a:p>
        </p:txBody>
      </p:sp>
    </p:spTree>
    <p:extLst>
      <p:ext uri="{BB962C8B-B14F-4D97-AF65-F5344CB8AC3E}">
        <p14:creationId xmlns:p14="http://schemas.microsoft.com/office/powerpoint/2010/main" val="16781709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23</a:t>
            </a:fld>
            <a:endParaRPr lang="en-US"/>
          </a:p>
        </p:txBody>
      </p:sp>
    </p:spTree>
    <p:extLst>
      <p:ext uri="{BB962C8B-B14F-4D97-AF65-F5344CB8AC3E}">
        <p14:creationId xmlns:p14="http://schemas.microsoft.com/office/powerpoint/2010/main" val="25615273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24</a:t>
            </a:fld>
            <a:endParaRPr lang="en-US"/>
          </a:p>
        </p:txBody>
      </p:sp>
    </p:spTree>
    <p:extLst>
      <p:ext uri="{BB962C8B-B14F-4D97-AF65-F5344CB8AC3E}">
        <p14:creationId xmlns:p14="http://schemas.microsoft.com/office/powerpoint/2010/main" val="18365078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25</a:t>
            </a:fld>
            <a:endParaRPr lang="en-US"/>
          </a:p>
        </p:txBody>
      </p:sp>
    </p:spTree>
    <p:extLst>
      <p:ext uri="{BB962C8B-B14F-4D97-AF65-F5344CB8AC3E}">
        <p14:creationId xmlns:p14="http://schemas.microsoft.com/office/powerpoint/2010/main" val="12478729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26</a:t>
            </a:fld>
            <a:endParaRPr lang="en-US"/>
          </a:p>
        </p:txBody>
      </p:sp>
    </p:spTree>
    <p:extLst>
      <p:ext uri="{BB962C8B-B14F-4D97-AF65-F5344CB8AC3E}">
        <p14:creationId xmlns:p14="http://schemas.microsoft.com/office/powerpoint/2010/main" val="15385569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27</a:t>
            </a:fld>
            <a:endParaRPr lang="en-US"/>
          </a:p>
        </p:txBody>
      </p:sp>
    </p:spTree>
    <p:extLst>
      <p:ext uri="{BB962C8B-B14F-4D97-AF65-F5344CB8AC3E}">
        <p14:creationId xmlns:p14="http://schemas.microsoft.com/office/powerpoint/2010/main" val="31537081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28</a:t>
            </a:fld>
            <a:endParaRPr lang="en-US"/>
          </a:p>
        </p:txBody>
      </p:sp>
    </p:spTree>
    <p:extLst>
      <p:ext uri="{BB962C8B-B14F-4D97-AF65-F5344CB8AC3E}">
        <p14:creationId xmlns:p14="http://schemas.microsoft.com/office/powerpoint/2010/main" val="2193292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5F3728E-6EC1-49E1-B72F-EBF7C1D7DF91}" type="slidenum">
              <a:rPr lang="en-US" smtClean="0"/>
              <a:pPr>
                <a:defRPr/>
              </a:pPr>
              <a:t>30</a:t>
            </a:fld>
            <a:endParaRPr lang="en-US"/>
          </a:p>
        </p:txBody>
      </p:sp>
    </p:spTree>
    <p:extLst>
      <p:ext uri="{BB962C8B-B14F-4D97-AF65-F5344CB8AC3E}">
        <p14:creationId xmlns:p14="http://schemas.microsoft.com/office/powerpoint/2010/main" val="19371076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5F3728E-6EC1-49E1-B72F-EBF7C1D7DF91}" type="slidenum">
              <a:rPr lang="en-US" smtClean="0"/>
              <a:pPr>
                <a:defRPr/>
              </a:pPr>
              <a:t>31</a:t>
            </a:fld>
            <a:endParaRPr lang="en-US"/>
          </a:p>
        </p:txBody>
      </p:sp>
    </p:spTree>
    <p:extLst>
      <p:ext uri="{BB962C8B-B14F-4D97-AF65-F5344CB8AC3E}">
        <p14:creationId xmlns:p14="http://schemas.microsoft.com/office/powerpoint/2010/main" val="10871032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32</a:t>
            </a:fld>
            <a:endParaRPr lang="en-US"/>
          </a:p>
        </p:txBody>
      </p:sp>
    </p:spTree>
    <p:extLst>
      <p:ext uri="{BB962C8B-B14F-4D97-AF65-F5344CB8AC3E}">
        <p14:creationId xmlns:p14="http://schemas.microsoft.com/office/powerpoint/2010/main" val="25498662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35</a:t>
            </a:fld>
            <a:endParaRPr lang="en-US"/>
          </a:p>
        </p:txBody>
      </p:sp>
    </p:spTree>
    <p:extLst>
      <p:ext uri="{BB962C8B-B14F-4D97-AF65-F5344CB8AC3E}">
        <p14:creationId xmlns:p14="http://schemas.microsoft.com/office/powerpoint/2010/main" val="1883511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36</a:t>
            </a:fld>
            <a:endParaRPr lang="en-US"/>
          </a:p>
        </p:txBody>
      </p:sp>
    </p:spTree>
    <p:extLst>
      <p:ext uri="{BB962C8B-B14F-4D97-AF65-F5344CB8AC3E}">
        <p14:creationId xmlns:p14="http://schemas.microsoft.com/office/powerpoint/2010/main" val="27732039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034"/>
          <p:cNvSpPr>
            <a:spLocks noChangeArrowheads="1"/>
          </p:cNvSpPr>
          <p:nvPr/>
        </p:nvSpPr>
        <p:spPr bwMode="auto">
          <a:xfrm>
            <a:off x="635000" y="2438400"/>
            <a:ext cx="31750" cy="1052513"/>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 name="Rectangle 1035"/>
          <p:cNvSpPr>
            <a:spLocks noChangeArrowheads="1"/>
          </p:cNvSpPr>
          <p:nvPr/>
        </p:nvSpPr>
        <p:spPr bwMode="auto">
          <a:xfrm flipV="1">
            <a:off x="315913" y="3260725"/>
            <a:ext cx="8693150" cy="55563"/>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en-US"/>
          </a:p>
        </p:txBody>
      </p:sp>
      <p:sp>
        <p:nvSpPr>
          <p:cNvPr id="59404" name="Rectangle 1036"/>
          <p:cNvSpPr>
            <a:spLocks noGrp="1" noChangeArrowheads="1"/>
          </p:cNvSpPr>
          <p:nvPr>
            <p:ph type="ctrTitle"/>
          </p:nvPr>
        </p:nvSpPr>
        <p:spPr>
          <a:xfrm>
            <a:off x="990600" y="1828800"/>
            <a:ext cx="7772400" cy="1143000"/>
          </a:xfrm>
        </p:spPr>
        <p:txBody>
          <a:bodyPr/>
          <a:lstStyle>
            <a:lvl1pPr>
              <a:defRPr/>
            </a:lvl1pPr>
          </a:lstStyle>
          <a:p>
            <a:r>
              <a:rPr lang="en-US"/>
              <a:t>Click to edit Master title style</a:t>
            </a:r>
          </a:p>
        </p:txBody>
      </p:sp>
      <p:sp>
        <p:nvSpPr>
          <p:cNvPr id="59405" name="Rectangle 1037"/>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7" name="Rectangle 1038"/>
          <p:cNvSpPr>
            <a:spLocks noGrp="1" noChangeArrowheads="1"/>
          </p:cNvSpPr>
          <p:nvPr>
            <p:ph type="dt" sz="half" idx="10"/>
          </p:nvPr>
        </p:nvSpPr>
        <p:spPr bwMode="auto">
          <a:xfrm>
            <a:off x="990600" y="6248400"/>
            <a:ext cx="19050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l">
              <a:defRPr sz="1400" smtClean="0">
                <a:solidFill>
                  <a:schemeClr val="bg2"/>
                </a:solidFill>
                <a:latin typeface="Tahoma" pitchFamily="34" charset="0"/>
              </a:defRPr>
            </a:lvl1pPr>
          </a:lstStyle>
          <a:p>
            <a:pPr>
              <a:defRPr/>
            </a:pPr>
            <a:endParaRPr lang="en-US"/>
          </a:p>
        </p:txBody>
      </p:sp>
      <p:sp>
        <p:nvSpPr>
          <p:cNvPr id="8" name="Rectangle 1039"/>
          <p:cNvSpPr>
            <a:spLocks noGrp="1" noChangeArrowheads="1"/>
          </p:cNvSpPr>
          <p:nvPr>
            <p:ph type="ftr" sz="quarter" idx="11"/>
          </p:nvPr>
        </p:nvSpPr>
        <p:spPr>
          <a:xfrm>
            <a:off x="3429000" y="6248400"/>
            <a:ext cx="2895600" cy="457200"/>
          </a:xfrm>
        </p:spPr>
        <p:txBody>
          <a:bodyPr/>
          <a:lstStyle>
            <a:lvl1pPr>
              <a:defRPr smtClean="0">
                <a:solidFill>
                  <a:schemeClr val="bg2"/>
                </a:solidFill>
                <a:latin typeface="Tahoma" pitchFamily="34" charset="0"/>
              </a:defRPr>
            </a:lvl1pPr>
          </a:lstStyle>
          <a:p>
            <a:pPr>
              <a:defRPr/>
            </a:pPr>
            <a:r>
              <a:rPr lang="en-US"/>
              <a:t>OU Supercomputing Center for Education &amp; Research</a:t>
            </a:r>
          </a:p>
        </p:txBody>
      </p:sp>
      <p:sp>
        <p:nvSpPr>
          <p:cNvPr id="9" name="Rectangle 1040"/>
          <p:cNvSpPr>
            <a:spLocks noGrp="1" noChangeArrowheads="1"/>
          </p:cNvSpPr>
          <p:nvPr>
            <p:ph type="sldNum" sz="quarter" idx="12"/>
          </p:nvPr>
        </p:nvSpPr>
        <p:spPr>
          <a:xfrm>
            <a:off x="6858000" y="6248400"/>
            <a:ext cx="1905000" cy="457200"/>
          </a:xfrm>
        </p:spPr>
        <p:txBody>
          <a:bodyPr/>
          <a:lstStyle>
            <a:lvl1pPr>
              <a:defRPr smtClean="0">
                <a:solidFill>
                  <a:schemeClr val="bg2"/>
                </a:solidFill>
                <a:latin typeface="Tahoma" pitchFamily="34" charset="0"/>
              </a:defRPr>
            </a:lvl1pPr>
          </a:lstStyle>
          <a:p>
            <a:pPr>
              <a:defRPr/>
            </a:pPr>
            <a:fld id="{0444E359-79E0-4AF8-A8E7-4848D3ACC6D0}" type="slidenum">
              <a:rPr lang="en-US"/>
              <a:pPr>
                <a:defRPr/>
              </a:pPr>
              <a:t>‹#›</a:t>
            </a:fld>
            <a:endParaRPr lang="en-US"/>
          </a:p>
        </p:txBody>
      </p:sp>
      <p:pic>
        <p:nvPicPr>
          <p:cNvPr id="11" name="Picture 15" descr="ou201_logo"/>
          <p:cNvPicPr>
            <a:picLocks noChangeAspect="1" noChangeArrowheads="1"/>
          </p:cNvPicPr>
          <p:nvPr userDrawn="1"/>
        </p:nvPicPr>
        <p:blipFill>
          <a:blip r:embed="rId2" cstate="print"/>
          <a:srcRect/>
          <a:stretch>
            <a:fillRect/>
          </a:stretch>
        </p:blipFill>
        <p:spPr bwMode="auto">
          <a:xfrm>
            <a:off x="228600" y="2667000"/>
            <a:ext cx="393700" cy="538163"/>
          </a:xfrm>
          <a:prstGeom prst="rect">
            <a:avLst/>
          </a:prstGeom>
          <a:noFill/>
          <a:ln w="9525">
            <a:noFill/>
            <a:miter lim="800000"/>
            <a:headEnd/>
            <a:tailEnd/>
          </a:ln>
        </p:spPr>
      </p:pic>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Footer Placeholder 3"/>
          <p:cNvSpPr>
            <a:spLocks noGrp="1"/>
          </p:cNvSpPr>
          <p:nvPr>
            <p:ph type="ftr" sz="quarter" idx="10"/>
          </p:nvPr>
        </p:nvSpPr>
        <p:spPr/>
        <p:txBody>
          <a:bodyPr/>
          <a:lstStyle>
            <a:lvl1pPr>
              <a:defRPr smtClean="0"/>
            </a:lvl1pPr>
          </a:lstStyle>
          <a:p>
            <a:pPr>
              <a:defRPr/>
            </a:pPr>
            <a:r>
              <a:rPr lang="en-US" dirty="0" smtClean="0"/>
              <a:t>Workforce Development</a:t>
            </a:r>
            <a:endParaRPr lang="en-US" dirty="0"/>
          </a:p>
          <a:p>
            <a:pPr>
              <a:defRPr/>
            </a:pPr>
            <a:r>
              <a:rPr lang="nn-NO" dirty="0" smtClean="0"/>
              <a:t>HP-CAST 2015, Fri Nov 13 2015</a:t>
            </a:r>
            <a:endParaRPr lang="en-US" dirty="0"/>
          </a:p>
        </p:txBody>
      </p:sp>
      <p:sp>
        <p:nvSpPr>
          <p:cNvPr id="8" name="Slide Number Placeholder 4"/>
          <p:cNvSpPr>
            <a:spLocks noGrp="1"/>
          </p:cNvSpPr>
          <p:nvPr>
            <p:ph type="sldNum" sz="quarter" idx="11"/>
          </p:nvPr>
        </p:nvSpPr>
        <p:spPr/>
        <p:txBody>
          <a:bodyPr/>
          <a:lstStyle>
            <a:lvl1pPr>
              <a:defRPr smtClean="0"/>
            </a:lvl1pPr>
          </a:lstStyle>
          <a:p>
            <a:pPr>
              <a:defRPr/>
            </a:pPr>
            <a:fld id="{DAFF6522-D39A-4EFB-9FD2-0F43165FD2EE}" type="slidenum">
              <a:rPr lang="en-US"/>
              <a:pPr>
                <a:defRPr/>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2"/>
          <p:cNvSpPr>
            <a:spLocks noGrp="1" noChangeArrowheads="1"/>
          </p:cNvSpPr>
          <p:nvPr>
            <p:ph type="ftr" sz="quarter" idx="10"/>
          </p:nvPr>
        </p:nvSpPr>
        <p:spPr>
          <a:ln/>
        </p:spPr>
        <p:txBody>
          <a:bodyPr/>
          <a:lstStyle>
            <a:lvl1pPr>
              <a:defRPr/>
            </a:lvl1pPr>
          </a:lstStyle>
          <a:p>
            <a:pPr>
              <a:defRPr/>
            </a:pPr>
            <a:r>
              <a:rPr lang="en-US" dirty="0" smtClean="0"/>
              <a:t>Workforce Development</a:t>
            </a:r>
            <a:endParaRPr lang="en-US" dirty="0"/>
          </a:p>
          <a:p>
            <a:pPr>
              <a:defRPr/>
            </a:pPr>
            <a:r>
              <a:rPr lang="nn-NO" dirty="0" smtClean="0"/>
              <a:t>HP-CAST 2015, Fri Nov 13 2015</a:t>
            </a:r>
            <a:endParaRPr lang="en-US" dirty="0"/>
          </a:p>
        </p:txBody>
      </p:sp>
      <p:sp>
        <p:nvSpPr>
          <p:cNvPr id="5" name="Rectangle 13"/>
          <p:cNvSpPr>
            <a:spLocks noGrp="1" noChangeArrowheads="1"/>
          </p:cNvSpPr>
          <p:nvPr>
            <p:ph type="sldNum" sz="quarter" idx="11"/>
          </p:nvPr>
        </p:nvSpPr>
        <p:spPr>
          <a:ln/>
        </p:spPr>
        <p:txBody>
          <a:bodyPr/>
          <a:lstStyle>
            <a:lvl1pPr>
              <a:defRPr/>
            </a:lvl1pPr>
          </a:lstStyle>
          <a:p>
            <a:pPr>
              <a:defRPr/>
            </a:pPr>
            <a:fld id="{BAB2F73B-AF29-4A05-AF7F-4F48D44409C4}" type="slidenum">
              <a:rPr lang="en-US"/>
              <a:pPr>
                <a:defRPr/>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371600"/>
            <a:ext cx="38862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371600"/>
            <a:ext cx="38862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4"/>
          <p:cNvSpPr>
            <a:spLocks noGrp="1"/>
          </p:cNvSpPr>
          <p:nvPr>
            <p:ph type="ftr" sz="quarter" idx="10"/>
          </p:nvPr>
        </p:nvSpPr>
        <p:spPr/>
        <p:txBody>
          <a:bodyPr/>
          <a:lstStyle>
            <a:lvl1pPr>
              <a:defRPr smtClean="0"/>
            </a:lvl1pPr>
          </a:lstStyle>
          <a:p>
            <a:pPr>
              <a:defRPr/>
            </a:pPr>
            <a:r>
              <a:rPr lang="en-US" dirty="0" smtClean="0"/>
              <a:t>Workforce Development</a:t>
            </a:r>
            <a:endParaRPr lang="en-US" dirty="0"/>
          </a:p>
          <a:p>
            <a:pPr>
              <a:defRPr/>
            </a:pPr>
            <a:r>
              <a:rPr lang="nn-NO" dirty="0" smtClean="0"/>
              <a:t>HP-CAST 2015, Fri Nov 13 2015</a:t>
            </a:r>
            <a:endParaRPr lang="en-US" dirty="0"/>
          </a:p>
        </p:txBody>
      </p:sp>
      <p:sp>
        <p:nvSpPr>
          <p:cNvPr id="9" name="Slide Number Placeholder 5"/>
          <p:cNvSpPr>
            <a:spLocks noGrp="1"/>
          </p:cNvSpPr>
          <p:nvPr>
            <p:ph type="sldNum" sz="quarter" idx="11"/>
          </p:nvPr>
        </p:nvSpPr>
        <p:spPr/>
        <p:txBody>
          <a:bodyPr/>
          <a:lstStyle>
            <a:lvl1pPr>
              <a:defRPr smtClean="0"/>
            </a:lvl1pPr>
          </a:lstStyle>
          <a:p>
            <a:pPr>
              <a:defRPr/>
            </a:pPr>
            <a:fld id="{DA04F282-5D9D-4EB2-A4AC-1849A209E5C3}" type="slidenum">
              <a:rPr lang="en-US"/>
              <a:pPr>
                <a:defRPr/>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2"/>
          <p:cNvSpPr>
            <a:spLocks noGrp="1" noChangeArrowheads="1"/>
          </p:cNvSpPr>
          <p:nvPr>
            <p:ph type="ftr" sz="quarter" idx="10"/>
          </p:nvPr>
        </p:nvSpPr>
        <p:spPr>
          <a:ln/>
        </p:spPr>
        <p:txBody>
          <a:bodyPr/>
          <a:lstStyle>
            <a:lvl1pPr>
              <a:defRPr/>
            </a:lvl1pPr>
          </a:lstStyle>
          <a:p>
            <a:pPr>
              <a:defRPr/>
            </a:pPr>
            <a:r>
              <a:rPr lang="en-US" dirty="0" smtClean="0"/>
              <a:t>Workforce Development</a:t>
            </a:r>
            <a:endParaRPr lang="en-US" dirty="0"/>
          </a:p>
          <a:p>
            <a:pPr>
              <a:defRPr/>
            </a:pPr>
            <a:r>
              <a:rPr lang="nn-NO" dirty="0" smtClean="0"/>
              <a:t>HP-CAST 2015, Fri Nov 13 2015</a:t>
            </a:r>
            <a:endParaRPr lang="en-US" dirty="0"/>
          </a:p>
        </p:txBody>
      </p:sp>
      <p:sp>
        <p:nvSpPr>
          <p:cNvPr id="8" name="Rectangle 13"/>
          <p:cNvSpPr>
            <a:spLocks noGrp="1" noChangeArrowheads="1"/>
          </p:cNvSpPr>
          <p:nvPr>
            <p:ph type="sldNum" sz="quarter" idx="11"/>
          </p:nvPr>
        </p:nvSpPr>
        <p:spPr>
          <a:ln/>
        </p:spPr>
        <p:txBody>
          <a:bodyPr/>
          <a:lstStyle>
            <a:lvl1pPr>
              <a:defRPr/>
            </a:lvl1pPr>
          </a:lstStyle>
          <a:p>
            <a:pPr>
              <a:defRPr/>
            </a:pPr>
            <a:fld id="{A54AFA57-DB10-4D8E-B495-9E7DF239E09B}" type="slidenum">
              <a:rPr lang="en-US"/>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Footer Placeholder 2"/>
          <p:cNvSpPr>
            <a:spLocks noGrp="1"/>
          </p:cNvSpPr>
          <p:nvPr>
            <p:ph type="ftr" sz="quarter" idx="10"/>
          </p:nvPr>
        </p:nvSpPr>
        <p:spPr/>
        <p:txBody>
          <a:bodyPr/>
          <a:lstStyle>
            <a:lvl1pPr>
              <a:defRPr dirty="0" smtClean="0"/>
            </a:lvl1pPr>
          </a:lstStyle>
          <a:p>
            <a:pPr>
              <a:defRPr/>
            </a:pPr>
            <a:r>
              <a:rPr lang="en-US" dirty="0" smtClean="0"/>
              <a:t>Workforce Development</a:t>
            </a:r>
          </a:p>
          <a:p>
            <a:pPr>
              <a:defRPr/>
            </a:pPr>
            <a:r>
              <a:rPr lang="nn-NO" dirty="0" smtClean="0"/>
              <a:t>HP-CAST 2015, Fri Nov 13 2015</a:t>
            </a:r>
            <a:endParaRPr lang="en-US" dirty="0"/>
          </a:p>
        </p:txBody>
      </p:sp>
      <p:sp>
        <p:nvSpPr>
          <p:cNvPr id="4" name="Rectangle 3"/>
          <p:cNvSpPr/>
          <p:nvPr userDrawn="1"/>
        </p:nvSpPr>
        <p:spPr bwMode="auto">
          <a:xfrm>
            <a:off x="6324600" y="6096000"/>
            <a:ext cx="152400" cy="762000"/>
          </a:xfrm>
          <a:prstGeom prst="rect">
            <a:avLst/>
          </a:prstGeom>
          <a:solidFill>
            <a:schemeClr val="bg1"/>
          </a:solidFill>
          <a:ln w="9525" cap="flat" cmpd="sng" algn="ctr">
            <a:noFill/>
            <a:prstDash val="solid"/>
            <a:miter lim="800000"/>
            <a:headEnd type="none" w="med" len="med"/>
            <a:tailEnd type="none" w="med" len="med"/>
          </a:ln>
          <a:effectLst/>
        </p:spPr>
        <p:txBody>
          <a:bodyPr wrap="none"/>
          <a:lstStyle/>
          <a:p>
            <a:pPr>
              <a:defRPr/>
            </a:pP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ftr" sz="quarter" idx="10"/>
          </p:nvPr>
        </p:nvSpPr>
        <p:spPr>
          <a:ln/>
        </p:spPr>
        <p:txBody>
          <a:bodyPr/>
          <a:lstStyle>
            <a:lvl1pPr>
              <a:defRPr/>
            </a:lvl1pPr>
          </a:lstStyle>
          <a:p>
            <a:pPr>
              <a:defRPr/>
            </a:pPr>
            <a:r>
              <a:rPr lang="en-US" dirty="0" smtClean="0"/>
              <a:t>Workforce Development</a:t>
            </a:r>
            <a:endParaRPr lang="en-US" dirty="0"/>
          </a:p>
          <a:p>
            <a:pPr>
              <a:defRPr/>
            </a:pPr>
            <a:r>
              <a:rPr lang="nn-NO" dirty="0" smtClean="0"/>
              <a:t>HP-CAST 2015, Fri Nov 13 2015</a:t>
            </a:r>
            <a:endParaRPr lang="en-US" dirty="0"/>
          </a:p>
        </p:txBody>
      </p:sp>
      <p:sp>
        <p:nvSpPr>
          <p:cNvPr id="3" name="Rectangle 13"/>
          <p:cNvSpPr>
            <a:spLocks noGrp="1" noChangeArrowheads="1"/>
          </p:cNvSpPr>
          <p:nvPr>
            <p:ph type="sldNum" sz="quarter" idx="11"/>
          </p:nvPr>
        </p:nvSpPr>
        <p:spPr>
          <a:ln/>
        </p:spPr>
        <p:txBody>
          <a:bodyPr/>
          <a:lstStyle>
            <a:lvl1pPr>
              <a:defRPr/>
            </a:lvl1pPr>
          </a:lstStyle>
          <a:p>
            <a:pPr>
              <a:defRPr/>
            </a:pPr>
            <a:fld id="{C27E5F05-49DD-403D-8B1B-C58F7D6A2F66}" type="slidenum">
              <a:rPr lang="en-US"/>
              <a:pPr>
                <a:defRPr/>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ftr" sz="quarter" idx="10"/>
          </p:nvPr>
        </p:nvSpPr>
        <p:spPr>
          <a:ln/>
        </p:spPr>
        <p:txBody>
          <a:bodyPr/>
          <a:lstStyle>
            <a:lvl1pPr>
              <a:defRPr/>
            </a:lvl1pPr>
          </a:lstStyle>
          <a:p>
            <a:pPr>
              <a:defRPr/>
            </a:pPr>
            <a:r>
              <a:rPr lang="en-US" dirty="0" smtClean="0"/>
              <a:t>Workforce Development</a:t>
            </a:r>
            <a:endParaRPr lang="en-US" dirty="0"/>
          </a:p>
          <a:p>
            <a:pPr>
              <a:defRPr/>
            </a:pPr>
            <a:r>
              <a:rPr lang="nn-NO" dirty="0" smtClean="0"/>
              <a:t>HP-CAST 2015, Fri Nov 13 2015</a:t>
            </a:r>
            <a:endParaRPr lang="en-US" dirty="0"/>
          </a:p>
        </p:txBody>
      </p:sp>
      <p:sp>
        <p:nvSpPr>
          <p:cNvPr id="6" name="Rectangle 13"/>
          <p:cNvSpPr>
            <a:spLocks noGrp="1" noChangeArrowheads="1"/>
          </p:cNvSpPr>
          <p:nvPr>
            <p:ph type="sldNum" sz="quarter" idx="11"/>
          </p:nvPr>
        </p:nvSpPr>
        <p:spPr>
          <a:ln/>
        </p:spPr>
        <p:txBody>
          <a:bodyPr/>
          <a:lstStyle>
            <a:lvl1pPr>
              <a:defRPr/>
            </a:lvl1pPr>
          </a:lstStyle>
          <a:p>
            <a:pPr>
              <a:defRPr/>
            </a:pPr>
            <a:fld id="{9E7A33A4-B068-4571-97F3-222EF8233FBE}" type="slidenum">
              <a:rPr lang="en-US"/>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ftr" sz="quarter" idx="10"/>
          </p:nvPr>
        </p:nvSpPr>
        <p:spPr>
          <a:ln/>
        </p:spPr>
        <p:txBody>
          <a:bodyPr/>
          <a:lstStyle>
            <a:lvl1pPr>
              <a:defRPr/>
            </a:lvl1pPr>
          </a:lstStyle>
          <a:p>
            <a:pPr>
              <a:defRPr/>
            </a:pPr>
            <a:r>
              <a:rPr lang="en-US" dirty="0" smtClean="0"/>
              <a:t>Workforce Development</a:t>
            </a:r>
            <a:endParaRPr lang="en-US" dirty="0"/>
          </a:p>
          <a:p>
            <a:pPr>
              <a:defRPr/>
            </a:pPr>
            <a:r>
              <a:rPr lang="nn-NO" dirty="0" smtClean="0"/>
              <a:t>HP-CAST 2015, Fri Nov 13 2015</a:t>
            </a:r>
            <a:endParaRPr lang="en-US" dirty="0"/>
          </a:p>
        </p:txBody>
      </p:sp>
      <p:sp>
        <p:nvSpPr>
          <p:cNvPr id="6" name="Rectangle 13"/>
          <p:cNvSpPr>
            <a:spLocks noGrp="1" noChangeArrowheads="1"/>
          </p:cNvSpPr>
          <p:nvPr>
            <p:ph type="sldNum" sz="quarter" idx="11"/>
          </p:nvPr>
        </p:nvSpPr>
        <p:spPr>
          <a:ln/>
        </p:spPr>
        <p:txBody>
          <a:bodyPr/>
          <a:lstStyle>
            <a:lvl1pPr>
              <a:defRPr/>
            </a:lvl1pPr>
          </a:lstStyle>
          <a:p>
            <a:pPr>
              <a:defRPr/>
            </a:pPr>
            <a:fld id="{12CCE84F-D98D-47F7-A4D6-21F3EE13A38C}" type="slidenum">
              <a:rPr lang="en-US"/>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ftr" sz="quarter" idx="10"/>
          </p:nvPr>
        </p:nvSpPr>
        <p:spPr>
          <a:ln/>
        </p:spPr>
        <p:txBody>
          <a:bodyPr/>
          <a:lstStyle>
            <a:lvl1pPr>
              <a:defRPr/>
            </a:lvl1pPr>
          </a:lstStyle>
          <a:p>
            <a:pPr>
              <a:defRPr/>
            </a:pPr>
            <a:r>
              <a:rPr lang="en-US" dirty="0" smtClean="0"/>
              <a:t>Workforce Development</a:t>
            </a:r>
            <a:endParaRPr lang="en-US" dirty="0"/>
          </a:p>
          <a:p>
            <a:pPr>
              <a:defRPr/>
            </a:pPr>
            <a:r>
              <a:rPr lang="nn-NO" dirty="0" smtClean="0"/>
              <a:t>HP-CAST 2015, Fri Nov 13 2015</a:t>
            </a:r>
            <a:endParaRPr lang="en-US" dirty="0"/>
          </a:p>
        </p:txBody>
      </p:sp>
      <p:sp>
        <p:nvSpPr>
          <p:cNvPr id="5" name="Rectangle 13"/>
          <p:cNvSpPr>
            <a:spLocks noGrp="1" noChangeArrowheads="1"/>
          </p:cNvSpPr>
          <p:nvPr>
            <p:ph type="sldNum" sz="quarter" idx="11"/>
          </p:nvPr>
        </p:nvSpPr>
        <p:spPr>
          <a:ln/>
        </p:spPr>
        <p:txBody>
          <a:bodyPr/>
          <a:lstStyle>
            <a:lvl1pPr>
              <a:defRPr/>
            </a:lvl1pPr>
          </a:lstStyle>
          <a:p>
            <a:pPr>
              <a:defRPr/>
            </a:pPr>
            <a:fld id="{10235FF7-5179-46DA-B105-D41AB8E530FD}" type="slidenum">
              <a:rPr lang="en-US"/>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0525" y="457200"/>
            <a:ext cx="2043113" cy="5562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457200"/>
            <a:ext cx="5978525" cy="5562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ftr" sz="quarter" idx="10"/>
          </p:nvPr>
        </p:nvSpPr>
        <p:spPr>
          <a:ln/>
        </p:spPr>
        <p:txBody>
          <a:bodyPr/>
          <a:lstStyle>
            <a:lvl1pPr>
              <a:defRPr/>
            </a:lvl1pPr>
          </a:lstStyle>
          <a:p>
            <a:pPr>
              <a:defRPr/>
            </a:pPr>
            <a:r>
              <a:rPr lang="en-US" dirty="0" smtClean="0"/>
              <a:t>Workforce Development</a:t>
            </a:r>
            <a:endParaRPr lang="en-US" dirty="0"/>
          </a:p>
          <a:p>
            <a:pPr>
              <a:defRPr/>
            </a:pPr>
            <a:r>
              <a:rPr lang="nn-NO" dirty="0" smtClean="0"/>
              <a:t>HP-CAST 2015, Fri Nov 13 2015</a:t>
            </a:r>
            <a:endParaRPr lang="en-US" dirty="0"/>
          </a:p>
        </p:txBody>
      </p:sp>
      <p:sp>
        <p:nvSpPr>
          <p:cNvPr id="5" name="Rectangle 13"/>
          <p:cNvSpPr>
            <a:spLocks noGrp="1" noChangeArrowheads="1"/>
          </p:cNvSpPr>
          <p:nvPr>
            <p:ph type="sldNum" sz="quarter" idx="11"/>
          </p:nvPr>
        </p:nvSpPr>
        <p:spPr>
          <a:ln/>
        </p:spPr>
        <p:txBody>
          <a:bodyPr/>
          <a:lstStyle>
            <a:lvl1pPr>
              <a:defRPr/>
            </a:lvl1pPr>
          </a:lstStyle>
          <a:p>
            <a:pPr>
              <a:defRPr/>
            </a:pPr>
            <a:fld id="{A53A9AA8-B67F-451E-A4EA-DB0938330C23}" type="slidenum">
              <a:rPr lang="en-US"/>
              <a:pPr>
                <a:defRPr/>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457200"/>
            <a:ext cx="7793038" cy="677863"/>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371600"/>
            <a:ext cx="3886200" cy="464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71600"/>
            <a:ext cx="3886200" cy="464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4"/>
          <p:cNvSpPr>
            <a:spLocks noGrp="1"/>
          </p:cNvSpPr>
          <p:nvPr>
            <p:ph type="ftr" sz="quarter" idx="10"/>
          </p:nvPr>
        </p:nvSpPr>
        <p:spPr/>
        <p:txBody>
          <a:bodyPr/>
          <a:lstStyle>
            <a:lvl1pPr>
              <a:defRPr smtClean="0"/>
            </a:lvl1pPr>
          </a:lstStyle>
          <a:p>
            <a:pPr>
              <a:defRPr/>
            </a:pPr>
            <a:r>
              <a:rPr lang="en-US" dirty="0" smtClean="0"/>
              <a:t>Workforce Development</a:t>
            </a:r>
            <a:endParaRPr lang="en-US" dirty="0"/>
          </a:p>
          <a:p>
            <a:pPr>
              <a:defRPr/>
            </a:pPr>
            <a:r>
              <a:rPr lang="nn-NO" dirty="0" smtClean="0"/>
              <a:t>HP-CAST 2015, Fri Nov 13 2015</a:t>
            </a:r>
            <a:endParaRPr lang="en-US" dirty="0"/>
          </a:p>
        </p:txBody>
      </p:sp>
      <p:sp>
        <p:nvSpPr>
          <p:cNvPr id="9" name="Slide Number Placeholder 5"/>
          <p:cNvSpPr>
            <a:spLocks noGrp="1"/>
          </p:cNvSpPr>
          <p:nvPr>
            <p:ph type="sldNum" sz="quarter" idx="11"/>
          </p:nvPr>
        </p:nvSpPr>
        <p:spPr/>
        <p:txBody>
          <a:bodyPr/>
          <a:lstStyle>
            <a:lvl1pPr>
              <a:defRPr smtClean="0"/>
            </a:lvl1pPr>
          </a:lstStyle>
          <a:p>
            <a:pPr>
              <a:defRPr/>
            </a:pPr>
            <a:fld id="{012EC9EB-093D-4AEC-827C-43FD36EDF2AE}" type="slidenum">
              <a:rPr lang="en-US"/>
              <a:pPr>
                <a:defRPr/>
              </a:pPr>
              <a:t>‹#›</a:t>
            </a:fld>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90600" y="457200"/>
            <a:ext cx="7793038" cy="677863"/>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09600" y="1371600"/>
            <a:ext cx="3886200" cy="4648200"/>
          </a:xfrm>
        </p:spPr>
        <p:txBody>
          <a:bodyPr/>
          <a:lstStyle/>
          <a:p>
            <a:pPr lvl="0"/>
            <a:endParaRPr lang="en-US" noProof="0" smtClean="0"/>
          </a:p>
        </p:txBody>
      </p:sp>
      <p:sp>
        <p:nvSpPr>
          <p:cNvPr id="4" name="Text Placeholder 3"/>
          <p:cNvSpPr>
            <a:spLocks noGrp="1"/>
          </p:cNvSpPr>
          <p:nvPr>
            <p:ph type="body" sz="half" idx="2"/>
          </p:nvPr>
        </p:nvSpPr>
        <p:spPr>
          <a:xfrm>
            <a:off x="4648200" y="1371600"/>
            <a:ext cx="3886200" cy="464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4"/>
          <p:cNvSpPr>
            <a:spLocks noGrp="1"/>
          </p:cNvSpPr>
          <p:nvPr>
            <p:ph type="ftr" sz="quarter" idx="10"/>
          </p:nvPr>
        </p:nvSpPr>
        <p:spPr/>
        <p:txBody>
          <a:bodyPr/>
          <a:lstStyle>
            <a:lvl1pPr>
              <a:defRPr smtClean="0"/>
            </a:lvl1pPr>
          </a:lstStyle>
          <a:p>
            <a:pPr>
              <a:defRPr/>
            </a:pPr>
            <a:r>
              <a:rPr lang="en-US" dirty="0" smtClean="0"/>
              <a:t>Workforce Development</a:t>
            </a:r>
            <a:endParaRPr lang="en-US" dirty="0"/>
          </a:p>
          <a:p>
            <a:pPr>
              <a:defRPr/>
            </a:pPr>
            <a:r>
              <a:rPr lang="nn-NO" dirty="0" smtClean="0"/>
              <a:t>HP-CAST 2015, Fri Nov 13 2015</a:t>
            </a:r>
            <a:endParaRPr lang="en-US" dirty="0"/>
          </a:p>
        </p:txBody>
      </p:sp>
      <p:sp>
        <p:nvSpPr>
          <p:cNvPr id="9" name="Slide Number Placeholder 5"/>
          <p:cNvSpPr>
            <a:spLocks noGrp="1"/>
          </p:cNvSpPr>
          <p:nvPr>
            <p:ph type="sldNum" sz="quarter" idx="11"/>
          </p:nvPr>
        </p:nvSpPr>
        <p:spPr/>
        <p:txBody>
          <a:bodyPr/>
          <a:lstStyle>
            <a:lvl1pPr>
              <a:defRPr smtClean="0"/>
            </a:lvl1pPr>
          </a:lstStyle>
          <a:p>
            <a:pPr>
              <a:defRPr/>
            </a:pPr>
            <a:fld id="{D150A29B-C713-428D-8EEE-FBB5AB75213B}" type="slidenum">
              <a:rPr lang="en-US"/>
              <a:pPr>
                <a:defRPr/>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90600" y="457200"/>
            <a:ext cx="7793038" cy="677863"/>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371600"/>
            <a:ext cx="7924800" cy="4648200"/>
          </a:xfrm>
        </p:spPr>
        <p:txBody>
          <a:bodyPr/>
          <a:lstStyle/>
          <a:p>
            <a:pPr lvl="0"/>
            <a:endParaRPr lang="en-US" noProof="0" smtClean="0"/>
          </a:p>
        </p:txBody>
      </p:sp>
      <p:sp>
        <p:nvSpPr>
          <p:cNvPr id="7" name="Footer Placeholder 3"/>
          <p:cNvSpPr>
            <a:spLocks noGrp="1"/>
          </p:cNvSpPr>
          <p:nvPr>
            <p:ph type="ftr" sz="quarter" idx="10"/>
          </p:nvPr>
        </p:nvSpPr>
        <p:spPr/>
        <p:txBody>
          <a:bodyPr/>
          <a:lstStyle>
            <a:lvl1pPr>
              <a:defRPr smtClean="0"/>
            </a:lvl1pPr>
          </a:lstStyle>
          <a:p>
            <a:pPr>
              <a:defRPr/>
            </a:pPr>
            <a:r>
              <a:rPr lang="en-US" dirty="0" smtClean="0"/>
              <a:t>Workforce Development</a:t>
            </a:r>
            <a:endParaRPr lang="en-US" dirty="0"/>
          </a:p>
          <a:p>
            <a:pPr>
              <a:defRPr/>
            </a:pPr>
            <a:r>
              <a:rPr lang="nn-NO" dirty="0" smtClean="0"/>
              <a:t>HP-CAST 2015, Fri Nov 13 2015</a:t>
            </a:r>
            <a:endParaRPr lang="en-US" dirty="0"/>
          </a:p>
        </p:txBody>
      </p:sp>
      <p:sp>
        <p:nvSpPr>
          <p:cNvPr id="8" name="Slide Number Placeholder 4"/>
          <p:cNvSpPr>
            <a:spLocks noGrp="1"/>
          </p:cNvSpPr>
          <p:nvPr>
            <p:ph type="sldNum" sz="quarter" idx="11"/>
          </p:nvPr>
        </p:nvSpPr>
        <p:spPr/>
        <p:txBody>
          <a:bodyPr/>
          <a:lstStyle>
            <a:lvl1pPr>
              <a:defRPr smtClean="0"/>
            </a:lvl1pPr>
          </a:lstStyle>
          <a:p>
            <a:pPr>
              <a:defRPr/>
            </a:pPr>
            <a:fld id="{17696F83-8082-4514-8AA9-864DCCAA623D}" type="slidenum">
              <a:rPr lang="en-US"/>
              <a:pPr>
                <a:defRPr/>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jpeg"/><Relationship Id="rId17" Type="http://schemas.openxmlformats.org/officeDocument/2006/relationships/image" Target="../media/image2.jpeg"/><Relationship Id="rId18" Type="http://schemas.openxmlformats.org/officeDocument/2006/relationships/image" Target="../media/image3.jpeg"/><Relationship Id="rId19" Type="http://schemas.openxmlformats.org/officeDocument/2006/relationships/image" Target="../media/image4.tif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80" name="Rectangle 12"/>
          <p:cNvSpPr>
            <a:spLocks noGrp="1" noChangeArrowheads="1"/>
          </p:cNvSpPr>
          <p:nvPr>
            <p:ph type="ftr" sz="quarter" idx="3"/>
          </p:nvPr>
        </p:nvSpPr>
        <p:spPr bwMode="auto">
          <a:xfrm>
            <a:off x="2633663" y="6172200"/>
            <a:ext cx="3995737"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smtClean="0"/>
            </a:lvl1pPr>
          </a:lstStyle>
          <a:p>
            <a:pPr>
              <a:defRPr/>
            </a:pPr>
            <a:r>
              <a:rPr lang="en-US" dirty="0" smtClean="0"/>
              <a:t>Workforce Development</a:t>
            </a:r>
          </a:p>
          <a:p>
            <a:pPr>
              <a:defRPr/>
            </a:pPr>
            <a:r>
              <a:rPr lang="nn-NO" dirty="0" smtClean="0"/>
              <a:t>HP-CAST 2015, Fri Nov 13 2015</a:t>
            </a:r>
            <a:endParaRPr lang="en-US" dirty="0"/>
          </a:p>
        </p:txBody>
      </p:sp>
      <p:sp>
        <p:nvSpPr>
          <p:cNvPr id="58381" name="Rectangle 13"/>
          <p:cNvSpPr>
            <a:spLocks noGrp="1" noChangeArrowheads="1"/>
          </p:cNvSpPr>
          <p:nvPr>
            <p:ph type="sldNum" sz="quarter" idx="4"/>
          </p:nvPr>
        </p:nvSpPr>
        <p:spPr bwMode="auto">
          <a:xfrm>
            <a:off x="7162800" y="6191250"/>
            <a:ext cx="1295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smtClean="0"/>
            </a:lvl1pPr>
          </a:lstStyle>
          <a:p>
            <a:pPr>
              <a:defRPr/>
            </a:pPr>
            <a:fld id="{33E90D56-9F13-476E-9C0C-A76A957C9F52}" type="slidenum">
              <a:rPr lang="en-US"/>
              <a:pPr>
                <a:defRPr/>
              </a:pPr>
              <a:t>‹#›</a:t>
            </a:fld>
            <a:endParaRPr lang="en-US"/>
          </a:p>
        </p:txBody>
      </p:sp>
      <p:pic>
        <p:nvPicPr>
          <p:cNvPr id="3084" name="Picture 15" descr="ou201_logo"/>
          <p:cNvPicPr>
            <a:picLocks noChangeAspect="1" noChangeArrowheads="1"/>
          </p:cNvPicPr>
          <p:nvPr userDrawn="1"/>
        </p:nvPicPr>
        <p:blipFill>
          <a:blip r:embed="rId16" cstate="print"/>
          <a:srcRect/>
          <a:stretch>
            <a:fillRect/>
          </a:stretch>
        </p:blipFill>
        <p:spPr bwMode="auto">
          <a:xfrm>
            <a:off x="2024130" y="6158061"/>
            <a:ext cx="393700" cy="538163"/>
          </a:xfrm>
          <a:prstGeom prst="rect">
            <a:avLst/>
          </a:prstGeom>
          <a:noFill/>
          <a:ln w="9525">
            <a:noFill/>
            <a:miter lim="800000"/>
            <a:headEnd/>
            <a:tailEnd/>
          </a:ln>
        </p:spPr>
      </p:pic>
      <p:pic>
        <p:nvPicPr>
          <p:cNvPr id="3085" name="Picture 35" descr="oscer_logo_crimson_20060918"/>
          <p:cNvPicPr>
            <a:picLocks noChangeAspect="1" noChangeArrowheads="1"/>
          </p:cNvPicPr>
          <p:nvPr userDrawn="1"/>
        </p:nvPicPr>
        <p:blipFill>
          <a:blip r:embed="rId17" cstate="print"/>
          <a:srcRect/>
          <a:stretch>
            <a:fillRect/>
          </a:stretch>
        </p:blipFill>
        <p:spPr bwMode="auto">
          <a:xfrm>
            <a:off x="1215552" y="6127899"/>
            <a:ext cx="776288" cy="547688"/>
          </a:xfrm>
          <a:prstGeom prst="rect">
            <a:avLst/>
          </a:prstGeom>
          <a:noFill/>
          <a:ln w="9525">
            <a:noFill/>
            <a:miter lim="800000"/>
            <a:headEnd/>
            <a:tailEnd/>
          </a:ln>
        </p:spPr>
      </p:pic>
      <p:sp>
        <p:nvSpPr>
          <p:cNvPr id="58375" name="Rectangle 7"/>
          <p:cNvSpPr>
            <a:spLocks noChangeArrowheads="1"/>
          </p:cNvSpPr>
          <p:nvPr userDrawn="1"/>
        </p:nvSpPr>
        <p:spPr bwMode="gray">
          <a:xfrm>
            <a:off x="609600" y="381000"/>
            <a:ext cx="31750" cy="1052513"/>
          </a:xfrm>
          <a:prstGeom prst="rect">
            <a:avLst/>
          </a:prstGeom>
          <a:solidFill>
            <a:schemeClr val="bg2"/>
          </a:solidFill>
          <a:ln w="9525">
            <a:noFill/>
            <a:miter lim="800000"/>
            <a:headEnd/>
            <a:tailEnd/>
          </a:ln>
          <a:effectLst/>
        </p:spPr>
        <p:txBody>
          <a:bodyPr wrap="none" anchor="ctr"/>
          <a:lstStyle/>
          <a:p>
            <a:pPr>
              <a:defRPr/>
            </a:pPr>
            <a:endParaRPr kumimoji="1" lang="en-US" sz="2400">
              <a:latin typeface="Tahoma" pitchFamily="34" charset="0"/>
            </a:endParaRPr>
          </a:p>
        </p:txBody>
      </p:sp>
      <p:sp>
        <p:nvSpPr>
          <p:cNvPr id="58376" name="Rectangle 8"/>
          <p:cNvSpPr>
            <a:spLocks noChangeArrowheads="1"/>
          </p:cNvSpPr>
          <p:nvPr userDrawn="1"/>
        </p:nvSpPr>
        <p:spPr bwMode="gray">
          <a:xfrm>
            <a:off x="304800" y="12192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kumimoji="1" lang="en-US" sz="2400">
              <a:latin typeface="Tahoma" pitchFamily="34" charset="0"/>
            </a:endParaRPr>
          </a:p>
        </p:txBody>
      </p:sp>
      <p:sp>
        <p:nvSpPr>
          <p:cNvPr id="3079" name="Rectangle 9"/>
          <p:cNvSpPr>
            <a:spLocks noGrp="1" noChangeArrowheads="1"/>
          </p:cNvSpPr>
          <p:nvPr userDrawn="1">
            <p:ph type="title"/>
          </p:nvPr>
        </p:nvSpPr>
        <p:spPr bwMode="auto">
          <a:xfrm>
            <a:off x="762000" y="457200"/>
            <a:ext cx="8021638" cy="677863"/>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dirty="0" smtClean="0"/>
              <a:t>Click to edit Master title style</a:t>
            </a:r>
          </a:p>
        </p:txBody>
      </p:sp>
      <p:sp>
        <p:nvSpPr>
          <p:cNvPr id="3080" name="Rectangle 10"/>
          <p:cNvSpPr>
            <a:spLocks noGrp="1" noChangeArrowheads="1"/>
          </p:cNvSpPr>
          <p:nvPr userDrawn="1">
            <p:ph type="body" idx="1"/>
          </p:nvPr>
        </p:nvSpPr>
        <p:spPr bwMode="auto">
          <a:xfrm>
            <a:off x="609600" y="1371600"/>
            <a:ext cx="7924800" cy="464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pic>
        <p:nvPicPr>
          <p:cNvPr id="18" name="Picture 17"/>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79550" y="6218675"/>
            <a:ext cx="990601" cy="391542"/>
          </a:xfrm>
          <a:prstGeom prst="rect">
            <a:avLst/>
          </a:prstGeom>
        </p:spPr>
      </p:pic>
      <p:sp>
        <p:nvSpPr>
          <p:cNvPr id="2" name="AutoShape 2" descr="data:image/jpeg;base64,/9j/4AAQSkZJRgABAQAAAQABAAD/2wCEAAkGBxMREBQSEhQWFBUWFh0bFxgWGB0YFxUTGxceGB4WHBgkKDQhGholHBgXIjIjJzUrLzowGB8/ODMsNyguLjcBCgoKDQwOGxAQGDUlICU3LzM3NDc3LDA3Nzc3LDQ4ODM0NyssLSw1LzQ3LCw0NzgyLisyNDcvLi8yLzcsLC4rK//AABEIAGUAvAMBIgACEQEDEQH/xAAcAAEAAgMBAQEAAAAAAAAAAAAABggEBQcDAgH/xABGEAACAQMCAwQECgcGBgMAAAABAgMABBESIQUGMQcTQVEUImFxCCMyNUJScoGRs0Vzg6GywcMWM2KCsdEVQ5Oj0vAkU5L/xAAaAQEBAAMBAQAAAAAAAAAAAAAABQIDBAYB/8QAJBEBAAICAQQCAgMAAAAAAAAAAAECAxEEEhMhMUGRcaEUMlH/2gAMAwEAAhEDEQA/AO40pSgUpSgUpSg1vF+PW1po9Jmjh15062C6tOM492pfxFZPD7+K4jEsLrIjdGU5B8NjXF/hNfo/9v8A0anXYx8y23ub+M0E3pSlApSlApSlApSlApSlBVbsluXPHLUF2I1vsST/AMt6tTVUeyP59tP1j/lvVrqBSlKBSlKBSq9do3aFxG14tcW8NwUjR1CrpU4BRSeo8yasKTQKVyTnntrhtiYbBVuZBsZCfiVPsxvJ9xA9prll72i8Xu2OLiXH1YV0gf8A5GaC11KhfZDcTycJia5MjSlpMmXOvGs4674xioz2y8wcTtbmBbAy6GiJfRHrGrVjc4ODig1Hwmv0f+3/AKNTrsY+Zbb3N/GarvzhxziF33X/ABDvPU1d33kej5WnVjYZ6LWy5f5r4zBbpFambuVzo0w6l65OGxvvQWtpVY/7c8wedx/0D/41seXOcuOyXtskpn7tp41kzBgd2ZFDZOnYYzvQWLpSlApWt5g49b2MJnuZBGg8+rN9VR1ZvYK4TzV24XUzFLFBBH0DMNcre36q+7f30FiKVUeXiPF7klmmujnzkZFP3ZAr6h4rxi1OpZroY/xmRQPdkgVn2763pr72PeuqPtbalcA5Q7cZ42EfEUEqbDvIxpkX2svRx7sHr1runCuJw3USzQSLJG3RlOR7R7CPEVg2Kudkfz7afrH/AC3q11VR7I/n20/WP+W9WuoFKUoFKUoKpdrnz7d/rE/LSp523c9yNL/wqzJJPqzlASzu2wgXHv3HjkDwOYD2vtjjl2R1Dof+0lT/ALBOVTM8nFbka2LkQltyXJPeS+/JwD9qgyuQOxSNFWfiXxkhwRADhE8cOR8s+wbe+uuWHDooFCQxpGoGMIoUYHurKpQKUpQcO+E1+j/2/wDRqddjHzLbe5v4zUF+E1+j/wBv/RqddjHzLbe5v4zQTelKUCsXinEI7aGSeVtMcalmPkB/OsquNfCN4+0cEFkhx3pMkn2EwFX3FiT/AJBQct5s5jueN32o5C5Iij+jFHnqfbsCT4n7hUh4PwOK3Gw1P4ueufZ5CtdyRw8JCZT8qQ7exB/uf5VJKp8bDFa9U+0Ln8q17zjrPiClKV1prWcX4HFcD1hpbwdev3+YrE5B5sm4He93Nk20hHeKNxjoJUH1h4+YGPAVIoIWc6UVmPkoJP4CtDzbwzvoCcevHkjzx4j/AN8q5eRgi8bj2ocLl2x2itv6y1/ZH8+2mN/jH/LerW1U/sd+e7P7TflPVsKlr5SlKBSlKCp/bF893n2l/KSrL8m8MFrYW0AGNES5+0Rlv3k1WnteGeO3Y/xp+UlWvoFKUoFKUoOHfCa/R/7f+jU67GPmW29zfxmoL8Jr9H/t/wCjU67GPmW29zfxmgm9KUoFVp+EHOW4uFJ2WBMezJJNWWqtPwg4CvFwxGzQJj24JBoMjhMem3iA+ov7xmsxQScAZPkNzWFweXXbxN/gH7hj+VdI7ML5NbwGNdfylcLvjxVm/wBPvqza/Rj6ojbzFMXdzdEzrcy0fC+Tbuffu+7X60nq/gvyjUv4Z2dwJgzO0p8h6i/u3P41NKinPHM4tU7qI/HOP+mv1j7fIVw9/Llt018K38Tj8evXfz+Wk5y41HbqbOzVU2xKyDGB9QHzPif96gRUHY9P5V+k53O5PUnqT518swAyeg3PuqhjxxSNI2bNbLbf1H+It2SR6ePWq+Ujj8I3FWtqqXZHJq49asfGRz+MbmrW1El6mN68lKUo+lKUoKo9rnz7d/rE/LSrXVVHtc+fbv8AWJ+WlWuoFKUoFKUoOHfCa/R/7f8Ao1Ouxc54Lbf5v4zWg+EPwVpuHxXCDJt5Dq9kUgAJx9pU+7NarsA5yiEB4dM4R1YtDq2Dq27Jn6wbJ9ob2UHa6UrzlmVcamC5OBk4yfIeZoPSuOfCM5faSCC9QZ7klJMf/W+Cre4MCP8AP7K7HXjeWqTRtHIodGGGVgGBHtB2P30HBeyblK5urfMqmGAHKSMMF1O50jqQD9I7b7Zqe8Q5ltrFDb2Cqz/Sk6gN55+m37v9KhHbdzNxO3uFgHxFrjMbR9JsYzqPhj6nTzztUc4LzHFOArEJJ9U7A/ZP8q7cFoyarefXwl8ulsO74q+/c/MOzx8+oLISHBuPk6PN8fL+x4/urm91cPK7PIxZmOST4mvKlduPDXHvXyl5uTkzREWn0VoubuJiGEoD68gIHsXxP8vvr24xzBFbgjOt/BV/mfCvXsw5Kl4vdel3QPoqNvnYSsDtEv8Ah8z/ADNaOTnisdMe3VwuHa9ovaPEftpOx357s/tN+U9WwqqXZH8+2n6x/wAt67ZzjzlxCyaeVLFTawacySShWlDeKAeA/Gpi86DSoFxnne5e4iteG2yzTPAs7mVtCxRsAVB82Of3isKTtIuG4bLdQ2Yaa3laO6iaQL3BQZLZ6uPDA3zQdKpUWvuco7fhsN5MPXmjQxxJu0kzrkRoOp3NenZ5zI/ErCO6dFjZ2caVJIGlyvU+6g5R2hdmPEbvitxcwRI0TupUmRVJARVOxORuDXfK55NzhcjiT2ytGQLxIVh7h9TxGNHeT0jOhSgd20kZwntFZtr2hpKsrR28sirHJJF3ZDtKI20kFR/ds2QVBySM9CMUE2pUIu+0NESMiHvHaN5GVJUOmNH0EK305CwOE2Oxzg16XfPyRyle5LIQ+h1cHU6QtNoZcZQ6UYeJBG4oJnSojb84TSCFY7GQyyQ98YzLGpSDUFVtROCzZ2X2bkV58sc2yy3Ho88RGuW7EUoK6WW3n0aSg3UhWXfxINBLbq3SVGjkUMjgqykZDKRggiuB85diNxHIZOHESx5yI2bTInsDHZh94PvronMXOz2/EBENAt0KLK5Qka2BZkMmfVkCd2VQK5bX4Vt+d727gSKS2kiQNNFEyyRGQkyzLGGBDjGnUTjfPsoODwcO5lhAjT09R4AOxH3b7VvuS+ReMzcQt7q91hIpQ5NxLqY48FXJOffgV0yy55UStDKpcRmRHmQYBkhUs57nJZE9VgCTuR7RnzvObLsraOloyCedFVWkjYzRPBLJ1B+LYFEJz4HbJoJxSoHcdo+hC/okhEcTyT4kTMIjnaB1GflkMpxjr7K2v9r/AI7Ho7+j+kejd/qT+/1aMd3nVo1+rq898Y3oNvxzgsF7C0FzGJI26g9QfMHqpHmK4dzb2FzxsX4fIJk3+LkIWRfIBvksPfjp41PuEdobehxyywtL3dtFNdyIVURLKWAKod32RiQPAeJ2rbNzmxnWNLZmR7iS3SQyKuqeJHZho+UFzGwBPv6YyFeX5Z4zbnT3FyvuBYfuyK+4eVuNXPqiC5O/0vUX784FWP5Y5qW+bEcbKFhjeQsd45ZCw7gj6y6Dny223rSWnMl4CJ5GheBr97XuljZZVX0gwI4fUQ5BAJGBtnywcuu3rbDt03vUIRyb2GNqEnEnGOvcxMcn2PJ4f5fxrttnaJDGsUSKiIMKqjCqB4AVCh2lRkM627tEAzBwwPxUbhXdlG6HSdSqdyAehFe/Ee0GOJQywtJqkmWIBwvex2+BJICdvlNpVfpbHoaxZub9nvZjxG04rb3M8SLEjsWIkViAUZRsDk7kVIObOCcXvL7XNaR3FnE57m39IWON8H1ZJPFycA6TsM488yducXW7ljWMyhxai2j2jYvNHNK2tj8kBIs7+WN80bn0n+7tHdkilklXvEUx9xKYpEydmIYHBHX2UGv4twfiMF+nErKCKVpbdYri3aQJoYYOVc7EAjH3e2sfhvJF0nCOIpLoa9vmkkdVbCK79EDHbbJ/Hqa28vPxyxjtJJIhNFEJBIi5knSNoxpO43lQHyz4718XHaMqquLdzJplaSPWgKCGUwsqn/mMXVsAdcdRtQYz9nLTiyme6mgmtrdI1WPQyxuFwzLkHc9MjyFYXIHIV7b2KRy3s9s4ZiYojGyKCxIwcHr16+NSFOdi1z3K2zFDN3CSF1Aac23pKqUPrKCu2fA1ncjcYmvLCC4njVHkQN6p9VgR8oD6OfLf30GdJwG3YljGNRmE5OWB79VCBwc5B0qF22IyD1NeCcq2amUrAo70EPgsAdR1HAzhCW3JXG9KUHlJybYsiIYF0pq07sG9c6mBbOpgx3IYnJ61+ycn2TOXMAySzbMwXU6lHYIDpUsGbJAGc+dKUHtf8s2k4iEsKsIl0puwITb1Mg5ZfVGVOQcV623AreN0kSMBkaVlOT6rTsGlPX6TAH/TFKUGNxHlKyuJGkmgV2b5Wc4JAwGKg41gbBuo862V9YxzKFkXUqurgEnZ0YOrbeTAH7qUoMVOXrZZ2uBEolfOo74YkYJK506iNicZxWPY8p2cJUxQKpRw67sdLBWQYydlCyOAo29Y7UpQfUnKtmwkUwjEqusnrN6yySGVh12y7MdvOvv+zVp6T6V3Kd9q1at/l4069PydeNtWM+2lKDH/ALG2PxX/AMdPiVVUyWI0KdSqwz64U7jVnGTisU8lQm/9OLnWHLqAkagOU7vJYLqbAJ6nfIznAwpQbHlrgCWUbqrF2lkaWV2Cq0krdWIUBR0HQV8WvKlnHP36wjvNbPqJZgJHJLOqklVYkncAdTSlB92/LFpG8jpCoMoYP10lX3cBc6V1HrgDNfM/K1m8EVu0K91CMRqCwKDGCAwOrBHUZ38aUoPu85btZS5khUmTRqOSD8VnRgg+qV1Ngrjqa19xyJZSSIzRDQkJiWIZCaWfWScbkk7HJwcnOaUoNoeA2+GHdDDSpMwyQDNHpCPjO2O7TYber0rFuuUbKQAPApwzt1YHMr63BIOSrMclTt7KUoMscCt9fed2NXfd9nJ/v+77rX16936uOlffCeDwWsfdQII0ySFBJAJ8snYewbUpQf/Z"/>
          <p:cNvSpPr>
            <a:spLocks noChangeAspect="1" noChangeArrowheads="1"/>
          </p:cNvSpPr>
          <p:nvPr userDrawn="1"/>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4" descr="data:image/jpeg;base64,/9j/4AAQSkZJRgABAQAAAQABAAD/2wCEAAkGBxMREBQSEhQWFBUWFh0bFxgWGB0YFxUTGxceGB4WHBgkKDQhGholHBgXIjIjJzUrLzowGB8/ODMsNyguLjcBCgoKDQwOGxAQGDUlICU3LzM3NDc3LDA3Nzc3LDQ4ODM0NyssLSw1LzQ3LCw0NzgyLisyNDcvLi8yLzcsLC4rK//AABEIAGUAvAMBIgACEQEDEQH/xAAcAAEAAgMBAQEAAAAAAAAAAAAABggEBQcDAgH/xABGEAACAQMCAwQECgcGBgMAAAABAgMABBESIQUGMQcTQVEUImFxCCMyNUJScoGRs0Vzg6GywcMWM2KCsdEVQ5Oj0vAkU5L/xAAaAQEBAAMBAQAAAAAAAAAAAAAABQIDBAYB/8QAJBEBAAICAQQCAgMAAAAAAAAAAAECAxEEEhMhMUGRcaEUMlH/2gAMAwEAAhEDEQA/AO40pSgUpSgUpSg1vF+PW1po9Jmjh15062C6tOM492pfxFZPD7+K4jEsLrIjdGU5B8NjXF/hNfo/9v8A0anXYx8y23ub+M0E3pSlApSlApSlApSlApSlBVbsluXPHLUF2I1vsST/AMt6tTVUeyP59tP1j/lvVrqBSlKBSlKBSq9do3aFxG14tcW8NwUjR1CrpU4BRSeo8yasKTQKVyTnntrhtiYbBVuZBsZCfiVPsxvJ9xA9prll72i8Xu2OLiXH1YV0gf8A5GaC11KhfZDcTycJia5MjSlpMmXOvGs4674xioz2y8wcTtbmBbAy6GiJfRHrGrVjc4ODig1Hwmv0f+3/AKNTrsY+Zbb3N/GarvzhxziF33X/ABDvPU1d33kej5WnVjYZ6LWy5f5r4zBbpFambuVzo0w6l65OGxvvQWtpVY/7c8wedx/0D/41seXOcuOyXtskpn7tp41kzBgd2ZFDZOnYYzvQWLpSlApWt5g49b2MJnuZBGg8+rN9VR1ZvYK4TzV24XUzFLFBBH0DMNcre36q+7f30FiKVUeXiPF7klmmujnzkZFP3ZAr6h4rxi1OpZroY/xmRQPdkgVn2763pr72PeuqPtbalcA5Q7cZ42EfEUEqbDvIxpkX2svRx7sHr1runCuJw3USzQSLJG3RlOR7R7CPEVg2Kudkfz7afrH/AC3q11VR7I/n20/WP+W9WuoFKUoFKUoKpdrnz7d/rE/LSp523c9yNL/wqzJJPqzlASzu2wgXHv3HjkDwOYD2vtjjl2R1Dof+0lT/ALBOVTM8nFbka2LkQltyXJPeS+/JwD9qgyuQOxSNFWfiXxkhwRADhE8cOR8s+wbe+uuWHDooFCQxpGoGMIoUYHurKpQKUpQcO+E1+j/2/wDRqddjHzLbe5v4zUF+E1+j/wBv/RqddjHzLbe5v4zQTelKUCsXinEI7aGSeVtMcalmPkB/OsquNfCN4+0cEFkhx3pMkn2EwFX3FiT/AJBQct5s5jueN32o5C5Iij+jFHnqfbsCT4n7hUh4PwOK3Gw1P4ueufZ5CtdyRw8JCZT8qQ7exB/uf5VJKp8bDFa9U+0Ln8q17zjrPiClKV1prWcX4HFcD1hpbwdev3+YrE5B5sm4He93Nk20hHeKNxjoJUH1h4+YGPAVIoIWc6UVmPkoJP4CtDzbwzvoCcevHkjzx4j/AN8q5eRgi8bj2ocLl2x2itv6y1/ZH8+2mN/jH/LerW1U/sd+e7P7TflPVsKlr5SlKBSlKCp/bF893n2l/KSrL8m8MFrYW0AGNES5+0Rlv3k1WnteGeO3Y/xp+UlWvoFKUoFKUoOHfCa/R/7f+jU67GPmW29zfxmoL8Jr9H/t/wCjU67GPmW29zfxmgm9KUoFVp+EHOW4uFJ2WBMezJJNWWqtPwg4CvFwxGzQJj24JBoMjhMem3iA+ov7xmsxQScAZPkNzWFweXXbxN/gH7hj+VdI7ML5NbwGNdfylcLvjxVm/wBPvqza/Rj6ojbzFMXdzdEzrcy0fC+Tbuffu+7X60nq/gvyjUv4Z2dwJgzO0p8h6i/u3P41NKinPHM4tU7qI/HOP+mv1j7fIVw9/Llt018K38Tj8evXfz+Wk5y41HbqbOzVU2xKyDGB9QHzPif96gRUHY9P5V+k53O5PUnqT518swAyeg3PuqhjxxSNI2bNbLbf1H+It2SR6ePWq+Ujj8I3FWtqqXZHJq49asfGRz+MbmrW1El6mN68lKUo+lKUoKo9rnz7d/rE/LSrXVVHtc+fbv8AWJ+WlWuoFKUoFKUoOHfCa/R/7f8Ao1Ouxc54Lbf5v4zWg+EPwVpuHxXCDJt5Dq9kUgAJx9pU+7NarsA5yiEB4dM4R1YtDq2Dq27Jn6wbJ9ob2UHa6UrzlmVcamC5OBk4yfIeZoPSuOfCM5faSCC9QZ7klJMf/W+Cre4MCP8AP7K7HXjeWqTRtHIodGGGVgGBHtB2P30HBeyblK5urfMqmGAHKSMMF1O50jqQD9I7b7Zqe8Q5ltrFDb2Cqz/Sk6gN55+m37v9KhHbdzNxO3uFgHxFrjMbR9JsYzqPhj6nTzztUc4LzHFOArEJJ9U7A/ZP8q7cFoyarefXwl8ulsO74q+/c/MOzx8+oLISHBuPk6PN8fL+x4/urm91cPK7PIxZmOST4mvKlduPDXHvXyl5uTkzREWn0VoubuJiGEoD68gIHsXxP8vvr24xzBFbgjOt/BV/mfCvXsw5Kl4vdel3QPoqNvnYSsDtEv8Ah8z/ADNaOTnisdMe3VwuHa9ovaPEftpOx357s/tN+U9WwqqXZH8+2n6x/wAt67ZzjzlxCyaeVLFTawacySShWlDeKAeA/Gpi86DSoFxnne5e4iteG2yzTPAs7mVtCxRsAVB82Of3isKTtIuG4bLdQ2Yaa3laO6iaQL3BQZLZ6uPDA3zQdKpUWvuco7fhsN5MPXmjQxxJu0kzrkRoOp3NenZ5zI/ErCO6dFjZ2caVJIGlyvU+6g5R2hdmPEbvitxcwRI0TupUmRVJARVOxORuDXfK55NzhcjiT2ytGQLxIVh7h9TxGNHeT0jOhSgd20kZwntFZtr2hpKsrR28sirHJJF3ZDtKI20kFR/ds2QVBySM9CMUE2pUIu+0NESMiHvHaN5GVJUOmNH0EK305CwOE2Oxzg16XfPyRyle5LIQ+h1cHU6QtNoZcZQ6UYeJBG4oJnSojb84TSCFY7GQyyQ98YzLGpSDUFVtROCzZ2X2bkV58sc2yy3Ho88RGuW7EUoK6WW3n0aSg3UhWXfxINBLbq3SVGjkUMjgqykZDKRggiuB85diNxHIZOHESx5yI2bTInsDHZh94PvronMXOz2/EBENAt0KLK5Qka2BZkMmfVkCd2VQK5bX4Vt+d727gSKS2kiQNNFEyyRGQkyzLGGBDjGnUTjfPsoODwcO5lhAjT09R4AOxH3b7VvuS+ReMzcQt7q91hIpQ5NxLqY48FXJOffgV0yy55UStDKpcRmRHmQYBkhUs57nJZE9VgCTuR7RnzvObLsraOloyCedFVWkjYzRPBLJ1B+LYFEJz4HbJoJxSoHcdo+hC/okhEcTyT4kTMIjnaB1GflkMpxjr7K2v9r/AI7Ho7+j+kejd/qT+/1aMd3nVo1+rq898Y3oNvxzgsF7C0FzGJI26g9QfMHqpHmK4dzb2FzxsX4fIJk3+LkIWRfIBvksPfjp41PuEdobehxyywtL3dtFNdyIVURLKWAKod32RiQPAeJ2rbNzmxnWNLZmR7iS3SQyKuqeJHZho+UFzGwBPv6YyFeX5Z4zbnT3FyvuBYfuyK+4eVuNXPqiC5O/0vUX784FWP5Y5qW+bEcbKFhjeQsd45ZCw7gj6y6Dny223rSWnMl4CJ5GheBr97XuljZZVX0gwI4fUQ5BAJGBtnywcuu3rbDt03vUIRyb2GNqEnEnGOvcxMcn2PJ4f5fxrttnaJDGsUSKiIMKqjCqB4AVCh2lRkM627tEAzBwwPxUbhXdlG6HSdSqdyAehFe/Ee0GOJQywtJqkmWIBwvex2+BJICdvlNpVfpbHoaxZub9nvZjxG04rb3M8SLEjsWIkViAUZRsDk7kVIObOCcXvL7XNaR3FnE57m39IWON8H1ZJPFycA6TsM488yducXW7ljWMyhxai2j2jYvNHNK2tj8kBIs7+WN80bn0n+7tHdkilklXvEUx9xKYpEydmIYHBHX2UGv4twfiMF+nErKCKVpbdYri3aQJoYYOVc7EAjH3e2sfhvJF0nCOIpLoa9vmkkdVbCK79EDHbbJ/Hqa28vPxyxjtJJIhNFEJBIi5knSNoxpO43lQHyz4718XHaMqquLdzJplaSPWgKCGUwsqn/mMXVsAdcdRtQYz9nLTiyme6mgmtrdI1WPQyxuFwzLkHc9MjyFYXIHIV7b2KRy3s9s4ZiYojGyKCxIwcHr16+NSFOdi1z3K2zFDN3CSF1Aac23pKqUPrKCu2fA1ncjcYmvLCC4njVHkQN6p9VgR8oD6OfLf30GdJwG3YljGNRmE5OWB79VCBwc5B0qF22IyD1NeCcq2amUrAo70EPgsAdR1HAzhCW3JXG9KUHlJybYsiIYF0pq07sG9c6mBbOpgx3IYnJ61+ycn2TOXMAySzbMwXU6lHYIDpUsGbJAGc+dKUHtf8s2k4iEsKsIl0puwITb1Mg5ZfVGVOQcV623AreN0kSMBkaVlOT6rTsGlPX6TAH/TFKUGNxHlKyuJGkmgV2b5Wc4JAwGKg41gbBuo862V9YxzKFkXUqurgEnZ0YOrbeTAH7qUoMVOXrZZ2uBEolfOo74YkYJK506iNicZxWPY8p2cJUxQKpRw67sdLBWQYydlCyOAo29Y7UpQfUnKtmwkUwjEqusnrN6yySGVh12y7MdvOvv+zVp6T6V3Kd9q1at/l4069PydeNtWM+2lKDH/ALG2PxX/AMdPiVVUyWI0KdSqwz64U7jVnGTisU8lQm/9OLnWHLqAkagOU7vJYLqbAJ6nfIznAwpQbHlrgCWUbqrF2lkaWV2Cq0krdWIUBR0HQV8WvKlnHP36wjvNbPqJZgJHJLOqklVYkncAdTSlB92/LFpG8jpCoMoYP10lX3cBc6V1HrgDNfM/K1m8EVu0K91CMRqCwKDGCAwOrBHUZ38aUoPu85btZS5khUmTRqOSD8VnRgg+qV1Ngrjqa19xyJZSSIzRDQkJiWIZCaWfWScbkk7HJwcnOaUoNoeA2+GHdDDSpMwyQDNHpCPjO2O7TYber0rFuuUbKQAPApwzt1YHMr63BIOSrMclTt7KUoMscCt9fed2NXfd9nJ/v+77rX16936uOlffCeDwWsfdQII0ySFBJAJ8snYewbUpQf/Z"/>
          <p:cNvSpPr>
            <a:spLocks noChangeAspect="1" noChangeArrowheads="1"/>
          </p:cNvSpPr>
          <p:nvPr userDrawn="1"/>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9" name="Picture 18"/>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6210300" y="6281178"/>
            <a:ext cx="1905000" cy="324989"/>
          </a:xfrm>
          <a:prstGeom prst="rect">
            <a:avLst/>
          </a:prstGeom>
        </p:spPr>
      </p:pic>
    </p:spTree>
  </p:cSld>
  <p:clrMap bg1="lt1" tx1="dk1" bg2="lt2" tx2="dk2" accent1="accent1" accent2="accent2" accent3="accent3" accent4="accent4" accent5="accent5" accent6="accent6" hlink="hlink" folHlink="folHlink"/>
  <p:sldLayoutIdLst>
    <p:sldLayoutId id="2147483685" r:id="rId1"/>
    <p:sldLayoutId id="2147483686" r:id="rId2"/>
    <p:sldLayoutId id="2147483678" r:id="rId3"/>
    <p:sldLayoutId id="2147483687" r:id="rId4"/>
    <p:sldLayoutId id="2147483679" r:id="rId5"/>
    <p:sldLayoutId id="2147483688" r:id="rId6"/>
    <p:sldLayoutId id="2147483680" r:id="rId7"/>
    <p:sldLayoutId id="2147483681" r:id="rId8"/>
    <p:sldLayoutId id="2147483682" r:id="rId9"/>
    <p:sldLayoutId id="2147483683" r:id="rId10"/>
    <p:sldLayoutId id="2147483684" r:id="rId11"/>
    <p:sldLayoutId id="2147483689" r:id="rId12"/>
    <p:sldLayoutId id="2147483690" r:id="rId13"/>
    <p:sldLayoutId id="2147483691" r:id="rId14"/>
  </p:sldLayoutIdLst>
  <p:transition/>
  <p:hf hdr="0" dt="0"/>
  <p:txStyles>
    <p:titleStyle>
      <a:lvl1pPr algn="ctr" rtl="0" eaLnBrk="0" fontAlgn="base" hangingPunct="0">
        <a:spcBef>
          <a:spcPct val="0"/>
        </a:spcBef>
        <a:spcAft>
          <a:spcPct val="0"/>
        </a:spcAft>
        <a:defRPr sz="4000" b="1">
          <a:solidFill>
            <a:schemeClr val="tx2"/>
          </a:solidFill>
          <a:latin typeface="+mj-lt"/>
          <a:ea typeface="+mj-ea"/>
          <a:cs typeface="+mj-cs"/>
        </a:defRPr>
      </a:lvl1pPr>
      <a:lvl2pPr algn="ctr" rtl="0" eaLnBrk="0" fontAlgn="base" hangingPunct="0">
        <a:spcBef>
          <a:spcPct val="0"/>
        </a:spcBef>
        <a:spcAft>
          <a:spcPct val="0"/>
        </a:spcAft>
        <a:defRPr sz="4000" b="1">
          <a:solidFill>
            <a:schemeClr val="tx2"/>
          </a:solidFill>
          <a:latin typeface="Times New Roman" pitchFamily="18" charset="0"/>
        </a:defRPr>
      </a:lvl2pPr>
      <a:lvl3pPr algn="ctr" rtl="0" eaLnBrk="0" fontAlgn="base" hangingPunct="0">
        <a:spcBef>
          <a:spcPct val="0"/>
        </a:spcBef>
        <a:spcAft>
          <a:spcPct val="0"/>
        </a:spcAft>
        <a:defRPr sz="4000" b="1">
          <a:solidFill>
            <a:schemeClr val="tx2"/>
          </a:solidFill>
          <a:latin typeface="Times New Roman" pitchFamily="18" charset="0"/>
        </a:defRPr>
      </a:lvl3pPr>
      <a:lvl4pPr algn="ctr" rtl="0" eaLnBrk="0" fontAlgn="base" hangingPunct="0">
        <a:spcBef>
          <a:spcPct val="0"/>
        </a:spcBef>
        <a:spcAft>
          <a:spcPct val="0"/>
        </a:spcAft>
        <a:defRPr sz="4000" b="1">
          <a:solidFill>
            <a:schemeClr val="tx2"/>
          </a:solidFill>
          <a:latin typeface="Times New Roman" pitchFamily="18" charset="0"/>
        </a:defRPr>
      </a:lvl4pPr>
      <a:lvl5pPr algn="ctr" rtl="0" eaLnBrk="0" fontAlgn="base" hangingPunct="0">
        <a:spcBef>
          <a:spcPct val="0"/>
        </a:spcBef>
        <a:spcAft>
          <a:spcPct val="0"/>
        </a:spcAft>
        <a:defRPr sz="4000" b="1">
          <a:solidFill>
            <a:schemeClr val="tx2"/>
          </a:solidFill>
          <a:latin typeface="Times New Roman" pitchFamily="18" charset="0"/>
        </a:defRPr>
      </a:lvl5pPr>
      <a:lvl6pPr marL="457200" algn="ctr" rtl="0" fontAlgn="base">
        <a:spcBef>
          <a:spcPct val="0"/>
        </a:spcBef>
        <a:spcAft>
          <a:spcPct val="0"/>
        </a:spcAft>
        <a:defRPr sz="4000" b="1">
          <a:solidFill>
            <a:schemeClr val="tx2"/>
          </a:solidFill>
          <a:latin typeface="Times New Roman" pitchFamily="18" charset="0"/>
        </a:defRPr>
      </a:lvl6pPr>
      <a:lvl7pPr marL="914400" algn="ctr" rtl="0" fontAlgn="base">
        <a:spcBef>
          <a:spcPct val="0"/>
        </a:spcBef>
        <a:spcAft>
          <a:spcPct val="0"/>
        </a:spcAft>
        <a:defRPr sz="4000" b="1">
          <a:solidFill>
            <a:schemeClr val="tx2"/>
          </a:solidFill>
          <a:latin typeface="Times New Roman" pitchFamily="18" charset="0"/>
        </a:defRPr>
      </a:lvl7pPr>
      <a:lvl8pPr marL="1371600" algn="ctr" rtl="0" fontAlgn="base">
        <a:spcBef>
          <a:spcPct val="0"/>
        </a:spcBef>
        <a:spcAft>
          <a:spcPct val="0"/>
        </a:spcAft>
        <a:defRPr sz="4000" b="1">
          <a:solidFill>
            <a:schemeClr val="tx2"/>
          </a:solidFill>
          <a:latin typeface="Times New Roman" pitchFamily="18" charset="0"/>
        </a:defRPr>
      </a:lvl8pPr>
      <a:lvl9pPr marL="1828800" algn="ctr" rtl="0" fontAlgn="base">
        <a:spcBef>
          <a:spcPct val="0"/>
        </a:spcBef>
        <a:spcAft>
          <a:spcPct val="0"/>
        </a:spcAft>
        <a:defRPr sz="4000" b="1">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rgbClr val="333399"/>
        </a:buClr>
        <a:buSzPct val="60000"/>
        <a:buFont typeface="Wingdings" pitchFamily="2" charset="2"/>
        <a:buChar char="n"/>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A50021"/>
        </a:buClr>
        <a:buSzPct val="55000"/>
        <a:buFont typeface="Wingdings" pitchFamily="2" charset="2"/>
        <a:buChar char="n"/>
        <a:defRPr sz="2200">
          <a:solidFill>
            <a:schemeClr val="tx1"/>
          </a:solidFill>
          <a:latin typeface="+mn-lt"/>
        </a:defRPr>
      </a:lvl2pPr>
      <a:lvl3pPr marL="1143000" indent="-228600" algn="l" rtl="0" eaLnBrk="0" fontAlgn="base" hangingPunct="0">
        <a:spcBef>
          <a:spcPct val="20000"/>
        </a:spcBef>
        <a:spcAft>
          <a:spcPct val="0"/>
        </a:spcAft>
        <a:buClr>
          <a:srgbClr val="008000"/>
        </a:buClr>
        <a:buSzPct val="50000"/>
        <a:buFont typeface="Wingdings" pitchFamily="2" charset="2"/>
        <a:buChar char="n"/>
        <a:defRPr sz="2000">
          <a:solidFill>
            <a:schemeClr val="tx1"/>
          </a:solidFill>
          <a:latin typeface="+mn-lt"/>
        </a:defRPr>
      </a:lvl3pPr>
      <a:lvl4pPr marL="1600200" indent="-228600" algn="l" rtl="0" eaLnBrk="0" fontAlgn="base" hangingPunct="0">
        <a:spcBef>
          <a:spcPct val="20000"/>
        </a:spcBef>
        <a:spcAft>
          <a:spcPct val="0"/>
        </a:spcAft>
        <a:buClr>
          <a:srgbClr val="CC6600"/>
        </a:buClr>
        <a:buSzPct val="55000"/>
        <a:buFont typeface="Wingdings" pitchFamily="2" charset="2"/>
        <a:buChar char="n"/>
        <a:defRPr>
          <a:solidFill>
            <a:schemeClr val="tx1"/>
          </a:solidFill>
          <a:latin typeface="+mn-lt"/>
        </a:defRPr>
      </a:lvl4pPr>
      <a:lvl5pPr marL="2057400" indent="-228600" algn="l" rtl="0" eaLnBrk="0" fontAlgn="base" hangingPunct="0">
        <a:spcBef>
          <a:spcPct val="20000"/>
        </a:spcBef>
        <a:spcAft>
          <a:spcPct val="0"/>
        </a:spcAft>
        <a:buClr>
          <a:srgbClr val="800080"/>
        </a:buClr>
        <a:buSzPct val="50000"/>
        <a:buFont typeface="Wingdings" pitchFamily="2" charset="2"/>
        <a:buChar char="n"/>
        <a:defRPr sz="1600">
          <a:solidFill>
            <a:schemeClr val="tx1"/>
          </a:solidFill>
          <a:latin typeface="+mn-lt"/>
        </a:defRPr>
      </a:lvl5pPr>
      <a:lvl6pPr marL="2514600" indent="-228600" algn="l" rtl="0" fontAlgn="base">
        <a:spcBef>
          <a:spcPct val="20000"/>
        </a:spcBef>
        <a:spcAft>
          <a:spcPct val="0"/>
        </a:spcAft>
        <a:buClr>
          <a:srgbClr val="800080"/>
        </a:buClr>
        <a:buSzPct val="50000"/>
        <a:buFont typeface="Wingdings" pitchFamily="2" charset="2"/>
        <a:buChar char="n"/>
        <a:defRPr sz="1600">
          <a:solidFill>
            <a:schemeClr val="tx1"/>
          </a:solidFill>
          <a:latin typeface="+mn-lt"/>
        </a:defRPr>
      </a:lvl6pPr>
      <a:lvl7pPr marL="2971800" indent="-228600" algn="l" rtl="0" fontAlgn="base">
        <a:spcBef>
          <a:spcPct val="20000"/>
        </a:spcBef>
        <a:spcAft>
          <a:spcPct val="0"/>
        </a:spcAft>
        <a:buClr>
          <a:srgbClr val="800080"/>
        </a:buClr>
        <a:buSzPct val="50000"/>
        <a:buFont typeface="Wingdings" pitchFamily="2" charset="2"/>
        <a:buChar char="n"/>
        <a:defRPr sz="1600">
          <a:solidFill>
            <a:schemeClr val="tx1"/>
          </a:solidFill>
          <a:latin typeface="+mn-lt"/>
        </a:defRPr>
      </a:lvl7pPr>
      <a:lvl8pPr marL="3429000" indent="-228600" algn="l" rtl="0" fontAlgn="base">
        <a:spcBef>
          <a:spcPct val="20000"/>
        </a:spcBef>
        <a:spcAft>
          <a:spcPct val="0"/>
        </a:spcAft>
        <a:buClr>
          <a:srgbClr val="800080"/>
        </a:buClr>
        <a:buSzPct val="50000"/>
        <a:buFont typeface="Wingdings" pitchFamily="2" charset="2"/>
        <a:buChar char="n"/>
        <a:defRPr sz="1600">
          <a:solidFill>
            <a:schemeClr val="tx1"/>
          </a:solidFill>
          <a:latin typeface="+mn-lt"/>
        </a:defRPr>
      </a:lvl8pPr>
      <a:lvl9pPr marL="3886200" indent="-228600" algn="l" rtl="0" fontAlgn="base">
        <a:spcBef>
          <a:spcPct val="20000"/>
        </a:spcBef>
        <a:spcAft>
          <a:spcPct val="0"/>
        </a:spcAft>
        <a:buClr>
          <a:srgbClr val="800080"/>
        </a:buClr>
        <a:buSzPct val="50000"/>
        <a:buFont typeface="Wingdings" pitchFamily="2" charset="2"/>
        <a:buChar char="n"/>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notesSlide" Target="../notesSlides/notesSlide1.xml"/><Relationship Id="rId5" Type="http://schemas.openxmlformats.org/officeDocument/2006/relationships/image" Target="../media/image5.jpeg"/><Relationship Id="rId6" Type="http://schemas.openxmlformats.org/officeDocument/2006/relationships/image" Target="../media/image6.jpeg"/><Relationship Id="rId7" Type="http://schemas.openxmlformats.org/officeDocument/2006/relationships/image" Target="../media/image7.tif"/><Relationship Id="rId8" Type="http://schemas.openxmlformats.org/officeDocument/2006/relationships/image" Target="../media/image8.jpeg"/><Relationship Id="rId9" Type="http://schemas.openxmlformats.org/officeDocument/2006/relationships/image" Target="../media/image9.png"/><Relationship Id="rId1" Type="http://schemas.openxmlformats.org/officeDocument/2006/relationships/tags" Target="../tags/tag2.xml"/><Relationship Id="rId2" Type="http://schemas.openxmlformats.org/officeDocument/2006/relationships/tags" Target="../tags/tag3.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notesSlide" Target="../notesSlides/notesSlide2.xml"/><Relationship Id="rId1" Type="http://schemas.openxmlformats.org/officeDocument/2006/relationships/tags" Target="../tags/tag4.xml"/><Relationship Id="rId2" Type="http://schemas.openxmlformats.org/officeDocument/2006/relationships/tags" Target="../tags/tag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notesSlide" Target="../notesSlides/notesSlide3.xml"/><Relationship Id="rId1" Type="http://schemas.openxmlformats.org/officeDocument/2006/relationships/tags" Target="../tags/tag6.xml"/><Relationship Id="rId2" Type="http://schemas.openxmlformats.org/officeDocument/2006/relationships/tags" Target="../tags/tag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www.oscer.ou.edu/education/"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notesSlide" Target="../notesSlides/notesSlide13.xml"/><Relationship Id="rId1" Type="http://schemas.openxmlformats.org/officeDocument/2006/relationships/tags" Target="../tags/tag8.xml"/><Relationship Id="rId2" Type="http://schemas.openxmlformats.org/officeDocument/2006/relationships/tags" Target="../tags/tag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notesSlide" Target="../notesSlides/notesSlide18.xml"/><Relationship Id="rId1" Type="http://schemas.openxmlformats.org/officeDocument/2006/relationships/tags" Target="../tags/tag10.xml"/><Relationship Id="rId2" Type="http://schemas.openxmlformats.org/officeDocument/2006/relationships/tags" Target="../tags/tag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notesSlide" Target="../notesSlides/notesSlide23.xml"/><Relationship Id="rId1" Type="http://schemas.openxmlformats.org/officeDocument/2006/relationships/tags" Target="../tags/tag12.xml"/><Relationship Id="rId2" Type="http://schemas.openxmlformats.org/officeDocument/2006/relationships/tags" Target="../tags/tag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notesSlide" Target="../notesSlides/notesSlide28.xml"/><Relationship Id="rId1" Type="http://schemas.openxmlformats.org/officeDocument/2006/relationships/tags" Target="../tags/tag14.xml"/><Relationship Id="rId2" Type="http://schemas.openxmlformats.org/officeDocument/2006/relationships/tags" Target="../tags/tag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notesSlide" Target="../notesSlides/notesSlide30.xml"/><Relationship Id="rId1" Type="http://schemas.openxmlformats.org/officeDocument/2006/relationships/tags" Target="../tags/tag16.xml"/><Relationship Id="rId2" Type="http://schemas.openxmlformats.org/officeDocument/2006/relationships/tags" Target="../tags/tag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44128" y="4863264"/>
            <a:ext cx="7809272" cy="1683785"/>
            <a:chOff x="344128" y="4863264"/>
            <a:chExt cx="7809272" cy="1683785"/>
          </a:xfrm>
        </p:grpSpPr>
        <p:pic>
          <p:nvPicPr>
            <p:cNvPr id="11273" name="Picture 6" descr="ou201_logo"/>
            <p:cNvPicPr>
              <a:picLocks noChangeAspect="1" noChangeArrowheads="1"/>
            </p:cNvPicPr>
            <p:nvPr/>
          </p:nvPicPr>
          <p:blipFill>
            <a:blip r:embed="rId5" cstate="print"/>
            <a:srcRect/>
            <a:stretch>
              <a:fillRect/>
            </a:stretch>
          </p:blipFill>
          <p:spPr bwMode="auto">
            <a:xfrm>
              <a:off x="2357112" y="5361693"/>
              <a:ext cx="588818" cy="781653"/>
            </a:xfrm>
            <a:prstGeom prst="rect">
              <a:avLst/>
            </a:prstGeom>
            <a:noFill/>
            <a:ln w="9525">
              <a:noFill/>
              <a:miter lim="800000"/>
              <a:headEnd/>
              <a:tailEnd/>
            </a:ln>
          </p:spPr>
        </p:pic>
        <p:pic>
          <p:nvPicPr>
            <p:cNvPr id="11274" name="Picture 7" descr="oscer_logo_crimson_20060918"/>
            <p:cNvPicPr>
              <a:picLocks noChangeAspect="1" noChangeArrowheads="1"/>
            </p:cNvPicPr>
            <p:nvPr/>
          </p:nvPicPr>
          <p:blipFill>
            <a:blip r:embed="rId6" cstate="print"/>
            <a:srcRect/>
            <a:stretch>
              <a:fillRect/>
            </a:stretch>
          </p:blipFill>
          <p:spPr bwMode="auto">
            <a:xfrm>
              <a:off x="3004812" y="5181600"/>
              <a:ext cx="1483086" cy="1066800"/>
            </a:xfrm>
            <a:prstGeom prst="rect">
              <a:avLst/>
            </a:prstGeom>
            <a:noFill/>
            <a:ln w="9525">
              <a:noFill/>
              <a:miter lim="800000"/>
              <a:headEnd/>
              <a:tailEnd/>
            </a:ln>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01345" y="5196849"/>
              <a:ext cx="3652055" cy="623032"/>
            </a:xfrm>
            <a:prstGeom prst="rect">
              <a:avLst/>
            </a:prstGeom>
          </p:spPr>
        </p:pic>
        <p:pic>
          <p:nvPicPr>
            <p:cNvPr id="95234" name="Picture 2" descr="SiPE logo"/>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44128" y="4863264"/>
              <a:ext cx="2012984" cy="1550988"/>
            </a:xfrm>
            <a:prstGeom prst="rect">
              <a:avLst/>
            </a:prstGeom>
            <a:noFill/>
            <a:extLst>
              <a:ext uri="{909E8E84-426E-40DD-AFC4-6F175D3DCCD1}">
                <a14:hiddenFill xmlns:a14="http://schemas.microsoft.com/office/drawing/2010/main">
                  <a:solidFill>
                    <a:srgbClr val="FFFFFF"/>
                  </a:solidFill>
                </a14:hiddenFill>
              </a:ext>
            </a:extLst>
          </p:spPr>
        </p:pic>
        <p:pic>
          <p:nvPicPr>
            <p:cNvPr id="95236" name="Picture 4" descr="http://www.oneocii.okepscor.org/wp-content/uploads/2014/02/Logo2-260x100.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82053" y="5819881"/>
              <a:ext cx="1890637" cy="727168"/>
            </a:xfrm>
            <a:prstGeom prst="rect">
              <a:avLst/>
            </a:prstGeom>
            <a:noFill/>
            <a:extLst>
              <a:ext uri="{909E8E84-426E-40DD-AFC4-6F175D3DCCD1}">
                <a14:hiddenFill xmlns:a14="http://schemas.microsoft.com/office/drawing/2010/main">
                  <a:solidFill>
                    <a:srgbClr val="FFFFFF"/>
                  </a:solidFill>
                </a14:hiddenFill>
              </a:ext>
            </a:extLst>
          </p:spPr>
        </p:pic>
      </p:grpSp>
      <p:sp>
        <p:nvSpPr>
          <p:cNvPr id="449540" name="Rectangle 4"/>
          <p:cNvSpPr>
            <a:spLocks noGrp="1" noChangeArrowheads="1"/>
          </p:cNvSpPr>
          <p:nvPr>
            <p:ph type="ctrTitle"/>
          </p:nvPr>
        </p:nvSpPr>
        <p:spPr>
          <a:xfrm>
            <a:off x="685800" y="933448"/>
            <a:ext cx="7924800" cy="2362200"/>
          </a:xfrm>
        </p:spPr>
        <p:txBody>
          <a:bodyPr/>
          <a:lstStyle/>
          <a:p>
            <a:pPr eaLnBrk="1" hangingPunct="1">
              <a:lnSpc>
                <a:spcPct val="80000"/>
              </a:lnSpc>
              <a:defRPr/>
            </a:pPr>
            <a:r>
              <a:rPr lang="en-US" dirty="0" smtClean="0">
                <a:effectLst>
                  <a:outerShdw blurRad="38100" dist="38100" dir="2700000" algn="tl">
                    <a:srgbClr val="C0C0C0"/>
                  </a:outerShdw>
                </a:effectLst>
                <a:latin typeface="Arial Black" pitchFamily="34" charset="0"/>
              </a:rPr>
              <a:t>A Case Study for</a:t>
            </a:r>
            <a:br>
              <a:rPr lang="en-US" dirty="0" smtClean="0">
                <a:effectLst>
                  <a:outerShdw blurRad="38100" dist="38100" dir="2700000" algn="tl">
                    <a:srgbClr val="C0C0C0"/>
                  </a:outerShdw>
                </a:effectLst>
                <a:latin typeface="Arial Black" pitchFamily="34" charset="0"/>
              </a:rPr>
            </a:br>
            <a:r>
              <a:rPr lang="en-US" dirty="0" smtClean="0">
                <a:effectLst>
                  <a:outerShdw blurRad="38100" dist="38100" dir="2700000" algn="tl">
                    <a:srgbClr val="C0C0C0"/>
                  </a:outerShdw>
                </a:effectLst>
                <a:latin typeface="Arial Black" pitchFamily="34" charset="0"/>
              </a:rPr>
              <a:t>HPC Workforce Development and</a:t>
            </a:r>
            <a:br>
              <a:rPr lang="en-US" dirty="0" smtClean="0">
                <a:effectLst>
                  <a:outerShdw blurRad="38100" dist="38100" dir="2700000" algn="tl">
                    <a:srgbClr val="C0C0C0"/>
                  </a:outerShdw>
                </a:effectLst>
                <a:latin typeface="Arial Black" pitchFamily="34" charset="0"/>
              </a:rPr>
            </a:br>
            <a:r>
              <a:rPr lang="en-US" dirty="0" smtClean="0">
                <a:effectLst>
                  <a:outerShdw blurRad="38100" dist="38100" dir="2700000" algn="tl">
                    <a:srgbClr val="C0C0C0"/>
                  </a:outerShdw>
                </a:effectLst>
                <a:latin typeface="Arial Black" pitchFamily="34" charset="0"/>
              </a:rPr>
              <a:t>Workforce</a:t>
            </a:r>
            <a:br>
              <a:rPr lang="en-US" dirty="0" smtClean="0">
                <a:effectLst>
                  <a:outerShdw blurRad="38100" dist="38100" dir="2700000" algn="tl">
                    <a:srgbClr val="C0C0C0"/>
                  </a:outerShdw>
                </a:effectLst>
                <a:latin typeface="Arial Black" pitchFamily="34" charset="0"/>
              </a:rPr>
            </a:br>
            <a:r>
              <a:rPr lang="en-US" dirty="0" smtClean="0">
                <a:effectLst>
                  <a:outerShdw blurRad="38100" dist="38100" dir="2700000" algn="tl">
                    <a:srgbClr val="C0C0C0"/>
                  </a:outerShdw>
                </a:effectLst>
                <a:latin typeface="Arial Black" pitchFamily="34" charset="0"/>
              </a:rPr>
              <a:t>Meta-Development</a:t>
            </a:r>
          </a:p>
        </p:txBody>
      </p:sp>
      <p:sp>
        <p:nvSpPr>
          <p:cNvPr id="11268" name="Rectangle 5"/>
          <p:cNvSpPr>
            <a:spLocks noGrp="1" noChangeArrowheads="1"/>
          </p:cNvSpPr>
          <p:nvPr>
            <p:ph type="subTitle" idx="1"/>
          </p:nvPr>
        </p:nvSpPr>
        <p:spPr>
          <a:xfrm>
            <a:off x="344128" y="3238500"/>
            <a:ext cx="8495072" cy="1600200"/>
          </a:xfrm>
        </p:spPr>
        <p:txBody>
          <a:bodyPr/>
          <a:lstStyle/>
          <a:p>
            <a:pPr eaLnBrk="1" hangingPunct="1">
              <a:lnSpc>
                <a:spcPct val="90000"/>
              </a:lnSpc>
              <a:spcBef>
                <a:spcPts val="0"/>
              </a:spcBef>
            </a:pPr>
            <a:r>
              <a:rPr lang="en-US" b="1" dirty="0" smtClean="0"/>
              <a:t>Henry </a:t>
            </a:r>
            <a:r>
              <a:rPr lang="en-US" b="1" dirty="0" err="1" smtClean="0"/>
              <a:t>Neeman</a:t>
            </a:r>
            <a:endParaRPr lang="en-US" b="1" dirty="0" smtClean="0"/>
          </a:p>
          <a:p>
            <a:pPr eaLnBrk="1" hangingPunct="1">
              <a:lnSpc>
                <a:spcPct val="90000"/>
              </a:lnSpc>
              <a:spcBef>
                <a:spcPts val="0"/>
              </a:spcBef>
            </a:pPr>
            <a:r>
              <a:rPr lang="en-US" sz="1700" b="1" dirty="0" smtClean="0"/>
              <a:t>Director, OU Supercomputing Center for Education &amp; Research (OSCER)</a:t>
            </a:r>
          </a:p>
          <a:p>
            <a:pPr eaLnBrk="1" hangingPunct="1">
              <a:lnSpc>
                <a:spcPct val="90000"/>
              </a:lnSpc>
              <a:spcBef>
                <a:spcPts val="0"/>
              </a:spcBef>
            </a:pPr>
            <a:r>
              <a:rPr lang="en-US" sz="1700" b="1" dirty="0" smtClean="0"/>
              <a:t>Assistant Vice President, Information Technology – Research Strategy Advisor</a:t>
            </a:r>
          </a:p>
          <a:p>
            <a:pPr eaLnBrk="1" hangingPunct="1">
              <a:lnSpc>
                <a:spcPct val="90000"/>
              </a:lnSpc>
              <a:spcBef>
                <a:spcPts val="0"/>
              </a:spcBef>
            </a:pPr>
            <a:r>
              <a:rPr lang="en-US" sz="1700" b="1" dirty="0" smtClean="0"/>
              <a:t>Associate Professor, College of Engineering</a:t>
            </a:r>
          </a:p>
          <a:p>
            <a:pPr eaLnBrk="1" hangingPunct="1">
              <a:lnSpc>
                <a:spcPct val="90000"/>
              </a:lnSpc>
              <a:spcBef>
                <a:spcPts val="0"/>
              </a:spcBef>
            </a:pPr>
            <a:r>
              <a:rPr lang="en-US" sz="1700" b="1" dirty="0" smtClean="0"/>
              <a:t>Adjunct Associate Professor, School of Computer Science</a:t>
            </a:r>
          </a:p>
          <a:p>
            <a:pPr eaLnBrk="1" hangingPunct="1">
              <a:lnSpc>
                <a:spcPct val="90000"/>
              </a:lnSpc>
              <a:spcBef>
                <a:spcPts val="0"/>
              </a:spcBef>
            </a:pPr>
            <a:r>
              <a:rPr lang="en-US" sz="1700" b="1" dirty="0" smtClean="0"/>
              <a:t>University of Oklahoma</a:t>
            </a:r>
          </a:p>
          <a:p>
            <a:pPr eaLnBrk="1" hangingPunct="1">
              <a:lnSpc>
                <a:spcPct val="90000"/>
              </a:lnSpc>
              <a:spcBef>
                <a:spcPts val="0"/>
              </a:spcBef>
            </a:pPr>
            <a:r>
              <a:rPr lang="en-US" sz="1700" b="1" dirty="0" smtClean="0"/>
              <a:t>HP-CAST 2015, Fri Nov 13 2015</a:t>
            </a:r>
          </a:p>
        </p:txBody>
      </p:sp>
      <p:sp>
        <p:nvSpPr>
          <p:cNvPr id="11270" name="Rectangle 8"/>
          <p:cNvSpPr>
            <a:spLocks noChangeArrowheads="1"/>
          </p:cNvSpPr>
          <p:nvPr>
            <p:custDataLst>
              <p:tags r:id="rId2"/>
            </p:custDataLst>
          </p:nvPr>
        </p:nvSpPr>
        <p:spPr bwMode="auto">
          <a:xfrm>
            <a:off x="0" y="0"/>
            <a:ext cx="63500" cy="63500"/>
          </a:xfrm>
          <a:prstGeom prst="rect">
            <a:avLst/>
          </a:prstGeom>
          <a:noFill/>
          <a:ln w="9525">
            <a:noFill/>
            <a:miter lim="800000"/>
            <a:headEnd/>
            <a:tailEnd/>
          </a:ln>
        </p:spPr>
        <p:txBody>
          <a:bodyPr wrap="none" anchor="ctr"/>
          <a:lstStyle/>
          <a:p>
            <a:endParaRPr lang="en-US"/>
          </a:p>
        </p:txBody>
      </p:sp>
    </p:spTree>
    <p:custDataLst>
      <p:tags r:id="rId1"/>
    </p:custDataLst>
    <p:extLst>
      <p:ext uri="{BB962C8B-B14F-4D97-AF65-F5344CB8AC3E}">
        <p14:creationId xmlns:p14="http://schemas.microsoft.com/office/powerpoint/2010/main" val="1393506835"/>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ctrTitle"/>
          </p:nvPr>
        </p:nvSpPr>
        <p:spPr>
          <a:xfrm>
            <a:off x="990600" y="2393428"/>
            <a:ext cx="7772400" cy="1752600"/>
          </a:xfrm>
        </p:spPr>
        <p:txBody>
          <a:bodyPr/>
          <a:lstStyle/>
          <a:p>
            <a:r>
              <a:rPr lang="en-US" sz="5550" dirty="0" smtClean="0">
                <a:solidFill>
                  <a:schemeClr val="tx1"/>
                </a:solidFill>
                <a:latin typeface="Arial Black" panose="020B0A04020102020204" pitchFamily="34" charset="0"/>
              </a:rPr>
              <a:t>HPC</a:t>
            </a:r>
            <a:br>
              <a:rPr lang="en-US" sz="5550" dirty="0" smtClean="0">
                <a:solidFill>
                  <a:schemeClr val="tx1"/>
                </a:solidFill>
                <a:latin typeface="Arial Black" panose="020B0A04020102020204" pitchFamily="34" charset="0"/>
              </a:rPr>
            </a:br>
            <a:r>
              <a:rPr lang="en-US" sz="5550" dirty="0" smtClean="0">
                <a:solidFill>
                  <a:schemeClr val="tx1"/>
                </a:solidFill>
                <a:latin typeface="Arial Black" panose="020B0A04020102020204" pitchFamily="34" charset="0"/>
              </a:rPr>
              <a:t>Workforce Development</a:t>
            </a:r>
            <a:br>
              <a:rPr lang="en-US" sz="5550" dirty="0" smtClean="0">
                <a:solidFill>
                  <a:schemeClr val="tx1"/>
                </a:solidFill>
                <a:latin typeface="Arial Black" panose="020B0A04020102020204" pitchFamily="34" charset="0"/>
              </a:rPr>
            </a:br>
            <a:r>
              <a:rPr lang="en-US" sz="5550" dirty="0" smtClean="0">
                <a:solidFill>
                  <a:schemeClr val="tx1"/>
                </a:solidFill>
                <a:latin typeface="Arial Black" panose="020B0A04020102020204" pitchFamily="34" charset="0"/>
              </a:rPr>
              <a:t>is Hard</a:t>
            </a:r>
            <a:endParaRPr lang="en-US" sz="5550" dirty="0">
              <a:solidFill>
                <a:schemeClr val="tx1"/>
              </a:solidFill>
              <a:latin typeface="Arial Black" panose="020B0A04020102020204" pitchFamily="34" charset="0"/>
            </a:endParaRPr>
          </a:p>
        </p:txBody>
      </p:sp>
      <p:sp>
        <p:nvSpPr>
          <p:cNvPr id="43011" name="Rectangle 3"/>
          <p:cNvSpPr>
            <a:spLocks noChangeArrowheads="1"/>
          </p:cNvSpPr>
          <p:nvPr>
            <p:custDataLst>
              <p:tags r:id="rId2"/>
            </p:custDataLst>
          </p:nvPr>
        </p:nvSpPr>
        <p:spPr bwMode="auto">
          <a:xfrm>
            <a:off x="0" y="0"/>
            <a:ext cx="63500" cy="63500"/>
          </a:xfrm>
          <a:prstGeom prst="rect">
            <a:avLst/>
          </a:prstGeom>
          <a:noFill/>
          <a:ln w="9525">
            <a:noFill/>
            <a:miter lim="800000"/>
            <a:headEnd/>
            <a:tailEnd/>
          </a:ln>
        </p:spPr>
        <p:txBody>
          <a:bodyPr wrap="none" anchor="ctr"/>
          <a:lstStyle/>
          <a:p>
            <a:endParaRPr lang="en-US"/>
          </a:p>
        </p:txBody>
      </p:sp>
    </p:spTree>
    <p:custDataLst>
      <p:tags r:id="rId1"/>
    </p:custDataLst>
    <p:extLst>
      <p:ext uri="{BB962C8B-B14F-4D97-AF65-F5344CB8AC3E}">
        <p14:creationId xmlns:p14="http://schemas.microsoft.com/office/powerpoint/2010/main" val="1888562952"/>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HPC Workforce Dev Hard?</a:t>
            </a:r>
            <a:endParaRPr lang="en-US" dirty="0"/>
          </a:p>
        </p:txBody>
      </p:sp>
      <p:sp>
        <p:nvSpPr>
          <p:cNvPr id="3" name="Content Placeholder 2"/>
          <p:cNvSpPr>
            <a:spLocks noGrp="1"/>
          </p:cNvSpPr>
          <p:nvPr>
            <p:ph idx="1"/>
          </p:nvPr>
        </p:nvSpPr>
        <p:spPr/>
        <p:txBody>
          <a:bodyPr/>
          <a:lstStyle/>
          <a:p>
            <a:r>
              <a:rPr lang="en-US" dirty="0" smtClean="0"/>
              <a:t>At the national scale, no academic discipline wants to teach HPC:</a:t>
            </a:r>
          </a:p>
          <a:p>
            <a:pPr lvl="1"/>
            <a:r>
              <a:rPr lang="en-US" dirty="0" smtClean="0"/>
              <a:t>Obvious home: Computer Science.</a:t>
            </a:r>
          </a:p>
          <a:p>
            <a:pPr lvl="1"/>
            <a:r>
              <a:rPr lang="en-US" dirty="0" smtClean="0"/>
              <a:t>Most Computer Science faculty aren’t interested in HPC.</a:t>
            </a:r>
          </a:p>
          <a:p>
            <a:pPr lvl="2"/>
            <a:r>
              <a:rPr lang="en-US" dirty="0" smtClean="0"/>
              <a:t>From their perspective, research about HPC is a tapped well.</a:t>
            </a:r>
          </a:p>
          <a:p>
            <a:pPr lvl="2"/>
            <a:r>
              <a:rPr lang="en-US" dirty="0" smtClean="0"/>
              <a:t>CS cares about big-O, but HPC is about the constant.</a:t>
            </a:r>
          </a:p>
          <a:p>
            <a:pPr lvl="1"/>
            <a:r>
              <a:rPr lang="en-US" dirty="0" smtClean="0"/>
              <a:t>Most CS departments don’t want to teach service courses primarily for the benefit of other disciplines.</a:t>
            </a:r>
          </a:p>
        </p:txBody>
      </p:sp>
      <p:sp>
        <p:nvSpPr>
          <p:cNvPr id="4" name="Footer Placeholder 3"/>
          <p:cNvSpPr>
            <a:spLocks noGrp="1"/>
          </p:cNvSpPr>
          <p:nvPr>
            <p:ph type="ftr" sz="quarter" idx="10"/>
          </p:nvPr>
        </p:nvSpPr>
        <p:spPr/>
        <p:txBody>
          <a:bodyPr/>
          <a:lstStyle/>
          <a:p>
            <a:pPr>
              <a:defRPr/>
            </a:pPr>
            <a:r>
              <a:rPr lang="en-US" smtClean="0"/>
              <a:t>Workforce Development</a:t>
            </a:r>
          </a:p>
          <a:p>
            <a:pPr>
              <a:defRPr/>
            </a:pPr>
            <a:r>
              <a:rPr lang="nn-NO" smtClean="0"/>
              <a:t>HP-CAST 2015, Fri Nov 13 2015</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3</a:t>
            </a:fld>
            <a:endParaRPr lang="en-US"/>
          </a:p>
        </p:txBody>
      </p:sp>
    </p:spTree>
    <p:extLst>
      <p:ext uri="{BB962C8B-B14F-4D97-AF65-F5344CB8AC3E}">
        <p14:creationId xmlns:p14="http://schemas.microsoft.com/office/powerpoint/2010/main" val="394865219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is CSE Workforce Dev Hard?</a:t>
            </a:r>
            <a:endParaRPr lang="en-US" dirty="0"/>
          </a:p>
        </p:txBody>
      </p:sp>
      <p:sp>
        <p:nvSpPr>
          <p:cNvPr id="3" name="Content Placeholder 2"/>
          <p:cNvSpPr>
            <a:spLocks noGrp="1"/>
          </p:cNvSpPr>
          <p:nvPr>
            <p:ph idx="1"/>
          </p:nvPr>
        </p:nvSpPr>
        <p:spPr>
          <a:xfrm>
            <a:off x="533400" y="1371600"/>
            <a:ext cx="8001000" cy="4648200"/>
          </a:xfrm>
        </p:spPr>
        <p:txBody>
          <a:bodyPr/>
          <a:lstStyle/>
          <a:p>
            <a:r>
              <a:rPr lang="en-US" dirty="0" smtClean="0"/>
              <a:t>At the national scale, no academic discipline wants </a:t>
            </a:r>
            <a:r>
              <a:rPr lang="en-US" dirty="0"/>
              <a:t>to teach Computational Science &amp; Engineering (CSE).</a:t>
            </a:r>
          </a:p>
          <a:p>
            <a:pPr lvl="1"/>
            <a:r>
              <a:rPr lang="en-US" dirty="0" smtClean="0"/>
              <a:t>At most institutions, if you do CSE in a CS department,     your CS colleagues don’t know how to judge your papers that are published in non-CS venues.</a:t>
            </a:r>
          </a:p>
          <a:p>
            <a:pPr lvl="1"/>
            <a:r>
              <a:rPr lang="en-US" dirty="0" smtClean="0"/>
              <a:t>At most institutions, if you do CSE in a STEM domain department (e.g., Chemistry, Industrial Engineering), your department colleagues don’t know how to judge your papers that are published in journals outside your STEM domain discipline.</a:t>
            </a:r>
          </a:p>
          <a:p>
            <a:pPr lvl="1"/>
            <a:r>
              <a:rPr lang="en-US" dirty="0" smtClean="0"/>
              <a:t>So, at most institutions, you probably won’t get tenure.</a:t>
            </a:r>
          </a:p>
          <a:p>
            <a:pPr lvl="1"/>
            <a:r>
              <a:rPr lang="en-US" dirty="0" smtClean="0"/>
              <a:t>In which case, you won’t develop the current workforce,       let alone the next generation of workforce developers (faculty).</a:t>
            </a:r>
            <a:endParaRPr lang="en-US" dirty="0"/>
          </a:p>
        </p:txBody>
      </p:sp>
      <p:sp>
        <p:nvSpPr>
          <p:cNvPr id="4" name="Footer Placeholder 3"/>
          <p:cNvSpPr>
            <a:spLocks noGrp="1"/>
          </p:cNvSpPr>
          <p:nvPr>
            <p:ph type="ftr" sz="quarter" idx="10"/>
          </p:nvPr>
        </p:nvSpPr>
        <p:spPr/>
        <p:txBody>
          <a:bodyPr/>
          <a:lstStyle/>
          <a:p>
            <a:pPr>
              <a:defRPr/>
            </a:pPr>
            <a:r>
              <a:rPr lang="en-US" smtClean="0"/>
              <a:t>Workforce Development</a:t>
            </a:r>
          </a:p>
          <a:p>
            <a:pPr>
              <a:defRPr/>
            </a:pPr>
            <a:r>
              <a:rPr lang="nn-NO" smtClean="0"/>
              <a:t>HP-CAST 2015, Fri Nov 13 2015</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4</a:t>
            </a:fld>
            <a:endParaRPr lang="en-US"/>
          </a:p>
        </p:txBody>
      </p:sp>
    </p:spTree>
    <p:extLst>
      <p:ext uri="{BB962C8B-B14F-4D97-AF65-F5344CB8AC3E}">
        <p14:creationId xmlns:p14="http://schemas.microsoft.com/office/powerpoint/2010/main" val="300022641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ctrTitle"/>
          </p:nvPr>
        </p:nvSpPr>
        <p:spPr>
          <a:xfrm>
            <a:off x="990600" y="2453388"/>
            <a:ext cx="7772400" cy="1752600"/>
          </a:xfrm>
        </p:spPr>
        <p:txBody>
          <a:bodyPr/>
          <a:lstStyle/>
          <a:p>
            <a:r>
              <a:rPr lang="en-US" sz="5550" dirty="0" err="1" smtClean="0">
                <a:solidFill>
                  <a:schemeClr val="tx1"/>
                </a:solidFill>
                <a:latin typeface="Arial Black" panose="020B0A04020102020204" pitchFamily="34" charset="0"/>
              </a:rPr>
              <a:t>OneOklahoma</a:t>
            </a:r>
            <a:r>
              <a:rPr lang="en-US" sz="5550" dirty="0" smtClean="0">
                <a:solidFill>
                  <a:schemeClr val="tx1"/>
                </a:solidFill>
                <a:latin typeface="Arial Black" panose="020B0A04020102020204" pitchFamily="34" charset="0"/>
              </a:rPr>
              <a:t> Cyberinfrastructure Initiative</a:t>
            </a:r>
            <a:br>
              <a:rPr lang="en-US" sz="5550" dirty="0" smtClean="0">
                <a:solidFill>
                  <a:schemeClr val="tx1"/>
                </a:solidFill>
                <a:latin typeface="Arial Black" panose="020B0A04020102020204" pitchFamily="34" charset="0"/>
              </a:rPr>
            </a:br>
            <a:r>
              <a:rPr lang="en-US" sz="5550" dirty="0" smtClean="0">
                <a:solidFill>
                  <a:schemeClr val="tx1"/>
                </a:solidFill>
                <a:latin typeface="Arial Black" panose="020B0A04020102020204" pitchFamily="34" charset="0"/>
              </a:rPr>
              <a:t>(</a:t>
            </a:r>
            <a:r>
              <a:rPr lang="en-US" sz="5550" dirty="0" err="1" smtClean="0">
                <a:solidFill>
                  <a:schemeClr val="tx1"/>
                </a:solidFill>
                <a:latin typeface="Arial Black" panose="020B0A04020102020204" pitchFamily="34" charset="0"/>
              </a:rPr>
              <a:t>OneOCII</a:t>
            </a:r>
            <a:r>
              <a:rPr lang="en-US" sz="5550" dirty="0" smtClean="0">
                <a:solidFill>
                  <a:schemeClr val="tx1"/>
                </a:solidFill>
                <a:latin typeface="Arial Black" panose="020B0A04020102020204" pitchFamily="34" charset="0"/>
              </a:rPr>
              <a:t>)</a:t>
            </a:r>
            <a:endParaRPr lang="en-US" sz="5550" dirty="0">
              <a:solidFill>
                <a:schemeClr val="tx1"/>
              </a:solidFill>
              <a:latin typeface="Arial Black" panose="020B0A04020102020204" pitchFamily="34" charset="0"/>
            </a:endParaRPr>
          </a:p>
        </p:txBody>
      </p:sp>
      <p:sp>
        <p:nvSpPr>
          <p:cNvPr id="43011" name="Rectangle 3"/>
          <p:cNvSpPr>
            <a:spLocks noChangeArrowheads="1"/>
          </p:cNvSpPr>
          <p:nvPr>
            <p:custDataLst>
              <p:tags r:id="rId2"/>
            </p:custDataLst>
          </p:nvPr>
        </p:nvSpPr>
        <p:spPr bwMode="auto">
          <a:xfrm>
            <a:off x="0" y="0"/>
            <a:ext cx="63500" cy="63500"/>
          </a:xfrm>
          <a:prstGeom prst="rect">
            <a:avLst/>
          </a:prstGeom>
          <a:noFill/>
          <a:ln w="9525">
            <a:noFill/>
            <a:miter lim="800000"/>
            <a:headEnd/>
            <a:tailEnd/>
          </a:ln>
        </p:spPr>
        <p:txBody>
          <a:bodyPr wrap="none" anchor="ctr"/>
          <a:lstStyle/>
          <a:p>
            <a:endParaRPr lang="en-US"/>
          </a:p>
        </p:txBody>
      </p:sp>
    </p:spTree>
    <p:custDataLst>
      <p:tags r:id="rId1"/>
    </p:custDataLst>
    <p:extLst>
      <p:ext uri="{BB962C8B-B14F-4D97-AF65-F5344CB8AC3E}">
        <p14:creationId xmlns:p14="http://schemas.microsoft.com/office/powerpoint/2010/main" val="1382424761"/>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5715000" y="3719885"/>
            <a:ext cx="3276600" cy="2449438"/>
            <a:chOff x="5638800" y="4019622"/>
            <a:chExt cx="3276600" cy="2449438"/>
          </a:xfrm>
        </p:grpSpPr>
        <p:grpSp>
          <p:nvGrpSpPr>
            <p:cNvPr id="7" name="Group 16"/>
            <p:cNvGrpSpPr/>
            <p:nvPr/>
          </p:nvGrpSpPr>
          <p:grpSpPr>
            <a:xfrm>
              <a:off x="5638800" y="4367208"/>
              <a:ext cx="3276600" cy="2101852"/>
              <a:chOff x="5715000" y="4286248"/>
              <a:chExt cx="3276600" cy="2101852"/>
            </a:xfrm>
          </p:grpSpPr>
          <p:pic>
            <p:nvPicPr>
              <p:cNvPr id="9" name="Picture 8" descr="Pages from oksupercompsymp2012_tshirt_final_front_cropped_20120928.png"/>
              <p:cNvPicPr>
                <a:picLocks noChangeAspect="1"/>
              </p:cNvPicPr>
              <p:nvPr/>
            </p:nvPicPr>
            <p:blipFill>
              <a:blip r:embed="rId3" cstate="print"/>
              <a:stretch>
                <a:fillRect/>
              </a:stretch>
            </p:blipFill>
            <p:spPr>
              <a:xfrm>
                <a:off x="5791200" y="4419600"/>
                <a:ext cx="3111190" cy="1968500"/>
              </a:xfrm>
              <a:prstGeom prst="rect">
                <a:avLst/>
              </a:prstGeom>
            </p:spPr>
          </p:pic>
          <p:sp>
            <p:nvSpPr>
              <p:cNvPr id="10" name="Rectangle 9"/>
              <p:cNvSpPr/>
              <p:nvPr/>
            </p:nvSpPr>
            <p:spPr bwMode="auto">
              <a:xfrm>
                <a:off x="5715000" y="4286248"/>
                <a:ext cx="3276600" cy="609600"/>
              </a:xfrm>
              <a:prstGeom prst="rect">
                <a:avLst/>
              </a:prstGeom>
              <a:solidFill>
                <a:schemeClr val="bg1"/>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grpSp>
        <p:pic>
          <p:nvPicPr>
            <p:cNvPr id="8" name="Picture 7" descr="ocii_oitmp_logo_cropped_20120625.png"/>
            <p:cNvPicPr>
              <a:picLocks noChangeAspect="1"/>
            </p:cNvPicPr>
            <p:nvPr/>
          </p:nvPicPr>
          <p:blipFill>
            <a:blip r:embed="rId4" cstate="print"/>
            <a:stretch>
              <a:fillRect/>
            </a:stretch>
          </p:blipFill>
          <p:spPr>
            <a:xfrm>
              <a:off x="6553201" y="4019622"/>
              <a:ext cx="1777236" cy="999276"/>
            </a:xfrm>
            <a:prstGeom prst="rect">
              <a:avLst/>
            </a:prstGeom>
          </p:spPr>
        </p:pic>
      </p:grpSp>
      <p:sp>
        <p:nvSpPr>
          <p:cNvPr id="31746" name="Footer Placeholder 3"/>
          <p:cNvSpPr>
            <a:spLocks noGrp="1"/>
          </p:cNvSpPr>
          <p:nvPr>
            <p:ph type="ftr" sz="quarter" idx="10"/>
          </p:nvPr>
        </p:nvSpPr>
        <p:spPr>
          <a:noFill/>
        </p:spPr>
        <p:txBody>
          <a:bodyPr/>
          <a:lstStyle/>
          <a:p>
            <a:pPr>
              <a:defRPr/>
            </a:pPr>
            <a:r>
              <a:rPr lang="en-US" dirty="0" smtClean="0"/>
              <a:t>Workforce Development</a:t>
            </a:r>
            <a:endParaRPr lang="en-US" dirty="0"/>
          </a:p>
          <a:p>
            <a:pPr>
              <a:defRPr/>
            </a:pPr>
            <a:r>
              <a:rPr lang="nn-NO" dirty="0" smtClean="0"/>
              <a:t>HP-CAST 2015, Fri Nov 13 2015</a:t>
            </a:r>
            <a:endParaRPr lang="en-US" dirty="0"/>
          </a:p>
        </p:txBody>
      </p:sp>
      <p:sp>
        <p:nvSpPr>
          <p:cNvPr id="31747" name="Slide Number Placeholder 4"/>
          <p:cNvSpPr>
            <a:spLocks noGrp="1"/>
          </p:cNvSpPr>
          <p:nvPr>
            <p:ph type="sldNum" sz="quarter" idx="11"/>
          </p:nvPr>
        </p:nvSpPr>
        <p:spPr>
          <a:noFill/>
        </p:spPr>
        <p:txBody>
          <a:bodyPr/>
          <a:lstStyle/>
          <a:p>
            <a:fld id="{32EDF3D5-3BB3-4321-AC0C-36011A1D37E3}" type="slidenum">
              <a:rPr lang="en-US"/>
              <a:pPr/>
              <a:t>6</a:t>
            </a:fld>
            <a:endParaRPr lang="en-US"/>
          </a:p>
        </p:txBody>
      </p:sp>
      <p:sp>
        <p:nvSpPr>
          <p:cNvPr id="31748" name="Rectangle 2"/>
          <p:cNvSpPr>
            <a:spLocks noGrp="1" noChangeArrowheads="1"/>
          </p:cNvSpPr>
          <p:nvPr>
            <p:ph type="title"/>
          </p:nvPr>
        </p:nvSpPr>
        <p:spPr/>
        <p:txBody>
          <a:bodyPr/>
          <a:lstStyle/>
          <a:p>
            <a:pPr eaLnBrk="1" hangingPunct="1"/>
            <a:r>
              <a:rPr lang="en-US" sz="3600" dirty="0" err="1" smtClean="0"/>
              <a:t>OneOK</a:t>
            </a:r>
            <a:r>
              <a:rPr lang="en-US" sz="3600" dirty="0" smtClean="0"/>
              <a:t> Cyberinfrastructure Initiative</a:t>
            </a:r>
          </a:p>
        </p:txBody>
      </p:sp>
      <p:sp>
        <p:nvSpPr>
          <p:cNvPr id="31749" name="Rectangle 3"/>
          <p:cNvSpPr>
            <a:spLocks noGrp="1" noChangeArrowheads="1"/>
          </p:cNvSpPr>
          <p:nvPr>
            <p:ph type="body" idx="1"/>
          </p:nvPr>
        </p:nvSpPr>
        <p:spPr/>
        <p:txBody>
          <a:bodyPr/>
          <a:lstStyle/>
          <a:p>
            <a:pPr eaLnBrk="1" hangingPunct="1"/>
            <a:r>
              <a:rPr lang="en-US" dirty="0" smtClean="0"/>
              <a:t>All academic institutions in Oklahoma are eligible to sign up for free use of OU’s and OSU’s centrally-owned Cyberinfrastructure resources.</a:t>
            </a:r>
          </a:p>
          <a:p>
            <a:pPr eaLnBrk="1" hangingPunct="1"/>
            <a:r>
              <a:rPr lang="en-US" dirty="0" smtClean="0"/>
              <a:t>Other kinds of institutions (government, non-governmental) are eligible to use, though not necessarily for free.</a:t>
            </a:r>
          </a:p>
          <a:p>
            <a:pPr eaLnBrk="1" hangingPunct="1"/>
            <a:r>
              <a:rPr lang="en-US" dirty="0" smtClean="0"/>
              <a:t>Everyone can participate in our CI education initiative.</a:t>
            </a:r>
          </a:p>
          <a:p>
            <a:pPr eaLnBrk="1" hangingPunct="1"/>
            <a:r>
              <a:rPr lang="en-US" dirty="0" smtClean="0"/>
              <a:t>The Oklahoma Supercomputing Symposium,                    our annual conference, continues to be                        offered to all.</a:t>
            </a:r>
          </a:p>
          <a:p>
            <a:pPr eaLnBrk="1" hangingPunct="1"/>
            <a:r>
              <a:rPr lang="en-US" dirty="0" smtClean="0"/>
              <a:t>Triggered by OK’s NSF </a:t>
            </a:r>
            <a:r>
              <a:rPr lang="en-US" dirty="0" err="1" smtClean="0"/>
              <a:t>EPSCoR</a:t>
            </a:r>
            <a:r>
              <a:rPr lang="en-US" dirty="0" smtClean="0"/>
              <a:t> Research      Infrastructure Improvement Track-1 2008-13.</a:t>
            </a:r>
          </a:p>
        </p:txBody>
      </p:sp>
    </p:spTree>
    <p:extLst>
      <p:ext uri="{BB962C8B-B14F-4D97-AF65-F5344CB8AC3E}">
        <p14:creationId xmlns:p14="http://schemas.microsoft.com/office/powerpoint/2010/main" val="2636304525"/>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OneOCII</a:t>
            </a:r>
            <a:r>
              <a:rPr lang="en-US" dirty="0" smtClean="0"/>
              <a:t> Goals</a:t>
            </a:r>
            <a:endParaRPr lang="en-US" dirty="0"/>
          </a:p>
        </p:txBody>
      </p:sp>
      <p:sp>
        <p:nvSpPr>
          <p:cNvPr id="3" name="Content Placeholder 2"/>
          <p:cNvSpPr>
            <a:spLocks noGrp="1"/>
          </p:cNvSpPr>
          <p:nvPr>
            <p:ph idx="1"/>
          </p:nvPr>
        </p:nvSpPr>
        <p:spPr/>
        <p:txBody>
          <a:bodyPr/>
          <a:lstStyle/>
          <a:p>
            <a:r>
              <a:rPr lang="en-US" b="1" u="sng" dirty="0" smtClean="0"/>
              <a:t>Reach</a:t>
            </a:r>
            <a:r>
              <a:rPr lang="en-US" dirty="0" smtClean="0"/>
              <a:t> institutions outside the mainstream of advanced computing.</a:t>
            </a:r>
          </a:p>
          <a:p>
            <a:r>
              <a:rPr lang="en-US" b="1" u="sng" dirty="0" smtClean="0"/>
              <a:t>Serve</a:t>
            </a:r>
            <a:r>
              <a:rPr lang="en-US" dirty="0" smtClean="0"/>
              <a:t> every higher education institution in Oklahoma that has relevant curricula.</a:t>
            </a:r>
          </a:p>
          <a:p>
            <a:r>
              <a:rPr lang="en-US" b="1" u="sng" dirty="0" smtClean="0"/>
              <a:t>Educate</a:t>
            </a:r>
            <a:r>
              <a:rPr lang="en-US" dirty="0" smtClean="0"/>
              <a:t> Oklahomans about advanced computing.</a:t>
            </a:r>
          </a:p>
          <a:p>
            <a:r>
              <a:rPr lang="en-US" b="1" u="sng" dirty="0" smtClean="0"/>
              <a:t>Attract</a:t>
            </a:r>
            <a:r>
              <a:rPr lang="en-US" dirty="0" smtClean="0"/>
              <a:t> underrepresented populations and institution types into advanced computing.</a:t>
            </a:r>
          </a:p>
        </p:txBody>
      </p:sp>
      <p:sp>
        <p:nvSpPr>
          <p:cNvPr id="4" name="Footer Placeholder 3"/>
          <p:cNvSpPr>
            <a:spLocks noGrp="1"/>
          </p:cNvSpPr>
          <p:nvPr>
            <p:ph type="ftr" sz="quarter" idx="10"/>
          </p:nvPr>
        </p:nvSpPr>
        <p:spPr/>
        <p:txBody>
          <a:bodyPr/>
          <a:lstStyle/>
          <a:p>
            <a:pPr>
              <a:defRPr/>
            </a:pPr>
            <a:r>
              <a:rPr lang="en-US" dirty="0" smtClean="0"/>
              <a:t>Workforce Development</a:t>
            </a:r>
            <a:endParaRPr lang="en-US" dirty="0"/>
          </a:p>
          <a:p>
            <a:pPr>
              <a:defRPr/>
            </a:pPr>
            <a:r>
              <a:rPr lang="nn-NO" dirty="0" smtClean="0"/>
              <a:t>HP-CAST 2015, Fri Nov 13 2015</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7</a:t>
            </a:fld>
            <a:endParaRPr lang="en-US"/>
          </a:p>
        </p:txBody>
      </p:sp>
    </p:spTree>
    <p:extLst>
      <p:ext uri="{BB962C8B-B14F-4D97-AF65-F5344CB8AC3E}">
        <p14:creationId xmlns:p14="http://schemas.microsoft.com/office/powerpoint/2010/main" val="151793776"/>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smtClean="0"/>
              <a:t>OneOCII</a:t>
            </a:r>
            <a:r>
              <a:rPr lang="en-US" sz="3600" dirty="0" smtClean="0"/>
              <a:t> Service Methodologies Part 1</a:t>
            </a:r>
            <a:endParaRPr lang="en-US" sz="3600" dirty="0"/>
          </a:p>
        </p:txBody>
      </p:sp>
      <p:sp>
        <p:nvSpPr>
          <p:cNvPr id="3" name="Content Placeholder 2"/>
          <p:cNvSpPr>
            <a:spLocks noGrp="1"/>
          </p:cNvSpPr>
          <p:nvPr>
            <p:ph idx="1"/>
          </p:nvPr>
        </p:nvSpPr>
        <p:spPr>
          <a:xfrm>
            <a:off x="609600" y="1185864"/>
            <a:ext cx="7924800" cy="4648200"/>
          </a:xfrm>
        </p:spPr>
        <p:txBody>
          <a:bodyPr/>
          <a:lstStyle/>
          <a:p>
            <a:pPr lvl="0"/>
            <a:r>
              <a:rPr lang="en-US" b="1" u="sng" dirty="0" smtClean="0"/>
              <a:t>Access (A)</a:t>
            </a:r>
            <a:r>
              <a:rPr lang="en-US" dirty="0" smtClean="0"/>
              <a:t>: to supercomputers and related technologies   (20 OK academic institutions to date).</a:t>
            </a:r>
          </a:p>
          <a:p>
            <a:pPr lvl="0"/>
            <a:r>
              <a:rPr lang="en-US" b="1" u="sng" dirty="0" smtClean="0"/>
              <a:t>Dissemination (D)</a:t>
            </a:r>
            <a:r>
              <a:rPr lang="en-US" dirty="0" smtClean="0"/>
              <a:t>: Oklahoma Supercomputing Symposium – annual advanced computing conference has reached 112 academic institutions, 143 commercial, 36 government, 20 nongovernmental (25 OK academic institutions to date).</a:t>
            </a:r>
          </a:p>
          <a:p>
            <a:pPr lvl="0"/>
            <a:r>
              <a:rPr lang="en-US" b="1" u="sng" dirty="0" smtClean="0"/>
              <a:t>Education (E)</a:t>
            </a:r>
            <a:r>
              <a:rPr lang="en-US" dirty="0" smtClean="0"/>
              <a:t>: “Supercomputing in Plain English” (SiPE) workshop series: 11 talks about advanced computing, taught with stories, analogies and play rather than deep technical jargon. Have reached 362 institutions (academic, government, industry, nonprofit) in 51 US states and territories and 17 other countries (16 OK academic institutions to date).</a:t>
            </a:r>
            <a:endParaRPr lang="en-US" b="1" dirty="0" smtClean="0"/>
          </a:p>
        </p:txBody>
      </p:sp>
      <p:sp>
        <p:nvSpPr>
          <p:cNvPr id="4" name="Footer Placeholder 3"/>
          <p:cNvSpPr>
            <a:spLocks noGrp="1"/>
          </p:cNvSpPr>
          <p:nvPr>
            <p:ph type="ftr" sz="quarter" idx="10"/>
          </p:nvPr>
        </p:nvSpPr>
        <p:spPr/>
        <p:txBody>
          <a:bodyPr/>
          <a:lstStyle/>
          <a:p>
            <a:pPr>
              <a:defRPr/>
            </a:pPr>
            <a:r>
              <a:rPr lang="en-US" dirty="0" smtClean="0"/>
              <a:t>Workforce Development</a:t>
            </a:r>
            <a:endParaRPr lang="en-US" dirty="0"/>
          </a:p>
          <a:p>
            <a:pPr>
              <a:defRPr/>
            </a:pPr>
            <a:r>
              <a:rPr lang="nn-NO" dirty="0" smtClean="0"/>
              <a:t>HP-CAST 2015, Fri Nov 13 2015</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8</a:t>
            </a:fld>
            <a:endParaRPr lang="en-US"/>
          </a:p>
        </p:txBody>
      </p:sp>
      <p:pic>
        <p:nvPicPr>
          <p:cNvPr id="6" name="Picture 2" descr="SiPE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65517" y="5029200"/>
            <a:ext cx="1545585" cy="1190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2182728"/>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smtClean="0"/>
              <a:t>OneOCII</a:t>
            </a:r>
            <a:r>
              <a:rPr lang="en-US" sz="3600" dirty="0" smtClean="0"/>
              <a:t> Service Methodologies Part 2</a:t>
            </a:r>
            <a:endParaRPr lang="en-US" sz="3600" dirty="0"/>
          </a:p>
        </p:txBody>
      </p:sp>
      <p:sp>
        <p:nvSpPr>
          <p:cNvPr id="3" name="Content Placeholder 2"/>
          <p:cNvSpPr>
            <a:spLocks noGrp="1"/>
          </p:cNvSpPr>
          <p:nvPr>
            <p:ph idx="1"/>
          </p:nvPr>
        </p:nvSpPr>
        <p:spPr>
          <a:xfrm>
            <a:off x="609600" y="1185864"/>
            <a:ext cx="7924800" cy="4648200"/>
          </a:xfrm>
        </p:spPr>
        <p:txBody>
          <a:bodyPr/>
          <a:lstStyle/>
          <a:p>
            <a:pPr lvl="0"/>
            <a:r>
              <a:rPr lang="en-US" b="1" u="sng" dirty="0" smtClean="0"/>
              <a:t>Faculty/Staff Development (F)</a:t>
            </a:r>
            <a:r>
              <a:rPr lang="en-US" dirty="0" smtClean="0"/>
              <a:t>: Workshops held at OU and OSU on advanced computing and computational science topics, sponsored by the National Computational Science Institute, the SC supercomputing conference series, the Linux Clusters Institute, the Virtual School for Computational Science &amp; Engineering. Oklahoma is the only state to have hosted multiple events sponsored by each of these (18 OK academic to date).</a:t>
            </a:r>
          </a:p>
          <a:p>
            <a:pPr lvl="0"/>
            <a:r>
              <a:rPr lang="en-US" b="1" u="sng" dirty="0" smtClean="0"/>
              <a:t>Outreach (O)</a:t>
            </a:r>
            <a:r>
              <a:rPr lang="en-US" dirty="0" smtClean="0"/>
              <a:t>: “Supercomputing in Plain English” (SiPE) overview talk (25 OK academic to date).</a:t>
            </a:r>
          </a:p>
          <a:p>
            <a:r>
              <a:rPr lang="en-US" b="1" u="sng" dirty="0" smtClean="0"/>
              <a:t>Proposal Support (P)</a:t>
            </a:r>
            <a:r>
              <a:rPr lang="en-US" dirty="0" smtClean="0"/>
              <a:t>: Letters of commitment for access to </a:t>
            </a:r>
            <a:r>
              <a:rPr lang="en-US" dirty="0" err="1" smtClean="0"/>
              <a:t>OneOCII</a:t>
            </a:r>
            <a:r>
              <a:rPr lang="en-US" dirty="0" smtClean="0"/>
              <a:t> resources; collaborations with </a:t>
            </a:r>
            <a:r>
              <a:rPr lang="en-US" dirty="0" err="1" smtClean="0"/>
              <a:t>OneOCII</a:t>
            </a:r>
            <a:r>
              <a:rPr lang="en-US" dirty="0" smtClean="0"/>
              <a:t> lead institutions (4 OK academic, 1 nongovernmental).</a:t>
            </a:r>
          </a:p>
        </p:txBody>
      </p:sp>
      <p:sp>
        <p:nvSpPr>
          <p:cNvPr id="4" name="Footer Placeholder 3"/>
          <p:cNvSpPr>
            <a:spLocks noGrp="1"/>
          </p:cNvSpPr>
          <p:nvPr>
            <p:ph type="ftr" sz="quarter" idx="10"/>
          </p:nvPr>
        </p:nvSpPr>
        <p:spPr/>
        <p:txBody>
          <a:bodyPr/>
          <a:lstStyle/>
          <a:p>
            <a:pPr>
              <a:defRPr/>
            </a:pPr>
            <a:r>
              <a:rPr lang="en-US" dirty="0" smtClean="0"/>
              <a:t>Workforce Development</a:t>
            </a:r>
          </a:p>
          <a:p>
            <a:pPr>
              <a:defRPr/>
            </a:pPr>
            <a:r>
              <a:rPr lang="nn-NO" dirty="0" smtClean="0"/>
              <a:t>HP-CAST 2015, Fri Nov 13 2015</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9</a:t>
            </a:fld>
            <a:endParaRPr lang="en-US"/>
          </a:p>
        </p:txBody>
      </p:sp>
    </p:spTree>
    <p:extLst>
      <p:ext uri="{BB962C8B-B14F-4D97-AF65-F5344CB8AC3E}">
        <p14:creationId xmlns:p14="http://schemas.microsoft.com/office/powerpoint/2010/main" val="2051152145"/>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smtClean="0"/>
              <a:t>OneOCII</a:t>
            </a:r>
            <a:r>
              <a:rPr lang="en-US" sz="3600" dirty="0" smtClean="0"/>
              <a:t> Service Methodologies Part 3</a:t>
            </a:r>
            <a:endParaRPr lang="en-US" sz="3600" dirty="0"/>
          </a:p>
        </p:txBody>
      </p:sp>
      <p:sp>
        <p:nvSpPr>
          <p:cNvPr id="3" name="Content Placeholder 2"/>
          <p:cNvSpPr>
            <a:spLocks noGrp="1"/>
          </p:cNvSpPr>
          <p:nvPr>
            <p:ph idx="1"/>
          </p:nvPr>
        </p:nvSpPr>
        <p:spPr>
          <a:xfrm>
            <a:off x="609600" y="1185864"/>
            <a:ext cx="8001000" cy="4648200"/>
          </a:xfrm>
        </p:spPr>
        <p:txBody>
          <a:bodyPr/>
          <a:lstStyle/>
          <a:p>
            <a:pPr lvl="0">
              <a:spcBef>
                <a:spcPts val="0"/>
              </a:spcBef>
            </a:pPr>
            <a:r>
              <a:rPr lang="en-US" b="1" u="sng" dirty="0" smtClean="0"/>
              <a:t>Technology (T)</a:t>
            </a:r>
            <a:r>
              <a:rPr lang="en-US" dirty="0" smtClean="0"/>
              <a:t>: Got or helped get technology (e.g., network upgrade, mini-supercomputer, hi def video camera for </a:t>
            </a:r>
            <a:r>
              <a:rPr lang="en-US" dirty="0" err="1" smtClean="0"/>
              <a:t>telepresence</a:t>
            </a:r>
            <a:r>
              <a:rPr lang="en-US" dirty="0" smtClean="0"/>
              <a:t>) for that institution (14 OK academic to date).</a:t>
            </a:r>
          </a:p>
          <a:p>
            <a:pPr lvl="0">
              <a:spcBef>
                <a:spcPts val="0"/>
              </a:spcBef>
            </a:pPr>
            <a:r>
              <a:rPr lang="en-US" b="1" u="sng" dirty="0" smtClean="0"/>
              <a:t>Workforce Development (W)</a:t>
            </a:r>
            <a:r>
              <a:rPr lang="en-US" dirty="0" smtClean="0"/>
              <a:t> – (39 OK academic)</a:t>
            </a:r>
          </a:p>
          <a:p>
            <a:pPr lvl="1">
              <a:spcBef>
                <a:spcPts val="0"/>
              </a:spcBef>
            </a:pPr>
            <a:r>
              <a:rPr lang="en-US" dirty="0" smtClean="0"/>
              <a:t>Oklahoma Information Technology Mentorship Program (OITMP)</a:t>
            </a:r>
          </a:p>
          <a:p>
            <a:pPr lvl="1">
              <a:spcBef>
                <a:spcPts val="0"/>
              </a:spcBef>
            </a:pPr>
            <a:r>
              <a:rPr lang="en-US" dirty="0" smtClean="0"/>
              <a:t>“A Day in the Life of an IT Professional” presentations to courses across the full spectrum of higher education.</a:t>
            </a:r>
          </a:p>
          <a:p>
            <a:pPr lvl="1">
              <a:spcBef>
                <a:spcPts val="0"/>
              </a:spcBef>
            </a:pPr>
            <a:r>
              <a:rPr lang="en-US" dirty="0" smtClean="0"/>
              <a:t>Job shadowing opportunities and direct mentoring of individual students.</a:t>
            </a:r>
          </a:p>
          <a:p>
            <a:pPr lvl="1">
              <a:spcBef>
                <a:spcPts val="0"/>
              </a:spcBef>
            </a:pPr>
            <a:r>
              <a:rPr lang="en-US" dirty="0" smtClean="0"/>
              <a:t>Institution Types: high schools, career techs, community colleges, regional universities, PhD-granting universities.</a:t>
            </a:r>
          </a:p>
          <a:p>
            <a:pPr>
              <a:spcBef>
                <a:spcPts val="0"/>
              </a:spcBef>
            </a:pPr>
            <a:r>
              <a:rPr lang="en-US" dirty="0" smtClean="0"/>
              <a:t>Special effort to reach underrepresented populations:</a:t>
            </a:r>
          </a:p>
          <a:p>
            <a:pPr>
              <a:spcBef>
                <a:spcPts val="0"/>
              </a:spcBef>
              <a:buNone/>
            </a:pPr>
            <a:r>
              <a:rPr lang="en-US" dirty="0" smtClean="0"/>
              <a:t>	underrepresented minorities, non-PhD-granting, rural</a:t>
            </a:r>
          </a:p>
        </p:txBody>
      </p:sp>
      <p:sp>
        <p:nvSpPr>
          <p:cNvPr id="4" name="Footer Placeholder 3"/>
          <p:cNvSpPr>
            <a:spLocks noGrp="1"/>
          </p:cNvSpPr>
          <p:nvPr>
            <p:ph type="ftr" sz="quarter" idx="10"/>
          </p:nvPr>
        </p:nvSpPr>
        <p:spPr/>
        <p:txBody>
          <a:bodyPr/>
          <a:lstStyle/>
          <a:p>
            <a:pPr>
              <a:defRPr/>
            </a:pPr>
            <a:r>
              <a:rPr lang="en-US" dirty="0" smtClean="0"/>
              <a:t>Workforce Development</a:t>
            </a:r>
          </a:p>
          <a:p>
            <a:pPr>
              <a:defRPr/>
            </a:pPr>
            <a:r>
              <a:rPr lang="nn-NO" dirty="0" smtClean="0"/>
              <a:t>HP-CAST 2015, Fri Nov 13 2015</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10</a:t>
            </a:fld>
            <a:endParaRPr lang="en-US"/>
          </a:p>
        </p:txBody>
      </p:sp>
    </p:spTree>
    <p:extLst>
      <p:ext uri="{BB962C8B-B14F-4D97-AF65-F5344CB8AC3E}">
        <p14:creationId xmlns:p14="http://schemas.microsoft.com/office/powerpoint/2010/main" val="4003720018"/>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OneOCII</a:t>
            </a:r>
            <a:r>
              <a:rPr lang="en-US" dirty="0" smtClean="0"/>
              <a:t> Institution Profile</a:t>
            </a:r>
            <a:endParaRPr lang="en-US" dirty="0"/>
          </a:p>
        </p:txBody>
      </p:sp>
      <p:sp>
        <p:nvSpPr>
          <p:cNvPr id="3" name="Content Placeholder 2"/>
          <p:cNvSpPr>
            <a:spLocks noGrp="1"/>
          </p:cNvSpPr>
          <p:nvPr>
            <p:ph idx="1"/>
          </p:nvPr>
        </p:nvSpPr>
        <p:spPr>
          <a:xfrm>
            <a:off x="609600" y="1219200"/>
            <a:ext cx="7924800" cy="4648200"/>
          </a:xfrm>
        </p:spPr>
        <p:txBody>
          <a:bodyPr/>
          <a:lstStyle/>
          <a:p>
            <a:pPr>
              <a:buNone/>
            </a:pPr>
            <a:r>
              <a:rPr lang="en-US" dirty="0" smtClean="0"/>
              <a:t>To date, </a:t>
            </a:r>
            <a:r>
              <a:rPr lang="en-US" dirty="0" err="1" smtClean="0"/>
              <a:t>OneOCII</a:t>
            </a:r>
            <a:r>
              <a:rPr lang="en-US" dirty="0" smtClean="0"/>
              <a:t> has served 103 Oklahoma institutions, agencies and organizations:</a:t>
            </a:r>
          </a:p>
          <a:p>
            <a:r>
              <a:rPr lang="en-US" dirty="0" smtClean="0"/>
              <a:t>55 OK academic</a:t>
            </a:r>
          </a:p>
          <a:p>
            <a:r>
              <a:rPr lang="en-US" dirty="0" smtClean="0"/>
              <a:t>48 OK non-academic</a:t>
            </a:r>
          </a:p>
          <a:p>
            <a:endParaRPr lang="en-US" dirty="0"/>
          </a:p>
        </p:txBody>
      </p:sp>
      <p:sp>
        <p:nvSpPr>
          <p:cNvPr id="4" name="Footer Placeholder 3"/>
          <p:cNvSpPr>
            <a:spLocks noGrp="1"/>
          </p:cNvSpPr>
          <p:nvPr>
            <p:ph type="ftr" sz="quarter" idx="10"/>
          </p:nvPr>
        </p:nvSpPr>
        <p:spPr/>
        <p:txBody>
          <a:bodyPr/>
          <a:lstStyle/>
          <a:p>
            <a:pPr>
              <a:defRPr/>
            </a:pPr>
            <a:r>
              <a:rPr lang="en-US" dirty="0" smtClean="0"/>
              <a:t>Workforce Development</a:t>
            </a:r>
          </a:p>
          <a:p>
            <a:pPr>
              <a:defRPr/>
            </a:pPr>
            <a:r>
              <a:rPr lang="nn-NO" dirty="0" smtClean="0"/>
              <a:t>HP-CAST 2015, Fri Nov 13 2015</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11</a:t>
            </a:fld>
            <a:endParaRPr lang="en-US"/>
          </a:p>
        </p:txBody>
      </p:sp>
    </p:spTree>
    <p:extLst>
      <p:ext uri="{BB962C8B-B14F-4D97-AF65-F5344CB8AC3E}">
        <p14:creationId xmlns:p14="http://schemas.microsoft.com/office/powerpoint/2010/main" val="1152804642"/>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dirty="0"/>
              <a:t>Workforce Development</a:t>
            </a:r>
          </a:p>
          <a:p>
            <a:pPr>
              <a:defRPr/>
            </a:pPr>
            <a:r>
              <a:rPr lang="nn-NO" dirty="0"/>
              <a:t>HP-CAST 2015, Fri Nov 13 2015</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12</a:t>
            </a:fld>
            <a:endParaRPr lang="en-US"/>
          </a:p>
        </p:txBody>
      </p:sp>
      <p:grpSp>
        <p:nvGrpSpPr>
          <p:cNvPr id="6" name="Group 5"/>
          <p:cNvGrpSpPr/>
          <p:nvPr/>
        </p:nvGrpSpPr>
        <p:grpSpPr>
          <a:xfrm>
            <a:off x="83633" y="228600"/>
            <a:ext cx="8912055" cy="5638800"/>
            <a:chOff x="83633" y="457200"/>
            <a:chExt cx="8912055" cy="5638800"/>
          </a:xfrm>
        </p:grpSpPr>
        <p:pic>
          <p:nvPicPr>
            <p:cNvPr id="7" name="Picture 6" descr="Pages from oksupercompsymp2012_tshirt_final_front_cropped_20120928.png"/>
            <p:cNvPicPr>
              <a:picLocks noChangeAspect="1"/>
            </p:cNvPicPr>
            <p:nvPr/>
          </p:nvPicPr>
          <p:blipFill>
            <a:blip r:embed="rId3" cstate="print"/>
            <a:stretch>
              <a:fillRect/>
            </a:stretch>
          </p:blipFill>
          <p:spPr>
            <a:xfrm>
              <a:off x="83633" y="457200"/>
              <a:ext cx="8912055" cy="5638800"/>
            </a:xfrm>
            <a:prstGeom prst="rect">
              <a:avLst/>
            </a:prstGeom>
          </p:spPr>
        </p:pic>
        <p:sp>
          <p:nvSpPr>
            <p:cNvPr id="8" name="Rectangle 7"/>
            <p:cNvSpPr/>
            <p:nvPr/>
          </p:nvSpPr>
          <p:spPr bwMode="auto">
            <a:xfrm>
              <a:off x="83633" y="457200"/>
              <a:ext cx="8679367" cy="1447800"/>
            </a:xfrm>
            <a:prstGeom prst="rect">
              <a:avLst/>
            </a:prstGeom>
            <a:solidFill>
              <a:schemeClr val="bg1"/>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grpSp>
      <p:sp>
        <p:nvSpPr>
          <p:cNvPr id="10" name="TextBox 9"/>
          <p:cNvSpPr txBox="1"/>
          <p:nvPr/>
        </p:nvSpPr>
        <p:spPr>
          <a:xfrm>
            <a:off x="224118" y="432497"/>
            <a:ext cx="8534400" cy="1323439"/>
          </a:xfrm>
          <a:prstGeom prst="rect">
            <a:avLst/>
          </a:prstGeom>
          <a:noFill/>
        </p:spPr>
        <p:txBody>
          <a:bodyPr wrap="square" rtlCol="0">
            <a:spAutoFit/>
          </a:bodyPr>
          <a:lstStyle/>
          <a:p>
            <a:r>
              <a:rPr lang="en-US" sz="4000" dirty="0" err="1" smtClean="0">
                <a:latin typeface="Arial Black" pitchFamily="34" charset="0"/>
              </a:rPr>
              <a:t>OneOklahoma</a:t>
            </a:r>
            <a:r>
              <a:rPr lang="en-US" sz="4000" dirty="0" smtClean="0">
                <a:latin typeface="Arial Black" pitchFamily="34" charset="0"/>
              </a:rPr>
              <a:t> Cyberinfrastructure Initiative</a:t>
            </a:r>
            <a:endParaRPr lang="en-US" sz="4000" dirty="0">
              <a:latin typeface="Arial Black" pitchFamily="34" charset="0"/>
            </a:endParaRPr>
          </a:p>
        </p:txBody>
      </p:sp>
      <p:sp>
        <p:nvSpPr>
          <p:cNvPr id="11" name="TextBox 10"/>
          <p:cNvSpPr txBox="1"/>
          <p:nvPr/>
        </p:nvSpPr>
        <p:spPr>
          <a:xfrm>
            <a:off x="3608290" y="5145742"/>
            <a:ext cx="1344710" cy="400110"/>
          </a:xfrm>
          <a:prstGeom prst="rect">
            <a:avLst/>
          </a:prstGeom>
          <a:noFill/>
        </p:spPr>
        <p:txBody>
          <a:bodyPr wrap="square" rtlCol="0">
            <a:spAutoFit/>
          </a:bodyPr>
          <a:lstStyle/>
          <a:p>
            <a:pPr algn="l"/>
            <a:r>
              <a:rPr lang="en-US" sz="2000" b="1" dirty="0" smtClean="0">
                <a:solidFill>
                  <a:schemeClr val="bg1"/>
                </a:solidFill>
                <a:latin typeface="Arial" pitchFamily="34" charset="0"/>
                <a:cs typeface="Arial" pitchFamily="34" charset="0"/>
              </a:rPr>
              <a:t>So far:</a:t>
            </a:r>
            <a:endParaRPr lang="en-US" sz="2000" b="1" dirty="0">
              <a:solidFill>
                <a:schemeClr val="bg1"/>
              </a:solidFill>
              <a:latin typeface="Arial" pitchFamily="34" charset="0"/>
              <a:cs typeface="Arial" pitchFamily="34" charset="0"/>
            </a:endParaRPr>
          </a:p>
        </p:txBody>
      </p:sp>
      <p:sp>
        <p:nvSpPr>
          <p:cNvPr id="12" name="TextBox 11"/>
          <p:cNvSpPr txBox="1"/>
          <p:nvPr/>
        </p:nvSpPr>
        <p:spPr>
          <a:xfrm>
            <a:off x="7212106" y="2105825"/>
            <a:ext cx="636494" cy="369332"/>
          </a:xfrm>
          <a:prstGeom prst="rect">
            <a:avLst/>
          </a:prstGeom>
          <a:solidFill>
            <a:schemeClr val="bg1"/>
          </a:solidFill>
        </p:spPr>
        <p:txBody>
          <a:bodyPr wrap="square" rtlCol="0">
            <a:spAutoFit/>
          </a:bodyPr>
          <a:lstStyle/>
          <a:p>
            <a:pPr algn="l"/>
            <a:r>
              <a:rPr lang="en-US" sz="1750" b="1" dirty="0" smtClean="0">
                <a:solidFill>
                  <a:srgbClr val="A50021"/>
                </a:solidFill>
                <a:latin typeface="Arial" pitchFamily="34" charset="0"/>
                <a:cs typeface="Arial" pitchFamily="34" charset="0"/>
              </a:rPr>
              <a:t>TSC</a:t>
            </a:r>
            <a:endParaRPr lang="en-US" sz="1750" b="1" dirty="0">
              <a:solidFill>
                <a:srgbClr val="A50021"/>
              </a:solidFill>
              <a:latin typeface="Arial" pitchFamily="34" charset="0"/>
              <a:cs typeface="Arial" pitchFamily="34" charset="0"/>
            </a:endParaRPr>
          </a:p>
        </p:txBody>
      </p:sp>
      <p:sp>
        <p:nvSpPr>
          <p:cNvPr id="13" name="TextBox 12"/>
          <p:cNvSpPr txBox="1"/>
          <p:nvPr/>
        </p:nvSpPr>
        <p:spPr>
          <a:xfrm>
            <a:off x="4373380" y="2896841"/>
            <a:ext cx="747666" cy="361637"/>
          </a:xfrm>
          <a:prstGeom prst="rect">
            <a:avLst/>
          </a:prstGeom>
          <a:solidFill>
            <a:schemeClr val="bg1"/>
          </a:solidFill>
        </p:spPr>
        <p:txBody>
          <a:bodyPr wrap="square" rtlCol="0">
            <a:spAutoFit/>
          </a:bodyPr>
          <a:lstStyle/>
          <a:p>
            <a:pPr algn="r"/>
            <a:r>
              <a:rPr lang="en-US" sz="1750" b="1" dirty="0" smtClean="0">
                <a:solidFill>
                  <a:srgbClr val="A50021"/>
                </a:solidFill>
                <a:latin typeface="Arial" pitchFamily="34" charset="0"/>
                <a:cs typeface="Arial" pitchFamily="34" charset="0"/>
              </a:rPr>
              <a:t>UCO</a:t>
            </a:r>
            <a:endParaRPr lang="en-US" sz="1750" b="1" dirty="0">
              <a:solidFill>
                <a:srgbClr val="A50021"/>
              </a:solidFill>
              <a:latin typeface="Arial" pitchFamily="34" charset="0"/>
              <a:cs typeface="Arial" pitchFamily="34" charset="0"/>
            </a:endParaRPr>
          </a:p>
        </p:txBody>
      </p:sp>
    </p:spTree>
    <p:extLst>
      <p:ext uri="{BB962C8B-B14F-4D97-AF65-F5344CB8AC3E}">
        <p14:creationId xmlns:p14="http://schemas.microsoft.com/office/powerpoint/2010/main" val="2843568795"/>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Supercomputing in Plain English</a:t>
            </a:r>
            <a:endParaRPr lang="en-US" dirty="0"/>
          </a:p>
        </p:txBody>
      </p:sp>
      <p:sp>
        <p:nvSpPr>
          <p:cNvPr id="3" name="Content Placeholder 2"/>
          <p:cNvSpPr>
            <a:spLocks noGrp="1"/>
          </p:cNvSpPr>
          <p:nvPr>
            <p:ph idx="1"/>
          </p:nvPr>
        </p:nvSpPr>
        <p:spPr>
          <a:xfrm>
            <a:off x="609600" y="1219200"/>
            <a:ext cx="7924800" cy="4648200"/>
          </a:xfrm>
        </p:spPr>
        <p:txBody>
          <a:bodyPr/>
          <a:lstStyle/>
          <a:p>
            <a:pPr>
              <a:spcBef>
                <a:spcPts val="0"/>
              </a:spcBef>
            </a:pPr>
            <a:r>
              <a:rPr lang="en-US" b="1" dirty="0" smtClean="0"/>
              <a:t>FREE and OPEN TO ALL</a:t>
            </a:r>
          </a:p>
          <a:p>
            <a:pPr>
              <a:spcBef>
                <a:spcPts val="0"/>
              </a:spcBef>
            </a:pPr>
            <a:r>
              <a:rPr lang="en-US" dirty="0" smtClean="0"/>
              <a:t>Provided every other spring (coming Spring 2017)</a:t>
            </a:r>
            <a:endParaRPr lang="en-US" u="sng" dirty="0" smtClean="0"/>
          </a:p>
          <a:p>
            <a:pPr>
              <a:spcBef>
                <a:spcPts val="0"/>
              </a:spcBef>
            </a:pPr>
            <a:r>
              <a:rPr lang="en-US" dirty="0" smtClean="0"/>
              <a:t>Available LIVE via videoconferencing</a:t>
            </a:r>
          </a:p>
          <a:p>
            <a:pPr>
              <a:spcBef>
                <a:spcPts val="0"/>
              </a:spcBef>
            </a:pPr>
            <a:r>
              <a:rPr lang="en-US" dirty="0" smtClean="0"/>
              <a:t>Topics</a:t>
            </a:r>
          </a:p>
          <a:p>
            <a:pPr marL="914400" lvl="1" indent="-457200">
              <a:spcBef>
                <a:spcPts val="0"/>
              </a:spcBef>
              <a:buClrTx/>
              <a:buSzPct val="100000"/>
              <a:buFont typeface="+mj-lt"/>
              <a:buAutoNum type="arabicPeriod"/>
            </a:pPr>
            <a:r>
              <a:rPr lang="en-US" sz="2000" dirty="0" smtClean="0"/>
              <a:t>Overview: What the Heck is Supercomputing?</a:t>
            </a:r>
          </a:p>
          <a:p>
            <a:pPr marL="914400" lvl="1" indent="-457200">
              <a:spcBef>
                <a:spcPts val="0"/>
              </a:spcBef>
              <a:buClrTx/>
              <a:buSzPct val="100000"/>
              <a:buFont typeface="+mj-lt"/>
              <a:buAutoNum type="arabicPeriod"/>
            </a:pPr>
            <a:r>
              <a:rPr lang="en-US" sz="2000" dirty="0" smtClean="0"/>
              <a:t>The Tyranny of the Storage Hierarchy</a:t>
            </a:r>
          </a:p>
          <a:p>
            <a:pPr marL="914400" lvl="1" indent="-457200">
              <a:spcBef>
                <a:spcPts val="0"/>
              </a:spcBef>
              <a:buClrTx/>
              <a:buSzPct val="100000"/>
              <a:buFont typeface="+mj-lt"/>
              <a:buAutoNum type="arabicPeriod"/>
            </a:pPr>
            <a:r>
              <a:rPr lang="en-US" sz="2000" dirty="0" smtClean="0"/>
              <a:t>Instruction Level Parallelism</a:t>
            </a:r>
          </a:p>
          <a:p>
            <a:pPr marL="914400" lvl="1" indent="-457200">
              <a:spcBef>
                <a:spcPts val="0"/>
              </a:spcBef>
              <a:buClrTx/>
              <a:buSzPct val="100000"/>
              <a:buFont typeface="+mj-lt"/>
              <a:buAutoNum type="arabicPeriod"/>
            </a:pPr>
            <a:r>
              <a:rPr lang="en-US" sz="2000" dirty="0" smtClean="0"/>
              <a:t>Stupid Compiler Tricks</a:t>
            </a:r>
          </a:p>
          <a:p>
            <a:pPr marL="914400" lvl="1" indent="-457200">
              <a:spcBef>
                <a:spcPts val="0"/>
              </a:spcBef>
              <a:buClrTx/>
              <a:buSzPct val="100000"/>
              <a:buFont typeface="+mj-lt"/>
              <a:buAutoNum type="arabicPeriod"/>
            </a:pPr>
            <a:r>
              <a:rPr lang="en-US" sz="2000" dirty="0" smtClean="0"/>
              <a:t>Shared Memory Multithreading</a:t>
            </a:r>
          </a:p>
          <a:p>
            <a:pPr marL="914400" lvl="1" indent="-457200">
              <a:spcBef>
                <a:spcPts val="0"/>
              </a:spcBef>
              <a:buClrTx/>
              <a:buSzPct val="100000"/>
              <a:buFont typeface="+mj-lt"/>
              <a:buAutoNum type="arabicPeriod"/>
            </a:pPr>
            <a:r>
              <a:rPr lang="en-US" sz="2000" dirty="0" smtClean="0"/>
              <a:t>Distributed Multiprocessing</a:t>
            </a:r>
          </a:p>
          <a:p>
            <a:pPr marL="914400" lvl="1" indent="-457200">
              <a:spcBef>
                <a:spcPts val="0"/>
              </a:spcBef>
              <a:buClrTx/>
              <a:buSzPct val="100000"/>
              <a:buFont typeface="+mj-lt"/>
              <a:buAutoNum type="arabicPeriod"/>
            </a:pPr>
            <a:r>
              <a:rPr lang="en-US" sz="2000" dirty="0" smtClean="0"/>
              <a:t>Application Types and Parallel Paradigms</a:t>
            </a:r>
          </a:p>
          <a:p>
            <a:pPr marL="914400" lvl="1" indent="-457200">
              <a:spcBef>
                <a:spcPts val="0"/>
              </a:spcBef>
              <a:buClrTx/>
              <a:buSzPct val="100000"/>
              <a:buFont typeface="+mj-lt"/>
              <a:buAutoNum type="arabicPeriod"/>
            </a:pPr>
            <a:r>
              <a:rPr lang="en-US" sz="2000" dirty="0" smtClean="0"/>
              <a:t>Multicore Madness</a:t>
            </a:r>
          </a:p>
          <a:p>
            <a:pPr marL="914400" lvl="1" indent="-457200">
              <a:spcBef>
                <a:spcPts val="0"/>
              </a:spcBef>
              <a:buClrTx/>
              <a:buSzPct val="100000"/>
              <a:buFont typeface="+mj-lt"/>
              <a:buAutoNum type="arabicPeriod"/>
            </a:pPr>
            <a:r>
              <a:rPr lang="en-US" sz="2000" dirty="0" smtClean="0"/>
              <a:t>High Throughput Computing</a:t>
            </a:r>
          </a:p>
          <a:p>
            <a:pPr marL="914400" lvl="1" indent="-457200">
              <a:spcBef>
                <a:spcPts val="0"/>
              </a:spcBef>
              <a:buClrTx/>
              <a:buSzPct val="100000"/>
              <a:buFont typeface="+mj-lt"/>
              <a:buAutoNum type="arabicPeriod"/>
            </a:pPr>
            <a:r>
              <a:rPr lang="en-US" sz="2000" dirty="0" smtClean="0"/>
              <a:t>GPGPU: Number Crunching in Your Graphics Card</a:t>
            </a:r>
          </a:p>
          <a:p>
            <a:pPr marL="914400" lvl="1" indent="-457200">
              <a:spcBef>
                <a:spcPts val="0"/>
              </a:spcBef>
              <a:buClrTx/>
              <a:buSzPct val="100000"/>
              <a:buFont typeface="+mj-lt"/>
              <a:buAutoNum type="arabicPeriod"/>
            </a:pPr>
            <a:r>
              <a:rPr lang="en-US" sz="2000" dirty="0" smtClean="0"/>
              <a:t>Grab Bag: Scientific Libraries, I/O Libraries, Visualization</a:t>
            </a:r>
            <a:endParaRPr lang="en-US" sz="2000" dirty="0"/>
          </a:p>
        </p:txBody>
      </p:sp>
      <p:sp>
        <p:nvSpPr>
          <p:cNvPr id="4" name="Footer Placeholder 3"/>
          <p:cNvSpPr>
            <a:spLocks noGrp="1"/>
          </p:cNvSpPr>
          <p:nvPr>
            <p:ph type="ftr" sz="quarter" idx="10"/>
          </p:nvPr>
        </p:nvSpPr>
        <p:spPr/>
        <p:txBody>
          <a:bodyPr/>
          <a:lstStyle/>
          <a:p>
            <a:pPr>
              <a:defRPr/>
            </a:pPr>
            <a:r>
              <a:rPr lang="en-US" dirty="0"/>
              <a:t>Workforce Development</a:t>
            </a:r>
          </a:p>
          <a:p>
            <a:pPr>
              <a:defRPr/>
            </a:pPr>
            <a:r>
              <a:rPr lang="nn-NO" dirty="0"/>
              <a:t>HP-CAST 2015, Fri Nov 13 2015</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13</a:t>
            </a:fld>
            <a:endParaRPr lang="en-US"/>
          </a:p>
        </p:txBody>
      </p:sp>
      <p:sp>
        <p:nvSpPr>
          <p:cNvPr id="6" name="TextBox 5"/>
          <p:cNvSpPr txBox="1"/>
          <p:nvPr/>
        </p:nvSpPr>
        <p:spPr>
          <a:xfrm>
            <a:off x="4267200" y="2362200"/>
            <a:ext cx="4343400" cy="338554"/>
          </a:xfrm>
          <a:prstGeom prst="rect">
            <a:avLst/>
          </a:prstGeom>
          <a:noFill/>
        </p:spPr>
        <p:txBody>
          <a:bodyPr wrap="square" rtlCol="0">
            <a:spAutoFit/>
          </a:bodyPr>
          <a:lstStyle/>
          <a:p>
            <a:r>
              <a:rPr lang="en-US" sz="1600" dirty="0" smtClean="0">
                <a:latin typeface="Courier New" pitchFamily="49" charset="0"/>
                <a:cs typeface="Courier New" pitchFamily="49" charset="0"/>
                <a:hlinkClick r:id="rId3"/>
              </a:rPr>
              <a:t>http://www.oscer.ou.edu/education/</a:t>
            </a:r>
            <a:endParaRPr lang="en-US" sz="1600" dirty="0">
              <a:latin typeface="Courier New" pitchFamily="49" charset="0"/>
              <a:cs typeface="Courier New" pitchFamily="49" charset="0"/>
            </a:endParaRPr>
          </a:p>
        </p:txBody>
      </p:sp>
    </p:spTree>
    <p:extLst>
      <p:ext uri="{BB962C8B-B14F-4D97-AF65-F5344CB8AC3E}">
        <p14:creationId xmlns:p14="http://schemas.microsoft.com/office/powerpoint/2010/main" val="2101455729"/>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SiPE</a:t>
            </a:r>
            <a:r>
              <a:rPr lang="en-US" dirty="0" smtClean="0"/>
              <a:t> Participants</a:t>
            </a:r>
            <a:endParaRPr lang="en-US" dirty="0"/>
          </a:p>
        </p:txBody>
      </p:sp>
      <p:sp>
        <p:nvSpPr>
          <p:cNvPr id="3" name="Content Placeholder 2"/>
          <p:cNvSpPr>
            <a:spLocks noGrp="1"/>
          </p:cNvSpPr>
          <p:nvPr>
            <p:ph idx="1"/>
          </p:nvPr>
        </p:nvSpPr>
        <p:spPr/>
        <p:txBody>
          <a:bodyPr/>
          <a:lstStyle/>
          <a:p>
            <a:pPr>
              <a:spcBef>
                <a:spcPts val="0"/>
              </a:spcBef>
            </a:pPr>
            <a:r>
              <a:rPr lang="en-US" dirty="0" smtClean="0"/>
              <a:t>362 institutions, firms, agencies and organizations in         48 US states, 3 US territories and 10 other countries</a:t>
            </a:r>
          </a:p>
          <a:p>
            <a:pPr lvl="1">
              <a:spcBef>
                <a:spcPts val="0"/>
              </a:spcBef>
            </a:pPr>
            <a:r>
              <a:rPr lang="en-US" dirty="0" smtClean="0"/>
              <a:t>Academic: 251 institutions in 51 US states &amp; territories and 6 other countries</a:t>
            </a:r>
          </a:p>
          <a:p>
            <a:pPr lvl="2">
              <a:spcBef>
                <a:spcPts val="0"/>
              </a:spcBef>
            </a:pPr>
            <a:r>
              <a:rPr lang="en-US" dirty="0" smtClean="0"/>
              <a:t>69 institutions in 23 </a:t>
            </a:r>
            <a:r>
              <a:rPr lang="en-US" dirty="0" err="1" smtClean="0"/>
              <a:t>EPSCoR</a:t>
            </a:r>
            <a:r>
              <a:rPr lang="en-US" dirty="0" smtClean="0"/>
              <a:t> jurisdictions</a:t>
            </a:r>
          </a:p>
          <a:p>
            <a:pPr lvl="3">
              <a:spcBef>
                <a:spcPts val="0"/>
              </a:spcBef>
            </a:pPr>
            <a:r>
              <a:rPr lang="en-US" dirty="0" smtClean="0"/>
              <a:t>16 institutions in Oklahoma</a:t>
            </a:r>
          </a:p>
          <a:p>
            <a:pPr lvl="1">
              <a:spcBef>
                <a:spcPts val="0"/>
              </a:spcBef>
            </a:pPr>
            <a:r>
              <a:rPr lang="en-US" dirty="0" smtClean="0"/>
              <a:t>Industry: 49 firms in the US and 4 other countries</a:t>
            </a:r>
          </a:p>
          <a:p>
            <a:pPr lvl="1">
              <a:spcBef>
                <a:spcPts val="0"/>
              </a:spcBef>
            </a:pPr>
            <a:r>
              <a:rPr lang="en-US" dirty="0" smtClean="0"/>
              <a:t>Government: 44 – US federal and state plus 7 other countries</a:t>
            </a:r>
            <a:endParaRPr lang="en-US" dirty="0"/>
          </a:p>
          <a:p>
            <a:pPr lvl="1">
              <a:spcBef>
                <a:spcPts val="0"/>
              </a:spcBef>
            </a:pPr>
            <a:r>
              <a:rPr lang="en-US" dirty="0" smtClean="0"/>
              <a:t>Non-Governmental: 18 (US and 1 other country)</a:t>
            </a:r>
          </a:p>
          <a:p>
            <a:pPr>
              <a:spcBef>
                <a:spcPts val="0"/>
              </a:spcBef>
            </a:pPr>
            <a:r>
              <a:rPr lang="en-US" dirty="0" smtClean="0"/>
              <a:t>Missing US states &amp; territories</a:t>
            </a:r>
          </a:p>
          <a:p>
            <a:pPr lvl="1">
              <a:spcBef>
                <a:spcPts val="0"/>
              </a:spcBef>
            </a:pPr>
            <a:r>
              <a:rPr lang="en-US" dirty="0" err="1" smtClean="0"/>
              <a:t>EPSCoR</a:t>
            </a:r>
            <a:r>
              <a:rPr lang="en-US" dirty="0" smtClean="0"/>
              <a:t> states: RI, VT</a:t>
            </a:r>
          </a:p>
          <a:p>
            <a:pPr lvl="1">
              <a:spcBef>
                <a:spcPts val="0"/>
              </a:spcBef>
            </a:pPr>
            <a:r>
              <a:rPr lang="en-US" dirty="0" err="1" smtClean="0"/>
              <a:t>EPSCoR</a:t>
            </a:r>
            <a:r>
              <a:rPr lang="en-US" dirty="0" smtClean="0"/>
              <a:t> territories: Guam (no PhD-granting institution)</a:t>
            </a:r>
          </a:p>
          <a:p>
            <a:pPr lvl="1">
              <a:spcBef>
                <a:spcPts val="0"/>
              </a:spcBef>
            </a:pPr>
            <a:r>
              <a:rPr lang="en-US" dirty="0" smtClean="0"/>
              <a:t>Other territories: American Samoa, Northern Marianas Islands</a:t>
            </a:r>
            <a:endParaRPr lang="en-US" dirty="0"/>
          </a:p>
        </p:txBody>
      </p:sp>
      <p:sp>
        <p:nvSpPr>
          <p:cNvPr id="4" name="Footer Placeholder 3"/>
          <p:cNvSpPr>
            <a:spLocks noGrp="1"/>
          </p:cNvSpPr>
          <p:nvPr>
            <p:ph type="ftr" sz="quarter" idx="10"/>
          </p:nvPr>
        </p:nvSpPr>
        <p:spPr/>
        <p:txBody>
          <a:bodyPr/>
          <a:lstStyle/>
          <a:p>
            <a:pPr>
              <a:defRPr/>
            </a:pPr>
            <a:r>
              <a:rPr lang="en-US" dirty="0"/>
              <a:t>Workforce Development</a:t>
            </a:r>
          </a:p>
          <a:p>
            <a:pPr>
              <a:defRPr/>
            </a:pPr>
            <a:r>
              <a:rPr lang="nn-NO" dirty="0"/>
              <a:t>HP-CAST 2015, Fri Nov 13 2015</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14</a:t>
            </a:fld>
            <a:endParaRPr lang="en-US"/>
          </a:p>
        </p:txBody>
      </p:sp>
    </p:spTree>
    <p:extLst>
      <p:ext uri="{BB962C8B-B14F-4D97-AF65-F5344CB8AC3E}">
        <p14:creationId xmlns:p14="http://schemas.microsoft.com/office/powerpoint/2010/main" val="2537231006"/>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States Should Do This</a:t>
            </a:r>
            <a:endParaRPr lang="en-US" dirty="0"/>
          </a:p>
        </p:txBody>
      </p:sp>
      <p:sp>
        <p:nvSpPr>
          <p:cNvPr id="3" name="Content Placeholder 2"/>
          <p:cNvSpPr>
            <a:spLocks noGrp="1"/>
          </p:cNvSpPr>
          <p:nvPr>
            <p:ph idx="1"/>
          </p:nvPr>
        </p:nvSpPr>
        <p:spPr/>
        <p:txBody>
          <a:bodyPr/>
          <a:lstStyle/>
          <a:p>
            <a:r>
              <a:rPr lang="en-US" dirty="0" smtClean="0"/>
              <a:t>More states should do intra-state collaboration for Cyberinfrastructure.</a:t>
            </a:r>
          </a:p>
          <a:p>
            <a:r>
              <a:rPr lang="en-US" dirty="0" smtClean="0"/>
              <a:t>Some states already do similar things, for example:</a:t>
            </a:r>
          </a:p>
          <a:p>
            <a:pPr lvl="1"/>
            <a:r>
              <a:rPr lang="en-US" dirty="0" smtClean="0"/>
              <a:t>Florida</a:t>
            </a:r>
          </a:p>
          <a:p>
            <a:pPr lvl="1"/>
            <a:r>
              <a:rPr lang="en-US" dirty="0" smtClean="0"/>
              <a:t>Louisiana</a:t>
            </a:r>
          </a:p>
          <a:p>
            <a:pPr lvl="1"/>
            <a:r>
              <a:rPr lang="en-US" dirty="0" smtClean="0"/>
              <a:t>New York</a:t>
            </a:r>
          </a:p>
          <a:p>
            <a:pPr lvl="1"/>
            <a:r>
              <a:rPr lang="en-US" dirty="0" smtClean="0"/>
              <a:t>Ohio</a:t>
            </a:r>
          </a:p>
          <a:p>
            <a:r>
              <a:rPr lang="en-US" dirty="0" smtClean="0"/>
              <a:t>We want to help other states develop their own.</a:t>
            </a:r>
          </a:p>
          <a:p>
            <a:r>
              <a:rPr lang="en-US" dirty="0" smtClean="0"/>
              <a:t>We’re already scheduled to work with three other states    on this in the coming 6 months.</a:t>
            </a:r>
            <a:endParaRPr lang="en-US" dirty="0"/>
          </a:p>
        </p:txBody>
      </p:sp>
      <p:sp>
        <p:nvSpPr>
          <p:cNvPr id="4" name="Footer Placeholder 3"/>
          <p:cNvSpPr>
            <a:spLocks noGrp="1"/>
          </p:cNvSpPr>
          <p:nvPr>
            <p:ph type="ftr" sz="quarter" idx="10"/>
          </p:nvPr>
        </p:nvSpPr>
        <p:spPr/>
        <p:txBody>
          <a:bodyPr/>
          <a:lstStyle/>
          <a:p>
            <a:pPr>
              <a:defRPr/>
            </a:pPr>
            <a:r>
              <a:rPr lang="en-US" dirty="0" smtClean="0"/>
              <a:t>Workforce Development</a:t>
            </a:r>
          </a:p>
          <a:p>
            <a:pPr>
              <a:defRPr/>
            </a:pPr>
            <a:r>
              <a:rPr lang="nn-NO" dirty="0" smtClean="0"/>
              <a:t>HP-CAST 2015, Fri Nov 13 2015</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15</a:t>
            </a:fld>
            <a:endParaRPr lang="en-US"/>
          </a:p>
        </p:txBody>
      </p:sp>
    </p:spTree>
    <p:extLst>
      <p:ext uri="{BB962C8B-B14F-4D97-AF65-F5344CB8AC3E}">
        <p14:creationId xmlns:p14="http://schemas.microsoft.com/office/powerpoint/2010/main" val="1316198989"/>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ctrTitle"/>
          </p:nvPr>
        </p:nvSpPr>
        <p:spPr>
          <a:xfrm>
            <a:off x="990600" y="1524000"/>
            <a:ext cx="7772400" cy="1752600"/>
          </a:xfrm>
        </p:spPr>
        <p:txBody>
          <a:bodyPr/>
          <a:lstStyle/>
          <a:p>
            <a:r>
              <a:rPr lang="en-US" sz="5550" dirty="0" smtClean="0">
                <a:solidFill>
                  <a:schemeClr val="tx1"/>
                </a:solidFill>
                <a:latin typeface="Arial Black" panose="020B0A04020102020204" pitchFamily="34" charset="0"/>
              </a:rPr>
              <a:t>ACI-REF</a:t>
            </a:r>
            <a:endParaRPr lang="en-US" sz="5550" dirty="0">
              <a:solidFill>
                <a:schemeClr val="tx1"/>
              </a:solidFill>
              <a:latin typeface="Arial Black" panose="020B0A04020102020204" pitchFamily="34" charset="0"/>
            </a:endParaRPr>
          </a:p>
        </p:txBody>
      </p:sp>
      <p:sp>
        <p:nvSpPr>
          <p:cNvPr id="43011" name="Rectangle 3"/>
          <p:cNvSpPr>
            <a:spLocks noChangeArrowheads="1"/>
          </p:cNvSpPr>
          <p:nvPr>
            <p:custDataLst>
              <p:tags r:id="rId2"/>
            </p:custDataLst>
          </p:nvPr>
        </p:nvSpPr>
        <p:spPr bwMode="auto">
          <a:xfrm>
            <a:off x="0" y="0"/>
            <a:ext cx="63500" cy="63500"/>
          </a:xfrm>
          <a:prstGeom prst="rect">
            <a:avLst/>
          </a:prstGeom>
          <a:noFill/>
          <a:ln w="9525">
            <a:noFill/>
            <a:miter lim="800000"/>
            <a:headEnd/>
            <a:tailEnd/>
          </a:ln>
        </p:spPr>
        <p:txBody>
          <a:bodyPr wrap="none" anchor="ctr"/>
          <a:lstStyle/>
          <a:p>
            <a:endParaRPr lang="en-US"/>
          </a:p>
        </p:txBody>
      </p:sp>
    </p:spTree>
    <p:custDataLst>
      <p:tags r:id="rId1"/>
    </p:custDataLst>
    <p:extLst>
      <p:ext uri="{BB962C8B-B14F-4D97-AF65-F5344CB8AC3E}">
        <p14:creationId xmlns:p14="http://schemas.microsoft.com/office/powerpoint/2010/main" val="1363816414"/>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an ACI-REF?</a:t>
            </a:r>
            <a:endParaRPr lang="en-US" dirty="0"/>
          </a:p>
        </p:txBody>
      </p:sp>
      <p:sp>
        <p:nvSpPr>
          <p:cNvPr id="3" name="Content Placeholder 2"/>
          <p:cNvSpPr>
            <a:spLocks noGrp="1"/>
          </p:cNvSpPr>
          <p:nvPr>
            <p:ph idx="1"/>
          </p:nvPr>
        </p:nvSpPr>
        <p:spPr/>
        <p:txBody>
          <a:bodyPr/>
          <a:lstStyle/>
          <a:p>
            <a:r>
              <a:rPr lang="en-US" dirty="0" smtClean="0"/>
              <a:t>Advanced Cyberinfrastructure - Research &amp; Education Facilitator</a:t>
            </a:r>
          </a:p>
          <a:p>
            <a:r>
              <a:rPr lang="en-US" dirty="0" smtClean="0"/>
              <a:t>Expertise in CI and Computational Science &amp; Engineering</a:t>
            </a:r>
          </a:p>
          <a:p>
            <a:r>
              <a:rPr lang="en-US" dirty="0" smtClean="0"/>
              <a:t>Work with research teams to get them productive and    move forward the computational aspects of their research.</a:t>
            </a:r>
          </a:p>
          <a:p>
            <a:endParaRPr lang="en-US" dirty="0"/>
          </a:p>
        </p:txBody>
      </p:sp>
      <p:sp>
        <p:nvSpPr>
          <p:cNvPr id="4" name="Footer Placeholder 3"/>
          <p:cNvSpPr>
            <a:spLocks noGrp="1"/>
          </p:cNvSpPr>
          <p:nvPr>
            <p:ph type="ftr" sz="quarter" idx="10"/>
          </p:nvPr>
        </p:nvSpPr>
        <p:spPr/>
        <p:txBody>
          <a:bodyPr/>
          <a:lstStyle/>
          <a:p>
            <a:pPr>
              <a:defRPr/>
            </a:pPr>
            <a:r>
              <a:rPr lang="en-US" dirty="0" smtClean="0"/>
              <a:t>Workforce Development</a:t>
            </a:r>
          </a:p>
          <a:p>
            <a:pPr>
              <a:defRPr/>
            </a:pPr>
            <a:r>
              <a:rPr lang="nn-NO" dirty="0" smtClean="0"/>
              <a:t>HP-CAST 2015, Fri Nov 13 2015</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17</a:t>
            </a:fld>
            <a:endParaRPr lang="en-US"/>
          </a:p>
        </p:txBody>
      </p:sp>
    </p:spTree>
    <p:extLst>
      <p:ext uri="{BB962C8B-B14F-4D97-AF65-F5344CB8AC3E}">
        <p14:creationId xmlns:p14="http://schemas.microsoft.com/office/powerpoint/2010/main" val="964989265"/>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Clemson-Led ACI-REF Project</a:t>
            </a:r>
            <a:endParaRPr lang="en-US" dirty="0"/>
          </a:p>
        </p:txBody>
      </p:sp>
      <p:sp>
        <p:nvSpPr>
          <p:cNvPr id="3" name="Content Placeholder 2"/>
          <p:cNvSpPr>
            <a:spLocks noGrp="1"/>
          </p:cNvSpPr>
          <p:nvPr>
            <p:ph idx="1"/>
          </p:nvPr>
        </p:nvSpPr>
        <p:spPr>
          <a:xfrm>
            <a:off x="304800" y="1371600"/>
            <a:ext cx="8686800" cy="4648200"/>
          </a:xfrm>
        </p:spPr>
        <p:txBody>
          <a:bodyPr/>
          <a:lstStyle/>
          <a:p>
            <a:r>
              <a:rPr lang="en-US" dirty="0" smtClean="0"/>
              <a:t>Original Proposal</a:t>
            </a:r>
          </a:p>
          <a:p>
            <a:pPr lvl="1"/>
            <a:r>
              <a:rPr lang="en-US" dirty="0" smtClean="0"/>
              <a:t>“The Condo of Condos”</a:t>
            </a:r>
          </a:p>
          <a:p>
            <a:pPr lvl="1"/>
            <a:r>
              <a:rPr lang="en-US" dirty="0" smtClean="0"/>
              <a:t>13 institutions, 4 years, $35.7M</a:t>
            </a:r>
          </a:p>
          <a:p>
            <a:pPr lvl="1"/>
            <a:r>
              <a:rPr lang="en-US" dirty="0" smtClean="0"/>
              <a:t>Included both people (ACI-REFs) and hardware (100GE)</a:t>
            </a:r>
          </a:p>
          <a:p>
            <a:r>
              <a:rPr lang="en-US" dirty="0" smtClean="0"/>
              <a:t>Funded Grant</a:t>
            </a:r>
          </a:p>
          <a:p>
            <a:pPr lvl="1"/>
            <a:r>
              <a:rPr lang="en-US" dirty="0" smtClean="0"/>
              <a:t>“Advanced Cyberinfrastructure - Research &amp; Education Facilitators”</a:t>
            </a:r>
          </a:p>
          <a:p>
            <a:pPr lvl="1"/>
            <a:r>
              <a:rPr lang="en-US" dirty="0" smtClean="0"/>
              <a:t>6 institutions, 2 years, $5.3M</a:t>
            </a:r>
          </a:p>
          <a:p>
            <a:pPr lvl="1"/>
            <a:r>
              <a:rPr lang="en-US" dirty="0" smtClean="0"/>
              <a:t>No hardware</a:t>
            </a:r>
          </a:p>
          <a:p>
            <a:endParaRPr lang="en-US" dirty="0"/>
          </a:p>
        </p:txBody>
      </p:sp>
      <p:sp>
        <p:nvSpPr>
          <p:cNvPr id="4" name="Footer Placeholder 3"/>
          <p:cNvSpPr>
            <a:spLocks noGrp="1"/>
          </p:cNvSpPr>
          <p:nvPr>
            <p:ph type="ftr" sz="quarter" idx="10"/>
          </p:nvPr>
        </p:nvSpPr>
        <p:spPr/>
        <p:txBody>
          <a:bodyPr/>
          <a:lstStyle/>
          <a:p>
            <a:pPr>
              <a:defRPr/>
            </a:pPr>
            <a:r>
              <a:rPr lang="en-US" dirty="0" smtClean="0"/>
              <a:t>Workforce Development</a:t>
            </a:r>
          </a:p>
          <a:p>
            <a:pPr>
              <a:defRPr/>
            </a:pPr>
            <a:r>
              <a:rPr lang="nn-NO" dirty="0" smtClean="0"/>
              <a:t>HP-CAST 2015, Fri Nov 13 2015</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18</a:t>
            </a:fld>
            <a:endParaRPr lang="en-US"/>
          </a:p>
        </p:txBody>
      </p:sp>
    </p:spTree>
    <p:extLst>
      <p:ext uri="{BB962C8B-B14F-4D97-AF65-F5344CB8AC3E}">
        <p14:creationId xmlns:p14="http://schemas.microsoft.com/office/powerpoint/2010/main" val="1302138664"/>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Phase 1: Clemson-led ACI-REF</a:t>
            </a:r>
            <a:endParaRPr lang="en-US" dirty="0"/>
          </a:p>
        </p:txBody>
      </p:sp>
      <p:sp>
        <p:nvSpPr>
          <p:cNvPr id="3" name="Content Placeholder 2"/>
          <p:cNvSpPr>
            <a:spLocks noGrp="1"/>
          </p:cNvSpPr>
          <p:nvPr>
            <p:ph idx="1"/>
          </p:nvPr>
        </p:nvSpPr>
        <p:spPr/>
        <p:txBody>
          <a:bodyPr/>
          <a:lstStyle/>
          <a:p>
            <a:pPr>
              <a:spcBef>
                <a:spcPts val="0"/>
              </a:spcBef>
            </a:pPr>
            <a:r>
              <a:rPr lang="en-US" dirty="0" smtClean="0"/>
              <a:t>Phase 1 institutions</a:t>
            </a:r>
          </a:p>
          <a:p>
            <a:pPr lvl="1">
              <a:spcBef>
                <a:spcPts val="0"/>
              </a:spcBef>
            </a:pPr>
            <a:r>
              <a:rPr lang="en-US" dirty="0" smtClean="0"/>
              <a:t>Clemson U (SC)</a:t>
            </a:r>
          </a:p>
          <a:p>
            <a:pPr lvl="1">
              <a:spcBef>
                <a:spcPts val="0"/>
              </a:spcBef>
            </a:pPr>
            <a:r>
              <a:rPr lang="en-US" dirty="0" smtClean="0"/>
              <a:t>Harvard U (MA)</a:t>
            </a:r>
          </a:p>
          <a:p>
            <a:pPr lvl="1">
              <a:spcBef>
                <a:spcPts val="0"/>
              </a:spcBef>
            </a:pPr>
            <a:r>
              <a:rPr lang="en-US" dirty="0" smtClean="0"/>
              <a:t>U Hawaii</a:t>
            </a:r>
          </a:p>
          <a:p>
            <a:pPr lvl="1">
              <a:spcBef>
                <a:spcPts val="0"/>
              </a:spcBef>
            </a:pPr>
            <a:r>
              <a:rPr lang="en-US" dirty="0" smtClean="0"/>
              <a:t>U Southern California</a:t>
            </a:r>
          </a:p>
          <a:p>
            <a:pPr lvl="1">
              <a:spcBef>
                <a:spcPts val="0"/>
              </a:spcBef>
            </a:pPr>
            <a:r>
              <a:rPr lang="en-US" dirty="0" smtClean="0"/>
              <a:t>U Utah</a:t>
            </a:r>
          </a:p>
          <a:p>
            <a:pPr lvl="1">
              <a:spcBef>
                <a:spcPts val="0"/>
              </a:spcBef>
            </a:pPr>
            <a:r>
              <a:rPr lang="en-US" dirty="0" smtClean="0"/>
              <a:t>U Wisconsin Madison</a:t>
            </a:r>
          </a:p>
          <a:p>
            <a:pPr lvl="2">
              <a:spcBef>
                <a:spcPts val="0"/>
              </a:spcBef>
            </a:pPr>
            <a:r>
              <a:rPr lang="en-US" dirty="0" smtClean="0"/>
              <a:t>All except Harvard are 2012-13 CC-NIE awardees.</a:t>
            </a:r>
          </a:p>
          <a:p>
            <a:pPr lvl="2">
              <a:spcBef>
                <a:spcPts val="0"/>
              </a:spcBef>
            </a:pPr>
            <a:r>
              <a:rPr lang="en-US" dirty="0" smtClean="0"/>
              <a:t>Only Clemson U and U Hawaii are EPSCoR.</a:t>
            </a:r>
          </a:p>
          <a:p>
            <a:pPr>
              <a:spcBef>
                <a:spcPts val="0"/>
              </a:spcBef>
            </a:pPr>
            <a:r>
              <a:rPr lang="en-US" dirty="0" smtClean="0"/>
              <a:t>Of </a:t>
            </a:r>
            <a:r>
              <a:rPr lang="en-US" dirty="0"/>
              <a:t>2012-13 CC-NIE </a:t>
            </a:r>
            <a:r>
              <a:rPr lang="en-US" dirty="0" smtClean="0"/>
              <a:t>awards:</a:t>
            </a:r>
          </a:p>
          <a:p>
            <a:pPr lvl="1">
              <a:spcBef>
                <a:spcPts val="0"/>
              </a:spcBef>
            </a:pPr>
            <a:r>
              <a:rPr lang="en-US" dirty="0" smtClean="0"/>
              <a:t>23% went to institutions in EPSCoR jurisdictions;</a:t>
            </a:r>
          </a:p>
          <a:p>
            <a:pPr lvl="1">
              <a:spcBef>
                <a:spcPts val="0"/>
              </a:spcBef>
            </a:pPr>
            <a:r>
              <a:rPr lang="en-US" dirty="0" smtClean="0"/>
              <a:t>46% of EPSCoR jurisdictions got an award (including OK).</a:t>
            </a:r>
          </a:p>
          <a:p>
            <a:pPr marL="457200" lvl="1" indent="0">
              <a:spcBef>
                <a:spcPts val="0"/>
              </a:spcBef>
              <a:buNone/>
            </a:pPr>
            <a:r>
              <a:rPr lang="en-US" dirty="0" smtClean="0"/>
              <a:t>    (Not counting TN and UT, which have graduated EPSCoR.)</a:t>
            </a:r>
          </a:p>
        </p:txBody>
      </p:sp>
      <p:sp>
        <p:nvSpPr>
          <p:cNvPr id="4" name="Footer Placeholder 3"/>
          <p:cNvSpPr>
            <a:spLocks noGrp="1"/>
          </p:cNvSpPr>
          <p:nvPr>
            <p:ph type="ftr" sz="quarter" idx="10"/>
          </p:nvPr>
        </p:nvSpPr>
        <p:spPr/>
        <p:txBody>
          <a:bodyPr/>
          <a:lstStyle/>
          <a:p>
            <a:pPr>
              <a:defRPr/>
            </a:pPr>
            <a:r>
              <a:rPr lang="en-US" dirty="0" smtClean="0"/>
              <a:t>Workforce Development</a:t>
            </a:r>
          </a:p>
          <a:p>
            <a:pPr>
              <a:defRPr/>
            </a:pPr>
            <a:r>
              <a:rPr lang="nn-NO" dirty="0" smtClean="0"/>
              <a:t>HP-CAST 2015, Fri Nov 13 2015</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19</a:t>
            </a:fld>
            <a:endParaRPr lang="en-US"/>
          </a:p>
        </p:txBody>
      </p:sp>
    </p:spTree>
    <p:extLst>
      <p:ext uri="{BB962C8B-B14F-4D97-AF65-F5344CB8AC3E}">
        <p14:creationId xmlns:p14="http://schemas.microsoft.com/office/powerpoint/2010/main" val="2024259180"/>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Phase 2: Find Other Funding</a:t>
            </a:r>
            <a:endParaRPr lang="en-US" dirty="0"/>
          </a:p>
        </p:txBody>
      </p:sp>
      <p:sp>
        <p:nvSpPr>
          <p:cNvPr id="3" name="Content Placeholder 2"/>
          <p:cNvSpPr>
            <a:spLocks noGrp="1"/>
          </p:cNvSpPr>
          <p:nvPr>
            <p:ph idx="1"/>
          </p:nvPr>
        </p:nvSpPr>
        <p:spPr/>
        <p:txBody>
          <a:bodyPr/>
          <a:lstStyle/>
          <a:p>
            <a:pPr>
              <a:spcBef>
                <a:spcPts val="0"/>
              </a:spcBef>
            </a:pPr>
            <a:r>
              <a:rPr lang="en-US" dirty="0" smtClean="0"/>
              <a:t>Phase 2 institutions</a:t>
            </a:r>
          </a:p>
          <a:p>
            <a:pPr lvl="1">
              <a:spcBef>
                <a:spcPts val="0"/>
              </a:spcBef>
            </a:pPr>
            <a:r>
              <a:rPr lang="en-US" dirty="0" smtClean="0"/>
              <a:t>Arizona State U</a:t>
            </a:r>
          </a:p>
          <a:p>
            <a:pPr lvl="1">
              <a:spcBef>
                <a:spcPts val="0"/>
              </a:spcBef>
            </a:pPr>
            <a:r>
              <a:rPr lang="en-US" dirty="0" smtClean="0"/>
              <a:t>Emory U (GA)</a:t>
            </a:r>
          </a:p>
          <a:p>
            <a:pPr lvl="1">
              <a:spcBef>
                <a:spcPts val="0"/>
              </a:spcBef>
            </a:pPr>
            <a:r>
              <a:rPr lang="en-US" dirty="0" smtClean="0"/>
              <a:t>Ohio Supercomputer Center</a:t>
            </a:r>
          </a:p>
          <a:p>
            <a:pPr lvl="1">
              <a:spcBef>
                <a:spcPts val="0"/>
              </a:spcBef>
            </a:pPr>
            <a:r>
              <a:rPr lang="en-US" dirty="0" smtClean="0"/>
              <a:t>Stanford U (CA)</a:t>
            </a:r>
          </a:p>
          <a:p>
            <a:pPr lvl="1">
              <a:spcBef>
                <a:spcPts val="0"/>
              </a:spcBef>
            </a:pPr>
            <a:r>
              <a:rPr lang="en-US" dirty="0" smtClean="0"/>
              <a:t>SSERCA (FL)</a:t>
            </a:r>
          </a:p>
          <a:p>
            <a:pPr lvl="1">
              <a:spcBef>
                <a:spcPts val="0"/>
              </a:spcBef>
            </a:pPr>
            <a:r>
              <a:rPr lang="en-US" dirty="0" smtClean="0"/>
              <a:t>U Oklahoma</a:t>
            </a:r>
          </a:p>
          <a:p>
            <a:pPr lvl="1">
              <a:spcBef>
                <a:spcPts val="0"/>
              </a:spcBef>
            </a:pPr>
            <a:r>
              <a:rPr lang="en-US" dirty="0" smtClean="0"/>
              <a:t>U Washington</a:t>
            </a:r>
          </a:p>
          <a:p>
            <a:pPr>
              <a:spcBef>
                <a:spcPts val="0"/>
              </a:spcBef>
            </a:pPr>
            <a:r>
              <a:rPr lang="en-US" dirty="0" smtClean="0"/>
              <a:t>OU is the only institution that is all of:</a:t>
            </a:r>
          </a:p>
          <a:p>
            <a:pPr lvl="1">
              <a:spcBef>
                <a:spcPts val="0"/>
              </a:spcBef>
            </a:pPr>
            <a:r>
              <a:rPr lang="en-US" dirty="0" smtClean="0"/>
              <a:t>EPSCoR</a:t>
            </a:r>
          </a:p>
          <a:p>
            <a:pPr lvl="1">
              <a:spcBef>
                <a:spcPts val="0"/>
              </a:spcBef>
            </a:pPr>
            <a:r>
              <a:rPr lang="en-US" dirty="0" smtClean="0"/>
              <a:t>2012-13 CC-NIE awardee</a:t>
            </a:r>
          </a:p>
          <a:p>
            <a:pPr lvl="1">
              <a:spcBef>
                <a:spcPts val="0"/>
              </a:spcBef>
            </a:pPr>
            <a:r>
              <a:rPr lang="en-US" dirty="0" smtClean="0"/>
              <a:t>ACI-REF Phase 2</a:t>
            </a:r>
          </a:p>
          <a:p>
            <a:pPr lvl="3"/>
            <a:endParaRPr lang="en-US" dirty="0"/>
          </a:p>
        </p:txBody>
      </p:sp>
      <p:sp>
        <p:nvSpPr>
          <p:cNvPr id="4" name="Footer Placeholder 3"/>
          <p:cNvSpPr>
            <a:spLocks noGrp="1"/>
          </p:cNvSpPr>
          <p:nvPr>
            <p:ph type="ftr" sz="quarter" idx="10"/>
          </p:nvPr>
        </p:nvSpPr>
        <p:spPr/>
        <p:txBody>
          <a:bodyPr/>
          <a:lstStyle/>
          <a:p>
            <a:pPr>
              <a:defRPr/>
            </a:pPr>
            <a:r>
              <a:rPr lang="en-US" dirty="0" smtClean="0"/>
              <a:t>Workforce Development</a:t>
            </a:r>
          </a:p>
          <a:p>
            <a:pPr>
              <a:defRPr/>
            </a:pPr>
            <a:r>
              <a:rPr lang="nn-NO" dirty="0" smtClean="0"/>
              <a:t>HP-CAST 2015, Fri Nov 13 2015</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20</a:t>
            </a:fld>
            <a:endParaRPr lang="en-US"/>
          </a:p>
        </p:txBody>
      </p:sp>
    </p:spTree>
    <p:extLst>
      <p:ext uri="{BB962C8B-B14F-4D97-AF65-F5344CB8AC3E}">
        <p14:creationId xmlns:p14="http://schemas.microsoft.com/office/powerpoint/2010/main" val="3435025096"/>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ctrTitle"/>
          </p:nvPr>
        </p:nvSpPr>
        <p:spPr>
          <a:xfrm>
            <a:off x="990600" y="1524000"/>
            <a:ext cx="7772400" cy="1752600"/>
          </a:xfrm>
        </p:spPr>
        <p:txBody>
          <a:bodyPr/>
          <a:lstStyle/>
          <a:p>
            <a:r>
              <a:rPr lang="en-US" sz="5550" dirty="0">
                <a:solidFill>
                  <a:schemeClr val="tx1"/>
                </a:solidFill>
                <a:latin typeface="Arial Black" panose="020B0A04020102020204" pitchFamily="34" charset="0"/>
              </a:rPr>
              <a:t>OU’s </a:t>
            </a:r>
            <a:r>
              <a:rPr lang="en-US" sz="5550" dirty="0" smtClean="0">
                <a:solidFill>
                  <a:schemeClr val="tx1"/>
                </a:solidFill>
                <a:latin typeface="Arial Black" panose="020B0A04020102020204" pitchFamily="34" charset="0"/>
              </a:rPr>
              <a:t>ACI-REF Project</a:t>
            </a:r>
            <a:endParaRPr lang="en-US" sz="5550" dirty="0">
              <a:solidFill>
                <a:schemeClr val="tx1"/>
              </a:solidFill>
              <a:latin typeface="Arial Black" panose="020B0A04020102020204" pitchFamily="34" charset="0"/>
            </a:endParaRPr>
          </a:p>
        </p:txBody>
      </p:sp>
      <p:sp>
        <p:nvSpPr>
          <p:cNvPr id="43011" name="Rectangle 3"/>
          <p:cNvSpPr>
            <a:spLocks noChangeArrowheads="1"/>
          </p:cNvSpPr>
          <p:nvPr>
            <p:custDataLst>
              <p:tags r:id="rId2"/>
            </p:custDataLst>
          </p:nvPr>
        </p:nvSpPr>
        <p:spPr bwMode="auto">
          <a:xfrm>
            <a:off x="0" y="0"/>
            <a:ext cx="63500" cy="63500"/>
          </a:xfrm>
          <a:prstGeom prst="rect">
            <a:avLst/>
          </a:prstGeom>
          <a:noFill/>
          <a:ln w="9525">
            <a:noFill/>
            <a:miter lim="800000"/>
            <a:headEnd/>
            <a:tailEnd/>
          </a:ln>
        </p:spPr>
        <p:txBody>
          <a:bodyPr wrap="none" anchor="ctr"/>
          <a:lstStyle/>
          <a:p>
            <a:endParaRPr lang="en-US"/>
          </a:p>
        </p:txBody>
      </p:sp>
    </p:spTree>
    <p:custDataLst>
      <p:tags r:id="rId1"/>
    </p:custDataLst>
    <p:extLst>
      <p:ext uri="{BB962C8B-B14F-4D97-AF65-F5344CB8AC3E}">
        <p14:creationId xmlns:p14="http://schemas.microsoft.com/office/powerpoint/2010/main" val="4168451166"/>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OU’s NSF CC*IIE Grant</a:t>
            </a:r>
            <a:endParaRPr lang="en-US" dirty="0"/>
          </a:p>
        </p:txBody>
      </p:sp>
      <p:sp>
        <p:nvSpPr>
          <p:cNvPr id="3" name="Content Placeholder 2"/>
          <p:cNvSpPr>
            <a:spLocks noGrp="1"/>
          </p:cNvSpPr>
          <p:nvPr>
            <p:ph idx="1"/>
          </p:nvPr>
        </p:nvSpPr>
        <p:spPr/>
        <p:txBody>
          <a:bodyPr/>
          <a:lstStyle/>
          <a:p>
            <a:r>
              <a:rPr lang="en-US" dirty="0"/>
              <a:t>“A Model for Advanced Cyberinfrastructure Research and Education </a:t>
            </a:r>
            <a:r>
              <a:rPr lang="en-US" dirty="0" smtClean="0"/>
              <a:t>Facilitators”</a:t>
            </a:r>
          </a:p>
          <a:p>
            <a:r>
              <a:rPr lang="en-US" dirty="0"/>
              <a:t>Grant no. </a:t>
            </a:r>
            <a:r>
              <a:rPr lang="en-US" dirty="0" smtClean="0"/>
              <a:t>ACI-1440783</a:t>
            </a:r>
          </a:p>
          <a:p>
            <a:r>
              <a:rPr lang="en-US" dirty="0" smtClean="0"/>
              <a:t>NSF CC*IIE program</a:t>
            </a:r>
          </a:p>
          <a:p>
            <a:r>
              <a:rPr lang="en-US" dirty="0" smtClean="0"/>
              <a:t>9/15/2014 </a:t>
            </a:r>
            <a:r>
              <a:rPr lang="en-US" dirty="0"/>
              <a:t>- </a:t>
            </a:r>
            <a:r>
              <a:rPr lang="en-US" dirty="0" smtClean="0"/>
              <a:t>9/14/2016</a:t>
            </a:r>
          </a:p>
          <a:p>
            <a:r>
              <a:rPr lang="en-US" dirty="0" smtClean="0"/>
              <a:t>$400K</a:t>
            </a:r>
          </a:p>
          <a:p>
            <a:r>
              <a:rPr lang="en-US" dirty="0" smtClean="0"/>
              <a:t>Totally separate from the Clemson-led ACI-REF grant</a:t>
            </a:r>
            <a:endParaRPr lang="en-US" dirty="0"/>
          </a:p>
        </p:txBody>
      </p:sp>
      <p:sp>
        <p:nvSpPr>
          <p:cNvPr id="4" name="Footer Placeholder 3"/>
          <p:cNvSpPr>
            <a:spLocks noGrp="1"/>
          </p:cNvSpPr>
          <p:nvPr>
            <p:ph type="ftr" sz="quarter" idx="10"/>
          </p:nvPr>
        </p:nvSpPr>
        <p:spPr/>
        <p:txBody>
          <a:bodyPr/>
          <a:lstStyle/>
          <a:p>
            <a:pPr>
              <a:defRPr/>
            </a:pPr>
            <a:r>
              <a:rPr lang="en-US" dirty="0" smtClean="0"/>
              <a:t>Workforce Development</a:t>
            </a:r>
          </a:p>
          <a:p>
            <a:pPr>
              <a:defRPr/>
            </a:pPr>
            <a:r>
              <a:rPr lang="nn-NO" dirty="0" smtClean="0"/>
              <a:t>HP-CAST 2015, Fri Nov 13 2015</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22</a:t>
            </a:fld>
            <a:endParaRPr lang="en-US"/>
          </a:p>
        </p:txBody>
      </p:sp>
    </p:spTree>
    <p:extLst>
      <p:ext uri="{BB962C8B-B14F-4D97-AF65-F5344CB8AC3E}">
        <p14:creationId xmlns:p14="http://schemas.microsoft.com/office/powerpoint/2010/main" val="336064096"/>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OU’s ACI-REF Objectives</a:t>
            </a:r>
            <a:endParaRPr lang="en-US" dirty="0"/>
          </a:p>
        </p:txBody>
      </p:sp>
      <p:sp>
        <p:nvSpPr>
          <p:cNvPr id="3" name="Content Placeholder 2"/>
          <p:cNvSpPr>
            <a:spLocks noGrp="1"/>
          </p:cNvSpPr>
          <p:nvPr>
            <p:ph idx="1"/>
          </p:nvPr>
        </p:nvSpPr>
        <p:spPr/>
        <p:txBody>
          <a:bodyPr/>
          <a:lstStyle/>
          <a:p>
            <a:pPr lvl="0"/>
            <a:r>
              <a:rPr lang="en-US" u="sng" dirty="0"/>
              <a:t>Data-Intensive Research Facilitation</a:t>
            </a:r>
            <a:r>
              <a:rPr lang="en-US" dirty="0"/>
              <a:t>: Via Software Defined Networking (SDN) across OFFN, facilitate end-to-end management, by researchers, of high bandwidth/high performance data flows through a distributed hierarchy of open standards tools, providing researchers with a new layer of transparency into network transport at OU, among </a:t>
            </a:r>
            <a:r>
              <a:rPr lang="en-US" dirty="0" err="1" smtClean="0"/>
              <a:t>OneOCII</a:t>
            </a:r>
            <a:r>
              <a:rPr lang="en-US" dirty="0" smtClean="0"/>
              <a:t> </a:t>
            </a:r>
            <a:r>
              <a:rPr lang="en-US" dirty="0"/>
              <a:t>institutions, and with ACI-REF members.</a:t>
            </a:r>
          </a:p>
          <a:p>
            <a:pPr lvl="0"/>
            <a:r>
              <a:rPr lang="en-US" u="sng" dirty="0"/>
              <a:t>Oklahoma ACI-REF project</a:t>
            </a:r>
            <a:r>
              <a:rPr lang="en-US" dirty="0"/>
              <a:t>: Lead and facilitate adoption of the ACI-REF approach across Oklahoma, leveraging extant and emerging capabilities within </a:t>
            </a:r>
            <a:r>
              <a:rPr lang="en-US" dirty="0" err="1" smtClean="0"/>
              <a:t>OneOCII</a:t>
            </a:r>
            <a:r>
              <a:rPr lang="en-US" dirty="0" smtClean="0"/>
              <a:t>.</a:t>
            </a:r>
            <a:endParaRPr lang="en-US" dirty="0"/>
          </a:p>
        </p:txBody>
      </p:sp>
      <p:sp>
        <p:nvSpPr>
          <p:cNvPr id="4" name="Footer Placeholder 3"/>
          <p:cNvSpPr>
            <a:spLocks noGrp="1"/>
          </p:cNvSpPr>
          <p:nvPr>
            <p:ph type="ftr" sz="quarter" idx="10"/>
          </p:nvPr>
        </p:nvSpPr>
        <p:spPr/>
        <p:txBody>
          <a:bodyPr/>
          <a:lstStyle/>
          <a:p>
            <a:pPr>
              <a:defRPr/>
            </a:pPr>
            <a:r>
              <a:rPr lang="en-US" dirty="0" smtClean="0"/>
              <a:t>Workforce Development</a:t>
            </a:r>
          </a:p>
          <a:p>
            <a:pPr>
              <a:defRPr/>
            </a:pPr>
            <a:r>
              <a:rPr lang="nn-NO" dirty="0" smtClean="0"/>
              <a:t>HP-CAST 2015, Fri Nov 13 2015</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23</a:t>
            </a:fld>
            <a:endParaRPr lang="en-US"/>
          </a:p>
        </p:txBody>
      </p:sp>
    </p:spTree>
    <p:extLst>
      <p:ext uri="{BB962C8B-B14F-4D97-AF65-F5344CB8AC3E}">
        <p14:creationId xmlns:p14="http://schemas.microsoft.com/office/powerpoint/2010/main" val="521040795"/>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OU’s ACI-REF Objectives</a:t>
            </a:r>
            <a:endParaRPr lang="en-US" dirty="0"/>
          </a:p>
        </p:txBody>
      </p:sp>
      <p:sp>
        <p:nvSpPr>
          <p:cNvPr id="3" name="Content Placeholder 2"/>
          <p:cNvSpPr>
            <a:spLocks noGrp="1"/>
          </p:cNvSpPr>
          <p:nvPr>
            <p:ph idx="1"/>
          </p:nvPr>
        </p:nvSpPr>
        <p:spPr/>
        <p:txBody>
          <a:bodyPr/>
          <a:lstStyle/>
          <a:p>
            <a:pPr lvl="0"/>
            <a:r>
              <a:rPr lang="en-US" u="sng" dirty="0" smtClean="0"/>
              <a:t>National </a:t>
            </a:r>
            <a:r>
              <a:rPr lang="en-US" u="sng" dirty="0"/>
              <a:t>training regime</a:t>
            </a:r>
            <a:r>
              <a:rPr lang="en-US" dirty="0"/>
              <a:t>: Provide a “virtual residency” program for Campus CI Engineers and other ACI-REFs, open to not only CC*IIE awardees and ACI-REF members but any institution that needs.</a:t>
            </a:r>
          </a:p>
          <a:p>
            <a:pPr lvl="0"/>
            <a:r>
              <a:rPr lang="en-US" u="sng" dirty="0"/>
              <a:t>Research Experiences for Undergraduates (REU) Sites/Supplements</a:t>
            </a:r>
            <a:r>
              <a:rPr lang="en-US" dirty="0"/>
              <a:t>: Foster undergraduate research at OU via a culture of integrating REU sites and supplements into Science, Technology, Engineering &amp; Mathematics (STEM) research, including by all research themes on this proposed CC*IIE project.</a:t>
            </a:r>
          </a:p>
          <a:p>
            <a:endParaRPr lang="en-US" dirty="0"/>
          </a:p>
        </p:txBody>
      </p:sp>
      <p:sp>
        <p:nvSpPr>
          <p:cNvPr id="4" name="Footer Placeholder 3"/>
          <p:cNvSpPr>
            <a:spLocks noGrp="1"/>
          </p:cNvSpPr>
          <p:nvPr>
            <p:ph type="ftr" sz="quarter" idx="10"/>
          </p:nvPr>
        </p:nvSpPr>
        <p:spPr/>
        <p:txBody>
          <a:bodyPr/>
          <a:lstStyle/>
          <a:p>
            <a:pPr>
              <a:defRPr/>
            </a:pPr>
            <a:r>
              <a:rPr lang="en-US" dirty="0" smtClean="0"/>
              <a:t>Workforce Development</a:t>
            </a:r>
          </a:p>
          <a:p>
            <a:pPr>
              <a:defRPr/>
            </a:pPr>
            <a:r>
              <a:rPr lang="nn-NO" dirty="0" smtClean="0"/>
              <a:t>HP-CAST 2015, Fri Nov 13 2015</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24</a:t>
            </a:fld>
            <a:endParaRPr lang="en-US"/>
          </a:p>
        </p:txBody>
      </p:sp>
    </p:spTree>
    <p:extLst>
      <p:ext uri="{BB962C8B-B14F-4D97-AF65-F5344CB8AC3E}">
        <p14:creationId xmlns:p14="http://schemas.microsoft.com/office/powerpoint/2010/main" val="1103944138"/>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ACI-REF Role</a:t>
            </a:r>
            <a:endParaRPr lang="en-US" dirty="0"/>
          </a:p>
        </p:txBody>
      </p:sp>
      <p:sp>
        <p:nvSpPr>
          <p:cNvPr id="3" name="Content Placeholder 2"/>
          <p:cNvSpPr>
            <a:spLocks noGrp="1"/>
          </p:cNvSpPr>
          <p:nvPr>
            <p:ph idx="1"/>
          </p:nvPr>
        </p:nvSpPr>
        <p:spPr/>
        <p:txBody>
          <a:bodyPr/>
          <a:lstStyle/>
          <a:p>
            <a:r>
              <a:rPr lang="en-US" dirty="0" smtClean="0"/>
              <a:t>Research facilitation: especially in the context of SDN</a:t>
            </a:r>
          </a:p>
          <a:p>
            <a:r>
              <a:rPr lang="en-US" dirty="0" smtClean="0"/>
              <a:t>Researcher training</a:t>
            </a:r>
          </a:p>
          <a:p>
            <a:r>
              <a:rPr lang="en-US" dirty="0" smtClean="0"/>
              <a:t>Science DMZ administration</a:t>
            </a:r>
          </a:p>
          <a:p>
            <a:r>
              <a:rPr lang="en-US" dirty="0" smtClean="0"/>
              <a:t>Statewide participation: facilitating research across the </a:t>
            </a:r>
            <a:r>
              <a:rPr lang="en-US" dirty="0" err="1" smtClean="0"/>
              <a:t>OneOklahoma</a:t>
            </a:r>
            <a:r>
              <a:rPr lang="en-US" dirty="0" smtClean="0"/>
              <a:t> Cyberinfrastructure Initiative (</a:t>
            </a:r>
            <a:r>
              <a:rPr lang="en-US" dirty="0" err="1" smtClean="0"/>
              <a:t>OneOCII</a:t>
            </a:r>
            <a:r>
              <a:rPr lang="en-US" dirty="0" smtClean="0"/>
              <a:t>)</a:t>
            </a:r>
          </a:p>
          <a:p>
            <a:r>
              <a:rPr lang="en-US" dirty="0" smtClean="0"/>
              <a:t>HPC operations</a:t>
            </a:r>
          </a:p>
          <a:p>
            <a:endParaRPr lang="en-US" dirty="0"/>
          </a:p>
        </p:txBody>
      </p:sp>
      <p:sp>
        <p:nvSpPr>
          <p:cNvPr id="4" name="Footer Placeholder 3"/>
          <p:cNvSpPr>
            <a:spLocks noGrp="1"/>
          </p:cNvSpPr>
          <p:nvPr>
            <p:ph type="ftr" sz="quarter" idx="10"/>
          </p:nvPr>
        </p:nvSpPr>
        <p:spPr/>
        <p:txBody>
          <a:bodyPr/>
          <a:lstStyle/>
          <a:p>
            <a:pPr>
              <a:defRPr/>
            </a:pPr>
            <a:r>
              <a:rPr lang="en-US" dirty="0" smtClean="0"/>
              <a:t>Workforce Development</a:t>
            </a:r>
          </a:p>
          <a:p>
            <a:pPr>
              <a:defRPr/>
            </a:pPr>
            <a:r>
              <a:rPr lang="nn-NO" dirty="0" smtClean="0"/>
              <a:t>HP-CAST 2015, Fri Nov 13 2015</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25</a:t>
            </a:fld>
            <a:endParaRPr lang="en-US"/>
          </a:p>
        </p:txBody>
      </p:sp>
    </p:spTree>
    <p:extLst>
      <p:ext uri="{BB962C8B-B14F-4D97-AF65-F5344CB8AC3E}">
        <p14:creationId xmlns:p14="http://schemas.microsoft.com/office/powerpoint/2010/main" val="2636283141"/>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ctrTitle"/>
          </p:nvPr>
        </p:nvSpPr>
        <p:spPr>
          <a:xfrm>
            <a:off x="990600" y="1524000"/>
            <a:ext cx="7772400" cy="1752600"/>
          </a:xfrm>
        </p:spPr>
        <p:txBody>
          <a:bodyPr/>
          <a:lstStyle/>
          <a:p>
            <a:r>
              <a:rPr lang="en-US" sz="5550" dirty="0" smtClean="0">
                <a:solidFill>
                  <a:schemeClr val="tx1"/>
                </a:solidFill>
                <a:latin typeface="Arial Black" panose="020B0A04020102020204" pitchFamily="34" charset="0"/>
              </a:rPr>
              <a:t>ACI-REF</a:t>
            </a:r>
            <a:br>
              <a:rPr lang="en-US" sz="5550" dirty="0" smtClean="0">
                <a:solidFill>
                  <a:schemeClr val="tx1"/>
                </a:solidFill>
                <a:latin typeface="Arial Black" panose="020B0A04020102020204" pitchFamily="34" charset="0"/>
              </a:rPr>
            </a:br>
            <a:r>
              <a:rPr lang="en-US" sz="5550" dirty="0" smtClean="0">
                <a:solidFill>
                  <a:schemeClr val="tx1"/>
                </a:solidFill>
                <a:latin typeface="Arial Black" panose="020B0A04020102020204" pitchFamily="34" charset="0"/>
              </a:rPr>
              <a:t>Virtual </a:t>
            </a:r>
            <a:r>
              <a:rPr lang="en-US" sz="5550" dirty="0">
                <a:solidFill>
                  <a:schemeClr val="tx1"/>
                </a:solidFill>
                <a:latin typeface="Arial Black" panose="020B0A04020102020204" pitchFamily="34" charset="0"/>
              </a:rPr>
              <a:t>Residency</a:t>
            </a:r>
          </a:p>
        </p:txBody>
      </p:sp>
      <p:sp>
        <p:nvSpPr>
          <p:cNvPr id="43011" name="Rectangle 3"/>
          <p:cNvSpPr>
            <a:spLocks noChangeArrowheads="1"/>
          </p:cNvSpPr>
          <p:nvPr>
            <p:custDataLst>
              <p:tags r:id="rId2"/>
            </p:custDataLst>
          </p:nvPr>
        </p:nvSpPr>
        <p:spPr bwMode="auto">
          <a:xfrm>
            <a:off x="0" y="0"/>
            <a:ext cx="63500" cy="63500"/>
          </a:xfrm>
          <a:prstGeom prst="rect">
            <a:avLst/>
          </a:prstGeom>
          <a:noFill/>
          <a:ln w="9525">
            <a:noFill/>
            <a:miter lim="800000"/>
            <a:headEnd/>
            <a:tailEnd/>
          </a:ln>
        </p:spPr>
        <p:txBody>
          <a:bodyPr wrap="none" anchor="ctr"/>
          <a:lstStyle/>
          <a:p>
            <a:endParaRPr lang="en-US"/>
          </a:p>
        </p:txBody>
      </p:sp>
    </p:spTree>
    <p:custDataLst>
      <p:tags r:id="rId1"/>
    </p:custDataLst>
    <p:extLst>
      <p:ext uri="{BB962C8B-B14F-4D97-AF65-F5344CB8AC3E}">
        <p14:creationId xmlns:p14="http://schemas.microsoft.com/office/powerpoint/2010/main" val="4028470171"/>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ACI-REF Virtual Residency: Why?</a:t>
            </a:r>
            <a:endParaRPr lang="en-US" dirty="0"/>
          </a:p>
        </p:txBody>
      </p:sp>
      <p:sp>
        <p:nvSpPr>
          <p:cNvPr id="3" name="Content Placeholder 2"/>
          <p:cNvSpPr>
            <a:spLocks noGrp="1"/>
          </p:cNvSpPr>
          <p:nvPr>
            <p:ph idx="1"/>
          </p:nvPr>
        </p:nvSpPr>
        <p:spPr/>
        <p:txBody>
          <a:bodyPr/>
          <a:lstStyle/>
          <a:p>
            <a:r>
              <a:rPr lang="en-US" dirty="0" smtClean="0"/>
              <a:t>ACI-REFs have strong experience within their discipline (often non-CS).</a:t>
            </a:r>
          </a:p>
          <a:p>
            <a:r>
              <a:rPr lang="en-US" dirty="0" smtClean="0"/>
              <a:t>Haven’t been faculty.</a:t>
            </a:r>
          </a:p>
          <a:p>
            <a:r>
              <a:rPr lang="en-US" dirty="0" smtClean="0"/>
              <a:t>Sometimes little or no research experience (especially for SDN-focused ACI-REFs).</a:t>
            </a:r>
          </a:p>
          <a:p>
            <a:r>
              <a:rPr lang="en-US" dirty="0" smtClean="0"/>
              <a:t>Even if strong research background, little or no experience with research outside their own discipline.</a:t>
            </a:r>
          </a:p>
          <a:p>
            <a:r>
              <a:rPr lang="en-US" dirty="0" smtClean="0"/>
              <a:t>No local, regional or national programs to teach people   how to be an ACI-REF.</a:t>
            </a:r>
            <a:endParaRPr lang="en-US" dirty="0"/>
          </a:p>
        </p:txBody>
      </p:sp>
      <p:sp>
        <p:nvSpPr>
          <p:cNvPr id="4" name="Footer Placeholder 3"/>
          <p:cNvSpPr>
            <a:spLocks noGrp="1"/>
          </p:cNvSpPr>
          <p:nvPr>
            <p:ph type="ftr" sz="quarter" idx="10"/>
          </p:nvPr>
        </p:nvSpPr>
        <p:spPr/>
        <p:txBody>
          <a:bodyPr/>
          <a:lstStyle/>
          <a:p>
            <a:pPr>
              <a:defRPr/>
            </a:pPr>
            <a:r>
              <a:rPr lang="en-US" dirty="0" smtClean="0"/>
              <a:t>Workforce Development</a:t>
            </a:r>
          </a:p>
          <a:p>
            <a:pPr>
              <a:defRPr/>
            </a:pPr>
            <a:r>
              <a:rPr lang="nn-NO" dirty="0" smtClean="0"/>
              <a:t>HP-CAST 2015, Fri Nov 13 2015</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27</a:t>
            </a:fld>
            <a:endParaRPr lang="en-US"/>
          </a:p>
        </p:txBody>
      </p:sp>
    </p:spTree>
    <p:extLst>
      <p:ext uri="{BB962C8B-B14F-4D97-AF65-F5344CB8AC3E}">
        <p14:creationId xmlns:p14="http://schemas.microsoft.com/office/powerpoint/2010/main" val="2950093008"/>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National Level of Interest</a:t>
            </a:r>
            <a:endParaRPr lang="en-US" dirty="0"/>
          </a:p>
        </p:txBody>
      </p:sp>
      <p:sp>
        <p:nvSpPr>
          <p:cNvPr id="3" name="Content Placeholder 2"/>
          <p:cNvSpPr>
            <a:spLocks noGrp="1"/>
          </p:cNvSpPr>
          <p:nvPr>
            <p:ph idx="1"/>
          </p:nvPr>
        </p:nvSpPr>
        <p:spPr>
          <a:xfrm>
            <a:off x="609600" y="1135111"/>
            <a:ext cx="7924800" cy="4648200"/>
          </a:xfrm>
        </p:spPr>
        <p:txBody>
          <a:bodyPr/>
          <a:lstStyle/>
          <a:p>
            <a:pPr>
              <a:spcBef>
                <a:spcPts val="0"/>
              </a:spcBef>
            </a:pPr>
            <a:r>
              <a:rPr lang="en-US" b="1" u="sng" dirty="0" smtClean="0"/>
              <a:t>Proposal</a:t>
            </a:r>
          </a:p>
          <a:p>
            <a:pPr lvl="1">
              <a:spcBef>
                <a:spcPts val="0"/>
              </a:spcBef>
            </a:pPr>
            <a:r>
              <a:rPr lang="en-US" dirty="0" smtClean="0"/>
              <a:t>Polled CC-NIE awardees, MRI CI awardees,               Minority Serving Institutions.</a:t>
            </a:r>
            <a:endParaRPr lang="en-US" dirty="0"/>
          </a:p>
          <a:p>
            <a:pPr lvl="1">
              <a:spcBef>
                <a:spcPts val="0"/>
              </a:spcBef>
            </a:pPr>
            <a:r>
              <a:rPr lang="en-US" dirty="0" smtClean="0"/>
              <a:t>Interest expressed from 33 institutions in 23 states &amp; territories expressed interest, including 3 MSIs and 19 institutions in 13 EPSCoR jurisdictions, and                            7 non-PhD-granting institutions.</a:t>
            </a:r>
          </a:p>
          <a:p>
            <a:pPr>
              <a:spcBef>
                <a:spcPts val="0"/>
              </a:spcBef>
            </a:pPr>
            <a:r>
              <a:rPr lang="en-US" b="1" u="sng" dirty="0" smtClean="0"/>
              <a:t>Applications</a:t>
            </a:r>
            <a:r>
              <a:rPr lang="en-US" dirty="0" smtClean="0"/>
              <a:t>: over 60 </a:t>
            </a:r>
            <a:r>
              <a:rPr lang="en-US" dirty="0"/>
              <a:t>from 49 institutions in </a:t>
            </a:r>
            <a:r>
              <a:rPr lang="en-US" dirty="0" smtClean="0"/>
              <a:t>                   over </a:t>
            </a:r>
            <a:r>
              <a:rPr lang="en-US" dirty="0"/>
              <a:t>30 states and </a:t>
            </a:r>
            <a:r>
              <a:rPr lang="en-US" dirty="0" smtClean="0"/>
              <a:t>territories.</a:t>
            </a:r>
          </a:p>
          <a:p>
            <a:pPr>
              <a:spcBef>
                <a:spcPts val="0"/>
              </a:spcBef>
            </a:pPr>
            <a:r>
              <a:rPr lang="en-US" b="1" u="sng" dirty="0" smtClean="0"/>
              <a:t>Participants</a:t>
            </a:r>
            <a:r>
              <a:rPr lang="en-US" dirty="0" smtClean="0"/>
              <a:t>: 50 total </a:t>
            </a:r>
            <a:r>
              <a:rPr lang="en-US" dirty="0"/>
              <a:t>from 39 institutions in 26 states and territories (28 onsite and </a:t>
            </a:r>
            <a:r>
              <a:rPr lang="en-US" dirty="0" smtClean="0"/>
              <a:t>22 </a:t>
            </a:r>
            <a:r>
              <a:rPr lang="en-US" dirty="0"/>
              <a:t>offsite via videoconferencing), including 21 institutions in 12 </a:t>
            </a:r>
            <a:r>
              <a:rPr lang="en-US" dirty="0" err="1"/>
              <a:t>EPSCoR</a:t>
            </a:r>
            <a:r>
              <a:rPr lang="en-US" dirty="0"/>
              <a:t> jurisdictions, </a:t>
            </a:r>
            <a:r>
              <a:rPr lang="en-US" dirty="0" smtClean="0"/>
              <a:t>          5 </a:t>
            </a:r>
            <a:r>
              <a:rPr lang="en-US" dirty="0"/>
              <a:t>Minority Serving Institutions, </a:t>
            </a:r>
            <a:r>
              <a:rPr lang="en-US" dirty="0" smtClean="0"/>
              <a:t>and                                      </a:t>
            </a:r>
            <a:r>
              <a:rPr lang="en-US" dirty="0"/>
              <a:t>5 non-PhD-granting </a:t>
            </a:r>
            <a:r>
              <a:rPr lang="en-US" dirty="0" smtClean="0"/>
              <a:t>institutions.</a:t>
            </a:r>
          </a:p>
        </p:txBody>
      </p:sp>
      <p:sp>
        <p:nvSpPr>
          <p:cNvPr id="4" name="Footer Placeholder 3"/>
          <p:cNvSpPr>
            <a:spLocks noGrp="1"/>
          </p:cNvSpPr>
          <p:nvPr>
            <p:ph type="ftr" sz="quarter" idx="10"/>
          </p:nvPr>
        </p:nvSpPr>
        <p:spPr/>
        <p:txBody>
          <a:bodyPr/>
          <a:lstStyle/>
          <a:p>
            <a:pPr>
              <a:defRPr/>
            </a:pPr>
            <a:r>
              <a:rPr lang="en-US" dirty="0" smtClean="0"/>
              <a:t>Workforce Development</a:t>
            </a:r>
          </a:p>
          <a:p>
            <a:pPr>
              <a:defRPr/>
            </a:pPr>
            <a:r>
              <a:rPr lang="nn-NO" dirty="0" smtClean="0"/>
              <a:t>HP-CAST 2015, Fri Nov 13 2015</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28</a:t>
            </a:fld>
            <a:endParaRPr lang="en-US"/>
          </a:p>
        </p:txBody>
      </p:sp>
    </p:spTree>
    <p:extLst>
      <p:ext uri="{BB962C8B-B14F-4D97-AF65-F5344CB8AC3E}">
        <p14:creationId xmlns:p14="http://schemas.microsoft.com/office/powerpoint/2010/main" val="2836360489"/>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3" name="Picture 3" descr="usa_ma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5950" y="1828801"/>
            <a:ext cx="5429250" cy="36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6964" name="AutoShape 4"/>
          <p:cNvSpPr>
            <a:spLocks noChangeArrowheads="1"/>
          </p:cNvSpPr>
          <p:nvPr/>
        </p:nvSpPr>
        <p:spPr bwMode="auto">
          <a:xfrm>
            <a:off x="4244046" y="3819605"/>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936965" name="AutoShape 5"/>
          <p:cNvSpPr>
            <a:spLocks noChangeArrowheads="1"/>
          </p:cNvSpPr>
          <p:nvPr/>
        </p:nvSpPr>
        <p:spPr bwMode="auto">
          <a:xfrm>
            <a:off x="5686425" y="3039410"/>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936966" name="AutoShape 6"/>
          <p:cNvSpPr>
            <a:spLocks noChangeArrowheads="1"/>
          </p:cNvSpPr>
          <p:nvPr/>
        </p:nvSpPr>
        <p:spPr bwMode="auto">
          <a:xfrm>
            <a:off x="4585187" y="3442098"/>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936967" name="AutoShape 7"/>
          <p:cNvSpPr>
            <a:spLocks noChangeArrowheads="1"/>
          </p:cNvSpPr>
          <p:nvPr/>
        </p:nvSpPr>
        <p:spPr bwMode="auto">
          <a:xfrm>
            <a:off x="6444981" y="3316459"/>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936968" name="AutoShape 8"/>
          <p:cNvSpPr>
            <a:spLocks noChangeArrowheads="1"/>
          </p:cNvSpPr>
          <p:nvPr/>
        </p:nvSpPr>
        <p:spPr bwMode="auto">
          <a:xfrm>
            <a:off x="4343400" y="2286001"/>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936969" name="AutoShape 9"/>
          <p:cNvSpPr>
            <a:spLocks noChangeArrowheads="1"/>
          </p:cNvSpPr>
          <p:nvPr/>
        </p:nvSpPr>
        <p:spPr bwMode="auto">
          <a:xfrm>
            <a:off x="4114800" y="4114800"/>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936970" name="AutoShape 10"/>
          <p:cNvSpPr>
            <a:spLocks noChangeArrowheads="1"/>
          </p:cNvSpPr>
          <p:nvPr/>
        </p:nvSpPr>
        <p:spPr bwMode="auto">
          <a:xfrm>
            <a:off x="4596178" y="2971800"/>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936971" name="AutoShape 11"/>
          <p:cNvSpPr>
            <a:spLocks noChangeArrowheads="1"/>
          </p:cNvSpPr>
          <p:nvPr/>
        </p:nvSpPr>
        <p:spPr bwMode="auto">
          <a:xfrm>
            <a:off x="5229225" y="3973244"/>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936972" name="AutoShape 12"/>
          <p:cNvSpPr>
            <a:spLocks noChangeArrowheads="1"/>
          </p:cNvSpPr>
          <p:nvPr/>
        </p:nvSpPr>
        <p:spPr bwMode="auto">
          <a:xfrm>
            <a:off x="3714750" y="3771900"/>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936973" name="AutoShape 13"/>
          <p:cNvSpPr>
            <a:spLocks noChangeArrowheads="1"/>
          </p:cNvSpPr>
          <p:nvPr/>
        </p:nvSpPr>
        <p:spPr bwMode="auto">
          <a:xfrm>
            <a:off x="6004267" y="3073745"/>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936974" name="AutoShape 14"/>
          <p:cNvSpPr>
            <a:spLocks noChangeArrowheads="1"/>
          </p:cNvSpPr>
          <p:nvPr/>
        </p:nvSpPr>
        <p:spPr bwMode="auto">
          <a:xfrm>
            <a:off x="6000750" y="4457700"/>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936975" name="AutoShape 15"/>
          <p:cNvSpPr>
            <a:spLocks noChangeArrowheads="1"/>
          </p:cNvSpPr>
          <p:nvPr/>
        </p:nvSpPr>
        <p:spPr bwMode="auto">
          <a:xfrm>
            <a:off x="5943600" y="3829050"/>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936976" name="AutoShape 16"/>
          <p:cNvSpPr>
            <a:spLocks noChangeArrowheads="1"/>
          </p:cNvSpPr>
          <p:nvPr/>
        </p:nvSpPr>
        <p:spPr bwMode="auto">
          <a:xfrm>
            <a:off x="6057900" y="3657600"/>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936977" name="AutoShape 17"/>
          <p:cNvSpPr>
            <a:spLocks noChangeArrowheads="1"/>
          </p:cNvSpPr>
          <p:nvPr/>
        </p:nvSpPr>
        <p:spPr bwMode="auto">
          <a:xfrm>
            <a:off x="6115050" y="3486150"/>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936978" name="AutoShape 18"/>
          <p:cNvSpPr>
            <a:spLocks noChangeArrowheads="1"/>
          </p:cNvSpPr>
          <p:nvPr/>
        </p:nvSpPr>
        <p:spPr bwMode="auto">
          <a:xfrm>
            <a:off x="6400800" y="2571750"/>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936979" name="AutoShape 19"/>
          <p:cNvSpPr>
            <a:spLocks noChangeArrowheads="1"/>
          </p:cNvSpPr>
          <p:nvPr/>
        </p:nvSpPr>
        <p:spPr bwMode="auto">
          <a:xfrm>
            <a:off x="6671164" y="2813448"/>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936980" name="AutoShape 20"/>
          <p:cNvSpPr>
            <a:spLocks noChangeArrowheads="1"/>
          </p:cNvSpPr>
          <p:nvPr/>
        </p:nvSpPr>
        <p:spPr bwMode="auto">
          <a:xfrm>
            <a:off x="5177350" y="3021826"/>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936981" name="AutoShape 21"/>
          <p:cNvSpPr>
            <a:spLocks noChangeArrowheads="1"/>
          </p:cNvSpPr>
          <p:nvPr/>
        </p:nvSpPr>
        <p:spPr bwMode="auto">
          <a:xfrm>
            <a:off x="5715000" y="3973244"/>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936986" name="AutoShape 26"/>
          <p:cNvSpPr>
            <a:spLocks noChangeArrowheads="1"/>
          </p:cNvSpPr>
          <p:nvPr/>
        </p:nvSpPr>
        <p:spPr bwMode="auto">
          <a:xfrm>
            <a:off x="2162906" y="3099289"/>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936987" name="AutoShape 27"/>
          <p:cNvSpPr>
            <a:spLocks noChangeArrowheads="1"/>
          </p:cNvSpPr>
          <p:nvPr/>
        </p:nvSpPr>
        <p:spPr bwMode="auto">
          <a:xfrm>
            <a:off x="2543175" y="1940479"/>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31" name="AutoShape 10"/>
          <p:cNvSpPr>
            <a:spLocks noChangeArrowheads="1"/>
          </p:cNvSpPr>
          <p:nvPr/>
        </p:nvSpPr>
        <p:spPr bwMode="auto">
          <a:xfrm>
            <a:off x="4954025" y="2984989"/>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32" name="AutoShape 20"/>
          <p:cNvSpPr>
            <a:spLocks noChangeArrowheads="1"/>
          </p:cNvSpPr>
          <p:nvPr/>
        </p:nvSpPr>
        <p:spPr bwMode="auto">
          <a:xfrm>
            <a:off x="5311871" y="3160834"/>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33" name="AutoShape 20"/>
          <p:cNvSpPr>
            <a:spLocks noChangeArrowheads="1"/>
          </p:cNvSpPr>
          <p:nvPr/>
        </p:nvSpPr>
        <p:spPr bwMode="auto">
          <a:xfrm>
            <a:off x="5202408" y="3432336"/>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34" name="AutoShape 20"/>
          <p:cNvSpPr>
            <a:spLocks noChangeArrowheads="1"/>
          </p:cNvSpPr>
          <p:nvPr/>
        </p:nvSpPr>
        <p:spPr bwMode="auto">
          <a:xfrm>
            <a:off x="5479805" y="3335621"/>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35" name="AutoShape 9"/>
          <p:cNvSpPr>
            <a:spLocks noChangeArrowheads="1"/>
          </p:cNvSpPr>
          <p:nvPr/>
        </p:nvSpPr>
        <p:spPr bwMode="auto">
          <a:xfrm>
            <a:off x="4916658" y="4449248"/>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36" name="AutoShape 9"/>
          <p:cNvSpPr>
            <a:spLocks noChangeArrowheads="1"/>
          </p:cNvSpPr>
          <p:nvPr/>
        </p:nvSpPr>
        <p:spPr bwMode="auto">
          <a:xfrm>
            <a:off x="4925012" y="3329466"/>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37" name="AutoShape 9"/>
          <p:cNvSpPr>
            <a:spLocks noChangeArrowheads="1"/>
          </p:cNvSpPr>
          <p:nvPr/>
        </p:nvSpPr>
        <p:spPr bwMode="auto">
          <a:xfrm>
            <a:off x="6509165" y="3028950"/>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39" name="AutoShape 9"/>
          <p:cNvSpPr>
            <a:spLocks noChangeArrowheads="1"/>
          </p:cNvSpPr>
          <p:nvPr/>
        </p:nvSpPr>
        <p:spPr bwMode="auto">
          <a:xfrm>
            <a:off x="6488063" y="2806899"/>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41" name="AutoShape 4"/>
          <p:cNvSpPr>
            <a:spLocks noChangeArrowheads="1"/>
          </p:cNvSpPr>
          <p:nvPr/>
        </p:nvSpPr>
        <p:spPr bwMode="auto">
          <a:xfrm>
            <a:off x="4427367" y="3657600"/>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42" name="AutoShape 4"/>
          <p:cNvSpPr>
            <a:spLocks noChangeArrowheads="1"/>
          </p:cNvSpPr>
          <p:nvPr/>
        </p:nvSpPr>
        <p:spPr bwMode="auto">
          <a:xfrm>
            <a:off x="4400550" y="3943350"/>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43" name="AutoShape 4"/>
          <p:cNvSpPr>
            <a:spLocks noChangeArrowheads="1"/>
          </p:cNvSpPr>
          <p:nvPr/>
        </p:nvSpPr>
        <p:spPr bwMode="auto">
          <a:xfrm>
            <a:off x="4629150" y="3736776"/>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44" name="AutoShape 4"/>
          <p:cNvSpPr>
            <a:spLocks noChangeArrowheads="1"/>
          </p:cNvSpPr>
          <p:nvPr/>
        </p:nvSpPr>
        <p:spPr bwMode="auto">
          <a:xfrm>
            <a:off x="4586946" y="3983141"/>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45" name="AutoShape 19"/>
          <p:cNvSpPr>
            <a:spLocks noChangeArrowheads="1"/>
          </p:cNvSpPr>
          <p:nvPr/>
        </p:nvSpPr>
        <p:spPr bwMode="auto">
          <a:xfrm>
            <a:off x="6767219" y="2756389"/>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46" name="AutoShape 8"/>
          <p:cNvSpPr>
            <a:spLocks noChangeArrowheads="1"/>
          </p:cNvSpPr>
          <p:nvPr/>
        </p:nvSpPr>
        <p:spPr bwMode="auto">
          <a:xfrm>
            <a:off x="4403187" y="2686050"/>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47" name="AutoShape 9"/>
          <p:cNvSpPr>
            <a:spLocks noChangeArrowheads="1"/>
          </p:cNvSpPr>
          <p:nvPr/>
        </p:nvSpPr>
        <p:spPr bwMode="auto">
          <a:xfrm>
            <a:off x="4280535" y="4494393"/>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48" name="AutoShape 9"/>
          <p:cNvSpPr>
            <a:spLocks noChangeArrowheads="1"/>
          </p:cNvSpPr>
          <p:nvPr/>
        </p:nvSpPr>
        <p:spPr bwMode="auto">
          <a:xfrm>
            <a:off x="3098189" y="3086100"/>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49" name="AutoShape 17"/>
          <p:cNvSpPr>
            <a:spLocks noChangeArrowheads="1"/>
          </p:cNvSpPr>
          <p:nvPr/>
        </p:nvSpPr>
        <p:spPr bwMode="auto">
          <a:xfrm>
            <a:off x="6372225" y="3452345"/>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50" name="AutoShape 12"/>
          <p:cNvSpPr>
            <a:spLocks noChangeArrowheads="1"/>
          </p:cNvSpPr>
          <p:nvPr/>
        </p:nvSpPr>
        <p:spPr bwMode="auto">
          <a:xfrm>
            <a:off x="6023609" y="3221321"/>
            <a:ext cx="285750" cy="228600"/>
          </a:xfrm>
          <a:prstGeom prst="star5">
            <a:avLst/>
          </a:prstGeom>
          <a:solidFill>
            <a:schemeClr val="accent1"/>
          </a:solidFill>
          <a:ln w="9525">
            <a:solidFill>
              <a:schemeClr val="tx1"/>
            </a:solidFill>
            <a:miter lim="800000"/>
            <a:headEnd/>
            <a:tailEnd/>
          </a:ln>
          <a:effectLst/>
        </p:spPr>
        <p:txBody>
          <a:bodyPr wrap="none" anchor="ctr"/>
          <a:lstStyle/>
          <a:p>
            <a:pPr algn="ctr">
              <a:defRPr/>
            </a:pPr>
            <a:endParaRPr lang="en-US"/>
          </a:p>
        </p:txBody>
      </p:sp>
      <p:sp>
        <p:nvSpPr>
          <p:cNvPr id="51" name="Title 2"/>
          <p:cNvSpPr>
            <a:spLocks noGrp="1"/>
          </p:cNvSpPr>
          <p:nvPr>
            <p:ph type="title"/>
          </p:nvPr>
        </p:nvSpPr>
        <p:spPr>
          <a:xfrm>
            <a:off x="762000" y="457200"/>
            <a:ext cx="8021638" cy="677863"/>
          </a:xfrm>
        </p:spPr>
        <p:txBody>
          <a:bodyPr/>
          <a:lstStyle/>
          <a:p>
            <a:r>
              <a:rPr lang="en-US" dirty="0" smtClean="0"/>
              <a:t>Virtual Residency Institutions</a:t>
            </a:r>
            <a:endParaRPr lang="en-US" dirty="0"/>
          </a:p>
        </p:txBody>
      </p:sp>
      <p:sp>
        <p:nvSpPr>
          <p:cNvPr id="52" name="Footer Placeholder 1"/>
          <p:cNvSpPr>
            <a:spLocks noGrp="1"/>
          </p:cNvSpPr>
          <p:nvPr>
            <p:ph type="ftr" sz="quarter" idx="10"/>
          </p:nvPr>
        </p:nvSpPr>
        <p:spPr>
          <a:xfrm>
            <a:off x="2633663" y="6172200"/>
            <a:ext cx="3995737" cy="457200"/>
          </a:xfrm>
        </p:spPr>
        <p:txBody>
          <a:bodyPr/>
          <a:lstStyle/>
          <a:p>
            <a:pPr>
              <a:defRPr/>
            </a:pPr>
            <a:r>
              <a:rPr lang="en-US" dirty="0" smtClean="0"/>
              <a:t>Workforce Development</a:t>
            </a:r>
          </a:p>
          <a:p>
            <a:pPr>
              <a:defRPr/>
            </a:pPr>
            <a:r>
              <a:rPr lang="nn-NO" dirty="0" smtClean="0"/>
              <a:t>HP-CAST 2015, Fri Nov 13 2015</a:t>
            </a:r>
            <a:endParaRPr lang="en-US" dirty="0"/>
          </a:p>
        </p:txBody>
      </p:sp>
    </p:spTree>
    <p:extLst>
      <p:ext uri="{BB962C8B-B14F-4D97-AF65-F5344CB8AC3E}">
        <p14:creationId xmlns:p14="http://schemas.microsoft.com/office/powerpoint/2010/main" val="556283026"/>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ACI-REF Workshop Agenda</a:t>
            </a:r>
            <a:endParaRPr lang="en-US" dirty="0"/>
          </a:p>
        </p:txBody>
      </p:sp>
      <p:sp>
        <p:nvSpPr>
          <p:cNvPr id="3" name="Content Placeholder 2"/>
          <p:cNvSpPr>
            <a:spLocks noGrp="1"/>
          </p:cNvSpPr>
          <p:nvPr>
            <p:ph sz="half" idx="1"/>
          </p:nvPr>
        </p:nvSpPr>
        <p:spPr>
          <a:xfrm>
            <a:off x="304800" y="1349738"/>
            <a:ext cx="4114800" cy="4265612"/>
          </a:xfrm>
        </p:spPr>
        <p:txBody>
          <a:bodyPr/>
          <a:lstStyle/>
          <a:p>
            <a:pPr>
              <a:spcBef>
                <a:spcPts val="0"/>
              </a:spcBef>
            </a:pPr>
            <a:r>
              <a:rPr lang="en-US" sz="1700" dirty="0"/>
              <a:t>SUNDAY (evening pizza party)</a:t>
            </a:r>
          </a:p>
          <a:p>
            <a:pPr lvl="1">
              <a:spcBef>
                <a:spcPts val="0"/>
              </a:spcBef>
            </a:pPr>
            <a:r>
              <a:rPr lang="en-US" sz="1500" dirty="0" smtClean="0"/>
              <a:t>Welcome </a:t>
            </a:r>
            <a:r>
              <a:rPr lang="en-US" sz="1500" dirty="0"/>
              <a:t>and virtual residency overview</a:t>
            </a:r>
          </a:p>
          <a:p>
            <a:pPr lvl="1">
              <a:spcBef>
                <a:spcPts val="0"/>
              </a:spcBef>
            </a:pPr>
            <a:r>
              <a:rPr lang="en-US" sz="1500" dirty="0" smtClean="0"/>
              <a:t>Introduction </a:t>
            </a:r>
            <a:r>
              <a:rPr lang="en-US" sz="1500" dirty="0"/>
              <a:t>to Research Cyberinfrastructure consulting</a:t>
            </a:r>
          </a:p>
          <a:p>
            <a:pPr lvl="1">
              <a:spcBef>
                <a:spcPts val="0"/>
              </a:spcBef>
            </a:pPr>
            <a:r>
              <a:rPr lang="en-US" sz="1500" dirty="0" smtClean="0"/>
              <a:t>How </a:t>
            </a:r>
            <a:r>
              <a:rPr lang="en-US" sz="1500" dirty="0"/>
              <a:t>to Give a CI </a:t>
            </a:r>
            <a:r>
              <a:rPr lang="en-US" sz="1500" dirty="0" smtClean="0"/>
              <a:t>Tour</a:t>
            </a:r>
          </a:p>
          <a:p>
            <a:pPr>
              <a:spcBef>
                <a:spcPts val="0"/>
              </a:spcBef>
            </a:pPr>
            <a:r>
              <a:rPr lang="en-US" sz="1700" dirty="0" smtClean="0"/>
              <a:t>MONDAY</a:t>
            </a:r>
          </a:p>
          <a:p>
            <a:pPr lvl="1">
              <a:spcBef>
                <a:spcPts val="0"/>
              </a:spcBef>
            </a:pPr>
            <a:r>
              <a:rPr lang="en-US" sz="1500" dirty="0" smtClean="0"/>
              <a:t>Early </a:t>
            </a:r>
            <a:r>
              <a:rPr lang="en-US" sz="1500" dirty="0"/>
              <a:t>AM: Effective Communication: How to Talk to </a:t>
            </a:r>
            <a:r>
              <a:rPr lang="en-US" sz="1500" dirty="0" smtClean="0"/>
              <a:t>Researchers about </a:t>
            </a:r>
            <a:r>
              <a:rPr lang="en-US" sz="1500" dirty="0"/>
              <a:t>Their Research</a:t>
            </a:r>
          </a:p>
          <a:p>
            <a:pPr lvl="1">
              <a:spcBef>
                <a:spcPts val="0"/>
              </a:spcBef>
            </a:pPr>
            <a:r>
              <a:rPr lang="en-US" sz="1500" dirty="0" smtClean="0"/>
              <a:t>Computational </a:t>
            </a:r>
            <a:r>
              <a:rPr lang="en-US" sz="1500" dirty="0"/>
              <a:t>and Data-enabled Science &amp; Engineering </a:t>
            </a:r>
            <a:r>
              <a:rPr lang="en-US" sz="1500" dirty="0" smtClean="0"/>
              <a:t>(CDS&amp;E) Track</a:t>
            </a:r>
            <a:endParaRPr lang="en-US" sz="1500" dirty="0"/>
          </a:p>
          <a:p>
            <a:pPr lvl="2">
              <a:spcBef>
                <a:spcPts val="0"/>
              </a:spcBef>
            </a:pPr>
            <a:r>
              <a:rPr lang="en-US" sz="1300" dirty="0" smtClean="0"/>
              <a:t>Mid </a:t>
            </a:r>
            <a:r>
              <a:rPr lang="en-US" sz="1300" dirty="0"/>
              <a:t>AM: Deploying Community Codes</a:t>
            </a:r>
          </a:p>
          <a:p>
            <a:pPr lvl="2">
              <a:spcBef>
                <a:spcPts val="0"/>
              </a:spcBef>
            </a:pPr>
            <a:r>
              <a:rPr lang="en-US" sz="1300" dirty="0" smtClean="0"/>
              <a:t>Early </a:t>
            </a:r>
            <a:r>
              <a:rPr lang="en-US" sz="1300" dirty="0"/>
              <a:t>PM: Real </a:t>
            </a:r>
            <a:r>
              <a:rPr lang="en-US" sz="1300" dirty="0" smtClean="0"/>
              <a:t>user presents </a:t>
            </a:r>
            <a:r>
              <a:rPr lang="en-US" sz="1300" dirty="0"/>
              <a:t>their CDS&amp;E research</a:t>
            </a:r>
          </a:p>
          <a:p>
            <a:pPr lvl="1">
              <a:spcBef>
                <a:spcPts val="0"/>
              </a:spcBef>
            </a:pPr>
            <a:r>
              <a:rPr lang="en-US" sz="1500" dirty="0" smtClean="0"/>
              <a:t>SCIENCE </a:t>
            </a:r>
            <a:r>
              <a:rPr lang="en-US" sz="1500" dirty="0"/>
              <a:t>DMZ </a:t>
            </a:r>
            <a:r>
              <a:rPr lang="en-US" sz="1500" dirty="0" smtClean="0"/>
              <a:t>Track</a:t>
            </a:r>
            <a:endParaRPr lang="en-US" sz="1500" dirty="0"/>
          </a:p>
          <a:p>
            <a:pPr lvl="2">
              <a:spcBef>
                <a:spcPts val="0"/>
              </a:spcBef>
            </a:pPr>
            <a:r>
              <a:rPr lang="en-US" sz="1300" dirty="0" smtClean="0"/>
              <a:t>Mid </a:t>
            </a:r>
            <a:r>
              <a:rPr lang="en-US" sz="1300" dirty="0"/>
              <a:t>AM: </a:t>
            </a:r>
            <a:r>
              <a:rPr lang="en-US" sz="1300" dirty="0" err="1"/>
              <a:t>OpenFlow</a:t>
            </a:r>
            <a:r>
              <a:rPr lang="en-US" sz="1300" dirty="0"/>
              <a:t> - Lecture</a:t>
            </a:r>
          </a:p>
          <a:p>
            <a:pPr lvl="2">
              <a:spcBef>
                <a:spcPts val="0"/>
              </a:spcBef>
            </a:pPr>
            <a:r>
              <a:rPr lang="en-US" sz="1300" dirty="0" smtClean="0"/>
              <a:t>Early </a:t>
            </a:r>
            <a:r>
              <a:rPr lang="en-US" sz="1300" dirty="0"/>
              <a:t>PM: </a:t>
            </a:r>
            <a:r>
              <a:rPr lang="en-US" sz="1300" dirty="0" err="1"/>
              <a:t>OpenFlow</a:t>
            </a:r>
            <a:r>
              <a:rPr lang="en-US" sz="1300" dirty="0"/>
              <a:t> - Lab</a:t>
            </a:r>
          </a:p>
          <a:p>
            <a:pPr lvl="1">
              <a:spcBef>
                <a:spcPts val="0"/>
              </a:spcBef>
            </a:pPr>
            <a:r>
              <a:rPr lang="en-US" sz="1500" dirty="0" smtClean="0"/>
              <a:t>Mid PM: CI User Support</a:t>
            </a:r>
            <a:endParaRPr lang="en-US" sz="1500" dirty="0"/>
          </a:p>
        </p:txBody>
      </p:sp>
      <p:sp>
        <p:nvSpPr>
          <p:cNvPr id="4" name="Content Placeholder 3"/>
          <p:cNvSpPr>
            <a:spLocks noGrp="1"/>
          </p:cNvSpPr>
          <p:nvPr>
            <p:ph sz="half" idx="2"/>
          </p:nvPr>
        </p:nvSpPr>
        <p:spPr>
          <a:xfrm>
            <a:off x="4343400" y="1349738"/>
            <a:ext cx="4572000" cy="4265612"/>
          </a:xfrm>
        </p:spPr>
        <p:txBody>
          <a:bodyPr/>
          <a:lstStyle/>
          <a:p>
            <a:pPr>
              <a:spcBef>
                <a:spcPts val="0"/>
              </a:spcBef>
            </a:pPr>
            <a:r>
              <a:rPr lang="en-US" sz="1700" dirty="0"/>
              <a:t>TUESDAY</a:t>
            </a:r>
          </a:p>
          <a:p>
            <a:pPr lvl="1">
              <a:spcBef>
                <a:spcPts val="0"/>
              </a:spcBef>
            </a:pPr>
            <a:r>
              <a:rPr lang="en-US" sz="1500" dirty="0" smtClean="0"/>
              <a:t>Very </a:t>
            </a:r>
            <a:r>
              <a:rPr lang="en-US" sz="1500" dirty="0"/>
              <a:t>Early AM: Project Guidelines</a:t>
            </a:r>
          </a:p>
          <a:p>
            <a:pPr lvl="1">
              <a:spcBef>
                <a:spcPts val="0"/>
              </a:spcBef>
            </a:pPr>
            <a:r>
              <a:rPr lang="en-US" sz="1500" dirty="0" smtClean="0"/>
              <a:t>Early </a:t>
            </a:r>
            <a:r>
              <a:rPr lang="en-US" sz="1500" dirty="0"/>
              <a:t>AM: Faculty: Tenure, Promotion, Reward </a:t>
            </a:r>
            <a:r>
              <a:rPr lang="en-US" sz="1500" dirty="0" smtClean="0"/>
              <a:t>System</a:t>
            </a:r>
          </a:p>
          <a:p>
            <a:pPr lvl="1">
              <a:spcBef>
                <a:spcPts val="0"/>
              </a:spcBef>
            </a:pPr>
            <a:r>
              <a:rPr lang="en-US" sz="1500" dirty="0"/>
              <a:t>CDS&amp;E </a:t>
            </a:r>
            <a:r>
              <a:rPr lang="en-US" sz="1500" dirty="0" smtClean="0"/>
              <a:t>Track</a:t>
            </a:r>
            <a:endParaRPr lang="en-US" sz="1500" dirty="0"/>
          </a:p>
          <a:p>
            <a:pPr lvl="2">
              <a:spcBef>
                <a:spcPts val="0"/>
              </a:spcBef>
            </a:pPr>
            <a:r>
              <a:rPr lang="en-US" sz="1300" dirty="0" smtClean="0"/>
              <a:t>Mid </a:t>
            </a:r>
            <a:r>
              <a:rPr lang="en-US" sz="1300" dirty="0"/>
              <a:t>AM: Benchmarking &amp; Tuning</a:t>
            </a:r>
          </a:p>
          <a:p>
            <a:pPr lvl="2">
              <a:spcBef>
                <a:spcPts val="0"/>
              </a:spcBef>
            </a:pPr>
            <a:r>
              <a:rPr lang="en-US" sz="1300" dirty="0" smtClean="0"/>
              <a:t>Early </a:t>
            </a:r>
            <a:r>
              <a:rPr lang="en-US" sz="1300" dirty="0"/>
              <a:t>PM: Real users present CDS&amp;E research</a:t>
            </a:r>
          </a:p>
          <a:p>
            <a:pPr lvl="2">
              <a:spcBef>
                <a:spcPts val="0"/>
              </a:spcBef>
            </a:pPr>
            <a:r>
              <a:rPr lang="en-US" sz="1300" dirty="0" smtClean="0"/>
              <a:t>Mid </a:t>
            </a:r>
            <a:r>
              <a:rPr lang="en-US" sz="1300" dirty="0"/>
              <a:t>PM: Real users: CI consulting </a:t>
            </a:r>
            <a:r>
              <a:rPr lang="en-US" sz="1300" dirty="0" smtClean="0"/>
              <a:t>practicum (“speed dating”)</a:t>
            </a:r>
            <a:endParaRPr lang="en-US" sz="1300" dirty="0"/>
          </a:p>
          <a:p>
            <a:pPr lvl="1">
              <a:spcBef>
                <a:spcPts val="0"/>
              </a:spcBef>
            </a:pPr>
            <a:r>
              <a:rPr lang="en-US" sz="1500" dirty="0" smtClean="0"/>
              <a:t>SCIENCE </a:t>
            </a:r>
            <a:r>
              <a:rPr lang="en-US" sz="1500" dirty="0"/>
              <a:t>DMZ </a:t>
            </a:r>
            <a:r>
              <a:rPr lang="en-US" sz="1500" dirty="0" smtClean="0"/>
              <a:t>Track</a:t>
            </a:r>
            <a:endParaRPr lang="en-US" sz="1500" dirty="0"/>
          </a:p>
          <a:p>
            <a:pPr lvl="2">
              <a:spcBef>
                <a:spcPts val="0"/>
              </a:spcBef>
            </a:pPr>
            <a:r>
              <a:rPr lang="en-US" sz="1300" dirty="0" smtClean="0"/>
              <a:t>Mid </a:t>
            </a:r>
            <a:r>
              <a:rPr lang="en-US" sz="1300" dirty="0"/>
              <a:t>AM: </a:t>
            </a:r>
            <a:r>
              <a:rPr lang="en-US" sz="1300" dirty="0" smtClean="0"/>
              <a:t>Exploring Open Daylight </a:t>
            </a:r>
            <a:r>
              <a:rPr lang="en-US" sz="1300" dirty="0"/>
              <a:t>- Lecture</a:t>
            </a:r>
          </a:p>
          <a:p>
            <a:pPr lvl="2">
              <a:spcBef>
                <a:spcPts val="0"/>
              </a:spcBef>
            </a:pPr>
            <a:r>
              <a:rPr lang="en-US" sz="1300" dirty="0" smtClean="0"/>
              <a:t>Early </a:t>
            </a:r>
            <a:r>
              <a:rPr lang="en-US" sz="1300" dirty="0"/>
              <a:t>PM: </a:t>
            </a:r>
            <a:r>
              <a:rPr lang="en-US" sz="1300" dirty="0" smtClean="0"/>
              <a:t>Exploring Open Daylight </a:t>
            </a:r>
            <a:r>
              <a:rPr lang="en-US" sz="1300" dirty="0"/>
              <a:t>- Lab</a:t>
            </a:r>
          </a:p>
          <a:p>
            <a:pPr lvl="2">
              <a:spcBef>
                <a:spcPts val="0"/>
              </a:spcBef>
            </a:pPr>
            <a:r>
              <a:rPr lang="en-US" sz="1300" dirty="0" smtClean="0"/>
              <a:t>Mid </a:t>
            </a:r>
            <a:r>
              <a:rPr lang="en-US" sz="1300" dirty="0"/>
              <a:t>PM: Real users' high bandwidth </a:t>
            </a:r>
            <a:r>
              <a:rPr lang="en-US" sz="1300" dirty="0" smtClean="0"/>
              <a:t>research</a:t>
            </a:r>
          </a:p>
          <a:p>
            <a:pPr>
              <a:spcBef>
                <a:spcPts val="0"/>
              </a:spcBef>
            </a:pPr>
            <a:r>
              <a:rPr lang="en-US" sz="1700" dirty="0"/>
              <a:t>WEDNESDAY</a:t>
            </a:r>
          </a:p>
          <a:p>
            <a:pPr lvl="1">
              <a:spcBef>
                <a:spcPts val="0"/>
              </a:spcBef>
            </a:pPr>
            <a:r>
              <a:rPr lang="en-US" sz="1500" dirty="0" smtClean="0"/>
              <a:t>Early </a:t>
            </a:r>
            <a:r>
              <a:rPr lang="en-US" sz="1500" dirty="0"/>
              <a:t>AM: Using Videoconferencing and </a:t>
            </a:r>
            <a:r>
              <a:rPr lang="en-US" sz="1500" dirty="0" smtClean="0"/>
              <a:t>Collaboration Technologies </a:t>
            </a:r>
            <a:r>
              <a:rPr lang="en-US" sz="1500" dirty="0"/>
              <a:t>for Consulting</a:t>
            </a:r>
          </a:p>
          <a:p>
            <a:pPr lvl="1">
              <a:spcBef>
                <a:spcPts val="0"/>
              </a:spcBef>
            </a:pPr>
            <a:r>
              <a:rPr lang="en-US" sz="1500" dirty="0" smtClean="0"/>
              <a:t>Mid </a:t>
            </a:r>
            <a:r>
              <a:rPr lang="en-US" sz="1500" dirty="0"/>
              <a:t>AM: Writing Grant </a:t>
            </a:r>
            <a:r>
              <a:rPr lang="en-US" sz="1500" dirty="0" smtClean="0"/>
              <a:t>Proposals</a:t>
            </a:r>
            <a:endParaRPr lang="en-US" sz="1500" dirty="0"/>
          </a:p>
          <a:p>
            <a:pPr lvl="1">
              <a:spcBef>
                <a:spcPts val="0"/>
              </a:spcBef>
            </a:pPr>
            <a:r>
              <a:rPr lang="en-US" sz="1500" dirty="0" smtClean="0"/>
              <a:t>PM</a:t>
            </a:r>
            <a:r>
              <a:rPr lang="en-US" sz="1500" dirty="0"/>
              <a:t>: BREAK (free time)</a:t>
            </a:r>
          </a:p>
          <a:p>
            <a:pPr>
              <a:spcBef>
                <a:spcPts val="0"/>
              </a:spcBef>
            </a:pPr>
            <a:endParaRPr lang="en-US" sz="1900" dirty="0"/>
          </a:p>
        </p:txBody>
      </p:sp>
      <p:sp>
        <p:nvSpPr>
          <p:cNvPr id="5" name="Footer Placeholder 3"/>
          <p:cNvSpPr>
            <a:spLocks noGrp="1"/>
          </p:cNvSpPr>
          <p:nvPr>
            <p:ph type="ftr" sz="quarter" idx="10"/>
          </p:nvPr>
        </p:nvSpPr>
        <p:spPr>
          <a:xfrm>
            <a:off x="2633663" y="6172200"/>
            <a:ext cx="3995737" cy="457200"/>
          </a:xfrm>
        </p:spPr>
        <p:txBody>
          <a:bodyPr/>
          <a:lstStyle/>
          <a:p>
            <a:pPr>
              <a:defRPr/>
            </a:pPr>
            <a:r>
              <a:rPr lang="en-US" dirty="0" smtClean="0"/>
              <a:t>Workforce Development</a:t>
            </a:r>
          </a:p>
          <a:p>
            <a:pPr>
              <a:defRPr/>
            </a:pPr>
            <a:r>
              <a:rPr lang="nn-NO" dirty="0" smtClean="0"/>
              <a:t>HP-CAST 2015, Fri Nov 13 2015</a:t>
            </a:r>
            <a:endParaRPr lang="en-US" dirty="0"/>
          </a:p>
        </p:txBody>
      </p:sp>
    </p:spTree>
    <p:extLst>
      <p:ext uri="{BB962C8B-B14F-4D97-AF65-F5344CB8AC3E}">
        <p14:creationId xmlns:p14="http://schemas.microsoft.com/office/powerpoint/2010/main" val="3499463350"/>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ACI-REF Workshop Agenda</a:t>
            </a:r>
          </a:p>
        </p:txBody>
      </p:sp>
      <p:sp>
        <p:nvSpPr>
          <p:cNvPr id="3" name="Content Placeholder 2"/>
          <p:cNvSpPr>
            <a:spLocks noGrp="1"/>
          </p:cNvSpPr>
          <p:nvPr>
            <p:ph sz="half" idx="1"/>
          </p:nvPr>
        </p:nvSpPr>
        <p:spPr/>
        <p:txBody>
          <a:bodyPr/>
          <a:lstStyle/>
          <a:p>
            <a:pPr>
              <a:spcBef>
                <a:spcPts val="0"/>
              </a:spcBef>
            </a:pPr>
            <a:r>
              <a:rPr lang="en-US" sz="1700" dirty="0"/>
              <a:t>THURSDAY</a:t>
            </a:r>
          </a:p>
          <a:p>
            <a:pPr lvl="1">
              <a:spcBef>
                <a:spcPts val="0"/>
              </a:spcBef>
            </a:pPr>
            <a:r>
              <a:rPr lang="en-US" sz="1500" dirty="0"/>
              <a:t>Early AM: The Shifting Landscape of CI Funding Opportunities</a:t>
            </a:r>
          </a:p>
          <a:p>
            <a:pPr lvl="1">
              <a:spcBef>
                <a:spcPts val="0"/>
              </a:spcBef>
            </a:pPr>
            <a:r>
              <a:rPr lang="en-US" sz="1500" dirty="0" smtClean="0"/>
              <a:t>CDS&amp;E Track</a:t>
            </a:r>
            <a:endParaRPr lang="en-US" sz="1500" dirty="0"/>
          </a:p>
          <a:p>
            <a:pPr lvl="2">
              <a:spcBef>
                <a:spcPts val="0"/>
              </a:spcBef>
            </a:pPr>
            <a:r>
              <a:rPr lang="en-US" sz="1300" dirty="0" smtClean="0"/>
              <a:t>Mid </a:t>
            </a:r>
            <a:r>
              <a:rPr lang="en-US" sz="1300" dirty="0"/>
              <a:t>AM: Finding and Provisioning Remote </a:t>
            </a:r>
            <a:r>
              <a:rPr lang="en-US" sz="1300" dirty="0" smtClean="0"/>
              <a:t>Resources (XSEDE</a:t>
            </a:r>
            <a:r>
              <a:rPr lang="en-US" sz="1300" dirty="0"/>
              <a:t>, </a:t>
            </a:r>
            <a:r>
              <a:rPr lang="en-US" sz="1300" dirty="0" smtClean="0"/>
              <a:t>OSG)</a:t>
            </a:r>
            <a:endParaRPr lang="en-US" sz="1300" dirty="0"/>
          </a:p>
          <a:p>
            <a:pPr lvl="2">
              <a:spcBef>
                <a:spcPts val="0"/>
              </a:spcBef>
            </a:pPr>
            <a:r>
              <a:rPr lang="en-US" sz="1300" dirty="0" smtClean="0"/>
              <a:t>Early </a:t>
            </a:r>
            <a:r>
              <a:rPr lang="en-US" sz="1300" dirty="0"/>
              <a:t>PM: Real users present CDS&amp;E </a:t>
            </a:r>
            <a:r>
              <a:rPr lang="en-US" sz="1300" dirty="0" smtClean="0"/>
              <a:t>research (“speed dating”)</a:t>
            </a:r>
            <a:endParaRPr lang="en-US" sz="1300" dirty="0"/>
          </a:p>
          <a:p>
            <a:pPr lvl="2">
              <a:spcBef>
                <a:spcPts val="0"/>
              </a:spcBef>
            </a:pPr>
            <a:r>
              <a:rPr lang="en-US" sz="1300" dirty="0" smtClean="0"/>
              <a:t>Mid </a:t>
            </a:r>
            <a:r>
              <a:rPr lang="en-US" sz="1300" dirty="0"/>
              <a:t>PM: </a:t>
            </a:r>
            <a:r>
              <a:rPr lang="en-US" sz="1300" dirty="0" smtClean="0"/>
              <a:t>Catch-up on unfinished talks</a:t>
            </a:r>
            <a:endParaRPr lang="en-US" sz="1300" dirty="0"/>
          </a:p>
          <a:p>
            <a:pPr lvl="1">
              <a:spcBef>
                <a:spcPts val="0"/>
              </a:spcBef>
            </a:pPr>
            <a:r>
              <a:rPr lang="en-US" sz="1500" dirty="0" smtClean="0"/>
              <a:t>SCIENCE </a:t>
            </a:r>
            <a:r>
              <a:rPr lang="en-US" sz="1500" dirty="0"/>
              <a:t>DMZ </a:t>
            </a:r>
            <a:r>
              <a:rPr lang="en-US" sz="1500" dirty="0" smtClean="0"/>
              <a:t>Track</a:t>
            </a:r>
            <a:endParaRPr lang="en-US" sz="1500" dirty="0"/>
          </a:p>
          <a:p>
            <a:pPr lvl="2">
              <a:spcBef>
                <a:spcPts val="0"/>
              </a:spcBef>
            </a:pPr>
            <a:r>
              <a:rPr lang="en-US" sz="1300" dirty="0" smtClean="0"/>
              <a:t>Mid </a:t>
            </a:r>
            <a:r>
              <a:rPr lang="en-US" sz="1300" dirty="0"/>
              <a:t>AM: The Software in SDN - Lecture</a:t>
            </a:r>
          </a:p>
          <a:p>
            <a:pPr lvl="2">
              <a:spcBef>
                <a:spcPts val="0"/>
              </a:spcBef>
            </a:pPr>
            <a:r>
              <a:rPr lang="en-US" sz="1300" dirty="0" smtClean="0"/>
              <a:t>Early </a:t>
            </a:r>
            <a:r>
              <a:rPr lang="en-US" sz="1300" dirty="0"/>
              <a:t>PM: The Software in SDN - Lab</a:t>
            </a:r>
          </a:p>
          <a:p>
            <a:pPr lvl="2">
              <a:spcBef>
                <a:spcPts val="0"/>
              </a:spcBef>
            </a:pPr>
            <a:r>
              <a:rPr lang="en-US" sz="1300" dirty="0" smtClean="0"/>
              <a:t>Mid </a:t>
            </a:r>
            <a:r>
              <a:rPr lang="en-US" sz="1300" dirty="0"/>
              <a:t>PM: Real users' high bandwidth </a:t>
            </a:r>
            <a:r>
              <a:rPr lang="en-US" sz="1300" dirty="0" smtClean="0"/>
              <a:t>research</a:t>
            </a:r>
            <a:endParaRPr lang="en-US" sz="1300" dirty="0"/>
          </a:p>
        </p:txBody>
      </p:sp>
      <p:sp>
        <p:nvSpPr>
          <p:cNvPr id="4" name="Content Placeholder 3"/>
          <p:cNvSpPr>
            <a:spLocks noGrp="1"/>
          </p:cNvSpPr>
          <p:nvPr>
            <p:ph sz="half" idx="2"/>
          </p:nvPr>
        </p:nvSpPr>
        <p:spPr/>
        <p:txBody>
          <a:bodyPr/>
          <a:lstStyle/>
          <a:p>
            <a:pPr>
              <a:spcBef>
                <a:spcPts val="0"/>
              </a:spcBef>
            </a:pPr>
            <a:r>
              <a:rPr lang="en-US" sz="1700" dirty="0"/>
              <a:t>FRIDAY</a:t>
            </a:r>
          </a:p>
          <a:p>
            <a:pPr lvl="1">
              <a:spcBef>
                <a:spcPts val="0"/>
              </a:spcBef>
            </a:pPr>
            <a:r>
              <a:rPr lang="en-US" sz="1500" dirty="0" smtClean="0"/>
              <a:t>Early </a:t>
            </a:r>
            <a:r>
              <a:rPr lang="en-US" sz="1500" dirty="0"/>
              <a:t>AM: </a:t>
            </a:r>
            <a:r>
              <a:rPr lang="en-US" sz="1500" dirty="0" smtClean="0"/>
              <a:t>So You Want to Write a CI Proposal</a:t>
            </a:r>
            <a:endParaRPr lang="en-US" sz="1500" dirty="0"/>
          </a:p>
          <a:p>
            <a:pPr lvl="1">
              <a:spcBef>
                <a:spcPts val="0"/>
              </a:spcBef>
            </a:pPr>
            <a:r>
              <a:rPr lang="en-US" sz="1500" dirty="0" smtClean="0"/>
              <a:t>Mid </a:t>
            </a:r>
            <a:r>
              <a:rPr lang="en-US" sz="1500" dirty="0"/>
              <a:t>AM: Panel: Stories from the Trenches</a:t>
            </a:r>
          </a:p>
          <a:p>
            <a:pPr lvl="1">
              <a:spcBef>
                <a:spcPts val="0"/>
              </a:spcBef>
            </a:pPr>
            <a:r>
              <a:rPr lang="en-US" sz="1500" dirty="0" smtClean="0"/>
              <a:t>Early </a:t>
            </a:r>
            <a:r>
              <a:rPr lang="en-US" sz="1500" dirty="0"/>
              <a:t>PM: Project work time</a:t>
            </a:r>
          </a:p>
          <a:p>
            <a:pPr lvl="1">
              <a:spcBef>
                <a:spcPts val="0"/>
              </a:spcBef>
            </a:pPr>
            <a:r>
              <a:rPr lang="en-US" sz="1500" dirty="0" smtClean="0"/>
              <a:t>Mid </a:t>
            </a:r>
            <a:r>
              <a:rPr lang="en-US" sz="1500" dirty="0"/>
              <a:t>PM: Project work time</a:t>
            </a:r>
          </a:p>
          <a:p>
            <a:pPr lvl="1">
              <a:spcBef>
                <a:spcPts val="0"/>
              </a:spcBef>
            </a:pPr>
            <a:r>
              <a:rPr lang="en-US" sz="1500" dirty="0" smtClean="0"/>
              <a:t>Late </a:t>
            </a:r>
            <a:r>
              <a:rPr lang="en-US" sz="1500" dirty="0"/>
              <a:t>PM: Project presentations from early </a:t>
            </a:r>
            <a:r>
              <a:rPr lang="en-US" sz="1500" dirty="0" err="1"/>
              <a:t>departers</a:t>
            </a:r>
            <a:endParaRPr lang="en-US" sz="1500" dirty="0"/>
          </a:p>
          <a:p>
            <a:pPr>
              <a:spcBef>
                <a:spcPts val="0"/>
              </a:spcBef>
            </a:pPr>
            <a:r>
              <a:rPr lang="en-US" sz="1700" dirty="0" smtClean="0"/>
              <a:t>SATURDAY</a:t>
            </a:r>
            <a:endParaRPr lang="en-US" sz="1700" dirty="0"/>
          </a:p>
          <a:p>
            <a:pPr lvl="1">
              <a:spcBef>
                <a:spcPts val="0"/>
              </a:spcBef>
            </a:pPr>
            <a:r>
              <a:rPr lang="en-US" sz="1500" dirty="0" smtClean="0"/>
              <a:t>AM</a:t>
            </a:r>
            <a:r>
              <a:rPr lang="en-US" sz="1500" dirty="0"/>
              <a:t>: Project </a:t>
            </a:r>
            <a:r>
              <a:rPr lang="en-US" sz="1500" dirty="0" smtClean="0"/>
              <a:t>presentations</a:t>
            </a:r>
            <a:endParaRPr lang="en-US" sz="1500" dirty="0"/>
          </a:p>
        </p:txBody>
      </p:sp>
      <p:sp>
        <p:nvSpPr>
          <p:cNvPr id="5" name="Footer Placeholder 3"/>
          <p:cNvSpPr>
            <a:spLocks noGrp="1"/>
          </p:cNvSpPr>
          <p:nvPr>
            <p:ph type="ftr" sz="quarter" idx="10"/>
          </p:nvPr>
        </p:nvSpPr>
        <p:spPr>
          <a:xfrm>
            <a:off x="2633663" y="6172200"/>
            <a:ext cx="3995737" cy="457200"/>
          </a:xfrm>
        </p:spPr>
        <p:txBody>
          <a:bodyPr/>
          <a:lstStyle/>
          <a:p>
            <a:pPr>
              <a:defRPr/>
            </a:pPr>
            <a:r>
              <a:rPr lang="en-US" dirty="0" smtClean="0"/>
              <a:t>Workforce Development</a:t>
            </a:r>
          </a:p>
          <a:p>
            <a:pPr>
              <a:defRPr/>
            </a:pPr>
            <a:r>
              <a:rPr lang="nn-NO" dirty="0" smtClean="0"/>
              <a:t>HP-CAST 2015, Fri Nov 13 2015</a:t>
            </a:r>
            <a:endParaRPr lang="en-US" dirty="0"/>
          </a:p>
        </p:txBody>
      </p:sp>
    </p:spTree>
    <p:extLst>
      <p:ext uri="{BB962C8B-B14F-4D97-AF65-F5344CB8AC3E}">
        <p14:creationId xmlns:p14="http://schemas.microsoft.com/office/powerpoint/2010/main" val="1397794586"/>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ctrTitle"/>
          </p:nvPr>
        </p:nvSpPr>
        <p:spPr>
          <a:xfrm>
            <a:off x="990600" y="1524000"/>
            <a:ext cx="7772400" cy="1752600"/>
          </a:xfrm>
        </p:spPr>
        <p:txBody>
          <a:bodyPr/>
          <a:lstStyle/>
          <a:p>
            <a:r>
              <a:rPr lang="en-US" sz="5550" dirty="0" smtClean="0">
                <a:solidFill>
                  <a:schemeClr val="tx1"/>
                </a:solidFill>
                <a:latin typeface="Arial Black" panose="020B0A04020102020204" pitchFamily="34" charset="0"/>
              </a:rPr>
              <a:t>Workforce</a:t>
            </a:r>
            <a:br>
              <a:rPr lang="en-US" sz="5550" dirty="0" smtClean="0">
                <a:solidFill>
                  <a:schemeClr val="tx1"/>
                </a:solidFill>
                <a:latin typeface="Arial Black" panose="020B0A04020102020204" pitchFamily="34" charset="0"/>
              </a:rPr>
            </a:br>
            <a:r>
              <a:rPr lang="en-US" sz="5550" dirty="0" smtClean="0">
                <a:solidFill>
                  <a:schemeClr val="tx1"/>
                </a:solidFill>
                <a:latin typeface="Arial Black" panose="020B0A04020102020204" pitchFamily="34" charset="0"/>
              </a:rPr>
              <a:t>Meta-Development</a:t>
            </a:r>
            <a:endParaRPr lang="en-US" sz="5550" dirty="0">
              <a:solidFill>
                <a:schemeClr val="tx1"/>
              </a:solidFill>
              <a:latin typeface="Arial Black" panose="020B0A04020102020204" pitchFamily="34" charset="0"/>
            </a:endParaRPr>
          </a:p>
        </p:txBody>
      </p:sp>
      <p:sp>
        <p:nvSpPr>
          <p:cNvPr id="43011" name="Rectangle 3"/>
          <p:cNvSpPr>
            <a:spLocks noChangeArrowheads="1"/>
          </p:cNvSpPr>
          <p:nvPr>
            <p:custDataLst>
              <p:tags r:id="rId2"/>
            </p:custDataLst>
          </p:nvPr>
        </p:nvSpPr>
        <p:spPr bwMode="auto">
          <a:xfrm>
            <a:off x="0" y="0"/>
            <a:ext cx="63500" cy="63500"/>
          </a:xfrm>
          <a:prstGeom prst="rect">
            <a:avLst/>
          </a:prstGeom>
          <a:noFill/>
          <a:ln w="9525">
            <a:noFill/>
            <a:miter lim="800000"/>
            <a:headEnd/>
            <a:tailEnd/>
          </a:ln>
        </p:spPr>
        <p:txBody>
          <a:bodyPr wrap="none" anchor="ctr"/>
          <a:lstStyle/>
          <a:p>
            <a:endParaRPr lang="en-US"/>
          </a:p>
        </p:txBody>
      </p:sp>
    </p:spTree>
    <p:custDataLst>
      <p:tags r:id="rId1"/>
    </p:custDataLst>
    <p:extLst>
      <p:ext uri="{BB962C8B-B14F-4D97-AF65-F5344CB8AC3E}">
        <p14:creationId xmlns:p14="http://schemas.microsoft.com/office/powerpoint/2010/main" val="2584700029"/>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Virtual Residency Conference Calls</a:t>
            </a:r>
            <a:endParaRPr lang="en-US" dirty="0"/>
          </a:p>
        </p:txBody>
      </p:sp>
      <p:sp>
        <p:nvSpPr>
          <p:cNvPr id="3" name="Content Placeholder 2"/>
          <p:cNvSpPr>
            <a:spLocks noGrp="1"/>
          </p:cNvSpPr>
          <p:nvPr>
            <p:ph idx="1"/>
          </p:nvPr>
        </p:nvSpPr>
        <p:spPr/>
        <p:txBody>
          <a:bodyPr/>
          <a:lstStyle/>
          <a:p>
            <a:r>
              <a:rPr lang="en-US" dirty="0" smtClean="0"/>
              <a:t>Biweekly call via videoconferencing</a:t>
            </a:r>
          </a:p>
          <a:p>
            <a:r>
              <a:rPr lang="en-US" dirty="0" smtClean="0"/>
              <a:t>All ACI-REF Virtual Residency participants are welcome, as well as some mentors.</a:t>
            </a:r>
          </a:p>
          <a:p>
            <a:r>
              <a:rPr lang="en-US" dirty="0" smtClean="0"/>
              <a:t>This is where a lot of magic is happening.</a:t>
            </a:r>
          </a:p>
          <a:p>
            <a:r>
              <a:rPr lang="en-US" dirty="0" smtClean="0"/>
              <a:t>We’re trying to figure out how to fund a 2</a:t>
            </a:r>
            <a:r>
              <a:rPr lang="en-US" baseline="30000" dirty="0" smtClean="0"/>
              <a:t>nd</a:t>
            </a:r>
            <a:r>
              <a:rPr lang="en-US" dirty="0" smtClean="0"/>
              <a:t> cohort.</a:t>
            </a:r>
          </a:p>
          <a:p>
            <a:pPr lvl="1"/>
            <a:r>
              <a:rPr lang="en-US" dirty="0" smtClean="0"/>
              <a:t>The Virtual Residents have lobbied that we charge them, so that we can put some of their funds into a 2</a:t>
            </a:r>
            <a:r>
              <a:rPr lang="en-US" baseline="30000" dirty="0" smtClean="0"/>
              <a:t>nd</a:t>
            </a:r>
            <a:r>
              <a:rPr lang="en-US" dirty="0" smtClean="0"/>
              <a:t> cohort.</a:t>
            </a:r>
          </a:p>
          <a:p>
            <a:pPr lvl="1"/>
            <a:r>
              <a:rPr lang="en-US" dirty="0" smtClean="0"/>
              <a:t>The 1</a:t>
            </a:r>
            <a:r>
              <a:rPr lang="en-US" baseline="30000" dirty="0" smtClean="0"/>
              <a:t>st</a:t>
            </a:r>
            <a:r>
              <a:rPr lang="en-US" dirty="0" smtClean="0"/>
              <a:t> cohort’s 2</a:t>
            </a:r>
            <a:r>
              <a:rPr lang="en-US" baseline="30000" dirty="0" smtClean="0"/>
              <a:t>nd</a:t>
            </a:r>
            <a:r>
              <a:rPr lang="en-US" dirty="0" smtClean="0"/>
              <a:t> workshop will be the 2</a:t>
            </a:r>
            <a:r>
              <a:rPr lang="en-US" baseline="30000" dirty="0" smtClean="0"/>
              <a:t>nd</a:t>
            </a:r>
            <a:r>
              <a:rPr lang="en-US" dirty="0" smtClean="0"/>
              <a:t> cohort’s 1</a:t>
            </a:r>
            <a:r>
              <a:rPr lang="en-US" baseline="30000" dirty="0" smtClean="0"/>
              <a:t>st</a:t>
            </a:r>
            <a:r>
              <a:rPr lang="en-US" dirty="0" smtClean="0"/>
              <a:t> workshop.</a:t>
            </a:r>
          </a:p>
          <a:p>
            <a:pPr lvl="1"/>
            <a:r>
              <a:rPr lang="en-US" dirty="0" smtClean="0"/>
              <a:t>The 1</a:t>
            </a:r>
            <a:r>
              <a:rPr lang="en-US" baseline="30000" dirty="0" smtClean="0"/>
              <a:t>st</a:t>
            </a:r>
            <a:r>
              <a:rPr lang="en-US" dirty="0" smtClean="0"/>
              <a:t> cohort want to teach and mentor the 2</a:t>
            </a:r>
            <a:r>
              <a:rPr lang="en-US" baseline="30000" dirty="0" smtClean="0"/>
              <a:t>nd</a:t>
            </a:r>
            <a:r>
              <a:rPr lang="en-US" dirty="0" smtClean="0"/>
              <a:t> cohort.</a:t>
            </a:r>
            <a:endParaRPr lang="en-US" dirty="0"/>
          </a:p>
        </p:txBody>
      </p:sp>
      <p:sp>
        <p:nvSpPr>
          <p:cNvPr id="4" name="Footer Placeholder 3"/>
          <p:cNvSpPr>
            <a:spLocks noGrp="1"/>
          </p:cNvSpPr>
          <p:nvPr>
            <p:ph type="ftr" sz="quarter" idx="10"/>
          </p:nvPr>
        </p:nvSpPr>
        <p:spPr/>
        <p:txBody>
          <a:bodyPr/>
          <a:lstStyle/>
          <a:p>
            <a:pPr>
              <a:defRPr/>
            </a:pPr>
            <a:r>
              <a:rPr lang="en-US" dirty="0" smtClean="0"/>
              <a:t>Workforce Development</a:t>
            </a:r>
          </a:p>
          <a:p>
            <a:pPr>
              <a:defRPr/>
            </a:pPr>
            <a:r>
              <a:rPr lang="nn-NO" dirty="0" smtClean="0"/>
              <a:t>HP-CAST 2015, Fri Nov 13 2015</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33</a:t>
            </a:fld>
            <a:endParaRPr lang="en-US"/>
          </a:p>
        </p:txBody>
      </p:sp>
    </p:spTree>
    <p:extLst>
      <p:ext uri="{BB962C8B-B14F-4D97-AF65-F5344CB8AC3E}">
        <p14:creationId xmlns:p14="http://schemas.microsoft.com/office/powerpoint/2010/main" val="3956664513"/>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 Us at SC15!</a:t>
            </a:r>
            <a:endParaRPr lang="en-US" dirty="0"/>
          </a:p>
        </p:txBody>
      </p:sp>
      <p:sp>
        <p:nvSpPr>
          <p:cNvPr id="3" name="Content Placeholder 2"/>
          <p:cNvSpPr>
            <a:spLocks noGrp="1"/>
          </p:cNvSpPr>
          <p:nvPr>
            <p:ph idx="1"/>
          </p:nvPr>
        </p:nvSpPr>
        <p:spPr/>
        <p:txBody>
          <a:bodyPr/>
          <a:lstStyle/>
          <a:p>
            <a:r>
              <a:rPr lang="en-US" dirty="0" smtClean="0"/>
              <a:t>Recruitment Meetings Tue, Wed, Thu</a:t>
            </a:r>
          </a:p>
          <a:p>
            <a:pPr lvl="1"/>
            <a:r>
              <a:rPr lang="en-US" dirty="0" smtClean="0"/>
              <a:t>Tue Nov 17 2:00-2:30pm Great Plains Network booth # 592</a:t>
            </a:r>
          </a:p>
          <a:p>
            <a:pPr lvl="1"/>
            <a:r>
              <a:rPr lang="en-US" dirty="0" smtClean="0"/>
              <a:t>Wed Nov 18 1:30-2:00pm Great Plains Network booth # 592</a:t>
            </a:r>
          </a:p>
          <a:p>
            <a:pPr lvl="1"/>
            <a:r>
              <a:rPr lang="en-US" dirty="0" smtClean="0"/>
              <a:t>Thu Nov 19 10:30-11:00am Indiana U booth # 532</a:t>
            </a:r>
          </a:p>
          <a:p>
            <a:r>
              <a:rPr lang="en-US" dirty="0" smtClean="0"/>
              <a:t>Virtual Residency All-Hands Meeting</a:t>
            </a:r>
          </a:p>
          <a:p>
            <a:pPr lvl="1"/>
            <a:r>
              <a:rPr lang="en-US" dirty="0" smtClean="0"/>
              <a:t>Wed Nov 18 2:00-3:00pm booth # 1209</a:t>
            </a:r>
          </a:p>
        </p:txBody>
      </p:sp>
      <p:sp>
        <p:nvSpPr>
          <p:cNvPr id="4" name="Footer Placeholder 3"/>
          <p:cNvSpPr>
            <a:spLocks noGrp="1"/>
          </p:cNvSpPr>
          <p:nvPr>
            <p:ph type="ftr" sz="quarter" idx="10"/>
          </p:nvPr>
        </p:nvSpPr>
        <p:spPr/>
        <p:txBody>
          <a:bodyPr/>
          <a:lstStyle/>
          <a:p>
            <a:pPr>
              <a:defRPr/>
            </a:pPr>
            <a:r>
              <a:rPr lang="en-US" dirty="0" smtClean="0"/>
              <a:t>Workforce Development</a:t>
            </a:r>
          </a:p>
          <a:p>
            <a:pPr>
              <a:defRPr/>
            </a:pPr>
            <a:r>
              <a:rPr lang="nn-NO" dirty="0" smtClean="0"/>
              <a:t>HP-CAST 2015, Fri Nov 13 2015</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34</a:t>
            </a:fld>
            <a:endParaRPr lang="en-US"/>
          </a:p>
        </p:txBody>
      </p:sp>
    </p:spTree>
    <p:extLst>
      <p:ext uri="{BB962C8B-B14F-4D97-AF65-F5344CB8AC3E}">
        <p14:creationId xmlns:p14="http://schemas.microsoft.com/office/powerpoint/2010/main" val="1415989531"/>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a:t>
            </a:r>
            <a:endParaRPr lang="en-US" dirty="0"/>
          </a:p>
        </p:txBody>
      </p:sp>
      <p:sp>
        <p:nvSpPr>
          <p:cNvPr id="3" name="Content Placeholder 2"/>
          <p:cNvSpPr>
            <a:spLocks noGrp="1"/>
          </p:cNvSpPr>
          <p:nvPr>
            <p:ph idx="1"/>
          </p:nvPr>
        </p:nvSpPr>
        <p:spPr/>
        <p:txBody>
          <a:bodyPr/>
          <a:lstStyle/>
          <a:p>
            <a:pPr>
              <a:spcBef>
                <a:spcPts val="0"/>
              </a:spcBef>
            </a:pPr>
            <a:r>
              <a:rPr lang="en-US" sz="2050" dirty="0"/>
              <a:t>Portions of this material are based upon work supported by the National Science Foundation under the following </a:t>
            </a:r>
            <a:r>
              <a:rPr lang="en-US" sz="2050" dirty="0" smtClean="0"/>
              <a:t>grants:</a:t>
            </a:r>
          </a:p>
          <a:p>
            <a:pPr lvl="1">
              <a:spcBef>
                <a:spcPts val="0"/>
              </a:spcBef>
            </a:pPr>
            <a:r>
              <a:rPr lang="en-US" sz="1500" dirty="0" smtClean="0"/>
              <a:t>Grant </a:t>
            </a:r>
            <a:r>
              <a:rPr lang="en-US" sz="1500" dirty="0"/>
              <a:t>No. EPS-0814361, “Building Oklahoma's Leadership Role in Cellulosic </a:t>
            </a:r>
            <a:r>
              <a:rPr lang="en-US" sz="1500" dirty="0" smtClean="0"/>
              <a:t>Bioenergy”</a:t>
            </a:r>
          </a:p>
          <a:p>
            <a:pPr lvl="1">
              <a:spcBef>
                <a:spcPts val="0"/>
              </a:spcBef>
            </a:pPr>
            <a:r>
              <a:rPr lang="en-US" sz="1500" dirty="0"/>
              <a:t>Grant No. EPS-0919466, “A </a:t>
            </a:r>
            <a:r>
              <a:rPr lang="en-US" sz="1500" dirty="0" err="1"/>
              <a:t>cyberCommons</a:t>
            </a:r>
            <a:r>
              <a:rPr lang="en-US" sz="1500" dirty="0"/>
              <a:t> for Ecological </a:t>
            </a:r>
            <a:r>
              <a:rPr lang="en-US" sz="1500" dirty="0" smtClean="0"/>
              <a:t>Forecasting”</a:t>
            </a:r>
          </a:p>
          <a:p>
            <a:pPr lvl="1">
              <a:spcBef>
                <a:spcPts val="0"/>
              </a:spcBef>
            </a:pPr>
            <a:r>
              <a:rPr lang="en-US" sz="1500" dirty="0" smtClean="0"/>
              <a:t>Grant </a:t>
            </a:r>
            <a:r>
              <a:rPr lang="en-US" sz="1500" dirty="0"/>
              <a:t>No. EPS-1006919, “Oklahoma Optical </a:t>
            </a:r>
            <a:r>
              <a:rPr lang="en-US" sz="1500" dirty="0" smtClean="0"/>
              <a:t>Initiative”</a:t>
            </a:r>
          </a:p>
          <a:p>
            <a:pPr lvl="1">
              <a:spcBef>
                <a:spcPts val="0"/>
              </a:spcBef>
            </a:pPr>
            <a:r>
              <a:rPr lang="en-US" sz="1500" dirty="0" smtClean="0"/>
              <a:t>Grant </a:t>
            </a:r>
            <a:r>
              <a:rPr lang="en-US" sz="1500" dirty="0"/>
              <a:t>No. </a:t>
            </a:r>
            <a:r>
              <a:rPr lang="en-US" sz="1500" dirty="0" smtClean="0"/>
              <a:t>OCI-10310029</a:t>
            </a:r>
            <a:r>
              <a:rPr lang="en-US" sz="1500" dirty="0"/>
              <a:t>, “MRI: Acquisition of Extensible </a:t>
            </a:r>
            <a:r>
              <a:rPr lang="en-US" sz="1500" dirty="0" err="1"/>
              <a:t>Petascale</a:t>
            </a:r>
            <a:r>
              <a:rPr lang="en-US" sz="1500" dirty="0"/>
              <a:t> Storage for Data Intensive </a:t>
            </a:r>
            <a:r>
              <a:rPr lang="en-US" sz="1500" dirty="0" smtClean="0"/>
              <a:t>Research”</a:t>
            </a:r>
          </a:p>
          <a:p>
            <a:pPr lvl="1">
              <a:spcBef>
                <a:spcPts val="0"/>
              </a:spcBef>
            </a:pPr>
            <a:r>
              <a:rPr lang="en-US" sz="1500" dirty="0" smtClean="0"/>
              <a:t>Grant </a:t>
            </a:r>
            <a:r>
              <a:rPr lang="en-US" sz="1500" dirty="0"/>
              <a:t>No. </a:t>
            </a:r>
            <a:r>
              <a:rPr lang="en-US" sz="1500" dirty="0" smtClean="0"/>
              <a:t>OCI-1126330, </a:t>
            </a:r>
            <a:r>
              <a:rPr lang="en-US" sz="1500" dirty="0"/>
              <a:t>“Acquisition of a High Performance Compute Cluster for Multidisciplinary </a:t>
            </a:r>
            <a:r>
              <a:rPr lang="en-US" sz="1500" dirty="0" smtClean="0"/>
              <a:t>Research”</a:t>
            </a:r>
          </a:p>
          <a:p>
            <a:pPr lvl="1">
              <a:spcBef>
                <a:spcPts val="0"/>
              </a:spcBef>
            </a:pPr>
            <a:r>
              <a:rPr lang="en-US" sz="1500" dirty="0" smtClean="0"/>
              <a:t>Grant No. </a:t>
            </a:r>
            <a:r>
              <a:rPr lang="en-US" sz="1500" dirty="0"/>
              <a:t>ACI- </a:t>
            </a:r>
            <a:r>
              <a:rPr lang="en-US" sz="1500" dirty="0" smtClean="0"/>
              <a:t>1229107, “Acquisition </a:t>
            </a:r>
            <a:r>
              <a:rPr lang="en-US" sz="1500" dirty="0"/>
              <a:t>of a High Performance Computing Cluster for Research and </a:t>
            </a:r>
            <a:r>
              <a:rPr lang="en-US" sz="1500" dirty="0" smtClean="0"/>
              <a:t>Education”</a:t>
            </a:r>
          </a:p>
          <a:p>
            <a:pPr lvl="1">
              <a:spcBef>
                <a:spcPts val="0"/>
              </a:spcBef>
            </a:pPr>
            <a:r>
              <a:rPr lang="en-US" sz="1500" dirty="0" smtClean="0"/>
              <a:t>Grant </a:t>
            </a:r>
            <a:r>
              <a:rPr lang="en-US" sz="1500" dirty="0"/>
              <a:t>No. EPS-1301789, “Adapting Socio-ecological Systems to Increased Climate </a:t>
            </a:r>
            <a:r>
              <a:rPr lang="en-US" sz="1500" dirty="0" smtClean="0"/>
              <a:t>Variability”</a:t>
            </a:r>
          </a:p>
          <a:p>
            <a:pPr lvl="1">
              <a:spcBef>
                <a:spcPts val="0"/>
              </a:spcBef>
            </a:pPr>
            <a:r>
              <a:rPr lang="en-US" sz="1500" dirty="0" smtClean="0"/>
              <a:t>Grant </a:t>
            </a:r>
            <a:r>
              <a:rPr lang="en-US" sz="1500" dirty="0"/>
              <a:t>No. ACI-1341028, </a:t>
            </a:r>
            <a:r>
              <a:rPr lang="en-US" sz="1500" dirty="0" smtClean="0"/>
              <a:t>“OneOklahoma Friction Free Network”</a:t>
            </a:r>
          </a:p>
          <a:p>
            <a:pPr lvl="1">
              <a:spcBef>
                <a:spcPts val="0"/>
              </a:spcBef>
            </a:pPr>
            <a:r>
              <a:rPr lang="en-US" sz="1500" dirty="0"/>
              <a:t>Grant No. ACI-1440783, </a:t>
            </a:r>
            <a:r>
              <a:rPr lang="en-US" sz="1500" dirty="0" smtClean="0"/>
              <a:t>“A </a:t>
            </a:r>
            <a:r>
              <a:rPr lang="en-US" sz="1500" dirty="0"/>
              <a:t>Model for Advanced Cyberinfrastructure Research and Education </a:t>
            </a:r>
            <a:r>
              <a:rPr lang="en-US" sz="1500" dirty="0" smtClean="0"/>
              <a:t>Facilitators”</a:t>
            </a:r>
          </a:p>
          <a:p>
            <a:pPr>
              <a:spcBef>
                <a:spcPts val="0"/>
              </a:spcBef>
            </a:pPr>
            <a:r>
              <a:rPr lang="en-US" sz="1700" dirty="0" smtClean="0"/>
              <a:t>Dell </a:t>
            </a:r>
            <a:r>
              <a:rPr lang="en-US" sz="1700" dirty="0"/>
              <a:t>provided seed systems for the OU Research Cloud </a:t>
            </a:r>
            <a:r>
              <a:rPr lang="en-US" sz="1700" dirty="0" smtClean="0"/>
              <a:t>(“</a:t>
            </a:r>
            <a:r>
              <a:rPr lang="en-US" sz="1700" dirty="0" err="1"/>
              <a:t>OURcloud</a:t>
            </a:r>
            <a:r>
              <a:rPr lang="en-US" sz="1700" dirty="0"/>
              <a:t>”) and the OU Science DMZ.</a:t>
            </a:r>
          </a:p>
          <a:p>
            <a:pPr>
              <a:spcBef>
                <a:spcPts val="0"/>
              </a:spcBef>
            </a:pPr>
            <a:endParaRPr lang="en-US" sz="2050" dirty="0" smtClean="0"/>
          </a:p>
        </p:txBody>
      </p:sp>
      <p:sp>
        <p:nvSpPr>
          <p:cNvPr id="4" name="Footer Placeholder 3"/>
          <p:cNvSpPr>
            <a:spLocks noGrp="1"/>
          </p:cNvSpPr>
          <p:nvPr>
            <p:ph type="ftr" sz="quarter" idx="10"/>
          </p:nvPr>
        </p:nvSpPr>
        <p:spPr/>
        <p:txBody>
          <a:bodyPr/>
          <a:lstStyle/>
          <a:p>
            <a:pPr>
              <a:defRPr/>
            </a:pPr>
            <a:r>
              <a:rPr lang="en-US" dirty="0" smtClean="0"/>
              <a:t>Workforce Development</a:t>
            </a:r>
          </a:p>
          <a:p>
            <a:pPr>
              <a:defRPr/>
            </a:pPr>
            <a:r>
              <a:rPr lang="nn-NO" dirty="0" smtClean="0"/>
              <a:t>HP-CAST 2015, Fri Nov 13 2015</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35</a:t>
            </a:fld>
            <a:endParaRPr lang="en-US"/>
          </a:p>
        </p:txBody>
      </p:sp>
    </p:spTree>
    <p:extLst>
      <p:ext uri="{BB962C8B-B14F-4D97-AF65-F5344CB8AC3E}">
        <p14:creationId xmlns:p14="http://schemas.microsoft.com/office/powerpoint/2010/main" val="3841536694"/>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ctrTitle" idx="4294967295"/>
          </p:nvPr>
        </p:nvSpPr>
        <p:spPr>
          <a:xfrm>
            <a:off x="0" y="2895600"/>
            <a:ext cx="9144000" cy="990600"/>
          </a:xfrm>
        </p:spPr>
        <p:txBody>
          <a:bodyPr anchor="b"/>
          <a:lstStyle/>
          <a:p>
            <a:pPr eaLnBrk="1" hangingPunct="1">
              <a:lnSpc>
                <a:spcPct val="90000"/>
              </a:lnSpc>
            </a:pPr>
            <a:r>
              <a:rPr lang="en-US" dirty="0" smtClean="0">
                <a:solidFill>
                  <a:schemeClr val="tx1"/>
                </a:solidFill>
                <a:latin typeface="Arial Black" pitchFamily="34" charset="0"/>
                <a:ea typeface="ＭＳ Ｐゴシック" pitchFamily="-107" charset="-128"/>
              </a:rPr>
              <a:t>Thanks for your attention!</a:t>
            </a:r>
            <a:r>
              <a:rPr lang="en-US" sz="6900" dirty="0" smtClean="0">
                <a:solidFill>
                  <a:schemeClr val="tx1"/>
                </a:solidFill>
                <a:latin typeface="Arial Black" pitchFamily="34" charset="0"/>
                <a:ea typeface="ＭＳ Ｐゴシック" pitchFamily="-107" charset="-128"/>
              </a:rPr>
              <a:t/>
            </a:r>
            <a:br>
              <a:rPr lang="en-US" sz="6900" dirty="0" smtClean="0">
                <a:solidFill>
                  <a:schemeClr val="tx1"/>
                </a:solidFill>
                <a:latin typeface="Arial Black" pitchFamily="34" charset="0"/>
                <a:ea typeface="ＭＳ Ｐゴシック" pitchFamily="-107" charset="-128"/>
              </a:rPr>
            </a:br>
            <a:r>
              <a:rPr lang="en-US" sz="8400" dirty="0" smtClean="0">
                <a:solidFill>
                  <a:schemeClr val="tx1"/>
                </a:solidFill>
                <a:latin typeface="Arial Black" pitchFamily="34" charset="0"/>
                <a:ea typeface="ＭＳ Ｐゴシック" pitchFamily="-107" charset="-128"/>
              </a:rPr>
              <a:t>QUESTIONS?</a:t>
            </a:r>
          </a:p>
        </p:txBody>
      </p:sp>
      <p:sp>
        <p:nvSpPr>
          <p:cNvPr id="41987" name="Rectangle 4"/>
          <p:cNvSpPr>
            <a:spLocks noChangeArrowheads="1"/>
          </p:cNvSpPr>
          <p:nvPr>
            <p:custDataLst>
              <p:tags r:id="rId2"/>
            </p:custDataLst>
          </p:nvPr>
        </p:nvSpPr>
        <p:spPr bwMode="auto">
          <a:xfrm>
            <a:off x="0" y="0"/>
            <a:ext cx="63500" cy="63500"/>
          </a:xfrm>
          <a:prstGeom prst="rect">
            <a:avLst/>
          </a:prstGeom>
          <a:noFill/>
          <a:ln w="9525">
            <a:noFill/>
            <a:miter lim="800000"/>
            <a:headEnd/>
            <a:tailEnd/>
          </a:ln>
        </p:spPr>
        <p:txBody>
          <a:bodyPr wrap="none" anchor="ctr"/>
          <a:lstStyle/>
          <a:p>
            <a:pPr algn="ctr"/>
            <a:endParaRPr lang="en-US">
              <a:latin typeface="Times New Roman" pitchFamily="18" charset="0"/>
            </a:endParaRPr>
          </a:p>
        </p:txBody>
      </p:sp>
    </p:spTree>
    <p:custDataLst>
      <p:tags r:id="rId1"/>
    </p:custDataLst>
    <p:extLst>
      <p:ext uri="{BB962C8B-B14F-4D97-AF65-F5344CB8AC3E}">
        <p14:creationId xmlns:p14="http://schemas.microsoft.com/office/powerpoint/2010/main" val="1875267915"/>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PWI" val="98"/>
</p:tagLst>
</file>

<file path=ppt/tags/tag2.xml><?xml version="1.0" encoding="utf-8"?>
<p:tagLst xmlns:a="http://schemas.openxmlformats.org/drawingml/2006/main" xmlns:r="http://schemas.openxmlformats.org/officeDocument/2006/relationships" xmlns:p="http://schemas.openxmlformats.org/presentationml/2006/main">
  <p:tag name="SWI" val="1"/>
  <p:tag name="NBP" val="1"/>
  <p:tag name="BSN" val="1"/>
  <p:tag name="SVT" val="TRUE"/>
  <p:tag name="CVB" val="1"/>
  <p:tag name="SPT" val="FALSE"/>
  <p:tag name="CII" val="1"/>
</p:tagLst>
</file>

<file path=ppt/tags/tag3.xml><?xml version="1.0" encoding="utf-8"?>
<p:tagLst xmlns:a="http://schemas.openxmlformats.org/drawingml/2006/main" xmlns:r="http://schemas.openxmlformats.org/officeDocument/2006/relationships" xmlns:p="http://schemas.openxmlformats.org/presentationml/2006/main">
  <p:tag name="DUMMACSH" val="TRUE"/>
</p:tagLst>
</file>

<file path=ppt/tags/tag4.xml><?xml version="1.0" encoding="utf-8"?>
<p:tagLst xmlns:a="http://schemas.openxmlformats.org/drawingml/2006/main" xmlns:r="http://schemas.openxmlformats.org/officeDocument/2006/relationships" xmlns:p="http://schemas.openxmlformats.org/presentationml/2006/main">
  <p:tag name="SWI" val="28"/>
  <p:tag name="NBP" val="1"/>
  <p:tag name="BSN" val="28"/>
  <p:tag name="SVT" val="TRUE"/>
  <p:tag name="CVB" val="28"/>
  <p:tag name="SPT" val="FALSE"/>
  <p:tag name="CII" val="28"/>
</p:tagLst>
</file>

<file path=ppt/tags/tag5.xml><?xml version="1.0" encoding="utf-8"?>
<p:tagLst xmlns:a="http://schemas.openxmlformats.org/drawingml/2006/main" xmlns:r="http://schemas.openxmlformats.org/officeDocument/2006/relationships" xmlns:p="http://schemas.openxmlformats.org/presentationml/2006/main">
  <p:tag name="DUMMACSH" val="TRUE"/>
</p:tagLst>
</file>

<file path=ppt/tags/tag6.xml><?xml version="1.0" encoding="utf-8"?>
<p:tagLst xmlns:a="http://schemas.openxmlformats.org/drawingml/2006/main" xmlns:r="http://schemas.openxmlformats.org/officeDocument/2006/relationships" xmlns:p="http://schemas.openxmlformats.org/presentationml/2006/main">
  <p:tag name="SWI" val="28"/>
  <p:tag name="NBP" val="1"/>
  <p:tag name="BSN" val="28"/>
  <p:tag name="SVT" val="TRUE"/>
  <p:tag name="CVB" val="28"/>
  <p:tag name="SPT" val="FALSE"/>
  <p:tag name="CII" val="28"/>
</p:tagLst>
</file>

<file path=ppt/tags/tag7.xml><?xml version="1.0" encoding="utf-8"?>
<p:tagLst xmlns:a="http://schemas.openxmlformats.org/drawingml/2006/main" xmlns:r="http://schemas.openxmlformats.org/officeDocument/2006/relationships" xmlns:p="http://schemas.openxmlformats.org/presentationml/2006/main">
  <p:tag name="DUMMACSH" val="TRUE"/>
</p:tagLst>
</file>

<file path=ppt/tags/tag8.xml><?xml version="1.0" encoding="utf-8"?>
<p:tagLst xmlns:a="http://schemas.openxmlformats.org/drawingml/2006/main" xmlns:r="http://schemas.openxmlformats.org/officeDocument/2006/relationships" xmlns:p="http://schemas.openxmlformats.org/presentationml/2006/main">
  <p:tag name="SWI" val="28"/>
  <p:tag name="NBP" val="1"/>
  <p:tag name="BSN" val="28"/>
  <p:tag name="SVT" val="TRUE"/>
  <p:tag name="CVB" val="28"/>
  <p:tag name="SPT" val="FALSE"/>
  <p:tag name="CII" val="28"/>
</p:tagLst>
</file>

<file path=ppt/tags/tag9.xml><?xml version="1.0" encoding="utf-8"?>
<p:tagLst xmlns:a="http://schemas.openxmlformats.org/drawingml/2006/main" xmlns:r="http://schemas.openxmlformats.org/officeDocument/2006/relationships" xmlns:p="http://schemas.openxmlformats.org/presentationml/2006/main">
  <p:tag name="DUMMACSH" val="TRUE"/>
</p:tagLst>
</file>

<file path=ppt/tags/tag10.xml><?xml version="1.0" encoding="utf-8"?>
<p:tagLst xmlns:a="http://schemas.openxmlformats.org/drawingml/2006/main" xmlns:r="http://schemas.openxmlformats.org/officeDocument/2006/relationships" xmlns:p="http://schemas.openxmlformats.org/presentationml/2006/main">
  <p:tag name="SWI" val="28"/>
  <p:tag name="NBP" val="1"/>
  <p:tag name="BSN" val="28"/>
  <p:tag name="SVT" val="TRUE"/>
  <p:tag name="CVB" val="28"/>
  <p:tag name="SPT" val="FALSE"/>
  <p:tag name="CII" val="28"/>
</p:tagLst>
</file>

<file path=ppt/tags/tag11.xml><?xml version="1.0" encoding="utf-8"?>
<p:tagLst xmlns:a="http://schemas.openxmlformats.org/drawingml/2006/main" xmlns:r="http://schemas.openxmlformats.org/officeDocument/2006/relationships" xmlns:p="http://schemas.openxmlformats.org/presentationml/2006/main">
  <p:tag name="DUMMACSH" val="TRUE"/>
</p:tagLst>
</file>

<file path=ppt/tags/tag12.xml><?xml version="1.0" encoding="utf-8"?>
<p:tagLst xmlns:a="http://schemas.openxmlformats.org/drawingml/2006/main" xmlns:r="http://schemas.openxmlformats.org/officeDocument/2006/relationships" xmlns:p="http://schemas.openxmlformats.org/presentationml/2006/main">
  <p:tag name="SWI" val="28"/>
  <p:tag name="NBP" val="1"/>
  <p:tag name="BSN" val="28"/>
  <p:tag name="SVT" val="TRUE"/>
  <p:tag name="CVB" val="28"/>
  <p:tag name="SPT" val="FALSE"/>
  <p:tag name="CII" val="28"/>
</p:tagLst>
</file>

<file path=ppt/tags/tag13.xml><?xml version="1.0" encoding="utf-8"?>
<p:tagLst xmlns:a="http://schemas.openxmlformats.org/drawingml/2006/main" xmlns:r="http://schemas.openxmlformats.org/officeDocument/2006/relationships" xmlns:p="http://schemas.openxmlformats.org/presentationml/2006/main">
  <p:tag name="DUMMACSH" val="TRUE"/>
</p:tagLst>
</file>

<file path=ppt/tags/tag14.xml><?xml version="1.0" encoding="utf-8"?>
<p:tagLst xmlns:a="http://schemas.openxmlformats.org/drawingml/2006/main" xmlns:r="http://schemas.openxmlformats.org/officeDocument/2006/relationships" xmlns:p="http://schemas.openxmlformats.org/presentationml/2006/main">
  <p:tag name="SWI" val="28"/>
  <p:tag name="NBP" val="1"/>
  <p:tag name="BSN" val="28"/>
  <p:tag name="SVT" val="TRUE"/>
  <p:tag name="CVB" val="28"/>
  <p:tag name="SPT" val="FALSE"/>
  <p:tag name="CII" val="28"/>
</p:tagLst>
</file>

<file path=ppt/tags/tag15.xml><?xml version="1.0" encoding="utf-8"?>
<p:tagLst xmlns:a="http://schemas.openxmlformats.org/drawingml/2006/main" xmlns:r="http://schemas.openxmlformats.org/officeDocument/2006/relationships" xmlns:p="http://schemas.openxmlformats.org/presentationml/2006/main">
  <p:tag name="DUMMACSH" val="TRUE"/>
</p:tagLst>
</file>

<file path=ppt/tags/tag16.xml><?xml version="1.0" encoding="utf-8"?>
<p:tagLst xmlns:a="http://schemas.openxmlformats.org/drawingml/2006/main" xmlns:r="http://schemas.openxmlformats.org/officeDocument/2006/relationships" xmlns:p="http://schemas.openxmlformats.org/presentationml/2006/main">
  <p:tag name="SWI" val="56"/>
  <p:tag name="NBP" val="1"/>
  <p:tag name="BSN" val="56"/>
  <p:tag name="SVT" val="TRUE"/>
  <p:tag name="CVB" val="56"/>
  <p:tag name="SPT" val="FALSE"/>
  <p:tag name="CII" val="56"/>
</p:tagLst>
</file>

<file path=ppt/tags/tag17.xml><?xml version="1.0" encoding="utf-8"?>
<p:tagLst xmlns:a="http://schemas.openxmlformats.org/drawingml/2006/main" xmlns:r="http://schemas.openxmlformats.org/officeDocument/2006/relationships" xmlns:p="http://schemas.openxmlformats.org/presentationml/2006/main">
  <p:tag name="DUMMACSH" val="TRUE"/>
</p:tagLst>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Designs\Blends.pot</Template>
  <TotalTime>25249</TotalTime>
  <Words>2583</Words>
  <Application>Microsoft Macintosh PowerPoint</Application>
  <PresentationFormat>On-screen Show (4:3)</PresentationFormat>
  <Paragraphs>360</Paragraphs>
  <Slides>36</Slides>
  <Notes>30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Arial Black</vt:lpstr>
      <vt:lpstr>Courier New</vt:lpstr>
      <vt:lpstr>ＭＳ Ｐゴシック</vt:lpstr>
      <vt:lpstr>Tahoma</vt:lpstr>
      <vt:lpstr>Times New Roman</vt:lpstr>
      <vt:lpstr>Wingdings</vt:lpstr>
      <vt:lpstr>Arial</vt:lpstr>
      <vt:lpstr>Blends</vt:lpstr>
      <vt:lpstr>A Case Study for HPC Workforce Development and Workforce Meta-Development</vt:lpstr>
      <vt:lpstr>HPC Workforce Development is Hard</vt:lpstr>
      <vt:lpstr>Why is HPC Workforce Dev Hard?</vt:lpstr>
      <vt:lpstr>Why is CSE Workforce Dev Hard?</vt:lpstr>
      <vt:lpstr>OneOklahoma Cyberinfrastructure Initiative (OneOCII)</vt:lpstr>
      <vt:lpstr>OneOK Cyberinfrastructure Initiative</vt:lpstr>
      <vt:lpstr>OneOCII Goals</vt:lpstr>
      <vt:lpstr>OneOCII Service Methodologies Part 1</vt:lpstr>
      <vt:lpstr>OneOCII Service Methodologies Part 2</vt:lpstr>
      <vt:lpstr>OneOCII Service Methodologies Part 3</vt:lpstr>
      <vt:lpstr>OneOCII Institution Profile</vt:lpstr>
      <vt:lpstr>PowerPoint Presentation</vt:lpstr>
      <vt:lpstr>Supercomputing in Plain English</vt:lpstr>
      <vt:lpstr>SiPE Participants</vt:lpstr>
      <vt:lpstr>More States Should Do This</vt:lpstr>
      <vt:lpstr>ACI-REF</vt:lpstr>
      <vt:lpstr>What is an ACI-REF?</vt:lpstr>
      <vt:lpstr>Clemson-Led ACI-REF Project</vt:lpstr>
      <vt:lpstr>Phase 1: Clemson-led ACI-REF</vt:lpstr>
      <vt:lpstr>Phase 2: Find Other Funding</vt:lpstr>
      <vt:lpstr>OU’s ACI-REF Project</vt:lpstr>
      <vt:lpstr>OU’s NSF CC*IIE Grant</vt:lpstr>
      <vt:lpstr>OU’s ACI-REF Objectives</vt:lpstr>
      <vt:lpstr>OU’s ACI-REF Objectives</vt:lpstr>
      <vt:lpstr>ACI-REF Role</vt:lpstr>
      <vt:lpstr>ACI-REF Virtual Residency</vt:lpstr>
      <vt:lpstr>ACI-REF Virtual Residency: Why?</vt:lpstr>
      <vt:lpstr>National Level of Interest</vt:lpstr>
      <vt:lpstr>Virtual Residency Institutions</vt:lpstr>
      <vt:lpstr>ACI-REF Workshop Agenda</vt:lpstr>
      <vt:lpstr>ACI-REF Workshop Agenda</vt:lpstr>
      <vt:lpstr>Workforce Meta-Development</vt:lpstr>
      <vt:lpstr>Virtual Residency Conference Calls</vt:lpstr>
      <vt:lpstr>Find Us at SC15!</vt:lpstr>
      <vt:lpstr>Acknowledgements</vt:lpstr>
      <vt:lpstr>Thanks for your attention! QUESTIONS?</vt:lpstr>
    </vt:vector>
  </TitlesOfParts>
  <Company>University of Oklahoma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Supercomputing in Plain English: Overview</dc:title>
  <dc:creator>Henry Neeman</dc:creator>
  <cp:lastModifiedBy>Gentis, Debra L.</cp:lastModifiedBy>
  <cp:revision>650</cp:revision>
  <cp:lastPrinted>1601-01-01T00:00:00Z</cp:lastPrinted>
  <dcterms:created xsi:type="dcterms:W3CDTF">2001-08-18T12:37:15Z</dcterms:created>
  <dcterms:modified xsi:type="dcterms:W3CDTF">2016-01-28T16:42:53Z</dcterms:modified>
</cp:coreProperties>
</file>