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8" r:id="rId2"/>
    <p:sldId id="274" r:id="rId3"/>
    <p:sldId id="257" r:id="rId4"/>
    <p:sldId id="272" r:id="rId5"/>
    <p:sldId id="273" r:id="rId6"/>
    <p:sldId id="275" r:id="rId7"/>
    <p:sldId id="276" r:id="rId8"/>
    <p:sldId id="277" r:id="rId9"/>
    <p:sldId id="278" r:id="rId10"/>
    <p:sldId id="279" r:id="rId11"/>
    <p:sldId id="280" r:id="rId12"/>
    <p:sldId id="281" r:id="rId13"/>
    <p:sldId id="282" r:id="rId14"/>
    <p:sldId id="283" r:id="rId15"/>
    <p:sldId id="286" r:id="rId16"/>
    <p:sldId id="28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99"/>
    <a:srgbClr val="336699"/>
    <a:srgbClr val="3366CC"/>
    <a:srgbClr val="FF6666"/>
    <a:srgbClr val="5E5E5E"/>
    <a:srgbClr val="424242"/>
    <a:srgbClr val="797979"/>
    <a:srgbClr val="7A4300"/>
    <a:srgbClr val="D87B41"/>
    <a:srgbClr val="A7FE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109"/>
    <p:restoredTop sz="91688"/>
  </p:normalViewPr>
  <p:slideViewPr>
    <p:cSldViewPr snapToGrid="0" snapToObjects="1">
      <p:cViewPr>
        <p:scale>
          <a:sx n="113" d="100"/>
          <a:sy n="113" d="100"/>
        </p:scale>
        <p:origin x="1800" y="5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47A28-DB52-4743-980B-FAFA225AE106}" type="datetimeFigureOut">
              <a:rPr lang="en-US" smtClean="0"/>
              <a:t>2/7/19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8B374D-3120-C64A-AE3A-87C7D881E917}" type="slidenum">
              <a:rPr lang="en-US" smtClean="0"/>
              <a:t>‹#›</a:t>
            </a:fld>
            <a:endParaRPr lang="en-US"/>
          </a:p>
        </p:txBody>
      </p:sp>
    </p:spTree>
    <p:extLst>
      <p:ext uri="{BB962C8B-B14F-4D97-AF65-F5344CB8AC3E}">
        <p14:creationId xmlns:p14="http://schemas.microsoft.com/office/powerpoint/2010/main" val="1581501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253AB2-CF50-F44B-A883-9037C424E039}" type="slidenum">
              <a:rPr lang="en-US" smtClean="0"/>
              <a:t>1</a:t>
            </a:fld>
            <a:endParaRPr lang="en-US"/>
          </a:p>
        </p:txBody>
      </p:sp>
    </p:spTree>
    <p:extLst>
      <p:ext uri="{BB962C8B-B14F-4D97-AF65-F5344CB8AC3E}">
        <p14:creationId xmlns:p14="http://schemas.microsoft.com/office/powerpoint/2010/main" val="1367638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“AND” operator combines your keywords so that every search result will contain all of your keywords. It will help you connect different concepts or ideas together in order to end up with fewer search results.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10</a:t>
            </a:fld>
            <a:endParaRPr lang="en-US"/>
          </a:p>
        </p:txBody>
      </p:sp>
    </p:spTree>
    <p:extLst>
      <p:ext uri="{BB962C8B-B14F-4D97-AF65-F5344CB8AC3E}">
        <p14:creationId xmlns:p14="http://schemas.microsoft.com/office/powerpoint/2010/main" val="1431968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Using “social media AND anxiety AND teenagers” as your search terms will find articles that are about social media, anxiety, and teenagers.</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11</a:t>
            </a:fld>
            <a:endParaRPr lang="en-US"/>
          </a:p>
        </p:txBody>
      </p:sp>
    </p:spTree>
    <p:extLst>
      <p:ext uri="{BB962C8B-B14F-4D97-AF65-F5344CB8AC3E}">
        <p14:creationId xmlns:p14="http://schemas.microsoft.com/office/powerpoint/2010/main" val="346869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“OR” operator combines your keywords so that every search result will contain at least one of your keywords. OR is useful when it doesn’t matter which keyword shows up in your search results.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12</a:t>
            </a:fld>
            <a:endParaRPr lang="en-US"/>
          </a:p>
        </p:txBody>
      </p:sp>
    </p:spTree>
    <p:extLst>
      <p:ext uri="{BB962C8B-B14F-4D97-AF65-F5344CB8AC3E}">
        <p14:creationId xmlns:p14="http://schemas.microsoft.com/office/powerpoint/2010/main" val="647682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Using “teenagers OR young adults” will find articles that describes teens as either teenagers or young adults.</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13</a:t>
            </a:fld>
            <a:endParaRPr lang="en-US"/>
          </a:p>
        </p:txBody>
      </p:sp>
    </p:spTree>
    <p:extLst>
      <p:ext uri="{BB962C8B-B14F-4D97-AF65-F5344CB8AC3E}">
        <p14:creationId xmlns:p14="http://schemas.microsoft.com/office/powerpoint/2010/main" val="995307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To make sure your search is understood by the database, grouping your keywords and Boolean operators with parentheses can be helpful! Parentheses used in searches are similar to how they are used in mathematical equations. The result of 26 2 104 - 87 is different than (26 2) (104 - 87).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14</a:t>
            </a:fld>
            <a:endParaRPr lang="en-US"/>
          </a:p>
        </p:txBody>
      </p:sp>
    </p:spTree>
    <p:extLst>
      <p:ext uri="{BB962C8B-B14F-4D97-AF65-F5344CB8AC3E}">
        <p14:creationId xmlns:p14="http://schemas.microsoft.com/office/powerpoint/2010/main" val="74139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For your research topic about social media usage in teenagers, you can search social media AND anxiety AND (teenagers OR young adults). The parentheses around teenagers and young adults tells the database to find articles about teenagers, social media, and anxiety as well as articles about young adults, social media, and anxiety. </a:t>
            </a:r>
          </a:p>
        </p:txBody>
      </p:sp>
      <p:sp>
        <p:nvSpPr>
          <p:cNvPr id="4" name="Slide Number Placeholder 3"/>
          <p:cNvSpPr>
            <a:spLocks noGrp="1"/>
          </p:cNvSpPr>
          <p:nvPr>
            <p:ph type="sldNum" sz="quarter" idx="10"/>
          </p:nvPr>
        </p:nvSpPr>
        <p:spPr/>
        <p:txBody>
          <a:bodyPr/>
          <a:lstStyle/>
          <a:p>
            <a:fld id="{908B374D-3120-C64A-AE3A-87C7D881E917}" type="slidenum">
              <a:rPr lang="en-US" smtClean="0"/>
              <a:t>15</a:t>
            </a:fld>
            <a:endParaRPr lang="en-US"/>
          </a:p>
        </p:txBody>
      </p:sp>
    </p:spTree>
    <p:extLst>
      <p:ext uri="{BB962C8B-B14F-4D97-AF65-F5344CB8AC3E}">
        <p14:creationId xmlns:p14="http://schemas.microsoft.com/office/powerpoint/2010/main" val="33128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How library databases understand your keywords depends on how you combine them, so use AND and OR to become a Smooth Operator! Go to </a:t>
            </a:r>
            <a:r>
              <a:rPr lang="en-US" sz="1200" b="0" i="0" u="none" strike="noStrike" kern="1200" dirty="0" err="1">
                <a:solidFill>
                  <a:schemeClr val="tx1"/>
                </a:solidFill>
                <a:effectLst/>
                <a:latin typeface="+mn-lt"/>
                <a:ea typeface="+mn-ea"/>
                <a:cs typeface="+mn-cs"/>
              </a:rPr>
              <a:t>libraries.ou.edu</a:t>
            </a:r>
            <a:r>
              <a:rPr lang="en-US" sz="1200" b="0" i="0" u="none" strike="noStrike" kern="1200" dirty="0">
                <a:solidFill>
                  <a:schemeClr val="tx1"/>
                </a:solidFill>
                <a:effectLst/>
                <a:latin typeface="+mn-lt"/>
                <a:ea typeface="+mn-ea"/>
                <a:cs typeface="+mn-cs"/>
              </a:rPr>
              <a:t> for more information, tutorials, and resources. </a:t>
            </a:r>
          </a:p>
        </p:txBody>
      </p:sp>
      <p:sp>
        <p:nvSpPr>
          <p:cNvPr id="4" name="Slide Number Placeholder 3"/>
          <p:cNvSpPr>
            <a:spLocks noGrp="1"/>
          </p:cNvSpPr>
          <p:nvPr>
            <p:ph type="sldNum" sz="quarter" idx="10"/>
          </p:nvPr>
        </p:nvSpPr>
        <p:spPr/>
        <p:txBody>
          <a:bodyPr/>
          <a:lstStyle/>
          <a:p>
            <a:fld id="{908B374D-3120-C64A-AE3A-87C7D881E917}" type="slidenum">
              <a:rPr lang="en-US" smtClean="0"/>
              <a:t>16</a:t>
            </a:fld>
            <a:endParaRPr lang="en-US"/>
          </a:p>
        </p:txBody>
      </p:sp>
    </p:spTree>
    <p:extLst>
      <p:ext uri="{BB962C8B-B14F-4D97-AF65-F5344CB8AC3E}">
        <p14:creationId xmlns:p14="http://schemas.microsoft.com/office/powerpoint/2010/main" val="2847417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Take a moment and think about how you find information for your research papers!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2</a:t>
            </a:fld>
            <a:endParaRPr lang="en-US"/>
          </a:p>
        </p:txBody>
      </p:sp>
    </p:spTree>
    <p:extLst>
      <p:ext uri="{BB962C8B-B14F-4D97-AF65-F5344CB8AC3E}">
        <p14:creationId xmlns:p14="http://schemas.microsoft.com/office/powerpoint/2010/main" val="1104433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 you use online search engines like Google? Or do you use library databases? Do you think about the search terms you’ve used and how you’ve typed them into the search box?</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3</a:t>
            </a:fld>
            <a:endParaRPr lang="en-US"/>
          </a:p>
        </p:txBody>
      </p:sp>
    </p:spTree>
    <p:extLst>
      <p:ext uri="{BB962C8B-B14F-4D97-AF65-F5344CB8AC3E}">
        <p14:creationId xmlns:p14="http://schemas.microsoft.com/office/powerpoint/2010/main" val="166165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Sometimes you will not need anything more than a basic search strategy (like searching for movie times or the capital of Latvia), but other times you will need to use more advanced search techniques to find the best information for your research topic.</a:t>
            </a:r>
            <a:endParaRPr lang="en-US" dirty="0"/>
          </a:p>
          <a:p>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4</a:t>
            </a:fld>
            <a:endParaRPr lang="en-US"/>
          </a:p>
        </p:txBody>
      </p:sp>
    </p:spTree>
    <p:extLst>
      <p:ext uri="{BB962C8B-B14F-4D97-AF65-F5344CB8AC3E}">
        <p14:creationId xmlns:p14="http://schemas.microsoft.com/office/powerpoint/2010/main" val="296672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Using library databases for your research shouldn’t be scary or overwhelming. In fact, you’ve probably already searched a database today.  Don't think so?  What about Amazon, Pinterest, iTunes?  These are electronic collections of content that you can browse and search through to find what you want.  If you keep that in mind, searching a database for information shouldn't seem too different.</a:t>
            </a:r>
            <a:endParaRPr lang="en-US" dirty="0"/>
          </a:p>
          <a:p>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5</a:t>
            </a:fld>
            <a:endParaRPr lang="en-US"/>
          </a:p>
        </p:txBody>
      </p:sp>
    </p:spTree>
    <p:extLst>
      <p:ext uri="{BB962C8B-B14F-4D97-AF65-F5344CB8AC3E}">
        <p14:creationId xmlns:p14="http://schemas.microsoft.com/office/powerpoint/2010/main" val="196984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An advanced search strategy starts by turning your research idea into a  statement or a question. Let’s say that you want to research social media usage in teenagers and its effects in their lives. Your research question could be, “Does social media affect the quality of teenagers’ lives?” Or your research statement could be, “Social media causes anxiety and low self-esteem in teenagers.”  </a:t>
            </a:r>
            <a:endParaRPr lang="en-US" dirty="0"/>
          </a:p>
          <a:p>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6</a:t>
            </a:fld>
            <a:endParaRPr lang="en-US"/>
          </a:p>
        </p:txBody>
      </p:sp>
    </p:spTree>
    <p:extLst>
      <p:ext uri="{BB962C8B-B14F-4D97-AF65-F5344CB8AC3E}">
        <p14:creationId xmlns:p14="http://schemas.microsoft.com/office/powerpoint/2010/main" val="265884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Now that you’ve expressed your research idea as a statement or question, identify the three or four main ideas or keywords. For example, social media, anxiety, self-esteem, and teenagers can be the keywords for your research statement.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7</a:t>
            </a:fld>
            <a:endParaRPr lang="en-US"/>
          </a:p>
        </p:txBody>
      </p:sp>
    </p:spTree>
    <p:extLst>
      <p:ext uri="{BB962C8B-B14F-4D97-AF65-F5344CB8AC3E}">
        <p14:creationId xmlns:p14="http://schemas.microsoft.com/office/powerpoint/2010/main" val="915173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Once you have a list of keywords, brainstorm a list of synonyms or alternative words for every keyword. Try to think of words that are more discipline specific as well as words that may broaden or narrow down your research topic.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8</a:t>
            </a:fld>
            <a:endParaRPr lang="en-US"/>
          </a:p>
        </p:txBody>
      </p:sp>
    </p:spTree>
    <p:extLst>
      <p:ext uri="{BB962C8B-B14F-4D97-AF65-F5344CB8AC3E}">
        <p14:creationId xmlns:p14="http://schemas.microsoft.com/office/powerpoint/2010/main" val="1469396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Now you’re ready to combine your keywords with Boolean operators, which will help make sure you are getting the most relevant results for your research without spending hours staring at a computer screen.  </a:t>
            </a:r>
            <a:endParaRPr lang="en-US" dirty="0"/>
          </a:p>
        </p:txBody>
      </p:sp>
      <p:sp>
        <p:nvSpPr>
          <p:cNvPr id="4" name="Slide Number Placeholder 3"/>
          <p:cNvSpPr>
            <a:spLocks noGrp="1"/>
          </p:cNvSpPr>
          <p:nvPr>
            <p:ph type="sldNum" sz="quarter" idx="10"/>
          </p:nvPr>
        </p:nvSpPr>
        <p:spPr/>
        <p:txBody>
          <a:bodyPr/>
          <a:lstStyle/>
          <a:p>
            <a:fld id="{908B374D-3120-C64A-AE3A-87C7D881E917}" type="slidenum">
              <a:rPr lang="en-US" smtClean="0"/>
              <a:t>9</a:t>
            </a:fld>
            <a:endParaRPr lang="en-US"/>
          </a:p>
        </p:txBody>
      </p:sp>
    </p:spTree>
    <p:extLst>
      <p:ext uri="{BB962C8B-B14F-4D97-AF65-F5344CB8AC3E}">
        <p14:creationId xmlns:p14="http://schemas.microsoft.com/office/powerpoint/2010/main" val="38284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EC311E8-BE87-DA4D-B216-691C1761C5EC}" type="datetimeFigureOut">
              <a:rPr lang="en-US" smtClean="0"/>
              <a:t>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EC311E8-BE87-DA4D-B216-691C1761C5EC}" type="datetimeFigureOut">
              <a:rPr lang="en-US" smtClean="0"/>
              <a:t>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801911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EC311E8-BE87-DA4D-B216-691C1761C5EC}" type="datetimeFigureOut">
              <a:rPr lang="en-US" smtClean="0"/>
              <a:t>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112085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EC311E8-BE87-DA4D-B216-691C1761C5EC}" type="datetimeFigureOut">
              <a:rPr lang="en-US" smtClean="0"/>
              <a:t>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1109344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C311E8-BE87-DA4D-B216-691C1761C5EC}" type="datetimeFigureOut">
              <a:rPr lang="en-US" smtClean="0"/>
              <a:t>2/7/19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680749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EC311E8-BE87-DA4D-B216-691C1761C5EC}" type="datetimeFigureOut">
              <a:rPr lang="en-US" smtClean="0"/>
              <a:t>2/7/19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1716248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EC311E8-BE87-DA4D-B216-691C1761C5EC}" type="datetimeFigureOut">
              <a:rPr lang="en-US" smtClean="0"/>
              <a:t>2/7/19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2142836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EC311E8-BE87-DA4D-B216-691C1761C5EC}" type="datetimeFigureOut">
              <a:rPr lang="en-US" smtClean="0"/>
              <a:t>2/7/19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1351034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C311E8-BE87-DA4D-B216-691C1761C5EC}" type="datetimeFigureOut">
              <a:rPr lang="en-US" smtClean="0"/>
              <a:t>2/7/19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149703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EC311E8-BE87-DA4D-B216-691C1761C5EC}" type="datetimeFigureOut">
              <a:rPr lang="en-US" smtClean="0"/>
              <a:t>2/7/19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694449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EC311E8-BE87-DA4D-B216-691C1761C5EC}" type="datetimeFigureOut">
              <a:rPr lang="en-US" smtClean="0"/>
              <a:t>2/7/19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7733E8-33C0-714D-809A-4F199D920050}" type="slidenum">
              <a:rPr lang="en-US" smtClean="0"/>
              <a:t>‹#›</a:t>
            </a:fld>
            <a:endParaRPr lang="en-US"/>
          </a:p>
        </p:txBody>
      </p:sp>
    </p:spTree>
    <p:extLst>
      <p:ext uri="{BB962C8B-B14F-4D97-AF65-F5344CB8AC3E}">
        <p14:creationId xmlns:p14="http://schemas.microsoft.com/office/powerpoint/2010/main" val="35696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C311E8-BE87-DA4D-B216-691C1761C5EC}" type="datetimeFigureOut">
              <a:rPr lang="en-US" smtClean="0"/>
              <a:t>2/7/19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7733E8-33C0-714D-809A-4F199D920050}" type="slidenum">
              <a:rPr lang="en-US" smtClean="0"/>
              <a:t>‹#›</a:t>
            </a:fld>
            <a:endParaRPr 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30.png"/><Relationship Id="rId5" Type="http://schemas.openxmlformats.org/officeDocument/2006/relationships/image" Target="../media/image5.png"/><Relationship Id="rId10" Type="http://schemas.openxmlformats.org/officeDocument/2006/relationships/image" Target="../media/image29.png"/><Relationship Id="rId4" Type="http://schemas.openxmlformats.org/officeDocument/2006/relationships/image" Target="../media/image3.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1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31.png"/><Relationship Id="rId17" Type="http://schemas.openxmlformats.org/officeDocument/2006/relationships/image" Target="../media/image28.png"/><Relationship Id="rId2" Type="http://schemas.openxmlformats.org/officeDocument/2006/relationships/notesSlide" Target="../notesSlides/notesSlide11.xml"/><Relationship Id="rId16"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3.png"/><Relationship Id="rId5" Type="http://schemas.openxmlformats.org/officeDocument/2006/relationships/image" Target="../media/image5.png"/><Relationship Id="rId15" Type="http://schemas.openxmlformats.org/officeDocument/2006/relationships/image" Target="../media/image26.png"/><Relationship Id="rId10" Type="http://schemas.openxmlformats.org/officeDocument/2006/relationships/image" Target="../media/image22.png"/><Relationship Id="rId19"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21.pn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1.png"/><Relationship Id="rId18" Type="http://schemas.openxmlformats.org/officeDocument/2006/relationships/image" Target="../media/image28.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23.png"/><Relationship Id="rId17" Type="http://schemas.openxmlformats.org/officeDocument/2006/relationships/image" Target="../media/image27.png"/><Relationship Id="rId2" Type="http://schemas.openxmlformats.org/officeDocument/2006/relationships/notesSlide" Target="../notesSlides/notesSlide12.xml"/><Relationship Id="rId16"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2.png"/><Relationship Id="rId5" Type="http://schemas.openxmlformats.org/officeDocument/2006/relationships/image" Target="../media/image5.png"/><Relationship Id="rId15" Type="http://schemas.openxmlformats.org/officeDocument/2006/relationships/image" Target="../media/image25.png"/><Relationship Id="rId10" Type="http://schemas.openxmlformats.org/officeDocument/2006/relationships/image" Target="../media/image21.png"/><Relationship Id="rId19"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20.png"/><Relationship Id="rId1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5.png"/><Relationship Id="rId5" Type="http://schemas.openxmlformats.org/officeDocument/2006/relationships/image" Target="../media/image5.png"/><Relationship Id="rId10" Type="http://schemas.openxmlformats.org/officeDocument/2006/relationships/image" Target="../media/image28.png"/><Relationship Id="rId4" Type="http://schemas.openxmlformats.org/officeDocument/2006/relationships/image" Target="../media/image3.png"/><Relationship Id="rId9" Type="http://schemas.openxmlformats.org/officeDocument/2006/relationships/image" Target="../media/image24.png"/><Relationship Id="rId1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5.png"/><Relationship Id="rId5" Type="http://schemas.openxmlformats.org/officeDocument/2006/relationships/image" Target="../media/image5.png"/><Relationship Id="rId10" Type="http://schemas.openxmlformats.org/officeDocument/2006/relationships/image" Target="../media/image28.png"/><Relationship Id="rId4" Type="http://schemas.openxmlformats.org/officeDocument/2006/relationships/image" Target="../media/image3.png"/><Relationship Id="rId9" Type="http://schemas.openxmlformats.org/officeDocument/2006/relationships/image" Target="../media/image24.png"/><Relationship Id="rId1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7.png"/><Relationship Id="rId18" Type="http://schemas.openxmlformats.org/officeDocument/2006/relationships/image" Target="../media/image23.png"/><Relationship Id="rId3" Type="http://schemas.openxmlformats.org/officeDocument/2006/relationships/image" Target="../media/image2.png"/><Relationship Id="rId21" Type="http://schemas.openxmlformats.org/officeDocument/2006/relationships/image" Target="../media/image35.png"/><Relationship Id="rId7" Type="http://schemas.openxmlformats.org/officeDocument/2006/relationships/image" Target="../media/image7.png"/><Relationship Id="rId12" Type="http://schemas.openxmlformats.org/officeDocument/2006/relationships/image" Target="../media/image26.png"/><Relationship Id="rId17" Type="http://schemas.openxmlformats.org/officeDocument/2006/relationships/image" Target="../media/image22.png"/><Relationship Id="rId2" Type="http://schemas.openxmlformats.org/officeDocument/2006/relationships/notesSlide" Target="../notesSlides/notesSlide15.xml"/><Relationship Id="rId16" Type="http://schemas.openxmlformats.org/officeDocument/2006/relationships/image" Target="../media/image21.png"/><Relationship Id="rId20"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5.png"/><Relationship Id="rId5" Type="http://schemas.openxmlformats.org/officeDocument/2006/relationships/image" Target="../media/image5.png"/><Relationship Id="rId15" Type="http://schemas.openxmlformats.org/officeDocument/2006/relationships/image" Target="../media/image20.png"/><Relationship Id="rId10" Type="http://schemas.openxmlformats.org/officeDocument/2006/relationships/image" Target="../media/image28.png"/><Relationship Id="rId19" Type="http://schemas.openxmlformats.org/officeDocument/2006/relationships/image" Target="../media/image31.png"/><Relationship Id="rId4" Type="http://schemas.openxmlformats.org/officeDocument/2006/relationships/image" Target="../media/image3.png"/><Relationship Id="rId9" Type="http://schemas.openxmlformats.org/officeDocument/2006/relationships/image" Target="../media/image24.png"/><Relationship Id="rId1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1.png"/><Relationship Id="rId18" Type="http://schemas.openxmlformats.org/officeDocument/2006/relationships/image" Target="../media/image27.png"/><Relationship Id="rId3" Type="http://schemas.openxmlformats.org/officeDocument/2006/relationships/image" Target="../media/image2.png"/><Relationship Id="rId21" Type="http://schemas.openxmlformats.org/officeDocument/2006/relationships/image" Target="../media/image36.png"/><Relationship Id="rId7" Type="http://schemas.openxmlformats.org/officeDocument/2006/relationships/image" Target="../media/image7.png"/><Relationship Id="rId12" Type="http://schemas.openxmlformats.org/officeDocument/2006/relationships/image" Target="../media/image23.png"/><Relationship Id="rId17" Type="http://schemas.openxmlformats.org/officeDocument/2006/relationships/image" Target="../media/image26.png"/><Relationship Id="rId2" Type="http://schemas.openxmlformats.org/officeDocument/2006/relationships/notesSlide" Target="../notesSlides/notesSlide16.xml"/><Relationship Id="rId16" Type="http://schemas.openxmlformats.org/officeDocument/2006/relationships/image" Target="../media/image25.png"/><Relationship Id="rId20"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2.png"/><Relationship Id="rId5" Type="http://schemas.openxmlformats.org/officeDocument/2006/relationships/image" Target="../media/image5.png"/><Relationship Id="rId15" Type="http://schemas.openxmlformats.org/officeDocument/2006/relationships/image" Target="../media/image28.png"/><Relationship Id="rId23" Type="http://schemas.openxmlformats.org/officeDocument/2006/relationships/image" Target="../media/image37.png"/><Relationship Id="rId10" Type="http://schemas.openxmlformats.org/officeDocument/2006/relationships/image" Target="../media/image21.png"/><Relationship Id="rId19" Type="http://schemas.openxmlformats.org/officeDocument/2006/relationships/image" Target="../media/image34.png"/><Relationship Id="rId4" Type="http://schemas.openxmlformats.org/officeDocument/2006/relationships/image" Target="../media/image3.png"/><Relationship Id="rId9" Type="http://schemas.openxmlformats.org/officeDocument/2006/relationships/image" Target="../media/image20.png"/><Relationship Id="rId14" Type="http://schemas.openxmlformats.org/officeDocument/2006/relationships/image" Target="../media/image24.png"/><Relationship Id="rId22"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3.png"/><Relationship Id="rId2" Type="http://schemas.openxmlformats.org/officeDocument/2006/relationships/notesSlide" Target="../notesSlides/notesSlide3.xml"/><Relationship Id="rId16"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5" Type="http://schemas.openxmlformats.org/officeDocument/2006/relationships/image" Target="../media/image16.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8.png"/><Relationship Id="rId5" Type="http://schemas.openxmlformats.org/officeDocument/2006/relationships/image" Target="../media/image5.png"/><Relationship Id="rId10"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13.png"/><Relationship Id="rId1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notesSlide" Target="../notesSlides/notesSlide6.xml"/><Relationship Id="rId16" Type="http://schemas.openxmlformats.org/officeDocument/2006/relationships/image" Target="../media/image25.png"/><Relationship Id="rId20"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0.png"/><Relationship Id="rId5" Type="http://schemas.openxmlformats.org/officeDocument/2006/relationships/image" Target="../media/image5.png"/><Relationship Id="rId15" Type="http://schemas.openxmlformats.org/officeDocument/2006/relationships/image" Target="../media/image24.png"/><Relationship Id="rId10" Type="http://schemas.openxmlformats.org/officeDocument/2006/relationships/image" Target="../media/image13.png"/><Relationship Id="rId19" Type="http://schemas.openxmlformats.org/officeDocument/2006/relationships/image" Target="../media/image2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9.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27" y="-16329"/>
            <a:ext cx="12472280" cy="7021286"/>
          </a:xfrm>
          <a:prstGeom prst="rect">
            <a:avLst/>
          </a:prstGeom>
        </p:spPr>
      </p:pic>
      <p:sp>
        <p:nvSpPr>
          <p:cNvPr id="3" name="TextBox 2"/>
          <p:cNvSpPr txBox="1"/>
          <p:nvPr/>
        </p:nvSpPr>
        <p:spPr>
          <a:xfrm>
            <a:off x="1192944" y="3313741"/>
            <a:ext cx="10085294" cy="1754326"/>
          </a:xfrm>
          <a:prstGeom prst="rect">
            <a:avLst/>
          </a:prstGeom>
          <a:noFill/>
        </p:spPr>
        <p:txBody>
          <a:bodyPr wrap="square" rtlCol="0">
            <a:spAutoFit/>
          </a:bodyPr>
          <a:lstStyle/>
          <a:p>
            <a:pPr algn="ctr"/>
            <a:r>
              <a:rPr lang="en-US" sz="5300" b="1" dirty="0">
                <a:latin typeface="Montserrat" charset="0"/>
                <a:ea typeface="Montserrat" charset="0"/>
                <a:cs typeface="Montserrat" charset="0"/>
              </a:rPr>
              <a:t>Smooth Operator: </a:t>
            </a:r>
            <a:r>
              <a:rPr lang="en-US" sz="5300" dirty="0">
                <a:latin typeface="Montserrat" charset="0"/>
                <a:ea typeface="Montserrat" charset="0"/>
                <a:cs typeface="Montserrat" charset="0"/>
              </a:rPr>
              <a:t>Advanced Search Strategies</a:t>
            </a:r>
          </a:p>
        </p:txBody>
      </p:sp>
    </p:spTree>
    <p:extLst>
      <p:ext uri="{BB962C8B-B14F-4D97-AF65-F5344CB8AC3E}">
        <p14:creationId xmlns:p14="http://schemas.microsoft.com/office/powerpoint/2010/main" val="885166113"/>
      </p:ext>
    </p:extLst>
  </p:cSld>
  <p:clrMapOvr>
    <a:masterClrMapping/>
  </p:clrMapOvr>
  <p:transition advClick="0" advTm="1250"/>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0" y="6353962"/>
            <a:ext cx="12567920" cy="22015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4593757" y="-2107953"/>
            <a:ext cx="7497099" cy="6725783"/>
            <a:chOff x="-335971" y="-321257"/>
            <a:chExt cx="3553225" cy="4740857"/>
          </a:xfrm>
        </p:grpSpPr>
        <p:sp>
          <p:nvSpPr>
            <p:cNvPr id="39" name="Rectangle 38"/>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46" name="Picture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49" name="Rectangle 48"/>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54" name="Rectangle 53"/>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11" name="Group 10"/>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pic>
        <p:nvPicPr>
          <p:cNvPr id="85" name="Picture 84"/>
          <p:cNvPicPr>
            <a:picLocks noChangeAspect="1"/>
          </p:cNvPicPr>
          <p:nvPr/>
        </p:nvPicPr>
        <p:blipFill rotWithShape="1">
          <a:blip r:embed="rId8">
            <a:extLst>
              <a:ext uri="{28A0092B-C50C-407E-A947-70E740481C1C}">
                <a14:useLocalDpi xmlns:a14="http://schemas.microsoft.com/office/drawing/2010/main" val="0"/>
              </a:ext>
            </a:extLst>
          </a:blip>
          <a:srcRect b="41345"/>
          <a:stretch/>
        </p:blipFill>
        <p:spPr>
          <a:xfrm>
            <a:off x="5485443" y="7320583"/>
            <a:ext cx="4217657" cy="6084791"/>
          </a:xfrm>
          <a:prstGeom prst="rect">
            <a:avLst/>
          </a:prstGeom>
        </p:spPr>
      </p:pic>
      <p:pic>
        <p:nvPicPr>
          <p:cNvPr id="87" name="Picture 8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489887" y="1131212"/>
            <a:ext cx="3872241" cy="2958555"/>
          </a:xfrm>
          <a:prstGeom prst="rect">
            <a:avLst/>
          </a:prstGeom>
        </p:spPr>
      </p:pic>
      <p:sp>
        <p:nvSpPr>
          <p:cNvPr id="88" name="TextBox 87"/>
          <p:cNvSpPr txBox="1"/>
          <p:nvPr/>
        </p:nvSpPr>
        <p:spPr>
          <a:xfrm>
            <a:off x="13118358" y="1479700"/>
            <a:ext cx="3416200" cy="2739211"/>
          </a:xfrm>
          <a:prstGeom prst="rect">
            <a:avLst/>
          </a:prstGeom>
          <a:noFill/>
        </p:spPr>
        <p:txBody>
          <a:bodyPr wrap="square" rtlCol="0">
            <a:spAutoFit/>
          </a:bodyPr>
          <a:lstStyle/>
          <a:p>
            <a:r>
              <a:rPr lang="en-US" sz="2300" dirty="0">
                <a:latin typeface="Montserrat" pitchFamily="2" charset="77"/>
                <a:ea typeface="Riffic" charset="0"/>
                <a:cs typeface="Riffic" charset="0"/>
              </a:rPr>
              <a:t>Connectors, or Boolean operators, can help you narrow your results or make your results more broad. </a:t>
            </a:r>
          </a:p>
          <a:p>
            <a:endParaRPr lang="en-US" sz="2800" dirty="0">
              <a:latin typeface="Riffic" charset="0"/>
              <a:ea typeface="Riffic" charset="0"/>
              <a:cs typeface="Riffic" charset="0"/>
            </a:endParaRPr>
          </a:p>
        </p:txBody>
      </p:sp>
      <p:grpSp>
        <p:nvGrpSpPr>
          <p:cNvPr id="7" name="Group 6"/>
          <p:cNvGrpSpPr/>
          <p:nvPr/>
        </p:nvGrpSpPr>
        <p:grpSpPr>
          <a:xfrm>
            <a:off x="-6618603" y="1018700"/>
            <a:ext cx="6119334" cy="1636104"/>
            <a:chOff x="1538433" y="1018700"/>
            <a:chExt cx="6119334" cy="1636104"/>
          </a:xfrm>
        </p:grpSpPr>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38433" y="1018700"/>
              <a:ext cx="3728511" cy="1012389"/>
            </a:xfrm>
            <a:prstGeom prst="rect">
              <a:avLst/>
            </a:prstGeom>
          </p:spPr>
        </p:pic>
        <p:pic>
          <p:nvPicPr>
            <p:cNvPr id="6" name="Picture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78866" y="1595815"/>
              <a:ext cx="5378901" cy="1058989"/>
            </a:xfrm>
            <a:prstGeom prst="rect">
              <a:avLst/>
            </a:prstGeom>
          </p:spPr>
        </p:pic>
      </p:grpSp>
      <p:sp>
        <p:nvSpPr>
          <p:cNvPr id="8" name="TextBox 7"/>
          <p:cNvSpPr txBox="1"/>
          <p:nvPr/>
        </p:nvSpPr>
        <p:spPr>
          <a:xfrm>
            <a:off x="2696622" y="1069075"/>
            <a:ext cx="3899260" cy="1200329"/>
          </a:xfrm>
          <a:prstGeom prst="rect">
            <a:avLst/>
          </a:prstGeom>
          <a:noFill/>
          <a:ln>
            <a:noFill/>
          </a:ln>
        </p:spPr>
        <p:txBody>
          <a:bodyPr wrap="square" rtlCol="0">
            <a:spAutoFit/>
          </a:bodyPr>
          <a:lstStyle/>
          <a:p>
            <a:pPr algn="ctr"/>
            <a:r>
              <a:rPr lang="en-US" sz="7200" b="1" dirty="0">
                <a:latin typeface="Montserrat" pitchFamily="2" charset="77"/>
                <a:ea typeface="Riffic" charset="0"/>
                <a:cs typeface="Riffic" charset="0"/>
              </a:rPr>
              <a:t>AND</a:t>
            </a:r>
          </a:p>
        </p:txBody>
      </p:sp>
      <p:sp>
        <p:nvSpPr>
          <p:cNvPr id="95" name="TextBox 94"/>
          <p:cNvSpPr txBox="1"/>
          <p:nvPr/>
        </p:nvSpPr>
        <p:spPr>
          <a:xfrm>
            <a:off x="12192000" y="8364324"/>
            <a:ext cx="1209875" cy="769441"/>
          </a:xfrm>
          <a:prstGeom prst="rect">
            <a:avLst/>
          </a:prstGeom>
          <a:noFill/>
          <a:ln>
            <a:solidFill>
              <a:srgbClr val="00CC99"/>
            </a:solidFill>
          </a:ln>
        </p:spPr>
        <p:txBody>
          <a:bodyPr wrap="square" rtlCol="0">
            <a:spAutoFit/>
          </a:bodyPr>
          <a:lstStyle/>
          <a:p>
            <a:pPr algn="ctr"/>
            <a:r>
              <a:rPr lang="en-US" sz="4400" b="1" dirty="0">
                <a:latin typeface="Montserrat" pitchFamily="2" charset="77"/>
                <a:ea typeface="Riffic" charset="0"/>
                <a:cs typeface="Riffic" charset="0"/>
              </a:rPr>
              <a:t>OR</a:t>
            </a:r>
          </a:p>
        </p:txBody>
      </p:sp>
      <p:pic>
        <p:nvPicPr>
          <p:cNvPr id="9" name="Picture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6014" y="2058027"/>
            <a:ext cx="1227550" cy="1079641"/>
          </a:xfrm>
          <a:prstGeom prst="rect">
            <a:avLst/>
          </a:prstGeom>
        </p:spPr>
      </p:pic>
      <p:sp>
        <p:nvSpPr>
          <p:cNvPr id="10" name="TextBox 9"/>
          <p:cNvSpPr txBox="1"/>
          <p:nvPr/>
        </p:nvSpPr>
        <p:spPr>
          <a:xfrm>
            <a:off x="2154290" y="2540495"/>
            <a:ext cx="6325628" cy="523220"/>
          </a:xfrm>
          <a:prstGeom prst="rect">
            <a:avLst/>
          </a:prstGeom>
          <a:noFill/>
        </p:spPr>
        <p:txBody>
          <a:bodyPr wrap="square" rtlCol="0">
            <a:spAutoFit/>
          </a:bodyPr>
          <a:lstStyle/>
          <a:p>
            <a:r>
              <a:rPr lang="en-US" sz="2800" dirty="0">
                <a:latin typeface="Montserrat" pitchFamily="2" charset="77"/>
                <a:ea typeface="Riffic" charset="0"/>
                <a:cs typeface="Riffic" charset="0"/>
              </a:rPr>
              <a:t>Narrows down search results</a:t>
            </a:r>
          </a:p>
        </p:txBody>
      </p:sp>
    </p:spTree>
    <p:extLst>
      <p:ext uri="{BB962C8B-B14F-4D97-AF65-F5344CB8AC3E}">
        <p14:creationId xmlns:p14="http://schemas.microsoft.com/office/powerpoint/2010/main" val="1518541538"/>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mph" presetSubtype="0" fill="hold" grpId="0" nodeType="withEffect">
                                  <p:stCondLst>
                                    <p:cond delay="500"/>
                                  </p:stCondLst>
                                  <p:iterate type="lt">
                                    <p:tmPct val="10000"/>
                                  </p:iterate>
                                  <p:childTnLst>
                                    <p:animClr clrSpc="rgb" dir="cw">
                                      <p:cBhvr override="childStyle">
                                        <p:cTn id="6" dur="500" fill="hold"/>
                                        <p:tgtEl>
                                          <p:spTgt spid="8"/>
                                        </p:tgtEl>
                                        <p:attrNameLst>
                                          <p:attrName>style.color</p:attrName>
                                        </p:attrNameLst>
                                      </p:cBhvr>
                                      <p:to>
                                        <a:srgbClr val="3366CC"/>
                                      </p:to>
                                    </p:animClr>
                                    <p:animClr clrSpc="rgb" dir="cw">
                                      <p:cBhvr>
                                        <p:cTn id="7" dur="500" fill="hold"/>
                                        <p:tgtEl>
                                          <p:spTgt spid="8"/>
                                        </p:tgtEl>
                                        <p:attrNameLst>
                                          <p:attrName>fillcolor</p:attrName>
                                        </p:attrNameLst>
                                      </p:cBhvr>
                                      <p:to>
                                        <a:srgbClr val="3366CC"/>
                                      </p:to>
                                    </p:animClr>
                                    <p:set>
                                      <p:cBhvr>
                                        <p:cTn id="8" dur="500" fill="hold"/>
                                        <p:tgtEl>
                                          <p:spTgt spid="8"/>
                                        </p:tgtEl>
                                        <p:attrNameLst>
                                          <p:attrName>fill.type</p:attrName>
                                        </p:attrNameLst>
                                      </p:cBhvr>
                                      <p:to>
                                        <p:strVal val="solid"/>
                                      </p:to>
                                    </p:set>
                                    <p:anim to="1.5" calcmode="lin" valueType="num">
                                      <p:cBhvr override="childStyle">
                                        <p:cTn id="9" dur="500" fill="hold"/>
                                        <p:tgtEl>
                                          <p:spTgt spid="8"/>
                                        </p:tgtEl>
                                        <p:attrNameLst>
                                          <p:attrName>style.fontSize</p:attrName>
                                        </p:attrNameLst>
                                      </p:cBhvr>
                                    </p:anim>
                                  </p:childTnLst>
                                </p:cTn>
                              </p:par>
                            </p:childTnLst>
                          </p:cTn>
                        </p:par>
                        <p:par>
                          <p:cTn id="10" fill="hold">
                            <p:stCondLst>
                              <p:cond delay="1100"/>
                            </p:stCondLst>
                            <p:childTnLst>
                              <p:par>
                                <p:cTn id="11" presetID="1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par>
                                <p:cTn id="19" presetID="3" presetClass="emph" presetSubtype="2" fill="hold" grpId="1" nodeType="withEffect">
                                  <p:stCondLst>
                                    <p:cond delay="500"/>
                                  </p:stCondLst>
                                  <p:childTnLst>
                                    <p:animClr clrSpc="rgb" dir="cw">
                                      <p:cBhvr override="childStyle">
                                        <p:cTn id="20" dur="2000" fill="hold"/>
                                        <p:tgtEl>
                                          <p:spTgt spid="10"/>
                                        </p:tgtEl>
                                        <p:attrNameLst>
                                          <p:attrName>style.color</p:attrName>
                                        </p:attrNameLst>
                                      </p:cBhvr>
                                      <p:to>
                                        <a:srgbClr val="FF6666"/>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grpSp>
        <p:nvGrpSpPr>
          <p:cNvPr id="46" name="Group 45"/>
          <p:cNvGrpSpPr/>
          <p:nvPr/>
        </p:nvGrpSpPr>
        <p:grpSpPr>
          <a:xfrm>
            <a:off x="-5385361" y="-2682240"/>
            <a:ext cx="8528797" cy="8334809"/>
            <a:chOff x="-335971" y="-321257"/>
            <a:chExt cx="3553225" cy="4740857"/>
          </a:xfrm>
        </p:grpSpPr>
        <p:sp>
          <p:nvSpPr>
            <p:cNvPr id="47" name="Rectangle 46"/>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Picture 8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85" name="Picture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86" name="Picture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87" name="Picture 8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88" name="Rectangle 87"/>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90" name="Picture 8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91" name="Picture 9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92" name="Rectangle 91"/>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9205" y="6255691"/>
            <a:ext cx="12961669" cy="5866157"/>
          </a:xfrm>
          <a:prstGeom prst="rect">
            <a:avLst/>
          </a:prstGeom>
        </p:spPr>
      </p:pic>
      <p:grpSp>
        <p:nvGrpSpPr>
          <p:cNvPr id="4" name="Group 3"/>
          <p:cNvGrpSpPr/>
          <p:nvPr/>
        </p:nvGrpSpPr>
        <p:grpSpPr>
          <a:xfrm>
            <a:off x="1185595" y="0"/>
            <a:ext cx="8553253" cy="6255691"/>
            <a:chOff x="1185595" y="0"/>
            <a:chExt cx="8553253" cy="6255691"/>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5" y="0"/>
              <a:ext cx="8553253" cy="6255691"/>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2484" y="309175"/>
              <a:ext cx="7888270" cy="4090822"/>
            </a:xfrm>
            <a:prstGeom prst="rect">
              <a:avLst/>
            </a:prstGeom>
          </p:spPr>
        </p:pic>
      </p:grpSp>
      <p:sp>
        <p:nvSpPr>
          <p:cNvPr id="8" name="TextBox 7"/>
          <p:cNvSpPr txBox="1"/>
          <p:nvPr/>
        </p:nvSpPr>
        <p:spPr>
          <a:xfrm>
            <a:off x="10288763" y="172482"/>
            <a:ext cx="1214182" cy="3785652"/>
          </a:xfrm>
          <a:prstGeom prst="rect">
            <a:avLst/>
          </a:prstGeom>
          <a:noFill/>
          <a:ln>
            <a:solidFill>
              <a:srgbClr val="00CC99"/>
            </a:solidFill>
          </a:ln>
        </p:spPr>
        <p:txBody>
          <a:bodyPr wrap="square" rtlCol="0">
            <a:spAutoFit/>
          </a:bodyPr>
          <a:lstStyle/>
          <a:p>
            <a:pPr algn="ctr"/>
            <a:r>
              <a:rPr lang="en-US" sz="8000" b="1" dirty="0">
                <a:latin typeface="Montserrat" pitchFamily="2" charset="77"/>
                <a:ea typeface="Riffic" charset="0"/>
                <a:cs typeface="Riffic" charset="0"/>
              </a:rPr>
              <a:t>AND</a:t>
            </a:r>
          </a:p>
        </p:txBody>
      </p:sp>
      <p:grpSp>
        <p:nvGrpSpPr>
          <p:cNvPr id="51" name="Group 50"/>
          <p:cNvGrpSpPr/>
          <p:nvPr/>
        </p:nvGrpSpPr>
        <p:grpSpPr>
          <a:xfrm>
            <a:off x="1786164" y="1194028"/>
            <a:ext cx="2136808" cy="2199491"/>
            <a:chOff x="2079083" y="1053107"/>
            <a:chExt cx="2450027" cy="2384916"/>
          </a:xfrm>
        </p:grpSpPr>
        <p:pic>
          <p:nvPicPr>
            <p:cNvPr id="52" name="Picture 5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39338" y="1053107"/>
              <a:ext cx="1271320" cy="1271320"/>
            </a:xfrm>
            <a:prstGeom prst="rect">
              <a:avLst/>
            </a:prstGeom>
          </p:spPr>
        </p:pic>
        <p:pic>
          <p:nvPicPr>
            <p:cNvPr id="54" name="Picture 5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90392" y="1894313"/>
              <a:ext cx="1543711" cy="1543710"/>
            </a:xfrm>
            <a:prstGeom prst="rect">
              <a:avLst/>
            </a:prstGeom>
          </p:spPr>
        </p:pic>
        <p:pic>
          <p:nvPicPr>
            <p:cNvPr id="73" name="Picture 7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53829" y="1182345"/>
              <a:ext cx="1275281" cy="1275281"/>
            </a:xfrm>
            <a:prstGeom prst="rect">
              <a:avLst/>
            </a:prstGeom>
          </p:spPr>
        </p:pic>
        <p:pic>
          <p:nvPicPr>
            <p:cNvPr id="74" name="Picture 7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79083" y="1999004"/>
              <a:ext cx="1432235" cy="1432235"/>
            </a:xfrm>
            <a:prstGeom prst="rect">
              <a:avLst/>
            </a:prstGeom>
          </p:spPr>
        </p:pic>
      </p:grpSp>
      <p:grpSp>
        <p:nvGrpSpPr>
          <p:cNvPr id="15" name="Group 14"/>
          <p:cNvGrpSpPr/>
          <p:nvPr/>
        </p:nvGrpSpPr>
        <p:grpSpPr>
          <a:xfrm>
            <a:off x="3833502" y="1407260"/>
            <a:ext cx="2070366" cy="1764836"/>
            <a:chOff x="3833502" y="1566755"/>
            <a:chExt cx="2070366" cy="1764836"/>
          </a:xfrm>
        </p:grpSpPr>
        <p:pic>
          <p:nvPicPr>
            <p:cNvPr id="11" name="Picture 10"/>
            <p:cNvPicPr>
              <a:picLocks noChangeAspect="1"/>
            </p:cNvPicPr>
            <p:nvPr/>
          </p:nvPicPr>
          <p:blipFill rotWithShape="1">
            <a:blip r:embed="rId12">
              <a:extLst>
                <a:ext uri="{28A0092B-C50C-407E-A947-70E740481C1C}">
                  <a14:useLocalDpi xmlns:a14="http://schemas.microsoft.com/office/drawing/2010/main" val="0"/>
                </a:ext>
              </a:extLst>
            </a:blip>
            <a:srcRect l="16842" r="7848" b="69630"/>
            <a:stretch/>
          </p:blipFill>
          <p:spPr>
            <a:xfrm>
              <a:off x="4477311" y="1566755"/>
              <a:ext cx="1426557" cy="1764836"/>
            </a:xfrm>
            <a:prstGeom prst="rect">
              <a:avLst/>
            </a:prstGeom>
          </p:spPr>
        </p:pic>
        <p:sp>
          <p:nvSpPr>
            <p:cNvPr id="13" name="TextBox 12"/>
            <p:cNvSpPr txBox="1"/>
            <p:nvPr/>
          </p:nvSpPr>
          <p:spPr>
            <a:xfrm>
              <a:off x="3833502" y="2175068"/>
              <a:ext cx="588852" cy="830997"/>
            </a:xfrm>
            <a:prstGeom prst="rect">
              <a:avLst/>
            </a:prstGeom>
            <a:noFill/>
          </p:spPr>
          <p:txBody>
            <a:bodyPr wrap="square" rtlCol="0">
              <a:spAutoFit/>
            </a:bodyPr>
            <a:lstStyle/>
            <a:p>
              <a:r>
                <a:rPr lang="en-US" sz="4800" dirty="0">
                  <a:latin typeface="Montserrat" pitchFamily="2" charset="77"/>
                  <a:ea typeface="Riffic" charset="0"/>
                  <a:cs typeface="Riffic" charset="0"/>
                </a:rPr>
                <a:t>+</a:t>
              </a:r>
            </a:p>
          </p:txBody>
        </p:sp>
      </p:grpSp>
      <p:grpSp>
        <p:nvGrpSpPr>
          <p:cNvPr id="14" name="Group 13"/>
          <p:cNvGrpSpPr/>
          <p:nvPr/>
        </p:nvGrpSpPr>
        <p:grpSpPr>
          <a:xfrm>
            <a:off x="5978754" y="1263489"/>
            <a:ext cx="3458593" cy="3116327"/>
            <a:chOff x="5978754" y="1263489"/>
            <a:chExt cx="3458593" cy="3116327"/>
          </a:xfrm>
        </p:grpSpPr>
        <p:grpSp>
          <p:nvGrpSpPr>
            <p:cNvPr id="75" name="Group 74"/>
            <p:cNvGrpSpPr/>
            <p:nvPr/>
          </p:nvGrpSpPr>
          <p:grpSpPr>
            <a:xfrm>
              <a:off x="6573327" y="1263489"/>
              <a:ext cx="2864020" cy="3116327"/>
              <a:chOff x="5869979" y="995705"/>
              <a:chExt cx="2097992" cy="2135597"/>
            </a:xfrm>
          </p:grpSpPr>
          <p:pic>
            <p:nvPicPr>
              <p:cNvPr id="76" name="Picture 7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34741" y="995705"/>
                <a:ext cx="939358" cy="1785933"/>
              </a:xfrm>
              <a:prstGeom prst="rect">
                <a:avLst/>
              </a:prstGeom>
            </p:spPr>
          </p:pic>
          <p:pic>
            <p:nvPicPr>
              <p:cNvPr id="77" name="Picture 7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7247052" y="1459240"/>
                <a:ext cx="720919" cy="1602425"/>
              </a:xfrm>
              <a:prstGeom prst="rect">
                <a:avLst/>
              </a:prstGeom>
            </p:spPr>
          </p:pic>
          <p:pic>
            <p:nvPicPr>
              <p:cNvPr id="78" name="Picture 7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096000" y="1053107"/>
                <a:ext cx="813805" cy="1770455"/>
              </a:xfrm>
              <a:prstGeom prst="rect">
                <a:avLst/>
              </a:prstGeom>
            </p:spPr>
          </p:pic>
          <p:pic>
            <p:nvPicPr>
              <p:cNvPr id="79" name="Picture 7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566679" y="1528838"/>
                <a:ext cx="886916" cy="1602464"/>
              </a:xfrm>
              <a:prstGeom prst="rect">
                <a:avLst/>
              </a:prstGeom>
            </p:spPr>
          </p:pic>
          <p:pic>
            <p:nvPicPr>
              <p:cNvPr id="80" name="Picture 7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69979" y="1334691"/>
                <a:ext cx="796064" cy="1746710"/>
              </a:xfrm>
              <a:prstGeom prst="rect">
                <a:avLst/>
              </a:prstGeom>
            </p:spPr>
          </p:pic>
        </p:grpSp>
        <p:sp>
          <p:nvSpPr>
            <p:cNvPr id="81" name="TextBox 80"/>
            <p:cNvSpPr txBox="1"/>
            <p:nvPr/>
          </p:nvSpPr>
          <p:spPr>
            <a:xfrm>
              <a:off x="5978754" y="2015574"/>
              <a:ext cx="588852" cy="830997"/>
            </a:xfrm>
            <a:prstGeom prst="rect">
              <a:avLst/>
            </a:prstGeom>
            <a:noFill/>
          </p:spPr>
          <p:txBody>
            <a:bodyPr wrap="square" rtlCol="0">
              <a:spAutoFit/>
            </a:bodyPr>
            <a:lstStyle/>
            <a:p>
              <a:r>
                <a:rPr lang="en-US" sz="4800" dirty="0">
                  <a:latin typeface="Montserrat" pitchFamily="2" charset="77"/>
                  <a:ea typeface="Riffic" charset="0"/>
                  <a:cs typeface="Riffic" charset="0"/>
                </a:rPr>
                <a:t>+</a:t>
              </a:r>
            </a:p>
          </p:txBody>
        </p:sp>
      </p:grpSp>
      <p:pic>
        <p:nvPicPr>
          <p:cNvPr id="12" name="Picture 1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166327" y="2810792"/>
            <a:ext cx="2454691" cy="3138048"/>
          </a:xfrm>
          <a:prstGeom prst="rect">
            <a:avLst/>
          </a:prstGeom>
        </p:spPr>
      </p:pic>
      <p:sp>
        <p:nvSpPr>
          <p:cNvPr id="82" name="TextBox 81"/>
          <p:cNvSpPr txBox="1"/>
          <p:nvPr/>
        </p:nvSpPr>
        <p:spPr>
          <a:xfrm>
            <a:off x="12192000" y="8364324"/>
            <a:ext cx="1209875" cy="769441"/>
          </a:xfrm>
          <a:prstGeom prst="rect">
            <a:avLst/>
          </a:prstGeom>
          <a:noFill/>
          <a:ln>
            <a:solidFill>
              <a:srgbClr val="00CC99"/>
            </a:solidFill>
          </a:ln>
        </p:spPr>
        <p:txBody>
          <a:bodyPr wrap="square" rtlCol="0">
            <a:spAutoFit/>
          </a:bodyPr>
          <a:lstStyle/>
          <a:p>
            <a:pPr algn="ctr"/>
            <a:r>
              <a:rPr lang="en-US" sz="4400" b="1" dirty="0">
                <a:latin typeface="Montserrat" pitchFamily="2" charset="77"/>
                <a:ea typeface="Riffic" charset="0"/>
                <a:cs typeface="Riffic" charset="0"/>
              </a:rPr>
              <a:t>OR</a:t>
            </a:r>
          </a:p>
        </p:txBody>
      </p:sp>
      <p:pic>
        <p:nvPicPr>
          <p:cNvPr id="44" name="Picture 4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588884" y="1999036"/>
            <a:ext cx="1227550" cy="1079641"/>
          </a:xfrm>
          <a:prstGeom prst="rect">
            <a:avLst/>
          </a:prstGeom>
        </p:spPr>
      </p:pic>
      <p:sp>
        <p:nvSpPr>
          <p:cNvPr id="45" name="TextBox 44"/>
          <p:cNvSpPr txBox="1"/>
          <p:nvPr/>
        </p:nvSpPr>
        <p:spPr>
          <a:xfrm>
            <a:off x="-6770608" y="2481504"/>
            <a:ext cx="5939367" cy="523220"/>
          </a:xfrm>
          <a:prstGeom prst="rect">
            <a:avLst/>
          </a:prstGeom>
          <a:noFill/>
        </p:spPr>
        <p:txBody>
          <a:bodyPr wrap="square" rtlCol="0">
            <a:spAutoFit/>
          </a:bodyPr>
          <a:lstStyle/>
          <a:p>
            <a:r>
              <a:rPr lang="en-US" sz="2800" dirty="0">
                <a:latin typeface="Montserrat" pitchFamily="2" charset="77"/>
                <a:ea typeface="Riffic" charset="0"/>
                <a:cs typeface="Riffic" charset="0"/>
              </a:rPr>
              <a:t>Narrows down search results</a:t>
            </a:r>
          </a:p>
        </p:txBody>
      </p:sp>
    </p:spTree>
    <p:extLst>
      <p:ext uri="{BB962C8B-B14F-4D97-AF65-F5344CB8AC3E}">
        <p14:creationId xmlns:p14="http://schemas.microsoft.com/office/powerpoint/2010/main" val="1929139940"/>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repeatCount="indefinite" fill="hold" nodeType="withEffect">
                                  <p:stCondLst>
                                    <p:cond delay="0"/>
                                  </p:stCondLst>
                                  <p:childTnLst>
                                    <p:animClr clrSpc="rgb" dir="cw">
                                      <p:cBhvr>
                                        <p:cTn id="6" dur="2000" fill="hold"/>
                                        <p:tgtEl>
                                          <p:spTgt spid="8"/>
                                        </p:tgtEl>
                                        <p:attrNameLst>
                                          <p:attrName>stroke.color</p:attrName>
                                        </p:attrNameLst>
                                      </p:cBhvr>
                                      <p:to>
                                        <a:srgbClr val="D5FC79"/>
                                      </p:to>
                                    </p:animClr>
                                    <p:set>
                                      <p:cBhvr>
                                        <p:cTn id="7" dur="2000" fill="hold"/>
                                        <p:tgtEl>
                                          <p:spTgt spid="8"/>
                                        </p:tgtEl>
                                        <p:attrNameLst>
                                          <p:attrName>stroke.on</p:attrName>
                                        </p:attrNameLst>
                                      </p:cBhvr>
                                      <p:to>
                                        <p:strVal val="true"/>
                                      </p:to>
                                    </p:set>
                                  </p:childTnLst>
                                </p:cTn>
                              </p:par>
                              <p:par>
                                <p:cTn id="8" presetID="23" presetClass="entr" presetSubtype="16"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 calcmode="lin" valueType="num">
                                      <p:cBhvr>
                                        <p:cTn id="10" dur="500" fill="hold"/>
                                        <p:tgtEl>
                                          <p:spTgt spid="51"/>
                                        </p:tgtEl>
                                        <p:attrNameLst>
                                          <p:attrName>ppt_w</p:attrName>
                                        </p:attrNameLst>
                                      </p:cBhvr>
                                      <p:tavLst>
                                        <p:tav tm="0">
                                          <p:val>
                                            <p:fltVal val="0"/>
                                          </p:val>
                                        </p:tav>
                                        <p:tav tm="100000">
                                          <p:val>
                                            <p:strVal val="#ppt_w"/>
                                          </p:val>
                                        </p:tav>
                                      </p:tavLst>
                                    </p:anim>
                                    <p:anim calcmode="lin" valueType="num">
                                      <p:cBhvr>
                                        <p:cTn id="11" dur="500" fill="hold"/>
                                        <p:tgtEl>
                                          <p:spTgt spid="51"/>
                                        </p:tgtEl>
                                        <p:attrNameLst>
                                          <p:attrName>ppt_h</p:attrName>
                                        </p:attrNameLst>
                                      </p:cBhvr>
                                      <p:tavLst>
                                        <p:tav tm="0">
                                          <p:val>
                                            <p:fltVal val="0"/>
                                          </p:val>
                                        </p:tav>
                                        <p:tav tm="100000">
                                          <p:val>
                                            <p:strVal val="#ppt_h"/>
                                          </p:val>
                                        </p:tav>
                                      </p:tavLst>
                                    </p:anim>
                                  </p:childTnLst>
                                </p:cTn>
                              </p:par>
                              <p:par>
                                <p:cTn id="12" presetID="23" presetClass="entr" presetSubtype="16" fill="hold" nodeType="withEffect">
                                  <p:stCondLst>
                                    <p:cond delay="15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25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3000"/>
                            </p:stCondLst>
                            <p:childTnLst>
                              <p:par>
                                <p:cTn id="21" presetID="37" presetClass="entr" presetSubtype="0" fill="hold" nodeType="after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900" decel="100000" fill="hold"/>
                                        <p:tgtEl>
                                          <p:spTgt spid="1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7" fill="hold">
                            <p:stCondLst>
                              <p:cond delay="5000"/>
                            </p:stCondLst>
                            <p:childTnLst>
                              <p:par>
                                <p:cTn id="28" presetID="12" presetClass="entr" presetSubtype="4"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p:tgtEl>
                                          <p:spTgt spid="44"/>
                                        </p:tgtEl>
                                        <p:attrNameLst>
                                          <p:attrName>ppt_y</p:attrName>
                                        </p:attrNameLst>
                                      </p:cBhvr>
                                      <p:tavLst>
                                        <p:tav tm="0">
                                          <p:val>
                                            <p:strVal val="#ppt_y+#ppt_h*1.125000"/>
                                          </p:val>
                                        </p:tav>
                                        <p:tav tm="100000">
                                          <p:val>
                                            <p:strVal val="#ppt_y"/>
                                          </p:val>
                                        </p:tav>
                                      </p:tavLst>
                                    </p:anim>
                                    <p:animEffect transition="in" filter="wipe(up)">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1" y="6353962"/>
            <a:ext cx="12500547" cy="22015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6" name="Group 75"/>
          <p:cNvGrpSpPr/>
          <p:nvPr/>
        </p:nvGrpSpPr>
        <p:grpSpPr>
          <a:xfrm>
            <a:off x="-4593757" y="-2107953"/>
            <a:ext cx="7497099" cy="6725783"/>
            <a:chOff x="-335971" y="-321257"/>
            <a:chExt cx="3553225" cy="4740857"/>
          </a:xfrm>
        </p:grpSpPr>
        <p:sp>
          <p:nvSpPr>
            <p:cNvPr id="77" name="Rectangle 76"/>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83" name="Picture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84" name="Picture 8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85" name="Picture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86" name="Rectangle 85"/>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88" name="Picture 8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89" name="Picture 8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90" name="Rectangle 89"/>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11" name="Group 10"/>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sp>
        <p:nvSpPr>
          <p:cNvPr id="95" name="TextBox 94"/>
          <p:cNvSpPr txBox="1"/>
          <p:nvPr/>
        </p:nvSpPr>
        <p:spPr>
          <a:xfrm>
            <a:off x="3288395" y="1116731"/>
            <a:ext cx="2457230" cy="1200329"/>
          </a:xfrm>
          <a:prstGeom prst="rect">
            <a:avLst/>
          </a:prstGeom>
          <a:noFill/>
          <a:ln>
            <a:noFill/>
          </a:ln>
        </p:spPr>
        <p:txBody>
          <a:bodyPr wrap="square" rtlCol="0">
            <a:spAutoFit/>
          </a:bodyPr>
          <a:lstStyle/>
          <a:p>
            <a:pPr algn="ctr"/>
            <a:r>
              <a:rPr lang="en-US" sz="7200" b="1" dirty="0">
                <a:latin typeface="Montserrat" pitchFamily="2" charset="77"/>
                <a:ea typeface="Riffic" charset="0"/>
                <a:cs typeface="Riffic" charset="0"/>
              </a:rPr>
              <a:t>OR</a:t>
            </a:r>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6014" y="2058027"/>
            <a:ext cx="1227550" cy="1079641"/>
          </a:xfrm>
          <a:prstGeom prst="rect">
            <a:avLst/>
          </a:prstGeom>
        </p:spPr>
      </p:pic>
      <p:sp>
        <p:nvSpPr>
          <p:cNvPr id="10" name="TextBox 9"/>
          <p:cNvSpPr txBox="1"/>
          <p:nvPr/>
        </p:nvSpPr>
        <p:spPr>
          <a:xfrm>
            <a:off x="2234500" y="2540495"/>
            <a:ext cx="5939367" cy="523220"/>
          </a:xfrm>
          <a:prstGeom prst="rect">
            <a:avLst/>
          </a:prstGeom>
          <a:noFill/>
        </p:spPr>
        <p:txBody>
          <a:bodyPr wrap="square" rtlCol="0">
            <a:spAutoFit/>
          </a:bodyPr>
          <a:lstStyle/>
          <a:p>
            <a:r>
              <a:rPr lang="en-US" sz="2800" dirty="0">
                <a:latin typeface="Montserrat" pitchFamily="2" charset="77"/>
                <a:ea typeface="Riffic" charset="0"/>
                <a:cs typeface="Riffic" charset="0"/>
              </a:rPr>
              <a:t>Broadens search results</a:t>
            </a:r>
          </a:p>
        </p:txBody>
      </p:sp>
      <p:sp>
        <p:nvSpPr>
          <p:cNvPr id="38" name="TextBox 37"/>
          <p:cNvSpPr txBox="1"/>
          <p:nvPr/>
        </p:nvSpPr>
        <p:spPr>
          <a:xfrm>
            <a:off x="12561315" y="-2441137"/>
            <a:ext cx="1214182" cy="3785652"/>
          </a:xfrm>
          <a:prstGeom prst="rect">
            <a:avLst/>
          </a:prstGeom>
          <a:noFill/>
          <a:ln>
            <a:solidFill>
              <a:srgbClr val="00CC99"/>
            </a:solidFill>
          </a:ln>
        </p:spPr>
        <p:txBody>
          <a:bodyPr wrap="square" rtlCol="0">
            <a:spAutoFit/>
          </a:bodyPr>
          <a:lstStyle/>
          <a:p>
            <a:pPr algn="ctr"/>
            <a:r>
              <a:rPr lang="en-US" sz="8000" b="1" dirty="0">
                <a:latin typeface="Montserrat" pitchFamily="2" charset="77"/>
                <a:ea typeface="Riffic" charset="0"/>
                <a:cs typeface="Riffic" charset="0"/>
              </a:rPr>
              <a:t>AND</a:t>
            </a:r>
          </a:p>
        </p:txBody>
      </p:sp>
      <p:grpSp>
        <p:nvGrpSpPr>
          <p:cNvPr id="39" name="Group 38"/>
          <p:cNvGrpSpPr/>
          <p:nvPr/>
        </p:nvGrpSpPr>
        <p:grpSpPr>
          <a:xfrm>
            <a:off x="-2785745" y="1221412"/>
            <a:ext cx="2136808" cy="2199491"/>
            <a:chOff x="2079083" y="1053107"/>
            <a:chExt cx="2450027" cy="2384916"/>
          </a:xfrm>
        </p:grpSpPr>
        <p:pic>
          <p:nvPicPr>
            <p:cNvPr id="40" name="Picture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39338" y="1053107"/>
              <a:ext cx="1271320" cy="1271320"/>
            </a:xfrm>
            <a:prstGeom prst="rect">
              <a:avLst/>
            </a:prstGeom>
          </p:spPr>
        </p:pic>
        <p:pic>
          <p:nvPicPr>
            <p:cNvPr id="41" name="Picture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90392" y="1894313"/>
              <a:ext cx="1543711" cy="1543710"/>
            </a:xfrm>
            <a:prstGeom prst="rect">
              <a:avLst/>
            </a:prstGeom>
          </p:spPr>
        </p:pic>
        <p:pic>
          <p:nvPicPr>
            <p:cNvPr id="42" name="Picture 4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53829" y="1182345"/>
              <a:ext cx="1275281" cy="1275281"/>
            </a:xfrm>
            <a:prstGeom prst="rect">
              <a:avLst/>
            </a:prstGeom>
          </p:spPr>
        </p:pic>
        <p:pic>
          <p:nvPicPr>
            <p:cNvPr id="43" name="Picture 4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79083" y="1999004"/>
              <a:ext cx="1432235" cy="1432235"/>
            </a:xfrm>
            <a:prstGeom prst="rect">
              <a:avLst/>
            </a:prstGeom>
          </p:spPr>
        </p:pic>
      </p:grpSp>
      <p:grpSp>
        <p:nvGrpSpPr>
          <p:cNvPr id="44" name="Group 43"/>
          <p:cNvGrpSpPr/>
          <p:nvPr/>
        </p:nvGrpSpPr>
        <p:grpSpPr>
          <a:xfrm>
            <a:off x="3832056" y="-2917387"/>
            <a:ext cx="2070366" cy="1764836"/>
            <a:chOff x="3833502" y="1566755"/>
            <a:chExt cx="2070366" cy="1764836"/>
          </a:xfrm>
        </p:grpSpPr>
        <p:pic>
          <p:nvPicPr>
            <p:cNvPr id="45" name="Picture 44"/>
            <p:cNvPicPr>
              <a:picLocks noChangeAspect="1"/>
            </p:cNvPicPr>
            <p:nvPr/>
          </p:nvPicPr>
          <p:blipFill rotWithShape="1">
            <a:blip r:embed="rId13">
              <a:extLst>
                <a:ext uri="{28A0092B-C50C-407E-A947-70E740481C1C}">
                  <a14:useLocalDpi xmlns:a14="http://schemas.microsoft.com/office/drawing/2010/main" val="0"/>
                </a:ext>
              </a:extLst>
            </a:blip>
            <a:srcRect l="16842" r="7848" b="69630"/>
            <a:stretch/>
          </p:blipFill>
          <p:spPr>
            <a:xfrm>
              <a:off x="4477311" y="1566755"/>
              <a:ext cx="1426557" cy="1764836"/>
            </a:xfrm>
            <a:prstGeom prst="rect">
              <a:avLst/>
            </a:prstGeom>
          </p:spPr>
        </p:pic>
        <p:sp>
          <p:nvSpPr>
            <p:cNvPr id="46" name="TextBox 45"/>
            <p:cNvSpPr txBox="1"/>
            <p:nvPr/>
          </p:nvSpPr>
          <p:spPr>
            <a:xfrm>
              <a:off x="3833502" y="2175068"/>
              <a:ext cx="588852" cy="830997"/>
            </a:xfrm>
            <a:prstGeom prst="rect">
              <a:avLst/>
            </a:prstGeom>
            <a:noFill/>
          </p:spPr>
          <p:txBody>
            <a:bodyPr wrap="square" rtlCol="0">
              <a:spAutoFit/>
            </a:bodyPr>
            <a:lstStyle/>
            <a:p>
              <a:r>
                <a:rPr lang="en-US" sz="4800" dirty="0">
                  <a:latin typeface="Montserrat" pitchFamily="2" charset="77"/>
                  <a:ea typeface="Riffic" charset="0"/>
                  <a:cs typeface="Riffic" charset="0"/>
                </a:rPr>
                <a:t>+</a:t>
              </a:r>
            </a:p>
          </p:txBody>
        </p:sp>
      </p:grpSp>
      <p:grpSp>
        <p:nvGrpSpPr>
          <p:cNvPr id="47" name="Group 46"/>
          <p:cNvGrpSpPr/>
          <p:nvPr/>
        </p:nvGrpSpPr>
        <p:grpSpPr>
          <a:xfrm>
            <a:off x="13208028" y="4634435"/>
            <a:ext cx="3458593" cy="3116327"/>
            <a:chOff x="5978754" y="1263489"/>
            <a:chExt cx="3458593" cy="3116327"/>
          </a:xfrm>
        </p:grpSpPr>
        <p:grpSp>
          <p:nvGrpSpPr>
            <p:cNvPr id="49" name="Group 48"/>
            <p:cNvGrpSpPr/>
            <p:nvPr/>
          </p:nvGrpSpPr>
          <p:grpSpPr>
            <a:xfrm>
              <a:off x="6573327" y="1263489"/>
              <a:ext cx="2864020" cy="3116327"/>
              <a:chOff x="5869979" y="995705"/>
              <a:chExt cx="2097992" cy="2135597"/>
            </a:xfrm>
          </p:grpSpPr>
          <p:pic>
            <p:nvPicPr>
              <p:cNvPr id="51" name="Picture 5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534741" y="995705"/>
                <a:ext cx="939358" cy="1785933"/>
              </a:xfrm>
              <a:prstGeom prst="rect">
                <a:avLst/>
              </a:prstGeom>
            </p:spPr>
          </p:pic>
          <p:pic>
            <p:nvPicPr>
              <p:cNvPr id="52" name="Picture 5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a:off x="7247052" y="1459240"/>
                <a:ext cx="720919" cy="1602425"/>
              </a:xfrm>
              <a:prstGeom prst="rect">
                <a:avLst/>
              </a:prstGeom>
            </p:spPr>
          </p:pic>
          <p:pic>
            <p:nvPicPr>
              <p:cNvPr id="54" name="Picture 5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096000" y="1053107"/>
                <a:ext cx="813805" cy="1770455"/>
              </a:xfrm>
              <a:prstGeom prst="rect">
                <a:avLst/>
              </a:prstGeom>
            </p:spPr>
          </p:pic>
          <p:pic>
            <p:nvPicPr>
              <p:cNvPr id="73" name="Picture 7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566679" y="1528838"/>
                <a:ext cx="886916" cy="1602464"/>
              </a:xfrm>
              <a:prstGeom prst="rect">
                <a:avLst/>
              </a:prstGeom>
            </p:spPr>
          </p:pic>
          <p:pic>
            <p:nvPicPr>
              <p:cNvPr id="74" name="Picture 7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69979" y="1334691"/>
                <a:ext cx="796064" cy="1746710"/>
              </a:xfrm>
              <a:prstGeom prst="rect">
                <a:avLst/>
              </a:prstGeom>
            </p:spPr>
          </p:pic>
        </p:grpSp>
        <p:sp>
          <p:nvSpPr>
            <p:cNvPr id="50" name="TextBox 49"/>
            <p:cNvSpPr txBox="1"/>
            <p:nvPr/>
          </p:nvSpPr>
          <p:spPr>
            <a:xfrm>
              <a:off x="5978754" y="2015574"/>
              <a:ext cx="588852" cy="830997"/>
            </a:xfrm>
            <a:prstGeom prst="rect">
              <a:avLst/>
            </a:prstGeom>
            <a:noFill/>
          </p:spPr>
          <p:txBody>
            <a:bodyPr wrap="square" rtlCol="0">
              <a:spAutoFit/>
            </a:bodyPr>
            <a:lstStyle/>
            <a:p>
              <a:r>
                <a:rPr lang="en-US" sz="4800" dirty="0">
                  <a:latin typeface="Montserrat" pitchFamily="2" charset="77"/>
                  <a:ea typeface="Riffic" charset="0"/>
                  <a:cs typeface="Riffic" charset="0"/>
                </a:rPr>
                <a:t>+</a:t>
              </a:r>
            </a:p>
          </p:txBody>
        </p:sp>
      </p:grpSp>
      <p:pic>
        <p:nvPicPr>
          <p:cNvPr id="75" name="Picture 74"/>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963243" y="9133765"/>
            <a:ext cx="2454691" cy="3138048"/>
          </a:xfrm>
          <a:prstGeom prst="rect">
            <a:avLst/>
          </a:prstGeom>
        </p:spPr>
      </p:pic>
    </p:spTree>
    <p:extLst>
      <p:ext uri="{BB962C8B-B14F-4D97-AF65-F5344CB8AC3E}">
        <p14:creationId xmlns:p14="http://schemas.microsoft.com/office/powerpoint/2010/main" val="887167647"/>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mph" presetSubtype="0" fill="hold" grpId="0" nodeType="withEffect">
                                  <p:stCondLst>
                                    <p:cond delay="500"/>
                                  </p:stCondLst>
                                  <p:iterate type="lt">
                                    <p:tmPct val="10000"/>
                                  </p:iterate>
                                  <p:childTnLst>
                                    <p:animClr clrSpc="rgb" dir="cw">
                                      <p:cBhvr override="childStyle">
                                        <p:cTn id="6" dur="500" fill="hold"/>
                                        <p:tgtEl>
                                          <p:spTgt spid="95"/>
                                        </p:tgtEl>
                                        <p:attrNameLst>
                                          <p:attrName>style.color</p:attrName>
                                        </p:attrNameLst>
                                      </p:cBhvr>
                                      <p:to>
                                        <a:srgbClr val="FF6666"/>
                                      </p:to>
                                    </p:animClr>
                                    <p:animClr clrSpc="rgb" dir="cw">
                                      <p:cBhvr>
                                        <p:cTn id="7" dur="500" fill="hold"/>
                                        <p:tgtEl>
                                          <p:spTgt spid="95"/>
                                        </p:tgtEl>
                                        <p:attrNameLst>
                                          <p:attrName>fillcolor</p:attrName>
                                        </p:attrNameLst>
                                      </p:cBhvr>
                                      <p:to>
                                        <a:srgbClr val="FF6666"/>
                                      </p:to>
                                    </p:animClr>
                                    <p:set>
                                      <p:cBhvr>
                                        <p:cTn id="8" dur="500" fill="hold"/>
                                        <p:tgtEl>
                                          <p:spTgt spid="95"/>
                                        </p:tgtEl>
                                        <p:attrNameLst>
                                          <p:attrName>fill.type</p:attrName>
                                        </p:attrNameLst>
                                      </p:cBhvr>
                                      <p:to>
                                        <p:strVal val="solid"/>
                                      </p:to>
                                    </p:set>
                                    <p:anim to="1.5" calcmode="lin" valueType="num">
                                      <p:cBhvr override="childStyle">
                                        <p:cTn id="9" dur="500" fill="hold"/>
                                        <p:tgtEl>
                                          <p:spTgt spid="95"/>
                                        </p:tgtEl>
                                        <p:attrNameLst>
                                          <p:attrName>style.fontSize</p:attrName>
                                        </p:attrNameLst>
                                      </p:cBhvr>
                                    </p:anim>
                                  </p:childTnLst>
                                </p:cTn>
                              </p:par>
                            </p:childTnLst>
                          </p:cTn>
                        </p:par>
                        <p:par>
                          <p:cTn id="10" fill="hold">
                            <p:stCondLst>
                              <p:cond delay="1050"/>
                            </p:stCondLst>
                            <p:childTnLst>
                              <p:par>
                                <p:cTn id="11" presetID="1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par>
                                <p:cTn id="19" presetID="3" presetClass="emph" presetSubtype="2" fill="hold" grpId="1" nodeType="withEffect">
                                  <p:stCondLst>
                                    <p:cond delay="500"/>
                                  </p:stCondLst>
                                  <p:childTnLst>
                                    <p:animClr clrSpc="rgb" dir="cw">
                                      <p:cBhvr override="childStyle">
                                        <p:cTn id="20" dur="2000" fill="hold"/>
                                        <p:tgtEl>
                                          <p:spTgt spid="10"/>
                                        </p:tgtEl>
                                        <p:attrNameLst>
                                          <p:attrName>style.color</p:attrName>
                                        </p:attrNameLst>
                                      </p:cBhvr>
                                      <p:to>
                                        <a:srgbClr val="3366CC"/>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grpSp>
        <p:nvGrpSpPr>
          <p:cNvPr id="38" name="Group 37"/>
          <p:cNvGrpSpPr/>
          <p:nvPr/>
        </p:nvGrpSpPr>
        <p:grpSpPr>
          <a:xfrm>
            <a:off x="-5385361" y="-2682240"/>
            <a:ext cx="8528797" cy="8334809"/>
            <a:chOff x="-335971" y="-321257"/>
            <a:chExt cx="3553225" cy="4740857"/>
          </a:xfrm>
        </p:grpSpPr>
        <p:sp>
          <p:nvSpPr>
            <p:cNvPr id="39" name="Rectangle 38"/>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52" name="Rectangle 51"/>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73" name="Picture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74" name="Rectangle 73"/>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9205" y="6255691"/>
            <a:ext cx="12961669" cy="5866157"/>
          </a:xfrm>
          <a:prstGeom prst="rect">
            <a:avLst/>
          </a:prstGeom>
        </p:spPr>
      </p:pic>
      <p:grpSp>
        <p:nvGrpSpPr>
          <p:cNvPr id="4" name="Group 3"/>
          <p:cNvGrpSpPr/>
          <p:nvPr/>
        </p:nvGrpSpPr>
        <p:grpSpPr>
          <a:xfrm>
            <a:off x="1185595" y="0"/>
            <a:ext cx="8553253" cy="6255691"/>
            <a:chOff x="1185595" y="0"/>
            <a:chExt cx="8553253" cy="6255691"/>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5" y="0"/>
              <a:ext cx="8553253" cy="6255691"/>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2484" y="309175"/>
              <a:ext cx="7888270" cy="4090822"/>
            </a:xfrm>
            <a:prstGeom prst="rect">
              <a:avLst/>
            </a:prstGeom>
          </p:spPr>
        </p:pic>
      </p:grpSp>
      <p:sp>
        <p:nvSpPr>
          <p:cNvPr id="44" name="TextBox 43"/>
          <p:cNvSpPr txBox="1"/>
          <p:nvPr/>
        </p:nvSpPr>
        <p:spPr>
          <a:xfrm>
            <a:off x="10036507" y="701761"/>
            <a:ext cx="1407785" cy="2308324"/>
          </a:xfrm>
          <a:prstGeom prst="rect">
            <a:avLst/>
          </a:prstGeom>
          <a:noFill/>
          <a:ln>
            <a:solidFill>
              <a:srgbClr val="00CC99"/>
            </a:solidFill>
          </a:ln>
        </p:spPr>
        <p:txBody>
          <a:bodyPr wrap="square" rtlCol="0">
            <a:spAutoFit/>
          </a:bodyPr>
          <a:lstStyle/>
          <a:p>
            <a:pPr algn="ctr"/>
            <a:r>
              <a:rPr lang="en-US" sz="7200" b="1" dirty="0">
                <a:latin typeface="Montserrat" pitchFamily="2" charset="77"/>
                <a:ea typeface="Riffic" charset="0"/>
                <a:cs typeface="Riffic" charset="0"/>
              </a:rPr>
              <a:t>OR</a:t>
            </a:r>
          </a:p>
        </p:txBody>
      </p:sp>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01690" y="4399997"/>
            <a:ext cx="1227550" cy="1079641"/>
          </a:xfrm>
          <a:prstGeom prst="rect">
            <a:avLst/>
          </a:prstGeom>
        </p:spPr>
      </p:pic>
      <p:sp>
        <p:nvSpPr>
          <p:cNvPr id="46" name="TextBox 45"/>
          <p:cNvSpPr txBox="1"/>
          <p:nvPr/>
        </p:nvSpPr>
        <p:spPr>
          <a:xfrm>
            <a:off x="-5103204" y="4882465"/>
            <a:ext cx="5939367" cy="523220"/>
          </a:xfrm>
          <a:prstGeom prst="rect">
            <a:avLst/>
          </a:prstGeom>
          <a:noFill/>
        </p:spPr>
        <p:txBody>
          <a:bodyPr wrap="square" rtlCol="0">
            <a:spAutoFit/>
          </a:bodyPr>
          <a:lstStyle/>
          <a:p>
            <a:r>
              <a:rPr lang="en-US" sz="2800" dirty="0">
                <a:latin typeface="Montserrat" pitchFamily="2" charset="77"/>
                <a:ea typeface="Riffic" charset="0"/>
                <a:cs typeface="Riffic" charset="0"/>
              </a:rPr>
              <a:t>Broadens search results</a:t>
            </a:r>
          </a:p>
        </p:txBody>
      </p:sp>
      <p:grpSp>
        <p:nvGrpSpPr>
          <p:cNvPr id="16" name="Group 15"/>
          <p:cNvGrpSpPr/>
          <p:nvPr/>
        </p:nvGrpSpPr>
        <p:grpSpPr>
          <a:xfrm>
            <a:off x="1552484" y="1280655"/>
            <a:ext cx="2835034" cy="3084215"/>
            <a:chOff x="1552484" y="1280655"/>
            <a:chExt cx="2835034" cy="3084215"/>
          </a:xfrm>
        </p:grpSpPr>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2484" y="1280655"/>
              <a:ext cx="1736855" cy="3084215"/>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83562" y="1296333"/>
              <a:ext cx="1303956" cy="3052500"/>
            </a:xfrm>
            <a:prstGeom prst="rect">
              <a:avLst/>
            </a:prstGeom>
          </p:spPr>
        </p:pic>
      </p:grpSp>
      <p:grpSp>
        <p:nvGrpSpPr>
          <p:cNvPr id="10" name="Group 9"/>
          <p:cNvGrpSpPr/>
          <p:nvPr/>
        </p:nvGrpSpPr>
        <p:grpSpPr>
          <a:xfrm>
            <a:off x="5067709" y="1310614"/>
            <a:ext cx="4373045" cy="3078747"/>
            <a:chOff x="5067709" y="1310614"/>
            <a:chExt cx="4373045" cy="3078747"/>
          </a:xfrm>
        </p:grpSpPr>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10067" y="1343162"/>
              <a:ext cx="1430687" cy="3005671"/>
            </a:xfrm>
            <a:prstGeom prst="rect">
              <a:avLst/>
            </a:prstGeom>
          </p:spPr>
        </p:pic>
        <p:pic>
          <p:nvPicPr>
            <p:cNvPr id="6" name="Pictur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84416" y="1310614"/>
              <a:ext cx="1389979" cy="3023937"/>
            </a:xfrm>
            <a:prstGeom prst="rect">
              <a:avLst/>
            </a:prstGeom>
          </p:spPr>
        </p:pic>
        <p:pic>
          <p:nvPicPr>
            <p:cNvPr id="7" name="Picture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38682" y="1732547"/>
              <a:ext cx="1623393" cy="2656814"/>
            </a:xfrm>
            <a:prstGeom prst="rect">
              <a:avLst/>
            </a:prstGeom>
          </p:spPr>
        </p:pic>
        <p:sp>
          <p:nvSpPr>
            <p:cNvPr id="9" name="TextBox 8"/>
            <p:cNvSpPr txBox="1"/>
            <p:nvPr/>
          </p:nvSpPr>
          <p:spPr>
            <a:xfrm>
              <a:off x="5067709" y="2131800"/>
              <a:ext cx="528618" cy="1200329"/>
            </a:xfrm>
            <a:prstGeom prst="rect">
              <a:avLst/>
            </a:prstGeom>
            <a:noFill/>
          </p:spPr>
          <p:txBody>
            <a:bodyPr wrap="square" rtlCol="0">
              <a:spAutoFit/>
            </a:bodyPr>
            <a:lstStyle/>
            <a:p>
              <a:r>
                <a:rPr lang="en-US" sz="7200" dirty="0">
                  <a:latin typeface="Montserrat" pitchFamily="2" charset="77"/>
                  <a:ea typeface="Riffic" charset="0"/>
                  <a:cs typeface="Riffic" charset="0"/>
                </a:rPr>
                <a:t>+</a:t>
              </a:r>
            </a:p>
          </p:txBody>
        </p:sp>
      </p:grpSp>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48487" y="3002431"/>
            <a:ext cx="2262496" cy="2892349"/>
          </a:xfrm>
          <a:prstGeom prst="rect">
            <a:avLst/>
          </a:prstGeom>
        </p:spPr>
      </p:pic>
      <p:sp>
        <p:nvSpPr>
          <p:cNvPr id="83" name="TextBox 82"/>
          <p:cNvSpPr txBox="1"/>
          <p:nvPr/>
        </p:nvSpPr>
        <p:spPr>
          <a:xfrm>
            <a:off x="3730801" y="-929295"/>
            <a:ext cx="4279266" cy="769441"/>
          </a:xfrm>
          <a:prstGeom prst="rect">
            <a:avLst/>
          </a:prstGeom>
          <a:noFill/>
        </p:spPr>
        <p:txBody>
          <a:bodyPr wrap="square" rtlCol="0">
            <a:spAutoFit/>
          </a:bodyPr>
          <a:lstStyle/>
          <a:p>
            <a:r>
              <a:rPr lang="en-US" sz="4400" b="1" dirty="0">
                <a:latin typeface="Montserrat" pitchFamily="2" charset="77"/>
                <a:ea typeface="Riffic" charset="0"/>
                <a:cs typeface="Riffic" charset="0"/>
              </a:rPr>
              <a:t>(Parentheses)</a:t>
            </a:r>
          </a:p>
        </p:txBody>
      </p:sp>
    </p:spTree>
    <p:extLst>
      <p:ext uri="{BB962C8B-B14F-4D97-AF65-F5344CB8AC3E}">
        <p14:creationId xmlns:p14="http://schemas.microsoft.com/office/powerpoint/2010/main" val="1674398823"/>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repeatCount="indefinite" fill="hold" nodeType="withEffect">
                                  <p:stCondLst>
                                    <p:cond delay="0"/>
                                  </p:stCondLst>
                                  <p:childTnLst>
                                    <p:animClr clrSpc="rgb" dir="cw">
                                      <p:cBhvr>
                                        <p:cTn id="6" dur="2000" fill="hold"/>
                                        <p:tgtEl>
                                          <p:spTgt spid="44"/>
                                        </p:tgtEl>
                                        <p:attrNameLst>
                                          <p:attrName>stroke.color</p:attrName>
                                        </p:attrNameLst>
                                      </p:cBhvr>
                                      <p:to>
                                        <a:srgbClr val="D5FC79"/>
                                      </p:to>
                                    </p:animClr>
                                    <p:set>
                                      <p:cBhvr>
                                        <p:cTn id="7" dur="2000" fill="hold"/>
                                        <p:tgtEl>
                                          <p:spTgt spid="44"/>
                                        </p:tgtEl>
                                        <p:attrNameLst>
                                          <p:attrName>stroke.on</p:attrName>
                                        </p:attrNameLst>
                                      </p:cBhvr>
                                      <p:to>
                                        <p:strVal val="true"/>
                                      </p:to>
                                    </p:set>
                                  </p:childTnLst>
                                </p:cTn>
                              </p:par>
                              <p:par>
                                <p:cTn id="8" presetID="2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childTnLst>
                                </p:cTn>
                              </p:par>
                              <p:par>
                                <p:cTn id="12" presetID="23" presetClass="entr" presetSubtype="16" fill="hold" nodeType="withEffect">
                                  <p:stCondLst>
                                    <p:cond delay="15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par>
                                <p:cTn id="16" presetID="37" presetClass="entr" presetSubtype="0" fill="hold" nodeType="withEffect">
                                  <p:stCondLst>
                                    <p:cond delay="2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900" decel="100000" fill="hold"/>
                                        <p:tgtEl>
                                          <p:spTgt spid="1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0" y="6353963"/>
            <a:ext cx="12504450" cy="227670"/>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p:cNvGrpSpPr/>
          <p:nvPr/>
        </p:nvGrpSpPr>
        <p:grpSpPr>
          <a:xfrm>
            <a:off x="-4593757" y="-2107953"/>
            <a:ext cx="7497099" cy="6725783"/>
            <a:chOff x="-335971" y="-321257"/>
            <a:chExt cx="3553225" cy="4740857"/>
          </a:xfrm>
        </p:grpSpPr>
        <p:sp>
          <p:nvSpPr>
            <p:cNvPr id="42" name="Rectangle 41"/>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52" name="Rectangle 51"/>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73" name="Picture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74" name="Picture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75" name="Rectangle 74"/>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11" name="Group 10"/>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18189" y="2275380"/>
            <a:ext cx="1041194" cy="915739"/>
          </a:xfrm>
          <a:prstGeom prst="rect">
            <a:avLst/>
          </a:prstGeom>
        </p:spPr>
      </p:pic>
      <p:sp>
        <p:nvSpPr>
          <p:cNvPr id="10" name="TextBox 9"/>
          <p:cNvSpPr txBox="1"/>
          <p:nvPr/>
        </p:nvSpPr>
        <p:spPr>
          <a:xfrm>
            <a:off x="2030319" y="2561862"/>
            <a:ext cx="6245418" cy="954107"/>
          </a:xfrm>
          <a:prstGeom prst="rect">
            <a:avLst/>
          </a:prstGeom>
          <a:noFill/>
        </p:spPr>
        <p:txBody>
          <a:bodyPr wrap="square" rtlCol="0">
            <a:spAutoFit/>
          </a:bodyPr>
          <a:lstStyle/>
          <a:p>
            <a:r>
              <a:rPr lang="en-US" sz="2800" dirty="0">
                <a:latin typeface="Montserrat" pitchFamily="2" charset="77"/>
                <a:ea typeface="Riffic" charset="0"/>
                <a:cs typeface="Riffic" charset="0"/>
              </a:rPr>
              <a:t>Helps the database understand what you want to find!</a:t>
            </a:r>
          </a:p>
        </p:txBody>
      </p:sp>
      <p:sp>
        <p:nvSpPr>
          <p:cNvPr id="76" name="TextBox 75"/>
          <p:cNvSpPr txBox="1"/>
          <p:nvPr/>
        </p:nvSpPr>
        <p:spPr>
          <a:xfrm>
            <a:off x="12504450" y="-756833"/>
            <a:ext cx="1407785" cy="2308324"/>
          </a:xfrm>
          <a:prstGeom prst="rect">
            <a:avLst/>
          </a:prstGeom>
          <a:noFill/>
          <a:ln>
            <a:solidFill>
              <a:srgbClr val="00CC99"/>
            </a:solidFill>
          </a:ln>
        </p:spPr>
        <p:txBody>
          <a:bodyPr wrap="square" rtlCol="0">
            <a:spAutoFit/>
          </a:bodyPr>
          <a:lstStyle/>
          <a:p>
            <a:pPr algn="ctr"/>
            <a:r>
              <a:rPr lang="en-US" sz="7200" b="1" dirty="0">
                <a:latin typeface="Montserrat" pitchFamily="2" charset="77"/>
                <a:ea typeface="Riffic" charset="0"/>
                <a:cs typeface="Riffic" charset="0"/>
              </a:rPr>
              <a:t>OR</a:t>
            </a:r>
          </a:p>
        </p:txBody>
      </p:sp>
      <p:grpSp>
        <p:nvGrpSpPr>
          <p:cNvPr id="77" name="Group 76"/>
          <p:cNvGrpSpPr/>
          <p:nvPr/>
        </p:nvGrpSpPr>
        <p:grpSpPr>
          <a:xfrm>
            <a:off x="-3292290" y="1514329"/>
            <a:ext cx="2835034" cy="3084215"/>
            <a:chOff x="1552484" y="1280655"/>
            <a:chExt cx="2835034" cy="3084215"/>
          </a:xfrm>
        </p:grpSpPr>
        <p:pic>
          <p:nvPicPr>
            <p:cNvPr id="78" name="Picture 7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2484" y="1280655"/>
              <a:ext cx="1736855" cy="3084215"/>
            </a:xfrm>
            <a:prstGeom prst="rect">
              <a:avLst/>
            </a:prstGeom>
          </p:spPr>
        </p:pic>
        <p:pic>
          <p:nvPicPr>
            <p:cNvPr id="79" name="Picture 7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83562" y="1296333"/>
              <a:ext cx="1303956" cy="3052500"/>
            </a:xfrm>
            <a:prstGeom prst="rect">
              <a:avLst/>
            </a:prstGeom>
          </p:spPr>
        </p:pic>
      </p:grpSp>
      <p:grpSp>
        <p:nvGrpSpPr>
          <p:cNvPr id="80" name="Group 79"/>
          <p:cNvGrpSpPr/>
          <p:nvPr/>
        </p:nvGrpSpPr>
        <p:grpSpPr>
          <a:xfrm>
            <a:off x="11179751" y="6585483"/>
            <a:ext cx="4373045" cy="3078747"/>
            <a:chOff x="5067709" y="1310614"/>
            <a:chExt cx="4373045" cy="3078747"/>
          </a:xfrm>
        </p:grpSpPr>
        <p:pic>
          <p:nvPicPr>
            <p:cNvPr id="81" name="Picture 8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10067" y="1343162"/>
              <a:ext cx="1430687" cy="3005671"/>
            </a:xfrm>
            <a:prstGeom prst="rect">
              <a:avLst/>
            </a:prstGeom>
          </p:spPr>
        </p:pic>
        <p:pic>
          <p:nvPicPr>
            <p:cNvPr id="82" name="Picture 8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84416" y="1310614"/>
              <a:ext cx="1389979" cy="3023937"/>
            </a:xfrm>
            <a:prstGeom prst="rect">
              <a:avLst/>
            </a:prstGeom>
          </p:spPr>
        </p:pic>
        <p:pic>
          <p:nvPicPr>
            <p:cNvPr id="83" name="Picture 8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38682" y="1732547"/>
              <a:ext cx="1623393" cy="2656814"/>
            </a:xfrm>
            <a:prstGeom prst="rect">
              <a:avLst/>
            </a:prstGeom>
          </p:spPr>
        </p:pic>
        <p:sp>
          <p:nvSpPr>
            <p:cNvPr id="84" name="TextBox 83"/>
            <p:cNvSpPr txBox="1"/>
            <p:nvPr/>
          </p:nvSpPr>
          <p:spPr>
            <a:xfrm>
              <a:off x="5067709" y="2131800"/>
              <a:ext cx="528618" cy="1200329"/>
            </a:xfrm>
            <a:prstGeom prst="rect">
              <a:avLst/>
            </a:prstGeom>
            <a:noFill/>
          </p:spPr>
          <p:txBody>
            <a:bodyPr wrap="square" rtlCol="0">
              <a:spAutoFit/>
            </a:bodyPr>
            <a:lstStyle/>
            <a:p>
              <a:r>
                <a:rPr lang="en-US" sz="7200" dirty="0">
                  <a:latin typeface="Montserrat" pitchFamily="2" charset="77"/>
                  <a:ea typeface="Riffic" charset="0"/>
                  <a:cs typeface="Riffic" charset="0"/>
                </a:rPr>
                <a:t>+</a:t>
              </a:r>
            </a:p>
          </p:txBody>
        </p:sp>
      </p:grpSp>
      <p:pic>
        <p:nvPicPr>
          <p:cNvPr id="85" name="Picture 8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00770" y="7845474"/>
            <a:ext cx="2262496" cy="2892349"/>
          </a:xfrm>
          <a:prstGeom prst="rect">
            <a:avLst/>
          </a:prstGeom>
        </p:spPr>
      </p:pic>
      <p:sp>
        <p:nvSpPr>
          <p:cNvPr id="2" name="TextBox 1"/>
          <p:cNvSpPr txBox="1"/>
          <p:nvPr/>
        </p:nvSpPr>
        <p:spPr>
          <a:xfrm>
            <a:off x="1506368" y="1026839"/>
            <a:ext cx="6510536" cy="707886"/>
          </a:xfrm>
          <a:prstGeom prst="rect">
            <a:avLst/>
          </a:prstGeom>
          <a:noFill/>
        </p:spPr>
        <p:txBody>
          <a:bodyPr wrap="square" rtlCol="0">
            <a:spAutoFit/>
          </a:bodyPr>
          <a:lstStyle/>
          <a:p>
            <a:pPr algn="ctr"/>
            <a:r>
              <a:rPr lang="en-US" sz="4000" b="1" dirty="0">
                <a:latin typeface="Montserrat" pitchFamily="2" charset="77"/>
                <a:ea typeface="Riffic" charset="0"/>
                <a:cs typeface="Riffic" charset="0"/>
              </a:rPr>
              <a:t>(Parentheses)</a:t>
            </a:r>
          </a:p>
        </p:txBody>
      </p:sp>
      <p:sp>
        <p:nvSpPr>
          <p:cNvPr id="3" name="TextBox 2"/>
          <p:cNvSpPr txBox="1"/>
          <p:nvPr/>
        </p:nvSpPr>
        <p:spPr>
          <a:xfrm>
            <a:off x="1556374" y="2199290"/>
            <a:ext cx="6348525" cy="1477328"/>
          </a:xfrm>
          <a:prstGeom prst="rect">
            <a:avLst/>
          </a:prstGeom>
          <a:noFill/>
        </p:spPr>
        <p:txBody>
          <a:bodyPr wrap="square" rtlCol="0">
            <a:spAutoFit/>
          </a:bodyPr>
          <a:lstStyle/>
          <a:p>
            <a:r>
              <a:rPr lang="en-US" sz="3000" dirty="0">
                <a:latin typeface="Montserrat" pitchFamily="2" charset="77"/>
                <a:ea typeface="Riffic" charset="0"/>
                <a:cs typeface="Riffic" charset="0"/>
              </a:rPr>
              <a:t>The result of (26 + 2) x (108 – 73) is different than the result of </a:t>
            </a:r>
          </a:p>
          <a:p>
            <a:r>
              <a:rPr lang="en-US" sz="3000" dirty="0">
                <a:latin typeface="Montserrat" pitchFamily="2" charset="77"/>
                <a:ea typeface="Riffic" charset="0"/>
                <a:cs typeface="Riffic" charset="0"/>
              </a:rPr>
              <a:t>26 + 2 x 108 – 73! </a:t>
            </a:r>
          </a:p>
        </p:txBody>
      </p:sp>
    </p:spTree>
    <p:extLst>
      <p:ext uri="{BB962C8B-B14F-4D97-AF65-F5344CB8AC3E}">
        <p14:creationId xmlns:p14="http://schemas.microsoft.com/office/powerpoint/2010/main" val="736616729"/>
      </p:ext>
    </p:extLst>
  </p:cSld>
  <p:clrMapOvr>
    <a:masterClrMapping/>
  </p:clrMapOvr>
  <mc:AlternateContent xmlns:mc="http://schemas.openxmlformats.org/markup-compatibility/2006" xmlns:p159="http://schemas.microsoft.com/office/powerpoint/2015/09/main">
    <mc:Choice Requires="p159">
      <p:transition spd="slow" advClick="0" advTm="12000">
        <p159:morph option="byObject"/>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mph" presetSubtype="0" fill="hold" grpId="0" nodeType="withEffect">
                                  <p:stCondLst>
                                    <p:cond delay="500"/>
                                  </p:stCondLst>
                                  <p:iterate type="lt">
                                    <p:tmPct val="10000"/>
                                  </p:iterate>
                                  <p:childTnLst>
                                    <p:animClr clrSpc="rgb" dir="cw">
                                      <p:cBhvr override="childStyle">
                                        <p:cTn id="6" dur="500" fill="hold"/>
                                        <p:tgtEl>
                                          <p:spTgt spid="2"/>
                                        </p:tgtEl>
                                        <p:attrNameLst>
                                          <p:attrName>style.color</p:attrName>
                                        </p:attrNameLst>
                                      </p:cBhvr>
                                      <p:to>
                                        <a:srgbClr val="00CC99"/>
                                      </p:to>
                                    </p:animClr>
                                    <p:animClr clrSpc="rgb" dir="cw">
                                      <p:cBhvr>
                                        <p:cTn id="7" dur="500" fill="hold"/>
                                        <p:tgtEl>
                                          <p:spTgt spid="2"/>
                                        </p:tgtEl>
                                        <p:attrNameLst>
                                          <p:attrName>fillcolor</p:attrName>
                                        </p:attrNameLst>
                                      </p:cBhvr>
                                      <p:to>
                                        <a:srgbClr val="00CC99"/>
                                      </p:to>
                                    </p:animClr>
                                    <p:set>
                                      <p:cBhvr>
                                        <p:cTn id="8" dur="500" fill="hold"/>
                                        <p:tgtEl>
                                          <p:spTgt spid="2"/>
                                        </p:tgtEl>
                                        <p:attrNameLst>
                                          <p:attrName>fill.type</p:attrName>
                                        </p:attrNameLst>
                                      </p:cBhvr>
                                      <p:to>
                                        <p:strVal val="solid"/>
                                      </p:to>
                                    </p:set>
                                    <p:anim to="1.5" calcmode="lin" valueType="num">
                                      <p:cBhvr override="childStyle">
                                        <p:cTn id="9" dur="500" fill="hold"/>
                                        <p:tgtEl>
                                          <p:spTgt spid="2"/>
                                        </p:tgtEl>
                                        <p:attrNameLst>
                                          <p:attrName>style.fontSize</p:attrName>
                                        </p:attrNameLst>
                                      </p:cBhvr>
                                    </p:anim>
                                  </p:childTnLst>
                                </p:cTn>
                              </p:par>
                            </p:childTnLst>
                          </p:cTn>
                        </p:par>
                        <p:par>
                          <p:cTn id="10" fill="hold">
                            <p:stCondLst>
                              <p:cond delay="1600"/>
                            </p:stCondLst>
                            <p:childTnLst>
                              <p:par>
                                <p:cTn id="11" presetID="1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2100"/>
                            </p:stCondLst>
                            <p:childTnLst>
                              <p:par>
                                <p:cTn id="20" presetID="12" presetClass="exit" presetSubtype="4" fill="hold" grpId="1" nodeType="afterEffect">
                                  <p:stCondLst>
                                    <p:cond delay="3000"/>
                                  </p:stCondLst>
                                  <p:childTnLst>
                                    <p:anim calcmode="lin" valueType="num">
                                      <p:cBhvr additive="base">
                                        <p:cTn id="21" dur="500"/>
                                        <p:tgtEl>
                                          <p:spTgt spid="10"/>
                                        </p:tgtEl>
                                        <p:attrNameLst>
                                          <p:attrName>ppt_y</p:attrName>
                                        </p:attrNameLst>
                                      </p:cBhvr>
                                      <p:tavLst>
                                        <p:tav tm="0">
                                          <p:val>
                                            <p:strVal val="#ppt_y"/>
                                          </p:val>
                                        </p:tav>
                                        <p:tav tm="100000">
                                          <p:val>
                                            <p:strVal val="#ppt_y+#ppt_h*1.125000"/>
                                          </p:val>
                                        </p:tav>
                                      </p:tavLst>
                                    </p:anim>
                                    <p:animEffect transition="out" filter="wipe(down)">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2" presetClass="exit" presetSubtype="4" fill="hold" nodeType="withEffect">
                                  <p:stCondLst>
                                    <p:cond delay="3000"/>
                                  </p:stCondLst>
                                  <p:childTnLst>
                                    <p:anim calcmode="lin" valueType="num">
                                      <p:cBhvr additive="base">
                                        <p:cTn id="25" dur="500"/>
                                        <p:tgtEl>
                                          <p:spTgt spid="9"/>
                                        </p:tgtEl>
                                        <p:attrNameLst>
                                          <p:attrName>ppt_y</p:attrName>
                                        </p:attrNameLst>
                                      </p:cBhvr>
                                      <p:tavLst>
                                        <p:tav tm="0">
                                          <p:val>
                                            <p:strVal val="#ppt_y"/>
                                          </p:val>
                                        </p:tav>
                                        <p:tav tm="100000">
                                          <p:val>
                                            <p:strVal val="#ppt_y+#ppt_h*1.125000"/>
                                          </p:val>
                                        </p:tav>
                                      </p:tavLst>
                                    </p:anim>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2" presetClass="entr" presetSubtype="4" fill="hold" grpId="0" nodeType="withEffect">
                                  <p:stCondLst>
                                    <p:cond delay="300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p:tgtEl>
                                          <p:spTgt spid="3"/>
                                        </p:tgtEl>
                                        <p:attrNameLst>
                                          <p:attrName>ppt_y</p:attrName>
                                        </p:attrNameLst>
                                      </p:cBhvr>
                                      <p:tavLst>
                                        <p:tav tm="0">
                                          <p:val>
                                            <p:strVal val="#ppt_y+#ppt_h*1.125000"/>
                                          </p:val>
                                        </p:tav>
                                        <p:tav tm="100000">
                                          <p:val>
                                            <p:strVal val="#ppt_y"/>
                                          </p:val>
                                        </p:tav>
                                      </p:tavLst>
                                    </p:anim>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grpSp>
        <p:nvGrpSpPr>
          <p:cNvPr id="38" name="Group 37"/>
          <p:cNvGrpSpPr/>
          <p:nvPr/>
        </p:nvGrpSpPr>
        <p:grpSpPr>
          <a:xfrm>
            <a:off x="-5385361" y="-2682240"/>
            <a:ext cx="8528797" cy="8334809"/>
            <a:chOff x="-335971" y="-321257"/>
            <a:chExt cx="3553225" cy="4740857"/>
          </a:xfrm>
        </p:grpSpPr>
        <p:sp>
          <p:nvSpPr>
            <p:cNvPr id="39" name="Rectangle 38"/>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52" name="Rectangle 51"/>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73" name="Picture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74" name="Rectangle 73"/>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9205" y="6255691"/>
            <a:ext cx="12961669" cy="5866157"/>
          </a:xfrm>
          <a:prstGeom prst="rect">
            <a:avLst/>
          </a:prstGeom>
        </p:spPr>
      </p:pic>
      <p:grpSp>
        <p:nvGrpSpPr>
          <p:cNvPr id="4" name="Group 3"/>
          <p:cNvGrpSpPr/>
          <p:nvPr/>
        </p:nvGrpSpPr>
        <p:grpSpPr>
          <a:xfrm>
            <a:off x="1185595" y="0"/>
            <a:ext cx="8553253" cy="6255691"/>
            <a:chOff x="1185595" y="0"/>
            <a:chExt cx="8553253" cy="6255691"/>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5" y="0"/>
              <a:ext cx="8553253" cy="6255691"/>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2484" y="309175"/>
              <a:ext cx="7888270" cy="4090822"/>
            </a:xfrm>
            <a:prstGeom prst="rect">
              <a:avLst/>
            </a:prstGeom>
          </p:spPr>
        </p:pic>
      </p:grpSp>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01690" y="4399997"/>
            <a:ext cx="1227550" cy="1079641"/>
          </a:xfrm>
          <a:prstGeom prst="rect">
            <a:avLst/>
          </a:prstGeom>
        </p:spPr>
      </p:pic>
      <p:pic>
        <p:nvPicPr>
          <p:cNvPr id="48" name="Picture 47">
            <a:extLst>
              <a:ext uri="{FF2B5EF4-FFF2-40B4-BE49-F238E27FC236}">
                <a16:creationId xmlns:a16="http://schemas.microsoft.com/office/drawing/2014/main" id="{131580CD-86B6-F44D-B58D-DB2B2F8CCC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17342" y="2161268"/>
            <a:ext cx="1041194" cy="915739"/>
          </a:xfrm>
          <a:prstGeom prst="rect">
            <a:avLst/>
          </a:prstGeom>
        </p:spPr>
      </p:pic>
      <p:sp>
        <p:nvSpPr>
          <p:cNvPr id="55" name="TextBox 54">
            <a:extLst>
              <a:ext uri="{FF2B5EF4-FFF2-40B4-BE49-F238E27FC236}">
                <a16:creationId xmlns:a16="http://schemas.microsoft.com/office/drawing/2014/main" id="{C347A3B8-349B-A54B-8DE9-76529EB4AEA1}"/>
              </a:ext>
            </a:extLst>
          </p:cNvPr>
          <p:cNvSpPr txBox="1"/>
          <p:nvPr/>
        </p:nvSpPr>
        <p:spPr>
          <a:xfrm>
            <a:off x="-6505212" y="2447750"/>
            <a:ext cx="6245418" cy="954107"/>
          </a:xfrm>
          <a:prstGeom prst="rect">
            <a:avLst/>
          </a:prstGeom>
          <a:noFill/>
        </p:spPr>
        <p:txBody>
          <a:bodyPr wrap="square" rtlCol="0">
            <a:spAutoFit/>
          </a:bodyPr>
          <a:lstStyle/>
          <a:p>
            <a:r>
              <a:rPr lang="en-US" sz="2800" dirty="0">
                <a:latin typeface="Montserrat" pitchFamily="2" charset="77"/>
                <a:ea typeface="Riffic" charset="0"/>
                <a:cs typeface="Riffic" charset="0"/>
              </a:rPr>
              <a:t>Helps the database understand what you want to find!</a:t>
            </a:r>
          </a:p>
        </p:txBody>
      </p:sp>
      <p:sp>
        <p:nvSpPr>
          <p:cNvPr id="56" name="TextBox 55">
            <a:extLst>
              <a:ext uri="{FF2B5EF4-FFF2-40B4-BE49-F238E27FC236}">
                <a16:creationId xmlns:a16="http://schemas.microsoft.com/office/drawing/2014/main" id="{01D3A797-C71F-004F-9904-B4AC6D9131DF}"/>
              </a:ext>
            </a:extLst>
          </p:cNvPr>
          <p:cNvSpPr txBox="1"/>
          <p:nvPr/>
        </p:nvSpPr>
        <p:spPr>
          <a:xfrm>
            <a:off x="12504450" y="-756833"/>
            <a:ext cx="1407785" cy="2308324"/>
          </a:xfrm>
          <a:prstGeom prst="rect">
            <a:avLst/>
          </a:prstGeom>
          <a:noFill/>
          <a:ln>
            <a:solidFill>
              <a:srgbClr val="00CC99"/>
            </a:solidFill>
          </a:ln>
        </p:spPr>
        <p:txBody>
          <a:bodyPr wrap="square" rtlCol="0">
            <a:spAutoFit/>
          </a:bodyPr>
          <a:lstStyle/>
          <a:p>
            <a:pPr algn="ctr"/>
            <a:r>
              <a:rPr lang="en-US" sz="7200" b="1" dirty="0">
                <a:latin typeface="Montserrat" pitchFamily="2" charset="77"/>
                <a:ea typeface="Riffic" charset="0"/>
                <a:cs typeface="Riffic" charset="0"/>
              </a:rPr>
              <a:t>OR</a:t>
            </a:r>
          </a:p>
        </p:txBody>
      </p:sp>
      <p:grpSp>
        <p:nvGrpSpPr>
          <p:cNvPr id="57" name="Group 56">
            <a:extLst>
              <a:ext uri="{FF2B5EF4-FFF2-40B4-BE49-F238E27FC236}">
                <a16:creationId xmlns:a16="http://schemas.microsoft.com/office/drawing/2014/main" id="{4FF25A06-AF94-FE46-8BDC-332A33016B01}"/>
              </a:ext>
            </a:extLst>
          </p:cNvPr>
          <p:cNvGrpSpPr/>
          <p:nvPr/>
        </p:nvGrpSpPr>
        <p:grpSpPr>
          <a:xfrm>
            <a:off x="-3292290" y="1514329"/>
            <a:ext cx="2835034" cy="3084215"/>
            <a:chOff x="1552484" y="1280655"/>
            <a:chExt cx="2835034" cy="3084215"/>
          </a:xfrm>
        </p:grpSpPr>
        <p:pic>
          <p:nvPicPr>
            <p:cNvPr id="58" name="Picture 57">
              <a:extLst>
                <a:ext uri="{FF2B5EF4-FFF2-40B4-BE49-F238E27FC236}">
                  <a16:creationId xmlns:a16="http://schemas.microsoft.com/office/drawing/2014/main" id="{C1A0ABC3-E179-A041-86EC-211126A2D1E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2484" y="1280655"/>
              <a:ext cx="1736855" cy="3084215"/>
            </a:xfrm>
            <a:prstGeom prst="rect">
              <a:avLst/>
            </a:prstGeom>
          </p:spPr>
        </p:pic>
        <p:pic>
          <p:nvPicPr>
            <p:cNvPr id="59" name="Picture 58">
              <a:extLst>
                <a:ext uri="{FF2B5EF4-FFF2-40B4-BE49-F238E27FC236}">
                  <a16:creationId xmlns:a16="http://schemas.microsoft.com/office/drawing/2014/main" id="{545E1890-152B-C64C-B086-F28B6B4EA12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83562" y="1296333"/>
              <a:ext cx="1303956" cy="3052500"/>
            </a:xfrm>
            <a:prstGeom prst="rect">
              <a:avLst/>
            </a:prstGeom>
          </p:spPr>
        </p:pic>
      </p:grpSp>
      <p:grpSp>
        <p:nvGrpSpPr>
          <p:cNvPr id="60" name="Group 59">
            <a:extLst>
              <a:ext uri="{FF2B5EF4-FFF2-40B4-BE49-F238E27FC236}">
                <a16:creationId xmlns:a16="http://schemas.microsoft.com/office/drawing/2014/main" id="{201C0965-4685-9F4F-971F-B04E73138AC3}"/>
              </a:ext>
            </a:extLst>
          </p:cNvPr>
          <p:cNvGrpSpPr/>
          <p:nvPr/>
        </p:nvGrpSpPr>
        <p:grpSpPr>
          <a:xfrm>
            <a:off x="12504450" y="5535489"/>
            <a:ext cx="4373045" cy="3078747"/>
            <a:chOff x="5067709" y="1310614"/>
            <a:chExt cx="4373045" cy="3078747"/>
          </a:xfrm>
        </p:grpSpPr>
        <p:pic>
          <p:nvPicPr>
            <p:cNvPr id="61" name="Picture 60">
              <a:extLst>
                <a:ext uri="{FF2B5EF4-FFF2-40B4-BE49-F238E27FC236}">
                  <a16:creationId xmlns:a16="http://schemas.microsoft.com/office/drawing/2014/main" id="{079C7AF2-AC38-F84C-A4BF-9B95E9A8B5B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10067" y="1343162"/>
              <a:ext cx="1430687" cy="3005671"/>
            </a:xfrm>
            <a:prstGeom prst="rect">
              <a:avLst/>
            </a:prstGeom>
          </p:spPr>
        </p:pic>
        <p:pic>
          <p:nvPicPr>
            <p:cNvPr id="62" name="Picture 61">
              <a:extLst>
                <a:ext uri="{FF2B5EF4-FFF2-40B4-BE49-F238E27FC236}">
                  <a16:creationId xmlns:a16="http://schemas.microsoft.com/office/drawing/2014/main" id="{F55E2B17-4F62-E14D-8D68-46BBC43005B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84416" y="1310614"/>
              <a:ext cx="1389979" cy="3023937"/>
            </a:xfrm>
            <a:prstGeom prst="rect">
              <a:avLst/>
            </a:prstGeom>
          </p:spPr>
        </p:pic>
        <p:pic>
          <p:nvPicPr>
            <p:cNvPr id="63" name="Picture 62">
              <a:extLst>
                <a:ext uri="{FF2B5EF4-FFF2-40B4-BE49-F238E27FC236}">
                  <a16:creationId xmlns:a16="http://schemas.microsoft.com/office/drawing/2014/main" id="{A39C4AC8-3C72-ED47-BD2F-18156EB6F87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38682" y="1732547"/>
              <a:ext cx="1623393" cy="2656814"/>
            </a:xfrm>
            <a:prstGeom prst="rect">
              <a:avLst/>
            </a:prstGeom>
          </p:spPr>
        </p:pic>
        <p:sp>
          <p:nvSpPr>
            <p:cNvPr id="64" name="TextBox 63">
              <a:extLst>
                <a:ext uri="{FF2B5EF4-FFF2-40B4-BE49-F238E27FC236}">
                  <a16:creationId xmlns:a16="http://schemas.microsoft.com/office/drawing/2014/main" id="{2A2E5CB3-BA18-EA42-AE70-BACED3468E96}"/>
                </a:ext>
              </a:extLst>
            </p:cNvPr>
            <p:cNvSpPr txBox="1"/>
            <p:nvPr/>
          </p:nvSpPr>
          <p:spPr>
            <a:xfrm>
              <a:off x="5067709" y="2131800"/>
              <a:ext cx="528618" cy="1200329"/>
            </a:xfrm>
            <a:prstGeom prst="rect">
              <a:avLst/>
            </a:prstGeom>
            <a:noFill/>
          </p:spPr>
          <p:txBody>
            <a:bodyPr wrap="square" rtlCol="0">
              <a:spAutoFit/>
            </a:bodyPr>
            <a:lstStyle/>
            <a:p>
              <a:r>
                <a:rPr lang="en-US" sz="7200" dirty="0">
                  <a:latin typeface="Montserrat" pitchFamily="2" charset="77"/>
                  <a:ea typeface="Riffic" charset="0"/>
                  <a:cs typeface="Riffic" charset="0"/>
                </a:rPr>
                <a:t>+</a:t>
              </a:r>
            </a:p>
          </p:txBody>
        </p:sp>
      </p:grpSp>
      <p:pic>
        <p:nvPicPr>
          <p:cNvPr id="65" name="Picture 64">
            <a:extLst>
              <a:ext uri="{FF2B5EF4-FFF2-40B4-BE49-F238E27FC236}">
                <a16:creationId xmlns:a16="http://schemas.microsoft.com/office/drawing/2014/main" id="{DF83BE46-D633-9D48-8097-EF1903B651E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00770" y="7845474"/>
            <a:ext cx="2262496" cy="2892349"/>
          </a:xfrm>
          <a:prstGeom prst="rect">
            <a:avLst/>
          </a:prstGeom>
        </p:spPr>
      </p:pic>
      <p:sp>
        <p:nvSpPr>
          <p:cNvPr id="66" name="TextBox 65">
            <a:extLst>
              <a:ext uri="{FF2B5EF4-FFF2-40B4-BE49-F238E27FC236}">
                <a16:creationId xmlns:a16="http://schemas.microsoft.com/office/drawing/2014/main" id="{6D3A38E3-2630-2B42-883D-C476D84F0A08}"/>
              </a:ext>
            </a:extLst>
          </p:cNvPr>
          <p:cNvSpPr txBox="1"/>
          <p:nvPr/>
        </p:nvSpPr>
        <p:spPr>
          <a:xfrm>
            <a:off x="9879602" y="1748195"/>
            <a:ext cx="2032888" cy="369332"/>
          </a:xfrm>
          <a:prstGeom prst="rect">
            <a:avLst/>
          </a:prstGeom>
          <a:noFill/>
          <a:ln>
            <a:solidFill>
              <a:srgbClr val="00CC99"/>
            </a:solidFill>
          </a:ln>
        </p:spPr>
        <p:txBody>
          <a:bodyPr wrap="square" rtlCol="0">
            <a:spAutoFit/>
          </a:bodyPr>
          <a:lstStyle/>
          <a:p>
            <a:pPr algn="ctr"/>
            <a:r>
              <a:rPr lang="en-US" b="1" dirty="0">
                <a:latin typeface="Montserrat" pitchFamily="2" charset="77"/>
                <a:ea typeface="Riffic" charset="0"/>
                <a:cs typeface="Riffic" charset="0"/>
              </a:rPr>
              <a:t>(Parentheses)</a:t>
            </a:r>
          </a:p>
        </p:txBody>
      </p:sp>
      <p:sp>
        <p:nvSpPr>
          <p:cNvPr id="67" name="TextBox 66">
            <a:extLst>
              <a:ext uri="{FF2B5EF4-FFF2-40B4-BE49-F238E27FC236}">
                <a16:creationId xmlns:a16="http://schemas.microsoft.com/office/drawing/2014/main" id="{5C269556-F092-AC43-8F77-71F49EB53E93}"/>
              </a:ext>
            </a:extLst>
          </p:cNvPr>
          <p:cNvSpPr txBox="1"/>
          <p:nvPr/>
        </p:nvSpPr>
        <p:spPr>
          <a:xfrm>
            <a:off x="1580677" y="7552466"/>
            <a:ext cx="6348525" cy="1477328"/>
          </a:xfrm>
          <a:prstGeom prst="rect">
            <a:avLst/>
          </a:prstGeom>
          <a:noFill/>
        </p:spPr>
        <p:txBody>
          <a:bodyPr wrap="square" rtlCol="0">
            <a:spAutoFit/>
          </a:bodyPr>
          <a:lstStyle/>
          <a:p>
            <a:r>
              <a:rPr lang="en-US" sz="3000" dirty="0">
                <a:latin typeface="Montserrat" pitchFamily="2" charset="77"/>
                <a:ea typeface="Riffic" charset="0"/>
                <a:cs typeface="Riffic" charset="0"/>
              </a:rPr>
              <a:t>The result of (26 + 2) x (108 – 73) is different than the result of </a:t>
            </a:r>
          </a:p>
          <a:p>
            <a:r>
              <a:rPr lang="en-US" sz="3000" dirty="0">
                <a:latin typeface="Montserrat" pitchFamily="2" charset="77"/>
                <a:ea typeface="Riffic" charset="0"/>
                <a:cs typeface="Riffic" charset="0"/>
              </a:rPr>
              <a:t>26 + 2 x 108 – 73! </a:t>
            </a:r>
          </a:p>
        </p:txBody>
      </p:sp>
      <p:sp>
        <p:nvSpPr>
          <p:cNvPr id="68" name="TextBox 67">
            <a:extLst>
              <a:ext uri="{FF2B5EF4-FFF2-40B4-BE49-F238E27FC236}">
                <a16:creationId xmlns:a16="http://schemas.microsoft.com/office/drawing/2014/main" id="{72773E37-9992-BB4F-98FD-64408A01E999}"/>
              </a:ext>
            </a:extLst>
          </p:cNvPr>
          <p:cNvSpPr txBox="1"/>
          <p:nvPr/>
        </p:nvSpPr>
        <p:spPr>
          <a:xfrm>
            <a:off x="2504815" y="894248"/>
            <a:ext cx="1810405" cy="307777"/>
          </a:xfrm>
          <a:prstGeom prst="rect">
            <a:avLst/>
          </a:prstGeom>
          <a:noFill/>
        </p:spPr>
        <p:txBody>
          <a:bodyPr wrap="square" rtlCol="0">
            <a:spAutoFit/>
          </a:bodyPr>
          <a:lstStyle/>
          <a:p>
            <a:r>
              <a:rPr lang="en-US" sz="1400" b="1" dirty="0">
                <a:latin typeface="Montserrat" pitchFamily="2" charset="77"/>
              </a:rPr>
              <a:t>Social Media</a:t>
            </a:r>
          </a:p>
        </p:txBody>
      </p:sp>
      <p:sp>
        <p:nvSpPr>
          <p:cNvPr id="69" name="TextBox 68">
            <a:extLst>
              <a:ext uri="{FF2B5EF4-FFF2-40B4-BE49-F238E27FC236}">
                <a16:creationId xmlns:a16="http://schemas.microsoft.com/office/drawing/2014/main" id="{F3D9C7FC-300D-704E-A0E9-447F912DDEBF}"/>
              </a:ext>
            </a:extLst>
          </p:cNvPr>
          <p:cNvSpPr txBox="1"/>
          <p:nvPr/>
        </p:nvSpPr>
        <p:spPr>
          <a:xfrm>
            <a:off x="3925315" y="892353"/>
            <a:ext cx="1810405" cy="307777"/>
          </a:xfrm>
          <a:prstGeom prst="rect">
            <a:avLst/>
          </a:prstGeom>
          <a:noFill/>
        </p:spPr>
        <p:txBody>
          <a:bodyPr wrap="square" rtlCol="0">
            <a:spAutoFit/>
          </a:bodyPr>
          <a:lstStyle/>
          <a:p>
            <a:r>
              <a:rPr lang="en-US" sz="1400" b="1" dirty="0">
                <a:latin typeface="Montserrat" pitchFamily="2" charset="77"/>
              </a:rPr>
              <a:t>AND Anxiety</a:t>
            </a:r>
          </a:p>
        </p:txBody>
      </p:sp>
      <p:sp>
        <p:nvSpPr>
          <p:cNvPr id="70" name="TextBox 69">
            <a:extLst>
              <a:ext uri="{FF2B5EF4-FFF2-40B4-BE49-F238E27FC236}">
                <a16:creationId xmlns:a16="http://schemas.microsoft.com/office/drawing/2014/main" id="{09986A7F-557D-F84D-8FF7-BF33DBDED04D}"/>
              </a:ext>
            </a:extLst>
          </p:cNvPr>
          <p:cNvSpPr txBox="1"/>
          <p:nvPr/>
        </p:nvSpPr>
        <p:spPr>
          <a:xfrm>
            <a:off x="5496619" y="886968"/>
            <a:ext cx="3493721" cy="307777"/>
          </a:xfrm>
          <a:prstGeom prst="rect">
            <a:avLst/>
          </a:prstGeom>
          <a:noFill/>
        </p:spPr>
        <p:txBody>
          <a:bodyPr wrap="square" rtlCol="0">
            <a:spAutoFit/>
          </a:bodyPr>
          <a:lstStyle/>
          <a:p>
            <a:r>
              <a:rPr lang="en-US" sz="1400" b="1" dirty="0">
                <a:latin typeface="Montserrat" pitchFamily="2" charset="77"/>
              </a:rPr>
              <a:t>AND (Teenagers OR Young Adults)</a:t>
            </a:r>
          </a:p>
        </p:txBody>
      </p:sp>
      <p:grpSp>
        <p:nvGrpSpPr>
          <p:cNvPr id="71" name="Group 70">
            <a:extLst>
              <a:ext uri="{FF2B5EF4-FFF2-40B4-BE49-F238E27FC236}">
                <a16:creationId xmlns:a16="http://schemas.microsoft.com/office/drawing/2014/main" id="{FE051663-F554-0C43-B878-305A4F798E43}"/>
              </a:ext>
            </a:extLst>
          </p:cNvPr>
          <p:cNvGrpSpPr/>
          <p:nvPr/>
        </p:nvGrpSpPr>
        <p:grpSpPr>
          <a:xfrm>
            <a:off x="1608762" y="1358812"/>
            <a:ext cx="1546568" cy="1332544"/>
            <a:chOff x="2079083" y="1053107"/>
            <a:chExt cx="2450027" cy="2384916"/>
          </a:xfrm>
        </p:grpSpPr>
        <p:pic>
          <p:nvPicPr>
            <p:cNvPr id="72" name="Picture 71">
              <a:extLst>
                <a:ext uri="{FF2B5EF4-FFF2-40B4-BE49-F238E27FC236}">
                  <a16:creationId xmlns:a16="http://schemas.microsoft.com/office/drawing/2014/main" id="{C1A01593-34FD-A447-8BDD-253762ABE3E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39338" y="1053107"/>
              <a:ext cx="1271320" cy="1271320"/>
            </a:xfrm>
            <a:prstGeom prst="rect">
              <a:avLst/>
            </a:prstGeom>
          </p:spPr>
        </p:pic>
        <p:pic>
          <p:nvPicPr>
            <p:cNvPr id="82" name="Picture 81">
              <a:extLst>
                <a:ext uri="{FF2B5EF4-FFF2-40B4-BE49-F238E27FC236}">
                  <a16:creationId xmlns:a16="http://schemas.microsoft.com/office/drawing/2014/main" id="{F5938E9F-581F-6E49-B66D-1B88E086724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790392" y="1894313"/>
              <a:ext cx="1543711" cy="1543710"/>
            </a:xfrm>
            <a:prstGeom prst="rect">
              <a:avLst/>
            </a:prstGeom>
          </p:spPr>
        </p:pic>
        <p:pic>
          <p:nvPicPr>
            <p:cNvPr id="84" name="Picture 83">
              <a:extLst>
                <a:ext uri="{FF2B5EF4-FFF2-40B4-BE49-F238E27FC236}">
                  <a16:creationId xmlns:a16="http://schemas.microsoft.com/office/drawing/2014/main" id="{EA3C1F5B-B493-9545-A5B8-6BDB9E91BB8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253829" y="1182345"/>
              <a:ext cx="1275281" cy="1275281"/>
            </a:xfrm>
            <a:prstGeom prst="rect">
              <a:avLst/>
            </a:prstGeom>
          </p:spPr>
        </p:pic>
        <p:pic>
          <p:nvPicPr>
            <p:cNvPr id="85" name="Picture 84">
              <a:extLst>
                <a:ext uri="{FF2B5EF4-FFF2-40B4-BE49-F238E27FC236}">
                  <a16:creationId xmlns:a16="http://schemas.microsoft.com/office/drawing/2014/main" id="{85CC0960-481E-2341-841E-FB1BAF618BB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079083" y="1999004"/>
              <a:ext cx="1432235" cy="1432235"/>
            </a:xfrm>
            <a:prstGeom prst="rect">
              <a:avLst/>
            </a:prstGeom>
          </p:spPr>
        </p:pic>
      </p:grpSp>
      <p:pic>
        <p:nvPicPr>
          <p:cNvPr id="86" name="Picture 85">
            <a:extLst>
              <a:ext uri="{FF2B5EF4-FFF2-40B4-BE49-F238E27FC236}">
                <a16:creationId xmlns:a16="http://schemas.microsoft.com/office/drawing/2014/main" id="{659EFED0-2DB0-304D-91D2-7B081570E62E}"/>
              </a:ext>
            </a:extLst>
          </p:cNvPr>
          <p:cNvPicPr>
            <a:picLocks noChangeAspect="1"/>
          </p:cNvPicPr>
          <p:nvPr/>
        </p:nvPicPr>
        <p:blipFill rotWithShape="1">
          <a:blip r:embed="rId19">
            <a:extLst>
              <a:ext uri="{28A0092B-C50C-407E-A947-70E740481C1C}">
                <a14:useLocalDpi xmlns:a14="http://schemas.microsoft.com/office/drawing/2010/main" val="0"/>
              </a:ext>
            </a:extLst>
          </a:blip>
          <a:srcRect l="16842" r="7848" b="69630"/>
          <a:stretch/>
        </p:blipFill>
        <p:spPr>
          <a:xfrm>
            <a:off x="7805579" y="1423197"/>
            <a:ext cx="995092" cy="916613"/>
          </a:xfrm>
          <a:prstGeom prst="rect">
            <a:avLst/>
          </a:prstGeom>
        </p:spPr>
      </p:pic>
      <p:grpSp>
        <p:nvGrpSpPr>
          <p:cNvPr id="87" name="Group 86">
            <a:extLst>
              <a:ext uri="{FF2B5EF4-FFF2-40B4-BE49-F238E27FC236}">
                <a16:creationId xmlns:a16="http://schemas.microsoft.com/office/drawing/2014/main" id="{BF731B76-98C4-004B-B1D3-F399F6D37F31}"/>
              </a:ext>
            </a:extLst>
          </p:cNvPr>
          <p:cNvGrpSpPr/>
          <p:nvPr/>
        </p:nvGrpSpPr>
        <p:grpSpPr>
          <a:xfrm>
            <a:off x="4051729" y="2414948"/>
            <a:ext cx="1773398" cy="1954146"/>
            <a:chOff x="1552484" y="1280655"/>
            <a:chExt cx="2835034" cy="3084215"/>
          </a:xfrm>
        </p:grpSpPr>
        <p:pic>
          <p:nvPicPr>
            <p:cNvPr id="88" name="Picture 87">
              <a:extLst>
                <a:ext uri="{FF2B5EF4-FFF2-40B4-BE49-F238E27FC236}">
                  <a16:creationId xmlns:a16="http://schemas.microsoft.com/office/drawing/2014/main" id="{7FAEFF7A-F17A-A84C-8A38-31A592C098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2484" y="1280655"/>
              <a:ext cx="1736855" cy="3084215"/>
            </a:xfrm>
            <a:prstGeom prst="rect">
              <a:avLst/>
            </a:prstGeom>
          </p:spPr>
        </p:pic>
        <p:pic>
          <p:nvPicPr>
            <p:cNvPr id="89" name="Picture 88">
              <a:extLst>
                <a:ext uri="{FF2B5EF4-FFF2-40B4-BE49-F238E27FC236}">
                  <a16:creationId xmlns:a16="http://schemas.microsoft.com/office/drawing/2014/main" id="{7DD89C2D-F5AA-E64C-B9C5-5FC20D9AA95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83562" y="1296333"/>
              <a:ext cx="1303956" cy="3052500"/>
            </a:xfrm>
            <a:prstGeom prst="rect">
              <a:avLst/>
            </a:prstGeom>
          </p:spPr>
        </p:pic>
      </p:grpSp>
      <p:grpSp>
        <p:nvGrpSpPr>
          <p:cNvPr id="90" name="Group 89">
            <a:extLst>
              <a:ext uri="{FF2B5EF4-FFF2-40B4-BE49-F238E27FC236}">
                <a16:creationId xmlns:a16="http://schemas.microsoft.com/office/drawing/2014/main" id="{323BDCB5-3093-4D45-8C30-F9C7661F7D0E}"/>
              </a:ext>
            </a:extLst>
          </p:cNvPr>
          <p:cNvGrpSpPr/>
          <p:nvPr/>
        </p:nvGrpSpPr>
        <p:grpSpPr>
          <a:xfrm>
            <a:off x="6087281" y="2414948"/>
            <a:ext cx="2677138" cy="1982375"/>
            <a:chOff x="5067709" y="1310614"/>
            <a:chExt cx="5001770" cy="3078747"/>
          </a:xfrm>
        </p:grpSpPr>
        <p:pic>
          <p:nvPicPr>
            <p:cNvPr id="91" name="Picture 90">
              <a:extLst>
                <a:ext uri="{FF2B5EF4-FFF2-40B4-BE49-F238E27FC236}">
                  <a16:creationId xmlns:a16="http://schemas.microsoft.com/office/drawing/2014/main" id="{D879E971-C02E-C249-8DB0-F2779062876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638792" y="1343161"/>
              <a:ext cx="1430687" cy="3005671"/>
            </a:xfrm>
            <a:prstGeom prst="rect">
              <a:avLst/>
            </a:prstGeom>
          </p:spPr>
        </p:pic>
        <p:pic>
          <p:nvPicPr>
            <p:cNvPr id="92" name="Picture 91">
              <a:extLst>
                <a:ext uri="{FF2B5EF4-FFF2-40B4-BE49-F238E27FC236}">
                  <a16:creationId xmlns:a16="http://schemas.microsoft.com/office/drawing/2014/main" id="{CBD40C2F-0DEB-D448-B57C-3C6E79D8DB8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513139" y="1310614"/>
              <a:ext cx="1389980" cy="3023937"/>
            </a:xfrm>
            <a:prstGeom prst="rect">
              <a:avLst/>
            </a:prstGeom>
          </p:spPr>
        </p:pic>
        <p:pic>
          <p:nvPicPr>
            <p:cNvPr id="93" name="Picture 92">
              <a:extLst>
                <a:ext uri="{FF2B5EF4-FFF2-40B4-BE49-F238E27FC236}">
                  <a16:creationId xmlns:a16="http://schemas.microsoft.com/office/drawing/2014/main" id="{A50730E5-B2F6-2E49-B826-CFBB1A1244E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67406" y="1732548"/>
              <a:ext cx="1623393" cy="2656813"/>
            </a:xfrm>
            <a:prstGeom prst="rect">
              <a:avLst/>
            </a:prstGeom>
          </p:spPr>
        </p:pic>
        <p:sp>
          <p:nvSpPr>
            <p:cNvPr id="94" name="TextBox 93">
              <a:extLst>
                <a:ext uri="{FF2B5EF4-FFF2-40B4-BE49-F238E27FC236}">
                  <a16:creationId xmlns:a16="http://schemas.microsoft.com/office/drawing/2014/main" id="{8450DDE3-A325-1E42-8895-6E74123F0D45}"/>
                </a:ext>
              </a:extLst>
            </p:cNvPr>
            <p:cNvSpPr txBox="1"/>
            <p:nvPr/>
          </p:nvSpPr>
          <p:spPr>
            <a:xfrm>
              <a:off x="5067709" y="2131801"/>
              <a:ext cx="528618" cy="2123920"/>
            </a:xfrm>
            <a:prstGeom prst="rect">
              <a:avLst/>
            </a:prstGeom>
            <a:noFill/>
          </p:spPr>
          <p:txBody>
            <a:bodyPr wrap="square" rtlCol="0">
              <a:spAutoFit/>
            </a:bodyPr>
            <a:lstStyle/>
            <a:p>
              <a:endParaRPr lang="en-US" sz="7200" dirty="0">
                <a:latin typeface="Montserrat" pitchFamily="2" charset="77"/>
                <a:ea typeface="Riffic" charset="0"/>
                <a:cs typeface="Riffic" charset="0"/>
              </a:endParaRPr>
            </a:p>
          </p:txBody>
        </p:sp>
      </p:grpSp>
      <p:sp>
        <p:nvSpPr>
          <p:cNvPr id="95" name="TextBox 94">
            <a:extLst>
              <a:ext uri="{FF2B5EF4-FFF2-40B4-BE49-F238E27FC236}">
                <a16:creationId xmlns:a16="http://schemas.microsoft.com/office/drawing/2014/main" id="{0A17A39F-CDC2-A244-8202-6D5F23716B56}"/>
              </a:ext>
            </a:extLst>
          </p:cNvPr>
          <p:cNvSpPr txBox="1"/>
          <p:nvPr/>
        </p:nvSpPr>
        <p:spPr>
          <a:xfrm>
            <a:off x="3597503" y="2619137"/>
            <a:ext cx="643125" cy="1631216"/>
          </a:xfrm>
          <a:prstGeom prst="rect">
            <a:avLst/>
          </a:prstGeom>
          <a:noFill/>
        </p:spPr>
        <p:txBody>
          <a:bodyPr wrap="none" rtlCol="0">
            <a:spAutoFit/>
          </a:bodyPr>
          <a:lstStyle/>
          <a:p>
            <a:r>
              <a:rPr lang="en-US" sz="10000" b="1" dirty="0">
                <a:latin typeface="Montserrat" pitchFamily="2" charset="77"/>
              </a:rPr>
              <a:t>(</a:t>
            </a:r>
          </a:p>
        </p:txBody>
      </p:sp>
      <p:sp>
        <p:nvSpPr>
          <p:cNvPr id="96" name="TextBox 95">
            <a:extLst>
              <a:ext uri="{FF2B5EF4-FFF2-40B4-BE49-F238E27FC236}">
                <a16:creationId xmlns:a16="http://schemas.microsoft.com/office/drawing/2014/main" id="{84B74A54-DA0E-DE42-8A07-B927FD8B8379}"/>
              </a:ext>
            </a:extLst>
          </p:cNvPr>
          <p:cNvSpPr txBox="1"/>
          <p:nvPr/>
        </p:nvSpPr>
        <p:spPr>
          <a:xfrm>
            <a:off x="8693305" y="2682122"/>
            <a:ext cx="643125" cy="1631216"/>
          </a:xfrm>
          <a:prstGeom prst="rect">
            <a:avLst/>
          </a:prstGeom>
          <a:noFill/>
        </p:spPr>
        <p:txBody>
          <a:bodyPr wrap="none" rtlCol="0">
            <a:spAutoFit/>
          </a:bodyPr>
          <a:lstStyle/>
          <a:p>
            <a:r>
              <a:rPr lang="en-US" sz="10000" b="1" dirty="0">
                <a:latin typeface="Montserrat" pitchFamily="2" charset="77"/>
              </a:rPr>
              <a:t>)</a:t>
            </a:r>
          </a:p>
        </p:txBody>
      </p:sp>
      <p:sp>
        <p:nvSpPr>
          <p:cNvPr id="97" name="TextBox 96">
            <a:extLst>
              <a:ext uri="{FF2B5EF4-FFF2-40B4-BE49-F238E27FC236}">
                <a16:creationId xmlns:a16="http://schemas.microsoft.com/office/drawing/2014/main" id="{2BA3ECFA-0871-2F44-B55C-FD7D813C3D63}"/>
              </a:ext>
            </a:extLst>
          </p:cNvPr>
          <p:cNvSpPr txBox="1"/>
          <p:nvPr/>
        </p:nvSpPr>
        <p:spPr>
          <a:xfrm>
            <a:off x="4884105" y="1595372"/>
            <a:ext cx="1168910" cy="584775"/>
          </a:xfrm>
          <a:prstGeom prst="rect">
            <a:avLst/>
          </a:prstGeom>
          <a:noFill/>
        </p:spPr>
        <p:txBody>
          <a:bodyPr wrap="none" rtlCol="0">
            <a:spAutoFit/>
          </a:bodyPr>
          <a:lstStyle/>
          <a:p>
            <a:r>
              <a:rPr lang="en-US" sz="3200" b="1" dirty="0">
                <a:latin typeface="Montserrat" pitchFamily="2" charset="77"/>
              </a:rPr>
              <a:t>AND</a:t>
            </a:r>
          </a:p>
        </p:txBody>
      </p:sp>
      <p:sp>
        <p:nvSpPr>
          <p:cNvPr id="98" name="TextBox 97">
            <a:extLst>
              <a:ext uri="{FF2B5EF4-FFF2-40B4-BE49-F238E27FC236}">
                <a16:creationId xmlns:a16="http://schemas.microsoft.com/office/drawing/2014/main" id="{40528930-AA7B-9246-8486-43416260AC47}"/>
              </a:ext>
            </a:extLst>
          </p:cNvPr>
          <p:cNvSpPr txBox="1"/>
          <p:nvPr/>
        </p:nvSpPr>
        <p:spPr>
          <a:xfrm>
            <a:off x="2081448" y="3068016"/>
            <a:ext cx="1168910" cy="584775"/>
          </a:xfrm>
          <a:prstGeom prst="rect">
            <a:avLst/>
          </a:prstGeom>
          <a:noFill/>
        </p:spPr>
        <p:txBody>
          <a:bodyPr wrap="none" rtlCol="0">
            <a:spAutoFit/>
          </a:bodyPr>
          <a:lstStyle/>
          <a:p>
            <a:r>
              <a:rPr lang="en-US" sz="3200" b="1" dirty="0">
                <a:latin typeface="Montserrat" pitchFamily="2" charset="77"/>
              </a:rPr>
              <a:t>AND</a:t>
            </a:r>
          </a:p>
        </p:txBody>
      </p:sp>
      <p:sp>
        <p:nvSpPr>
          <p:cNvPr id="99" name="TextBox 98">
            <a:extLst>
              <a:ext uri="{FF2B5EF4-FFF2-40B4-BE49-F238E27FC236}">
                <a16:creationId xmlns:a16="http://schemas.microsoft.com/office/drawing/2014/main" id="{B176A14F-AFA0-4C48-BA5D-D3A4C379DAED}"/>
              </a:ext>
            </a:extLst>
          </p:cNvPr>
          <p:cNvSpPr txBox="1"/>
          <p:nvPr/>
        </p:nvSpPr>
        <p:spPr>
          <a:xfrm>
            <a:off x="5978620" y="3205342"/>
            <a:ext cx="832279" cy="584775"/>
          </a:xfrm>
          <a:prstGeom prst="rect">
            <a:avLst/>
          </a:prstGeom>
          <a:noFill/>
        </p:spPr>
        <p:txBody>
          <a:bodyPr wrap="none" rtlCol="0">
            <a:spAutoFit/>
          </a:bodyPr>
          <a:lstStyle/>
          <a:p>
            <a:r>
              <a:rPr lang="en-US" sz="3200" b="1" dirty="0">
                <a:latin typeface="Montserrat" pitchFamily="2" charset="77"/>
              </a:rPr>
              <a:t>OR</a:t>
            </a:r>
          </a:p>
        </p:txBody>
      </p:sp>
      <p:pic>
        <p:nvPicPr>
          <p:cNvPr id="100" name="Picture 99" descr="A screenshot of a cell phone&#13;&#10;&#13;&#10;Description automatically generated">
            <a:extLst>
              <a:ext uri="{FF2B5EF4-FFF2-40B4-BE49-F238E27FC236}">
                <a16:creationId xmlns:a16="http://schemas.microsoft.com/office/drawing/2014/main" id="{5F556C99-3BF6-4343-B4D6-273169702679}"/>
              </a:ext>
            </a:extLst>
          </p:cNvPr>
          <p:cNvPicPr>
            <a:picLocks noChangeAspect="1"/>
          </p:cNvPicPr>
          <p:nvPr/>
        </p:nvPicPr>
        <p:blipFill>
          <a:blip r:embed="rId20"/>
          <a:stretch>
            <a:fillRect/>
          </a:stretch>
        </p:blipFill>
        <p:spPr>
          <a:xfrm>
            <a:off x="406802" y="4380918"/>
            <a:ext cx="1470630" cy="1874773"/>
          </a:xfrm>
          <a:prstGeom prst="rect">
            <a:avLst/>
          </a:prstGeom>
        </p:spPr>
      </p:pic>
      <p:pic>
        <p:nvPicPr>
          <p:cNvPr id="101" name="Picture 100">
            <a:extLst>
              <a:ext uri="{FF2B5EF4-FFF2-40B4-BE49-F238E27FC236}">
                <a16:creationId xmlns:a16="http://schemas.microsoft.com/office/drawing/2014/main" id="{691935AD-5E1D-1946-90B2-3D1E631477E3}"/>
              </a:ext>
            </a:extLst>
          </p:cNvPr>
          <p:cNvPicPr>
            <a:picLocks noChangeAspect="1"/>
          </p:cNvPicPr>
          <p:nvPr/>
        </p:nvPicPr>
        <p:blipFill>
          <a:blip r:embed="rId21"/>
          <a:stretch>
            <a:fillRect/>
          </a:stretch>
        </p:blipFill>
        <p:spPr>
          <a:xfrm>
            <a:off x="9038078" y="4380918"/>
            <a:ext cx="1470630" cy="1874773"/>
          </a:xfrm>
          <a:prstGeom prst="rect">
            <a:avLst/>
          </a:prstGeom>
        </p:spPr>
      </p:pic>
    </p:spTree>
    <p:extLst>
      <p:ext uri="{BB962C8B-B14F-4D97-AF65-F5344CB8AC3E}">
        <p14:creationId xmlns:p14="http://schemas.microsoft.com/office/powerpoint/2010/main" val="912347311"/>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fill="hold" nodeType="withEffect">
                                  <p:stCondLst>
                                    <p:cond delay="500"/>
                                  </p:stCondLst>
                                  <p:childTnLst>
                                    <p:animClr clrSpc="rgb" dir="cw">
                                      <p:cBhvr>
                                        <p:cTn id="6" dur="2000" fill="hold"/>
                                        <p:tgtEl>
                                          <p:spTgt spid="66"/>
                                        </p:tgtEl>
                                        <p:attrNameLst>
                                          <p:attrName>stroke.color</p:attrName>
                                        </p:attrNameLst>
                                      </p:cBhvr>
                                      <p:to>
                                        <a:srgbClr val="D5FC79"/>
                                      </p:to>
                                    </p:animClr>
                                    <p:set>
                                      <p:cBhvr>
                                        <p:cTn id="7" dur="2000" fill="hold"/>
                                        <p:tgtEl>
                                          <p:spTgt spid="66"/>
                                        </p:tgtEl>
                                        <p:attrNameLst>
                                          <p:attrName>stroke.on</p:attrName>
                                        </p:attrNameLst>
                                      </p:cBhvr>
                                      <p:to>
                                        <p:strVal val="true"/>
                                      </p:to>
                                    </p:set>
                                  </p:childTnLst>
                                </p:cTn>
                              </p:par>
                              <p:par>
                                <p:cTn id="8" presetID="53" presetClass="entr" presetSubtype="16" fill="hold" grpId="0" nodeType="withEffect">
                                  <p:stCondLst>
                                    <p:cond delay="1000"/>
                                  </p:stCondLst>
                                  <p:childTnLst>
                                    <p:set>
                                      <p:cBhvr>
                                        <p:cTn id="9" dur="1" fill="hold">
                                          <p:stCondLst>
                                            <p:cond delay="0"/>
                                          </p:stCondLst>
                                        </p:cTn>
                                        <p:tgtEl>
                                          <p:spTgt spid="97"/>
                                        </p:tgtEl>
                                        <p:attrNameLst>
                                          <p:attrName>style.visibility</p:attrName>
                                        </p:attrNameLst>
                                      </p:cBhvr>
                                      <p:to>
                                        <p:strVal val="visible"/>
                                      </p:to>
                                    </p:set>
                                    <p:anim calcmode="lin" valueType="num">
                                      <p:cBhvr>
                                        <p:cTn id="10" dur="500" fill="hold"/>
                                        <p:tgtEl>
                                          <p:spTgt spid="97"/>
                                        </p:tgtEl>
                                        <p:attrNameLst>
                                          <p:attrName>ppt_w</p:attrName>
                                        </p:attrNameLst>
                                      </p:cBhvr>
                                      <p:tavLst>
                                        <p:tav tm="0">
                                          <p:val>
                                            <p:fltVal val="0"/>
                                          </p:val>
                                        </p:tav>
                                        <p:tav tm="100000">
                                          <p:val>
                                            <p:strVal val="#ppt_w"/>
                                          </p:val>
                                        </p:tav>
                                      </p:tavLst>
                                    </p:anim>
                                    <p:anim calcmode="lin" valueType="num">
                                      <p:cBhvr>
                                        <p:cTn id="11" dur="500" fill="hold"/>
                                        <p:tgtEl>
                                          <p:spTgt spid="97"/>
                                        </p:tgtEl>
                                        <p:attrNameLst>
                                          <p:attrName>ppt_h</p:attrName>
                                        </p:attrNameLst>
                                      </p:cBhvr>
                                      <p:tavLst>
                                        <p:tav tm="0">
                                          <p:val>
                                            <p:fltVal val="0"/>
                                          </p:val>
                                        </p:tav>
                                        <p:tav tm="100000">
                                          <p:val>
                                            <p:strVal val="#ppt_h"/>
                                          </p:val>
                                        </p:tav>
                                      </p:tavLst>
                                    </p:anim>
                                    <p:animEffect transition="in" filter="fade">
                                      <p:cBhvr>
                                        <p:cTn id="12" dur="500"/>
                                        <p:tgtEl>
                                          <p:spTgt spid="97"/>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98"/>
                                        </p:tgtEl>
                                        <p:attrNameLst>
                                          <p:attrName>style.visibility</p:attrName>
                                        </p:attrNameLst>
                                      </p:cBhvr>
                                      <p:to>
                                        <p:strVal val="visible"/>
                                      </p:to>
                                    </p:set>
                                    <p:anim calcmode="lin" valueType="num">
                                      <p:cBhvr>
                                        <p:cTn id="15" dur="500" fill="hold"/>
                                        <p:tgtEl>
                                          <p:spTgt spid="98"/>
                                        </p:tgtEl>
                                        <p:attrNameLst>
                                          <p:attrName>ppt_w</p:attrName>
                                        </p:attrNameLst>
                                      </p:cBhvr>
                                      <p:tavLst>
                                        <p:tav tm="0">
                                          <p:val>
                                            <p:fltVal val="0"/>
                                          </p:val>
                                        </p:tav>
                                        <p:tav tm="100000">
                                          <p:val>
                                            <p:strVal val="#ppt_w"/>
                                          </p:val>
                                        </p:tav>
                                      </p:tavLst>
                                    </p:anim>
                                    <p:anim calcmode="lin" valueType="num">
                                      <p:cBhvr>
                                        <p:cTn id="16" dur="500" fill="hold"/>
                                        <p:tgtEl>
                                          <p:spTgt spid="98"/>
                                        </p:tgtEl>
                                        <p:attrNameLst>
                                          <p:attrName>ppt_h</p:attrName>
                                        </p:attrNameLst>
                                      </p:cBhvr>
                                      <p:tavLst>
                                        <p:tav tm="0">
                                          <p:val>
                                            <p:fltVal val="0"/>
                                          </p:val>
                                        </p:tav>
                                        <p:tav tm="100000">
                                          <p:val>
                                            <p:strVal val="#ppt_h"/>
                                          </p:val>
                                        </p:tav>
                                      </p:tavLst>
                                    </p:anim>
                                    <p:animEffect transition="in" filter="fade">
                                      <p:cBhvr>
                                        <p:cTn id="17" dur="500"/>
                                        <p:tgtEl>
                                          <p:spTgt spid="98"/>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95"/>
                                        </p:tgtEl>
                                        <p:attrNameLst>
                                          <p:attrName>style.visibility</p:attrName>
                                        </p:attrNameLst>
                                      </p:cBhvr>
                                      <p:to>
                                        <p:strVal val="visible"/>
                                      </p:to>
                                    </p:set>
                                    <p:anim calcmode="lin" valueType="num">
                                      <p:cBhvr>
                                        <p:cTn id="20" dur="500" fill="hold"/>
                                        <p:tgtEl>
                                          <p:spTgt spid="95"/>
                                        </p:tgtEl>
                                        <p:attrNameLst>
                                          <p:attrName>ppt_w</p:attrName>
                                        </p:attrNameLst>
                                      </p:cBhvr>
                                      <p:tavLst>
                                        <p:tav tm="0">
                                          <p:val>
                                            <p:fltVal val="0"/>
                                          </p:val>
                                        </p:tav>
                                        <p:tav tm="100000">
                                          <p:val>
                                            <p:strVal val="#ppt_w"/>
                                          </p:val>
                                        </p:tav>
                                      </p:tavLst>
                                    </p:anim>
                                    <p:anim calcmode="lin" valueType="num">
                                      <p:cBhvr>
                                        <p:cTn id="21" dur="500" fill="hold"/>
                                        <p:tgtEl>
                                          <p:spTgt spid="95"/>
                                        </p:tgtEl>
                                        <p:attrNameLst>
                                          <p:attrName>ppt_h</p:attrName>
                                        </p:attrNameLst>
                                      </p:cBhvr>
                                      <p:tavLst>
                                        <p:tav tm="0">
                                          <p:val>
                                            <p:fltVal val="0"/>
                                          </p:val>
                                        </p:tav>
                                        <p:tav tm="100000">
                                          <p:val>
                                            <p:strVal val="#ppt_h"/>
                                          </p:val>
                                        </p:tav>
                                      </p:tavLst>
                                    </p:anim>
                                    <p:animEffect transition="in" filter="fade">
                                      <p:cBhvr>
                                        <p:cTn id="22" dur="500"/>
                                        <p:tgtEl>
                                          <p:spTgt spid="95"/>
                                        </p:tgtEl>
                                      </p:cBhvr>
                                    </p:animEffect>
                                  </p:childTnLst>
                                </p:cTn>
                              </p:par>
                              <p:par>
                                <p:cTn id="23" presetID="53" presetClass="entr" presetSubtype="16" fill="hold" grpId="0" nodeType="withEffect">
                                  <p:stCondLst>
                                    <p:cond delay="1000"/>
                                  </p:stCondLst>
                                  <p:childTnLst>
                                    <p:set>
                                      <p:cBhvr>
                                        <p:cTn id="24" dur="1" fill="hold">
                                          <p:stCondLst>
                                            <p:cond delay="0"/>
                                          </p:stCondLst>
                                        </p:cTn>
                                        <p:tgtEl>
                                          <p:spTgt spid="96"/>
                                        </p:tgtEl>
                                        <p:attrNameLst>
                                          <p:attrName>style.visibility</p:attrName>
                                        </p:attrNameLst>
                                      </p:cBhvr>
                                      <p:to>
                                        <p:strVal val="visible"/>
                                      </p:to>
                                    </p:set>
                                    <p:anim calcmode="lin" valueType="num">
                                      <p:cBhvr>
                                        <p:cTn id="25" dur="500" fill="hold"/>
                                        <p:tgtEl>
                                          <p:spTgt spid="96"/>
                                        </p:tgtEl>
                                        <p:attrNameLst>
                                          <p:attrName>ppt_w</p:attrName>
                                        </p:attrNameLst>
                                      </p:cBhvr>
                                      <p:tavLst>
                                        <p:tav tm="0">
                                          <p:val>
                                            <p:fltVal val="0"/>
                                          </p:val>
                                        </p:tav>
                                        <p:tav tm="100000">
                                          <p:val>
                                            <p:strVal val="#ppt_w"/>
                                          </p:val>
                                        </p:tav>
                                      </p:tavLst>
                                    </p:anim>
                                    <p:anim calcmode="lin" valueType="num">
                                      <p:cBhvr>
                                        <p:cTn id="26" dur="500" fill="hold"/>
                                        <p:tgtEl>
                                          <p:spTgt spid="96"/>
                                        </p:tgtEl>
                                        <p:attrNameLst>
                                          <p:attrName>ppt_h</p:attrName>
                                        </p:attrNameLst>
                                      </p:cBhvr>
                                      <p:tavLst>
                                        <p:tav tm="0">
                                          <p:val>
                                            <p:fltVal val="0"/>
                                          </p:val>
                                        </p:tav>
                                        <p:tav tm="100000">
                                          <p:val>
                                            <p:strVal val="#ppt_h"/>
                                          </p:val>
                                        </p:tav>
                                      </p:tavLst>
                                    </p:anim>
                                    <p:animEffect transition="in" filter="fade">
                                      <p:cBhvr>
                                        <p:cTn id="27" dur="500"/>
                                        <p:tgtEl>
                                          <p:spTgt spid="96"/>
                                        </p:tgtEl>
                                      </p:cBhvr>
                                    </p:animEffect>
                                  </p:childTnLst>
                                </p:cTn>
                              </p:par>
                              <p:par>
                                <p:cTn id="28" presetID="12" presetClass="entr" presetSubtype="1" fill="hold" grpId="0" nodeType="withEffect">
                                  <p:stCondLst>
                                    <p:cond delay="200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p:tgtEl>
                                          <p:spTgt spid="68"/>
                                        </p:tgtEl>
                                        <p:attrNameLst>
                                          <p:attrName>ppt_y</p:attrName>
                                        </p:attrNameLst>
                                      </p:cBhvr>
                                      <p:tavLst>
                                        <p:tav tm="0">
                                          <p:val>
                                            <p:strVal val="#ppt_y-#ppt_h*1.125000"/>
                                          </p:val>
                                        </p:tav>
                                        <p:tav tm="100000">
                                          <p:val>
                                            <p:strVal val="#ppt_y"/>
                                          </p:val>
                                        </p:tav>
                                      </p:tavLst>
                                    </p:anim>
                                    <p:animEffect transition="in" filter="wipe(down)">
                                      <p:cBhvr>
                                        <p:cTn id="31" dur="500"/>
                                        <p:tgtEl>
                                          <p:spTgt spid="68"/>
                                        </p:tgtEl>
                                      </p:cBhvr>
                                    </p:animEffect>
                                  </p:childTnLst>
                                </p:cTn>
                              </p:par>
                              <p:par>
                                <p:cTn id="32" presetID="53" presetClass="entr" presetSubtype="16" fill="hold" nodeType="withEffect">
                                  <p:stCondLst>
                                    <p:cond delay="2000"/>
                                  </p:stCondLst>
                                  <p:childTnLst>
                                    <p:set>
                                      <p:cBhvr>
                                        <p:cTn id="33" dur="1" fill="hold">
                                          <p:stCondLst>
                                            <p:cond delay="0"/>
                                          </p:stCondLst>
                                        </p:cTn>
                                        <p:tgtEl>
                                          <p:spTgt spid="71"/>
                                        </p:tgtEl>
                                        <p:attrNameLst>
                                          <p:attrName>style.visibility</p:attrName>
                                        </p:attrNameLst>
                                      </p:cBhvr>
                                      <p:to>
                                        <p:strVal val="visible"/>
                                      </p:to>
                                    </p:set>
                                    <p:anim calcmode="lin" valueType="num">
                                      <p:cBhvr>
                                        <p:cTn id="34" dur="500" fill="hold"/>
                                        <p:tgtEl>
                                          <p:spTgt spid="71"/>
                                        </p:tgtEl>
                                        <p:attrNameLst>
                                          <p:attrName>ppt_w</p:attrName>
                                        </p:attrNameLst>
                                      </p:cBhvr>
                                      <p:tavLst>
                                        <p:tav tm="0">
                                          <p:val>
                                            <p:fltVal val="0"/>
                                          </p:val>
                                        </p:tav>
                                        <p:tav tm="100000">
                                          <p:val>
                                            <p:strVal val="#ppt_w"/>
                                          </p:val>
                                        </p:tav>
                                      </p:tavLst>
                                    </p:anim>
                                    <p:anim calcmode="lin" valueType="num">
                                      <p:cBhvr>
                                        <p:cTn id="35" dur="500" fill="hold"/>
                                        <p:tgtEl>
                                          <p:spTgt spid="71"/>
                                        </p:tgtEl>
                                        <p:attrNameLst>
                                          <p:attrName>ppt_h</p:attrName>
                                        </p:attrNameLst>
                                      </p:cBhvr>
                                      <p:tavLst>
                                        <p:tav tm="0">
                                          <p:val>
                                            <p:fltVal val="0"/>
                                          </p:val>
                                        </p:tav>
                                        <p:tav tm="100000">
                                          <p:val>
                                            <p:strVal val="#ppt_h"/>
                                          </p:val>
                                        </p:tav>
                                      </p:tavLst>
                                    </p:anim>
                                    <p:animEffect transition="in" filter="fade">
                                      <p:cBhvr>
                                        <p:cTn id="36" dur="500"/>
                                        <p:tgtEl>
                                          <p:spTgt spid="71"/>
                                        </p:tgtEl>
                                      </p:cBhvr>
                                    </p:animEffect>
                                  </p:childTnLst>
                                </p:cTn>
                              </p:par>
                              <p:par>
                                <p:cTn id="37" presetID="12" presetClass="entr" presetSubtype="1" fill="hold" grpId="0" nodeType="withEffect">
                                  <p:stCondLst>
                                    <p:cond delay="300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p:tgtEl>
                                          <p:spTgt spid="69"/>
                                        </p:tgtEl>
                                        <p:attrNameLst>
                                          <p:attrName>ppt_y</p:attrName>
                                        </p:attrNameLst>
                                      </p:cBhvr>
                                      <p:tavLst>
                                        <p:tav tm="0">
                                          <p:val>
                                            <p:strVal val="#ppt_y-#ppt_h*1.125000"/>
                                          </p:val>
                                        </p:tav>
                                        <p:tav tm="100000">
                                          <p:val>
                                            <p:strVal val="#ppt_y"/>
                                          </p:val>
                                        </p:tav>
                                      </p:tavLst>
                                    </p:anim>
                                    <p:animEffect transition="in" filter="wipe(down)">
                                      <p:cBhvr>
                                        <p:cTn id="40" dur="500"/>
                                        <p:tgtEl>
                                          <p:spTgt spid="69"/>
                                        </p:tgtEl>
                                      </p:cBhvr>
                                    </p:animEffect>
                                  </p:childTnLst>
                                </p:cTn>
                              </p:par>
                              <p:par>
                                <p:cTn id="41" presetID="53" presetClass="entr" presetSubtype="16" fill="hold" nodeType="withEffect">
                                  <p:stCondLst>
                                    <p:cond delay="3000"/>
                                  </p:stCondLst>
                                  <p:childTnLst>
                                    <p:set>
                                      <p:cBhvr>
                                        <p:cTn id="42" dur="1" fill="hold">
                                          <p:stCondLst>
                                            <p:cond delay="0"/>
                                          </p:stCondLst>
                                        </p:cTn>
                                        <p:tgtEl>
                                          <p:spTgt spid="86"/>
                                        </p:tgtEl>
                                        <p:attrNameLst>
                                          <p:attrName>style.visibility</p:attrName>
                                        </p:attrNameLst>
                                      </p:cBhvr>
                                      <p:to>
                                        <p:strVal val="visible"/>
                                      </p:to>
                                    </p:set>
                                    <p:anim calcmode="lin" valueType="num">
                                      <p:cBhvr>
                                        <p:cTn id="43" dur="500" fill="hold"/>
                                        <p:tgtEl>
                                          <p:spTgt spid="86"/>
                                        </p:tgtEl>
                                        <p:attrNameLst>
                                          <p:attrName>ppt_w</p:attrName>
                                        </p:attrNameLst>
                                      </p:cBhvr>
                                      <p:tavLst>
                                        <p:tav tm="0">
                                          <p:val>
                                            <p:fltVal val="0"/>
                                          </p:val>
                                        </p:tav>
                                        <p:tav tm="100000">
                                          <p:val>
                                            <p:strVal val="#ppt_w"/>
                                          </p:val>
                                        </p:tav>
                                      </p:tavLst>
                                    </p:anim>
                                    <p:anim calcmode="lin" valueType="num">
                                      <p:cBhvr>
                                        <p:cTn id="44" dur="500" fill="hold"/>
                                        <p:tgtEl>
                                          <p:spTgt spid="86"/>
                                        </p:tgtEl>
                                        <p:attrNameLst>
                                          <p:attrName>ppt_h</p:attrName>
                                        </p:attrNameLst>
                                      </p:cBhvr>
                                      <p:tavLst>
                                        <p:tav tm="0">
                                          <p:val>
                                            <p:fltVal val="0"/>
                                          </p:val>
                                        </p:tav>
                                        <p:tav tm="100000">
                                          <p:val>
                                            <p:strVal val="#ppt_h"/>
                                          </p:val>
                                        </p:tav>
                                      </p:tavLst>
                                    </p:anim>
                                    <p:animEffect transition="in" filter="fade">
                                      <p:cBhvr>
                                        <p:cTn id="45" dur="500"/>
                                        <p:tgtEl>
                                          <p:spTgt spid="86"/>
                                        </p:tgtEl>
                                      </p:cBhvr>
                                    </p:animEffect>
                                  </p:childTnLst>
                                </p:cTn>
                              </p:par>
                              <p:par>
                                <p:cTn id="46" presetID="12" presetClass="entr" presetSubtype="1" fill="hold" grpId="0" nodeType="withEffect">
                                  <p:stCondLst>
                                    <p:cond delay="40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ppt_y</p:attrName>
                                        </p:attrNameLst>
                                      </p:cBhvr>
                                      <p:tavLst>
                                        <p:tav tm="0">
                                          <p:val>
                                            <p:strVal val="#ppt_y-#ppt_h*1.125000"/>
                                          </p:val>
                                        </p:tav>
                                        <p:tav tm="100000">
                                          <p:val>
                                            <p:strVal val="#ppt_y"/>
                                          </p:val>
                                        </p:tav>
                                      </p:tavLst>
                                    </p:anim>
                                    <p:animEffect transition="in" filter="wipe(down)">
                                      <p:cBhvr>
                                        <p:cTn id="49" dur="500"/>
                                        <p:tgtEl>
                                          <p:spTgt spid="70"/>
                                        </p:tgtEl>
                                      </p:cBhvr>
                                    </p:animEffect>
                                  </p:childTnLst>
                                </p:cTn>
                              </p:par>
                              <p:par>
                                <p:cTn id="50" presetID="53" presetClass="entr" presetSubtype="16" fill="hold" nodeType="withEffect">
                                  <p:stCondLst>
                                    <p:cond delay="4000"/>
                                  </p:stCondLst>
                                  <p:childTnLst>
                                    <p:set>
                                      <p:cBhvr>
                                        <p:cTn id="51" dur="1" fill="hold">
                                          <p:stCondLst>
                                            <p:cond delay="0"/>
                                          </p:stCondLst>
                                        </p:cTn>
                                        <p:tgtEl>
                                          <p:spTgt spid="87"/>
                                        </p:tgtEl>
                                        <p:attrNameLst>
                                          <p:attrName>style.visibility</p:attrName>
                                        </p:attrNameLst>
                                      </p:cBhvr>
                                      <p:to>
                                        <p:strVal val="visible"/>
                                      </p:to>
                                    </p:set>
                                    <p:anim calcmode="lin" valueType="num">
                                      <p:cBhvr>
                                        <p:cTn id="52" dur="500" fill="hold"/>
                                        <p:tgtEl>
                                          <p:spTgt spid="87"/>
                                        </p:tgtEl>
                                        <p:attrNameLst>
                                          <p:attrName>ppt_w</p:attrName>
                                        </p:attrNameLst>
                                      </p:cBhvr>
                                      <p:tavLst>
                                        <p:tav tm="0">
                                          <p:val>
                                            <p:fltVal val="0"/>
                                          </p:val>
                                        </p:tav>
                                        <p:tav tm="100000">
                                          <p:val>
                                            <p:strVal val="#ppt_w"/>
                                          </p:val>
                                        </p:tav>
                                      </p:tavLst>
                                    </p:anim>
                                    <p:anim calcmode="lin" valueType="num">
                                      <p:cBhvr>
                                        <p:cTn id="53" dur="500" fill="hold"/>
                                        <p:tgtEl>
                                          <p:spTgt spid="87"/>
                                        </p:tgtEl>
                                        <p:attrNameLst>
                                          <p:attrName>ppt_h</p:attrName>
                                        </p:attrNameLst>
                                      </p:cBhvr>
                                      <p:tavLst>
                                        <p:tav tm="0">
                                          <p:val>
                                            <p:fltVal val="0"/>
                                          </p:val>
                                        </p:tav>
                                        <p:tav tm="100000">
                                          <p:val>
                                            <p:strVal val="#ppt_h"/>
                                          </p:val>
                                        </p:tav>
                                      </p:tavLst>
                                    </p:anim>
                                    <p:animEffect transition="in" filter="fade">
                                      <p:cBhvr>
                                        <p:cTn id="54" dur="500"/>
                                        <p:tgtEl>
                                          <p:spTgt spid="87"/>
                                        </p:tgtEl>
                                      </p:cBhvr>
                                    </p:animEffect>
                                  </p:childTnLst>
                                </p:cTn>
                              </p:par>
                              <p:par>
                                <p:cTn id="55" presetID="53" presetClass="entr" presetSubtype="16" fill="hold" grpId="0" nodeType="withEffect">
                                  <p:stCondLst>
                                    <p:cond delay="5000"/>
                                  </p:stCondLst>
                                  <p:childTnLst>
                                    <p:set>
                                      <p:cBhvr>
                                        <p:cTn id="56" dur="1" fill="hold">
                                          <p:stCondLst>
                                            <p:cond delay="0"/>
                                          </p:stCondLst>
                                        </p:cTn>
                                        <p:tgtEl>
                                          <p:spTgt spid="99"/>
                                        </p:tgtEl>
                                        <p:attrNameLst>
                                          <p:attrName>style.visibility</p:attrName>
                                        </p:attrNameLst>
                                      </p:cBhvr>
                                      <p:to>
                                        <p:strVal val="visible"/>
                                      </p:to>
                                    </p:set>
                                    <p:anim calcmode="lin" valueType="num">
                                      <p:cBhvr>
                                        <p:cTn id="57" dur="500" fill="hold"/>
                                        <p:tgtEl>
                                          <p:spTgt spid="99"/>
                                        </p:tgtEl>
                                        <p:attrNameLst>
                                          <p:attrName>ppt_w</p:attrName>
                                        </p:attrNameLst>
                                      </p:cBhvr>
                                      <p:tavLst>
                                        <p:tav tm="0">
                                          <p:val>
                                            <p:fltVal val="0"/>
                                          </p:val>
                                        </p:tav>
                                        <p:tav tm="100000">
                                          <p:val>
                                            <p:strVal val="#ppt_w"/>
                                          </p:val>
                                        </p:tav>
                                      </p:tavLst>
                                    </p:anim>
                                    <p:anim calcmode="lin" valueType="num">
                                      <p:cBhvr>
                                        <p:cTn id="58" dur="500" fill="hold"/>
                                        <p:tgtEl>
                                          <p:spTgt spid="99"/>
                                        </p:tgtEl>
                                        <p:attrNameLst>
                                          <p:attrName>ppt_h</p:attrName>
                                        </p:attrNameLst>
                                      </p:cBhvr>
                                      <p:tavLst>
                                        <p:tav tm="0">
                                          <p:val>
                                            <p:fltVal val="0"/>
                                          </p:val>
                                        </p:tav>
                                        <p:tav tm="100000">
                                          <p:val>
                                            <p:strVal val="#ppt_h"/>
                                          </p:val>
                                        </p:tav>
                                      </p:tavLst>
                                    </p:anim>
                                    <p:animEffect transition="in" filter="fade">
                                      <p:cBhvr>
                                        <p:cTn id="59" dur="500"/>
                                        <p:tgtEl>
                                          <p:spTgt spid="99"/>
                                        </p:tgtEl>
                                      </p:cBhvr>
                                    </p:animEffect>
                                  </p:childTnLst>
                                </p:cTn>
                              </p:par>
                              <p:par>
                                <p:cTn id="60" presetID="53" presetClass="entr" presetSubtype="16" fill="hold" nodeType="withEffect">
                                  <p:stCondLst>
                                    <p:cond delay="5000"/>
                                  </p:stCondLst>
                                  <p:childTnLst>
                                    <p:set>
                                      <p:cBhvr>
                                        <p:cTn id="61" dur="1" fill="hold">
                                          <p:stCondLst>
                                            <p:cond delay="0"/>
                                          </p:stCondLst>
                                        </p:cTn>
                                        <p:tgtEl>
                                          <p:spTgt spid="90"/>
                                        </p:tgtEl>
                                        <p:attrNameLst>
                                          <p:attrName>style.visibility</p:attrName>
                                        </p:attrNameLst>
                                      </p:cBhvr>
                                      <p:to>
                                        <p:strVal val="visible"/>
                                      </p:to>
                                    </p:set>
                                    <p:anim calcmode="lin" valueType="num">
                                      <p:cBhvr>
                                        <p:cTn id="62" dur="500" fill="hold"/>
                                        <p:tgtEl>
                                          <p:spTgt spid="90"/>
                                        </p:tgtEl>
                                        <p:attrNameLst>
                                          <p:attrName>ppt_w</p:attrName>
                                        </p:attrNameLst>
                                      </p:cBhvr>
                                      <p:tavLst>
                                        <p:tav tm="0">
                                          <p:val>
                                            <p:fltVal val="0"/>
                                          </p:val>
                                        </p:tav>
                                        <p:tav tm="100000">
                                          <p:val>
                                            <p:strVal val="#ppt_w"/>
                                          </p:val>
                                        </p:tav>
                                      </p:tavLst>
                                    </p:anim>
                                    <p:anim calcmode="lin" valueType="num">
                                      <p:cBhvr>
                                        <p:cTn id="63" dur="500" fill="hold"/>
                                        <p:tgtEl>
                                          <p:spTgt spid="90"/>
                                        </p:tgtEl>
                                        <p:attrNameLst>
                                          <p:attrName>ppt_h</p:attrName>
                                        </p:attrNameLst>
                                      </p:cBhvr>
                                      <p:tavLst>
                                        <p:tav tm="0">
                                          <p:val>
                                            <p:fltVal val="0"/>
                                          </p:val>
                                        </p:tav>
                                        <p:tav tm="100000">
                                          <p:val>
                                            <p:strVal val="#ppt_h"/>
                                          </p:val>
                                        </p:tav>
                                      </p:tavLst>
                                    </p:anim>
                                    <p:animEffect transition="in" filter="fade">
                                      <p:cBhvr>
                                        <p:cTn id="64" dur="500"/>
                                        <p:tgtEl>
                                          <p:spTgt spid="90"/>
                                        </p:tgtEl>
                                      </p:cBhvr>
                                    </p:animEffect>
                                  </p:childTnLst>
                                </p:cTn>
                              </p:par>
                              <p:par>
                                <p:cTn id="65" presetID="3" presetClass="emph" presetSubtype="2" fill="hold" grpId="1" nodeType="withEffect">
                                  <p:stCondLst>
                                    <p:cond delay="6000"/>
                                  </p:stCondLst>
                                  <p:childTnLst>
                                    <p:animClr clrSpc="rgb" dir="cw">
                                      <p:cBhvr override="childStyle">
                                        <p:cTn id="66" dur="500" fill="hold"/>
                                        <p:tgtEl>
                                          <p:spTgt spid="96"/>
                                        </p:tgtEl>
                                        <p:attrNameLst>
                                          <p:attrName>style.color</p:attrName>
                                        </p:attrNameLst>
                                      </p:cBhvr>
                                      <p:to>
                                        <a:srgbClr val="01C58E"/>
                                      </p:to>
                                    </p:animClr>
                                  </p:childTnLst>
                                </p:cTn>
                              </p:par>
                              <p:par>
                                <p:cTn id="67" presetID="3" presetClass="emph" presetSubtype="2" fill="hold" grpId="1" nodeType="withEffect">
                                  <p:stCondLst>
                                    <p:cond delay="6000"/>
                                  </p:stCondLst>
                                  <p:childTnLst>
                                    <p:animClr clrSpc="rgb" dir="cw">
                                      <p:cBhvr override="childStyle">
                                        <p:cTn id="68" dur="500" fill="hold"/>
                                        <p:tgtEl>
                                          <p:spTgt spid="95"/>
                                        </p:tgtEl>
                                        <p:attrNameLst>
                                          <p:attrName>style.color</p:attrName>
                                        </p:attrNameLst>
                                      </p:cBhvr>
                                      <p:to>
                                        <a:srgbClr val="01C58E"/>
                                      </p:to>
                                    </p:animClr>
                                  </p:childTnLst>
                                </p:cTn>
                              </p:par>
                              <p:par>
                                <p:cTn id="69" presetID="12" presetClass="entr" presetSubtype="4" fill="hold" nodeType="withEffect">
                                  <p:stCondLst>
                                    <p:cond delay="7000"/>
                                  </p:stCondLst>
                                  <p:childTnLst>
                                    <p:set>
                                      <p:cBhvr>
                                        <p:cTn id="70" dur="1" fill="hold">
                                          <p:stCondLst>
                                            <p:cond delay="0"/>
                                          </p:stCondLst>
                                        </p:cTn>
                                        <p:tgtEl>
                                          <p:spTgt spid="100"/>
                                        </p:tgtEl>
                                        <p:attrNameLst>
                                          <p:attrName>style.visibility</p:attrName>
                                        </p:attrNameLst>
                                      </p:cBhvr>
                                      <p:to>
                                        <p:strVal val="visible"/>
                                      </p:to>
                                    </p:set>
                                    <p:anim calcmode="lin" valueType="num">
                                      <p:cBhvr additive="base">
                                        <p:cTn id="71" dur="500"/>
                                        <p:tgtEl>
                                          <p:spTgt spid="100"/>
                                        </p:tgtEl>
                                        <p:attrNameLst>
                                          <p:attrName>ppt_y</p:attrName>
                                        </p:attrNameLst>
                                      </p:cBhvr>
                                      <p:tavLst>
                                        <p:tav tm="0">
                                          <p:val>
                                            <p:strVal val="#ppt_y+#ppt_h*1.125000"/>
                                          </p:val>
                                        </p:tav>
                                        <p:tav tm="100000">
                                          <p:val>
                                            <p:strVal val="#ppt_y"/>
                                          </p:val>
                                        </p:tav>
                                      </p:tavLst>
                                    </p:anim>
                                    <p:animEffect transition="in" filter="wipe(up)">
                                      <p:cBhvr>
                                        <p:cTn id="72" dur="500"/>
                                        <p:tgtEl>
                                          <p:spTgt spid="100"/>
                                        </p:tgtEl>
                                      </p:cBhvr>
                                    </p:animEffect>
                                  </p:childTnLst>
                                </p:cTn>
                              </p:par>
                              <p:par>
                                <p:cTn id="73" presetID="26" presetClass="emph" presetSubtype="0" fill="hold" nodeType="withEffect">
                                  <p:stCondLst>
                                    <p:cond delay="7500"/>
                                  </p:stCondLst>
                                  <p:childTnLst>
                                    <p:animEffect transition="out" filter="fade">
                                      <p:cBhvr>
                                        <p:cTn id="74" dur="500" tmFilter="0, 0; .2, .5; .8, .5; 1, 0"/>
                                        <p:tgtEl>
                                          <p:spTgt spid="87"/>
                                        </p:tgtEl>
                                      </p:cBhvr>
                                    </p:animEffect>
                                    <p:animScale>
                                      <p:cBhvr>
                                        <p:cTn id="75" dur="250" autoRev="1" fill="hold"/>
                                        <p:tgtEl>
                                          <p:spTgt spid="87"/>
                                        </p:tgtEl>
                                      </p:cBhvr>
                                      <p:by x="105000" y="105000"/>
                                    </p:animScale>
                                  </p:childTnLst>
                                </p:cTn>
                              </p:par>
                              <p:par>
                                <p:cTn id="76" presetID="26" presetClass="emph" presetSubtype="0" fill="hold" nodeType="withEffect">
                                  <p:stCondLst>
                                    <p:cond delay="8000"/>
                                  </p:stCondLst>
                                  <p:childTnLst>
                                    <p:animEffect transition="out" filter="fade">
                                      <p:cBhvr>
                                        <p:cTn id="77" dur="500" tmFilter="0, 0; .2, .5; .8, .5; 1, 0"/>
                                        <p:tgtEl>
                                          <p:spTgt spid="71"/>
                                        </p:tgtEl>
                                      </p:cBhvr>
                                    </p:animEffect>
                                    <p:animScale>
                                      <p:cBhvr>
                                        <p:cTn id="78" dur="250" autoRev="1" fill="hold"/>
                                        <p:tgtEl>
                                          <p:spTgt spid="71"/>
                                        </p:tgtEl>
                                      </p:cBhvr>
                                      <p:by x="105000" y="105000"/>
                                    </p:animScale>
                                  </p:childTnLst>
                                </p:cTn>
                              </p:par>
                              <p:par>
                                <p:cTn id="79" presetID="26" presetClass="emph" presetSubtype="0" fill="hold" nodeType="withEffect">
                                  <p:stCondLst>
                                    <p:cond delay="8500"/>
                                  </p:stCondLst>
                                  <p:childTnLst>
                                    <p:animEffect transition="out" filter="fade">
                                      <p:cBhvr>
                                        <p:cTn id="80" dur="500" tmFilter="0, 0; .2, .5; .8, .5; 1, 0"/>
                                        <p:tgtEl>
                                          <p:spTgt spid="86"/>
                                        </p:tgtEl>
                                      </p:cBhvr>
                                    </p:animEffect>
                                    <p:animScale>
                                      <p:cBhvr>
                                        <p:cTn id="81" dur="250" autoRev="1" fill="hold"/>
                                        <p:tgtEl>
                                          <p:spTgt spid="86"/>
                                        </p:tgtEl>
                                      </p:cBhvr>
                                      <p:by x="105000" y="105000"/>
                                    </p:animScale>
                                  </p:childTnLst>
                                </p:cTn>
                              </p:par>
                              <p:par>
                                <p:cTn id="82" presetID="12" presetClass="entr" presetSubtype="4" fill="hold" nodeType="withEffect">
                                  <p:stCondLst>
                                    <p:cond delay="9500"/>
                                  </p:stCondLst>
                                  <p:childTnLst>
                                    <p:set>
                                      <p:cBhvr>
                                        <p:cTn id="83" dur="1" fill="hold">
                                          <p:stCondLst>
                                            <p:cond delay="0"/>
                                          </p:stCondLst>
                                        </p:cTn>
                                        <p:tgtEl>
                                          <p:spTgt spid="101"/>
                                        </p:tgtEl>
                                        <p:attrNameLst>
                                          <p:attrName>style.visibility</p:attrName>
                                        </p:attrNameLst>
                                      </p:cBhvr>
                                      <p:to>
                                        <p:strVal val="visible"/>
                                      </p:to>
                                    </p:set>
                                    <p:anim calcmode="lin" valueType="num">
                                      <p:cBhvr additive="base">
                                        <p:cTn id="84" dur="500"/>
                                        <p:tgtEl>
                                          <p:spTgt spid="101"/>
                                        </p:tgtEl>
                                        <p:attrNameLst>
                                          <p:attrName>ppt_y</p:attrName>
                                        </p:attrNameLst>
                                      </p:cBhvr>
                                      <p:tavLst>
                                        <p:tav tm="0">
                                          <p:val>
                                            <p:strVal val="#ppt_y+#ppt_h*1.125000"/>
                                          </p:val>
                                        </p:tav>
                                        <p:tav tm="100000">
                                          <p:val>
                                            <p:strVal val="#ppt_y"/>
                                          </p:val>
                                        </p:tav>
                                      </p:tavLst>
                                    </p:anim>
                                    <p:animEffect transition="in" filter="wipe(up)">
                                      <p:cBhvr>
                                        <p:cTn id="85" dur="500"/>
                                        <p:tgtEl>
                                          <p:spTgt spid="101"/>
                                        </p:tgtEl>
                                      </p:cBhvr>
                                    </p:animEffect>
                                  </p:childTnLst>
                                </p:cTn>
                              </p:par>
                              <p:par>
                                <p:cTn id="86" presetID="26" presetClass="emph" presetSubtype="0" fill="hold" nodeType="withEffect">
                                  <p:stCondLst>
                                    <p:cond delay="10000"/>
                                  </p:stCondLst>
                                  <p:childTnLst>
                                    <p:animEffect transition="out" filter="fade">
                                      <p:cBhvr>
                                        <p:cTn id="87" dur="500" tmFilter="0, 0; .2, .5; .8, .5; 1, 0"/>
                                        <p:tgtEl>
                                          <p:spTgt spid="90"/>
                                        </p:tgtEl>
                                      </p:cBhvr>
                                    </p:animEffect>
                                    <p:animScale>
                                      <p:cBhvr>
                                        <p:cTn id="88" dur="250" autoRev="1" fill="hold"/>
                                        <p:tgtEl>
                                          <p:spTgt spid="90"/>
                                        </p:tgtEl>
                                      </p:cBhvr>
                                      <p:by x="105000" y="105000"/>
                                    </p:animScale>
                                  </p:childTnLst>
                                </p:cTn>
                              </p:par>
                              <p:par>
                                <p:cTn id="89" presetID="26" presetClass="emph" presetSubtype="0" fill="hold" nodeType="withEffect">
                                  <p:stCondLst>
                                    <p:cond delay="10500"/>
                                  </p:stCondLst>
                                  <p:childTnLst>
                                    <p:animEffect transition="out" filter="fade">
                                      <p:cBhvr>
                                        <p:cTn id="90" dur="500" tmFilter="0, 0; .2, .5; .8, .5; 1, 0"/>
                                        <p:tgtEl>
                                          <p:spTgt spid="71"/>
                                        </p:tgtEl>
                                      </p:cBhvr>
                                    </p:animEffect>
                                    <p:animScale>
                                      <p:cBhvr>
                                        <p:cTn id="91" dur="250" autoRev="1" fill="hold"/>
                                        <p:tgtEl>
                                          <p:spTgt spid="71"/>
                                        </p:tgtEl>
                                      </p:cBhvr>
                                      <p:by x="105000" y="105000"/>
                                    </p:animScale>
                                  </p:childTnLst>
                                </p:cTn>
                              </p:par>
                              <p:par>
                                <p:cTn id="92" presetID="26" presetClass="emph" presetSubtype="0" fill="hold" nodeType="withEffect">
                                  <p:stCondLst>
                                    <p:cond delay="11000"/>
                                  </p:stCondLst>
                                  <p:childTnLst>
                                    <p:animEffect transition="out" filter="fade">
                                      <p:cBhvr>
                                        <p:cTn id="93" dur="500" tmFilter="0, 0; .2, .5; .8, .5; 1, 0"/>
                                        <p:tgtEl>
                                          <p:spTgt spid="86"/>
                                        </p:tgtEl>
                                      </p:cBhvr>
                                    </p:animEffect>
                                    <p:animScale>
                                      <p:cBhvr>
                                        <p:cTn id="94" dur="250" autoRev="1" fill="hold"/>
                                        <p:tgtEl>
                                          <p:spTgt spid="8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95" grpId="0"/>
      <p:bldP spid="95" grpId="1"/>
      <p:bldP spid="96" grpId="0"/>
      <p:bldP spid="96" grpId="1"/>
      <p:bldP spid="97" grpId="0"/>
      <p:bldP spid="98" grpId="0"/>
      <p:bldP spid="9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0" y="6353963"/>
            <a:ext cx="12504450" cy="227670"/>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p:cNvGrpSpPr/>
          <p:nvPr/>
        </p:nvGrpSpPr>
        <p:grpSpPr>
          <a:xfrm>
            <a:off x="-4593757" y="-2107953"/>
            <a:ext cx="7497099" cy="6725783"/>
            <a:chOff x="-335971" y="-321257"/>
            <a:chExt cx="3553225" cy="4740857"/>
          </a:xfrm>
        </p:grpSpPr>
        <p:sp>
          <p:nvSpPr>
            <p:cNvPr id="42" name="Rectangle 41"/>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52" name="Rectangle 51"/>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73" name="Picture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74" name="Picture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75" name="Rectangle 74"/>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11" name="Group 10"/>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17342" y="2161268"/>
            <a:ext cx="1041194" cy="915739"/>
          </a:xfrm>
          <a:prstGeom prst="rect">
            <a:avLst/>
          </a:prstGeom>
        </p:spPr>
      </p:pic>
      <p:sp>
        <p:nvSpPr>
          <p:cNvPr id="2" name="TextBox 1"/>
          <p:cNvSpPr txBox="1"/>
          <p:nvPr/>
        </p:nvSpPr>
        <p:spPr>
          <a:xfrm>
            <a:off x="12850641" y="847003"/>
            <a:ext cx="4060142" cy="707886"/>
          </a:xfrm>
          <a:prstGeom prst="rect">
            <a:avLst/>
          </a:prstGeom>
          <a:noFill/>
        </p:spPr>
        <p:txBody>
          <a:bodyPr wrap="square" rtlCol="0">
            <a:spAutoFit/>
          </a:bodyPr>
          <a:lstStyle/>
          <a:p>
            <a:r>
              <a:rPr lang="en-US" sz="4000" b="1" dirty="0">
                <a:latin typeface="Montserrat" pitchFamily="2" charset="77"/>
                <a:ea typeface="Riffic" charset="0"/>
                <a:cs typeface="Riffic" charset="0"/>
              </a:rPr>
              <a:t>(Parentheses)</a:t>
            </a:r>
          </a:p>
        </p:txBody>
      </p:sp>
      <p:sp>
        <p:nvSpPr>
          <p:cNvPr id="4" name="TextBox 3">
            <a:extLst>
              <a:ext uri="{FF2B5EF4-FFF2-40B4-BE49-F238E27FC236}">
                <a16:creationId xmlns:a16="http://schemas.microsoft.com/office/drawing/2014/main" id="{FFADE0C1-12E7-9F48-B142-037BACD93695}"/>
              </a:ext>
            </a:extLst>
          </p:cNvPr>
          <p:cNvSpPr txBox="1"/>
          <p:nvPr/>
        </p:nvSpPr>
        <p:spPr>
          <a:xfrm>
            <a:off x="2195659" y="-572046"/>
            <a:ext cx="1810405" cy="276999"/>
          </a:xfrm>
          <a:prstGeom prst="rect">
            <a:avLst/>
          </a:prstGeom>
          <a:noFill/>
        </p:spPr>
        <p:txBody>
          <a:bodyPr wrap="square" rtlCol="0">
            <a:spAutoFit/>
          </a:bodyPr>
          <a:lstStyle/>
          <a:p>
            <a:r>
              <a:rPr lang="en-US" sz="1200" b="1" dirty="0">
                <a:latin typeface="Montserrat" pitchFamily="2" charset="77"/>
              </a:rPr>
              <a:t>Social Media</a:t>
            </a:r>
          </a:p>
        </p:txBody>
      </p:sp>
      <p:sp>
        <p:nvSpPr>
          <p:cNvPr id="48" name="TextBox 47">
            <a:extLst>
              <a:ext uri="{FF2B5EF4-FFF2-40B4-BE49-F238E27FC236}">
                <a16:creationId xmlns:a16="http://schemas.microsoft.com/office/drawing/2014/main" id="{6654BFD4-FEE6-2A44-88A6-E41B5BAC87C3}"/>
              </a:ext>
            </a:extLst>
          </p:cNvPr>
          <p:cNvSpPr txBox="1"/>
          <p:nvPr/>
        </p:nvSpPr>
        <p:spPr>
          <a:xfrm>
            <a:off x="3253511" y="-576684"/>
            <a:ext cx="1810405" cy="276999"/>
          </a:xfrm>
          <a:prstGeom prst="rect">
            <a:avLst/>
          </a:prstGeom>
          <a:noFill/>
        </p:spPr>
        <p:txBody>
          <a:bodyPr wrap="square" rtlCol="0">
            <a:spAutoFit/>
          </a:bodyPr>
          <a:lstStyle/>
          <a:p>
            <a:r>
              <a:rPr lang="en-US" sz="1200" b="1" dirty="0">
                <a:latin typeface="Montserrat" pitchFamily="2" charset="77"/>
              </a:rPr>
              <a:t>AND Anxiety</a:t>
            </a:r>
          </a:p>
        </p:txBody>
      </p:sp>
      <p:sp>
        <p:nvSpPr>
          <p:cNvPr id="55" name="TextBox 54">
            <a:extLst>
              <a:ext uri="{FF2B5EF4-FFF2-40B4-BE49-F238E27FC236}">
                <a16:creationId xmlns:a16="http://schemas.microsoft.com/office/drawing/2014/main" id="{122ECAFF-EACE-444E-9CBE-2C33EAED6984}"/>
              </a:ext>
            </a:extLst>
          </p:cNvPr>
          <p:cNvSpPr txBox="1"/>
          <p:nvPr/>
        </p:nvSpPr>
        <p:spPr>
          <a:xfrm>
            <a:off x="4315893" y="-580252"/>
            <a:ext cx="3068422" cy="276999"/>
          </a:xfrm>
          <a:prstGeom prst="rect">
            <a:avLst/>
          </a:prstGeom>
          <a:noFill/>
        </p:spPr>
        <p:txBody>
          <a:bodyPr wrap="square" rtlCol="0">
            <a:spAutoFit/>
          </a:bodyPr>
          <a:lstStyle/>
          <a:p>
            <a:r>
              <a:rPr lang="en-US" sz="1200" b="1" dirty="0">
                <a:latin typeface="Montserrat" pitchFamily="2" charset="77"/>
              </a:rPr>
              <a:t>AND (Teenagers OR Young Adults)</a:t>
            </a:r>
          </a:p>
        </p:txBody>
      </p:sp>
      <p:grpSp>
        <p:nvGrpSpPr>
          <p:cNvPr id="56" name="Group 55">
            <a:extLst>
              <a:ext uri="{FF2B5EF4-FFF2-40B4-BE49-F238E27FC236}">
                <a16:creationId xmlns:a16="http://schemas.microsoft.com/office/drawing/2014/main" id="{E1A535A6-18A9-F941-A358-4F8C5312DD4E}"/>
              </a:ext>
            </a:extLst>
          </p:cNvPr>
          <p:cNvGrpSpPr/>
          <p:nvPr/>
        </p:nvGrpSpPr>
        <p:grpSpPr>
          <a:xfrm>
            <a:off x="-2396187" y="795310"/>
            <a:ext cx="1184622" cy="939466"/>
            <a:chOff x="2079083" y="1053107"/>
            <a:chExt cx="2450027" cy="2384916"/>
          </a:xfrm>
        </p:grpSpPr>
        <p:pic>
          <p:nvPicPr>
            <p:cNvPr id="57" name="Picture 56">
              <a:extLst>
                <a:ext uri="{FF2B5EF4-FFF2-40B4-BE49-F238E27FC236}">
                  <a16:creationId xmlns:a16="http://schemas.microsoft.com/office/drawing/2014/main" id="{F56B9781-E323-B24F-A4FA-3266E704531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39338" y="1053107"/>
              <a:ext cx="1271320" cy="1271320"/>
            </a:xfrm>
            <a:prstGeom prst="rect">
              <a:avLst/>
            </a:prstGeom>
          </p:spPr>
        </p:pic>
        <p:pic>
          <p:nvPicPr>
            <p:cNvPr id="58" name="Picture 57">
              <a:extLst>
                <a:ext uri="{FF2B5EF4-FFF2-40B4-BE49-F238E27FC236}">
                  <a16:creationId xmlns:a16="http://schemas.microsoft.com/office/drawing/2014/main" id="{E893565A-59F6-7D4E-871C-4E8C8EACD82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90392" y="1894313"/>
              <a:ext cx="1543711" cy="1543710"/>
            </a:xfrm>
            <a:prstGeom prst="rect">
              <a:avLst/>
            </a:prstGeom>
          </p:spPr>
        </p:pic>
        <p:pic>
          <p:nvPicPr>
            <p:cNvPr id="59" name="Picture 58">
              <a:extLst>
                <a:ext uri="{FF2B5EF4-FFF2-40B4-BE49-F238E27FC236}">
                  <a16:creationId xmlns:a16="http://schemas.microsoft.com/office/drawing/2014/main" id="{2854A843-909B-CB43-B79B-B77D43FFD7F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53829" y="1182345"/>
              <a:ext cx="1275281" cy="1275281"/>
            </a:xfrm>
            <a:prstGeom prst="rect">
              <a:avLst/>
            </a:prstGeom>
          </p:spPr>
        </p:pic>
        <p:pic>
          <p:nvPicPr>
            <p:cNvPr id="60" name="Picture 59">
              <a:extLst>
                <a:ext uri="{FF2B5EF4-FFF2-40B4-BE49-F238E27FC236}">
                  <a16:creationId xmlns:a16="http://schemas.microsoft.com/office/drawing/2014/main" id="{DDC57D20-6E67-EA40-BD13-5C33538EB7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79083" y="1999004"/>
              <a:ext cx="1432235" cy="1432235"/>
            </a:xfrm>
            <a:prstGeom prst="rect">
              <a:avLst/>
            </a:prstGeom>
          </p:spPr>
        </p:pic>
      </p:grpSp>
      <p:pic>
        <p:nvPicPr>
          <p:cNvPr id="62" name="Picture 61">
            <a:extLst>
              <a:ext uri="{FF2B5EF4-FFF2-40B4-BE49-F238E27FC236}">
                <a16:creationId xmlns:a16="http://schemas.microsoft.com/office/drawing/2014/main" id="{06F89268-C59F-0E40-965F-5BC7401826E9}"/>
              </a:ext>
            </a:extLst>
          </p:cNvPr>
          <p:cNvPicPr>
            <a:picLocks noChangeAspect="1"/>
          </p:cNvPicPr>
          <p:nvPr/>
        </p:nvPicPr>
        <p:blipFill rotWithShape="1">
          <a:blip r:embed="rId13">
            <a:extLst>
              <a:ext uri="{28A0092B-C50C-407E-A947-70E740481C1C}">
                <a14:useLocalDpi xmlns:a14="http://schemas.microsoft.com/office/drawing/2010/main" val="0"/>
              </a:ext>
            </a:extLst>
          </a:blip>
          <a:srcRect l="16842" r="7848" b="69630"/>
          <a:stretch/>
        </p:blipFill>
        <p:spPr>
          <a:xfrm>
            <a:off x="12850641" y="1430320"/>
            <a:ext cx="827924" cy="762629"/>
          </a:xfrm>
          <a:prstGeom prst="rect">
            <a:avLst/>
          </a:prstGeom>
        </p:spPr>
      </p:pic>
      <p:grpSp>
        <p:nvGrpSpPr>
          <p:cNvPr id="64" name="Group 63">
            <a:extLst>
              <a:ext uri="{FF2B5EF4-FFF2-40B4-BE49-F238E27FC236}">
                <a16:creationId xmlns:a16="http://schemas.microsoft.com/office/drawing/2014/main" id="{D5115342-E5DF-EF40-851B-D9924CB8B19F}"/>
              </a:ext>
            </a:extLst>
          </p:cNvPr>
          <p:cNvGrpSpPr/>
          <p:nvPr/>
        </p:nvGrpSpPr>
        <p:grpSpPr>
          <a:xfrm>
            <a:off x="-2637405" y="4947734"/>
            <a:ext cx="1555286" cy="1677738"/>
            <a:chOff x="1552484" y="1280655"/>
            <a:chExt cx="2835034" cy="3084215"/>
          </a:xfrm>
        </p:grpSpPr>
        <p:pic>
          <p:nvPicPr>
            <p:cNvPr id="65" name="Picture 64">
              <a:extLst>
                <a:ext uri="{FF2B5EF4-FFF2-40B4-BE49-F238E27FC236}">
                  <a16:creationId xmlns:a16="http://schemas.microsoft.com/office/drawing/2014/main" id="{4666370B-9521-724E-B2A7-1FC72C07AFC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52484" y="1280655"/>
              <a:ext cx="1736855" cy="3084215"/>
            </a:xfrm>
            <a:prstGeom prst="rect">
              <a:avLst/>
            </a:prstGeom>
          </p:spPr>
        </p:pic>
        <p:pic>
          <p:nvPicPr>
            <p:cNvPr id="66" name="Picture 65">
              <a:extLst>
                <a:ext uri="{FF2B5EF4-FFF2-40B4-BE49-F238E27FC236}">
                  <a16:creationId xmlns:a16="http://schemas.microsoft.com/office/drawing/2014/main" id="{F5E891D2-FEFA-2E4D-A8BA-879CD79BF31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83562" y="1296333"/>
              <a:ext cx="1303956" cy="3052500"/>
            </a:xfrm>
            <a:prstGeom prst="rect">
              <a:avLst/>
            </a:prstGeom>
          </p:spPr>
        </p:pic>
      </p:grpSp>
      <p:grpSp>
        <p:nvGrpSpPr>
          <p:cNvPr id="67" name="Group 66">
            <a:extLst>
              <a:ext uri="{FF2B5EF4-FFF2-40B4-BE49-F238E27FC236}">
                <a16:creationId xmlns:a16="http://schemas.microsoft.com/office/drawing/2014/main" id="{73A2DA4C-5B7C-574E-95E1-0B9FC668F3B6}"/>
              </a:ext>
            </a:extLst>
          </p:cNvPr>
          <p:cNvGrpSpPr/>
          <p:nvPr/>
        </p:nvGrpSpPr>
        <p:grpSpPr>
          <a:xfrm>
            <a:off x="12647824" y="5682111"/>
            <a:ext cx="2394183" cy="1739948"/>
            <a:chOff x="5067709" y="1310614"/>
            <a:chExt cx="5001770" cy="3078747"/>
          </a:xfrm>
        </p:grpSpPr>
        <p:pic>
          <p:nvPicPr>
            <p:cNvPr id="68" name="Picture 67">
              <a:extLst>
                <a:ext uri="{FF2B5EF4-FFF2-40B4-BE49-F238E27FC236}">
                  <a16:creationId xmlns:a16="http://schemas.microsoft.com/office/drawing/2014/main" id="{014DF674-99A1-E647-8363-2DDBEF051C8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638792" y="1343161"/>
              <a:ext cx="1430687" cy="3005671"/>
            </a:xfrm>
            <a:prstGeom prst="rect">
              <a:avLst/>
            </a:prstGeom>
          </p:spPr>
        </p:pic>
        <p:pic>
          <p:nvPicPr>
            <p:cNvPr id="69" name="Picture 68">
              <a:extLst>
                <a:ext uri="{FF2B5EF4-FFF2-40B4-BE49-F238E27FC236}">
                  <a16:creationId xmlns:a16="http://schemas.microsoft.com/office/drawing/2014/main" id="{10643523-4DE9-194A-8097-4B6A1770603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513139" y="1310614"/>
              <a:ext cx="1389980" cy="3023937"/>
            </a:xfrm>
            <a:prstGeom prst="rect">
              <a:avLst/>
            </a:prstGeom>
          </p:spPr>
        </p:pic>
        <p:pic>
          <p:nvPicPr>
            <p:cNvPr id="70" name="Picture 69">
              <a:extLst>
                <a:ext uri="{FF2B5EF4-FFF2-40B4-BE49-F238E27FC236}">
                  <a16:creationId xmlns:a16="http://schemas.microsoft.com/office/drawing/2014/main" id="{050D5D1A-9181-9746-852C-D4332FC4AD1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567406" y="1732548"/>
              <a:ext cx="1623393" cy="2656813"/>
            </a:xfrm>
            <a:prstGeom prst="rect">
              <a:avLst/>
            </a:prstGeom>
          </p:spPr>
        </p:pic>
        <p:sp>
          <p:nvSpPr>
            <p:cNvPr id="71" name="TextBox 70">
              <a:extLst>
                <a:ext uri="{FF2B5EF4-FFF2-40B4-BE49-F238E27FC236}">
                  <a16:creationId xmlns:a16="http://schemas.microsoft.com/office/drawing/2014/main" id="{C96C335D-678A-154D-A260-BC4CC57824EE}"/>
                </a:ext>
              </a:extLst>
            </p:cNvPr>
            <p:cNvSpPr txBox="1"/>
            <p:nvPr/>
          </p:nvSpPr>
          <p:spPr>
            <a:xfrm>
              <a:off x="5067709" y="2131801"/>
              <a:ext cx="528618" cy="2123920"/>
            </a:xfrm>
            <a:prstGeom prst="rect">
              <a:avLst/>
            </a:prstGeom>
            <a:noFill/>
          </p:spPr>
          <p:txBody>
            <a:bodyPr wrap="square" rtlCol="0">
              <a:spAutoFit/>
            </a:bodyPr>
            <a:lstStyle/>
            <a:p>
              <a:endParaRPr lang="en-US" sz="7200" dirty="0">
                <a:latin typeface="Montserrat" pitchFamily="2" charset="77"/>
                <a:ea typeface="Riffic" charset="0"/>
                <a:cs typeface="Riffic" charset="0"/>
              </a:endParaRPr>
            </a:p>
          </p:txBody>
        </p:sp>
      </p:grpSp>
      <p:sp>
        <p:nvSpPr>
          <p:cNvPr id="5" name="TextBox 4">
            <a:extLst>
              <a:ext uri="{FF2B5EF4-FFF2-40B4-BE49-F238E27FC236}">
                <a16:creationId xmlns:a16="http://schemas.microsoft.com/office/drawing/2014/main" id="{19EA7E9E-A656-CD48-92BC-17086C85D58B}"/>
              </a:ext>
            </a:extLst>
          </p:cNvPr>
          <p:cNvSpPr txBox="1"/>
          <p:nvPr/>
        </p:nvSpPr>
        <p:spPr>
          <a:xfrm>
            <a:off x="-3126410" y="4854071"/>
            <a:ext cx="643125" cy="1631216"/>
          </a:xfrm>
          <a:prstGeom prst="rect">
            <a:avLst/>
          </a:prstGeom>
          <a:noFill/>
        </p:spPr>
        <p:txBody>
          <a:bodyPr wrap="none" rtlCol="0">
            <a:spAutoFit/>
          </a:bodyPr>
          <a:lstStyle/>
          <a:p>
            <a:r>
              <a:rPr lang="en-US" sz="10000" b="1" dirty="0">
                <a:latin typeface="Montserrat" pitchFamily="2" charset="77"/>
              </a:rPr>
              <a:t>(</a:t>
            </a:r>
          </a:p>
        </p:txBody>
      </p:sp>
      <p:sp>
        <p:nvSpPr>
          <p:cNvPr id="72" name="TextBox 71">
            <a:extLst>
              <a:ext uri="{FF2B5EF4-FFF2-40B4-BE49-F238E27FC236}">
                <a16:creationId xmlns:a16="http://schemas.microsoft.com/office/drawing/2014/main" id="{A745ADFF-322C-0444-B5DE-46AE30352973}"/>
              </a:ext>
            </a:extLst>
          </p:cNvPr>
          <p:cNvSpPr txBox="1"/>
          <p:nvPr/>
        </p:nvSpPr>
        <p:spPr>
          <a:xfrm>
            <a:off x="15005497" y="5604065"/>
            <a:ext cx="643125" cy="1631216"/>
          </a:xfrm>
          <a:prstGeom prst="rect">
            <a:avLst/>
          </a:prstGeom>
          <a:noFill/>
        </p:spPr>
        <p:txBody>
          <a:bodyPr wrap="none" rtlCol="0">
            <a:spAutoFit/>
          </a:bodyPr>
          <a:lstStyle/>
          <a:p>
            <a:r>
              <a:rPr lang="en-US" sz="10000" b="1" dirty="0">
                <a:latin typeface="Montserrat" pitchFamily="2" charset="77"/>
              </a:rPr>
              <a:t>)</a:t>
            </a:r>
          </a:p>
        </p:txBody>
      </p:sp>
      <p:sp>
        <p:nvSpPr>
          <p:cNvPr id="6" name="TextBox 5">
            <a:extLst>
              <a:ext uri="{FF2B5EF4-FFF2-40B4-BE49-F238E27FC236}">
                <a16:creationId xmlns:a16="http://schemas.microsoft.com/office/drawing/2014/main" id="{F72AB8FE-7A10-9448-B515-1105A2A6B3F3}"/>
              </a:ext>
            </a:extLst>
          </p:cNvPr>
          <p:cNvSpPr txBox="1"/>
          <p:nvPr/>
        </p:nvSpPr>
        <p:spPr>
          <a:xfrm>
            <a:off x="3983979" y="-617311"/>
            <a:ext cx="1168910" cy="584775"/>
          </a:xfrm>
          <a:prstGeom prst="rect">
            <a:avLst/>
          </a:prstGeom>
          <a:noFill/>
        </p:spPr>
        <p:txBody>
          <a:bodyPr wrap="none" rtlCol="0">
            <a:spAutoFit/>
          </a:bodyPr>
          <a:lstStyle/>
          <a:p>
            <a:r>
              <a:rPr lang="en-US" sz="3200" b="1" dirty="0">
                <a:latin typeface="Montserrat" pitchFamily="2" charset="77"/>
              </a:rPr>
              <a:t>AND</a:t>
            </a:r>
          </a:p>
        </p:txBody>
      </p:sp>
      <p:sp>
        <p:nvSpPr>
          <p:cNvPr id="93" name="TextBox 92">
            <a:extLst>
              <a:ext uri="{FF2B5EF4-FFF2-40B4-BE49-F238E27FC236}">
                <a16:creationId xmlns:a16="http://schemas.microsoft.com/office/drawing/2014/main" id="{84DF92AC-3DA9-ED4C-91C5-A679CE7EEE07}"/>
              </a:ext>
            </a:extLst>
          </p:cNvPr>
          <p:cNvSpPr txBox="1"/>
          <p:nvPr/>
        </p:nvSpPr>
        <p:spPr>
          <a:xfrm>
            <a:off x="-4173180" y="5529087"/>
            <a:ext cx="1168910" cy="584775"/>
          </a:xfrm>
          <a:prstGeom prst="rect">
            <a:avLst/>
          </a:prstGeom>
          <a:noFill/>
        </p:spPr>
        <p:txBody>
          <a:bodyPr wrap="none" rtlCol="0">
            <a:spAutoFit/>
          </a:bodyPr>
          <a:lstStyle/>
          <a:p>
            <a:r>
              <a:rPr lang="en-US" sz="3200" b="1" dirty="0">
                <a:latin typeface="Montserrat" pitchFamily="2" charset="77"/>
              </a:rPr>
              <a:t>AND</a:t>
            </a:r>
          </a:p>
        </p:txBody>
      </p:sp>
      <p:sp>
        <p:nvSpPr>
          <p:cNvPr id="94" name="TextBox 93">
            <a:extLst>
              <a:ext uri="{FF2B5EF4-FFF2-40B4-BE49-F238E27FC236}">
                <a16:creationId xmlns:a16="http://schemas.microsoft.com/office/drawing/2014/main" id="{D485CF71-AABC-E344-91D8-8B93E6A71063}"/>
              </a:ext>
            </a:extLst>
          </p:cNvPr>
          <p:cNvSpPr txBox="1"/>
          <p:nvPr/>
        </p:nvSpPr>
        <p:spPr>
          <a:xfrm>
            <a:off x="12479393" y="6279081"/>
            <a:ext cx="832279" cy="584775"/>
          </a:xfrm>
          <a:prstGeom prst="rect">
            <a:avLst/>
          </a:prstGeom>
          <a:noFill/>
        </p:spPr>
        <p:txBody>
          <a:bodyPr wrap="none" rtlCol="0">
            <a:spAutoFit/>
          </a:bodyPr>
          <a:lstStyle/>
          <a:p>
            <a:r>
              <a:rPr lang="en-US" sz="3200" b="1" dirty="0">
                <a:latin typeface="Montserrat" pitchFamily="2" charset="77"/>
              </a:rPr>
              <a:t>OR</a:t>
            </a:r>
          </a:p>
        </p:txBody>
      </p:sp>
      <p:pic>
        <p:nvPicPr>
          <p:cNvPr id="8" name="Picture 7" descr="A screenshot of a cell phone&#13;&#10;&#13;&#10;Description automatically generated">
            <a:extLst>
              <a:ext uri="{FF2B5EF4-FFF2-40B4-BE49-F238E27FC236}">
                <a16:creationId xmlns:a16="http://schemas.microsoft.com/office/drawing/2014/main" id="{686A0B64-9B65-6046-8E66-FBC52F0A9E98}"/>
              </a:ext>
            </a:extLst>
          </p:cNvPr>
          <p:cNvPicPr>
            <a:picLocks noChangeAspect="1"/>
          </p:cNvPicPr>
          <p:nvPr/>
        </p:nvPicPr>
        <p:blipFill>
          <a:blip r:embed="rId19"/>
          <a:stretch>
            <a:fillRect/>
          </a:stretch>
        </p:blipFill>
        <p:spPr>
          <a:xfrm>
            <a:off x="-2220010" y="7429092"/>
            <a:ext cx="1470630" cy="1874773"/>
          </a:xfrm>
          <a:prstGeom prst="rect">
            <a:avLst/>
          </a:prstGeom>
        </p:spPr>
      </p:pic>
      <p:pic>
        <p:nvPicPr>
          <p:cNvPr id="13" name="Picture 12">
            <a:extLst>
              <a:ext uri="{FF2B5EF4-FFF2-40B4-BE49-F238E27FC236}">
                <a16:creationId xmlns:a16="http://schemas.microsoft.com/office/drawing/2014/main" id="{99F23B9E-E139-2549-B62C-0635CC7EB979}"/>
              </a:ext>
            </a:extLst>
          </p:cNvPr>
          <p:cNvPicPr>
            <a:picLocks noChangeAspect="1"/>
          </p:cNvPicPr>
          <p:nvPr/>
        </p:nvPicPr>
        <p:blipFill>
          <a:blip r:embed="rId20"/>
          <a:stretch>
            <a:fillRect/>
          </a:stretch>
        </p:blipFill>
        <p:spPr>
          <a:xfrm>
            <a:off x="11456685" y="7845474"/>
            <a:ext cx="1470630" cy="1874773"/>
          </a:xfrm>
          <a:prstGeom prst="rect">
            <a:avLst/>
          </a:prstGeom>
        </p:spPr>
      </p:pic>
      <p:pic>
        <p:nvPicPr>
          <p:cNvPr id="12" name="Picture 11" descr="A picture containing vector graphics&#13;&#10;&#13;&#10;Description automatically generated">
            <a:extLst>
              <a:ext uri="{FF2B5EF4-FFF2-40B4-BE49-F238E27FC236}">
                <a16:creationId xmlns:a16="http://schemas.microsoft.com/office/drawing/2014/main" id="{DEF2A9BD-5A3D-8F4A-9061-5956AB204EDD}"/>
              </a:ext>
            </a:extLst>
          </p:cNvPr>
          <p:cNvPicPr>
            <a:picLocks noChangeAspect="1"/>
          </p:cNvPicPr>
          <p:nvPr/>
        </p:nvPicPr>
        <p:blipFill>
          <a:blip r:embed="rId21"/>
          <a:stretch>
            <a:fillRect/>
          </a:stretch>
        </p:blipFill>
        <p:spPr>
          <a:xfrm>
            <a:off x="1507671" y="1537435"/>
            <a:ext cx="3075129" cy="1461816"/>
          </a:xfrm>
          <a:prstGeom prst="rect">
            <a:avLst/>
          </a:prstGeom>
        </p:spPr>
      </p:pic>
      <p:sp>
        <p:nvSpPr>
          <p:cNvPr id="95" name="TextBox 94">
            <a:extLst>
              <a:ext uri="{FF2B5EF4-FFF2-40B4-BE49-F238E27FC236}">
                <a16:creationId xmlns:a16="http://schemas.microsoft.com/office/drawing/2014/main" id="{8F6D1B99-949B-1848-A0F4-1D311622E843}"/>
              </a:ext>
            </a:extLst>
          </p:cNvPr>
          <p:cNvSpPr txBox="1"/>
          <p:nvPr/>
        </p:nvSpPr>
        <p:spPr>
          <a:xfrm>
            <a:off x="2285046" y="732177"/>
            <a:ext cx="3068422" cy="276999"/>
          </a:xfrm>
          <a:prstGeom prst="rect">
            <a:avLst/>
          </a:prstGeom>
          <a:noFill/>
        </p:spPr>
        <p:txBody>
          <a:bodyPr wrap="square" rtlCol="0">
            <a:spAutoFit/>
          </a:bodyPr>
          <a:lstStyle/>
          <a:p>
            <a:r>
              <a:rPr lang="en-US" sz="1200" b="1" dirty="0">
                <a:latin typeface="Montserrat" pitchFamily="2" charset="77"/>
              </a:rPr>
              <a:t>https://</a:t>
            </a:r>
            <a:r>
              <a:rPr lang="en-US" sz="1200" b="1" dirty="0" err="1">
                <a:latin typeface="Montserrat" pitchFamily="2" charset="77"/>
              </a:rPr>
              <a:t>libraries.ou.edu</a:t>
            </a:r>
            <a:endParaRPr lang="en-US" sz="1200" b="1" dirty="0">
              <a:latin typeface="Montserrat" pitchFamily="2" charset="77"/>
            </a:endParaRPr>
          </a:p>
        </p:txBody>
      </p:sp>
      <p:sp>
        <p:nvSpPr>
          <p:cNvPr id="96" name="TextBox 95">
            <a:extLst>
              <a:ext uri="{FF2B5EF4-FFF2-40B4-BE49-F238E27FC236}">
                <a16:creationId xmlns:a16="http://schemas.microsoft.com/office/drawing/2014/main" id="{6ABBE8E6-922F-BB46-9471-9E6C10BB72B8}"/>
              </a:ext>
            </a:extLst>
          </p:cNvPr>
          <p:cNvSpPr txBox="1"/>
          <p:nvPr/>
        </p:nvSpPr>
        <p:spPr>
          <a:xfrm>
            <a:off x="4853694" y="1557906"/>
            <a:ext cx="3071205" cy="1384995"/>
          </a:xfrm>
          <a:prstGeom prst="rect">
            <a:avLst/>
          </a:prstGeom>
          <a:noFill/>
          <a:ln>
            <a:solidFill>
              <a:srgbClr val="00CC99"/>
            </a:solidFill>
          </a:ln>
        </p:spPr>
        <p:txBody>
          <a:bodyPr wrap="square" rtlCol="0">
            <a:spAutoFit/>
          </a:bodyPr>
          <a:lstStyle/>
          <a:p>
            <a:r>
              <a:rPr lang="en-US" sz="2800" dirty="0">
                <a:latin typeface="Montserrat" pitchFamily="2" charset="77"/>
              </a:rPr>
              <a:t>for information, tutorials, and resources!</a:t>
            </a:r>
          </a:p>
        </p:txBody>
      </p:sp>
      <p:pic>
        <p:nvPicPr>
          <p:cNvPr id="17" name="Picture 16">
            <a:extLst>
              <a:ext uri="{FF2B5EF4-FFF2-40B4-BE49-F238E27FC236}">
                <a16:creationId xmlns:a16="http://schemas.microsoft.com/office/drawing/2014/main" id="{161A36B8-53C3-C14F-9442-B07A4E08E14F}"/>
              </a:ext>
            </a:extLst>
          </p:cNvPr>
          <p:cNvPicPr>
            <a:picLocks noChangeAspect="1"/>
          </p:cNvPicPr>
          <p:nvPr/>
        </p:nvPicPr>
        <p:blipFill>
          <a:blip r:embed="rId22"/>
          <a:stretch>
            <a:fillRect/>
          </a:stretch>
        </p:blipFill>
        <p:spPr>
          <a:xfrm>
            <a:off x="4985531" y="3055916"/>
            <a:ext cx="4090051" cy="6858000"/>
          </a:xfrm>
          <a:prstGeom prst="rect">
            <a:avLst/>
          </a:prstGeom>
        </p:spPr>
      </p:pic>
      <p:pic>
        <p:nvPicPr>
          <p:cNvPr id="15" name="Picture 14">
            <a:extLst>
              <a:ext uri="{FF2B5EF4-FFF2-40B4-BE49-F238E27FC236}">
                <a16:creationId xmlns:a16="http://schemas.microsoft.com/office/drawing/2014/main" id="{424FEFAF-3404-D040-B695-9D1791C58FBD}"/>
              </a:ext>
            </a:extLst>
          </p:cNvPr>
          <p:cNvPicPr>
            <a:picLocks noChangeAspect="1"/>
          </p:cNvPicPr>
          <p:nvPr/>
        </p:nvPicPr>
        <p:blipFill>
          <a:blip r:embed="rId23"/>
          <a:stretch>
            <a:fillRect/>
          </a:stretch>
        </p:blipFill>
        <p:spPr>
          <a:xfrm>
            <a:off x="8521547" y="2539009"/>
            <a:ext cx="3518640" cy="7655421"/>
          </a:xfrm>
          <a:prstGeom prst="rect">
            <a:avLst/>
          </a:prstGeom>
        </p:spPr>
      </p:pic>
    </p:spTree>
    <p:extLst>
      <p:ext uri="{BB962C8B-B14F-4D97-AF65-F5344CB8AC3E}">
        <p14:creationId xmlns:p14="http://schemas.microsoft.com/office/powerpoint/2010/main" val="3959597330"/>
      </p:ext>
    </p:extLst>
  </p:cSld>
  <p:clrMapOvr>
    <a:masterClrMapping/>
  </p:clrMapOvr>
  <mc:AlternateContent xmlns:mc="http://schemas.openxmlformats.org/markup-compatibility/2006">
    <mc:Choice xmlns:p159="http://schemas.microsoft.com/office/powerpoint/2015/09/main" Requires="p159">
      <p:transition spd="slow"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par>
                                <p:cTn id="9" presetID="12" presetClass="entr" presetSubtype="4" fill="hold" grpId="0" nodeType="withEffect">
                                  <p:stCondLst>
                                    <p:cond delay="50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p:tgtEl>
                                          <p:spTgt spid="95"/>
                                        </p:tgtEl>
                                        <p:attrNameLst>
                                          <p:attrName>ppt_y</p:attrName>
                                        </p:attrNameLst>
                                      </p:cBhvr>
                                      <p:tavLst>
                                        <p:tav tm="0">
                                          <p:val>
                                            <p:strVal val="#ppt_y+#ppt_h*1.125000"/>
                                          </p:val>
                                        </p:tav>
                                        <p:tav tm="100000">
                                          <p:val>
                                            <p:strVal val="#ppt_y"/>
                                          </p:val>
                                        </p:tav>
                                      </p:tavLst>
                                    </p:anim>
                                    <p:animEffect transition="in" filter="wipe(up)">
                                      <p:cBhvr>
                                        <p:cTn id="12" dur="500"/>
                                        <p:tgtEl>
                                          <p:spTgt spid="95"/>
                                        </p:tgtEl>
                                      </p:cBhvr>
                                    </p:animEffect>
                                  </p:childTnLst>
                                </p:cTn>
                              </p:par>
                              <p:par>
                                <p:cTn id="13" presetID="12" presetClass="entr" presetSubtype="4" fill="hold" grpId="0" nodeType="withEffect">
                                  <p:stCondLst>
                                    <p:cond delay="500"/>
                                  </p:stCondLst>
                                  <p:childTnLst>
                                    <p:set>
                                      <p:cBhvr>
                                        <p:cTn id="14" dur="1" fill="hold">
                                          <p:stCondLst>
                                            <p:cond delay="0"/>
                                          </p:stCondLst>
                                        </p:cTn>
                                        <p:tgtEl>
                                          <p:spTgt spid="96"/>
                                        </p:tgtEl>
                                        <p:attrNameLst>
                                          <p:attrName>style.visibility</p:attrName>
                                        </p:attrNameLst>
                                      </p:cBhvr>
                                      <p:to>
                                        <p:strVal val="visible"/>
                                      </p:to>
                                    </p:set>
                                    <p:anim calcmode="lin" valueType="num">
                                      <p:cBhvr additive="base">
                                        <p:cTn id="15" dur="500"/>
                                        <p:tgtEl>
                                          <p:spTgt spid="96"/>
                                        </p:tgtEl>
                                        <p:attrNameLst>
                                          <p:attrName>ppt_y</p:attrName>
                                        </p:attrNameLst>
                                      </p:cBhvr>
                                      <p:tavLst>
                                        <p:tav tm="0">
                                          <p:val>
                                            <p:strVal val="#ppt_y+#ppt_h*1.125000"/>
                                          </p:val>
                                        </p:tav>
                                        <p:tav tm="100000">
                                          <p:val>
                                            <p:strVal val="#ppt_y"/>
                                          </p:val>
                                        </p:tav>
                                      </p:tavLst>
                                    </p:anim>
                                    <p:animEffect transition="in" filter="wipe(up)">
                                      <p:cBhvr>
                                        <p:cTn id="16" dur="500"/>
                                        <p:tgtEl>
                                          <p:spTgt spid="96"/>
                                        </p:tgtEl>
                                      </p:cBhvr>
                                    </p:animEffect>
                                  </p:childTnLst>
                                </p:cTn>
                              </p:par>
                              <p:par>
                                <p:cTn id="17" presetID="7" presetClass="emph" presetSubtype="2" fill="hold" nodeType="withEffect">
                                  <p:stCondLst>
                                    <p:cond delay="1000"/>
                                  </p:stCondLst>
                                  <p:childTnLst>
                                    <p:animClr clrSpc="rgb" dir="cw">
                                      <p:cBhvr>
                                        <p:cTn id="18" dur="2000" fill="hold"/>
                                        <p:tgtEl>
                                          <p:spTgt spid="96"/>
                                        </p:tgtEl>
                                        <p:attrNameLst>
                                          <p:attrName>stroke.color</p:attrName>
                                        </p:attrNameLst>
                                      </p:cBhvr>
                                      <p:to>
                                        <a:srgbClr val="D5FC79"/>
                                      </p:to>
                                    </p:animClr>
                                    <p:set>
                                      <p:cBhvr>
                                        <p:cTn id="19" dur="2000" fill="hold"/>
                                        <p:tgtEl>
                                          <p:spTgt spid="96"/>
                                        </p:tgtEl>
                                        <p:attrNameLst>
                                          <p:attrName>stroke.on</p:attrName>
                                        </p:attrNameLst>
                                      </p:cBhvr>
                                      <p:to>
                                        <p:strVal val="true"/>
                                      </p:to>
                                    </p:set>
                                  </p:childTnLst>
                                </p:cTn>
                              </p:par>
                              <p:par>
                                <p:cTn id="20" presetID="2" presetClass="entr" presetSubtype="4" fill="hold" nodeType="withEffect">
                                  <p:stCondLst>
                                    <p:cond delay="5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par>
                                <p:cTn id="28" presetID="32" presetClass="emph" presetSubtype="0" repeatCount="indefinite" fill="hold" nodeType="withEffect">
                                  <p:stCondLst>
                                    <p:cond delay="1500"/>
                                  </p:stCondLst>
                                  <p:childTnLst>
                                    <p:animRot by="120000">
                                      <p:cBhvr>
                                        <p:cTn id="29" dur="100" fill="hold">
                                          <p:stCondLst>
                                            <p:cond delay="0"/>
                                          </p:stCondLst>
                                        </p:cTn>
                                        <p:tgtEl>
                                          <p:spTgt spid="15"/>
                                        </p:tgtEl>
                                        <p:attrNameLst>
                                          <p:attrName>r</p:attrName>
                                        </p:attrNameLst>
                                      </p:cBhvr>
                                    </p:animRot>
                                    <p:animRot by="-240000">
                                      <p:cBhvr>
                                        <p:cTn id="30" dur="200" fill="hold">
                                          <p:stCondLst>
                                            <p:cond delay="200"/>
                                          </p:stCondLst>
                                        </p:cTn>
                                        <p:tgtEl>
                                          <p:spTgt spid="15"/>
                                        </p:tgtEl>
                                        <p:attrNameLst>
                                          <p:attrName>r</p:attrName>
                                        </p:attrNameLst>
                                      </p:cBhvr>
                                    </p:animRot>
                                    <p:animRot by="240000">
                                      <p:cBhvr>
                                        <p:cTn id="31" dur="200" fill="hold">
                                          <p:stCondLst>
                                            <p:cond delay="400"/>
                                          </p:stCondLst>
                                        </p:cTn>
                                        <p:tgtEl>
                                          <p:spTgt spid="15"/>
                                        </p:tgtEl>
                                        <p:attrNameLst>
                                          <p:attrName>r</p:attrName>
                                        </p:attrNameLst>
                                      </p:cBhvr>
                                    </p:animRot>
                                    <p:animRot by="-240000">
                                      <p:cBhvr>
                                        <p:cTn id="32" dur="200" fill="hold">
                                          <p:stCondLst>
                                            <p:cond delay="600"/>
                                          </p:stCondLst>
                                        </p:cTn>
                                        <p:tgtEl>
                                          <p:spTgt spid="15"/>
                                        </p:tgtEl>
                                        <p:attrNameLst>
                                          <p:attrName>r</p:attrName>
                                        </p:attrNameLst>
                                      </p:cBhvr>
                                    </p:animRot>
                                    <p:animRot by="120000">
                                      <p:cBhvr>
                                        <p:cTn id="33" dur="200" fill="hold">
                                          <p:stCondLst>
                                            <p:cond delay="800"/>
                                          </p:stCondLst>
                                        </p:cTn>
                                        <p:tgtEl>
                                          <p:spTgt spid="15"/>
                                        </p:tgtEl>
                                        <p:attrNameLst>
                                          <p:attrName>r</p:attrName>
                                        </p:attrNameLst>
                                      </p:cBhvr>
                                    </p:animRot>
                                  </p:childTnLst>
                                </p:cTn>
                              </p:par>
                              <p:par>
                                <p:cTn id="34" presetID="32" presetClass="emph" presetSubtype="0" repeatCount="indefinite" fill="hold" nodeType="withEffect">
                                  <p:stCondLst>
                                    <p:cond delay="1500"/>
                                  </p:stCondLst>
                                  <p:childTnLst>
                                    <p:animRot by="120000">
                                      <p:cBhvr>
                                        <p:cTn id="35" dur="100" fill="hold">
                                          <p:stCondLst>
                                            <p:cond delay="0"/>
                                          </p:stCondLst>
                                        </p:cTn>
                                        <p:tgtEl>
                                          <p:spTgt spid="17"/>
                                        </p:tgtEl>
                                        <p:attrNameLst>
                                          <p:attrName>r</p:attrName>
                                        </p:attrNameLst>
                                      </p:cBhvr>
                                    </p:animRot>
                                    <p:animRot by="-240000">
                                      <p:cBhvr>
                                        <p:cTn id="36" dur="200" fill="hold">
                                          <p:stCondLst>
                                            <p:cond delay="200"/>
                                          </p:stCondLst>
                                        </p:cTn>
                                        <p:tgtEl>
                                          <p:spTgt spid="17"/>
                                        </p:tgtEl>
                                        <p:attrNameLst>
                                          <p:attrName>r</p:attrName>
                                        </p:attrNameLst>
                                      </p:cBhvr>
                                    </p:animRot>
                                    <p:animRot by="240000">
                                      <p:cBhvr>
                                        <p:cTn id="37" dur="200" fill="hold">
                                          <p:stCondLst>
                                            <p:cond delay="400"/>
                                          </p:stCondLst>
                                        </p:cTn>
                                        <p:tgtEl>
                                          <p:spTgt spid="17"/>
                                        </p:tgtEl>
                                        <p:attrNameLst>
                                          <p:attrName>r</p:attrName>
                                        </p:attrNameLst>
                                      </p:cBhvr>
                                    </p:animRot>
                                    <p:animRot by="-240000">
                                      <p:cBhvr>
                                        <p:cTn id="38" dur="200" fill="hold">
                                          <p:stCondLst>
                                            <p:cond delay="600"/>
                                          </p:stCondLst>
                                        </p:cTn>
                                        <p:tgtEl>
                                          <p:spTgt spid="17"/>
                                        </p:tgtEl>
                                        <p:attrNameLst>
                                          <p:attrName>r</p:attrName>
                                        </p:attrNameLst>
                                      </p:cBhvr>
                                    </p:animRot>
                                    <p:animRot by="120000">
                                      <p:cBhvr>
                                        <p:cTn id="39"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2" name="Rectangle 1"/>
          <p:cNvSpPr/>
          <p:nvPr/>
        </p:nvSpPr>
        <p:spPr>
          <a:xfrm>
            <a:off x="0" y="1143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701800"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01800"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52401"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1"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209" y="293227"/>
            <a:ext cx="1105848" cy="106045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9597" y="297814"/>
            <a:ext cx="1180439" cy="711454"/>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328" y="2365772"/>
            <a:ext cx="789742" cy="475980"/>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850" y="2685796"/>
            <a:ext cx="1180439" cy="711454"/>
          </a:xfrm>
          <a:prstGeom prst="rect">
            <a:avLst/>
          </a:prstGeom>
        </p:spPr>
      </p:pic>
      <p:sp>
        <p:nvSpPr>
          <p:cNvPr id="17" name="Rectangle 16"/>
          <p:cNvSpPr/>
          <p:nvPr/>
        </p:nvSpPr>
        <p:spPr>
          <a:xfrm>
            <a:off x="1702123" y="22891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531323" y="1030698"/>
            <a:ext cx="835354" cy="503470"/>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185728" y="1483406"/>
            <a:ext cx="677911" cy="408579"/>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01" y="3582060"/>
            <a:ext cx="789742" cy="475980"/>
          </a:xfrm>
          <a:prstGeom prst="rect">
            <a:avLst/>
          </a:prstGeom>
        </p:spPr>
      </p:pic>
      <p:sp>
        <p:nvSpPr>
          <p:cNvPr id="16" name="Rectangle 15"/>
          <p:cNvSpPr/>
          <p:nvPr/>
        </p:nvSpPr>
        <p:spPr>
          <a:xfrm>
            <a:off x="140925" y="22764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524" y="1468905"/>
            <a:ext cx="409835" cy="268954"/>
          </a:xfrm>
          <a:prstGeom prst="rect">
            <a:avLst/>
          </a:prstGeom>
        </p:spPr>
      </p:pic>
      <p:sp>
        <p:nvSpPr>
          <p:cNvPr id="15" name="Rectangle 14"/>
          <p:cNvSpPr/>
          <p:nvPr/>
        </p:nvSpPr>
        <p:spPr>
          <a:xfrm>
            <a:off x="178564" y="295513"/>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700257" y="2921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98527" y="21563"/>
            <a:ext cx="327402" cy="4071012"/>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0" y="5856502"/>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408524" y="5626608"/>
            <a:ext cx="13271084" cy="22523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7796" y="4625238"/>
            <a:ext cx="10127128" cy="4583308"/>
          </a:xfrm>
          <a:prstGeom prst="rect">
            <a:avLst/>
          </a:prstGeom>
        </p:spPr>
      </p:pic>
      <p:sp>
        <p:nvSpPr>
          <p:cNvPr id="36" name="Rectangle 35"/>
          <p:cNvSpPr/>
          <p:nvPr/>
        </p:nvSpPr>
        <p:spPr>
          <a:xfrm>
            <a:off x="-46127" y="20958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523" y="1"/>
            <a:ext cx="2577497" cy="33197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2250363" y="114300"/>
            <a:ext cx="6161322" cy="4506277"/>
            <a:chOff x="2250363" y="114300"/>
            <a:chExt cx="6161322" cy="4506277"/>
          </a:xfrm>
        </p:grpSpPr>
        <p:pic>
          <p:nvPicPr>
            <p:cNvPr id="34" name="Picture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0363" y="114300"/>
              <a:ext cx="6161322" cy="4506277"/>
            </a:xfrm>
            <a:prstGeom prst="rect">
              <a:avLst/>
            </a:prstGeom>
          </p:spPr>
        </p:pic>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4612" y="301906"/>
              <a:ext cx="5645540" cy="2974156"/>
            </a:xfrm>
            <a:prstGeom prst="rect">
              <a:avLst/>
            </a:prstGeom>
          </p:spPr>
        </p:pic>
      </p:grpSp>
      <p:sp>
        <p:nvSpPr>
          <p:cNvPr id="38" name="Rectangle 37"/>
          <p:cNvSpPr/>
          <p:nvPr/>
        </p:nvSpPr>
        <p:spPr>
          <a:xfrm>
            <a:off x="1381835" y="114300"/>
            <a:ext cx="336145"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546015" flipH="1">
            <a:off x="6531783" y="-1224878"/>
            <a:ext cx="3885018" cy="4278142"/>
          </a:xfrm>
          <a:prstGeom prst="rect">
            <a:avLst/>
          </a:prstGeom>
        </p:spPr>
      </p:pic>
      <p:sp>
        <p:nvSpPr>
          <p:cNvPr id="8" name="TextBox 7"/>
          <p:cNvSpPr txBox="1"/>
          <p:nvPr/>
        </p:nvSpPr>
        <p:spPr>
          <a:xfrm>
            <a:off x="6738769" y="21563"/>
            <a:ext cx="3673634" cy="2092881"/>
          </a:xfrm>
          <a:prstGeom prst="rect">
            <a:avLst/>
          </a:prstGeom>
          <a:noFill/>
        </p:spPr>
        <p:txBody>
          <a:bodyPr wrap="square" rtlCol="0">
            <a:spAutoFit/>
          </a:bodyPr>
          <a:lstStyle/>
          <a:p>
            <a:r>
              <a:rPr lang="en-US" sz="2600" dirty="0">
                <a:latin typeface="Montserrat" pitchFamily="2" charset="77"/>
                <a:ea typeface="Riffic" charset="0"/>
                <a:cs typeface="Riffic" charset="0"/>
              </a:rPr>
              <a:t>I want to make sure I’m finding the most relevant search results for my research topic! </a:t>
            </a:r>
          </a:p>
        </p:txBody>
      </p:sp>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00" y="2115026"/>
            <a:ext cx="5106475" cy="8552371"/>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172673">
            <a:off x="3720406" y="464541"/>
            <a:ext cx="3766571" cy="2934067"/>
          </a:xfrm>
          <a:prstGeom prst="rect">
            <a:avLst/>
          </a:prstGeom>
        </p:spPr>
      </p:pic>
      <p:pic>
        <p:nvPicPr>
          <p:cNvPr id="6" name="Picture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948316" y="1463972"/>
            <a:ext cx="2933719" cy="10050230"/>
          </a:xfrm>
          <a:prstGeom prst="rect">
            <a:avLst/>
          </a:prstGeom>
        </p:spPr>
      </p:pic>
      <p:sp>
        <p:nvSpPr>
          <p:cNvPr id="20" name="TextBox 19"/>
          <p:cNvSpPr txBox="1"/>
          <p:nvPr/>
        </p:nvSpPr>
        <p:spPr>
          <a:xfrm>
            <a:off x="4250423" y="1083961"/>
            <a:ext cx="2819854" cy="1692771"/>
          </a:xfrm>
          <a:prstGeom prst="rect">
            <a:avLst/>
          </a:prstGeom>
          <a:noFill/>
        </p:spPr>
        <p:txBody>
          <a:bodyPr wrap="square" rtlCol="0">
            <a:spAutoFit/>
          </a:bodyPr>
          <a:lstStyle/>
          <a:p>
            <a:r>
              <a:rPr lang="en-US" sz="2600" dirty="0">
                <a:latin typeface="Montserrat" pitchFamily="2" charset="77"/>
                <a:ea typeface="Riffic" charset="0"/>
                <a:cs typeface="Riffic" charset="0"/>
              </a:rPr>
              <a:t>I can help you come up with an effective search strategy!</a:t>
            </a:r>
          </a:p>
        </p:txBody>
      </p:sp>
      <p:sp>
        <p:nvSpPr>
          <p:cNvPr id="35" name="Rectangle 34"/>
          <p:cNvSpPr/>
          <p:nvPr/>
        </p:nvSpPr>
        <p:spPr>
          <a:xfrm>
            <a:off x="-488371" y="-4736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1184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prestig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withEffect">
                                  <p:stCondLst>
                                    <p:cond delay="0"/>
                                  </p:stCondLst>
                                  <p:childTnLst>
                                    <p:animClr clrSpc="rgb" dir="cw">
                                      <p:cBhvr override="childStyle">
                                        <p:cTn id="6" dur="1000" fill="hold"/>
                                        <p:tgtEl>
                                          <p:spTgt spid="8"/>
                                        </p:tgtEl>
                                        <p:attrNameLst>
                                          <p:attrName>style.color</p:attrName>
                                        </p:attrNameLst>
                                      </p:cBhvr>
                                      <p:to>
                                        <a:srgbClr val="FF6666"/>
                                      </p:to>
                                    </p:animClr>
                                  </p:childTnLst>
                                </p:cTn>
                              </p:par>
                            </p:childTnLst>
                          </p:cTn>
                        </p:par>
                        <p:par>
                          <p:cTn id="7" fill="hold">
                            <p:stCondLst>
                              <p:cond delay="1000"/>
                            </p:stCondLst>
                            <p:childTnLst>
                              <p:par>
                                <p:cTn id="8" presetID="2" presetClass="exit" presetSubtype="1" fill="hold" grpId="1" nodeType="afterEffect">
                                  <p:stCondLst>
                                    <p:cond delay="3000"/>
                                  </p:stCondLst>
                                  <p:childTnLst>
                                    <p:anim calcmode="lin" valueType="num">
                                      <p:cBhvr additive="base">
                                        <p:cTn id="9" dur="250"/>
                                        <p:tgtEl>
                                          <p:spTgt spid="8"/>
                                        </p:tgtEl>
                                        <p:attrNameLst>
                                          <p:attrName>ppt_x</p:attrName>
                                        </p:attrNameLst>
                                      </p:cBhvr>
                                      <p:tavLst>
                                        <p:tav tm="0">
                                          <p:val>
                                            <p:strVal val="ppt_x"/>
                                          </p:val>
                                        </p:tav>
                                        <p:tav tm="100000">
                                          <p:val>
                                            <p:strVal val="ppt_x"/>
                                          </p:val>
                                        </p:tav>
                                      </p:tavLst>
                                    </p:anim>
                                    <p:anim calcmode="lin" valueType="num">
                                      <p:cBhvr additive="base">
                                        <p:cTn id="10" dur="250"/>
                                        <p:tgtEl>
                                          <p:spTgt spid="8"/>
                                        </p:tgtEl>
                                        <p:attrNameLst>
                                          <p:attrName>ppt_y</p:attrName>
                                        </p:attrNameLst>
                                      </p:cBhvr>
                                      <p:tavLst>
                                        <p:tav tm="0">
                                          <p:val>
                                            <p:strVal val="ppt_y"/>
                                          </p:val>
                                        </p:tav>
                                        <p:tav tm="100000">
                                          <p:val>
                                            <p:strVal val="0-ppt_h/2"/>
                                          </p:val>
                                        </p:tav>
                                      </p:tavLst>
                                    </p:anim>
                                    <p:set>
                                      <p:cBhvr>
                                        <p:cTn id="11" dur="1" fill="hold">
                                          <p:stCondLst>
                                            <p:cond delay="249"/>
                                          </p:stCondLst>
                                        </p:cTn>
                                        <p:tgtEl>
                                          <p:spTgt spid="8"/>
                                        </p:tgtEl>
                                        <p:attrNameLst>
                                          <p:attrName>style.visibility</p:attrName>
                                        </p:attrNameLst>
                                      </p:cBhvr>
                                      <p:to>
                                        <p:strVal val="hidden"/>
                                      </p:to>
                                    </p:set>
                                  </p:childTnLst>
                                </p:cTn>
                              </p:par>
                              <p:par>
                                <p:cTn id="12" presetID="2" presetClass="exit" presetSubtype="1" fill="hold" nodeType="withEffect">
                                  <p:stCondLst>
                                    <p:cond delay="3000"/>
                                  </p:stCondLst>
                                  <p:childTnLst>
                                    <p:anim calcmode="lin" valueType="num">
                                      <p:cBhvr additive="base">
                                        <p:cTn id="13" dur="500"/>
                                        <p:tgtEl>
                                          <p:spTgt spid="45"/>
                                        </p:tgtEl>
                                        <p:attrNameLst>
                                          <p:attrName>ppt_x</p:attrName>
                                        </p:attrNameLst>
                                      </p:cBhvr>
                                      <p:tavLst>
                                        <p:tav tm="0">
                                          <p:val>
                                            <p:strVal val="ppt_x"/>
                                          </p:val>
                                        </p:tav>
                                        <p:tav tm="100000">
                                          <p:val>
                                            <p:strVal val="ppt_x"/>
                                          </p:val>
                                        </p:tav>
                                      </p:tavLst>
                                    </p:anim>
                                    <p:anim calcmode="lin" valueType="num">
                                      <p:cBhvr additive="base">
                                        <p:cTn id="14" dur="500"/>
                                        <p:tgtEl>
                                          <p:spTgt spid="45"/>
                                        </p:tgtEl>
                                        <p:attrNameLst>
                                          <p:attrName>ppt_y</p:attrName>
                                        </p:attrNameLst>
                                      </p:cBhvr>
                                      <p:tavLst>
                                        <p:tav tm="0">
                                          <p:val>
                                            <p:strVal val="ppt_y"/>
                                          </p:val>
                                        </p:tav>
                                        <p:tav tm="100000">
                                          <p:val>
                                            <p:strVal val="0-ppt_h/2"/>
                                          </p:val>
                                        </p:tav>
                                      </p:tavLst>
                                    </p:anim>
                                    <p:set>
                                      <p:cBhvr>
                                        <p:cTn id="15" dur="1" fill="hold">
                                          <p:stCondLst>
                                            <p:cond delay="499"/>
                                          </p:stCondLst>
                                        </p:cTn>
                                        <p:tgtEl>
                                          <p:spTgt spid="45"/>
                                        </p:tgtEl>
                                        <p:attrNameLst>
                                          <p:attrName>style.visibility</p:attrName>
                                        </p:attrNameLst>
                                      </p:cBhvr>
                                      <p:to>
                                        <p:strVal val="hidden"/>
                                      </p:to>
                                    </p:set>
                                  </p:childTnLst>
                                </p:cTn>
                              </p:par>
                              <p:par>
                                <p:cTn id="16" presetID="37" presetClass="entr" presetSubtype="0" fill="hold" grpId="0" nodeType="withEffect">
                                  <p:stCondLst>
                                    <p:cond delay="300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strVal val="#ppt_x"/>
                                          </p:val>
                                        </p:tav>
                                        <p:tav tm="100000">
                                          <p:val>
                                            <p:strVal val="#ppt_x"/>
                                          </p:val>
                                        </p:tav>
                                      </p:tavLst>
                                    </p:anim>
                                    <p:anim calcmode="lin" valueType="num">
                                      <p:cBhvr>
                                        <p:cTn id="20" dur="450" decel="100000" fill="hold"/>
                                        <p:tgtEl>
                                          <p:spTgt spid="20"/>
                                        </p:tgtEl>
                                        <p:attrNameLst>
                                          <p:attrName>ppt_y</p:attrName>
                                        </p:attrNameLst>
                                      </p:cBhvr>
                                      <p:tavLst>
                                        <p:tav tm="0">
                                          <p:val>
                                            <p:strVal val="#ppt_y+1"/>
                                          </p:val>
                                        </p:tav>
                                        <p:tav tm="100000">
                                          <p:val>
                                            <p:strVal val="#ppt_y-.03"/>
                                          </p:val>
                                        </p:tav>
                                      </p:tavLst>
                                    </p:anim>
                                    <p:anim calcmode="lin" valueType="num">
                                      <p:cBhvr>
                                        <p:cTn id="21"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3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450" decel="100000" fill="hold"/>
                                        <p:tgtEl>
                                          <p:spTgt spid="18"/>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3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450" decel="100000" fill="hold"/>
                                        <p:tgtEl>
                                          <p:spTgt spid="9"/>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par>
                                <p:cTn id="34" presetID="3" presetClass="emph" presetSubtype="2" fill="hold" grpId="2" nodeType="withEffect">
                                  <p:stCondLst>
                                    <p:cond delay="3500"/>
                                  </p:stCondLst>
                                  <p:childTnLst>
                                    <p:animClr clrSpc="rgb" dir="cw">
                                      <p:cBhvr override="childStyle">
                                        <p:cTn id="35" dur="1000" fill="hold"/>
                                        <p:tgtEl>
                                          <p:spTgt spid="20"/>
                                        </p:tgtEl>
                                        <p:attrNameLst>
                                          <p:attrName>style.color</p:attrName>
                                        </p:attrNameLst>
                                      </p:cBhvr>
                                      <p:to>
                                        <a:srgbClr val="3366CC"/>
                                      </p:to>
                                    </p:animClr>
                                  </p:childTnLst>
                                </p:cTn>
                              </p:par>
                            </p:childTnLst>
                          </p:cTn>
                        </p:par>
                        <p:par>
                          <p:cTn id="36" fill="hold">
                            <p:stCondLst>
                              <p:cond delay="5500"/>
                            </p:stCondLst>
                            <p:childTnLst>
                              <p:par>
                                <p:cTn id="37" presetID="35" presetClass="path" presetSubtype="0" accel="50000" decel="50000" fill="hold" nodeType="afterEffect">
                                  <p:stCondLst>
                                    <p:cond delay="3000"/>
                                  </p:stCondLst>
                                  <p:childTnLst>
                                    <p:animMotion origin="layout" path="M 3.125E-6 -4.81481E-6 L -0.71446 0.00834 " pathEditMode="relative" rAng="0" ptsTypes="AA">
                                      <p:cBhvr>
                                        <p:cTn id="38" dur="1000" fill="hold"/>
                                        <p:tgtEl>
                                          <p:spTgt spid="6"/>
                                        </p:tgtEl>
                                        <p:attrNameLst>
                                          <p:attrName>ppt_x</p:attrName>
                                          <p:attrName>ppt_y</p:attrName>
                                        </p:attrNameLst>
                                      </p:cBhvr>
                                      <p:rCtr x="-35729" y="417"/>
                                    </p:animMotion>
                                  </p:childTnLst>
                                </p:cTn>
                              </p:par>
                              <p:par>
                                <p:cTn id="39" presetID="2" presetClass="exit" presetSubtype="8" fill="hold" nodeType="withEffect">
                                  <p:stCondLst>
                                    <p:cond delay="3000"/>
                                  </p:stCondLst>
                                  <p:childTnLst>
                                    <p:anim calcmode="lin" valueType="num">
                                      <p:cBhvr additive="base">
                                        <p:cTn id="40" dur="500"/>
                                        <p:tgtEl>
                                          <p:spTgt spid="9"/>
                                        </p:tgtEl>
                                        <p:attrNameLst>
                                          <p:attrName>ppt_x</p:attrName>
                                        </p:attrNameLst>
                                      </p:cBhvr>
                                      <p:tavLst>
                                        <p:tav tm="0">
                                          <p:val>
                                            <p:strVal val="ppt_x"/>
                                          </p:val>
                                        </p:tav>
                                        <p:tav tm="100000">
                                          <p:val>
                                            <p:strVal val="0-ppt_w/2"/>
                                          </p:val>
                                        </p:tav>
                                      </p:tavLst>
                                    </p:anim>
                                    <p:anim calcmode="lin" valueType="num">
                                      <p:cBhvr additive="base">
                                        <p:cTn id="41" dur="500"/>
                                        <p:tgtEl>
                                          <p:spTgt spid="9"/>
                                        </p:tgtEl>
                                        <p:attrNameLst>
                                          <p:attrName>ppt_y</p:attrName>
                                        </p:attrNameLst>
                                      </p:cBhvr>
                                      <p:tavLst>
                                        <p:tav tm="0">
                                          <p:val>
                                            <p:strVal val="ppt_y"/>
                                          </p:val>
                                        </p:tav>
                                        <p:tav tm="100000">
                                          <p:val>
                                            <p:strVal val="ppt_y"/>
                                          </p:val>
                                        </p:tav>
                                      </p:tavLst>
                                    </p:anim>
                                    <p:set>
                                      <p:cBhvr>
                                        <p:cTn id="42" dur="1" fill="hold">
                                          <p:stCondLst>
                                            <p:cond delay="499"/>
                                          </p:stCondLst>
                                        </p:cTn>
                                        <p:tgtEl>
                                          <p:spTgt spid="9"/>
                                        </p:tgtEl>
                                        <p:attrNameLst>
                                          <p:attrName>style.visibility</p:attrName>
                                        </p:attrNameLst>
                                      </p:cBhvr>
                                      <p:to>
                                        <p:strVal val="hidden"/>
                                      </p:to>
                                    </p:set>
                                  </p:childTnLst>
                                </p:cTn>
                              </p:par>
                              <p:par>
                                <p:cTn id="43" presetID="2" presetClass="exit" presetSubtype="8" fill="hold" nodeType="withEffect">
                                  <p:stCondLst>
                                    <p:cond delay="3000"/>
                                  </p:stCondLst>
                                  <p:childTnLst>
                                    <p:anim calcmode="lin" valueType="num">
                                      <p:cBhvr additive="base">
                                        <p:cTn id="44" dur="500"/>
                                        <p:tgtEl>
                                          <p:spTgt spid="18"/>
                                        </p:tgtEl>
                                        <p:attrNameLst>
                                          <p:attrName>ppt_x</p:attrName>
                                        </p:attrNameLst>
                                      </p:cBhvr>
                                      <p:tavLst>
                                        <p:tav tm="0">
                                          <p:val>
                                            <p:strVal val="ppt_x"/>
                                          </p:val>
                                        </p:tav>
                                        <p:tav tm="100000">
                                          <p:val>
                                            <p:strVal val="0-ppt_w/2"/>
                                          </p:val>
                                        </p:tav>
                                      </p:tavLst>
                                    </p:anim>
                                    <p:anim calcmode="lin" valueType="num">
                                      <p:cBhvr additive="base">
                                        <p:cTn id="45" dur="500"/>
                                        <p:tgtEl>
                                          <p:spTgt spid="18"/>
                                        </p:tgtEl>
                                        <p:attrNameLst>
                                          <p:attrName>ppt_y</p:attrName>
                                        </p:attrNameLst>
                                      </p:cBhvr>
                                      <p:tavLst>
                                        <p:tav tm="0">
                                          <p:val>
                                            <p:strVal val="ppt_y"/>
                                          </p:val>
                                        </p:tav>
                                        <p:tav tm="100000">
                                          <p:val>
                                            <p:strVal val="ppt_y"/>
                                          </p:val>
                                        </p:tav>
                                      </p:tavLst>
                                    </p:anim>
                                    <p:set>
                                      <p:cBhvr>
                                        <p:cTn id="46" dur="1" fill="hold">
                                          <p:stCondLst>
                                            <p:cond delay="499"/>
                                          </p:stCondLst>
                                        </p:cTn>
                                        <p:tgtEl>
                                          <p:spTgt spid="18"/>
                                        </p:tgtEl>
                                        <p:attrNameLst>
                                          <p:attrName>style.visibility</p:attrName>
                                        </p:attrNameLst>
                                      </p:cBhvr>
                                      <p:to>
                                        <p:strVal val="hidden"/>
                                      </p:to>
                                    </p:set>
                                  </p:childTnLst>
                                </p:cTn>
                              </p:par>
                              <p:par>
                                <p:cTn id="47" presetID="2" presetClass="exit" presetSubtype="8" fill="hold" grpId="1" nodeType="withEffect">
                                  <p:stCondLst>
                                    <p:cond delay="3000"/>
                                  </p:stCondLst>
                                  <p:childTnLst>
                                    <p:anim calcmode="lin" valueType="num">
                                      <p:cBhvr additive="base">
                                        <p:cTn id="48" dur="500"/>
                                        <p:tgtEl>
                                          <p:spTgt spid="20"/>
                                        </p:tgtEl>
                                        <p:attrNameLst>
                                          <p:attrName>ppt_x</p:attrName>
                                        </p:attrNameLst>
                                      </p:cBhvr>
                                      <p:tavLst>
                                        <p:tav tm="0">
                                          <p:val>
                                            <p:strVal val="ppt_x"/>
                                          </p:val>
                                        </p:tav>
                                        <p:tav tm="100000">
                                          <p:val>
                                            <p:strVal val="0-ppt_w/2"/>
                                          </p:val>
                                        </p:tav>
                                      </p:tavLst>
                                    </p:anim>
                                    <p:anim calcmode="lin" valueType="num">
                                      <p:cBhvr additive="base">
                                        <p:cTn id="49" dur="500"/>
                                        <p:tgtEl>
                                          <p:spTgt spid="20"/>
                                        </p:tgtEl>
                                        <p:attrNameLst>
                                          <p:attrName>ppt_y</p:attrName>
                                        </p:attrNameLst>
                                      </p:cBhvr>
                                      <p:tavLst>
                                        <p:tav tm="0">
                                          <p:val>
                                            <p:strVal val="ppt_y"/>
                                          </p:val>
                                        </p:tav>
                                        <p:tav tm="100000">
                                          <p:val>
                                            <p:strVal val="ppt_y"/>
                                          </p:val>
                                        </p:tav>
                                      </p:tavLst>
                                    </p:anim>
                                    <p:set>
                                      <p:cBhvr>
                                        <p:cTn id="50" dur="1" fill="hold">
                                          <p:stCondLst>
                                            <p:cond delay="499"/>
                                          </p:stCondLst>
                                        </p:cTn>
                                        <p:tgtEl>
                                          <p:spTgt spid="20"/>
                                        </p:tgtEl>
                                        <p:attrNameLst>
                                          <p:attrName>style.visibility</p:attrName>
                                        </p:attrNameLst>
                                      </p:cBhvr>
                                      <p:to>
                                        <p:strVal val="hidden"/>
                                      </p:to>
                                    </p:set>
                                  </p:childTnLst>
                                </p:cTn>
                              </p:par>
                              <p:par>
                                <p:cTn id="51" presetID="39" presetClass="path" presetSubtype="0" accel="50000" decel="50000" fill="hold" nodeType="withEffect">
                                  <p:stCondLst>
                                    <p:cond delay="0"/>
                                  </p:stCondLst>
                                  <p:childTnLst>
                                    <p:animMotion origin="layout" path="M 0.00118 -0.03102 C -0.00156 0.0037 0.02409 0.0375 0.05769 0.04583 C 0.09245 0.05439 0.12227 0.03472 0.125 3.7037E-6 C 0.12774 -0.03473 0.15756 -0.0544 0.19232 -0.04584 C 0.22591 -0.0375 0.25157 -0.00371 0.24883 0.03101 " pathEditMode="relative" rAng="480000" ptsTypes="AAAAA">
                                      <p:cBhvr>
                                        <p:cTn id="52" dur="2000" fill="hold"/>
                                        <p:tgtEl>
                                          <p:spTgt spid="19"/>
                                        </p:tgtEl>
                                        <p:attrNameLst>
                                          <p:attrName>ppt_x</p:attrName>
                                          <p:attrName>ppt_y</p:attrName>
                                        </p:attrNameLst>
                                      </p:cBhvr>
                                      <p:rCtr x="12383" y="3102"/>
                                    </p:animMotion>
                                  </p:childTnLst>
                                </p:cTn>
                              </p:par>
                            </p:childTnLst>
                          </p:cTn>
                        </p:par>
                        <p:par>
                          <p:cTn id="53" fill="hold">
                            <p:stCondLst>
                              <p:cond delay="9500"/>
                            </p:stCondLst>
                            <p:childTnLst>
                              <p:par>
                                <p:cTn id="54" presetID="1" presetClass="exit" presetSubtype="0" fill="hold" nodeType="afterEffect">
                                  <p:stCondLst>
                                    <p:cond delay="0"/>
                                  </p:stCondLst>
                                  <p:childTnLst>
                                    <p:set>
                                      <p:cBhvr>
                                        <p:cTn id="55"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0" grpId="0"/>
      <p:bldP spid="20" grpId="1"/>
      <p:bldP spid="20" grpId="2"/>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2" name="Rectangle 1"/>
          <p:cNvSpPr/>
          <p:nvPr/>
        </p:nvSpPr>
        <p:spPr>
          <a:xfrm>
            <a:off x="0" y="1143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701800"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01800"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52401"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1"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209" y="293227"/>
            <a:ext cx="1105848" cy="106045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9597" y="297814"/>
            <a:ext cx="1180439" cy="711454"/>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328" y="2365772"/>
            <a:ext cx="789742" cy="475980"/>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850" y="2685796"/>
            <a:ext cx="1180439" cy="711454"/>
          </a:xfrm>
          <a:prstGeom prst="rect">
            <a:avLst/>
          </a:prstGeom>
        </p:spPr>
      </p:pic>
      <p:sp>
        <p:nvSpPr>
          <p:cNvPr id="17" name="Rectangle 16"/>
          <p:cNvSpPr/>
          <p:nvPr/>
        </p:nvSpPr>
        <p:spPr>
          <a:xfrm>
            <a:off x="1702123" y="22891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531323" y="1030698"/>
            <a:ext cx="835354" cy="503470"/>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185728" y="1483406"/>
            <a:ext cx="677911" cy="408579"/>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01" y="3582060"/>
            <a:ext cx="789742" cy="475980"/>
          </a:xfrm>
          <a:prstGeom prst="rect">
            <a:avLst/>
          </a:prstGeom>
        </p:spPr>
      </p:pic>
      <p:sp>
        <p:nvSpPr>
          <p:cNvPr id="16" name="Rectangle 15"/>
          <p:cNvSpPr/>
          <p:nvPr/>
        </p:nvSpPr>
        <p:spPr>
          <a:xfrm>
            <a:off x="140925" y="22764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524" y="1468905"/>
            <a:ext cx="409835" cy="268954"/>
          </a:xfrm>
          <a:prstGeom prst="rect">
            <a:avLst/>
          </a:prstGeom>
        </p:spPr>
      </p:pic>
      <p:sp>
        <p:nvSpPr>
          <p:cNvPr id="15" name="Rectangle 14"/>
          <p:cNvSpPr/>
          <p:nvPr/>
        </p:nvSpPr>
        <p:spPr>
          <a:xfrm>
            <a:off x="178564" y="295513"/>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700257" y="2921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98527" y="-43682"/>
            <a:ext cx="327402" cy="4136257"/>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0" y="5856502"/>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408524" y="5626608"/>
            <a:ext cx="13057124" cy="22523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7796" y="4625238"/>
            <a:ext cx="10127128" cy="4583308"/>
          </a:xfrm>
          <a:prstGeom prst="rect">
            <a:avLst/>
          </a:prstGeom>
        </p:spPr>
      </p:pic>
      <p:sp>
        <p:nvSpPr>
          <p:cNvPr id="42" name="Rectangle 41"/>
          <p:cNvSpPr/>
          <p:nvPr/>
        </p:nvSpPr>
        <p:spPr>
          <a:xfrm>
            <a:off x="-7523" y="-13170"/>
            <a:ext cx="2577497" cy="349414"/>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2250363" y="114300"/>
            <a:ext cx="6161322" cy="4506277"/>
            <a:chOff x="2250363" y="114300"/>
            <a:chExt cx="6161322" cy="4506277"/>
          </a:xfrm>
        </p:grpSpPr>
        <p:pic>
          <p:nvPicPr>
            <p:cNvPr id="34" name="Picture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0363" y="114300"/>
              <a:ext cx="6161322" cy="4506277"/>
            </a:xfrm>
            <a:prstGeom prst="rect">
              <a:avLst/>
            </a:prstGeom>
          </p:spPr>
        </p:pic>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4612" y="301906"/>
              <a:ext cx="5645540" cy="2974156"/>
            </a:xfrm>
            <a:prstGeom prst="rect">
              <a:avLst/>
            </a:prstGeom>
          </p:spPr>
        </p:pic>
      </p:grpSp>
      <p:sp>
        <p:nvSpPr>
          <p:cNvPr id="39" name="TextBox 38"/>
          <p:cNvSpPr txBox="1"/>
          <p:nvPr/>
        </p:nvSpPr>
        <p:spPr>
          <a:xfrm>
            <a:off x="3182587" y="700641"/>
            <a:ext cx="4560125" cy="276999"/>
          </a:xfrm>
          <a:prstGeom prst="rect">
            <a:avLst/>
          </a:prstGeom>
          <a:noFill/>
        </p:spPr>
        <p:txBody>
          <a:bodyPr wrap="square" rtlCol="0">
            <a:spAutoFit/>
          </a:bodyPr>
          <a:lstStyle/>
          <a:p>
            <a:r>
              <a:rPr lang="en-US" sz="1200" b="1" dirty="0">
                <a:latin typeface="Montserrat" pitchFamily="2" charset="77"/>
                <a:ea typeface="Riffic" charset="0"/>
                <a:cs typeface="Riffic" charset="0"/>
              </a:rPr>
              <a:t>How do you find information for your research topic?</a:t>
            </a:r>
          </a:p>
        </p:txBody>
      </p:sp>
      <p:pic>
        <p:nvPicPr>
          <p:cNvPr id="40" name="Picture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39270" y="7145640"/>
            <a:ext cx="1063545" cy="1063545"/>
          </a:xfrm>
          <a:prstGeom prst="rect">
            <a:avLst/>
          </a:prstGeom>
        </p:spPr>
      </p:pic>
      <p:pic>
        <p:nvPicPr>
          <p:cNvPr id="41" name="Picture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01153" y="-845309"/>
            <a:ext cx="4422769" cy="801627"/>
          </a:xfrm>
          <a:prstGeom prst="rect">
            <a:avLst/>
          </a:prstGeom>
        </p:spPr>
      </p:pic>
      <p:pic>
        <p:nvPicPr>
          <p:cNvPr id="46" name="Picture 4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9447626">
            <a:off x="12442584" y="-899457"/>
            <a:ext cx="4525798" cy="4621732"/>
          </a:xfrm>
          <a:prstGeom prst="rect">
            <a:avLst/>
          </a:prstGeom>
        </p:spPr>
      </p:pic>
      <p:sp>
        <p:nvSpPr>
          <p:cNvPr id="57" name="TextBox 56"/>
          <p:cNvSpPr txBox="1"/>
          <p:nvPr/>
        </p:nvSpPr>
        <p:spPr>
          <a:xfrm rot="151315">
            <a:off x="12760429" y="294897"/>
            <a:ext cx="4027203" cy="2308324"/>
          </a:xfrm>
          <a:prstGeom prst="rect">
            <a:avLst/>
          </a:prstGeom>
          <a:noFill/>
        </p:spPr>
        <p:txBody>
          <a:bodyPr wrap="square" rtlCol="0">
            <a:spAutoFit/>
          </a:bodyPr>
          <a:lstStyle/>
          <a:p>
            <a:r>
              <a:rPr lang="en-US" sz="2400" dirty="0">
                <a:latin typeface="Montserrat" pitchFamily="2" charset="77"/>
                <a:ea typeface="Riffic" charset="0"/>
                <a:cs typeface="Riffic" charset="0"/>
              </a:rPr>
              <a:t>Search terms are very important to the research process! They tell the database what information you are looking for!</a:t>
            </a:r>
          </a:p>
        </p:txBody>
      </p:sp>
      <p:pic>
        <p:nvPicPr>
          <p:cNvPr id="53" name="Picture 52"/>
          <p:cNvPicPr>
            <a:picLocks noChangeAspect="1"/>
          </p:cNvPicPr>
          <p:nvPr/>
        </p:nvPicPr>
        <p:blipFill rotWithShape="1">
          <a:blip r:embed="rId12">
            <a:extLst>
              <a:ext uri="{28A0092B-C50C-407E-A947-70E740481C1C}">
                <a14:useLocalDpi xmlns:a14="http://schemas.microsoft.com/office/drawing/2010/main" val="0"/>
              </a:ext>
            </a:extLst>
          </a:blip>
          <a:srcRect b="41345"/>
          <a:stretch/>
        </p:blipFill>
        <p:spPr>
          <a:xfrm>
            <a:off x="6088678" y="6883776"/>
            <a:ext cx="4217657" cy="6084791"/>
          </a:xfrm>
          <a:prstGeom prst="rect">
            <a:avLst/>
          </a:prstGeom>
        </p:spPr>
      </p:pic>
      <p:grpSp>
        <p:nvGrpSpPr>
          <p:cNvPr id="63" name="Group 62"/>
          <p:cNvGrpSpPr/>
          <p:nvPr/>
        </p:nvGrpSpPr>
        <p:grpSpPr>
          <a:xfrm>
            <a:off x="2475682" y="-2165354"/>
            <a:ext cx="4577704" cy="2351438"/>
            <a:chOff x="2074527" y="774128"/>
            <a:chExt cx="4577704" cy="2351438"/>
          </a:xfrm>
        </p:grpSpPr>
        <p:grpSp>
          <p:nvGrpSpPr>
            <p:cNvPr id="61" name="Group 60"/>
            <p:cNvGrpSpPr/>
            <p:nvPr/>
          </p:nvGrpSpPr>
          <p:grpSpPr>
            <a:xfrm>
              <a:off x="2817279" y="1215927"/>
              <a:ext cx="3834952" cy="1909639"/>
              <a:chOff x="2817279" y="1215927"/>
              <a:chExt cx="3834952" cy="1909639"/>
            </a:xfrm>
          </p:grpSpPr>
          <p:pic>
            <p:nvPicPr>
              <p:cNvPr id="59" name="Picture 5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12101" y="1215927"/>
                <a:ext cx="3640130" cy="1104577"/>
              </a:xfrm>
              <a:prstGeom prst="rect">
                <a:avLst/>
              </a:prstGeom>
            </p:spPr>
          </p:pic>
          <p:pic>
            <p:nvPicPr>
              <p:cNvPr id="60" name="Picture 59"/>
              <p:cNvPicPr>
                <a:picLocks noChangeAspect="1"/>
              </p:cNvPicPr>
              <p:nvPr/>
            </p:nvPicPr>
            <p:blipFill rotWithShape="1">
              <a:blip r:embed="rId14">
                <a:extLst>
                  <a:ext uri="{28A0092B-C50C-407E-A947-70E740481C1C}">
                    <a14:useLocalDpi xmlns:a14="http://schemas.microsoft.com/office/drawing/2010/main" val="0"/>
                  </a:ext>
                </a:extLst>
              </a:blip>
              <a:srcRect r="15409"/>
              <a:stretch/>
            </p:blipFill>
            <p:spPr>
              <a:xfrm>
                <a:off x="2817279" y="1891661"/>
                <a:ext cx="3379557" cy="1233905"/>
              </a:xfrm>
              <a:prstGeom prst="rect">
                <a:avLst/>
              </a:prstGeom>
            </p:spPr>
          </p:pic>
        </p:grpSp>
        <p:pic>
          <p:nvPicPr>
            <p:cNvPr id="62" name="Picture 6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74527" y="774128"/>
              <a:ext cx="1367771" cy="1202967"/>
            </a:xfrm>
            <a:prstGeom prst="rect">
              <a:avLst/>
            </a:prstGeom>
          </p:spPr>
        </p:pic>
      </p:grpSp>
      <p:sp>
        <p:nvSpPr>
          <p:cNvPr id="38" name="Rectangle 37"/>
          <p:cNvSpPr/>
          <p:nvPr/>
        </p:nvSpPr>
        <p:spPr>
          <a:xfrm>
            <a:off x="1381835" y="114300"/>
            <a:ext cx="336145"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488371" y="-4736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46127" y="20958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1759" y="1520862"/>
            <a:ext cx="2933719" cy="10050230"/>
          </a:xfrm>
          <a:prstGeom prst="rect">
            <a:avLst/>
          </a:prstGeom>
        </p:spPr>
      </p:pic>
    </p:spTree>
    <p:extLst>
      <p:ext uri="{BB962C8B-B14F-4D97-AF65-F5344CB8AC3E}">
        <p14:creationId xmlns:p14="http://schemas.microsoft.com/office/powerpoint/2010/main" val="297332740"/>
      </p:ext>
    </p:extLst>
  </p:cSld>
  <p:clrMapOvr>
    <a:masterClrMapping/>
  </p:clrMapOvr>
  <mc:AlternateContent xmlns:mc="http://schemas.openxmlformats.org/markup-compatibility/2006" xmlns:p14="http://schemas.microsoft.com/office/powerpoint/2010/main">
    <mc:Choice Requires="p14">
      <p:transition p14:dur="10" advClick="0" advTm="9000"/>
    </mc:Choice>
    <mc:Fallback xmlns="">
      <p:transition advClick="0"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1" nodeType="withEffect">
                                  <p:stCondLst>
                                    <p:cond delay="50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p:tgtEl>
                                          <p:spTgt spid="39"/>
                                        </p:tgtEl>
                                        <p:attrNameLst>
                                          <p:attrName>ppt_y</p:attrName>
                                        </p:attrNameLst>
                                      </p:cBhvr>
                                      <p:tavLst>
                                        <p:tav tm="0">
                                          <p:val>
                                            <p:strVal val="#ppt_y+#ppt_h*1.125000"/>
                                          </p:val>
                                        </p:tav>
                                        <p:tav tm="100000">
                                          <p:val>
                                            <p:strVal val="#ppt_y"/>
                                          </p:val>
                                        </p:tav>
                                      </p:tavLst>
                                    </p:anim>
                                    <p:animEffect transition="in" filter="wipe(up)">
                                      <p:cBhvr>
                                        <p:cTn id="8" dur="500"/>
                                        <p:tgtEl>
                                          <p:spTgt spid="39"/>
                                        </p:tgtEl>
                                      </p:cBhvr>
                                    </p:animEffect>
                                  </p:childTnLst>
                                </p:cTn>
                              </p:par>
                              <p:par>
                                <p:cTn id="9" presetID="3" presetClass="emph" presetSubtype="2" fill="hold" grpId="0" nodeType="withEffect">
                                  <p:stCondLst>
                                    <p:cond delay="1000"/>
                                  </p:stCondLst>
                                  <p:childTnLst>
                                    <p:animClr clrSpc="rgb" dir="cw">
                                      <p:cBhvr override="childStyle">
                                        <p:cTn id="10" dur="2000" fill="hold"/>
                                        <p:tgtEl>
                                          <p:spTgt spid="39"/>
                                        </p:tgtEl>
                                        <p:attrNameLst>
                                          <p:attrName>style.color</p:attrName>
                                        </p:attrNameLst>
                                      </p:cBhvr>
                                      <p:to>
                                        <a:srgbClr val="3366CC"/>
                                      </p:to>
                                    </p:animClr>
                                  </p:childTnLst>
                                </p:cTn>
                              </p:par>
                              <p:par>
                                <p:cTn id="11" presetID="64" presetClass="path" presetSubtype="0" accel="50000" decel="50000" fill="hold" nodeType="withEffect">
                                  <p:stCondLst>
                                    <p:cond delay="0"/>
                                  </p:stCondLst>
                                  <p:childTnLst>
                                    <p:animMotion origin="layout" path="M -1.66667E-6 -4.44444E-6 L 0.00378 -0.80972 " pathEditMode="relative" rAng="0" ptsTypes="AA">
                                      <p:cBhvr>
                                        <p:cTn id="12" dur="1000" fill="hold"/>
                                        <p:tgtEl>
                                          <p:spTgt spid="40"/>
                                        </p:tgtEl>
                                        <p:attrNameLst>
                                          <p:attrName>ppt_x</p:attrName>
                                          <p:attrName>ppt_y</p:attrName>
                                        </p:attrNameLst>
                                      </p:cBhvr>
                                      <p:rCtr x="182" y="-40486"/>
                                    </p:animMotion>
                                  </p:childTnLst>
                                </p:cTn>
                              </p:par>
                              <p:par>
                                <p:cTn id="13" presetID="12" presetClass="exit" presetSubtype="8" fill="hold" nodeType="withEffect">
                                  <p:stCondLst>
                                    <p:cond delay="2000"/>
                                  </p:stCondLst>
                                  <p:childTnLst>
                                    <p:anim calcmode="lin" valueType="num">
                                      <p:cBhvr additive="base">
                                        <p:cTn id="14" dur="500"/>
                                        <p:tgtEl>
                                          <p:spTgt spid="40"/>
                                        </p:tgtEl>
                                        <p:attrNameLst>
                                          <p:attrName>ppt_x</p:attrName>
                                        </p:attrNameLst>
                                      </p:cBhvr>
                                      <p:tavLst>
                                        <p:tav tm="0">
                                          <p:val>
                                            <p:strVal val="#ppt_x"/>
                                          </p:val>
                                        </p:tav>
                                        <p:tav tm="100000">
                                          <p:val>
                                            <p:strVal val="#ppt_x-#ppt_w*1.125000"/>
                                          </p:val>
                                        </p:tav>
                                      </p:tavLst>
                                    </p:anim>
                                    <p:animEffect transition="out" filter="wipe(left)">
                                      <p:cBhvr>
                                        <p:cTn id="15" dur="500"/>
                                        <p:tgtEl>
                                          <p:spTgt spid="40"/>
                                        </p:tgtEl>
                                      </p:cBhvr>
                                    </p:animEffect>
                                    <p:set>
                                      <p:cBhvr>
                                        <p:cTn id="16" dur="1" fill="hold">
                                          <p:stCondLst>
                                            <p:cond delay="499"/>
                                          </p:stCondLst>
                                        </p:cTn>
                                        <p:tgtEl>
                                          <p:spTgt spid="40"/>
                                        </p:tgtEl>
                                        <p:attrNameLst>
                                          <p:attrName>style.visibility</p:attrName>
                                        </p:attrNameLst>
                                      </p:cBhvr>
                                      <p:to>
                                        <p:strVal val="hidden"/>
                                      </p:to>
                                    </p:set>
                                  </p:childTnLst>
                                </p:cTn>
                              </p:par>
                            </p:childTnLst>
                          </p:cTn>
                        </p:par>
                        <p:par>
                          <p:cTn id="17" fill="hold">
                            <p:stCondLst>
                              <p:cond delay="3000"/>
                            </p:stCondLst>
                            <p:childTnLst>
                              <p:par>
                                <p:cTn id="18" presetID="42" presetClass="path" presetSubtype="0" accel="50000" decel="50000" fill="hold" nodeType="afterEffect">
                                  <p:stCondLst>
                                    <p:cond delay="1000"/>
                                  </p:stCondLst>
                                  <p:childTnLst>
                                    <p:animMotion origin="layout" path="M 2.91667E-6 4.81481E-6 L 0.00065 0.38865 " pathEditMode="relative" rAng="0" ptsTypes="AA">
                                      <p:cBhvr>
                                        <p:cTn id="19" dur="1000" fill="hold"/>
                                        <p:tgtEl>
                                          <p:spTgt spid="41"/>
                                        </p:tgtEl>
                                        <p:attrNameLst>
                                          <p:attrName>ppt_x</p:attrName>
                                          <p:attrName>ppt_y</p:attrName>
                                        </p:attrNameLst>
                                      </p:cBhvr>
                                      <p:rCtr x="26" y="19421"/>
                                    </p:animMotion>
                                  </p:childTnLst>
                                </p:cTn>
                              </p:par>
                            </p:childTnLst>
                          </p:cTn>
                        </p:par>
                        <p:par>
                          <p:cTn id="20" fill="hold">
                            <p:stCondLst>
                              <p:cond delay="5000"/>
                            </p:stCondLst>
                            <p:childTnLst>
                              <p:par>
                                <p:cTn id="21" presetID="12" presetClass="exit" presetSubtype="2" fill="hold" nodeType="afterEffect">
                                  <p:stCondLst>
                                    <p:cond delay="1000"/>
                                  </p:stCondLst>
                                  <p:childTnLst>
                                    <p:anim calcmode="lin" valueType="num">
                                      <p:cBhvr additive="base">
                                        <p:cTn id="22" dur="1000"/>
                                        <p:tgtEl>
                                          <p:spTgt spid="41"/>
                                        </p:tgtEl>
                                        <p:attrNameLst>
                                          <p:attrName>ppt_x</p:attrName>
                                        </p:attrNameLst>
                                      </p:cBhvr>
                                      <p:tavLst>
                                        <p:tav tm="0">
                                          <p:val>
                                            <p:strVal val="#ppt_x"/>
                                          </p:val>
                                        </p:tav>
                                        <p:tav tm="100000">
                                          <p:val>
                                            <p:strVal val="#ppt_x+#ppt_w*1.125000"/>
                                          </p:val>
                                        </p:tav>
                                      </p:tavLst>
                                    </p:anim>
                                    <p:animEffect transition="out" filter="wipe(right)">
                                      <p:cBhvr>
                                        <p:cTn id="23" dur="1000"/>
                                        <p:tgtEl>
                                          <p:spTgt spid="41"/>
                                        </p:tgtEl>
                                      </p:cBhvr>
                                    </p:animEffect>
                                    <p:set>
                                      <p:cBhvr>
                                        <p:cTn id="24" dur="1" fill="hold">
                                          <p:stCondLst>
                                            <p:cond delay="999"/>
                                          </p:stCondLst>
                                        </p:cTn>
                                        <p:tgtEl>
                                          <p:spTgt spid="41"/>
                                        </p:tgtEl>
                                        <p:attrNameLst>
                                          <p:attrName>style.visibility</p:attrName>
                                        </p:attrNameLst>
                                      </p:cBhvr>
                                      <p:to>
                                        <p:strVal val="hidden"/>
                                      </p:to>
                                    </p:set>
                                  </p:childTnLst>
                                </p:cTn>
                              </p:par>
                            </p:childTnLst>
                          </p:cTn>
                        </p:par>
                        <p:par>
                          <p:cTn id="25" fill="hold">
                            <p:stCondLst>
                              <p:cond delay="7000"/>
                            </p:stCondLst>
                            <p:childTnLst>
                              <p:par>
                                <p:cTn id="26" presetID="64" presetClass="path" presetSubtype="0" accel="50000" decel="50000" fill="hold" nodeType="afterEffect">
                                  <p:stCondLst>
                                    <p:cond delay="1000"/>
                                  </p:stCondLst>
                                  <p:childTnLst>
                                    <p:animMotion origin="layout" path="M 4.375E-6 -2.22222E-6 L 0.00546 -0.62685 " pathEditMode="relative" rAng="0" ptsTypes="AA">
                                      <p:cBhvr>
                                        <p:cTn id="27" dur="1000" fill="hold"/>
                                        <p:tgtEl>
                                          <p:spTgt spid="53"/>
                                        </p:tgtEl>
                                        <p:attrNameLst>
                                          <p:attrName>ppt_x</p:attrName>
                                          <p:attrName>ppt_y</p:attrName>
                                        </p:attrNameLst>
                                      </p:cBhvr>
                                      <p:rCtr x="273" y="-31343"/>
                                    </p:animMotion>
                                  </p:childTnLst>
                                </p:cTn>
                              </p:par>
                              <p:par>
                                <p:cTn id="28" presetID="35" presetClass="path" presetSubtype="0" accel="50000" decel="50000" fill="hold" grpId="3" nodeType="withEffect">
                                  <p:stCondLst>
                                    <p:cond delay="1000"/>
                                  </p:stCondLst>
                                  <p:childTnLst>
                                    <p:animMotion origin="layout" path="M 1.25E-6 -2.59259E-6 L -0.37839 -0.00254 " pathEditMode="relative" rAng="0" ptsTypes="AA">
                                      <p:cBhvr>
                                        <p:cTn id="29" dur="1000" fill="hold"/>
                                        <p:tgtEl>
                                          <p:spTgt spid="57"/>
                                        </p:tgtEl>
                                        <p:attrNameLst>
                                          <p:attrName>ppt_x</p:attrName>
                                          <p:attrName>ppt_y</p:attrName>
                                        </p:attrNameLst>
                                      </p:cBhvr>
                                      <p:rCtr x="-18919" y="-139"/>
                                    </p:animMotion>
                                  </p:childTnLst>
                                </p:cTn>
                              </p:par>
                              <p:par>
                                <p:cTn id="30" presetID="35" presetClass="path" presetSubtype="0" accel="50000" decel="50000" fill="hold" nodeType="withEffect">
                                  <p:stCondLst>
                                    <p:cond delay="1000"/>
                                  </p:stCondLst>
                                  <p:childTnLst>
                                    <p:animMotion origin="layout" path="M 2.08333E-7 2.96296E-6 L -0.38659 0.00393 " pathEditMode="relative" rAng="0" ptsTypes="AA">
                                      <p:cBhvr>
                                        <p:cTn id="31" dur="1000" fill="hold"/>
                                        <p:tgtEl>
                                          <p:spTgt spid="46"/>
                                        </p:tgtEl>
                                        <p:attrNameLst>
                                          <p:attrName>ppt_x</p:attrName>
                                          <p:attrName>ppt_y</p:attrName>
                                        </p:attrNameLst>
                                      </p:cBhvr>
                                      <p:rCtr x="-19336" y="185"/>
                                    </p:animMotion>
                                  </p:childTnLst>
                                </p:cTn>
                              </p:par>
                              <p:par>
                                <p:cTn id="32" presetID="42" presetClass="path" presetSubtype="0" accel="50000" decel="50000" fill="hold" nodeType="withEffect">
                                  <p:stCondLst>
                                    <p:cond delay="1000"/>
                                  </p:stCondLst>
                                  <p:childTnLst>
                                    <p:animMotion origin="layout" path="M 4.79167E-6 2.96296E-6 L 0.00117 0.45162 " pathEditMode="relative" rAng="0" ptsTypes="AA">
                                      <p:cBhvr>
                                        <p:cTn id="33" dur="1000" fill="hold"/>
                                        <p:tgtEl>
                                          <p:spTgt spid="63"/>
                                        </p:tgtEl>
                                        <p:attrNameLst>
                                          <p:attrName>ppt_x</p:attrName>
                                          <p:attrName>ppt_y</p:attrName>
                                        </p:attrNameLst>
                                      </p:cBhvr>
                                      <p:rCtr x="52" y="22569"/>
                                    </p:animMotion>
                                  </p:childTnLst>
                                </p:cTn>
                              </p:par>
                              <p:par>
                                <p:cTn id="34" presetID="3" presetClass="emph" presetSubtype="2" fill="hold" grpId="2" nodeType="withEffect">
                                  <p:stCondLst>
                                    <p:cond delay="1500"/>
                                  </p:stCondLst>
                                  <p:childTnLst>
                                    <p:animClr clrSpc="rgb" dir="cw">
                                      <p:cBhvr override="childStyle">
                                        <p:cTn id="35" dur="2000" fill="hold"/>
                                        <p:tgtEl>
                                          <p:spTgt spid="57"/>
                                        </p:tgtEl>
                                        <p:attrNameLst>
                                          <p:attrName>style.color</p:attrName>
                                        </p:attrNameLst>
                                      </p:cBhvr>
                                      <p:to>
                                        <a:srgbClr val="FD6463"/>
                                      </p:to>
                                    </p:animClr>
                                  </p:childTnLst>
                                </p:cTn>
                              </p:par>
                            </p:childTnLst>
                          </p:cTn>
                        </p:par>
                        <p:par>
                          <p:cTn id="36" fill="hold">
                            <p:stCondLst>
                              <p:cond delay="10500"/>
                            </p:stCondLst>
                            <p:childTnLst>
                              <p:par>
                                <p:cTn id="37" presetID="55" presetClass="exit" presetSubtype="0" fill="hold" nodeType="afterEffect">
                                  <p:stCondLst>
                                    <p:cond delay="3000"/>
                                  </p:stCondLst>
                                  <p:childTnLst>
                                    <p:anim calcmode="lin" valueType="num">
                                      <p:cBhvr>
                                        <p:cTn id="38" dur="500"/>
                                        <p:tgtEl>
                                          <p:spTgt spid="63"/>
                                        </p:tgtEl>
                                        <p:attrNameLst>
                                          <p:attrName>ppt_w</p:attrName>
                                        </p:attrNameLst>
                                      </p:cBhvr>
                                      <p:tavLst>
                                        <p:tav tm="0">
                                          <p:val>
                                            <p:strVal val="ppt_w"/>
                                          </p:val>
                                        </p:tav>
                                        <p:tav tm="100000">
                                          <p:val>
                                            <p:strVal val="ppt_w*0.70"/>
                                          </p:val>
                                        </p:tav>
                                      </p:tavLst>
                                    </p:anim>
                                    <p:anim calcmode="lin" valueType="num">
                                      <p:cBhvr>
                                        <p:cTn id="39" dur="500"/>
                                        <p:tgtEl>
                                          <p:spTgt spid="63"/>
                                        </p:tgtEl>
                                        <p:attrNameLst>
                                          <p:attrName>ppt_h</p:attrName>
                                        </p:attrNameLst>
                                      </p:cBhvr>
                                      <p:tavLst>
                                        <p:tav tm="0">
                                          <p:val>
                                            <p:strVal val="ppt_h"/>
                                          </p:val>
                                        </p:tav>
                                        <p:tav tm="100000">
                                          <p:val>
                                            <p:strVal val="ppt_h"/>
                                          </p:val>
                                        </p:tav>
                                      </p:tavLst>
                                    </p:anim>
                                    <p:animEffect transition="out" filter="fade">
                                      <p:cBhvr>
                                        <p:cTn id="40" dur="500"/>
                                        <p:tgtEl>
                                          <p:spTgt spid="63"/>
                                        </p:tgtEl>
                                      </p:cBhvr>
                                    </p:animEffect>
                                    <p:set>
                                      <p:cBhvr>
                                        <p:cTn id="41" dur="1" fill="hold">
                                          <p:stCondLst>
                                            <p:cond delay="499"/>
                                          </p:stCondLst>
                                        </p:cTn>
                                        <p:tgtEl>
                                          <p:spTgt spid="63"/>
                                        </p:tgtEl>
                                        <p:attrNameLst>
                                          <p:attrName>style.visibility</p:attrName>
                                        </p:attrNameLst>
                                      </p:cBhvr>
                                      <p:to>
                                        <p:strVal val="hidden"/>
                                      </p:to>
                                    </p:set>
                                  </p:childTnLst>
                                </p:cTn>
                              </p:par>
                              <p:par>
                                <p:cTn id="42" presetID="12" presetClass="exit" presetSubtype="1" fill="hold" grpId="1" nodeType="withEffect">
                                  <p:stCondLst>
                                    <p:cond delay="3000"/>
                                  </p:stCondLst>
                                  <p:childTnLst>
                                    <p:anim calcmode="lin" valueType="num">
                                      <p:cBhvr additive="base">
                                        <p:cTn id="43" dur="250"/>
                                        <p:tgtEl>
                                          <p:spTgt spid="57"/>
                                        </p:tgtEl>
                                        <p:attrNameLst>
                                          <p:attrName>ppt_y</p:attrName>
                                        </p:attrNameLst>
                                      </p:cBhvr>
                                      <p:tavLst>
                                        <p:tav tm="0">
                                          <p:val>
                                            <p:strVal val="#ppt_y"/>
                                          </p:val>
                                        </p:tav>
                                        <p:tav tm="100000">
                                          <p:val>
                                            <p:strVal val="#ppt_y-#ppt_h*1.125000"/>
                                          </p:val>
                                        </p:tav>
                                      </p:tavLst>
                                    </p:anim>
                                    <p:animEffect transition="out" filter="wipe(up)">
                                      <p:cBhvr>
                                        <p:cTn id="44" dur="250"/>
                                        <p:tgtEl>
                                          <p:spTgt spid="57"/>
                                        </p:tgtEl>
                                      </p:cBhvr>
                                    </p:animEffect>
                                    <p:set>
                                      <p:cBhvr>
                                        <p:cTn id="45" dur="1" fill="hold">
                                          <p:stCondLst>
                                            <p:cond delay="249"/>
                                          </p:stCondLst>
                                        </p:cTn>
                                        <p:tgtEl>
                                          <p:spTgt spid="57"/>
                                        </p:tgtEl>
                                        <p:attrNameLst>
                                          <p:attrName>style.visibility</p:attrName>
                                        </p:attrNameLst>
                                      </p:cBhvr>
                                      <p:to>
                                        <p:strVal val="hidden"/>
                                      </p:to>
                                    </p:set>
                                  </p:childTnLst>
                                </p:cTn>
                              </p:par>
                              <p:par>
                                <p:cTn id="46" presetID="12" presetClass="exit" presetSubtype="1" fill="hold" nodeType="withEffect">
                                  <p:stCondLst>
                                    <p:cond delay="3000"/>
                                  </p:stCondLst>
                                  <p:childTnLst>
                                    <p:anim calcmode="lin" valueType="num">
                                      <p:cBhvr additive="base">
                                        <p:cTn id="47" dur="500"/>
                                        <p:tgtEl>
                                          <p:spTgt spid="46"/>
                                        </p:tgtEl>
                                        <p:attrNameLst>
                                          <p:attrName>ppt_y</p:attrName>
                                        </p:attrNameLst>
                                      </p:cBhvr>
                                      <p:tavLst>
                                        <p:tav tm="0">
                                          <p:val>
                                            <p:strVal val="#ppt_y"/>
                                          </p:val>
                                        </p:tav>
                                        <p:tav tm="100000">
                                          <p:val>
                                            <p:strVal val="#ppt_y-#ppt_h*1.125000"/>
                                          </p:val>
                                        </p:tav>
                                      </p:tavLst>
                                    </p:anim>
                                    <p:animEffect transition="out" filter="wipe(up)">
                                      <p:cBhvr>
                                        <p:cTn id="48" dur="500"/>
                                        <p:tgtEl>
                                          <p:spTgt spid="46"/>
                                        </p:tgtEl>
                                      </p:cBhvr>
                                    </p:animEffect>
                                    <p:set>
                                      <p:cBhvr>
                                        <p:cTn id="49"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57" grpId="1"/>
      <p:bldP spid="57" grpId="2"/>
      <p:bldP spid="57" grpId="3"/>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2" name="Rectangle 1"/>
          <p:cNvSpPr/>
          <p:nvPr/>
        </p:nvSpPr>
        <p:spPr>
          <a:xfrm>
            <a:off x="0" y="1143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701800"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01800"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52401"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1"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209" y="293227"/>
            <a:ext cx="1105848" cy="106045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9597" y="297814"/>
            <a:ext cx="1180439" cy="711454"/>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328" y="2365772"/>
            <a:ext cx="789742" cy="475980"/>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850" y="2685796"/>
            <a:ext cx="1180439" cy="711454"/>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531323" y="1030698"/>
            <a:ext cx="835354" cy="503470"/>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185728" y="1483406"/>
            <a:ext cx="677911" cy="408579"/>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01" y="3582060"/>
            <a:ext cx="789742" cy="475980"/>
          </a:xfrm>
          <a:prstGeom prst="rect">
            <a:avLst/>
          </a:prstGeom>
        </p:spPr>
      </p:pic>
      <p:sp>
        <p:nvSpPr>
          <p:cNvPr id="30" name="Rectangle 29"/>
          <p:cNvSpPr/>
          <p:nvPr/>
        </p:nvSpPr>
        <p:spPr>
          <a:xfrm>
            <a:off x="0" y="5856502"/>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332597" y="5626608"/>
            <a:ext cx="13327237" cy="22523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7796" y="4625238"/>
            <a:ext cx="10127128" cy="4583308"/>
          </a:xfrm>
          <a:prstGeom prst="rect">
            <a:avLst/>
          </a:prstGeom>
        </p:spPr>
      </p:pic>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8524" y="1468905"/>
            <a:ext cx="409835" cy="268954"/>
          </a:xfrm>
          <a:prstGeom prst="rect">
            <a:avLst/>
          </a:prstGeom>
        </p:spPr>
      </p:pic>
      <p:pic>
        <p:nvPicPr>
          <p:cNvPr id="35" name="Picture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357378" y="329867"/>
            <a:ext cx="409835" cy="268954"/>
          </a:xfrm>
          <a:prstGeom prst="rect">
            <a:avLst/>
          </a:prstGeom>
        </p:spPr>
      </p:pic>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952220" y="3795299"/>
            <a:ext cx="409835" cy="268954"/>
          </a:xfrm>
          <a:prstGeom prst="rect">
            <a:avLst/>
          </a:prstGeom>
        </p:spPr>
      </p:pic>
      <p:sp>
        <p:nvSpPr>
          <p:cNvPr id="17" name="Rectangle 16"/>
          <p:cNvSpPr/>
          <p:nvPr/>
        </p:nvSpPr>
        <p:spPr>
          <a:xfrm>
            <a:off x="1702123" y="2299114"/>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40925" y="2296353"/>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16512" y="180511"/>
            <a:ext cx="1266102" cy="1937495"/>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700257" y="2921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1381835" y="114300"/>
            <a:ext cx="336145"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98527" y="1"/>
            <a:ext cx="350912" cy="42672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2924448" y="148975"/>
            <a:ext cx="147270" cy="411822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332597" y="48089"/>
            <a:ext cx="2902572" cy="289729"/>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2250363" y="114300"/>
            <a:ext cx="6161322" cy="4506277"/>
            <a:chOff x="2250363" y="114300"/>
            <a:chExt cx="6161322" cy="4506277"/>
          </a:xfrm>
        </p:grpSpPr>
        <p:pic>
          <p:nvPicPr>
            <p:cNvPr id="34" name="Picture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0363" y="114300"/>
              <a:ext cx="6161322" cy="4506277"/>
            </a:xfrm>
            <a:prstGeom prst="rect">
              <a:avLst/>
            </a:prstGeom>
          </p:spPr>
        </p:pic>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4612" y="301906"/>
              <a:ext cx="5645540" cy="2974156"/>
            </a:xfrm>
            <a:prstGeom prst="rect">
              <a:avLst/>
            </a:prstGeom>
          </p:spPr>
        </p:pic>
      </p:grpSp>
      <p:sp>
        <p:nvSpPr>
          <p:cNvPr id="42" name="TextBox 41"/>
          <p:cNvSpPr txBox="1"/>
          <p:nvPr/>
        </p:nvSpPr>
        <p:spPr>
          <a:xfrm>
            <a:off x="3197464" y="-473657"/>
            <a:ext cx="4560125" cy="276999"/>
          </a:xfrm>
          <a:prstGeom prst="rect">
            <a:avLst/>
          </a:prstGeom>
          <a:noFill/>
        </p:spPr>
        <p:txBody>
          <a:bodyPr wrap="square" rtlCol="0">
            <a:spAutoFit/>
          </a:bodyPr>
          <a:lstStyle/>
          <a:p>
            <a:r>
              <a:rPr lang="en-US" sz="1200" dirty="0">
                <a:latin typeface="Riffic" charset="0"/>
                <a:ea typeface="Riffic" charset="0"/>
                <a:cs typeface="Riffic" charset="0"/>
              </a:rPr>
              <a:t>How do you find information for your research topic?</a:t>
            </a:r>
          </a:p>
        </p:txBody>
      </p:sp>
      <p:pic>
        <p:nvPicPr>
          <p:cNvPr id="38" name="Picture 37"/>
          <p:cNvPicPr>
            <a:picLocks noChangeAspect="1"/>
          </p:cNvPicPr>
          <p:nvPr/>
        </p:nvPicPr>
        <p:blipFill rotWithShape="1">
          <a:blip r:embed="rId9">
            <a:extLst>
              <a:ext uri="{28A0092B-C50C-407E-A947-70E740481C1C}">
                <a14:useLocalDpi xmlns:a14="http://schemas.microsoft.com/office/drawing/2010/main" val="0"/>
              </a:ext>
            </a:extLst>
          </a:blip>
          <a:srcRect b="41345"/>
          <a:stretch/>
        </p:blipFill>
        <p:spPr>
          <a:xfrm>
            <a:off x="7879864" y="1282433"/>
            <a:ext cx="4217657" cy="6084791"/>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73382" y="759289"/>
            <a:ext cx="1600550" cy="1600550"/>
          </a:xfrm>
          <a:prstGeom prst="rect">
            <a:avLst/>
          </a:prstGeom>
        </p:spPr>
      </p:pic>
      <p:sp>
        <p:nvSpPr>
          <p:cNvPr id="6" name="TextBox 5"/>
          <p:cNvSpPr txBox="1"/>
          <p:nvPr/>
        </p:nvSpPr>
        <p:spPr>
          <a:xfrm>
            <a:off x="5144652" y="1413645"/>
            <a:ext cx="3165949" cy="1292662"/>
          </a:xfrm>
          <a:prstGeom prst="rect">
            <a:avLst/>
          </a:prstGeom>
          <a:noFill/>
        </p:spPr>
        <p:txBody>
          <a:bodyPr wrap="square" rtlCol="0">
            <a:spAutoFit/>
          </a:bodyPr>
          <a:lstStyle/>
          <a:p>
            <a:r>
              <a:rPr lang="en-US" sz="2600" dirty="0">
                <a:latin typeface="Montserrat" pitchFamily="2" charset="77"/>
                <a:ea typeface="Riffic" charset="0"/>
                <a:cs typeface="Riffic" charset="0"/>
              </a:rPr>
              <a:t>Use basic search strategies for simple searches!</a:t>
            </a:r>
          </a:p>
        </p:txBody>
      </p:sp>
      <p:pic>
        <p:nvPicPr>
          <p:cNvPr id="7" name="Picture 6"/>
          <p:cNvPicPr>
            <a:picLocks noChangeAspect="1"/>
          </p:cNvPicPr>
          <p:nvPr/>
        </p:nvPicPr>
        <p:blipFill rotWithShape="1">
          <a:blip r:embed="rId11">
            <a:extLst>
              <a:ext uri="{28A0092B-C50C-407E-A947-70E740481C1C}">
                <a14:useLocalDpi xmlns:a14="http://schemas.microsoft.com/office/drawing/2010/main" val="0"/>
              </a:ext>
            </a:extLst>
          </a:blip>
          <a:srcRect b="42732"/>
          <a:stretch/>
        </p:blipFill>
        <p:spPr>
          <a:xfrm>
            <a:off x="6328764" y="1290574"/>
            <a:ext cx="5801620" cy="5925236"/>
          </a:xfrm>
          <a:prstGeom prst="rect">
            <a:avLst/>
          </a:prstGeom>
        </p:spPr>
      </p:pic>
      <p:pic>
        <p:nvPicPr>
          <p:cNvPr id="4" name="Picture 3"/>
          <p:cNvPicPr>
            <a:picLocks noChangeAspect="1"/>
          </p:cNvPicPr>
          <p:nvPr/>
        </p:nvPicPr>
        <p:blipFill rotWithShape="1">
          <a:blip r:embed="rId12">
            <a:extLst>
              <a:ext uri="{28A0092B-C50C-407E-A947-70E740481C1C}">
                <a14:useLocalDpi xmlns:a14="http://schemas.microsoft.com/office/drawing/2010/main" val="0"/>
              </a:ext>
            </a:extLst>
          </a:blip>
          <a:srcRect l="26490" r="7511" b="21215"/>
          <a:stretch/>
        </p:blipFill>
        <p:spPr>
          <a:xfrm>
            <a:off x="3329103" y="1716916"/>
            <a:ext cx="1665100" cy="1590135"/>
          </a:xfrm>
          <a:prstGeom prst="rect">
            <a:avLst/>
          </a:prstGeom>
        </p:spPr>
      </p:pic>
      <p:sp>
        <p:nvSpPr>
          <p:cNvPr id="41" name="Rectangle 40"/>
          <p:cNvSpPr/>
          <p:nvPr/>
        </p:nvSpPr>
        <p:spPr>
          <a:xfrm>
            <a:off x="-46127" y="20958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36247" y="1209956"/>
            <a:ext cx="2922519" cy="10011862"/>
          </a:xfrm>
          <a:prstGeom prst="rect">
            <a:avLst/>
          </a:prstGeom>
        </p:spPr>
      </p:pic>
      <p:sp>
        <p:nvSpPr>
          <p:cNvPr id="8" name="TextBox 7"/>
          <p:cNvSpPr txBox="1"/>
          <p:nvPr/>
        </p:nvSpPr>
        <p:spPr>
          <a:xfrm>
            <a:off x="2531357" y="991583"/>
            <a:ext cx="5689168" cy="2092881"/>
          </a:xfrm>
          <a:prstGeom prst="rect">
            <a:avLst/>
          </a:prstGeom>
          <a:noFill/>
        </p:spPr>
        <p:txBody>
          <a:bodyPr wrap="square" rtlCol="0">
            <a:spAutoFit/>
          </a:bodyPr>
          <a:lstStyle/>
          <a:p>
            <a:r>
              <a:rPr lang="en-US" sz="2600" dirty="0">
                <a:latin typeface="Montserrat" pitchFamily="2" charset="77"/>
                <a:ea typeface="Riffic" charset="0"/>
                <a:cs typeface="Riffic" charset="0"/>
              </a:rPr>
              <a:t>An advanced search strategy will help make sure you are getting the most relevant results for your research without spending hours staring at a computer screen!</a:t>
            </a:r>
          </a:p>
        </p:txBody>
      </p:sp>
      <p:pic>
        <p:nvPicPr>
          <p:cNvPr id="44" name="Picture 4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373034" y="996288"/>
            <a:ext cx="3587252" cy="2964985"/>
          </a:xfrm>
          <a:prstGeom prst="rect">
            <a:avLst/>
          </a:prstGeom>
        </p:spPr>
      </p:pic>
      <p:sp>
        <p:nvSpPr>
          <p:cNvPr id="45" name="TextBox 44"/>
          <p:cNvSpPr txBox="1"/>
          <p:nvPr/>
        </p:nvSpPr>
        <p:spPr>
          <a:xfrm>
            <a:off x="12775246" y="1647097"/>
            <a:ext cx="3119718" cy="1815882"/>
          </a:xfrm>
          <a:prstGeom prst="rect">
            <a:avLst/>
          </a:prstGeom>
          <a:noFill/>
        </p:spPr>
        <p:txBody>
          <a:bodyPr wrap="square" rtlCol="0">
            <a:spAutoFit/>
          </a:bodyPr>
          <a:lstStyle/>
          <a:p>
            <a:r>
              <a:rPr lang="en-US" sz="2800" dirty="0">
                <a:latin typeface="Montserrat" pitchFamily="2" charset="77"/>
                <a:ea typeface="Riffic" charset="0"/>
                <a:cs typeface="Riffic" charset="0"/>
              </a:rPr>
              <a:t>I’ve never used a database for my research before!</a:t>
            </a:r>
          </a:p>
        </p:txBody>
      </p:sp>
      <p:sp>
        <p:nvSpPr>
          <p:cNvPr id="18" name="Rectangle 17"/>
          <p:cNvSpPr/>
          <p:nvPr/>
        </p:nvSpPr>
        <p:spPr>
          <a:xfrm>
            <a:off x="-488371" y="-4736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8828808"/>
      </p:ext>
    </p:extLst>
  </p:cSld>
  <p:clrMapOvr>
    <a:masterClrMapping/>
  </p:clrMapOvr>
  <mc:AlternateContent xmlns:mc="http://schemas.openxmlformats.org/markup-compatibility/2006" xmlns:p159="http://schemas.microsoft.com/office/powerpoint/2015/09/main">
    <mc:Choice Requires="p159">
      <p:transition spd="slow" advClick="0" advTm="12000">
        <p159:morph option="byObject"/>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3" presetClass="emph" presetSubtype="2" fill="hold" grpId="1" nodeType="withEffect">
                                  <p:stCondLst>
                                    <p:cond delay="1000"/>
                                  </p:stCondLst>
                                  <p:childTnLst>
                                    <p:animClr clrSpc="rgb" dir="cw">
                                      <p:cBhvr override="childStyle">
                                        <p:cTn id="10" dur="2000" fill="hold"/>
                                        <p:tgtEl>
                                          <p:spTgt spid="6"/>
                                        </p:tgtEl>
                                        <p:attrNameLst>
                                          <p:attrName>style.color</p:attrName>
                                        </p:attrNameLst>
                                      </p:cBhvr>
                                      <p:to>
                                        <a:srgbClr val="02CC99"/>
                                      </p:to>
                                    </p:animClr>
                                  </p:childTnLst>
                                </p:cTn>
                              </p:par>
                              <p:par>
                                <p:cTn id="11" presetID="1" presetClass="exit" presetSubtype="0" fill="hold" nodeType="withEffect">
                                  <p:stCondLst>
                                    <p:cond delay="750"/>
                                  </p:stCondLst>
                                  <p:childTnLst>
                                    <p:set>
                                      <p:cBhvr>
                                        <p:cTn id="12" dur="1" fill="hold">
                                          <p:stCondLst>
                                            <p:cond delay="0"/>
                                          </p:stCondLst>
                                        </p:cTn>
                                        <p:tgtEl>
                                          <p:spTgt spid="38"/>
                                        </p:tgtEl>
                                        <p:attrNameLst>
                                          <p:attrName>style.visibility</p:attrName>
                                        </p:attrNameLst>
                                      </p:cBhvr>
                                      <p:to>
                                        <p:strVal val="hidden"/>
                                      </p:to>
                                    </p:set>
                                  </p:childTnLst>
                                </p:cTn>
                              </p:par>
                              <p:par>
                                <p:cTn id="13" presetID="1" presetClass="entr" presetSubtype="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childTnLst>
                                </p:cTn>
                              </p:par>
                              <p:par>
                                <p:cTn id="15" presetID="23" presetClass="entr" presetSubtype="16" fill="hold" nodeType="withEffect">
                                  <p:stCondLst>
                                    <p:cond delay="25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35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childTnLst>
                          </p:cTn>
                        </p:par>
                        <p:par>
                          <p:cTn id="23" fill="hold">
                            <p:stCondLst>
                              <p:cond delay="4000"/>
                            </p:stCondLst>
                            <p:childTnLst>
                              <p:par>
                                <p:cTn id="24" presetID="23" presetClass="exit" presetSubtype="32" fill="hold" nodeType="afterEffect">
                                  <p:stCondLst>
                                    <p:cond delay="2000"/>
                                  </p:stCondLst>
                                  <p:childTnLst>
                                    <p:anim calcmode="lin" valueType="num">
                                      <p:cBhvr>
                                        <p:cTn id="25" dur="500"/>
                                        <p:tgtEl>
                                          <p:spTgt spid="4"/>
                                        </p:tgtEl>
                                        <p:attrNameLst>
                                          <p:attrName>ppt_w</p:attrName>
                                        </p:attrNameLst>
                                      </p:cBhvr>
                                      <p:tavLst>
                                        <p:tav tm="0">
                                          <p:val>
                                            <p:strVal val="ppt_w"/>
                                          </p:val>
                                        </p:tav>
                                        <p:tav tm="100000">
                                          <p:val>
                                            <p:fltVal val="0"/>
                                          </p:val>
                                        </p:tav>
                                      </p:tavLst>
                                    </p:anim>
                                    <p:anim calcmode="lin" valueType="num">
                                      <p:cBhvr>
                                        <p:cTn id="26" dur="500"/>
                                        <p:tgtEl>
                                          <p:spTgt spid="4"/>
                                        </p:tgtEl>
                                        <p:attrNameLst>
                                          <p:attrName>ppt_h</p:attrName>
                                        </p:attrNameLst>
                                      </p:cBhvr>
                                      <p:tavLst>
                                        <p:tav tm="0">
                                          <p:val>
                                            <p:strVal val="ppt_h"/>
                                          </p:val>
                                        </p:tav>
                                        <p:tav tm="100000">
                                          <p:val>
                                            <p:fltVal val="0"/>
                                          </p:val>
                                        </p:tav>
                                      </p:tavLst>
                                    </p:anim>
                                    <p:set>
                                      <p:cBhvr>
                                        <p:cTn id="27" dur="1" fill="hold">
                                          <p:stCondLst>
                                            <p:cond delay="499"/>
                                          </p:stCondLst>
                                        </p:cTn>
                                        <p:tgtEl>
                                          <p:spTgt spid="4"/>
                                        </p:tgtEl>
                                        <p:attrNameLst>
                                          <p:attrName>style.visibility</p:attrName>
                                        </p:attrNameLst>
                                      </p:cBhvr>
                                      <p:to>
                                        <p:strVal val="hidden"/>
                                      </p:to>
                                    </p:set>
                                  </p:childTnLst>
                                </p:cTn>
                              </p:par>
                              <p:par>
                                <p:cTn id="28" presetID="23" presetClass="exit" presetSubtype="32" fill="hold" nodeType="withEffect">
                                  <p:stCondLst>
                                    <p:cond delay="2000"/>
                                  </p:stCondLst>
                                  <p:childTnLst>
                                    <p:anim calcmode="lin" valueType="num">
                                      <p:cBhvr>
                                        <p:cTn id="29" dur="500"/>
                                        <p:tgtEl>
                                          <p:spTgt spid="5"/>
                                        </p:tgtEl>
                                        <p:attrNameLst>
                                          <p:attrName>ppt_w</p:attrName>
                                        </p:attrNameLst>
                                      </p:cBhvr>
                                      <p:tavLst>
                                        <p:tav tm="0">
                                          <p:val>
                                            <p:strVal val="ppt_w"/>
                                          </p:val>
                                        </p:tav>
                                        <p:tav tm="100000">
                                          <p:val>
                                            <p:fltVal val="0"/>
                                          </p:val>
                                        </p:tav>
                                      </p:tavLst>
                                    </p:anim>
                                    <p:anim calcmode="lin" valueType="num">
                                      <p:cBhvr>
                                        <p:cTn id="30" dur="500"/>
                                        <p:tgtEl>
                                          <p:spTgt spid="5"/>
                                        </p:tgtEl>
                                        <p:attrNameLst>
                                          <p:attrName>ppt_h</p:attrName>
                                        </p:attrNameLst>
                                      </p:cBhvr>
                                      <p:tavLst>
                                        <p:tav tm="0">
                                          <p:val>
                                            <p:strVal val="ppt_h"/>
                                          </p:val>
                                        </p:tav>
                                        <p:tav tm="100000">
                                          <p:val>
                                            <p:fltVal val="0"/>
                                          </p:val>
                                        </p:tav>
                                      </p:tavLst>
                                    </p:anim>
                                    <p:set>
                                      <p:cBhvr>
                                        <p:cTn id="31" dur="1" fill="hold">
                                          <p:stCondLst>
                                            <p:cond delay="499"/>
                                          </p:stCondLst>
                                        </p:cTn>
                                        <p:tgtEl>
                                          <p:spTgt spid="5"/>
                                        </p:tgtEl>
                                        <p:attrNameLst>
                                          <p:attrName>style.visibility</p:attrName>
                                        </p:attrNameLst>
                                      </p:cBhvr>
                                      <p:to>
                                        <p:strVal val="hidden"/>
                                      </p:to>
                                    </p:set>
                                  </p:childTnLst>
                                </p:cTn>
                              </p:par>
                              <p:par>
                                <p:cTn id="32" presetID="1" presetClass="entr" presetSubtype="0" fill="hold" nodeType="withEffect">
                                  <p:stCondLst>
                                    <p:cond delay="2000"/>
                                  </p:stCondLst>
                                  <p:childTnLst>
                                    <p:set>
                                      <p:cBhvr>
                                        <p:cTn id="33" dur="1" fill="hold">
                                          <p:stCondLst>
                                            <p:cond delay="0"/>
                                          </p:stCondLst>
                                        </p:cTn>
                                        <p:tgtEl>
                                          <p:spTgt spid="38"/>
                                        </p:tgtEl>
                                        <p:attrNameLst>
                                          <p:attrName>style.visibility</p:attrName>
                                        </p:attrNameLst>
                                      </p:cBhvr>
                                      <p:to>
                                        <p:strVal val="visible"/>
                                      </p:to>
                                    </p:set>
                                  </p:childTnLst>
                                </p:cTn>
                              </p:par>
                              <p:par>
                                <p:cTn id="34" presetID="1" presetClass="exit" presetSubtype="0" fill="hold" nodeType="withEffect">
                                  <p:stCondLst>
                                    <p:cond delay="2000"/>
                                  </p:stCondLst>
                                  <p:childTnLst>
                                    <p:set>
                                      <p:cBhvr>
                                        <p:cTn id="35" dur="1" fill="hold">
                                          <p:stCondLst>
                                            <p:cond delay="0"/>
                                          </p:stCondLst>
                                        </p:cTn>
                                        <p:tgtEl>
                                          <p:spTgt spid="7"/>
                                        </p:tgtEl>
                                        <p:attrNameLst>
                                          <p:attrName>style.visibility</p:attrName>
                                        </p:attrNameLst>
                                      </p:cBhvr>
                                      <p:to>
                                        <p:strVal val="hidden"/>
                                      </p:to>
                                    </p:set>
                                  </p:childTnLst>
                                </p:cTn>
                              </p:par>
                              <p:par>
                                <p:cTn id="36" presetID="23" presetClass="exit" presetSubtype="32" fill="hold" grpId="2" nodeType="withEffect">
                                  <p:stCondLst>
                                    <p:cond delay="2000"/>
                                  </p:stCondLst>
                                  <p:childTnLst>
                                    <p:anim calcmode="lin" valueType="num">
                                      <p:cBhvr>
                                        <p:cTn id="37" dur="500"/>
                                        <p:tgtEl>
                                          <p:spTgt spid="6"/>
                                        </p:tgtEl>
                                        <p:attrNameLst>
                                          <p:attrName>ppt_w</p:attrName>
                                        </p:attrNameLst>
                                      </p:cBhvr>
                                      <p:tavLst>
                                        <p:tav tm="0">
                                          <p:val>
                                            <p:strVal val="ppt_w"/>
                                          </p:val>
                                        </p:tav>
                                        <p:tav tm="100000">
                                          <p:val>
                                            <p:fltVal val="0"/>
                                          </p:val>
                                        </p:tav>
                                      </p:tavLst>
                                    </p:anim>
                                    <p:anim calcmode="lin" valueType="num">
                                      <p:cBhvr>
                                        <p:cTn id="38" dur="500"/>
                                        <p:tgtEl>
                                          <p:spTgt spid="6"/>
                                        </p:tgtEl>
                                        <p:attrNameLst>
                                          <p:attrName>ppt_h</p:attrName>
                                        </p:attrNameLst>
                                      </p:cBhvr>
                                      <p:tavLst>
                                        <p:tav tm="0">
                                          <p:val>
                                            <p:strVal val="ppt_h"/>
                                          </p:val>
                                        </p:tav>
                                        <p:tav tm="100000">
                                          <p:val>
                                            <p:fltVal val="0"/>
                                          </p:val>
                                        </p:tav>
                                      </p:tavLst>
                                    </p:anim>
                                    <p:set>
                                      <p:cBhvr>
                                        <p:cTn id="39" dur="1" fill="hold">
                                          <p:stCondLst>
                                            <p:cond delay="499"/>
                                          </p:stCondLst>
                                        </p:cTn>
                                        <p:tgtEl>
                                          <p:spTgt spid="6"/>
                                        </p:tgtEl>
                                        <p:attrNameLst>
                                          <p:attrName>style.visibility</p:attrName>
                                        </p:attrNameLst>
                                      </p:cBhvr>
                                      <p:to>
                                        <p:strVal val="hidden"/>
                                      </p:to>
                                    </p:set>
                                  </p:childTnLst>
                                </p:cTn>
                              </p:par>
                              <p:par>
                                <p:cTn id="40" presetID="54" presetClass="path" presetSubtype="0" accel="50000" decel="50000" fill="hold" nodeType="withEffect">
                                  <p:stCondLst>
                                    <p:cond delay="0"/>
                                  </p:stCondLst>
                                  <p:childTnLst>
                                    <p:animMotion origin="layout" path="M -0.01679 0.24421 C -0.01289 0.24074 0.00065 0.23796 0.0056 0.23796 C 0.03542 0.23796 0.06641 0.29027 0.06641 0.34259 C 0.06641 0.31574 0.0819 0.29027 0.09636 0.29027 C 0.11185 0.29027 0.12644 0.31643 0.12644 0.34259 C 0.12644 0.32916 0.13412 0.31574 0.14193 0.31574 C 0.14961 0.31574 0.15743 0.3287 0.15743 0.34259 C 0.15743 0.33564 0.16133 0.32916 0.16511 0.32916 C 0.16901 0.32916 0.17279 0.33611 0.17279 0.34259 C 0.17279 0.33912 0.17461 0.33564 0.1767 0.33564 C 0.17774 0.33564 0.1806 0.33912 0.1806 0.34259 C 0.1806 0.34051 0.18164 0.33912 0.18243 0.33912 C 0.18243 0.33958 0.18438 0.34051 0.18438 0.34259 C 0.18438 0.34143 0.18438 0.34051 0.18542 0.34051 C 0.18542 0.34097 0.18633 0.34143 0.18633 0.34259 C 0.18633 0.34189 0.18633 0.34143 0.18633 0.34097 C 0.18737 0.34097 0.18737 0.34143 0.18737 0.34189 C 0.18841 0.34189 0.18841 0.34143 0.18841 0.34097 C 0.18946 0.34097 0.18946 0.34143 0.18946 0.34189 " pathEditMode="relative" rAng="0" ptsTypes="AAAAAAAAAAAAAAAAAAA">
                                      <p:cBhvr>
                                        <p:cTn id="41" dur="2000" fill="hold"/>
                                        <p:tgtEl>
                                          <p:spTgt spid="31"/>
                                        </p:tgtEl>
                                        <p:attrNameLst>
                                          <p:attrName>ppt_x</p:attrName>
                                          <p:attrName>ppt_y</p:attrName>
                                        </p:attrNameLst>
                                      </p:cBhvr>
                                      <p:rCtr x="10312" y="4606"/>
                                    </p:animMotion>
                                  </p:childTnLst>
                                </p:cTn>
                              </p:par>
                              <p:par>
                                <p:cTn id="42" presetID="0" presetClass="path" presetSubtype="0" accel="50000" decel="50000" fill="hold" nodeType="withEffect">
                                  <p:stCondLst>
                                    <p:cond delay="0"/>
                                  </p:stCondLst>
                                  <p:childTnLst>
                                    <p:animMotion origin="layout" path="M 0.05208 0.26667 L 0.00065 0.48588 " pathEditMode="relative" ptsTypes="AA">
                                      <p:cBhvr>
                                        <p:cTn id="43" dur="2000" fill="hold"/>
                                        <p:tgtEl>
                                          <p:spTgt spid="35"/>
                                        </p:tgtEl>
                                        <p:attrNameLst>
                                          <p:attrName>ppt_x</p:attrName>
                                          <p:attrName>ppt_y</p:attrName>
                                        </p:attrNameLst>
                                      </p:cBhvr>
                                    </p:animMotion>
                                  </p:childTnLst>
                                </p:cTn>
                              </p:par>
                            </p:childTnLst>
                          </p:cTn>
                        </p:par>
                        <p:par>
                          <p:cTn id="44" fill="hold">
                            <p:stCondLst>
                              <p:cond delay="6500"/>
                            </p:stCondLst>
                            <p:childTnLst>
                              <p:par>
                                <p:cTn id="45" presetID="2" presetClass="exit" presetSubtype="9" fill="hold" nodeType="afterEffect">
                                  <p:stCondLst>
                                    <p:cond delay="0"/>
                                  </p:stCondLst>
                                  <p:childTnLst>
                                    <p:anim calcmode="lin" valueType="num">
                                      <p:cBhvr additive="base">
                                        <p:cTn id="46" dur="1000"/>
                                        <p:tgtEl>
                                          <p:spTgt spid="35"/>
                                        </p:tgtEl>
                                        <p:attrNameLst>
                                          <p:attrName>ppt_x</p:attrName>
                                        </p:attrNameLst>
                                      </p:cBhvr>
                                      <p:tavLst>
                                        <p:tav tm="0">
                                          <p:val>
                                            <p:strVal val="ppt_x"/>
                                          </p:val>
                                        </p:tav>
                                        <p:tav tm="100000">
                                          <p:val>
                                            <p:strVal val="0-ppt_w/2"/>
                                          </p:val>
                                        </p:tav>
                                      </p:tavLst>
                                    </p:anim>
                                    <p:anim calcmode="lin" valueType="num">
                                      <p:cBhvr additive="base">
                                        <p:cTn id="47" dur="1000"/>
                                        <p:tgtEl>
                                          <p:spTgt spid="35"/>
                                        </p:tgtEl>
                                        <p:attrNameLst>
                                          <p:attrName>ppt_y</p:attrName>
                                        </p:attrNameLst>
                                      </p:cBhvr>
                                      <p:tavLst>
                                        <p:tav tm="0">
                                          <p:val>
                                            <p:strVal val="ppt_y"/>
                                          </p:val>
                                        </p:tav>
                                        <p:tav tm="100000">
                                          <p:val>
                                            <p:strVal val="0-ppt_h/2"/>
                                          </p:val>
                                        </p:tav>
                                      </p:tavLst>
                                    </p:anim>
                                    <p:set>
                                      <p:cBhvr>
                                        <p:cTn id="48" dur="1" fill="hold">
                                          <p:stCondLst>
                                            <p:cond delay="999"/>
                                          </p:stCondLst>
                                        </p:cTn>
                                        <p:tgtEl>
                                          <p:spTgt spid="35"/>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par>
                                <p:cTn id="51" presetID="1" presetClass="exit" presetSubtype="0" fill="hold" nodeType="withEffect">
                                  <p:stCondLst>
                                    <p:cond delay="0"/>
                                  </p:stCondLst>
                                  <p:childTnLst>
                                    <p:set>
                                      <p:cBhvr>
                                        <p:cTn id="52" dur="1" fill="hold">
                                          <p:stCondLst>
                                            <p:cond delay="0"/>
                                          </p:stCondLst>
                                        </p:cTn>
                                        <p:tgtEl>
                                          <p:spTgt spid="31"/>
                                        </p:tgtEl>
                                        <p:attrNameLst>
                                          <p:attrName>style.visibility</p:attrName>
                                        </p:attrNameLst>
                                      </p:cBhvr>
                                      <p:to>
                                        <p:strVal val="hidden"/>
                                      </p:to>
                                    </p:set>
                                  </p:childTnLst>
                                </p:cTn>
                              </p:par>
                              <p:par>
                                <p:cTn id="53" presetID="23" presetClass="entr" presetSubtype="16"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childTnLst>
                                </p:cTn>
                              </p:par>
                              <p:par>
                                <p:cTn id="57" presetID="3" presetClass="emph" presetSubtype="2" fill="hold" grpId="1" nodeType="withEffect">
                                  <p:stCondLst>
                                    <p:cond delay="500"/>
                                  </p:stCondLst>
                                  <p:childTnLst>
                                    <p:animClr clrSpc="rgb" dir="cw">
                                      <p:cBhvr override="childStyle">
                                        <p:cTn id="58" dur="2000" fill="hold"/>
                                        <p:tgtEl>
                                          <p:spTgt spid="8"/>
                                        </p:tgtEl>
                                        <p:attrNameLst>
                                          <p:attrName>style.color</p:attrName>
                                        </p:attrNameLst>
                                      </p:cBhvr>
                                      <p:to>
                                        <a:srgbClr val="3366CC"/>
                                      </p:to>
                                    </p:animClr>
                                  </p:childTnLst>
                                </p:cTn>
                              </p:par>
                            </p:childTnLst>
                          </p:cTn>
                        </p:par>
                        <p:par>
                          <p:cTn id="59" fill="hold">
                            <p:stCondLst>
                              <p:cond delay="9000"/>
                            </p:stCondLst>
                            <p:childTnLst>
                              <p:par>
                                <p:cTn id="60" presetID="2" presetClass="exit" presetSubtype="9" fill="hold" nodeType="afterEffect">
                                  <p:stCondLst>
                                    <p:cond delay="0"/>
                                  </p:stCondLst>
                                  <p:childTnLst>
                                    <p:anim calcmode="lin" valueType="num">
                                      <p:cBhvr additive="base">
                                        <p:cTn id="61" dur="500"/>
                                        <p:tgtEl>
                                          <p:spTgt spid="36"/>
                                        </p:tgtEl>
                                        <p:attrNameLst>
                                          <p:attrName>ppt_x</p:attrName>
                                        </p:attrNameLst>
                                      </p:cBhvr>
                                      <p:tavLst>
                                        <p:tav tm="0">
                                          <p:val>
                                            <p:strVal val="ppt_x"/>
                                          </p:val>
                                        </p:tav>
                                        <p:tav tm="100000">
                                          <p:val>
                                            <p:strVal val="0-ppt_w/2"/>
                                          </p:val>
                                        </p:tav>
                                      </p:tavLst>
                                    </p:anim>
                                    <p:anim calcmode="lin" valueType="num">
                                      <p:cBhvr additive="base">
                                        <p:cTn id="62" dur="500"/>
                                        <p:tgtEl>
                                          <p:spTgt spid="36"/>
                                        </p:tgtEl>
                                        <p:attrNameLst>
                                          <p:attrName>ppt_y</p:attrName>
                                        </p:attrNameLst>
                                      </p:cBhvr>
                                      <p:tavLst>
                                        <p:tav tm="0">
                                          <p:val>
                                            <p:strVal val="ppt_y"/>
                                          </p:val>
                                        </p:tav>
                                        <p:tav tm="100000">
                                          <p:val>
                                            <p:strVal val="0-ppt_h/2"/>
                                          </p:val>
                                        </p:tav>
                                      </p:tavLst>
                                    </p:anim>
                                    <p:set>
                                      <p:cBhvr>
                                        <p:cTn id="63" dur="1" fill="hold">
                                          <p:stCondLst>
                                            <p:cond delay="499"/>
                                          </p:stCondLst>
                                        </p:cTn>
                                        <p:tgtEl>
                                          <p:spTgt spid="36"/>
                                        </p:tgtEl>
                                        <p:attrNameLst>
                                          <p:attrName>style.visibility</p:attrName>
                                        </p:attrNameLst>
                                      </p:cBhvr>
                                      <p:to>
                                        <p:strVal val="hidden"/>
                                      </p:to>
                                    </p:set>
                                  </p:childTnLst>
                                </p:cTn>
                              </p:par>
                              <p:par>
                                <p:cTn id="64" presetID="1" presetClass="entr" presetSubtype="0" fill="hold" grpId="1" nodeType="withEffect">
                                  <p:stCondLst>
                                    <p:cond delay="0"/>
                                  </p:stCondLst>
                                  <p:childTnLst>
                                    <p:set>
                                      <p:cBhvr>
                                        <p:cTn id="65" dur="1" fill="hold">
                                          <p:stCondLst>
                                            <p:cond delay="0"/>
                                          </p:stCondLst>
                                        </p:cTn>
                                        <p:tgtEl>
                                          <p:spTgt spid="45"/>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44"/>
                                        </p:tgtEl>
                                        <p:attrNameLst>
                                          <p:attrName>style.visibility</p:attrName>
                                        </p:attrNameLst>
                                      </p:cBhvr>
                                      <p:to>
                                        <p:strVal val="visible"/>
                                      </p:to>
                                    </p:set>
                                  </p:childTnLst>
                                </p:cTn>
                              </p:par>
                              <p:par>
                                <p:cTn id="68" presetID="23" presetClass="exit" presetSubtype="32" fill="hold" grpId="2" nodeType="withEffect">
                                  <p:stCondLst>
                                    <p:cond delay="4000"/>
                                  </p:stCondLst>
                                  <p:childTnLst>
                                    <p:anim calcmode="lin" valueType="num">
                                      <p:cBhvr>
                                        <p:cTn id="69" dur="500"/>
                                        <p:tgtEl>
                                          <p:spTgt spid="8"/>
                                        </p:tgtEl>
                                        <p:attrNameLst>
                                          <p:attrName>ppt_w</p:attrName>
                                        </p:attrNameLst>
                                      </p:cBhvr>
                                      <p:tavLst>
                                        <p:tav tm="0">
                                          <p:val>
                                            <p:strVal val="ppt_w"/>
                                          </p:val>
                                        </p:tav>
                                        <p:tav tm="100000">
                                          <p:val>
                                            <p:fltVal val="0"/>
                                          </p:val>
                                        </p:tav>
                                      </p:tavLst>
                                    </p:anim>
                                    <p:anim calcmode="lin" valueType="num">
                                      <p:cBhvr>
                                        <p:cTn id="70" dur="500"/>
                                        <p:tgtEl>
                                          <p:spTgt spid="8"/>
                                        </p:tgtEl>
                                        <p:attrNameLst>
                                          <p:attrName>ppt_h</p:attrName>
                                        </p:attrNameLst>
                                      </p:cBhvr>
                                      <p:tavLst>
                                        <p:tav tm="0">
                                          <p:val>
                                            <p:strVal val="ppt_h"/>
                                          </p:val>
                                        </p:tav>
                                        <p:tav tm="100000">
                                          <p:val>
                                            <p:fltVal val="0"/>
                                          </p:val>
                                        </p:tav>
                                      </p:tavLst>
                                    </p:anim>
                                    <p:set>
                                      <p:cBhvr>
                                        <p:cTn id="7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p:bldP spid="8" grpId="1"/>
      <p:bldP spid="8" grpId="2"/>
      <p:bldP spid="4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2" name="Rectangle 1"/>
          <p:cNvSpPr/>
          <p:nvPr/>
        </p:nvSpPr>
        <p:spPr>
          <a:xfrm>
            <a:off x="0" y="1143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701800"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01800"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52401" y="22923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1" y="2921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209" y="287651"/>
            <a:ext cx="1105848" cy="106045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9597" y="297814"/>
            <a:ext cx="1180439" cy="711454"/>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328" y="2365772"/>
            <a:ext cx="789742" cy="475980"/>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850" y="2685796"/>
            <a:ext cx="1180439" cy="711454"/>
          </a:xfrm>
          <a:prstGeom prst="rect">
            <a:avLst/>
          </a:prstGeom>
        </p:spPr>
      </p:pic>
      <p:sp>
        <p:nvSpPr>
          <p:cNvPr id="17" name="Rectangle 16"/>
          <p:cNvSpPr/>
          <p:nvPr/>
        </p:nvSpPr>
        <p:spPr>
          <a:xfrm>
            <a:off x="1702123" y="22891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531323" y="1030698"/>
            <a:ext cx="835354" cy="503470"/>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185728" y="1483406"/>
            <a:ext cx="677911" cy="408579"/>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01" y="3582060"/>
            <a:ext cx="789742" cy="475980"/>
          </a:xfrm>
          <a:prstGeom prst="rect">
            <a:avLst/>
          </a:prstGeom>
        </p:spPr>
      </p:pic>
      <p:sp>
        <p:nvSpPr>
          <p:cNvPr id="16" name="Rectangle 15"/>
          <p:cNvSpPr/>
          <p:nvPr/>
        </p:nvSpPr>
        <p:spPr>
          <a:xfrm>
            <a:off x="140925" y="22764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68284" y="2857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700257" y="2921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1396608" y="1143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46127" y="20958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98527" y="-2771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488371" y="-4736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7523" y="1412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488371" y="-473657"/>
            <a:ext cx="3553225" cy="4740857"/>
            <a:chOff x="-335971" y="-321257"/>
            <a:chExt cx="3553225" cy="4740857"/>
          </a:xfrm>
        </p:grpSpPr>
        <p:sp>
          <p:nvSpPr>
            <p:cNvPr id="62" name="Rectangle 61"/>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68" name="Picture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70" name="Picture 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71" name="Rectangle 70"/>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73" name="Picture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74" name="Picture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75" name="Rectangle 74"/>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320684"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Rectangle 29"/>
          <p:cNvSpPr/>
          <p:nvPr/>
        </p:nvSpPr>
        <p:spPr>
          <a:xfrm>
            <a:off x="0" y="5856502"/>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619760" y="5626608"/>
            <a:ext cx="13309600" cy="22523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7796" y="4625238"/>
            <a:ext cx="10127128" cy="4583308"/>
          </a:xfrm>
          <a:prstGeom prst="rect">
            <a:avLst/>
          </a:prstGeom>
        </p:spPr>
      </p:pic>
      <p:grpSp>
        <p:nvGrpSpPr>
          <p:cNvPr id="6" name="Group 5"/>
          <p:cNvGrpSpPr/>
          <p:nvPr/>
        </p:nvGrpSpPr>
        <p:grpSpPr>
          <a:xfrm>
            <a:off x="2250363" y="114300"/>
            <a:ext cx="6161322" cy="4506277"/>
            <a:chOff x="2250363" y="114300"/>
            <a:chExt cx="6161322" cy="4506277"/>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0363" y="114300"/>
              <a:ext cx="6161322" cy="4506277"/>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4612" y="301906"/>
              <a:ext cx="5645540" cy="2974156"/>
            </a:xfrm>
            <a:prstGeom prst="rect">
              <a:avLst/>
            </a:prstGeom>
          </p:spPr>
        </p:pic>
      </p:grpSp>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70070" y="1188943"/>
            <a:ext cx="3587252" cy="2964985"/>
          </a:xfrm>
          <a:prstGeom prst="rect">
            <a:avLst/>
          </a:prstGeom>
        </p:spPr>
      </p:pic>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000" y="1188944"/>
            <a:ext cx="2958599" cy="10135461"/>
          </a:xfrm>
          <a:prstGeom prst="rect">
            <a:avLst/>
          </a:prstGeom>
        </p:spPr>
      </p:pic>
      <p:sp>
        <p:nvSpPr>
          <p:cNvPr id="8" name="TextBox 7"/>
          <p:cNvSpPr txBox="1"/>
          <p:nvPr/>
        </p:nvSpPr>
        <p:spPr>
          <a:xfrm>
            <a:off x="9072282" y="1839752"/>
            <a:ext cx="3119718" cy="1815882"/>
          </a:xfrm>
          <a:prstGeom prst="rect">
            <a:avLst/>
          </a:prstGeom>
          <a:noFill/>
        </p:spPr>
        <p:txBody>
          <a:bodyPr wrap="square" rtlCol="0">
            <a:spAutoFit/>
          </a:bodyPr>
          <a:lstStyle/>
          <a:p>
            <a:r>
              <a:rPr lang="en-US" sz="2800" dirty="0">
                <a:latin typeface="Montserrat" pitchFamily="2" charset="77"/>
                <a:ea typeface="Riffic" charset="0"/>
                <a:cs typeface="Riffic" charset="0"/>
              </a:rPr>
              <a:t>I’ve never used a database for my research before!</a:t>
            </a:r>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46310" y="-3893263"/>
            <a:ext cx="3934169" cy="3844527"/>
          </a:xfrm>
          <a:prstGeom prst="rect">
            <a:avLst/>
          </a:prstGeom>
        </p:spPr>
      </p:pic>
      <p:sp>
        <p:nvSpPr>
          <p:cNvPr id="18" name="TextBox 17"/>
          <p:cNvSpPr txBox="1"/>
          <p:nvPr/>
        </p:nvSpPr>
        <p:spPr>
          <a:xfrm>
            <a:off x="2832258" y="-3131890"/>
            <a:ext cx="3548221" cy="2308324"/>
          </a:xfrm>
          <a:prstGeom prst="rect">
            <a:avLst/>
          </a:prstGeom>
          <a:noFill/>
        </p:spPr>
        <p:txBody>
          <a:bodyPr wrap="square" rtlCol="0">
            <a:spAutoFit/>
          </a:bodyPr>
          <a:lstStyle/>
          <a:p>
            <a:r>
              <a:rPr lang="en-US" sz="2400" dirty="0">
                <a:latin typeface="Montserrat" pitchFamily="2" charset="77"/>
                <a:ea typeface="Riffic" charset="0"/>
                <a:cs typeface="Riffic" charset="0"/>
              </a:rPr>
              <a:t>That’s ok! If you are familiar with using websites like Amazon and Pinterest, searching a database will be similar!</a:t>
            </a:r>
          </a:p>
        </p:txBody>
      </p:sp>
      <p:pic>
        <p:nvPicPr>
          <p:cNvPr id="38" name="Picture 37"/>
          <p:cNvPicPr>
            <a:picLocks noChangeAspect="1"/>
          </p:cNvPicPr>
          <p:nvPr/>
        </p:nvPicPr>
        <p:blipFill rotWithShape="1">
          <a:blip r:embed="rId10">
            <a:extLst>
              <a:ext uri="{28A0092B-C50C-407E-A947-70E740481C1C}">
                <a14:useLocalDpi xmlns:a14="http://schemas.microsoft.com/office/drawing/2010/main" val="0"/>
              </a:ext>
            </a:extLst>
          </a:blip>
          <a:srcRect b="41345"/>
          <a:stretch/>
        </p:blipFill>
        <p:spPr>
          <a:xfrm>
            <a:off x="8226095" y="6916892"/>
            <a:ext cx="4217657" cy="6084791"/>
          </a:xfrm>
          <a:prstGeom prst="rect">
            <a:avLst/>
          </a:prstGeom>
        </p:spPr>
      </p:pic>
      <p:pic>
        <p:nvPicPr>
          <p:cNvPr id="36" name="Picture 35"/>
          <p:cNvPicPr>
            <a:picLocks noChangeAspect="1"/>
          </p:cNvPicPr>
          <p:nvPr/>
        </p:nvPicPr>
        <p:blipFill rotWithShape="1">
          <a:blip r:embed="rId10">
            <a:extLst>
              <a:ext uri="{28A0092B-C50C-407E-A947-70E740481C1C}">
                <a14:useLocalDpi xmlns:a14="http://schemas.microsoft.com/office/drawing/2010/main" val="0"/>
              </a:ext>
            </a:extLst>
          </a:blip>
          <a:srcRect b="41345"/>
          <a:stretch/>
        </p:blipFill>
        <p:spPr>
          <a:xfrm>
            <a:off x="-394979" y="7113353"/>
            <a:ext cx="4217657" cy="6084791"/>
          </a:xfrm>
          <a:prstGeom prst="rect">
            <a:avLst/>
          </a:prstGeom>
        </p:spPr>
      </p:pic>
      <p:pic>
        <p:nvPicPr>
          <p:cNvPr id="39" name="Picture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92734" y="-2761763"/>
            <a:ext cx="3774367" cy="2734053"/>
          </a:xfrm>
          <a:prstGeom prst="rect">
            <a:avLst/>
          </a:prstGeom>
        </p:spPr>
      </p:pic>
      <p:sp>
        <p:nvSpPr>
          <p:cNvPr id="40" name="TextBox 39"/>
          <p:cNvSpPr txBox="1"/>
          <p:nvPr/>
        </p:nvSpPr>
        <p:spPr>
          <a:xfrm>
            <a:off x="9762079" y="-2135836"/>
            <a:ext cx="3416200" cy="1384995"/>
          </a:xfrm>
          <a:prstGeom prst="rect">
            <a:avLst/>
          </a:prstGeom>
          <a:noFill/>
        </p:spPr>
        <p:txBody>
          <a:bodyPr wrap="square" rtlCol="0">
            <a:spAutoFit/>
          </a:bodyPr>
          <a:lstStyle/>
          <a:p>
            <a:r>
              <a:rPr lang="en-US" sz="2800" dirty="0">
                <a:latin typeface="Montserrat" pitchFamily="2" charset="77"/>
                <a:ea typeface="Riffic" charset="0"/>
                <a:cs typeface="Riffic" charset="0"/>
              </a:rPr>
              <a:t>Let’s get started on your advanced search strategy!</a:t>
            </a:r>
          </a:p>
        </p:txBody>
      </p:sp>
    </p:spTree>
    <p:extLst>
      <p:ext uri="{BB962C8B-B14F-4D97-AF65-F5344CB8AC3E}">
        <p14:creationId xmlns:p14="http://schemas.microsoft.com/office/powerpoint/2010/main" val="878835575"/>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3" presetClass="emph" presetSubtype="2" fill="hold" grpId="1" nodeType="withEffect">
                                  <p:stCondLst>
                                    <p:cond delay="0"/>
                                  </p:stCondLst>
                                  <p:childTnLst>
                                    <p:animClr clrSpc="rgb" dir="cw">
                                      <p:cBhvr override="childStyle">
                                        <p:cTn id="8" dur="2000" fill="hold"/>
                                        <p:tgtEl>
                                          <p:spTgt spid="8"/>
                                        </p:tgtEl>
                                        <p:attrNameLst>
                                          <p:attrName>style.color</p:attrName>
                                        </p:attrNameLst>
                                      </p:cBhvr>
                                      <p:to>
                                        <a:srgbClr val="FF6666"/>
                                      </p:to>
                                    </p:animClr>
                                  </p:childTnLst>
                                </p:cTn>
                              </p:par>
                              <p:par>
                                <p:cTn id="9" presetID="2" presetClass="exit" presetSubtype="2" fill="hold" grpId="0" nodeType="withEffect">
                                  <p:stCondLst>
                                    <p:cond delay="3000"/>
                                  </p:stCondLst>
                                  <p:childTnLst>
                                    <p:anim calcmode="lin" valueType="num">
                                      <p:cBhvr additive="base">
                                        <p:cTn id="10" dur="1000"/>
                                        <p:tgtEl>
                                          <p:spTgt spid="8"/>
                                        </p:tgtEl>
                                        <p:attrNameLst>
                                          <p:attrName>ppt_x</p:attrName>
                                        </p:attrNameLst>
                                      </p:cBhvr>
                                      <p:tavLst>
                                        <p:tav tm="0">
                                          <p:val>
                                            <p:strVal val="ppt_x"/>
                                          </p:val>
                                        </p:tav>
                                        <p:tav tm="100000">
                                          <p:val>
                                            <p:strVal val="1+ppt_w/2"/>
                                          </p:val>
                                        </p:tav>
                                      </p:tavLst>
                                    </p:anim>
                                    <p:anim calcmode="lin" valueType="num">
                                      <p:cBhvr additive="base">
                                        <p:cTn id="11" dur="1000"/>
                                        <p:tgtEl>
                                          <p:spTgt spid="8"/>
                                        </p:tgtEl>
                                        <p:attrNameLst>
                                          <p:attrName>ppt_y</p:attrName>
                                        </p:attrNameLst>
                                      </p:cBhvr>
                                      <p:tavLst>
                                        <p:tav tm="0">
                                          <p:val>
                                            <p:strVal val="ppt_y"/>
                                          </p:val>
                                        </p:tav>
                                        <p:tav tm="100000">
                                          <p:val>
                                            <p:strVal val="ppt_y"/>
                                          </p:val>
                                        </p:tav>
                                      </p:tavLst>
                                    </p:anim>
                                    <p:set>
                                      <p:cBhvr>
                                        <p:cTn id="12" dur="1" fill="hold">
                                          <p:stCondLst>
                                            <p:cond delay="999"/>
                                          </p:stCondLst>
                                        </p:cTn>
                                        <p:tgtEl>
                                          <p:spTgt spid="8"/>
                                        </p:tgtEl>
                                        <p:attrNameLst>
                                          <p:attrName>style.visibility</p:attrName>
                                        </p:attrNameLst>
                                      </p:cBhvr>
                                      <p:to>
                                        <p:strVal val="hidden"/>
                                      </p:to>
                                    </p:set>
                                  </p:childTnLst>
                                </p:cTn>
                              </p:par>
                              <p:par>
                                <p:cTn id="13" presetID="2" presetClass="exit" presetSubtype="2" fill="hold" nodeType="withEffect">
                                  <p:stCondLst>
                                    <p:cond delay="3000"/>
                                  </p:stCondLst>
                                  <p:childTnLst>
                                    <p:anim calcmode="lin" valueType="num">
                                      <p:cBhvr additive="base">
                                        <p:cTn id="14" dur="1000"/>
                                        <p:tgtEl>
                                          <p:spTgt spid="5"/>
                                        </p:tgtEl>
                                        <p:attrNameLst>
                                          <p:attrName>ppt_x</p:attrName>
                                        </p:attrNameLst>
                                      </p:cBhvr>
                                      <p:tavLst>
                                        <p:tav tm="0">
                                          <p:val>
                                            <p:strVal val="ppt_x"/>
                                          </p:val>
                                        </p:tav>
                                        <p:tav tm="100000">
                                          <p:val>
                                            <p:strVal val="1+ppt_w/2"/>
                                          </p:val>
                                        </p:tav>
                                      </p:tavLst>
                                    </p:anim>
                                    <p:anim calcmode="lin" valueType="num">
                                      <p:cBhvr additive="base">
                                        <p:cTn id="15" dur="1000"/>
                                        <p:tgtEl>
                                          <p:spTgt spid="5"/>
                                        </p:tgtEl>
                                        <p:attrNameLst>
                                          <p:attrName>ppt_y</p:attrName>
                                        </p:attrNameLst>
                                      </p:cBhvr>
                                      <p:tavLst>
                                        <p:tav tm="0">
                                          <p:val>
                                            <p:strVal val="ppt_y"/>
                                          </p:val>
                                        </p:tav>
                                        <p:tav tm="100000">
                                          <p:val>
                                            <p:strVal val="ppt_y"/>
                                          </p:val>
                                        </p:tav>
                                      </p:tavLst>
                                    </p:anim>
                                    <p:set>
                                      <p:cBhvr>
                                        <p:cTn id="16" dur="1" fill="hold">
                                          <p:stCondLst>
                                            <p:cond delay="999"/>
                                          </p:stCondLst>
                                        </p:cTn>
                                        <p:tgtEl>
                                          <p:spTgt spid="5"/>
                                        </p:tgtEl>
                                        <p:attrNameLst>
                                          <p:attrName>style.visibility</p:attrName>
                                        </p:attrNameLst>
                                      </p:cBhvr>
                                      <p:to>
                                        <p:strVal val="hidden"/>
                                      </p:to>
                                    </p:set>
                                  </p:childTnLst>
                                </p:cTn>
                              </p:par>
                              <p:par>
                                <p:cTn id="17" presetID="63" presetClass="path" presetSubtype="0" accel="50000" decel="50000" fill="hold" nodeType="withEffect">
                                  <p:stCondLst>
                                    <p:cond delay="3000"/>
                                  </p:stCondLst>
                                  <p:childTnLst>
                                    <p:animMotion origin="layout" path="M 0 0 L 0.25 0 E" pathEditMode="relative" ptsTypes="">
                                      <p:cBhvr>
                                        <p:cTn id="18" dur="2000" fill="hold"/>
                                        <p:tgtEl>
                                          <p:spTgt spid="4"/>
                                        </p:tgtEl>
                                        <p:attrNameLst>
                                          <p:attrName>ppt_x</p:attrName>
                                          <p:attrName>ppt_y</p:attrName>
                                        </p:attrNameLst>
                                      </p:cBhvr>
                                    </p:animMotion>
                                  </p:childTnLst>
                                </p:cTn>
                              </p:par>
                            </p:childTnLst>
                          </p:cTn>
                        </p:par>
                        <p:par>
                          <p:cTn id="19" fill="hold">
                            <p:stCondLst>
                              <p:cond delay="5000"/>
                            </p:stCondLst>
                            <p:childTnLst>
                              <p:par>
                                <p:cTn id="20" presetID="1" presetClass="exit" presetSubtype="0" fill="hold" nodeType="afterEffect">
                                  <p:stCondLst>
                                    <p:cond delay="0"/>
                                  </p:stCondLst>
                                  <p:childTnLst>
                                    <p:set>
                                      <p:cBhvr>
                                        <p:cTn id="21" dur="1" fill="hold">
                                          <p:stCondLst>
                                            <p:cond delay="0"/>
                                          </p:stCondLst>
                                        </p:cTn>
                                        <p:tgtEl>
                                          <p:spTgt spid="38"/>
                                        </p:tgtEl>
                                        <p:attrNameLst>
                                          <p:attrName>style.visibility</p:attrName>
                                        </p:attrNameLst>
                                      </p:cBhvr>
                                      <p:to>
                                        <p:strVal val="hidden"/>
                                      </p:to>
                                    </p:set>
                                  </p:childTnLst>
                                </p:cTn>
                              </p:par>
                            </p:childTnLst>
                          </p:cTn>
                        </p:par>
                        <p:par>
                          <p:cTn id="22" fill="hold">
                            <p:stCondLst>
                              <p:cond delay="5000"/>
                            </p:stCondLst>
                            <p:childTnLst>
                              <p:par>
                                <p:cTn id="23" presetID="64" presetClass="path" presetSubtype="0" accel="50000" decel="50000" fill="hold" nodeType="afterEffect">
                                  <p:stCondLst>
                                    <p:cond delay="0"/>
                                  </p:stCondLst>
                                  <p:childTnLst>
                                    <p:animMotion origin="layout" path="M -0.00833 0.00301 L 0.00547 -0.67223 " pathEditMode="relative" rAng="0" ptsTypes="AA">
                                      <p:cBhvr>
                                        <p:cTn id="24" dur="2000" fill="hold"/>
                                        <p:tgtEl>
                                          <p:spTgt spid="36"/>
                                        </p:tgtEl>
                                        <p:attrNameLst>
                                          <p:attrName>ppt_x</p:attrName>
                                          <p:attrName>ppt_y</p:attrName>
                                        </p:attrNameLst>
                                      </p:cBhvr>
                                      <p:rCtr x="690" y="-33773"/>
                                    </p:animMotion>
                                  </p:childTnLst>
                                </p:cTn>
                              </p:par>
                              <p:par>
                                <p:cTn id="25" presetID="42" presetClass="path" presetSubtype="0" accel="50000" decel="50000" fill="hold" grpId="0" nodeType="withEffect">
                                  <p:stCondLst>
                                    <p:cond delay="0"/>
                                  </p:stCondLst>
                                  <p:childTnLst>
                                    <p:animMotion origin="layout" path="M -4.375E-6 -4.07407E-6 L -0.00195 0.55672 " pathEditMode="relative" rAng="0" ptsTypes="AA">
                                      <p:cBhvr>
                                        <p:cTn id="26" dur="2000" fill="hold"/>
                                        <p:tgtEl>
                                          <p:spTgt spid="18"/>
                                        </p:tgtEl>
                                        <p:attrNameLst>
                                          <p:attrName>ppt_x</p:attrName>
                                          <p:attrName>ppt_y</p:attrName>
                                        </p:attrNameLst>
                                      </p:cBhvr>
                                      <p:rCtr x="-104" y="27847"/>
                                    </p:animMotion>
                                  </p:childTnLst>
                                </p:cTn>
                              </p:par>
                              <p:par>
                                <p:cTn id="27" presetID="42" presetClass="path" presetSubtype="0" accel="50000" decel="50000" fill="hold" nodeType="withEffect">
                                  <p:stCondLst>
                                    <p:cond delay="0"/>
                                  </p:stCondLst>
                                  <p:childTnLst>
                                    <p:animMotion origin="layout" path="M 8.33333E-7 -1.48148E-6 L 0.00221 0.55556 " pathEditMode="relative" rAng="0" ptsTypes="AA">
                                      <p:cBhvr>
                                        <p:cTn id="28" dur="2000" fill="hold"/>
                                        <p:tgtEl>
                                          <p:spTgt spid="9"/>
                                        </p:tgtEl>
                                        <p:attrNameLst>
                                          <p:attrName>ppt_x</p:attrName>
                                          <p:attrName>ppt_y</p:attrName>
                                        </p:attrNameLst>
                                      </p:cBhvr>
                                      <p:rCtr x="104" y="27778"/>
                                    </p:animMotion>
                                  </p:childTnLst>
                                </p:cTn>
                              </p:par>
                            </p:childTnLst>
                          </p:cTn>
                        </p:par>
                        <p:par>
                          <p:cTn id="29" fill="hold">
                            <p:stCondLst>
                              <p:cond delay="7000"/>
                            </p:stCondLst>
                            <p:childTnLst>
                              <p:par>
                                <p:cTn id="30" presetID="3" presetClass="emph" presetSubtype="2" fill="hold" grpId="1" nodeType="afterEffect">
                                  <p:stCondLst>
                                    <p:cond delay="0"/>
                                  </p:stCondLst>
                                  <p:childTnLst>
                                    <p:animClr clrSpc="rgb" dir="cw">
                                      <p:cBhvr override="childStyle">
                                        <p:cTn id="31" dur="2000" fill="hold"/>
                                        <p:tgtEl>
                                          <p:spTgt spid="18"/>
                                        </p:tgtEl>
                                        <p:attrNameLst>
                                          <p:attrName>style.color</p:attrName>
                                        </p:attrNameLst>
                                      </p:cBhvr>
                                      <p:to>
                                        <a:srgbClr val="3366CC"/>
                                      </p:to>
                                    </p:animClr>
                                  </p:childTnLst>
                                </p:cTn>
                              </p:par>
                            </p:childTnLst>
                          </p:cTn>
                        </p:par>
                        <p:par>
                          <p:cTn id="32" fill="hold">
                            <p:stCondLst>
                              <p:cond delay="9000"/>
                            </p:stCondLst>
                            <p:childTnLst>
                              <p:par>
                                <p:cTn id="33" presetID="23" presetClass="exit" presetSubtype="32" fill="hold" nodeType="afterEffect">
                                  <p:stCondLst>
                                    <p:cond delay="4000"/>
                                  </p:stCondLst>
                                  <p:childTnLst>
                                    <p:anim calcmode="lin" valueType="num">
                                      <p:cBhvr>
                                        <p:cTn id="34" dur="500"/>
                                        <p:tgtEl>
                                          <p:spTgt spid="9"/>
                                        </p:tgtEl>
                                        <p:attrNameLst>
                                          <p:attrName>ppt_w</p:attrName>
                                        </p:attrNameLst>
                                      </p:cBhvr>
                                      <p:tavLst>
                                        <p:tav tm="0">
                                          <p:val>
                                            <p:strVal val="ppt_w"/>
                                          </p:val>
                                        </p:tav>
                                        <p:tav tm="100000">
                                          <p:val>
                                            <p:fltVal val="0"/>
                                          </p:val>
                                        </p:tav>
                                      </p:tavLst>
                                    </p:anim>
                                    <p:anim calcmode="lin" valueType="num">
                                      <p:cBhvr>
                                        <p:cTn id="35" dur="500"/>
                                        <p:tgtEl>
                                          <p:spTgt spid="9"/>
                                        </p:tgtEl>
                                        <p:attrNameLst>
                                          <p:attrName>ppt_h</p:attrName>
                                        </p:attrNameLst>
                                      </p:cBhvr>
                                      <p:tavLst>
                                        <p:tav tm="0">
                                          <p:val>
                                            <p:strVal val="ppt_h"/>
                                          </p:val>
                                        </p:tav>
                                        <p:tav tm="100000">
                                          <p:val>
                                            <p:fltVal val="0"/>
                                          </p:val>
                                        </p:tav>
                                      </p:tavLst>
                                    </p:anim>
                                    <p:set>
                                      <p:cBhvr>
                                        <p:cTn id="36" dur="1" fill="hold">
                                          <p:stCondLst>
                                            <p:cond delay="499"/>
                                          </p:stCondLst>
                                        </p:cTn>
                                        <p:tgtEl>
                                          <p:spTgt spid="9"/>
                                        </p:tgtEl>
                                        <p:attrNameLst>
                                          <p:attrName>style.visibility</p:attrName>
                                        </p:attrNameLst>
                                      </p:cBhvr>
                                      <p:to>
                                        <p:strVal val="hidden"/>
                                      </p:to>
                                    </p:set>
                                  </p:childTnLst>
                                </p:cTn>
                              </p:par>
                              <p:par>
                                <p:cTn id="37" presetID="23" presetClass="exit" presetSubtype="32" fill="hold" grpId="2" nodeType="withEffect">
                                  <p:stCondLst>
                                    <p:cond delay="4000"/>
                                  </p:stCondLst>
                                  <p:childTnLst>
                                    <p:anim calcmode="lin" valueType="num">
                                      <p:cBhvr>
                                        <p:cTn id="38" dur="500"/>
                                        <p:tgtEl>
                                          <p:spTgt spid="18"/>
                                        </p:tgtEl>
                                        <p:attrNameLst>
                                          <p:attrName>ppt_w</p:attrName>
                                        </p:attrNameLst>
                                      </p:cBhvr>
                                      <p:tavLst>
                                        <p:tav tm="0">
                                          <p:val>
                                            <p:strVal val="ppt_w"/>
                                          </p:val>
                                        </p:tav>
                                        <p:tav tm="100000">
                                          <p:val>
                                            <p:fltVal val="0"/>
                                          </p:val>
                                        </p:tav>
                                      </p:tavLst>
                                    </p:anim>
                                    <p:anim calcmode="lin" valueType="num">
                                      <p:cBhvr>
                                        <p:cTn id="39" dur="500"/>
                                        <p:tgtEl>
                                          <p:spTgt spid="18"/>
                                        </p:tgtEl>
                                        <p:attrNameLst>
                                          <p:attrName>ppt_h</p:attrName>
                                        </p:attrNameLst>
                                      </p:cBhvr>
                                      <p:tavLst>
                                        <p:tav tm="0">
                                          <p:val>
                                            <p:strVal val="ppt_h"/>
                                          </p:val>
                                        </p:tav>
                                        <p:tav tm="100000">
                                          <p:val>
                                            <p:fltVal val="0"/>
                                          </p:val>
                                        </p:tav>
                                      </p:tavLst>
                                    </p:anim>
                                    <p:set>
                                      <p:cBhvr>
                                        <p:cTn id="40" dur="1" fill="hold">
                                          <p:stCondLst>
                                            <p:cond delay="499"/>
                                          </p:stCondLst>
                                        </p:cTn>
                                        <p:tgtEl>
                                          <p:spTgt spid="18"/>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hidden"/>
                                      </p:to>
                                    </p:set>
                                  </p:childTnLst>
                                </p:cTn>
                              </p:par>
                              <p:par>
                                <p:cTn id="49" presetID="1" presetClass="exit"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26"/>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5"/>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24"/>
                                        </p:tgtEl>
                                        <p:attrNameLst>
                                          <p:attrName>style.visibility</p:attrName>
                                        </p:attrNameLst>
                                      </p:cBhvr>
                                      <p:to>
                                        <p:strVal val="hidden"/>
                                      </p:to>
                                    </p:set>
                                  </p:childTnLst>
                                </p:cTn>
                              </p:par>
                              <p:par>
                                <p:cTn id="57" presetID="1" presetClass="exit"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23"/>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22"/>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1"/>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3"/>
                                        </p:tgtEl>
                                        <p:attrNameLst>
                                          <p:attrName>style.visibility</p:attrName>
                                        </p:attrNameLst>
                                      </p:cBhvr>
                                      <p:to>
                                        <p:strVal val="hidden"/>
                                      </p:to>
                                    </p:set>
                                  </p:childTnLst>
                                </p:cTn>
                              </p:par>
                              <p:par>
                                <p:cTn id="67" presetID="1" presetClass="exit"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hidden"/>
                                      </p:to>
                                    </p:set>
                                  </p:childTnLst>
                                </p:cTn>
                              </p:par>
                              <p:par>
                                <p:cTn id="69" presetID="1" presetClass="exit"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hidden"/>
                                      </p:to>
                                    </p:set>
                                  </p:childTnLst>
                                </p:cTn>
                              </p:par>
                              <p:par>
                                <p:cTn id="71" presetID="1" presetClass="exit" presetSubtype="0" fill="hold" grpId="0" nodeType="withEffect">
                                  <p:stCondLst>
                                    <p:cond delay="0"/>
                                  </p:stCondLst>
                                  <p:childTnLst>
                                    <p:set>
                                      <p:cBhvr>
                                        <p:cTn id="72" dur="1" fill="hold">
                                          <p:stCondLst>
                                            <p:cond delay="0"/>
                                          </p:stCondLst>
                                        </p:cTn>
                                        <p:tgtEl>
                                          <p:spTgt spid="11"/>
                                        </p:tgtEl>
                                        <p:attrNameLst>
                                          <p:attrName>style.visibility</p:attrName>
                                        </p:attrNameLst>
                                      </p:cBhvr>
                                      <p:to>
                                        <p:strVal val="hidden"/>
                                      </p:to>
                                    </p:set>
                                  </p:childTnLst>
                                </p:cTn>
                              </p:par>
                              <p:par>
                                <p:cTn id="73" presetID="1" presetClass="exit"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hidden"/>
                                      </p:to>
                                    </p:set>
                                  </p:childTnLst>
                                </p:cTn>
                              </p:par>
                              <p:par>
                                <p:cTn id="75" presetID="1" presetClass="exit" presetSubtype="0" fill="hold" grpId="0" nodeType="withEffect">
                                  <p:stCondLst>
                                    <p:cond delay="0"/>
                                  </p:stCondLst>
                                  <p:childTnLst>
                                    <p:set>
                                      <p:cBhvr>
                                        <p:cTn id="76" dur="1" fill="hold">
                                          <p:stCondLst>
                                            <p:cond delay="0"/>
                                          </p:stCondLst>
                                        </p:cTn>
                                        <p:tgtEl>
                                          <p:spTgt spid="2"/>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7" grpId="0" animBg="1"/>
      <p:bldP spid="16" grpId="0" animBg="1"/>
      <p:bldP spid="15" grpId="0" animBg="1"/>
      <p:bldP spid="14" grpId="0" animBg="1"/>
      <p:bldP spid="27" grpId="0" animBg="1"/>
      <p:bldP spid="28" grpId="0" animBg="1"/>
      <p:bldP spid="8" grpId="0"/>
      <p:bldP spid="8" grpId="1"/>
      <p:bldP spid="18" grpId="0"/>
      <p:bldP spid="18" grpId="1"/>
      <p:bldP spid="18" grpId="2"/>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0" y="6353962"/>
            <a:ext cx="12750800" cy="22015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4593757" y="-2118113"/>
            <a:ext cx="7497099" cy="6725783"/>
            <a:chOff x="-335971" y="-321257"/>
            <a:chExt cx="3553225" cy="4740857"/>
          </a:xfrm>
        </p:grpSpPr>
        <p:sp>
          <p:nvSpPr>
            <p:cNvPr id="73" name="Rectangle 72"/>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79" name="Picture 7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80" name="Picture 7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81" name="Picture 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82" name="Rectangle 81"/>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3" name="Picture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84" name="Picture 8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85" name="Picture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86" name="Rectangle 85"/>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3" name="Group 2"/>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79690" y="7303721"/>
            <a:ext cx="2958599" cy="10135461"/>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80215" y="1085997"/>
            <a:ext cx="3774367" cy="2734053"/>
          </a:xfrm>
          <a:prstGeom prst="rect">
            <a:avLst/>
          </a:prstGeom>
        </p:spPr>
      </p:pic>
      <p:sp>
        <p:nvSpPr>
          <p:cNvPr id="18" name="TextBox 17"/>
          <p:cNvSpPr txBox="1"/>
          <p:nvPr/>
        </p:nvSpPr>
        <p:spPr>
          <a:xfrm>
            <a:off x="8749560" y="1711924"/>
            <a:ext cx="3416200" cy="1384995"/>
          </a:xfrm>
          <a:prstGeom prst="rect">
            <a:avLst/>
          </a:prstGeom>
          <a:noFill/>
        </p:spPr>
        <p:txBody>
          <a:bodyPr wrap="square" rtlCol="0">
            <a:spAutoFit/>
          </a:bodyPr>
          <a:lstStyle/>
          <a:p>
            <a:r>
              <a:rPr lang="en-US" sz="2800" dirty="0">
                <a:latin typeface="Montserrat" pitchFamily="2" charset="77"/>
                <a:ea typeface="Riffic" charset="0"/>
                <a:cs typeface="Riffic" charset="0"/>
              </a:rPr>
              <a:t>Let’s get started on your advanced search strategy!</a:t>
            </a:r>
          </a:p>
        </p:txBody>
      </p:sp>
      <p:pic>
        <p:nvPicPr>
          <p:cNvPr id="36" name="Picture 35"/>
          <p:cNvPicPr>
            <a:picLocks noChangeAspect="1"/>
          </p:cNvPicPr>
          <p:nvPr/>
        </p:nvPicPr>
        <p:blipFill rotWithShape="1">
          <a:blip r:embed="rId10">
            <a:extLst>
              <a:ext uri="{28A0092B-C50C-407E-A947-70E740481C1C}">
                <a14:useLocalDpi xmlns:a14="http://schemas.microsoft.com/office/drawing/2010/main" val="0"/>
              </a:ext>
            </a:extLst>
          </a:blip>
          <a:srcRect b="41345"/>
          <a:stretch/>
        </p:blipFill>
        <p:spPr>
          <a:xfrm>
            <a:off x="5623157" y="2167618"/>
            <a:ext cx="4217657" cy="6084791"/>
          </a:xfrm>
          <a:prstGeom prst="rect">
            <a:avLst/>
          </a:prstGeom>
        </p:spPr>
      </p:pic>
      <p:grpSp>
        <p:nvGrpSpPr>
          <p:cNvPr id="43" name="Group 42"/>
          <p:cNvGrpSpPr/>
          <p:nvPr/>
        </p:nvGrpSpPr>
        <p:grpSpPr>
          <a:xfrm>
            <a:off x="1931271" y="1151849"/>
            <a:ext cx="2331647" cy="2085574"/>
            <a:chOff x="2079083" y="1053107"/>
            <a:chExt cx="2450027" cy="2384916"/>
          </a:xfrm>
        </p:grpSpPr>
        <p:pic>
          <p:nvPicPr>
            <p:cNvPr id="6" name="Picture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39338" y="1053107"/>
              <a:ext cx="1271320" cy="1271320"/>
            </a:xfrm>
            <a:prstGeom prst="rect">
              <a:avLst/>
            </a:prstGeom>
          </p:spPr>
        </p:pic>
        <p:pic>
          <p:nvPicPr>
            <p:cNvPr id="7" name="Picture 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90392" y="1894313"/>
              <a:ext cx="1543711" cy="1543710"/>
            </a:xfrm>
            <a:prstGeom prst="rect">
              <a:avLst/>
            </a:prstGeom>
          </p:spPr>
        </p:pic>
        <p:pic>
          <p:nvPicPr>
            <p:cNvPr id="19" name="Picture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53829" y="1182345"/>
              <a:ext cx="1275281" cy="1275281"/>
            </a:xfrm>
            <a:prstGeom prst="rect">
              <a:avLst/>
            </a:prstGeom>
          </p:spPr>
        </p:pic>
        <p:pic>
          <p:nvPicPr>
            <p:cNvPr id="20" name="Picture 1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79083" y="1999004"/>
              <a:ext cx="1432235" cy="1432235"/>
            </a:xfrm>
            <a:prstGeom prst="rect">
              <a:avLst/>
            </a:prstGeom>
          </p:spPr>
        </p:pic>
      </p:grpSp>
      <p:grpSp>
        <p:nvGrpSpPr>
          <p:cNvPr id="41" name="Group 40"/>
          <p:cNvGrpSpPr/>
          <p:nvPr/>
        </p:nvGrpSpPr>
        <p:grpSpPr>
          <a:xfrm>
            <a:off x="4790675" y="1099597"/>
            <a:ext cx="3222024" cy="2530189"/>
            <a:chOff x="5869979" y="995705"/>
            <a:chExt cx="2097992" cy="2135597"/>
          </a:xfrm>
        </p:grpSpPr>
        <p:pic>
          <p:nvPicPr>
            <p:cNvPr id="29" name="Picture 2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534741" y="995705"/>
              <a:ext cx="939358" cy="1785933"/>
            </a:xfrm>
            <a:prstGeom prst="rect">
              <a:avLst/>
            </a:prstGeom>
          </p:spPr>
        </p:pic>
        <p:pic>
          <p:nvPicPr>
            <p:cNvPr id="31" name="Picture 3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flipH="1">
              <a:off x="7247052" y="1459240"/>
              <a:ext cx="720919" cy="1602425"/>
            </a:xfrm>
            <a:prstGeom prst="rect">
              <a:avLst/>
            </a:prstGeom>
          </p:spPr>
        </p:pic>
        <p:pic>
          <p:nvPicPr>
            <p:cNvPr id="39" name="Picture 3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096000" y="1053107"/>
              <a:ext cx="813805" cy="1770455"/>
            </a:xfrm>
            <a:prstGeom prst="rect">
              <a:avLst/>
            </a:prstGeom>
          </p:spPr>
        </p:pic>
        <p:pic>
          <p:nvPicPr>
            <p:cNvPr id="40" name="Picture 3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566679" y="1528838"/>
              <a:ext cx="886916" cy="1602464"/>
            </a:xfrm>
            <a:prstGeom prst="rect">
              <a:avLst/>
            </a:prstGeom>
          </p:spPr>
        </p:pic>
        <p:pic>
          <p:nvPicPr>
            <p:cNvPr id="35" name="Picture 34"/>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869979" y="1334691"/>
              <a:ext cx="796064" cy="1746710"/>
            </a:xfrm>
            <a:prstGeom prst="rect">
              <a:avLst/>
            </a:prstGeom>
          </p:spPr>
        </p:pic>
      </p:grpSp>
      <p:sp>
        <p:nvSpPr>
          <p:cNvPr id="45" name="TextBox 44"/>
          <p:cNvSpPr txBox="1"/>
          <p:nvPr/>
        </p:nvSpPr>
        <p:spPr>
          <a:xfrm>
            <a:off x="2200317" y="717875"/>
            <a:ext cx="4611834" cy="307777"/>
          </a:xfrm>
          <a:prstGeom prst="rect">
            <a:avLst/>
          </a:prstGeom>
          <a:noFill/>
        </p:spPr>
        <p:txBody>
          <a:bodyPr wrap="square" rtlCol="0">
            <a:spAutoFit/>
          </a:bodyPr>
          <a:lstStyle/>
          <a:p>
            <a:r>
              <a:rPr lang="en-US" sz="1400" b="1" dirty="0">
                <a:latin typeface="Montserrat" pitchFamily="2" charset="77"/>
                <a:ea typeface="Riffic" charset="0"/>
                <a:cs typeface="Riffic" charset="0"/>
              </a:rPr>
              <a:t>Turn your idea into a statement or question.</a:t>
            </a:r>
          </a:p>
        </p:txBody>
      </p:sp>
      <p:grpSp>
        <p:nvGrpSpPr>
          <p:cNvPr id="52" name="Group 51"/>
          <p:cNvGrpSpPr/>
          <p:nvPr/>
        </p:nvGrpSpPr>
        <p:grpSpPr>
          <a:xfrm>
            <a:off x="1503212" y="1054439"/>
            <a:ext cx="6430520" cy="947580"/>
            <a:chOff x="2399730" y="821675"/>
            <a:chExt cx="6430520" cy="947580"/>
          </a:xfrm>
        </p:grpSpPr>
        <p:pic>
          <p:nvPicPr>
            <p:cNvPr id="49" name="Picture 4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99730" y="821675"/>
              <a:ext cx="1077397" cy="947580"/>
            </a:xfrm>
            <a:prstGeom prst="rect">
              <a:avLst/>
            </a:prstGeom>
          </p:spPr>
        </p:pic>
        <p:sp>
          <p:nvSpPr>
            <p:cNvPr id="46" name="TextBox 45"/>
            <p:cNvSpPr txBox="1"/>
            <p:nvPr/>
          </p:nvSpPr>
          <p:spPr>
            <a:xfrm>
              <a:off x="3184710" y="1031995"/>
              <a:ext cx="5645540" cy="707886"/>
            </a:xfrm>
            <a:prstGeom prst="rect">
              <a:avLst/>
            </a:prstGeom>
            <a:noFill/>
          </p:spPr>
          <p:txBody>
            <a:bodyPr wrap="square" rtlCol="0">
              <a:spAutoFit/>
            </a:bodyPr>
            <a:lstStyle/>
            <a:p>
              <a:r>
                <a:rPr lang="en-US" sz="2000" dirty="0">
                  <a:latin typeface="Montserrat" pitchFamily="2" charset="77"/>
                  <a:ea typeface="Riffic" charset="0"/>
                  <a:cs typeface="Riffic" charset="0"/>
                </a:rPr>
                <a:t>Does social media affects the quality of teenagers’ lives?</a:t>
              </a:r>
            </a:p>
          </p:txBody>
        </p:sp>
      </p:grpSp>
      <p:grpSp>
        <p:nvGrpSpPr>
          <p:cNvPr id="51" name="Group 50"/>
          <p:cNvGrpSpPr/>
          <p:nvPr/>
        </p:nvGrpSpPr>
        <p:grpSpPr>
          <a:xfrm>
            <a:off x="1516514" y="2410081"/>
            <a:ext cx="5973167" cy="977862"/>
            <a:chOff x="2395605" y="1850048"/>
            <a:chExt cx="5973167" cy="977862"/>
          </a:xfrm>
        </p:grpSpPr>
        <p:pic>
          <p:nvPicPr>
            <p:cNvPr id="50" name="Picture 49"/>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95605" y="1850048"/>
              <a:ext cx="1077397" cy="947580"/>
            </a:xfrm>
            <a:prstGeom prst="rect">
              <a:avLst/>
            </a:prstGeom>
          </p:spPr>
        </p:pic>
        <p:sp>
          <p:nvSpPr>
            <p:cNvPr id="47" name="TextBox 46"/>
            <p:cNvSpPr txBox="1"/>
            <p:nvPr/>
          </p:nvSpPr>
          <p:spPr>
            <a:xfrm>
              <a:off x="3176298" y="2120024"/>
              <a:ext cx="5192474" cy="707886"/>
            </a:xfrm>
            <a:prstGeom prst="rect">
              <a:avLst/>
            </a:prstGeom>
            <a:noFill/>
          </p:spPr>
          <p:txBody>
            <a:bodyPr wrap="square" rtlCol="0">
              <a:spAutoFit/>
            </a:bodyPr>
            <a:lstStyle/>
            <a:p>
              <a:r>
                <a:rPr lang="en-US" sz="2000" dirty="0">
                  <a:latin typeface="Montserrat" pitchFamily="2" charset="77"/>
                  <a:ea typeface="Riffic" charset="0"/>
                  <a:cs typeface="Riffic" charset="0"/>
                </a:rPr>
                <a:t>Social media causes anxiety and low self-esteem in teenagers.</a:t>
              </a:r>
            </a:p>
          </p:txBody>
        </p:sp>
      </p:grpSp>
      <p:sp>
        <p:nvSpPr>
          <p:cNvPr id="2" name="TextBox 1"/>
          <p:cNvSpPr txBox="1"/>
          <p:nvPr/>
        </p:nvSpPr>
        <p:spPr>
          <a:xfrm>
            <a:off x="4138649" y="1937968"/>
            <a:ext cx="984738" cy="523220"/>
          </a:xfrm>
          <a:prstGeom prst="rect">
            <a:avLst/>
          </a:prstGeom>
          <a:noFill/>
        </p:spPr>
        <p:txBody>
          <a:bodyPr wrap="square" rtlCol="0">
            <a:spAutoFit/>
          </a:bodyPr>
          <a:lstStyle/>
          <a:p>
            <a:pPr algn="ctr"/>
            <a:r>
              <a:rPr lang="en-US" sz="2800" b="1" dirty="0">
                <a:latin typeface="Montserrat" pitchFamily="2" charset="77"/>
                <a:ea typeface="Riffic" charset="0"/>
                <a:cs typeface="Riffic" charset="0"/>
              </a:rPr>
              <a:t>OR</a:t>
            </a:r>
          </a:p>
        </p:txBody>
      </p:sp>
    </p:spTree>
    <p:extLst>
      <p:ext uri="{BB962C8B-B14F-4D97-AF65-F5344CB8AC3E}">
        <p14:creationId xmlns:p14="http://schemas.microsoft.com/office/powerpoint/2010/main" val="471882132"/>
      </p:ext>
    </p:extLst>
  </p:cSld>
  <p:clrMapOvr>
    <a:masterClrMapping/>
  </p:clrMapOvr>
  <mc:AlternateContent xmlns:mc="http://schemas.openxmlformats.org/markup-compatibility/2006" xmlns:p159="http://schemas.microsoft.com/office/powerpoint/2015/09/main">
    <mc:Choice Requires="p159">
      <p:transition spd="slow" advClick="0" advTm="18000">
        <p159:morph option="byObject"/>
      </p:transition>
    </mc:Choice>
    <mc:Fallback xmlns="">
      <p:transition spd="slow" advClick="0" advTm="1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strVal val="2/3*#ppt_w"/>
                                          </p:val>
                                        </p:tav>
                                        <p:tav tm="100000">
                                          <p:val>
                                            <p:strVal val="#ppt_w"/>
                                          </p:val>
                                        </p:tav>
                                      </p:tavLst>
                                    </p:anim>
                                    <p:anim calcmode="lin" valueType="num">
                                      <p:cBhvr>
                                        <p:cTn id="8" dur="500" fill="hold"/>
                                        <p:tgtEl>
                                          <p:spTgt spid="45"/>
                                        </p:tgtEl>
                                        <p:attrNameLst>
                                          <p:attrName>ppt_h</p:attrName>
                                        </p:attrNameLst>
                                      </p:cBhvr>
                                      <p:tavLst>
                                        <p:tav tm="0">
                                          <p:val>
                                            <p:strVal val="2/3*#ppt_h"/>
                                          </p:val>
                                        </p:tav>
                                        <p:tav tm="100000">
                                          <p:val>
                                            <p:strVal val="#ppt_h"/>
                                          </p:val>
                                        </p:tav>
                                      </p:tavLst>
                                    </p:anim>
                                  </p:childTnLst>
                                </p:cTn>
                              </p:par>
                              <p:par>
                                <p:cTn id="9" presetID="3" presetClass="emph" presetSubtype="2" fill="hold" grpId="1" nodeType="withEffect">
                                  <p:stCondLst>
                                    <p:cond delay="0"/>
                                  </p:stCondLst>
                                  <p:iterate type="lt">
                                    <p:tmPct val="0"/>
                                  </p:iterate>
                                  <p:childTnLst>
                                    <p:animClr clrSpc="rgb" dir="cw">
                                      <p:cBhvr override="childStyle">
                                        <p:cTn id="10" dur="2000" fill="hold"/>
                                        <p:tgtEl>
                                          <p:spTgt spid="45"/>
                                        </p:tgtEl>
                                        <p:attrNameLst>
                                          <p:attrName>style.color</p:attrName>
                                        </p:attrNameLst>
                                      </p:cBhvr>
                                      <p:to>
                                        <a:srgbClr val="00CC99"/>
                                      </p:to>
                                    </p:animClr>
                                  </p:childTnLst>
                                </p:cTn>
                              </p:par>
                              <p:par>
                                <p:cTn id="11" presetID="63" presetClass="path" presetSubtype="0" accel="50000" decel="50000" fill="hold" grpId="0" nodeType="withEffect">
                                  <p:stCondLst>
                                    <p:cond delay="2500"/>
                                  </p:stCondLst>
                                  <p:childTnLst>
                                    <p:animMotion origin="layout" path="M -2.29167E-6 -2.96296E-6 L 0.30795 0.01621 " pathEditMode="relative" rAng="0" ptsTypes="AA">
                                      <p:cBhvr>
                                        <p:cTn id="12" dur="2000" fill="hold"/>
                                        <p:tgtEl>
                                          <p:spTgt spid="18"/>
                                        </p:tgtEl>
                                        <p:attrNameLst>
                                          <p:attrName>ppt_x</p:attrName>
                                          <p:attrName>ppt_y</p:attrName>
                                        </p:attrNameLst>
                                      </p:cBhvr>
                                      <p:rCtr x="15391" y="810"/>
                                    </p:animMotion>
                                  </p:childTnLst>
                                </p:cTn>
                              </p:par>
                              <p:par>
                                <p:cTn id="13" presetID="63" presetClass="path" presetSubtype="0" accel="50000" decel="50000" fill="hold" nodeType="withEffect">
                                  <p:stCondLst>
                                    <p:cond delay="2500"/>
                                  </p:stCondLst>
                                  <p:childTnLst>
                                    <p:animMotion origin="layout" path="M -4.16667E-7 1.11111E-6 L 0.30912 0.00903 " pathEditMode="relative" rAng="0" ptsTypes="AA">
                                      <p:cBhvr>
                                        <p:cTn id="14" dur="2000" fill="hold"/>
                                        <p:tgtEl>
                                          <p:spTgt spid="9"/>
                                        </p:tgtEl>
                                        <p:attrNameLst>
                                          <p:attrName>ppt_x</p:attrName>
                                          <p:attrName>ppt_y</p:attrName>
                                        </p:attrNameLst>
                                      </p:cBhvr>
                                      <p:rCtr x="15456" y="440"/>
                                    </p:animMotion>
                                  </p:childTnLst>
                                </p:cTn>
                              </p:par>
                              <p:par>
                                <p:cTn id="15" presetID="63" presetClass="path" presetSubtype="0" accel="50000" decel="50000" fill="hold" nodeType="withEffect">
                                  <p:stCondLst>
                                    <p:cond delay="2500"/>
                                  </p:stCondLst>
                                  <p:childTnLst>
                                    <p:animMotion origin="layout" path="M -4.58333E-6 -7.40741E-7 L 0.21355 -0.00417 " pathEditMode="relative" rAng="0" ptsTypes="AA">
                                      <p:cBhvr>
                                        <p:cTn id="16" dur="2000" fill="hold"/>
                                        <p:tgtEl>
                                          <p:spTgt spid="36"/>
                                        </p:tgtEl>
                                        <p:attrNameLst>
                                          <p:attrName>ppt_x</p:attrName>
                                          <p:attrName>ppt_y</p:attrName>
                                        </p:attrNameLst>
                                      </p:cBhvr>
                                      <p:rCtr x="10677" y="-208"/>
                                    </p:animMotion>
                                  </p:childTnLst>
                                </p:cTn>
                              </p:par>
                            </p:childTnLst>
                          </p:cTn>
                        </p:par>
                        <p:par>
                          <p:cTn id="17" fill="hold">
                            <p:stCondLst>
                              <p:cond delay="4500"/>
                            </p:stCondLst>
                            <p:childTnLst>
                              <p:par>
                                <p:cTn id="18" presetID="23" presetClass="entr" presetSubtype="16" fill="hold"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fltVal val="0"/>
                                          </p:val>
                                        </p:tav>
                                        <p:tav tm="100000">
                                          <p:val>
                                            <p:strVal val="#ppt_h"/>
                                          </p:val>
                                        </p:tav>
                                      </p:tavLst>
                                    </p:anim>
                                  </p:childTnLst>
                                </p:cTn>
                              </p:par>
                            </p:childTnLst>
                          </p:cTn>
                        </p:par>
                        <p:par>
                          <p:cTn id="26" fill="hold">
                            <p:stCondLst>
                              <p:cond delay="5000"/>
                            </p:stCondLst>
                            <p:childTnLst>
                              <p:par>
                                <p:cTn id="27" presetID="23" presetClass="exit" presetSubtype="32" fill="hold" nodeType="afterEffect">
                                  <p:stCondLst>
                                    <p:cond delay="4000"/>
                                  </p:stCondLst>
                                  <p:childTnLst>
                                    <p:anim calcmode="lin" valueType="num">
                                      <p:cBhvr>
                                        <p:cTn id="28" dur="500"/>
                                        <p:tgtEl>
                                          <p:spTgt spid="41"/>
                                        </p:tgtEl>
                                        <p:attrNameLst>
                                          <p:attrName>ppt_w</p:attrName>
                                        </p:attrNameLst>
                                      </p:cBhvr>
                                      <p:tavLst>
                                        <p:tav tm="0">
                                          <p:val>
                                            <p:strVal val="ppt_w"/>
                                          </p:val>
                                        </p:tav>
                                        <p:tav tm="100000">
                                          <p:val>
                                            <p:fltVal val="0"/>
                                          </p:val>
                                        </p:tav>
                                      </p:tavLst>
                                    </p:anim>
                                    <p:anim calcmode="lin" valueType="num">
                                      <p:cBhvr>
                                        <p:cTn id="29" dur="500"/>
                                        <p:tgtEl>
                                          <p:spTgt spid="41"/>
                                        </p:tgtEl>
                                        <p:attrNameLst>
                                          <p:attrName>ppt_h</p:attrName>
                                        </p:attrNameLst>
                                      </p:cBhvr>
                                      <p:tavLst>
                                        <p:tav tm="0">
                                          <p:val>
                                            <p:strVal val="ppt_h"/>
                                          </p:val>
                                        </p:tav>
                                        <p:tav tm="100000">
                                          <p:val>
                                            <p:fltVal val="0"/>
                                          </p:val>
                                        </p:tav>
                                      </p:tavLst>
                                    </p:anim>
                                    <p:set>
                                      <p:cBhvr>
                                        <p:cTn id="30" dur="1" fill="hold">
                                          <p:stCondLst>
                                            <p:cond delay="499"/>
                                          </p:stCondLst>
                                        </p:cTn>
                                        <p:tgtEl>
                                          <p:spTgt spid="41"/>
                                        </p:tgtEl>
                                        <p:attrNameLst>
                                          <p:attrName>style.visibility</p:attrName>
                                        </p:attrNameLst>
                                      </p:cBhvr>
                                      <p:to>
                                        <p:strVal val="hidden"/>
                                      </p:to>
                                    </p:set>
                                  </p:childTnLst>
                                </p:cTn>
                              </p:par>
                              <p:par>
                                <p:cTn id="31" presetID="23" presetClass="exit" presetSubtype="32" fill="hold" nodeType="withEffect">
                                  <p:stCondLst>
                                    <p:cond delay="4000"/>
                                  </p:stCondLst>
                                  <p:childTnLst>
                                    <p:anim calcmode="lin" valueType="num">
                                      <p:cBhvr>
                                        <p:cTn id="32" dur="500"/>
                                        <p:tgtEl>
                                          <p:spTgt spid="43"/>
                                        </p:tgtEl>
                                        <p:attrNameLst>
                                          <p:attrName>ppt_w</p:attrName>
                                        </p:attrNameLst>
                                      </p:cBhvr>
                                      <p:tavLst>
                                        <p:tav tm="0">
                                          <p:val>
                                            <p:strVal val="ppt_w"/>
                                          </p:val>
                                        </p:tav>
                                        <p:tav tm="100000">
                                          <p:val>
                                            <p:fltVal val="0"/>
                                          </p:val>
                                        </p:tav>
                                      </p:tavLst>
                                    </p:anim>
                                    <p:anim calcmode="lin" valueType="num">
                                      <p:cBhvr>
                                        <p:cTn id="33" dur="500"/>
                                        <p:tgtEl>
                                          <p:spTgt spid="43"/>
                                        </p:tgtEl>
                                        <p:attrNameLst>
                                          <p:attrName>ppt_h</p:attrName>
                                        </p:attrNameLst>
                                      </p:cBhvr>
                                      <p:tavLst>
                                        <p:tav tm="0">
                                          <p:val>
                                            <p:strVal val="ppt_h"/>
                                          </p:val>
                                        </p:tav>
                                        <p:tav tm="100000">
                                          <p:val>
                                            <p:fltVal val="0"/>
                                          </p:val>
                                        </p:tav>
                                      </p:tavLst>
                                    </p:anim>
                                    <p:set>
                                      <p:cBhvr>
                                        <p:cTn id="34" dur="1" fill="hold">
                                          <p:stCondLst>
                                            <p:cond delay="499"/>
                                          </p:stCondLst>
                                        </p:cTn>
                                        <p:tgtEl>
                                          <p:spTgt spid="43"/>
                                        </p:tgtEl>
                                        <p:attrNameLst>
                                          <p:attrName>style.visibility</p:attrName>
                                        </p:attrNameLst>
                                      </p:cBhvr>
                                      <p:to>
                                        <p:strVal val="hidden"/>
                                      </p:to>
                                    </p:set>
                                  </p:childTnLst>
                                </p:cTn>
                              </p:par>
                            </p:childTnLst>
                          </p:cTn>
                        </p:par>
                        <p:par>
                          <p:cTn id="35" fill="hold">
                            <p:stCondLst>
                              <p:cond delay="9500"/>
                            </p:stCondLst>
                            <p:childTnLst>
                              <p:par>
                                <p:cTn id="36" presetID="23" presetClass="entr" presetSubtype="16"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ppt_w</p:attrName>
                                        </p:attrNameLst>
                                      </p:cBhvr>
                                      <p:tavLst>
                                        <p:tav tm="0">
                                          <p:val>
                                            <p:fltVal val="0"/>
                                          </p:val>
                                        </p:tav>
                                        <p:tav tm="100000">
                                          <p:val>
                                            <p:strVal val="#ppt_w"/>
                                          </p:val>
                                        </p:tav>
                                      </p:tavLst>
                                    </p:anim>
                                    <p:anim calcmode="lin" valueType="num">
                                      <p:cBhvr>
                                        <p:cTn id="39" dur="500" fill="hold"/>
                                        <p:tgtEl>
                                          <p:spTgt spid="52"/>
                                        </p:tgtEl>
                                        <p:attrNameLst>
                                          <p:attrName>ppt_h</p:attrName>
                                        </p:attrNameLst>
                                      </p:cBhvr>
                                      <p:tavLst>
                                        <p:tav tm="0">
                                          <p:val>
                                            <p:fltVal val="0"/>
                                          </p:val>
                                        </p:tav>
                                        <p:tav tm="100000">
                                          <p:val>
                                            <p:strVal val="#ppt_h"/>
                                          </p:val>
                                        </p:tav>
                                      </p:tavLst>
                                    </p:anim>
                                  </p:childTnLst>
                                </p:cTn>
                              </p:par>
                            </p:childTnLst>
                          </p:cTn>
                        </p:par>
                        <p:par>
                          <p:cTn id="40" fill="hold">
                            <p:stCondLst>
                              <p:cond delay="10000"/>
                            </p:stCondLst>
                            <p:childTnLst>
                              <p:par>
                                <p:cTn id="41" presetID="23" presetClass="entr" presetSubtype="16" fill="hold" grpId="0" nodeType="afterEffect">
                                  <p:stCondLst>
                                    <p:cond delay="300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childTnLst>
                                </p:cTn>
                              </p:par>
                            </p:childTnLst>
                          </p:cTn>
                        </p:par>
                        <p:par>
                          <p:cTn id="45" fill="hold">
                            <p:stCondLst>
                              <p:cond delay="13500"/>
                            </p:stCondLst>
                            <p:childTnLst>
                              <p:par>
                                <p:cTn id="46" presetID="23" presetClass="entr" presetSubtype="16" fill="hold" nodeType="afterEffect">
                                  <p:stCondLst>
                                    <p:cond delay="100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5" grpId="0"/>
      <p:bldP spid="45" grpId="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0" y="6353962"/>
            <a:ext cx="12720320" cy="22015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p:cNvGrpSpPr/>
          <p:nvPr/>
        </p:nvGrpSpPr>
        <p:grpSpPr>
          <a:xfrm>
            <a:off x="-4593757" y="-2107953"/>
            <a:ext cx="7497099" cy="6725783"/>
            <a:chOff x="-335971" y="-321257"/>
            <a:chExt cx="3553225" cy="4740857"/>
          </a:xfrm>
        </p:grpSpPr>
        <p:sp>
          <p:nvSpPr>
            <p:cNvPr id="51" name="Rectangle 50"/>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7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76" name="Picture 7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77" name="Picture 7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80" name="Picture 7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81" name="Rectangle 80"/>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83" name="Picture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84" name="Picture 8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86" name="Rectangle 85"/>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12" name="Group 11"/>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sp>
        <p:nvSpPr>
          <p:cNvPr id="45" name="TextBox 44"/>
          <p:cNvSpPr txBox="1"/>
          <p:nvPr/>
        </p:nvSpPr>
        <p:spPr>
          <a:xfrm>
            <a:off x="2200317" y="717875"/>
            <a:ext cx="4611834" cy="307777"/>
          </a:xfrm>
          <a:prstGeom prst="rect">
            <a:avLst/>
          </a:prstGeom>
          <a:noFill/>
        </p:spPr>
        <p:txBody>
          <a:bodyPr wrap="square" rtlCol="0">
            <a:spAutoFit/>
          </a:bodyPr>
          <a:lstStyle/>
          <a:p>
            <a:r>
              <a:rPr lang="en-US" sz="1400" b="1" dirty="0">
                <a:latin typeface="Montserrat" pitchFamily="2" charset="77"/>
                <a:ea typeface="Riffic" charset="0"/>
                <a:cs typeface="Riffic" charset="0"/>
              </a:rPr>
              <a:t>Identify three or four main ideas or keywords!</a:t>
            </a:r>
          </a:p>
        </p:txBody>
      </p:sp>
      <p:grpSp>
        <p:nvGrpSpPr>
          <p:cNvPr id="11" name="Group 10"/>
          <p:cNvGrpSpPr/>
          <p:nvPr/>
        </p:nvGrpSpPr>
        <p:grpSpPr>
          <a:xfrm>
            <a:off x="1335572" y="1069679"/>
            <a:ext cx="3474724" cy="947580"/>
            <a:chOff x="1335572" y="1069679"/>
            <a:chExt cx="3474724" cy="947580"/>
          </a:xfrm>
        </p:grpSpPr>
        <p:pic>
          <p:nvPicPr>
            <p:cNvPr id="49" name="Picture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46" name="TextBox 45"/>
            <p:cNvSpPr txBox="1"/>
            <p:nvPr/>
          </p:nvSpPr>
          <p:spPr>
            <a:xfrm>
              <a:off x="2120551" y="1279999"/>
              <a:ext cx="2689745" cy="523220"/>
            </a:xfrm>
            <a:prstGeom prst="rect">
              <a:avLst/>
            </a:prstGeom>
            <a:noFill/>
          </p:spPr>
          <p:txBody>
            <a:bodyPr wrap="square" rtlCol="0">
              <a:spAutoFit/>
            </a:bodyPr>
            <a:lstStyle/>
            <a:p>
              <a:r>
                <a:rPr lang="en-US" sz="2800" dirty="0">
                  <a:latin typeface="Montserrat" pitchFamily="2" charset="77"/>
                  <a:ea typeface="Riffic" charset="0"/>
                  <a:cs typeface="Riffic" charset="0"/>
                </a:rPr>
                <a:t>Social Media</a:t>
              </a:r>
            </a:p>
          </p:txBody>
        </p:sp>
      </p:grpSp>
      <p:grpSp>
        <p:nvGrpSpPr>
          <p:cNvPr id="10" name="Group 9"/>
          <p:cNvGrpSpPr/>
          <p:nvPr/>
        </p:nvGrpSpPr>
        <p:grpSpPr>
          <a:xfrm>
            <a:off x="1353082" y="2195543"/>
            <a:ext cx="3169290" cy="947580"/>
            <a:chOff x="2108154" y="1646594"/>
            <a:chExt cx="3169290" cy="947580"/>
          </a:xfrm>
        </p:grpSpPr>
        <p:pic>
          <p:nvPicPr>
            <p:cNvPr id="78" name="Picture 7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08154" y="1646594"/>
              <a:ext cx="1077397" cy="947580"/>
            </a:xfrm>
            <a:prstGeom prst="rect">
              <a:avLst/>
            </a:prstGeom>
          </p:spPr>
        </p:pic>
        <p:sp>
          <p:nvSpPr>
            <p:cNvPr id="79" name="TextBox 78"/>
            <p:cNvSpPr txBox="1"/>
            <p:nvPr/>
          </p:nvSpPr>
          <p:spPr>
            <a:xfrm>
              <a:off x="2893134" y="1856914"/>
              <a:ext cx="2384310" cy="523220"/>
            </a:xfrm>
            <a:prstGeom prst="rect">
              <a:avLst/>
            </a:prstGeom>
            <a:noFill/>
          </p:spPr>
          <p:txBody>
            <a:bodyPr wrap="square" rtlCol="0">
              <a:spAutoFit/>
            </a:bodyPr>
            <a:lstStyle/>
            <a:p>
              <a:r>
                <a:rPr lang="en-US" sz="2800" dirty="0">
                  <a:latin typeface="Montserrat" pitchFamily="2" charset="77"/>
                  <a:ea typeface="Riffic" charset="0"/>
                  <a:cs typeface="Riffic" charset="0"/>
                </a:rPr>
                <a:t>Anxiety</a:t>
              </a:r>
            </a:p>
          </p:txBody>
        </p:sp>
      </p:grpSp>
      <p:pic>
        <p:nvPicPr>
          <p:cNvPr id="85" name="Picture 84"/>
          <p:cNvPicPr>
            <a:picLocks noChangeAspect="1"/>
          </p:cNvPicPr>
          <p:nvPr/>
        </p:nvPicPr>
        <p:blipFill rotWithShape="1">
          <a:blip r:embed="rId9">
            <a:extLst>
              <a:ext uri="{28A0092B-C50C-407E-A947-70E740481C1C}">
                <a14:useLocalDpi xmlns:a14="http://schemas.microsoft.com/office/drawing/2010/main" val="0"/>
              </a:ext>
            </a:extLst>
          </a:blip>
          <a:srcRect b="41345"/>
          <a:stretch/>
        </p:blipFill>
        <p:spPr>
          <a:xfrm>
            <a:off x="8213745" y="2135144"/>
            <a:ext cx="4217657" cy="6084791"/>
          </a:xfrm>
          <a:prstGeom prst="rect">
            <a:avLst/>
          </a:prstGeom>
        </p:spPr>
      </p:pic>
      <p:grpSp>
        <p:nvGrpSpPr>
          <p:cNvPr id="8" name="Group 7"/>
          <p:cNvGrpSpPr/>
          <p:nvPr/>
        </p:nvGrpSpPr>
        <p:grpSpPr>
          <a:xfrm>
            <a:off x="4649494" y="1098280"/>
            <a:ext cx="3524814" cy="947580"/>
            <a:chOff x="2867632" y="2274938"/>
            <a:chExt cx="3524814" cy="947580"/>
          </a:xfrm>
        </p:grpSpPr>
        <p:pic>
          <p:nvPicPr>
            <p:cNvPr id="87" name="Picture 8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67632" y="2274938"/>
              <a:ext cx="1077397" cy="947580"/>
            </a:xfrm>
            <a:prstGeom prst="rect">
              <a:avLst/>
            </a:prstGeom>
          </p:spPr>
        </p:pic>
        <p:sp>
          <p:nvSpPr>
            <p:cNvPr id="88" name="TextBox 87"/>
            <p:cNvSpPr txBox="1"/>
            <p:nvPr/>
          </p:nvSpPr>
          <p:spPr>
            <a:xfrm>
              <a:off x="3652611" y="2485258"/>
              <a:ext cx="2739835" cy="523220"/>
            </a:xfrm>
            <a:prstGeom prst="rect">
              <a:avLst/>
            </a:prstGeom>
            <a:noFill/>
          </p:spPr>
          <p:txBody>
            <a:bodyPr wrap="square" rtlCol="0">
              <a:spAutoFit/>
            </a:bodyPr>
            <a:lstStyle/>
            <a:p>
              <a:r>
                <a:rPr lang="en-US" sz="2800" dirty="0">
                  <a:latin typeface="Montserrat" pitchFamily="2" charset="77"/>
                  <a:ea typeface="Riffic" charset="0"/>
                  <a:cs typeface="Riffic" charset="0"/>
                </a:rPr>
                <a:t>Self-esteem</a:t>
              </a:r>
            </a:p>
          </p:txBody>
        </p:sp>
      </p:grpSp>
      <p:grpSp>
        <p:nvGrpSpPr>
          <p:cNvPr id="5" name="Group 4"/>
          <p:cNvGrpSpPr/>
          <p:nvPr/>
        </p:nvGrpSpPr>
        <p:grpSpPr>
          <a:xfrm>
            <a:off x="4679974" y="2201624"/>
            <a:ext cx="3169290" cy="947580"/>
            <a:chOff x="3609398" y="2855748"/>
            <a:chExt cx="3169290" cy="947580"/>
          </a:xfrm>
        </p:grpSpPr>
        <p:pic>
          <p:nvPicPr>
            <p:cNvPr id="95" name="Picture 9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09398" y="2855748"/>
              <a:ext cx="1077397" cy="947580"/>
            </a:xfrm>
            <a:prstGeom prst="rect">
              <a:avLst/>
            </a:prstGeom>
          </p:spPr>
        </p:pic>
        <p:sp>
          <p:nvSpPr>
            <p:cNvPr id="96" name="TextBox 95"/>
            <p:cNvSpPr txBox="1"/>
            <p:nvPr/>
          </p:nvSpPr>
          <p:spPr>
            <a:xfrm>
              <a:off x="4394378" y="3066068"/>
              <a:ext cx="2384310" cy="523220"/>
            </a:xfrm>
            <a:prstGeom prst="rect">
              <a:avLst/>
            </a:prstGeom>
            <a:noFill/>
          </p:spPr>
          <p:txBody>
            <a:bodyPr wrap="square" rtlCol="0">
              <a:spAutoFit/>
            </a:bodyPr>
            <a:lstStyle/>
            <a:p>
              <a:r>
                <a:rPr lang="en-US" sz="2800" dirty="0">
                  <a:latin typeface="Montserrat" pitchFamily="2" charset="77"/>
                  <a:ea typeface="Riffic" charset="0"/>
                  <a:cs typeface="Riffic" charset="0"/>
                </a:rPr>
                <a:t>Teenagers</a:t>
              </a:r>
            </a:p>
          </p:txBody>
        </p:sp>
      </p:grpSp>
      <p:sp>
        <p:nvSpPr>
          <p:cNvPr id="110" name="TextBox 109"/>
          <p:cNvSpPr txBox="1"/>
          <p:nvPr/>
        </p:nvSpPr>
        <p:spPr>
          <a:xfrm>
            <a:off x="2352717" y="-379405"/>
            <a:ext cx="4611834" cy="307777"/>
          </a:xfrm>
          <a:prstGeom prst="rect">
            <a:avLst/>
          </a:prstGeom>
          <a:noFill/>
        </p:spPr>
        <p:txBody>
          <a:bodyPr wrap="square" rtlCol="0">
            <a:spAutoFit/>
          </a:bodyPr>
          <a:lstStyle/>
          <a:p>
            <a:r>
              <a:rPr lang="en-US" sz="1400" b="1" dirty="0">
                <a:latin typeface="Montserrat" pitchFamily="2" charset="77"/>
                <a:ea typeface="Riffic" charset="0"/>
                <a:cs typeface="Riffic" charset="0"/>
              </a:rPr>
              <a:t>Turn your idea into a statement or question.</a:t>
            </a:r>
          </a:p>
        </p:txBody>
      </p:sp>
      <p:grpSp>
        <p:nvGrpSpPr>
          <p:cNvPr id="111" name="Group 110"/>
          <p:cNvGrpSpPr/>
          <p:nvPr/>
        </p:nvGrpSpPr>
        <p:grpSpPr>
          <a:xfrm>
            <a:off x="-6162508" y="1054439"/>
            <a:ext cx="5533324" cy="858928"/>
            <a:chOff x="2399730" y="821675"/>
            <a:chExt cx="6430520" cy="1196021"/>
          </a:xfrm>
        </p:grpSpPr>
        <p:pic>
          <p:nvPicPr>
            <p:cNvPr id="112" name="Picture 1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99730" y="821675"/>
              <a:ext cx="1077397" cy="947580"/>
            </a:xfrm>
            <a:prstGeom prst="rect">
              <a:avLst/>
            </a:prstGeom>
          </p:spPr>
        </p:pic>
        <p:sp>
          <p:nvSpPr>
            <p:cNvPr id="113" name="TextBox 112"/>
            <p:cNvSpPr txBox="1"/>
            <p:nvPr/>
          </p:nvSpPr>
          <p:spPr>
            <a:xfrm>
              <a:off x="3184710" y="1031995"/>
              <a:ext cx="5645540" cy="985701"/>
            </a:xfrm>
            <a:prstGeom prst="rect">
              <a:avLst/>
            </a:prstGeom>
            <a:noFill/>
          </p:spPr>
          <p:txBody>
            <a:bodyPr wrap="square" rtlCol="0">
              <a:spAutoFit/>
            </a:bodyPr>
            <a:lstStyle/>
            <a:p>
              <a:r>
                <a:rPr lang="en-US" sz="2000" dirty="0">
                  <a:latin typeface="Montserrat" pitchFamily="2" charset="77"/>
                  <a:ea typeface="Riffic" charset="0"/>
                  <a:cs typeface="Riffic" charset="0"/>
                </a:rPr>
                <a:t>Does social media affects the quality of teenagers’ lives?</a:t>
              </a:r>
            </a:p>
          </p:txBody>
        </p:sp>
      </p:grpSp>
      <p:grpSp>
        <p:nvGrpSpPr>
          <p:cNvPr id="114" name="Group 113"/>
          <p:cNvGrpSpPr/>
          <p:nvPr/>
        </p:nvGrpSpPr>
        <p:grpSpPr>
          <a:xfrm>
            <a:off x="1516514" y="7744081"/>
            <a:ext cx="5973167" cy="977862"/>
            <a:chOff x="2395605" y="1850048"/>
            <a:chExt cx="5973167" cy="977862"/>
          </a:xfrm>
        </p:grpSpPr>
        <p:pic>
          <p:nvPicPr>
            <p:cNvPr id="115" name="Picture 1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95605" y="1850048"/>
              <a:ext cx="1077397" cy="947580"/>
            </a:xfrm>
            <a:prstGeom prst="rect">
              <a:avLst/>
            </a:prstGeom>
          </p:spPr>
        </p:pic>
        <p:sp>
          <p:nvSpPr>
            <p:cNvPr id="116" name="TextBox 115"/>
            <p:cNvSpPr txBox="1"/>
            <p:nvPr/>
          </p:nvSpPr>
          <p:spPr>
            <a:xfrm>
              <a:off x="3176298" y="2120024"/>
              <a:ext cx="5192474" cy="707886"/>
            </a:xfrm>
            <a:prstGeom prst="rect">
              <a:avLst/>
            </a:prstGeom>
            <a:noFill/>
          </p:spPr>
          <p:txBody>
            <a:bodyPr wrap="square" rtlCol="0">
              <a:spAutoFit/>
            </a:bodyPr>
            <a:lstStyle/>
            <a:p>
              <a:r>
                <a:rPr lang="en-US" sz="2000" dirty="0">
                  <a:latin typeface="Montserrat" pitchFamily="2" charset="77"/>
                  <a:ea typeface="Riffic" charset="0"/>
                  <a:cs typeface="Riffic" charset="0"/>
                </a:rPr>
                <a:t>Social media causes anxiety and low self-esteem in teenagers.</a:t>
              </a:r>
            </a:p>
          </p:txBody>
        </p:sp>
      </p:grpSp>
      <p:sp>
        <p:nvSpPr>
          <p:cNvPr id="117" name="TextBox 116"/>
          <p:cNvSpPr txBox="1"/>
          <p:nvPr/>
        </p:nvSpPr>
        <p:spPr>
          <a:xfrm>
            <a:off x="4138649" y="-515672"/>
            <a:ext cx="984738" cy="523220"/>
          </a:xfrm>
          <a:prstGeom prst="rect">
            <a:avLst/>
          </a:prstGeom>
          <a:noFill/>
        </p:spPr>
        <p:txBody>
          <a:bodyPr wrap="square" rtlCol="0">
            <a:spAutoFit/>
          </a:bodyPr>
          <a:lstStyle/>
          <a:p>
            <a:pPr algn="ctr"/>
            <a:r>
              <a:rPr lang="en-US" sz="2800" b="1" dirty="0">
                <a:latin typeface="Montserrat" pitchFamily="2" charset="77"/>
                <a:ea typeface="Riffic" charset="0"/>
                <a:cs typeface="Riffic" charset="0"/>
              </a:rPr>
              <a:t>OR</a:t>
            </a:r>
          </a:p>
        </p:txBody>
      </p:sp>
    </p:spTree>
    <p:extLst>
      <p:ext uri="{BB962C8B-B14F-4D97-AF65-F5344CB8AC3E}">
        <p14:creationId xmlns:p14="http://schemas.microsoft.com/office/powerpoint/2010/main" val="1732658620"/>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strVal val="2/3*#ppt_w"/>
                                          </p:val>
                                        </p:tav>
                                        <p:tav tm="100000">
                                          <p:val>
                                            <p:strVal val="#ppt_w"/>
                                          </p:val>
                                        </p:tav>
                                      </p:tavLst>
                                    </p:anim>
                                    <p:anim calcmode="lin" valueType="num">
                                      <p:cBhvr>
                                        <p:cTn id="8" dur="500" fill="hold"/>
                                        <p:tgtEl>
                                          <p:spTgt spid="45"/>
                                        </p:tgtEl>
                                        <p:attrNameLst>
                                          <p:attrName>ppt_h</p:attrName>
                                        </p:attrNameLst>
                                      </p:cBhvr>
                                      <p:tavLst>
                                        <p:tav tm="0">
                                          <p:val>
                                            <p:strVal val="2/3*#ppt_h"/>
                                          </p:val>
                                        </p:tav>
                                        <p:tav tm="100000">
                                          <p:val>
                                            <p:strVal val="#ppt_h"/>
                                          </p:val>
                                        </p:tav>
                                      </p:tavLst>
                                    </p:anim>
                                  </p:childTnLst>
                                </p:cTn>
                              </p:par>
                              <p:par>
                                <p:cTn id="9" presetID="3" presetClass="emph" presetSubtype="2" fill="hold" grpId="1" nodeType="withEffect">
                                  <p:stCondLst>
                                    <p:cond delay="0"/>
                                  </p:stCondLst>
                                  <p:iterate type="lt">
                                    <p:tmPct val="0"/>
                                  </p:iterate>
                                  <p:childTnLst>
                                    <p:animClr clrSpc="rgb" dir="cw">
                                      <p:cBhvr override="childStyle">
                                        <p:cTn id="10" dur="2000" fill="hold"/>
                                        <p:tgtEl>
                                          <p:spTgt spid="45"/>
                                        </p:tgtEl>
                                        <p:attrNameLst>
                                          <p:attrName>style.color</p:attrName>
                                        </p:attrNameLst>
                                      </p:cBhvr>
                                      <p:to>
                                        <a:srgbClr val="00CC99"/>
                                      </p:to>
                                    </p:animClr>
                                  </p:childTnLst>
                                </p:cTn>
                              </p:par>
                            </p:childTnLst>
                          </p:cTn>
                        </p:par>
                        <p:par>
                          <p:cTn id="11" fill="hold">
                            <p:stCondLst>
                              <p:cond delay="2400"/>
                            </p:stCondLst>
                            <p:childTnLst>
                              <p:par>
                                <p:cTn id="12" presetID="2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childTnLst>
                          </p:cTn>
                        </p:par>
                        <p:par>
                          <p:cTn id="16" fill="hold">
                            <p:stCondLst>
                              <p:cond delay="2900"/>
                            </p:stCondLst>
                            <p:childTnLst>
                              <p:par>
                                <p:cTn id="17" presetID="23" presetClass="entr" presetSubtype="16" fill="hold" nodeType="afterEffect">
                                  <p:stCondLst>
                                    <p:cond delay="2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par>
                          <p:cTn id="21" fill="hold">
                            <p:stCondLst>
                              <p:cond delay="5400"/>
                            </p:stCondLst>
                            <p:childTnLst>
                              <p:par>
                                <p:cTn id="22" presetID="23" presetClass="entr" presetSubtype="16" fill="hold" nodeType="afterEffect">
                                  <p:stCondLst>
                                    <p:cond delay="2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7900"/>
                            </p:stCondLst>
                            <p:childTnLst>
                              <p:par>
                                <p:cTn id="27" presetID="23" presetClass="entr" presetSubtype="16" fill="hold" nodeType="afterEffect">
                                  <p:stCondLst>
                                    <p:cond delay="200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0" y="6353962"/>
            <a:ext cx="12689840" cy="220153"/>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78"/>
          <p:cNvGrpSpPr/>
          <p:nvPr/>
        </p:nvGrpSpPr>
        <p:grpSpPr>
          <a:xfrm>
            <a:off x="-4593757" y="-2107953"/>
            <a:ext cx="7497099" cy="6725783"/>
            <a:chOff x="-335971" y="-321257"/>
            <a:chExt cx="3553225" cy="4740857"/>
          </a:xfrm>
        </p:grpSpPr>
        <p:sp>
          <p:nvSpPr>
            <p:cNvPr id="87" name="Rectangle 86"/>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 name="Picture 10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109" name="Picture 10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110" name="Picture 10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111" name="Picture 1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112" name="Rectangle 111"/>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3" name="Picture 1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114" name="Picture 1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115" name="Picture 1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116" name="Rectangle 115"/>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6" name="Group 5"/>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sp>
        <p:nvSpPr>
          <p:cNvPr id="45" name="TextBox 44"/>
          <p:cNvSpPr txBox="1"/>
          <p:nvPr/>
        </p:nvSpPr>
        <p:spPr>
          <a:xfrm>
            <a:off x="2200317" y="717875"/>
            <a:ext cx="5176490" cy="307777"/>
          </a:xfrm>
          <a:prstGeom prst="rect">
            <a:avLst/>
          </a:prstGeom>
          <a:noFill/>
        </p:spPr>
        <p:txBody>
          <a:bodyPr wrap="square" rtlCol="0">
            <a:spAutoFit/>
          </a:bodyPr>
          <a:lstStyle/>
          <a:p>
            <a:r>
              <a:rPr lang="en-US" sz="1400" b="1" dirty="0">
                <a:latin typeface="Montserrat" pitchFamily="2" charset="77"/>
                <a:ea typeface="Riffic" charset="0"/>
                <a:cs typeface="Riffic" charset="0"/>
              </a:rPr>
              <a:t>Brainstorm a list of synonyms or alternative words!</a:t>
            </a:r>
          </a:p>
        </p:txBody>
      </p:sp>
      <p:pic>
        <p:nvPicPr>
          <p:cNvPr id="85" name="Picture 84"/>
          <p:cNvPicPr>
            <a:picLocks noChangeAspect="1"/>
          </p:cNvPicPr>
          <p:nvPr/>
        </p:nvPicPr>
        <p:blipFill rotWithShape="1">
          <a:blip r:embed="rId8">
            <a:extLst>
              <a:ext uri="{28A0092B-C50C-407E-A947-70E740481C1C}">
                <a14:useLocalDpi xmlns:a14="http://schemas.microsoft.com/office/drawing/2010/main" val="0"/>
              </a:ext>
            </a:extLst>
          </a:blip>
          <a:srcRect b="41345"/>
          <a:stretch/>
        </p:blipFill>
        <p:spPr>
          <a:xfrm>
            <a:off x="8213745" y="2135144"/>
            <a:ext cx="4217657" cy="6084791"/>
          </a:xfrm>
          <a:prstGeom prst="rect">
            <a:avLst/>
          </a:prstGeom>
        </p:spPr>
      </p:pic>
      <p:grpSp>
        <p:nvGrpSpPr>
          <p:cNvPr id="4" name="Group 3"/>
          <p:cNvGrpSpPr/>
          <p:nvPr/>
        </p:nvGrpSpPr>
        <p:grpSpPr>
          <a:xfrm>
            <a:off x="2563965" y="1304590"/>
            <a:ext cx="4606573" cy="1900538"/>
            <a:chOff x="2814718" y="1005317"/>
            <a:chExt cx="4082895" cy="1627782"/>
          </a:xfrm>
        </p:grpSpPr>
        <p:grpSp>
          <p:nvGrpSpPr>
            <p:cNvPr id="2" name="Group 1"/>
            <p:cNvGrpSpPr/>
            <p:nvPr/>
          </p:nvGrpSpPr>
          <p:grpSpPr>
            <a:xfrm>
              <a:off x="2814718" y="1005317"/>
              <a:ext cx="3760086" cy="947580"/>
              <a:chOff x="1335572" y="1069679"/>
              <a:chExt cx="3760086" cy="947580"/>
            </a:xfrm>
          </p:grpSpPr>
          <p:pic>
            <p:nvPicPr>
              <p:cNvPr id="49" name="Picture 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46" name="TextBox 45"/>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Social Media</a:t>
                </a:r>
              </a:p>
            </p:txBody>
          </p:sp>
        </p:grpSp>
        <p:sp>
          <p:nvSpPr>
            <p:cNvPr id="3" name="TextBox 2"/>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Social Networks</a:t>
              </a:r>
            </a:p>
          </p:txBody>
        </p:sp>
        <p:sp>
          <p:nvSpPr>
            <p:cNvPr id="42" name="TextBox 41"/>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Mobile Apps</a:t>
              </a:r>
            </a:p>
          </p:txBody>
        </p:sp>
      </p:grpSp>
      <p:grpSp>
        <p:nvGrpSpPr>
          <p:cNvPr id="44" name="Group 43"/>
          <p:cNvGrpSpPr/>
          <p:nvPr/>
        </p:nvGrpSpPr>
        <p:grpSpPr>
          <a:xfrm>
            <a:off x="2791676" y="1288222"/>
            <a:ext cx="4606573" cy="1900538"/>
            <a:chOff x="2814718" y="1005317"/>
            <a:chExt cx="4082895" cy="1627782"/>
          </a:xfrm>
        </p:grpSpPr>
        <p:grpSp>
          <p:nvGrpSpPr>
            <p:cNvPr id="47" name="Group 46"/>
            <p:cNvGrpSpPr/>
            <p:nvPr/>
          </p:nvGrpSpPr>
          <p:grpSpPr>
            <a:xfrm>
              <a:off x="2814718" y="1005317"/>
              <a:ext cx="3760086" cy="947580"/>
              <a:chOff x="1335572" y="1069679"/>
              <a:chExt cx="3760086" cy="947580"/>
            </a:xfrm>
          </p:grpSpPr>
          <p:pic>
            <p:nvPicPr>
              <p:cNvPr id="52" name="Picture 5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54" name="TextBox 53"/>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Anxiety</a:t>
                </a:r>
              </a:p>
            </p:txBody>
          </p:sp>
        </p:grpSp>
        <p:sp>
          <p:nvSpPr>
            <p:cNvPr id="50" name="TextBox 49"/>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Mental Health</a:t>
              </a:r>
            </a:p>
          </p:txBody>
        </p:sp>
        <p:sp>
          <p:nvSpPr>
            <p:cNvPr id="51" name="TextBox 50"/>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Stress</a:t>
              </a:r>
            </a:p>
          </p:txBody>
        </p:sp>
      </p:grpSp>
      <p:grpSp>
        <p:nvGrpSpPr>
          <p:cNvPr id="73" name="Group 72"/>
          <p:cNvGrpSpPr/>
          <p:nvPr/>
        </p:nvGrpSpPr>
        <p:grpSpPr>
          <a:xfrm>
            <a:off x="2785741" y="1301605"/>
            <a:ext cx="4606573" cy="1900538"/>
            <a:chOff x="2814718" y="1005317"/>
            <a:chExt cx="4082895" cy="1627782"/>
          </a:xfrm>
        </p:grpSpPr>
        <p:grpSp>
          <p:nvGrpSpPr>
            <p:cNvPr id="74" name="Group 73"/>
            <p:cNvGrpSpPr/>
            <p:nvPr/>
          </p:nvGrpSpPr>
          <p:grpSpPr>
            <a:xfrm>
              <a:off x="2814718" y="1005317"/>
              <a:ext cx="3760086" cy="947580"/>
              <a:chOff x="1335572" y="1069679"/>
              <a:chExt cx="3760086" cy="947580"/>
            </a:xfrm>
          </p:grpSpPr>
          <p:pic>
            <p:nvPicPr>
              <p:cNvPr id="77" name="Picture 7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80" name="TextBox 79"/>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Self-esteem</a:t>
                </a:r>
              </a:p>
            </p:txBody>
          </p:sp>
        </p:grpSp>
        <p:sp>
          <p:nvSpPr>
            <p:cNvPr id="75" name="TextBox 74"/>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Self-perception</a:t>
              </a:r>
            </a:p>
          </p:txBody>
        </p:sp>
        <p:sp>
          <p:nvSpPr>
            <p:cNvPr id="76" name="TextBox 75"/>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Self-confidence</a:t>
              </a:r>
            </a:p>
          </p:txBody>
        </p:sp>
      </p:grpSp>
      <p:grpSp>
        <p:nvGrpSpPr>
          <p:cNvPr id="81" name="Group 80"/>
          <p:cNvGrpSpPr/>
          <p:nvPr/>
        </p:nvGrpSpPr>
        <p:grpSpPr>
          <a:xfrm>
            <a:off x="2792092" y="1306244"/>
            <a:ext cx="4606573" cy="1900538"/>
            <a:chOff x="2814718" y="1005317"/>
            <a:chExt cx="4082895" cy="1627782"/>
          </a:xfrm>
        </p:grpSpPr>
        <p:grpSp>
          <p:nvGrpSpPr>
            <p:cNvPr id="82" name="Group 81"/>
            <p:cNvGrpSpPr/>
            <p:nvPr/>
          </p:nvGrpSpPr>
          <p:grpSpPr>
            <a:xfrm>
              <a:off x="2814718" y="1005317"/>
              <a:ext cx="3760086" cy="947580"/>
              <a:chOff x="1335572" y="1069679"/>
              <a:chExt cx="3760086" cy="947580"/>
            </a:xfrm>
          </p:grpSpPr>
          <p:pic>
            <p:nvPicPr>
              <p:cNvPr id="86" name="Picture 8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89" name="TextBox 88"/>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Teenagers</a:t>
                </a:r>
              </a:p>
            </p:txBody>
          </p:sp>
        </p:grpSp>
        <p:sp>
          <p:nvSpPr>
            <p:cNvPr id="83" name="TextBox 82"/>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Young Adults</a:t>
              </a:r>
            </a:p>
          </p:txBody>
        </p:sp>
        <p:sp>
          <p:nvSpPr>
            <p:cNvPr id="84" name="TextBox 83"/>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Adolescence</a:t>
              </a:r>
            </a:p>
          </p:txBody>
        </p:sp>
      </p:grpSp>
      <p:sp>
        <p:nvSpPr>
          <p:cNvPr id="90" name="TextBox 89"/>
          <p:cNvSpPr txBox="1"/>
          <p:nvPr/>
        </p:nvSpPr>
        <p:spPr>
          <a:xfrm>
            <a:off x="2200317" y="-409885"/>
            <a:ext cx="4611834" cy="307777"/>
          </a:xfrm>
          <a:prstGeom prst="rect">
            <a:avLst/>
          </a:prstGeom>
          <a:noFill/>
        </p:spPr>
        <p:txBody>
          <a:bodyPr wrap="square" rtlCol="0">
            <a:spAutoFit/>
          </a:bodyPr>
          <a:lstStyle/>
          <a:p>
            <a:r>
              <a:rPr lang="en-US" sz="1400" b="1" dirty="0">
                <a:latin typeface="Montserrat" pitchFamily="2" charset="77"/>
                <a:ea typeface="Riffic" charset="0"/>
                <a:cs typeface="Riffic" charset="0"/>
              </a:rPr>
              <a:t>Identify three or four main ideas or keywords!</a:t>
            </a:r>
          </a:p>
        </p:txBody>
      </p:sp>
      <p:grpSp>
        <p:nvGrpSpPr>
          <p:cNvPr id="91" name="Group 90"/>
          <p:cNvGrpSpPr/>
          <p:nvPr/>
        </p:nvGrpSpPr>
        <p:grpSpPr>
          <a:xfrm>
            <a:off x="-3678388" y="1069679"/>
            <a:ext cx="3474724" cy="947580"/>
            <a:chOff x="1335572" y="1069679"/>
            <a:chExt cx="3474724" cy="947580"/>
          </a:xfrm>
        </p:grpSpPr>
        <p:pic>
          <p:nvPicPr>
            <p:cNvPr id="92" name="Picture 9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93" name="TextBox 92"/>
            <p:cNvSpPr txBox="1"/>
            <p:nvPr/>
          </p:nvSpPr>
          <p:spPr>
            <a:xfrm>
              <a:off x="2120551" y="1279999"/>
              <a:ext cx="2689745" cy="523220"/>
            </a:xfrm>
            <a:prstGeom prst="rect">
              <a:avLst/>
            </a:prstGeom>
            <a:noFill/>
          </p:spPr>
          <p:txBody>
            <a:bodyPr wrap="square" rtlCol="0">
              <a:spAutoFit/>
            </a:bodyPr>
            <a:lstStyle/>
            <a:p>
              <a:r>
                <a:rPr lang="en-US" sz="2800" dirty="0">
                  <a:latin typeface="Montserrat" pitchFamily="2" charset="77"/>
                  <a:ea typeface="Riffic" charset="0"/>
                  <a:cs typeface="Riffic" charset="0"/>
                </a:rPr>
                <a:t>Social Media</a:t>
              </a:r>
            </a:p>
          </p:txBody>
        </p:sp>
      </p:grpSp>
      <p:grpSp>
        <p:nvGrpSpPr>
          <p:cNvPr id="94" name="Group 93"/>
          <p:cNvGrpSpPr/>
          <p:nvPr/>
        </p:nvGrpSpPr>
        <p:grpSpPr>
          <a:xfrm>
            <a:off x="-3660878" y="2195543"/>
            <a:ext cx="3169290" cy="947580"/>
            <a:chOff x="2108154" y="1646594"/>
            <a:chExt cx="3169290" cy="947580"/>
          </a:xfrm>
        </p:grpSpPr>
        <p:pic>
          <p:nvPicPr>
            <p:cNvPr id="97" name="Picture 9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08154" y="1646594"/>
              <a:ext cx="1077397" cy="947580"/>
            </a:xfrm>
            <a:prstGeom prst="rect">
              <a:avLst/>
            </a:prstGeom>
          </p:spPr>
        </p:pic>
        <p:sp>
          <p:nvSpPr>
            <p:cNvPr id="98" name="TextBox 97"/>
            <p:cNvSpPr txBox="1"/>
            <p:nvPr/>
          </p:nvSpPr>
          <p:spPr>
            <a:xfrm>
              <a:off x="2893134" y="1856914"/>
              <a:ext cx="2384310" cy="523220"/>
            </a:xfrm>
            <a:prstGeom prst="rect">
              <a:avLst/>
            </a:prstGeom>
            <a:noFill/>
          </p:spPr>
          <p:txBody>
            <a:bodyPr wrap="square" rtlCol="0">
              <a:spAutoFit/>
            </a:bodyPr>
            <a:lstStyle/>
            <a:p>
              <a:r>
                <a:rPr lang="en-US" sz="2800" dirty="0">
                  <a:latin typeface="Montserrat" pitchFamily="2" charset="77"/>
                  <a:ea typeface="Riffic" charset="0"/>
                  <a:cs typeface="Riffic" charset="0"/>
                </a:rPr>
                <a:t>Anxiety</a:t>
              </a:r>
            </a:p>
          </p:txBody>
        </p:sp>
      </p:grpSp>
      <p:grpSp>
        <p:nvGrpSpPr>
          <p:cNvPr id="99" name="Group 98"/>
          <p:cNvGrpSpPr/>
          <p:nvPr/>
        </p:nvGrpSpPr>
        <p:grpSpPr>
          <a:xfrm>
            <a:off x="4649494" y="7605760"/>
            <a:ext cx="3524814" cy="947580"/>
            <a:chOff x="2867632" y="2274938"/>
            <a:chExt cx="3524814" cy="947580"/>
          </a:xfrm>
        </p:grpSpPr>
        <p:pic>
          <p:nvPicPr>
            <p:cNvPr id="100" name="Picture 9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67632" y="2274938"/>
              <a:ext cx="1077397" cy="947580"/>
            </a:xfrm>
            <a:prstGeom prst="rect">
              <a:avLst/>
            </a:prstGeom>
          </p:spPr>
        </p:pic>
        <p:sp>
          <p:nvSpPr>
            <p:cNvPr id="101" name="TextBox 100"/>
            <p:cNvSpPr txBox="1"/>
            <p:nvPr/>
          </p:nvSpPr>
          <p:spPr>
            <a:xfrm>
              <a:off x="3652611" y="2485258"/>
              <a:ext cx="2739835" cy="523220"/>
            </a:xfrm>
            <a:prstGeom prst="rect">
              <a:avLst/>
            </a:prstGeom>
            <a:noFill/>
          </p:spPr>
          <p:txBody>
            <a:bodyPr wrap="square" rtlCol="0">
              <a:spAutoFit/>
            </a:bodyPr>
            <a:lstStyle/>
            <a:p>
              <a:r>
                <a:rPr lang="en-US" sz="2800" dirty="0">
                  <a:latin typeface="Montserrat" pitchFamily="2" charset="77"/>
                  <a:ea typeface="Riffic" charset="0"/>
                  <a:cs typeface="Riffic" charset="0"/>
                </a:rPr>
                <a:t>Self-esteem</a:t>
              </a:r>
            </a:p>
          </p:txBody>
        </p:sp>
      </p:grpSp>
      <p:grpSp>
        <p:nvGrpSpPr>
          <p:cNvPr id="102" name="Group 101"/>
          <p:cNvGrpSpPr/>
          <p:nvPr/>
        </p:nvGrpSpPr>
        <p:grpSpPr>
          <a:xfrm>
            <a:off x="4679974" y="8709104"/>
            <a:ext cx="3169290" cy="947580"/>
            <a:chOff x="3609398" y="2855748"/>
            <a:chExt cx="3169290" cy="947580"/>
          </a:xfrm>
        </p:grpSpPr>
        <p:pic>
          <p:nvPicPr>
            <p:cNvPr id="103" name="Picture 10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09398" y="2855748"/>
              <a:ext cx="1077397" cy="947580"/>
            </a:xfrm>
            <a:prstGeom prst="rect">
              <a:avLst/>
            </a:prstGeom>
          </p:spPr>
        </p:pic>
        <p:sp>
          <p:nvSpPr>
            <p:cNvPr id="104" name="TextBox 103"/>
            <p:cNvSpPr txBox="1"/>
            <p:nvPr/>
          </p:nvSpPr>
          <p:spPr>
            <a:xfrm>
              <a:off x="4394378" y="3066068"/>
              <a:ext cx="2384310" cy="523220"/>
            </a:xfrm>
            <a:prstGeom prst="rect">
              <a:avLst/>
            </a:prstGeom>
            <a:noFill/>
          </p:spPr>
          <p:txBody>
            <a:bodyPr wrap="square" rtlCol="0">
              <a:spAutoFit/>
            </a:bodyPr>
            <a:lstStyle/>
            <a:p>
              <a:r>
                <a:rPr lang="en-US" sz="2800" dirty="0">
                  <a:latin typeface="Montserrat" pitchFamily="2" charset="77"/>
                  <a:ea typeface="Riffic" charset="0"/>
                  <a:cs typeface="Riffic" charset="0"/>
                </a:rPr>
                <a:t>Teenagers</a:t>
              </a:r>
            </a:p>
          </p:txBody>
        </p:sp>
      </p:grpSp>
      <p:pic>
        <p:nvPicPr>
          <p:cNvPr id="105" name="Picture 10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413483" y="142363"/>
            <a:ext cx="3872241" cy="2958555"/>
          </a:xfrm>
          <a:prstGeom prst="rect">
            <a:avLst/>
          </a:prstGeom>
        </p:spPr>
      </p:pic>
      <p:sp>
        <p:nvSpPr>
          <p:cNvPr id="78" name="TextBox 77"/>
          <p:cNvSpPr txBox="1"/>
          <p:nvPr/>
        </p:nvSpPr>
        <p:spPr>
          <a:xfrm>
            <a:off x="12903708" y="518182"/>
            <a:ext cx="3416200" cy="2739211"/>
          </a:xfrm>
          <a:prstGeom prst="rect">
            <a:avLst/>
          </a:prstGeom>
          <a:noFill/>
        </p:spPr>
        <p:txBody>
          <a:bodyPr wrap="square" rtlCol="0">
            <a:spAutoFit/>
          </a:bodyPr>
          <a:lstStyle/>
          <a:p>
            <a:r>
              <a:rPr lang="en-US" sz="2400" dirty="0">
                <a:latin typeface="Montserrat" pitchFamily="2" charset="77"/>
                <a:ea typeface="Riffic" charset="0"/>
                <a:cs typeface="Riffic" charset="0"/>
              </a:rPr>
              <a:t>Connectors, or Boolean operators, </a:t>
            </a:r>
            <a:r>
              <a:rPr lang="en-US" sz="2300" dirty="0">
                <a:latin typeface="Montserrat" pitchFamily="2" charset="77"/>
                <a:ea typeface="Riffic" charset="0"/>
                <a:cs typeface="Riffic" charset="0"/>
              </a:rPr>
              <a:t>can</a:t>
            </a:r>
            <a:r>
              <a:rPr lang="en-US" sz="2400" dirty="0">
                <a:latin typeface="Montserrat" pitchFamily="2" charset="77"/>
                <a:ea typeface="Riffic" charset="0"/>
                <a:cs typeface="Riffic" charset="0"/>
              </a:rPr>
              <a:t> help you narrow down your results or make your results more broad. </a:t>
            </a:r>
          </a:p>
          <a:p>
            <a:endParaRPr lang="en-US" sz="2800" dirty="0">
              <a:latin typeface="Montserrat" pitchFamily="2" charset="77"/>
              <a:ea typeface="Riffic" charset="0"/>
              <a:cs typeface="Riffic" charset="0"/>
            </a:endParaRPr>
          </a:p>
        </p:txBody>
      </p:sp>
    </p:spTree>
    <p:extLst>
      <p:ext uri="{BB962C8B-B14F-4D97-AF65-F5344CB8AC3E}">
        <p14:creationId xmlns:p14="http://schemas.microsoft.com/office/powerpoint/2010/main" val="1070315489"/>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strVal val="2/3*#ppt_w"/>
                                          </p:val>
                                        </p:tav>
                                        <p:tav tm="100000">
                                          <p:val>
                                            <p:strVal val="#ppt_w"/>
                                          </p:val>
                                        </p:tav>
                                      </p:tavLst>
                                    </p:anim>
                                    <p:anim calcmode="lin" valueType="num">
                                      <p:cBhvr>
                                        <p:cTn id="8" dur="500" fill="hold"/>
                                        <p:tgtEl>
                                          <p:spTgt spid="45"/>
                                        </p:tgtEl>
                                        <p:attrNameLst>
                                          <p:attrName>ppt_h</p:attrName>
                                        </p:attrNameLst>
                                      </p:cBhvr>
                                      <p:tavLst>
                                        <p:tav tm="0">
                                          <p:val>
                                            <p:strVal val="2/3*#ppt_h"/>
                                          </p:val>
                                        </p:tav>
                                        <p:tav tm="100000">
                                          <p:val>
                                            <p:strVal val="#ppt_h"/>
                                          </p:val>
                                        </p:tav>
                                      </p:tavLst>
                                    </p:anim>
                                  </p:childTnLst>
                                </p:cTn>
                              </p:par>
                            </p:childTnLst>
                          </p:cTn>
                        </p:par>
                        <p:par>
                          <p:cTn id="9" fill="hold">
                            <p:stCondLst>
                              <p:cond delay="265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childTnLst>
                                </p:cTn>
                              </p:par>
                              <p:par>
                                <p:cTn id="14" presetID="3" presetClass="emph" presetSubtype="2" fill="hold" grpId="1" nodeType="withEffect">
                                  <p:stCondLst>
                                    <p:cond delay="0"/>
                                  </p:stCondLst>
                                  <p:iterate type="lt">
                                    <p:tmPct val="0"/>
                                  </p:iterate>
                                  <p:childTnLst>
                                    <p:animClr clrSpc="rgb" dir="cw">
                                      <p:cBhvr override="childStyle">
                                        <p:cTn id="15" dur="2000" fill="hold"/>
                                        <p:tgtEl>
                                          <p:spTgt spid="45"/>
                                        </p:tgtEl>
                                        <p:attrNameLst>
                                          <p:attrName>style.color</p:attrName>
                                        </p:attrNameLst>
                                      </p:cBhvr>
                                      <p:to>
                                        <a:srgbClr val="00CC99"/>
                                      </p:to>
                                    </p:animClr>
                                  </p:childTnLst>
                                </p:cTn>
                              </p:par>
                            </p:childTnLst>
                          </p:cTn>
                        </p:par>
                        <p:par>
                          <p:cTn id="16" fill="hold">
                            <p:stCondLst>
                              <p:cond delay="4650"/>
                            </p:stCondLst>
                            <p:childTnLst>
                              <p:par>
                                <p:cTn id="17" presetID="35" presetClass="path" presetSubtype="0" accel="50000" decel="50000" fill="hold" nodeType="afterEffect">
                                  <p:stCondLst>
                                    <p:cond delay="2000"/>
                                  </p:stCondLst>
                                  <p:childTnLst>
                                    <p:animMotion origin="layout" path="M 1.25E-6 -3.7037E-6 L -0.19063 -0.07268 " pathEditMode="relative" rAng="0" ptsTypes="AA">
                                      <p:cBhvr>
                                        <p:cTn id="18" dur="1000" fill="hold"/>
                                        <p:tgtEl>
                                          <p:spTgt spid="4"/>
                                        </p:tgtEl>
                                        <p:attrNameLst>
                                          <p:attrName>ppt_x</p:attrName>
                                          <p:attrName>ppt_y</p:attrName>
                                        </p:attrNameLst>
                                      </p:cBhvr>
                                      <p:rCtr x="-9531" y="-3634"/>
                                    </p:animMotion>
                                  </p:childTnLst>
                                </p:cTn>
                              </p:par>
                              <p:par>
                                <p:cTn id="19" presetID="6" presetClass="emph" presetSubtype="0" fill="hold" nodeType="withEffect">
                                  <p:stCondLst>
                                    <p:cond delay="2000"/>
                                  </p:stCondLst>
                                  <p:childTnLst>
                                    <p:animScale>
                                      <p:cBhvr>
                                        <p:cTn id="20" dur="1000" fill="hold"/>
                                        <p:tgtEl>
                                          <p:spTgt spid="4"/>
                                        </p:tgtEl>
                                      </p:cBhvr>
                                      <p:by x="50000" y="50000"/>
                                    </p:animScale>
                                  </p:childTnLst>
                                </p:cTn>
                              </p:par>
                              <p:par>
                                <p:cTn id="21" presetID="23" presetClass="entr" presetSubtype="16" fill="hold" nodeType="withEffect">
                                  <p:stCondLst>
                                    <p:cond delay="2500"/>
                                  </p:stCondLst>
                                  <p:childTnLst>
                                    <p:set>
                                      <p:cBhvr>
                                        <p:cTn id="22" dur="1" fill="hold">
                                          <p:stCondLst>
                                            <p:cond delay="0"/>
                                          </p:stCondLst>
                                        </p:cTn>
                                        <p:tgtEl>
                                          <p:spTgt spid="44"/>
                                        </p:tgtEl>
                                        <p:attrNameLst>
                                          <p:attrName>style.visibility</p:attrName>
                                        </p:attrNameLst>
                                      </p:cBhvr>
                                      <p:to>
                                        <p:strVal val="visible"/>
                                      </p:to>
                                    </p:set>
                                    <p:anim calcmode="lin" valueType="num">
                                      <p:cBhvr>
                                        <p:cTn id="23" dur="1000" fill="hold"/>
                                        <p:tgtEl>
                                          <p:spTgt spid="44"/>
                                        </p:tgtEl>
                                        <p:attrNameLst>
                                          <p:attrName>ppt_w</p:attrName>
                                        </p:attrNameLst>
                                      </p:cBhvr>
                                      <p:tavLst>
                                        <p:tav tm="0">
                                          <p:val>
                                            <p:fltVal val="0"/>
                                          </p:val>
                                        </p:tav>
                                        <p:tav tm="100000">
                                          <p:val>
                                            <p:strVal val="#ppt_w"/>
                                          </p:val>
                                        </p:tav>
                                      </p:tavLst>
                                    </p:anim>
                                    <p:anim calcmode="lin" valueType="num">
                                      <p:cBhvr>
                                        <p:cTn id="24" dur="1000" fill="hold"/>
                                        <p:tgtEl>
                                          <p:spTgt spid="44"/>
                                        </p:tgtEl>
                                        <p:attrNameLst>
                                          <p:attrName>ppt_h</p:attrName>
                                        </p:attrNameLst>
                                      </p:cBhvr>
                                      <p:tavLst>
                                        <p:tav tm="0">
                                          <p:val>
                                            <p:fltVal val="0"/>
                                          </p:val>
                                        </p:tav>
                                        <p:tav tm="100000">
                                          <p:val>
                                            <p:strVal val="#ppt_h"/>
                                          </p:val>
                                        </p:tav>
                                      </p:tavLst>
                                    </p:anim>
                                  </p:childTnLst>
                                </p:cTn>
                              </p:par>
                            </p:childTnLst>
                          </p:cTn>
                        </p:par>
                        <p:par>
                          <p:cTn id="25" fill="hold">
                            <p:stCondLst>
                              <p:cond delay="8150"/>
                            </p:stCondLst>
                            <p:childTnLst>
                              <p:par>
                                <p:cTn id="26" presetID="35" presetClass="path" presetSubtype="0" accel="50000" decel="50000" fill="hold" nodeType="afterEffect">
                                  <p:stCondLst>
                                    <p:cond delay="2000"/>
                                  </p:stCondLst>
                                  <p:childTnLst>
                                    <p:animMotion origin="layout" path="M 1.45833E-6 1.11111E-6 L -0.20925 0.10648 " pathEditMode="relative" rAng="0" ptsTypes="AA">
                                      <p:cBhvr>
                                        <p:cTn id="27" dur="1000" fill="hold"/>
                                        <p:tgtEl>
                                          <p:spTgt spid="44"/>
                                        </p:tgtEl>
                                        <p:attrNameLst>
                                          <p:attrName>ppt_x</p:attrName>
                                          <p:attrName>ppt_y</p:attrName>
                                        </p:attrNameLst>
                                      </p:cBhvr>
                                      <p:rCtr x="-10469" y="5324"/>
                                    </p:animMotion>
                                  </p:childTnLst>
                                </p:cTn>
                              </p:par>
                              <p:par>
                                <p:cTn id="28" presetID="6" presetClass="emph" presetSubtype="0" fill="hold" nodeType="withEffect">
                                  <p:stCondLst>
                                    <p:cond delay="2000"/>
                                  </p:stCondLst>
                                  <p:childTnLst>
                                    <p:animScale>
                                      <p:cBhvr>
                                        <p:cTn id="29" dur="1000" fill="hold"/>
                                        <p:tgtEl>
                                          <p:spTgt spid="44"/>
                                        </p:tgtEl>
                                      </p:cBhvr>
                                      <p:by x="50000" y="50000"/>
                                    </p:animScale>
                                  </p:childTnLst>
                                </p:cTn>
                              </p:par>
                              <p:par>
                                <p:cTn id="30" presetID="23" presetClass="entr" presetSubtype="16" fill="hold" nodeType="withEffect">
                                  <p:stCondLst>
                                    <p:cond delay="2500"/>
                                  </p:stCondLst>
                                  <p:childTnLst>
                                    <p:set>
                                      <p:cBhvr>
                                        <p:cTn id="31" dur="1" fill="hold">
                                          <p:stCondLst>
                                            <p:cond delay="0"/>
                                          </p:stCondLst>
                                        </p:cTn>
                                        <p:tgtEl>
                                          <p:spTgt spid="73"/>
                                        </p:tgtEl>
                                        <p:attrNameLst>
                                          <p:attrName>style.visibility</p:attrName>
                                        </p:attrNameLst>
                                      </p:cBhvr>
                                      <p:to>
                                        <p:strVal val="visible"/>
                                      </p:to>
                                    </p:set>
                                    <p:anim calcmode="lin" valueType="num">
                                      <p:cBhvr>
                                        <p:cTn id="32" dur="1000" fill="hold"/>
                                        <p:tgtEl>
                                          <p:spTgt spid="73"/>
                                        </p:tgtEl>
                                        <p:attrNameLst>
                                          <p:attrName>ppt_w</p:attrName>
                                        </p:attrNameLst>
                                      </p:cBhvr>
                                      <p:tavLst>
                                        <p:tav tm="0">
                                          <p:val>
                                            <p:fltVal val="0"/>
                                          </p:val>
                                        </p:tav>
                                        <p:tav tm="100000">
                                          <p:val>
                                            <p:strVal val="#ppt_w"/>
                                          </p:val>
                                        </p:tav>
                                      </p:tavLst>
                                    </p:anim>
                                    <p:anim calcmode="lin" valueType="num">
                                      <p:cBhvr>
                                        <p:cTn id="33" dur="1000" fill="hold"/>
                                        <p:tgtEl>
                                          <p:spTgt spid="73"/>
                                        </p:tgtEl>
                                        <p:attrNameLst>
                                          <p:attrName>ppt_h</p:attrName>
                                        </p:attrNameLst>
                                      </p:cBhvr>
                                      <p:tavLst>
                                        <p:tav tm="0">
                                          <p:val>
                                            <p:fltVal val="0"/>
                                          </p:val>
                                        </p:tav>
                                        <p:tav tm="100000">
                                          <p:val>
                                            <p:strVal val="#ppt_h"/>
                                          </p:val>
                                        </p:tav>
                                      </p:tavLst>
                                    </p:anim>
                                  </p:childTnLst>
                                </p:cTn>
                              </p:par>
                            </p:childTnLst>
                          </p:cTn>
                        </p:par>
                        <p:par>
                          <p:cTn id="34" fill="hold">
                            <p:stCondLst>
                              <p:cond delay="11650"/>
                            </p:stCondLst>
                            <p:childTnLst>
                              <p:par>
                                <p:cTn id="35" presetID="63" presetClass="path" presetSubtype="0" accel="50000" decel="50000" fill="hold" nodeType="afterEffect">
                                  <p:stCondLst>
                                    <p:cond delay="2000"/>
                                  </p:stCondLst>
                                  <p:childTnLst>
                                    <p:animMotion origin="layout" path="M 2.08333E-6 -7.40741E-7 L 0.17721 -0.10185 " pathEditMode="relative" rAng="0" ptsTypes="AA">
                                      <p:cBhvr>
                                        <p:cTn id="36" dur="1000" fill="hold"/>
                                        <p:tgtEl>
                                          <p:spTgt spid="73"/>
                                        </p:tgtEl>
                                        <p:attrNameLst>
                                          <p:attrName>ppt_x</p:attrName>
                                          <p:attrName>ppt_y</p:attrName>
                                        </p:attrNameLst>
                                      </p:cBhvr>
                                      <p:rCtr x="8854" y="-5093"/>
                                    </p:animMotion>
                                  </p:childTnLst>
                                </p:cTn>
                              </p:par>
                              <p:par>
                                <p:cTn id="37" presetID="6" presetClass="emph" presetSubtype="0" fill="hold" nodeType="withEffect">
                                  <p:stCondLst>
                                    <p:cond delay="2000"/>
                                  </p:stCondLst>
                                  <p:childTnLst>
                                    <p:animScale>
                                      <p:cBhvr>
                                        <p:cTn id="38" dur="1000" fill="hold"/>
                                        <p:tgtEl>
                                          <p:spTgt spid="73"/>
                                        </p:tgtEl>
                                      </p:cBhvr>
                                      <p:by x="50000" y="50000"/>
                                    </p:animScale>
                                  </p:childTnLst>
                                </p:cTn>
                              </p:par>
                              <p:par>
                                <p:cTn id="39" presetID="23" presetClass="entr" presetSubtype="16" fill="hold" nodeType="withEffect">
                                  <p:stCondLst>
                                    <p:cond delay="2500"/>
                                  </p:stCondLst>
                                  <p:childTnLst>
                                    <p:set>
                                      <p:cBhvr>
                                        <p:cTn id="40" dur="1" fill="hold">
                                          <p:stCondLst>
                                            <p:cond delay="0"/>
                                          </p:stCondLst>
                                        </p:cTn>
                                        <p:tgtEl>
                                          <p:spTgt spid="81"/>
                                        </p:tgtEl>
                                        <p:attrNameLst>
                                          <p:attrName>style.visibility</p:attrName>
                                        </p:attrNameLst>
                                      </p:cBhvr>
                                      <p:to>
                                        <p:strVal val="visible"/>
                                      </p:to>
                                    </p:set>
                                    <p:anim calcmode="lin" valueType="num">
                                      <p:cBhvr>
                                        <p:cTn id="41" dur="1000" fill="hold"/>
                                        <p:tgtEl>
                                          <p:spTgt spid="81"/>
                                        </p:tgtEl>
                                        <p:attrNameLst>
                                          <p:attrName>ppt_w</p:attrName>
                                        </p:attrNameLst>
                                      </p:cBhvr>
                                      <p:tavLst>
                                        <p:tav tm="0">
                                          <p:val>
                                            <p:fltVal val="0"/>
                                          </p:val>
                                        </p:tav>
                                        <p:tav tm="100000">
                                          <p:val>
                                            <p:strVal val="#ppt_w"/>
                                          </p:val>
                                        </p:tav>
                                      </p:tavLst>
                                    </p:anim>
                                    <p:anim calcmode="lin" valueType="num">
                                      <p:cBhvr>
                                        <p:cTn id="42" dur="1000" fill="hold"/>
                                        <p:tgtEl>
                                          <p:spTgt spid="81"/>
                                        </p:tgtEl>
                                        <p:attrNameLst>
                                          <p:attrName>ppt_h</p:attrName>
                                        </p:attrNameLst>
                                      </p:cBhvr>
                                      <p:tavLst>
                                        <p:tav tm="0">
                                          <p:val>
                                            <p:fltVal val="0"/>
                                          </p:val>
                                        </p:tav>
                                        <p:tav tm="100000">
                                          <p:val>
                                            <p:strVal val="#ppt_h"/>
                                          </p:val>
                                        </p:tav>
                                      </p:tavLst>
                                    </p:anim>
                                  </p:childTnLst>
                                </p:cTn>
                              </p:par>
                            </p:childTnLst>
                          </p:cTn>
                        </p:par>
                        <p:par>
                          <p:cTn id="43" fill="hold">
                            <p:stCondLst>
                              <p:cond delay="15150"/>
                            </p:stCondLst>
                            <p:childTnLst>
                              <p:par>
                                <p:cTn id="44" presetID="63" presetClass="path" presetSubtype="0" accel="50000" decel="50000" fill="hold" nodeType="afterEffect">
                                  <p:stCondLst>
                                    <p:cond delay="2000"/>
                                  </p:stCondLst>
                                  <p:childTnLst>
                                    <p:animMotion origin="layout" path="M 1.25E-6 4.81481E-6 L 0.18711 0.10393 " pathEditMode="relative" rAng="0" ptsTypes="AA">
                                      <p:cBhvr>
                                        <p:cTn id="45" dur="1000" fill="hold"/>
                                        <p:tgtEl>
                                          <p:spTgt spid="81"/>
                                        </p:tgtEl>
                                        <p:attrNameLst>
                                          <p:attrName>ppt_x</p:attrName>
                                          <p:attrName>ppt_y</p:attrName>
                                        </p:attrNameLst>
                                      </p:cBhvr>
                                      <p:rCtr x="9349" y="5185"/>
                                    </p:animMotion>
                                  </p:childTnLst>
                                </p:cTn>
                              </p:par>
                              <p:par>
                                <p:cTn id="46" presetID="6" presetClass="emph" presetSubtype="0" fill="hold" nodeType="withEffect">
                                  <p:stCondLst>
                                    <p:cond delay="2000"/>
                                  </p:stCondLst>
                                  <p:childTnLst>
                                    <p:animScale>
                                      <p:cBhvr>
                                        <p:cTn id="47" dur="1000" fill="hold"/>
                                        <p:tgtEl>
                                          <p:spTgt spid="81"/>
                                        </p:tgtEl>
                                      </p:cBhvr>
                                      <p:by x="50000" y="50000"/>
                                    </p:animScale>
                                  </p:childTnLst>
                                </p:cTn>
                              </p:par>
                              <p:par>
                                <p:cTn id="48" presetID="3" presetClass="emph" presetSubtype="2" fill="hold" grpId="0" nodeType="withEffect">
                                  <p:stCondLst>
                                    <p:cond delay="0"/>
                                  </p:stCondLst>
                                  <p:childTnLst>
                                    <p:animClr clrSpc="rgb" dir="cw">
                                      <p:cBhvr override="childStyle">
                                        <p:cTn id="49" dur="2000" fill="hold"/>
                                        <p:tgtEl>
                                          <p:spTgt spid="78"/>
                                        </p:tgtEl>
                                        <p:attrNameLst>
                                          <p:attrName>style.color</p:attrName>
                                        </p:attrNameLst>
                                      </p:cBhvr>
                                      <p:to>
                                        <a:srgbClr val="3366CC"/>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3" name="Rectangle 52"/>
          <p:cNvSpPr/>
          <p:nvPr/>
        </p:nvSpPr>
        <p:spPr>
          <a:xfrm>
            <a:off x="0" y="6574115"/>
            <a:ext cx="12192000" cy="1001497"/>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1" y="6353963"/>
            <a:ext cx="12814471" cy="216670"/>
          </a:xfrm>
          <a:prstGeom prst="round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p:cNvGrpSpPr/>
          <p:nvPr/>
        </p:nvGrpSpPr>
        <p:grpSpPr>
          <a:xfrm>
            <a:off x="-4593757" y="-2107953"/>
            <a:ext cx="7497099" cy="6725783"/>
            <a:chOff x="-335971" y="-321257"/>
            <a:chExt cx="3553225" cy="4740857"/>
          </a:xfrm>
        </p:grpSpPr>
        <p:sp>
          <p:nvSpPr>
            <p:cNvPr id="79" name="Rectangle 78"/>
            <p:cNvSpPr/>
            <p:nvPr/>
          </p:nvSpPr>
          <p:spPr>
            <a:xfrm>
              <a:off x="152400" y="266700"/>
              <a:ext cx="3064854"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1854200"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1854200"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304801" y="244475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304801" y="444500"/>
              <a:ext cx="1234047" cy="1816100"/>
            </a:xfrm>
            <a:prstGeom prst="rect">
              <a:avLst/>
            </a:prstGeom>
            <a:solidFill>
              <a:srgbClr val="A7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Picture 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609" y="440051"/>
              <a:ext cx="1105848" cy="1060450"/>
            </a:xfrm>
            <a:prstGeom prst="rect">
              <a:avLst/>
            </a:prstGeom>
          </p:spPr>
        </p:pic>
        <p:pic>
          <p:nvPicPr>
            <p:cNvPr id="96" name="Picture 9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1997" y="450214"/>
              <a:ext cx="1180439" cy="711454"/>
            </a:xfrm>
            <a:prstGeom prst="rect">
              <a:avLst/>
            </a:prstGeom>
          </p:spPr>
        </p:pic>
        <p:pic>
          <p:nvPicPr>
            <p:cNvPr id="97" name="Picture 9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28" y="2518172"/>
              <a:ext cx="789742" cy="475980"/>
            </a:xfrm>
            <a:prstGeom prst="rect">
              <a:avLst/>
            </a:prstGeom>
          </p:spPr>
        </p:pic>
        <p:pic>
          <p:nvPicPr>
            <p:cNvPr id="98" name="Picture 9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250" y="2838196"/>
              <a:ext cx="1180439" cy="711454"/>
            </a:xfrm>
            <a:prstGeom prst="rect">
              <a:avLst/>
            </a:prstGeom>
          </p:spPr>
        </p:pic>
        <p:sp>
          <p:nvSpPr>
            <p:cNvPr id="99" name="Rectangle 98"/>
            <p:cNvSpPr/>
            <p:nvPr/>
          </p:nvSpPr>
          <p:spPr>
            <a:xfrm>
              <a:off x="1854523" y="2441575"/>
              <a:ext cx="123031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0" name="Picture 9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683723" y="1183098"/>
              <a:ext cx="835354" cy="503470"/>
            </a:xfrm>
            <a:prstGeom prst="rect">
              <a:avLst/>
            </a:prstGeom>
          </p:spPr>
        </p:pic>
        <p:pic>
          <p:nvPicPr>
            <p:cNvPr id="101" name="Picture 10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9026">
              <a:off x="2338128" y="1635806"/>
              <a:ext cx="677911" cy="408579"/>
            </a:xfrm>
            <a:prstGeom prst="rect">
              <a:avLst/>
            </a:prstGeom>
          </p:spPr>
        </p:pic>
        <p:pic>
          <p:nvPicPr>
            <p:cNvPr id="105" name="Picture 10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01" y="3734460"/>
              <a:ext cx="789742" cy="475980"/>
            </a:xfrm>
            <a:prstGeom prst="rect">
              <a:avLst/>
            </a:prstGeom>
          </p:spPr>
        </p:pic>
        <p:sp>
          <p:nvSpPr>
            <p:cNvPr id="106" name="Rectangle 105"/>
            <p:cNvSpPr/>
            <p:nvPr/>
          </p:nvSpPr>
          <p:spPr>
            <a:xfrm>
              <a:off x="293325" y="2428875"/>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p:cNvSpPr/>
            <p:nvPr/>
          </p:nvSpPr>
          <p:spPr>
            <a:xfrm>
              <a:off x="313461" y="438150"/>
              <a:ext cx="1217506" cy="1816100"/>
            </a:xfrm>
            <a:prstGeom prst="rect">
              <a:avLst/>
            </a:prstGeom>
            <a:solidFill>
              <a:srgbClr val="FFFFFF">
                <a:alpha val="2549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1852657" y="444500"/>
              <a:ext cx="1234047" cy="1816100"/>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1549008" y="266700"/>
              <a:ext cx="305176" cy="4152900"/>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a:off x="106273" y="2248297"/>
              <a:ext cx="2296490" cy="20045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46127" y="124690"/>
              <a:ext cx="327402" cy="4120285"/>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335971" y="-321257"/>
              <a:ext cx="3058346" cy="58795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144877" y="293641"/>
              <a:ext cx="2577497" cy="188626"/>
            </a:xfrm>
            <a:prstGeom prst="rect">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69" y="5223260"/>
            <a:ext cx="11587919" cy="5244429"/>
          </a:xfrm>
          <a:prstGeom prst="rect">
            <a:avLst/>
          </a:prstGeom>
        </p:spPr>
      </p:pic>
      <p:grpSp>
        <p:nvGrpSpPr>
          <p:cNvPr id="9" name="Group 8"/>
          <p:cNvGrpSpPr/>
          <p:nvPr/>
        </p:nvGrpSpPr>
        <p:grpSpPr>
          <a:xfrm>
            <a:off x="1185596" y="0"/>
            <a:ext cx="7143904" cy="5224919"/>
            <a:chOff x="1185596" y="0"/>
            <a:chExt cx="7143904" cy="5224919"/>
          </a:xfrm>
        </p:grpSpPr>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596" y="0"/>
              <a:ext cx="7143904" cy="5224919"/>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2977" y="261257"/>
              <a:ext cx="6523927" cy="3383280"/>
            </a:xfrm>
            <a:prstGeom prst="rect">
              <a:avLst/>
            </a:prstGeom>
          </p:spPr>
        </p:pic>
      </p:grpSp>
      <p:sp>
        <p:nvSpPr>
          <p:cNvPr id="45" name="TextBox 44"/>
          <p:cNvSpPr txBox="1"/>
          <p:nvPr/>
        </p:nvSpPr>
        <p:spPr>
          <a:xfrm>
            <a:off x="2200317" y="-414239"/>
            <a:ext cx="5316764" cy="307777"/>
          </a:xfrm>
          <a:prstGeom prst="rect">
            <a:avLst/>
          </a:prstGeom>
          <a:noFill/>
        </p:spPr>
        <p:txBody>
          <a:bodyPr wrap="square" rtlCol="0">
            <a:spAutoFit/>
          </a:bodyPr>
          <a:lstStyle/>
          <a:p>
            <a:r>
              <a:rPr lang="en-US" sz="1400" b="1" dirty="0">
                <a:latin typeface="Montserrat" pitchFamily="2" charset="77"/>
                <a:ea typeface="Riffic" charset="0"/>
                <a:cs typeface="Riffic" charset="0"/>
              </a:rPr>
              <a:t>Brainstorm a list of synonyms or alternative words!</a:t>
            </a:r>
          </a:p>
        </p:txBody>
      </p:sp>
      <p:pic>
        <p:nvPicPr>
          <p:cNvPr id="85" name="Picture 84"/>
          <p:cNvPicPr>
            <a:picLocks noChangeAspect="1"/>
          </p:cNvPicPr>
          <p:nvPr/>
        </p:nvPicPr>
        <p:blipFill rotWithShape="1">
          <a:blip r:embed="rId8">
            <a:extLst>
              <a:ext uri="{28A0092B-C50C-407E-A947-70E740481C1C}">
                <a14:useLocalDpi xmlns:a14="http://schemas.microsoft.com/office/drawing/2010/main" val="0"/>
              </a:ext>
            </a:extLst>
          </a:blip>
          <a:srcRect b="41345"/>
          <a:stretch/>
        </p:blipFill>
        <p:spPr>
          <a:xfrm>
            <a:off x="5485443" y="2443780"/>
            <a:ext cx="4217657" cy="6084791"/>
          </a:xfrm>
          <a:prstGeom prst="rect">
            <a:avLst/>
          </a:prstGeom>
        </p:spPr>
      </p:pic>
      <p:grpSp>
        <p:nvGrpSpPr>
          <p:cNvPr id="4" name="Group 3"/>
          <p:cNvGrpSpPr/>
          <p:nvPr/>
        </p:nvGrpSpPr>
        <p:grpSpPr>
          <a:xfrm>
            <a:off x="-4120612" y="-844762"/>
            <a:ext cx="4606573" cy="1900538"/>
            <a:chOff x="2814718" y="1005317"/>
            <a:chExt cx="4082895" cy="1627782"/>
          </a:xfrm>
        </p:grpSpPr>
        <p:grpSp>
          <p:nvGrpSpPr>
            <p:cNvPr id="2" name="Group 1"/>
            <p:cNvGrpSpPr/>
            <p:nvPr/>
          </p:nvGrpSpPr>
          <p:grpSpPr>
            <a:xfrm>
              <a:off x="2814718" y="1005317"/>
              <a:ext cx="3760086" cy="947580"/>
              <a:chOff x="1335572" y="1069679"/>
              <a:chExt cx="3760086" cy="947580"/>
            </a:xfrm>
          </p:grpSpPr>
          <p:pic>
            <p:nvPicPr>
              <p:cNvPr id="49" name="Picture 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46" name="TextBox 45"/>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Social Media</a:t>
                </a:r>
              </a:p>
            </p:txBody>
          </p:sp>
        </p:grpSp>
        <p:sp>
          <p:nvSpPr>
            <p:cNvPr id="3" name="TextBox 2"/>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Social Networks</a:t>
              </a:r>
            </a:p>
          </p:txBody>
        </p:sp>
        <p:sp>
          <p:nvSpPr>
            <p:cNvPr id="42" name="TextBox 41"/>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Mobile Apps</a:t>
              </a:r>
            </a:p>
          </p:txBody>
        </p:sp>
      </p:grpSp>
      <p:grpSp>
        <p:nvGrpSpPr>
          <p:cNvPr id="44" name="Group 43"/>
          <p:cNvGrpSpPr/>
          <p:nvPr/>
        </p:nvGrpSpPr>
        <p:grpSpPr>
          <a:xfrm>
            <a:off x="-3651552" y="6124594"/>
            <a:ext cx="4606573" cy="1900538"/>
            <a:chOff x="2814718" y="1005317"/>
            <a:chExt cx="4082895" cy="1627782"/>
          </a:xfrm>
        </p:grpSpPr>
        <p:grpSp>
          <p:nvGrpSpPr>
            <p:cNvPr id="47" name="Group 46"/>
            <p:cNvGrpSpPr/>
            <p:nvPr/>
          </p:nvGrpSpPr>
          <p:grpSpPr>
            <a:xfrm>
              <a:off x="2814718" y="1005317"/>
              <a:ext cx="3760086" cy="947580"/>
              <a:chOff x="1335572" y="1069679"/>
              <a:chExt cx="3760086" cy="947580"/>
            </a:xfrm>
          </p:grpSpPr>
          <p:pic>
            <p:nvPicPr>
              <p:cNvPr id="52" name="Picture 5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54" name="TextBox 53"/>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Anxiety</a:t>
                </a:r>
              </a:p>
            </p:txBody>
          </p:sp>
        </p:grpSp>
        <p:sp>
          <p:nvSpPr>
            <p:cNvPr id="50" name="TextBox 49"/>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Mental Health</a:t>
              </a:r>
            </a:p>
          </p:txBody>
        </p:sp>
        <p:sp>
          <p:nvSpPr>
            <p:cNvPr id="51" name="TextBox 50"/>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Stress</a:t>
              </a:r>
            </a:p>
          </p:txBody>
        </p:sp>
      </p:grpSp>
      <p:grpSp>
        <p:nvGrpSpPr>
          <p:cNvPr id="73" name="Group 72"/>
          <p:cNvGrpSpPr/>
          <p:nvPr/>
        </p:nvGrpSpPr>
        <p:grpSpPr>
          <a:xfrm>
            <a:off x="11406755" y="-1540171"/>
            <a:ext cx="4606573" cy="1900538"/>
            <a:chOff x="2814718" y="1005317"/>
            <a:chExt cx="4082895" cy="1627782"/>
          </a:xfrm>
        </p:grpSpPr>
        <p:grpSp>
          <p:nvGrpSpPr>
            <p:cNvPr id="74" name="Group 73"/>
            <p:cNvGrpSpPr/>
            <p:nvPr/>
          </p:nvGrpSpPr>
          <p:grpSpPr>
            <a:xfrm>
              <a:off x="2814718" y="1005317"/>
              <a:ext cx="3760086" cy="947580"/>
              <a:chOff x="1335572" y="1069679"/>
              <a:chExt cx="3760086" cy="947580"/>
            </a:xfrm>
          </p:grpSpPr>
          <p:pic>
            <p:nvPicPr>
              <p:cNvPr id="77" name="Picture 7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80" name="TextBox 79"/>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Self-esteem</a:t>
                </a:r>
              </a:p>
            </p:txBody>
          </p:sp>
        </p:grpSp>
        <p:sp>
          <p:nvSpPr>
            <p:cNvPr id="75" name="TextBox 74"/>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Self-perception</a:t>
              </a:r>
            </a:p>
          </p:txBody>
        </p:sp>
        <p:sp>
          <p:nvSpPr>
            <p:cNvPr id="76" name="TextBox 75"/>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Self-confidence</a:t>
              </a:r>
            </a:p>
          </p:txBody>
        </p:sp>
      </p:grpSp>
      <p:grpSp>
        <p:nvGrpSpPr>
          <p:cNvPr id="81" name="Group 80"/>
          <p:cNvGrpSpPr/>
          <p:nvPr/>
        </p:nvGrpSpPr>
        <p:grpSpPr>
          <a:xfrm>
            <a:off x="10798963" y="7756146"/>
            <a:ext cx="4606573" cy="1900538"/>
            <a:chOff x="2814718" y="1005317"/>
            <a:chExt cx="4082895" cy="1627782"/>
          </a:xfrm>
        </p:grpSpPr>
        <p:grpSp>
          <p:nvGrpSpPr>
            <p:cNvPr id="82" name="Group 81"/>
            <p:cNvGrpSpPr/>
            <p:nvPr/>
          </p:nvGrpSpPr>
          <p:grpSpPr>
            <a:xfrm>
              <a:off x="2814718" y="1005317"/>
              <a:ext cx="3760086" cy="947580"/>
              <a:chOff x="1335572" y="1069679"/>
              <a:chExt cx="3760086" cy="947580"/>
            </a:xfrm>
          </p:grpSpPr>
          <p:pic>
            <p:nvPicPr>
              <p:cNvPr id="86" name="Picture 8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5572" y="1069679"/>
                <a:ext cx="1077397" cy="947580"/>
              </a:xfrm>
              <a:prstGeom prst="rect">
                <a:avLst/>
              </a:prstGeom>
            </p:spPr>
          </p:pic>
          <p:sp>
            <p:nvSpPr>
              <p:cNvPr id="89" name="TextBox 88"/>
              <p:cNvSpPr txBox="1"/>
              <p:nvPr/>
            </p:nvSpPr>
            <p:spPr>
              <a:xfrm>
                <a:off x="2120551" y="1279999"/>
                <a:ext cx="2975107" cy="553573"/>
              </a:xfrm>
              <a:prstGeom prst="rect">
                <a:avLst/>
              </a:prstGeom>
              <a:noFill/>
            </p:spPr>
            <p:txBody>
              <a:bodyPr wrap="square" rtlCol="0">
                <a:spAutoFit/>
              </a:bodyPr>
              <a:lstStyle/>
              <a:p>
                <a:r>
                  <a:rPr lang="en-US" sz="3600" dirty="0">
                    <a:latin typeface="Montserrat" pitchFamily="2" charset="77"/>
                    <a:ea typeface="Riffic" charset="0"/>
                    <a:cs typeface="Riffic" charset="0"/>
                  </a:rPr>
                  <a:t>Teenagers</a:t>
                </a:r>
              </a:p>
            </p:txBody>
          </p:sp>
        </p:grpSp>
        <p:sp>
          <p:nvSpPr>
            <p:cNvPr id="83" name="TextBox 82"/>
            <p:cNvSpPr txBox="1"/>
            <p:nvPr/>
          </p:nvSpPr>
          <p:spPr>
            <a:xfrm>
              <a:off x="3599697" y="1752340"/>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Young Adults</a:t>
              </a:r>
            </a:p>
          </p:txBody>
        </p:sp>
        <p:sp>
          <p:nvSpPr>
            <p:cNvPr id="84" name="TextBox 83"/>
            <p:cNvSpPr txBox="1"/>
            <p:nvPr/>
          </p:nvSpPr>
          <p:spPr>
            <a:xfrm>
              <a:off x="3599697" y="2184969"/>
              <a:ext cx="3297916" cy="448130"/>
            </a:xfrm>
            <a:prstGeom prst="rect">
              <a:avLst/>
            </a:prstGeom>
            <a:noFill/>
          </p:spPr>
          <p:txBody>
            <a:bodyPr wrap="square" rtlCol="0">
              <a:spAutoFit/>
            </a:bodyPr>
            <a:lstStyle/>
            <a:p>
              <a:r>
                <a:rPr lang="en-US" sz="2800" dirty="0">
                  <a:solidFill>
                    <a:srgbClr val="3366CC"/>
                  </a:solidFill>
                  <a:latin typeface="Montserrat" pitchFamily="2" charset="77"/>
                  <a:ea typeface="Riffic" charset="0"/>
                  <a:cs typeface="Riffic" charset="0"/>
                </a:rPr>
                <a:t>Adolescence</a:t>
              </a:r>
            </a:p>
          </p:txBody>
        </p:sp>
      </p:grpSp>
      <p:grpSp>
        <p:nvGrpSpPr>
          <p:cNvPr id="102" name="Group 101"/>
          <p:cNvGrpSpPr/>
          <p:nvPr/>
        </p:nvGrpSpPr>
        <p:grpSpPr>
          <a:xfrm>
            <a:off x="4679974" y="8709104"/>
            <a:ext cx="3169290" cy="947580"/>
            <a:chOff x="3609398" y="2855748"/>
            <a:chExt cx="3169290" cy="947580"/>
          </a:xfrm>
        </p:grpSpPr>
        <p:pic>
          <p:nvPicPr>
            <p:cNvPr id="103" name="Picture 10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09398" y="2855748"/>
              <a:ext cx="1077397" cy="947580"/>
            </a:xfrm>
            <a:prstGeom prst="rect">
              <a:avLst/>
            </a:prstGeom>
          </p:spPr>
        </p:pic>
        <p:sp>
          <p:nvSpPr>
            <p:cNvPr id="104" name="TextBox 103"/>
            <p:cNvSpPr txBox="1"/>
            <p:nvPr/>
          </p:nvSpPr>
          <p:spPr>
            <a:xfrm>
              <a:off x="4394378" y="3066068"/>
              <a:ext cx="2384310" cy="584775"/>
            </a:xfrm>
            <a:prstGeom prst="rect">
              <a:avLst/>
            </a:prstGeom>
            <a:noFill/>
          </p:spPr>
          <p:txBody>
            <a:bodyPr wrap="square" rtlCol="0">
              <a:spAutoFit/>
            </a:bodyPr>
            <a:lstStyle/>
            <a:p>
              <a:r>
                <a:rPr lang="en-US" sz="3200" dirty="0">
                  <a:latin typeface="Montserrat" pitchFamily="2" charset="77"/>
                  <a:ea typeface="Riffic" charset="0"/>
                  <a:cs typeface="Riffic" charset="0"/>
                </a:rPr>
                <a:t>Teenagers</a:t>
              </a:r>
            </a:p>
          </p:txBody>
        </p:sp>
      </p:grpSp>
      <p:pic>
        <p:nvPicPr>
          <p:cNvPr id="87" name="Picture 8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24285" y="1131212"/>
            <a:ext cx="3872241" cy="2958555"/>
          </a:xfrm>
          <a:prstGeom prst="rect">
            <a:avLst/>
          </a:prstGeom>
        </p:spPr>
      </p:pic>
      <p:sp>
        <p:nvSpPr>
          <p:cNvPr id="88" name="TextBox 87"/>
          <p:cNvSpPr txBox="1"/>
          <p:nvPr/>
        </p:nvSpPr>
        <p:spPr>
          <a:xfrm>
            <a:off x="8920672" y="1479700"/>
            <a:ext cx="3416200" cy="2739211"/>
          </a:xfrm>
          <a:prstGeom prst="rect">
            <a:avLst/>
          </a:prstGeom>
          <a:noFill/>
        </p:spPr>
        <p:txBody>
          <a:bodyPr wrap="square" rtlCol="0">
            <a:spAutoFit/>
          </a:bodyPr>
          <a:lstStyle/>
          <a:p>
            <a:r>
              <a:rPr lang="en-US" sz="2300" dirty="0">
                <a:latin typeface="Montserrat" pitchFamily="2" charset="77"/>
                <a:ea typeface="Riffic" charset="0"/>
                <a:cs typeface="Riffic" charset="0"/>
              </a:rPr>
              <a:t>Connectors, or Boolean operators, can help you narrow down your results or make your results more broad. </a:t>
            </a:r>
          </a:p>
          <a:p>
            <a:endParaRPr lang="en-US" sz="2800" dirty="0">
              <a:latin typeface="Riffic" charset="0"/>
              <a:ea typeface="Riffic" charset="0"/>
              <a:cs typeface="Riffic" charset="0"/>
            </a:endParaRPr>
          </a:p>
        </p:txBody>
      </p:sp>
      <p:grpSp>
        <p:nvGrpSpPr>
          <p:cNvPr id="7" name="Group 6"/>
          <p:cNvGrpSpPr/>
          <p:nvPr/>
        </p:nvGrpSpPr>
        <p:grpSpPr>
          <a:xfrm>
            <a:off x="1538433" y="1018700"/>
            <a:ext cx="6119334" cy="1636104"/>
            <a:chOff x="1538433" y="1018700"/>
            <a:chExt cx="6119334" cy="1636104"/>
          </a:xfrm>
        </p:grpSpPr>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38433" y="1018700"/>
              <a:ext cx="3728511" cy="1012389"/>
            </a:xfrm>
            <a:prstGeom prst="rect">
              <a:avLst/>
            </a:prstGeom>
          </p:spPr>
        </p:pic>
        <p:pic>
          <p:nvPicPr>
            <p:cNvPr id="6" name="Picture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278866" y="1595815"/>
              <a:ext cx="5378901" cy="1058989"/>
            </a:xfrm>
            <a:prstGeom prst="rect">
              <a:avLst/>
            </a:prstGeom>
          </p:spPr>
        </p:pic>
      </p:grpSp>
      <p:sp>
        <p:nvSpPr>
          <p:cNvPr id="8" name="TextBox 7"/>
          <p:cNvSpPr txBox="1"/>
          <p:nvPr/>
        </p:nvSpPr>
        <p:spPr>
          <a:xfrm>
            <a:off x="2074205" y="2678049"/>
            <a:ext cx="1531539" cy="769441"/>
          </a:xfrm>
          <a:prstGeom prst="rect">
            <a:avLst/>
          </a:prstGeom>
          <a:noFill/>
          <a:ln>
            <a:solidFill>
              <a:srgbClr val="00CC99"/>
            </a:solidFill>
          </a:ln>
        </p:spPr>
        <p:txBody>
          <a:bodyPr wrap="square" rtlCol="0">
            <a:spAutoFit/>
          </a:bodyPr>
          <a:lstStyle/>
          <a:p>
            <a:pPr algn="ctr"/>
            <a:r>
              <a:rPr lang="en-US" sz="4400" b="1" dirty="0">
                <a:latin typeface="Montserrat" pitchFamily="2" charset="77"/>
                <a:ea typeface="Riffic" charset="0"/>
                <a:cs typeface="Riffic" charset="0"/>
              </a:rPr>
              <a:t>AND</a:t>
            </a:r>
          </a:p>
        </p:txBody>
      </p:sp>
      <p:sp>
        <p:nvSpPr>
          <p:cNvPr id="95" name="TextBox 94"/>
          <p:cNvSpPr txBox="1"/>
          <p:nvPr/>
        </p:nvSpPr>
        <p:spPr>
          <a:xfrm>
            <a:off x="4761564" y="2689238"/>
            <a:ext cx="1209875" cy="769441"/>
          </a:xfrm>
          <a:prstGeom prst="rect">
            <a:avLst/>
          </a:prstGeom>
          <a:noFill/>
          <a:ln>
            <a:solidFill>
              <a:srgbClr val="00CC99"/>
            </a:solidFill>
          </a:ln>
        </p:spPr>
        <p:txBody>
          <a:bodyPr wrap="square" rtlCol="0">
            <a:spAutoFit/>
          </a:bodyPr>
          <a:lstStyle/>
          <a:p>
            <a:pPr algn="ctr"/>
            <a:r>
              <a:rPr lang="en-US" sz="4400" b="1" dirty="0">
                <a:latin typeface="Montserrat" pitchFamily="2" charset="77"/>
                <a:ea typeface="Riffic" charset="0"/>
                <a:cs typeface="Riffic" charset="0"/>
              </a:rPr>
              <a:t>OR</a:t>
            </a:r>
          </a:p>
        </p:txBody>
      </p:sp>
    </p:spTree>
    <p:extLst>
      <p:ext uri="{BB962C8B-B14F-4D97-AF65-F5344CB8AC3E}">
        <p14:creationId xmlns:p14="http://schemas.microsoft.com/office/powerpoint/2010/main" val="1332804201"/>
      </p:ext>
    </p:extLst>
  </p:cSld>
  <p:clrMapOvr>
    <a:masterClrMapping/>
  </p:clrMapOvr>
  <mc:AlternateContent xmlns:mc="http://schemas.openxmlformats.org/markup-compatibility/2006" xmlns:p159="http://schemas.microsoft.com/office/powerpoint/2015/09/main">
    <mc:Choice Requires="p159">
      <p:transition spd="slow" advClick="0" advTm="9000">
        <p159:morph option="byObjec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3" presetClass="emph" presetSubtype="2" fill="hold" grpId="0" nodeType="withEffect">
                                  <p:stCondLst>
                                    <p:cond delay="0"/>
                                  </p:stCondLst>
                                  <p:childTnLst>
                                    <p:animClr clrSpc="rgb" dir="cw">
                                      <p:cBhvr override="childStyle">
                                        <p:cTn id="10" dur="2000" fill="hold"/>
                                        <p:tgtEl>
                                          <p:spTgt spid="88"/>
                                        </p:tgtEl>
                                        <p:attrNameLst>
                                          <p:attrName>style.color</p:attrName>
                                        </p:attrNameLst>
                                      </p:cBhvr>
                                      <p:to>
                                        <a:srgbClr val="3366CC"/>
                                      </p:to>
                                    </p:animClr>
                                  </p:childTnLst>
                                </p:cTn>
                              </p:par>
                            </p:childTnLst>
                          </p:cTn>
                        </p:par>
                        <p:par>
                          <p:cTn id="11" fill="hold">
                            <p:stCondLst>
                              <p:cond delay="2000"/>
                            </p:stCondLst>
                            <p:childTnLst>
                              <p:par>
                                <p:cTn id="12" presetID="23" presetClass="entr" presetSubtype="16" fill="hold" grpId="0" nodeType="after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childTnLst>
                                </p:cTn>
                              </p:par>
                              <p:par>
                                <p:cTn id="16" presetID="3" presetClass="emph" presetSubtype="2" fill="hold" grpId="1" nodeType="withEffect">
                                  <p:stCondLst>
                                    <p:cond delay="1000"/>
                                  </p:stCondLst>
                                  <p:childTnLst>
                                    <p:animClr clrSpc="rgb" dir="cw">
                                      <p:cBhvr override="childStyle">
                                        <p:cTn id="17" dur="2000" fill="hold"/>
                                        <p:tgtEl>
                                          <p:spTgt spid="8"/>
                                        </p:tgtEl>
                                        <p:attrNameLst>
                                          <p:attrName>style.color</p:attrName>
                                        </p:attrNameLst>
                                      </p:cBhvr>
                                      <p:to>
                                        <a:srgbClr val="00CC99"/>
                                      </p:to>
                                    </p:animClr>
                                  </p:childTnLst>
                                </p:cTn>
                              </p:par>
                              <p:par>
                                <p:cTn id="18" presetID="7" presetClass="emph" presetSubtype="2" fill="hold" nodeType="withEffect">
                                  <p:stCondLst>
                                    <p:cond delay="1000"/>
                                  </p:stCondLst>
                                  <p:childTnLst>
                                    <p:animClr clrSpc="rgb" dir="cw">
                                      <p:cBhvr>
                                        <p:cTn id="19" dur="2000" fill="hold"/>
                                        <p:tgtEl>
                                          <p:spTgt spid="8"/>
                                        </p:tgtEl>
                                        <p:attrNameLst>
                                          <p:attrName>stroke.color</p:attrName>
                                        </p:attrNameLst>
                                      </p:cBhvr>
                                      <p:to>
                                        <a:srgbClr val="3366CC"/>
                                      </p:to>
                                    </p:animClr>
                                    <p:set>
                                      <p:cBhvr>
                                        <p:cTn id="20" dur="2000" fill="hold"/>
                                        <p:tgtEl>
                                          <p:spTgt spid="8"/>
                                        </p:tgtEl>
                                        <p:attrNameLst>
                                          <p:attrName>stroke.on</p:attrName>
                                        </p:attrNameLst>
                                      </p:cBhvr>
                                      <p:to>
                                        <p:strVal val="true"/>
                                      </p:to>
                                    </p:set>
                                  </p:childTnLst>
                                </p:cTn>
                              </p:par>
                              <p:par>
                                <p:cTn id="21" presetID="23" presetClass="entr" presetSubtype="16" fill="hold" grpId="0" nodeType="withEffect">
                                  <p:stCondLst>
                                    <p:cond delay="500"/>
                                  </p:stCondLst>
                                  <p:childTnLst>
                                    <p:set>
                                      <p:cBhvr>
                                        <p:cTn id="22" dur="1" fill="hold">
                                          <p:stCondLst>
                                            <p:cond delay="0"/>
                                          </p:stCondLst>
                                        </p:cTn>
                                        <p:tgtEl>
                                          <p:spTgt spid="95"/>
                                        </p:tgtEl>
                                        <p:attrNameLst>
                                          <p:attrName>style.visibility</p:attrName>
                                        </p:attrNameLst>
                                      </p:cBhvr>
                                      <p:to>
                                        <p:strVal val="visible"/>
                                      </p:to>
                                    </p:set>
                                    <p:anim calcmode="lin" valueType="num">
                                      <p:cBhvr>
                                        <p:cTn id="23" dur="500" fill="hold"/>
                                        <p:tgtEl>
                                          <p:spTgt spid="95"/>
                                        </p:tgtEl>
                                        <p:attrNameLst>
                                          <p:attrName>ppt_w</p:attrName>
                                        </p:attrNameLst>
                                      </p:cBhvr>
                                      <p:tavLst>
                                        <p:tav tm="0">
                                          <p:val>
                                            <p:fltVal val="0"/>
                                          </p:val>
                                        </p:tav>
                                        <p:tav tm="100000">
                                          <p:val>
                                            <p:strVal val="#ppt_w"/>
                                          </p:val>
                                        </p:tav>
                                      </p:tavLst>
                                    </p:anim>
                                    <p:anim calcmode="lin" valueType="num">
                                      <p:cBhvr>
                                        <p:cTn id="24" dur="500" fill="hold"/>
                                        <p:tgtEl>
                                          <p:spTgt spid="95"/>
                                        </p:tgtEl>
                                        <p:attrNameLst>
                                          <p:attrName>ppt_h</p:attrName>
                                        </p:attrNameLst>
                                      </p:cBhvr>
                                      <p:tavLst>
                                        <p:tav tm="0">
                                          <p:val>
                                            <p:fltVal val="0"/>
                                          </p:val>
                                        </p:tav>
                                        <p:tav tm="100000">
                                          <p:val>
                                            <p:strVal val="#ppt_h"/>
                                          </p:val>
                                        </p:tav>
                                      </p:tavLst>
                                    </p:anim>
                                  </p:childTnLst>
                                </p:cTn>
                              </p:par>
                              <p:par>
                                <p:cTn id="25" presetID="3" presetClass="emph" presetSubtype="2" fill="hold" grpId="1" nodeType="withEffect">
                                  <p:stCondLst>
                                    <p:cond delay="1000"/>
                                  </p:stCondLst>
                                  <p:childTnLst>
                                    <p:animClr clrSpc="rgb" dir="cw">
                                      <p:cBhvr override="childStyle">
                                        <p:cTn id="26" dur="2000" fill="hold"/>
                                        <p:tgtEl>
                                          <p:spTgt spid="95"/>
                                        </p:tgtEl>
                                        <p:attrNameLst>
                                          <p:attrName>style.color</p:attrName>
                                        </p:attrNameLst>
                                      </p:cBhvr>
                                      <p:to>
                                        <a:srgbClr val="00CC99"/>
                                      </p:to>
                                    </p:animClr>
                                  </p:childTnLst>
                                </p:cTn>
                              </p:par>
                              <p:par>
                                <p:cTn id="27" presetID="7" presetClass="emph" presetSubtype="2" fill="hold" nodeType="withEffect">
                                  <p:stCondLst>
                                    <p:cond delay="1000"/>
                                  </p:stCondLst>
                                  <p:childTnLst>
                                    <p:animClr clrSpc="rgb" dir="cw">
                                      <p:cBhvr>
                                        <p:cTn id="28" dur="2000" fill="hold"/>
                                        <p:tgtEl>
                                          <p:spTgt spid="95"/>
                                        </p:tgtEl>
                                        <p:attrNameLst>
                                          <p:attrName>stroke.color</p:attrName>
                                        </p:attrNameLst>
                                      </p:cBhvr>
                                      <p:to>
                                        <a:srgbClr val="FF6666"/>
                                      </p:to>
                                    </p:animClr>
                                    <p:set>
                                      <p:cBhvr>
                                        <p:cTn id="29" dur="2000" fill="hold"/>
                                        <p:tgtEl>
                                          <p:spTgt spid="9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 grpId="0" animBg="1"/>
      <p:bldP spid="8" grpId="1" animBg="1"/>
      <p:bldP spid="95" grpId="0" animBg="1"/>
      <p:bldP spid="95"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1231</TotalTime>
  <Words>1093</Words>
  <Application>Microsoft Macintosh PowerPoint</Application>
  <PresentationFormat>Widescreen</PresentationFormat>
  <Paragraphs>142</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Montserrat</vt:lpstr>
      <vt:lpstr>Riffic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Bednar, Magen E.</cp:lastModifiedBy>
  <cp:revision>121</cp:revision>
  <dcterms:created xsi:type="dcterms:W3CDTF">2016-08-29T20:16:22Z</dcterms:created>
  <dcterms:modified xsi:type="dcterms:W3CDTF">2019-02-07T20:03:14Z</dcterms:modified>
</cp:coreProperties>
</file>