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9" r:id="rId2"/>
    <p:sldId id="271" r:id="rId3"/>
    <p:sldId id="256" r:id="rId4"/>
    <p:sldId id="257" r:id="rId5"/>
    <p:sldId id="258" r:id="rId6"/>
    <p:sldId id="299" r:id="rId7"/>
    <p:sldId id="289" r:id="rId8"/>
    <p:sldId id="294" r:id="rId9"/>
    <p:sldId id="296" r:id="rId10"/>
    <p:sldId id="300" r:id="rId11"/>
    <p:sldId id="288" r:id="rId12"/>
    <p:sldId id="277" r:id="rId13"/>
    <p:sldId id="301" r:id="rId14"/>
    <p:sldId id="297" r:id="rId15"/>
    <p:sldId id="260" r:id="rId16"/>
    <p:sldId id="264" r:id="rId17"/>
    <p:sldId id="265" r:id="rId18"/>
    <p:sldId id="266" r:id="rId19"/>
    <p:sldId id="267" r:id="rId20"/>
    <p:sldId id="269" r:id="rId21"/>
    <p:sldId id="268" r:id="rId22"/>
    <p:sldId id="261" r:id="rId23"/>
    <p:sldId id="262" r:id="rId24"/>
    <p:sldId id="263" r:id="rId25"/>
    <p:sldId id="302" r:id="rId26"/>
    <p:sldId id="272" r:id="rId27"/>
    <p:sldId id="270" r:id="rId28"/>
    <p:sldId id="304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1283" autoAdjust="0"/>
  </p:normalViewPr>
  <p:slideViewPr>
    <p:cSldViewPr snapToGrid="0">
      <p:cViewPr varScale="1">
        <p:scale>
          <a:sx n="97" d="100"/>
          <a:sy n="97" d="100"/>
        </p:scale>
        <p:origin x="8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878-4128-9366-E23314518FA9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878-4128-9366-E23314518FA9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878-4128-9366-E23314518FA9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878-4128-9366-E23314518FA9}"/>
              </c:ext>
            </c:extLst>
          </c:dPt>
          <c:dLbls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Sheet1!$A$2:$A$5</c:f>
              <c:strCache>
                <c:ptCount val="4"/>
                <c:pt idx="0">
                  <c:v>freshmen</c:v>
                </c:pt>
                <c:pt idx="1">
                  <c:v>sophomores</c:v>
                </c:pt>
                <c:pt idx="2">
                  <c:v>juniors</c:v>
                </c:pt>
                <c:pt idx="3">
                  <c:v>seniors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1005</c:v>
                </c:pt>
                <c:pt idx="1">
                  <c:v>802</c:v>
                </c:pt>
                <c:pt idx="2">
                  <c:v>699</c:v>
                </c:pt>
                <c:pt idx="3">
                  <c:v>835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878-4128-9366-E23314518F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4C3E3C-A988-4AB9-9CD7-061038FF2DB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7F696E4-B78A-4563-823B-9779ADEB6CCE}">
      <dgm:prSet/>
      <dgm:spPr/>
      <dgm:t>
        <a:bodyPr/>
        <a:lstStyle/>
        <a:p>
          <a:r>
            <a:rPr lang="en-US" dirty="0"/>
            <a:t>T</a:t>
          </a:r>
          <a:r>
            <a:rPr lang="en-US" b="0" i="0" dirty="0"/>
            <a:t>he number of 18-year-olds is now projected to contract after cresting at around 4.2 million people in 2033.</a:t>
          </a:r>
          <a:endParaRPr lang="en-US" dirty="0"/>
        </a:p>
      </dgm:t>
    </dgm:pt>
    <dgm:pt modelId="{1F4D7030-9932-42AB-84B4-25EBABA6E965}" type="parTrans" cxnId="{9EC5B83D-096B-4D76-B966-FCFD47DEF5BB}">
      <dgm:prSet/>
      <dgm:spPr/>
      <dgm:t>
        <a:bodyPr/>
        <a:lstStyle/>
        <a:p>
          <a:endParaRPr lang="en-US"/>
        </a:p>
      </dgm:t>
    </dgm:pt>
    <dgm:pt modelId="{1D0CDD88-3745-4854-9723-A5D8C8285642}" type="sibTrans" cxnId="{9EC5B83D-096B-4D76-B966-FCFD47DEF5BB}">
      <dgm:prSet/>
      <dgm:spPr/>
      <dgm:t>
        <a:bodyPr/>
        <a:lstStyle/>
        <a:p>
          <a:endParaRPr lang="en-US"/>
        </a:p>
      </dgm:t>
    </dgm:pt>
    <dgm:pt modelId="{F70A5295-1F65-4A41-8279-5403E14361FC}">
      <dgm:prSet/>
      <dgm:spPr/>
      <dgm:t>
        <a:bodyPr/>
        <a:lstStyle/>
        <a:p>
          <a:r>
            <a:rPr lang="en-US" b="0" i="0"/>
            <a:t>They are anticipated to shrink to around 3.8 million by 2039. </a:t>
          </a:r>
          <a:endParaRPr lang="en-US"/>
        </a:p>
      </dgm:t>
    </dgm:pt>
    <dgm:pt modelId="{295F9648-B0EC-4D74-9186-D8742E0910FE}" type="parTrans" cxnId="{46E8C63B-C206-4ECB-B6F5-3C0E7E98125C}">
      <dgm:prSet/>
      <dgm:spPr/>
      <dgm:t>
        <a:bodyPr/>
        <a:lstStyle/>
        <a:p>
          <a:endParaRPr lang="en-US"/>
        </a:p>
      </dgm:t>
    </dgm:pt>
    <dgm:pt modelId="{0BDCE552-0CE4-4A51-968B-272CE13E5820}" type="sibTrans" cxnId="{46E8C63B-C206-4ECB-B6F5-3C0E7E98125C}">
      <dgm:prSet/>
      <dgm:spPr/>
      <dgm:t>
        <a:bodyPr/>
        <a:lstStyle/>
        <a:p>
          <a:endParaRPr lang="en-US"/>
        </a:p>
      </dgm:t>
    </dgm:pt>
    <dgm:pt modelId="{0CC69B5F-E938-4290-BF8D-73100326AB70}">
      <dgm:prSet/>
      <dgm:spPr/>
      <dgm:t>
        <a:bodyPr/>
        <a:lstStyle/>
        <a:p>
          <a:r>
            <a:rPr lang="en-US" b="0" i="0" dirty="0"/>
            <a:t>After that, the Census Bureau doesn’t </a:t>
          </a:r>
          <a:r>
            <a:rPr lang="en-US" dirty="0"/>
            <a:t>expect </a:t>
          </a:r>
          <a:r>
            <a:rPr lang="en-US" b="0" i="0" dirty="0"/>
            <a:t>the population of 18-year-olds will exceed 4 million people in any year this century.   (Bauman 2024)</a:t>
          </a:r>
          <a:endParaRPr lang="en-US" dirty="0"/>
        </a:p>
      </dgm:t>
    </dgm:pt>
    <dgm:pt modelId="{099861F1-739F-4DD6-BDA7-E339295005DA}" type="parTrans" cxnId="{EEF6619D-2784-4A04-874E-BC21410FB751}">
      <dgm:prSet/>
      <dgm:spPr/>
      <dgm:t>
        <a:bodyPr/>
        <a:lstStyle/>
        <a:p>
          <a:endParaRPr lang="en-US"/>
        </a:p>
      </dgm:t>
    </dgm:pt>
    <dgm:pt modelId="{A5C8EC76-E720-416F-B352-2A482B192478}" type="sibTrans" cxnId="{EEF6619D-2784-4A04-874E-BC21410FB751}">
      <dgm:prSet/>
      <dgm:spPr/>
      <dgm:t>
        <a:bodyPr/>
        <a:lstStyle/>
        <a:p>
          <a:endParaRPr lang="en-US"/>
        </a:p>
      </dgm:t>
    </dgm:pt>
    <dgm:pt modelId="{8ACF4939-5C21-4666-A7C2-6E6532587732}" type="pres">
      <dgm:prSet presAssocID="{B34C3E3C-A988-4AB9-9CD7-061038FF2DBB}" presName="linear" presStyleCnt="0">
        <dgm:presLayoutVars>
          <dgm:animLvl val="lvl"/>
          <dgm:resizeHandles val="exact"/>
        </dgm:presLayoutVars>
      </dgm:prSet>
      <dgm:spPr/>
    </dgm:pt>
    <dgm:pt modelId="{C4A8EC4B-32D7-43DE-824D-7E3C4E8AC972}" type="pres">
      <dgm:prSet presAssocID="{B7F696E4-B78A-4563-823B-9779ADEB6CC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CDA8C8C-53C1-47E5-9202-7AAC0BA71803}" type="pres">
      <dgm:prSet presAssocID="{1D0CDD88-3745-4854-9723-A5D8C8285642}" presName="spacer" presStyleCnt="0"/>
      <dgm:spPr/>
    </dgm:pt>
    <dgm:pt modelId="{FA917BC0-5406-4ADB-9DBB-9553F661F38A}" type="pres">
      <dgm:prSet presAssocID="{F70A5295-1F65-4A41-8279-5403E14361F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CA240D7-5D9B-4C11-94FC-D2DBAFD9E327}" type="pres">
      <dgm:prSet presAssocID="{0BDCE552-0CE4-4A51-968B-272CE13E5820}" presName="spacer" presStyleCnt="0"/>
      <dgm:spPr/>
    </dgm:pt>
    <dgm:pt modelId="{F359CFAA-3612-411C-99EA-B48CBDD7C955}" type="pres">
      <dgm:prSet presAssocID="{0CC69B5F-E938-4290-BF8D-73100326AB7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9CFB732D-58B1-4494-AF0F-610EE64FD39C}" type="presOf" srcId="{B7F696E4-B78A-4563-823B-9779ADEB6CCE}" destId="{C4A8EC4B-32D7-43DE-824D-7E3C4E8AC972}" srcOrd="0" destOrd="0" presId="urn:microsoft.com/office/officeart/2005/8/layout/vList2"/>
    <dgm:cxn modelId="{46E8C63B-C206-4ECB-B6F5-3C0E7E98125C}" srcId="{B34C3E3C-A988-4AB9-9CD7-061038FF2DBB}" destId="{F70A5295-1F65-4A41-8279-5403E14361FC}" srcOrd="1" destOrd="0" parTransId="{295F9648-B0EC-4D74-9186-D8742E0910FE}" sibTransId="{0BDCE552-0CE4-4A51-968B-272CE13E5820}"/>
    <dgm:cxn modelId="{9EC5B83D-096B-4D76-B966-FCFD47DEF5BB}" srcId="{B34C3E3C-A988-4AB9-9CD7-061038FF2DBB}" destId="{B7F696E4-B78A-4563-823B-9779ADEB6CCE}" srcOrd="0" destOrd="0" parTransId="{1F4D7030-9932-42AB-84B4-25EBABA6E965}" sibTransId="{1D0CDD88-3745-4854-9723-A5D8C8285642}"/>
    <dgm:cxn modelId="{EEF6619D-2784-4A04-874E-BC21410FB751}" srcId="{B34C3E3C-A988-4AB9-9CD7-061038FF2DBB}" destId="{0CC69B5F-E938-4290-BF8D-73100326AB70}" srcOrd="2" destOrd="0" parTransId="{099861F1-739F-4DD6-BDA7-E339295005DA}" sibTransId="{A5C8EC76-E720-416F-B352-2A482B192478}"/>
    <dgm:cxn modelId="{8F9A3AB4-05DA-4153-BFD9-A02CF75C783B}" type="presOf" srcId="{0CC69B5F-E938-4290-BF8D-73100326AB70}" destId="{F359CFAA-3612-411C-99EA-B48CBDD7C955}" srcOrd="0" destOrd="0" presId="urn:microsoft.com/office/officeart/2005/8/layout/vList2"/>
    <dgm:cxn modelId="{D1B2ACC1-328E-4056-A304-AAAFC0397DB0}" type="presOf" srcId="{B34C3E3C-A988-4AB9-9CD7-061038FF2DBB}" destId="{8ACF4939-5C21-4666-A7C2-6E6532587732}" srcOrd="0" destOrd="0" presId="urn:microsoft.com/office/officeart/2005/8/layout/vList2"/>
    <dgm:cxn modelId="{5296FDF8-EDA4-4337-9158-6D1C7FD74326}" type="presOf" srcId="{F70A5295-1F65-4A41-8279-5403E14361FC}" destId="{FA917BC0-5406-4ADB-9DBB-9553F661F38A}" srcOrd="0" destOrd="0" presId="urn:microsoft.com/office/officeart/2005/8/layout/vList2"/>
    <dgm:cxn modelId="{10616C85-9AEC-4895-829A-DA69C35BC240}" type="presParOf" srcId="{8ACF4939-5C21-4666-A7C2-6E6532587732}" destId="{C4A8EC4B-32D7-43DE-824D-7E3C4E8AC972}" srcOrd="0" destOrd="0" presId="urn:microsoft.com/office/officeart/2005/8/layout/vList2"/>
    <dgm:cxn modelId="{FDF79555-561A-4B95-94A6-B16C22EFF725}" type="presParOf" srcId="{8ACF4939-5C21-4666-A7C2-6E6532587732}" destId="{ACDA8C8C-53C1-47E5-9202-7AAC0BA71803}" srcOrd="1" destOrd="0" presId="urn:microsoft.com/office/officeart/2005/8/layout/vList2"/>
    <dgm:cxn modelId="{A905F703-F219-4E7F-AECC-5AF6880686FF}" type="presParOf" srcId="{8ACF4939-5C21-4666-A7C2-6E6532587732}" destId="{FA917BC0-5406-4ADB-9DBB-9553F661F38A}" srcOrd="2" destOrd="0" presId="urn:microsoft.com/office/officeart/2005/8/layout/vList2"/>
    <dgm:cxn modelId="{D0F40DA4-D501-4815-8581-F33AC3725177}" type="presParOf" srcId="{8ACF4939-5C21-4666-A7C2-6E6532587732}" destId="{ECA240D7-5D9B-4C11-94FC-D2DBAFD9E327}" srcOrd="3" destOrd="0" presId="urn:microsoft.com/office/officeart/2005/8/layout/vList2"/>
    <dgm:cxn modelId="{45A5F5BC-41FB-403C-A5A4-274CEE621F3B}" type="presParOf" srcId="{8ACF4939-5C21-4666-A7C2-6E6532587732}" destId="{F359CFAA-3612-411C-99EA-B48CBDD7C95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36B52F-B2CC-4896-A0FC-D70264AEB99B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3CF22C0-CC7B-44C4-B0C1-E306BEE083B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dirty="0"/>
            <a:t>Positive correlations exist between </a:t>
          </a:r>
          <a:r>
            <a:rPr lang="en-US" sz="1400" b="1" dirty="0"/>
            <a:t>library usage and core grades </a:t>
          </a:r>
          <a:r>
            <a:rPr lang="en-US" sz="1400" dirty="0"/>
            <a:t>in disciplines like Marketing and HR Management (Moodley &amp; Carte, 2019).</a:t>
          </a:r>
        </a:p>
      </dgm:t>
    </dgm:pt>
    <dgm:pt modelId="{1BE0937A-9F79-4ACC-9CB0-B2127094D7E2}" type="parTrans" cxnId="{3873EEE5-CEFF-450C-851D-BF6A03CD8C74}">
      <dgm:prSet/>
      <dgm:spPr/>
      <dgm:t>
        <a:bodyPr/>
        <a:lstStyle/>
        <a:p>
          <a:endParaRPr lang="en-US"/>
        </a:p>
      </dgm:t>
    </dgm:pt>
    <dgm:pt modelId="{271A0A83-FA5F-42E1-B832-55C500C785B8}" type="sibTrans" cxnId="{3873EEE5-CEFF-450C-851D-BF6A03CD8C74}">
      <dgm:prSet/>
      <dgm:spPr/>
      <dgm:t>
        <a:bodyPr/>
        <a:lstStyle/>
        <a:p>
          <a:endParaRPr lang="en-US"/>
        </a:p>
      </dgm:t>
    </dgm:pt>
    <dgm:pt modelId="{BFBAB00A-EE24-4673-A376-83DFA34D327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dirty="0"/>
            <a:t>First-year students who use the library tend to have </a:t>
          </a:r>
          <a:r>
            <a:rPr lang="en-US" sz="1400" b="1" dirty="0"/>
            <a:t>higher GPAs in the first semester and better retention rates </a:t>
          </a:r>
          <a:r>
            <a:rPr lang="en-US" sz="1400" dirty="0"/>
            <a:t> from fall to spring (Soria et al., 2013).</a:t>
          </a:r>
        </a:p>
      </dgm:t>
    </dgm:pt>
    <dgm:pt modelId="{C0DEC9A5-1667-4C89-87E8-B79888C61513}" type="parTrans" cxnId="{90431DA0-3C1E-40EF-8C12-1567243A0AA3}">
      <dgm:prSet/>
      <dgm:spPr/>
      <dgm:t>
        <a:bodyPr/>
        <a:lstStyle/>
        <a:p>
          <a:endParaRPr lang="en-US"/>
        </a:p>
      </dgm:t>
    </dgm:pt>
    <dgm:pt modelId="{96ED4AFA-3602-4A7C-9916-422B2FA72E6F}" type="sibTrans" cxnId="{90431DA0-3C1E-40EF-8C12-1567243A0AA3}">
      <dgm:prSet/>
      <dgm:spPr/>
      <dgm:t>
        <a:bodyPr/>
        <a:lstStyle/>
        <a:p>
          <a:endParaRPr lang="en-US"/>
        </a:p>
      </dgm:t>
    </dgm:pt>
    <dgm:pt modelId="{8AA08AFB-79C8-4224-85D7-EFED2A552C6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dirty="0"/>
            <a:t>First-time undergraduates who remained enrolled utilized library resources more frequently than those who withdrew (Haddow, 2013).</a:t>
          </a:r>
        </a:p>
      </dgm:t>
    </dgm:pt>
    <dgm:pt modelId="{C82675A6-6615-487B-8365-2D85E8B2A8A1}" type="parTrans" cxnId="{3A719B69-DA1A-4044-ACF1-53B95C39B312}">
      <dgm:prSet/>
      <dgm:spPr/>
      <dgm:t>
        <a:bodyPr/>
        <a:lstStyle/>
        <a:p>
          <a:endParaRPr lang="en-US"/>
        </a:p>
      </dgm:t>
    </dgm:pt>
    <dgm:pt modelId="{5EEE5400-403C-4C39-BC75-E499813EA535}" type="sibTrans" cxnId="{3A719B69-DA1A-4044-ACF1-53B95C39B312}">
      <dgm:prSet/>
      <dgm:spPr/>
      <dgm:t>
        <a:bodyPr/>
        <a:lstStyle/>
        <a:p>
          <a:endParaRPr lang="en-US"/>
        </a:p>
      </dgm:t>
    </dgm:pt>
    <dgm:pt modelId="{16535CA6-1FF2-4202-8F47-DFF49E675C4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b="1" dirty="0"/>
            <a:t>GPA improved among freshman </a:t>
          </a:r>
          <a:r>
            <a:rPr lang="en-US" sz="1400" b="0" dirty="0"/>
            <a:t>using study rooms and research consultations </a:t>
          </a:r>
          <a:r>
            <a:rPr lang="en-US" sz="1400" dirty="0"/>
            <a:t>(Kot &amp; Jones, 2015).</a:t>
          </a:r>
        </a:p>
      </dgm:t>
    </dgm:pt>
    <dgm:pt modelId="{8A1D886B-802C-4E1C-9239-BAD43BFA7EDC}" type="parTrans" cxnId="{EEB17B8B-F5B8-4075-B649-0CCD427B88CB}">
      <dgm:prSet/>
      <dgm:spPr/>
      <dgm:t>
        <a:bodyPr/>
        <a:lstStyle/>
        <a:p>
          <a:endParaRPr lang="en-US"/>
        </a:p>
      </dgm:t>
    </dgm:pt>
    <dgm:pt modelId="{91ECE214-35B8-46AA-AA48-9FAC65812278}" type="sibTrans" cxnId="{EEB17B8B-F5B8-4075-B649-0CCD427B88CB}">
      <dgm:prSet/>
      <dgm:spPr/>
      <dgm:t>
        <a:bodyPr/>
        <a:lstStyle/>
        <a:p>
          <a:endParaRPr lang="en-US"/>
        </a:p>
      </dgm:t>
    </dgm:pt>
    <dgm:pt modelId="{C4063939-E7AE-4AA6-9258-B3EAB7AAE9A7}" type="pres">
      <dgm:prSet presAssocID="{6336B52F-B2CC-4896-A0FC-D70264AEB99B}" presName="root" presStyleCnt="0">
        <dgm:presLayoutVars>
          <dgm:dir/>
          <dgm:resizeHandles val="exact"/>
        </dgm:presLayoutVars>
      </dgm:prSet>
      <dgm:spPr/>
    </dgm:pt>
    <dgm:pt modelId="{B579710C-CEE2-4DF8-9ED8-B9424B8AD8F3}" type="pres">
      <dgm:prSet presAssocID="{63CF22C0-CC7B-44C4-B0C1-E306BEE083BB}" presName="compNode" presStyleCnt="0"/>
      <dgm:spPr/>
    </dgm:pt>
    <dgm:pt modelId="{5AE77FD3-A9B7-4A27-B6A4-9B487D8D47E3}" type="pres">
      <dgm:prSet presAssocID="{63CF22C0-CC7B-44C4-B0C1-E306BEE083BB}" presName="iconRect" presStyleLbl="node1" presStyleIdx="0" presStyleCnt="4" custLinFactX="-74523" custLinFactNeighborX="-100000" custLinFactNeighborY="-1106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 on Shelf"/>
        </a:ext>
      </dgm:extLst>
    </dgm:pt>
    <dgm:pt modelId="{1A2C2B5E-18C2-4EA4-A727-1407448722EE}" type="pres">
      <dgm:prSet presAssocID="{63CF22C0-CC7B-44C4-B0C1-E306BEE083BB}" presName="spaceRect" presStyleCnt="0"/>
      <dgm:spPr/>
    </dgm:pt>
    <dgm:pt modelId="{909FC409-5CD0-4FBF-8D72-2192A2D20F73}" type="pres">
      <dgm:prSet presAssocID="{63CF22C0-CC7B-44C4-B0C1-E306BEE083BB}" presName="textRect" presStyleLbl="revTx" presStyleIdx="0" presStyleCnt="4" custScaleX="145821" custLinFactNeighborX="-75151" custLinFactNeighborY="-31163">
        <dgm:presLayoutVars>
          <dgm:chMax val="1"/>
          <dgm:chPref val="1"/>
        </dgm:presLayoutVars>
      </dgm:prSet>
      <dgm:spPr/>
    </dgm:pt>
    <dgm:pt modelId="{99C769BA-321B-42A7-9830-B9BAA1722610}" type="pres">
      <dgm:prSet presAssocID="{271A0A83-FA5F-42E1-B832-55C500C785B8}" presName="sibTrans" presStyleCnt="0"/>
      <dgm:spPr/>
    </dgm:pt>
    <dgm:pt modelId="{62611192-97C3-426B-BBAF-C439A3B2D756}" type="pres">
      <dgm:prSet presAssocID="{BFBAB00A-EE24-4673-A376-83DFA34D3275}" presName="compNode" presStyleCnt="0"/>
      <dgm:spPr/>
    </dgm:pt>
    <dgm:pt modelId="{99F28C2A-0869-4850-BC6A-E5CB7AA41ADD}" type="pres">
      <dgm:prSet presAssocID="{BFBAB00A-EE24-4673-A376-83DFA34D3275}" presName="iconRect" presStyleLbl="node1" presStyleIdx="1" presStyleCnt="4" custLinFactX="-94178" custLinFactNeighborX="-100000" custLinFactNeighborY="-1106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DEFD6FDC-D3EB-47E3-9515-131FC285BD61}" type="pres">
      <dgm:prSet presAssocID="{BFBAB00A-EE24-4673-A376-83DFA34D3275}" presName="spaceRect" presStyleCnt="0"/>
      <dgm:spPr/>
    </dgm:pt>
    <dgm:pt modelId="{CA1AD94B-2787-4C56-B35D-178DD89039DA}" type="pres">
      <dgm:prSet presAssocID="{BFBAB00A-EE24-4673-A376-83DFA34D3275}" presName="textRect" presStyleLbl="revTx" presStyleIdx="1" presStyleCnt="4" custScaleX="119871" custLinFactNeighborX="-82725" custLinFactNeighborY="-30668">
        <dgm:presLayoutVars>
          <dgm:chMax val="1"/>
          <dgm:chPref val="1"/>
        </dgm:presLayoutVars>
      </dgm:prSet>
      <dgm:spPr/>
    </dgm:pt>
    <dgm:pt modelId="{38672393-9956-4F39-9541-D0365258C5FE}" type="pres">
      <dgm:prSet presAssocID="{96ED4AFA-3602-4A7C-9916-422B2FA72E6F}" presName="sibTrans" presStyleCnt="0"/>
      <dgm:spPr/>
    </dgm:pt>
    <dgm:pt modelId="{D7E79E84-7513-4CA7-9842-FC9A8FE66C8E}" type="pres">
      <dgm:prSet presAssocID="{8AA08AFB-79C8-4224-85D7-EFED2A552C60}" presName="compNode" presStyleCnt="0"/>
      <dgm:spPr/>
    </dgm:pt>
    <dgm:pt modelId="{0B2DCBD8-6D91-4450-9DCF-9218AFDA416A}" type="pres">
      <dgm:prSet presAssocID="{8AA08AFB-79C8-4224-85D7-EFED2A552C60}" presName="iconRect" presStyleLbl="node1" presStyleIdx="2" presStyleCnt="4" custLinFactX="200000" custLinFactY="-186230" custLinFactNeighborX="260235" custLinFactNeighborY="-200000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CA77450C-7075-43A1-B0C1-998A6C40A369}" type="pres">
      <dgm:prSet presAssocID="{8AA08AFB-79C8-4224-85D7-EFED2A552C60}" presName="spaceRect" presStyleCnt="0"/>
      <dgm:spPr/>
    </dgm:pt>
    <dgm:pt modelId="{B025A750-4B0F-427C-93E0-F573FEB92349}" type="pres">
      <dgm:prSet presAssocID="{8AA08AFB-79C8-4224-85D7-EFED2A552C60}" presName="textRect" presStyleLbl="revTx" presStyleIdx="2" presStyleCnt="4" custScaleX="136461" custLinFactX="100000" custLinFactY="-100000" custLinFactNeighborX="107360" custLinFactNeighborY="-147780">
        <dgm:presLayoutVars>
          <dgm:chMax val="1"/>
          <dgm:chPref val="1"/>
        </dgm:presLayoutVars>
      </dgm:prSet>
      <dgm:spPr/>
    </dgm:pt>
    <dgm:pt modelId="{F2EF658C-6B97-4D16-8E3F-057491B0EDF0}" type="pres">
      <dgm:prSet presAssocID="{5EEE5400-403C-4C39-BC75-E499813EA535}" presName="sibTrans" presStyleCnt="0"/>
      <dgm:spPr/>
    </dgm:pt>
    <dgm:pt modelId="{93F9F045-B3EF-4124-99B3-502534629726}" type="pres">
      <dgm:prSet presAssocID="{16535CA6-1FF2-4202-8F47-DFF49E675C4A}" presName="compNode" presStyleCnt="0"/>
      <dgm:spPr/>
    </dgm:pt>
    <dgm:pt modelId="{19AA73C4-E458-4644-8238-74D5D5589303}" type="pres">
      <dgm:prSet presAssocID="{16535CA6-1FF2-4202-8F47-DFF49E675C4A}" presName="iconRect" presStyleLbl="node1" presStyleIdx="3" presStyleCnt="4" custLinFactX="-200000" custLinFactNeighborX="-274786" custLinFactNeighborY="533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5260DAA6-4475-4040-A5ED-A86BCFCCA670}" type="pres">
      <dgm:prSet presAssocID="{16535CA6-1FF2-4202-8F47-DFF49E675C4A}" presName="spaceRect" presStyleCnt="0"/>
      <dgm:spPr/>
    </dgm:pt>
    <dgm:pt modelId="{F78CCBFB-BC5C-485F-A16D-919BFF4A5A42}" type="pres">
      <dgm:prSet presAssocID="{16535CA6-1FF2-4202-8F47-DFF49E675C4A}" presName="textRect" presStyleLbl="revTx" presStyleIdx="3" presStyleCnt="4" custScaleX="123066" custLinFactX="-100000" custLinFactNeighborX="-117405" custLinFactNeighborY="-15886">
        <dgm:presLayoutVars>
          <dgm:chMax val="1"/>
          <dgm:chPref val="1"/>
        </dgm:presLayoutVars>
      </dgm:prSet>
      <dgm:spPr/>
    </dgm:pt>
  </dgm:ptLst>
  <dgm:cxnLst>
    <dgm:cxn modelId="{865D8F04-45FD-41D3-B308-1777C94DF225}" type="presOf" srcId="{16535CA6-1FF2-4202-8F47-DFF49E675C4A}" destId="{F78CCBFB-BC5C-485F-A16D-919BFF4A5A42}" srcOrd="0" destOrd="0" presId="urn:microsoft.com/office/officeart/2018/2/layout/IconLabelList"/>
    <dgm:cxn modelId="{E0568613-25B6-4FDA-94B9-9BF861AE82A9}" type="presOf" srcId="{6336B52F-B2CC-4896-A0FC-D70264AEB99B}" destId="{C4063939-E7AE-4AA6-9258-B3EAB7AAE9A7}" srcOrd="0" destOrd="0" presId="urn:microsoft.com/office/officeart/2018/2/layout/IconLabelList"/>
    <dgm:cxn modelId="{39059F3F-2F69-45D0-8875-F6BF986E9A42}" type="presOf" srcId="{63CF22C0-CC7B-44C4-B0C1-E306BEE083BB}" destId="{909FC409-5CD0-4FBF-8D72-2192A2D20F73}" srcOrd="0" destOrd="0" presId="urn:microsoft.com/office/officeart/2018/2/layout/IconLabelList"/>
    <dgm:cxn modelId="{3A719B69-DA1A-4044-ACF1-53B95C39B312}" srcId="{6336B52F-B2CC-4896-A0FC-D70264AEB99B}" destId="{8AA08AFB-79C8-4224-85D7-EFED2A552C60}" srcOrd="2" destOrd="0" parTransId="{C82675A6-6615-487B-8365-2D85E8B2A8A1}" sibTransId="{5EEE5400-403C-4C39-BC75-E499813EA535}"/>
    <dgm:cxn modelId="{456AF858-C3BA-4F75-854D-86D3C35C3E5D}" type="presOf" srcId="{8AA08AFB-79C8-4224-85D7-EFED2A552C60}" destId="{B025A750-4B0F-427C-93E0-F573FEB92349}" srcOrd="0" destOrd="0" presId="urn:microsoft.com/office/officeart/2018/2/layout/IconLabelList"/>
    <dgm:cxn modelId="{D88EE686-0AD6-4EFB-B20B-85465596C3ED}" type="presOf" srcId="{BFBAB00A-EE24-4673-A376-83DFA34D3275}" destId="{CA1AD94B-2787-4C56-B35D-178DD89039DA}" srcOrd="0" destOrd="0" presId="urn:microsoft.com/office/officeart/2018/2/layout/IconLabelList"/>
    <dgm:cxn modelId="{EEB17B8B-F5B8-4075-B649-0CCD427B88CB}" srcId="{6336B52F-B2CC-4896-A0FC-D70264AEB99B}" destId="{16535CA6-1FF2-4202-8F47-DFF49E675C4A}" srcOrd="3" destOrd="0" parTransId="{8A1D886B-802C-4E1C-9239-BAD43BFA7EDC}" sibTransId="{91ECE214-35B8-46AA-AA48-9FAC65812278}"/>
    <dgm:cxn modelId="{90431DA0-3C1E-40EF-8C12-1567243A0AA3}" srcId="{6336B52F-B2CC-4896-A0FC-D70264AEB99B}" destId="{BFBAB00A-EE24-4673-A376-83DFA34D3275}" srcOrd="1" destOrd="0" parTransId="{C0DEC9A5-1667-4C89-87E8-B79888C61513}" sibTransId="{96ED4AFA-3602-4A7C-9916-422B2FA72E6F}"/>
    <dgm:cxn modelId="{3873EEE5-CEFF-450C-851D-BF6A03CD8C74}" srcId="{6336B52F-B2CC-4896-A0FC-D70264AEB99B}" destId="{63CF22C0-CC7B-44C4-B0C1-E306BEE083BB}" srcOrd="0" destOrd="0" parTransId="{1BE0937A-9F79-4ACC-9CB0-B2127094D7E2}" sibTransId="{271A0A83-FA5F-42E1-B832-55C500C785B8}"/>
    <dgm:cxn modelId="{EA3D0590-A4FC-47F0-BB5C-AFEA830F06AB}" type="presParOf" srcId="{C4063939-E7AE-4AA6-9258-B3EAB7AAE9A7}" destId="{B579710C-CEE2-4DF8-9ED8-B9424B8AD8F3}" srcOrd="0" destOrd="0" presId="urn:microsoft.com/office/officeart/2018/2/layout/IconLabelList"/>
    <dgm:cxn modelId="{D440C59C-CDBA-499A-B505-183FE8BC9D04}" type="presParOf" srcId="{B579710C-CEE2-4DF8-9ED8-B9424B8AD8F3}" destId="{5AE77FD3-A9B7-4A27-B6A4-9B487D8D47E3}" srcOrd="0" destOrd="0" presId="urn:microsoft.com/office/officeart/2018/2/layout/IconLabelList"/>
    <dgm:cxn modelId="{353014AE-EEEF-4F65-B47E-198F40BCEEA1}" type="presParOf" srcId="{B579710C-CEE2-4DF8-9ED8-B9424B8AD8F3}" destId="{1A2C2B5E-18C2-4EA4-A727-1407448722EE}" srcOrd="1" destOrd="0" presId="urn:microsoft.com/office/officeart/2018/2/layout/IconLabelList"/>
    <dgm:cxn modelId="{09C23906-6C8A-403B-A392-7FEB93675773}" type="presParOf" srcId="{B579710C-CEE2-4DF8-9ED8-B9424B8AD8F3}" destId="{909FC409-5CD0-4FBF-8D72-2192A2D20F73}" srcOrd="2" destOrd="0" presId="urn:microsoft.com/office/officeart/2018/2/layout/IconLabelList"/>
    <dgm:cxn modelId="{AE0B3432-FAF1-4E69-97B2-AA80965A5752}" type="presParOf" srcId="{C4063939-E7AE-4AA6-9258-B3EAB7AAE9A7}" destId="{99C769BA-321B-42A7-9830-B9BAA1722610}" srcOrd="1" destOrd="0" presId="urn:microsoft.com/office/officeart/2018/2/layout/IconLabelList"/>
    <dgm:cxn modelId="{14FF5F3F-D938-4397-B561-DE1F7A3B330C}" type="presParOf" srcId="{C4063939-E7AE-4AA6-9258-B3EAB7AAE9A7}" destId="{62611192-97C3-426B-BBAF-C439A3B2D756}" srcOrd="2" destOrd="0" presId="urn:microsoft.com/office/officeart/2018/2/layout/IconLabelList"/>
    <dgm:cxn modelId="{629C1391-0FDD-4F93-B40B-A796FC3EF8E7}" type="presParOf" srcId="{62611192-97C3-426B-BBAF-C439A3B2D756}" destId="{99F28C2A-0869-4850-BC6A-E5CB7AA41ADD}" srcOrd="0" destOrd="0" presId="urn:microsoft.com/office/officeart/2018/2/layout/IconLabelList"/>
    <dgm:cxn modelId="{1638DCDC-2BAE-404C-8229-6010B5FA9602}" type="presParOf" srcId="{62611192-97C3-426B-BBAF-C439A3B2D756}" destId="{DEFD6FDC-D3EB-47E3-9515-131FC285BD61}" srcOrd="1" destOrd="0" presId="urn:microsoft.com/office/officeart/2018/2/layout/IconLabelList"/>
    <dgm:cxn modelId="{C3483005-7081-4E9A-A78D-C39102A5D082}" type="presParOf" srcId="{62611192-97C3-426B-BBAF-C439A3B2D756}" destId="{CA1AD94B-2787-4C56-B35D-178DD89039DA}" srcOrd="2" destOrd="0" presId="urn:microsoft.com/office/officeart/2018/2/layout/IconLabelList"/>
    <dgm:cxn modelId="{4B15CADF-10CF-46A6-9BD8-98C02F7108F8}" type="presParOf" srcId="{C4063939-E7AE-4AA6-9258-B3EAB7AAE9A7}" destId="{38672393-9956-4F39-9541-D0365258C5FE}" srcOrd="3" destOrd="0" presId="urn:microsoft.com/office/officeart/2018/2/layout/IconLabelList"/>
    <dgm:cxn modelId="{DE675797-569E-4FE2-B2F7-622C6113F4B4}" type="presParOf" srcId="{C4063939-E7AE-4AA6-9258-B3EAB7AAE9A7}" destId="{D7E79E84-7513-4CA7-9842-FC9A8FE66C8E}" srcOrd="4" destOrd="0" presId="urn:microsoft.com/office/officeart/2018/2/layout/IconLabelList"/>
    <dgm:cxn modelId="{ECC37455-E60B-4BEE-B9B7-03C9EC3386FD}" type="presParOf" srcId="{D7E79E84-7513-4CA7-9842-FC9A8FE66C8E}" destId="{0B2DCBD8-6D91-4450-9DCF-9218AFDA416A}" srcOrd="0" destOrd="0" presId="urn:microsoft.com/office/officeart/2018/2/layout/IconLabelList"/>
    <dgm:cxn modelId="{22EFF227-C580-459D-9E5A-1635339465E0}" type="presParOf" srcId="{D7E79E84-7513-4CA7-9842-FC9A8FE66C8E}" destId="{CA77450C-7075-43A1-B0C1-998A6C40A369}" srcOrd="1" destOrd="0" presId="urn:microsoft.com/office/officeart/2018/2/layout/IconLabelList"/>
    <dgm:cxn modelId="{CFD876D0-A741-4B63-85F6-75AFE28C7681}" type="presParOf" srcId="{D7E79E84-7513-4CA7-9842-FC9A8FE66C8E}" destId="{B025A750-4B0F-427C-93E0-F573FEB92349}" srcOrd="2" destOrd="0" presId="urn:microsoft.com/office/officeart/2018/2/layout/IconLabelList"/>
    <dgm:cxn modelId="{D2735339-062D-4F71-A121-048EFC0F9E7D}" type="presParOf" srcId="{C4063939-E7AE-4AA6-9258-B3EAB7AAE9A7}" destId="{F2EF658C-6B97-4D16-8E3F-057491B0EDF0}" srcOrd="5" destOrd="0" presId="urn:microsoft.com/office/officeart/2018/2/layout/IconLabelList"/>
    <dgm:cxn modelId="{A1152DF1-0668-4F71-B02B-62AD1ACA8ACB}" type="presParOf" srcId="{C4063939-E7AE-4AA6-9258-B3EAB7AAE9A7}" destId="{93F9F045-B3EF-4124-99B3-502534629726}" srcOrd="6" destOrd="0" presId="urn:microsoft.com/office/officeart/2018/2/layout/IconLabelList"/>
    <dgm:cxn modelId="{FDBF9462-C048-419E-AB6B-4CAADD8290DA}" type="presParOf" srcId="{93F9F045-B3EF-4124-99B3-502534629726}" destId="{19AA73C4-E458-4644-8238-74D5D5589303}" srcOrd="0" destOrd="0" presId="urn:microsoft.com/office/officeart/2018/2/layout/IconLabelList"/>
    <dgm:cxn modelId="{6547369F-196D-4340-B8DE-0DFBBAC4E916}" type="presParOf" srcId="{93F9F045-B3EF-4124-99B3-502534629726}" destId="{5260DAA6-4475-4040-A5ED-A86BCFCCA670}" srcOrd="1" destOrd="0" presId="urn:microsoft.com/office/officeart/2018/2/layout/IconLabelList"/>
    <dgm:cxn modelId="{D36070A3-9990-4BE9-8004-944F4ED731A4}" type="presParOf" srcId="{93F9F045-B3EF-4124-99B3-502534629726}" destId="{F78CCBFB-BC5C-485F-A16D-919BFF4A5A42}" srcOrd="2" destOrd="0" presId="urn:microsoft.com/office/officeart/2018/2/layout/IconLabelList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0AEAA2A-55C4-4A29-BDA2-7D5F1F68E203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6826342-D231-41F2-B044-0279DF7AC025}">
      <dgm:prSet custT="1"/>
      <dgm:spPr/>
      <dgm:t>
        <a:bodyPr/>
        <a:lstStyle/>
        <a:p>
          <a:r>
            <a:rPr lang="en-US" sz="1400" b="1" dirty="0"/>
            <a:t>Students’ confidence is built through real-time instruction and feedback. </a:t>
          </a:r>
        </a:p>
      </dgm:t>
    </dgm:pt>
    <dgm:pt modelId="{8FAFB6BD-9D0D-4B59-8C2B-BDA1D7DD4F47}" type="parTrans" cxnId="{ADD63B0D-0CC9-4A96-881D-230544D6C35C}">
      <dgm:prSet/>
      <dgm:spPr/>
      <dgm:t>
        <a:bodyPr/>
        <a:lstStyle/>
        <a:p>
          <a:endParaRPr lang="en-US"/>
        </a:p>
      </dgm:t>
    </dgm:pt>
    <dgm:pt modelId="{014E1778-D018-4C03-A8B2-AB178FCDEFFB}" type="sibTrans" cxnId="{ADD63B0D-0CC9-4A96-881D-230544D6C35C}">
      <dgm:prSet/>
      <dgm:spPr/>
      <dgm:t>
        <a:bodyPr/>
        <a:lstStyle/>
        <a:p>
          <a:endParaRPr lang="en-US"/>
        </a:p>
      </dgm:t>
    </dgm:pt>
    <dgm:pt modelId="{94888ED2-500C-4B4C-A6D7-DA27919D6855}">
      <dgm:prSet custT="1"/>
      <dgm:spPr/>
      <dgm:t>
        <a:bodyPr/>
        <a:lstStyle/>
        <a:p>
          <a:r>
            <a:rPr lang="en-US" sz="1400" b="1" dirty="0"/>
            <a:t>Students can practice research skills, ask questions, and get point-of-need  guidance.</a:t>
          </a:r>
        </a:p>
      </dgm:t>
    </dgm:pt>
    <dgm:pt modelId="{5B19ACED-D40B-4B43-9996-D6E3B04BE37D}" type="parTrans" cxnId="{CF1760AC-0D35-475D-845E-24A6EDAE0886}">
      <dgm:prSet/>
      <dgm:spPr/>
      <dgm:t>
        <a:bodyPr/>
        <a:lstStyle/>
        <a:p>
          <a:endParaRPr lang="en-US"/>
        </a:p>
      </dgm:t>
    </dgm:pt>
    <dgm:pt modelId="{9B21FEEE-4855-468D-8866-D2B15105DBB2}" type="sibTrans" cxnId="{CF1760AC-0D35-475D-845E-24A6EDAE0886}">
      <dgm:prSet/>
      <dgm:spPr/>
      <dgm:t>
        <a:bodyPr/>
        <a:lstStyle/>
        <a:p>
          <a:endParaRPr lang="en-US"/>
        </a:p>
      </dgm:t>
    </dgm:pt>
    <dgm:pt modelId="{129544DB-FD84-4C12-B71D-9E7F54EFFA6B}">
      <dgm:prSet custT="1"/>
      <dgm:spPr/>
      <dgm:t>
        <a:bodyPr/>
        <a:lstStyle/>
        <a:p>
          <a:r>
            <a:rPr lang="en-US" sz="1400" b="1" dirty="0"/>
            <a:t>Hands-on, interactive learning experience helps students develop essential research skills and confidence.</a:t>
          </a:r>
        </a:p>
      </dgm:t>
    </dgm:pt>
    <dgm:pt modelId="{4B9881E0-0E4A-4629-AC60-72306D1DA890}" type="parTrans" cxnId="{060DEFB6-CF3D-4735-AE19-D25A183F3221}">
      <dgm:prSet/>
      <dgm:spPr/>
      <dgm:t>
        <a:bodyPr/>
        <a:lstStyle/>
        <a:p>
          <a:endParaRPr lang="en-US"/>
        </a:p>
      </dgm:t>
    </dgm:pt>
    <dgm:pt modelId="{33A6F1DA-D58A-428F-8E96-B69505D9A8F5}" type="sibTrans" cxnId="{060DEFB6-CF3D-4735-AE19-D25A183F3221}">
      <dgm:prSet/>
      <dgm:spPr/>
      <dgm:t>
        <a:bodyPr/>
        <a:lstStyle/>
        <a:p>
          <a:endParaRPr lang="en-US"/>
        </a:p>
      </dgm:t>
    </dgm:pt>
    <dgm:pt modelId="{C048ACA5-1580-4354-850A-1E3D669FF9C2}">
      <dgm:prSet custT="1"/>
      <dgm:spPr/>
      <dgm:t>
        <a:bodyPr/>
        <a:lstStyle/>
        <a:p>
          <a:r>
            <a:rPr lang="en-US" sz="1400" b="1" dirty="0"/>
            <a:t>Trust and rapport is built with students, making them feel at ease when asking for help.</a:t>
          </a:r>
        </a:p>
      </dgm:t>
    </dgm:pt>
    <dgm:pt modelId="{61D65166-425F-4F5F-A2F1-F753E00C3721}" type="parTrans" cxnId="{D12A7F4B-01E2-4CAE-B0D3-B4D3624684BD}">
      <dgm:prSet/>
      <dgm:spPr/>
      <dgm:t>
        <a:bodyPr/>
        <a:lstStyle/>
        <a:p>
          <a:endParaRPr lang="en-US"/>
        </a:p>
      </dgm:t>
    </dgm:pt>
    <dgm:pt modelId="{878CAC46-CF88-47E5-A4DC-F3EEE8124AF5}" type="sibTrans" cxnId="{D12A7F4B-01E2-4CAE-B0D3-B4D3624684BD}">
      <dgm:prSet/>
      <dgm:spPr/>
      <dgm:t>
        <a:bodyPr/>
        <a:lstStyle/>
        <a:p>
          <a:endParaRPr lang="en-US"/>
        </a:p>
      </dgm:t>
    </dgm:pt>
    <dgm:pt modelId="{83F10C2A-FA80-41FE-9368-AF88CE05DE78}">
      <dgm:prSet custT="1"/>
      <dgm:spPr/>
      <dgm:t>
        <a:bodyPr/>
        <a:lstStyle/>
        <a:p>
          <a:r>
            <a:rPr lang="en-US" sz="1400" b="1" dirty="0"/>
            <a:t>Librarians can observe non-verbal cues and respond to the student’s immediate needs or confusion.</a:t>
          </a:r>
        </a:p>
      </dgm:t>
    </dgm:pt>
    <dgm:pt modelId="{A981053A-DF0B-4C79-ABEC-1EDB23186FE5}" type="parTrans" cxnId="{5DA7F65E-98A2-42F3-8D6F-34AA4AD98206}">
      <dgm:prSet/>
      <dgm:spPr/>
      <dgm:t>
        <a:bodyPr/>
        <a:lstStyle/>
        <a:p>
          <a:endParaRPr lang="en-US"/>
        </a:p>
      </dgm:t>
    </dgm:pt>
    <dgm:pt modelId="{F9F0CA1E-AA84-4B11-8AFE-B59CF5760D0B}" type="sibTrans" cxnId="{5DA7F65E-98A2-42F3-8D6F-34AA4AD98206}">
      <dgm:prSet/>
      <dgm:spPr/>
      <dgm:t>
        <a:bodyPr/>
        <a:lstStyle/>
        <a:p>
          <a:endParaRPr lang="en-US"/>
        </a:p>
      </dgm:t>
    </dgm:pt>
    <dgm:pt modelId="{23D9BA56-CD2B-4B09-93AD-3A7AB7815CF1}">
      <dgm:prSet custT="1"/>
      <dgm:spPr/>
      <dgm:t>
        <a:bodyPr/>
        <a:lstStyle/>
        <a:p>
          <a:r>
            <a:rPr lang="en-US" sz="1400" b="1" dirty="0"/>
            <a:t>A sense of personal connections is fostered, encouraging students to return to the library.</a:t>
          </a:r>
        </a:p>
      </dgm:t>
    </dgm:pt>
    <dgm:pt modelId="{2AB97370-2829-4BBF-BC29-ADB205D06D2A}" type="parTrans" cxnId="{BB59AA7E-5078-4185-990A-F9277A802C96}">
      <dgm:prSet/>
      <dgm:spPr/>
      <dgm:t>
        <a:bodyPr/>
        <a:lstStyle/>
        <a:p>
          <a:endParaRPr lang="en-US"/>
        </a:p>
      </dgm:t>
    </dgm:pt>
    <dgm:pt modelId="{D0D462B1-0362-4896-9FC2-F99ACA546513}" type="sibTrans" cxnId="{BB59AA7E-5078-4185-990A-F9277A802C96}">
      <dgm:prSet/>
      <dgm:spPr/>
      <dgm:t>
        <a:bodyPr/>
        <a:lstStyle/>
        <a:p>
          <a:endParaRPr lang="en-US"/>
        </a:p>
      </dgm:t>
    </dgm:pt>
    <dgm:pt modelId="{4673D222-0398-4D79-B62C-1F80E5AB4032}" type="pres">
      <dgm:prSet presAssocID="{20AEAA2A-55C4-4A29-BDA2-7D5F1F68E203}" presName="diagram" presStyleCnt="0">
        <dgm:presLayoutVars>
          <dgm:dir/>
          <dgm:resizeHandles val="exact"/>
        </dgm:presLayoutVars>
      </dgm:prSet>
      <dgm:spPr/>
    </dgm:pt>
    <dgm:pt modelId="{86F4386A-01ED-457E-85DF-E9BA44C14280}" type="pres">
      <dgm:prSet presAssocID="{F6826342-D231-41F2-B044-0279DF7AC025}" presName="node" presStyleLbl="node1" presStyleIdx="0" presStyleCnt="6">
        <dgm:presLayoutVars>
          <dgm:bulletEnabled val="1"/>
        </dgm:presLayoutVars>
      </dgm:prSet>
      <dgm:spPr/>
    </dgm:pt>
    <dgm:pt modelId="{AAEB945D-E375-46AC-B08E-F7D6C618D408}" type="pres">
      <dgm:prSet presAssocID="{014E1778-D018-4C03-A8B2-AB178FCDEFFB}" presName="sibTrans" presStyleCnt="0"/>
      <dgm:spPr/>
    </dgm:pt>
    <dgm:pt modelId="{39E00F6F-0772-4592-836D-2ACA7BDAF827}" type="pres">
      <dgm:prSet presAssocID="{94888ED2-500C-4B4C-A6D7-DA27919D6855}" presName="node" presStyleLbl="node1" presStyleIdx="1" presStyleCnt="6">
        <dgm:presLayoutVars>
          <dgm:bulletEnabled val="1"/>
        </dgm:presLayoutVars>
      </dgm:prSet>
      <dgm:spPr/>
    </dgm:pt>
    <dgm:pt modelId="{E56C13C7-556C-4B4C-B971-E2370A7D71DC}" type="pres">
      <dgm:prSet presAssocID="{9B21FEEE-4855-468D-8866-D2B15105DBB2}" presName="sibTrans" presStyleCnt="0"/>
      <dgm:spPr/>
    </dgm:pt>
    <dgm:pt modelId="{1E3FC708-A55E-44DD-8502-02FB57F39AFA}" type="pres">
      <dgm:prSet presAssocID="{129544DB-FD84-4C12-B71D-9E7F54EFFA6B}" presName="node" presStyleLbl="node1" presStyleIdx="2" presStyleCnt="6">
        <dgm:presLayoutVars>
          <dgm:bulletEnabled val="1"/>
        </dgm:presLayoutVars>
      </dgm:prSet>
      <dgm:spPr/>
    </dgm:pt>
    <dgm:pt modelId="{56E1D56F-F45F-49D5-87C1-9FA0CBCAD56E}" type="pres">
      <dgm:prSet presAssocID="{33A6F1DA-D58A-428F-8E96-B69505D9A8F5}" presName="sibTrans" presStyleCnt="0"/>
      <dgm:spPr/>
    </dgm:pt>
    <dgm:pt modelId="{B9682FE0-21C4-4842-BF78-B8CC57849CBA}" type="pres">
      <dgm:prSet presAssocID="{C048ACA5-1580-4354-850A-1E3D669FF9C2}" presName="node" presStyleLbl="node1" presStyleIdx="3" presStyleCnt="6">
        <dgm:presLayoutVars>
          <dgm:bulletEnabled val="1"/>
        </dgm:presLayoutVars>
      </dgm:prSet>
      <dgm:spPr/>
    </dgm:pt>
    <dgm:pt modelId="{E3B07A4E-8360-4829-83B3-6D944993E8C5}" type="pres">
      <dgm:prSet presAssocID="{878CAC46-CF88-47E5-A4DC-F3EEE8124AF5}" presName="sibTrans" presStyleCnt="0"/>
      <dgm:spPr/>
    </dgm:pt>
    <dgm:pt modelId="{4CBA8C1B-CC52-406D-91C9-5885CC1B1045}" type="pres">
      <dgm:prSet presAssocID="{83F10C2A-FA80-41FE-9368-AF88CE05DE78}" presName="node" presStyleLbl="node1" presStyleIdx="4" presStyleCnt="6" custScaleY="94660">
        <dgm:presLayoutVars>
          <dgm:bulletEnabled val="1"/>
        </dgm:presLayoutVars>
      </dgm:prSet>
      <dgm:spPr/>
    </dgm:pt>
    <dgm:pt modelId="{9571C3C4-3FFB-4467-B3B4-795FAB8055A5}" type="pres">
      <dgm:prSet presAssocID="{F9F0CA1E-AA84-4B11-8AFE-B59CF5760D0B}" presName="sibTrans" presStyleCnt="0"/>
      <dgm:spPr/>
    </dgm:pt>
    <dgm:pt modelId="{3C6FA4E7-4F69-4857-807B-0A14B0D9DF0E}" type="pres">
      <dgm:prSet presAssocID="{23D9BA56-CD2B-4B09-93AD-3A7AB7815CF1}" presName="node" presStyleLbl="node1" presStyleIdx="5" presStyleCnt="6">
        <dgm:presLayoutVars>
          <dgm:bulletEnabled val="1"/>
        </dgm:presLayoutVars>
      </dgm:prSet>
      <dgm:spPr/>
    </dgm:pt>
  </dgm:ptLst>
  <dgm:cxnLst>
    <dgm:cxn modelId="{ADD63B0D-0CC9-4A96-881D-230544D6C35C}" srcId="{20AEAA2A-55C4-4A29-BDA2-7D5F1F68E203}" destId="{F6826342-D231-41F2-B044-0279DF7AC025}" srcOrd="0" destOrd="0" parTransId="{8FAFB6BD-9D0D-4B59-8C2B-BDA1D7DD4F47}" sibTransId="{014E1778-D018-4C03-A8B2-AB178FCDEFFB}"/>
    <dgm:cxn modelId="{51FE8826-797A-49D5-95A9-2388F9BE7A7E}" type="presOf" srcId="{94888ED2-500C-4B4C-A6D7-DA27919D6855}" destId="{39E00F6F-0772-4592-836D-2ACA7BDAF827}" srcOrd="0" destOrd="0" presId="urn:microsoft.com/office/officeart/2005/8/layout/default"/>
    <dgm:cxn modelId="{D67E9629-B93C-42D2-AD12-C00072464DFD}" type="presOf" srcId="{F6826342-D231-41F2-B044-0279DF7AC025}" destId="{86F4386A-01ED-457E-85DF-E9BA44C14280}" srcOrd="0" destOrd="0" presId="urn:microsoft.com/office/officeart/2005/8/layout/default"/>
    <dgm:cxn modelId="{5DA7F65E-98A2-42F3-8D6F-34AA4AD98206}" srcId="{20AEAA2A-55C4-4A29-BDA2-7D5F1F68E203}" destId="{83F10C2A-FA80-41FE-9368-AF88CE05DE78}" srcOrd="4" destOrd="0" parTransId="{A981053A-DF0B-4C79-ABEC-1EDB23186FE5}" sibTransId="{F9F0CA1E-AA84-4B11-8AFE-B59CF5760D0B}"/>
    <dgm:cxn modelId="{D12A7F4B-01E2-4CAE-B0D3-B4D3624684BD}" srcId="{20AEAA2A-55C4-4A29-BDA2-7D5F1F68E203}" destId="{C048ACA5-1580-4354-850A-1E3D669FF9C2}" srcOrd="3" destOrd="0" parTransId="{61D65166-425F-4F5F-A2F1-F753E00C3721}" sibTransId="{878CAC46-CF88-47E5-A4DC-F3EEE8124AF5}"/>
    <dgm:cxn modelId="{C09FD24E-774C-495F-81CE-D983F1824545}" type="presOf" srcId="{20AEAA2A-55C4-4A29-BDA2-7D5F1F68E203}" destId="{4673D222-0398-4D79-B62C-1F80E5AB4032}" srcOrd="0" destOrd="0" presId="urn:microsoft.com/office/officeart/2005/8/layout/default"/>
    <dgm:cxn modelId="{BB59AA7E-5078-4185-990A-F9277A802C96}" srcId="{20AEAA2A-55C4-4A29-BDA2-7D5F1F68E203}" destId="{23D9BA56-CD2B-4B09-93AD-3A7AB7815CF1}" srcOrd="5" destOrd="0" parTransId="{2AB97370-2829-4BBF-BC29-ADB205D06D2A}" sibTransId="{D0D462B1-0362-4896-9FC2-F99ACA546513}"/>
    <dgm:cxn modelId="{98158583-8BC8-4A05-9BE8-5051C13ED83D}" type="presOf" srcId="{C048ACA5-1580-4354-850A-1E3D669FF9C2}" destId="{B9682FE0-21C4-4842-BF78-B8CC57849CBA}" srcOrd="0" destOrd="0" presId="urn:microsoft.com/office/officeart/2005/8/layout/default"/>
    <dgm:cxn modelId="{DB254285-D45F-404E-A7D5-354B288EAD1E}" type="presOf" srcId="{23D9BA56-CD2B-4B09-93AD-3A7AB7815CF1}" destId="{3C6FA4E7-4F69-4857-807B-0A14B0D9DF0E}" srcOrd="0" destOrd="0" presId="urn:microsoft.com/office/officeart/2005/8/layout/default"/>
    <dgm:cxn modelId="{CF1760AC-0D35-475D-845E-24A6EDAE0886}" srcId="{20AEAA2A-55C4-4A29-BDA2-7D5F1F68E203}" destId="{94888ED2-500C-4B4C-A6D7-DA27919D6855}" srcOrd="1" destOrd="0" parTransId="{5B19ACED-D40B-4B43-9996-D6E3B04BE37D}" sibTransId="{9B21FEEE-4855-468D-8866-D2B15105DBB2}"/>
    <dgm:cxn modelId="{060DEFB6-CF3D-4735-AE19-D25A183F3221}" srcId="{20AEAA2A-55C4-4A29-BDA2-7D5F1F68E203}" destId="{129544DB-FD84-4C12-B71D-9E7F54EFFA6B}" srcOrd="2" destOrd="0" parTransId="{4B9881E0-0E4A-4629-AC60-72306D1DA890}" sibTransId="{33A6F1DA-D58A-428F-8E96-B69505D9A8F5}"/>
    <dgm:cxn modelId="{0D8DBCC6-FD4B-42B0-9B73-C465F61DCA3A}" type="presOf" srcId="{129544DB-FD84-4C12-B71D-9E7F54EFFA6B}" destId="{1E3FC708-A55E-44DD-8502-02FB57F39AFA}" srcOrd="0" destOrd="0" presId="urn:microsoft.com/office/officeart/2005/8/layout/default"/>
    <dgm:cxn modelId="{D68A10E5-5FC0-4788-BCA2-559E9E4D572F}" type="presOf" srcId="{83F10C2A-FA80-41FE-9368-AF88CE05DE78}" destId="{4CBA8C1B-CC52-406D-91C9-5885CC1B1045}" srcOrd="0" destOrd="0" presId="urn:microsoft.com/office/officeart/2005/8/layout/default"/>
    <dgm:cxn modelId="{5DA40E33-3FF6-4450-9C70-37EA368392AD}" type="presParOf" srcId="{4673D222-0398-4D79-B62C-1F80E5AB4032}" destId="{86F4386A-01ED-457E-85DF-E9BA44C14280}" srcOrd="0" destOrd="0" presId="urn:microsoft.com/office/officeart/2005/8/layout/default"/>
    <dgm:cxn modelId="{39A91C4A-6629-4BBC-8A20-FA8DDBB6E8C4}" type="presParOf" srcId="{4673D222-0398-4D79-B62C-1F80E5AB4032}" destId="{AAEB945D-E375-46AC-B08E-F7D6C618D408}" srcOrd="1" destOrd="0" presId="urn:microsoft.com/office/officeart/2005/8/layout/default"/>
    <dgm:cxn modelId="{BD64AF0F-A69D-41BC-8BAC-0D3F8052CD6C}" type="presParOf" srcId="{4673D222-0398-4D79-B62C-1F80E5AB4032}" destId="{39E00F6F-0772-4592-836D-2ACA7BDAF827}" srcOrd="2" destOrd="0" presId="urn:microsoft.com/office/officeart/2005/8/layout/default"/>
    <dgm:cxn modelId="{7B1D19B0-D328-40B2-B3BC-8A395C0AF5CC}" type="presParOf" srcId="{4673D222-0398-4D79-B62C-1F80E5AB4032}" destId="{E56C13C7-556C-4B4C-B971-E2370A7D71DC}" srcOrd="3" destOrd="0" presId="urn:microsoft.com/office/officeart/2005/8/layout/default"/>
    <dgm:cxn modelId="{B05563D4-66CB-4845-90AE-13F811AC6D91}" type="presParOf" srcId="{4673D222-0398-4D79-B62C-1F80E5AB4032}" destId="{1E3FC708-A55E-44DD-8502-02FB57F39AFA}" srcOrd="4" destOrd="0" presId="urn:microsoft.com/office/officeart/2005/8/layout/default"/>
    <dgm:cxn modelId="{453C52D4-4E2A-4233-B81A-808000349EAA}" type="presParOf" srcId="{4673D222-0398-4D79-B62C-1F80E5AB4032}" destId="{56E1D56F-F45F-49D5-87C1-9FA0CBCAD56E}" srcOrd="5" destOrd="0" presId="urn:microsoft.com/office/officeart/2005/8/layout/default"/>
    <dgm:cxn modelId="{28C5B71B-D2AC-45BC-A3F7-A2F523C30F1A}" type="presParOf" srcId="{4673D222-0398-4D79-B62C-1F80E5AB4032}" destId="{B9682FE0-21C4-4842-BF78-B8CC57849CBA}" srcOrd="6" destOrd="0" presId="urn:microsoft.com/office/officeart/2005/8/layout/default"/>
    <dgm:cxn modelId="{508FA326-1E1C-453A-97F4-3F0B4BCF0823}" type="presParOf" srcId="{4673D222-0398-4D79-B62C-1F80E5AB4032}" destId="{E3B07A4E-8360-4829-83B3-6D944993E8C5}" srcOrd="7" destOrd="0" presId="urn:microsoft.com/office/officeart/2005/8/layout/default"/>
    <dgm:cxn modelId="{D79A33DF-B761-4BBA-BAF0-A0F1CDC0B5CB}" type="presParOf" srcId="{4673D222-0398-4D79-B62C-1F80E5AB4032}" destId="{4CBA8C1B-CC52-406D-91C9-5885CC1B1045}" srcOrd="8" destOrd="0" presId="urn:microsoft.com/office/officeart/2005/8/layout/default"/>
    <dgm:cxn modelId="{2E3EAEB1-EEFE-4642-AEF6-CE9329D1869C}" type="presParOf" srcId="{4673D222-0398-4D79-B62C-1F80E5AB4032}" destId="{9571C3C4-3FFB-4467-B3B4-795FAB8055A5}" srcOrd="9" destOrd="0" presId="urn:microsoft.com/office/officeart/2005/8/layout/default"/>
    <dgm:cxn modelId="{8CBD961F-29A3-450F-BA01-3925DB92F28F}" type="presParOf" srcId="{4673D222-0398-4D79-B62C-1F80E5AB4032}" destId="{3C6FA4E7-4F69-4857-807B-0A14B0D9DF0E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EF0C118-F103-4926-BAB7-0068C67ED03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3A8729B-E0A8-41F6-9741-C8637FC9CDD1}">
      <dgm:prSet/>
      <dgm:spPr/>
      <dgm:t>
        <a:bodyPr/>
        <a:lstStyle/>
        <a:p>
          <a:r>
            <a:rPr lang="en-US" dirty="0"/>
            <a:t>Multiple students entering on a single card swipe</a:t>
          </a:r>
        </a:p>
      </dgm:t>
    </dgm:pt>
    <dgm:pt modelId="{19375526-35B2-4799-BC2D-533D0506B3A1}" type="parTrans" cxnId="{8F72C4B6-61F5-4CFB-9BAE-28C5D8DB9B43}">
      <dgm:prSet/>
      <dgm:spPr/>
      <dgm:t>
        <a:bodyPr/>
        <a:lstStyle/>
        <a:p>
          <a:endParaRPr lang="en-US"/>
        </a:p>
      </dgm:t>
    </dgm:pt>
    <dgm:pt modelId="{1F0762C9-3064-40B8-8E2D-4D3497D664B6}" type="sibTrans" cxnId="{8F72C4B6-61F5-4CFB-9BAE-28C5D8DB9B43}">
      <dgm:prSet/>
      <dgm:spPr/>
      <dgm:t>
        <a:bodyPr/>
        <a:lstStyle/>
        <a:p>
          <a:endParaRPr lang="en-US"/>
        </a:p>
      </dgm:t>
    </dgm:pt>
    <dgm:pt modelId="{32CB7E2F-0599-4EEF-87E1-DE2A9A46E2E9}">
      <dgm:prSet/>
      <dgm:spPr/>
      <dgm:t>
        <a:bodyPr/>
        <a:lstStyle/>
        <a:p>
          <a:r>
            <a:rPr lang="en-US"/>
            <a:t>Variations in data collection</a:t>
          </a:r>
        </a:p>
      </dgm:t>
    </dgm:pt>
    <dgm:pt modelId="{4CC5FFB2-80DB-4087-87D0-D9E0DB5684D3}" type="parTrans" cxnId="{08C26E57-36C9-4CA7-B342-5308C3F1977A}">
      <dgm:prSet/>
      <dgm:spPr/>
      <dgm:t>
        <a:bodyPr/>
        <a:lstStyle/>
        <a:p>
          <a:endParaRPr lang="en-US"/>
        </a:p>
      </dgm:t>
    </dgm:pt>
    <dgm:pt modelId="{43AD8B82-8743-4CFA-A16F-2C21945426D5}" type="sibTrans" cxnId="{08C26E57-36C9-4CA7-B342-5308C3F1977A}">
      <dgm:prSet/>
      <dgm:spPr/>
      <dgm:t>
        <a:bodyPr/>
        <a:lstStyle/>
        <a:p>
          <a:endParaRPr lang="en-US"/>
        </a:p>
      </dgm:t>
    </dgm:pt>
    <dgm:pt modelId="{6EB2AE51-28C6-4949-A636-9578D800ABB8}">
      <dgm:prSet/>
      <dgm:spPr/>
      <dgm:t>
        <a:bodyPr/>
        <a:lstStyle/>
        <a:p>
          <a:r>
            <a:rPr lang="en-US" dirty="0"/>
            <a:t>Library hours extended beginning October 1, 2023</a:t>
          </a:r>
        </a:p>
      </dgm:t>
    </dgm:pt>
    <dgm:pt modelId="{7033BF0C-A00E-461B-935E-FBB41071B06E}" type="parTrans" cxnId="{B154A105-CC09-4C31-9834-333D9F8BF5A7}">
      <dgm:prSet/>
      <dgm:spPr/>
      <dgm:t>
        <a:bodyPr/>
        <a:lstStyle/>
        <a:p>
          <a:endParaRPr lang="en-US"/>
        </a:p>
      </dgm:t>
    </dgm:pt>
    <dgm:pt modelId="{2BEB97C3-94B1-4CA2-9ED0-462C4DA455C6}" type="sibTrans" cxnId="{B154A105-CC09-4C31-9834-333D9F8BF5A7}">
      <dgm:prSet/>
      <dgm:spPr/>
      <dgm:t>
        <a:bodyPr/>
        <a:lstStyle/>
        <a:p>
          <a:endParaRPr lang="en-US"/>
        </a:p>
      </dgm:t>
    </dgm:pt>
    <dgm:pt modelId="{4E422FAD-C1A6-406C-980F-21BA0A7F7BAE}">
      <dgm:prSet/>
      <dgm:spPr/>
      <dgm:t>
        <a:bodyPr/>
        <a:lstStyle/>
        <a:p>
          <a:r>
            <a:rPr lang="en-US"/>
            <a:t>University and national holidays</a:t>
          </a:r>
        </a:p>
      </dgm:t>
    </dgm:pt>
    <dgm:pt modelId="{EDC07447-4953-4CE3-9645-C7869A4D5347}" type="parTrans" cxnId="{B3584D70-05F2-4BCB-B7B3-BA20759DA8E2}">
      <dgm:prSet/>
      <dgm:spPr/>
      <dgm:t>
        <a:bodyPr/>
        <a:lstStyle/>
        <a:p>
          <a:endParaRPr lang="en-US"/>
        </a:p>
      </dgm:t>
    </dgm:pt>
    <dgm:pt modelId="{9742E7F2-6E7E-48CD-BBC0-9873DBB7D897}" type="sibTrans" cxnId="{B3584D70-05F2-4BCB-B7B3-BA20759DA8E2}">
      <dgm:prSet/>
      <dgm:spPr/>
      <dgm:t>
        <a:bodyPr/>
        <a:lstStyle/>
        <a:p>
          <a:endParaRPr lang="en-US"/>
        </a:p>
      </dgm:t>
    </dgm:pt>
    <dgm:pt modelId="{F28B4495-3D93-4053-8F98-732AC2A9B99C}" type="pres">
      <dgm:prSet presAssocID="{1EF0C118-F103-4926-BAB7-0068C67ED030}" presName="linear" presStyleCnt="0">
        <dgm:presLayoutVars>
          <dgm:dir/>
          <dgm:animLvl val="lvl"/>
          <dgm:resizeHandles val="exact"/>
        </dgm:presLayoutVars>
      </dgm:prSet>
      <dgm:spPr/>
    </dgm:pt>
    <dgm:pt modelId="{E88D9BE2-9AEE-41EB-9D21-477A233D6ADE}" type="pres">
      <dgm:prSet presAssocID="{23A8729B-E0A8-41F6-9741-C8637FC9CDD1}" presName="parentLin" presStyleCnt="0"/>
      <dgm:spPr/>
    </dgm:pt>
    <dgm:pt modelId="{CA423119-3D1A-44E3-8A4E-167A8BB32EA2}" type="pres">
      <dgm:prSet presAssocID="{23A8729B-E0A8-41F6-9741-C8637FC9CDD1}" presName="parentLeftMargin" presStyleLbl="node1" presStyleIdx="0" presStyleCnt="2"/>
      <dgm:spPr/>
    </dgm:pt>
    <dgm:pt modelId="{E3538E25-97FE-4A9D-868A-9D821799A5E1}" type="pres">
      <dgm:prSet presAssocID="{23A8729B-E0A8-41F6-9741-C8637FC9CDD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7DBCCB8-F392-4180-A1EB-69D383516A9F}" type="pres">
      <dgm:prSet presAssocID="{23A8729B-E0A8-41F6-9741-C8637FC9CDD1}" presName="negativeSpace" presStyleCnt="0"/>
      <dgm:spPr/>
    </dgm:pt>
    <dgm:pt modelId="{CDF251A4-B1A7-4FF9-9F56-4A54B5706633}" type="pres">
      <dgm:prSet presAssocID="{23A8729B-E0A8-41F6-9741-C8637FC9CDD1}" presName="childText" presStyleLbl="conFgAcc1" presStyleIdx="0" presStyleCnt="2">
        <dgm:presLayoutVars>
          <dgm:bulletEnabled val="1"/>
        </dgm:presLayoutVars>
      </dgm:prSet>
      <dgm:spPr/>
    </dgm:pt>
    <dgm:pt modelId="{88A838D1-DCC5-4819-BEFF-E0DBCD2018F7}" type="pres">
      <dgm:prSet presAssocID="{1F0762C9-3064-40B8-8E2D-4D3497D664B6}" presName="spaceBetweenRectangles" presStyleCnt="0"/>
      <dgm:spPr/>
    </dgm:pt>
    <dgm:pt modelId="{63F041A7-1BAC-486A-ADC7-753CA2D42B12}" type="pres">
      <dgm:prSet presAssocID="{32CB7E2F-0599-4EEF-87E1-DE2A9A46E2E9}" presName="parentLin" presStyleCnt="0"/>
      <dgm:spPr/>
    </dgm:pt>
    <dgm:pt modelId="{05861E38-F903-4B86-B7CB-C02B57BE9B4E}" type="pres">
      <dgm:prSet presAssocID="{32CB7E2F-0599-4EEF-87E1-DE2A9A46E2E9}" presName="parentLeftMargin" presStyleLbl="node1" presStyleIdx="0" presStyleCnt="2"/>
      <dgm:spPr/>
    </dgm:pt>
    <dgm:pt modelId="{325661BA-DE00-4FF9-83FE-FEEEF236EB7A}" type="pres">
      <dgm:prSet presAssocID="{32CB7E2F-0599-4EEF-87E1-DE2A9A46E2E9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0B1A6720-632B-4887-B405-F4280A347241}" type="pres">
      <dgm:prSet presAssocID="{32CB7E2F-0599-4EEF-87E1-DE2A9A46E2E9}" presName="negativeSpace" presStyleCnt="0"/>
      <dgm:spPr/>
    </dgm:pt>
    <dgm:pt modelId="{5CAB551C-A1EF-4D27-B11F-652A7C260BF2}" type="pres">
      <dgm:prSet presAssocID="{32CB7E2F-0599-4EEF-87E1-DE2A9A46E2E9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B154A105-CC09-4C31-9834-333D9F8BF5A7}" srcId="{32CB7E2F-0599-4EEF-87E1-DE2A9A46E2E9}" destId="{6EB2AE51-28C6-4949-A636-9578D800ABB8}" srcOrd="0" destOrd="0" parTransId="{7033BF0C-A00E-461B-935E-FBB41071B06E}" sibTransId="{2BEB97C3-94B1-4CA2-9ED0-462C4DA455C6}"/>
    <dgm:cxn modelId="{5B918F30-980A-4B23-9948-A869878543B8}" type="presOf" srcId="{23A8729B-E0A8-41F6-9741-C8637FC9CDD1}" destId="{E3538E25-97FE-4A9D-868A-9D821799A5E1}" srcOrd="1" destOrd="0" presId="urn:microsoft.com/office/officeart/2005/8/layout/list1"/>
    <dgm:cxn modelId="{ECF26C40-395E-4CED-A212-B68A6EF2F417}" type="presOf" srcId="{4E422FAD-C1A6-406C-980F-21BA0A7F7BAE}" destId="{5CAB551C-A1EF-4D27-B11F-652A7C260BF2}" srcOrd="0" destOrd="1" presId="urn:microsoft.com/office/officeart/2005/8/layout/list1"/>
    <dgm:cxn modelId="{B3584D70-05F2-4BCB-B7B3-BA20759DA8E2}" srcId="{32CB7E2F-0599-4EEF-87E1-DE2A9A46E2E9}" destId="{4E422FAD-C1A6-406C-980F-21BA0A7F7BAE}" srcOrd="1" destOrd="0" parTransId="{EDC07447-4953-4CE3-9645-C7869A4D5347}" sibTransId="{9742E7F2-6E7E-48CD-BBC0-9873DBB7D897}"/>
    <dgm:cxn modelId="{263AE974-4AA4-436F-8F82-1130DC6C6C86}" type="presOf" srcId="{32CB7E2F-0599-4EEF-87E1-DE2A9A46E2E9}" destId="{05861E38-F903-4B86-B7CB-C02B57BE9B4E}" srcOrd="0" destOrd="0" presId="urn:microsoft.com/office/officeart/2005/8/layout/list1"/>
    <dgm:cxn modelId="{08C26E57-36C9-4CA7-B342-5308C3F1977A}" srcId="{1EF0C118-F103-4926-BAB7-0068C67ED030}" destId="{32CB7E2F-0599-4EEF-87E1-DE2A9A46E2E9}" srcOrd="1" destOrd="0" parTransId="{4CC5FFB2-80DB-4087-87D0-D9E0DB5684D3}" sibTransId="{43AD8B82-8743-4CFA-A16F-2C21945426D5}"/>
    <dgm:cxn modelId="{C7145A7E-95C0-4915-9C54-5258E3A941A6}" type="presOf" srcId="{1EF0C118-F103-4926-BAB7-0068C67ED030}" destId="{F28B4495-3D93-4053-8F98-732AC2A9B99C}" srcOrd="0" destOrd="0" presId="urn:microsoft.com/office/officeart/2005/8/layout/list1"/>
    <dgm:cxn modelId="{30E89E9B-6C71-495C-A105-CC626AA02D0F}" type="presOf" srcId="{23A8729B-E0A8-41F6-9741-C8637FC9CDD1}" destId="{CA423119-3D1A-44E3-8A4E-167A8BB32EA2}" srcOrd="0" destOrd="0" presId="urn:microsoft.com/office/officeart/2005/8/layout/list1"/>
    <dgm:cxn modelId="{BB64C8AB-80CD-4C79-B4D9-42F6135C2840}" type="presOf" srcId="{6EB2AE51-28C6-4949-A636-9578D800ABB8}" destId="{5CAB551C-A1EF-4D27-B11F-652A7C260BF2}" srcOrd="0" destOrd="0" presId="urn:microsoft.com/office/officeart/2005/8/layout/list1"/>
    <dgm:cxn modelId="{8F72C4B6-61F5-4CFB-9BAE-28C5D8DB9B43}" srcId="{1EF0C118-F103-4926-BAB7-0068C67ED030}" destId="{23A8729B-E0A8-41F6-9741-C8637FC9CDD1}" srcOrd="0" destOrd="0" parTransId="{19375526-35B2-4799-BC2D-533D0506B3A1}" sibTransId="{1F0762C9-3064-40B8-8E2D-4D3497D664B6}"/>
    <dgm:cxn modelId="{7B7A10CB-EF25-40E0-A8EA-34A209070724}" type="presOf" srcId="{32CB7E2F-0599-4EEF-87E1-DE2A9A46E2E9}" destId="{325661BA-DE00-4FF9-83FE-FEEEF236EB7A}" srcOrd="1" destOrd="0" presId="urn:microsoft.com/office/officeart/2005/8/layout/list1"/>
    <dgm:cxn modelId="{7E10CB9A-9042-441A-8327-46F3BB7097E7}" type="presParOf" srcId="{F28B4495-3D93-4053-8F98-732AC2A9B99C}" destId="{E88D9BE2-9AEE-41EB-9D21-477A233D6ADE}" srcOrd="0" destOrd="0" presId="urn:microsoft.com/office/officeart/2005/8/layout/list1"/>
    <dgm:cxn modelId="{8C5ADC8D-7443-4542-8184-6FFE4E0BF519}" type="presParOf" srcId="{E88D9BE2-9AEE-41EB-9D21-477A233D6ADE}" destId="{CA423119-3D1A-44E3-8A4E-167A8BB32EA2}" srcOrd="0" destOrd="0" presId="urn:microsoft.com/office/officeart/2005/8/layout/list1"/>
    <dgm:cxn modelId="{BA34EC8E-D090-40CC-AB92-A8889D2CD823}" type="presParOf" srcId="{E88D9BE2-9AEE-41EB-9D21-477A233D6ADE}" destId="{E3538E25-97FE-4A9D-868A-9D821799A5E1}" srcOrd="1" destOrd="0" presId="urn:microsoft.com/office/officeart/2005/8/layout/list1"/>
    <dgm:cxn modelId="{519608FD-5D68-4C29-9D64-F20647A78CC8}" type="presParOf" srcId="{F28B4495-3D93-4053-8F98-732AC2A9B99C}" destId="{F7DBCCB8-F392-4180-A1EB-69D383516A9F}" srcOrd="1" destOrd="0" presId="urn:microsoft.com/office/officeart/2005/8/layout/list1"/>
    <dgm:cxn modelId="{3E756267-F71D-447D-84D0-DD9A5517F65C}" type="presParOf" srcId="{F28B4495-3D93-4053-8F98-732AC2A9B99C}" destId="{CDF251A4-B1A7-4FF9-9F56-4A54B5706633}" srcOrd="2" destOrd="0" presId="urn:microsoft.com/office/officeart/2005/8/layout/list1"/>
    <dgm:cxn modelId="{B95FE066-6E9C-456A-8864-050D7ED91E70}" type="presParOf" srcId="{F28B4495-3D93-4053-8F98-732AC2A9B99C}" destId="{88A838D1-DCC5-4819-BEFF-E0DBCD2018F7}" srcOrd="3" destOrd="0" presId="urn:microsoft.com/office/officeart/2005/8/layout/list1"/>
    <dgm:cxn modelId="{BA070E17-4D85-4362-9643-DD7287668585}" type="presParOf" srcId="{F28B4495-3D93-4053-8F98-732AC2A9B99C}" destId="{63F041A7-1BAC-486A-ADC7-753CA2D42B12}" srcOrd="4" destOrd="0" presId="urn:microsoft.com/office/officeart/2005/8/layout/list1"/>
    <dgm:cxn modelId="{E4F746CD-A7EE-4439-98BA-61B261A5B1C9}" type="presParOf" srcId="{63F041A7-1BAC-486A-ADC7-753CA2D42B12}" destId="{05861E38-F903-4B86-B7CB-C02B57BE9B4E}" srcOrd="0" destOrd="0" presId="urn:microsoft.com/office/officeart/2005/8/layout/list1"/>
    <dgm:cxn modelId="{A2BE92CA-27D2-4B7F-9E4F-ECDB480CF1A0}" type="presParOf" srcId="{63F041A7-1BAC-486A-ADC7-753CA2D42B12}" destId="{325661BA-DE00-4FF9-83FE-FEEEF236EB7A}" srcOrd="1" destOrd="0" presId="urn:microsoft.com/office/officeart/2005/8/layout/list1"/>
    <dgm:cxn modelId="{4F130322-8E31-4B8E-80E6-DC8CB8AF0B61}" type="presParOf" srcId="{F28B4495-3D93-4053-8F98-732AC2A9B99C}" destId="{0B1A6720-632B-4887-B405-F4280A347241}" srcOrd="5" destOrd="0" presId="urn:microsoft.com/office/officeart/2005/8/layout/list1"/>
    <dgm:cxn modelId="{E7B9B5EC-9736-4186-920A-C3613E70CBAF}" type="presParOf" srcId="{F28B4495-3D93-4053-8F98-732AC2A9B99C}" destId="{5CAB551C-A1EF-4D27-B11F-652A7C260BF2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28D2911-EEF4-49AB-8D61-62ED0751AE43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73B5C9-756D-4BDD-A45E-40344DAE1062}">
      <dgm:prSet/>
      <dgm:spPr/>
      <dgm:t>
        <a:bodyPr/>
        <a:lstStyle/>
        <a:p>
          <a:r>
            <a:rPr lang="en-US" dirty="0"/>
            <a:t>Non-parametric Kruskal-Wallis tests applied to both semesters on </a:t>
          </a:r>
        </a:p>
      </dgm:t>
    </dgm:pt>
    <dgm:pt modelId="{ED46D23D-48CB-47A4-8BA2-1D392DCC91A4}" type="parTrans" cxnId="{109FACA4-D4E1-49E0-B183-059AC2EA42D7}">
      <dgm:prSet/>
      <dgm:spPr/>
      <dgm:t>
        <a:bodyPr/>
        <a:lstStyle/>
        <a:p>
          <a:endParaRPr lang="en-US"/>
        </a:p>
      </dgm:t>
    </dgm:pt>
    <dgm:pt modelId="{D40DD279-AD92-4E22-9030-9C339810D320}" type="sibTrans" cxnId="{109FACA4-D4E1-49E0-B183-059AC2EA42D7}">
      <dgm:prSet/>
      <dgm:spPr/>
      <dgm:t>
        <a:bodyPr/>
        <a:lstStyle/>
        <a:p>
          <a:endParaRPr lang="en-US"/>
        </a:p>
      </dgm:t>
    </dgm:pt>
    <dgm:pt modelId="{FA57BBF8-64D0-46F8-AD8A-250774997D69}">
      <dgm:prSet/>
      <dgm:spPr/>
      <dgm:t>
        <a:bodyPr/>
        <a:lstStyle/>
        <a:p>
          <a:r>
            <a:rPr lang="en-US"/>
            <a:t>Visited</a:t>
          </a:r>
        </a:p>
      </dgm:t>
    </dgm:pt>
    <dgm:pt modelId="{03E60E76-EFF8-4312-8160-743585CBC49E}" type="parTrans" cxnId="{0A1B84F8-3EA6-4DBD-B08F-F588C97422D5}">
      <dgm:prSet/>
      <dgm:spPr/>
      <dgm:t>
        <a:bodyPr/>
        <a:lstStyle/>
        <a:p>
          <a:endParaRPr lang="en-US"/>
        </a:p>
      </dgm:t>
    </dgm:pt>
    <dgm:pt modelId="{91E26AE8-2A59-4F83-A800-4D5A41ECCF63}" type="sibTrans" cxnId="{0A1B84F8-3EA6-4DBD-B08F-F588C97422D5}">
      <dgm:prSet/>
      <dgm:spPr/>
      <dgm:t>
        <a:bodyPr/>
        <a:lstStyle/>
        <a:p>
          <a:endParaRPr lang="en-US"/>
        </a:p>
      </dgm:t>
    </dgm:pt>
    <dgm:pt modelId="{D3831174-787C-4B40-9F0B-98F02C96A6E9}">
      <dgm:prSet/>
      <dgm:spPr/>
      <dgm:t>
        <a:bodyPr/>
        <a:lstStyle/>
        <a:p>
          <a:r>
            <a:rPr lang="en-US"/>
            <a:t>Mean Visits per Week</a:t>
          </a:r>
        </a:p>
      </dgm:t>
    </dgm:pt>
    <dgm:pt modelId="{538DAC75-6E89-4BB9-BF64-CDBAEE0D3884}" type="parTrans" cxnId="{217ECB79-FBFD-4C67-85DD-CFD071DE558E}">
      <dgm:prSet/>
      <dgm:spPr/>
      <dgm:t>
        <a:bodyPr/>
        <a:lstStyle/>
        <a:p>
          <a:endParaRPr lang="en-US"/>
        </a:p>
      </dgm:t>
    </dgm:pt>
    <dgm:pt modelId="{98D96DFE-6140-40EB-B7F3-8216CAF97811}" type="sibTrans" cxnId="{217ECB79-FBFD-4C67-85DD-CFD071DE558E}">
      <dgm:prSet/>
      <dgm:spPr/>
      <dgm:t>
        <a:bodyPr/>
        <a:lstStyle/>
        <a:p>
          <a:endParaRPr lang="en-US"/>
        </a:p>
      </dgm:t>
    </dgm:pt>
    <dgm:pt modelId="{6B373A35-953F-4A4D-A3B1-A44D3D5B25B1}">
      <dgm:prSet/>
      <dgm:spPr/>
      <dgm:t>
        <a:bodyPr/>
        <a:lstStyle/>
        <a:p>
          <a:r>
            <a:rPr lang="en-US"/>
            <a:t>Weeks Visited</a:t>
          </a:r>
        </a:p>
      </dgm:t>
    </dgm:pt>
    <dgm:pt modelId="{C2855764-E6BE-4114-8D32-9D8701C8B55A}" type="parTrans" cxnId="{D339989E-4AB7-4197-9456-7CCA22E41D9E}">
      <dgm:prSet/>
      <dgm:spPr/>
      <dgm:t>
        <a:bodyPr/>
        <a:lstStyle/>
        <a:p>
          <a:endParaRPr lang="en-US"/>
        </a:p>
      </dgm:t>
    </dgm:pt>
    <dgm:pt modelId="{61586D01-FA03-4D36-A09F-F98830ED98CA}" type="sibTrans" cxnId="{D339989E-4AB7-4197-9456-7CCA22E41D9E}">
      <dgm:prSet/>
      <dgm:spPr/>
      <dgm:t>
        <a:bodyPr/>
        <a:lstStyle/>
        <a:p>
          <a:endParaRPr lang="en-US"/>
        </a:p>
      </dgm:t>
    </dgm:pt>
    <dgm:pt modelId="{D847675E-C814-4B18-B34B-8C3A89810BCC}">
      <dgm:prSet/>
      <dgm:spPr/>
      <dgm:t>
        <a:bodyPr/>
        <a:lstStyle/>
        <a:p>
          <a:r>
            <a:rPr lang="en-US"/>
            <a:t>Term GPA</a:t>
          </a:r>
        </a:p>
      </dgm:t>
    </dgm:pt>
    <dgm:pt modelId="{976E3CC4-3A47-4FCC-82CA-E27388C1ACFC}" type="parTrans" cxnId="{0A8ED556-BA26-416E-A66A-86C34D84F6D0}">
      <dgm:prSet/>
      <dgm:spPr/>
      <dgm:t>
        <a:bodyPr/>
        <a:lstStyle/>
        <a:p>
          <a:endParaRPr lang="en-US"/>
        </a:p>
      </dgm:t>
    </dgm:pt>
    <dgm:pt modelId="{03B22EAD-4DBE-46A1-B099-9DD6F0C48F4B}" type="sibTrans" cxnId="{0A8ED556-BA26-416E-A66A-86C34D84F6D0}">
      <dgm:prSet/>
      <dgm:spPr/>
      <dgm:t>
        <a:bodyPr/>
        <a:lstStyle/>
        <a:p>
          <a:endParaRPr lang="en-US"/>
        </a:p>
      </dgm:t>
    </dgm:pt>
    <dgm:pt modelId="{BCB909FA-37BD-4CAA-A656-B93B68A31964}">
      <dgm:prSet/>
      <dgm:spPr/>
      <dgm:t>
        <a:bodyPr/>
        <a:lstStyle/>
        <a:p>
          <a:r>
            <a:rPr lang="en-US" dirty="0"/>
            <a:t>No statistically significant differences found between the two semesters</a:t>
          </a:r>
        </a:p>
      </dgm:t>
    </dgm:pt>
    <dgm:pt modelId="{A8A9215E-322D-4997-936B-EB7D72F4E0FB}" type="parTrans" cxnId="{DCAE3CF9-CEC1-44FA-A7C9-F1E3A132B9DE}">
      <dgm:prSet/>
      <dgm:spPr/>
      <dgm:t>
        <a:bodyPr/>
        <a:lstStyle/>
        <a:p>
          <a:endParaRPr lang="en-US"/>
        </a:p>
      </dgm:t>
    </dgm:pt>
    <dgm:pt modelId="{774BB45C-2FC1-4C5C-9E32-B2F50E17F228}" type="sibTrans" cxnId="{DCAE3CF9-CEC1-44FA-A7C9-F1E3A132B9DE}">
      <dgm:prSet/>
      <dgm:spPr/>
      <dgm:t>
        <a:bodyPr/>
        <a:lstStyle/>
        <a:p>
          <a:endParaRPr lang="en-US"/>
        </a:p>
      </dgm:t>
    </dgm:pt>
    <dgm:pt modelId="{D042C4B4-0C19-47AF-A665-6CDD784A110F}" type="pres">
      <dgm:prSet presAssocID="{328D2911-EEF4-49AB-8D61-62ED0751AE43}" presName="Name0" presStyleCnt="0">
        <dgm:presLayoutVars>
          <dgm:dir/>
          <dgm:animLvl val="lvl"/>
          <dgm:resizeHandles val="exact"/>
        </dgm:presLayoutVars>
      </dgm:prSet>
      <dgm:spPr/>
    </dgm:pt>
    <dgm:pt modelId="{AF24F5AF-75D0-4555-ACD4-67B6D8D1287D}" type="pres">
      <dgm:prSet presAssocID="{BCB909FA-37BD-4CAA-A656-B93B68A31964}" presName="boxAndChildren" presStyleCnt="0"/>
      <dgm:spPr/>
    </dgm:pt>
    <dgm:pt modelId="{7FB9745F-0A73-4EC1-AA70-8B24E807E525}" type="pres">
      <dgm:prSet presAssocID="{BCB909FA-37BD-4CAA-A656-B93B68A31964}" presName="parentTextBox" presStyleLbl="node1" presStyleIdx="0" presStyleCnt="2"/>
      <dgm:spPr/>
    </dgm:pt>
    <dgm:pt modelId="{798B7EAA-29AB-489A-ABD2-8666A52B79C2}" type="pres">
      <dgm:prSet presAssocID="{D40DD279-AD92-4E22-9030-9C339810D320}" presName="sp" presStyleCnt="0"/>
      <dgm:spPr/>
    </dgm:pt>
    <dgm:pt modelId="{EC27C429-6B7B-4615-990B-087095F08596}" type="pres">
      <dgm:prSet presAssocID="{6C73B5C9-756D-4BDD-A45E-40344DAE1062}" presName="arrowAndChildren" presStyleCnt="0"/>
      <dgm:spPr/>
    </dgm:pt>
    <dgm:pt modelId="{3423CD5D-932C-45EE-B46D-C7074C1A6235}" type="pres">
      <dgm:prSet presAssocID="{6C73B5C9-756D-4BDD-A45E-40344DAE1062}" presName="parentTextArrow" presStyleLbl="node1" presStyleIdx="0" presStyleCnt="2"/>
      <dgm:spPr/>
    </dgm:pt>
    <dgm:pt modelId="{78477FC8-FA07-4F75-9017-B4006F6A2668}" type="pres">
      <dgm:prSet presAssocID="{6C73B5C9-756D-4BDD-A45E-40344DAE1062}" presName="arrow" presStyleLbl="node1" presStyleIdx="1" presStyleCnt="2"/>
      <dgm:spPr/>
    </dgm:pt>
    <dgm:pt modelId="{953BF2F4-5E30-427B-8E31-964148670F83}" type="pres">
      <dgm:prSet presAssocID="{6C73B5C9-756D-4BDD-A45E-40344DAE1062}" presName="descendantArrow" presStyleCnt="0"/>
      <dgm:spPr/>
    </dgm:pt>
    <dgm:pt modelId="{ECA679DB-1361-4982-B3D9-05E30E81C421}" type="pres">
      <dgm:prSet presAssocID="{FA57BBF8-64D0-46F8-AD8A-250774997D69}" presName="childTextArrow" presStyleLbl="fgAccFollowNode1" presStyleIdx="0" presStyleCnt="4">
        <dgm:presLayoutVars>
          <dgm:bulletEnabled val="1"/>
        </dgm:presLayoutVars>
      </dgm:prSet>
      <dgm:spPr/>
    </dgm:pt>
    <dgm:pt modelId="{F2F155CE-EF38-4E18-9188-3088473D2980}" type="pres">
      <dgm:prSet presAssocID="{D3831174-787C-4B40-9F0B-98F02C96A6E9}" presName="childTextArrow" presStyleLbl="fgAccFollowNode1" presStyleIdx="1" presStyleCnt="4">
        <dgm:presLayoutVars>
          <dgm:bulletEnabled val="1"/>
        </dgm:presLayoutVars>
      </dgm:prSet>
      <dgm:spPr/>
    </dgm:pt>
    <dgm:pt modelId="{E22BC1BC-82A8-4EFB-978B-AA5121097AF5}" type="pres">
      <dgm:prSet presAssocID="{6B373A35-953F-4A4D-A3B1-A44D3D5B25B1}" presName="childTextArrow" presStyleLbl="fgAccFollowNode1" presStyleIdx="2" presStyleCnt="4">
        <dgm:presLayoutVars>
          <dgm:bulletEnabled val="1"/>
        </dgm:presLayoutVars>
      </dgm:prSet>
      <dgm:spPr/>
    </dgm:pt>
    <dgm:pt modelId="{EC3B820F-3B34-432A-A267-05149D544696}" type="pres">
      <dgm:prSet presAssocID="{D847675E-C814-4B18-B34B-8C3A89810BCC}" presName="childTextArrow" presStyleLbl="fgAccFollowNode1" presStyleIdx="3" presStyleCnt="4">
        <dgm:presLayoutVars>
          <dgm:bulletEnabled val="1"/>
        </dgm:presLayoutVars>
      </dgm:prSet>
      <dgm:spPr/>
    </dgm:pt>
  </dgm:ptLst>
  <dgm:cxnLst>
    <dgm:cxn modelId="{2711D100-F922-474C-89A4-7B0EDFCB9A52}" type="presOf" srcId="{6C73B5C9-756D-4BDD-A45E-40344DAE1062}" destId="{78477FC8-FA07-4F75-9017-B4006F6A2668}" srcOrd="1" destOrd="0" presId="urn:microsoft.com/office/officeart/2005/8/layout/process4"/>
    <dgm:cxn modelId="{34C4570C-A915-43D9-A75E-A4B1FC6C51E4}" type="presOf" srcId="{BCB909FA-37BD-4CAA-A656-B93B68A31964}" destId="{7FB9745F-0A73-4EC1-AA70-8B24E807E525}" srcOrd="0" destOrd="0" presId="urn:microsoft.com/office/officeart/2005/8/layout/process4"/>
    <dgm:cxn modelId="{562C1C24-9468-442C-9ADE-92A2E2FBF6C6}" type="presOf" srcId="{D847675E-C814-4B18-B34B-8C3A89810BCC}" destId="{EC3B820F-3B34-432A-A267-05149D544696}" srcOrd="0" destOrd="0" presId="urn:microsoft.com/office/officeart/2005/8/layout/process4"/>
    <dgm:cxn modelId="{E3640F28-6A2E-4C83-A2E9-293ABEF9F82E}" type="presOf" srcId="{D3831174-787C-4B40-9F0B-98F02C96A6E9}" destId="{F2F155CE-EF38-4E18-9188-3088473D2980}" srcOrd="0" destOrd="0" presId="urn:microsoft.com/office/officeart/2005/8/layout/process4"/>
    <dgm:cxn modelId="{D69EC853-DB83-4B69-8C34-B4FDFE3EFE2B}" type="presOf" srcId="{6B373A35-953F-4A4D-A3B1-A44D3D5B25B1}" destId="{E22BC1BC-82A8-4EFB-978B-AA5121097AF5}" srcOrd="0" destOrd="0" presId="urn:microsoft.com/office/officeart/2005/8/layout/process4"/>
    <dgm:cxn modelId="{0A8ED556-BA26-416E-A66A-86C34D84F6D0}" srcId="{6C73B5C9-756D-4BDD-A45E-40344DAE1062}" destId="{D847675E-C814-4B18-B34B-8C3A89810BCC}" srcOrd="3" destOrd="0" parTransId="{976E3CC4-3A47-4FCC-82CA-E27388C1ACFC}" sibTransId="{03B22EAD-4DBE-46A1-B099-9DD6F0C48F4B}"/>
    <dgm:cxn modelId="{217ECB79-FBFD-4C67-85DD-CFD071DE558E}" srcId="{6C73B5C9-756D-4BDD-A45E-40344DAE1062}" destId="{D3831174-787C-4B40-9F0B-98F02C96A6E9}" srcOrd="1" destOrd="0" parTransId="{538DAC75-6E89-4BB9-BF64-CDBAEE0D3884}" sibTransId="{98D96DFE-6140-40EB-B7F3-8216CAF97811}"/>
    <dgm:cxn modelId="{D339989E-4AB7-4197-9456-7CCA22E41D9E}" srcId="{6C73B5C9-756D-4BDD-A45E-40344DAE1062}" destId="{6B373A35-953F-4A4D-A3B1-A44D3D5B25B1}" srcOrd="2" destOrd="0" parTransId="{C2855764-E6BE-4114-8D32-9D8701C8B55A}" sibTransId="{61586D01-FA03-4D36-A09F-F98830ED98CA}"/>
    <dgm:cxn modelId="{109FACA4-D4E1-49E0-B183-059AC2EA42D7}" srcId="{328D2911-EEF4-49AB-8D61-62ED0751AE43}" destId="{6C73B5C9-756D-4BDD-A45E-40344DAE1062}" srcOrd="0" destOrd="0" parTransId="{ED46D23D-48CB-47A4-8BA2-1D392DCC91A4}" sibTransId="{D40DD279-AD92-4E22-9030-9C339810D320}"/>
    <dgm:cxn modelId="{F2C49AA7-24BC-47E0-9D7C-75DF6A362A20}" type="presOf" srcId="{FA57BBF8-64D0-46F8-AD8A-250774997D69}" destId="{ECA679DB-1361-4982-B3D9-05E30E81C421}" srcOrd="0" destOrd="0" presId="urn:microsoft.com/office/officeart/2005/8/layout/process4"/>
    <dgm:cxn modelId="{ECD763B1-5A8A-4DC0-A6B3-6149CE037B9E}" type="presOf" srcId="{6C73B5C9-756D-4BDD-A45E-40344DAE1062}" destId="{3423CD5D-932C-45EE-B46D-C7074C1A6235}" srcOrd="0" destOrd="0" presId="urn:microsoft.com/office/officeart/2005/8/layout/process4"/>
    <dgm:cxn modelId="{297228B5-871D-4F46-AF65-CCABFD09A308}" type="presOf" srcId="{328D2911-EEF4-49AB-8D61-62ED0751AE43}" destId="{D042C4B4-0C19-47AF-A665-6CDD784A110F}" srcOrd="0" destOrd="0" presId="urn:microsoft.com/office/officeart/2005/8/layout/process4"/>
    <dgm:cxn modelId="{0A1B84F8-3EA6-4DBD-B08F-F588C97422D5}" srcId="{6C73B5C9-756D-4BDD-A45E-40344DAE1062}" destId="{FA57BBF8-64D0-46F8-AD8A-250774997D69}" srcOrd="0" destOrd="0" parTransId="{03E60E76-EFF8-4312-8160-743585CBC49E}" sibTransId="{91E26AE8-2A59-4F83-A800-4D5A41ECCF63}"/>
    <dgm:cxn modelId="{DCAE3CF9-CEC1-44FA-A7C9-F1E3A132B9DE}" srcId="{328D2911-EEF4-49AB-8D61-62ED0751AE43}" destId="{BCB909FA-37BD-4CAA-A656-B93B68A31964}" srcOrd="1" destOrd="0" parTransId="{A8A9215E-322D-4997-936B-EB7D72F4E0FB}" sibTransId="{774BB45C-2FC1-4C5C-9E32-B2F50E17F228}"/>
    <dgm:cxn modelId="{917A436C-DB37-4C41-BCDF-59D57D9D9D37}" type="presParOf" srcId="{D042C4B4-0C19-47AF-A665-6CDD784A110F}" destId="{AF24F5AF-75D0-4555-ACD4-67B6D8D1287D}" srcOrd="0" destOrd="0" presId="urn:microsoft.com/office/officeart/2005/8/layout/process4"/>
    <dgm:cxn modelId="{99F76275-FF7C-4D19-B389-EC6C63F81F29}" type="presParOf" srcId="{AF24F5AF-75D0-4555-ACD4-67B6D8D1287D}" destId="{7FB9745F-0A73-4EC1-AA70-8B24E807E525}" srcOrd="0" destOrd="0" presId="urn:microsoft.com/office/officeart/2005/8/layout/process4"/>
    <dgm:cxn modelId="{EEE13350-802F-4716-9BFB-954FE827AB02}" type="presParOf" srcId="{D042C4B4-0C19-47AF-A665-6CDD784A110F}" destId="{798B7EAA-29AB-489A-ABD2-8666A52B79C2}" srcOrd="1" destOrd="0" presId="urn:microsoft.com/office/officeart/2005/8/layout/process4"/>
    <dgm:cxn modelId="{669DD59E-2D10-49B0-A2E1-72C1B24BD5AB}" type="presParOf" srcId="{D042C4B4-0C19-47AF-A665-6CDD784A110F}" destId="{EC27C429-6B7B-4615-990B-087095F08596}" srcOrd="2" destOrd="0" presId="urn:microsoft.com/office/officeart/2005/8/layout/process4"/>
    <dgm:cxn modelId="{4FA38117-E799-45D1-9426-AE54F4099016}" type="presParOf" srcId="{EC27C429-6B7B-4615-990B-087095F08596}" destId="{3423CD5D-932C-45EE-B46D-C7074C1A6235}" srcOrd="0" destOrd="0" presId="urn:microsoft.com/office/officeart/2005/8/layout/process4"/>
    <dgm:cxn modelId="{3BDD4D49-7017-434A-9D69-88B7BAC65442}" type="presParOf" srcId="{EC27C429-6B7B-4615-990B-087095F08596}" destId="{78477FC8-FA07-4F75-9017-B4006F6A2668}" srcOrd="1" destOrd="0" presId="urn:microsoft.com/office/officeart/2005/8/layout/process4"/>
    <dgm:cxn modelId="{0A51154C-49A8-4BFE-BA51-9A206C9CF3C2}" type="presParOf" srcId="{EC27C429-6B7B-4615-990B-087095F08596}" destId="{953BF2F4-5E30-427B-8E31-964148670F83}" srcOrd="2" destOrd="0" presId="urn:microsoft.com/office/officeart/2005/8/layout/process4"/>
    <dgm:cxn modelId="{0918FBD1-202C-4A67-9352-3CA53809A943}" type="presParOf" srcId="{953BF2F4-5E30-427B-8E31-964148670F83}" destId="{ECA679DB-1361-4982-B3D9-05E30E81C421}" srcOrd="0" destOrd="0" presId="urn:microsoft.com/office/officeart/2005/8/layout/process4"/>
    <dgm:cxn modelId="{E7609DDB-1D24-4607-B50C-A2515C571CDD}" type="presParOf" srcId="{953BF2F4-5E30-427B-8E31-964148670F83}" destId="{F2F155CE-EF38-4E18-9188-3088473D2980}" srcOrd="1" destOrd="0" presId="urn:microsoft.com/office/officeart/2005/8/layout/process4"/>
    <dgm:cxn modelId="{3A50C708-7EC2-404B-AA75-69A5C2F9D0C1}" type="presParOf" srcId="{953BF2F4-5E30-427B-8E31-964148670F83}" destId="{E22BC1BC-82A8-4EFB-978B-AA5121097AF5}" srcOrd="2" destOrd="0" presId="urn:microsoft.com/office/officeart/2005/8/layout/process4"/>
    <dgm:cxn modelId="{6EF00A42-27EA-4FE3-9C9D-06C25E22C77B}" type="presParOf" srcId="{953BF2F4-5E30-427B-8E31-964148670F83}" destId="{EC3B820F-3B34-432A-A267-05149D544696}" srcOrd="3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73FF360-B27C-49DB-BB90-F5AD259B68A9}" type="doc">
      <dgm:prSet loTypeId="urn:microsoft.com/office/officeart/2005/8/layout/matrix3" loCatId="matrix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B940A38-5960-4699-AF43-BB536F3793B1}">
      <dgm:prSet/>
      <dgm:spPr/>
      <dgm:t>
        <a:bodyPr/>
        <a:lstStyle/>
        <a:p>
          <a:r>
            <a:rPr lang="en-US" dirty="0"/>
            <a:t>There were 37,303 total visits to the library by 1,882 unique students.</a:t>
          </a:r>
        </a:p>
      </dgm:t>
    </dgm:pt>
    <dgm:pt modelId="{7FEB13CD-5B0E-43E2-B345-3CBB0DD2AE6F}" type="parTrans" cxnId="{651D5260-E30B-42C5-9841-5B2BE537C6D3}">
      <dgm:prSet/>
      <dgm:spPr/>
      <dgm:t>
        <a:bodyPr/>
        <a:lstStyle/>
        <a:p>
          <a:endParaRPr lang="en-US"/>
        </a:p>
      </dgm:t>
    </dgm:pt>
    <dgm:pt modelId="{7E3F043B-181A-4601-A3E6-0C865DB1616B}" type="sibTrans" cxnId="{651D5260-E30B-42C5-9841-5B2BE537C6D3}">
      <dgm:prSet/>
      <dgm:spPr/>
      <dgm:t>
        <a:bodyPr/>
        <a:lstStyle/>
        <a:p>
          <a:endParaRPr lang="en-US"/>
        </a:p>
      </dgm:t>
    </dgm:pt>
    <dgm:pt modelId="{2320FC4D-74C1-4266-96AC-4AFF8B662A56}">
      <dgm:prSet/>
      <dgm:spPr/>
      <dgm:t>
        <a:bodyPr/>
        <a:lstStyle/>
        <a:p>
          <a:r>
            <a:rPr lang="en-US" dirty="0"/>
            <a:t>84% visited the library at least once per semester.</a:t>
          </a:r>
        </a:p>
      </dgm:t>
    </dgm:pt>
    <dgm:pt modelId="{0793502E-8E85-4D48-B28F-14C5DD41239F}" type="parTrans" cxnId="{36BED92D-6E74-4049-8782-B23B5C40E121}">
      <dgm:prSet/>
      <dgm:spPr/>
      <dgm:t>
        <a:bodyPr/>
        <a:lstStyle/>
        <a:p>
          <a:endParaRPr lang="en-US"/>
        </a:p>
      </dgm:t>
    </dgm:pt>
    <dgm:pt modelId="{90FA1CE4-6C31-4837-BBE7-E3B8EA2F6EBD}" type="sibTrans" cxnId="{36BED92D-6E74-4049-8782-B23B5C40E121}">
      <dgm:prSet/>
      <dgm:spPr/>
      <dgm:t>
        <a:bodyPr/>
        <a:lstStyle/>
        <a:p>
          <a:endParaRPr lang="en-US"/>
        </a:p>
      </dgm:t>
    </dgm:pt>
    <dgm:pt modelId="{DAB12031-0BDD-43E5-B25A-1845BE4A9375}">
      <dgm:prSet/>
      <dgm:spPr/>
      <dgm:t>
        <a:bodyPr/>
        <a:lstStyle/>
        <a:p>
          <a:r>
            <a:rPr lang="en-US" dirty="0"/>
            <a:t>On average, students visited the library 5 weeks out of 16.</a:t>
          </a:r>
        </a:p>
      </dgm:t>
    </dgm:pt>
    <dgm:pt modelId="{E92DE899-373C-4009-B27A-1E491F5FA3B5}" type="parTrans" cxnId="{B9A37AAA-57C0-46D7-B2C6-7E95C61E625F}">
      <dgm:prSet/>
      <dgm:spPr/>
      <dgm:t>
        <a:bodyPr/>
        <a:lstStyle/>
        <a:p>
          <a:endParaRPr lang="en-US"/>
        </a:p>
      </dgm:t>
    </dgm:pt>
    <dgm:pt modelId="{2AADBAE9-1735-4543-A45D-7307BEB002CF}" type="sibTrans" cxnId="{B9A37AAA-57C0-46D7-B2C6-7E95C61E625F}">
      <dgm:prSet/>
      <dgm:spPr/>
      <dgm:t>
        <a:bodyPr/>
        <a:lstStyle/>
        <a:p>
          <a:endParaRPr lang="en-US"/>
        </a:p>
      </dgm:t>
    </dgm:pt>
    <dgm:pt modelId="{7E89AAF6-6407-4376-92A4-9FB8C6790368}">
      <dgm:prSet/>
      <dgm:spPr/>
      <dgm:t>
        <a:bodyPr/>
        <a:lstStyle/>
        <a:p>
          <a:r>
            <a:rPr lang="en-US" dirty="0"/>
            <a:t>The average GPA of students in this study was 3.33.</a:t>
          </a:r>
        </a:p>
      </dgm:t>
    </dgm:pt>
    <dgm:pt modelId="{94BCC8B6-04A4-419E-A9B4-D78C267FFB2E}" type="parTrans" cxnId="{6C2386ED-FD83-47E8-BA3A-962D175C498B}">
      <dgm:prSet/>
      <dgm:spPr/>
      <dgm:t>
        <a:bodyPr/>
        <a:lstStyle/>
        <a:p>
          <a:endParaRPr lang="en-US"/>
        </a:p>
      </dgm:t>
    </dgm:pt>
    <dgm:pt modelId="{334F3586-C05A-46E8-A5BF-E4F41F3EEC7F}" type="sibTrans" cxnId="{6C2386ED-FD83-47E8-BA3A-962D175C498B}">
      <dgm:prSet/>
      <dgm:spPr/>
      <dgm:t>
        <a:bodyPr/>
        <a:lstStyle/>
        <a:p>
          <a:endParaRPr lang="en-US"/>
        </a:p>
      </dgm:t>
    </dgm:pt>
    <dgm:pt modelId="{D1A4745A-295E-4DC9-8806-ED83221FB7DD}" type="pres">
      <dgm:prSet presAssocID="{773FF360-B27C-49DB-BB90-F5AD259B68A9}" presName="matrix" presStyleCnt="0">
        <dgm:presLayoutVars>
          <dgm:chMax val="1"/>
          <dgm:dir/>
          <dgm:resizeHandles val="exact"/>
        </dgm:presLayoutVars>
      </dgm:prSet>
      <dgm:spPr/>
    </dgm:pt>
    <dgm:pt modelId="{BDEDAAE7-0477-4A49-B877-081F5ADBC18B}" type="pres">
      <dgm:prSet presAssocID="{773FF360-B27C-49DB-BB90-F5AD259B68A9}" presName="diamond" presStyleLbl="bgShp" presStyleIdx="0" presStyleCnt="1"/>
      <dgm:spPr/>
    </dgm:pt>
    <dgm:pt modelId="{9BBE89C7-6768-4E0F-BBC0-CE52D8F3D318}" type="pres">
      <dgm:prSet presAssocID="{773FF360-B27C-49DB-BB90-F5AD259B68A9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7FE50AC-6875-4238-8C6F-F4045B6F5E5B}" type="pres">
      <dgm:prSet presAssocID="{773FF360-B27C-49DB-BB90-F5AD259B68A9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7A53889-843A-4818-87C8-77623D7425A7}" type="pres">
      <dgm:prSet presAssocID="{773FF360-B27C-49DB-BB90-F5AD259B68A9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9029309-B6E4-4E76-BFBD-81DA6036BDE6}" type="pres">
      <dgm:prSet presAssocID="{773FF360-B27C-49DB-BB90-F5AD259B68A9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6BED92D-6E74-4049-8782-B23B5C40E121}" srcId="{773FF360-B27C-49DB-BB90-F5AD259B68A9}" destId="{2320FC4D-74C1-4266-96AC-4AFF8B662A56}" srcOrd="1" destOrd="0" parTransId="{0793502E-8E85-4D48-B28F-14C5DD41239F}" sibTransId="{90FA1CE4-6C31-4837-BBE7-E3B8EA2F6EBD}"/>
    <dgm:cxn modelId="{D0887939-B8B0-4BD5-9937-B6A41CE363D3}" type="presOf" srcId="{2320FC4D-74C1-4266-96AC-4AFF8B662A56}" destId="{F7FE50AC-6875-4238-8C6F-F4045B6F5E5B}" srcOrd="0" destOrd="0" presId="urn:microsoft.com/office/officeart/2005/8/layout/matrix3"/>
    <dgm:cxn modelId="{651D5260-E30B-42C5-9841-5B2BE537C6D3}" srcId="{773FF360-B27C-49DB-BB90-F5AD259B68A9}" destId="{0B940A38-5960-4699-AF43-BB536F3793B1}" srcOrd="0" destOrd="0" parTransId="{7FEB13CD-5B0E-43E2-B345-3CBB0DD2AE6F}" sibTransId="{7E3F043B-181A-4601-A3E6-0C865DB1616B}"/>
    <dgm:cxn modelId="{BFBE8946-FA8A-4C39-91EC-A253BCF12D0E}" type="presOf" srcId="{DAB12031-0BDD-43E5-B25A-1845BE4A9375}" destId="{97A53889-843A-4818-87C8-77623D7425A7}" srcOrd="0" destOrd="0" presId="urn:microsoft.com/office/officeart/2005/8/layout/matrix3"/>
    <dgm:cxn modelId="{A1C4DD69-CF9F-4854-9235-1FCF4A9FC62F}" type="presOf" srcId="{773FF360-B27C-49DB-BB90-F5AD259B68A9}" destId="{D1A4745A-295E-4DC9-8806-ED83221FB7DD}" srcOrd="0" destOrd="0" presId="urn:microsoft.com/office/officeart/2005/8/layout/matrix3"/>
    <dgm:cxn modelId="{B9A37AAA-57C0-46D7-B2C6-7E95C61E625F}" srcId="{773FF360-B27C-49DB-BB90-F5AD259B68A9}" destId="{DAB12031-0BDD-43E5-B25A-1845BE4A9375}" srcOrd="2" destOrd="0" parTransId="{E92DE899-373C-4009-B27A-1E491F5FA3B5}" sibTransId="{2AADBAE9-1735-4543-A45D-7307BEB002CF}"/>
    <dgm:cxn modelId="{4355F2AB-5CC2-4532-AEF4-1171D4503018}" type="presOf" srcId="{7E89AAF6-6407-4376-92A4-9FB8C6790368}" destId="{F9029309-B6E4-4E76-BFBD-81DA6036BDE6}" srcOrd="0" destOrd="0" presId="urn:microsoft.com/office/officeart/2005/8/layout/matrix3"/>
    <dgm:cxn modelId="{D1B989BA-1A3E-4871-A569-8742614E4746}" type="presOf" srcId="{0B940A38-5960-4699-AF43-BB536F3793B1}" destId="{9BBE89C7-6768-4E0F-BBC0-CE52D8F3D318}" srcOrd="0" destOrd="0" presId="urn:microsoft.com/office/officeart/2005/8/layout/matrix3"/>
    <dgm:cxn modelId="{6C2386ED-FD83-47E8-BA3A-962D175C498B}" srcId="{773FF360-B27C-49DB-BB90-F5AD259B68A9}" destId="{7E89AAF6-6407-4376-92A4-9FB8C6790368}" srcOrd="3" destOrd="0" parTransId="{94BCC8B6-04A4-419E-A9B4-D78C267FFB2E}" sibTransId="{334F3586-C05A-46E8-A5BF-E4F41F3EEC7F}"/>
    <dgm:cxn modelId="{262FE2BE-022F-4B16-A6AC-C9361D312468}" type="presParOf" srcId="{D1A4745A-295E-4DC9-8806-ED83221FB7DD}" destId="{BDEDAAE7-0477-4A49-B877-081F5ADBC18B}" srcOrd="0" destOrd="0" presId="urn:microsoft.com/office/officeart/2005/8/layout/matrix3"/>
    <dgm:cxn modelId="{FD31C110-621E-47EE-B8CD-EF275AEAE174}" type="presParOf" srcId="{D1A4745A-295E-4DC9-8806-ED83221FB7DD}" destId="{9BBE89C7-6768-4E0F-BBC0-CE52D8F3D318}" srcOrd="1" destOrd="0" presId="urn:microsoft.com/office/officeart/2005/8/layout/matrix3"/>
    <dgm:cxn modelId="{59746C69-46C8-414E-892C-C1F6CE66ED24}" type="presParOf" srcId="{D1A4745A-295E-4DC9-8806-ED83221FB7DD}" destId="{F7FE50AC-6875-4238-8C6F-F4045B6F5E5B}" srcOrd="2" destOrd="0" presId="urn:microsoft.com/office/officeart/2005/8/layout/matrix3"/>
    <dgm:cxn modelId="{BE5F3382-5570-48F4-B8BB-B7BA655ECD60}" type="presParOf" srcId="{D1A4745A-295E-4DC9-8806-ED83221FB7DD}" destId="{97A53889-843A-4818-87C8-77623D7425A7}" srcOrd="3" destOrd="0" presId="urn:microsoft.com/office/officeart/2005/8/layout/matrix3"/>
    <dgm:cxn modelId="{61147987-B132-4249-8938-2697C436FE38}" type="presParOf" srcId="{D1A4745A-295E-4DC9-8806-ED83221FB7DD}" destId="{F9029309-B6E4-4E76-BFBD-81DA6036BDE6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989176B-B668-44D6-923C-33A6130D8774}" type="doc">
      <dgm:prSet loTypeId="urn:microsoft.com/office/officeart/2005/8/layout/hierarchy1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418E03E-CE7E-4F81-9C81-8536F88832B6}">
      <dgm:prSet/>
      <dgm:spPr/>
      <dgm:t>
        <a:bodyPr/>
        <a:lstStyle/>
        <a:p>
          <a:r>
            <a:rPr lang="en-US" dirty="0"/>
            <a:t>Need for longitudinal studies</a:t>
          </a:r>
        </a:p>
      </dgm:t>
    </dgm:pt>
    <dgm:pt modelId="{78F3FDEF-78C7-41CE-BCEA-28B74AF8481B}" type="parTrans" cxnId="{2921FD5D-F5BA-4829-BFD2-F39711078A42}">
      <dgm:prSet/>
      <dgm:spPr/>
      <dgm:t>
        <a:bodyPr/>
        <a:lstStyle/>
        <a:p>
          <a:endParaRPr lang="en-US"/>
        </a:p>
      </dgm:t>
    </dgm:pt>
    <dgm:pt modelId="{F3D760EE-ED20-47BC-A342-90C11D8C51F7}" type="sibTrans" cxnId="{2921FD5D-F5BA-4829-BFD2-F39711078A42}">
      <dgm:prSet/>
      <dgm:spPr/>
      <dgm:t>
        <a:bodyPr/>
        <a:lstStyle/>
        <a:p>
          <a:endParaRPr lang="en-US"/>
        </a:p>
      </dgm:t>
    </dgm:pt>
    <dgm:pt modelId="{42B99B34-2019-48E3-BDF7-08EC277A56C4}">
      <dgm:prSet/>
      <dgm:spPr/>
      <dgm:t>
        <a:bodyPr/>
        <a:lstStyle/>
        <a:p>
          <a:r>
            <a:rPr lang="en-US" dirty="0"/>
            <a:t>Exploration of diverse student demographics</a:t>
          </a:r>
        </a:p>
      </dgm:t>
    </dgm:pt>
    <dgm:pt modelId="{890E8389-B762-4A58-9C82-E13EDE0F9132}" type="parTrans" cxnId="{E37531B7-FC24-4B0C-AB38-4081CA343CEB}">
      <dgm:prSet/>
      <dgm:spPr/>
      <dgm:t>
        <a:bodyPr/>
        <a:lstStyle/>
        <a:p>
          <a:endParaRPr lang="en-US"/>
        </a:p>
      </dgm:t>
    </dgm:pt>
    <dgm:pt modelId="{3C1A2398-2FBE-45A8-BEAC-32AA9C6D336B}" type="sibTrans" cxnId="{E37531B7-FC24-4B0C-AB38-4081CA343CEB}">
      <dgm:prSet/>
      <dgm:spPr/>
      <dgm:t>
        <a:bodyPr/>
        <a:lstStyle/>
        <a:p>
          <a:endParaRPr lang="en-US"/>
        </a:p>
      </dgm:t>
    </dgm:pt>
    <dgm:pt modelId="{F57B1920-93E9-460E-9876-793FAC1BE934}">
      <dgm:prSet/>
      <dgm:spPr/>
      <dgm:t>
        <a:bodyPr/>
        <a:lstStyle/>
        <a:p>
          <a:r>
            <a:rPr lang="en-US" dirty="0"/>
            <a:t>Impact of digital resources on academic performance</a:t>
          </a:r>
        </a:p>
      </dgm:t>
    </dgm:pt>
    <dgm:pt modelId="{5F03E5A5-E271-47B2-9B83-C11054E89348}" type="parTrans" cxnId="{DF5920D7-4864-42BA-833A-D077B0AF2DDA}">
      <dgm:prSet/>
      <dgm:spPr/>
      <dgm:t>
        <a:bodyPr/>
        <a:lstStyle/>
        <a:p>
          <a:endParaRPr lang="en-US"/>
        </a:p>
      </dgm:t>
    </dgm:pt>
    <dgm:pt modelId="{7E21FBE7-204B-4776-8FD3-5F1C143FB5C7}" type="sibTrans" cxnId="{DF5920D7-4864-42BA-833A-D077B0AF2DDA}">
      <dgm:prSet/>
      <dgm:spPr/>
      <dgm:t>
        <a:bodyPr/>
        <a:lstStyle/>
        <a:p>
          <a:endParaRPr lang="en-US"/>
        </a:p>
      </dgm:t>
    </dgm:pt>
    <dgm:pt modelId="{AFF54CC7-9136-4E65-95F2-C44322478CB3}" type="pres">
      <dgm:prSet presAssocID="{9989176B-B668-44D6-923C-33A6130D877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0DAE4BD-C002-48AF-A5EF-C01480B24ED2}" type="pres">
      <dgm:prSet presAssocID="{3418E03E-CE7E-4F81-9C81-8536F88832B6}" presName="hierRoot1" presStyleCnt="0"/>
      <dgm:spPr/>
    </dgm:pt>
    <dgm:pt modelId="{642FA8FF-9A51-4527-ADCD-D78FC837ED6B}" type="pres">
      <dgm:prSet presAssocID="{3418E03E-CE7E-4F81-9C81-8536F88832B6}" presName="composite" presStyleCnt="0"/>
      <dgm:spPr/>
    </dgm:pt>
    <dgm:pt modelId="{D6FD8546-B3AC-442C-96C7-75EE7A4D3005}" type="pres">
      <dgm:prSet presAssocID="{3418E03E-CE7E-4F81-9C81-8536F88832B6}" presName="background" presStyleLbl="node0" presStyleIdx="0" presStyleCnt="3"/>
      <dgm:spPr/>
    </dgm:pt>
    <dgm:pt modelId="{7EE6D584-BB71-4E41-B340-8ED3AE3F1C7E}" type="pres">
      <dgm:prSet presAssocID="{3418E03E-CE7E-4F81-9C81-8536F88832B6}" presName="text" presStyleLbl="fgAcc0" presStyleIdx="0" presStyleCnt="3">
        <dgm:presLayoutVars>
          <dgm:chPref val="3"/>
        </dgm:presLayoutVars>
      </dgm:prSet>
      <dgm:spPr/>
    </dgm:pt>
    <dgm:pt modelId="{14AD8718-FC73-4324-A2BE-7B850EFFE4F5}" type="pres">
      <dgm:prSet presAssocID="{3418E03E-CE7E-4F81-9C81-8536F88832B6}" presName="hierChild2" presStyleCnt="0"/>
      <dgm:spPr/>
    </dgm:pt>
    <dgm:pt modelId="{6135EC17-10B1-4FAE-849A-76AD31676187}" type="pres">
      <dgm:prSet presAssocID="{42B99B34-2019-48E3-BDF7-08EC277A56C4}" presName="hierRoot1" presStyleCnt="0"/>
      <dgm:spPr/>
    </dgm:pt>
    <dgm:pt modelId="{9B894626-4262-4984-83AE-2BB7073BE697}" type="pres">
      <dgm:prSet presAssocID="{42B99B34-2019-48E3-BDF7-08EC277A56C4}" presName="composite" presStyleCnt="0"/>
      <dgm:spPr/>
    </dgm:pt>
    <dgm:pt modelId="{2590A6E7-FE4E-4B07-B1D2-3BFC68608D7C}" type="pres">
      <dgm:prSet presAssocID="{42B99B34-2019-48E3-BDF7-08EC277A56C4}" presName="background" presStyleLbl="node0" presStyleIdx="1" presStyleCnt="3"/>
      <dgm:spPr/>
    </dgm:pt>
    <dgm:pt modelId="{3FC56765-2650-4E28-99F1-93237E24817F}" type="pres">
      <dgm:prSet presAssocID="{42B99B34-2019-48E3-BDF7-08EC277A56C4}" presName="text" presStyleLbl="fgAcc0" presStyleIdx="1" presStyleCnt="3">
        <dgm:presLayoutVars>
          <dgm:chPref val="3"/>
        </dgm:presLayoutVars>
      </dgm:prSet>
      <dgm:spPr/>
    </dgm:pt>
    <dgm:pt modelId="{5D8EFACD-BEE5-4202-90E3-CC0281F56299}" type="pres">
      <dgm:prSet presAssocID="{42B99B34-2019-48E3-BDF7-08EC277A56C4}" presName="hierChild2" presStyleCnt="0"/>
      <dgm:spPr/>
    </dgm:pt>
    <dgm:pt modelId="{E4E4280A-B785-4AC9-8D33-6C76893D0D73}" type="pres">
      <dgm:prSet presAssocID="{F57B1920-93E9-460E-9876-793FAC1BE934}" presName="hierRoot1" presStyleCnt="0"/>
      <dgm:spPr/>
    </dgm:pt>
    <dgm:pt modelId="{EF36C0D3-C467-4C56-A34A-8C9659FECAD2}" type="pres">
      <dgm:prSet presAssocID="{F57B1920-93E9-460E-9876-793FAC1BE934}" presName="composite" presStyleCnt="0"/>
      <dgm:spPr/>
    </dgm:pt>
    <dgm:pt modelId="{FECF8A89-7015-47F8-928F-9E10DE1245F2}" type="pres">
      <dgm:prSet presAssocID="{F57B1920-93E9-460E-9876-793FAC1BE934}" presName="background" presStyleLbl="node0" presStyleIdx="2" presStyleCnt="3"/>
      <dgm:spPr/>
    </dgm:pt>
    <dgm:pt modelId="{D94AEB52-CB7C-46AC-A105-52B9C35C965C}" type="pres">
      <dgm:prSet presAssocID="{F57B1920-93E9-460E-9876-793FAC1BE934}" presName="text" presStyleLbl="fgAcc0" presStyleIdx="2" presStyleCnt="3">
        <dgm:presLayoutVars>
          <dgm:chPref val="3"/>
        </dgm:presLayoutVars>
      </dgm:prSet>
      <dgm:spPr/>
    </dgm:pt>
    <dgm:pt modelId="{00699FFC-C0A0-42EA-83D7-80FD26424502}" type="pres">
      <dgm:prSet presAssocID="{F57B1920-93E9-460E-9876-793FAC1BE934}" presName="hierChild2" presStyleCnt="0"/>
      <dgm:spPr/>
    </dgm:pt>
  </dgm:ptLst>
  <dgm:cxnLst>
    <dgm:cxn modelId="{FDF0C80E-3030-494D-A034-A4DA357903DA}" type="presOf" srcId="{3418E03E-CE7E-4F81-9C81-8536F88832B6}" destId="{7EE6D584-BB71-4E41-B340-8ED3AE3F1C7E}" srcOrd="0" destOrd="0" presId="urn:microsoft.com/office/officeart/2005/8/layout/hierarchy1"/>
    <dgm:cxn modelId="{159B2E27-A9C8-4F6C-86E8-359ACBDDDF56}" type="presOf" srcId="{F57B1920-93E9-460E-9876-793FAC1BE934}" destId="{D94AEB52-CB7C-46AC-A105-52B9C35C965C}" srcOrd="0" destOrd="0" presId="urn:microsoft.com/office/officeart/2005/8/layout/hierarchy1"/>
    <dgm:cxn modelId="{3200412C-06E7-4036-A297-56EF241DA7DA}" type="presOf" srcId="{42B99B34-2019-48E3-BDF7-08EC277A56C4}" destId="{3FC56765-2650-4E28-99F1-93237E24817F}" srcOrd="0" destOrd="0" presId="urn:microsoft.com/office/officeart/2005/8/layout/hierarchy1"/>
    <dgm:cxn modelId="{2921FD5D-F5BA-4829-BFD2-F39711078A42}" srcId="{9989176B-B668-44D6-923C-33A6130D8774}" destId="{3418E03E-CE7E-4F81-9C81-8536F88832B6}" srcOrd="0" destOrd="0" parTransId="{78F3FDEF-78C7-41CE-BCEA-28B74AF8481B}" sibTransId="{F3D760EE-ED20-47BC-A342-90C11D8C51F7}"/>
    <dgm:cxn modelId="{E37531B7-FC24-4B0C-AB38-4081CA343CEB}" srcId="{9989176B-B668-44D6-923C-33A6130D8774}" destId="{42B99B34-2019-48E3-BDF7-08EC277A56C4}" srcOrd="1" destOrd="0" parTransId="{890E8389-B762-4A58-9C82-E13EDE0F9132}" sibTransId="{3C1A2398-2FBE-45A8-BEAC-32AA9C6D336B}"/>
    <dgm:cxn modelId="{C20D64D0-84A4-4B87-9658-C2869B0B670C}" type="presOf" srcId="{9989176B-B668-44D6-923C-33A6130D8774}" destId="{AFF54CC7-9136-4E65-95F2-C44322478CB3}" srcOrd="0" destOrd="0" presId="urn:microsoft.com/office/officeart/2005/8/layout/hierarchy1"/>
    <dgm:cxn modelId="{DF5920D7-4864-42BA-833A-D077B0AF2DDA}" srcId="{9989176B-B668-44D6-923C-33A6130D8774}" destId="{F57B1920-93E9-460E-9876-793FAC1BE934}" srcOrd="2" destOrd="0" parTransId="{5F03E5A5-E271-47B2-9B83-C11054E89348}" sibTransId="{7E21FBE7-204B-4776-8FD3-5F1C143FB5C7}"/>
    <dgm:cxn modelId="{3997E164-7DCF-4F79-8D81-A0EE9CE42CB6}" type="presParOf" srcId="{AFF54CC7-9136-4E65-95F2-C44322478CB3}" destId="{D0DAE4BD-C002-48AF-A5EF-C01480B24ED2}" srcOrd="0" destOrd="0" presId="urn:microsoft.com/office/officeart/2005/8/layout/hierarchy1"/>
    <dgm:cxn modelId="{0E2E65CE-1CB8-4D6B-922B-FC5ECC5419E3}" type="presParOf" srcId="{D0DAE4BD-C002-48AF-A5EF-C01480B24ED2}" destId="{642FA8FF-9A51-4527-ADCD-D78FC837ED6B}" srcOrd="0" destOrd="0" presId="urn:microsoft.com/office/officeart/2005/8/layout/hierarchy1"/>
    <dgm:cxn modelId="{35688E32-C951-4073-BC92-E8ACE670980A}" type="presParOf" srcId="{642FA8FF-9A51-4527-ADCD-D78FC837ED6B}" destId="{D6FD8546-B3AC-442C-96C7-75EE7A4D3005}" srcOrd="0" destOrd="0" presId="urn:microsoft.com/office/officeart/2005/8/layout/hierarchy1"/>
    <dgm:cxn modelId="{0E4B2A60-3873-4349-89C6-50DF1234BF14}" type="presParOf" srcId="{642FA8FF-9A51-4527-ADCD-D78FC837ED6B}" destId="{7EE6D584-BB71-4E41-B340-8ED3AE3F1C7E}" srcOrd="1" destOrd="0" presId="urn:microsoft.com/office/officeart/2005/8/layout/hierarchy1"/>
    <dgm:cxn modelId="{BBA30891-9355-4481-BFA3-1A2E36589BDC}" type="presParOf" srcId="{D0DAE4BD-C002-48AF-A5EF-C01480B24ED2}" destId="{14AD8718-FC73-4324-A2BE-7B850EFFE4F5}" srcOrd="1" destOrd="0" presId="urn:microsoft.com/office/officeart/2005/8/layout/hierarchy1"/>
    <dgm:cxn modelId="{D7B23437-ECD7-4965-AB46-6699694BE571}" type="presParOf" srcId="{AFF54CC7-9136-4E65-95F2-C44322478CB3}" destId="{6135EC17-10B1-4FAE-849A-76AD31676187}" srcOrd="1" destOrd="0" presId="urn:microsoft.com/office/officeart/2005/8/layout/hierarchy1"/>
    <dgm:cxn modelId="{1D1EFD8D-71D9-4803-838E-2F45FD52D3EA}" type="presParOf" srcId="{6135EC17-10B1-4FAE-849A-76AD31676187}" destId="{9B894626-4262-4984-83AE-2BB7073BE697}" srcOrd="0" destOrd="0" presId="urn:microsoft.com/office/officeart/2005/8/layout/hierarchy1"/>
    <dgm:cxn modelId="{75835643-4903-4351-83C7-0C229A9BD8A5}" type="presParOf" srcId="{9B894626-4262-4984-83AE-2BB7073BE697}" destId="{2590A6E7-FE4E-4B07-B1D2-3BFC68608D7C}" srcOrd="0" destOrd="0" presId="urn:microsoft.com/office/officeart/2005/8/layout/hierarchy1"/>
    <dgm:cxn modelId="{218F8BAC-A473-45D1-9053-EC437D10348C}" type="presParOf" srcId="{9B894626-4262-4984-83AE-2BB7073BE697}" destId="{3FC56765-2650-4E28-99F1-93237E24817F}" srcOrd="1" destOrd="0" presId="urn:microsoft.com/office/officeart/2005/8/layout/hierarchy1"/>
    <dgm:cxn modelId="{397DD4F7-D632-4398-A5E9-8272D823389A}" type="presParOf" srcId="{6135EC17-10B1-4FAE-849A-76AD31676187}" destId="{5D8EFACD-BEE5-4202-90E3-CC0281F56299}" srcOrd="1" destOrd="0" presId="urn:microsoft.com/office/officeart/2005/8/layout/hierarchy1"/>
    <dgm:cxn modelId="{FE462F37-939B-4B0F-9DE5-C894BBD7AFAE}" type="presParOf" srcId="{AFF54CC7-9136-4E65-95F2-C44322478CB3}" destId="{E4E4280A-B785-4AC9-8D33-6C76893D0D73}" srcOrd="2" destOrd="0" presId="urn:microsoft.com/office/officeart/2005/8/layout/hierarchy1"/>
    <dgm:cxn modelId="{BEF259EE-4000-46E1-8AE2-1E0C1FFE91D8}" type="presParOf" srcId="{E4E4280A-B785-4AC9-8D33-6C76893D0D73}" destId="{EF36C0D3-C467-4C56-A34A-8C9659FECAD2}" srcOrd="0" destOrd="0" presId="urn:microsoft.com/office/officeart/2005/8/layout/hierarchy1"/>
    <dgm:cxn modelId="{11177CE9-12FD-4BBE-896F-817606747D95}" type="presParOf" srcId="{EF36C0D3-C467-4C56-A34A-8C9659FECAD2}" destId="{FECF8A89-7015-47F8-928F-9E10DE1245F2}" srcOrd="0" destOrd="0" presId="urn:microsoft.com/office/officeart/2005/8/layout/hierarchy1"/>
    <dgm:cxn modelId="{BF99F134-7C9E-471C-B46B-71F19291E0DF}" type="presParOf" srcId="{EF36C0D3-C467-4C56-A34A-8C9659FECAD2}" destId="{D94AEB52-CB7C-46AC-A105-52B9C35C965C}" srcOrd="1" destOrd="0" presId="urn:microsoft.com/office/officeart/2005/8/layout/hierarchy1"/>
    <dgm:cxn modelId="{C60B804D-E8F6-46A3-AF2A-DC755D53BA5A}" type="presParOf" srcId="{E4E4280A-B785-4AC9-8D33-6C76893D0D73}" destId="{00699FFC-C0A0-42EA-83D7-80FD2642450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989176B-B668-44D6-923C-33A6130D8774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E160265-D86E-4E3E-A45D-0A15C125798A}">
      <dgm:prSet/>
      <dgm:spPr/>
      <dgm:t>
        <a:bodyPr/>
        <a:lstStyle/>
        <a:p>
          <a:r>
            <a:rPr lang="en-US" dirty="0"/>
            <a:t>Regular library usage correlated with higher GPAs</a:t>
          </a:r>
        </a:p>
      </dgm:t>
    </dgm:pt>
    <dgm:pt modelId="{93B2FB2A-B22E-42D5-AF6C-B2AB5832174D}" type="parTrans" cxnId="{B771CB3C-430B-46EF-AFC0-384300BA7CDD}">
      <dgm:prSet/>
      <dgm:spPr/>
      <dgm:t>
        <a:bodyPr/>
        <a:lstStyle/>
        <a:p>
          <a:endParaRPr lang="en-US"/>
        </a:p>
      </dgm:t>
    </dgm:pt>
    <dgm:pt modelId="{46A379D6-46F9-4A16-9A02-3993A84D652B}" type="sibTrans" cxnId="{B771CB3C-430B-46EF-AFC0-384300BA7CDD}">
      <dgm:prSet/>
      <dgm:spPr/>
      <dgm:t>
        <a:bodyPr/>
        <a:lstStyle/>
        <a:p>
          <a:endParaRPr lang="en-US"/>
        </a:p>
      </dgm:t>
    </dgm:pt>
    <dgm:pt modelId="{A3BA54C7-D02D-4CF5-BCEA-587C2B3A13D3}">
      <dgm:prSet/>
      <dgm:spPr/>
      <dgm:t>
        <a:bodyPr/>
        <a:lstStyle/>
        <a:p>
          <a:r>
            <a:rPr lang="en-US" dirty="0"/>
            <a:t>Libraries as essential resources for student academic success</a:t>
          </a:r>
        </a:p>
      </dgm:t>
    </dgm:pt>
    <dgm:pt modelId="{5F2A7682-B740-4E6C-A777-DCF2A5499BC2}" type="parTrans" cxnId="{E73750A5-270D-4EDE-96C2-B327338805DD}">
      <dgm:prSet/>
      <dgm:spPr/>
      <dgm:t>
        <a:bodyPr/>
        <a:lstStyle/>
        <a:p>
          <a:endParaRPr lang="en-US"/>
        </a:p>
      </dgm:t>
    </dgm:pt>
    <dgm:pt modelId="{F56ED35F-DAC2-443E-8CEC-FF3A87F25EF1}" type="sibTrans" cxnId="{E73750A5-270D-4EDE-96C2-B327338805DD}">
      <dgm:prSet/>
      <dgm:spPr/>
      <dgm:t>
        <a:bodyPr/>
        <a:lstStyle/>
        <a:p>
          <a:endParaRPr lang="en-US"/>
        </a:p>
      </dgm:t>
    </dgm:pt>
    <dgm:pt modelId="{F8B6087B-441C-42AA-9C4C-5C2CEBFBCA73}" type="pres">
      <dgm:prSet presAssocID="{9989176B-B668-44D6-923C-33A6130D877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12682BC-3AB4-4DE8-906F-DCFC834B7412}" type="pres">
      <dgm:prSet presAssocID="{8E160265-D86E-4E3E-A45D-0A15C125798A}" presName="hierRoot1" presStyleCnt="0"/>
      <dgm:spPr/>
    </dgm:pt>
    <dgm:pt modelId="{8A97928A-5F30-43A2-8F41-2A0A99911AD5}" type="pres">
      <dgm:prSet presAssocID="{8E160265-D86E-4E3E-A45D-0A15C125798A}" presName="composite" presStyleCnt="0"/>
      <dgm:spPr/>
    </dgm:pt>
    <dgm:pt modelId="{499F1337-75FC-4EE5-897C-6B76FDDE93C5}" type="pres">
      <dgm:prSet presAssocID="{8E160265-D86E-4E3E-A45D-0A15C125798A}" presName="background" presStyleLbl="node0" presStyleIdx="0" presStyleCnt="2"/>
      <dgm:spPr/>
    </dgm:pt>
    <dgm:pt modelId="{FD76692F-1144-4F0F-B0DF-3B337EDB5276}" type="pres">
      <dgm:prSet presAssocID="{8E160265-D86E-4E3E-A45D-0A15C125798A}" presName="text" presStyleLbl="fgAcc0" presStyleIdx="0" presStyleCnt="2">
        <dgm:presLayoutVars>
          <dgm:chPref val="3"/>
        </dgm:presLayoutVars>
      </dgm:prSet>
      <dgm:spPr/>
    </dgm:pt>
    <dgm:pt modelId="{9D106939-44F8-47B0-9717-2743A2D706E2}" type="pres">
      <dgm:prSet presAssocID="{8E160265-D86E-4E3E-A45D-0A15C125798A}" presName="hierChild2" presStyleCnt="0"/>
      <dgm:spPr/>
    </dgm:pt>
    <dgm:pt modelId="{647629FB-BF2E-42B2-BFCC-C06EA3C0FFEE}" type="pres">
      <dgm:prSet presAssocID="{A3BA54C7-D02D-4CF5-BCEA-587C2B3A13D3}" presName="hierRoot1" presStyleCnt="0"/>
      <dgm:spPr/>
    </dgm:pt>
    <dgm:pt modelId="{FA1B72E1-4E2E-49E3-B082-7BB954AF1EF3}" type="pres">
      <dgm:prSet presAssocID="{A3BA54C7-D02D-4CF5-BCEA-587C2B3A13D3}" presName="composite" presStyleCnt="0"/>
      <dgm:spPr/>
    </dgm:pt>
    <dgm:pt modelId="{EB8F139B-C98B-4E70-8C4E-B257613E810F}" type="pres">
      <dgm:prSet presAssocID="{A3BA54C7-D02D-4CF5-BCEA-587C2B3A13D3}" presName="background" presStyleLbl="node0" presStyleIdx="1" presStyleCnt="2"/>
      <dgm:spPr/>
    </dgm:pt>
    <dgm:pt modelId="{BF727352-8739-4AFE-9515-617CE56A080A}" type="pres">
      <dgm:prSet presAssocID="{A3BA54C7-D02D-4CF5-BCEA-587C2B3A13D3}" presName="text" presStyleLbl="fgAcc0" presStyleIdx="1" presStyleCnt="2">
        <dgm:presLayoutVars>
          <dgm:chPref val="3"/>
        </dgm:presLayoutVars>
      </dgm:prSet>
      <dgm:spPr/>
    </dgm:pt>
    <dgm:pt modelId="{48B7F6D9-053F-4002-9B4E-8D34045EEB4C}" type="pres">
      <dgm:prSet presAssocID="{A3BA54C7-D02D-4CF5-BCEA-587C2B3A13D3}" presName="hierChild2" presStyleCnt="0"/>
      <dgm:spPr/>
    </dgm:pt>
  </dgm:ptLst>
  <dgm:cxnLst>
    <dgm:cxn modelId="{53FB2911-1BE2-4B12-9552-4B4B7E5D362F}" type="presOf" srcId="{9989176B-B668-44D6-923C-33A6130D8774}" destId="{F8B6087B-441C-42AA-9C4C-5C2CEBFBCA73}" srcOrd="0" destOrd="0" presId="urn:microsoft.com/office/officeart/2005/8/layout/hierarchy1"/>
    <dgm:cxn modelId="{B771CB3C-430B-46EF-AFC0-384300BA7CDD}" srcId="{9989176B-B668-44D6-923C-33A6130D8774}" destId="{8E160265-D86E-4E3E-A45D-0A15C125798A}" srcOrd="0" destOrd="0" parTransId="{93B2FB2A-B22E-42D5-AF6C-B2AB5832174D}" sibTransId="{46A379D6-46F9-4A16-9A02-3993A84D652B}"/>
    <dgm:cxn modelId="{90F2975B-1AA3-48E2-B76F-25FEBB3AD60C}" type="presOf" srcId="{8E160265-D86E-4E3E-A45D-0A15C125798A}" destId="{FD76692F-1144-4F0F-B0DF-3B337EDB5276}" srcOrd="0" destOrd="0" presId="urn:microsoft.com/office/officeart/2005/8/layout/hierarchy1"/>
    <dgm:cxn modelId="{1DDFDC4A-1EE4-41C3-89E7-2DB5F271CB8B}" type="presOf" srcId="{A3BA54C7-D02D-4CF5-BCEA-587C2B3A13D3}" destId="{BF727352-8739-4AFE-9515-617CE56A080A}" srcOrd="0" destOrd="0" presId="urn:microsoft.com/office/officeart/2005/8/layout/hierarchy1"/>
    <dgm:cxn modelId="{E73750A5-270D-4EDE-96C2-B327338805DD}" srcId="{9989176B-B668-44D6-923C-33A6130D8774}" destId="{A3BA54C7-D02D-4CF5-BCEA-587C2B3A13D3}" srcOrd="1" destOrd="0" parTransId="{5F2A7682-B740-4E6C-A777-DCF2A5499BC2}" sibTransId="{F56ED35F-DAC2-443E-8CEC-FF3A87F25EF1}"/>
    <dgm:cxn modelId="{1CA80F39-15A1-426A-BB12-409E1D3A1AE5}" type="presParOf" srcId="{F8B6087B-441C-42AA-9C4C-5C2CEBFBCA73}" destId="{112682BC-3AB4-4DE8-906F-DCFC834B7412}" srcOrd="0" destOrd="0" presId="urn:microsoft.com/office/officeart/2005/8/layout/hierarchy1"/>
    <dgm:cxn modelId="{6061E94F-38B7-40AF-A2FF-C56DC82DDF0C}" type="presParOf" srcId="{112682BC-3AB4-4DE8-906F-DCFC834B7412}" destId="{8A97928A-5F30-43A2-8F41-2A0A99911AD5}" srcOrd="0" destOrd="0" presId="urn:microsoft.com/office/officeart/2005/8/layout/hierarchy1"/>
    <dgm:cxn modelId="{2C5B0965-276A-4493-9DD8-CF5C4147757C}" type="presParOf" srcId="{8A97928A-5F30-43A2-8F41-2A0A99911AD5}" destId="{499F1337-75FC-4EE5-897C-6B76FDDE93C5}" srcOrd="0" destOrd="0" presId="urn:microsoft.com/office/officeart/2005/8/layout/hierarchy1"/>
    <dgm:cxn modelId="{CB5280FA-9271-4BF2-A489-69C93DD5C4CE}" type="presParOf" srcId="{8A97928A-5F30-43A2-8F41-2A0A99911AD5}" destId="{FD76692F-1144-4F0F-B0DF-3B337EDB5276}" srcOrd="1" destOrd="0" presId="urn:microsoft.com/office/officeart/2005/8/layout/hierarchy1"/>
    <dgm:cxn modelId="{340B7B98-4A31-441D-8FFB-2F50811A2193}" type="presParOf" srcId="{112682BC-3AB4-4DE8-906F-DCFC834B7412}" destId="{9D106939-44F8-47B0-9717-2743A2D706E2}" srcOrd="1" destOrd="0" presId="urn:microsoft.com/office/officeart/2005/8/layout/hierarchy1"/>
    <dgm:cxn modelId="{9EF5B0D9-8D0F-4AA2-9EAA-15B40AD1F1B7}" type="presParOf" srcId="{F8B6087B-441C-42AA-9C4C-5C2CEBFBCA73}" destId="{647629FB-BF2E-42B2-BFCC-C06EA3C0FFEE}" srcOrd="1" destOrd="0" presId="urn:microsoft.com/office/officeart/2005/8/layout/hierarchy1"/>
    <dgm:cxn modelId="{B1EA8BE1-5AA6-4582-AB07-5CED34B11BFC}" type="presParOf" srcId="{647629FB-BF2E-42B2-BFCC-C06EA3C0FFEE}" destId="{FA1B72E1-4E2E-49E3-B082-7BB954AF1EF3}" srcOrd="0" destOrd="0" presId="urn:microsoft.com/office/officeart/2005/8/layout/hierarchy1"/>
    <dgm:cxn modelId="{89477944-9994-445F-8955-EEE50847B3FB}" type="presParOf" srcId="{FA1B72E1-4E2E-49E3-B082-7BB954AF1EF3}" destId="{EB8F139B-C98B-4E70-8C4E-B257613E810F}" srcOrd="0" destOrd="0" presId="urn:microsoft.com/office/officeart/2005/8/layout/hierarchy1"/>
    <dgm:cxn modelId="{AB8D038D-1DEC-46A8-A02F-EDD584452C9D}" type="presParOf" srcId="{FA1B72E1-4E2E-49E3-B082-7BB954AF1EF3}" destId="{BF727352-8739-4AFE-9515-617CE56A080A}" srcOrd="1" destOrd="0" presId="urn:microsoft.com/office/officeart/2005/8/layout/hierarchy1"/>
    <dgm:cxn modelId="{2BEF0B90-3ADB-4EB5-B3A3-9CC5416E94BE}" type="presParOf" srcId="{647629FB-BF2E-42B2-BFCC-C06EA3C0FFEE}" destId="{48B7F6D9-053F-4002-9B4E-8D34045EEB4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A8EC4B-32D7-43DE-824D-7E3C4E8AC972}">
      <dsp:nvSpPr>
        <dsp:cNvPr id="0" name=""/>
        <dsp:cNvSpPr/>
      </dsp:nvSpPr>
      <dsp:spPr>
        <a:xfrm>
          <a:off x="0" y="79913"/>
          <a:ext cx="4600074" cy="18043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T</a:t>
          </a:r>
          <a:r>
            <a:rPr lang="en-US" sz="2100" b="0" i="0" kern="1200" dirty="0"/>
            <a:t>he number of 18-year-olds is now projected to contract after cresting at around 4.2 million people in 2033.</a:t>
          </a:r>
          <a:endParaRPr lang="en-US" sz="2100" kern="1200" dirty="0"/>
        </a:p>
      </dsp:txBody>
      <dsp:txXfrm>
        <a:off x="88082" y="167995"/>
        <a:ext cx="4423910" cy="1628195"/>
      </dsp:txXfrm>
    </dsp:sp>
    <dsp:sp modelId="{FA917BC0-5406-4ADB-9DBB-9553F661F38A}">
      <dsp:nvSpPr>
        <dsp:cNvPr id="0" name=""/>
        <dsp:cNvSpPr/>
      </dsp:nvSpPr>
      <dsp:spPr>
        <a:xfrm>
          <a:off x="0" y="1944753"/>
          <a:ext cx="4600074" cy="18043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/>
            <a:t>They are anticipated to shrink to around 3.8 million by 2039. </a:t>
          </a:r>
          <a:endParaRPr lang="en-US" sz="2100" kern="1200"/>
        </a:p>
      </dsp:txBody>
      <dsp:txXfrm>
        <a:off x="88082" y="2032835"/>
        <a:ext cx="4423910" cy="1628195"/>
      </dsp:txXfrm>
    </dsp:sp>
    <dsp:sp modelId="{F359CFAA-3612-411C-99EA-B48CBDD7C955}">
      <dsp:nvSpPr>
        <dsp:cNvPr id="0" name=""/>
        <dsp:cNvSpPr/>
      </dsp:nvSpPr>
      <dsp:spPr>
        <a:xfrm>
          <a:off x="0" y="3809592"/>
          <a:ext cx="4600074" cy="18043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 dirty="0"/>
            <a:t>After that, the Census Bureau doesn’t </a:t>
          </a:r>
          <a:r>
            <a:rPr lang="en-US" sz="2100" kern="1200" dirty="0"/>
            <a:t>expect </a:t>
          </a:r>
          <a:r>
            <a:rPr lang="en-US" sz="2100" b="0" i="0" kern="1200" dirty="0"/>
            <a:t>the population of 18-year-olds will exceed 4 million people in any year this century.   (Bauman 2024)</a:t>
          </a:r>
          <a:endParaRPr lang="en-US" sz="2100" kern="1200" dirty="0"/>
        </a:p>
      </dsp:txBody>
      <dsp:txXfrm>
        <a:off x="88082" y="3897674"/>
        <a:ext cx="4423910" cy="16281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E77FD3-A9B7-4A27-B6A4-9B487D8D47E3}">
      <dsp:nvSpPr>
        <dsp:cNvPr id="0" name=""/>
        <dsp:cNvSpPr/>
      </dsp:nvSpPr>
      <dsp:spPr>
        <a:xfrm>
          <a:off x="661299" y="156074"/>
          <a:ext cx="632812" cy="6328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9FC409-5CD0-4FBF-8D72-2192A2D20F73}">
      <dsp:nvSpPr>
        <dsp:cNvPr id="0" name=""/>
        <dsp:cNvSpPr/>
      </dsp:nvSpPr>
      <dsp:spPr>
        <a:xfrm>
          <a:off x="0" y="823584"/>
          <a:ext cx="2050607" cy="1087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Positive correlations exist between </a:t>
          </a:r>
          <a:r>
            <a:rPr lang="en-US" sz="1400" b="1" kern="1200" dirty="0"/>
            <a:t>library usage and core grades </a:t>
          </a:r>
          <a:r>
            <a:rPr lang="en-US" sz="1400" kern="1200" dirty="0"/>
            <a:t>in disciplines like Marketing and HR Management (Moodley &amp; Carte, 2019).</a:t>
          </a:r>
        </a:p>
      </dsp:txBody>
      <dsp:txXfrm>
        <a:off x="0" y="823584"/>
        <a:ext cx="2050607" cy="1087752"/>
      </dsp:txXfrm>
    </dsp:sp>
    <dsp:sp modelId="{99F28C2A-0869-4850-BC6A-E5CB7AA41ADD}">
      <dsp:nvSpPr>
        <dsp:cNvPr id="0" name=""/>
        <dsp:cNvSpPr/>
      </dsp:nvSpPr>
      <dsp:spPr>
        <a:xfrm>
          <a:off x="2651160" y="156074"/>
          <a:ext cx="632812" cy="6328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1AD94B-2787-4C56-B35D-178DD89039DA}">
      <dsp:nvSpPr>
        <dsp:cNvPr id="0" name=""/>
        <dsp:cNvSpPr/>
      </dsp:nvSpPr>
      <dsp:spPr>
        <a:xfrm>
          <a:off x="2190186" y="828969"/>
          <a:ext cx="1685685" cy="1087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First-year students who use the library tend to have </a:t>
          </a:r>
          <a:r>
            <a:rPr lang="en-US" sz="1400" b="1" kern="1200" dirty="0"/>
            <a:t>higher GPAs in the first semester and better retention rates </a:t>
          </a:r>
          <a:r>
            <a:rPr lang="en-US" sz="1400" kern="1200" dirty="0"/>
            <a:t> from fall to spring (Soria et al., 2013).</a:t>
          </a:r>
        </a:p>
      </dsp:txBody>
      <dsp:txXfrm>
        <a:off x="2190186" y="828969"/>
        <a:ext cx="1685685" cy="1087752"/>
      </dsp:txXfrm>
    </dsp:sp>
    <dsp:sp modelId="{0B2DCBD8-6D91-4450-9DCF-9218AFDA416A}">
      <dsp:nvSpPr>
        <dsp:cNvPr id="0" name=""/>
        <dsp:cNvSpPr/>
      </dsp:nvSpPr>
      <dsp:spPr>
        <a:xfrm>
          <a:off x="4655662" y="157764"/>
          <a:ext cx="632812" cy="63281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25A750-4B0F-427C-93E0-F573FEB92349}">
      <dsp:nvSpPr>
        <dsp:cNvPr id="0" name=""/>
        <dsp:cNvSpPr/>
      </dsp:nvSpPr>
      <dsp:spPr>
        <a:xfrm>
          <a:off x="4016152" y="843096"/>
          <a:ext cx="1918982" cy="1087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First-time undergraduates who remained enrolled utilized library resources more frequently than those who withdrew (Haddow, 2013).</a:t>
          </a:r>
        </a:p>
      </dsp:txBody>
      <dsp:txXfrm>
        <a:off x="4016152" y="843096"/>
        <a:ext cx="1918982" cy="1087752"/>
      </dsp:txXfrm>
    </dsp:sp>
    <dsp:sp modelId="{19AA73C4-E458-4644-8238-74D5D5589303}">
      <dsp:nvSpPr>
        <dsp:cNvPr id="0" name=""/>
        <dsp:cNvSpPr/>
      </dsp:nvSpPr>
      <dsp:spPr>
        <a:xfrm>
          <a:off x="809625" y="2635630"/>
          <a:ext cx="632812" cy="63281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8CCBFB-BC5C-485F-A16D-919BFF4A5A42}">
      <dsp:nvSpPr>
        <dsp:cNvPr id="0" name=""/>
        <dsp:cNvSpPr/>
      </dsp:nvSpPr>
      <dsp:spPr>
        <a:xfrm>
          <a:off x="207971" y="3365529"/>
          <a:ext cx="1730615" cy="1087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GPA improved among freshman </a:t>
          </a:r>
          <a:r>
            <a:rPr lang="en-US" sz="1400" b="0" kern="1200" dirty="0"/>
            <a:t>using study rooms and research consultations </a:t>
          </a:r>
          <a:r>
            <a:rPr lang="en-US" sz="1400" kern="1200" dirty="0"/>
            <a:t>(Kot &amp; Jones, 2015).</a:t>
          </a:r>
        </a:p>
      </dsp:txBody>
      <dsp:txXfrm>
        <a:off x="207971" y="3365529"/>
        <a:ext cx="1730615" cy="10877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F4386A-01ED-457E-85DF-E9BA44C14280}">
      <dsp:nvSpPr>
        <dsp:cNvPr id="0" name=""/>
        <dsp:cNvSpPr/>
      </dsp:nvSpPr>
      <dsp:spPr>
        <a:xfrm>
          <a:off x="78107" y="1048"/>
          <a:ext cx="2175926" cy="13055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Students’ confidence is built through real-time instruction and feedback. </a:t>
          </a:r>
        </a:p>
      </dsp:txBody>
      <dsp:txXfrm>
        <a:off x="78107" y="1048"/>
        <a:ext cx="2175926" cy="1305555"/>
      </dsp:txXfrm>
    </dsp:sp>
    <dsp:sp modelId="{39E00F6F-0772-4592-836D-2ACA7BDAF827}">
      <dsp:nvSpPr>
        <dsp:cNvPr id="0" name=""/>
        <dsp:cNvSpPr/>
      </dsp:nvSpPr>
      <dsp:spPr>
        <a:xfrm>
          <a:off x="2471626" y="1048"/>
          <a:ext cx="2175926" cy="13055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Students can practice research skills, ask questions, and get point-of-need  guidance.</a:t>
          </a:r>
        </a:p>
      </dsp:txBody>
      <dsp:txXfrm>
        <a:off x="2471626" y="1048"/>
        <a:ext cx="2175926" cy="1305555"/>
      </dsp:txXfrm>
    </dsp:sp>
    <dsp:sp modelId="{1E3FC708-A55E-44DD-8502-02FB57F39AFA}">
      <dsp:nvSpPr>
        <dsp:cNvPr id="0" name=""/>
        <dsp:cNvSpPr/>
      </dsp:nvSpPr>
      <dsp:spPr>
        <a:xfrm>
          <a:off x="78107" y="1524196"/>
          <a:ext cx="2175926" cy="13055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Hands-on, interactive learning experience helps students develop essential research skills and confidence.</a:t>
          </a:r>
        </a:p>
      </dsp:txBody>
      <dsp:txXfrm>
        <a:off x="78107" y="1524196"/>
        <a:ext cx="2175926" cy="1305555"/>
      </dsp:txXfrm>
    </dsp:sp>
    <dsp:sp modelId="{B9682FE0-21C4-4842-BF78-B8CC57849CBA}">
      <dsp:nvSpPr>
        <dsp:cNvPr id="0" name=""/>
        <dsp:cNvSpPr/>
      </dsp:nvSpPr>
      <dsp:spPr>
        <a:xfrm>
          <a:off x="2471626" y="1524196"/>
          <a:ext cx="2175926" cy="13055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Trust and rapport is built with students, making them feel at ease when asking for help.</a:t>
          </a:r>
        </a:p>
      </dsp:txBody>
      <dsp:txXfrm>
        <a:off x="2471626" y="1524196"/>
        <a:ext cx="2175926" cy="1305555"/>
      </dsp:txXfrm>
    </dsp:sp>
    <dsp:sp modelId="{4CBA8C1B-CC52-406D-91C9-5885CC1B1045}">
      <dsp:nvSpPr>
        <dsp:cNvPr id="0" name=""/>
        <dsp:cNvSpPr/>
      </dsp:nvSpPr>
      <dsp:spPr>
        <a:xfrm>
          <a:off x="78107" y="3082203"/>
          <a:ext cx="2175926" cy="12358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Librarians can observe non-verbal cues and respond to the student’s immediate needs or confusion.</a:t>
          </a:r>
        </a:p>
      </dsp:txBody>
      <dsp:txXfrm>
        <a:off x="78107" y="3082203"/>
        <a:ext cx="2175926" cy="1235839"/>
      </dsp:txXfrm>
    </dsp:sp>
    <dsp:sp modelId="{3C6FA4E7-4F69-4857-807B-0A14B0D9DF0E}">
      <dsp:nvSpPr>
        <dsp:cNvPr id="0" name=""/>
        <dsp:cNvSpPr/>
      </dsp:nvSpPr>
      <dsp:spPr>
        <a:xfrm>
          <a:off x="2471626" y="3047345"/>
          <a:ext cx="2175926" cy="13055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A sense of personal connections is fostered, encouraging students to return to the library.</a:t>
          </a:r>
        </a:p>
      </dsp:txBody>
      <dsp:txXfrm>
        <a:off x="2471626" y="3047345"/>
        <a:ext cx="2175926" cy="130555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F251A4-B1A7-4FF9-9F56-4A54B5706633}">
      <dsp:nvSpPr>
        <dsp:cNvPr id="0" name=""/>
        <dsp:cNvSpPr/>
      </dsp:nvSpPr>
      <dsp:spPr>
        <a:xfrm>
          <a:off x="0" y="1814687"/>
          <a:ext cx="6172199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538E25-97FE-4A9D-868A-9D821799A5E1}">
      <dsp:nvSpPr>
        <dsp:cNvPr id="0" name=""/>
        <dsp:cNvSpPr/>
      </dsp:nvSpPr>
      <dsp:spPr>
        <a:xfrm>
          <a:off x="308610" y="1608047"/>
          <a:ext cx="4320540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306" tIns="0" rIns="163306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Multiple students entering on a single card swipe</a:t>
          </a:r>
        </a:p>
      </dsp:txBody>
      <dsp:txXfrm>
        <a:off x="328785" y="1628222"/>
        <a:ext cx="4280190" cy="372930"/>
      </dsp:txXfrm>
    </dsp:sp>
    <dsp:sp modelId="{5CAB551C-A1EF-4D27-B11F-652A7C260BF2}">
      <dsp:nvSpPr>
        <dsp:cNvPr id="0" name=""/>
        <dsp:cNvSpPr/>
      </dsp:nvSpPr>
      <dsp:spPr>
        <a:xfrm>
          <a:off x="0" y="2449727"/>
          <a:ext cx="6172199" cy="8158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9031" tIns="291592" rIns="479031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Library hours extended beginning October 1, 2023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University and national holidays</a:t>
          </a:r>
        </a:p>
      </dsp:txBody>
      <dsp:txXfrm>
        <a:off x="0" y="2449727"/>
        <a:ext cx="6172199" cy="815850"/>
      </dsp:txXfrm>
    </dsp:sp>
    <dsp:sp modelId="{325661BA-DE00-4FF9-83FE-FEEEF236EB7A}">
      <dsp:nvSpPr>
        <dsp:cNvPr id="0" name=""/>
        <dsp:cNvSpPr/>
      </dsp:nvSpPr>
      <dsp:spPr>
        <a:xfrm>
          <a:off x="308610" y="2243087"/>
          <a:ext cx="4320540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306" tIns="0" rIns="163306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Variations in data collection</a:t>
          </a:r>
        </a:p>
      </dsp:txBody>
      <dsp:txXfrm>
        <a:off x="328785" y="2263262"/>
        <a:ext cx="4280190" cy="37293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B9745F-0A73-4EC1-AA70-8B24E807E525}">
      <dsp:nvSpPr>
        <dsp:cNvPr id="0" name=""/>
        <dsp:cNvSpPr/>
      </dsp:nvSpPr>
      <dsp:spPr>
        <a:xfrm>
          <a:off x="0" y="2941490"/>
          <a:ext cx="6172199" cy="192993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No statistically significant differences found between the two semesters</a:t>
          </a:r>
        </a:p>
      </dsp:txBody>
      <dsp:txXfrm>
        <a:off x="0" y="2941490"/>
        <a:ext cx="6172199" cy="1929936"/>
      </dsp:txXfrm>
    </dsp:sp>
    <dsp:sp modelId="{78477FC8-FA07-4F75-9017-B4006F6A2668}">
      <dsp:nvSpPr>
        <dsp:cNvPr id="0" name=""/>
        <dsp:cNvSpPr/>
      </dsp:nvSpPr>
      <dsp:spPr>
        <a:xfrm rot="10800000">
          <a:off x="0" y="2197"/>
          <a:ext cx="6172199" cy="296824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Non-parametric Kruskal-Wallis tests applied to both semesters on </a:t>
          </a:r>
        </a:p>
      </dsp:txBody>
      <dsp:txXfrm rot="-10800000">
        <a:off x="0" y="2197"/>
        <a:ext cx="6172199" cy="1041853"/>
      </dsp:txXfrm>
    </dsp:sp>
    <dsp:sp modelId="{ECA679DB-1361-4982-B3D9-05E30E81C421}">
      <dsp:nvSpPr>
        <dsp:cNvPr id="0" name=""/>
        <dsp:cNvSpPr/>
      </dsp:nvSpPr>
      <dsp:spPr>
        <a:xfrm>
          <a:off x="0" y="1044050"/>
          <a:ext cx="1543049" cy="88750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24130" rIns="135128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Visited</a:t>
          </a:r>
        </a:p>
      </dsp:txBody>
      <dsp:txXfrm>
        <a:off x="0" y="1044050"/>
        <a:ext cx="1543049" cy="887504"/>
      </dsp:txXfrm>
    </dsp:sp>
    <dsp:sp modelId="{F2F155CE-EF38-4E18-9188-3088473D2980}">
      <dsp:nvSpPr>
        <dsp:cNvPr id="0" name=""/>
        <dsp:cNvSpPr/>
      </dsp:nvSpPr>
      <dsp:spPr>
        <a:xfrm>
          <a:off x="1543050" y="1044050"/>
          <a:ext cx="1543049" cy="88750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24130" rIns="135128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Mean Visits per Week</a:t>
          </a:r>
        </a:p>
      </dsp:txBody>
      <dsp:txXfrm>
        <a:off x="1543050" y="1044050"/>
        <a:ext cx="1543049" cy="887504"/>
      </dsp:txXfrm>
    </dsp:sp>
    <dsp:sp modelId="{E22BC1BC-82A8-4EFB-978B-AA5121097AF5}">
      <dsp:nvSpPr>
        <dsp:cNvPr id="0" name=""/>
        <dsp:cNvSpPr/>
      </dsp:nvSpPr>
      <dsp:spPr>
        <a:xfrm>
          <a:off x="3086099" y="1044050"/>
          <a:ext cx="1543049" cy="88750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24130" rIns="135128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Weeks Visited</a:t>
          </a:r>
        </a:p>
      </dsp:txBody>
      <dsp:txXfrm>
        <a:off x="3086099" y="1044050"/>
        <a:ext cx="1543049" cy="887504"/>
      </dsp:txXfrm>
    </dsp:sp>
    <dsp:sp modelId="{EC3B820F-3B34-432A-A267-05149D544696}">
      <dsp:nvSpPr>
        <dsp:cNvPr id="0" name=""/>
        <dsp:cNvSpPr/>
      </dsp:nvSpPr>
      <dsp:spPr>
        <a:xfrm>
          <a:off x="4629149" y="1044050"/>
          <a:ext cx="1543049" cy="88750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24130" rIns="135128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Term GPA</a:t>
          </a:r>
        </a:p>
      </dsp:txBody>
      <dsp:txXfrm>
        <a:off x="4629149" y="1044050"/>
        <a:ext cx="1543049" cy="88750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EDAAE7-0477-4A49-B877-081F5ADBC18B}">
      <dsp:nvSpPr>
        <dsp:cNvPr id="0" name=""/>
        <dsp:cNvSpPr/>
      </dsp:nvSpPr>
      <dsp:spPr>
        <a:xfrm>
          <a:off x="606456" y="0"/>
          <a:ext cx="5453920" cy="5453920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BBE89C7-6768-4E0F-BBC0-CE52D8F3D318}">
      <dsp:nvSpPr>
        <dsp:cNvPr id="0" name=""/>
        <dsp:cNvSpPr/>
      </dsp:nvSpPr>
      <dsp:spPr>
        <a:xfrm>
          <a:off x="1124578" y="518122"/>
          <a:ext cx="2127028" cy="212702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There were 37,303 total visits to the library by 1,882 unique students.</a:t>
          </a:r>
        </a:p>
      </dsp:txBody>
      <dsp:txXfrm>
        <a:off x="1228411" y="621955"/>
        <a:ext cx="1919362" cy="1919362"/>
      </dsp:txXfrm>
    </dsp:sp>
    <dsp:sp modelId="{F7FE50AC-6875-4238-8C6F-F4045B6F5E5B}">
      <dsp:nvSpPr>
        <dsp:cNvPr id="0" name=""/>
        <dsp:cNvSpPr/>
      </dsp:nvSpPr>
      <dsp:spPr>
        <a:xfrm>
          <a:off x="3415225" y="518122"/>
          <a:ext cx="2127028" cy="2127028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84% visited the library at least once per semester.</a:t>
          </a:r>
        </a:p>
      </dsp:txBody>
      <dsp:txXfrm>
        <a:off x="3519058" y="621955"/>
        <a:ext cx="1919362" cy="1919362"/>
      </dsp:txXfrm>
    </dsp:sp>
    <dsp:sp modelId="{97A53889-843A-4818-87C8-77623D7425A7}">
      <dsp:nvSpPr>
        <dsp:cNvPr id="0" name=""/>
        <dsp:cNvSpPr/>
      </dsp:nvSpPr>
      <dsp:spPr>
        <a:xfrm>
          <a:off x="1124578" y="2808768"/>
          <a:ext cx="2127028" cy="2127028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On average, students visited the library 5 weeks out of 16.</a:t>
          </a:r>
        </a:p>
      </dsp:txBody>
      <dsp:txXfrm>
        <a:off x="1228411" y="2912601"/>
        <a:ext cx="1919362" cy="1919362"/>
      </dsp:txXfrm>
    </dsp:sp>
    <dsp:sp modelId="{F9029309-B6E4-4E76-BFBD-81DA6036BDE6}">
      <dsp:nvSpPr>
        <dsp:cNvPr id="0" name=""/>
        <dsp:cNvSpPr/>
      </dsp:nvSpPr>
      <dsp:spPr>
        <a:xfrm>
          <a:off x="3415225" y="2808768"/>
          <a:ext cx="2127028" cy="2127028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The average GPA of students in this study was 3.33.</a:t>
          </a:r>
        </a:p>
      </dsp:txBody>
      <dsp:txXfrm>
        <a:off x="3519058" y="2912601"/>
        <a:ext cx="1919362" cy="191936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FD8546-B3AC-442C-96C7-75EE7A4D3005}">
      <dsp:nvSpPr>
        <dsp:cNvPr id="0" name=""/>
        <dsp:cNvSpPr/>
      </dsp:nvSpPr>
      <dsp:spPr>
        <a:xfrm>
          <a:off x="0" y="1080567"/>
          <a:ext cx="2957512" cy="18780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E6D584-BB71-4E41-B340-8ED3AE3F1C7E}">
      <dsp:nvSpPr>
        <dsp:cNvPr id="0" name=""/>
        <dsp:cNvSpPr/>
      </dsp:nvSpPr>
      <dsp:spPr>
        <a:xfrm>
          <a:off x="328612" y="1392749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Need for longitudinal studies</a:t>
          </a:r>
        </a:p>
      </dsp:txBody>
      <dsp:txXfrm>
        <a:off x="383617" y="1447754"/>
        <a:ext cx="2847502" cy="1768010"/>
      </dsp:txXfrm>
    </dsp:sp>
    <dsp:sp modelId="{2590A6E7-FE4E-4B07-B1D2-3BFC68608D7C}">
      <dsp:nvSpPr>
        <dsp:cNvPr id="0" name=""/>
        <dsp:cNvSpPr/>
      </dsp:nvSpPr>
      <dsp:spPr>
        <a:xfrm>
          <a:off x="3614737" y="1080567"/>
          <a:ext cx="2957512" cy="18780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C56765-2650-4E28-99F1-93237E24817F}">
      <dsp:nvSpPr>
        <dsp:cNvPr id="0" name=""/>
        <dsp:cNvSpPr/>
      </dsp:nvSpPr>
      <dsp:spPr>
        <a:xfrm>
          <a:off x="3943350" y="1392749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Exploration of diverse student demographics</a:t>
          </a:r>
        </a:p>
      </dsp:txBody>
      <dsp:txXfrm>
        <a:off x="3998355" y="1447754"/>
        <a:ext cx="2847502" cy="1768010"/>
      </dsp:txXfrm>
    </dsp:sp>
    <dsp:sp modelId="{FECF8A89-7015-47F8-928F-9E10DE1245F2}">
      <dsp:nvSpPr>
        <dsp:cNvPr id="0" name=""/>
        <dsp:cNvSpPr/>
      </dsp:nvSpPr>
      <dsp:spPr>
        <a:xfrm>
          <a:off x="7229475" y="1080567"/>
          <a:ext cx="2957512" cy="18780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4AEB52-CB7C-46AC-A105-52B9C35C965C}">
      <dsp:nvSpPr>
        <dsp:cNvPr id="0" name=""/>
        <dsp:cNvSpPr/>
      </dsp:nvSpPr>
      <dsp:spPr>
        <a:xfrm>
          <a:off x="7558087" y="1392749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Impact of digital resources on academic performance</a:t>
          </a:r>
        </a:p>
      </dsp:txBody>
      <dsp:txXfrm>
        <a:off x="7613092" y="1447754"/>
        <a:ext cx="2847502" cy="176801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9F1337-75FC-4EE5-897C-6B76FDDE93C5}">
      <dsp:nvSpPr>
        <dsp:cNvPr id="0" name=""/>
        <dsp:cNvSpPr/>
      </dsp:nvSpPr>
      <dsp:spPr>
        <a:xfrm>
          <a:off x="1333" y="110983"/>
          <a:ext cx="4682211" cy="29732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76692F-1144-4F0F-B0DF-3B337EDB5276}">
      <dsp:nvSpPr>
        <dsp:cNvPr id="0" name=""/>
        <dsp:cNvSpPr/>
      </dsp:nvSpPr>
      <dsp:spPr>
        <a:xfrm>
          <a:off x="521579" y="605216"/>
          <a:ext cx="4682211" cy="2973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Regular library usage correlated with higher GPAs</a:t>
          </a:r>
        </a:p>
      </dsp:txBody>
      <dsp:txXfrm>
        <a:off x="608661" y="692298"/>
        <a:ext cx="4508047" cy="2799040"/>
      </dsp:txXfrm>
    </dsp:sp>
    <dsp:sp modelId="{EB8F139B-C98B-4E70-8C4E-B257613E810F}">
      <dsp:nvSpPr>
        <dsp:cNvPr id="0" name=""/>
        <dsp:cNvSpPr/>
      </dsp:nvSpPr>
      <dsp:spPr>
        <a:xfrm>
          <a:off x="5724037" y="110983"/>
          <a:ext cx="4682211" cy="29732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727352-8739-4AFE-9515-617CE56A080A}">
      <dsp:nvSpPr>
        <dsp:cNvPr id="0" name=""/>
        <dsp:cNvSpPr/>
      </dsp:nvSpPr>
      <dsp:spPr>
        <a:xfrm>
          <a:off x="6244283" y="605216"/>
          <a:ext cx="4682211" cy="2973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Libraries as essential resources for student academic success</a:t>
          </a:r>
        </a:p>
      </dsp:txBody>
      <dsp:txXfrm>
        <a:off x="6331365" y="692298"/>
        <a:ext cx="4508047" cy="27990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780606-9104-4C3A-BFA0-743C5AA02590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7FA359-DB4E-4D57-99D1-0F11FE9E7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769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Introduce ourselves and our institution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7FA359-DB4E-4D57-99D1-0F11FE9E7B4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974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4A382-F503-FD87-A1C2-19D223E5A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869571-1DE3-69A0-D9AB-1B20E6CB0F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B2CFC0-97FA-8FD8-EA65-9CA6E6892A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991B8D-A92C-03BC-3C9B-46D7878783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9A35DB-EF60-45AF-8F38-2B686EF1720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132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5B765-13E8-4C5F-6D76-9938B5335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98ED1B-7D82-E237-DFE6-75046B2C87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384123-52A2-DCA3-05A2-BE5527BEB6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effectLst/>
              <a:latin typeface="Times New Roman" panose="02020603050405020304" pitchFamily="18" charset="0"/>
              <a:ea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B147B4-D9ED-87B1-E5F8-FF42D87AF6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9A35DB-EF60-45AF-8F38-2B686EF1720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269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71E5B-D0A2-3A49-FE12-40C83BB95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1B5843-67E1-EB22-5490-A2EA940358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4DBD78-3DEA-9C65-CB4C-8551A9B04B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D41ED1-0759-411F-18B3-13C4C4CB74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2289"/>
            <a:fld id="{B79A35DB-EF60-45AF-8F38-2B686EF17208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2289"/>
              <a:t>8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382416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9A35DB-EF60-45AF-8F38-2B686EF1720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2882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A3827-16C4-5B38-2E25-86909D09D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BA24BD-6DAD-59DD-6C34-74FD83CDC6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ABD5E4-A9B4-735E-6BB3-4134C45BDE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i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0C9A89-7D10-8ECD-2848-F911404AAD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9A35DB-EF60-45AF-8F38-2B686EF1720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9037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422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9A35DB-EF60-45AF-8F38-2B686EF1720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9585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9A35DB-EF60-45AF-8F38-2B686EF1720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3987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9A35DB-EF60-45AF-8F38-2B686EF1720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8616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372B0-FDD0-E4BF-4D37-1BAF78466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878381-0294-DC7C-0C1B-C3E86AE4D6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07FEAF-1F56-E4A6-6EA7-DD20EF410B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D7EA9-9F57-8A18-E7FB-3059846A24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9A35DB-EF60-45AF-8F38-2B686EF1720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2608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D9820F-C64B-4B4E-9E4F-6568C00D1D8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6299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D9820F-C64B-4B4E-9E4F-6568C00D1D8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4916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D9820F-C64B-4B4E-9E4F-6568C00D1D8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9327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D9820F-C64B-4B4E-9E4F-6568C00D1D8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5119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D9820F-C64B-4B4E-9E4F-6568C00D1D8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9954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D9820F-C64B-4B4E-9E4F-6568C00D1D8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163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D9820F-C64B-4B4E-9E4F-6568C00D1D8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1243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study suggests there is a strong positive correlation between library visits and GPA, does this mean visiting the library increases GPA? Our study does not show causation. But with this strong of a correlation it bears looking into closer.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D9820F-C64B-4B4E-9E4F-6568C00D1D8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1876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D9820F-C64B-4B4E-9E4F-6568C00D1D8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0830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D9820F-C64B-4B4E-9E4F-6568C00D1D8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9091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4A785-B058-A857-0256-BBA5E89CB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CE3C91-FD8C-3938-A24C-21CA70635B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1583EA-CE0A-443F-3249-E4D0DB0E55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1DBD7E-D280-C93F-5769-1E9EBFD941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D9820F-C64B-4B4E-9E4F-6568C00D1D8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3779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7FA359-DB4E-4D57-99D1-0F11FE9E7B4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7778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7FA359-DB4E-4D57-99D1-0F11FE9E7B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3448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E4AD8-CE82-DF5A-A8A3-D696EE8CEE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DE884F-5F68-754C-EE60-FABAEC84C0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438AA-2F79-25E0-2878-3779C8F09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4AB1-58BD-4C08-9F19-00B18FF7208B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AD8AE-B141-B2C7-648F-0A22E1CC7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6F92A-76C0-6957-C420-806B5560B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A0576-A773-4957-AA64-190948271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820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6FB75-C5CF-5689-BCA3-8E2B0ADEB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542A9-B286-47B7-88D6-0EEC5F30E0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03BF9C-52D6-EE02-2C33-39B7B9185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4AB1-58BD-4C08-9F19-00B18FF7208B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6E994C-020F-C53B-1FC2-8F5693B7C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4A71F0-4CB3-E0A5-A512-54B684BCC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A0576-A773-4957-AA64-190948271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704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0A991-DEE8-01DC-8895-DEAEB0395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706BF-AAD1-CCFE-26B1-E7F34922D9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F16C4E-8739-C182-023B-5DBCC8C20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4AB1-58BD-4C08-9F19-00B18FF7208B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5724A-37BA-2BFB-7C86-E2DC783B5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2E9AFF-C25D-A220-A27F-A41C5A4D9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A0576-A773-4957-AA64-190948271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308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729E3-EF61-6F77-62DE-2DD7B3385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D6EE8-187A-8756-3895-CAB39276B7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1C6841-4FB3-AE78-F4B5-75A033E256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0F09B4-0D58-B41F-C12A-E3CC182B3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4AB1-58BD-4C08-9F19-00B18FF7208B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0018AA-195C-7EA8-799D-8047606EA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4EBCCF-1E61-EAC1-24D7-54534BBF0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A0576-A773-4957-AA64-190948271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590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2D132-8D47-48D7-6611-006C10F5E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F6A7FC-896D-E4EC-B412-7F85B6CD2C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6FCF75-0136-0C0E-D811-C6BF0DCA1A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1E77AE-64FC-AF9B-4EB0-367A6A82B9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739379-9337-2866-27D8-2EB0B243E6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543815-6085-0249-391B-EDA41CF15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4AB1-58BD-4C08-9F19-00B18FF7208B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9A573F-8EC0-AF81-E68D-BA0657FD0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E7B603-0308-3207-A5E2-CF8FB4001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A0576-A773-4957-AA64-190948271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016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412C7-9EEF-AD47-3D19-E18B56791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E5D177-B4D4-3351-FE77-8CCA4E52E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4AB1-58BD-4C08-9F19-00B18FF7208B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E07BCF-D774-F257-DC4F-106F7D17B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2C15A2-51DC-3B8D-BA56-064DC11C3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A0576-A773-4957-AA64-190948271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31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3DDBDB-25D6-894F-D1E1-9CBE359E7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4AB1-58BD-4C08-9F19-00B18FF7208B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FAF2C9-AC81-A7D3-074F-DFBD166D8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DAE6B4-4D25-8CCE-4C5A-0D718F49C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A0576-A773-4957-AA64-190948271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715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A5499-F89F-82C9-82F5-FD43D4154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08746-6C06-AC5C-ECD1-221DEFC97B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479969-FA1E-BD9D-2E8E-BBB3A57108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66A0DF-E5F5-A116-907A-5443952C6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4AB1-58BD-4C08-9F19-00B18FF7208B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FEC885-7073-B062-EB1C-C0808A676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FE9DE1-9374-EF73-CDA0-B67A0E847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A0576-A773-4957-AA64-190948271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610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1625C-C7BD-ECC2-F6CB-BAEFC2EAD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253D6C-E1DF-1F5D-8F30-6FED72A5BB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9D1675-9C16-5DAC-3E60-C3F96A05CD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A49B9F-11CD-B2C7-51D5-3A0EDD781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4AB1-58BD-4C08-9F19-00B18FF7208B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93100F-C16C-7304-FF4B-01EA93C86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5C28C3-00CA-C277-CF59-3C9ED83BF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A0576-A773-4957-AA64-190948271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525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F48DA-E648-4D61-420D-C51E76F37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33B3AA-BDE7-6F5C-CE38-504B55FD27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A3E27A-0C6A-0FAB-E90D-E99DFA402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4AB1-58BD-4C08-9F19-00B18FF7208B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705507-1953-5C48-3F17-E61B944CF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13DF2D-4446-EA46-862A-243545BA6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A0576-A773-4957-AA64-190948271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421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99B3F3-8401-E55C-9C03-AFD6F8ABB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75AEF-8CB9-1F2C-348C-C515B60E2D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80724-AA1E-D5F3-29C6-0D0E85C71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34AB1-58BD-4C08-9F19-00B18FF7208B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42B687-97C3-FB79-2383-392405C98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13817-F60F-3F7D-A77D-AFAE8F80A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A0576-A773-4957-AA64-190948271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084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B6C4C4-1820-FD9D-D7A4-1FA40F05D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0A1765-783C-89A1-2433-DE932FF192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1F467-06DC-F2F8-A0A5-9FD0156E43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734AB1-58BD-4C08-9F19-00B18FF7208B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989D9F-D810-2DBF-2EEF-6C029DCD16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D612E9-30AA-A25B-602D-08C8CC68A2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6A0576-A773-4957-AA64-190948271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106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2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.JPG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6.jpeg"/><Relationship Id="rId3" Type="http://schemas.openxmlformats.org/officeDocument/2006/relationships/image" Target="../media/image27.png"/><Relationship Id="rId7" Type="http://schemas.openxmlformats.org/officeDocument/2006/relationships/image" Target="../media/image31.jpeg"/><Relationship Id="rId12" Type="http://schemas.openxmlformats.org/officeDocument/2006/relationships/image" Target="../media/image3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jpeg"/><Relationship Id="rId11" Type="http://schemas.openxmlformats.org/officeDocument/2006/relationships/image" Target="../media/image34.png"/><Relationship Id="rId5" Type="http://schemas.openxmlformats.org/officeDocument/2006/relationships/image" Target="../media/image29.png"/><Relationship Id="rId15" Type="http://schemas.openxmlformats.org/officeDocument/2006/relationships/image" Target="../media/image38.jpg"/><Relationship Id="rId10" Type="http://schemas.openxmlformats.org/officeDocument/2006/relationships/image" Target="../media/image33.png"/><Relationship Id="rId4" Type="http://schemas.openxmlformats.org/officeDocument/2006/relationships/image" Target="../media/image28.jpeg"/><Relationship Id="rId9" Type="http://schemas.microsoft.com/office/2007/relationships/hdphoto" Target="../media/hdphoto2.wdp"/><Relationship Id="rId14" Type="http://schemas.openxmlformats.org/officeDocument/2006/relationships/image" Target="../media/image37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39.png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diagramData" Target="../diagrams/data3.xml"/><Relationship Id="rId5" Type="http://schemas.openxmlformats.org/officeDocument/2006/relationships/image" Target="../media/image41.JPG"/><Relationship Id="rId10" Type="http://schemas.microsoft.com/office/2007/relationships/diagramDrawing" Target="../diagrams/drawing3.xml"/><Relationship Id="rId4" Type="http://schemas.openxmlformats.org/officeDocument/2006/relationships/image" Target="../media/image40.JPG"/><Relationship Id="rId9" Type="http://schemas.openxmlformats.org/officeDocument/2006/relationships/diagramColors" Target="../diagrams/colors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080/13614533.2021.1906714" TargetMode="External"/><Relationship Id="rId13" Type="http://schemas.openxmlformats.org/officeDocument/2006/relationships/hyperlink" Target="https://docs.lib.purdue.edu/cgi/viewcontent.cgi?article=2270&amp;context=iatul" TargetMode="External"/><Relationship Id="rId18" Type="http://schemas.openxmlformats.org/officeDocument/2006/relationships/hyperlink" Target="https://doi.org/10.3390/buildings14061641" TargetMode="External"/><Relationship Id="rId3" Type="http://schemas.openxmlformats.org/officeDocument/2006/relationships/hyperlink" Target="https://www.chronicle.com/article/colleges-were-already-bracing-for-an-enrollment-cliff-now-there-might-be-a-second-one" TargetMode="External"/><Relationship Id="rId7" Type="http://schemas.openxmlformats.org/officeDocument/2006/relationships/hyperlink" Target="https://doi.org/10.21900/j.jloe.v3.956" TargetMode="External"/><Relationship Id="rId12" Type="http://schemas.openxmlformats.org/officeDocument/2006/relationships/hyperlink" Target="https://doi.org/10.5860/rusq.58.1.6836" TargetMode="External"/><Relationship Id="rId17" Type="http://schemas.openxmlformats.org/officeDocument/2006/relationships/hyperlink" Target="https://doi.org/10.5860/crl12-406" TargetMode="External"/><Relationship Id="rId2" Type="http://schemas.openxmlformats.org/officeDocument/2006/relationships/notesSlide" Target="../notesSlides/notesSlide23.xml"/><Relationship Id="rId16" Type="http://schemas.openxmlformats.org/officeDocument/2006/relationships/hyperlink" Target="https://doi.org/10.1016/j.acalib.2013.12.00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21900.j.jloe.v3.956" TargetMode="External"/><Relationship Id="rId11" Type="http://schemas.openxmlformats.org/officeDocument/2006/relationships/hyperlink" Target="https://doi.org/10.18438/B8BH35" TargetMode="External"/><Relationship Id="rId5" Type="http://schemas.openxmlformats.org/officeDocument/2006/relationships/hyperlink" Target="https://doi.org/10.1016/j.lisr.2012.12.002" TargetMode="External"/><Relationship Id="rId15" Type="http://schemas.openxmlformats.org/officeDocument/2006/relationships/hyperlink" Target="http://hdl.handle.net/11213/17187" TargetMode="External"/><Relationship Id="rId10" Type="http://schemas.openxmlformats.org/officeDocument/2006/relationships/hyperlink" Target="https://www.cni.org/wp-content/uploads/2019/01/Report-of-an-LSC-CNI-Roundtable.pdf" TargetMode="External"/><Relationship Id="rId19" Type="http://schemas.openxmlformats.org/officeDocument/2006/relationships/image" Target="../media/image46.png"/><Relationship Id="rId4" Type="http://schemas.openxmlformats.org/officeDocument/2006/relationships/hyperlink" Target="https://arc.lib.montana.edu/ojs/index.php/pnla/article/view/296" TargetMode="External"/><Relationship Id="rId9" Type="http://schemas.openxmlformats.org/officeDocument/2006/relationships/hyperlink" Target="https://doi.org/10.5860/crl.76.5.566" TargetMode="External"/><Relationship Id="rId14" Type="http://schemas.openxmlformats.org/officeDocument/2006/relationships/hyperlink" Target="https://doi.org/10.5860/crl.79.3.33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1A9AA7-8EF4-1CF8-8F54-7D9D79DEC2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5200">
                <a:solidFill>
                  <a:srgbClr val="FFFFFF"/>
                </a:solidFill>
              </a:rPr>
              <a:t>Impact of Library Visits on Undergraduate Student GPA: The Vital Role of the Library as a Contributor to Student Success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82191B-FD78-5FC4-A88F-2A18F75DE8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Professor Myra Bloom, Dr. Mark Hall, Dr. Angela Sample</a:t>
            </a:r>
          </a:p>
        </p:txBody>
      </p:sp>
    </p:spTree>
    <p:extLst>
      <p:ext uri="{BB962C8B-B14F-4D97-AF65-F5344CB8AC3E}">
        <p14:creationId xmlns:p14="http://schemas.microsoft.com/office/powerpoint/2010/main" val="1583057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D76050-3F51-E989-3A7B-4DD882D0A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en-US" sz="4000" dirty="0"/>
              <a:t>Oral Roberts University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5CF00-9C1C-17BC-6D8E-7A50235E7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79" y="2009869"/>
            <a:ext cx="6002111" cy="4124232"/>
          </a:xfrm>
        </p:spPr>
        <p:txBody>
          <a:bodyPr>
            <a:normAutofit/>
          </a:bodyPr>
          <a:lstStyle/>
          <a:p>
            <a:pPr marL="342900" marR="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Total Enrollment</a:t>
            </a: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5,936</a:t>
            </a:r>
          </a:p>
          <a:p>
            <a:pPr marL="342900" marR="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Current FTE</a:t>
            </a:r>
            <a:r>
              <a:rPr lang="en-US" sz="2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2000" dirty="0"/>
              <a:t>4,474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Located in Tulsa, OK</a:t>
            </a:r>
          </a:p>
          <a:p>
            <a:pPr marL="342900" marR="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dirty="0"/>
              <a:t>Over 150 majors, minors, concentrations, and pre-professional programs at the bachelor’s level, ranging from business and engineering to nursing, ministry, and more</a:t>
            </a:r>
          </a:p>
          <a:p>
            <a:pPr marL="342900" marR="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Several masters and doctoral programs</a:t>
            </a:r>
          </a:p>
          <a:p>
            <a:pPr marL="342900" marR="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Students from all 50 states and 160 nations</a:t>
            </a:r>
          </a:p>
        </p:txBody>
      </p:sp>
      <p:pic>
        <p:nvPicPr>
          <p:cNvPr id="5" name="Picture 4" descr="A city with buildings and trees&#10;&#10;Description automatically generated with medium confidence">
            <a:extLst>
              <a:ext uri="{FF2B5EF4-FFF2-40B4-BE49-F238E27FC236}">
                <a16:creationId xmlns:a16="http://schemas.microsoft.com/office/drawing/2014/main" id="{C72C1B6D-721D-ACE3-4754-740A6C84E7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0" r="56668"/>
          <a:stretch/>
        </p:blipFill>
        <p:spPr>
          <a:xfrm>
            <a:off x="7228936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68826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llustration of student going off a crumbling bridge">
            <a:extLst>
              <a:ext uri="{FF2B5EF4-FFF2-40B4-BE49-F238E27FC236}">
                <a16:creationId xmlns:a16="http://schemas.microsoft.com/office/drawing/2014/main" id="{8F967F95-CDDC-B57C-B646-0CEC31F69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463" y="1215189"/>
            <a:ext cx="6641432" cy="4427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A1E336-B27E-B4C2-A37B-56595EF11AB5}"/>
              </a:ext>
            </a:extLst>
          </p:cNvPr>
          <p:cNvSpPr txBox="1"/>
          <p:nvPr/>
        </p:nvSpPr>
        <p:spPr>
          <a:xfrm>
            <a:off x="9609221" y="5775158"/>
            <a:ext cx="401052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cap="all" dirty="0">
                <a:solidFill>
                  <a:srgbClr val="141414"/>
                </a:solidFill>
                <a:effectLst/>
                <a:latin typeface="Roboto" panose="02000000000000000000" pitchFamily="2" charset="0"/>
              </a:rPr>
              <a:t>John Tomac for The Chronicle</a:t>
            </a:r>
            <a:endParaRPr lang="en-US" sz="9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1F7E56-DDD5-ABF0-D9FB-685752EB9DBA}"/>
              </a:ext>
            </a:extLst>
          </p:cNvPr>
          <p:cNvSpPr txBox="1"/>
          <p:nvPr/>
        </p:nvSpPr>
        <p:spPr>
          <a:xfrm>
            <a:off x="3741821" y="364185"/>
            <a:ext cx="8029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Enrollment Cliff</a:t>
            </a:r>
          </a:p>
        </p:txBody>
      </p:sp>
      <p:graphicFrame>
        <p:nvGraphicFramePr>
          <p:cNvPr id="1028" name="TextBox 6">
            <a:extLst>
              <a:ext uri="{FF2B5EF4-FFF2-40B4-BE49-F238E27FC236}">
                <a16:creationId xmlns:a16="http://schemas.microsoft.com/office/drawing/2014/main" id="{E279F5F6-DD6C-D89D-D8B9-87F820CD90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9789358"/>
              </p:ext>
            </p:extLst>
          </p:nvPr>
        </p:nvGraphicFramePr>
        <p:xfrm>
          <a:off x="181509" y="981924"/>
          <a:ext cx="4600074" cy="5693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7248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6B5E2835-4E47-45B3-9CFE-732FF7B05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Image preview">
            <a:extLst>
              <a:ext uri="{FF2B5EF4-FFF2-40B4-BE49-F238E27FC236}">
                <a16:creationId xmlns:a16="http://schemas.microsoft.com/office/drawing/2014/main" id="{51247428-7843-0A7A-9D35-467A13A81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21"/>
          <a:stretch/>
        </p:blipFill>
        <p:spPr bwMode="auto"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2057" name="Freeform: Shape 2056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59" name="Freeform: Shape 2058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63" name="Rectangle 2062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375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4C0E3B-C684-F647-5B16-B1CCF7C5A716}"/>
              </a:ext>
            </a:extLst>
          </p:cNvPr>
          <p:cNvSpPr txBox="1"/>
          <p:nvPr/>
        </p:nvSpPr>
        <p:spPr>
          <a:xfrm>
            <a:off x="326898" y="916687"/>
            <a:ext cx="3438906" cy="32072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3429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700" b="0" i="0" u="none" strike="noStrike" dirty="0">
                <a:effectLst/>
              </a:rPr>
              <a:t>Libraries with adaptable, flexible, and versatile spaces can positively influence a variety of student activities and needs, promoting collaboration and interaction, which in turn contributes to student engagement and learning. </a:t>
            </a:r>
          </a:p>
          <a:p>
            <a:pPr marL="3429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700" b="0" i="0" u="none" strike="noStrike" dirty="0">
                <a:effectLst/>
              </a:rPr>
              <a:t>Research consistently emphasizes the importance of establishing positive links between the libraries and student success. </a:t>
            </a:r>
          </a:p>
          <a:p>
            <a:pPr marL="3429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700" b="0" i="0" u="none" strike="noStrike" dirty="0">
                <a:effectLst/>
              </a:rPr>
              <a:t>Numerous studies have highlighted that students who engage with the library tend to achieve better academic success and improved GPAs. </a:t>
            </a:r>
          </a:p>
          <a:p>
            <a:pPr marL="3429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700" b="0" i="0" u="none" strike="noStrike" dirty="0">
                <a:effectLst/>
              </a:rPr>
              <a:t>Additionally, findings show that library engagement by students contributes to better retention rates.</a:t>
            </a:r>
            <a:endParaRPr lang="en-US" sz="1700" b="0" dirty="0">
              <a:effectLst/>
            </a:endParaRPr>
          </a:p>
          <a:p>
            <a:pPr>
              <a:lnSpc>
                <a:spcPct val="90000"/>
              </a:lnSpc>
            </a:pPr>
            <a:br>
              <a:rPr lang="en-US" sz="1700" dirty="0"/>
            </a:b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846088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library with many bookshelves and stairs&#10;&#10;Description automatically generated">
            <a:extLst>
              <a:ext uri="{FF2B5EF4-FFF2-40B4-BE49-F238E27FC236}">
                <a16:creationId xmlns:a16="http://schemas.microsoft.com/office/drawing/2014/main" id="{0B641EC2-9139-497F-4DE4-2637BD6EC8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4" r="-1" b="-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5353B2-5F2F-4E52-EFF7-2B41F2AB89F3}"/>
              </a:ext>
            </a:extLst>
          </p:cNvPr>
          <p:cNvSpPr txBox="1"/>
          <p:nvPr/>
        </p:nvSpPr>
        <p:spPr>
          <a:xfrm>
            <a:off x="8175279" y="717755"/>
            <a:ext cx="3839740" cy="58698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effectLst/>
              </a:rPr>
              <a:t>Various methodologies have been employed to study the impact of library usage on student outcomes, including regression analysis and user surveys. </a:t>
            </a:r>
          </a:p>
          <a:p>
            <a:pPr indent="-22860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Previous studies </a:t>
            </a:r>
            <a:r>
              <a:rPr lang="en-US" b="0" i="0" u="none" strike="noStrike" dirty="0">
                <a:effectLst/>
              </a:rPr>
              <a:t>aimed to isolate the effect of library usage from other variables influencing student success. </a:t>
            </a:r>
          </a:p>
          <a:p>
            <a:pPr indent="-22860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effectLst/>
              </a:rPr>
              <a:t>A primary limitation in existing studies is the reliance on self-reported data, which can be subjective and prone to bias. </a:t>
            </a:r>
          </a:p>
          <a:p>
            <a:pPr indent="-22860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effectLst/>
              </a:rPr>
              <a:t>While user surveys provide valuable insights, they often focus on aggregate trends.</a:t>
            </a:r>
            <a:endParaRPr lang="en-US" sz="1100"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DA1058E9-1165-B028-7140-25C6506F7AF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076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686DD9-DEE2-F7CB-994C-63642D07F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873DDF9D-E27C-4E23-A1E8-CA352535F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" y="-10138"/>
            <a:ext cx="121920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6B5652-C661-4C58-B937-F0F490F7FC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B936867-6407-43FB-9DE6-1B0879D0C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library with bookshelves and chairs&#10;&#10;Description automatically generated">
            <a:extLst>
              <a:ext uri="{FF2B5EF4-FFF2-40B4-BE49-F238E27FC236}">
                <a16:creationId xmlns:a16="http://schemas.microsoft.com/office/drawing/2014/main" id="{1313C606-919E-666F-B039-6D4F93A295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58" r="17075" b="2"/>
          <a:stretch/>
        </p:blipFill>
        <p:spPr>
          <a:xfrm>
            <a:off x="8331957" y="-10138"/>
            <a:ext cx="3860043" cy="345737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ACD0B258-678B-4A8C-894F-848AF24A19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F003F3F-F118-41D2-AA3F-74DB0D197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C8D58395-74AF-401A-AF2F-76B6FCF71D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22AECE-69FF-01E1-605F-00F5212D3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065" y="457201"/>
            <a:ext cx="3020560" cy="358887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Literature Review</a:t>
            </a:r>
            <a:b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1187A7-77FA-A8A5-6F84-03890EECFB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99984" y="669363"/>
            <a:ext cx="3545764" cy="553421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Research emphasizes the library’s role as a physical space, highlighting how on-site spaces and face-to-face services contribute to student outcomes.</a:t>
            </a:r>
          </a:p>
          <a:p>
            <a:pPr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By providing accessible, collaborative, and resource-rich environments, libraries enhance student experiences and foster academic success, underscoring their importance in higher education.</a:t>
            </a:r>
          </a:p>
        </p:txBody>
      </p:sp>
      <p:pic>
        <p:nvPicPr>
          <p:cNvPr id="11" name="Picture 10" descr="A library with chairs and bookshelves&#10;&#10;Description automatically generated">
            <a:extLst>
              <a:ext uri="{FF2B5EF4-FFF2-40B4-BE49-F238E27FC236}">
                <a16:creationId xmlns:a16="http://schemas.microsoft.com/office/drawing/2014/main" id="{1B267207-9DBE-FE1F-CA7A-1F0803F677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0" r="10146"/>
          <a:stretch/>
        </p:blipFill>
        <p:spPr>
          <a:xfrm>
            <a:off x="8331957" y="3420897"/>
            <a:ext cx="3860043" cy="3437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734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11121-B3BE-C4FD-6E91-1542835A3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96CC0-5BFD-8BA0-B575-2F3411B32D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3124" y="498932"/>
            <a:ext cx="10511427" cy="977894"/>
          </a:xfrm>
        </p:spPr>
        <p:txBody>
          <a:bodyPr>
            <a:normAutofit fontScale="90000"/>
          </a:bodyPr>
          <a:lstStyle/>
          <a:p>
            <a:r>
              <a:rPr lang="en-US" sz="3100" dirty="0"/>
              <a:t>Historical and Modern Importance of Academic Libraries</a:t>
            </a:r>
            <a:br>
              <a:rPr lang="en-US" sz="3200" dirty="0"/>
            </a:br>
            <a:r>
              <a:rPr lang="en-US" sz="1800" dirty="0"/>
              <a:t>  </a:t>
            </a:r>
            <a:br>
              <a:rPr lang="en-US" sz="2400" dirty="0"/>
            </a:br>
            <a:r>
              <a:rPr lang="en-US" sz="2400" i="1" dirty="0"/>
              <a:t>Impact on Student Outcomes and Institutional Goals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9AF1D02-6BEB-068C-867E-6E213BE4425F}"/>
              </a:ext>
            </a:extLst>
          </p:cNvPr>
          <p:cNvSpPr txBox="1"/>
          <p:nvPr/>
        </p:nvSpPr>
        <p:spPr>
          <a:xfrm>
            <a:off x="881373" y="1695105"/>
            <a:ext cx="5370648" cy="1061829"/>
          </a:xfrm>
          <a:prstGeom prst="rect">
            <a:avLst/>
          </a:prstGeom>
          <a:gradFill flip="none" rotWithShape="1">
            <a:gsLst>
              <a:gs pos="36000">
                <a:schemeClr val="bg1"/>
              </a:gs>
              <a:gs pos="100000">
                <a:schemeClr val="accent4">
                  <a:lumMod val="45000"/>
                  <a:lumOff val="55000"/>
                </a:schemeClr>
              </a:gs>
              <a:gs pos="82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2700000" scaled="1"/>
            <a:tileRect/>
          </a:gra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tabLst>
                <a:tab pos="465138" algn="l"/>
                <a:tab pos="682625" algn="l"/>
              </a:tabLst>
            </a:pPr>
            <a:r>
              <a:rPr lang="en-US" sz="1600" b="1" dirty="0">
                <a:solidFill>
                  <a:schemeClr val="tx1"/>
                </a:solidFill>
              </a:rPr>
              <a:t>		Central Role in Academic Institutions</a:t>
            </a:r>
          </a:p>
          <a:p>
            <a:pPr algn="ctr"/>
            <a:r>
              <a:rPr lang="en-US" sz="1400" b="0" dirty="0">
                <a:solidFill>
                  <a:schemeClr val="tx1"/>
                </a:solidFill>
              </a:rPr>
              <a:t>Libraries have traditionally been regarded as vital to universities, fostering environments that enhance student success, satisfaction, and engagement.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9B940E-AFD1-3B0E-BFB9-3E644E62F0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3075" y="1725883"/>
            <a:ext cx="506405" cy="30003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8F119B-3EAB-4674-24B2-0CBEFB582A41}"/>
              </a:ext>
            </a:extLst>
          </p:cNvPr>
          <p:cNvSpPr txBox="1"/>
          <p:nvPr/>
        </p:nvSpPr>
        <p:spPr>
          <a:xfrm>
            <a:off x="2162766" y="3001775"/>
            <a:ext cx="6371876" cy="846386"/>
          </a:xfrm>
          <a:prstGeom prst="rect">
            <a:avLst/>
          </a:prstGeom>
          <a:gradFill flip="none" rotWithShape="1">
            <a:gsLst>
              <a:gs pos="83000">
                <a:schemeClr val="accent3">
                  <a:lumMod val="20000"/>
                  <a:lumOff val="80000"/>
                </a:schemeClr>
              </a:gs>
              <a:gs pos="100000">
                <a:srgbClr val="C2D6D4"/>
              </a:gs>
              <a:gs pos="37000">
                <a:schemeClr val="bg1"/>
              </a:gs>
              <a:gs pos="10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chemeClr val="tx1"/>
                </a:solidFill>
              </a:rPr>
              <a:t>Evidence-Based Practice Demonstrating Library Values</a:t>
            </a:r>
          </a:p>
          <a:p>
            <a:pPr algn="ctr"/>
            <a:r>
              <a:rPr lang="en-US" sz="1400" b="0" dirty="0">
                <a:solidFill>
                  <a:schemeClr val="tx1"/>
                </a:solidFill>
              </a:rPr>
              <a:t>With increasing emphasis on evidence-based practices, libraries now focus their impact on student outcomes, beyond collections alone.</a:t>
            </a:r>
            <a:endParaRPr lang="en-US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CE5A43-227C-D016-C67E-86350186CA8C}"/>
              </a:ext>
            </a:extLst>
          </p:cNvPr>
          <p:cNvSpPr txBox="1"/>
          <p:nvPr/>
        </p:nvSpPr>
        <p:spPr>
          <a:xfrm>
            <a:off x="4288483" y="4151064"/>
            <a:ext cx="6085579" cy="846386"/>
          </a:xfrm>
          <a:prstGeom prst="rect">
            <a:avLst/>
          </a:prstGeom>
          <a:gradFill flip="none" rotWithShape="1">
            <a:gsLst>
              <a:gs pos="31000">
                <a:schemeClr val="bg1"/>
              </a:gs>
              <a:gs pos="86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2700000" scaled="1"/>
            <a:tileRect/>
          </a:gra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chemeClr val="tx1"/>
                </a:solidFill>
              </a:rPr>
              <a:t>Alignment with Institutional Goals</a:t>
            </a:r>
          </a:p>
          <a:p>
            <a:pPr algn="ctr"/>
            <a:r>
              <a:rPr lang="en-US" sz="1400" b="0" dirty="0">
                <a:solidFill>
                  <a:schemeClr val="tx1"/>
                </a:solidFill>
              </a:rPr>
              <a:t>To secure support and funding, they must align evidence-based reports to demonstrate their role in supporting university initiatives.</a:t>
            </a:r>
            <a:endParaRPr lang="en-US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FC5E2D-E077-189C-8038-1E8780192FA0}"/>
              </a:ext>
            </a:extLst>
          </p:cNvPr>
          <p:cNvSpPr txBox="1"/>
          <p:nvPr/>
        </p:nvSpPr>
        <p:spPr>
          <a:xfrm>
            <a:off x="5590879" y="5274575"/>
            <a:ext cx="5776346" cy="1061829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4000">
                <a:schemeClr val="accent5">
                  <a:lumMod val="20000"/>
                  <a:lumOff val="80000"/>
                </a:schemeClr>
              </a:gs>
              <a:gs pos="100000">
                <a:schemeClr val="accent5">
                  <a:lumMod val="20000"/>
                  <a:lumOff val="80000"/>
                </a:schemeClr>
              </a:gs>
            </a:gsLst>
            <a:lin ang="2700000" scaled="1"/>
            <a:tileRect/>
          </a:gra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600" b="1" dirty="0">
                <a:solidFill>
                  <a:schemeClr val="tx1"/>
                </a:solidFill>
              </a:rPr>
              <a:t>Supporting Student Outcomes</a:t>
            </a:r>
          </a:p>
          <a:p>
            <a:pPr algn="ctr"/>
            <a:r>
              <a:rPr lang="en-US" sz="1400" dirty="0"/>
              <a:t>Library environments that p</a:t>
            </a:r>
            <a:r>
              <a:rPr lang="en-US" sz="1400" b="0" dirty="0">
                <a:solidFill>
                  <a:schemeClr val="tx1"/>
                </a:solidFill>
              </a:rPr>
              <a:t>romote student use and foster collaboration, creativity, and engagement, contribute significantly to </a:t>
            </a:r>
            <a:r>
              <a:rPr lang="en-US" sz="1400" dirty="0"/>
              <a:t>enhanced overall </a:t>
            </a:r>
            <a:r>
              <a:rPr lang="en-US" sz="1400" b="0" dirty="0">
                <a:solidFill>
                  <a:schemeClr val="tx1"/>
                </a:solidFill>
              </a:rPr>
              <a:t>student success and satisfaction.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44EF8C-A4D6-8E34-9EC4-E208B53630D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608" r="14070" b="1"/>
          <a:stretch/>
        </p:blipFill>
        <p:spPr>
          <a:xfrm>
            <a:off x="2313018" y="3028934"/>
            <a:ext cx="454567" cy="3389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A8A762-1D3F-C5DB-CBB1-399A5D678D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1463" y="4178737"/>
            <a:ext cx="419513" cy="28766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5862821-5824-A7E7-79A9-14D4CC7A36B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" r="21034" b="20461"/>
          <a:stretch/>
        </p:blipFill>
        <p:spPr>
          <a:xfrm>
            <a:off x="6542443" y="5288094"/>
            <a:ext cx="420541" cy="251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540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6BAB1-B2D6-E0F8-CEF4-F468D513A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FE949-248A-28EB-BB42-D1D45D48F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0233" y="229280"/>
            <a:ext cx="5517593" cy="1333500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2800" dirty="0"/>
              <a:t>Library Usage &amp; Academic Success</a:t>
            </a:r>
            <a:br>
              <a:rPr lang="en-US" sz="2200" dirty="0"/>
            </a:br>
            <a:br>
              <a:rPr lang="en-US" sz="2200" dirty="0"/>
            </a:br>
            <a:r>
              <a:rPr lang="en-US" sz="2200" i="1" dirty="0"/>
              <a:t>Grades and Retention</a:t>
            </a:r>
          </a:p>
        </p:txBody>
      </p:sp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EFCC408A-00A4-90BB-D46E-96DDB0E9B5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08" r="15051" b="1"/>
          <a:stretch/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AF668E-2D67-B3B1-2D65-10F68C22BA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17734" y="2614612"/>
            <a:ext cx="5291663" cy="3752849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1800"/>
          </a:p>
          <a:p>
            <a:pPr indent="-228600">
              <a:buFont typeface="Arial" panose="020B0604020202020204" pitchFamily="34" charset="0"/>
              <a:buChar char="•"/>
            </a:pPr>
            <a:endParaRPr lang="en-US" sz="1800"/>
          </a:p>
        </p:txBody>
      </p:sp>
      <p:graphicFrame>
        <p:nvGraphicFramePr>
          <p:cNvPr id="10" name="TextBox 7">
            <a:extLst>
              <a:ext uri="{FF2B5EF4-FFF2-40B4-BE49-F238E27FC236}">
                <a16:creationId xmlns:a16="http://schemas.microsoft.com/office/drawing/2014/main" id="{EC89AC32-7F68-F876-7056-EE96E80DCA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0801715"/>
              </p:ext>
            </p:extLst>
          </p:nvPr>
        </p:nvGraphicFramePr>
        <p:xfrm>
          <a:off x="6096000" y="1895286"/>
          <a:ext cx="6095997" cy="4852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EB8056B-A945-462B-8B4E-1C53F61E8FD4}"/>
              </a:ext>
            </a:extLst>
          </p:cNvPr>
          <p:cNvSpPr txBox="1"/>
          <p:nvPr/>
        </p:nvSpPr>
        <p:spPr>
          <a:xfrm>
            <a:off x="8312730" y="5248891"/>
            <a:ext cx="348009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>
              <a:lnSpc>
                <a:spcPct val="100000"/>
              </a:lnSpc>
            </a:pPr>
            <a:r>
              <a:rPr lang="en-US" sz="1400" b="0" dirty="0">
                <a:solidFill>
                  <a:schemeClr val="tx1"/>
                </a:solidFill>
              </a:rPr>
              <a:t>Studies from the University of Minnesota (Nackerud et al., 2015) and the UK (Stone &amp; Ramsden, 2013) </a:t>
            </a:r>
            <a:r>
              <a:rPr lang="en-US" sz="1400" dirty="0">
                <a:solidFill>
                  <a:schemeClr val="tx1"/>
                </a:solidFill>
              </a:rPr>
              <a:t>show</a:t>
            </a:r>
            <a:r>
              <a:rPr lang="en-US" sz="1400" b="1" dirty="0">
                <a:solidFill>
                  <a:schemeClr val="tx1"/>
                </a:solidFill>
              </a:rPr>
              <a:t> library use links to higher GPAs, retention, and on-time graduation rates</a:t>
            </a:r>
            <a:r>
              <a:rPr lang="en-US" sz="1400" b="0" dirty="0">
                <a:solidFill>
                  <a:schemeClr val="tx1"/>
                </a:solidFill>
              </a:rPr>
              <a:t>.</a:t>
            </a:r>
            <a:endParaRPr lang="en-US" sz="1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7F5FB9-6744-57C7-A4F7-3F4F1F8699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14844" y="4708363"/>
            <a:ext cx="552527" cy="50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2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0D1C5B3-B60D-4696-AE60-100D5EC8A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184EE59-3061-456B-9FB5-98A8E0E74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7E07B5E-9FB5-4C91-8BE4-6167EB58D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7524947-EB09-4DD9-973B-9F75BBCD7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30C8E25-2DD1-45C6-9F04-0F0CBF6660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C57EA3C-C239-4132-A618-5CBE9F896B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54B2ED-35DF-DA4C-CE3C-4E9AE1C5C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43" y="456345"/>
            <a:ext cx="3179929" cy="35560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Linking Library Usage &amp; Academic Success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865924-F628-737A-1703-5A1082F17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8824" y="511389"/>
            <a:ext cx="3261815" cy="584846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700" dirty="0"/>
              <a:t>Research shows a strong connection between the physical library, student usage, and academic success, which influences grades and retention. </a:t>
            </a:r>
          </a:p>
          <a:p>
            <a:pPr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700" b="1" dirty="0"/>
              <a:t>Permeable Library Spaces</a:t>
            </a:r>
          </a:p>
          <a:p>
            <a:pPr marL="28575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Environments where students feel connected, supported, and motivated</a:t>
            </a:r>
          </a:p>
          <a:p>
            <a:pPr marL="28575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Not just places to study but flexible, collaborative, and student-centered spaces that foster deeper engagement and encourage active learning</a:t>
            </a:r>
          </a:p>
          <a:p>
            <a:pPr marL="28575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700" b="1" dirty="0"/>
              <a:t>In-Person Instruction &amp; Reference</a:t>
            </a:r>
          </a:p>
          <a:p>
            <a:pPr marL="28575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Immediate, personalized interaction </a:t>
            </a:r>
          </a:p>
          <a:p>
            <a:pPr marL="28575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Hands-on guidance</a:t>
            </a:r>
            <a:endParaRPr lang="en-US" sz="1700" b="1" dirty="0"/>
          </a:p>
        </p:txBody>
      </p:sp>
      <p:pic>
        <p:nvPicPr>
          <p:cNvPr id="6" name="Picture Placeholder 5" descr="A group of people standing in front of a reception desk&#10;&#10;Description automatically generated">
            <a:extLst>
              <a:ext uri="{FF2B5EF4-FFF2-40B4-BE49-F238E27FC236}">
                <a16:creationId xmlns:a16="http://schemas.microsoft.com/office/drawing/2014/main" id="{A2334A94-33F3-98D3-C7F8-7718861117E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07" r="3" b="18776"/>
          <a:stretch/>
        </p:blipFill>
        <p:spPr>
          <a:xfrm>
            <a:off x="8331957" y="3314"/>
            <a:ext cx="3867087" cy="1719613"/>
          </a:xfrm>
          <a:prstGeom prst="rect">
            <a:avLst/>
          </a:prstGeom>
        </p:spPr>
      </p:pic>
      <p:pic>
        <p:nvPicPr>
          <p:cNvPr id="10" name="Picture 9" descr="A group of men sitting at a table with laptops&#10;&#10;Description automatically generated">
            <a:extLst>
              <a:ext uri="{FF2B5EF4-FFF2-40B4-BE49-F238E27FC236}">
                <a16:creationId xmlns:a16="http://schemas.microsoft.com/office/drawing/2014/main" id="{0DE5A97A-89D0-6FD5-6E36-6CC813D3B0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29" r="3" b="17154"/>
          <a:stretch/>
        </p:blipFill>
        <p:spPr>
          <a:xfrm>
            <a:off x="8331957" y="1717813"/>
            <a:ext cx="3867087" cy="171961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7EF87F-8097-C026-7DBF-2CFD69FB9CA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1944" r="3" b="3"/>
          <a:stretch/>
        </p:blipFill>
        <p:spPr>
          <a:xfrm>
            <a:off x="8331957" y="5138381"/>
            <a:ext cx="3867087" cy="1719613"/>
          </a:xfrm>
          <a:prstGeom prst="rect">
            <a:avLst/>
          </a:prstGeom>
        </p:spPr>
      </p:pic>
      <p:pic>
        <p:nvPicPr>
          <p:cNvPr id="12" name="Picture 11" descr="A person handing over a person a file to a person&#10;&#10;Description automatically generated">
            <a:extLst>
              <a:ext uri="{FF2B5EF4-FFF2-40B4-BE49-F238E27FC236}">
                <a16:creationId xmlns:a16="http://schemas.microsoft.com/office/drawing/2014/main" id="{EC714A3C-DAF1-9D72-7A02-35FA3E6103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64" r="3" b="419"/>
          <a:stretch/>
        </p:blipFill>
        <p:spPr>
          <a:xfrm>
            <a:off x="8331957" y="3428996"/>
            <a:ext cx="3867087" cy="171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049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F09A6-EFFC-0859-C211-28E7F2423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DCCBB881-0D0A-E24A-3668-A6446F2C65F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r="3769" b="1"/>
          <a:stretch/>
        </p:blipFill>
        <p:spPr>
          <a:xfrm>
            <a:off x="5287377" y="1704636"/>
            <a:ext cx="6570819" cy="51212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3F74E5-7295-5F74-4687-8504BBD5B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428" y="359193"/>
            <a:ext cx="8931442" cy="115085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/>
              <a:t>Permeable Library Spaces and Student Engagement</a:t>
            </a:r>
            <a:br>
              <a:rPr lang="en-US" sz="2200" dirty="0"/>
            </a:br>
            <a:br>
              <a:rPr lang="en-US" sz="2200" dirty="0"/>
            </a:br>
            <a:r>
              <a:rPr lang="en-US" sz="2200" i="1" dirty="0"/>
              <a:t>Flexible, Collaborative, and Student-Centered Environments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AE611C-CC2C-4D09-88D6-0D6C6D2E0B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6276" y="1670468"/>
            <a:ext cx="4385931" cy="5019394"/>
          </a:xfrm>
        </p:spPr>
        <p:txBody>
          <a:bodyPr vert="horz" lIns="91440" tIns="45720" rIns="91440" bIns="45720" rtlCol="0">
            <a:no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400" b="1" dirty="0"/>
              <a:t>Library as a Multifunctional Space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Beyond knowledge storage, libraries serve as places for collaboration, focus, and relaxation, maximizing productivity.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Students purposefully use the physical library to manage academic stress  (Johnson, 2023).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400" b="1" dirty="0"/>
              <a:t>Flexible and Adaptable Environment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Adaptable seating and innovation zones boost engagement, supporting diverse study needs, foster active learning, and enhance learning outcomes (Keisling &amp; Fox, 2021).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400" b="1" dirty="0"/>
              <a:t>Impact on Academic Performance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Well-designed spaces influence study behaviors, which can enhance GPA and retention rates (Learning Spaces Collaboratory, 2019).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400" b="1" dirty="0"/>
              <a:t>Designs for Well-being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Student-centered designs reduce stress, promote mental health, and encourage effective study habits (</a:t>
            </a:r>
            <a:r>
              <a:rPr lang="en-US" dirty="0" err="1"/>
              <a:t>Xiaoyun</a:t>
            </a:r>
            <a:r>
              <a:rPr lang="en-US" dirty="0"/>
              <a:t> et al., 2024).</a:t>
            </a:r>
          </a:p>
        </p:txBody>
      </p:sp>
    </p:spTree>
    <p:extLst>
      <p:ext uri="{BB962C8B-B14F-4D97-AF65-F5344CB8AC3E}">
        <p14:creationId xmlns:p14="http://schemas.microsoft.com/office/powerpoint/2010/main" val="3794461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94FA3-65D5-C473-177A-53C83D302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86" y="391728"/>
            <a:ext cx="4457315" cy="10248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Strong Library Spaces</a:t>
            </a:r>
            <a:r>
              <a:rPr lang="en-US" sz="2800" dirty="0"/>
              <a:t> </a:t>
            </a:r>
            <a:br>
              <a:rPr lang="en-US" sz="2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2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Importance of “Innovation Zones”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0123325-7D72-2D9B-895C-512ADEC38D8C}"/>
              </a:ext>
            </a:extLst>
          </p:cNvPr>
          <p:cNvSpPr txBox="1"/>
          <p:nvPr/>
        </p:nvSpPr>
        <p:spPr>
          <a:xfrm>
            <a:off x="3395516" y="2066221"/>
            <a:ext cx="3195328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2238" lvl="1">
              <a:spcAft>
                <a:spcPts val="600"/>
              </a:spcAft>
            </a:pPr>
            <a:r>
              <a:rPr lang="en-US" sz="1400" b="1" dirty="0"/>
              <a:t>Zones for various learning activities (Learning Spaces Collaboratory Report, 2019)</a:t>
            </a:r>
          </a:p>
          <a:p>
            <a:pPr marL="347663" lvl="1" indent="-225425">
              <a:buFont typeface="Arial" panose="020B0604020202020204" pitchFamily="34" charset="0"/>
              <a:buChar char="•"/>
            </a:pPr>
            <a:r>
              <a:rPr lang="en-US" sz="1400" dirty="0"/>
              <a:t>Collaboration/team-based spaces</a:t>
            </a:r>
          </a:p>
          <a:p>
            <a:pPr marL="347663" lvl="1" indent="-225425">
              <a:buFont typeface="Arial" panose="020B0604020202020204" pitchFamily="34" charset="0"/>
              <a:buChar char="•"/>
            </a:pPr>
            <a:r>
              <a:rPr lang="en-US" sz="1400" dirty="0"/>
              <a:t>Personal/Privacy/Quiet spaces</a:t>
            </a:r>
          </a:p>
          <a:p>
            <a:pPr marL="347663" lvl="1" indent="-225425">
              <a:buFont typeface="Arial" panose="020B0604020202020204" pitchFamily="34" charset="0"/>
              <a:buChar char="•"/>
            </a:pPr>
            <a:r>
              <a:rPr lang="en-US" sz="1400" dirty="0"/>
              <a:t>Technology &amp; equipment spaces</a:t>
            </a:r>
            <a:br>
              <a:rPr lang="en-US" sz="1400" dirty="0"/>
            </a:br>
            <a:r>
              <a:rPr lang="en-US" sz="1400" dirty="0"/>
              <a:t>(VR, 3D printing, podcasting, green screen recording, music station)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4471E8-449F-8CC5-0EC3-6DBBF4FFB8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850" r="1" b="4016"/>
          <a:stretch/>
        </p:blipFill>
        <p:spPr>
          <a:xfrm>
            <a:off x="2300795" y="5552509"/>
            <a:ext cx="1737475" cy="1067783"/>
          </a:xfrm>
          <a:prstGeom prst="rect">
            <a:avLst/>
          </a:prstGeom>
        </p:spPr>
      </p:pic>
      <p:pic>
        <p:nvPicPr>
          <p:cNvPr id="5" name="Picture 2" descr="Innovation Station VR">
            <a:extLst>
              <a:ext uri="{FF2B5EF4-FFF2-40B4-BE49-F238E27FC236}">
                <a16:creationId xmlns:a16="http://schemas.microsoft.com/office/drawing/2014/main" id="{0921FE7E-9F53-247F-6037-32FE4E168B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2"/>
          <a:stretch/>
        </p:blipFill>
        <p:spPr bwMode="auto">
          <a:xfrm>
            <a:off x="10098593" y="5238102"/>
            <a:ext cx="1666027" cy="1376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CE7AC0-D751-FDE6-3C87-0FEE4E8E2A1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857" r="-6" b="11719"/>
          <a:stretch/>
        </p:blipFill>
        <p:spPr>
          <a:xfrm>
            <a:off x="6849603" y="2136042"/>
            <a:ext cx="3195328" cy="1835884"/>
          </a:xfrm>
          <a:prstGeom prst="rect">
            <a:avLst/>
          </a:prstGeom>
        </p:spPr>
      </p:pic>
      <p:pic>
        <p:nvPicPr>
          <p:cNvPr id="2050" name="Picture 2" descr="Presentation Studio">
            <a:extLst>
              <a:ext uri="{FF2B5EF4-FFF2-40B4-BE49-F238E27FC236}">
                <a16:creationId xmlns:a16="http://schemas.microsoft.com/office/drawing/2014/main" id="{6AF32261-F797-034E-6EF4-1B4BF6E61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57" y="4073898"/>
            <a:ext cx="1905371" cy="2540495"/>
          </a:xfrm>
          <a:prstGeom prst="rect">
            <a:avLst/>
          </a:prstGeom>
          <a:noFill/>
          <a:ln w="762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5C7874D5-96BF-4A1B-9833-593B401B2794" descr="IMG_4363.jpg">
            <a:extLst>
              <a:ext uri="{FF2B5EF4-FFF2-40B4-BE49-F238E27FC236}">
                <a16:creationId xmlns:a16="http://schemas.microsoft.com/office/drawing/2014/main" id="{27A087E5-EB7B-057D-BBE5-DAFC1E7A2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611" y="4020773"/>
            <a:ext cx="1932610" cy="2576813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Image Preview">
            <a:extLst>
              <a:ext uri="{FF2B5EF4-FFF2-40B4-BE49-F238E27FC236}">
                <a16:creationId xmlns:a16="http://schemas.microsoft.com/office/drawing/2014/main" id="{5D1881A4-24AD-F298-11D2-B110CEFB7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083" y="4020773"/>
            <a:ext cx="3194223" cy="2594225"/>
          </a:xfrm>
          <a:prstGeom prst="rect">
            <a:avLst/>
          </a:prstGeom>
          <a:noFill/>
          <a:ln w="762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D5C1FCC-0025-A25B-07CA-E7C990044D4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98188" y="4019074"/>
            <a:ext cx="1666027" cy="11511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A066A1-70D6-A9A4-5B04-62A013AB9978}"/>
              </a:ext>
            </a:extLst>
          </p:cNvPr>
          <p:cNvSpPr txBox="1"/>
          <p:nvPr/>
        </p:nvSpPr>
        <p:spPr>
          <a:xfrm>
            <a:off x="427784" y="2036396"/>
            <a:ext cx="3117849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 dirty="0"/>
              <a:t>Flexible &amp; adaptable environments (Keisling &amp; Fox, 2021)</a:t>
            </a:r>
          </a:p>
          <a:p>
            <a:pPr marL="347663" lvl="1" indent="-225425">
              <a:buFont typeface="Arial" panose="020B0604020202020204" pitchFamily="34" charset="0"/>
              <a:buChar char="•"/>
            </a:pPr>
            <a:r>
              <a:rPr lang="en-US" sz="1400" dirty="0"/>
              <a:t>Flexible seating</a:t>
            </a:r>
          </a:p>
          <a:p>
            <a:pPr marL="347663" lvl="1" indent="-225425">
              <a:buFont typeface="Arial" panose="020B0604020202020204" pitchFamily="34" charset="0"/>
              <a:buChar char="•"/>
            </a:pPr>
            <a:r>
              <a:rPr lang="en-US" sz="1400" dirty="0"/>
              <a:t>Furniture variety</a:t>
            </a:r>
          </a:p>
          <a:p>
            <a:pPr marL="347663" lvl="1" indent="-225425">
              <a:buFont typeface="Arial" panose="020B0604020202020204" pitchFamily="34" charset="0"/>
              <a:buChar char="•"/>
            </a:pPr>
            <a:r>
              <a:rPr lang="en-US" sz="1400" dirty="0"/>
              <a:t>Configurations to support various activities &amp; student comfort</a:t>
            </a:r>
          </a:p>
          <a:p>
            <a:pPr marL="347663" lvl="1" indent="-225425">
              <a:buFont typeface="Arial" panose="020B0604020202020204" pitchFamily="34" charset="0"/>
              <a:buChar char="•"/>
            </a:pPr>
            <a:r>
              <a:rPr lang="en-US" sz="1400" dirty="0"/>
              <a:t>Allowing food &amp; drinks</a:t>
            </a:r>
          </a:p>
          <a:p>
            <a:pPr marL="347663" lvl="1" indent="-225425">
              <a:buFont typeface="Arial" panose="020B0604020202020204" pitchFamily="34" charset="0"/>
              <a:buChar char="•"/>
            </a:pPr>
            <a:r>
              <a:rPr lang="en-US" sz="1400" dirty="0"/>
              <a:t>Consultation areas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F747A3-A409-A92E-47F9-82B9674E7465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4171" r="-3" b="-3"/>
          <a:stretch/>
        </p:blipFill>
        <p:spPr>
          <a:xfrm>
            <a:off x="5006136" y="249479"/>
            <a:ext cx="2764169" cy="155041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F6E921B-4FFF-4E57-9315-33F5F7D816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78" b="1"/>
          <a:stretch/>
        </p:blipFill>
        <p:spPr bwMode="auto">
          <a:xfrm>
            <a:off x="8081930" y="259171"/>
            <a:ext cx="1665428" cy="1550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CCBD840-4D62-4A69-8AD1-E493267C26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30"/>
          <a:stretch/>
        </p:blipFill>
        <p:spPr bwMode="auto">
          <a:xfrm rot="5400000">
            <a:off x="10013258" y="439255"/>
            <a:ext cx="1835884" cy="1550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group of people sitting at a desk&#10;&#10;Description automatically generated">
            <a:extLst>
              <a:ext uri="{FF2B5EF4-FFF2-40B4-BE49-F238E27FC236}">
                <a16:creationId xmlns:a16="http://schemas.microsoft.com/office/drawing/2014/main" id="{B8BBBC45-F9DB-FE9D-FA4E-A0D2E103665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4"/>
          <a:stretch/>
        </p:blipFill>
        <p:spPr>
          <a:xfrm>
            <a:off x="2660721" y="4073898"/>
            <a:ext cx="1762645" cy="1342875"/>
          </a:xfrm>
          <a:prstGeom prst="rect">
            <a:avLst/>
          </a:prstGeom>
        </p:spPr>
      </p:pic>
      <p:pic>
        <p:nvPicPr>
          <p:cNvPr id="6" name="Picture 5" descr="A couple of women playing video games&#10;&#10;Description automatically generated">
            <a:extLst>
              <a:ext uri="{FF2B5EF4-FFF2-40B4-BE49-F238E27FC236}">
                <a16:creationId xmlns:a16="http://schemas.microsoft.com/office/drawing/2014/main" id="{53CE3397-A931-4845-C505-4C1FBE217F7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188" y="2647324"/>
            <a:ext cx="1666028" cy="130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901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75CE7-777E-B308-7851-50EB3F2C6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D5611-2AEE-A99A-834A-63029624E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57200"/>
            <a:ext cx="5791969" cy="1348740"/>
          </a:xfrm>
        </p:spPr>
        <p:txBody>
          <a:bodyPr>
            <a:normAutofit fontScale="90000"/>
          </a:bodyPr>
          <a:lstStyle/>
          <a:p>
            <a:r>
              <a:rPr lang="en-US" sz="3100" dirty="0"/>
              <a:t>In-Person Library Sessions, Reference, &amp; Consultations</a:t>
            </a:r>
            <a:br>
              <a:rPr lang="en-US" sz="2700" dirty="0"/>
            </a:br>
            <a:br>
              <a:rPr lang="en-US" sz="2400" dirty="0"/>
            </a:br>
            <a:r>
              <a:rPr lang="en-US" sz="2400" i="1" dirty="0"/>
              <a:t>Immediate, Personalized Interaction</a:t>
            </a:r>
            <a:endParaRPr lang="en-US" sz="2700" i="1" dirty="0"/>
          </a:p>
        </p:txBody>
      </p:sp>
      <p:pic>
        <p:nvPicPr>
          <p:cNvPr id="5" name="Picture Placeholder 7">
            <a:extLst>
              <a:ext uri="{FF2B5EF4-FFF2-40B4-BE49-F238E27FC236}">
                <a16:creationId xmlns:a16="http://schemas.microsoft.com/office/drawing/2014/main" id="{6A45C96B-9893-DBD9-D191-799786E2BD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75" r="5775"/>
          <a:stretch/>
        </p:blipFill>
        <p:spPr>
          <a:xfrm>
            <a:off x="9159714" y="949811"/>
            <a:ext cx="2575597" cy="2033715"/>
          </a:xfrm>
          <a:prstGeom prst="rect">
            <a:avLst/>
          </a:prstGeom>
        </p:spPr>
      </p:pic>
      <p:pic>
        <p:nvPicPr>
          <p:cNvPr id="11" name="Picture 10" descr="A group of people sitting at computers&#10;&#10;Description automatically generated">
            <a:extLst>
              <a:ext uri="{FF2B5EF4-FFF2-40B4-BE49-F238E27FC236}">
                <a16:creationId xmlns:a16="http://schemas.microsoft.com/office/drawing/2014/main" id="{C1886912-FA77-D1D9-6CE6-E7624ACC64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214" y="3351709"/>
            <a:ext cx="4611539" cy="307128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DA15D42-45FB-D1A9-407E-5AA40CAE2543}"/>
              </a:ext>
            </a:extLst>
          </p:cNvPr>
          <p:cNvSpPr txBox="1"/>
          <p:nvPr/>
        </p:nvSpPr>
        <p:spPr>
          <a:xfrm>
            <a:off x="6653376" y="438147"/>
            <a:ext cx="2409640" cy="1600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masis MT Pro Black" panose="02040A04050005020304" pitchFamily="18" charset="0"/>
              </a:rPr>
              <a:t>Students who engaged with librarians in research consultations had higher GPAs than those who did not consult a librarian (Miller, 2018).</a:t>
            </a:r>
          </a:p>
        </p:txBody>
      </p:sp>
      <p:pic>
        <p:nvPicPr>
          <p:cNvPr id="15" name="Picture 14" descr="A person and person reading a book&#10;&#10;Description automatically generated">
            <a:extLst>
              <a:ext uri="{FF2B5EF4-FFF2-40B4-BE49-F238E27FC236}">
                <a16:creationId xmlns:a16="http://schemas.microsoft.com/office/drawing/2014/main" id="{F249D13D-AFF2-3A45-FB29-BC59DEF9F0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1757" y="2403432"/>
            <a:ext cx="2575597" cy="1717065"/>
          </a:xfrm>
          <a:prstGeom prst="rect">
            <a:avLst/>
          </a:prstGeom>
        </p:spPr>
      </p:pic>
      <p:graphicFrame>
        <p:nvGraphicFramePr>
          <p:cNvPr id="19" name="Text Placeholder 3">
            <a:extLst>
              <a:ext uri="{FF2B5EF4-FFF2-40B4-BE49-F238E27FC236}">
                <a16:creationId xmlns:a16="http://schemas.microsoft.com/office/drawing/2014/main" id="{BF95D254-F9CB-860F-2192-3E20D03A2F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4731220"/>
              </p:ext>
            </p:extLst>
          </p:nvPr>
        </p:nvGraphicFramePr>
        <p:xfrm>
          <a:off x="984271" y="2094476"/>
          <a:ext cx="4725660" cy="4353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586364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2AF8E-D539-3018-DF62-607B3B2D0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57199"/>
            <a:ext cx="8042955" cy="1211581"/>
          </a:xfrm>
        </p:spPr>
        <p:txBody>
          <a:bodyPr>
            <a:normAutofit/>
          </a:bodyPr>
          <a:lstStyle/>
          <a:p>
            <a:r>
              <a:rPr lang="en-US" sz="3100" dirty="0"/>
              <a:t>Library Visits and Academic Performance</a:t>
            </a:r>
            <a:br>
              <a:rPr lang="en-US" sz="2200" dirty="0">
                <a:solidFill>
                  <a:srgbClr val="FF0000"/>
                </a:solidFill>
              </a:rPr>
            </a:br>
            <a:br>
              <a:rPr lang="en-US" sz="2200" dirty="0">
                <a:solidFill>
                  <a:srgbClr val="FF0000"/>
                </a:solidFill>
              </a:rPr>
            </a:br>
            <a:r>
              <a:rPr lang="en-US" sz="2400" i="1" dirty="0"/>
              <a:t>Highlighting the Library’s Role in Academic Success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51DA6875-2302-B4F8-BFFF-2F62EF33CC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3196632"/>
              </p:ext>
            </p:extLst>
          </p:nvPr>
        </p:nvGraphicFramePr>
        <p:xfrm>
          <a:off x="1510631" y="2045368"/>
          <a:ext cx="4328887" cy="4351781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4328887">
                  <a:extLst>
                    <a:ext uri="{9D8B030D-6E8A-4147-A177-3AD203B41FA5}">
                      <a16:colId xmlns:a16="http://schemas.microsoft.com/office/drawing/2014/main" val="239764618"/>
                    </a:ext>
                  </a:extLst>
                </a:gridCol>
              </a:tblGrid>
              <a:tr h="126094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Mao &amp; Kinsley (2017) found that  increased library use (frequency &amp; duration) contributed to higher GPAs and retention rates past thresholds of frequency and duration for first-year students</a:t>
                      </a:r>
                      <a:r>
                        <a:rPr lang="en-US" sz="1800" dirty="0"/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433374"/>
                  </a:ext>
                </a:extLst>
              </a:tr>
              <a:tr h="4228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</a:pP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Sample Size</a:t>
                      </a: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6,380 students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837039"/>
                  </a:ext>
                </a:extLst>
              </a:tr>
              <a:tr h="1376134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Data Sources</a:t>
                      </a: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</a:t>
                      </a: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sz="14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indent="-173038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Card swipe-in and swipe-out records</a:t>
                      </a:r>
                    </a:p>
                    <a:p>
                      <a:pPr marL="285750" indent="-173038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Student information and academic records (Office of Institutional Research)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9183735"/>
                  </a:ext>
                </a:extLst>
              </a:tr>
              <a:tr h="1211691">
                <a:tc>
                  <a:txBody>
                    <a:bodyPr/>
                    <a:lstStyle/>
                    <a:p>
                      <a:pPr>
                        <a:spcBef>
                          <a:spcPts val="1800"/>
                        </a:spcBef>
                      </a:pP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Thresholds for Positive Impact</a:t>
                      </a: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Grades</a:t>
                      </a: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3+ visits or one hour of library use</a:t>
                      </a:r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  <a:sym typeface="Wingdings 3" panose="05040102010807070707" pitchFamily="18" charset="2"/>
                      </a:endParaRPr>
                    </a:p>
                    <a:p>
                      <a:pPr marL="742950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 3" panose="05040102010807070707" pitchFamily="18" charset="2"/>
                        </a:rPr>
                        <a:t>Retention</a:t>
                      </a: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 3" panose="05040102010807070707" pitchFamily="18" charset="2"/>
                        </a:rPr>
                        <a:t>: 15+ visits or 21+ hours</a:t>
                      </a:r>
                      <a:endParaRPr 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5565960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760724AD-AFA5-D0AD-63C3-0F4C2022CA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4694317"/>
              </p:ext>
            </p:extLst>
          </p:nvPr>
        </p:nvGraphicFramePr>
        <p:xfrm>
          <a:off x="6479484" y="2045368"/>
          <a:ext cx="4517378" cy="4435241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4517378">
                  <a:extLst>
                    <a:ext uri="{9D8B030D-6E8A-4147-A177-3AD203B41FA5}">
                      <a16:colId xmlns:a16="http://schemas.microsoft.com/office/drawing/2014/main" val="239764618"/>
                    </a:ext>
                  </a:extLst>
                </a:gridCol>
              </a:tblGrid>
              <a:tr h="1346014">
                <a:tc>
                  <a:txBody>
                    <a:bodyPr/>
                    <a:lstStyle/>
                    <a:p>
                      <a:pPr marR="0" algn="ctr"/>
                      <a:r>
                        <a:rPr lang="en-US" sz="1600" dirty="0">
                          <a:effectLst/>
                          <a:ea typeface="Arial" panose="020B0604020202020204" pitchFamily="34" charset="0"/>
                        </a:rPr>
                        <a:t>Kot &amp; Jones (2015) investigated  how the use of library spaces and activities, such as workstations, group study rooms, and research clinics impacted academic performance. </a:t>
                      </a:r>
                      <a:endParaRPr lang="en-US" sz="1400" dirty="0">
                        <a:effectLst/>
                        <a:ea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1433374"/>
                  </a:ext>
                </a:extLst>
              </a:tr>
              <a:tr h="435251">
                <a:tc>
                  <a:txBody>
                    <a:bodyPr/>
                    <a:lstStyle/>
                    <a:p>
                      <a:pPr marL="112713" indent="-112713">
                        <a:lnSpc>
                          <a:spcPct val="100000"/>
                        </a:lnSpc>
                        <a:spcBef>
                          <a:spcPts val="1800"/>
                        </a:spcBef>
                      </a:pP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Sample Size</a:t>
                      </a: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8,652 first-time, full-time freshman students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837039"/>
                  </a:ext>
                </a:extLst>
              </a:tr>
              <a:tr h="1286660">
                <a:tc>
                  <a:txBody>
                    <a:bodyPr/>
                    <a:lstStyle/>
                    <a:p>
                      <a:pPr marL="112713" indent="0"/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Data Sources: </a:t>
                      </a:r>
                    </a:p>
                    <a:p>
                      <a:pPr marL="279400" indent="-166688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Library computer logins</a:t>
                      </a:r>
                    </a:p>
                    <a:p>
                      <a:pPr marL="279400" indent="-166688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Group study room reservation</a:t>
                      </a:r>
                    </a:p>
                    <a:p>
                      <a:pPr marL="279400" indent="-166688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Recorded  library clinic attendance</a:t>
                      </a:r>
                    </a:p>
                    <a:p>
                      <a:pPr marL="279400" indent="-166688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Student characteristics and academic records (Office of Institutional Effectiveness)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9183735"/>
                  </a:ext>
                </a:extLst>
              </a:tr>
              <a:tr h="1282376">
                <a:tc>
                  <a:txBody>
                    <a:bodyPr/>
                    <a:lstStyle/>
                    <a:p>
                      <a:pPr marL="112713" indent="0">
                        <a:buFont typeface="Arial" panose="020B0604020202020204" pitchFamily="34" charset="0"/>
                        <a:buNone/>
                      </a:pPr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Research Demonstrated:</a:t>
                      </a:r>
                    </a:p>
                    <a:p>
                      <a:pPr marL="288925" indent="-168275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Positive impact on academic performance, contributing to student success</a:t>
                      </a:r>
                    </a:p>
                    <a:p>
                      <a:pPr marL="288925" indent="-168275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Increase in term GPA associated with using group study rooms at least once during the term.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5565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7090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9D880-58BA-8246-F1A2-62E1B891A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E17E911-875F-4DE5-8699-99D9F1805A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DBD650-FEEF-0B60-56A7-AA1B5FEC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Our Study</a:t>
            </a:r>
            <a:br>
              <a:rPr lang="en-US" sz="4000">
                <a:solidFill>
                  <a:srgbClr val="FFFFFF"/>
                </a:solidFill>
              </a:rPr>
            </a:br>
            <a:br>
              <a:rPr lang="en-US" sz="4000">
                <a:solidFill>
                  <a:srgbClr val="FFFFFF"/>
                </a:solidFill>
              </a:rPr>
            </a:b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6CE19B-E125-BDF2-3803-2202D00AE1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81727" y="649480"/>
            <a:ext cx="3158029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R="0" indent="-228600"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</a:rPr>
              <a:t>In comparison to the studies mentioned in this research, our research examines the relationship between library visits and GPA.</a:t>
            </a:r>
          </a:p>
          <a:p>
            <a:pPr marR="0" indent="-228600"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</a:rPr>
              <a:t>Our study investigates the relationship between the frequency of student library visits and their academic performance.</a:t>
            </a:r>
          </a:p>
          <a:p>
            <a:pPr marR="0" indent="-228600"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</a:rPr>
              <a:t>The following section presents our study’s methodology</a:t>
            </a:r>
            <a:r>
              <a:rPr lang="en-US" sz="2000" dirty="0"/>
              <a:t>, results, findings, and limitations, along with a data summary and suggestions for future research. </a:t>
            </a:r>
            <a:r>
              <a:rPr lang="en-US" sz="2000" dirty="0">
                <a:effectLst/>
              </a:rPr>
              <a:t> </a:t>
            </a:r>
            <a:endParaRPr lang="en-US" sz="20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A1D7B37-274C-C40F-9DCB-0C2E8A01D1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539" r="15575"/>
          <a:stretch/>
        </p:blipFill>
        <p:spPr>
          <a:xfrm>
            <a:off x="8109502" y="10"/>
            <a:ext cx="408249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499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uilding with glass windows&#10;&#10;Description automatically generated">
            <a:extLst>
              <a:ext uri="{FF2B5EF4-FFF2-40B4-BE49-F238E27FC236}">
                <a16:creationId xmlns:a16="http://schemas.microsoft.com/office/drawing/2014/main" id="{DF6C0446-0D1A-80EE-5769-1A9D67B2A0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065" r="4336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531442-62DC-7FAE-7935-EC187F306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dirty="0"/>
              <a:t>Overview of Data Collection Methodology 	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38D0AF-DCF8-DCF9-CC82-7572FA146172}"/>
              </a:ext>
            </a:extLst>
          </p:cNvPr>
          <p:cNvSpPr txBox="1"/>
          <p:nvPr/>
        </p:nvSpPr>
        <p:spPr>
          <a:xfrm>
            <a:off x="838200" y="2434201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Fall 2023 &amp; Spring 2024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Each 16 weeks long</a:t>
            </a:r>
          </a:p>
        </p:txBody>
      </p:sp>
    </p:spTree>
    <p:extLst>
      <p:ext uri="{BB962C8B-B14F-4D97-AF65-F5344CB8AC3E}">
        <p14:creationId xmlns:p14="http://schemas.microsoft.com/office/powerpoint/2010/main" val="24872305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19830A-7610-3196-0E1E-D65BE5F66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Dataset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47895F-5AE1-8ACA-B3A1-91F92E99780B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4581727" y="649480"/>
            <a:ext cx="3025303" cy="5546047"/>
          </a:xfrm>
        </p:spPr>
        <p:txBody>
          <a:bodyPr anchor="ctr">
            <a:normAutofit/>
          </a:bodyPr>
          <a:lstStyle/>
          <a:p>
            <a:r>
              <a:rPr lang="en-US" sz="2000" dirty="0"/>
              <a:t>3,340 records</a:t>
            </a:r>
          </a:p>
          <a:p>
            <a:r>
              <a:rPr lang="en-US" sz="2000" dirty="0"/>
              <a:t>Undergraduate residential students aged 17 and older</a:t>
            </a:r>
          </a:p>
        </p:txBody>
      </p:sp>
      <p:graphicFrame>
        <p:nvGraphicFramePr>
          <p:cNvPr id="8" name="Content Placeholder 4">
            <a:extLst>
              <a:ext uri="{FF2B5EF4-FFF2-40B4-BE49-F238E27FC236}">
                <a16:creationId xmlns:a16="http://schemas.microsoft.com/office/drawing/2014/main" id="{5316CEA5-0497-D07B-AC83-310AA1E61F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7065871"/>
              </p:ext>
            </p:extLst>
          </p:nvPr>
        </p:nvGraphicFramePr>
        <p:xfrm>
          <a:off x="8109502" y="473654"/>
          <a:ext cx="3615776" cy="59225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426281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5E3C7-CE33-D258-334E-69C42E908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to Data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FFBFB3E4-380C-CFD9-53D3-92CBD90467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6396994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 descr="A high angle view of a library with students working at tables">
            <a:extLst>
              <a:ext uri="{FF2B5EF4-FFF2-40B4-BE49-F238E27FC236}">
                <a16:creationId xmlns:a16="http://schemas.microsoft.com/office/drawing/2014/main" id="{7AC3CEE2-1DAF-1465-63E7-8B7A01A664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0" t="44156" r="23883"/>
          <a:stretch/>
        </p:blipFill>
        <p:spPr>
          <a:xfrm>
            <a:off x="913606" y="2235199"/>
            <a:ext cx="4131652" cy="2655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5822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4A56B-0DF7-88E8-1D62-2F1DD9B8F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Measures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0F459CE9-9E23-87A8-262B-F443737FC27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023426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4C2FA4-8323-ECE8-CCC3-B4F304CF8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Results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BD8DC8B-EE7E-9A25-CE40-EDC1FC87CA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2153968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09265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78200D-3B0F-CCE7-C883-8BEA4D921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888" y="308780"/>
            <a:ext cx="9496910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Summary of Data Findings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D08F1504-8B54-AB1F-D0C1-5F520CA2C1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1136386"/>
              </p:ext>
            </p:extLst>
          </p:nvPr>
        </p:nvGraphicFramePr>
        <p:xfrm>
          <a:off x="287079" y="2211225"/>
          <a:ext cx="11759609" cy="396229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754372">
                  <a:extLst>
                    <a:ext uri="{9D8B030D-6E8A-4147-A177-3AD203B41FA5}">
                      <a16:colId xmlns:a16="http://schemas.microsoft.com/office/drawing/2014/main" val="165323321"/>
                    </a:ext>
                  </a:extLst>
                </a:gridCol>
                <a:gridCol w="1488558">
                  <a:extLst>
                    <a:ext uri="{9D8B030D-6E8A-4147-A177-3AD203B41FA5}">
                      <a16:colId xmlns:a16="http://schemas.microsoft.com/office/drawing/2014/main" val="3035483163"/>
                    </a:ext>
                  </a:extLst>
                </a:gridCol>
                <a:gridCol w="3795824">
                  <a:extLst>
                    <a:ext uri="{9D8B030D-6E8A-4147-A177-3AD203B41FA5}">
                      <a16:colId xmlns:a16="http://schemas.microsoft.com/office/drawing/2014/main" val="2784133905"/>
                    </a:ext>
                  </a:extLst>
                </a:gridCol>
                <a:gridCol w="2796362">
                  <a:extLst>
                    <a:ext uri="{9D8B030D-6E8A-4147-A177-3AD203B41FA5}">
                      <a16:colId xmlns:a16="http://schemas.microsoft.com/office/drawing/2014/main" val="3318162916"/>
                    </a:ext>
                  </a:extLst>
                </a:gridCol>
                <a:gridCol w="1924493">
                  <a:extLst>
                    <a:ext uri="{9D8B030D-6E8A-4147-A177-3AD203B41FA5}">
                      <a16:colId xmlns:a16="http://schemas.microsoft.com/office/drawing/2014/main" val="618939725"/>
                    </a:ext>
                  </a:extLst>
                </a:gridCol>
              </a:tblGrid>
              <a:tr h="1883462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</a:pPr>
                      <a:r>
                        <a:rPr lang="en-US" sz="2800" dirty="0">
                          <a:effectLst/>
                        </a:rPr>
                        <a:t>N (3,340)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46307" marR="146307" marT="146307" marB="1463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</a:pPr>
                      <a:r>
                        <a:rPr lang="en-US" sz="2800" dirty="0">
                          <a:effectLst/>
                        </a:rPr>
                        <a:t>Visited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46307" marR="146307" marT="146307" marB="1463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</a:pPr>
                      <a:r>
                        <a:rPr lang="en-US" sz="2800" dirty="0">
                          <a:effectLst/>
                        </a:rPr>
                        <a:t>Mean Visits per Week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46307" marR="146307" marT="146307" marB="1463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</a:pPr>
                      <a:r>
                        <a:rPr lang="en-US" sz="2800" dirty="0">
                          <a:effectLst/>
                        </a:rPr>
                        <a:t>Weeks Visited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46307" marR="146307" marT="146307" marB="1463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</a:pPr>
                      <a:r>
                        <a:rPr lang="en-US" sz="2800" dirty="0">
                          <a:effectLst/>
                        </a:rPr>
                        <a:t>Term GPA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46307" marR="146307" marT="146307" marB="1463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4806681"/>
                  </a:ext>
                </a:extLst>
              </a:tr>
              <a:tr h="1039418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</a:pPr>
                      <a:r>
                        <a:rPr lang="en-US" sz="2800">
                          <a:effectLst/>
                        </a:rPr>
                        <a:t>mean</a:t>
                      </a:r>
                      <a:endParaRPr lang="en-US" sz="2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46307" marR="146307" marT="146307" marB="1463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</a:pPr>
                      <a:r>
                        <a:rPr lang="en-US" sz="2800">
                          <a:effectLst/>
                        </a:rPr>
                        <a:t>0.8416</a:t>
                      </a:r>
                      <a:endParaRPr lang="en-US" sz="2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46307" marR="146307" marT="146307" marB="1463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62013" marR="0" indent="0" algn="l">
                        <a:lnSpc>
                          <a:spcPct val="200000"/>
                        </a:lnSpc>
                      </a:pPr>
                      <a:r>
                        <a:rPr lang="en-US" sz="2800" dirty="0">
                          <a:effectLst/>
                        </a:rPr>
                        <a:t>0.6454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46307" marR="146307" marT="146307" marB="1463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indent="0">
                        <a:lnSpc>
                          <a:spcPct val="200000"/>
                        </a:lnSpc>
                      </a:pPr>
                      <a:r>
                        <a:rPr lang="en-US" sz="2800" dirty="0">
                          <a:effectLst/>
                        </a:rPr>
                        <a:t>4.976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46307" marR="146307" marT="146307" marB="1463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9863" marR="0" indent="0">
                        <a:lnSpc>
                          <a:spcPct val="200000"/>
                        </a:lnSpc>
                      </a:pPr>
                      <a:r>
                        <a:rPr lang="en-US" sz="2800" dirty="0">
                          <a:effectLst/>
                        </a:rPr>
                        <a:t>3.331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46307" marR="146307" marT="146307" marB="1463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2881432"/>
                  </a:ext>
                </a:extLst>
              </a:tr>
              <a:tr h="1039418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</a:pPr>
                      <a:r>
                        <a:rPr lang="en-US" sz="2800" dirty="0">
                          <a:effectLst/>
                        </a:rPr>
                        <a:t>median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46307" marR="146307" marT="146307" marB="1463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</a:pPr>
                      <a:r>
                        <a:rPr lang="en-US" sz="2800">
                          <a:effectLst/>
                        </a:rPr>
                        <a:t>1</a:t>
                      </a:r>
                      <a:endParaRPr lang="en-US" sz="2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46307" marR="146307" marT="146307" marB="1463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62013" marR="0" indent="0" algn="l">
                        <a:lnSpc>
                          <a:spcPct val="200000"/>
                        </a:lnSpc>
                      </a:pPr>
                      <a:r>
                        <a:rPr lang="en-US" sz="2800" dirty="0">
                          <a:effectLst/>
                        </a:rPr>
                        <a:t>0.3125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46307" marR="146307" marT="146307" marB="1463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indent="0">
                        <a:lnSpc>
                          <a:spcPct val="200000"/>
                        </a:lnSpc>
                      </a:pPr>
                      <a:r>
                        <a:rPr lang="en-US" sz="2800" dirty="0">
                          <a:effectLst/>
                        </a:rPr>
                        <a:t>4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46307" marR="146307" marT="146307" marB="1463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9863" marR="0" indent="0">
                        <a:lnSpc>
                          <a:spcPct val="200000"/>
                        </a:lnSpc>
                      </a:pPr>
                      <a:r>
                        <a:rPr lang="en-US" sz="2800" dirty="0">
                          <a:effectLst/>
                        </a:rPr>
                        <a:t>3.538</a:t>
                      </a:r>
                      <a:endParaRPr lang="en-US" sz="2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46307" marR="146307" marT="146307" marB="14630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91995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09528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5C9B446A-6343-4E56-90BA-061E4DDF0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Freeform: Shape 20">
            <a:extLst>
              <a:ext uri="{FF2B5EF4-FFF2-40B4-BE49-F238E27FC236}">
                <a16:creationId xmlns:a16="http://schemas.microsoft.com/office/drawing/2014/main" id="{3EC72A1B-03D3-499C-B4BF-AC68EEC22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2" name="Freeform: Shape 21">
            <a:extLst>
              <a:ext uri="{FF2B5EF4-FFF2-40B4-BE49-F238E27FC236}">
                <a16:creationId xmlns:a16="http://schemas.microsoft.com/office/drawing/2014/main" id="{216322C2-3CF0-4D33-BF90-3F384CF6D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1C730B-D138-885A-6214-03D15012C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Statistically Significant Correlation between Visits and GPA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375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D80A6398-2AC4-06FC-EEBF-23B2039142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094" y="2718054"/>
            <a:ext cx="3669278" cy="196230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endParaRPr kumimoji="0" lang="en-US" altLang="en-US" sz="2000" b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233363" fontAlgn="base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r>
              <a:rPr kumimoji="0" lang="en-US" altLang="en-US" sz="2000" b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rPr>
              <a:t>All three usage factors </a:t>
            </a:r>
            <a:r>
              <a:rPr lang="en-US" altLang="en-US" sz="2000" dirty="0">
                <a:solidFill>
                  <a:schemeClr val="bg1"/>
                </a:solidFill>
              </a:rPr>
              <a:t>were shown to have a significant positive correlation with </a:t>
            </a:r>
            <a:br>
              <a:rPr lang="en-US" altLang="en-US" sz="2000" dirty="0">
                <a:solidFill>
                  <a:schemeClr val="bg1"/>
                </a:solidFill>
              </a:rPr>
            </a:br>
            <a:r>
              <a:rPr lang="en-US" altLang="en-US" sz="2000" dirty="0">
                <a:solidFill>
                  <a:schemeClr val="bg1"/>
                </a:solidFill>
              </a:rPr>
              <a:t>Term GPA.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CC8CD4D-FB0D-DC0B-FA6A-5CA4AD1D8F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7824107"/>
              </p:ext>
            </p:extLst>
          </p:nvPr>
        </p:nvGraphicFramePr>
        <p:xfrm>
          <a:off x="4898967" y="1331188"/>
          <a:ext cx="6921941" cy="4304868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2398057">
                  <a:extLst>
                    <a:ext uri="{9D8B030D-6E8A-4147-A177-3AD203B41FA5}">
                      <a16:colId xmlns:a16="http://schemas.microsoft.com/office/drawing/2014/main" val="3957155780"/>
                    </a:ext>
                  </a:extLst>
                </a:gridCol>
                <a:gridCol w="2539809">
                  <a:extLst>
                    <a:ext uri="{9D8B030D-6E8A-4147-A177-3AD203B41FA5}">
                      <a16:colId xmlns:a16="http://schemas.microsoft.com/office/drawing/2014/main" val="91477634"/>
                    </a:ext>
                  </a:extLst>
                </a:gridCol>
                <a:gridCol w="1984075">
                  <a:extLst>
                    <a:ext uri="{9D8B030D-6E8A-4147-A177-3AD203B41FA5}">
                      <a16:colId xmlns:a16="http://schemas.microsoft.com/office/drawing/2014/main" val="3602535919"/>
                    </a:ext>
                  </a:extLst>
                </a:gridCol>
              </a:tblGrid>
              <a:tr h="921578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effectLst/>
                        </a:rPr>
                        <a:t>Usage Factor</a:t>
                      </a:r>
                      <a:endParaRPr lang="en-US" sz="2000" b="1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01540" marR="180924" marT="180924" marB="180924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636B6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</a:rPr>
                        <a:t>Beta coefficient</a:t>
                      </a:r>
                      <a:endParaRPr lang="en-US" sz="2000" b="1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01540" marR="180924" marT="180924" marB="180924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636B6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</a:pPr>
                      <a:r>
                        <a:rPr lang="en-US" sz="2000" b="1" i="1" dirty="0">
                          <a:solidFill>
                            <a:srgbClr val="FFFFFF"/>
                          </a:solidFill>
                          <a:effectLst/>
                        </a:rPr>
                        <a:t>p</a:t>
                      </a:r>
                      <a:r>
                        <a:rPr lang="en-US" sz="2000" b="1" dirty="0">
                          <a:solidFill>
                            <a:srgbClr val="FFFFFF"/>
                          </a:solidFill>
                          <a:effectLst/>
                        </a:rPr>
                        <a:t>-value</a:t>
                      </a:r>
                      <a:r>
                        <a:rPr lang="en-US" sz="2000" b="1" baseline="30000" dirty="0">
                          <a:solidFill>
                            <a:srgbClr val="FFFFFF"/>
                          </a:solidFill>
                          <a:effectLst/>
                        </a:rPr>
                        <a:t>*</a:t>
                      </a:r>
                      <a:endParaRPr lang="en-US" sz="2000" b="1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01540" marR="180924" marT="180924" marB="180924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636B68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4183413"/>
                  </a:ext>
                </a:extLst>
              </a:tr>
              <a:tr h="921578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</a:pPr>
                      <a:r>
                        <a:rPr lang="en-US" sz="20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Visited</a:t>
                      </a:r>
                      <a:endParaRPr lang="en-US" sz="20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01540" marR="180924" marT="180924" marB="180924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7338" marR="0" indent="0">
                        <a:lnSpc>
                          <a:spcPct val="200000"/>
                        </a:lnSpc>
                        <a:spcBef>
                          <a:spcPts val="1200"/>
                        </a:spcBef>
                      </a:pPr>
                      <a:r>
                        <a:rPr lang="en-US" sz="2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0.16361</a:t>
                      </a:r>
                      <a:endParaRPr lang="en-US" sz="2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01540" marR="180924" marT="180924" marB="180924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</a:pPr>
                      <a:r>
                        <a:rPr lang="en-US" sz="20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0.00214</a:t>
                      </a:r>
                      <a:endParaRPr lang="en-US" sz="20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01540" marR="180924" marT="180924" marB="180924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887652"/>
                  </a:ext>
                </a:extLst>
              </a:tr>
              <a:tr h="154013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lang="en-US" sz="2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Mean Visits per Week</a:t>
                      </a:r>
                      <a:endParaRPr lang="en-US" sz="2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01540" marR="180924" marT="180924" marB="180924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3464" marR="0" indent="0">
                        <a:lnSpc>
                          <a:spcPct val="200000"/>
                        </a:lnSpc>
                        <a:spcBef>
                          <a:spcPts val="1200"/>
                        </a:spcBef>
                      </a:pPr>
                      <a:r>
                        <a:rPr lang="en-US" sz="2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0.08073</a:t>
                      </a:r>
                      <a:endParaRPr lang="en-US" sz="2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01540" marR="180924" marT="180924" marB="180924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</a:pPr>
                      <a:r>
                        <a:rPr lang="en-US" sz="20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0.000782</a:t>
                      </a:r>
                      <a:endParaRPr lang="en-US" sz="20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01540" marR="180924" marT="180924" marB="180924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015402"/>
                  </a:ext>
                </a:extLst>
              </a:tr>
              <a:tr h="921578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</a:pPr>
                      <a:r>
                        <a:rPr lang="en-US" sz="20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Weeks Visited</a:t>
                      </a:r>
                      <a:endParaRPr lang="en-US" sz="20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01540" marR="180924" marT="180924" marB="180924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83464" marR="0">
                        <a:lnSpc>
                          <a:spcPct val="200000"/>
                        </a:lnSpc>
                        <a:spcBef>
                          <a:spcPts val="1200"/>
                        </a:spcBef>
                      </a:pPr>
                      <a:r>
                        <a:rPr lang="en-US" sz="2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0.02097</a:t>
                      </a:r>
                      <a:endParaRPr lang="en-US" sz="2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01540" marR="180924" marT="180924" marB="180924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spcBef>
                          <a:spcPts val="1200"/>
                        </a:spcBef>
                      </a:pPr>
                      <a:r>
                        <a:rPr lang="en-US" sz="2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0.00000543</a:t>
                      </a:r>
                      <a:endParaRPr lang="en-US" sz="20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301540" marR="180924" marT="180924" marB="180924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15142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ED68DC6-6CA9-7107-E953-00B80D748A47}"/>
              </a:ext>
            </a:extLst>
          </p:cNvPr>
          <p:cNvSpPr txBox="1"/>
          <p:nvPr/>
        </p:nvSpPr>
        <p:spPr>
          <a:xfrm>
            <a:off x="616689" y="6104531"/>
            <a:ext cx="5992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baseline="30000" dirty="0">
                <a:effectLst/>
              </a:rPr>
              <a:t>*</a:t>
            </a:r>
            <a:r>
              <a:rPr lang="en-US" i="1" dirty="0"/>
              <a:t>p</a:t>
            </a:r>
            <a:r>
              <a:rPr lang="en-US" dirty="0"/>
              <a:t> values of less than .05 indicate statistical significance.</a:t>
            </a:r>
          </a:p>
        </p:txBody>
      </p:sp>
    </p:spTree>
    <p:extLst>
      <p:ext uri="{BB962C8B-B14F-4D97-AF65-F5344CB8AC3E}">
        <p14:creationId xmlns:p14="http://schemas.microsoft.com/office/powerpoint/2010/main" val="15176910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library with stairs and books&#10;&#10;Description automatically generated">
            <a:extLst>
              <a:ext uri="{FF2B5EF4-FFF2-40B4-BE49-F238E27FC236}">
                <a16:creationId xmlns:a16="http://schemas.microsoft.com/office/drawing/2014/main" id="{D127957A-88B1-D783-636E-1429914819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3C0DDF-827C-640E-876C-8D1037FEB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1471" y="365125"/>
            <a:ext cx="3822189" cy="1899912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Discussion of Study Results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5BCD7-73F0-BBEE-42E9-5B4D3F238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4628" y="2434201"/>
            <a:ext cx="3822189" cy="3742762"/>
          </a:xfrm>
        </p:spPr>
        <p:txBody>
          <a:bodyPr>
            <a:normAutofit/>
          </a:bodyPr>
          <a:lstStyle/>
          <a:p>
            <a:pPr marL="342900" marR="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increased library visits lead to better academic performance?</a:t>
            </a:r>
          </a:p>
          <a:p>
            <a:pPr marL="342900" marR="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Our findings show the importance of diverse study spaces and physical library facilities in promoting learning and student success.</a:t>
            </a:r>
          </a:p>
        </p:txBody>
      </p:sp>
    </p:spTree>
    <p:extLst>
      <p:ext uri="{BB962C8B-B14F-4D97-AF65-F5344CB8AC3E}">
        <p14:creationId xmlns:p14="http://schemas.microsoft.com/office/powerpoint/2010/main" val="36126542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E35A04CF-97D4-4FF7-B359-C546B1F6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21332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232227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7309D-9D15-5E35-86C3-4CDA03C79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412489"/>
            <a:ext cx="2871095" cy="2156621"/>
          </a:xfrm>
        </p:spPr>
        <p:txBody>
          <a:bodyPr anchor="t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Limitations of Study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DADF3-5B1C-7E2A-E054-D16F6ABC22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8993" y="1412489"/>
            <a:ext cx="2926080" cy="4363844"/>
          </a:xfrm>
        </p:spPr>
        <p:txBody>
          <a:bodyPr>
            <a:normAutofit/>
          </a:bodyPr>
          <a:lstStyle/>
          <a:p>
            <a:pPr marL="342900" marR="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Potential underestimation of individual library usage</a:t>
            </a:r>
          </a:p>
          <a:p>
            <a:pPr marL="342900" marR="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Does not establish causation </a:t>
            </a:r>
          </a:p>
          <a:p>
            <a:pPr marL="342900" marR="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Other factors influence academic performance, as well as demographics and pre-college academic background</a:t>
            </a:r>
            <a:endParaRPr lang="en-US" sz="20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4853BD-2CCB-3430-55C4-8D78F05F7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4" y="1412489"/>
            <a:ext cx="2926080" cy="4363844"/>
          </a:xfrm>
        </p:spPr>
        <p:txBody>
          <a:bodyPr>
            <a:normAutofit/>
          </a:bodyPr>
          <a:lstStyle/>
          <a:p>
            <a:pPr marL="342900" marR="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Does not predict specific impact on individual students or exact GPA increase </a:t>
            </a:r>
          </a:p>
          <a:p>
            <a:pPr marL="342900" marR="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Does not imply that all students will benefit equally</a:t>
            </a:r>
          </a:p>
          <a:p>
            <a:pPr marL="342900" marR="0" lvl="0" indent="-342900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Focus on one academic year limits its ability to generalize long-term effects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873140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D19D2E-B79E-745E-AD28-9BBD027D9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Future Research Directions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D069E091-1423-DDBB-78A3-353CD36408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670254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332569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52070B-FED1-D8EA-3BC2-A8B5CD87C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EC82FB-64D3-AAB8-89B5-2750010A2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Conclusion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8B827036-0B7B-022C-4F8F-79BB53FEF0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4832332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064329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illustration of student going off a crumbling bridge">
            <a:extLst>
              <a:ext uri="{FF2B5EF4-FFF2-40B4-BE49-F238E27FC236}">
                <a16:creationId xmlns:a16="http://schemas.microsoft.com/office/drawing/2014/main" id="{1701EC2E-2770-1777-8097-4820D6FF5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2" b="-1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E3EA5A-0AD9-3C50-2D53-46A445FD7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EC1238-1DBF-F0F1-991E-1FE7278997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08064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1800"/>
              </a:spcAft>
            </a:pPr>
            <a:r>
              <a:rPr lang="en-US" sz="2000" dirty="0"/>
              <a:t>Given the anticipated enrollment cliff and in light of this study, how can libraries prepare for the future?</a:t>
            </a:r>
          </a:p>
          <a:p>
            <a:r>
              <a:rPr lang="en-US" sz="2000" dirty="0"/>
              <a:t>As a result of our presentation, are there changes or strategies you could implement?</a:t>
            </a:r>
          </a:p>
        </p:txBody>
      </p:sp>
    </p:spTree>
    <p:extLst>
      <p:ext uri="{BB962C8B-B14F-4D97-AF65-F5344CB8AC3E}">
        <p14:creationId xmlns:p14="http://schemas.microsoft.com/office/powerpoint/2010/main" val="18759399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2A397E7-BF60-45B2-84C7-B074B76C3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Infinite question marks in 3D rendering">
            <a:extLst>
              <a:ext uri="{FF2B5EF4-FFF2-40B4-BE49-F238E27FC236}">
                <a16:creationId xmlns:a16="http://schemas.microsoft.com/office/drawing/2014/main" id="{F3D4E5C3-6B65-F7C4-C6FC-FE3194DE68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l="11515" r="11513" b="-1"/>
          <a:stretch/>
        </p:blipFill>
        <p:spPr>
          <a:xfrm>
            <a:off x="4283902" y="10"/>
            <a:ext cx="7908098" cy="6857992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90DEF05-784E-4B61-89E4-04C4ECF4E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chemeClr val="tx1">
                  <a:lumMod val="95000"/>
                  <a:lumOff val="5000"/>
                </a:schemeClr>
              </a:gs>
              <a:gs pos="81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885084B-AADA-38A7-F5FD-43C6115F4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663" y="1115219"/>
            <a:ext cx="5505449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>
                <a:solidFill>
                  <a:schemeClr val="bg1"/>
                </a:solidFill>
              </a:rPr>
              <a:t>Question &amp; Answers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41BAEC7-F7B0-4224-8B18-8F74B7D87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8585" y="3681408"/>
            <a:ext cx="1193482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93680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F07D5-7CAD-65E9-858C-CCDDF43E20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440" y="837283"/>
            <a:ext cx="11732962" cy="5976649"/>
          </a:xfrm>
        </p:spPr>
        <p:txBody>
          <a:bodyPr>
            <a:normAutofit fontScale="25000" lnSpcReduction="20000"/>
          </a:bodyPr>
          <a:lstStyle/>
          <a:p>
            <a:pPr marL="396875" indent="-39687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Bauman, D. (2024, February 7). Colleges were already bracing for an ‘enrollment cliff.’ Now there might be a second one. The Chronicle of Higher Education. </a:t>
            </a: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  <a:hlinkClick r:id="rId3"/>
              </a:rPr>
              <a:t>https://www.chronicle.com/article/colleges-were-already-bracing-for-an-enrollment-cliff-now-there-might-be-a-second-one</a:t>
            </a: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396875" indent="-39687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Clink, K. (2015). The academic library’s role in student retention.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PNLA Quarterly</a:t>
            </a: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 80(1), 20–24. </a:t>
            </a:r>
            <a:r>
              <a:rPr lang="en-US" sz="44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  <a:hlinkClick r:id="rId4"/>
              </a:rPr>
              <a:t>https://arc.lib.montana.edu/ojs/index.php/pnla/article/view/296</a:t>
            </a:r>
            <a:endParaRPr lang="en-US" sz="4400" u="sng" dirty="0">
              <a:solidFill>
                <a:srgbClr val="0000FF"/>
              </a:solidFill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96875" indent="-39687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Haddow, G. (2013). Academic library use and student retention: A quantitative analysis.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Library &amp; Information Science Research (07408188)</a:t>
            </a: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35</a:t>
            </a: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(2), 127–136.</a:t>
            </a:r>
            <a:r>
              <a:rPr lang="en-US" sz="440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  <a:hlinkClick r:id="rId5"/>
              </a:rPr>
              <a:t> </a:t>
            </a:r>
            <a:r>
              <a:rPr lang="en-US" sz="44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  <a:hlinkClick r:id="rId5"/>
              </a:rPr>
              <a:t>https://doi.org/10.1016/j.lisr.2012.12.002</a:t>
            </a:r>
            <a:endParaRPr lang="en-US" sz="4400" u="sng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96875" indent="-39687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Johnson, B. (2023). Using the physical academic library to cope with academic stress.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Journal of Library Outreach and Engagement</a:t>
            </a: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3</a:t>
            </a: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 35–49.</a:t>
            </a:r>
            <a:r>
              <a:rPr lang="en-US" sz="440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  <a:hlinkClick r:id="rId6"/>
              </a:rPr>
              <a:t> </a:t>
            </a:r>
            <a:r>
              <a:rPr lang="en-US" sz="44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  <a:hlinkClick r:id="rId7"/>
              </a:rPr>
              <a:t>https://doi.org/10.21900/j.jloe.v3.956</a:t>
            </a:r>
            <a:endParaRPr lang="en-US" sz="4400" u="sng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96875" indent="-39687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Keisling, B. L., &amp; Fox Jr., R. E. (2021). Permeable learning environments: How developing permeability in library spaces fosters student learning and engagement.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New Review of Academic Librarianship</a:t>
            </a: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27</a:t>
            </a: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(4), 440–454.</a:t>
            </a:r>
            <a:r>
              <a:rPr lang="en-US" sz="440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  <a:hlinkClick r:id="rId8"/>
              </a:rPr>
              <a:t> </a:t>
            </a:r>
            <a:r>
              <a:rPr lang="en-US" sz="44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  <a:hlinkClick r:id="rId8"/>
              </a:rPr>
              <a:t>https://doi.org/10.1080/13614533.2021.1906714</a:t>
            </a:r>
            <a:endParaRPr lang="en-US" sz="4400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96875" indent="-39687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Kot, F. C., &amp; Jones, J. L. (2015). The impact of library resource utilization on undergraduate students’ academic performance: A propensity score matching design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. College &amp; Research Libraries, 76</a:t>
            </a: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(5), 566–586. </a:t>
            </a:r>
            <a:r>
              <a:rPr lang="en-US" sz="44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  <a:hlinkClick r:id="rId9"/>
              </a:rPr>
              <a:t>https://doi.org/10.5860/crl.76.5.566</a:t>
            </a:r>
            <a:endParaRPr lang="en-US" sz="4400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96875" indent="-39687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Learning Spaces Collaboratory. (2019). Libraries as spaces for 21st century learners &amp; learning: Report of an LSC/CNI roundtable.</a:t>
            </a:r>
            <a:r>
              <a:rPr lang="en-US" sz="4400" i="1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  <a:hlinkClick r:id="rId10"/>
              </a:rPr>
              <a:t> </a:t>
            </a:r>
            <a:r>
              <a:rPr lang="en-US" sz="44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  <a:hlinkClick r:id="rId10"/>
              </a:rPr>
              <a:t>https://www.cni.org/wp-content/uploads/2019/01/Report-of-an-LSC-CNI-Roundtable.pdf</a:t>
            </a:r>
            <a:endParaRPr lang="en-US" sz="4400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96875" indent="-39687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Mao, J., &amp; Kinsley, K. (2017). Embracing the generalized propensity score method: Measuring the effect of library usage on first-time-in-college student academic success.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Evidence Based Library and Information Practice</a:t>
            </a: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12</a:t>
            </a: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(4), 129–157.</a:t>
            </a:r>
            <a:r>
              <a:rPr lang="en-US" sz="440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  <a:hlinkClick r:id="rId11"/>
              </a:rPr>
              <a:t> </a:t>
            </a:r>
            <a:r>
              <a:rPr lang="en-US" sz="44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  <a:hlinkClick r:id="rId11"/>
              </a:rPr>
              <a:t>https://doi.org/10.18438/B8BH35</a:t>
            </a:r>
            <a:endParaRPr lang="en-US" sz="4400" u="sng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96875" indent="-39687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Miller, R. E. (2018). Reference consultations and student success outcomes.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Reference &amp; User Services Quarterly</a:t>
            </a: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58</a:t>
            </a: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(1), 16–21. </a:t>
            </a:r>
            <a:r>
              <a:rPr lang="en-US" sz="44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  <a:hlinkClick r:id="rId12"/>
              </a:rPr>
              <a:t>https://doi.org/10.5860/rusq.58.1.6836</a:t>
            </a:r>
            <a:endParaRPr lang="en-US" sz="4400" u="sng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96875" indent="-39687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Moodley, S. R., &amp; Carte, S. R. (2019). Determining correlations between library usage and student success at the Durban University of Technology: a pilot study.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IATUL Annual Conference Proceedings</a:t>
            </a: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 89–103.</a:t>
            </a:r>
            <a:r>
              <a:rPr lang="en-US" sz="440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  <a:hlinkClick r:id="rId13"/>
              </a:rPr>
              <a:t> </a:t>
            </a:r>
            <a:r>
              <a:rPr lang="en-US" sz="44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  <a:hlinkClick r:id="rId13"/>
              </a:rPr>
              <a:t>https://docs.lib.purdue.edu/cgi/viewcontent.cgi?article=2270&amp;context=iatul</a:t>
            </a:r>
            <a:endParaRPr lang="en-US" sz="4400" u="sng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96875" indent="-39687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Murray, A., &amp; Ireland, A. (2018). Provosts' perceptions of academic library value &amp; preferences for communication: A national study.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College &amp; Research Libraries</a:t>
            </a: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79</a:t>
            </a: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(3), 336–365.</a:t>
            </a:r>
            <a:r>
              <a:rPr lang="en-US" sz="440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  <a:hlinkClick r:id="rId14"/>
              </a:rPr>
              <a:t> </a:t>
            </a:r>
            <a:r>
              <a:rPr lang="en-US" sz="44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  <a:hlinkClick r:id="rId14"/>
              </a:rPr>
              <a:t>https://doi.org/10.5860/crl.79.3.336</a:t>
            </a:r>
            <a:r>
              <a:rPr lang="en-US" sz="4400" u="sng" dirty="0">
                <a:solidFill>
                  <a:srgbClr val="0000FF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\</a:t>
            </a:r>
            <a:endParaRPr lang="en-US" sz="4400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96875" indent="-39687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Nackerud, S., Fransen, J., Peterson, K., &amp; </a:t>
            </a:r>
            <a:r>
              <a:rPr lang="en-US" sz="4400" dirty="0" err="1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Mastel</a:t>
            </a: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 K. (2015). Retention, student success and academic engagement at Minnesota (University of Minnesota). In B. Showers (Ed.),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Library analytics and metrics: Using data to drive decisions and services</a:t>
            </a: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(pp. 58–66). Facet Publishing, London, UK.</a:t>
            </a:r>
          </a:p>
          <a:p>
            <a:pPr marL="396875" indent="-39687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Oakleaf, M. (2010).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Value of academic libraries: A comprehensive research review and report.</a:t>
            </a: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Association of College and Research Libraries.</a:t>
            </a:r>
            <a:r>
              <a:rPr lang="en-US" sz="440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  <a:hlinkClick r:id="rId15"/>
              </a:rPr>
              <a:t> </a:t>
            </a:r>
            <a:r>
              <a:rPr lang="en-US" sz="44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  <a:hlinkClick r:id="rId15"/>
              </a:rPr>
              <a:t>http://hdl.handle.net/11213/17187</a:t>
            </a:r>
            <a:endParaRPr lang="en-US" sz="4400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96875" indent="-39687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Soria, K. M., Fransen, J., &amp; Nackerud, S. (2014). Stacks, serials, search engines, and students' success: First-year undergraduate students' library use, academic achievement, and retention.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The Journal of Academic Librarianship</a:t>
            </a: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40</a:t>
            </a: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(1), 84–91.</a:t>
            </a:r>
            <a:r>
              <a:rPr lang="en-US" sz="440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  <a:hlinkClick r:id="rId16"/>
              </a:rPr>
              <a:t> </a:t>
            </a:r>
            <a:r>
              <a:rPr lang="en-US" sz="44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  <a:hlinkClick r:id="rId16"/>
              </a:rPr>
              <a:t>https://doi.org/10.1016/j.acalib.2013.12.002</a:t>
            </a:r>
            <a:endParaRPr lang="en-US" sz="4400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96875" indent="-39687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Stone, G., &amp; Ramsden, B. (2013). Library impact data project: Looking for the link between library usage and student attainment.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College &amp; Research Libraries</a:t>
            </a: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74</a:t>
            </a: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(6), 546–559.</a:t>
            </a:r>
            <a:r>
              <a:rPr lang="en-US" sz="440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  <a:hlinkClick r:id="rId17"/>
              </a:rPr>
              <a:t> </a:t>
            </a:r>
            <a:r>
              <a:rPr lang="en-US" sz="44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  <a:hlinkClick r:id="rId17"/>
              </a:rPr>
              <a:t>https://doi.org/10.5860/crl12-406</a:t>
            </a:r>
            <a:endParaRPr lang="en-US" sz="4400" u="sng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96875" indent="-39687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4400" dirty="0" err="1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Xiaoyun</a:t>
            </a: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Song, </a:t>
            </a:r>
            <a:r>
              <a:rPr lang="en-US" sz="4400" dirty="0" err="1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Zheyu</a:t>
            </a: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Wang, Xue Meng, &amp; </a:t>
            </a:r>
            <a:r>
              <a:rPr lang="en-US" sz="4400" dirty="0" err="1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Minghao</a:t>
            </a: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Liu. (2024). A qualitative study on university students’ restorative experience of the library space environment.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Buildings</a:t>
            </a: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4400" i="1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14</a:t>
            </a:r>
            <a:r>
              <a:rPr lang="en-US" sz="4400" dirty="0"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(6), 1641.</a:t>
            </a:r>
            <a:r>
              <a:rPr lang="en-US" sz="440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  <a:hlinkClick r:id="rId18"/>
              </a:rPr>
              <a:t> </a:t>
            </a:r>
            <a:r>
              <a:rPr lang="en-US" sz="44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  <a:hlinkClick r:id="rId18"/>
              </a:rPr>
              <a:t>https://doi.org/10.3390/buildings14061641</a:t>
            </a:r>
            <a:endParaRPr lang="en-US" sz="4400" dirty="0"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B8A43B-C58E-9E3E-EB42-F528F120046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0"/>
            <a:ext cx="12192000" cy="78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547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1220</TotalTime>
  <Words>2549</Words>
  <Application>Microsoft Office PowerPoint</Application>
  <PresentationFormat>Widescreen</PresentationFormat>
  <Paragraphs>222</Paragraphs>
  <Slides>28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Amasis MT Pro Black</vt:lpstr>
      <vt:lpstr>Aptos</vt:lpstr>
      <vt:lpstr>Aptos Display</vt:lpstr>
      <vt:lpstr>Arial</vt:lpstr>
      <vt:lpstr>Calibri</vt:lpstr>
      <vt:lpstr>Roboto</vt:lpstr>
      <vt:lpstr>Symbol</vt:lpstr>
      <vt:lpstr>Times New Roman</vt:lpstr>
      <vt:lpstr>Office Theme</vt:lpstr>
      <vt:lpstr>Impact of Library Visits on Undergraduate Student GPA: The Vital Role of the Library as a Contributor to Student Success</vt:lpstr>
      <vt:lpstr>Oral Roberts University</vt:lpstr>
      <vt:lpstr>PowerPoint Presentation</vt:lpstr>
      <vt:lpstr>PowerPoint Presentation</vt:lpstr>
      <vt:lpstr>PowerPoint Presentation</vt:lpstr>
      <vt:lpstr>Literature Review  </vt:lpstr>
      <vt:lpstr>Historical and Modern Importance of Academic Libraries    Impact on Student Outcomes and Institutional Goals</vt:lpstr>
      <vt:lpstr>Library Usage &amp; Academic Success  Grades and Retention</vt:lpstr>
      <vt:lpstr>Linking Library Usage &amp; Academic Success</vt:lpstr>
      <vt:lpstr>Permeable Library Spaces and Student Engagement  Flexible, Collaborative, and Student-Centered Environments</vt:lpstr>
      <vt:lpstr>Strong Library Spaces   Importance of “Innovation Zones”</vt:lpstr>
      <vt:lpstr>In-Person Library Sessions, Reference, &amp; Consultations  Immediate, Personalized Interaction</vt:lpstr>
      <vt:lpstr>Library Visits and Academic Performance  Highlighting the Library’s Role in Academic Success</vt:lpstr>
      <vt:lpstr>Our Study  </vt:lpstr>
      <vt:lpstr>Overview of Data Collection Methodology  </vt:lpstr>
      <vt:lpstr>Dataset </vt:lpstr>
      <vt:lpstr>Limitations to Data</vt:lpstr>
      <vt:lpstr>Statistical Measures</vt:lpstr>
      <vt:lpstr>Results</vt:lpstr>
      <vt:lpstr>Summary of Data Findings</vt:lpstr>
      <vt:lpstr>Statistically Significant Correlation between Visits and GPA</vt:lpstr>
      <vt:lpstr>Discussion of Study Results </vt:lpstr>
      <vt:lpstr>Limitations of Study </vt:lpstr>
      <vt:lpstr>Future Research Directions</vt:lpstr>
      <vt:lpstr>Conclusion</vt:lpstr>
      <vt:lpstr>Questions</vt:lpstr>
      <vt:lpstr>Question &amp; Answers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Hall</dc:creator>
  <cp:lastModifiedBy>Dr. Angela Sample</cp:lastModifiedBy>
  <cp:revision>67</cp:revision>
  <dcterms:created xsi:type="dcterms:W3CDTF">2024-11-05T21:26:17Z</dcterms:created>
  <dcterms:modified xsi:type="dcterms:W3CDTF">2025-03-11T17:21:50Z</dcterms:modified>
</cp:coreProperties>
</file>