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wdp" ContentType="image/vnd.ms-photo"/>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5"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67" r:id="rId2"/>
    <p:sldId id="328" r:id="rId3"/>
    <p:sldId id="325" r:id="rId4"/>
    <p:sldId id="326" r:id="rId5"/>
    <p:sldId id="276" r:id="rId6"/>
    <p:sldId id="298" r:id="rId7"/>
    <p:sldId id="320" r:id="rId8"/>
    <p:sldId id="321" r:id="rId9"/>
    <p:sldId id="296" r:id="rId10"/>
    <p:sldId id="299" r:id="rId11"/>
    <p:sldId id="314" r:id="rId12"/>
    <p:sldId id="265" r:id="rId13"/>
    <p:sldId id="293" r:id="rId14"/>
    <p:sldId id="289" r:id="rId15"/>
    <p:sldId id="288" r:id="rId16"/>
    <p:sldId id="300" r:id="rId17"/>
    <p:sldId id="301" r:id="rId18"/>
    <p:sldId id="302" r:id="rId19"/>
    <p:sldId id="303" r:id="rId20"/>
    <p:sldId id="304" r:id="rId21"/>
    <p:sldId id="297" r:id="rId22"/>
    <p:sldId id="323" r:id="rId23"/>
    <p:sldId id="324" r:id="rId24"/>
    <p:sldId id="290" r:id="rId25"/>
    <p:sldId id="292" r:id="rId26"/>
    <p:sldId id="284" r:id="rId27"/>
    <p:sldId id="279" r:id="rId28"/>
    <p:sldId id="280" r:id="rId29"/>
    <p:sldId id="315" r:id="rId30"/>
    <p:sldId id="310" r:id="rId31"/>
    <p:sldId id="312" r:id="rId32"/>
    <p:sldId id="270" r:id="rId33"/>
    <p:sldId id="327" r:id="rId34"/>
    <p:sldId id="285" r:id="rId35"/>
    <p:sldId id="319" r:id="rId36"/>
  </p:sldIdLst>
  <p:sldSz cx="12192000" cy="6858000"/>
  <p:notesSz cx="6858000" cy="9144000"/>
  <p:custDataLst>
    <p:tags r:id="rId39"/>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49E5A520-5391-8045-9D0F-F86616756EAB}">
          <p14:sldIdLst>
            <p14:sldId id="267"/>
            <p14:sldId id="328"/>
            <p14:sldId id="325"/>
            <p14:sldId id="326"/>
            <p14:sldId id="276"/>
            <p14:sldId id="298"/>
            <p14:sldId id="320"/>
            <p14:sldId id="321"/>
            <p14:sldId id="296"/>
            <p14:sldId id="299"/>
            <p14:sldId id="314"/>
            <p14:sldId id="265"/>
            <p14:sldId id="293"/>
            <p14:sldId id="289"/>
            <p14:sldId id="288"/>
            <p14:sldId id="300"/>
            <p14:sldId id="301"/>
            <p14:sldId id="302"/>
            <p14:sldId id="303"/>
            <p14:sldId id="304"/>
            <p14:sldId id="297"/>
            <p14:sldId id="323"/>
            <p14:sldId id="324"/>
            <p14:sldId id="290"/>
            <p14:sldId id="292"/>
            <p14:sldId id="284"/>
            <p14:sldId id="279"/>
            <p14:sldId id="280"/>
            <p14:sldId id="315"/>
            <p14:sldId id="310"/>
            <p14:sldId id="312"/>
            <p14:sldId id="270"/>
            <p14:sldId id="327"/>
            <p14:sldId id="285"/>
            <p14:sldId id="319"/>
          </p14:sldIdLst>
        </p14:section>
      </p14:sectionLst>
    </p:ex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D93A6"/>
    <a:srgbClr val="ACD191"/>
    <a:srgbClr val="204DA0"/>
    <a:srgbClr val="E0A005"/>
    <a:srgbClr val="80B160"/>
    <a:srgbClr val="2B6653"/>
    <a:srgbClr val="04875D"/>
    <a:srgbClr val="214FA2"/>
    <a:srgbClr val="C69B40"/>
    <a:srgbClr val="98509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6842" autoAdjust="0"/>
  </p:normalViewPr>
  <p:slideViewPr>
    <p:cSldViewPr snapToGrid="0">
      <p:cViewPr varScale="1">
        <p:scale>
          <a:sx n="100" d="100"/>
          <a:sy n="100" d="100"/>
        </p:scale>
        <p:origin x="-416" y="-10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notesMaster" Target="notesMasters/notesMaster1.xml"/><Relationship Id="rId38" Type="http://schemas.openxmlformats.org/officeDocument/2006/relationships/printerSettings" Target="printerSettings/printerSettings1.bin"/><Relationship Id="rId39" Type="http://schemas.openxmlformats.org/officeDocument/2006/relationships/tags" Target="tags/tag1.xml"/><Relationship Id="rId40" Type="http://schemas.openxmlformats.org/officeDocument/2006/relationships/presProps" Target="presProps.xml"/><Relationship Id="rId41" Type="http://schemas.openxmlformats.org/officeDocument/2006/relationships/viewProps" Target="viewProps.xml"/><Relationship Id="rId42" Type="http://schemas.openxmlformats.org/officeDocument/2006/relationships/theme" Target="theme/theme1.xml"/><Relationship Id="rId43"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oleObject" Target="Macintosh%20HD:Users:Roxi:Desktop:MyPersonality%20Data:political%20affiliate%20alignment%20project:final%20categorizations%20Feb%2019.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1"/>
    <c:plotArea>
      <c:layout>
        <c:manualLayout>
          <c:layoutTarget val="inner"/>
          <c:xMode val="edge"/>
          <c:yMode val="edge"/>
          <c:x val="0.0792951920041101"/>
          <c:y val="0.025769079345851"/>
          <c:w val="0.92070480799589"/>
          <c:h val="0.702064657783162"/>
        </c:manualLayout>
      </c:layout>
      <c:barChart>
        <c:barDir val="col"/>
        <c:grouping val="clustered"/>
        <c:varyColors val="0"/>
        <c:ser>
          <c:idx val="0"/>
          <c:order val="0"/>
          <c:tx>
            <c:strRef>
              <c:f>Sheet2!$D$1</c:f>
              <c:strCache>
                <c:ptCount val="1"/>
                <c:pt idx="0">
                  <c:v>Hawaii</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Sheet2!$C$2:$C$7</c:f>
              <c:strCache>
                <c:ptCount val="6"/>
                <c:pt idx="0">
                  <c:v>White alone</c:v>
                </c:pt>
                <c:pt idx="1">
                  <c:v>Black  alone</c:v>
                </c:pt>
                <c:pt idx="2">
                  <c:v>Am. Indian / Alaska Native alone</c:v>
                </c:pt>
                <c:pt idx="3">
                  <c:v>Asian alone</c:v>
                </c:pt>
                <c:pt idx="4">
                  <c:v>Pacific Islander alone</c:v>
                </c:pt>
                <c:pt idx="5">
                  <c:v>Two or More Races</c:v>
                </c:pt>
              </c:strCache>
            </c:strRef>
          </c:cat>
          <c:val>
            <c:numRef>
              <c:f>Sheet2!$D$2:$D$7</c:f>
              <c:numCache>
                <c:formatCode>0.00%</c:formatCode>
                <c:ptCount val="6"/>
                <c:pt idx="0">
                  <c:v>0.266</c:v>
                </c:pt>
                <c:pt idx="1">
                  <c:v>0.023</c:v>
                </c:pt>
                <c:pt idx="2">
                  <c:v>0.004</c:v>
                </c:pt>
                <c:pt idx="3">
                  <c:v>0.377</c:v>
                </c:pt>
                <c:pt idx="4">
                  <c:v>0.1</c:v>
                </c:pt>
                <c:pt idx="5">
                  <c:v>0.231</c:v>
                </c:pt>
              </c:numCache>
            </c:numRef>
          </c:val>
        </c:ser>
        <c:ser>
          <c:idx val="1"/>
          <c:order val="1"/>
          <c:tx>
            <c:strRef>
              <c:f>Sheet2!$E$1</c:f>
              <c:strCache>
                <c:ptCount val="1"/>
                <c:pt idx="0">
                  <c:v>USA</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Sheet2!$C$2:$C$7</c:f>
              <c:strCache>
                <c:ptCount val="6"/>
                <c:pt idx="0">
                  <c:v>White alone</c:v>
                </c:pt>
                <c:pt idx="1">
                  <c:v>Black  alone</c:v>
                </c:pt>
                <c:pt idx="2">
                  <c:v>Am. Indian / Alaska Native alone</c:v>
                </c:pt>
                <c:pt idx="3">
                  <c:v>Asian alone</c:v>
                </c:pt>
                <c:pt idx="4">
                  <c:v>Pacific Islander alone</c:v>
                </c:pt>
                <c:pt idx="5">
                  <c:v>Two or More Races</c:v>
                </c:pt>
              </c:strCache>
            </c:strRef>
          </c:cat>
          <c:val>
            <c:numRef>
              <c:f>Sheet2!$E$2:$E$7</c:f>
              <c:numCache>
                <c:formatCode>0.00%</c:formatCode>
                <c:ptCount val="6"/>
                <c:pt idx="0">
                  <c:v>0.777</c:v>
                </c:pt>
                <c:pt idx="1">
                  <c:v>0.132</c:v>
                </c:pt>
                <c:pt idx="2">
                  <c:v>0.012</c:v>
                </c:pt>
                <c:pt idx="3">
                  <c:v>0.053</c:v>
                </c:pt>
                <c:pt idx="4">
                  <c:v>0.002</c:v>
                </c:pt>
                <c:pt idx="5">
                  <c:v>0.024</c:v>
                </c:pt>
              </c:numCache>
            </c:numRef>
          </c:val>
        </c:ser>
        <c:dLbls>
          <c:showLegendKey val="0"/>
          <c:showVal val="1"/>
          <c:showCatName val="0"/>
          <c:showSerName val="0"/>
          <c:showPercent val="0"/>
          <c:showBubbleSize val="0"/>
        </c:dLbls>
        <c:gapWidth val="75"/>
        <c:axId val="2075662632"/>
        <c:axId val="2074882680"/>
      </c:barChart>
      <c:catAx>
        <c:axId val="2075662632"/>
        <c:scaling>
          <c:orientation val="minMax"/>
        </c:scaling>
        <c:delete val="0"/>
        <c:axPos val="b"/>
        <c:numFmt formatCode="General" sourceLinked="0"/>
        <c:majorTickMark val="none"/>
        <c:minorTickMark val="none"/>
        <c:tickLblPos val="nextTo"/>
        <c:txPr>
          <a:bodyPr/>
          <a:lstStyle/>
          <a:p>
            <a:pPr>
              <a:defRPr sz="2000"/>
            </a:pPr>
            <a:endParaRPr lang="en-US"/>
          </a:p>
        </c:txPr>
        <c:crossAx val="2074882680"/>
        <c:crosses val="autoZero"/>
        <c:auto val="1"/>
        <c:lblAlgn val="ctr"/>
        <c:lblOffset val="100"/>
        <c:noMultiLvlLbl val="0"/>
      </c:catAx>
      <c:valAx>
        <c:axId val="2074882680"/>
        <c:scaling>
          <c:orientation val="minMax"/>
        </c:scaling>
        <c:delete val="0"/>
        <c:axPos val="l"/>
        <c:numFmt formatCode="0.00%" sourceLinked="1"/>
        <c:majorTickMark val="none"/>
        <c:minorTickMark val="none"/>
        <c:tickLblPos val="nextTo"/>
        <c:crossAx val="2075662632"/>
        <c:crosses val="autoZero"/>
        <c:crossBetween val="between"/>
      </c:valAx>
    </c:plotArea>
    <c:legend>
      <c:legendPos val="b"/>
      <c:layout>
        <c:manualLayout>
          <c:xMode val="edge"/>
          <c:yMode val="edge"/>
          <c:x val="0.671048288664454"/>
          <c:y val="0.0762439430648092"/>
          <c:w val="0.235861115454513"/>
          <c:h val="0.0804485160508782"/>
        </c:manualLayout>
      </c:layout>
      <c:overlay val="0"/>
      <c:txPr>
        <a:bodyPr/>
        <a:lstStyle/>
        <a:p>
          <a:pPr>
            <a:defRPr sz="2800"/>
          </a:pPr>
          <a:endParaRPr lang="en-US"/>
        </a:p>
      </c:txPr>
    </c:legend>
    <c:plotVisOnly val="1"/>
    <c:dispBlanksAs val="gap"/>
    <c:showDLblsOverMax val="0"/>
  </c:chart>
  <c:spPr>
    <a:effectLst/>
  </c:spPr>
  <c:txPr>
    <a:bodyPr/>
    <a:lstStyle/>
    <a:p>
      <a:pPr>
        <a:defRPr sz="1400"/>
      </a:pPr>
      <a:endParaRPr lang="en-US"/>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C712959-CA7D-FF45-840B-CD2526183D49}" type="datetimeFigureOut">
              <a:rPr lang="en-US" smtClean="0"/>
              <a:t>3/11/15</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A48CF83-F39B-1B4D-96B4-DF915249CF21}" type="slidenum">
              <a:rPr lang="en-US" smtClean="0"/>
              <a:t>‹#›</a:t>
            </a:fld>
            <a:endParaRPr lang="en-US"/>
          </a:p>
        </p:txBody>
      </p:sp>
    </p:spTree>
    <p:extLst>
      <p:ext uri="{BB962C8B-B14F-4D97-AF65-F5344CB8AC3E}">
        <p14:creationId xmlns:p14="http://schemas.microsoft.com/office/powerpoint/2010/main" val="3625600394"/>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Mention that the</a:t>
            </a:r>
            <a:r>
              <a:rPr lang="en-US" baseline="0" dirty="0" smtClean="0"/>
              <a:t> study will involve an interactive comic, so some of the presentation has that theme as well</a:t>
            </a:r>
            <a:endParaRPr lang="en-US" dirty="0" smtClean="0"/>
          </a:p>
          <a:p>
            <a:endParaRPr lang="en-US" dirty="0" smtClean="0"/>
          </a:p>
          <a:p>
            <a:r>
              <a:rPr lang="en-US" dirty="0" smtClean="0"/>
              <a:t>Should we put Marquette’s logo here? Since the</a:t>
            </a:r>
            <a:r>
              <a:rPr lang="en-US" baseline="0" dirty="0" smtClean="0"/>
              <a:t> funding is through them, from Templeton? http://www.marquette.edu/smvproject/about-the-project.php</a:t>
            </a:r>
          </a:p>
          <a:p>
            <a:r>
              <a:rPr lang="en-US" baseline="0" dirty="0" smtClean="0"/>
              <a:t>I wouldn’t put either logo – the project co-</a:t>
            </a:r>
            <a:r>
              <a:rPr lang="en-US" baseline="0" dirty="0" err="1" smtClean="0"/>
              <a:t>Pis</a:t>
            </a:r>
            <a:r>
              <a:rPr lang="en-US" baseline="0" dirty="0" smtClean="0"/>
              <a:t> are from Marquette and Notre Dame, so it’s kind of a hybrid.</a:t>
            </a:r>
            <a:endParaRPr lang="en-US" dirty="0"/>
          </a:p>
        </p:txBody>
      </p:sp>
      <p:sp>
        <p:nvSpPr>
          <p:cNvPr id="4" name="Slide Number Placeholder 3"/>
          <p:cNvSpPr>
            <a:spLocks noGrp="1"/>
          </p:cNvSpPr>
          <p:nvPr>
            <p:ph type="sldNum" sz="quarter" idx="10"/>
          </p:nvPr>
        </p:nvSpPr>
        <p:spPr/>
        <p:txBody>
          <a:bodyPr/>
          <a:lstStyle/>
          <a:p>
            <a:fld id="{BA48CF83-F39B-1B4D-96B4-DF915249CF21}" type="slidenum">
              <a:rPr lang="en-US" smtClean="0"/>
              <a:t>1</a:t>
            </a:fld>
            <a:endParaRPr lang="en-US"/>
          </a:p>
        </p:txBody>
      </p:sp>
    </p:spTree>
    <p:extLst>
      <p:ext uri="{BB962C8B-B14F-4D97-AF65-F5344CB8AC3E}">
        <p14:creationId xmlns:p14="http://schemas.microsoft.com/office/powerpoint/2010/main" val="32797707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is what: refer them to the hand out for the</a:t>
            </a:r>
            <a:r>
              <a:rPr lang="en-US" baseline="0" dirty="0" smtClean="0"/>
              <a:t> specific research questions.</a:t>
            </a:r>
            <a:endParaRPr lang="en-US" dirty="0"/>
          </a:p>
        </p:txBody>
      </p:sp>
      <p:sp>
        <p:nvSpPr>
          <p:cNvPr id="4" name="Slide Number Placeholder 3"/>
          <p:cNvSpPr>
            <a:spLocks noGrp="1"/>
          </p:cNvSpPr>
          <p:nvPr>
            <p:ph type="sldNum" sz="quarter" idx="10"/>
          </p:nvPr>
        </p:nvSpPr>
        <p:spPr/>
        <p:txBody>
          <a:bodyPr/>
          <a:lstStyle/>
          <a:p>
            <a:fld id="{BA48CF83-F39B-1B4D-96B4-DF915249CF21}" type="slidenum">
              <a:rPr lang="en-US" smtClean="0"/>
              <a:t>5</a:t>
            </a:fld>
            <a:endParaRPr lang="en-US"/>
          </a:p>
        </p:txBody>
      </p:sp>
    </p:spTree>
    <p:extLst>
      <p:ext uri="{BB962C8B-B14F-4D97-AF65-F5344CB8AC3E}">
        <p14:creationId xmlns:p14="http://schemas.microsoft.com/office/powerpoint/2010/main" val="23693353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Delete this slide, put info in handout.</a:t>
            </a:r>
            <a:endParaRPr lang="en-US" dirty="0"/>
          </a:p>
        </p:txBody>
      </p:sp>
      <p:sp>
        <p:nvSpPr>
          <p:cNvPr id="4" name="Slide Number Placeholder 3"/>
          <p:cNvSpPr>
            <a:spLocks noGrp="1"/>
          </p:cNvSpPr>
          <p:nvPr>
            <p:ph type="sldNum" sz="quarter" idx="10"/>
          </p:nvPr>
        </p:nvSpPr>
        <p:spPr/>
        <p:txBody>
          <a:bodyPr/>
          <a:lstStyle/>
          <a:p>
            <a:fld id="{BA48CF83-F39B-1B4D-96B4-DF915249CF21}" type="slidenum">
              <a:rPr lang="en-US" smtClean="0"/>
              <a:t>6</a:t>
            </a:fld>
            <a:endParaRPr lang="en-US"/>
          </a:p>
        </p:txBody>
      </p:sp>
    </p:spTree>
    <p:extLst>
      <p:ext uri="{BB962C8B-B14F-4D97-AF65-F5344CB8AC3E}">
        <p14:creationId xmlns:p14="http://schemas.microsoft.com/office/powerpoint/2010/main" val="27312064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Delete this slide, put info in handout.</a:t>
            </a:r>
            <a:endParaRPr lang="en-US" dirty="0"/>
          </a:p>
        </p:txBody>
      </p:sp>
      <p:sp>
        <p:nvSpPr>
          <p:cNvPr id="4" name="Slide Number Placeholder 3"/>
          <p:cNvSpPr>
            <a:spLocks noGrp="1"/>
          </p:cNvSpPr>
          <p:nvPr>
            <p:ph type="sldNum" sz="quarter" idx="10"/>
          </p:nvPr>
        </p:nvSpPr>
        <p:spPr/>
        <p:txBody>
          <a:bodyPr/>
          <a:lstStyle/>
          <a:p>
            <a:fld id="{BA48CF83-F39B-1B4D-96B4-DF915249CF21}" type="slidenum">
              <a:rPr lang="en-US" smtClean="0"/>
              <a:t>7</a:t>
            </a:fld>
            <a:endParaRPr lang="en-US"/>
          </a:p>
        </p:txBody>
      </p:sp>
    </p:spTree>
    <p:extLst>
      <p:ext uri="{BB962C8B-B14F-4D97-AF65-F5344CB8AC3E}">
        <p14:creationId xmlns:p14="http://schemas.microsoft.com/office/powerpoint/2010/main" val="27312064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Delete this slide, put info in handout.</a:t>
            </a:r>
            <a:endParaRPr lang="en-US" dirty="0"/>
          </a:p>
        </p:txBody>
      </p:sp>
      <p:sp>
        <p:nvSpPr>
          <p:cNvPr id="4" name="Slide Number Placeholder 3"/>
          <p:cNvSpPr>
            <a:spLocks noGrp="1"/>
          </p:cNvSpPr>
          <p:nvPr>
            <p:ph type="sldNum" sz="quarter" idx="10"/>
          </p:nvPr>
        </p:nvSpPr>
        <p:spPr/>
        <p:txBody>
          <a:bodyPr/>
          <a:lstStyle/>
          <a:p>
            <a:fld id="{BA48CF83-F39B-1B4D-96B4-DF915249CF21}" type="slidenum">
              <a:rPr lang="en-US" smtClean="0"/>
              <a:t>8</a:t>
            </a:fld>
            <a:endParaRPr lang="en-US"/>
          </a:p>
        </p:txBody>
      </p:sp>
    </p:spTree>
    <p:extLst>
      <p:ext uri="{BB962C8B-B14F-4D97-AF65-F5344CB8AC3E}">
        <p14:creationId xmlns:p14="http://schemas.microsoft.com/office/powerpoint/2010/main" val="27312064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is where</a:t>
            </a:r>
            <a:endParaRPr lang="en-US" dirty="0"/>
          </a:p>
        </p:txBody>
      </p:sp>
      <p:sp>
        <p:nvSpPr>
          <p:cNvPr id="4" name="Slide Number Placeholder 3"/>
          <p:cNvSpPr>
            <a:spLocks noGrp="1"/>
          </p:cNvSpPr>
          <p:nvPr>
            <p:ph type="sldNum" sz="quarter" idx="10"/>
          </p:nvPr>
        </p:nvSpPr>
        <p:spPr/>
        <p:txBody>
          <a:bodyPr/>
          <a:lstStyle/>
          <a:p>
            <a:fld id="{BA48CF83-F39B-1B4D-96B4-DF915249CF21}" type="slidenum">
              <a:rPr lang="en-US" smtClean="0"/>
              <a:t>9</a:t>
            </a:fld>
            <a:endParaRPr lang="en-US"/>
          </a:p>
        </p:txBody>
      </p:sp>
    </p:spTree>
    <p:extLst>
      <p:ext uri="{BB962C8B-B14F-4D97-AF65-F5344CB8AC3E}">
        <p14:creationId xmlns:p14="http://schemas.microsoft.com/office/powerpoint/2010/main" val="37047706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is why</a:t>
            </a:r>
            <a:endParaRPr lang="en-US" dirty="0"/>
          </a:p>
        </p:txBody>
      </p:sp>
      <p:sp>
        <p:nvSpPr>
          <p:cNvPr id="4" name="Slide Number Placeholder 3"/>
          <p:cNvSpPr>
            <a:spLocks noGrp="1"/>
          </p:cNvSpPr>
          <p:nvPr>
            <p:ph type="sldNum" sz="quarter" idx="10"/>
          </p:nvPr>
        </p:nvSpPr>
        <p:spPr/>
        <p:txBody>
          <a:bodyPr/>
          <a:lstStyle/>
          <a:p>
            <a:fld id="{BA48CF83-F39B-1B4D-96B4-DF915249CF21}" type="slidenum">
              <a:rPr lang="en-US" smtClean="0"/>
              <a:t>10</a:t>
            </a:fld>
            <a:endParaRPr lang="en-US"/>
          </a:p>
        </p:txBody>
      </p:sp>
    </p:spTree>
    <p:extLst>
      <p:ext uri="{BB962C8B-B14F-4D97-AF65-F5344CB8AC3E}">
        <p14:creationId xmlns:p14="http://schemas.microsoft.com/office/powerpoint/2010/main" val="26035173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Delete these</a:t>
            </a:r>
            <a:r>
              <a:rPr lang="en-US" baseline="0" dirty="0" smtClean="0"/>
              <a:t> bios, direct to hand out. Keep the next one with the deep integration factors.</a:t>
            </a:r>
            <a:endParaRPr lang="en-US" dirty="0"/>
          </a:p>
        </p:txBody>
      </p:sp>
      <p:sp>
        <p:nvSpPr>
          <p:cNvPr id="4" name="Slide Number Placeholder 3"/>
          <p:cNvSpPr>
            <a:spLocks noGrp="1"/>
          </p:cNvSpPr>
          <p:nvPr>
            <p:ph type="sldNum" sz="quarter" idx="10"/>
          </p:nvPr>
        </p:nvSpPr>
        <p:spPr/>
        <p:txBody>
          <a:bodyPr/>
          <a:lstStyle/>
          <a:p>
            <a:fld id="{BA48CF83-F39B-1B4D-96B4-DF915249CF21}" type="slidenum">
              <a:rPr lang="en-US" smtClean="0"/>
              <a:t>12</a:t>
            </a:fld>
            <a:endParaRPr lang="en-US"/>
          </a:p>
        </p:txBody>
      </p:sp>
    </p:spTree>
    <p:extLst>
      <p:ext uri="{BB962C8B-B14F-4D97-AF65-F5344CB8AC3E}">
        <p14:creationId xmlns:p14="http://schemas.microsoft.com/office/powerpoint/2010/main" val="41919319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Keep this part for the deep integration</a:t>
            </a:r>
            <a:endParaRPr lang="en-US" dirty="0"/>
          </a:p>
        </p:txBody>
      </p:sp>
      <p:sp>
        <p:nvSpPr>
          <p:cNvPr id="4" name="Slide Number Placeholder 3"/>
          <p:cNvSpPr>
            <a:spLocks noGrp="1"/>
          </p:cNvSpPr>
          <p:nvPr>
            <p:ph type="sldNum" sz="quarter" idx="10"/>
          </p:nvPr>
        </p:nvSpPr>
        <p:spPr/>
        <p:txBody>
          <a:bodyPr/>
          <a:lstStyle/>
          <a:p>
            <a:fld id="{BA48CF83-F39B-1B4D-96B4-DF915249CF21}" type="slidenum">
              <a:rPr lang="en-US" smtClean="0"/>
              <a:t>13</a:t>
            </a:fld>
            <a:endParaRPr lang="en-US"/>
          </a:p>
        </p:txBody>
      </p:sp>
    </p:spTree>
    <p:extLst>
      <p:ext uri="{BB962C8B-B14F-4D97-AF65-F5344CB8AC3E}">
        <p14:creationId xmlns:p14="http://schemas.microsoft.com/office/powerpoint/2010/main" val="21849311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Explain how you plan to achieve research goals</a:t>
            </a:r>
            <a:endParaRPr lang="en-US" sz="1100" dirty="0" smtClean="0"/>
          </a:p>
          <a:p>
            <a:r>
              <a:rPr lang="en-US" dirty="0" smtClean="0"/>
              <a:t>Evaluation criteria: Project manifests deep integration in its theory, design and team member qualifications</a:t>
            </a:r>
          </a:p>
        </p:txBody>
      </p:sp>
      <p:sp>
        <p:nvSpPr>
          <p:cNvPr id="4" name="Slide Number Placeholder 3"/>
          <p:cNvSpPr>
            <a:spLocks noGrp="1"/>
          </p:cNvSpPr>
          <p:nvPr>
            <p:ph type="sldNum" sz="quarter" idx="10"/>
          </p:nvPr>
        </p:nvSpPr>
        <p:spPr/>
        <p:txBody>
          <a:bodyPr/>
          <a:lstStyle/>
          <a:p>
            <a:fld id="{BA48CF83-F39B-1B4D-96B4-DF915249CF21}" type="slidenum">
              <a:rPr lang="en-US" smtClean="0"/>
              <a:t>14</a:t>
            </a:fld>
            <a:endParaRPr lang="en-US"/>
          </a:p>
        </p:txBody>
      </p:sp>
    </p:spTree>
    <p:extLst>
      <p:ext uri="{BB962C8B-B14F-4D97-AF65-F5344CB8AC3E}">
        <p14:creationId xmlns:p14="http://schemas.microsoft.com/office/powerpoint/2010/main" val="21944113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48CF83-F39B-1B4D-96B4-DF915249CF21}" type="slidenum">
              <a:rPr lang="en-US" smtClean="0"/>
              <a:t>28</a:t>
            </a:fld>
            <a:endParaRPr lang="en-US"/>
          </a:p>
        </p:txBody>
      </p:sp>
    </p:spTree>
    <p:extLst>
      <p:ext uri="{BB962C8B-B14F-4D97-AF65-F5344CB8AC3E}">
        <p14:creationId xmlns:p14="http://schemas.microsoft.com/office/powerpoint/2010/main" val="18090176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Methodology</a:t>
            </a:r>
            <a:r>
              <a:rPr lang="en-US" baseline="0" dirty="0" smtClean="0"/>
              <a:t> has addressed many of our solutions to the challenges that have come up</a:t>
            </a:r>
            <a:endParaRPr lang="en-US" dirty="0"/>
          </a:p>
        </p:txBody>
      </p:sp>
      <p:sp>
        <p:nvSpPr>
          <p:cNvPr id="4" name="Slide Number Placeholder 3"/>
          <p:cNvSpPr>
            <a:spLocks noGrp="1"/>
          </p:cNvSpPr>
          <p:nvPr>
            <p:ph type="sldNum" sz="quarter" idx="10"/>
          </p:nvPr>
        </p:nvSpPr>
        <p:spPr/>
        <p:txBody>
          <a:bodyPr/>
          <a:lstStyle/>
          <a:p>
            <a:fld id="{BA48CF83-F39B-1B4D-96B4-DF915249CF21}" type="slidenum">
              <a:rPr lang="en-US" smtClean="0"/>
              <a:t>31</a:t>
            </a:fld>
            <a:endParaRPr lang="en-US"/>
          </a:p>
        </p:txBody>
      </p:sp>
    </p:spTree>
    <p:extLst>
      <p:ext uri="{BB962C8B-B14F-4D97-AF65-F5344CB8AC3E}">
        <p14:creationId xmlns:p14="http://schemas.microsoft.com/office/powerpoint/2010/main" val="3111041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332364C-3017-42F8-9579-F537CB827E22}" type="datetimeFigureOut">
              <a:rPr lang="en-US" smtClean="0"/>
              <a:t>3/11/15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92764B-823E-4C61-8E5F-B53D3598E964}" type="slidenum">
              <a:rPr lang="en-US" smtClean="0"/>
              <a:t>‹#›</a:t>
            </a:fld>
            <a:endParaRPr lang="en-US"/>
          </a:p>
        </p:txBody>
      </p:sp>
    </p:spTree>
    <p:extLst>
      <p:ext uri="{BB962C8B-B14F-4D97-AF65-F5344CB8AC3E}">
        <p14:creationId xmlns:p14="http://schemas.microsoft.com/office/powerpoint/2010/main" val="25570482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332364C-3017-42F8-9579-F537CB827E22}" type="datetimeFigureOut">
              <a:rPr lang="en-US" smtClean="0"/>
              <a:t>3/11/15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92764B-823E-4C61-8E5F-B53D3598E964}" type="slidenum">
              <a:rPr lang="en-US" smtClean="0"/>
              <a:t>‹#›</a:t>
            </a:fld>
            <a:endParaRPr lang="en-US"/>
          </a:p>
        </p:txBody>
      </p:sp>
    </p:spTree>
    <p:extLst>
      <p:ext uri="{BB962C8B-B14F-4D97-AF65-F5344CB8AC3E}">
        <p14:creationId xmlns:p14="http://schemas.microsoft.com/office/powerpoint/2010/main" val="34340038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332364C-3017-42F8-9579-F537CB827E22}" type="datetimeFigureOut">
              <a:rPr lang="en-US" smtClean="0"/>
              <a:t>3/11/15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92764B-823E-4C61-8E5F-B53D3598E964}" type="slidenum">
              <a:rPr lang="en-US" smtClean="0"/>
              <a:t>‹#›</a:t>
            </a:fld>
            <a:endParaRPr lang="en-US"/>
          </a:p>
        </p:txBody>
      </p:sp>
    </p:spTree>
    <p:extLst>
      <p:ext uri="{BB962C8B-B14F-4D97-AF65-F5344CB8AC3E}">
        <p14:creationId xmlns:p14="http://schemas.microsoft.com/office/powerpoint/2010/main" val="16337592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332364C-3017-42F8-9579-F537CB827E22}" type="datetimeFigureOut">
              <a:rPr lang="en-US" smtClean="0"/>
              <a:t>3/11/15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B92764B-823E-4C61-8E5F-B53D3598E964}" type="slidenum">
              <a:rPr lang="en-US" smtClean="0"/>
              <a:t>‹#›</a:t>
            </a:fld>
            <a:endParaRPr lang="en-US"/>
          </a:p>
        </p:txBody>
      </p:sp>
    </p:spTree>
    <p:extLst>
      <p:ext uri="{BB962C8B-B14F-4D97-AF65-F5344CB8AC3E}">
        <p14:creationId xmlns:p14="http://schemas.microsoft.com/office/powerpoint/2010/main" val="13967610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332364C-3017-42F8-9579-F537CB827E22}" type="datetimeFigureOut">
              <a:rPr lang="en-US" smtClean="0"/>
              <a:t>3/11/15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B92764B-823E-4C61-8E5F-B53D3598E964}" type="slidenum">
              <a:rPr lang="en-US" smtClean="0"/>
              <a:t>‹#›</a:t>
            </a:fld>
            <a:endParaRPr lang="en-US"/>
          </a:p>
        </p:txBody>
      </p:sp>
    </p:spTree>
    <p:extLst>
      <p:ext uri="{BB962C8B-B14F-4D97-AF65-F5344CB8AC3E}">
        <p14:creationId xmlns:p14="http://schemas.microsoft.com/office/powerpoint/2010/main" val="9911510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332364C-3017-42F8-9579-F537CB827E22}" type="datetimeFigureOut">
              <a:rPr lang="en-US" smtClean="0"/>
              <a:t>3/11/15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B92764B-823E-4C61-8E5F-B53D3598E964}" type="slidenum">
              <a:rPr lang="en-US" smtClean="0"/>
              <a:t>‹#›</a:t>
            </a:fld>
            <a:endParaRPr lang="en-US"/>
          </a:p>
        </p:txBody>
      </p:sp>
    </p:spTree>
    <p:extLst>
      <p:ext uri="{BB962C8B-B14F-4D97-AF65-F5344CB8AC3E}">
        <p14:creationId xmlns:p14="http://schemas.microsoft.com/office/powerpoint/2010/main" val="5219343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332364C-3017-42F8-9579-F537CB827E22}" type="datetimeFigureOut">
              <a:rPr lang="en-US" smtClean="0"/>
              <a:t>3/11/15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B92764B-823E-4C61-8E5F-B53D3598E964}" type="slidenum">
              <a:rPr lang="en-US" smtClean="0"/>
              <a:t>‹#›</a:t>
            </a:fld>
            <a:endParaRPr lang="en-US"/>
          </a:p>
        </p:txBody>
      </p:sp>
    </p:spTree>
    <p:extLst>
      <p:ext uri="{BB962C8B-B14F-4D97-AF65-F5344CB8AC3E}">
        <p14:creationId xmlns:p14="http://schemas.microsoft.com/office/powerpoint/2010/main" val="30858654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332364C-3017-42F8-9579-F537CB827E22}" type="datetimeFigureOut">
              <a:rPr lang="en-US" smtClean="0"/>
              <a:t>3/11/15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B92764B-823E-4C61-8E5F-B53D3598E964}" type="slidenum">
              <a:rPr lang="en-US" smtClean="0"/>
              <a:t>‹#›</a:t>
            </a:fld>
            <a:endParaRPr lang="en-US"/>
          </a:p>
        </p:txBody>
      </p:sp>
    </p:spTree>
    <p:extLst>
      <p:ext uri="{BB962C8B-B14F-4D97-AF65-F5344CB8AC3E}">
        <p14:creationId xmlns:p14="http://schemas.microsoft.com/office/powerpoint/2010/main" val="27628624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332364C-3017-42F8-9579-F537CB827E22}" type="datetimeFigureOut">
              <a:rPr lang="en-US" smtClean="0"/>
              <a:t>3/11/15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B92764B-823E-4C61-8E5F-B53D3598E964}" type="slidenum">
              <a:rPr lang="en-US" smtClean="0"/>
              <a:t>‹#›</a:t>
            </a:fld>
            <a:endParaRPr lang="en-US"/>
          </a:p>
        </p:txBody>
      </p:sp>
    </p:spTree>
    <p:extLst>
      <p:ext uri="{BB962C8B-B14F-4D97-AF65-F5344CB8AC3E}">
        <p14:creationId xmlns:p14="http://schemas.microsoft.com/office/powerpoint/2010/main" val="26746673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332364C-3017-42F8-9579-F537CB827E22}" type="datetimeFigureOut">
              <a:rPr lang="en-US" smtClean="0"/>
              <a:t>3/11/15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92764B-823E-4C61-8E5F-B53D3598E964}" type="slidenum">
              <a:rPr lang="en-US" smtClean="0"/>
              <a:t>‹#›</a:t>
            </a:fld>
            <a:endParaRPr lang="en-US"/>
          </a:p>
        </p:txBody>
      </p:sp>
    </p:spTree>
    <p:extLst>
      <p:ext uri="{BB962C8B-B14F-4D97-AF65-F5344CB8AC3E}">
        <p14:creationId xmlns:p14="http://schemas.microsoft.com/office/powerpoint/2010/main" val="40095522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332364C-3017-42F8-9579-F537CB827E22}" type="datetimeFigureOut">
              <a:rPr lang="en-US" smtClean="0"/>
              <a:t>3/11/15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92764B-823E-4C61-8E5F-B53D3598E964}" type="slidenum">
              <a:rPr lang="en-US" smtClean="0"/>
              <a:t>‹#›</a:t>
            </a:fld>
            <a:endParaRPr lang="en-US"/>
          </a:p>
        </p:txBody>
      </p:sp>
    </p:spTree>
    <p:extLst>
      <p:ext uri="{BB962C8B-B14F-4D97-AF65-F5344CB8AC3E}">
        <p14:creationId xmlns:p14="http://schemas.microsoft.com/office/powerpoint/2010/main" val="82434308"/>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32364C-3017-42F8-9579-F537CB827E22}" type="datetimeFigureOut">
              <a:rPr lang="en-US" smtClean="0"/>
              <a:t>3/11/15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B92764B-823E-4C61-8E5F-B53D3598E964}" type="slidenum">
              <a:rPr lang="en-US" smtClean="0"/>
              <a:t>‹#›</a:t>
            </a:fld>
            <a:endParaRPr lang="en-US"/>
          </a:p>
        </p:txBody>
      </p:sp>
    </p:spTree>
    <p:extLst>
      <p:ext uri="{BB962C8B-B14F-4D97-AF65-F5344CB8AC3E}">
        <p14:creationId xmlns:p14="http://schemas.microsoft.com/office/powerpoint/2010/main" val="6920774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7.png"/><Relationship Id="rId5" Type="http://schemas.openxmlformats.org/officeDocument/2006/relationships/image" Target="../media/image8.png"/><Relationship Id="rId1" Type="http://schemas.openxmlformats.org/officeDocument/2006/relationships/slideLayout" Target="../slideLayouts/slideLayout7.xml"/><Relationship Id="rId2"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9.png"/><Relationship Id="rId5" Type="http://schemas.openxmlformats.org/officeDocument/2006/relationships/image" Target="../media/image10.png"/><Relationship Id="rId1" Type="http://schemas.openxmlformats.org/officeDocument/2006/relationships/slideLayout" Target="../slideLayouts/slideLayout7.xml"/><Relationship Id="rId2"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4" Type="http://schemas.openxmlformats.org/officeDocument/2006/relationships/image" Target="../media/image13.jpeg"/><Relationship Id="rId5" Type="http://schemas.microsoft.com/office/2007/relationships/hdphoto" Target="../media/hdphoto1.wdp"/><Relationship Id="rId6" Type="http://schemas.openxmlformats.org/officeDocument/2006/relationships/image" Target="../media/image14.png"/><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4" Type="http://schemas.openxmlformats.org/officeDocument/2006/relationships/chart" Target="../charts/chart1.xml"/><Relationship Id="rId5" Type="http://schemas.openxmlformats.org/officeDocument/2006/relationships/image" Target="../media/image17.png"/><Relationship Id="rId6" Type="http://schemas.microsoft.com/office/2007/relationships/hdphoto" Target="../media/hdphoto2.wdp"/><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4" Type="http://schemas.openxmlformats.org/officeDocument/2006/relationships/image" Target="../media/image19.png"/><Relationship Id="rId5" Type="http://schemas.openxmlformats.org/officeDocument/2006/relationships/image" Target="../media/image20.png"/><Relationship Id="rId6" Type="http://schemas.openxmlformats.org/officeDocument/2006/relationships/image" Target="../media/image21.png"/><Relationship Id="rId1" Type="http://schemas.openxmlformats.org/officeDocument/2006/relationships/slideLayout" Target="../slideLayouts/slideLayout6.xml"/><Relationship Id="rId2" Type="http://schemas.openxmlformats.org/officeDocument/2006/relationships/notesSlide" Target="../notesSlides/notesSlide8.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4" Type="http://schemas.openxmlformats.org/officeDocument/2006/relationships/image" Target="../media/image23.png"/><Relationship Id="rId5" Type="http://schemas.openxmlformats.org/officeDocument/2006/relationships/image" Target="../media/image24.png"/><Relationship Id="rId1" Type="http://schemas.openxmlformats.org/officeDocument/2006/relationships/slideLayout" Target="../slideLayouts/slideLayout7.xml"/><Relationship Id="rId2" Type="http://schemas.openxmlformats.org/officeDocument/2006/relationships/notesSlide" Target="../notesSlides/notesSlide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hyperlink" Target="http://tinyurl.com/SMVgame" TargetMode="External"/><Relationship Id="rId3" Type="http://schemas.openxmlformats.org/officeDocument/2006/relationships/image" Target="../media/image2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hyperlink" Target="http://tinyurl.com/SMVgame" TargetMode="External"/><Relationship Id="rId3" Type="http://schemas.openxmlformats.org/officeDocument/2006/relationships/image" Target="../media/image2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hyperlink" Target="http://tinyurl.com/SMVgame" TargetMode="External"/><Relationship Id="rId3" Type="http://schemas.openxmlformats.org/officeDocument/2006/relationships/image" Target="../media/image28.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hyperlink" Target="http://tinyurl.com/SMVgame" TargetMode="External"/><Relationship Id="rId3" Type="http://schemas.openxmlformats.org/officeDocument/2006/relationships/image" Target="../media/image29.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0.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1.jpeg"/><Relationship Id="rId4" Type="http://schemas.microsoft.com/office/2007/relationships/hdphoto" Target="../media/hdphoto3.wdp"/><Relationship Id="rId5" Type="http://schemas.openxmlformats.org/officeDocument/2006/relationships/image" Target="../media/image14.png"/><Relationship Id="rId1" Type="http://schemas.openxmlformats.org/officeDocument/2006/relationships/slideLayout" Target="../slideLayouts/slideLayout2.xml"/><Relationship Id="rId2" Type="http://schemas.openxmlformats.org/officeDocument/2006/relationships/image" Target="../media/image1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2.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4.png"/><Relationship Id="rId4" Type="http://schemas.openxmlformats.org/officeDocument/2006/relationships/image" Target="../media/image35.png"/><Relationship Id="rId1" Type="http://schemas.openxmlformats.org/officeDocument/2006/relationships/slideLayout" Target="../slideLayouts/slideLayout7.xml"/><Relationship Id="rId2" Type="http://schemas.openxmlformats.org/officeDocument/2006/relationships/image" Target="../media/image33.png"/></Relationships>
</file>

<file path=ppt/slides/_rels/slide27.xml.rels><?xml version="1.0" encoding="UTF-8" standalone="yes"?>
<Relationships xmlns="http://schemas.openxmlformats.org/package/2006/relationships"><Relationship Id="rId3" Type="http://schemas.microsoft.com/office/2007/relationships/hdphoto" Target="../media/hdphoto4.wdp"/><Relationship Id="rId4" Type="http://schemas.openxmlformats.org/officeDocument/2006/relationships/image" Target="../media/image37.png"/><Relationship Id="rId1" Type="http://schemas.openxmlformats.org/officeDocument/2006/relationships/slideLayout" Target="../slideLayouts/slideLayout7.xml"/><Relationship Id="rId2" Type="http://schemas.openxmlformats.org/officeDocument/2006/relationships/image" Target="../media/image36.jpeg"/></Relationships>
</file>

<file path=ppt/slides/_rels/slide28.xml.rels><?xml version="1.0" encoding="UTF-8" standalone="yes"?>
<Relationships xmlns="http://schemas.openxmlformats.org/package/2006/relationships"><Relationship Id="rId3" Type="http://schemas.openxmlformats.org/officeDocument/2006/relationships/image" Target="../media/image36.jpeg"/><Relationship Id="rId4" Type="http://schemas.microsoft.com/office/2007/relationships/hdphoto" Target="../media/hdphoto5.wdp"/><Relationship Id="rId5" Type="http://schemas.openxmlformats.org/officeDocument/2006/relationships/image" Target="../media/image38.png"/><Relationship Id="rId6" Type="http://schemas.openxmlformats.org/officeDocument/2006/relationships/image" Target="../media/image37.png"/><Relationship Id="rId1" Type="http://schemas.openxmlformats.org/officeDocument/2006/relationships/slideLayout" Target="../slideLayouts/slideLayout7.xml"/><Relationship Id="rId2" Type="http://schemas.openxmlformats.org/officeDocument/2006/relationships/notesSlide" Target="../notesSlides/notesSlide1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9.png"/><Relationship Id="rId3" Type="http://schemas.openxmlformats.org/officeDocument/2006/relationships/image" Target="../media/image40.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1.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0" y="-38497"/>
            <a:ext cx="12211375" cy="2220250"/>
          </a:xfrm>
          <a:prstGeom prst="rect">
            <a:avLst/>
          </a:prstGeom>
        </p:spPr>
      </p:pic>
      <p:pic>
        <p:nvPicPr>
          <p:cNvPr id="2" name="Picture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063391" y="141758"/>
            <a:ext cx="1924542" cy="1924542"/>
          </a:xfrm>
          <a:prstGeom prst="rect">
            <a:avLst/>
          </a:prstGeom>
        </p:spPr>
      </p:pic>
      <p:sp>
        <p:nvSpPr>
          <p:cNvPr id="6" name="Title 5"/>
          <p:cNvSpPr>
            <a:spLocks noGrp="1"/>
          </p:cNvSpPr>
          <p:nvPr>
            <p:ph type="ctrTitle"/>
          </p:nvPr>
        </p:nvSpPr>
        <p:spPr>
          <a:xfrm>
            <a:off x="1524000" y="1584219"/>
            <a:ext cx="9144000" cy="2387600"/>
          </a:xfrm>
        </p:spPr>
        <p:txBody>
          <a:bodyPr>
            <a:normAutofit/>
          </a:bodyPr>
          <a:lstStyle/>
          <a:p>
            <a:r>
              <a:rPr lang="en-US" dirty="0" smtClean="0"/>
              <a:t>Motivating Virtuous Selves:</a:t>
            </a:r>
            <a:br>
              <a:rPr lang="en-US" dirty="0" smtClean="0"/>
            </a:br>
            <a:r>
              <a:rPr lang="en-US" sz="4400" dirty="0" smtClean="0"/>
              <a:t>The Impact of Gender and Culture</a:t>
            </a:r>
            <a:endParaRPr lang="en-US" sz="4400" dirty="0"/>
          </a:p>
        </p:txBody>
      </p:sp>
      <p:sp>
        <p:nvSpPr>
          <p:cNvPr id="7" name="Subtitle 6"/>
          <p:cNvSpPr>
            <a:spLocks noGrp="1"/>
          </p:cNvSpPr>
          <p:nvPr>
            <p:ph type="subTitle" idx="1"/>
          </p:nvPr>
        </p:nvSpPr>
        <p:spPr>
          <a:xfrm>
            <a:off x="1524000" y="4156668"/>
            <a:ext cx="9144000" cy="1562987"/>
          </a:xfrm>
        </p:spPr>
        <p:txBody>
          <a:bodyPr>
            <a:noAutofit/>
          </a:bodyPr>
          <a:lstStyle/>
          <a:p>
            <a:r>
              <a:rPr lang="en-US" dirty="0" smtClean="0"/>
              <a:t>Roxanne B. Raine, Ph.D.</a:t>
            </a:r>
          </a:p>
          <a:p>
            <a:r>
              <a:rPr lang="en-US" dirty="0" smtClean="0"/>
              <a:t>Cynthia </a:t>
            </a:r>
            <a:r>
              <a:rPr lang="en-US" dirty="0" err="1" smtClean="0"/>
              <a:t>Scheopner</a:t>
            </a:r>
            <a:endParaRPr lang="en-US" dirty="0" smtClean="0"/>
          </a:p>
          <a:p>
            <a:r>
              <a:rPr lang="en-US" dirty="0" smtClean="0"/>
              <a:t>Jonathan McKinney</a:t>
            </a:r>
            <a:endParaRPr lang="en-US" dirty="0"/>
          </a:p>
        </p:txBody>
      </p:sp>
      <p:pic>
        <p:nvPicPr>
          <p:cNvPr id="8" name="Picture 7"/>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1809937" y="4014300"/>
            <a:ext cx="8572126" cy="2693503"/>
          </a:xfrm>
          <a:prstGeom prst="rect">
            <a:avLst/>
          </a:prstGeom>
        </p:spPr>
      </p:pic>
    </p:spTree>
    <p:extLst>
      <p:ext uri="{BB962C8B-B14F-4D97-AF65-F5344CB8AC3E}">
        <p14:creationId xmlns:p14="http://schemas.microsoft.com/office/powerpoint/2010/main" val="263104974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343196" y="398115"/>
            <a:ext cx="8444493" cy="5592564"/>
          </a:xfrm>
          <a:prstGeom prst="rect">
            <a:avLst/>
          </a:prstGeom>
        </p:spPr>
      </p:pic>
    </p:spTree>
    <p:extLst>
      <p:ext uri="{BB962C8B-B14F-4D97-AF65-F5344CB8AC3E}">
        <p14:creationId xmlns:p14="http://schemas.microsoft.com/office/powerpoint/2010/main" val="3491448029"/>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3492308" y="2020415"/>
            <a:ext cx="5270500" cy="3302000"/>
          </a:xfrm>
          <a:prstGeom prst="rect">
            <a:avLst/>
          </a:prstGeom>
        </p:spPr>
      </p:pic>
      <p:pic>
        <p:nvPicPr>
          <p:cNvPr id="4" name="Picture 3"/>
          <p:cNvPicPr>
            <a:picLocks noChangeAspect="1"/>
          </p:cNvPicPr>
          <p:nvPr/>
        </p:nvPicPr>
        <p:blipFill>
          <a:blip r:embed="rId3"/>
          <a:stretch>
            <a:fillRect/>
          </a:stretch>
        </p:blipFill>
        <p:spPr>
          <a:xfrm>
            <a:off x="4343400" y="2260600"/>
            <a:ext cx="3492500" cy="2324100"/>
          </a:xfrm>
          <a:prstGeom prst="rect">
            <a:avLst/>
          </a:prstGeom>
        </p:spPr>
      </p:pic>
      <p:pic>
        <p:nvPicPr>
          <p:cNvPr id="6" name="Picture 5"/>
          <p:cNvPicPr>
            <a:picLocks noChangeAspect="1"/>
          </p:cNvPicPr>
          <p:nvPr/>
        </p:nvPicPr>
        <p:blipFill>
          <a:blip r:embed="rId4"/>
          <a:stretch>
            <a:fillRect/>
          </a:stretch>
        </p:blipFill>
        <p:spPr>
          <a:xfrm>
            <a:off x="5061047" y="2413000"/>
            <a:ext cx="2032000" cy="2032000"/>
          </a:xfrm>
          <a:prstGeom prst="rect">
            <a:avLst/>
          </a:prstGeom>
        </p:spPr>
      </p:pic>
      <p:pic>
        <p:nvPicPr>
          <p:cNvPr id="7" name="Picture 6"/>
          <p:cNvPicPr>
            <a:picLocks noChangeAspect="1"/>
          </p:cNvPicPr>
          <p:nvPr/>
        </p:nvPicPr>
        <p:blipFill>
          <a:blip r:embed="rId5"/>
          <a:stretch>
            <a:fillRect/>
          </a:stretch>
        </p:blipFill>
        <p:spPr>
          <a:xfrm>
            <a:off x="3705805" y="1950646"/>
            <a:ext cx="4823385" cy="3612883"/>
          </a:xfrm>
          <a:prstGeom prst="rect">
            <a:avLst/>
          </a:prstGeom>
        </p:spPr>
      </p:pic>
      <p:sp>
        <p:nvSpPr>
          <p:cNvPr id="8" name="TextBox 7"/>
          <p:cNvSpPr txBox="1"/>
          <p:nvPr/>
        </p:nvSpPr>
        <p:spPr>
          <a:xfrm>
            <a:off x="9063552" y="6396335"/>
            <a:ext cx="3112751" cy="461665"/>
          </a:xfrm>
          <a:prstGeom prst="rect">
            <a:avLst/>
          </a:prstGeom>
          <a:noFill/>
        </p:spPr>
        <p:txBody>
          <a:bodyPr wrap="none" rtlCol="0">
            <a:spAutoFit/>
          </a:bodyPr>
          <a:lstStyle/>
          <a:p>
            <a:r>
              <a:rPr lang="en-US" sz="2400" dirty="0" smtClean="0"/>
              <a:t>Steele &amp; </a:t>
            </a:r>
            <a:r>
              <a:rPr lang="en-US" sz="2400" dirty="0" err="1" smtClean="0"/>
              <a:t>Ambady</a:t>
            </a:r>
            <a:r>
              <a:rPr lang="en-US" sz="2400" dirty="0" smtClean="0"/>
              <a:t>, 2006</a:t>
            </a:r>
            <a:endParaRPr lang="en-US" sz="2400" dirty="0"/>
          </a:p>
        </p:txBody>
      </p:sp>
      <p:sp>
        <p:nvSpPr>
          <p:cNvPr id="10" name="TextBox 9"/>
          <p:cNvSpPr txBox="1"/>
          <p:nvPr/>
        </p:nvSpPr>
        <p:spPr>
          <a:xfrm>
            <a:off x="8040804" y="6055827"/>
            <a:ext cx="4151196" cy="461665"/>
          </a:xfrm>
          <a:prstGeom prst="rect">
            <a:avLst/>
          </a:prstGeom>
          <a:noFill/>
        </p:spPr>
        <p:txBody>
          <a:bodyPr wrap="none" rtlCol="0">
            <a:spAutoFit/>
          </a:bodyPr>
          <a:lstStyle/>
          <a:p>
            <a:r>
              <a:rPr lang="en-US" sz="2400" dirty="0" smtClean="0"/>
              <a:t>Shih, </a:t>
            </a:r>
            <a:r>
              <a:rPr lang="en-US" sz="2400" dirty="0" err="1" smtClean="0"/>
              <a:t>Pittinsky</a:t>
            </a:r>
            <a:r>
              <a:rPr lang="en-US" sz="2400" dirty="0" smtClean="0"/>
              <a:t>, &amp; </a:t>
            </a:r>
            <a:r>
              <a:rPr lang="en-US" sz="2400" dirty="0" err="1" smtClean="0"/>
              <a:t>Ambady</a:t>
            </a:r>
            <a:r>
              <a:rPr lang="en-US" sz="2400" dirty="0" smtClean="0"/>
              <a:t>, 1999</a:t>
            </a:r>
            <a:endParaRPr lang="en-US" sz="2400" dirty="0"/>
          </a:p>
        </p:txBody>
      </p:sp>
    </p:spTree>
    <p:extLst>
      <p:ext uri="{BB962C8B-B14F-4D97-AF65-F5344CB8AC3E}">
        <p14:creationId xmlns:p14="http://schemas.microsoft.com/office/powerpoint/2010/main" val="3081932293"/>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xit" presetSubtype="0" fill="hold" nodeType="withEffect">
                                  <p:stCondLst>
                                    <p:cond delay="0"/>
                                  </p:stCondLst>
                                  <p:childTnLst>
                                    <p:animEffect transition="out" filter="fade">
                                      <p:cBhvr>
                                        <p:cTn id="9" dur="500"/>
                                        <p:tgtEl>
                                          <p:spTgt spid="3"/>
                                        </p:tgtEl>
                                      </p:cBhvr>
                                    </p:animEffect>
                                    <p:set>
                                      <p:cBhvr>
                                        <p:cTn id="10" dur="1" fill="hold">
                                          <p:stCondLst>
                                            <p:cond delay="499"/>
                                          </p:stCondLst>
                                        </p:cTn>
                                        <p:tgtEl>
                                          <p:spTgt spid="3"/>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par>
                                <p:cTn id="16" presetID="10" presetClass="exit" presetSubtype="0" fill="hold" nodeType="withEffect">
                                  <p:stCondLst>
                                    <p:cond delay="0"/>
                                  </p:stCondLst>
                                  <p:childTnLst>
                                    <p:animEffect transition="out" filter="fade">
                                      <p:cBhvr>
                                        <p:cTn id="17" dur="500"/>
                                        <p:tgtEl>
                                          <p:spTgt spid="6"/>
                                        </p:tgtEl>
                                      </p:cBhvr>
                                    </p:animEffect>
                                    <p:set>
                                      <p:cBhvr>
                                        <p:cTn id="18" dur="1" fill="hold">
                                          <p:stCondLst>
                                            <p:cond delay="499"/>
                                          </p:stCondLst>
                                        </p:cTn>
                                        <p:tgtEl>
                                          <p:spTgt spid="6"/>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504907" y="2146853"/>
            <a:ext cx="3492500" cy="2324100"/>
          </a:xfrm>
          <a:prstGeom prst="rect">
            <a:avLst/>
          </a:prstGeom>
        </p:spPr>
      </p:pic>
      <p:pic>
        <p:nvPicPr>
          <p:cNvPr id="3" name="Picture 2"/>
          <p:cNvPicPr>
            <a:picLocks noChangeAspect="1"/>
          </p:cNvPicPr>
          <p:nvPr/>
        </p:nvPicPr>
        <p:blipFill>
          <a:blip r:embed="rId3"/>
          <a:stretch>
            <a:fillRect/>
          </a:stretch>
        </p:blipFill>
        <p:spPr>
          <a:xfrm>
            <a:off x="3222554" y="2299253"/>
            <a:ext cx="2032000" cy="2032000"/>
          </a:xfrm>
          <a:prstGeom prst="rect">
            <a:avLst/>
          </a:prstGeom>
        </p:spPr>
      </p:pic>
      <p:pic>
        <p:nvPicPr>
          <p:cNvPr id="5" name="Picture 4"/>
          <p:cNvPicPr>
            <a:picLocks noChangeAspect="1"/>
          </p:cNvPicPr>
          <p:nvPr/>
        </p:nvPicPr>
        <p:blipFill>
          <a:blip r:embed="rId4"/>
          <a:stretch>
            <a:fillRect/>
          </a:stretch>
        </p:blipFill>
        <p:spPr>
          <a:xfrm>
            <a:off x="5058847" y="1259144"/>
            <a:ext cx="5397500" cy="3581400"/>
          </a:xfrm>
          <a:prstGeom prst="rect">
            <a:avLst/>
          </a:prstGeom>
        </p:spPr>
      </p:pic>
      <p:pic>
        <p:nvPicPr>
          <p:cNvPr id="6" name="Picture 5"/>
          <p:cNvPicPr>
            <a:picLocks noChangeAspect="1"/>
          </p:cNvPicPr>
          <p:nvPr/>
        </p:nvPicPr>
        <p:blipFill>
          <a:blip r:embed="rId5"/>
          <a:stretch>
            <a:fillRect/>
          </a:stretch>
        </p:blipFill>
        <p:spPr>
          <a:xfrm rot="21053680">
            <a:off x="5584069" y="1360743"/>
            <a:ext cx="5080000" cy="3378200"/>
          </a:xfrm>
          <a:prstGeom prst="rect">
            <a:avLst/>
          </a:prstGeom>
        </p:spPr>
      </p:pic>
      <p:sp>
        <p:nvSpPr>
          <p:cNvPr id="14" name="TextBox 13"/>
          <p:cNvSpPr txBox="1"/>
          <p:nvPr/>
        </p:nvSpPr>
        <p:spPr>
          <a:xfrm>
            <a:off x="9063552" y="6396335"/>
            <a:ext cx="3112751" cy="461665"/>
          </a:xfrm>
          <a:prstGeom prst="rect">
            <a:avLst/>
          </a:prstGeom>
          <a:noFill/>
        </p:spPr>
        <p:txBody>
          <a:bodyPr wrap="none" rtlCol="0">
            <a:spAutoFit/>
          </a:bodyPr>
          <a:lstStyle/>
          <a:p>
            <a:r>
              <a:rPr lang="en-US" sz="2400" dirty="0" smtClean="0"/>
              <a:t>Steele &amp; </a:t>
            </a:r>
            <a:r>
              <a:rPr lang="en-US" sz="2400" dirty="0" err="1" smtClean="0"/>
              <a:t>Ambady</a:t>
            </a:r>
            <a:r>
              <a:rPr lang="en-US" sz="2400" dirty="0" smtClean="0"/>
              <a:t>, 2006</a:t>
            </a:r>
            <a:endParaRPr lang="en-US" sz="2400" dirty="0"/>
          </a:p>
        </p:txBody>
      </p:sp>
      <p:sp>
        <p:nvSpPr>
          <p:cNvPr id="15" name="TextBox 14"/>
          <p:cNvSpPr txBox="1"/>
          <p:nvPr/>
        </p:nvSpPr>
        <p:spPr>
          <a:xfrm>
            <a:off x="8040804" y="6055827"/>
            <a:ext cx="4151196" cy="461665"/>
          </a:xfrm>
          <a:prstGeom prst="rect">
            <a:avLst/>
          </a:prstGeom>
          <a:noFill/>
        </p:spPr>
        <p:txBody>
          <a:bodyPr wrap="none" rtlCol="0">
            <a:spAutoFit/>
          </a:bodyPr>
          <a:lstStyle/>
          <a:p>
            <a:r>
              <a:rPr lang="en-US" sz="2400" dirty="0" smtClean="0"/>
              <a:t>Shih, </a:t>
            </a:r>
            <a:r>
              <a:rPr lang="en-US" sz="2400" dirty="0" err="1" smtClean="0"/>
              <a:t>Pittinsky</a:t>
            </a:r>
            <a:r>
              <a:rPr lang="en-US" sz="2400" dirty="0" smtClean="0"/>
              <a:t>, &amp; </a:t>
            </a:r>
            <a:r>
              <a:rPr lang="en-US" sz="2400" dirty="0" err="1" smtClean="0"/>
              <a:t>Ambady</a:t>
            </a:r>
            <a:r>
              <a:rPr lang="en-US" sz="2400" dirty="0" smtClean="0"/>
              <a:t>, 1999</a:t>
            </a:r>
            <a:endParaRPr lang="en-US" sz="2400" dirty="0"/>
          </a:p>
        </p:txBody>
      </p:sp>
    </p:spTree>
    <p:extLst>
      <p:ext uri="{BB962C8B-B14F-4D97-AF65-F5344CB8AC3E}">
        <p14:creationId xmlns:p14="http://schemas.microsoft.com/office/powerpoint/2010/main" val="2208370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500"/>
                                        <p:tgtEl>
                                          <p:spTgt spid="2"/>
                                        </p:tgtEl>
                                      </p:cBhvr>
                                    </p:animEffect>
                                  </p:childTnLst>
                                </p:cTn>
                              </p:par>
                              <p:par>
                                <p:cTn id="17" presetID="10" presetClass="exit" presetSubtype="0" fill="hold" nodeType="withEffect">
                                  <p:stCondLst>
                                    <p:cond delay="0"/>
                                  </p:stCondLst>
                                  <p:childTnLst>
                                    <p:animEffect transition="out" filter="fade">
                                      <p:cBhvr>
                                        <p:cTn id="18" dur="500"/>
                                        <p:tgtEl>
                                          <p:spTgt spid="3"/>
                                        </p:tgtEl>
                                      </p:cBhvr>
                                    </p:animEffect>
                                    <p:set>
                                      <p:cBhvr>
                                        <p:cTn id="19" dur="1" fill="hold">
                                          <p:stCondLst>
                                            <p:cond delay="499"/>
                                          </p:stCondLst>
                                        </p:cTn>
                                        <p:tgtEl>
                                          <p:spTgt spid="3"/>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5"/>
                                        </p:tgtEl>
                                      </p:cBhvr>
                                    </p:animEffect>
                                    <p:set>
                                      <p:cBhvr>
                                        <p:cTn id="22" dur="1" fill="hold">
                                          <p:stCondLst>
                                            <p:cond delay="499"/>
                                          </p:stCondLst>
                                        </p:cTn>
                                        <p:tgtEl>
                                          <p:spTgt spid="5"/>
                                        </p:tgtEl>
                                        <p:attrNameLst>
                                          <p:attrName>style.visibility</p:attrName>
                                        </p:attrNameLst>
                                      </p:cBhvr>
                                      <p:to>
                                        <p:strVal val="hidden"/>
                                      </p:to>
                                    </p:se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13084" y="3083169"/>
            <a:ext cx="8461131" cy="2801816"/>
          </a:xfrm>
          <a:solidFill>
            <a:srgbClr val="FFFFFF"/>
          </a:solidFill>
        </p:spPr>
        <p:txBody>
          <a:bodyPr>
            <a:normAutofit/>
          </a:bodyPr>
          <a:lstStyle/>
          <a:p>
            <a:pPr marL="457200" lvl="1" indent="0">
              <a:spcBef>
                <a:spcPts val="1000"/>
              </a:spcBef>
              <a:buSzPct val="100000"/>
              <a:buNone/>
            </a:pPr>
            <a:r>
              <a:rPr lang="en-US" sz="2800" dirty="0" smtClean="0">
                <a:solidFill>
                  <a:schemeClr val="dk1"/>
                </a:solidFill>
                <a:ea typeface="Calibri"/>
                <a:cs typeface="Calibri"/>
                <a:sym typeface="Calibri"/>
              </a:rPr>
              <a:t>Adults of different ethnicities and genders participate in an interactive adventure.</a:t>
            </a:r>
          </a:p>
          <a:p>
            <a:pPr lvl="1">
              <a:spcBef>
                <a:spcPts val="1000"/>
              </a:spcBef>
              <a:buSzPct val="100000"/>
            </a:pPr>
            <a:r>
              <a:rPr lang="en-US" sz="2800" dirty="0" smtClean="0">
                <a:solidFill>
                  <a:schemeClr val="dk1"/>
                </a:solidFill>
                <a:ea typeface="Calibri"/>
                <a:cs typeface="Calibri"/>
                <a:sym typeface="Calibri"/>
              </a:rPr>
              <a:t>Primed for culture or gender</a:t>
            </a:r>
          </a:p>
          <a:p>
            <a:pPr lvl="1">
              <a:spcBef>
                <a:spcPts val="1000"/>
              </a:spcBef>
              <a:buSzPct val="100000"/>
            </a:pPr>
            <a:r>
              <a:rPr lang="en-US" sz="2800" dirty="0" smtClean="0">
                <a:solidFill>
                  <a:schemeClr val="dk1"/>
                </a:solidFill>
                <a:ea typeface="Calibri"/>
                <a:cs typeface="Calibri"/>
                <a:sym typeface="Calibri"/>
              </a:rPr>
              <a:t>Make ethical decisions</a:t>
            </a:r>
          </a:p>
          <a:p>
            <a:pPr lvl="1">
              <a:spcBef>
                <a:spcPts val="1000"/>
              </a:spcBef>
              <a:buSzPct val="100000"/>
            </a:pPr>
            <a:r>
              <a:rPr lang="en-US" sz="2800" dirty="0" smtClean="0">
                <a:solidFill>
                  <a:schemeClr val="dk1"/>
                </a:solidFill>
                <a:ea typeface="Calibri"/>
                <a:cs typeface="Calibri"/>
                <a:sym typeface="Calibri"/>
              </a:rPr>
              <a:t>Maintain weekly journals</a:t>
            </a:r>
          </a:p>
          <a:p>
            <a:pPr marL="457200" lvl="1" indent="0">
              <a:spcBef>
                <a:spcPts val="1000"/>
              </a:spcBef>
              <a:buSzPct val="100000"/>
              <a:buNone/>
            </a:pPr>
            <a:endParaRPr lang="en-US" sz="2800" dirty="0">
              <a:solidFill>
                <a:schemeClr val="dk1"/>
              </a:solidFill>
              <a:ea typeface="Calibri"/>
              <a:cs typeface="Calibri"/>
              <a:sym typeface="Calibri"/>
            </a:endParaRPr>
          </a:p>
          <a:p>
            <a:pPr marL="0" indent="0">
              <a:buNone/>
            </a:pPr>
            <a:endParaRPr lang="en-US" dirty="0" smtClean="0"/>
          </a:p>
        </p:txBody>
      </p:sp>
      <p:sp>
        <p:nvSpPr>
          <p:cNvPr id="4" name="Content Placeholder 2"/>
          <p:cNvSpPr txBox="1">
            <a:spLocks/>
          </p:cNvSpPr>
          <p:nvPr/>
        </p:nvSpPr>
        <p:spPr>
          <a:xfrm>
            <a:off x="2086496" y="3103737"/>
            <a:ext cx="8461131" cy="2801816"/>
          </a:xfrm>
          <a:prstGeom prst="rect">
            <a:avLst/>
          </a:prstGeom>
          <a:solidFill>
            <a:srgbClr val="FFFFFF"/>
          </a:solidFill>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ts val="1000"/>
              </a:spcBef>
              <a:buSzPct val="100000"/>
              <a:buFont typeface="Arial" panose="020B0604020202020204" pitchFamily="34" charset="0"/>
              <a:buNone/>
            </a:pPr>
            <a:r>
              <a:rPr lang="en-US" sz="2800" dirty="0" smtClean="0">
                <a:solidFill>
                  <a:schemeClr val="dk1"/>
                </a:solidFill>
                <a:ea typeface="Calibri"/>
                <a:cs typeface="Calibri"/>
                <a:sym typeface="Calibri"/>
              </a:rPr>
              <a:t>What we know so far:</a:t>
            </a:r>
          </a:p>
          <a:p>
            <a:pPr lvl="1">
              <a:spcBef>
                <a:spcPts val="1000"/>
              </a:spcBef>
              <a:buSzPct val="100000"/>
            </a:pPr>
            <a:r>
              <a:rPr lang="en-US" sz="2800" dirty="0" smtClean="0">
                <a:solidFill>
                  <a:schemeClr val="dk1"/>
                </a:solidFill>
                <a:ea typeface="Calibri"/>
                <a:cs typeface="Calibri"/>
                <a:sym typeface="Calibri"/>
              </a:rPr>
              <a:t>The definition of self is a minefield for philosophers and psychologists </a:t>
            </a:r>
          </a:p>
          <a:p>
            <a:pPr marL="914400" lvl="2" indent="0">
              <a:lnSpc>
                <a:spcPct val="110000"/>
              </a:lnSpc>
              <a:spcBef>
                <a:spcPts val="1000"/>
              </a:spcBef>
              <a:buSzPct val="100000"/>
              <a:buNone/>
            </a:pPr>
            <a:r>
              <a:rPr lang="en-US" sz="1500" dirty="0" smtClean="0">
                <a:solidFill>
                  <a:schemeClr val="dk1"/>
                </a:solidFill>
                <a:ea typeface="Calibri"/>
                <a:cs typeface="Calibri"/>
                <a:sym typeface="Calibri"/>
              </a:rPr>
              <a:t>(Adler, 1927; </a:t>
            </a:r>
            <a:r>
              <a:rPr lang="en-US" sz="1500" dirty="0" err="1" smtClean="0">
                <a:solidFill>
                  <a:schemeClr val="dk1"/>
                </a:solidFill>
                <a:ea typeface="Calibri"/>
                <a:cs typeface="Calibri"/>
                <a:sym typeface="Calibri"/>
              </a:rPr>
              <a:t>Bargh</a:t>
            </a:r>
            <a:r>
              <a:rPr lang="en-US" sz="1500" dirty="0" smtClean="0">
                <a:solidFill>
                  <a:schemeClr val="dk1"/>
                </a:solidFill>
                <a:ea typeface="Calibri"/>
                <a:cs typeface="Calibri"/>
                <a:sym typeface="Calibri"/>
              </a:rPr>
              <a:t> &amp; </a:t>
            </a:r>
            <a:r>
              <a:rPr lang="en-US" sz="1500" dirty="0" err="1" smtClean="0">
                <a:solidFill>
                  <a:schemeClr val="dk1"/>
                </a:solidFill>
                <a:ea typeface="Calibri"/>
                <a:cs typeface="Calibri"/>
                <a:sym typeface="Calibri"/>
              </a:rPr>
              <a:t>Chartrand</a:t>
            </a:r>
            <a:r>
              <a:rPr lang="en-US" sz="1500" dirty="0" smtClean="0">
                <a:solidFill>
                  <a:schemeClr val="dk1"/>
                </a:solidFill>
                <a:ea typeface="Calibri"/>
                <a:cs typeface="Calibri"/>
                <a:sym typeface="Calibri"/>
              </a:rPr>
              <a:t>, 1999; Block &amp; Block, 2006; Costa &amp; McCrae, 1994; </a:t>
            </a:r>
            <a:r>
              <a:rPr lang="en-US" sz="1500" dirty="0" err="1" smtClean="0">
                <a:solidFill>
                  <a:schemeClr val="dk1"/>
                </a:solidFill>
                <a:ea typeface="Calibri"/>
                <a:cs typeface="Calibri"/>
                <a:sym typeface="Calibri"/>
              </a:rPr>
              <a:t>Eysenck</a:t>
            </a:r>
            <a:r>
              <a:rPr lang="en-US" sz="1500" dirty="0" smtClean="0">
                <a:solidFill>
                  <a:schemeClr val="dk1"/>
                </a:solidFill>
                <a:ea typeface="Calibri"/>
                <a:cs typeface="Calibri"/>
                <a:sym typeface="Calibri"/>
              </a:rPr>
              <a:t>, 1997; Freud, 1901; Horney, 1937; Jung, 1934; Maslow, 1967; Pickering &amp; Gray, 1999; Rogers, 1947; Sartre, 1957; Watson, 1913; </a:t>
            </a:r>
            <a:r>
              <a:rPr lang="en-US" sz="1500" dirty="0" err="1" smtClean="0">
                <a:solidFill>
                  <a:schemeClr val="dk1"/>
                </a:solidFill>
                <a:ea typeface="Calibri"/>
                <a:cs typeface="Calibri"/>
                <a:sym typeface="Calibri"/>
              </a:rPr>
              <a:t>Zyphur</a:t>
            </a:r>
            <a:r>
              <a:rPr lang="en-US" sz="1500" dirty="0" smtClean="0">
                <a:solidFill>
                  <a:schemeClr val="dk1"/>
                </a:solidFill>
                <a:ea typeface="Calibri"/>
                <a:cs typeface="Calibri"/>
                <a:sym typeface="Calibri"/>
              </a:rPr>
              <a:t>, Islam, &amp; Landis, 2007)</a:t>
            </a:r>
          </a:p>
          <a:p>
            <a:pPr lvl="1">
              <a:lnSpc>
                <a:spcPct val="110000"/>
              </a:lnSpc>
              <a:spcBef>
                <a:spcPts val="0"/>
              </a:spcBef>
              <a:buSzPct val="100000"/>
            </a:pPr>
            <a:r>
              <a:rPr lang="en-US" sz="2800" dirty="0" smtClean="0">
                <a:solidFill>
                  <a:schemeClr val="dk1"/>
                </a:solidFill>
                <a:ea typeface="Calibri"/>
                <a:cs typeface="Calibri"/>
                <a:sym typeface="Calibri"/>
              </a:rPr>
              <a:t>Awareness alone does NOT motivate virtuous behavior</a:t>
            </a:r>
          </a:p>
          <a:p>
            <a:pPr marL="914400" lvl="2" indent="0">
              <a:lnSpc>
                <a:spcPct val="110000"/>
              </a:lnSpc>
              <a:spcBef>
                <a:spcPts val="0"/>
              </a:spcBef>
              <a:buSzPct val="100000"/>
              <a:buNone/>
            </a:pPr>
            <a:r>
              <a:rPr lang="en-US" sz="1500" dirty="0" smtClean="0">
                <a:solidFill>
                  <a:schemeClr val="dk1"/>
                </a:solidFill>
                <a:ea typeface="Calibri"/>
                <a:cs typeface="Calibri"/>
                <a:sym typeface="Calibri"/>
              </a:rPr>
              <a:t>(Allen &amp; Dowell ,2013; Aristotle; Brink, 1997; </a:t>
            </a:r>
            <a:r>
              <a:rPr lang="en-US" sz="1500" dirty="0" err="1" smtClean="0">
                <a:solidFill>
                  <a:schemeClr val="dk1"/>
                </a:solidFill>
                <a:ea typeface="Calibri"/>
                <a:cs typeface="Calibri"/>
                <a:sym typeface="Calibri"/>
              </a:rPr>
              <a:t>Bairaktarova</a:t>
            </a:r>
            <a:r>
              <a:rPr lang="en-US" sz="1500" dirty="0" smtClean="0">
                <a:solidFill>
                  <a:schemeClr val="dk1"/>
                </a:solidFill>
                <a:ea typeface="Calibri"/>
                <a:cs typeface="Calibri"/>
                <a:sym typeface="Calibri"/>
              </a:rPr>
              <a:t> &amp; Woodcock, 2014; Broome, 1997; Comstock, 2013; </a:t>
            </a:r>
            <a:r>
              <a:rPr lang="en-US" sz="1500" dirty="0" err="1" smtClean="0">
                <a:solidFill>
                  <a:schemeClr val="dk1"/>
                </a:solidFill>
                <a:ea typeface="Calibri"/>
                <a:cs typeface="Calibri"/>
                <a:sym typeface="Calibri"/>
              </a:rPr>
              <a:t>Copp</a:t>
            </a:r>
            <a:r>
              <a:rPr lang="en-US" sz="1500" dirty="0" smtClean="0">
                <a:solidFill>
                  <a:schemeClr val="dk1"/>
                </a:solidFill>
                <a:ea typeface="Calibri"/>
                <a:cs typeface="Calibri"/>
                <a:sym typeface="Calibri"/>
              </a:rPr>
              <a:t>, 1995; Flynn &amp; Goldsmith, 2013; </a:t>
            </a:r>
            <a:r>
              <a:rPr lang="en-US" sz="1500" dirty="0" err="1" smtClean="0">
                <a:solidFill>
                  <a:schemeClr val="dk1"/>
                </a:solidFill>
                <a:ea typeface="Calibri"/>
                <a:cs typeface="Calibri"/>
                <a:sym typeface="Calibri"/>
              </a:rPr>
              <a:t>Holander</a:t>
            </a:r>
            <a:r>
              <a:rPr lang="en-US" sz="1500" dirty="0" smtClean="0">
                <a:solidFill>
                  <a:schemeClr val="dk1"/>
                </a:solidFill>
                <a:ea typeface="Calibri"/>
                <a:cs typeface="Calibri"/>
                <a:sym typeface="Calibri"/>
              </a:rPr>
              <a:t> &amp; </a:t>
            </a:r>
            <a:r>
              <a:rPr lang="en-US" sz="1500" dirty="0" err="1" smtClean="0">
                <a:solidFill>
                  <a:schemeClr val="dk1"/>
                </a:solidFill>
                <a:ea typeface="Calibri"/>
                <a:cs typeface="Calibri"/>
                <a:sym typeface="Calibri"/>
              </a:rPr>
              <a:t>Arenberg</a:t>
            </a:r>
            <a:r>
              <a:rPr lang="en-US" sz="1500" dirty="0" smtClean="0">
                <a:solidFill>
                  <a:schemeClr val="dk1"/>
                </a:solidFill>
                <a:ea typeface="Calibri"/>
                <a:cs typeface="Calibri"/>
                <a:sym typeface="Calibri"/>
              </a:rPr>
              <a:t>, 2009; </a:t>
            </a:r>
            <a:r>
              <a:rPr lang="en-US" sz="1500" dirty="0" err="1" smtClean="0">
                <a:solidFill>
                  <a:schemeClr val="dk1"/>
                </a:solidFill>
                <a:ea typeface="Calibri"/>
                <a:cs typeface="Calibri"/>
                <a:sym typeface="Calibri"/>
              </a:rPr>
              <a:t>Kalichman</a:t>
            </a:r>
            <a:r>
              <a:rPr lang="en-US" sz="1500" dirty="0" smtClean="0">
                <a:solidFill>
                  <a:schemeClr val="dk1"/>
                </a:solidFill>
                <a:ea typeface="Calibri"/>
                <a:cs typeface="Calibri"/>
                <a:sym typeface="Calibri"/>
              </a:rPr>
              <a:t>, 2013; </a:t>
            </a:r>
            <a:r>
              <a:rPr lang="en-US" sz="1500" dirty="0" err="1" smtClean="0">
                <a:solidFill>
                  <a:schemeClr val="dk1"/>
                </a:solidFill>
                <a:ea typeface="Calibri"/>
                <a:cs typeface="Calibri"/>
                <a:sym typeface="Calibri"/>
              </a:rPr>
              <a:t>Rosati</a:t>
            </a:r>
            <a:r>
              <a:rPr lang="en-US" sz="1500" dirty="0" smtClean="0">
                <a:solidFill>
                  <a:schemeClr val="dk1"/>
                </a:solidFill>
                <a:ea typeface="Calibri"/>
                <a:cs typeface="Calibri"/>
                <a:sym typeface="Calibri"/>
              </a:rPr>
              <a:t>, 2014; Wright, 2013) </a:t>
            </a:r>
          </a:p>
          <a:p>
            <a:pPr marL="457200" lvl="1" indent="0">
              <a:spcBef>
                <a:spcPts val="1000"/>
              </a:spcBef>
              <a:buSzPct val="100000"/>
              <a:buNone/>
            </a:pPr>
            <a:endParaRPr lang="en-US" sz="2800" dirty="0" smtClean="0">
              <a:solidFill>
                <a:schemeClr val="dk1"/>
              </a:solidFill>
              <a:ea typeface="Calibri"/>
              <a:cs typeface="Calibri"/>
              <a:sym typeface="Calibri"/>
            </a:endParaRPr>
          </a:p>
          <a:p>
            <a:pPr marL="457200" lvl="1" indent="0">
              <a:spcBef>
                <a:spcPts val="1000"/>
              </a:spcBef>
              <a:buSzPct val="100000"/>
              <a:buFont typeface="Arial" panose="020B0604020202020204" pitchFamily="34" charset="0"/>
              <a:buNone/>
            </a:pPr>
            <a:endParaRPr lang="en-US" sz="2800" dirty="0" smtClean="0">
              <a:solidFill>
                <a:schemeClr val="dk1"/>
              </a:solidFill>
              <a:ea typeface="Calibri"/>
              <a:cs typeface="Calibri"/>
              <a:sym typeface="Calibri"/>
            </a:endParaRPr>
          </a:p>
          <a:p>
            <a:pPr marL="0" indent="0">
              <a:buFont typeface="Arial" panose="020B0604020202020204" pitchFamily="34" charset="0"/>
              <a:buNone/>
            </a:pPr>
            <a:endParaRPr lang="en-US" dirty="0" smtClean="0"/>
          </a:p>
        </p:txBody>
      </p:sp>
      <p:sp>
        <p:nvSpPr>
          <p:cNvPr id="2" name="Title 1"/>
          <p:cNvSpPr>
            <a:spLocks noGrp="1"/>
          </p:cNvSpPr>
          <p:nvPr>
            <p:ph type="title"/>
          </p:nvPr>
        </p:nvSpPr>
        <p:spPr>
          <a:xfrm>
            <a:off x="838200" y="365125"/>
            <a:ext cx="10515600" cy="2718044"/>
          </a:xfrm>
        </p:spPr>
        <p:txBody>
          <a:bodyPr>
            <a:normAutofit/>
          </a:bodyPr>
          <a:lstStyle/>
          <a:p>
            <a:pPr lvl="0"/>
            <a:r>
              <a:rPr lang="en-US" dirty="0">
                <a:latin typeface="Corbel" panose="020B0503020204020204" pitchFamily="34" charset="0"/>
                <a:ea typeface="Cantarell"/>
                <a:cs typeface="Cantarell"/>
                <a:sym typeface="Cantarell"/>
              </a:rPr>
              <a:t>Can virtuous behavior be </a:t>
            </a:r>
            <a:r>
              <a:rPr lang="en-US" dirty="0" smtClean="0">
                <a:latin typeface="Corbel" panose="020B0503020204020204" pitchFamily="34" charset="0"/>
                <a:ea typeface="Cantarell"/>
                <a:cs typeface="Cantarell"/>
                <a:sym typeface="Cantarell"/>
              </a:rPr>
              <a:t>motivated</a:t>
            </a:r>
            <a:br>
              <a:rPr lang="en-US" dirty="0" smtClean="0">
                <a:latin typeface="Corbel" panose="020B0503020204020204" pitchFamily="34" charset="0"/>
                <a:ea typeface="Cantarell"/>
                <a:cs typeface="Cantarell"/>
                <a:sym typeface="Cantarell"/>
              </a:rPr>
            </a:br>
            <a:r>
              <a:rPr lang="en-US" dirty="0" smtClean="0">
                <a:latin typeface="Corbel" panose="020B0503020204020204" pitchFamily="34" charset="0"/>
                <a:ea typeface="Cantarell"/>
                <a:cs typeface="Cantarell"/>
                <a:sym typeface="Cantarell"/>
              </a:rPr>
              <a:t> </a:t>
            </a:r>
            <a:r>
              <a:rPr lang="en-US" dirty="0">
                <a:latin typeface="Corbel" panose="020B0503020204020204" pitchFamily="34" charset="0"/>
                <a:ea typeface="Cantarell"/>
                <a:cs typeface="Cantarell"/>
                <a:sym typeface="Cantarell"/>
              </a:rPr>
              <a:t>by </a:t>
            </a:r>
            <a:r>
              <a:rPr lang="en-US" dirty="0" smtClean="0">
                <a:latin typeface="Corbel" panose="020B0503020204020204" pitchFamily="34" charset="0"/>
                <a:ea typeface="Cantarell"/>
                <a:cs typeface="Cantarell"/>
                <a:sym typeface="Cantarell"/>
              </a:rPr>
              <a:t>appealing </a:t>
            </a:r>
            <a:r>
              <a:rPr lang="en-US" dirty="0">
                <a:latin typeface="Corbel" panose="020B0503020204020204" pitchFamily="34" charset="0"/>
                <a:ea typeface="Cantarell"/>
                <a:cs typeface="Cantarell"/>
                <a:sym typeface="Cantarell"/>
              </a:rPr>
              <a:t>to components of </a:t>
            </a:r>
            <a:r>
              <a:rPr lang="en-US" dirty="0" smtClean="0">
                <a:latin typeface="Corbel" panose="020B0503020204020204" pitchFamily="34" charset="0"/>
                <a:ea typeface="Cantarell"/>
                <a:cs typeface="Cantarell"/>
                <a:sym typeface="Cantarell"/>
              </a:rPr>
              <a:t>identity</a:t>
            </a:r>
            <a:br>
              <a:rPr lang="en-US" dirty="0" smtClean="0">
                <a:latin typeface="Corbel" panose="020B0503020204020204" pitchFamily="34" charset="0"/>
                <a:ea typeface="Cantarell"/>
                <a:cs typeface="Cantarell"/>
                <a:sym typeface="Cantarell"/>
              </a:rPr>
            </a:br>
            <a:r>
              <a:rPr lang="en-US" dirty="0" smtClean="0">
                <a:latin typeface="Corbel" panose="020B0503020204020204" pitchFamily="34" charset="0"/>
                <a:ea typeface="Cantarell"/>
                <a:cs typeface="Cantarell"/>
                <a:sym typeface="Cantarell"/>
              </a:rPr>
              <a:t> across </a:t>
            </a:r>
            <a:r>
              <a:rPr lang="en-US" dirty="0">
                <a:latin typeface="Corbel" panose="020B0503020204020204" pitchFamily="34" charset="0"/>
                <a:ea typeface="Cantarell"/>
                <a:cs typeface="Cantarell"/>
                <a:sym typeface="Cantarell"/>
              </a:rPr>
              <a:t>varying views of self</a:t>
            </a:r>
            <a:r>
              <a:rPr lang="en-US" dirty="0" smtClean="0">
                <a:latin typeface="Corbel" panose="020B0503020204020204" pitchFamily="34" charset="0"/>
                <a:ea typeface="Cantarell"/>
                <a:cs typeface="Cantarell"/>
                <a:sym typeface="Cantarell"/>
              </a:rPr>
              <a:t>?</a:t>
            </a:r>
            <a:endParaRPr lang="en-US" dirty="0">
              <a:latin typeface="Corbel" panose="020B0503020204020204" pitchFamily="34" charset="0"/>
            </a:endParaRPr>
          </a:p>
        </p:txBody>
      </p:sp>
      <p:sp>
        <p:nvSpPr>
          <p:cNvPr id="5" name="Rectangle 4"/>
          <p:cNvSpPr/>
          <p:nvPr/>
        </p:nvSpPr>
        <p:spPr>
          <a:xfrm>
            <a:off x="384917" y="6338077"/>
            <a:ext cx="11422167" cy="523220"/>
          </a:xfrm>
          <a:prstGeom prst="rect">
            <a:avLst/>
          </a:prstGeom>
          <a:noFill/>
        </p:spPr>
        <p:txBody>
          <a:bodyPr wrap="none" lIns="91440" tIns="45720" rIns="91440" bIns="45720">
            <a:spAutoFit/>
          </a:bodyPr>
          <a:lstStyle/>
          <a:p>
            <a:pPr algn="ctr"/>
            <a:r>
              <a:rPr lang="en-US" sz="2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w</a:t>
            </a:r>
            <a:r>
              <a:rPr lang="en-US"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hat project is </a:t>
            </a:r>
            <a:r>
              <a:rPr lang="en-US" sz="28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a:t>
            </a:r>
            <a:r>
              <a:rPr lang="en-US" sz="28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 deep integration &amp; methodology</a:t>
            </a: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a:t>
            </a: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challenges &amp; responses</a:t>
            </a:r>
            <a:r>
              <a:rPr lang="en-US" sz="28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 </a:t>
            </a:r>
            <a:r>
              <a:rPr lang="en-US" sz="28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 </a:t>
            </a:r>
            <a:endParaRPr lang="en-US" sz="28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Tree>
    <p:extLst>
      <p:ext uri="{BB962C8B-B14F-4D97-AF65-F5344CB8AC3E}">
        <p14:creationId xmlns:p14="http://schemas.microsoft.com/office/powerpoint/2010/main" val="2582356668"/>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xit" presetSubtype="0" fill="hold" grpId="1" nodeType="clickEffect">
                                  <p:stCondLst>
                                    <p:cond delay="0"/>
                                  </p:stCondLst>
                                  <p:childTnLst>
                                    <p:set>
                                      <p:cBhvr>
                                        <p:cTn id="11" dur="1" fill="hold">
                                          <p:stCondLst>
                                            <p:cond delay="0"/>
                                          </p:stCondLst>
                                        </p:cTn>
                                        <p:tgtEl>
                                          <p:spTgt spid="4"/>
                                        </p:tgtEl>
                                        <p:attrNameLst>
                                          <p:attrName>style.visibility</p:attrName>
                                        </p:attrNameLst>
                                      </p:cBhvr>
                                      <p:to>
                                        <p:strVal val="hidden"/>
                                      </p:to>
                                    </p:set>
                                  </p:childTnLst>
                                </p:cTn>
                              </p:par>
                              <p:par>
                                <p:cTn id="12" presetID="10" presetClass="entr" presetSubtype="0" fill="hold" grpId="0" nodeType="withEffect">
                                  <p:stCondLst>
                                    <p:cond delay="0"/>
                                  </p:stCondLst>
                                  <p:childTnLst>
                                    <p:set>
                                      <p:cBhvr>
                                        <p:cTn id="13" dur="1" fill="hold">
                                          <p:stCondLst>
                                            <p:cond delay="0"/>
                                          </p:stCondLst>
                                        </p:cTn>
                                        <p:tgtEl>
                                          <p:spTgt spid="3">
                                            <p:bg/>
                                          </p:spTgt>
                                        </p:tgtEl>
                                        <p:attrNameLst>
                                          <p:attrName>style.visibility</p:attrName>
                                        </p:attrNameLst>
                                      </p:cBhvr>
                                      <p:to>
                                        <p:strVal val="visible"/>
                                      </p:to>
                                    </p:set>
                                    <p:animEffect transition="in" filter="fade">
                                      <p:cBhvr>
                                        <p:cTn id="14" dur="500"/>
                                        <p:tgtEl>
                                          <p:spTgt spid="3">
                                            <p:bg/>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500"/>
                                        <p:tgtEl>
                                          <p:spTgt spid="3">
                                            <p:txEl>
                                              <p:pRg st="0" end="0"/>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fade">
                                      <p:cBhvr>
                                        <p:cTn id="20" dur="500"/>
                                        <p:tgtEl>
                                          <p:spTgt spid="3">
                                            <p:txEl>
                                              <p:pRg st="1" end="1"/>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fade">
                                      <p:cBhvr>
                                        <p:cTn id="23" dur="500"/>
                                        <p:tgtEl>
                                          <p:spTgt spid="3">
                                            <p:txEl>
                                              <p:pRg st="2" end="2"/>
                                            </p:tx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P spid="4"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Research Questions:</a:t>
            </a:r>
            <a:endParaRPr lang="en-US" dirty="0"/>
          </a:p>
        </p:txBody>
      </p:sp>
      <p:sp>
        <p:nvSpPr>
          <p:cNvPr id="3" name="Content Placeholder 2"/>
          <p:cNvSpPr>
            <a:spLocks noGrp="1"/>
          </p:cNvSpPr>
          <p:nvPr>
            <p:ph idx="1"/>
          </p:nvPr>
        </p:nvSpPr>
        <p:spPr/>
        <p:txBody>
          <a:bodyPr>
            <a:normAutofit/>
          </a:bodyPr>
          <a:lstStyle/>
          <a:p>
            <a:r>
              <a:rPr lang="en-US" dirty="0" smtClean="0"/>
              <a:t>RQ1: When individuals identify with particular aspects of themselves, are they motivated to make more ethical decisions?</a:t>
            </a:r>
          </a:p>
          <a:p>
            <a:endParaRPr lang="en-US" dirty="0" smtClean="0"/>
          </a:p>
        </p:txBody>
      </p:sp>
      <p:sp>
        <p:nvSpPr>
          <p:cNvPr id="4" name="Rectangle 3"/>
          <p:cNvSpPr/>
          <p:nvPr/>
        </p:nvSpPr>
        <p:spPr>
          <a:xfrm>
            <a:off x="384917" y="6338077"/>
            <a:ext cx="11422167" cy="523220"/>
          </a:xfrm>
          <a:prstGeom prst="rect">
            <a:avLst/>
          </a:prstGeom>
          <a:noFill/>
        </p:spPr>
        <p:txBody>
          <a:bodyPr wrap="none" lIns="91440" tIns="45720" rIns="91440" bIns="45720">
            <a:spAutoFit/>
          </a:bodyPr>
          <a:lstStyle/>
          <a:p>
            <a:pPr algn="ctr"/>
            <a:r>
              <a:rPr lang="en-US" sz="2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w</a:t>
            </a:r>
            <a:r>
              <a:rPr lang="en-US"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hat project is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 deep integration &amp; methodology</a:t>
            </a: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a:t>
            </a: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challenges &amp; responses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 </a:t>
            </a:r>
            <a:endParaRPr lang="en-US" sz="28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pic>
        <p:nvPicPr>
          <p:cNvPr id="5" name="Picture 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866565" y="2881592"/>
            <a:ext cx="3278999" cy="3336581"/>
          </a:xfrm>
          <a:prstGeom prst="rect">
            <a:avLst/>
          </a:prstGeom>
        </p:spPr>
      </p:pic>
    </p:spTree>
    <p:extLst>
      <p:ext uri="{BB962C8B-B14F-4D97-AF65-F5344CB8AC3E}">
        <p14:creationId xmlns:p14="http://schemas.microsoft.com/office/powerpoint/2010/main" val="1873911097"/>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Research Questions:</a:t>
            </a:r>
            <a:endParaRPr lang="en-US" dirty="0"/>
          </a:p>
        </p:txBody>
      </p:sp>
      <p:sp>
        <p:nvSpPr>
          <p:cNvPr id="3" name="Content Placeholder 2"/>
          <p:cNvSpPr>
            <a:spLocks noGrp="1"/>
          </p:cNvSpPr>
          <p:nvPr>
            <p:ph idx="1"/>
          </p:nvPr>
        </p:nvSpPr>
        <p:spPr/>
        <p:txBody>
          <a:bodyPr>
            <a:normAutofit/>
          </a:bodyPr>
          <a:lstStyle/>
          <a:p>
            <a:r>
              <a:rPr lang="en-US" dirty="0" smtClean="0"/>
              <a:t>RQ2: Are individuals more likely to be motivated to ethical decisions in social, business, or civic scenarios, and do gender or culture identities show differences?</a:t>
            </a:r>
          </a:p>
        </p:txBody>
      </p:sp>
      <p:sp>
        <p:nvSpPr>
          <p:cNvPr id="4" name="Rectangle 3"/>
          <p:cNvSpPr/>
          <p:nvPr/>
        </p:nvSpPr>
        <p:spPr>
          <a:xfrm>
            <a:off x="384917" y="6338077"/>
            <a:ext cx="11422167" cy="523220"/>
          </a:xfrm>
          <a:prstGeom prst="rect">
            <a:avLst/>
          </a:prstGeom>
          <a:noFill/>
        </p:spPr>
        <p:txBody>
          <a:bodyPr wrap="none" lIns="91440" tIns="45720" rIns="91440" bIns="45720">
            <a:spAutoFit/>
          </a:bodyPr>
          <a:lstStyle/>
          <a:p>
            <a:pPr algn="ctr"/>
            <a:r>
              <a:rPr lang="en-US" sz="2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w</a:t>
            </a:r>
            <a:r>
              <a:rPr lang="en-US"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hat project is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 deep integration &amp; methodology</a:t>
            </a: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a:t>
            </a: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challenges &amp; responses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 </a:t>
            </a:r>
            <a:endParaRPr lang="en-US" sz="28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pic>
        <p:nvPicPr>
          <p:cNvPr id="5" name="Picture 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8017442" y="3160484"/>
            <a:ext cx="3434658" cy="2887069"/>
          </a:xfrm>
          <a:prstGeom prst="rect">
            <a:avLst/>
          </a:prstGeom>
        </p:spPr>
      </p:pic>
      <p:pic>
        <p:nvPicPr>
          <p:cNvPr id="6" name="Picture 5"/>
          <p:cNvPicPr>
            <a:picLocks noChangeAspect="1"/>
          </p:cNvPicPr>
          <p:nvPr/>
        </p:nvPicPr>
        <p:blipFill rotWithShape="1">
          <a:blip r:embed="rId4" cstate="screen">
            <a:extLst>
              <a:ext uri="{BEBA8EAE-BF5A-486C-A8C5-ECC9F3942E4B}">
                <a14:imgProps xmlns:a14="http://schemas.microsoft.com/office/drawing/2010/main">
                  <a14:imgLayer r:embed="rId5">
                    <a14:imgEffect>
                      <a14:brightnessContrast bright="20000" contrast="20000"/>
                    </a14:imgEffect>
                  </a14:imgLayer>
                </a14:imgProps>
              </a:ext>
              <a:ext uri="{28A0092B-C50C-407E-A947-70E740481C1C}">
                <a14:useLocalDpi xmlns:a14="http://schemas.microsoft.com/office/drawing/2010/main"/>
              </a:ext>
            </a:extLst>
          </a:blip>
          <a:srcRect l="5294" t="18872" r="3879" b="28127"/>
          <a:stretch/>
        </p:blipFill>
        <p:spPr>
          <a:xfrm>
            <a:off x="4112969" y="3608185"/>
            <a:ext cx="3847610" cy="2553111"/>
          </a:xfrm>
          <a:prstGeom prst="rect">
            <a:avLst/>
          </a:prstGeom>
        </p:spPr>
      </p:pic>
      <p:pic>
        <p:nvPicPr>
          <p:cNvPr id="7" name="Picture 6"/>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717158" y="3308617"/>
            <a:ext cx="3642610" cy="2985387"/>
          </a:xfrm>
          <a:prstGeom prst="rect">
            <a:avLst/>
          </a:prstGeom>
        </p:spPr>
      </p:pic>
    </p:spTree>
    <p:extLst>
      <p:ext uri="{BB962C8B-B14F-4D97-AF65-F5344CB8AC3E}">
        <p14:creationId xmlns:p14="http://schemas.microsoft.com/office/powerpoint/2010/main" val="204787307"/>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Research Questions:</a:t>
            </a:r>
            <a:endParaRPr lang="en-US" dirty="0"/>
          </a:p>
        </p:txBody>
      </p:sp>
      <p:sp>
        <p:nvSpPr>
          <p:cNvPr id="3" name="Content Placeholder 2"/>
          <p:cNvSpPr>
            <a:spLocks noGrp="1"/>
          </p:cNvSpPr>
          <p:nvPr>
            <p:ph idx="1"/>
          </p:nvPr>
        </p:nvSpPr>
        <p:spPr/>
        <p:txBody>
          <a:bodyPr>
            <a:normAutofit/>
          </a:bodyPr>
          <a:lstStyle/>
          <a:p>
            <a:r>
              <a:rPr lang="en-US" dirty="0" smtClean="0"/>
              <a:t>RQ3: Do individuals of different cultures respond differently to the ethical dilemmas?</a:t>
            </a:r>
          </a:p>
        </p:txBody>
      </p:sp>
      <p:sp>
        <p:nvSpPr>
          <p:cNvPr id="4" name="Rectangle 3"/>
          <p:cNvSpPr/>
          <p:nvPr/>
        </p:nvSpPr>
        <p:spPr>
          <a:xfrm>
            <a:off x="384917" y="6338077"/>
            <a:ext cx="11422167" cy="523220"/>
          </a:xfrm>
          <a:prstGeom prst="rect">
            <a:avLst/>
          </a:prstGeom>
          <a:noFill/>
        </p:spPr>
        <p:txBody>
          <a:bodyPr wrap="none" lIns="91440" tIns="45720" rIns="91440" bIns="45720">
            <a:spAutoFit/>
          </a:bodyPr>
          <a:lstStyle/>
          <a:p>
            <a:pPr algn="ctr"/>
            <a:r>
              <a:rPr lang="en-US" sz="2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w</a:t>
            </a:r>
            <a:r>
              <a:rPr lang="en-US"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hat project is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 deep integration &amp; methodology</a:t>
            </a: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a:t>
            </a: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challenges &amp; responses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 </a:t>
            </a:r>
            <a:endParaRPr lang="en-US" sz="28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pic>
        <p:nvPicPr>
          <p:cNvPr id="6" name="Picture 5"/>
          <p:cNvPicPr>
            <a:picLocks noChangeAspect="1"/>
          </p:cNvPicPr>
          <p:nvPr/>
        </p:nvPicPr>
        <p:blipFill>
          <a:blip r:embed="rId3"/>
          <a:stretch>
            <a:fillRect/>
          </a:stretch>
        </p:blipFill>
        <p:spPr>
          <a:xfrm>
            <a:off x="4168097" y="2293899"/>
            <a:ext cx="4036213" cy="4036213"/>
          </a:xfrm>
          <a:prstGeom prst="rect">
            <a:avLst/>
          </a:prstGeom>
        </p:spPr>
      </p:pic>
    </p:spTree>
    <p:extLst>
      <p:ext uri="{BB962C8B-B14F-4D97-AF65-F5344CB8AC3E}">
        <p14:creationId xmlns:p14="http://schemas.microsoft.com/office/powerpoint/2010/main" val="204787307"/>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0" y="0"/>
            <a:ext cx="12172950" cy="6858000"/>
          </a:xfrm>
          <a:prstGeom prst="rect">
            <a:avLst/>
          </a:prstGeom>
        </p:spPr>
      </p:pic>
      <p:grpSp>
        <p:nvGrpSpPr>
          <p:cNvPr id="14" name="Group 13"/>
          <p:cNvGrpSpPr/>
          <p:nvPr/>
        </p:nvGrpSpPr>
        <p:grpSpPr>
          <a:xfrm>
            <a:off x="-98612" y="0"/>
            <a:ext cx="12290612" cy="7277847"/>
            <a:chOff x="-98612" y="0"/>
            <a:chExt cx="12290612" cy="7277847"/>
          </a:xfrm>
        </p:grpSpPr>
        <p:sp>
          <p:nvSpPr>
            <p:cNvPr id="6" name="Rectangle 5"/>
            <p:cNvSpPr/>
            <p:nvPr/>
          </p:nvSpPr>
          <p:spPr>
            <a:xfrm>
              <a:off x="0" y="0"/>
              <a:ext cx="12192000" cy="6858000"/>
            </a:xfrm>
            <a:prstGeom prst="rect">
              <a:avLst/>
            </a:prstGeom>
            <a:solidFill>
              <a:srgbClr val="FFFFFF">
                <a:alpha val="87000"/>
              </a:srgbClr>
            </a:solidFill>
            <a:ln>
              <a:solidFill>
                <a:srgbClr val="FFFFF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aphicFrame>
          <p:nvGraphicFramePr>
            <p:cNvPr id="12" name="Chart 11"/>
            <p:cNvGraphicFramePr>
              <a:graphicFrameLocks/>
            </p:cNvGraphicFramePr>
            <p:nvPr>
              <p:extLst>
                <p:ext uri="{D42A27DB-BD31-4B8C-83A1-F6EECF244321}">
                  <p14:modId xmlns:p14="http://schemas.microsoft.com/office/powerpoint/2010/main" val="3679731286"/>
                </p:ext>
              </p:extLst>
            </p:nvPr>
          </p:nvGraphicFramePr>
          <p:xfrm>
            <a:off x="194236" y="254000"/>
            <a:ext cx="11997764" cy="6604000"/>
          </p:xfrm>
          <a:graphic>
            <a:graphicData uri="http://schemas.openxmlformats.org/drawingml/2006/chart">
              <c:chart xmlns:c="http://schemas.openxmlformats.org/drawingml/2006/chart" xmlns:r="http://schemas.openxmlformats.org/officeDocument/2006/relationships" r:id="rId4"/>
            </a:graphicData>
          </a:graphic>
        </p:graphicFrame>
        <p:pic>
          <p:nvPicPr>
            <p:cNvPr id="13" name="Picture 12"/>
            <p:cNvPicPr>
              <a:picLocks noChangeAspect="1"/>
            </p:cNvPicPr>
            <p:nvPr/>
          </p:nvPicPr>
          <p:blipFill>
            <a:blip r:embed="rId5">
              <a:extLst>
                <a:ext uri="{BEBA8EAE-BF5A-486C-A8C5-ECC9F3942E4B}">
                  <a14:imgProps xmlns:a14="http://schemas.microsoft.com/office/drawing/2010/main">
                    <a14:imgLayer r:embed="rId6">
                      <a14:imgEffect>
                        <a14:backgroundRemoval t="27303" b="80592" l="9779" r="89668"/>
                      </a14:imgEffect>
                    </a14:imgLayer>
                  </a14:imgProps>
                </a:ext>
              </a:extLst>
            </a:blip>
            <a:stretch>
              <a:fillRect/>
            </a:stretch>
          </p:blipFill>
          <p:spPr>
            <a:xfrm>
              <a:off x="-98612" y="5347447"/>
              <a:ext cx="3441700" cy="1930400"/>
            </a:xfrm>
            <a:prstGeom prst="rect">
              <a:avLst/>
            </a:prstGeom>
          </p:spPr>
        </p:pic>
      </p:grpSp>
      <p:sp>
        <p:nvSpPr>
          <p:cNvPr id="2" name="TextBox 1"/>
          <p:cNvSpPr txBox="1"/>
          <p:nvPr/>
        </p:nvSpPr>
        <p:spPr>
          <a:xfrm>
            <a:off x="10115177" y="6305175"/>
            <a:ext cx="1837800" cy="369332"/>
          </a:xfrm>
          <a:prstGeom prst="rect">
            <a:avLst/>
          </a:prstGeom>
          <a:noFill/>
        </p:spPr>
        <p:txBody>
          <a:bodyPr wrap="none" rtlCol="0">
            <a:spAutoFit/>
          </a:bodyPr>
          <a:lstStyle/>
          <a:p>
            <a:r>
              <a:rPr lang="en-US" dirty="0" smtClean="0"/>
              <a:t>2013 Census data</a:t>
            </a:r>
            <a:endParaRPr lang="en-US" dirty="0"/>
          </a:p>
        </p:txBody>
      </p:sp>
    </p:spTree>
    <p:extLst>
      <p:ext uri="{BB962C8B-B14F-4D97-AF65-F5344CB8AC3E}">
        <p14:creationId xmlns:p14="http://schemas.microsoft.com/office/powerpoint/2010/main" val="3096342255"/>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791308" y="822922"/>
            <a:ext cx="10515600" cy="5087815"/>
          </a:xfrm>
        </p:spPr>
        <p:txBody>
          <a:bodyPr>
            <a:noAutofit/>
          </a:bodyPr>
          <a:lstStyle/>
          <a:p>
            <a:pPr marL="457200" lvl="1" algn="l" rtl="0">
              <a:spcBef>
                <a:spcPts val="600"/>
              </a:spcBef>
              <a:spcAft>
                <a:spcPts val="1200"/>
              </a:spcAft>
            </a:pPr>
            <a:r>
              <a:rPr lang="en-US" sz="2400" dirty="0" smtClean="0">
                <a:solidFill>
                  <a:schemeClr val="dk1"/>
                </a:solidFill>
                <a:latin typeface="+mn-lt"/>
                <a:ea typeface="Calibri"/>
                <a:cs typeface="Calibri"/>
                <a:sym typeface="Calibri"/>
              </a:rPr>
              <a:t>Exploits appeal of gaming and technology to strengthen ecological validity</a:t>
            </a:r>
            <a:br>
              <a:rPr lang="en-US" sz="2400" dirty="0" smtClean="0">
                <a:solidFill>
                  <a:schemeClr val="dk1"/>
                </a:solidFill>
                <a:latin typeface="+mn-lt"/>
                <a:ea typeface="Calibri"/>
                <a:cs typeface="Calibri"/>
                <a:sym typeface="Calibri"/>
              </a:rPr>
            </a:br>
            <a:r>
              <a:rPr lang="en-US" sz="2400" dirty="0" smtClean="0">
                <a:solidFill>
                  <a:schemeClr val="dk1"/>
                </a:solidFill>
                <a:latin typeface="+mn-lt"/>
                <a:ea typeface="Calibri"/>
                <a:cs typeface="Calibri"/>
                <a:sym typeface="Calibri"/>
              </a:rPr>
              <a:t> </a:t>
            </a:r>
            <a:r>
              <a:rPr lang="en-US" sz="2400" dirty="0">
                <a:solidFill>
                  <a:schemeClr val="dk1"/>
                </a:solidFill>
                <a:latin typeface="+mn-lt"/>
                <a:ea typeface="Calibri"/>
                <a:cs typeface="Calibri"/>
                <a:sym typeface="Calibri"/>
              </a:rPr>
              <a:t/>
            </a:r>
            <a:br>
              <a:rPr lang="en-US" sz="2400" dirty="0">
                <a:solidFill>
                  <a:schemeClr val="dk1"/>
                </a:solidFill>
                <a:latin typeface="+mn-lt"/>
                <a:ea typeface="Calibri"/>
                <a:cs typeface="Calibri"/>
                <a:sym typeface="Calibri"/>
              </a:rPr>
            </a:br>
            <a:r>
              <a:rPr lang="en-US" sz="2400" dirty="0" smtClean="0">
                <a:solidFill>
                  <a:schemeClr val="dk1"/>
                </a:solidFill>
                <a:latin typeface="+mn-lt"/>
                <a:ea typeface="Calibri"/>
                <a:cs typeface="Calibri"/>
                <a:sym typeface="Calibri"/>
              </a:rPr>
              <a:t>Extends research on psychological priming to an intercultural environment</a:t>
            </a:r>
            <a:br>
              <a:rPr lang="en-US" sz="2400" dirty="0" smtClean="0">
                <a:solidFill>
                  <a:schemeClr val="dk1"/>
                </a:solidFill>
                <a:latin typeface="+mn-lt"/>
                <a:ea typeface="Calibri"/>
                <a:cs typeface="Calibri"/>
                <a:sym typeface="Calibri"/>
              </a:rPr>
            </a:br>
            <a:r>
              <a:rPr lang="en-US" sz="2400" dirty="0" smtClean="0">
                <a:solidFill>
                  <a:schemeClr val="dk1"/>
                </a:solidFill>
                <a:latin typeface="+mn-lt"/>
                <a:ea typeface="Calibri"/>
                <a:cs typeface="Calibri"/>
                <a:sym typeface="Calibri"/>
              </a:rPr>
              <a:t/>
            </a:r>
            <a:br>
              <a:rPr lang="en-US" sz="2400" dirty="0" smtClean="0">
                <a:solidFill>
                  <a:schemeClr val="dk1"/>
                </a:solidFill>
                <a:latin typeface="+mn-lt"/>
                <a:ea typeface="Calibri"/>
                <a:cs typeface="Calibri"/>
                <a:sym typeface="Calibri"/>
              </a:rPr>
            </a:br>
            <a:r>
              <a:rPr lang="en-US" sz="2400" dirty="0" smtClean="0">
                <a:solidFill>
                  <a:schemeClr val="dk1"/>
                </a:solidFill>
                <a:latin typeface="+mn-lt"/>
                <a:ea typeface="Calibri"/>
                <a:cs typeface="Calibri"/>
                <a:sym typeface="Calibri"/>
              </a:rPr>
              <a:t>Considers the intersection of two components of self</a:t>
            </a:r>
            <a:br>
              <a:rPr lang="en-US" sz="2400" dirty="0" smtClean="0">
                <a:solidFill>
                  <a:schemeClr val="dk1"/>
                </a:solidFill>
                <a:latin typeface="+mn-lt"/>
                <a:ea typeface="Calibri"/>
                <a:cs typeface="Calibri"/>
                <a:sym typeface="Calibri"/>
              </a:rPr>
            </a:br>
            <a:r>
              <a:rPr lang="en-US" sz="2400" dirty="0" smtClean="0">
                <a:solidFill>
                  <a:schemeClr val="dk1"/>
                </a:solidFill>
                <a:latin typeface="+mn-lt"/>
                <a:ea typeface="Calibri"/>
                <a:cs typeface="Calibri"/>
                <a:sym typeface="Calibri"/>
              </a:rPr>
              <a:t/>
            </a:r>
            <a:br>
              <a:rPr lang="en-US" sz="2400" dirty="0" smtClean="0">
                <a:solidFill>
                  <a:schemeClr val="dk1"/>
                </a:solidFill>
                <a:latin typeface="+mn-lt"/>
                <a:ea typeface="Calibri"/>
                <a:cs typeface="Calibri"/>
                <a:sym typeface="Calibri"/>
              </a:rPr>
            </a:br>
            <a:r>
              <a:rPr lang="en-US" sz="2400" dirty="0" smtClean="0">
                <a:solidFill>
                  <a:schemeClr val="dk1"/>
                </a:solidFill>
                <a:latin typeface="+mn-lt"/>
                <a:ea typeface="Calibri"/>
                <a:cs typeface="Calibri"/>
                <a:sym typeface="Calibri"/>
              </a:rPr>
              <a:t>Proposes an approach of self pluralism</a:t>
            </a:r>
            <a:br>
              <a:rPr lang="en-US" sz="2400" dirty="0" smtClean="0">
                <a:solidFill>
                  <a:schemeClr val="dk1"/>
                </a:solidFill>
                <a:latin typeface="+mn-lt"/>
                <a:ea typeface="Calibri"/>
                <a:cs typeface="Calibri"/>
                <a:sym typeface="Calibri"/>
              </a:rPr>
            </a:br>
            <a:r>
              <a:rPr lang="en-US" sz="2400" dirty="0" smtClean="0">
                <a:solidFill>
                  <a:schemeClr val="dk1"/>
                </a:solidFill>
                <a:latin typeface="+mn-lt"/>
                <a:ea typeface="Calibri"/>
                <a:cs typeface="Calibri"/>
                <a:sym typeface="Calibri"/>
              </a:rPr>
              <a:t/>
            </a:r>
            <a:br>
              <a:rPr lang="en-US" sz="2400" dirty="0" smtClean="0">
                <a:solidFill>
                  <a:schemeClr val="dk1"/>
                </a:solidFill>
                <a:latin typeface="+mn-lt"/>
                <a:ea typeface="Calibri"/>
                <a:cs typeface="Calibri"/>
                <a:sym typeface="Calibri"/>
              </a:rPr>
            </a:br>
            <a:r>
              <a:rPr lang="en-US" sz="2400" dirty="0" smtClean="0">
                <a:solidFill>
                  <a:schemeClr val="dk1"/>
                </a:solidFill>
                <a:latin typeface="+mn-lt"/>
                <a:ea typeface="Calibri"/>
                <a:cs typeface="Calibri"/>
                <a:sym typeface="Calibri"/>
              </a:rPr>
              <a:t>Extends research on motivation to virtuous behavior</a:t>
            </a:r>
            <a:br>
              <a:rPr lang="en-US" sz="2400" dirty="0" smtClean="0">
                <a:solidFill>
                  <a:schemeClr val="dk1"/>
                </a:solidFill>
                <a:latin typeface="+mn-lt"/>
                <a:ea typeface="Calibri"/>
                <a:cs typeface="Calibri"/>
                <a:sym typeface="Calibri"/>
              </a:rPr>
            </a:br>
            <a:r>
              <a:rPr lang="en-US" sz="2400" dirty="0">
                <a:solidFill>
                  <a:schemeClr val="dk1"/>
                </a:solidFill>
                <a:latin typeface="+mn-lt"/>
                <a:ea typeface="Calibri"/>
                <a:cs typeface="Calibri"/>
                <a:sym typeface="Calibri"/>
              </a:rPr>
              <a:t/>
            </a:r>
            <a:br>
              <a:rPr lang="en-US" sz="2400" dirty="0">
                <a:solidFill>
                  <a:schemeClr val="dk1"/>
                </a:solidFill>
                <a:latin typeface="+mn-lt"/>
                <a:ea typeface="Calibri"/>
                <a:cs typeface="Calibri"/>
                <a:sym typeface="Calibri"/>
              </a:rPr>
            </a:br>
            <a:r>
              <a:rPr lang="en-US" sz="2400" dirty="0">
                <a:solidFill>
                  <a:schemeClr val="dk1"/>
                </a:solidFill>
                <a:latin typeface="+mn-lt"/>
                <a:ea typeface="Calibri"/>
                <a:cs typeface="Calibri"/>
                <a:sym typeface="Calibri"/>
              </a:rPr>
              <a:t>Applies in international and intercultural </a:t>
            </a:r>
            <a:r>
              <a:rPr lang="en-US" sz="2400" dirty="0" smtClean="0">
                <a:solidFill>
                  <a:schemeClr val="dk1"/>
                </a:solidFill>
                <a:latin typeface="+mn-lt"/>
                <a:ea typeface="Calibri"/>
                <a:cs typeface="Calibri"/>
                <a:sym typeface="Calibri"/>
              </a:rPr>
              <a:t>contexts</a:t>
            </a:r>
          </a:p>
        </p:txBody>
      </p:sp>
      <p:sp>
        <p:nvSpPr>
          <p:cNvPr id="8" name="Title 1"/>
          <p:cNvSpPr txBox="1">
            <a:spLocks/>
          </p:cNvSpPr>
          <p:nvPr/>
        </p:nvSpPr>
        <p:spPr>
          <a:xfrm>
            <a:off x="791308" y="142387"/>
            <a:ext cx="10515600" cy="132299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smtClean="0"/>
              <a:t>Innovation and Relevance:</a:t>
            </a:r>
            <a:endParaRPr lang="en-US" dirty="0"/>
          </a:p>
        </p:txBody>
      </p:sp>
      <p:sp>
        <p:nvSpPr>
          <p:cNvPr id="4" name="Rectangle 3"/>
          <p:cNvSpPr/>
          <p:nvPr/>
        </p:nvSpPr>
        <p:spPr>
          <a:xfrm>
            <a:off x="384917" y="6338077"/>
            <a:ext cx="11422167" cy="523220"/>
          </a:xfrm>
          <a:prstGeom prst="rect">
            <a:avLst/>
          </a:prstGeom>
          <a:noFill/>
        </p:spPr>
        <p:txBody>
          <a:bodyPr wrap="none" lIns="91440" tIns="45720" rIns="91440" bIns="45720">
            <a:spAutoFit/>
          </a:bodyPr>
          <a:lstStyle/>
          <a:p>
            <a:pPr algn="ctr"/>
            <a:r>
              <a:rPr lang="en-US" sz="2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w</a:t>
            </a:r>
            <a:r>
              <a:rPr lang="en-US"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hat project is </a:t>
            </a:r>
            <a:r>
              <a:rPr lang="en-US" sz="28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a:t>
            </a:r>
            <a:r>
              <a:rPr lang="en-US" sz="28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 deep integration &amp; methodology</a:t>
            </a: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a:t>
            </a: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challenges &amp; responses</a:t>
            </a:r>
            <a:r>
              <a:rPr lang="en-US" sz="28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 </a:t>
            </a:r>
            <a:r>
              <a:rPr lang="en-US" sz="28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 </a:t>
            </a:r>
            <a:endParaRPr lang="en-US" sz="28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Tree>
    <p:extLst>
      <p:ext uri="{BB962C8B-B14F-4D97-AF65-F5344CB8AC3E}">
        <p14:creationId xmlns:p14="http://schemas.microsoft.com/office/powerpoint/2010/main" val="1873911097"/>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Deep Integration &amp; Methodology</a:t>
            </a:r>
            <a:endParaRPr lang="en-US" dirty="0"/>
          </a:p>
        </p:txBody>
      </p:sp>
      <p:sp>
        <p:nvSpPr>
          <p:cNvPr id="3" name="Text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935076274"/>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256055" y="49244"/>
            <a:ext cx="11679891" cy="6580220"/>
          </a:xfrm>
          <a:prstGeom prst="rect">
            <a:avLst/>
          </a:prstGeom>
        </p:spPr>
      </p:pic>
      <p:sp>
        <p:nvSpPr>
          <p:cNvPr id="5" name="Title 2"/>
          <p:cNvSpPr>
            <a:spLocks noGrp="1"/>
          </p:cNvSpPr>
          <p:nvPr>
            <p:ph type="title"/>
          </p:nvPr>
        </p:nvSpPr>
        <p:spPr>
          <a:xfrm>
            <a:off x="1" y="1"/>
            <a:ext cx="5005294" cy="1509058"/>
          </a:xfrm>
          <a:solidFill>
            <a:schemeClr val="bg1">
              <a:alpha val="43000"/>
            </a:schemeClr>
          </a:solidFill>
        </p:spPr>
        <p:txBody>
          <a:bodyPr/>
          <a:lstStyle/>
          <a:p>
            <a:r>
              <a:rPr lang="en-US" b="1" dirty="0" smtClean="0">
                <a:solidFill>
                  <a:schemeClr val="tx1">
                    <a:lumMod val="65000"/>
                    <a:lumOff val="35000"/>
                  </a:schemeClr>
                </a:solidFill>
              </a:rPr>
              <a:t>     Deep Integration</a:t>
            </a:r>
            <a:endParaRPr lang="en-US" b="1" dirty="0">
              <a:solidFill>
                <a:schemeClr val="tx1">
                  <a:lumMod val="65000"/>
                  <a:lumOff val="35000"/>
                </a:schemeClr>
              </a:solidFill>
            </a:endParaRPr>
          </a:p>
        </p:txBody>
      </p:sp>
      <p:pic>
        <p:nvPicPr>
          <p:cNvPr id="6" name="Picture 5"/>
          <p:cNvPicPr>
            <a:picLocks noChangeAspect="1"/>
          </p:cNvPicPr>
          <p:nvPr/>
        </p:nvPicPr>
        <p:blipFill rotWithShape="1">
          <a:blip r:embed="rId4" cstate="screen">
            <a:extLst>
              <a:ext uri="{28A0092B-C50C-407E-A947-70E740481C1C}">
                <a14:useLocalDpi xmlns:a14="http://schemas.microsoft.com/office/drawing/2010/main"/>
              </a:ext>
            </a:extLst>
          </a:blip>
          <a:srcRect b="5335"/>
          <a:stretch/>
        </p:blipFill>
        <p:spPr>
          <a:xfrm>
            <a:off x="4102053" y="-29882"/>
            <a:ext cx="3835547" cy="6444856"/>
          </a:xfrm>
          <a:prstGeom prst="rect">
            <a:avLst/>
          </a:prstGeom>
        </p:spPr>
      </p:pic>
      <p:pic>
        <p:nvPicPr>
          <p:cNvPr id="7" name="Picture 6"/>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180184" y="-354"/>
            <a:ext cx="3701147" cy="6444856"/>
          </a:xfrm>
          <a:prstGeom prst="rect">
            <a:avLst/>
          </a:prstGeom>
        </p:spPr>
      </p:pic>
      <p:pic>
        <p:nvPicPr>
          <p:cNvPr id="3" name="Picture 2"/>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220051" y="-44823"/>
            <a:ext cx="3695310" cy="6559176"/>
          </a:xfrm>
          <a:prstGeom prst="rect">
            <a:avLst/>
          </a:prstGeom>
        </p:spPr>
      </p:pic>
      <p:sp>
        <p:nvSpPr>
          <p:cNvPr id="11" name="Rectangle 10"/>
          <p:cNvSpPr/>
          <p:nvPr/>
        </p:nvSpPr>
        <p:spPr>
          <a:xfrm>
            <a:off x="384917" y="6338077"/>
            <a:ext cx="11422167" cy="523220"/>
          </a:xfrm>
          <a:prstGeom prst="rect">
            <a:avLst/>
          </a:prstGeom>
          <a:noFill/>
        </p:spPr>
        <p:txBody>
          <a:bodyPr wrap="none" lIns="91440" tIns="45720" rIns="91440" bIns="45720">
            <a:spAutoFit/>
          </a:bodyPr>
          <a:lstStyle/>
          <a:p>
            <a:pPr algn="ct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w</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hat project is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 </a:t>
            </a:r>
            <a:r>
              <a:rPr lang="en-US"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Wingdings"/>
                <a:cs typeface="Wingdings"/>
                <a:sym typeface="Wingdings"/>
              </a:rPr>
              <a:t>deep integration &amp; methodology</a:t>
            </a:r>
            <a:r>
              <a:rPr lang="en-US" sz="2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a:t>
            </a: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challenges &amp; responses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 </a:t>
            </a:r>
            <a:endPar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Tree>
    <p:extLst>
      <p:ext uri="{BB962C8B-B14F-4D97-AF65-F5344CB8AC3E}">
        <p14:creationId xmlns:p14="http://schemas.microsoft.com/office/powerpoint/2010/main" val="96899003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par>
                                <p:cTn id="8" presetID="10" presetClass="exit" presetSubtype="0" fill="hold" nodeType="withEffect">
                                  <p:stCondLst>
                                    <p:cond delay="0"/>
                                  </p:stCondLst>
                                  <p:childTnLst>
                                    <p:animEffect transition="out" filter="fade">
                                      <p:cBhvr>
                                        <p:cTn id="9" dur="500"/>
                                        <p:tgtEl>
                                          <p:spTgt spid="2"/>
                                        </p:tgtEl>
                                      </p:cBhvr>
                                    </p:animEffect>
                                    <p:set>
                                      <p:cBhvr>
                                        <p:cTn id="10" dur="1" fill="hold">
                                          <p:stCondLst>
                                            <p:cond delay="499"/>
                                          </p:stCondLst>
                                        </p:cTn>
                                        <p:tgtEl>
                                          <p:spTgt spid="2"/>
                                        </p:tgtEl>
                                        <p:attrNameLst>
                                          <p:attrName>style.visibility</p:attrName>
                                        </p:attrNameLst>
                                      </p:cBhvr>
                                      <p:to>
                                        <p:strVal val="hidden"/>
                                      </p:to>
                                    </p:set>
                                  </p:childTnLst>
                                </p:cTn>
                              </p:par>
                              <p:par>
                                <p:cTn id="11" presetID="2" presetClass="entr" presetSubtype="4"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0-#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fill="hold"/>
                                        <p:tgtEl>
                                          <p:spTgt spid="3"/>
                                        </p:tgtEl>
                                        <p:attrNameLst>
                                          <p:attrName>ppt_x</p:attrName>
                                        </p:attrNameLst>
                                      </p:cBhvr>
                                      <p:tavLst>
                                        <p:tav tm="0">
                                          <p:val>
                                            <p:strVal val="#ppt_x"/>
                                          </p:val>
                                        </p:tav>
                                        <p:tav tm="100000">
                                          <p:val>
                                            <p:strVal val="#ppt_x"/>
                                          </p:val>
                                        </p:tav>
                                      </p:tavLst>
                                    </p:anim>
                                    <p:anim calcmode="lin" valueType="num">
                                      <p:cBhvr additive="base">
                                        <p:cTn id="2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489135" y="1897529"/>
            <a:ext cx="2673525" cy="2300941"/>
          </a:xfrm>
          <a:prstGeom prst="rect">
            <a:avLst/>
          </a:prstGeom>
        </p:spPr>
      </p:pic>
      <p:pic>
        <p:nvPicPr>
          <p:cNvPr id="4" name="Picture 3"/>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225612" y="119529"/>
            <a:ext cx="2164975" cy="2405530"/>
          </a:xfrm>
          <a:prstGeom prst="rect">
            <a:avLst/>
          </a:prstGeom>
        </p:spPr>
      </p:pic>
      <p:pic>
        <p:nvPicPr>
          <p:cNvPr id="8" name="Picture 7"/>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363889" y="3828400"/>
            <a:ext cx="2487582" cy="2626187"/>
          </a:xfrm>
          <a:prstGeom prst="rect">
            <a:avLst/>
          </a:prstGeom>
        </p:spPr>
      </p:pic>
      <p:sp>
        <p:nvSpPr>
          <p:cNvPr id="3" name="TextBox 2"/>
          <p:cNvSpPr txBox="1"/>
          <p:nvPr/>
        </p:nvSpPr>
        <p:spPr>
          <a:xfrm>
            <a:off x="2659528" y="448235"/>
            <a:ext cx="5729523" cy="646331"/>
          </a:xfrm>
          <a:prstGeom prst="rect">
            <a:avLst/>
          </a:prstGeom>
          <a:noFill/>
        </p:spPr>
        <p:txBody>
          <a:bodyPr wrap="square" rtlCol="0">
            <a:spAutoFit/>
          </a:bodyPr>
          <a:lstStyle/>
          <a:p>
            <a:r>
              <a:rPr lang="en-US" dirty="0" err="1" smtClean="0"/>
              <a:t>Roxi</a:t>
            </a:r>
            <a:r>
              <a:rPr lang="en-US" dirty="0" smtClean="0"/>
              <a:t> has only collaborated with a philosopher once, and it was to teach an Artificial Neural Network Cajun music.</a:t>
            </a:r>
            <a:endParaRPr lang="en-US" dirty="0"/>
          </a:p>
        </p:txBody>
      </p:sp>
      <p:sp>
        <p:nvSpPr>
          <p:cNvPr id="6" name="TextBox 5"/>
          <p:cNvSpPr txBox="1"/>
          <p:nvPr/>
        </p:nvSpPr>
        <p:spPr>
          <a:xfrm>
            <a:off x="5297079" y="2169458"/>
            <a:ext cx="5729523" cy="646331"/>
          </a:xfrm>
          <a:prstGeom prst="rect">
            <a:avLst/>
          </a:prstGeom>
          <a:noFill/>
        </p:spPr>
        <p:txBody>
          <a:bodyPr wrap="square" rtlCol="0">
            <a:spAutoFit/>
          </a:bodyPr>
          <a:lstStyle/>
          <a:p>
            <a:r>
              <a:rPr lang="en-US" dirty="0" smtClean="0"/>
              <a:t>Cindy is intrigued by the prospect of thought experiments with actual results.</a:t>
            </a:r>
            <a:endParaRPr lang="en-US" dirty="0"/>
          </a:p>
        </p:txBody>
      </p:sp>
      <p:sp>
        <p:nvSpPr>
          <p:cNvPr id="7" name="TextBox 6"/>
          <p:cNvSpPr txBox="1"/>
          <p:nvPr/>
        </p:nvSpPr>
        <p:spPr>
          <a:xfrm>
            <a:off x="7978595" y="4383740"/>
            <a:ext cx="3424526" cy="923330"/>
          </a:xfrm>
          <a:prstGeom prst="rect">
            <a:avLst/>
          </a:prstGeom>
          <a:noFill/>
        </p:spPr>
        <p:txBody>
          <a:bodyPr wrap="square" rtlCol="0">
            <a:spAutoFit/>
          </a:bodyPr>
          <a:lstStyle/>
          <a:p>
            <a:r>
              <a:rPr lang="en-US" dirty="0" smtClean="0"/>
              <a:t>Jonathan was never sure how his two academic pursuits could play nicely together.</a:t>
            </a:r>
            <a:endParaRPr lang="en-US" dirty="0"/>
          </a:p>
        </p:txBody>
      </p:sp>
      <p:sp>
        <p:nvSpPr>
          <p:cNvPr id="10" name="Rectangle 9"/>
          <p:cNvSpPr/>
          <p:nvPr/>
        </p:nvSpPr>
        <p:spPr>
          <a:xfrm>
            <a:off x="384917" y="6338077"/>
            <a:ext cx="11422167" cy="523220"/>
          </a:xfrm>
          <a:prstGeom prst="rect">
            <a:avLst/>
          </a:prstGeom>
          <a:noFill/>
        </p:spPr>
        <p:txBody>
          <a:bodyPr wrap="none" lIns="91440" tIns="45720" rIns="91440" bIns="45720">
            <a:spAutoFit/>
          </a:bodyPr>
          <a:lstStyle/>
          <a:p>
            <a:pPr algn="ct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w</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hat project is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 </a:t>
            </a:r>
            <a:r>
              <a:rPr lang="en-US"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Wingdings"/>
                <a:cs typeface="Wingdings"/>
                <a:sym typeface="Wingdings"/>
              </a:rPr>
              <a:t>deep integration &amp; methodology</a:t>
            </a:r>
            <a:r>
              <a:rPr lang="en-US" sz="2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a:t>
            </a: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challenges &amp; responses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 </a:t>
            </a:r>
            <a:endPar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Tree>
    <p:extLst>
      <p:ext uri="{BB962C8B-B14F-4D97-AF65-F5344CB8AC3E}">
        <p14:creationId xmlns:p14="http://schemas.microsoft.com/office/powerpoint/2010/main" val="4211567023"/>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0-#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0-#ppt_w/2"/>
                                          </p:val>
                                        </p:tav>
                                        <p:tav tm="100000">
                                          <p:val>
                                            <p:strVal val="#ppt_x"/>
                                          </p:val>
                                        </p:tav>
                                      </p:tavLst>
                                    </p:anim>
                                    <p:anim calcmode="lin" valueType="num">
                                      <p:cBhvr additive="base">
                                        <p:cTn id="16"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p:cNvSpPr txBox="1">
            <a:spLocks/>
          </p:cNvSpPr>
          <p:nvPr/>
        </p:nvSpPr>
        <p:spPr>
          <a:xfrm>
            <a:off x="1" y="1"/>
            <a:ext cx="5005294" cy="1509058"/>
          </a:xfrm>
          <a:prstGeom prst="rect">
            <a:avLst/>
          </a:prstGeom>
          <a:solidFill>
            <a:schemeClr val="bg1">
              <a:alpha val="43000"/>
            </a:schemeClr>
          </a:solidFill>
        </p:spPr>
        <p:txBody>
          <a:bodyPr anchor="ct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smtClean="0"/>
              <a:t>     Methodology</a:t>
            </a:r>
            <a:endParaRPr lang="en-US" dirty="0"/>
          </a:p>
        </p:txBody>
      </p:sp>
      <p:sp>
        <p:nvSpPr>
          <p:cNvPr id="4" name="Content Placeholder 3"/>
          <p:cNvSpPr>
            <a:spLocks noGrp="1"/>
          </p:cNvSpPr>
          <p:nvPr>
            <p:ph idx="1"/>
          </p:nvPr>
        </p:nvSpPr>
        <p:spPr>
          <a:xfrm>
            <a:off x="838200" y="1659327"/>
            <a:ext cx="10515600" cy="4351338"/>
          </a:xfrm>
        </p:spPr>
        <p:txBody>
          <a:bodyPr>
            <a:normAutofit/>
          </a:bodyPr>
          <a:lstStyle/>
          <a:p>
            <a:r>
              <a:rPr lang="en-US" dirty="0" smtClean="0"/>
              <a:t>Each week, students are sent an email containing a link to:</a:t>
            </a:r>
          </a:p>
          <a:p>
            <a:pPr lvl="1"/>
            <a:r>
              <a:rPr lang="en-US" sz="2800" dirty="0" smtClean="0"/>
              <a:t>a </a:t>
            </a:r>
            <a:r>
              <a:rPr lang="en-US" sz="2800" b="1" dirty="0" smtClean="0">
                <a:solidFill>
                  <a:schemeClr val="accent6"/>
                </a:solidFill>
              </a:rPr>
              <a:t>survey</a:t>
            </a:r>
            <a:r>
              <a:rPr lang="en-US" sz="2800" dirty="0" smtClean="0">
                <a:solidFill>
                  <a:schemeClr val="accent6"/>
                </a:solidFill>
              </a:rPr>
              <a:t> </a:t>
            </a:r>
            <a:r>
              <a:rPr lang="en-US" sz="2800" dirty="0" smtClean="0"/>
              <a:t>that primes them to consider their gender or culture, and </a:t>
            </a:r>
          </a:p>
          <a:p>
            <a:pPr lvl="1"/>
            <a:r>
              <a:rPr lang="en-US" sz="2800" dirty="0" smtClean="0"/>
              <a:t>an </a:t>
            </a:r>
            <a:r>
              <a:rPr lang="en-US" sz="2800" b="1" dirty="0" smtClean="0">
                <a:solidFill>
                  <a:srgbClr val="70AD47"/>
                </a:solidFill>
              </a:rPr>
              <a:t>interactive graphic novel</a:t>
            </a:r>
            <a:r>
              <a:rPr lang="en-US" sz="2800" dirty="0" smtClean="0">
                <a:solidFill>
                  <a:srgbClr val="70AD47"/>
                </a:solidFill>
              </a:rPr>
              <a:t> </a:t>
            </a:r>
            <a:r>
              <a:rPr lang="en-US" sz="2800" dirty="0" smtClean="0"/>
              <a:t>with ethical decisions </a:t>
            </a:r>
          </a:p>
          <a:p>
            <a:r>
              <a:rPr lang="en-US" dirty="0" smtClean="0"/>
              <a:t>Participants are also asked to complete a </a:t>
            </a:r>
            <a:r>
              <a:rPr lang="en-US" b="1" dirty="0" smtClean="0">
                <a:solidFill>
                  <a:srgbClr val="70AD47"/>
                </a:solidFill>
              </a:rPr>
              <a:t>weekly journal</a:t>
            </a:r>
          </a:p>
          <a:p>
            <a:r>
              <a:rPr lang="en-US" dirty="0"/>
              <a:t>All participants experience the same experimental conditions, but in randomized order</a:t>
            </a:r>
          </a:p>
          <a:p>
            <a:pPr lvl="1"/>
            <a:endParaRPr lang="en-US" sz="2800" dirty="0" smtClean="0"/>
          </a:p>
        </p:txBody>
      </p:sp>
      <p:sp>
        <p:nvSpPr>
          <p:cNvPr id="5" name="Rectangle 4"/>
          <p:cNvSpPr/>
          <p:nvPr/>
        </p:nvSpPr>
        <p:spPr>
          <a:xfrm>
            <a:off x="384917" y="6338077"/>
            <a:ext cx="11422167" cy="523220"/>
          </a:xfrm>
          <a:prstGeom prst="rect">
            <a:avLst/>
          </a:prstGeom>
          <a:noFill/>
        </p:spPr>
        <p:txBody>
          <a:bodyPr wrap="none" lIns="91440" tIns="45720" rIns="91440" bIns="45720">
            <a:spAutoFit/>
          </a:bodyPr>
          <a:lstStyle/>
          <a:p>
            <a:pPr algn="ct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w</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hat project is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 </a:t>
            </a:r>
            <a:r>
              <a:rPr lang="en-US"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Wingdings"/>
                <a:cs typeface="Wingdings"/>
                <a:sym typeface="Wingdings"/>
              </a:rPr>
              <a:t>deep integration &amp; methodology</a:t>
            </a:r>
            <a:r>
              <a:rPr lang="en-US" sz="2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a:t>
            </a: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challenges &amp; responses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 </a:t>
            </a:r>
            <a:endPar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Tree>
    <p:extLst>
      <p:ext uri="{BB962C8B-B14F-4D97-AF65-F5344CB8AC3E}">
        <p14:creationId xmlns:p14="http://schemas.microsoft.com/office/powerpoint/2010/main" val="3988407780"/>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13"/>
          <p:cNvGrpSpPr/>
          <p:nvPr/>
        </p:nvGrpSpPr>
        <p:grpSpPr>
          <a:xfrm>
            <a:off x="1845236" y="1246841"/>
            <a:ext cx="8369300" cy="4896974"/>
            <a:chOff x="1845236" y="1844481"/>
            <a:chExt cx="8369300" cy="4896974"/>
          </a:xfrm>
        </p:grpSpPr>
        <p:pic>
          <p:nvPicPr>
            <p:cNvPr id="4" name="Picture 3"/>
            <p:cNvPicPr>
              <a:picLocks noChangeAspect="1"/>
            </p:cNvPicPr>
            <p:nvPr/>
          </p:nvPicPr>
          <p:blipFill>
            <a:blip r:embed="rId2"/>
            <a:stretch>
              <a:fillRect/>
            </a:stretch>
          </p:blipFill>
          <p:spPr>
            <a:xfrm>
              <a:off x="1845236" y="1844481"/>
              <a:ext cx="8369300" cy="4381500"/>
            </a:xfrm>
            <a:prstGeom prst="rect">
              <a:avLst/>
            </a:prstGeom>
          </p:spPr>
        </p:pic>
        <p:cxnSp>
          <p:nvCxnSpPr>
            <p:cNvPr id="12" name="Straight Arrow Connector 11"/>
            <p:cNvCxnSpPr/>
            <p:nvPr/>
          </p:nvCxnSpPr>
          <p:spPr>
            <a:xfrm>
              <a:off x="2300942" y="5871883"/>
              <a:ext cx="0" cy="35858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3" name="Straight Arrow Connector 12"/>
            <p:cNvCxnSpPr/>
            <p:nvPr/>
          </p:nvCxnSpPr>
          <p:spPr>
            <a:xfrm>
              <a:off x="2303932" y="6382867"/>
              <a:ext cx="0" cy="35858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grpSp>
      <p:sp>
        <p:nvSpPr>
          <p:cNvPr id="2" name="Title 2"/>
          <p:cNvSpPr txBox="1">
            <a:spLocks/>
          </p:cNvSpPr>
          <p:nvPr/>
        </p:nvSpPr>
        <p:spPr>
          <a:xfrm>
            <a:off x="1" y="1"/>
            <a:ext cx="5005294" cy="1509058"/>
          </a:xfrm>
          <a:prstGeom prst="rect">
            <a:avLst/>
          </a:prstGeom>
          <a:solidFill>
            <a:schemeClr val="bg1">
              <a:alpha val="43000"/>
            </a:schemeClr>
          </a:solidFill>
        </p:spPr>
        <p:txBody>
          <a:bodyPr anchor="ct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smtClean="0"/>
              <a:t>     Methodology</a:t>
            </a:r>
            <a:endParaRPr lang="en-US" dirty="0"/>
          </a:p>
        </p:txBody>
      </p:sp>
      <p:sp>
        <p:nvSpPr>
          <p:cNvPr id="5" name="Rectangle 4"/>
          <p:cNvSpPr/>
          <p:nvPr/>
        </p:nvSpPr>
        <p:spPr>
          <a:xfrm>
            <a:off x="4303059" y="192306"/>
            <a:ext cx="7620000" cy="923330"/>
          </a:xfrm>
          <a:prstGeom prst="rect">
            <a:avLst/>
          </a:prstGeom>
        </p:spPr>
        <p:txBody>
          <a:bodyPr wrap="square">
            <a:spAutoFit/>
          </a:bodyPr>
          <a:lstStyle/>
          <a:p>
            <a:r>
              <a:rPr lang="en-US" dirty="0" smtClean="0"/>
              <a:t>After completing the survey prime (or immediately—in the week they receive the control condition), participants enter the graphic novel, where they make 3 ethical calls. At some point during the week, they are to journal online.</a:t>
            </a:r>
            <a:endParaRPr lang="en-US" dirty="0"/>
          </a:p>
        </p:txBody>
      </p:sp>
      <p:sp>
        <p:nvSpPr>
          <p:cNvPr id="6" name="Rectangle 5"/>
          <p:cNvSpPr/>
          <p:nvPr/>
        </p:nvSpPr>
        <p:spPr>
          <a:xfrm>
            <a:off x="418354" y="2211299"/>
            <a:ext cx="1374588" cy="1195294"/>
          </a:xfrm>
          <a:prstGeom prst="rect">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en-US" dirty="0" smtClean="0"/>
              <a:t>Survey Prime</a:t>
            </a:r>
            <a:endParaRPr lang="en-US" dirty="0"/>
          </a:p>
        </p:txBody>
      </p:sp>
      <p:sp>
        <p:nvSpPr>
          <p:cNvPr id="7" name="Rectangle 6"/>
          <p:cNvSpPr/>
          <p:nvPr/>
        </p:nvSpPr>
        <p:spPr>
          <a:xfrm>
            <a:off x="10431929" y="2229228"/>
            <a:ext cx="1374588" cy="1195294"/>
          </a:xfrm>
          <a:prstGeom prst="rect">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en-US" dirty="0" smtClean="0"/>
              <a:t>Weekly Journal</a:t>
            </a:r>
            <a:endParaRPr lang="en-US" dirty="0"/>
          </a:p>
        </p:txBody>
      </p:sp>
      <p:sp>
        <p:nvSpPr>
          <p:cNvPr id="8" name="TextBox 7"/>
          <p:cNvSpPr txBox="1"/>
          <p:nvPr/>
        </p:nvSpPr>
        <p:spPr>
          <a:xfrm>
            <a:off x="366864" y="3511184"/>
            <a:ext cx="1489861" cy="1200329"/>
          </a:xfrm>
          <a:prstGeom prst="rect">
            <a:avLst/>
          </a:prstGeom>
          <a:noFill/>
        </p:spPr>
        <p:txBody>
          <a:bodyPr wrap="none" rtlCol="0">
            <a:spAutoFit/>
          </a:bodyPr>
          <a:lstStyle/>
          <a:p>
            <a:pPr algn="ctr"/>
            <a:r>
              <a:rPr lang="en-US" dirty="0" smtClean="0"/>
              <a:t>Gender or</a:t>
            </a:r>
          </a:p>
          <a:p>
            <a:pPr algn="ctr"/>
            <a:r>
              <a:rPr lang="en-US" dirty="0" smtClean="0"/>
              <a:t>Culture</a:t>
            </a:r>
          </a:p>
          <a:p>
            <a:pPr algn="ctr"/>
            <a:r>
              <a:rPr lang="en-US" dirty="0" smtClean="0"/>
              <a:t>Survey</a:t>
            </a:r>
          </a:p>
          <a:p>
            <a:pPr algn="ctr"/>
            <a:r>
              <a:rPr lang="en-US" dirty="0" smtClean="0"/>
              <a:t>(or no survey)</a:t>
            </a:r>
          </a:p>
        </p:txBody>
      </p:sp>
      <p:sp>
        <p:nvSpPr>
          <p:cNvPr id="9" name="TextBox 8"/>
          <p:cNvSpPr txBox="1"/>
          <p:nvPr/>
        </p:nvSpPr>
        <p:spPr>
          <a:xfrm>
            <a:off x="4421406" y="5665732"/>
            <a:ext cx="2500880" cy="646331"/>
          </a:xfrm>
          <a:prstGeom prst="rect">
            <a:avLst/>
          </a:prstGeom>
          <a:noFill/>
        </p:spPr>
        <p:txBody>
          <a:bodyPr wrap="none" rtlCol="0">
            <a:spAutoFit/>
          </a:bodyPr>
          <a:lstStyle/>
          <a:p>
            <a:pPr algn="ctr"/>
            <a:r>
              <a:rPr lang="en-US" dirty="0" smtClean="0"/>
              <a:t>Radio, Business, or Civic</a:t>
            </a:r>
          </a:p>
          <a:p>
            <a:pPr algn="ctr"/>
            <a:r>
              <a:rPr lang="en-US" dirty="0"/>
              <a:t>t</a:t>
            </a:r>
            <a:r>
              <a:rPr lang="en-US" dirty="0" smtClean="0"/>
              <a:t>heme, 3-questions each</a:t>
            </a:r>
          </a:p>
        </p:txBody>
      </p:sp>
      <p:sp>
        <p:nvSpPr>
          <p:cNvPr id="10" name="TextBox 9"/>
          <p:cNvSpPr txBox="1"/>
          <p:nvPr/>
        </p:nvSpPr>
        <p:spPr>
          <a:xfrm>
            <a:off x="10441419" y="3514174"/>
            <a:ext cx="1367908" cy="646331"/>
          </a:xfrm>
          <a:prstGeom prst="rect">
            <a:avLst/>
          </a:prstGeom>
          <a:noFill/>
        </p:spPr>
        <p:txBody>
          <a:bodyPr wrap="none" rtlCol="0">
            <a:spAutoFit/>
          </a:bodyPr>
          <a:lstStyle/>
          <a:p>
            <a:pPr algn="ctr"/>
            <a:r>
              <a:rPr lang="en-US" dirty="0" smtClean="0"/>
              <a:t>Completed</a:t>
            </a:r>
          </a:p>
          <a:p>
            <a:pPr algn="ctr"/>
            <a:r>
              <a:rPr lang="en-US" dirty="0"/>
              <a:t>o</a:t>
            </a:r>
            <a:r>
              <a:rPr lang="en-US" dirty="0" smtClean="0"/>
              <a:t>n own time</a:t>
            </a:r>
          </a:p>
        </p:txBody>
      </p:sp>
      <p:sp>
        <p:nvSpPr>
          <p:cNvPr id="15" name="Rectangle 14"/>
          <p:cNvSpPr/>
          <p:nvPr/>
        </p:nvSpPr>
        <p:spPr>
          <a:xfrm>
            <a:off x="384917" y="6338077"/>
            <a:ext cx="11422167" cy="523220"/>
          </a:xfrm>
          <a:prstGeom prst="rect">
            <a:avLst/>
          </a:prstGeom>
          <a:noFill/>
        </p:spPr>
        <p:txBody>
          <a:bodyPr wrap="none" lIns="91440" tIns="45720" rIns="91440" bIns="45720">
            <a:spAutoFit/>
          </a:bodyPr>
          <a:lstStyle/>
          <a:p>
            <a:pPr algn="ct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w</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hat project is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 </a:t>
            </a:r>
            <a:r>
              <a:rPr lang="en-US"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Wingdings"/>
                <a:cs typeface="Wingdings"/>
                <a:sym typeface="Wingdings"/>
              </a:rPr>
              <a:t>deep integration &amp; methodology</a:t>
            </a:r>
            <a:r>
              <a:rPr lang="en-US" sz="2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a:t>
            </a: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challenges &amp; responses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 </a:t>
            </a:r>
            <a:endPar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Tree>
    <p:extLst>
      <p:ext uri="{BB962C8B-B14F-4D97-AF65-F5344CB8AC3E}">
        <p14:creationId xmlns:p14="http://schemas.microsoft.com/office/powerpoint/2010/main" val="4261944574"/>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p:cNvPr>
          <p:cNvSpPr/>
          <p:nvPr/>
        </p:nvSpPr>
        <p:spPr>
          <a:xfrm>
            <a:off x="239059" y="277923"/>
            <a:ext cx="6858000" cy="707886"/>
          </a:xfrm>
          <a:prstGeom prst="rect">
            <a:avLst/>
          </a:prstGeom>
        </p:spPr>
        <p:txBody>
          <a:bodyPr wrap="square">
            <a:spAutoFit/>
          </a:bodyPr>
          <a:lstStyle/>
          <a:p>
            <a:r>
              <a:rPr lang="en-US" sz="4000" dirty="0"/>
              <a:t>http://</a:t>
            </a:r>
            <a:r>
              <a:rPr lang="en-US" sz="4000" dirty="0" err="1"/>
              <a:t>tinyurl.com</a:t>
            </a:r>
            <a:r>
              <a:rPr lang="en-US" sz="4000" dirty="0"/>
              <a:t>/</a:t>
            </a:r>
            <a:r>
              <a:rPr lang="en-US" sz="4000" dirty="0" err="1"/>
              <a:t>SMVgame</a:t>
            </a:r>
            <a:endParaRPr lang="en-US" sz="4000" dirty="0"/>
          </a:p>
        </p:txBody>
      </p:sp>
      <p:pic>
        <p:nvPicPr>
          <p:cNvPr id="5" name="Picture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913529" y="1263827"/>
            <a:ext cx="7306235" cy="5461943"/>
          </a:xfrm>
          <a:prstGeom prst="rect">
            <a:avLst/>
          </a:prstGeom>
        </p:spPr>
      </p:pic>
    </p:spTree>
    <p:extLst>
      <p:ext uri="{BB962C8B-B14F-4D97-AF65-F5344CB8AC3E}">
        <p14:creationId xmlns:p14="http://schemas.microsoft.com/office/powerpoint/2010/main" val="457917959"/>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p:cNvPr>
          <p:cNvSpPr/>
          <p:nvPr/>
        </p:nvSpPr>
        <p:spPr>
          <a:xfrm>
            <a:off x="239059" y="277923"/>
            <a:ext cx="6858000" cy="707886"/>
          </a:xfrm>
          <a:prstGeom prst="rect">
            <a:avLst/>
          </a:prstGeom>
        </p:spPr>
        <p:txBody>
          <a:bodyPr wrap="square">
            <a:spAutoFit/>
          </a:bodyPr>
          <a:lstStyle/>
          <a:p>
            <a:r>
              <a:rPr lang="en-US" sz="4000" dirty="0"/>
              <a:t>http://</a:t>
            </a:r>
            <a:r>
              <a:rPr lang="en-US" sz="4000" dirty="0" err="1"/>
              <a:t>tinyurl.com</a:t>
            </a:r>
            <a:r>
              <a:rPr lang="en-US" sz="4000" dirty="0"/>
              <a:t>/</a:t>
            </a:r>
            <a:r>
              <a:rPr lang="en-US" sz="4000" dirty="0" err="1"/>
              <a:t>SMVgame</a:t>
            </a:r>
            <a:endParaRPr lang="en-US" sz="4000" dirty="0"/>
          </a:p>
        </p:txBody>
      </p:sp>
      <p:pic>
        <p:nvPicPr>
          <p:cNvPr id="3" name="Picture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28748" y="1175115"/>
            <a:ext cx="7334505" cy="5518534"/>
          </a:xfrm>
          <a:prstGeom prst="rect">
            <a:avLst/>
          </a:prstGeom>
        </p:spPr>
      </p:pic>
    </p:spTree>
    <p:extLst>
      <p:ext uri="{BB962C8B-B14F-4D97-AF65-F5344CB8AC3E}">
        <p14:creationId xmlns:p14="http://schemas.microsoft.com/office/powerpoint/2010/main" val="2341785674"/>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p:cNvPr>
          <p:cNvSpPr/>
          <p:nvPr/>
        </p:nvSpPr>
        <p:spPr>
          <a:xfrm>
            <a:off x="239059" y="277923"/>
            <a:ext cx="6858000" cy="707886"/>
          </a:xfrm>
          <a:prstGeom prst="rect">
            <a:avLst/>
          </a:prstGeom>
        </p:spPr>
        <p:txBody>
          <a:bodyPr wrap="square">
            <a:spAutoFit/>
          </a:bodyPr>
          <a:lstStyle/>
          <a:p>
            <a:r>
              <a:rPr lang="en-US" sz="4000" dirty="0"/>
              <a:t>http://</a:t>
            </a:r>
            <a:r>
              <a:rPr lang="en-US" sz="4000" dirty="0" err="1"/>
              <a:t>tinyurl.com</a:t>
            </a:r>
            <a:r>
              <a:rPr lang="en-US" sz="4000" dirty="0"/>
              <a:t>/</a:t>
            </a:r>
            <a:r>
              <a:rPr lang="en-US" sz="4000" dirty="0" err="1"/>
              <a:t>SMVgame</a:t>
            </a:r>
            <a:endParaRPr lang="en-US" sz="4000" dirty="0"/>
          </a:p>
        </p:txBody>
      </p:sp>
      <p:pic>
        <p:nvPicPr>
          <p:cNvPr id="3" name="Picture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85091" y="1168166"/>
            <a:ext cx="7221818" cy="5434341"/>
          </a:xfrm>
          <a:prstGeom prst="rect">
            <a:avLst/>
          </a:prstGeom>
        </p:spPr>
      </p:pic>
    </p:spTree>
    <p:extLst>
      <p:ext uri="{BB962C8B-B14F-4D97-AF65-F5344CB8AC3E}">
        <p14:creationId xmlns:p14="http://schemas.microsoft.com/office/powerpoint/2010/main" val="793621682"/>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p:cNvPr>
          <p:cNvSpPr/>
          <p:nvPr/>
        </p:nvSpPr>
        <p:spPr>
          <a:xfrm>
            <a:off x="239059" y="277923"/>
            <a:ext cx="6858000" cy="707886"/>
          </a:xfrm>
          <a:prstGeom prst="rect">
            <a:avLst/>
          </a:prstGeom>
        </p:spPr>
        <p:txBody>
          <a:bodyPr wrap="square">
            <a:spAutoFit/>
          </a:bodyPr>
          <a:lstStyle/>
          <a:p>
            <a:r>
              <a:rPr lang="en-US" sz="4000" dirty="0"/>
              <a:t>http://</a:t>
            </a:r>
            <a:r>
              <a:rPr lang="en-US" sz="4000" dirty="0" err="1"/>
              <a:t>tinyurl.com</a:t>
            </a:r>
            <a:r>
              <a:rPr lang="en-US" sz="4000" dirty="0"/>
              <a:t>/</a:t>
            </a:r>
            <a:r>
              <a:rPr lang="en-US" sz="4000" dirty="0" err="1"/>
              <a:t>SMVgame</a:t>
            </a:r>
            <a:endParaRPr lang="en-US" sz="4000" dirty="0"/>
          </a:p>
        </p:txBody>
      </p:sp>
      <p:pic>
        <p:nvPicPr>
          <p:cNvPr id="3" name="Picture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366184" y="1109115"/>
            <a:ext cx="7459633" cy="5584534"/>
          </a:xfrm>
          <a:prstGeom prst="rect">
            <a:avLst/>
          </a:prstGeom>
        </p:spPr>
      </p:pic>
    </p:spTree>
    <p:extLst>
      <p:ext uri="{BB962C8B-B14F-4D97-AF65-F5344CB8AC3E}">
        <p14:creationId xmlns:p14="http://schemas.microsoft.com/office/powerpoint/2010/main" val="3960267364"/>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36700" y="0"/>
            <a:ext cx="9110628" cy="6858000"/>
          </a:xfrm>
          <a:prstGeom prst="rect">
            <a:avLst/>
          </a:prstGeom>
        </p:spPr>
      </p:pic>
    </p:spTree>
    <p:extLst>
      <p:ext uri="{BB962C8B-B14F-4D97-AF65-F5344CB8AC3E}">
        <p14:creationId xmlns:p14="http://schemas.microsoft.com/office/powerpoint/2010/main" val="4020458481"/>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Hypotheses / Predictions</a:t>
            </a:r>
            <a:endParaRPr lang="en-US" dirty="0"/>
          </a:p>
        </p:txBody>
      </p:sp>
      <p:sp>
        <p:nvSpPr>
          <p:cNvPr id="3" name="Content Placeholder 2"/>
          <p:cNvSpPr>
            <a:spLocks noGrp="1"/>
          </p:cNvSpPr>
          <p:nvPr>
            <p:ph idx="1"/>
          </p:nvPr>
        </p:nvSpPr>
        <p:spPr>
          <a:xfrm>
            <a:off x="838200" y="1733600"/>
            <a:ext cx="10515600" cy="4351338"/>
          </a:xfrm>
        </p:spPr>
        <p:txBody>
          <a:bodyPr>
            <a:noAutofit/>
          </a:bodyPr>
          <a:lstStyle/>
          <a:p>
            <a:pPr lvl="1"/>
            <a:r>
              <a:rPr lang="en-US" sz="2800" dirty="0" smtClean="0"/>
              <a:t>H1</a:t>
            </a:r>
            <a:r>
              <a:rPr lang="en-US" sz="2800" dirty="0"/>
              <a:t>: </a:t>
            </a:r>
            <a:r>
              <a:rPr lang="en-US" sz="2800" dirty="0" smtClean="0"/>
              <a:t>An interaction between prime and ethical decisions.</a:t>
            </a:r>
          </a:p>
        </p:txBody>
      </p:sp>
      <p:sp>
        <p:nvSpPr>
          <p:cNvPr id="4" name="Rectangle 3"/>
          <p:cNvSpPr/>
          <p:nvPr/>
        </p:nvSpPr>
        <p:spPr>
          <a:xfrm>
            <a:off x="384917" y="6338077"/>
            <a:ext cx="11422167" cy="523220"/>
          </a:xfrm>
          <a:prstGeom prst="rect">
            <a:avLst/>
          </a:prstGeom>
          <a:noFill/>
        </p:spPr>
        <p:txBody>
          <a:bodyPr wrap="none" lIns="91440" tIns="45720" rIns="91440" bIns="45720">
            <a:spAutoFit/>
          </a:bodyPr>
          <a:lstStyle/>
          <a:p>
            <a:pPr algn="ct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w</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hat project is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 </a:t>
            </a:r>
            <a:r>
              <a:rPr lang="en-US"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Wingdings"/>
                <a:cs typeface="Wingdings"/>
                <a:sym typeface="Wingdings"/>
              </a:rPr>
              <a:t>deep integration &amp; methodology</a:t>
            </a:r>
            <a:r>
              <a:rPr lang="en-US" sz="2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a:t>
            </a: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challenges &amp; responses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 </a:t>
            </a:r>
            <a:endPar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graphicFrame>
        <p:nvGraphicFramePr>
          <p:cNvPr id="6" name="Table 5"/>
          <p:cNvGraphicFramePr>
            <a:graphicFrameLocks noGrp="1"/>
          </p:cNvGraphicFramePr>
          <p:nvPr>
            <p:extLst>
              <p:ext uri="{D42A27DB-BD31-4B8C-83A1-F6EECF244321}">
                <p14:modId xmlns:p14="http://schemas.microsoft.com/office/powerpoint/2010/main" val="26934673"/>
              </p:ext>
            </p:extLst>
          </p:nvPr>
        </p:nvGraphicFramePr>
        <p:xfrm>
          <a:off x="1633970" y="2729198"/>
          <a:ext cx="8373609" cy="2194560"/>
        </p:xfrm>
        <a:graphic>
          <a:graphicData uri="http://schemas.openxmlformats.org/drawingml/2006/table">
            <a:tbl>
              <a:tblPr firstRow="1" bandRow="1">
                <a:tableStyleId>{08FB837D-C827-4EFA-A057-4D05807E0F7C}</a:tableStyleId>
              </a:tblPr>
              <a:tblGrid>
                <a:gridCol w="1948289"/>
                <a:gridCol w="6425320"/>
              </a:tblGrid>
              <a:tr h="370840">
                <a:tc>
                  <a:txBody>
                    <a:bodyPr/>
                    <a:lstStyle/>
                    <a:p>
                      <a:r>
                        <a:rPr lang="en-US" sz="2400" dirty="0" smtClean="0"/>
                        <a:t>Prime</a:t>
                      </a:r>
                      <a:endParaRPr lang="en-US" sz="2400" dirty="0"/>
                    </a:p>
                  </a:txBody>
                  <a:tcPr/>
                </a:tc>
                <a:tc>
                  <a:txBody>
                    <a:bodyPr/>
                    <a:lstStyle/>
                    <a:p>
                      <a:r>
                        <a:rPr lang="en-US" sz="2400" dirty="0" smtClean="0"/>
                        <a:t>More sensitive to…</a:t>
                      </a:r>
                      <a:endParaRPr lang="en-US" sz="2400" dirty="0"/>
                    </a:p>
                  </a:txBody>
                  <a:tcPr/>
                </a:tc>
              </a:tr>
              <a:tr h="370840">
                <a:tc>
                  <a:txBody>
                    <a:bodyPr/>
                    <a:lstStyle/>
                    <a:p>
                      <a:r>
                        <a:rPr lang="en-US" sz="2400" dirty="0" smtClean="0"/>
                        <a:t>Culture</a:t>
                      </a:r>
                      <a:endParaRPr lang="en-US" sz="2400" dirty="0"/>
                    </a:p>
                  </a:txBody>
                  <a:tcPr/>
                </a:tc>
                <a:tc>
                  <a:txBody>
                    <a:bodyPr/>
                    <a:lstStyle/>
                    <a:p>
                      <a:r>
                        <a:rPr lang="en-US" sz="2400" b="1" baseline="0" dirty="0" smtClean="0"/>
                        <a:t>…culture</a:t>
                      </a:r>
                      <a:r>
                        <a:rPr lang="en-US" sz="2400" baseline="0" dirty="0" smtClean="0"/>
                        <a:t> than when given other two primes</a:t>
                      </a:r>
                      <a:endParaRPr lang="en-US" sz="2400" dirty="0"/>
                    </a:p>
                  </a:txBody>
                  <a:tcPr/>
                </a:tc>
              </a:tr>
              <a:tr h="370840">
                <a:tc>
                  <a:txBody>
                    <a:bodyPr/>
                    <a:lstStyle/>
                    <a:p>
                      <a:r>
                        <a:rPr lang="en-US" sz="2400" dirty="0" smtClean="0"/>
                        <a:t>Gender</a:t>
                      </a:r>
                      <a:endParaRPr lang="en-US" sz="2400" dirty="0"/>
                    </a:p>
                  </a:txBody>
                  <a:tcPr/>
                </a:tc>
                <a:tc>
                  <a:txBody>
                    <a:bodyPr/>
                    <a:lstStyle/>
                    <a:p>
                      <a:r>
                        <a:rPr lang="en-US" sz="2400" b="1" dirty="0" smtClean="0"/>
                        <a:t>…gender</a:t>
                      </a:r>
                      <a:r>
                        <a:rPr lang="en-US" sz="2400" dirty="0" smtClean="0"/>
                        <a:t> than when given other two primes</a:t>
                      </a:r>
                      <a:endParaRPr lang="en-US" sz="2400" dirty="0"/>
                    </a:p>
                  </a:txBody>
                  <a:tcPr/>
                </a:tc>
              </a:tr>
              <a:tr h="370840">
                <a:tc>
                  <a:txBody>
                    <a:bodyPr/>
                    <a:lstStyle/>
                    <a:p>
                      <a:r>
                        <a:rPr lang="en-US" sz="2400" dirty="0" smtClean="0"/>
                        <a:t>Control </a:t>
                      </a:r>
                    </a:p>
                    <a:p>
                      <a:r>
                        <a:rPr lang="en-US" sz="2400" dirty="0" smtClean="0"/>
                        <a:t>(no survey)</a:t>
                      </a:r>
                      <a:endParaRPr lang="en-US" sz="2400" dirty="0"/>
                    </a:p>
                  </a:txBody>
                  <a:tcPr/>
                </a:tc>
                <a:tc>
                  <a:txBody>
                    <a:bodyPr/>
                    <a:lstStyle/>
                    <a:p>
                      <a:r>
                        <a:rPr lang="en-US" sz="2400" dirty="0" smtClean="0"/>
                        <a:t>…neither; this condition</a:t>
                      </a:r>
                      <a:r>
                        <a:rPr lang="en-US" sz="2400" baseline="0" dirty="0" smtClean="0"/>
                        <a:t> is least ethically sensitive</a:t>
                      </a:r>
                      <a:endParaRPr lang="en-US" sz="2400" dirty="0"/>
                    </a:p>
                  </a:txBody>
                  <a:tcPr/>
                </a:tc>
              </a:tr>
            </a:tbl>
          </a:graphicData>
        </a:graphic>
      </p:graphicFrame>
    </p:spTree>
    <p:extLst>
      <p:ext uri="{BB962C8B-B14F-4D97-AF65-F5344CB8AC3E}">
        <p14:creationId xmlns:p14="http://schemas.microsoft.com/office/powerpoint/2010/main" val="2757048624"/>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Hypotheses / Predictions</a:t>
            </a:r>
            <a:endParaRPr lang="en-US" dirty="0"/>
          </a:p>
        </p:txBody>
      </p:sp>
      <p:sp>
        <p:nvSpPr>
          <p:cNvPr id="3" name="Content Placeholder 2"/>
          <p:cNvSpPr>
            <a:spLocks noGrp="1"/>
          </p:cNvSpPr>
          <p:nvPr>
            <p:ph idx="1"/>
          </p:nvPr>
        </p:nvSpPr>
        <p:spPr>
          <a:xfrm>
            <a:off x="838200" y="1733600"/>
            <a:ext cx="10515600" cy="4351338"/>
          </a:xfrm>
        </p:spPr>
        <p:txBody>
          <a:bodyPr>
            <a:noAutofit/>
          </a:bodyPr>
          <a:lstStyle/>
          <a:p>
            <a:pPr lvl="1"/>
            <a:r>
              <a:rPr lang="en-US" sz="2800" dirty="0" smtClean="0"/>
              <a:t>H2: Individuals will be more ethical in the work environment scenarios, as there are more serious consequences for ethical transgressions in work environments.</a:t>
            </a:r>
          </a:p>
        </p:txBody>
      </p:sp>
      <p:sp>
        <p:nvSpPr>
          <p:cNvPr id="4" name="Rectangle 3"/>
          <p:cNvSpPr/>
          <p:nvPr/>
        </p:nvSpPr>
        <p:spPr>
          <a:xfrm>
            <a:off x="384917" y="6338077"/>
            <a:ext cx="11422167" cy="523220"/>
          </a:xfrm>
          <a:prstGeom prst="rect">
            <a:avLst/>
          </a:prstGeom>
          <a:noFill/>
        </p:spPr>
        <p:txBody>
          <a:bodyPr wrap="none" lIns="91440" tIns="45720" rIns="91440" bIns="45720">
            <a:spAutoFit/>
          </a:bodyPr>
          <a:lstStyle/>
          <a:p>
            <a:pPr algn="ct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w</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hat project is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 </a:t>
            </a:r>
            <a:r>
              <a:rPr lang="en-US"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Wingdings"/>
                <a:cs typeface="Wingdings"/>
                <a:sym typeface="Wingdings"/>
              </a:rPr>
              <a:t>deep integration &amp; methodology</a:t>
            </a:r>
            <a:r>
              <a:rPr lang="en-US" sz="2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a:t>
            </a: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challenges &amp; responses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 </a:t>
            </a:r>
            <a:endPar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pic>
        <p:nvPicPr>
          <p:cNvPr id="5" name="Picture 4"/>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8017442" y="3160484"/>
            <a:ext cx="3434658" cy="2887069"/>
          </a:xfrm>
          <a:prstGeom prst="rect">
            <a:avLst/>
          </a:prstGeom>
        </p:spPr>
      </p:pic>
      <p:pic>
        <p:nvPicPr>
          <p:cNvPr id="6" name="Picture 5"/>
          <p:cNvPicPr>
            <a:picLocks noChangeAspect="1"/>
          </p:cNvPicPr>
          <p:nvPr/>
        </p:nvPicPr>
        <p:blipFill rotWithShape="1">
          <a:blip r:embed="rId3" cstate="screen">
            <a:extLst>
              <a:ext uri="{BEBA8EAE-BF5A-486C-A8C5-ECC9F3942E4B}">
                <a14:imgProps xmlns:a14="http://schemas.microsoft.com/office/drawing/2010/main">
                  <a14:imgLayer r:embed="rId4">
                    <a14:imgEffect>
                      <a14:brightnessContrast bright="20000" contrast="20000"/>
                    </a14:imgEffect>
                  </a14:imgLayer>
                </a14:imgProps>
              </a:ext>
              <a:ext uri="{28A0092B-C50C-407E-A947-70E740481C1C}">
                <a14:useLocalDpi xmlns:a14="http://schemas.microsoft.com/office/drawing/2010/main"/>
              </a:ext>
            </a:extLst>
          </a:blip>
          <a:srcRect/>
          <a:stretch/>
        </p:blipFill>
        <p:spPr>
          <a:xfrm>
            <a:off x="4094015" y="3608185"/>
            <a:ext cx="3847610" cy="2553111"/>
          </a:xfrm>
          <a:prstGeom prst="rect">
            <a:avLst/>
          </a:prstGeom>
        </p:spPr>
      </p:pic>
      <p:pic>
        <p:nvPicPr>
          <p:cNvPr id="7" name="Picture 6"/>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717158" y="3308617"/>
            <a:ext cx="3642610" cy="2985387"/>
          </a:xfrm>
          <a:prstGeom prst="rect">
            <a:avLst/>
          </a:prstGeom>
        </p:spPr>
      </p:pic>
      <p:sp>
        <p:nvSpPr>
          <p:cNvPr id="8" name="Rounded Rectangle 7"/>
          <p:cNvSpPr/>
          <p:nvPr/>
        </p:nvSpPr>
        <p:spPr>
          <a:xfrm>
            <a:off x="4245640" y="3393454"/>
            <a:ext cx="3620166" cy="2692014"/>
          </a:xfrm>
          <a:prstGeom prst="roundRect">
            <a:avLst>
              <a:gd name="adj" fmla="val 8218"/>
            </a:avLst>
          </a:prstGeom>
          <a:noFill/>
          <a:ln w="57150" cmpd="sng">
            <a:solidFill>
              <a:schemeClr val="accent6"/>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97654310"/>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Hypotheses / Predictions</a:t>
            </a:r>
            <a:endParaRPr lang="en-US" dirty="0"/>
          </a:p>
        </p:txBody>
      </p:sp>
      <p:sp>
        <p:nvSpPr>
          <p:cNvPr id="3" name="Content Placeholder 2"/>
          <p:cNvSpPr>
            <a:spLocks noGrp="1"/>
          </p:cNvSpPr>
          <p:nvPr>
            <p:ph idx="1"/>
          </p:nvPr>
        </p:nvSpPr>
        <p:spPr>
          <a:xfrm>
            <a:off x="838200" y="1733600"/>
            <a:ext cx="10515600" cy="4351338"/>
          </a:xfrm>
        </p:spPr>
        <p:txBody>
          <a:bodyPr>
            <a:noAutofit/>
          </a:bodyPr>
          <a:lstStyle/>
          <a:p>
            <a:pPr lvl="1"/>
            <a:r>
              <a:rPr lang="en-US" sz="2800" dirty="0" smtClean="0"/>
              <a:t>H3: Individuals from different cultures will respond to the ethical questions with different degrees of sensitivity.</a:t>
            </a:r>
            <a:endParaRPr lang="en-US" sz="2800" dirty="0"/>
          </a:p>
          <a:p>
            <a:endParaRPr lang="en-US" sz="3200" dirty="0"/>
          </a:p>
        </p:txBody>
      </p:sp>
      <p:sp>
        <p:nvSpPr>
          <p:cNvPr id="4" name="Rectangle 3"/>
          <p:cNvSpPr/>
          <p:nvPr/>
        </p:nvSpPr>
        <p:spPr>
          <a:xfrm>
            <a:off x="384917" y="6338077"/>
            <a:ext cx="11422167" cy="523220"/>
          </a:xfrm>
          <a:prstGeom prst="rect">
            <a:avLst/>
          </a:prstGeom>
          <a:noFill/>
        </p:spPr>
        <p:txBody>
          <a:bodyPr wrap="none" lIns="91440" tIns="45720" rIns="91440" bIns="45720">
            <a:spAutoFit/>
          </a:bodyPr>
          <a:lstStyle/>
          <a:p>
            <a:pPr algn="ct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w</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hat project is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 </a:t>
            </a:r>
            <a:r>
              <a:rPr lang="en-US"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Wingdings"/>
                <a:cs typeface="Wingdings"/>
                <a:sym typeface="Wingdings"/>
              </a:rPr>
              <a:t>deep integration &amp; methodology</a:t>
            </a:r>
            <a:r>
              <a:rPr lang="en-US" sz="2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a:t>
            </a: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challenges &amp; responses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 </a:t>
            </a:r>
            <a:endPar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pic>
        <p:nvPicPr>
          <p:cNvPr id="5" name="Picture 4"/>
          <p:cNvPicPr>
            <a:picLocks noChangeAspect="1"/>
          </p:cNvPicPr>
          <p:nvPr/>
        </p:nvPicPr>
        <p:blipFill>
          <a:blip r:embed="rId2"/>
          <a:stretch>
            <a:fillRect/>
          </a:stretch>
        </p:blipFill>
        <p:spPr>
          <a:xfrm>
            <a:off x="4027246" y="3109086"/>
            <a:ext cx="4405379" cy="2745606"/>
          </a:xfrm>
          <a:prstGeom prst="rect">
            <a:avLst/>
          </a:prstGeom>
        </p:spPr>
      </p:pic>
    </p:spTree>
    <p:extLst>
      <p:ext uri="{BB962C8B-B14F-4D97-AF65-F5344CB8AC3E}">
        <p14:creationId xmlns:p14="http://schemas.microsoft.com/office/powerpoint/2010/main" val="3597654310"/>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p:cNvSpPr txBox="1">
            <a:spLocks/>
          </p:cNvSpPr>
          <p:nvPr/>
        </p:nvSpPr>
        <p:spPr>
          <a:xfrm>
            <a:off x="1" y="1"/>
            <a:ext cx="5005294" cy="1509058"/>
          </a:xfrm>
          <a:prstGeom prst="rect">
            <a:avLst/>
          </a:prstGeom>
          <a:solidFill>
            <a:schemeClr val="bg1">
              <a:alpha val="43000"/>
            </a:schemeClr>
          </a:solidFill>
        </p:spPr>
        <p:txBody>
          <a:bodyPr anchor="ct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smtClean="0"/>
              <a:t>     Data</a:t>
            </a:r>
            <a:endParaRPr lang="en-US" dirty="0"/>
          </a:p>
        </p:txBody>
      </p:sp>
      <p:sp>
        <p:nvSpPr>
          <p:cNvPr id="4" name="Content Placeholder 3"/>
          <p:cNvSpPr>
            <a:spLocks noGrp="1"/>
          </p:cNvSpPr>
          <p:nvPr>
            <p:ph idx="1"/>
          </p:nvPr>
        </p:nvSpPr>
        <p:spPr/>
        <p:txBody>
          <a:bodyPr/>
          <a:lstStyle/>
          <a:p>
            <a:r>
              <a:rPr lang="en-US" b="1" dirty="0" smtClean="0">
                <a:solidFill>
                  <a:srgbClr val="70AD47"/>
                </a:solidFill>
              </a:rPr>
              <a:t>Survey data </a:t>
            </a:r>
            <a:r>
              <a:rPr lang="en-US" dirty="0" smtClean="0"/>
              <a:t>(survey was actually used to prime them, but we can also use their answers to inform our research)</a:t>
            </a:r>
          </a:p>
          <a:p>
            <a:r>
              <a:rPr lang="en-US" b="1" dirty="0" smtClean="0">
                <a:solidFill>
                  <a:srgbClr val="70AD47"/>
                </a:solidFill>
              </a:rPr>
              <a:t>Choices in the adventure </a:t>
            </a:r>
            <a:r>
              <a:rPr lang="en-US" dirty="0" smtClean="0"/>
              <a:t>(were they swayed to make certain ethical decisions based on the survey they received: gender survey, culture survey, no survey)</a:t>
            </a:r>
          </a:p>
          <a:p>
            <a:r>
              <a:rPr lang="en-US" b="1" dirty="0" smtClean="0">
                <a:solidFill>
                  <a:srgbClr val="70AD47"/>
                </a:solidFill>
              </a:rPr>
              <a:t>Journal entries </a:t>
            </a:r>
            <a:r>
              <a:rPr lang="en-US" dirty="0"/>
              <a:t>(are there commonalities among students who performed similarly, are there differences between groups and how they responded to the surveys)</a:t>
            </a:r>
          </a:p>
          <a:p>
            <a:endParaRPr lang="en-US" dirty="0" smtClean="0"/>
          </a:p>
        </p:txBody>
      </p:sp>
      <p:sp>
        <p:nvSpPr>
          <p:cNvPr id="5" name="Rectangle 4"/>
          <p:cNvSpPr/>
          <p:nvPr/>
        </p:nvSpPr>
        <p:spPr>
          <a:xfrm>
            <a:off x="384917" y="6338077"/>
            <a:ext cx="11422167" cy="523220"/>
          </a:xfrm>
          <a:prstGeom prst="rect">
            <a:avLst/>
          </a:prstGeom>
          <a:noFill/>
        </p:spPr>
        <p:txBody>
          <a:bodyPr wrap="none" lIns="91440" tIns="45720" rIns="91440" bIns="45720">
            <a:spAutoFit/>
          </a:bodyPr>
          <a:lstStyle/>
          <a:p>
            <a:pPr algn="ct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w</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hat project is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 </a:t>
            </a:r>
            <a:r>
              <a:rPr lang="en-US"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Wingdings"/>
                <a:cs typeface="Wingdings"/>
                <a:sym typeface="Wingdings"/>
              </a:rPr>
              <a:t>deep integration &amp; methodology</a:t>
            </a:r>
            <a:r>
              <a:rPr lang="en-US" sz="2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a:t>
            </a: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challenges &amp; responses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 </a:t>
            </a:r>
            <a:endPar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Tree>
    <p:extLst>
      <p:ext uri="{BB962C8B-B14F-4D97-AF65-F5344CB8AC3E}">
        <p14:creationId xmlns:p14="http://schemas.microsoft.com/office/powerpoint/2010/main" val="2926469322"/>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p:cNvSpPr txBox="1">
            <a:spLocks/>
          </p:cNvSpPr>
          <p:nvPr/>
        </p:nvSpPr>
        <p:spPr>
          <a:xfrm>
            <a:off x="1" y="1"/>
            <a:ext cx="5005294" cy="1509058"/>
          </a:xfrm>
          <a:prstGeom prst="rect">
            <a:avLst/>
          </a:prstGeom>
          <a:solidFill>
            <a:schemeClr val="bg1">
              <a:alpha val="43000"/>
            </a:schemeClr>
          </a:solidFill>
        </p:spPr>
        <p:txBody>
          <a:bodyPr anchor="ct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smtClean="0"/>
              <a:t>     Analyses</a:t>
            </a:r>
            <a:endParaRPr lang="en-US" dirty="0"/>
          </a:p>
        </p:txBody>
      </p:sp>
      <p:sp>
        <p:nvSpPr>
          <p:cNvPr id="4" name="Content Placeholder 3"/>
          <p:cNvSpPr>
            <a:spLocks noGrp="1"/>
          </p:cNvSpPr>
          <p:nvPr>
            <p:ph idx="1"/>
          </p:nvPr>
        </p:nvSpPr>
        <p:spPr/>
        <p:txBody>
          <a:bodyPr/>
          <a:lstStyle/>
          <a:p>
            <a:r>
              <a:rPr lang="en-US" b="1" dirty="0" smtClean="0"/>
              <a:t>Survey data </a:t>
            </a:r>
            <a:r>
              <a:rPr lang="en-US" dirty="0" smtClean="0"/>
              <a:t>can be used to </a:t>
            </a:r>
            <a:r>
              <a:rPr lang="en-US" b="1" dirty="0" smtClean="0">
                <a:solidFill>
                  <a:srgbClr val="70AD47"/>
                </a:solidFill>
              </a:rPr>
              <a:t>group students for analyses</a:t>
            </a:r>
            <a:r>
              <a:rPr lang="en-US" dirty="0" smtClean="0"/>
              <a:t>. E.g., “</a:t>
            </a:r>
            <a:r>
              <a:rPr lang="en-US" dirty="0" err="1" smtClean="0"/>
              <a:t>haole</a:t>
            </a:r>
            <a:r>
              <a:rPr lang="en-US" dirty="0" smtClean="0"/>
              <a:t>” students might react to the cultural prime in a specific way, whereas European exchange students may have a different reaction to the cultural questions</a:t>
            </a:r>
          </a:p>
          <a:p>
            <a:r>
              <a:rPr lang="en-US" b="1" dirty="0" smtClean="0"/>
              <a:t>Choices in the adventure </a:t>
            </a:r>
            <a:r>
              <a:rPr lang="en-US" dirty="0" smtClean="0"/>
              <a:t>will be analyzed via </a:t>
            </a:r>
            <a:r>
              <a:rPr lang="en-US" b="1" dirty="0" smtClean="0">
                <a:solidFill>
                  <a:schemeClr val="accent6"/>
                </a:solidFill>
              </a:rPr>
              <a:t>ANOVA</a:t>
            </a:r>
            <a:r>
              <a:rPr lang="en-US" dirty="0" smtClean="0">
                <a:solidFill>
                  <a:schemeClr val="accent6"/>
                </a:solidFill>
              </a:rPr>
              <a:t> </a:t>
            </a:r>
            <a:r>
              <a:rPr lang="en-US" dirty="0" smtClean="0"/>
              <a:t>based on the prime given in relation to the scenario topic</a:t>
            </a:r>
          </a:p>
          <a:p>
            <a:r>
              <a:rPr lang="en-US" b="1" dirty="0" smtClean="0"/>
              <a:t>Journal entries </a:t>
            </a:r>
            <a:r>
              <a:rPr lang="en-US" b="1" dirty="0" smtClean="0">
                <a:solidFill>
                  <a:srgbClr val="70AD47"/>
                </a:solidFill>
              </a:rPr>
              <a:t>latent semantic analysis </a:t>
            </a:r>
            <a:r>
              <a:rPr lang="en-US" dirty="0" smtClean="0"/>
              <a:t>to discover similarities and/or differences between groups determined by survey answers and/or ethical decisions</a:t>
            </a:r>
          </a:p>
          <a:p>
            <a:endParaRPr lang="en-US" dirty="0" smtClean="0"/>
          </a:p>
        </p:txBody>
      </p:sp>
      <p:sp>
        <p:nvSpPr>
          <p:cNvPr id="5" name="Rectangle 4"/>
          <p:cNvSpPr/>
          <p:nvPr/>
        </p:nvSpPr>
        <p:spPr>
          <a:xfrm>
            <a:off x="384917" y="6338077"/>
            <a:ext cx="11422167" cy="523220"/>
          </a:xfrm>
          <a:prstGeom prst="rect">
            <a:avLst/>
          </a:prstGeom>
          <a:noFill/>
        </p:spPr>
        <p:txBody>
          <a:bodyPr wrap="none" lIns="91440" tIns="45720" rIns="91440" bIns="45720">
            <a:spAutoFit/>
          </a:bodyPr>
          <a:lstStyle/>
          <a:p>
            <a:pPr algn="ct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w</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hat project is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 </a:t>
            </a:r>
            <a:r>
              <a:rPr lang="en-US"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Wingdings"/>
                <a:cs typeface="Wingdings"/>
                <a:sym typeface="Wingdings"/>
              </a:rPr>
              <a:t>deep integration &amp; methodology</a:t>
            </a:r>
            <a:r>
              <a:rPr lang="en-US" sz="2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a:t>
            </a: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challenges &amp; responses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 </a:t>
            </a:r>
            <a:endPar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Tree>
    <p:extLst>
      <p:ext uri="{BB962C8B-B14F-4D97-AF65-F5344CB8AC3E}">
        <p14:creationId xmlns:p14="http://schemas.microsoft.com/office/powerpoint/2010/main" val="3556183403"/>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4939" y="478113"/>
            <a:ext cx="6507745" cy="4362825"/>
          </a:xfrm>
          <a:prstGeom prst="rect">
            <a:avLst/>
          </a:prstGeom>
        </p:spPr>
      </p:pic>
      <p:grpSp>
        <p:nvGrpSpPr>
          <p:cNvPr id="24" name="Group 23"/>
          <p:cNvGrpSpPr/>
          <p:nvPr/>
        </p:nvGrpSpPr>
        <p:grpSpPr>
          <a:xfrm>
            <a:off x="-199357" y="-14934"/>
            <a:ext cx="9268653" cy="5438577"/>
            <a:chOff x="-199357" y="-14934"/>
            <a:chExt cx="9268653" cy="5438577"/>
          </a:xfrm>
        </p:grpSpPr>
        <p:grpSp>
          <p:nvGrpSpPr>
            <p:cNvPr id="6" name="Group 5"/>
            <p:cNvGrpSpPr/>
            <p:nvPr/>
          </p:nvGrpSpPr>
          <p:grpSpPr>
            <a:xfrm>
              <a:off x="2674472" y="-14934"/>
              <a:ext cx="6394824" cy="5438577"/>
              <a:chOff x="2674472" y="582706"/>
              <a:chExt cx="6394824" cy="5438577"/>
            </a:xfrm>
          </p:grpSpPr>
          <p:pic>
            <p:nvPicPr>
              <p:cNvPr id="3" name="Picture 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674472" y="1807871"/>
                <a:ext cx="6394824" cy="4213412"/>
              </a:xfrm>
              <a:prstGeom prst="rect">
                <a:avLst/>
              </a:prstGeom>
            </p:spPr>
          </p:pic>
          <p:sp>
            <p:nvSpPr>
              <p:cNvPr id="5" name="Rectangle 4"/>
              <p:cNvSpPr/>
              <p:nvPr/>
            </p:nvSpPr>
            <p:spPr>
              <a:xfrm>
                <a:off x="3481294" y="582706"/>
                <a:ext cx="3212353" cy="1314823"/>
              </a:xfrm>
              <a:prstGeom prst="rect">
                <a:avLst/>
              </a:prstGeom>
              <a:solidFill>
                <a:srgbClr val="FFFFFF"/>
              </a:solidFill>
              <a:ln>
                <a:solidFill>
                  <a:srgbClr val="FFFFF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16" name="Rectangle 15"/>
            <p:cNvSpPr/>
            <p:nvPr/>
          </p:nvSpPr>
          <p:spPr>
            <a:xfrm rot="3143702">
              <a:off x="1436687" y="1673324"/>
              <a:ext cx="1005344" cy="970509"/>
            </a:xfrm>
            <a:prstGeom prst="rect">
              <a:avLst/>
            </a:prstGeom>
            <a:solidFill>
              <a:srgbClr val="ACD19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Rectangle 16"/>
            <p:cNvSpPr/>
            <p:nvPr/>
          </p:nvSpPr>
          <p:spPr>
            <a:xfrm rot="2146653">
              <a:off x="1006382" y="1616548"/>
              <a:ext cx="1005344" cy="970509"/>
            </a:xfrm>
            <a:prstGeom prst="rect">
              <a:avLst/>
            </a:prstGeom>
            <a:solidFill>
              <a:srgbClr val="ACD19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Rectangle 17"/>
            <p:cNvSpPr/>
            <p:nvPr/>
          </p:nvSpPr>
          <p:spPr>
            <a:xfrm rot="20740415">
              <a:off x="1831134" y="1948242"/>
              <a:ext cx="1005344" cy="970509"/>
            </a:xfrm>
            <a:prstGeom prst="rect">
              <a:avLst/>
            </a:prstGeom>
            <a:solidFill>
              <a:srgbClr val="ACD19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 name="Rectangle 18"/>
            <p:cNvSpPr/>
            <p:nvPr/>
          </p:nvSpPr>
          <p:spPr>
            <a:xfrm rot="2599384">
              <a:off x="1289533" y="2259459"/>
              <a:ext cx="1005344" cy="539620"/>
            </a:xfrm>
            <a:prstGeom prst="rect">
              <a:avLst/>
            </a:prstGeom>
            <a:solidFill>
              <a:srgbClr val="ACD19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 name="Rectangle 19"/>
            <p:cNvSpPr/>
            <p:nvPr/>
          </p:nvSpPr>
          <p:spPr>
            <a:xfrm>
              <a:off x="1792940" y="2904918"/>
              <a:ext cx="938219" cy="830375"/>
            </a:xfrm>
            <a:prstGeom prst="rect">
              <a:avLst/>
            </a:prstGeom>
            <a:solidFill>
              <a:srgbClr val="6D93A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 name="Rectangle 20"/>
            <p:cNvSpPr/>
            <p:nvPr/>
          </p:nvSpPr>
          <p:spPr>
            <a:xfrm rot="733309">
              <a:off x="-37504" y="2674756"/>
              <a:ext cx="2293957" cy="830375"/>
            </a:xfrm>
            <a:prstGeom prst="rect">
              <a:avLst/>
            </a:prstGeom>
            <a:solidFill>
              <a:srgbClr val="6D93A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 name="Rectangle 21"/>
            <p:cNvSpPr/>
            <p:nvPr/>
          </p:nvSpPr>
          <p:spPr>
            <a:xfrm rot="1746059">
              <a:off x="570525" y="2696450"/>
              <a:ext cx="1846196" cy="549898"/>
            </a:xfrm>
            <a:prstGeom prst="rect">
              <a:avLst/>
            </a:prstGeom>
            <a:solidFill>
              <a:srgbClr val="6D93A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 name="Rectangle 22"/>
            <p:cNvSpPr/>
            <p:nvPr/>
          </p:nvSpPr>
          <p:spPr>
            <a:xfrm rot="20863329">
              <a:off x="-199357" y="3027627"/>
              <a:ext cx="1930562" cy="892406"/>
            </a:xfrm>
            <a:prstGeom prst="rect">
              <a:avLst/>
            </a:prstGeom>
            <a:solidFill>
              <a:srgbClr val="6D93A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15" name="Group 14"/>
          <p:cNvGrpSpPr/>
          <p:nvPr/>
        </p:nvGrpSpPr>
        <p:grpSpPr>
          <a:xfrm>
            <a:off x="4317216" y="1060824"/>
            <a:ext cx="7919603" cy="5827047"/>
            <a:chOff x="4317216" y="1060824"/>
            <a:chExt cx="7919603" cy="5827047"/>
          </a:xfrm>
        </p:grpSpPr>
        <p:grpSp>
          <p:nvGrpSpPr>
            <p:cNvPr id="13" name="Group 12"/>
            <p:cNvGrpSpPr/>
            <p:nvPr/>
          </p:nvGrpSpPr>
          <p:grpSpPr>
            <a:xfrm>
              <a:off x="4317216" y="1060824"/>
              <a:ext cx="7919603" cy="5827047"/>
              <a:chOff x="4317216" y="1060824"/>
              <a:chExt cx="7919603" cy="5827047"/>
            </a:xfrm>
          </p:grpSpPr>
          <p:sp>
            <p:nvSpPr>
              <p:cNvPr id="11" name="Rectangle 10"/>
              <p:cNvSpPr/>
              <p:nvPr/>
            </p:nvSpPr>
            <p:spPr>
              <a:xfrm rot="21137676">
                <a:off x="5187398" y="3086049"/>
                <a:ext cx="1473250" cy="973225"/>
              </a:xfrm>
              <a:prstGeom prst="rect">
                <a:avLst/>
              </a:prstGeom>
              <a:solidFill>
                <a:srgbClr val="ACD19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10" name="Group 9"/>
              <p:cNvGrpSpPr/>
              <p:nvPr/>
            </p:nvGrpSpPr>
            <p:grpSpPr>
              <a:xfrm>
                <a:off x="4317216" y="1060824"/>
                <a:ext cx="7919603" cy="5827047"/>
                <a:chOff x="4317216" y="1060824"/>
                <a:chExt cx="7919603" cy="5827047"/>
              </a:xfrm>
            </p:grpSpPr>
            <p:grpSp>
              <p:nvGrpSpPr>
                <p:cNvPr id="8" name="Group 7"/>
                <p:cNvGrpSpPr/>
                <p:nvPr/>
              </p:nvGrpSpPr>
              <p:grpSpPr>
                <a:xfrm>
                  <a:off x="6125880" y="1060824"/>
                  <a:ext cx="6110939" cy="5827047"/>
                  <a:chOff x="6125880" y="1060824"/>
                  <a:chExt cx="6110939" cy="5827047"/>
                </a:xfrm>
              </p:grpSpPr>
              <p:pic>
                <p:nvPicPr>
                  <p:cNvPr id="4" name="Picture 3"/>
                  <p:cNvPicPr>
                    <a:picLocks noChangeAspect="1"/>
                  </p:cNvPicPr>
                  <p:nvPr/>
                </p:nvPicPr>
                <p:blipFill rotWithShape="1">
                  <a:blip r:embed="rId4" cstate="screen">
                    <a:extLst>
                      <a:ext uri="{28A0092B-C50C-407E-A947-70E740481C1C}">
                        <a14:useLocalDpi xmlns:a14="http://schemas.microsoft.com/office/drawing/2010/main"/>
                      </a:ext>
                    </a:extLst>
                  </a:blip>
                  <a:srcRect t="-6481"/>
                  <a:stretch/>
                </p:blipFill>
                <p:spPr>
                  <a:xfrm>
                    <a:off x="6125880" y="1807882"/>
                    <a:ext cx="6110939" cy="5079989"/>
                  </a:xfrm>
                  <a:prstGeom prst="rect">
                    <a:avLst/>
                  </a:prstGeom>
                </p:spPr>
              </p:pic>
              <p:sp>
                <p:nvSpPr>
                  <p:cNvPr id="7" name="Rectangle 6"/>
                  <p:cNvSpPr/>
                  <p:nvPr/>
                </p:nvSpPr>
                <p:spPr>
                  <a:xfrm>
                    <a:off x="7351059" y="1060824"/>
                    <a:ext cx="2360706" cy="1180352"/>
                  </a:xfrm>
                  <a:prstGeom prst="rect">
                    <a:avLst/>
                  </a:prstGeom>
                  <a:solidFill>
                    <a:srgbClr val="FFFFFF"/>
                  </a:solidFill>
                  <a:ln>
                    <a:solidFill>
                      <a:srgbClr val="FFFFF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9" name="Rectangle 8"/>
                <p:cNvSpPr/>
                <p:nvPr/>
              </p:nvSpPr>
              <p:spPr>
                <a:xfrm rot="2457971">
                  <a:off x="4317216" y="2564659"/>
                  <a:ext cx="1750325" cy="1377083"/>
                </a:xfrm>
                <a:prstGeom prst="rect">
                  <a:avLst/>
                </a:prstGeom>
                <a:solidFill>
                  <a:srgbClr val="ACD19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12" name="Rectangle 11"/>
              <p:cNvSpPr/>
              <p:nvPr/>
            </p:nvSpPr>
            <p:spPr>
              <a:xfrm rot="21137676">
                <a:off x="5361583" y="3505197"/>
                <a:ext cx="1300136" cy="773405"/>
              </a:xfrm>
              <a:prstGeom prst="rect">
                <a:avLst/>
              </a:prstGeom>
              <a:solidFill>
                <a:srgbClr val="ACD19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14" name="Rectangle 13"/>
            <p:cNvSpPr/>
            <p:nvPr/>
          </p:nvSpPr>
          <p:spPr>
            <a:xfrm rot="2720263">
              <a:off x="5722471" y="2868706"/>
              <a:ext cx="582705" cy="149411"/>
            </a:xfrm>
            <a:prstGeom prst="rect">
              <a:avLst/>
            </a:prstGeom>
            <a:solidFill>
              <a:schemeClr val="bg1"/>
            </a:solidFill>
            <a:ln>
              <a:solidFill>
                <a:srgbClr val="FFFFF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26" name="Rectangle 25"/>
          <p:cNvSpPr/>
          <p:nvPr/>
        </p:nvSpPr>
        <p:spPr>
          <a:xfrm>
            <a:off x="384917" y="6338077"/>
            <a:ext cx="11422167" cy="523220"/>
          </a:xfrm>
          <a:prstGeom prst="rect">
            <a:avLst/>
          </a:prstGeom>
          <a:noFill/>
        </p:spPr>
        <p:txBody>
          <a:bodyPr wrap="none" lIns="91440" tIns="45720" rIns="91440" bIns="45720">
            <a:spAutoFit/>
          </a:bodyPr>
          <a:lstStyle/>
          <a:p>
            <a:pPr algn="ct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w</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hat project is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 </a:t>
            </a:r>
            <a:r>
              <a:rPr lang="en-US"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Wingdings"/>
                <a:cs typeface="Wingdings"/>
                <a:sym typeface="Wingdings"/>
              </a:rPr>
              <a:t>deep integration &amp; methodology</a:t>
            </a:r>
            <a:r>
              <a:rPr lang="en-US" sz="2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a:t>
            </a: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challenges &amp; responses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 </a:t>
            </a:r>
            <a:endPar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Tree>
    <p:extLst>
      <p:ext uri="{BB962C8B-B14F-4D97-AF65-F5344CB8AC3E}">
        <p14:creationId xmlns:p14="http://schemas.microsoft.com/office/powerpoint/2010/main" val="1820427770"/>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par>
                                <p:cTn id="13" presetID="10" presetClass="exit" presetSubtype="0" fill="hold" grpId="0" nodeType="withEffect">
                                  <p:stCondLst>
                                    <p:cond delay="0"/>
                                  </p:stCondLst>
                                  <p:childTnLst>
                                    <p:animEffect transition="out" filter="fade">
                                      <p:cBhvr>
                                        <p:cTn id="14" dur="500"/>
                                        <p:tgtEl>
                                          <p:spTgt spid="26"/>
                                        </p:tgtEl>
                                      </p:cBhvr>
                                    </p:animEffect>
                                    <p:set>
                                      <p:cBhvr>
                                        <p:cTn id="15" dur="1" fill="hold">
                                          <p:stCondLst>
                                            <p:cond delay="499"/>
                                          </p:stCondLst>
                                        </p:cTn>
                                        <p:tgtEl>
                                          <p:spTgt spid="2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cstate="screen">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a:ext>
            </a:extLst>
          </a:blip>
          <a:srcRect t="38363" r="57675"/>
          <a:stretch/>
        </p:blipFill>
        <p:spPr>
          <a:xfrm>
            <a:off x="1395186" y="1597233"/>
            <a:ext cx="9295103" cy="5194272"/>
          </a:xfrm>
          <a:prstGeom prst="rect">
            <a:avLst/>
          </a:prstGeom>
        </p:spPr>
      </p:pic>
      <p:sp>
        <p:nvSpPr>
          <p:cNvPr id="4" name="Rectangle 3"/>
          <p:cNvSpPr/>
          <p:nvPr/>
        </p:nvSpPr>
        <p:spPr>
          <a:xfrm>
            <a:off x="10371257" y="1789671"/>
            <a:ext cx="1019809" cy="3079004"/>
          </a:xfrm>
          <a:prstGeom prst="rect">
            <a:avLst/>
          </a:prstGeom>
          <a:solidFill>
            <a:srgbClr val="FFFFFF"/>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Rectangle 4"/>
          <p:cNvSpPr/>
          <p:nvPr/>
        </p:nvSpPr>
        <p:spPr>
          <a:xfrm>
            <a:off x="9946405" y="3906485"/>
            <a:ext cx="1019809" cy="673533"/>
          </a:xfrm>
          <a:prstGeom prst="rect">
            <a:avLst/>
          </a:prstGeom>
          <a:solidFill>
            <a:srgbClr val="FFFFFF"/>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11495" y="205646"/>
            <a:ext cx="4779855" cy="1834194"/>
          </a:xfrm>
          <a:prstGeom prst="rect">
            <a:avLst/>
          </a:prstGeom>
          <a:ln>
            <a:solidFill>
              <a:schemeClr val="accent2"/>
            </a:solidFill>
          </a:ln>
        </p:spPr>
      </p:pic>
      <p:sp>
        <p:nvSpPr>
          <p:cNvPr id="6" name="Rectangle 5"/>
          <p:cNvSpPr/>
          <p:nvPr/>
        </p:nvSpPr>
        <p:spPr>
          <a:xfrm>
            <a:off x="384917" y="6338077"/>
            <a:ext cx="11422167" cy="523220"/>
          </a:xfrm>
          <a:prstGeom prst="rect">
            <a:avLst/>
          </a:prstGeom>
          <a:noFill/>
        </p:spPr>
        <p:txBody>
          <a:bodyPr wrap="none" lIns="91440" tIns="45720" rIns="91440" bIns="45720">
            <a:spAutoFit/>
          </a:bodyPr>
          <a:lstStyle/>
          <a:p>
            <a:pPr algn="ct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w</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hat project is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 </a:t>
            </a:r>
            <a:r>
              <a:rPr lang="en-US"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Wingdings"/>
                <a:cs typeface="Wingdings"/>
                <a:sym typeface="Wingdings"/>
              </a:rPr>
              <a:t>deep integration &amp; methodology</a:t>
            </a:r>
            <a:r>
              <a:rPr lang="en-US" sz="2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a:t>
            </a: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challenges &amp; responses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 </a:t>
            </a:r>
            <a:endPar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7" name="Rounded Rectangle 6"/>
          <p:cNvSpPr/>
          <p:nvPr/>
        </p:nvSpPr>
        <p:spPr>
          <a:xfrm>
            <a:off x="1312848" y="2097531"/>
            <a:ext cx="9618034" cy="4066643"/>
          </a:xfrm>
          <a:prstGeom prst="roundRect">
            <a:avLst>
              <a:gd name="adj" fmla="val 8947"/>
            </a:avLst>
          </a:prstGeom>
          <a:noFill/>
          <a:ln w="28575" cmpd="sng">
            <a:solidFill>
              <a:schemeClr val="accent6"/>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Title 2"/>
          <p:cNvSpPr txBox="1">
            <a:spLocks/>
          </p:cNvSpPr>
          <p:nvPr/>
        </p:nvSpPr>
        <p:spPr>
          <a:xfrm>
            <a:off x="1" y="1"/>
            <a:ext cx="5005294" cy="1509058"/>
          </a:xfrm>
          <a:prstGeom prst="rect">
            <a:avLst/>
          </a:prstGeom>
          <a:solidFill>
            <a:schemeClr val="bg1">
              <a:alpha val="43000"/>
            </a:schemeClr>
          </a:solidFill>
        </p:spPr>
        <p:txBody>
          <a:bodyPr anchor="ct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smtClean="0"/>
              <a:t>     Development</a:t>
            </a:r>
          </a:p>
          <a:p>
            <a:r>
              <a:rPr lang="en-US" sz="2800" dirty="0" smtClean="0"/>
              <a:t>September 2015 thru April 2016</a:t>
            </a:r>
            <a:endParaRPr lang="en-US" sz="2800" dirty="0"/>
          </a:p>
        </p:txBody>
      </p:sp>
      <p:sp>
        <p:nvSpPr>
          <p:cNvPr id="9" name="Rounded Rectangle 8"/>
          <p:cNvSpPr/>
          <p:nvPr/>
        </p:nvSpPr>
        <p:spPr>
          <a:xfrm>
            <a:off x="7092230" y="927479"/>
            <a:ext cx="2012082" cy="1084439"/>
          </a:xfrm>
          <a:prstGeom prst="roundRect">
            <a:avLst>
              <a:gd name="adj" fmla="val 8947"/>
            </a:avLst>
          </a:prstGeom>
          <a:noFill/>
          <a:ln w="28575" cmpd="sng">
            <a:solidFill>
              <a:schemeClr val="accent6"/>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1" name="Straight Connector 10"/>
          <p:cNvCxnSpPr/>
          <p:nvPr/>
        </p:nvCxnSpPr>
        <p:spPr>
          <a:xfrm flipH="1">
            <a:off x="1555439" y="998824"/>
            <a:ext cx="5522521" cy="1098707"/>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4163835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p:cNvGrpSpPr/>
          <p:nvPr/>
        </p:nvGrpSpPr>
        <p:grpSpPr>
          <a:xfrm>
            <a:off x="447452" y="179294"/>
            <a:ext cx="11618946" cy="6678706"/>
            <a:chOff x="447452" y="194236"/>
            <a:chExt cx="11618946" cy="6678706"/>
          </a:xfrm>
        </p:grpSpPr>
        <p:grpSp>
          <p:nvGrpSpPr>
            <p:cNvPr id="7" name="Group 6"/>
            <p:cNvGrpSpPr/>
            <p:nvPr/>
          </p:nvGrpSpPr>
          <p:grpSpPr>
            <a:xfrm>
              <a:off x="447452" y="194236"/>
              <a:ext cx="11618946" cy="6678706"/>
              <a:chOff x="462393" y="1095907"/>
              <a:chExt cx="10024314" cy="5762093"/>
            </a:xfrm>
          </p:grpSpPr>
          <p:pic>
            <p:nvPicPr>
              <p:cNvPr id="3" name="Picture 2"/>
              <p:cNvPicPr>
                <a:picLocks noChangeAspect="1"/>
              </p:cNvPicPr>
              <p:nvPr/>
            </p:nvPicPr>
            <p:blipFill rotWithShape="1">
              <a:blip r:embed="rId3" cstate="screen">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a:ext>
                </a:extLst>
              </a:blip>
              <a:srcRect l="36830"/>
              <a:stretch/>
            </p:blipFill>
            <p:spPr>
              <a:xfrm>
                <a:off x="1001279" y="1095907"/>
                <a:ext cx="9485428" cy="5762093"/>
              </a:xfrm>
              <a:prstGeom prst="rect">
                <a:avLst/>
              </a:prstGeom>
            </p:spPr>
          </p:pic>
          <p:sp>
            <p:nvSpPr>
              <p:cNvPr id="4" name="Rectangle 3"/>
              <p:cNvSpPr/>
              <p:nvPr/>
            </p:nvSpPr>
            <p:spPr>
              <a:xfrm>
                <a:off x="462393" y="3380153"/>
                <a:ext cx="1276530" cy="3335923"/>
              </a:xfrm>
              <a:prstGeom prst="rect">
                <a:avLst/>
              </a:prstGeom>
              <a:solidFill>
                <a:srgbClr val="FFFFFF"/>
              </a:solidFill>
              <a:ln>
                <a:solidFill>
                  <a:srgbClr val="FFFFF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Rectangle 4"/>
              <p:cNvSpPr/>
              <p:nvPr/>
            </p:nvSpPr>
            <p:spPr>
              <a:xfrm>
                <a:off x="788265" y="4845537"/>
                <a:ext cx="1039050" cy="498231"/>
              </a:xfrm>
              <a:prstGeom prst="rect">
                <a:avLst/>
              </a:prstGeom>
              <a:solidFill>
                <a:srgbClr val="FFFFFF"/>
              </a:solidFill>
              <a:ln>
                <a:solidFill>
                  <a:srgbClr val="FFFFF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10" name="Rectangle 9"/>
            <p:cNvSpPr/>
            <p:nvPr/>
          </p:nvSpPr>
          <p:spPr>
            <a:xfrm>
              <a:off x="2540000" y="3301999"/>
              <a:ext cx="1150471" cy="1210235"/>
            </a:xfrm>
            <a:prstGeom prst="rect">
              <a:avLst/>
            </a:prstGeom>
            <a:solidFill>
              <a:srgbClr val="FFFFFF"/>
            </a:solidFill>
            <a:ln>
              <a:solidFill>
                <a:srgbClr val="FFFFF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ectangle 10"/>
            <p:cNvSpPr/>
            <p:nvPr/>
          </p:nvSpPr>
          <p:spPr>
            <a:xfrm>
              <a:off x="2569884" y="1927412"/>
              <a:ext cx="1676400" cy="1377573"/>
            </a:xfrm>
            <a:prstGeom prst="rect">
              <a:avLst/>
            </a:prstGeom>
            <a:solidFill>
              <a:srgbClr val="FFFFFF"/>
            </a:solidFill>
            <a:ln>
              <a:solidFill>
                <a:srgbClr val="FFFFF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Rectangle 13"/>
            <p:cNvSpPr/>
            <p:nvPr/>
          </p:nvSpPr>
          <p:spPr>
            <a:xfrm>
              <a:off x="2844802" y="558800"/>
              <a:ext cx="1057834" cy="472141"/>
            </a:xfrm>
            <a:prstGeom prst="rect">
              <a:avLst/>
            </a:prstGeom>
            <a:solidFill>
              <a:srgbClr val="FFFFFF"/>
            </a:solidFill>
            <a:ln>
              <a:solidFill>
                <a:srgbClr val="FFFFF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5"/>
            <a:stretch>
              <a:fillRect/>
            </a:stretch>
          </p:blipFill>
          <p:spPr>
            <a:xfrm>
              <a:off x="2997947" y="570753"/>
              <a:ext cx="774700" cy="444500"/>
            </a:xfrm>
            <a:prstGeom prst="rect">
              <a:avLst/>
            </a:prstGeom>
          </p:spPr>
        </p:pic>
        <p:sp>
          <p:nvSpPr>
            <p:cNvPr id="13" name="Rectangle 12"/>
            <p:cNvSpPr/>
            <p:nvPr/>
          </p:nvSpPr>
          <p:spPr>
            <a:xfrm>
              <a:off x="3394637" y="1213224"/>
              <a:ext cx="1057834" cy="803835"/>
            </a:xfrm>
            <a:prstGeom prst="rect">
              <a:avLst/>
            </a:prstGeom>
            <a:solidFill>
              <a:srgbClr val="FFFFFF"/>
            </a:solidFill>
            <a:ln>
              <a:solidFill>
                <a:srgbClr val="FFFFF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41" name="Rectangle 40"/>
          <p:cNvSpPr/>
          <p:nvPr/>
        </p:nvSpPr>
        <p:spPr>
          <a:xfrm>
            <a:off x="3644006" y="4494710"/>
            <a:ext cx="1564573" cy="1936015"/>
          </a:xfrm>
          <a:prstGeom prst="rect">
            <a:avLst/>
          </a:prstGeom>
          <a:solidFill>
            <a:srgbClr val="FFFFFF">
              <a:alpha val="5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3" name="Rectangle 42"/>
          <p:cNvSpPr/>
          <p:nvPr/>
        </p:nvSpPr>
        <p:spPr>
          <a:xfrm>
            <a:off x="4409455" y="2382909"/>
            <a:ext cx="1312847" cy="2949107"/>
          </a:xfrm>
          <a:prstGeom prst="rect">
            <a:avLst/>
          </a:prstGeom>
          <a:solidFill>
            <a:srgbClr val="FFFFFF">
              <a:alpha val="5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111495" y="205646"/>
            <a:ext cx="4779855" cy="1834194"/>
          </a:xfrm>
          <a:prstGeom prst="rect">
            <a:avLst/>
          </a:prstGeom>
          <a:ln>
            <a:solidFill>
              <a:schemeClr val="accent2"/>
            </a:solidFill>
          </a:ln>
        </p:spPr>
      </p:pic>
      <p:sp>
        <p:nvSpPr>
          <p:cNvPr id="16" name="Rectangle 15"/>
          <p:cNvSpPr/>
          <p:nvPr/>
        </p:nvSpPr>
        <p:spPr>
          <a:xfrm>
            <a:off x="384917" y="6338077"/>
            <a:ext cx="11422167" cy="523220"/>
          </a:xfrm>
          <a:prstGeom prst="rect">
            <a:avLst/>
          </a:prstGeom>
          <a:noFill/>
        </p:spPr>
        <p:txBody>
          <a:bodyPr wrap="none" lIns="91440" tIns="45720" rIns="91440" bIns="45720">
            <a:spAutoFit/>
          </a:bodyPr>
          <a:lstStyle/>
          <a:p>
            <a:pPr algn="ct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w</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hat project is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 </a:t>
            </a:r>
            <a:r>
              <a:rPr lang="en-US"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Wingdings"/>
                <a:cs typeface="Wingdings"/>
                <a:sym typeface="Wingdings"/>
              </a:rPr>
              <a:t>deep integration &amp; methodology</a:t>
            </a:r>
            <a:r>
              <a:rPr lang="en-US" sz="2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a:t>
            </a: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challenges &amp; responses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 </a:t>
            </a:r>
            <a:endPar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grpSp>
        <p:nvGrpSpPr>
          <p:cNvPr id="22" name="Group 21"/>
          <p:cNvGrpSpPr/>
          <p:nvPr/>
        </p:nvGrpSpPr>
        <p:grpSpPr>
          <a:xfrm>
            <a:off x="-149800" y="185496"/>
            <a:ext cx="9996156" cy="6178443"/>
            <a:chOff x="-149800" y="185496"/>
            <a:chExt cx="9996156" cy="6178443"/>
          </a:xfrm>
        </p:grpSpPr>
        <p:sp>
          <p:nvSpPr>
            <p:cNvPr id="18" name="Title 2"/>
            <p:cNvSpPr txBox="1">
              <a:spLocks/>
            </p:cNvSpPr>
            <p:nvPr/>
          </p:nvSpPr>
          <p:spPr>
            <a:xfrm rot="16200000">
              <a:off x="-1897918" y="2268758"/>
              <a:ext cx="5005294" cy="1509058"/>
            </a:xfrm>
            <a:prstGeom prst="rect">
              <a:avLst/>
            </a:prstGeom>
            <a:solidFill>
              <a:schemeClr val="bg1">
                <a:alpha val="43000"/>
              </a:schemeClr>
            </a:solidFill>
          </p:spPr>
          <p:txBody>
            <a:bodyPr anchor="ct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smtClean="0"/>
                <a:t>     Experiment</a:t>
              </a:r>
            </a:p>
            <a:p>
              <a:r>
                <a:rPr lang="en-US" sz="2800" dirty="0" smtClean="0"/>
                <a:t>3 weeks, in May</a:t>
              </a:r>
              <a:r>
                <a:rPr lang="en-US" sz="2800" dirty="0"/>
                <a:t> </a:t>
              </a:r>
              <a:r>
                <a:rPr lang="en-US" sz="2800" dirty="0" smtClean="0"/>
                <a:t>and June</a:t>
              </a:r>
              <a:endParaRPr lang="en-US" sz="2800" dirty="0"/>
            </a:p>
          </p:txBody>
        </p:sp>
        <p:sp>
          <p:nvSpPr>
            <p:cNvPr id="19" name="Rounded Rectangle 18"/>
            <p:cNvSpPr/>
            <p:nvPr/>
          </p:nvSpPr>
          <p:spPr>
            <a:xfrm>
              <a:off x="8933070" y="199765"/>
              <a:ext cx="913286" cy="1812153"/>
            </a:xfrm>
            <a:prstGeom prst="roundRect">
              <a:avLst>
                <a:gd name="adj" fmla="val 8947"/>
              </a:avLst>
            </a:prstGeom>
            <a:noFill/>
            <a:ln w="28575" cmpd="sng">
              <a:solidFill>
                <a:schemeClr val="accent6"/>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0" name="Straight Connector 19"/>
            <p:cNvCxnSpPr/>
            <p:nvPr/>
          </p:nvCxnSpPr>
          <p:spPr>
            <a:xfrm flipH="1" flipV="1">
              <a:off x="4666316" y="185496"/>
              <a:ext cx="4266754" cy="14269"/>
            </a:xfrm>
            <a:prstGeom prst="line">
              <a:avLst/>
            </a:prstGeom>
          </p:spPr>
          <p:style>
            <a:lnRef idx="2">
              <a:schemeClr val="accent1"/>
            </a:lnRef>
            <a:fillRef idx="0">
              <a:schemeClr val="accent1"/>
            </a:fillRef>
            <a:effectRef idx="1">
              <a:schemeClr val="accent1"/>
            </a:effectRef>
            <a:fontRef idx="minor">
              <a:schemeClr val="tx1"/>
            </a:fontRef>
          </p:style>
        </p:cxnSp>
        <p:sp>
          <p:nvSpPr>
            <p:cNvPr id="17" name="Rounded Rectangle 16"/>
            <p:cNvSpPr/>
            <p:nvPr/>
          </p:nvSpPr>
          <p:spPr>
            <a:xfrm>
              <a:off x="1212957" y="185496"/>
              <a:ext cx="4495075" cy="6178443"/>
            </a:xfrm>
            <a:prstGeom prst="roundRect">
              <a:avLst>
                <a:gd name="adj" fmla="val 8947"/>
              </a:avLst>
            </a:prstGeom>
            <a:noFill/>
            <a:ln w="28575" cmpd="sng">
              <a:solidFill>
                <a:schemeClr val="accent6"/>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23" name="Title 2"/>
          <p:cNvSpPr txBox="1">
            <a:spLocks/>
          </p:cNvSpPr>
          <p:nvPr/>
        </p:nvSpPr>
        <p:spPr>
          <a:xfrm>
            <a:off x="223753" y="138130"/>
            <a:ext cx="5712600" cy="1509058"/>
          </a:xfrm>
          <a:prstGeom prst="rect">
            <a:avLst/>
          </a:prstGeom>
          <a:solidFill>
            <a:srgbClr val="FFFFFF">
              <a:alpha val="77000"/>
            </a:srgbClr>
          </a:solidFill>
        </p:spPr>
        <p:txBody>
          <a:bodyPr anchor="ct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smtClean="0"/>
              <a:t>Analysis and Write-Up</a:t>
            </a:r>
          </a:p>
          <a:p>
            <a:r>
              <a:rPr lang="en-US" sz="2800" dirty="0" smtClean="0"/>
              <a:t>September 2016 - May 2017</a:t>
            </a:r>
            <a:endParaRPr lang="en-US" sz="2800" dirty="0"/>
          </a:p>
        </p:txBody>
      </p:sp>
      <p:sp>
        <p:nvSpPr>
          <p:cNvPr id="26" name="Rounded Rectangle 25"/>
          <p:cNvSpPr/>
          <p:nvPr/>
        </p:nvSpPr>
        <p:spPr>
          <a:xfrm>
            <a:off x="9717925" y="941748"/>
            <a:ext cx="2169052" cy="1084439"/>
          </a:xfrm>
          <a:prstGeom prst="roundRect">
            <a:avLst>
              <a:gd name="adj" fmla="val 8947"/>
            </a:avLst>
          </a:prstGeom>
          <a:noFill/>
          <a:ln w="28575" cmpd="sng">
            <a:solidFill>
              <a:schemeClr val="accent6"/>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5" name="Rectangle 34"/>
          <p:cNvSpPr/>
          <p:nvPr/>
        </p:nvSpPr>
        <p:spPr>
          <a:xfrm>
            <a:off x="5736576" y="2611212"/>
            <a:ext cx="6469698" cy="3824070"/>
          </a:xfrm>
          <a:prstGeom prst="rect">
            <a:avLst/>
          </a:prstGeom>
          <a:solidFill>
            <a:srgbClr val="FFFFFF">
              <a:alpha val="5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1" name="Straight Connector 30"/>
          <p:cNvCxnSpPr/>
          <p:nvPr/>
        </p:nvCxnSpPr>
        <p:spPr>
          <a:xfrm>
            <a:off x="11886977" y="1854960"/>
            <a:ext cx="142701" cy="1569581"/>
          </a:xfrm>
          <a:prstGeom prst="line">
            <a:avLst/>
          </a:prstGeom>
        </p:spPr>
        <p:style>
          <a:lnRef idx="2">
            <a:schemeClr val="accent1"/>
          </a:lnRef>
          <a:fillRef idx="0">
            <a:schemeClr val="accent1"/>
          </a:fillRef>
          <a:effectRef idx="1">
            <a:schemeClr val="accent1"/>
          </a:effectRef>
          <a:fontRef idx="minor">
            <a:schemeClr val="tx1"/>
          </a:fontRef>
        </p:style>
      </p:cxnSp>
      <p:cxnSp>
        <p:nvCxnSpPr>
          <p:cNvPr id="27" name="Straight Connector 26"/>
          <p:cNvCxnSpPr/>
          <p:nvPr/>
        </p:nvCxnSpPr>
        <p:spPr>
          <a:xfrm flipH="1">
            <a:off x="3439089" y="956017"/>
            <a:ext cx="6364458" cy="2211683"/>
          </a:xfrm>
          <a:prstGeom prst="line">
            <a:avLst/>
          </a:prstGeom>
        </p:spPr>
        <p:style>
          <a:lnRef idx="2">
            <a:schemeClr val="accent1"/>
          </a:lnRef>
          <a:fillRef idx="0">
            <a:schemeClr val="accent1"/>
          </a:fillRef>
          <a:effectRef idx="1">
            <a:schemeClr val="accent1"/>
          </a:effectRef>
          <a:fontRef idx="minor">
            <a:schemeClr val="tx1"/>
          </a:fontRef>
        </p:style>
      </p:cxnSp>
      <p:cxnSp>
        <p:nvCxnSpPr>
          <p:cNvPr id="38" name="Straight Connector 37"/>
          <p:cNvCxnSpPr/>
          <p:nvPr/>
        </p:nvCxnSpPr>
        <p:spPr>
          <a:xfrm flipH="1">
            <a:off x="5579601" y="1954842"/>
            <a:ext cx="4238214" cy="4280676"/>
          </a:xfrm>
          <a:prstGeom prst="line">
            <a:avLst/>
          </a:prstGeom>
        </p:spPr>
        <p:style>
          <a:lnRef idx="2">
            <a:schemeClr val="accent1"/>
          </a:lnRef>
          <a:fillRef idx="0">
            <a:schemeClr val="accent1"/>
          </a:fillRef>
          <a:effectRef idx="1">
            <a:schemeClr val="accent1"/>
          </a:effectRef>
          <a:fontRef idx="minor">
            <a:schemeClr val="tx1"/>
          </a:fontRef>
        </p:style>
      </p:cxnSp>
      <p:sp>
        <p:nvSpPr>
          <p:cNvPr id="40" name="Rectangle 39"/>
          <p:cNvSpPr/>
          <p:nvPr/>
        </p:nvSpPr>
        <p:spPr>
          <a:xfrm>
            <a:off x="1208393" y="1640926"/>
            <a:ext cx="2444748" cy="4694475"/>
          </a:xfrm>
          <a:prstGeom prst="rect">
            <a:avLst/>
          </a:prstGeom>
          <a:solidFill>
            <a:srgbClr val="FFFFFF">
              <a:alpha val="5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2" name="Rectangle 41"/>
          <p:cNvSpPr/>
          <p:nvPr/>
        </p:nvSpPr>
        <p:spPr>
          <a:xfrm>
            <a:off x="5223414" y="5607686"/>
            <a:ext cx="1369363" cy="875556"/>
          </a:xfrm>
          <a:prstGeom prst="rect">
            <a:avLst/>
          </a:prstGeom>
          <a:solidFill>
            <a:srgbClr val="FFFFFF">
              <a:alpha val="5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 name="Rounded Rectangle 24"/>
          <p:cNvSpPr/>
          <p:nvPr/>
        </p:nvSpPr>
        <p:spPr>
          <a:xfrm>
            <a:off x="3225038" y="3167700"/>
            <a:ext cx="8818910" cy="3310391"/>
          </a:xfrm>
          <a:prstGeom prst="roundRect">
            <a:avLst>
              <a:gd name="adj" fmla="val 8947"/>
            </a:avLst>
          </a:prstGeom>
          <a:noFill/>
          <a:ln w="28575" cmpd="sng">
            <a:solidFill>
              <a:schemeClr val="accent6"/>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4" name="Rectangle 43"/>
          <p:cNvSpPr/>
          <p:nvPr/>
        </p:nvSpPr>
        <p:spPr>
          <a:xfrm>
            <a:off x="3116010" y="2810977"/>
            <a:ext cx="1317414" cy="1631808"/>
          </a:xfrm>
          <a:prstGeom prst="rect">
            <a:avLst/>
          </a:prstGeom>
          <a:solidFill>
            <a:srgbClr val="FFFFFF">
              <a:alpha val="5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41369080"/>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3"/>
                                        </p:tgtEl>
                                        <p:attrNameLst>
                                          <p:attrName>style.visibility</p:attrName>
                                        </p:attrNameLst>
                                      </p:cBhvr>
                                      <p:to>
                                        <p:strVal val="visible"/>
                                      </p:to>
                                    </p:set>
                                    <p:animEffect transition="in" filter="fade">
                                      <p:cBhvr>
                                        <p:cTn id="10" dur="500"/>
                                        <p:tgtEl>
                                          <p:spTgt spid="4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4"/>
                                        </p:tgtEl>
                                        <p:attrNameLst>
                                          <p:attrName>style.visibility</p:attrName>
                                        </p:attrNameLst>
                                      </p:cBhvr>
                                      <p:to>
                                        <p:strVal val="visible"/>
                                      </p:to>
                                    </p:set>
                                    <p:animEffect transition="in" filter="fade">
                                      <p:cBhvr>
                                        <p:cTn id="13" dur="500"/>
                                        <p:tgtEl>
                                          <p:spTgt spid="44"/>
                                        </p:tgtEl>
                                      </p:cBhvr>
                                    </p:animEffect>
                                  </p:childTnLst>
                                </p:cTn>
                              </p:par>
                              <p:par>
                                <p:cTn id="14" presetID="10" presetClass="entr" presetSubtype="0"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fade">
                                      <p:cBhvr>
                                        <p:cTn id="16" dur="500"/>
                                        <p:tgtEl>
                                          <p:spTgt spid="3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5"/>
                                        </p:tgtEl>
                                        <p:attrNameLst>
                                          <p:attrName>style.visibility</p:attrName>
                                        </p:attrNameLst>
                                      </p:cBhvr>
                                      <p:to>
                                        <p:strVal val="visible"/>
                                      </p:to>
                                    </p:set>
                                    <p:animEffect transition="in" filter="fade">
                                      <p:cBhvr>
                                        <p:cTn id="19" dur="500"/>
                                        <p:tgtEl>
                                          <p:spTgt spid="35"/>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xit" presetSubtype="0" fill="hold" nodeType="clickEffect">
                                  <p:stCondLst>
                                    <p:cond delay="0"/>
                                  </p:stCondLst>
                                  <p:childTnLst>
                                    <p:animEffect transition="out" filter="fade">
                                      <p:cBhvr>
                                        <p:cTn id="23" dur="500"/>
                                        <p:tgtEl>
                                          <p:spTgt spid="22"/>
                                        </p:tgtEl>
                                      </p:cBhvr>
                                    </p:animEffect>
                                    <p:set>
                                      <p:cBhvr>
                                        <p:cTn id="24" dur="1" fill="hold">
                                          <p:stCondLst>
                                            <p:cond delay="499"/>
                                          </p:stCondLst>
                                        </p:cTn>
                                        <p:tgtEl>
                                          <p:spTgt spid="22"/>
                                        </p:tgtEl>
                                        <p:attrNameLst>
                                          <p:attrName>style.visibility</p:attrName>
                                        </p:attrNameLst>
                                      </p:cBhvr>
                                      <p:to>
                                        <p:strVal val="hidden"/>
                                      </p:to>
                                    </p:set>
                                  </p:childTnLst>
                                </p:cTn>
                              </p:par>
                              <p:par>
                                <p:cTn id="25" presetID="10" presetClass="exit" presetSubtype="0" fill="hold" grpId="1" nodeType="withEffect">
                                  <p:stCondLst>
                                    <p:cond delay="0"/>
                                  </p:stCondLst>
                                  <p:childTnLst>
                                    <p:animEffect transition="out" filter="fade">
                                      <p:cBhvr>
                                        <p:cTn id="26" dur="500"/>
                                        <p:tgtEl>
                                          <p:spTgt spid="35"/>
                                        </p:tgtEl>
                                      </p:cBhvr>
                                    </p:animEffect>
                                    <p:set>
                                      <p:cBhvr>
                                        <p:cTn id="27" dur="1" fill="hold">
                                          <p:stCondLst>
                                            <p:cond delay="499"/>
                                          </p:stCondLst>
                                        </p:cTn>
                                        <p:tgtEl>
                                          <p:spTgt spid="35"/>
                                        </p:tgtEl>
                                        <p:attrNameLst>
                                          <p:attrName>style.visibility</p:attrName>
                                        </p:attrNameLst>
                                      </p:cBhvr>
                                      <p:to>
                                        <p:strVal val="hidden"/>
                                      </p:to>
                                    </p:set>
                                  </p:childTnLst>
                                </p:cTn>
                              </p:par>
                              <p:par>
                                <p:cTn id="28" presetID="10" presetClass="exit" presetSubtype="0" fill="hold" nodeType="withEffect">
                                  <p:stCondLst>
                                    <p:cond delay="0"/>
                                  </p:stCondLst>
                                  <p:childTnLst>
                                    <p:animEffect transition="out" filter="fade">
                                      <p:cBhvr>
                                        <p:cTn id="29" dur="500"/>
                                        <p:tgtEl>
                                          <p:spTgt spid="38"/>
                                        </p:tgtEl>
                                      </p:cBhvr>
                                    </p:animEffect>
                                    <p:set>
                                      <p:cBhvr>
                                        <p:cTn id="30" dur="1" fill="hold">
                                          <p:stCondLst>
                                            <p:cond delay="499"/>
                                          </p:stCondLst>
                                        </p:cTn>
                                        <p:tgtEl>
                                          <p:spTgt spid="38"/>
                                        </p:tgtEl>
                                        <p:attrNameLst>
                                          <p:attrName>style.visibility</p:attrName>
                                        </p:attrNameLst>
                                      </p:cBhvr>
                                      <p:to>
                                        <p:strVal val="hidden"/>
                                      </p:to>
                                    </p:set>
                                  </p:childTnLst>
                                </p:cTn>
                              </p:par>
                              <p:par>
                                <p:cTn id="31" presetID="10" presetClass="exit" presetSubtype="0" fill="hold" grpId="1" nodeType="withEffect">
                                  <p:stCondLst>
                                    <p:cond delay="0"/>
                                  </p:stCondLst>
                                  <p:childTnLst>
                                    <p:animEffect transition="out" filter="fade">
                                      <p:cBhvr>
                                        <p:cTn id="32" dur="500"/>
                                        <p:tgtEl>
                                          <p:spTgt spid="44"/>
                                        </p:tgtEl>
                                      </p:cBhvr>
                                    </p:animEffect>
                                    <p:set>
                                      <p:cBhvr>
                                        <p:cTn id="33" dur="1" fill="hold">
                                          <p:stCondLst>
                                            <p:cond delay="499"/>
                                          </p:stCondLst>
                                        </p:cTn>
                                        <p:tgtEl>
                                          <p:spTgt spid="44"/>
                                        </p:tgtEl>
                                        <p:attrNameLst>
                                          <p:attrName>style.visibility</p:attrName>
                                        </p:attrNameLst>
                                      </p:cBhvr>
                                      <p:to>
                                        <p:strVal val="hidden"/>
                                      </p:to>
                                    </p:set>
                                  </p:childTnLst>
                                </p:cTn>
                              </p:par>
                              <p:par>
                                <p:cTn id="34" presetID="10" presetClass="exit" presetSubtype="0" fill="hold" grpId="1" nodeType="withEffect">
                                  <p:stCondLst>
                                    <p:cond delay="0"/>
                                  </p:stCondLst>
                                  <p:childTnLst>
                                    <p:animEffect transition="out" filter="fade">
                                      <p:cBhvr>
                                        <p:cTn id="35" dur="500"/>
                                        <p:tgtEl>
                                          <p:spTgt spid="43"/>
                                        </p:tgtEl>
                                      </p:cBhvr>
                                    </p:animEffect>
                                    <p:set>
                                      <p:cBhvr>
                                        <p:cTn id="36" dur="1" fill="hold">
                                          <p:stCondLst>
                                            <p:cond delay="499"/>
                                          </p:stCondLst>
                                        </p:cTn>
                                        <p:tgtEl>
                                          <p:spTgt spid="43"/>
                                        </p:tgtEl>
                                        <p:attrNameLst>
                                          <p:attrName>style.visibility</p:attrName>
                                        </p:attrNameLst>
                                      </p:cBhvr>
                                      <p:to>
                                        <p:strVal val="hidden"/>
                                      </p:to>
                                    </p:set>
                                  </p:childTnLst>
                                </p:cTn>
                              </p:par>
                              <p:par>
                                <p:cTn id="37" presetID="10" presetClass="entr" presetSubtype="0" fill="hold" grpId="0" nodeType="with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fade">
                                      <p:cBhvr>
                                        <p:cTn id="39" dur="500"/>
                                        <p:tgtEl>
                                          <p:spTgt spid="25"/>
                                        </p:tgtEl>
                                      </p:cBhvr>
                                    </p:animEffect>
                                  </p:childTnLst>
                                </p:cTn>
                              </p:par>
                              <p:par>
                                <p:cTn id="40" presetID="10" presetClass="entr" presetSubtype="0" fill="hold"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fade">
                                      <p:cBhvr>
                                        <p:cTn id="42" dur="500"/>
                                        <p:tgtEl>
                                          <p:spTgt spid="27"/>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6"/>
                                        </p:tgtEl>
                                        <p:attrNameLst>
                                          <p:attrName>style.visibility</p:attrName>
                                        </p:attrNameLst>
                                      </p:cBhvr>
                                      <p:to>
                                        <p:strVal val="visible"/>
                                      </p:to>
                                    </p:set>
                                    <p:animEffect transition="in" filter="fade">
                                      <p:cBhvr>
                                        <p:cTn id="45" dur="500"/>
                                        <p:tgtEl>
                                          <p:spTgt spid="26"/>
                                        </p:tgtEl>
                                      </p:cBhvr>
                                    </p:animEffect>
                                  </p:childTnLst>
                                </p:cTn>
                              </p:par>
                              <p:par>
                                <p:cTn id="46" presetID="10" presetClass="entr" presetSubtype="0" fill="hold" nodeType="withEffect">
                                  <p:stCondLst>
                                    <p:cond delay="0"/>
                                  </p:stCondLst>
                                  <p:childTnLst>
                                    <p:set>
                                      <p:cBhvr>
                                        <p:cTn id="47" dur="1" fill="hold">
                                          <p:stCondLst>
                                            <p:cond delay="0"/>
                                          </p:stCondLst>
                                        </p:cTn>
                                        <p:tgtEl>
                                          <p:spTgt spid="31"/>
                                        </p:tgtEl>
                                        <p:attrNameLst>
                                          <p:attrName>style.visibility</p:attrName>
                                        </p:attrNameLst>
                                      </p:cBhvr>
                                      <p:to>
                                        <p:strVal val="visible"/>
                                      </p:to>
                                    </p:set>
                                    <p:animEffect transition="in" filter="fade">
                                      <p:cBhvr>
                                        <p:cTn id="48" dur="500"/>
                                        <p:tgtEl>
                                          <p:spTgt spid="31"/>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fade">
                                      <p:cBhvr>
                                        <p:cTn id="51" dur="500"/>
                                        <p:tgtEl>
                                          <p:spTgt spid="23"/>
                                        </p:tgtEl>
                                      </p:cBhvr>
                                    </p:animEffect>
                                  </p:childTnLst>
                                </p:cTn>
                              </p:par>
                              <p:par>
                                <p:cTn id="52" presetID="10" presetClass="entr" presetSubtype="0" fill="hold" grpId="2" nodeType="withEffect">
                                  <p:stCondLst>
                                    <p:cond delay="0"/>
                                  </p:stCondLst>
                                  <p:childTnLst>
                                    <p:set>
                                      <p:cBhvr>
                                        <p:cTn id="53" dur="1" fill="hold">
                                          <p:stCondLst>
                                            <p:cond delay="0"/>
                                          </p:stCondLst>
                                        </p:cTn>
                                        <p:tgtEl>
                                          <p:spTgt spid="42"/>
                                        </p:tgtEl>
                                        <p:attrNameLst>
                                          <p:attrName>style.visibility</p:attrName>
                                        </p:attrNameLst>
                                      </p:cBhvr>
                                      <p:to>
                                        <p:strVal val="visible"/>
                                      </p:to>
                                    </p:set>
                                    <p:animEffect transition="in" filter="fade">
                                      <p:cBhvr>
                                        <p:cTn id="54" dur="500"/>
                                        <p:tgtEl>
                                          <p:spTgt spid="42"/>
                                        </p:tgtEl>
                                      </p:cBhvr>
                                    </p:animEffect>
                                  </p:childTnLst>
                                </p:cTn>
                              </p:par>
                              <p:par>
                                <p:cTn id="55" presetID="10" presetClass="entr" presetSubtype="0" fill="hold" grpId="2" nodeType="withEffect">
                                  <p:stCondLst>
                                    <p:cond delay="0"/>
                                  </p:stCondLst>
                                  <p:childTnLst>
                                    <p:set>
                                      <p:cBhvr>
                                        <p:cTn id="56" dur="1" fill="hold">
                                          <p:stCondLst>
                                            <p:cond delay="0"/>
                                          </p:stCondLst>
                                        </p:cTn>
                                        <p:tgtEl>
                                          <p:spTgt spid="41"/>
                                        </p:tgtEl>
                                        <p:attrNameLst>
                                          <p:attrName>style.visibility</p:attrName>
                                        </p:attrNameLst>
                                      </p:cBhvr>
                                      <p:to>
                                        <p:strVal val="visible"/>
                                      </p:to>
                                    </p:set>
                                    <p:animEffect transition="in" filter="fade">
                                      <p:cBhvr>
                                        <p:cTn id="57" dur="500"/>
                                        <p:tgtEl>
                                          <p:spTgt spid="41"/>
                                        </p:tgtEl>
                                      </p:cBhvr>
                                    </p:animEffect>
                                  </p:childTnLst>
                                </p:cTn>
                              </p:par>
                              <p:par>
                                <p:cTn id="58" presetID="10" presetClass="entr" presetSubtype="0" fill="hold" grpId="2" nodeType="withEffect">
                                  <p:stCondLst>
                                    <p:cond delay="0"/>
                                  </p:stCondLst>
                                  <p:childTnLst>
                                    <p:set>
                                      <p:cBhvr>
                                        <p:cTn id="59" dur="1" fill="hold">
                                          <p:stCondLst>
                                            <p:cond delay="0"/>
                                          </p:stCondLst>
                                        </p:cTn>
                                        <p:tgtEl>
                                          <p:spTgt spid="40"/>
                                        </p:tgtEl>
                                        <p:attrNameLst>
                                          <p:attrName>style.visibility</p:attrName>
                                        </p:attrNameLst>
                                      </p:cBhvr>
                                      <p:to>
                                        <p:strVal val="visible"/>
                                      </p:to>
                                    </p:set>
                                    <p:animEffect transition="in" filter="fade">
                                      <p:cBhvr>
                                        <p:cTn id="60"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2" animBg="1"/>
      <p:bldP spid="43" grpId="0" animBg="1"/>
      <p:bldP spid="43" grpId="1" animBg="1"/>
      <p:bldP spid="23" grpId="0" animBg="1"/>
      <p:bldP spid="26" grpId="0" animBg="1"/>
      <p:bldP spid="35" grpId="0" animBg="1"/>
      <p:bldP spid="35" grpId="1" animBg="1"/>
      <p:bldP spid="40" grpId="2" animBg="1"/>
      <p:bldP spid="42" grpId="2" animBg="1"/>
      <p:bldP spid="25" grpId="0" animBg="1"/>
      <p:bldP spid="44" grpId="0" animBg="1"/>
      <p:bldP spid="44"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Challenges &amp; Responses</a:t>
            </a:r>
            <a:endParaRPr lang="en-US" dirty="0"/>
          </a:p>
        </p:txBody>
      </p:sp>
      <p:sp>
        <p:nvSpPr>
          <p:cNvPr id="3" name="Text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773206988"/>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6200000">
            <a:off x="-134834" y="3012706"/>
            <a:ext cx="3389833" cy="923330"/>
          </a:xfrm>
          <a:prstGeom prst="rect">
            <a:avLst/>
          </a:prstGeom>
          <a:noFill/>
        </p:spPr>
        <p:txBody>
          <a:bodyPr wrap="none" lIns="91440" tIns="45720" rIns="91440" bIns="45720">
            <a:spAutoFit/>
          </a:bodyPr>
          <a:lstStyle/>
          <a:p>
            <a:pPr algn="ctr"/>
            <a:r>
              <a:rPr lang="en-US" sz="5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Psychology</a:t>
            </a:r>
            <a:endParaRPr lang="en-US"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5" name="Rectangle 4"/>
          <p:cNvSpPr/>
          <p:nvPr/>
        </p:nvSpPr>
        <p:spPr>
          <a:xfrm rot="5400000">
            <a:off x="8531202" y="2953455"/>
            <a:ext cx="3357034" cy="923330"/>
          </a:xfrm>
          <a:prstGeom prst="rect">
            <a:avLst/>
          </a:prstGeom>
          <a:noFill/>
        </p:spPr>
        <p:txBody>
          <a:bodyPr wrap="none" lIns="91440" tIns="45720" rIns="91440" bIns="45720">
            <a:spAutoFit/>
          </a:bodyPr>
          <a:lstStyle/>
          <a:p>
            <a:pPr algn="ctr"/>
            <a:r>
              <a:rPr lang="en-US" sz="5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Philosophy</a:t>
            </a:r>
            <a:endParaRPr lang="en-US"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6" name="Down Arrow Callout 5"/>
          <p:cNvSpPr/>
          <p:nvPr/>
        </p:nvSpPr>
        <p:spPr>
          <a:xfrm>
            <a:off x="2509840" y="196553"/>
            <a:ext cx="2961025" cy="752252"/>
          </a:xfrm>
          <a:prstGeom prst="downArrowCallou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US" dirty="0" smtClean="0"/>
              <a:t>Theoretical Background</a:t>
            </a:r>
            <a:endParaRPr lang="en-US" dirty="0"/>
          </a:p>
        </p:txBody>
      </p:sp>
      <p:sp>
        <p:nvSpPr>
          <p:cNvPr id="7" name="Down Arrow Callout 6"/>
          <p:cNvSpPr/>
          <p:nvPr/>
        </p:nvSpPr>
        <p:spPr>
          <a:xfrm>
            <a:off x="2495925" y="1015045"/>
            <a:ext cx="2961025" cy="752252"/>
          </a:xfrm>
          <a:prstGeom prst="downArrowCallou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US" dirty="0" smtClean="0"/>
              <a:t>Experimental Design</a:t>
            </a:r>
            <a:endParaRPr lang="en-US" dirty="0"/>
          </a:p>
        </p:txBody>
      </p:sp>
      <p:sp>
        <p:nvSpPr>
          <p:cNvPr id="8" name="Down Arrow Callout 7"/>
          <p:cNvSpPr/>
          <p:nvPr/>
        </p:nvSpPr>
        <p:spPr>
          <a:xfrm>
            <a:off x="2466891" y="1848833"/>
            <a:ext cx="2961025" cy="752252"/>
          </a:xfrm>
          <a:prstGeom prst="downArrowCallou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US" dirty="0" smtClean="0"/>
              <a:t>Conducting Experiment</a:t>
            </a:r>
            <a:endParaRPr lang="en-US" dirty="0"/>
          </a:p>
        </p:txBody>
      </p:sp>
      <p:sp>
        <p:nvSpPr>
          <p:cNvPr id="9" name="Down Arrow Callout 8"/>
          <p:cNvSpPr/>
          <p:nvPr/>
        </p:nvSpPr>
        <p:spPr>
          <a:xfrm>
            <a:off x="2468094" y="2682622"/>
            <a:ext cx="2961025" cy="752252"/>
          </a:xfrm>
          <a:prstGeom prst="downArrowCallou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US" dirty="0" smtClean="0"/>
              <a:t>Analysis of Results</a:t>
            </a:r>
            <a:endParaRPr lang="en-US" dirty="0"/>
          </a:p>
        </p:txBody>
      </p:sp>
      <p:sp>
        <p:nvSpPr>
          <p:cNvPr id="12" name="Down Arrow Callout 11"/>
          <p:cNvSpPr/>
          <p:nvPr/>
        </p:nvSpPr>
        <p:spPr>
          <a:xfrm>
            <a:off x="2454174" y="3531335"/>
            <a:ext cx="2961025" cy="752252"/>
          </a:xfrm>
          <a:prstGeom prst="downArrowCallou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US" dirty="0" smtClean="0"/>
              <a:t>Interpretation of Results</a:t>
            </a:r>
            <a:endParaRPr lang="en-US" dirty="0"/>
          </a:p>
        </p:txBody>
      </p:sp>
      <p:sp>
        <p:nvSpPr>
          <p:cNvPr id="13" name="Down Arrow Callout 12"/>
          <p:cNvSpPr/>
          <p:nvPr/>
        </p:nvSpPr>
        <p:spPr>
          <a:xfrm>
            <a:off x="6185088" y="197771"/>
            <a:ext cx="2961025" cy="752252"/>
          </a:xfrm>
          <a:prstGeom prst="downArrowCallou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US" dirty="0" smtClean="0"/>
              <a:t>Theoretical Background</a:t>
            </a:r>
            <a:endParaRPr lang="en-US" dirty="0"/>
          </a:p>
        </p:txBody>
      </p:sp>
      <p:sp>
        <p:nvSpPr>
          <p:cNvPr id="14" name="Down Arrow Callout 13"/>
          <p:cNvSpPr/>
          <p:nvPr/>
        </p:nvSpPr>
        <p:spPr>
          <a:xfrm>
            <a:off x="6171173" y="1016263"/>
            <a:ext cx="2961025" cy="752252"/>
          </a:xfrm>
          <a:prstGeom prst="downArrowCallout">
            <a:avLst/>
          </a:prstGeom>
          <a:gradFill flip="none" rotWithShape="1">
            <a:gsLst>
              <a:gs pos="0">
                <a:schemeClr val="accent6">
                  <a:satMod val="103000"/>
                  <a:lumMod val="102000"/>
                  <a:tint val="94000"/>
                  <a:alpha val="43000"/>
                </a:schemeClr>
              </a:gs>
              <a:gs pos="50000">
                <a:schemeClr val="accent6">
                  <a:satMod val="110000"/>
                  <a:lumMod val="100000"/>
                  <a:shade val="100000"/>
                  <a:alpha val="43000"/>
                </a:schemeClr>
              </a:gs>
              <a:gs pos="100000">
                <a:schemeClr val="accent6">
                  <a:lumMod val="99000"/>
                  <a:satMod val="120000"/>
                  <a:shade val="78000"/>
                  <a:alpha val="43000"/>
                </a:schemeClr>
              </a:gs>
            </a:gsLst>
            <a:lin ang="5400000" scaled="0"/>
            <a:tileRect/>
          </a:gradFill>
        </p:spPr>
        <p:style>
          <a:lnRef idx="1">
            <a:schemeClr val="accent6"/>
          </a:lnRef>
          <a:fillRef idx="3">
            <a:schemeClr val="accent6"/>
          </a:fillRef>
          <a:effectRef idx="2">
            <a:schemeClr val="accent6"/>
          </a:effectRef>
          <a:fontRef idx="minor">
            <a:schemeClr val="lt1"/>
          </a:fontRef>
        </p:style>
        <p:txBody>
          <a:bodyPr rtlCol="0" anchor="ctr"/>
          <a:lstStyle/>
          <a:p>
            <a:pPr algn="ctr"/>
            <a:r>
              <a:rPr lang="en-US" dirty="0" smtClean="0"/>
              <a:t>Experimental Design</a:t>
            </a:r>
            <a:endParaRPr lang="en-US" dirty="0"/>
          </a:p>
        </p:txBody>
      </p:sp>
      <p:sp>
        <p:nvSpPr>
          <p:cNvPr id="15" name="Down Arrow Callout 14"/>
          <p:cNvSpPr/>
          <p:nvPr/>
        </p:nvSpPr>
        <p:spPr>
          <a:xfrm>
            <a:off x="6142139" y="1850051"/>
            <a:ext cx="2961025" cy="752252"/>
          </a:xfrm>
          <a:prstGeom prst="downArrowCallout">
            <a:avLst/>
          </a:prstGeom>
          <a:gradFill flip="none" rotWithShape="1">
            <a:gsLst>
              <a:gs pos="0">
                <a:schemeClr val="accent6">
                  <a:satMod val="103000"/>
                  <a:lumMod val="102000"/>
                  <a:tint val="94000"/>
                  <a:alpha val="43000"/>
                </a:schemeClr>
              </a:gs>
              <a:gs pos="50000">
                <a:schemeClr val="accent6">
                  <a:satMod val="110000"/>
                  <a:lumMod val="100000"/>
                  <a:shade val="100000"/>
                  <a:alpha val="43000"/>
                </a:schemeClr>
              </a:gs>
              <a:gs pos="100000">
                <a:schemeClr val="accent6">
                  <a:lumMod val="99000"/>
                  <a:satMod val="120000"/>
                  <a:shade val="78000"/>
                  <a:alpha val="43000"/>
                </a:schemeClr>
              </a:gs>
            </a:gsLst>
            <a:lin ang="5400000" scaled="0"/>
            <a:tileRect/>
          </a:gradFill>
        </p:spPr>
        <p:style>
          <a:lnRef idx="1">
            <a:schemeClr val="accent6"/>
          </a:lnRef>
          <a:fillRef idx="3">
            <a:schemeClr val="accent6"/>
          </a:fillRef>
          <a:effectRef idx="2">
            <a:schemeClr val="accent6"/>
          </a:effectRef>
          <a:fontRef idx="minor">
            <a:schemeClr val="lt1"/>
          </a:fontRef>
        </p:style>
        <p:txBody>
          <a:bodyPr rtlCol="0" anchor="ctr"/>
          <a:lstStyle/>
          <a:p>
            <a:pPr algn="ctr"/>
            <a:r>
              <a:rPr lang="en-US" dirty="0" smtClean="0"/>
              <a:t>Conducting Experiment</a:t>
            </a:r>
            <a:endParaRPr lang="en-US" dirty="0"/>
          </a:p>
        </p:txBody>
      </p:sp>
      <p:sp>
        <p:nvSpPr>
          <p:cNvPr id="16" name="Down Arrow Callout 15"/>
          <p:cNvSpPr/>
          <p:nvPr/>
        </p:nvSpPr>
        <p:spPr>
          <a:xfrm>
            <a:off x="6143342" y="2698781"/>
            <a:ext cx="2961025" cy="752252"/>
          </a:xfrm>
          <a:prstGeom prst="downArrowCallout">
            <a:avLst/>
          </a:prstGeom>
          <a:gradFill flip="none" rotWithShape="1">
            <a:gsLst>
              <a:gs pos="0">
                <a:schemeClr val="accent6">
                  <a:satMod val="103000"/>
                  <a:lumMod val="102000"/>
                  <a:tint val="94000"/>
                  <a:alpha val="43000"/>
                </a:schemeClr>
              </a:gs>
              <a:gs pos="50000">
                <a:schemeClr val="accent6">
                  <a:satMod val="110000"/>
                  <a:lumMod val="100000"/>
                  <a:shade val="100000"/>
                  <a:alpha val="43000"/>
                </a:schemeClr>
              </a:gs>
              <a:gs pos="100000">
                <a:schemeClr val="accent6">
                  <a:lumMod val="99000"/>
                  <a:satMod val="120000"/>
                  <a:shade val="78000"/>
                  <a:alpha val="43000"/>
                </a:schemeClr>
              </a:gs>
            </a:gsLst>
            <a:lin ang="5400000" scaled="0"/>
            <a:tileRect/>
          </a:gradFill>
        </p:spPr>
        <p:style>
          <a:lnRef idx="1">
            <a:schemeClr val="accent6"/>
          </a:lnRef>
          <a:fillRef idx="3">
            <a:schemeClr val="accent6"/>
          </a:fillRef>
          <a:effectRef idx="2">
            <a:schemeClr val="accent6"/>
          </a:effectRef>
          <a:fontRef idx="minor">
            <a:schemeClr val="lt1"/>
          </a:fontRef>
        </p:style>
        <p:txBody>
          <a:bodyPr rtlCol="0" anchor="ctr"/>
          <a:lstStyle/>
          <a:p>
            <a:pPr algn="ctr"/>
            <a:r>
              <a:rPr lang="en-US" dirty="0" smtClean="0"/>
              <a:t>Analysis of Results</a:t>
            </a:r>
            <a:endParaRPr lang="en-US" dirty="0"/>
          </a:p>
        </p:txBody>
      </p:sp>
      <p:sp>
        <p:nvSpPr>
          <p:cNvPr id="18" name="Down Arrow Callout 17"/>
          <p:cNvSpPr/>
          <p:nvPr/>
        </p:nvSpPr>
        <p:spPr>
          <a:xfrm>
            <a:off x="2440254" y="4349812"/>
            <a:ext cx="2961025" cy="752252"/>
          </a:xfrm>
          <a:prstGeom prst="downArrowCallou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US" dirty="0" smtClean="0"/>
              <a:t>Reporting Results</a:t>
            </a:r>
            <a:endParaRPr lang="en-US" dirty="0"/>
          </a:p>
        </p:txBody>
      </p:sp>
      <p:sp>
        <p:nvSpPr>
          <p:cNvPr id="19" name="Down Arrow Callout 18"/>
          <p:cNvSpPr/>
          <p:nvPr/>
        </p:nvSpPr>
        <p:spPr>
          <a:xfrm>
            <a:off x="6114302" y="3532730"/>
            <a:ext cx="2961025" cy="752252"/>
          </a:xfrm>
          <a:prstGeom prst="downArrowCallou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US" dirty="0" smtClean="0"/>
              <a:t>Interpretation of Results</a:t>
            </a:r>
            <a:endParaRPr lang="en-US" dirty="0"/>
          </a:p>
        </p:txBody>
      </p:sp>
      <p:sp>
        <p:nvSpPr>
          <p:cNvPr id="20" name="Down Arrow Callout 19"/>
          <p:cNvSpPr/>
          <p:nvPr/>
        </p:nvSpPr>
        <p:spPr>
          <a:xfrm>
            <a:off x="6100382" y="4381089"/>
            <a:ext cx="2961025" cy="752252"/>
          </a:xfrm>
          <a:prstGeom prst="downArrowCallou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US" dirty="0" smtClean="0"/>
              <a:t>Reporting Results</a:t>
            </a:r>
            <a:endParaRPr lang="en-US" dirty="0"/>
          </a:p>
        </p:txBody>
      </p:sp>
      <p:sp>
        <p:nvSpPr>
          <p:cNvPr id="21" name="Down Arrow Callout 20"/>
          <p:cNvSpPr/>
          <p:nvPr/>
        </p:nvSpPr>
        <p:spPr>
          <a:xfrm>
            <a:off x="6085574" y="5214161"/>
            <a:ext cx="2961025" cy="752252"/>
          </a:xfrm>
          <a:prstGeom prst="downArrowCallou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US" dirty="0" smtClean="0"/>
              <a:t>Application to Field</a:t>
            </a:r>
            <a:endParaRPr lang="en-US" dirty="0"/>
          </a:p>
        </p:txBody>
      </p:sp>
      <p:sp>
        <p:nvSpPr>
          <p:cNvPr id="22" name="Down Arrow Callout 21"/>
          <p:cNvSpPr/>
          <p:nvPr/>
        </p:nvSpPr>
        <p:spPr>
          <a:xfrm>
            <a:off x="2458987" y="5187036"/>
            <a:ext cx="2961025" cy="752252"/>
          </a:xfrm>
          <a:prstGeom prst="downArrowCallout">
            <a:avLst/>
          </a:prstGeom>
          <a:gradFill flip="none" rotWithShape="1">
            <a:gsLst>
              <a:gs pos="0">
                <a:schemeClr val="accent6">
                  <a:satMod val="103000"/>
                  <a:lumMod val="102000"/>
                  <a:tint val="94000"/>
                  <a:alpha val="43000"/>
                </a:schemeClr>
              </a:gs>
              <a:gs pos="50000">
                <a:schemeClr val="accent6">
                  <a:satMod val="110000"/>
                  <a:lumMod val="100000"/>
                  <a:shade val="100000"/>
                  <a:alpha val="43000"/>
                </a:schemeClr>
              </a:gs>
              <a:gs pos="100000">
                <a:schemeClr val="accent6">
                  <a:lumMod val="99000"/>
                  <a:satMod val="120000"/>
                  <a:shade val="78000"/>
                  <a:alpha val="43000"/>
                </a:schemeClr>
              </a:gs>
            </a:gsLst>
            <a:lin ang="5400000" scaled="0"/>
            <a:tileRect/>
          </a:gradFill>
        </p:spPr>
        <p:style>
          <a:lnRef idx="1">
            <a:schemeClr val="accent6"/>
          </a:lnRef>
          <a:fillRef idx="3">
            <a:schemeClr val="accent6"/>
          </a:fillRef>
          <a:effectRef idx="2">
            <a:schemeClr val="accent6"/>
          </a:effectRef>
          <a:fontRef idx="minor">
            <a:schemeClr val="lt1"/>
          </a:fontRef>
        </p:style>
        <p:txBody>
          <a:bodyPr rtlCol="0" anchor="ctr"/>
          <a:lstStyle/>
          <a:p>
            <a:pPr algn="ctr"/>
            <a:r>
              <a:rPr lang="en-US" dirty="0" smtClean="0"/>
              <a:t>Application to Field</a:t>
            </a:r>
            <a:endParaRPr lang="en-US" dirty="0"/>
          </a:p>
        </p:txBody>
      </p:sp>
      <p:sp>
        <p:nvSpPr>
          <p:cNvPr id="23" name="Rectangle 22"/>
          <p:cNvSpPr/>
          <p:nvPr/>
        </p:nvSpPr>
        <p:spPr>
          <a:xfrm>
            <a:off x="7121293" y="5723640"/>
            <a:ext cx="914400" cy="483782"/>
          </a:xfrm>
          <a:prstGeom prst="rect">
            <a:avLst/>
          </a:prstGeom>
          <a:solidFill>
            <a:srgbClr val="FFFFFF"/>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 name="Rectangle 23"/>
          <p:cNvSpPr/>
          <p:nvPr/>
        </p:nvSpPr>
        <p:spPr>
          <a:xfrm>
            <a:off x="3562311" y="5703827"/>
            <a:ext cx="914400" cy="483782"/>
          </a:xfrm>
          <a:prstGeom prst="rect">
            <a:avLst/>
          </a:prstGeom>
          <a:solidFill>
            <a:srgbClr val="FFFFFF"/>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 name="Title 1"/>
          <p:cNvSpPr txBox="1">
            <a:spLocks/>
          </p:cNvSpPr>
          <p:nvPr/>
        </p:nvSpPr>
        <p:spPr>
          <a:xfrm>
            <a:off x="838200" y="365125"/>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smtClean="0"/>
              <a:t>Project Concept</a:t>
            </a:r>
            <a:endParaRPr lang="en-US" dirty="0"/>
          </a:p>
        </p:txBody>
      </p:sp>
      <p:sp>
        <p:nvSpPr>
          <p:cNvPr id="26" name="Rectangle 25"/>
          <p:cNvSpPr/>
          <p:nvPr/>
        </p:nvSpPr>
        <p:spPr>
          <a:xfrm>
            <a:off x="384917" y="6338077"/>
            <a:ext cx="11422167" cy="523220"/>
          </a:xfrm>
          <a:prstGeom prst="rect">
            <a:avLst/>
          </a:prstGeom>
          <a:noFill/>
        </p:spPr>
        <p:txBody>
          <a:bodyPr wrap="none" lIns="91440" tIns="45720" rIns="91440" bIns="45720">
            <a:spAutoFit/>
          </a:bodyPr>
          <a:lstStyle/>
          <a:p>
            <a:pPr algn="ct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w</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hat project is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 deep integration &amp; methodology</a:t>
            </a: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a:t>
            </a: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 </a:t>
            </a:r>
            <a:r>
              <a:rPr lang="en-US"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Wingdings"/>
                <a:cs typeface="Wingdings"/>
                <a:sym typeface="Wingdings"/>
              </a:rPr>
              <a:t>challenges &amp; responses </a:t>
            </a:r>
            <a:r>
              <a:rPr lang="en-US"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Wingdings"/>
                <a:ea typeface="Wingdings"/>
                <a:cs typeface="Wingdings"/>
                <a:sym typeface="Wingdings"/>
              </a:rPr>
              <a:t> </a:t>
            </a:r>
            <a:endPar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Tree>
    <p:extLst>
      <p:ext uri="{BB962C8B-B14F-4D97-AF65-F5344CB8AC3E}">
        <p14:creationId xmlns:p14="http://schemas.microsoft.com/office/powerpoint/2010/main" val="3570808420"/>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25"/>
                                        </p:tgtEl>
                                      </p:cBhvr>
                                    </p:animEffect>
                                    <p:set>
                                      <p:cBhvr>
                                        <p:cTn id="7" dur="1" fill="hold">
                                          <p:stCondLst>
                                            <p:cond delay="499"/>
                                          </p:stCondLst>
                                        </p:cTn>
                                        <p:tgtEl>
                                          <p:spTgt spid="25"/>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500"/>
                                        <p:tgtEl>
                                          <p:spTgt spid="15"/>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500"/>
                                        <p:tgtEl>
                                          <p:spTgt spid="16"/>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fade">
                                      <p:cBhvr>
                                        <p:cTn id="40" dur="500"/>
                                        <p:tgtEl>
                                          <p:spTgt spid="18"/>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fade">
                                      <p:cBhvr>
                                        <p:cTn id="43" dur="500"/>
                                        <p:tgtEl>
                                          <p:spTgt spid="19"/>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fade">
                                      <p:cBhvr>
                                        <p:cTn id="46" dur="500"/>
                                        <p:tgtEl>
                                          <p:spTgt spid="20"/>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fade">
                                      <p:cBhvr>
                                        <p:cTn id="49" dur="500"/>
                                        <p:tgtEl>
                                          <p:spTgt spid="21"/>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fade">
                                      <p:cBhvr>
                                        <p:cTn id="52" dur="500"/>
                                        <p:tgtEl>
                                          <p:spTgt spid="22"/>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fade">
                                      <p:cBhvr>
                                        <p:cTn id="55" dur="500"/>
                                        <p:tgtEl>
                                          <p:spTgt spid="23"/>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fade">
                                      <p:cBhvr>
                                        <p:cTn id="58" dur="500"/>
                                        <p:tgtEl>
                                          <p:spTgt spid="24"/>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4"/>
                                        </p:tgtEl>
                                        <p:attrNameLst>
                                          <p:attrName>style.visibility</p:attrName>
                                        </p:attrNameLst>
                                      </p:cBhvr>
                                      <p:to>
                                        <p:strVal val="visible"/>
                                      </p:to>
                                    </p:set>
                                    <p:animEffect transition="in" filter="fade">
                                      <p:cBhvr>
                                        <p:cTn id="6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7" grpId="0" animBg="1"/>
      <p:bldP spid="8" grpId="0" animBg="1"/>
      <p:bldP spid="9" grpId="0" animBg="1"/>
      <p:bldP spid="12" grpId="0" animBg="1"/>
      <p:bldP spid="13" grpId="0" animBg="1"/>
      <p:bldP spid="14" grpId="0" animBg="1"/>
      <p:bldP spid="15" grpId="0" animBg="1"/>
      <p:bldP spid="16" grpId="0" animBg="1"/>
      <p:bldP spid="18" grpId="0" animBg="1"/>
      <p:bldP spid="19" grpId="0" animBg="1"/>
      <p:bldP spid="20" grpId="0" animBg="1"/>
      <p:bldP spid="21" grpId="0" animBg="1"/>
      <p:bldP spid="22" grpId="0" animBg="1"/>
      <p:bldP spid="23" grpId="0" animBg="1"/>
      <p:bldP spid="24" grpId="0" animBg="1"/>
      <p:bldP spid="2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Experimental Design</a:t>
            </a:r>
            <a:endParaRPr lang="en-US" dirty="0"/>
          </a:p>
        </p:txBody>
      </p:sp>
      <p:graphicFrame>
        <p:nvGraphicFramePr>
          <p:cNvPr id="6" name="Table 5"/>
          <p:cNvGraphicFramePr>
            <a:graphicFrameLocks noGrp="1"/>
          </p:cNvGraphicFramePr>
          <p:nvPr>
            <p:extLst>
              <p:ext uri="{D42A27DB-BD31-4B8C-83A1-F6EECF244321}">
                <p14:modId xmlns:p14="http://schemas.microsoft.com/office/powerpoint/2010/main" val="2969632251"/>
              </p:ext>
            </p:extLst>
          </p:nvPr>
        </p:nvGraphicFramePr>
        <p:xfrm>
          <a:off x="806824" y="1804144"/>
          <a:ext cx="10578353" cy="3936999"/>
        </p:xfrm>
        <a:graphic>
          <a:graphicData uri="http://schemas.openxmlformats.org/drawingml/2006/table">
            <a:tbl>
              <a:tblPr firstRow="1" bandRow="1">
                <a:tableStyleId>{08FB837D-C827-4EFA-A057-4D05807E0F7C}</a:tableStyleId>
              </a:tblPr>
              <a:tblGrid>
                <a:gridCol w="2288509"/>
                <a:gridCol w="3920872"/>
                <a:gridCol w="4368972"/>
              </a:tblGrid>
              <a:tr h="370840">
                <a:tc>
                  <a:txBody>
                    <a:bodyPr/>
                    <a:lstStyle/>
                    <a:p>
                      <a:r>
                        <a:rPr lang="en-US" dirty="0" smtClean="0"/>
                        <a:t>Challenge</a:t>
                      </a:r>
                      <a:endParaRPr lang="en-US" dirty="0"/>
                    </a:p>
                  </a:txBody>
                  <a:tcPr/>
                </a:tc>
                <a:tc>
                  <a:txBody>
                    <a:bodyPr/>
                    <a:lstStyle/>
                    <a:p>
                      <a:r>
                        <a:rPr lang="en-US" dirty="0" smtClean="0"/>
                        <a:t>Description</a:t>
                      </a:r>
                      <a:endParaRPr lang="en-US" dirty="0"/>
                    </a:p>
                  </a:txBody>
                  <a:tcPr/>
                </a:tc>
                <a:tc>
                  <a:txBody>
                    <a:bodyPr/>
                    <a:lstStyle/>
                    <a:p>
                      <a:r>
                        <a:rPr lang="en-US" dirty="0" smtClean="0"/>
                        <a:t>Solution</a:t>
                      </a:r>
                      <a:endParaRPr lang="en-US" dirty="0"/>
                    </a:p>
                  </a:txBody>
                  <a:tcPr/>
                </a:tc>
              </a:tr>
              <a:tr h="370840">
                <a:tc>
                  <a:txBody>
                    <a:bodyPr/>
                    <a:lstStyle/>
                    <a:p>
                      <a:r>
                        <a:rPr lang="en-US" dirty="0" smtClean="0"/>
                        <a:t>Script</a:t>
                      </a:r>
                      <a:r>
                        <a:rPr lang="en-US" baseline="0" dirty="0" smtClean="0"/>
                        <a:t> and p</a:t>
                      </a:r>
                      <a:r>
                        <a:rPr lang="en-US" dirty="0" smtClean="0"/>
                        <a:t>arallel </a:t>
                      </a:r>
                      <a:r>
                        <a:rPr lang="en-US" baseline="0" dirty="0" smtClean="0"/>
                        <a:t>questions for conditions</a:t>
                      </a:r>
                      <a:endParaRPr lang="en-US" dirty="0"/>
                    </a:p>
                  </a:txBody>
                  <a:tcPr/>
                </a:tc>
                <a:tc>
                  <a:txBody>
                    <a:bodyPr/>
                    <a:lstStyle/>
                    <a:p>
                      <a:r>
                        <a:rPr lang="en-US" dirty="0" smtClean="0"/>
                        <a:t>Gender is primarily 2-choices</a:t>
                      </a:r>
                    </a:p>
                    <a:p>
                      <a:r>
                        <a:rPr lang="en-US" dirty="0" smtClean="0"/>
                        <a:t>Culture is</a:t>
                      </a:r>
                      <a:r>
                        <a:rPr lang="en-US" baseline="0" dirty="0" smtClean="0"/>
                        <a:t> potentially infinite number of choices</a:t>
                      </a:r>
                      <a:endParaRPr lang="en-US" dirty="0"/>
                    </a:p>
                  </a:txBody>
                  <a:tcPr/>
                </a:tc>
                <a:tc>
                  <a:txBody>
                    <a:bodyPr/>
                    <a:lstStyle/>
                    <a:p>
                      <a:r>
                        <a:rPr lang="en-US" dirty="0" smtClean="0"/>
                        <a:t>Changed</a:t>
                      </a:r>
                      <a:r>
                        <a:rPr lang="en-US" baseline="0" dirty="0" smtClean="0"/>
                        <a:t> design to within subjects design, having each condition answer one of each type of question each time they participate</a:t>
                      </a:r>
                      <a:endParaRPr lang="en-US" dirty="0"/>
                    </a:p>
                  </a:txBody>
                  <a:tcPr/>
                </a:tc>
              </a:tr>
              <a:tr h="370840">
                <a:tc>
                  <a:txBody>
                    <a:bodyPr/>
                    <a:lstStyle/>
                    <a:p>
                      <a:r>
                        <a:rPr lang="en-US" dirty="0" smtClean="0"/>
                        <a:t>Design integration</a:t>
                      </a:r>
                      <a:endParaRPr lang="en-US" dirty="0"/>
                    </a:p>
                  </a:txBody>
                  <a:tcPr/>
                </a:tc>
                <a:tc>
                  <a:txBody>
                    <a:bodyPr/>
                    <a:lstStyle/>
                    <a:p>
                      <a:r>
                        <a:rPr lang="en-US" dirty="0" smtClean="0"/>
                        <a:t>Integration of the virtual comic with the tracking of decisions and the survey </a:t>
                      </a:r>
                      <a:endParaRPr lang="en-US" dirty="0"/>
                    </a:p>
                  </a:txBody>
                  <a:tcPr/>
                </a:tc>
                <a:tc>
                  <a:txBody>
                    <a:bodyPr/>
                    <a:lstStyle/>
                    <a:p>
                      <a:r>
                        <a:rPr lang="en-US" dirty="0" smtClean="0"/>
                        <a:t>Multiple solutions</a:t>
                      </a:r>
                      <a:r>
                        <a:rPr lang="en-US" baseline="0" dirty="0" smtClean="0"/>
                        <a:t> implemented: Emailing links to the website each week, integrating the survey with the comic, may employ computer scientist assistants if needed</a:t>
                      </a:r>
                      <a:endParaRPr lang="en-US" dirty="0"/>
                    </a:p>
                  </a:txBody>
                  <a:tcPr/>
                </a:tc>
              </a:tr>
              <a:tr h="370840">
                <a:tc>
                  <a:txBody>
                    <a:bodyPr/>
                    <a:lstStyle/>
                    <a:p>
                      <a:r>
                        <a:rPr lang="en-US" dirty="0" smtClean="0"/>
                        <a:t>Potential null results</a:t>
                      </a:r>
                      <a:endParaRPr lang="en-US" dirty="0"/>
                    </a:p>
                  </a:txBody>
                  <a:tcPr/>
                </a:tc>
                <a:tc>
                  <a:txBody>
                    <a:bodyPr/>
                    <a:lstStyle/>
                    <a:p>
                      <a:r>
                        <a:rPr lang="en-US" dirty="0" smtClean="0"/>
                        <a:t>The priming</a:t>
                      </a:r>
                      <a:r>
                        <a:rPr lang="en-US" baseline="0" dirty="0" smtClean="0"/>
                        <a:t> conditions may not yield different results in the ethical decisions, despite prior psychological research indicating that this should have an effect</a:t>
                      </a:r>
                      <a:endParaRPr lang="en-US" dirty="0"/>
                    </a:p>
                  </a:txBody>
                  <a:tcPr/>
                </a:tc>
                <a:tc>
                  <a:txBody>
                    <a:bodyPr/>
                    <a:lstStyle/>
                    <a:p>
                      <a:r>
                        <a:rPr lang="en-US" dirty="0" smtClean="0"/>
                        <a:t>If the priming</a:t>
                      </a:r>
                      <a:r>
                        <a:rPr lang="en-US" baseline="0" dirty="0" smtClean="0"/>
                        <a:t> conditions do not have a result, the cultural groups’ (or genders’) differences in ethical decisions and journal articles will also provide interesting information and extend current knowledge</a:t>
                      </a:r>
                      <a:endParaRPr lang="en-US" dirty="0"/>
                    </a:p>
                  </a:txBody>
                  <a:tcPr/>
                </a:tc>
              </a:tr>
            </a:tbl>
          </a:graphicData>
        </a:graphic>
      </p:graphicFrame>
      <p:sp>
        <p:nvSpPr>
          <p:cNvPr id="8" name="Rectangle 7"/>
          <p:cNvSpPr/>
          <p:nvPr/>
        </p:nvSpPr>
        <p:spPr>
          <a:xfrm>
            <a:off x="384917" y="6338077"/>
            <a:ext cx="11422167" cy="523220"/>
          </a:xfrm>
          <a:prstGeom prst="rect">
            <a:avLst/>
          </a:prstGeom>
          <a:noFill/>
        </p:spPr>
        <p:txBody>
          <a:bodyPr wrap="none" lIns="91440" tIns="45720" rIns="91440" bIns="45720">
            <a:spAutoFit/>
          </a:bodyPr>
          <a:lstStyle/>
          <a:p>
            <a:pPr algn="ct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w</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hat project is </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a:t>
            </a:r>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 deep integration &amp; methodology</a:t>
            </a: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Wingdings"/>
                <a:ea typeface="Wingdings"/>
                <a:cs typeface="Wingdings"/>
                <a:sym typeface="Wingdings"/>
              </a:rPr>
              <a:t></a:t>
            </a:r>
            <a:r>
              <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Wingdings"/>
                <a:cs typeface="Wingdings"/>
                <a:sym typeface="Wingdings"/>
              </a:rPr>
              <a:t> </a:t>
            </a:r>
            <a:r>
              <a:rPr lang="en-US"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Wingdings"/>
                <a:cs typeface="Wingdings"/>
                <a:sym typeface="Wingdings"/>
              </a:rPr>
              <a:t>challenges &amp; responses </a:t>
            </a:r>
            <a:r>
              <a:rPr lang="en-US"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Wingdings"/>
                <a:ea typeface="Wingdings"/>
                <a:cs typeface="Wingdings"/>
                <a:sym typeface="Wingdings"/>
              </a:rPr>
              <a:t> </a:t>
            </a:r>
            <a:endPar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Tree>
    <p:extLst>
      <p:ext uri="{BB962C8B-B14F-4D97-AF65-F5344CB8AC3E}">
        <p14:creationId xmlns:p14="http://schemas.microsoft.com/office/powerpoint/2010/main" val="3212762479"/>
      </p:ext>
    </p:extLst>
  </p:cSld>
  <p:clrMapOvr>
    <a:masterClrMapping/>
  </p:clrMapOvr>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72950" cy="6858000"/>
          </a:xfrm>
          <a:prstGeom prst="rect">
            <a:avLst/>
          </a:prstGeom>
        </p:spPr>
      </p:pic>
      <p:pic>
        <p:nvPicPr>
          <p:cNvPr id="3" name="Picture 2"/>
          <p:cNvPicPr>
            <a:picLocks noChangeAspect="1"/>
          </p:cNvPicPr>
          <p:nvPr/>
        </p:nvPicPr>
        <p:blipFill>
          <a:blip r:embed="rId3"/>
          <a:stretch>
            <a:fillRect/>
          </a:stretch>
        </p:blipFill>
        <p:spPr>
          <a:xfrm>
            <a:off x="0" y="0"/>
            <a:ext cx="12172950" cy="6858000"/>
          </a:xfrm>
          <a:prstGeom prst="rect">
            <a:avLst/>
          </a:prstGeom>
        </p:spPr>
      </p:pic>
    </p:spTree>
    <p:extLst>
      <p:ext uri="{BB962C8B-B14F-4D97-AF65-F5344CB8AC3E}">
        <p14:creationId xmlns:p14="http://schemas.microsoft.com/office/powerpoint/2010/main" val="263104974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705805" y="1950646"/>
            <a:ext cx="4823385" cy="3612883"/>
          </a:xfrm>
          <a:prstGeom prst="rect">
            <a:avLst/>
          </a:prstGeom>
        </p:spPr>
      </p:pic>
    </p:spTree>
    <p:extLst>
      <p:ext uri="{BB962C8B-B14F-4D97-AF65-F5344CB8AC3E}">
        <p14:creationId xmlns:p14="http://schemas.microsoft.com/office/powerpoint/2010/main" val="462496381"/>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72950" cy="6858000"/>
          </a:xfrm>
          <a:prstGeom prst="rect">
            <a:avLst/>
          </a:prstGeom>
        </p:spPr>
      </p:pic>
    </p:spTree>
    <p:extLst>
      <p:ext uri="{BB962C8B-B14F-4D97-AF65-F5344CB8AC3E}">
        <p14:creationId xmlns:p14="http://schemas.microsoft.com/office/powerpoint/2010/main" val="1287028358"/>
      </p:ext>
    </p:extLst>
  </p:cSld>
  <p:clrMapOvr>
    <a:masterClrMapping/>
  </p:clrMapOvr>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Fin</a:t>
            </a:r>
            <a:endParaRPr lang="en-US" dirty="0"/>
          </a:p>
        </p:txBody>
      </p:sp>
    </p:spTree>
    <p:extLst>
      <p:ext uri="{BB962C8B-B14F-4D97-AF65-F5344CB8AC3E}">
        <p14:creationId xmlns:p14="http://schemas.microsoft.com/office/powerpoint/2010/main" val="526908694"/>
      </p:ext>
    </p:extLst>
  </p:cSld>
  <p:clrMapOvr>
    <a:masterClrMapping/>
  </p:clrMapOvr>
  <p:timing>
    <p:tnLst>
      <p:par>
        <p:cTn xmlns:p14="http://schemas.microsoft.com/office/powerpoint/2010/mai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Spectrum">
      <a:majorFont>
        <a:latin typeface="Corbel"/>
        <a:ea typeface=""/>
        <a:cs typeface=""/>
        <a:font script="Jpan" typeface="ＭＳ ゴシック"/>
        <a:font script="Hans" typeface="宋体"/>
        <a:font script="Hant" typeface="新細明體"/>
      </a:majorFont>
      <a:minorFont>
        <a:latin typeface="Calibri"/>
        <a:ea typeface=""/>
        <a:cs typeface=""/>
        <a:font script="Jpan" typeface="ＭＳ ゴシック"/>
        <a:font script="Hans" typeface="宋体"/>
        <a:font script="Hant" typeface="新細明體"/>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Facet</Template>
  <TotalTime>4968</TotalTime>
  <Words>1433</Words>
  <Application>Microsoft Macintosh PowerPoint</Application>
  <PresentationFormat>Custom</PresentationFormat>
  <Paragraphs>163</Paragraphs>
  <Slides>35</Slides>
  <Notes>12</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Office Theme</vt:lpstr>
      <vt:lpstr>Motivating Virtuous Selves: The Impact of Gender and Culture</vt:lpstr>
      <vt:lpstr>PowerPoint Presentation</vt:lpstr>
      <vt:lpstr>PowerPoint Presentation</vt:lpstr>
      <vt:lpstr>PowerPoint Presentation</vt:lpstr>
      <vt:lpstr>Can virtuous behavior be motivated  by appealing to components of identity  across varying views of self?</vt:lpstr>
      <vt:lpstr>Research Questions:</vt:lpstr>
      <vt:lpstr>Research Questions:</vt:lpstr>
      <vt:lpstr>Research Questions:</vt:lpstr>
      <vt:lpstr>PowerPoint Presentation</vt:lpstr>
      <vt:lpstr>Exploits appeal of gaming and technology to strengthen ecological validity   Extends research on psychological priming to an intercultural environment  Considers the intersection of two components of self  Proposes an approach of self pluralism  Extends research on motivation to virtuous behavior  Applies in international and intercultural contexts</vt:lpstr>
      <vt:lpstr>Deep Integration &amp; Methodology</vt:lpstr>
      <vt:lpstr>     Deep Integration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Hypotheses / Predictions</vt:lpstr>
      <vt:lpstr>Hypotheses / Predictions</vt:lpstr>
      <vt:lpstr>Hypotheses / Predictions</vt:lpstr>
      <vt:lpstr>PowerPoint Presentation</vt:lpstr>
      <vt:lpstr>PowerPoint Presentation</vt:lpstr>
      <vt:lpstr>PowerPoint Presentation</vt:lpstr>
      <vt:lpstr>PowerPoint Presentation</vt:lpstr>
      <vt:lpstr>PowerPoint Presentation</vt:lpstr>
      <vt:lpstr>Challenges &amp; Responses</vt:lpstr>
      <vt:lpstr>PowerPoint Presentation</vt:lpstr>
      <vt:lpstr>Experimental Design</vt:lpstr>
      <vt:lpstr>PowerPoint Presentation</vt:lpstr>
      <vt:lpstr>PowerPoint Presentation</vt:lpstr>
      <vt:lpstr>PowerPoint Presentation</vt:lpstr>
      <vt:lpstr>Fin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Jonathan McKinney</dc:creator>
  <cp:lastModifiedBy>Max G. Parish</cp:lastModifiedBy>
  <cp:revision>135</cp:revision>
  <dcterms:created xsi:type="dcterms:W3CDTF">2015-02-20T07:45:51Z</dcterms:created>
  <dcterms:modified xsi:type="dcterms:W3CDTF">2015-03-11T13:30:45Z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73884B0B-66BB-4775-A94E-9157AF98AE87</vt:lpwstr>
  </property>
  <property fmtid="{D5CDD505-2E9C-101B-9397-08002B2CF9AE}" pid="3" name="ArticulatePath">
    <vt:lpwstr>Presentation1</vt:lpwstr>
  </property>
</Properties>
</file>