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notesSlide+xml" PartName="/ppt/notesSlides/notesSlide24.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31"/>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x="18288000" cy="10287000"/>
  <p:notesSz cx="6858000" cy="9144000"/>
  <p:embeddedFontLst>
    <p:embeddedFont>
      <p:font typeface="Cormorant Garamond Bold Italics" charset="1" panose="00000800000000000000"/>
      <p:regular r:id="rId34"/>
    </p:embeddedFont>
    <p:embeddedFont>
      <p:font typeface="Quicksand" charset="1" panose="00000000000000000000"/>
      <p:regular r:id="rId35"/>
    </p:embeddedFont>
    <p:embeddedFont>
      <p:font typeface="Quicksand Bold" charset="1" panose="00000000000000000000"/>
      <p:regular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notesMasters/notesMaster1.xml" Type="http://schemas.openxmlformats.org/officeDocument/2006/relationships/notesMaster"/><Relationship Id="rId32" Target="theme/theme2.xml" Type="http://schemas.openxmlformats.org/officeDocument/2006/relationships/theme"/><Relationship Id="rId33" Target="notesSlides/notesSlide1.xml" Type="http://schemas.openxmlformats.org/officeDocument/2006/relationships/notesSlide"/><Relationship Id="rId34" Target="fonts/font34.fntdata" Type="http://schemas.openxmlformats.org/officeDocument/2006/relationships/font"/><Relationship Id="rId35" Target="fonts/font35.fntdata" Type="http://schemas.openxmlformats.org/officeDocument/2006/relationships/font"/><Relationship Id="rId36" Target="notesSlides/notesSlide2.xml" Type="http://schemas.openxmlformats.org/officeDocument/2006/relationships/notesSlide"/><Relationship Id="rId37" Target="fonts/font37.fntdata" Type="http://schemas.openxmlformats.org/officeDocument/2006/relationships/font"/><Relationship Id="rId38" Target="notesSlides/notesSlide3.xml" Type="http://schemas.openxmlformats.org/officeDocument/2006/relationships/notesSlide"/><Relationship Id="rId39" Target="notesSlides/notesSlide4.xml" Type="http://schemas.openxmlformats.org/officeDocument/2006/relationships/notesSlide"/><Relationship Id="rId4" Target="theme/theme1.xml" Type="http://schemas.openxmlformats.org/officeDocument/2006/relationships/theme"/><Relationship Id="rId40" Target="notesSlides/notesSlide5.xml" Type="http://schemas.openxmlformats.org/officeDocument/2006/relationships/notesSlide"/><Relationship Id="rId41" Target="notesSlides/notesSlide6.xml" Type="http://schemas.openxmlformats.org/officeDocument/2006/relationships/notesSlide"/><Relationship Id="rId42" Target="notesSlides/notesSlide7.xml" Type="http://schemas.openxmlformats.org/officeDocument/2006/relationships/notesSlide"/><Relationship Id="rId43" Target="notesSlides/notesSlide8.xml" Type="http://schemas.openxmlformats.org/officeDocument/2006/relationships/notesSlide"/><Relationship Id="rId44" Target="notesSlides/notesSlide9.xml" Type="http://schemas.openxmlformats.org/officeDocument/2006/relationships/notesSlide"/><Relationship Id="rId45" Target="notesSlides/notesSlide10.xml" Type="http://schemas.openxmlformats.org/officeDocument/2006/relationships/notesSlide"/><Relationship Id="rId46" Target="notesSlides/notesSlide11.xml" Type="http://schemas.openxmlformats.org/officeDocument/2006/relationships/notesSlide"/><Relationship Id="rId47" Target="notesSlides/notesSlide12.xml" Type="http://schemas.openxmlformats.org/officeDocument/2006/relationships/notesSlide"/><Relationship Id="rId48" Target="notesSlides/notesSlide13.xml" Type="http://schemas.openxmlformats.org/officeDocument/2006/relationships/notesSlide"/><Relationship Id="rId49" Target="notesSlides/notesSlide14.xml" Type="http://schemas.openxmlformats.org/officeDocument/2006/relationships/notesSlide"/><Relationship Id="rId5" Target="tableStyles.xml" Type="http://schemas.openxmlformats.org/officeDocument/2006/relationships/tableStyles"/><Relationship Id="rId50" Target="notesSlides/notesSlide15.xml" Type="http://schemas.openxmlformats.org/officeDocument/2006/relationships/notesSlide"/><Relationship Id="rId51" Target="notesSlides/notesSlide16.xml" Type="http://schemas.openxmlformats.org/officeDocument/2006/relationships/notesSlide"/><Relationship Id="rId52" Target="notesSlides/notesSlide17.xml" Type="http://schemas.openxmlformats.org/officeDocument/2006/relationships/notesSlide"/><Relationship Id="rId53" Target="notesSlides/notesSlide18.xml" Type="http://schemas.openxmlformats.org/officeDocument/2006/relationships/notesSlide"/><Relationship Id="rId54" Target="notesSlides/notesSlide19.xml" Type="http://schemas.openxmlformats.org/officeDocument/2006/relationships/notesSlide"/><Relationship Id="rId55" Target="notesSlides/notesSlide20.xml" Type="http://schemas.openxmlformats.org/officeDocument/2006/relationships/notesSlide"/><Relationship Id="rId56" Target="notesSlides/notesSlide21.xml" Type="http://schemas.openxmlformats.org/officeDocument/2006/relationships/notesSlide"/><Relationship Id="rId57" Target="notesSlides/notesSlide22.xml" Type="http://schemas.openxmlformats.org/officeDocument/2006/relationships/notesSlide"/><Relationship Id="rId58" Target="notesSlides/notesSlide23.xml" Type="http://schemas.openxmlformats.org/officeDocument/2006/relationships/notesSlide"/><Relationship Id="rId59" Target="notesSlides/notesSlide24.xml" Type="http://schemas.openxmlformats.org/officeDocument/2006/relationships/notesSlide"/><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2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2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1.xml" Type="http://schemas.openxmlformats.org/officeDocument/2006/relationships/slide"/></Relationships>
</file>

<file path=ppt/notesSlides/_rels/notesSlide2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2.xml" Type="http://schemas.openxmlformats.org/officeDocument/2006/relationships/slide"/></Relationships>
</file>

<file path=ppt/notesSlides/_rels/notesSlide2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3.xml" Type="http://schemas.openxmlformats.org/officeDocument/2006/relationships/slide"/></Relationships>
</file>

<file path=ppt/notesSlides/_rels/notesSlide2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4.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Both: introduce ourselves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Dana: Welcome to my college.</a:t>
            </a:r>
          </a:p>
          <a:p>
            <a:r>
              <a:rPr lang="en-US"/>
              <a:t/>
            </a:r>
          </a:p>
          <a:p>
            <a:r>
              <a:rPr lang="en-US"/>
              <a:t>25 years!</a:t>
            </a:r>
          </a:p>
          <a:p>
            <a:r>
              <a:rPr lang="en-US"/>
              <a:t/>
            </a:r>
          </a:p>
          <a:p>
            <a:r>
              <a:rPr lang="en-US"/>
              <a:t>5th largest school in the state</a:t>
            </a:r>
          </a:p>
          <a:p>
            <a:r>
              <a:rPr lang="en-US"/>
              <a:t/>
            </a:r>
          </a:p>
          <a:p>
            <a:r>
              <a:rPr lang="en-US"/>
              <a:t>Students are younger than expected; 70% are 24 or under.</a:t>
            </a:r>
          </a:p>
          <a:p>
            <a:r>
              <a:rPr lang="en-US"/>
              <a:t/>
            </a:r>
          </a:p>
          <a:p>
            <a:r>
              <a:rPr lang="en-US"/>
              <a:t>Many come from large public schools and haven't had exposure to scholarly research</a:t>
            </a:r>
          </a:p>
          <a:p>
            <a:r>
              <a:rPr lang="en-US"/>
              <a:t> </a:t>
            </a:r>
          </a:p>
          <a:p>
            <a:r>
              <a:rPr lang="en-US"/>
              <a:t>Majority of our classes are 8-week terms. (Soc: Around 85% are 8 week)</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LiErin: Might mention that our presentation will focus strictly on online students?  Though I think we added that later too, so wherever works. (Remove this note if you like.)</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Dana</a:t>
            </a:r>
          </a:p>
          <a:p>
            <a:r>
              <a:rPr lang="en-US"/>
              <a:t>No librarians on Sats</a:t>
            </a:r>
          </a:p>
          <a:p>
            <a:r>
              <a:rPr lang="en-US"/>
              <a:t/>
            </a:r>
          </a:p>
          <a:p>
            <a:r>
              <a:rPr lang="en-US"/>
              <a:t>Fewer than 10% of our reference interactions are in person</a:t>
            </a:r>
          </a:p>
          <a:p>
            <a:r>
              <a:rPr lang="en-US"/>
              <a:t/>
            </a:r>
          </a:p>
          <a:p>
            <a:r>
              <a:rPr lang="en-US"/>
              <a:t>Set up for success Liaison responsibilities (I have been around longer than any faculty members in Social Sciences)</a:t>
            </a:r>
          </a:p>
          <a:p>
            <a:r>
              <a:rPr lang="en-US"/>
              <a:t>Role of librarians with faculty in general.  FA &amp; Committee work.</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Dana- </a:t>
            </a:r>
          </a:p>
          <a:p>
            <a:r>
              <a:rPr lang="en-US"/>
              <a:t/>
            </a:r>
          </a:p>
          <a:p>
            <a:r>
              <a:rPr lang="en-US"/>
              <a:t>The old days of Reference</a:t>
            </a:r>
          </a:p>
          <a:p>
            <a:r>
              <a:rPr lang="en-US"/>
              <a:t/>
            </a:r>
          </a:p>
          <a:p>
            <a:r>
              <a:rPr lang="en-US"/>
              <a:t>Under pressure to quantify outcomes (perhaps self-imposed but we really like stats)</a:t>
            </a:r>
          </a:p>
          <a:p>
            <a:r>
              <a:rPr lang="en-US"/>
              <a:t/>
            </a:r>
          </a:p>
          <a:p>
            <a:r>
              <a:rPr lang="en-US"/>
              <a:t>Information Literacy seems to be everybody and nobody's problem.</a:t>
            </a:r>
          </a:p>
          <a:p>
            <a:r>
              <a:rPr lang="en-US"/>
              <a:t>Not even going to start on AI.</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Dana - Hard time getting traction with Comp classes</a:t>
            </a:r>
          </a:p>
          <a:p>
            <a:r>
              <a:rPr lang="en-US"/>
              <a:t>FYE students aren't invested - </a:t>
            </a:r>
          </a:p>
          <a:p>
            <a:r>
              <a:rPr lang="en-US"/>
              <a:t/>
            </a:r>
          </a:p>
          <a:p>
            <a:r>
              <a:rPr lang="en-US"/>
              <a:t>One shot: too task oriented, hard to apply and get buy-in and doesn't reach online students </a:t>
            </a:r>
          </a:p>
          <a:p>
            <a:r>
              <a:rPr lang="en-US"/>
              <a:t>One shots on Zoom are painful and  disappointing.</a:t>
            </a:r>
          </a:p>
          <a:p>
            <a:r>
              <a:rPr lang="en-US"/>
              <a:t/>
            </a:r>
          </a:p>
          <a:p>
            <a:r>
              <a:rPr lang="en-US"/>
              <a:t>Tutorials for online students but never really knew how useful they were.</a:t>
            </a:r>
          </a:p>
          <a:p>
            <a:r>
              <a:rPr lang="en-US"/>
              <a:t>Librarians have been working to make Information Literacy a gen Ed requirement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LiErin</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LiErin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LiErin</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p>
          <a:p>
            <a:r>
              <a:rPr lang="en-US"/>
              <a:t>Dana - We considered how we could help LiErin accomplish her goals.</a:t>
            </a:r>
          </a:p>
          <a:p>
            <a:r>
              <a:rPr lang="en-US"/>
              <a:t>The standard go-to solution to every librarian's problems...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Dana</a:t>
            </a:r>
          </a:p>
          <a:p>
            <a:r>
              <a:rPr lang="en-US"/>
              <a:t>Looking for something more substantive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LiErin</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p>
          <a:p>
            <a:r>
              <a:rPr lang="en-US"/>
              <a:t>Dana - Naive!  We just looked at the great skills we were going to get to teach. Scholarly tools </a:t>
            </a:r>
          </a:p>
          <a:p>
            <a:r>
              <a:rPr lang="en-US"/>
              <a:t/>
            </a:r>
          </a:p>
          <a:p>
            <a:r>
              <a:rPr lang="en-US"/>
              <a:t>Go beyond "enter keywords" &amp; </a:t>
            </a:r>
          </a:p>
          <a:p>
            <a:r>
              <a:rPr lang="en-US"/>
              <a:t>Introduce thoughtfulness </a:t>
            </a:r>
          </a:p>
          <a:p>
            <a:r>
              <a:rPr lang="en-US"/>
              <a:t/>
            </a:r>
          </a:p>
          <a:p>
            <a:r>
              <a:rPr lang="en-US"/>
              <a:t>Introduce the concept of scholarly research</a:t>
            </a:r>
          </a:p>
          <a:p>
            <a:r>
              <a:rPr lang="en-US"/>
              <a:t/>
            </a:r>
          </a:p>
          <a:p>
            <a:r>
              <a:rPr lang="en-US"/>
              <a:t>Would also lay the groundwork for assessment for infolit</a:t>
            </a:r>
          </a:p>
          <a:p>
            <a:r>
              <a:rPr lang="en-US"/>
              <a:t/>
            </a:r>
          </a:p>
          <a:p>
            <a:r>
              <a:rPr lang="en-US"/>
              <a:t>Make a connection to the Library &amp; increase stats</a:t>
            </a:r>
          </a:p>
          <a:p>
            <a:r>
              <a:rPr lang="en-US"/>
              <a:t>Increase stats!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 would like to tell you we critically approached these four considerations.  We did not.</a:t>
            </a:r>
          </a:p>
          <a:p>
            <a:r>
              <a:rPr lang="en-US"/>
              <a:t>When I did consider workload I did not think it through.  We are an incredibly cohesive group.  </a:t>
            </a:r>
          </a:p>
          <a:p>
            <a:r>
              <a:rPr lang="en-US"/>
              <a:t>Timeline.  We thought this would be two weeks and done each term FORESHADOWING!</a:t>
            </a:r>
          </a:p>
          <a:p>
            <a:r>
              <a:rPr lang="en-US"/>
              <a:t>Didn't consider all the extra work it would take to increase stats. At no point did I consider, there's a two week period where we answered nearly 400 sociology reference questions.</a:t>
            </a:r>
          </a:p>
          <a:p>
            <a:r>
              <a:rPr lang="en-US"/>
              <a:t/>
            </a:r>
          </a:p>
          <a:p>
            <a:r>
              <a:rPr lang="en-US"/>
              <a:t>How students would reach us: EAL (Moodle and Website), Chat, In person (increase foot traffic!), email.  Can send a transcript, this would be the proof for prof.</a:t>
            </a:r>
          </a:p>
          <a:p>
            <a:r>
              <a:rPr lang="en-US"/>
              <a:t>Turnaround time. Students told to reach out to us at least 48 hours in advance.  Our goal was much quicker response time but we didn’t quantify it.  We didn’t need to. GREAT LIBRARIANS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Dana </a:t>
            </a:r>
          </a:p>
          <a:p>
            <a:r>
              <a:rPr lang="en-US"/>
              <a:t># of reference interactions for June went up around 250%  which was essentially the enrollment of the class</a:t>
            </a:r>
          </a:p>
          <a:p>
            <a:r>
              <a:rPr lang="en-US"/>
              <a:t/>
            </a:r>
          </a:p>
          <a:p>
            <a:r>
              <a:rPr lang="en-US"/>
              <a:t>Prompt worded so that students frequently would tell us what strategies they had already tried.  </a:t>
            </a:r>
          </a:p>
          <a:p>
            <a:r>
              <a:rPr lang="en-US"/>
              <a:t/>
            </a:r>
          </a:p>
          <a:p>
            <a:r>
              <a:rPr lang="en-US"/>
              <a:t>Discovered students didn’t  grasp what constituted “sociology” and we tried to struggle through this.</a:t>
            </a:r>
          </a:p>
          <a:p>
            <a:r>
              <a:rPr lang="en-US"/>
              <a:t>Explained Empirical Research</a:t>
            </a:r>
          </a:p>
          <a:p>
            <a:r>
              <a:rPr lang="en-US"/>
              <a:t/>
            </a:r>
          </a:p>
          <a:p>
            <a:r>
              <a:rPr lang="en-US"/>
              <a:t>We got to talk about appropriate database (Note: for this we relied exclusively on EBSCOhost, but teaching students to select databases …THEY LISTENED!)</a:t>
            </a:r>
          </a:p>
          <a:p>
            <a:r>
              <a:rPr lang="en-US"/>
              <a:t>Note: we are heavily EBSCOhost.  Lots of extras in addition to state databases.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LiErin -</a:t>
            </a:r>
          </a:p>
          <a:p>
            <a:r>
              <a:rPr lang="en-US"/>
              <a:t/>
            </a:r>
          </a:p>
          <a:p>
            <a:r>
              <a:rPr lang="en-US"/>
              <a:t/>
            </a:r>
          </a:p>
          <a:p>
            <a:r>
              <a:rPr lang="en-US"/>
              <a:t>The rubric originated from the ACRL Information Literacy Sandbox</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Dana: Summer success=Fall EASY!</a:t>
            </a:r>
          </a:p>
          <a:p>
            <a:r>
              <a:rPr lang="en-US"/>
              <a:t>September+ eight sections of an 8 week course w/ three sections of a 16 week course.  Around 300 students total</a:t>
            </a:r>
          </a:p>
          <a:p>
            <a:r>
              <a:rPr lang="en-US"/>
              <a:t>I delayed my vacation by a week </a:t>
            </a:r>
          </a:p>
          <a:p>
            <a:r>
              <a:rPr lang="en-US"/>
              <a:t>Thought the canned answer about empirical research would answer any questions about it (LOL!)</a:t>
            </a:r>
          </a:p>
          <a:p>
            <a:r>
              <a:rPr lang="en-US"/>
              <a:t>(If you don’t have Springshare, a shared spreadsheet would work for this.)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Dana: Summer students self select</a:t>
            </a:r>
          </a:p>
          <a:p>
            <a:r>
              <a:rPr lang="en-US"/>
              <a:t>Students were GREEN.</a:t>
            </a:r>
          </a:p>
          <a:p>
            <a:r>
              <a:rPr lang="en-US"/>
              <a:t>Rubric - still struggles</a:t>
            </a:r>
          </a:p>
          <a:p>
            <a:r>
              <a:rPr lang="en-US"/>
              <a:t>Timeline – Lots of students waited or got extensions.  Students skipped this step and when they turned in a poor bibliography, their instructor let them re-do it after the original deadline.</a:t>
            </a:r>
          </a:p>
          <a:p>
            <a:r>
              <a:rPr lang="en-US"/>
              <a:t>Nonstop 3 weeks in September.</a:t>
            </a:r>
          </a:p>
          <a:p>
            <a:r>
              <a:rPr lang="en-US"/>
              <a:t/>
            </a:r>
          </a:p>
          <a:p>
            <a:r>
              <a:rPr lang="en-US"/>
              <a:t>Some just copied and pasted the prompts</a:t>
            </a:r>
          </a:p>
          <a:p>
            <a:r>
              <a:rPr lang="en-US"/>
              <a:t>One asked for help with her “annoyed bibliography”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Dana:  </a:t>
            </a:r>
          </a:p>
          <a:p>
            <a:r>
              <a:rPr lang="en-US"/>
              <a:t>It got easier!</a:t>
            </a:r>
          </a:p>
          <a:p>
            <a:r>
              <a:rPr lang="en-US"/>
              <a:t>Able to answer some  using entirely canned answers, but the students never knew.  We could reuse older tickets.</a:t>
            </a:r>
          </a:p>
          <a:p>
            <a:r>
              <a:rPr lang="en-US"/>
              <a:t>SOCIAL MEDIA as a topic.</a:t>
            </a:r>
          </a:p>
          <a:p>
            <a:r>
              <a:rPr lang="en-US"/>
              <a:t>World's foremost scholars at OCCC.</a:t>
            </a:r>
          </a:p>
          <a:p>
            <a:r>
              <a:rPr lang="en-US"/>
              <a:t> I think these skills will move with them.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Dana- </a:t>
            </a:r>
          </a:p>
          <a:p>
            <a:r>
              <a:rPr lang="en-US"/>
              <a:t>We answered over 400 substantive reference questions first three weeks of Sept (I was gone for two of thsoe weeks.)</a:t>
            </a:r>
          </a:p>
          <a:p>
            <a:r>
              <a:rPr lang="en-US"/>
              <a:t> Our meaningful reference interaction stats went up over Fall 2024 around 253%.</a:t>
            </a:r>
          </a:p>
          <a:p>
            <a:r>
              <a:rPr lang="en-US"/>
              <a:t>Foot traffic, but only a handful came in.</a:t>
            </a:r>
          </a:p>
          <a:p>
            <a:r>
              <a:rPr lang="en-US"/>
              <a:t>Definitely reached online students</a:t>
            </a:r>
          </a:p>
          <a:p>
            <a:r>
              <a:rPr lang="en-US"/>
              <a:t>Information literacy - I think this will be a good example when we move forward with the Gen Ed requirement for information literacy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LiErin</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LiErin</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Dana: Springshare: canned answers, organization, etc. Springshare deserves a lot of credit for the success of this.</a:t>
            </a:r>
          </a:p>
          <a:p>
            <a:r>
              <a:rPr lang="en-US"/>
              <a:t>About 40%  EAL link that was embedded in their Sociology course</a:t>
            </a:r>
          </a:p>
          <a:p>
            <a:r>
              <a:rPr lang="en-US"/>
              <a:t>25% website EAL</a:t>
            </a:r>
          </a:p>
          <a:p>
            <a:r>
              <a:rPr lang="en-US"/>
              <a:t>20% chat</a:t>
            </a:r>
          </a:p>
          <a:p>
            <a:r>
              <a:rPr lang="en-US"/>
              <a:t>5% direct email</a:t>
            </a:r>
          </a:p>
          <a:p>
            <a:r>
              <a:rPr lang="en-US"/>
              <a:t>Partner </a:t>
            </a:r>
          </a:p>
          <a:p>
            <a:r>
              <a:rPr lang="en-US"/>
              <a:t>Buy-in with other librarians (We are always doing continuous improvement via the strategic plan)  Have political capital.</a:t>
            </a:r>
          </a:p>
          <a:p>
            <a:r>
              <a:rPr lang="en-US"/>
              <a:t>with a doer, and make sure they have buy-in from their faculty.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jpeg" Type="http://schemas.openxmlformats.org/officeDocument/2006/relationships/image"/><Relationship Id="rId7" Target="../media/image5.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6.pn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7.jpe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8.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9.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6.xml" Type="http://schemas.openxmlformats.org/officeDocument/2006/relationships/notesSlid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7.xml" Type="http://schemas.openxmlformats.org/officeDocument/2006/relationships/notesSlide"/><Relationship Id="rId3" Target="../media/image10.jpeg" Type="http://schemas.openxmlformats.org/officeDocument/2006/relationships/image"/><Relationship Id="rId4" Target="../media/image11.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8.xml" Type="http://schemas.openxmlformats.org/officeDocument/2006/relationships/notesSlid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9.xml" Type="http://schemas.openxmlformats.org/officeDocument/2006/relationships/notesSlid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0.xml" Type="http://schemas.openxmlformats.org/officeDocument/2006/relationships/notesSlid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1.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2.xml" Type="http://schemas.openxmlformats.org/officeDocument/2006/relationships/notesSlide"/><Relationship Id="rId3" Target="../media/image12.png" Type="http://schemas.openxmlformats.org/officeDocument/2006/relationships/image"/><Relationship Id="rId4" Target="../media/image13.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3.xml" Type="http://schemas.openxmlformats.org/officeDocument/2006/relationships/notesSlide"/><Relationship Id="rId3" Target="../media/image14.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4.xml" Type="http://schemas.openxmlformats.org/officeDocument/2006/relationships/notesSlid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7C2529"/>
        </a:solidFill>
      </p:bgPr>
    </p:bg>
    <p:spTree>
      <p:nvGrpSpPr>
        <p:cNvPr id="1" name=""/>
        <p:cNvGrpSpPr/>
        <p:nvPr/>
      </p:nvGrpSpPr>
      <p:grpSpPr>
        <a:xfrm>
          <a:off x="0" y="0"/>
          <a:ext cx="0" cy="0"/>
          <a:chOff x="0" y="0"/>
          <a:chExt cx="0" cy="0"/>
        </a:xfrm>
      </p:grpSpPr>
      <p:sp>
        <p:nvSpPr>
          <p:cNvPr name="TextBox 2" id="2"/>
          <p:cNvSpPr txBox="true"/>
          <p:nvPr/>
        </p:nvSpPr>
        <p:spPr>
          <a:xfrm rot="0">
            <a:off x="247539" y="3435349"/>
            <a:ext cx="17822392" cy="1708151"/>
          </a:xfrm>
          <a:prstGeom prst="rect">
            <a:avLst/>
          </a:prstGeom>
        </p:spPr>
        <p:txBody>
          <a:bodyPr anchor="t" rtlCol="false" tIns="0" lIns="0" bIns="0" rIns="0">
            <a:spAutoFit/>
          </a:bodyPr>
          <a:lstStyle/>
          <a:p>
            <a:pPr algn="ctr" marL="0" indent="0" lvl="0">
              <a:lnSpc>
                <a:spcPts val="13999"/>
              </a:lnSpc>
              <a:spcBef>
                <a:spcPct val="0"/>
              </a:spcBef>
            </a:pPr>
            <a:r>
              <a:rPr lang="en-US" b="true" sz="9999" i="true">
                <a:solidFill>
                  <a:srgbClr val="FFFFFF"/>
                </a:solidFill>
                <a:latin typeface="Cormorant Garamond Bold Italics"/>
                <a:ea typeface="Cormorant Garamond Bold Italics"/>
                <a:cs typeface="Cormorant Garamond Bold Italics"/>
                <a:sym typeface="Cormorant Garamond Bold Italics"/>
              </a:rPr>
              <a:t>“You Have to Talk to the Librarian?” </a:t>
            </a:r>
          </a:p>
        </p:txBody>
      </p:sp>
      <p:sp>
        <p:nvSpPr>
          <p:cNvPr name="AutoShape 3" id="3"/>
          <p:cNvSpPr/>
          <p:nvPr/>
        </p:nvSpPr>
        <p:spPr>
          <a:xfrm>
            <a:off x="9158735" y="990600"/>
            <a:ext cx="8114971" cy="0"/>
          </a:xfrm>
          <a:prstGeom prst="line">
            <a:avLst/>
          </a:prstGeom>
          <a:ln cap="flat" w="76200">
            <a:solidFill>
              <a:srgbClr val="FFFFFF"/>
            </a:solidFill>
            <a:prstDash val="solid"/>
            <a:headEnd type="none" len="sm" w="sm"/>
            <a:tailEnd type="none" len="sm" w="sm"/>
          </a:ln>
        </p:spPr>
      </p:sp>
      <p:sp>
        <p:nvSpPr>
          <p:cNvPr name="AutoShape 4" id="4"/>
          <p:cNvSpPr/>
          <p:nvPr/>
        </p:nvSpPr>
        <p:spPr>
          <a:xfrm>
            <a:off x="1043764" y="9296400"/>
            <a:ext cx="8114971" cy="0"/>
          </a:xfrm>
          <a:prstGeom prst="line">
            <a:avLst/>
          </a:prstGeom>
          <a:ln cap="flat" w="76200">
            <a:solidFill>
              <a:srgbClr val="FFFFFF"/>
            </a:solidFill>
            <a:prstDash val="solid"/>
            <a:headEnd type="none" len="sm" w="sm"/>
            <a:tailEnd type="none" len="sm" w="sm"/>
          </a:ln>
        </p:spPr>
      </p:sp>
      <p:sp>
        <p:nvSpPr>
          <p:cNvPr name="Freeform 5" id="5"/>
          <p:cNvSpPr/>
          <p:nvPr/>
        </p:nvSpPr>
        <p:spPr>
          <a:xfrm flipH="false" flipV="false" rot="0">
            <a:off x="9618706" y="9037492"/>
            <a:ext cx="2968854" cy="441617"/>
          </a:xfrm>
          <a:custGeom>
            <a:avLst/>
            <a:gdLst/>
            <a:ahLst/>
            <a:cxnLst/>
            <a:rect r="r" b="b" t="t" l="l"/>
            <a:pathLst>
              <a:path h="441617" w="2968854">
                <a:moveTo>
                  <a:pt x="0" y="0"/>
                </a:moveTo>
                <a:lnTo>
                  <a:pt x="2968854" y="0"/>
                </a:lnTo>
                <a:lnTo>
                  <a:pt x="2968854" y="441616"/>
                </a:lnTo>
                <a:lnTo>
                  <a:pt x="0" y="44161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6" id="6"/>
          <p:cNvSpPr txBox="true"/>
          <p:nvPr/>
        </p:nvSpPr>
        <p:spPr>
          <a:xfrm rot="0">
            <a:off x="3322179" y="1618249"/>
            <a:ext cx="11643643" cy="645381"/>
          </a:xfrm>
          <a:prstGeom prst="rect">
            <a:avLst/>
          </a:prstGeom>
        </p:spPr>
        <p:txBody>
          <a:bodyPr anchor="t" rtlCol="false" tIns="0" lIns="0" bIns="0" rIns="0">
            <a:spAutoFit/>
          </a:bodyPr>
          <a:lstStyle/>
          <a:p>
            <a:pPr algn="ctr" marL="0" indent="0" lvl="0">
              <a:lnSpc>
                <a:spcPts val="5377"/>
              </a:lnSpc>
              <a:spcBef>
                <a:spcPct val="0"/>
              </a:spcBef>
            </a:pPr>
            <a:r>
              <a:rPr lang="en-US" sz="3841">
                <a:solidFill>
                  <a:srgbClr val="FFFFFF"/>
                </a:solidFill>
                <a:latin typeface="Quicksand"/>
                <a:ea typeface="Quicksand"/>
                <a:cs typeface="Quicksand"/>
                <a:sym typeface="Quicksand"/>
              </a:rPr>
              <a:t>OKACRL - November 2025</a:t>
            </a:r>
          </a:p>
        </p:txBody>
      </p:sp>
      <p:sp>
        <p:nvSpPr>
          <p:cNvPr name="Freeform 7" id="7"/>
          <p:cNvSpPr/>
          <p:nvPr/>
        </p:nvSpPr>
        <p:spPr>
          <a:xfrm flipH="false" flipV="false" rot="0">
            <a:off x="5646742" y="807892"/>
            <a:ext cx="2968854" cy="441617"/>
          </a:xfrm>
          <a:custGeom>
            <a:avLst/>
            <a:gdLst/>
            <a:ahLst/>
            <a:cxnLst/>
            <a:rect r="r" b="b" t="t" l="l"/>
            <a:pathLst>
              <a:path h="441617" w="2968854">
                <a:moveTo>
                  <a:pt x="0" y="0"/>
                </a:moveTo>
                <a:lnTo>
                  <a:pt x="2968854" y="0"/>
                </a:lnTo>
                <a:lnTo>
                  <a:pt x="2968854" y="441616"/>
                </a:lnTo>
                <a:lnTo>
                  <a:pt x="0" y="44161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8" id="8"/>
          <p:cNvSpPr txBox="true"/>
          <p:nvPr/>
        </p:nvSpPr>
        <p:spPr>
          <a:xfrm rot="0">
            <a:off x="1614971" y="5246905"/>
            <a:ext cx="15058057" cy="1866900"/>
          </a:xfrm>
          <a:prstGeom prst="rect">
            <a:avLst/>
          </a:prstGeom>
        </p:spPr>
        <p:txBody>
          <a:bodyPr anchor="t" rtlCol="false" tIns="0" lIns="0" bIns="0" rIns="0">
            <a:spAutoFit/>
          </a:bodyPr>
          <a:lstStyle/>
          <a:p>
            <a:pPr algn="ctr">
              <a:lnSpc>
                <a:spcPts val="7650"/>
              </a:lnSpc>
              <a:spcBef>
                <a:spcPct val="0"/>
              </a:spcBef>
            </a:pPr>
            <a:r>
              <a:rPr lang="en-US" sz="4500">
                <a:solidFill>
                  <a:srgbClr val="FFFFFF"/>
                </a:solidFill>
                <a:latin typeface="Quicksand"/>
                <a:ea typeface="Quicksand"/>
                <a:cs typeface="Quicksand"/>
                <a:sym typeface="Quicksand"/>
              </a:rPr>
              <a:t>Using Required Librarian Consultations to Identify      Skills Gaps in Community College Students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7C2529"/>
        </a:solidFill>
      </p:bgPr>
    </p:bg>
    <p:spTree>
      <p:nvGrpSpPr>
        <p:cNvPr id="1" name=""/>
        <p:cNvGrpSpPr/>
        <p:nvPr/>
      </p:nvGrpSpPr>
      <p:grpSpPr>
        <a:xfrm>
          <a:off x="0" y="0"/>
          <a:ext cx="0" cy="0"/>
          <a:chOff x="0" y="0"/>
          <a:chExt cx="0" cy="0"/>
        </a:xfrm>
      </p:grpSpPr>
      <p:sp>
        <p:nvSpPr>
          <p:cNvPr name="Freeform 2" id="2"/>
          <p:cNvSpPr/>
          <p:nvPr/>
        </p:nvSpPr>
        <p:spPr>
          <a:xfrm flipH="false" flipV="false" rot="0">
            <a:off x="8304001" y="9529723"/>
            <a:ext cx="1679997" cy="249900"/>
          </a:xfrm>
          <a:custGeom>
            <a:avLst/>
            <a:gdLst/>
            <a:ahLst/>
            <a:cxnLst/>
            <a:rect r="r" b="b" t="t" l="l"/>
            <a:pathLst>
              <a:path h="249900" w="1679997">
                <a:moveTo>
                  <a:pt x="0" y="0"/>
                </a:moveTo>
                <a:lnTo>
                  <a:pt x="1679998" y="0"/>
                </a:lnTo>
                <a:lnTo>
                  <a:pt x="1679998" y="249900"/>
                </a:lnTo>
                <a:lnTo>
                  <a:pt x="0" y="2499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0">
            <a:off x="1772730" y="2049743"/>
            <a:ext cx="3529260" cy="3529260"/>
          </a:xfrm>
          <a:custGeom>
            <a:avLst/>
            <a:gdLst/>
            <a:ahLst/>
            <a:cxnLst/>
            <a:rect r="r" b="b" t="t" l="l"/>
            <a:pathLst>
              <a:path h="3529260" w="3529260">
                <a:moveTo>
                  <a:pt x="0" y="0"/>
                </a:moveTo>
                <a:lnTo>
                  <a:pt x="3529260" y="0"/>
                </a:lnTo>
                <a:lnTo>
                  <a:pt x="3529260" y="3529260"/>
                </a:lnTo>
                <a:lnTo>
                  <a:pt x="0" y="3529260"/>
                </a:lnTo>
                <a:lnTo>
                  <a:pt x="0" y="0"/>
                </a:lnTo>
                <a:close/>
              </a:path>
            </a:pathLst>
          </a:custGeom>
          <a:blipFill>
            <a:blip r:embed="rId5"/>
            <a:stretch>
              <a:fillRect l="0" t="0" r="0" b="0"/>
            </a:stretch>
          </a:blipFill>
        </p:spPr>
      </p:sp>
      <p:sp>
        <p:nvSpPr>
          <p:cNvPr name="Freeform 4" id="4"/>
          <p:cNvSpPr/>
          <p:nvPr/>
        </p:nvSpPr>
        <p:spPr>
          <a:xfrm flipH="false" flipV="false" rot="0">
            <a:off x="13062082" y="2201887"/>
            <a:ext cx="3377115" cy="3377115"/>
          </a:xfrm>
          <a:custGeom>
            <a:avLst/>
            <a:gdLst/>
            <a:ahLst/>
            <a:cxnLst/>
            <a:rect r="r" b="b" t="t" l="l"/>
            <a:pathLst>
              <a:path h="3377115" w="3377115">
                <a:moveTo>
                  <a:pt x="0" y="0"/>
                </a:moveTo>
                <a:lnTo>
                  <a:pt x="3377116" y="0"/>
                </a:lnTo>
                <a:lnTo>
                  <a:pt x="3377116" y="3377116"/>
                </a:lnTo>
                <a:lnTo>
                  <a:pt x="0" y="3377116"/>
                </a:lnTo>
                <a:lnTo>
                  <a:pt x="0" y="0"/>
                </a:lnTo>
                <a:close/>
              </a:path>
            </a:pathLst>
          </a:custGeom>
          <a:blipFill>
            <a:blip r:embed="rId6"/>
            <a:stretch>
              <a:fillRect l="0" t="-12500" r="0" b="-12500"/>
            </a:stretch>
          </a:blipFill>
        </p:spPr>
      </p:sp>
      <p:sp>
        <p:nvSpPr>
          <p:cNvPr name="Freeform 5" id="5"/>
          <p:cNvSpPr/>
          <p:nvPr/>
        </p:nvSpPr>
        <p:spPr>
          <a:xfrm flipH="false" flipV="false" rot="0">
            <a:off x="6290501" y="2527809"/>
            <a:ext cx="5783070" cy="2725272"/>
          </a:xfrm>
          <a:custGeom>
            <a:avLst/>
            <a:gdLst/>
            <a:ahLst/>
            <a:cxnLst/>
            <a:rect r="r" b="b" t="t" l="l"/>
            <a:pathLst>
              <a:path h="2725272" w="5783070">
                <a:moveTo>
                  <a:pt x="0" y="0"/>
                </a:moveTo>
                <a:lnTo>
                  <a:pt x="5783070" y="0"/>
                </a:lnTo>
                <a:lnTo>
                  <a:pt x="5783070" y="2725272"/>
                </a:lnTo>
                <a:lnTo>
                  <a:pt x="0" y="2725272"/>
                </a:lnTo>
                <a:lnTo>
                  <a:pt x="0" y="0"/>
                </a:lnTo>
                <a:close/>
              </a:path>
            </a:pathLst>
          </a:custGeom>
          <a:blipFill>
            <a:blip r:embed="rId7"/>
            <a:stretch>
              <a:fillRect l="0" t="0" r="0" b="0"/>
            </a:stretch>
          </a:blipFill>
        </p:spPr>
      </p:sp>
      <p:sp>
        <p:nvSpPr>
          <p:cNvPr name="TextBox 6" id="6"/>
          <p:cNvSpPr txBox="true"/>
          <p:nvPr/>
        </p:nvSpPr>
        <p:spPr>
          <a:xfrm rot="0">
            <a:off x="12241980" y="6120267"/>
            <a:ext cx="5017320" cy="679450"/>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FFFFFF"/>
                </a:solidFill>
                <a:latin typeface="Quicksand Bold"/>
                <a:ea typeface="Quicksand Bold"/>
                <a:cs typeface="Quicksand Bold"/>
                <a:sym typeface="Quicksand Bold"/>
              </a:rPr>
              <a:t>Dr. LiErin Probasco</a:t>
            </a:r>
          </a:p>
        </p:txBody>
      </p:sp>
      <p:sp>
        <p:nvSpPr>
          <p:cNvPr name="TextBox 7" id="7"/>
          <p:cNvSpPr txBox="true"/>
          <p:nvPr/>
        </p:nvSpPr>
        <p:spPr>
          <a:xfrm rot="0">
            <a:off x="12241980" y="6747795"/>
            <a:ext cx="5017320" cy="1216025"/>
          </a:xfrm>
          <a:prstGeom prst="rect">
            <a:avLst/>
          </a:prstGeom>
        </p:spPr>
        <p:txBody>
          <a:bodyPr anchor="t" rtlCol="false" tIns="0" lIns="0" bIns="0" rIns="0">
            <a:spAutoFit/>
          </a:bodyPr>
          <a:lstStyle/>
          <a:p>
            <a:pPr algn="ctr">
              <a:lnSpc>
                <a:spcPts val="4900"/>
              </a:lnSpc>
            </a:pPr>
            <a:r>
              <a:rPr lang="en-US" sz="3500">
                <a:solidFill>
                  <a:srgbClr val="FFFFFF"/>
                </a:solidFill>
                <a:latin typeface="Quicksand"/>
                <a:ea typeface="Quicksand"/>
                <a:cs typeface="Quicksand"/>
                <a:sym typeface="Quicksand"/>
              </a:rPr>
              <a:t>Chair and Professor</a:t>
            </a:r>
          </a:p>
          <a:p>
            <a:pPr algn="ctr" marL="0" indent="0" lvl="0">
              <a:lnSpc>
                <a:spcPts val="4900"/>
              </a:lnSpc>
              <a:spcBef>
                <a:spcPct val="0"/>
              </a:spcBef>
            </a:pPr>
            <a:r>
              <a:rPr lang="en-US" sz="3500">
                <a:solidFill>
                  <a:srgbClr val="FFFFFF"/>
                </a:solidFill>
                <a:latin typeface="Quicksand"/>
                <a:ea typeface="Quicksand"/>
                <a:cs typeface="Quicksand"/>
                <a:sym typeface="Quicksand"/>
              </a:rPr>
              <a:t>Sociology Program</a:t>
            </a:r>
          </a:p>
        </p:txBody>
      </p:sp>
      <p:sp>
        <p:nvSpPr>
          <p:cNvPr name="TextBox 8" id="8"/>
          <p:cNvSpPr txBox="true"/>
          <p:nvPr/>
        </p:nvSpPr>
        <p:spPr>
          <a:xfrm rot="0">
            <a:off x="675232" y="6030732"/>
            <a:ext cx="5724255" cy="679451"/>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FFFFFF"/>
                </a:solidFill>
                <a:latin typeface="Quicksand Bold"/>
                <a:ea typeface="Quicksand Bold"/>
                <a:cs typeface="Quicksand Bold"/>
                <a:sym typeface="Quicksand Bold"/>
              </a:rPr>
              <a:t>Dana Tuley-Williams</a:t>
            </a:r>
          </a:p>
        </p:txBody>
      </p:sp>
      <p:sp>
        <p:nvSpPr>
          <p:cNvPr name="TextBox 9" id="9"/>
          <p:cNvSpPr txBox="true"/>
          <p:nvPr/>
        </p:nvSpPr>
        <p:spPr>
          <a:xfrm rot="0">
            <a:off x="0" y="6747795"/>
            <a:ext cx="7113750" cy="1216026"/>
          </a:xfrm>
          <a:prstGeom prst="rect">
            <a:avLst/>
          </a:prstGeom>
        </p:spPr>
        <p:txBody>
          <a:bodyPr anchor="t" rtlCol="false" tIns="0" lIns="0" bIns="0" rIns="0">
            <a:spAutoFit/>
          </a:bodyPr>
          <a:lstStyle/>
          <a:p>
            <a:pPr algn="ctr">
              <a:lnSpc>
                <a:spcPts val="4899"/>
              </a:lnSpc>
            </a:pPr>
            <a:r>
              <a:rPr lang="en-US" sz="3499">
                <a:solidFill>
                  <a:srgbClr val="FFFFFF"/>
                </a:solidFill>
                <a:latin typeface="Quicksand"/>
                <a:ea typeface="Quicksand"/>
                <a:cs typeface="Quicksand"/>
                <a:sym typeface="Quicksand"/>
              </a:rPr>
              <a:t>Systems Librarian</a:t>
            </a:r>
          </a:p>
          <a:p>
            <a:pPr algn="ctr" marL="0" indent="0" lvl="0">
              <a:lnSpc>
                <a:spcPts val="4899"/>
              </a:lnSpc>
              <a:spcBef>
                <a:spcPct val="0"/>
              </a:spcBef>
            </a:pPr>
            <a:r>
              <a:rPr lang="en-US" sz="3499">
                <a:solidFill>
                  <a:srgbClr val="FFFFFF"/>
                </a:solidFill>
                <a:latin typeface="Quicksand"/>
                <a:ea typeface="Quicksand"/>
                <a:cs typeface="Quicksand"/>
                <a:sym typeface="Quicksand"/>
              </a:rPr>
              <a:t>Keith Leftwich Memorial Library</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7C2529"/>
        </a:solidFill>
      </p:bgPr>
    </p:bg>
    <p:spTree>
      <p:nvGrpSpPr>
        <p:cNvPr id="1" name=""/>
        <p:cNvGrpSpPr/>
        <p:nvPr/>
      </p:nvGrpSpPr>
      <p:grpSpPr>
        <a:xfrm>
          <a:off x="0" y="0"/>
          <a:ext cx="0" cy="0"/>
          <a:chOff x="0" y="0"/>
          <a:chExt cx="0" cy="0"/>
        </a:xfrm>
      </p:grpSpPr>
      <p:grpSp>
        <p:nvGrpSpPr>
          <p:cNvPr name="Group 2" id="2"/>
          <p:cNvGrpSpPr/>
          <p:nvPr/>
        </p:nvGrpSpPr>
        <p:grpSpPr>
          <a:xfrm rot="0">
            <a:off x="14093893" y="15849"/>
            <a:ext cx="4194107" cy="10271151"/>
            <a:chOff x="0" y="0"/>
            <a:chExt cx="1104621" cy="2705159"/>
          </a:xfrm>
        </p:grpSpPr>
        <p:sp>
          <p:nvSpPr>
            <p:cNvPr name="Freeform 3" id="3"/>
            <p:cNvSpPr/>
            <p:nvPr/>
          </p:nvSpPr>
          <p:spPr>
            <a:xfrm flipH="false" flipV="false" rot="0">
              <a:off x="0" y="0"/>
              <a:ext cx="1104621" cy="2705159"/>
            </a:xfrm>
            <a:custGeom>
              <a:avLst/>
              <a:gdLst/>
              <a:ahLst/>
              <a:cxnLst/>
              <a:rect r="r" b="b" t="t" l="l"/>
              <a:pathLst>
                <a:path h="2705159" w="1104621">
                  <a:moveTo>
                    <a:pt x="0" y="0"/>
                  </a:moveTo>
                  <a:lnTo>
                    <a:pt x="1104621" y="0"/>
                  </a:lnTo>
                  <a:lnTo>
                    <a:pt x="1104621" y="2705159"/>
                  </a:lnTo>
                  <a:lnTo>
                    <a:pt x="0" y="2705159"/>
                  </a:lnTo>
                  <a:close/>
                </a:path>
              </a:pathLst>
            </a:custGeom>
            <a:solidFill>
              <a:srgbClr val="DCDDDE"/>
            </a:solidFill>
          </p:spPr>
        </p:sp>
        <p:sp>
          <p:nvSpPr>
            <p:cNvPr name="TextBox 4" id="4"/>
            <p:cNvSpPr txBox="true"/>
            <p:nvPr/>
          </p:nvSpPr>
          <p:spPr>
            <a:xfrm>
              <a:off x="0" y="-47625"/>
              <a:ext cx="1104621" cy="2752784"/>
            </a:xfrm>
            <a:prstGeom prst="rect">
              <a:avLst/>
            </a:prstGeom>
          </p:spPr>
          <p:txBody>
            <a:bodyPr anchor="ctr" rtlCol="false" tIns="50800" lIns="50800" bIns="50800" rIns="50800"/>
            <a:lstStyle/>
            <a:p>
              <a:pPr algn="ctr">
                <a:lnSpc>
                  <a:spcPts val="3693"/>
                </a:lnSpc>
              </a:pPr>
            </a:p>
          </p:txBody>
        </p:sp>
      </p:grpSp>
      <p:grpSp>
        <p:nvGrpSpPr>
          <p:cNvPr name="Group 5" id="5"/>
          <p:cNvGrpSpPr/>
          <p:nvPr/>
        </p:nvGrpSpPr>
        <p:grpSpPr>
          <a:xfrm rot="0">
            <a:off x="10928486" y="1684924"/>
            <a:ext cx="6330814" cy="7573376"/>
            <a:chOff x="0" y="0"/>
            <a:chExt cx="8441085" cy="10097834"/>
          </a:xfrm>
        </p:grpSpPr>
        <p:pic>
          <p:nvPicPr>
            <p:cNvPr name="Picture 6" id="6"/>
            <p:cNvPicPr>
              <a:picLocks noChangeAspect="true"/>
            </p:cNvPicPr>
            <p:nvPr/>
          </p:nvPicPr>
          <p:blipFill>
            <a:blip r:embed="rId3"/>
            <a:srcRect l="0" t="5139" r="0" b="5139"/>
            <a:stretch>
              <a:fillRect/>
            </a:stretch>
          </p:blipFill>
          <p:spPr>
            <a:xfrm flipH="false" flipV="false">
              <a:off x="0" y="0"/>
              <a:ext cx="8441085" cy="10097834"/>
            </a:xfrm>
            <a:prstGeom prst="rect">
              <a:avLst/>
            </a:prstGeom>
          </p:spPr>
        </p:pic>
      </p:grpSp>
      <p:sp>
        <p:nvSpPr>
          <p:cNvPr name="Freeform 7" id="7"/>
          <p:cNvSpPr/>
          <p:nvPr/>
        </p:nvSpPr>
        <p:spPr>
          <a:xfrm flipH="false" flipV="false" rot="0">
            <a:off x="1028700" y="8974931"/>
            <a:ext cx="1905000" cy="283369"/>
          </a:xfrm>
          <a:custGeom>
            <a:avLst/>
            <a:gdLst/>
            <a:ahLst/>
            <a:cxnLst/>
            <a:rect r="r" b="b" t="t" l="l"/>
            <a:pathLst>
              <a:path h="283369" w="1905000">
                <a:moveTo>
                  <a:pt x="0" y="0"/>
                </a:moveTo>
                <a:lnTo>
                  <a:pt x="1905000" y="0"/>
                </a:lnTo>
                <a:lnTo>
                  <a:pt x="1905000" y="283369"/>
                </a:lnTo>
                <a:lnTo>
                  <a:pt x="0" y="28336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8" id="8"/>
          <p:cNvSpPr txBox="true"/>
          <p:nvPr/>
        </p:nvSpPr>
        <p:spPr>
          <a:xfrm rot="0">
            <a:off x="1028700" y="561609"/>
            <a:ext cx="9390243" cy="1368428"/>
          </a:xfrm>
          <a:prstGeom prst="rect">
            <a:avLst/>
          </a:prstGeom>
        </p:spPr>
        <p:txBody>
          <a:bodyPr anchor="t" rtlCol="false" tIns="0" lIns="0" bIns="0" rIns="0">
            <a:spAutoFit/>
          </a:bodyPr>
          <a:lstStyle/>
          <a:p>
            <a:pPr algn="l" marL="0" indent="0" lvl="0">
              <a:lnSpc>
                <a:spcPts val="11199"/>
              </a:lnSpc>
              <a:spcBef>
                <a:spcPct val="0"/>
              </a:spcBef>
            </a:pPr>
            <a:r>
              <a:rPr lang="en-US" sz="7999">
                <a:solidFill>
                  <a:srgbClr val="FFFFFF"/>
                </a:solidFill>
                <a:latin typeface="Quicksand"/>
                <a:ea typeface="Quicksand"/>
                <a:cs typeface="Quicksand"/>
                <a:sym typeface="Quicksand"/>
              </a:rPr>
              <a:t>OCCC</a:t>
            </a:r>
          </a:p>
        </p:txBody>
      </p:sp>
      <p:sp>
        <p:nvSpPr>
          <p:cNvPr name="TextBox 9" id="9"/>
          <p:cNvSpPr txBox="true"/>
          <p:nvPr/>
        </p:nvSpPr>
        <p:spPr>
          <a:xfrm rot="0">
            <a:off x="1378843" y="1985383"/>
            <a:ext cx="9549643" cy="6696077"/>
          </a:xfrm>
          <a:prstGeom prst="rect">
            <a:avLst/>
          </a:prstGeom>
        </p:spPr>
        <p:txBody>
          <a:bodyPr anchor="t" rtlCol="false" tIns="0" lIns="0" bIns="0" rIns="0">
            <a:spAutoFit/>
          </a:bodyPr>
          <a:lstStyle/>
          <a:p>
            <a:pPr algn="l" marL="1036307" indent="-518154" lvl="1">
              <a:lnSpc>
                <a:spcPts val="8159"/>
              </a:lnSpc>
              <a:buFont typeface="Arial"/>
              <a:buChar char="•"/>
            </a:pPr>
            <a:r>
              <a:rPr lang="en-US" sz="4799">
                <a:solidFill>
                  <a:srgbClr val="FFFFFF"/>
                </a:solidFill>
                <a:latin typeface="Quicksand"/>
                <a:ea typeface="Quicksand"/>
                <a:cs typeface="Quicksand"/>
                <a:sym typeface="Quicksand"/>
              </a:rPr>
              <a:t>Urban Community College</a:t>
            </a:r>
          </a:p>
          <a:p>
            <a:pPr algn="l" marL="1036307" indent="-518154" lvl="1">
              <a:lnSpc>
                <a:spcPts val="8159"/>
              </a:lnSpc>
              <a:buFont typeface="Arial"/>
              <a:buChar char="•"/>
            </a:pPr>
            <a:r>
              <a:rPr lang="en-US" sz="4799">
                <a:solidFill>
                  <a:srgbClr val="FFFFFF"/>
                </a:solidFill>
                <a:latin typeface="Quicksand"/>
                <a:ea typeface="Quicksand"/>
                <a:cs typeface="Quicksand"/>
                <a:sym typeface="Quicksand"/>
              </a:rPr>
              <a:t>6500 FTE</a:t>
            </a:r>
          </a:p>
          <a:p>
            <a:pPr algn="l" marL="2072614" indent="-690871" lvl="2">
              <a:lnSpc>
                <a:spcPts val="8159"/>
              </a:lnSpc>
              <a:buFont typeface="Arial"/>
              <a:buChar char="⚬"/>
            </a:pPr>
            <a:r>
              <a:rPr lang="en-US" sz="4799">
                <a:solidFill>
                  <a:srgbClr val="FFFFFF"/>
                </a:solidFill>
                <a:latin typeface="Quicksand"/>
                <a:ea typeface="Quicksand"/>
                <a:cs typeface="Quicksand"/>
                <a:sym typeface="Quicksand"/>
              </a:rPr>
              <a:t>74% Enrolled Part-Time</a:t>
            </a:r>
          </a:p>
          <a:p>
            <a:pPr algn="l" marL="2072614" indent="-690871" lvl="2">
              <a:lnSpc>
                <a:spcPts val="8159"/>
              </a:lnSpc>
              <a:buFont typeface="Arial"/>
              <a:buChar char="⚬"/>
            </a:pPr>
            <a:r>
              <a:rPr lang="en-US" sz="4799">
                <a:solidFill>
                  <a:srgbClr val="FFFFFF"/>
                </a:solidFill>
                <a:latin typeface="Quicksand"/>
                <a:ea typeface="Quicksand"/>
                <a:cs typeface="Quicksand"/>
                <a:sym typeface="Quicksand"/>
              </a:rPr>
              <a:t>Significant concurrent enrollment</a:t>
            </a:r>
          </a:p>
          <a:p>
            <a:pPr algn="l" marL="1036307" indent="-518154" lvl="1">
              <a:lnSpc>
                <a:spcPts val="8159"/>
              </a:lnSpc>
              <a:buFont typeface="Arial"/>
              <a:buChar char="•"/>
            </a:pPr>
            <a:r>
              <a:rPr lang="en-US" sz="4799">
                <a:solidFill>
                  <a:srgbClr val="FFFFFF"/>
                </a:solidFill>
                <a:latin typeface="Quicksand"/>
                <a:ea typeface="Quicksand"/>
                <a:cs typeface="Quicksand"/>
                <a:sym typeface="Quicksand"/>
              </a:rPr>
              <a:t>Open Admissions</a:t>
            </a:r>
          </a:p>
          <a:p>
            <a:pPr algn="l">
              <a:lnSpc>
                <a:spcPts val="4079"/>
              </a:lnSpc>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7C2529"/>
        </a:solidFill>
      </p:bgPr>
    </p:bg>
    <p:spTree>
      <p:nvGrpSpPr>
        <p:cNvPr id="1" name=""/>
        <p:cNvGrpSpPr/>
        <p:nvPr/>
      </p:nvGrpSpPr>
      <p:grpSpPr>
        <a:xfrm>
          <a:off x="0" y="0"/>
          <a:ext cx="0" cy="0"/>
          <a:chOff x="0" y="0"/>
          <a:chExt cx="0" cy="0"/>
        </a:xfrm>
      </p:grpSpPr>
      <p:sp>
        <p:nvSpPr>
          <p:cNvPr name="TextBox 2" id="2"/>
          <p:cNvSpPr txBox="true"/>
          <p:nvPr/>
        </p:nvSpPr>
        <p:spPr>
          <a:xfrm rot="0">
            <a:off x="2220507" y="2411776"/>
            <a:ext cx="13723078" cy="3609977"/>
          </a:xfrm>
          <a:prstGeom prst="rect">
            <a:avLst/>
          </a:prstGeom>
        </p:spPr>
        <p:txBody>
          <a:bodyPr anchor="t" rtlCol="false" tIns="0" lIns="0" bIns="0" rIns="0">
            <a:spAutoFit/>
          </a:bodyPr>
          <a:lstStyle/>
          <a:p>
            <a:pPr algn="ctr">
              <a:lnSpc>
                <a:spcPts val="8159"/>
              </a:lnSpc>
            </a:pPr>
            <a:r>
              <a:rPr lang="en-US" sz="4799">
                <a:solidFill>
                  <a:srgbClr val="FFFFFF"/>
                </a:solidFill>
                <a:latin typeface="Quicksand"/>
                <a:ea typeface="Quicksand"/>
                <a:cs typeface="Quicksand"/>
                <a:sym typeface="Quicksand"/>
              </a:rPr>
              <a:t>Around 60% of credit hours are not on campus</a:t>
            </a:r>
          </a:p>
          <a:p>
            <a:pPr algn="l" marL="2072614" indent="-690871" lvl="2">
              <a:lnSpc>
                <a:spcPts val="8159"/>
              </a:lnSpc>
              <a:buFont typeface="Arial"/>
              <a:buChar char="⚬"/>
            </a:pPr>
            <a:r>
              <a:rPr lang="en-US" sz="4799">
                <a:solidFill>
                  <a:srgbClr val="FFFFFF"/>
                </a:solidFill>
                <a:latin typeface="Quicksand"/>
                <a:ea typeface="Quicksand"/>
                <a:cs typeface="Quicksand"/>
                <a:sym typeface="Quicksand"/>
              </a:rPr>
              <a:t>Concurrent</a:t>
            </a:r>
          </a:p>
          <a:p>
            <a:pPr algn="l" marL="2072614" indent="-690871" lvl="2">
              <a:lnSpc>
                <a:spcPts val="8159"/>
              </a:lnSpc>
              <a:buFont typeface="Arial"/>
              <a:buChar char="⚬"/>
            </a:pPr>
            <a:r>
              <a:rPr lang="en-US" sz="4799">
                <a:solidFill>
                  <a:srgbClr val="FFFFFF"/>
                </a:solidFill>
                <a:latin typeface="Quicksand"/>
                <a:ea typeface="Quicksand"/>
                <a:cs typeface="Quicksand"/>
                <a:sym typeface="Quicksand"/>
              </a:rPr>
              <a:t>Online</a:t>
            </a:r>
          </a:p>
          <a:p>
            <a:pPr algn="ctr" marL="0" indent="0" lvl="0">
              <a:lnSpc>
                <a:spcPts val="4079"/>
              </a:lnSpc>
            </a:pPr>
          </a:p>
        </p:txBody>
      </p:sp>
      <p:sp>
        <p:nvSpPr>
          <p:cNvPr name="Freeform 3" id="3"/>
          <p:cNvSpPr/>
          <p:nvPr/>
        </p:nvSpPr>
        <p:spPr>
          <a:xfrm flipH="false" flipV="false" rot="0">
            <a:off x="8304001" y="7775756"/>
            <a:ext cx="1679997" cy="249900"/>
          </a:xfrm>
          <a:custGeom>
            <a:avLst/>
            <a:gdLst/>
            <a:ahLst/>
            <a:cxnLst/>
            <a:rect r="r" b="b" t="t" l="l"/>
            <a:pathLst>
              <a:path h="249900" w="1679997">
                <a:moveTo>
                  <a:pt x="0" y="0"/>
                </a:moveTo>
                <a:lnTo>
                  <a:pt x="1679998" y="0"/>
                </a:lnTo>
                <a:lnTo>
                  <a:pt x="1679998" y="249900"/>
                </a:lnTo>
                <a:lnTo>
                  <a:pt x="0" y="2499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7C2529"/>
        </a:solidFill>
      </p:bgPr>
    </p:bg>
    <p:spTree>
      <p:nvGrpSpPr>
        <p:cNvPr id="1" name=""/>
        <p:cNvGrpSpPr/>
        <p:nvPr/>
      </p:nvGrpSpPr>
      <p:grpSpPr>
        <a:xfrm>
          <a:off x="0" y="0"/>
          <a:ext cx="0" cy="0"/>
          <a:chOff x="0" y="0"/>
          <a:chExt cx="0" cy="0"/>
        </a:xfrm>
      </p:grpSpPr>
      <p:grpSp>
        <p:nvGrpSpPr>
          <p:cNvPr name="Group 2" id="2"/>
          <p:cNvGrpSpPr/>
          <p:nvPr/>
        </p:nvGrpSpPr>
        <p:grpSpPr>
          <a:xfrm rot="0">
            <a:off x="14093893" y="15849"/>
            <a:ext cx="4194107" cy="10271151"/>
            <a:chOff x="0" y="0"/>
            <a:chExt cx="1104621" cy="2705159"/>
          </a:xfrm>
        </p:grpSpPr>
        <p:sp>
          <p:nvSpPr>
            <p:cNvPr name="Freeform 3" id="3"/>
            <p:cNvSpPr/>
            <p:nvPr/>
          </p:nvSpPr>
          <p:spPr>
            <a:xfrm flipH="false" flipV="false" rot="0">
              <a:off x="0" y="0"/>
              <a:ext cx="1104621" cy="2705159"/>
            </a:xfrm>
            <a:custGeom>
              <a:avLst/>
              <a:gdLst/>
              <a:ahLst/>
              <a:cxnLst/>
              <a:rect r="r" b="b" t="t" l="l"/>
              <a:pathLst>
                <a:path h="2705159" w="1104621">
                  <a:moveTo>
                    <a:pt x="0" y="0"/>
                  </a:moveTo>
                  <a:lnTo>
                    <a:pt x="1104621" y="0"/>
                  </a:lnTo>
                  <a:lnTo>
                    <a:pt x="1104621" y="2705159"/>
                  </a:lnTo>
                  <a:lnTo>
                    <a:pt x="0" y="2705159"/>
                  </a:lnTo>
                  <a:close/>
                </a:path>
              </a:pathLst>
            </a:custGeom>
            <a:solidFill>
              <a:srgbClr val="DCDDDE"/>
            </a:solidFill>
          </p:spPr>
        </p:sp>
        <p:sp>
          <p:nvSpPr>
            <p:cNvPr name="TextBox 4" id="4"/>
            <p:cNvSpPr txBox="true"/>
            <p:nvPr/>
          </p:nvSpPr>
          <p:spPr>
            <a:xfrm>
              <a:off x="0" y="-47625"/>
              <a:ext cx="1104621" cy="2752784"/>
            </a:xfrm>
            <a:prstGeom prst="rect">
              <a:avLst/>
            </a:prstGeom>
          </p:spPr>
          <p:txBody>
            <a:bodyPr anchor="ctr" rtlCol="false" tIns="50800" lIns="50800" bIns="50800" rIns="50800"/>
            <a:lstStyle/>
            <a:p>
              <a:pPr algn="ctr">
                <a:lnSpc>
                  <a:spcPts val="3693"/>
                </a:lnSpc>
              </a:pPr>
            </a:p>
          </p:txBody>
        </p:sp>
      </p:grpSp>
      <p:grpSp>
        <p:nvGrpSpPr>
          <p:cNvPr name="Group 5" id="5"/>
          <p:cNvGrpSpPr/>
          <p:nvPr/>
        </p:nvGrpSpPr>
        <p:grpSpPr>
          <a:xfrm rot="0">
            <a:off x="11533798" y="1684924"/>
            <a:ext cx="6330814" cy="7573376"/>
            <a:chOff x="0" y="0"/>
            <a:chExt cx="8441085" cy="10097834"/>
          </a:xfrm>
        </p:grpSpPr>
        <p:pic>
          <p:nvPicPr>
            <p:cNvPr name="Picture 6" id="6"/>
            <p:cNvPicPr>
              <a:picLocks noChangeAspect="true"/>
            </p:cNvPicPr>
            <p:nvPr/>
          </p:nvPicPr>
          <p:blipFill>
            <a:blip r:embed="rId3"/>
            <a:srcRect l="22153" t="0" r="22153" b="0"/>
            <a:stretch>
              <a:fillRect/>
            </a:stretch>
          </p:blipFill>
          <p:spPr>
            <a:xfrm flipH="false" flipV="false">
              <a:off x="0" y="0"/>
              <a:ext cx="8441085" cy="10097834"/>
            </a:xfrm>
            <a:prstGeom prst="rect">
              <a:avLst/>
            </a:prstGeom>
          </p:spPr>
        </p:pic>
      </p:grpSp>
      <p:sp>
        <p:nvSpPr>
          <p:cNvPr name="Freeform 7" id="7"/>
          <p:cNvSpPr/>
          <p:nvPr/>
        </p:nvSpPr>
        <p:spPr>
          <a:xfrm flipH="false" flipV="false" rot="0">
            <a:off x="11140596" y="9779623"/>
            <a:ext cx="1905000" cy="283369"/>
          </a:xfrm>
          <a:custGeom>
            <a:avLst/>
            <a:gdLst/>
            <a:ahLst/>
            <a:cxnLst/>
            <a:rect r="r" b="b" t="t" l="l"/>
            <a:pathLst>
              <a:path h="283369" w="1905000">
                <a:moveTo>
                  <a:pt x="0" y="0"/>
                </a:moveTo>
                <a:lnTo>
                  <a:pt x="1905000" y="0"/>
                </a:lnTo>
                <a:lnTo>
                  <a:pt x="1905000" y="283368"/>
                </a:lnTo>
                <a:lnTo>
                  <a:pt x="0" y="28336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8" id="8"/>
          <p:cNvSpPr txBox="true"/>
          <p:nvPr/>
        </p:nvSpPr>
        <p:spPr>
          <a:xfrm rot="0">
            <a:off x="1028700" y="450139"/>
            <a:ext cx="9390243" cy="1368428"/>
          </a:xfrm>
          <a:prstGeom prst="rect">
            <a:avLst/>
          </a:prstGeom>
        </p:spPr>
        <p:txBody>
          <a:bodyPr anchor="t" rtlCol="false" tIns="0" lIns="0" bIns="0" rIns="0">
            <a:spAutoFit/>
          </a:bodyPr>
          <a:lstStyle/>
          <a:p>
            <a:pPr algn="l" marL="0" indent="0" lvl="0">
              <a:lnSpc>
                <a:spcPts val="11199"/>
              </a:lnSpc>
              <a:spcBef>
                <a:spcPct val="0"/>
              </a:spcBef>
            </a:pPr>
            <a:r>
              <a:rPr lang="en-US" sz="7999">
                <a:solidFill>
                  <a:srgbClr val="FFFFFF"/>
                </a:solidFill>
                <a:latin typeface="Quicksand"/>
                <a:ea typeface="Quicksand"/>
                <a:cs typeface="Quicksand"/>
                <a:sym typeface="Quicksand"/>
              </a:rPr>
              <a:t>OCCC Library</a:t>
            </a:r>
          </a:p>
        </p:txBody>
      </p:sp>
      <p:sp>
        <p:nvSpPr>
          <p:cNvPr name="TextBox 9" id="9"/>
          <p:cNvSpPr txBox="true"/>
          <p:nvPr/>
        </p:nvSpPr>
        <p:spPr>
          <a:xfrm rot="0">
            <a:off x="1028700" y="1772387"/>
            <a:ext cx="10282158" cy="8753477"/>
          </a:xfrm>
          <a:prstGeom prst="rect">
            <a:avLst/>
          </a:prstGeom>
        </p:spPr>
        <p:txBody>
          <a:bodyPr anchor="t" rtlCol="false" tIns="0" lIns="0" bIns="0" rIns="0">
            <a:spAutoFit/>
          </a:bodyPr>
          <a:lstStyle/>
          <a:p>
            <a:pPr algn="l" marL="1036307" indent="-518154" lvl="1">
              <a:lnSpc>
                <a:spcPts val="8159"/>
              </a:lnSpc>
              <a:buFont typeface="Arial"/>
              <a:buChar char="•"/>
            </a:pPr>
            <a:r>
              <a:rPr lang="en-US" sz="4799">
                <a:solidFill>
                  <a:srgbClr val="FFFFFF"/>
                </a:solidFill>
                <a:latin typeface="Quicksand"/>
                <a:ea typeface="Quicksand"/>
                <a:cs typeface="Quicksand"/>
                <a:sym typeface="Quicksand"/>
              </a:rPr>
              <a:t>5 Full-time librarians/4 FTE staff</a:t>
            </a:r>
          </a:p>
          <a:p>
            <a:pPr algn="l" marL="1036307" indent="-518154" lvl="1">
              <a:lnSpc>
                <a:spcPts val="8159"/>
              </a:lnSpc>
              <a:buFont typeface="Arial"/>
              <a:buChar char="•"/>
            </a:pPr>
            <a:r>
              <a:rPr lang="en-US" sz="4799">
                <a:solidFill>
                  <a:srgbClr val="FFFFFF"/>
                </a:solidFill>
                <a:latin typeface="Quicksand"/>
                <a:ea typeface="Quicksand"/>
                <a:cs typeface="Quicksand"/>
                <a:sym typeface="Quicksand"/>
              </a:rPr>
              <a:t>Open 69.5 hours per week</a:t>
            </a:r>
          </a:p>
          <a:p>
            <a:pPr algn="l" marL="1036307" indent="-518154" lvl="1">
              <a:lnSpc>
                <a:spcPts val="8159"/>
              </a:lnSpc>
              <a:buFont typeface="Arial"/>
              <a:buChar char="•"/>
            </a:pPr>
            <a:r>
              <a:rPr lang="en-US" sz="4799">
                <a:solidFill>
                  <a:srgbClr val="FFFFFF"/>
                </a:solidFill>
                <a:latin typeface="Quicksand"/>
                <a:ea typeface="Quicksand"/>
                <a:cs typeface="Quicksand"/>
                <a:sym typeface="Quicksand"/>
              </a:rPr>
              <a:t>Very Springshare reliant</a:t>
            </a:r>
          </a:p>
          <a:p>
            <a:pPr algn="l" marL="2072614" indent="-690871" lvl="2">
              <a:lnSpc>
                <a:spcPts val="8159"/>
              </a:lnSpc>
              <a:buFont typeface="Arial"/>
              <a:buChar char="⚬"/>
            </a:pPr>
            <a:r>
              <a:rPr lang="en-US" sz="4799">
                <a:solidFill>
                  <a:srgbClr val="FFFFFF"/>
                </a:solidFill>
                <a:latin typeface="Quicksand"/>
                <a:ea typeface="Quicksand"/>
                <a:cs typeface="Quicksand"/>
                <a:sym typeface="Quicksand"/>
              </a:rPr>
              <a:t>LibChat</a:t>
            </a:r>
          </a:p>
          <a:p>
            <a:pPr algn="l" marL="2072614" indent="-690871" lvl="2">
              <a:lnSpc>
                <a:spcPts val="8159"/>
              </a:lnSpc>
              <a:buFont typeface="Arial"/>
              <a:buChar char="⚬"/>
            </a:pPr>
            <a:r>
              <a:rPr lang="en-US" sz="4799">
                <a:solidFill>
                  <a:srgbClr val="FFFFFF"/>
                </a:solidFill>
                <a:latin typeface="Quicksand"/>
                <a:ea typeface="Quicksand"/>
                <a:cs typeface="Quicksand"/>
                <a:sym typeface="Quicksand"/>
              </a:rPr>
              <a:t>LibAnswers</a:t>
            </a:r>
          </a:p>
          <a:p>
            <a:pPr algn="l" marL="2072614" indent="-690871" lvl="2">
              <a:lnSpc>
                <a:spcPts val="8159"/>
              </a:lnSpc>
              <a:buFont typeface="Arial"/>
              <a:buChar char="⚬"/>
            </a:pPr>
            <a:r>
              <a:rPr lang="en-US" sz="4799">
                <a:solidFill>
                  <a:srgbClr val="FFFFFF"/>
                </a:solidFill>
                <a:latin typeface="Quicksand"/>
                <a:ea typeface="Quicksand"/>
                <a:cs typeface="Quicksand"/>
                <a:sym typeface="Quicksand"/>
              </a:rPr>
              <a:t>LibGuides</a:t>
            </a:r>
          </a:p>
          <a:p>
            <a:pPr algn="l" marL="1036307" indent="-518154" lvl="1">
              <a:lnSpc>
                <a:spcPts val="8159"/>
              </a:lnSpc>
              <a:buFont typeface="Arial"/>
              <a:buChar char="•"/>
            </a:pPr>
            <a:r>
              <a:rPr lang="en-US" sz="4799">
                <a:solidFill>
                  <a:srgbClr val="FFFFFF"/>
                </a:solidFill>
                <a:latin typeface="Quicksand"/>
                <a:ea typeface="Quicksand"/>
                <a:cs typeface="Quicksand"/>
                <a:sym typeface="Quicksand"/>
              </a:rPr>
              <a:t>Lots of video tutorials</a:t>
            </a:r>
          </a:p>
          <a:p>
            <a:pPr algn="l" marL="1036307" indent="-518154" lvl="1">
              <a:lnSpc>
                <a:spcPts val="8159"/>
              </a:lnSpc>
              <a:buFont typeface="Arial"/>
              <a:buChar char="•"/>
            </a:pPr>
            <a:r>
              <a:rPr lang="en-US" sz="4799">
                <a:solidFill>
                  <a:srgbClr val="FFFFFF"/>
                </a:solidFill>
                <a:latin typeface="Quicksand"/>
                <a:ea typeface="Quicksand"/>
                <a:cs typeface="Quicksand"/>
                <a:sym typeface="Quicksand"/>
              </a:rPr>
              <a:t>Traditional Instruction</a:t>
            </a:r>
          </a:p>
          <a:p>
            <a:pPr algn="l">
              <a:lnSpc>
                <a:spcPts val="4079"/>
              </a:lnSpc>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7C2529"/>
        </a:solidFill>
      </p:bgPr>
    </p:bg>
    <p:spTree>
      <p:nvGrpSpPr>
        <p:cNvPr id="1" name=""/>
        <p:cNvGrpSpPr/>
        <p:nvPr/>
      </p:nvGrpSpPr>
      <p:grpSpPr>
        <a:xfrm>
          <a:off x="0" y="0"/>
          <a:ext cx="0" cy="0"/>
          <a:chOff x="0" y="0"/>
          <a:chExt cx="0" cy="0"/>
        </a:xfrm>
      </p:grpSpPr>
      <p:sp>
        <p:nvSpPr>
          <p:cNvPr name="TextBox 2" id="2"/>
          <p:cNvSpPr txBox="true"/>
          <p:nvPr/>
        </p:nvSpPr>
        <p:spPr>
          <a:xfrm rot="0">
            <a:off x="1024384" y="561609"/>
            <a:ext cx="14072064" cy="1368428"/>
          </a:xfrm>
          <a:prstGeom prst="rect">
            <a:avLst/>
          </a:prstGeom>
        </p:spPr>
        <p:txBody>
          <a:bodyPr anchor="t" rtlCol="false" tIns="0" lIns="0" bIns="0" rIns="0">
            <a:spAutoFit/>
          </a:bodyPr>
          <a:lstStyle/>
          <a:p>
            <a:pPr algn="l" marL="0" indent="0" lvl="0">
              <a:lnSpc>
                <a:spcPts val="11199"/>
              </a:lnSpc>
              <a:spcBef>
                <a:spcPct val="0"/>
              </a:spcBef>
            </a:pPr>
            <a:r>
              <a:rPr lang="en-US" sz="7999">
                <a:solidFill>
                  <a:srgbClr val="FFFFFF"/>
                </a:solidFill>
                <a:latin typeface="Quicksand"/>
                <a:ea typeface="Quicksand"/>
                <a:cs typeface="Quicksand"/>
                <a:sym typeface="Quicksand"/>
              </a:rPr>
              <a:t>Concerns</a:t>
            </a:r>
          </a:p>
        </p:txBody>
      </p:sp>
      <p:sp>
        <p:nvSpPr>
          <p:cNvPr name="TextBox 3" id="3"/>
          <p:cNvSpPr txBox="true"/>
          <p:nvPr/>
        </p:nvSpPr>
        <p:spPr>
          <a:xfrm rot="0">
            <a:off x="1373796" y="3152774"/>
            <a:ext cx="6820891" cy="1990726"/>
          </a:xfrm>
          <a:prstGeom prst="rect">
            <a:avLst/>
          </a:prstGeom>
        </p:spPr>
        <p:txBody>
          <a:bodyPr anchor="t" rtlCol="false" tIns="0" lIns="0" bIns="0" rIns="0">
            <a:spAutoFit/>
          </a:bodyPr>
          <a:lstStyle/>
          <a:p>
            <a:pPr algn="l">
              <a:lnSpc>
                <a:spcPts val="8159"/>
              </a:lnSpc>
            </a:pPr>
            <a:r>
              <a:rPr lang="en-US" sz="4799" strike="noStrike" u="none">
                <a:solidFill>
                  <a:srgbClr val="FFFFFF"/>
                </a:solidFill>
                <a:latin typeface="Quicksand"/>
                <a:ea typeface="Quicksand"/>
                <a:cs typeface="Quicksand"/>
                <a:sym typeface="Quicksand"/>
              </a:rPr>
              <a:t>Declining reference interactions</a:t>
            </a:r>
          </a:p>
        </p:txBody>
      </p:sp>
      <p:sp>
        <p:nvSpPr>
          <p:cNvPr name="TextBox 4" id="4"/>
          <p:cNvSpPr txBox="true"/>
          <p:nvPr/>
        </p:nvSpPr>
        <p:spPr>
          <a:xfrm rot="0">
            <a:off x="1373796" y="6362700"/>
            <a:ext cx="5352545" cy="1990726"/>
          </a:xfrm>
          <a:prstGeom prst="rect">
            <a:avLst/>
          </a:prstGeom>
        </p:spPr>
        <p:txBody>
          <a:bodyPr anchor="t" rtlCol="false" tIns="0" lIns="0" bIns="0" rIns="0">
            <a:spAutoFit/>
          </a:bodyPr>
          <a:lstStyle/>
          <a:p>
            <a:pPr algn="l" marL="0" indent="0" lvl="1">
              <a:lnSpc>
                <a:spcPts val="8159"/>
              </a:lnSpc>
              <a:spcBef>
                <a:spcPct val="0"/>
              </a:spcBef>
            </a:pPr>
            <a:r>
              <a:rPr lang="en-US" sz="4799" strike="noStrike" u="none">
                <a:solidFill>
                  <a:srgbClr val="FFFFFF"/>
                </a:solidFill>
                <a:latin typeface="Quicksand"/>
                <a:ea typeface="Quicksand"/>
                <a:cs typeface="Quicksand"/>
                <a:sym typeface="Quicksand"/>
              </a:rPr>
              <a:t>Information Literacy</a:t>
            </a:r>
          </a:p>
        </p:txBody>
      </p:sp>
      <p:sp>
        <p:nvSpPr>
          <p:cNvPr name="Freeform 5" id="5"/>
          <p:cNvSpPr/>
          <p:nvPr/>
        </p:nvSpPr>
        <p:spPr>
          <a:xfrm flipH="false" flipV="false" rot="0">
            <a:off x="15579303" y="714009"/>
            <a:ext cx="1679997" cy="249900"/>
          </a:xfrm>
          <a:custGeom>
            <a:avLst/>
            <a:gdLst/>
            <a:ahLst/>
            <a:cxnLst/>
            <a:rect r="r" b="b" t="t" l="l"/>
            <a:pathLst>
              <a:path h="249900" w="1679997">
                <a:moveTo>
                  <a:pt x="0" y="0"/>
                </a:moveTo>
                <a:lnTo>
                  <a:pt x="1679997" y="0"/>
                </a:lnTo>
                <a:lnTo>
                  <a:pt x="1679997" y="249900"/>
                </a:lnTo>
                <a:lnTo>
                  <a:pt x="0" y="2499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1024384" y="9529723"/>
            <a:ext cx="1679997" cy="249900"/>
          </a:xfrm>
          <a:custGeom>
            <a:avLst/>
            <a:gdLst/>
            <a:ahLst/>
            <a:cxnLst/>
            <a:rect r="r" b="b" t="t" l="l"/>
            <a:pathLst>
              <a:path h="249900" w="1679997">
                <a:moveTo>
                  <a:pt x="0" y="0"/>
                </a:moveTo>
                <a:lnTo>
                  <a:pt x="1679997" y="0"/>
                </a:lnTo>
                <a:lnTo>
                  <a:pt x="1679997" y="249900"/>
                </a:lnTo>
                <a:lnTo>
                  <a:pt x="0" y="2499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10322632" y="2903746"/>
            <a:ext cx="6462927" cy="3019426"/>
          </a:xfrm>
          <a:prstGeom prst="rect">
            <a:avLst/>
          </a:prstGeom>
        </p:spPr>
        <p:txBody>
          <a:bodyPr anchor="t" rtlCol="false" tIns="0" lIns="0" bIns="0" rIns="0">
            <a:spAutoFit/>
          </a:bodyPr>
          <a:lstStyle/>
          <a:p>
            <a:pPr algn="l" marL="0" indent="0" lvl="1">
              <a:lnSpc>
                <a:spcPts val="8159"/>
              </a:lnSpc>
              <a:spcBef>
                <a:spcPct val="0"/>
              </a:spcBef>
            </a:pPr>
            <a:r>
              <a:rPr lang="en-US" sz="4799" strike="noStrike" u="none">
                <a:solidFill>
                  <a:srgbClr val="FFFFFF"/>
                </a:solidFill>
                <a:latin typeface="Quicksand"/>
                <a:ea typeface="Quicksand"/>
                <a:cs typeface="Quicksand"/>
                <a:sym typeface="Quicksand"/>
              </a:rPr>
              <a:t>Traditional Instruction doesn’t reach online students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7C2529"/>
        </a:solidFill>
      </p:bgPr>
    </p:bg>
    <p:spTree>
      <p:nvGrpSpPr>
        <p:cNvPr id="1" name=""/>
        <p:cNvGrpSpPr/>
        <p:nvPr/>
      </p:nvGrpSpPr>
      <p:grpSpPr>
        <a:xfrm>
          <a:off x="0" y="0"/>
          <a:ext cx="0" cy="0"/>
          <a:chOff x="0" y="0"/>
          <a:chExt cx="0" cy="0"/>
        </a:xfrm>
      </p:grpSpPr>
      <p:sp>
        <p:nvSpPr>
          <p:cNvPr name="TextBox 2" id="2"/>
          <p:cNvSpPr txBox="true"/>
          <p:nvPr/>
        </p:nvSpPr>
        <p:spPr>
          <a:xfrm rot="0">
            <a:off x="2107968" y="552084"/>
            <a:ext cx="14072064" cy="1377949"/>
          </a:xfrm>
          <a:prstGeom prst="rect">
            <a:avLst/>
          </a:prstGeom>
        </p:spPr>
        <p:txBody>
          <a:bodyPr anchor="t" rtlCol="false" tIns="0" lIns="0" bIns="0" rIns="0">
            <a:spAutoFit/>
          </a:bodyPr>
          <a:lstStyle/>
          <a:p>
            <a:pPr algn="l" marL="0" indent="0" lvl="0">
              <a:lnSpc>
                <a:spcPts val="11200"/>
              </a:lnSpc>
              <a:spcBef>
                <a:spcPct val="0"/>
              </a:spcBef>
            </a:pPr>
            <a:r>
              <a:rPr lang="en-US" sz="8000">
                <a:solidFill>
                  <a:srgbClr val="FFFFFF"/>
                </a:solidFill>
                <a:latin typeface="Quicksand"/>
                <a:ea typeface="Quicksand"/>
                <a:cs typeface="Quicksand"/>
                <a:sym typeface="Quicksand"/>
              </a:rPr>
              <a:t>Librarian Wish List</a:t>
            </a:r>
          </a:p>
        </p:txBody>
      </p:sp>
      <p:sp>
        <p:nvSpPr>
          <p:cNvPr name="TextBox 3" id="3"/>
          <p:cNvSpPr txBox="true"/>
          <p:nvPr/>
        </p:nvSpPr>
        <p:spPr>
          <a:xfrm rot="0">
            <a:off x="2048222" y="2807806"/>
            <a:ext cx="14821608" cy="5076826"/>
          </a:xfrm>
          <a:prstGeom prst="rect">
            <a:avLst/>
          </a:prstGeom>
        </p:spPr>
        <p:txBody>
          <a:bodyPr anchor="t" rtlCol="false" tIns="0" lIns="0" bIns="0" rIns="0">
            <a:spAutoFit/>
          </a:bodyPr>
          <a:lstStyle/>
          <a:p>
            <a:pPr algn="l" marL="1036315" indent="-518158" lvl="1">
              <a:lnSpc>
                <a:spcPts val="8159"/>
              </a:lnSpc>
              <a:buFont typeface="Arial"/>
              <a:buChar char="•"/>
            </a:pPr>
            <a:r>
              <a:rPr lang="en-US" sz="4799">
                <a:solidFill>
                  <a:srgbClr val="FFFFFF"/>
                </a:solidFill>
                <a:latin typeface="Quicksand"/>
                <a:ea typeface="Quicksand"/>
                <a:cs typeface="Quicksand"/>
                <a:sym typeface="Quicksand"/>
              </a:rPr>
              <a:t>Meaningful way to introduce Library resources outside of FYE/Composition courses</a:t>
            </a:r>
          </a:p>
          <a:p>
            <a:pPr algn="l" marL="1036315" indent="-518158" lvl="1">
              <a:lnSpc>
                <a:spcPts val="8159"/>
              </a:lnSpc>
              <a:buFont typeface="Arial"/>
              <a:buChar char="•"/>
            </a:pPr>
            <a:r>
              <a:rPr lang="en-US" sz="4799">
                <a:solidFill>
                  <a:srgbClr val="FFFFFF"/>
                </a:solidFill>
                <a:latin typeface="Quicksand"/>
                <a:ea typeface="Quicksand"/>
                <a:cs typeface="Quicksand"/>
                <a:sym typeface="Quicksand"/>
              </a:rPr>
              <a:t>Increase stats</a:t>
            </a:r>
          </a:p>
          <a:p>
            <a:pPr algn="l" marL="1036315" indent="-518158" lvl="1">
              <a:lnSpc>
                <a:spcPts val="8159"/>
              </a:lnSpc>
              <a:buFont typeface="Arial"/>
              <a:buChar char="•"/>
            </a:pPr>
            <a:r>
              <a:rPr lang="en-US" sz="4799">
                <a:solidFill>
                  <a:srgbClr val="FFFFFF"/>
                </a:solidFill>
                <a:latin typeface="Quicksand"/>
                <a:ea typeface="Quicksand"/>
                <a:cs typeface="Quicksand"/>
                <a:sym typeface="Quicksand"/>
              </a:rPr>
              <a:t>Improve assessment</a:t>
            </a:r>
          </a:p>
          <a:p>
            <a:pPr algn="l" marL="1036315" indent="-518158" lvl="1">
              <a:lnSpc>
                <a:spcPts val="8159"/>
              </a:lnSpc>
              <a:buFont typeface="Arial"/>
              <a:buChar char="•"/>
            </a:pPr>
            <a:r>
              <a:rPr lang="en-US" sz="4799">
                <a:solidFill>
                  <a:srgbClr val="FFFFFF"/>
                </a:solidFill>
                <a:latin typeface="Quicksand"/>
                <a:ea typeface="Quicksand"/>
                <a:cs typeface="Quicksand"/>
                <a:sym typeface="Quicksand"/>
              </a:rPr>
              <a:t>Information Literacy</a:t>
            </a:r>
          </a:p>
        </p:txBody>
      </p:sp>
      <p:sp>
        <p:nvSpPr>
          <p:cNvPr name="Freeform 4" id="4"/>
          <p:cNvSpPr/>
          <p:nvPr/>
        </p:nvSpPr>
        <p:spPr>
          <a:xfrm flipH="false" flipV="false" rot="0">
            <a:off x="15579303" y="714009"/>
            <a:ext cx="1679997" cy="249900"/>
          </a:xfrm>
          <a:custGeom>
            <a:avLst/>
            <a:gdLst/>
            <a:ahLst/>
            <a:cxnLst/>
            <a:rect r="r" b="b" t="t" l="l"/>
            <a:pathLst>
              <a:path h="249900" w="1679997">
                <a:moveTo>
                  <a:pt x="0" y="0"/>
                </a:moveTo>
                <a:lnTo>
                  <a:pt x="1679997" y="0"/>
                </a:lnTo>
                <a:lnTo>
                  <a:pt x="1679997" y="249900"/>
                </a:lnTo>
                <a:lnTo>
                  <a:pt x="0" y="2499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024384" y="9529723"/>
            <a:ext cx="1679997" cy="249900"/>
          </a:xfrm>
          <a:custGeom>
            <a:avLst/>
            <a:gdLst/>
            <a:ahLst/>
            <a:cxnLst/>
            <a:rect r="r" b="b" t="t" l="l"/>
            <a:pathLst>
              <a:path h="249900" w="1679997">
                <a:moveTo>
                  <a:pt x="0" y="0"/>
                </a:moveTo>
                <a:lnTo>
                  <a:pt x="1679997" y="0"/>
                </a:lnTo>
                <a:lnTo>
                  <a:pt x="1679997" y="249900"/>
                </a:lnTo>
                <a:lnTo>
                  <a:pt x="0" y="2499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7C2529"/>
        </a:solidFill>
      </p:bgPr>
    </p:bg>
    <p:spTree>
      <p:nvGrpSpPr>
        <p:cNvPr id="1" name=""/>
        <p:cNvGrpSpPr/>
        <p:nvPr/>
      </p:nvGrpSpPr>
      <p:grpSpPr>
        <a:xfrm>
          <a:off x="0" y="0"/>
          <a:ext cx="0" cy="0"/>
          <a:chOff x="0" y="0"/>
          <a:chExt cx="0" cy="0"/>
        </a:xfrm>
      </p:grpSpPr>
      <p:sp>
        <p:nvSpPr>
          <p:cNvPr name="TextBox 2" id="2"/>
          <p:cNvSpPr txBox="true"/>
          <p:nvPr/>
        </p:nvSpPr>
        <p:spPr>
          <a:xfrm rot="0">
            <a:off x="1024384" y="571134"/>
            <a:ext cx="16572906" cy="2583811"/>
          </a:xfrm>
          <a:prstGeom prst="rect">
            <a:avLst/>
          </a:prstGeom>
        </p:spPr>
        <p:txBody>
          <a:bodyPr anchor="t" rtlCol="false" tIns="0" lIns="0" bIns="0" rIns="0">
            <a:spAutoFit/>
          </a:bodyPr>
          <a:lstStyle/>
          <a:p>
            <a:pPr algn="l" marL="0" indent="0" lvl="0">
              <a:lnSpc>
                <a:spcPts val="10360"/>
              </a:lnSpc>
              <a:spcBef>
                <a:spcPct val="0"/>
              </a:spcBef>
            </a:pPr>
            <a:r>
              <a:rPr lang="en-US" sz="7400">
                <a:solidFill>
                  <a:srgbClr val="FFFFFF"/>
                </a:solidFill>
                <a:latin typeface="Quicksand"/>
                <a:ea typeface="Quicksand"/>
                <a:cs typeface="Quicksand"/>
                <a:sym typeface="Quicksand"/>
              </a:rPr>
              <a:t>OCCC Sociology - Why bring in the library?</a:t>
            </a:r>
          </a:p>
        </p:txBody>
      </p:sp>
      <p:sp>
        <p:nvSpPr>
          <p:cNvPr name="TextBox 3" id="3"/>
          <p:cNvSpPr txBox="true"/>
          <p:nvPr/>
        </p:nvSpPr>
        <p:spPr>
          <a:xfrm rot="0">
            <a:off x="2107968" y="3473529"/>
            <a:ext cx="14470122" cy="5597694"/>
          </a:xfrm>
          <a:prstGeom prst="rect">
            <a:avLst/>
          </a:prstGeom>
        </p:spPr>
        <p:txBody>
          <a:bodyPr anchor="t" rtlCol="false" tIns="0" lIns="0" bIns="0" rIns="0">
            <a:spAutoFit/>
          </a:bodyPr>
          <a:lstStyle/>
          <a:p>
            <a:pPr algn="l" marL="949386" indent="-474693" lvl="1">
              <a:lnSpc>
                <a:spcPts val="7475"/>
              </a:lnSpc>
              <a:buFont typeface="Arial"/>
              <a:buChar char="•"/>
            </a:pPr>
            <a:r>
              <a:rPr lang="en-US" sz="4397">
                <a:solidFill>
                  <a:srgbClr val="FFFFFF"/>
                </a:solidFill>
                <a:latin typeface="Quicksand"/>
                <a:ea typeface="Quicksand"/>
                <a:cs typeface="Quicksand"/>
                <a:sym typeface="Quicksand"/>
              </a:rPr>
              <a:t>Faculty-driven task force on scaffolded research papers in gateway courses </a:t>
            </a:r>
          </a:p>
          <a:p>
            <a:pPr algn="l" marL="949386" indent="-474693" lvl="1">
              <a:lnSpc>
                <a:spcPts val="7475"/>
              </a:lnSpc>
              <a:buFont typeface="Arial"/>
              <a:buChar char="•"/>
            </a:pPr>
            <a:r>
              <a:rPr lang="en-US" sz="4397">
                <a:solidFill>
                  <a:srgbClr val="FFFFFF"/>
                </a:solidFill>
                <a:latin typeface="Quicksand"/>
                <a:ea typeface="Quicksand"/>
                <a:cs typeface="Quicksand"/>
                <a:sym typeface="Quicksand"/>
              </a:rPr>
              <a:t>Emphasis on skills over content</a:t>
            </a:r>
          </a:p>
          <a:p>
            <a:pPr algn="l" marL="949386" indent="-474693" lvl="1">
              <a:lnSpc>
                <a:spcPts val="7475"/>
              </a:lnSpc>
              <a:buFont typeface="Arial"/>
              <a:buChar char="•"/>
            </a:pPr>
            <a:r>
              <a:rPr lang="en-US" sz="4397">
                <a:solidFill>
                  <a:srgbClr val="FFFFFF"/>
                </a:solidFill>
                <a:latin typeface="Quicksand"/>
                <a:ea typeface="Quicksand"/>
                <a:cs typeface="Quicksand"/>
                <a:sym typeface="Quicksand"/>
              </a:rPr>
              <a:t>Prior success with 2000-level library engagement</a:t>
            </a:r>
          </a:p>
          <a:p>
            <a:pPr algn="l" marL="1898771" indent="-632924" lvl="2">
              <a:lnSpc>
                <a:spcPts val="7475"/>
              </a:lnSpc>
              <a:buFont typeface="Arial"/>
              <a:buChar char="⚬"/>
            </a:pPr>
            <a:r>
              <a:rPr lang="en-US" sz="4397">
                <a:solidFill>
                  <a:srgbClr val="FFFFFF"/>
                </a:solidFill>
                <a:latin typeface="Quicksand"/>
                <a:ea typeface="Quicksand"/>
                <a:cs typeface="Quicksand"/>
                <a:sym typeface="Quicksand"/>
              </a:rPr>
              <a:t>In person (Race &amp; Ethnicity course)</a:t>
            </a:r>
          </a:p>
          <a:p>
            <a:pPr algn="l" marL="1898771" indent="-632924" lvl="2">
              <a:lnSpc>
                <a:spcPts val="7475"/>
              </a:lnSpc>
              <a:buFont typeface="Arial"/>
              <a:buChar char="⚬"/>
            </a:pPr>
            <a:r>
              <a:rPr lang="en-US" sz="4397">
                <a:solidFill>
                  <a:srgbClr val="FFFFFF"/>
                </a:solidFill>
                <a:latin typeface="Quicksand"/>
                <a:ea typeface="Quicksand"/>
                <a:cs typeface="Quicksand"/>
                <a:sym typeface="Quicksand"/>
              </a:rPr>
              <a:t>In person &amp; online (Social Problems)</a:t>
            </a:r>
          </a:p>
        </p:txBody>
      </p:sp>
      <p:sp>
        <p:nvSpPr>
          <p:cNvPr name="Freeform 4" id="4"/>
          <p:cNvSpPr/>
          <p:nvPr/>
        </p:nvSpPr>
        <p:spPr>
          <a:xfrm flipH="false" flipV="false" rot="0">
            <a:off x="16025182" y="464110"/>
            <a:ext cx="1679997" cy="249900"/>
          </a:xfrm>
          <a:custGeom>
            <a:avLst/>
            <a:gdLst/>
            <a:ahLst/>
            <a:cxnLst/>
            <a:rect r="r" b="b" t="t" l="l"/>
            <a:pathLst>
              <a:path h="249900" w="1679997">
                <a:moveTo>
                  <a:pt x="0" y="0"/>
                </a:moveTo>
                <a:lnTo>
                  <a:pt x="1679997" y="0"/>
                </a:lnTo>
                <a:lnTo>
                  <a:pt x="1679997" y="249899"/>
                </a:lnTo>
                <a:lnTo>
                  <a:pt x="0" y="24989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024384" y="9529723"/>
            <a:ext cx="1679997" cy="249900"/>
          </a:xfrm>
          <a:custGeom>
            <a:avLst/>
            <a:gdLst/>
            <a:ahLst/>
            <a:cxnLst/>
            <a:rect r="r" b="b" t="t" l="l"/>
            <a:pathLst>
              <a:path h="249900" w="1679997">
                <a:moveTo>
                  <a:pt x="0" y="0"/>
                </a:moveTo>
                <a:lnTo>
                  <a:pt x="1679997" y="0"/>
                </a:lnTo>
                <a:lnTo>
                  <a:pt x="1679997" y="249900"/>
                </a:lnTo>
                <a:lnTo>
                  <a:pt x="0" y="2499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7C2529"/>
        </a:solidFill>
      </p:bgPr>
    </p:bg>
    <p:spTree>
      <p:nvGrpSpPr>
        <p:cNvPr id="1" name=""/>
        <p:cNvGrpSpPr/>
        <p:nvPr/>
      </p:nvGrpSpPr>
      <p:grpSpPr>
        <a:xfrm>
          <a:off x="0" y="0"/>
          <a:ext cx="0" cy="0"/>
          <a:chOff x="0" y="0"/>
          <a:chExt cx="0" cy="0"/>
        </a:xfrm>
      </p:grpSpPr>
      <p:grpSp>
        <p:nvGrpSpPr>
          <p:cNvPr name="Group 2" id="2"/>
          <p:cNvGrpSpPr/>
          <p:nvPr/>
        </p:nvGrpSpPr>
        <p:grpSpPr>
          <a:xfrm rot="0">
            <a:off x="1028700" y="2771512"/>
            <a:ext cx="5539941" cy="7305528"/>
            <a:chOff x="0" y="0"/>
            <a:chExt cx="858282" cy="1131818"/>
          </a:xfrm>
        </p:grpSpPr>
        <p:sp>
          <p:nvSpPr>
            <p:cNvPr name="Freeform 3" id="3"/>
            <p:cNvSpPr/>
            <p:nvPr/>
          </p:nvSpPr>
          <p:spPr>
            <a:xfrm flipH="false" flipV="false" rot="0">
              <a:off x="0" y="0"/>
              <a:ext cx="858282" cy="1131818"/>
            </a:xfrm>
            <a:custGeom>
              <a:avLst/>
              <a:gdLst/>
              <a:ahLst/>
              <a:cxnLst/>
              <a:rect r="r" b="b" t="t" l="l"/>
              <a:pathLst>
                <a:path h="1131818" w="858282">
                  <a:moveTo>
                    <a:pt x="32142" y="0"/>
                  </a:moveTo>
                  <a:lnTo>
                    <a:pt x="826140" y="0"/>
                  </a:lnTo>
                  <a:cubicBezTo>
                    <a:pt x="843892" y="0"/>
                    <a:pt x="858282" y="14390"/>
                    <a:pt x="858282" y="32142"/>
                  </a:cubicBezTo>
                  <a:lnTo>
                    <a:pt x="858282" y="1099676"/>
                  </a:lnTo>
                  <a:cubicBezTo>
                    <a:pt x="858282" y="1108200"/>
                    <a:pt x="854896" y="1116376"/>
                    <a:pt x="848868" y="1122403"/>
                  </a:cubicBezTo>
                  <a:cubicBezTo>
                    <a:pt x="842840" y="1128431"/>
                    <a:pt x="834665" y="1131818"/>
                    <a:pt x="826140" y="1131818"/>
                  </a:cubicBezTo>
                  <a:lnTo>
                    <a:pt x="32142" y="1131818"/>
                  </a:lnTo>
                  <a:cubicBezTo>
                    <a:pt x="14390" y="1131818"/>
                    <a:pt x="0" y="1117427"/>
                    <a:pt x="0" y="1099676"/>
                  </a:cubicBezTo>
                  <a:lnTo>
                    <a:pt x="0" y="32142"/>
                  </a:lnTo>
                  <a:cubicBezTo>
                    <a:pt x="0" y="14390"/>
                    <a:pt x="14390" y="0"/>
                    <a:pt x="32142" y="0"/>
                  </a:cubicBezTo>
                  <a:close/>
                </a:path>
              </a:pathLst>
            </a:custGeom>
            <a:blipFill>
              <a:blip r:embed="rId3"/>
              <a:stretch>
                <a:fillRect l="-48964" t="0" r="-48964" b="0"/>
              </a:stretch>
            </a:blipFill>
          </p:spPr>
        </p:sp>
      </p:grpSp>
      <p:grpSp>
        <p:nvGrpSpPr>
          <p:cNvPr name="Group 4" id="4"/>
          <p:cNvGrpSpPr/>
          <p:nvPr/>
        </p:nvGrpSpPr>
        <p:grpSpPr>
          <a:xfrm rot="0">
            <a:off x="7520940" y="0"/>
            <a:ext cx="10767060" cy="10287000"/>
            <a:chOff x="0" y="0"/>
            <a:chExt cx="2835769" cy="2709333"/>
          </a:xfrm>
        </p:grpSpPr>
        <p:sp>
          <p:nvSpPr>
            <p:cNvPr name="Freeform 5" id="5"/>
            <p:cNvSpPr/>
            <p:nvPr/>
          </p:nvSpPr>
          <p:spPr>
            <a:xfrm flipH="false" flipV="false" rot="0">
              <a:off x="0" y="0"/>
              <a:ext cx="2835769" cy="2709333"/>
            </a:xfrm>
            <a:custGeom>
              <a:avLst/>
              <a:gdLst/>
              <a:ahLst/>
              <a:cxnLst/>
              <a:rect r="r" b="b" t="t" l="l"/>
              <a:pathLst>
                <a:path h="2709333" w="2835769">
                  <a:moveTo>
                    <a:pt x="0" y="0"/>
                  </a:moveTo>
                  <a:lnTo>
                    <a:pt x="2835769" y="0"/>
                  </a:lnTo>
                  <a:lnTo>
                    <a:pt x="2835769" y="2709333"/>
                  </a:lnTo>
                  <a:lnTo>
                    <a:pt x="0" y="2709333"/>
                  </a:lnTo>
                  <a:close/>
                </a:path>
              </a:pathLst>
            </a:custGeom>
            <a:solidFill>
              <a:srgbClr val="FFFFFF"/>
            </a:solidFill>
          </p:spPr>
        </p:sp>
        <p:sp>
          <p:nvSpPr>
            <p:cNvPr name="TextBox 6" id="6"/>
            <p:cNvSpPr txBox="true"/>
            <p:nvPr/>
          </p:nvSpPr>
          <p:spPr>
            <a:xfrm>
              <a:off x="0" y="-123825"/>
              <a:ext cx="2835769" cy="2833158"/>
            </a:xfrm>
            <a:prstGeom prst="rect">
              <a:avLst/>
            </a:prstGeom>
          </p:spPr>
          <p:txBody>
            <a:bodyPr anchor="ctr" rtlCol="false" tIns="50800" lIns="50800" bIns="50800" rIns="50800"/>
            <a:lstStyle/>
            <a:p>
              <a:pPr algn="ctr">
                <a:lnSpc>
                  <a:spcPts val="4079"/>
                </a:lnSpc>
              </a:pPr>
            </a:p>
          </p:txBody>
        </p:sp>
      </p:grpSp>
      <p:sp>
        <p:nvSpPr>
          <p:cNvPr name="TextBox 7" id="7"/>
          <p:cNvSpPr txBox="true"/>
          <p:nvPr/>
        </p:nvSpPr>
        <p:spPr>
          <a:xfrm rot="0">
            <a:off x="443650" y="504459"/>
            <a:ext cx="7077290" cy="2237740"/>
          </a:xfrm>
          <a:prstGeom prst="rect">
            <a:avLst/>
          </a:prstGeom>
        </p:spPr>
        <p:txBody>
          <a:bodyPr anchor="t" rtlCol="false" tIns="0" lIns="0" bIns="0" rIns="0">
            <a:spAutoFit/>
          </a:bodyPr>
          <a:lstStyle/>
          <a:p>
            <a:pPr algn="l" marL="0" indent="0" lvl="0">
              <a:lnSpc>
                <a:spcPts val="8959"/>
              </a:lnSpc>
              <a:spcBef>
                <a:spcPct val="0"/>
              </a:spcBef>
            </a:pPr>
            <a:r>
              <a:rPr lang="en-US" sz="6399">
                <a:solidFill>
                  <a:srgbClr val="FFFFFF"/>
                </a:solidFill>
                <a:latin typeface="Quicksand"/>
                <a:ea typeface="Quicksand"/>
                <a:cs typeface="Quicksand"/>
                <a:sym typeface="Quicksand"/>
              </a:rPr>
              <a:t>Challenges for Intro to Sociology</a:t>
            </a:r>
          </a:p>
        </p:txBody>
      </p:sp>
      <p:sp>
        <p:nvSpPr>
          <p:cNvPr name="TextBox 8" id="8"/>
          <p:cNvSpPr txBox="true"/>
          <p:nvPr/>
        </p:nvSpPr>
        <p:spPr>
          <a:xfrm rot="0">
            <a:off x="7749435" y="2590537"/>
            <a:ext cx="9999727" cy="4984753"/>
          </a:xfrm>
          <a:prstGeom prst="rect">
            <a:avLst/>
          </a:prstGeom>
        </p:spPr>
        <p:txBody>
          <a:bodyPr anchor="t" rtlCol="false" tIns="0" lIns="0" bIns="0" rIns="0">
            <a:spAutoFit/>
          </a:bodyPr>
          <a:lstStyle/>
          <a:p>
            <a:pPr algn="l" marL="777234" indent="-388617" lvl="1">
              <a:lnSpc>
                <a:spcPts val="6119"/>
              </a:lnSpc>
              <a:buFont typeface="Arial"/>
              <a:buChar char="•"/>
            </a:pPr>
            <a:r>
              <a:rPr lang="en-US" sz="3599">
                <a:solidFill>
                  <a:srgbClr val="7C2529"/>
                </a:solidFill>
                <a:latin typeface="Quicksand"/>
                <a:ea typeface="Quicksand"/>
                <a:cs typeface="Quicksand"/>
                <a:sym typeface="Quicksand"/>
              </a:rPr>
              <a:t>Student Preparedness</a:t>
            </a:r>
          </a:p>
          <a:p>
            <a:pPr algn="l" marL="1209036" indent="-403012" lvl="2">
              <a:lnSpc>
                <a:spcPts val="4759"/>
              </a:lnSpc>
              <a:buFont typeface="Arial"/>
              <a:buChar char="⚬"/>
            </a:pPr>
            <a:r>
              <a:rPr lang="en-US" sz="2799">
                <a:solidFill>
                  <a:srgbClr val="7C2529"/>
                </a:solidFill>
                <a:latin typeface="Quicksand"/>
                <a:ea typeface="Quicksand"/>
                <a:cs typeface="Quicksand"/>
                <a:sym typeface="Quicksand"/>
              </a:rPr>
              <a:t>need for added skills instruction &amp; assessment</a:t>
            </a:r>
          </a:p>
          <a:p>
            <a:pPr algn="l" marL="777234" indent="-388617" lvl="1">
              <a:lnSpc>
                <a:spcPts val="6119"/>
              </a:lnSpc>
              <a:buFont typeface="Arial"/>
              <a:buChar char="•"/>
            </a:pPr>
            <a:r>
              <a:rPr lang="en-US" sz="3599">
                <a:solidFill>
                  <a:srgbClr val="7C2529"/>
                </a:solidFill>
                <a:latin typeface="Quicksand"/>
                <a:ea typeface="Quicksand"/>
                <a:cs typeface="Quicksand"/>
                <a:sym typeface="Quicksand"/>
              </a:rPr>
              <a:t>Instructor Engagement</a:t>
            </a:r>
          </a:p>
          <a:p>
            <a:pPr algn="l" marL="1209036" indent="-403012" lvl="2">
              <a:lnSpc>
                <a:spcPts val="4759"/>
              </a:lnSpc>
              <a:buFont typeface="Arial"/>
              <a:buChar char="⚬"/>
            </a:pPr>
            <a:r>
              <a:rPr lang="en-US" sz="2799">
                <a:solidFill>
                  <a:srgbClr val="7C2529"/>
                </a:solidFill>
                <a:latin typeface="Quicksand"/>
                <a:ea typeface="Quicksand"/>
                <a:cs typeface="Quicksand"/>
                <a:sym typeface="Quicksand"/>
              </a:rPr>
              <a:t>sustainable workload</a:t>
            </a:r>
          </a:p>
          <a:p>
            <a:pPr algn="l" marL="1209036" indent="-403012" lvl="2">
              <a:lnSpc>
                <a:spcPts val="4759"/>
              </a:lnSpc>
              <a:buFont typeface="Arial"/>
              <a:buChar char="⚬"/>
            </a:pPr>
            <a:r>
              <a:rPr lang="en-US" sz="2799">
                <a:solidFill>
                  <a:srgbClr val="7C2529"/>
                </a:solidFill>
                <a:latin typeface="Quicksand"/>
                <a:ea typeface="Quicksand"/>
                <a:cs typeface="Quicksand"/>
                <a:sym typeface="Quicksand"/>
              </a:rPr>
              <a:t>clarity, consistency of standards</a:t>
            </a:r>
          </a:p>
          <a:p>
            <a:pPr algn="l" marL="777234" indent="-388617" lvl="1">
              <a:lnSpc>
                <a:spcPts val="6119"/>
              </a:lnSpc>
              <a:buFont typeface="Arial"/>
              <a:buChar char="•"/>
            </a:pPr>
            <a:r>
              <a:rPr lang="en-US" sz="3599">
                <a:solidFill>
                  <a:srgbClr val="7C2529"/>
                </a:solidFill>
                <a:latin typeface="Quicksand"/>
                <a:ea typeface="Quicksand"/>
                <a:cs typeface="Quicksand"/>
                <a:sym typeface="Quicksand"/>
              </a:rPr>
              <a:t>Scaling Up</a:t>
            </a:r>
          </a:p>
          <a:p>
            <a:pPr algn="l">
              <a:lnSpc>
                <a:spcPts val="7479"/>
              </a:lnSpc>
            </a:pPr>
          </a:p>
        </p:txBody>
      </p:sp>
      <p:sp>
        <p:nvSpPr>
          <p:cNvPr name="AutoShape 9" id="9"/>
          <p:cNvSpPr/>
          <p:nvPr/>
        </p:nvSpPr>
        <p:spPr>
          <a:xfrm>
            <a:off x="9553575" y="2229884"/>
            <a:ext cx="6492240" cy="0"/>
          </a:xfrm>
          <a:prstGeom prst="line">
            <a:avLst/>
          </a:prstGeom>
          <a:ln cap="flat" w="76200">
            <a:solidFill>
              <a:srgbClr val="939598"/>
            </a:solidFill>
            <a:prstDash val="solid"/>
            <a:headEnd type="none" len="sm" w="sm"/>
            <a:tailEnd type="none" len="sm" w="sm"/>
          </a:ln>
        </p:spPr>
      </p:sp>
      <p:sp>
        <p:nvSpPr>
          <p:cNvPr name="TextBox 10" id="10"/>
          <p:cNvSpPr txBox="true"/>
          <p:nvPr/>
        </p:nvSpPr>
        <p:spPr>
          <a:xfrm rot="0">
            <a:off x="8468919" y="485409"/>
            <a:ext cx="9280243" cy="1305656"/>
          </a:xfrm>
          <a:prstGeom prst="rect">
            <a:avLst/>
          </a:prstGeom>
        </p:spPr>
        <p:txBody>
          <a:bodyPr anchor="t" rtlCol="false" tIns="0" lIns="0" bIns="0" rIns="0">
            <a:spAutoFit/>
          </a:bodyPr>
          <a:lstStyle/>
          <a:p>
            <a:pPr algn="l" marL="0" indent="0" lvl="0">
              <a:lnSpc>
                <a:spcPts val="5335"/>
              </a:lnSpc>
            </a:pPr>
            <a:r>
              <a:rPr lang="en-US" b="true" sz="3138">
                <a:solidFill>
                  <a:srgbClr val="7C2529"/>
                </a:solidFill>
                <a:latin typeface="Quicksand Bold"/>
                <a:ea typeface="Quicksand Bold"/>
                <a:cs typeface="Quicksand Bold"/>
                <a:sym typeface="Quicksand Bold"/>
              </a:rPr>
              <a:t>Translating course design successes in electives to an intro/gateway class:</a:t>
            </a:r>
          </a:p>
        </p:txBody>
      </p:sp>
      <p:sp>
        <p:nvSpPr>
          <p:cNvPr name="TextBox 11" id="11"/>
          <p:cNvSpPr txBox="true"/>
          <p:nvPr/>
        </p:nvSpPr>
        <p:spPr>
          <a:xfrm rot="0">
            <a:off x="7739569" y="6737567"/>
            <a:ext cx="4963680" cy="2946400"/>
          </a:xfrm>
          <a:prstGeom prst="rect">
            <a:avLst/>
          </a:prstGeom>
        </p:spPr>
        <p:txBody>
          <a:bodyPr anchor="t" rtlCol="false" tIns="0" lIns="0" bIns="0" rIns="0">
            <a:spAutoFit/>
          </a:bodyPr>
          <a:lstStyle/>
          <a:p>
            <a:pPr algn="l" marL="1209045" indent="-403015" lvl="2">
              <a:lnSpc>
                <a:spcPts val="4760"/>
              </a:lnSpc>
              <a:buFont typeface="Arial"/>
              <a:buChar char="⚬"/>
            </a:pPr>
            <a:r>
              <a:rPr lang="en-US" sz="2800">
                <a:solidFill>
                  <a:srgbClr val="7C2529"/>
                </a:solidFill>
                <a:latin typeface="Quicksand"/>
                <a:ea typeface="Quicksand"/>
                <a:cs typeface="Quicksand"/>
                <a:sym typeface="Quicksand"/>
              </a:rPr>
              <a:t>number of students/sections: </a:t>
            </a:r>
          </a:p>
          <a:p>
            <a:pPr algn="l" marL="1813558" indent="-453390" lvl="3">
              <a:lnSpc>
                <a:spcPts val="4759"/>
              </a:lnSpc>
              <a:buFont typeface="Arial"/>
              <a:buChar char="￭"/>
            </a:pPr>
            <a:r>
              <a:rPr lang="en-US" sz="2799">
                <a:solidFill>
                  <a:srgbClr val="7C2529"/>
                </a:solidFill>
                <a:latin typeface="Quicksand"/>
                <a:ea typeface="Quicksand"/>
                <a:cs typeface="Quicksand"/>
                <a:sym typeface="Quicksand"/>
              </a:rPr>
              <a:t>F24: </a:t>
            </a:r>
            <a:r>
              <a:rPr lang="en-US" sz="2799">
                <a:solidFill>
                  <a:srgbClr val="7C2529"/>
                </a:solidFill>
                <a:latin typeface="Quicksand"/>
                <a:ea typeface="Quicksand"/>
                <a:cs typeface="Quicksand"/>
                <a:sym typeface="Quicksand"/>
              </a:rPr>
              <a:t>566/20</a:t>
            </a:r>
          </a:p>
          <a:p>
            <a:pPr algn="l" marL="1813558" indent="-453390" lvl="3">
              <a:lnSpc>
                <a:spcPts val="4759"/>
              </a:lnSpc>
              <a:buFont typeface="Arial"/>
              <a:buChar char="￭"/>
            </a:pPr>
            <a:r>
              <a:rPr lang="en-US" sz="2799">
                <a:solidFill>
                  <a:srgbClr val="7C2529"/>
                </a:solidFill>
                <a:latin typeface="Quicksand"/>
                <a:ea typeface="Quicksand"/>
                <a:cs typeface="Quicksand"/>
                <a:sym typeface="Quicksand"/>
              </a:rPr>
              <a:t>Su24: 121/5</a:t>
            </a:r>
          </a:p>
          <a:p>
            <a:pPr algn="l" marL="1813558" indent="-453390" lvl="3">
              <a:lnSpc>
                <a:spcPts val="4759"/>
              </a:lnSpc>
              <a:buFont typeface="Arial"/>
              <a:buChar char="￭"/>
            </a:pPr>
            <a:r>
              <a:rPr lang="en-US" sz="2799">
                <a:solidFill>
                  <a:srgbClr val="7C2529"/>
                </a:solidFill>
                <a:latin typeface="Quicksand"/>
                <a:ea typeface="Quicksand"/>
                <a:cs typeface="Quicksand"/>
                <a:sym typeface="Quicksand"/>
              </a:rPr>
              <a:t>F25: 729/27</a:t>
            </a:r>
          </a:p>
        </p:txBody>
      </p:sp>
      <p:sp>
        <p:nvSpPr>
          <p:cNvPr name="TextBox 12" id="12"/>
          <p:cNvSpPr txBox="true"/>
          <p:nvPr/>
        </p:nvSpPr>
        <p:spPr>
          <a:xfrm rot="0">
            <a:off x="11766916" y="6737567"/>
            <a:ext cx="5982245" cy="3773492"/>
          </a:xfrm>
          <a:prstGeom prst="rect">
            <a:avLst/>
          </a:prstGeom>
        </p:spPr>
        <p:txBody>
          <a:bodyPr anchor="t" rtlCol="false" tIns="0" lIns="0" bIns="0" rIns="0">
            <a:spAutoFit/>
          </a:bodyPr>
          <a:lstStyle/>
          <a:p>
            <a:pPr algn="l" marL="1209045" indent="-403015" lvl="2">
              <a:lnSpc>
                <a:spcPts val="4760"/>
              </a:lnSpc>
              <a:buFont typeface="Arial"/>
              <a:buChar char="⚬"/>
            </a:pPr>
            <a:r>
              <a:rPr lang="en-US" sz="2800">
                <a:solidFill>
                  <a:srgbClr val="7C2529"/>
                </a:solidFill>
                <a:latin typeface="Quicksand"/>
                <a:ea typeface="Quicksand"/>
                <a:cs typeface="Quicksand"/>
                <a:sym typeface="Quicksand"/>
              </a:rPr>
              <a:t>Modalities: (F25, % students) </a:t>
            </a:r>
          </a:p>
          <a:p>
            <a:pPr algn="l" marL="1813558" indent="-453390" lvl="3">
              <a:lnSpc>
                <a:spcPts val="4759"/>
              </a:lnSpc>
              <a:buFont typeface="Arial"/>
              <a:buChar char="￭"/>
            </a:pPr>
            <a:r>
              <a:rPr lang="en-US" sz="2799">
                <a:solidFill>
                  <a:srgbClr val="7C2529"/>
                </a:solidFill>
                <a:latin typeface="Quicksand"/>
                <a:ea typeface="Quicksand"/>
                <a:cs typeface="Quicksand"/>
                <a:sym typeface="Quicksand"/>
              </a:rPr>
              <a:t>23% </a:t>
            </a:r>
            <a:r>
              <a:rPr lang="en-US" sz="2799">
                <a:solidFill>
                  <a:srgbClr val="7C2529"/>
                </a:solidFill>
                <a:latin typeface="Quicksand"/>
                <a:ea typeface="Quicksand"/>
                <a:cs typeface="Quicksand"/>
                <a:sym typeface="Quicksand"/>
              </a:rPr>
              <a:t>on campus</a:t>
            </a:r>
          </a:p>
          <a:p>
            <a:pPr algn="l" marL="1813558" indent="-453390" lvl="3">
              <a:lnSpc>
                <a:spcPts val="4759"/>
              </a:lnSpc>
              <a:buFont typeface="Arial"/>
              <a:buChar char="￭"/>
            </a:pPr>
            <a:r>
              <a:rPr lang="en-US" sz="2799">
                <a:solidFill>
                  <a:srgbClr val="7C2529"/>
                </a:solidFill>
                <a:latin typeface="Quicksand"/>
                <a:ea typeface="Quicksand"/>
                <a:cs typeface="Quicksand"/>
                <a:sym typeface="Quicksand"/>
              </a:rPr>
              <a:t>70% </a:t>
            </a:r>
            <a:r>
              <a:rPr lang="en-US" sz="2799">
                <a:solidFill>
                  <a:srgbClr val="7C2529"/>
                </a:solidFill>
                <a:latin typeface="Quicksand"/>
                <a:ea typeface="Quicksand"/>
                <a:cs typeface="Quicksand"/>
                <a:sym typeface="Quicksand"/>
              </a:rPr>
              <a:t>online</a:t>
            </a:r>
          </a:p>
          <a:p>
            <a:pPr algn="l" marL="1813558" indent="-453390" lvl="3">
              <a:lnSpc>
                <a:spcPts val="4759"/>
              </a:lnSpc>
              <a:buFont typeface="Arial"/>
              <a:buChar char="￭"/>
            </a:pPr>
            <a:r>
              <a:rPr lang="en-US" sz="2799">
                <a:solidFill>
                  <a:srgbClr val="7C2529"/>
                </a:solidFill>
                <a:latin typeface="Quicksand"/>
                <a:ea typeface="Quicksand"/>
                <a:cs typeface="Quicksand"/>
                <a:sym typeface="Quicksand"/>
              </a:rPr>
              <a:t>7% </a:t>
            </a:r>
            <a:r>
              <a:rPr lang="en-US" sz="2799">
                <a:solidFill>
                  <a:srgbClr val="7C2529"/>
                </a:solidFill>
                <a:latin typeface="Quicksand"/>
                <a:ea typeface="Quicksand"/>
                <a:cs typeface="Quicksand"/>
                <a:sym typeface="Quicksand"/>
              </a:rPr>
              <a:t>at high schools</a:t>
            </a:r>
          </a:p>
          <a:p>
            <a:pPr algn="l" marL="1813558" indent="-453390" lvl="3">
              <a:lnSpc>
                <a:spcPts val="4759"/>
              </a:lnSpc>
              <a:buFont typeface="Arial"/>
              <a:buChar char="￭"/>
            </a:pPr>
            <a:r>
              <a:rPr lang="en-US" sz="2799">
                <a:solidFill>
                  <a:srgbClr val="7C2529"/>
                </a:solidFill>
                <a:latin typeface="Quicksand"/>
                <a:ea typeface="Quicksand"/>
                <a:cs typeface="Quicksand"/>
                <a:sym typeface="Quicksand"/>
              </a:rPr>
              <a:t>76% 8-weeks/24% 16</a:t>
            </a:r>
          </a:p>
          <a:p>
            <a:pPr algn="l">
              <a:lnSpc>
                <a:spcPts val="6884"/>
              </a:lnSpc>
            </a:pPr>
          </a:p>
        </p:txBody>
      </p:sp>
    </p:spTree>
  </p:cSld>
  <p:clrMapOvr>
    <a:masterClrMapping/>
  </p:clrMapOvr>
</p:sld>
</file>

<file path=ppt/slides/slide10.xml><?xml version="1.0" encoding="utf-8"?>
<p:sld xmlns:p="http://schemas.openxmlformats.org/presentationml/2006/main" xmlns:a="http://schemas.openxmlformats.org/drawingml/2006/main">
  <p:cSld>
    <p:bg>
      <p:bgPr>
        <a:solidFill>
          <a:srgbClr val="7C2529"/>
        </a:solidFill>
      </p:bgPr>
    </p:bg>
    <p:spTree>
      <p:nvGrpSpPr>
        <p:cNvPr id="1" name=""/>
        <p:cNvGrpSpPr/>
        <p:nvPr/>
      </p:nvGrpSpPr>
      <p:grpSpPr>
        <a:xfrm>
          <a:off x="0" y="0"/>
          <a:ext cx="0" cy="0"/>
          <a:chOff x="0" y="0"/>
          <a:chExt cx="0" cy="0"/>
        </a:xfrm>
      </p:grpSpPr>
      <p:grpSp>
        <p:nvGrpSpPr>
          <p:cNvPr name="Group 2" id="2"/>
          <p:cNvGrpSpPr/>
          <p:nvPr/>
        </p:nvGrpSpPr>
        <p:grpSpPr>
          <a:xfrm rot="0">
            <a:off x="341454" y="2456695"/>
            <a:ext cx="5385764" cy="7322927"/>
            <a:chOff x="0" y="0"/>
            <a:chExt cx="1418473" cy="1928672"/>
          </a:xfrm>
        </p:grpSpPr>
        <p:sp>
          <p:nvSpPr>
            <p:cNvPr name="Freeform 3" id="3"/>
            <p:cNvSpPr/>
            <p:nvPr/>
          </p:nvSpPr>
          <p:spPr>
            <a:xfrm flipH="false" flipV="false" rot="0">
              <a:off x="0" y="0"/>
              <a:ext cx="1418473" cy="1928672"/>
            </a:xfrm>
            <a:custGeom>
              <a:avLst/>
              <a:gdLst/>
              <a:ahLst/>
              <a:cxnLst/>
              <a:rect r="r" b="b" t="t" l="l"/>
              <a:pathLst>
                <a:path h="1928672" w="1418473">
                  <a:moveTo>
                    <a:pt x="73311" y="0"/>
                  </a:moveTo>
                  <a:lnTo>
                    <a:pt x="1345161" y="0"/>
                  </a:lnTo>
                  <a:cubicBezTo>
                    <a:pt x="1364605" y="0"/>
                    <a:pt x="1383252" y="7724"/>
                    <a:pt x="1397000" y="21472"/>
                  </a:cubicBezTo>
                  <a:cubicBezTo>
                    <a:pt x="1410749" y="35221"/>
                    <a:pt x="1418473" y="53868"/>
                    <a:pt x="1418473" y="73311"/>
                  </a:cubicBezTo>
                  <a:lnTo>
                    <a:pt x="1418473" y="1855361"/>
                  </a:lnTo>
                  <a:cubicBezTo>
                    <a:pt x="1418473" y="1874804"/>
                    <a:pt x="1410749" y="1893451"/>
                    <a:pt x="1397000" y="1907200"/>
                  </a:cubicBezTo>
                  <a:cubicBezTo>
                    <a:pt x="1383252" y="1920948"/>
                    <a:pt x="1364605" y="1928672"/>
                    <a:pt x="1345161" y="1928672"/>
                  </a:cubicBezTo>
                  <a:lnTo>
                    <a:pt x="73311" y="1928672"/>
                  </a:lnTo>
                  <a:cubicBezTo>
                    <a:pt x="32823" y="1928672"/>
                    <a:pt x="0" y="1895850"/>
                    <a:pt x="0" y="1855361"/>
                  </a:cubicBezTo>
                  <a:lnTo>
                    <a:pt x="0" y="73311"/>
                  </a:lnTo>
                  <a:cubicBezTo>
                    <a:pt x="0" y="53868"/>
                    <a:pt x="7724" y="35221"/>
                    <a:pt x="21472" y="21472"/>
                  </a:cubicBezTo>
                  <a:cubicBezTo>
                    <a:pt x="35221" y="7724"/>
                    <a:pt x="53868" y="0"/>
                    <a:pt x="73311" y="0"/>
                  </a:cubicBezTo>
                  <a:close/>
                </a:path>
              </a:pathLst>
            </a:custGeom>
            <a:solidFill>
              <a:srgbClr val="FFFFFF"/>
            </a:solidFill>
          </p:spPr>
        </p:sp>
        <p:sp>
          <p:nvSpPr>
            <p:cNvPr name="TextBox 4" id="4"/>
            <p:cNvSpPr txBox="true"/>
            <p:nvPr/>
          </p:nvSpPr>
          <p:spPr>
            <a:xfrm>
              <a:off x="0" y="-123825"/>
              <a:ext cx="1418473" cy="2052497"/>
            </a:xfrm>
            <a:prstGeom prst="rect">
              <a:avLst/>
            </a:prstGeom>
          </p:spPr>
          <p:txBody>
            <a:bodyPr anchor="ctr" rtlCol="false" tIns="50800" lIns="50800" bIns="50800" rIns="50800"/>
            <a:lstStyle/>
            <a:p>
              <a:pPr algn="ctr">
                <a:lnSpc>
                  <a:spcPts val="4079"/>
                </a:lnSpc>
              </a:pPr>
            </a:p>
          </p:txBody>
        </p:sp>
      </p:grpSp>
      <p:grpSp>
        <p:nvGrpSpPr>
          <p:cNvPr name="Group 5" id="5"/>
          <p:cNvGrpSpPr/>
          <p:nvPr/>
        </p:nvGrpSpPr>
        <p:grpSpPr>
          <a:xfrm rot="0">
            <a:off x="6451118" y="2456695"/>
            <a:ext cx="5385764" cy="7322927"/>
            <a:chOff x="0" y="0"/>
            <a:chExt cx="1418473" cy="1928672"/>
          </a:xfrm>
        </p:grpSpPr>
        <p:sp>
          <p:nvSpPr>
            <p:cNvPr name="Freeform 6" id="6"/>
            <p:cNvSpPr/>
            <p:nvPr/>
          </p:nvSpPr>
          <p:spPr>
            <a:xfrm flipH="false" flipV="false" rot="0">
              <a:off x="0" y="0"/>
              <a:ext cx="1418473" cy="1928672"/>
            </a:xfrm>
            <a:custGeom>
              <a:avLst/>
              <a:gdLst/>
              <a:ahLst/>
              <a:cxnLst/>
              <a:rect r="r" b="b" t="t" l="l"/>
              <a:pathLst>
                <a:path h="1928672" w="1418473">
                  <a:moveTo>
                    <a:pt x="73311" y="0"/>
                  </a:moveTo>
                  <a:lnTo>
                    <a:pt x="1345161" y="0"/>
                  </a:lnTo>
                  <a:cubicBezTo>
                    <a:pt x="1364605" y="0"/>
                    <a:pt x="1383252" y="7724"/>
                    <a:pt x="1397000" y="21472"/>
                  </a:cubicBezTo>
                  <a:cubicBezTo>
                    <a:pt x="1410749" y="35221"/>
                    <a:pt x="1418473" y="53868"/>
                    <a:pt x="1418473" y="73311"/>
                  </a:cubicBezTo>
                  <a:lnTo>
                    <a:pt x="1418473" y="1855361"/>
                  </a:lnTo>
                  <a:cubicBezTo>
                    <a:pt x="1418473" y="1874804"/>
                    <a:pt x="1410749" y="1893451"/>
                    <a:pt x="1397000" y="1907200"/>
                  </a:cubicBezTo>
                  <a:cubicBezTo>
                    <a:pt x="1383252" y="1920948"/>
                    <a:pt x="1364605" y="1928672"/>
                    <a:pt x="1345161" y="1928672"/>
                  </a:cubicBezTo>
                  <a:lnTo>
                    <a:pt x="73311" y="1928672"/>
                  </a:lnTo>
                  <a:cubicBezTo>
                    <a:pt x="32823" y="1928672"/>
                    <a:pt x="0" y="1895850"/>
                    <a:pt x="0" y="1855361"/>
                  </a:cubicBezTo>
                  <a:lnTo>
                    <a:pt x="0" y="73311"/>
                  </a:lnTo>
                  <a:cubicBezTo>
                    <a:pt x="0" y="53868"/>
                    <a:pt x="7724" y="35221"/>
                    <a:pt x="21472" y="21472"/>
                  </a:cubicBezTo>
                  <a:cubicBezTo>
                    <a:pt x="35221" y="7724"/>
                    <a:pt x="53868" y="0"/>
                    <a:pt x="73311" y="0"/>
                  </a:cubicBezTo>
                  <a:close/>
                </a:path>
              </a:pathLst>
            </a:custGeom>
            <a:solidFill>
              <a:srgbClr val="FFFFFF"/>
            </a:solidFill>
          </p:spPr>
        </p:sp>
        <p:sp>
          <p:nvSpPr>
            <p:cNvPr name="TextBox 7" id="7"/>
            <p:cNvSpPr txBox="true"/>
            <p:nvPr/>
          </p:nvSpPr>
          <p:spPr>
            <a:xfrm>
              <a:off x="0" y="-123825"/>
              <a:ext cx="1418473" cy="2052497"/>
            </a:xfrm>
            <a:prstGeom prst="rect">
              <a:avLst/>
            </a:prstGeom>
          </p:spPr>
          <p:txBody>
            <a:bodyPr anchor="ctr" rtlCol="false" tIns="50800" lIns="50800" bIns="50800" rIns="50800"/>
            <a:lstStyle/>
            <a:p>
              <a:pPr algn="ctr">
                <a:lnSpc>
                  <a:spcPts val="4079"/>
                </a:lnSpc>
              </a:pPr>
            </a:p>
          </p:txBody>
        </p:sp>
      </p:grpSp>
      <p:sp>
        <p:nvSpPr>
          <p:cNvPr name="TextBox 8" id="8"/>
          <p:cNvSpPr txBox="true"/>
          <p:nvPr/>
        </p:nvSpPr>
        <p:spPr>
          <a:xfrm rot="0">
            <a:off x="1028700" y="561609"/>
            <a:ext cx="16230600" cy="1368428"/>
          </a:xfrm>
          <a:prstGeom prst="rect">
            <a:avLst/>
          </a:prstGeom>
        </p:spPr>
        <p:txBody>
          <a:bodyPr anchor="t" rtlCol="false" tIns="0" lIns="0" bIns="0" rIns="0">
            <a:spAutoFit/>
          </a:bodyPr>
          <a:lstStyle/>
          <a:p>
            <a:pPr algn="l" marL="0" indent="0" lvl="0">
              <a:lnSpc>
                <a:spcPts val="11199"/>
              </a:lnSpc>
              <a:spcBef>
                <a:spcPct val="0"/>
              </a:spcBef>
            </a:pPr>
            <a:r>
              <a:rPr lang="en-US" sz="7999">
                <a:solidFill>
                  <a:srgbClr val="FFFFFF"/>
                </a:solidFill>
                <a:latin typeface="Quicksand"/>
                <a:ea typeface="Quicksand"/>
                <a:cs typeface="Quicksand"/>
                <a:sym typeface="Quicksand"/>
              </a:rPr>
              <a:t>Sociology Department goals</a:t>
            </a:r>
          </a:p>
        </p:txBody>
      </p:sp>
      <p:sp>
        <p:nvSpPr>
          <p:cNvPr name="TextBox 9" id="9"/>
          <p:cNvSpPr txBox="true"/>
          <p:nvPr/>
        </p:nvSpPr>
        <p:spPr>
          <a:xfrm rot="0">
            <a:off x="12562444" y="3882502"/>
            <a:ext cx="2796870" cy="3498850"/>
          </a:xfrm>
          <a:prstGeom prst="rect">
            <a:avLst/>
          </a:prstGeom>
        </p:spPr>
        <p:txBody>
          <a:bodyPr anchor="t" rtlCol="false" tIns="0" lIns="0" bIns="0" rIns="0">
            <a:spAutoFit/>
          </a:bodyPr>
          <a:lstStyle/>
          <a:p>
            <a:pPr algn="ctr" marL="0" indent="0" lvl="0">
              <a:lnSpc>
                <a:spcPts val="5599"/>
              </a:lnSpc>
              <a:spcBef>
                <a:spcPct val="0"/>
              </a:spcBef>
            </a:pPr>
            <a:r>
              <a:rPr lang="en-US" b="true" sz="3999" strike="noStrike" u="none">
                <a:solidFill>
                  <a:srgbClr val="7C2529"/>
                </a:solidFill>
                <a:latin typeface="Quicksand Bold"/>
                <a:ea typeface="Quicksand Bold"/>
                <a:cs typeface="Quicksand Bold"/>
                <a:sym typeface="Quicksand Bold"/>
              </a:rPr>
              <a:t>Create a personal connection to a librarian</a:t>
            </a:r>
          </a:p>
        </p:txBody>
      </p:sp>
      <p:grpSp>
        <p:nvGrpSpPr>
          <p:cNvPr name="Group 10" id="10"/>
          <p:cNvGrpSpPr/>
          <p:nvPr/>
        </p:nvGrpSpPr>
        <p:grpSpPr>
          <a:xfrm rot="0">
            <a:off x="12275808" y="2456695"/>
            <a:ext cx="5385764" cy="7322927"/>
            <a:chOff x="0" y="0"/>
            <a:chExt cx="1418473" cy="1928672"/>
          </a:xfrm>
        </p:grpSpPr>
        <p:sp>
          <p:nvSpPr>
            <p:cNvPr name="Freeform 11" id="11"/>
            <p:cNvSpPr/>
            <p:nvPr/>
          </p:nvSpPr>
          <p:spPr>
            <a:xfrm flipH="false" flipV="false" rot="0">
              <a:off x="0" y="0"/>
              <a:ext cx="1418473" cy="1928672"/>
            </a:xfrm>
            <a:custGeom>
              <a:avLst/>
              <a:gdLst/>
              <a:ahLst/>
              <a:cxnLst/>
              <a:rect r="r" b="b" t="t" l="l"/>
              <a:pathLst>
                <a:path h="1928672" w="1418473">
                  <a:moveTo>
                    <a:pt x="73311" y="0"/>
                  </a:moveTo>
                  <a:lnTo>
                    <a:pt x="1345161" y="0"/>
                  </a:lnTo>
                  <a:cubicBezTo>
                    <a:pt x="1364605" y="0"/>
                    <a:pt x="1383252" y="7724"/>
                    <a:pt x="1397000" y="21472"/>
                  </a:cubicBezTo>
                  <a:cubicBezTo>
                    <a:pt x="1410749" y="35221"/>
                    <a:pt x="1418473" y="53868"/>
                    <a:pt x="1418473" y="73311"/>
                  </a:cubicBezTo>
                  <a:lnTo>
                    <a:pt x="1418473" y="1855361"/>
                  </a:lnTo>
                  <a:cubicBezTo>
                    <a:pt x="1418473" y="1874804"/>
                    <a:pt x="1410749" y="1893451"/>
                    <a:pt x="1397000" y="1907200"/>
                  </a:cubicBezTo>
                  <a:cubicBezTo>
                    <a:pt x="1383252" y="1920948"/>
                    <a:pt x="1364605" y="1928672"/>
                    <a:pt x="1345161" y="1928672"/>
                  </a:cubicBezTo>
                  <a:lnTo>
                    <a:pt x="73311" y="1928672"/>
                  </a:lnTo>
                  <a:cubicBezTo>
                    <a:pt x="32823" y="1928672"/>
                    <a:pt x="0" y="1895850"/>
                    <a:pt x="0" y="1855361"/>
                  </a:cubicBezTo>
                  <a:lnTo>
                    <a:pt x="0" y="73311"/>
                  </a:lnTo>
                  <a:cubicBezTo>
                    <a:pt x="0" y="53868"/>
                    <a:pt x="7724" y="35221"/>
                    <a:pt x="21472" y="21472"/>
                  </a:cubicBezTo>
                  <a:cubicBezTo>
                    <a:pt x="35221" y="7724"/>
                    <a:pt x="53868" y="0"/>
                    <a:pt x="73311" y="0"/>
                  </a:cubicBezTo>
                  <a:close/>
                </a:path>
              </a:pathLst>
            </a:custGeom>
            <a:solidFill>
              <a:srgbClr val="FFFFFF"/>
            </a:solidFill>
          </p:spPr>
        </p:sp>
        <p:sp>
          <p:nvSpPr>
            <p:cNvPr name="TextBox 12" id="12"/>
            <p:cNvSpPr txBox="true"/>
            <p:nvPr/>
          </p:nvSpPr>
          <p:spPr>
            <a:xfrm>
              <a:off x="0" y="-123825"/>
              <a:ext cx="1418473" cy="2052497"/>
            </a:xfrm>
            <a:prstGeom prst="rect">
              <a:avLst/>
            </a:prstGeom>
          </p:spPr>
          <p:txBody>
            <a:bodyPr anchor="ctr" rtlCol="false" tIns="50800" lIns="50800" bIns="50800" rIns="50800"/>
            <a:lstStyle/>
            <a:p>
              <a:pPr algn="ctr">
                <a:lnSpc>
                  <a:spcPts val="4079"/>
                </a:lnSpc>
              </a:pPr>
            </a:p>
          </p:txBody>
        </p:sp>
      </p:grpSp>
      <p:sp>
        <p:nvSpPr>
          <p:cNvPr name="TextBox 13" id="13"/>
          <p:cNvSpPr txBox="true"/>
          <p:nvPr/>
        </p:nvSpPr>
        <p:spPr>
          <a:xfrm rot="0">
            <a:off x="6550825" y="2472802"/>
            <a:ext cx="5286057" cy="6054090"/>
          </a:xfrm>
          <a:prstGeom prst="rect">
            <a:avLst/>
          </a:prstGeom>
        </p:spPr>
        <p:txBody>
          <a:bodyPr anchor="t" rtlCol="false" tIns="0" lIns="0" bIns="0" rIns="0">
            <a:spAutoFit/>
          </a:bodyPr>
          <a:lstStyle/>
          <a:p>
            <a:pPr algn="ctr">
              <a:lnSpc>
                <a:spcPts val="5599"/>
              </a:lnSpc>
            </a:pPr>
            <a:r>
              <a:rPr lang="en-US" sz="3999" b="true">
                <a:solidFill>
                  <a:srgbClr val="7C2529"/>
                </a:solidFill>
                <a:latin typeface="Quicksand Bold"/>
                <a:ea typeface="Quicksand Bold"/>
                <a:cs typeface="Quicksand Bold"/>
                <a:sym typeface="Quicksand Bold"/>
              </a:rPr>
              <a:t>Immediate goal</a:t>
            </a:r>
          </a:p>
          <a:p>
            <a:pPr algn="ctr">
              <a:lnSpc>
                <a:spcPts val="5599"/>
              </a:lnSpc>
            </a:pPr>
          </a:p>
          <a:p>
            <a:pPr algn="ctr">
              <a:lnSpc>
                <a:spcPts val="5320"/>
              </a:lnSpc>
            </a:pPr>
            <a:r>
              <a:rPr lang="en-US" sz="3800" b="true">
                <a:solidFill>
                  <a:srgbClr val="7C2529"/>
                </a:solidFill>
                <a:latin typeface="Quicksand Bold"/>
                <a:ea typeface="Quicksand Bold"/>
                <a:cs typeface="Quicksand Bold"/>
                <a:sym typeface="Quicksand Bold"/>
              </a:rPr>
              <a:t> </a:t>
            </a:r>
            <a:r>
              <a:rPr lang="en-US" sz="3800">
                <a:solidFill>
                  <a:srgbClr val="7C2529"/>
                </a:solidFill>
                <a:latin typeface="Quicksand"/>
                <a:ea typeface="Quicksand"/>
                <a:cs typeface="Quicksand"/>
                <a:sym typeface="Quicksand"/>
              </a:rPr>
              <a:t>Reduce skill gap between</a:t>
            </a:r>
          </a:p>
          <a:p>
            <a:pPr algn="ctr">
              <a:lnSpc>
                <a:spcPts val="5320"/>
              </a:lnSpc>
            </a:pPr>
            <a:r>
              <a:rPr lang="en-US" sz="3800">
                <a:solidFill>
                  <a:srgbClr val="7C2529"/>
                </a:solidFill>
                <a:latin typeface="Quicksand"/>
                <a:ea typeface="Quicksand"/>
                <a:cs typeface="Quicksand"/>
                <a:sym typeface="Quicksand"/>
              </a:rPr>
              <a:t>“recognize quality” (stage 1) </a:t>
            </a:r>
          </a:p>
          <a:p>
            <a:pPr algn="ctr">
              <a:lnSpc>
                <a:spcPts val="5320"/>
              </a:lnSpc>
            </a:pPr>
            <a:r>
              <a:rPr lang="en-US" sz="3800">
                <a:solidFill>
                  <a:srgbClr val="7C2529"/>
                </a:solidFill>
                <a:latin typeface="Quicksand"/>
                <a:ea typeface="Quicksand"/>
                <a:cs typeface="Quicksand"/>
                <a:sym typeface="Quicksand"/>
              </a:rPr>
              <a:t>&amp;</a:t>
            </a:r>
          </a:p>
          <a:p>
            <a:pPr algn="ctr" marL="0" indent="0" lvl="0">
              <a:lnSpc>
                <a:spcPts val="5320"/>
              </a:lnSpc>
              <a:spcBef>
                <a:spcPct val="0"/>
              </a:spcBef>
            </a:pPr>
            <a:r>
              <a:rPr lang="en-US" sz="3800">
                <a:solidFill>
                  <a:srgbClr val="7C2529"/>
                </a:solidFill>
                <a:latin typeface="Quicksand"/>
                <a:ea typeface="Quicksand"/>
                <a:cs typeface="Quicksand"/>
                <a:sym typeface="Quicksand"/>
              </a:rPr>
              <a:t>“locate quality research” (stage 2)</a:t>
            </a:r>
            <a:r>
              <a:rPr lang="en-US" b="true" sz="3800">
                <a:solidFill>
                  <a:srgbClr val="7C2529"/>
                </a:solidFill>
                <a:latin typeface="Quicksand Bold"/>
                <a:ea typeface="Quicksand Bold"/>
                <a:cs typeface="Quicksand Bold"/>
                <a:sym typeface="Quicksand Bold"/>
              </a:rPr>
              <a:t> </a:t>
            </a:r>
          </a:p>
        </p:txBody>
      </p:sp>
      <p:sp>
        <p:nvSpPr>
          <p:cNvPr name="TextBox 14" id="14"/>
          <p:cNvSpPr txBox="true"/>
          <p:nvPr/>
        </p:nvSpPr>
        <p:spPr>
          <a:xfrm rot="0">
            <a:off x="341454" y="2463277"/>
            <a:ext cx="5178077" cy="5358764"/>
          </a:xfrm>
          <a:prstGeom prst="rect">
            <a:avLst/>
          </a:prstGeom>
        </p:spPr>
        <p:txBody>
          <a:bodyPr anchor="t" rtlCol="false" tIns="0" lIns="0" bIns="0" rIns="0">
            <a:spAutoFit/>
          </a:bodyPr>
          <a:lstStyle/>
          <a:p>
            <a:pPr algn="ctr">
              <a:lnSpc>
                <a:spcPts val="5600"/>
              </a:lnSpc>
            </a:pPr>
            <a:r>
              <a:rPr lang="en-US" sz="4000" b="true">
                <a:solidFill>
                  <a:srgbClr val="7C2529"/>
                </a:solidFill>
                <a:latin typeface="Quicksand Bold"/>
                <a:ea typeface="Quicksand Bold"/>
                <a:cs typeface="Quicksand Bold"/>
                <a:sym typeface="Quicksand Bold"/>
              </a:rPr>
              <a:t>Prior Structure</a:t>
            </a:r>
          </a:p>
          <a:p>
            <a:pPr algn="ctr">
              <a:lnSpc>
                <a:spcPts val="5320"/>
              </a:lnSpc>
            </a:pPr>
          </a:p>
          <a:p>
            <a:pPr algn="l" marL="820425" indent="-410213" lvl="1">
              <a:lnSpc>
                <a:spcPts val="5320"/>
              </a:lnSpc>
              <a:buFont typeface="Arial"/>
              <a:buChar char="•"/>
            </a:pPr>
            <a:r>
              <a:rPr lang="en-US" sz="3800">
                <a:solidFill>
                  <a:srgbClr val="7C2529"/>
                </a:solidFill>
                <a:latin typeface="Quicksand"/>
                <a:ea typeface="Quicksand"/>
                <a:cs typeface="Quicksand"/>
                <a:sym typeface="Quicksand"/>
              </a:rPr>
              <a:t>Read &amp; summarize provided article</a:t>
            </a:r>
          </a:p>
          <a:p>
            <a:pPr algn="l" marL="820425" indent="-410213" lvl="1">
              <a:lnSpc>
                <a:spcPts val="5320"/>
              </a:lnSpc>
              <a:buFont typeface="Arial"/>
              <a:buChar char="•"/>
            </a:pPr>
            <a:r>
              <a:rPr lang="en-US" sz="3800">
                <a:solidFill>
                  <a:srgbClr val="7C2529"/>
                </a:solidFill>
                <a:latin typeface="Quicksand"/>
                <a:ea typeface="Quicksand"/>
                <a:cs typeface="Quicksand"/>
                <a:sym typeface="Quicksand"/>
              </a:rPr>
              <a:t>Annotated Bibliography</a:t>
            </a:r>
          </a:p>
          <a:p>
            <a:pPr algn="l" marL="820425" indent="-410213" lvl="1">
              <a:lnSpc>
                <a:spcPts val="5320"/>
              </a:lnSpc>
              <a:buFont typeface="Arial"/>
              <a:buChar char="•"/>
            </a:pPr>
            <a:r>
              <a:rPr lang="en-US" sz="3800">
                <a:solidFill>
                  <a:srgbClr val="7C2529"/>
                </a:solidFill>
                <a:latin typeface="Quicksand"/>
                <a:ea typeface="Quicksand"/>
                <a:cs typeface="Quicksand"/>
                <a:sym typeface="Quicksand"/>
              </a:rPr>
              <a:t>Draft</a:t>
            </a:r>
          </a:p>
          <a:p>
            <a:pPr algn="l" marL="820425" indent="-410213" lvl="1">
              <a:lnSpc>
                <a:spcPts val="5320"/>
              </a:lnSpc>
              <a:buFont typeface="Arial"/>
              <a:buChar char="•"/>
            </a:pPr>
            <a:r>
              <a:rPr lang="en-US" sz="3800">
                <a:solidFill>
                  <a:srgbClr val="7C2529"/>
                </a:solidFill>
                <a:latin typeface="Quicksand"/>
                <a:ea typeface="Quicksand"/>
                <a:cs typeface="Quicksand"/>
                <a:sym typeface="Quicksand"/>
              </a:rPr>
              <a:t>Final</a:t>
            </a:r>
          </a:p>
        </p:txBody>
      </p:sp>
      <p:sp>
        <p:nvSpPr>
          <p:cNvPr name="TextBox 15" id="15"/>
          <p:cNvSpPr txBox="true"/>
          <p:nvPr/>
        </p:nvSpPr>
        <p:spPr>
          <a:xfrm rot="0">
            <a:off x="12212111" y="2472802"/>
            <a:ext cx="5513158" cy="6577965"/>
          </a:xfrm>
          <a:prstGeom prst="rect">
            <a:avLst/>
          </a:prstGeom>
        </p:spPr>
        <p:txBody>
          <a:bodyPr anchor="t" rtlCol="false" tIns="0" lIns="0" bIns="0" rIns="0">
            <a:spAutoFit/>
          </a:bodyPr>
          <a:lstStyle/>
          <a:p>
            <a:pPr algn="ctr">
              <a:lnSpc>
                <a:spcPts val="5599"/>
              </a:lnSpc>
            </a:pPr>
            <a:r>
              <a:rPr lang="en-US" sz="3999" b="true">
                <a:solidFill>
                  <a:srgbClr val="7C2529"/>
                </a:solidFill>
                <a:latin typeface="Quicksand Bold"/>
                <a:ea typeface="Quicksand Bold"/>
                <a:cs typeface="Quicksand Bold"/>
                <a:sym typeface="Quicksand Bold"/>
              </a:rPr>
              <a:t>Long-term goals </a:t>
            </a:r>
          </a:p>
          <a:p>
            <a:pPr algn="ctr">
              <a:lnSpc>
                <a:spcPts val="4479"/>
              </a:lnSpc>
            </a:pPr>
          </a:p>
          <a:p>
            <a:pPr algn="l" marL="820417" indent="-410209" lvl="1">
              <a:lnSpc>
                <a:spcPts val="5319"/>
              </a:lnSpc>
              <a:buFont typeface="Arial"/>
              <a:buChar char="•"/>
            </a:pPr>
            <a:r>
              <a:rPr lang="en-US" sz="3799">
                <a:solidFill>
                  <a:srgbClr val="7C2529"/>
                </a:solidFill>
                <a:latin typeface="Quicksand"/>
                <a:ea typeface="Quicksand"/>
                <a:cs typeface="Quicksand"/>
                <a:sym typeface="Quicksand"/>
              </a:rPr>
              <a:t>T</a:t>
            </a:r>
            <a:r>
              <a:rPr lang="en-US" sz="3799">
                <a:solidFill>
                  <a:srgbClr val="7C2529"/>
                </a:solidFill>
                <a:latin typeface="Quicksand"/>
                <a:ea typeface="Quicksand"/>
                <a:cs typeface="Quicksand"/>
                <a:sym typeface="Quicksand"/>
              </a:rPr>
              <a:t>ransferrable research skills</a:t>
            </a:r>
          </a:p>
          <a:p>
            <a:pPr algn="l" marL="820417" indent="-410209" lvl="1">
              <a:lnSpc>
                <a:spcPts val="5319"/>
              </a:lnSpc>
              <a:buFont typeface="Arial"/>
              <a:buChar char="•"/>
            </a:pPr>
            <a:r>
              <a:rPr lang="en-US" sz="3799">
                <a:solidFill>
                  <a:srgbClr val="7C2529"/>
                </a:solidFill>
                <a:latin typeface="Quicksand"/>
                <a:ea typeface="Quicksand"/>
                <a:cs typeface="Quicksand"/>
                <a:sym typeface="Quicksand"/>
              </a:rPr>
              <a:t>Value of library staff</a:t>
            </a:r>
          </a:p>
          <a:p>
            <a:pPr algn="l" marL="820417" indent="-410209" lvl="1">
              <a:lnSpc>
                <a:spcPts val="5319"/>
              </a:lnSpc>
              <a:buFont typeface="Arial"/>
              <a:buChar char="•"/>
            </a:pPr>
            <a:r>
              <a:rPr lang="en-US" sz="3799">
                <a:solidFill>
                  <a:srgbClr val="7C2529"/>
                </a:solidFill>
                <a:latin typeface="Quicksand"/>
                <a:ea typeface="Quicksand"/>
                <a:cs typeface="Quicksand"/>
                <a:sym typeface="Quicksand"/>
              </a:rPr>
              <a:t>Differentiate sociological &amp; empirical research from other academic writing</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7C2529"/>
        </a:solidFill>
      </p:bgPr>
    </p:bg>
    <p:spTree>
      <p:nvGrpSpPr>
        <p:cNvPr id="1" name=""/>
        <p:cNvGrpSpPr/>
        <p:nvPr/>
      </p:nvGrpSpPr>
      <p:grpSpPr>
        <a:xfrm>
          <a:off x="0" y="0"/>
          <a:ext cx="0" cy="0"/>
          <a:chOff x="0" y="0"/>
          <a:chExt cx="0" cy="0"/>
        </a:xfrm>
      </p:grpSpPr>
      <p:sp>
        <p:nvSpPr>
          <p:cNvPr name="TextBox 2" id="2"/>
          <p:cNvSpPr txBox="true"/>
          <p:nvPr/>
        </p:nvSpPr>
        <p:spPr>
          <a:xfrm rot="0">
            <a:off x="4202435" y="3216659"/>
            <a:ext cx="10391123" cy="2797174"/>
          </a:xfrm>
          <a:prstGeom prst="rect">
            <a:avLst/>
          </a:prstGeom>
        </p:spPr>
        <p:txBody>
          <a:bodyPr anchor="t" rtlCol="false" tIns="0" lIns="0" bIns="0" rIns="0">
            <a:spAutoFit/>
          </a:bodyPr>
          <a:lstStyle/>
          <a:p>
            <a:pPr algn="ctr" marL="0" indent="0" lvl="0">
              <a:lnSpc>
                <a:spcPts val="11200"/>
              </a:lnSpc>
              <a:spcBef>
                <a:spcPct val="0"/>
              </a:spcBef>
            </a:pPr>
            <a:r>
              <a:rPr lang="en-US" sz="8000">
                <a:solidFill>
                  <a:srgbClr val="FFFFFF"/>
                </a:solidFill>
                <a:latin typeface="Quicksand"/>
                <a:ea typeface="Quicksand"/>
                <a:cs typeface="Quicksand"/>
                <a:sym typeface="Quicksand"/>
              </a:rPr>
              <a:t>How can the Library assist with this?</a:t>
            </a:r>
          </a:p>
        </p:txBody>
      </p:sp>
      <p:sp>
        <p:nvSpPr>
          <p:cNvPr name="Freeform 3" id="3"/>
          <p:cNvSpPr/>
          <p:nvPr/>
        </p:nvSpPr>
        <p:spPr>
          <a:xfrm flipH="false" flipV="false" rot="0">
            <a:off x="15579303" y="714009"/>
            <a:ext cx="1679997" cy="249900"/>
          </a:xfrm>
          <a:custGeom>
            <a:avLst/>
            <a:gdLst/>
            <a:ahLst/>
            <a:cxnLst/>
            <a:rect r="r" b="b" t="t" l="l"/>
            <a:pathLst>
              <a:path h="249900" w="1679997">
                <a:moveTo>
                  <a:pt x="0" y="0"/>
                </a:moveTo>
                <a:lnTo>
                  <a:pt x="1679997" y="0"/>
                </a:lnTo>
                <a:lnTo>
                  <a:pt x="1679997" y="249900"/>
                </a:lnTo>
                <a:lnTo>
                  <a:pt x="0" y="2499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024384" y="9529723"/>
            <a:ext cx="1679997" cy="249900"/>
          </a:xfrm>
          <a:custGeom>
            <a:avLst/>
            <a:gdLst/>
            <a:ahLst/>
            <a:cxnLst/>
            <a:rect r="r" b="b" t="t" l="l"/>
            <a:pathLst>
              <a:path h="249900" w="1679997">
                <a:moveTo>
                  <a:pt x="0" y="0"/>
                </a:moveTo>
                <a:lnTo>
                  <a:pt x="1679997" y="0"/>
                </a:lnTo>
                <a:lnTo>
                  <a:pt x="1679997" y="249900"/>
                </a:lnTo>
                <a:lnTo>
                  <a:pt x="0" y="2499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7C2529"/>
        </a:solidFill>
      </p:bgPr>
    </p:bg>
    <p:spTree>
      <p:nvGrpSpPr>
        <p:cNvPr id="1" name=""/>
        <p:cNvGrpSpPr/>
        <p:nvPr/>
      </p:nvGrpSpPr>
      <p:grpSpPr>
        <a:xfrm>
          <a:off x="0" y="0"/>
          <a:ext cx="0" cy="0"/>
          <a:chOff x="0" y="0"/>
          <a:chExt cx="0" cy="0"/>
        </a:xfrm>
      </p:grpSpPr>
      <p:sp>
        <p:nvSpPr>
          <p:cNvPr name="Freeform 2" id="2"/>
          <p:cNvSpPr/>
          <p:nvPr/>
        </p:nvSpPr>
        <p:spPr>
          <a:xfrm flipH="false" flipV="false" rot="0">
            <a:off x="3943469" y="923720"/>
            <a:ext cx="8855902" cy="8855902"/>
          </a:xfrm>
          <a:custGeom>
            <a:avLst/>
            <a:gdLst/>
            <a:ahLst/>
            <a:cxnLst/>
            <a:rect r="r" b="b" t="t" l="l"/>
            <a:pathLst>
              <a:path h="8855902" w="8855902">
                <a:moveTo>
                  <a:pt x="0" y="0"/>
                </a:moveTo>
                <a:lnTo>
                  <a:pt x="8855902" y="0"/>
                </a:lnTo>
                <a:lnTo>
                  <a:pt x="8855902" y="8855903"/>
                </a:lnTo>
                <a:lnTo>
                  <a:pt x="0" y="8855903"/>
                </a:lnTo>
                <a:lnTo>
                  <a:pt x="0" y="0"/>
                </a:lnTo>
                <a:close/>
              </a:path>
            </a:pathLst>
          </a:custGeom>
          <a:blipFill>
            <a:blip r:embed="rId3"/>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p:cSld>
    <p:bg>
      <p:bgPr>
        <a:solidFill>
          <a:srgbClr val="7C2529"/>
        </a:solidFill>
      </p:bgPr>
    </p:bg>
    <p:spTree>
      <p:nvGrpSpPr>
        <p:cNvPr id="1" name=""/>
        <p:cNvGrpSpPr/>
        <p:nvPr/>
      </p:nvGrpSpPr>
      <p:grpSpPr>
        <a:xfrm>
          <a:off x="0" y="0"/>
          <a:ext cx="0" cy="0"/>
          <a:chOff x="0" y="0"/>
          <a:chExt cx="0" cy="0"/>
        </a:xfrm>
      </p:grpSpPr>
      <p:grpSp>
        <p:nvGrpSpPr>
          <p:cNvPr name="Group 2" id="2"/>
          <p:cNvGrpSpPr/>
          <p:nvPr/>
        </p:nvGrpSpPr>
        <p:grpSpPr>
          <a:xfrm rot="0">
            <a:off x="341454" y="3635089"/>
            <a:ext cx="5385764" cy="6426664"/>
            <a:chOff x="0" y="0"/>
            <a:chExt cx="1418473" cy="1692619"/>
          </a:xfrm>
        </p:grpSpPr>
        <p:sp>
          <p:nvSpPr>
            <p:cNvPr name="Freeform 3" id="3"/>
            <p:cNvSpPr/>
            <p:nvPr/>
          </p:nvSpPr>
          <p:spPr>
            <a:xfrm flipH="false" flipV="false" rot="0">
              <a:off x="0" y="0"/>
              <a:ext cx="1418473" cy="1692619"/>
            </a:xfrm>
            <a:custGeom>
              <a:avLst/>
              <a:gdLst/>
              <a:ahLst/>
              <a:cxnLst/>
              <a:rect r="r" b="b" t="t" l="l"/>
              <a:pathLst>
                <a:path h="1692619" w="1418473">
                  <a:moveTo>
                    <a:pt x="73311" y="0"/>
                  </a:moveTo>
                  <a:lnTo>
                    <a:pt x="1345161" y="0"/>
                  </a:lnTo>
                  <a:cubicBezTo>
                    <a:pt x="1364605" y="0"/>
                    <a:pt x="1383252" y="7724"/>
                    <a:pt x="1397000" y="21472"/>
                  </a:cubicBezTo>
                  <a:cubicBezTo>
                    <a:pt x="1410749" y="35221"/>
                    <a:pt x="1418473" y="53868"/>
                    <a:pt x="1418473" y="73311"/>
                  </a:cubicBezTo>
                  <a:lnTo>
                    <a:pt x="1418473" y="1619308"/>
                  </a:lnTo>
                  <a:cubicBezTo>
                    <a:pt x="1418473" y="1638751"/>
                    <a:pt x="1410749" y="1657398"/>
                    <a:pt x="1397000" y="1671147"/>
                  </a:cubicBezTo>
                  <a:cubicBezTo>
                    <a:pt x="1383252" y="1684896"/>
                    <a:pt x="1364605" y="1692619"/>
                    <a:pt x="1345161" y="1692619"/>
                  </a:cubicBezTo>
                  <a:lnTo>
                    <a:pt x="73311" y="1692619"/>
                  </a:lnTo>
                  <a:cubicBezTo>
                    <a:pt x="32823" y="1692619"/>
                    <a:pt x="0" y="1659797"/>
                    <a:pt x="0" y="1619308"/>
                  </a:cubicBezTo>
                  <a:lnTo>
                    <a:pt x="0" y="73311"/>
                  </a:lnTo>
                  <a:cubicBezTo>
                    <a:pt x="0" y="53868"/>
                    <a:pt x="7724" y="35221"/>
                    <a:pt x="21472" y="21472"/>
                  </a:cubicBezTo>
                  <a:cubicBezTo>
                    <a:pt x="35221" y="7724"/>
                    <a:pt x="53868" y="0"/>
                    <a:pt x="73311" y="0"/>
                  </a:cubicBezTo>
                  <a:close/>
                </a:path>
              </a:pathLst>
            </a:custGeom>
            <a:solidFill>
              <a:srgbClr val="FFFFFF"/>
            </a:solidFill>
          </p:spPr>
        </p:sp>
        <p:sp>
          <p:nvSpPr>
            <p:cNvPr name="TextBox 4" id="4"/>
            <p:cNvSpPr txBox="true"/>
            <p:nvPr/>
          </p:nvSpPr>
          <p:spPr>
            <a:xfrm>
              <a:off x="0" y="-123825"/>
              <a:ext cx="1418473" cy="1816444"/>
            </a:xfrm>
            <a:prstGeom prst="rect">
              <a:avLst/>
            </a:prstGeom>
          </p:spPr>
          <p:txBody>
            <a:bodyPr anchor="ctr" rtlCol="false" tIns="50800" lIns="50800" bIns="50800" rIns="50800"/>
            <a:lstStyle/>
            <a:p>
              <a:pPr algn="ctr">
                <a:lnSpc>
                  <a:spcPts val="4079"/>
                </a:lnSpc>
              </a:pPr>
            </a:p>
          </p:txBody>
        </p:sp>
      </p:grpSp>
      <p:sp>
        <p:nvSpPr>
          <p:cNvPr name="TextBox 5" id="5"/>
          <p:cNvSpPr txBox="true"/>
          <p:nvPr/>
        </p:nvSpPr>
        <p:spPr>
          <a:xfrm rot="0">
            <a:off x="976313" y="214898"/>
            <a:ext cx="16230600" cy="2787653"/>
          </a:xfrm>
          <a:prstGeom prst="rect">
            <a:avLst/>
          </a:prstGeom>
        </p:spPr>
        <p:txBody>
          <a:bodyPr anchor="t" rtlCol="false" tIns="0" lIns="0" bIns="0" rIns="0">
            <a:spAutoFit/>
          </a:bodyPr>
          <a:lstStyle/>
          <a:p>
            <a:pPr algn="l" marL="0" indent="0" lvl="0">
              <a:lnSpc>
                <a:spcPts val="11199"/>
              </a:lnSpc>
              <a:spcBef>
                <a:spcPct val="0"/>
              </a:spcBef>
            </a:pPr>
            <a:r>
              <a:rPr lang="en-US" sz="7999">
                <a:solidFill>
                  <a:srgbClr val="FFFFFF"/>
                </a:solidFill>
                <a:latin typeface="Quicksand"/>
                <a:ea typeface="Quicksand"/>
                <a:cs typeface="Quicksand"/>
                <a:sym typeface="Quicksand"/>
              </a:rPr>
              <a:t>How we decided to approach (The ask!)</a:t>
            </a:r>
          </a:p>
        </p:txBody>
      </p:sp>
      <p:sp>
        <p:nvSpPr>
          <p:cNvPr name="TextBox 6" id="6"/>
          <p:cNvSpPr txBox="true"/>
          <p:nvPr/>
        </p:nvSpPr>
        <p:spPr>
          <a:xfrm rot="0">
            <a:off x="12562444" y="3882502"/>
            <a:ext cx="2796870" cy="3498850"/>
          </a:xfrm>
          <a:prstGeom prst="rect">
            <a:avLst/>
          </a:prstGeom>
        </p:spPr>
        <p:txBody>
          <a:bodyPr anchor="t" rtlCol="false" tIns="0" lIns="0" bIns="0" rIns="0">
            <a:spAutoFit/>
          </a:bodyPr>
          <a:lstStyle/>
          <a:p>
            <a:pPr algn="ctr" marL="0" indent="0" lvl="0">
              <a:lnSpc>
                <a:spcPts val="5599"/>
              </a:lnSpc>
              <a:spcBef>
                <a:spcPct val="0"/>
              </a:spcBef>
            </a:pPr>
            <a:r>
              <a:rPr lang="en-US" b="true" sz="3999" strike="noStrike" u="none">
                <a:solidFill>
                  <a:srgbClr val="7C2529"/>
                </a:solidFill>
                <a:latin typeface="Quicksand Bold"/>
                <a:ea typeface="Quicksand Bold"/>
                <a:cs typeface="Quicksand Bold"/>
                <a:sym typeface="Quicksand Bold"/>
              </a:rPr>
              <a:t>Create a personal connection to a librarian</a:t>
            </a:r>
          </a:p>
        </p:txBody>
      </p:sp>
      <p:grpSp>
        <p:nvGrpSpPr>
          <p:cNvPr name="Group 7" id="7"/>
          <p:cNvGrpSpPr/>
          <p:nvPr/>
        </p:nvGrpSpPr>
        <p:grpSpPr>
          <a:xfrm rot="0">
            <a:off x="12460769" y="3635089"/>
            <a:ext cx="5385764" cy="6426664"/>
            <a:chOff x="0" y="0"/>
            <a:chExt cx="1418473" cy="1692619"/>
          </a:xfrm>
        </p:grpSpPr>
        <p:sp>
          <p:nvSpPr>
            <p:cNvPr name="Freeform 8" id="8"/>
            <p:cNvSpPr/>
            <p:nvPr/>
          </p:nvSpPr>
          <p:spPr>
            <a:xfrm flipH="false" flipV="false" rot="0">
              <a:off x="0" y="0"/>
              <a:ext cx="1418473" cy="1692619"/>
            </a:xfrm>
            <a:custGeom>
              <a:avLst/>
              <a:gdLst/>
              <a:ahLst/>
              <a:cxnLst/>
              <a:rect r="r" b="b" t="t" l="l"/>
              <a:pathLst>
                <a:path h="1692619" w="1418473">
                  <a:moveTo>
                    <a:pt x="73311" y="0"/>
                  </a:moveTo>
                  <a:lnTo>
                    <a:pt x="1345161" y="0"/>
                  </a:lnTo>
                  <a:cubicBezTo>
                    <a:pt x="1364605" y="0"/>
                    <a:pt x="1383252" y="7724"/>
                    <a:pt x="1397000" y="21472"/>
                  </a:cubicBezTo>
                  <a:cubicBezTo>
                    <a:pt x="1410749" y="35221"/>
                    <a:pt x="1418473" y="53868"/>
                    <a:pt x="1418473" y="73311"/>
                  </a:cubicBezTo>
                  <a:lnTo>
                    <a:pt x="1418473" y="1619308"/>
                  </a:lnTo>
                  <a:cubicBezTo>
                    <a:pt x="1418473" y="1638751"/>
                    <a:pt x="1410749" y="1657398"/>
                    <a:pt x="1397000" y="1671147"/>
                  </a:cubicBezTo>
                  <a:cubicBezTo>
                    <a:pt x="1383252" y="1684896"/>
                    <a:pt x="1364605" y="1692619"/>
                    <a:pt x="1345161" y="1692619"/>
                  </a:cubicBezTo>
                  <a:lnTo>
                    <a:pt x="73311" y="1692619"/>
                  </a:lnTo>
                  <a:cubicBezTo>
                    <a:pt x="32823" y="1692619"/>
                    <a:pt x="0" y="1659797"/>
                    <a:pt x="0" y="1619308"/>
                  </a:cubicBezTo>
                  <a:lnTo>
                    <a:pt x="0" y="73311"/>
                  </a:lnTo>
                  <a:cubicBezTo>
                    <a:pt x="0" y="53868"/>
                    <a:pt x="7724" y="35221"/>
                    <a:pt x="21472" y="21472"/>
                  </a:cubicBezTo>
                  <a:cubicBezTo>
                    <a:pt x="35221" y="7724"/>
                    <a:pt x="53868" y="0"/>
                    <a:pt x="73311" y="0"/>
                  </a:cubicBezTo>
                  <a:close/>
                </a:path>
              </a:pathLst>
            </a:custGeom>
            <a:solidFill>
              <a:srgbClr val="FFFFFF"/>
            </a:solidFill>
          </p:spPr>
        </p:sp>
        <p:sp>
          <p:nvSpPr>
            <p:cNvPr name="TextBox 9" id="9"/>
            <p:cNvSpPr txBox="true"/>
            <p:nvPr/>
          </p:nvSpPr>
          <p:spPr>
            <a:xfrm>
              <a:off x="0" y="-123825"/>
              <a:ext cx="1418473" cy="1816444"/>
            </a:xfrm>
            <a:prstGeom prst="rect">
              <a:avLst/>
            </a:prstGeom>
          </p:spPr>
          <p:txBody>
            <a:bodyPr anchor="ctr" rtlCol="false" tIns="50800" lIns="50800" bIns="50800" rIns="50800"/>
            <a:lstStyle/>
            <a:p>
              <a:pPr algn="ctr">
                <a:lnSpc>
                  <a:spcPts val="4079"/>
                </a:lnSpc>
              </a:pPr>
            </a:p>
          </p:txBody>
        </p:sp>
      </p:grpSp>
      <p:sp>
        <p:nvSpPr>
          <p:cNvPr name="TextBox 10" id="10"/>
          <p:cNvSpPr txBox="true"/>
          <p:nvPr/>
        </p:nvSpPr>
        <p:spPr>
          <a:xfrm rot="0">
            <a:off x="598333" y="3977752"/>
            <a:ext cx="4888096" cy="5918835"/>
          </a:xfrm>
          <a:prstGeom prst="rect">
            <a:avLst/>
          </a:prstGeom>
        </p:spPr>
        <p:txBody>
          <a:bodyPr anchor="t" rtlCol="false" tIns="0" lIns="0" bIns="0" rIns="0">
            <a:spAutoFit/>
          </a:bodyPr>
          <a:lstStyle/>
          <a:p>
            <a:pPr algn="ctr">
              <a:lnSpc>
                <a:spcPts val="5040"/>
              </a:lnSpc>
            </a:pPr>
            <a:r>
              <a:rPr lang="en-US" sz="3600" b="true">
                <a:solidFill>
                  <a:srgbClr val="7C2529"/>
                </a:solidFill>
                <a:latin typeface="Quicksand Bold"/>
                <a:ea typeface="Quicksand Bold"/>
                <a:cs typeface="Quicksand Bold"/>
                <a:sym typeface="Quicksand Bold"/>
              </a:rPr>
              <a:t>LiErin: </a:t>
            </a:r>
            <a:r>
              <a:rPr lang="en-US" sz="3600">
                <a:solidFill>
                  <a:srgbClr val="7C2529"/>
                </a:solidFill>
                <a:latin typeface="Quicksand"/>
                <a:ea typeface="Quicksand"/>
                <a:cs typeface="Quicksand"/>
                <a:sym typeface="Quicksand"/>
              </a:rPr>
              <a:t>Can </a:t>
            </a:r>
            <a:r>
              <a:rPr lang="en-US" sz="3600" b="true">
                <a:solidFill>
                  <a:srgbClr val="7C2529"/>
                </a:solidFill>
                <a:latin typeface="Quicksand Bold"/>
                <a:ea typeface="Quicksand Bold"/>
                <a:cs typeface="Quicksand Bold"/>
                <a:sym typeface="Quicksand Bold"/>
              </a:rPr>
              <a:t>every </a:t>
            </a:r>
            <a:r>
              <a:rPr lang="en-US" sz="3600">
                <a:solidFill>
                  <a:srgbClr val="7C2529"/>
                </a:solidFill>
                <a:latin typeface="Quicksand"/>
                <a:ea typeface="Quicksand"/>
                <a:cs typeface="Quicksand"/>
                <a:sym typeface="Quicksand"/>
              </a:rPr>
              <a:t>Intro to Sociology student (</a:t>
            </a:r>
            <a:r>
              <a:rPr lang="en-US" sz="3600" b="true">
                <a:solidFill>
                  <a:srgbClr val="7C2529"/>
                </a:solidFill>
                <a:latin typeface="Quicksand Bold"/>
                <a:ea typeface="Quicksand Bold"/>
                <a:cs typeface="Quicksand Bold"/>
                <a:sym typeface="Quicksand Bold"/>
              </a:rPr>
              <a:t>500+</a:t>
            </a:r>
            <a:r>
              <a:rPr lang="en-US" sz="3600">
                <a:solidFill>
                  <a:srgbClr val="7C2529"/>
                </a:solidFill>
                <a:latin typeface="Quicksand"/>
                <a:ea typeface="Quicksand"/>
                <a:cs typeface="Quicksand"/>
                <a:sym typeface="Quicksand"/>
              </a:rPr>
              <a:t> per semester) </a:t>
            </a:r>
            <a:r>
              <a:rPr lang="en-US" sz="3600" b="true">
                <a:solidFill>
                  <a:srgbClr val="7C2529"/>
                </a:solidFill>
                <a:latin typeface="Quicksand Bold"/>
                <a:ea typeface="Quicksand Bold"/>
                <a:cs typeface="Quicksand Bold"/>
                <a:sym typeface="Quicksand Bold"/>
              </a:rPr>
              <a:t>interact with </a:t>
            </a:r>
            <a:r>
              <a:rPr lang="en-US" sz="3600">
                <a:solidFill>
                  <a:srgbClr val="7C2529"/>
                </a:solidFill>
                <a:latin typeface="Quicksand"/>
                <a:ea typeface="Quicksand"/>
                <a:cs typeface="Quicksand"/>
                <a:sym typeface="Quicksand"/>
              </a:rPr>
              <a:t>a librarian?</a:t>
            </a:r>
          </a:p>
          <a:p>
            <a:pPr algn="l">
              <a:lnSpc>
                <a:spcPts val="1680"/>
              </a:lnSpc>
            </a:pPr>
          </a:p>
          <a:p>
            <a:pPr algn="ctr">
              <a:lnSpc>
                <a:spcPts val="5040"/>
              </a:lnSpc>
            </a:pPr>
            <a:r>
              <a:rPr lang="en-US" sz="3600" b="true">
                <a:solidFill>
                  <a:srgbClr val="7C2529"/>
                </a:solidFill>
                <a:latin typeface="Quicksand Bold"/>
                <a:ea typeface="Quicksand Bold"/>
                <a:cs typeface="Quicksand Bold"/>
                <a:sym typeface="Quicksand Bold"/>
              </a:rPr>
              <a:t>F2F:</a:t>
            </a:r>
            <a:r>
              <a:rPr lang="en-US" sz="3600">
                <a:solidFill>
                  <a:srgbClr val="7C2529"/>
                </a:solidFill>
                <a:latin typeface="Quicksand"/>
                <a:ea typeface="Quicksand"/>
                <a:cs typeface="Quicksand"/>
                <a:sym typeface="Quicksand"/>
              </a:rPr>
              <a:t> whole class library visit</a:t>
            </a:r>
          </a:p>
          <a:p>
            <a:pPr algn="ctr" marL="0" indent="0" lvl="0">
              <a:lnSpc>
                <a:spcPts val="5040"/>
              </a:lnSpc>
              <a:spcBef>
                <a:spcPct val="0"/>
              </a:spcBef>
            </a:pPr>
            <a:r>
              <a:rPr lang="en-US" b="true" sz="3600">
                <a:solidFill>
                  <a:srgbClr val="7C2529"/>
                </a:solidFill>
                <a:latin typeface="Quicksand Bold"/>
                <a:ea typeface="Quicksand Bold"/>
                <a:cs typeface="Quicksand Bold"/>
                <a:sym typeface="Quicksand Bold"/>
              </a:rPr>
              <a:t>Online:</a:t>
            </a:r>
            <a:r>
              <a:rPr lang="en-US" sz="3600">
                <a:solidFill>
                  <a:srgbClr val="7C2529"/>
                </a:solidFill>
                <a:latin typeface="Quicksand"/>
                <a:ea typeface="Quicksand"/>
                <a:cs typeface="Quicksand"/>
                <a:sym typeface="Quicksand"/>
              </a:rPr>
              <a:t> individual librarian consult</a:t>
            </a:r>
          </a:p>
        </p:txBody>
      </p:sp>
      <p:grpSp>
        <p:nvGrpSpPr>
          <p:cNvPr name="Group 11" id="11"/>
          <p:cNvGrpSpPr/>
          <p:nvPr/>
        </p:nvGrpSpPr>
        <p:grpSpPr>
          <a:xfrm rot="0">
            <a:off x="6451118" y="2456695"/>
            <a:ext cx="5385764" cy="6426664"/>
            <a:chOff x="0" y="0"/>
            <a:chExt cx="1418473" cy="1692619"/>
          </a:xfrm>
        </p:grpSpPr>
        <p:sp>
          <p:nvSpPr>
            <p:cNvPr name="Freeform 12" id="12"/>
            <p:cNvSpPr/>
            <p:nvPr/>
          </p:nvSpPr>
          <p:spPr>
            <a:xfrm flipH="false" flipV="false" rot="0">
              <a:off x="0" y="0"/>
              <a:ext cx="1418473" cy="1692619"/>
            </a:xfrm>
            <a:custGeom>
              <a:avLst/>
              <a:gdLst/>
              <a:ahLst/>
              <a:cxnLst/>
              <a:rect r="r" b="b" t="t" l="l"/>
              <a:pathLst>
                <a:path h="1692619" w="1418473">
                  <a:moveTo>
                    <a:pt x="73311" y="0"/>
                  </a:moveTo>
                  <a:lnTo>
                    <a:pt x="1345161" y="0"/>
                  </a:lnTo>
                  <a:cubicBezTo>
                    <a:pt x="1364605" y="0"/>
                    <a:pt x="1383252" y="7724"/>
                    <a:pt x="1397000" y="21472"/>
                  </a:cubicBezTo>
                  <a:cubicBezTo>
                    <a:pt x="1410749" y="35221"/>
                    <a:pt x="1418473" y="53868"/>
                    <a:pt x="1418473" y="73311"/>
                  </a:cubicBezTo>
                  <a:lnTo>
                    <a:pt x="1418473" y="1619308"/>
                  </a:lnTo>
                  <a:cubicBezTo>
                    <a:pt x="1418473" y="1638751"/>
                    <a:pt x="1410749" y="1657398"/>
                    <a:pt x="1397000" y="1671147"/>
                  </a:cubicBezTo>
                  <a:cubicBezTo>
                    <a:pt x="1383252" y="1684896"/>
                    <a:pt x="1364605" y="1692619"/>
                    <a:pt x="1345161" y="1692619"/>
                  </a:cubicBezTo>
                  <a:lnTo>
                    <a:pt x="73311" y="1692619"/>
                  </a:lnTo>
                  <a:cubicBezTo>
                    <a:pt x="32823" y="1692619"/>
                    <a:pt x="0" y="1659797"/>
                    <a:pt x="0" y="1619308"/>
                  </a:cubicBezTo>
                  <a:lnTo>
                    <a:pt x="0" y="73311"/>
                  </a:lnTo>
                  <a:cubicBezTo>
                    <a:pt x="0" y="53868"/>
                    <a:pt x="7724" y="35221"/>
                    <a:pt x="21472" y="21472"/>
                  </a:cubicBezTo>
                  <a:cubicBezTo>
                    <a:pt x="35221" y="7724"/>
                    <a:pt x="53868" y="0"/>
                    <a:pt x="73311" y="0"/>
                  </a:cubicBezTo>
                  <a:close/>
                </a:path>
              </a:pathLst>
            </a:custGeom>
            <a:solidFill>
              <a:srgbClr val="FFFFFF"/>
            </a:solidFill>
          </p:spPr>
        </p:sp>
        <p:sp>
          <p:nvSpPr>
            <p:cNvPr name="TextBox 13" id="13"/>
            <p:cNvSpPr txBox="true"/>
            <p:nvPr/>
          </p:nvSpPr>
          <p:spPr>
            <a:xfrm>
              <a:off x="0" y="-123825"/>
              <a:ext cx="1418473" cy="1816444"/>
            </a:xfrm>
            <a:prstGeom prst="rect">
              <a:avLst/>
            </a:prstGeom>
          </p:spPr>
          <p:txBody>
            <a:bodyPr anchor="ctr" rtlCol="false" tIns="50800" lIns="50800" bIns="50800" rIns="50800"/>
            <a:lstStyle/>
            <a:p>
              <a:pPr algn="ctr">
                <a:lnSpc>
                  <a:spcPts val="4079"/>
                </a:lnSpc>
              </a:pPr>
            </a:p>
          </p:txBody>
        </p:sp>
      </p:grpSp>
      <p:sp>
        <p:nvSpPr>
          <p:cNvPr name="TextBox 14" id="14"/>
          <p:cNvSpPr txBox="true"/>
          <p:nvPr/>
        </p:nvSpPr>
        <p:spPr>
          <a:xfrm rot="0">
            <a:off x="6876340" y="2617186"/>
            <a:ext cx="4430544" cy="6932923"/>
          </a:xfrm>
          <a:prstGeom prst="rect">
            <a:avLst/>
          </a:prstGeom>
        </p:spPr>
        <p:txBody>
          <a:bodyPr anchor="t" rtlCol="false" tIns="0" lIns="0" bIns="0" rIns="0">
            <a:spAutoFit/>
          </a:bodyPr>
          <a:lstStyle/>
          <a:p>
            <a:pPr algn="ctr">
              <a:lnSpc>
                <a:spcPts val="5320"/>
              </a:lnSpc>
            </a:pPr>
            <a:r>
              <a:rPr lang="en-US" sz="3800" b="true">
                <a:solidFill>
                  <a:srgbClr val="7C2529"/>
                </a:solidFill>
                <a:latin typeface="Quicksand Bold"/>
                <a:ea typeface="Quicksand Bold"/>
                <a:cs typeface="Quicksand Bold"/>
                <a:sym typeface="Quicksand Bold"/>
              </a:rPr>
              <a:t>Dana </a:t>
            </a:r>
            <a:r>
              <a:rPr lang="en-US" sz="3800">
                <a:solidFill>
                  <a:srgbClr val="7C2529"/>
                </a:solidFill>
                <a:latin typeface="Quicksand"/>
                <a:ea typeface="Quicksand"/>
                <a:cs typeface="Quicksand"/>
                <a:sym typeface="Quicksand"/>
              </a:rPr>
              <a:t>(and library staff)</a:t>
            </a:r>
            <a:r>
              <a:rPr lang="en-US" sz="3800" b="true">
                <a:solidFill>
                  <a:srgbClr val="7C2529"/>
                </a:solidFill>
                <a:latin typeface="Quicksand Bold"/>
                <a:ea typeface="Quicksand Bold"/>
                <a:cs typeface="Quicksand Bold"/>
                <a:sym typeface="Quicksand Bold"/>
              </a:rPr>
              <a:t>: Yes, AND...</a:t>
            </a:r>
          </a:p>
          <a:p>
            <a:pPr algn="ctr">
              <a:lnSpc>
                <a:spcPts val="5320"/>
              </a:lnSpc>
            </a:pPr>
          </a:p>
          <a:p>
            <a:pPr algn="ctr">
              <a:lnSpc>
                <a:spcPts val="2380"/>
              </a:lnSpc>
            </a:pPr>
          </a:p>
          <a:p>
            <a:pPr algn="l" marL="820479" indent="-410239" lvl="1">
              <a:lnSpc>
                <a:spcPts val="5320"/>
              </a:lnSpc>
              <a:buFont typeface="Arial"/>
              <a:buChar char="•"/>
            </a:pPr>
            <a:r>
              <a:rPr lang="en-US" sz="3800">
                <a:solidFill>
                  <a:srgbClr val="7C2529"/>
                </a:solidFill>
                <a:latin typeface="Quicksand"/>
                <a:ea typeface="Quicksand"/>
                <a:cs typeface="Quicksand"/>
                <a:sym typeface="Quicksand"/>
              </a:rPr>
              <a:t>ABCD guide</a:t>
            </a:r>
          </a:p>
          <a:p>
            <a:pPr algn="l" marL="820479" indent="-410239" lvl="1">
              <a:lnSpc>
                <a:spcPts val="5320"/>
              </a:lnSpc>
              <a:buFont typeface="Arial"/>
              <a:buChar char="•"/>
            </a:pPr>
            <a:r>
              <a:rPr lang="en-US" sz="3800">
                <a:solidFill>
                  <a:srgbClr val="7C2529"/>
                </a:solidFill>
                <a:latin typeface="Quicksand"/>
                <a:ea typeface="Quicksand"/>
                <a:cs typeface="Quicksand"/>
                <a:sym typeface="Quicksand"/>
              </a:rPr>
              <a:t>video on finding scholarly articles</a:t>
            </a:r>
          </a:p>
          <a:p>
            <a:pPr algn="l">
              <a:lnSpc>
                <a:spcPts val="5320"/>
              </a:lnSpc>
            </a:pPr>
          </a:p>
          <a:p>
            <a:pPr algn="l">
              <a:lnSpc>
                <a:spcPts val="5320"/>
              </a:lnSpc>
            </a:pPr>
          </a:p>
          <a:p>
            <a:pPr algn="l">
              <a:lnSpc>
                <a:spcPts val="5320"/>
              </a:lnSpc>
            </a:pPr>
          </a:p>
        </p:txBody>
      </p:sp>
      <p:sp>
        <p:nvSpPr>
          <p:cNvPr name="TextBox 15" id="15"/>
          <p:cNvSpPr txBox="true"/>
          <p:nvPr/>
        </p:nvSpPr>
        <p:spPr>
          <a:xfrm rot="0">
            <a:off x="12560782" y="4063477"/>
            <a:ext cx="5285751" cy="5656573"/>
          </a:xfrm>
          <a:prstGeom prst="rect">
            <a:avLst/>
          </a:prstGeom>
        </p:spPr>
        <p:txBody>
          <a:bodyPr anchor="t" rtlCol="false" tIns="0" lIns="0" bIns="0" rIns="0">
            <a:spAutoFit/>
          </a:bodyPr>
          <a:lstStyle/>
          <a:p>
            <a:pPr algn="ctr">
              <a:lnSpc>
                <a:spcPts val="5320"/>
              </a:lnSpc>
            </a:pPr>
            <a:r>
              <a:rPr lang="en-US" sz="3800" b="true">
                <a:solidFill>
                  <a:srgbClr val="7C2529"/>
                </a:solidFill>
                <a:latin typeface="Quicksand Bold"/>
                <a:ea typeface="Quicksand Bold"/>
                <a:cs typeface="Quicksand Bold"/>
                <a:sym typeface="Quicksand Bold"/>
              </a:rPr>
              <a:t>The New Structure</a:t>
            </a:r>
          </a:p>
          <a:p>
            <a:pPr algn="l">
              <a:lnSpc>
                <a:spcPts val="2800"/>
              </a:lnSpc>
            </a:pPr>
          </a:p>
          <a:p>
            <a:pPr algn="l" marL="820479" indent="-410239" lvl="1">
              <a:lnSpc>
                <a:spcPts val="5320"/>
              </a:lnSpc>
              <a:buFont typeface="Arial"/>
              <a:buChar char="•"/>
            </a:pPr>
            <a:r>
              <a:rPr lang="en-US" sz="3800">
                <a:solidFill>
                  <a:srgbClr val="7C2529"/>
                </a:solidFill>
                <a:latin typeface="Quicksand"/>
                <a:ea typeface="Quicksand"/>
                <a:cs typeface="Quicksand"/>
                <a:sym typeface="Quicksand"/>
              </a:rPr>
              <a:t>R</a:t>
            </a:r>
            <a:r>
              <a:rPr lang="en-US" sz="3800">
                <a:solidFill>
                  <a:srgbClr val="7C2529"/>
                </a:solidFill>
                <a:latin typeface="Quicksand"/>
                <a:ea typeface="Quicksand"/>
                <a:cs typeface="Quicksand"/>
                <a:sym typeface="Quicksand"/>
              </a:rPr>
              <a:t>ead &amp; summarize provi</a:t>
            </a:r>
            <a:r>
              <a:rPr lang="en-US" sz="3800">
                <a:solidFill>
                  <a:srgbClr val="7C2529"/>
                </a:solidFill>
                <a:latin typeface="Quicksand"/>
                <a:ea typeface="Quicksand"/>
                <a:cs typeface="Quicksand"/>
                <a:sym typeface="Quicksand"/>
              </a:rPr>
              <a:t>ded article</a:t>
            </a:r>
          </a:p>
          <a:p>
            <a:pPr algn="l" marL="820479" indent="-410239" lvl="1">
              <a:lnSpc>
                <a:spcPts val="5320"/>
              </a:lnSpc>
              <a:buFont typeface="Arial"/>
              <a:buChar char="•"/>
            </a:pPr>
            <a:r>
              <a:rPr lang="en-US" b="true" sz="3800">
                <a:solidFill>
                  <a:srgbClr val="7C2529"/>
                </a:solidFill>
                <a:latin typeface="Quicksand Bold"/>
                <a:ea typeface="Quicksand Bold"/>
                <a:cs typeface="Quicksand Bold"/>
                <a:sym typeface="Quicksand Bold"/>
              </a:rPr>
              <a:t>Library Contact </a:t>
            </a:r>
          </a:p>
          <a:p>
            <a:pPr algn="l" marL="820479" indent="-410239" lvl="1">
              <a:lnSpc>
                <a:spcPts val="5320"/>
              </a:lnSpc>
              <a:buFont typeface="Arial"/>
              <a:buChar char="•"/>
            </a:pPr>
            <a:r>
              <a:rPr lang="en-US" sz="3800">
                <a:solidFill>
                  <a:srgbClr val="7C2529"/>
                </a:solidFill>
                <a:latin typeface="Quicksand"/>
                <a:ea typeface="Quicksand"/>
                <a:cs typeface="Quicksand"/>
                <a:sym typeface="Quicksand"/>
              </a:rPr>
              <a:t>Annotated Bibliography</a:t>
            </a:r>
          </a:p>
          <a:p>
            <a:pPr algn="l" marL="820479" indent="-410239" lvl="1">
              <a:lnSpc>
                <a:spcPts val="5320"/>
              </a:lnSpc>
              <a:buFont typeface="Arial"/>
              <a:buChar char="•"/>
            </a:pPr>
            <a:r>
              <a:rPr lang="en-US" sz="3800">
                <a:solidFill>
                  <a:srgbClr val="7C2529"/>
                </a:solidFill>
                <a:latin typeface="Quicksand"/>
                <a:ea typeface="Quicksand"/>
                <a:cs typeface="Quicksand"/>
                <a:sym typeface="Quicksand"/>
              </a:rPr>
              <a:t>Draft</a:t>
            </a:r>
          </a:p>
          <a:p>
            <a:pPr algn="l" marL="820479" indent="-410239" lvl="1">
              <a:lnSpc>
                <a:spcPts val="5320"/>
              </a:lnSpc>
              <a:buFont typeface="Arial"/>
              <a:buChar char="•"/>
            </a:pPr>
            <a:r>
              <a:rPr lang="en-US" sz="3800">
                <a:solidFill>
                  <a:srgbClr val="7C2529"/>
                </a:solidFill>
                <a:latin typeface="Quicksand"/>
                <a:ea typeface="Quicksand"/>
                <a:cs typeface="Quicksand"/>
                <a:sym typeface="Quicksand"/>
              </a:rPr>
              <a:t>Final</a:t>
            </a:r>
          </a:p>
        </p:txBody>
      </p:sp>
    </p:spTree>
  </p:cSld>
  <p:clrMapOvr>
    <a:masterClrMapping/>
  </p:clrMapOvr>
</p:sld>
</file>

<file path=ppt/slides/slide14.xml><?xml version="1.0" encoding="utf-8"?>
<p:sld xmlns:p="http://schemas.openxmlformats.org/presentationml/2006/main" xmlns:a="http://schemas.openxmlformats.org/drawingml/2006/main">
  <p:cSld>
    <p:bg>
      <p:bgPr>
        <a:solidFill>
          <a:srgbClr val="7C2529"/>
        </a:solidFill>
      </p:bgPr>
    </p:bg>
    <p:spTree>
      <p:nvGrpSpPr>
        <p:cNvPr id="1" name=""/>
        <p:cNvGrpSpPr/>
        <p:nvPr/>
      </p:nvGrpSpPr>
      <p:grpSpPr>
        <a:xfrm>
          <a:off x="0" y="0"/>
          <a:ext cx="0" cy="0"/>
          <a:chOff x="0" y="0"/>
          <a:chExt cx="0" cy="0"/>
        </a:xfrm>
      </p:grpSpPr>
      <p:grpSp>
        <p:nvGrpSpPr>
          <p:cNvPr name="Group 2" id="2"/>
          <p:cNvGrpSpPr/>
          <p:nvPr/>
        </p:nvGrpSpPr>
        <p:grpSpPr>
          <a:xfrm rot="0">
            <a:off x="341454" y="2456695"/>
            <a:ext cx="5385764" cy="6426664"/>
            <a:chOff x="0" y="0"/>
            <a:chExt cx="1418473" cy="1692619"/>
          </a:xfrm>
        </p:grpSpPr>
        <p:sp>
          <p:nvSpPr>
            <p:cNvPr name="Freeform 3" id="3"/>
            <p:cNvSpPr/>
            <p:nvPr/>
          </p:nvSpPr>
          <p:spPr>
            <a:xfrm flipH="false" flipV="false" rot="0">
              <a:off x="0" y="0"/>
              <a:ext cx="1418473" cy="1692619"/>
            </a:xfrm>
            <a:custGeom>
              <a:avLst/>
              <a:gdLst/>
              <a:ahLst/>
              <a:cxnLst/>
              <a:rect r="r" b="b" t="t" l="l"/>
              <a:pathLst>
                <a:path h="1692619" w="1418473">
                  <a:moveTo>
                    <a:pt x="73311" y="0"/>
                  </a:moveTo>
                  <a:lnTo>
                    <a:pt x="1345161" y="0"/>
                  </a:lnTo>
                  <a:cubicBezTo>
                    <a:pt x="1364605" y="0"/>
                    <a:pt x="1383252" y="7724"/>
                    <a:pt x="1397000" y="21472"/>
                  </a:cubicBezTo>
                  <a:cubicBezTo>
                    <a:pt x="1410749" y="35221"/>
                    <a:pt x="1418473" y="53868"/>
                    <a:pt x="1418473" y="73311"/>
                  </a:cubicBezTo>
                  <a:lnTo>
                    <a:pt x="1418473" y="1619308"/>
                  </a:lnTo>
                  <a:cubicBezTo>
                    <a:pt x="1418473" y="1638751"/>
                    <a:pt x="1410749" y="1657398"/>
                    <a:pt x="1397000" y="1671147"/>
                  </a:cubicBezTo>
                  <a:cubicBezTo>
                    <a:pt x="1383252" y="1684896"/>
                    <a:pt x="1364605" y="1692619"/>
                    <a:pt x="1345161" y="1692619"/>
                  </a:cubicBezTo>
                  <a:lnTo>
                    <a:pt x="73311" y="1692619"/>
                  </a:lnTo>
                  <a:cubicBezTo>
                    <a:pt x="32823" y="1692619"/>
                    <a:pt x="0" y="1659797"/>
                    <a:pt x="0" y="1619308"/>
                  </a:cubicBezTo>
                  <a:lnTo>
                    <a:pt x="0" y="73311"/>
                  </a:lnTo>
                  <a:cubicBezTo>
                    <a:pt x="0" y="53868"/>
                    <a:pt x="7724" y="35221"/>
                    <a:pt x="21472" y="21472"/>
                  </a:cubicBezTo>
                  <a:cubicBezTo>
                    <a:pt x="35221" y="7724"/>
                    <a:pt x="53868" y="0"/>
                    <a:pt x="73311" y="0"/>
                  </a:cubicBezTo>
                  <a:close/>
                </a:path>
              </a:pathLst>
            </a:custGeom>
            <a:solidFill>
              <a:srgbClr val="FFFFFF"/>
            </a:solidFill>
          </p:spPr>
        </p:sp>
        <p:sp>
          <p:nvSpPr>
            <p:cNvPr name="TextBox 4" id="4"/>
            <p:cNvSpPr txBox="true"/>
            <p:nvPr/>
          </p:nvSpPr>
          <p:spPr>
            <a:xfrm>
              <a:off x="0" y="-123825"/>
              <a:ext cx="1418473" cy="1816444"/>
            </a:xfrm>
            <a:prstGeom prst="rect">
              <a:avLst/>
            </a:prstGeom>
          </p:spPr>
          <p:txBody>
            <a:bodyPr anchor="ctr" rtlCol="false" tIns="50800" lIns="50800" bIns="50800" rIns="50800"/>
            <a:lstStyle/>
            <a:p>
              <a:pPr algn="ctr">
                <a:lnSpc>
                  <a:spcPts val="4079"/>
                </a:lnSpc>
              </a:pPr>
            </a:p>
          </p:txBody>
        </p:sp>
      </p:grpSp>
      <p:grpSp>
        <p:nvGrpSpPr>
          <p:cNvPr name="Group 5" id="5"/>
          <p:cNvGrpSpPr/>
          <p:nvPr/>
        </p:nvGrpSpPr>
        <p:grpSpPr>
          <a:xfrm rot="0">
            <a:off x="6451118" y="2456695"/>
            <a:ext cx="5385764" cy="6426664"/>
            <a:chOff x="0" y="0"/>
            <a:chExt cx="1418473" cy="1692619"/>
          </a:xfrm>
        </p:grpSpPr>
        <p:sp>
          <p:nvSpPr>
            <p:cNvPr name="Freeform 6" id="6"/>
            <p:cNvSpPr/>
            <p:nvPr/>
          </p:nvSpPr>
          <p:spPr>
            <a:xfrm flipH="false" flipV="false" rot="0">
              <a:off x="0" y="0"/>
              <a:ext cx="1418473" cy="1692619"/>
            </a:xfrm>
            <a:custGeom>
              <a:avLst/>
              <a:gdLst/>
              <a:ahLst/>
              <a:cxnLst/>
              <a:rect r="r" b="b" t="t" l="l"/>
              <a:pathLst>
                <a:path h="1692619" w="1418473">
                  <a:moveTo>
                    <a:pt x="73311" y="0"/>
                  </a:moveTo>
                  <a:lnTo>
                    <a:pt x="1345161" y="0"/>
                  </a:lnTo>
                  <a:cubicBezTo>
                    <a:pt x="1364605" y="0"/>
                    <a:pt x="1383252" y="7724"/>
                    <a:pt x="1397000" y="21472"/>
                  </a:cubicBezTo>
                  <a:cubicBezTo>
                    <a:pt x="1410749" y="35221"/>
                    <a:pt x="1418473" y="53868"/>
                    <a:pt x="1418473" y="73311"/>
                  </a:cubicBezTo>
                  <a:lnTo>
                    <a:pt x="1418473" y="1619308"/>
                  </a:lnTo>
                  <a:cubicBezTo>
                    <a:pt x="1418473" y="1638751"/>
                    <a:pt x="1410749" y="1657398"/>
                    <a:pt x="1397000" y="1671147"/>
                  </a:cubicBezTo>
                  <a:cubicBezTo>
                    <a:pt x="1383252" y="1684896"/>
                    <a:pt x="1364605" y="1692619"/>
                    <a:pt x="1345161" y="1692619"/>
                  </a:cubicBezTo>
                  <a:lnTo>
                    <a:pt x="73311" y="1692619"/>
                  </a:lnTo>
                  <a:cubicBezTo>
                    <a:pt x="32823" y="1692619"/>
                    <a:pt x="0" y="1659797"/>
                    <a:pt x="0" y="1619308"/>
                  </a:cubicBezTo>
                  <a:lnTo>
                    <a:pt x="0" y="73311"/>
                  </a:lnTo>
                  <a:cubicBezTo>
                    <a:pt x="0" y="53868"/>
                    <a:pt x="7724" y="35221"/>
                    <a:pt x="21472" y="21472"/>
                  </a:cubicBezTo>
                  <a:cubicBezTo>
                    <a:pt x="35221" y="7724"/>
                    <a:pt x="53868" y="0"/>
                    <a:pt x="73311" y="0"/>
                  </a:cubicBezTo>
                  <a:close/>
                </a:path>
              </a:pathLst>
            </a:custGeom>
            <a:solidFill>
              <a:srgbClr val="FFFFFF"/>
            </a:solidFill>
          </p:spPr>
        </p:sp>
        <p:sp>
          <p:nvSpPr>
            <p:cNvPr name="TextBox 7" id="7"/>
            <p:cNvSpPr txBox="true"/>
            <p:nvPr/>
          </p:nvSpPr>
          <p:spPr>
            <a:xfrm>
              <a:off x="0" y="-123825"/>
              <a:ext cx="1418473" cy="1816444"/>
            </a:xfrm>
            <a:prstGeom prst="rect">
              <a:avLst/>
            </a:prstGeom>
          </p:spPr>
          <p:txBody>
            <a:bodyPr anchor="ctr" rtlCol="false" tIns="50800" lIns="50800" bIns="50800" rIns="50800"/>
            <a:lstStyle/>
            <a:p>
              <a:pPr algn="ctr">
                <a:lnSpc>
                  <a:spcPts val="4079"/>
                </a:lnSpc>
              </a:pPr>
            </a:p>
          </p:txBody>
        </p:sp>
      </p:grpSp>
      <p:sp>
        <p:nvSpPr>
          <p:cNvPr name="TextBox 8" id="8"/>
          <p:cNvSpPr txBox="true"/>
          <p:nvPr/>
        </p:nvSpPr>
        <p:spPr>
          <a:xfrm rot="0">
            <a:off x="341454" y="590184"/>
            <a:ext cx="18089513" cy="1038225"/>
          </a:xfrm>
          <a:prstGeom prst="rect">
            <a:avLst/>
          </a:prstGeom>
        </p:spPr>
        <p:txBody>
          <a:bodyPr anchor="t" rtlCol="false" tIns="0" lIns="0" bIns="0" rIns="0">
            <a:spAutoFit/>
          </a:bodyPr>
          <a:lstStyle/>
          <a:p>
            <a:pPr algn="l" marL="0" indent="0" lvl="0">
              <a:lnSpc>
                <a:spcPts val="8400"/>
              </a:lnSpc>
              <a:spcBef>
                <a:spcPct val="0"/>
              </a:spcBef>
            </a:pPr>
            <a:r>
              <a:rPr lang="en-US" sz="6000">
                <a:solidFill>
                  <a:srgbClr val="FFFFFF"/>
                </a:solidFill>
                <a:latin typeface="Quicksand"/>
                <a:ea typeface="Quicksand"/>
                <a:cs typeface="Quicksand"/>
                <a:sym typeface="Quicksand"/>
              </a:rPr>
              <a:t>Librarians saw this as an opportunity to introduce</a:t>
            </a:r>
          </a:p>
        </p:txBody>
      </p:sp>
      <p:sp>
        <p:nvSpPr>
          <p:cNvPr name="TextBox 9" id="9"/>
          <p:cNvSpPr txBox="true"/>
          <p:nvPr/>
        </p:nvSpPr>
        <p:spPr>
          <a:xfrm rot="0">
            <a:off x="1028700" y="4558387"/>
            <a:ext cx="3907409" cy="1678306"/>
          </a:xfrm>
          <a:prstGeom prst="rect">
            <a:avLst/>
          </a:prstGeom>
        </p:spPr>
        <p:txBody>
          <a:bodyPr anchor="t" rtlCol="false" tIns="0" lIns="0" bIns="0" rIns="0">
            <a:spAutoFit/>
          </a:bodyPr>
          <a:lstStyle/>
          <a:p>
            <a:pPr algn="ctr" marL="0" indent="0" lvl="0">
              <a:lnSpc>
                <a:spcPts val="6719"/>
              </a:lnSpc>
              <a:spcBef>
                <a:spcPct val="0"/>
              </a:spcBef>
            </a:pPr>
            <a:r>
              <a:rPr lang="en-US" b="true" sz="4799">
                <a:solidFill>
                  <a:srgbClr val="7C2529"/>
                </a:solidFill>
                <a:latin typeface="Quicksand Bold"/>
                <a:ea typeface="Quicksand Bold"/>
                <a:cs typeface="Quicksand Bold"/>
                <a:sym typeface="Quicksand Bold"/>
              </a:rPr>
              <a:t>Scholarly tools</a:t>
            </a:r>
          </a:p>
        </p:txBody>
      </p:sp>
      <p:sp>
        <p:nvSpPr>
          <p:cNvPr name="TextBox 10" id="10"/>
          <p:cNvSpPr txBox="true"/>
          <p:nvPr/>
        </p:nvSpPr>
        <p:spPr>
          <a:xfrm rot="0">
            <a:off x="12562444" y="3882502"/>
            <a:ext cx="2796870" cy="3498850"/>
          </a:xfrm>
          <a:prstGeom prst="rect">
            <a:avLst/>
          </a:prstGeom>
        </p:spPr>
        <p:txBody>
          <a:bodyPr anchor="t" rtlCol="false" tIns="0" lIns="0" bIns="0" rIns="0">
            <a:spAutoFit/>
          </a:bodyPr>
          <a:lstStyle/>
          <a:p>
            <a:pPr algn="ctr" marL="0" indent="0" lvl="0">
              <a:lnSpc>
                <a:spcPts val="5599"/>
              </a:lnSpc>
              <a:spcBef>
                <a:spcPct val="0"/>
              </a:spcBef>
            </a:pPr>
            <a:r>
              <a:rPr lang="en-US" b="true" sz="3999" strike="noStrike" u="none">
                <a:solidFill>
                  <a:srgbClr val="7C2529"/>
                </a:solidFill>
                <a:latin typeface="Quicksand Bold"/>
                <a:ea typeface="Quicksand Bold"/>
                <a:cs typeface="Quicksand Bold"/>
                <a:sym typeface="Quicksand Bold"/>
              </a:rPr>
              <a:t>Create a personal connection to a librarian</a:t>
            </a:r>
          </a:p>
        </p:txBody>
      </p:sp>
      <p:grpSp>
        <p:nvGrpSpPr>
          <p:cNvPr name="Group 11" id="11"/>
          <p:cNvGrpSpPr/>
          <p:nvPr/>
        </p:nvGrpSpPr>
        <p:grpSpPr>
          <a:xfrm rot="0">
            <a:off x="12456007" y="2456695"/>
            <a:ext cx="5385764" cy="6426664"/>
            <a:chOff x="0" y="0"/>
            <a:chExt cx="1418473" cy="1692619"/>
          </a:xfrm>
        </p:grpSpPr>
        <p:sp>
          <p:nvSpPr>
            <p:cNvPr name="Freeform 12" id="12"/>
            <p:cNvSpPr/>
            <p:nvPr/>
          </p:nvSpPr>
          <p:spPr>
            <a:xfrm flipH="false" flipV="false" rot="0">
              <a:off x="0" y="0"/>
              <a:ext cx="1418473" cy="1692619"/>
            </a:xfrm>
            <a:custGeom>
              <a:avLst/>
              <a:gdLst/>
              <a:ahLst/>
              <a:cxnLst/>
              <a:rect r="r" b="b" t="t" l="l"/>
              <a:pathLst>
                <a:path h="1692619" w="1418473">
                  <a:moveTo>
                    <a:pt x="73311" y="0"/>
                  </a:moveTo>
                  <a:lnTo>
                    <a:pt x="1345161" y="0"/>
                  </a:lnTo>
                  <a:cubicBezTo>
                    <a:pt x="1364605" y="0"/>
                    <a:pt x="1383252" y="7724"/>
                    <a:pt x="1397000" y="21472"/>
                  </a:cubicBezTo>
                  <a:cubicBezTo>
                    <a:pt x="1410749" y="35221"/>
                    <a:pt x="1418473" y="53868"/>
                    <a:pt x="1418473" y="73311"/>
                  </a:cubicBezTo>
                  <a:lnTo>
                    <a:pt x="1418473" y="1619308"/>
                  </a:lnTo>
                  <a:cubicBezTo>
                    <a:pt x="1418473" y="1638751"/>
                    <a:pt x="1410749" y="1657398"/>
                    <a:pt x="1397000" y="1671147"/>
                  </a:cubicBezTo>
                  <a:cubicBezTo>
                    <a:pt x="1383252" y="1684896"/>
                    <a:pt x="1364605" y="1692619"/>
                    <a:pt x="1345161" y="1692619"/>
                  </a:cubicBezTo>
                  <a:lnTo>
                    <a:pt x="73311" y="1692619"/>
                  </a:lnTo>
                  <a:cubicBezTo>
                    <a:pt x="32823" y="1692619"/>
                    <a:pt x="0" y="1659797"/>
                    <a:pt x="0" y="1619308"/>
                  </a:cubicBezTo>
                  <a:lnTo>
                    <a:pt x="0" y="73311"/>
                  </a:lnTo>
                  <a:cubicBezTo>
                    <a:pt x="0" y="53868"/>
                    <a:pt x="7724" y="35221"/>
                    <a:pt x="21472" y="21472"/>
                  </a:cubicBezTo>
                  <a:cubicBezTo>
                    <a:pt x="35221" y="7724"/>
                    <a:pt x="53868" y="0"/>
                    <a:pt x="73311" y="0"/>
                  </a:cubicBezTo>
                  <a:close/>
                </a:path>
              </a:pathLst>
            </a:custGeom>
            <a:solidFill>
              <a:srgbClr val="FFFFFF"/>
            </a:solidFill>
          </p:spPr>
        </p:sp>
        <p:sp>
          <p:nvSpPr>
            <p:cNvPr name="TextBox 13" id="13"/>
            <p:cNvSpPr txBox="true"/>
            <p:nvPr/>
          </p:nvSpPr>
          <p:spPr>
            <a:xfrm>
              <a:off x="0" y="-123825"/>
              <a:ext cx="1418473" cy="1816444"/>
            </a:xfrm>
            <a:prstGeom prst="rect">
              <a:avLst/>
            </a:prstGeom>
          </p:spPr>
          <p:txBody>
            <a:bodyPr anchor="ctr" rtlCol="false" tIns="50800" lIns="50800" bIns="50800" rIns="50800"/>
            <a:lstStyle/>
            <a:p>
              <a:pPr algn="ctr">
                <a:lnSpc>
                  <a:spcPts val="4079"/>
                </a:lnSpc>
              </a:pPr>
            </a:p>
          </p:txBody>
        </p:sp>
      </p:grpSp>
      <p:sp>
        <p:nvSpPr>
          <p:cNvPr name="TextBox 14" id="14"/>
          <p:cNvSpPr txBox="true"/>
          <p:nvPr/>
        </p:nvSpPr>
        <p:spPr>
          <a:xfrm rot="0">
            <a:off x="6739802" y="3930762"/>
            <a:ext cx="4703621" cy="3373756"/>
          </a:xfrm>
          <a:prstGeom prst="rect">
            <a:avLst/>
          </a:prstGeom>
        </p:spPr>
        <p:txBody>
          <a:bodyPr anchor="t" rtlCol="false" tIns="0" lIns="0" bIns="0" rIns="0">
            <a:spAutoFit/>
          </a:bodyPr>
          <a:lstStyle/>
          <a:p>
            <a:pPr algn="ctr" marL="0" indent="0" lvl="0">
              <a:lnSpc>
                <a:spcPts val="6719"/>
              </a:lnSpc>
              <a:spcBef>
                <a:spcPct val="0"/>
              </a:spcBef>
            </a:pPr>
            <a:r>
              <a:rPr lang="en-US" b="true" sz="4799">
                <a:solidFill>
                  <a:srgbClr val="7C2529"/>
                </a:solidFill>
                <a:latin typeface="Quicksand Bold"/>
                <a:ea typeface="Quicksand Bold"/>
                <a:cs typeface="Quicksand Bold"/>
                <a:sym typeface="Quicksand Bold"/>
              </a:rPr>
              <a:t>Thoughtfulness when formulating a search strategy</a:t>
            </a:r>
          </a:p>
        </p:txBody>
      </p:sp>
      <p:sp>
        <p:nvSpPr>
          <p:cNvPr name="TextBox 15" id="15"/>
          <p:cNvSpPr txBox="true"/>
          <p:nvPr/>
        </p:nvSpPr>
        <p:spPr>
          <a:xfrm rot="0">
            <a:off x="13195184" y="4155162"/>
            <a:ext cx="3907409" cy="2526031"/>
          </a:xfrm>
          <a:prstGeom prst="rect">
            <a:avLst/>
          </a:prstGeom>
        </p:spPr>
        <p:txBody>
          <a:bodyPr anchor="t" rtlCol="false" tIns="0" lIns="0" bIns="0" rIns="0">
            <a:spAutoFit/>
          </a:bodyPr>
          <a:lstStyle/>
          <a:p>
            <a:pPr algn="ctr" marL="0" indent="0" lvl="0">
              <a:lnSpc>
                <a:spcPts val="6719"/>
              </a:lnSpc>
              <a:spcBef>
                <a:spcPct val="0"/>
              </a:spcBef>
            </a:pPr>
            <a:r>
              <a:rPr lang="en-US" b="true" sz="4799">
                <a:solidFill>
                  <a:srgbClr val="7C2529"/>
                </a:solidFill>
                <a:latin typeface="Quicksand Bold"/>
                <a:ea typeface="Quicksand Bold"/>
                <a:cs typeface="Quicksand Bold"/>
                <a:sym typeface="Quicksand Bold"/>
              </a:rPr>
              <a:t>Concept of scholarly research</a:t>
            </a:r>
          </a:p>
        </p:txBody>
      </p:sp>
    </p:spTree>
  </p:cSld>
  <p:clrMapOvr>
    <a:masterClrMapping/>
  </p:clrMapOvr>
</p:sld>
</file>

<file path=ppt/slides/slide15.xml><?xml version="1.0" encoding="utf-8"?>
<p:sld xmlns:p="http://schemas.openxmlformats.org/presentationml/2006/main" xmlns:a="http://schemas.openxmlformats.org/drawingml/2006/main">
  <p:cSld>
    <p:bg>
      <p:bgPr>
        <a:solidFill>
          <a:srgbClr val="7C2529"/>
        </a:solidFill>
      </p:bgPr>
    </p:bg>
    <p:spTree>
      <p:nvGrpSpPr>
        <p:cNvPr id="1" name=""/>
        <p:cNvGrpSpPr/>
        <p:nvPr/>
      </p:nvGrpSpPr>
      <p:grpSpPr>
        <a:xfrm>
          <a:off x="0" y="0"/>
          <a:ext cx="0" cy="0"/>
          <a:chOff x="0" y="0"/>
          <a:chExt cx="0" cy="0"/>
        </a:xfrm>
      </p:grpSpPr>
      <p:sp>
        <p:nvSpPr>
          <p:cNvPr name="TextBox 2" id="2"/>
          <p:cNvSpPr txBox="true"/>
          <p:nvPr/>
        </p:nvSpPr>
        <p:spPr>
          <a:xfrm rot="0">
            <a:off x="1028700" y="552084"/>
            <a:ext cx="16230600" cy="1377949"/>
          </a:xfrm>
          <a:prstGeom prst="rect">
            <a:avLst/>
          </a:prstGeom>
        </p:spPr>
        <p:txBody>
          <a:bodyPr anchor="t" rtlCol="false" tIns="0" lIns="0" bIns="0" rIns="0">
            <a:spAutoFit/>
          </a:bodyPr>
          <a:lstStyle/>
          <a:p>
            <a:pPr algn="l" marL="0" indent="0" lvl="0">
              <a:lnSpc>
                <a:spcPts val="11200"/>
              </a:lnSpc>
              <a:spcBef>
                <a:spcPct val="0"/>
              </a:spcBef>
            </a:pPr>
            <a:r>
              <a:rPr lang="en-US" sz="8000">
                <a:solidFill>
                  <a:srgbClr val="FFFFFF"/>
                </a:solidFill>
                <a:latin typeface="Quicksand"/>
                <a:ea typeface="Quicksand"/>
                <a:cs typeface="Quicksand"/>
                <a:sym typeface="Quicksand"/>
              </a:rPr>
              <a:t>Library’s considerations</a:t>
            </a:r>
          </a:p>
        </p:txBody>
      </p:sp>
      <p:sp>
        <p:nvSpPr>
          <p:cNvPr name="TextBox 3" id="3"/>
          <p:cNvSpPr txBox="true"/>
          <p:nvPr/>
        </p:nvSpPr>
        <p:spPr>
          <a:xfrm rot="0">
            <a:off x="1182558" y="4586962"/>
            <a:ext cx="3907409" cy="679450"/>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7C2529"/>
                </a:solidFill>
                <a:latin typeface="Quicksand Bold"/>
                <a:ea typeface="Quicksand Bold"/>
                <a:cs typeface="Quicksand Bold"/>
                <a:sym typeface="Quicksand Bold"/>
              </a:rPr>
              <a:t>Scholarly tools</a:t>
            </a:r>
          </a:p>
        </p:txBody>
      </p:sp>
      <p:sp>
        <p:nvSpPr>
          <p:cNvPr name="TextBox 4" id="4"/>
          <p:cNvSpPr txBox="true"/>
          <p:nvPr/>
        </p:nvSpPr>
        <p:spPr>
          <a:xfrm rot="0">
            <a:off x="12562444" y="3882502"/>
            <a:ext cx="2796870" cy="3498850"/>
          </a:xfrm>
          <a:prstGeom prst="rect">
            <a:avLst/>
          </a:prstGeom>
        </p:spPr>
        <p:txBody>
          <a:bodyPr anchor="t" rtlCol="false" tIns="0" lIns="0" bIns="0" rIns="0">
            <a:spAutoFit/>
          </a:bodyPr>
          <a:lstStyle/>
          <a:p>
            <a:pPr algn="ctr" marL="0" indent="0" lvl="0">
              <a:lnSpc>
                <a:spcPts val="5599"/>
              </a:lnSpc>
              <a:spcBef>
                <a:spcPct val="0"/>
              </a:spcBef>
            </a:pPr>
            <a:r>
              <a:rPr lang="en-US" b="true" sz="3999" strike="noStrike" u="none">
                <a:solidFill>
                  <a:srgbClr val="7C2529"/>
                </a:solidFill>
                <a:latin typeface="Quicksand Bold"/>
                <a:ea typeface="Quicksand Bold"/>
                <a:cs typeface="Quicksand Bold"/>
                <a:sym typeface="Quicksand Bold"/>
              </a:rPr>
              <a:t>Create a personal connection to a librarian</a:t>
            </a:r>
          </a:p>
        </p:txBody>
      </p:sp>
      <p:sp>
        <p:nvSpPr>
          <p:cNvPr name="TextBox 5" id="5"/>
          <p:cNvSpPr txBox="true"/>
          <p:nvPr/>
        </p:nvSpPr>
        <p:spPr>
          <a:xfrm rot="0">
            <a:off x="7191127" y="3478887"/>
            <a:ext cx="3907409" cy="3498850"/>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7C2529"/>
                </a:solidFill>
                <a:latin typeface="Quicksand Bold"/>
                <a:ea typeface="Quicksand Bold"/>
                <a:cs typeface="Quicksand Bold"/>
                <a:sym typeface="Quicksand Bold"/>
              </a:rPr>
              <a:t>Thoughtfulness when formulating a search strategy</a:t>
            </a:r>
          </a:p>
        </p:txBody>
      </p:sp>
      <p:sp>
        <p:nvSpPr>
          <p:cNvPr name="TextBox 6" id="6"/>
          <p:cNvSpPr txBox="true"/>
          <p:nvPr/>
        </p:nvSpPr>
        <p:spPr>
          <a:xfrm rot="0">
            <a:off x="1835452" y="3149322"/>
            <a:ext cx="12395032" cy="3797428"/>
          </a:xfrm>
          <a:prstGeom prst="rect">
            <a:avLst/>
          </a:prstGeom>
        </p:spPr>
        <p:txBody>
          <a:bodyPr anchor="t" rtlCol="false" tIns="0" lIns="0" bIns="0" rIns="0">
            <a:spAutoFit/>
          </a:bodyPr>
          <a:lstStyle/>
          <a:p>
            <a:pPr algn="l" marL="1036315" indent="-518158" lvl="1">
              <a:lnSpc>
                <a:spcPts val="7583"/>
              </a:lnSpc>
              <a:buFont typeface="Arial"/>
              <a:buChar char="•"/>
            </a:pPr>
            <a:r>
              <a:rPr lang="en-US" sz="4799">
                <a:solidFill>
                  <a:srgbClr val="FFFFFF"/>
                </a:solidFill>
                <a:latin typeface="Quicksand"/>
                <a:ea typeface="Quicksand"/>
                <a:cs typeface="Quicksand"/>
                <a:sym typeface="Quicksand"/>
              </a:rPr>
              <a:t>Workload</a:t>
            </a:r>
          </a:p>
          <a:p>
            <a:pPr algn="l" marL="1036315" indent="-518158" lvl="1">
              <a:lnSpc>
                <a:spcPts val="7583"/>
              </a:lnSpc>
              <a:buFont typeface="Arial"/>
              <a:buChar char="•"/>
            </a:pPr>
            <a:r>
              <a:rPr lang="en-US" sz="4799">
                <a:solidFill>
                  <a:srgbClr val="FFFFFF"/>
                </a:solidFill>
                <a:latin typeface="Quicksand"/>
                <a:ea typeface="Quicksand"/>
                <a:cs typeface="Quicksand"/>
                <a:sym typeface="Quicksand"/>
              </a:rPr>
              <a:t>Timeline</a:t>
            </a:r>
          </a:p>
          <a:p>
            <a:pPr algn="l" marL="1036315" indent="-518158" lvl="1">
              <a:lnSpc>
                <a:spcPts val="7583"/>
              </a:lnSpc>
              <a:buFont typeface="Arial"/>
              <a:buChar char="•"/>
            </a:pPr>
            <a:r>
              <a:rPr lang="en-US" sz="4799">
                <a:solidFill>
                  <a:srgbClr val="FFFFFF"/>
                </a:solidFill>
                <a:latin typeface="Quicksand"/>
                <a:ea typeface="Quicksand"/>
                <a:cs typeface="Quicksand"/>
                <a:sym typeface="Quicksand"/>
              </a:rPr>
              <a:t>Methods of contact</a:t>
            </a:r>
          </a:p>
          <a:p>
            <a:pPr algn="l" marL="1036315" indent="-518158" lvl="1">
              <a:lnSpc>
                <a:spcPts val="7583"/>
              </a:lnSpc>
              <a:buFont typeface="Arial"/>
              <a:buChar char="•"/>
            </a:pPr>
            <a:r>
              <a:rPr lang="en-US" sz="4799">
                <a:solidFill>
                  <a:srgbClr val="FFFFFF"/>
                </a:solidFill>
                <a:latin typeface="Quicksand"/>
                <a:ea typeface="Quicksand"/>
                <a:cs typeface="Quicksand"/>
                <a:sym typeface="Quicksand"/>
              </a:rPr>
              <a:t>Turnaround time</a:t>
            </a:r>
          </a:p>
        </p:txBody>
      </p:sp>
    </p:spTree>
  </p:cSld>
  <p:clrMapOvr>
    <a:masterClrMapping/>
  </p:clrMapOvr>
</p:sld>
</file>

<file path=ppt/slides/slide16.xml><?xml version="1.0" encoding="utf-8"?>
<p:sld xmlns:p="http://schemas.openxmlformats.org/presentationml/2006/main" xmlns:a="http://schemas.openxmlformats.org/drawingml/2006/main">
  <p:cSld>
    <p:bg>
      <p:bgPr>
        <a:solidFill>
          <a:srgbClr val="7C2529"/>
        </a:solidFill>
      </p:bgPr>
    </p:bg>
    <p:spTree>
      <p:nvGrpSpPr>
        <p:cNvPr id="1" name=""/>
        <p:cNvGrpSpPr/>
        <p:nvPr/>
      </p:nvGrpSpPr>
      <p:grpSpPr>
        <a:xfrm>
          <a:off x="0" y="0"/>
          <a:ext cx="0" cy="0"/>
          <a:chOff x="0" y="0"/>
          <a:chExt cx="0" cy="0"/>
        </a:xfrm>
      </p:grpSpPr>
      <p:sp>
        <p:nvSpPr>
          <p:cNvPr name="TextBox 2" id="2"/>
          <p:cNvSpPr txBox="true"/>
          <p:nvPr/>
        </p:nvSpPr>
        <p:spPr>
          <a:xfrm rot="0">
            <a:off x="1028700" y="561609"/>
            <a:ext cx="16230600" cy="1368428"/>
          </a:xfrm>
          <a:prstGeom prst="rect">
            <a:avLst/>
          </a:prstGeom>
        </p:spPr>
        <p:txBody>
          <a:bodyPr anchor="t" rtlCol="false" tIns="0" lIns="0" bIns="0" rIns="0">
            <a:spAutoFit/>
          </a:bodyPr>
          <a:lstStyle/>
          <a:p>
            <a:pPr algn="l" marL="0" indent="0" lvl="0">
              <a:lnSpc>
                <a:spcPts val="11199"/>
              </a:lnSpc>
              <a:spcBef>
                <a:spcPct val="0"/>
              </a:spcBef>
            </a:pPr>
            <a:r>
              <a:rPr lang="en-US" sz="7999">
                <a:solidFill>
                  <a:srgbClr val="FFFFFF"/>
                </a:solidFill>
                <a:latin typeface="Quicksand"/>
                <a:ea typeface="Quicksand"/>
                <a:cs typeface="Quicksand"/>
                <a:sym typeface="Quicksand"/>
              </a:rPr>
              <a:t>Trial - Summer 2025</a:t>
            </a:r>
          </a:p>
        </p:txBody>
      </p:sp>
      <p:sp>
        <p:nvSpPr>
          <p:cNvPr name="TextBox 3" id="3"/>
          <p:cNvSpPr txBox="true"/>
          <p:nvPr/>
        </p:nvSpPr>
        <p:spPr>
          <a:xfrm rot="0">
            <a:off x="1182558" y="4586962"/>
            <a:ext cx="3907409" cy="679450"/>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7C2529"/>
                </a:solidFill>
                <a:latin typeface="Quicksand Bold"/>
                <a:ea typeface="Quicksand Bold"/>
                <a:cs typeface="Quicksand Bold"/>
                <a:sym typeface="Quicksand Bold"/>
              </a:rPr>
              <a:t>Scholarly tools</a:t>
            </a:r>
          </a:p>
        </p:txBody>
      </p:sp>
      <p:sp>
        <p:nvSpPr>
          <p:cNvPr name="TextBox 4" id="4"/>
          <p:cNvSpPr txBox="true"/>
          <p:nvPr/>
        </p:nvSpPr>
        <p:spPr>
          <a:xfrm rot="0">
            <a:off x="12562444" y="3882502"/>
            <a:ext cx="2796870" cy="3498850"/>
          </a:xfrm>
          <a:prstGeom prst="rect">
            <a:avLst/>
          </a:prstGeom>
        </p:spPr>
        <p:txBody>
          <a:bodyPr anchor="t" rtlCol="false" tIns="0" lIns="0" bIns="0" rIns="0">
            <a:spAutoFit/>
          </a:bodyPr>
          <a:lstStyle/>
          <a:p>
            <a:pPr algn="ctr" marL="0" indent="0" lvl="0">
              <a:lnSpc>
                <a:spcPts val="5599"/>
              </a:lnSpc>
              <a:spcBef>
                <a:spcPct val="0"/>
              </a:spcBef>
            </a:pPr>
            <a:r>
              <a:rPr lang="en-US" b="true" sz="3999" strike="noStrike" u="none">
                <a:solidFill>
                  <a:srgbClr val="7C2529"/>
                </a:solidFill>
                <a:latin typeface="Quicksand Bold"/>
                <a:ea typeface="Quicksand Bold"/>
                <a:cs typeface="Quicksand Bold"/>
                <a:sym typeface="Quicksand Bold"/>
              </a:rPr>
              <a:t>Create a personal connection to a librarian</a:t>
            </a:r>
          </a:p>
        </p:txBody>
      </p:sp>
      <p:sp>
        <p:nvSpPr>
          <p:cNvPr name="TextBox 5" id="5"/>
          <p:cNvSpPr txBox="true"/>
          <p:nvPr/>
        </p:nvSpPr>
        <p:spPr>
          <a:xfrm rot="0">
            <a:off x="7191127" y="3478887"/>
            <a:ext cx="3907409" cy="3498850"/>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7C2529"/>
                </a:solidFill>
                <a:latin typeface="Quicksand Bold"/>
                <a:ea typeface="Quicksand Bold"/>
                <a:cs typeface="Quicksand Bold"/>
                <a:sym typeface="Quicksand Bold"/>
              </a:rPr>
              <a:t>Thoughtfulness when formulating a search strategy</a:t>
            </a:r>
          </a:p>
        </p:txBody>
      </p:sp>
      <p:sp>
        <p:nvSpPr>
          <p:cNvPr name="TextBox 6" id="6"/>
          <p:cNvSpPr txBox="true"/>
          <p:nvPr/>
        </p:nvSpPr>
        <p:spPr>
          <a:xfrm rot="0">
            <a:off x="1755831" y="2198516"/>
            <a:ext cx="16230600" cy="10973435"/>
          </a:xfrm>
          <a:prstGeom prst="rect">
            <a:avLst/>
          </a:prstGeom>
        </p:spPr>
        <p:txBody>
          <a:bodyPr anchor="t" rtlCol="false" tIns="0" lIns="0" bIns="0" rIns="0">
            <a:spAutoFit/>
          </a:bodyPr>
          <a:lstStyle/>
          <a:p>
            <a:pPr algn="l" marL="1036328" indent="-518164" lvl="1">
              <a:lnSpc>
                <a:spcPts val="6720"/>
              </a:lnSpc>
              <a:buFont typeface="Arial"/>
              <a:buChar char="•"/>
            </a:pPr>
            <a:r>
              <a:rPr lang="en-US" sz="4800">
                <a:solidFill>
                  <a:srgbClr val="FFFFFF"/>
                </a:solidFill>
                <a:latin typeface="Quicksand"/>
                <a:ea typeface="Quicksand"/>
                <a:cs typeface="Quicksand"/>
                <a:sym typeface="Quicksand"/>
              </a:rPr>
              <a:t>Four online sections (about 96 students)</a:t>
            </a:r>
          </a:p>
          <a:p>
            <a:pPr algn="l" marL="1036328" indent="-518164" lvl="1">
              <a:lnSpc>
                <a:spcPts val="6720"/>
              </a:lnSpc>
              <a:buFont typeface="Arial"/>
              <a:buChar char="•"/>
            </a:pPr>
            <a:r>
              <a:rPr lang="en-US" sz="4800">
                <a:solidFill>
                  <a:srgbClr val="FFFFFF"/>
                </a:solidFill>
                <a:latin typeface="Quicksand"/>
                <a:ea typeface="Quicksand"/>
                <a:cs typeface="Quicksand"/>
                <a:sym typeface="Quicksand"/>
              </a:rPr>
              <a:t>Logistics went very smoothly</a:t>
            </a:r>
          </a:p>
          <a:p>
            <a:pPr algn="l" marL="1036328" indent="-518164" lvl="1">
              <a:lnSpc>
                <a:spcPts val="6720"/>
              </a:lnSpc>
              <a:buFont typeface="Arial"/>
              <a:buChar char="•"/>
            </a:pPr>
            <a:r>
              <a:rPr lang="en-US" sz="4800">
                <a:solidFill>
                  <a:srgbClr val="FFFFFF"/>
                </a:solidFill>
                <a:latin typeface="Quicksand"/>
                <a:ea typeface="Quicksand"/>
                <a:cs typeface="Quicksand"/>
                <a:sym typeface="Quicksand"/>
              </a:rPr>
              <a:t>Increase in reference transactions</a:t>
            </a:r>
          </a:p>
          <a:p>
            <a:pPr algn="l" marL="1036328" indent="-518164" lvl="1">
              <a:lnSpc>
                <a:spcPts val="6720"/>
              </a:lnSpc>
              <a:buFont typeface="Arial"/>
              <a:buChar char="•"/>
            </a:pPr>
            <a:r>
              <a:rPr lang="en-US" sz="4800">
                <a:solidFill>
                  <a:srgbClr val="FFFFFF"/>
                </a:solidFill>
                <a:latin typeface="Quicksand"/>
                <a:ea typeface="Quicksand"/>
                <a:cs typeface="Quicksand"/>
                <a:sym typeface="Quicksand"/>
              </a:rPr>
              <a:t>Insight to thought process of students</a:t>
            </a:r>
          </a:p>
          <a:p>
            <a:pPr algn="l" marL="1036328" indent="-518164" lvl="1">
              <a:lnSpc>
                <a:spcPts val="6720"/>
              </a:lnSpc>
              <a:buFont typeface="Arial"/>
              <a:buChar char="•"/>
            </a:pPr>
            <a:r>
              <a:rPr lang="en-US" sz="4800">
                <a:solidFill>
                  <a:srgbClr val="FFFFFF"/>
                </a:solidFill>
                <a:latin typeface="Quicksand"/>
                <a:ea typeface="Quicksand"/>
                <a:cs typeface="Quicksand"/>
                <a:sym typeface="Quicksand"/>
              </a:rPr>
              <a:t>Crossover on disciplines</a:t>
            </a:r>
          </a:p>
          <a:p>
            <a:pPr algn="l" marL="1036328" indent="-518164" lvl="1">
              <a:lnSpc>
                <a:spcPts val="6720"/>
              </a:lnSpc>
              <a:buFont typeface="Arial"/>
              <a:buChar char="•"/>
            </a:pPr>
            <a:r>
              <a:rPr lang="en-US" sz="4800">
                <a:solidFill>
                  <a:srgbClr val="FFFFFF"/>
                </a:solidFill>
                <a:latin typeface="Quicksand"/>
                <a:ea typeface="Quicksand"/>
                <a:cs typeface="Quicksand"/>
                <a:sym typeface="Quicksand"/>
              </a:rPr>
              <a:t>No understanding of empirical research</a:t>
            </a:r>
          </a:p>
          <a:p>
            <a:pPr algn="l" marL="1036328" indent="-518164" lvl="1">
              <a:lnSpc>
                <a:spcPts val="6720"/>
              </a:lnSpc>
              <a:buFont typeface="Arial"/>
              <a:buChar char="•"/>
            </a:pPr>
            <a:r>
              <a:rPr lang="en-US" sz="4800">
                <a:solidFill>
                  <a:srgbClr val="FFFFFF"/>
                </a:solidFill>
                <a:latin typeface="Quicksand"/>
                <a:ea typeface="Quicksand"/>
                <a:cs typeface="Quicksand"/>
                <a:sym typeface="Quicksand"/>
              </a:rPr>
              <a:t>Right tools</a:t>
            </a:r>
          </a:p>
          <a:p>
            <a:pPr algn="l">
              <a:lnSpc>
                <a:spcPts val="6720"/>
              </a:lnSpc>
            </a:pPr>
          </a:p>
          <a:p>
            <a:pPr algn="l">
              <a:lnSpc>
                <a:spcPts val="6720"/>
              </a:lnSpc>
            </a:pPr>
          </a:p>
          <a:p>
            <a:pPr algn="l">
              <a:lnSpc>
                <a:spcPts val="8959"/>
              </a:lnSpc>
            </a:pPr>
          </a:p>
          <a:p>
            <a:pPr algn="l">
              <a:lnSpc>
                <a:spcPts val="8959"/>
              </a:lnSpc>
            </a:pPr>
          </a:p>
          <a:p>
            <a:pPr algn="l" marL="0" indent="0" lvl="0">
              <a:lnSpc>
                <a:spcPts val="8959"/>
              </a:lnSpc>
              <a:spcBef>
                <a:spcPct val="0"/>
              </a:spcBef>
            </a:pP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7C2529"/>
        </a:solidFill>
      </p:bgPr>
    </p:bg>
    <p:spTree>
      <p:nvGrpSpPr>
        <p:cNvPr id="1" name=""/>
        <p:cNvGrpSpPr/>
        <p:nvPr/>
      </p:nvGrpSpPr>
      <p:grpSpPr>
        <a:xfrm>
          <a:off x="0" y="0"/>
          <a:ext cx="0" cy="0"/>
          <a:chOff x="0" y="0"/>
          <a:chExt cx="0" cy="0"/>
        </a:xfrm>
      </p:grpSpPr>
      <p:sp>
        <p:nvSpPr>
          <p:cNvPr name="Freeform 2" id="2">
            <a:extLst>
              <a:ext uri="{C183D7F6-B498-43B3-948B-1728B52AA6E4}">
                <adec:decorative xmlns:adec="http://schemas.microsoft.com/office/drawing/2017/decorative" val="1"/>
              </a:ext>
            </a:extLst>
          </p:cNvPr>
          <p:cNvSpPr/>
          <p:nvPr/>
        </p:nvSpPr>
        <p:spPr>
          <a:xfrm flipH="false" flipV="false" rot="0">
            <a:off x="13289181" y="2848183"/>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stretch>
              <a:fillRect l="0" t="0" r="0" b="0"/>
            </a:stretch>
          </a:blipFill>
        </p:spPr>
      </p:sp>
      <p:sp>
        <p:nvSpPr>
          <p:cNvPr name="Freeform 3" id="3"/>
          <p:cNvSpPr/>
          <p:nvPr/>
        </p:nvSpPr>
        <p:spPr>
          <a:xfrm flipH="false" flipV="false" rot="-4128064">
            <a:off x="12402329" y="6617628"/>
            <a:ext cx="1448991" cy="1053300"/>
          </a:xfrm>
          <a:custGeom>
            <a:avLst/>
            <a:gdLst/>
            <a:ahLst/>
            <a:cxnLst/>
            <a:rect r="r" b="b" t="t" l="l"/>
            <a:pathLst>
              <a:path h="1053300" w="1448991">
                <a:moveTo>
                  <a:pt x="0" y="0"/>
                </a:moveTo>
                <a:lnTo>
                  <a:pt x="1448991" y="0"/>
                </a:lnTo>
                <a:lnTo>
                  <a:pt x="1448991" y="1053300"/>
                </a:lnTo>
                <a:lnTo>
                  <a:pt x="0" y="1053300"/>
                </a:lnTo>
                <a:lnTo>
                  <a:pt x="0" y="0"/>
                </a:lnTo>
                <a:close/>
              </a:path>
            </a:pathLst>
          </a:custGeom>
          <a:blipFill>
            <a:blip r:embed="rId4"/>
            <a:stretch>
              <a:fillRect l="-8495" t="0" r="0" b="0"/>
            </a:stretch>
          </a:blipFill>
        </p:spPr>
      </p:sp>
      <p:sp>
        <p:nvSpPr>
          <p:cNvPr name="TextBox 4" id="4"/>
          <p:cNvSpPr txBox="true"/>
          <p:nvPr/>
        </p:nvSpPr>
        <p:spPr>
          <a:xfrm rot="0">
            <a:off x="870042" y="2581716"/>
            <a:ext cx="11928268" cy="6459855"/>
          </a:xfrm>
          <a:prstGeom prst="rect">
            <a:avLst/>
          </a:prstGeom>
        </p:spPr>
        <p:txBody>
          <a:bodyPr anchor="t" rtlCol="false" tIns="0" lIns="0" bIns="0" rIns="0">
            <a:spAutoFit/>
          </a:bodyPr>
          <a:lstStyle/>
          <a:p>
            <a:pPr algn="l" marL="1036320" indent="-518160" lvl="1">
              <a:lnSpc>
                <a:spcPts val="6719"/>
              </a:lnSpc>
              <a:buFont typeface="Arial"/>
              <a:buChar char="•"/>
            </a:pPr>
            <a:r>
              <a:rPr lang="en-US" sz="4800">
                <a:solidFill>
                  <a:srgbClr val="FFFFFF"/>
                </a:solidFill>
                <a:latin typeface="Quicksand"/>
                <a:ea typeface="Quicksand"/>
                <a:cs typeface="Quicksand"/>
                <a:sym typeface="Quicksand"/>
              </a:rPr>
              <a:t>With Dana, developed rubric for identifying credible sources</a:t>
            </a:r>
          </a:p>
          <a:p>
            <a:pPr algn="l">
              <a:lnSpc>
                <a:spcPts val="5600"/>
              </a:lnSpc>
            </a:pPr>
          </a:p>
          <a:p>
            <a:pPr algn="l" marL="1036320" indent="-518160" lvl="1">
              <a:lnSpc>
                <a:spcPts val="6719"/>
              </a:lnSpc>
              <a:buFont typeface="Arial"/>
              <a:buChar char="•"/>
            </a:pPr>
            <a:r>
              <a:rPr lang="en-US" sz="4800">
                <a:solidFill>
                  <a:srgbClr val="FFFFFF"/>
                </a:solidFill>
                <a:latin typeface="Quicksand"/>
                <a:ea typeface="Quicksand"/>
                <a:cs typeface="Quicksand"/>
                <a:sym typeface="Quicksand"/>
              </a:rPr>
              <a:t>Added quiz to practice using rubric before library contact</a:t>
            </a:r>
          </a:p>
          <a:p>
            <a:pPr algn="l">
              <a:lnSpc>
                <a:spcPts val="5600"/>
              </a:lnSpc>
            </a:pPr>
          </a:p>
          <a:p>
            <a:pPr algn="l" marL="1036320" indent="-518160" lvl="1">
              <a:lnSpc>
                <a:spcPts val="6719"/>
              </a:lnSpc>
              <a:buFont typeface="Arial"/>
              <a:buChar char="•"/>
            </a:pPr>
            <a:r>
              <a:rPr lang="en-US" sz="4800">
                <a:solidFill>
                  <a:srgbClr val="FFFFFF"/>
                </a:solidFill>
                <a:latin typeface="Quicksand"/>
                <a:ea typeface="Quicksand"/>
                <a:cs typeface="Quicksand"/>
                <a:sym typeface="Quicksand"/>
              </a:rPr>
              <a:t>Revised library contact instructions based on librarian feedback</a:t>
            </a:r>
          </a:p>
        </p:txBody>
      </p:sp>
      <p:sp>
        <p:nvSpPr>
          <p:cNvPr name="TextBox 5" id="5"/>
          <p:cNvSpPr txBox="true"/>
          <p:nvPr/>
        </p:nvSpPr>
        <p:spPr>
          <a:xfrm rot="0">
            <a:off x="1028700" y="552084"/>
            <a:ext cx="16230600" cy="1377949"/>
          </a:xfrm>
          <a:prstGeom prst="rect">
            <a:avLst/>
          </a:prstGeom>
        </p:spPr>
        <p:txBody>
          <a:bodyPr anchor="t" rtlCol="false" tIns="0" lIns="0" bIns="0" rIns="0">
            <a:spAutoFit/>
          </a:bodyPr>
          <a:lstStyle/>
          <a:p>
            <a:pPr algn="l" marL="0" indent="0" lvl="0">
              <a:lnSpc>
                <a:spcPts val="11200"/>
              </a:lnSpc>
              <a:spcBef>
                <a:spcPct val="0"/>
              </a:spcBef>
            </a:pPr>
            <a:r>
              <a:rPr lang="en-US" sz="8000">
                <a:solidFill>
                  <a:srgbClr val="FFFFFF"/>
                </a:solidFill>
                <a:latin typeface="Quicksand"/>
                <a:ea typeface="Quicksand"/>
                <a:cs typeface="Quicksand"/>
                <a:sym typeface="Quicksand"/>
              </a:rPr>
              <a:t>Sociology - Changes for the Fall</a:t>
            </a:r>
          </a:p>
        </p:txBody>
      </p:sp>
      <p:sp>
        <p:nvSpPr>
          <p:cNvPr name="TextBox 6" id="6"/>
          <p:cNvSpPr txBox="true"/>
          <p:nvPr/>
        </p:nvSpPr>
        <p:spPr>
          <a:xfrm rot="0">
            <a:off x="14088139" y="7204445"/>
            <a:ext cx="2775965" cy="542021"/>
          </a:xfrm>
          <a:prstGeom prst="rect">
            <a:avLst/>
          </a:prstGeom>
        </p:spPr>
        <p:txBody>
          <a:bodyPr anchor="t" rtlCol="false" tIns="0" lIns="0" bIns="0" rIns="0">
            <a:spAutoFit/>
          </a:bodyPr>
          <a:lstStyle/>
          <a:p>
            <a:pPr algn="ctr">
              <a:lnSpc>
                <a:spcPts val="4501"/>
              </a:lnSpc>
              <a:spcBef>
                <a:spcPct val="0"/>
              </a:spcBef>
            </a:pPr>
            <a:r>
              <a:rPr lang="en-US" sz="3215">
                <a:solidFill>
                  <a:srgbClr val="FFFFFF"/>
                </a:solidFill>
                <a:latin typeface="Quicksand"/>
                <a:ea typeface="Quicksand"/>
                <a:cs typeface="Quicksand"/>
                <a:sym typeface="Quicksand"/>
              </a:rPr>
              <a:t>Scan for rubric</a:t>
            </a:r>
          </a:p>
        </p:txBody>
      </p:sp>
    </p:spTree>
  </p:cSld>
  <p:clrMapOvr>
    <a:masterClrMapping/>
  </p:clrMapOvr>
</p:sld>
</file>

<file path=ppt/slides/slide18.xml><?xml version="1.0" encoding="utf-8"?>
<p:sld xmlns:p="http://schemas.openxmlformats.org/presentationml/2006/main" xmlns:a="http://schemas.openxmlformats.org/drawingml/2006/main">
  <p:cSld>
    <p:bg>
      <p:bgPr>
        <a:solidFill>
          <a:srgbClr val="7C2529"/>
        </a:solidFill>
      </p:bgPr>
    </p:bg>
    <p:spTree>
      <p:nvGrpSpPr>
        <p:cNvPr id="1" name=""/>
        <p:cNvGrpSpPr/>
        <p:nvPr/>
      </p:nvGrpSpPr>
      <p:grpSpPr>
        <a:xfrm>
          <a:off x="0" y="0"/>
          <a:ext cx="0" cy="0"/>
          <a:chOff x="0" y="0"/>
          <a:chExt cx="0" cy="0"/>
        </a:xfrm>
      </p:grpSpPr>
      <p:sp>
        <p:nvSpPr>
          <p:cNvPr name="TextBox 2" id="2"/>
          <p:cNvSpPr txBox="true"/>
          <p:nvPr/>
        </p:nvSpPr>
        <p:spPr>
          <a:xfrm rot="0">
            <a:off x="1028700" y="552084"/>
            <a:ext cx="16230600" cy="2797174"/>
          </a:xfrm>
          <a:prstGeom prst="rect">
            <a:avLst/>
          </a:prstGeom>
        </p:spPr>
        <p:txBody>
          <a:bodyPr anchor="t" rtlCol="false" tIns="0" lIns="0" bIns="0" rIns="0">
            <a:spAutoFit/>
          </a:bodyPr>
          <a:lstStyle/>
          <a:p>
            <a:pPr algn="l">
              <a:lnSpc>
                <a:spcPts val="11200"/>
              </a:lnSpc>
            </a:pPr>
            <a:r>
              <a:rPr lang="en-US" sz="8000">
                <a:solidFill>
                  <a:srgbClr val="FFFFFF"/>
                </a:solidFill>
                <a:latin typeface="Quicksand"/>
                <a:ea typeface="Quicksand"/>
                <a:cs typeface="Quicksand"/>
                <a:sym typeface="Quicksand"/>
              </a:rPr>
              <a:t>Librarians – Plans for Fall</a:t>
            </a:r>
          </a:p>
          <a:p>
            <a:pPr algn="l" marL="0" indent="0" lvl="0">
              <a:lnSpc>
                <a:spcPts val="11200"/>
              </a:lnSpc>
              <a:spcBef>
                <a:spcPct val="0"/>
              </a:spcBef>
            </a:pPr>
          </a:p>
        </p:txBody>
      </p:sp>
      <p:sp>
        <p:nvSpPr>
          <p:cNvPr name="TextBox 3" id="3"/>
          <p:cNvSpPr txBox="true"/>
          <p:nvPr/>
        </p:nvSpPr>
        <p:spPr>
          <a:xfrm rot="0">
            <a:off x="1182558" y="4586962"/>
            <a:ext cx="3907409" cy="679450"/>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7C2529"/>
                </a:solidFill>
                <a:latin typeface="Quicksand Bold"/>
                <a:ea typeface="Quicksand Bold"/>
                <a:cs typeface="Quicksand Bold"/>
                <a:sym typeface="Quicksand Bold"/>
              </a:rPr>
              <a:t>Scholarly tools</a:t>
            </a:r>
          </a:p>
        </p:txBody>
      </p:sp>
      <p:sp>
        <p:nvSpPr>
          <p:cNvPr name="TextBox 4" id="4"/>
          <p:cNvSpPr txBox="true"/>
          <p:nvPr/>
        </p:nvSpPr>
        <p:spPr>
          <a:xfrm rot="0">
            <a:off x="12562444" y="3882502"/>
            <a:ext cx="2796870" cy="3498850"/>
          </a:xfrm>
          <a:prstGeom prst="rect">
            <a:avLst/>
          </a:prstGeom>
        </p:spPr>
        <p:txBody>
          <a:bodyPr anchor="t" rtlCol="false" tIns="0" lIns="0" bIns="0" rIns="0">
            <a:spAutoFit/>
          </a:bodyPr>
          <a:lstStyle/>
          <a:p>
            <a:pPr algn="ctr" marL="0" indent="0" lvl="0">
              <a:lnSpc>
                <a:spcPts val="5599"/>
              </a:lnSpc>
              <a:spcBef>
                <a:spcPct val="0"/>
              </a:spcBef>
            </a:pPr>
            <a:r>
              <a:rPr lang="en-US" b="true" sz="3999" strike="noStrike" u="none">
                <a:solidFill>
                  <a:srgbClr val="7C2529"/>
                </a:solidFill>
                <a:latin typeface="Quicksand Bold"/>
                <a:ea typeface="Quicksand Bold"/>
                <a:cs typeface="Quicksand Bold"/>
                <a:sym typeface="Quicksand Bold"/>
              </a:rPr>
              <a:t>Create a personal connection to a librarian</a:t>
            </a:r>
          </a:p>
        </p:txBody>
      </p:sp>
      <p:sp>
        <p:nvSpPr>
          <p:cNvPr name="TextBox 5" id="5"/>
          <p:cNvSpPr txBox="true"/>
          <p:nvPr/>
        </p:nvSpPr>
        <p:spPr>
          <a:xfrm rot="0">
            <a:off x="7191127" y="3478887"/>
            <a:ext cx="3907409" cy="3498850"/>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7C2529"/>
                </a:solidFill>
                <a:latin typeface="Quicksand Bold"/>
                <a:ea typeface="Quicksand Bold"/>
                <a:cs typeface="Quicksand Bold"/>
                <a:sym typeface="Quicksand Bold"/>
              </a:rPr>
              <a:t>Thoughtfulness when formulating a search strategy</a:t>
            </a:r>
          </a:p>
        </p:txBody>
      </p:sp>
      <p:sp>
        <p:nvSpPr>
          <p:cNvPr name="TextBox 6" id="6"/>
          <p:cNvSpPr txBox="true"/>
          <p:nvPr/>
        </p:nvSpPr>
        <p:spPr>
          <a:xfrm rot="0">
            <a:off x="1028700" y="2206665"/>
            <a:ext cx="16230600" cy="8608694"/>
          </a:xfrm>
          <a:prstGeom prst="rect">
            <a:avLst/>
          </a:prstGeom>
        </p:spPr>
        <p:txBody>
          <a:bodyPr anchor="t" rtlCol="false" tIns="0" lIns="0" bIns="0" rIns="0">
            <a:spAutoFit/>
          </a:bodyPr>
          <a:lstStyle/>
          <a:p>
            <a:pPr algn="l" marL="1036328" indent="-518164" lvl="1">
              <a:lnSpc>
                <a:spcPts val="6720"/>
              </a:lnSpc>
              <a:buFont typeface="Arial"/>
              <a:buChar char="•"/>
            </a:pPr>
            <a:r>
              <a:rPr lang="en-US" sz="4800">
                <a:solidFill>
                  <a:srgbClr val="FFFFFF"/>
                </a:solidFill>
                <a:latin typeface="Quicksand"/>
                <a:ea typeface="Quicksand"/>
                <a:cs typeface="Quicksand"/>
                <a:sym typeface="Quicksand"/>
              </a:rPr>
              <a:t>Pinned down the dates</a:t>
            </a:r>
          </a:p>
          <a:p>
            <a:pPr algn="l" marL="1036328" indent="-518164" lvl="1">
              <a:lnSpc>
                <a:spcPts val="6720"/>
              </a:lnSpc>
              <a:buFont typeface="Arial"/>
              <a:buChar char="•"/>
            </a:pPr>
            <a:r>
              <a:rPr lang="en-US" sz="4800">
                <a:solidFill>
                  <a:srgbClr val="FFFFFF"/>
                </a:solidFill>
                <a:latin typeface="Quicksand"/>
                <a:ea typeface="Quicksand"/>
                <a:cs typeface="Quicksand"/>
                <a:sym typeface="Quicksand"/>
              </a:rPr>
              <a:t>Assumed the rubric would be 100% effective in teaching students about scholarly sources</a:t>
            </a:r>
          </a:p>
          <a:p>
            <a:pPr algn="l" marL="1036328" indent="-518164" lvl="1">
              <a:lnSpc>
                <a:spcPts val="6720"/>
              </a:lnSpc>
              <a:buFont typeface="Arial"/>
              <a:buChar char="•"/>
            </a:pPr>
            <a:r>
              <a:rPr lang="en-US" sz="4800">
                <a:solidFill>
                  <a:srgbClr val="FFFFFF"/>
                </a:solidFill>
                <a:latin typeface="Quicksand"/>
                <a:ea typeface="Quicksand"/>
                <a:cs typeface="Quicksand"/>
                <a:sym typeface="Quicksand"/>
              </a:rPr>
              <a:t>Added canned answers</a:t>
            </a:r>
          </a:p>
          <a:p>
            <a:pPr algn="l" marL="2072656" indent="-690885" lvl="2">
              <a:lnSpc>
                <a:spcPts val="6720"/>
              </a:lnSpc>
              <a:buFont typeface="Arial"/>
              <a:buChar char="⚬"/>
            </a:pPr>
            <a:r>
              <a:rPr lang="en-US" sz="4800">
                <a:solidFill>
                  <a:srgbClr val="FFFFFF"/>
                </a:solidFill>
                <a:latin typeface="Quicksand"/>
                <a:ea typeface="Quicksand"/>
                <a:cs typeface="Quicksand"/>
                <a:sym typeface="Quicksand"/>
              </a:rPr>
              <a:t>Empirical research</a:t>
            </a:r>
          </a:p>
          <a:p>
            <a:pPr algn="l" marL="2072656" indent="-690885" lvl="2">
              <a:lnSpc>
                <a:spcPts val="6720"/>
              </a:lnSpc>
              <a:buFont typeface="Arial"/>
              <a:buChar char="⚬"/>
            </a:pPr>
            <a:r>
              <a:rPr lang="en-US" sz="4800">
                <a:solidFill>
                  <a:srgbClr val="FFFFFF"/>
                </a:solidFill>
                <a:latin typeface="Quicksand"/>
                <a:ea typeface="Quicksand"/>
                <a:cs typeface="Quicksand"/>
                <a:sym typeface="Quicksand"/>
              </a:rPr>
              <a:t>Choosing appropriate databases</a:t>
            </a:r>
          </a:p>
          <a:p>
            <a:pPr algn="l" marL="2072656" indent="-690885" lvl="2">
              <a:lnSpc>
                <a:spcPts val="6720"/>
              </a:lnSpc>
              <a:buFont typeface="Arial"/>
              <a:buChar char="⚬"/>
            </a:pPr>
            <a:r>
              <a:rPr lang="en-US" sz="4800">
                <a:solidFill>
                  <a:srgbClr val="FFFFFF"/>
                </a:solidFill>
                <a:latin typeface="Quicksand"/>
                <a:ea typeface="Quicksand"/>
                <a:cs typeface="Quicksand"/>
                <a:sym typeface="Quicksand"/>
              </a:rPr>
              <a:t>EBSCOhost description and link to video</a:t>
            </a:r>
          </a:p>
          <a:p>
            <a:pPr algn="l">
              <a:lnSpc>
                <a:spcPts val="7140"/>
              </a:lnSpc>
            </a:pPr>
          </a:p>
          <a:p>
            <a:pPr algn="l">
              <a:lnSpc>
                <a:spcPts val="7140"/>
              </a:lnSpc>
            </a:pPr>
          </a:p>
          <a:p>
            <a:pPr algn="l" marL="0" indent="0" lvl="0">
              <a:lnSpc>
                <a:spcPts val="7140"/>
              </a:lnSpc>
              <a:spcBef>
                <a:spcPct val="0"/>
              </a:spcBef>
            </a:pPr>
          </a:p>
        </p:txBody>
      </p:sp>
    </p:spTree>
  </p:cSld>
  <p:clrMapOvr>
    <a:masterClrMapping/>
  </p:clrMapOvr>
</p:sld>
</file>

<file path=ppt/slides/slide19.xml><?xml version="1.0" encoding="utf-8"?>
<p:sld xmlns:p="http://schemas.openxmlformats.org/presentationml/2006/main" xmlns:a="http://schemas.openxmlformats.org/drawingml/2006/main">
  <p:cSld>
    <p:bg>
      <p:bgPr>
        <a:solidFill>
          <a:srgbClr val="7C2529"/>
        </a:solidFill>
      </p:bgPr>
    </p:bg>
    <p:spTree>
      <p:nvGrpSpPr>
        <p:cNvPr id="1" name=""/>
        <p:cNvGrpSpPr/>
        <p:nvPr/>
      </p:nvGrpSpPr>
      <p:grpSpPr>
        <a:xfrm>
          <a:off x="0" y="0"/>
          <a:ext cx="0" cy="0"/>
          <a:chOff x="0" y="0"/>
          <a:chExt cx="0" cy="0"/>
        </a:xfrm>
      </p:grpSpPr>
      <p:sp>
        <p:nvSpPr>
          <p:cNvPr name="TextBox 2" id="2"/>
          <p:cNvSpPr txBox="true"/>
          <p:nvPr/>
        </p:nvSpPr>
        <p:spPr>
          <a:xfrm rot="0">
            <a:off x="1182558" y="4586962"/>
            <a:ext cx="3907409" cy="679450"/>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7C2529"/>
                </a:solidFill>
                <a:latin typeface="Quicksand Bold"/>
                <a:ea typeface="Quicksand Bold"/>
                <a:cs typeface="Quicksand Bold"/>
                <a:sym typeface="Quicksand Bold"/>
              </a:rPr>
              <a:t>Scholarly tools</a:t>
            </a:r>
          </a:p>
        </p:txBody>
      </p:sp>
      <p:sp>
        <p:nvSpPr>
          <p:cNvPr name="TextBox 3" id="3"/>
          <p:cNvSpPr txBox="true"/>
          <p:nvPr/>
        </p:nvSpPr>
        <p:spPr>
          <a:xfrm rot="0">
            <a:off x="12562444" y="3882502"/>
            <a:ext cx="2796870" cy="3498850"/>
          </a:xfrm>
          <a:prstGeom prst="rect">
            <a:avLst/>
          </a:prstGeom>
        </p:spPr>
        <p:txBody>
          <a:bodyPr anchor="t" rtlCol="false" tIns="0" lIns="0" bIns="0" rIns="0">
            <a:spAutoFit/>
          </a:bodyPr>
          <a:lstStyle/>
          <a:p>
            <a:pPr algn="ctr" marL="0" indent="0" lvl="0">
              <a:lnSpc>
                <a:spcPts val="5599"/>
              </a:lnSpc>
              <a:spcBef>
                <a:spcPct val="0"/>
              </a:spcBef>
            </a:pPr>
            <a:r>
              <a:rPr lang="en-US" b="true" sz="3999" strike="noStrike" u="none">
                <a:solidFill>
                  <a:srgbClr val="7C2529"/>
                </a:solidFill>
                <a:latin typeface="Quicksand Bold"/>
                <a:ea typeface="Quicksand Bold"/>
                <a:cs typeface="Quicksand Bold"/>
                <a:sym typeface="Quicksand Bold"/>
              </a:rPr>
              <a:t>Create a personal connection to a librarian</a:t>
            </a:r>
          </a:p>
        </p:txBody>
      </p:sp>
      <p:sp>
        <p:nvSpPr>
          <p:cNvPr name="TextBox 4" id="4"/>
          <p:cNvSpPr txBox="true"/>
          <p:nvPr/>
        </p:nvSpPr>
        <p:spPr>
          <a:xfrm rot="0">
            <a:off x="1028700" y="2249594"/>
            <a:ext cx="16230600" cy="7771766"/>
          </a:xfrm>
          <a:prstGeom prst="rect">
            <a:avLst/>
          </a:prstGeom>
        </p:spPr>
        <p:txBody>
          <a:bodyPr anchor="t" rtlCol="false" tIns="0" lIns="0" bIns="0" rIns="0">
            <a:spAutoFit/>
          </a:bodyPr>
          <a:lstStyle/>
          <a:p>
            <a:pPr algn="l" marL="1057905" indent="-528952" lvl="1">
              <a:lnSpc>
                <a:spcPts val="6859"/>
              </a:lnSpc>
              <a:buFont typeface="Arial"/>
              <a:buChar char="•"/>
            </a:pPr>
            <a:r>
              <a:rPr lang="en-US" sz="4899">
                <a:solidFill>
                  <a:srgbClr val="FFFFFF"/>
                </a:solidFill>
                <a:latin typeface="Quicksand"/>
                <a:ea typeface="Quicksand"/>
                <a:cs typeface="Quicksand"/>
                <a:sym typeface="Quicksand"/>
              </a:rPr>
              <a:t>Fall students are NOT Summer students</a:t>
            </a:r>
          </a:p>
          <a:p>
            <a:pPr algn="l" marL="1057905" indent="-528952" lvl="1">
              <a:lnSpc>
                <a:spcPts val="6859"/>
              </a:lnSpc>
              <a:buFont typeface="Arial"/>
              <a:buChar char="•"/>
            </a:pPr>
            <a:r>
              <a:rPr lang="en-US" sz="4899">
                <a:solidFill>
                  <a:srgbClr val="FFFFFF"/>
                </a:solidFill>
                <a:latin typeface="Quicksand"/>
                <a:ea typeface="Quicksand"/>
                <a:cs typeface="Quicksand"/>
                <a:sym typeface="Quicksand"/>
              </a:rPr>
              <a:t>Rubric was great but…</a:t>
            </a:r>
          </a:p>
          <a:p>
            <a:pPr algn="l" marL="1057905" indent="-528952" lvl="1">
              <a:lnSpc>
                <a:spcPts val="6859"/>
              </a:lnSpc>
              <a:buFont typeface="Arial"/>
              <a:buChar char="•"/>
            </a:pPr>
            <a:r>
              <a:rPr lang="en-US" sz="4899">
                <a:solidFill>
                  <a:srgbClr val="FFFFFF"/>
                </a:solidFill>
                <a:latin typeface="Quicksand"/>
                <a:ea typeface="Quicksand"/>
                <a:cs typeface="Quicksand"/>
                <a:sym typeface="Quicksand"/>
              </a:rPr>
              <a:t>Timeline was more muddled</a:t>
            </a:r>
          </a:p>
          <a:p>
            <a:pPr algn="l" marL="1057905" indent="-528952" lvl="1">
              <a:lnSpc>
                <a:spcPts val="6859"/>
              </a:lnSpc>
              <a:buFont typeface="Arial"/>
              <a:buChar char="•"/>
            </a:pPr>
            <a:r>
              <a:rPr lang="en-US" sz="4899">
                <a:solidFill>
                  <a:srgbClr val="FFFFFF"/>
                </a:solidFill>
                <a:latin typeface="Quicksand"/>
                <a:ea typeface="Quicksand"/>
                <a:cs typeface="Quicksand"/>
                <a:sym typeface="Quicksand"/>
              </a:rPr>
              <a:t>Still lots of students conflating psychology and sociology </a:t>
            </a:r>
          </a:p>
          <a:p>
            <a:pPr algn="l" marL="1057905" indent="-528952" lvl="1">
              <a:lnSpc>
                <a:spcPts val="6859"/>
              </a:lnSpc>
              <a:buFont typeface="Arial"/>
              <a:buChar char="•"/>
            </a:pPr>
            <a:r>
              <a:rPr lang="en-US" sz="4899">
                <a:solidFill>
                  <a:srgbClr val="FFFFFF"/>
                </a:solidFill>
                <a:latin typeface="Quicksand"/>
                <a:ea typeface="Quicksand"/>
                <a:cs typeface="Quicksand"/>
                <a:sym typeface="Quicksand"/>
              </a:rPr>
              <a:t>“Here’s my sources. Are they empirical?”</a:t>
            </a:r>
          </a:p>
          <a:p>
            <a:pPr algn="l" marL="1057905" indent="-528952" lvl="1">
              <a:lnSpc>
                <a:spcPts val="6859"/>
              </a:lnSpc>
              <a:buFont typeface="Arial"/>
              <a:buChar char="•"/>
            </a:pPr>
            <a:r>
              <a:rPr lang="en-US" sz="4899">
                <a:solidFill>
                  <a:srgbClr val="FFFFFF"/>
                </a:solidFill>
                <a:latin typeface="Quicksand"/>
                <a:ea typeface="Quicksand"/>
                <a:cs typeface="Quicksand"/>
                <a:sym typeface="Quicksand"/>
              </a:rPr>
              <a:t>“Give me three articles...”</a:t>
            </a:r>
          </a:p>
          <a:p>
            <a:pPr algn="l" marL="1057905" indent="-528952" lvl="1">
              <a:lnSpc>
                <a:spcPts val="6859"/>
              </a:lnSpc>
              <a:buFont typeface="Arial"/>
              <a:buChar char="•"/>
            </a:pPr>
            <a:r>
              <a:rPr lang="en-US" sz="4899">
                <a:solidFill>
                  <a:srgbClr val="FFFFFF"/>
                </a:solidFill>
                <a:latin typeface="Quicksand"/>
                <a:ea typeface="Quicksand"/>
                <a:cs typeface="Quicksand"/>
                <a:sym typeface="Quicksand"/>
              </a:rPr>
              <a:t>More students just called it in</a:t>
            </a:r>
          </a:p>
          <a:p>
            <a:pPr algn="ctr" marL="0" indent="0" lvl="0">
              <a:lnSpc>
                <a:spcPts val="6859"/>
              </a:lnSpc>
              <a:spcBef>
                <a:spcPct val="0"/>
              </a:spcBef>
            </a:pPr>
          </a:p>
        </p:txBody>
      </p:sp>
      <p:sp>
        <p:nvSpPr>
          <p:cNvPr name="TextBox 5" id="5"/>
          <p:cNvSpPr txBox="true"/>
          <p:nvPr/>
        </p:nvSpPr>
        <p:spPr>
          <a:xfrm rot="0">
            <a:off x="518272" y="401181"/>
            <a:ext cx="12096899" cy="1377949"/>
          </a:xfrm>
          <a:prstGeom prst="rect">
            <a:avLst/>
          </a:prstGeom>
        </p:spPr>
        <p:txBody>
          <a:bodyPr anchor="t" rtlCol="false" tIns="0" lIns="0" bIns="0" rIns="0">
            <a:spAutoFit/>
          </a:bodyPr>
          <a:lstStyle/>
          <a:p>
            <a:pPr algn="ctr">
              <a:lnSpc>
                <a:spcPts val="11200"/>
              </a:lnSpc>
              <a:spcBef>
                <a:spcPct val="0"/>
              </a:spcBef>
            </a:pPr>
            <a:r>
              <a:rPr lang="en-US" sz="8000">
                <a:solidFill>
                  <a:srgbClr val="FFFFFF"/>
                </a:solidFill>
                <a:latin typeface="Quicksand"/>
                <a:ea typeface="Quicksand"/>
                <a:cs typeface="Quicksand"/>
                <a:sym typeface="Quicksand"/>
              </a:rPr>
              <a:t>Librarians- Reality for Fall</a:t>
            </a:r>
          </a:p>
        </p:txBody>
      </p:sp>
    </p:spTree>
  </p:cSld>
  <p:clrMapOvr>
    <a:masterClrMapping/>
  </p:clrMapOvr>
</p:sld>
</file>

<file path=ppt/slides/slide20.xml><?xml version="1.0" encoding="utf-8"?>
<p:sld xmlns:p="http://schemas.openxmlformats.org/presentationml/2006/main" xmlns:a="http://schemas.openxmlformats.org/drawingml/2006/main">
  <p:cSld>
    <p:bg>
      <p:bgPr>
        <a:solidFill>
          <a:srgbClr val="7C2529"/>
        </a:solidFill>
      </p:bgPr>
    </p:bg>
    <p:spTree>
      <p:nvGrpSpPr>
        <p:cNvPr id="1" name=""/>
        <p:cNvGrpSpPr/>
        <p:nvPr/>
      </p:nvGrpSpPr>
      <p:grpSpPr>
        <a:xfrm>
          <a:off x="0" y="0"/>
          <a:ext cx="0" cy="0"/>
          <a:chOff x="0" y="0"/>
          <a:chExt cx="0" cy="0"/>
        </a:xfrm>
      </p:grpSpPr>
      <p:sp>
        <p:nvSpPr>
          <p:cNvPr name="TextBox 2" id="2"/>
          <p:cNvSpPr txBox="true"/>
          <p:nvPr/>
        </p:nvSpPr>
        <p:spPr>
          <a:xfrm rot="0">
            <a:off x="1182558" y="4586962"/>
            <a:ext cx="3907409" cy="679450"/>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7C2529"/>
                </a:solidFill>
                <a:latin typeface="Quicksand Bold"/>
                <a:ea typeface="Quicksand Bold"/>
                <a:cs typeface="Quicksand Bold"/>
                <a:sym typeface="Quicksand Bold"/>
              </a:rPr>
              <a:t>Scholarly tools</a:t>
            </a:r>
          </a:p>
        </p:txBody>
      </p:sp>
      <p:sp>
        <p:nvSpPr>
          <p:cNvPr name="TextBox 3" id="3"/>
          <p:cNvSpPr txBox="true"/>
          <p:nvPr/>
        </p:nvSpPr>
        <p:spPr>
          <a:xfrm rot="0">
            <a:off x="12562444" y="3882502"/>
            <a:ext cx="2796870" cy="3498850"/>
          </a:xfrm>
          <a:prstGeom prst="rect">
            <a:avLst/>
          </a:prstGeom>
        </p:spPr>
        <p:txBody>
          <a:bodyPr anchor="t" rtlCol="false" tIns="0" lIns="0" bIns="0" rIns="0">
            <a:spAutoFit/>
          </a:bodyPr>
          <a:lstStyle/>
          <a:p>
            <a:pPr algn="ctr" marL="0" indent="0" lvl="0">
              <a:lnSpc>
                <a:spcPts val="5599"/>
              </a:lnSpc>
              <a:spcBef>
                <a:spcPct val="0"/>
              </a:spcBef>
            </a:pPr>
            <a:r>
              <a:rPr lang="en-US" b="true" sz="3999" strike="noStrike" u="none">
                <a:solidFill>
                  <a:srgbClr val="7C2529"/>
                </a:solidFill>
                <a:latin typeface="Quicksand Bold"/>
                <a:ea typeface="Quicksand Bold"/>
                <a:cs typeface="Quicksand Bold"/>
                <a:sym typeface="Quicksand Bold"/>
              </a:rPr>
              <a:t>Create a personal connection to a librarian</a:t>
            </a:r>
          </a:p>
        </p:txBody>
      </p:sp>
      <p:sp>
        <p:nvSpPr>
          <p:cNvPr name="TextBox 4" id="4"/>
          <p:cNvSpPr txBox="true"/>
          <p:nvPr/>
        </p:nvSpPr>
        <p:spPr>
          <a:xfrm rot="0">
            <a:off x="280260" y="2578099"/>
            <a:ext cx="17727479" cy="8143875"/>
          </a:xfrm>
          <a:prstGeom prst="rect">
            <a:avLst/>
          </a:prstGeom>
        </p:spPr>
        <p:txBody>
          <a:bodyPr anchor="t" rtlCol="false" tIns="0" lIns="0" bIns="0" rIns="0">
            <a:spAutoFit/>
          </a:bodyPr>
          <a:lstStyle/>
          <a:p>
            <a:pPr algn="l">
              <a:lnSpc>
                <a:spcPts val="3780"/>
              </a:lnSpc>
            </a:pPr>
          </a:p>
          <a:p>
            <a:pPr algn="l" marL="928368" indent="-464184" lvl="1">
              <a:lnSpc>
                <a:spcPts val="6019"/>
              </a:lnSpc>
              <a:buFont typeface="Arial"/>
              <a:buChar char="•"/>
            </a:pPr>
            <a:r>
              <a:rPr lang="en-US" sz="4299">
                <a:solidFill>
                  <a:srgbClr val="FFFFFF"/>
                </a:solidFill>
                <a:latin typeface="Quicksand"/>
                <a:ea typeface="Quicksand"/>
                <a:cs typeface="Quicksand"/>
                <a:sym typeface="Quicksand"/>
              </a:rPr>
              <a:t>Lots of opportunities to talk about choosing keywords and adapting topics</a:t>
            </a:r>
          </a:p>
          <a:p>
            <a:pPr algn="l" marL="1856736" indent="-618912" lvl="2">
              <a:lnSpc>
                <a:spcPts val="6019"/>
              </a:lnSpc>
              <a:buFont typeface="Arial"/>
              <a:buChar char="⚬"/>
            </a:pPr>
            <a:r>
              <a:rPr lang="en-US" sz="4299">
                <a:solidFill>
                  <a:srgbClr val="FFFFFF"/>
                </a:solidFill>
                <a:latin typeface="Quicksand"/>
                <a:ea typeface="Quicksand"/>
                <a:cs typeface="Quicksand"/>
                <a:sym typeface="Quicksand"/>
              </a:rPr>
              <a:t>AI</a:t>
            </a:r>
          </a:p>
          <a:p>
            <a:pPr algn="l" marL="928368" indent="-464184" lvl="1">
              <a:lnSpc>
                <a:spcPts val="6019"/>
              </a:lnSpc>
              <a:buFont typeface="Arial"/>
              <a:buChar char="•"/>
            </a:pPr>
            <a:r>
              <a:rPr lang="en-US" sz="4299">
                <a:solidFill>
                  <a:srgbClr val="FFFFFF"/>
                </a:solidFill>
                <a:latin typeface="Quicksand"/>
                <a:ea typeface="Quicksand"/>
                <a:cs typeface="Quicksand"/>
                <a:sym typeface="Quicksand"/>
              </a:rPr>
              <a:t>Choosing databases</a:t>
            </a:r>
          </a:p>
          <a:p>
            <a:pPr algn="l" marL="928368" indent="-464184" lvl="1">
              <a:lnSpc>
                <a:spcPts val="6019"/>
              </a:lnSpc>
              <a:buFont typeface="Arial"/>
              <a:buChar char="•"/>
            </a:pPr>
            <a:r>
              <a:rPr lang="en-US" sz="4299">
                <a:solidFill>
                  <a:srgbClr val="FFFFFF"/>
                </a:solidFill>
                <a:latin typeface="Quicksand"/>
                <a:ea typeface="Quicksand"/>
                <a:cs typeface="Quicksand"/>
                <a:sym typeface="Quicksand"/>
              </a:rPr>
              <a:t>Students saw librarians as a resource</a:t>
            </a:r>
          </a:p>
          <a:p>
            <a:pPr algn="l" marL="928368" indent="-464184" lvl="1">
              <a:lnSpc>
                <a:spcPts val="6019"/>
              </a:lnSpc>
              <a:buFont typeface="Arial"/>
              <a:buChar char="•"/>
            </a:pPr>
            <a:r>
              <a:rPr lang="en-US" sz="4299">
                <a:solidFill>
                  <a:srgbClr val="FFFFFF"/>
                </a:solidFill>
                <a:latin typeface="Quicksand"/>
                <a:ea typeface="Quicksand"/>
                <a:cs typeface="Quicksand"/>
                <a:sym typeface="Quicksand"/>
              </a:rPr>
              <a:t>Introduced thoughtfulness; academic research is not the same as Googling</a:t>
            </a:r>
          </a:p>
          <a:p>
            <a:pPr algn="l" marL="928368" indent="-464184" lvl="1">
              <a:lnSpc>
                <a:spcPts val="6019"/>
              </a:lnSpc>
              <a:buFont typeface="Arial"/>
              <a:buChar char="•"/>
            </a:pPr>
            <a:r>
              <a:rPr lang="en-US" sz="4299">
                <a:solidFill>
                  <a:srgbClr val="FFFFFF"/>
                </a:solidFill>
                <a:latin typeface="Quicksand"/>
                <a:ea typeface="Quicksand"/>
                <a:cs typeface="Quicksand"/>
                <a:sym typeface="Quicksand"/>
              </a:rPr>
              <a:t>Most students did take this assignment seriously and seemed to get it</a:t>
            </a:r>
          </a:p>
          <a:p>
            <a:pPr algn="ctr" marL="0" indent="0" lvl="0">
              <a:lnSpc>
                <a:spcPts val="6719"/>
              </a:lnSpc>
              <a:spcBef>
                <a:spcPct val="0"/>
              </a:spcBef>
            </a:pPr>
          </a:p>
        </p:txBody>
      </p:sp>
      <p:sp>
        <p:nvSpPr>
          <p:cNvPr name="TextBox 5" id="5"/>
          <p:cNvSpPr txBox="true"/>
          <p:nvPr/>
        </p:nvSpPr>
        <p:spPr>
          <a:xfrm rot="0">
            <a:off x="827436" y="-50455"/>
            <a:ext cx="13133443" cy="2797174"/>
          </a:xfrm>
          <a:prstGeom prst="rect">
            <a:avLst/>
          </a:prstGeom>
        </p:spPr>
        <p:txBody>
          <a:bodyPr anchor="t" rtlCol="false" tIns="0" lIns="0" bIns="0" rIns="0">
            <a:spAutoFit/>
          </a:bodyPr>
          <a:lstStyle/>
          <a:p>
            <a:pPr algn="ctr">
              <a:lnSpc>
                <a:spcPts val="11200"/>
              </a:lnSpc>
              <a:spcBef>
                <a:spcPct val="0"/>
              </a:spcBef>
            </a:pPr>
            <a:r>
              <a:rPr lang="en-US" sz="8000">
                <a:solidFill>
                  <a:srgbClr val="FFFFFF"/>
                </a:solidFill>
                <a:latin typeface="Quicksand"/>
                <a:ea typeface="Quicksand"/>
                <a:cs typeface="Quicksand"/>
                <a:sym typeface="Quicksand"/>
              </a:rPr>
              <a:t>Librarians- Reality for Fall - The Good Stuff</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7C2529"/>
        </a:solidFill>
      </p:bgPr>
    </p:bg>
    <p:spTree>
      <p:nvGrpSpPr>
        <p:cNvPr id="1" name=""/>
        <p:cNvGrpSpPr/>
        <p:nvPr/>
      </p:nvGrpSpPr>
      <p:grpSpPr>
        <a:xfrm>
          <a:off x="0" y="0"/>
          <a:ext cx="0" cy="0"/>
          <a:chOff x="0" y="0"/>
          <a:chExt cx="0" cy="0"/>
        </a:xfrm>
      </p:grpSpPr>
      <p:sp>
        <p:nvSpPr>
          <p:cNvPr name="TextBox 2" id="2"/>
          <p:cNvSpPr txBox="true"/>
          <p:nvPr/>
        </p:nvSpPr>
        <p:spPr>
          <a:xfrm rot="0">
            <a:off x="1024384" y="561609"/>
            <a:ext cx="14072064" cy="1368428"/>
          </a:xfrm>
          <a:prstGeom prst="rect">
            <a:avLst/>
          </a:prstGeom>
        </p:spPr>
        <p:txBody>
          <a:bodyPr anchor="t" rtlCol="false" tIns="0" lIns="0" bIns="0" rIns="0">
            <a:spAutoFit/>
          </a:bodyPr>
          <a:lstStyle/>
          <a:p>
            <a:pPr algn="l" marL="0" indent="0" lvl="0">
              <a:lnSpc>
                <a:spcPts val="11199"/>
              </a:lnSpc>
              <a:spcBef>
                <a:spcPct val="0"/>
              </a:spcBef>
            </a:pPr>
            <a:r>
              <a:rPr lang="en-US" sz="7999">
                <a:solidFill>
                  <a:srgbClr val="FFFFFF"/>
                </a:solidFill>
                <a:latin typeface="Quicksand"/>
                <a:ea typeface="Quicksand"/>
                <a:cs typeface="Quicksand"/>
                <a:sym typeface="Quicksand"/>
              </a:rPr>
              <a:t>Back to Concerns</a:t>
            </a:r>
          </a:p>
        </p:txBody>
      </p:sp>
      <p:sp>
        <p:nvSpPr>
          <p:cNvPr name="TextBox 3" id="3"/>
          <p:cNvSpPr txBox="true"/>
          <p:nvPr/>
        </p:nvSpPr>
        <p:spPr>
          <a:xfrm rot="0">
            <a:off x="1373796" y="2903746"/>
            <a:ext cx="6820891" cy="1990726"/>
          </a:xfrm>
          <a:prstGeom prst="rect">
            <a:avLst/>
          </a:prstGeom>
        </p:spPr>
        <p:txBody>
          <a:bodyPr anchor="t" rtlCol="false" tIns="0" lIns="0" bIns="0" rIns="0">
            <a:spAutoFit/>
          </a:bodyPr>
          <a:lstStyle/>
          <a:p>
            <a:pPr algn="l">
              <a:lnSpc>
                <a:spcPts val="8159"/>
              </a:lnSpc>
            </a:pPr>
            <a:r>
              <a:rPr lang="en-US" sz="4799" strike="noStrike" u="none">
                <a:solidFill>
                  <a:srgbClr val="FFFFFF"/>
                </a:solidFill>
                <a:latin typeface="Quicksand"/>
                <a:ea typeface="Quicksand"/>
                <a:cs typeface="Quicksand"/>
                <a:sym typeface="Quicksand"/>
              </a:rPr>
              <a:t>Declining reference interactions</a:t>
            </a:r>
          </a:p>
        </p:txBody>
      </p:sp>
      <p:sp>
        <p:nvSpPr>
          <p:cNvPr name="TextBox 4" id="4"/>
          <p:cNvSpPr txBox="true"/>
          <p:nvPr/>
        </p:nvSpPr>
        <p:spPr>
          <a:xfrm rot="0">
            <a:off x="1373796" y="6362700"/>
            <a:ext cx="5352545" cy="1990726"/>
          </a:xfrm>
          <a:prstGeom prst="rect">
            <a:avLst/>
          </a:prstGeom>
        </p:spPr>
        <p:txBody>
          <a:bodyPr anchor="t" rtlCol="false" tIns="0" lIns="0" bIns="0" rIns="0">
            <a:spAutoFit/>
          </a:bodyPr>
          <a:lstStyle/>
          <a:p>
            <a:pPr algn="l" marL="0" indent="0" lvl="1">
              <a:lnSpc>
                <a:spcPts val="8159"/>
              </a:lnSpc>
              <a:spcBef>
                <a:spcPct val="0"/>
              </a:spcBef>
            </a:pPr>
            <a:r>
              <a:rPr lang="en-US" sz="4799" strike="noStrike" u="none">
                <a:solidFill>
                  <a:srgbClr val="FFFFFF"/>
                </a:solidFill>
                <a:latin typeface="Quicksand"/>
                <a:ea typeface="Quicksand"/>
                <a:cs typeface="Quicksand"/>
                <a:sym typeface="Quicksand"/>
              </a:rPr>
              <a:t>Information Literacy</a:t>
            </a:r>
          </a:p>
        </p:txBody>
      </p:sp>
      <p:sp>
        <p:nvSpPr>
          <p:cNvPr name="Freeform 5" id="5"/>
          <p:cNvSpPr/>
          <p:nvPr/>
        </p:nvSpPr>
        <p:spPr>
          <a:xfrm flipH="false" flipV="false" rot="0">
            <a:off x="15579303" y="714009"/>
            <a:ext cx="1679997" cy="249900"/>
          </a:xfrm>
          <a:custGeom>
            <a:avLst/>
            <a:gdLst/>
            <a:ahLst/>
            <a:cxnLst/>
            <a:rect r="r" b="b" t="t" l="l"/>
            <a:pathLst>
              <a:path h="249900" w="1679997">
                <a:moveTo>
                  <a:pt x="0" y="0"/>
                </a:moveTo>
                <a:lnTo>
                  <a:pt x="1679997" y="0"/>
                </a:lnTo>
                <a:lnTo>
                  <a:pt x="1679997" y="249900"/>
                </a:lnTo>
                <a:lnTo>
                  <a:pt x="0" y="2499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1024384" y="9529723"/>
            <a:ext cx="1679997" cy="249900"/>
          </a:xfrm>
          <a:custGeom>
            <a:avLst/>
            <a:gdLst/>
            <a:ahLst/>
            <a:cxnLst/>
            <a:rect r="r" b="b" t="t" l="l"/>
            <a:pathLst>
              <a:path h="249900" w="1679997">
                <a:moveTo>
                  <a:pt x="0" y="0"/>
                </a:moveTo>
                <a:lnTo>
                  <a:pt x="1679997" y="0"/>
                </a:lnTo>
                <a:lnTo>
                  <a:pt x="1679997" y="249900"/>
                </a:lnTo>
                <a:lnTo>
                  <a:pt x="0" y="2499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10322632" y="2903746"/>
            <a:ext cx="6462927" cy="3019426"/>
          </a:xfrm>
          <a:prstGeom prst="rect">
            <a:avLst/>
          </a:prstGeom>
        </p:spPr>
        <p:txBody>
          <a:bodyPr anchor="t" rtlCol="false" tIns="0" lIns="0" bIns="0" rIns="0">
            <a:spAutoFit/>
          </a:bodyPr>
          <a:lstStyle/>
          <a:p>
            <a:pPr algn="l" marL="0" indent="0" lvl="1">
              <a:lnSpc>
                <a:spcPts val="8159"/>
              </a:lnSpc>
              <a:spcBef>
                <a:spcPct val="0"/>
              </a:spcBef>
            </a:pPr>
            <a:r>
              <a:rPr lang="en-US" sz="4799" strike="noStrike" u="none">
                <a:solidFill>
                  <a:srgbClr val="FFFFFF"/>
                </a:solidFill>
                <a:latin typeface="Quicksand"/>
                <a:ea typeface="Quicksand"/>
                <a:cs typeface="Quicksand"/>
                <a:sym typeface="Quicksand"/>
              </a:rPr>
              <a:t>Traditional Instruction doesn’t reach online students</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7C2529"/>
        </a:solidFill>
      </p:bgPr>
    </p:bg>
    <p:spTree>
      <p:nvGrpSpPr>
        <p:cNvPr id="1" name=""/>
        <p:cNvGrpSpPr/>
        <p:nvPr/>
      </p:nvGrpSpPr>
      <p:grpSpPr>
        <a:xfrm>
          <a:off x="0" y="0"/>
          <a:ext cx="0" cy="0"/>
          <a:chOff x="0" y="0"/>
          <a:chExt cx="0" cy="0"/>
        </a:xfrm>
      </p:grpSpPr>
      <p:grpSp>
        <p:nvGrpSpPr>
          <p:cNvPr name="Group 2" id="2"/>
          <p:cNvGrpSpPr/>
          <p:nvPr/>
        </p:nvGrpSpPr>
        <p:grpSpPr>
          <a:xfrm rot="0">
            <a:off x="1028700" y="1881197"/>
            <a:ext cx="7730904" cy="8118604"/>
            <a:chOff x="0" y="0"/>
            <a:chExt cx="2036123" cy="2138233"/>
          </a:xfrm>
        </p:grpSpPr>
        <p:sp>
          <p:nvSpPr>
            <p:cNvPr name="Freeform 3" id="3"/>
            <p:cNvSpPr/>
            <p:nvPr/>
          </p:nvSpPr>
          <p:spPr>
            <a:xfrm flipH="false" flipV="false" rot="0">
              <a:off x="0" y="0"/>
              <a:ext cx="2036123" cy="2138233"/>
            </a:xfrm>
            <a:custGeom>
              <a:avLst/>
              <a:gdLst/>
              <a:ahLst/>
              <a:cxnLst/>
              <a:rect r="r" b="b" t="t" l="l"/>
              <a:pathLst>
                <a:path h="2138233" w="2036123">
                  <a:moveTo>
                    <a:pt x="51073" y="0"/>
                  </a:moveTo>
                  <a:lnTo>
                    <a:pt x="1985050" y="0"/>
                  </a:lnTo>
                  <a:cubicBezTo>
                    <a:pt x="1998595" y="0"/>
                    <a:pt x="2011586" y="5381"/>
                    <a:pt x="2021164" y="14959"/>
                  </a:cubicBezTo>
                  <a:cubicBezTo>
                    <a:pt x="2030742" y="24537"/>
                    <a:pt x="2036123" y="37527"/>
                    <a:pt x="2036123" y="51073"/>
                  </a:cubicBezTo>
                  <a:lnTo>
                    <a:pt x="2036123" y="2087160"/>
                  </a:lnTo>
                  <a:cubicBezTo>
                    <a:pt x="2036123" y="2115367"/>
                    <a:pt x="2013257" y="2138233"/>
                    <a:pt x="1985050" y="2138233"/>
                  </a:cubicBezTo>
                  <a:lnTo>
                    <a:pt x="51073" y="2138233"/>
                  </a:lnTo>
                  <a:cubicBezTo>
                    <a:pt x="22866" y="2138233"/>
                    <a:pt x="0" y="2115367"/>
                    <a:pt x="0" y="2087160"/>
                  </a:cubicBezTo>
                  <a:lnTo>
                    <a:pt x="0" y="51073"/>
                  </a:lnTo>
                  <a:cubicBezTo>
                    <a:pt x="0" y="22866"/>
                    <a:pt x="22866" y="0"/>
                    <a:pt x="51073" y="0"/>
                  </a:cubicBezTo>
                  <a:close/>
                </a:path>
              </a:pathLst>
            </a:custGeom>
            <a:solidFill>
              <a:srgbClr val="FFFFFF"/>
            </a:solidFill>
          </p:spPr>
        </p:sp>
        <p:sp>
          <p:nvSpPr>
            <p:cNvPr name="TextBox 4" id="4"/>
            <p:cNvSpPr txBox="true"/>
            <p:nvPr/>
          </p:nvSpPr>
          <p:spPr>
            <a:xfrm>
              <a:off x="0" y="-123825"/>
              <a:ext cx="2036123" cy="2262058"/>
            </a:xfrm>
            <a:prstGeom prst="rect">
              <a:avLst/>
            </a:prstGeom>
          </p:spPr>
          <p:txBody>
            <a:bodyPr anchor="ctr" rtlCol="false" tIns="50800" lIns="50800" bIns="50800" rIns="50800"/>
            <a:lstStyle/>
            <a:p>
              <a:pPr algn="ctr">
                <a:lnSpc>
                  <a:spcPts val="4079"/>
                </a:lnSpc>
              </a:pPr>
            </a:p>
          </p:txBody>
        </p:sp>
      </p:grpSp>
      <p:grpSp>
        <p:nvGrpSpPr>
          <p:cNvPr name="Group 5" id="5"/>
          <p:cNvGrpSpPr/>
          <p:nvPr/>
        </p:nvGrpSpPr>
        <p:grpSpPr>
          <a:xfrm rot="0">
            <a:off x="9745167" y="1881197"/>
            <a:ext cx="7676711" cy="8048717"/>
            <a:chOff x="0" y="0"/>
            <a:chExt cx="2021850" cy="2119827"/>
          </a:xfrm>
        </p:grpSpPr>
        <p:sp>
          <p:nvSpPr>
            <p:cNvPr name="Freeform 6" id="6"/>
            <p:cNvSpPr/>
            <p:nvPr/>
          </p:nvSpPr>
          <p:spPr>
            <a:xfrm flipH="false" flipV="false" rot="0">
              <a:off x="0" y="0"/>
              <a:ext cx="2021850" cy="2119827"/>
            </a:xfrm>
            <a:custGeom>
              <a:avLst/>
              <a:gdLst/>
              <a:ahLst/>
              <a:cxnLst/>
              <a:rect r="r" b="b" t="t" l="l"/>
              <a:pathLst>
                <a:path h="2119827" w="2021850">
                  <a:moveTo>
                    <a:pt x="51433" y="0"/>
                  </a:moveTo>
                  <a:lnTo>
                    <a:pt x="1970417" y="0"/>
                  </a:lnTo>
                  <a:cubicBezTo>
                    <a:pt x="1984058" y="0"/>
                    <a:pt x="1997140" y="5419"/>
                    <a:pt x="2006785" y="15064"/>
                  </a:cubicBezTo>
                  <a:cubicBezTo>
                    <a:pt x="2016431" y="24710"/>
                    <a:pt x="2021850" y="37792"/>
                    <a:pt x="2021850" y="51433"/>
                  </a:cubicBezTo>
                  <a:lnTo>
                    <a:pt x="2021850" y="2068393"/>
                  </a:lnTo>
                  <a:cubicBezTo>
                    <a:pt x="2021850" y="2096799"/>
                    <a:pt x="1998822" y="2119827"/>
                    <a:pt x="1970417" y="2119827"/>
                  </a:cubicBezTo>
                  <a:lnTo>
                    <a:pt x="51433" y="2119827"/>
                  </a:lnTo>
                  <a:cubicBezTo>
                    <a:pt x="23027" y="2119827"/>
                    <a:pt x="0" y="2096799"/>
                    <a:pt x="0" y="2068393"/>
                  </a:cubicBezTo>
                  <a:lnTo>
                    <a:pt x="0" y="51433"/>
                  </a:lnTo>
                  <a:cubicBezTo>
                    <a:pt x="0" y="23027"/>
                    <a:pt x="23027" y="0"/>
                    <a:pt x="51433" y="0"/>
                  </a:cubicBezTo>
                  <a:close/>
                </a:path>
              </a:pathLst>
            </a:custGeom>
            <a:solidFill>
              <a:srgbClr val="FFFFFF"/>
            </a:solidFill>
          </p:spPr>
        </p:sp>
        <p:sp>
          <p:nvSpPr>
            <p:cNvPr name="TextBox 7" id="7"/>
            <p:cNvSpPr txBox="true"/>
            <p:nvPr/>
          </p:nvSpPr>
          <p:spPr>
            <a:xfrm>
              <a:off x="0" y="-123825"/>
              <a:ext cx="2021850" cy="2243652"/>
            </a:xfrm>
            <a:prstGeom prst="rect">
              <a:avLst/>
            </a:prstGeom>
          </p:spPr>
          <p:txBody>
            <a:bodyPr anchor="ctr" rtlCol="false" tIns="50800" lIns="50800" bIns="50800" rIns="50800"/>
            <a:lstStyle/>
            <a:p>
              <a:pPr algn="ctr">
                <a:lnSpc>
                  <a:spcPts val="4079"/>
                </a:lnSpc>
              </a:pPr>
            </a:p>
          </p:txBody>
        </p:sp>
      </p:grpSp>
      <p:pic>
        <p:nvPicPr>
          <p:cNvPr name="Picture 8" id="8"/>
          <p:cNvPicPr>
            <a:picLocks noChangeAspect="true"/>
          </p:cNvPicPr>
          <p:nvPr/>
        </p:nvPicPr>
        <p:blipFill>
          <a:blip r:embed="rId3"/>
          <a:stretch>
            <a:fillRect/>
          </a:stretch>
        </p:blipFill>
        <p:spPr>
          <a:xfrm rot="0">
            <a:off x="340843" y="1456924"/>
            <a:ext cx="8935174" cy="9316844"/>
          </a:xfrm>
          <a:prstGeom prst="rect">
            <a:avLst/>
          </a:prstGeom>
        </p:spPr>
      </p:pic>
      <p:sp>
        <p:nvSpPr>
          <p:cNvPr name="TextBox 9" id="9"/>
          <p:cNvSpPr txBox="true"/>
          <p:nvPr/>
        </p:nvSpPr>
        <p:spPr>
          <a:xfrm rot="0">
            <a:off x="1028700" y="580659"/>
            <a:ext cx="16006419" cy="1104265"/>
          </a:xfrm>
          <a:prstGeom prst="rect">
            <a:avLst/>
          </a:prstGeom>
        </p:spPr>
        <p:txBody>
          <a:bodyPr anchor="t" rtlCol="false" tIns="0" lIns="0" bIns="0" rIns="0">
            <a:spAutoFit/>
          </a:bodyPr>
          <a:lstStyle/>
          <a:p>
            <a:pPr algn="l" marL="0" indent="0" lvl="0">
              <a:lnSpc>
                <a:spcPts val="8959"/>
              </a:lnSpc>
              <a:spcBef>
                <a:spcPct val="0"/>
              </a:spcBef>
            </a:pPr>
            <a:r>
              <a:rPr lang="en-US" sz="6399">
                <a:solidFill>
                  <a:srgbClr val="FFFFFF"/>
                </a:solidFill>
                <a:latin typeface="Quicksand"/>
                <a:ea typeface="Quicksand"/>
                <a:cs typeface="Quicksand"/>
                <a:sym typeface="Quicksand"/>
              </a:rPr>
              <a:t>Sociology Outcomes: Instructor Feedback</a:t>
            </a:r>
          </a:p>
        </p:txBody>
      </p:sp>
      <p:pic>
        <p:nvPicPr>
          <p:cNvPr name="Picture 10" id="10"/>
          <p:cNvPicPr>
            <a:picLocks noChangeAspect="true"/>
          </p:cNvPicPr>
          <p:nvPr/>
        </p:nvPicPr>
        <p:blipFill>
          <a:blip r:embed="rId4"/>
          <a:stretch>
            <a:fillRect/>
          </a:stretch>
        </p:blipFill>
        <p:spPr>
          <a:xfrm rot="0">
            <a:off x="9033694" y="1455972"/>
            <a:ext cx="8937079" cy="9328274"/>
          </a:xfrm>
          <a:prstGeom prst="rect">
            <a:avLst/>
          </a:prstGeom>
        </p:spPr>
      </p:pic>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7C2529"/>
        </a:solidFill>
      </p:bgPr>
    </p:bg>
    <p:spTree>
      <p:nvGrpSpPr>
        <p:cNvPr id="1" name=""/>
        <p:cNvGrpSpPr/>
        <p:nvPr/>
      </p:nvGrpSpPr>
      <p:grpSpPr>
        <a:xfrm>
          <a:off x="0" y="0"/>
          <a:ext cx="0" cy="0"/>
          <a:chOff x="0" y="0"/>
          <a:chExt cx="0" cy="0"/>
        </a:xfrm>
      </p:grpSpPr>
      <p:grpSp>
        <p:nvGrpSpPr>
          <p:cNvPr name="Group 2" id="2"/>
          <p:cNvGrpSpPr/>
          <p:nvPr/>
        </p:nvGrpSpPr>
        <p:grpSpPr>
          <a:xfrm rot="0">
            <a:off x="1028700" y="1881197"/>
            <a:ext cx="7730904" cy="8118604"/>
            <a:chOff x="0" y="0"/>
            <a:chExt cx="2036123" cy="2138233"/>
          </a:xfrm>
        </p:grpSpPr>
        <p:sp>
          <p:nvSpPr>
            <p:cNvPr name="Freeform 3" id="3"/>
            <p:cNvSpPr/>
            <p:nvPr/>
          </p:nvSpPr>
          <p:spPr>
            <a:xfrm flipH="false" flipV="false" rot="0">
              <a:off x="0" y="0"/>
              <a:ext cx="2036123" cy="2138233"/>
            </a:xfrm>
            <a:custGeom>
              <a:avLst/>
              <a:gdLst/>
              <a:ahLst/>
              <a:cxnLst/>
              <a:rect r="r" b="b" t="t" l="l"/>
              <a:pathLst>
                <a:path h="2138233" w="2036123">
                  <a:moveTo>
                    <a:pt x="51073" y="0"/>
                  </a:moveTo>
                  <a:lnTo>
                    <a:pt x="1985050" y="0"/>
                  </a:lnTo>
                  <a:cubicBezTo>
                    <a:pt x="1998595" y="0"/>
                    <a:pt x="2011586" y="5381"/>
                    <a:pt x="2021164" y="14959"/>
                  </a:cubicBezTo>
                  <a:cubicBezTo>
                    <a:pt x="2030742" y="24537"/>
                    <a:pt x="2036123" y="37527"/>
                    <a:pt x="2036123" y="51073"/>
                  </a:cubicBezTo>
                  <a:lnTo>
                    <a:pt x="2036123" y="2087160"/>
                  </a:lnTo>
                  <a:cubicBezTo>
                    <a:pt x="2036123" y="2115367"/>
                    <a:pt x="2013257" y="2138233"/>
                    <a:pt x="1985050" y="2138233"/>
                  </a:cubicBezTo>
                  <a:lnTo>
                    <a:pt x="51073" y="2138233"/>
                  </a:lnTo>
                  <a:cubicBezTo>
                    <a:pt x="22866" y="2138233"/>
                    <a:pt x="0" y="2115367"/>
                    <a:pt x="0" y="2087160"/>
                  </a:cubicBezTo>
                  <a:lnTo>
                    <a:pt x="0" y="51073"/>
                  </a:lnTo>
                  <a:cubicBezTo>
                    <a:pt x="0" y="22866"/>
                    <a:pt x="22866" y="0"/>
                    <a:pt x="51073" y="0"/>
                  </a:cubicBezTo>
                  <a:close/>
                </a:path>
              </a:pathLst>
            </a:custGeom>
            <a:solidFill>
              <a:srgbClr val="FFFFFF"/>
            </a:solidFill>
          </p:spPr>
        </p:sp>
        <p:sp>
          <p:nvSpPr>
            <p:cNvPr name="TextBox 4" id="4"/>
            <p:cNvSpPr txBox="true"/>
            <p:nvPr/>
          </p:nvSpPr>
          <p:spPr>
            <a:xfrm>
              <a:off x="0" y="-123825"/>
              <a:ext cx="2036123" cy="2262058"/>
            </a:xfrm>
            <a:prstGeom prst="rect">
              <a:avLst/>
            </a:prstGeom>
          </p:spPr>
          <p:txBody>
            <a:bodyPr anchor="ctr" rtlCol="false" tIns="50800" lIns="50800" bIns="50800" rIns="50800"/>
            <a:lstStyle/>
            <a:p>
              <a:pPr algn="ctr">
                <a:lnSpc>
                  <a:spcPts val="4079"/>
                </a:lnSpc>
              </a:pPr>
            </a:p>
          </p:txBody>
        </p:sp>
      </p:grpSp>
      <p:grpSp>
        <p:nvGrpSpPr>
          <p:cNvPr name="Group 5" id="5"/>
          <p:cNvGrpSpPr/>
          <p:nvPr/>
        </p:nvGrpSpPr>
        <p:grpSpPr>
          <a:xfrm rot="0">
            <a:off x="9745167" y="1881197"/>
            <a:ext cx="7676711" cy="8048717"/>
            <a:chOff x="0" y="0"/>
            <a:chExt cx="2021850" cy="2119827"/>
          </a:xfrm>
        </p:grpSpPr>
        <p:sp>
          <p:nvSpPr>
            <p:cNvPr name="Freeform 6" id="6"/>
            <p:cNvSpPr/>
            <p:nvPr/>
          </p:nvSpPr>
          <p:spPr>
            <a:xfrm flipH="false" flipV="false" rot="0">
              <a:off x="0" y="0"/>
              <a:ext cx="2021850" cy="2119827"/>
            </a:xfrm>
            <a:custGeom>
              <a:avLst/>
              <a:gdLst/>
              <a:ahLst/>
              <a:cxnLst/>
              <a:rect r="r" b="b" t="t" l="l"/>
              <a:pathLst>
                <a:path h="2119827" w="2021850">
                  <a:moveTo>
                    <a:pt x="51433" y="0"/>
                  </a:moveTo>
                  <a:lnTo>
                    <a:pt x="1970417" y="0"/>
                  </a:lnTo>
                  <a:cubicBezTo>
                    <a:pt x="1984058" y="0"/>
                    <a:pt x="1997140" y="5419"/>
                    <a:pt x="2006785" y="15064"/>
                  </a:cubicBezTo>
                  <a:cubicBezTo>
                    <a:pt x="2016431" y="24710"/>
                    <a:pt x="2021850" y="37792"/>
                    <a:pt x="2021850" y="51433"/>
                  </a:cubicBezTo>
                  <a:lnTo>
                    <a:pt x="2021850" y="2068393"/>
                  </a:lnTo>
                  <a:cubicBezTo>
                    <a:pt x="2021850" y="2096799"/>
                    <a:pt x="1998822" y="2119827"/>
                    <a:pt x="1970417" y="2119827"/>
                  </a:cubicBezTo>
                  <a:lnTo>
                    <a:pt x="51433" y="2119827"/>
                  </a:lnTo>
                  <a:cubicBezTo>
                    <a:pt x="23027" y="2119827"/>
                    <a:pt x="0" y="2096799"/>
                    <a:pt x="0" y="2068393"/>
                  </a:cubicBezTo>
                  <a:lnTo>
                    <a:pt x="0" y="51433"/>
                  </a:lnTo>
                  <a:cubicBezTo>
                    <a:pt x="0" y="23027"/>
                    <a:pt x="23027" y="0"/>
                    <a:pt x="51433" y="0"/>
                  </a:cubicBezTo>
                  <a:close/>
                </a:path>
              </a:pathLst>
            </a:custGeom>
            <a:solidFill>
              <a:srgbClr val="FFFFFF"/>
            </a:solidFill>
          </p:spPr>
        </p:sp>
        <p:sp>
          <p:nvSpPr>
            <p:cNvPr name="TextBox 7" id="7"/>
            <p:cNvSpPr txBox="true"/>
            <p:nvPr/>
          </p:nvSpPr>
          <p:spPr>
            <a:xfrm>
              <a:off x="0" y="-123825"/>
              <a:ext cx="2021850" cy="2243652"/>
            </a:xfrm>
            <a:prstGeom prst="rect">
              <a:avLst/>
            </a:prstGeom>
          </p:spPr>
          <p:txBody>
            <a:bodyPr anchor="ctr" rtlCol="false" tIns="50800" lIns="50800" bIns="50800" rIns="50800"/>
            <a:lstStyle/>
            <a:p>
              <a:pPr algn="ctr">
                <a:lnSpc>
                  <a:spcPts val="4079"/>
                </a:lnSpc>
              </a:pPr>
              <a:r>
                <a:rPr lang="en-US" sz="2400">
                  <a:solidFill>
                    <a:srgbClr val="FFFFFF"/>
                  </a:solidFill>
                  <a:latin typeface="Quicksand"/>
                  <a:ea typeface="Quicksand"/>
                  <a:cs typeface="Quicksand"/>
                  <a:sym typeface="Quicksand"/>
                </a:rPr>
                <a:t>fasdf</a:t>
              </a:r>
            </a:p>
          </p:txBody>
        </p:sp>
      </p:grpSp>
      <p:pic>
        <p:nvPicPr>
          <p:cNvPr name="Picture 8" id="8"/>
          <p:cNvPicPr>
            <a:picLocks noChangeAspect="true"/>
          </p:cNvPicPr>
          <p:nvPr/>
        </p:nvPicPr>
        <p:blipFill>
          <a:blip r:embed="rId3"/>
          <a:stretch>
            <a:fillRect/>
          </a:stretch>
        </p:blipFill>
        <p:spPr>
          <a:xfrm rot="0">
            <a:off x="317020" y="1194863"/>
            <a:ext cx="8982822" cy="9602730"/>
          </a:xfrm>
          <a:prstGeom prst="rect">
            <a:avLst/>
          </a:prstGeom>
        </p:spPr>
      </p:pic>
      <p:sp>
        <p:nvSpPr>
          <p:cNvPr name="TextBox 9" id="9"/>
          <p:cNvSpPr txBox="true"/>
          <p:nvPr/>
        </p:nvSpPr>
        <p:spPr>
          <a:xfrm rot="0">
            <a:off x="1028700" y="580659"/>
            <a:ext cx="15836962" cy="1104265"/>
          </a:xfrm>
          <a:prstGeom prst="rect">
            <a:avLst/>
          </a:prstGeom>
        </p:spPr>
        <p:txBody>
          <a:bodyPr anchor="t" rtlCol="false" tIns="0" lIns="0" bIns="0" rIns="0">
            <a:spAutoFit/>
          </a:bodyPr>
          <a:lstStyle/>
          <a:p>
            <a:pPr algn="l" marL="0" indent="0" lvl="0">
              <a:lnSpc>
                <a:spcPts val="8959"/>
              </a:lnSpc>
              <a:spcBef>
                <a:spcPct val="0"/>
              </a:spcBef>
            </a:pPr>
            <a:r>
              <a:rPr lang="en-US" sz="6399">
                <a:solidFill>
                  <a:srgbClr val="FFFFFF"/>
                </a:solidFill>
                <a:latin typeface="Quicksand"/>
                <a:ea typeface="Quicksand"/>
                <a:cs typeface="Quicksand"/>
                <a:sym typeface="Quicksand"/>
              </a:rPr>
              <a:t>Sociology Outcomes: Instructor Feedback</a:t>
            </a:r>
          </a:p>
        </p:txBody>
      </p:sp>
      <p:sp>
        <p:nvSpPr>
          <p:cNvPr name="TextBox 10" id="10"/>
          <p:cNvSpPr txBox="true"/>
          <p:nvPr/>
        </p:nvSpPr>
        <p:spPr>
          <a:xfrm rot="0">
            <a:off x="10036150" y="2222426"/>
            <a:ext cx="6969038" cy="7408630"/>
          </a:xfrm>
          <a:prstGeom prst="rect">
            <a:avLst/>
          </a:prstGeom>
        </p:spPr>
        <p:txBody>
          <a:bodyPr anchor="t" rtlCol="false" tIns="0" lIns="0" bIns="0" rIns="0">
            <a:spAutoFit/>
          </a:bodyPr>
          <a:lstStyle/>
          <a:p>
            <a:pPr algn="ctr">
              <a:lnSpc>
                <a:spcPts val="5350"/>
              </a:lnSpc>
            </a:pPr>
            <a:r>
              <a:rPr lang="en-US" sz="3821" b="true">
                <a:solidFill>
                  <a:srgbClr val="7C2529"/>
                </a:solidFill>
                <a:latin typeface="Quicksand Bold"/>
                <a:ea typeface="Quicksand Bold"/>
                <a:cs typeface="Quicksand Bold"/>
                <a:sym typeface="Quicksand Bold"/>
              </a:rPr>
              <a:t>“Interactions between Librarians and students have been incredible”</a:t>
            </a:r>
          </a:p>
          <a:p>
            <a:pPr algn="ctr">
              <a:lnSpc>
                <a:spcPts val="5350"/>
              </a:lnSpc>
            </a:pPr>
          </a:p>
          <a:p>
            <a:pPr algn="ctr">
              <a:lnSpc>
                <a:spcPts val="5350"/>
              </a:lnSpc>
            </a:pPr>
            <a:r>
              <a:rPr lang="en-US" sz="3821" b="true">
                <a:solidFill>
                  <a:srgbClr val="7C2529"/>
                </a:solidFill>
                <a:latin typeface="Quicksand Bold"/>
                <a:ea typeface="Quicksand Bold"/>
                <a:cs typeface="Quicksand Bold"/>
                <a:sym typeface="Quicksand Bold"/>
              </a:rPr>
              <a:t>“Most students state that they learned so much.”</a:t>
            </a:r>
          </a:p>
          <a:p>
            <a:pPr algn="ctr">
              <a:lnSpc>
                <a:spcPts val="5350"/>
              </a:lnSpc>
            </a:pPr>
          </a:p>
          <a:p>
            <a:pPr algn="ctr" marL="0" indent="0" lvl="0">
              <a:lnSpc>
                <a:spcPts val="5350"/>
              </a:lnSpc>
              <a:spcBef>
                <a:spcPct val="0"/>
              </a:spcBef>
            </a:pPr>
            <a:r>
              <a:rPr lang="en-US" b="true" sz="3821">
                <a:solidFill>
                  <a:srgbClr val="7C2529"/>
                </a:solidFill>
                <a:latin typeface="Quicksand Bold"/>
                <a:ea typeface="Quicksand Bold"/>
                <a:cs typeface="Quicksand Bold"/>
                <a:sym typeface="Quicksand Bold"/>
              </a:rPr>
              <a:t>“Students see all the extra support options on campus they can turn to throughout their studies”</a:t>
            </a:r>
          </a:p>
        </p:txBody>
      </p:sp>
    </p:spTree>
  </p:cSld>
  <p:clrMapOvr>
    <a:masterClrMapping/>
  </p:clrMapOvr>
</p:sld>
</file>

<file path=ppt/slides/slide24.xml><?xml version="1.0" encoding="utf-8"?>
<p:sld xmlns:p="http://schemas.openxmlformats.org/presentationml/2006/main" xmlns:a="http://schemas.openxmlformats.org/drawingml/2006/main">
  <p:cSld>
    <p:bg>
      <p:bgPr>
        <a:solidFill>
          <a:srgbClr val="7C2529"/>
        </a:solidFill>
      </p:bgPr>
    </p:bg>
    <p:spTree>
      <p:nvGrpSpPr>
        <p:cNvPr id="1" name=""/>
        <p:cNvGrpSpPr/>
        <p:nvPr/>
      </p:nvGrpSpPr>
      <p:grpSpPr>
        <a:xfrm>
          <a:off x="0" y="0"/>
          <a:ext cx="0" cy="0"/>
          <a:chOff x="0" y="0"/>
          <a:chExt cx="0" cy="0"/>
        </a:xfrm>
      </p:grpSpPr>
      <p:sp>
        <p:nvSpPr>
          <p:cNvPr name="TextBox 2" id="2"/>
          <p:cNvSpPr txBox="true"/>
          <p:nvPr/>
        </p:nvSpPr>
        <p:spPr>
          <a:xfrm rot="0">
            <a:off x="1182558" y="4586962"/>
            <a:ext cx="3907409" cy="679450"/>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7C2529"/>
                </a:solidFill>
                <a:latin typeface="Quicksand Bold"/>
                <a:ea typeface="Quicksand Bold"/>
                <a:cs typeface="Quicksand Bold"/>
                <a:sym typeface="Quicksand Bold"/>
              </a:rPr>
              <a:t>Scholarly tools</a:t>
            </a:r>
          </a:p>
        </p:txBody>
      </p:sp>
      <p:sp>
        <p:nvSpPr>
          <p:cNvPr name="TextBox 3" id="3"/>
          <p:cNvSpPr txBox="true"/>
          <p:nvPr/>
        </p:nvSpPr>
        <p:spPr>
          <a:xfrm rot="0">
            <a:off x="12562444" y="3882502"/>
            <a:ext cx="2796870" cy="3498850"/>
          </a:xfrm>
          <a:prstGeom prst="rect">
            <a:avLst/>
          </a:prstGeom>
        </p:spPr>
        <p:txBody>
          <a:bodyPr anchor="t" rtlCol="false" tIns="0" lIns="0" bIns="0" rIns="0">
            <a:spAutoFit/>
          </a:bodyPr>
          <a:lstStyle/>
          <a:p>
            <a:pPr algn="ctr" marL="0" indent="0" lvl="0">
              <a:lnSpc>
                <a:spcPts val="5599"/>
              </a:lnSpc>
              <a:spcBef>
                <a:spcPct val="0"/>
              </a:spcBef>
            </a:pPr>
            <a:r>
              <a:rPr lang="en-US" b="true" sz="3999" strike="noStrike" u="none">
                <a:solidFill>
                  <a:srgbClr val="7C2529"/>
                </a:solidFill>
                <a:latin typeface="Quicksand Bold"/>
                <a:ea typeface="Quicksand Bold"/>
                <a:cs typeface="Quicksand Bold"/>
                <a:sym typeface="Quicksand Bold"/>
              </a:rPr>
              <a:t>Create a personal connection to a librarian</a:t>
            </a:r>
          </a:p>
        </p:txBody>
      </p:sp>
      <p:sp>
        <p:nvSpPr>
          <p:cNvPr name="TextBox 4" id="4"/>
          <p:cNvSpPr txBox="true"/>
          <p:nvPr/>
        </p:nvSpPr>
        <p:spPr>
          <a:xfrm rot="0">
            <a:off x="2095624" y="2482702"/>
            <a:ext cx="13263690" cy="5916931"/>
          </a:xfrm>
          <a:prstGeom prst="rect">
            <a:avLst/>
          </a:prstGeom>
        </p:spPr>
        <p:txBody>
          <a:bodyPr anchor="t" rtlCol="false" tIns="0" lIns="0" bIns="0" rIns="0">
            <a:spAutoFit/>
          </a:bodyPr>
          <a:lstStyle/>
          <a:p>
            <a:pPr algn="l" marL="1036315" indent="-518158" lvl="1">
              <a:lnSpc>
                <a:spcPts val="6719"/>
              </a:lnSpc>
              <a:buFont typeface="Arial"/>
              <a:buChar char="•"/>
            </a:pPr>
            <a:r>
              <a:rPr lang="en-US" sz="4799">
                <a:solidFill>
                  <a:srgbClr val="FFFFFF"/>
                </a:solidFill>
                <a:latin typeface="Quicksand"/>
                <a:ea typeface="Quicksand"/>
                <a:cs typeface="Quicksand"/>
                <a:sym typeface="Quicksand"/>
              </a:rPr>
              <a:t>Worth it!</a:t>
            </a:r>
          </a:p>
          <a:p>
            <a:pPr algn="l" marL="1036315" indent="-518158" lvl="1">
              <a:lnSpc>
                <a:spcPts val="6719"/>
              </a:lnSpc>
              <a:buFont typeface="Arial"/>
              <a:buChar char="•"/>
            </a:pPr>
            <a:r>
              <a:rPr lang="en-US" sz="4799">
                <a:solidFill>
                  <a:srgbClr val="FFFFFF"/>
                </a:solidFill>
                <a:latin typeface="Quicksand"/>
                <a:ea typeface="Quicksand"/>
                <a:cs typeface="Quicksand"/>
                <a:sym typeface="Quicksand"/>
              </a:rPr>
              <a:t>Springshare</a:t>
            </a:r>
          </a:p>
          <a:p>
            <a:pPr algn="l" marL="1036315" indent="-518158" lvl="1">
              <a:lnSpc>
                <a:spcPts val="6719"/>
              </a:lnSpc>
              <a:buFont typeface="Arial"/>
              <a:buChar char="•"/>
            </a:pPr>
            <a:r>
              <a:rPr lang="en-US" sz="4799">
                <a:solidFill>
                  <a:srgbClr val="FFFFFF"/>
                </a:solidFill>
                <a:latin typeface="Quicksand"/>
                <a:ea typeface="Quicksand"/>
                <a:cs typeface="Quicksand"/>
                <a:sym typeface="Quicksand"/>
              </a:rPr>
              <a:t>Student response</a:t>
            </a:r>
          </a:p>
          <a:p>
            <a:pPr algn="l" marL="1036315" indent="-518158" lvl="1">
              <a:lnSpc>
                <a:spcPts val="6719"/>
              </a:lnSpc>
              <a:buFont typeface="Arial"/>
              <a:buChar char="•"/>
            </a:pPr>
            <a:r>
              <a:rPr lang="en-US" sz="4799">
                <a:solidFill>
                  <a:srgbClr val="FFFFFF"/>
                </a:solidFill>
                <a:latin typeface="Quicksand"/>
                <a:ea typeface="Quicksand"/>
                <a:cs typeface="Quicksand"/>
                <a:sym typeface="Quicksand"/>
              </a:rPr>
              <a:t>Scalable</a:t>
            </a:r>
          </a:p>
          <a:p>
            <a:pPr algn="l" marL="1036315" indent="-518158" lvl="1">
              <a:lnSpc>
                <a:spcPts val="6719"/>
              </a:lnSpc>
              <a:buFont typeface="Arial"/>
              <a:buChar char="•"/>
            </a:pPr>
            <a:r>
              <a:rPr lang="en-US" sz="4799">
                <a:solidFill>
                  <a:srgbClr val="FFFFFF"/>
                </a:solidFill>
                <a:latin typeface="Quicksand"/>
                <a:ea typeface="Quicksand"/>
                <a:cs typeface="Quicksand"/>
                <a:sym typeface="Quicksand"/>
              </a:rPr>
              <a:t>Value vs. other library assignments</a:t>
            </a:r>
          </a:p>
          <a:p>
            <a:pPr algn="l" marL="1036315" indent="-518158" lvl="1">
              <a:lnSpc>
                <a:spcPts val="6719"/>
              </a:lnSpc>
              <a:buFont typeface="Arial"/>
              <a:buChar char="•"/>
            </a:pPr>
            <a:r>
              <a:rPr lang="en-US" sz="4799">
                <a:solidFill>
                  <a:srgbClr val="FFFFFF"/>
                </a:solidFill>
                <a:latin typeface="Quicksand"/>
                <a:ea typeface="Quicksand"/>
                <a:cs typeface="Quicksand"/>
                <a:sym typeface="Quicksand"/>
              </a:rPr>
              <a:t>Partners</a:t>
            </a:r>
          </a:p>
          <a:p>
            <a:pPr algn="ctr" marL="0" indent="0" lvl="0">
              <a:lnSpc>
                <a:spcPts val="6719"/>
              </a:lnSpc>
              <a:spcBef>
                <a:spcPct val="0"/>
              </a:spcBef>
            </a:pPr>
          </a:p>
        </p:txBody>
      </p:sp>
      <p:sp>
        <p:nvSpPr>
          <p:cNvPr name="TextBox 5" id="5"/>
          <p:cNvSpPr txBox="true"/>
          <p:nvPr/>
        </p:nvSpPr>
        <p:spPr>
          <a:xfrm rot="0">
            <a:off x="1451029" y="427272"/>
            <a:ext cx="9720560" cy="1377949"/>
          </a:xfrm>
          <a:prstGeom prst="rect">
            <a:avLst/>
          </a:prstGeom>
        </p:spPr>
        <p:txBody>
          <a:bodyPr anchor="t" rtlCol="false" tIns="0" lIns="0" bIns="0" rIns="0">
            <a:spAutoFit/>
          </a:bodyPr>
          <a:lstStyle/>
          <a:p>
            <a:pPr algn="ctr">
              <a:lnSpc>
                <a:spcPts val="11200"/>
              </a:lnSpc>
              <a:spcBef>
                <a:spcPct val="0"/>
              </a:spcBef>
            </a:pPr>
            <a:r>
              <a:rPr lang="en-US" sz="8000">
                <a:solidFill>
                  <a:srgbClr val="FFFFFF"/>
                </a:solidFill>
                <a:latin typeface="Quicksand"/>
                <a:ea typeface="Quicksand"/>
                <a:cs typeface="Quicksand"/>
                <a:sym typeface="Quicksand"/>
              </a:rPr>
              <a:t>Librarian Takeaways</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7C2529"/>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DAG4gyu7NbE</dc:identifier>
  <dcterms:modified xsi:type="dcterms:W3CDTF">2011-08-01T06:04:30Z</dcterms:modified>
  <cp:revision>1</cp:revision>
  <dc:title>Dana and LiErin ACRL</dc:title>
</cp:coreProperties>
</file>