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5"/>
  </p:notesMasterIdLst>
  <p:handoutMasterIdLst>
    <p:handoutMasterId r:id="rId56"/>
  </p:handoutMasterIdLst>
  <p:sldIdLst>
    <p:sldId id="257" r:id="rId2"/>
    <p:sldId id="305" r:id="rId3"/>
    <p:sldId id="306" r:id="rId4"/>
    <p:sldId id="307" r:id="rId5"/>
    <p:sldId id="308" r:id="rId6"/>
    <p:sldId id="318" r:id="rId7"/>
    <p:sldId id="311" r:id="rId8"/>
    <p:sldId id="310" r:id="rId9"/>
    <p:sldId id="322" r:id="rId10"/>
    <p:sldId id="326" r:id="rId11"/>
    <p:sldId id="309" r:id="rId12"/>
    <p:sldId id="327" r:id="rId13"/>
    <p:sldId id="332" r:id="rId14"/>
    <p:sldId id="333" r:id="rId15"/>
    <p:sldId id="330" r:id="rId16"/>
    <p:sldId id="334" r:id="rId17"/>
    <p:sldId id="329" r:id="rId18"/>
    <p:sldId id="258" r:id="rId19"/>
    <p:sldId id="342" r:id="rId20"/>
    <p:sldId id="312" r:id="rId21"/>
    <p:sldId id="331" r:id="rId22"/>
    <p:sldId id="335" r:id="rId23"/>
    <p:sldId id="284" r:id="rId24"/>
    <p:sldId id="320" r:id="rId25"/>
    <p:sldId id="343" r:id="rId26"/>
    <p:sldId id="369" r:id="rId27"/>
    <p:sldId id="341" r:id="rId28"/>
    <p:sldId id="323" r:id="rId29"/>
    <p:sldId id="282" r:id="rId30"/>
    <p:sldId id="340" r:id="rId31"/>
    <p:sldId id="304" r:id="rId32"/>
    <p:sldId id="288" r:id="rId33"/>
    <p:sldId id="290" r:id="rId34"/>
    <p:sldId id="292" r:id="rId35"/>
    <p:sldId id="317" r:id="rId36"/>
    <p:sldId id="266" r:id="rId37"/>
    <p:sldId id="350" r:id="rId38"/>
    <p:sldId id="353" r:id="rId39"/>
    <p:sldId id="354" r:id="rId40"/>
    <p:sldId id="355" r:id="rId41"/>
    <p:sldId id="352" r:id="rId42"/>
    <p:sldId id="356" r:id="rId43"/>
    <p:sldId id="319" r:id="rId44"/>
    <p:sldId id="358" r:id="rId45"/>
    <p:sldId id="265" r:id="rId46"/>
    <p:sldId id="360" r:id="rId47"/>
    <p:sldId id="367" r:id="rId48"/>
    <p:sldId id="348" r:id="rId49"/>
    <p:sldId id="344" r:id="rId50"/>
    <p:sldId id="362" r:id="rId51"/>
    <p:sldId id="370" r:id="rId52"/>
    <p:sldId id="363" r:id="rId53"/>
    <p:sldId id="275" r:id="rId54"/>
  </p:sldIdLst>
  <p:sldSz cx="9144000" cy="6858000" type="screen4x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-1416" y="-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notesMaster" Target="notesMasters/notesMaster1.xml"/><Relationship Id="rId56" Type="http://schemas.openxmlformats.org/officeDocument/2006/relationships/handoutMaster" Target="handoutMasters/handoutMaster1.xml"/><Relationship Id="rId57" Type="http://schemas.openxmlformats.org/officeDocument/2006/relationships/printerSettings" Target="printerSettings/printerSettings1.bin"/><Relationship Id="rId58" Type="http://schemas.openxmlformats.org/officeDocument/2006/relationships/presProps" Target="presProps.xml"/><Relationship Id="rId59" Type="http://schemas.openxmlformats.org/officeDocument/2006/relationships/viewProps" Target="viewProp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theme" Target="theme/theme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solidFill>
                  <a:schemeClr val="tx1"/>
                </a:solidFill>
              </a:ln>
              <a:effectLst/>
            </c:spPr>
          </c:dPt>
          <c:errBars>
            <c:errBarType val="both"/>
            <c:errValType val="cust"/>
            <c:noEndCap val="0"/>
            <c:plus>
              <c:numRef>
                <c:f>Sheet3!$F$28</c:f>
                <c:numCache>
                  <c:formatCode>General</c:formatCode>
                  <c:ptCount val="1"/>
                  <c:pt idx="0">
                    <c:v>0.35</c:v>
                  </c:pt>
                </c:numCache>
              </c:numRef>
            </c:plus>
            <c:minus>
              <c:numRef>
                <c:f>Sheet3!$F$28</c:f>
                <c:numCache>
                  <c:formatCode>General</c:formatCode>
                  <c:ptCount val="1"/>
                  <c:pt idx="0">
                    <c:v>0.35</c:v>
                  </c:pt>
                </c:numCache>
              </c:numRef>
            </c:minus>
          </c:errBars>
          <c:cat>
            <c:strRef>
              <c:f>Sheet3!$D$28:$D$29</c:f>
              <c:strCache>
                <c:ptCount val="2"/>
                <c:pt idx="0">
                  <c:v>Parallel Play</c:v>
                </c:pt>
                <c:pt idx="1">
                  <c:v>Reciprocal Play</c:v>
                </c:pt>
              </c:strCache>
            </c:strRef>
          </c:cat>
          <c:val>
            <c:numRef>
              <c:f>Sheet3!$E$28:$E$29</c:f>
              <c:numCache>
                <c:formatCode>General</c:formatCode>
                <c:ptCount val="2"/>
                <c:pt idx="0">
                  <c:v>1.23</c:v>
                </c:pt>
                <c:pt idx="1">
                  <c:v>3.05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43165464"/>
        <c:axId val="2132376936"/>
      </c:barChart>
      <c:catAx>
        <c:axId val="-214316546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2132376936"/>
        <c:crosses val="autoZero"/>
        <c:auto val="1"/>
        <c:lblAlgn val="ctr"/>
        <c:lblOffset val="100"/>
        <c:noMultiLvlLbl val="0"/>
      </c:catAx>
      <c:valAx>
        <c:axId val="2132376936"/>
        <c:scaling>
          <c:orientation val="minMax"/>
          <c:min val="0.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800"/>
                </a:pPr>
                <a:r>
                  <a:rPr lang="en-US" sz="1800"/>
                  <a:t>Mean Number of Helpful Responses</a:t>
                </a:r>
              </a:p>
            </c:rich>
          </c:tx>
          <c:layout>
            <c:manualLayout>
              <c:xMode val="edge"/>
              <c:yMode val="edge"/>
              <c:x val="0.00644699176764838"/>
              <c:y val="0.1613768642081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-2143165464"/>
        <c:crosses val="autoZero"/>
        <c:crossBetween val="between"/>
        <c:majorUnit val="1.0"/>
        <c:minorUnit val="1.0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pieChart>
        <c:varyColors val="1"/>
        <c:ser>
          <c:idx val="0"/>
          <c:order val="0"/>
          <c:cat>
            <c:strRef>
              <c:f>Sheet4!$F$7:$F$11</c:f>
              <c:strCache>
                <c:ptCount val="5"/>
                <c:pt idx="0">
                  <c:v>Never</c:v>
                </c:pt>
                <c:pt idx="1">
                  <c:v>Rarely</c:v>
                </c:pt>
                <c:pt idx="2">
                  <c:v>Sometimes</c:v>
                </c:pt>
                <c:pt idx="3">
                  <c:v>Often</c:v>
                </c:pt>
                <c:pt idx="4">
                  <c:v>All the time</c:v>
                </c:pt>
              </c:strCache>
            </c:strRef>
          </c:cat>
          <c:val>
            <c:numRef>
              <c:f>Sheet4!$G$7:$G$11</c:f>
              <c:numCache>
                <c:formatCode>General</c:formatCode>
                <c:ptCount val="5"/>
                <c:pt idx="0">
                  <c:v>1.1</c:v>
                </c:pt>
                <c:pt idx="1">
                  <c:v>1.1</c:v>
                </c:pt>
                <c:pt idx="2">
                  <c:v>33.85</c:v>
                </c:pt>
                <c:pt idx="3">
                  <c:v>33.85</c:v>
                </c:pt>
                <c:pt idx="4">
                  <c:v>30.1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98657848964203"/>
          <c:y val="0.146015801963111"/>
          <c:w val="0.270907382727737"/>
          <c:h val="0.560708122101176"/>
        </c:manualLayout>
      </c:layout>
      <c:overlay val="0"/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10181786411901"/>
          <c:y val="0.028155738647428"/>
          <c:w val="0.845464564959271"/>
          <c:h val="0.79726392379607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Sheet1!$K$5</c:f>
              <c:strCache>
                <c:ptCount val="1"/>
                <c:pt idx="0">
                  <c:v>Babies whose mothers did not always respond with massage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tx1"/>
              </a:solidFill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Sheet1!$L$7:$Q$7</c:f>
                <c:numCache>
                  <c:formatCode>General</c:formatCode>
                  <c:ptCount val="6"/>
                  <c:pt idx="0">
                    <c:v>0.08499</c:v>
                  </c:pt>
                  <c:pt idx="1">
                    <c:v>0.13205</c:v>
                  </c:pt>
                  <c:pt idx="2">
                    <c:v>0.13127</c:v>
                  </c:pt>
                  <c:pt idx="3">
                    <c:v>0.12081</c:v>
                  </c:pt>
                  <c:pt idx="4">
                    <c:v>0.12081</c:v>
                  </c:pt>
                  <c:pt idx="5">
                    <c:v>0.12081</c:v>
                  </c:pt>
                </c:numCache>
              </c:numRef>
            </c:plus>
            <c:minus>
              <c:numRef>
                <c:f>Sheet1!$L$7:$Q$7</c:f>
                <c:numCache>
                  <c:formatCode>General</c:formatCode>
                  <c:ptCount val="6"/>
                  <c:pt idx="0">
                    <c:v>0.08499</c:v>
                  </c:pt>
                  <c:pt idx="1">
                    <c:v>0.13205</c:v>
                  </c:pt>
                  <c:pt idx="2">
                    <c:v>0.13127</c:v>
                  </c:pt>
                  <c:pt idx="3">
                    <c:v>0.12081</c:v>
                  </c:pt>
                  <c:pt idx="4">
                    <c:v>0.12081</c:v>
                  </c:pt>
                  <c:pt idx="5">
                    <c:v>0.12081</c:v>
                  </c:pt>
                </c:numCache>
              </c:numRef>
            </c:minus>
          </c:errBars>
          <c:cat>
            <c:strRef>
              <c:f>Sheet1!$L$4:$O$4</c:f>
              <c:strCache>
                <c:ptCount val="4"/>
                <c:pt idx="0">
                  <c:v>Fast recovery from stress</c:v>
                </c:pt>
                <c:pt idx="1">
                  <c:v>Pleasure at high intensity activities (e.g., being tossed)</c:v>
                </c:pt>
                <c:pt idx="2">
                  <c:v>Pleasure at low intensity activities (e.g., being rocked)</c:v>
                </c:pt>
                <c:pt idx="3">
                  <c:v>Smiling/Laughter</c:v>
                </c:pt>
              </c:strCache>
            </c:strRef>
          </c:cat>
          <c:val>
            <c:numRef>
              <c:f>Sheet1!$L$5:$O$5</c:f>
              <c:numCache>
                <c:formatCode>General</c:formatCode>
                <c:ptCount val="4"/>
                <c:pt idx="0">
                  <c:v>2.44</c:v>
                </c:pt>
                <c:pt idx="1">
                  <c:v>4.7669</c:v>
                </c:pt>
                <c:pt idx="2">
                  <c:v>4.7293</c:v>
                </c:pt>
                <c:pt idx="3">
                  <c:v>4.3143</c:v>
                </c:pt>
              </c:numCache>
            </c:numRef>
          </c:val>
        </c:ser>
        <c:ser>
          <c:idx val="1"/>
          <c:order val="1"/>
          <c:tx>
            <c:strRef>
              <c:f>Sheet1!$K$6</c:f>
              <c:strCache>
                <c:ptCount val="1"/>
                <c:pt idx="0">
                  <c:v>Babies whose mothers always responded with massage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Sheet1!$L$8:$Q$8</c:f>
                <c:numCache>
                  <c:formatCode>General</c:formatCode>
                  <c:ptCount val="6"/>
                  <c:pt idx="0">
                    <c:v>0.15176</c:v>
                  </c:pt>
                  <c:pt idx="1">
                    <c:v>0.25897</c:v>
                  </c:pt>
                  <c:pt idx="2">
                    <c:v>0.23299</c:v>
                  </c:pt>
                  <c:pt idx="3">
                    <c:v>0.24328</c:v>
                  </c:pt>
                  <c:pt idx="4">
                    <c:v>0.24328</c:v>
                  </c:pt>
                  <c:pt idx="5">
                    <c:v>0.24328</c:v>
                  </c:pt>
                </c:numCache>
              </c:numRef>
            </c:plus>
            <c:minus>
              <c:numRef>
                <c:f>Sheet1!$L$8:$Q$8</c:f>
                <c:numCache>
                  <c:formatCode>General</c:formatCode>
                  <c:ptCount val="6"/>
                  <c:pt idx="0">
                    <c:v>0.15176</c:v>
                  </c:pt>
                  <c:pt idx="1">
                    <c:v>0.25897</c:v>
                  </c:pt>
                  <c:pt idx="2">
                    <c:v>0.23299</c:v>
                  </c:pt>
                  <c:pt idx="3">
                    <c:v>0.24328</c:v>
                  </c:pt>
                  <c:pt idx="4">
                    <c:v>0.24328</c:v>
                  </c:pt>
                  <c:pt idx="5">
                    <c:v>0.24328</c:v>
                  </c:pt>
                </c:numCache>
              </c:numRef>
            </c:minus>
          </c:errBars>
          <c:cat>
            <c:strRef>
              <c:f>Sheet1!$L$4:$O$4</c:f>
              <c:strCache>
                <c:ptCount val="4"/>
                <c:pt idx="0">
                  <c:v>Fast recovery from stress</c:v>
                </c:pt>
                <c:pt idx="1">
                  <c:v>Pleasure at high intensity activities (e.g., being tossed)</c:v>
                </c:pt>
                <c:pt idx="2">
                  <c:v>Pleasure at low intensity activities (e.g., being rocked)</c:v>
                </c:pt>
                <c:pt idx="3">
                  <c:v>Smiling/Laughter</c:v>
                </c:pt>
              </c:strCache>
            </c:strRef>
          </c:cat>
          <c:val>
            <c:numRef>
              <c:f>Sheet1!$L$6:$O$6</c:f>
              <c:numCache>
                <c:formatCode>General</c:formatCode>
                <c:ptCount val="4"/>
                <c:pt idx="0">
                  <c:v>2.63</c:v>
                </c:pt>
                <c:pt idx="1">
                  <c:v>5.8</c:v>
                </c:pt>
                <c:pt idx="2">
                  <c:v>5.6286</c:v>
                </c:pt>
                <c:pt idx="3">
                  <c:v>5.087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42616280"/>
        <c:axId val="-2140866104"/>
      </c:barChart>
      <c:catAx>
        <c:axId val="-2142616280"/>
        <c:scaling>
          <c:orientation val="minMax"/>
        </c:scaling>
        <c:delete val="0"/>
        <c:axPos val="b"/>
        <c:majorTickMark val="out"/>
        <c:minorTickMark val="none"/>
        <c:tickLblPos val="nextTo"/>
        <c:crossAx val="-2140866104"/>
        <c:crosses val="autoZero"/>
        <c:auto val="1"/>
        <c:lblAlgn val="ctr"/>
        <c:lblOffset val="100"/>
        <c:noMultiLvlLbl val="0"/>
      </c:catAx>
      <c:valAx>
        <c:axId val="-2140866104"/>
        <c:scaling>
          <c:orientation val="minMax"/>
          <c:min val="1.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Mother-reported behaviors</a:t>
                </a:r>
              </a:p>
            </c:rich>
          </c:tx>
          <c:layout>
            <c:manualLayout>
              <c:xMode val="edge"/>
              <c:yMode val="edge"/>
              <c:x val="0.00942623560783251"/>
              <c:y val="0.2041008549845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-21426162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40695107194189"/>
          <c:y val="0.00180651749390558"/>
          <c:w val="0.357862026286756"/>
          <c:h val="0.155267439297383"/>
        </c:manualLayout>
      </c:layout>
      <c:overlay val="0"/>
      <c:txPr>
        <a:bodyPr/>
        <a:lstStyle/>
        <a:p>
          <a:pPr>
            <a:defRPr sz="18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0"/>
    </mc:Choice>
    <mc:Fallback>
      <c:style val="20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Sheet3!$E$4</c:f>
              <c:strCache>
                <c:ptCount val="1"/>
                <c:pt idx="0">
                  <c:v>Not yet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strRef>
              <c:f>Sheet3!$D$5:$D$6</c:f>
              <c:strCache>
                <c:ptCount val="2"/>
                <c:pt idx="0">
                  <c:v>Babies whose mothers did not always respond with massage</c:v>
                </c:pt>
                <c:pt idx="1">
                  <c:v>Babies whose mothers always responded with massage</c:v>
                </c:pt>
              </c:strCache>
            </c:strRef>
          </c:cat>
          <c:val>
            <c:numRef>
              <c:f>Sheet3!$E$5:$E$6</c:f>
              <c:numCache>
                <c:formatCode>General</c:formatCode>
                <c:ptCount val="2"/>
                <c:pt idx="0">
                  <c:v>12.8</c:v>
                </c:pt>
                <c:pt idx="1">
                  <c:v>4.8</c:v>
                </c:pt>
              </c:numCache>
            </c:numRef>
          </c:val>
        </c:ser>
        <c:ser>
          <c:idx val="1"/>
          <c:order val="1"/>
          <c:tx>
            <c:strRef>
              <c:f>Sheet3!$F$4</c:f>
              <c:strCache>
                <c:ptCount val="1"/>
                <c:pt idx="0">
                  <c:v>Some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strRef>
              <c:f>Sheet3!$D$5:$D$6</c:f>
              <c:strCache>
                <c:ptCount val="2"/>
                <c:pt idx="0">
                  <c:v>Babies whose mothers did not always respond with massage</c:v>
                </c:pt>
                <c:pt idx="1">
                  <c:v>Babies whose mothers always responded with massage</c:v>
                </c:pt>
              </c:strCache>
            </c:strRef>
          </c:cat>
          <c:val>
            <c:numRef>
              <c:f>Sheet3!$F$5:$F$6</c:f>
              <c:numCache>
                <c:formatCode>General</c:formatCode>
                <c:ptCount val="2"/>
                <c:pt idx="0">
                  <c:v>39.7</c:v>
                </c:pt>
                <c:pt idx="1">
                  <c:v>22.6</c:v>
                </c:pt>
              </c:numCache>
            </c:numRef>
          </c:val>
        </c:ser>
        <c:ser>
          <c:idx val="2"/>
          <c:order val="2"/>
          <c:tx>
            <c:strRef>
              <c:f>Sheet3!$G$4</c:f>
              <c:strCache>
                <c:ptCount val="1"/>
                <c:pt idx="0">
                  <c:v>Often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strRef>
              <c:f>Sheet3!$D$5:$D$6</c:f>
              <c:strCache>
                <c:ptCount val="2"/>
                <c:pt idx="0">
                  <c:v>Babies whose mothers did not always respond with massage</c:v>
                </c:pt>
                <c:pt idx="1">
                  <c:v>Babies whose mothers always responded with massage</c:v>
                </c:pt>
              </c:strCache>
            </c:strRef>
          </c:cat>
          <c:val>
            <c:numRef>
              <c:f>Sheet3!$G$5:$G$6</c:f>
              <c:numCache>
                <c:formatCode>General</c:formatCode>
                <c:ptCount val="2"/>
                <c:pt idx="0">
                  <c:v>47.4</c:v>
                </c:pt>
                <c:pt idx="1">
                  <c:v>72.6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78869656"/>
        <c:axId val="-2076649688"/>
      </c:barChart>
      <c:catAx>
        <c:axId val="-207886965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-2076649688"/>
        <c:crosses val="autoZero"/>
        <c:auto val="1"/>
        <c:lblAlgn val="ctr"/>
        <c:lblOffset val="100"/>
        <c:noMultiLvlLbl val="0"/>
      </c:catAx>
      <c:valAx>
        <c:axId val="-207664968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000"/>
                </a:pPr>
                <a:r>
                  <a:rPr lang="en-US" sz="2000" dirty="0" smtClean="0"/>
                  <a:t>Percent</a:t>
                </a:r>
                <a:r>
                  <a:rPr lang="en-US" sz="2000" baseline="0" dirty="0" smtClean="0"/>
                  <a:t> of Babies</a:t>
                </a:r>
                <a:endParaRPr lang="en-US" sz="2000" dirty="0"/>
              </a:p>
            </c:rich>
          </c:tx>
          <c:layout>
            <c:manualLayout>
              <c:xMode val="edge"/>
              <c:yMode val="edge"/>
              <c:x val="0.00699300699300699"/>
              <c:y val="0.24497675490031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-20788696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39375585044876"/>
          <c:y val="0.0478865806667783"/>
          <c:w val="0.129155883486592"/>
          <c:h val="0.21805662590048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Sheet3!$E$22</c:f>
              <c:strCache>
                <c:ptCount val="1"/>
                <c:pt idx="0">
                  <c:v>Not yet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strRef>
              <c:f>Sheet3!$D$23:$D$24</c:f>
              <c:strCache>
                <c:ptCount val="2"/>
                <c:pt idx="0">
                  <c:v>Babies whose mothers did not always respond with massage</c:v>
                </c:pt>
                <c:pt idx="1">
                  <c:v>Babies whose mothers always responded with massage</c:v>
                </c:pt>
              </c:strCache>
            </c:strRef>
          </c:cat>
          <c:val>
            <c:numRef>
              <c:f>Sheet3!$E$23:$E$24</c:f>
              <c:numCache>
                <c:formatCode>General</c:formatCode>
                <c:ptCount val="2"/>
                <c:pt idx="0">
                  <c:v>9.0</c:v>
                </c:pt>
                <c:pt idx="1">
                  <c:v>6.5</c:v>
                </c:pt>
              </c:numCache>
            </c:numRef>
          </c:val>
        </c:ser>
        <c:ser>
          <c:idx val="1"/>
          <c:order val="1"/>
          <c:tx>
            <c:strRef>
              <c:f>Sheet3!$F$22</c:f>
              <c:strCache>
                <c:ptCount val="1"/>
                <c:pt idx="0">
                  <c:v>Some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strRef>
              <c:f>Sheet3!$D$23:$D$24</c:f>
              <c:strCache>
                <c:ptCount val="2"/>
                <c:pt idx="0">
                  <c:v>Babies whose mothers did not always respond with massage</c:v>
                </c:pt>
                <c:pt idx="1">
                  <c:v>Babies whose mothers always responded with massage</c:v>
                </c:pt>
              </c:strCache>
            </c:strRef>
          </c:cat>
          <c:val>
            <c:numRef>
              <c:f>Sheet3!$F$23:$F$24</c:f>
              <c:numCache>
                <c:formatCode>General</c:formatCode>
                <c:ptCount val="2"/>
                <c:pt idx="0">
                  <c:v>35.9</c:v>
                </c:pt>
                <c:pt idx="1">
                  <c:v>17.7</c:v>
                </c:pt>
              </c:numCache>
            </c:numRef>
          </c:val>
        </c:ser>
        <c:ser>
          <c:idx val="2"/>
          <c:order val="2"/>
          <c:tx>
            <c:strRef>
              <c:f>Sheet3!$G$22</c:f>
              <c:strCache>
                <c:ptCount val="1"/>
                <c:pt idx="0">
                  <c:v>Often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strRef>
              <c:f>Sheet3!$D$23:$D$24</c:f>
              <c:strCache>
                <c:ptCount val="2"/>
                <c:pt idx="0">
                  <c:v>Babies whose mothers did not always respond with massage</c:v>
                </c:pt>
                <c:pt idx="1">
                  <c:v>Babies whose mothers always responded with massage</c:v>
                </c:pt>
              </c:strCache>
            </c:strRef>
          </c:cat>
          <c:val>
            <c:numRef>
              <c:f>Sheet3!$G$23:$G$24</c:f>
              <c:numCache>
                <c:formatCode>General</c:formatCode>
                <c:ptCount val="2"/>
                <c:pt idx="0">
                  <c:v>55.1</c:v>
                </c:pt>
                <c:pt idx="1">
                  <c:v>75.8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37005704"/>
        <c:axId val="-2145794184"/>
      </c:barChart>
      <c:catAx>
        <c:axId val="21370057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-2145794184"/>
        <c:crosses val="autoZero"/>
        <c:auto val="1"/>
        <c:lblAlgn val="ctr"/>
        <c:lblOffset val="100"/>
        <c:noMultiLvlLbl val="0"/>
      </c:catAx>
      <c:valAx>
        <c:axId val="-214579418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000"/>
                </a:pPr>
                <a:r>
                  <a:rPr lang="en-US" sz="2000" dirty="0" smtClean="0"/>
                  <a:t>Percent of Babies</a:t>
                </a:r>
                <a:endParaRPr lang="en-US" sz="2000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21370057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1170911109427"/>
          <c:y val="0.00195718996691304"/>
          <c:w val="0.119671423983315"/>
          <c:h val="0.238803779436112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C67227-3B0B-6143-A453-A3D434F506DB}" type="datetimeFigureOut">
              <a:rPr lang="en-US" smtClean="0"/>
              <a:t>3/14/15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9B10D7-A2A3-3848-BE86-0E3D5FBBE3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4871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E23DA-40BC-BC49-A9D0-DB90A86CD15F}" type="datetimeFigureOut">
              <a:rPr lang="en-US" smtClean="0"/>
              <a:t>3/13/15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D9749B-36A9-5E47-A1A3-004C9184E8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387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D9749B-36A9-5E47-A1A3-004C9184E83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86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Pregnancy is a major life-changing, life-generating event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D9749B-36A9-5E47-A1A3-004C9184E83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11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75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214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947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132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493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74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627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26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027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430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106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12AF7-E569-1A40-A855-6BBD89EA49EA}" type="datetimeFigureOut">
              <a:rPr lang="en-US" smtClean="0"/>
              <a:t>3/13/15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44244-CBC9-7A42-B03E-7BE4CAC497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419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3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4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4" Type="http://schemas.openxmlformats.org/officeDocument/2006/relationships/image" Target="../media/image29.jpeg"/><Relationship Id="rId5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4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eg"/><Relationship Id="rId3" Type="http://schemas.openxmlformats.org/officeDocument/2006/relationships/image" Target="../media/image25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5390" y="0"/>
            <a:ext cx="1009252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8961" y="4435555"/>
            <a:ext cx="4369343" cy="193899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 gestation of virtue: </a:t>
            </a:r>
          </a:p>
          <a:p>
            <a:r>
              <a:rPr lang="en-US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 examination of how experiences in the womb may build the moral self</a:t>
            </a:r>
            <a:endParaRPr lang="en-US" sz="3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906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/>
          <a:lstStyle/>
          <a:p>
            <a:r>
              <a:rPr lang="en-US" dirty="0" smtClean="0"/>
              <a:t>Where are the origins of virtue?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5754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One view: Altruism (virtue?) is innate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631" y="1840972"/>
            <a:ext cx="2880512" cy="37167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5631" y="5557761"/>
            <a:ext cx="3018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Warneken</a:t>
            </a:r>
            <a:r>
              <a:rPr lang="en-US" dirty="0" smtClean="0"/>
              <a:t> &amp; </a:t>
            </a:r>
            <a:r>
              <a:rPr lang="en-US" dirty="0" err="1" smtClean="0"/>
              <a:t>Tomasello</a:t>
            </a:r>
            <a:r>
              <a:rPr lang="en-US" dirty="0" smtClean="0"/>
              <a:t>, 2006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746143" y="1611618"/>
            <a:ext cx="5080358" cy="5087632"/>
          </a:xfrm>
        </p:spPr>
        <p:txBody>
          <a:bodyPr>
            <a:normAutofit fontScale="47500" lnSpcReduction="20000"/>
          </a:bodyPr>
          <a:lstStyle/>
          <a:p>
            <a:pPr lvl="1">
              <a:buNone/>
            </a:pPr>
            <a:r>
              <a:rPr lang="en-US" sz="5900" dirty="0" smtClean="0"/>
              <a:t>Early altruism is unlikely to emerge from “acculturation, parental intervention, or any other form of socialization.”</a:t>
            </a:r>
          </a:p>
          <a:p>
            <a:pPr lvl="1">
              <a:buNone/>
            </a:pPr>
            <a:r>
              <a:rPr lang="en-US" sz="5900" dirty="0" smtClean="0"/>
              <a:t>				</a:t>
            </a:r>
            <a:r>
              <a:rPr lang="en-US" sz="5900" dirty="0" err="1" smtClean="0"/>
              <a:t>Tomasello</a:t>
            </a:r>
            <a:r>
              <a:rPr lang="en-US" sz="5900" dirty="0" smtClean="0"/>
              <a:t>, 2009</a:t>
            </a:r>
          </a:p>
          <a:p>
            <a:pPr lvl="1">
              <a:buNone/>
            </a:pPr>
            <a:endParaRPr lang="en-US" sz="5900" dirty="0"/>
          </a:p>
          <a:p>
            <a:pPr lvl="1">
              <a:buNone/>
            </a:pPr>
            <a:r>
              <a:rPr lang="en-US" sz="5900" dirty="0" smtClean="0"/>
              <a:t>“Infants </a:t>
            </a:r>
            <a:r>
              <a:rPr lang="en-US" sz="5900" dirty="0"/>
              <a:t>show altruistic tendencies at an age when socialization could not yet have had a major impact on their </a:t>
            </a:r>
            <a:r>
              <a:rPr lang="en-US" sz="5900" dirty="0" smtClean="0"/>
              <a:t>development.”</a:t>
            </a:r>
          </a:p>
          <a:p>
            <a:pPr lvl="1">
              <a:buNone/>
            </a:pPr>
            <a:r>
              <a:rPr lang="en-US" sz="5900" dirty="0"/>
              <a:t>	</a:t>
            </a:r>
            <a:r>
              <a:rPr lang="en-US" sz="5900" dirty="0" smtClean="0"/>
              <a:t>			 </a:t>
            </a:r>
            <a:r>
              <a:rPr lang="en-US" sz="5900" dirty="0" err="1" smtClean="0"/>
              <a:t>Warneken</a:t>
            </a:r>
            <a:r>
              <a:rPr lang="en-US" sz="5900" dirty="0" smtClean="0"/>
              <a:t>, 2013</a:t>
            </a:r>
            <a:endParaRPr lang="en-US" sz="5900" dirty="0"/>
          </a:p>
          <a:p>
            <a:pPr lvl="1">
              <a:buNone/>
            </a:pPr>
            <a:endParaRPr lang="en-US" sz="5900" dirty="0" smtClean="0"/>
          </a:p>
          <a:p>
            <a:pPr lvl="1">
              <a:buNone/>
            </a:pPr>
            <a:endParaRPr lang="en-US" sz="5900" dirty="0" smtClean="0"/>
          </a:p>
          <a:p>
            <a:pPr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464200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437176"/>
            <a:ext cx="8229600" cy="29919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Care-giver brings child into testing room</a:t>
            </a:r>
          </a:p>
          <a:p>
            <a:pPr marL="0" indent="0">
              <a:buNone/>
            </a:pPr>
            <a:r>
              <a:rPr lang="en-US" sz="2800" dirty="0" smtClean="0"/>
              <a:t>Play materials: </a:t>
            </a:r>
          </a:p>
          <a:p>
            <a:pPr lvl="1"/>
            <a:r>
              <a:rPr lang="en-US" dirty="0" smtClean="0"/>
              <a:t>Stacking toy, musical toy, plastic ball</a:t>
            </a:r>
          </a:p>
          <a:p>
            <a:pPr marL="0" indent="0">
              <a:buNone/>
            </a:pPr>
            <a:r>
              <a:rPr lang="en-US" sz="2800" dirty="0" smtClean="0"/>
              <a:t>One of two structured warm-ups (6 minutes)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1959" y="3602457"/>
            <a:ext cx="2939306" cy="24142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601" y="3597683"/>
            <a:ext cx="3046252" cy="2419015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-86824"/>
            <a:ext cx="8229600" cy="1642574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Rethinking natural </a:t>
            </a:r>
            <a:r>
              <a:rPr lang="en-US" dirty="0"/>
              <a:t>a</a:t>
            </a:r>
            <a:r>
              <a:rPr lang="en-US" dirty="0" smtClean="0"/>
              <a:t>ltruism: </a:t>
            </a:r>
            <a:br>
              <a:rPr lang="en-US" dirty="0" smtClean="0"/>
            </a:br>
            <a:r>
              <a:rPr lang="en-US" dirty="0" smtClean="0"/>
              <a:t>The role of the warm-up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516367" y="6169098"/>
            <a:ext cx="19543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Parallel Play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5517223" y="6164818"/>
            <a:ext cx="23903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Reciprocal Play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703120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997016" y="6279818"/>
            <a:ext cx="3816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Cortes </a:t>
            </a:r>
            <a:r>
              <a:rPr lang="en-US" dirty="0" err="1" smtClean="0"/>
              <a:t>Barragan</a:t>
            </a:r>
            <a:r>
              <a:rPr lang="en-US" dirty="0" smtClean="0"/>
              <a:t> &amp; </a:t>
            </a:r>
            <a:r>
              <a:rPr lang="en-US" dirty="0" err="1" smtClean="0"/>
              <a:t>Dweck</a:t>
            </a:r>
            <a:r>
              <a:rPr lang="en-US" dirty="0" smtClean="0"/>
              <a:t>, 2014, </a:t>
            </a:r>
            <a:r>
              <a:rPr lang="en-US" i="1" dirty="0" smtClean="0"/>
              <a:t>PNAS</a:t>
            </a:r>
            <a:endParaRPr lang="en-US" i="1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2524339"/>
              </p:ext>
            </p:extLst>
          </p:nvPr>
        </p:nvGraphicFramePr>
        <p:xfrm>
          <a:off x="1557867" y="491067"/>
          <a:ext cx="5909733" cy="5571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531924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75607" y="3936729"/>
            <a:ext cx="274340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“Exceptional . . . </a:t>
            </a:r>
          </a:p>
          <a:p>
            <a:r>
              <a:rPr lang="en-US" sz="2200" dirty="0" smtClean="0"/>
              <a:t>an instant classic.”</a:t>
            </a:r>
          </a:p>
          <a:p>
            <a:pPr marL="342900" indent="-342900">
              <a:buFontTx/>
              <a:buChar char="-"/>
            </a:pPr>
            <a:r>
              <a:rPr lang="en-US" sz="2200" dirty="0" smtClean="0"/>
              <a:t>Andrew </a:t>
            </a:r>
            <a:r>
              <a:rPr lang="en-US" sz="2200" dirty="0" err="1" smtClean="0"/>
              <a:t>Meltzoff</a:t>
            </a:r>
            <a:r>
              <a:rPr lang="en-US" sz="2200" dirty="0" smtClean="0"/>
              <a:t>, University of Washington</a:t>
            </a:r>
            <a:endParaRPr lang="en-US" sz="2200" dirty="0"/>
          </a:p>
        </p:txBody>
      </p:sp>
      <p:sp>
        <p:nvSpPr>
          <p:cNvPr id="8" name="TextBox 7"/>
          <p:cNvSpPr txBox="1"/>
          <p:nvPr/>
        </p:nvSpPr>
        <p:spPr>
          <a:xfrm>
            <a:off x="3219853" y="3960131"/>
            <a:ext cx="226632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“A terrific paper.”</a:t>
            </a:r>
          </a:p>
          <a:p>
            <a:endParaRPr lang="en-US" sz="2200" dirty="0" smtClean="0"/>
          </a:p>
          <a:p>
            <a:pPr marL="342900" indent="-342900">
              <a:buFontTx/>
              <a:buChar char="-"/>
            </a:pPr>
            <a:r>
              <a:rPr lang="en-US" sz="2200" dirty="0" smtClean="0"/>
              <a:t>Paul Bloom,</a:t>
            </a:r>
          </a:p>
          <a:p>
            <a:r>
              <a:rPr lang="en-US" sz="2200" dirty="0" smtClean="0"/>
              <a:t>      Yale University</a:t>
            </a:r>
            <a:endParaRPr lang="en-US" sz="2200" dirty="0"/>
          </a:p>
        </p:txBody>
      </p:sp>
      <p:sp>
        <p:nvSpPr>
          <p:cNvPr id="9" name="TextBox 8"/>
          <p:cNvSpPr txBox="1"/>
          <p:nvPr/>
        </p:nvSpPr>
        <p:spPr>
          <a:xfrm>
            <a:off x="6082573" y="3945704"/>
            <a:ext cx="277511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“I love this research.”</a:t>
            </a:r>
          </a:p>
          <a:p>
            <a:endParaRPr lang="en-US" sz="2200" dirty="0" smtClean="0"/>
          </a:p>
          <a:p>
            <a:pPr marL="342900" indent="-342900">
              <a:buFontTx/>
              <a:buChar char="-"/>
            </a:pPr>
            <a:r>
              <a:rPr lang="en-US" sz="2200" dirty="0" smtClean="0"/>
              <a:t>Elizabeth </a:t>
            </a:r>
            <a:r>
              <a:rPr lang="en-US" sz="2200" dirty="0" err="1" smtClean="0"/>
              <a:t>Spelke</a:t>
            </a:r>
            <a:r>
              <a:rPr lang="en-US" sz="2200" dirty="0" smtClean="0"/>
              <a:t>,</a:t>
            </a:r>
            <a:endParaRPr lang="en-US" sz="2200" dirty="0"/>
          </a:p>
          <a:p>
            <a:r>
              <a:rPr lang="en-US" sz="2200" dirty="0" smtClean="0"/>
              <a:t>      Harvard University</a:t>
            </a:r>
            <a:endParaRPr lang="en-US" sz="2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607" y="346818"/>
            <a:ext cx="2019920" cy="30321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1168" y="371181"/>
            <a:ext cx="2335013" cy="304028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2573" y="346818"/>
            <a:ext cx="2724781" cy="304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9055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Response by </a:t>
            </a:r>
            <a:r>
              <a:rPr lang="en-US" dirty="0" err="1" smtClean="0"/>
              <a:t>Warneken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19125" y="1611618"/>
            <a:ext cx="7635876" cy="4516132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sz="3000" dirty="0" smtClean="0"/>
              <a:t>“Socialization practices and </a:t>
            </a:r>
            <a:r>
              <a:rPr lang="en-US" sz="3000" b="1" u="sng" dirty="0" smtClean="0"/>
              <a:t>cultural norms are not foundational</a:t>
            </a:r>
            <a:r>
              <a:rPr lang="en-US" sz="3000" dirty="0" smtClean="0"/>
              <a:t> for early </a:t>
            </a:r>
            <a:r>
              <a:rPr lang="en-US" sz="3000" dirty="0" smtClean="0"/>
              <a:t>helping.”</a:t>
            </a:r>
            <a:endParaRPr lang="en-US" sz="3000" dirty="0" smtClean="0"/>
          </a:p>
          <a:p>
            <a:pPr lvl="1">
              <a:buNone/>
            </a:pPr>
            <a:r>
              <a:rPr lang="en-US" sz="3000" dirty="0" smtClean="0"/>
              <a:t>				</a:t>
            </a:r>
            <a:r>
              <a:rPr lang="en-US" sz="3000" dirty="0" err="1" smtClean="0"/>
              <a:t>Warneken</a:t>
            </a:r>
            <a:r>
              <a:rPr lang="en-US" sz="3000" dirty="0" smtClean="0"/>
              <a:t>, 2015, </a:t>
            </a:r>
            <a:r>
              <a:rPr lang="en-US" sz="3000" i="1" dirty="0" smtClean="0"/>
              <a:t>PNAS</a:t>
            </a:r>
          </a:p>
          <a:p>
            <a:pPr lvl="1">
              <a:buNone/>
            </a:pPr>
            <a:endParaRPr lang="en-US" sz="3000" i="1" dirty="0" smtClean="0"/>
          </a:p>
          <a:p>
            <a:pPr lvl="1">
              <a:buNone/>
            </a:pPr>
            <a:r>
              <a:rPr lang="en-US" sz="3000" dirty="0" smtClean="0"/>
              <a:t>“Infants show altruistic tendencies at an age when socialization could not yet have had a major impact on their development.”</a:t>
            </a:r>
          </a:p>
          <a:p>
            <a:pPr lvl="1">
              <a:buNone/>
            </a:pPr>
            <a:r>
              <a:rPr lang="en-US" sz="3000" dirty="0"/>
              <a:t>	</a:t>
            </a:r>
            <a:r>
              <a:rPr lang="en-US" sz="3000" dirty="0" smtClean="0"/>
              <a:t>			</a:t>
            </a:r>
            <a:r>
              <a:rPr lang="en-US" sz="3000" dirty="0" err="1" smtClean="0"/>
              <a:t>Warneken</a:t>
            </a:r>
            <a:r>
              <a:rPr lang="en-US" sz="3000" dirty="0" smtClean="0"/>
              <a:t>, 2014</a:t>
            </a:r>
            <a:endParaRPr lang="en-US" sz="3000" dirty="0" smtClean="0"/>
          </a:p>
          <a:p>
            <a:pPr lvl="1">
              <a:buNone/>
            </a:pPr>
            <a:endParaRPr lang="en-US" sz="5900" dirty="0" smtClean="0"/>
          </a:p>
          <a:p>
            <a:pPr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224860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 txBox="1">
            <a:spLocks/>
          </p:cNvSpPr>
          <p:nvPr/>
        </p:nvSpPr>
        <p:spPr>
          <a:xfrm>
            <a:off x="241160" y="1268413"/>
            <a:ext cx="8681775" cy="4748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Arial"/>
              <a:buNone/>
            </a:pPr>
            <a:r>
              <a:rPr lang="en-US" sz="3000" dirty="0" smtClean="0"/>
              <a:t>“We suggest that there are </a:t>
            </a:r>
            <a:r>
              <a:rPr lang="en-US" sz="3000" b="1" u="sng" dirty="0" smtClean="0"/>
              <a:t>numerous routes </a:t>
            </a:r>
            <a:r>
              <a:rPr lang="en-US" sz="3000" dirty="0" smtClean="0"/>
              <a:t>to early learning aside from direct tuition. The task before us is to understand the </a:t>
            </a:r>
            <a:r>
              <a:rPr lang="en-US" sz="3000" b="1" u="sng" dirty="0" smtClean="0"/>
              <a:t>subtle forms of socialization </a:t>
            </a:r>
            <a:r>
              <a:rPr lang="en-US" sz="3000" dirty="0" smtClean="0"/>
              <a:t>embedded in social experiences and the capacity of infants to learn from those experiences.”</a:t>
            </a:r>
          </a:p>
          <a:p>
            <a:pPr lvl="1">
              <a:buFont typeface="Arial"/>
              <a:buNone/>
            </a:pPr>
            <a:r>
              <a:rPr lang="en-US" sz="3000" dirty="0" smtClean="0"/>
              <a:t>			Cortes </a:t>
            </a:r>
            <a:r>
              <a:rPr lang="en-US" sz="3000" dirty="0" err="1" smtClean="0"/>
              <a:t>Barragan</a:t>
            </a:r>
            <a:r>
              <a:rPr lang="en-US" sz="3000" dirty="0" smtClean="0"/>
              <a:t> &amp; </a:t>
            </a:r>
            <a:r>
              <a:rPr lang="en-US" sz="3000" dirty="0" err="1" smtClean="0"/>
              <a:t>Dweck</a:t>
            </a:r>
            <a:r>
              <a:rPr lang="en-US" sz="3000" dirty="0" smtClean="0"/>
              <a:t>, 2015, </a:t>
            </a:r>
            <a:r>
              <a:rPr lang="en-US" sz="3000" i="1" dirty="0" smtClean="0"/>
              <a:t>PNAS</a:t>
            </a:r>
            <a:endParaRPr lang="en-US" sz="5900" dirty="0" smtClean="0"/>
          </a:p>
          <a:p>
            <a:pPr>
              <a:buFont typeface="Arial"/>
              <a:buNone/>
            </a:pPr>
            <a:endParaRPr lang="en-US" dirty="0" smtClean="0"/>
          </a:p>
          <a:p>
            <a:pPr lvl="1">
              <a:buFont typeface="Arial"/>
              <a:buNone/>
            </a:pPr>
            <a:endParaRPr lang="en-US" dirty="0" smtClean="0"/>
          </a:p>
          <a:p>
            <a:pPr lvl="1">
              <a:buFont typeface="Arial"/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</a:t>
            </a:r>
            <a:r>
              <a:rPr lang="en-US" dirty="0" smtClean="0"/>
              <a:t>reply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6017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968500"/>
            <a:ext cx="7620000" cy="290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560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MAXIEMBLEM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1" r="45093" b="16962"/>
          <a:stretch>
            <a:fillRect/>
          </a:stretch>
        </p:blipFill>
        <p:spPr>
          <a:xfrm>
            <a:off x="2734411" y="1704375"/>
            <a:ext cx="3648301" cy="3741087"/>
          </a:xfrm>
          <a:noFill/>
        </p:spPr>
      </p:pic>
      <p:sp>
        <p:nvSpPr>
          <p:cNvPr id="5" name="TextBox 4"/>
          <p:cNvSpPr txBox="1"/>
          <p:nvPr/>
        </p:nvSpPr>
        <p:spPr>
          <a:xfrm>
            <a:off x="1881051" y="369725"/>
            <a:ext cx="56601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u="sng" dirty="0" err="1" smtClean="0">
                <a:solidFill>
                  <a:srgbClr val="0000FF"/>
                </a:solidFill>
              </a:rPr>
              <a:t>Fraternidad</a:t>
            </a:r>
            <a:r>
              <a:rPr lang="en-US" sz="6000" b="1" u="sng" dirty="0" smtClean="0">
                <a:solidFill>
                  <a:srgbClr val="0000FF"/>
                </a:solidFill>
              </a:rPr>
              <a:t> 2000</a:t>
            </a:r>
            <a:endParaRPr lang="en-US" sz="6000" b="1" u="sng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8918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6" y="777874"/>
            <a:ext cx="3990354" cy="51593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8900" y="777874"/>
            <a:ext cx="1585892" cy="24447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7694" y="777874"/>
            <a:ext cx="1583076" cy="24447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8900" y="3540125"/>
            <a:ext cx="1577159" cy="23971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7694" y="3540126"/>
            <a:ext cx="1523631" cy="2397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225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7" descr="DSCN44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97"/>
          <a:stretch>
            <a:fillRect/>
          </a:stretch>
        </p:blipFill>
        <p:spPr>
          <a:xfrm>
            <a:off x="780727" y="584903"/>
            <a:ext cx="7790990" cy="517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2762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8" descr="EVENTO BURBAN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9712" y="425955"/>
            <a:ext cx="8280430" cy="462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456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DSCN36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" t="19357" r="4286" b="11949"/>
          <a:stretch>
            <a:fillRect/>
          </a:stretch>
        </p:blipFill>
        <p:spPr bwMode="auto">
          <a:xfrm>
            <a:off x="379712" y="869000"/>
            <a:ext cx="8342228" cy="4628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4456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SCN9938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5435" y="781089"/>
            <a:ext cx="8129619" cy="4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818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N66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61" r="5556" b="11003"/>
          <a:stretch>
            <a:fillRect/>
          </a:stretch>
        </p:blipFill>
        <p:spPr>
          <a:xfrm>
            <a:off x="76200" y="852289"/>
            <a:ext cx="8903873" cy="50772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65269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7898" y="1169808"/>
            <a:ext cx="4392519" cy="3592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435" y="1169808"/>
            <a:ext cx="3915024" cy="359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3653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1536" y="593838"/>
            <a:ext cx="3518333" cy="5505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9045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6025" y="651750"/>
            <a:ext cx="4974919" cy="502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3466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IMG_2533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2787650" cy="627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DSCN72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52" t="29906" r="48845" b="31337"/>
          <a:stretch>
            <a:fillRect/>
          </a:stretch>
        </p:blipFill>
        <p:spPr bwMode="auto">
          <a:xfrm>
            <a:off x="6394437" y="1490176"/>
            <a:ext cx="236537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IMG_279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09" t="19504" r="14751"/>
          <a:stretch>
            <a:fillRect/>
          </a:stretch>
        </p:blipFill>
        <p:spPr>
          <a:xfrm>
            <a:off x="3447087" y="1779525"/>
            <a:ext cx="2590800" cy="23479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80721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IMG_10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54" y="923221"/>
            <a:ext cx="3941763" cy="527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IMG_22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9" t="12172" b="12576"/>
          <a:stretch>
            <a:fillRect/>
          </a:stretch>
        </p:blipFill>
        <p:spPr>
          <a:xfrm rot="18958726">
            <a:off x="3376854" y="405696"/>
            <a:ext cx="3749675" cy="2549525"/>
          </a:xfrm>
          <a:prstGeom prst="rect">
            <a:avLst/>
          </a:prstGeom>
          <a:noFill/>
        </p:spPr>
      </p:pic>
      <p:pic>
        <p:nvPicPr>
          <p:cNvPr id="4" name="Picture 5" descr="img20150218_1345090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654" y="2356734"/>
            <a:ext cx="2601913" cy="376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IMG_222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27" r="20673" b="54543"/>
          <a:stretch>
            <a:fillRect/>
          </a:stretch>
        </p:blipFill>
        <p:spPr bwMode="auto">
          <a:xfrm>
            <a:off x="4291254" y="3377496"/>
            <a:ext cx="2370138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4818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IMG_109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92133" y="304801"/>
            <a:ext cx="3773194" cy="2819314"/>
          </a:xfrm>
          <a:prstGeom prst="rect">
            <a:avLst/>
          </a:prstGeom>
          <a:noFill/>
        </p:spPr>
      </p:pic>
      <p:pic>
        <p:nvPicPr>
          <p:cNvPr id="3" name="Picture 8" descr="IMG_2533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" y="304800"/>
            <a:ext cx="2787650" cy="627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 descr="IMG_120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79" t="8058" r="11559" b="26189"/>
          <a:stretch>
            <a:fillRect/>
          </a:stretch>
        </p:blipFill>
        <p:spPr bwMode="auto">
          <a:xfrm>
            <a:off x="5125764" y="3482975"/>
            <a:ext cx="3200400" cy="294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4714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5426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 theoretical model</a:t>
            </a:r>
            <a:br>
              <a:rPr lang="en-US" dirty="0" smtClean="0"/>
            </a:br>
            <a:r>
              <a:rPr lang="en-US" dirty="0" smtClean="0"/>
              <a:t>(with correlational </a:t>
            </a:r>
            <a:r>
              <a:rPr lang="en-US" dirty="0" smtClean="0"/>
              <a:t>data)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032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513"/>
            <a:ext cx="8401050" cy="1325562"/>
          </a:xfrm>
        </p:spPr>
        <p:txBody>
          <a:bodyPr>
            <a:normAutofit fontScale="90000"/>
          </a:bodyPr>
          <a:lstStyle/>
          <a:p>
            <a:r>
              <a:rPr lang="en-US" dirty="0"/>
              <a:t>M</a:t>
            </a:r>
            <a:r>
              <a:rPr lang="en-US" dirty="0" smtClean="0"/>
              <a:t>ethods for collecting pre-project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87450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en-US" sz="2800" dirty="0" smtClean="0"/>
              <a:t>Amazon Mechanical Turk</a:t>
            </a:r>
          </a:p>
          <a:p>
            <a:pPr marL="457200" lvl="1" indent="0">
              <a:buNone/>
            </a:pPr>
            <a:r>
              <a:rPr lang="en-US" dirty="0"/>
              <a:t>	</a:t>
            </a:r>
            <a:r>
              <a:rPr lang="en-US" dirty="0" smtClean="0"/>
              <a:t>1,000+ mothers of babies</a:t>
            </a:r>
          </a:p>
        </p:txBody>
      </p:sp>
    </p:spTree>
    <p:extLst>
      <p:ext uri="{BB962C8B-B14F-4D97-AF65-F5344CB8AC3E}">
        <p14:creationId xmlns:p14="http://schemas.microsoft.com/office/powerpoint/2010/main" val="3495989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Statistical controls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7543800" cy="5287962"/>
          </a:xfrm>
        </p:spPr>
        <p:txBody>
          <a:bodyPr>
            <a:normAutofit fontScale="77500" lnSpcReduction="20000"/>
          </a:bodyPr>
          <a:lstStyle/>
          <a:p>
            <a:pPr>
              <a:buFont typeface="Wingdings" charset="2"/>
              <a:buChar char="Ø"/>
            </a:pPr>
            <a:r>
              <a:rPr lang="en-US" dirty="0" smtClean="0"/>
              <a:t>Age of the mother </a:t>
            </a:r>
            <a:endParaRPr lang="en-US" dirty="0" smtClean="0"/>
          </a:p>
          <a:p>
            <a:pPr>
              <a:buFont typeface="Wingdings" charset="2"/>
              <a:buChar char="Ø"/>
            </a:pPr>
            <a:r>
              <a:rPr lang="en-US" dirty="0" smtClean="0"/>
              <a:t>Age of child on assessment date</a:t>
            </a:r>
            <a:endParaRPr lang="en-US" dirty="0" smtClean="0"/>
          </a:p>
          <a:p>
            <a:pPr>
              <a:buFont typeface="Wingdings" charset="2"/>
              <a:buChar char="Ø"/>
            </a:pPr>
            <a:r>
              <a:rPr lang="en-US" dirty="0" smtClean="0"/>
              <a:t>Baseline levels of fetal movement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Birth order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Birth weight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Child gender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Love for the child during early life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Nutrition during pregnancy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Race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Socio-economic status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Support from partner during pregnancy and after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Stress during pregnancy and after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Verbal engagement with the </a:t>
            </a:r>
            <a:r>
              <a:rPr lang="en-US" dirty="0" smtClean="0"/>
              <a:t>fetus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481917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54263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Where can the model begin?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673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0" y="794271"/>
            <a:ext cx="5082912" cy="38121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2000" y="3293257"/>
            <a:ext cx="5080000" cy="284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2850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160" y="3219260"/>
            <a:ext cx="135255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Mothers’ Positive Attitudes</a:t>
            </a:r>
          </a:p>
          <a:p>
            <a:pPr algn="ctr"/>
            <a:r>
              <a:rPr lang="en-US" dirty="0" smtClean="0"/>
              <a:t>Toward Pregnancy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8643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 and Second Trimesters</a:t>
            </a:r>
            <a:endParaRPr lang="en-US" dirty="0"/>
          </a:p>
        </p:txBody>
      </p:sp>
      <p:cxnSp>
        <p:nvCxnSpPr>
          <p:cNvPr id="66" name="Straight Connector 65"/>
          <p:cNvCxnSpPr/>
          <p:nvPr/>
        </p:nvCxnSpPr>
        <p:spPr>
          <a:xfrm>
            <a:off x="0" y="1360706"/>
            <a:ext cx="9144000" cy="4981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983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160" y="3219260"/>
            <a:ext cx="135255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Mothers’ Positive Attitudes</a:t>
            </a:r>
          </a:p>
          <a:p>
            <a:pPr algn="ctr"/>
            <a:r>
              <a:rPr lang="en-US" dirty="0" smtClean="0"/>
              <a:t>Toward Pregnancy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611449" y="3650633"/>
            <a:ext cx="14605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Responsive </a:t>
            </a:r>
          </a:p>
          <a:p>
            <a:pPr algn="ctr"/>
            <a:r>
              <a:rPr lang="en-US" dirty="0" smtClean="0"/>
              <a:t>Massaging</a:t>
            </a:r>
            <a:endParaRPr lang="en-US" dirty="0"/>
          </a:p>
        </p:txBody>
      </p:sp>
      <p:cxnSp>
        <p:nvCxnSpPr>
          <p:cNvPr id="15" name="Straight Arrow Connector 14"/>
          <p:cNvCxnSpPr>
            <a:stCxn id="7" idx="3"/>
            <a:endCxn id="11" idx="1"/>
          </p:cNvCxnSpPr>
          <p:nvPr/>
        </p:nvCxnSpPr>
        <p:spPr>
          <a:xfrm>
            <a:off x="1834710" y="3957924"/>
            <a:ext cx="776739" cy="158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88643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 and Second Trimesters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389199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Third </a:t>
            </a:r>
          </a:p>
          <a:p>
            <a:pPr algn="ctr"/>
            <a:r>
              <a:rPr lang="en-US" dirty="0" smtClean="0"/>
              <a:t>Trimester</a:t>
            </a:r>
            <a:endParaRPr lang="en-US" dirty="0"/>
          </a:p>
        </p:txBody>
      </p:sp>
      <p:cxnSp>
        <p:nvCxnSpPr>
          <p:cNvPr id="66" name="Straight Connector 65"/>
          <p:cNvCxnSpPr/>
          <p:nvPr/>
        </p:nvCxnSpPr>
        <p:spPr>
          <a:xfrm>
            <a:off x="0" y="1360706"/>
            <a:ext cx="9144000" cy="4981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823791" y="3321292"/>
            <a:ext cx="94151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0.31***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6980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513"/>
            <a:ext cx="8401050" cy="1325562"/>
          </a:xfrm>
        </p:spPr>
        <p:txBody>
          <a:bodyPr>
            <a:normAutofit/>
          </a:bodyPr>
          <a:lstStyle/>
          <a:p>
            <a:r>
              <a:rPr lang="en-US" dirty="0" smtClean="0"/>
              <a:t>Rates of responsive massage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8745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 smtClean="0"/>
              <a:t>“When my baby moved/kicked, I would massage </a:t>
            </a:r>
          </a:p>
          <a:p>
            <a:pPr marL="0" indent="0" algn="ctr">
              <a:buNone/>
            </a:pPr>
            <a:r>
              <a:rPr lang="en-US" sz="2800" dirty="0" smtClean="0"/>
              <a:t>over the spot where I felt the movement.”</a:t>
            </a: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4583161"/>
              </p:ext>
            </p:extLst>
          </p:nvPr>
        </p:nvGraphicFramePr>
        <p:xfrm>
          <a:off x="1473201" y="2319867"/>
          <a:ext cx="6688666" cy="370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607941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Qualitative data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495196" y="1769924"/>
            <a:ext cx="67524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/>
              <a:t>“I </a:t>
            </a:r>
            <a:r>
              <a:rPr lang="en-US" sz="3000" dirty="0"/>
              <a:t>massaged slow and deep because I wanted to "touch", or feel the babies body as much as possible. (Like two hand touching in between glass</a:t>
            </a:r>
            <a:r>
              <a:rPr lang="en-US" sz="3000" dirty="0" smtClean="0"/>
              <a:t>!). </a:t>
            </a:r>
            <a:r>
              <a:rPr lang="en-US" sz="3000" dirty="0"/>
              <a:t>I would usually be in bed thinking about him and </a:t>
            </a:r>
            <a:endParaRPr lang="en-US" sz="3000" dirty="0" smtClean="0"/>
          </a:p>
          <a:p>
            <a:r>
              <a:rPr lang="en-US" sz="3000" b="1" u="sng" dirty="0" smtClean="0"/>
              <a:t>I </a:t>
            </a:r>
            <a:r>
              <a:rPr lang="en-US" sz="3000" b="1" u="sng" dirty="0"/>
              <a:t>was </a:t>
            </a:r>
            <a:r>
              <a:rPr lang="en-US" sz="3000" b="1" u="sng" dirty="0" smtClean="0"/>
              <a:t>ecstatic</a:t>
            </a:r>
            <a:r>
              <a:rPr lang="en-US" sz="3000" dirty="0" smtClean="0"/>
              <a:t>!”</a:t>
            </a:r>
          </a:p>
          <a:p>
            <a:endParaRPr lang="en-US" sz="3000" dirty="0"/>
          </a:p>
          <a:p>
            <a:r>
              <a:rPr lang="en-US" sz="3000" dirty="0" smtClean="0"/>
              <a:t>- </a:t>
            </a:r>
            <a:r>
              <a:rPr lang="en-US" sz="3000" dirty="0"/>
              <a:t>M</a:t>
            </a:r>
            <a:r>
              <a:rPr lang="en-US" sz="3000" dirty="0" smtClean="0"/>
              <a:t>other of 3 month old girl, rural Georgia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7655148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54262"/>
            <a:ext cx="8229600" cy="1835591"/>
          </a:xfrm>
        </p:spPr>
        <p:txBody>
          <a:bodyPr>
            <a:normAutofit/>
          </a:bodyPr>
          <a:lstStyle/>
          <a:p>
            <a:r>
              <a:rPr lang="en-US" dirty="0" smtClean="0"/>
              <a:t>What might happen in-utero as a result of responsive massage?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4689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1487" y="758793"/>
            <a:ext cx="4760183" cy="51754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55298" y="6137861"/>
            <a:ext cx="2160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Reissland</a:t>
            </a:r>
            <a:r>
              <a:rPr lang="en-US" dirty="0" smtClean="0"/>
              <a:t> et al.,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905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7333" y="1170940"/>
            <a:ext cx="5263445" cy="42633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39891" y="5626501"/>
            <a:ext cx="2070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Meltzoff</a:t>
            </a:r>
            <a:r>
              <a:rPr lang="en-US" dirty="0" smtClean="0"/>
              <a:t> et al., 1977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06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160" y="3219260"/>
            <a:ext cx="135255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Mothers’ Positive Attitudes</a:t>
            </a:r>
          </a:p>
          <a:p>
            <a:pPr algn="ctr"/>
            <a:r>
              <a:rPr lang="en-US" dirty="0" smtClean="0"/>
              <a:t>Toward Pregnancy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611449" y="3650633"/>
            <a:ext cx="14605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Responsive </a:t>
            </a:r>
          </a:p>
          <a:p>
            <a:pPr algn="ctr"/>
            <a:r>
              <a:rPr lang="en-US" dirty="0" smtClean="0"/>
              <a:t>Massaging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487333" y="2296075"/>
            <a:ext cx="1778000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Reported Ability</a:t>
            </a:r>
          </a:p>
          <a:p>
            <a:pPr algn="ctr"/>
            <a:r>
              <a:rPr lang="en-US" dirty="0" smtClean="0"/>
              <a:t>To </a:t>
            </a:r>
            <a:r>
              <a:rPr lang="en-US" dirty="0" smtClean="0"/>
              <a:t>Imitate Facial Expression</a:t>
            </a:r>
            <a:endParaRPr lang="en-US" dirty="0"/>
          </a:p>
        </p:txBody>
      </p:sp>
      <p:cxnSp>
        <p:nvCxnSpPr>
          <p:cNvPr id="15" name="Straight Arrow Connector 14"/>
          <p:cNvCxnSpPr>
            <a:stCxn id="7" idx="3"/>
            <a:endCxn id="11" idx="1"/>
          </p:cNvCxnSpPr>
          <p:nvPr/>
        </p:nvCxnSpPr>
        <p:spPr>
          <a:xfrm>
            <a:off x="1834710" y="3957924"/>
            <a:ext cx="776739" cy="158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1" idx="0"/>
            <a:endCxn id="13" idx="1"/>
          </p:cNvCxnSpPr>
          <p:nvPr/>
        </p:nvCxnSpPr>
        <p:spPr>
          <a:xfrm flipV="1">
            <a:off x="3341699" y="2757740"/>
            <a:ext cx="1145634" cy="8928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88643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 and Second Trimesters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389199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Third </a:t>
            </a:r>
          </a:p>
          <a:p>
            <a:pPr algn="ctr"/>
            <a:r>
              <a:rPr lang="en-US" dirty="0" smtClean="0"/>
              <a:t>Trimester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253383" y="396875"/>
            <a:ext cx="2212975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 Year </a:t>
            </a:r>
          </a:p>
          <a:p>
            <a:pPr algn="ctr"/>
            <a:r>
              <a:rPr lang="en-US" dirty="0"/>
              <a:t>o</a:t>
            </a:r>
            <a:r>
              <a:rPr lang="en-US" dirty="0" smtClean="0"/>
              <a:t>f Life</a:t>
            </a:r>
            <a:endParaRPr lang="en-US" dirty="0"/>
          </a:p>
        </p:txBody>
      </p:sp>
      <p:cxnSp>
        <p:nvCxnSpPr>
          <p:cNvPr id="66" name="Straight Connector 65"/>
          <p:cNvCxnSpPr/>
          <p:nvPr/>
        </p:nvCxnSpPr>
        <p:spPr>
          <a:xfrm>
            <a:off x="0" y="1360706"/>
            <a:ext cx="9144000" cy="4981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823791" y="3401667"/>
            <a:ext cx="94151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0.31***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3341699" y="2834950"/>
            <a:ext cx="81755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0.24**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603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/>
      <p:bldP spid="1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160" y="3219260"/>
            <a:ext cx="135255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Mothers’ Positive Attitudes</a:t>
            </a:r>
          </a:p>
          <a:p>
            <a:pPr algn="ctr"/>
            <a:r>
              <a:rPr lang="en-US" dirty="0" smtClean="0"/>
              <a:t>Toward Pregnancy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689565" y="4586741"/>
            <a:ext cx="143292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Enhanced Socio-Emotional Abilities</a:t>
            </a:r>
            <a:endParaRPr lang="en-US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2611449" y="3650633"/>
            <a:ext cx="14605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Responsive </a:t>
            </a:r>
          </a:p>
          <a:p>
            <a:pPr algn="ctr"/>
            <a:r>
              <a:rPr lang="en-US" dirty="0" smtClean="0"/>
              <a:t>Massaging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538133" y="2296075"/>
            <a:ext cx="1928225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Reported Ability</a:t>
            </a:r>
          </a:p>
          <a:p>
            <a:pPr algn="ctr"/>
            <a:r>
              <a:rPr lang="en-US" dirty="0"/>
              <a:t>To </a:t>
            </a:r>
            <a:r>
              <a:rPr lang="en-US" dirty="0" smtClean="0"/>
              <a:t>Imitate Facial Expression</a:t>
            </a:r>
            <a:endParaRPr lang="en-US" dirty="0"/>
          </a:p>
        </p:txBody>
      </p:sp>
      <p:cxnSp>
        <p:nvCxnSpPr>
          <p:cNvPr id="15" name="Straight Arrow Connector 14"/>
          <p:cNvCxnSpPr>
            <a:stCxn id="7" idx="3"/>
            <a:endCxn id="11" idx="1"/>
          </p:cNvCxnSpPr>
          <p:nvPr/>
        </p:nvCxnSpPr>
        <p:spPr>
          <a:xfrm>
            <a:off x="1834710" y="3957924"/>
            <a:ext cx="776739" cy="158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1" idx="2"/>
            <a:endCxn id="9" idx="1"/>
          </p:cNvCxnSpPr>
          <p:nvPr/>
        </p:nvCxnSpPr>
        <p:spPr>
          <a:xfrm>
            <a:off x="3341699" y="4296964"/>
            <a:ext cx="1347866" cy="88994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1" idx="0"/>
            <a:endCxn id="13" idx="1"/>
          </p:cNvCxnSpPr>
          <p:nvPr/>
        </p:nvCxnSpPr>
        <p:spPr>
          <a:xfrm flipV="1">
            <a:off x="3341699" y="2757740"/>
            <a:ext cx="1196434" cy="8928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88643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 and Second Trimesters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389199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Third </a:t>
            </a:r>
          </a:p>
          <a:p>
            <a:pPr algn="ctr"/>
            <a:r>
              <a:rPr lang="en-US" dirty="0" smtClean="0"/>
              <a:t>Trimester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253383" y="396875"/>
            <a:ext cx="2212975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 Year</a:t>
            </a:r>
          </a:p>
          <a:p>
            <a:pPr algn="ctr"/>
            <a:r>
              <a:rPr lang="en-US" dirty="0"/>
              <a:t>o</a:t>
            </a:r>
            <a:r>
              <a:rPr lang="en-US" dirty="0" smtClean="0"/>
              <a:t>f Life</a:t>
            </a:r>
            <a:endParaRPr lang="en-US" dirty="0"/>
          </a:p>
        </p:txBody>
      </p:sp>
      <p:cxnSp>
        <p:nvCxnSpPr>
          <p:cNvPr id="54" name="Straight Arrow Connector 53"/>
          <p:cNvCxnSpPr/>
          <p:nvPr/>
        </p:nvCxnSpPr>
        <p:spPr>
          <a:xfrm flipV="1">
            <a:off x="5180661" y="3219405"/>
            <a:ext cx="0" cy="1367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5714061" y="3219405"/>
            <a:ext cx="0" cy="1367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0" y="1360706"/>
            <a:ext cx="9144000" cy="4981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823791" y="3401667"/>
            <a:ext cx="94151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0.31***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3341699" y="2834950"/>
            <a:ext cx="81755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0.24**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0595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0720566"/>
              </p:ext>
            </p:extLst>
          </p:nvPr>
        </p:nvGraphicFramePr>
        <p:xfrm>
          <a:off x="202377" y="0"/>
          <a:ext cx="8941623" cy="702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119199" y="1450975"/>
            <a:ext cx="162400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p</a:t>
            </a:r>
            <a:r>
              <a:rPr lang="en-US" dirty="0" smtClean="0"/>
              <a:t>=0.01, </a:t>
            </a:r>
            <a:r>
              <a:rPr lang="en-US" i="1" dirty="0" smtClean="0"/>
              <a:t>d</a:t>
            </a:r>
            <a:r>
              <a:rPr lang="en-US" dirty="0" smtClean="0"/>
              <a:t>=0.58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200400" y="479941"/>
            <a:ext cx="1143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p</a:t>
            </a:r>
            <a:r>
              <a:rPr lang="en-US" dirty="0" smtClean="0"/>
              <a:t>=0.0001,</a:t>
            </a:r>
          </a:p>
          <a:p>
            <a:pPr algn="ctr"/>
            <a:r>
              <a:rPr lang="en-US" dirty="0" smtClean="0"/>
              <a:t> </a:t>
            </a:r>
            <a:r>
              <a:rPr lang="en-US" i="1" dirty="0" smtClean="0"/>
              <a:t>d</a:t>
            </a:r>
            <a:r>
              <a:rPr lang="en-US" dirty="0" smtClean="0"/>
              <a:t>=0.95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11700" y="779655"/>
            <a:ext cx="1143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p</a:t>
            </a:r>
            <a:r>
              <a:rPr lang="en-US" dirty="0" smtClean="0"/>
              <a:t>=0.001,</a:t>
            </a:r>
          </a:p>
          <a:p>
            <a:pPr algn="ctr"/>
            <a:r>
              <a:rPr lang="en-US" dirty="0" smtClean="0"/>
              <a:t> </a:t>
            </a:r>
            <a:r>
              <a:rPr lang="en-US" i="1" dirty="0" smtClean="0"/>
              <a:t>d</a:t>
            </a:r>
            <a:r>
              <a:rPr lang="en-US" dirty="0" smtClean="0"/>
              <a:t>=0.88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985000" y="1126272"/>
            <a:ext cx="1143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p</a:t>
            </a:r>
            <a:r>
              <a:rPr lang="en-US" dirty="0" smtClean="0"/>
              <a:t>=0.002,</a:t>
            </a:r>
          </a:p>
          <a:p>
            <a:pPr algn="ctr"/>
            <a:r>
              <a:rPr lang="en-US" dirty="0" smtClean="0"/>
              <a:t> </a:t>
            </a:r>
            <a:r>
              <a:rPr lang="en-US" i="1" dirty="0" smtClean="0"/>
              <a:t>d</a:t>
            </a:r>
            <a:r>
              <a:rPr lang="en-US" dirty="0" smtClean="0"/>
              <a:t>=0.73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903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160" y="3219260"/>
            <a:ext cx="135255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Mothers’ Positive Attitudes</a:t>
            </a:r>
          </a:p>
          <a:p>
            <a:pPr algn="ctr"/>
            <a:r>
              <a:rPr lang="en-US" dirty="0" smtClean="0"/>
              <a:t>Toward Pregnancy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689565" y="4586741"/>
            <a:ext cx="143292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Enhanced Socio-Emotional Abilities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11449" y="3650633"/>
            <a:ext cx="14605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Responsive </a:t>
            </a:r>
          </a:p>
          <a:p>
            <a:pPr algn="ctr"/>
            <a:r>
              <a:rPr lang="en-US" dirty="0" smtClean="0"/>
              <a:t>Massaging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926498" y="2157575"/>
            <a:ext cx="177914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Enhanced Ability </a:t>
            </a:r>
          </a:p>
          <a:p>
            <a:pPr algn="ctr"/>
            <a:r>
              <a:rPr lang="en-US" dirty="0"/>
              <a:t>to Engage Responsively with Adults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419599" y="2296075"/>
            <a:ext cx="2031545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Reported Ability </a:t>
            </a:r>
          </a:p>
          <a:p>
            <a:pPr algn="ctr"/>
            <a:r>
              <a:rPr lang="en-US" dirty="0" smtClean="0"/>
              <a:t>To Imitate Facial Expressions</a:t>
            </a:r>
            <a:endParaRPr lang="en-US" dirty="0"/>
          </a:p>
        </p:txBody>
      </p:sp>
      <p:cxnSp>
        <p:nvCxnSpPr>
          <p:cNvPr id="15" name="Straight Arrow Connector 14"/>
          <p:cNvCxnSpPr>
            <a:stCxn id="7" idx="3"/>
            <a:endCxn id="11" idx="1"/>
          </p:cNvCxnSpPr>
          <p:nvPr/>
        </p:nvCxnSpPr>
        <p:spPr>
          <a:xfrm>
            <a:off x="1834710" y="3957924"/>
            <a:ext cx="776739" cy="158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1" idx="2"/>
            <a:endCxn id="9" idx="1"/>
          </p:cNvCxnSpPr>
          <p:nvPr/>
        </p:nvCxnSpPr>
        <p:spPr>
          <a:xfrm>
            <a:off x="3341699" y="4296964"/>
            <a:ext cx="1347866" cy="88994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1" idx="0"/>
            <a:endCxn id="13" idx="1"/>
          </p:cNvCxnSpPr>
          <p:nvPr/>
        </p:nvCxnSpPr>
        <p:spPr>
          <a:xfrm flipV="1">
            <a:off x="3341699" y="2757740"/>
            <a:ext cx="1077900" cy="8928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3" idx="3"/>
            <a:endCxn id="12" idx="1"/>
          </p:cNvCxnSpPr>
          <p:nvPr/>
        </p:nvCxnSpPr>
        <p:spPr>
          <a:xfrm>
            <a:off x="6451144" y="2757740"/>
            <a:ext cx="47535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88643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 and Second Trimesters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389199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Third </a:t>
            </a:r>
          </a:p>
          <a:p>
            <a:pPr algn="ctr"/>
            <a:r>
              <a:rPr lang="en-US" dirty="0" smtClean="0"/>
              <a:t>Trimester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253383" y="396875"/>
            <a:ext cx="2212975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 Year</a:t>
            </a:r>
          </a:p>
          <a:p>
            <a:pPr algn="ctr"/>
            <a:r>
              <a:rPr lang="en-US" dirty="0"/>
              <a:t>o</a:t>
            </a:r>
            <a:r>
              <a:rPr lang="en-US" dirty="0" smtClean="0"/>
              <a:t>f Life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6451145" y="401856"/>
            <a:ext cx="269285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Second Year </a:t>
            </a:r>
          </a:p>
          <a:p>
            <a:pPr algn="ctr"/>
            <a:r>
              <a:rPr lang="en-US" dirty="0" smtClean="0"/>
              <a:t>of </a:t>
            </a:r>
            <a:r>
              <a:rPr lang="en-US" dirty="0" smtClean="0"/>
              <a:t>Life</a:t>
            </a:r>
            <a:endParaRPr lang="en-US" dirty="0"/>
          </a:p>
        </p:txBody>
      </p:sp>
      <p:cxnSp>
        <p:nvCxnSpPr>
          <p:cNvPr id="54" name="Straight Arrow Connector 53"/>
          <p:cNvCxnSpPr/>
          <p:nvPr/>
        </p:nvCxnSpPr>
        <p:spPr>
          <a:xfrm flipV="1">
            <a:off x="5180661" y="3219405"/>
            <a:ext cx="0" cy="1367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5714061" y="3219405"/>
            <a:ext cx="0" cy="1367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6122490" y="3357904"/>
            <a:ext cx="804008" cy="12288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0" y="1360706"/>
            <a:ext cx="9144000" cy="4981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823791" y="3401667"/>
            <a:ext cx="94151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0.31***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3341699" y="2834950"/>
            <a:ext cx="81755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0.24**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5980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3110347"/>
              </p:ext>
            </p:extLst>
          </p:nvPr>
        </p:nvGraphicFramePr>
        <p:xfrm>
          <a:off x="457200" y="1811867"/>
          <a:ext cx="8229600" cy="477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537229"/>
          </a:xfrm>
        </p:spPr>
        <p:txBody>
          <a:bodyPr>
            <a:normAutofit/>
          </a:bodyPr>
          <a:lstStyle/>
          <a:p>
            <a:r>
              <a:rPr lang="en-US" dirty="0" smtClean="0"/>
              <a:t>Does the baby point to sho</a:t>
            </a:r>
            <a:r>
              <a:rPr lang="en-US" dirty="0" smtClean="0"/>
              <a:t>w you </a:t>
            </a:r>
            <a:r>
              <a:rPr lang="en-US" dirty="0" smtClean="0"/>
              <a:t>something interesting?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078132" y="6209989"/>
            <a:ext cx="20658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Chi-Square = 9.26, </a:t>
            </a:r>
          </a:p>
          <a:p>
            <a:pPr algn="ctr"/>
            <a:r>
              <a:rPr lang="en-US" i="1" dirty="0"/>
              <a:t>p</a:t>
            </a:r>
            <a:r>
              <a:rPr lang="en-US" i="1" dirty="0" smtClean="0"/>
              <a:t> </a:t>
            </a:r>
            <a:r>
              <a:rPr lang="en-US" dirty="0" smtClean="0"/>
              <a:t>= 0.01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824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537229"/>
          </a:xfrm>
        </p:spPr>
        <p:txBody>
          <a:bodyPr>
            <a:normAutofit/>
          </a:bodyPr>
          <a:lstStyle/>
          <a:p>
            <a:r>
              <a:rPr lang="en-US" dirty="0" smtClean="0"/>
              <a:t>Does the baby reach up to signal a wish to be picked up?</a:t>
            </a:r>
            <a:endParaRPr lang="en-US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5530053"/>
              </p:ext>
            </p:extLst>
          </p:nvPr>
        </p:nvGraphicFramePr>
        <p:xfrm>
          <a:off x="457200" y="2192866"/>
          <a:ext cx="8297333" cy="4360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078132" y="6209989"/>
            <a:ext cx="20658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Chi-Square = 6.67, </a:t>
            </a:r>
          </a:p>
          <a:p>
            <a:pPr algn="ctr"/>
            <a:r>
              <a:rPr lang="en-US" i="1" dirty="0"/>
              <a:t>p</a:t>
            </a:r>
            <a:r>
              <a:rPr lang="en-US" i="1" dirty="0" smtClean="0"/>
              <a:t> </a:t>
            </a:r>
            <a:r>
              <a:rPr lang="en-US" dirty="0" smtClean="0"/>
              <a:t>= 0.03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6179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160" y="3219260"/>
            <a:ext cx="135255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Mothers’ Positive Attitudes</a:t>
            </a:r>
          </a:p>
          <a:p>
            <a:pPr algn="ctr"/>
            <a:r>
              <a:rPr lang="en-US" dirty="0" smtClean="0"/>
              <a:t>Toward Pregnancy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689565" y="4586741"/>
            <a:ext cx="143292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Enhanced Socio-Emotional Abilities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926498" y="4448242"/>
            <a:ext cx="1779146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More Helping, Sharing, and Generosity </a:t>
            </a:r>
          </a:p>
          <a:p>
            <a:pPr algn="ctr"/>
            <a:r>
              <a:rPr lang="en-US" dirty="0"/>
              <a:t>i</a:t>
            </a:r>
            <a:r>
              <a:rPr lang="en-US" dirty="0" smtClean="0"/>
              <a:t>n New Situations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611449" y="3650633"/>
            <a:ext cx="14605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Responsive </a:t>
            </a:r>
          </a:p>
          <a:p>
            <a:pPr algn="ctr"/>
            <a:r>
              <a:rPr lang="en-US" dirty="0" smtClean="0"/>
              <a:t>Massaging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926498" y="2157575"/>
            <a:ext cx="177914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Enhanced Ability </a:t>
            </a:r>
          </a:p>
          <a:p>
            <a:pPr algn="ctr"/>
            <a:r>
              <a:rPr lang="en-US" dirty="0"/>
              <a:t>to </a:t>
            </a:r>
            <a:r>
              <a:rPr lang="en-US" dirty="0" smtClean="0"/>
              <a:t>Engage Responsively with Adults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487333" y="2296075"/>
            <a:ext cx="1811867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Reported Ability </a:t>
            </a:r>
          </a:p>
          <a:p>
            <a:pPr algn="ctr"/>
            <a:r>
              <a:rPr lang="en-US" dirty="0"/>
              <a:t>To Imitate Facial Expressions</a:t>
            </a:r>
            <a:endParaRPr lang="en-US" dirty="0"/>
          </a:p>
        </p:txBody>
      </p:sp>
      <p:cxnSp>
        <p:nvCxnSpPr>
          <p:cNvPr id="15" name="Straight Arrow Connector 14"/>
          <p:cNvCxnSpPr>
            <a:stCxn id="7" idx="3"/>
            <a:endCxn id="11" idx="1"/>
          </p:cNvCxnSpPr>
          <p:nvPr/>
        </p:nvCxnSpPr>
        <p:spPr>
          <a:xfrm>
            <a:off x="1834710" y="3957924"/>
            <a:ext cx="776739" cy="158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1" idx="2"/>
            <a:endCxn id="9" idx="1"/>
          </p:cNvCxnSpPr>
          <p:nvPr/>
        </p:nvCxnSpPr>
        <p:spPr>
          <a:xfrm>
            <a:off x="3341699" y="4296964"/>
            <a:ext cx="1347866" cy="88994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1" idx="0"/>
            <a:endCxn id="13" idx="1"/>
          </p:cNvCxnSpPr>
          <p:nvPr/>
        </p:nvCxnSpPr>
        <p:spPr>
          <a:xfrm flipV="1">
            <a:off x="3341699" y="2757740"/>
            <a:ext cx="1145634" cy="8928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7577946" y="3357906"/>
            <a:ext cx="0" cy="1090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9" idx="3"/>
            <a:endCxn id="10" idx="1"/>
          </p:cNvCxnSpPr>
          <p:nvPr/>
        </p:nvCxnSpPr>
        <p:spPr>
          <a:xfrm>
            <a:off x="6122490" y="5186906"/>
            <a:ext cx="80400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3" idx="3"/>
            <a:endCxn id="12" idx="1"/>
          </p:cNvCxnSpPr>
          <p:nvPr/>
        </p:nvCxnSpPr>
        <p:spPr>
          <a:xfrm>
            <a:off x="6299200" y="2757740"/>
            <a:ext cx="62729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88643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 and Second Trimesters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389199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Third </a:t>
            </a:r>
          </a:p>
          <a:p>
            <a:pPr algn="ctr"/>
            <a:r>
              <a:rPr lang="en-US" dirty="0" smtClean="0"/>
              <a:t>Trimester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253383" y="396875"/>
            <a:ext cx="2212975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</a:t>
            </a:r>
            <a:r>
              <a:rPr lang="en-US" dirty="0"/>
              <a:t> </a:t>
            </a:r>
            <a:r>
              <a:rPr lang="en-US" dirty="0" smtClean="0"/>
              <a:t>Year</a:t>
            </a:r>
          </a:p>
          <a:p>
            <a:pPr algn="ctr"/>
            <a:r>
              <a:rPr lang="en-US" dirty="0"/>
              <a:t>o</a:t>
            </a:r>
            <a:r>
              <a:rPr lang="en-US" dirty="0" smtClean="0"/>
              <a:t>f Life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51145" y="401856"/>
            <a:ext cx="269285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Second Year</a:t>
            </a:r>
            <a:endParaRPr lang="en-US" dirty="0" smtClean="0"/>
          </a:p>
          <a:p>
            <a:pPr algn="ctr"/>
            <a:r>
              <a:rPr lang="en-US" dirty="0" smtClean="0"/>
              <a:t>of </a:t>
            </a:r>
            <a:r>
              <a:rPr lang="en-US" dirty="0" smtClean="0"/>
              <a:t>Life</a:t>
            </a:r>
            <a:endParaRPr lang="en-US" dirty="0"/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8111346" y="3357904"/>
            <a:ext cx="0" cy="10903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5180661" y="3219405"/>
            <a:ext cx="0" cy="1367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5714061" y="3219405"/>
            <a:ext cx="0" cy="1367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6122490" y="3357904"/>
            <a:ext cx="804008" cy="12288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6299200" y="3204282"/>
            <a:ext cx="627298" cy="124396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0" y="1360706"/>
            <a:ext cx="9144000" cy="4981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823791" y="3401667"/>
            <a:ext cx="94151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0.31***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3341699" y="2834950"/>
            <a:ext cx="81755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0.24**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7332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1959" y="2121995"/>
            <a:ext cx="2939306" cy="24142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601" y="2117221"/>
            <a:ext cx="3046252" cy="2419015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52399" y="285709"/>
            <a:ext cx="8805333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Relationships foster the seeds of virtue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16367" y="4780565"/>
            <a:ext cx="19543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Parallel Play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5517223" y="4776285"/>
            <a:ext cx="23903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Reciprocal Play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4997016" y="6279818"/>
            <a:ext cx="3816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Cortes </a:t>
            </a:r>
            <a:r>
              <a:rPr lang="en-US" dirty="0" err="1" smtClean="0"/>
              <a:t>Barragan</a:t>
            </a:r>
            <a:r>
              <a:rPr lang="en-US" dirty="0" smtClean="0"/>
              <a:t> &amp; </a:t>
            </a:r>
            <a:r>
              <a:rPr lang="en-US" dirty="0" err="1" smtClean="0"/>
              <a:t>Dweck</a:t>
            </a:r>
            <a:r>
              <a:rPr lang="en-US" dirty="0" smtClean="0"/>
              <a:t>, 2014, </a:t>
            </a:r>
            <a:r>
              <a:rPr lang="en-US" i="1" dirty="0" smtClean="0"/>
              <a:t>PNAS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0587688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300" y="1727200"/>
            <a:ext cx="7645400" cy="33909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572091" y="5297685"/>
            <a:ext cx="1822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Narvaez, in press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0632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IMG_2533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534" y="304800"/>
            <a:ext cx="2787650" cy="627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DSCN72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52" t="29906" r="48845" b="31337"/>
          <a:stretch>
            <a:fillRect/>
          </a:stretch>
        </p:blipFill>
        <p:spPr bwMode="auto">
          <a:xfrm>
            <a:off x="4734443" y="1083775"/>
            <a:ext cx="3551236" cy="469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18872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54263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An Experiment is Needed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563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6809"/>
            <a:ext cx="8229600" cy="1143000"/>
          </a:xfrm>
        </p:spPr>
        <p:txBody>
          <a:bodyPr/>
          <a:lstStyle/>
          <a:p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61" y="1451505"/>
            <a:ext cx="8784306" cy="5541962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en-US" dirty="0" smtClean="0"/>
              <a:t>Massage experimental condition: </a:t>
            </a:r>
          </a:p>
          <a:p>
            <a:pPr lvl="1">
              <a:buFont typeface="Wingdings" charset="2"/>
              <a:buChar char="Ø"/>
            </a:pPr>
            <a:r>
              <a:rPr lang="en-US" dirty="0" smtClean="0"/>
              <a:t>Mothers asked to try to massage your baby whenever you feel a move/kick, if it is possible given their day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Control condition 1: </a:t>
            </a:r>
          </a:p>
          <a:p>
            <a:pPr lvl="1">
              <a:buFont typeface="Wingdings" charset="2"/>
              <a:buChar char="Ø"/>
            </a:pPr>
            <a:r>
              <a:rPr lang="en-US" dirty="0" smtClean="0"/>
              <a:t>Mothers asked to keep a log of the amount of naturally occurring moves/kicks they feel each day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Control condition 2: </a:t>
            </a:r>
          </a:p>
          <a:p>
            <a:pPr lvl="1">
              <a:buFont typeface="Wingdings" charset="2"/>
              <a:buChar char="Ø"/>
            </a:pPr>
            <a:r>
              <a:rPr lang="en-US" dirty="0" smtClean="0"/>
              <a:t>Mothers given an interesting, helpful packet of information about pregnancy and infant development</a:t>
            </a:r>
          </a:p>
          <a:p>
            <a:pPr lvl="1">
              <a:buFont typeface="Wingdings" charset="2"/>
              <a:buChar char="Ø"/>
            </a:pPr>
            <a:endParaRPr lang="en-US" dirty="0" smtClean="0"/>
          </a:p>
          <a:p>
            <a:pPr>
              <a:buFont typeface="Wingdings" charset="2"/>
              <a:buChar char="Ø"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9679084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160" y="3219260"/>
            <a:ext cx="135255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Mothers’ Positive Attitudes</a:t>
            </a:r>
          </a:p>
          <a:p>
            <a:pPr algn="ctr"/>
            <a:r>
              <a:rPr lang="en-US" dirty="0" smtClean="0"/>
              <a:t>Toward Pregnancy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689565" y="4586741"/>
            <a:ext cx="143292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Enhanced Socio-Emotional Abilities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926498" y="4448242"/>
            <a:ext cx="1779146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More Helping, Sharing, and Generosity </a:t>
            </a:r>
          </a:p>
          <a:p>
            <a:pPr algn="ctr"/>
            <a:r>
              <a:rPr lang="en-US" dirty="0"/>
              <a:t>i</a:t>
            </a:r>
            <a:r>
              <a:rPr lang="en-US" dirty="0" smtClean="0"/>
              <a:t>n New Situations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611449" y="3650633"/>
            <a:ext cx="14605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Responsive </a:t>
            </a:r>
          </a:p>
          <a:p>
            <a:pPr algn="ctr"/>
            <a:r>
              <a:rPr lang="en-US" dirty="0" smtClean="0"/>
              <a:t>Massaging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926498" y="2157575"/>
            <a:ext cx="177914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Enhanced Ability </a:t>
            </a:r>
          </a:p>
          <a:p>
            <a:pPr algn="ctr"/>
            <a:r>
              <a:rPr lang="en-US" dirty="0"/>
              <a:t>to </a:t>
            </a:r>
            <a:r>
              <a:rPr lang="en-US" dirty="0" smtClean="0"/>
              <a:t>Engage Responsively with Adults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487333" y="2296075"/>
            <a:ext cx="1811867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Ability </a:t>
            </a:r>
            <a:endParaRPr lang="en-US" dirty="0">
              <a:solidFill>
                <a:srgbClr val="FF0000"/>
              </a:solidFill>
            </a:endParaRPr>
          </a:p>
          <a:p>
            <a:pPr algn="ctr"/>
            <a:r>
              <a:rPr lang="en-US" dirty="0"/>
              <a:t>To Imitate Facial Expressions</a:t>
            </a:r>
            <a:endParaRPr lang="en-US" dirty="0"/>
          </a:p>
        </p:txBody>
      </p:sp>
      <p:cxnSp>
        <p:nvCxnSpPr>
          <p:cNvPr id="15" name="Straight Arrow Connector 14"/>
          <p:cNvCxnSpPr>
            <a:stCxn id="7" idx="3"/>
            <a:endCxn id="11" idx="1"/>
          </p:cNvCxnSpPr>
          <p:nvPr/>
        </p:nvCxnSpPr>
        <p:spPr>
          <a:xfrm>
            <a:off x="1834710" y="3957924"/>
            <a:ext cx="776739" cy="158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1" idx="2"/>
            <a:endCxn id="9" idx="1"/>
          </p:cNvCxnSpPr>
          <p:nvPr/>
        </p:nvCxnSpPr>
        <p:spPr>
          <a:xfrm>
            <a:off x="3341699" y="4296964"/>
            <a:ext cx="1347866" cy="88994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1" idx="0"/>
            <a:endCxn id="13" idx="1"/>
          </p:cNvCxnSpPr>
          <p:nvPr/>
        </p:nvCxnSpPr>
        <p:spPr>
          <a:xfrm flipV="1">
            <a:off x="3341699" y="2757740"/>
            <a:ext cx="1145634" cy="8928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7577946" y="3357906"/>
            <a:ext cx="0" cy="1090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9" idx="3"/>
            <a:endCxn id="10" idx="1"/>
          </p:cNvCxnSpPr>
          <p:nvPr/>
        </p:nvCxnSpPr>
        <p:spPr>
          <a:xfrm>
            <a:off x="6122490" y="5186906"/>
            <a:ext cx="80400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3" idx="3"/>
            <a:endCxn id="12" idx="1"/>
          </p:cNvCxnSpPr>
          <p:nvPr/>
        </p:nvCxnSpPr>
        <p:spPr>
          <a:xfrm>
            <a:off x="6299200" y="2757740"/>
            <a:ext cx="62729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88643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 and Second Trimesters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389199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Third </a:t>
            </a:r>
          </a:p>
          <a:p>
            <a:pPr algn="ctr"/>
            <a:r>
              <a:rPr lang="en-US" dirty="0" smtClean="0"/>
              <a:t>Trimester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253383" y="396875"/>
            <a:ext cx="2212975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</a:t>
            </a:r>
            <a:r>
              <a:rPr lang="en-US" dirty="0"/>
              <a:t> </a:t>
            </a:r>
            <a:r>
              <a:rPr lang="en-US" dirty="0" smtClean="0"/>
              <a:t>Year</a:t>
            </a:r>
          </a:p>
          <a:p>
            <a:pPr algn="ctr"/>
            <a:r>
              <a:rPr lang="en-US" dirty="0"/>
              <a:t>o</a:t>
            </a:r>
            <a:r>
              <a:rPr lang="en-US" dirty="0" smtClean="0"/>
              <a:t>f Life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51145" y="401856"/>
            <a:ext cx="269285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Second Year</a:t>
            </a:r>
            <a:endParaRPr lang="en-US" dirty="0" smtClean="0"/>
          </a:p>
          <a:p>
            <a:pPr algn="ctr"/>
            <a:r>
              <a:rPr lang="en-US" dirty="0" smtClean="0"/>
              <a:t>of </a:t>
            </a:r>
            <a:r>
              <a:rPr lang="en-US" dirty="0" smtClean="0"/>
              <a:t>Life</a:t>
            </a:r>
            <a:endParaRPr lang="en-US" dirty="0"/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8111346" y="3357904"/>
            <a:ext cx="0" cy="10903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5180661" y="3219405"/>
            <a:ext cx="0" cy="1367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5714061" y="3219405"/>
            <a:ext cx="0" cy="1367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6122490" y="3357904"/>
            <a:ext cx="804008" cy="12288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6299200" y="3204282"/>
            <a:ext cx="627298" cy="124396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0" y="1360706"/>
            <a:ext cx="9144000" cy="4981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823791" y="3401667"/>
            <a:ext cx="94151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0.31***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3341699" y="2834950"/>
            <a:ext cx="81755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0.24**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1834710" y="5417738"/>
            <a:ext cx="190500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+ Ultrasound!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29" name="Straight Arrow Connector 28"/>
          <p:cNvCxnSpPr>
            <a:stCxn id="11" idx="2"/>
            <a:endCxn id="28" idx="0"/>
          </p:cNvCxnSpPr>
          <p:nvPr/>
        </p:nvCxnSpPr>
        <p:spPr>
          <a:xfrm flipH="1">
            <a:off x="2787210" y="4296964"/>
            <a:ext cx="554489" cy="112077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658949" y="2135384"/>
            <a:ext cx="190500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+ Interviews!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32" name="Straight Arrow Connector 31"/>
          <p:cNvCxnSpPr>
            <a:stCxn id="11" idx="0"/>
            <a:endCxn id="31" idx="2"/>
          </p:cNvCxnSpPr>
          <p:nvPr/>
        </p:nvCxnSpPr>
        <p:spPr>
          <a:xfrm flipH="1" flipV="1">
            <a:off x="2611449" y="2504716"/>
            <a:ext cx="730250" cy="114591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4136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Innovative, potentially important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61" y="1600200"/>
            <a:ext cx="8617466" cy="4525963"/>
          </a:xfrm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en-US" dirty="0" smtClean="0"/>
              <a:t>Potential contribution to the humanities, as well as the biological, biomedical, and social sciences</a:t>
            </a:r>
          </a:p>
          <a:p>
            <a:pPr lvl="1">
              <a:buFont typeface="Wingdings" charset="2"/>
              <a:buChar char="Ø"/>
            </a:pPr>
            <a:endParaRPr lang="en-US" dirty="0" smtClean="0"/>
          </a:p>
          <a:p>
            <a:pPr>
              <a:buFont typeface="Wingdings" charset="2"/>
              <a:buChar char="Ø"/>
            </a:pPr>
            <a:endParaRPr lang="en-US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3300" y="2963333"/>
            <a:ext cx="5092700" cy="339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3532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Deep Integration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61" y="1600200"/>
            <a:ext cx="8617466" cy="5105400"/>
          </a:xfrm>
        </p:spPr>
        <p:txBody>
          <a:bodyPr>
            <a:normAutofit lnSpcReduction="10000"/>
          </a:bodyPr>
          <a:lstStyle/>
          <a:p>
            <a:pPr>
              <a:buFont typeface="Wingdings" charset="2"/>
              <a:buChar char="Ø"/>
            </a:pPr>
            <a:r>
              <a:rPr lang="en-US" dirty="0" smtClean="0"/>
              <a:t>The project team members</a:t>
            </a:r>
          </a:p>
          <a:p>
            <a:pPr lvl="1">
              <a:buFont typeface="Wingdings" charset="2"/>
              <a:buChar char="Ø"/>
            </a:pPr>
            <a:r>
              <a:rPr lang="en-US" dirty="0" smtClean="0"/>
              <a:t>Systematization of the humanistic gestation therapy described in </a:t>
            </a:r>
            <a:r>
              <a:rPr lang="en-US" i="1" dirty="0" smtClean="0"/>
              <a:t>La Vida </a:t>
            </a:r>
            <a:r>
              <a:rPr lang="en-US" i="1" dirty="0" err="1" smtClean="0"/>
              <a:t>es</a:t>
            </a:r>
            <a:r>
              <a:rPr lang="en-US" i="1" dirty="0" smtClean="0"/>
              <a:t> un </a:t>
            </a:r>
            <a:r>
              <a:rPr lang="en-US" i="1" dirty="0" err="1" smtClean="0"/>
              <a:t>Milagro</a:t>
            </a:r>
            <a:endParaRPr lang="en-US" i="1" dirty="0" smtClean="0"/>
          </a:p>
          <a:p>
            <a:pPr lvl="1">
              <a:buFont typeface="Wingdings" charset="2"/>
              <a:buChar char="Ø"/>
            </a:pPr>
            <a:r>
              <a:rPr lang="en-US" dirty="0"/>
              <a:t>Different sites: </a:t>
            </a:r>
          </a:p>
          <a:p>
            <a:pPr lvl="2">
              <a:buFont typeface="Wingdings" charset="2"/>
              <a:buChar char="Ø"/>
            </a:pPr>
            <a:r>
              <a:rPr lang="en-US" dirty="0"/>
              <a:t>Palo Alto/Berkeley – postdoc </a:t>
            </a:r>
          </a:p>
          <a:p>
            <a:pPr lvl="2">
              <a:buFont typeface="Wingdings" charset="2"/>
              <a:buChar char="Ø"/>
            </a:pPr>
            <a:r>
              <a:rPr lang="en-US" dirty="0"/>
              <a:t>Los Angeles – </a:t>
            </a:r>
            <a:r>
              <a:rPr lang="en-US" dirty="0" err="1"/>
              <a:t>Fraternidad</a:t>
            </a:r>
            <a:r>
              <a:rPr lang="en-US" dirty="0"/>
              <a:t> 2000</a:t>
            </a:r>
          </a:p>
          <a:p>
            <a:pPr lvl="2">
              <a:buFont typeface="Wingdings" charset="2"/>
              <a:buChar char="Ø"/>
            </a:pPr>
            <a:r>
              <a:rPr lang="en-US" dirty="0"/>
              <a:t>Guadalajara, Mexico – </a:t>
            </a:r>
            <a:r>
              <a:rPr lang="en-US" dirty="0" err="1"/>
              <a:t>Fraternidad</a:t>
            </a:r>
            <a:r>
              <a:rPr lang="en-US" dirty="0"/>
              <a:t> </a:t>
            </a:r>
            <a:r>
              <a:rPr lang="en-US" dirty="0" smtClean="0"/>
              <a:t>2000</a:t>
            </a:r>
          </a:p>
          <a:p>
            <a:pPr lvl="1">
              <a:buFont typeface="Wingdings" charset="2"/>
              <a:buChar char="Ø"/>
            </a:pPr>
            <a:r>
              <a:rPr lang="en-US" dirty="0" smtClean="0"/>
              <a:t>Interpret rich qualitative interview data to make sure we examine how every-day experiences during pregnancy and early motherhood may contribute to the development of virtue in the baby</a:t>
            </a:r>
          </a:p>
          <a:p>
            <a:pPr lvl="1">
              <a:buFont typeface="Wingdings" charset="2"/>
              <a:buChar char="Ø"/>
            </a:pPr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 smtClean="0"/>
          </a:p>
          <a:p>
            <a:pPr>
              <a:buFont typeface="Wingdings" charset="2"/>
              <a:buChar char="Ø"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5032111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Potential Challenges and Strategies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61" y="1600200"/>
            <a:ext cx="8617466" cy="4525963"/>
          </a:xfrm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en-US" dirty="0" smtClean="0"/>
              <a:t>Vulnerable population: Could it backfire? </a:t>
            </a:r>
          </a:p>
          <a:p>
            <a:pPr lvl="1">
              <a:buFont typeface="Wingdings" charset="2"/>
              <a:buChar char="Ø"/>
            </a:pPr>
            <a:r>
              <a:rPr lang="en-US" dirty="0" smtClean="0"/>
              <a:t>Stanford doctors have approved the experiment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Challenging time for families</a:t>
            </a:r>
          </a:p>
          <a:p>
            <a:pPr lvl="1">
              <a:buFont typeface="Wingdings" charset="2"/>
              <a:buChar char="Ø"/>
            </a:pPr>
            <a:r>
              <a:rPr lang="en-US" dirty="0" smtClean="0"/>
              <a:t>High compensation to reduce attrition </a:t>
            </a:r>
          </a:p>
          <a:p>
            <a:pPr lvl="1">
              <a:buFont typeface="Wingdings" charset="2"/>
              <a:buChar char="Ø"/>
            </a:pPr>
            <a:endParaRPr lang="en-US" dirty="0" smtClean="0"/>
          </a:p>
          <a:p>
            <a:pPr>
              <a:buFont typeface="Wingdings" charset="2"/>
              <a:buChar char="Ø"/>
            </a:pPr>
            <a:endParaRPr lang="en-US" dirty="0" smtClean="0"/>
          </a:p>
          <a:p>
            <a:pPr>
              <a:buFont typeface="Wingdings" charset="2"/>
              <a:buChar char="Ø"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4957682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2160" y="3219260"/>
            <a:ext cx="135255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Mothers’ Positive Attitudes</a:t>
            </a:r>
          </a:p>
          <a:p>
            <a:pPr algn="ctr"/>
            <a:r>
              <a:rPr lang="en-US" dirty="0" smtClean="0"/>
              <a:t>Toward Pregnancy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689565" y="4586741"/>
            <a:ext cx="143292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Enhanced Socio-Emotional Abilities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926498" y="4448242"/>
            <a:ext cx="1779146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More Helping, Sharing, and Generosity </a:t>
            </a:r>
          </a:p>
          <a:p>
            <a:pPr algn="ctr"/>
            <a:r>
              <a:rPr lang="en-US" dirty="0"/>
              <a:t>i</a:t>
            </a:r>
            <a:r>
              <a:rPr lang="en-US" dirty="0" smtClean="0"/>
              <a:t>n New Situations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611449" y="3650633"/>
            <a:ext cx="14605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Responsive </a:t>
            </a:r>
          </a:p>
          <a:p>
            <a:pPr algn="ctr"/>
            <a:r>
              <a:rPr lang="en-US" dirty="0" smtClean="0"/>
              <a:t>Massaging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926498" y="2157575"/>
            <a:ext cx="177914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Enhanced Ability </a:t>
            </a:r>
          </a:p>
          <a:p>
            <a:pPr algn="ctr"/>
            <a:r>
              <a:rPr lang="en-US" dirty="0"/>
              <a:t>to </a:t>
            </a:r>
            <a:r>
              <a:rPr lang="en-US" dirty="0" smtClean="0"/>
              <a:t>Engage Responsively with Adults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487333" y="2296075"/>
            <a:ext cx="1811867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Reported Ability </a:t>
            </a:r>
          </a:p>
          <a:p>
            <a:pPr algn="ctr"/>
            <a:r>
              <a:rPr lang="en-US" dirty="0"/>
              <a:t>To Imitate Facial Expressions</a:t>
            </a:r>
            <a:endParaRPr lang="en-US" dirty="0"/>
          </a:p>
        </p:txBody>
      </p:sp>
      <p:cxnSp>
        <p:nvCxnSpPr>
          <p:cNvPr id="15" name="Straight Arrow Connector 14"/>
          <p:cNvCxnSpPr>
            <a:stCxn id="7" idx="3"/>
            <a:endCxn id="11" idx="1"/>
          </p:cNvCxnSpPr>
          <p:nvPr/>
        </p:nvCxnSpPr>
        <p:spPr>
          <a:xfrm>
            <a:off x="1834710" y="3957924"/>
            <a:ext cx="776739" cy="158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1" idx="2"/>
            <a:endCxn id="9" idx="1"/>
          </p:cNvCxnSpPr>
          <p:nvPr/>
        </p:nvCxnSpPr>
        <p:spPr>
          <a:xfrm>
            <a:off x="3341699" y="4296964"/>
            <a:ext cx="1347866" cy="88994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1" idx="0"/>
            <a:endCxn id="13" idx="1"/>
          </p:cNvCxnSpPr>
          <p:nvPr/>
        </p:nvCxnSpPr>
        <p:spPr>
          <a:xfrm flipV="1">
            <a:off x="3341699" y="2757740"/>
            <a:ext cx="1145634" cy="8928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7577946" y="3357906"/>
            <a:ext cx="0" cy="1090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9" idx="3"/>
            <a:endCxn id="10" idx="1"/>
          </p:cNvCxnSpPr>
          <p:nvPr/>
        </p:nvCxnSpPr>
        <p:spPr>
          <a:xfrm>
            <a:off x="6122490" y="5186906"/>
            <a:ext cx="80400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3" idx="3"/>
            <a:endCxn id="12" idx="1"/>
          </p:cNvCxnSpPr>
          <p:nvPr/>
        </p:nvCxnSpPr>
        <p:spPr>
          <a:xfrm>
            <a:off x="6299200" y="2757740"/>
            <a:ext cx="62729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88643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 and Second Trimesters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389199" y="396875"/>
            <a:ext cx="1905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Third </a:t>
            </a:r>
          </a:p>
          <a:p>
            <a:pPr algn="ctr"/>
            <a:r>
              <a:rPr lang="en-US" dirty="0" smtClean="0"/>
              <a:t>Trimester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253383" y="396875"/>
            <a:ext cx="2212975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First</a:t>
            </a:r>
            <a:r>
              <a:rPr lang="en-US" dirty="0"/>
              <a:t> </a:t>
            </a:r>
            <a:r>
              <a:rPr lang="en-US" dirty="0" smtClean="0"/>
              <a:t>Year</a:t>
            </a:r>
          </a:p>
          <a:p>
            <a:pPr algn="ctr"/>
            <a:r>
              <a:rPr lang="en-US" dirty="0"/>
              <a:t>o</a:t>
            </a:r>
            <a:r>
              <a:rPr lang="en-US" dirty="0" smtClean="0"/>
              <a:t>f Life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51145" y="401856"/>
            <a:ext cx="269285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Second Year</a:t>
            </a:r>
            <a:endParaRPr lang="en-US" dirty="0" smtClean="0"/>
          </a:p>
          <a:p>
            <a:pPr algn="ctr"/>
            <a:r>
              <a:rPr lang="en-US" dirty="0" smtClean="0"/>
              <a:t>of </a:t>
            </a:r>
            <a:r>
              <a:rPr lang="en-US" dirty="0" smtClean="0"/>
              <a:t>Life</a:t>
            </a:r>
            <a:endParaRPr lang="en-US" dirty="0"/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8111346" y="3357904"/>
            <a:ext cx="0" cy="10903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5180661" y="3219405"/>
            <a:ext cx="0" cy="1367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5714061" y="3219405"/>
            <a:ext cx="0" cy="13673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6122490" y="3357904"/>
            <a:ext cx="804008" cy="12288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6299200" y="3204282"/>
            <a:ext cx="627298" cy="124396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0" y="1360706"/>
            <a:ext cx="9144000" cy="4981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823791" y="3401667"/>
            <a:ext cx="94151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0.31***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3341699" y="2834950"/>
            <a:ext cx="81755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0.24**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1834710" y="5417738"/>
            <a:ext cx="190500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+ Ultrasound!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29" name="Straight Arrow Connector 28"/>
          <p:cNvCxnSpPr>
            <a:stCxn id="11" idx="2"/>
            <a:endCxn id="28" idx="0"/>
          </p:cNvCxnSpPr>
          <p:nvPr/>
        </p:nvCxnSpPr>
        <p:spPr>
          <a:xfrm flipH="1">
            <a:off x="2787210" y="4296964"/>
            <a:ext cx="554489" cy="112077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658949" y="2135384"/>
            <a:ext cx="190500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+ Interviews!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32" name="Straight Arrow Connector 31"/>
          <p:cNvCxnSpPr>
            <a:stCxn id="11" idx="0"/>
            <a:endCxn id="31" idx="2"/>
          </p:cNvCxnSpPr>
          <p:nvPr/>
        </p:nvCxnSpPr>
        <p:spPr>
          <a:xfrm flipH="1" flipV="1">
            <a:off x="2611449" y="2504716"/>
            <a:ext cx="730250" cy="114591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05797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951566"/>
            <a:ext cx="7620000" cy="2908300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Thank you!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9168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968500"/>
            <a:ext cx="7620000" cy="2908300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Thank you!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8762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3829</TotalTime>
  <Words>1042</Words>
  <Application>Microsoft Macintosh PowerPoint</Application>
  <PresentationFormat>On-screen Show (4:3)</PresentationFormat>
  <Paragraphs>247</Paragraphs>
  <Slides>53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Office Theme</vt:lpstr>
      <vt:lpstr>PowerPoint Presentation</vt:lpstr>
      <vt:lpstr>Where are the origins of virtue?</vt:lpstr>
      <vt:lpstr>One view: Altruism (virtue?) is innate</vt:lpstr>
      <vt:lpstr>Rethinking natural altruism:  The role of the warm-up</vt:lpstr>
      <vt:lpstr>PowerPoint Presentation</vt:lpstr>
      <vt:lpstr>PowerPoint Presentation</vt:lpstr>
      <vt:lpstr>Response by Warneken</vt:lpstr>
      <vt:lpstr>Our reply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theoretical model (with correlational data)</vt:lpstr>
      <vt:lpstr>Methods for collecting pre-project data</vt:lpstr>
      <vt:lpstr>Statistical controls</vt:lpstr>
      <vt:lpstr>Where can the model begin?</vt:lpstr>
      <vt:lpstr>PowerPoint Presentation</vt:lpstr>
      <vt:lpstr>PowerPoint Presentation</vt:lpstr>
      <vt:lpstr>PowerPoint Presentation</vt:lpstr>
      <vt:lpstr>Rates of responsive massage</vt:lpstr>
      <vt:lpstr>Qualitative data</vt:lpstr>
      <vt:lpstr>What might happen in-utero as a result of responsive massage?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Does the baby point to show you something interesting?</vt:lpstr>
      <vt:lpstr>Does the baby reach up to signal a wish to be picked up?</vt:lpstr>
      <vt:lpstr>PowerPoint Presentation</vt:lpstr>
      <vt:lpstr>Relationships foster the seeds of virtue</vt:lpstr>
      <vt:lpstr>PowerPoint Presentation</vt:lpstr>
      <vt:lpstr>PowerPoint Presentation</vt:lpstr>
      <vt:lpstr>An Experiment is Needed</vt:lpstr>
      <vt:lpstr>Methods</vt:lpstr>
      <vt:lpstr>PowerPoint Presentation</vt:lpstr>
      <vt:lpstr>Innovative, potentially important</vt:lpstr>
      <vt:lpstr>Deep Integration</vt:lpstr>
      <vt:lpstr>Potential Challenges and Strategies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Rodolfo Cortes</dc:creator>
  <cp:lastModifiedBy>Rodolfo Cortes</cp:lastModifiedBy>
  <cp:revision>109</cp:revision>
  <dcterms:created xsi:type="dcterms:W3CDTF">2015-03-09T19:58:45Z</dcterms:created>
  <dcterms:modified xsi:type="dcterms:W3CDTF">2015-03-14T15:50:58Z</dcterms:modified>
</cp:coreProperties>
</file>