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2.xml" ContentType="application/vnd.openxmlformats-officedocument.drawingml.chart+xml"/>
  <Override PartName="/ppt/notesSlides/notesSlide8.xml" ContentType="application/vnd.openxmlformats-officedocument.presentationml.notesSlide+xml"/>
  <Override PartName="/ppt/charts/chart3.xml" ContentType="application/vnd.openxmlformats-officedocument.drawingml.chart+xml"/>
  <Override PartName="/ppt/notesSlides/notesSlide9.xml" ContentType="application/vnd.openxmlformats-officedocument.presentationml.notesSlide+xml"/>
  <Override PartName="/ppt/charts/chart4.xml" ContentType="application/vnd.openxmlformats-officedocument.drawingml.chart+xml"/>
  <Override PartName="/ppt/notesSlides/notesSlide10.xml" ContentType="application/vnd.openxmlformats-officedocument.presentationml.notesSlide+xml"/>
  <Override PartName="/ppt/charts/chart5.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6.xml" ContentType="application/vnd.openxmlformats-officedocument.drawingml.chart+xml"/>
  <Override PartName="/ppt/notesSlides/notesSlide16.xml" ContentType="application/vnd.openxmlformats-officedocument.presentationml.notesSlide+xml"/>
  <Override PartName="/ppt/charts/chart7.xml" ContentType="application/vnd.openxmlformats-officedocument.drawingml.chart+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916" r:id="rId1"/>
  </p:sldMasterIdLst>
  <p:notesMasterIdLst>
    <p:notesMasterId r:id="rId51"/>
  </p:notesMasterIdLst>
  <p:handoutMasterIdLst>
    <p:handoutMasterId r:id="rId52"/>
  </p:handoutMasterIdLst>
  <p:sldIdLst>
    <p:sldId id="792" r:id="rId2"/>
    <p:sldId id="851" r:id="rId3"/>
    <p:sldId id="863" r:id="rId4"/>
    <p:sldId id="862" r:id="rId5"/>
    <p:sldId id="811" r:id="rId6"/>
    <p:sldId id="819" r:id="rId7"/>
    <p:sldId id="813" r:id="rId8"/>
    <p:sldId id="816" r:id="rId9"/>
    <p:sldId id="823" r:id="rId10"/>
    <p:sldId id="805" r:id="rId11"/>
    <p:sldId id="834" r:id="rId12"/>
    <p:sldId id="839" r:id="rId13"/>
    <p:sldId id="821" r:id="rId14"/>
    <p:sldId id="826" r:id="rId15"/>
    <p:sldId id="841" r:id="rId16"/>
    <p:sldId id="833" r:id="rId17"/>
    <p:sldId id="837" r:id="rId18"/>
    <p:sldId id="817" r:id="rId19"/>
    <p:sldId id="818" r:id="rId20"/>
    <p:sldId id="838" r:id="rId21"/>
    <p:sldId id="835" r:id="rId22"/>
    <p:sldId id="865" r:id="rId23"/>
    <p:sldId id="822" r:id="rId24"/>
    <p:sldId id="852" r:id="rId25"/>
    <p:sldId id="836" r:id="rId26"/>
    <p:sldId id="824" r:id="rId27"/>
    <p:sldId id="831" r:id="rId28"/>
    <p:sldId id="867" r:id="rId29"/>
    <p:sldId id="854" r:id="rId30"/>
    <p:sldId id="844" r:id="rId31"/>
    <p:sldId id="832" r:id="rId32"/>
    <p:sldId id="871" r:id="rId33"/>
    <p:sldId id="830" r:id="rId34"/>
    <p:sldId id="827" r:id="rId35"/>
    <p:sldId id="828" r:id="rId36"/>
    <p:sldId id="842" r:id="rId37"/>
    <p:sldId id="850" r:id="rId38"/>
    <p:sldId id="808" r:id="rId39"/>
    <p:sldId id="809" r:id="rId40"/>
    <p:sldId id="873" r:id="rId41"/>
    <p:sldId id="872" r:id="rId42"/>
    <p:sldId id="868" r:id="rId43"/>
    <p:sldId id="869" r:id="rId44"/>
    <p:sldId id="855" r:id="rId45"/>
    <p:sldId id="856" r:id="rId46"/>
    <p:sldId id="857" r:id="rId47"/>
    <p:sldId id="859" r:id="rId48"/>
    <p:sldId id="860" r:id="rId49"/>
    <p:sldId id="864" r:id="rId5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3" clrMode="gray" frameSlides="1"/>
  <p:clrMru>
    <a:srgbClr val="D3FF4C"/>
    <a:srgbClr val="7B924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965" autoAdjust="0"/>
    <p:restoredTop sz="88205" autoAdjust="0"/>
  </p:normalViewPr>
  <p:slideViewPr>
    <p:cSldViewPr snapToObjects="1">
      <p:cViewPr varScale="1">
        <p:scale>
          <a:sx n="64" d="100"/>
          <a:sy n="64" d="100"/>
        </p:scale>
        <p:origin x="1026" y="48"/>
      </p:cViewPr>
      <p:guideLst>
        <p:guide orient="horz" pos="2160"/>
        <p:guide pos="2880"/>
      </p:guideLst>
    </p:cSldViewPr>
  </p:slideViewPr>
  <p:notesTextViewPr>
    <p:cViewPr>
      <p:scale>
        <a:sx n="100" d="100"/>
        <a:sy n="100" d="100"/>
      </p:scale>
      <p:origin x="0" y="0"/>
    </p:cViewPr>
  </p:notesTextViewPr>
  <p:sorterViewPr>
    <p:cViewPr>
      <p:scale>
        <a:sx n="50" d="100"/>
        <a:sy n="50" d="100"/>
      </p:scale>
      <p:origin x="0" y="3688"/>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barChart>
        <c:barDir val="col"/>
        <c:grouping val="clustered"/>
        <c:varyColors val="0"/>
        <c:ser>
          <c:idx val="0"/>
          <c:order val="0"/>
          <c:tx>
            <c:strRef>
              <c:f>Sheet1!$B$1</c:f>
              <c:strCache>
                <c:ptCount val="1"/>
                <c:pt idx="0">
                  <c:v>Self</c:v>
                </c:pt>
              </c:strCache>
            </c:strRef>
          </c:tx>
          <c:spPr>
            <a:gradFill flip="none" rotWithShape="1">
              <a:gsLst>
                <a:gs pos="0">
                  <a:srgbClr val="7B924E"/>
                </a:gs>
                <a:gs pos="100000">
                  <a:srgbClr val="D3FF4C"/>
                </a:gs>
              </a:gsLst>
              <a:lin ang="15480000" scaled="0"/>
              <a:tileRect/>
            </a:gradFill>
          </c:spPr>
          <c:invertIfNegative val="0"/>
          <c:cat>
            <c:strRef>
              <c:f>Sheet1!$A$2:$A$11</c:f>
              <c:strCache>
                <c:ptCount val="10"/>
                <c:pt idx="0">
                  <c:v>Religion</c:v>
                </c:pt>
                <c:pt idx="1">
                  <c:v>Politics</c:v>
                </c:pt>
                <c:pt idx="2">
                  <c:v>Occupation</c:v>
                </c:pt>
                <c:pt idx="3">
                  <c:v>Chores</c:v>
                </c:pt>
                <c:pt idx="4">
                  <c:v>Neighborhood</c:v>
                </c:pt>
                <c:pt idx="5">
                  <c:v>Country</c:v>
                </c:pt>
                <c:pt idx="6">
                  <c:v>Music</c:v>
                </c:pt>
                <c:pt idx="7">
                  <c:v>Food</c:v>
                </c:pt>
                <c:pt idx="8">
                  <c:v>Video Games</c:v>
                </c:pt>
                <c:pt idx="9">
                  <c:v>Crosswords</c:v>
                </c:pt>
              </c:strCache>
            </c:strRef>
          </c:cat>
          <c:val>
            <c:numRef>
              <c:f>Sheet1!$B$2:$B$11</c:f>
              <c:numCache>
                <c:formatCode>General</c:formatCode>
                <c:ptCount val="10"/>
                <c:pt idx="0">
                  <c:v>2.9</c:v>
                </c:pt>
                <c:pt idx="1">
                  <c:v>3.1</c:v>
                </c:pt>
                <c:pt idx="2">
                  <c:v>4.2</c:v>
                </c:pt>
                <c:pt idx="3">
                  <c:v>5</c:v>
                </c:pt>
                <c:pt idx="4">
                  <c:v>5.5</c:v>
                </c:pt>
                <c:pt idx="5">
                  <c:v>4.55</c:v>
                </c:pt>
                <c:pt idx="6">
                  <c:v>4.8499999999999996</c:v>
                </c:pt>
                <c:pt idx="7">
                  <c:v>4.25</c:v>
                </c:pt>
                <c:pt idx="8">
                  <c:v>4.6499999999999977</c:v>
                </c:pt>
                <c:pt idx="9">
                  <c:v>6.1</c:v>
                </c:pt>
              </c:numCache>
            </c:numRef>
          </c:val>
        </c:ser>
        <c:ser>
          <c:idx val="1"/>
          <c:order val="1"/>
          <c:tx>
            <c:strRef>
              <c:f>Sheet1!$C$1</c:f>
              <c:strCache>
                <c:ptCount val="1"/>
                <c:pt idx="0">
                  <c:v>Other</c:v>
                </c:pt>
              </c:strCache>
            </c:strRef>
          </c:tx>
          <c:invertIfNegative val="0"/>
          <c:cat>
            <c:strRef>
              <c:f>Sheet1!$A$2:$A$11</c:f>
              <c:strCache>
                <c:ptCount val="10"/>
                <c:pt idx="0">
                  <c:v>Religion</c:v>
                </c:pt>
                <c:pt idx="1">
                  <c:v>Politics</c:v>
                </c:pt>
                <c:pt idx="2">
                  <c:v>Occupation</c:v>
                </c:pt>
                <c:pt idx="3">
                  <c:v>Chores</c:v>
                </c:pt>
                <c:pt idx="4">
                  <c:v>Neighborhood</c:v>
                </c:pt>
                <c:pt idx="5">
                  <c:v>Country</c:v>
                </c:pt>
                <c:pt idx="6">
                  <c:v>Music</c:v>
                </c:pt>
                <c:pt idx="7">
                  <c:v>Food</c:v>
                </c:pt>
                <c:pt idx="8">
                  <c:v>Video Games</c:v>
                </c:pt>
                <c:pt idx="9">
                  <c:v>Crosswords</c:v>
                </c:pt>
              </c:strCache>
            </c:strRef>
          </c:cat>
          <c:val>
            <c:numRef>
              <c:f>Sheet1!$C$2:$C$11</c:f>
              <c:numCache>
                <c:formatCode>General</c:formatCode>
                <c:ptCount val="10"/>
                <c:pt idx="0">
                  <c:v>2.4500000000000002</c:v>
                </c:pt>
                <c:pt idx="1">
                  <c:v>2.8</c:v>
                </c:pt>
                <c:pt idx="2">
                  <c:v>3.6</c:v>
                </c:pt>
                <c:pt idx="3">
                  <c:v>4.75</c:v>
                </c:pt>
                <c:pt idx="4">
                  <c:v>5.4</c:v>
                </c:pt>
                <c:pt idx="5">
                  <c:v>3.8</c:v>
                </c:pt>
                <c:pt idx="6">
                  <c:v>4.3499999999999996</c:v>
                </c:pt>
                <c:pt idx="7">
                  <c:v>4.25</c:v>
                </c:pt>
                <c:pt idx="8">
                  <c:v>4</c:v>
                </c:pt>
                <c:pt idx="9">
                  <c:v>5.9</c:v>
                </c:pt>
              </c:numCache>
            </c:numRef>
          </c:val>
        </c:ser>
        <c:dLbls>
          <c:showLegendKey val="0"/>
          <c:showVal val="0"/>
          <c:showCatName val="0"/>
          <c:showSerName val="0"/>
          <c:showPercent val="0"/>
          <c:showBubbleSize val="0"/>
        </c:dLbls>
        <c:gapWidth val="150"/>
        <c:axId val="192659392"/>
        <c:axId val="192659784"/>
      </c:barChart>
      <c:catAx>
        <c:axId val="192659392"/>
        <c:scaling>
          <c:orientation val="minMax"/>
        </c:scaling>
        <c:delete val="0"/>
        <c:axPos val="b"/>
        <c:numFmt formatCode="General" sourceLinked="0"/>
        <c:majorTickMark val="out"/>
        <c:minorTickMark val="none"/>
        <c:tickLblPos val="nextTo"/>
        <c:crossAx val="192659784"/>
        <c:crosses val="autoZero"/>
        <c:auto val="1"/>
        <c:lblAlgn val="ctr"/>
        <c:lblOffset val="100"/>
        <c:noMultiLvlLbl val="0"/>
      </c:catAx>
      <c:valAx>
        <c:axId val="192659784"/>
        <c:scaling>
          <c:orientation val="minMax"/>
        </c:scaling>
        <c:delete val="0"/>
        <c:axPos val="l"/>
        <c:majorGridlines/>
        <c:numFmt formatCode="General" sourceLinked="1"/>
        <c:majorTickMark val="out"/>
        <c:minorTickMark val="none"/>
        <c:tickLblPos val="nextTo"/>
        <c:crossAx val="192659392"/>
        <c:crosses val="autoZero"/>
        <c:crossBetween val="between"/>
      </c:valAx>
    </c:plotArea>
    <c:legend>
      <c:legendPos val="r"/>
      <c:layout/>
      <c:overlay val="0"/>
    </c:legend>
    <c:plotVisOnly val="1"/>
    <c:dispBlanksAs val="gap"/>
    <c:showDLblsOverMax val="0"/>
  </c:chart>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barChart>
        <c:barDir val="col"/>
        <c:grouping val="clustered"/>
        <c:varyColors val="0"/>
        <c:ser>
          <c:idx val="0"/>
          <c:order val="0"/>
          <c:tx>
            <c:strRef>
              <c:f>Sheet1!$B$1</c:f>
              <c:strCache>
                <c:ptCount val="1"/>
                <c:pt idx="0">
                  <c:v>Memory</c:v>
                </c:pt>
              </c:strCache>
            </c:strRef>
          </c:tx>
          <c:invertIfNegative val="0"/>
          <c:cat>
            <c:strRef>
              <c:f>Sheet1!$A$2</c:f>
              <c:strCache>
                <c:ptCount val="1"/>
                <c:pt idx="0">
                  <c:v>Prisoner Definitely Deserves to Stay in Jail</c:v>
                </c:pt>
              </c:strCache>
            </c:strRef>
          </c:cat>
          <c:val>
            <c:numRef>
              <c:f>Sheet1!$B$2</c:f>
              <c:numCache>
                <c:formatCode>General</c:formatCode>
                <c:ptCount val="1"/>
                <c:pt idx="0">
                  <c:v>28</c:v>
                </c:pt>
              </c:numCache>
            </c:numRef>
          </c:val>
        </c:ser>
        <c:ser>
          <c:idx val="1"/>
          <c:order val="1"/>
          <c:tx>
            <c:strRef>
              <c:f>Sheet1!$C$1</c:f>
              <c:strCache>
                <c:ptCount val="1"/>
                <c:pt idx="0">
                  <c:v>Moral</c:v>
                </c:pt>
              </c:strCache>
            </c:strRef>
          </c:tx>
          <c:invertIfNegative val="0"/>
          <c:cat>
            <c:strRef>
              <c:f>Sheet1!$A$2</c:f>
              <c:strCache>
                <c:ptCount val="1"/>
                <c:pt idx="0">
                  <c:v>Prisoner Definitely Deserves to Stay in Jail</c:v>
                </c:pt>
              </c:strCache>
            </c:strRef>
          </c:cat>
          <c:val>
            <c:numRef>
              <c:f>Sheet1!$C$2</c:f>
              <c:numCache>
                <c:formatCode>General</c:formatCode>
                <c:ptCount val="1"/>
                <c:pt idx="0">
                  <c:v>16</c:v>
                </c:pt>
              </c:numCache>
            </c:numRef>
          </c:val>
        </c:ser>
        <c:dLbls>
          <c:showLegendKey val="0"/>
          <c:showVal val="0"/>
          <c:showCatName val="0"/>
          <c:showSerName val="0"/>
          <c:showPercent val="0"/>
          <c:showBubbleSize val="0"/>
        </c:dLbls>
        <c:gapWidth val="150"/>
        <c:axId val="192660960"/>
        <c:axId val="192661352"/>
      </c:barChart>
      <c:catAx>
        <c:axId val="192660960"/>
        <c:scaling>
          <c:orientation val="minMax"/>
        </c:scaling>
        <c:delete val="0"/>
        <c:axPos val="b"/>
        <c:numFmt formatCode="General" sourceLinked="0"/>
        <c:majorTickMark val="out"/>
        <c:minorTickMark val="none"/>
        <c:tickLblPos val="nextTo"/>
        <c:crossAx val="192661352"/>
        <c:crosses val="autoZero"/>
        <c:auto val="1"/>
        <c:lblAlgn val="ctr"/>
        <c:lblOffset val="100"/>
        <c:noMultiLvlLbl val="0"/>
      </c:catAx>
      <c:valAx>
        <c:axId val="192661352"/>
        <c:scaling>
          <c:orientation val="minMax"/>
        </c:scaling>
        <c:delete val="0"/>
        <c:axPos val="l"/>
        <c:majorGridlines/>
        <c:numFmt formatCode="General" sourceLinked="1"/>
        <c:majorTickMark val="out"/>
        <c:minorTickMark val="none"/>
        <c:tickLblPos val="nextTo"/>
        <c:crossAx val="192660960"/>
        <c:crosses val="autoZero"/>
        <c:crossBetween val="between"/>
      </c:valAx>
    </c:plotArea>
    <c:legend>
      <c:legendPos val="r"/>
      <c:layout/>
      <c:overlay val="0"/>
    </c:legend>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barChart>
        <c:barDir val="col"/>
        <c:grouping val="clustered"/>
        <c:varyColors val="0"/>
        <c:ser>
          <c:idx val="0"/>
          <c:order val="0"/>
          <c:tx>
            <c:strRef>
              <c:f>Sheet1!$B$1</c:f>
              <c:strCache>
                <c:ptCount val="1"/>
                <c:pt idx="0">
                  <c:v>Memory</c:v>
                </c:pt>
              </c:strCache>
            </c:strRef>
          </c:tx>
          <c:invertIfNegative val="0"/>
          <c:cat>
            <c:strRef>
              <c:f>Sheet1!$A$2:$A$3</c:f>
              <c:strCache>
                <c:ptCount val="2"/>
                <c:pt idx="0">
                  <c:v>Deserve to stain in prison?</c:v>
                </c:pt>
                <c:pt idx="1">
                  <c:v>Should be be paroled?</c:v>
                </c:pt>
              </c:strCache>
            </c:strRef>
          </c:cat>
          <c:val>
            <c:numRef>
              <c:f>Sheet1!$B$2:$B$3</c:f>
              <c:numCache>
                <c:formatCode>General</c:formatCode>
                <c:ptCount val="2"/>
                <c:pt idx="0">
                  <c:v>2</c:v>
                </c:pt>
                <c:pt idx="1">
                  <c:v>3.79</c:v>
                </c:pt>
              </c:numCache>
            </c:numRef>
          </c:val>
        </c:ser>
        <c:ser>
          <c:idx val="1"/>
          <c:order val="1"/>
          <c:tx>
            <c:strRef>
              <c:f>Sheet1!$C$1</c:f>
              <c:strCache>
                <c:ptCount val="1"/>
                <c:pt idx="0">
                  <c:v>Morals</c:v>
                </c:pt>
              </c:strCache>
            </c:strRef>
          </c:tx>
          <c:invertIfNegative val="0"/>
          <c:cat>
            <c:strRef>
              <c:f>Sheet1!$A$2:$A$3</c:f>
              <c:strCache>
                <c:ptCount val="2"/>
                <c:pt idx="0">
                  <c:v>Deserve to stain in prison?</c:v>
                </c:pt>
                <c:pt idx="1">
                  <c:v>Should be be paroled?</c:v>
                </c:pt>
              </c:strCache>
            </c:strRef>
          </c:cat>
          <c:val>
            <c:numRef>
              <c:f>Sheet1!$C$2:$C$3</c:f>
              <c:numCache>
                <c:formatCode>General</c:formatCode>
                <c:ptCount val="2"/>
                <c:pt idx="0">
                  <c:v>2.97</c:v>
                </c:pt>
                <c:pt idx="1">
                  <c:v>2.89</c:v>
                </c:pt>
              </c:numCache>
            </c:numRef>
          </c:val>
        </c:ser>
        <c:dLbls>
          <c:showLegendKey val="0"/>
          <c:showVal val="0"/>
          <c:showCatName val="0"/>
          <c:showSerName val="0"/>
          <c:showPercent val="0"/>
          <c:showBubbleSize val="0"/>
        </c:dLbls>
        <c:gapWidth val="150"/>
        <c:axId val="192662920"/>
        <c:axId val="193932184"/>
      </c:barChart>
      <c:catAx>
        <c:axId val="192662920"/>
        <c:scaling>
          <c:orientation val="minMax"/>
        </c:scaling>
        <c:delete val="0"/>
        <c:axPos val="b"/>
        <c:numFmt formatCode="General" sourceLinked="0"/>
        <c:majorTickMark val="out"/>
        <c:minorTickMark val="none"/>
        <c:tickLblPos val="nextTo"/>
        <c:txPr>
          <a:bodyPr/>
          <a:lstStyle/>
          <a:p>
            <a:pPr>
              <a:defRPr sz="2000"/>
            </a:pPr>
            <a:endParaRPr lang="en-US"/>
          </a:p>
        </c:txPr>
        <c:crossAx val="193932184"/>
        <c:crosses val="autoZero"/>
        <c:auto val="1"/>
        <c:lblAlgn val="ctr"/>
        <c:lblOffset val="100"/>
        <c:noMultiLvlLbl val="0"/>
      </c:catAx>
      <c:valAx>
        <c:axId val="193932184"/>
        <c:scaling>
          <c:orientation val="minMax"/>
        </c:scaling>
        <c:delete val="0"/>
        <c:axPos val="l"/>
        <c:majorGridlines/>
        <c:numFmt formatCode="General" sourceLinked="1"/>
        <c:majorTickMark val="out"/>
        <c:minorTickMark val="none"/>
        <c:tickLblPos val="nextTo"/>
        <c:crossAx val="192662920"/>
        <c:crosses val="autoZero"/>
        <c:crossBetween val="between"/>
        <c:majorUnit val="1"/>
      </c:valAx>
    </c:plotArea>
    <c:legend>
      <c:legendPos val="r"/>
      <c:layout/>
      <c:overlay val="0"/>
    </c:legend>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barChart>
        <c:barDir val="col"/>
        <c:grouping val="clustered"/>
        <c:varyColors val="0"/>
        <c:ser>
          <c:idx val="0"/>
          <c:order val="0"/>
          <c:tx>
            <c:strRef>
              <c:f>Sheet1!$B$1</c:f>
              <c:strCache>
                <c:ptCount val="1"/>
                <c:pt idx="0">
                  <c:v>Conservative</c:v>
                </c:pt>
              </c:strCache>
            </c:strRef>
          </c:tx>
          <c:spPr>
            <a:gradFill flip="none" rotWithShape="1">
              <a:gsLst>
                <a:gs pos="0">
                  <a:srgbClr val="B3742C"/>
                </a:gs>
                <a:gs pos="100000">
                  <a:srgbClr val="FFB709"/>
                </a:gs>
              </a:gsLst>
              <a:lin ang="16200000" scaled="0"/>
              <a:tileRect/>
            </a:gradFill>
          </c:spPr>
          <c:invertIfNegative val="0"/>
          <c:cat>
            <c:strRef>
              <c:f>Sheet1!$A$2:$A$35</c:f>
              <c:strCache>
                <c:ptCount val="34"/>
                <c:pt idx="0">
                  <c:v>Listens to country </c:v>
                </c:pt>
                <c:pt idx="1">
                  <c:v>Watches FOX News</c:v>
                </c:pt>
                <c:pt idx="2">
                  <c:v>Reads military history</c:v>
                </c:pt>
                <c:pt idx="3">
                  <c:v>Is an army veteran</c:v>
                </c:pt>
                <c:pt idx="4">
                  <c:v>Enjoys hunting</c:v>
                </c:pt>
                <c:pt idx="5">
                  <c:v>Drives and American Car</c:v>
                </c:pt>
                <c:pt idx="6">
                  <c:v>Wears cowboy boots</c:v>
                </c:pt>
                <c:pt idx="7">
                  <c:v>Wears khaki pants</c:v>
                </c:pt>
                <c:pt idx="8">
                  <c:v>Wants a big family</c:v>
                </c:pt>
                <c:pt idx="9">
                  <c:v>Watches college football</c:v>
                </c:pt>
                <c:pt idx="10">
                  <c:v>Drives a pick-up truck</c:v>
                </c:pt>
                <c:pt idx="11">
                  <c:v>Does not drink alcohol</c:v>
                </c:pt>
                <c:pt idx="12">
                  <c:v>Reads very little</c:v>
                </c:pt>
                <c:pt idx="13">
                  <c:v>Loves eating meat</c:v>
                </c:pt>
                <c:pt idx="14">
                  <c:v>Reads to Bible</c:v>
                </c:pt>
                <c:pt idx="15">
                  <c:v>Enjoys Nascar races</c:v>
                </c:pt>
                <c:pt idx="17">
                  <c:v>Listens to opera</c:v>
                </c:pt>
                <c:pt idx="18">
                  <c:v>Listens to Hip Hop</c:v>
                </c:pt>
                <c:pt idx="19">
                  <c:v>Listens to NPR</c:v>
                </c:pt>
                <c:pt idx="20">
                  <c:v>Read poetry</c:v>
                </c:pt>
                <c:pt idx="21">
                  <c:v>Enjoys foreign travel</c:v>
                </c:pt>
                <c:pt idx="22">
                  <c:v>Drinks Starbucks</c:v>
                </c:pt>
                <c:pt idx="23">
                  <c:v>Buys organic produce</c:v>
                </c:pt>
                <c:pt idx="24">
                  <c:v>Is openly gay</c:v>
                </c:pt>
                <c:pt idx="25">
                  <c:v>Listens to jazz</c:v>
                </c:pt>
                <c:pt idx="26">
                  <c:v>Rides a skatebaord</c:v>
                </c:pt>
                <c:pt idx="27">
                  <c:v>Wears tie-dyed t-shirts</c:v>
                </c:pt>
                <c:pt idx="28">
                  <c:v>Enjoys museums</c:v>
                </c:pt>
                <c:pt idx="29">
                  <c:v>Dyes hair unnatrual colors</c:v>
                </c:pt>
                <c:pt idx="30">
                  <c:v>Is interested in Eastern religion</c:v>
                </c:pt>
                <c:pt idx="31">
                  <c:v>Loves sushi</c:v>
                </c:pt>
                <c:pt idx="32">
                  <c:v>Rides a bicycle</c:v>
                </c:pt>
                <c:pt idx="33">
                  <c:v>Reads fashion magazines</c:v>
                </c:pt>
              </c:strCache>
            </c:strRef>
          </c:cat>
          <c:val>
            <c:numRef>
              <c:f>Sheet1!$B$2:$B$35</c:f>
              <c:numCache>
                <c:formatCode>General</c:formatCode>
                <c:ptCount val="34"/>
                <c:pt idx="0">
                  <c:v>89</c:v>
                </c:pt>
                <c:pt idx="1">
                  <c:v>91</c:v>
                </c:pt>
                <c:pt idx="2">
                  <c:v>85</c:v>
                </c:pt>
                <c:pt idx="3">
                  <c:v>79</c:v>
                </c:pt>
                <c:pt idx="4">
                  <c:v>87</c:v>
                </c:pt>
                <c:pt idx="5">
                  <c:v>81</c:v>
                </c:pt>
                <c:pt idx="6">
                  <c:v>89</c:v>
                </c:pt>
                <c:pt idx="7">
                  <c:v>68</c:v>
                </c:pt>
                <c:pt idx="8">
                  <c:v>85</c:v>
                </c:pt>
                <c:pt idx="9">
                  <c:v>74</c:v>
                </c:pt>
                <c:pt idx="10">
                  <c:v>85</c:v>
                </c:pt>
                <c:pt idx="11">
                  <c:v>57</c:v>
                </c:pt>
                <c:pt idx="12">
                  <c:v>74</c:v>
                </c:pt>
                <c:pt idx="13">
                  <c:v>81</c:v>
                </c:pt>
                <c:pt idx="14">
                  <c:v>91</c:v>
                </c:pt>
                <c:pt idx="15">
                  <c:v>79</c:v>
                </c:pt>
                <c:pt idx="17">
                  <c:v>38</c:v>
                </c:pt>
                <c:pt idx="18">
                  <c:v>13</c:v>
                </c:pt>
                <c:pt idx="19">
                  <c:v>34</c:v>
                </c:pt>
                <c:pt idx="20">
                  <c:v>21</c:v>
                </c:pt>
                <c:pt idx="21">
                  <c:v>15</c:v>
                </c:pt>
                <c:pt idx="22">
                  <c:v>17</c:v>
                </c:pt>
                <c:pt idx="23">
                  <c:v>15</c:v>
                </c:pt>
                <c:pt idx="24">
                  <c:v>4</c:v>
                </c:pt>
                <c:pt idx="25">
                  <c:v>34</c:v>
                </c:pt>
                <c:pt idx="26">
                  <c:v>2</c:v>
                </c:pt>
                <c:pt idx="27">
                  <c:v>13</c:v>
                </c:pt>
                <c:pt idx="28">
                  <c:v>30</c:v>
                </c:pt>
                <c:pt idx="29">
                  <c:v>9</c:v>
                </c:pt>
                <c:pt idx="30">
                  <c:v>21</c:v>
                </c:pt>
                <c:pt idx="31">
                  <c:v>11</c:v>
                </c:pt>
                <c:pt idx="32">
                  <c:v>6</c:v>
                </c:pt>
                <c:pt idx="33">
                  <c:v>23</c:v>
                </c:pt>
              </c:numCache>
            </c:numRef>
          </c:val>
        </c:ser>
        <c:ser>
          <c:idx val="1"/>
          <c:order val="1"/>
          <c:tx>
            <c:strRef>
              <c:f>Sheet1!$C$1</c:f>
              <c:strCache>
                <c:ptCount val="1"/>
                <c:pt idx="0">
                  <c:v>Liberal</c:v>
                </c:pt>
              </c:strCache>
            </c:strRef>
          </c:tx>
          <c:spPr>
            <a:gradFill flip="none" rotWithShape="1">
              <a:gsLst>
                <a:gs pos="0">
                  <a:schemeClr val="accent2">
                    <a:lumMod val="75000"/>
                  </a:schemeClr>
                </a:gs>
                <a:gs pos="100000">
                  <a:schemeClr val="accent2">
                    <a:lumMod val="60000"/>
                    <a:lumOff val="40000"/>
                  </a:schemeClr>
                </a:gs>
              </a:gsLst>
              <a:lin ang="15780000" scaled="0"/>
              <a:tileRect/>
            </a:gradFill>
          </c:spPr>
          <c:invertIfNegative val="0"/>
          <c:cat>
            <c:strRef>
              <c:f>Sheet1!$A$2:$A$35</c:f>
              <c:strCache>
                <c:ptCount val="34"/>
                <c:pt idx="0">
                  <c:v>Listens to country </c:v>
                </c:pt>
                <c:pt idx="1">
                  <c:v>Watches FOX News</c:v>
                </c:pt>
                <c:pt idx="2">
                  <c:v>Reads military history</c:v>
                </c:pt>
                <c:pt idx="3">
                  <c:v>Is an army veteran</c:v>
                </c:pt>
                <c:pt idx="4">
                  <c:v>Enjoys hunting</c:v>
                </c:pt>
                <c:pt idx="5">
                  <c:v>Drives and American Car</c:v>
                </c:pt>
                <c:pt idx="6">
                  <c:v>Wears cowboy boots</c:v>
                </c:pt>
                <c:pt idx="7">
                  <c:v>Wears khaki pants</c:v>
                </c:pt>
                <c:pt idx="8">
                  <c:v>Wants a big family</c:v>
                </c:pt>
                <c:pt idx="9">
                  <c:v>Watches college football</c:v>
                </c:pt>
                <c:pt idx="10">
                  <c:v>Drives a pick-up truck</c:v>
                </c:pt>
                <c:pt idx="11">
                  <c:v>Does not drink alcohol</c:v>
                </c:pt>
                <c:pt idx="12">
                  <c:v>Reads very little</c:v>
                </c:pt>
                <c:pt idx="13">
                  <c:v>Loves eating meat</c:v>
                </c:pt>
                <c:pt idx="14">
                  <c:v>Reads to Bible</c:v>
                </c:pt>
                <c:pt idx="15">
                  <c:v>Enjoys Nascar races</c:v>
                </c:pt>
                <c:pt idx="17">
                  <c:v>Listens to opera</c:v>
                </c:pt>
                <c:pt idx="18">
                  <c:v>Listens to Hip Hop</c:v>
                </c:pt>
                <c:pt idx="19">
                  <c:v>Listens to NPR</c:v>
                </c:pt>
                <c:pt idx="20">
                  <c:v>Read poetry</c:v>
                </c:pt>
                <c:pt idx="21">
                  <c:v>Enjoys foreign travel</c:v>
                </c:pt>
                <c:pt idx="22">
                  <c:v>Drinks Starbucks</c:v>
                </c:pt>
                <c:pt idx="23">
                  <c:v>Buys organic produce</c:v>
                </c:pt>
                <c:pt idx="24">
                  <c:v>Is openly gay</c:v>
                </c:pt>
                <c:pt idx="25">
                  <c:v>Listens to jazz</c:v>
                </c:pt>
                <c:pt idx="26">
                  <c:v>Rides a skatebaord</c:v>
                </c:pt>
                <c:pt idx="27">
                  <c:v>Wears tie-dyed t-shirts</c:v>
                </c:pt>
                <c:pt idx="28">
                  <c:v>Enjoys museums</c:v>
                </c:pt>
                <c:pt idx="29">
                  <c:v>Dyes hair unnatrual colors</c:v>
                </c:pt>
                <c:pt idx="30">
                  <c:v>Is interested in Eastern religion</c:v>
                </c:pt>
                <c:pt idx="31">
                  <c:v>Loves sushi</c:v>
                </c:pt>
                <c:pt idx="32">
                  <c:v>Rides a bicycle</c:v>
                </c:pt>
                <c:pt idx="33">
                  <c:v>Reads fashion magazines</c:v>
                </c:pt>
              </c:strCache>
            </c:strRef>
          </c:cat>
          <c:val>
            <c:numRef>
              <c:f>Sheet1!$C$2:$C$35</c:f>
              <c:numCache>
                <c:formatCode>General</c:formatCode>
                <c:ptCount val="34"/>
                <c:pt idx="0">
                  <c:v>11</c:v>
                </c:pt>
                <c:pt idx="1">
                  <c:v>9</c:v>
                </c:pt>
                <c:pt idx="2">
                  <c:v>15</c:v>
                </c:pt>
                <c:pt idx="3">
                  <c:v>21</c:v>
                </c:pt>
                <c:pt idx="4">
                  <c:v>13</c:v>
                </c:pt>
                <c:pt idx="5">
                  <c:v>19</c:v>
                </c:pt>
                <c:pt idx="6">
                  <c:v>11</c:v>
                </c:pt>
                <c:pt idx="7">
                  <c:v>32</c:v>
                </c:pt>
                <c:pt idx="8">
                  <c:v>4</c:v>
                </c:pt>
                <c:pt idx="9">
                  <c:v>26</c:v>
                </c:pt>
                <c:pt idx="10">
                  <c:v>15</c:v>
                </c:pt>
                <c:pt idx="11">
                  <c:v>45</c:v>
                </c:pt>
                <c:pt idx="12">
                  <c:v>26</c:v>
                </c:pt>
                <c:pt idx="13">
                  <c:v>19</c:v>
                </c:pt>
                <c:pt idx="14">
                  <c:v>9</c:v>
                </c:pt>
                <c:pt idx="15">
                  <c:v>21</c:v>
                </c:pt>
                <c:pt idx="17">
                  <c:v>62</c:v>
                </c:pt>
                <c:pt idx="18">
                  <c:v>87</c:v>
                </c:pt>
                <c:pt idx="19">
                  <c:v>66</c:v>
                </c:pt>
                <c:pt idx="20">
                  <c:v>79</c:v>
                </c:pt>
                <c:pt idx="21">
                  <c:v>85</c:v>
                </c:pt>
                <c:pt idx="22">
                  <c:v>83</c:v>
                </c:pt>
                <c:pt idx="23">
                  <c:v>85</c:v>
                </c:pt>
                <c:pt idx="24">
                  <c:v>94</c:v>
                </c:pt>
                <c:pt idx="25">
                  <c:v>66</c:v>
                </c:pt>
                <c:pt idx="26">
                  <c:v>98</c:v>
                </c:pt>
                <c:pt idx="27">
                  <c:v>89</c:v>
                </c:pt>
                <c:pt idx="28">
                  <c:v>70</c:v>
                </c:pt>
                <c:pt idx="29">
                  <c:v>91</c:v>
                </c:pt>
                <c:pt idx="30">
                  <c:v>79</c:v>
                </c:pt>
                <c:pt idx="31">
                  <c:v>89</c:v>
                </c:pt>
                <c:pt idx="32">
                  <c:v>94</c:v>
                </c:pt>
                <c:pt idx="33">
                  <c:v>77</c:v>
                </c:pt>
              </c:numCache>
            </c:numRef>
          </c:val>
        </c:ser>
        <c:dLbls>
          <c:showLegendKey val="0"/>
          <c:showVal val="0"/>
          <c:showCatName val="0"/>
          <c:showSerName val="0"/>
          <c:showPercent val="0"/>
          <c:showBubbleSize val="0"/>
        </c:dLbls>
        <c:gapWidth val="150"/>
        <c:axId val="193933360"/>
        <c:axId val="193933752"/>
      </c:barChart>
      <c:catAx>
        <c:axId val="193933360"/>
        <c:scaling>
          <c:orientation val="minMax"/>
        </c:scaling>
        <c:delete val="0"/>
        <c:axPos val="b"/>
        <c:numFmt formatCode="General" sourceLinked="0"/>
        <c:majorTickMark val="out"/>
        <c:minorTickMark val="none"/>
        <c:tickLblPos val="nextTo"/>
        <c:txPr>
          <a:bodyPr/>
          <a:lstStyle/>
          <a:p>
            <a:pPr>
              <a:defRPr sz="1200"/>
            </a:pPr>
            <a:endParaRPr lang="en-US"/>
          </a:p>
        </c:txPr>
        <c:crossAx val="193933752"/>
        <c:crosses val="autoZero"/>
        <c:auto val="1"/>
        <c:lblAlgn val="ctr"/>
        <c:lblOffset val="100"/>
        <c:noMultiLvlLbl val="0"/>
      </c:catAx>
      <c:valAx>
        <c:axId val="193933752"/>
        <c:scaling>
          <c:orientation val="minMax"/>
          <c:max val="100"/>
        </c:scaling>
        <c:delete val="0"/>
        <c:axPos val="l"/>
        <c:majorGridlines/>
        <c:numFmt formatCode="General" sourceLinked="1"/>
        <c:majorTickMark val="out"/>
        <c:minorTickMark val="none"/>
        <c:tickLblPos val="nextTo"/>
        <c:crossAx val="193933360"/>
        <c:crosses val="autoZero"/>
        <c:crossBetween val="between"/>
      </c:valAx>
    </c:plotArea>
    <c:legend>
      <c:legendPos val="r"/>
      <c:layout>
        <c:manualLayout>
          <c:xMode val="edge"/>
          <c:yMode val="edge"/>
          <c:x val="0.34491325499486702"/>
          <c:y val="0.85282107183256695"/>
          <c:w val="0.18202383564348301"/>
          <c:h val="0.14651937648804"/>
        </c:manualLayout>
      </c:layout>
      <c:overlay val="0"/>
    </c:legend>
    <c:plotVisOnly val="1"/>
    <c:dispBlanksAs val="gap"/>
    <c:showDLblsOverMax val="0"/>
  </c:chart>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barChart>
        <c:barDir val="col"/>
        <c:grouping val="clustered"/>
        <c:varyColors val="0"/>
        <c:ser>
          <c:idx val="0"/>
          <c:order val="0"/>
          <c:tx>
            <c:strRef>
              <c:f>Sheet1!$B$1</c:f>
              <c:strCache>
                <c:ptCount val="1"/>
                <c:pt idx="0">
                  <c:v>Avowed Trait</c:v>
                </c:pt>
              </c:strCache>
            </c:strRef>
          </c:tx>
          <c:invertIfNegative val="0"/>
          <c:cat>
            <c:strRef>
              <c:f>Sheet1!$A$2</c:f>
              <c:strCache>
                <c:ptCount val="1"/>
                <c:pt idx="0">
                  <c:v>Same person after trait is lost?</c:v>
                </c:pt>
              </c:strCache>
            </c:strRef>
          </c:cat>
          <c:val>
            <c:numRef>
              <c:f>Sheet1!$B$2</c:f>
              <c:numCache>
                <c:formatCode>General</c:formatCode>
                <c:ptCount val="1"/>
                <c:pt idx="0">
                  <c:v>2.7</c:v>
                </c:pt>
              </c:numCache>
            </c:numRef>
          </c:val>
        </c:ser>
        <c:ser>
          <c:idx val="1"/>
          <c:order val="1"/>
          <c:tx>
            <c:strRef>
              <c:f>Sheet1!$C$1</c:f>
              <c:strCache>
                <c:ptCount val="1"/>
                <c:pt idx="0">
                  <c:v>Disavowed Trait</c:v>
                </c:pt>
              </c:strCache>
            </c:strRef>
          </c:tx>
          <c:invertIfNegative val="0"/>
          <c:cat>
            <c:strRef>
              <c:f>Sheet1!$A$2</c:f>
              <c:strCache>
                <c:ptCount val="1"/>
                <c:pt idx="0">
                  <c:v>Same person after trait is lost?</c:v>
                </c:pt>
              </c:strCache>
            </c:strRef>
          </c:cat>
          <c:val>
            <c:numRef>
              <c:f>Sheet1!$C$2</c:f>
              <c:numCache>
                <c:formatCode>General</c:formatCode>
                <c:ptCount val="1"/>
                <c:pt idx="0">
                  <c:v>3.25</c:v>
                </c:pt>
              </c:numCache>
            </c:numRef>
          </c:val>
        </c:ser>
        <c:dLbls>
          <c:showLegendKey val="0"/>
          <c:showVal val="0"/>
          <c:showCatName val="0"/>
          <c:showSerName val="0"/>
          <c:showPercent val="0"/>
          <c:showBubbleSize val="0"/>
        </c:dLbls>
        <c:gapWidth val="150"/>
        <c:axId val="194407232"/>
        <c:axId val="194407624"/>
      </c:barChart>
      <c:catAx>
        <c:axId val="194407232"/>
        <c:scaling>
          <c:orientation val="minMax"/>
        </c:scaling>
        <c:delete val="0"/>
        <c:axPos val="b"/>
        <c:numFmt formatCode="General" sourceLinked="0"/>
        <c:majorTickMark val="out"/>
        <c:minorTickMark val="none"/>
        <c:tickLblPos val="nextTo"/>
        <c:crossAx val="194407624"/>
        <c:crosses val="autoZero"/>
        <c:auto val="1"/>
        <c:lblAlgn val="ctr"/>
        <c:lblOffset val="100"/>
        <c:noMultiLvlLbl val="0"/>
      </c:catAx>
      <c:valAx>
        <c:axId val="194407624"/>
        <c:scaling>
          <c:orientation val="minMax"/>
          <c:min val="1"/>
        </c:scaling>
        <c:delete val="0"/>
        <c:axPos val="l"/>
        <c:majorGridlines/>
        <c:numFmt formatCode="General" sourceLinked="1"/>
        <c:majorTickMark val="out"/>
        <c:minorTickMark val="none"/>
        <c:tickLblPos val="nextTo"/>
        <c:crossAx val="194407232"/>
        <c:crosses val="autoZero"/>
        <c:crossBetween val="between"/>
        <c:majorUnit val="1"/>
      </c:valAx>
    </c:plotArea>
    <c:legend>
      <c:legendPos val="r"/>
      <c:layout/>
      <c:overlay val="0"/>
    </c:legend>
    <c:plotVisOnly val="1"/>
    <c:dispBlanksAs val="gap"/>
    <c:showDLblsOverMax val="0"/>
  </c:chart>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barChart>
        <c:barDir val="col"/>
        <c:grouping val="clustered"/>
        <c:varyColors val="0"/>
        <c:ser>
          <c:idx val="0"/>
          <c:order val="0"/>
          <c:tx>
            <c:strRef>
              <c:f>Sheet1!$B$1</c:f>
              <c:strCache>
                <c:ptCount val="1"/>
                <c:pt idx="0">
                  <c:v>Self</c:v>
                </c:pt>
              </c:strCache>
            </c:strRef>
          </c:tx>
          <c:spPr>
            <a:gradFill flip="none" rotWithShape="1">
              <a:gsLst>
                <a:gs pos="0">
                  <a:srgbClr val="7B924E"/>
                </a:gs>
                <a:gs pos="100000">
                  <a:srgbClr val="D3FF4C"/>
                </a:gs>
              </a:gsLst>
              <a:lin ang="15480000" scaled="0"/>
              <a:tileRect/>
            </a:gradFill>
          </c:spPr>
          <c:invertIfNegative val="0"/>
          <c:cat>
            <c:strRef>
              <c:f>Sheet1!$A$2:$A$11</c:f>
              <c:strCache>
                <c:ptCount val="10"/>
                <c:pt idx="0">
                  <c:v>Religion</c:v>
                </c:pt>
                <c:pt idx="1">
                  <c:v>Politics</c:v>
                </c:pt>
                <c:pt idx="2">
                  <c:v>Occupation</c:v>
                </c:pt>
                <c:pt idx="3">
                  <c:v>Chores</c:v>
                </c:pt>
                <c:pt idx="4">
                  <c:v>Neighborhood</c:v>
                </c:pt>
                <c:pt idx="5">
                  <c:v>Country</c:v>
                </c:pt>
                <c:pt idx="6">
                  <c:v>Music</c:v>
                </c:pt>
                <c:pt idx="7">
                  <c:v>Food</c:v>
                </c:pt>
                <c:pt idx="8">
                  <c:v>Video Games</c:v>
                </c:pt>
                <c:pt idx="9">
                  <c:v>Crosswords</c:v>
                </c:pt>
              </c:strCache>
            </c:strRef>
          </c:cat>
          <c:val>
            <c:numRef>
              <c:f>Sheet1!$B$2:$B$11</c:f>
              <c:numCache>
                <c:formatCode>General</c:formatCode>
                <c:ptCount val="10"/>
                <c:pt idx="0">
                  <c:v>2.94</c:v>
                </c:pt>
                <c:pt idx="1">
                  <c:v>3.15</c:v>
                </c:pt>
                <c:pt idx="2">
                  <c:v>4.3499999999999996</c:v>
                </c:pt>
                <c:pt idx="3">
                  <c:v>4.79</c:v>
                </c:pt>
                <c:pt idx="4">
                  <c:v>5.44</c:v>
                </c:pt>
                <c:pt idx="5">
                  <c:v>4.88</c:v>
                </c:pt>
                <c:pt idx="6">
                  <c:v>4.79</c:v>
                </c:pt>
                <c:pt idx="7">
                  <c:v>4.6499999999999977</c:v>
                </c:pt>
                <c:pt idx="8">
                  <c:v>4.58</c:v>
                </c:pt>
                <c:pt idx="9">
                  <c:v>5.5</c:v>
                </c:pt>
              </c:numCache>
            </c:numRef>
          </c:val>
        </c:ser>
        <c:ser>
          <c:idx val="1"/>
          <c:order val="1"/>
          <c:tx>
            <c:strRef>
              <c:f>Sheet1!$C$1</c:f>
              <c:strCache>
                <c:ptCount val="1"/>
                <c:pt idx="0">
                  <c:v>Other</c:v>
                </c:pt>
              </c:strCache>
            </c:strRef>
          </c:tx>
          <c:invertIfNegative val="0"/>
          <c:cat>
            <c:strRef>
              <c:f>Sheet1!$A$2:$A$11</c:f>
              <c:strCache>
                <c:ptCount val="10"/>
                <c:pt idx="0">
                  <c:v>Religion</c:v>
                </c:pt>
                <c:pt idx="1">
                  <c:v>Politics</c:v>
                </c:pt>
                <c:pt idx="2">
                  <c:v>Occupation</c:v>
                </c:pt>
                <c:pt idx="3">
                  <c:v>Chores</c:v>
                </c:pt>
                <c:pt idx="4">
                  <c:v>Neighborhood</c:v>
                </c:pt>
                <c:pt idx="5">
                  <c:v>Country</c:v>
                </c:pt>
                <c:pt idx="6">
                  <c:v>Music</c:v>
                </c:pt>
                <c:pt idx="7">
                  <c:v>Food</c:v>
                </c:pt>
                <c:pt idx="8">
                  <c:v>Video Games</c:v>
                </c:pt>
                <c:pt idx="9">
                  <c:v>Crosswords</c:v>
                </c:pt>
              </c:strCache>
            </c:strRef>
          </c:cat>
          <c:val>
            <c:numRef>
              <c:f>Sheet1!$C$2:$C$11</c:f>
              <c:numCache>
                <c:formatCode>General</c:formatCode>
                <c:ptCount val="10"/>
                <c:pt idx="0">
                  <c:v>2.63</c:v>
                </c:pt>
                <c:pt idx="1">
                  <c:v>2.92</c:v>
                </c:pt>
                <c:pt idx="2">
                  <c:v>3.88</c:v>
                </c:pt>
                <c:pt idx="3">
                  <c:v>4.46</c:v>
                </c:pt>
                <c:pt idx="4">
                  <c:v>5.1899999999999986</c:v>
                </c:pt>
                <c:pt idx="5">
                  <c:v>4.3499999999999996</c:v>
                </c:pt>
                <c:pt idx="6">
                  <c:v>4.51</c:v>
                </c:pt>
                <c:pt idx="7">
                  <c:v>4.63</c:v>
                </c:pt>
                <c:pt idx="8">
                  <c:v>4.34</c:v>
                </c:pt>
                <c:pt idx="9">
                  <c:v>5.54</c:v>
                </c:pt>
              </c:numCache>
            </c:numRef>
          </c:val>
        </c:ser>
        <c:dLbls>
          <c:showLegendKey val="0"/>
          <c:showVal val="0"/>
          <c:showCatName val="0"/>
          <c:showSerName val="0"/>
          <c:showPercent val="0"/>
          <c:showBubbleSize val="0"/>
        </c:dLbls>
        <c:gapWidth val="150"/>
        <c:axId val="194409584"/>
        <c:axId val="194409976"/>
      </c:barChart>
      <c:catAx>
        <c:axId val="194409584"/>
        <c:scaling>
          <c:orientation val="minMax"/>
        </c:scaling>
        <c:delete val="0"/>
        <c:axPos val="b"/>
        <c:numFmt formatCode="General" sourceLinked="0"/>
        <c:majorTickMark val="out"/>
        <c:minorTickMark val="none"/>
        <c:tickLblPos val="nextTo"/>
        <c:crossAx val="194409976"/>
        <c:crosses val="autoZero"/>
        <c:auto val="1"/>
        <c:lblAlgn val="ctr"/>
        <c:lblOffset val="100"/>
        <c:noMultiLvlLbl val="0"/>
      </c:catAx>
      <c:valAx>
        <c:axId val="194409976"/>
        <c:scaling>
          <c:orientation val="minMax"/>
        </c:scaling>
        <c:delete val="0"/>
        <c:axPos val="l"/>
        <c:majorGridlines/>
        <c:numFmt formatCode="General" sourceLinked="1"/>
        <c:majorTickMark val="out"/>
        <c:minorTickMark val="none"/>
        <c:tickLblPos val="nextTo"/>
        <c:crossAx val="194409584"/>
        <c:crosses val="autoZero"/>
        <c:crossBetween val="between"/>
      </c:valAx>
    </c:plotArea>
    <c:legend>
      <c:legendPos val="r"/>
      <c:overlay val="0"/>
    </c:legend>
    <c:plotVisOnly val="1"/>
    <c:dispBlanksAs val="gap"/>
    <c:showDLblsOverMax val="0"/>
  </c:chart>
  <c:txPr>
    <a:bodyPr/>
    <a:lstStyle/>
    <a:p>
      <a:pPr>
        <a:defRPr sz="18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tx>
            <c:strRef>
              <c:f>Sheet1!$B$1</c:f>
              <c:strCache>
                <c:ptCount val="1"/>
                <c:pt idx="0">
                  <c:v>Week</c:v>
                </c:pt>
              </c:strCache>
            </c:strRef>
          </c:tx>
          <c:spPr>
            <a:ln w="57150"/>
          </c:spPr>
          <c:marker>
            <c:symbol val="none"/>
          </c:marker>
          <c:cat>
            <c:strRef>
              <c:f>Sheet1!$A$2:$A$3</c:f>
              <c:strCache>
                <c:ptCount val="2"/>
                <c:pt idx="0">
                  <c:v>High</c:v>
                </c:pt>
                <c:pt idx="1">
                  <c:v>Low</c:v>
                </c:pt>
              </c:strCache>
            </c:strRef>
          </c:cat>
          <c:val>
            <c:numRef>
              <c:f>Sheet1!$B$2:$B$3</c:f>
              <c:numCache>
                <c:formatCode>General</c:formatCode>
                <c:ptCount val="2"/>
                <c:pt idx="0">
                  <c:v>4.37</c:v>
                </c:pt>
                <c:pt idx="1">
                  <c:v>4.55</c:v>
                </c:pt>
              </c:numCache>
            </c:numRef>
          </c:val>
          <c:smooth val="0"/>
        </c:ser>
        <c:ser>
          <c:idx val="1"/>
          <c:order val="1"/>
          <c:tx>
            <c:strRef>
              <c:f>Sheet1!$C$1</c:f>
              <c:strCache>
                <c:ptCount val="1"/>
                <c:pt idx="0">
                  <c:v>Year</c:v>
                </c:pt>
              </c:strCache>
            </c:strRef>
          </c:tx>
          <c:spPr>
            <a:ln w="57150">
              <a:solidFill>
                <a:srgbClr val="FF0000"/>
              </a:solidFill>
            </a:ln>
          </c:spPr>
          <c:marker>
            <c:symbol val="none"/>
          </c:marker>
          <c:cat>
            <c:strRef>
              <c:f>Sheet1!$A$2:$A$3</c:f>
              <c:strCache>
                <c:ptCount val="2"/>
                <c:pt idx="0">
                  <c:v>High</c:v>
                </c:pt>
                <c:pt idx="1">
                  <c:v>Low</c:v>
                </c:pt>
              </c:strCache>
            </c:strRef>
          </c:cat>
          <c:val>
            <c:numRef>
              <c:f>Sheet1!$C$2:$C$3</c:f>
              <c:numCache>
                <c:formatCode>General</c:formatCode>
                <c:ptCount val="2"/>
                <c:pt idx="0">
                  <c:v>4.22</c:v>
                </c:pt>
                <c:pt idx="1">
                  <c:v>3.3</c:v>
                </c:pt>
              </c:numCache>
            </c:numRef>
          </c:val>
          <c:smooth val="0"/>
        </c:ser>
        <c:dLbls>
          <c:showLegendKey val="0"/>
          <c:showVal val="0"/>
          <c:showCatName val="0"/>
          <c:showSerName val="0"/>
          <c:showPercent val="0"/>
          <c:showBubbleSize val="0"/>
        </c:dLbls>
        <c:smooth val="0"/>
        <c:axId val="129373808"/>
        <c:axId val="129374200"/>
      </c:lineChart>
      <c:catAx>
        <c:axId val="129373808"/>
        <c:scaling>
          <c:orientation val="minMax"/>
        </c:scaling>
        <c:delete val="0"/>
        <c:axPos val="b"/>
        <c:numFmt formatCode="General" sourceLinked="0"/>
        <c:majorTickMark val="out"/>
        <c:minorTickMark val="none"/>
        <c:tickLblPos val="nextTo"/>
        <c:crossAx val="129374200"/>
        <c:crosses val="autoZero"/>
        <c:auto val="1"/>
        <c:lblAlgn val="ctr"/>
        <c:lblOffset val="100"/>
        <c:noMultiLvlLbl val="0"/>
      </c:catAx>
      <c:valAx>
        <c:axId val="129374200"/>
        <c:scaling>
          <c:orientation val="minMax"/>
          <c:max val="6"/>
          <c:min val="1"/>
        </c:scaling>
        <c:delete val="0"/>
        <c:axPos val="l"/>
        <c:majorGridlines/>
        <c:numFmt formatCode="General" sourceLinked="1"/>
        <c:majorTickMark val="out"/>
        <c:minorTickMark val="none"/>
        <c:tickLblPos val="nextTo"/>
        <c:crossAx val="129373808"/>
        <c:crosses val="autoZero"/>
        <c:crossBetween val="between"/>
        <c:majorUnit val="1"/>
      </c:valAx>
    </c:plotArea>
    <c:legend>
      <c:legendPos val="r"/>
      <c:overlay val="0"/>
    </c:legend>
    <c:plotVisOnly val="1"/>
    <c:dispBlanksAs val="gap"/>
    <c:showDLblsOverMax val="0"/>
  </c:chart>
  <c:txPr>
    <a:bodyPr/>
    <a:lstStyle/>
    <a:p>
      <a:pPr>
        <a:defRPr sz="1800"/>
      </a:pPr>
      <a:endParaRPr lang="en-US"/>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845D095-E4C5-BE41-A66C-E8DB03942E61}" type="datetimeFigureOut">
              <a:rPr lang="en-US" smtClean="0"/>
              <a:pPr/>
              <a:t>3/14/2015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FA53901D-E51A-B54B-8A87-3E9F8D715768}" type="slidenum">
              <a:rPr lang="en-US" smtClean="0"/>
              <a:pPr/>
              <a:t>‹#›</a:t>
            </a:fld>
            <a:endParaRPr lang="en-US"/>
          </a:p>
        </p:txBody>
      </p:sp>
    </p:spTree>
    <p:extLst>
      <p:ext uri="{BB962C8B-B14F-4D97-AF65-F5344CB8AC3E}">
        <p14:creationId xmlns:p14="http://schemas.microsoft.com/office/powerpoint/2010/main" val="417359830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D144145-2B09-EF48-995D-0EA135BFBD41}" type="datetimeFigureOut">
              <a:rPr lang="en-US" smtClean="0"/>
              <a:pPr/>
              <a:t>3/14/2015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BD160BA-1E7B-4C41-A8B0-3B2C0AF1B105}" type="slidenum">
              <a:rPr lang="en-US" smtClean="0"/>
              <a:pPr/>
              <a:t>‹#›</a:t>
            </a:fld>
            <a:endParaRPr lang="en-US"/>
          </a:p>
        </p:txBody>
      </p:sp>
    </p:spTree>
    <p:extLst>
      <p:ext uri="{BB962C8B-B14F-4D97-AF65-F5344CB8AC3E}">
        <p14:creationId xmlns:p14="http://schemas.microsoft.com/office/powerpoint/2010/main" val="3429292273"/>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OWEN</a:t>
            </a:r>
          </a:p>
          <a:p>
            <a:r>
              <a:rPr lang="en-US" dirty="0" smtClean="0"/>
              <a:t>Virtue/rule</a:t>
            </a:r>
          </a:p>
          <a:p>
            <a:r>
              <a:rPr lang="en-US" dirty="0" smtClean="0"/>
              <a:t>-More significant</a:t>
            </a:r>
            <a:r>
              <a:rPr lang="en-US" baseline="0" dirty="0" smtClean="0"/>
              <a:t> than other factors</a:t>
            </a:r>
            <a:endParaRPr lang="en-US" dirty="0" smtClean="0"/>
          </a:p>
          <a:p>
            <a:r>
              <a:rPr lang="en-US" dirty="0" smtClean="0"/>
              <a:t>-Both synchronic and diachronic</a:t>
            </a:r>
          </a:p>
        </p:txBody>
      </p:sp>
      <p:sp>
        <p:nvSpPr>
          <p:cNvPr id="4" name="Slide Number Placeholder 3"/>
          <p:cNvSpPr>
            <a:spLocks noGrp="1"/>
          </p:cNvSpPr>
          <p:nvPr>
            <p:ph type="sldNum" sz="quarter" idx="10"/>
          </p:nvPr>
        </p:nvSpPr>
        <p:spPr/>
        <p:txBody>
          <a:bodyPr/>
          <a:lstStyle/>
          <a:p>
            <a:fld id="{FBD160BA-1E7B-4C41-A8B0-3B2C0AF1B105}" type="slidenum">
              <a:rPr lang="en-US" smtClean="0"/>
              <a:pPr/>
              <a:t>3</a:t>
            </a:fld>
            <a:endParaRPr lang="en-US"/>
          </a:p>
        </p:txBody>
      </p:sp>
    </p:spTree>
    <p:extLst>
      <p:ext uri="{BB962C8B-B14F-4D97-AF65-F5344CB8AC3E}">
        <p14:creationId xmlns:p14="http://schemas.microsoft.com/office/powerpoint/2010/main" val="28843373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OWEN</a:t>
            </a:r>
          </a:p>
          <a:p>
            <a:r>
              <a:rPr lang="en-US" dirty="0" smtClean="0"/>
              <a:t>Virtue/rule</a:t>
            </a:r>
          </a:p>
          <a:p>
            <a:r>
              <a:rPr lang="en-US" dirty="0" smtClean="0"/>
              <a:t>-More significant</a:t>
            </a:r>
            <a:r>
              <a:rPr lang="en-US" baseline="0" dirty="0" smtClean="0"/>
              <a:t> than other factors</a:t>
            </a:r>
            <a:endParaRPr lang="en-US" dirty="0" smtClean="0"/>
          </a:p>
          <a:p>
            <a:r>
              <a:rPr lang="en-US" dirty="0" smtClean="0"/>
              <a:t>-Both synchronic and diachronic</a:t>
            </a:r>
          </a:p>
        </p:txBody>
      </p:sp>
      <p:sp>
        <p:nvSpPr>
          <p:cNvPr id="4" name="Slide Number Placeholder 3"/>
          <p:cNvSpPr>
            <a:spLocks noGrp="1"/>
          </p:cNvSpPr>
          <p:nvPr>
            <p:ph type="sldNum" sz="quarter" idx="10"/>
          </p:nvPr>
        </p:nvSpPr>
        <p:spPr/>
        <p:txBody>
          <a:bodyPr/>
          <a:lstStyle/>
          <a:p>
            <a:fld id="{FBD160BA-1E7B-4C41-A8B0-3B2C0AF1B105}" type="slidenum">
              <a:rPr lang="en-US" smtClean="0"/>
              <a:pPr/>
              <a:t>4</a:t>
            </a:fld>
            <a:endParaRPr lang="en-US"/>
          </a:p>
        </p:txBody>
      </p:sp>
    </p:spTree>
    <p:extLst>
      <p:ext uri="{BB962C8B-B14F-4D97-AF65-F5344CB8AC3E}">
        <p14:creationId xmlns:p14="http://schemas.microsoft.com/office/powerpoint/2010/main" val="28843373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latin typeface="Arial" charset="0"/>
                <a:ea typeface="ＭＳ Ｐゴシック" charset="0"/>
                <a:cs typeface="ＭＳ Ｐゴシック" charset="0"/>
              </a:rPr>
              <a:t>Imagine that you accidentally fall while walking in the mountains. The accident causes a head injury that has a profound effect on your values. Your memory and general intelligence remain the same as before the accident, but the injury causes you to stop behaving morally. For example, before the accident you used to do helpful things for people in your community, and, after the accident, you stop caring about any of that and only act to fulfill your own happiness even at the expense of others.</a:t>
            </a:r>
          </a:p>
          <a:p>
            <a:endParaRPr lang="en-US" dirty="0"/>
          </a:p>
        </p:txBody>
      </p:sp>
      <p:sp>
        <p:nvSpPr>
          <p:cNvPr id="4" name="Slide Number Placeholder 3"/>
          <p:cNvSpPr>
            <a:spLocks noGrp="1"/>
          </p:cNvSpPr>
          <p:nvPr>
            <p:ph type="sldNum" sz="quarter" idx="10"/>
          </p:nvPr>
        </p:nvSpPr>
        <p:spPr/>
        <p:txBody>
          <a:bodyPr/>
          <a:lstStyle/>
          <a:p>
            <a:fld id="{FBD160BA-1E7B-4C41-A8B0-3B2C0AF1B105}" type="slidenum">
              <a:rPr lang="en-US" smtClean="0"/>
              <a:pPr/>
              <a:t>5</a:t>
            </a:fld>
            <a:endParaRPr lang="en-US"/>
          </a:p>
        </p:txBody>
      </p:sp>
    </p:spTree>
    <p:extLst>
      <p:ext uri="{BB962C8B-B14F-4D97-AF65-F5344CB8AC3E}">
        <p14:creationId xmlns:p14="http://schemas.microsoft.com/office/powerpoint/2010/main" val="1085422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COGNITIIN</a:t>
            </a:r>
            <a:r>
              <a:rPr lang="en-US" baseline="0" dirty="0" smtClean="0"/>
              <a:t> </a:t>
            </a:r>
            <a:r>
              <a:rPr lang="en-US" dirty="0" smtClean="0"/>
              <a:t>Silver bullet study</a:t>
            </a:r>
            <a:endParaRPr lang="en-US" dirty="0"/>
          </a:p>
        </p:txBody>
      </p:sp>
      <p:sp>
        <p:nvSpPr>
          <p:cNvPr id="4" name="Slide Number Placeholder 3"/>
          <p:cNvSpPr>
            <a:spLocks noGrp="1"/>
          </p:cNvSpPr>
          <p:nvPr>
            <p:ph type="sldNum" sz="quarter" idx="10"/>
          </p:nvPr>
        </p:nvSpPr>
        <p:spPr/>
        <p:txBody>
          <a:bodyPr/>
          <a:lstStyle/>
          <a:p>
            <a:fld id="{FBD160BA-1E7B-4C41-A8B0-3B2C0AF1B105}" type="slidenum">
              <a:rPr lang="en-US" smtClean="0"/>
              <a:pPr/>
              <a:t>6</a:t>
            </a:fld>
            <a:endParaRPr lang="en-US"/>
          </a:p>
        </p:txBody>
      </p:sp>
    </p:spTree>
    <p:extLst>
      <p:ext uri="{BB962C8B-B14F-4D97-AF65-F5344CB8AC3E}">
        <p14:creationId xmlns:p14="http://schemas.microsoft.com/office/powerpoint/2010/main" val="18017754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b="1" i="1" dirty="0" smtClean="0"/>
              <a:t>Same pattern if we include only those who value each dimension highly</a:t>
            </a:r>
          </a:p>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t>Means  of those who are above midline in a probe to test importance of each</a:t>
            </a:r>
          </a:p>
          <a:p>
            <a:endParaRPr lang="en-US" dirty="0"/>
          </a:p>
        </p:txBody>
      </p:sp>
      <p:sp>
        <p:nvSpPr>
          <p:cNvPr id="4" name="Slide Number Placeholder 3"/>
          <p:cNvSpPr>
            <a:spLocks noGrp="1"/>
          </p:cNvSpPr>
          <p:nvPr>
            <p:ph type="sldNum" sz="quarter" idx="10"/>
          </p:nvPr>
        </p:nvSpPr>
        <p:spPr/>
        <p:txBody>
          <a:bodyPr/>
          <a:lstStyle/>
          <a:p>
            <a:fld id="{FBD160BA-1E7B-4C41-A8B0-3B2C0AF1B105}" type="slidenum">
              <a:rPr lang="en-US" smtClean="0"/>
              <a:pPr/>
              <a:t>8</a:t>
            </a:fld>
            <a:endParaRPr lang="en-US"/>
          </a:p>
        </p:txBody>
      </p:sp>
    </p:spTree>
    <p:extLst>
      <p:ext uri="{BB962C8B-B14F-4D97-AF65-F5344CB8AC3E}">
        <p14:creationId xmlns:p14="http://schemas.microsoft.com/office/powerpoint/2010/main" val="29608410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JUST AN EFFECT</a:t>
            </a:r>
          </a:p>
          <a:p>
            <a:endParaRPr lang="en-US" dirty="0" smtClean="0"/>
          </a:p>
          <a:p>
            <a:r>
              <a:rPr lang="en-US" dirty="0" smtClean="0"/>
              <a:t>POP-UP</a:t>
            </a:r>
            <a:r>
              <a:rPr lang="en-US" baseline="0" dirty="0" smtClean="0"/>
              <a:t>S and CIRCLES</a:t>
            </a:r>
          </a:p>
          <a:p>
            <a:r>
              <a:rPr lang="en-US" baseline="0" dirty="0" smtClean="0"/>
              <a:t>(real world)</a:t>
            </a:r>
          </a:p>
          <a:p>
            <a:r>
              <a:rPr lang="en-US" baseline="0" dirty="0" smtClean="0"/>
              <a:t>How people comprehend the moral self</a:t>
            </a:r>
          </a:p>
          <a:p>
            <a:r>
              <a:rPr lang="en-US" baseline="0" dirty="0" smtClean="0"/>
              <a:t>Underlying mechanisms and behavioral effects</a:t>
            </a:r>
          </a:p>
          <a:p>
            <a:r>
              <a:rPr lang="en-US" baseline="0" dirty="0" smtClean="0"/>
              <a:t>RESPONSIBILITY</a:t>
            </a:r>
          </a:p>
          <a:p>
            <a:r>
              <a:rPr lang="en-US" baseline="0" dirty="0" smtClean="0"/>
              <a:t>SOCIAL GROUPS</a:t>
            </a:r>
          </a:p>
          <a:p>
            <a:r>
              <a:rPr lang="en-US" baseline="0" dirty="0" smtClean="0"/>
              <a:t>PROSOCIALITY</a:t>
            </a:r>
          </a:p>
          <a:p>
            <a:r>
              <a:rPr lang="en-US" baseline="0" dirty="0" smtClean="0"/>
              <a:t>MECHANISMS</a:t>
            </a:r>
          </a:p>
          <a:p>
            <a:r>
              <a:rPr lang="en-US" baseline="0" dirty="0" smtClean="0"/>
              <a:t>INDIVUDAL DIFFERENCS</a:t>
            </a:r>
          </a:p>
          <a:p>
            <a:r>
              <a:rPr lang="en-US" baseline="0" dirty="0" smtClean="0"/>
              <a:t>IMPLICT/EXPLICIT</a:t>
            </a:r>
          </a:p>
          <a:p>
            <a:endParaRPr lang="en-US" baseline="0"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FBD160BA-1E7B-4C41-A8B0-3B2C0AF1B105}" type="slidenum">
              <a:rPr lang="en-US" smtClean="0"/>
              <a:pPr/>
              <a:t>9</a:t>
            </a:fld>
            <a:endParaRPr lang="en-US"/>
          </a:p>
        </p:txBody>
      </p:sp>
    </p:spTree>
    <p:extLst>
      <p:ext uri="{BB962C8B-B14F-4D97-AF65-F5344CB8AC3E}">
        <p14:creationId xmlns:p14="http://schemas.microsoft.com/office/powerpoint/2010/main" val="3445081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CONCRETE CASE</a:t>
            </a:r>
          </a:p>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Memory case: 48% </a:t>
            </a:r>
            <a:r>
              <a:rPr lang="en-US" baseline="0" dirty="0" smtClean="0"/>
              <a:t>above midline for Parole board should release</a:t>
            </a:r>
            <a:endParaRPr lang="en-US" dirty="0" smtClean="0"/>
          </a:p>
          <a:p>
            <a:r>
              <a:rPr lang="en-US" dirty="0" smtClean="0"/>
              <a:t>Moral</a:t>
            </a:r>
            <a:r>
              <a:rPr lang="en-US" baseline="0" dirty="0" smtClean="0"/>
              <a:t> case: </a:t>
            </a:r>
            <a:r>
              <a:rPr lang="en-US" dirty="0" smtClean="0"/>
              <a:t>56%</a:t>
            </a:r>
            <a:r>
              <a:rPr lang="en-US" baseline="0" dirty="0" smtClean="0"/>
              <a:t> above midline for Parole board should release</a:t>
            </a:r>
            <a:endParaRPr lang="en-US" dirty="0"/>
          </a:p>
        </p:txBody>
      </p:sp>
      <p:sp>
        <p:nvSpPr>
          <p:cNvPr id="4" name="Slide Number Placeholder 3"/>
          <p:cNvSpPr>
            <a:spLocks noGrp="1"/>
          </p:cNvSpPr>
          <p:nvPr>
            <p:ph type="sldNum" sz="quarter" idx="10"/>
          </p:nvPr>
        </p:nvSpPr>
        <p:spPr/>
        <p:txBody>
          <a:bodyPr/>
          <a:lstStyle/>
          <a:p>
            <a:fld id="{FBD160BA-1E7B-4C41-A8B0-3B2C0AF1B105}" type="slidenum">
              <a:rPr lang="en-US" smtClean="0"/>
              <a:pPr/>
              <a:t>13</a:t>
            </a:fld>
            <a:endParaRPr lang="en-US"/>
          </a:p>
        </p:txBody>
      </p:sp>
    </p:spTree>
    <p:extLst>
      <p:ext uri="{BB962C8B-B14F-4D97-AF65-F5344CB8AC3E}">
        <p14:creationId xmlns:p14="http://schemas.microsoft.com/office/powerpoint/2010/main" val="15219247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ABSTRACT CASE</a:t>
            </a:r>
            <a:endParaRPr lang="en-US" dirty="0"/>
          </a:p>
        </p:txBody>
      </p:sp>
      <p:sp>
        <p:nvSpPr>
          <p:cNvPr id="4" name="Slide Number Placeholder 3"/>
          <p:cNvSpPr>
            <a:spLocks noGrp="1"/>
          </p:cNvSpPr>
          <p:nvPr>
            <p:ph type="sldNum" sz="quarter" idx="10"/>
          </p:nvPr>
        </p:nvSpPr>
        <p:spPr/>
        <p:txBody>
          <a:bodyPr/>
          <a:lstStyle/>
          <a:p>
            <a:fld id="{FBD160BA-1E7B-4C41-A8B0-3B2C0AF1B105}" type="slidenum">
              <a:rPr lang="en-US" smtClean="0"/>
              <a:pPr/>
              <a:t>14</a:t>
            </a:fld>
            <a:endParaRPr lang="en-US"/>
          </a:p>
        </p:txBody>
      </p:sp>
    </p:spTree>
    <p:extLst>
      <p:ext uri="{BB962C8B-B14F-4D97-AF65-F5344CB8AC3E}">
        <p14:creationId xmlns:p14="http://schemas.microsoft.com/office/powerpoint/2010/main" val="33715338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Prison reform</a:t>
            </a:r>
          </a:p>
          <a:p>
            <a:r>
              <a:rPr lang="en-US" dirty="0" smtClean="0"/>
              <a:t>Corruption vs. Reform</a:t>
            </a:r>
            <a:endParaRPr lang="en-US" dirty="0"/>
          </a:p>
        </p:txBody>
      </p:sp>
      <p:sp>
        <p:nvSpPr>
          <p:cNvPr id="4" name="Slide Number Placeholder 3"/>
          <p:cNvSpPr>
            <a:spLocks noGrp="1"/>
          </p:cNvSpPr>
          <p:nvPr>
            <p:ph type="sldNum" sz="quarter" idx="10"/>
          </p:nvPr>
        </p:nvSpPr>
        <p:spPr/>
        <p:txBody>
          <a:bodyPr/>
          <a:lstStyle/>
          <a:p>
            <a:fld id="{FBD160BA-1E7B-4C41-A8B0-3B2C0AF1B105}" type="slidenum">
              <a:rPr lang="en-US" smtClean="0"/>
              <a:pPr/>
              <a:t>15</a:t>
            </a:fld>
            <a:endParaRPr lang="en-US"/>
          </a:p>
        </p:txBody>
      </p:sp>
    </p:spTree>
    <p:extLst>
      <p:ext uri="{BB962C8B-B14F-4D97-AF65-F5344CB8AC3E}">
        <p14:creationId xmlns:p14="http://schemas.microsoft.com/office/powerpoint/2010/main" val="2100359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 name="Shape 266"/>
          <p:cNvSpPr>
            <a:spLocks noGrp="1" noRot="1" noChangeAspect="1"/>
          </p:cNvSpPr>
          <p:nvPr>
            <p:ph type="sldImg"/>
          </p:nvPr>
        </p:nvSpPr>
        <p:spPr>
          <a:prstGeom prst="rect">
            <a:avLst/>
          </a:prstGeom>
        </p:spPr>
        <p:txBody>
          <a:bodyPr/>
          <a:lstStyle/>
          <a:p>
            <a:pPr lvl="0"/>
            <a:endParaRPr/>
          </a:p>
        </p:txBody>
      </p:sp>
      <p:sp>
        <p:nvSpPr>
          <p:cNvPr id="267" name="Shape 267"/>
          <p:cNvSpPr>
            <a:spLocks noGrp="1"/>
          </p:cNvSpPr>
          <p:nvPr>
            <p:ph type="body" sz="quarter" idx="1"/>
          </p:nvPr>
        </p:nvSpPr>
        <p:spPr>
          <a:prstGeom prst="rect">
            <a:avLst/>
          </a:prstGeom>
        </p:spPr>
        <p:txBody>
          <a:bodyPr/>
          <a:lstStyle/>
          <a:p>
            <a:pPr lvl="0">
              <a:defRPr sz="1800"/>
            </a:pPr>
            <a:r>
              <a:rPr sz="2000" dirty="0"/>
              <a:t>General shape of the model (this doesn’t include all items measured)</a:t>
            </a:r>
          </a:p>
          <a:p>
            <a:pPr lvl="0">
              <a:defRPr sz="1800"/>
            </a:pPr>
            <a:r>
              <a:rPr sz="2000" dirty="0"/>
              <a:t>Big SEM model (all Ss), N = 248</a:t>
            </a:r>
          </a:p>
          <a:p>
            <a:pPr lvl="0">
              <a:defRPr sz="1800"/>
            </a:pPr>
            <a:r>
              <a:rPr sz="2000" dirty="0"/>
              <a:t>numbers are standardized estimates</a:t>
            </a:r>
          </a:p>
          <a:p>
            <a:pPr lvl="0">
              <a:defRPr sz="1800"/>
            </a:pPr>
            <a:r>
              <a:rPr sz="2000" dirty="0"/>
              <a:t>moral character</a:t>
            </a:r>
          </a:p>
          <a:p>
            <a:pPr lvl="0">
              <a:defRPr sz="1800"/>
            </a:pPr>
            <a:r>
              <a:rPr sz="2000" dirty="0"/>
              <a:t>not just emotions</a:t>
            </a:r>
          </a:p>
        </p:txBody>
      </p:sp>
    </p:spTree>
    <p:extLst>
      <p:ext uri="{BB962C8B-B14F-4D97-AF65-F5344CB8AC3E}">
        <p14:creationId xmlns:p14="http://schemas.microsoft.com/office/powerpoint/2010/main" val="27860933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Bartels </a:t>
            </a:r>
            <a:r>
              <a:rPr lang="en-US" dirty="0" err="1" smtClean="0"/>
              <a:t>Kvaran</a:t>
            </a:r>
            <a:r>
              <a:rPr lang="en-US" dirty="0" smtClean="0"/>
              <a:t> Nichols </a:t>
            </a:r>
            <a:r>
              <a:rPr lang="en-US" baseline="0" dirty="0" smtClean="0"/>
              <a:t>2013 cognition</a:t>
            </a:r>
            <a:endParaRPr lang="en-US" dirty="0"/>
          </a:p>
        </p:txBody>
      </p:sp>
      <p:sp>
        <p:nvSpPr>
          <p:cNvPr id="4" name="Slide Number Placeholder 3"/>
          <p:cNvSpPr>
            <a:spLocks noGrp="1"/>
          </p:cNvSpPr>
          <p:nvPr>
            <p:ph type="sldNum" sz="quarter" idx="10"/>
          </p:nvPr>
        </p:nvSpPr>
        <p:spPr/>
        <p:txBody>
          <a:bodyPr/>
          <a:lstStyle/>
          <a:p>
            <a:fld id="{FBD160BA-1E7B-4C41-A8B0-3B2C0AF1B105}" type="slidenum">
              <a:rPr lang="en-US" smtClean="0"/>
              <a:pPr/>
              <a:t>34</a:t>
            </a:fld>
            <a:endParaRPr lang="en-US"/>
          </a:p>
        </p:txBody>
      </p:sp>
    </p:spTree>
    <p:extLst>
      <p:ext uri="{BB962C8B-B14F-4D97-AF65-F5344CB8AC3E}">
        <p14:creationId xmlns:p14="http://schemas.microsoft.com/office/powerpoint/2010/main" val="12726167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And other things (MORAL</a:t>
            </a:r>
            <a:r>
              <a:rPr lang="en-US" baseline="0" dirty="0" smtClean="0"/>
              <a:t> SELF AS NEC AND SUFF FOR ONENESS/ALTRUSITM CONNECTION)</a:t>
            </a:r>
            <a:endParaRPr lang="en-US" dirty="0"/>
          </a:p>
        </p:txBody>
      </p:sp>
      <p:sp>
        <p:nvSpPr>
          <p:cNvPr id="4" name="Slide Number Placeholder 3"/>
          <p:cNvSpPr>
            <a:spLocks noGrp="1"/>
          </p:cNvSpPr>
          <p:nvPr>
            <p:ph type="sldNum" sz="quarter" idx="10"/>
          </p:nvPr>
        </p:nvSpPr>
        <p:spPr/>
        <p:txBody>
          <a:bodyPr/>
          <a:lstStyle/>
          <a:p>
            <a:fld id="{FBD160BA-1E7B-4C41-A8B0-3B2C0AF1B105}" type="slidenum">
              <a:rPr lang="en-US" smtClean="0"/>
              <a:pPr/>
              <a:t>35</a:t>
            </a:fld>
            <a:endParaRPr lang="en-US"/>
          </a:p>
        </p:txBody>
      </p:sp>
    </p:spTree>
    <p:extLst>
      <p:ext uri="{BB962C8B-B14F-4D97-AF65-F5344CB8AC3E}">
        <p14:creationId xmlns:p14="http://schemas.microsoft.com/office/powerpoint/2010/main" val="22019289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Tweak</a:t>
            </a:r>
            <a:r>
              <a:rPr lang="en-US" baseline="0" dirty="0" smtClean="0"/>
              <a:t> bullet 2</a:t>
            </a:r>
            <a:endParaRPr lang="en-US" dirty="0"/>
          </a:p>
        </p:txBody>
      </p:sp>
      <p:sp>
        <p:nvSpPr>
          <p:cNvPr id="4" name="Slide Number Placeholder 3"/>
          <p:cNvSpPr>
            <a:spLocks noGrp="1"/>
          </p:cNvSpPr>
          <p:nvPr>
            <p:ph type="sldNum" sz="quarter" idx="10"/>
          </p:nvPr>
        </p:nvSpPr>
        <p:spPr/>
        <p:txBody>
          <a:bodyPr/>
          <a:lstStyle/>
          <a:p>
            <a:fld id="{FBD160BA-1E7B-4C41-A8B0-3B2C0AF1B105}" type="slidenum">
              <a:rPr lang="en-US" smtClean="0"/>
              <a:pPr/>
              <a:t>37</a:t>
            </a:fld>
            <a:endParaRPr lang="en-US"/>
          </a:p>
        </p:txBody>
      </p:sp>
    </p:spTree>
    <p:extLst>
      <p:ext uri="{BB962C8B-B14F-4D97-AF65-F5344CB8AC3E}">
        <p14:creationId xmlns:p14="http://schemas.microsoft.com/office/powerpoint/2010/main" val="32309321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 are SO</a:t>
            </a:r>
            <a:r>
              <a:rPr lang="en-US" baseline="0" dirty="0" smtClean="0"/>
              <a:t> excited</a:t>
            </a:r>
            <a:endParaRPr lang="en-US" dirty="0"/>
          </a:p>
        </p:txBody>
      </p:sp>
      <p:sp>
        <p:nvSpPr>
          <p:cNvPr id="4" name="Slide Number Placeholder 3"/>
          <p:cNvSpPr>
            <a:spLocks noGrp="1"/>
          </p:cNvSpPr>
          <p:nvPr>
            <p:ph type="sldNum" sz="quarter" idx="10"/>
          </p:nvPr>
        </p:nvSpPr>
        <p:spPr/>
        <p:txBody>
          <a:bodyPr/>
          <a:lstStyle/>
          <a:p>
            <a:fld id="{FBD160BA-1E7B-4C41-A8B0-3B2C0AF1B105}" type="slidenum">
              <a:rPr lang="en-US" smtClean="0"/>
              <a:pPr/>
              <a:t>39</a:t>
            </a:fld>
            <a:endParaRPr lang="en-US"/>
          </a:p>
        </p:txBody>
      </p:sp>
    </p:spTree>
    <p:extLst>
      <p:ext uri="{BB962C8B-B14F-4D97-AF65-F5344CB8AC3E}">
        <p14:creationId xmlns:p14="http://schemas.microsoft.com/office/powerpoint/2010/main" val="27481779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Self</a:t>
            </a:r>
            <a:r>
              <a:rPr lang="en-US" baseline="0" dirty="0" smtClean="0"/>
              <a:t> neglected in notes, not slide</a:t>
            </a:r>
            <a:endParaRPr lang="en-US" dirty="0"/>
          </a:p>
        </p:txBody>
      </p:sp>
      <p:sp>
        <p:nvSpPr>
          <p:cNvPr id="4" name="Slide Number Placeholder 3"/>
          <p:cNvSpPr>
            <a:spLocks noGrp="1"/>
          </p:cNvSpPr>
          <p:nvPr>
            <p:ph type="sldNum" sz="quarter" idx="10"/>
          </p:nvPr>
        </p:nvSpPr>
        <p:spPr/>
        <p:txBody>
          <a:bodyPr/>
          <a:lstStyle/>
          <a:p>
            <a:fld id="{FBD160BA-1E7B-4C41-A8B0-3B2C0AF1B105}" type="slidenum">
              <a:rPr lang="en-US" smtClean="0"/>
              <a:pPr/>
              <a:t>41</a:t>
            </a:fld>
            <a:endParaRPr lang="en-US"/>
          </a:p>
        </p:txBody>
      </p:sp>
    </p:spTree>
    <p:extLst>
      <p:ext uri="{BB962C8B-B14F-4D97-AF65-F5344CB8AC3E}">
        <p14:creationId xmlns:p14="http://schemas.microsoft.com/office/powerpoint/2010/main" val="8227314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err="1" smtClean="0"/>
              <a:t>Thierney</a:t>
            </a:r>
            <a:r>
              <a:rPr lang="en-US" dirty="0" smtClean="0"/>
              <a:t> et</a:t>
            </a:r>
            <a:r>
              <a:rPr lang="en-US" baseline="0" dirty="0" smtClean="0"/>
              <a:t> al. Cheated last week/year x </a:t>
            </a:r>
            <a:r>
              <a:rPr lang="en-US" baseline="0" dirty="0" err="1" smtClean="0"/>
              <a:t>connectness</a:t>
            </a:r>
            <a:r>
              <a:rPr lang="en-US" baseline="0" dirty="0" smtClean="0"/>
              <a:t> high/low</a:t>
            </a:r>
          </a:p>
          <a:p>
            <a:r>
              <a:rPr lang="en-US" dirty="0" smtClean="0"/>
              <a:t>All of this is looking really good for Parfit/Buddhist.</a:t>
            </a:r>
            <a:r>
              <a:rPr lang="en-US" baseline="0" dirty="0" smtClean="0"/>
              <a:t>  These manipulations actually change people’s economic and moral decisions.  Now let’s look at how people feel about death.</a:t>
            </a:r>
            <a:endParaRPr lang="en-US" dirty="0"/>
          </a:p>
        </p:txBody>
      </p:sp>
      <p:sp>
        <p:nvSpPr>
          <p:cNvPr id="4" name="Slide Number Placeholder 3"/>
          <p:cNvSpPr>
            <a:spLocks noGrp="1"/>
          </p:cNvSpPr>
          <p:nvPr>
            <p:ph type="sldNum" sz="quarter" idx="10"/>
          </p:nvPr>
        </p:nvSpPr>
        <p:spPr/>
        <p:txBody>
          <a:bodyPr/>
          <a:lstStyle/>
          <a:p>
            <a:fld id="{979E4635-68E1-459F-A27F-BF11127B9845}" type="slidenum">
              <a:rPr lang="en-US" smtClean="0"/>
              <a:pPr/>
              <a:t>45</a:t>
            </a:fld>
            <a:endParaRPr lang="en-US"/>
          </a:p>
        </p:txBody>
      </p:sp>
    </p:spTree>
    <p:extLst>
      <p:ext uri="{BB962C8B-B14F-4D97-AF65-F5344CB8AC3E}">
        <p14:creationId xmlns:p14="http://schemas.microsoft.com/office/powerpoint/2010/main" val="42093152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 name="Shape 75"/>
          <p:cNvSpPr>
            <a:spLocks noGrp="1" noRot="1" noChangeAspect="1"/>
          </p:cNvSpPr>
          <p:nvPr>
            <p:ph type="sldImg"/>
          </p:nvPr>
        </p:nvSpPr>
        <p:spPr>
          <a:prstGeom prst="rect">
            <a:avLst/>
          </a:prstGeom>
        </p:spPr>
        <p:txBody>
          <a:bodyPr/>
          <a:lstStyle/>
          <a:p>
            <a:pPr lvl="0"/>
            <a:endParaRPr/>
          </a:p>
        </p:txBody>
      </p:sp>
      <p:sp>
        <p:nvSpPr>
          <p:cNvPr id="76" name="Shape 76"/>
          <p:cNvSpPr>
            <a:spLocks noGrp="1"/>
          </p:cNvSpPr>
          <p:nvPr>
            <p:ph type="body" sz="quarter" idx="1"/>
          </p:nvPr>
        </p:nvSpPr>
        <p:spPr>
          <a:prstGeom prst="rect">
            <a:avLst/>
          </a:prstGeom>
        </p:spPr>
        <p:txBody>
          <a:bodyPr/>
          <a:lstStyle/>
          <a:p>
            <a:pPr lvl="0">
              <a:lnSpc>
                <a:spcPct val="100000"/>
              </a:lnSpc>
              <a:defRPr sz="1800"/>
            </a:pPr>
            <a:r>
              <a:rPr sz="2000">
                <a:latin typeface="Avenir Book"/>
                <a:ea typeface="Avenir Book"/>
                <a:cs typeface="Avenir Book"/>
                <a:sym typeface="Avenir Book"/>
              </a:rPr>
              <a:t>just FTD patients</a:t>
            </a:r>
          </a:p>
          <a:p>
            <a:pPr lvl="0">
              <a:lnSpc>
                <a:spcPct val="100000"/>
              </a:lnSpc>
              <a:defRPr sz="1800"/>
            </a:pPr>
            <a:r>
              <a:rPr sz="2000">
                <a:latin typeface="Avenir Book"/>
                <a:ea typeface="Avenir Book"/>
                <a:cs typeface="Avenir Book"/>
                <a:sym typeface="Avenir Book"/>
              </a:rPr>
              <a:t>moral behavior</a:t>
            </a:r>
          </a:p>
          <a:p>
            <a:pPr lvl="0">
              <a:lnSpc>
                <a:spcPct val="100000"/>
              </a:lnSpc>
              <a:defRPr sz="1800"/>
            </a:pPr>
            <a:r>
              <a:rPr sz="2000">
                <a:latin typeface="Avenir Book"/>
                <a:ea typeface="Avenir Book"/>
                <a:cs typeface="Avenir Book"/>
                <a:sym typeface="Avenir Book"/>
              </a:rPr>
              <a:t>not just higher cognition</a:t>
            </a:r>
          </a:p>
          <a:p>
            <a:pPr lvl="0">
              <a:lnSpc>
                <a:spcPct val="100000"/>
              </a:lnSpc>
              <a:defRPr sz="1800"/>
            </a:pPr>
            <a:r>
              <a:rPr sz="2000">
                <a:latin typeface="Avenir Book"/>
                <a:ea typeface="Avenir Book"/>
                <a:cs typeface="Avenir Book"/>
                <a:sym typeface="Avenir Book"/>
              </a:rPr>
              <a:t>sex p = .07</a:t>
            </a:r>
          </a:p>
        </p:txBody>
      </p:sp>
    </p:spTree>
    <p:extLst>
      <p:ext uri="{BB962C8B-B14F-4D97-AF65-F5344CB8AC3E}">
        <p14:creationId xmlns:p14="http://schemas.microsoft.com/office/powerpoint/2010/main" val="38881080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OWEN</a:t>
            </a:r>
          </a:p>
          <a:p>
            <a:r>
              <a:rPr lang="en-US" dirty="0" smtClean="0"/>
              <a:t>Virtue/rule</a:t>
            </a:r>
          </a:p>
          <a:p>
            <a:r>
              <a:rPr lang="en-US" dirty="0" smtClean="0"/>
              <a:t>-More significant</a:t>
            </a:r>
            <a:r>
              <a:rPr lang="en-US" baseline="0" dirty="0" smtClean="0"/>
              <a:t> than other factors</a:t>
            </a:r>
            <a:endParaRPr lang="en-US" dirty="0" smtClean="0"/>
          </a:p>
          <a:p>
            <a:r>
              <a:rPr lang="en-US" dirty="0" smtClean="0"/>
              <a:t>-Both synchronic and diachronic</a:t>
            </a:r>
          </a:p>
        </p:txBody>
      </p:sp>
      <p:sp>
        <p:nvSpPr>
          <p:cNvPr id="4" name="Slide Number Placeholder 3"/>
          <p:cNvSpPr>
            <a:spLocks noGrp="1"/>
          </p:cNvSpPr>
          <p:nvPr>
            <p:ph type="sldNum" sz="quarter" idx="10"/>
          </p:nvPr>
        </p:nvSpPr>
        <p:spPr/>
        <p:txBody>
          <a:bodyPr/>
          <a:lstStyle/>
          <a:p>
            <a:fld id="{FBD160BA-1E7B-4C41-A8B0-3B2C0AF1B105}" type="slidenum">
              <a:rPr lang="en-US" smtClean="0"/>
              <a:pPr/>
              <a:t>49</a:t>
            </a:fld>
            <a:endParaRPr lang="en-US"/>
          </a:p>
        </p:txBody>
      </p:sp>
    </p:spTree>
    <p:extLst>
      <p:ext uri="{BB962C8B-B14F-4D97-AF65-F5344CB8AC3E}">
        <p14:creationId xmlns:p14="http://schemas.microsoft.com/office/powerpoint/2010/main" val="28843373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Ref idx="1002">
        <a:schemeClr val="bg2"/>
      </p:bgRef>
    </p:bg>
    <p:spTree>
      <p:nvGrpSpPr>
        <p:cNvPr id="1" name=""/>
        <p:cNvGrpSpPr/>
        <p:nvPr/>
      </p:nvGrpSpPr>
      <p:grpSpPr>
        <a:xfrm>
          <a:off x="0" y="0"/>
          <a:ext cx="0" cy="0"/>
          <a:chOff x="0" y="0"/>
          <a:chExt cx="0" cy="0"/>
        </a:xfrm>
      </p:grpSpPr>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Ref idx="1002">
        <a:schemeClr val="bg2"/>
      </p:bgRef>
    </p:bg>
    <p:spTree>
      <p:nvGrpSpPr>
        <p:cNvPr id="1" name=""/>
        <p:cNvGrpSpPr/>
        <p:nvPr/>
      </p:nvGrpSpPr>
      <p:grpSpPr>
        <a:xfrm>
          <a:off x="0" y="0"/>
          <a:ext cx="0" cy="0"/>
          <a:chOff x="0" y="0"/>
          <a:chExt cx="0" cy="0"/>
        </a:xfrm>
      </p:grpSpPr>
      <p:pic>
        <p:nvPicPr>
          <p:cNvPr id="10" name="Picture 9" descr="BrainGray.jpg"/>
          <p:cNvPicPr>
            <a:picLocks noChangeAspect="1"/>
          </p:cNvPicPr>
          <p:nvPr userDrawn="1"/>
        </p:nvPicPr>
        <p:blipFill>
          <a:blip r:embed="rId2"/>
          <a:stretch>
            <a:fillRect/>
          </a:stretch>
        </p:blipFill>
        <p:spPr>
          <a:xfrm>
            <a:off x="0" y="0"/>
            <a:ext cx="9220200" cy="6898170"/>
          </a:xfrm>
          <a:prstGeom prst="rect">
            <a:avLst/>
          </a:prstGeom>
        </p:spPr>
      </p:pic>
      <p:sp>
        <p:nvSpPr>
          <p:cNvPr id="11" name="Title 1"/>
          <p:cNvSpPr>
            <a:spLocks noGrp="1"/>
          </p:cNvSpPr>
          <p:nvPr>
            <p:ph type="ctrTitle"/>
          </p:nvPr>
        </p:nvSpPr>
        <p:spPr>
          <a:xfrm>
            <a:off x="533400" y="5337048"/>
            <a:ext cx="80772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effectLst>
                  <a:outerShdw blurRad="152400" dist="38100" dir="2700000">
                    <a:srgbClr val="000000">
                      <a:alpha val="87000"/>
                    </a:srgbClr>
                  </a:outerShdw>
                  <a:reflection stA="50000" endPos="75000" dist="12700" dir="5400000" sy="-100000" algn="bl" rotWithShape="0"/>
                </a:effectLst>
              </a:defRPr>
            </a:lvl1pPr>
          </a:lstStyle>
          <a:p>
            <a:r>
              <a:rPr kumimoji="0" lang="en-US" dirty="0" smtClean="0"/>
              <a:t>Click to edit Master title style</a:t>
            </a:r>
            <a:endParaRPr kumimoji="0" lang="en-US" dirty="0"/>
          </a:p>
        </p:txBody>
      </p:sp>
      <p:sp>
        <p:nvSpPr>
          <p:cNvPr id="13" name="Subtitle 2"/>
          <p:cNvSpPr>
            <a:spLocks noGrp="1"/>
          </p:cNvSpPr>
          <p:nvPr>
            <p:ph type="subTitle" idx="1" hasCustomPrompt="1"/>
          </p:nvPr>
        </p:nvSpPr>
        <p:spPr>
          <a:xfrm>
            <a:off x="533400" y="3810000"/>
            <a:ext cx="8077200" cy="1499616"/>
          </a:xfrm>
        </p:spPr>
        <p:txBody>
          <a:bodyPr lIns="118872" tIns="0" rIns="45720" bIns="0" anchor="b"/>
          <a:lstStyle>
            <a:lvl1pPr marL="0" indent="0" algn="l">
              <a:buNone/>
              <a:defRPr sz="2000" baseline="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en-US" dirty="0" smtClean="0"/>
              <a:t>Mind &amp; Language Seminar</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en-US" smtClean="0"/>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en-US" smtClean="0"/>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114E516-86D6-4149-9F3E-F9A042C6E46D}" type="datetimeFigureOut">
              <a:rPr lang="en-US" smtClean="0"/>
              <a:pPr/>
              <a:t>3/14/2015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8AA9E01-3BFB-064E-8ECF-DAD7644B8DCA}"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838" y="152400"/>
            <a:ext cx="2523744" cy="978408"/>
          </a:xfrm>
        </p:spPr>
        <p:txBody>
          <a:bodyPr vert="horz" lIns="73152" rIns="45720" bIns="0" rtlCol="0" anchor="b">
            <a:normAutofit/>
            <a:sp3d prstMaterial="matte"/>
          </a:bodyPr>
          <a:lstStyle>
            <a:lvl1pPr algn="l">
              <a:defRPr sz="2000" b="0"/>
            </a:lvl1pPr>
          </a:lstStyle>
          <a:p>
            <a:r>
              <a:rPr kumimoji="0" lang="en-US" smtClean="0"/>
              <a:t>Click to edit Master title style</a:t>
            </a:r>
            <a:endParaRPr kumimoji="0" lang="en-US"/>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B114E516-86D6-4149-9F3E-F9A042C6E46D}" type="datetimeFigureOut">
              <a:rPr lang="en-US" smtClean="0"/>
              <a:pPr/>
              <a:t>3/14/2015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8AA9E01-3BFB-064E-8ECF-DAD7644B8DCA}" type="slidenum">
              <a:rPr lang="en-US" smtClean="0"/>
              <a:pPr/>
              <a:t>‹#›</a:t>
            </a:fld>
            <a:endParaRPr lang="en-US"/>
          </a:p>
        </p:txBody>
      </p:sp>
      <p:sp>
        <p:nvSpPr>
          <p:cNvPr id="12" name="Rectangle 11"/>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164592" y="1170432"/>
            <a:ext cx="2523744" cy="201168"/>
          </a:xfrm>
        </p:spPr>
        <p:txBody>
          <a:bodyPr/>
          <a:lstStyle/>
          <a:p>
            <a:fld id="{B114E516-86D6-4149-9F3E-F9A042C6E46D}" type="datetimeFigureOut">
              <a:rPr lang="en-US" smtClean="0"/>
              <a:pPr/>
              <a:t>3/14/2015</a:t>
            </a:fld>
            <a:endParaRPr lang="en-US"/>
          </a:p>
        </p:txBody>
      </p:sp>
      <p:sp>
        <p:nvSpPr>
          <p:cNvPr id="11" name="Rectangle 10"/>
          <p:cNvSpPr/>
          <p:nvPr/>
        </p:nvSpPr>
        <p:spPr>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bwMode="invGray">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Footer Placeholder 5"/>
          <p:cNvSpPr>
            <a:spLocks noGrp="1"/>
          </p:cNvSpPr>
          <p:nvPr>
            <p:ph type="ftr" sz="quarter" idx="11"/>
          </p:nvPr>
        </p:nvSpPr>
        <p:spPr>
          <a:xfrm>
            <a:off x="3035808" y="1170432"/>
            <a:ext cx="5193792" cy="201168"/>
          </a:xfrm>
        </p:spPr>
        <p:txBody>
          <a:bodyPr/>
          <a:lstStyle>
            <a:lvl1pPr>
              <a:defRPr>
                <a:solidFill>
                  <a:schemeClr val="bg1">
                    <a:shade val="50000"/>
                  </a:schemeClr>
                </a:solidFill>
              </a:defRPr>
            </a:lvl1pPr>
          </a:lstStyle>
          <a:p>
            <a:endParaRPr lang="en-US"/>
          </a:p>
        </p:txBody>
      </p:sp>
      <p:sp>
        <p:nvSpPr>
          <p:cNvPr id="7" name="Slide Number Placeholder 6"/>
          <p:cNvSpPr>
            <a:spLocks noGrp="1"/>
          </p:cNvSpPr>
          <p:nvPr>
            <p:ph type="sldNum" sz="quarter" idx="12"/>
          </p:nvPr>
        </p:nvSpPr>
        <p:spPr>
          <a:xfrm>
            <a:off x="8339328" y="1170432"/>
            <a:ext cx="733864" cy="201168"/>
          </a:xfrm>
        </p:spPr>
        <p:txBody>
          <a:bodyPr/>
          <a:lstStyle/>
          <a:p>
            <a:fld id="{38AA9E01-3BFB-064E-8ECF-DAD7644B8DCA}"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114E516-86D6-4149-9F3E-F9A042C6E46D}" type="datetimeFigureOut">
              <a:rPr lang="en-US" smtClean="0"/>
              <a:pPr/>
              <a:t>3/14/2015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8AA9E01-3BFB-064E-8ECF-DAD7644B8DC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p:cNvSpPr/>
          <p:nvPr/>
        </p:nvSpPr>
        <p:spPr bwMode="invGray">
          <a:xfrm>
            <a:off x="6598920" y="0"/>
            <a:ext cx="4572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bwMode="ltGray">
          <a:xfrm>
            <a:off x="6647687" y="0"/>
            <a:ext cx="25146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Vertical Title 1"/>
          <p:cNvSpPr>
            <a:spLocks noGrp="1"/>
          </p:cNvSpPr>
          <p:nvPr>
            <p:ph type="title" orient="vert"/>
          </p:nvPr>
        </p:nvSpPr>
        <p:spPr>
          <a:xfrm>
            <a:off x="6781800" y="274640"/>
            <a:ext cx="19050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304800"/>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114E516-86D6-4149-9F3E-F9A042C6E46D}" type="datetimeFigureOut">
              <a:rPr lang="en-US" smtClean="0"/>
              <a:pPr/>
              <a:t>3/14/2015</a:t>
            </a:fld>
            <a:endParaRPr lang="en-US"/>
          </a:p>
        </p:txBody>
      </p:sp>
      <p:sp>
        <p:nvSpPr>
          <p:cNvPr id="5" name="Footer Placeholder 4"/>
          <p:cNvSpPr>
            <a:spLocks noGrp="1"/>
          </p:cNvSpPr>
          <p:nvPr>
            <p:ph type="ftr" sz="quarter" idx="11"/>
          </p:nvPr>
        </p:nvSpPr>
        <p:spPr>
          <a:xfrm>
            <a:off x="2640597" y="6377459"/>
            <a:ext cx="3836404" cy="365125"/>
          </a:xfrm>
        </p:spPr>
        <p:txBody>
          <a:bodyPr/>
          <a:lstStyle/>
          <a:p>
            <a:endParaRPr lang="en-US"/>
          </a:p>
        </p:txBody>
      </p:sp>
      <p:sp>
        <p:nvSpPr>
          <p:cNvPr id="6" name="Slide Number Placeholder 5"/>
          <p:cNvSpPr>
            <a:spLocks noGrp="1"/>
          </p:cNvSpPr>
          <p:nvPr>
            <p:ph type="sldNum" sz="quarter" idx="12"/>
          </p:nvPr>
        </p:nvSpPr>
        <p:spPr/>
        <p:txBody>
          <a:bodyPr/>
          <a:lstStyle/>
          <a:p>
            <a:fld id="{38AA9E01-3BFB-064E-8ECF-DAD7644B8DCA}"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107D215-1429-487C-B6F5-7D9AF42D3085}" type="datetime1">
              <a:rPr lang="en-US" smtClean="0"/>
              <a:t>3/14/2015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2B6155-2CEE-4994-AA08-DF56D8DA05E9}" type="slidenum">
              <a:rPr lang="en-US" smtClean="0"/>
              <a:t>‹#›</a:t>
            </a:fld>
            <a:endParaRPr lang="en-US"/>
          </a:p>
        </p:txBody>
      </p:sp>
    </p:spTree>
    <p:extLst>
      <p:ext uri="{BB962C8B-B14F-4D97-AF65-F5344CB8AC3E}">
        <p14:creationId xmlns:p14="http://schemas.microsoft.com/office/powerpoint/2010/main" val="11396467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4.gi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52400"/>
            <a:ext cx="82296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p>
            <a:r>
              <a:rPr kumimoji="0" lang="en-US" dirty="0" smtClean="0"/>
              <a:t>Click to edit Master title style</a:t>
            </a:r>
            <a:endParaRPr kumimoji="0" lang="en-US" dirty="0"/>
          </a:p>
        </p:txBody>
      </p:sp>
      <p:sp>
        <p:nvSpPr>
          <p:cNvPr id="3" name="Text Placeholder 2"/>
          <p:cNvSpPr>
            <a:spLocks noGrp="1"/>
          </p:cNvSpPr>
          <p:nvPr>
            <p:ph type="body" idx="1"/>
          </p:nvPr>
        </p:nvSpPr>
        <p:spPr>
          <a:xfrm>
            <a:off x="457200" y="1775191"/>
            <a:ext cx="8229600" cy="4625609"/>
          </a:xfrm>
          <a:prstGeom prst="rect">
            <a:avLst/>
          </a:prstGeom>
        </p:spPr>
        <p:txBody>
          <a:bodyPr vert="horz" lIns="54864" tIns="91440" rtlCol="0">
            <a:normAutofit/>
          </a:bodyPr>
          <a:lstStyle/>
          <a:p>
            <a:pPr lvl="0" eaLnBrk="1" latinLnBrk="0" hangingPunct="1"/>
            <a:r>
              <a:rPr kumimoji="0" lang="en-US" dirty="0" smtClean="0"/>
              <a:t>Click to edit Master text styles</a:t>
            </a:r>
          </a:p>
          <a:p>
            <a:pPr lvl="1" eaLnBrk="1" latinLnBrk="0" hangingPunct="1"/>
            <a:r>
              <a:rPr kumimoji="0" lang="en-US" dirty="0" smtClean="0"/>
              <a:t>Second level</a:t>
            </a:r>
          </a:p>
          <a:p>
            <a:pPr lvl="2" eaLnBrk="1" latinLnBrk="0" hangingPunct="1"/>
            <a:r>
              <a:rPr kumimoji="0" lang="en-US" dirty="0" smtClean="0"/>
              <a:t>Third level</a:t>
            </a:r>
          </a:p>
          <a:p>
            <a:pPr lvl="3" eaLnBrk="1" latinLnBrk="0" hangingPunct="1"/>
            <a:r>
              <a:rPr kumimoji="0" lang="en-US" dirty="0" smtClean="0"/>
              <a:t>Fourth level</a:t>
            </a:r>
          </a:p>
          <a:p>
            <a:pPr lvl="4" eaLnBrk="1" latinLnBrk="0" hangingPunct="1"/>
            <a:r>
              <a:rPr kumimoji="0" lang="en-US" dirty="0" smtClean="0"/>
              <a:t>Fifth level</a:t>
            </a:r>
            <a:endParaRPr kumimoji="0" lang="en-US" dirty="0"/>
          </a:p>
        </p:txBody>
      </p:sp>
      <p:sp>
        <p:nvSpPr>
          <p:cNvPr id="4" name="Date Placeholder 3"/>
          <p:cNvSpPr>
            <a:spLocks noGrp="1"/>
          </p:cNvSpPr>
          <p:nvPr>
            <p:ph type="dt" sz="half" idx="2"/>
          </p:nvPr>
        </p:nvSpPr>
        <p:spPr>
          <a:xfrm>
            <a:off x="457200" y="6476999"/>
            <a:ext cx="2133600"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lstStyle>
          <a:p>
            <a:fld id="{B114E516-86D6-4149-9F3E-F9A042C6E46D}" type="datetimeFigureOut">
              <a:rPr lang="en-US" smtClean="0"/>
              <a:pPr/>
              <a:t>3/14/2015</a:t>
            </a:fld>
            <a:endParaRPr lang="en-US"/>
          </a:p>
        </p:txBody>
      </p:sp>
      <p:sp>
        <p:nvSpPr>
          <p:cNvPr id="5" name="Footer Placeholder 4"/>
          <p:cNvSpPr>
            <a:spLocks noGrp="1"/>
          </p:cNvSpPr>
          <p:nvPr>
            <p:ph type="ftr" sz="quarter" idx="3"/>
          </p:nvPr>
        </p:nvSpPr>
        <p:spPr>
          <a:xfrm>
            <a:off x="2640596" y="6476999"/>
            <a:ext cx="5507719"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lstStyle>
          <a:p>
            <a:endParaRPr lang="en-US"/>
          </a:p>
        </p:txBody>
      </p:sp>
      <p:sp>
        <p:nvSpPr>
          <p:cNvPr id="6" name="Slide Number Placeholder 5"/>
          <p:cNvSpPr>
            <a:spLocks noGrp="1"/>
          </p:cNvSpPr>
          <p:nvPr>
            <p:ph type="sldNum" sz="quarter" idx="4"/>
          </p:nvPr>
        </p:nvSpPr>
        <p:spPr>
          <a:xfrm>
            <a:off x="8204396" y="6476999"/>
            <a:ext cx="733864" cy="274320"/>
          </a:xfrm>
          <a:prstGeom prst="rect">
            <a:avLst/>
          </a:prstGeom>
        </p:spPr>
        <p:txBody>
          <a:bodyPr vert="horz" bIns="0" rtlCol="0" anchor="b"/>
          <a:lstStyle>
            <a:lvl1pPr algn="r" eaLnBrk="1" latinLnBrk="0" hangingPunct="1">
              <a:defRPr kumimoji="0" sz="1200">
                <a:solidFill>
                  <a:schemeClr val="tx1">
                    <a:tint val="95000"/>
                  </a:schemeClr>
                </a:solidFill>
              </a:defRPr>
            </a:lvl1pPr>
          </a:lstStyle>
          <a:p>
            <a:fld id="{38AA9E01-3BFB-064E-8ECF-DAD7644B8DCA}"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917" r:id="rId1"/>
    <p:sldLayoutId id="2147483918" r:id="rId2"/>
    <p:sldLayoutId id="2147483919" r:id="rId3"/>
    <p:sldLayoutId id="2147483920" r:id="rId4"/>
    <p:sldLayoutId id="2147483921" r:id="rId5"/>
    <p:sldLayoutId id="2147483922" r:id="rId6"/>
    <p:sldLayoutId id="2147483923" r:id="rId7"/>
    <p:sldLayoutId id="2147483924" r:id="rId8"/>
    <p:sldLayoutId id="2147483925" r:id="rId9"/>
    <p:sldLayoutId id="2147483926" r:id="rId10"/>
    <p:sldLayoutId id="2147483927" r:id="rId11"/>
    <p:sldLayoutId id="2147483928" r:id="rId12"/>
  </p:sldLayoutIdLs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5">
        <p:tmplLst>
          <p:tmpl lvl="1">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2">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3">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4">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5">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Lst>
      </p:bldP>
    </p:bldLst>
  </p:timing>
  <p:txStyles>
    <p:titleStyle>
      <a:lvl1pPr algn="l" rtl="0" eaLnBrk="1" latinLnBrk="0" hangingPunct="1">
        <a:spcBef>
          <a:spcPct val="0"/>
        </a:spcBef>
        <a:buNone/>
        <a:defRPr kumimoji="0" sz="4800" b="1" kern="1200">
          <a:solidFill>
            <a:schemeClr val="accent1">
              <a:satMod val="150000"/>
            </a:schemeClr>
          </a:solidFill>
          <a:effectLst>
            <a:outerShdw blurRad="152400" dist="38100" dir="2700000">
              <a:srgbClr val="000000">
                <a:alpha val="87000"/>
              </a:srgbClr>
            </a:outerShdw>
          </a:effectLst>
          <a:latin typeface="+mj-lt"/>
          <a:ea typeface="+mj-ea"/>
          <a:cs typeface="+mj-cs"/>
        </a:defRPr>
      </a:lvl1pPr>
    </p:titleStyle>
    <p:bodyStyle>
      <a:lvl1pPr marL="438912" indent="-320040" algn="l" rtl="0" eaLnBrk="1" latinLnBrk="0" hangingPunct="1">
        <a:spcBef>
          <a:spcPts val="0"/>
        </a:spcBef>
        <a:buClr>
          <a:schemeClr val="accent1"/>
        </a:buClr>
        <a:buSzPct val="88000"/>
        <a:buFontTx/>
        <a:buBlip>
          <a:blip r:embed="rId14"/>
        </a:buBlip>
        <a:defRPr kumimoji="0" sz="3600" kern="1200">
          <a:solidFill>
            <a:schemeClr val="tx1"/>
          </a:solidFill>
          <a:effectLst>
            <a:outerShdw blurRad="165100" dist="38100" dir="2700000">
              <a:srgbClr val="000000">
                <a:alpha val="54000"/>
              </a:srgbClr>
            </a:outerShdw>
          </a:effectLst>
          <a:latin typeface="+mn-lt"/>
          <a:ea typeface="+mn-ea"/>
          <a:cs typeface="+mn-cs"/>
        </a:defRPr>
      </a:lvl1pPr>
      <a:lvl2pPr marL="731520" indent="-274320" algn="l" rtl="0" eaLnBrk="1" latinLnBrk="0" hangingPunct="1">
        <a:spcBef>
          <a:spcPct val="20000"/>
        </a:spcBef>
        <a:buClr>
          <a:schemeClr val="accent2"/>
        </a:buClr>
        <a:buSzPct val="105000"/>
        <a:buFontTx/>
        <a:buBlip>
          <a:blip r:embed="rId15"/>
        </a:buBlip>
        <a:defRPr kumimoji="0" sz="3200" kern="1200">
          <a:solidFill>
            <a:schemeClr val="tx1"/>
          </a:solidFill>
          <a:effectLst>
            <a:outerShdw blurRad="165100" dist="38100" dir="2700000">
              <a:srgbClr val="000000">
                <a:alpha val="54000"/>
              </a:srgbClr>
            </a:outerShdw>
          </a:effectLst>
          <a:latin typeface="+mn-lt"/>
          <a:ea typeface="+mn-ea"/>
          <a:cs typeface="+mn-cs"/>
        </a:defRPr>
      </a:lvl2pPr>
      <a:lvl3pPr marL="996696" indent="-228600" algn="l" rtl="0" eaLnBrk="1" latinLnBrk="0" hangingPunct="1">
        <a:spcBef>
          <a:spcPct val="20000"/>
        </a:spcBef>
        <a:buClr>
          <a:schemeClr val="accent3"/>
        </a:buClr>
        <a:buSzPct val="100000"/>
        <a:buFontTx/>
        <a:buBlip>
          <a:blip r:embed="rId16"/>
        </a:buBlip>
        <a:defRPr kumimoji="0" sz="2800" kern="1200">
          <a:solidFill>
            <a:schemeClr val="tx1"/>
          </a:solidFill>
          <a:effectLst>
            <a:outerShdw blurRad="165100" dist="38100" dir="2700000">
              <a:srgbClr val="000000">
                <a:alpha val="54000"/>
              </a:srgbClr>
            </a:outerShdw>
          </a:effectLst>
          <a:latin typeface="+mn-lt"/>
          <a:ea typeface="+mn-ea"/>
          <a:cs typeface="+mn-cs"/>
        </a:defRPr>
      </a:lvl3pPr>
      <a:lvl4pPr marL="1216152" indent="-182880" algn="l" rtl="0" eaLnBrk="1" latinLnBrk="0" hangingPunct="1">
        <a:spcBef>
          <a:spcPct val="20000"/>
        </a:spcBef>
        <a:buClr>
          <a:schemeClr val="accent4"/>
        </a:buClr>
        <a:buSzPct val="100000"/>
        <a:buFontTx/>
        <a:buBlip>
          <a:blip r:embed="rId16"/>
        </a:buBlip>
        <a:defRPr kumimoji="0" sz="2400" kern="1200">
          <a:solidFill>
            <a:schemeClr val="tx1"/>
          </a:solidFill>
          <a:effectLst>
            <a:outerShdw blurRad="165100" dist="38100" dir="2700000">
              <a:srgbClr val="000000">
                <a:alpha val="54000"/>
              </a:srgbClr>
            </a:outerShdw>
          </a:effectLst>
          <a:latin typeface="+mn-lt"/>
          <a:ea typeface="+mn-ea"/>
          <a:cs typeface="+mn-cs"/>
        </a:defRPr>
      </a:lvl4pPr>
      <a:lvl5pPr marL="1426464" indent="-182880" algn="l" rtl="0" eaLnBrk="1" latinLnBrk="0" hangingPunct="1">
        <a:spcBef>
          <a:spcPct val="20000"/>
        </a:spcBef>
        <a:buClr>
          <a:schemeClr val="accent5"/>
        </a:buClr>
        <a:buSzPct val="100000"/>
        <a:buFontTx/>
        <a:buBlip>
          <a:blip r:embed="rId16"/>
        </a:buBlip>
        <a:defRPr kumimoji="0" lang="en-US" sz="2400" kern="1200" smtClean="0">
          <a:solidFill>
            <a:schemeClr val="tx1"/>
          </a:solidFill>
          <a:effectLst>
            <a:outerShdw blurRad="165100" dist="38100" dir="2700000">
              <a:srgbClr val="000000">
                <a:alpha val="54000"/>
              </a:srgbClr>
            </a:outerShdw>
          </a:effectLst>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6.jpg"/><Relationship Id="rId7"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7.jpg"/></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9.png"/><Relationship Id="rId7" Type="http://schemas.openxmlformats.org/officeDocument/2006/relationships/image" Target="../media/image4.gif"/><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4.gif"/><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4.jp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image" Target="../media/image21.emf"/><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30.png"/><Relationship Id="rId7" Type="http://schemas.openxmlformats.org/officeDocument/2006/relationships/image" Target="../media/image33.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6.jpg"/><Relationship Id="rId4" Type="http://schemas.openxmlformats.org/officeDocument/2006/relationships/image" Target="../media/image3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chemeClr val="tx1">
              <a:lumMod val="65000"/>
              <a:lumOff val="35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57200" y="2743200"/>
            <a:ext cx="8229600" cy="1252728"/>
          </a:xfrm>
        </p:spPr>
        <p:txBody>
          <a:bodyPr>
            <a:normAutofit/>
          </a:bodyPr>
          <a:lstStyle/>
          <a:p>
            <a:pPr algn="ctr"/>
            <a:r>
              <a:rPr lang="en-US" sz="7200" dirty="0" smtClean="0">
                <a:solidFill>
                  <a:schemeClr val="accent1">
                    <a:lumMod val="60000"/>
                    <a:lumOff val="40000"/>
                  </a:schemeClr>
                </a:solidFill>
                <a:latin typeface="Arial Black"/>
                <a:cs typeface="Arial Black"/>
              </a:rPr>
              <a:t>Who Am I?</a:t>
            </a:r>
            <a:endParaRPr lang="en-US" sz="7200" dirty="0">
              <a:solidFill>
                <a:schemeClr val="accent1">
                  <a:lumMod val="60000"/>
                  <a:lumOff val="40000"/>
                </a:schemeClr>
              </a:solidFill>
              <a:latin typeface="Arial Black"/>
              <a:cs typeface="Arial Black"/>
            </a:endParaRPr>
          </a:p>
        </p:txBody>
      </p:sp>
      <p:sp>
        <p:nvSpPr>
          <p:cNvPr id="5" name="Title 1"/>
          <p:cNvSpPr txBox="1">
            <a:spLocks/>
          </p:cNvSpPr>
          <p:nvPr/>
        </p:nvSpPr>
        <p:spPr>
          <a:xfrm>
            <a:off x="421829" y="1219200"/>
            <a:ext cx="3311971" cy="1066800"/>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lvl1pPr algn="l" rtl="0" eaLnBrk="1" latinLnBrk="0" hangingPunct="1">
              <a:spcBef>
                <a:spcPct val="0"/>
              </a:spcBef>
              <a:buNone/>
              <a:defRPr kumimoji="0" sz="4800" b="1" kern="1200">
                <a:solidFill>
                  <a:schemeClr val="accent1">
                    <a:satMod val="150000"/>
                  </a:schemeClr>
                </a:solidFill>
                <a:effectLst>
                  <a:outerShdw blurRad="152400" dist="38100" dir="2700000">
                    <a:srgbClr val="000000">
                      <a:alpha val="87000"/>
                    </a:srgbClr>
                  </a:outerShdw>
                </a:effectLst>
                <a:latin typeface="+mj-lt"/>
                <a:ea typeface="+mj-ea"/>
                <a:cs typeface="+mj-cs"/>
              </a:defRPr>
            </a:lvl1pPr>
          </a:lstStyle>
          <a:p>
            <a:pPr algn="ctr"/>
            <a:r>
              <a:rPr lang="en-US" sz="5400" dirty="0" smtClean="0">
                <a:latin typeface="+mn-lt"/>
                <a:cs typeface="Arial Black"/>
              </a:rPr>
              <a:t>Memories</a:t>
            </a:r>
            <a:endParaRPr lang="en-US" sz="5400" dirty="0">
              <a:latin typeface="+mn-lt"/>
              <a:cs typeface="Arial Black"/>
            </a:endParaRPr>
          </a:p>
        </p:txBody>
      </p:sp>
      <p:sp>
        <p:nvSpPr>
          <p:cNvPr id="6" name="Title 1"/>
          <p:cNvSpPr txBox="1">
            <a:spLocks/>
          </p:cNvSpPr>
          <p:nvPr/>
        </p:nvSpPr>
        <p:spPr>
          <a:xfrm>
            <a:off x="3048000" y="304800"/>
            <a:ext cx="3311971" cy="1066800"/>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lvl1pPr algn="l" rtl="0" eaLnBrk="1" latinLnBrk="0" hangingPunct="1">
              <a:spcBef>
                <a:spcPct val="0"/>
              </a:spcBef>
              <a:buNone/>
              <a:defRPr kumimoji="0" sz="4800" b="1" kern="1200">
                <a:solidFill>
                  <a:schemeClr val="accent1">
                    <a:satMod val="150000"/>
                  </a:schemeClr>
                </a:solidFill>
                <a:effectLst>
                  <a:outerShdw blurRad="152400" dist="38100" dir="2700000">
                    <a:srgbClr val="000000">
                      <a:alpha val="87000"/>
                    </a:srgbClr>
                  </a:outerShdw>
                </a:effectLst>
                <a:latin typeface="+mj-lt"/>
                <a:ea typeface="+mj-ea"/>
                <a:cs typeface="+mj-cs"/>
              </a:defRPr>
            </a:lvl1pPr>
          </a:lstStyle>
          <a:p>
            <a:pPr algn="ctr"/>
            <a:r>
              <a:rPr lang="en-US" sz="5400" dirty="0" smtClean="0">
                <a:latin typeface="+mn-lt"/>
                <a:cs typeface="Arial Black"/>
              </a:rPr>
              <a:t>Narratives</a:t>
            </a:r>
            <a:endParaRPr lang="en-US" sz="5400" dirty="0">
              <a:latin typeface="+mn-lt"/>
              <a:cs typeface="Arial Black"/>
            </a:endParaRPr>
          </a:p>
        </p:txBody>
      </p:sp>
      <p:sp>
        <p:nvSpPr>
          <p:cNvPr id="7" name="Title 1"/>
          <p:cNvSpPr txBox="1">
            <a:spLocks/>
          </p:cNvSpPr>
          <p:nvPr/>
        </p:nvSpPr>
        <p:spPr>
          <a:xfrm>
            <a:off x="5374829" y="1676400"/>
            <a:ext cx="3311971" cy="1066800"/>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lvl1pPr algn="l" rtl="0" eaLnBrk="1" latinLnBrk="0" hangingPunct="1">
              <a:spcBef>
                <a:spcPct val="0"/>
              </a:spcBef>
              <a:buNone/>
              <a:defRPr kumimoji="0" sz="4800" b="1" kern="1200">
                <a:solidFill>
                  <a:schemeClr val="accent1">
                    <a:satMod val="150000"/>
                  </a:schemeClr>
                </a:solidFill>
                <a:effectLst>
                  <a:outerShdw blurRad="152400" dist="38100" dir="2700000">
                    <a:srgbClr val="000000">
                      <a:alpha val="87000"/>
                    </a:srgbClr>
                  </a:outerShdw>
                </a:effectLst>
                <a:latin typeface="+mj-lt"/>
                <a:ea typeface="+mj-ea"/>
                <a:cs typeface="+mj-cs"/>
              </a:defRPr>
            </a:lvl1pPr>
          </a:lstStyle>
          <a:p>
            <a:pPr algn="ctr"/>
            <a:r>
              <a:rPr lang="en-US" sz="5400" dirty="0" smtClean="0">
                <a:latin typeface="+mn-lt"/>
                <a:cs typeface="Arial Black"/>
              </a:rPr>
              <a:t>Agency</a:t>
            </a:r>
            <a:endParaRPr lang="en-US" sz="5400" dirty="0">
              <a:latin typeface="+mn-lt"/>
              <a:cs typeface="Arial Black"/>
            </a:endParaRPr>
          </a:p>
        </p:txBody>
      </p:sp>
      <p:sp>
        <p:nvSpPr>
          <p:cNvPr id="8" name="Title 1"/>
          <p:cNvSpPr txBox="1">
            <a:spLocks/>
          </p:cNvSpPr>
          <p:nvPr/>
        </p:nvSpPr>
        <p:spPr>
          <a:xfrm>
            <a:off x="381000" y="4343400"/>
            <a:ext cx="3311971" cy="1066800"/>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lvl1pPr algn="l" rtl="0" eaLnBrk="1" latinLnBrk="0" hangingPunct="1">
              <a:spcBef>
                <a:spcPct val="0"/>
              </a:spcBef>
              <a:buNone/>
              <a:defRPr kumimoji="0" sz="4800" b="1" kern="1200">
                <a:solidFill>
                  <a:schemeClr val="accent1">
                    <a:satMod val="150000"/>
                  </a:schemeClr>
                </a:solidFill>
                <a:effectLst>
                  <a:outerShdw blurRad="152400" dist="38100" dir="2700000">
                    <a:srgbClr val="000000">
                      <a:alpha val="87000"/>
                    </a:srgbClr>
                  </a:outerShdw>
                </a:effectLst>
                <a:latin typeface="+mj-lt"/>
                <a:ea typeface="+mj-ea"/>
                <a:cs typeface="+mj-cs"/>
              </a:defRPr>
            </a:lvl1pPr>
          </a:lstStyle>
          <a:p>
            <a:pPr algn="ctr"/>
            <a:r>
              <a:rPr lang="en-US" sz="5400" dirty="0" smtClean="0">
                <a:latin typeface="+mn-lt"/>
                <a:cs typeface="Arial Black"/>
              </a:rPr>
              <a:t>Capacities</a:t>
            </a:r>
            <a:endParaRPr lang="en-US" sz="5400" dirty="0">
              <a:latin typeface="+mn-lt"/>
              <a:cs typeface="Arial Black"/>
            </a:endParaRPr>
          </a:p>
        </p:txBody>
      </p:sp>
      <p:sp>
        <p:nvSpPr>
          <p:cNvPr id="9" name="Title 1"/>
          <p:cNvSpPr txBox="1">
            <a:spLocks/>
          </p:cNvSpPr>
          <p:nvPr/>
        </p:nvSpPr>
        <p:spPr>
          <a:xfrm>
            <a:off x="2473771" y="5410200"/>
            <a:ext cx="4150171" cy="1066800"/>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lvl1pPr algn="l" rtl="0" eaLnBrk="1" latinLnBrk="0" hangingPunct="1">
              <a:spcBef>
                <a:spcPct val="0"/>
              </a:spcBef>
              <a:buNone/>
              <a:defRPr kumimoji="0" sz="4800" b="1" kern="1200">
                <a:solidFill>
                  <a:schemeClr val="accent1">
                    <a:satMod val="150000"/>
                  </a:schemeClr>
                </a:solidFill>
                <a:effectLst>
                  <a:outerShdw blurRad="152400" dist="38100" dir="2700000">
                    <a:srgbClr val="000000">
                      <a:alpha val="87000"/>
                    </a:srgbClr>
                  </a:outerShdw>
                </a:effectLst>
                <a:latin typeface="+mj-lt"/>
                <a:ea typeface="+mj-ea"/>
                <a:cs typeface="+mj-cs"/>
              </a:defRPr>
            </a:lvl1pPr>
          </a:lstStyle>
          <a:p>
            <a:pPr algn="ctr"/>
            <a:r>
              <a:rPr lang="en-US" sz="5400" dirty="0" smtClean="0">
                <a:latin typeface="+mn-lt"/>
                <a:cs typeface="Arial Black"/>
              </a:rPr>
              <a:t>Personality</a:t>
            </a:r>
            <a:endParaRPr lang="en-US" sz="5400" dirty="0">
              <a:latin typeface="+mn-lt"/>
              <a:cs typeface="Arial Black"/>
            </a:endParaRPr>
          </a:p>
        </p:txBody>
      </p:sp>
      <p:sp>
        <p:nvSpPr>
          <p:cNvPr id="10" name="Title 1"/>
          <p:cNvSpPr txBox="1">
            <a:spLocks/>
          </p:cNvSpPr>
          <p:nvPr/>
        </p:nvSpPr>
        <p:spPr>
          <a:xfrm>
            <a:off x="5374829" y="3995928"/>
            <a:ext cx="3311971" cy="1066800"/>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lvl1pPr algn="l" rtl="0" eaLnBrk="1" latinLnBrk="0" hangingPunct="1">
              <a:spcBef>
                <a:spcPct val="0"/>
              </a:spcBef>
              <a:buNone/>
              <a:defRPr kumimoji="0" sz="4800" b="1" kern="1200">
                <a:solidFill>
                  <a:schemeClr val="accent1">
                    <a:satMod val="150000"/>
                  </a:schemeClr>
                </a:solidFill>
                <a:effectLst>
                  <a:outerShdw blurRad="152400" dist="38100" dir="2700000">
                    <a:srgbClr val="000000">
                      <a:alpha val="87000"/>
                    </a:srgbClr>
                  </a:outerShdw>
                </a:effectLst>
                <a:latin typeface="+mj-lt"/>
                <a:ea typeface="+mj-ea"/>
                <a:cs typeface="+mj-cs"/>
              </a:defRPr>
            </a:lvl1pPr>
          </a:lstStyle>
          <a:p>
            <a:pPr algn="ctr"/>
            <a:r>
              <a:rPr lang="en-US" sz="5400" dirty="0" smtClean="0">
                <a:latin typeface="+mn-lt"/>
                <a:cs typeface="Arial Black"/>
              </a:rPr>
              <a:t>Morals</a:t>
            </a:r>
            <a:endParaRPr lang="en-US" sz="5400" dirty="0">
              <a:latin typeface="+mn-lt"/>
              <a:cs typeface="Arial Black"/>
            </a:endParaRPr>
          </a:p>
        </p:txBody>
      </p:sp>
    </p:spTree>
    <p:extLst>
      <p:ext uri="{BB962C8B-B14F-4D97-AF65-F5344CB8AC3E}">
        <p14:creationId xmlns:p14="http://schemas.microsoft.com/office/powerpoint/2010/main" val="26270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3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3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3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3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3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3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chemeClr val="tx1">
              <a:lumMod val="65000"/>
              <a:lumOff val="35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57200" y="2743200"/>
            <a:ext cx="8229600" cy="1252728"/>
          </a:xfrm>
        </p:spPr>
        <p:txBody>
          <a:bodyPr>
            <a:normAutofit/>
          </a:bodyPr>
          <a:lstStyle/>
          <a:p>
            <a:pPr algn="ctr"/>
            <a:r>
              <a:rPr lang="en-US" sz="7200" dirty="0" smtClean="0">
                <a:solidFill>
                  <a:schemeClr val="accent1">
                    <a:lumMod val="60000"/>
                    <a:lumOff val="40000"/>
                  </a:schemeClr>
                </a:solidFill>
                <a:latin typeface="Arial Black"/>
                <a:cs typeface="Arial Black"/>
              </a:rPr>
              <a:t>Who Am I?</a:t>
            </a:r>
            <a:endParaRPr lang="en-US" sz="7200" dirty="0">
              <a:solidFill>
                <a:schemeClr val="accent1">
                  <a:lumMod val="60000"/>
                  <a:lumOff val="40000"/>
                </a:schemeClr>
              </a:solidFill>
              <a:latin typeface="Arial Black"/>
              <a:cs typeface="Arial Black"/>
            </a:endParaRPr>
          </a:p>
        </p:txBody>
      </p:sp>
      <p:grpSp>
        <p:nvGrpSpPr>
          <p:cNvPr id="3" name="Group 2"/>
          <p:cNvGrpSpPr/>
          <p:nvPr/>
        </p:nvGrpSpPr>
        <p:grpSpPr>
          <a:xfrm>
            <a:off x="381000" y="304800"/>
            <a:ext cx="8305800" cy="6172200"/>
            <a:chOff x="381000" y="304800"/>
            <a:chExt cx="8305800" cy="6172200"/>
          </a:xfrm>
        </p:grpSpPr>
        <p:sp>
          <p:nvSpPr>
            <p:cNvPr id="5" name="Title 1"/>
            <p:cNvSpPr txBox="1">
              <a:spLocks/>
            </p:cNvSpPr>
            <p:nvPr/>
          </p:nvSpPr>
          <p:spPr>
            <a:xfrm>
              <a:off x="421829" y="1219200"/>
              <a:ext cx="3311971" cy="1066800"/>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lvl1pPr algn="l" rtl="0" eaLnBrk="1" latinLnBrk="0" hangingPunct="1">
                <a:spcBef>
                  <a:spcPct val="0"/>
                </a:spcBef>
                <a:buNone/>
                <a:defRPr kumimoji="0" sz="4800" b="1" kern="1200">
                  <a:solidFill>
                    <a:schemeClr val="accent1">
                      <a:satMod val="150000"/>
                    </a:schemeClr>
                  </a:solidFill>
                  <a:effectLst>
                    <a:outerShdw blurRad="152400" dist="38100" dir="2700000">
                      <a:srgbClr val="000000">
                        <a:alpha val="87000"/>
                      </a:srgbClr>
                    </a:outerShdw>
                  </a:effectLst>
                  <a:latin typeface="+mj-lt"/>
                  <a:ea typeface="+mj-ea"/>
                  <a:cs typeface="+mj-cs"/>
                </a:defRPr>
              </a:lvl1pPr>
            </a:lstStyle>
            <a:p>
              <a:pPr algn="ctr"/>
              <a:r>
                <a:rPr lang="en-US" sz="5400" dirty="0" smtClean="0">
                  <a:latin typeface="+mn-lt"/>
                  <a:cs typeface="Arial Black"/>
                </a:rPr>
                <a:t>Memories</a:t>
              </a:r>
              <a:endParaRPr lang="en-US" sz="5400" dirty="0">
                <a:latin typeface="+mn-lt"/>
                <a:cs typeface="Arial Black"/>
              </a:endParaRPr>
            </a:p>
          </p:txBody>
        </p:sp>
        <p:sp>
          <p:nvSpPr>
            <p:cNvPr id="6" name="Title 1"/>
            <p:cNvSpPr txBox="1">
              <a:spLocks/>
            </p:cNvSpPr>
            <p:nvPr/>
          </p:nvSpPr>
          <p:spPr>
            <a:xfrm>
              <a:off x="3048000" y="304800"/>
              <a:ext cx="3311971" cy="1066800"/>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lvl1pPr algn="l" rtl="0" eaLnBrk="1" latinLnBrk="0" hangingPunct="1">
                <a:spcBef>
                  <a:spcPct val="0"/>
                </a:spcBef>
                <a:buNone/>
                <a:defRPr kumimoji="0" sz="4800" b="1" kern="1200">
                  <a:solidFill>
                    <a:schemeClr val="accent1">
                      <a:satMod val="150000"/>
                    </a:schemeClr>
                  </a:solidFill>
                  <a:effectLst>
                    <a:outerShdw blurRad="152400" dist="38100" dir="2700000">
                      <a:srgbClr val="000000">
                        <a:alpha val="87000"/>
                      </a:srgbClr>
                    </a:outerShdw>
                  </a:effectLst>
                  <a:latin typeface="+mj-lt"/>
                  <a:ea typeface="+mj-ea"/>
                  <a:cs typeface="+mj-cs"/>
                </a:defRPr>
              </a:lvl1pPr>
            </a:lstStyle>
            <a:p>
              <a:pPr algn="ctr"/>
              <a:r>
                <a:rPr lang="en-US" sz="5400" dirty="0" smtClean="0">
                  <a:latin typeface="+mn-lt"/>
                  <a:cs typeface="Arial Black"/>
                </a:rPr>
                <a:t>Narratives</a:t>
              </a:r>
              <a:endParaRPr lang="en-US" sz="5400" dirty="0">
                <a:latin typeface="+mn-lt"/>
                <a:cs typeface="Arial Black"/>
              </a:endParaRPr>
            </a:p>
          </p:txBody>
        </p:sp>
        <p:sp>
          <p:nvSpPr>
            <p:cNvPr id="7" name="Title 1"/>
            <p:cNvSpPr txBox="1">
              <a:spLocks/>
            </p:cNvSpPr>
            <p:nvPr/>
          </p:nvSpPr>
          <p:spPr>
            <a:xfrm>
              <a:off x="5374829" y="1676400"/>
              <a:ext cx="3311971" cy="1066800"/>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lvl1pPr algn="l" rtl="0" eaLnBrk="1" latinLnBrk="0" hangingPunct="1">
                <a:spcBef>
                  <a:spcPct val="0"/>
                </a:spcBef>
                <a:buNone/>
                <a:defRPr kumimoji="0" sz="4800" b="1" kern="1200">
                  <a:solidFill>
                    <a:schemeClr val="accent1">
                      <a:satMod val="150000"/>
                    </a:schemeClr>
                  </a:solidFill>
                  <a:effectLst>
                    <a:outerShdw blurRad="152400" dist="38100" dir="2700000">
                      <a:srgbClr val="000000">
                        <a:alpha val="87000"/>
                      </a:srgbClr>
                    </a:outerShdw>
                  </a:effectLst>
                  <a:latin typeface="+mj-lt"/>
                  <a:ea typeface="+mj-ea"/>
                  <a:cs typeface="+mj-cs"/>
                </a:defRPr>
              </a:lvl1pPr>
            </a:lstStyle>
            <a:p>
              <a:pPr algn="ctr"/>
              <a:r>
                <a:rPr lang="en-US" sz="5400" dirty="0" smtClean="0">
                  <a:latin typeface="+mn-lt"/>
                  <a:cs typeface="Arial Black"/>
                </a:rPr>
                <a:t>Agency</a:t>
              </a:r>
              <a:endParaRPr lang="en-US" sz="5400" dirty="0">
                <a:latin typeface="+mn-lt"/>
                <a:cs typeface="Arial Black"/>
              </a:endParaRPr>
            </a:p>
          </p:txBody>
        </p:sp>
        <p:sp>
          <p:nvSpPr>
            <p:cNvPr id="8" name="Title 1"/>
            <p:cNvSpPr txBox="1">
              <a:spLocks/>
            </p:cNvSpPr>
            <p:nvPr/>
          </p:nvSpPr>
          <p:spPr>
            <a:xfrm>
              <a:off x="381000" y="4343400"/>
              <a:ext cx="3311971" cy="1066800"/>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lvl1pPr algn="l" rtl="0" eaLnBrk="1" latinLnBrk="0" hangingPunct="1">
                <a:spcBef>
                  <a:spcPct val="0"/>
                </a:spcBef>
                <a:buNone/>
                <a:defRPr kumimoji="0" sz="4800" b="1" kern="1200">
                  <a:solidFill>
                    <a:schemeClr val="accent1">
                      <a:satMod val="150000"/>
                    </a:schemeClr>
                  </a:solidFill>
                  <a:effectLst>
                    <a:outerShdw blurRad="152400" dist="38100" dir="2700000">
                      <a:srgbClr val="000000">
                        <a:alpha val="87000"/>
                      </a:srgbClr>
                    </a:outerShdw>
                  </a:effectLst>
                  <a:latin typeface="+mj-lt"/>
                  <a:ea typeface="+mj-ea"/>
                  <a:cs typeface="+mj-cs"/>
                </a:defRPr>
              </a:lvl1pPr>
            </a:lstStyle>
            <a:p>
              <a:pPr algn="ctr"/>
              <a:r>
                <a:rPr lang="en-US" sz="5400" dirty="0" smtClean="0">
                  <a:latin typeface="+mn-lt"/>
                  <a:cs typeface="Arial Black"/>
                </a:rPr>
                <a:t>Capacities</a:t>
              </a:r>
              <a:endParaRPr lang="en-US" sz="5400" dirty="0">
                <a:latin typeface="+mn-lt"/>
                <a:cs typeface="Arial Black"/>
              </a:endParaRPr>
            </a:p>
          </p:txBody>
        </p:sp>
        <p:sp>
          <p:nvSpPr>
            <p:cNvPr id="9" name="Title 1"/>
            <p:cNvSpPr txBox="1">
              <a:spLocks/>
            </p:cNvSpPr>
            <p:nvPr/>
          </p:nvSpPr>
          <p:spPr>
            <a:xfrm>
              <a:off x="2473771" y="5410200"/>
              <a:ext cx="4150171" cy="1066800"/>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lvl1pPr algn="l" rtl="0" eaLnBrk="1" latinLnBrk="0" hangingPunct="1">
                <a:spcBef>
                  <a:spcPct val="0"/>
                </a:spcBef>
                <a:buNone/>
                <a:defRPr kumimoji="0" sz="4800" b="1" kern="1200">
                  <a:solidFill>
                    <a:schemeClr val="accent1">
                      <a:satMod val="150000"/>
                    </a:schemeClr>
                  </a:solidFill>
                  <a:effectLst>
                    <a:outerShdw blurRad="152400" dist="38100" dir="2700000">
                      <a:srgbClr val="000000">
                        <a:alpha val="87000"/>
                      </a:srgbClr>
                    </a:outerShdw>
                  </a:effectLst>
                  <a:latin typeface="+mj-lt"/>
                  <a:ea typeface="+mj-ea"/>
                  <a:cs typeface="+mj-cs"/>
                </a:defRPr>
              </a:lvl1pPr>
            </a:lstStyle>
            <a:p>
              <a:pPr algn="ctr"/>
              <a:r>
                <a:rPr lang="en-US" sz="5400" dirty="0" smtClean="0">
                  <a:latin typeface="+mn-lt"/>
                  <a:cs typeface="Arial Black"/>
                </a:rPr>
                <a:t>Personality</a:t>
              </a:r>
              <a:endParaRPr lang="en-US" sz="5400" dirty="0">
                <a:latin typeface="+mn-lt"/>
                <a:cs typeface="Arial Black"/>
              </a:endParaRPr>
            </a:p>
          </p:txBody>
        </p:sp>
      </p:grpSp>
      <p:sp>
        <p:nvSpPr>
          <p:cNvPr id="10" name="Title 1"/>
          <p:cNvSpPr txBox="1">
            <a:spLocks/>
          </p:cNvSpPr>
          <p:nvPr/>
        </p:nvSpPr>
        <p:spPr>
          <a:xfrm>
            <a:off x="5374829" y="3995928"/>
            <a:ext cx="3311971" cy="1066800"/>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lvl1pPr algn="l" rtl="0" eaLnBrk="1" latinLnBrk="0" hangingPunct="1">
              <a:spcBef>
                <a:spcPct val="0"/>
              </a:spcBef>
              <a:buNone/>
              <a:defRPr kumimoji="0" sz="4800" b="1" kern="1200">
                <a:solidFill>
                  <a:schemeClr val="accent1">
                    <a:satMod val="150000"/>
                  </a:schemeClr>
                </a:solidFill>
                <a:effectLst>
                  <a:outerShdw blurRad="152400" dist="38100" dir="2700000">
                    <a:srgbClr val="000000">
                      <a:alpha val="87000"/>
                    </a:srgbClr>
                  </a:outerShdw>
                </a:effectLst>
                <a:latin typeface="+mj-lt"/>
                <a:ea typeface="+mj-ea"/>
                <a:cs typeface="+mj-cs"/>
              </a:defRPr>
            </a:lvl1pPr>
          </a:lstStyle>
          <a:p>
            <a:pPr algn="ctr"/>
            <a:r>
              <a:rPr lang="en-US" sz="5400" dirty="0" smtClean="0">
                <a:latin typeface="+mn-lt"/>
                <a:cs typeface="Arial Black"/>
              </a:rPr>
              <a:t>Morals</a:t>
            </a:r>
            <a:endParaRPr lang="en-US" sz="5400" dirty="0">
              <a:latin typeface="+mn-lt"/>
              <a:cs typeface="Arial Black"/>
            </a:endParaRPr>
          </a:p>
        </p:txBody>
      </p:sp>
    </p:spTree>
    <p:extLst>
      <p:ext uri="{BB962C8B-B14F-4D97-AF65-F5344CB8AC3E}">
        <p14:creationId xmlns:p14="http://schemas.microsoft.com/office/powerpoint/2010/main" val="2763446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
                                        <p:tgtEl>
                                          <p:spTgt spid="3"/>
                                        </p:tgtEl>
                                      </p:cBhvr>
                                    </p:animEffect>
                                    <p:set>
                                      <p:cBhvr>
                                        <p:cTn id="7" dur="1" fill="hold">
                                          <p:stCondLst>
                                            <p:cond delay="299"/>
                                          </p:stCondLst>
                                        </p:cTn>
                                        <p:tgtEl>
                                          <p:spTgt spid="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0" presetClass="path" presetSubtype="0" accel="50000" decel="50000" fill="hold" grpId="0" nodeType="clickEffect">
                                  <p:stCondLst>
                                    <p:cond delay="0"/>
                                  </p:stCondLst>
                                  <p:childTnLst>
                                    <p:animMotion origin="layout" path="M -6.93963E-9 4.39194E-6 C -0.16065 -0.01112 -0.32113 -0.02224 -0.41915 -0.04355 C -0.51718 -0.06486 -0.55777 -0.08803 -0.58831 -0.1281 C -0.61849 -0.16818 -0.61711 -0.24624 -0.60201 -0.28353 C -0.58727 -0.32083 -0.54892 -0.33982 -0.49792 -0.35164 C -0.44674 -0.36345 -0.37162 -0.35882 -0.2965 -0.35419 " pathEditMode="relative" rAng="0" ptsTypes="aaaaaA">
                                      <p:cBhvr>
                                        <p:cTn id="11" dur="2000" fill="hold"/>
                                        <p:tgtEl>
                                          <p:spTgt spid="10"/>
                                        </p:tgtEl>
                                        <p:attrNameLst>
                                          <p:attrName>ppt_x</p:attrName>
                                          <p:attrName>ppt_y</p:attrName>
                                        </p:attrNameLst>
                                      </p:cBhvr>
                                      <p:rCtr x="-30933" y="-18184"/>
                                    </p:animMotion>
                                  </p:childTnLst>
                                </p:cTn>
                              </p:par>
                              <p:par>
                                <p:cTn id="12" presetID="6" presetClass="emph" presetSubtype="0" fill="hold" grpId="1" nodeType="withEffect">
                                  <p:stCondLst>
                                    <p:cond delay="0"/>
                                  </p:stCondLst>
                                  <p:childTnLst>
                                    <p:animScale>
                                      <p:cBhvr>
                                        <p:cTn id="13" dur="2000" fill="hold"/>
                                        <p:tgtEl>
                                          <p:spTgt spid="10"/>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8800" dirty="0" smtClean="0"/>
              <a:t>The Moral Self</a:t>
            </a:r>
            <a:endParaRPr lang="en-US" sz="8800" dirty="0"/>
          </a:p>
        </p:txBody>
      </p:sp>
      <p:pic>
        <p:nvPicPr>
          <p:cNvPr id="16" name="Picture 15" descr="Aristotle0.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25644" y="1600200"/>
            <a:ext cx="4118356" cy="5105400"/>
          </a:xfrm>
          <a:prstGeom prst="rect">
            <a:avLst/>
          </a:prstGeom>
        </p:spPr>
      </p:pic>
      <p:pic>
        <p:nvPicPr>
          <p:cNvPr id="18" name="Picture 17" descr="aristotle1.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25644" y="1600200"/>
            <a:ext cx="4118356" cy="5105400"/>
          </a:xfrm>
          <a:prstGeom prst="rect">
            <a:avLst/>
          </a:prstGeom>
        </p:spPr>
      </p:pic>
      <p:sp>
        <p:nvSpPr>
          <p:cNvPr id="13" name="Content Placeholder 8"/>
          <p:cNvSpPr txBox="1">
            <a:spLocks/>
          </p:cNvSpPr>
          <p:nvPr/>
        </p:nvSpPr>
        <p:spPr>
          <a:xfrm>
            <a:off x="304800" y="2286000"/>
            <a:ext cx="8229600" cy="1524000"/>
          </a:xfrm>
          <a:prstGeom prst="rect">
            <a:avLst/>
          </a:prstGeom>
        </p:spPr>
        <p:txBody>
          <a:bodyPr vert="horz" lIns="54864" tIns="91440" rtlCol="0">
            <a:noAutofit/>
          </a:bodyPr>
          <a:lstStyle>
            <a:lvl1pPr marL="438912" indent="-320040" algn="l" rtl="0" eaLnBrk="1" latinLnBrk="0" hangingPunct="1">
              <a:spcBef>
                <a:spcPts val="0"/>
              </a:spcBef>
              <a:buClr>
                <a:schemeClr val="accent1"/>
              </a:buClr>
              <a:buSzPct val="88000"/>
              <a:buFontTx/>
              <a:buBlip>
                <a:blip r:embed="rId5"/>
              </a:buBlip>
              <a:defRPr kumimoji="0" sz="3600" kern="1200">
                <a:solidFill>
                  <a:schemeClr val="tx1"/>
                </a:solidFill>
                <a:effectLst>
                  <a:outerShdw blurRad="165100" dist="38100" dir="2700000">
                    <a:srgbClr val="000000">
                      <a:alpha val="54000"/>
                    </a:srgbClr>
                  </a:outerShdw>
                </a:effectLst>
                <a:latin typeface="+mn-lt"/>
                <a:ea typeface="+mn-ea"/>
                <a:cs typeface="+mn-cs"/>
              </a:defRPr>
            </a:lvl1pPr>
            <a:lvl2pPr marL="731520" indent="-274320" algn="l" rtl="0" eaLnBrk="1" latinLnBrk="0" hangingPunct="1">
              <a:spcBef>
                <a:spcPct val="20000"/>
              </a:spcBef>
              <a:buClr>
                <a:schemeClr val="accent2"/>
              </a:buClr>
              <a:buSzPct val="105000"/>
              <a:buFontTx/>
              <a:buBlip>
                <a:blip r:embed="rId6"/>
              </a:buBlip>
              <a:defRPr kumimoji="0" sz="3200" kern="1200">
                <a:solidFill>
                  <a:schemeClr val="tx1"/>
                </a:solidFill>
                <a:effectLst>
                  <a:outerShdw blurRad="165100" dist="38100" dir="2700000">
                    <a:srgbClr val="000000">
                      <a:alpha val="54000"/>
                    </a:srgbClr>
                  </a:outerShdw>
                </a:effectLst>
                <a:latin typeface="+mn-lt"/>
                <a:ea typeface="+mn-ea"/>
                <a:cs typeface="+mn-cs"/>
              </a:defRPr>
            </a:lvl2pPr>
            <a:lvl3pPr marL="996696" indent="-228600" algn="l" rtl="0" eaLnBrk="1" latinLnBrk="0" hangingPunct="1">
              <a:spcBef>
                <a:spcPct val="20000"/>
              </a:spcBef>
              <a:buClr>
                <a:schemeClr val="accent3"/>
              </a:buClr>
              <a:buSzPct val="100000"/>
              <a:buFontTx/>
              <a:buBlip>
                <a:blip r:embed="rId7"/>
              </a:buBlip>
              <a:defRPr kumimoji="0" sz="2800" kern="1200">
                <a:solidFill>
                  <a:schemeClr val="tx1"/>
                </a:solidFill>
                <a:effectLst>
                  <a:outerShdw blurRad="165100" dist="38100" dir="2700000">
                    <a:srgbClr val="000000">
                      <a:alpha val="54000"/>
                    </a:srgbClr>
                  </a:outerShdw>
                </a:effectLst>
                <a:latin typeface="+mn-lt"/>
                <a:ea typeface="+mn-ea"/>
                <a:cs typeface="+mn-cs"/>
              </a:defRPr>
            </a:lvl3pPr>
            <a:lvl4pPr marL="1216152" indent="-182880" algn="l" rtl="0" eaLnBrk="1" latinLnBrk="0" hangingPunct="1">
              <a:spcBef>
                <a:spcPct val="20000"/>
              </a:spcBef>
              <a:buClr>
                <a:schemeClr val="accent4"/>
              </a:buClr>
              <a:buSzPct val="100000"/>
              <a:buFontTx/>
              <a:buBlip>
                <a:blip r:embed="rId7"/>
              </a:buBlip>
              <a:defRPr kumimoji="0" sz="2400" kern="1200">
                <a:solidFill>
                  <a:schemeClr val="tx1"/>
                </a:solidFill>
                <a:effectLst>
                  <a:outerShdw blurRad="165100" dist="38100" dir="2700000">
                    <a:srgbClr val="000000">
                      <a:alpha val="54000"/>
                    </a:srgbClr>
                  </a:outerShdw>
                </a:effectLst>
                <a:latin typeface="+mn-lt"/>
                <a:ea typeface="+mn-ea"/>
                <a:cs typeface="+mn-cs"/>
              </a:defRPr>
            </a:lvl4pPr>
            <a:lvl5pPr marL="1426464" indent="-182880" algn="l" rtl="0" eaLnBrk="1" latinLnBrk="0" hangingPunct="1">
              <a:spcBef>
                <a:spcPct val="20000"/>
              </a:spcBef>
              <a:buClr>
                <a:schemeClr val="accent5"/>
              </a:buClr>
              <a:buSzPct val="100000"/>
              <a:buFontTx/>
              <a:buBlip>
                <a:blip r:embed="rId7"/>
              </a:buBlip>
              <a:defRPr kumimoji="0" lang="en-US" sz="2400" kern="1200" smtClean="0">
                <a:solidFill>
                  <a:schemeClr val="tx1"/>
                </a:solidFill>
                <a:effectLst>
                  <a:outerShdw blurRad="165100" dist="38100" dir="2700000">
                    <a:srgbClr val="000000">
                      <a:alpha val="54000"/>
                    </a:srgbClr>
                  </a:outerShdw>
                </a:effectLst>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lstStyle>
          <a:p>
            <a:pPr marL="118872" indent="0">
              <a:buFontTx/>
              <a:buNone/>
            </a:pPr>
            <a:r>
              <a:rPr lang="en-US" sz="4400" b="1" dirty="0" smtClean="0"/>
              <a:t>Synchronic Identity</a:t>
            </a:r>
          </a:p>
          <a:p>
            <a:pPr lvl="1">
              <a:buBlip>
                <a:blip r:embed="rId8"/>
              </a:buBlip>
            </a:pPr>
            <a:r>
              <a:rPr lang="en-US" b="1" dirty="0" smtClean="0">
                <a:solidFill>
                  <a:srgbClr val="7F7F7F"/>
                </a:solidFill>
              </a:rPr>
              <a:t>Not limited to </a:t>
            </a:r>
            <a:br>
              <a:rPr lang="en-US" b="1" dirty="0" smtClean="0">
                <a:solidFill>
                  <a:srgbClr val="7F7F7F"/>
                </a:solidFill>
              </a:rPr>
            </a:br>
            <a:r>
              <a:rPr lang="en-US" b="1" dirty="0" smtClean="0">
                <a:solidFill>
                  <a:srgbClr val="7F7F7F"/>
                </a:solidFill>
              </a:rPr>
              <a:t>morally-oriented people</a:t>
            </a:r>
          </a:p>
          <a:p>
            <a:pPr lvl="1">
              <a:buBlip>
                <a:blip r:embed="rId8"/>
              </a:buBlip>
            </a:pPr>
            <a:r>
              <a:rPr lang="en-US" b="1" dirty="0" smtClean="0">
                <a:solidFill>
                  <a:srgbClr val="7F7F7F"/>
                </a:solidFill>
              </a:rPr>
              <a:t>Not restricted to virtues</a:t>
            </a:r>
          </a:p>
          <a:p>
            <a:pPr lvl="1">
              <a:buBlip>
                <a:blip r:embed="rId8"/>
              </a:buBlip>
            </a:pPr>
            <a:r>
              <a:rPr lang="en-US" b="1" dirty="0" smtClean="0">
                <a:solidFill>
                  <a:srgbClr val="7F7F7F"/>
                </a:solidFill>
              </a:rPr>
              <a:t>Not universal in content</a:t>
            </a:r>
          </a:p>
        </p:txBody>
      </p:sp>
    </p:spTree>
    <p:extLst>
      <p:ext uri="{BB962C8B-B14F-4D97-AF65-F5344CB8AC3E}">
        <p14:creationId xmlns:p14="http://schemas.microsoft.com/office/powerpoint/2010/main" val="36246303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7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8800" dirty="0" smtClean="0"/>
              <a:t>The Moral Self</a:t>
            </a:r>
            <a:endParaRPr lang="en-US" sz="8800" dirty="0"/>
          </a:p>
        </p:txBody>
      </p:sp>
      <p:pic>
        <p:nvPicPr>
          <p:cNvPr id="20" name="Picture 19" descr="locke head transparent smile copy.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57800" y="1886650"/>
            <a:ext cx="3694481" cy="4552950"/>
          </a:xfrm>
          <a:prstGeom prst="rect">
            <a:avLst/>
          </a:prstGeom>
        </p:spPr>
      </p:pic>
      <p:pic>
        <p:nvPicPr>
          <p:cNvPr id="22" name="Picture 21" descr="locke head transparent sad.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57800" y="1886650"/>
            <a:ext cx="3694481" cy="4552950"/>
          </a:xfrm>
          <a:prstGeom prst="rect">
            <a:avLst/>
          </a:prstGeom>
        </p:spPr>
      </p:pic>
      <p:sp>
        <p:nvSpPr>
          <p:cNvPr id="23" name="Content Placeholder 8"/>
          <p:cNvSpPr txBox="1">
            <a:spLocks/>
          </p:cNvSpPr>
          <p:nvPr/>
        </p:nvSpPr>
        <p:spPr>
          <a:xfrm>
            <a:off x="381000" y="2514600"/>
            <a:ext cx="8229600" cy="3505200"/>
          </a:xfrm>
          <a:prstGeom prst="rect">
            <a:avLst/>
          </a:prstGeom>
        </p:spPr>
        <p:txBody>
          <a:bodyPr vert="horz" lIns="54864" tIns="91440" rtlCol="0">
            <a:noAutofit/>
          </a:bodyPr>
          <a:lstStyle>
            <a:lvl1pPr marL="438912" indent="-320040" algn="l" rtl="0" eaLnBrk="1" latinLnBrk="0" hangingPunct="1">
              <a:spcBef>
                <a:spcPts val="0"/>
              </a:spcBef>
              <a:buClr>
                <a:schemeClr val="accent1"/>
              </a:buClr>
              <a:buSzPct val="88000"/>
              <a:buFontTx/>
              <a:buBlip>
                <a:blip r:embed="rId5"/>
              </a:buBlip>
              <a:defRPr kumimoji="0" sz="3600" kern="1200">
                <a:solidFill>
                  <a:schemeClr val="tx1"/>
                </a:solidFill>
                <a:effectLst>
                  <a:outerShdw blurRad="165100" dist="38100" dir="2700000">
                    <a:srgbClr val="000000">
                      <a:alpha val="54000"/>
                    </a:srgbClr>
                  </a:outerShdw>
                </a:effectLst>
                <a:latin typeface="+mn-lt"/>
                <a:ea typeface="+mn-ea"/>
                <a:cs typeface="+mn-cs"/>
              </a:defRPr>
            </a:lvl1pPr>
            <a:lvl2pPr marL="731520" indent="-274320" algn="l" rtl="0" eaLnBrk="1" latinLnBrk="0" hangingPunct="1">
              <a:spcBef>
                <a:spcPct val="20000"/>
              </a:spcBef>
              <a:buClr>
                <a:schemeClr val="accent2"/>
              </a:buClr>
              <a:buSzPct val="105000"/>
              <a:buFontTx/>
              <a:buBlip>
                <a:blip r:embed="rId6"/>
              </a:buBlip>
              <a:defRPr kumimoji="0" sz="3200" kern="1200">
                <a:solidFill>
                  <a:schemeClr val="tx1"/>
                </a:solidFill>
                <a:effectLst>
                  <a:outerShdw blurRad="165100" dist="38100" dir="2700000">
                    <a:srgbClr val="000000">
                      <a:alpha val="54000"/>
                    </a:srgbClr>
                  </a:outerShdw>
                </a:effectLst>
                <a:latin typeface="+mn-lt"/>
                <a:ea typeface="+mn-ea"/>
                <a:cs typeface="+mn-cs"/>
              </a:defRPr>
            </a:lvl2pPr>
            <a:lvl3pPr marL="996696" indent="-228600" algn="l" rtl="0" eaLnBrk="1" latinLnBrk="0" hangingPunct="1">
              <a:spcBef>
                <a:spcPct val="20000"/>
              </a:spcBef>
              <a:buClr>
                <a:schemeClr val="accent3"/>
              </a:buClr>
              <a:buSzPct val="100000"/>
              <a:buFontTx/>
              <a:buBlip>
                <a:blip r:embed="rId7"/>
              </a:buBlip>
              <a:defRPr kumimoji="0" sz="2800" kern="1200">
                <a:solidFill>
                  <a:schemeClr val="tx1"/>
                </a:solidFill>
                <a:effectLst>
                  <a:outerShdw blurRad="165100" dist="38100" dir="2700000">
                    <a:srgbClr val="000000">
                      <a:alpha val="54000"/>
                    </a:srgbClr>
                  </a:outerShdw>
                </a:effectLst>
                <a:latin typeface="+mn-lt"/>
                <a:ea typeface="+mn-ea"/>
                <a:cs typeface="+mn-cs"/>
              </a:defRPr>
            </a:lvl3pPr>
            <a:lvl4pPr marL="1216152" indent="-182880" algn="l" rtl="0" eaLnBrk="1" latinLnBrk="0" hangingPunct="1">
              <a:spcBef>
                <a:spcPct val="20000"/>
              </a:spcBef>
              <a:buClr>
                <a:schemeClr val="accent4"/>
              </a:buClr>
              <a:buSzPct val="100000"/>
              <a:buFontTx/>
              <a:buBlip>
                <a:blip r:embed="rId7"/>
              </a:buBlip>
              <a:defRPr kumimoji="0" sz="2400" kern="1200">
                <a:solidFill>
                  <a:schemeClr val="tx1"/>
                </a:solidFill>
                <a:effectLst>
                  <a:outerShdw blurRad="165100" dist="38100" dir="2700000">
                    <a:srgbClr val="000000">
                      <a:alpha val="54000"/>
                    </a:srgbClr>
                  </a:outerShdw>
                </a:effectLst>
                <a:latin typeface="+mn-lt"/>
                <a:ea typeface="+mn-ea"/>
                <a:cs typeface="+mn-cs"/>
              </a:defRPr>
            </a:lvl4pPr>
            <a:lvl5pPr marL="1426464" indent="-182880" algn="l" rtl="0" eaLnBrk="1" latinLnBrk="0" hangingPunct="1">
              <a:spcBef>
                <a:spcPct val="20000"/>
              </a:spcBef>
              <a:buClr>
                <a:schemeClr val="accent5"/>
              </a:buClr>
              <a:buSzPct val="100000"/>
              <a:buFontTx/>
              <a:buBlip>
                <a:blip r:embed="rId7"/>
              </a:buBlip>
              <a:defRPr kumimoji="0" lang="en-US" sz="2400" kern="1200" smtClean="0">
                <a:solidFill>
                  <a:schemeClr val="tx1"/>
                </a:solidFill>
                <a:effectLst>
                  <a:outerShdw blurRad="165100" dist="38100" dir="2700000">
                    <a:srgbClr val="000000">
                      <a:alpha val="54000"/>
                    </a:srgbClr>
                  </a:outerShdw>
                </a:effectLst>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lstStyle>
          <a:p>
            <a:pPr marL="118872" indent="0">
              <a:buFontTx/>
              <a:buNone/>
            </a:pPr>
            <a:r>
              <a:rPr lang="en-US" sz="4400" b="1" dirty="0" smtClean="0"/>
              <a:t>Diachronic Identity</a:t>
            </a:r>
          </a:p>
          <a:p>
            <a:pPr lvl="1">
              <a:buBlip>
                <a:blip r:embed="rId8"/>
              </a:buBlip>
            </a:pPr>
            <a:r>
              <a:rPr lang="en-US" b="1" dirty="0">
                <a:solidFill>
                  <a:srgbClr val="7F7F7F"/>
                </a:solidFill>
              </a:rPr>
              <a:t>More important than</a:t>
            </a:r>
            <a:br>
              <a:rPr lang="en-US" b="1" dirty="0">
                <a:solidFill>
                  <a:srgbClr val="7F7F7F"/>
                </a:solidFill>
              </a:rPr>
            </a:br>
            <a:r>
              <a:rPr lang="en-US" b="1" dirty="0">
                <a:solidFill>
                  <a:srgbClr val="7F7F7F"/>
                </a:solidFill>
              </a:rPr>
              <a:t>other traits</a:t>
            </a:r>
          </a:p>
          <a:p>
            <a:pPr lvl="1">
              <a:buBlip>
                <a:blip r:embed="rId8"/>
              </a:buBlip>
            </a:pPr>
            <a:r>
              <a:rPr lang="en-US" b="1" dirty="0" smtClean="0">
                <a:solidFill>
                  <a:srgbClr val="7F7F7F"/>
                </a:solidFill>
              </a:rPr>
              <a:t>Not individualistic</a:t>
            </a:r>
          </a:p>
        </p:txBody>
      </p:sp>
    </p:spTree>
    <p:extLst>
      <p:ext uri="{BB962C8B-B14F-4D97-AF65-F5344CB8AC3E}">
        <p14:creationId xmlns:p14="http://schemas.microsoft.com/office/powerpoint/2010/main" val="17094654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76200" y="0"/>
            <a:ext cx="9448800" cy="7086600"/>
          </a:xfrm>
          <a:prstGeom prst="rect">
            <a:avLst/>
          </a:prstGeom>
        </p:spPr>
      </p:pic>
      <p:pic>
        <p:nvPicPr>
          <p:cNvPr id="4" name="Picture 3" descr="six point scale.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237548" y="1066800"/>
            <a:ext cx="6705600" cy="114935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TextBox 4"/>
          <p:cNvSpPr txBox="1">
            <a:spLocks noChangeArrowheads="1"/>
          </p:cNvSpPr>
          <p:nvPr/>
        </p:nvSpPr>
        <p:spPr bwMode="auto">
          <a:xfrm>
            <a:off x="2747540" y="1694702"/>
            <a:ext cx="954233" cy="5150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a:solidFill>
                  <a:schemeClr val="tx1"/>
                </a:solidFill>
                <a:latin typeface="Times" charset="0"/>
                <a:ea typeface="ＭＳ Ｐゴシック" charset="0"/>
                <a:cs typeface="ＭＳ Ｐゴシック" charset="0"/>
              </a:defRPr>
            </a:lvl1pPr>
            <a:lvl2pPr marL="742950" indent="-285750">
              <a:defRPr sz="2400">
                <a:solidFill>
                  <a:schemeClr val="tx1"/>
                </a:solidFill>
                <a:latin typeface="Times" charset="0"/>
                <a:ea typeface="ＭＳ Ｐゴシック" charset="0"/>
              </a:defRPr>
            </a:lvl2pPr>
            <a:lvl3pPr marL="1143000" indent="-228600">
              <a:defRPr sz="2400">
                <a:solidFill>
                  <a:schemeClr val="tx1"/>
                </a:solidFill>
                <a:latin typeface="Times" charset="0"/>
                <a:ea typeface="ＭＳ Ｐゴシック" charset="0"/>
              </a:defRPr>
            </a:lvl3pPr>
            <a:lvl4pPr marL="1600200" indent="-228600">
              <a:defRPr sz="2400">
                <a:solidFill>
                  <a:schemeClr val="tx1"/>
                </a:solidFill>
                <a:latin typeface="Times" charset="0"/>
                <a:ea typeface="ＭＳ Ｐゴシック" charset="0"/>
              </a:defRPr>
            </a:lvl4pPr>
            <a:lvl5pPr marL="2057400" indent="-22860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algn="ctr">
              <a:lnSpc>
                <a:spcPts val="1580"/>
              </a:lnSpc>
            </a:pPr>
            <a:r>
              <a:rPr lang="en-US" b="1" dirty="0" smtClean="0">
                <a:solidFill>
                  <a:srgbClr val="FF0000"/>
                </a:solidFill>
                <a:latin typeface="Arial" charset="0"/>
              </a:rPr>
              <a:t>2.2</a:t>
            </a:r>
            <a:br>
              <a:rPr lang="en-US" b="1" dirty="0" smtClean="0">
                <a:solidFill>
                  <a:srgbClr val="FF0000"/>
                </a:solidFill>
                <a:latin typeface="Arial" charset="0"/>
              </a:rPr>
            </a:br>
            <a:r>
              <a:rPr lang="en-US" sz="2000" dirty="0" smtClean="0">
                <a:solidFill>
                  <a:srgbClr val="FF0000"/>
                </a:solidFill>
                <a:latin typeface="Arial" charset="0"/>
              </a:rPr>
              <a:t>Morals</a:t>
            </a:r>
            <a:endParaRPr lang="en-US" b="1" dirty="0">
              <a:solidFill>
                <a:srgbClr val="FF0000"/>
              </a:solidFill>
              <a:latin typeface="Arial" charset="0"/>
            </a:endParaRPr>
          </a:p>
        </p:txBody>
      </p:sp>
      <p:grpSp>
        <p:nvGrpSpPr>
          <p:cNvPr id="6" name="Group 7"/>
          <p:cNvGrpSpPr>
            <a:grpSpLocks/>
          </p:cNvGrpSpPr>
          <p:nvPr/>
        </p:nvGrpSpPr>
        <p:grpSpPr bwMode="auto">
          <a:xfrm>
            <a:off x="5063073" y="1488119"/>
            <a:ext cx="1110901" cy="662018"/>
            <a:chOff x="4678169" y="6090447"/>
            <a:chExt cx="1111992" cy="661446"/>
          </a:xfrm>
        </p:grpSpPr>
        <p:sp>
          <p:nvSpPr>
            <p:cNvPr id="91142" name="TextBox 5"/>
            <p:cNvSpPr txBox="1">
              <a:spLocks noChangeArrowheads="1"/>
            </p:cNvSpPr>
            <p:nvPr/>
          </p:nvSpPr>
          <p:spPr bwMode="auto">
            <a:xfrm>
              <a:off x="4877153" y="6090447"/>
              <a:ext cx="613377" cy="4615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a:solidFill>
                    <a:schemeClr val="tx1"/>
                  </a:solidFill>
                  <a:latin typeface="Times" charset="0"/>
                  <a:ea typeface="ＭＳ Ｐゴシック" charset="0"/>
                  <a:cs typeface="ＭＳ Ｐゴシック" charset="0"/>
                </a:defRPr>
              </a:lvl1pPr>
              <a:lvl2pPr marL="742950" indent="-285750">
                <a:defRPr sz="2400">
                  <a:solidFill>
                    <a:schemeClr val="tx1"/>
                  </a:solidFill>
                  <a:latin typeface="Times" charset="0"/>
                  <a:ea typeface="ＭＳ Ｐゴシック" charset="0"/>
                </a:defRPr>
              </a:lvl2pPr>
              <a:lvl3pPr marL="1143000" indent="-228600">
                <a:defRPr sz="2400">
                  <a:solidFill>
                    <a:schemeClr val="tx1"/>
                  </a:solidFill>
                  <a:latin typeface="Times" charset="0"/>
                  <a:ea typeface="ＭＳ Ｐゴシック" charset="0"/>
                </a:defRPr>
              </a:lvl3pPr>
              <a:lvl4pPr marL="1600200" indent="-228600">
                <a:defRPr sz="2400">
                  <a:solidFill>
                    <a:schemeClr val="tx1"/>
                  </a:solidFill>
                  <a:latin typeface="Times" charset="0"/>
                  <a:ea typeface="ＭＳ Ｐゴシック" charset="0"/>
                </a:defRPr>
              </a:lvl4pPr>
              <a:lvl5pPr marL="2057400" indent="-22860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r>
                <a:rPr lang="en-US" b="1" dirty="0">
                  <a:solidFill>
                    <a:srgbClr val="800000"/>
                  </a:solidFill>
                  <a:latin typeface="Arial" charset="0"/>
                </a:rPr>
                <a:t>4.4</a:t>
              </a:r>
            </a:p>
          </p:txBody>
        </p:sp>
        <p:sp>
          <p:nvSpPr>
            <p:cNvPr id="91143" name="TextBox 6"/>
            <p:cNvSpPr txBox="1">
              <a:spLocks noChangeArrowheads="1"/>
            </p:cNvSpPr>
            <p:nvPr/>
          </p:nvSpPr>
          <p:spPr bwMode="auto">
            <a:xfrm>
              <a:off x="4678169" y="6352129"/>
              <a:ext cx="1111992" cy="3997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a:solidFill>
                    <a:schemeClr val="tx1"/>
                  </a:solidFill>
                  <a:latin typeface="Times" charset="0"/>
                  <a:ea typeface="ＭＳ Ｐゴシック" charset="0"/>
                  <a:cs typeface="ＭＳ Ｐゴシック" charset="0"/>
                </a:defRPr>
              </a:lvl1pPr>
              <a:lvl2pPr marL="742950" indent="-285750">
                <a:defRPr sz="2400">
                  <a:solidFill>
                    <a:schemeClr val="tx1"/>
                  </a:solidFill>
                  <a:latin typeface="Times" charset="0"/>
                  <a:ea typeface="ＭＳ Ｐゴシック" charset="0"/>
                </a:defRPr>
              </a:lvl2pPr>
              <a:lvl3pPr marL="1143000" indent="-228600">
                <a:defRPr sz="2400">
                  <a:solidFill>
                    <a:schemeClr val="tx1"/>
                  </a:solidFill>
                  <a:latin typeface="Times" charset="0"/>
                  <a:ea typeface="ＭＳ Ｐゴシック" charset="0"/>
                </a:defRPr>
              </a:lvl3pPr>
              <a:lvl4pPr marL="1600200" indent="-228600">
                <a:defRPr sz="2400">
                  <a:solidFill>
                    <a:schemeClr val="tx1"/>
                  </a:solidFill>
                  <a:latin typeface="Times" charset="0"/>
                  <a:ea typeface="ＭＳ Ｐゴシック" charset="0"/>
                </a:defRPr>
              </a:lvl4pPr>
              <a:lvl5pPr marL="2057400" indent="-22860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r>
                <a:rPr lang="en-US" sz="2000" dirty="0" smtClean="0">
                  <a:solidFill>
                    <a:srgbClr val="800000"/>
                  </a:solidFill>
                  <a:latin typeface="Arial" charset="0"/>
                </a:rPr>
                <a:t>Memory</a:t>
              </a:r>
              <a:endParaRPr lang="en-US" sz="2000" dirty="0">
                <a:solidFill>
                  <a:srgbClr val="800000"/>
                </a:solidFill>
                <a:latin typeface="Arial" charset="0"/>
              </a:endParaRPr>
            </a:p>
          </p:txBody>
        </p:sp>
      </p:grpSp>
      <p:sp>
        <p:nvSpPr>
          <p:cNvPr id="8" name="Title 1"/>
          <p:cNvSpPr>
            <a:spLocks noGrp="1"/>
          </p:cNvSpPr>
          <p:nvPr>
            <p:ph type="title"/>
          </p:nvPr>
        </p:nvSpPr>
        <p:spPr>
          <a:xfrm>
            <a:off x="76200" y="-76200"/>
            <a:ext cx="8991600" cy="1252728"/>
          </a:xfrm>
        </p:spPr>
        <p:txBody>
          <a:bodyPr>
            <a:normAutofit fontScale="90000"/>
          </a:bodyPr>
          <a:lstStyle/>
          <a:p>
            <a:pPr algn="ctr"/>
            <a:r>
              <a:rPr lang="en-US" dirty="0" smtClean="0"/>
              <a:t>What Our Team Has Learned So Far</a:t>
            </a:r>
            <a:endParaRPr lang="en-US" dirty="0"/>
          </a:p>
        </p:txBody>
      </p:sp>
      <p:sp>
        <p:nvSpPr>
          <p:cNvPr id="10" name="Content Placeholder 2"/>
          <p:cNvSpPr txBox="1">
            <a:spLocks/>
          </p:cNvSpPr>
          <p:nvPr/>
        </p:nvSpPr>
        <p:spPr>
          <a:xfrm>
            <a:off x="304800" y="4953000"/>
            <a:ext cx="8534400" cy="1212847"/>
          </a:xfrm>
          <a:prstGeom prst="rect">
            <a:avLst/>
          </a:prstGeom>
        </p:spPr>
        <p:txBody>
          <a:bodyPr vert="horz" lIns="54864" tIns="91440" rtlCol="0">
            <a:noAutofit/>
          </a:bodyPr>
          <a:lstStyle>
            <a:lvl1pPr marL="438912" indent="-320040" algn="l" rtl="0" eaLnBrk="1" latinLnBrk="0" hangingPunct="1">
              <a:spcBef>
                <a:spcPts val="0"/>
              </a:spcBef>
              <a:buClr>
                <a:schemeClr val="accent1"/>
              </a:buClr>
              <a:buSzPct val="88000"/>
              <a:buFontTx/>
              <a:buBlip>
                <a:blip r:embed="rId5"/>
              </a:buBlip>
              <a:defRPr kumimoji="0" sz="3600" kern="1200">
                <a:solidFill>
                  <a:schemeClr val="tx1"/>
                </a:solidFill>
                <a:effectLst>
                  <a:outerShdw blurRad="165100" dist="38100" dir="2700000">
                    <a:srgbClr val="000000">
                      <a:alpha val="54000"/>
                    </a:srgbClr>
                  </a:outerShdw>
                </a:effectLst>
                <a:latin typeface="+mn-lt"/>
                <a:ea typeface="+mn-ea"/>
                <a:cs typeface="+mn-cs"/>
              </a:defRPr>
            </a:lvl1pPr>
            <a:lvl2pPr marL="731520" indent="-274320" algn="l" rtl="0" eaLnBrk="1" latinLnBrk="0" hangingPunct="1">
              <a:spcBef>
                <a:spcPct val="20000"/>
              </a:spcBef>
              <a:buClr>
                <a:schemeClr val="accent2"/>
              </a:buClr>
              <a:buSzPct val="105000"/>
              <a:buFontTx/>
              <a:buBlip>
                <a:blip r:embed="rId6"/>
              </a:buBlip>
              <a:defRPr kumimoji="0" sz="3200" kern="1200">
                <a:solidFill>
                  <a:schemeClr val="tx1"/>
                </a:solidFill>
                <a:effectLst>
                  <a:outerShdw blurRad="165100" dist="38100" dir="2700000">
                    <a:srgbClr val="000000">
                      <a:alpha val="54000"/>
                    </a:srgbClr>
                  </a:outerShdw>
                </a:effectLst>
                <a:latin typeface="+mn-lt"/>
                <a:ea typeface="+mn-ea"/>
                <a:cs typeface="+mn-cs"/>
              </a:defRPr>
            </a:lvl2pPr>
            <a:lvl3pPr marL="996696" indent="-228600" algn="l" rtl="0" eaLnBrk="1" latinLnBrk="0" hangingPunct="1">
              <a:spcBef>
                <a:spcPct val="20000"/>
              </a:spcBef>
              <a:buClr>
                <a:schemeClr val="accent3"/>
              </a:buClr>
              <a:buSzPct val="100000"/>
              <a:buFontTx/>
              <a:buBlip>
                <a:blip r:embed="rId7"/>
              </a:buBlip>
              <a:defRPr kumimoji="0" sz="2800" kern="1200">
                <a:solidFill>
                  <a:schemeClr val="tx1"/>
                </a:solidFill>
                <a:effectLst>
                  <a:outerShdw blurRad="165100" dist="38100" dir="2700000">
                    <a:srgbClr val="000000">
                      <a:alpha val="54000"/>
                    </a:srgbClr>
                  </a:outerShdw>
                </a:effectLst>
                <a:latin typeface="+mn-lt"/>
                <a:ea typeface="+mn-ea"/>
                <a:cs typeface="+mn-cs"/>
              </a:defRPr>
            </a:lvl3pPr>
            <a:lvl4pPr marL="1216152" indent="-182880" algn="l" rtl="0" eaLnBrk="1" latinLnBrk="0" hangingPunct="1">
              <a:spcBef>
                <a:spcPct val="20000"/>
              </a:spcBef>
              <a:buClr>
                <a:schemeClr val="accent4"/>
              </a:buClr>
              <a:buSzPct val="100000"/>
              <a:buFontTx/>
              <a:buBlip>
                <a:blip r:embed="rId7"/>
              </a:buBlip>
              <a:defRPr kumimoji="0" sz="2400" kern="1200">
                <a:solidFill>
                  <a:schemeClr val="tx1"/>
                </a:solidFill>
                <a:effectLst>
                  <a:outerShdw blurRad="165100" dist="38100" dir="2700000">
                    <a:srgbClr val="000000">
                      <a:alpha val="54000"/>
                    </a:srgbClr>
                  </a:outerShdw>
                </a:effectLst>
                <a:latin typeface="+mn-lt"/>
                <a:ea typeface="+mn-ea"/>
                <a:cs typeface="+mn-cs"/>
              </a:defRPr>
            </a:lvl4pPr>
            <a:lvl5pPr marL="1426464" indent="-182880" algn="l" rtl="0" eaLnBrk="1" latinLnBrk="0" hangingPunct="1">
              <a:spcBef>
                <a:spcPct val="20000"/>
              </a:spcBef>
              <a:buClr>
                <a:schemeClr val="accent5"/>
              </a:buClr>
              <a:buSzPct val="100000"/>
              <a:buFontTx/>
              <a:buBlip>
                <a:blip r:embed="rId7"/>
              </a:buBlip>
              <a:defRPr kumimoji="0" lang="en-US" sz="2400" kern="1200" smtClean="0">
                <a:solidFill>
                  <a:schemeClr val="tx1"/>
                </a:solidFill>
                <a:effectLst>
                  <a:outerShdw blurRad="165100" dist="38100" dir="2700000">
                    <a:srgbClr val="000000">
                      <a:alpha val="54000"/>
                    </a:srgbClr>
                  </a:outerShdw>
                </a:effectLst>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lstStyle>
          <a:p>
            <a:pPr algn="ctr">
              <a:lnSpc>
                <a:spcPct val="90000"/>
              </a:lnSpc>
              <a:buFontTx/>
              <a:buNone/>
            </a:pPr>
            <a:endParaRPr lang="en-US" sz="3200" dirty="0" smtClean="0">
              <a:solidFill>
                <a:srgbClr val="595959"/>
              </a:solidFill>
              <a:latin typeface="Arial" charset="0"/>
              <a:ea typeface="ＭＳ Ｐゴシック" charset="0"/>
              <a:cs typeface="ＭＳ Ｐゴシック" charset="0"/>
            </a:endParaRPr>
          </a:p>
          <a:p>
            <a:pPr algn="ctr">
              <a:lnSpc>
                <a:spcPct val="90000"/>
              </a:lnSpc>
              <a:buFontTx/>
              <a:buNone/>
            </a:pPr>
            <a:r>
              <a:rPr lang="en-US" sz="3200" b="1" dirty="0" smtClean="0">
                <a:solidFill>
                  <a:schemeClr val="bg1"/>
                </a:solidFill>
                <a:effectLst>
                  <a:outerShdw blurRad="152400" dist="38100" dir="2700000">
                    <a:srgbClr val="000000">
                      <a:alpha val="96000"/>
                    </a:srgbClr>
                  </a:outerShdw>
                </a:effectLst>
                <a:latin typeface="Arial" charset="0"/>
                <a:ea typeface="ＭＳ Ｐゴシック" charset="0"/>
                <a:cs typeface="ＭＳ Ｐゴシック" charset="0"/>
              </a:rPr>
              <a:t>In this scenario, to what extent are you the </a:t>
            </a:r>
            <a:br>
              <a:rPr lang="en-US" sz="3200" b="1" dirty="0" smtClean="0">
                <a:solidFill>
                  <a:schemeClr val="bg1"/>
                </a:solidFill>
                <a:effectLst>
                  <a:outerShdw blurRad="152400" dist="38100" dir="2700000">
                    <a:srgbClr val="000000">
                      <a:alpha val="96000"/>
                    </a:srgbClr>
                  </a:outerShdw>
                </a:effectLst>
                <a:latin typeface="Arial" charset="0"/>
                <a:ea typeface="ＭＳ Ｐゴシック" charset="0"/>
                <a:cs typeface="ＭＳ Ｐゴシック" charset="0"/>
              </a:rPr>
            </a:br>
            <a:r>
              <a:rPr lang="en-US" sz="3200" b="1" i="1" dirty="0" smtClean="0">
                <a:solidFill>
                  <a:schemeClr val="bg1"/>
                </a:solidFill>
                <a:effectLst>
                  <a:outerShdw blurRad="152400" dist="38100" dir="2700000">
                    <a:srgbClr val="000000">
                      <a:alpha val="96000"/>
                    </a:srgbClr>
                  </a:outerShdw>
                </a:effectLst>
                <a:latin typeface="Arial" charset="0"/>
                <a:ea typeface="ＭＳ Ｐゴシック" charset="0"/>
                <a:cs typeface="ＭＳ Ｐゴシック" charset="0"/>
              </a:rPr>
              <a:t>same person</a:t>
            </a:r>
            <a:r>
              <a:rPr lang="en-US" sz="3200" b="1" dirty="0" smtClean="0">
                <a:solidFill>
                  <a:schemeClr val="bg1"/>
                </a:solidFill>
                <a:effectLst>
                  <a:outerShdw blurRad="152400" dist="38100" dir="2700000">
                    <a:srgbClr val="000000">
                      <a:alpha val="96000"/>
                    </a:srgbClr>
                  </a:outerShdw>
                </a:effectLst>
                <a:latin typeface="Arial" charset="0"/>
                <a:ea typeface="ＭＳ Ｐゴシック" charset="0"/>
                <a:cs typeface="ＭＳ Ｐゴシック" charset="0"/>
              </a:rPr>
              <a:t> as before the accident? </a:t>
            </a:r>
            <a:endParaRPr lang="en-US" sz="3200" b="1" dirty="0">
              <a:solidFill>
                <a:schemeClr val="bg1"/>
              </a:solidFill>
              <a:effectLst>
                <a:outerShdw blurRad="152400" dist="38100" dir="2700000">
                  <a:srgbClr val="000000">
                    <a:alpha val="96000"/>
                  </a:srgbClr>
                </a:outerShdw>
              </a:effectLst>
              <a:latin typeface="Arial" charset="0"/>
              <a:ea typeface="ＭＳ Ｐゴシック" charset="0"/>
              <a:cs typeface="ＭＳ Ｐゴシック" charset="0"/>
            </a:endParaRPr>
          </a:p>
        </p:txBody>
      </p:sp>
    </p:spTree>
    <p:extLst>
      <p:ext uri="{BB962C8B-B14F-4D97-AF65-F5344CB8AC3E}">
        <p14:creationId xmlns:p14="http://schemas.microsoft.com/office/powerpoint/2010/main" val="36304379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4"/>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76200" y="0"/>
            <a:ext cx="8991600" cy="1252728"/>
          </a:xfrm>
          <a:prstGeom prst="rect">
            <a:avLst/>
          </a:prstGeom>
        </p:spPr>
        <p:txBody>
          <a:bodyPr vert="horz" lIns="91440" rIns="45720" rtlCol="0" anchor="ctr">
            <a:normAutofit fontScale="90000"/>
            <a:scene3d>
              <a:camera prst="orthographicFront"/>
              <a:lightRig rig="threePt" dir="t">
                <a:rot lat="0" lon="0" rev="4800000"/>
              </a:lightRig>
            </a:scene3d>
            <a:sp3d prstMaterial="matte">
              <a:bevelT w="50800" h="10160"/>
            </a:sp3d>
          </a:bodyPr>
          <a:lstStyle>
            <a:lvl1pPr algn="l" rtl="0" eaLnBrk="1" latinLnBrk="0" hangingPunct="1">
              <a:spcBef>
                <a:spcPct val="0"/>
              </a:spcBef>
              <a:buNone/>
              <a:defRPr kumimoji="0" sz="4800" b="1" kern="1200">
                <a:solidFill>
                  <a:schemeClr val="accent1">
                    <a:satMod val="150000"/>
                  </a:schemeClr>
                </a:solidFill>
                <a:effectLst>
                  <a:outerShdw blurRad="152400" dist="38100" dir="2700000">
                    <a:srgbClr val="000000">
                      <a:alpha val="87000"/>
                    </a:srgbClr>
                  </a:outerShdw>
                </a:effectLst>
                <a:latin typeface="+mj-lt"/>
                <a:ea typeface="+mj-ea"/>
                <a:cs typeface="+mj-cs"/>
              </a:defRPr>
            </a:lvl1pPr>
          </a:lstStyle>
          <a:p>
            <a:pPr algn="ctr"/>
            <a:r>
              <a:rPr lang="en-US" dirty="0" smtClean="0"/>
              <a:t>What Our Team Has Learned So Far</a:t>
            </a:r>
            <a:endParaRPr lang="en-US" dirty="0"/>
          </a:p>
        </p:txBody>
      </p:sp>
      <p:pic>
        <p:nvPicPr>
          <p:cNvPr id="7" name="Picture 6"/>
          <p:cNvPicPr>
            <a:picLocks noChangeAspect="1"/>
          </p:cNvPicPr>
          <p:nvPr/>
        </p:nvPicPr>
        <p:blipFill>
          <a:blip r:embed="rId3"/>
          <a:stretch>
            <a:fillRect/>
          </a:stretch>
        </p:blipFill>
        <p:spPr>
          <a:xfrm>
            <a:off x="1143000" y="838200"/>
            <a:ext cx="6934200" cy="5809735"/>
          </a:xfrm>
          <a:prstGeom prst="rect">
            <a:avLst/>
          </a:prstGeom>
          <a:ln>
            <a:noFill/>
          </a:ln>
          <a:effectLst>
            <a:outerShdw blurRad="292100" dist="139700" dir="2700000" algn="tl" rotWithShape="0">
              <a:srgbClr val="333333">
                <a:alpha val="65000"/>
              </a:srgbClr>
            </a:outerShdw>
          </a:effectLst>
        </p:spPr>
      </p:pic>
      <p:pic>
        <p:nvPicPr>
          <p:cNvPr id="9" name="Picture 8"/>
          <p:cNvPicPr>
            <a:picLocks noChangeAspect="1"/>
          </p:cNvPicPr>
          <p:nvPr/>
        </p:nvPicPr>
        <p:blipFill>
          <a:blip r:embed="rId4"/>
          <a:stretch>
            <a:fillRect/>
          </a:stretch>
        </p:blipFill>
        <p:spPr>
          <a:xfrm>
            <a:off x="2299156" y="1981200"/>
            <a:ext cx="4482643" cy="3911601"/>
          </a:xfrm>
          <a:prstGeom prst="rect">
            <a:avLst/>
          </a:prstGeom>
        </p:spPr>
      </p:pic>
      <p:pic>
        <p:nvPicPr>
          <p:cNvPr id="10" name="Picture 9"/>
          <p:cNvPicPr>
            <a:picLocks noChangeAspect="1"/>
          </p:cNvPicPr>
          <p:nvPr/>
        </p:nvPicPr>
        <p:blipFill>
          <a:blip r:embed="rId5"/>
          <a:stretch>
            <a:fillRect/>
          </a:stretch>
        </p:blipFill>
        <p:spPr>
          <a:xfrm>
            <a:off x="6540133" y="1833571"/>
            <a:ext cx="1739443" cy="4063999"/>
          </a:xfrm>
          <a:prstGeom prst="rect">
            <a:avLst/>
          </a:prstGeom>
        </p:spPr>
      </p:pic>
      <p:sp>
        <p:nvSpPr>
          <p:cNvPr id="2" name="Rectangle 1"/>
          <p:cNvSpPr/>
          <p:nvPr/>
        </p:nvSpPr>
        <p:spPr>
          <a:xfrm>
            <a:off x="94458" y="6307808"/>
            <a:ext cx="2944248" cy="369332"/>
          </a:xfrm>
          <a:prstGeom prst="rect">
            <a:avLst/>
          </a:prstGeom>
        </p:spPr>
        <p:txBody>
          <a:bodyPr wrap="none">
            <a:spAutoFit/>
          </a:bodyPr>
          <a:lstStyle/>
          <a:p>
            <a:pPr lvl="0">
              <a:defRPr sz="1800" i="0">
                <a:solidFill>
                  <a:srgbClr val="000000"/>
                </a:solidFill>
              </a:defRPr>
            </a:pPr>
            <a:r>
              <a:rPr lang="en-US" i="1" dirty="0">
                <a:solidFill>
                  <a:srgbClr val="000000"/>
                </a:solidFill>
              </a:rPr>
              <a:t>Strohminger &amp; Nichols </a:t>
            </a:r>
            <a:r>
              <a:rPr lang="en-US" i="1" dirty="0" smtClean="0">
                <a:solidFill>
                  <a:srgbClr val="000000"/>
                </a:solidFill>
              </a:rPr>
              <a:t>(2014)</a:t>
            </a:r>
            <a:endParaRPr lang="en-US" i="1" dirty="0">
              <a:solidFill>
                <a:srgbClr val="000000"/>
              </a:solidFill>
            </a:endParaRPr>
          </a:p>
        </p:txBody>
      </p:sp>
    </p:spTree>
    <p:extLst>
      <p:ext uri="{BB962C8B-B14F-4D97-AF65-F5344CB8AC3E}">
        <p14:creationId xmlns:p14="http://schemas.microsoft.com/office/powerpoint/2010/main" val="3209464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xit" presetSubtype="12" fill="hold" nodeType="clickEffect">
                                  <p:stCondLst>
                                    <p:cond delay="0"/>
                                  </p:stCondLst>
                                  <p:childTnLst>
                                    <p:animEffect transition="out" filter="strips(downLeft)">
                                      <p:cBhvr>
                                        <p:cTn id="6" dur="500"/>
                                        <p:tgtEl>
                                          <p:spTgt spid="9"/>
                                        </p:tgtEl>
                                      </p:cBhvr>
                                    </p:animEffect>
                                    <p:set>
                                      <p:cBhvr>
                                        <p:cTn id="7" dur="1" fill="hold">
                                          <p:stCondLst>
                                            <p:cond delay="499"/>
                                          </p:stCondLst>
                                        </p:cTn>
                                        <p:tgtEl>
                                          <p:spTgt spid="9"/>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8" presetClass="exit" presetSubtype="12" fill="hold" nodeType="clickEffect">
                                  <p:stCondLst>
                                    <p:cond delay="0"/>
                                  </p:stCondLst>
                                  <p:childTnLst>
                                    <p:animEffect transition="out" filter="strips(downLeft)">
                                      <p:cBhvr>
                                        <p:cTn id="11" dur="500"/>
                                        <p:tgtEl>
                                          <p:spTgt spid="10"/>
                                        </p:tgtEl>
                                      </p:cBhvr>
                                    </p:animEffect>
                                    <p:set>
                                      <p:cBhvr>
                                        <p:cTn id="12" dur="1" fill="hold">
                                          <p:stCondLst>
                                            <p:cond delay="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metaphor 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8912924" cy="6858000"/>
          </a:xfrm>
          <a:prstGeom prst="rect">
            <a:avLst/>
          </a:prstGeom>
        </p:spPr>
      </p:pic>
      <p:pic>
        <p:nvPicPr>
          <p:cNvPr id="2" name="Picture 1" descr="metaphor 0.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8912924" cy="6858000"/>
          </a:xfrm>
          <a:prstGeom prst="rect">
            <a:avLst/>
          </a:prstGeom>
        </p:spPr>
      </p:pic>
    </p:spTree>
    <p:extLst>
      <p:ext uri="{BB962C8B-B14F-4D97-AF65-F5344CB8AC3E}">
        <p14:creationId xmlns:p14="http://schemas.microsoft.com/office/powerpoint/2010/main" val="2665352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2286000" y="763715"/>
            <a:ext cx="1295400" cy="4572000"/>
          </a:xfrm>
          <a:prstGeom prst="rect">
            <a:avLst/>
          </a:prstGeom>
          <a:solidFill>
            <a:schemeClr val="bg1">
              <a:lumMod val="9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Rectangle 11"/>
          <p:cNvSpPr/>
          <p:nvPr/>
        </p:nvSpPr>
        <p:spPr>
          <a:xfrm>
            <a:off x="5181600" y="740929"/>
            <a:ext cx="1295400" cy="4572000"/>
          </a:xfrm>
          <a:prstGeom prst="rect">
            <a:avLst/>
          </a:prstGeom>
          <a:solidFill>
            <a:schemeClr val="bg1">
              <a:lumMod val="9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TextBox 4"/>
          <p:cNvSpPr txBox="1"/>
          <p:nvPr/>
        </p:nvSpPr>
        <p:spPr>
          <a:xfrm>
            <a:off x="1006060" y="279264"/>
            <a:ext cx="1051340" cy="461665"/>
          </a:xfrm>
          <a:prstGeom prst="rect">
            <a:avLst/>
          </a:prstGeom>
          <a:noFill/>
        </p:spPr>
        <p:txBody>
          <a:bodyPr wrap="none" rtlCol="0">
            <a:spAutoFit/>
          </a:bodyPr>
          <a:lstStyle/>
          <a:p>
            <a:r>
              <a:rPr lang="en-US" sz="2400" dirty="0" smtClean="0">
                <a:solidFill>
                  <a:srgbClr val="800000"/>
                </a:solidFill>
              </a:rPr>
              <a:t>Morals</a:t>
            </a:r>
            <a:endParaRPr lang="en-US" sz="2400" dirty="0">
              <a:solidFill>
                <a:srgbClr val="800000"/>
              </a:solidFill>
            </a:endParaRPr>
          </a:p>
        </p:txBody>
      </p:sp>
      <p:sp>
        <p:nvSpPr>
          <p:cNvPr id="6" name="TextBox 5"/>
          <p:cNvSpPr txBox="1"/>
          <p:nvPr/>
        </p:nvSpPr>
        <p:spPr>
          <a:xfrm>
            <a:off x="2438400" y="279264"/>
            <a:ext cx="864339" cy="461665"/>
          </a:xfrm>
          <a:prstGeom prst="rect">
            <a:avLst/>
          </a:prstGeom>
          <a:noFill/>
        </p:spPr>
        <p:txBody>
          <a:bodyPr wrap="none" rtlCol="0">
            <a:spAutoFit/>
          </a:bodyPr>
          <a:lstStyle/>
          <a:p>
            <a:r>
              <a:rPr lang="en-US" sz="2400" dirty="0" smtClean="0">
                <a:solidFill>
                  <a:srgbClr val="800000"/>
                </a:solidFill>
              </a:rPr>
              <a:t>Work</a:t>
            </a:r>
            <a:endParaRPr lang="en-US" sz="2400" dirty="0">
              <a:solidFill>
                <a:srgbClr val="800000"/>
              </a:solidFill>
            </a:endParaRPr>
          </a:p>
        </p:txBody>
      </p:sp>
      <p:sp>
        <p:nvSpPr>
          <p:cNvPr id="7" name="TextBox 6"/>
          <p:cNvSpPr txBox="1"/>
          <p:nvPr/>
        </p:nvSpPr>
        <p:spPr>
          <a:xfrm>
            <a:off x="3810000" y="300335"/>
            <a:ext cx="962373" cy="461665"/>
          </a:xfrm>
          <a:prstGeom prst="rect">
            <a:avLst/>
          </a:prstGeom>
          <a:noFill/>
        </p:spPr>
        <p:txBody>
          <a:bodyPr wrap="none" rtlCol="0">
            <a:spAutoFit/>
          </a:bodyPr>
          <a:lstStyle/>
          <a:p>
            <a:r>
              <a:rPr lang="en-US" sz="2400" dirty="0" smtClean="0">
                <a:solidFill>
                  <a:srgbClr val="800000"/>
                </a:solidFill>
              </a:rPr>
              <a:t>Home</a:t>
            </a:r>
            <a:endParaRPr lang="en-US" sz="2400" dirty="0">
              <a:solidFill>
                <a:srgbClr val="800000"/>
              </a:solidFill>
            </a:endParaRPr>
          </a:p>
        </p:txBody>
      </p:sp>
      <p:sp>
        <p:nvSpPr>
          <p:cNvPr id="8" name="TextBox 7"/>
          <p:cNvSpPr txBox="1"/>
          <p:nvPr/>
        </p:nvSpPr>
        <p:spPr>
          <a:xfrm>
            <a:off x="5310873" y="279264"/>
            <a:ext cx="868146" cy="461665"/>
          </a:xfrm>
          <a:prstGeom prst="rect">
            <a:avLst/>
          </a:prstGeom>
          <a:noFill/>
        </p:spPr>
        <p:txBody>
          <a:bodyPr wrap="none" rtlCol="0">
            <a:spAutoFit/>
          </a:bodyPr>
          <a:lstStyle/>
          <a:p>
            <a:r>
              <a:rPr lang="en-US" sz="2400" dirty="0" smtClean="0">
                <a:solidFill>
                  <a:srgbClr val="800000"/>
                </a:solidFill>
              </a:rPr>
              <a:t>Taste</a:t>
            </a:r>
            <a:endParaRPr lang="en-US" sz="2400" dirty="0">
              <a:solidFill>
                <a:srgbClr val="800000"/>
              </a:solidFill>
            </a:endParaRPr>
          </a:p>
        </p:txBody>
      </p:sp>
      <p:sp>
        <p:nvSpPr>
          <p:cNvPr id="9" name="TextBox 8"/>
          <p:cNvSpPr txBox="1"/>
          <p:nvPr/>
        </p:nvSpPr>
        <p:spPr>
          <a:xfrm>
            <a:off x="6553200" y="279264"/>
            <a:ext cx="1346192" cy="461665"/>
          </a:xfrm>
          <a:prstGeom prst="rect">
            <a:avLst/>
          </a:prstGeom>
          <a:noFill/>
        </p:spPr>
        <p:txBody>
          <a:bodyPr wrap="none" rtlCol="0">
            <a:spAutoFit/>
          </a:bodyPr>
          <a:lstStyle/>
          <a:p>
            <a:r>
              <a:rPr lang="en-US" sz="2400" dirty="0" smtClean="0">
                <a:solidFill>
                  <a:srgbClr val="800000"/>
                </a:solidFill>
              </a:rPr>
              <a:t>Pastimes</a:t>
            </a:r>
            <a:endParaRPr lang="en-US" sz="2400" dirty="0">
              <a:solidFill>
                <a:srgbClr val="800000"/>
              </a:solidFill>
            </a:endParaRPr>
          </a:p>
        </p:txBody>
      </p:sp>
      <p:cxnSp>
        <p:nvCxnSpPr>
          <p:cNvPr id="16" name="Straight Connector 15"/>
          <p:cNvCxnSpPr/>
          <p:nvPr/>
        </p:nvCxnSpPr>
        <p:spPr>
          <a:xfrm>
            <a:off x="685800" y="2971800"/>
            <a:ext cx="7391400" cy="0"/>
          </a:xfrm>
          <a:prstGeom prst="line">
            <a:avLst/>
          </a:prstGeom>
          <a:ln>
            <a:solidFill>
              <a:schemeClr val="accent6"/>
            </a:solidFill>
          </a:ln>
        </p:spPr>
        <p:style>
          <a:lnRef idx="2">
            <a:schemeClr val="accent1"/>
          </a:lnRef>
          <a:fillRef idx="0">
            <a:schemeClr val="accent1"/>
          </a:fillRef>
          <a:effectRef idx="1">
            <a:schemeClr val="accent1"/>
          </a:effectRef>
          <a:fontRef idx="minor">
            <a:schemeClr val="tx1"/>
          </a:fontRef>
        </p:style>
      </p:cxnSp>
      <p:graphicFrame>
        <p:nvGraphicFramePr>
          <p:cNvPr id="4" name="Chart 3"/>
          <p:cNvGraphicFramePr/>
          <p:nvPr>
            <p:extLst>
              <p:ext uri="{D42A27DB-BD31-4B8C-83A1-F6EECF244321}">
                <p14:modId xmlns:p14="http://schemas.microsoft.com/office/powerpoint/2010/main" val="4232778801"/>
              </p:ext>
            </p:extLst>
          </p:nvPr>
        </p:nvGraphicFramePr>
        <p:xfrm>
          <a:off x="403197" y="533400"/>
          <a:ext cx="8763000" cy="618156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963071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p:cNvGrpSpPr/>
          <p:nvPr/>
        </p:nvGrpSpPr>
        <p:grpSpPr>
          <a:xfrm>
            <a:off x="76200" y="3886200"/>
            <a:ext cx="9144000" cy="2840057"/>
            <a:chOff x="76200" y="3981450"/>
            <a:chExt cx="9144000" cy="2840057"/>
          </a:xfrm>
        </p:grpSpPr>
        <p:sp>
          <p:nvSpPr>
            <p:cNvPr id="13" name="Rectangle 12"/>
            <p:cNvSpPr/>
            <p:nvPr/>
          </p:nvSpPr>
          <p:spPr>
            <a:xfrm>
              <a:off x="76200" y="3981450"/>
              <a:ext cx="8991600" cy="2819400"/>
            </a:xfrm>
            <a:prstGeom prst="rect">
              <a:avLst/>
            </a:prstGeom>
            <a:solidFill>
              <a:srgbClr val="7F7F7F"/>
            </a:solidFill>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15" name="TextBox 14"/>
            <p:cNvSpPr txBox="1"/>
            <p:nvPr/>
          </p:nvSpPr>
          <p:spPr>
            <a:xfrm>
              <a:off x="6781800" y="5867400"/>
              <a:ext cx="2438400" cy="954107"/>
            </a:xfrm>
            <a:prstGeom prst="rect">
              <a:avLst/>
            </a:prstGeom>
            <a:noFill/>
            <a:ln>
              <a:noFill/>
            </a:ln>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en-US" sz="2800" b="1" dirty="0" smtClean="0">
                  <a:solidFill>
                    <a:srgbClr val="FFFFFF"/>
                  </a:solidFill>
                  <a:effectLst>
                    <a:outerShdw blurRad="206375" dist="38100" dir="2700000" algn="tl" rotWithShape="0">
                      <a:srgbClr val="000000"/>
                    </a:outerShdw>
                  </a:effectLst>
                </a:rPr>
                <a:t>Mechanisms and Behavior</a:t>
              </a:r>
              <a:endParaRPr lang="en-US" sz="2800" b="1" dirty="0">
                <a:solidFill>
                  <a:srgbClr val="FFFFFF"/>
                </a:solidFill>
                <a:effectLst>
                  <a:outerShdw blurRad="206375" dist="38100" dir="2700000" algn="tl" rotWithShape="0">
                    <a:srgbClr val="000000"/>
                  </a:outerShdw>
                </a:effectLst>
              </a:endParaRPr>
            </a:p>
          </p:txBody>
        </p:sp>
      </p:grpSp>
      <p:grpSp>
        <p:nvGrpSpPr>
          <p:cNvPr id="16" name="Group 15"/>
          <p:cNvGrpSpPr/>
          <p:nvPr/>
        </p:nvGrpSpPr>
        <p:grpSpPr>
          <a:xfrm>
            <a:off x="76200" y="76200"/>
            <a:ext cx="9067800" cy="2819400"/>
            <a:chOff x="76200" y="0"/>
            <a:chExt cx="9067800" cy="2819400"/>
          </a:xfrm>
        </p:grpSpPr>
        <p:sp>
          <p:nvSpPr>
            <p:cNvPr id="3" name="Rectangle 2"/>
            <p:cNvSpPr/>
            <p:nvPr/>
          </p:nvSpPr>
          <p:spPr>
            <a:xfrm>
              <a:off x="76200" y="0"/>
              <a:ext cx="8991600" cy="2819400"/>
            </a:xfrm>
            <a:prstGeom prst="rect">
              <a:avLst/>
            </a:prstGeom>
            <a:solidFill>
              <a:schemeClr val="bg1">
                <a:lumMod val="50000"/>
              </a:schemeClr>
            </a:solidFill>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dirty="0"/>
            </a:p>
          </p:txBody>
        </p:sp>
        <p:sp>
          <p:nvSpPr>
            <p:cNvPr id="14" name="TextBox 13"/>
            <p:cNvSpPr txBox="1"/>
            <p:nvPr/>
          </p:nvSpPr>
          <p:spPr>
            <a:xfrm>
              <a:off x="6553200" y="1865293"/>
              <a:ext cx="2590800" cy="954107"/>
            </a:xfrm>
            <a:prstGeom prst="rect">
              <a:avLst/>
            </a:prstGeom>
            <a:noFill/>
          </p:spPr>
          <p:txBody>
            <a:bodyPr wrap="square" rtlCol="0">
              <a:spAutoFit/>
            </a:bodyPr>
            <a:lstStyle/>
            <a:p>
              <a:pPr algn="ctr"/>
              <a:r>
                <a:rPr lang="en-US" sz="2800" b="1" dirty="0" smtClean="0">
                  <a:solidFill>
                    <a:schemeClr val="bg1"/>
                  </a:solidFill>
                  <a:effectLst>
                    <a:outerShdw blurRad="193675" dist="38100" dir="2700000" algn="tl" rotWithShape="0">
                      <a:srgbClr val="000000"/>
                    </a:outerShdw>
                  </a:effectLst>
                </a:rPr>
                <a:t>Understanding of Moral Self</a:t>
              </a:r>
              <a:endParaRPr lang="en-US" sz="2800" b="1" dirty="0">
                <a:solidFill>
                  <a:schemeClr val="bg1"/>
                </a:solidFill>
                <a:effectLst>
                  <a:outerShdw blurRad="193675" dist="38100" dir="2700000" algn="tl" rotWithShape="0">
                    <a:srgbClr val="000000"/>
                  </a:outerShdw>
                </a:effectLst>
              </a:endParaRPr>
            </a:p>
          </p:txBody>
        </p:sp>
      </p:grpSp>
      <p:sp>
        <p:nvSpPr>
          <p:cNvPr id="2" name="Title 1"/>
          <p:cNvSpPr>
            <a:spLocks noGrp="1"/>
          </p:cNvSpPr>
          <p:nvPr>
            <p:ph type="title"/>
          </p:nvPr>
        </p:nvSpPr>
        <p:spPr>
          <a:xfrm>
            <a:off x="0" y="2709672"/>
            <a:ext cx="9144000" cy="1252728"/>
          </a:xfrm>
        </p:spPr>
        <p:txBody>
          <a:bodyPr>
            <a:normAutofit/>
          </a:bodyPr>
          <a:lstStyle/>
          <a:p>
            <a:pPr algn="ctr"/>
            <a:r>
              <a:rPr lang="en-US" sz="6000" i="1" dirty="0" smtClean="0">
                <a:solidFill>
                  <a:schemeClr val="accent1">
                    <a:lumMod val="60000"/>
                    <a:lumOff val="40000"/>
                  </a:schemeClr>
                </a:solidFill>
                <a:latin typeface="Arial Black"/>
                <a:cs typeface="Arial Black"/>
              </a:rPr>
              <a:t>So many questions…</a:t>
            </a:r>
            <a:endParaRPr lang="en-US" sz="6000" i="1" dirty="0">
              <a:solidFill>
                <a:schemeClr val="accent1">
                  <a:lumMod val="60000"/>
                  <a:lumOff val="40000"/>
                </a:schemeClr>
              </a:solidFill>
              <a:latin typeface="Arial Black"/>
              <a:cs typeface="Arial Black"/>
            </a:endParaRPr>
          </a:p>
        </p:txBody>
      </p:sp>
      <p:sp>
        <p:nvSpPr>
          <p:cNvPr id="5" name="Title 1"/>
          <p:cNvSpPr txBox="1">
            <a:spLocks/>
          </p:cNvSpPr>
          <p:nvPr/>
        </p:nvSpPr>
        <p:spPr>
          <a:xfrm>
            <a:off x="1996918" y="1543050"/>
            <a:ext cx="5029200" cy="1181100"/>
          </a:xfrm>
          <a:prstGeom prst="rect">
            <a:avLst/>
          </a:prstGeom>
        </p:spPr>
        <p:txBody>
          <a:bodyPr vert="horz" lIns="91440" rIns="45720" rtlCol="0" anchor="ctr">
            <a:noAutofit/>
            <a:scene3d>
              <a:camera prst="orthographicFront"/>
              <a:lightRig rig="threePt" dir="t">
                <a:rot lat="0" lon="0" rev="4800000"/>
              </a:lightRig>
            </a:scene3d>
            <a:sp3d prstMaterial="matte">
              <a:bevelT w="50800" h="10160"/>
            </a:sp3d>
          </a:bodyPr>
          <a:lstStyle>
            <a:lvl1pPr algn="l" rtl="0" eaLnBrk="1" latinLnBrk="0" hangingPunct="1">
              <a:spcBef>
                <a:spcPct val="0"/>
              </a:spcBef>
              <a:buNone/>
              <a:defRPr kumimoji="0" sz="4800" b="1" kern="1200">
                <a:solidFill>
                  <a:schemeClr val="accent1">
                    <a:satMod val="150000"/>
                  </a:schemeClr>
                </a:solidFill>
                <a:effectLst>
                  <a:outerShdw blurRad="152400" dist="38100" dir="2700000">
                    <a:srgbClr val="000000">
                      <a:alpha val="87000"/>
                    </a:srgbClr>
                  </a:outerShdw>
                </a:effectLst>
                <a:latin typeface="+mj-lt"/>
                <a:ea typeface="+mj-ea"/>
                <a:cs typeface="+mj-cs"/>
              </a:defRPr>
            </a:lvl1pPr>
          </a:lstStyle>
          <a:p>
            <a:pPr algn="ctr"/>
            <a:r>
              <a:rPr lang="en-US" sz="4400" dirty="0" smtClean="0">
                <a:latin typeface="+mn-lt"/>
                <a:cs typeface="Arial Black"/>
              </a:rPr>
              <a:t>Relation to group identity?</a:t>
            </a:r>
            <a:endParaRPr lang="en-US" sz="4400" dirty="0">
              <a:latin typeface="+mn-lt"/>
              <a:cs typeface="Arial Black"/>
            </a:endParaRPr>
          </a:p>
        </p:txBody>
      </p:sp>
      <p:sp>
        <p:nvSpPr>
          <p:cNvPr id="6" name="Title 1"/>
          <p:cNvSpPr txBox="1">
            <a:spLocks/>
          </p:cNvSpPr>
          <p:nvPr/>
        </p:nvSpPr>
        <p:spPr>
          <a:xfrm>
            <a:off x="4511518" y="-53740"/>
            <a:ext cx="5023742" cy="1501540"/>
          </a:xfrm>
          <a:prstGeom prst="rect">
            <a:avLst/>
          </a:prstGeom>
        </p:spPr>
        <p:txBody>
          <a:bodyPr vert="horz" lIns="91440" rIns="45720" rtlCol="0" anchor="ctr">
            <a:noAutofit/>
            <a:scene3d>
              <a:camera prst="orthographicFront"/>
              <a:lightRig rig="threePt" dir="t">
                <a:rot lat="0" lon="0" rev="4800000"/>
              </a:lightRig>
            </a:scene3d>
            <a:sp3d prstMaterial="matte">
              <a:bevelT w="50800" h="10160"/>
            </a:sp3d>
          </a:bodyPr>
          <a:lstStyle>
            <a:lvl1pPr algn="l" rtl="0" eaLnBrk="1" latinLnBrk="0" hangingPunct="1">
              <a:spcBef>
                <a:spcPct val="0"/>
              </a:spcBef>
              <a:buNone/>
              <a:defRPr kumimoji="0" sz="4800" b="1" kern="1200">
                <a:solidFill>
                  <a:schemeClr val="accent1">
                    <a:satMod val="150000"/>
                  </a:schemeClr>
                </a:solidFill>
                <a:effectLst>
                  <a:outerShdw blurRad="152400" dist="38100" dir="2700000">
                    <a:srgbClr val="000000">
                      <a:alpha val="87000"/>
                    </a:srgbClr>
                  </a:outerShdw>
                </a:effectLst>
                <a:latin typeface="+mj-lt"/>
                <a:ea typeface="+mj-ea"/>
                <a:cs typeface="+mj-cs"/>
              </a:defRPr>
            </a:lvl1pPr>
          </a:lstStyle>
          <a:p>
            <a:pPr algn="ctr"/>
            <a:r>
              <a:rPr lang="en-US" sz="4400" dirty="0" smtClean="0">
                <a:latin typeface="+mn-lt"/>
                <a:cs typeface="Arial Black"/>
              </a:rPr>
              <a:t>Bearing on</a:t>
            </a:r>
            <a:br>
              <a:rPr lang="en-US" sz="4400" dirty="0" smtClean="0">
                <a:latin typeface="+mn-lt"/>
                <a:cs typeface="Arial Black"/>
              </a:rPr>
            </a:br>
            <a:r>
              <a:rPr lang="en-US" sz="4400" dirty="0" smtClean="0">
                <a:latin typeface="+mn-lt"/>
                <a:cs typeface="Arial Black"/>
              </a:rPr>
              <a:t>responsibility?</a:t>
            </a:r>
            <a:endParaRPr lang="en-US" sz="4400" dirty="0">
              <a:latin typeface="+mn-lt"/>
              <a:cs typeface="Arial Black"/>
            </a:endParaRPr>
          </a:p>
        </p:txBody>
      </p:sp>
      <p:sp>
        <p:nvSpPr>
          <p:cNvPr id="7" name="Title 1"/>
          <p:cNvSpPr txBox="1">
            <a:spLocks/>
          </p:cNvSpPr>
          <p:nvPr/>
        </p:nvSpPr>
        <p:spPr>
          <a:xfrm>
            <a:off x="-609600" y="193910"/>
            <a:ext cx="4800600" cy="1120540"/>
          </a:xfrm>
          <a:prstGeom prst="rect">
            <a:avLst/>
          </a:prstGeom>
        </p:spPr>
        <p:txBody>
          <a:bodyPr vert="horz" lIns="91440" rIns="45720" rtlCol="0" anchor="ctr">
            <a:noAutofit/>
            <a:scene3d>
              <a:camera prst="orthographicFront"/>
              <a:lightRig rig="threePt" dir="t">
                <a:rot lat="0" lon="0" rev="4800000"/>
              </a:lightRig>
            </a:scene3d>
            <a:sp3d prstMaterial="matte">
              <a:bevelT w="50800" h="10160"/>
            </a:sp3d>
          </a:bodyPr>
          <a:lstStyle>
            <a:lvl1pPr algn="l" rtl="0" eaLnBrk="1" latinLnBrk="0" hangingPunct="1">
              <a:spcBef>
                <a:spcPct val="0"/>
              </a:spcBef>
              <a:buNone/>
              <a:defRPr kumimoji="0" sz="4800" b="1" kern="1200">
                <a:solidFill>
                  <a:schemeClr val="accent1">
                    <a:satMod val="150000"/>
                  </a:schemeClr>
                </a:solidFill>
                <a:effectLst>
                  <a:outerShdw blurRad="152400" dist="38100" dir="2700000">
                    <a:srgbClr val="000000">
                      <a:alpha val="87000"/>
                    </a:srgbClr>
                  </a:outerShdw>
                </a:effectLst>
                <a:latin typeface="+mj-lt"/>
                <a:ea typeface="+mj-ea"/>
                <a:cs typeface="+mj-cs"/>
              </a:defRPr>
            </a:lvl1pPr>
          </a:lstStyle>
          <a:p>
            <a:pPr algn="ctr"/>
            <a:r>
              <a:rPr lang="en-US" sz="4400" dirty="0" smtClean="0">
                <a:latin typeface="+mn-lt"/>
                <a:cs typeface="Arial Black"/>
              </a:rPr>
              <a:t>Individual</a:t>
            </a:r>
          </a:p>
          <a:p>
            <a:pPr algn="ctr"/>
            <a:r>
              <a:rPr lang="en-US" sz="4400" dirty="0" smtClean="0">
                <a:latin typeface="+mn-lt"/>
                <a:cs typeface="Arial Black"/>
              </a:rPr>
              <a:t>differences?</a:t>
            </a:r>
            <a:endParaRPr lang="en-US" sz="4400" dirty="0">
              <a:latin typeface="+mn-lt"/>
              <a:cs typeface="Arial Black"/>
            </a:endParaRPr>
          </a:p>
        </p:txBody>
      </p:sp>
      <p:sp>
        <p:nvSpPr>
          <p:cNvPr id="8" name="Title 1"/>
          <p:cNvSpPr txBox="1">
            <a:spLocks/>
          </p:cNvSpPr>
          <p:nvPr/>
        </p:nvSpPr>
        <p:spPr>
          <a:xfrm>
            <a:off x="-152400" y="3981450"/>
            <a:ext cx="5257800" cy="1066800"/>
          </a:xfrm>
          <a:prstGeom prst="rect">
            <a:avLst/>
          </a:prstGeom>
        </p:spPr>
        <p:txBody>
          <a:bodyPr vert="horz" lIns="91440" rIns="45720" rtlCol="0" anchor="ctr">
            <a:noAutofit/>
            <a:scene3d>
              <a:camera prst="orthographicFront"/>
              <a:lightRig rig="threePt" dir="t">
                <a:rot lat="0" lon="0" rev="4800000"/>
              </a:lightRig>
            </a:scene3d>
            <a:sp3d prstMaterial="matte">
              <a:bevelT w="50800" h="10160"/>
            </a:sp3d>
          </a:bodyPr>
          <a:lstStyle>
            <a:lvl1pPr algn="l" rtl="0" eaLnBrk="1" latinLnBrk="0" hangingPunct="1">
              <a:spcBef>
                <a:spcPct val="0"/>
              </a:spcBef>
              <a:buNone/>
              <a:defRPr kumimoji="0" sz="4800" b="1" kern="1200">
                <a:solidFill>
                  <a:schemeClr val="accent1">
                    <a:satMod val="150000"/>
                  </a:schemeClr>
                </a:solidFill>
                <a:effectLst>
                  <a:outerShdw blurRad="152400" dist="38100" dir="2700000">
                    <a:srgbClr val="000000">
                      <a:alpha val="87000"/>
                    </a:srgbClr>
                  </a:outerShdw>
                </a:effectLst>
                <a:latin typeface="+mj-lt"/>
                <a:ea typeface="+mj-ea"/>
                <a:cs typeface="+mj-cs"/>
              </a:defRPr>
            </a:lvl1pPr>
          </a:lstStyle>
          <a:p>
            <a:pPr algn="ctr"/>
            <a:r>
              <a:rPr lang="en-US" sz="4400" dirty="0" smtClean="0">
                <a:latin typeface="+mn-lt"/>
                <a:cs typeface="Arial Black"/>
              </a:rPr>
              <a:t>How is it</a:t>
            </a:r>
            <a:br>
              <a:rPr lang="en-US" sz="4400" dirty="0" smtClean="0">
                <a:latin typeface="+mn-lt"/>
                <a:cs typeface="Arial Black"/>
              </a:rPr>
            </a:br>
            <a:r>
              <a:rPr lang="en-US" sz="4400" dirty="0" smtClean="0">
                <a:latin typeface="+mn-lt"/>
                <a:cs typeface="Arial Black"/>
              </a:rPr>
              <a:t>implemented?</a:t>
            </a:r>
            <a:endParaRPr lang="en-US" sz="4400" dirty="0">
              <a:latin typeface="+mn-lt"/>
              <a:cs typeface="Arial Black"/>
            </a:endParaRPr>
          </a:p>
        </p:txBody>
      </p:sp>
      <p:sp>
        <p:nvSpPr>
          <p:cNvPr id="11" name="Title 1"/>
          <p:cNvSpPr txBox="1">
            <a:spLocks/>
          </p:cNvSpPr>
          <p:nvPr/>
        </p:nvSpPr>
        <p:spPr>
          <a:xfrm>
            <a:off x="2362200" y="5429250"/>
            <a:ext cx="4800601" cy="1066800"/>
          </a:xfrm>
          <a:prstGeom prst="rect">
            <a:avLst/>
          </a:prstGeom>
        </p:spPr>
        <p:txBody>
          <a:bodyPr vert="horz" lIns="91440" rIns="45720" rtlCol="0" anchor="ctr">
            <a:noAutofit/>
            <a:scene3d>
              <a:camera prst="orthographicFront"/>
              <a:lightRig rig="threePt" dir="t">
                <a:rot lat="0" lon="0" rev="4800000"/>
              </a:lightRig>
            </a:scene3d>
            <a:sp3d prstMaterial="matte">
              <a:bevelT w="50800" h="10160"/>
            </a:sp3d>
          </a:bodyPr>
          <a:lstStyle>
            <a:lvl1pPr algn="l" rtl="0" eaLnBrk="1" latinLnBrk="0" hangingPunct="1">
              <a:spcBef>
                <a:spcPct val="0"/>
              </a:spcBef>
              <a:buNone/>
              <a:defRPr kumimoji="0" sz="4800" b="1" kern="1200">
                <a:solidFill>
                  <a:schemeClr val="accent1">
                    <a:satMod val="150000"/>
                  </a:schemeClr>
                </a:solidFill>
                <a:effectLst>
                  <a:outerShdw blurRad="152400" dist="38100" dir="2700000">
                    <a:srgbClr val="000000">
                      <a:alpha val="87000"/>
                    </a:srgbClr>
                  </a:outerShdw>
                </a:effectLst>
                <a:latin typeface="+mj-lt"/>
                <a:ea typeface="+mj-ea"/>
                <a:cs typeface="+mj-cs"/>
              </a:defRPr>
            </a:lvl1pPr>
          </a:lstStyle>
          <a:p>
            <a:pPr algn="ctr"/>
            <a:r>
              <a:rPr lang="en-US" sz="4400" dirty="0" smtClean="0">
                <a:latin typeface="+mn-lt"/>
                <a:cs typeface="Arial Black"/>
              </a:rPr>
              <a:t>Explicit vs. Implicit</a:t>
            </a:r>
          </a:p>
          <a:p>
            <a:pPr algn="ctr"/>
            <a:r>
              <a:rPr lang="en-US" sz="4400" dirty="0" smtClean="0">
                <a:latin typeface="+mn-lt"/>
                <a:cs typeface="Arial Black"/>
              </a:rPr>
              <a:t>Identification?</a:t>
            </a:r>
            <a:endParaRPr lang="en-US" sz="4400" dirty="0">
              <a:latin typeface="+mn-lt"/>
              <a:cs typeface="Arial Black"/>
            </a:endParaRPr>
          </a:p>
        </p:txBody>
      </p:sp>
      <p:sp>
        <p:nvSpPr>
          <p:cNvPr id="12" name="Title 1"/>
          <p:cNvSpPr txBox="1">
            <a:spLocks/>
          </p:cNvSpPr>
          <p:nvPr/>
        </p:nvSpPr>
        <p:spPr>
          <a:xfrm>
            <a:off x="4419600" y="3981450"/>
            <a:ext cx="4800601" cy="1066800"/>
          </a:xfrm>
          <a:prstGeom prst="rect">
            <a:avLst/>
          </a:prstGeom>
        </p:spPr>
        <p:txBody>
          <a:bodyPr vert="horz" lIns="91440" rIns="45720" rtlCol="0" anchor="ctr">
            <a:noAutofit/>
            <a:scene3d>
              <a:camera prst="orthographicFront"/>
              <a:lightRig rig="threePt" dir="t">
                <a:rot lat="0" lon="0" rev="4800000"/>
              </a:lightRig>
            </a:scene3d>
            <a:sp3d prstMaterial="matte">
              <a:bevelT w="50800" h="10160"/>
            </a:sp3d>
          </a:bodyPr>
          <a:lstStyle>
            <a:lvl1pPr algn="l" rtl="0" eaLnBrk="1" latinLnBrk="0" hangingPunct="1">
              <a:spcBef>
                <a:spcPct val="0"/>
              </a:spcBef>
              <a:buNone/>
              <a:defRPr kumimoji="0" sz="4800" b="1" kern="1200">
                <a:solidFill>
                  <a:schemeClr val="accent1">
                    <a:satMod val="150000"/>
                  </a:schemeClr>
                </a:solidFill>
                <a:effectLst>
                  <a:outerShdw blurRad="152400" dist="38100" dir="2700000">
                    <a:srgbClr val="000000">
                      <a:alpha val="87000"/>
                    </a:srgbClr>
                  </a:outerShdw>
                </a:effectLst>
                <a:latin typeface="+mj-lt"/>
                <a:ea typeface="+mj-ea"/>
                <a:cs typeface="+mj-cs"/>
              </a:defRPr>
            </a:lvl1pPr>
          </a:lstStyle>
          <a:p>
            <a:pPr algn="ctr"/>
            <a:r>
              <a:rPr lang="en-US" sz="4400" dirty="0" smtClean="0">
                <a:latin typeface="+mn-lt"/>
                <a:cs typeface="Arial Black"/>
              </a:rPr>
              <a:t>Influence on</a:t>
            </a:r>
            <a:br>
              <a:rPr lang="en-US" sz="4400" dirty="0" smtClean="0">
                <a:latin typeface="+mn-lt"/>
                <a:cs typeface="Arial Black"/>
              </a:rPr>
            </a:br>
            <a:r>
              <a:rPr lang="en-US" sz="4400" dirty="0" smtClean="0">
                <a:latin typeface="+mn-lt"/>
                <a:cs typeface="Arial Black"/>
              </a:rPr>
              <a:t>behavior?</a:t>
            </a:r>
            <a:endParaRPr lang="en-US" sz="4400" dirty="0">
              <a:latin typeface="+mn-lt"/>
              <a:cs typeface="Arial Black"/>
            </a:endParaRPr>
          </a:p>
        </p:txBody>
      </p:sp>
    </p:spTree>
    <p:extLst>
      <p:ext uri="{BB962C8B-B14F-4D97-AF65-F5344CB8AC3E}">
        <p14:creationId xmlns:p14="http://schemas.microsoft.com/office/powerpoint/2010/main" val="1097809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3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3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3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3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3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3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circle(in)">
                                      <p:cBhvr>
                                        <p:cTn id="37" dur="800"/>
                                        <p:tgtEl>
                                          <p:spTgt spid="16"/>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nodeType="click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circle(in)">
                                      <p:cBhvr>
                                        <p:cTn id="42" dur="8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11" grpId="0"/>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9144000" cy="6858000"/>
          </a:xfrm>
          <a:prstGeom prst="rect">
            <a:avLst/>
          </a:prstGeom>
          <a:solidFill>
            <a:schemeClr val="tx1">
              <a:lumMod val="65000"/>
              <a:lumOff val="35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57200" y="2743200"/>
            <a:ext cx="8229600" cy="1252728"/>
          </a:xfrm>
        </p:spPr>
        <p:txBody>
          <a:bodyPr>
            <a:noAutofit/>
          </a:bodyPr>
          <a:lstStyle/>
          <a:p>
            <a:pPr algn="ctr"/>
            <a:r>
              <a:rPr lang="en-US" sz="5400" dirty="0">
                <a:solidFill>
                  <a:srgbClr val="FFE193"/>
                </a:solidFill>
              </a:rPr>
              <a:t>Year </a:t>
            </a:r>
            <a:r>
              <a:rPr lang="en-US" sz="5400" dirty="0" smtClean="0">
                <a:solidFill>
                  <a:srgbClr val="FFE193"/>
                </a:solidFill>
              </a:rPr>
              <a:t>1</a:t>
            </a:r>
            <a:r>
              <a:rPr lang="en-US" sz="3600" dirty="0"/>
              <a:t/>
            </a:r>
            <a:br>
              <a:rPr lang="en-US" sz="3600" dirty="0"/>
            </a:br>
            <a:r>
              <a:rPr lang="en-US" sz="8000" dirty="0" smtClean="0"/>
              <a:t>How Do People Understand</a:t>
            </a:r>
            <a:br>
              <a:rPr lang="en-US" sz="8000" dirty="0" smtClean="0"/>
            </a:br>
            <a:r>
              <a:rPr lang="en-US" sz="8000" dirty="0" smtClean="0"/>
              <a:t>the Moral Self?</a:t>
            </a:r>
            <a:endParaRPr lang="en-US" sz="6600" dirty="0">
              <a:solidFill>
                <a:schemeClr val="accent1">
                  <a:lumMod val="40000"/>
                  <a:lumOff val="60000"/>
                </a:schemeClr>
              </a:solidFill>
            </a:endParaRPr>
          </a:p>
        </p:txBody>
      </p:sp>
    </p:spTree>
    <p:extLst>
      <p:ext uri="{BB962C8B-B14F-4D97-AF65-F5344CB8AC3E}">
        <p14:creationId xmlns:p14="http://schemas.microsoft.com/office/powerpoint/2010/main" val="2234873878"/>
      </p:ext>
    </p:extLst>
  </p:cSld>
  <p:clrMapOvr>
    <a:masterClrMapping/>
  </p:clrMapOvr>
  <mc:AlternateContent xmlns:mc="http://schemas.openxmlformats.org/markup-compatibility/2006" xmlns:p14="http://schemas.microsoft.com/office/powerpoint/2010/main">
    <mc:Choice Requires="p14">
      <p:transition spd="slow" p14:dur="2500">
        <p14:vortex dir="r"/>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gradFill flip="none" rotWithShape="1">
            <a:gsLst>
              <a:gs pos="0">
                <a:schemeClr val="accent4">
                  <a:lumMod val="40000"/>
                  <a:lumOff val="60000"/>
                </a:schemeClr>
              </a:gs>
              <a:gs pos="100000">
                <a:schemeClr val="accent4">
                  <a:lumMod val="75000"/>
                </a:schemeClr>
              </a:gs>
            </a:gsLst>
            <a:lin ang="5100000" scaled="0"/>
            <a:tileRect/>
          </a:gradFill>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2" name="Title 1"/>
          <p:cNvSpPr>
            <a:spLocks noGrp="1"/>
          </p:cNvSpPr>
          <p:nvPr>
            <p:ph type="title"/>
          </p:nvPr>
        </p:nvSpPr>
        <p:spPr>
          <a:xfrm>
            <a:off x="457200" y="2133600"/>
            <a:ext cx="8229600" cy="1252728"/>
          </a:xfrm>
        </p:spPr>
        <p:txBody>
          <a:bodyPr>
            <a:normAutofit fontScale="90000"/>
          </a:bodyPr>
          <a:lstStyle/>
          <a:p>
            <a:pPr algn="ctr"/>
            <a:r>
              <a:rPr lang="en-US" sz="12800" dirty="0"/>
              <a:t>1</a:t>
            </a:r>
            <a:r>
              <a:rPr lang="en-US" dirty="0" smtClean="0"/>
              <a:t/>
            </a:r>
            <a:br>
              <a:rPr lang="en-US" dirty="0" smtClean="0"/>
            </a:br>
            <a:r>
              <a:rPr lang="en-US" dirty="0" smtClean="0"/>
              <a:t>Responsibility and the Moral Self</a:t>
            </a:r>
            <a:endParaRPr lang="en-US" dirty="0"/>
          </a:p>
        </p:txBody>
      </p:sp>
    </p:spTree>
    <p:extLst>
      <p:ext uri="{BB962C8B-B14F-4D97-AF65-F5344CB8AC3E}">
        <p14:creationId xmlns:p14="http://schemas.microsoft.com/office/powerpoint/2010/main" val="257684854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948" y="2590800"/>
            <a:ext cx="8229600" cy="1252728"/>
          </a:xfrm>
        </p:spPr>
        <p:txBody>
          <a:bodyPr>
            <a:normAutofit/>
          </a:bodyPr>
          <a:lstStyle/>
          <a:p>
            <a:pPr algn="ctr"/>
            <a:r>
              <a:rPr lang="en-US" sz="6600" dirty="0" smtClean="0"/>
              <a:t>Work in progress…</a:t>
            </a:r>
            <a:endParaRPr lang="en-US" sz="6600" dirty="0"/>
          </a:p>
        </p:txBody>
      </p:sp>
    </p:spTree>
    <p:extLst>
      <p:ext uri="{BB962C8B-B14F-4D97-AF65-F5344CB8AC3E}">
        <p14:creationId xmlns:p14="http://schemas.microsoft.com/office/powerpoint/2010/main" val="169495406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p:cNvGraphicFramePr/>
          <p:nvPr>
            <p:extLst>
              <p:ext uri="{D42A27DB-BD31-4B8C-83A1-F6EECF244321}">
                <p14:modId xmlns:p14="http://schemas.microsoft.com/office/powerpoint/2010/main" val="2927638796"/>
              </p:ext>
            </p:extLst>
          </p:nvPr>
        </p:nvGraphicFramePr>
        <p:xfrm>
          <a:off x="685800" y="1403462"/>
          <a:ext cx="7620000" cy="5181600"/>
        </p:xfrm>
        <a:graphic>
          <a:graphicData uri="http://schemas.openxmlformats.org/drawingml/2006/chart">
            <c:chart xmlns:c="http://schemas.openxmlformats.org/drawingml/2006/chart" xmlns:r="http://schemas.openxmlformats.org/officeDocument/2006/relationships" r:id="rId3"/>
          </a:graphicData>
        </a:graphic>
      </p:graphicFrame>
      <p:sp>
        <p:nvSpPr>
          <p:cNvPr id="5" name="Title 4"/>
          <p:cNvSpPr>
            <a:spLocks noGrp="1"/>
          </p:cNvSpPr>
          <p:nvPr>
            <p:ph type="title"/>
          </p:nvPr>
        </p:nvSpPr>
        <p:spPr>
          <a:xfrm>
            <a:off x="0" y="149904"/>
            <a:ext cx="9144000" cy="1251062"/>
          </a:xfrm>
        </p:spPr>
        <p:txBody>
          <a:bodyPr>
            <a:noAutofit/>
          </a:bodyPr>
          <a:lstStyle/>
          <a:p>
            <a:pPr algn="ctr"/>
            <a:r>
              <a:rPr lang="en-US" sz="4000" dirty="0" smtClean="0"/>
              <a:t>% who say a prisoner </a:t>
            </a:r>
            <a:r>
              <a:rPr lang="en-US" sz="4000" i="1" dirty="0" smtClean="0"/>
              <a:t>definitely deserves</a:t>
            </a:r>
            <a:r>
              <a:rPr lang="en-US" sz="4000" dirty="0" smtClean="0"/>
              <a:t> to remain in jail after transformation</a:t>
            </a:r>
            <a:endParaRPr lang="en-US" sz="4000" dirty="0"/>
          </a:p>
        </p:txBody>
      </p:sp>
    </p:spTree>
    <p:extLst>
      <p:ext uri="{BB962C8B-B14F-4D97-AF65-F5344CB8AC3E}">
        <p14:creationId xmlns:p14="http://schemas.microsoft.com/office/powerpoint/2010/main" val="155268561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hart 2"/>
          <p:cNvGraphicFramePr/>
          <p:nvPr>
            <p:extLst>
              <p:ext uri="{D42A27DB-BD31-4B8C-83A1-F6EECF244321}">
                <p14:modId xmlns:p14="http://schemas.microsoft.com/office/powerpoint/2010/main" val="3507239"/>
              </p:ext>
            </p:extLst>
          </p:nvPr>
        </p:nvGraphicFramePr>
        <p:xfrm>
          <a:off x="152400" y="2209800"/>
          <a:ext cx="6096000" cy="4064000"/>
        </p:xfrm>
        <a:graphic>
          <a:graphicData uri="http://schemas.openxmlformats.org/drawingml/2006/chart">
            <c:chart xmlns:c="http://schemas.openxmlformats.org/drawingml/2006/chart" xmlns:r="http://schemas.openxmlformats.org/officeDocument/2006/relationships" r:id="rId3"/>
          </a:graphicData>
        </a:graphic>
      </p:graphicFrame>
      <p:pic>
        <p:nvPicPr>
          <p:cNvPr id="2" name="Picture 1" descr="Screen Shot 2015-03-12 at 1.13.41 PM.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459209"/>
            <a:ext cx="9144000" cy="6416842"/>
          </a:xfrm>
          <a:prstGeom prst="rect">
            <a:avLst/>
          </a:prstGeom>
        </p:spPr>
      </p:pic>
      <p:sp>
        <p:nvSpPr>
          <p:cNvPr id="4" name="TextBox 3"/>
          <p:cNvSpPr txBox="1"/>
          <p:nvPr/>
        </p:nvSpPr>
        <p:spPr>
          <a:xfrm>
            <a:off x="6934200" y="4572000"/>
            <a:ext cx="839292" cy="646331"/>
          </a:xfrm>
          <a:prstGeom prst="rect">
            <a:avLst/>
          </a:prstGeom>
          <a:noFill/>
        </p:spPr>
        <p:txBody>
          <a:bodyPr wrap="none" rtlCol="0">
            <a:spAutoFit/>
          </a:bodyPr>
          <a:lstStyle/>
          <a:p>
            <a:r>
              <a:rPr lang="en-US" sz="3600" dirty="0" smtClean="0"/>
              <a:t>Yes</a:t>
            </a:r>
            <a:endParaRPr lang="en-US" sz="3600" dirty="0"/>
          </a:p>
        </p:txBody>
      </p:sp>
      <p:sp>
        <p:nvSpPr>
          <p:cNvPr id="5" name="TextBox 4"/>
          <p:cNvSpPr txBox="1"/>
          <p:nvPr/>
        </p:nvSpPr>
        <p:spPr>
          <a:xfrm>
            <a:off x="6934200" y="115669"/>
            <a:ext cx="752279" cy="646331"/>
          </a:xfrm>
          <a:prstGeom prst="rect">
            <a:avLst/>
          </a:prstGeom>
          <a:noFill/>
        </p:spPr>
        <p:txBody>
          <a:bodyPr wrap="none" rtlCol="0">
            <a:spAutoFit/>
          </a:bodyPr>
          <a:lstStyle/>
          <a:p>
            <a:r>
              <a:rPr lang="en-US" sz="3600" dirty="0" smtClean="0"/>
              <a:t>No</a:t>
            </a:r>
            <a:endParaRPr lang="en-US" sz="3600" dirty="0"/>
          </a:p>
        </p:txBody>
      </p:sp>
    </p:spTree>
    <p:extLst>
      <p:ext uri="{BB962C8B-B14F-4D97-AF65-F5344CB8AC3E}">
        <p14:creationId xmlns:p14="http://schemas.microsoft.com/office/powerpoint/2010/main" val="346168156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046463"/>
            <a:ext cx="8229600" cy="1252728"/>
          </a:xfrm>
        </p:spPr>
        <p:txBody>
          <a:bodyPr>
            <a:normAutofit/>
          </a:bodyPr>
          <a:lstStyle/>
          <a:p>
            <a:pPr algn="ctr"/>
            <a:r>
              <a:rPr lang="en-US" sz="6000" dirty="0" smtClean="0"/>
              <a:t>Project Directions</a:t>
            </a:r>
            <a:endParaRPr lang="en-US" sz="6000" dirty="0"/>
          </a:p>
        </p:txBody>
      </p:sp>
      <p:sp>
        <p:nvSpPr>
          <p:cNvPr id="4" name="Content Placeholder 3"/>
          <p:cNvSpPr>
            <a:spLocks noGrp="1"/>
          </p:cNvSpPr>
          <p:nvPr>
            <p:ph idx="1"/>
          </p:nvPr>
        </p:nvSpPr>
        <p:spPr>
          <a:xfrm>
            <a:off x="457200" y="3299191"/>
            <a:ext cx="8229600" cy="4625609"/>
          </a:xfrm>
        </p:spPr>
        <p:txBody>
          <a:bodyPr/>
          <a:lstStyle/>
          <a:p>
            <a:r>
              <a:rPr lang="en-US" b="1" dirty="0" smtClean="0"/>
              <a:t>Corruption vs. Reform asymmetries</a:t>
            </a:r>
          </a:p>
          <a:p>
            <a:r>
              <a:rPr lang="en-US" b="1" dirty="0" smtClean="0"/>
              <a:t>Reward vs. punishment asymmetries</a:t>
            </a:r>
            <a:endParaRPr lang="en-US" b="1" dirty="0"/>
          </a:p>
        </p:txBody>
      </p:sp>
    </p:spTree>
    <p:extLst>
      <p:ext uri="{BB962C8B-B14F-4D97-AF65-F5344CB8AC3E}">
        <p14:creationId xmlns:p14="http://schemas.microsoft.com/office/powerpoint/2010/main" val="306205734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gradFill flip="none" rotWithShape="1">
            <a:gsLst>
              <a:gs pos="0">
                <a:schemeClr val="accent4">
                  <a:lumMod val="40000"/>
                  <a:lumOff val="60000"/>
                </a:schemeClr>
              </a:gs>
              <a:gs pos="100000">
                <a:schemeClr val="accent4">
                  <a:lumMod val="75000"/>
                </a:schemeClr>
              </a:gs>
            </a:gsLst>
            <a:lin ang="5100000" scaled="0"/>
            <a:tileRect/>
          </a:gradFill>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2" name="Title 1"/>
          <p:cNvSpPr>
            <a:spLocks noGrp="1"/>
          </p:cNvSpPr>
          <p:nvPr>
            <p:ph type="title"/>
          </p:nvPr>
        </p:nvSpPr>
        <p:spPr>
          <a:xfrm>
            <a:off x="457200" y="2133600"/>
            <a:ext cx="8229600" cy="1252728"/>
          </a:xfrm>
        </p:spPr>
        <p:txBody>
          <a:bodyPr>
            <a:normAutofit fontScale="90000"/>
          </a:bodyPr>
          <a:lstStyle/>
          <a:p>
            <a:pPr algn="ctr"/>
            <a:r>
              <a:rPr lang="en-US" sz="12800" dirty="0" smtClean="0"/>
              <a:t>2</a:t>
            </a:r>
            <a:r>
              <a:rPr lang="en-US" dirty="0" smtClean="0"/>
              <a:t/>
            </a:r>
            <a:br>
              <a:rPr lang="en-US" dirty="0" smtClean="0"/>
            </a:br>
            <a:r>
              <a:rPr lang="en-US" dirty="0" smtClean="0"/>
              <a:t>Signaling and the Moral Self</a:t>
            </a:r>
            <a:endParaRPr lang="en-US" dirty="0"/>
          </a:p>
        </p:txBody>
      </p:sp>
    </p:spTree>
    <p:extLst>
      <p:ext uri="{BB962C8B-B14F-4D97-AF65-F5344CB8AC3E}">
        <p14:creationId xmlns:p14="http://schemas.microsoft.com/office/powerpoint/2010/main" val="257684854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948" y="2590800"/>
            <a:ext cx="8229600" cy="1252728"/>
          </a:xfrm>
        </p:spPr>
        <p:txBody>
          <a:bodyPr>
            <a:normAutofit/>
          </a:bodyPr>
          <a:lstStyle/>
          <a:p>
            <a:pPr algn="ctr"/>
            <a:r>
              <a:rPr lang="en-US" sz="6600" dirty="0" smtClean="0"/>
              <a:t>Work in progress…</a:t>
            </a:r>
            <a:endParaRPr lang="en-US" sz="6600" dirty="0"/>
          </a:p>
        </p:txBody>
      </p:sp>
    </p:spTree>
    <p:extLst>
      <p:ext uri="{BB962C8B-B14F-4D97-AF65-F5344CB8AC3E}">
        <p14:creationId xmlns:p14="http://schemas.microsoft.com/office/powerpoint/2010/main" val="271541885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1"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139825"/>
            <a:ext cx="5105400" cy="9147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Title 1"/>
          <p:cNvSpPr>
            <a:spLocks noGrp="1"/>
          </p:cNvSpPr>
          <p:nvPr>
            <p:ph type="title"/>
          </p:nvPr>
        </p:nvSpPr>
        <p:spPr>
          <a:xfrm>
            <a:off x="685800" y="0"/>
            <a:ext cx="7772400" cy="1143000"/>
          </a:xfrm>
        </p:spPr>
        <p:txBody>
          <a:bodyPr/>
          <a:lstStyle/>
          <a:p>
            <a:pPr algn="ctr">
              <a:defRPr/>
            </a:pPr>
            <a:r>
              <a:rPr lang="en-US" dirty="0" smtClean="0"/>
              <a:t>Guess </a:t>
            </a:r>
            <a:r>
              <a:rPr lang="en-US" dirty="0"/>
              <a:t>M</a:t>
            </a:r>
            <a:r>
              <a:rPr lang="en-US" dirty="0" smtClean="0"/>
              <a:t>y Values?</a:t>
            </a:r>
            <a:endParaRPr lang="en-US" dirty="0"/>
          </a:p>
        </p:txBody>
      </p:sp>
      <p:pic>
        <p:nvPicPr>
          <p:cNvPr id="87043"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976813" y="1323975"/>
            <a:ext cx="4319587" cy="5534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7867115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p:cNvGraphicFramePr/>
          <p:nvPr>
            <p:extLst>
              <p:ext uri="{D42A27DB-BD31-4B8C-83A1-F6EECF244321}">
                <p14:modId xmlns:p14="http://schemas.microsoft.com/office/powerpoint/2010/main" val="926586592"/>
              </p:ext>
            </p:extLst>
          </p:nvPr>
        </p:nvGraphicFramePr>
        <p:xfrm>
          <a:off x="113600" y="1447800"/>
          <a:ext cx="10008876" cy="5156533"/>
        </p:xfrm>
        <a:graphic>
          <a:graphicData uri="http://schemas.openxmlformats.org/drawingml/2006/chart">
            <c:chart xmlns:c="http://schemas.openxmlformats.org/drawingml/2006/chart" xmlns:r="http://schemas.openxmlformats.org/officeDocument/2006/relationships" r:id="rId2"/>
          </a:graphicData>
        </a:graphic>
      </p:graphicFrame>
      <p:sp>
        <p:nvSpPr>
          <p:cNvPr id="3" name="Title 1"/>
          <p:cNvSpPr>
            <a:spLocks noGrp="1"/>
          </p:cNvSpPr>
          <p:nvPr>
            <p:ph type="title"/>
          </p:nvPr>
        </p:nvSpPr>
        <p:spPr>
          <a:xfrm>
            <a:off x="113600" y="0"/>
            <a:ext cx="8915687" cy="1143000"/>
          </a:xfrm>
        </p:spPr>
        <p:txBody>
          <a:bodyPr>
            <a:normAutofit/>
          </a:bodyPr>
          <a:lstStyle/>
          <a:p>
            <a:pPr algn="ctr">
              <a:defRPr/>
            </a:pPr>
            <a:r>
              <a:rPr lang="en-US" dirty="0" smtClean="0"/>
              <a:t>Conservative and Liberal Taste</a:t>
            </a:r>
            <a:endParaRPr lang="en-US" dirty="0"/>
          </a:p>
        </p:txBody>
      </p:sp>
    </p:spTree>
    <p:extLst>
      <p:ext uri="{BB962C8B-B14F-4D97-AF65-F5344CB8AC3E}">
        <p14:creationId xmlns:p14="http://schemas.microsoft.com/office/powerpoint/2010/main" val="362968716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600200"/>
            <a:ext cx="8229600" cy="1252728"/>
          </a:xfrm>
        </p:spPr>
        <p:txBody>
          <a:bodyPr>
            <a:normAutofit/>
          </a:bodyPr>
          <a:lstStyle/>
          <a:p>
            <a:pPr algn="ctr"/>
            <a:r>
              <a:rPr lang="en-US" sz="6000" dirty="0" smtClean="0"/>
              <a:t>Project Directions</a:t>
            </a:r>
            <a:endParaRPr lang="en-US" sz="6000" dirty="0"/>
          </a:p>
        </p:txBody>
      </p:sp>
      <p:sp>
        <p:nvSpPr>
          <p:cNvPr id="3" name="Content Placeholder 2"/>
          <p:cNvSpPr>
            <a:spLocks noGrp="1"/>
          </p:cNvSpPr>
          <p:nvPr>
            <p:ph idx="1"/>
          </p:nvPr>
        </p:nvSpPr>
        <p:spPr>
          <a:xfrm>
            <a:off x="609600" y="2743200"/>
            <a:ext cx="8229600" cy="3429000"/>
          </a:xfrm>
        </p:spPr>
        <p:txBody>
          <a:bodyPr/>
          <a:lstStyle/>
          <a:p>
            <a:r>
              <a:rPr lang="en-US" b="1" dirty="0" smtClean="0"/>
              <a:t>Moral identity and social identity</a:t>
            </a:r>
          </a:p>
          <a:p>
            <a:pPr lvl="1"/>
            <a:r>
              <a:rPr lang="en-US" dirty="0" smtClean="0">
                <a:solidFill>
                  <a:schemeClr val="tx1">
                    <a:lumMod val="50000"/>
                    <a:lumOff val="50000"/>
                  </a:schemeClr>
                </a:solidFill>
              </a:rPr>
              <a:t>In-group/Out-group bias</a:t>
            </a:r>
          </a:p>
          <a:p>
            <a:r>
              <a:rPr lang="en-US" b="1" dirty="0" smtClean="0"/>
              <a:t>Self-sacrifice for moral group </a:t>
            </a:r>
            <a:r>
              <a:rPr lang="en-US" dirty="0" smtClean="0"/>
              <a:t/>
            </a:r>
            <a:br>
              <a:rPr lang="en-US" dirty="0" smtClean="0"/>
            </a:br>
            <a:r>
              <a:rPr lang="en-US" dirty="0" smtClean="0">
                <a:solidFill>
                  <a:srgbClr val="7F7F7F"/>
                </a:solidFill>
              </a:rPr>
              <a:t>(cf. Swann et al. on suicide terrorism)</a:t>
            </a:r>
          </a:p>
        </p:txBody>
      </p:sp>
    </p:spTree>
    <p:extLst>
      <p:ext uri="{BB962C8B-B14F-4D97-AF65-F5344CB8AC3E}">
        <p14:creationId xmlns:p14="http://schemas.microsoft.com/office/powerpoint/2010/main" val="109942656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gradFill flip="none" rotWithShape="1">
            <a:gsLst>
              <a:gs pos="0">
                <a:schemeClr val="accent4">
                  <a:lumMod val="40000"/>
                  <a:lumOff val="60000"/>
                </a:schemeClr>
              </a:gs>
              <a:gs pos="100000">
                <a:schemeClr val="accent4">
                  <a:lumMod val="75000"/>
                </a:schemeClr>
              </a:gs>
            </a:gsLst>
            <a:lin ang="5100000" scaled="0"/>
            <a:tileRect/>
          </a:gradFill>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2" name="Title 1"/>
          <p:cNvSpPr>
            <a:spLocks noGrp="1"/>
          </p:cNvSpPr>
          <p:nvPr>
            <p:ph type="title"/>
          </p:nvPr>
        </p:nvSpPr>
        <p:spPr>
          <a:xfrm>
            <a:off x="457200" y="2133600"/>
            <a:ext cx="8229600" cy="1252728"/>
          </a:xfrm>
        </p:spPr>
        <p:txBody>
          <a:bodyPr>
            <a:normAutofit fontScale="90000"/>
          </a:bodyPr>
          <a:lstStyle/>
          <a:p>
            <a:pPr algn="ctr"/>
            <a:r>
              <a:rPr lang="en-US" sz="12800" dirty="0" smtClean="0"/>
              <a:t>3</a:t>
            </a:r>
            <a:r>
              <a:rPr lang="en-US" dirty="0" smtClean="0"/>
              <a:t/>
            </a:r>
            <a:br>
              <a:rPr lang="en-US" dirty="0" smtClean="0"/>
            </a:br>
            <a:r>
              <a:rPr lang="en-US" dirty="0" smtClean="0"/>
              <a:t>Variation in the Moral Self</a:t>
            </a:r>
            <a:endParaRPr lang="en-US" dirty="0"/>
          </a:p>
        </p:txBody>
      </p:sp>
    </p:spTree>
    <p:extLst>
      <p:ext uri="{BB962C8B-B14F-4D97-AF65-F5344CB8AC3E}">
        <p14:creationId xmlns:p14="http://schemas.microsoft.com/office/powerpoint/2010/main" val="257684854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948" y="2590800"/>
            <a:ext cx="8229600" cy="1252728"/>
          </a:xfrm>
        </p:spPr>
        <p:txBody>
          <a:bodyPr>
            <a:normAutofit/>
          </a:bodyPr>
          <a:lstStyle/>
          <a:p>
            <a:pPr algn="ctr"/>
            <a:r>
              <a:rPr lang="en-US" sz="6600" dirty="0" smtClean="0"/>
              <a:t>Ongoing work…</a:t>
            </a:r>
            <a:endParaRPr lang="en-US" sz="6600" dirty="0"/>
          </a:p>
        </p:txBody>
      </p:sp>
    </p:spTree>
    <p:extLst>
      <p:ext uri="{BB962C8B-B14F-4D97-AF65-F5344CB8AC3E}">
        <p14:creationId xmlns:p14="http://schemas.microsoft.com/office/powerpoint/2010/main" val="309536982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i-medium-low PPS figure.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 y="1368153"/>
            <a:ext cx="8619163" cy="4788425"/>
          </a:xfrm>
          <a:prstGeom prst="rect">
            <a:avLst/>
          </a:prstGeom>
        </p:spPr>
      </p:pic>
      <p:sp>
        <p:nvSpPr>
          <p:cNvPr id="8" name="Title 1"/>
          <p:cNvSpPr>
            <a:spLocks noGrp="1"/>
          </p:cNvSpPr>
          <p:nvPr>
            <p:ph type="title"/>
          </p:nvPr>
        </p:nvSpPr>
        <p:spPr>
          <a:xfrm>
            <a:off x="2438400" y="0"/>
            <a:ext cx="5066887" cy="762000"/>
          </a:xfrm>
        </p:spPr>
        <p:txBody>
          <a:bodyPr>
            <a:noAutofit/>
          </a:bodyPr>
          <a:lstStyle/>
          <a:p>
            <a:pPr algn="ctr">
              <a:defRPr/>
            </a:pPr>
            <a:r>
              <a:rPr lang="en-US" sz="5400" dirty="0" smtClean="0"/>
              <a:t>Psychopathy</a:t>
            </a:r>
            <a:endParaRPr lang="en-US" sz="5400" dirty="0"/>
          </a:p>
        </p:txBody>
      </p:sp>
      <p:sp>
        <p:nvSpPr>
          <p:cNvPr id="10" name="Left Arrow 9"/>
          <p:cNvSpPr/>
          <p:nvPr/>
        </p:nvSpPr>
        <p:spPr>
          <a:xfrm rot="19459698">
            <a:off x="7325651" y="3462178"/>
            <a:ext cx="1004251" cy="1143000"/>
          </a:xfrm>
          <a:prstGeom prst="left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71551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 name="Shape 235"/>
          <p:cNvSpPr/>
          <p:nvPr/>
        </p:nvSpPr>
        <p:spPr>
          <a:xfrm flipH="1">
            <a:off x="6493828" y="4159873"/>
            <a:ext cx="423566" cy="1874507"/>
          </a:xfrm>
          <a:prstGeom prst="line">
            <a:avLst/>
          </a:prstGeom>
          <a:ln w="50800">
            <a:solidFill>
              <a:srgbClr val="000000"/>
            </a:solidFill>
            <a:prstDash val="sysDot"/>
            <a:miter lim="400000"/>
            <a:headEnd type="stealth"/>
          </a:ln>
        </p:spPr>
        <p:txBody>
          <a:bodyPr lIns="0" tIns="0" rIns="0" bIns="0" anchor="ctr"/>
          <a:lstStyle/>
          <a:p>
            <a:pPr defTabSz="321457">
              <a:defRPr sz="1200">
                <a:solidFill>
                  <a:srgbClr val="000000"/>
                </a:solidFill>
                <a:latin typeface="Helvetica"/>
                <a:ea typeface="Helvetica"/>
                <a:cs typeface="Helvetica"/>
                <a:sym typeface="Helvetica"/>
              </a:defRPr>
            </a:pPr>
            <a:endParaRPr/>
          </a:p>
        </p:txBody>
      </p:sp>
      <p:sp>
        <p:nvSpPr>
          <p:cNvPr id="236" name="Shape 236"/>
          <p:cNvSpPr/>
          <p:nvPr/>
        </p:nvSpPr>
        <p:spPr>
          <a:xfrm flipH="1">
            <a:off x="4213145" y="4038759"/>
            <a:ext cx="2294518" cy="1661383"/>
          </a:xfrm>
          <a:prstGeom prst="line">
            <a:avLst/>
          </a:prstGeom>
          <a:ln w="50800">
            <a:solidFill>
              <a:schemeClr val="tx1"/>
            </a:solidFill>
            <a:prstDash val="sysDot"/>
            <a:miter lim="400000"/>
            <a:headEnd type="stealth"/>
          </a:ln>
        </p:spPr>
        <p:txBody>
          <a:bodyPr lIns="0" tIns="0" rIns="0" bIns="0" anchor="ctr"/>
          <a:lstStyle/>
          <a:p>
            <a:pPr defTabSz="321457">
              <a:defRPr sz="1200">
                <a:solidFill>
                  <a:srgbClr val="000000"/>
                </a:solidFill>
                <a:latin typeface="Helvetica"/>
                <a:ea typeface="Helvetica"/>
                <a:cs typeface="Helvetica"/>
                <a:sym typeface="Helvetica"/>
              </a:defRPr>
            </a:pPr>
            <a:endParaRPr/>
          </a:p>
        </p:txBody>
      </p:sp>
      <p:sp>
        <p:nvSpPr>
          <p:cNvPr id="237" name="Shape 237"/>
          <p:cNvSpPr/>
          <p:nvPr/>
        </p:nvSpPr>
        <p:spPr>
          <a:xfrm flipH="1">
            <a:off x="3429391" y="3728175"/>
            <a:ext cx="2724642" cy="1133168"/>
          </a:xfrm>
          <a:prstGeom prst="line">
            <a:avLst/>
          </a:prstGeom>
          <a:ln w="50800">
            <a:solidFill>
              <a:srgbClr val="000000"/>
            </a:solidFill>
            <a:prstDash val="sysDot"/>
            <a:miter lim="400000"/>
            <a:headEnd type="stealth"/>
          </a:ln>
        </p:spPr>
        <p:txBody>
          <a:bodyPr lIns="0" tIns="0" rIns="0" bIns="0" anchor="ctr"/>
          <a:lstStyle/>
          <a:p>
            <a:pPr defTabSz="321457">
              <a:defRPr sz="1200">
                <a:solidFill>
                  <a:srgbClr val="000000"/>
                </a:solidFill>
                <a:latin typeface="Helvetica"/>
                <a:ea typeface="Helvetica"/>
                <a:cs typeface="Helvetica"/>
                <a:sym typeface="Helvetica"/>
              </a:defRPr>
            </a:pPr>
            <a:endParaRPr/>
          </a:p>
        </p:txBody>
      </p:sp>
      <p:sp>
        <p:nvSpPr>
          <p:cNvPr id="238" name="Shape 238"/>
          <p:cNvSpPr/>
          <p:nvPr/>
        </p:nvSpPr>
        <p:spPr>
          <a:xfrm flipH="1" flipV="1">
            <a:off x="2954091" y="1875880"/>
            <a:ext cx="3284697" cy="1119831"/>
          </a:xfrm>
          <a:prstGeom prst="line">
            <a:avLst/>
          </a:prstGeom>
          <a:ln w="50800">
            <a:solidFill>
              <a:srgbClr val="000000"/>
            </a:solidFill>
            <a:prstDash val="sysDot"/>
            <a:miter lim="400000"/>
            <a:headEnd type="stealth"/>
          </a:ln>
        </p:spPr>
        <p:txBody>
          <a:bodyPr lIns="0" tIns="0" rIns="0" bIns="0" anchor="ctr"/>
          <a:lstStyle/>
          <a:p>
            <a:pPr defTabSz="321457">
              <a:defRPr sz="1200">
                <a:solidFill>
                  <a:srgbClr val="000000"/>
                </a:solidFill>
                <a:latin typeface="Helvetica"/>
                <a:ea typeface="Helvetica"/>
                <a:cs typeface="Helvetica"/>
                <a:sym typeface="Helvetica"/>
              </a:defRPr>
            </a:pPr>
            <a:endParaRPr/>
          </a:p>
        </p:txBody>
      </p:sp>
      <p:sp>
        <p:nvSpPr>
          <p:cNvPr id="239" name="Shape 239"/>
          <p:cNvSpPr/>
          <p:nvPr/>
        </p:nvSpPr>
        <p:spPr>
          <a:xfrm flipH="1">
            <a:off x="2457934" y="3381314"/>
            <a:ext cx="3578932" cy="1"/>
          </a:xfrm>
          <a:prstGeom prst="line">
            <a:avLst/>
          </a:prstGeom>
          <a:ln w="50800">
            <a:solidFill>
              <a:srgbClr val="000000"/>
            </a:solidFill>
            <a:miter lim="400000"/>
            <a:headEnd type="stealth"/>
          </a:ln>
        </p:spPr>
        <p:txBody>
          <a:bodyPr lIns="0" tIns="0" rIns="0" bIns="0" anchor="ctr"/>
          <a:lstStyle/>
          <a:p>
            <a:pPr defTabSz="321457">
              <a:defRPr sz="1200">
                <a:solidFill>
                  <a:srgbClr val="000000"/>
                </a:solidFill>
                <a:latin typeface="Helvetica"/>
                <a:ea typeface="Helvetica"/>
                <a:cs typeface="Helvetica"/>
                <a:sym typeface="Helvetica"/>
              </a:defRPr>
            </a:pPr>
            <a:endParaRPr/>
          </a:p>
        </p:txBody>
      </p:sp>
      <p:sp>
        <p:nvSpPr>
          <p:cNvPr id="240" name="Shape 240"/>
          <p:cNvSpPr/>
          <p:nvPr/>
        </p:nvSpPr>
        <p:spPr>
          <a:xfrm flipH="1" flipV="1">
            <a:off x="6822773" y="935845"/>
            <a:ext cx="280219" cy="1675844"/>
          </a:xfrm>
          <a:prstGeom prst="line">
            <a:avLst/>
          </a:prstGeom>
          <a:ln w="50800">
            <a:solidFill>
              <a:srgbClr val="000000"/>
            </a:solidFill>
            <a:prstDash val="sysDot"/>
            <a:miter lim="400000"/>
            <a:headEnd type="stealth"/>
          </a:ln>
        </p:spPr>
        <p:txBody>
          <a:bodyPr lIns="0" tIns="0" rIns="0" bIns="0" anchor="ctr"/>
          <a:lstStyle/>
          <a:p>
            <a:pPr defTabSz="321457">
              <a:defRPr sz="1200">
                <a:solidFill>
                  <a:srgbClr val="000000"/>
                </a:solidFill>
                <a:latin typeface="Helvetica"/>
                <a:ea typeface="Helvetica"/>
                <a:cs typeface="Helvetica"/>
                <a:sym typeface="Helvetica"/>
              </a:defRPr>
            </a:pPr>
            <a:endParaRPr/>
          </a:p>
        </p:txBody>
      </p:sp>
      <p:sp>
        <p:nvSpPr>
          <p:cNvPr id="241" name="Shape 241"/>
          <p:cNvSpPr/>
          <p:nvPr/>
        </p:nvSpPr>
        <p:spPr>
          <a:xfrm flipH="1" flipV="1">
            <a:off x="4689307" y="1276383"/>
            <a:ext cx="1846806" cy="1399488"/>
          </a:xfrm>
          <a:prstGeom prst="line">
            <a:avLst/>
          </a:prstGeom>
          <a:ln w="50800">
            <a:solidFill>
              <a:srgbClr val="000000"/>
            </a:solidFill>
            <a:miter lim="400000"/>
            <a:headEnd type="stealth"/>
          </a:ln>
        </p:spPr>
        <p:txBody>
          <a:bodyPr lIns="0" tIns="0" rIns="0" bIns="0" anchor="ctr"/>
          <a:lstStyle/>
          <a:p>
            <a:pPr defTabSz="321457">
              <a:defRPr sz="1200">
                <a:solidFill>
                  <a:srgbClr val="000000"/>
                </a:solidFill>
                <a:latin typeface="Helvetica"/>
                <a:ea typeface="Helvetica"/>
                <a:cs typeface="Helvetica"/>
                <a:sym typeface="Helvetica"/>
              </a:defRPr>
            </a:pPr>
            <a:endParaRPr/>
          </a:p>
        </p:txBody>
      </p:sp>
      <p:sp>
        <p:nvSpPr>
          <p:cNvPr id="242" name="Shape 242"/>
          <p:cNvSpPr/>
          <p:nvPr/>
        </p:nvSpPr>
        <p:spPr>
          <a:xfrm>
            <a:off x="5479494" y="5764676"/>
            <a:ext cx="1785938" cy="785813"/>
          </a:xfrm>
          <a:prstGeom prst="rect">
            <a:avLst/>
          </a:prstGeom>
          <a:solidFill>
            <a:srgbClr val="DDCF3C"/>
          </a:solidFill>
          <a:ln w="38100">
            <a:solidFill/>
            <a:miter lim="400000"/>
          </a:ln>
        </p:spPr>
        <p:txBody>
          <a:bodyPr lIns="0" tIns="0" rIns="0" bIns="0" anchor="ctr"/>
          <a:lstStyle/>
          <a:p>
            <a:pPr lvl="0">
              <a:defRPr sz="3000">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243" name="Shape 243"/>
          <p:cNvSpPr/>
          <p:nvPr/>
        </p:nvSpPr>
        <p:spPr>
          <a:xfrm>
            <a:off x="3475597" y="673629"/>
            <a:ext cx="1785938" cy="785813"/>
          </a:xfrm>
          <a:prstGeom prst="rect">
            <a:avLst/>
          </a:prstGeom>
          <a:solidFill>
            <a:srgbClr val="F594FF"/>
          </a:solidFill>
          <a:ln w="38100">
            <a:solidFill/>
            <a:miter lim="400000"/>
          </a:ln>
        </p:spPr>
        <p:txBody>
          <a:bodyPr lIns="0" tIns="0" rIns="0" bIns="0" anchor="ctr"/>
          <a:lstStyle/>
          <a:p>
            <a:pPr lvl="0">
              <a:defRPr sz="3000">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244" name="Shape 244"/>
          <p:cNvSpPr/>
          <p:nvPr/>
        </p:nvSpPr>
        <p:spPr>
          <a:xfrm>
            <a:off x="1759918" y="4337558"/>
            <a:ext cx="1791184" cy="785813"/>
          </a:xfrm>
          <a:prstGeom prst="rect">
            <a:avLst/>
          </a:prstGeom>
          <a:solidFill>
            <a:srgbClr val="9ECD72"/>
          </a:solidFill>
          <a:ln w="38100">
            <a:solidFill/>
            <a:miter lim="400000"/>
          </a:ln>
        </p:spPr>
        <p:txBody>
          <a:bodyPr lIns="0" tIns="0" rIns="0" bIns="0" anchor="ctr"/>
          <a:lstStyle/>
          <a:p>
            <a:pPr lvl="0">
              <a:defRPr sz="3000">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245" name="Shape 245"/>
          <p:cNvSpPr/>
          <p:nvPr/>
        </p:nvSpPr>
        <p:spPr>
          <a:xfrm>
            <a:off x="1448605" y="1576022"/>
            <a:ext cx="1785938" cy="785813"/>
          </a:xfrm>
          <a:prstGeom prst="rect">
            <a:avLst/>
          </a:prstGeom>
          <a:solidFill>
            <a:srgbClr val="AA7942"/>
          </a:solidFill>
          <a:ln w="38100">
            <a:solidFill/>
            <a:miter lim="400000"/>
          </a:ln>
        </p:spPr>
        <p:txBody>
          <a:bodyPr lIns="0" tIns="0" rIns="0" bIns="0" anchor="ctr"/>
          <a:lstStyle/>
          <a:p>
            <a:pPr lvl="0">
              <a:defRPr sz="3000">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246" name="Shape 246"/>
          <p:cNvSpPr/>
          <p:nvPr/>
        </p:nvSpPr>
        <p:spPr>
          <a:xfrm>
            <a:off x="1153960" y="2934832"/>
            <a:ext cx="1437680" cy="89296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4929"/>
          </a:solidFill>
          <a:ln w="38100">
            <a:solidFill/>
            <a:miter lim="400000"/>
          </a:ln>
        </p:spPr>
        <p:txBody>
          <a:bodyPr lIns="0" tIns="0" rIns="0" bIns="0" anchor="ctr"/>
          <a:lstStyle/>
          <a:p>
            <a:pPr lvl="0">
              <a:defRPr sz="3000">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247" name="Shape 247"/>
          <p:cNvSpPr/>
          <p:nvPr/>
        </p:nvSpPr>
        <p:spPr>
          <a:xfrm>
            <a:off x="2970209" y="5420567"/>
            <a:ext cx="1830587" cy="89296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941751"/>
          </a:solidFill>
          <a:ln w="38100">
            <a:solidFill/>
            <a:miter lim="400000"/>
          </a:ln>
        </p:spPr>
        <p:txBody>
          <a:bodyPr lIns="0" tIns="0" rIns="0" bIns="0" anchor="ctr"/>
          <a:lstStyle/>
          <a:p>
            <a:pPr lvl="0">
              <a:defRPr sz="3000">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248" name="Shape 248"/>
          <p:cNvSpPr/>
          <p:nvPr/>
        </p:nvSpPr>
        <p:spPr>
          <a:xfrm>
            <a:off x="1359018" y="3089794"/>
            <a:ext cx="1007825" cy="461665"/>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nchor="ctr">
            <a:spAutoFit/>
          </a:bodyPr>
          <a:lstStyle>
            <a:lvl1pPr>
              <a:defRPr sz="4200" i="1">
                <a:latin typeface="Georgia"/>
                <a:ea typeface="Georgia"/>
                <a:cs typeface="Georgia"/>
                <a:sym typeface="Georgia"/>
              </a:defRPr>
            </a:lvl1pPr>
          </a:lstStyle>
          <a:p>
            <a:pPr lvl="0">
              <a:defRPr sz="1800" i="0">
                <a:solidFill>
                  <a:srgbClr val="000000"/>
                </a:solidFill>
              </a:defRPr>
            </a:pPr>
            <a:r>
              <a:rPr sz="3000" dirty="0">
                <a:solidFill>
                  <a:srgbClr val="FFFFFF"/>
                </a:solidFill>
              </a:rPr>
              <a:t>moral</a:t>
            </a:r>
          </a:p>
        </p:txBody>
      </p:sp>
      <p:sp>
        <p:nvSpPr>
          <p:cNvPr id="249" name="Shape 249"/>
          <p:cNvSpPr/>
          <p:nvPr/>
        </p:nvSpPr>
        <p:spPr>
          <a:xfrm>
            <a:off x="3090813" y="5646667"/>
            <a:ext cx="1598494" cy="369332"/>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nchor="ctr">
            <a:spAutoFit/>
          </a:bodyPr>
          <a:lstStyle>
            <a:lvl1pPr>
              <a:defRPr sz="3400" i="1">
                <a:latin typeface="Georgia"/>
                <a:ea typeface="Georgia"/>
                <a:cs typeface="Georgia"/>
                <a:sym typeface="Georgia"/>
              </a:defRPr>
            </a:lvl1pPr>
          </a:lstStyle>
          <a:p>
            <a:pPr lvl="0" algn="ctr">
              <a:defRPr sz="1800" i="0">
                <a:solidFill>
                  <a:srgbClr val="000000"/>
                </a:solidFill>
              </a:defRPr>
            </a:pPr>
            <a:r>
              <a:rPr sz="2400" dirty="0">
                <a:solidFill>
                  <a:srgbClr val="FFFFFF"/>
                </a:solidFill>
              </a:rPr>
              <a:t>personality</a:t>
            </a:r>
          </a:p>
        </p:txBody>
      </p:sp>
      <p:sp>
        <p:nvSpPr>
          <p:cNvPr id="250" name="Shape 250"/>
          <p:cNvSpPr/>
          <p:nvPr/>
        </p:nvSpPr>
        <p:spPr>
          <a:xfrm>
            <a:off x="1862931" y="4515021"/>
            <a:ext cx="1585159" cy="430887"/>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spAutoFit/>
          </a:bodyPr>
          <a:lstStyle>
            <a:lvl1pPr>
              <a:defRPr sz="4000" i="1">
                <a:latin typeface="Georgia"/>
                <a:ea typeface="Georgia"/>
                <a:cs typeface="Georgia"/>
                <a:sym typeface="Georgia"/>
              </a:defRPr>
            </a:lvl1pPr>
          </a:lstStyle>
          <a:p>
            <a:pPr lvl="0" algn="ctr">
              <a:defRPr sz="1800" i="0">
                <a:solidFill>
                  <a:srgbClr val="000000"/>
                </a:solidFill>
              </a:defRPr>
            </a:pPr>
            <a:r>
              <a:rPr sz="2800" dirty="0">
                <a:solidFill>
                  <a:srgbClr val="FFFFFF"/>
                </a:solidFill>
              </a:rPr>
              <a:t>apraxia</a:t>
            </a:r>
          </a:p>
        </p:txBody>
      </p:sp>
      <p:sp>
        <p:nvSpPr>
          <p:cNvPr id="251" name="Shape 251"/>
          <p:cNvSpPr/>
          <p:nvPr/>
        </p:nvSpPr>
        <p:spPr>
          <a:xfrm>
            <a:off x="3792809" y="845496"/>
            <a:ext cx="1217305" cy="430887"/>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nchor="ctr">
            <a:spAutoFit/>
          </a:bodyPr>
          <a:lstStyle>
            <a:lvl1pPr>
              <a:defRPr sz="4000" i="1">
                <a:latin typeface="Georgia"/>
                <a:ea typeface="Georgia"/>
                <a:cs typeface="Georgia"/>
                <a:sym typeface="Georgia"/>
              </a:defRPr>
            </a:lvl1pPr>
          </a:lstStyle>
          <a:p>
            <a:pPr lvl="0">
              <a:defRPr sz="1800" i="0">
                <a:solidFill>
                  <a:srgbClr val="000000"/>
                </a:solidFill>
              </a:defRPr>
            </a:pPr>
            <a:r>
              <a:rPr sz="2800" dirty="0">
                <a:solidFill>
                  <a:srgbClr val="FFFFFF"/>
                </a:solidFill>
              </a:rPr>
              <a:t>aphasia</a:t>
            </a:r>
          </a:p>
        </p:txBody>
      </p:sp>
      <p:sp>
        <p:nvSpPr>
          <p:cNvPr id="252" name="Shape 252"/>
          <p:cNvSpPr/>
          <p:nvPr/>
        </p:nvSpPr>
        <p:spPr>
          <a:xfrm>
            <a:off x="1600527" y="1753485"/>
            <a:ext cx="1490286" cy="430887"/>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nchor="ctr">
            <a:spAutoFit/>
          </a:bodyPr>
          <a:lstStyle>
            <a:lvl1pPr>
              <a:defRPr sz="4000" i="1">
                <a:latin typeface="Georgia"/>
                <a:ea typeface="Georgia"/>
                <a:cs typeface="Georgia"/>
                <a:sym typeface="Georgia"/>
              </a:defRPr>
            </a:lvl1pPr>
          </a:lstStyle>
          <a:p>
            <a:pPr lvl="0" algn="ctr">
              <a:defRPr sz="1800" i="0">
                <a:solidFill>
                  <a:srgbClr val="000000"/>
                </a:solidFill>
              </a:defRPr>
            </a:pPr>
            <a:r>
              <a:rPr sz="2800" dirty="0">
                <a:solidFill>
                  <a:srgbClr val="FFFFFF"/>
                </a:solidFill>
              </a:rPr>
              <a:t>amnesia</a:t>
            </a:r>
          </a:p>
        </p:txBody>
      </p:sp>
      <p:sp>
        <p:nvSpPr>
          <p:cNvPr id="253" name="Shape 253"/>
          <p:cNvSpPr/>
          <p:nvPr/>
        </p:nvSpPr>
        <p:spPr>
          <a:xfrm>
            <a:off x="6056277" y="307512"/>
            <a:ext cx="1768079" cy="785813"/>
          </a:xfrm>
          <a:prstGeom prst="rect">
            <a:avLst/>
          </a:prstGeom>
          <a:solidFill>
            <a:srgbClr val="69D5DD"/>
          </a:solidFill>
          <a:ln w="38100">
            <a:solidFill/>
            <a:miter lim="400000"/>
          </a:ln>
        </p:spPr>
        <p:txBody>
          <a:bodyPr lIns="0" tIns="0" rIns="0" bIns="0" anchor="ctr"/>
          <a:lstStyle/>
          <a:p>
            <a:pPr lvl="0">
              <a:defRPr sz="3000">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254" name="Shape 254"/>
          <p:cNvSpPr/>
          <p:nvPr/>
        </p:nvSpPr>
        <p:spPr>
          <a:xfrm>
            <a:off x="6149816" y="516987"/>
            <a:ext cx="1541794" cy="384721"/>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nchor="ctr">
            <a:spAutoFit/>
          </a:bodyPr>
          <a:lstStyle>
            <a:lvl1pPr>
              <a:defRPr sz="3500" i="1">
                <a:latin typeface="Georgia"/>
                <a:ea typeface="Georgia"/>
                <a:cs typeface="Georgia"/>
                <a:sym typeface="Georgia"/>
              </a:defRPr>
            </a:lvl1pPr>
          </a:lstStyle>
          <a:p>
            <a:pPr lvl="0">
              <a:defRPr sz="1800" i="0">
                <a:solidFill>
                  <a:srgbClr val="000000"/>
                </a:solidFill>
              </a:defRPr>
            </a:pPr>
            <a:r>
              <a:rPr sz="2500">
                <a:solidFill>
                  <a:srgbClr val="FFFFFF"/>
                </a:solidFill>
              </a:rPr>
              <a:t>depression</a:t>
            </a:r>
          </a:p>
        </p:txBody>
      </p:sp>
      <p:sp>
        <p:nvSpPr>
          <p:cNvPr id="255" name="Shape 255"/>
          <p:cNvSpPr/>
          <p:nvPr/>
        </p:nvSpPr>
        <p:spPr>
          <a:xfrm>
            <a:off x="5707957" y="5924279"/>
            <a:ext cx="1375627" cy="430887"/>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nchor="ctr">
            <a:spAutoFit/>
          </a:bodyPr>
          <a:lstStyle>
            <a:lvl1pPr>
              <a:defRPr sz="4000" i="1">
                <a:latin typeface="Georgia"/>
                <a:ea typeface="Georgia"/>
                <a:cs typeface="Georgia"/>
                <a:sym typeface="Georgia"/>
              </a:defRPr>
            </a:lvl1pPr>
          </a:lstStyle>
          <a:p>
            <a:pPr lvl="0">
              <a:defRPr sz="1800" i="0">
                <a:solidFill>
                  <a:srgbClr val="000000"/>
                </a:solidFill>
              </a:defRPr>
            </a:pPr>
            <a:r>
              <a:rPr sz="2800" dirty="0">
                <a:solidFill>
                  <a:srgbClr val="FFFFFF"/>
                </a:solidFill>
              </a:rPr>
              <a:t>duration</a:t>
            </a:r>
          </a:p>
        </p:txBody>
      </p:sp>
      <p:sp>
        <p:nvSpPr>
          <p:cNvPr id="256" name="Shape 256"/>
          <p:cNvSpPr/>
          <p:nvPr/>
        </p:nvSpPr>
        <p:spPr>
          <a:xfrm>
            <a:off x="6373767" y="2814281"/>
            <a:ext cx="1616274" cy="113407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005493"/>
          </a:solidFill>
          <a:ln w="38100">
            <a:solidFill/>
            <a:miter lim="400000"/>
          </a:ln>
        </p:spPr>
        <p:txBody>
          <a:bodyPr lIns="0" tIns="0" rIns="0" bIns="0" anchor="ctr"/>
          <a:lstStyle/>
          <a:p>
            <a:pPr lvl="0">
              <a:defRPr sz="3000">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257" name="Shape 257"/>
          <p:cNvSpPr/>
          <p:nvPr/>
        </p:nvSpPr>
        <p:spPr>
          <a:xfrm>
            <a:off x="6510995" y="3154949"/>
            <a:ext cx="1320874" cy="461665"/>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nchor="ctr">
            <a:spAutoFit/>
          </a:bodyPr>
          <a:lstStyle>
            <a:lvl1pPr>
              <a:defRPr sz="4200" i="1">
                <a:latin typeface="Georgia"/>
                <a:ea typeface="Georgia"/>
                <a:cs typeface="Georgia"/>
                <a:sym typeface="Georgia"/>
              </a:defRPr>
            </a:lvl1pPr>
          </a:lstStyle>
          <a:p>
            <a:pPr lvl="0">
              <a:defRPr sz="1800" i="0">
                <a:solidFill>
                  <a:srgbClr val="000000"/>
                </a:solidFill>
              </a:defRPr>
            </a:pPr>
            <a:r>
              <a:rPr sz="3000" dirty="0">
                <a:solidFill>
                  <a:srgbClr val="FFFFFF"/>
                </a:solidFill>
              </a:rPr>
              <a:t>identity</a:t>
            </a:r>
          </a:p>
        </p:txBody>
      </p:sp>
      <p:sp>
        <p:nvSpPr>
          <p:cNvPr id="258" name="Shape 258"/>
          <p:cNvSpPr/>
          <p:nvPr/>
        </p:nvSpPr>
        <p:spPr>
          <a:xfrm>
            <a:off x="5605730" y="1322153"/>
            <a:ext cx="968502" cy="553727"/>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lstStyle>
            <a:lvl1pPr>
              <a:defRPr sz="5000">
                <a:latin typeface="Gill Sans"/>
                <a:ea typeface="Gill Sans"/>
                <a:cs typeface="Gill Sans"/>
                <a:sym typeface="Gill Sans"/>
              </a:defRPr>
            </a:lvl1pPr>
          </a:lstStyle>
          <a:p>
            <a:pPr lvl="0">
              <a:defRPr sz="1800">
                <a:solidFill>
                  <a:srgbClr val="000000"/>
                </a:solidFill>
              </a:defRPr>
            </a:pPr>
            <a:r>
              <a:rPr sz="2800" dirty="0"/>
              <a:t>.15*</a:t>
            </a:r>
          </a:p>
        </p:txBody>
      </p:sp>
      <p:sp>
        <p:nvSpPr>
          <p:cNvPr id="259" name="Shape 259"/>
          <p:cNvSpPr/>
          <p:nvPr/>
        </p:nvSpPr>
        <p:spPr>
          <a:xfrm>
            <a:off x="3422532" y="2782018"/>
            <a:ext cx="1108733" cy="538609"/>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nchor="ctr">
            <a:spAutoFit/>
          </a:bodyPr>
          <a:lstStyle>
            <a:lvl1pPr>
              <a:defRPr sz="5000">
                <a:solidFill>
                  <a:srgbClr val="D4FB79"/>
                </a:solidFill>
                <a:latin typeface="Gill Sans"/>
                <a:ea typeface="Gill Sans"/>
                <a:cs typeface="Gill Sans"/>
                <a:sym typeface="Gill Sans"/>
              </a:defRPr>
            </a:lvl1pPr>
          </a:lstStyle>
          <a:p>
            <a:pPr lvl="0">
              <a:defRPr sz="1800">
                <a:solidFill>
                  <a:srgbClr val="000000"/>
                </a:solidFill>
              </a:defRPr>
            </a:pPr>
            <a:r>
              <a:rPr sz="3500"/>
              <a:t>.77***</a:t>
            </a:r>
          </a:p>
        </p:txBody>
      </p:sp>
      <p:sp>
        <p:nvSpPr>
          <p:cNvPr id="260" name="Shape 260"/>
          <p:cNvSpPr/>
          <p:nvPr/>
        </p:nvSpPr>
        <p:spPr>
          <a:xfrm>
            <a:off x="5764658" y="5046612"/>
            <a:ext cx="804128" cy="503019"/>
          </a:xfrm>
          <a:prstGeom prst="rect">
            <a:avLst/>
          </a:prstGeom>
          <a:ln w="12700">
            <a:miter lim="400000"/>
          </a:ln>
          <a:extLst>
            <a:ext uri="{C572A759-6A51-4108-AA02-DFA0A04FC94B}">
              <ma14:wrappingTextBoxFlag xmlns:ma14="http://schemas.microsoft.com/office/mac/drawingml/2011/main" xmlns="" val="1"/>
            </a:ext>
          </a:extLst>
        </p:spPr>
        <p:txBody>
          <a:bodyPr wrap="none" lIns="35717" tIns="35717" rIns="35717" bIns="35717" anchor="ctr">
            <a:spAutoFit/>
          </a:bodyPr>
          <a:lstStyle>
            <a:lvl1pPr>
              <a:defRPr sz="4000"/>
            </a:lvl1pPr>
          </a:lstStyle>
          <a:p>
            <a:pPr lvl="0">
              <a:defRPr sz="1800">
                <a:solidFill>
                  <a:srgbClr val="000000"/>
                </a:solidFill>
              </a:defRPr>
            </a:pPr>
            <a:r>
              <a:rPr sz="2800" dirty="0">
                <a:solidFill>
                  <a:srgbClr val="000000"/>
                </a:solidFill>
              </a:rPr>
              <a:t>-.015</a:t>
            </a:r>
          </a:p>
        </p:txBody>
      </p:sp>
      <p:sp>
        <p:nvSpPr>
          <p:cNvPr id="261" name="Shape 261"/>
          <p:cNvSpPr/>
          <p:nvPr/>
        </p:nvSpPr>
        <p:spPr>
          <a:xfrm>
            <a:off x="7049469" y="1372861"/>
            <a:ext cx="669826" cy="503019"/>
          </a:xfrm>
          <a:prstGeom prst="rect">
            <a:avLst/>
          </a:prstGeom>
          <a:ln w="12700">
            <a:miter lim="400000"/>
          </a:ln>
          <a:extLst>
            <a:ext uri="{C572A759-6A51-4108-AA02-DFA0A04FC94B}">
              <ma14:wrappingTextBoxFlag xmlns:ma14="http://schemas.microsoft.com/office/mac/drawingml/2011/main" xmlns="" val="1"/>
            </a:ext>
          </a:extLst>
        </p:spPr>
        <p:txBody>
          <a:bodyPr wrap="none" lIns="35717" tIns="35717" rIns="35717" bIns="35717" anchor="ctr">
            <a:spAutoFit/>
          </a:bodyPr>
          <a:lstStyle>
            <a:lvl1pPr>
              <a:defRPr sz="4000"/>
            </a:lvl1pPr>
          </a:lstStyle>
          <a:p>
            <a:pPr lvl="0">
              <a:defRPr sz="1800">
                <a:solidFill>
                  <a:srgbClr val="000000"/>
                </a:solidFill>
              </a:defRPr>
            </a:pPr>
            <a:r>
              <a:rPr sz="2800" dirty="0">
                <a:solidFill>
                  <a:srgbClr val="000000"/>
                </a:solidFill>
              </a:rPr>
              <a:t>.033</a:t>
            </a:r>
          </a:p>
        </p:txBody>
      </p:sp>
      <p:sp>
        <p:nvSpPr>
          <p:cNvPr id="262" name="Shape 262"/>
          <p:cNvSpPr/>
          <p:nvPr/>
        </p:nvSpPr>
        <p:spPr>
          <a:xfrm>
            <a:off x="4392743" y="4539481"/>
            <a:ext cx="827622" cy="503019"/>
          </a:xfrm>
          <a:prstGeom prst="rect">
            <a:avLst/>
          </a:prstGeom>
          <a:ln w="12700">
            <a:miter lim="400000"/>
          </a:ln>
          <a:extLst>
            <a:ext uri="{C572A759-6A51-4108-AA02-DFA0A04FC94B}">
              <ma14:wrappingTextBoxFlag xmlns:ma14="http://schemas.microsoft.com/office/mac/drawingml/2011/main" xmlns="" val="1"/>
            </a:ext>
          </a:extLst>
        </p:spPr>
        <p:txBody>
          <a:bodyPr wrap="none" lIns="35717" tIns="35717" rIns="35717" bIns="35717" anchor="ctr">
            <a:spAutoFit/>
          </a:bodyPr>
          <a:lstStyle>
            <a:lvl1pPr>
              <a:defRPr sz="4000"/>
            </a:lvl1pPr>
          </a:lstStyle>
          <a:p>
            <a:pPr lvl="0">
              <a:defRPr sz="1800">
                <a:solidFill>
                  <a:srgbClr val="000000"/>
                </a:solidFill>
              </a:defRPr>
            </a:pPr>
            <a:r>
              <a:rPr sz="2800" dirty="0">
                <a:solidFill>
                  <a:srgbClr val="000000"/>
                </a:solidFill>
              </a:rPr>
              <a:t>-.005</a:t>
            </a:r>
          </a:p>
        </p:txBody>
      </p:sp>
      <p:sp>
        <p:nvSpPr>
          <p:cNvPr id="263" name="Shape 263"/>
          <p:cNvSpPr/>
          <p:nvPr/>
        </p:nvSpPr>
        <p:spPr>
          <a:xfrm>
            <a:off x="3774751" y="3908363"/>
            <a:ext cx="843927" cy="503019"/>
          </a:xfrm>
          <a:prstGeom prst="rect">
            <a:avLst/>
          </a:prstGeom>
          <a:ln w="12700">
            <a:miter lim="400000"/>
          </a:ln>
          <a:extLst>
            <a:ext uri="{C572A759-6A51-4108-AA02-DFA0A04FC94B}">
              <ma14:wrappingTextBoxFlag xmlns:ma14="http://schemas.microsoft.com/office/mac/drawingml/2011/main" xmlns="" val="1"/>
            </a:ext>
          </a:extLst>
        </p:spPr>
        <p:txBody>
          <a:bodyPr wrap="none" lIns="35717" tIns="35717" rIns="35717" bIns="35717" anchor="ctr">
            <a:spAutoFit/>
          </a:bodyPr>
          <a:lstStyle>
            <a:lvl1pPr>
              <a:defRPr sz="4000"/>
            </a:lvl1pPr>
          </a:lstStyle>
          <a:p>
            <a:pPr lvl="0">
              <a:defRPr sz="1800">
                <a:solidFill>
                  <a:srgbClr val="000000"/>
                </a:solidFill>
              </a:defRPr>
            </a:pPr>
            <a:r>
              <a:rPr sz="2800" dirty="0">
                <a:solidFill>
                  <a:srgbClr val="000000"/>
                </a:solidFill>
              </a:rPr>
              <a:t>-.098</a:t>
            </a:r>
          </a:p>
        </p:txBody>
      </p:sp>
      <p:sp>
        <p:nvSpPr>
          <p:cNvPr id="264" name="Shape 264"/>
          <p:cNvSpPr/>
          <p:nvPr/>
        </p:nvSpPr>
        <p:spPr>
          <a:xfrm>
            <a:off x="4163871" y="1863232"/>
            <a:ext cx="832005" cy="503019"/>
          </a:xfrm>
          <a:prstGeom prst="rect">
            <a:avLst/>
          </a:prstGeom>
          <a:ln w="12700">
            <a:miter lim="400000"/>
          </a:ln>
          <a:extLst>
            <a:ext uri="{C572A759-6A51-4108-AA02-DFA0A04FC94B}">
              <ma14:wrappingTextBoxFlag xmlns:ma14="http://schemas.microsoft.com/office/mac/drawingml/2011/main" xmlns="" val="1"/>
            </a:ext>
          </a:extLst>
        </p:spPr>
        <p:txBody>
          <a:bodyPr wrap="none" lIns="35717" tIns="35717" rIns="35717" bIns="35717" anchor="ctr">
            <a:spAutoFit/>
          </a:bodyPr>
          <a:lstStyle>
            <a:lvl1pPr>
              <a:defRPr sz="4000"/>
            </a:lvl1pPr>
          </a:lstStyle>
          <a:p>
            <a:pPr lvl="0">
              <a:defRPr sz="1800">
                <a:solidFill>
                  <a:srgbClr val="000000"/>
                </a:solidFill>
              </a:defRPr>
            </a:pPr>
            <a:r>
              <a:rPr sz="2800" dirty="0">
                <a:solidFill>
                  <a:srgbClr val="000000"/>
                </a:solidFill>
              </a:rPr>
              <a:t>-.028</a:t>
            </a:r>
          </a:p>
        </p:txBody>
      </p:sp>
      <p:sp>
        <p:nvSpPr>
          <p:cNvPr id="265" name="Shape 265"/>
          <p:cNvSpPr/>
          <p:nvPr/>
        </p:nvSpPr>
        <p:spPr>
          <a:xfrm>
            <a:off x="270637" y="6331716"/>
            <a:ext cx="4252763" cy="395297"/>
          </a:xfrm>
          <a:prstGeom prst="rect">
            <a:avLst/>
          </a:prstGeom>
          <a:ln w="12700">
            <a:miter lim="400000"/>
          </a:ln>
          <a:extLst>
            <a:ext uri="{C572A759-6A51-4108-AA02-DFA0A04FC94B}">
              <ma14:wrappingTextBoxFlag xmlns:ma14="http://schemas.microsoft.com/office/mac/drawingml/2011/main" xmlns="" val="1"/>
            </a:ext>
          </a:extLst>
        </p:spPr>
        <p:txBody>
          <a:bodyPr wrap="none" lIns="35717" tIns="35717" rIns="35717" bIns="35717" anchor="ctr">
            <a:spAutoFit/>
          </a:bodyPr>
          <a:lstStyle>
            <a:lvl1pPr>
              <a:defRPr sz="3000" i="1"/>
            </a:lvl1pPr>
          </a:lstStyle>
          <a:p>
            <a:pPr lvl="0">
              <a:defRPr sz="1800" i="0">
                <a:solidFill>
                  <a:srgbClr val="000000"/>
                </a:solidFill>
              </a:defRPr>
            </a:pPr>
            <a:r>
              <a:rPr sz="2100">
                <a:solidFill>
                  <a:srgbClr val="FFFFFF"/>
                </a:solidFill>
              </a:rPr>
              <a:t>Strohminger &amp; Nichols (under review)</a:t>
            </a:r>
          </a:p>
        </p:txBody>
      </p:sp>
      <p:sp>
        <p:nvSpPr>
          <p:cNvPr id="2" name="Rectangle 1"/>
          <p:cNvSpPr/>
          <p:nvPr/>
        </p:nvSpPr>
        <p:spPr>
          <a:xfrm>
            <a:off x="196042" y="6313536"/>
            <a:ext cx="3674504" cy="369332"/>
          </a:xfrm>
          <a:prstGeom prst="rect">
            <a:avLst/>
          </a:prstGeom>
        </p:spPr>
        <p:txBody>
          <a:bodyPr wrap="none">
            <a:spAutoFit/>
          </a:bodyPr>
          <a:lstStyle/>
          <a:p>
            <a:pPr lvl="0">
              <a:defRPr sz="1800" i="0">
                <a:solidFill>
                  <a:srgbClr val="000000"/>
                </a:solidFill>
              </a:defRPr>
            </a:pPr>
            <a:r>
              <a:rPr lang="en-US" i="1" dirty="0">
                <a:solidFill>
                  <a:srgbClr val="000000"/>
                </a:solidFill>
              </a:rPr>
              <a:t>Strohminger &amp; Nichols (under review)</a:t>
            </a:r>
          </a:p>
        </p:txBody>
      </p:sp>
    </p:spTree>
    <p:extLst>
      <p:ext uri="{BB962C8B-B14F-4D97-AF65-F5344CB8AC3E}">
        <p14:creationId xmlns:p14="http://schemas.microsoft.com/office/powerpoint/2010/main" val="27736368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iterate>
                                    <p:tmAbs val="0"/>
                                  </p:iterate>
                                  <p:childTnLst>
                                    <p:set>
                                      <p:cBhvr>
                                        <p:cTn id="6" fill="hold"/>
                                        <p:tgtEl>
                                          <p:spTgt spid="240"/>
                                        </p:tgtEl>
                                        <p:attrNameLst>
                                          <p:attrName>style.visibility</p:attrName>
                                        </p:attrNameLst>
                                      </p:cBhvr>
                                      <p:to>
                                        <p:strVal val="visible"/>
                                      </p:to>
                                    </p:set>
                                    <p:animEffect transition="in" filter="wipe(up)">
                                      <p:cBhvr>
                                        <p:cTn id="7" dur="700"/>
                                        <p:tgtEl>
                                          <p:spTgt spid="240"/>
                                        </p:tgtEl>
                                      </p:cBhvr>
                                    </p:animEffect>
                                  </p:childTnLst>
                                </p:cTn>
                              </p:par>
                              <p:par>
                                <p:cTn id="8" presetID="22" presetClass="entr" presetSubtype="8" fill="hold" grpId="0" nodeType="withEffect">
                                  <p:stCondLst>
                                    <p:cond delay="0"/>
                                  </p:stCondLst>
                                  <p:iterate>
                                    <p:tmAbs val="0"/>
                                  </p:iterate>
                                  <p:childTnLst>
                                    <p:set>
                                      <p:cBhvr>
                                        <p:cTn id="9" fill="hold"/>
                                        <p:tgtEl>
                                          <p:spTgt spid="238"/>
                                        </p:tgtEl>
                                        <p:attrNameLst>
                                          <p:attrName>style.visibility</p:attrName>
                                        </p:attrNameLst>
                                      </p:cBhvr>
                                      <p:to>
                                        <p:strVal val="visible"/>
                                      </p:to>
                                    </p:set>
                                    <p:animEffect transition="in" filter="wipe(left)">
                                      <p:cBhvr>
                                        <p:cTn id="10" dur="700"/>
                                        <p:tgtEl>
                                          <p:spTgt spid="238"/>
                                        </p:tgtEl>
                                      </p:cBhvr>
                                    </p:animEffect>
                                  </p:childTnLst>
                                </p:cTn>
                              </p:par>
                              <p:par>
                                <p:cTn id="11" presetID="22" presetClass="entr" presetSubtype="8" fill="hold" grpId="0" nodeType="withEffect">
                                  <p:stCondLst>
                                    <p:cond delay="0"/>
                                  </p:stCondLst>
                                  <p:iterate>
                                    <p:tmAbs val="0"/>
                                  </p:iterate>
                                  <p:childTnLst>
                                    <p:set>
                                      <p:cBhvr>
                                        <p:cTn id="12" fill="hold"/>
                                        <p:tgtEl>
                                          <p:spTgt spid="237"/>
                                        </p:tgtEl>
                                        <p:attrNameLst>
                                          <p:attrName>style.visibility</p:attrName>
                                        </p:attrNameLst>
                                      </p:cBhvr>
                                      <p:to>
                                        <p:strVal val="visible"/>
                                      </p:to>
                                    </p:set>
                                    <p:animEffect transition="in" filter="wipe(left)">
                                      <p:cBhvr>
                                        <p:cTn id="13" dur="700"/>
                                        <p:tgtEl>
                                          <p:spTgt spid="237"/>
                                        </p:tgtEl>
                                      </p:cBhvr>
                                    </p:animEffect>
                                  </p:childTnLst>
                                </p:cTn>
                              </p:par>
                              <p:par>
                                <p:cTn id="14" presetID="18" presetClass="entr" presetSubtype="3" fill="hold" grpId="0" nodeType="withEffect">
                                  <p:stCondLst>
                                    <p:cond delay="0"/>
                                  </p:stCondLst>
                                  <p:iterate>
                                    <p:tmAbs val="0"/>
                                  </p:iterate>
                                  <p:childTnLst>
                                    <p:set>
                                      <p:cBhvr>
                                        <p:cTn id="15" fill="hold"/>
                                        <p:tgtEl>
                                          <p:spTgt spid="236"/>
                                        </p:tgtEl>
                                        <p:attrNameLst>
                                          <p:attrName>style.visibility</p:attrName>
                                        </p:attrNameLst>
                                      </p:cBhvr>
                                      <p:to>
                                        <p:strVal val="visible"/>
                                      </p:to>
                                    </p:set>
                                    <p:animEffect transition="in" filter="strips(upRight)">
                                      <p:cBhvr>
                                        <p:cTn id="16" dur="700"/>
                                        <p:tgtEl>
                                          <p:spTgt spid="236"/>
                                        </p:tgtEl>
                                      </p:cBhvr>
                                    </p:animEffect>
                                  </p:childTnLst>
                                </p:cTn>
                              </p:par>
                              <p:par>
                                <p:cTn id="17" presetID="22" presetClass="entr" presetSubtype="4" fill="hold" grpId="0" nodeType="withEffect">
                                  <p:stCondLst>
                                    <p:cond delay="0"/>
                                  </p:stCondLst>
                                  <p:iterate>
                                    <p:tmAbs val="0"/>
                                  </p:iterate>
                                  <p:childTnLst>
                                    <p:set>
                                      <p:cBhvr>
                                        <p:cTn id="18" fill="hold"/>
                                        <p:tgtEl>
                                          <p:spTgt spid="235"/>
                                        </p:tgtEl>
                                        <p:attrNameLst>
                                          <p:attrName>style.visibility</p:attrName>
                                        </p:attrNameLst>
                                      </p:cBhvr>
                                      <p:to>
                                        <p:strVal val="visible"/>
                                      </p:to>
                                    </p:set>
                                    <p:animEffect transition="in" filter="wipe(down)">
                                      <p:cBhvr>
                                        <p:cTn id="19" dur="700"/>
                                        <p:tgtEl>
                                          <p:spTgt spid="235"/>
                                        </p:tgtEl>
                                      </p:cBhvr>
                                    </p:animEffect>
                                  </p:childTnLst>
                                </p:cTn>
                              </p:par>
                              <p:par>
                                <p:cTn id="20" presetID="9" presetClass="entr" presetSubtype="0" fill="hold" grpId="0" nodeType="withEffect">
                                  <p:stCondLst>
                                    <p:cond delay="0"/>
                                  </p:stCondLst>
                                  <p:iterate>
                                    <p:tmAbs val="0"/>
                                  </p:iterate>
                                  <p:childTnLst>
                                    <p:set>
                                      <p:cBhvr>
                                        <p:cTn id="21" fill="hold"/>
                                        <p:tgtEl>
                                          <p:spTgt spid="264"/>
                                        </p:tgtEl>
                                        <p:attrNameLst>
                                          <p:attrName>style.visibility</p:attrName>
                                        </p:attrNameLst>
                                      </p:cBhvr>
                                      <p:to>
                                        <p:strVal val="visible"/>
                                      </p:to>
                                    </p:set>
                                    <p:animEffect transition="in" filter="dissolve">
                                      <p:cBhvr>
                                        <p:cTn id="22" dur="1000"/>
                                        <p:tgtEl>
                                          <p:spTgt spid="264"/>
                                        </p:tgtEl>
                                      </p:cBhvr>
                                    </p:animEffect>
                                  </p:childTnLst>
                                </p:cTn>
                              </p:par>
                              <p:par>
                                <p:cTn id="23" presetID="9" presetClass="entr" presetSubtype="0" fill="hold" grpId="0" nodeType="withEffect">
                                  <p:stCondLst>
                                    <p:cond delay="0"/>
                                  </p:stCondLst>
                                  <p:iterate>
                                    <p:tmAbs val="0"/>
                                  </p:iterate>
                                  <p:childTnLst>
                                    <p:set>
                                      <p:cBhvr>
                                        <p:cTn id="24" fill="hold"/>
                                        <p:tgtEl>
                                          <p:spTgt spid="261"/>
                                        </p:tgtEl>
                                        <p:attrNameLst>
                                          <p:attrName>style.visibility</p:attrName>
                                        </p:attrNameLst>
                                      </p:cBhvr>
                                      <p:to>
                                        <p:strVal val="visible"/>
                                      </p:to>
                                    </p:set>
                                    <p:animEffect transition="in" filter="dissolve">
                                      <p:cBhvr>
                                        <p:cTn id="25" dur="1000"/>
                                        <p:tgtEl>
                                          <p:spTgt spid="261"/>
                                        </p:tgtEl>
                                      </p:cBhvr>
                                    </p:animEffect>
                                  </p:childTnLst>
                                </p:cTn>
                              </p:par>
                              <p:par>
                                <p:cTn id="26" presetID="9" presetClass="entr" presetSubtype="0" fill="hold" grpId="0" nodeType="withEffect">
                                  <p:stCondLst>
                                    <p:cond delay="0"/>
                                  </p:stCondLst>
                                  <p:iterate>
                                    <p:tmAbs val="0"/>
                                  </p:iterate>
                                  <p:childTnLst>
                                    <p:set>
                                      <p:cBhvr>
                                        <p:cTn id="27" fill="hold"/>
                                        <p:tgtEl>
                                          <p:spTgt spid="263"/>
                                        </p:tgtEl>
                                        <p:attrNameLst>
                                          <p:attrName>style.visibility</p:attrName>
                                        </p:attrNameLst>
                                      </p:cBhvr>
                                      <p:to>
                                        <p:strVal val="visible"/>
                                      </p:to>
                                    </p:set>
                                    <p:animEffect transition="in" filter="dissolve">
                                      <p:cBhvr>
                                        <p:cTn id="28" dur="1000"/>
                                        <p:tgtEl>
                                          <p:spTgt spid="263"/>
                                        </p:tgtEl>
                                      </p:cBhvr>
                                    </p:animEffect>
                                  </p:childTnLst>
                                </p:cTn>
                              </p:par>
                              <p:par>
                                <p:cTn id="29" presetID="9" presetClass="entr" presetSubtype="0" fill="hold" grpId="0" nodeType="withEffect">
                                  <p:stCondLst>
                                    <p:cond delay="0"/>
                                  </p:stCondLst>
                                  <p:iterate>
                                    <p:tmAbs val="0"/>
                                  </p:iterate>
                                  <p:childTnLst>
                                    <p:set>
                                      <p:cBhvr>
                                        <p:cTn id="30" fill="hold"/>
                                        <p:tgtEl>
                                          <p:spTgt spid="262"/>
                                        </p:tgtEl>
                                        <p:attrNameLst>
                                          <p:attrName>style.visibility</p:attrName>
                                        </p:attrNameLst>
                                      </p:cBhvr>
                                      <p:to>
                                        <p:strVal val="visible"/>
                                      </p:to>
                                    </p:set>
                                    <p:animEffect transition="in" filter="dissolve">
                                      <p:cBhvr>
                                        <p:cTn id="31" dur="1000"/>
                                        <p:tgtEl>
                                          <p:spTgt spid="262"/>
                                        </p:tgtEl>
                                      </p:cBhvr>
                                    </p:animEffect>
                                  </p:childTnLst>
                                </p:cTn>
                              </p:par>
                              <p:par>
                                <p:cTn id="32" presetID="9" presetClass="entr" presetSubtype="0" fill="hold" grpId="0" nodeType="withEffect">
                                  <p:stCondLst>
                                    <p:cond delay="0"/>
                                  </p:stCondLst>
                                  <p:iterate>
                                    <p:tmAbs val="0"/>
                                  </p:iterate>
                                  <p:childTnLst>
                                    <p:set>
                                      <p:cBhvr>
                                        <p:cTn id="33" fill="hold"/>
                                        <p:tgtEl>
                                          <p:spTgt spid="260"/>
                                        </p:tgtEl>
                                        <p:attrNameLst>
                                          <p:attrName>style.visibility</p:attrName>
                                        </p:attrNameLst>
                                      </p:cBhvr>
                                      <p:to>
                                        <p:strVal val="visible"/>
                                      </p:to>
                                    </p:set>
                                    <p:animEffect transition="in" filter="dissolve">
                                      <p:cBhvr>
                                        <p:cTn id="34" dur="1000"/>
                                        <p:tgtEl>
                                          <p:spTgt spid="260"/>
                                        </p:tgtEl>
                                      </p:cBhvr>
                                    </p:animEffect>
                                  </p:childTnLst>
                                </p:cTn>
                              </p:par>
                              <p:par>
                                <p:cTn id="35" presetID="18" presetClass="entr" presetSubtype="6" fill="hold" grpId="0" nodeType="withEffect">
                                  <p:stCondLst>
                                    <p:cond delay="0"/>
                                  </p:stCondLst>
                                  <p:iterate>
                                    <p:tmAbs val="0"/>
                                  </p:iterate>
                                  <p:childTnLst>
                                    <p:set>
                                      <p:cBhvr>
                                        <p:cTn id="36" fill="hold"/>
                                        <p:tgtEl>
                                          <p:spTgt spid="241"/>
                                        </p:tgtEl>
                                        <p:attrNameLst>
                                          <p:attrName>style.visibility</p:attrName>
                                        </p:attrNameLst>
                                      </p:cBhvr>
                                      <p:to>
                                        <p:strVal val="visible"/>
                                      </p:to>
                                    </p:set>
                                    <p:animEffect transition="in" filter="strips(downRight)">
                                      <p:cBhvr>
                                        <p:cTn id="37" dur="700"/>
                                        <p:tgtEl>
                                          <p:spTgt spid="241"/>
                                        </p:tgtEl>
                                      </p:cBhvr>
                                    </p:animEffect>
                                  </p:childTnLst>
                                </p:cTn>
                              </p:par>
                              <p:par>
                                <p:cTn id="38" presetID="9" presetClass="entr" presetSubtype="0" fill="hold" grpId="0" nodeType="withEffect">
                                  <p:stCondLst>
                                    <p:cond delay="0"/>
                                  </p:stCondLst>
                                  <p:iterate>
                                    <p:tmAbs val="0"/>
                                  </p:iterate>
                                  <p:childTnLst>
                                    <p:set>
                                      <p:cBhvr>
                                        <p:cTn id="39" fill="hold"/>
                                        <p:tgtEl>
                                          <p:spTgt spid="258"/>
                                        </p:tgtEl>
                                        <p:attrNameLst>
                                          <p:attrName>style.visibility</p:attrName>
                                        </p:attrNameLst>
                                      </p:cBhvr>
                                      <p:to>
                                        <p:strVal val="visible"/>
                                      </p:to>
                                    </p:set>
                                    <p:animEffect transition="in" filter="dissolve">
                                      <p:cBhvr>
                                        <p:cTn id="40" dur="700"/>
                                        <p:tgtEl>
                                          <p:spTgt spid="258"/>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grpId="0" nodeType="clickEffect">
                                  <p:stCondLst>
                                    <p:cond delay="0"/>
                                  </p:stCondLst>
                                  <p:iterate>
                                    <p:tmAbs val="0"/>
                                  </p:iterate>
                                  <p:childTnLst>
                                    <p:set>
                                      <p:cBhvr>
                                        <p:cTn id="44" fill="hold"/>
                                        <p:tgtEl>
                                          <p:spTgt spid="239"/>
                                        </p:tgtEl>
                                        <p:attrNameLst>
                                          <p:attrName>style.visibility</p:attrName>
                                        </p:attrNameLst>
                                      </p:cBhvr>
                                      <p:to>
                                        <p:strVal val="visible"/>
                                      </p:to>
                                    </p:set>
                                    <p:animEffect transition="in" filter="wipe(left)">
                                      <p:cBhvr>
                                        <p:cTn id="45" dur="700"/>
                                        <p:tgtEl>
                                          <p:spTgt spid="239"/>
                                        </p:tgtEl>
                                      </p:cBhvr>
                                    </p:animEffect>
                                  </p:childTnLst>
                                </p:cTn>
                              </p:par>
                              <p:par>
                                <p:cTn id="46" presetID="9" presetClass="entr" presetSubtype="0" fill="hold" grpId="0" nodeType="withEffect">
                                  <p:stCondLst>
                                    <p:cond delay="0"/>
                                  </p:stCondLst>
                                  <p:iterate>
                                    <p:tmAbs val="0"/>
                                  </p:iterate>
                                  <p:childTnLst>
                                    <p:set>
                                      <p:cBhvr>
                                        <p:cTn id="47" fill="hold"/>
                                        <p:tgtEl>
                                          <p:spTgt spid="259"/>
                                        </p:tgtEl>
                                        <p:attrNameLst>
                                          <p:attrName>style.visibility</p:attrName>
                                        </p:attrNameLst>
                                      </p:cBhvr>
                                      <p:to>
                                        <p:strVal val="visible"/>
                                      </p:to>
                                    </p:set>
                                    <p:animEffect transition="in" filter="dissolve">
                                      <p:cBhvr>
                                        <p:cTn id="48" dur="700"/>
                                        <p:tgtEl>
                                          <p:spTgt spid="2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 grpId="0" animBg="1" advAuto="0"/>
      <p:bldP spid="236" grpId="0" animBg="1" advAuto="0"/>
      <p:bldP spid="237" grpId="0" animBg="1" advAuto="0"/>
      <p:bldP spid="238" grpId="0" animBg="1" advAuto="0"/>
      <p:bldP spid="239" grpId="0" animBg="1" advAuto="0"/>
      <p:bldP spid="240" grpId="0" animBg="1" advAuto="0"/>
      <p:bldP spid="241" grpId="0" animBg="1" advAuto="0"/>
      <p:bldP spid="258" grpId="0" animBg="1" advAuto="0"/>
      <p:bldP spid="259" grpId="0" animBg="1" advAuto="0"/>
      <p:bldP spid="260" grpId="0" animBg="1" advAuto="0"/>
      <p:bldP spid="261" grpId="0" animBg="1" advAuto="0"/>
      <p:bldP spid="262" grpId="0" animBg="1" advAuto="0"/>
      <p:bldP spid="263" grpId="0" animBg="1" advAuto="0"/>
      <p:bldP spid="264" grpId="0" animBg="1" advAuto="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0"/>
            <a:ext cx="6781800" cy="1252728"/>
          </a:xfrm>
        </p:spPr>
        <p:txBody>
          <a:bodyPr>
            <a:normAutofit/>
          </a:bodyPr>
          <a:lstStyle/>
          <a:p>
            <a:pPr algn="ctr"/>
            <a:r>
              <a:rPr lang="en-US" sz="6000" dirty="0" smtClean="0"/>
              <a:t>Project Directions</a:t>
            </a:r>
            <a:endParaRPr lang="en-US" sz="6000" dirty="0"/>
          </a:p>
        </p:txBody>
      </p:sp>
      <p:sp>
        <p:nvSpPr>
          <p:cNvPr id="3" name="Content Placeholder 2"/>
          <p:cNvSpPr>
            <a:spLocks noGrp="1"/>
          </p:cNvSpPr>
          <p:nvPr>
            <p:ph idx="1"/>
          </p:nvPr>
        </p:nvSpPr>
        <p:spPr>
          <a:xfrm>
            <a:off x="1447800" y="1295400"/>
            <a:ext cx="7391400" cy="5235209"/>
          </a:xfrm>
        </p:spPr>
        <p:txBody>
          <a:bodyPr>
            <a:normAutofit fontScale="92500" lnSpcReduction="10000"/>
          </a:bodyPr>
          <a:lstStyle/>
          <a:p>
            <a:pPr marL="438912" lvl="1" indent="-320040">
              <a:spcBef>
                <a:spcPts val="0"/>
              </a:spcBef>
              <a:buClr>
                <a:schemeClr val="accent1"/>
              </a:buClr>
              <a:buSzPct val="88000"/>
              <a:buBlip>
                <a:blip r:embed="rId2"/>
              </a:buBlip>
            </a:pPr>
            <a:r>
              <a:rPr lang="en-US" sz="3600" b="1" dirty="0" smtClean="0"/>
              <a:t>Clinical populations</a:t>
            </a:r>
          </a:p>
          <a:p>
            <a:pPr marL="841248" lvl="2" indent="-457200">
              <a:spcBef>
                <a:spcPts val="0"/>
              </a:spcBef>
              <a:buClr>
                <a:schemeClr val="accent1"/>
              </a:buClr>
              <a:buSzPct val="88000"/>
              <a:buBlip>
                <a:blip r:embed="rId3"/>
              </a:buBlip>
            </a:pPr>
            <a:r>
              <a:rPr lang="en-US" sz="3600" dirty="0" smtClean="0">
                <a:solidFill>
                  <a:schemeClr val="tx1">
                    <a:lumMod val="50000"/>
                    <a:lumOff val="50000"/>
                  </a:schemeClr>
                </a:solidFill>
              </a:rPr>
              <a:t>Psychopathy subcomponents</a:t>
            </a:r>
          </a:p>
          <a:p>
            <a:pPr marL="841248" lvl="2" indent="-457200">
              <a:spcBef>
                <a:spcPts val="0"/>
              </a:spcBef>
              <a:buClr>
                <a:schemeClr val="accent1"/>
              </a:buClr>
              <a:buSzPct val="88000"/>
              <a:buBlip>
                <a:blip r:embed="rId3"/>
              </a:buBlip>
            </a:pPr>
            <a:r>
              <a:rPr lang="en-US" sz="3600" dirty="0" smtClean="0">
                <a:solidFill>
                  <a:schemeClr val="tx1">
                    <a:lumMod val="50000"/>
                    <a:lumOff val="50000"/>
                  </a:schemeClr>
                </a:solidFill>
              </a:rPr>
              <a:t>Memory deficits (Klein)</a:t>
            </a:r>
          </a:p>
          <a:p>
            <a:pPr marL="841248" lvl="2" indent="-457200">
              <a:spcBef>
                <a:spcPts val="0"/>
              </a:spcBef>
              <a:buClr>
                <a:schemeClr val="accent1"/>
              </a:buClr>
              <a:buSzPct val="88000"/>
              <a:buBlip>
                <a:blip r:embed="rId3"/>
              </a:buBlip>
            </a:pPr>
            <a:r>
              <a:rPr lang="en-US" sz="3600" dirty="0" smtClean="0">
                <a:solidFill>
                  <a:schemeClr val="tx1">
                    <a:lumMod val="50000"/>
                    <a:lumOff val="50000"/>
                  </a:schemeClr>
                </a:solidFill>
              </a:rPr>
              <a:t>Depression </a:t>
            </a:r>
          </a:p>
          <a:p>
            <a:pPr marL="841248" lvl="2" indent="-457200">
              <a:spcBef>
                <a:spcPts val="0"/>
              </a:spcBef>
              <a:buClr>
                <a:schemeClr val="accent1"/>
              </a:buClr>
              <a:buSzPct val="88000"/>
              <a:buBlip>
                <a:blip r:embed="rId3"/>
              </a:buBlip>
            </a:pPr>
            <a:r>
              <a:rPr lang="en-US" sz="3600" dirty="0" smtClean="0">
                <a:solidFill>
                  <a:schemeClr val="tx1">
                    <a:lumMod val="50000"/>
                    <a:lumOff val="50000"/>
                  </a:schemeClr>
                </a:solidFill>
              </a:rPr>
              <a:t>Autism</a:t>
            </a:r>
          </a:p>
          <a:p>
            <a:pPr marL="438912" lvl="1" indent="-320040">
              <a:spcBef>
                <a:spcPts val="0"/>
              </a:spcBef>
              <a:buClr>
                <a:schemeClr val="accent1"/>
              </a:buClr>
              <a:buSzPct val="88000"/>
              <a:buBlip>
                <a:blip r:embed="rId2"/>
              </a:buBlip>
            </a:pPr>
            <a:r>
              <a:rPr lang="en-US" sz="3600" b="1" dirty="0" smtClean="0"/>
              <a:t>Comparative populations</a:t>
            </a:r>
          </a:p>
          <a:p>
            <a:pPr marL="841248" lvl="2" indent="-457200">
              <a:spcBef>
                <a:spcPts val="0"/>
              </a:spcBef>
              <a:buClr>
                <a:schemeClr val="accent1"/>
              </a:buClr>
              <a:buSzPct val="88000"/>
              <a:buBlip>
                <a:blip r:embed="rId3"/>
              </a:buBlip>
            </a:pPr>
            <a:r>
              <a:rPr lang="en-US" sz="3600" dirty="0">
                <a:solidFill>
                  <a:schemeClr val="tx1">
                    <a:lumMod val="50000"/>
                    <a:lumOff val="50000"/>
                  </a:schemeClr>
                </a:solidFill>
              </a:rPr>
              <a:t>Moral experts: clergy/philosophers</a:t>
            </a:r>
          </a:p>
          <a:p>
            <a:pPr marL="841248" lvl="2" indent="-457200">
              <a:spcBef>
                <a:spcPts val="0"/>
              </a:spcBef>
              <a:buClr>
                <a:schemeClr val="accent1"/>
              </a:buClr>
              <a:buSzPct val="88000"/>
              <a:buBlip>
                <a:blip r:embed="rId3"/>
              </a:buBlip>
            </a:pPr>
            <a:r>
              <a:rPr lang="en-US" sz="3600" dirty="0">
                <a:solidFill>
                  <a:schemeClr val="tx1">
                    <a:lumMod val="50000"/>
                    <a:lumOff val="50000"/>
                  </a:schemeClr>
                </a:solidFill>
              </a:rPr>
              <a:t>Cultural </a:t>
            </a:r>
            <a:r>
              <a:rPr lang="en-US" sz="3600" dirty="0" smtClean="0">
                <a:solidFill>
                  <a:schemeClr val="tx1">
                    <a:lumMod val="50000"/>
                    <a:lumOff val="50000"/>
                  </a:schemeClr>
                </a:solidFill>
              </a:rPr>
              <a:t>differences</a:t>
            </a:r>
            <a:endParaRPr lang="en-US" sz="3600" b="1" dirty="0"/>
          </a:p>
          <a:p>
            <a:pPr marL="438912" lvl="1" indent="-320040">
              <a:spcBef>
                <a:spcPts val="0"/>
              </a:spcBef>
              <a:buClr>
                <a:schemeClr val="accent1"/>
              </a:buClr>
              <a:buSzPct val="88000"/>
              <a:buBlip>
                <a:blip r:embed="rId2"/>
              </a:buBlip>
            </a:pPr>
            <a:r>
              <a:rPr lang="en-US" sz="3600" b="1" dirty="0" smtClean="0"/>
              <a:t>Real-world transformations</a:t>
            </a:r>
            <a:endParaRPr lang="en-US" sz="3600" dirty="0" smtClean="0">
              <a:solidFill>
                <a:schemeClr val="tx1">
                  <a:lumMod val="50000"/>
                  <a:lumOff val="50000"/>
                </a:schemeClr>
              </a:solidFill>
            </a:endParaRPr>
          </a:p>
          <a:p>
            <a:pPr marL="841248" lvl="2" indent="-457200">
              <a:spcBef>
                <a:spcPts val="0"/>
              </a:spcBef>
              <a:buClr>
                <a:schemeClr val="accent1"/>
              </a:buClr>
              <a:buSzPct val="88000"/>
              <a:buBlip>
                <a:blip r:embed="rId3"/>
              </a:buBlip>
            </a:pPr>
            <a:r>
              <a:rPr lang="en-US" sz="3600" dirty="0" smtClean="0">
                <a:solidFill>
                  <a:schemeClr val="tx1">
                    <a:lumMod val="50000"/>
                    <a:lumOff val="50000"/>
                  </a:schemeClr>
                </a:solidFill>
              </a:rPr>
              <a:t>Moral injury</a:t>
            </a:r>
          </a:p>
          <a:p>
            <a:pPr marL="841248" lvl="2" indent="-457200">
              <a:spcBef>
                <a:spcPts val="0"/>
              </a:spcBef>
              <a:buClr>
                <a:schemeClr val="accent1"/>
              </a:buClr>
              <a:buSzPct val="88000"/>
              <a:buBlip>
                <a:blip r:embed="rId3"/>
              </a:buBlip>
            </a:pPr>
            <a:r>
              <a:rPr lang="en-US" sz="3600" dirty="0" smtClean="0">
                <a:solidFill>
                  <a:schemeClr val="tx1">
                    <a:lumMod val="50000"/>
                    <a:lumOff val="50000"/>
                  </a:schemeClr>
                </a:solidFill>
              </a:rPr>
              <a:t>Religious conversion</a:t>
            </a:r>
          </a:p>
          <a:p>
            <a:pPr marL="384048" lvl="2" indent="0">
              <a:spcBef>
                <a:spcPts val="0"/>
              </a:spcBef>
              <a:buClr>
                <a:schemeClr val="accent1"/>
              </a:buClr>
              <a:buSzPct val="88000"/>
              <a:buNone/>
            </a:pPr>
            <a:endParaRPr lang="en-US" sz="4000" dirty="0" smtClean="0">
              <a:solidFill>
                <a:schemeClr val="tx1">
                  <a:lumMod val="50000"/>
                  <a:lumOff val="50000"/>
                </a:schemeClr>
              </a:solidFill>
            </a:endParaRPr>
          </a:p>
          <a:p>
            <a:pPr marL="704088" lvl="2" indent="-320040">
              <a:spcBef>
                <a:spcPts val="0"/>
              </a:spcBef>
              <a:buClr>
                <a:schemeClr val="accent1"/>
              </a:buClr>
              <a:buSzPct val="88000"/>
              <a:buBlip>
                <a:blip r:embed="rId2"/>
              </a:buBlip>
            </a:pPr>
            <a:endParaRPr lang="en-US" sz="3600" dirty="0"/>
          </a:p>
        </p:txBody>
      </p:sp>
    </p:spTree>
    <p:extLst>
      <p:ext uri="{BB962C8B-B14F-4D97-AF65-F5344CB8AC3E}">
        <p14:creationId xmlns:p14="http://schemas.microsoft.com/office/powerpoint/2010/main" val="9110281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9144000" cy="6858000"/>
          </a:xfrm>
          <a:prstGeom prst="rect">
            <a:avLst/>
          </a:prstGeom>
          <a:solidFill>
            <a:schemeClr val="tx1">
              <a:lumMod val="65000"/>
              <a:lumOff val="35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0" y="2590800"/>
            <a:ext cx="9144000" cy="1252728"/>
          </a:xfrm>
        </p:spPr>
        <p:txBody>
          <a:bodyPr>
            <a:noAutofit/>
          </a:bodyPr>
          <a:lstStyle/>
          <a:p>
            <a:pPr algn="ctr"/>
            <a:r>
              <a:rPr lang="en-US" sz="5400" dirty="0">
                <a:solidFill>
                  <a:srgbClr val="FFE193"/>
                </a:solidFill>
              </a:rPr>
              <a:t>Year </a:t>
            </a:r>
            <a:r>
              <a:rPr lang="en-US" sz="5400" dirty="0" smtClean="0">
                <a:solidFill>
                  <a:srgbClr val="FFE193"/>
                </a:solidFill>
              </a:rPr>
              <a:t>2</a:t>
            </a:r>
            <a:r>
              <a:rPr lang="en-US" sz="3600" dirty="0"/>
              <a:t/>
            </a:r>
            <a:br>
              <a:rPr lang="en-US" sz="3600" dirty="0"/>
            </a:br>
            <a:r>
              <a:rPr lang="en-US" sz="8000" dirty="0" smtClean="0"/>
              <a:t>What Are the</a:t>
            </a:r>
            <a:br>
              <a:rPr lang="en-US" sz="8000" dirty="0" smtClean="0"/>
            </a:br>
            <a:r>
              <a:rPr lang="en-US" sz="8000" dirty="0" smtClean="0"/>
              <a:t>Mechanisms</a:t>
            </a:r>
            <a:r>
              <a:rPr lang="en-US" sz="8000" dirty="0"/>
              <a:t> </a:t>
            </a:r>
            <a:r>
              <a:rPr lang="en-US" sz="8000" dirty="0" smtClean="0"/>
              <a:t>and Behavioral Effects?</a:t>
            </a:r>
            <a:endParaRPr lang="en-US" sz="6600" dirty="0">
              <a:solidFill>
                <a:schemeClr val="accent1">
                  <a:lumMod val="40000"/>
                  <a:lumOff val="60000"/>
                </a:schemeClr>
              </a:solidFill>
            </a:endParaRPr>
          </a:p>
        </p:txBody>
      </p:sp>
    </p:spTree>
    <p:extLst>
      <p:ext uri="{BB962C8B-B14F-4D97-AF65-F5344CB8AC3E}">
        <p14:creationId xmlns:p14="http://schemas.microsoft.com/office/powerpoint/2010/main" val="2741706662"/>
      </p:ext>
    </p:extLst>
  </p:cSld>
  <p:clrMapOvr>
    <a:masterClrMapping/>
  </p:clrMapOvr>
  <mc:AlternateContent xmlns:mc="http://schemas.openxmlformats.org/markup-compatibility/2006" xmlns:p14="http://schemas.microsoft.com/office/powerpoint/2010/main">
    <mc:Choice Requires="p14">
      <p:transition spd="slow" p14:dur="2500">
        <p14:vortex dir="r"/>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gradFill flip="none" rotWithShape="1">
            <a:gsLst>
              <a:gs pos="0">
                <a:schemeClr val="accent4">
                  <a:lumMod val="40000"/>
                  <a:lumOff val="60000"/>
                </a:schemeClr>
              </a:gs>
              <a:gs pos="100000">
                <a:schemeClr val="accent4">
                  <a:lumMod val="75000"/>
                </a:schemeClr>
              </a:gs>
            </a:gsLst>
            <a:lin ang="5100000" scaled="0"/>
            <a:tileRect/>
          </a:gradFill>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2" name="Title 1"/>
          <p:cNvSpPr>
            <a:spLocks noGrp="1"/>
          </p:cNvSpPr>
          <p:nvPr>
            <p:ph type="title"/>
          </p:nvPr>
        </p:nvSpPr>
        <p:spPr>
          <a:xfrm>
            <a:off x="457200" y="2133600"/>
            <a:ext cx="8229600" cy="1252728"/>
          </a:xfrm>
        </p:spPr>
        <p:txBody>
          <a:bodyPr>
            <a:normAutofit fontScale="90000"/>
          </a:bodyPr>
          <a:lstStyle/>
          <a:p>
            <a:pPr algn="ctr"/>
            <a:r>
              <a:rPr lang="en-US" sz="12800" dirty="0" smtClean="0"/>
              <a:t>4</a:t>
            </a:r>
            <a:r>
              <a:rPr lang="en-US" dirty="0" smtClean="0"/>
              <a:t/>
            </a:r>
            <a:br>
              <a:rPr lang="en-US" dirty="0" smtClean="0"/>
            </a:br>
            <a:r>
              <a:rPr lang="en-US" dirty="0" smtClean="0"/>
              <a:t>Avowal and the Moral Self</a:t>
            </a:r>
            <a:endParaRPr lang="en-US" dirty="0"/>
          </a:p>
        </p:txBody>
      </p:sp>
    </p:spTree>
    <p:extLst>
      <p:ext uri="{BB962C8B-B14F-4D97-AF65-F5344CB8AC3E}">
        <p14:creationId xmlns:p14="http://schemas.microsoft.com/office/powerpoint/2010/main" val="257684854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948" y="2590800"/>
            <a:ext cx="8229600" cy="1252728"/>
          </a:xfrm>
        </p:spPr>
        <p:txBody>
          <a:bodyPr>
            <a:normAutofit/>
          </a:bodyPr>
          <a:lstStyle/>
          <a:p>
            <a:pPr algn="ctr"/>
            <a:r>
              <a:rPr lang="en-US" sz="6600" dirty="0" smtClean="0"/>
              <a:t>Work in progress…</a:t>
            </a:r>
            <a:endParaRPr lang="en-US" sz="6600" dirty="0"/>
          </a:p>
        </p:txBody>
      </p:sp>
    </p:spTree>
    <p:extLst>
      <p:ext uri="{BB962C8B-B14F-4D97-AF65-F5344CB8AC3E}">
        <p14:creationId xmlns:p14="http://schemas.microsoft.com/office/powerpoint/2010/main" val="88011897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252728"/>
          </a:xfrm>
        </p:spPr>
        <p:txBody>
          <a:bodyPr/>
          <a:lstStyle/>
          <a:p>
            <a:pPr algn="ctr"/>
            <a:r>
              <a:rPr lang="en-US" dirty="0" smtClean="0"/>
              <a:t>Avowal/Disavowal Pilot</a:t>
            </a:r>
            <a:endParaRPr lang="en-US" dirty="0"/>
          </a:p>
        </p:txBody>
      </p:sp>
      <p:graphicFrame>
        <p:nvGraphicFramePr>
          <p:cNvPr id="4" name="Chart 3"/>
          <p:cNvGraphicFramePr/>
          <p:nvPr>
            <p:extLst>
              <p:ext uri="{D42A27DB-BD31-4B8C-83A1-F6EECF244321}">
                <p14:modId xmlns:p14="http://schemas.microsoft.com/office/powerpoint/2010/main" val="1641600199"/>
              </p:ext>
            </p:extLst>
          </p:nvPr>
        </p:nvGraphicFramePr>
        <p:xfrm>
          <a:off x="1496313" y="914400"/>
          <a:ext cx="7391400" cy="5002070"/>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p:cNvSpPr txBox="1"/>
          <p:nvPr/>
        </p:nvSpPr>
        <p:spPr>
          <a:xfrm>
            <a:off x="457200" y="5983069"/>
            <a:ext cx="8430513" cy="646331"/>
          </a:xfrm>
          <a:prstGeom prst="rect">
            <a:avLst/>
          </a:prstGeom>
          <a:noFill/>
        </p:spPr>
        <p:txBody>
          <a:bodyPr wrap="none" rtlCol="0">
            <a:spAutoFit/>
          </a:bodyPr>
          <a:lstStyle/>
          <a:p>
            <a:r>
              <a:rPr lang="en-US" sz="3600" dirty="0" smtClean="0"/>
              <a:t>Loss of homophobic attitudes and behavior</a:t>
            </a:r>
            <a:endParaRPr lang="en-US" sz="3600" dirty="0"/>
          </a:p>
        </p:txBody>
      </p:sp>
    </p:spTree>
    <p:extLst>
      <p:ext uri="{BB962C8B-B14F-4D97-AF65-F5344CB8AC3E}">
        <p14:creationId xmlns:p14="http://schemas.microsoft.com/office/powerpoint/2010/main" val="108506332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28472"/>
            <a:ext cx="8229600" cy="1252728"/>
          </a:xfrm>
        </p:spPr>
        <p:txBody>
          <a:bodyPr>
            <a:normAutofit/>
          </a:bodyPr>
          <a:lstStyle/>
          <a:p>
            <a:pPr algn="ctr"/>
            <a:r>
              <a:rPr lang="en-US" sz="6600" dirty="0" smtClean="0"/>
              <a:t>Project Directions</a:t>
            </a:r>
            <a:endParaRPr lang="en-US" sz="6600" dirty="0"/>
          </a:p>
        </p:txBody>
      </p:sp>
      <p:sp>
        <p:nvSpPr>
          <p:cNvPr id="3" name="Content Placeholder 2"/>
          <p:cNvSpPr>
            <a:spLocks noGrp="1"/>
          </p:cNvSpPr>
          <p:nvPr>
            <p:ph idx="1"/>
          </p:nvPr>
        </p:nvSpPr>
        <p:spPr>
          <a:xfrm>
            <a:off x="762000" y="2079991"/>
            <a:ext cx="8077200" cy="4625609"/>
          </a:xfrm>
        </p:spPr>
        <p:txBody>
          <a:bodyPr>
            <a:normAutofit lnSpcReduction="10000"/>
          </a:bodyPr>
          <a:lstStyle/>
          <a:p>
            <a:r>
              <a:rPr lang="en-US" b="1" dirty="0" smtClean="0"/>
              <a:t>Moral self effect reduces for changes in disavowed values</a:t>
            </a:r>
          </a:p>
          <a:p>
            <a:pPr lvl="1"/>
            <a:r>
              <a:rPr lang="en-US" dirty="0" smtClean="0">
                <a:solidFill>
                  <a:srgbClr val="7F7F7F"/>
                </a:solidFill>
              </a:rPr>
              <a:t>Selfishness</a:t>
            </a:r>
          </a:p>
          <a:p>
            <a:pPr lvl="1"/>
            <a:r>
              <a:rPr lang="en-US" dirty="0" smtClean="0">
                <a:solidFill>
                  <a:srgbClr val="7F7F7F"/>
                </a:solidFill>
              </a:rPr>
              <a:t>Hypocrisy</a:t>
            </a:r>
          </a:p>
          <a:p>
            <a:pPr lvl="1"/>
            <a:r>
              <a:rPr lang="en-US" dirty="0" smtClean="0">
                <a:solidFill>
                  <a:srgbClr val="7F7F7F"/>
                </a:solidFill>
              </a:rPr>
              <a:t>Intolerance</a:t>
            </a:r>
          </a:p>
          <a:p>
            <a:r>
              <a:rPr lang="en-US" b="1" dirty="0" smtClean="0"/>
              <a:t>Priming moral self can reduce:</a:t>
            </a:r>
          </a:p>
          <a:p>
            <a:pPr lvl="1"/>
            <a:r>
              <a:rPr lang="en-US" dirty="0" smtClean="0">
                <a:solidFill>
                  <a:srgbClr val="7F7F7F"/>
                </a:solidFill>
              </a:rPr>
              <a:t>Bias (IAT measures)</a:t>
            </a:r>
          </a:p>
          <a:p>
            <a:pPr lvl="1"/>
            <a:r>
              <a:rPr lang="en-US" dirty="0" smtClean="0">
                <a:solidFill>
                  <a:srgbClr val="7F7F7F"/>
                </a:solidFill>
              </a:rPr>
              <a:t>Self-serving behaviors (above)</a:t>
            </a:r>
            <a:endParaRPr lang="en-US" dirty="0">
              <a:solidFill>
                <a:srgbClr val="7F7F7F"/>
              </a:solidFill>
            </a:endParaRPr>
          </a:p>
        </p:txBody>
      </p:sp>
    </p:spTree>
    <p:extLst>
      <p:ext uri="{BB962C8B-B14F-4D97-AF65-F5344CB8AC3E}">
        <p14:creationId xmlns:p14="http://schemas.microsoft.com/office/powerpoint/2010/main" val="90003756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gradFill flip="none" rotWithShape="1">
            <a:gsLst>
              <a:gs pos="0">
                <a:schemeClr val="accent4">
                  <a:lumMod val="40000"/>
                  <a:lumOff val="60000"/>
                </a:schemeClr>
              </a:gs>
              <a:gs pos="100000">
                <a:schemeClr val="accent4">
                  <a:lumMod val="75000"/>
                </a:schemeClr>
              </a:gs>
            </a:gsLst>
            <a:lin ang="5100000" scaled="0"/>
            <a:tileRect/>
          </a:gradFill>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2" name="Title 1"/>
          <p:cNvSpPr>
            <a:spLocks noGrp="1"/>
          </p:cNvSpPr>
          <p:nvPr>
            <p:ph type="title"/>
          </p:nvPr>
        </p:nvSpPr>
        <p:spPr>
          <a:xfrm>
            <a:off x="457200" y="2133600"/>
            <a:ext cx="8229600" cy="1252728"/>
          </a:xfrm>
        </p:spPr>
        <p:txBody>
          <a:bodyPr>
            <a:normAutofit fontScale="90000"/>
          </a:bodyPr>
          <a:lstStyle/>
          <a:p>
            <a:pPr algn="ctr"/>
            <a:r>
              <a:rPr lang="en-US" sz="12800" dirty="0" smtClean="0"/>
              <a:t>5</a:t>
            </a:r>
            <a:r>
              <a:rPr lang="en-US" dirty="0" smtClean="0"/>
              <a:t/>
            </a:r>
            <a:br>
              <a:rPr lang="en-US" dirty="0" smtClean="0"/>
            </a:br>
            <a:r>
              <a:rPr lang="en-US" dirty="0" smtClean="0"/>
              <a:t>Mechanisms of the Moral Self</a:t>
            </a:r>
            <a:endParaRPr lang="en-US" dirty="0"/>
          </a:p>
        </p:txBody>
      </p:sp>
    </p:spTree>
    <p:extLst>
      <p:ext uri="{BB962C8B-B14F-4D97-AF65-F5344CB8AC3E}">
        <p14:creationId xmlns:p14="http://schemas.microsoft.com/office/powerpoint/2010/main" val="257684854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3678" y="1642872"/>
            <a:ext cx="8229600" cy="1252728"/>
          </a:xfrm>
        </p:spPr>
        <p:txBody>
          <a:bodyPr>
            <a:normAutofit fontScale="90000"/>
          </a:bodyPr>
          <a:lstStyle/>
          <a:p>
            <a:pPr algn="ctr"/>
            <a:r>
              <a:rPr lang="en-US" sz="8900" dirty="0" smtClean="0"/>
              <a:t>Hypotheses</a:t>
            </a:r>
            <a:endParaRPr lang="en-US" dirty="0"/>
          </a:p>
        </p:txBody>
      </p:sp>
      <p:sp>
        <p:nvSpPr>
          <p:cNvPr id="3" name="Content Placeholder 2"/>
          <p:cNvSpPr>
            <a:spLocks noGrp="1"/>
          </p:cNvSpPr>
          <p:nvPr>
            <p:ph idx="1"/>
          </p:nvPr>
        </p:nvSpPr>
        <p:spPr>
          <a:xfrm>
            <a:off x="443678" y="2971800"/>
            <a:ext cx="8229600" cy="2514600"/>
          </a:xfrm>
        </p:spPr>
        <p:txBody>
          <a:bodyPr>
            <a:normAutofit/>
          </a:bodyPr>
          <a:lstStyle/>
          <a:p>
            <a:pPr algn="ctr"/>
            <a:r>
              <a:rPr lang="en-US" sz="4000" b="1" dirty="0" smtClean="0"/>
              <a:t>Cognition: </a:t>
            </a:r>
            <a:r>
              <a:rPr lang="en-US" sz="4000" dirty="0" smtClean="0"/>
              <a:t>Moral self as automatic</a:t>
            </a:r>
          </a:p>
          <a:p>
            <a:pPr algn="ctr"/>
            <a:r>
              <a:rPr lang="en-US" sz="4000" b="1" dirty="0" smtClean="0"/>
              <a:t>Emotion: </a:t>
            </a:r>
            <a:r>
              <a:rPr lang="en-US" sz="4000" dirty="0" smtClean="0"/>
              <a:t>Affect as mediator</a:t>
            </a:r>
            <a:endParaRPr lang="en-US" sz="4000" dirty="0"/>
          </a:p>
        </p:txBody>
      </p:sp>
      <p:grpSp>
        <p:nvGrpSpPr>
          <p:cNvPr id="7" name="Group 6"/>
          <p:cNvGrpSpPr/>
          <p:nvPr/>
        </p:nvGrpSpPr>
        <p:grpSpPr>
          <a:xfrm>
            <a:off x="228600" y="652272"/>
            <a:ext cx="3429000" cy="2324817"/>
            <a:chOff x="228600" y="652272"/>
            <a:chExt cx="3429000" cy="2324817"/>
          </a:xfrm>
        </p:grpSpPr>
        <p:sp>
          <p:nvSpPr>
            <p:cNvPr id="6" name="Bent Arrow 5"/>
            <p:cNvSpPr/>
            <p:nvPr/>
          </p:nvSpPr>
          <p:spPr>
            <a:xfrm rot="3252650" flipV="1">
              <a:off x="570890" y="1434039"/>
              <a:ext cx="1485900" cy="1600200"/>
            </a:xfrm>
            <a:prstGeom prst="bent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solidFill>
                  <a:schemeClr val="tx1"/>
                </a:solidFill>
              </a:endParaRPr>
            </a:p>
          </p:txBody>
        </p:sp>
        <p:sp>
          <p:nvSpPr>
            <p:cNvPr id="5" name="Rounded Rectangle 4"/>
            <p:cNvSpPr/>
            <p:nvPr/>
          </p:nvSpPr>
          <p:spPr>
            <a:xfrm>
              <a:off x="228600" y="652272"/>
              <a:ext cx="3429000" cy="990600"/>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3600" dirty="0" smtClean="0"/>
                <a:t>Psychometrics</a:t>
              </a:r>
              <a:endParaRPr lang="en-US" sz="3600" dirty="0"/>
            </a:p>
          </p:txBody>
        </p:sp>
      </p:grpSp>
      <p:grpSp>
        <p:nvGrpSpPr>
          <p:cNvPr id="11" name="Group 10"/>
          <p:cNvGrpSpPr/>
          <p:nvPr/>
        </p:nvGrpSpPr>
        <p:grpSpPr>
          <a:xfrm>
            <a:off x="5334000" y="721057"/>
            <a:ext cx="3537098" cy="2339164"/>
            <a:chOff x="5334000" y="721057"/>
            <a:chExt cx="3537098" cy="2339164"/>
          </a:xfrm>
        </p:grpSpPr>
        <p:sp>
          <p:nvSpPr>
            <p:cNvPr id="9" name="Bent Arrow 8"/>
            <p:cNvSpPr/>
            <p:nvPr/>
          </p:nvSpPr>
          <p:spPr>
            <a:xfrm rot="7986461">
              <a:off x="7294952" y="1484075"/>
              <a:ext cx="1465121" cy="1687171"/>
            </a:xfrm>
            <a:prstGeom prst="bent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solidFill>
                  <a:schemeClr val="tx1"/>
                </a:solidFill>
              </a:endParaRPr>
            </a:p>
          </p:txBody>
        </p:sp>
        <p:sp>
          <p:nvSpPr>
            <p:cNvPr id="10" name="Rounded Rectangle 9"/>
            <p:cNvSpPr/>
            <p:nvPr/>
          </p:nvSpPr>
          <p:spPr>
            <a:xfrm>
              <a:off x="5334000" y="721057"/>
              <a:ext cx="3429000" cy="990600"/>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3600" dirty="0" smtClean="0"/>
                <a:t>Load</a:t>
              </a:r>
              <a:endParaRPr lang="en-US" sz="3600" dirty="0"/>
            </a:p>
          </p:txBody>
        </p:sp>
      </p:grpSp>
      <p:grpSp>
        <p:nvGrpSpPr>
          <p:cNvPr id="17" name="Group 16"/>
          <p:cNvGrpSpPr/>
          <p:nvPr/>
        </p:nvGrpSpPr>
        <p:grpSpPr>
          <a:xfrm>
            <a:off x="990600" y="4387646"/>
            <a:ext cx="3429000" cy="2241754"/>
            <a:chOff x="990600" y="4387646"/>
            <a:chExt cx="3429000" cy="2241754"/>
          </a:xfrm>
        </p:grpSpPr>
        <p:sp>
          <p:nvSpPr>
            <p:cNvPr id="12" name="Bent Arrow 11"/>
            <p:cNvSpPr/>
            <p:nvPr/>
          </p:nvSpPr>
          <p:spPr>
            <a:xfrm rot="19274463">
              <a:off x="1664781" y="4387646"/>
              <a:ext cx="1465121" cy="1687171"/>
            </a:xfrm>
            <a:prstGeom prst="bent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solidFill>
                  <a:schemeClr val="tx1"/>
                </a:solidFill>
              </a:endParaRPr>
            </a:p>
          </p:txBody>
        </p:sp>
        <p:sp>
          <p:nvSpPr>
            <p:cNvPr id="13" name="Rounded Rectangle 12"/>
            <p:cNvSpPr/>
            <p:nvPr/>
          </p:nvSpPr>
          <p:spPr>
            <a:xfrm>
              <a:off x="990600" y="5638800"/>
              <a:ext cx="3429000" cy="990600"/>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3600" dirty="0" smtClean="0"/>
                <a:t>Arousal</a:t>
              </a:r>
              <a:endParaRPr lang="en-US" sz="3600" dirty="0"/>
            </a:p>
          </p:txBody>
        </p:sp>
      </p:grpSp>
      <p:grpSp>
        <p:nvGrpSpPr>
          <p:cNvPr id="16" name="Group 15"/>
          <p:cNvGrpSpPr/>
          <p:nvPr/>
        </p:nvGrpSpPr>
        <p:grpSpPr>
          <a:xfrm>
            <a:off x="4953000" y="4414191"/>
            <a:ext cx="3429000" cy="2215209"/>
            <a:chOff x="4953000" y="4414191"/>
            <a:chExt cx="3429000" cy="2215209"/>
          </a:xfrm>
        </p:grpSpPr>
        <p:sp>
          <p:nvSpPr>
            <p:cNvPr id="15" name="Bent Arrow 14"/>
            <p:cNvSpPr/>
            <p:nvPr/>
          </p:nvSpPr>
          <p:spPr>
            <a:xfrm rot="3166457" flipH="1">
              <a:off x="6016261" y="4391983"/>
              <a:ext cx="1413593" cy="1458010"/>
            </a:xfrm>
            <a:prstGeom prst="bent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solidFill>
                  <a:schemeClr val="tx1"/>
                </a:solidFill>
              </a:endParaRPr>
            </a:p>
          </p:txBody>
        </p:sp>
        <p:sp>
          <p:nvSpPr>
            <p:cNvPr id="14" name="Rounded Rectangle 13"/>
            <p:cNvSpPr/>
            <p:nvPr/>
          </p:nvSpPr>
          <p:spPr>
            <a:xfrm>
              <a:off x="4953000" y="5638800"/>
              <a:ext cx="3429000" cy="990600"/>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3600" dirty="0" smtClean="0"/>
                <a:t>Manipulation</a:t>
              </a:r>
              <a:endParaRPr lang="en-US" sz="3600" dirty="0"/>
            </a:p>
          </p:txBody>
        </p:sp>
      </p:grpSp>
    </p:spTree>
    <p:extLst>
      <p:ext uri="{BB962C8B-B14F-4D97-AF65-F5344CB8AC3E}">
        <p14:creationId xmlns:p14="http://schemas.microsoft.com/office/powerpoint/2010/main" val="4006466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2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2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2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gradFill flip="none" rotWithShape="1">
            <a:gsLst>
              <a:gs pos="0">
                <a:schemeClr val="accent4">
                  <a:lumMod val="40000"/>
                  <a:lumOff val="60000"/>
                </a:schemeClr>
              </a:gs>
              <a:gs pos="100000">
                <a:schemeClr val="accent4">
                  <a:lumMod val="75000"/>
                </a:schemeClr>
              </a:gs>
            </a:gsLst>
            <a:lin ang="5100000" scaled="0"/>
            <a:tileRect/>
          </a:gradFill>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2" name="Title 1"/>
          <p:cNvSpPr>
            <a:spLocks noGrp="1"/>
          </p:cNvSpPr>
          <p:nvPr>
            <p:ph type="title"/>
          </p:nvPr>
        </p:nvSpPr>
        <p:spPr>
          <a:xfrm>
            <a:off x="457200" y="2133600"/>
            <a:ext cx="8229600" cy="1252728"/>
          </a:xfrm>
        </p:spPr>
        <p:txBody>
          <a:bodyPr>
            <a:normAutofit fontScale="90000"/>
          </a:bodyPr>
          <a:lstStyle/>
          <a:p>
            <a:pPr algn="ctr"/>
            <a:r>
              <a:rPr lang="en-US" sz="12800" dirty="0" smtClean="0"/>
              <a:t>6</a:t>
            </a:r>
            <a:r>
              <a:rPr lang="en-US" dirty="0" smtClean="0"/>
              <a:t/>
            </a:r>
            <a:br>
              <a:rPr lang="en-US" dirty="0" smtClean="0"/>
            </a:br>
            <a:r>
              <a:rPr lang="en-US" dirty="0" smtClean="0"/>
              <a:t>Motivation and the Moral Self</a:t>
            </a:r>
            <a:endParaRPr lang="en-US" dirty="0"/>
          </a:p>
        </p:txBody>
      </p:sp>
    </p:spTree>
    <p:extLst>
      <p:ext uri="{BB962C8B-B14F-4D97-AF65-F5344CB8AC3E}">
        <p14:creationId xmlns:p14="http://schemas.microsoft.com/office/powerpoint/2010/main" val="31022035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expected data connectedness 0.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0" y="152400"/>
            <a:ext cx="8572500" cy="6858000"/>
          </a:xfrm>
          <a:prstGeom prst="rect">
            <a:avLst/>
          </a:prstGeom>
        </p:spPr>
      </p:pic>
      <p:sp>
        <p:nvSpPr>
          <p:cNvPr id="3" name="Title 1"/>
          <p:cNvSpPr>
            <a:spLocks noGrp="1"/>
          </p:cNvSpPr>
          <p:nvPr>
            <p:ph type="title"/>
          </p:nvPr>
        </p:nvSpPr>
        <p:spPr>
          <a:xfrm>
            <a:off x="457200" y="-16684"/>
            <a:ext cx="8229600" cy="1252728"/>
          </a:xfrm>
        </p:spPr>
        <p:txBody>
          <a:bodyPr>
            <a:normAutofit/>
          </a:bodyPr>
          <a:lstStyle/>
          <a:p>
            <a:pPr algn="ctr"/>
            <a:r>
              <a:rPr lang="en-US" sz="6000" dirty="0" smtClean="0"/>
              <a:t>Prior Work</a:t>
            </a:r>
            <a:endParaRPr lang="en-US" sz="6000" dirty="0"/>
          </a:p>
        </p:txBody>
      </p:sp>
    </p:spTree>
    <p:extLst>
      <p:ext uri="{BB962C8B-B14F-4D97-AF65-F5344CB8AC3E}">
        <p14:creationId xmlns:p14="http://schemas.microsoft.com/office/powerpoint/2010/main" val="351450840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expected data connectedness 0.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0" y="152400"/>
            <a:ext cx="8572500" cy="6858000"/>
          </a:xfrm>
          <a:prstGeom prst="rect">
            <a:avLst/>
          </a:prstGeom>
        </p:spPr>
      </p:pic>
      <p:pic>
        <p:nvPicPr>
          <p:cNvPr id="5" name="Picture 4" descr="expected data connectedness 1.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1500" y="152400"/>
            <a:ext cx="8572500" cy="6858000"/>
          </a:xfrm>
          <a:prstGeom prst="rect">
            <a:avLst/>
          </a:prstGeom>
        </p:spPr>
      </p:pic>
      <p:sp>
        <p:nvSpPr>
          <p:cNvPr id="6" name="Title 1"/>
          <p:cNvSpPr>
            <a:spLocks noGrp="1"/>
          </p:cNvSpPr>
          <p:nvPr>
            <p:ph type="title"/>
          </p:nvPr>
        </p:nvSpPr>
        <p:spPr>
          <a:xfrm>
            <a:off x="-23159" y="-338328"/>
            <a:ext cx="9149680" cy="1252728"/>
          </a:xfrm>
        </p:spPr>
        <p:txBody>
          <a:bodyPr>
            <a:normAutofit/>
          </a:bodyPr>
          <a:lstStyle/>
          <a:p>
            <a:pPr algn="ctr"/>
            <a:r>
              <a:rPr lang="en-US" sz="6000" dirty="0" smtClean="0"/>
              <a:t>Project Directions</a:t>
            </a:r>
            <a:endParaRPr lang="en-US" sz="6000" dirty="0"/>
          </a:p>
        </p:txBody>
      </p:sp>
    </p:spTree>
    <p:extLst>
      <p:ext uri="{BB962C8B-B14F-4D97-AF65-F5344CB8AC3E}">
        <p14:creationId xmlns:p14="http://schemas.microsoft.com/office/powerpoint/2010/main" val="1636146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9144000" cy="6858000"/>
          </a:xfrm>
          <a:prstGeom prst="rect">
            <a:avLst/>
          </a:prstGeom>
          <a:solidFill>
            <a:schemeClr val="tx1">
              <a:lumMod val="65000"/>
              <a:lumOff val="35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0" y="2590800"/>
            <a:ext cx="9144000" cy="1252728"/>
          </a:xfrm>
        </p:spPr>
        <p:txBody>
          <a:bodyPr>
            <a:noAutofit/>
          </a:bodyPr>
          <a:lstStyle/>
          <a:p>
            <a:pPr algn="ctr"/>
            <a:r>
              <a:rPr lang="en-US" sz="8000" dirty="0" smtClean="0">
                <a:solidFill>
                  <a:srgbClr val="FFE193"/>
                </a:solidFill>
              </a:rPr>
              <a:t>Looking Forward</a:t>
            </a:r>
            <a:endParaRPr lang="en-US" sz="9600" dirty="0">
              <a:solidFill>
                <a:schemeClr val="accent1">
                  <a:lumMod val="40000"/>
                  <a:lumOff val="60000"/>
                </a:schemeClr>
              </a:solidFill>
            </a:endParaRPr>
          </a:p>
        </p:txBody>
      </p:sp>
    </p:spTree>
    <p:extLst>
      <p:ext uri="{BB962C8B-B14F-4D97-AF65-F5344CB8AC3E}">
        <p14:creationId xmlns:p14="http://schemas.microsoft.com/office/powerpoint/2010/main" val="2395849601"/>
      </p:ext>
    </p:extLst>
  </p:cSld>
  <p:clrMapOvr>
    <a:masterClrMapping/>
  </p:clrMapOvr>
  <p:transition spd="slow">
    <p:push dir="u"/>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elma march.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082540"/>
            <a:ext cx="9144000" cy="1851660"/>
          </a:xfrm>
          <a:prstGeom prst="rect">
            <a:avLst/>
          </a:prstGeom>
        </p:spPr>
      </p:pic>
      <p:sp>
        <p:nvSpPr>
          <p:cNvPr id="2" name="Title 1"/>
          <p:cNvSpPr>
            <a:spLocks noGrp="1"/>
          </p:cNvSpPr>
          <p:nvPr>
            <p:ph type="title"/>
          </p:nvPr>
        </p:nvSpPr>
        <p:spPr>
          <a:xfrm>
            <a:off x="457200" y="-76200"/>
            <a:ext cx="8229600" cy="1252728"/>
          </a:xfrm>
        </p:spPr>
        <p:txBody>
          <a:bodyPr>
            <a:normAutofit/>
          </a:bodyPr>
          <a:lstStyle/>
          <a:p>
            <a:pPr algn="ctr"/>
            <a:r>
              <a:rPr lang="en-US" sz="6600" dirty="0" smtClean="0"/>
              <a:t>Moral Self is…</a:t>
            </a:r>
            <a:endParaRPr lang="en-US" sz="6600" dirty="0"/>
          </a:p>
        </p:txBody>
      </p:sp>
      <p:sp>
        <p:nvSpPr>
          <p:cNvPr id="3" name="Content Placeholder 2"/>
          <p:cNvSpPr>
            <a:spLocks noGrp="1"/>
          </p:cNvSpPr>
          <p:nvPr>
            <p:ph idx="1"/>
          </p:nvPr>
        </p:nvSpPr>
        <p:spPr>
          <a:xfrm>
            <a:off x="457200" y="1063752"/>
            <a:ext cx="8229600" cy="5105400"/>
          </a:xfrm>
        </p:spPr>
        <p:txBody>
          <a:bodyPr>
            <a:normAutofit/>
          </a:bodyPr>
          <a:lstStyle/>
          <a:p>
            <a:pPr algn="ctr"/>
            <a:r>
              <a:rPr lang="en-US" sz="4400" b="1" dirty="0" smtClean="0"/>
              <a:t>Central to identity</a:t>
            </a:r>
          </a:p>
          <a:p>
            <a:pPr algn="ctr"/>
            <a:r>
              <a:rPr lang="en-US" sz="4400" b="1" dirty="0" smtClean="0"/>
              <a:t>Crucial for responsibility</a:t>
            </a:r>
          </a:p>
          <a:p>
            <a:pPr algn="ctr"/>
            <a:r>
              <a:rPr lang="en-US" sz="4400" b="1" dirty="0" smtClean="0"/>
              <a:t>Automatic and emotional </a:t>
            </a:r>
          </a:p>
          <a:p>
            <a:pPr algn="ctr"/>
            <a:r>
              <a:rPr lang="en-US" sz="4400" b="1" dirty="0" smtClean="0"/>
              <a:t>Constrained by avowal</a:t>
            </a:r>
            <a:endParaRPr lang="en-US" sz="4400" b="1" dirty="0"/>
          </a:p>
          <a:p>
            <a:pPr algn="ctr"/>
            <a:r>
              <a:rPr lang="en-US" sz="4400" b="1" dirty="0" smtClean="0"/>
              <a:t>Fundamentally social</a:t>
            </a:r>
          </a:p>
          <a:p>
            <a:pPr algn="ctr"/>
            <a:r>
              <a:rPr lang="en-US" sz="4400" b="1" dirty="0" smtClean="0"/>
              <a:t>Crucial for real-world behavior</a:t>
            </a:r>
          </a:p>
          <a:p>
            <a:pPr marL="118872" indent="0" algn="ctr">
              <a:buNone/>
            </a:pPr>
            <a:endParaRPr lang="en-US" sz="4400" b="1" dirty="0" smtClean="0"/>
          </a:p>
        </p:txBody>
      </p:sp>
    </p:spTree>
    <p:extLst>
      <p:ext uri="{BB962C8B-B14F-4D97-AF65-F5344CB8AC3E}">
        <p14:creationId xmlns:p14="http://schemas.microsoft.com/office/powerpoint/2010/main" val="100496136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252728"/>
          </a:xfrm>
        </p:spPr>
        <p:txBody>
          <a:bodyPr>
            <a:normAutofit/>
          </a:bodyPr>
          <a:lstStyle/>
          <a:p>
            <a:pPr algn="ctr"/>
            <a:r>
              <a:rPr lang="en-US" sz="6600" dirty="0" smtClean="0"/>
              <a:t>Deep Integration</a:t>
            </a:r>
            <a:endParaRPr lang="en-US" sz="6600" dirty="0"/>
          </a:p>
        </p:txBody>
      </p:sp>
      <p:pic>
        <p:nvPicPr>
          <p:cNvPr id="4" name="Picture 3" descr="aristotle labcoat 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03848" y="1143000"/>
            <a:ext cx="2816352" cy="5029200"/>
          </a:xfrm>
          <a:prstGeom prst="rect">
            <a:avLst/>
          </a:prstGeom>
        </p:spPr>
      </p:pic>
      <p:pic>
        <p:nvPicPr>
          <p:cNvPr id="5" name="Picture 4" descr="aristotle labcoat 2.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03848" y="1151187"/>
            <a:ext cx="2816352" cy="5029200"/>
          </a:xfrm>
          <a:prstGeom prst="rect">
            <a:avLst/>
          </a:prstGeom>
        </p:spPr>
      </p:pic>
      <p:sp>
        <p:nvSpPr>
          <p:cNvPr id="3" name="Content Placeholder 2"/>
          <p:cNvSpPr>
            <a:spLocks noGrp="1"/>
          </p:cNvSpPr>
          <p:nvPr>
            <p:ph idx="1"/>
          </p:nvPr>
        </p:nvSpPr>
        <p:spPr>
          <a:xfrm>
            <a:off x="251417" y="1622791"/>
            <a:ext cx="7139983" cy="4625609"/>
          </a:xfrm>
        </p:spPr>
        <p:txBody>
          <a:bodyPr>
            <a:noAutofit/>
          </a:bodyPr>
          <a:lstStyle/>
          <a:p>
            <a:pPr>
              <a:lnSpc>
                <a:spcPts val="3420"/>
              </a:lnSpc>
            </a:pPr>
            <a:r>
              <a:rPr lang="en-US" b="1" dirty="0" smtClean="0"/>
              <a:t>Interdisciplinary Team</a:t>
            </a:r>
          </a:p>
          <a:p>
            <a:pPr lvl="1">
              <a:lnSpc>
                <a:spcPts val="3420"/>
              </a:lnSpc>
            </a:pPr>
            <a:r>
              <a:rPr lang="en-US" dirty="0" smtClean="0"/>
              <a:t>Philosophy</a:t>
            </a:r>
          </a:p>
          <a:p>
            <a:pPr lvl="1">
              <a:lnSpc>
                <a:spcPts val="3420"/>
              </a:lnSpc>
            </a:pPr>
            <a:r>
              <a:rPr lang="en-US" dirty="0"/>
              <a:t>P</a:t>
            </a:r>
            <a:r>
              <a:rPr lang="en-US" dirty="0" smtClean="0"/>
              <a:t>sychology</a:t>
            </a:r>
          </a:p>
          <a:p>
            <a:pPr>
              <a:lnSpc>
                <a:spcPts val="3420"/>
              </a:lnSpc>
            </a:pPr>
            <a:r>
              <a:rPr lang="en-US" b="1" dirty="0" smtClean="0"/>
              <a:t>Track Record of Success</a:t>
            </a:r>
          </a:p>
          <a:p>
            <a:pPr lvl="1">
              <a:lnSpc>
                <a:spcPts val="3420"/>
              </a:lnSpc>
            </a:pPr>
            <a:r>
              <a:rPr lang="en-US" dirty="0" smtClean="0"/>
              <a:t>Pioneers of ex-phi</a:t>
            </a:r>
          </a:p>
          <a:p>
            <a:pPr lvl="1">
              <a:lnSpc>
                <a:spcPts val="3420"/>
              </a:lnSpc>
            </a:pPr>
            <a:r>
              <a:rPr lang="en-US" dirty="0" smtClean="0"/>
              <a:t>Pioneering work on moral self</a:t>
            </a:r>
          </a:p>
          <a:p>
            <a:pPr lvl="1">
              <a:lnSpc>
                <a:spcPts val="3420"/>
              </a:lnSpc>
            </a:pPr>
            <a:r>
              <a:rPr lang="en-US" dirty="0" smtClean="0"/>
              <a:t>History of collaboration</a:t>
            </a:r>
          </a:p>
          <a:p>
            <a:pPr>
              <a:lnSpc>
                <a:spcPts val="3420"/>
              </a:lnSpc>
            </a:pPr>
            <a:r>
              <a:rPr lang="en-US" b="1" dirty="0" smtClean="0"/>
              <a:t>Methodological Pluralism</a:t>
            </a:r>
          </a:p>
          <a:p>
            <a:pPr lvl="1">
              <a:lnSpc>
                <a:spcPts val="3420"/>
              </a:lnSpc>
            </a:pPr>
            <a:r>
              <a:rPr lang="en-US" dirty="0" smtClean="0"/>
              <a:t>All have gone beyond questionnaires</a:t>
            </a:r>
          </a:p>
          <a:p>
            <a:pPr>
              <a:lnSpc>
                <a:spcPts val="3420"/>
              </a:lnSpc>
            </a:pPr>
            <a:r>
              <a:rPr lang="en-US" b="1" dirty="0" smtClean="0"/>
              <a:t>Perfect Fit with SMV Objectives</a:t>
            </a:r>
          </a:p>
          <a:p>
            <a:pPr lvl="1">
              <a:lnSpc>
                <a:spcPts val="3420"/>
              </a:lnSpc>
            </a:pPr>
            <a:endParaRPr lang="en-US" dirty="0"/>
          </a:p>
          <a:p>
            <a:pPr>
              <a:lnSpc>
                <a:spcPts val="3420"/>
              </a:lnSpc>
            </a:pPr>
            <a:endParaRPr lang="en-US" dirty="0"/>
          </a:p>
        </p:txBody>
      </p:sp>
    </p:spTree>
    <p:extLst>
      <p:ext uri="{BB962C8B-B14F-4D97-AF65-F5344CB8AC3E}">
        <p14:creationId xmlns:p14="http://schemas.microsoft.com/office/powerpoint/2010/main" val="2914008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4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chemeClr val="tx1">
              <a:lumMod val="65000"/>
              <a:lumOff val="35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5" name="Picture 3" descr="Shaun In Hell.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81000"/>
            <a:ext cx="9144000" cy="7277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 name="Title 1"/>
          <p:cNvSpPr txBox="1">
            <a:spLocks/>
          </p:cNvSpPr>
          <p:nvPr/>
        </p:nvSpPr>
        <p:spPr>
          <a:xfrm>
            <a:off x="304800" y="2438400"/>
            <a:ext cx="8229600" cy="1252728"/>
          </a:xfrm>
          <a:prstGeom prst="rect">
            <a:avLst/>
          </a:prstGeom>
        </p:spPr>
        <p:txBody>
          <a:bodyPr vert="horz" lIns="91440" rIns="45720" rtlCol="0" anchor="ctr">
            <a:noAutofit/>
            <a:scene3d>
              <a:camera prst="orthographicFront"/>
              <a:lightRig rig="threePt" dir="t">
                <a:rot lat="0" lon="0" rev="4800000"/>
              </a:lightRig>
            </a:scene3d>
            <a:sp3d prstMaterial="matte">
              <a:bevelT w="50800" h="10160"/>
            </a:sp3d>
          </a:bodyPr>
          <a:lstStyle>
            <a:lvl1pPr algn="l" rtl="0" eaLnBrk="1" latinLnBrk="0" hangingPunct="1">
              <a:spcBef>
                <a:spcPct val="0"/>
              </a:spcBef>
              <a:buNone/>
              <a:defRPr kumimoji="0" sz="4800" b="1" kern="1200">
                <a:solidFill>
                  <a:schemeClr val="accent1">
                    <a:satMod val="150000"/>
                  </a:schemeClr>
                </a:solidFill>
                <a:effectLst>
                  <a:outerShdw blurRad="152400" dist="38100" dir="2700000">
                    <a:srgbClr val="000000">
                      <a:alpha val="87000"/>
                    </a:srgbClr>
                  </a:outerShdw>
                </a:effectLst>
                <a:latin typeface="+mj-lt"/>
                <a:ea typeface="+mj-ea"/>
                <a:cs typeface="+mj-cs"/>
              </a:defRPr>
            </a:lvl1pPr>
          </a:lstStyle>
          <a:p>
            <a:pPr algn="ctr" defTabSz="914400"/>
            <a:r>
              <a:rPr lang="en-US" sz="13800" dirty="0" smtClean="0"/>
              <a:t>Thanks!</a:t>
            </a:r>
            <a:endParaRPr lang="en-US" sz="13800" dirty="0"/>
          </a:p>
        </p:txBody>
      </p:sp>
    </p:spTree>
    <p:extLst>
      <p:ext uri="{BB962C8B-B14F-4D97-AF65-F5344CB8AC3E}">
        <p14:creationId xmlns:p14="http://schemas.microsoft.com/office/powerpoint/2010/main" val="203732015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159" y="1219200"/>
            <a:ext cx="9149680" cy="1252728"/>
          </a:xfrm>
        </p:spPr>
        <p:txBody>
          <a:bodyPr>
            <a:normAutofit/>
          </a:bodyPr>
          <a:lstStyle/>
          <a:p>
            <a:pPr algn="ctr"/>
            <a:r>
              <a:rPr lang="en-US" sz="6600" dirty="0" smtClean="0"/>
              <a:t>Project Directions</a:t>
            </a:r>
            <a:endParaRPr lang="en-US" sz="6600" dirty="0"/>
          </a:p>
        </p:txBody>
      </p:sp>
      <p:sp>
        <p:nvSpPr>
          <p:cNvPr id="3" name="Content Placeholder 2"/>
          <p:cNvSpPr>
            <a:spLocks noGrp="1"/>
          </p:cNvSpPr>
          <p:nvPr>
            <p:ph idx="1"/>
          </p:nvPr>
        </p:nvSpPr>
        <p:spPr>
          <a:xfrm>
            <a:off x="1752600" y="2494519"/>
            <a:ext cx="6934200" cy="4625609"/>
          </a:xfrm>
        </p:spPr>
        <p:txBody>
          <a:bodyPr/>
          <a:lstStyle/>
          <a:p>
            <a:r>
              <a:rPr lang="en-US" b="1" dirty="0" smtClean="0"/>
              <a:t>Oneness and moral self </a:t>
            </a:r>
            <a:endParaRPr lang="en-US" dirty="0"/>
          </a:p>
          <a:p>
            <a:pPr lvl="1"/>
            <a:r>
              <a:rPr lang="en-US" dirty="0" smtClean="0">
                <a:solidFill>
                  <a:srgbClr val="7F7F7F"/>
                </a:solidFill>
              </a:rPr>
              <a:t>Moral </a:t>
            </a:r>
            <a:r>
              <a:rPr lang="en-US" dirty="0" err="1" smtClean="0">
                <a:solidFill>
                  <a:srgbClr val="7F7F7F"/>
                </a:solidFill>
              </a:rPr>
              <a:t>ingroups</a:t>
            </a:r>
            <a:r>
              <a:rPr lang="en-US" dirty="0" smtClean="0">
                <a:solidFill>
                  <a:srgbClr val="7F7F7F"/>
                </a:solidFill>
              </a:rPr>
              <a:t> and altruism</a:t>
            </a:r>
          </a:p>
          <a:p>
            <a:pPr lvl="1"/>
            <a:r>
              <a:rPr lang="en-US" dirty="0" smtClean="0">
                <a:solidFill>
                  <a:srgbClr val="7F7F7F"/>
                </a:solidFill>
              </a:rPr>
              <a:t>Moral </a:t>
            </a:r>
            <a:r>
              <a:rPr lang="en-US" dirty="0" err="1" smtClean="0">
                <a:solidFill>
                  <a:srgbClr val="7F7F7F"/>
                </a:solidFill>
              </a:rPr>
              <a:t>outgroups</a:t>
            </a:r>
            <a:r>
              <a:rPr lang="en-US" dirty="0">
                <a:solidFill>
                  <a:srgbClr val="7F7F7F"/>
                </a:solidFill>
              </a:rPr>
              <a:t> </a:t>
            </a:r>
            <a:r>
              <a:rPr lang="en-US" dirty="0" smtClean="0">
                <a:solidFill>
                  <a:srgbClr val="7F7F7F"/>
                </a:solidFill>
              </a:rPr>
              <a:t>and empathy</a:t>
            </a:r>
          </a:p>
          <a:p>
            <a:r>
              <a:rPr lang="en-US" b="1" dirty="0" smtClean="0"/>
              <a:t>Priming and Giving</a:t>
            </a:r>
            <a:endParaRPr lang="en-US" dirty="0"/>
          </a:p>
          <a:p>
            <a:pPr lvl="1"/>
            <a:r>
              <a:rPr lang="en-US" dirty="0" smtClean="0">
                <a:solidFill>
                  <a:schemeClr val="tx1">
                    <a:lumMod val="50000"/>
                    <a:lumOff val="50000"/>
                  </a:schemeClr>
                </a:solidFill>
              </a:rPr>
              <a:t>Biography vs. Values</a:t>
            </a:r>
          </a:p>
          <a:p>
            <a:pPr lvl="1"/>
            <a:r>
              <a:rPr lang="en-US" dirty="0" smtClean="0">
                <a:solidFill>
                  <a:schemeClr val="tx1">
                    <a:lumMod val="50000"/>
                    <a:lumOff val="50000"/>
                  </a:schemeClr>
                </a:solidFill>
              </a:rPr>
              <a:t>Future selves</a:t>
            </a:r>
            <a:endParaRPr lang="en-US" dirty="0">
              <a:solidFill>
                <a:schemeClr val="tx1">
                  <a:lumMod val="50000"/>
                  <a:lumOff val="50000"/>
                </a:schemeClr>
              </a:solidFill>
            </a:endParaRPr>
          </a:p>
        </p:txBody>
      </p:sp>
    </p:spTree>
    <p:extLst>
      <p:ext uri="{BB962C8B-B14F-4D97-AF65-F5344CB8AC3E}">
        <p14:creationId xmlns:p14="http://schemas.microsoft.com/office/powerpoint/2010/main" val="251994870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512" y="1490472"/>
            <a:ext cx="8229600" cy="1252728"/>
          </a:xfrm>
        </p:spPr>
        <p:txBody>
          <a:bodyPr>
            <a:normAutofit/>
          </a:bodyPr>
          <a:lstStyle/>
          <a:p>
            <a:pPr algn="ctr"/>
            <a:r>
              <a:rPr lang="en-US" sz="6600" dirty="0" smtClean="0"/>
              <a:t>Prior Work</a:t>
            </a:r>
            <a:endParaRPr lang="en-US" sz="6600" dirty="0"/>
          </a:p>
        </p:txBody>
      </p:sp>
      <p:sp>
        <p:nvSpPr>
          <p:cNvPr id="3" name="Content Placeholder 2"/>
          <p:cNvSpPr>
            <a:spLocks noGrp="1"/>
          </p:cNvSpPr>
          <p:nvPr>
            <p:ph idx="1"/>
          </p:nvPr>
        </p:nvSpPr>
        <p:spPr>
          <a:xfrm>
            <a:off x="685800" y="2743200"/>
            <a:ext cx="8229600" cy="3657600"/>
          </a:xfrm>
        </p:spPr>
        <p:txBody>
          <a:bodyPr>
            <a:normAutofit/>
          </a:bodyPr>
          <a:lstStyle/>
          <a:p>
            <a:pPr marL="438912" lvl="1" indent="-320040">
              <a:spcBef>
                <a:spcPts val="0"/>
              </a:spcBef>
              <a:buClr>
                <a:schemeClr val="accent1"/>
              </a:buClr>
              <a:buSzPct val="88000"/>
              <a:buBlip>
                <a:blip r:embed="rId3"/>
              </a:buBlip>
            </a:pPr>
            <a:r>
              <a:rPr lang="en-US" sz="3600" b="1" dirty="0" smtClean="0"/>
              <a:t>Cognitive control </a:t>
            </a:r>
            <a:r>
              <a:rPr lang="en-US" sz="3600" dirty="0" smtClean="0"/>
              <a:t>(self neglected)</a:t>
            </a:r>
          </a:p>
          <a:p>
            <a:pPr marL="438912" lvl="1" indent="-320040">
              <a:spcBef>
                <a:spcPts val="0"/>
              </a:spcBef>
              <a:buClr>
                <a:schemeClr val="accent1"/>
              </a:buClr>
              <a:buSzPct val="88000"/>
              <a:buBlip>
                <a:blip r:embed="rId3"/>
              </a:buBlip>
            </a:pPr>
            <a:r>
              <a:rPr lang="en-US" sz="3600" b="1" dirty="0" smtClean="0"/>
              <a:t>Morality and emotion </a:t>
            </a:r>
            <a:r>
              <a:rPr lang="en-US" sz="3600" dirty="0" smtClean="0"/>
              <a:t>(self neglected)</a:t>
            </a:r>
          </a:p>
          <a:p>
            <a:pPr marL="438912" lvl="1" indent="-320040">
              <a:spcBef>
                <a:spcPts val="0"/>
              </a:spcBef>
              <a:buClr>
                <a:schemeClr val="accent1"/>
              </a:buClr>
              <a:buSzPct val="88000"/>
              <a:buBlip>
                <a:blip r:embed="rId3"/>
              </a:buBlip>
            </a:pPr>
            <a:r>
              <a:rPr lang="en-US" sz="3600" b="1" dirty="0" smtClean="0"/>
              <a:t>Hypotheses</a:t>
            </a:r>
            <a:endParaRPr lang="en-US" dirty="0"/>
          </a:p>
          <a:p>
            <a:pPr marL="841248" lvl="2" indent="-457200">
              <a:spcBef>
                <a:spcPts val="0"/>
              </a:spcBef>
              <a:buClr>
                <a:schemeClr val="accent1"/>
              </a:buClr>
              <a:buSzPct val="88000"/>
              <a:buBlip>
                <a:blip r:embed="rId4"/>
              </a:buBlip>
            </a:pPr>
            <a:r>
              <a:rPr lang="en-US" sz="3200" dirty="0" smtClean="0">
                <a:solidFill>
                  <a:srgbClr val="7F7F7F"/>
                </a:solidFill>
              </a:rPr>
              <a:t>Morality-Self connection as automatic</a:t>
            </a:r>
          </a:p>
          <a:p>
            <a:pPr marL="841248" lvl="2" indent="-457200">
              <a:spcBef>
                <a:spcPts val="0"/>
              </a:spcBef>
              <a:buClr>
                <a:schemeClr val="accent1"/>
              </a:buClr>
              <a:buSzPct val="88000"/>
              <a:buBlip>
                <a:blip r:embed="rId4"/>
              </a:buBlip>
            </a:pPr>
            <a:r>
              <a:rPr lang="en-US" sz="3200" dirty="0" smtClean="0">
                <a:solidFill>
                  <a:srgbClr val="7F7F7F"/>
                </a:solidFill>
              </a:rPr>
              <a:t>Emotions as mediators</a:t>
            </a:r>
          </a:p>
        </p:txBody>
      </p:sp>
    </p:spTree>
    <p:extLst>
      <p:ext uri="{BB962C8B-B14F-4D97-AF65-F5344CB8AC3E}">
        <p14:creationId xmlns:p14="http://schemas.microsoft.com/office/powerpoint/2010/main" val="28972774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512" y="1490472"/>
            <a:ext cx="8229600" cy="1252728"/>
          </a:xfrm>
        </p:spPr>
        <p:txBody>
          <a:bodyPr>
            <a:normAutofit/>
          </a:bodyPr>
          <a:lstStyle/>
          <a:p>
            <a:pPr algn="ctr"/>
            <a:r>
              <a:rPr lang="en-US" sz="6600" dirty="0" smtClean="0"/>
              <a:t>Prior Work</a:t>
            </a:r>
            <a:endParaRPr lang="en-US" sz="6600" dirty="0"/>
          </a:p>
        </p:txBody>
      </p:sp>
      <p:sp>
        <p:nvSpPr>
          <p:cNvPr id="3" name="Content Placeholder 2"/>
          <p:cNvSpPr>
            <a:spLocks noGrp="1"/>
          </p:cNvSpPr>
          <p:nvPr>
            <p:ph idx="1"/>
          </p:nvPr>
        </p:nvSpPr>
        <p:spPr>
          <a:xfrm>
            <a:off x="685800" y="2743200"/>
            <a:ext cx="8229600" cy="3657600"/>
          </a:xfrm>
        </p:spPr>
        <p:txBody>
          <a:bodyPr>
            <a:normAutofit/>
          </a:bodyPr>
          <a:lstStyle/>
          <a:p>
            <a:pPr marL="438912" lvl="1" indent="-320040">
              <a:spcBef>
                <a:spcPts val="0"/>
              </a:spcBef>
              <a:buClr>
                <a:schemeClr val="accent1"/>
              </a:buClr>
              <a:buSzPct val="88000"/>
              <a:buBlip>
                <a:blip r:embed="rId2"/>
              </a:buBlip>
            </a:pPr>
            <a:r>
              <a:rPr lang="en-US" sz="3600" b="1" dirty="0" smtClean="0"/>
              <a:t>Frankfurt et al. on identification</a:t>
            </a:r>
          </a:p>
          <a:p>
            <a:pPr marL="438912" lvl="1" indent="-320040">
              <a:spcBef>
                <a:spcPts val="0"/>
              </a:spcBef>
              <a:buClr>
                <a:schemeClr val="accent1"/>
              </a:buClr>
              <a:buSzPct val="88000"/>
              <a:buBlip>
                <a:blip r:embed="rId2"/>
              </a:buBlip>
            </a:pPr>
            <a:r>
              <a:rPr lang="en-US" sz="3600" b="1" dirty="0" smtClean="0"/>
              <a:t>IAT and implicit bias vs. explicit</a:t>
            </a:r>
          </a:p>
          <a:p>
            <a:pPr marL="438912" lvl="1" indent="-320040">
              <a:spcBef>
                <a:spcPts val="0"/>
              </a:spcBef>
              <a:buClr>
                <a:schemeClr val="accent1"/>
              </a:buClr>
              <a:buSzPct val="88000"/>
              <a:buBlip>
                <a:blip r:embed="rId2"/>
              </a:buBlip>
            </a:pPr>
            <a:r>
              <a:rPr lang="en-US" sz="3600" b="1" i="1" dirty="0" smtClean="0">
                <a:solidFill>
                  <a:srgbClr val="FF0000"/>
                </a:solidFill>
              </a:rPr>
              <a:t>Question:</a:t>
            </a:r>
            <a:r>
              <a:rPr lang="en-US" sz="3600" b="1" dirty="0" smtClean="0"/>
              <a:t> Are disavowed implicit values really me?</a:t>
            </a:r>
            <a:endParaRPr lang="en-US" sz="3600" b="1" dirty="0"/>
          </a:p>
        </p:txBody>
      </p:sp>
    </p:spTree>
    <p:extLst>
      <p:ext uri="{BB962C8B-B14F-4D97-AF65-F5344CB8AC3E}">
        <p14:creationId xmlns:p14="http://schemas.microsoft.com/office/powerpoint/2010/main" val="32156852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828800"/>
            <a:ext cx="8229600" cy="1252728"/>
          </a:xfrm>
        </p:spPr>
        <p:txBody>
          <a:bodyPr>
            <a:normAutofit/>
          </a:bodyPr>
          <a:lstStyle/>
          <a:p>
            <a:pPr algn="ctr"/>
            <a:r>
              <a:rPr lang="en-US" sz="6000" dirty="0" smtClean="0"/>
              <a:t>Prior work</a:t>
            </a:r>
            <a:endParaRPr lang="en-US" sz="6000" dirty="0"/>
          </a:p>
        </p:txBody>
      </p:sp>
      <p:sp>
        <p:nvSpPr>
          <p:cNvPr id="3" name="Content Placeholder 2"/>
          <p:cNvSpPr>
            <a:spLocks noGrp="1"/>
          </p:cNvSpPr>
          <p:nvPr>
            <p:ph idx="1"/>
          </p:nvPr>
        </p:nvSpPr>
        <p:spPr>
          <a:xfrm>
            <a:off x="838200" y="2918191"/>
            <a:ext cx="8229600" cy="4625609"/>
          </a:xfrm>
        </p:spPr>
        <p:txBody>
          <a:bodyPr>
            <a:normAutofit/>
          </a:bodyPr>
          <a:lstStyle/>
          <a:p>
            <a:pPr marL="438912" lvl="1" indent="-320040">
              <a:spcBef>
                <a:spcPts val="0"/>
              </a:spcBef>
              <a:buClr>
                <a:schemeClr val="accent1"/>
              </a:buClr>
              <a:buSzPct val="88000"/>
              <a:buBlip>
                <a:blip r:embed="rId2"/>
              </a:buBlip>
            </a:pPr>
            <a:r>
              <a:rPr lang="en-US" sz="3600" b="1" dirty="0" smtClean="0"/>
              <a:t>Individual differences in moral identification </a:t>
            </a:r>
            <a:r>
              <a:rPr lang="en-US" sz="3600" dirty="0" smtClean="0">
                <a:solidFill>
                  <a:srgbClr val="7F7F7F"/>
                </a:solidFill>
              </a:rPr>
              <a:t>(e.g., Erikson, </a:t>
            </a:r>
            <a:r>
              <a:rPr lang="en-US" sz="3600" dirty="0" err="1" smtClean="0">
                <a:solidFill>
                  <a:srgbClr val="7F7F7F"/>
                </a:solidFill>
              </a:rPr>
              <a:t>Blasi</a:t>
            </a:r>
            <a:r>
              <a:rPr lang="en-US" sz="3600" dirty="0" smtClean="0">
                <a:solidFill>
                  <a:srgbClr val="7F7F7F"/>
                </a:solidFill>
              </a:rPr>
              <a:t>)</a:t>
            </a:r>
          </a:p>
          <a:p>
            <a:pPr marL="438912" lvl="1" indent="-320040">
              <a:spcBef>
                <a:spcPts val="0"/>
              </a:spcBef>
              <a:buClr>
                <a:schemeClr val="accent1"/>
              </a:buClr>
              <a:buSzPct val="88000"/>
              <a:buBlip>
                <a:blip r:embed="rId2"/>
              </a:buBlip>
            </a:pPr>
            <a:r>
              <a:rPr lang="en-US" sz="3600" b="1" dirty="0" smtClean="0"/>
              <a:t>Clinical populations…</a:t>
            </a:r>
            <a:endParaRPr lang="en-US" sz="3600" b="1" dirty="0"/>
          </a:p>
        </p:txBody>
      </p:sp>
    </p:spTree>
    <p:extLst>
      <p:ext uri="{BB962C8B-B14F-4D97-AF65-F5344CB8AC3E}">
        <p14:creationId xmlns:p14="http://schemas.microsoft.com/office/powerpoint/2010/main" val="32075529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2286000" y="763715"/>
            <a:ext cx="1295400" cy="4572000"/>
          </a:xfrm>
          <a:prstGeom prst="rect">
            <a:avLst/>
          </a:prstGeom>
          <a:solidFill>
            <a:schemeClr val="bg1">
              <a:lumMod val="9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Rectangle 11"/>
          <p:cNvSpPr/>
          <p:nvPr/>
        </p:nvSpPr>
        <p:spPr>
          <a:xfrm>
            <a:off x="5181600" y="740929"/>
            <a:ext cx="1295400" cy="4572000"/>
          </a:xfrm>
          <a:prstGeom prst="rect">
            <a:avLst/>
          </a:prstGeom>
          <a:solidFill>
            <a:schemeClr val="bg1">
              <a:lumMod val="9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TextBox 4"/>
          <p:cNvSpPr txBox="1"/>
          <p:nvPr/>
        </p:nvSpPr>
        <p:spPr>
          <a:xfrm>
            <a:off x="1006060" y="279264"/>
            <a:ext cx="1051340" cy="461665"/>
          </a:xfrm>
          <a:prstGeom prst="rect">
            <a:avLst/>
          </a:prstGeom>
          <a:noFill/>
        </p:spPr>
        <p:txBody>
          <a:bodyPr wrap="none" rtlCol="0">
            <a:spAutoFit/>
          </a:bodyPr>
          <a:lstStyle/>
          <a:p>
            <a:r>
              <a:rPr lang="en-US" sz="2400" dirty="0" smtClean="0">
                <a:solidFill>
                  <a:srgbClr val="800000"/>
                </a:solidFill>
              </a:rPr>
              <a:t>Morals</a:t>
            </a:r>
            <a:endParaRPr lang="en-US" sz="2400" dirty="0">
              <a:solidFill>
                <a:srgbClr val="800000"/>
              </a:solidFill>
            </a:endParaRPr>
          </a:p>
        </p:txBody>
      </p:sp>
      <p:sp>
        <p:nvSpPr>
          <p:cNvPr id="6" name="TextBox 5"/>
          <p:cNvSpPr txBox="1"/>
          <p:nvPr/>
        </p:nvSpPr>
        <p:spPr>
          <a:xfrm>
            <a:off x="2438400" y="279264"/>
            <a:ext cx="864339" cy="461665"/>
          </a:xfrm>
          <a:prstGeom prst="rect">
            <a:avLst/>
          </a:prstGeom>
          <a:noFill/>
        </p:spPr>
        <p:txBody>
          <a:bodyPr wrap="none" rtlCol="0">
            <a:spAutoFit/>
          </a:bodyPr>
          <a:lstStyle/>
          <a:p>
            <a:r>
              <a:rPr lang="en-US" sz="2400" dirty="0" smtClean="0">
                <a:solidFill>
                  <a:srgbClr val="800000"/>
                </a:solidFill>
              </a:rPr>
              <a:t>Work</a:t>
            </a:r>
            <a:endParaRPr lang="en-US" sz="2400" dirty="0">
              <a:solidFill>
                <a:srgbClr val="800000"/>
              </a:solidFill>
            </a:endParaRPr>
          </a:p>
        </p:txBody>
      </p:sp>
      <p:sp>
        <p:nvSpPr>
          <p:cNvPr id="7" name="TextBox 6"/>
          <p:cNvSpPr txBox="1"/>
          <p:nvPr/>
        </p:nvSpPr>
        <p:spPr>
          <a:xfrm>
            <a:off x="3810000" y="300335"/>
            <a:ext cx="962373" cy="461665"/>
          </a:xfrm>
          <a:prstGeom prst="rect">
            <a:avLst/>
          </a:prstGeom>
          <a:noFill/>
        </p:spPr>
        <p:txBody>
          <a:bodyPr wrap="none" rtlCol="0">
            <a:spAutoFit/>
          </a:bodyPr>
          <a:lstStyle/>
          <a:p>
            <a:r>
              <a:rPr lang="en-US" sz="2400" dirty="0" smtClean="0">
                <a:solidFill>
                  <a:srgbClr val="800000"/>
                </a:solidFill>
              </a:rPr>
              <a:t>Home</a:t>
            </a:r>
            <a:endParaRPr lang="en-US" sz="2400" dirty="0">
              <a:solidFill>
                <a:srgbClr val="800000"/>
              </a:solidFill>
            </a:endParaRPr>
          </a:p>
        </p:txBody>
      </p:sp>
      <p:sp>
        <p:nvSpPr>
          <p:cNvPr id="8" name="TextBox 7"/>
          <p:cNvSpPr txBox="1"/>
          <p:nvPr/>
        </p:nvSpPr>
        <p:spPr>
          <a:xfrm>
            <a:off x="5310873" y="279264"/>
            <a:ext cx="868146" cy="461665"/>
          </a:xfrm>
          <a:prstGeom prst="rect">
            <a:avLst/>
          </a:prstGeom>
          <a:noFill/>
        </p:spPr>
        <p:txBody>
          <a:bodyPr wrap="none" rtlCol="0">
            <a:spAutoFit/>
          </a:bodyPr>
          <a:lstStyle/>
          <a:p>
            <a:r>
              <a:rPr lang="en-US" sz="2400" dirty="0" smtClean="0">
                <a:solidFill>
                  <a:srgbClr val="800000"/>
                </a:solidFill>
              </a:rPr>
              <a:t>Taste</a:t>
            </a:r>
            <a:endParaRPr lang="en-US" sz="2400" dirty="0">
              <a:solidFill>
                <a:srgbClr val="800000"/>
              </a:solidFill>
            </a:endParaRPr>
          </a:p>
        </p:txBody>
      </p:sp>
      <p:sp>
        <p:nvSpPr>
          <p:cNvPr id="9" name="TextBox 8"/>
          <p:cNvSpPr txBox="1"/>
          <p:nvPr/>
        </p:nvSpPr>
        <p:spPr>
          <a:xfrm>
            <a:off x="6553200" y="279264"/>
            <a:ext cx="1346192" cy="461665"/>
          </a:xfrm>
          <a:prstGeom prst="rect">
            <a:avLst/>
          </a:prstGeom>
          <a:noFill/>
        </p:spPr>
        <p:txBody>
          <a:bodyPr wrap="none" rtlCol="0">
            <a:spAutoFit/>
          </a:bodyPr>
          <a:lstStyle/>
          <a:p>
            <a:r>
              <a:rPr lang="en-US" sz="2400" dirty="0" smtClean="0">
                <a:solidFill>
                  <a:srgbClr val="800000"/>
                </a:solidFill>
              </a:rPr>
              <a:t>Pastimes</a:t>
            </a:r>
            <a:endParaRPr lang="en-US" sz="2400" dirty="0">
              <a:solidFill>
                <a:srgbClr val="800000"/>
              </a:solidFill>
            </a:endParaRPr>
          </a:p>
        </p:txBody>
      </p:sp>
      <p:cxnSp>
        <p:nvCxnSpPr>
          <p:cNvPr id="16" name="Straight Connector 15"/>
          <p:cNvCxnSpPr/>
          <p:nvPr/>
        </p:nvCxnSpPr>
        <p:spPr>
          <a:xfrm>
            <a:off x="685800" y="2971800"/>
            <a:ext cx="7391400" cy="0"/>
          </a:xfrm>
          <a:prstGeom prst="line">
            <a:avLst/>
          </a:prstGeom>
          <a:ln>
            <a:solidFill>
              <a:schemeClr val="accent6"/>
            </a:solidFill>
          </a:ln>
        </p:spPr>
        <p:style>
          <a:lnRef idx="2">
            <a:schemeClr val="accent1"/>
          </a:lnRef>
          <a:fillRef idx="0">
            <a:schemeClr val="accent1"/>
          </a:fillRef>
          <a:effectRef idx="1">
            <a:schemeClr val="accent1"/>
          </a:effectRef>
          <a:fontRef idx="minor">
            <a:schemeClr val="tx1"/>
          </a:fontRef>
        </p:style>
      </p:cxnSp>
      <p:graphicFrame>
        <p:nvGraphicFramePr>
          <p:cNvPr id="4" name="Chart 3"/>
          <p:cNvGraphicFramePr/>
          <p:nvPr>
            <p:extLst>
              <p:ext uri="{D42A27DB-BD31-4B8C-83A1-F6EECF244321}">
                <p14:modId xmlns:p14="http://schemas.microsoft.com/office/powerpoint/2010/main" val="1856811011"/>
              </p:ext>
            </p:extLst>
          </p:nvPr>
        </p:nvGraphicFramePr>
        <p:xfrm>
          <a:off x="403197" y="533400"/>
          <a:ext cx="8763000" cy="618156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79303123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p:cNvGraphicFramePr/>
          <p:nvPr>
            <p:extLst>
              <p:ext uri="{D42A27DB-BD31-4B8C-83A1-F6EECF244321}">
                <p14:modId xmlns:p14="http://schemas.microsoft.com/office/powerpoint/2010/main" val="3341358429"/>
              </p:ext>
            </p:extLst>
          </p:nvPr>
        </p:nvGraphicFramePr>
        <p:xfrm>
          <a:off x="1143000" y="838200"/>
          <a:ext cx="8001000" cy="5410200"/>
        </p:xfrm>
        <a:graphic>
          <a:graphicData uri="http://schemas.openxmlformats.org/drawingml/2006/chart">
            <c:chart xmlns:c="http://schemas.openxmlformats.org/drawingml/2006/chart" xmlns:r="http://schemas.openxmlformats.org/officeDocument/2006/relationships" r:id="rId3"/>
          </a:graphicData>
        </a:graphic>
      </p:graphicFrame>
      <p:sp>
        <p:nvSpPr>
          <p:cNvPr id="3" name="Rectangle 2"/>
          <p:cNvSpPr/>
          <p:nvPr/>
        </p:nvSpPr>
        <p:spPr>
          <a:xfrm>
            <a:off x="76200" y="5830669"/>
            <a:ext cx="1828800" cy="646331"/>
          </a:xfrm>
          <a:prstGeom prst="rect">
            <a:avLst/>
          </a:prstGeom>
        </p:spPr>
        <p:txBody>
          <a:bodyPr wrap="square">
            <a:spAutoFit/>
          </a:bodyPr>
          <a:lstStyle/>
          <a:p>
            <a:pPr algn="ctr"/>
            <a:r>
              <a:rPr lang="en-US" dirty="0" smtClean="0"/>
              <a:t>No punishment at all</a:t>
            </a:r>
            <a:endParaRPr lang="en-US" dirty="0"/>
          </a:p>
        </p:txBody>
      </p:sp>
      <p:sp>
        <p:nvSpPr>
          <p:cNvPr id="5" name="Rectangle 4"/>
          <p:cNvSpPr/>
          <p:nvPr/>
        </p:nvSpPr>
        <p:spPr>
          <a:xfrm>
            <a:off x="0" y="228600"/>
            <a:ext cx="2743200" cy="646331"/>
          </a:xfrm>
          <a:prstGeom prst="rect">
            <a:avLst/>
          </a:prstGeom>
        </p:spPr>
        <p:txBody>
          <a:bodyPr wrap="square">
            <a:spAutoFit/>
          </a:bodyPr>
          <a:lstStyle/>
          <a:p>
            <a:r>
              <a:rPr lang="en-US" dirty="0" smtClean="0"/>
              <a:t>Maximum punishment allowed by school</a:t>
            </a:r>
            <a:endParaRPr lang="en-US" dirty="0"/>
          </a:p>
        </p:txBody>
      </p:sp>
    </p:spTree>
    <p:extLst>
      <p:ext uri="{BB962C8B-B14F-4D97-AF65-F5344CB8AC3E}">
        <p14:creationId xmlns:p14="http://schemas.microsoft.com/office/powerpoint/2010/main" val="127823596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676400"/>
            <a:ext cx="8229600" cy="1252728"/>
          </a:xfrm>
        </p:spPr>
        <p:txBody>
          <a:bodyPr>
            <a:normAutofit/>
          </a:bodyPr>
          <a:lstStyle/>
          <a:p>
            <a:pPr algn="ctr"/>
            <a:r>
              <a:rPr lang="en-US" sz="6000" dirty="0" smtClean="0"/>
              <a:t>Prior Work</a:t>
            </a:r>
            <a:endParaRPr lang="en-US" sz="6000" dirty="0"/>
          </a:p>
        </p:txBody>
      </p:sp>
      <p:sp>
        <p:nvSpPr>
          <p:cNvPr id="4" name="Content Placeholder 3"/>
          <p:cNvSpPr>
            <a:spLocks noGrp="1"/>
          </p:cNvSpPr>
          <p:nvPr>
            <p:ph idx="1"/>
          </p:nvPr>
        </p:nvSpPr>
        <p:spPr>
          <a:xfrm>
            <a:off x="457200" y="2819400"/>
            <a:ext cx="8229600" cy="3886200"/>
          </a:xfrm>
        </p:spPr>
        <p:txBody>
          <a:bodyPr/>
          <a:lstStyle/>
          <a:p>
            <a:r>
              <a:rPr lang="en-US" b="1" dirty="0" smtClean="0"/>
              <a:t>Oneness and altruism </a:t>
            </a:r>
            <a:r>
              <a:rPr lang="en-US" dirty="0" smtClean="0"/>
              <a:t>(</a:t>
            </a:r>
            <a:r>
              <a:rPr lang="en-US" dirty="0" err="1" smtClean="0"/>
              <a:t>Chialdini</a:t>
            </a:r>
            <a:r>
              <a:rPr lang="en-US" dirty="0" smtClean="0"/>
              <a:t>)</a:t>
            </a:r>
          </a:p>
          <a:p>
            <a:r>
              <a:rPr lang="en-US" b="1" dirty="0" smtClean="0"/>
              <a:t>Moral identity and </a:t>
            </a:r>
            <a:r>
              <a:rPr lang="en-US" b="1" dirty="0" err="1" smtClean="0"/>
              <a:t>prosociality</a:t>
            </a:r>
            <a:r>
              <a:rPr lang="en-US" b="1" dirty="0" smtClean="0"/>
              <a:t> </a:t>
            </a:r>
            <a:r>
              <a:rPr lang="en-US" dirty="0" smtClean="0"/>
              <a:t>(Hardy)</a:t>
            </a:r>
          </a:p>
          <a:p>
            <a:r>
              <a:rPr lang="en-US" b="1" dirty="0" smtClean="0"/>
              <a:t>Safeguard against situations </a:t>
            </a:r>
            <a:r>
              <a:rPr lang="en-US" dirty="0" smtClean="0"/>
              <a:t>(Aquino)</a:t>
            </a:r>
          </a:p>
          <a:p>
            <a:r>
              <a:rPr lang="en-US" b="1" dirty="0" smtClean="0"/>
              <a:t>Change and charity </a:t>
            </a:r>
            <a:r>
              <a:rPr lang="en-US" dirty="0" smtClean="0"/>
              <a:t>(Bartels et al.)…</a:t>
            </a:r>
            <a:endParaRPr lang="en-US" dirty="0"/>
          </a:p>
        </p:txBody>
      </p:sp>
    </p:spTree>
    <p:extLst>
      <p:ext uri="{BB962C8B-B14F-4D97-AF65-F5344CB8AC3E}">
        <p14:creationId xmlns:p14="http://schemas.microsoft.com/office/powerpoint/2010/main" val="194640971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Shape 33"/>
          <p:cNvSpPr/>
          <p:nvPr/>
        </p:nvSpPr>
        <p:spPr>
          <a:xfrm flipH="1">
            <a:off x="3514513" y="3636993"/>
            <a:ext cx="3187173" cy="1608732"/>
          </a:xfrm>
          <a:prstGeom prst="line">
            <a:avLst/>
          </a:prstGeom>
          <a:ln w="50800">
            <a:solidFill>
              <a:srgbClr val="000000"/>
            </a:solidFill>
            <a:prstDash val="sysDot"/>
            <a:miter lim="400000"/>
            <a:headEnd type="stealth"/>
          </a:ln>
        </p:spPr>
        <p:txBody>
          <a:bodyPr lIns="0" tIns="0" rIns="0" bIns="0" anchor="ctr"/>
          <a:lstStyle/>
          <a:p>
            <a:pPr defTabSz="321457">
              <a:defRPr sz="1200">
                <a:solidFill>
                  <a:srgbClr val="000000"/>
                </a:solidFill>
                <a:latin typeface="Helvetica"/>
                <a:ea typeface="Helvetica"/>
                <a:cs typeface="Helvetica"/>
                <a:sym typeface="Helvetica"/>
              </a:defRPr>
            </a:pPr>
            <a:endParaRPr/>
          </a:p>
        </p:txBody>
      </p:sp>
      <p:sp>
        <p:nvSpPr>
          <p:cNvPr id="34" name="Shape 34"/>
          <p:cNvSpPr/>
          <p:nvPr/>
        </p:nvSpPr>
        <p:spPr>
          <a:xfrm flipH="1">
            <a:off x="4916513" y="3916840"/>
            <a:ext cx="2086580" cy="1959123"/>
          </a:xfrm>
          <a:prstGeom prst="line">
            <a:avLst/>
          </a:prstGeom>
          <a:ln w="50800">
            <a:solidFill>
              <a:srgbClr val="000000"/>
            </a:solidFill>
            <a:prstDash val="sysDot"/>
            <a:miter lim="400000"/>
            <a:headEnd type="stealth"/>
          </a:ln>
        </p:spPr>
        <p:txBody>
          <a:bodyPr lIns="0" tIns="0" rIns="0" bIns="0" anchor="ctr"/>
          <a:lstStyle/>
          <a:p>
            <a:pPr defTabSz="321457">
              <a:defRPr sz="1200">
                <a:solidFill>
                  <a:srgbClr val="000000"/>
                </a:solidFill>
                <a:latin typeface="Helvetica"/>
                <a:ea typeface="Helvetica"/>
                <a:cs typeface="Helvetica"/>
                <a:sym typeface="Helvetica"/>
              </a:defRPr>
            </a:pPr>
            <a:endParaRPr/>
          </a:p>
        </p:txBody>
      </p:sp>
      <p:sp>
        <p:nvSpPr>
          <p:cNvPr id="35" name="Shape 35"/>
          <p:cNvSpPr/>
          <p:nvPr/>
        </p:nvSpPr>
        <p:spPr>
          <a:xfrm flipH="1">
            <a:off x="6975172" y="4049681"/>
            <a:ext cx="424864" cy="1706462"/>
          </a:xfrm>
          <a:prstGeom prst="line">
            <a:avLst/>
          </a:prstGeom>
          <a:ln w="50800">
            <a:solidFill>
              <a:srgbClr val="000000"/>
            </a:solidFill>
            <a:prstDash val="sysDot"/>
            <a:miter lim="400000"/>
            <a:headEnd type="stealth"/>
          </a:ln>
        </p:spPr>
        <p:txBody>
          <a:bodyPr lIns="0" tIns="0" rIns="0" bIns="0" anchor="ctr"/>
          <a:lstStyle/>
          <a:p>
            <a:pPr defTabSz="321457">
              <a:defRPr sz="1200">
                <a:solidFill>
                  <a:srgbClr val="000000"/>
                </a:solidFill>
                <a:latin typeface="Helvetica"/>
                <a:ea typeface="Helvetica"/>
                <a:cs typeface="Helvetica"/>
                <a:sym typeface="Helvetica"/>
              </a:defRPr>
            </a:pPr>
            <a:endParaRPr/>
          </a:p>
        </p:txBody>
      </p:sp>
      <p:sp>
        <p:nvSpPr>
          <p:cNvPr id="36" name="Shape 36"/>
          <p:cNvSpPr/>
          <p:nvPr/>
        </p:nvSpPr>
        <p:spPr>
          <a:xfrm flipH="1" flipV="1">
            <a:off x="6934212" y="1282463"/>
            <a:ext cx="512277" cy="1217782"/>
          </a:xfrm>
          <a:prstGeom prst="line">
            <a:avLst/>
          </a:prstGeom>
          <a:ln w="50800">
            <a:solidFill>
              <a:schemeClr val="tx1"/>
            </a:solidFill>
            <a:prstDash val="sysDot"/>
            <a:miter lim="400000"/>
            <a:headEnd type="stealth"/>
          </a:ln>
        </p:spPr>
        <p:txBody>
          <a:bodyPr lIns="0" tIns="0" rIns="0" bIns="0" anchor="ctr"/>
          <a:lstStyle/>
          <a:p>
            <a:pPr defTabSz="321457">
              <a:defRPr sz="1200">
                <a:solidFill>
                  <a:srgbClr val="000000"/>
                </a:solidFill>
                <a:latin typeface="Helvetica"/>
                <a:ea typeface="Helvetica"/>
                <a:cs typeface="Helvetica"/>
                <a:sym typeface="Helvetica"/>
              </a:defRPr>
            </a:pPr>
            <a:endParaRPr/>
          </a:p>
        </p:txBody>
      </p:sp>
      <p:sp>
        <p:nvSpPr>
          <p:cNvPr id="37" name="Shape 37"/>
          <p:cNvSpPr/>
          <p:nvPr/>
        </p:nvSpPr>
        <p:spPr>
          <a:xfrm flipH="1" flipV="1">
            <a:off x="2964731" y="1477148"/>
            <a:ext cx="3752288" cy="1405469"/>
          </a:xfrm>
          <a:prstGeom prst="line">
            <a:avLst/>
          </a:prstGeom>
          <a:ln w="50800">
            <a:solidFill>
              <a:srgbClr val="000000"/>
            </a:solidFill>
            <a:prstDash val="sysDot"/>
            <a:miter lim="400000"/>
            <a:headEnd type="stealth"/>
          </a:ln>
        </p:spPr>
        <p:txBody>
          <a:bodyPr lIns="0" tIns="0" rIns="0" bIns="0" anchor="ctr"/>
          <a:lstStyle/>
          <a:p>
            <a:pPr defTabSz="321457">
              <a:defRPr sz="1200">
                <a:solidFill>
                  <a:srgbClr val="000000"/>
                </a:solidFill>
                <a:latin typeface="Helvetica"/>
                <a:ea typeface="Helvetica"/>
                <a:cs typeface="Helvetica"/>
                <a:sym typeface="Helvetica"/>
              </a:defRPr>
            </a:pPr>
            <a:endParaRPr/>
          </a:p>
        </p:txBody>
      </p:sp>
      <p:sp>
        <p:nvSpPr>
          <p:cNvPr id="38" name="Shape 38"/>
          <p:cNvSpPr/>
          <p:nvPr/>
        </p:nvSpPr>
        <p:spPr>
          <a:xfrm flipH="1">
            <a:off x="3932654" y="3277887"/>
            <a:ext cx="2613605" cy="906"/>
          </a:xfrm>
          <a:prstGeom prst="line">
            <a:avLst/>
          </a:prstGeom>
          <a:ln w="50800">
            <a:solidFill>
              <a:schemeClr val="tx1"/>
            </a:solidFill>
            <a:miter lim="400000"/>
            <a:headEnd type="stealth"/>
          </a:ln>
        </p:spPr>
        <p:txBody>
          <a:bodyPr lIns="0" tIns="0" rIns="0" bIns="0" anchor="ctr"/>
          <a:lstStyle/>
          <a:p>
            <a:pPr defTabSz="321457">
              <a:defRPr sz="1200">
                <a:solidFill>
                  <a:srgbClr val="000000"/>
                </a:solidFill>
                <a:latin typeface="Helvetica"/>
                <a:ea typeface="Helvetica"/>
                <a:cs typeface="Helvetica"/>
                <a:sym typeface="Helvetica"/>
              </a:defRPr>
            </a:pPr>
            <a:endParaRPr/>
          </a:p>
        </p:txBody>
      </p:sp>
      <p:sp>
        <p:nvSpPr>
          <p:cNvPr id="39" name="Shape 39"/>
          <p:cNvSpPr/>
          <p:nvPr/>
        </p:nvSpPr>
        <p:spPr>
          <a:xfrm>
            <a:off x="4395459" y="2694303"/>
            <a:ext cx="1425281" cy="594219"/>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lstStyle>
            <a:lvl1pPr>
              <a:defRPr sz="5000">
                <a:solidFill>
                  <a:srgbClr val="D4FB79"/>
                </a:solidFill>
                <a:latin typeface="Gill Sans"/>
                <a:ea typeface="Gill Sans"/>
                <a:cs typeface="Gill Sans"/>
                <a:sym typeface="Gill Sans"/>
              </a:defRPr>
            </a:lvl1pPr>
          </a:lstStyle>
          <a:p>
            <a:pPr lvl="0">
              <a:defRPr sz="1800">
                <a:solidFill>
                  <a:srgbClr val="000000"/>
                </a:solidFill>
              </a:defRPr>
            </a:pPr>
            <a:r>
              <a:rPr sz="3500" dirty="0"/>
              <a:t>1.21***</a:t>
            </a:r>
          </a:p>
        </p:txBody>
      </p:sp>
      <p:sp>
        <p:nvSpPr>
          <p:cNvPr id="40" name="Shape 40"/>
          <p:cNvSpPr/>
          <p:nvPr/>
        </p:nvSpPr>
        <p:spPr>
          <a:xfrm flipH="1" flipV="1">
            <a:off x="4915683" y="978845"/>
            <a:ext cx="2087248" cy="1688899"/>
          </a:xfrm>
          <a:prstGeom prst="line">
            <a:avLst/>
          </a:prstGeom>
          <a:ln w="50800">
            <a:solidFill>
              <a:srgbClr val="000000"/>
            </a:solidFill>
            <a:prstDash val="sysDot"/>
            <a:miter lim="400000"/>
            <a:headEnd type="stealth"/>
          </a:ln>
        </p:spPr>
        <p:txBody>
          <a:bodyPr lIns="0" tIns="0" rIns="0" bIns="0" anchor="ctr"/>
          <a:lstStyle/>
          <a:p>
            <a:pPr defTabSz="321457">
              <a:defRPr sz="1200">
                <a:solidFill>
                  <a:srgbClr val="000000"/>
                </a:solidFill>
                <a:latin typeface="Helvetica"/>
                <a:ea typeface="Helvetica"/>
                <a:cs typeface="Helvetica"/>
                <a:sym typeface="Helvetica"/>
              </a:defRPr>
            </a:pPr>
            <a:endParaRPr/>
          </a:p>
        </p:txBody>
      </p:sp>
      <p:grpSp>
        <p:nvGrpSpPr>
          <p:cNvPr id="43" name="Group 43"/>
          <p:cNvGrpSpPr/>
          <p:nvPr/>
        </p:nvGrpSpPr>
        <p:grpSpPr>
          <a:xfrm>
            <a:off x="6849977" y="2703463"/>
            <a:ext cx="1616275" cy="1134072"/>
            <a:chOff x="-1" y="0"/>
            <a:chExt cx="2298702" cy="1612901"/>
          </a:xfrm>
        </p:grpSpPr>
        <p:sp>
          <p:nvSpPr>
            <p:cNvPr id="41" name="Shape 41"/>
            <p:cNvSpPr/>
            <p:nvPr/>
          </p:nvSpPr>
          <p:spPr>
            <a:xfrm>
              <a:off x="-1" y="0"/>
              <a:ext cx="2298702" cy="16129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005493"/>
            </a:solidFill>
            <a:ln w="38100" cap="flat">
              <a:solidFill>
                <a:srgbClr val="000000"/>
              </a:solidFill>
              <a:prstDash val="solid"/>
              <a:miter lim="400000"/>
            </a:ln>
            <a:effectLst/>
          </p:spPr>
          <p:txBody>
            <a:bodyPr wrap="square" lIns="0" tIns="0" rIns="0" bIns="0" numCol="1" anchor="ctr">
              <a:noAutofit/>
            </a:bodyPr>
            <a:lstStyle/>
            <a:p>
              <a:pPr lvl="0">
                <a:defRPr sz="3000">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2" name="Shape 42"/>
            <p:cNvSpPr/>
            <p:nvPr/>
          </p:nvSpPr>
          <p:spPr>
            <a:xfrm>
              <a:off x="195169" y="484505"/>
              <a:ext cx="1878576" cy="65659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4200" i="1">
                  <a:latin typeface="Georgia"/>
                  <a:ea typeface="Georgia"/>
                  <a:cs typeface="Georgia"/>
                  <a:sym typeface="Georgia"/>
                </a:defRPr>
              </a:lvl1pPr>
            </a:lstStyle>
            <a:p>
              <a:pPr lvl="0">
                <a:defRPr sz="1800" i="0">
                  <a:solidFill>
                    <a:srgbClr val="000000"/>
                  </a:solidFill>
                </a:defRPr>
              </a:pPr>
              <a:r>
                <a:rPr sz="3000">
                  <a:solidFill>
                    <a:srgbClr val="FFFFFF"/>
                  </a:solidFill>
                </a:rPr>
                <a:t>identity</a:t>
              </a:r>
            </a:p>
          </p:txBody>
        </p:sp>
      </p:grpSp>
      <p:grpSp>
        <p:nvGrpSpPr>
          <p:cNvPr id="58" name="Group 58"/>
          <p:cNvGrpSpPr/>
          <p:nvPr/>
        </p:nvGrpSpPr>
        <p:grpSpPr>
          <a:xfrm>
            <a:off x="677749" y="2072804"/>
            <a:ext cx="3505093" cy="2492500"/>
            <a:chOff x="0" y="12700"/>
            <a:chExt cx="4985020" cy="3544888"/>
          </a:xfrm>
        </p:grpSpPr>
        <p:sp>
          <p:nvSpPr>
            <p:cNvPr id="44" name="Shape 44"/>
            <p:cNvSpPr/>
            <p:nvPr/>
          </p:nvSpPr>
          <p:spPr>
            <a:xfrm flipH="1">
              <a:off x="2149786" y="2424108"/>
              <a:ext cx="963412" cy="758915"/>
            </a:xfrm>
            <a:prstGeom prst="line">
              <a:avLst/>
            </a:prstGeom>
            <a:noFill/>
            <a:ln w="38100" cap="flat">
              <a:solidFill>
                <a:srgbClr val="000000"/>
              </a:solidFill>
              <a:prstDash val="solid"/>
              <a:miter lim="400000"/>
              <a:headEnd type="triangle" w="med" len="med"/>
            </a:ln>
            <a:effectLst/>
          </p:spPr>
          <p:txBody>
            <a:bodyPr wrap="square" lIns="0" tIns="0" rIns="0" bIns="0" numCol="1" anchor="ctr">
              <a:noAutofit/>
            </a:bodyPr>
            <a:lstStyle/>
            <a:p>
              <a:pPr defTabSz="321457">
                <a:defRPr sz="1200">
                  <a:solidFill>
                    <a:srgbClr val="000000"/>
                  </a:solidFill>
                  <a:latin typeface="Helvetica"/>
                  <a:ea typeface="Helvetica"/>
                  <a:cs typeface="Helvetica"/>
                  <a:sym typeface="Helvetica"/>
                </a:defRPr>
              </a:pPr>
              <a:endParaRPr/>
            </a:p>
          </p:txBody>
        </p:sp>
        <p:sp>
          <p:nvSpPr>
            <p:cNvPr id="45" name="Shape 45"/>
            <p:cNvSpPr/>
            <p:nvPr/>
          </p:nvSpPr>
          <p:spPr>
            <a:xfrm>
              <a:off x="0" y="2820987"/>
              <a:ext cx="2171700" cy="736601"/>
            </a:xfrm>
            <a:prstGeom prst="rect">
              <a:avLst/>
            </a:prstGeom>
            <a:solidFill>
              <a:srgbClr val="929292"/>
            </a:solidFill>
            <a:ln w="38100" cap="flat">
              <a:solidFill>
                <a:srgbClr val="000000"/>
              </a:solidFill>
              <a:prstDash val="solid"/>
              <a:miter lim="400000"/>
            </a:ln>
            <a:effectLst/>
          </p:spPr>
          <p:txBody>
            <a:bodyPr wrap="square" lIns="0" tIns="0" rIns="0" bIns="0" numCol="1" anchor="ctr">
              <a:noAutofit/>
            </a:bodyPr>
            <a:lstStyle/>
            <a:p>
              <a:pPr lvl="0">
                <a:defRPr sz="3000">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6" name="Shape 46"/>
            <p:cNvSpPr/>
            <p:nvPr/>
          </p:nvSpPr>
          <p:spPr>
            <a:xfrm flipV="1">
              <a:off x="2090515" y="2016234"/>
              <a:ext cx="753665" cy="238563"/>
            </a:xfrm>
            <a:prstGeom prst="line">
              <a:avLst/>
            </a:prstGeom>
            <a:noFill/>
            <a:ln w="38100" cap="flat">
              <a:solidFill>
                <a:srgbClr val="000000"/>
              </a:solidFill>
              <a:prstDash val="solid"/>
              <a:miter lim="400000"/>
              <a:tailEnd type="triangle" w="med" len="med"/>
            </a:ln>
            <a:effectLst/>
          </p:spPr>
          <p:txBody>
            <a:bodyPr wrap="square" lIns="0" tIns="0" rIns="0" bIns="0" numCol="1" anchor="ctr">
              <a:noAutofit/>
            </a:bodyPr>
            <a:lstStyle/>
            <a:p>
              <a:pPr defTabSz="321457">
                <a:defRPr sz="1200">
                  <a:solidFill>
                    <a:srgbClr val="000000"/>
                  </a:solidFill>
                  <a:latin typeface="Helvetica"/>
                  <a:ea typeface="Helvetica"/>
                  <a:cs typeface="Helvetica"/>
                  <a:sym typeface="Helvetica"/>
                </a:defRPr>
              </a:pPr>
              <a:endParaRPr/>
            </a:p>
          </p:txBody>
        </p:sp>
        <p:sp>
          <p:nvSpPr>
            <p:cNvPr id="47" name="Shape 47"/>
            <p:cNvSpPr/>
            <p:nvPr/>
          </p:nvSpPr>
          <p:spPr>
            <a:xfrm>
              <a:off x="65409" y="1866900"/>
              <a:ext cx="2095501" cy="736600"/>
            </a:xfrm>
            <a:prstGeom prst="rect">
              <a:avLst/>
            </a:prstGeom>
            <a:solidFill>
              <a:srgbClr val="929292"/>
            </a:solidFill>
            <a:ln w="38100" cap="flat">
              <a:solidFill>
                <a:srgbClr val="000000"/>
              </a:solidFill>
              <a:prstDash val="solid"/>
              <a:miter lim="400000"/>
            </a:ln>
            <a:effectLst/>
          </p:spPr>
          <p:txBody>
            <a:bodyPr wrap="square" lIns="0" tIns="0" rIns="0" bIns="0" numCol="1" anchor="ctr">
              <a:noAutofit/>
            </a:bodyPr>
            <a:lstStyle/>
            <a:p>
              <a:pPr lvl="0">
                <a:defRPr sz="3000">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8" name="Shape 48"/>
            <p:cNvSpPr/>
            <p:nvPr/>
          </p:nvSpPr>
          <p:spPr>
            <a:xfrm>
              <a:off x="1702503" y="1130622"/>
              <a:ext cx="1146846" cy="370218"/>
            </a:xfrm>
            <a:prstGeom prst="line">
              <a:avLst/>
            </a:prstGeom>
            <a:noFill/>
            <a:ln w="38100" cap="flat">
              <a:solidFill>
                <a:srgbClr val="000000"/>
              </a:solidFill>
              <a:prstDash val="solid"/>
              <a:miter lim="400000"/>
              <a:tailEnd type="triangle" w="med" len="med"/>
            </a:ln>
            <a:effectLst/>
          </p:spPr>
          <p:txBody>
            <a:bodyPr wrap="square" lIns="0" tIns="0" rIns="0" bIns="0" numCol="1" anchor="ctr">
              <a:noAutofit/>
            </a:bodyPr>
            <a:lstStyle/>
            <a:p>
              <a:pPr defTabSz="321457">
                <a:defRPr sz="1200">
                  <a:solidFill>
                    <a:srgbClr val="000000"/>
                  </a:solidFill>
                  <a:latin typeface="Helvetica"/>
                  <a:ea typeface="Helvetica"/>
                  <a:cs typeface="Helvetica"/>
                  <a:sym typeface="Helvetica"/>
                </a:defRPr>
              </a:pPr>
              <a:endParaRPr/>
            </a:p>
          </p:txBody>
        </p:sp>
        <p:sp>
          <p:nvSpPr>
            <p:cNvPr id="49" name="Shape 49"/>
            <p:cNvSpPr/>
            <p:nvPr/>
          </p:nvSpPr>
          <p:spPr>
            <a:xfrm>
              <a:off x="57419" y="939800"/>
              <a:ext cx="2095501" cy="736600"/>
            </a:xfrm>
            <a:prstGeom prst="rect">
              <a:avLst/>
            </a:prstGeom>
            <a:solidFill>
              <a:srgbClr val="929292"/>
            </a:solidFill>
            <a:ln w="38100" cap="flat">
              <a:solidFill>
                <a:srgbClr val="000000"/>
              </a:solidFill>
              <a:prstDash val="solid"/>
              <a:miter lim="400000"/>
            </a:ln>
            <a:effectLst/>
          </p:spPr>
          <p:txBody>
            <a:bodyPr wrap="square" lIns="0" tIns="0" rIns="0" bIns="0" numCol="1" anchor="ctr">
              <a:noAutofit/>
            </a:bodyPr>
            <a:lstStyle/>
            <a:p>
              <a:pPr lvl="0">
                <a:defRPr sz="3000">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50" name="Shape 50"/>
            <p:cNvSpPr/>
            <p:nvPr/>
          </p:nvSpPr>
          <p:spPr>
            <a:xfrm>
              <a:off x="2054804" y="356693"/>
              <a:ext cx="1153600" cy="813448"/>
            </a:xfrm>
            <a:prstGeom prst="line">
              <a:avLst/>
            </a:prstGeom>
            <a:noFill/>
            <a:ln w="38100" cap="flat">
              <a:solidFill>
                <a:srgbClr val="000000"/>
              </a:solidFill>
              <a:prstDash val="solid"/>
              <a:miter lim="400000"/>
              <a:tailEnd type="triangle" w="med" len="med"/>
            </a:ln>
            <a:effectLst/>
          </p:spPr>
          <p:txBody>
            <a:bodyPr wrap="square" lIns="0" tIns="0" rIns="0" bIns="0" numCol="1" anchor="ctr">
              <a:noAutofit/>
            </a:bodyPr>
            <a:lstStyle/>
            <a:p>
              <a:pPr defTabSz="321457">
                <a:defRPr sz="1200">
                  <a:solidFill>
                    <a:srgbClr val="000000"/>
                  </a:solidFill>
                  <a:latin typeface="Helvetica"/>
                  <a:ea typeface="Helvetica"/>
                  <a:cs typeface="Helvetica"/>
                  <a:sym typeface="Helvetica"/>
                </a:defRPr>
              </a:pPr>
              <a:endParaRPr/>
            </a:p>
          </p:txBody>
        </p:sp>
        <p:sp>
          <p:nvSpPr>
            <p:cNvPr id="51" name="Shape 51"/>
            <p:cNvSpPr/>
            <p:nvPr/>
          </p:nvSpPr>
          <p:spPr>
            <a:xfrm>
              <a:off x="106188" y="12700"/>
              <a:ext cx="2044701" cy="736600"/>
            </a:xfrm>
            <a:prstGeom prst="rect">
              <a:avLst/>
            </a:prstGeom>
            <a:solidFill>
              <a:srgbClr val="929292"/>
            </a:solidFill>
            <a:ln w="38100" cap="flat">
              <a:solidFill>
                <a:srgbClr val="000000"/>
              </a:solidFill>
              <a:prstDash val="solid"/>
              <a:miter lim="400000"/>
            </a:ln>
            <a:effectLst/>
          </p:spPr>
          <p:txBody>
            <a:bodyPr wrap="square" lIns="0" tIns="0" rIns="0" bIns="0" numCol="1" anchor="ctr">
              <a:noAutofit/>
            </a:bodyPr>
            <a:lstStyle/>
            <a:p>
              <a:pPr lvl="0">
                <a:defRPr sz="3000">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52" name="Shape 52"/>
            <p:cNvSpPr/>
            <p:nvPr/>
          </p:nvSpPr>
          <p:spPr>
            <a:xfrm>
              <a:off x="147088" y="976291"/>
              <a:ext cx="1899094" cy="612817"/>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4000" i="1">
                  <a:latin typeface="Gill Sans"/>
                  <a:ea typeface="Gill Sans"/>
                  <a:cs typeface="Gill Sans"/>
                  <a:sym typeface="Gill Sans"/>
                </a:defRPr>
              </a:lvl1pPr>
            </a:lstStyle>
            <a:p>
              <a:pPr lvl="0">
                <a:defRPr sz="1800" i="0">
                  <a:solidFill>
                    <a:srgbClr val="000000"/>
                  </a:solidFill>
                </a:defRPr>
              </a:pPr>
              <a:r>
                <a:rPr sz="2800" dirty="0">
                  <a:solidFill>
                    <a:srgbClr val="FFFFFF"/>
                  </a:solidFill>
                </a:rPr>
                <a:t>antisocial</a:t>
              </a:r>
            </a:p>
          </p:txBody>
        </p:sp>
        <p:sp>
          <p:nvSpPr>
            <p:cNvPr id="53" name="Shape 53"/>
            <p:cNvSpPr/>
            <p:nvPr/>
          </p:nvSpPr>
          <p:spPr>
            <a:xfrm>
              <a:off x="231130" y="30141"/>
              <a:ext cx="1750906" cy="612817"/>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4000" i="1">
                  <a:latin typeface="Gill Sans"/>
                  <a:ea typeface="Gill Sans"/>
                  <a:cs typeface="Gill Sans"/>
                  <a:sym typeface="Gill Sans"/>
                </a:defRPr>
              </a:lvl1pPr>
            </a:lstStyle>
            <a:p>
              <a:pPr lvl="0">
                <a:defRPr sz="1800" i="0">
                  <a:solidFill>
                    <a:srgbClr val="000000"/>
                  </a:solidFill>
                </a:defRPr>
              </a:pPr>
              <a:r>
                <a:rPr sz="2800" dirty="0">
                  <a:solidFill>
                    <a:srgbClr val="FFFFFF"/>
                  </a:solidFill>
                </a:rPr>
                <a:t>empathy</a:t>
              </a:r>
            </a:p>
          </p:txBody>
        </p:sp>
        <p:sp>
          <p:nvSpPr>
            <p:cNvPr id="54" name="Shape 54"/>
            <p:cNvSpPr/>
            <p:nvPr/>
          </p:nvSpPr>
          <p:spPr>
            <a:xfrm>
              <a:off x="77882" y="2885041"/>
              <a:ext cx="2117531" cy="612817"/>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4000" i="1">
                  <a:latin typeface="Gill Sans"/>
                  <a:ea typeface="Gill Sans"/>
                  <a:cs typeface="Gill Sans"/>
                  <a:sym typeface="Gill Sans"/>
                </a:defRPr>
              </a:lvl1pPr>
            </a:lstStyle>
            <a:p>
              <a:pPr lvl="0">
                <a:defRPr sz="1800" i="0">
                  <a:solidFill>
                    <a:srgbClr val="000000"/>
                  </a:solidFill>
                </a:defRPr>
              </a:pPr>
              <a:r>
                <a:rPr sz="2800" dirty="0">
                  <a:solidFill>
                    <a:srgbClr val="FFFFFF"/>
                  </a:solidFill>
                </a:rPr>
                <a:t>inhibitions</a:t>
              </a:r>
            </a:p>
          </p:txBody>
        </p:sp>
        <p:sp>
          <p:nvSpPr>
            <p:cNvPr id="55" name="Shape 55"/>
            <p:cNvSpPr/>
            <p:nvPr/>
          </p:nvSpPr>
          <p:spPr>
            <a:xfrm>
              <a:off x="2940319" y="1112837"/>
              <a:ext cx="2044701" cy="12700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4929"/>
            </a:solidFill>
            <a:ln w="38100" cap="flat">
              <a:solidFill>
                <a:srgbClr val="000000"/>
              </a:solidFill>
              <a:prstDash val="solid"/>
              <a:miter lim="400000"/>
            </a:ln>
            <a:effectLst/>
          </p:spPr>
          <p:txBody>
            <a:bodyPr wrap="square" lIns="0" tIns="0" rIns="0" bIns="0" numCol="1" anchor="ctr">
              <a:noAutofit/>
            </a:bodyPr>
            <a:lstStyle/>
            <a:p>
              <a:pPr lvl="0">
                <a:defRPr sz="3000">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56" name="Shape 56"/>
            <p:cNvSpPr/>
            <p:nvPr/>
          </p:nvSpPr>
          <p:spPr>
            <a:xfrm>
              <a:off x="3164293" y="1387792"/>
              <a:ext cx="1433351" cy="65659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4200" i="1">
                  <a:latin typeface="Georgia"/>
                  <a:ea typeface="Georgia"/>
                  <a:cs typeface="Georgia"/>
                  <a:sym typeface="Georgia"/>
                </a:defRPr>
              </a:lvl1pPr>
            </a:lstStyle>
            <a:p>
              <a:pPr lvl="0">
                <a:defRPr sz="1800" i="0">
                  <a:solidFill>
                    <a:srgbClr val="000000"/>
                  </a:solidFill>
                </a:defRPr>
              </a:pPr>
              <a:r>
                <a:rPr sz="3000" dirty="0">
                  <a:solidFill>
                    <a:srgbClr val="FFFFFF"/>
                  </a:solidFill>
                </a:rPr>
                <a:t>moral</a:t>
              </a:r>
            </a:p>
          </p:txBody>
        </p:sp>
        <p:sp>
          <p:nvSpPr>
            <p:cNvPr id="57" name="Shape 57"/>
            <p:cNvSpPr/>
            <p:nvPr/>
          </p:nvSpPr>
          <p:spPr>
            <a:xfrm>
              <a:off x="383902" y="1903392"/>
              <a:ext cx="1331419" cy="612817"/>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4000" i="1">
                  <a:latin typeface="Gill Sans"/>
                  <a:ea typeface="Gill Sans"/>
                  <a:cs typeface="Gill Sans"/>
                  <a:sym typeface="Gill Sans"/>
                </a:defRPr>
              </a:lvl1pPr>
            </a:lstStyle>
            <a:p>
              <a:pPr lvl="0">
                <a:defRPr sz="1800" i="0">
                  <a:solidFill>
                    <a:srgbClr val="000000"/>
                  </a:solidFill>
                </a:defRPr>
              </a:pPr>
              <a:r>
                <a:rPr sz="2800" dirty="0">
                  <a:solidFill>
                    <a:srgbClr val="FFFFFF"/>
                  </a:solidFill>
                </a:rPr>
                <a:t>apathy</a:t>
              </a:r>
            </a:p>
          </p:txBody>
        </p:sp>
      </p:grpSp>
      <p:grpSp>
        <p:nvGrpSpPr>
          <p:cNvPr id="71" name="Group 71"/>
          <p:cNvGrpSpPr/>
          <p:nvPr/>
        </p:nvGrpSpPr>
        <p:grpSpPr>
          <a:xfrm>
            <a:off x="2107276" y="283518"/>
            <a:ext cx="6133931" cy="6290965"/>
            <a:chOff x="54365" y="0"/>
            <a:chExt cx="8723812" cy="8947150"/>
          </a:xfrm>
        </p:grpSpPr>
        <p:sp>
          <p:nvSpPr>
            <p:cNvPr id="59" name="Shape 59"/>
            <p:cNvSpPr/>
            <p:nvPr/>
          </p:nvSpPr>
          <p:spPr>
            <a:xfrm>
              <a:off x="5831776" y="7512050"/>
              <a:ext cx="2946401" cy="1435100"/>
            </a:xfrm>
            <a:prstGeom prst="rect">
              <a:avLst/>
            </a:prstGeom>
            <a:solidFill>
              <a:srgbClr val="FF9300"/>
            </a:solidFill>
            <a:ln w="38100" cap="flat">
              <a:solidFill>
                <a:srgbClr val="000000"/>
              </a:solidFill>
              <a:prstDash val="solid"/>
              <a:miter lim="400000"/>
            </a:ln>
            <a:effectLst/>
          </p:spPr>
          <p:txBody>
            <a:bodyPr wrap="square" lIns="0" tIns="0" rIns="0" bIns="0" numCol="1" anchor="ctr">
              <a:noAutofit/>
            </a:bodyPr>
            <a:lstStyle/>
            <a:p>
              <a:pPr lvl="0">
                <a:defRPr sz="3000">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60" name="Shape 60"/>
            <p:cNvSpPr/>
            <p:nvPr/>
          </p:nvSpPr>
          <p:spPr>
            <a:xfrm>
              <a:off x="2798938" y="7600950"/>
              <a:ext cx="2527301" cy="1143000"/>
            </a:xfrm>
            <a:prstGeom prst="rect">
              <a:avLst/>
            </a:prstGeom>
            <a:solidFill>
              <a:srgbClr val="929000"/>
            </a:solidFill>
            <a:ln w="38100" cap="flat">
              <a:solidFill>
                <a:srgbClr val="000000"/>
              </a:solidFill>
              <a:prstDash val="solid"/>
              <a:miter lim="400000"/>
            </a:ln>
            <a:effectLst/>
          </p:spPr>
          <p:txBody>
            <a:bodyPr wrap="square" lIns="0" tIns="0" rIns="0" bIns="0" numCol="1" anchor="ctr">
              <a:noAutofit/>
            </a:bodyPr>
            <a:lstStyle/>
            <a:p>
              <a:pPr lvl="0">
                <a:defRPr sz="3000">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61" name="Shape 61"/>
            <p:cNvSpPr/>
            <p:nvPr/>
          </p:nvSpPr>
          <p:spPr>
            <a:xfrm>
              <a:off x="116618" y="560511"/>
              <a:ext cx="2044701" cy="1295401"/>
            </a:xfrm>
            <a:prstGeom prst="rect">
              <a:avLst/>
            </a:prstGeom>
            <a:solidFill>
              <a:srgbClr val="008F00"/>
            </a:solidFill>
            <a:ln w="38100" cap="flat">
              <a:solidFill>
                <a:srgbClr val="000000"/>
              </a:solidFill>
              <a:prstDash val="solid"/>
              <a:miter lim="400000"/>
            </a:ln>
            <a:effectLst/>
          </p:spPr>
          <p:txBody>
            <a:bodyPr wrap="square" lIns="0" tIns="0" rIns="0" bIns="0" numCol="1" anchor="ctr">
              <a:noAutofit/>
            </a:bodyPr>
            <a:lstStyle/>
            <a:p>
              <a:pPr lvl="0">
                <a:defRPr sz="3000">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62" name="Shape 62"/>
            <p:cNvSpPr/>
            <p:nvPr/>
          </p:nvSpPr>
          <p:spPr>
            <a:xfrm>
              <a:off x="2973395" y="7840641"/>
              <a:ext cx="2061425" cy="612817"/>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4000" i="1">
                  <a:latin typeface="Georgia"/>
                  <a:ea typeface="Georgia"/>
                  <a:cs typeface="Georgia"/>
                  <a:sym typeface="Georgia"/>
                </a:defRPr>
              </a:lvl1pPr>
            </a:lstStyle>
            <a:p>
              <a:pPr lvl="0">
                <a:defRPr sz="1800" i="0">
                  <a:solidFill>
                    <a:srgbClr val="000000"/>
                  </a:solidFill>
                </a:defRPr>
              </a:pPr>
              <a:r>
                <a:rPr sz="2800">
                  <a:solidFill>
                    <a:srgbClr val="FFFFFF"/>
                  </a:solidFill>
                </a:rPr>
                <a:t>attention</a:t>
              </a:r>
            </a:p>
          </p:txBody>
        </p:sp>
        <p:sp>
          <p:nvSpPr>
            <p:cNvPr id="63" name="Shape 63"/>
            <p:cNvSpPr/>
            <p:nvPr/>
          </p:nvSpPr>
          <p:spPr>
            <a:xfrm>
              <a:off x="354204" y="876402"/>
              <a:ext cx="1391905" cy="612817"/>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4000" i="1">
                  <a:latin typeface="Georgia"/>
                  <a:ea typeface="Georgia"/>
                  <a:cs typeface="Georgia"/>
                  <a:sym typeface="Georgia"/>
                </a:defRPr>
              </a:lvl1pPr>
            </a:lstStyle>
            <a:p>
              <a:pPr lvl="0">
                <a:defRPr sz="1800" i="0">
                  <a:solidFill>
                    <a:srgbClr val="000000"/>
                  </a:solidFill>
                </a:defRPr>
              </a:pPr>
              <a:r>
                <a:rPr sz="2800">
                  <a:solidFill>
                    <a:srgbClr val="FFFFFF"/>
                  </a:solidFill>
                </a:rPr>
                <a:t>eating</a:t>
              </a:r>
            </a:p>
          </p:txBody>
        </p:sp>
        <p:sp>
          <p:nvSpPr>
            <p:cNvPr id="64" name="Shape 64"/>
            <p:cNvSpPr/>
            <p:nvPr/>
          </p:nvSpPr>
          <p:spPr>
            <a:xfrm>
              <a:off x="5981922" y="7625293"/>
              <a:ext cx="2669169" cy="109431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p>
              <a:pPr lvl="0">
                <a:defRPr sz="1800">
                  <a:solidFill>
                    <a:srgbClr val="000000"/>
                  </a:solidFill>
                </a:defRPr>
              </a:pPr>
              <a:r>
                <a:rPr sz="2500" i="1">
                  <a:solidFill>
                    <a:srgbClr val="FFFFFF"/>
                  </a:solidFill>
                  <a:latin typeface="Georgia"/>
                  <a:ea typeface="Georgia"/>
                  <a:cs typeface="Georgia"/>
                  <a:sym typeface="Georgia"/>
                </a:rPr>
                <a:t>obsessions</a:t>
              </a:r>
            </a:p>
            <a:p>
              <a:pPr lvl="0">
                <a:defRPr sz="1800">
                  <a:solidFill>
                    <a:srgbClr val="000000"/>
                  </a:solidFill>
                </a:defRPr>
              </a:pPr>
              <a:r>
                <a:rPr sz="2500" i="1">
                  <a:solidFill>
                    <a:srgbClr val="FFFFFF"/>
                  </a:solidFill>
                  <a:latin typeface="Georgia"/>
                  <a:ea typeface="Georgia"/>
                  <a:cs typeface="Georgia"/>
                  <a:sym typeface="Georgia"/>
                </a:rPr>
                <a:t>compulsions</a:t>
              </a:r>
            </a:p>
          </p:txBody>
        </p:sp>
        <p:sp>
          <p:nvSpPr>
            <p:cNvPr id="65" name="Shape 65"/>
            <p:cNvSpPr/>
            <p:nvPr/>
          </p:nvSpPr>
          <p:spPr>
            <a:xfrm>
              <a:off x="2814955" y="0"/>
              <a:ext cx="2540001" cy="1117600"/>
            </a:xfrm>
            <a:prstGeom prst="rect">
              <a:avLst/>
            </a:prstGeom>
            <a:solidFill>
              <a:srgbClr val="B36AE2"/>
            </a:solidFill>
            <a:ln w="38100" cap="flat">
              <a:solidFill>
                <a:srgbClr val="000000"/>
              </a:solidFill>
              <a:prstDash val="solid"/>
              <a:miter lim="400000"/>
            </a:ln>
            <a:effectLst/>
          </p:spPr>
          <p:txBody>
            <a:bodyPr wrap="square" lIns="0" tIns="0" rIns="0" bIns="0" numCol="1" anchor="ctr">
              <a:noAutofit/>
            </a:bodyPr>
            <a:lstStyle/>
            <a:p>
              <a:pPr lvl="0">
                <a:defRPr sz="3000">
                  <a:solidFill>
                    <a:srgbClr val="773F9B"/>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66" name="Shape 66"/>
            <p:cNvSpPr/>
            <p:nvPr/>
          </p:nvSpPr>
          <p:spPr>
            <a:xfrm>
              <a:off x="2943175" y="214292"/>
              <a:ext cx="1999586" cy="612817"/>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4000" i="1">
                  <a:latin typeface="Georgia"/>
                  <a:ea typeface="Georgia"/>
                  <a:cs typeface="Georgia"/>
                  <a:sym typeface="Georgia"/>
                </a:defRPr>
              </a:lvl1pPr>
            </a:lstStyle>
            <a:p>
              <a:pPr lvl="0">
                <a:defRPr sz="1800" i="0">
                  <a:solidFill>
                    <a:srgbClr val="000000"/>
                  </a:solidFill>
                </a:defRPr>
              </a:pPr>
              <a:r>
                <a:rPr sz="2800">
                  <a:solidFill>
                    <a:srgbClr val="FFFFFF"/>
                  </a:solidFill>
                </a:rPr>
                <a:t>paranoia</a:t>
              </a:r>
            </a:p>
          </p:txBody>
        </p:sp>
        <p:sp>
          <p:nvSpPr>
            <p:cNvPr id="67" name="Shape 67"/>
            <p:cNvSpPr/>
            <p:nvPr/>
          </p:nvSpPr>
          <p:spPr>
            <a:xfrm>
              <a:off x="54365" y="6477758"/>
              <a:ext cx="2159051" cy="1117601"/>
            </a:xfrm>
            <a:prstGeom prst="rect">
              <a:avLst/>
            </a:prstGeom>
            <a:solidFill>
              <a:srgbClr val="69D5DD"/>
            </a:solidFill>
            <a:ln w="38100" cap="flat">
              <a:solidFill>
                <a:srgbClr val="000000"/>
              </a:solidFill>
              <a:prstDash val="solid"/>
              <a:miter lim="400000"/>
            </a:ln>
            <a:effectLst/>
          </p:spPr>
          <p:txBody>
            <a:bodyPr wrap="square" lIns="0" tIns="0" rIns="0" bIns="0" numCol="1" anchor="ctr">
              <a:noAutofit/>
            </a:bodyPr>
            <a:lstStyle/>
            <a:p>
              <a:pPr lvl="0">
                <a:defRPr sz="3000">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68" name="Shape 68"/>
            <p:cNvSpPr/>
            <p:nvPr/>
          </p:nvSpPr>
          <p:spPr>
            <a:xfrm>
              <a:off x="684516" y="6697320"/>
              <a:ext cx="803096" cy="678477"/>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4400" i="1">
                  <a:latin typeface="Georgia"/>
                  <a:ea typeface="Georgia"/>
                  <a:cs typeface="Georgia"/>
                  <a:sym typeface="Georgia"/>
                </a:defRPr>
              </a:lvl1pPr>
            </a:lstStyle>
            <a:p>
              <a:pPr lvl="0">
                <a:defRPr sz="1800" i="0">
                  <a:solidFill>
                    <a:srgbClr val="000000"/>
                  </a:solidFill>
                </a:defRPr>
              </a:pPr>
              <a:r>
                <a:rPr sz="3100">
                  <a:solidFill>
                    <a:srgbClr val="FFFFFF"/>
                  </a:solidFill>
                </a:rPr>
                <a:t>sex</a:t>
              </a:r>
            </a:p>
          </p:txBody>
        </p:sp>
        <p:sp>
          <p:nvSpPr>
            <p:cNvPr id="69" name="Shape 69"/>
            <p:cNvSpPr/>
            <p:nvPr/>
          </p:nvSpPr>
          <p:spPr>
            <a:xfrm>
              <a:off x="6034976" y="366182"/>
              <a:ext cx="2540001" cy="1117601"/>
            </a:xfrm>
            <a:prstGeom prst="rect">
              <a:avLst/>
            </a:prstGeom>
            <a:solidFill>
              <a:srgbClr val="FF7E79"/>
            </a:solidFill>
            <a:ln w="38100" cap="flat">
              <a:solidFill>
                <a:srgbClr val="000000"/>
              </a:solidFill>
              <a:prstDash val="solid"/>
              <a:miter lim="400000"/>
            </a:ln>
            <a:effectLst/>
          </p:spPr>
          <p:txBody>
            <a:bodyPr wrap="square" lIns="0" tIns="0" rIns="0" bIns="0" numCol="1" anchor="ctr">
              <a:noAutofit/>
            </a:bodyPr>
            <a:lstStyle/>
            <a:p>
              <a:pPr lvl="0">
                <a:defRPr sz="3000">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70" name="Shape 70"/>
            <p:cNvSpPr/>
            <p:nvPr/>
          </p:nvSpPr>
          <p:spPr>
            <a:xfrm>
              <a:off x="6134195" y="626002"/>
              <a:ext cx="2206872" cy="54715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i="1">
                  <a:latin typeface="Georgia"/>
                  <a:ea typeface="Georgia"/>
                  <a:cs typeface="Georgia"/>
                  <a:sym typeface="Georgia"/>
                </a:defRPr>
              </a:lvl1pPr>
            </a:lstStyle>
            <a:p>
              <a:pPr lvl="0">
                <a:defRPr sz="1800" i="0">
                  <a:solidFill>
                    <a:srgbClr val="000000"/>
                  </a:solidFill>
                </a:defRPr>
              </a:pPr>
              <a:r>
                <a:rPr sz="2500">
                  <a:solidFill>
                    <a:srgbClr val="FFFFFF"/>
                  </a:solidFill>
                </a:rPr>
                <a:t>motivation</a:t>
              </a:r>
            </a:p>
          </p:txBody>
        </p:sp>
      </p:grpSp>
      <p:sp>
        <p:nvSpPr>
          <p:cNvPr id="72" name="Shape 72"/>
          <p:cNvSpPr/>
          <p:nvPr/>
        </p:nvSpPr>
        <p:spPr>
          <a:xfrm>
            <a:off x="430938" y="287997"/>
            <a:ext cx="1098921" cy="723275"/>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nchor="ctr">
            <a:spAutoFit/>
          </a:bodyPr>
          <a:lstStyle>
            <a:lvl1pPr>
              <a:defRPr sz="6700">
                <a:latin typeface="Gill Sans"/>
                <a:ea typeface="Gill Sans"/>
                <a:cs typeface="Gill Sans"/>
                <a:sym typeface="Gill Sans"/>
              </a:defRPr>
            </a:lvl1pPr>
          </a:lstStyle>
          <a:p>
            <a:pPr lvl="0">
              <a:defRPr sz="1800">
                <a:solidFill>
                  <a:srgbClr val="000000"/>
                </a:solidFill>
              </a:defRPr>
            </a:pPr>
            <a:r>
              <a:rPr sz="4700" dirty="0">
                <a:ln>
                  <a:solidFill>
                    <a:srgbClr val="000000"/>
                  </a:solidFill>
                </a:ln>
                <a:solidFill>
                  <a:srgbClr val="FFFFFF"/>
                </a:solidFill>
              </a:rPr>
              <a:t>FTD</a:t>
            </a:r>
          </a:p>
        </p:txBody>
      </p:sp>
      <p:sp>
        <p:nvSpPr>
          <p:cNvPr id="73" name="Shape 73"/>
          <p:cNvSpPr/>
          <p:nvPr/>
        </p:nvSpPr>
        <p:spPr>
          <a:xfrm>
            <a:off x="4114800" y="4237434"/>
            <a:ext cx="803595" cy="410766"/>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lstStyle>
            <a:lvl1pPr>
              <a:defRPr sz="4000">
                <a:latin typeface="Gill Sans Light"/>
                <a:ea typeface="Gill Sans Light"/>
                <a:cs typeface="Gill Sans Light"/>
                <a:sym typeface="Gill Sans Light"/>
              </a:defRPr>
            </a:lvl1pPr>
          </a:lstStyle>
          <a:p>
            <a:pPr lvl="0">
              <a:defRPr sz="1800">
                <a:solidFill>
                  <a:srgbClr val="000000"/>
                </a:solidFill>
              </a:defRPr>
            </a:pPr>
            <a:r>
              <a:rPr sz="2400" dirty="0">
                <a:ln>
                  <a:solidFill>
                    <a:srgbClr val="000000"/>
                  </a:solidFill>
                </a:ln>
                <a:solidFill>
                  <a:srgbClr val="FFFFFF"/>
                </a:solidFill>
              </a:rPr>
              <a:t>.135</a:t>
            </a:r>
          </a:p>
        </p:txBody>
      </p:sp>
      <p:sp>
        <p:nvSpPr>
          <p:cNvPr id="74" name="Shape 74"/>
          <p:cNvSpPr/>
          <p:nvPr/>
        </p:nvSpPr>
        <p:spPr>
          <a:xfrm>
            <a:off x="228600" y="6458635"/>
            <a:ext cx="4061922" cy="323165"/>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nchor="ctr">
            <a:spAutoFit/>
          </a:bodyPr>
          <a:lstStyle>
            <a:lvl1pPr>
              <a:defRPr sz="3000" i="1">
                <a:latin typeface="Gill Sans Light"/>
                <a:ea typeface="Gill Sans Light"/>
                <a:cs typeface="Gill Sans Light"/>
                <a:sym typeface="Gill Sans Light"/>
              </a:defRPr>
            </a:lvl1pPr>
          </a:lstStyle>
          <a:p>
            <a:pPr lvl="0">
              <a:defRPr sz="1800" i="0">
                <a:solidFill>
                  <a:srgbClr val="000000"/>
                </a:solidFill>
              </a:defRPr>
            </a:pPr>
            <a:r>
              <a:rPr sz="2100" dirty="0">
                <a:ln>
                  <a:solidFill>
                    <a:srgbClr val="000000"/>
                  </a:solidFill>
                </a:ln>
                <a:solidFill>
                  <a:srgbClr val="FFFFFF"/>
                </a:solidFill>
              </a:rPr>
              <a:t>Strohminger &amp; Nichols (under review)</a:t>
            </a:r>
          </a:p>
        </p:txBody>
      </p:sp>
    </p:spTree>
    <p:extLst>
      <p:ext uri="{BB962C8B-B14F-4D97-AF65-F5344CB8AC3E}">
        <p14:creationId xmlns:p14="http://schemas.microsoft.com/office/powerpoint/2010/main" val="16047495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iterate>
                                    <p:tmAbs val="0"/>
                                  </p:iterate>
                                  <p:childTnLst>
                                    <p:set>
                                      <p:cBhvr>
                                        <p:cTn id="6" fill="hold"/>
                                        <p:tgtEl>
                                          <p:spTgt spid="39"/>
                                        </p:tgtEl>
                                        <p:attrNameLst>
                                          <p:attrName>style.visibility</p:attrName>
                                        </p:attrNameLst>
                                      </p:cBhvr>
                                      <p:to>
                                        <p:strVal val="visible"/>
                                      </p:to>
                                    </p:set>
                                    <p:animEffect transition="in" filter="dissolve">
                                      <p:cBhvr>
                                        <p:cTn id="7"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advAuto="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i-medium-low PPS figure.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47801" y="0"/>
            <a:ext cx="6172199" cy="3429000"/>
          </a:xfrm>
          <a:prstGeom prst="rect">
            <a:avLst/>
          </a:prstGeom>
        </p:spPr>
      </p:pic>
      <p:pic>
        <p:nvPicPr>
          <p:cNvPr id="6" name="Picture 5" descr="hi-medium-low PPS golden years figure.pd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1600" y="3257550"/>
            <a:ext cx="6248400" cy="3905250"/>
          </a:xfrm>
          <a:prstGeom prst="rect">
            <a:avLst/>
          </a:prstGeom>
        </p:spPr>
      </p:pic>
      <p:sp>
        <p:nvSpPr>
          <p:cNvPr id="7" name="Rectangle 6"/>
          <p:cNvSpPr/>
          <p:nvPr/>
        </p:nvSpPr>
        <p:spPr>
          <a:xfrm>
            <a:off x="4114800" y="3209925"/>
            <a:ext cx="1600200" cy="43815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Title 1"/>
          <p:cNvSpPr>
            <a:spLocks noGrp="1"/>
          </p:cNvSpPr>
          <p:nvPr>
            <p:ph type="title"/>
          </p:nvPr>
        </p:nvSpPr>
        <p:spPr>
          <a:xfrm>
            <a:off x="2438400" y="0"/>
            <a:ext cx="5066887" cy="762000"/>
          </a:xfrm>
        </p:spPr>
        <p:txBody>
          <a:bodyPr>
            <a:normAutofit/>
          </a:bodyPr>
          <a:lstStyle/>
          <a:p>
            <a:pPr algn="ctr">
              <a:defRPr/>
            </a:pPr>
            <a:r>
              <a:rPr lang="en-US" sz="3200" dirty="0" smtClean="0"/>
              <a:t>Cognitive Impairment</a:t>
            </a:r>
            <a:endParaRPr lang="en-US" sz="3200" dirty="0"/>
          </a:p>
        </p:txBody>
      </p:sp>
      <p:sp>
        <p:nvSpPr>
          <p:cNvPr id="9" name="Title 1"/>
          <p:cNvSpPr txBox="1">
            <a:spLocks/>
          </p:cNvSpPr>
          <p:nvPr/>
        </p:nvSpPr>
        <p:spPr>
          <a:xfrm>
            <a:off x="2248313" y="3352800"/>
            <a:ext cx="5066887" cy="762000"/>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lvl1pPr algn="l" rtl="0" eaLnBrk="1" latinLnBrk="0" hangingPunct="1">
              <a:spcBef>
                <a:spcPct val="0"/>
              </a:spcBef>
              <a:buNone/>
              <a:defRPr kumimoji="0" sz="4800" b="1" kern="1200">
                <a:solidFill>
                  <a:schemeClr val="accent1">
                    <a:satMod val="150000"/>
                  </a:schemeClr>
                </a:solidFill>
                <a:effectLst>
                  <a:outerShdw blurRad="152400" dist="38100" dir="2700000">
                    <a:srgbClr val="000000">
                      <a:alpha val="87000"/>
                    </a:srgbClr>
                  </a:outerShdw>
                </a:effectLst>
                <a:latin typeface="+mj-lt"/>
                <a:ea typeface="+mj-ea"/>
                <a:cs typeface="+mj-cs"/>
              </a:defRPr>
            </a:lvl1pPr>
          </a:lstStyle>
          <a:p>
            <a:pPr algn="ctr">
              <a:defRPr/>
            </a:pPr>
            <a:r>
              <a:rPr lang="en-US" sz="3200" dirty="0" smtClean="0"/>
              <a:t>Age-Related Change</a:t>
            </a:r>
            <a:endParaRPr lang="en-US" sz="3200" dirty="0"/>
          </a:p>
        </p:txBody>
      </p:sp>
      <p:grpSp>
        <p:nvGrpSpPr>
          <p:cNvPr id="12" name="Group 11"/>
          <p:cNvGrpSpPr/>
          <p:nvPr/>
        </p:nvGrpSpPr>
        <p:grpSpPr>
          <a:xfrm>
            <a:off x="6391864" y="1553734"/>
            <a:ext cx="1176039" cy="4270646"/>
            <a:chOff x="6391864" y="1553734"/>
            <a:chExt cx="1176039" cy="4270646"/>
          </a:xfrm>
        </p:grpSpPr>
        <p:sp>
          <p:nvSpPr>
            <p:cNvPr id="10" name="Left Arrow 9"/>
            <p:cNvSpPr/>
            <p:nvPr/>
          </p:nvSpPr>
          <p:spPr>
            <a:xfrm rot="19459698">
              <a:off x="6391864" y="1553734"/>
              <a:ext cx="1004251" cy="1143000"/>
            </a:xfrm>
            <a:prstGeom prst="left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US"/>
            </a:p>
          </p:txBody>
        </p:sp>
        <p:sp>
          <p:nvSpPr>
            <p:cNvPr id="11" name="Left Arrow 10"/>
            <p:cNvSpPr/>
            <p:nvPr/>
          </p:nvSpPr>
          <p:spPr>
            <a:xfrm rot="19459698">
              <a:off x="6563652" y="4681380"/>
              <a:ext cx="1004251" cy="1143000"/>
            </a:xfrm>
            <a:prstGeom prst="left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31389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8800" dirty="0" smtClean="0"/>
              <a:t>The Moral Self</a:t>
            </a:r>
            <a:endParaRPr lang="en-US" sz="8800" dirty="0"/>
          </a:p>
        </p:txBody>
      </p:sp>
      <p:grpSp>
        <p:nvGrpSpPr>
          <p:cNvPr id="10" name="Group 9"/>
          <p:cNvGrpSpPr/>
          <p:nvPr/>
        </p:nvGrpSpPr>
        <p:grpSpPr>
          <a:xfrm>
            <a:off x="381000" y="1630123"/>
            <a:ext cx="2417308" cy="5075477"/>
            <a:chOff x="381000" y="1630123"/>
            <a:chExt cx="2417308" cy="5075477"/>
          </a:xfrm>
        </p:grpSpPr>
        <p:pic>
          <p:nvPicPr>
            <p:cNvPr id="6" name="Picture 5" descr="locke head transparen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1000" y="1630123"/>
              <a:ext cx="2417308" cy="2979006"/>
            </a:xfrm>
            <a:prstGeom prst="rect">
              <a:avLst/>
            </a:prstGeom>
          </p:spPr>
        </p:pic>
        <p:pic>
          <p:nvPicPr>
            <p:cNvPr id="3" name="Picture 2" descr="Parfitt.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8200" y="4533718"/>
              <a:ext cx="1752600" cy="2171882"/>
            </a:xfrm>
            <a:prstGeom prst="rect">
              <a:avLst/>
            </a:prstGeom>
          </p:spPr>
        </p:pic>
      </p:grpSp>
      <p:grpSp>
        <p:nvGrpSpPr>
          <p:cNvPr id="12" name="Group 11"/>
          <p:cNvGrpSpPr/>
          <p:nvPr/>
        </p:nvGrpSpPr>
        <p:grpSpPr>
          <a:xfrm>
            <a:off x="6328664" y="1524000"/>
            <a:ext cx="2510536" cy="5105400"/>
            <a:chOff x="6328664" y="1524000"/>
            <a:chExt cx="2510536" cy="5105400"/>
          </a:xfrm>
        </p:grpSpPr>
        <p:pic>
          <p:nvPicPr>
            <p:cNvPr id="5" name="Picture 4" descr="Aristotle0.jp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28664" y="1524000"/>
              <a:ext cx="2510536" cy="3112234"/>
            </a:xfrm>
            <a:prstGeom prst="rect">
              <a:avLst/>
            </a:prstGeom>
          </p:spPr>
        </p:pic>
        <p:pic>
          <p:nvPicPr>
            <p:cNvPr id="4" name="Picture 3" descr="Anscombe.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654800" y="4633686"/>
              <a:ext cx="1727200" cy="1995714"/>
            </a:xfrm>
            <a:prstGeom prst="rect">
              <a:avLst/>
            </a:prstGeom>
          </p:spPr>
        </p:pic>
      </p:grpSp>
      <p:grpSp>
        <p:nvGrpSpPr>
          <p:cNvPr id="11" name="Group 10"/>
          <p:cNvGrpSpPr/>
          <p:nvPr/>
        </p:nvGrpSpPr>
        <p:grpSpPr>
          <a:xfrm>
            <a:off x="3337689" y="1778375"/>
            <a:ext cx="2786573" cy="5624991"/>
            <a:chOff x="3337689" y="1778375"/>
            <a:chExt cx="2786573" cy="5624991"/>
          </a:xfrm>
        </p:grpSpPr>
        <p:pic>
          <p:nvPicPr>
            <p:cNvPr id="7" name="Picture 6" descr="Kant head.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388100" y="1778375"/>
              <a:ext cx="2736162" cy="2772006"/>
            </a:xfrm>
            <a:prstGeom prst="rect">
              <a:avLst/>
            </a:prstGeom>
          </p:spPr>
        </p:pic>
        <p:pic>
          <p:nvPicPr>
            <p:cNvPr id="8" name="Picture 7" descr="korsgaard.p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337689" y="4572000"/>
              <a:ext cx="2301111" cy="2831366"/>
            </a:xfrm>
            <a:prstGeom prst="rect">
              <a:avLst/>
            </a:prstGeom>
          </p:spPr>
        </p:pic>
      </p:grpSp>
    </p:spTree>
    <p:extLst>
      <p:ext uri="{BB962C8B-B14F-4D97-AF65-F5344CB8AC3E}">
        <p14:creationId xmlns:p14="http://schemas.microsoft.com/office/powerpoint/2010/main" val="42328600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nodeType="clickEffect">
                                  <p:stCondLst>
                                    <p:cond delay="0"/>
                                  </p:stCondLst>
                                  <p:childTnLst>
                                    <p:animEffect transition="out" filter="fade">
                                      <p:cBhvr>
                                        <p:cTn id="21" dur="500"/>
                                        <p:tgtEl>
                                          <p:spTgt spid="10"/>
                                        </p:tgtEl>
                                      </p:cBhvr>
                                    </p:animEffect>
                                    <p:set>
                                      <p:cBhvr>
                                        <p:cTn id="22" dur="1" fill="hold">
                                          <p:stCondLst>
                                            <p:cond delay="499"/>
                                          </p:stCondLst>
                                        </p:cTn>
                                        <p:tgtEl>
                                          <p:spTgt spid="10"/>
                                        </p:tgtEl>
                                        <p:attrNameLst>
                                          <p:attrName>style.visibility</p:attrName>
                                        </p:attrNameLst>
                                      </p:cBhvr>
                                      <p:to>
                                        <p:strVal val="hidden"/>
                                      </p:to>
                                    </p:set>
                                  </p:childTnLst>
                                </p:cTn>
                              </p:par>
                              <p:par>
                                <p:cTn id="23" presetID="10" presetClass="exit" presetSubtype="0" fill="hold" nodeType="withEffect">
                                  <p:stCondLst>
                                    <p:cond delay="0"/>
                                  </p:stCondLst>
                                  <p:childTnLst>
                                    <p:animEffect transition="out" filter="fade">
                                      <p:cBhvr>
                                        <p:cTn id="24" dur="500"/>
                                        <p:tgtEl>
                                          <p:spTgt spid="11"/>
                                        </p:tgtEl>
                                      </p:cBhvr>
                                    </p:animEffect>
                                    <p:set>
                                      <p:cBhvr>
                                        <p:cTn id="25" dur="1" fill="hold">
                                          <p:stCondLst>
                                            <p:cond delay="499"/>
                                          </p:stCondLst>
                                        </p:cTn>
                                        <p:tgtEl>
                                          <p:spTgt spid="11"/>
                                        </p:tgtEl>
                                        <p:attrNameLst>
                                          <p:attrName>style.visibility</p:attrName>
                                        </p:attrNameLst>
                                      </p:cBhvr>
                                      <p:to>
                                        <p:strVal val="hidden"/>
                                      </p:to>
                                    </p:set>
                                  </p:childTnLst>
                                </p:cTn>
                              </p:par>
                              <p:par>
                                <p:cTn id="26" presetID="10" presetClass="exit" presetSubtype="0" fill="hold" nodeType="withEffect">
                                  <p:stCondLst>
                                    <p:cond delay="0"/>
                                  </p:stCondLst>
                                  <p:childTnLst>
                                    <p:animEffect transition="out" filter="fade">
                                      <p:cBhvr>
                                        <p:cTn id="27" dur="500"/>
                                        <p:tgtEl>
                                          <p:spTgt spid="12"/>
                                        </p:tgtEl>
                                      </p:cBhvr>
                                    </p:animEffect>
                                    <p:set>
                                      <p:cBhvr>
                                        <p:cTn id="28"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odule">
      <a:majorFont>
        <a:latin typeface="Corbel"/>
        <a:ea typeface=""/>
        <a:cs typeface=""/>
        <a:font script="Jpan" typeface="ＭＳ ゴシック"/>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ＭＳ ゴシック"/>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10084</TotalTime>
  <Words>887</Words>
  <Application>Microsoft Office PowerPoint</Application>
  <PresentationFormat>On-screen Show (4:3)</PresentationFormat>
  <Paragraphs>259</Paragraphs>
  <Slides>49</Slides>
  <Notes>18</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49</vt:i4>
      </vt:variant>
    </vt:vector>
  </HeadingPairs>
  <TitlesOfParts>
    <vt:vector size="61" baseType="lpstr">
      <vt:lpstr>ＭＳ Ｐゴシック</vt:lpstr>
      <vt:lpstr>Arial</vt:lpstr>
      <vt:lpstr>Arial Black</vt:lpstr>
      <vt:lpstr>Avenir Book</vt:lpstr>
      <vt:lpstr>Calibri</vt:lpstr>
      <vt:lpstr>Corbel</vt:lpstr>
      <vt:lpstr>Georgia</vt:lpstr>
      <vt:lpstr>Gill Sans</vt:lpstr>
      <vt:lpstr>Gill Sans Light</vt:lpstr>
      <vt:lpstr>Helvetica</vt:lpstr>
      <vt:lpstr>Wingdings 2</vt:lpstr>
      <vt:lpstr>Module</vt:lpstr>
      <vt:lpstr>Who Am I?</vt:lpstr>
      <vt:lpstr>Who Am I?</vt:lpstr>
      <vt:lpstr>The Moral Self</vt:lpstr>
      <vt:lpstr>The Moral Self</vt:lpstr>
      <vt:lpstr>What Our Team Has Learned So Far</vt:lpstr>
      <vt:lpstr>PowerPoint Presentation</vt:lpstr>
      <vt:lpstr>PowerPoint Presentation</vt:lpstr>
      <vt:lpstr>PowerPoint Presentation</vt:lpstr>
      <vt:lpstr>So many questions…</vt:lpstr>
      <vt:lpstr>Year 1 How Do People Understand the Moral Self?</vt:lpstr>
      <vt:lpstr>1 Responsibility and the Moral Self</vt:lpstr>
      <vt:lpstr>Work in progress…</vt:lpstr>
      <vt:lpstr>% who say a prisoner definitely deserves to remain in jail after transformation</vt:lpstr>
      <vt:lpstr>PowerPoint Presentation</vt:lpstr>
      <vt:lpstr>Project Directions</vt:lpstr>
      <vt:lpstr>2 Signaling and the Moral Self</vt:lpstr>
      <vt:lpstr>Work in progress…</vt:lpstr>
      <vt:lpstr>Guess My Values?</vt:lpstr>
      <vt:lpstr>Conservative and Liberal Taste</vt:lpstr>
      <vt:lpstr>Project Directions</vt:lpstr>
      <vt:lpstr>3 Variation in the Moral Self</vt:lpstr>
      <vt:lpstr>Ongoing work…</vt:lpstr>
      <vt:lpstr>Psychopathy</vt:lpstr>
      <vt:lpstr>PowerPoint Presentation</vt:lpstr>
      <vt:lpstr>Project Directions</vt:lpstr>
      <vt:lpstr>Year 2 What Are the Mechanisms and Behavioral Effects?</vt:lpstr>
      <vt:lpstr>4 Avowal and the Moral Self</vt:lpstr>
      <vt:lpstr>Work in progress…</vt:lpstr>
      <vt:lpstr>Avowal/Disavowal Pilot</vt:lpstr>
      <vt:lpstr>Project Directions</vt:lpstr>
      <vt:lpstr>5 Mechanisms of the Moral Self</vt:lpstr>
      <vt:lpstr>Hypotheses</vt:lpstr>
      <vt:lpstr>6 Motivation and the Moral Self</vt:lpstr>
      <vt:lpstr>Prior Work</vt:lpstr>
      <vt:lpstr>Project Directions</vt:lpstr>
      <vt:lpstr>Looking Forward</vt:lpstr>
      <vt:lpstr>Moral Self is…</vt:lpstr>
      <vt:lpstr>Deep Integration</vt:lpstr>
      <vt:lpstr>PowerPoint Presentation</vt:lpstr>
      <vt:lpstr>Project Directions</vt:lpstr>
      <vt:lpstr>Prior Work</vt:lpstr>
      <vt:lpstr>Prior Work</vt:lpstr>
      <vt:lpstr>Prior work</vt:lpstr>
      <vt:lpstr>PowerPoint Presentation</vt:lpstr>
      <vt:lpstr>PowerPoint Presentation</vt:lpstr>
      <vt:lpstr>Prior Work</vt:lpstr>
      <vt:lpstr>PowerPoint Presentation</vt:lpstr>
      <vt:lpstr>Cognitive Impairment</vt:lpstr>
      <vt:lpstr>The Moral Self</vt:lpstr>
    </vt:vector>
  </TitlesOfParts>
  <Company>CUNY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Student</dc:creator>
  <cp:lastModifiedBy>Marquette University</cp:lastModifiedBy>
  <cp:revision>401</cp:revision>
  <cp:lastPrinted>2010-02-02T20:10:24Z</cp:lastPrinted>
  <dcterms:created xsi:type="dcterms:W3CDTF">2010-07-20T11:09:50Z</dcterms:created>
  <dcterms:modified xsi:type="dcterms:W3CDTF">2015-03-14T17:42:01Z</dcterms:modified>
</cp:coreProperties>
</file>