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6" r:id="rId1"/>
  </p:sldMasterIdLst>
  <p:notesMasterIdLst>
    <p:notesMasterId r:id="rId32"/>
  </p:notesMasterIdLst>
  <p:handoutMasterIdLst>
    <p:handoutMasterId r:id="rId33"/>
  </p:handoutMasterIdLst>
  <p:sldIdLst>
    <p:sldId id="701" r:id="rId2"/>
    <p:sldId id="1094" r:id="rId3"/>
    <p:sldId id="1095" r:id="rId4"/>
    <p:sldId id="1096" r:id="rId5"/>
    <p:sldId id="1097" r:id="rId6"/>
    <p:sldId id="1098" r:id="rId7"/>
    <p:sldId id="1099" r:id="rId8"/>
    <p:sldId id="1100" r:id="rId9"/>
    <p:sldId id="1101" r:id="rId10"/>
    <p:sldId id="1102" r:id="rId11"/>
    <p:sldId id="1103" r:id="rId12"/>
    <p:sldId id="1104" r:id="rId13"/>
    <p:sldId id="1105" r:id="rId14"/>
    <p:sldId id="1106" r:id="rId15"/>
    <p:sldId id="1107" r:id="rId16"/>
    <p:sldId id="1108" r:id="rId17"/>
    <p:sldId id="1109" r:id="rId18"/>
    <p:sldId id="1110" r:id="rId19"/>
    <p:sldId id="1111" r:id="rId20"/>
    <p:sldId id="1112" r:id="rId21"/>
    <p:sldId id="1113" r:id="rId22"/>
    <p:sldId id="1114" r:id="rId23"/>
    <p:sldId id="1115" r:id="rId24"/>
    <p:sldId id="1116" r:id="rId25"/>
    <p:sldId id="1117" r:id="rId26"/>
    <p:sldId id="1118" r:id="rId27"/>
    <p:sldId id="1119" r:id="rId28"/>
    <p:sldId id="1120" r:id="rId29"/>
    <p:sldId id="1074" r:id="rId30"/>
    <p:sldId id="1073" r:id="rId31"/>
  </p:sldIdLst>
  <p:sldSz cx="9144000" cy="6858000" type="screen4x3"/>
  <p:notesSz cx="6858000" cy="9144000"/>
  <p:custDataLst>
    <p:tags r:id="rId35"/>
  </p:custDataLst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2929"/>
    <a:srgbClr val="FF4747"/>
    <a:srgbClr val="FF00FF"/>
    <a:srgbClr val="FFCCFF"/>
    <a:srgbClr val="CC99FF"/>
    <a:srgbClr val="800080"/>
    <a:srgbClr val="CC6600"/>
    <a:srgbClr val="008000"/>
    <a:srgbClr val="A50021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14" autoAdjust="0"/>
    <p:restoredTop sz="94575" autoAdjust="0"/>
  </p:normalViewPr>
  <p:slideViewPr>
    <p:cSldViewPr>
      <p:cViewPr varScale="1">
        <p:scale>
          <a:sx n="148" d="100"/>
          <a:sy n="148" d="100"/>
        </p:scale>
        <p:origin x="-4176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33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handoutMaster" Target="handoutMasters/handoutMaster1.xml"/><Relationship Id="rId34" Type="http://schemas.openxmlformats.org/officeDocument/2006/relationships/printerSettings" Target="printerSettings/printerSettings1.bin"/><Relationship Id="rId35" Type="http://schemas.openxmlformats.org/officeDocument/2006/relationships/tags" Target="tags/tag1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24623497-17EC-4C85-AF35-E567DE506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0277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9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FE03D026-CEFD-4132-B671-818C5F1E8B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5529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4"/>
          <p:cNvSpPr>
            <a:spLocks noChangeArrowheads="1"/>
          </p:cNvSpPr>
          <p:nvPr/>
        </p:nvSpPr>
        <p:spPr bwMode="auto">
          <a:xfrm>
            <a:off x="635000" y="24384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Rectangle 1035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9404" name="Rectangle 1036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9405" name="Rectangle 103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1038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9906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400" smtClean="0">
                <a:solidFill>
                  <a:schemeClr val="bg2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39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r>
              <a:rPr lang="en-US"/>
              <a:t>OU Supercomputing Center for Education &amp; Research</a:t>
            </a:r>
          </a:p>
        </p:txBody>
      </p:sp>
      <p:sp>
        <p:nvSpPr>
          <p:cNvPr id="9" name="Rectangle 104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fld id="{0444E359-79E0-4AF8-A8E7-4848D3ACC6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1" name="Picture 15" descr="ou201_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667000"/>
            <a:ext cx="393700" cy="53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Write a CI Proposal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235FF7-5179-46DA-B105-D41AB8E530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0525" y="457200"/>
            <a:ext cx="2043113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5978525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Write a CI Proposal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3A9AA8-B67F-451E-A4EA-DB0938330C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457200"/>
            <a:ext cx="7793038" cy="6778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371600"/>
            <a:ext cx="388620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388620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dirty="0" smtClean="0"/>
              <a:t>Write a CI Proposal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12EC9EB-093D-4AEC-827C-43FD36EDF2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457200"/>
            <a:ext cx="7793038" cy="6778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09600" y="1371600"/>
            <a:ext cx="3886200" cy="46482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371600"/>
            <a:ext cx="388620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dirty="0" smtClean="0"/>
              <a:t>Write a CI Proposal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150A29B-C713-428D-8EEE-FBB5AB7521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457200"/>
            <a:ext cx="7793038" cy="6778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371600"/>
            <a:ext cx="7924800" cy="46482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dirty="0" smtClean="0"/>
              <a:t>Write a CI Proposal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7696F83-8082-4514-8AA9-864DCCAA62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dirty="0" smtClean="0"/>
              <a:t>Write a CI Proposal</a:t>
            </a:r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AFF6522-D39A-4EFB-9FD2-0F43165FD2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Write a CI Proposal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B2F73B-AF29-4A05-AF7F-4F48D44409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38862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38862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dirty="0" smtClean="0"/>
              <a:t>Write a CI Proposal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A04F282-5D9D-4EB2-A4AC-1849A209E5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Write a CI Proposal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4AFA57-DB10-4D8E-B495-9E7DF239E0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 smtClean="0"/>
            </a:lvl1pPr>
          </a:lstStyle>
          <a:p>
            <a:pPr>
              <a:defRPr/>
            </a:pPr>
            <a:r>
              <a:rPr lang="en-US" dirty="0" smtClean="0"/>
              <a:t>Write a CI Proposal</a:t>
            </a:r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  <p:sp>
        <p:nvSpPr>
          <p:cNvPr id="4" name="Rectangle 3"/>
          <p:cNvSpPr/>
          <p:nvPr userDrawn="1"/>
        </p:nvSpPr>
        <p:spPr bwMode="auto">
          <a:xfrm>
            <a:off x="6324600" y="6096000"/>
            <a:ext cx="152400" cy="762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Write a CI Proposal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E5F05-49DD-403D-8B1B-C58F7D6A2F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Write a CI Proposal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7A33A4-B068-4571-97F3-222EF8233F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Write a CI Proposal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CCE84F-D98D-47F7-A4D6-21F3EE13A3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6" Type="http://schemas.openxmlformats.org/officeDocument/2006/relationships/image" Target="../media/image1.jpeg"/><Relationship Id="rId17" Type="http://schemas.openxmlformats.org/officeDocument/2006/relationships/image" Target="../media/image2.jpeg"/><Relationship Id="rId18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33663" y="6172200"/>
            <a:ext cx="39957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r>
              <a:rPr lang="en-US" dirty="0" smtClean="0"/>
              <a:t>Write a CI Proposal</a:t>
            </a:r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  <p:sp>
        <p:nvSpPr>
          <p:cNvPr id="5838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19125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33E90D56-9F13-476E-9C0C-A76A957C9F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3084" name="Picture 15" descr="ou201_logo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066800" y="6175524"/>
            <a:ext cx="393700" cy="53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5" name="Picture 35" descr="oscer_logo_crimson_20060918"/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28600" y="6127899"/>
            <a:ext cx="776288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6" name="Picture 39" descr="ouit_logo_small"/>
          <p:cNvPicPr>
            <a:picLocks noChangeAspect="1" noChangeArrowheads="1"/>
          </p:cNvPicPr>
          <p:nvPr userDrawn="1"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1447800" y="6127899"/>
            <a:ext cx="1143000" cy="59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5" name="Rectangle 7"/>
          <p:cNvSpPr>
            <a:spLocks noChangeArrowheads="1"/>
          </p:cNvSpPr>
          <p:nvPr userDrawn="1"/>
        </p:nvSpPr>
        <p:spPr bwMode="gray">
          <a:xfrm>
            <a:off x="609600" y="3810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58376" name="Rectangle 8"/>
          <p:cNvSpPr>
            <a:spLocks noChangeArrowheads="1"/>
          </p:cNvSpPr>
          <p:nvPr userDrawn="1"/>
        </p:nvSpPr>
        <p:spPr bwMode="gray">
          <a:xfrm>
            <a:off x="304800" y="1219200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3079" name="Rectangle 9"/>
          <p:cNvSpPr>
            <a:spLocks noGrp="1" noChangeArrowheads="1"/>
          </p:cNvSpPr>
          <p:nvPr userDrawn="1">
            <p:ph type="title"/>
          </p:nvPr>
        </p:nvSpPr>
        <p:spPr bwMode="auto">
          <a:xfrm>
            <a:off x="762000" y="457200"/>
            <a:ext cx="8021638" cy="67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80" name="Rectangle 10"/>
          <p:cNvSpPr>
            <a:spLocks noGrp="1" noChangeArrowheads="1"/>
          </p:cNvSpPr>
          <p:nvPr userDrawn="1">
            <p:ph type="body" idx="1"/>
          </p:nvPr>
        </p:nvSpPr>
        <p:spPr bwMode="auto">
          <a:xfrm>
            <a:off x="609600" y="1371600"/>
            <a:ext cx="79248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pic>
        <p:nvPicPr>
          <p:cNvPr id="19" name="Picture 15" descr="ou201_logo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78904" y="609600"/>
            <a:ext cx="393700" cy="53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78" r:id="rId3"/>
    <p:sldLayoutId id="2147483687" r:id="rId4"/>
    <p:sldLayoutId id="2147483679" r:id="rId5"/>
    <p:sldLayoutId id="2147483688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9" r:id="rId12"/>
    <p:sldLayoutId id="2147483690" r:id="rId13"/>
    <p:sldLayoutId id="2147483691" r:id="rId14"/>
  </p:sldLayoutIdLst>
  <p:transition xmlns:p14="http://schemas.microsoft.com/office/powerpoint/2010/main"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333399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A50021"/>
        </a:buClr>
        <a:buSzPct val="5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8000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CC6600"/>
        </a:buClr>
        <a:buSzPct val="55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800080"/>
        </a:buClr>
        <a:buSzPct val="5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800080"/>
        </a:buClr>
        <a:buSzPct val="5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800080"/>
        </a:buClr>
        <a:buSzPct val="5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800080"/>
        </a:buClr>
        <a:buSzPct val="5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800080"/>
        </a:buClr>
        <a:buSzPct val="5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3.png"/><Relationship Id="rId5" Type="http://schemas.openxmlformats.org/officeDocument/2006/relationships/image" Target="../media/image4.jpeg"/><Relationship Id="rId6" Type="http://schemas.openxmlformats.org/officeDocument/2006/relationships/image" Target="../media/image5.jpeg"/><Relationship Id="rId1" Type="http://schemas.openxmlformats.org/officeDocument/2006/relationships/tags" Target="../tags/tag2.xml"/><Relationship Id="rId2" Type="http://schemas.openxmlformats.org/officeDocument/2006/relationships/tags" Target="../tags/tag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4.jpeg"/><Relationship Id="rId12" Type="http://schemas.openxmlformats.org/officeDocument/2006/relationships/image" Target="../media/image15.png"/><Relationship Id="rId13" Type="http://schemas.openxmlformats.org/officeDocument/2006/relationships/image" Target="../media/image16.png"/><Relationship Id="rId14" Type="http://schemas.openxmlformats.org/officeDocument/2006/relationships/image" Target="../media/image17.jpeg"/><Relationship Id="rId15" Type="http://schemas.openxmlformats.org/officeDocument/2006/relationships/image" Target="../media/image18.jpeg"/><Relationship Id="rId1" Type="http://schemas.openxmlformats.org/officeDocument/2006/relationships/tags" Target="../tags/tag4.x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6.jpeg"/><Relationship Id="rId4" Type="http://schemas.openxmlformats.org/officeDocument/2006/relationships/image" Target="../media/image7.png"/><Relationship Id="rId5" Type="http://schemas.openxmlformats.org/officeDocument/2006/relationships/image" Target="../media/image8.jpeg"/><Relationship Id="rId6" Type="http://schemas.openxmlformats.org/officeDocument/2006/relationships/image" Target="../media/image9.jpeg"/><Relationship Id="rId7" Type="http://schemas.openxmlformats.org/officeDocument/2006/relationships/image" Target="../media/image10.jpeg"/><Relationship Id="rId8" Type="http://schemas.openxmlformats.org/officeDocument/2006/relationships/image" Target="../media/image11.jpeg"/><Relationship Id="rId9" Type="http://schemas.openxmlformats.org/officeDocument/2006/relationships/image" Target="../media/image12.jpeg"/><Relationship Id="rId10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tags" Target="../tags/tag5.xml"/><Relationship Id="rId2" Type="http://schemas.openxmlformats.org/officeDocument/2006/relationships/tags" Target="../tags/tag6.xml"/><Relationship Id="rId3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381000" y="4724400"/>
            <a:ext cx="152400" cy="1676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954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81000" y="933448"/>
            <a:ext cx="8382000" cy="2362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4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Cyberinfrastructure</a:t>
            </a:r>
            <a:br>
              <a:rPr lang="en-US" sz="4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</a:br>
            <a:r>
              <a:rPr lang="en-US" sz="4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User Support</a:t>
            </a:r>
            <a:endParaRPr lang="en-US" sz="4400" dirty="0">
              <a:effectLst>
                <a:outerShdw blurRad="38100" dist="38100" dir="2700000" algn="tl">
                  <a:srgbClr val="C0C0C0"/>
                </a:outerShdw>
              </a:effectLst>
              <a:latin typeface="Arial Black" pitchFamily="34" charset="0"/>
            </a:endParaRPr>
          </a:p>
        </p:txBody>
      </p:sp>
      <p:sp>
        <p:nvSpPr>
          <p:cNvPr id="11268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09600" y="3238500"/>
            <a:ext cx="8001000" cy="1600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0"/>
              </a:spcBef>
            </a:pPr>
            <a:r>
              <a:rPr lang="en-US" b="1" dirty="0" smtClean="0"/>
              <a:t>Henry </a:t>
            </a:r>
            <a:r>
              <a:rPr lang="en-US" b="1" dirty="0" err="1" smtClean="0"/>
              <a:t>Neeman</a:t>
            </a:r>
            <a:r>
              <a:rPr lang="en-US" b="1" dirty="0" smtClean="0"/>
              <a:t>, University of Oklahoma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</a:pPr>
            <a:r>
              <a:rPr lang="en-US" sz="1800" b="1" dirty="0" smtClean="0"/>
              <a:t>Director, OU Supercomputing Center for Education &amp; Research (OSCER)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</a:pPr>
            <a:r>
              <a:rPr lang="en-US" sz="1800" b="1" dirty="0" smtClean="0"/>
              <a:t>Assistant Vice President, Information Technology - Research Strategy Advisor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</a:pPr>
            <a:r>
              <a:rPr lang="en-US" sz="1800" b="1" dirty="0" smtClean="0"/>
              <a:t>Associate Professor, College of Engineering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</a:pPr>
            <a:r>
              <a:rPr lang="en-US" sz="1800" b="1" dirty="0" smtClean="0"/>
              <a:t>Adjunct Faculty, School of Computer Science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</a:pPr>
            <a:r>
              <a:rPr lang="en-US" sz="1800" b="1" dirty="0" smtClean="0"/>
              <a:t>ACI-REF Virtual Residency Workshop 2015</a:t>
            </a:r>
          </a:p>
          <a:p>
            <a:pPr eaLnBrk="1" hangingPunct="1">
              <a:spcBef>
                <a:spcPts val="0"/>
              </a:spcBef>
            </a:pPr>
            <a:r>
              <a:rPr lang="en-US" sz="1600" b="1" dirty="0" smtClean="0"/>
              <a:t>Monday June 1 2015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667000" y="5254752"/>
            <a:ext cx="3886200" cy="1066800"/>
            <a:chOff x="1824" y="3120"/>
            <a:chExt cx="3168" cy="853"/>
          </a:xfrm>
        </p:grpSpPr>
        <p:pic>
          <p:nvPicPr>
            <p:cNvPr id="11272" name="Picture 9" descr="ouit_logo_small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56" y="3168"/>
              <a:ext cx="1536" cy="8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73" name="Picture 6" descr="ou201_logo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824" y="3264"/>
              <a:ext cx="432" cy="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74" name="Picture 7" descr="oscer_logo_crimson_20060918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304" y="3120"/>
              <a:ext cx="1209" cy="8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270" name="Rectangle 8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0"/>
            <a:ext cx="63500" cy="6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" name="AutoShape 4" descr="Image result for great plains network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en-US" dirty="0" smtClean="0"/>
              <a:t>ACI-REF </a:t>
            </a:r>
            <a:r>
              <a:rPr lang="fr-FR" altLang="en-US" dirty="0" err="1" smtClean="0"/>
              <a:t>Virt</a:t>
            </a:r>
            <a:r>
              <a:rPr lang="fr-FR" altLang="en-US" dirty="0" smtClean="0"/>
              <a:t> </a:t>
            </a:r>
            <a:r>
              <a:rPr lang="fr-FR" altLang="en-US" dirty="0" err="1" smtClean="0"/>
              <a:t>Res</a:t>
            </a:r>
            <a:r>
              <a:rPr lang="fr-FR" altLang="en-US" dirty="0" smtClean="0"/>
              <a:t> 2015, Mon </a:t>
            </a:r>
            <a:r>
              <a:rPr lang="fr-FR" altLang="en-US" dirty="0" err="1" smtClean="0"/>
              <a:t>June</a:t>
            </a:r>
            <a:r>
              <a:rPr lang="fr-FR" altLang="en-US" dirty="0" smtClean="0"/>
              <a:t> 1 2015</a:t>
            </a:r>
            <a:endParaRPr lang="en-US" alt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381000" y="-94145"/>
            <a:ext cx="10515600" cy="1325563"/>
          </a:xfrm>
        </p:spPr>
        <p:txBody>
          <a:bodyPr/>
          <a:lstStyle/>
          <a:p>
            <a:r>
              <a:rPr lang="en-US" dirty="0"/>
              <a:t>Category 1: Novice Users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7924800" cy="3912082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Common Needs:</a:t>
            </a:r>
          </a:p>
          <a:p>
            <a:pPr lvl="1"/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Cluster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orientation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Linux 101  </a:t>
            </a:r>
          </a:p>
          <a:p>
            <a:pPr lvl="1"/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E-mail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 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asy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text editor (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nano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?) 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elp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configuring their MS Windows/OSX systems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ocation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existing software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nstallation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new software 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elp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tools to move data in/out 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elp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the very first job submission script </a:t>
            </a:r>
          </a:p>
        </p:txBody>
      </p:sp>
    </p:spTree>
    <p:extLst>
      <p:ext uri="{BB962C8B-B14F-4D97-AF65-F5344CB8AC3E}">
        <p14:creationId xmlns:p14="http://schemas.microsoft.com/office/powerpoint/2010/main" val="104108863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en-US" dirty="0" smtClean="0"/>
              <a:t>ACI-REF </a:t>
            </a:r>
            <a:r>
              <a:rPr lang="fr-FR" altLang="en-US" dirty="0" err="1" smtClean="0"/>
              <a:t>Virt</a:t>
            </a:r>
            <a:r>
              <a:rPr lang="fr-FR" altLang="en-US" dirty="0" smtClean="0"/>
              <a:t> </a:t>
            </a:r>
            <a:r>
              <a:rPr lang="fr-FR" altLang="en-US" dirty="0" err="1" smtClean="0"/>
              <a:t>Res</a:t>
            </a:r>
            <a:r>
              <a:rPr lang="fr-FR" altLang="en-US" dirty="0" smtClean="0"/>
              <a:t> 2015, Mon </a:t>
            </a:r>
            <a:r>
              <a:rPr lang="fr-FR" altLang="en-US" dirty="0" err="1" smtClean="0"/>
              <a:t>June</a:t>
            </a:r>
            <a:r>
              <a:rPr lang="fr-FR" altLang="en-US" dirty="0" smtClean="0"/>
              <a:t> 1 2015</a:t>
            </a:r>
            <a:endParaRPr lang="en-US" alt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83431" y="152400"/>
            <a:ext cx="7696200" cy="986897"/>
          </a:xfrm>
        </p:spPr>
        <p:txBody>
          <a:bodyPr/>
          <a:lstStyle/>
          <a:p>
            <a:r>
              <a:rPr lang="en-US" dirty="0"/>
              <a:t>Category 1: Novice Users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73984" y="1190724"/>
            <a:ext cx="8337179" cy="5330942"/>
          </a:xfrm>
        </p:spPr>
        <p:txBody>
          <a:bodyPr>
            <a:normAutofit lnSpcReduction="10000"/>
          </a:bodyPr>
          <a:lstStyle/>
          <a:p>
            <a:pPr marL="457200" lvl="1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Common approaches for effective support: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everything to build mutual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trust.</a:t>
            </a:r>
          </a:p>
          <a:p>
            <a:pPr lvl="1"/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Provide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regular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orientations and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help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opportunities.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aintain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up-to-date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 documentation.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rovide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links to existing help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locations.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uggest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proper web search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terms.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them feel better about their simple (or sometimes stupid)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questions.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xplain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 the steps for resolution in simple, replicable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terms.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exact list of commands to general/conceptual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answers.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very patient and polite!</a:t>
            </a:r>
          </a:p>
        </p:txBody>
      </p:sp>
    </p:spTree>
    <p:extLst>
      <p:ext uri="{BB962C8B-B14F-4D97-AF65-F5344CB8AC3E}">
        <p14:creationId xmlns:p14="http://schemas.microsoft.com/office/powerpoint/2010/main" val="6498250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en-US" dirty="0" smtClean="0"/>
              <a:t>ACI-REF </a:t>
            </a:r>
            <a:r>
              <a:rPr lang="fr-FR" altLang="en-US" dirty="0" err="1" smtClean="0"/>
              <a:t>Virt</a:t>
            </a:r>
            <a:r>
              <a:rPr lang="fr-FR" altLang="en-US" dirty="0" smtClean="0"/>
              <a:t> </a:t>
            </a:r>
            <a:r>
              <a:rPr lang="fr-FR" altLang="en-US" dirty="0" err="1" smtClean="0"/>
              <a:t>Res</a:t>
            </a:r>
            <a:r>
              <a:rPr lang="fr-FR" altLang="en-US" dirty="0" smtClean="0"/>
              <a:t> 2015, Mon </a:t>
            </a:r>
            <a:r>
              <a:rPr lang="fr-FR" altLang="en-US" dirty="0" err="1" smtClean="0"/>
              <a:t>June</a:t>
            </a:r>
            <a:r>
              <a:rPr lang="fr-FR" altLang="en-US" dirty="0" smtClean="0"/>
              <a:t> 1 2015</a:t>
            </a:r>
            <a:endParaRPr lang="en-US" alt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381000" y="421827"/>
            <a:ext cx="10515600" cy="628644"/>
          </a:xfrm>
        </p:spPr>
        <p:txBody>
          <a:bodyPr>
            <a:normAutofit fontScale="90000"/>
          </a:bodyPr>
          <a:lstStyle/>
          <a:p>
            <a:r>
              <a:rPr lang="en-US" dirty="0"/>
              <a:t>Category 2: Intermediate Users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40531" y="1381144"/>
            <a:ext cx="8382000" cy="52482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Common Points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10-25% of the support requests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argest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portion of the compute activity on the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cluster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xperience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clusters in the same or other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institutions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irst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notice and report system problems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ybrid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mix of straightforward and complex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questions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dvanced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multi-step scientific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workflows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ware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the standard help channels 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uggest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solutions to their own problems and may not like what you did</a:t>
            </a: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ct as the local technical expert and often train novice users in their group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799901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en-US" dirty="0" smtClean="0"/>
              <a:t>ACI-REF </a:t>
            </a:r>
            <a:r>
              <a:rPr lang="fr-FR" altLang="en-US" dirty="0" err="1" smtClean="0"/>
              <a:t>Virt</a:t>
            </a:r>
            <a:r>
              <a:rPr lang="fr-FR" altLang="en-US" dirty="0" smtClean="0"/>
              <a:t> </a:t>
            </a:r>
            <a:r>
              <a:rPr lang="fr-FR" altLang="en-US" dirty="0" err="1" smtClean="0"/>
              <a:t>Res</a:t>
            </a:r>
            <a:r>
              <a:rPr lang="fr-FR" altLang="en-US" dirty="0" smtClean="0"/>
              <a:t> 2015, Mon </a:t>
            </a:r>
            <a:r>
              <a:rPr lang="fr-FR" altLang="en-US" dirty="0" err="1" smtClean="0"/>
              <a:t>June</a:t>
            </a:r>
            <a:r>
              <a:rPr lang="fr-FR" altLang="en-US" dirty="0" smtClean="0"/>
              <a:t> 1 2015</a:t>
            </a:r>
            <a:endParaRPr lang="en-US" alt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457200" y="-214765"/>
            <a:ext cx="10515600" cy="1325563"/>
          </a:xfrm>
        </p:spPr>
        <p:txBody>
          <a:bodyPr/>
          <a:lstStyle/>
          <a:p>
            <a:r>
              <a:rPr lang="en-US" dirty="0"/>
              <a:t>Category 2: Intermediate Users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8614861" cy="4284321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Common Needs: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dvanced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(and group-specific) information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sessions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ell-explained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effective solutions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performance/efficiency from already running codes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pecific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modules/patches/versions for existing software 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igher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level of control on their jobs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ccess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specialized computational resources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onfigurations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 may conflict with system defaults 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development/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debugging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/profiling support  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ata/statistics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the resolution of conflicts with other users</a:t>
            </a:r>
          </a:p>
        </p:txBody>
      </p:sp>
    </p:spTree>
    <p:extLst>
      <p:ext uri="{BB962C8B-B14F-4D97-AF65-F5344CB8AC3E}">
        <p14:creationId xmlns:p14="http://schemas.microsoft.com/office/powerpoint/2010/main" val="217067794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en-US" dirty="0" smtClean="0"/>
              <a:t>ACI-REF </a:t>
            </a:r>
            <a:r>
              <a:rPr lang="fr-FR" altLang="en-US" dirty="0" err="1" smtClean="0"/>
              <a:t>Virt</a:t>
            </a:r>
            <a:r>
              <a:rPr lang="fr-FR" altLang="en-US" dirty="0" smtClean="0"/>
              <a:t> </a:t>
            </a:r>
            <a:r>
              <a:rPr lang="fr-FR" altLang="en-US" dirty="0" err="1" smtClean="0"/>
              <a:t>Res</a:t>
            </a:r>
            <a:r>
              <a:rPr lang="fr-FR" altLang="en-US" dirty="0" smtClean="0"/>
              <a:t> 2015, Mon </a:t>
            </a:r>
            <a:r>
              <a:rPr lang="fr-FR" altLang="en-US" dirty="0" err="1" smtClean="0"/>
              <a:t>June</a:t>
            </a:r>
            <a:r>
              <a:rPr lang="fr-FR" altLang="en-US" dirty="0" smtClean="0"/>
              <a:t> 1 2015</a:t>
            </a:r>
            <a:endParaRPr lang="en-US" alt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31031" y="-228600"/>
            <a:ext cx="8001000" cy="1325563"/>
          </a:xfrm>
        </p:spPr>
        <p:txBody>
          <a:bodyPr/>
          <a:lstStyle/>
          <a:p>
            <a:r>
              <a:rPr lang="en-US" dirty="0"/>
              <a:t>Category 2: Intermediate Users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1305996"/>
            <a:ext cx="8610600" cy="4842556"/>
          </a:xfrm>
        </p:spPr>
        <p:txBody>
          <a:bodyPr>
            <a:noAutofit/>
          </a:bodyPr>
          <a:lstStyle/>
          <a:p>
            <a:pPr marL="457200" lvl="1" indent="0">
              <a:spcBef>
                <a:spcPts val="0"/>
              </a:spcBef>
              <a:buNone/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Common approaches for effective support:</a:t>
            </a:r>
          </a:p>
          <a:p>
            <a:pPr lvl="1">
              <a:spcBef>
                <a:spcPts val="0"/>
              </a:spcBef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everything to build mutual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trust.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advanced classes to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“teach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to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fish.”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chedule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one-on-one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meetings.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dd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exceptional/advanced cases to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existing help pages.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resent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solid data/evidence instead of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speculation.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dmit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speculation if it is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inevitable.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complete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transparency: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can separate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excuses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facts.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help from vendor support and user forums, keeping users </a:t>
            </a:r>
            <a:r>
              <a:rPr lang="en-US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CC'ed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>
              <a:spcBef>
                <a:spcPts val="0"/>
              </a:spcBef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very patient and polite!</a:t>
            </a:r>
          </a:p>
        </p:txBody>
      </p:sp>
    </p:spTree>
    <p:extLst>
      <p:ext uri="{BB962C8B-B14F-4D97-AF65-F5344CB8AC3E}">
        <p14:creationId xmlns:p14="http://schemas.microsoft.com/office/powerpoint/2010/main" val="147865678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en-US" dirty="0" smtClean="0"/>
              <a:t>ACI-REF </a:t>
            </a:r>
            <a:r>
              <a:rPr lang="fr-FR" altLang="en-US" dirty="0" err="1" smtClean="0"/>
              <a:t>Virt</a:t>
            </a:r>
            <a:r>
              <a:rPr lang="fr-FR" altLang="en-US" dirty="0" smtClean="0"/>
              <a:t> </a:t>
            </a:r>
            <a:r>
              <a:rPr lang="fr-FR" altLang="en-US" dirty="0" err="1" smtClean="0"/>
              <a:t>Res</a:t>
            </a:r>
            <a:r>
              <a:rPr lang="fr-FR" altLang="en-US" dirty="0" smtClean="0"/>
              <a:t> 2015, Mon </a:t>
            </a:r>
            <a:r>
              <a:rPr lang="fr-FR" altLang="en-US" dirty="0" err="1" smtClean="0"/>
              <a:t>June</a:t>
            </a:r>
            <a:r>
              <a:rPr lang="fr-FR" altLang="en-US" dirty="0" smtClean="0"/>
              <a:t> 1 2015</a:t>
            </a:r>
            <a:endParaRPr lang="en-US" alt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528996"/>
            <a:ext cx="7391400" cy="542567"/>
          </a:xfrm>
        </p:spPr>
        <p:txBody>
          <a:bodyPr>
            <a:normAutofit fontScale="90000"/>
          </a:bodyPr>
          <a:lstStyle/>
          <a:p>
            <a:r>
              <a:rPr lang="en-US" dirty="0"/>
              <a:t>Category 3: Advanced Users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26231" y="1300161"/>
            <a:ext cx="8055769" cy="5024437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Common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Points:</a:t>
            </a:r>
          </a:p>
          <a:p>
            <a:pPr>
              <a:spcBef>
                <a:spcPts val="0"/>
              </a:spcBef>
            </a:pP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1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xperience 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and access to multiple clusters </a:t>
            </a:r>
          </a:p>
          <a:p>
            <a:pPr>
              <a:spcBef>
                <a:spcPts val="0"/>
              </a:spcBef>
            </a:pP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1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nly 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small fraction of support requests</a:t>
            </a:r>
          </a:p>
          <a:p>
            <a:pPr>
              <a:spcBef>
                <a:spcPts val="0"/>
              </a:spcBef>
            </a:pP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1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nclination 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bypassing the ticket system</a:t>
            </a:r>
            <a:endParaRPr lang="en-US" sz="21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21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sually 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complex problems with long resolution time</a:t>
            </a:r>
          </a:p>
          <a:p>
            <a:pPr>
              <a:spcBef>
                <a:spcPts val="0"/>
              </a:spcBef>
            </a:pP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1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ry 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n-US" sz="21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fix 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problems</a:t>
            </a:r>
            <a:r>
              <a:rPr lang="en-US" sz="21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themselves, and 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see </a:t>
            </a:r>
            <a:r>
              <a:rPr lang="en-US" sz="21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 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support as a last resort (i.e. when it's too late)</a:t>
            </a:r>
          </a:p>
          <a:p>
            <a:pPr>
              <a:spcBef>
                <a:spcPts val="0"/>
              </a:spcBef>
            </a:pP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21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sually 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 the extremes; either hostile or extremely collaborative</a:t>
            </a:r>
          </a:p>
          <a:p>
            <a:pPr>
              <a:spcBef>
                <a:spcPts val="0"/>
              </a:spcBef>
            </a:pP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1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oo 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busy or advanced to act as the local expert for their group</a:t>
            </a:r>
          </a:p>
          <a:p>
            <a:pPr>
              <a:spcBef>
                <a:spcPts val="0"/>
              </a:spcBef>
            </a:pP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1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ave 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complex to incomprehensible workflows</a:t>
            </a:r>
            <a:endParaRPr lang="en-US" sz="21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21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sually 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acknowledge challenging problems, open to workarounds </a:t>
            </a:r>
            <a:endParaRPr lang="en-US" sz="21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1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uggest 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improvements on the systems (hardware and software) and provide useful feedback</a:t>
            </a:r>
          </a:p>
          <a:p>
            <a:pPr>
              <a:spcBef>
                <a:spcPts val="0"/>
              </a:spcBef>
            </a:pP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1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 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experimentation with new systems and software</a:t>
            </a:r>
            <a:endParaRPr lang="en-US" sz="21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1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 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bugs in libraries and applications</a:t>
            </a:r>
          </a:p>
        </p:txBody>
      </p:sp>
    </p:spTree>
    <p:extLst>
      <p:ext uri="{BB962C8B-B14F-4D97-AF65-F5344CB8AC3E}">
        <p14:creationId xmlns:p14="http://schemas.microsoft.com/office/powerpoint/2010/main" val="106804762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en-US" dirty="0" smtClean="0"/>
              <a:t>ACI-REF </a:t>
            </a:r>
            <a:r>
              <a:rPr lang="fr-FR" altLang="en-US" dirty="0" err="1" smtClean="0"/>
              <a:t>Virt</a:t>
            </a:r>
            <a:r>
              <a:rPr lang="fr-FR" altLang="en-US" dirty="0" smtClean="0"/>
              <a:t> </a:t>
            </a:r>
            <a:r>
              <a:rPr lang="fr-FR" altLang="en-US" dirty="0" err="1" smtClean="0"/>
              <a:t>Res</a:t>
            </a:r>
            <a:r>
              <a:rPr lang="fr-FR" altLang="en-US" dirty="0" smtClean="0"/>
              <a:t> 2015, Mon </a:t>
            </a:r>
            <a:r>
              <a:rPr lang="fr-FR" altLang="en-US" dirty="0" err="1" smtClean="0"/>
              <a:t>June</a:t>
            </a:r>
            <a:r>
              <a:rPr lang="fr-FR" altLang="en-US" dirty="0" smtClean="0"/>
              <a:t> 1 2015</a:t>
            </a:r>
            <a:endParaRPr lang="en-US" alt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533400" y="-228600"/>
            <a:ext cx="10515600" cy="1325563"/>
          </a:xfrm>
        </p:spPr>
        <p:txBody>
          <a:bodyPr/>
          <a:lstStyle/>
          <a:p>
            <a:r>
              <a:rPr lang="en-US" dirty="0"/>
              <a:t>Category 3: Advanced Users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534400" cy="4351338"/>
          </a:xfrm>
        </p:spPr>
        <p:txBody>
          <a:bodyPr>
            <a:noAutofit/>
          </a:bodyPr>
          <a:lstStyle/>
          <a:p>
            <a:pPr marL="457200" lvl="1" indent="0">
              <a:spcBef>
                <a:spcPts val="0"/>
              </a:spcBef>
              <a:buNone/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Common Needs:</a:t>
            </a:r>
          </a:p>
          <a:p>
            <a:pPr lvl="1">
              <a:spcBef>
                <a:spcPts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VIP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treatment</a:t>
            </a:r>
          </a:p>
          <a:p>
            <a:pPr lvl="1">
              <a:spcBef>
                <a:spcPts val="0"/>
              </a:spcBef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irect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open communication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channels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ocial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contact</a:t>
            </a:r>
          </a:p>
          <a:p>
            <a:pPr lvl="1">
              <a:spcBef>
                <a:spcPts val="0"/>
              </a:spcBef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cknowledgement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their level of knowledge and intelligence</a:t>
            </a:r>
          </a:p>
          <a:p>
            <a:pPr lvl="1">
              <a:spcBef>
                <a:spcPts val="0"/>
              </a:spcBef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igh-level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direct vendor/developer support</a:t>
            </a:r>
          </a:p>
          <a:p>
            <a:pPr lvl="1">
              <a:spcBef>
                <a:spcPts val="0"/>
              </a:spcBef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ots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exceptions, even though they require violation of existing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policies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lmost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everything else listed under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“common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intermediate users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needs”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oot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password (the answer is still no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60714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en-US" dirty="0" smtClean="0"/>
              <a:t>ACI-REF </a:t>
            </a:r>
            <a:r>
              <a:rPr lang="fr-FR" altLang="en-US" dirty="0" err="1" smtClean="0"/>
              <a:t>Virt</a:t>
            </a:r>
            <a:r>
              <a:rPr lang="fr-FR" altLang="en-US" dirty="0" smtClean="0"/>
              <a:t> </a:t>
            </a:r>
            <a:r>
              <a:rPr lang="fr-FR" altLang="en-US" dirty="0" err="1" smtClean="0"/>
              <a:t>Res</a:t>
            </a:r>
            <a:r>
              <a:rPr lang="fr-FR" altLang="en-US" dirty="0" smtClean="0"/>
              <a:t> 2015, Mon </a:t>
            </a:r>
            <a:r>
              <a:rPr lang="fr-FR" altLang="en-US" dirty="0" err="1" smtClean="0"/>
              <a:t>June</a:t>
            </a:r>
            <a:r>
              <a:rPr lang="fr-FR" altLang="en-US" dirty="0" smtClean="0"/>
              <a:t> 1 2015</a:t>
            </a:r>
            <a:endParaRPr lang="en-US" alt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-228600"/>
            <a:ext cx="7010400" cy="1325563"/>
          </a:xfrm>
        </p:spPr>
        <p:txBody>
          <a:bodyPr/>
          <a:lstStyle/>
          <a:p>
            <a:r>
              <a:rPr lang="en-US" dirty="0"/>
              <a:t>Category 3: Advanced Users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0" y="1295400"/>
            <a:ext cx="8915400" cy="4190999"/>
          </a:xfrm>
        </p:spPr>
        <p:txBody>
          <a:bodyPr>
            <a:noAutofit/>
          </a:bodyPr>
          <a:lstStyle/>
          <a:p>
            <a:pPr marL="457200" lvl="1" indent="0">
              <a:spcBef>
                <a:spcPts val="0"/>
              </a:spcBef>
              <a:buNone/>
            </a:pPr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Common 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approaches for effective support:</a:t>
            </a:r>
          </a:p>
          <a:p>
            <a:pPr lvl="1">
              <a:spcBef>
                <a:spcPts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everything to build mutual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trust.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chedule 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one-on-one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meetings.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ry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learn more about their research, deadlines and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aspirations.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very careful saying that something is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impossible.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 exceptions as long as it does not impact other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users.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void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speculation as much as possible (as with all users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completely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transparent: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can easily separate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excuses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facts.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ncourage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them to contact vendor support or user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forums.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 very patient and polite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611970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en-US" dirty="0" smtClean="0"/>
              <a:t>ACI-REF </a:t>
            </a:r>
            <a:r>
              <a:rPr lang="fr-FR" altLang="en-US" dirty="0" err="1" smtClean="0"/>
              <a:t>Virt</a:t>
            </a:r>
            <a:r>
              <a:rPr lang="fr-FR" altLang="en-US" dirty="0" smtClean="0"/>
              <a:t> </a:t>
            </a:r>
            <a:r>
              <a:rPr lang="fr-FR" altLang="en-US" dirty="0" err="1" smtClean="0"/>
              <a:t>Res</a:t>
            </a:r>
            <a:r>
              <a:rPr lang="fr-FR" altLang="en-US" dirty="0" smtClean="0"/>
              <a:t> 2015, Mon </a:t>
            </a:r>
            <a:r>
              <a:rPr lang="fr-FR" altLang="en-US" dirty="0" err="1" smtClean="0"/>
              <a:t>June</a:t>
            </a:r>
            <a:r>
              <a:rPr lang="fr-FR" altLang="en-US" dirty="0" smtClean="0"/>
              <a:t> 1 2015</a:t>
            </a:r>
            <a:endParaRPr lang="en-US" alt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99639" y="1852268"/>
            <a:ext cx="6896561" cy="1325563"/>
          </a:xfrm>
        </p:spPr>
        <p:txBody>
          <a:bodyPr/>
          <a:lstStyle/>
          <a:p>
            <a:pPr algn="ctr"/>
            <a:r>
              <a:rPr lang="en-US" sz="4800" b="1" dirty="0"/>
              <a:t>PART II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838200" y="3564701"/>
            <a:ext cx="7696200" cy="13882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Policies, Politics, Conflicts and Personality Management</a:t>
            </a:r>
          </a:p>
        </p:txBody>
      </p:sp>
    </p:spTree>
    <p:extLst>
      <p:ext uri="{BB962C8B-B14F-4D97-AF65-F5344CB8AC3E}">
        <p14:creationId xmlns:p14="http://schemas.microsoft.com/office/powerpoint/2010/main" val="292740584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en-US" dirty="0" smtClean="0"/>
              <a:t>ACI-REF </a:t>
            </a:r>
            <a:r>
              <a:rPr lang="fr-FR" altLang="en-US" dirty="0" err="1" smtClean="0"/>
              <a:t>Virt</a:t>
            </a:r>
            <a:r>
              <a:rPr lang="fr-FR" altLang="en-US" dirty="0" smtClean="0"/>
              <a:t> </a:t>
            </a:r>
            <a:r>
              <a:rPr lang="fr-FR" altLang="en-US" dirty="0" err="1" smtClean="0"/>
              <a:t>Res</a:t>
            </a:r>
            <a:r>
              <a:rPr lang="fr-FR" altLang="en-US" dirty="0" smtClean="0"/>
              <a:t> 2015, Mon </a:t>
            </a:r>
            <a:r>
              <a:rPr lang="fr-FR" altLang="en-US" dirty="0" err="1" smtClean="0"/>
              <a:t>June</a:t>
            </a:r>
            <a:r>
              <a:rPr lang="fr-FR" altLang="en-US" dirty="0" smtClean="0"/>
              <a:t> 1 2015</a:t>
            </a:r>
            <a:endParaRPr lang="en-US" alt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-228600"/>
            <a:ext cx="8305800" cy="1325563"/>
          </a:xfrm>
        </p:spPr>
        <p:txBody>
          <a:bodyPr/>
          <a:lstStyle/>
          <a:p>
            <a:r>
              <a:rPr lang="en-US" dirty="0"/>
              <a:t>Policies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1516063"/>
            <a:ext cx="8458200" cy="4977201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lear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policies help keep user demands under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control.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ublish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policies in places easy to find (online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prepared to explain the reasoning behind each policy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item.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policies as strict as possible, be open to exceptions when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necessary.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ncourage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users to openly discuss and criticize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policies.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Don’t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hesitate updating policies frequently to stay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relevant.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uild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trust and effective communication with decision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makers.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eek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delegation privileges to speed things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Don’t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make policies for resources you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don’t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own, but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influence them.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39442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en-US" dirty="0" smtClean="0"/>
              <a:t>ACI-REF </a:t>
            </a:r>
            <a:r>
              <a:rPr lang="fr-FR" altLang="en-US" dirty="0" err="1" smtClean="0"/>
              <a:t>Virt</a:t>
            </a:r>
            <a:r>
              <a:rPr lang="fr-FR" altLang="en-US" dirty="0" smtClean="0"/>
              <a:t> </a:t>
            </a:r>
            <a:r>
              <a:rPr lang="fr-FR" altLang="en-US" dirty="0" err="1" smtClean="0"/>
              <a:t>Res</a:t>
            </a:r>
            <a:r>
              <a:rPr lang="fr-FR" altLang="en-US" dirty="0" smtClean="0"/>
              <a:t> 2015, Mon </a:t>
            </a:r>
            <a:r>
              <a:rPr lang="fr-FR" altLang="en-US" dirty="0" err="1" smtClean="0"/>
              <a:t>June</a:t>
            </a:r>
            <a:r>
              <a:rPr lang="fr-FR" altLang="en-US" dirty="0" smtClean="0"/>
              <a:t> 1 2015</a:t>
            </a:r>
            <a:endParaRPr lang="en-US" alt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990600" y="-228600"/>
            <a:ext cx="10515600" cy="1325563"/>
          </a:xfrm>
        </p:spPr>
        <p:txBody>
          <a:bodyPr/>
          <a:lstStyle/>
          <a:p>
            <a:r>
              <a:rPr lang="en-US" dirty="0"/>
              <a:t>Targets for this session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1458516"/>
            <a:ext cx="8382000" cy="47136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Points </a:t>
            </a:r>
            <a:r>
              <a:rPr lang="en-US" b="1" dirty="0"/>
              <a:t>of interest:</a:t>
            </a:r>
          </a:p>
          <a:p>
            <a:pPr>
              <a:spcBef>
                <a:spcPts val="0"/>
              </a:spcBef>
            </a:pPr>
            <a:r>
              <a:rPr lang="en-US" dirty="0"/>
              <a:t>D</a:t>
            </a:r>
            <a:r>
              <a:rPr lang="en-US" dirty="0" smtClean="0"/>
              <a:t>ifferences </a:t>
            </a:r>
            <a:r>
              <a:rPr lang="en-US" dirty="0"/>
              <a:t>between </a:t>
            </a:r>
            <a:r>
              <a:rPr lang="en-US" dirty="0" smtClean="0"/>
              <a:t>CI </a:t>
            </a:r>
            <a:r>
              <a:rPr lang="en-US" dirty="0"/>
              <a:t>and conventional IT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CI </a:t>
            </a:r>
            <a:r>
              <a:rPr lang="en-US" dirty="0"/>
              <a:t>user categories and differences in their support </a:t>
            </a:r>
          </a:p>
          <a:p>
            <a:pPr>
              <a:spcBef>
                <a:spcPts val="0"/>
              </a:spcBef>
            </a:pPr>
            <a:r>
              <a:rPr lang="en-US" dirty="0"/>
              <a:t>H</a:t>
            </a:r>
            <a:r>
              <a:rPr lang="en-US" dirty="0" smtClean="0"/>
              <a:t>uman </a:t>
            </a:r>
            <a:r>
              <a:rPr lang="en-US" dirty="0"/>
              <a:t>aspect of </a:t>
            </a:r>
            <a:r>
              <a:rPr lang="en-US" dirty="0" smtClean="0"/>
              <a:t>CI </a:t>
            </a:r>
            <a:r>
              <a:rPr lang="en-US" dirty="0"/>
              <a:t>support (i.e. politics, conflicts)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Problems </a:t>
            </a:r>
            <a:r>
              <a:rPr lang="en-US" dirty="0"/>
              <a:t>common to most </a:t>
            </a:r>
            <a:r>
              <a:rPr lang="en-US" dirty="0" smtClean="0"/>
              <a:t>institutions</a:t>
            </a:r>
            <a:r>
              <a:rPr lang="en-US" dirty="0"/>
              <a:t>/centers supporting </a:t>
            </a:r>
            <a:r>
              <a:rPr lang="en-US" dirty="0" smtClean="0"/>
              <a:t>CI</a:t>
            </a: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E</a:t>
            </a:r>
            <a:r>
              <a:rPr lang="en-US" dirty="0" smtClean="0"/>
              <a:t>xchange </a:t>
            </a:r>
            <a:r>
              <a:rPr lang="en-US" dirty="0"/>
              <a:t>different approaches/solutions to common problems 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CI </a:t>
            </a:r>
            <a:r>
              <a:rPr lang="en-US" dirty="0"/>
              <a:t>education and training</a:t>
            </a:r>
          </a:p>
          <a:p>
            <a:pPr>
              <a:spcBef>
                <a:spcPts val="0"/>
              </a:spcBef>
            </a:pPr>
            <a:r>
              <a:rPr lang="en-US" dirty="0"/>
              <a:t>L</a:t>
            </a:r>
            <a:r>
              <a:rPr lang="en-US" dirty="0" smtClean="0"/>
              <a:t>essons we’ve learned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slides were provided by Mehmet (Memo)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Belgin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Georgia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Tech and are used with his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permission.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Modest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edits have been made.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23084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en-US" dirty="0" smtClean="0"/>
              <a:t>ACI-REF </a:t>
            </a:r>
            <a:r>
              <a:rPr lang="fr-FR" altLang="en-US" dirty="0" err="1" smtClean="0"/>
              <a:t>Virt</a:t>
            </a:r>
            <a:r>
              <a:rPr lang="fr-FR" altLang="en-US" dirty="0" smtClean="0"/>
              <a:t> </a:t>
            </a:r>
            <a:r>
              <a:rPr lang="fr-FR" altLang="en-US" dirty="0" err="1" smtClean="0"/>
              <a:t>Res</a:t>
            </a:r>
            <a:r>
              <a:rPr lang="fr-FR" altLang="en-US" dirty="0" smtClean="0"/>
              <a:t> 2015, Mon </a:t>
            </a:r>
            <a:r>
              <a:rPr lang="fr-FR" altLang="en-US" dirty="0" err="1" smtClean="0"/>
              <a:t>June</a:t>
            </a:r>
            <a:r>
              <a:rPr lang="fr-FR" altLang="en-US" dirty="0" smtClean="0"/>
              <a:t> 1 2015</a:t>
            </a:r>
            <a:endParaRPr lang="en-US" alt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7848600" cy="826971"/>
          </a:xfrm>
        </p:spPr>
        <p:txBody>
          <a:bodyPr/>
          <a:lstStyle/>
          <a:p>
            <a:r>
              <a:rPr lang="en-US" dirty="0"/>
              <a:t>Politics and Conflicts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7848600" cy="4371975"/>
          </a:xfrm>
        </p:spPr>
        <p:txBody>
          <a:bodyPr>
            <a:normAutofit/>
          </a:bodyPr>
          <a:lstStyle/>
          <a:p>
            <a:r>
              <a:rPr lang="en-US" dirty="0"/>
              <a:t>Tricky but inevitable</a:t>
            </a:r>
          </a:p>
          <a:p>
            <a:r>
              <a:rPr lang="en-US" dirty="0"/>
              <a:t>No magic formula, needs case-specific creative solutions</a:t>
            </a:r>
          </a:p>
          <a:p>
            <a:r>
              <a:rPr lang="en-US" dirty="0"/>
              <a:t>Biggest challenge: conflicts due to limited resources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onfigure </a:t>
            </a:r>
            <a:r>
              <a:rPr lang="en-US" dirty="0"/>
              <a:t>systems to exactly match </a:t>
            </a:r>
            <a:r>
              <a:rPr lang="en-US" dirty="0" smtClean="0"/>
              <a:t>policies.</a:t>
            </a:r>
            <a:endParaRPr lang="en-US" dirty="0"/>
          </a:p>
          <a:p>
            <a:pPr lvl="1"/>
            <a:r>
              <a:rPr lang="en-US" dirty="0"/>
              <a:t>C</a:t>
            </a:r>
            <a:r>
              <a:rPr lang="en-US" dirty="0" smtClean="0"/>
              <a:t>ollect </a:t>
            </a:r>
            <a:r>
              <a:rPr lang="en-US" dirty="0"/>
              <a:t>and store data for past and present </a:t>
            </a:r>
            <a:r>
              <a:rPr lang="en-US" dirty="0" smtClean="0"/>
              <a:t>usage.</a:t>
            </a:r>
            <a:endParaRPr lang="en-US" dirty="0"/>
          </a:p>
          <a:p>
            <a:pPr lvl="1"/>
            <a:r>
              <a:rPr lang="en-US" dirty="0"/>
              <a:t>P</a:t>
            </a:r>
            <a:r>
              <a:rPr lang="en-US" dirty="0" smtClean="0"/>
              <a:t>rovide </a:t>
            </a:r>
            <a:r>
              <a:rPr lang="en-US" dirty="0"/>
              <a:t>users with tools to browse data/statistics for their </a:t>
            </a:r>
            <a:r>
              <a:rPr lang="en-US" dirty="0" smtClean="0"/>
              <a:t>accounts.</a:t>
            </a:r>
            <a:endParaRPr lang="en-US" dirty="0"/>
          </a:p>
          <a:p>
            <a:pPr lvl="1"/>
            <a:r>
              <a:rPr lang="en-US" dirty="0"/>
              <a:t>R</a:t>
            </a:r>
            <a:r>
              <a:rPr lang="en-US" dirty="0" smtClean="0"/>
              <a:t>un </a:t>
            </a:r>
            <a:r>
              <a:rPr lang="en-US" dirty="0"/>
              <a:t>regular audits to defuse problems before they </a:t>
            </a:r>
            <a:r>
              <a:rPr lang="en-US" dirty="0" smtClean="0"/>
              <a:t>explode.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3655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en-US" dirty="0" smtClean="0"/>
              <a:t>ACI-REF </a:t>
            </a:r>
            <a:r>
              <a:rPr lang="fr-FR" altLang="en-US" dirty="0" err="1" smtClean="0"/>
              <a:t>Virt</a:t>
            </a:r>
            <a:r>
              <a:rPr lang="fr-FR" altLang="en-US" dirty="0" smtClean="0"/>
              <a:t> </a:t>
            </a:r>
            <a:r>
              <a:rPr lang="fr-FR" altLang="en-US" dirty="0" err="1" smtClean="0"/>
              <a:t>Res</a:t>
            </a:r>
            <a:r>
              <a:rPr lang="fr-FR" altLang="en-US" dirty="0" smtClean="0"/>
              <a:t> 2015, Mon </a:t>
            </a:r>
            <a:r>
              <a:rPr lang="fr-FR" altLang="en-US" dirty="0" err="1" smtClean="0"/>
              <a:t>June</a:t>
            </a:r>
            <a:r>
              <a:rPr lang="fr-FR" altLang="en-US" dirty="0" smtClean="0"/>
              <a:t> 1 2015</a:t>
            </a:r>
            <a:endParaRPr lang="en-US" alt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914400" y="-238919"/>
            <a:ext cx="10515600" cy="1325563"/>
          </a:xfrm>
        </p:spPr>
        <p:txBody>
          <a:bodyPr/>
          <a:lstStyle/>
          <a:p>
            <a:r>
              <a:rPr lang="en-US" dirty="0">
                <a:latin typeface="Calibri" charset="0"/>
              </a:rPr>
              <a:t>Tiers of Conflict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077200" cy="3051175"/>
          </a:xfrm>
        </p:spPr>
        <p:txBody>
          <a:bodyPr>
            <a:no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Internal to a group/department: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Usually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easier to solve with communication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informal agreements.</a:t>
            </a: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Between groups/department: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 messy quick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Between users and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support staff: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Have clear policies handy as a basis for declining impossible requests, and keep solid statistics/data as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evidence.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55258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en-US" dirty="0" smtClean="0"/>
              <a:t>ACI-REF </a:t>
            </a:r>
            <a:r>
              <a:rPr lang="fr-FR" altLang="en-US" dirty="0" err="1" smtClean="0"/>
              <a:t>Virt</a:t>
            </a:r>
            <a:r>
              <a:rPr lang="fr-FR" altLang="en-US" dirty="0" smtClean="0"/>
              <a:t> </a:t>
            </a:r>
            <a:r>
              <a:rPr lang="fr-FR" altLang="en-US" dirty="0" err="1" smtClean="0"/>
              <a:t>Res</a:t>
            </a:r>
            <a:r>
              <a:rPr lang="fr-FR" altLang="en-US" dirty="0" smtClean="0"/>
              <a:t> 2015, Mon </a:t>
            </a:r>
            <a:r>
              <a:rPr lang="fr-FR" altLang="en-US" dirty="0" err="1" smtClean="0"/>
              <a:t>June</a:t>
            </a:r>
            <a:r>
              <a:rPr lang="fr-FR" altLang="en-US" dirty="0" smtClean="0"/>
              <a:t> 1 2015</a:t>
            </a:r>
            <a:endParaRPr lang="en-US" alt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457200" y="393237"/>
            <a:ext cx="10515600" cy="798749"/>
          </a:xfrm>
        </p:spPr>
        <p:txBody>
          <a:bodyPr/>
          <a:lstStyle/>
          <a:p>
            <a:r>
              <a:rPr lang="en-US" dirty="0"/>
              <a:t>Personality Management 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229600" cy="551744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ome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users are difficult than others; why they behave that way is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irrelevant.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take anything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personally;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report any harassment you may receive and do not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retaliate.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 cases users do not mean bad, but they are extremely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frustrated.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your mistake caused frustration, take responsibility and offer an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apology.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empathy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demonstrate sincere intention for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resolution.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cknowledge that:</a:t>
            </a:r>
          </a:p>
          <a:p>
            <a:pPr lvl="1">
              <a:spcBef>
                <a:spcPts val="0"/>
              </a:spcBef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understand the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problem;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are aware of its particular impact on the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user.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aware of, and show tolerance for cultural differences and language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difficulties.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umor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powerful only when used appropriately, avoid being awkward or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insulting.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Don’t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wait until having a resolution, respond immediately to inform that you started working on the problem, and provide frequent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updates.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19936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en-US" dirty="0" smtClean="0"/>
              <a:t>ACI-REF </a:t>
            </a:r>
            <a:r>
              <a:rPr lang="fr-FR" altLang="en-US" dirty="0" err="1" smtClean="0"/>
              <a:t>Virt</a:t>
            </a:r>
            <a:r>
              <a:rPr lang="fr-FR" altLang="en-US" dirty="0" smtClean="0"/>
              <a:t> </a:t>
            </a:r>
            <a:r>
              <a:rPr lang="fr-FR" altLang="en-US" dirty="0" err="1" smtClean="0"/>
              <a:t>Res</a:t>
            </a:r>
            <a:r>
              <a:rPr lang="fr-FR" altLang="en-US" dirty="0" smtClean="0"/>
              <a:t> 2015, Mon </a:t>
            </a:r>
            <a:r>
              <a:rPr lang="fr-FR" altLang="en-US" dirty="0" err="1" smtClean="0"/>
              <a:t>June</a:t>
            </a:r>
            <a:r>
              <a:rPr lang="fr-FR" altLang="en-US" dirty="0" smtClean="0"/>
              <a:t> 1 2015</a:t>
            </a:r>
            <a:endParaRPr lang="en-US" alt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180639" y="1752600"/>
            <a:ext cx="670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PART III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295400" y="3465033"/>
            <a:ext cx="6705600" cy="13882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Outreach and Education</a:t>
            </a:r>
          </a:p>
        </p:txBody>
      </p:sp>
    </p:spTree>
    <p:extLst>
      <p:ext uri="{BB962C8B-B14F-4D97-AF65-F5344CB8AC3E}">
        <p14:creationId xmlns:p14="http://schemas.microsoft.com/office/powerpoint/2010/main" val="122051250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en-US" dirty="0" smtClean="0"/>
              <a:t>ACI-REF </a:t>
            </a:r>
            <a:r>
              <a:rPr lang="fr-FR" altLang="en-US" dirty="0" err="1" smtClean="0"/>
              <a:t>Virt</a:t>
            </a:r>
            <a:r>
              <a:rPr lang="fr-FR" altLang="en-US" dirty="0" smtClean="0"/>
              <a:t> </a:t>
            </a:r>
            <a:r>
              <a:rPr lang="fr-FR" altLang="en-US" dirty="0" err="1" smtClean="0"/>
              <a:t>Res</a:t>
            </a:r>
            <a:r>
              <a:rPr lang="fr-FR" altLang="en-US" dirty="0" smtClean="0"/>
              <a:t> 2015, Mon </a:t>
            </a:r>
            <a:r>
              <a:rPr lang="fr-FR" altLang="en-US" dirty="0" err="1" smtClean="0"/>
              <a:t>June</a:t>
            </a:r>
            <a:r>
              <a:rPr lang="fr-FR" altLang="en-US" dirty="0" smtClean="0"/>
              <a:t> 1 2015</a:t>
            </a:r>
            <a:endParaRPr lang="en-US" alt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638300" y="-228600"/>
            <a:ext cx="5638800" cy="1325563"/>
          </a:xfrm>
        </p:spPr>
        <p:txBody>
          <a:bodyPr/>
          <a:lstStyle/>
          <a:p>
            <a:r>
              <a:rPr lang="en-US" dirty="0"/>
              <a:t>Trainings and Tutorials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7543800" cy="4876800"/>
          </a:xfrm>
        </p:spPr>
        <p:txBody>
          <a:bodyPr>
            <a:normAutofit lnSpcReduction="10000"/>
          </a:bodyPr>
          <a:lstStyle/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Novice Users:</a:t>
            </a: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ow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ask for help</a:t>
            </a: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sage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limitations and best practices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asic Linux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usage </a:t>
            </a: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asic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cluster access, concepts, scheduling system, software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roubleshooting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job related problems</a:t>
            </a:r>
          </a:p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Intermediate Users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ebugging/optimization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codes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including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parallel)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ystem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architecture specific details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dvanced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of common tools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cientific Python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arallel MATLAB)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46460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en-US" dirty="0" smtClean="0"/>
              <a:t>ACI-REF </a:t>
            </a:r>
            <a:r>
              <a:rPr lang="fr-FR" altLang="en-US" dirty="0" err="1" smtClean="0"/>
              <a:t>Virt</a:t>
            </a:r>
            <a:r>
              <a:rPr lang="fr-FR" altLang="en-US" dirty="0" smtClean="0"/>
              <a:t> </a:t>
            </a:r>
            <a:r>
              <a:rPr lang="fr-FR" altLang="en-US" dirty="0" err="1" smtClean="0"/>
              <a:t>Res</a:t>
            </a:r>
            <a:r>
              <a:rPr lang="fr-FR" altLang="en-US" dirty="0" smtClean="0"/>
              <a:t> 2015, Mon </a:t>
            </a:r>
            <a:r>
              <a:rPr lang="fr-FR" altLang="en-US" dirty="0" err="1" smtClean="0"/>
              <a:t>June</a:t>
            </a:r>
            <a:r>
              <a:rPr lang="fr-FR" altLang="en-US" dirty="0" smtClean="0"/>
              <a:t> 1 2015</a:t>
            </a:r>
            <a:endParaRPr lang="en-US" alt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41132" y="-152400"/>
            <a:ext cx="7010400" cy="1325563"/>
          </a:xfrm>
        </p:spPr>
        <p:txBody>
          <a:bodyPr/>
          <a:lstStyle/>
          <a:p>
            <a:r>
              <a:rPr lang="en-US" dirty="0"/>
              <a:t>Group Consultations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4346" y="1371600"/>
            <a:ext cx="7696200" cy="3735387"/>
          </a:xfrm>
        </p:spPr>
        <p:txBody>
          <a:bodyPr>
            <a:normAutofit/>
          </a:bodyPr>
          <a:lstStyle/>
          <a:p>
            <a:r>
              <a:rPr lang="en-US" dirty="0"/>
              <a:t>M</a:t>
            </a:r>
            <a:r>
              <a:rPr lang="en-US" sz="2400" dirty="0" smtClean="0"/>
              <a:t>ini-orientations </a:t>
            </a:r>
            <a:r>
              <a:rPr lang="en-US" sz="2400" dirty="0"/>
              <a:t>for newly joining groups</a:t>
            </a:r>
          </a:p>
          <a:p>
            <a:r>
              <a:rPr lang="en-US" dirty="0"/>
              <a:t>D</a:t>
            </a:r>
            <a:r>
              <a:rPr lang="en-US" sz="2400" dirty="0" smtClean="0"/>
              <a:t>epartmental </a:t>
            </a:r>
            <a:r>
              <a:rPr lang="en-US" sz="2400" dirty="0"/>
              <a:t>meetings to provide feedback for resolution of internal conflicts</a:t>
            </a:r>
          </a:p>
          <a:p>
            <a:r>
              <a:rPr lang="en-US" dirty="0"/>
              <a:t>R</a:t>
            </a:r>
            <a:r>
              <a:rPr lang="en-US" sz="2400" dirty="0" smtClean="0"/>
              <a:t>esolution </a:t>
            </a:r>
            <a:r>
              <a:rPr lang="en-US" sz="2400" dirty="0"/>
              <a:t>of technical problems that are specific to a group</a:t>
            </a:r>
          </a:p>
          <a:p>
            <a:r>
              <a:rPr lang="en-US" sz="2400" dirty="0" smtClean="0"/>
              <a:t>Technical </a:t>
            </a:r>
            <a:r>
              <a:rPr lang="en-US" sz="2400" dirty="0"/>
              <a:t>feedback to assist in policy making and system purchases</a:t>
            </a:r>
          </a:p>
          <a:p>
            <a:r>
              <a:rPr lang="en-US" dirty="0"/>
              <a:t>I</a:t>
            </a:r>
            <a:r>
              <a:rPr lang="en-US" sz="2400" dirty="0" smtClean="0"/>
              <a:t>ntroduction </a:t>
            </a:r>
            <a:r>
              <a:rPr lang="en-US" sz="2400" dirty="0"/>
              <a:t>of services to new groups with interest in getting resources</a:t>
            </a:r>
          </a:p>
        </p:txBody>
      </p:sp>
    </p:spTree>
    <p:extLst>
      <p:ext uri="{BB962C8B-B14F-4D97-AF65-F5344CB8AC3E}">
        <p14:creationId xmlns:p14="http://schemas.microsoft.com/office/powerpoint/2010/main" val="153364455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en-US" dirty="0" smtClean="0"/>
              <a:t>ACI-REF </a:t>
            </a:r>
            <a:r>
              <a:rPr lang="fr-FR" altLang="en-US" dirty="0" err="1" smtClean="0"/>
              <a:t>Virt</a:t>
            </a:r>
            <a:r>
              <a:rPr lang="fr-FR" altLang="en-US" dirty="0" smtClean="0"/>
              <a:t> </a:t>
            </a:r>
            <a:r>
              <a:rPr lang="fr-FR" altLang="en-US" dirty="0" err="1" smtClean="0"/>
              <a:t>Res</a:t>
            </a:r>
            <a:r>
              <a:rPr lang="fr-FR" altLang="en-US" dirty="0" smtClean="0"/>
              <a:t> 2015, Mon </a:t>
            </a:r>
            <a:r>
              <a:rPr lang="fr-FR" altLang="en-US" dirty="0" err="1" smtClean="0"/>
              <a:t>June</a:t>
            </a:r>
            <a:r>
              <a:rPr lang="fr-FR" altLang="en-US" dirty="0" smtClean="0"/>
              <a:t> 1 2015</a:t>
            </a:r>
            <a:endParaRPr lang="en-US" alt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28600" y="-152400"/>
            <a:ext cx="7467600" cy="1325563"/>
          </a:xfrm>
        </p:spPr>
        <p:txBody>
          <a:bodyPr/>
          <a:lstStyle/>
          <a:p>
            <a:r>
              <a:rPr lang="en-US" dirty="0"/>
              <a:t>Grant Writing Help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1825625"/>
            <a:ext cx="8610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Level 1: </a:t>
            </a:r>
            <a:r>
              <a:rPr lang="en-US" dirty="0"/>
              <a:t>Answer questions (e.g. hardware specs, software licenses)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Level 2:</a:t>
            </a:r>
            <a:r>
              <a:rPr lang="en-US" dirty="0"/>
              <a:t> Contribute facilities document, budget, letters of supports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Level 3: </a:t>
            </a:r>
            <a:r>
              <a:rPr lang="en-US" dirty="0"/>
              <a:t>Writing and revising </a:t>
            </a:r>
            <a:r>
              <a:rPr lang="en-US" dirty="0" smtClean="0"/>
              <a:t>portions </a:t>
            </a:r>
            <a:r>
              <a:rPr lang="en-US" dirty="0"/>
              <a:t>of the grant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Level 4:</a:t>
            </a:r>
            <a:r>
              <a:rPr lang="en-US" dirty="0"/>
              <a:t> Initiate new grants to get more resources </a:t>
            </a:r>
          </a:p>
        </p:txBody>
      </p:sp>
    </p:spTree>
    <p:extLst>
      <p:ext uri="{BB962C8B-B14F-4D97-AF65-F5344CB8AC3E}">
        <p14:creationId xmlns:p14="http://schemas.microsoft.com/office/powerpoint/2010/main" val="148951840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en-US" dirty="0" smtClean="0"/>
              <a:t>ACI-REF </a:t>
            </a:r>
            <a:r>
              <a:rPr lang="fr-FR" altLang="en-US" dirty="0" err="1" smtClean="0"/>
              <a:t>Virt</a:t>
            </a:r>
            <a:r>
              <a:rPr lang="fr-FR" altLang="en-US" dirty="0" smtClean="0"/>
              <a:t> </a:t>
            </a:r>
            <a:r>
              <a:rPr lang="fr-FR" altLang="en-US" dirty="0" err="1" smtClean="0"/>
              <a:t>Res</a:t>
            </a:r>
            <a:r>
              <a:rPr lang="fr-FR" altLang="en-US" dirty="0" smtClean="0"/>
              <a:t> 2015, Mon </a:t>
            </a:r>
            <a:r>
              <a:rPr lang="fr-FR" altLang="en-US" dirty="0" err="1" smtClean="0"/>
              <a:t>June</a:t>
            </a:r>
            <a:r>
              <a:rPr lang="fr-FR" altLang="en-US" dirty="0" smtClean="0"/>
              <a:t> 1 2015</a:t>
            </a:r>
            <a:endParaRPr lang="en-US" alt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21531" y="-228600"/>
            <a:ext cx="7620000" cy="1325563"/>
          </a:xfrm>
        </p:spPr>
        <p:txBody>
          <a:bodyPr>
            <a:normAutofit/>
          </a:bodyPr>
          <a:lstStyle/>
          <a:p>
            <a:r>
              <a:rPr lang="en-US" sz="2800" dirty="0"/>
              <a:t>Collaborations with Researchers and Vendors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984331" cy="4419600"/>
          </a:xfrm>
        </p:spPr>
        <p:txBody>
          <a:bodyPr/>
          <a:lstStyle/>
          <a:p>
            <a:r>
              <a:rPr lang="en-US" dirty="0"/>
              <a:t>R</a:t>
            </a:r>
            <a:r>
              <a:rPr lang="en-US" dirty="0" smtClean="0"/>
              <a:t>esearch </a:t>
            </a:r>
            <a:r>
              <a:rPr lang="en-US" dirty="0"/>
              <a:t>scientists helping research scientists </a:t>
            </a:r>
          </a:p>
          <a:p>
            <a:r>
              <a:rPr lang="en-US" dirty="0"/>
              <a:t>C</a:t>
            </a:r>
            <a:r>
              <a:rPr lang="en-US" dirty="0" smtClean="0"/>
              <a:t>rucial </a:t>
            </a:r>
            <a:r>
              <a:rPr lang="en-US" dirty="0"/>
              <a:t>for staying relevant </a:t>
            </a:r>
          </a:p>
          <a:p>
            <a:r>
              <a:rPr lang="en-US" dirty="0"/>
              <a:t>C</a:t>
            </a:r>
            <a:r>
              <a:rPr lang="en-US" dirty="0" smtClean="0"/>
              <a:t>ollaborative </a:t>
            </a:r>
            <a:r>
              <a:rPr lang="en-US" dirty="0"/>
              <a:t>grant writing</a:t>
            </a:r>
          </a:p>
          <a:p>
            <a:r>
              <a:rPr lang="en-US" dirty="0"/>
              <a:t>C</a:t>
            </a:r>
            <a:r>
              <a:rPr lang="en-US" dirty="0" smtClean="0"/>
              <a:t>ollaborative </a:t>
            </a:r>
            <a:r>
              <a:rPr lang="en-US" dirty="0"/>
              <a:t>projects/papers (in acknowledgements or as </a:t>
            </a:r>
            <a:r>
              <a:rPr lang="en-US" dirty="0" smtClean="0"/>
              <a:t>co-authors</a:t>
            </a:r>
            <a:r>
              <a:rPr lang="en-US" dirty="0"/>
              <a:t>)</a:t>
            </a:r>
          </a:p>
          <a:p>
            <a:r>
              <a:rPr lang="en-US" dirty="0"/>
              <a:t>S</a:t>
            </a:r>
            <a:r>
              <a:rPr lang="en-US" dirty="0" smtClean="0"/>
              <a:t>upport </a:t>
            </a:r>
            <a:r>
              <a:rPr lang="en-US" dirty="0"/>
              <a:t>for classes and workshops</a:t>
            </a:r>
          </a:p>
          <a:p>
            <a:r>
              <a:rPr lang="en-US" dirty="0"/>
              <a:t>D</a:t>
            </a:r>
            <a:r>
              <a:rPr lang="en-US" dirty="0" smtClean="0"/>
              <a:t>eveloper/vendor </a:t>
            </a:r>
            <a:r>
              <a:rPr lang="en-US" dirty="0"/>
              <a:t>collaborations</a:t>
            </a:r>
          </a:p>
          <a:p>
            <a:pPr lvl="1"/>
            <a:r>
              <a:rPr lang="en-US" dirty="0"/>
              <a:t>Bug tracking and fixes</a:t>
            </a:r>
          </a:p>
          <a:p>
            <a:pPr lvl="1"/>
            <a:r>
              <a:rPr lang="en-US" dirty="0"/>
              <a:t>Hardware/software feedback, evaluation of new systems and technology</a:t>
            </a:r>
          </a:p>
          <a:p>
            <a:pPr lvl="1"/>
            <a:r>
              <a:rPr lang="en-US" dirty="0"/>
              <a:t>Pilot studies</a:t>
            </a:r>
          </a:p>
        </p:txBody>
      </p:sp>
    </p:spTree>
    <p:extLst>
      <p:ext uri="{BB962C8B-B14F-4D97-AF65-F5344CB8AC3E}">
        <p14:creationId xmlns:p14="http://schemas.microsoft.com/office/powerpoint/2010/main" val="380207371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en-US" dirty="0" smtClean="0"/>
              <a:t>ACI-REF </a:t>
            </a:r>
            <a:r>
              <a:rPr lang="fr-FR" altLang="en-US" dirty="0" err="1" smtClean="0"/>
              <a:t>Virt</a:t>
            </a:r>
            <a:r>
              <a:rPr lang="fr-FR" altLang="en-US" dirty="0" smtClean="0"/>
              <a:t> </a:t>
            </a:r>
            <a:r>
              <a:rPr lang="fr-FR" altLang="en-US" dirty="0" err="1" smtClean="0"/>
              <a:t>Res</a:t>
            </a:r>
            <a:r>
              <a:rPr lang="fr-FR" altLang="en-US" dirty="0" smtClean="0"/>
              <a:t> 2015, Mon </a:t>
            </a:r>
            <a:r>
              <a:rPr lang="fr-FR" altLang="en-US" dirty="0" err="1" smtClean="0"/>
              <a:t>June</a:t>
            </a:r>
            <a:r>
              <a:rPr lang="fr-FR" altLang="en-US" dirty="0" smtClean="0"/>
              <a:t> 1 2015</a:t>
            </a:r>
            <a:endParaRPr lang="en-US" alt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626269" y="-152400"/>
            <a:ext cx="10515600" cy="1325563"/>
          </a:xfrm>
        </p:spPr>
        <p:txBody>
          <a:bodyPr/>
          <a:lstStyle/>
          <a:p>
            <a:r>
              <a:rPr lang="en-US" dirty="0" smtClean="0"/>
              <a:t>Scheduled Maintenance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1497012"/>
            <a:ext cx="8001000" cy="467518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Set regular, strict dates, advance </a:t>
            </a:r>
            <a:r>
              <a:rPr lang="en-US" dirty="0" smtClean="0"/>
              <a:t>announcement.</a:t>
            </a:r>
            <a:endParaRPr lang="en-US" dirty="0"/>
          </a:p>
          <a:p>
            <a:r>
              <a:rPr lang="en-US" dirty="0"/>
              <a:t>Specify primary and bonus goals, announce them </a:t>
            </a:r>
            <a:r>
              <a:rPr lang="en-US" dirty="0" smtClean="0"/>
              <a:t>beforehand.</a:t>
            </a:r>
            <a:endParaRPr lang="en-US" dirty="0"/>
          </a:p>
          <a:p>
            <a:r>
              <a:rPr lang="en-US" dirty="0"/>
              <a:t>Predefined </a:t>
            </a:r>
            <a:r>
              <a:rPr lang="en-US" dirty="0" smtClean="0"/>
              <a:t>worst case downtime.</a:t>
            </a:r>
            <a:endParaRPr lang="en-US" dirty="0"/>
          </a:p>
          <a:p>
            <a:r>
              <a:rPr lang="en-US" dirty="0"/>
              <a:t>Provide a summary of completed tasks after </a:t>
            </a:r>
            <a:r>
              <a:rPr lang="en-US" dirty="0" smtClean="0"/>
              <a:t>maintenance.</a:t>
            </a:r>
            <a:endParaRPr lang="en-US" dirty="0"/>
          </a:p>
          <a:p>
            <a:r>
              <a:rPr lang="en-US" dirty="0"/>
              <a:t>Plan ahead in details:</a:t>
            </a:r>
          </a:p>
          <a:p>
            <a:pPr lvl="1"/>
            <a:r>
              <a:rPr lang="en-US" dirty="0"/>
              <a:t>Team member / task </a:t>
            </a:r>
            <a:r>
              <a:rPr lang="en-US" dirty="0" smtClean="0"/>
              <a:t>associations.</a:t>
            </a:r>
            <a:endParaRPr lang="en-US" dirty="0"/>
          </a:p>
          <a:p>
            <a:pPr lvl="1"/>
            <a:r>
              <a:rPr lang="en-US" dirty="0"/>
              <a:t>Estimated task </a:t>
            </a:r>
            <a:r>
              <a:rPr lang="en-US" dirty="0" smtClean="0"/>
              <a:t>duration.</a:t>
            </a:r>
            <a:endParaRPr lang="en-US" dirty="0"/>
          </a:p>
          <a:p>
            <a:pPr lvl="1"/>
            <a:r>
              <a:rPr lang="en-US" dirty="0"/>
              <a:t>Critical paths and B </a:t>
            </a:r>
            <a:r>
              <a:rPr lang="en-US" dirty="0" smtClean="0"/>
              <a:t>plans.</a:t>
            </a:r>
            <a:endParaRPr lang="en-US" dirty="0"/>
          </a:p>
          <a:p>
            <a:r>
              <a:rPr lang="en-US" dirty="0"/>
              <a:t>Prepare to have unforeseen problems during and after the maintenance </a:t>
            </a:r>
            <a:r>
              <a:rPr lang="en-US" dirty="0" smtClean="0"/>
              <a:t>days.</a:t>
            </a:r>
            <a:endParaRPr lang="en-US" dirty="0"/>
          </a:p>
          <a:p>
            <a:r>
              <a:rPr lang="en-US" dirty="0"/>
              <a:t>Show best effort for minimal </a:t>
            </a:r>
            <a:r>
              <a:rPr lang="en-US" dirty="0" smtClean="0"/>
              <a:t>impact.</a:t>
            </a:r>
            <a:endParaRPr lang="en-US" dirty="0"/>
          </a:p>
          <a:p>
            <a:pPr lvl="1"/>
            <a:r>
              <a:rPr lang="en-US" dirty="0"/>
              <a:t>C</a:t>
            </a:r>
            <a:r>
              <a:rPr lang="en-US" dirty="0" smtClean="0"/>
              <a:t>onfigure </a:t>
            </a:r>
            <a:r>
              <a:rPr lang="en-US" dirty="0"/>
              <a:t>the scheduler to have no running </a:t>
            </a:r>
            <a:r>
              <a:rPr lang="en-US" dirty="0" smtClean="0"/>
              <a:t>jobs.</a:t>
            </a:r>
            <a:endParaRPr lang="en-US" dirty="0"/>
          </a:p>
          <a:p>
            <a:pPr lvl="1"/>
            <a:r>
              <a:rPr lang="en-US" dirty="0"/>
              <a:t>Disable user access to resources during the maintenance </a:t>
            </a:r>
            <a:r>
              <a:rPr lang="en-US" dirty="0" smtClean="0"/>
              <a:t>activities.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29998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3998784" y="1190625"/>
            <a:ext cx="1163542" cy="1520819"/>
            <a:chOff x="4572000" y="1190625"/>
            <a:chExt cx="1295400" cy="1752600"/>
          </a:xfrm>
        </p:grpSpPr>
        <p:pic>
          <p:nvPicPr>
            <p:cNvPr id="553987" name="Picture 3" descr="atkinsdaniel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619978" y="1263783"/>
              <a:ext cx="1237427" cy="1679442"/>
            </a:xfrm>
            <a:prstGeom prst="rect">
              <a:avLst/>
            </a:prstGeom>
            <a:noFill/>
          </p:spPr>
        </p:pic>
        <p:sp>
          <p:nvSpPr>
            <p:cNvPr id="553988" name="Rectangle 4"/>
            <p:cNvSpPr>
              <a:spLocks noChangeArrowheads="1"/>
            </p:cNvSpPr>
            <p:nvPr/>
          </p:nvSpPr>
          <p:spPr bwMode="auto">
            <a:xfrm>
              <a:off x="4572000" y="1190625"/>
              <a:ext cx="1295400" cy="25446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3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367" y="3476766"/>
            <a:ext cx="870838" cy="1306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58" name="Picture 2" descr="http://www.ncsa.illinois.edu/News/Stories/TransformComputing/tho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33767" y="3612796"/>
            <a:ext cx="1038822" cy="1142706"/>
          </a:xfrm>
          <a:prstGeom prst="rect">
            <a:avLst/>
          </a:prstGeom>
          <a:noFill/>
        </p:spPr>
      </p:pic>
      <p:sp>
        <p:nvSpPr>
          <p:cNvPr id="23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4C6B874-FE2D-40EE-A33E-EB158CDD195A}" type="slidenum">
              <a:rPr lang="en-US"/>
              <a:pPr/>
              <a:t>29</a:t>
            </a:fld>
            <a:endParaRPr lang="en-US" dirty="0"/>
          </a:p>
        </p:txBody>
      </p:sp>
      <p:sp>
        <p:nvSpPr>
          <p:cNvPr id="55398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OK Supercomputing Symposium </a:t>
            </a:r>
            <a:r>
              <a:rPr lang="en-US" sz="3600" dirty="0" smtClean="0"/>
              <a:t>2015</a:t>
            </a:r>
            <a:endParaRPr lang="en-US" sz="3600" dirty="0"/>
          </a:p>
        </p:txBody>
      </p:sp>
      <p:sp>
        <p:nvSpPr>
          <p:cNvPr id="55399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3807751" y="2599807"/>
            <a:ext cx="1600200" cy="1295400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en-US" sz="1100" dirty="0"/>
              <a:t>2006 Keynote: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en-US" sz="1100" dirty="0"/>
              <a:t>Dan Atkins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en-US" sz="1100" dirty="0"/>
              <a:t>Head of NSF’s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en-US" sz="1100" dirty="0"/>
              <a:t>Office of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en-US" sz="1100" dirty="0" smtClean="0"/>
              <a:t>Cyberinfrastructure</a:t>
            </a:r>
            <a:endParaRPr lang="en-US" sz="1100" dirty="0"/>
          </a:p>
        </p:txBody>
      </p:sp>
      <p:pic>
        <p:nvPicPr>
          <p:cNvPr id="553991" name="Picture 7" descr="ski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67216" y="1447800"/>
            <a:ext cx="1500553" cy="1125415"/>
          </a:xfrm>
          <a:prstGeom prst="rect">
            <a:avLst/>
          </a:prstGeom>
          <a:noFill/>
        </p:spPr>
      </p:pic>
      <p:sp>
        <p:nvSpPr>
          <p:cNvPr id="553992" name="Rectangle 8"/>
          <p:cNvSpPr>
            <a:spLocks noChangeArrowheads="1"/>
          </p:cNvSpPr>
          <p:nvPr/>
        </p:nvSpPr>
        <p:spPr bwMode="auto">
          <a:xfrm>
            <a:off x="1624080" y="2598760"/>
            <a:ext cx="1447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2004 Keynote: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 err="1"/>
              <a:t>Sangtae</a:t>
            </a:r>
            <a:r>
              <a:rPr lang="en-US" sz="1100" dirty="0"/>
              <a:t> Kim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NSF </a:t>
            </a:r>
            <a:r>
              <a:rPr lang="en-US" sz="1100" dirty="0" smtClean="0"/>
              <a:t>Shared 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 smtClean="0"/>
              <a:t>Cyberinfrastructure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 smtClean="0"/>
              <a:t>Division </a:t>
            </a:r>
            <a:r>
              <a:rPr lang="en-US" sz="1100" dirty="0"/>
              <a:t>Director</a:t>
            </a:r>
          </a:p>
        </p:txBody>
      </p:sp>
      <p:pic>
        <p:nvPicPr>
          <p:cNvPr id="553993" name="Picture 9" descr="freeman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" y="1447800"/>
            <a:ext cx="1066800" cy="1125415"/>
          </a:xfrm>
          <a:prstGeom prst="rect">
            <a:avLst/>
          </a:prstGeom>
          <a:noFill/>
        </p:spPr>
      </p:pic>
      <p:sp>
        <p:nvSpPr>
          <p:cNvPr id="553994" name="Rectangle 10"/>
          <p:cNvSpPr>
            <a:spLocks noChangeArrowheads="1"/>
          </p:cNvSpPr>
          <p:nvPr/>
        </p:nvSpPr>
        <p:spPr bwMode="auto">
          <a:xfrm>
            <a:off x="128850" y="2591835"/>
            <a:ext cx="1828800" cy="114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2003 Keynote: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Peter Freeman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 smtClean="0"/>
              <a:t>NSF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 smtClean="0"/>
              <a:t>Computer &amp; </a:t>
            </a:r>
            <a:r>
              <a:rPr lang="en-US" sz="1100" dirty="0"/>
              <a:t>Information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Science </a:t>
            </a:r>
            <a:r>
              <a:rPr lang="en-US" sz="1100" dirty="0" smtClean="0"/>
              <a:t>&amp; </a:t>
            </a:r>
            <a:r>
              <a:rPr lang="en-US" sz="1100" dirty="0"/>
              <a:t>Engineering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Assistant Director</a:t>
            </a:r>
          </a:p>
        </p:txBody>
      </p:sp>
      <p:pic>
        <p:nvPicPr>
          <p:cNvPr id="553995" name="Picture 11" descr="brooks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07136" y="1447800"/>
            <a:ext cx="896815" cy="1125415"/>
          </a:xfrm>
          <a:prstGeom prst="rect">
            <a:avLst/>
          </a:prstGeom>
          <a:noFill/>
        </p:spPr>
      </p:pic>
      <p:sp>
        <p:nvSpPr>
          <p:cNvPr id="553996" name="Rectangle 12"/>
          <p:cNvSpPr>
            <a:spLocks noChangeArrowheads="1"/>
          </p:cNvSpPr>
          <p:nvPr/>
        </p:nvSpPr>
        <p:spPr bwMode="auto">
          <a:xfrm>
            <a:off x="2910687" y="2572511"/>
            <a:ext cx="1371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2005 Keynote: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Walt Brooks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NASA Advanced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Supercomputing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Division Director</a:t>
            </a:r>
          </a:p>
        </p:txBody>
      </p:sp>
      <p:pic>
        <p:nvPicPr>
          <p:cNvPr id="553997" name="Picture 13" descr="boisseau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16001" y="1416044"/>
            <a:ext cx="869148" cy="1157171"/>
          </a:xfrm>
          <a:prstGeom prst="rect">
            <a:avLst/>
          </a:prstGeom>
          <a:noFill/>
        </p:spPr>
      </p:pic>
      <p:sp>
        <p:nvSpPr>
          <p:cNvPr id="553998" name="Rectangle 14"/>
          <p:cNvSpPr>
            <a:spLocks noChangeArrowheads="1"/>
          </p:cNvSpPr>
          <p:nvPr/>
        </p:nvSpPr>
        <p:spPr bwMode="auto">
          <a:xfrm>
            <a:off x="4964775" y="2579225"/>
            <a:ext cx="1371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2007 Keynote: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Jay </a:t>
            </a:r>
            <a:r>
              <a:rPr lang="en-US" sz="1100" dirty="0" err="1"/>
              <a:t>Boisseau</a:t>
            </a:r>
            <a:endParaRPr lang="en-US" sz="1100" dirty="0"/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Director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Texas Advanced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Computing Center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U. Texas Austin</a:t>
            </a:r>
          </a:p>
        </p:txBody>
      </p:sp>
      <p:pic>
        <p:nvPicPr>
          <p:cNvPr id="554000" name="Picture 16" descr="jose_munoz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39306" y="1420420"/>
            <a:ext cx="900449" cy="1178340"/>
          </a:xfrm>
          <a:prstGeom prst="rect">
            <a:avLst/>
          </a:prstGeom>
          <a:noFill/>
        </p:spPr>
      </p:pic>
      <p:sp>
        <p:nvSpPr>
          <p:cNvPr id="554001" name="Text Box 17"/>
          <p:cNvSpPr txBox="1">
            <a:spLocks noChangeArrowheads="1"/>
          </p:cNvSpPr>
          <p:nvPr/>
        </p:nvSpPr>
        <p:spPr bwMode="auto">
          <a:xfrm>
            <a:off x="5947129" y="2572511"/>
            <a:ext cx="1524000" cy="1040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1100" dirty="0"/>
              <a:t>2008 Keynote: </a:t>
            </a:r>
            <a:r>
              <a:rPr lang="en-US" sz="1100" dirty="0" smtClean="0"/>
              <a:t>        Jos</a:t>
            </a:r>
            <a:r>
              <a:rPr lang="en-US" sz="1100" dirty="0" smtClean="0">
                <a:cs typeface="Times New Roman" pitchFamily="18" charset="0"/>
              </a:rPr>
              <a:t>é </a:t>
            </a:r>
            <a:r>
              <a:rPr lang="en-US" sz="1100" dirty="0">
                <a:cs typeface="Times New Roman" pitchFamily="18" charset="0"/>
              </a:rPr>
              <a:t>Munoz </a:t>
            </a:r>
            <a:r>
              <a:rPr lang="en-US" sz="1100" dirty="0" smtClean="0">
                <a:cs typeface="Times New Roman" pitchFamily="18" charset="0"/>
              </a:rPr>
              <a:t>        Deputy </a:t>
            </a:r>
            <a:r>
              <a:rPr lang="en-US" sz="1100" dirty="0">
                <a:cs typeface="Times New Roman" pitchFamily="18" charset="0"/>
              </a:rPr>
              <a:t>Office </a:t>
            </a:r>
            <a:r>
              <a:rPr lang="en-US" sz="1100" dirty="0" smtClean="0">
                <a:cs typeface="Times New Roman" pitchFamily="18" charset="0"/>
              </a:rPr>
              <a:t>  Director/Senior </a:t>
            </a:r>
            <a:r>
              <a:rPr lang="en-US" sz="1100" dirty="0">
                <a:cs typeface="Times New Roman" pitchFamily="18" charset="0"/>
              </a:rPr>
              <a:t>Scientific Advisor </a:t>
            </a:r>
            <a:r>
              <a:rPr lang="en-US" sz="1100" dirty="0" smtClean="0">
                <a:cs typeface="Times New Roman" pitchFamily="18" charset="0"/>
              </a:rPr>
              <a:t> NSF Office </a:t>
            </a:r>
            <a:r>
              <a:rPr lang="en-US" sz="1100" dirty="0">
                <a:cs typeface="Times New Roman" pitchFamily="18" charset="0"/>
              </a:rPr>
              <a:t>of </a:t>
            </a:r>
            <a:r>
              <a:rPr lang="en-US" sz="1100" dirty="0" smtClean="0">
                <a:cs typeface="Times New Roman" pitchFamily="18" charset="0"/>
              </a:rPr>
              <a:t>Cyberinfrastructure</a:t>
            </a:r>
            <a:endParaRPr lang="en-US" sz="1100" dirty="0">
              <a:cs typeface="Times New Roman" pitchFamily="18" charset="0"/>
            </a:endParaRPr>
          </a:p>
        </p:txBody>
      </p:sp>
      <p:sp>
        <p:nvSpPr>
          <p:cNvPr id="554003" name="Text Box 19"/>
          <p:cNvSpPr txBox="1">
            <a:spLocks noChangeArrowheads="1"/>
          </p:cNvSpPr>
          <p:nvPr/>
        </p:nvSpPr>
        <p:spPr bwMode="auto">
          <a:xfrm>
            <a:off x="7095946" y="2590696"/>
            <a:ext cx="1447800" cy="100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1100" dirty="0"/>
              <a:t>2009 Keynote: Douglass </a:t>
            </a:r>
            <a:r>
              <a:rPr lang="en-US" sz="1100" dirty="0" smtClean="0"/>
              <a:t>Post     Chief </a:t>
            </a:r>
            <a:r>
              <a:rPr lang="en-US" sz="1100" dirty="0"/>
              <a:t>Scientist         US Dept of Defense       </a:t>
            </a:r>
            <a:r>
              <a:rPr lang="en-US" sz="1100" dirty="0" smtClean="0"/>
              <a:t>CI </a:t>
            </a:r>
            <a:r>
              <a:rPr lang="en-US" sz="1100" dirty="0"/>
              <a:t>Modernization Program</a:t>
            </a:r>
          </a:p>
        </p:txBody>
      </p:sp>
      <p:grpSp>
        <p:nvGrpSpPr>
          <p:cNvPr id="3" name="Group 25"/>
          <p:cNvGrpSpPr/>
          <p:nvPr/>
        </p:nvGrpSpPr>
        <p:grpSpPr>
          <a:xfrm>
            <a:off x="6381120" y="3475077"/>
            <a:ext cx="2507013" cy="1945148"/>
            <a:chOff x="3500506" y="5029200"/>
            <a:chExt cx="4500494" cy="1945148"/>
          </a:xfrm>
        </p:grpSpPr>
        <p:sp>
          <p:nvSpPr>
            <p:cNvPr id="553999" name="Text Box 15"/>
            <p:cNvSpPr txBox="1">
              <a:spLocks noChangeArrowheads="1"/>
            </p:cNvSpPr>
            <p:nvPr/>
          </p:nvSpPr>
          <p:spPr bwMode="auto">
            <a:xfrm>
              <a:off x="3657601" y="5029200"/>
              <a:ext cx="4343399" cy="1945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FREE!</a:t>
              </a:r>
            </a:p>
            <a:p>
              <a:pPr>
                <a:spcBef>
                  <a:spcPts val="0"/>
                </a:spcBef>
              </a:pPr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Wed Sep 23 2015</a:t>
              </a:r>
            </a:p>
            <a:p>
              <a:pPr>
                <a:spcBef>
                  <a:spcPts val="0"/>
                </a:spcBef>
              </a:pPr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@ </a:t>
              </a:r>
              <a:r>
                <a:rPr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OU</a:t>
              </a:r>
            </a:p>
            <a:p>
              <a:pPr>
                <a:lnSpc>
                  <a:spcPct val="30000"/>
                </a:lnSpc>
                <a:spcBef>
                  <a:spcPct val="50000"/>
                </a:spcBef>
              </a:pPr>
              <a:r>
                <a:rPr lang="en-US" dirty="0">
                  <a:solidFill>
                    <a:schemeClr val="bg1"/>
                  </a:solidFill>
                </a:rPr>
                <a:t>Over 235 </a:t>
              </a:r>
              <a:r>
                <a:rPr lang="en-US" dirty="0" smtClean="0">
                  <a:solidFill>
                    <a:schemeClr val="bg1"/>
                  </a:solidFill>
                </a:rPr>
                <a:t>registra2ons </a:t>
              </a:r>
              <a:r>
                <a:rPr lang="en-US" dirty="0">
                  <a:solidFill>
                    <a:schemeClr val="bg1"/>
                  </a:solidFill>
                </a:rPr>
                <a:t>already!</a:t>
              </a:r>
            </a:p>
            <a:p>
              <a:pPr>
                <a:lnSpc>
                  <a:spcPct val="80000"/>
                </a:lnSpc>
                <a:spcBef>
                  <a:spcPct val="50000"/>
                </a:spcBef>
              </a:pPr>
              <a:r>
                <a:rPr lang="en-US" sz="1400" dirty="0">
                  <a:solidFill>
                    <a:schemeClr val="bg1"/>
                  </a:solidFill>
                </a:rPr>
                <a:t>Over 150 in the </a:t>
              </a:r>
              <a:r>
                <a:rPr lang="en-US" sz="1400" dirty="0" smtClean="0">
                  <a:solidFill>
                    <a:schemeClr val="bg1"/>
                  </a:solidFill>
                </a:rPr>
                <a:t>f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dy</a:t>
              </a:r>
              <a:r>
                <a:rPr lang="en-US" sz="1400" dirty="0">
                  <a:solidFill>
                    <a:schemeClr val="bg1"/>
                  </a:solidFill>
                </a:rPr>
                <a:t>, over 200 in the first week,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ver</a:t>
              </a:r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>
                  <a:solidFill>
                    <a:schemeClr val="bg1"/>
                  </a:solidFill>
                </a:rPr>
                <a:t>225 in the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firstmonth</a:t>
              </a:r>
              <a:r>
                <a:rPr lang="en-US" sz="1400" dirty="0">
                  <a:solidFill>
                    <a:schemeClr val="bg1"/>
                  </a:solidFill>
                </a:rPr>
                <a:t>.</a:t>
              </a:r>
            </a:p>
          </p:txBody>
        </p:sp>
        <p:sp>
          <p:nvSpPr>
            <p:cNvPr id="554005" name="Text Box 21"/>
            <p:cNvSpPr txBox="1">
              <a:spLocks noChangeArrowheads="1"/>
            </p:cNvSpPr>
            <p:nvPr/>
          </p:nvSpPr>
          <p:spPr bwMode="auto">
            <a:xfrm>
              <a:off x="3500506" y="6047940"/>
              <a:ext cx="4495800" cy="877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US" sz="1500" b="1" dirty="0" smtClean="0"/>
                <a:t>Reception/Poster Session</a:t>
              </a:r>
            </a:p>
            <a:p>
              <a:pPr>
                <a:spcBef>
                  <a:spcPts val="0"/>
                </a:spcBef>
              </a:pPr>
              <a:r>
                <a:rPr lang="en-US" sz="1500" b="1" dirty="0" smtClean="0"/>
                <a:t>Tue Sep 22 2015 </a:t>
              </a:r>
              <a:r>
                <a:rPr lang="en-US" sz="1500" b="1" dirty="0"/>
                <a:t>@ </a:t>
              </a:r>
              <a:r>
                <a:rPr lang="en-US" sz="1500" b="1" dirty="0" smtClean="0"/>
                <a:t>OU</a:t>
              </a:r>
              <a:endParaRPr lang="en-US" sz="1500" b="1" dirty="0"/>
            </a:p>
            <a:p>
              <a:pPr>
                <a:lnSpc>
                  <a:spcPct val="20000"/>
                </a:lnSpc>
                <a:spcBef>
                  <a:spcPct val="50000"/>
                </a:spcBef>
              </a:pPr>
              <a:r>
                <a:rPr lang="en-US" sz="1500" b="1" dirty="0" smtClean="0"/>
                <a:t>Symposium</a:t>
              </a:r>
            </a:p>
            <a:p>
              <a:pPr>
                <a:lnSpc>
                  <a:spcPct val="20000"/>
                </a:lnSpc>
                <a:spcBef>
                  <a:spcPct val="50000"/>
                </a:spcBef>
              </a:pPr>
              <a:r>
                <a:rPr lang="en-US" sz="1500" b="1" dirty="0" smtClean="0"/>
                <a:t>Wed Sep 23 2015 </a:t>
              </a:r>
              <a:r>
                <a:rPr lang="en-US" sz="1500" b="1" dirty="0"/>
                <a:t>@ </a:t>
              </a:r>
              <a:r>
                <a:rPr lang="en-US" sz="1500" b="1" dirty="0" smtClean="0"/>
                <a:t>OU</a:t>
              </a:r>
            </a:p>
          </p:txBody>
        </p:sp>
      </p:grpSp>
      <p:pic>
        <p:nvPicPr>
          <p:cNvPr id="554006" name="Picture 22" descr="post_douglass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162800" y="1420420"/>
            <a:ext cx="943654" cy="1178340"/>
          </a:xfrm>
          <a:prstGeom prst="rect">
            <a:avLst/>
          </a:prstGeom>
          <a:noFill/>
        </p:spPr>
      </p:pic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34454" y="3583477"/>
            <a:ext cx="937146" cy="1199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 Box 19"/>
          <p:cNvSpPr txBox="1">
            <a:spLocks noChangeArrowheads="1"/>
          </p:cNvSpPr>
          <p:nvPr/>
        </p:nvSpPr>
        <p:spPr bwMode="auto">
          <a:xfrm>
            <a:off x="258735" y="4769149"/>
            <a:ext cx="1447800" cy="854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1100" dirty="0" smtClean="0"/>
              <a:t>2010 </a:t>
            </a:r>
            <a:r>
              <a:rPr lang="en-US" sz="1100" dirty="0"/>
              <a:t>Keynote</a:t>
            </a:r>
            <a:r>
              <a:rPr lang="en-US" sz="1100" dirty="0" smtClean="0"/>
              <a:t>:    Horst Simon     Deputy Director         Lawrence Berkeley National Laboratory</a:t>
            </a:r>
            <a:endParaRPr lang="en-US" sz="1100" dirty="0"/>
          </a:p>
        </p:txBody>
      </p:sp>
      <p:sp>
        <p:nvSpPr>
          <p:cNvPr id="31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2633663" y="6172200"/>
            <a:ext cx="3995737" cy="457200"/>
          </a:xfr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Write a CI Proposal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  <p:pic>
        <p:nvPicPr>
          <p:cNvPr id="33" name="Picture 32" descr="schneider_barry_cropped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464901" y="3599148"/>
            <a:ext cx="911016" cy="1170001"/>
          </a:xfrm>
          <a:prstGeom prst="rect">
            <a:avLst/>
          </a:prstGeom>
        </p:spPr>
      </p:pic>
      <p:sp>
        <p:nvSpPr>
          <p:cNvPr id="34" name="Text Box 19"/>
          <p:cNvSpPr txBox="1">
            <a:spLocks noChangeArrowheads="1"/>
          </p:cNvSpPr>
          <p:nvPr/>
        </p:nvSpPr>
        <p:spPr bwMode="auto">
          <a:xfrm>
            <a:off x="1314773" y="4755501"/>
            <a:ext cx="1447800" cy="854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1100" dirty="0" smtClean="0"/>
              <a:t>2011 </a:t>
            </a:r>
            <a:r>
              <a:rPr lang="en-US" sz="1100" dirty="0"/>
              <a:t>Keynote: </a:t>
            </a:r>
            <a:r>
              <a:rPr lang="en-US" sz="1100" dirty="0" smtClean="0"/>
              <a:t>   Barry Schneider  Program Manager         National Science Foundation</a:t>
            </a:r>
            <a:endParaRPr lang="en-US" sz="1100" dirty="0"/>
          </a:p>
        </p:txBody>
      </p:sp>
      <p:sp>
        <p:nvSpPr>
          <p:cNvPr id="32" name="Text Box 19"/>
          <p:cNvSpPr txBox="1">
            <a:spLocks noChangeArrowheads="1"/>
          </p:cNvSpPr>
          <p:nvPr/>
        </p:nvSpPr>
        <p:spPr bwMode="auto">
          <a:xfrm>
            <a:off x="2371453" y="4706622"/>
            <a:ext cx="1447800" cy="100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1100" dirty="0" smtClean="0"/>
              <a:t>2012 </a:t>
            </a:r>
            <a:r>
              <a:rPr lang="en-US" sz="1100" dirty="0"/>
              <a:t>Keynote: </a:t>
            </a:r>
            <a:r>
              <a:rPr lang="en-US" sz="1100" dirty="0" smtClean="0"/>
              <a:t>   Thom Dunning  Director          National Center for Supercomputing Applications</a:t>
            </a:r>
            <a:endParaRPr lang="en-US" sz="1100" dirty="0"/>
          </a:p>
        </p:txBody>
      </p:sp>
      <p:sp>
        <p:nvSpPr>
          <p:cNvPr id="4" name="TextBox 3"/>
          <p:cNvSpPr txBox="1"/>
          <p:nvPr/>
        </p:nvSpPr>
        <p:spPr>
          <a:xfrm>
            <a:off x="3293421" y="4792844"/>
            <a:ext cx="15727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2013 Keynote:      </a:t>
            </a:r>
            <a:r>
              <a:rPr lang="en-US" sz="1100" dirty="0" smtClean="0"/>
              <a:t>       John </a:t>
            </a:r>
            <a:r>
              <a:rPr lang="en-US" sz="1100" dirty="0" err="1"/>
              <a:t>Shalf</a:t>
            </a:r>
            <a:r>
              <a:rPr lang="en-US" sz="1100" dirty="0"/>
              <a:t>           </a:t>
            </a:r>
            <a:r>
              <a:rPr lang="en-US" sz="1100" dirty="0" smtClean="0"/>
              <a:t>        </a:t>
            </a:r>
            <a:r>
              <a:rPr lang="en-US" sz="1100" dirty="0" err="1" smtClean="0"/>
              <a:t>Dept</a:t>
            </a:r>
            <a:r>
              <a:rPr lang="en-US" sz="1100" dirty="0" smtClean="0"/>
              <a:t> </a:t>
            </a:r>
            <a:r>
              <a:rPr lang="en-US" sz="1100" dirty="0"/>
              <a:t>Head </a:t>
            </a:r>
            <a:r>
              <a:rPr lang="en-US" sz="1100" dirty="0" smtClean="0"/>
              <a:t>CS Lawrence           Berkeley </a:t>
            </a:r>
            <a:r>
              <a:rPr lang="en-US" sz="1100" dirty="0"/>
              <a:t>Lab      </a:t>
            </a:r>
            <a:r>
              <a:rPr lang="en-US" sz="1100" dirty="0" smtClean="0"/>
              <a:t>    </a:t>
            </a:r>
            <a:r>
              <a:rPr lang="en-US" sz="1100" dirty="0"/>
              <a:t>CTO, </a:t>
            </a:r>
            <a:r>
              <a:rPr lang="en-US" sz="1100" dirty="0" smtClean="0"/>
              <a:t>NERSC</a:t>
            </a:r>
            <a:endParaRPr lang="en-US" sz="1100" dirty="0"/>
          </a:p>
        </p:txBody>
      </p:sp>
      <p:pic>
        <p:nvPicPr>
          <p:cNvPr id="2050" name="Picture 2" descr="http://151.1.219.218/0363ab79-79e0-4d83-a130-9d6d3eb28b6b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05" y="3612795"/>
            <a:ext cx="850249" cy="1134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4"/>
          <p:cNvSpPr txBox="1"/>
          <p:nvPr/>
        </p:nvSpPr>
        <p:spPr>
          <a:xfrm>
            <a:off x="4331631" y="4755599"/>
            <a:ext cx="14721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2014 </a:t>
            </a:r>
            <a:r>
              <a:rPr lang="en-US" sz="1100" dirty="0"/>
              <a:t>Keynote:      </a:t>
            </a:r>
            <a:r>
              <a:rPr lang="en-US" sz="1100" dirty="0" smtClean="0"/>
              <a:t>       Irene </a:t>
            </a:r>
            <a:r>
              <a:rPr lang="en-US" sz="1100" dirty="0" err="1" smtClean="0"/>
              <a:t>Qualters</a:t>
            </a:r>
            <a:r>
              <a:rPr lang="en-US" sz="1100" dirty="0" smtClean="0"/>
              <a:t>                   Division Director Advanced           </a:t>
            </a:r>
            <a:r>
              <a:rPr lang="en-US" sz="1100" dirty="0" err="1" smtClean="0"/>
              <a:t>Cyberinfarstructure</a:t>
            </a:r>
            <a:r>
              <a:rPr lang="en-US" sz="1100" dirty="0" smtClean="0"/>
              <a:t>          Division, NSF</a:t>
            </a:r>
            <a:endParaRPr lang="en-US" sz="1100" dirty="0"/>
          </a:p>
        </p:txBody>
      </p:sp>
      <p:pic>
        <p:nvPicPr>
          <p:cNvPr id="3074" name="Picture 2" descr="https://conferences.xsede.org/documents/527334/925274/Kurose_Headshot.jpg/94410e30-19c4-42b7-b4c6-9a8ca131dce5?t=1429210072375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534" y="3549976"/>
            <a:ext cx="886088" cy="1240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Rectangle 10"/>
          <p:cNvSpPr>
            <a:spLocks noChangeArrowheads="1"/>
          </p:cNvSpPr>
          <p:nvPr/>
        </p:nvSpPr>
        <p:spPr bwMode="auto">
          <a:xfrm>
            <a:off x="5334000" y="4845263"/>
            <a:ext cx="1828800" cy="114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 smtClean="0"/>
              <a:t>2015 </a:t>
            </a:r>
            <a:r>
              <a:rPr lang="en-US" sz="1100" dirty="0"/>
              <a:t>Keynote: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 smtClean="0"/>
              <a:t>Jim Kurose</a:t>
            </a:r>
            <a:endParaRPr lang="en-US" sz="1100" dirty="0"/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 smtClean="0"/>
              <a:t>NSF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 smtClean="0"/>
              <a:t>Computer &amp; </a:t>
            </a:r>
            <a:r>
              <a:rPr lang="en-US" sz="1100" dirty="0"/>
              <a:t>Information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Science </a:t>
            </a:r>
            <a:r>
              <a:rPr lang="en-US" sz="1100" dirty="0" smtClean="0"/>
              <a:t>&amp; </a:t>
            </a:r>
            <a:r>
              <a:rPr lang="en-US" sz="1100" dirty="0"/>
              <a:t>Engineering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Assistant Director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681344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en-US" dirty="0" smtClean="0"/>
              <a:t>ACI-REF </a:t>
            </a:r>
            <a:r>
              <a:rPr lang="fr-FR" altLang="en-US" dirty="0" err="1" smtClean="0"/>
              <a:t>Virt</a:t>
            </a:r>
            <a:r>
              <a:rPr lang="fr-FR" altLang="en-US" dirty="0" smtClean="0"/>
              <a:t> </a:t>
            </a:r>
            <a:r>
              <a:rPr lang="fr-FR" altLang="en-US" dirty="0" err="1" smtClean="0"/>
              <a:t>Res</a:t>
            </a:r>
            <a:r>
              <a:rPr lang="fr-FR" altLang="en-US" dirty="0" smtClean="0"/>
              <a:t> 2015, Mon </a:t>
            </a:r>
            <a:r>
              <a:rPr lang="fr-FR" altLang="en-US" dirty="0" err="1" smtClean="0"/>
              <a:t>June</a:t>
            </a:r>
            <a:r>
              <a:rPr lang="fr-FR" altLang="en-US" dirty="0" smtClean="0"/>
              <a:t> 1 2015</a:t>
            </a:r>
            <a:endParaRPr lang="en-US" alt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-800100" y="-228600"/>
            <a:ext cx="10515600" cy="1325563"/>
          </a:xfrm>
        </p:spPr>
        <p:txBody>
          <a:bodyPr/>
          <a:lstStyle/>
          <a:p>
            <a:r>
              <a:rPr lang="en-US" b="1" dirty="0" smtClean="0"/>
              <a:t>Outline</a:t>
            </a:r>
            <a:endParaRPr lang="en-US" b="1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1534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   I: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user expectations, categorization and commonalities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Policies, Politics, Conflicts and Personality Management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Outreach and Education 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Lessons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learned</a:t>
            </a:r>
          </a:p>
        </p:txBody>
      </p:sp>
    </p:spTree>
    <p:extLst>
      <p:ext uri="{BB962C8B-B14F-4D97-AF65-F5344CB8AC3E}">
        <p14:creationId xmlns:p14="http://schemas.microsoft.com/office/powerpoint/2010/main" val="299277974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3733800"/>
            <a:ext cx="8001000" cy="1905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6000" dirty="0" smtClean="0">
                <a:latin typeface="Arial Black" panose="020B0A04020102020204" pitchFamily="34" charset="0"/>
              </a:rPr>
              <a:t>Thanks for your attention!</a:t>
            </a:r>
            <a:br>
              <a:rPr lang="en-US" sz="6000" dirty="0" smtClean="0">
                <a:latin typeface="Arial Black" panose="020B0A04020102020204" pitchFamily="34" charset="0"/>
              </a:rPr>
            </a:br>
            <a:r>
              <a:rPr lang="en-US" sz="6000" dirty="0" smtClean="0">
                <a:latin typeface="Arial Black" panose="020B0A04020102020204" pitchFamily="34" charset="0"/>
              </a:rPr>
              <a:t/>
            </a:r>
            <a:br>
              <a:rPr lang="en-US" sz="6000" dirty="0" smtClean="0">
                <a:latin typeface="Arial Black" panose="020B0A04020102020204" pitchFamily="34" charset="0"/>
              </a:rPr>
            </a:br>
            <a:r>
              <a:rPr lang="en-US" sz="6000" dirty="0" smtClean="0">
                <a:latin typeface="Arial Black" panose="020B0A04020102020204" pitchFamily="34" charset="0"/>
              </a:rPr>
              <a:t/>
            </a:r>
            <a:br>
              <a:rPr lang="en-US" sz="6000" dirty="0" smtClean="0">
                <a:latin typeface="Arial Black" panose="020B0A04020102020204" pitchFamily="34" charset="0"/>
              </a:rPr>
            </a:br>
            <a:r>
              <a:rPr lang="en-US" sz="6000" dirty="0" smtClean="0">
                <a:latin typeface="Arial Black" panose="020B0A04020102020204" pitchFamily="34" charset="0"/>
              </a:rPr>
              <a:t>Questions?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3200" dirty="0" smtClean="0"/>
              <a:t>hneeman@ou.edu</a:t>
            </a:r>
          </a:p>
        </p:txBody>
      </p:sp>
      <p:sp>
        <p:nvSpPr>
          <p:cNvPr id="80899" name="Rectangle 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0"/>
            <a:ext cx="63500" cy="6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3905599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en-US" dirty="0" smtClean="0"/>
              <a:t>ACI-REF </a:t>
            </a:r>
            <a:r>
              <a:rPr lang="fr-FR" altLang="en-US" dirty="0" err="1" smtClean="0"/>
              <a:t>Virt</a:t>
            </a:r>
            <a:r>
              <a:rPr lang="fr-FR" altLang="en-US" dirty="0" smtClean="0"/>
              <a:t> </a:t>
            </a:r>
            <a:r>
              <a:rPr lang="fr-FR" altLang="en-US" dirty="0" err="1" smtClean="0"/>
              <a:t>Res</a:t>
            </a:r>
            <a:r>
              <a:rPr lang="fr-FR" altLang="en-US" dirty="0" smtClean="0"/>
              <a:t> 2015, Mon </a:t>
            </a:r>
            <a:r>
              <a:rPr lang="fr-FR" altLang="en-US" dirty="0" err="1" smtClean="0"/>
              <a:t>June</a:t>
            </a:r>
            <a:r>
              <a:rPr lang="fr-FR" altLang="en-US" dirty="0" smtClean="0"/>
              <a:t> 1 2015</a:t>
            </a:r>
            <a:endParaRPr lang="en-US" alt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99704" y="-71383"/>
            <a:ext cx="9025941" cy="1325563"/>
          </a:xfrm>
        </p:spPr>
        <p:txBody>
          <a:bodyPr/>
          <a:lstStyle/>
          <a:p>
            <a:r>
              <a:rPr lang="en-US" sz="3600" dirty="0"/>
              <a:t>Differences of </a:t>
            </a:r>
            <a:r>
              <a:rPr lang="en-US" sz="3600" dirty="0" smtClean="0"/>
              <a:t>CI </a:t>
            </a:r>
            <a:r>
              <a:rPr lang="en-US" sz="3600" dirty="0"/>
              <a:t>from </a:t>
            </a:r>
            <a:r>
              <a:rPr lang="en-US" sz="3600" dirty="0" smtClean="0"/>
              <a:t>Conventional </a:t>
            </a:r>
            <a:r>
              <a:rPr lang="en-US" sz="3600" dirty="0"/>
              <a:t>IT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533400" y="1025580"/>
            <a:ext cx="7936354" cy="537522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pplication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performance as the primary target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sually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relies on conventional IT services (by a separate team)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focus on supporting end-users than services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common IT technologies in uncommon ways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equires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specific middleware and software layers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equires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code compilations using complicated mechanisms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 specific knowledge about the application/science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irregular usage patterns (maybe not so different than IT?)</a:t>
            </a:r>
          </a:p>
        </p:txBody>
      </p:sp>
    </p:spTree>
    <p:extLst>
      <p:ext uri="{BB962C8B-B14F-4D97-AF65-F5344CB8AC3E}">
        <p14:creationId xmlns:p14="http://schemas.microsoft.com/office/powerpoint/2010/main" val="20728196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en-US" dirty="0" smtClean="0"/>
              <a:t>ACI-REF </a:t>
            </a:r>
            <a:r>
              <a:rPr lang="fr-FR" altLang="en-US" dirty="0" err="1" smtClean="0"/>
              <a:t>Virt</a:t>
            </a:r>
            <a:r>
              <a:rPr lang="fr-FR" altLang="en-US" dirty="0" smtClean="0"/>
              <a:t> </a:t>
            </a:r>
            <a:r>
              <a:rPr lang="fr-FR" altLang="en-US" dirty="0" err="1" smtClean="0"/>
              <a:t>Res</a:t>
            </a:r>
            <a:r>
              <a:rPr lang="fr-FR" altLang="en-US" dirty="0" smtClean="0"/>
              <a:t> 2015, Mon </a:t>
            </a:r>
            <a:r>
              <a:rPr lang="fr-FR" altLang="en-US" dirty="0" err="1" smtClean="0"/>
              <a:t>June</a:t>
            </a:r>
            <a:r>
              <a:rPr lang="fr-FR" altLang="en-US" dirty="0" smtClean="0"/>
              <a:t> 1 2015</a:t>
            </a:r>
            <a:endParaRPr lang="en-US" alt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99639" y="2133600"/>
            <a:ext cx="7506161" cy="1325563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/>
              <a:t>PART I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838200" y="3846033"/>
            <a:ext cx="7543800" cy="13882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user expectations, categorization and commonalities</a:t>
            </a:r>
          </a:p>
        </p:txBody>
      </p:sp>
    </p:spTree>
    <p:extLst>
      <p:ext uri="{BB962C8B-B14F-4D97-AF65-F5344CB8AC3E}">
        <p14:creationId xmlns:p14="http://schemas.microsoft.com/office/powerpoint/2010/main" val="341271449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en-US" dirty="0" smtClean="0"/>
              <a:t>ACI-REF </a:t>
            </a:r>
            <a:r>
              <a:rPr lang="fr-FR" altLang="en-US" dirty="0" err="1" smtClean="0"/>
              <a:t>Virt</a:t>
            </a:r>
            <a:r>
              <a:rPr lang="fr-FR" altLang="en-US" dirty="0" smtClean="0"/>
              <a:t> </a:t>
            </a:r>
            <a:r>
              <a:rPr lang="fr-FR" altLang="en-US" dirty="0" err="1" smtClean="0"/>
              <a:t>Res</a:t>
            </a:r>
            <a:r>
              <a:rPr lang="fr-FR" altLang="en-US" dirty="0" smtClean="0"/>
              <a:t> 2015, Mon </a:t>
            </a:r>
            <a:r>
              <a:rPr lang="fr-FR" altLang="en-US" dirty="0" err="1" smtClean="0"/>
              <a:t>June</a:t>
            </a:r>
            <a:r>
              <a:rPr lang="fr-FR" altLang="en-US" dirty="0" smtClean="0"/>
              <a:t> 1 2015</a:t>
            </a:r>
            <a:endParaRPr lang="en-US" alt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626269" y="-152400"/>
            <a:ext cx="10515600" cy="1325563"/>
          </a:xfrm>
        </p:spPr>
        <p:txBody>
          <a:bodyPr/>
          <a:lstStyle/>
          <a:p>
            <a:r>
              <a:rPr lang="en-US" dirty="0" smtClean="0"/>
              <a:t>CI </a:t>
            </a:r>
            <a:r>
              <a:rPr lang="en-US" dirty="0"/>
              <a:t>U</a:t>
            </a:r>
            <a:r>
              <a:rPr lang="en-US" dirty="0" smtClean="0"/>
              <a:t>ser Expectations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1751615"/>
            <a:ext cx="8305800" cy="38871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Faculty (</a:t>
            </a:r>
            <a:r>
              <a:rPr lang="en-US" b="1" dirty="0" err="1"/>
              <a:t>a.k.a</a:t>
            </a:r>
            <a:r>
              <a:rPr lang="en-US" b="1" dirty="0"/>
              <a:t> PI</a:t>
            </a:r>
            <a:r>
              <a:rPr lang="en-US" b="1" dirty="0" smtClean="0"/>
              <a:t>) </a:t>
            </a:r>
            <a:r>
              <a:rPr lang="en-US" b="1" dirty="0"/>
              <a:t>(owner of </a:t>
            </a:r>
            <a:r>
              <a:rPr lang="en-US" b="1" dirty="0" smtClean="0"/>
              <a:t>research and maybe of resources</a:t>
            </a:r>
            <a:r>
              <a:rPr lang="en-US" b="1" dirty="0"/>
              <a:t>, but not active users):</a:t>
            </a:r>
          </a:p>
          <a:p>
            <a:r>
              <a:rPr lang="en-US" dirty="0" smtClean="0"/>
              <a:t>Their </a:t>
            </a:r>
            <a:r>
              <a:rPr lang="en-US" dirty="0"/>
              <a:t>students</a:t>
            </a:r>
            <a:r>
              <a:rPr lang="en-US" dirty="0" smtClean="0"/>
              <a:t> and collaborators </a:t>
            </a:r>
            <a:r>
              <a:rPr lang="en-US" dirty="0"/>
              <a:t>have everything they need to get the work done (and on time</a:t>
            </a:r>
            <a:r>
              <a:rPr lang="en-US" dirty="0" smtClean="0"/>
              <a:t>).</a:t>
            </a:r>
            <a:endParaRPr lang="en-US" dirty="0"/>
          </a:p>
          <a:p>
            <a:r>
              <a:rPr lang="en-US" dirty="0"/>
              <a:t>Maximum availability of resources </a:t>
            </a:r>
          </a:p>
          <a:p>
            <a:r>
              <a:rPr lang="en-US" dirty="0"/>
              <a:t>Minimum communication with </a:t>
            </a:r>
            <a:r>
              <a:rPr lang="en-US" dirty="0" smtClean="0"/>
              <a:t>CI </a:t>
            </a:r>
            <a:r>
              <a:rPr lang="en-US" dirty="0"/>
              <a:t>support staff</a:t>
            </a:r>
          </a:p>
          <a:p>
            <a:r>
              <a:rPr lang="en-US" dirty="0"/>
              <a:t>Regular status reports </a:t>
            </a:r>
          </a:p>
        </p:txBody>
      </p:sp>
    </p:spTree>
    <p:extLst>
      <p:ext uri="{BB962C8B-B14F-4D97-AF65-F5344CB8AC3E}">
        <p14:creationId xmlns:p14="http://schemas.microsoft.com/office/powerpoint/2010/main" val="44562158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en-US" dirty="0" smtClean="0"/>
              <a:t>ACI-REF </a:t>
            </a:r>
            <a:r>
              <a:rPr lang="fr-FR" altLang="en-US" dirty="0" err="1" smtClean="0"/>
              <a:t>Virt</a:t>
            </a:r>
            <a:r>
              <a:rPr lang="fr-FR" altLang="en-US" dirty="0" smtClean="0"/>
              <a:t> </a:t>
            </a:r>
            <a:r>
              <a:rPr lang="fr-FR" altLang="en-US" dirty="0" err="1" smtClean="0"/>
              <a:t>Res</a:t>
            </a:r>
            <a:r>
              <a:rPr lang="fr-FR" altLang="en-US" dirty="0" smtClean="0"/>
              <a:t> 2015, Mon </a:t>
            </a:r>
            <a:r>
              <a:rPr lang="fr-FR" altLang="en-US" dirty="0" err="1" smtClean="0"/>
              <a:t>June</a:t>
            </a:r>
            <a:r>
              <a:rPr lang="fr-FR" altLang="en-US" dirty="0" smtClean="0"/>
              <a:t> 1 2015</a:t>
            </a:r>
            <a:endParaRPr lang="en-US" alt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381000" y="-152400"/>
            <a:ext cx="10515600" cy="1325563"/>
          </a:xfrm>
        </p:spPr>
        <p:txBody>
          <a:bodyPr/>
          <a:lstStyle/>
          <a:p>
            <a:r>
              <a:rPr lang="en-US" dirty="0" smtClean="0"/>
              <a:t>CI </a:t>
            </a:r>
            <a:r>
              <a:rPr lang="en-US" dirty="0"/>
              <a:t>user expectations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04800" y="1357441"/>
            <a:ext cx="8077200" cy="50488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Students/Collaborators </a:t>
            </a:r>
            <a:r>
              <a:rPr lang="en-US" b="1" dirty="0"/>
              <a:t>(or computationally active PIs) :</a:t>
            </a:r>
          </a:p>
          <a:p>
            <a:r>
              <a:rPr lang="en-US" dirty="0"/>
              <a:t>U</a:t>
            </a:r>
            <a:r>
              <a:rPr lang="en-US" dirty="0" smtClean="0"/>
              <a:t>ltra-fast </a:t>
            </a:r>
            <a:r>
              <a:rPr lang="en-US" dirty="0"/>
              <a:t>learning curve </a:t>
            </a:r>
            <a:endParaRPr lang="en-US" dirty="0" smtClean="0"/>
          </a:p>
          <a:p>
            <a:r>
              <a:rPr lang="en-US" dirty="0"/>
              <a:t>S</a:t>
            </a:r>
            <a:r>
              <a:rPr lang="en-US" dirty="0" smtClean="0"/>
              <a:t>imple </a:t>
            </a:r>
            <a:r>
              <a:rPr lang="en-US" dirty="0"/>
              <a:t>and instant solutions to complex problems </a:t>
            </a:r>
          </a:p>
          <a:p>
            <a:r>
              <a:rPr lang="en-US" dirty="0"/>
              <a:t>M</a:t>
            </a:r>
            <a:r>
              <a:rPr lang="en-US" dirty="0" smtClean="0"/>
              <a:t>aximum </a:t>
            </a:r>
            <a:r>
              <a:rPr lang="en-US" dirty="0"/>
              <a:t>communication with </a:t>
            </a:r>
            <a:r>
              <a:rPr lang="en-US" dirty="0" smtClean="0"/>
              <a:t>CI </a:t>
            </a:r>
            <a:r>
              <a:rPr lang="en-US" dirty="0"/>
              <a:t>support staff</a:t>
            </a:r>
          </a:p>
          <a:p>
            <a:r>
              <a:rPr lang="en-US" dirty="0"/>
              <a:t>S</a:t>
            </a:r>
            <a:r>
              <a:rPr lang="en-US" dirty="0" smtClean="0"/>
              <a:t>imulations </a:t>
            </a:r>
            <a:r>
              <a:rPr lang="en-US" dirty="0"/>
              <a:t>running faster than their laptops (not always possible!)</a:t>
            </a:r>
          </a:p>
          <a:p>
            <a:r>
              <a:rPr lang="en-US" dirty="0"/>
              <a:t>H</a:t>
            </a:r>
            <a:r>
              <a:rPr lang="en-US" dirty="0" smtClean="0"/>
              <a:t>elp </a:t>
            </a:r>
            <a:r>
              <a:rPr lang="en-US" dirty="0"/>
              <a:t>with diagnosing problems that are NOT related to </a:t>
            </a:r>
            <a:r>
              <a:rPr lang="en-US" dirty="0" smtClean="0"/>
              <a:t>systems</a:t>
            </a:r>
          </a:p>
          <a:p>
            <a:r>
              <a:rPr lang="en-US" dirty="0"/>
              <a:t>A</a:t>
            </a:r>
            <a:r>
              <a:rPr lang="en-US" dirty="0" smtClean="0"/>
              <a:t>n “insider friend” </a:t>
            </a:r>
            <a:r>
              <a:rPr lang="en-US" dirty="0"/>
              <a:t>in the </a:t>
            </a:r>
            <a:r>
              <a:rPr lang="en-US" dirty="0" smtClean="0"/>
              <a:t>CI </a:t>
            </a:r>
            <a:r>
              <a:rPr lang="en-US" dirty="0"/>
              <a:t>support </a:t>
            </a:r>
            <a:r>
              <a:rPr lang="en-US" dirty="0" smtClean="0"/>
              <a:t>staff</a:t>
            </a:r>
          </a:p>
          <a:p>
            <a:r>
              <a:rPr lang="en-US" dirty="0"/>
              <a:t>A</a:t>
            </a:r>
            <a:r>
              <a:rPr lang="en-US" dirty="0" smtClean="0"/>
              <a:t>nswers </a:t>
            </a:r>
            <a:r>
              <a:rPr lang="en-US" dirty="0"/>
              <a:t>that match their level of knowledge </a:t>
            </a:r>
          </a:p>
        </p:txBody>
      </p:sp>
    </p:spTree>
    <p:extLst>
      <p:ext uri="{BB962C8B-B14F-4D97-AF65-F5344CB8AC3E}">
        <p14:creationId xmlns:p14="http://schemas.microsoft.com/office/powerpoint/2010/main" val="355719794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en-US" dirty="0" smtClean="0"/>
              <a:t>ACI-REF </a:t>
            </a:r>
            <a:r>
              <a:rPr lang="fr-FR" altLang="en-US" dirty="0" err="1" smtClean="0"/>
              <a:t>Virt</a:t>
            </a:r>
            <a:r>
              <a:rPr lang="fr-FR" altLang="en-US" dirty="0" smtClean="0"/>
              <a:t> </a:t>
            </a:r>
            <a:r>
              <a:rPr lang="fr-FR" altLang="en-US" dirty="0" err="1" smtClean="0"/>
              <a:t>Res</a:t>
            </a:r>
            <a:r>
              <a:rPr lang="fr-FR" altLang="en-US" dirty="0" smtClean="0"/>
              <a:t> 2015, Mon </a:t>
            </a:r>
            <a:r>
              <a:rPr lang="fr-FR" altLang="en-US" dirty="0" err="1" smtClean="0"/>
              <a:t>June</a:t>
            </a:r>
            <a:r>
              <a:rPr lang="fr-FR" altLang="en-US" dirty="0" smtClean="0"/>
              <a:t> 1 2015</a:t>
            </a:r>
            <a:endParaRPr lang="en-US" alt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304800" y="-152400"/>
            <a:ext cx="10515600" cy="1325563"/>
          </a:xfrm>
        </p:spPr>
        <p:txBody>
          <a:bodyPr/>
          <a:lstStyle/>
          <a:p>
            <a:r>
              <a:rPr lang="en-US" dirty="0" smtClean="0"/>
              <a:t>CI </a:t>
            </a:r>
            <a:r>
              <a:rPr lang="en-US" dirty="0"/>
              <a:t>User Categories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52400" y="1497012"/>
            <a:ext cx="8458200" cy="4351338"/>
          </a:xfrm>
        </p:spPr>
        <p:txBody>
          <a:bodyPr>
            <a:normAutofit/>
          </a:bodyPr>
          <a:lstStyle/>
          <a:p>
            <a:r>
              <a:rPr lang="en-US" dirty="0"/>
              <a:t>Three coarse categories:</a:t>
            </a:r>
          </a:p>
          <a:p>
            <a:pPr lvl="1"/>
            <a:r>
              <a:rPr lang="en-US" dirty="0"/>
              <a:t>Novice</a:t>
            </a:r>
          </a:p>
          <a:p>
            <a:pPr lvl="1"/>
            <a:r>
              <a:rPr lang="en-US" dirty="0"/>
              <a:t>Intermediate</a:t>
            </a:r>
          </a:p>
          <a:p>
            <a:pPr lvl="1"/>
            <a:r>
              <a:rPr lang="en-US" dirty="0"/>
              <a:t>Advanced</a:t>
            </a:r>
          </a:p>
          <a:p>
            <a:r>
              <a:rPr lang="en-US" dirty="0" smtClean="0"/>
              <a:t>Difficult </a:t>
            </a:r>
            <a:r>
              <a:rPr lang="en-US" dirty="0"/>
              <a:t>to identify a user's category without any prior interaction</a:t>
            </a:r>
          </a:p>
          <a:p>
            <a:r>
              <a:rPr lang="en-US" dirty="0"/>
              <a:t>The language used in requests is a good indicator</a:t>
            </a:r>
          </a:p>
          <a:p>
            <a:r>
              <a:rPr lang="en-US" dirty="0"/>
              <a:t>Replies to follow-up questions also reveal their</a:t>
            </a:r>
            <a:r>
              <a:rPr lang="en-US" dirty="0" smtClean="0"/>
              <a:t> level of proficiency</a:t>
            </a:r>
            <a:endParaRPr lang="en-US" dirty="0"/>
          </a:p>
          <a:p>
            <a:r>
              <a:rPr lang="en-US" dirty="0"/>
              <a:t>In case of uncertainty, assume </a:t>
            </a:r>
            <a:r>
              <a:rPr lang="en-US" dirty="0" smtClean="0"/>
              <a:t>“novice”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06614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en-US" dirty="0" smtClean="0"/>
              <a:t>ACI-REF </a:t>
            </a:r>
            <a:r>
              <a:rPr lang="fr-FR" altLang="en-US" dirty="0" err="1" smtClean="0"/>
              <a:t>Virt</a:t>
            </a:r>
            <a:r>
              <a:rPr lang="fr-FR" altLang="en-US" dirty="0" smtClean="0"/>
              <a:t> </a:t>
            </a:r>
            <a:r>
              <a:rPr lang="fr-FR" altLang="en-US" dirty="0" err="1" smtClean="0"/>
              <a:t>Res</a:t>
            </a:r>
            <a:r>
              <a:rPr lang="fr-FR" altLang="en-US" dirty="0" smtClean="0"/>
              <a:t> 2015, Mon </a:t>
            </a:r>
            <a:r>
              <a:rPr lang="fr-FR" altLang="en-US" dirty="0" err="1" smtClean="0"/>
              <a:t>June</a:t>
            </a:r>
            <a:r>
              <a:rPr lang="fr-FR" altLang="en-US" dirty="0" smtClean="0"/>
              <a:t> 1 2015</a:t>
            </a:r>
            <a:endParaRPr lang="en-US" alt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304800" y="191150"/>
            <a:ext cx="10515600" cy="1008553"/>
          </a:xfrm>
        </p:spPr>
        <p:txBody>
          <a:bodyPr/>
          <a:lstStyle/>
          <a:p>
            <a:r>
              <a:rPr lang="en-US" dirty="0"/>
              <a:t>Category 1: Novice Users 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78631" y="1298568"/>
            <a:ext cx="8305800" cy="51022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Common Points:</a:t>
            </a:r>
          </a:p>
          <a:p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75-80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of the support requests</a:t>
            </a: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o/little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Linux skills</a:t>
            </a: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o/little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experience with running the domain specific packages</a:t>
            </a: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o/little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understanding of the scientific fundamentals behind the packages </a:t>
            </a: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ostly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identical or similar requests with straightforward solutions</a:t>
            </a: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sually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aware of the standard help channels</a:t>
            </a: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ask the impossible</a:t>
            </a: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 the examples in the help documents literally</a:t>
            </a: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feel insecure or apologetic when seeking for help </a:t>
            </a:r>
          </a:p>
        </p:txBody>
      </p:sp>
    </p:spTree>
    <p:extLst>
      <p:ext uri="{BB962C8B-B14F-4D97-AF65-F5344CB8AC3E}">
        <p14:creationId xmlns:p14="http://schemas.microsoft.com/office/powerpoint/2010/main" val="186088177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PWI" val="9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1"/>
  <p:tag name="NBP" val="1"/>
  <p:tag name="BSN" val="1"/>
  <p:tag name="SVT" val="TRUE"/>
  <p:tag name="CVB" val="1"/>
  <p:tag name="SPT" val="FALSE"/>
  <p:tag name="CII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UMMACSH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75"/>
  <p:tag name="NBP" val="1"/>
  <p:tag name="CVB" val="75"/>
  <p:tag name="SPT" val="FALSE"/>
  <p:tag name="BSN" val="75"/>
  <p:tag name="LFXCI" val="0"/>
  <p:tag name="SVT" val="TRUE"/>
  <p:tag name="CII" val="7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56"/>
  <p:tag name="NBP" val="1"/>
  <p:tag name="BSN" val="56"/>
  <p:tag name="SVT" val="TRUE"/>
  <p:tag name="CVB" val="56"/>
  <p:tag name="SPT" val="FALSE"/>
  <p:tag name="CII" val="5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UMMACSH" val="TRUE"/>
</p:tagLst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Designs\Blends.pot</Template>
  <TotalTime>22611</TotalTime>
  <Words>2417</Words>
  <Application>Microsoft Macintosh PowerPoint</Application>
  <PresentationFormat>On-screen Show (4:3)</PresentationFormat>
  <Paragraphs>333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Blends</vt:lpstr>
      <vt:lpstr>Cyberinfrastructure User Support</vt:lpstr>
      <vt:lpstr>Targets for this session</vt:lpstr>
      <vt:lpstr>Outline</vt:lpstr>
      <vt:lpstr>Differences of CI from Conventional IT</vt:lpstr>
      <vt:lpstr>PART I</vt:lpstr>
      <vt:lpstr>CI User Expectations</vt:lpstr>
      <vt:lpstr>CI user expectations</vt:lpstr>
      <vt:lpstr>CI User Categories</vt:lpstr>
      <vt:lpstr>Category 1: Novice Users </vt:lpstr>
      <vt:lpstr>Category 1: Novice Users</vt:lpstr>
      <vt:lpstr>Category 1: Novice Users</vt:lpstr>
      <vt:lpstr>Category 2: Intermediate Users</vt:lpstr>
      <vt:lpstr>Category 2: Intermediate Users</vt:lpstr>
      <vt:lpstr>Category 2: Intermediate Users</vt:lpstr>
      <vt:lpstr>Category 3: Advanced Users</vt:lpstr>
      <vt:lpstr>Category 3: Advanced Users</vt:lpstr>
      <vt:lpstr>Category 3: Advanced Users</vt:lpstr>
      <vt:lpstr>PART II</vt:lpstr>
      <vt:lpstr>Policies</vt:lpstr>
      <vt:lpstr>Politics and Conflicts</vt:lpstr>
      <vt:lpstr>Tiers of Conflict</vt:lpstr>
      <vt:lpstr>Personality Management </vt:lpstr>
      <vt:lpstr>PART III</vt:lpstr>
      <vt:lpstr>Trainings and Tutorials</vt:lpstr>
      <vt:lpstr>Group Consultations</vt:lpstr>
      <vt:lpstr>Grant Writing Help</vt:lpstr>
      <vt:lpstr>Collaborations with Researchers and Vendors</vt:lpstr>
      <vt:lpstr>Scheduled Maintenance</vt:lpstr>
      <vt:lpstr>OK Supercomputing Symposium 2015</vt:lpstr>
      <vt:lpstr>Thanks for your attention!   Questions? hneeman@ou.edu</vt:lpstr>
    </vt:vector>
  </TitlesOfParts>
  <Company>University of Oklahoma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Supercomputing in Plain English: Overview</dc:title>
  <dc:creator>Henry Neeman</dc:creator>
  <cp:lastModifiedBy>Debi Gentis</cp:lastModifiedBy>
  <cp:revision>645</cp:revision>
  <cp:lastPrinted>1601-01-01T00:00:00Z</cp:lastPrinted>
  <dcterms:created xsi:type="dcterms:W3CDTF">2001-08-18T12:37:15Z</dcterms:created>
  <dcterms:modified xsi:type="dcterms:W3CDTF">2015-07-17T21:40:02Z</dcterms:modified>
</cp:coreProperties>
</file>