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45" r:id="rId2"/>
    <p:sldId id="270" r:id="rId3"/>
    <p:sldId id="274" r:id="rId4"/>
    <p:sldId id="272" r:id="rId5"/>
    <p:sldId id="328" r:id="rId6"/>
    <p:sldId id="293" r:id="rId7"/>
    <p:sldId id="292" r:id="rId8"/>
    <p:sldId id="335" r:id="rId9"/>
    <p:sldId id="336" r:id="rId10"/>
    <p:sldId id="332" r:id="rId11"/>
    <p:sldId id="279" r:id="rId12"/>
    <p:sldId id="282" r:id="rId13"/>
    <p:sldId id="337" r:id="rId14"/>
    <p:sldId id="285" r:id="rId15"/>
    <p:sldId id="346" r:id="rId16"/>
    <p:sldId id="300" r:id="rId17"/>
    <p:sldId id="290" r:id="rId18"/>
    <p:sldId id="273" r:id="rId19"/>
    <p:sldId id="291" r:id="rId20"/>
    <p:sldId id="347" r:id="rId21"/>
    <p:sldId id="338" r:id="rId22"/>
    <p:sldId id="339" r:id="rId23"/>
    <p:sldId id="342" r:id="rId24"/>
    <p:sldId id="341" r:id="rId25"/>
    <p:sldId id="343" r:id="rId26"/>
    <p:sldId id="344" r:id="rId27"/>
    <p:sldId id="329" r:id="rId28"/>
    <p:sldId id="256" r:id="rId29"/>
    <p:sldId id="266" r:id="rId30"/>
    <p:sldId id="264" r:id="rId31"/>
    <p:sldId id="267" r:id="rId32"/>
    <p:sldId id="265" r:id="rId33"/>
    <p:sldId id="268" r:id="rId34"/>
    <p:sldId id="260" r:id="rId35"/>
    <p:sldId id="261" r:id="rId36"/>
    <p:sldId id="262" r:id="rId37"/>
    <p:sldId id="348" r:id="rId38"/>
    <p:sldId id="299" r:id="rId39"/>
    <p:sldId id="277" r:id="rId40"/>
    <p:sldId id="280" r:id="rId41"/>
    <p:sldId id="283" r:id="rId42"/>
    <p:sldId id="289" r:id="rId43"/>
    <p:sldId id="284" r:id="rId44"/>
    <p:sldId id="297" r:id="rId45"/>
    <p:sldId id="29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AE9EE"/>
    <a:srgbClr val="567379"/>
    <a:srgbClr val="506E70"/>
    <a:srgbClr val="567179"/>
    <a:srgbClr val="F2EBF1"/>
    <a:srgbClr val="F8EFF2"/>
    <a:srgbClr val="F4EB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9" autoAdjust="0"/>
    <p:restoredTop sz="87347"/>
  </p:normalViewPr>
  <p:slideViewPr>
    <p:cSldViewPr snapToGrid="0">
      <p:cViewPr varScale="1">
        <p:scale>
          <a:sx n="84" d="100"/>
          <a:sy n="84" d="100"/>
        </p:scale>
        <p:origin x="16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5C0CC4-288C-47F5-95B6-71FF612244AF}" type="datetimeFigureOut">
              <a:rPr lang="en-US" smtClean="0"/>
              <a:t>11/12/2024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14FCE4-9BDC-4A0C-BB43-C7F9EFB5E81B}" type="slidenum">
              <a:rPr lang="en-US" smtClean="0"/>
              <a:t>‹#›</a:t>
            </a:fld>
            <a:endParaRPr lang="en-US"/>
          </a:p>
        </p:txBody>
      </p:sp>
    </p:spTree>
    <p:extLst>
      <p:ext uri="{BB962C8B-B14F-4D97-AF65-F5344CB8AC3E}">
        <p14:creationId xmlns:p14="http://schemas.microsoft.com/office/powerpoint/2010/main" val="54075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A2B724-D933-0041-A18E-A2729B3519B2}" type="slidenum">
              <a:rPr lang="en-US" smtClean="0"/>
              <a:t>6</a:t>
            </a:fld>
            <a:endParaRPr lang="en-US"/>
          </a:p>
        </p:txBody>
      </p:sp>
    </p:spTree>
    <p:extLst>
      <p:ext uri="{BB962C8B-B14F-4D97-AF65-F5344CB8AC3E}">
        <p14:creationId xmlns:p14="http://schemas.microsoft.com/office/powerpoint/2010/main" val="1972728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A2B724-D933-0041-A18E-A2729B3519B2}" type="slidenum">
              <a:rPr lang="en-US" smtClean="0"/>
              <a:t>16</a:t>
            </a:fld>
            <a:endParaRPr lang="en-US"/>
          </a:p>
        </p:txBody>
      </p:sp>
    </p:spTree>
    <p:extLst>
      <p:ext uri="{BB962C8B-B14F-4D97-AF65-F5344CB8AC3E}">
        <p14:creationId xmlns:p14="http://schemas.microsoft.com/office/powerpoint/2010/main" val="531657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4FCE4-9BDC-4A0C-BB43-C7F9EFB5E81B}" type="slidenum">
              <a:rPr lang="en-US" smtClean="0"/>
              <a:t>39</a:t>
            </a:fld>
            <a:endParaRPr lang="en-US"/>
          </a:p>
        </p:txBody>
      </p:sp>
    </p:spTree>
    <p:extLst>
      <p:ext uri="{BB962C8B-B14F-4D97-AF65-F5344CB8AC3E}">
        <p14:creationId xmlns:p14="http://schemas.microsoft.com/office/powerpoint/2010/main" val="1274784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8B40C-9514-89CB-6320-849ABC10A2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30E216-33E9-0C85-2A88-2B644EAAB1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031A93-EAA6-32B2-AFFF-6DF341443340}"/>
              </a:ext>
            </a:extLst>
          </p:cNvPr>
          <p:cNvSpPr>
            <a:spLocks noGrp="1"/>
          </p:cNvSpPr>
          <p:nvPr>
            <p:ph type="dt" sz="half" idx="10"/>
          </p:nvPr>
        </p:nvSpPr>
        <p:spPr/>
        <p:txBody>
          <a:bodyPr/>
          <a:lstStyle/>
          <a:p>
            <a:fld id="{C15D2535-B596-42B7-B79B-96BEBC3CC28A}" type="datetime1">
              <a:rPr lang="en-US" smtClean="0"/>
              <a:t>11/12/2024</a:t>
            </a:fld>
            <a:endParaRPr lang="en-US"/>
          </a:p>
        </p:txBody>
      </p:sp>
      <p:sp>
        <p:nvSpPr>
          <p:cNvPr id="5" name="Footer Placeholder 4">
            <a:extLst>
              <a:ext uri="{FF2B5EF4-FFF2-40B4-BE49-F238E27FC236}">
                <a16:creationId xmlns:a16="http://schemas.microsoft.com/office/drawing/2014/main" id="{D8066E83-EC80-B221-38DB-E5626078AF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C47382-1314-95FC-8FBA-9B365307510B}"/>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5461854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423CC-45F9-CF94-5B40-DEB4F5F03B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A4CA32-1589-0017-4259-CB9D8F124A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1E0E11-321B-7D8A-D997-AD143E92D372}"/>
              </a:ext>
            </a:extLst>
          </p:cNvPr>
          <p:cNvSpPr>
            <a:spLocks noGrp="1"/>
          </p:cNvSpPr>
          <p:nvPr>
            <p:ph type="dt" sz="half" idx="10"/>
          </p:nvPr>
        </p:nvSpPr>
        <p:spPr/>
        <p:txBody>
          <a:bodyPr/>
          <a:lstStyle/>
          <a:p>
            <a:fld id="{96E4AF62-8C6B-490B-9FB9-58AA952B5EA3}" type="datetime1">
              <a:rPr lang="en-US" smtClean="0"/>
              <a:t>11/12/2024</a:t>
            </a:fld>
            <a:endParaRPr lang="en-US"/>
          </a:p>
        </p:txBody>
      </p:sp>
      <p:sp>
        <p:nvSpPr>
          <p:cNvPr id="5" name="Footer Placeholder 4">
            <a:extLst>
              <a:ext uri="{FF2B5EF4-FFF2-40B4-BE49-F238E27FC236}">
                <a16:creationId xmlns:a16="http://schemas.microsoft.com/office/drawing/2014/main" id="{51A5BB30-43FC-ED43-6E04-AFF39A3EDC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B8C1A0-25E6-29BD-D6F4-BA443BEE384B}"/>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2602466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F20A69-F81C-30AF-6D7B-59F75BCF82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B7C935-556B-A97F-C3DB-049B61C951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D8F5FD-D56F-4042-50E3-A7C850EFF7EF}"/>
              </a:ext>
            </a:extLst>
          </p:cNvPr>
          <p:cNvSpPr>
            <a:spLocks noGrp="1"/>
          </p:cNvSpPr>
          <p:nvPr>
            <p:ph type="dt" sz="half" idx="10"/>
          </p:nvPr>
        </p:nvSpPr>
        <p:spPr/>
        <p:txBody>
          <a:bodyPr/>
          <a:lstStyle/>
          <a:p>
            <a:fld id="{27ED4A24-2BF1-4FF5-9B3F-15533CF24FAE}" type="datetime1">
              <a:rPr lang="en-US" smtClean="0"/>
              <a:t>11/12/2024</a:t>
            </a:fld>
            <a:endParaRPr lang="en-US"/>
          </a:p>
        </p:txBody>
      </p:sp>
      <p:sp>
        <p:nvSpPr>
          <p:cNvPr id="5" name="Footer Placeholder 4">
            <a:extLst>
              <a:ext uri="{FF2B5EF4-FFF2-40B4-BE49-F238E27FC236}">
                <a16:creationId xmlns:a16="http://schemas.microsoft.com/office/drawing/2014/main" id="{3A2E1855-841F-0761-D7DB-C3F9BC028E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FD9523-D724-E098-61C1-5F563081ED56}"/>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393031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1D494-3B7B-36DD-70F4-11D96A0DA6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F4288A-0AFA-5862-C368-7925CE18F8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077DB1-05D4-B32C-317A-BCEB27660622}"/>
              </a:ext>
            </a:extLst>
          </p:cNvPr>
          <p:cNvSpPr>
            <a:spLocks noGrp="1"/>
          </p:cNvSpPr>
          <p:nvPr>
            <p:ph type="dt" sz="half" idx="10"/>
          </p:nvPr>
        </p:nvSpPr>
        <p:spPr/>
        <p:txBody>
          <a:bodyPr/>
          <a:lstStyle/>
          <a:p>
            <a:fld id="{42BC9DD0-3610-44DB-8112-19AEC8A8FD06}" type="datetime1">
              <a:rPr lang="en-US" smtClean="0"/>
              <a:t>11/12/2024</a:t>
            </a:fld>
            <a:endParaRPr lang="en-US"/>
          </a:p>
        </p:txBody>
      </p:sp>
      <p:sp>
        <p:nvSpPr>
          <p:cNvPr id="5" name="Footer Placeholder 4">
            <a:extLst>
              <a:ext uri="{FF2B5EF4-FFF2-40B4-BE49-F238E27FC236}">
                <a16:creationId xmlns:a16="http://schemas.microsoft.com/office/drawing/2014/main" id="{CB4F2F31-388D-9BF9-F8DF-726D9423F4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1AA0A6-D69D-1B80-99BE-CC74A2F8EA36}"/>
              </a:ext>
            </a:extLst>
          </p:cNvPr>
          <p:cNvSpPr>
            <a:spLocks noGrp="1"/>
          </p:cNvSpPr>
          <p:nvPr>
            <p:ph type="sldNum" sz="quarter" idx="12"/>
          </p:nvPr>
        </p:nvSpPr>
        <p:spPr>
          <a:xfrm>
            <a:off x="10432773" y="6492875"/>
            <a:ext cx="1759227" cy="365125"/>
          </a:xfrm>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2068798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B2139-95AF-6274-E106-4DFD76836D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B4FAE4-6FFB-1668-1632-61C0DB7A88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08D678-62D5-5D68-0644-BB02B046E4A1}"/>
              </a:ext>
            </a:extLst>
          </p:cNvPr>
          <p:cNvSpPr>
            <a:spLocks noGrp="1"/>
          </p:cNvSpPr>
          <p:nvPr>
            <p:ph type="dt" sz="half" idx="10"/>
          </p:nvPr>
        </p:nvSpPr>
        <p:spPr/>
        <p:txBody>
          <a:bodyPr/>
          <a:lstStyle/>
          <a:p>
            <a:fld id="{C2C38813-2F3F-4245-B60A-190E0A09BF7A}" type="datetime1">
              <a:rPr lang="en-US" smtClean="0"/>
              <a:t>11/12/2024</a:t>
            </a:fld>
            <a:endParaRPr lang="en-US"/>
          </a:p>
        </p:txBody>
      </p:sp>
      <p:sp>
        <p:nvSpPr>
          <p:cNvPr id="5" name="Footer Placeholder 4">
            <a:extLst>
              <a:ext uri="{FF2B5EF4-FFF2-40B4-BE49-F238E27FC236}">
                <a16:creationId xmlns:a16="http://schemas.microsoft.com/office/drawing/2014/main" id="{C4D03A35-FB59-25D4-3C11-B1B3F3F00D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3BBE2A-7B8D-011C-5668-DF40BDA2DAA5}"/>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208574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8D4D0-2A9C-5A05-D1DB-0AEB33758A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B381F-150F-7438-4C40-DEFD9B2746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46B3FD-EB20-675B-3482-AE4E0E9564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3C7DED-102A-A119-C768-0DCDFBD8917E}"/>
              </a:ext>
            </a:extLst>
          </p:cNvPr>
          <p:cNvSpPr>
            <a:spLocks noGrp="1"/>
          </p:cNvSpPr>
          <p:nvPr>
            <p:ph type="dt" sz="half" idx="10"/>
          </p:nvPr>
        </p:nvSpPr>
        <p:spPr/>
        <p:txBody>
          <a:bodyPr/>
          <a:lstStyle/>
          <a:p>
            <a:fld id="{CB521702-65D2-49AB-8C56-F7ACDEB55A60}" type="datetime1">
              <a:rPr lang="en-US" smtClean="0"/>
              <a:t>11/12/2024</a:t>
            </a:fld>
            <a:endParaRPr lang="en-US"/>
          </a:p>
        </p:txBody>
      </p:sp>
      <p:sp>
        <p:nvSpPr>
          <p:cNvPr id="6" name="Footer Placeholder 5">
            <a:extLst>
              <a:ext uri="{FF2B5EF4-FFF2-40B4-BE49-F238E27FC236}">
                <a16:creationId xmlns:a16="http://schemas.microsoft.com/office/drawing/2014/main" id="{0D57822D-E4AC-844D-00C5-5B2813739A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2145B3-87C6-A1FA-3380-7C025724C7EA}"/>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1277424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36FFF-D2BC-3D5B-4857-244447A90A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D7F418-9068-987E-825E-C38B6DC367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508339-3E0C-4C0C-6679-5E58068474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FFC910-426A-61DA-F457-0801674F9B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39265-07A8-A6BD-44CA-461AF48707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83348A-9076-3B48-D3E3-C22BEDA4EF6A}"/>
              </a:ext>
            </a:extLst>
          </p:cNvPr>
          <p:cNvSpPr>
            <a:spLocks noGrp="1"/>
          </p:cNvSpPr>
          <p:nvPr>
            <p:ph type="dt" sz="half" idx="10"/>
          </p:nvPr>
        </p:nvSpPr>
        <p:spPr/>
        <p:txBody>
          <a:bodyPr/>
          <a:lstStyle/>
          <a:p>
            <a:fld id="{182775A3-74F7-4BCD-B654-C21CF9AE9E45}" type="datetime1">
              <a:rPr lang="en-US" smtClean="0"/>
              <a:t>11/12/2024</a:t>
            </a:fld>
            <a:endParaRPr lang="en-US"/>
          </a:p>
        </p:txBody>
      </p:sp>
      <p:sp>
        <p:nvSpPr>
          <p:cNvPr id="8" name="Footer Placeholder 7">
            <a:extLst>
              <a:ext uri="{FF2B5EF4-FFF2-40B4-BE49-F238E27FC236}">
                <a16:creationId xmlns:a16="http://schemas.microsoft.com/office/drawing/2014/main" id="{6C1AB1DD-A391-007E-9996-D11966FC5D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E772AB-49AB-9F86-9975-35365750DA7B}"/>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852036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8268C-961E-7450-A860-12D2EAB305D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99B4F3-44E3-2BE9-8731-238CF55B265D}"/>
              </a:ext>
            </a:extLst>
          </p:cNvPr>
          <p:cNvSpPr>
            <a:spLocks noGrp="1"/>
          </p:cNvSpPr>
          <p:nvPr>
            <p:ph type="dt" sz="half" idx="10"/>
          </p:nvPr>
        </p:nvSpPr>
        <p:spPr/>
        <p:txBody>
          <a:bodyPr/>
          <a:lstStyle/>
          <a:p>
            <a:fld id="{A46F4807-4A0E-489E-AC41-A4D19B429267}" type="datetime1">
              <a:rPr lang="en-US" smtClean="0"/>
              <a:t>11/12/2024</a:t>
            </a:fld>
            <a:endParaRPr lang="en-US"/>
          </a:p>
        </p:txBody>
      </p:sp>
      <p:sp>
        <p:nvSpPr>
          <p:cNvPr id="4" name="Footer Placeholder 3">
            <a:extLst>
              <a:ext uri="{FF2B5EF4-FFF2-40B4-BE49-F238E27FC236}">
                <a16:creationId xmlns:a16="http://schemas.microsoft.com/office/drawing/2014/main" id="{96FAF410-0626-5BF6-E4D7-A5412519FE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F5E006-3943-D009-3950-0822EEA51F3D}"/>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1145222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77FB45-48DB-21CF-B1FC-D0811AC3985B}"/>
              </a:ext>
            </a:extLst>
          </p:cNvPr>
          <p:cNvSpPr>
            <a:spLocks noGrp="1"/>
          </p:cNvSpPr>
          <p:nvPr>
            <p:ph type="dt" sz="half" idx="10"/>
          </p:nvPr>
        </p:nvSpPr>
        <p:spPr/>
        <p:txBody>
          <a:bodyPr/>
          <a:lstStyle/>
          <a:p>
            <a:fld id="{A9D10B49-5DE4-4F33-8F59-3471F3DD0D68}" type="datetime1">
              <a:rPr lang="en-US" smtClean="0"/>
              <a:t>11/12/2024</a:t>
            </a:fld>
            <a:endParaRPr lang="en-US"/>
          </a:p>
        </p:txBody>
      </p:sp>
      <p:sp>
        <p:nvSpPr>
          <p:cNvPr id="3" name="Footer Placeholder 2">
            <a:extLst>
              <a:ext uri="{FF2B5EF4-FFF2-40B4-BE49-F238E27FC236}">
                <a16:creationId xmlns:a16="http://schemas.microsoft.com/office/drawing/2014/main" id="{4E015939-46C9-513C-8E03-21C6155323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3FF0AB-006F-88B3-7583-AECC04037D4A}"/>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1085361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43501-9BCC-6F35-5C8D-0F339C3DA7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57E3B1-2B0B-EC36-D820-37460B127D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CC0FD-2C9B-5CF5-5180-636A99660F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67CEE7-DD2E-7052-3E50-298F511D6002}"/>
              </a:ext>
            </a:extLst>
          </p:cNvPr>
          <p:cNvSpPr>
            <a:spLocks noGrp="1"/>
          </p:cNvSpPr>
          <p:nvPr>
            <p:ph type="dt" sz="half" idx="10"/>
          </p:nvPr>
        </p:nvSpPr>
        <p:spPr/>
        <p:txBody>
          <a:bodyPr/>
          <a:lstStyle/>
          <a:p>
            <a:fld id="{31395952-A269-400F-931C-518D2F9B5F82}" type="datetime1">
              <a:rPr lang="en-US" smtClean="0"/>
              <a:t>11/12/2024</a:t>
            </a:fld>
            <a:endParaRPr lang="en-US"/>
          </a:p>
        </p:txBody>
      </p:sp>
      <p:sp>
        <p:nvSpPr>
          <p:cNvPr id="6" name="Footer Placeholder 5">
            <a:extLst>
              <a:ext uri="{FF2B5EF4-FFF2-40B4-BE49-F238E27FC236}">
                <a16:creationId xmlns:a16="http://schemas.microsoft.com/office/drawing/2014/main" id="{442232F1-6E63-DB65-ADAA-D0683CAE09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4E6FFB-0FE0-E151-B80A-310A59ADB41A}"/>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770923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9A772-0F5F-9762-769E-C9A69B0D08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AC6C7B-37E1-63BC-FB04-7F01402D1D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2418CB-0C57-D0EA-C2FF-D1C58717CA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631724-74D0-0C5B-65DD-C1BEAC19BBBA}"/>
              </a:ext>
            </a:extLst>
          </p:cNvPr>
          <p:cNvSpPr>
            <a:spLocks noGrp="1"/>
          </p:cNvSpPr>
          <p:nvPr>
            <p:ph type="dt" sz="half" idx="10"/>
          </p:nvPr>
        </p:nvSpPr>
        <p:spPr/>
        <p:txBody>
          <a:bodyPr/>
          <a:lstStyle/>
          <a:p>
            <a:fld id="{1F72EA82-1460-44B2-AF50-F6BA31E7763D}" type="datetime1">
              <a:rPr lang="en-US" smtClean="0"/>
              <a:t>11/12/2024</a:t>
            </a:fld>
            <a:endParaRPr lang="en-US"/>
          </a:p>
        </p:txBody>
      </p:sp>
      <p:sp>
        <p:nvSpPr>
          <p:cNvPr id="6" name="Footer Placeholder 5">
            <a:extLst>
              <a:ext uri="{FF2B5EF4-FFF2-40B4-BE49-F238E27FC236}">
                <a16:creationId xmlns:a16="http://schemas.microsoft.com/office/drawing/2014/main" id="{373F7E4B-CF55-E527-2C3F-1EC5C9DE01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FC8E47-EF4D-C8D8-6C97-EEC2EFC290AF}"/>
              </a:ext>
            </a:extLst>
          </p:cNvPr>
          <p:cNvSpPr>
            <a:spLocks noGrp="1"/>
          </p:cNvSpPr>
          <p:nvPr>
            <p:ph type="sldNum" sz="quarter" idx="12"/>
          </p:nvPr>
        </p:nvSpPr>
        <p:spPr/>
        <p:txBody>
          <a:bodyPr/>
          <a:lstStyle/>
          <a:p>
            <a:fld id="{2C7B0DAC-00EF-4B80-9D4F-90D854681558}" type="slidenum">
              <a:rPr lang="en-US" smtClean="0"/>
              <a:t>‹#›</a:t>
            </a:fld>
            <a:endParaRPr lang="en-US"/>
          </a:p>
        </p:txBody>
      </p:sp>
    </p:spTree>
    <p:extLst>
      <p:ext uri="{BB962C8B-B14F-4D97-AF65-F5344CB8AC3E}">
        <p14:creationId xmlns:p14="http://schemas.microsoft.com/office/powerpoint/2010/main" val="97491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553C57-99E8-9F14-FFD4-5348A20E87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A3C0D11-39CC-B14C-DCF7-EF2B88F089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4373FB1-3416-1472-8C4A-40F3C2E051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9FBBE8-E45C-4513-A567-7E5E7DCC42BD}" type="datetime1">
              <a:rPr lang="en-US" smtClean="0"/>
              <a:t>11/12/2024</a:t>
            </a:fld>
            <a:endParaRPr lang="en-US"/>
          </a:p>
        </p:txBody>
      </p:sp>
      <p:sp>
        <p:nvSpPr>
          <p:cNvPr id="5" name="Footer Placeholder 4">
            <a:extLst>
              <a:ext uri="{FF2B5EF4-FFF2-40B4-BE49-F238E27FC236}">
                <a16:creationId xmlns:a16="http://schemas.microsoft.com/office/drawing/2014/main" id="{0C2563F7-3AE3-D970-02F7-8C80C170E9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74583D-AE1E-D08A-0A0B-D026BA9E512B}"/>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b="1" i="0">
                <a:solidFill>
                  <a:schemeClr val="tx1"/>
                </a:solidFill>
              </a:defRPr>
            </a:lvl1pPr>
          </a:lstStyle>
          <a:p>
            <a:fld id="{2C7B0DAC-00EF-4B80-9D4F-90D854681558}" type="slidenum">
              <a:rPr lang="en-US" smtClean="0"/>
              <a:pPr/>
              <a:t>‹#›</a:t>
            </a:fld>
            <a:endParaRPr lang="en-US"/>
          </a:p>
        </p:txBody>
      </p:sp>
      <p:sp>
        <p:nvSpPr>
          <p:cNvPr id="7" name="TextBox 6">
            <a:extLst>
              <a:ext uri="{FF2B5EF4-FFF2-40B4-BE49-F238E27FC236}">
                <a16:creationId xmlns:a16="http://schemas.microsoft.com/office/drawing/2014/main" id="{3A2A95BE-927D-ADB6-C937-CADAB82DF35A}"/>
              </a:ext>
            </a:extLst>
          </p:cNvPr>
          <p:cNvSpPr txBox="1"/>
          <p:nvPr userDrawn="1"/>
        </p:nvSpPr>
        <p:spPr>
          <a:xfrm>
            <a:off x="10565296" y="6471413"/>
            <a:ext cx="1626704" cy="369332"/>
          </a:xfrm>
          <a:prstGeom prst="rect">
            <a:avLst/>
          </a:prstGeom>
          <a:noFill/>
        </p:spPr>
        <p:txBody>
          <a:bodyPr wrap="square">
            <a:spAutoFit/>
          </a:bodyPr>
          <a:lstStyle/>
          <a:p>
            <a:r>
              <a:rPr lang="en-US" dirty="0">
                <a:solidFill>
                  <a:schemeClr val="bg2">
                    <a:lumMod val="50000"/>
                  </a:schemeClr>
                </a:solidFill>
              </a:rPr>
              <a:t>osf.io/</a:t>
            </a:r>
            <a:r>
              <a:rPr lang="en-US" dirty="0" err="1">
                <a:solidFill>
                  <a:schemeClr val="bg2">
                    <a:lumMod val="50000"/>
                  </a:schemeClr>
                </a:solidFill>
              </a:rPr>
              <a:t>sthqj</a:t>
            </a:r>
            <a:endParaRPr lang="en-US" dirty="0">
              <a:solidFill>
                <a:schemeClr val="bg2">
                  <a:lumMod val="50000"/>
                </a:schemeClr>
              </a:solidFill>
            </a:endParaRPr>
          </a:p>
        </p:txBody>
      </p:sp>
    </p:spTree>
    <p:extLst>
      <p:ext uri="{BB962C8B-B14F-4D97-AF65-F5344CB8AC3E}">
        <p14:creationId xmlns:p14="http://schemas.microsoft.com/office/powerpoint/2010/main" val="2405779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SzPct val="80000"/>
        <a:buFont typeface="Courier New" panose="02070309020205020404" pitchFamily="49" charset="0"/>
        <a:buChar char="o"/>
        <a:defRPr sz="2600" kern="1200">
          <a:solidFill>
            <a:schemeClr val="tx1"/>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SzPct val="90000"/>
        <a:buFont typeface="Wingdings" panose="05000000000000000000" pitchFamily="2" charset="2"/>
        <a:buChar char="§"/>
        <a:defRPr sz="2400" kern="1200">
          <a:solidFill>
            <a:schemeClr val="tx1"/>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nature.com/articles/d41586-022-02351-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scholarlykitchen.sspnet.org/2022/08/29/a-new-ostp-memo-some-initial-observations-and-question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s://sites.google.com/ucop.edu/the-right-to-deposit/statemen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libraries.emory.edu/sites/default/files/2024-09/HELIOS%20Open%20Federal%20Purpose%20License%20Factsheet.pdf" TargetMode="External"/><Relationship Id="rId2" Type="http://schemas.openxmlformats.org/officeDocument/2006/relationships/hyperlink" Target="https://sites.google.com/ucop.edu/the-right-to-deposit/statement/"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zenodo.org/records/10811008"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3" Type="http://schemas.openxmlformats.org/officeDocument/2006/relationships/hyperlink" Target="https://www.youtube.com/watch?v=upNjywHmrbg" TargetMode="External"/><Relationship Id="rId18" Type="http://schemas.openxmlformats.org/officeDocument/2006/relationships/hyperlink" Target="https://sharing.nih.gov/faqs#/data-management-and-sharing-policy.htm?anchor=56785" TargetMode="External"/><Relationship Id="rId26" Type="http://schemas.openxmlformats.org/officeDocument/2006/relationships/hyperlink" Target="https://osf.io/fqgbm" TargetMode="External"/><Relationship Id="rId3" Type="http://schemas.openxmlformats.org/officeDocument/2006/relationships/hyperlink" Target="https://www.whitehouse.gov/wp-content/uploads/2022/08/08-2022-OSTP-Public-Access-Congressional-Report.pdf" TargetMode="External"/><Relationship Id="rId21" Type="http://schemas.openxmlformats.org/officeDocument/2006/relationships/hyperlink" Target="https://repository.si.edu/handle/10088/113528" TargetMode="External"/><Relationship Id="rId7" Type="http://schemas.openxmlformats.org/officeDocument/2006/relationships/hyperlink" Target="https://www.arl.org/realities-of-academic-data-sharing-rads-initiative/" TargetMode="External"/><Relationship Id="rId12" Type="http://schemas.openxmlformats.org/officeDocument/2006/relationships/hyperlink" Target="https://www.youtube.com/watch?v=Od_A9HHYhF0" TargetMode="External"/><Relationship Id="rId17" Type="http://schemas.openxmlformats.org/officeDocument/2006/relationships/hyperlink" Target="https://grants.nih.gov/grants/guide/notice-files/NOT-OD-21-013.html" TargetMode="External"/><Relationship Id="rId25" Type="http://schemas.openxmlformats.org/officeDocument/2006/relationships/hyperlink" Target="https://osf.io/bzrak/" TargetMode="External"/><Relationship Id="rId33" Type="http://schemas.openxmlformats.org/officeDocument/2006/relationships/hyperlink" Target="https://libraries.emory.edu/sites/default/files/2024-09/HELIOS%20Open%20Federal%20Purpose%20License%20Factsheet.pdf" TargetMode="External"/><Relationship Id="rId2" Type="http://schemas.openxmlformats.org/officeDocument/2006/relationships/hyperlink" Target="https://www.whitehouse.gov/wp-content/uploads/2022/08/08-2022-OSTP-Public-Access-Memo.pdf" TargetMode="External"/><Relationship Id="rId16" Type="http://schemas.openxmlformats.org/officeDocument/2006/relationships/hyperlink" Target="https://doi.org/10.54900/c3hdq-0ev76" TargetMode="External"/><Relationship Id="rId20" Type="http://schemas.openxmlformats.org/officeDocument/2006/relationships/hyperlink" Target="https://osf.io/uadxr/" TargetMode="External"/><Relationship Id="rId29" Type="http://schemas.openxmlformats.org/officeDocument/2006/relationships/hyperlink" Target="https://osf.io/dbxp3/" TargetMode="External"/><Relationship Id="rId1" Type="http://schemas.openxmlformats.org/officeDocument/2006/relationships/slideLayout" Target="../slideLayouts/slideLayout2.xml"/><Relationship Id="rId6" Type="http://schemas.openxmlformats.org/officeDocument/2006/relationships/hyperlink" Target="https://science.house.gov/imo/media/doc/ostp_letter_research_access.pdf" TargetMode="External"/><Relationship Id="rId11" Type="http://schemas.openxmlformats.org/officeDocument/2006/relationships/hyperlink" Target="https://www.charleston-hub.com/2022/09/the-nelson-memo-more-questions-than-answers/" TargetMode="External"/><Relationship Id="rId24" Type="http://schemas.openxmlformats.org/officeDocument/2006/relationships/hyperlink" Target="https://info.library.okstate.edu/NIH_dmsp" TargetMode="External"/><Relationship Id="rId32" Type="http://schemas.openxmlformats.org/officeDocument/2006/relationships/hyperlink" Target="https://sites.google.com/ucop.edu/the-right-to-deposit/statement" TargetMode="External"/><Relationship Id="rId5" Type="http://schemas.openxmlformats.org/officeDocument/2006/relationships/hyperlink" Target="https://www.arl.org/wp-content/uploads/2022/11/Table-Comparison-Office-of-Science-and-Technology-Policy-2.pdf" TargetMode="External"/><Relationship Id="rId15" Type="http://schemas.openxmlformats.org/officeDocument/2006/relationships/hyperlink" Target="https://www.youtube.com/watch?v=520SlN1s4lc&amp;list=PLqi-7yMgvZy_W-EkVUvBEmw6uzyr2kojc" TargetMode="External"/><Relationship Id="rId23" Type="http://schemas.openxmlformats.org/officeDocument/2006/relationships/hyperlink" Target="https://dmptool.org/" TargetMode="External"/><Relationship Id="rId28" Type="http://schemas.openxmlformats.org/officeDocument/2006/relationships/hyperlink" Target="https://osf.io/jh8np/" TargetMode="External"/><Relationship Id="rId10" Type="http://schemas.openxmlformats.org/officeDocument/2006/relationships/hyperlink" Target="https://scholarlykitchen.sspnet.org/2022/10/27/speculations-on-the-most-likely-ostp-nelson-memo-implementation-scenario-and-the-resulting-publisher-strategies/" TargetMode="External"/><Relationship Id="rId19" Type="http://schemas.openxmlformats.org/officeDocument/2006/relationships/hyperlink" Target="https://guides.library.vcu.edu/c.php?g=1180012&amp;p=8627221" TargetMode="External"/><Relationship Id="rId31" Type="http://schemas.openxmlformats.org/officeDocument/2006/relationships/hyperlink" Target="https://lyrasisnow.org/nspm-33-orcid-information-for-research-organizations/" TargetMode="External"/><Relationship Id="rId4" Type="http://schemas.openxmlformats.org/officeDocument/2006/relationships/hyperlink" Target="https://www.whitehouse.gov/wp-content/uploads/2022/02/2021-Public-Access-Congressional-Report_OSTP.pdf" TargetMode="External"/><Relationship Id="rId9" Type="http://schemas.openxmlformats.org/officeDocument/2006/relationships/hyperlink" Target="https://scholarlykitchen.sspnet.org/2022/09/13/guest-post-quantifying-the-impact-of-the-ostp-policy/" TargetMode="External"/><Relationship Id="rId14" Type="http://schemas.openxmlformats.org/officeDocument/2006/relationships/hyperlink" Target="https://doi.org/10.5281/zenodo.10811008" TargetMode="External"/><Relationship Id="rId22" Type="http://schemas.openxmlformats.org/officeDocument/2006/relationships/hyperlink" Target="https://digitalscience.figshare.com/articles/report/The_State_of_Open_Data_2022/21276984" TargetMode="External"/><Relationship Id="rId27" Type="http://schemas.openxmlformats.org/officeDocument/2006/relationships/hyperlink" Target="https://osf.io/hg9pc" TargetMode="External"/><Relationship Id="rId30" Type="http://schemas.openxmlformats.org/officeDocument/2006/relationships/hyperlink" Target="https://www.whitehouse.gov/wp-content/uploads/2022/01/010422-NSPM-33-Implementation-Guidance.pdf" TargetMode="External"/><Relationship Id="rId8" Type="http://schemas.openxmlformats.org/officeDocument/2006/relationships/hyperlink" Target="https://www.ce-strategy.com/the-brief/zero-embargo/"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unsplash.com/@finnhackshaw?utm_content=creditCopyText&amp;utm_medium=referral&amp;utm_source=unsplash" TargetMode="External"/><Relationship Id="rId2" Type="http://schemas.openxmlformats.org/officeDocument/2006/relationships/image" Target="../media/image3.jpg"/><Relationship Id="rId1" Type="http://schemas.openxmlformats.org/officeDocument/2006/relationships/slideLayout" Target="../slideLayouts/slideLayout6.xml"/><Relationship Id="rId4" Type="http://schemas.openxmlformats.org/officeDocument/2006/relationships/hyperlink" Target="https://unsplash.com/photos/white-and-orange-open-led-signage-turned-on-FQgI8AD-BSg?utm_content=creditCopyText&amp;utm_medium=referral&amp;utm_source=unsplash"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eltathink.com/news-views-the-nelson-memo-charleston-perspectives/" TargetMode="External"/><Relationship Id="rId2" Type="http://schemas.openxmlformats.org/officeDocument/2006/relationships/hyperlink" Target="https://www.whitehouse.gov/wp-content/uploads/2022/08/08-2022-OSTP-Public-Access-Memo.pdf"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hyperlink" Target="https://ira.okstate.edu/" TargetMode="External"/><Relationship Id="rId2" Type="http://schemas.openxmlformats.org/officeDocument/2006/relationships/hyperlink" Target="https://adminfinance.okstate.edu/gcfa/files/reports_page/herd_survey/stillwater/fy23_herd_survey_osu.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unsplash.com/@neom?utm_content=creditCopyText&amp;utm_medium=referral&amp;utm_source=unsplash"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unsplash.com/photos/a-man-climbing-up-the-side-of-a-cliff-xhMz5xIbhRg?utm_content=creditCopyText&amp;utm_medium=referral&amp;utm_source=unsplash"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unsplash.com/@napr0tiv?utm_content=creditCopyText&amp;utm_medium=referral&amp;utm_source=unsplash" TargetMode="External"/><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unsplash.com/photos/group-of-fresh-graduates-students-throwing-their-academic-hat-in-the-air-8CqDvPuo_kI?utm_content=creditCopyText&amp;utm_medium=referral&amp;utm_source=unsplash"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ellcome.org/sites/default/files/wellcome-research-culture-townhalls-report.pdf" TargetMode="External"/><Relationship Id="rId2" Type="http://schemas.openxmlformats.org/officeDocument/2006/relationships/hyperlink" Target="https://wellcome.org/reports/what-researchers-think-about-research-culture"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sfdora.org/read/"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osf.io/n9sxq/"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support.datacite.org/docs/datacite-usage-tracker" TargetMode="External"/><Relationship Id="rId2" Type="http://schemas.openxmlformats.org/officeDocument/2006/relationships/hyperlink" Target="https://makedatacount.org/" TargetMode="Externa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hyperlink" Target="https://support.datacite.org/docs/data-citation-corpu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libguides.usask.ca/open_access/OA-model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creativecommons.org/licenses/by/4.0/"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whitehouse.gov/ostp/news-updates/2022/06/21/readout-of-dr-alondra-nelsons-participation-in-the-g7-science-ministerial-progress-toward-a-more-open-and-equitable-world/"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hyperlink" Target="https://libguides.usask.ca/open_access/OA-models"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libguides.usask.ca/open_access/OA-models" TargetMode="External"/><Relationship Id="rId2" Type="http://schemas.openxmlformats.org/officeDocument/2006/relationships/hyperlink" Target="https://subscribetoopencommunity.org/" TargetMode="External"/><Relationship Id="rId1" Type="http://schemas.openxmlformats.org/officeDocument/2006/relationships/slideLayout" Target="../slideLayouts/slideLayout2.xml"/><Relationship Id="rId4" Type="http://schemas.openxmlformats.org/officeDocument/2006/relationships/hyperlink" Target="https://creativecommons.org/licenses/by/4.0/"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www.doaj.org/" TargetMode="External"/><Relationship Id="rId2" Type="http://schemas.openxmlformats.org/officeDocument/2006/relationships/hyperlink" Target="https://info.library.okstate.edu/open-access/agreements" TargetMode="External"/><Relationship Id="rId1" Type="http://schemas.openxmlformats.org/officeDocument/2006/relationships/slideLayout" Target="../slideLayouts/slideLayout2.xml"/><Relationship Id="rId5" Type="http://schemas.openxmlformats.org/officeDocument/2006/relationships/hyperlink" Target="https://journalfinder.chronoshub.io/" TargetMode="External"/><Relationship Id="rId4" Type="http://schemas.openxmlformats.org/officeDocument/2006/relationships/hyperlink" Target="https://beta.sherpa.ac.uk/search" TargetMode="External"/></Relationships>
</file>

<file path=ppt/slides/_rels/slide43.xml.rels><?xml version="1.0" encoding="UTF-8" standalone="yes"?>
<Relationships xmlns="http://schemas.openxmlformats.org/package/2006/relationships"><Relationship Id="rId2" Type="http://schemas.openxmlformats.org/officeDocument/2006/relationships/hyperlink" Target="https://info.library.okstate.edu/open-access/agreement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doi.org/10.1162/qss_a_00245" TargetMode="External"/><Relationship Id="rId3" Type="http://schemas.openxmlformats.org/officeDocument/2006/relationships/hyperlink" Target="https://doi.org/10.5281/ZENODO.4562790" TargetMode="External"/><Relationship Id="rId7" Type="http://schemas.openxmlformats.org/officeDocument/2006/relationships/hyperlink" Target="https://doi.org/10.5281/ZENODO.14013059" TargetMode="External"/><Relationship Id="rId2" Type="http://schemas.openxmlformats.org/officeDocument/2006/relationships/hyperlink" Target="https://scholarlykitchen.sspnet.org/2023/12/07/where-did-the-open-access-movement-go-wrong-an-interview-with-richard-poynder/" TargetMode="External"/><Relationship Id="rId1" Type="http://schemas.openxmlformats.org/officeDocument/2006/relationships/slideLayout" Target="../slideLayouts/slideLayout2.xml"/><Relationship Id="rId6" Type="http://schemas.openxmlformats.org/officeDocument/2006/relationships/hyperlink" Target="https://scholarlykitchen.sspnet.org/2024/10/21/leveraging-transformative-agreements-for-research-integrity/" TargetMode="External"/><Relationship Id="rId5" Type="http://schemas.openxmlformats.org/officeDocument/2006/relationships/hyperlink" Target="http://arxiv.org/abs/2407.16551" TargetMode="External"/><Relationship Id="rId4" Type="http://schemas.openxmlformats.org/officeDocument/2006/relationships/hyperlink" Target="https://doi.org/10.5281/ZENODO.4558704" TargetMode="External"/><Relationship Id="rId9" Type="http://schemas.openxmlformats.org/officeDocument/2006/relationships/hyperlink" Target="https://esac-initiative.org/market-watch/"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public-inspection.federalregister.gov/2024-24563.pdf?utm_campaign=pi+subscription+mailing+list&amp;utm_medium=email&amp;utm_source=federalregister.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91678-E3E7-74A3-8387-7304FE079B21}"/>
              </a:ext>
            </a:extLst>
          </p:cNvPr>
          <p:cNvSpPr>
            <a:spLocks noGrp="1"/>
          </p:cNvSpPr>
          <p:nvPr>
            <p:ph type="ctrTitle"/>
          </p:nvPr>
        </p:nvSpPr>
        <p:spPr/>
        <p:txBody>
          <a:bodyPr>
            <a:normAutofit fontScale="90000"/>
          </a:bodyPr>
          <a:lstStyle/>
          <a:p>
            <a:r>
              <a:rPr lang="en-US" b="0" i="0" dirty="0">
                <a:solidFill>
                  <a:srgbClr val="000000"/>
                </a:solidFill>
                <a:effectLst/>
                <a:latin typeface="Open Sans" panose="020B0606030504020204" pitchFamily="34" charset="0"/>
              </a:rPr>
              <a:t>Policies, Models, &amp; Trends in Open Access, Open Data &amp; Persistent Identifiers: </a:t>
            </a:r>
            <a:br>
              <a:rPr lang="en-US" b="0" i="0" dirty="0">
                <a:solidFill>
                  <a:srgbClr val="000000"/>
                </a:solidFill>
                <a:effectLst/>
                <a:latin typeface="Open Sans" panose="020B0606030504020204" pitchFamily="34" charset="0"/>
              </a:rPr>
            </a:br>
            <a:r>
              <a:rPr lang="en-US" sz="4900" b="0" i="0" dirty="0">
                <a:solidFill>
                  <a:srgbClr val="000000"/>
                </a:solidFill>
                <a:effectLst/>
                <a:latin typeface="Open Sans" panose="020B0606030504020204" pitchFamily="34" charset="0"/>
              </a:rPr>
              <a:t>An overview and update</a:t>
            </a:r>
            <a:endParaRPr lang="en-US" sz="4900" dirty="0"/>
          </a:p>
        </p:txBody>
      </p:sp>
      <p:sp>
        <p:nvSpPr>
          <p:cNvPr id="3" name="Subtitle 2">
            <a:extLst>
              <a:ext uri="{FF2B5EF4-FFF2-40B4-BE49-F238E27FC236}">
                <a16:creationId xmlns:a16="http://schemas.microsoft.com/office/drawing/2014/main" id="{D316FC74-877A-C573-BFB4-13CF5C17DEFB}"/>
              </a:ext>
            </a:extLst>
          </p:cNvPr>
          <p:cNvSpPr>
            <a:spLocks noGrp="1"/>
          </p:cNvSpPr>
          <p:nvPr>
            <p:ph type="subTitle" idx="1"/>
          </p:nvPr>
        </p:nvSpPr>
        <p:spPr>
          <a:xfrm>
            <a:off x="1524000" y="3602038"/>
            <a:ext cx="9144000" cy="2582862"/>
          </a:xfrm>
        </p:spPr>
        <p:txBody>
          <a:bodyPr>
            <a:normAutofit/>
          </a:bodyPr>
          <a:lstStyle/>
          <a:p>
            <a:r>
              <a:rPr lang="en-US" b="0" i="0" dirty="0">
                <a:solidFill>
                  <a:srgbClr val="000000"/>
                </a:solidFill>
                <a:effectLst/>
                <a:latin typeface="Open Sans" panose="020B0606030504020204" pitchFamily="34" charset="0"/>
              </a:rPr>
              <a:t>Clarke Iakovakis , Dani Kirsch, and Matt Upson</a:t>
            </a:r>
          </a:p>
          <a:p>
            <a:r>
              <a:rPr lang="en-US" dirty="0">
                <a:solidFill>
                  <a:srgbClr val="000000"/>
                </a:solidFill>
                <a:latin typeface="Open Sans" panose="020B0606030504020204" pitchFamily="34" charset="0"/>
              </a:rPr>
              <a:t>Oklahoma Association of College &amp; Research Libraries Conference</a:t>
            </a:r>
          </a:p>
          <a:p>
            <a:endParaRPr lang="en-US" dirty="0">
              <a:solidFill>
                <a:srgbClr val="000000"/>
              </a:solidFill>
              <a:latin typeface="Open Sans" panose="020B0606030504020204" pitchFamily="34" charset="0"/>
            </a:endParaRPr>
          </a:p>
          <a:p>
            <a:r>
              <a:rPr lang="en-US" dirty="0">
                <a:solidFill>
                  <a:srgbClr val="000000"/>
                </a:solidFill>
                <a:latin typeface="Open Sans" panose="020B0606030504020204" pitchFamily="34" charset="0"/>
              </a:rPr>
              <a:t>November 8, 2024</a:t>
            </a:r>
            <a:endParaRPr lang="en-US" dirty="0"/>
          </a:p>
        </p:txBody>
      </p:sp>
      <p:sp>
        <p:nvSpPr>
          <p:cNvPr id="4" name="Slide Number Placeholder 3">
            <a:extLst>
              <a:ext uri="{FF2B5EF4-FFF2-40B4-BE49-F238E27FC236}">
                <a16:creationId xmlns:a16="http://schemas.microsoft.com/office/drawing/2014/main" id="{6229FB80-F3EE-51CD-380C-18EA0414EA3F}"/>
              </a:ext>
            </a:extLst>
          </p:cNvPr>
          <p:cNvSpPr>
            <a:spLocks noGrp="1"/>
          </p:cNvSpPr>
          <p:nvPr>
            <p:ph type="sldNum" sz="quarter" idx="12"/>
          </p:nvPr>
        </p:nvSpPr>
        <p:spPr/>
        <p:txBody>
          <a:bodyPr/>
          <a:lstStyle/>
          <a:p>
            <a:fld id="{2C7B0DAC-00EF-4B80-9D4F-90D854681558}" type="slidenum">
              <a:rPr lang="en-US" smtClean="0"/>
              <a:t>1</a:t>
            </a:fld>
            <a:endParaRPr lang="en-US"/>
          </a:p>
        </p:txBody>
      </p:sp>
      <p:pic>
        <p:nvPicPr>
          <p:cNvPr id="5" name="Picture 4" descr="Creative Commons License">
            <a:extLst>
              <a:ext uri="{FF2B5EF4-FFF2-40B4-BE49-F238E27FC236}">
                <a16:creationId xmlns:a16="http://schemas.microsoft.com/office/drawing/2014/main" id="{25793A85-0C8D-1AC4-AF72-D9B0777B60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90657" y="5020091"/>
            <a:ext cx="1401058" cy="492372"/>
          </a:xfrm>
          <a:prstGeom prst="rect">
            <a:avLst/>
          </a:prstGeom>
          <a:noFill/>
          <a:ln>
            <a:noFill/>
          </a:ln>
        </p:spPr>
      </p:pic>
      <p:sp>
        <p:nvSpPr>
          <p:cNvPr id="6" name="TextBox 11">
            <a:extLst>
              <a:ext uri="{FF2B5EF4-FFF2-40B4-BE49-F238E27FC236}">
                <a16:creationId xmlns:a16="http://schemas.microsoft.com/office/drawing/2014/main" id="{AED701F9-BB4B-D7CE-0371-6342AAACC29B}"/>
              </a:ext>
            </a:extLst>
          </p:cNvPr>
          <p:cNvSpPr txBox="1"/>
          <p:nvPr/>
        </p:nvSpPr>
        <p:spPr>
          <a:xfrm>
            <a:off x="126580" y="5512463"/>
            <a:ext cx="1929214" cy="1107996"/>
          </a:xfrm>
          <a:prstGeom prst="rect">
            <a:avLst/>
          </a:prstGeom>
          <a:noFill/>
        </p:spPr>
        <p:txBody>
          <a:bodyPr wrap="square" rtlCol="0">
            <a:spAutoFit/>
          </a:bodyPr>
          <a:lstStyle>
            <a:defPPr>
              <a:defRPr lang="en-US"/>
            </a:defPPr>
            <a:lvl1pPr algn="l" rtl="0" fontAlgn="base">
              <a:spcBef>
                <a:spcPct val="0"/>
              </a:spcBef>
              <a:spcAft>
                <a:spcPct val="0"/>
              </a:spcAft>
              <a:defRPr sz="2400" kern="1200">
                <a:solidFill>
                  <a:schemeClr val="tx1"/>
                </a:solidFill>
                <a:latin typeface="Verdana" panose="020B0604030504040204" pitchFamily="34" charset="0"/>
                <a:ea typeface="+mn-ea"/>
                <a:cs typeface="+mn-cs"/>
              </a:defRPr>
            </a:lvl1pPr>
            <a:lvl2pPr marL="457200" algn="l" rtl="0" fontAlgn="base">
              <a:spcBef>
                <a:spcPct val="0"/>
              </a:spcBef>
              <a:spcAft>
                <a:spcPct val="0"/>
              </a:spcAft>
              <a:defRPr sz="2400" kern="1200">
                <a:solidFill>
                  <a:schemeClr val="tx1"/>
                </a:solidFill>
                <a:latin typeface="Verdana" panose="020B0604030504040204" pitchFamily="34" charset="0"/>
                <a:ea typeface="+mn-ea"/>
                <a:cs typeface="+mn-cs"/>
              </a:defRPr>
            </a:lvl2pPr>
            <a:lvl3pPr marL="914400" algn="l" rtl="0" fontAlgn="base">
              <a:spcBef>
                <a:spcPct val="0"/>
              </a:spcBef>
              <a:spcAft>
                <a:spcPct val="0"/>
              </a:spcAft>
              <a:defRPr sz="2400" kern="1200">
                <a:solidFill>
                  <a:schemeClr val="tx1"/>
                </a:solidFill>
                <a:latin typeface="Verdana" panose="020B0604030504040204" pitchFamily="34" charset="0"/>
                <a:ea typeface="+mn-ea"/>
                <a:cs typeface="+mn-cs"/>
              </a:defRPr>
            </a:lvl3pPr>
            <a:lvl4pPr marL="1371600" algn="l" rtl="0" fontAlgn="base">
              <a:spcBef>
                <a:spcPct val="0"/>
              </a:spcBef>
              <a:spcAft>
                <a:spcPct val="0"/>
              </a:spcAft>
              <a:defRPr sz="2400" kern="1200">
                <a:solidFill>
                  <a:schemeClr val="tx1"/>
                </a:solidFill>
                <a:latin typeface="Verdana" panose="020B0604030504040204" pitchFamily="34" charset="0"/>
                <a:ea typeface="+mn-ea"/>
                <a:cs typeface="+mn-cs"/>
              </a:defRPr>
            </a:lvl4pPr>
            <a:lvl5pPr marL="1828800" algn="l" rtl="0" fontAlgn="base">
              <a:spcBef>
                <a:spcPct val="0"/>
              </a:spcBef>
              <a:spcAft>
                <a:spcPct val="0"/>
              </a:spcAft>
              <a:defRPr sz="2400" kern="1200">
                <a:solidFill>
                  <a:schemeClr val="tx1"/>
                </a:solidFill>
                <a:latin typeface="Verdana" panose="020B0604030504040204" pitchFamily="34" charset="0"/>
                <a:ea typeface="+mn-ea"/>
                <a:cs typeface="+mn-cs"/>
              </a:defRPr>
            </a:lvl5pPr>
            <a:lvl6pPr marL="2286000" algn="l" defTabSz="914400" rtl="0" eaLnBrk="1" latinLnBrk="0" hangingPunct="1">
              <a:defRPr sz="2400" kern="1200">
                <a:solidFill>
                  <a:schemeClr val="tx1"/>
                </a:solidFill>
                <a:latin typeface="Verdana" panose="020B0604030504040204" pitchFamily="34" charset="0"/>
                <a:ea typeface="+mn-ea"/>
                <a:cs typeface="+mn-cs"/>
              </a:defRPr>
            </a:lvl6pPr>
            <a:lvl7pPr marL="2743200" algn="l" defTabSz="914400" rtl="0" eaLnBrk="1" latinLnBrk="0" hangingPunct="1">
              <a:defRPr sz="2400" kern="1200">
                <a:solidFill>
                  <a:schemeClr val="tx1"/>
                </a:solidFill>
                <a:latin typeface="Verdana" panose="020B0604030504040204" pitchFamily="34" charset="0"/>
                <a:ea typeface="+mn-ea"/>
                <a:cs typeface="+mn-cs"/>
              </a:defRPr>
            </a:lvl7pPr>
            <a:lvl8pPr marL="3200400" algn="l" defTabSz="914400" rtl="0" eaLnBrk="1" latinLnBrk="0" hangingPunct="1">
              <a:defRPr sz="2400" kern="1200">
                <a:solidFill>
                  <a:schemeClr val="tx1"/>
                </a:solidFill>
                <a:latin typeface="Verdana" panose="020B0604030504040204" pitchFamily="34" charset="0"/>
                <a:ea typeface="+mn-ea"/>
                <a:cs typeface="+mn-cs"/>
              </a:defRPr>
            </a:lvl8pPr>
            <a:lvl9pPr marL="3657600" algn="l" defTabSz="914400" rtl="0" eaLnBrk="1" latinLnBrk="0" hangingPunct="1">
              <a:defRPr sz="2400" kern="1200">
                <a:solidFill>
                  <a:schemeClr val="tx1"/>
                </a:solidFill>
                <a:latin typeface="Verdana" panose="020B0604030504040204" pitchFamily="34" charset="0"/>
                <a:ea typeface="+mn-ea"/>
                <a:cs typeface="+mn-cs"/>
              </a:defRPr>
            </a:lvl9pPr>
          </a:lstStyle>
          <a:p>
            <a:pPr algn="ctr"/>
            <a:r>
              <a:rPr lang="en-US" sz="1100" dirty="0"/>
              <a:t>This slide deck is licensed by Clarke Iakovakis, Dani Kirsch and Matt Upson under a </a:t>
            </a:r>
            <a:r>
              <a:rPr lang="en-US" sz="1100" dirty="0">
                <a:solidFill>
                  <a:srgbClr val="FFFFFF"/>
                </a:solidFill>
                <a:hlinkClick r:id="rId3"/>
              </a:rPr>
              <a:t>CC BY 4.0 International License</a:t>
            </a:r>
            <a:r>
              <a:rPr lang="en-US" sz="1100" dirty="0">
                <a:solidFill>
                  <a:srgbClr val="FFFFFF"/>
                </a:solidFill>
              </a:rPr>
              <a:t>.</a:t>
            </a:r>
          </a:p>
        </p:txBody>
      </p:sp>
      <p:sp>
        <p:nvSpPr>
          <p:cNvPr id="9" name="TextBox 8">
            <a:extLst>
              <a:ext uri="{FF2B5EF4-FFF2-40B4-BE49-F238E27FC236}">
                <a16:creationId xmlns:a16="http://schemas.microsoft.com/office/drawing/2014/main" id="{547AC103-6A07-81C6-408D-1C2451D45EE2}"/>
              </a:ext>
            </a:extLst>
          </p:cNvPr>
          <p:cNvSpPr txBox="1"/>
          <p:nvPr/>
        </p:nvSpPr>
        <p:spPr>
          <a:xfrm>
            <a:off x="7500395" y="6396335"/>
            <a:ext cx="2631041" cy="461665"/>
          </a:xfrm>
          <a:prstGeom prst="rect">
            <a:avLst/>
          </a:prstGeom>
          <a:noFill/>
        </p:spPr>
        <p:txBody>
          <a:bodyPr wrap="none" rtlCol="0">
            <a:spAutoFit/>
          </a:bodyPr>
          <a:lstStyle/>
          <a:p>
            <a:r>
              <a:rPr lang="en-US" sz="2400" b="1" dirty="0"/>
              <a:t>Download Slides:</a:t>
            </a:r>
          </a:p>
        </p:txBody>
      </p:sp>
    </p:spTree>
    <p:extLst>
      <p:ext uri="{BB962C8B-B14F-4D97-AF65-F5344CB8AC3E}">
        <p14:creationId xmlns:p14="http://schemas.microsoft.com/office/powerpoint/2010/main" val="3822897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49F92-34DC-014F-B30C-B240461FA548}"/>
              </a:ext>
            </a:extLst>
          </p:cNvPr>
          <p:cNvSpPr>
            <a:spLocks noGrp="1"/>
          </p:cNvSpPr>
          <p:nvPr>
            <p:ph type="title"/>
          </p:nvPr>
        </p:nvSpPr>
        <p:spPr/>
        <p:txBody>
          <a:bodyPr/>
          <a:lstStyle/>
          <a:p>
            <a:r>
              <a:rPr lang="en-US" dirty="0"/>
              <a:t>Update 5: Scientific data</a:t>
            </a:r>
          </a:p>
        </p:txBody>
      </p:sp>
      <p:sp>
        <p:nvSpPr>
          <p:cNvPr id="3" name="Content Placeholder 2">
            <a:extLst>
              <a:ext uri="{FF2B5EF4-FFF2-40B4-BE49-F238E27FC236}">
                <a16:creationId xmlns:a16="http://schemas.microsoft.com/office/drawing/2014/main" id="{F4A22BCF-3ECF-4A42-B8D6-7994B42C75C8}"/>
              </a:ext>
            </a:extLst>
          </p:cNvPr>
          <p:cNvSpPr>
            <a:spLocks noGrp="1"/>
          </p:cNvSpPr>
          <p:nvPr>
            <p:ph idx="1"/>
          </p:nvPr>
        </p:nvSpPr>
        <p:spPr/>
        <p:txBody>
          <a:bodyPr>
            <a:normAutofit fontScale="92500" lnSpcReduction="10000"/>
          </a:bodyPr>
          <a:lstStyle/>
          <a:p>
            <a:r>
              <a:rPr lang="en-US" dirty="0"/>
              <a:t>Defined as “The recorded factual material commonly accepted in the scientific community as of sufficient quality to validate and replicate research findings.”</a:t>
            </a:r>
          </a:p>
          <a:p>
            <a:r>
              <a:rPr lang="en-US" dirty="0"/>
              <a:t>Nelson memo removes much of the language associated with limitations on sharing due to “feasibility”</a:t>
            </a:r>
          </a:p>
          <a:p>
            <a:r>
              <a:rPr lang="en-US" dirty="0"/>
              <a:t>Data s</a:t>
            </a:r>
            <a:r>
              <a:rPr lang="en-US" dirty="0">
                <a:effectLst/>
              </a:rPr>
              <a:t>hould be made freely available and publicly accessible by default at time of publication and subject to federal agency guidelines for researcher responsibilities regarding DMSPs</a:t>
            </a:r>
          </a:p>
          <a:p>
            <a:r>
              <a:rPr lang="en-US" dirty="0"/>
              <a:t>Agencies should also develop approaches for “sharing other federally funded research data that are not associated with peer-reviewed scholarly publication”</a:t>
            </a:r>
            <a:endParaRPr lang="en-US" dirty="0">
              <a:effectLst/>
            </a:endParaRPr>
          </a:p>
          <a:p>
            <a:endParaRPr lang="en-US" dirty="0"/>
          </a:p>
        </p:txBody>
      </p:sp>
    </p:spTree>
    <p:extLst>
      <p:ext uri="{BB962C8B-B14F-4D97-AF65-F5344CB8AC3E}">
        <p14:creationId xmlns:p14="http://schemas.microsoft.com/office/powerpoint/2010/main" val="345144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49F92-34DC-014F-B30C-B240461FA548}"/>
              </a:ext>
            </a:extLst>
          </p:cNvPr>
          <p:cNvSpPr>
            <a:spLocks noGrp="1"/>
          </p:cNvSpPr>
          <p:nvPr>
            <p:ph type="title"/>
          </p:nvPr>
        </p:nvSpPr>
        <p:spPr/>
        <p:txBody>
          <a:bodyPr/>
          <a:lstStyle/>
          <a:p>
            <a:r>
              <a:rPr lang="en-US" dirty="0"/>
              <a:t>Update 5: Scientific data</a:t>
            </a:r>
          </a:p>
        </p:txBody>
      </p:sp>
      <p:sp>
        <p:nvSpPr>
          <p:cNvPr id="3" name="Content Placeholder 2">
            <a:extLst>
              <a:ext uri="{FF2B5EF4-FFF2-40B4-BE49-F238E27FC236}">
                <a16:creationId xmlns:a16="http://schemas.microsoft.com/office/drawing/2014/main" id="{F4A22BCF-3ECF-4A42-B8D6-7994B42C75C8}"/>
              </a:ext>
            </a:extLst>
          </p:cNvPr>
          <p:cNvSpPr>
            <a:spLocks noGrp="1"/>
          </p:cNvSpPr>
          <p:nvPr>
            <p:ph idx="1"/>
          </p:nvPr>
        </p:nvSpPr>
        <p:spPr/>
        <p:txBody>
          <a:bodyPr>
            <a:normAutofit/>
          </a:bodyPr>
          <a:lstStyle/>
          <a:p>
            <a:r>
              <a:rPr lang="en-US" dirty="0">
                <a:effectLst/>
              </a:rPr>
              <a:t>Public access plans should </a:t>
            </a:r>
            <a:r>
              <a:rPr lang="en-US" b="1" dirty="0">
                <a:effectLst/>
              </a:rPr>
              <a:t>outline policies agencies will use</a:t>
            </a:r>
            <a:r>
              <a:rPr lang="en-US" dirty="0">
                <a:effectLst/>
              </a:rPr>
              <a:t> to establish researcher responsibilities on </a:t>
            </a:r>
            <a:r>
              <a:rPr lang="en-US" b="1" dirty="0">
                <a:effectLst/>
              </a:rPr>
              <a:t>how federally funded scientific data will be managed</a:t>
            </a:r>
          </a:p>
          <a:p>
            <a:r>
              <a:rPr lang="en-US" dirty="0">
                <a:effectLst/>
              </a:rPr>
              <a:t>Plans to maximize “appropriate” sharing of data</a:t>
            </a:r>
          </a:p>
          <a:p>
            <a:r>
              <a:rPr lang="en-US" dirty="0"/>
              <a:t>Agencies should provide specific online digital repository or repositories where researcher expects to deposit relevant data, consistent with federal agency's guidelines</a:t>
            </a:r>
          </a:p>
          <a:p>
            <a:endParaRPr lang="en-US" dirty="0">
              <a:effectLst/>
            </a:endParaRPr>
          </a:p>
          <a:p>
            <a:endParaRPr lang="en-US" dirty="0">
              <a:effectLst/>
            </a:endParaRPr>
          </a:p>
          <a:p>
            <a:endParaRPr lang="en-US" dirty="0">
              <a:effectLst/>
            </a:endParaRPr>
          </a:p>
        </p:txBody>
      </p:sp>
    </p:spTree>
    <p:extLst>
      <p:ext uri="{BB962C8B-B14F-4D97-AF65-F5344CB8AC3E}">
        <p14:creationId xmlns:p14="http://schemas.microsoft.com/office/powerpoint/2010/main" val="4106467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5A49C-FE09-C440-BC7D-DDD6004B347A}"/>
              </a:ext>
            </a:extLst>
          </p:cNvPr>
          <p:cNvSpPr>
            <a:spLocks noGrp="1"/>
          </p:cNvSpPr>
          <p:nvPr>
            <p:ph type="title"/>
          </p:nvPr>
        </p:nvSpPr>
        <p:spPr/>
        <p:txBody>
          <a:bodyPr/>
          <a:lstStyle/>
          <a:p>
            <a:r>
              <a:rPr lang="en-US" dirty="0"/>
              <a:t>Funding the Nelson Memo</a:t>
            </a:r>
          </a:p>
        </p:txBody>
      </p:sp>
      <p:sp>
        <p:nvSpPr>
          <p:cNvPr id="3" name="Content Placeholder 2">
            <a:extLst>
              <a:ext uri="{FF2B5EF4-FFF2-40B4-BE49-F238E27FC236}">
                <a16:creationId xmlns:a16="http://schemas.microsoft.com/office/drawing/2014/main" id="{7FCFE62F-9EB7-4F4A-B181-7301AF112595}"/>
              </a:ext>
            </a:extLst>
          </p:cNvPr>
          <p:cNvSpPr>
            <a:spLocks noGrp="1"/>
          </p:cNvSpPr>
          <p:nvPr>
            <p:ph idx="1"/>
          </p:nvPr>
        </p:nvSpPr>
        <p:spPr/>
        <p:txBody>
          <a:bodyPr>
            <a:normAutofit fontScale="92500" lnSpcReduction="20000"/>
          </a:bodyPr>
          <a:lstStyle/>
          <a:p>
            <a:r>
              <a:rPr lang="en-US" dirty="0"/>
              <a:t>In consultation with OMB, agencies should allow researchers to</a:t>
            </a:r>
            <a:endParaRPr lang="en-US" dirty="0">
              <a:effectLst/>
            </a:endParaRPr>
          </a:p>
          <a:p>
            <a:pPr lvl="1"/>
            <a:r>
              <a:rPr lang="en-US" dirty="0">
                <a:effectLst/>
              </a:rPr>
              <a:t>include reasonable </a:t>
            </a:r>
            <a:r>
              <a:rPr lang="en-US" b="1" dirty="0">
                <a:effectLst/>
              </a:rPr>
              <a:t>publication costs </a:t>
            </a:r>
            <a:endParaRPr lang="en-US" dirty="0">
              <a:effectLst/>
            </a:endParaRPr>
          </a:p>
          <a:p>
            <a:pPr lvl="1"/>
            <a:r>
              <a:rPr lang="en-US" dirty="0">
                <a:effectLst/>
              </a:rPr>
              <a:t>and costs associated with </a:t>
            </a:r>
          </a:p>
          <a:p>
            <a:pPr lvl="2"/>
            <a:r>
              <a:rPr lang="en-US" dirty="0">
                <a:effectLst/>
              </a:rPr>
              <a:t>submission</a:t>
            </a:r>
          </a:p>
          <a:p>
            <a:pPr lvl="2"/>
            <a:r>
              <a:rPr lang="en-US" dirty="0">
                <a:effectLst/>
              </a:rPr>
              <a:t>curation</a:t>
            </a:r>
          </a:p>
          <a:p>
            <a:pPr lvl="2"/>
            <a:r>
              <a:rPr lang="en-US" dirty="0">
                <a:effectLst/>
              </a:rPr>
              <a:t>management of data</a:t>
            </a:r>
          </a:p>
          <a:p>
            <a:pPr lvl="2"/>
            <a:r>
              <a:rPr lang="en-US" dirty="0">
                <a:effectLst/>
              </a:rPr>
              <a:t>special handling instructions</a:t>
            </a:r>
          </a:p>
          <a:p>
            <a:r>
              <a:rPr lang="en-US" dirty="0">
                <a:effectLst/>
              </a:rPr>
              <a:t>Costs can be charged against contracts, grants, and research budgets</a:t>
            </a:r>
          </a:p>
          <a:p>
            <a:pPr lvl="1"/>
            <a:r>
              <a:rPr lang="en-US" dirty="0">
                <a:effectLst/>
              </a:rPr>
              <a:t>NIH/NSF permit this in allowable expenses</a:t>
            </a:r>
          </a:p>
          <a:p>
            <a:pPr lvl="1"/>
            <a:r>
              <a:rPr lang="en-US" dirty="0">
                <a:effectLst/>
              </a:rPr>
              <a:t>Offsets any new financial burdens on authors</a:t>
            </a:r>
          </a:p>
          <a:p>
            <a:pPr lvl="1"/>
            <a:r>
              <a:rPr lang="en-US" b="1" dirty="0">
                <a:effectLst/>
              </a:rPr>
              <a:t>Most federal agencies that fund scientific research currently do not explicitly set aside dedicated funding for these costs and do not track such expenditures</a:t>
            </a:r>
            <a:endParaRPr lang="en-US" dirty="0">
              <a:effectLst/>
            </a:endParaRPr>
          </a:p>
        </p:txBody>
      </p:sp>
    </p:spTree>
    <p:extLst>
      <p:ext uri="{BB962C8B-B14F-4D97-AF65-F5344CB8AC3E}">
        <p14:creationId xmlns:p14="http://schemas.microsoft.com/office/powerpoint/2010/main" val="265670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5A49C-FE09-C440-BC7D-DDD6004B347A}"/>
              </a:ext>
            </a:extLst>
          </p:cNvPr>
          <p:cNvSpPr>
            <a:spLocks noGrp="1"/>
          </p:cNvSpPr>
          <p:nvPr>
            <p:ph type="title"/>
          </p:nvPr>
        </p:nvSpPr>
        <p:spPr/>
        <p:txBody>
          <a:bodyPr/>
          <a:lstStyle/>
          <a:p>
            <a:r>
              <a:rPr lang="en-US" dirty="0"/>
              <a:t>Reporting/compliance</a:t>
            </a:r>
          </a:p>
        </p:txBody>
      </p:sp>
      <p:sp>
        <p:nvSpPr>
          <p:cNvPr id="3" name="Content Placeholder 2">
            <a:extLst>
              <a:ext uri="{FF2B5EF4-FFF2-40B4-BE49-F238E27FC236}">
                <a16:creationId xmlns:a16="http://schemas.microsoft.com/office/drawing/2014/main" id="{7FCFE62F-9EB7-4F4A-B181-7301AF112595}"/>
              </a:ext>
            </a:extLst>
          </p:cNvPr>
          <p:cNvSpPr>
            <a:spLocks noGrp="1"/>
          </p:cNvSpPr>
          <p:nvPr>
            <p:ph idx="1"/>
          </p:nvPr>
        </p:nvSpPr>
        <p:spPr/>
        <p:txBody>
          <a:bodyPr/>
          <a:lstStyle/>
          <a:p>
            <a:r>
              <a:rPr lang="en-US" dirty="0">
                <a:effectLst/>
              </a:rPr>
              <a:t>Agencies should report to OSTP when requested on the status of public access plans, including number of all scholarly publications funded &amp; other relevant statistics</a:t>
            </a:r>
          </a:p>
          <a:p>
            <a:r>
              <a:rPr lang="en-US" dirty="0"/>
              <a:t>This means that there will be some compliance/tracking mechanisms, but what that looks like is yet to be determined</a:t>
            </a:r>
            <a:endParaRPr lang="en-US" dirty="0">
              <a:effectLst/>
            </a:endParaRPr>
          </a:p>
        </p:txBody>
      </p:sp>
    </p:spTree>
    <p:extLst>
      <p:ext uri="{BB962C8B-B14F-4D97-AF65-F5344CB8AC3E}">
        <p14:creationId xmlns:p14="http://schemas.microsoft.com/office/powerpoint/2010/main" val="3113708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5A49C-FE09-C440-BC7D-DDD6004B347A}"/>
              </a:ext>
            </a:extLst>
          </p:cNvPr>
          <p:cNvSpPr>
            <a:spLocks noGrp="1"/>
          </p:cNvSpPr>
          <p:nvPr>
            <p:ph type="title"/>
          </p:nvPr>
        </p:nvSpPr>
        <p:spPr/>
        <p:txBody>
          <a:bodyPr/>
          <a:lstStyle/>
          <a:p>
            <a:r>
              <a:rPr lang="en-US" dirty="0"/>
              <a:t>Scientific and Research Integrity</a:t>
            </a:r>
          </a:p>
        </p:txBody>
      </p:sp>
      <p:sp>
        <p:nvSpPr>
          <p:cNvPr id="3" name="Content Placeholder 2">
            <a:extLst>
              <a:ext uri="{FF2B5EF4-FFF2-40B4-BE49-F238E27FC236}">
                <a16:creationId xmlns:a16="http://schemas.microsoft.com/office/drawing/2014/main" id="{7FCFE62F-9EB7-4F4A-B181-7301AF112595}"/>
              </a:ext>
            </a:extLst>
          </p:cNvPr>
          <p:cNvSpPr>
            <a:spLocks noGrp="1"/>
          </p:cNvSpPr>
          <p:nvPr>
            <p:ph idx="1"/>
          </p:nvPr>
        </p:nvSpPr>
        <p:spPr/>
        <p:txBody>
          <a:bodyPr>
            <a:normAutofit fontScale="92500" lnSpcReduction="20000"/>
          </a:bodyPr>
          <a:lstStyle/>
          <a:p>
            <a:r>
              <a:rPr lang="en-US" dirty="0"/>
              <a:t>Public should be able to identify</a:t>
            </a:r>
          </a:p>
          <a:p>
            <a:pPr lvl="1"/>
            <a:r>
              <a:rPr lang="en-US" b="1" dirty="0"/>
              <a:t>Authors</a:t>
            </a:r>
            <a:r>
              <a:rPr lang="en-US" dirty="0"/>
              <a:t> (by Digital Public Identifier—more on this to come), affiliations, date(s) of publication</a:t>
            </a:r>
          </a:p>
          <a:p>
            <a:pPr lvl="1"/>
            <a:r>
              <a:rPr lang="en-US" dirty="0"/>
              <a:t>Which </a:t>
            </a:r>
            <a:r>
              <a:rPr lang="en-US" b="1" dirty="0"/>
              <a:t>agencies</a:t>
            </a:r>
            <a:r>
              <a:rPr lang="en-US" dirty="0"/>
              <a:t> support given investments</a:t>
            </a:r>
          </a:p>
          <a:p>
            <a:pPr lvl="1"/>
            <a:r>
              <a:rPr lang="en-US" b="1" dirty="0"/>
              <a:t>Researchers</a:t>
            </a:r>
          </a:p>
          <a:p>
            <a:pPr lvl="1"/>
            <a:r>
              <a:rPr lang="en-US" dirty="0"/>
              <a:t>Extent to which </a:t>
            </a:r>
            <a:r>
              <a:rPr lang="en-US" b="1" dirty="0"/>
              <a:t>peer review </a:t>
            </a:r>
            <a:r>
              <a:rPr lang="en-US" dirty="0"/>
              <a:t>was conducted</a:t>
            </a:r>
          </a:p>
          <a:p>
            <a:r>
              <a:rPr lang="en-US" dirty="0"/>
              <a:t>Collect and make publicly available appropriate metadata associated with scholarly publications and data resulting from research at the time of deposit in public access repository</a:t>
            </a:r>
          </a:p>
          <a:p>
            <a:r>
              <a:rPr lang="en-US" dirty="0"/>
              <a:t>Instruct researchers to obtain DPI (ORCID), include it in outputs and provide agencies with metadata associated with outputs</a:t>
            </a:r>
          </a:p>
          <a:p>
            <a:r>
              <a:rPr lang="en-US" dirty="0"/>
              <a:t>Assign DPIs to all awards and intramural research protocols with metadata linking agency and awardees through DPIs</a:t>
            </a:r>
            <a:endParaRPr lang="en-US" dirty="0">
              <a:effectLst/>
            </a:endParaRPr>
          </a:p>
        </p:txBody>
      </p:sp>
    </p:spTree>
    <p:extLst>
      <p:ext uri="{BB962C8B-B14F-4D97-AF65-F5344CB8AC3E}">
        <p14:creationId xmlns:p14="http://schemas.microsoft.com/office/powerpoint/2010/main" val="143745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4D0A-E02E-C641-944B-9F7E9B2009C6}"/>
              </a:ext>
            </a:extLst>
          </p:cNvPr>
          <p:cNvSpPr>
            <a:spLocks noGrp="1"/>
          </p:cNvSpPr>
          <p:nvPr>
            <p:ph type="title"/>
          </p:nvPr>
        </p:nvSpPr>
        <p:spPr>
          <a:xfrm>
            <a:off x="838200" y="365126"/>
            <a:ext cx="10515600" cy="469762"/>
          </a:xfrm>
        </p:spPr>
        <p:txBody>
          <a:bodyPr>
            <a:normAutofit fontScale="90000"/>
          </a:bodyPr>
          <a:lstStyle/>
          <a:p>
            <a:r>
              <a:rPr lang="en-US" dirty="0"/>
              <a:t>Possible scenarios</a:t>
            </a:r>
          </a:p>
        </p:txBody>
      </p:sp>
      <p:sp>
        <p:nvSpPr>
          <p:cNvPr id="3" name="Content Placeholder 2">
            <a:extLst>
              <a:ext uri="{FF2B5EF4-FFF2-40B4-BE49-F238E27FC236}">
                <a16:creationId xmlns:a16="http://schemas.microsoft.com/office/drawing/2014/main" id="{1C6C797F-A200-5942-B48C-67F08CD299A3}"/>
              </a:ext>
            </a:extLst>
          </p:cNvPr>
          <p:cNvSpPr>
            <a:spLocks noGrp="1"/>
          </p:cNvSpPr>
          <p:nvPr>
            <p:ph idx="1"/>
          </p:nvPr>
        </p:nvSpPr>
        <p:spPr>
          <a:xfrm>
            <a:off x="838200" y="980662"/>
            <a:ext cx="10515600" cy="5798510"/>
          </a:xfrm>
        </p:spPr>
        <p:txBody>
          <a:bodyPr>
            <a:normAutofit fontScale="92500" lnSpcReduction="20000"/>
          </a:bodyPr>
          <a:lstStyle/>
          <a:p>
            <a:r>
              <a:rPr lang="en-US" dirty="0"/>
              <a:t>Additional federal dollars, provided by US taxpayers and distributed through federal agencies, are used to fund public access</a:t>
            </a:r>
          </a:p>
          <a:p>
            <a:pPr lvl="1"/>
            <a:r>
              <a:rPr lang="en-US" dirty="0"/>
              <a:t>Researchers fund APCs directly from grant research budgets</a:t>
            </a:r>
          </a:p>
          <a:p>
            <a:r>
              <a:rPr lang="en-US" dirty="0"/>
              <a:t>Deposit of Author Accepted Manuscript becomes normative</a:t>
            </a:r>
          </a:p>
          <a:p>
            <a:pPr lvl="1"/>
            <a:r>
              <a:rPr lang="en-US" dirty="0"/>
              <a:t>In theory, focusing on public repositories that can house the accepted, peer-reviewed versions of papers allows journals to continue charging institutions subscription fees and keeping final papers behind a paywall. </a:t>
            </a:r>
          </a:p>
          <a:p>
            <a:pPr lvl="1"/>
            <a:r>
              <a:rPr lang="en-US" dirty="0"/>
              <a:t>In practice, eliminating the 12-month delay before US research is made open might change that, if publishers fear losing subscription income. (</a:t>
            </a:r>
            <a:r>
              <a:rPr lang="en-US" dirty="0">
                <a:hlinkClick r:id="rId2"/>
              </a:rPr>
              <a:t>Tollefson &amp; Van Noorden</a:t>
            </a:r>
            <a:r>
              <a:rPr lang="en-US" dirty="0"/>
              <a:t>)</a:t>
            </a:r>
          </a:p>
          <a:p>
            <a:pPr lvl="1"/>
            <a:r>
              <a:rPr lang="en-US" dirty="0"/>
              <a:t>What about cases in which significant editing takes place after acceptance and there are differences?</a:t>
            </a:r>
          </a:p>
          <a:p>
            <a:r>
              <a:rPr lang="en-US" dirty="0"/>
              <a:t>Institutions fund it</a:t>
            </a:r>
          </a:p>
          <a:p>
            <a:pPr lvl="1"/>
            <a:r>
              <a:rPr lang="en-US" dirty="0"/>
              <a:t>Via the library through developing local infrastructure such as institutional and data repositories and associated services</a:t>
            </a:r>
          </a:p>
          <a:p>
            <a:pPr lvl="1"/>
            <a:r>
              <a:rPr lang="en-US" dirty="0"/>
              <a:t>Or paid directly to publishers on behalf of researchers, as in existing Transformative (or Read and Publish) agreements or APCs in Gold or Hybrid journals</a:t>
            </a:r>
          </a:p>
          <a:p>
            <a:pPr marL="914400" lvl="2" indent="0">
              <a:buNone/>
            </a:pPr>
            <a:endParaRPr lang="en-US" dirty="0"/>
          </a:p>
        </p:txBody>
      </p:sp>
    </p:spTree>
    <p:extLst>
      <p:ext uri="{BB962C8B-B14F-4D97-AF65-F5344CB8AC3E}">
        <p14:creationId xmlns:p14="http://schemas.microsoft.com/office/powerpoint/2010/main" val="214580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4D0A-E02E-C641-944B-9F7E9B2009C6}"/>
              </a:ext>
            </a:extLst>
          </p:cNvPr>
          <p:cNvSpPr>
            <a:spLocks noGrp="1"/>
          </p:cNvSpPr>
          <p:nvPr>
            <p:ph type="title"/>
          </p:nvPr>
        </p:nvSpPr>
        <p:spPr/>
        <p:txBody>
          <a:bodyPr/>
          <a:lstStyle/>
          <a:p>
            <a:r>
              <a:rPr lang="en-US" dirty="0"/>
              <a:t>Possible scenarios</a:t>
            </a:r>
          </a:p>
        </p:txBody>
      </p:sp>
      <p:sp>
        <p:nvSpPr>
          <p:cNvPr id="3" name="Content Placeholder 2">
            <a:extLst>
              <a:ext uri="{FF2B5EF4-FFF2-40B4-BE49-F238E27FC236}">
                <a16:creationId xmlns:a16="http://schemas.microsoft.com/office/drawing/2014/main" id="{1C6C797F-A200-5942-B48C-67F08CD299A3}"/>
              </a:ext>
            </a:extLst>
          </p:cNvPr>
          <p:cNvSpPr>
            <a:spLocks noGrp="1"/>
          </p:cNvSpPr>
          <p:nvPr>
            <p:ph idx="1"/>
          </p:nvPr>
        </p:nvSpPr>
        <p:spPr/>
        <p:txBody>
          <a:bodyPr>
            <a:normAutofit fontScale="92500"/>
          </a:bodyPr>
          <a:lstStyle/>
          <a:p>
            <a:r>
              <a:rPr lang="en-US" dirty="0"/>
              <a:t>For publishers </a:t>
            </a:r>
          </a:p>
          <a:p>
            <a:pPr lvl="1"/>
            <a:r>
              <a:rPr lang="en-US" dirty="0"/>
              <a:t>absorb some or all of these additional costs as part of the publication process</a:t>
            </a:r>
          </a:p>
          <a:p>
            <a:pPr lvl="1"/>
            <a:r>
              <a:rPr lang="en-US" dirty="0"/>
              <a:t>embrace author manuscripts deposited in repositories, hoping that the value added by discovery in their systems (and  by other aggregators), the layout/pagination/formatting/copyediting offsets potential disadvantage of reviewed manuscripts available elsewhere</a:t>
            </a:r>
          </a:p>
          <a:p>
            <a:pPr lvl="1"/>
            <a:r>
              <a:rPr lang="en-US" dirty="0"/>
              <a:t>enter into more transformative agreements</a:t>
            </a:r>
          </a:p>
          <a:p>
            <a:pPr lvl="1"/>
            <a:r>
              <a:rPr lang="en-US" dirty="0"/>
              <a:t>advocate for stream of revenue directly from funders to publishers to make articles OA </a:t>
            </a:r>
          </a:p>
          <a:p>
            <a:pPr lvl="2"/>
            <a:r>
              <a:rPr lang="en-US" dirty="0"/>
              <a:t>hybrid: subscription + OA fees (receiving some pushback from libraries and institutions seeking sustainability and balance in subscription fees)</a:t>
            </a:r>
          </a:p>
          <a:p>
            <a:pPr lvl="1"/>
            <a:endParaRPr lang="en-US" dirty="0"/>
          </a:p>
        </p:txBody>
      </p:sp>
    </p:spTree>
    <p:extLst>
      <p:ext uri="{BB962C8B-B14F-4D97-AF65-F5344CB8AC3E}">
        <p14:creationId xmlns:p14="http://schemas.microsoft.com/office/powerpoint/2010/main" val="74233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466B1-4743-FB48-BA90-4A44AA2CD10A}"/>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86672B79-4776-7645-83DE-737C2EAFAEDD}"/>
              </a:ext>
            </a:extLst>
          </p:cNvPr>
          <p:cNvSpPr>
            <a:spLocks noGrp="1"/>
          </p:cNvSpPr>
          <p:nvPr>
            <p:ph idx="1"/>
          </p:nvPr>
        </p:nvSpPr>
        <p:spPr/>
        <p:txBody>
          <a:bodyPr>
            <a:normAutofit lnSpcReduction="10000"/>
          </a:bodyPr>
          <a:lstStyle/>
          <a:p>
            <a:r>
              <a:rPr lang="en-US" b="0" dirty="0">
                <a:effectLst/>
              </a:rPr>
              <a:t>What funding threshold triggers the policy? (e.g. summer or yearlong funding)</a:t>
            </a:r>
          </a:p>
          <a:p>
            <a:r>
              <a:rPr lang="en-US" dirty="0"/>
              <a:t>How to determine what portion of a final output was agency funded?</a:t>
            </a:r>
          </a:p>
          <a:p>
            <a:r>
              <a:rPr lang="en-US" dirty="0"/>
              <a:t>Where to deposit?</a:t>
            </a:r>
          </a:p>
          <a:p>
            <a:pPr lvl="1"/>
            <a:r>
              <a:rPr lang="en-US" dirty="0"/>
              <a:t>Does “agency-designated repository” exclude institutional repositories?</a:t>
            </a:r>
          </a:p>
          <a:p>
            <a:r>
              <a:rPr lang="en-US" dirty="0"/>
              <a:t>What version?</a:t>
            </a:r>
          </a:p>
          <a:p>
            <a:r>
              <a:rPr lang="en-US" dirty="0"/>
              <a:t>Defining data</a:t>
            </a:r>
          </a:p>
          <a:p>
            <a:pPr lvl="1"/>
            <a:r>
              <a:rPr lang="en-US" dirty="0"/>
              <a:t>e.g. a history researcher’s photographs of archival documents?</a:t>
            </a:r>
          </a:p>
        </p:txBody>
      </p:sp>
    </p:spTree>
    <p:extLst>
      <p:ext uri="{BB962C8B-B14F-4D97-AF65-F5344CB8AC3E}">
        <p14:creationId xmlns:p14="http://schemas.microsoft.com/office/powerpoint/2010/main" val="373582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91552-E0F7-4948-98D0-8FC45DAAB228}"/>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143546B0-DF94-A94E-843C-6E903D4536F3}"/>
              </a:ext>
            </a:extLst>
          </p:cNvPr>
          <p:cNvSpPr>
            <a:spLocks noGrp="1"/>
          </p:cNvSpPr>
          <p:nvPr>
            <p:ph idx="1"/>
          </p:nvPr>
        </p:nvSpPr>
        <p:spPr/>
        <p:txBody>
          <a:bodyPr>
            <a:normAutofit fontScale="85000" lnSpcReduction="10000"/>
          </a:bodyPr>
          <a:lstStyle/>
          <a:p>
            <a:r>
              <a:rPr lang="en-US" dirty="0"/>
              <a:t>Is this a mandate or a recommendation?</a:t>
            </a:r>
          </a:p>
          <a:p>
            <a:r>
              <a:rPr lang="en-US" dirty="0"/>
              <a:t>How to address equity issues associated with transformative agreements?</a:t>
            </a:r>
          </a:p>
          <a:p>
            <a:r>
              <a:rPr lang="en-US" dirty="0"/>
              <a:t>What is the nature of the OSTP’s statutory authority over federal agencies? If an agency opts not to follow the terms laid out in the Nelson Memo, will there be any consequences? If so, what would they be?</a:t>
            </a:r>
          </a:p>
          <a:p>
            <a:r>
              <a:rPr lang="en-US" dirty="0"/>
              <a:t>Does the Nelson Memo wholly supersede the </a:t>
            </a:r>
            <a:r>
              <a:rPr lang="en-US" dirty="0" err="1"/>
              <a:t>Holdren</a:t>
            </a:r>
            <a:r>
              <a:rPr lang="en-US" dirty="0"/>
              <a:t> Memo, or are terms of the latter not directly altered by those of the Nelson Memo – such as, for example, the requirement that agencies incorporate in their plans a “strategy… for fostering public-private partnerships with scientific journals relevant to the agency’s research” – still in force?</a:t>
            </a:r>
          </a:p>
          <a:p>
            <a:pPr lvl="1"/>
            <a:r>
              <a:rPr lang="en-US" dirty="0">
                <a:hlinkClick r:id="rId2"/>
              </a:rPr>
              <a:t>Quoted from https://scholarlykitchen.sspnet.org/2022/08/29/a-new-ostp-memo-some-initial-observations-and-questions/</a:t>
            </a:r>
            <a:r>
              <a:rPr lang="en-US" dirty="0"/>
              <a:t> </a:t>
            </a:r>
          </a:p>
        </p:txBody>
      </p:sp>
    </p:spTree>
    <p:extLst>
      <p:ext uri="{BB962C8B-B14F-4D97-AF65-F5344CB8AC3E}">
        <p14:creationId xmlns:p14="http://schemas.microsoft.com/office/powerpoint/2010/main" val="191441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00FE6-CCB9-B54E-AF60-C59FCDBC720E}"/>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0466A3AD-6994-5B4C-8ACA-88D64677F88C}"/>
              </a:ext>
            </a:extLst>
          </p:cNvPr>
          <p:cNvSpPr>
            <a:spLocks noGrp="1"/>
          </p:cNvSpPr>
          <p:nvPr>
            <p:ph idx="1"/>
          </p:nvPr>
        </p:nvSpPr>
        <p:spPr/>
        <p:txBody>
          <a:bodyPr/>
          <a:lstStyle/>
          <a:p>
            <a:r>
              <a:rPr lang="en-US" dirty="0"/>
              <a:t>Do institutions need to ensure grant applications include resources to support Article Processing Charges?</a:t>
            </a:r>
          </a:p>
          <a:p>
            <a:r>
              <a:rPr lang="en-US" dirty="0"/>
              <a:t>How will business relationships with publishers shift</a:t>
            </a:r>
          </a:p>
          <a:p>
            <a:pPr lvl="1"/>
            <a:r>
              <a:rPr lang="en-US" dirty="0"/>
              <a:t>transformative agreements or other negotiated OA models</a:t>
            </a:r>
          </a:p>
          <a:p>
            <a:endParaRPr lang="en-US" dirty="0"/>
          </a:p>
          <a:p>
            <a:endParaRPr lang="en-US" dirty="0"/>
          </a:p>
        </p:txBody>
      </p:sp>
    </p:spTree>
    <p:extLst>
      <p:ext uri="{BB962C8B-B14F-4D97-AF65-F5344CB8AC3E}">
        <p14:creationId xmlns:p14="http://schemas.microsoft.com/office/powerpoint/2010/main" val="183904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9D6B3-E7A0-A8B7-DF23-6F6BC20D6F6D}"/>
              </a:ext>
            </a:extLst>
          </p:cNvPr>
          <p:cNvSpPr>
            <a:spLocks noGrp="1"/>
          </p:cNvSpPr>
          <p:nvPr>
            <p:ph type="title"/>
          </p:nvPr>
        </p:nvSpPr>
        <p:spPr/>
        <p:txBody>
          <a:bodyPr/>
          <a:lstStyle/>
          <a:p>
            <a:r>
              <a:rPr lang="en-US" dirty="0"/>
              <a:t>Federal Public Access Policies, Federal Purpose License, and Persistent IDs</a:t>
            </a:r>
          </a:p>
        </p:txBody>
      </p:sp>
      <p:sp>
        <p:nvSpPr>
          <p:cNvPr id="3" name="Text Placeholder 2">
            <a:extLst>
              <a:ext uri="{FF2B5EF4-FFF2-40B4-BE49-F238E27FC236}">
                <a16:creationId xmlns:a16="http://schemas.microsoft.com/office/drawing/2014/main" id="{2F75CEC9-4A48-7B31-B82A-8E60371521A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F6D889-03B9-76CB-BB1C-82B0040C5944}"/>
              </a:ext>
            </a:extLst>
          </p:cNvPr>
          <p:cNvSpPr>
            <a:spLocks noGrp="1"/>
          </p:cNvSpPr>
          <p:nvPr>
            <p:ph type="sldNum" sz="quarter" idx="12"/>
          </p:nvPr>
        </p:nvSpPr>
        <p:spPr/>
        <p:txBody>
          <a:bodyPr/>
          <a:lstStyle/>
          <a:p>
            <a:fld id="{2C7B0DAC-00EF-4B80-9D4F-90D854681558}" type="slidenum">
              <a:rPr lang="en-US" smtClean="0"/>
              <a:t>2</a:t>
            </a:fld>
            <a:endParaRPr lang="en-US"/>
          </a:p>
        </p:txBody>
      </p:sp>
    </p:spTree>
    <p:extLst>
      <p:ext uri="{BB962C8B-B14F-4D97-AF65-F5344CB8AC3E}">
        <p14:creationId xmlns:p14="http://schemas.microsoft.com/office/powerpoint/2010/main" val="3221089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D91E6-2CFE-58E1-2D9F-C05E393063A2}"/>
              </a:ext>
            </a:extLst>
          </p:cNvPr>
          <p:cNvSpPr>
            <a:spLocks noGrp="1"/>
          </p:cNvSpPr>
          <p:nvPr>
            <p:ph type="title"/>
          </p:nvPr>
        </p:nvSpPr>
        <p:spPr/>
        <p:txBody>
          <a:bodyPr/>
          <a:lstStyle/>
          <a:p>
            <a:r>
              <a:rPr lang="en-US" dirty="0"/>
              <a:t>Need for Federal Purpose License</a:t>
            </a:r>
          </a:p>
        </p:txBody>
      </p:sp>
      <p:sp>
        <p:nvSpPr>
          <p:cNvPr id="3" name="Content Placeholder 2">
            <a:extLst>
              <a:ext uri="{FF2B5EF4-FFF2-40B4-BE49-F238E27FC236}">
                <a16:creationId xmlns:a16="http://schemas.microsoft.com/office/drawing/2014/main" id="{EC781CBE-08B9-010B-0132-08B1E9187087}"/>
              </a:ext>
            </a:extLst>
          </p:cNvPr>
          <p:cNvSpPr>
            <a:spLocks noGrp="1"/>
          </p:cNvSpPr>
          <p:nvPr>
            <p:ph idx="1"/>
          </p:nvPr>
        </p:nvSpPr>
        <p:spPr>
          <a:xfrm>
            <a:off x="838200" y="1690688"/>
            <a:ext cx="10515600" cy="4486275"/>
          </a:xfrm>
        </p:spPr>
        <p:txBody>
          <a:bodyPr/>
          <a:lstStyle/>
          <a:p>
            <a:pPr>
              <a:spcBef>
                <a:spcPts val="450"/>
              </a:spcBef>
            </a:pPr>
            <a:r>
              <a:rPr lang="en-US" sz="1800" b="0" i="0" dirty="0">
                <a:solidFill>
                  <a:srgbClr val="000000"/>
                </a:solidFill>
                <a:effectLst/>
              </a:rPr>
              <a:t>From the </a:t>
            </a:r>
            <a:r>
              <a:rPr lang="en-US" sz="1800" dirty="0">
                <a:hlinkClick r:id="rId2"/>
              </a:rPr>
              <a:t>Right to Deposit</a:t>
            </a:r>
            <a:r>
              <a:rPr lang="en-US" sz="1800" dirty="0"/>
              <a:t>:</a:t>
            </a:r>
            <a:endParaRPr lang="en-US" sz="1800" b="0" i="0" dirty="0">
              <a:solidFill>
                <a:srgbClr val="000000"/>
              </a:solidFill>
              <a:effectLst/>
            </a:endParaRPr>
          </a:p>
          <a:p>
            <a:pPr>
              <a:spcBef>
                <a:spcPts val="450"/>
              </a:spcBef>
            </a:pPr>
            <a:r>
              <a:rPr lang="en-US" sz="2400" b="0" i="0" dirty="0">
                <a:solidFill>
                  <a:srgbClr val="000000"/>
                </a:solidFill>
                <a:effectLst/>
              </a:rPr>
              <a:t>Author ability to negotiate terms of publishing contracts is limited because as individuals they have little bargaining power. </a:t>
            </a:r>
            <a:endParaRPr lang="en-US" sz="2400" dirty="0">
              <a:solidFill>
                <a:srgbClr val="212121"/>
              </a:solidFill>
            </a:endParaRPr>
          </a:p>
          <a:p>
            <a:pPr>
              <a:spcBef>
                <a:spcPts val="450"/>
              </a:spcBef>
            </a:pPr>
            <a:r>
              <a:rPr lang="en-US" sz="2400" b="0" i="0" dirty="0">
                <a:solidFill>
                  <a:srgbClr val="000000"/>
                </a:solidFill>
                <a:effectLst/>
              </a:rPr>
              <a:t>Institutional OA policies do not reach all authors, and publishers can require authors to opt out of the policy as a precondition for publishing.</a:t>
            </a:r>
          </a:p>
          <a:p>
            <a:pPr>
              <a:spcBef>
                <a:spcPts val="450"/>
              </a:spcBef>
            </a:pPr>
            <a:r>
              <a:rPr lang="en-US" sz="2400" b="0" i="0" dirty="0">
                <a:solidFill>
                  <a:srgbClr val="000000"/>
                </a:solidFill>
                <a:effectLst/>
              </a:rPr>
              <a:t>Institutional efforts to negotiate </a:t>
            </a:r>
            <a:r>
              <a:rPr lang="en-US" sz="2400" dirty="0">
                <a:solidFill>
                  <a:srgbClr val="000000"/>
                </a:solidFill>
              </a:rPr>
              <a:t>rights with publishers to </a:t>
            </a:r>
            <a:r>
              <a:rPr lang="en-US" sz="2400" b="0" i="0" dirty="0">
                <a:solidFill>
                  <a:srgbClr val="000000"/>
                </a:solidFill>
                <a:effectLst/>
              </a:rPr>
              <a:t>deposit work with no embargo generally face tremendous resistance from publishers and tend to provide more benefit to authors at wealthier institutions versus authors at less-resourced institutions.</a:t>
            </a:r>
            <a:endParaRPr lang="en-US" sz="2400" dirty="0">
              <a:solidFill>
                <a:srgbClr val="212121"/>
              </a:solidFill>
            </a:endParaRPr>
          </a:p>
          <a:p>
            <a:pPr>
              <a:spcBef>
                <a:spcPts val="450"/>
              </a:spcBef>
            </a:pPr>
            <a:r>
              <a:rPr lang="en-US" sz="2400" b="0" i="0" dirty="0">
                <a:solidFill>
                  <a:srgbClr val="000000"/>
                </a:solidFill>
                <a:effectLst/>
              </a:rPr>
              <a:t>Some authors may have funding from multiple federal sources and could be overburdened if there are discrepancies and inconsistencies in guidance language and implementation across agencies.</a:t>
            </a:r>
            <a:endParaRPr lang="en-US" sz="2400" b="0" i="0" dirty="0">
              <a:solidFill>
                <a:srgbClr val="212121"/>
              </a:solidFill>
              <a:effectLst/>
            </a:endParaRPr>
          </a:p>
        </p:txBody>
      </p:sp>
      <p:sp>
        <p:nvSpPr>
          <p:cNvPr id="4" name="Slide Number Placeholder 3">
            <a:extLst>
              <a:ext uri="{FF2B5EF4-FFF2-40B4-BE49-F238E27FC236}">
                <a16:creationId xmlns:a16="http://schemas.microsoft.com/office/drawing/2014/main" id="{C3042EAB-9D8E-F4F6-2E28-3E825E6811CB}"/>
              </a:ext>
            </a:extLst>
          </p:cNvPr>
          <p:cNvSpPr>
            <a:spLocks noGrp="1"/>
          </p:cNvSpPr>
          <p:nvPr>
            <p:ph type="sldNum" sz="quarter" idx="12"/>
          </p:nvPr>
        </p:nvSpPr>
        <p:spPr/>
        <p:txBody>
          <a:bodyPr/>
          <a:lstStyle/>
          <a:p>
            <a:fld id="{2C7B0DAC-00EF-4B80-9D4F-90D854681558}" type="slidenum">
              <a:rPr lang="en-US" smtClean="0"/>
              <a:t>20</a:t>
            </a:fld>
            <a:endParaRPr lang="en-US"/>
          </a:p>
        </p:txBody>
      </p:sp>
    </p:spTree>
    <p:extLst>
      <p:ext uri="{BB962C8B-B14F-4D97-AF65-F5344CB8AC3E}">
        <p14:creationId xmlns:p14="http://schemas.microsoft.com/office/powerpoint/2010/main" val="129452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FE257-0952-E1AC-2810-EF26E5963C38}"/>
              </a:ext>
            </a:extLst>
          </p:cNvPr>
          <p:cNvSpPr>
            <a:spLocks noGrp="1"/>
          </p:cNvSpPr>
          <p:nvPr>
            <p:ph type="title"/>
          </p:nvPr>
        </p:nvSpPr>
        <p:spPr/>
        <p:txBody>
          <a:bodyPr/>
          <a:lstStyle/>
          <a:p>
            <a:r>
              <a:rPr lang="en-US" dirty="0"/>
              <a:t>Federal Purpose License (aka the “government use license”)</a:t>
            </a:r>
          </a:p>
        </p:txBody>
      </p:sp>
      <p:sp>
        <p:nvSpPr>
          <p:cNvPr id="3" name="Content Placeholder 2">
            <a:extLst>
              <a:ext uri="{FF2B5EF4-FFF2-40B4-BE49-F238E27FC236}">
                <a16:creationId xmlns:a16="http://schemas.microsoft.com/office/drawing/2014/main" id="{C9D9850A-F755-54F1-427F-EB078265F2C0}"/>
              </a:ext>
            </a:extLst>
          </p:cNvPr>
          <p:cNvSpPr>
            <a:spLocks noGrp="1"/>
          </p:cNvSpPr>
          <p:nvPr>
            <p:ph idx="1"/>
          </p:nvPr>
        </p:nvSpPr>
        <p:spPr/>
        <p:txBody>
          <a:bodyPr>
            <a:normAutofit fontScale="92500" lnSpcReduction="20000"/>
          </a:bodyPr>
          <a:lstStyle/>
          <a:p>
            <a:r>
              <a:rPr lang="en-US" dirty="0"/>
              <a:t>See the “</a:t>
            </a:r>
            <a:r>
              <a:rPr lang="en-US" dirty="0">
                <a:hlinkClick r:id="rId2"/>
              </a:rPr>
              <a:t>Right to Deposit</a:t>
            </a:r>
            <a:r>
              <a:rPr lang="en-US" dirty="0"/>
              <a:t>” initiative and this useful </a:t>
            </a:r>
            <a:r>
              <a:rPr lang="en-US" dirty="0">
                <a:hlinkClick r:id="rId3"/>
              </a:rPr>
              <a:t>fact sheet from Emory</a:t>
            </a:r>
            <a:endParaRPr lang="en-US" dirty="0"/>
          </a:p>
          <a:p>
            <a:r>
              <a:rPr lang="en-US" dirty="0"/>
              <a:t>Already </a:t>
            </a:r>
          </a:p>
          <a:p>
            <a:r>
              <a:rPr lang="en-US" dirty="0"/>
              <a:t>Provides agencies with nonexclusive rights to articles resulting from federally funded research</a:t>
            </a:r>
          </a:p>
          <a:p>
            <a:pPr lvl="1"/>
            <a:r>
              <a:rPr lang="en-US" dirty="0"/>
              <a:t>it takes effect immediately upon signing the grant agreement, meaning the agency retains it even if the author signs exclusive agreements with publishers</a:t>
            </a:r>
          </a:p>
          <a:p>
            <a:r>
              <a:rPr lang="en-US" dirty="0"/>
              <a:t>The license is non-exclusive, meaning authors still retain rights to their research products. </a:t>
            </a:r>
          </a:p>
          <a:p>
            <a:r>
              <a:rPr lang="en-US" dirty="0"/>
              <a:t>The DOE has been relying on the license for years; the government’s authority under the license has existed since at least 1976.</a:t>
            </a:r>
          </a:p>
          <a:p>
            <a:endParaRPr lang="en-US" dirty="0"/>
          </a:p>
          <a:p>
            <a:endParaRPr lang="en-US" dirty="0"/>
          </a:p>
        </p:txBody>
      </p:sp>
      <p:sp>
        <p:nvSpPr>
          <p:cNvPr id="4" name="Slide Number Placeholder 3">
            <a:extLst>
              <a:ext uri="{FF2B5EF4-FFF2-40B4-BE49-F238E27FC236}">
                <a16:creationId xmlns:a16="http://schemas.microsoft.com/office/drawing/2014/main" id="{89D0E162-D9C1-DF4E-942E-6A320FB6C89C}"/>
              </a:ext>
            </a:extLst>
          </p:cNvPr>
          <p:cNvSpPr>
            <a:spLocks noGrp="1"/>
          </p:cNvSpPr>
          <p:nvPr>
            <p:ph type="sldNum" sz="quarter" idx="12"/>
          </p:nvPr>
        </p:nvSpPr>
        <p:spPr/>
        <p:txBody>
          <a:bodyPr/>
          <a:lstStyle/>
          <a:p>
            <a:fld id="{2C7B0DAC-00EF-4B80-9D4F-90D854681558}" type="slidenum">
              <a:rPr lang="en-US" smtClean="0"/>
              <a:t>21</a:t>
            </a:fld>
            <a:endParaRPr lang="en-US"/>
          </a:p>
        </p:txBody>
      </p:sp>
    </p:spTree>
    <p:extLst>
      <p:ext uri="{BB962C8B-B14F-4D97-AF65-F5344CB8AC3E}">
        <p14:creationId xmlns:p14="http://schemas.microsoft.com/office/powerpoint/2010/main" val="535592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0CD15-5F7C-F77B-05FC-A34D13DBA0C5}"/>
              </a:ext>
            </a:extLst>
          </p:cNvPr>
          <p:cNvSpPr>
            <a:spLocks noGrp="1"/>
          </p:cNvSpPr>
          <p:nvPr>
            <p:ph type="title"/>
          </p:nvPr>
        </p:nvSpPr>
        <p:spPr/>
        <p:txBody>
          <a:bodyPr/>
          <a:lstStyle/>
          <a:p>
            <a:r>
              <a:rPr lang="en-US" dirty="0"/>
              <a:t>NISO US National Persistent Identifier Strategy</a:t>
            </a:r>
          </a:p>
        </p:txBody>
      </p:sp>
      <p:sp>
        <p:nvSpPr>
          <p:cNvPr id="3" name="Content Placeholder 2">
            <a:extLst>
              <a:ext uri="{FF2B5EF4-FFF2-40B4-BE49-F238E27FC236}">
                <a16:creationId xmlns:a16="http://schemas.microsoft.com/office/drawing/2014/main" id="{9527502A-B083-0E5C-2094-83EBC16CDB97}"/>
              </a:ext>
            </a:extLst>
          </p:cNvPr>
          <p:cNvSpPr>
            <a:spLocks noGrp="1"/>
          </p:cNvSpPr>
          <p:nvPr>
            <p:ph idx="1"/>
          </p:nvPr>
        </p:nvSpPr>
        <p:spPr/>
        <p:txBody>
          <a:bodyPr/>
          <a:lstStyle/>
          <a:p>
            <a:r>
              <a:rPr lang="en-US" b="0" i="0" dirty="0">
                <a:solidFill>
                  <a:srgbClr val="42423C"/>
                </a:solidFill>
                <a:effectLst/>
              </a:rPr>
              <a:t>The National Information Standards Organization (NISO) develops national standards and best practices related to publishing, bibliographic, library applications</a:t>
            </a:r>
          </a:p>
          <a:p>
            <a:r>
              <a:rPr lang="en-US" dirty="0">
                <a:solidFill>
                  <a:srgbClr val="42423C"/>
                </a:solidFill>
              </a:rPr>
              <a:t>Sep 2024 NISO members </a:t>
            </a:r>
            <a:r>
              <a:rPr lang="en-US" b="0" i="0" dirty="0">
                <a:solidFill>
                  <a:srgbClr val="42423C"/>
                </a:solidFill>
                <a:effectLst/>
              </a:rPr>
              <a:t>approved the formation of a Working Group to develop a standard for a United States national PID strategy following circulation of their </a:t>
            </a:r>
            <a:r>
              <a:rPr lang="en-US" b="0" i="0" dirty="0">
                <a:solidFill>
                  <a:srgbClr val="42423C"/>
                </a:solidFill>
                <a:effectLst/>
                <a:hlinkClick r:id="rId2"/>
              </a:rPr>
              <a:t>Developing a US National PID Strategy</a:t>
            </a:r>
            <a:r>
              <a:rPr lang="en-US" b="0" i="0" dirty="0">
                <a:solidFill>
                  <a:srgbClr val="42423C"/>
                </a:solidFill>
                <a:effectLst/>
              </a:rPr>
              <a:t> report</a:t>
            </a:r>
          </a:p>
          <a:p>
            <a:endParaRPr lang="en-US" b="0" i="0" dirty="0">
              <a:solidFill>
                <a:srgbClr val="42423C"/>
              </a:solidFill>
              <a:effectLst/>
            </a:endParaRPr>
          </a:p>
          <a:p>
            <a:endParaRPr lang="en-US" dirty="0"/>
          </a:p>
        </p:txBody>
      </p:sp>
      <p:sp>
        <p:nvSpPr>
          <p:cNvPr id="4" name="Slide Number Placeholder 3">
            <a:extLst>
              <a:ext uri="{FF2B5EF4-FFF2-40B4-BE49-F238E27FC236}">
                <a16:creationId xmlns:a16="http://schemas.microsoft.com/office/drawing/2014/main" id="{AA2BA031-5AFF-ECF9-3598-F5C5631A693B}"/>
              </a:ext>
            </a:extLst>
          </p:cNvPr>
          <p:cNvSpPr>
            <a:spLocks noGrp="1"/>
          </p:cNvSpPr>
          <p:nvPr>
            <p:ph type="sldNum" sz="quarter" idx="12"/>
          </p:nvPr>
        </p:nvSpPr>
        <p:spPr/>
        <p:txBody>
          <a:bodyPr/>
          <a:lstStyle/>
          <a:p>
            <a:fld id="{2C7B0DAC-00EF-4B80-9D4F-90D854681558}" type="slidenum">
              <a:rPr lang="en-US" smtClean="0"/>
              <a:t>22</a:t>
            </a:fld>
            <a:endParaRPr lang="en-US"/>
          </a:p>
        </p:txBody>
      </p:sp>
    </p:spTree>
    <p:extLst>
      <p:ext uri="{BB962C8B-B14F-4D97-AF65-F5344CB8AC3E}">
        <p14:creationId xmlns:p14="http://schemas.microsoft.com/office/powerpoint/2010/main" val="472525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C9BED-7131-B44B-A5A7-EBD2B4F3F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3D1001-E9D1-DE05-29C4-0A22E945EBC9}"/>
              </a:ext>
            </a:extLst>
          </p:cNvPr>
          <p:cNvSpPr>
            <a:spLocks noGrp="1"/>
          </p:cNvSpPr>
          <p:nvPr>
            <p:ph type="title"/>
          </p:nvPr>
        </p:nvSpPr>
        <p:spPr/>
        <p:txBody>
          <a:bodyPr/>
          <a:lstStyle/>
          <a:p>
            <a:r>
              <a:rPr lang="en-US" dirty="0"/>
              <a:t>PIDs are:</a:t>
            </a:r>
          </a:p>
        </p:txBody>
      </p:sp>
      <p:sp>
        <p:nvSpPr>
          <p:cNvPr id="3" name="Content Placeholder 2">
            <a:extLst>
              <a:ext uri="{FF2B5EF4-FFF2-40B4-BE49-F238E27FC236}">
                <a16:creationId xmlns:a16="http://schemas.microsoft.com/office/drawing/2014/main" id="{E560B13A-46E5-F837-C850-3D9EE643DABB}"/>
              </a:ext>
            </a:extLst>
          </p:cNvPr>
          <p:cNvSpPr>
            <a:spLocks noGrp="1"/>
          </p:cNvSpPr>
          <p:nvPr>
            <p:ph idx="1"/>
          </p:nvPr>
        </p:nvSpPr>
        <p:spPr>
          <a:xfrm>
            <a:off x="838200" y="1825625"/>
            <a:ext cx="10515600" cy="4667250"/>
          </a:xfrm>
        </p:spPr>
        <p:txBody>
          <a:bodyPr>
            <a:normAutofit/>
          </a:bodyPr>
          <a:lstStyle/>
          <a:p>
            <a:r>
              <a:rPr lang="en-US" dirty="0">
                <a:solidFill>
                  <a:srgbClr val="42423C"/>
                </a:solidFill>
              </a:rPr>
              <a:t>Globally unique digital identifiers identifying an entity</a:t>
            </a:r>
          </a:p>
          <a:p>
            <a:r>
              <a:rPr lang="en-US" dirty="0">
                <a:solidFill>
                  <a:srgbClr val="42423C"/>
                </a:solidFill>
              </a:rPr>
              <a:t>Persistent</a:t>
            </a:r>
          </a:p>
          <a:p>
            <a:r>
              <a:rPr lang="en-US" dirty="0">
                <a:solidFill>
                  <a:srgbClr val="42423C"/>
                </a:solidFill>
              </a:rPr>
              <a:t>Machine resolvable</a:t>
            </a:r>
          </a:p>
          <a:p>
            <a:r>
              <a:rPr lang="en-US" dirty="0">
                <a:solidFill>
                  <a:srgbClr val="42423C"/>
                </a:solidFill>
              </a:rPr>
              <a:t>Include associated metadata schema</a:t>
            </a:r>
          </a:p>
          <a:p>
            <a:r>
              <a:rPr lang="en-US" dirty="0">
                <a:solidFill>
                  <a:srgbClr val="42423C"/>
                </a:solidFill>
              </a:rPr>
              <a:t>Can be used to disambiguate between entities</a:t>
            </a:r>
          </a:p>
          <a:p>
            <a:r>
              <a:rPr lang="en-US" dirty="0">
                <a:solidFill>
                  <a:srgbClr val="42423C"/>
                </a:solidFill>
              </a:rPr>
              <a:t>Interoperate and reference each other within research discovery and management systems</a:t>
            </a:r>
          </a:p>
        </p:txBody>
      </p:sp>
      <p:sp>
        <p:nvSpPr>
          <p:cNvPr id="4" name="Slide Number Placeholder 3">
            <a:extLst>
              <a:ext uri="{FF2B5EF4-FFF2-40B4-BE49-F238E27FC236}">
                <a16:creationId xmlns:a16="http://schemas.microsoft.com/office/drawing/2014/main" id="{4893670C-A6FD-4E8E-4447-E1D0B1767A8F}"/>
              </a:ext>
            </a:extLst>
          </p:cNvPr>
          <p:cNvSpPr>
            <a:spLocks noGrp="1"/>
          </p:cNvSpPr>
          <p:nvPr>
            <p:ph type="sldNum" sz="quarter" idx="12"/>
          </p:nvPr>
        </p:nvSpPr>
        <p:spPr/>
        <p:txBody>
          <a:bodyPr/>
          <a:lstStyle/>
          <a:p>
            <a:fld id="{2C7B0DAC-00EF-4B80-9D4F-90D854681558}" type="slidenum">
              <a:rPr lang="en-US" smtClean="0"/>
              <a:t>23</a:t>
            </a:fld>
            <a:endParaRPr lang="en-US"/>
          </a:p>
        </p:txBody>
      </p:sp>
    </p:spTree>
    <p:extLst>
      <p:ext uri="{BB962C8B-B14F-4D97-AF65-F5344CB8AC3E}">
        <p14:creationId xmlns:p14="http://schemas.microsoft.com/office/powerpoint/2010/main" val="3590235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7837E-AE2B-5FC8-BD6E-D5D53CB329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496DEF-4EFB-56C6-3DC9-4A696C65D701}"/>
              </a:ext>
            </a:extLst>
          </p:cNvPr>
          <p:cNvSpPr>
            <a:spLocks noGrp="1"/>
          </p:cNvSpPr>
          <p:nvPr>
            <p:ph type="title"/>
          </p:nvPr>
        </p:nvSpPr>
        <p:spPr/>
        <p:txBody>
          <a:bodyPr/>
          <a:lstStyle/>
          <a:p>
            <a:r>
              <a:rPr lang="en-US" dirty="0"/>
              <a:t>PID examples</a:t>
            </a:r>
          </a:p>
        </p:txBody>
      </p:sp>
      <p:sp>
        <p:nvSpPr>
          <p:cNvPr id="3" name="Content Placeholder 2">
            <a:extLst>
              <a:ext uri="{FF2B5EF4-FFF2-40B4-BE49-F238E27FC236}">
                <a16:creationId xmlns:a16="http://schemas.microsoft.com/office/drawing/2014/main" id="{AE8BB62B-A2DA-4E81-FC0A-8570F1D1E4FD}"/>
              </a:ext>
            </a:extLst>
          </p:cNvPr>
          <p:cNvSpPr>
            <a:spLocks noGrp="1"/>
          </p:cNvSpPr>
          <p:nvPr>
            <p:ph idx="1"/>
          </p:nvPr>
        </p:nvSpPr>
        <p:spPr/>
        <p:txBody>
          <a:bodyPr/>
          <a:lstStyle/>
          <a:p>
            <a:r>
              <a:rPr lang="en-US" dirty="0">
                <a:solidFill>
                  <a:srgbClr val="42423C"/>
                </a:solidFill>
              </a:rPr>
              <a:t>Digital Object Identifiers (DOIs) : textual outputs, datasets, software</a:t>
            </a:r>
          </a:p>
          <a:p>
            <a:r>
              <a:rPr lang="en-US" dirty="0">
                <a:solidFill>
                  <a:srgbClr val="42423C"/>
                </a:solidFill>
              </a:rPr>
              <a:t>Research Organization Registry (RORs) : organizations, funders</a:t>
            </a:r>
          </a:p>
          <a:p>
            <a:r>
              <a:rPr lang="en-US" dirty="0">
                <a:solidFill>
                  <a:srgbClr val="42423C"/>
                </a:solidFill>
              </a:rPr>
              <a:t>Open Researcher and Contributor ID (ORCIDs) : researcher</a:t>
            </a:r>
          </a:p>
          <a:p>
            <a:r>
              <a:rPr lang="en-US" dirty="0">
                <a:solidFill>
                  <a:srgbClr val="42423C"/>
                </a:solidFill>
              </a:rPr>
              <a:t>Data Management Plan ID (DMP-ID) : data management and sharing plan</a:t>
            </a:r>
          </a:p>
          <a:p>
            <a:r>
              <a:rPr lang="en-US" dirty="0">
                <a:solidFill>
                  <a:srgbClr val="42423C"/>
                </a:solidFill>
              </a:rPr>
              <a:t>Grant ID : grant/award</a:t>
            </a:r>
          </a:p>
          <a:p>
            <a:pPr marL="0" indent="0">
              <a:buNone/>
            </a:pPr>
            <a:endParaRPr lang="en-US" dirty="0">
              <a:solidFill>
                <a:srgbClr val="42423C"/>
              </a:solidFill>
            </a:endParaRPr>
          </a:p>
        </p:txBody>
      </p:sp>
      <p:sp>
        <p:nvSpPr>
          <p:cNvPr id="4" name="Slide Number Placeholder 3">
            <a:extLst>
              <a:ext uri="{FF2B5EF4-FFF2-40B4-BE49-F238E27FC236}">
                <a16:creationId xmlns:a16="http://schemas.microsoft.com/office/drawing/2014/main" id="{22DB1D0C-1FCE-94EE-2287-D45A5A0516A1}"/>
              </a:ext>
            </a:extLst>
          </p:cNvPr>
          <p:cNvSpPr>
            <a:spLocks noGrp="1"/>
          </p:cNvSpPr>
          <p:nvPr>
            <p:ph type="sldNum" sz="quarter" idx="12"/>
          </p:nvPr>
        </p:nvSpPr>
        <p:spPr/>
        <p:txBody>
          <a:bodyPr/>
          <a:lstStyle/>
          <a:p>
            <a:fld id="{2C7B0DAC-00EF-4B80-9D4F-90D854681558}" type="slidenum">
              <a:rPr lang="en-US" smtClean="0"/>
              <a:t>24</a:t>
            </a:fld>
            <a:endParaRPr lang="en-US"/>
          </a:p>
        </p:txBody>
      </p:sp>
    </p:spTree>
    <p:extLst>
      <p:ext uri="{BB962C8B-B14F-4D97-AF65-F5344CB8AC3E}">
        <p14:creationId xmlns:p14="http://schemas.microsoft.com/office/powerpoint/2010/main" val="470465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6822A-3365-736B-B9C9-FA383B5E0F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47BFB-8449-7F90-0422-65331A114AE7}"/>
              </a:ext>
            </a:extLst>
          </p:cNvPr>
          <p:cNvSpPr>
            <a:spLocks noGrp="1"/>
          </p:cNvSpPr>
          <p:nvPr>
            <p:ph type="title"/>
          </p:nvPr>
        </p:nvSpPr>
        <p:spPr/>
        <p:txBody>
          <a:bodyPr/>
          <a:lstStyle/>
          <a:p>
            <a:r>
              <a:rPr lang="en-US" dirty="0"/>
              <a:t>PIDs should</a:t>
            </a:r>
          </a:p>
        </p:txBody>
      </p:sp>
      <p:sp>
        <p:nvSpPr>
          <p:cNvPr id="3" name="Content Placeholder 2">
            <a:extLst>
              <a:ext uri="{FF2B5EF4-FFF2-40B4-BE49-F238E27FC236}">
                <a16:creationId xmlns:a16="http://schemas.microsoft.com/office/drawing/2014/main" id="{25F2509B-D355-C0B3-6FC4-AAC078A662B6}"/>
              </a:ext>
            </a:extLst>
          </p:cNvPr>
          <p:cNvSpPr>
            <a:spLocks noGrp="1"/>
          </p:cNvSpPr>
          <p:nvPr>
            <p:ph idx="1"/>
          </p:nvPr>
        </p:nvSpPr>
        <p:spPr>
          <a:xfrm>
            <a:off x="838200" y="1825625"/>
            <a:ext cx="10515600" cy="4667250"/>
          </a:xfrm>
        </p:spPr>
        <p:txBody>
          <a:bodyPr>
            <a:normAutofit fontScale="92500" lnSpcReduction="20000"/>
          </a:bodyPr>
          <a:lstStyle/>
          <a:p>
            <a:r>
              <a:rPr lang="en-US" dirty="0">
                <a:solidFill>
                  <a:srgbClr val="42423C"/>
                </a:solidFill>
              </a:rPr>
              <a:t>Include freely available and open exchange of basic metadata</a:t>
            </a:r>
          </a:p>
          <a:p>
            <a:r>
              <a:rPr lang="en-US" dirty="0">
                <a:solidFill>
                  <a:srgbClr val="42423C"/>
                </a:solidFill>
              </a:rPr>
              <a:t>Use well-established resolver services (i.e. connect PID to more information about the object to which it refers)</a:t>
            </a:r>
          </a:p>
          <a:p>
            <a:r>
              <a:rPr lang="en-US" dirty="0">
                <a:solidFill>
                  <a:srgbClr val="42423C"/>
                </a:solidFill>
              </a:rPr>
              <a:t>Have documented and published policies alongside schema descriptions to provide clarity and transparency</a:t>
            </a:r>
          </a:p>
          <a:p>
            <a:r>
              <a:rPr lang="en-US" dirty="0">
                <a:solidFill>
                  <a:srgbClr val="42423C"/>
                </a:solidFill>
              </a:rPr>
              <a:t>Be actively monitored to remain functional</a:t>
            </a:r>
          </a:p>
          <a:p>
            <a:r>
              <a:rPr lang="en-US" dirty="0">
                <a:solidFill>
                  <a:srgbClr val="42423C"/>
                </a:solidFill>
              </a:rPr>
              <a:t>Have a simple proves for assigning the ID and creating record metadata</a:t>
            </a:r>
          </a:p>
          <a:p>
            <a:r>
              <a:rPr lang="en-US" dirty="0">
                <a:solidFill>
                  <a:srgbClr val="42423C"/>
                </a:solidFill>
              </a:rPr>
              <a:t>Should have standardized structures, metadata, and services allowing for community input</a:t>
            </a:r>
          </a:p>
          <a:p>
            <a:r>
              <a:rPr lang="en-US" dirty="0">
                <a:solidFill>
                  <a:srgbClr val="42423C"/>
                </a:solidFill>
              </a:rPr>
              <a:t>Allow for extensibility (adapt to new use cases)</a:t>
            </a:r>
          </a:p>
          <a:p>
            <a:r>
              <a:rPr lang="en-US" dirty="0">
                <a:solidFill>
                  <a:srgbClr val="42423C"/>
                </a:solidFill>
              </a:rPr>
              <a:t>Be accountable to the user community that adopts them</a:t>
            </a:r>
          </a:p>
        </p:txBody>
      </p:sp>
      <p:sp>
        <p:nvSpPr>
          <p:cNvPr id="4" name="Slide Number Placeholder 3">
            <a:extLst>
              <a:ext uri="{FF2B5EF4-FFF2-40B4-BE49-F238E27FC236}">
                <a16:creationId xmlns:a16="http://schemas.microsoft.com/office/drawing/2014/main" id="{F6210FB2-6612-F0FE-C867-0C0FDCBB0C2A}"/>
              </a:ext>
            </a:extLst>
          </p:cNvPr>
          <p:cNvSpPr>
            <a:spLocks noGrp="1"/>
          </p:cNvSpPr>
          <p:nvPr>
            <p:ph type="sldNum" sz="quarter" idx="12"/>
          </p:nvPr>
        </p:nvSpPr>
        <p:spPr/>
        <p:txBody>
          <a:bodyPr/>
          <a:lstStyle/>
          <a:p>
            <a:fld id="{2C7B0DAC-00EF-4B80-9D4F-90D854681558}" type="slidenum">
              <a:rPr lang="en-US" smtClean="0"/>
              <a:t>25</a:t>
            </a:fld>
            <a:endParaRPr lang="en-US"/>
          </a:p>
        </p:txBody>
      </p:sp>
    </p:spTree>
    <p:extLst>
      <p:ext uri="{BB962C8B-B14F-4D97-AF65-F5344CB8AC3E}">
        <p14:creationId xmlns:p14="http://schemas.microsoft.com/office/powerpoint/2010/main" val="2585816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3472E-33E9-E130-E37D-0CC12F2A33E6}"/>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A0DAAB2C-D461-397C-0714-54100CC3C80A}"/>
              </a:ext>
            </a:extLst>
          </p:cNvPr>
          <p:cNvSpPr>
            <a:spLocks noGrp="1"/>
          </p:cNvSpPr>
          <p:nvPr>
            <p:ph idx="1"/>
          </p:nvPr>
        </p:nvSpPr>
        <p:spPr/>
        <p:txBody>
          <a:bodyPr>
            <a:normAutofit fontScale="92500"/>
          </a:bodyPr>
          <a:lstStyle/>
          <a:p>
            <a:r>
              <a:rPr lang="en-US" b="1" dirty="0"/>
              <a:t>A unified strategy</a:t>
            </a:r>
            <a:r>
              <a:rPr lang="en-US" dirty="0"/>
              <a:t> ensures compliance with U.S. public access policies, benefiting both federal agencies and research institutions. </a:t>
            </a:r>
          </a:p>
          <a:p>
            <a:pPr lvl="1"/>
            <a:r>
              <a:rPr lang="en-US" dirty="0"/>
              <a:t>By standardizing PIDs, agencies can track research outputs, measure research impact, and improve public access to results from federally funded projects.</a:t>
            </a:r>
          </a:p>
          <a:p>
            <a:pPr lvl="1"/>
            <a:r>
              <a:rPr lang="en-US" dirty="0"/>
              <a:t>For universities and research institutions, consistent PIDs facilitate compliance and ensure research data, publications, and software are traceable across organizations. </a:t>
            </a:r>
          </a:p>
          <a:p>
            <a:r>
              <a:rPr lang="en-US" dirty="0"/>
              <a:t>Embed open science principles to keep scholarly work open and available</a:t>
            </a:r>
          </a:p>
          <a:p>
            <a:r>
              <a:rPr lang="en-US" dirty="0"/>
              <a:t>Prioritize infrastructure that supports research community needs</a:t>
            </a:r>
          </a:p>
        </p:txBody>
      </p:sp>
      <p:sp>
        <p:nvSpPr>
          <p:cNvPr id="4" name="Slide Number Placeholder 3">
            <a:extLst>
              <a:ext uri="{FF2B5EF4-FFF2-40B4-BE49-F238E27FC236}">
                <a16:creationId xmlns:a16="http://schemas.microsoft.com/office/drawing/2014/main" id="{CFD41891-396D-F8C3-1D4B-D3F3DD75BDC9}"/>
              </a:ext>
            </a:extLst>
          </p:cNvPr>
          <p:cNvSpPr>
            <a:spLocks noGrp="1"/>
          </p:cNvSpPr>
          <p:nvPr>
            <p:ph type="sldNum" sz="quarter" idx="12"/>
          </p:nvPr>
        </p:nvSpPr>
        <p:spPr/>
        <p:txBody>
          <a:bodyPr/>
          <a:lstStyle/>
          <a:p>
            <a:fld id="{2C7B0DAC-00EF-4B80-9D4F-90D854681558}" type="slidenum">
              <a:rPr lang="en-US" smtClean="0"/>
              <a:t>26</a:t>
            </a:fld>
            <a:endParaRPr lang="en-US"/>
          </a:p>
        </p:txBody>
      </p:sp>
    </p:spTree>
    <p:extLst>
      <p:ext uri="{BB962C8B-B14F-4D97-AF65-F5344CB8AC3E}">
        <p14:creationId xmlns:p14="http://schemas.microsoft.com/office/powerpoint/2010/main" val="2242478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9889A-CDF1-5A4C-948F-973B55BAB4B1}"/>
              </a:ext>
            </a:extLst>
          </p:cNvPr>
          <p:cNvSpPr>
            <a:spLocks noGrp="1"/>
          </p:cNvSpPr>
          <p:nvPr>
            <p:ph type="title"/>
          </p:nvPr>
        </p:nvSpPr>
        <p:spPr>
          <a:xfrm>
            <a:off x="0" y="0"/>
            <a:ext cx="2832100" cy="511175"/>
          </a:xfrm>
        </p:spPr>
        <p:txBody>
          <a:bodyPr>
            <a:normAutofit fontScale="90000"/>
          </a:bodyPr>
          <a:lstStyle/>
          <a:p>
            <a:r>
              <a:rPr lang="en-US" dirty="0"/>
              <a:t>Resources</a:t>
            </a:r>
          </a:p>
        </p:txBody>
      </p:sp>
      <p:sp>
        <p:nvSpPr>
          <p:cNvPr id="3" name="Content Placeholder 2">
            <a:extLst>
              <a:ext uri="{FF2B5EF4-FFF2-40B4-BE49-F238E27FC236}">
                <a16:creationId xmlns:a16="http://schemas.microsoft.com/office/drawing/2014/main" id="{3A997A4A-E246-ED48-86F5-58D73DB4FB47}"/>
              </a:ext>
            </a:extLst>
          </p:cNvPr>
          <p:cNvSpPr>
            <a:spLocks noGrp="1"/>
          </p:cNvSpPr>
          <p:nvPr>
            <p:ph idx="1"/>
          </p:nvPr>
        </p:nvSpPr>
        <p:spPr>
          <a:xfrm>
            <a:off x="152400" y="606424"/>
            <a:ext cx="6221896" cy="6111875"/>
          </a:xfrm>
        </p:spPr>
        <p:txBody>
          <a:bodyPr>
            <a:normAutofit fontScale="92500" lnSpcReduction="10000"/>
          </a:bodyPr>
          <a:lstStyle/>
          <a:p>
            <a:pPr marL="0" indent="0">
              <a:buNone/>
            </a:pPr>
            <a:r>
              <a:rPr lang="en-US" sz="1400" u="sng" dirty="0"/>
              <a:t>OSTP</a:t>
            </a:r>
          </a:p>
          <a:p>
            <a:r>
              <a:rPr lang="en-US" sz="1400" dirty="0">
                <a:hlinkClick r:id="rId2"/>
              </a:rPr>
              <a:t>Nelson Memo</a:t>
            </a:r>
            <a:r>
              <a:rPr lang="en-US" sz="1400" dirty="0"/>
              <a:t> &amp; accompanying report on </a:t>
            </a:r>
            <a:r>
              <a:rPr lang="en-US" sz="1400" dirty="0">
                <a:hlinkClick r:id="rId3"/>
              </a:rPr>
              <a:t>Economic Landscape of Federal Public Access Policy</a:t>
            </a:r>
            <a:endParaRPr lang="en-US" sz="1400" dirty="0"/>
          </a:p>
          <a:p>
            <a:r>
              <a:rPr lang="en-US" sz="1400" dirty="0">
                <a:hlinkClick r:id="rId4"/>
              </a:rPr>
              <a:t>2021 OSTP report</a:t>
            </a:r>
            <a:r>
              <a:rPr lang="en-US" sz="1400" dirty="0"/>
              <a:t> on progress of public access</a:t>
            </a:r>
          </a:p>
          <a:p>
            <a:r>
              <a:rPr lang="en-US" sz="1400" dirty="0">
                <a:hlinkClick r:id="rId5"/>
              </a:rPr>
              <a:t>2013 &amp; 2022 memo comparison</a:t>
            </a:r>
            <a:endParaRPr lang="en-US" sz="1400" dirty="0"/>
          </a:p>
          <a:p>
            <a:r>
              <a:rPr lang="en-US" sz="1400" dirty="0">
                <a:hlinkClick r:id="rId6"/>
              </a:rPr>
              <a:t>Letter to OSTP</a:t>
            </a:r>
            <a:r>
              <a:rPr lang="en-US" sz="1400" dirty="0"/>
              <a:t> from House Committee on Science, Space &amp; Technology members</a:t>
            </a:r>
          </a:p>
          <a:p>
            <a:r>
              <a:rPr lang="en-US" sz="1400" dirty="0"/>
              <a:t>Taylor, et al. </a:t>
            </a:r>
            <a:r>
              <a:rPr lang="en-US" sz="1400" i="1" dirty="0"/>
              <a:t>Realities of Academic Data Sharing (RADS) Initiative: </a:t>
            </a:r>
            <a:r>
              <a:rPr lang="en-US" sz="1400" i="1" dirty="0">
                <a:hlinkClick r:id="rId7"/>
              </a:rPr>
              <a:t>Public Access Data Management and Sharing Activities for Academic Administration and Researchers</a:t>
            </a:r>
            <a:r>
              <a:rPr lang="en-US" sz="1400" dirty="0"/>
              <a:t>. Association of Research Libraries. 2022. </a:t>
            </a:r>
          </a:p>
          <a:p>
            <a:r>
              <a:rPr lang="en-US" sz="1400" dirty="0"/>
              <a:t>Articles</a:t>
            </a:r>
          </a:p>
          <a:p>
            <a:pPr lvl="1"/>
            <a:r>
              <a:rPr lang="en-US" sz="1400" dirty="0">
                <a:hlinkClick r:id="rId8"/>
              </a:rPr>
              <a:t>Zero Embargo</a:t>
            </a:r>
            <a:endParaRPr lang="en-US" sz="1400" dirty="0"/>
          </a:p>
          <a:p>
            <a:pPr lvl="1"/>
            <a:r>
              <a:rPr lang="en-US" sz="1400" dirty="0">
                <a:hlinkClick r:id="rId9"/>
              </a:rPr>
              <a:t>Quantifying the Impact of the OSTP Policy </a:t>
            </a:r>
            <a:endParaRPr lang="en-US" sz="1400" dirty="0"/>
          </a:p>
          <a:p>
            <a:pPr lvl="1"/>
            <a:r>
              <a:rPr lang="en-US" sz="1400" dirty="0">
                <a:hlinkClick r:id="rId10"/>
              </a:rPr>
              <a:t>Speculation on the Most Likely OSTP Nelson Memo Implementation Scenario and the Resulting Publisher Strategies</a:t>
            </a:r>
            <a:r>
              <a:rPr lang="en-US" sz="1400" dirty="0"/>
              <a:t> </a:t>
            </a:r>
          </a:p>
          <a:p>
            <a:pPr lvl="1"/>
            <a:r>
              <a:rPr lang="en-US" sz="1400" dirty="0">
                <a:hlinkClick r:id="rId11"/>
              </a:rPr>
              <a:t>The Nelson Memo: More Questions than Answers</a:t>
            </a:r>
            <a:endParaRPr lang="en-US" sz="1400" dirty="0"/>
          </a:p>
          <a:p>
            <a:r>
              <a:rPr lang="en-US" sz="1400" dirty="0"/>
              <a:t>Presentations</a:t>
            </a:r>
          </a:p>
          <a:p>
            <a:pPr lvl="1"/>
            <a:r>
              <a:rPr lang="en-US" sz="1400" dirty="0">
                <a:hlinkClick r:id="rId12"/>
              </a:rPr>
              <a:t>OSTP Community Forum on the 2022 OSTP Public Access Policy Guidance</a:t>
            </a:r>
            <a:r>
              <a:rPr lang="en-US" sz="1400" dirty="0"/>
              <a:t> </a:t>
            </a:r>
          </a:p>
          <a:p>
            <a:pPr lvl="1"/>
            <a:r>
              <a:rPr lang="en-US" sz="1400" dirty="0">
                <a:hlinkClick r:id="rId13"/>
              </a:rPr>
              <a:t>Association of Research Libraries listening session</a:t>
            </a:r>
            <a:endParaRPr lang="en-US" sz="1400" dirty="0"/>
          </a:p>
          <a:p>
            <a:pPr marL="457200" lvl="1" indent="0">
              <a:buNone/>
            </a:pPr>
            <a:endParaRPr lang="en-US" sz="1400" dirty="0"/>
          </a:p>
          <a:p>
            <a:pPr marL="0" indent="0">
              <a:buNone/>
            </a:pPr>
            <a:r>
              <a:rPr lang="en-US" sz="1400" u="sng" dirty="0"/>
              <a:t>National PID Strategy</a:t>
            </a:r>
          </a:p>
          <a:p>
            <a:r>
              <a:rPr lang="en-US" sz="1400" dirty="0"/>
              <a:t>Developing a US National PID Strategy. ORFG PID Strategy Working Group. 2024. </a:t>
            </a:r>
            <a:r>
              <a:rPr lang="en-US" sz="1400" dirty="0" err="1"/>
              <a:t>Zenodo</a:t>
            </a:r>
            <a:r>
              <a:rPr lang="en-US" sz="1400" dirty="0"/>
              <a:t>. </a:t>
            </a:r>
            <a:r>
              <a:rPr lang="en-US" sz="1400" dirty="0">
                <a:hlinkClick r:id="rId14"/>
              </a:rPr>
              <a:t>https://doi.org/10.5281/zenodo.10811008</a:t>
            </a:r>
            <a:r>
              <a:rPr lang="en-US" sz="1400" dirty="0"/>
              <a:t> </a:t>
            </a:r>
          </a:p>
          <a:p>
            <a:pPr lvl="1"/>
            <a:r>
              <a:rPr lang="en-US" sz="1200" dirty="0"/>
              <a:t>6 Episode </a:t>
            </a:r>
            <a:r>
              <a:rPr lang="en-US" sz="1200" dirty="0">
                <a:hlinkClick r:id="rId15"/>
              </a:rPr>
              <a:t>YouTube series on Developing a National PID Strategy</a:t>
            </a:r>
            <a:endParaRPr lang="en-US" sz="1200" dirty="0"/>
          </a:p>
          <a:p>
            <a:r>
              <a:rPr lang="en-US" sz="1400" dirty="0">
                <a:hlinkClick r:id="rId16"/>
              </a:rPr>
              <a:t>Desirable Characteristics of Persistent Identifiers</a:t>
            </a:r>
            <a:endParaRPr lang="en-US" sz="1400" dirty="0"/>
          </a:p>
        </p:txBody>
      </p:sp>
      <p:sp>
        <p:nvSpPr>
          <p:cNvPr id="4" name="Content Placeholder 2">
            <a:extLst>
              <a:ext uri="{FF2B5EF4-FFF2-40B4-BE49-F238E27FC236}">
                <a16:creationId xmlns:a16="http://schemas.microsoft.com/office/drawing/2014/main" id="{CD0360F3-10BD-4041-B07B-9EFAF37715E3}"/>
              </a:ext>
            </a:extLst>
          </p:cNvPr>
          <p:cNvSpPr txBox="1">
            <a:spLocks/>
          </p:cNvSpPr>
          <p:nvPr/>
        </p:nvSpPr>
        <p:spPr>
          <a:xfrm>
            <a:off x="6692900" y="228600"/>
            <a:ext cx="5346700" cy="64896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u="sng" dirty="0">
                <a:latin typeface="Georgia" panose="02040502050405020303" pitchFamily="18" charset="0"/>
              </a:rPr>
              <a:t>NIH DMS Policy</a:t>
            </a:r>
          </a:p>
          <a:p>
            <a:r>
              <a:rPr lang="en-US" sz="1400" dirty="0">
                <a:latin typeface="Georgia" panose="02040502050405020303" pitchFamily="18" charset="0"/>
                <a:hlinkClick r:id="rId17"/>
              </a:rPr>
              <a:t>Policy</a:t>
            </a:r>
            <a:r>
              <a:rPr lang="en-US" sz="1400" dirty="0">
                <a:latin typeface="Georgia" panose="02040502050405020303" pitchFamily="18" charset="0"/>
              </a:rPr>
              <a:t> &amp; </a:t>
            </a:r>
            <a:r>
              <a:rPr lang="en-US" sz="1400" dirty="0">
                <a:latin typeface="Georgia" panose="02040502050405020303" pitchFamily="18" charset="0"/>
                <a:hlinkClick r:id="rId18"/>
              </a:rPr>
              <a:t>FAQ</a:t>
            </a:r>
            <a:r>
              <a:rPr lang="en-US" sz="1400" dirty="0">
                <a:latin typeface="Georgia" panose="02040502050405020303" pitchFamily="18" charset="0"/>
              </a:rPr>
              <a:t> from NIH</a:t>
            </a:r>
            <a:endParaRPr lang="en-US" sz="1400" dirty="0">
              <a:latin typeface="Georgia" panose="02040502050405020303" pitchFamily="18" charset="0"/>
              <a:hlinkClick r:id="rId19"/>
            </a:endParaRPr>
          </a:p>
          <a:p>
            <a:r>
              <a:rPr lang="en-US" sz="1400" dirty="0">
                <a:latin typeface="Georgia" panose="02040502050405020303" pitchFamily="18" charset="0"/>
                <a:hlinkClick r:id="rId20"/>
              </a:rPr>
              <a:t>Key resource: Working group on NIH DMSP Guidance</a:t>
            </a:r>
            <a:endParaRPr lang="en-US" sz="1400" dirty="0">
              <a:latin typeface="Georgia" panose="02040502050405020303" pitchFamily="18" charset="0"/>
              <a:hlinkClick r:id="rId19"/>
            </a:endParaRPr>
          </a:p>
          <a:p>
            <a:r>
              <a:rPr lang="en-US" sz="1400" dirty="0">
                <a:latin typeface="Georgia" panose="02040502050405020303" pitchFamily="18" charset="0"/>
                <a:hlinkClick r:id="rId19"/>
              </a:rPr>
              <a:t>VCU support site</a:t>
            </a:r>
            <a:endParaRPr lang="en-US" sz="1400" dirty="0">
              <a:latin typeface="Georgia" panose="02040502050405020303" pitchFamily="18" charset="0"/>
            </a:endParaRPr>
          </a:p>
          <a:p>
            <a:r>
              <a:rPr lang="en-US" sz="1400" dirty="0">
                <a:latin typeface="Georgia" panose="02040502050405020303" pitchFamily="18" charset="0"/>
                <a:hlinkClick r:id="rId21"/>
              </a:rPr>
              <a:t>Desirable Characteristics of Data Repositories for Federally Funded Research</a:t>
            </a:r>
            <a:endParaRPr lang="en-US" sz="1400" dirty="0">
              <a:latin typeface="Georgia" panose="02040502050405020303" pitchFamily="18" charset="0"/>
            </a:endParaRPr>
          </a:p>
          <a:p>
            <a:r>
              <a:rPr lang="en-US" sz="1400" dirty="0">
                <a:latin typeface="Georgia" panose="02040502050405020303" pitchFamily="18" charset="0"/>
                <a:hlinkClick r:id="rId22"/>
              </a:rPr>
              <a:t>State of Open Data 2022 report</a:t>
            </a:r>
            <a:endParaRPr lang="en-US" sz="1400" dirty="0">
              <a:latin typeface="Georgia" panose="02040502050405020303" pitchFamily="18" charset="0"/>
            </a:endParaRPr>
          </a:p>
          <a:p>
            <a:r>
              <a:rPr lang="en-US" sz="1400" dirty="0">
                <a:latin typeface="Georgia" panose="02040502050405020303" pitchFamily="18" charset="0"/>
                <a:hlinkClick r:id="rId23"/>
              </a:rPr>
              <a:t>DMP Tool</a:t>
            </a:r>
            <a:endParaRPr lang="en-US" sz="1400" dirty="0">
              <a:latin typeface="Georgia" panose="02040502050405020303" pitchFamily="18" charset="0"/>
            </a:endParaRPr>
          </a:p>
          <a:p>
            <a:r>
              <a:rPr lang="en-US" sz="1400" dirty="0">
                <a:latin typeface="Georgia" panose="02040502050405020303" pitchFamily="18" charset="0"/>
                <a:hlinkClick r:id="rId24"/>
              </a:rPr>
              <a:t>OSU support site</a:t>
            </a:r>
            <a:endParaRPr lang="en-US" sz="1400" dirty="0">
              <a:latin typeface="Georgia" panose="02040502050405020303" pitchFamily="18" charset="0"/>
            </a:endParaRPr>
          </a:p>
          <a:p>
            <a:r>
              <a:rPr lang="en-US" sz="1400" dirty="0">
                <a:latin typeface="Georgia" panose="02040502050405020303" pitchFamily="18" charset="0"/>
              </a:rPr>
              <a:t>Presentation slides</a:t>
            </a:r>
          </a:p>
          <a:p>
            <a:pPr lvl="1"/>
            <a:r>
              <a:rPr lang="en-US" sz="1200" dirty="0">
                <a:latin typeface="Georgia" panose="02040502050405020303" pitchFamily="18" charset="0"/>
                <a:hlinkClick r:id="rId25"/>
              </a:rPr>
              <a:t>NIH DMS Policy in a Nutshell</a:t>
            </a:r>
            <a:endParaRPr lang="en-US" sz="1200" dirty="0">
              <a:latin typeface="Georgia" panose="02040502050405020303" pitchFamily="18" charset="0"/>
            </a:endParaRPr>
          </a:p>
          <a:p>
            <a:pPr lvl="1"/>
            <a:r>
              <a:rPr lang="en-US" sz="1200" dirty="0">
                <a:latin typeface="Georgia" panose="02040502050405020303" pitchFamily="18" charset="0"/>
                <a:hlinkClick r:id="rId26"/>
              </a:rPr>
              <a:t>Preparing for the NIH DMSP: Researcher Needs and Perspectives</a:t>
            </a:r>
            <a:endParaRPr lang="en-US" sz="1200" dirty="0">
              <a:latin typeface="Georgia" panose="02040502050405020303" pitchFamily="18" charset="0"/>
            </a:endParaRPr>
          </a:p>
          <a:p>
            <a:pPr lvl="1"/>
            <a:r>
              <a:rPr lang="en-US" sz="1200" dirty="0">
                <a:latin typeface="Georgia" panose="02040502050405020303" pitchFamily="18" charset="0"/>
                <a:hlinkClick r:id="rId27"/>
              </a:rPr>
              <a:t>Choosing a Data Repository: Interpreting the NIH DMS Policy</a:t>
            </a:r>
            <a:endParaRPr lang="en-US" sz="1200" dirty="0">
              <a:latin typeface="Georgia" panose="02040502050405020303" pitchFamily="18" charset="0"/>
            </a:endParaRPr>
          </a:p>
          <a:p>
            <a:pPr lvl="1"/>
            <a:r>
              <a:rPr lang="en-US" sz="1200" dirty="0">
                <a:latin typeface="Georgia" panose="02040502050405020303" pitchFamily="18" charset="0"/>
                <a:hlinkClick r:id="rId28"/>
              </a:rPr>
              <a:t>Delivering on the Promises: Meeting What They Put in the NIH DMPs</a:t>
            </a:r>
            <a:endParaRPr lang="en-US" sz="1200" dirty="0">
              <a:latin typeface="Georgia" panose="02040502050405020303" pitchFamily="18" charset="0"/>
            </a:endParaRPr>
          </a:p>
          <a:p>
            <a:pPr lvl="1"/>
            <a:r>
              <a:rPr lang="en-US" sz="1200" dirty="0">
                <a:latin typeface="Georgia" panose="02040502050405020303" pitchFamily="18" charset="0"/>
                <a:hlinkClick r:id="rId29"/>
              </a:rPr>
              <a:t>Preparing Librarians and Researchers for the NIH Data Management and Sharing Policy</a:t>
            </a:r>
            <a:r>
              <a:rPr lang="en-US" sz="1200" dirty="0">
                <a:latin typeface="Georgia" panose="02040502050405020303" pitchFamily="18" charset="0"/>
              </a:rPr>
              <a:t> </a:t>
            </a:r>
          </a:p>
          <a:p>
            <a:pPr lvl="2"/>
            <a:endParaRPr lang="en-US" sz="1100" dirty="0">
              <a:latin typeface="Georgia" panose="02040502050405020303" pitchFamily="18" charset="0"/>
            </a:endParaRPr>
          </a:p>
          <a:p>
            <a:pPr marL="0" indent="0">
              <a:buNone/>
            </a:pPr>
            <a:r>
              <a:rPr lang="en-US" sz="1400" u="sng" dirty="0">
                <a:latin typeface="Georgia" panose="02040502050405020303" pitchFamily="18" charset="0"/>
              </a:rPr>
              <a:t>NSPM-33</a:t>
            </a:r>
          </a:p>
          <a:p>
            <a:r>
              <a:rPr lang="en-US" sz="1400" dirty="0">
                <a:latin typeface="Georgia" panose="02040502050405020303" pitchFamily="18" charset="0"/>
                <a:hlinkClick r:id="rId30"/>
              </a:rPr>
              <a:t>NSPM-33 Implementation Guidance</a:t>
            </a:r>
            <a:endParaRPr lang="en-US" sz="1400" dirty="0">
              <a:latin typeface="Georgia" panose="02040502050405020303" pitchFamily="18" charset="0"/>
              <a:hlinkClick r:id="rId31"/>
            </a:endParaRPr>
          </a:p>
          <a:p>
            <a:r>
              <a:rPr lang="en-US" sz="1400" dirty="0">
                <a:latin typeface="Georgia" panose="02040502050405020303" pitchFamily="18" charset="0"/>
                <a:hlinkClick r:id="rId31"/>
              </a:rPr>
              <a:t>NSPM-33 &amp; ORCID: Information for Research Organizations</a:t>
            </a:r>
            <a:endParaRPr lang="en-US" sz="1400" dirty="0">
              <a:latin typeface="Georgia" panose="02040502050405020303" pitchFamily="18" charset="0"/>
            </a:endParaRPr>
          </a:p>
          <a:p>
            <a:pPr marL="0" indent="0">
              <a:buNone/>
            </a:pPr>
            <a:endParaRPr lang="en-US" sz="1400" dirty="0">
              <a:latin typeface="Georgia" panose="02040502050405020303" pitchFamily="18" charset="0"/>
            </a:endParaRPr>
          </a:p>
          <a:p>
            <a:pPr marL="0" indent="0">
              <a:buNone/>
            </a:pPr>
            <a:r>
              <a:rPr lang="en-US" sz="1400" u="sng" dirty="0">
                <a:latin typeface="Georgia" panose="02040502050405020303" pitchFamily="18" charset="0"/>
              </a:rPr>
              <a:t>Federal Purpose License</a:t>
            </a:r>
          </a:p>
          <a:p>
            <a:r>
              <a:rPr lang="en-US" sz="1400" dirty="0">
                <a:latin typeface="Georgia" panose="02040502050405020303" pitchFamily="18" charset="0"/>
                <a:hlinkClick r:id="rId32"/>
              </a:rPr>
              <a:t>Right to Deposit Statement</a:t>
            </a:r>
            <a:endParaRPr lang="en-US" sz="1400" dirty="0">
              <a:latin typeface="Georgia" panose="02040502050405020303" pitchFamily="18" charset="0"/>
            </a:endParaRPr>
          </a:p>
          <a:p>
            <a:r>
              <a:rPr lang="en-US" sz="1400" dirty="0">
                <a:latin typeface="Georgia" panose="02040502050405020303" pitchFamily="18" charset="0"/>
                <a:hlinkClick r:id="rId33"/>
              </a:rPr>
              <a:t>Emory Fact Sheet</a:t>
            </a:r>
            <a:endParaRPr lang="en-US" sz="1400" dirty="0">
              <a:latin typeface="Georgia" panose="02040502050405020303" pitchFamily="18" charset="0"/>
            </a:endParaRPr>
          </a:p>
        </p:txBody>
      </p:sp>
    </p:spTree>
    <p:extLst>
      <p:ext uri="{BB962C8B-B14F-4D97-AF65-F5344CB8AC3E}">
        <p14:creationId xmlns:p14="http://schemas.microsoft.com/office/powerpoint/2010/main" val="2376691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neon sign with a circle of orange lights&#10;&#10;Description automatically generated">
            <a:extLst>
              <a:ext uri="{FF2B5EF4-FFF2-40B4-BE49-F238E27FC236}">
                <a16:creationId xmlns:a16="http://schemas.microsoft.com/office/drawing/2014/main" id="{2249DA89-F523-6435-173A-220ED51454EA}"/>
              </a:ext>
            </a:extLst>
          </p:cNvPr>
          <p:cNvPicPr>
            <a:picLocks noChangeAspect="1"/>
          </p:cNvPicPr>
          <p:nvPr/>
        </p:nvPicPr>
        <p:blipFill>
          <a:blip r:embed="rId2">
            <a:extLst>
              <a:ext uri="{28A0092B-C50C-407E-A947-70E740481C1C}">
                <a14:useLocalDpi xmlns:a14="http://schemas.microsoft.com/office/drawing/2010/main" val="0"/>
              </a:ext>
            </a:extLst>
          </a:blip>
          <a:srcRect t="10729" b="4895"/>
          <a:stretch/>
        </p:blipFill>
        <p:spPr>
          <a:xfrm>
            <a:off x="0" y="0"/>
            <a:ext cx="12192000" cy="6858000"/>
          </a:xfrm>
          <a:prstGeom prst="rect">
            <a:avLst/>
          </a:prstGeom>
        </p:spPr>
      </p:pic>
      <p:sp>
        <p:nvSpPr>
          <p:cNvPr id="13" name="Title 10">
            <a:extLst>
              <a:ext uri="{FF2B5EF4-FFF2-40B4-BE49-F238E27FC236}">
                <a16:creationId xmlns:a16="http://schemas.microsoft.com/office/drawing/2014/main" id="{310C6315-CACA-1F9C-D50F-9415E9818451}"/>
              </a:ext>
            </a:extLst>
          </p:cNvPr>
          <p:cNvSpPr txBox="1">
            <a:spLocks/>
          </p:cNvSpPr>
          <p:nvPr/>
        </p:nvSpPr>
        <p:spPr>
          <a:xfrm>
            <a:off x="5300133" y="4889299"/>
            <a:ext cx="5181600" cy="2438400"/>
          </a:xfrm>
          <a:prstGeom prst="rect">
            <a:avLst/>
          </a:prstGeom>
          <a:effectLst>
            <a:outerShdw blurRad="76200" dist="12700" dir="8100000" sy="-23000" kx="800400" algn="br" rotWithShape="0">
              <a:prstClr val="black">
                <a:alpha val="20000"/>
              </a:prstClr>
            </a:outerShdw>
          </a:effectLst>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gn="ctr"/>
            <a:r>
              <a:rPr lang="en-US" sz="19900" dirty="0">
                <a:solidFill>
                  <a:srgbClr val="506E70">
                    <a:alpha val="12000"/>
                  </a:srgbClr>
                </a:solidFill>
                <a:effectLst>
                  <a:glow rad="101600">
                    <a:srgbClr val="567379">
                      <a:alpha val="9000"/>
                    </a:srgbClr>
                  </a:glow>
                  <a:innerShdw blurRad="63500" dist="50800" dir="8100000">
                    <a:srgbClr val="567379"/>
                  </a:innerShdw>
                </a:effectLst>
                <a:latin typeface="Ink Free" panose="03080402000500000000" pitchFamily="66" charset="0"/>
                <a:cs typeface="Dreaming Outloud Pro" panose="020F0502020204030204" pitchFamily="66" charset="0"/>
              </a:rPr>
              <a:t>data</a:t>
            </a:r>
          </a:p>
        </p:txBody>
      </p:sp>
      <p:sp>
        <p:nvSpPr>
          <p:cNvPr id="12" name="Title 10">
            <a:extLst>
              <a:ext uri="{FF2B5EF4-FFF2-40B4-BE49-F238E27FC236}">
                <a16:creationId xmlns:a16="http://schemas.microsoft.com/office/drawing/2014/main" id="{800C128F-4862-38F3-C46E-6877256D6D2C}"/>
              </a:ext>
            </a:extLst>
          </p:cNvPr>
          <p:cNvSpPr txBox="1">
            <a:spLocks/>
          </p:cNvSpPr>
          <p:nvPr/>
        </p:nvSpPr>
        <p:spPr>
          <a:xfrm>
            <a:off x="5300133" y="4471358"/>
            <a:ext cx="5181600" cy="2438400"/>
          </a:xfrm>
          <a:prstGeom prst="rect">
            <a:avLst/>
          </a:prstGeom>
          <a:effectLst>
            <a:outerShdw blurRad="76200" dist="12700" dir="8100000" sy="-23000" kx="800400" algn="br" rotWithShape="0">
              <a:prstClr val="black">
                <a:alpha val="20000"/>
              </a:prstClr>
            </a:outerShdw>
          </a:effectLst>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gn="ctr"/>
            <a:r>
              <a:rPr lang="en-US" sz="19900" dirty="0">
                <a:solidFill>
                  <a:srgbClr val="567179">
                    <a:alpha val="28000"/>
                  </a:srgbClr>
                </a:solidFill>
                <a:effectLst>
                  <a:glow rad="101600">
                    <a:srgbClr val="567379">
                      <a:alpha val="9000"/>
                    </a:srgbClr>
                  </a:glow>
                  <a:innerShdw blurRad="63500" dist="50800" dir="8100000">
                    <a:srgbClr val="567379"/>
                  </a:innerShdw>
                </a:effectLst>
                <a:latin typeface="Ink Free" panose="03080402000500000000" pitchFamily="66" charset="0"/>
                <a:cs typeface="Dreaming Outloud Pro" panose="020F0502020204030204" pitchFamily="66" charset="0"/>
              </a:rPr>
              <a:t>data</a:t>
            </a:r>
          </a:p>
        </p:txBody>
      </p:sp>
      <p:sp>
        <p:nvSpPr>
          <p:cNvPr id="11" name="Title 10">
            <a:extLst>
              <a:ext uri="{FF2B5EF4-FFF2-40B4-BE49-F238E27FC236}">
                <a16:creationId xmlns:a16="http://schemas.microsoft.com/office/drawing/2014/main" id="{8423DC3A-22BA-BF4D-203B-CB239FA4C359}"/>
              </a:ext>
            </a:extLst>
          </p:cNvPr>
          <p:cNvSpPr>
            <a:spLocks noGrp="1"/>
          </p:cNvSpPr>
          <p:nvPr>
            <p:ph type="title"/>
          </p:nvPr>
        </p:nvSpPr>
        <p:spPr>
          <a:xfrm>
            <a:off x="5300133" y="4053417"/>
            <a:ext cx="5181600" cy="2438400"/>
          </a:xfrm>
          <a:effectLst>
            <a:outerShdw blurRad="76200" dist="12700" dir="8100000" sy="-23000" kx="800400" algn="br" rotWithShape="0">
              <a:prstClr val="black">
                <a:alpha val="20000"/>
              </a:prstClr>
            </a:outerShdw>
          </a:effectLst>
        </p:spPr>
        <p:txBody>
          <a:bodyPr>
            <a:normAutofit fontScale="90000"/>
          </a:bodyPr>
          <a:lstStyle/>
          <a:p>
            <a:pPr algn="ctr"/>
            <a:r>
              <a:rPr lang="en-US" sz="19900" b="1" dirty="0">
                <a:ln>
                  <a:solidFill>
                    <a:srgbClr val="F2EBF1"/>
                  </a:solidFill>
                </a:ln>
                <a:solidFill>
                  <a:srgbClr val="EAE9EE"/>
                </a:solidFill>
                <a:effectLst>
                  <a:glow rad="101600">
                    <a:srgbClr val="567379">
                      <a:alpha val="9000"/>
                    </a:srgbClr>
                  </a:glow>
                  <a:outerShdw blurRad="63500" sx="102000" sy="102000" algn="ctr" rotWithShape="0">
                    <a:srgbClr val="567379">
                      <a:alpha val="24000"/>
                    </a:srgbClr>
                  </a:outerShdw>
                </a:effectLst>
                <a:latin typeface="Ink Free" panose="03080402000500000000" pitchFamily="66" charset="0"/>
                <a:cs typeface="Dreaming Outloud Pro" panose="020F0502020204030204" pitchFamily="66" charset="0"/>
              </a:rPr>
              <a:t>data</a:t>
            </a:r>
          </a:p>
        </p:txBody>
      </p:sp>
      <p:sp>
        <p:nvSpPr>
          <p:cNvPr id="4" name="Slide Number Placeholder 3">
            <a:extLst>
              <a:ext uri="{FF2B5EF4-FFF2-40B4-BE49-F238E27FC236}">
                <a16:creationId xmlns:a16="http://schemas.microsoft.com/office/drawing/2014/main" id="{E591E727-05AA-2955-E090-AF6AB4C63B3D}"/>
              </a:ext>
            </a:extLst>
          </p:cNvPr>
          <p:cNvSpPr>
            <a:spLocks noGrp="1"/>
          </p:cNvSpPr>
          <p:nvPr>
            <p:ph type="sldNum" sz="quarter" idx="12"/>
          </p:nvPr>
        </p:nvSpPr>
        <p:spPr/>
        <p:txBody>
          <a:bodyPr/>
          <a:lstStyle/>
          <a:p>
            <a:fld id="{2C7B0DAC-00EF-4B80-9D4F-90D854681558}" type="slidenum">
              <a:rPr lang="en-US" smtClean="0"/>
              <a:t>28</a:t>
            </a:fld>
            <a:endParaRPr lang="en-US" dirty="0"/>
          </a:p>
        </p:txBody>
      </p:sp>
      <p:sp>
        <p:nvSpPr>
          <p:cNvPr id="10" name="TextBox 9">
            <a:extLst>
              <a:ext uri="{FF2B5EF4-FFF2-40B4-BE49-F238E27FC236}">
                <a16:creationId xmlns:a16="http://schemas.microsoft.com/office/drawing/2014/main" id="{D0543F6E-1187-ACCA-22AC-792FD7C69244}"/>
              </a:ext>
            </a:extLst>
          </p:cNvPr>
          <p:cNvSpPr txBox="1"/>
          <p:nvPr/>
        </p:nvSpPr>
        <p:spPr>
          <a:xfrm>
            <a:off x="-4232" y="6595332"/>
            <a:ext cx="6100232" cy="261610"/>
          </a:xfrm>
          <a:prstGeom prst="rect">
            <a:avLst/>
          </a:prstGeom>
          <a:noFill/>
        </p:spPr>
        <p:txBody>
          <a:bodyPr wrap="square">
            <a:spAutoFit/>
          </a:bodyPr>
          <a:lstStyle/>
          <a:p>
            <a:r>
              <a:rPr lang="en-US" sz="1100" dirty="0">
                <a:solidFill>
                  <a:schemeClr val="bg1"/>
                </a:solidFill>
                <a:latin typeface="Georgia" panose="02040502050405020303" pitchFamily="18" charset="0"/>
              </a:rPr>
              <a:t>Photo by </a:t>
            </a:r>
            <a:r>
              <a:rPr lang="en-US" sz="1100" dirty="0">
                <a:solidFill>
                  <a:schemeClr val="bg1"/>
                </a:solidFill>
                <a:latin typeface="Georgia" panose="02040502050405020303" pitchFamily="18" charset="0"/>
                <a:hlinkClick r:id="rId3">
                  <a:extLst>
                    <a:ext uri="{A12FA001-AC4F-418D-AE19-62706E023703}">
                      <ahyp:hlinkClr xmlns:ahyp="http://schemas.microsoft.com/office/drawing/2018/hyperlinkcolor" val="tx"/>
                    </a:ext>
                  </a:extLst>
                </a:hlinkClick>
              </a:rPr>
              <a:t>Finn </a:t>
            </a:r>
            <a:r>
              <a:rPr lang="en-US" sz="1100" dirty="0" err="1">
                <a:solidFill>
                  <a:schemeClr val="bg1"/>
                </a:solidFill>
                <a:latin typeface="Georgia" panose="02040502050405020303" pitchFamily="18" charset="0"/>
                <a:hlinkClick r:id="rId3">
                  <a:extLst>
                    <a:ext uri="{A12FA001-AC4F-418D-AE19-62706E023703}">
                      <ahyp:hlinkClr xmlns:ahyp="http://schemas.microsoft.com/office/drawing/2018/hyperlinkcolor" val="tx"/>
                    </a:ext>
                  </a:extLst>
                </a:hlinkClick>
              </a:rPr>
              <a:t>Hackshaw</a:t>
            </a:r>
            <a:r>
              <a:rPr lang="en-US" sz="1100" dirty="0">
                <a:solidFill>
                  <a:schemeClr val="bg1"/>
                </a:solidFill>
                <a:latin typeface="Georgia" panose="02040502050405020303" pitchFamily="18" charset="0"/>
              </a:rPr>
              <a:t> on </a:t>
            </a:r>
            <a:r>
              <a:rPr lang="en-US" sz="1100" dirty="0" err="1">
                <a:solidFill>
                  <a:schemeClr val="bg1"/>
                </a:solidFill>
                <a:latin typeface="Georgia" panose="02040502050405020303" pitchFamily="18" charset="0"/>
                <a:hlinkClick r:id="rId4">
                  <a:extLst>
                    <a:ext uri="{A12FA001-AC4F-418D-AE19-62706E023703}">
                      <ahyp:hlinkClr xmlns:ahyp="http://schemas.microsoft.com/office/drawing/2018/hyperlinkcolor" val="tx"/>
                    </a:ext>
                  </a:extLst>
                </a:hlinkClick>
              </a:rPr>
              <a:t>Unsplash</a:t>
            </a:r>
            <a:r>
              <a:rPr lang="en-US" sz="1100" dirty="0">
                <a:solidFill>
                  <a:schemeClr val="bg1"/>
                </a:solidFill>
                <a:latin typeface="Georgia" panose="02040502050405020303" pitchFamily="18" charset="0"/>
              </a:rPr>
              <a:t> </a:t>
            </a:r>
          </a:p>
        </p:txBody>
      </p:sp>
    </p:spTree>
    <p:extLst>
      <p:ext uri="{BB962C8B-B14F-4D97-AF65-F5344CB8AC3E}">
        <p14:creationId xmlns:p14="http://schemas.microsoft.com/office/powerpoint/2010/main" val="825552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E33F0-66C5-ABA0-7075-8698F76E5334}"/>
              </a:ext>
            </a:extLst>
          </p:cNvPr>
          <p:cNvSpPr>
            <a:spLocks noGrp="1"/>
          </p:cNvSpPr>
          <p:nvPr>
            <p:ph type="title"/>
          </p:nvPr>
        </p:nvSpPr>
        <p:spPr>
          <a:xfrm>
            <a:off x="838200" y="365126"/>
            <a:ext cx="10515600" cy="1040342"/>
          </a:xfrm>
        </p:spPr>
        <p:txBody>
          <a:bodyPr/>
          <a:lstStyle/>
          <a:p>
            <a:r>
              <a:rPr lang="en-US" dirty="0"/>
              <a:t>Research Data Services @ OSU</a:t>
            </a:r>
          </a:p>
        </p:txBody>
      </p:sp>
      <p:sp>
        <p:nvSpPr>
          <p:cNvPr id="3" name="Content Placeholder 2">
            <a:extLst>
              <a:ext uri="{FF2B5EF4-FFF2-40B4-BE49-F238E27FC236}">
                <a16:creationId xmlns:a16="http://schemas.microsoft.com/office/drawing/2014/main" id="{C15004E7-0AC5-151C-3E4A-013F54881BAC}"/>
              </a:ext>
            </a:extLst>
          </p:cNvPr>
          <p:cNvSpPr>
            <a:spLocks noGrp="1"/>
          </p:cNvSpPr>
          <p:nvPr>
            <p:ph idx="1"/>
          </p:nvPr>
        </p:nvSpPr>
        <p:spPr>
          <a:xfrm>
            <a:off x="690034" y="1405468"/>
            <a:ext cx="10811933" cy="5087407"/>
          </a:xfrm>
        </p:spPr>
        <p:txBody>
          <a:bodyPr anchor="ctr">
            <a:normAutofit/>
          </a:bodyPr>
          <a:lstStyle/>
          <a:p>
            <a:r>
              <a:rPr lang="en-US" b="1" dirty="0"/>
              <a:t>Workshops</a:t>
            </a:r>
          </a:p>
          <a:p>
            <a:pPr lvl="1"/>
            <a:r>
              <a:rPr lang="en-US" dirty="0"/>
              <a:t>Carpentries – coding &amp; data literacy</a:t>
            </a:r>
          </a:p>
          <a:p>
            <a:pPr lvl="1"/>
            <a:r>
              <a:rPr lang="en-US" dirty="0"/>
              <a:t>Data Bytes – data management &amp; sharing, research tools</a:t>
            </a:r>
          </a:p>
          <a:p>
            <a:pPr lvl="1"/>
            <a:r>
              <a:rPr lang="en-US" dirty="0"/>
              <a:t>FAST START – orientation to research support &amp; resources at OSU</a:t>
            </a:r>
          </a:p>
          <a:p>
            <a:r>
              <a:rPr lang="en-US" b="1" dirty="0"/>
              <a:t>One-shot instruction </a:t>
            </a:r>
            <a:r>
              <a:rPr lang="en-US" dirty="0"/>
              <a:t>(graduate &amp; undergraduate)</a:t>
            </a:r>
          </a:p>
          <a:p>
            <a:pPr lvl="1"/>
            <a:r>
              <a:rPr lang="en-US" dirty="0"/>
              <a:t>Data management, data literacy</a:t>
            </a:r>
          </a:p>
          <a:p>
            <a:r>
              <a:rPr lang="en-US" b="1" dirty="0"/>
              <a:t>Faculty communications</a:t>
            </a:r>
          </a:p>
          <a:p>
            <a:pPr lvl="1"/>
            <a:r>
              <a:rPr lang="en-US" dirty="0"/>
              <a:t>Data check-ups, emails</a:t>
            </a:r>
          </a:p>
          <a:p>
            <a:r>
              <a:rPr lang="en-US" b="1" dirty="0"/>
              <a:t>Consultations</a:t>
            </a:r>
          </a:p>
          <a:p>
            <a:pPr lvl="1"/>
            <a:r>
              <a:rPr lang="en-US" dirty="0"/>
              <a:t>Data management plan feedback, data repository selection, coding support, finding data sources</a:t>
            </a:r>
          </a:p>
        </p:txBody>
      </p:sp>
      <p:sp>
        <p:nvSpPr>
          <p:cNvPr id="4" name="Slide Number Placeholder 3">
            <a:extLst>
              <a:ext uri="{FF2B5EF4-FFF2-40B4-BE49-F238E27FC236}">
                <a16:creationId xmlns:a16="http://schemas.microsoft.com/office/drawing/2014/main" id="{1A8109EB-5B6A-97E7-D3FB-B92834D1ED67}"/>
              </a:ext>
            </a:extLst>
          </p:cNvPr>
          <p:cNvSpPr>
            <a:spLocks noGrp="1"/>
          </p:cNvSpPr>
          <p:nvPr>
            <p:ph type="sldNum" sz="quarter" idx="12"/>
          </p:nvPr>
        </p:nvSpPr>
        <p:spPr/>
        <p:txBody>
          <a:bodyPr/>
          <a:lstStyle/>
          <a:p>
            <a:fld id="{2C7B0DAC-00EF-4B80-9D4F-90D854681558}" type="slidenum">
              <a:rPr lang="en-US" smtClean="0"/>
              <a:t>29</a:t>
            </a:fld>
            <a:endParaRPr lang="en-US"/>
          </a:p>
        </p:txBody>
      </p:sp>
    </p:spTree>
    <p:extLst>
      <p:ext uri="{BB962C8B-B14F-4D97-AF65-F5344CB8AC3E}">
        <p14:creationId xmlns:p14="http://schemas.microsoft.com/office/powerpoint/2010/main" val="8037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F9F87-94F6-2947-989C-9DCE6570A760}"/>
              </a:ext>
            </a:extLst>
          </p:cNvPr>
          <p:cNvSpPr>
            <a:spLocks noGrp="1"/>
          </p:cNvSpPr>
          <p:nvPr>
            <p:ph type="title"/>
          </p:nvPr>
        </p:nvSpPr>
        <p:spPr/>
        <p:txBody>
          <a:bodyPr>
            <a:noAutofit/>
          </a:bodyPr>
          <a:lstStyle/>
          <a:p>
            <a:r>
              <a:rPr lang="en-US" sz="3600" dirty="0"/>
              <a:t>OSTP </a:t>
            </a:r>
            <a:r>
              <a:rPr lang="en-US" sz="3600" dirty="0">
                <a:hlinkClick r:id="rId2"/>
              </a:rPr>
              <a:t>Public Access Memo</a:t>
            </a:r>
            <a:r>
              <a:rPr lang="en-US" sz="3600" dirty="0"/>
              <a:t>: “Ensuring Free, Immediate, and Equitable Access to Federally Funded Research”</a:t>
            </a:r>
          </a:p>
        </p:txBody>
      </p:sp>
      <p:sp>
        <p:nvSpPr>
          <p:cNvPr id="3" name="Content Placeholder 2">
            <a:extLst>
              <a:ext uri="{FF2B5EF4-FFF2-40B4-BE49-F238E27FC236}">
                <a16:creationId xmlns:a16="http://schemas.microsoft.com/office/drawing/2014/main" id="{21227F95-3874-074C-A37A-8E7066E6AB5A}"/>
              </a:ext>
            </a:extLst>
          </p:cNvPr>
          <p:cNvSpPr>
            <a:spLocks noGrp="1"/>
          </p:cNvSpPr>
          <p:nvPr>
            <p:ph idx="1"/>
          </p:nvPr>
        </p:nvSpPr>
        <p:spPr/>
        <p:txBody>
          <a:bodyPr>
            <a:normAutofit fontScale="92500" lnSpcReduction="10000"/>
          </a:bodyPr>
          <a:lstStyle/>
          <a:p>
            <a:r>
              <a:rPr lang="en-US" dirty="0"/>
              <a:t>Memorandum issued by Dr. Alondra Nelson, Deputy Director for Science and Society, OSTP, on August 25, 2022</a:t>
            </a:r>
          </a:p>
          <a:p>
            <a:r>
              <a:rPr lang="en-US" dirty="0"/>
              <a:t>Kicks off a process to direct agencies to update/write public access policies to make publications and their supporting data resulting from federally funded research publicly accessible without an embargo</a:t>
            </a:r>
          </a:p>
          <a:p>
            <a:r>
              <a:rPr lang="en-US" dirty="0">
                <a:hlinkClick r:id="rId3"/>
              </a:rPr>
              <a:t>Outlines</a:t>
            </a:r>
            <a:r>
              <a:rPr lang="en-US" dirty="0"/>
              <a:t> the “what” and the “when” but intentionally leaves the “how” up to the agencies, and by extension, the larger ecosystem(s) that supports the creation and dissemination of scholarly research.</a:t>
            </a:r>
          </a:p>
          <a:p>
            <a:r>
              <a:rPr lang="en-US" dirty="0"/>
              <a:t>We are </a:t>
            </a:r>
            <a:r>
              <a:rPr lang="en-US" i="1" dirty="0"/>
              <a:t>still </a:t>
            </a:r>
            <a:r>
              <a:rPr lang="en-US" dirty="0"/>
              <a:t>in a period of uncertainty </a:t>
            </a:r>
          </a:p>
          <a:p>
            <a:pPr lvl="1"/>
            <a:r>
              <a:rPr lang="en-US" dirty="0"/>
              <a:t>This line has been a part of my presentation since I started giving it in 2022</a:t>
            </a:r>
          </a:p>
          <a:p>
            <a:endParaRPr lang="en-US" dirty="0"/>
          </a:p>
          <a:p>
            <a:endParaRPr lang="en-US" dirty="0"/>
          </a:p>
        </p:txBody>
      </p:sp>
      <p:pic>
        <p:nvPicPr>
          <p:cNvPr id="4" name="Picture 2" descr="photograph of Alondra Nelson, OSTP Deputy Director">
            <a:extLst>
              <a:ext uri="{FF2B5EF4-FFF2-40B4-BE49-F238E27FC236}">
                <a16:creationId xmlns:a16="http://schemas.microsoft.com/office/drawing/2014/main" id="{EB8EBF7F-7C23-4A4C-B4EE-39B51863D5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71480" y="155599"/>
            <a:ext cx="1564640" cy="1564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09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876D10-5F07-AA15-7930-437CC24FBF4C}"/>
              </a:ext>
            </a:extLst>
          </p:cNvPr>
          <p:cNvSpPr>
            <a:spLocks noGrp="1"/>
          </p:cNvSpPr>
          <p:nvPr>
            <p:ph type="title"/>
          </p:nvPr>
        </p:nvSpPr>
        <p:spPr>
          <a:xfrm>
            <a:off x="838200" y="229660"/>
            <a:ext cx="10515600" cy="1093800"/>
          </a:xfrm>
        </p:spPr>
        <p:txBody>
          <a:bodyPr/>
          <a:lstStyle/>
          <a:p>
            <a:r>
              <a:rPr lang="en-US" b="1" dirty="0"/>
              <a:t>Challenges</a:t>
            </a:r>
            <a:r>
              <a:rPr lang="en-US" dirty="0"/>
              <a:t>: Research Data Services</a:t>
            </a:r>
          </a:p>
        </p:txBody>
      </p:sp>
      <p:sp>
        <p:nvSpPr>
          <p:cNvPr id="9" name="Content Placeholder 8">
            <a:extLst>
              <a:ext uri="{FF2B5EF4-FFF2-40B4-BE49-F238E27FC236}">
                <a16:creationId xmlns:a16="http://schemas.microsoft.com/office/drawing/2014/main" id="{26D236C1-0713-9C22-F34E-AEE0A60DB2A8}"/>
              </a:ext>
            </a:extLst>
          </p:cNvPr>
          <p:cNvSpPr>
            <a:spLocks noGrp="1"/>
          </p:cNvSpPr>
          <p:nvPr>
            <p:ph idx="1"/>
          </p:nvPr>
        </p:nvSpPr>
        <p:spPr>
          <a:xfrm>
            <a:off x="270933" y="1323460"/>
            <a:ext cx="11717867" cy="5169415"/>
          </a:xfrm>
        </p:spPr>
        <p:txBody>
          <a:bodyPr anchor="ctr">
            <a:normAutofit/>
          </a:bodyPr>
          <a:lstStyle/>
          <a:p>
            <a:r>
              <a:rPr lang="en-US" sz="2600" b="1" dirty="0">
                <a:effectLst/>
                <a:ea typeface="Aptos" panose="020B0004020202020204" pitchFamily="34" charset="0"/>
              </a:rPr>
              <a:t>Information-Gathering</a:t>
            </a:r>
            <a:r>
              <a:rPr lang="en-US" sz="2600" dirty="0">
                <a:effectLst/>
                <a:ea typeface="Aptos" panose="020B0004020202020204" pitchFamily="34" charset="0"/>
              </a:rPr>
              <a:t> – </a:t>
            </a:r>
          </a:p>
          <a:p>
            <a:pPr lvl="1"/>
            <a:r>
              <a:rPr lang="en-US" sz="2400" dirty="0">
                <a:effectLst/>
                <a:ea typeface="Aptos" panose="020B0004020202020204" pitchFamily="34" charset="0"/>
              </a:rPr>
              <a:t>Differences in agency policies</a:t>
            </a:r>
          </a:p>
          <a:p>
            <a:pPr lvl="1"/>
            <a:r>
              <a:rPr lang="en-US" sz="2400" dirty="0">
                <a:ea typeface="Aptos" panose="020B0004020202020204" pitchFamily="34" charset="0"/>
              </a:rPr>
              <a:t>Variation in </a:t>
            </a:r>
            <a:r>
              <a:rPr lang="en-US" sz="2400" dirty="0">
                <a:effectLst/>
                <a:ea typeface="Aptos" panose="020B0004020202020204" pitchFamily="34" charset="0"/>
              </a:rPr>
              <a:t>data management plan contents &amp; formatting</a:t>
            </a:r>
          </a:p>
          <a:p>
            <a:r>
              <a:rPr lang="en-US" sz="2600" b="1" dirty="0">
                <a:effectLst/>
                <a:ea typeface="Aptos" panose="020B0004020202020204" pitchFamily="34" charset="0"/>
              </a:rPr>
              <a:t>Compliance </a:t>
            </a:r>
            <a:r>
              <a:rPr lang="en-US" sz="2600" dirty="0">
                <a:effectLst/>
                <a:ea typeface="Aptos" panose="020B0004020202020204" pitchFamily="34" charset="0"/>
              </a:rPr>
              <a:t>– </a:t>
            </a:r>
          </a:p>
          <a:p>
            <a:pPr lvl="1"/>
            <a:r>
              <a:rPr lang="en-US" sz="2400" dirty="0">
                <a:effectLst/>
                <a:ea typeface="Aptos" panose="020B0004020202020204" pitchFamily="34" charset="0"/>
              </a:rPr>
              <a:t>Uncertainty regarding follow-up and enforcement of policy compliance (if any) from agencies, program officers on data sharing &amp; other requirements after grant is closed</a:t>
            </a:r>
          </a:p>
          <a:p>
            <a:r>
              <a:rPr lang="en-US" sz="2600" b="1" dirty="0">
                <a:ea typeface="Aptos" panose="020B0004020202020204" pitchFamily="34" charset="0"/>
              </a:rPr>
              <a:t>Researcher-to-Support </a:t>
            </a:r>
            <a:r>
              <a:rPr lang="en-US" sz="2600" b="1" dirty="0">
                <a:effectLst/>
                <a:ea typeface="Aptos" panose="020B0004020202020204" pitchFamily="34" charset="0"/>
              </a:rPr>
              <a:t>Mismatch </a:t>
            </a:r>
            <a:r>
              <a:rPr lang="en-US" sz="2600" dirty="0">
                <a:effectLst/>
                <a:ea typeface="Aptos" panose="020B0004020202020204" pitchFamily="34" charset="0"/>
              </a:rPr>
              <a:t>– </a:t>
            </a:r>
          </a:p>
          <a:p>
            <a:pPr lvl="1"/>
            <a:r>
              <a:rPr lang="en-US" sz="2400" dirty="0">
                <a:ea typeface="Aptos" panose="020B0004020202020204" pitchFamily="34" charset="0"/>
              </a:rPr>
              <a:t>$64 million from U.S. federal government spent on research &amp; development</a:t>
            </a:r>
            <a:r>
              <a:rPr lang="en-US" sz="2400" baseline="30000" dirty="0">
                <a:ea typeface="Aptos" panose="020B0004020202020204" pitchFamily="34" charset="0"/>
              </a:rPr>
              <a:t>1</a:t>
            </a:r>
            <a:endParaRPr lang="en-US" sz="2400" dirty="0">
              <a:ea typeface="Aptos" panose="020B0004020202020204" pitchFamily="34" charset="0"/>
            </a:endParaRPr>
          </a:p>
          <a:p>
            <a:pPr lvl="1"/>
            <a:r>
              <a:rPr lang="en-US" sz="2400" dirty="0">
                <a:ea typeface="Aptos" panose="020B0004020202020204" pitchFamily="34" charset="0"/>
              </a:rPr>
              <a:t>1,817 faculty as of Fall 2023</a:t>
            </a:r>
            <a:r>
              <a:rPr lang="en-US" sz="2400" baseline="30000" dirty="0">
                <a:ea typeface="Aptos" panose="020B0004020202020204" pitchFamily="34" charset="0"/>
              </a:rPr>
              <a:t>2</a:t>
            </a:r>
            <a:endParaRPr lang="en-US" sz="2400" dirty="0">
              <a:ea typeface="Aptos" panose="020B0004020202020204" pitchFamily="34" charset="0"/>
            </a:endParaRPr>
          </a:p>
          <a:p>
            <a:pPr lvl="1"/>
            <a:r>
              <a:rPr lang="en-US" sz="2400" dirty="0">
                <a:effectLst/>
                <a:ea typeface="Aptos" panose="020B0004020202020204" pitchFamily="34" charset="0"/>
              </a:rPr>
              <a:t>4,465 master’s &amp; doctoral students enrolled for Fall 2024</a:t>
            </a:r>
            <a:r>
              <a:rPr lang="en-US" sz="2400" baseline="30000" dirty="0">
                <a:effectLst/>
                <a:ea typeface="Aptos" panose="020B0004020202020204" pitchFamily="34" charset="0"/>
              </a:rPr>
              <a:t>2</a:t>
            </a:r>
            <a:endParaRPr lang="en-US" sz="2400" dirty="0">
              <a:effectLst/>
              <a:ea typeface="Aptos" panose="020B0004020202020204" pitchFamily="34" charset="0"/>
            </a:endParaRPr>
          </a:p>
          <a:p>
            <a:pPr lvl="1"/>
            <a:r>
              <a:rPr lang="en-US" sz="2400" dirty="0">
                <a:ea typeface="Aptos" panose="020B0004020202020204" pitchFamily="34" charset="0"/>
              </a:rPr>
              <a:t>1 Research Data Services Librarian</a:t>
            </a:r>
            <a:endParaRPr lang="en-US" sz="2400" dirty="0">
              <a:effectLst/>
              <a:ea typeface="Aptos" panose="020B0004020202020204" pitchFamily="34" charset="0"/>
            </a:endParaRPr>
          </a:p>
        </p:txBody>
      </p:sp>
      <p:sp>
        <p:nvSpPr>
          <p:cNvPr id="7" name="Slide Number Placeholder 6">
            <a:extLst>
              <a:ext uri="{FF2B5EF4-FFF2-40B4-BE49-F238E27FC236}">
                <a16:creationId xmlns:a16="http://schemas.microsoft.com/office/drawing/2014/main" id="{00004D07-1CD3-598D-35A8-1E2C6C5ACF19}"/>
              </a:ext>
            </a:extLst>
          </p:cNvPr>
          <p:cNvSpPr>
            <a:spLocks noGrp="1"/>
          </p:cNvSpPr>
          <p:nvPr>
            <p:ph type="sldNum" sz="quarter" idx="12"/>
          </p:nvPr>
        </p:nvSpPr>
        <p:spPr/>
        <p:txBody>
          <a:bodyPr/>
          <a:lstStyle/>
          <a:p>
            <a:fld id="{2C7B0DAC-00EF-4B80-9D4F-90D854681558}" type="slidenum">
              <a:rPr lang="en-US" smtClean="0"/>
              <a:t>30</a:t>
            </a:fld>
            <a:endParaRPr lang="en-US"/>
          </a:p>
        </p:txBody>
      </p:sp>
      <p:sp>
        <p:nvSpPr>
          <p:cNvPr id="11" name="TextBox 10">
            <a:extLst>
              <a:ext uri="{FF2B5EF4-FFF2-40B4-BE49-F238E27FC236}">
                <a16:creationId xmlns:a16="http://schemas.microsoft.com/office/drawing/2014/main" id="{6CF200A3-B3D6-6C58-2965-8DB231D21D58}"/>
              </a:ext>
            </a:extLst>
          </p:cNvPr>
          <p:cNvSpPr txBox="1"/>
          <p:nvPr/>
        </p:nvSpPr>
        <p:spPr>
          <a:xfrm>
            <a:off x="-1" y="6490772"/>
            <a:ext cx="12192001" cy="369332"/>
          </a:xfrm>
          <a:prstGeom prst="rect">
            <a:avLst/>
          </a:prstGeom>
          <a:noFill/>
        </p:spPr>
        <p:txBody>
          <a:bodyPr wrap="square">
            <a:spAutoFit/>
          </a:bodyPr>
          <a:lstStyle/>
          <a:p>
            <a:r>
              <a:rPr lang="en-US" sz="1800" baseline="30000" dirty="0">
                <a:effectLst/>
                <a:latin typeface="Times New Roman" panose="02020603050405020304" pitchFamily="18" charset="0"/>
                <a:ea typeface="Aptos" panose="020B0004020202020204" pitchFamily="34" charset="0"/>
              </a:rPr>
              <a:t>1</a:t>
            </a:r>
            <a:r>
              <a:rPr lang="en-US" sz="1800" dirty="0">
                <a:effectLst/>
                <a:latin typeface="Times New Roman" panose="02020603050405020304" pitchFamily="18" charset="0"/>
                <a:ea typeface="Aptos" panose="020B0004020202020204" pitchFamily="34" charset="0"/>
                <a:hlinkClick r:id="rId2"/>
              </a:rPr>
              <a:t>FY23 HERD Survey</a:t>
            </a:r>
            <a:r>
              <a:rPr lang="en-US" sz="1800" dirty="0">
                <a:effectLst/>
                <a:latin typeface="Times New Roman" panose="02020603050405020304" pitchFamily="18" charset="0"/>
                <a:ea typeface="Aptos" panose="020B0004020202020204" pitchFamily="34" charset="0"/>
              </a:rPr>
              <a:t> (PDF); </a:t>
            </a:r>
            <a:r>
              <a:rPr lang="en-US" sz="1800" baseline="30000" dirty="0">
                <a:effectLst/>
                <a:latin typeface="Times New Roman" panose="02020603050405020304" pitchFamily="18" charset="0"/>
                <a:ea typeface="Aptos" panose="020B0004020202020204" pitchFamily="34" charset="0"/>
              </a:rPr>
              <a:t>2</a:t>
            </a:r>
            <a:r>
              <a:rPr lang="en-US" sz="1800" dirty="0">
                <a:effectLst/>
                <a:latin typeface="Times New Roman" panose="02020603050405020304" pitchFamily="18" charset="0"/>
                <a:ea typeface="Aptos" panose="020B0004020202020204" pitchFamily="34" charset="0"/>
              </a:rPr>
              <a:t>OSU Institutional Research &amp; Analytics </a:t>
            </a:r>
            <a:r>
              <a:rPr lang="en-US" sz="1800" dirty="0">
                <a:effectLst/>
                <a:latin typeface="Times New Roman" panose="02020603050405020304" pitchFamily="18" charset="0"/>
                <a:ea typeface="Aptos" panose="020B0004020202020204" pitchFamily="34" charset="0"/>
                <a:hlinkClick r:id="rId3"/>
              </a:rPr>
              <a:t>University Quick Facts</a:t>
            </a:r>
            <a:endParaRPr lang="en-US" sz="1800" dirty="0">
              <a:effectLst/>
              <a:latin typeface="Times New Roman" panose="02020603050405020304" pitchFamily="18" charset="0"/>
              <a:ea typeface="Aptos" panose="020B0004020202020204" pitchFamily="34" charset="0"/>
            </a:endParaRPr>
          </a:p>
        </p:txBody>
      </p:sp>
      <p:sp>
        <p:nvSpPr>
          <p:cNvPr id="12" name="TextBox 11">
            <a:extLst>
              <a:ext uri="{FF2B5EF4-FFF2-40B4-BE49-F238E27FC236}">
                <a16:creationId xmlns:a16="http://schemas.microsoft.com/office/drawing/2014/main" id="{B4E74A07-EA0E-72E1-1553-A55AD5B22B2F}"/>
              </a:ext>
            </a:extLst>
          </p:cNvPr>
          <p:cNvSpPr txBox="1"/>
          <p:nvPr/>
        </p:nvSpPr>
        <p:spPr>
          <a:xfrm>
            <a:off x="9220201" y="5297686"/>
            <a:ext cx="2540000" cy="923330"/>
          </a:xfrm>
          <a:prstGeom prst="rect">
            <a:avLst/>
          </a:prstGeom>
          <a:solidFill>
            <a:schemeClr val="accent1">
              <a:lumMod val="20000"/>
              <a:lumOff val="80000"/>
            </a:schemeClr>
          </a:solidFill>
          <a:ln w="19050">
            <a:solidFill>
              <a:schemeClr val="accent1"/>
            </a:solidFill>
          </a:ln>
        </p:spPr>
        <p:txBody>
          <a:bodyPr wrap="square" rtlCol="0">
            <a:spAutoFit/>
          </a:bodyPr>
          <a:lstStyle/>
          <a:p>
            <a:pPr algn="ctr"/>
            <a:r>
              <a:rPr lang="en-US" dirty="0">
                <a:latin typeface="Palatino Linotype" panose="02040502050505030304" pitchFamily="18" charset="0"/>
              </a:rPr>
              <a:t>NOTE: not all faculty &amp; graduate students conduct research</a:t>
            </a:r>
          </a:p>
        </p:txBody>
      </p:sp>
    </p:spTree>
    <p:extLst>
      <p:ext uri="{BB962C8B-B14F-4D97-AF65-F5344CB8AC3E}">
        <p14:creationId xmlns:p14="http://schemas.microsoft.com/office/powerpoint/2010/main" val="33980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climbing a rock&#10;&#10;Description automatically generated">
            <a:extLst>
              <a:ext uri="{FF2B5EF4-FFF2-40B4-BE49-F238E27FC236}">
                <a16:creationId xmlns:a16="http://schemas.microsoft.com/office/drawing/2014/main" id="{F55C0EEF-DB36-6578-2446-5F08C513F7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8817" y="0"/>
            <a:ext cx="4563183" cy="6858000"/>
          </a:xfrm>
          <a:prstGeom prst="rect">
            <a:avLst/>
          </a:prstGeom>
        </p:spPr>
      </p:pic>
      <p:sp>
        <p:nvSpPr>
          <p:cNvPr id="7" name="Rectangle 6">
            <a:extLst>
              <a:ext uri="{FF2B5EF4-FFF2-40B4-BE49-F238E27FC236}">
                <a16:creationId xmlns:a16="http://schemas.microsoft.com/office/drawing/2014/main" id="{16A4B046-97DA-7438-3FA4-7BABA83CD0D2}"/>
              </a:ext>
            </a:extLst>
          </p:cNvPr>
          <p:cNvSpPr/>
          <p:nvPr/>
        </p:nvSpPr>
        <p:spPr>
          <a:xfrm>
            <a:off x="7628817" y="0"/>
            <a:ext cx="4563183" cy="685800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1A803F-FB13-99EC-4CED-C7AA2DA7A68E}"/>
              </a:ext>
            </a:extLst>
          </p:cNvPr>
          <p:cNvSpPr>
            <a:spLocks noGrp="1"/>
          </p:cNvSpPr>
          <p:nvPr>
            <p:ph type="title"/>
          </p:nvPr>
        </p:nvSpPr>
        <p:spPr>
          <a:xfrm>
            <a:off x="838200" y="279400"/>
            <a:ext cx="10515600" cy="981075"/>
          </a:xfrm>
        </p:spPr>
        <p:txBody>
          <a:bodyPr/>
          <a:lstStyle/>
          <a:p>
            <a:r>
              <a:rPr lang="en-US" dirty="0"/>
              <a:t>Addressing challenges</a:t>
            </a:r>
          </a:p>
        </p:txBody>
      </p:sp>
      <p:sp>
        <p:nvSpPr>
          <p:cNvPr id="3" name="Content Placeholder 2">
            <a:extLst>
              <a:ext uri="{FF2B5EF4-FFF2-40B4-BE49-F238E27FC236}">
                <a16:creationId xmlns:a16="http://schemas.microsoft.com/office/drawing/2014/main" id="{C356DF7F-536B-8F5D-750B-002B09CCBF93}"/>
              </a:ext>
            </a:extLst>
          </p:cNvPr>
          <p:cNvSpPr>
            <a:spLocks noGrp="1"/>
          </p:cNvSpPr>
          <p:nvPr>
            <p:ph idx="1"/>
          </p:nvPr>
        </p:nvSpPr>
        <p:spPr>
          <a:xfrm>
            <a:off x="419100" y="1260475"/>
            <a:ext cx="11353800" cy="5428192"/>
          </a:xfrm>
        </p:spPr>
        <p:txBody>
          <a:bodyPr anchor="ctr">
            <a:normAutofit/>
          </a:bodyPr>
          <a:lstStyle/>
          <a:p>
            <a:r>
              <a:rPr lang="en-US" sz="2600" b="1" dirty="0">
                <a:effectLst/>
                <a:ea typeface="Aptos" panose="020B0004020202020204" pitchFamily="34" charset="0"/>
              </a:rPr>
              <a:t>Information-Gathering</a:t>
            </a:r>
            <a:r>
              <a:rPr lang="en-US" sz="2600" dirty="0">
                <a:effectLst/>
                <a:ea typeface="Aptos" panose="020B0004020202020204" pitchFamily="34" charset="0"/>
              </a:rPr>
              <a:t> – </a:t>
            </a:r>
          </a:p>
          <a:p>
            <a:pPr lvl="1"/>
            <a:r>
              <a:rPr lang="en-US" sz="2400" dirty="0">
                <a:effectLst/>
                <a:ea typeface="Aptos" panose="020B0004020202020204" pitchFamily="34" charset="0"/>
              </a:rPr>
              <a:t>Periodic scans &amp; updates of agency policies</a:t>
            </a:r>
          </a:p>
          <a:p>
            <a:pPr lvl="1"/>
            <a:r>
              <a:rPr lang="en-US" sz="2400" dirty="0">
                <a:ea typeface="Aptos" panose="020B0004020202020204" pitchFamily="34" charset="0"/>
              </a:rPr>
              <a:t>Links to DMP templates, folder with downloaded templates &amp; guidance</a:t>
            </a:r>
          </a:p>
          <a:p>
            <a:pPr lvl="1"/>
            <a:r>
              <a:rPr lang="en-US" sz="2400" dirty="0">
                <a:effectLst/>
                <a:ea typeface="Aptos" panose="020B0004020202020204" pitchFamily="34" charset="0"/>
              </a:rPr>
              <a:t>Conversations with other data librarians (e.g., MDLS) &amp; Sponsored Programs</a:t>
            </a:r>
          </a:p>
          <a:p>
            <a:r>
              <a:rPr lang="en-US" sz="2600" b="1" dirty="0">
                <a:effectLst/>
                <a:ea typeface="Aptos" panose="020B0004020202020204" pitchFamily="34" charset="0"/>
              </a:rPr>
              <a:t>Compliance </a:t>
            </a:r>
            <a:r>
              <a:rPr lang="en-US" sz="2600" dirty="0">
                <a:effectLst/>
                <a:ea typeface="Aptos" panose="020B0004020202020204" pitchFamily="34" charset="0"/>
              </a:rPr>
              <a:t>– </a:t>
            </a:r>
          </a:p>
          <a:p>
            <a:pPr lvl="1"/>
            <a:r>
              <a:rPr lang="en-US" sz="2400" dirty="0">
                <a:effectLst/>
                <a:ea typeface="Aptos" panose="020B0004020202020204" pitchFamily="34" charset="0"/>
              </a:rPr>
              <a:t>See what agencies are saying/doing </a:t>
            </a:r>
          </a:p>
          <a:p>
            <a:pPr lvl="2"/>
            <a:r>
              <a:rPr lang="en-US" sz="2200" dirty="0">
                <a:ea typeface="Aptos" panose="020B0004020202020204" pitchFamily="34" charset="0"/>
              </a:rPr>
              <a:t>e.g., insight from Sponsored Programs personnel, PIs on grants</a:t>
            </a:r>
          </a:p>
          <a:p>
            <a:pPr lvl="1"/>
            <a:r>
              <a:rPr lang="en-US" sz="2400" dirty="0">
                <a:effectLst/>
                <a:ea typeface="Aptos" panose="020B0004020202020204" pitchFamily="34" charset="0"/>
              </a:rPr>
              <a:t>Internal analysis of </a:t>
            </a:r>
            <a:r>
              <a:rPr lang="en-US" sz="2400" dirty="0">
                <a:ea typeface="Aptos" panose="020B0004020202020204" pitchFamily="34" charset="0"/>
              </a:rPr>
              <a:t>OSU-authored DMPs from FY24</a:t>
            </a:r>
            <a:endParaRPr lang="en-US" sz="2400" dirty="0">
              <a:effectLst/>
              <a:ea typeface="Aptos" panose="020B0004020202020204" pitchFamily="34" charset="0"/>
            </a:endParaRPr>
          </a:p>
          <a:p>
            <a:r>
              <a:rPr lang="en-US" sz="2600" b="1" dirty="0">
                <a:ea typeface="Aptos" panose="020B0004020202020204" pitchFamily="34" charset="0"/>
              </a:rPr>
              <a:t>Researcher-to-Support </a:t>
            </a:r>
            <a:r>
              <a:rPr lang="en-US" sz="2600" b="1" dirty="0">
                <a:effectLst/>
                <a:ea typeface="Aptos" panose="020B0004020202020204" pitchFamily="34" charset="0"/>
              </a:rPr>
              <a:t>Mismatch </a:t>
            </a:r>
            <a:r>
              <a:rPr lang="en-US" sz="2600" dirty="0">
                <a:effectLst/>
                <a:ea typeface="Aptos" panose="020B0004020202020204" pitchFamily="34" charset="0"/>
              </a:rPr>
              <a:t>– </a:t>
            </a:r>
          </a:p>
          <a:p>
            <a:pPr lvl="1"/>
            <a:r>
              <a:rPr lang="en-US" dirty="0"/>
              <a:t>Keep other research support units up to speed</a:t>
            </a:r>
          </a:p>
          <a:p>
            <a:pPr lvl="2"/>
            <a:r>
              <a:rPr lang="en-US" dirty="0"/>
              <a:t>e.g., IRB &amp; data sharing, Sponsored Programs &amp; DMP contents/budgeting</a:t>
            </a:r>
          </a:p>
          <a:p>
            <a:pPr lvl="1"/>
            <a:r>
              <a:rPr lang="en-US" dirty="0"/>
              <a:t>Internal support &amp; idea-sharing from Scholarly Services &amp; Research and Learning Engagement librarians</a:t>
            </a:r>
          </a:p>
        </p:txBody>
      </p:sp>
      <p:sp>
        <p:nvSpPr>
          <p:cNvPr id="4" name="Slide Number Placeholder 3">
            <a:extLst>
              <a:ext uri="{FF2B5EF4-FFF2-40B4-BE49-F238E27FC236}">
                <a16:creationId xmlns:a16="http://schemas.microsoft.com/office/drawing/2014/main" id="{D34DCE4D-7A63-153B-60D5-28A9C0B21F90}"/>
              </a:ext>
            </a:extLst>
          </p:cNvPr>
          <p:cNvSpPr>
            <a:spLocks noGrp="1"/>
          </p:cNvSpPr>
          <p:nvPr>
            <p:ph type="sldNum" sz="quarter" idx="12"/>
          </p:nvPr>
        </p:nvSpPr>
        <p:spPr/>
        <p:txBody>
          <a:bodyPr/>
          <a:lstStyle/>
          <a:p>
            <a:fld id="{2C7B0DAC-00EF-4B80-9D4F-90D854681558}" type="slidenum">
              <a:rPr lang="en-US" smtClean="0"/>
              <a:t>31</a:t>
            </a:fld>
            <a:endParaRPr lang="en-US"/>
          </a:p>
        </p:txBody>
      </p:sp>
      <p:sp>
        <p:nvSpPr>
          <p:cNvPr id="9" name="TextBox 8">
            <a:extLst>
              <a:ext uri="{FF2B5EF4-FFF2-40B4-BE49-F238E27FC236}">
                <a16:creationId xmlns:a16="http://schemas.microsoft.com/office/drawing/2014/main" id="{65C53765-BE11-89A9-E616-1F85E48B9885}"/>
              </a:ext>
            </a:extLst>
          </p:cNvPr>
          <p:cNvSpPr txBox="1"/>
          <p:nvPr/>
        </p:nvSpPr>
        <p:spPr>
          <a:xfrm>
            <a:off x="9333792" y="0"/>
            <a:ext cx="2858208" cy="307777"/>
          </a:xfrm>
          <a:prstGeom prst="rect">
            <a:avLst/>
          </a:prstGeom>
          <a:noFill/>
        </p:spPr>
        <p:txBody>
          <a:bodyPr wrap="square">
            <a:spAutoFit/>
          </a:bodyPr>
          <a:lstStyle/>
          <a:p>
            <a:pPr algn="r"/>
            <a:r>
              <a:rPr lang="en-US" sz="1400" dirty="0">
                <a:latin typeface="Georgia" panose="02040502050405020303" pitchFamily="18" charset="0"/>
              </a:rPr>
              <a:t>Photo by </a:t>
            </a:r>
            <a:r>
              <a:rPr lang="en-US" sz="1400" dirty="0">
                <a:latin typeface="Georgia" panose="02040502050405020303" pitchFamily="18" charset="0"/>
                <a:hlinkClick r:id="rId3">
                  <a:extLst>
                    <a:ext uri="{A12FA001-AC4F-418D-AE19-62706E023703}">
                      <ahyp:hlinkClr xmlns:ahyp="http://schemas.microsoft.com/office/drawing/2018/hyperlinkcolor" val="tx"/>
                    </a:ext>
                  </a:extLst>
                </a:hlinkClick>
              </a:rPr>
              <a:t>NEOM</a:t>
            </a:r>
            <a:r>
              <a:rPr lang="en-US" sz="1400" dirty="0">
                <a:latin typeface="Georgia" panose="02040502050405020303" pitchFamily="18" charset="0"/>
              </a:rPr>
              <a:t> on </a:t>
            </a:r>
            <a:r>
              <a:rPr lang="en-US" sz="1400" dirty="0" err="1">
                <a:latin typeface="Georgia" panose="02040502050405020303" pitchFamily="18" charset="0"/>
                <a:hlinkClick r:id="rId4">
                  <a:extLst>
                    <a:ext uri="{A12FA001-AC4F-418D-AE19-62706E023703}">
                      <ahyp:hlinkClr xmlns:ahyp="http://schemas.microsoft.com/office/drawing/2018/hyperlinkcolor" val="tx"/>
                    </a:ext>
                  </a:extLst>
                </a:hlinkClick>
              </a:rPr>
              <a:t>Unsplash</a:t>
            </a:r>
            <a:r>
              <a:rPr lang="en-US" sz="1400" dirty="0">
                <a:latin typeface="Georgia" panose="02040502050405020303" pitchFamily="18" charset="0"/>
              </a:rPr>
              <a:t> </a:t>
            </a:r>
          </a:p>
        </p:txBody>
      </p:sp>
    </p:spTree>
    <p:extLst>
      <p:ext uri="{BB962C8B-B14F-4D97-AF65-F5344CB8AC3E}">
        <p14:creationId xmlns:p14="http://schemas.microsoft.com/office/powerpoint/2010/main" val="23472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D9943-37C0-BA85-D612-C6F481C49D9E}"/>
              </a:ext>
            </a:extLst>
          </p:cNvPr>
          <p:cNvSpPr>
            <a:spLocks noGrp="1"/>
          </p:cNvSpPr>
          <p:nvPr>
            <p:ph type="title"/>
          </p:nvPr>
        </p:nvSpPr>
        <p:spPr>
          <a:xfrm>
            <a:off x="838200" y="229660"/>
            <a:ext cx="10515600" cy="1116540"/>
          </a:xfrm>
        </p:spPr>
        <p:txBody>
          <a:bodyPr/>
          <a:lstStyle/>
          <a:p>
            <a:r>
              <a:rPr lang="en-US" b="1" dirty="0"/>
              <a:t>Opportunities</a:t>
            </a:r>
            <a:r>
              <a:rPr lang="en-US" dirty="0"/>
              <a:t>: Research Data Services</a:t>
            </a:r>
          </a:p>
        </p:txBody>
      </p:sp>
      <p:sp>
        <p:nvSpPr>
          <p:cNvPr id="3" name="Content Placeholder 2">
            <a:extLst>
              <a:ext uri="{FF2B5EF4-FFF2-40B4-BE49-F238E27FC236}">
                <a16:creationId xmlns:a16="http://schemas.microsoft.com/office/drawing/2014/main" id="{6136C1E4-BD56-34A6-B4B8-BA6A23752A1D}"/>
              </a:ext>
            </a:extLst>
          </p:cNvPr>
          <p:cNvSpPr>
            <a:spLocks noGrp="1"/>
          </p:cNvSpPr>
          <p:nvPr>
            <p:ph idx="1"/>
          </p:nvPr>
        </p:nvSpPr>
        <p:spPr>
          <a:xfrm>
            <a:off x="279400" y="1346200"/>
            <a:ext cx="11633200" cy="5215467"/>
          </a:xfrm>
        </p:spPr>
        <p:txBody>
          <a:bodyPr anchor="ctr">
            <a:normAutofit/>
          </a:bodyPr>
          <a:lstStyle/>
          <a:p>
            <a:r>
              <a:rPr lang="en-US" sz="2600" b="1" dirty="0"/>
              <a:t>Increased optics </a:t>
            </a:r>
            <a:r>
              <a:rPr lang="en-US" sz="2600" dirty="0"/>
              <a:t>–</a:t>
            </a:r>
            <a:r>
              <a:rPr lang="en-US" sz="2600" b="1" dirty="0"/>
              <a:t> </a:t>
            </a:r>
          </a:p>
          <a:p>
            <a:pPr lvl="1"/>
            <a:r>
              <a:rPr lang="en-US" sz="2400" dirty="0"/>
              <a:t>Need for federal funding agency policy compliance could bring more researchers to research data services</a:t>
            </a:r>
          </a:p>
          <a:p>
            <a:pPr lvl="2"/>
            <a:r>
              <a:rPr lang="en-US" sz="2200" dirty="0"/>
              <a:t>e.g., request for data management plan feedback, data sharing support</a:t>
            </a:r>
          </a:p>
          <a:p>
            <a:r>
              <a:rPr lang="en-US" sz="2600" b="1" dirty="0"/>
              <a:t>Conversation-starter</a:t>
            </a:r>
            <a:r>
              <a:rPr lang="en-US" sz="2600" dirty="0"/>
              <a:t> – </a:t>
            </a:r>
          </a:p>
          <a:p>
            <a:pPr lvl="1"/>
            <a:r>
              <a:rPr lang="en-US" sz="2400" dirty="0"/>
              <a:t>Creating and/or updating university policies (e.g., data ownership/stewardship) to align with federal policies</a:t>
            </a:r>
          </a:p>
          <a:p>
            <a:pPr lvl="1"/>
            <a:r>
              <a:rPr lang="en-US" sz="2400" dirty="0"/>
              <a:t>Communicating &amp; coordinating with other research support units about relevant information, actions, support</a:t>
            </a:r>
          </a:p>
          <a:p>
            <a:pPr lvl="2"/>
            <a:r>
              <a:rPr lang="en-US" sz="2200" dirty="0"/>
              <a:t>e.g., Research Compliance, Sponsored Programs, other OSU librarians</a:t>
            </a:r>
          </a:p>
          <a:p>
            <a:r>
              <a:rPr lang="en-US" sz="2600" b="1" dirty="0"/>
              <a:t>Next generation support</a:t>
            </a:r>
          </a:p>
          <a:p>
            <a:pPr lvl="1"/>
            <a:r>
              <a:rPr lang="en-US" sz="2400" dirty="0"/>
              <a:t>Strong relationship with Graduate College &amp; major partner in professional development program</a:t>
            </a:r>
          </a:p>
        </p:txBody>
      </p:sp>
      <p:sp>
        <p:nvSpPr>
          <p:cNvPr id="4" name="Slide Number Placeholder 3">
            <a:extLst>
              <a:ext uri="{FF2B5EF4-FFF2-40B4-BE49-F238E27FC236}">
                <a16:creationId xmlns:a16="http://schemas.microsoft.com/office/drawing/2014/main" id="{12DEFC11-6B7B-D711-CAB9-7E173CBCD28E}"/>
              </a:ext>
            </a:extLst>
          </p:cNvPr>
          <p:cNvSpPr>
            <a:spLocks noGrp="1"/>
          </p:cNvSpPr>
          <p:nvPr>
            <p:ph type="sldNum" sz="quarter" idx="12"/>
          </p:nvPr>
        </p:nvSpPr>
        <p:spPr/>
        <p:txBody>
          <a:bodyPr/>
          <a:lstStyle/>
          <a:p>
            <a:fld id="{2C7B0DAC-00EF-4B80-9D4F-90D854681558}" type="slidenum">
              <a:rPr lang="en-US" smtClean="0"/>
              <a:t>32</a:t>
            </a:fld>
            <a:endParaRPr lang="en-US"/>
          </a:p>
        </p:txBody>
      </p:sp>
    </p:spTree>
    <p:extLst>
      <p:ext uri="{BB962C8B-B14F-4D97-AF65-F5344CB8AC3E}">
        <p14:creationId xmlns:p14="http://schemas.microsoft.com/office/powerpoint/2010/main" val="332671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throwing caps in the air&#10;&#10;Description automatically generated">
            <a:extLst>
              <a:ext uri="{FF2B5EF4-FFF2-40B4-BE49-F238E27FC236}">
                <a16:creationId xmlns:a16="http://schemas.microsoft.com/office/drawing/2014/main" id="{5F5474B6-165D-7059-FC8C-F8FC00DC300D}"/>
              </a:ext>
            </a:extLst>
          </p:cNvPr>
          <p:cNvPicPr>
            <a:picLocks noChangeAspect="1"/>
          </p:cNvPicPr>
          <p:nvPr/>
        </p:nvPicPr>
        <p:blipFill>
          <a:blip r:embed="rId2">
            <a:extLst>
              <a:ext uri="{28A0092B-C50C-407E-A947-70E740481C1C}">
                <a14:useLocalDpi xmlns:a14="http://schemas.microsoft.com/office/drawing/2010/main" val="0"/>
              </a:ext>
            </a:extLst>
          </a:blip>
          <a:srcRect t="5549" b="10092"/>
          <a:stretch/>
        </p:blipFill>
        <p:spPr>
          <a:xfrm>
            <a:off x="0" y="0"/>
            <a:ext cx="12192000" cy="6858000"/>
          </a:xfrm>
          <a:prstGeom prst="rect">
            <a:avLst/>
          </a:prstGeom>
        </p:spPr>
      </p:pic>
      <p:sp>
        <p:nvSpPr>
          <p:cNvPr id="9" name="Rectangle 8">
            <a:extLst>
              <a:ext uri="{FF2B5EF4-FFF2-40B4-BE49-F238E27FC236}">
                <a16:creationId xmlns:a16="http://schemas.microsoft.com/office/drawing/2014/main" id="{3A50FF5B-0296-EB6E-FEA6-4D60F35F8DB0}"/>
              </a:ext>
            </a:extLst>
          </p:cNvPr>
          <p:cNvSpPr/>
          <p:nvPr/>
        </p:nvSpPr>
        <p:spPr>
          <a:xfrm>
            <a:off x="0" y="0"/>
            <a:ext cx="12192000" cy="6858000"/>
          </a:xfrm>
          <a:prstGeom prst="rect">
            <a:avLst/>
          </a:prstGeom>
          <a:solidFill>
            <a:srgbClr val="FFFFFF">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5E61BE-48F6-2C36-07D8-E8BE044267B4}"/>
              </a:ext>
            </a:extLst>
          </p:cNvPr>
          <p:cNvSpPr>
            <a:spLocks noGrp="1"/>
          </p:cNvSpPr>
          <p:nvPr>
            <p:ph type="title"/>
          </p:nvPr>
        </p:nvSpPr>
        <p:spPr>
          <a:xfrm>
            <a:off x="838200" y="365126"/>
            <a:ext cx="10515600" cy="960438"/>
          </a:xfrm>
        </p:spPr>
        <p:txBody>
          <a:bodyPr/>
          <a:lstStyle/>
          <a:p>
            <a:r>
              <a:rPr lang="en-US" dirty="0"/>
              <a:t>Taking advantage of opportunities</a:t>
            </a:r>
          </a:p>
        </p:txBody>
      </p:sp>
      <p:sp>
        <p:nvSpPr>
          <p:cNvPr id="3" name="Content Placeholder 2">
            <a:extLst>
              <a:ext uri="{FF2B5EF4-FFF2-40B4-BE49-F238E27FC236}">
                <a16:creationId xmlns:a16="http://schemas.microsoft.com/office/drawing/2014/main" id="{0BB9D825-9048-71FB-7553-E457EB9AA9DB}"/>
              </a:ext>
            </a:extLst>
          </p:cNvPr>
          <p:cNvSpPr>
            <a:spLocks noGrp="1"/>
          </p:cNvSpPr>
          <p:nvPr>
            <p:ph idx="1"/>
          </p:nvPr>
        </p:nvSpPr>
        <p:spPr>
          <a:xfrm>
            <a:off x="486834" y="1325564"/>
            <a:ext cx="11218333" cy="5354636"/>
          </a:xfrm>
        </p:spPr>
        <p:txBody>
          <a:bodyPr anchor="ctr">
            <a:normAutofit/>
          </a:bodyPr>
          <a:lstStyle/>
          <a:p>
            <a:r>
              <a:rPr lang="en-US" sz="2600" b="1" dirty="0"/>
              <a:t>Increased optics </a:t>
            </a:r>
            <a:r>
              <a:rPr lang="en-US" sz="2600" dirty="0"/>
              <a:t>–</a:t>
            </a:r>
            <a:r>
              <a:rPr lang="en-US" sz="2600" b="1" dirty="0"/>
              <a:t> </a:t>
            </a:r>
          </a:p>
          <a:p>
            <a:pPr lvl="1"/>
            <a:r>
              <a:rPr lang="en-US" sz="2400" dirty="0"/>
              <a:t>Timing DMP workshops around major grant deadlines</a:t>
            </a:r>
          </a:p>
          <a:p>
            <a:pPr lvl="1"/>
            <a:r>
              <a:rPr lang="en-US" sz="2400" dirty="0"/>
              <a:t>Continued presence &amp; content in campus newsletters, LibGuides, workshops</a:t>
            </a:r>
          </a:p>
          <a:p>
            <a:r>
              <a:rPr lang="en-US" sz="2600" b="1" dirty="0"/>
              <a:t>Conversation-starter</a:t>
            </a:r>
            <a:r>
              <a:rPr lang="en-US" sz="2600" dirty="0"/>
              <a:t> – </a:t>
            </a:r>
          </a:p>
          <a:p>
            <a:pPr lvl="1"/>
            <a:r>
              <a:rPr lang="en-US" sz="2400" dirty="0"/>
              <a:t>Presently co-developing a data ownership policy to present to the OSU Faculty Council Research Committee</a:t>
            </a:r>
          </a:p>
          <a:p>
            <a:pPr lvl="1"/>
            <a:r>
              <a:rPr lang="en-US" sz="2400" dirty="0"/>
              <a:t>Internal DMP analysis will lead to conversations with Sponsored Programs</a:t>
            </a:r>
          </a:p>
          <a:p>
            <a:pPr lvl="2"/>
            <a:r>
              <a:rPr lang="en-US" sz="2200" dirty="0"/>
              <a:t>“boilerplate” language, feedback &amp; guidance on contents</a:t>
            </a:r>
          </a:p>
          <a:p>
            <a:r>
              <a:rPr lang="en-US" sz="2600" b="1" dirty="0"/>
              <a:t>Next generation support</a:t>
            </a:r>
          </a:p>
          <a:p>
            <a:pPr lvl="1"/>
            <a:r>
              <a:rPr lang="en-US" dirty="0"/>
              <a:t>Contributing to revamping of Grad College professional development program </a:t>
            </a:r>
          </a:p>
          <a:p>
            <a:pPr lvl="2"/>
            <a:r>
              <a:rPr lang="en-US" dirty="0"/>
              <a:t>“Managing &amp; Sharing Research Data” pathway</a:t>
            </a:r>
          </a:p>
        </p:txBody>
      </p:sp>
      <p:sp>
        <p:nvSpPr>
          <p:cNvPr id="4" name="Slide Number Placeholder 3">
            <a:extLst>
              <a:ext uri="{FF2B5EF4-FFF2-40B4-BE49-F238E27FC236}">
                <a16:creationId xmlns:a16="http://schemas.microsoft.com/office/drawing/2014/main" id="{4785A8C4-195E-5C9C-0FDC-3E62D068C235}"/>
              </a:ext>
            </a:extLst>
          </p:cNvPr>
          <p:cNvSpPr>
            <a:spLocks noGrp="1"/>
          </p:cNvSpPr>
          <p:nvPr>
            <p:ph type="sldNum" sz="quarter" idx="12"/>
          </p:nvPr>
        </p:nvSpPr>
        <p:spPr/>
        <p:txBody>
          <a:bodyPr/>
          <a:lstStyle/>
          <a:p>
            <a:fld id="{2C7B0DAC-00EF-4B80-9D4F-90D854681558}" type="slidenum">
              <a:rPr lang="en-US" smtClean="0"/>
              <a:t>33</a:t>
            </a:fld>
            <a:endParaRPr lang="en-US"/>
          </a:p>
        </p:txBody>
      </p:sp>
      <p:sp>
        <p:nvSpPr>
          <p:cNvPr id="8" name="TextBox 7">
            <a:extLst>
              <a:ext uri="{FF2B5EF4-FFF2-40B4-BE49-F238E27FC236}">
                <a16:creationId xmlns:a16="http://schemas.microsoft.com/office/drawing/2014/main" id="{4CC4913C-12B7-C0E2-F1F2-87FCD1EE1CCE}"/>
              </a:ext>
            </a:extLst>
          </p:cNvPr>
          <p:cNvSpPr txBox="1"/>
          <p:nvPr/>
        </p:nvSpPr>
        <p:spPr>
          <a:xfrm>
            <a:off x="0" y="6550223"/>
            <a:ext cx="6096000" cy="307777"/>
          </a:xfrm>
          <a:prstGeom prst="rect">
            <a:avLst/>
          </a:prstGeom>
          <a:noFill/>
        </p:spPr>
        <p:txBody>
          <a:bodyPr wrap="square">
            <a:spAutoFit/>
          </a:bodyPr>
          <a:lstStyle/>
          <a:p>
            <a:r>
              <a:rPr lang="en-US" sz="1400" dirty="0">
                <a:latin typeface="Georgia" panose="02040502050405020303" pitchFamily="18" charset="0"/>
              </a:rPr>
              <a:t>Photo by </a:t>
            </a:r>
            <a:r>
              <a:rPr lang="en-US" sz="1400" dirty="0">
                <a:latin typeface="Georgia" panose="02040502050405020303" pitchFamily="18" charset="0"/>
                <a:hlinkClick r:id="rId3">
                  <a:extLst>
                    <a:ext uri="{A12FA001-AC4F-418D-AE19-62706E023703}">
                      <ahyp:hlinkClr xmlns:ahyp="http://schemas.microsoft.com/office/drawing/2018/hyperlinkcolor" val="tx"/>
                    </a:ext>
                  </a:extLst>
                </a:hlinkClick>
              </a:rPr>
              <a:t>Vasily </a:t>
            </a:r>
            <a:r>
              <a:rPr lang="en-US" sz="1400" dirty="0" err="1">
                <a:latin typeface="Georgia" panose="02040502050405020303" pitchFamily="18" charset="0"/>
                <a:hlinkClick r:id="rId3">
                  <a:extLst>
                    <a:ext uri="{A12FA001-AC4F-418D-AE19-62706E023703}">
                      <ahyp:hlinkClr xmlns:ahyp="http://schemas.microsoft.com/office/drawing/2018/hyperlinkcolor" val="tx"/>
                    </a:ext>
                  </a:extLst>
                </a:hlinkClick>
              </a:rPr>
              <a:t>Koloda</a:t>
            </a:r>
            <a:r>
              <a:rPr lang="en-US" sz="1400" dirty="0">
                <a:latin typeface="Georgia" panose="02040502050405020303" pitchFamily="18" charset="0"/>
              </a:rPr>
              <a:t> on </a:t>
            </a:r>
            <a:r>
              <a:rPr lang="en-US" sz="1400" dirty="0" err="1">
                <a:latin typeface="Georgia" panose="02040502050405020303" pitchFamily="18" charset="0"/>
                <a:hlinkClick r:id="rId4">
                  <a:extLst>
                    <a:ext uri="{A12FA001-AC4F-418D-AE19-62706E023703}">
                      <ahyp:hlinkClr xmlns:ahyp="http://schemas.microsoft.com/office/drawing/2018/hyperlinkcolor" val="tx"/>
                    </a:ext>
                  </a:extLst>
                </a:hlinkClick>
              </a:rPr>
              <a:t>Unsplash</a:t>
            </a:r>
            <a:r>
              <a:rPr lang="en-US" sz="1400" dirty="0">
                <a:latin typeface="Georgia" panose="02040502050405020303" pitchFamily="18" charset="0"/>
              </a:rPr>
              <a:t> </a:t>
            </a:r>
          </a:p>
        </p:txBody>
      </p:sp>
    </p:spTree>
    <p:extLst>
      <p:ext uri="{BB962C8B-B14F-4D97-AF65-F5344CB8AC3E}">
        <p14:creationId xmlns:p14="http://schemas.microsoft.com/office/powerpoint/2010/main" val="197751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9EFB99-CB9E-D1A3-6838-ADC8BCDA5C2E}"/>
              </a:ext>
            </a:extLst>
          </p:cNvPr>
          <p:cNvSpPr>
            <a:spLocks noGrp="1"/>
          </p:cNvSpPr>
          <p:nvPr>
            <p:ph type="sldNum" sz="quarter" idx="12"/>
          </p:nvPr>
        </p:nvSpPr>
        <p:spPr/>
        <p:txBody>
          <a:bodyPr/>
          <a:lstStyle/>
          <a:p>
            <a:fld id="{2C7B0DAC-00EF-4B80-9D4F-90D854681558}" type="slidenum">
              <a:rPr lang="en-US" smtClean="0"/>
              <a:t>34</a:t>
            </a:fld>
            <a:endParaRPr lang="en-US"/>
          </a:p>
        </p:txBody>
      </p:sp>
      <p:sp>
        <p:nvSpPr>
          <p:cNvPr id="11" name="TextBox 10">
            <a:extLst>
              <a:ext uri="{FF2B5EF4-FFF2-40B4-BE49-F238E27FC236}">
                <a16:creationId xmlns:a16="http://schemas.microsoft.com/office/drawing/2014/main" id="{A07F2137-A433-6E40-6E91-B7FCE9A67B25}"/>
              </a:ext>
            </a:extLst>
          </p:cNvPr>
          <p:cNvSpPr txBox="1"/>
          <p:nvPr/>
        </p:nvSpPr>
        <p:spPr>
          <a:xfrm>
            <a:off x="0" y="6550223"/>
            <a:ext cx="8979318" cy="307777"/>
          </a:xfrm>
          <a:prstGeom prst="rect">
            <a:avLst/>
          </a:prstGeom>
          <a:noFill/>
        </p:spPr>
        <p:txBody>
          <a:bodyPr wrap="none" rtlCol="0">
            <a:spAutoFit/>
          </a:bodyPr>
          <a:lstStyle/>
          <a:p>
            <a:r>
              <a:rPr lang="en-US" sz="1400" baseline="30000" dirty="0">
                <a:latin typeface="Palatino Linotype" panose="02040502050505030304" pitchFamily="18" charset="0"/>
              </a:rPr>
              <a:t>1</a:t>
            </a:r>
            <a:r>
              <a:rPr lang="en-US" sz="1400" dirty="0">
                <a:latin typeface="Palatino Linotype" panose="02040502050505030304" pitchFamily="18" charset="0"/>
              </a:rPr>
              <a:t>Wellcome Trust report 2020 “</a:t>
            </a:r>
            <a:r>
              <a:rPr lang="en-US" sz="1400" dirty="0">
                <a:latin typeface="Palatino Linotype" panose="02040502050505030304" pitchFamily="18" charset="0"/>
                <a:hlinkClick r:id="rId2"/>
              </a:rPr>
              <a:t>What researchers think…</a:t>
            </a:r>
            <a:r>
              <a:rPr lang="en-US" sz="1400" dirty="0">
                <a:latin typeface="Palatino Linotype" panose="02040502050505030304" pitchFamily="18" charset="0"/>
              </a:rPr>
              <a:t>”; </a:t>
            </a:r>
            <a:r>
              <a:rPr lang="en-US" sz="1400" baseline="30000" dirty="0">
                <a:latin typeface="Palatino Linotype" panose="02040502050505030304" pitchFamily="18" charset="0"/>
              </a:rPr>
              <a:t>2</a:t>
            </a:r>
            <a:r>
              <a:rPr lang="en-US" sz="1400" dirty="0">
                <a:latin typeface="Palatino Linotype" panose="02040502050505030304" pitchFamily="18" charset="0"/>
              </a:rPr>
              <a:t>Wellcome </a:t>
            </a:r>
            <a:r>
              <a:rPr lang="en-US" sz="1400" dirty="0">
                <a:latin typeface="Palatino Linotype" panose="02040502050505030304" pitchFamily="18" charset="0"/>
                <a:hlinkClick r:id="rId3"/>
              </a:rPr>
              <a:t>Research Culture Townhalls 2020</a:t>
            </a:r>
            <a:r>
              <a:rPr lang="en-US" sz="1400" dirty="0">
                <a:latin typeface="Palatino Linotype" panose="02040502050505030304" pitchFamily="18" charset="0"/>
              </a:rPr>
              <a:t>; </a:t>
            </a:r>
            <a:r>
              <a:rPr lang="en-US" sz="1400" baseline="30000" dirty="0">
                <a:latin typeface="Palatino Linotype" panose="02040502050505030304" pitchFamily="18" charset="0"/>
              </a:rPr>
              <a:t>3</a:t>
            </a:r>
            <a:r>
              <a:rPr lang="en-US" sz="1400" dirty="0">
                <a:latin typeface="Palatino Linotype" panose="02040502050505030304" pitchFamily="18" charset="0"/>
                <a:hlinkClick r:id="rId4"/>
              </a:rPr>
              <a:t>DORA</a:t>
            </a:r>
            <a:endParaRPr lang="en-US" sz="1400" baseline="30000" dirty="0">
              <a:latin typeface="Palatino Linotype" panose="02040502050505030304" pitchFamily="18" charset="0"/>
            </a:endParaRPr>
          </a:p>
        </p:txBody>
      </p:sp>
      <p:sp>
        <p:nvSpPr>
          <p:cNvPr id="2" name="Title 1">
            <a:extLst>
              <a:ext uri="{FF2B5EF4-FFF2-40B4-BE49-F238E27FC236}">
                <a16:creationId xmlns:a16="http://schemas.microsoft.com/office/drawing/2014/main" id="{6AE83224-5A36-EAFC-1207-2EB8A44C3560}"/>
              </a:ext>
            </a:extLst>
          </p:cNvPr>
          <p:cNvSpPr>
            <a:spLocks noGrp="1"/>
          </p:cNvSpPr>
          <p:nvPr>
            <p:ph type="title"/>
          </p:nvPr>
        </p:nvSpPr>
        <p:spPr>
          <a:xfrm>
            <a:off x="499533" y="240325"/>
            <a:ext cx="11319934" cy="1325563"/>
          </a:xfrm>
        </p:spPr>
        <p:txBody>
          <a:bodyPr>
            <a:normAutofit/>
          </a:bodyPr>
          <a:lstStyle/>
          <a:p>
            <a:r>
              <a:rPr lang="en-US" sz="4400" dirty="0">
                <a:effectLst/>
                <a:latin typeface="Times New Roman" panose="02020603050405020304" pitchFamily="18" charset="0"/>
                <a:ea typeface="Aptos" panose="020B0004020202020204" pitchFamily="34" charset="0"/>
              </a:rPr>
              <a:t>Researcher evaluations &amp; promotion </a:t>
            </a:r>
            <a:r>
              <a:rPr lang="en-US" dirty="0">
                <a:latin typeface="Times New Roman" panose="02020603050405020304" pitchFamily="18" charset="0"/>
                <a:ea typeface="Aptos" panose="020B0004020202020204" pitchFamily="34" charset="0"/>
              </a:rPr>
              <a:t>should incorporate research data sharing and impact</a:t>
            </a:r>
            <a:endParaRPr lang="en-US" dirty="0"/>
          </a:p>
        </p:txBody>
      </p:sp>
      <p:sp>
        <p:nvSpPr>
          <p:cNvPr id="3" name="Content Placeholder 2">
            <a:extLst>
              <a:ext uri="{FF2B5EF4-FFF2-40B4-BE49-F238E27FC236}">
                <a16:creationId xmlns:a16="http://schemas.microsoft.com/office/drawing/2014/main" id="{7FDFD938-E047-0756-A2CC-3391306C791D}"/>
              </a:ext>
            </a:extLst>
          </p:cNvPr>
          <p:cNvSpPr>
            <a:spLocks noGrp="1"/>
          </p:cNvSpPr>
          <p:nvPr>
            <p:ph idx="1"/>
          </p:nvPr>
        </p:nvSpPr>
        <p:spPr>
          <a:xfrm>
            <a:off x="406399" y="1685925"/>
            <a:ext cx="10775951" cy="4619625"/>
          </a:xfrm>
        </p:spPr>
        <p:txBody>
          <a:bodyPr anchor="ctr">
            <a:normAutofit/>
          </a:bodyPr>
          <a:lstStyle/>
          <a:p>
            <a:r>
              <a:rPr lang="en-US" dirty="0"/>
              <a:t>Researchers voice concerns about workplace priorities, research metrics, &amp; competition</a:t>
            </a:r>
            <a:r>
              <a:rPr lang="en-US" baseline="30000" dirty="0"/>
              <a:t>1</a:t>
            </a:r>
            <a:r>
              <a:rPr lang="en-US" dirty="0"/>
              <a:t> </a:t>
            </a:r>
          </a:p>
          <a:p>
            <a:r>
              <a:rPr lang="en-US" dirty="0"/>
              <a:t>Suggest solutions such as </a:t>
            </a:r>
          </a:p>
          <a:p>
            <a:pPr lvl="1"/>
            <a:r>
              <a:rPr lang="en-US" dirty="0"/>
              <a:t>Focusing on research quality (not quantity) in promotional criteria</a:t>
            </a:r>
            <a:r>
              <a:rPr lang="en-US" baseline="30000" dirty="0"/>
              <a:t>2</a:t>
            </a:r>
            <a:r>
              <a:rPr lang="en-US" dirty="0"/>
              <a:t> </a:t>
            </a:r>
          </a:p>
          <a:p>
            <a:pPr lvl="1"/>
            <a:r>
              <a:rPr lang="en-US" dirty="0"/>
              <a:t>Ensure systems reward what researchers value</a:t>
            </a:r>
            <a:r>
              <a:rPr lang="en-US" baseline="30000" dirty="0"/>
              <a:t>2</a:t>
            </a:r>
            <a:endParaRPr lang="en-US" dirty="0"/>
          </a:p>
          <a:p>
            <a:pPr lvl="2"/>
            <a:r>
              <a:rPr lang="en-US" dirty="0"/>
              <a:t>e.g., high quality mentorship, open scholarly practices</a:t>
            </a:r>
            <a:endParaRPr lang="en-US" baseline="30000" dirty="0"/>
          </a:p>
          <a:p>
            <a:r>
              <a:rPr lang="en-US" dirty="0"/>
              <a:t>Initiatives like the </a:t>
            </a:r>
            <a:r>
              <a:rPr lang="en-US" b="1" dirty="0"/>
              <a:t>Declaration on Research Assessment </a:t>
            </a:r>
            <a:r>
              <a:rPr lang="en-US" dirty="0"/>
              <a:t>(DORA)</a:t>
            </a:r>
            <a:r>
              <a:rPr lang="en-US" baseline="30000" dirty="0"/>
              <a:t>3</a:t>
            </a:r>
            <a:r>
              <a:rPr lang="en-US" dirty="0"/>
              <a:t> seek to broaden and improve researcher assessment &amp; evaluation/consideration of research outputs</a:t>
            </a:r>
          </a:p>
        </p:txBody>
      </p:sp>
      <p:pic>
        <p:nvPicPr>
          <p:cNvPr id="15" name="Picture 14" descr="A logo with a star in the center&#10;&#10;Description automatically generated">
            <a:extLst>
              <a:ext uri="{FF2B5EF4-FFF2-40B4-BE49-F238E27FC236}">
                <a16:creationId xmlns:a16="http://schemas.microsoft.com/office/drawing/2014/main" id="{1ED7011E-EF26-95E6-FA47-71913D2F89EE}"/>
              </a:ext>
            </a:extLst>
          </p:cNvPr>
          <p:cNvPicPr>
            <a:picLocks noChangeAspect="1"/>
          </p:cNvPicPr>
          <p:nvPr/>
        </p:nvPicPr>
        <p:blipFill>
          <a:blip r:embed="rId5">
            <a:extLst>
              <a:ext uri="{28A0092B-C50C-407E-A947-70E740481C1C}">
                <a14:useLocalDpi xmlns:a14="http://schemas.microsoft.com/office/drawing/2010/main" val="0"/>
              </a:ext>
            </a:extLst>
          </a:blip>
          <a:srcRect t="33316" b="31255"/>
          <a:stretch/>
        </p:blipFill>
        <p:spPr>
          <a:xfrm>
            <a:off x="8979318" y="5556448"/>
            <a:ext cx="2590720" cy="917877"/>
          </a:xfrm>
          <a:prstGeom prst="rect">
            <a:avLst/>
          </a:prstGeom>
        </p:spPr>
      </p:pic>
    </p:spTree>
    <p:extLst>
      <p:ext uri="{BB962C8B-B14F-4D97-AF65-F5344CB8AC3E}">
        <p14:creationId xmlns:p14="http://schemas.microsoft.com/office/powerpoint/2010/main" val="364014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F8878-92AE-D986-6F96-FBF1985096E8}"/>
              </a:ext>
            </a:extLst>
          </p:cNvPr>
          <p:cNvSpPr>
            <a:spLocks noGrp="1"/>
          </p:cNvSpPr>
          <p:nvPr>
            <p:ph type="title"/>
          </p:nvPr>
        </p:nvSpPr>
        <p:spPr>
          <a:xfrm>
            <a:off x="838200" y="365125"/>
            <a:ext cx="10515600" cy="1000069"/>
          </a:xfrm>
        </p:spPr>
        <p:txBody>
          <a:bodyPr>
            <a:normAutofit/>
          </a:bodyPr>
          <a:lstStyle/>
          <a:p>
            <a:r>
              <a:rPr lang="en-US" sz="4400" dirty="0">
                <a:effectLst/>
                <a:latin typeface="Times New Roman" panose="02020603050405020304" pitchFamily="18" charset="0"/>
                <a:ea typeface="Aptos" panose="020B0004020202020204" pitchFamily="34" charset="0"/>
              </a:rPr>
              <a:t>Research data sharing &amp; impact @ OSU</a:t>
            </a:r>
            <a:endParaRPr lang="en-US" dirty="0"/>
          </a:p>
        </p:txBody>
      </p:sp>
      <p:sp>
        <p:nvSpPr>
          <p:cNvPr id="3" name="Content Placeholder 2">
            <a:extLst>
              <a:ext uri="{FF2B5EF4-FFF2-40B4-BE49-F238E27FC236}">
                <a16:creationId xmlns:a16="http://schemas.microsoft.com/office/drawing/2014/main" id="{8212C1BF-655D-9CA6-8475-2D2440DD8295}"/>
              </a:ext>
            </a:extLst>
          </p:cNvPr>
          <p:cNvSpPr>
            <a:spLocks noGrp="1"/>
          </p:cNvSpPr>
          <p:nvPr>
            <p:ph idx="1"/>
          </p:nvPr>
        </p:nvSpPr>
        <p:spPr>
          <a:xfrm>
            <a:off x="355600" y="1422542"/>
            <a:ext cx="6092825" cy="4883564"/>
          </a:xfrm>
        </p:spPr>
        <p:txBody>
          <a:bodyPr anchor="ctr"/>
          <a:lstStyle/>
          <a:p>
            <a:pPr>
              <a:spcAft>
                <a:spcPts val="1200"/>
              </a:spcAft>
            </a:pPr>
            <a:r>
              <a:rPr lang="en-US" b="1" dirty="0"/>
              <a:t>Use of DataCite metadata</a:t>
            </a:r>
          </a:p>
          <a:p>
            <a:pPr lvl="1"/>
            <a:r>
              <a:rPr lang="en-US" dirty="0"/>
              <a:t>Usage metrics, related works</a:t>
            </a:r>
          </a:p>
          <a:p>
            <a:pPr lvl="2">
              <a:spcAft>
                <a:spcPts val="1200"/>
              </a:spcAft>
            </a:pPr>
            <a:r>
              <a:rPr lang="en-US" dirty="0"/>
              <a:t>If repository provides to DataCite </a:t>
            </a:r>
          </a:p>
          <a:p>
            <a:pPr lvl="1"/>
            <a:r>
              <a:rPr lang="en-US" dirty="0"/>
              <a:t>Upload datasets (and metadata) into faculty profile system </a:t>
            </a:r>
          </a:p>
          <a:p>
            <a:pPr lvl="2">
              <a:spcAft>
                <a:spcPts val="1200"/>
              </a:spcAft>
            </a:pPr>
            <a:r>
              <a:rPr lang="en-US" dirty="0"/>
              <a:t>Internally track faculty data sharing &amp; impacts</a:t>
            </a:r>
          </a:p>
          <a:p>
            <a:r>
              <a:rPr lang="en-US" b="1" dirty="0"/>
              <a:t>Plans to expand to include other databases </a:t>
            </a:r>
            <a:r>
              <a:rPr lang="en-US" dirty="0"/>
              <a:t>(e.g., </a:t>
            </a:r>
            <a:r>
              <a:rPr lang="en-US" dirty="0" err="1"/>
              <a:t>Crossref</a:t>
            </a:r>
            <a:r>
              <a:rPr lang="en-US" dirty="0"/>
              <a:t>)</a:t>
            </a:r>
          </a:p>
        </p:txBody>
      </p:sp>
      <p:sp>
        <p:nvSpPr>
          <p:cNvPr id="4" name="Slide Number Placeholder 3">
            <a:extLst>
              <a:ext uri="{FF2B5EF4-FFF2-40B4-BE49-F238E27FC236}">
                <a16:creationId xmlns:a16="http://schemas.microsoft.com/office/drawing/2014/main" id="{EE3D80FF-DB3C-CFC9-6BF7-995DE168FFC0}"/>
              </a:ext>
            </a:extLst>
          </p:cNvPr>
          <p:cNvSpPr>
            <a:spLocks noGrp="1"/>
          </p:cNvSpPr>
          <p:nvPr>
            <p:ph type="sldNum" sz="quarter" idx="12"/>
          </p:nvPr>
        </p:nvSpPr>
        <p:spPr/>
        <p:txBody>
          <a:bodyPr/>
          <a:lstStyle/>
          <a:p>
            <a:fld id="{2C7B0DAC-00EF-4B80-9D4F-90D854681558}" type="slidenum">
              <a:rPr lang="en-US" smtClean="0"/>
              <a:t>35</a:t>
            </a:fld>
            <a:endParaRPr lang="en-US"/>
          </a:p>
        </p:txBody>
      </p:sp>
      <p:grpSp>
        <p:nvGrpSpPr>
          <p:cNvPr id="12" name="Group 11">
            <a:extLst>
              <a:ext uri="{FF2B5EF4-FFF2-40B4-BE49-F238E27FC236}">
                <a16:creationId xmlns:a16="http://schemas.microsoft.com/office/drawing/2014/main" id="{0C002954-FA31-D283-BD16-E69E9344A9E2}"/>
              </a:ext>
            </a:extLst>
          </p:cNvPr>
          <p:cNvGrpSpPr/>
          <p:nvPr/>
        </p:nvGrpSpPr>
        <p:grpSpPr>
          <a:xfrm>
            <a:off x="7050145" y="1226608"/>
            <a:ext cx="5116455" cy="5448830"/>
            <a:chOff x="7050145" y="1226608"/>
            <a:chExt cx="5116455" cy="5448830"/>
          </a:xfrm>
        </p:grpSpPr>
        <p:pic>
          <p:nvPicPr>
            <p:cNvPr id="6" name="Picture 5" descr="A graph of a number of numbers&#10;&#10;Description automatically generated">
              <a:extLst>
                <a:ext uri="{FF2B5EF4-FFF2-40B4-BE49-F238E27FC236}">
                  <a16:creationId xmlns:a16="http://schemas.microsoft.com/office/drawing/2014/main" id="{B47719F9-DA86-9C15-F274-8E803A8E92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1700" y="1226608"/>
              <a:ext cx="3949700" cy="5266267"/>
            </a:xfrm>
            <a:prstGeom prst="rect">
              <a:avLst/>
            </a:prstGeom>
          </p:spPr>
        </p:pic>
        <p:sp>
          <p:nvSpPr>
            <p:cNvPr id="10" name="TextBox 9">
              <a:extLst>
                <a:ext uri="{FF2B5EF4-FFF2-40B4-BE49-F238E27FC236}">
                  <a16:creationId xmlns:a16="http://schemas.microsoft.com/office/drawing/2014/main" id="{2D1F6646-BB26-92B7-B881-5202F7256BB3}"/>
                </a:ext>
              </a:extLst>
            </p:cNvPr>
            <p:cNvSpPr txBox="1"/>
            <p:nvPr/>
          </p:nvSpPr>
          <p:spPr>
            <a:xfrm>
              <a:off x="8034828" y="6306106"/>
              <a:ext cx="2715808" cy="369332"/>
            </a:xfrm>
            <a:prstGeom prst="rect">
              <a:avLst/>
            </a:prstGeom>
            <a:solidFill>
              <a:schemeClr val="bg1"/>
            </a:solidFill>
          </p:spPr>
          <p:txBody>
            <a:bodyPr wrap="none" rtlCol="0">
              <a:spAutoFit/>
            </a:bodyPr>
            <a:lstStyle/>
            <a:p>
              <a:r>
                <a:rPr lang="en-US" dirty="0">
                  <a:latin typeface="Georgia" panose="02040502050405020303" pitchFamily="18" charset="0"/>
                </a:rPr>
                <a:t>Recorded Citation Count</a:t>
              </a:r>
            </a:p>
          </p:txBody>
        </p:sp>
        <p:pic>
          <p:nvPicPr>
            <p:cNvPr id="7" name="Picture 6" descr="A graph of numbers and a number of lists&#10;&#10;Description automatically generated with medium confidence">
              <a:extLst>
                <a:ext uri="{FF2B5EF4-FFF2-40B4-BE49-F238E27FC236}">
                  <a16:creationId xmlns:a16="http://schemas.microsoft.com/office/drawing/2014/main" id="{58AD184D-09E2-7B04-AFA1-B75676781C35}"/>
                </a:ext>
              </a:extLst>
            </p:cNvPr>
            <p:cNvPicPr>
              <a:picLocks noChangeAspect="1"/>
            </p:cNvPicPr>
            <p:nvPr/>
          </p:nvPicPr>
          <p:blipFill rotWithShape="1">
            <a:blip r:embed="rId3"/>
            <a:srcRect l="14631" t="73766" r="7474"/>
            <a:stretch/>
          </p:blipFill>
          <p:spPr>
            <a:xfrm>
              <a:off x="9385637" y="2971271"/>
              <a:ext cx="2780963" cy="1248777"/>
            </a:xfrm>
            <a:prstGeom prst="rect">
              <a:avLst/>
            </a:prstGeom>
          </p:spPr>
        </p:pic>
        <p:sp>
          <p:nvSpPr>
            <p:cNvPr id="5" name="TextBox 4">
              <a:extLst>
                <a:ext uri="{FF2B5EF4-FFF2-40B4-BE49-F238E27FC236}">
                  <a16:creationId xmlns:a16="http://schemas.microsoft.com/office/drawing/2014/main" id="{9A1AE750-36FB-1EFE-E219-87F75D0127DE}"/>
                </a:ext>
              </a:extLst>
            </p:cNvPr>
            <p:cNvSpPr txBox="1"/>
            <p:nvPr/>
          </p:nvSpPr>
          <p:spPr>
            <a:xfrm rot="16200000">
              <a:off x="6122166" y="3410992"/>
              <a:ext cx="2225289" cy="369332"/>
            </a:xfrm>
            <a:prstGeom prst="rect">
              <a:avLst/>
            </a:prstGeom>
            <a:solidFill>
              <a:schemeClr val="bg1"/>
            </a:solidFill>
          </p:spPr>
          <p:txBody>
            <a:bodyPr wrap="none" rtlCol="0">
              <a:spAutoFit/>
            </a:bodyPr>
            <a:lstStyle/>
            <a:p>
              <a:r>
                <a:rPr lang="en-US" dirty="0">
                  <a:latin typeface="Georgia" panose="02040502050405020303" pitchFamily="18" charset="0"/>
                </a:rPr>
                <a:t>Number of Datasets</a:t>
              </a:r>
            </a:p>
          </p:txBody>
        </p:sp>
      </p:grpSp>
      <p:sp>
        <p:nvSpPr>
          <p:cNvPr id="9" name="TextBox 8">
            <a:extLst>
              <a:ext uri="{FF2B5EF4-FFF2-40B4-BE49-F238E27FC236}">
                <a16:creationId xmlns:a16="http://schemas.microsoft.com/office/drawing/2014/main" id="{51686475-A70D-3688-9D6C-E2E25E5B0F80}"/>
              </a:ext>
            </a:extLst>
          </p:cNvPr>
          <p:cNvSpPr txBox="1"/>
          <p:nvPr/>
        </p:nvSpPr>
        <p:spPr>
          <a:xfrm>
            <a:off x="0" y="6550223"/>
            <a:ext cx="9386993" cy="307777"/>
          </a:xfrm>
          <a:prstGeom prst="rect">
            <a:avLst/>
          </a:prstGeom>
          <a:noFill/>
        </p:spPr>
        <p:txBody>
          <a:bodyPr wrap="none" rtlCol="0">
            <a:spAutoFit/>
          </a:bodyPr>
          <a:lstStyle/>
          <a:p>
            <a:r>
              <a:rPr lang="en-US" sz="1400" b="1" dirty="0">
                <a:latin typeface="Palatino Linotype" panose="02040502050505030304" pitchFamily="18" charset="0"/>
              </a:rPr>
              <a:t>Using DataCite Metadata to Understand Research Data Sharing Practices at Your Institution</a:t>
            </a:r>
            <a:r>
              <a:rPr lang="en-US" sz="1400" dirty="0">
                <a:latin typeface="Palatino Linotype" panose="02040502050505030304" pitchFamily="18" charset="0"/>
              </a:rPr>
              <a:t>: </a:t>
            </a:r>
            <a:r>
              <a:rPr lang="en-US" sz="1400" dirty="0">
                <a:latin typeface="Palatino Linotype" panose="02040502050505030304" pitchFamily="18" charset="0"/>
                <a:hlinkClick r:id="rId4"/>
              </a:rPr>
              <a:t>https://osf.io/n9sxq/</a:t>
            </a:r>
            <a:r>
              <a:rPr lang="en-US" sz="1400" dirty="0">
                <a:latin typeface="Palatino Linotype" panose="02040502050505030304" pitchFamily="18" charset="0"/>
              </a:rPr>
              <a:t> </a:t>
            </a:r>
          </a:p>
        </p:txBody>
      </p:sp>
    </p:spTree>
    <p:extLst>
      <p:ext uri="{BB962C8B-B14F-4D97-AF65-F5344CB8AC3E}">
        <p14:creationId xmlns:p14="http://schemas.microsoft.com/office/powerpoint/2010/main" val="136843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DC94B-DF77-A40D-6510-11B58015CBD0}"/>
              </a:ext>
            </a:extLst>
          </p:cNvPr>
          <p:cNvSpPr>
            <a:spLocks noGrp="1"/>
          </p:cNvSpPr>
          <p:nvPr>
            <p:ph type="title"/>
          </p:nvPr>
        </p:nvSpPr>
        <p:spPr>
          <a:xfrm>
            <a:off x="0" y="280458"/>
            <a:ext cx="12192000" cy="981075"/>
          </a:xfrm>
        </p:spPr>
        <p:txBody>
          <a:bodyPr/>
          <a:lstStyle/>
          <a:p>
            <a:pPr algn="ctr"/>
            <a:r>
              <a:rPr lang="en-US" sz="4400" dirty="0">
                <a:effectLst/>
                <a:latin typeface="Times New Roman" panose="02020603050405020304" pitchFamily="18" charset="0"/>
                <a:ea typeface="Aptos" panose="020B0004020202020204" pitchFamily="34" charset="0"/>
              </a:rPr>
              <a:t>Research data sharing &amp; impact – community efforts</a:t>
            </a:r>
            <a:endParaRPr lang="en-US" dirty="0"/>
          </a:p>
        </p:txBody>
      </p:sp>
      <p:sp>
        <p:nvSpPr>
          <p:cNvPr id="3" name="Content Placeholder 2">
            <a:extLst>
              <a:ext uri="{FF2B5EF4-FFF2-40B4-BE49-F238E27FC236}">
                <a16:creationId xmlns:a16="http://schemas.microsoft.com/office/drawing/2014/main" id="{A441F331-E78B-BA3D-C60D-DCEB9266F36A}"/>
              </a:ext>
            </a:extLst>
          </p:cNvPr>
          <p:cNvSpPr>
            <a:spLocks noGrp="1"/>
          </p:cNvSpPr>
          <p:nvPr>
            <p:ph idx="1"/>
          </p:nvPr>
        </p:nvSpPr>
        <p:spPr>
          <a:xfrm>
            <a:off x="279400" y="1261533"/>
            <a:ext cx="11633200" cy="5405967"/>
          </a:xfrm>
        </p:spPr>
        <p:txBody>
          <a:bodyPr anchor="ctr">
            <a:normAutofit/>
          </a:bodyPr>
          <a:lstStyle/>
          <a:p>
            <a:r>
              <a:rPr lang="en-US" dirty="0">
                <a:hlinkClick r:id="rId2"/>
              </a:rPr>
              <a:t>Make Data Count</a:t>
            </a:r>
            <a:endParaRPr lang="en-US" dirty="0"/>
          </a:p>
          <a:p>
            <a:pPr lvl="1"/>
            <a:r>
              <a:rPr lang="en-US" b="1" dirty="0"/>
              <a:t>Open infrastructure</a:t>
            </a:r>
          </a:p>
          <a:p>
            <a:pPr lvl="2"/>
            <a:r>
              <a:rPr lang="en-US" dirty="0"/>
              <a:t>Repositories collect &amp; share usage metrics (e.g., views, downloads, citations)</a:t>
            </a:r>
          </a:p>
          <a:p>
            <a:pPr lvl="2"/>
            <a:r>
              <a:rPr lang="en-US" dirty="0">
                <a:hlinkClick r:id="rId3"/>
              </a:rPr>
              <a:t>DataCite Usage Tracker</a:t>
            </a:r>
            <a:r>
              <a:rPr lang="en-US" dirty="0"/>
              <a:t> – JavaScript tracker that collects &amp; sends usage data automatically to DataCite</a:t>
            </a:r>
          </a:p>
          <a:p>
            <a:pPr lvl="1"/>
            <a:r>
              <a:rPr lang="en-US" b="1" dirty="0"/>
              <a:t>Standards &amp; evidence</a:t>
            </a:r>
          </a:p>
          <a:p>
            <a:pPr lvl="2"/>
            <a:r>
              <a:rPr lang="en-US" dirty="0"/>
              <a:t>Contextualize data metrics</a:t>
            </a:r>
          </a:p>
          <a:p>
            <a:pPr lvl="2"/>
            <a:r>
              <a:rPr lang="en-US" dirty="0"/>
              <a:t>Input from researchers, repositories, &amp; infrastructure providers</a:t>
            </a:r>
          </a:p>
          <a:p>
            <a:pPr lvl="1"/>
            <a:r>
              <a:rPr lang="en-US" b="1" dirty="0"/>
              <a:t>Advocacy</a:t>
            </a:r>
          </a:p>
          <a:p>
            <a:pPr lvl="2"/>
            <a:r>
              <a:rPr lang="en-US" dirty="0"/>
              <a:t>Recognition of data usage &amp; impact</a:t>
            </a:r>
          </a:p>
          <a:p>
            <a:pPr lvl="2"/>
            <a:r>
              <a:rPr lang="en-US" dirty="0"/>
              <a:t>Included in funder &amp; institutional assessment of researchers </a:t>
            </a:r>
          </a:p>
          <a:p>
            <a:pPr lvl="2"/>
            <a:r>
              <a:rPr lang="en-US" dirty="0">
                <a:hlinkClick r:id="rId4"/>
              </a:rPr>
              <a:t>Data Citation Corpus</a:t>
            </a:r>
            <a:r>
              <a:rPr lang="en-US" dirty="0"/>
              <a:t> – centralized, publicly available database of data citations</a:t>
            </a:r>
          </a:p>
        </p:txBody>
      </p:sp>
      <p:sp>
        <p:nvSpPr>
          <p:cNvPr id="4" name="Slide Number Placeholder 3">
            <a:extLst>
              <a:ext uri="{FF2B5EF4-FFF2-40B4-BE49-F238E27FC236}">
                <a16:creationId xmlns:a16="http://schemas.microsoft.com/office/drawing/2014/main" id="{7D45E871-3697-D2AF-1E87-4BFE8187EE6C}"/>
              </a:ext>
            </a:extLst>
          </p:cNvPr>
          <p:cNvSpPr>
            <a:spLocks noGrp="1"/>
          </p:cNvSpPr>
          <p:nvPr>
            <p:ph type="sldNum" sz="quarter" idx="12"/>
          </p:nvPr>
        </p:nvSpPr>
        <p:spPr/>
        <p:txBody>
          <a:bodyPr/>
          <a:lstStyle/>
          <a:p>
            <a:fld id="{2C7B0DAC-00EF-4B80-9D4F-90D854681558}" type="slidenum">
              <a:rPr lang="en-US" smtClean="0"/>
              <a:t>36</a:t>
            </a:fld>
            <a:endParaRPr lang="en-US"/>
          </a:p>
        </p:txBody>
      </p:sp>
      <p:pic>
        <p:nvPicPr>
          <p:cNvPr id="9" name="Picture 8" descr="A blue and white logo&#10;&#10;Description automatically generated">
            <a:extLst>
              <a:ext uri="{FF2B5EF4-FFF2-40B4-BE49-F238E27FC236}">
                <a16:creationId xmlns:a16="http://schemas.microsoft.com/office/drawing/2014/main" id="{BCD1884E-D06D-6431-D278-202F6271EB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3957" y="1112696"/>
            <a:ext cx="2188643" cy="1053712"/>
          </a:xfrm>
          <a:prstGeom prst="rect">
            <a:avLst/>
          </a:prstGeom>
        </p:spPr>
      </p:pic>
    </p:spTree>
    <p:extLst>
      <p:ext uri="{BB962C8B-B14F-4D97-AF65-F5344CB8AC3E}">
        <p14:creationId xmlns:p14="http://schemas.microsoft.com/office/powerpoint/2010/main" val="12733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F7BC3-3679-6082-564C-B2B9ACF30ADD}"/>
              </a:ext>
            </a:extLst>
          </p:cNvPr>
          <p:cNvSpPr>
            <a:spLocks noGrp="1"/>
          </p:cNvSpPr>
          <p:nvPr>
            <p:ph type="title"/>
          </p:nvPr>
        </p:nvSpPr>
        <p:spPr/>
        <p:txBody>
          <a:bodyPr/>
          <a:lstStyle/>
          <a:p>
            <a:r>
              <a:rPr lang="en-US" dirty="0"/>
              <a:t>Open Access</a:t>
            </a:r>
          </a:p>
        </p:txBody>
      </p:sp>
      <p:sp>
        <p:nvSpPr>
          <p:cNvPr id="3" name="Text Placeholder 2">
            <a:extLst>
              <a:ext uri="{FF2B5EF4-FFF2-40B4-BE49-F238E27FC236}">
                <a16:creationId xmlns:a16="http://schemas.microsoft.com/office/drawing/2014/main" id="{FEFF90D7-DC34-42D0-B941-86B555E14B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1D2E53-FF03-3435-40C0-05B07A3EFE6B}"/>
              </a:ext>
            </a:extLst>
          </p:cNvPr>
          <p:cNvSpPr>
            <a:spLocks noGrp="1"/>
          </p:cNvSpPr>
          <p:nvPr>
            <p:ph type="sldNum" sz="quarter" idx="12"/>
          </p:nvPr>
        </p:nvSpPr>
        <p:spPr/>
        <p:txBody>
          <a:bodyPr/>
          <a:lstStyle/>
          <a:p>
            <a:fld id="{2C7B0DAC-00EF-4B80-9D4F-90D854681558}" type="slidenum">
              <a:rPr lang="en-US" smtClean="0"/>
              <a:t>37</a:t>
            </a:fld>
            <a:endParaRPr lang="en-US"/>
          </a:p>
        </p:txBody>
      </p:sp>
    </p:spTree>
    <p:extLst>
      <p:ext uri="{BB962C8B-B14F-4D97-AF65-F5344CB8AC3E}">
        <p14:creationId xmlns:p14="http://schemas.microsoft.com/office/powerpoint/2010/main" val="1462766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91F3B-A8C8-67FF-3BF9-9268BA1574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9A9034D-684C-F431-1147-CEC0D2BAA758}"/>
              </a:ext>
            </a:extLst>
          </p:cNvPr>
          <p:cNvSpPr txBox="1"/>
          <p:nvPr/>
        </p:nvSpPr>
        <p:spPr>
          <a:xfrm>
            <a:off x="478172" y="117446"/>
            <a:ext cx="11291582" cy="6832640"/>
          </a:xfrm>
          <a:prstGeom prst="rect">
            <a:avLst/>
          </a:prstGeom>
          <a:noFill/>
        </p:spPr>
        <p:txBody>
          <a:bodyPr wrap="square" rtlCol="0">
            <a:spAutoFit/>
          </a:bodyPr>
          <a:lstStyle/>
          <a:p>
            <a:endParaRPr lang="en-US" dirty="0"/>
          </a:p>
          <a:p>
            <a:r>
              <a:rPr lang="en-US" sz="2400" b="1" dirty="0">
                <a:latin typeface="Times New Roman" panose="02020603050405020304" pitchFamily="18" charset="0"/>
                <a:cs typeface="Times New Roman" panose="02020603050405020304" pitchFamily="18" charset="0"/>
              </a:rPr>
              <a:t>APCs, Diamond Journals, the “Failure” of OA?</a:t>
            </a:r>
          </a:p>
          <a:p>
            <a:endParaRPr lang="en-US" dirty="0"/>
          </a:p>
          <a:p>
            <a:pPr marL="285750" indent="-285750">
              <a:buFont typeface="Arial" panose="020B0604020202020204" pitchFamily="34" charset="0"/>
              <a:buChar char="•"/>
            </a:pPr>
            <a:r>
              <a:rPr lang="en-US" sz="2000" dirty="0">
                <a:latin typeface="Georgia" panose="02040502050405020303" pitchFamily="18" charset="0"/>
              </a:rPr>
              <a:t>Estimated $8.349 billion spent globally on APCs for six publishers (Elsevier, Frontiers, MDPI, PLOS, Springer Nature, and Wiley) from 2019 – 2023. Spend on OA fees almost tripled over that time. (</a:t>
            </a:r>
            <a:r>
              <a:rPr lang="en-US" sz="2000" dirty="0" err="1">
                <a:latin typeface="Georgia" panose="02040502050405020303" pitchFamily="18" charset="0"/>
              </a:rPr>
              <a:t>Haustein</a:t>
            </a:r>
            <a:r>
              <a:rPr lang="en-US" sz="2000" dirty="0">
                <a:latin typeface="Georgia" panose="02040502050405020303" pitchFamily="18" charset="0"/>
              </a:rPr>
              <a:t> et al., 2024) </a:t>
            </a:r>
          </a:p>
          <a:p>
            <a:endParaRPr lang="en-US" sz="2000" dirty="0">
              <a:latin typeface="Georgia" panose="02040502050405020303" pitchFamily="18" charset="0"/>
            </a:endParaRPr>
          </a:p>
          <a:p>
            <a:pPr marL="285750" indent="-285750">
              <a:buFont typeface="Arial" panose="020B0604020202020204" pitchFamily="34" charset="0"/>
              <a:buChar char="•"/>
            </a:pPr>
            <a:r>
              <a:rPr lang="en-US" sz="2000" dirty="0">
                <a:latin typeface="Georgia" panose="02040502050405020303" pitchFamily="18" charset="0"/>
              </a:rPr>
              <a:t>Estimated that there are up to 29,000 diamond OA journals (Bosman et al., 2021)</a:t>
            </a:r>
          </a:p>
          <a:p>
            <a:endParaRPr lang="en-US" sz="2000" dirty="0">
              <a:latin typeface="Georgia" panose="02040502050405020303" pitchFamily="18" charset="0"/>
            </a:endParaRPr>
          </a:p>
          <a:p>
            <a:pPr marL="285750" indent="-285750">
              <a:buFont typeface="Arial" panose="020B0604020202020204" pitchFamily="34" charset="0"/>
              <a:buChar char="•"/>
            </a:pPr>
            <a:r>
              <a:rPr lang="en-US" sz="2000" dirty="0">
                <a:latin typeface="Georgia" panose="02040502050405020303" pitchFamily="18" charset="0"/>
              </a:rPr>
              <a:t>As of 2019 - 356,000 articles per year in 10,449 diamond OA journals (based on DOAJ numbers) vs. 453,000 articles per year in 3,919 APC-based journals. In other words, diamond publishing represents 8-9% of total number of scholarly articles publisher year vs. 10-11% represented by APC-based OA (Bosman et al., 2021)</a:t>
            </a:r>
          </a:p>
          <a:p>
            <a:endParaRPr lang="en-US" sz="2000" dirty="0">
              <a:latin typeface="Georgia" panose="02040502050405020303" pitchFamily="18" charset="0"/>
            </a:endParaRPr>
          </a:p>
          <a:p>
            <a:pPr marL="285750" indent="-285750">
              <a:buFont typeface="Arial" panose="020B0604020202020204" pitchFamily="34" charset="0"/>
              <a:buChar char="•"/>
            </a:pPr>
            <a:r>
              <a:rPr lang="en-US" sz="2000" dirty="0">
                <a:latin typeface="Georgia" panose="02040502050405020303" pitchFamily="18" charset="0"/>
              </a:rPr>
              <a:t>Share of diamond OA declined between 2017 and 2021 (Bosman et al., 2021)</a:t>
            </a:r>
          </a:p>
          <a:p>
            <a:pPr marL="285750" indent="-285750">
              <a:buFont typeface="Arial" panose="020B0604020202020204" pitchFamily="34" charset="0"/>
              <a:buChar char="•"/>
            </a:pPr>
            <a:endParaRPr lang="en-US" sz="2000" dirty="0">
              <a:latin typeface="Georgia" panose="02040502050405020303" pitchFamily="18" charset="0"/>
            </a:endParaRPr>
          </a:p>
          <a:p>
            <a:pPr marL="285750" indent="-285750">
              <a:buFont typeface="Arial" panose="020B0604020202020204" pitchFamily="34" charset="0"/>
              <a:buChar char="•"/>
            </a:pPr>
            <a:r>
              <a:rPr lang="en-US" sz="2000" dirty="0">
                <a:latin typeface="Georgia" panose="02040502050405020303" pitchFamily="18" charset="0"/>
              </a:rPr>
              <a:t>“Pay-to-publish OA is now the dominant form of open access and looks set to increase the cost of scholarly publishing and so worsen the </a:t>
            </a:r>
            <a:r>
              <a:rPr lang="en-US" sz="2000" i="1" dirty="0">
                <a:latin typeface="Georgia" panose="02040502050405020303" pitchFamily="18" charset="0"/>
              </a:rPr>
              <a:t>affordability</a:t>
            </a:r>
            <a:r>
              <a:rPr lang="en-US" sz="2000" dirty="0">
                <a:latin typeface="Georgia" panose="02040502050405020303" pitchFamily="18" charset="0"/>
              </a:rPr>
              <a:t> problem. Amongst other things, this has disenfranchised unfunded researchers and those based in the global south (notwithstanding APC waiver promises).” (Anderson, 2023)</a:t>
            </a:r>
          </a:p>
          <a:p>
            <a:pPr marL="285750" indent="-285750">
              <a:buFont typeface="Arial" panose="020B0604020202020204" pitchFamily="34" charset="0"/>
              <a:buChar char="•"/>
            </a:pPr>
            <a:endParaRPr lang="en-US" sz="2000" dirty="0"/>
          </a:p>
          <a:p>
            <a:endParaRPr lang="en-US" dirty="0"/>
          </a:p>
        </p:txBody>
      </p:sp>
    </p:spTree>
    <p:extLst>
      <p:ext uri="{BB962C8B-B14F-4D97-AF65-F5344CB8AC3E}">
        <p14:creationId xmlns:p14="http://schemas.microsoft.com/office/powerpoint/2010/main" val="1819090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87E38A-6446-3933-24FB-26770D006027}"/>
              </a:ext>
            </a:extLst>
          </p:cNvPr>
          <p:cNvGraphicFramePr>
            <a:graphicFrameLocks noGrp="1"/>
          </p:cNvGraphicFramePr>
          <p:nvPr>
            <p:extLst>
              <p:ext uri="{D42A27DB-BD31-4B8C-83A1-F6EECF244321}">
                <p14:modId xmlns:p14="http://schemas.microsoft.com/office/powerpoint/2010/main" val="1563169772"/>
              </p:ext>
            </p:extLst>
          </p:nvPr>
        </p:nvGraphicFramePr>
        <p:xfrm>
          <a:off x="58723" y="0"/>
          <a:ext cx="12133277" cy="7030244"/>
        </p:xfrm>
        <a:graphic>
          <a:graphicData uri="http://schemas.openxmlformats.org/drawingml/2006/table">
            <a:tbl>
              <a:tblPr firstRow="1" bandRow="1">
                <a:tableStyleId>{5C22544A-7EE6-4342-B048-85BDC9FD1C3A}</a:tableStyleId>
              </a:tblPr>
              <a:tblGrid>
                <a:gridCol w="2980810">
                  <a:extLst>
                    <a:ext uri="{9D8B030D-6E8A-4147-A177-3AD203B41FA5}">
                      <a16:colId xmlns:a16="http://schemas.microsoft.com/office/drawing/2014/main" val="631416230"/>
                    </a:ext>
                  </a:extLst>
                </a:gridCol>
                <a:gridCol w="2709334">
                  <a:extLst>
                    <a:ext uri="{9D8B030D-6E8A-4147-A177-3AD203B41FA5}">
                      <a16:colId xmlns:a16="http://schemas.microsoft.com/office/drawing/2014/main" val="2095795054"/>
                    </a:ext>
                  </a:extLst>
                </a:gridCol>
                <a:gridCol w="2946400">
                  <a:extLst>
                    <a:ext uri="{9D8B030D-6E8A-4147-A177-3AD203B41FA5}">
                      <a16:colId xmlns:a16="http://schemas.microsoft.com/office/drawing/2014/main" val="1210559984"/>
                    </a:ext>
                  </a:extLst>
                </a:gridCol>
                <a:gridCol w="3496733">
                  <a:extLst>
                    <a:ext uri="{9D8B030D-6E8A-4147-A177-3AD203B41FA5}">
                      <a16:colId xmlns:a16="http://schemas.microsoft.com/office/drawing/2014/main" val="1916232140"/>
                    </a:ext>
                  </a:extLst>
                </a:gridCol>
              </a:tblGrid>
              <a:tr h="665023">
                <a:tc>
                  <a:txBody>
                    <a:bodyPr/>
                    <a:lstStyle/>
                    <a:p>
                      <a:r>
                        <a:rPr lang="en-US" dirty="0"/>
                        <a:t>MODEL</a:t>
                      </a:r>
                    </a:p>
                  </a:txBody>
                  <a:tcPr/>
                </a:tc>
                <a:tc>
                  <a:txBody>
                    <a:bodyPr/>
                    <a:lstStyle/>
                    <a:p>
                      <a:r>
                        <a:rPr lang="en-US"/>
                        <a:t>ADVANTAGES</a:t>
                      </a:r>
                    </a:p>
                  </a:txBody>
                  <a:tcPr/>
                </a:tc>
                <a:tc>
                  <a:txBody>
                    <a:bodyPr/>
                    <a:lstStyle/>
                    <a:p>
                      <a:r>
                        <a:rPr lang="en-US"/>
                        <a:t>COMMON BARRIERS</a:t>
                      </a:r>
                    </a:p>
                  </a:txBody>
                  <a:tcPr/>
                </a:tc>
                <a:tc>
                  <a:txBody>
                    <a:bodyPr/>
                    <a:lstStyle/>
                    <a:p>
                      <a:r>
                        <a:rPr lang="en-US"/>
                        <a:t>ACTIONS TO REDUCE BARRIERS</a:t>
                      </a:r>
                    </a:p>
                  </a:txBody>
                  <a:tcPr/>
                </a:tc>
                <a:extLst>
                  <a:ext uri="{0D108BD9-81ED-4DB2-BD59-A6C34878D82A}">
                    <a16:rowId xmlns:a16="http://schemas.microsoft.com/office/drawing/2014/main" val="1539788536"/>
                  </a:ext>
                </a:extLst>
              </a:tr>
              <a:tr h="6365221">
                <a:tc>
                  <a:txBody>
                    <a:bodyPr/>
                    <a:lstStyle/>
                    <a:p>
                      <a:r>
                        <a:rPr lang="en-US" b="1" dirty="0">
                          <a:effectLst/>
                        </a:rPr>
                        <a:t>Diamond (Platinum) OA</a:t>
                      </a:r>
                      <a:endParaRPr lang="en-US" dirty="0">
                        <a:effectLst/>
                      </a:endParaRPr>
                    </a:p>
                    <a:p>
                      <a:endParaRPr lang="en-US" dirty="0">
                        <a:effectLst/>
                      </a:endParaRPr>
                    </a:p>
                    <a:p>
                      <a:r>
                        <a:rPr lang="en-US" dirty="0">
                          <a:effectLst/>
                        </a:rPr>
                        <a:t>Publishing in a fully OA journal funded by libraries, academic institutions, societies, volunteers and/or funders.</a:t>
                      </a:r>
                    </a:p>
                  </a:txBody>
                  <a:tcPr anchor="ctr"/>
                </a:tc>
                <a:tc>
                  <a:txBody>
                    <a:bodyPr/>
                    <a:lstStyle/>
                    <a:p>
                      <a:pPr marL="285750" indent="-285750">
                        <a:buFont typeface="Arial" panose="020B0604020202020204" pitchFamily="34" charset="0"/>
                        <a:buChar char="•"/>
                      </a:pPr>
                      <a:r>
                        <a:rPr lang="en-US" dirty="0">
                          <a:effectLst/>
                        </a:rPr>
                        <a:t>No cost to authors or readers.</a:t>
                      </a:r>
                    </a:p>
                    <a:p>
                      <a:pPr marL="285750" indent="-285750">
                        <a:buFont typeface="Arial" panose="020B0604020202020204" pitchFamily="34" charset="0"/>
                        <a:buChar char="•"/>
                      </a:pPr>
                      <a:r>
                        <a:rPr lang="en-US" dirty="0">
                          <a:effectLst/>
                        </a:rPr>
                        <a:t>Article is immediately available open access (immediate OA).</a:t>
                      </a:r>
                    </a:p>
                    <a:p>
                      <a:pPr marL="285750" indent="-285750">
                        <a:buFont typeface="Arial" panose="020B0604020202020204" pitchFamily="34" charset="0"/>
                        <a:buChar char="•"/>
                      </a:pPr>
                      <a:r>
                        <a:rPr lang="en-US" dirty="0">
                          <a:effectLst/>
                        </a:rPr>
                        <a:t>Straightforward workflow for authors.</a:t>
                      </a:r>
                    </a:p>
                    <a:p>
                      <a:pPr marL="285750" indent="-285750">
                        <a:buFont typeface="Arial" panose="020B0604020202020204" pitchFamily="34" charset="0"/>
                        <a:buChar char="•"/>
                      </a:pPr>
                      <a:r>
                        <a:rPr lang="en-US" dirty="0">
                          <a:effectLst/>
                        </a:rPr>
                        <a:t>Authors typically retain copyright and control of their work.</a:t>
                      </a:r>
                    </a:p>
                    <a:p>
                      <a:pPr marL="285750" indent="-285750">
                        <a:buFont typeface="Arial" panose="020B0604020202020204" pitchFamily="34" charset="0"/>
                        <a:buChar char="•"/>
                      </a:pPr>
                      <a:r>
                        <a:rPr lang="en-US" dirty="0">
                          <a:effectLst/>
                        </a:rPr>
                        <a:t>Academic governance</a:t>
                      </a:r>
                    </a:p>
                  </a:txBody>
                  <a:tcPr anchor="ctr"/>
                </a:tc>
                <a:tc>
                  <a:txBody>
                    <a:bodyPr/>
                    <a:lstStyle/>
                    <a:p>
                      <a:pPr marL="285750" indent="-285750">
                        <a:buFont typeface="Arial" panose="020B0604020202020204" pitchFamily="34" charset="0"/>
                        <a:buChar char="•"/>
                      </a:pPr>
                      <a:r>
                        <a:rPr lang="en-US" dirty="0">
                          <a:effectLst/>
                        </a:rPr>
                        <a:t>Less common, especially in some disciplines.</a:t>
                      </a:r>
                    </a:p>
                    <a:p>
                      <a:pPr marL="285750" indent="-285750">
                        <a:buFont typeface="Arial" panose="020B0604020202020204" pitchFamily="34" charset="0"/>
                        <a:buChar char="•"/>
                      </a:pPr>
                      <a:r>
                        <a:rPr lang="en-US" dirty="0">
                          <a:effectLst/>
                        </a:rPr>
                        <a:t>Possible lower </a:t>
                      </a:r>
                      <a:r>
                        <a:rPr lang="en-US" i="1" dirty="0">
                          <a:effectLst/>
                        </a:rPr>
                        <a:t>perceived</a:t>
                      </a:r>
                      <a:r>
                        <a:rPr lang="en-US" dirty="0">
                          <a:effectLst/>
                        </a:rPr>
                        <a:t> prestige, often due to the fact that Diamond journals are not as well established</a:t>
                      </a:r>
                    </a:p>
                    <a:p>
                      <a:pPr marL="285750" indent="-285750">
                        <a:buFont typeface="Arial" panose="020B0604020202020204" pitchFamily="34" charset="0"/>
                        <a:buChar char="•"/>
                      </a:pPr>
                      <a:r>
                        <a:rPr lang="en-US" dirty="0">
                          <a:effectLst/>
                        </a:rPr>
                        <a:t>Often relies on disparate funding sources and staffing</a:t>
                      </a:r>
                    </a:p>
                  </a:txBody>
                  <a:tcPr anchor="ctr"/>
                </a:tc>
                <a:tc>
                  <a:txBody>
                    <a:bodyPr/>
                    <a:lstStyle/>
                    <a:p>
                      <a:pPr marL="285750" indent="-285750">
                        <a:buFont typeface="Arial" panose="020B0604020202020204" pitchFamily="34" charset="0"/>
                        <a:buChar char="•"/>
                      </a:pPr>
                      <a:r>
                        <a:rPr lang="en-US" dirty="0">
                          <a:effectLst/>
                        </a:rPr>
                        <a:t>Libraries provide infrastructure (e.g., Open journal systems [OJS] hosting) and financial support (e.g., subscribing to 'Subscribe to Open' journals) to encourage innovative OA models and greater diversity of options for authors.</a:t>
                      </a:r>
                    </a:p>
                    <a:p>
                      <a:pPr marL="285750" indent="-285750">
                        <a:buFont typeface="Arial" panose="020B0604020202020204" pitchFamily="34" charset="0"/>
                        <a:buChar char="•"/>
                      </a:pPr>
                      <a:r>
                        <a:rPr lang="en-US" dirty="0">
                          <a:effectLst/>
                        </a:rPr>
                        <a:t>Diamond OA aims to address the imbalance of power in scholarly publishing, which is largely held by five publishers, rather than just the symptoms of that monopoly (e.g., expensive article processing charges - APCs).</a:t>
                      </a:r>
                    </a:p>
                  </a:txBody>
                  <a:tcPr anchor="ctr"/>
                </a:tc>
                <a:extLst>
                  <a:ext uri="{0D108BD9-81ED-4DB2-BD59-A6C34878D82A}">
                    <a16:rowId xmlns:a16="http://schemas.microsoft.com/office/drawing/2014/main" val="1042236044"/>
                  </a:ext>
                </a:extLst>
              </a:tr>
            </a:tbl>
          </a:graphicData>
        </a:graphic>
      </p:graphicFrame>
      <p:sp>
        <p:nvSpPr>
          <p:cNvPr id="2" name="TextBox 1">
            <a:extLst>
              <a:ext uri="{FF2B5EF4-FFF2-40B4-BE49-F238E27FC236}">
                <a16:creationId xmlns:a16="http://schemas.microsoft.com/office/drawing/2014/main" id="{7FBF8C47-196C-3FB9-078C-40DBAED78BEC}"/>
              </a:ext>
            </a:extLst>
          </p:cNvPr>
          <p:cNvSpPr txBox="1"/>
          <p:nvPr/>
        </p:nvSpPr>
        <p:spPr>
          <a:xfrm>
            <a:off x="58723" y="6568579"/>
            <a:ext cx="12074554" cy="461665"/>
          </a:xfrm>
          <a:prstGeom prst="rect">
            <a:avLst/>
          </a:prstGeom>
          <a:noFill/>
        </p:spPr>
        <p:txBody>
          <a:bodyPr wrap="square" rtlCol="0">
            <a:spAutoFit/>
          </a:bodyPr>
          <a:lstStyle/>
          <a:p>
            <a:r>
              <a:rPr lang="en-US" sz="1200" dirty="0"/>
              <a:t>Adapted from "</a:t>
            </a:r>
            <a:r>
              <a:rPr lang="en-US" sz="1200" dirty="0">
                <a:hlinkClick r:id="rId3"/>
              </a:rPr>
              <a:t>Overview of OA Publishing Models</a:t>
            </a:r>
            <a:r>
              <a:rPr lang="en-US" sz="1200" dirty="0"/>
              <a:t>", created by: Catherine Boden, DeDe Dawson Creation Date: September 2023 This work is licensed under a </a:t>
            </a:r>
            <a:r>
              <a:rPr lang="en-US" sz="1200" dirty="0">
                <a:hlinkClick r:id="rId4"/>
              </a:rPr>
              <a:t>Creative Commons Attribution 4.0 International License</a:t>
            </a:r>
            <a:r>
              <a:rPr lang="en-US" sz="1200" dirty="0"/>
              <a:t>.</a:t>
            </a:r>
          </a:p>
        </p:txBody>
      </p:sp>
    </p:spTree>
    <p:extLst>
      <p:ext uri="{BB962C8B-B14F-4D97-AF65-F5344CB8AC3E}">
        <p14:creationId xmlns:p14="http://schemas.microsoft.com/office/powerpoint/2010/main" val="3191931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87CFC-1AE2-2440-A332-855C648C74A8}"/>
              </a:ext>
            </a:extLst>
          </p:cNvPr>
          <p:cNvSpPr>
            <a:spLocks noGrp="1"/>
          </p:cNvSpPr>
          <p:nvPr>
            <p:ph type="title"/>
          </p:nvPr>
        </p:nvSpPr>
        <p:spPr/>
        <p:txBody>
          <a:bodyPr/>
          <a:lstStyle/>
          <a:p>
            <a:r>
              <a:rPr lang="en-US" dirty="0"/>
              <a:t>The Nelson Memo is based on principles and vision</a:t>
            </a:r>
          </a:p>
        </p:txBody>
      </p:sp>
      <p:sp>
        <p:nvSpPr>
          <p:cNvPr id="3" name="Content Placeholder 2">
            <a:extLst>
              <a:ext uri="{FF2B5EF4-FFF2-40B4-BE49-F238E27FC236}">
                <a16:creationId xmlns:a16="http://schemas.microsoft.com/office/drawing/2014/main" id="{0A3344D3-9F9D-4C44-B738-4BB9D702459A}"/>
              </a:ext>
            </a:extLst>
          </p:cNvPr>
          <p:cNvSpPr>
            <a:spLocks noGrp="1"/>
          </p:cNvSpPr>
          <p:nvPr>
            <p:ph idx="1"/>
          </p:nvPr>
        </p:nvSpPr>
        <p:spPr/>
        <p:txBody>
          <a:bodyPr>
            <a:normAutofit fontScale="85000" lnSpcReduction="10000"/>
          </a:bodyPr>
          <a:lstStyle/>
          <a:p>
            <a:pPr marL="0" indent="0">
              <a:buNone/>
            </a:pPr>
            <a:r>
              <a:rPr lang="en-US" dirty="0"/>
              <a:t>“</a:t>
            </a:r>
            <a:r>
              <a:rPr lang="en-US" b="1" dirty="0"/>
              <a:t>Openness</a:t>
            </a:r>
            <a:r>
              <a:rPr lang="en-US" dirty="0"/>
              <a:t> and security are not contradictory. They are complimentary, and mutually reinforcing... Without openness, fundamental research would never </a:t>
            </a:r>
            <a:r>
              <a:rPr lang="en-US" b="1" dirty="0"/>
              <a:t>realize its potential</a:t>
            </a:r>
            <a:r>
              <a:rPr lang="en-US" dirty="0"/>
              <a:t>...making fundamental research closed off — hiding more science </a:t>
            </a:r>
            <a:r>
              <a:rPr lang="en-US" b="1" dirty="0"/>
              <a:t>behind walls </a:t>
            </a:r>
            <a:r>
              <a:rPr lang="en-US" dirty="0"/>
              <a:t>and in the shadows — will not solve the problem. It will only </a:t>
            </a:r>
            <a:r>
              <a:rPr lang="en-US" b="1" dirty="0"/>
              <a:t>stifle our own innovation</a:t>
            </a:r>
            <a:r>
              <a:rPr lang="en-US" dirty="0"/>
              <a:t>, and curtail our </a:t>
            </a:r>
            <a:r>
              <a:rPr lang="en-US" b="1" dirty="0"/>
              <a:t>competitive advantage </a:t>
            </a:r>
            <a:r>
              <a:rPr lang="en-US" dirty="0"/>
              <a:t>— just as limiting openness will only limit the bounds of our discoveries.</a:t>
            </a:r>
          </a:p>
          <a:p>
            <a:pPr marL="0" indent="0">
              <a:buNone/>
            </a:pPr>
            <a:r>
              <a:rPr lang="en-US" b="1" dirty="0"/>
              <a:t>“...[T]he solution isn’t more shadows. The solution is sunlight.</a:t>
            </a:r>
          </a:p>
          <a:p>
            <a:pPr marL="0" indent="0">
              <a:buNone/>
            </a:pPr>
            <a:r>
              <a:rPr lang="en-US" dirty="0"/>
              <a:t>“...[L]et us replace the phrase “as open as possible, as secure as necessary” in the global scientific discourse with a mindset of “</a:t>
            </a:r>
            <a:r>
              <a:rPr lang="en-US" b="1" dirty="0"/>
              <a:t>openness is fundamental, security is essential, and freedom and integrity are crucial</a:t>
            </a:r>
            <a:r>
              <a:rPr lang="en-US" dirty="0"/>
              <a:t>.”</a:t>
            </a:r>
          </a:p>
          <a:p>
            <a:pPr marL="0" indent="0" algn="r">
              <a:buNone/>
            </a:pPr>
            <a:r>
              <a:rPr lang="en-US" dirty="0"/>
              <a:t>- </a:t>
            </a:r>
            <a:r>
              <a:rPr lang="en-US" dirty="0">
                <a:hlinkClick r:id="rId2"/>
              </a:rPr>
              <a:t>Alondra Nelson</a:t>
            </a:r>
            <a:r>
              <a:rPr lang="en-US" dirty="0"/>
              <a:t>, OSTP Director</a:t>
            </a:r>
          </a:p>
        </p:txBody>
      </p:sp>
    </p:spTree>
    <p:extLst>
      <p:ext uri="{BB962C8B-B14F-4D97-AF65-F5344CB8AC3E}">
        <p14:creationId xmlns:p14="http://schemas.microsoft.com/office/powerpoint/2010/main" val="4036740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87E38A-6446-3933-24FB-26770D006027}"/>
              </a:ext>
            </a:extLst>
          </p:cNvPr>
          <p:cNvGraphicFramePr>
            <a:graphicFrameLocks noGrp="1"/>
          </p:cNvGraphicFramePr>
          <p:nvPr>
            <p:extLst>
              <p:ext uri="{D42A27DB-BD31-4B8C-83A1-F6EECF244321}">
                <p14:modId xmlns:p14="http://schemas.microsoft.com/office/powerpoint/2010/main" val="1576972689"/>
              </p:ext>
            </p:extLst>
          </p:nvPr>
        </p:nvGraphicFramePr>
        <p:xfrm>
          <a:off x="16933" y="0"/>
          <a:ext cx="12175067" cy="6858000"/>
        </p:xfrm>
        <a:graphic>
          <a:graphicData uri="http://schemas.openxmlformats.org/drawingml/2006/table">
            <a:tbl>
              <a:tblPr firstRow="1" bandRow="1">
                <a:tableStyleId>{5C22544A-7EE6-4342-B048-85BDC9FD1C3A}</a:tableStyleId>
              </a:tblPr>
              <a:tblGrid>
                <a:gridCol w="2573867">
                  <a:extLst>
                    <a:ext uri="{9D8B030D-6E8A-4147-A177-3AD203B41FA5}">
                      <a16:colId xmlns:a16="http://schemas.microsoft.com/office/drawing/2014/main" val="631416230"/>
                    </a:ext>
                  </a:extLst>
                </a:gridCol>
                <a:gridCol w="2489200">
                  <a:extLst>
                    <a:ext uri="{9D8B030D-6E8A-4147-A177-3AD203B41FA5}">
                      <a16:colId xmlns:a16="http://schemas.microsoft.com/office/drawing/2014/main" val="2095795054"/>
                    </a:ext>
                  </a:extLst>
                </a:gridCol>
                <a:gridCol w="3670461">
                  <a:extLst>
                    <a:ext uri="{9D8B030D-6E8A-4147-A177-3AD203B41FA5}">
                      <a16:colId xmlns:a16="http://schemas.microsoft.com/office/drawing/2014/main" val="1210559984"/>
                    </a:ext>
                  </a:extLst>
                </a:gridCol>
                <a:gridCol w="3441539">
                  <a:extLst>
                    <a:ext uri="{9D8B030D-6E8A-4147-A177-3AD203B41FA5}">
                      <a16:colId xmlns:a16="http://schemas.microsoft.com/office/drawing/2014/main" val="1916232140"/>
                    </a:ext>
                  </a:extLst>
                </a:gridCol>
              </a:tblGrid>
              <a:tr h="649333">
                <a:tc>
                  <a:txBody>
                    <a:bodyPr/>
                    <a:lstStyle/>
                    <a:p>
                      <a:r>
                        <a:rPr lang="en-US"/>
                        <a:t>MODEL</a:t>
                      </a:r>
                    </a:p>
                  </a:txBody>
                  <a:tcPr/>
                </a:tc>
                <a:tc>
                  <a:txBody>
                    <a:bodyPr/>
                    <a:lstStyle/>
                    <a:p>
                      <a:r>
                        <a:rPr lang="en-US"/>
                        <a:t>ADVANTAGES</a:t>
                      </a:r>
                    </a:p>
                  </a:txBody>
                  <a:tcPr/>
                </a:tc>
                <a:tc>
                  <a:txBody>
                    <a:bodyPr/>
                    <a:lstStyle/>
                    <a:p>
                      <a:r>
                        <a:rPr lang="en-US"/>
                        <a:t>COMMON BARRIERS</a:t>
                      </a:r>
                    </a:p>
                  </a:txBody>
                  <a:tcPr/>
                </a:tc>
                <a:tc>
                  <a:txBody>
                    <a:bodyPr/>
                    <a:lstStyle/>
                    <a:p>
                      <a:r>
                        <a:rPr lang="en-US"/>
                        <a:t>ACTIONS TO REDUCE BARRIERS</a:t>
                      </a:r>
                    </a:p>
                  </a:txBody>
                  <a:tcPr/>
                </a:tc>
                <a:extLst>
                  <a:ext uri="{0D108BD9-81ED-4DB2-BD59-A6C34878D82A}">
                    <a16:rowId xmlns:a16="http://schemas.microsoft.com/office/drawing/2014/main" val="1539788536"/>
                  </a:ext>
                </a:extLst>
              </a:tr>
              <a:tr h="6208667">
                <a:tc>
                  <a:txBody>
                    <a:bodyPr/>
                    <a:lstStyle/>
                    <a:p>
                      <a:r>
                        <a:rPr lang="en-US" b="1" dirty="0">
                          <a:effectLst/>
                        </a:rPr>
                        <a:t>Transformative Agreements</a:t>
                      </a:r>
                    </a:p>
                    <a:p>
                      <a:endParaRPr lang="en-US" dirty="0">
                        <a:effectLst/>
                      </a:endParaRPr>
                    </a:p>
                    <a:p>
                      <a:r>
                        <a:rPr lang="en-US" dirty="0">
                          <a:effectLst/>
                        </a:rPr>
                        <a:t>Libraries or library consortia contract with publishers for affiliated authors to publish OA at a discount in the publisher's collection of gold or hybrid journals.</a:t>
                      </a:r>
                    </a:p>
                  </a:txBody>
                  <a:tcPr anchor="ctr"/>
                </a:tc>
                <a:tc>
                  <a:txBody>
                    <a:bodyPr/>
                    <a:lstStyle/>
                    <a:p>
                      <a:pPr marL="285750" indent="-285750">
                        <a:buFont typeface="Arial" panose="020B0604020202020204" pitchFamily="34" charset="0"/>
                        <a:buChar char="•"/>
                      </a:pPr>
                      <a:r>
                        <a:rPr lang="en-US" dirty="0">
                          <a:effectLst/>
                        </a:rPr>
                        <a:t>No cost to readers.</a:t>
                      </a:r>
                    </a:p>
                    <a:p>
                      <a:pPr marL="285750" indent="-285750">
                        <a:buFont typeface="Arial" panose="020B0604020202020204" pitchFamily="34" charset="0"/>
                        <a:buChar char="•"/>
                      </a:pPr>
                      <a:r>
                        <a:rPr lang="en-US" dirty="0">
                          <a:effectLst/>
                        </a:rPr>
                        <a:t>Reduced cost for authors.</a:t>
                      </a:r>
                    </a:p>
                    <a:p>
                      <a:pPr marL="285750" indent="-285750">
                        <a:buFont typeface="Arial" panose="020B0604020202020204" pitchFamily="34" charset="0"/>
                        <a:buChar char="•"/>
                      </a:pPr>
                      <a:r>
                        <a:rPr lang="en-US" dirty="0">
                          <a:effectLst/>
                        </a:rPr>
                        <a:t>Immediate OA.</a:t>
                      </a:r>
                    </a:p>
                  </a:txBody>
                  <a:tcPr anchor="ctr"/>
                </a:tc>
                <a:tc>
                  <a:txBody>
                    <a:bodyPr/>
                    <a:lstStyle/>
                    <a:p>
                      <a:pPr marL="285750" indent="-285750">
                        <a:buFont typeface="Arial" panose="020B0604020202020204" pitchFamily="34" charset="0"/>
                        <a:buChar char="•"/>
                      </a:pPr>
                      <a:r>
                        <a:rPr lang="en-US" dirty="0">
                          <a:effectLst/>
                        </a:rPr>
                        <a:t>TAs may be financially unsustainable for the library community.</a:t>
                      </a:r>
                    </a:p>
                    <a:p>
                      <a:pPr marL="285750" indent="-285750">
                        <a:buFont typeface="Arial" panose="020B0604020202020204" pitchFamily="34" charset="0"/>
                        <a:buChar char="•"/>
                      </a:pPr>
                      <a:r>
                        <a:rPr lang="en-US" dirty="0">
                          <a:effectLst/>
                        </a:rPr>
                        <a:t>Can’t predict future output under agreement</a:t>
                      </a:r>
                    </a:p>
                    <a:p>
                      <a:pPr marL="285750" indent="-285750">
                        <a:buFont typeface="Arial" panose="020B0604020202020204" pitchFamily="34" charset="0"/>
                        <a:buChar char="•"/>
                      </a:pPr>
                      <a:r>
                        <a:rPr lang="en-US" dirty="0">
                          <a:effectLst/>
                        </a:rPr>
                        <a:t>Workflows for authors and approvers can be complicated or difficult to understand.</a:t>
                      </a:r>
                    </a:p>
                    <a:p>
                      <a:pPr marL="285750" indent="-285750">
                        <a:buFont typeface="Arial" panose="020B0604020202020204" pitchFamily="34" charset="0"/>
                        <a:buChar char="•"/>
                      </a:pPr>
                      <a:r>
                        <a:rPr lang="en-US" dirty="0">
                          <a:effectLst/>
                        </a:rPr>
                        <a:t>Publishers can exclude the most prestigious journals from these deals or only be for hybrid journals.</a:t>
                      </a:r>
                    </a:p>
                    <a:p>
                      <a:pPr marL="285750" indent="-285750">
                        <a:buFont typeface="Arial" panose="020B0604020202020204" pitchFamily="34" charset="0"/>
                        <a:buChar char="•"/>
                      </a:pPr>
                      <a:r>
                        <a:rPr lang="en-US" dirty="0">
                          <a:effectLst/>
                        </a:rPr>
                        <a:t>Shifting inequity in reading to inequity in ability to publish</a:t>
                      </a:r>
                    </a:p>
                    <a:p>
                      <a:pPr marL="285750" indent="-285750">
                        <a:buFont typeface="Arial" panose="020B0604020202020204" pitchFamily="34" charset="0"/>
                        <a:buChar char="•"/>
                      </a:pPr>
                      <a:r>
                        <a:rPr lang="en-US" dirty="0">
                          <a:effectLst/>
                        </a:rPr>
                        <a:t>Capped vs. uncapped</a:t>
                      </a:r>
                    </a:p>
                  </a:txBody>
                  <a:tcPr anchor="ctr"/>
                </a:tc>
                <a:tc>
                  <a:txBody>
                    <a:bodyPr/>
                    <a:lstStyle/>
                    <a:p>
                      <a:pPr marL="285750" indent="-285750">
                        <a:buFont typeface="Arial" panose="020B0604020202020204" pitchFamily="34" charset="0"/>
                        <a:buChar char="•"/>
                      </a:pPr>
                      <a:r>
                        <a:rPr lang="en-US" dirty="0" err="1">
                          <a:effectLst/>
                        </a:rPr>
                        <a:t>Consortial</a:t>
                      </a:r>
                      <a:r>
                        <a:rPr lang="en-US" dirty="0">
                          <a:effectLst/>
                        </a:rPr>
                        <a:t> negotiation power</a:t>
                      </a:r>
                    </a:p>
                    <a:p>
                      <a:pPr marL="285750" indent="-285750">
                        <a:buFont typeface="Arial" panose="020B0604020202020204" pitchFamily="34" charset="0"/>
                        <a:buChar char="•"/>
                      </a:pPr>
                      <a:r>
                        <a:rPr lang="en-US" dirty="0">
                          <a:effectLst/>
                        </a:rPr>
                        <a:t>Cost-sharing across involved departments/units</a:t>
                      </a:r>
                    </a:p>
                    <a:p>
                      <a:pPr marL="285750" indent="-285750">
                        <a:buFont typeface="Arial" panose="020B0604020202020204" pitchFamily="34" charset="0"/>
                        <a:buChar char="•"/>
                      </a:pPr>
                      <a:endParaRPr lang="en-US" dirty="0">
                        <a:effectLst/>
                      </a:endParaRPr>
                    </a:p>
                  </a:txBody>
                  <a:tcPr anchor="ctr"/>
                </a:tc>
                <a:extLst>
                  <a:ext uri="{0D108BD9-81ED-4DB2-BD59-A6C34878D82A}">
                    <a16:rowId xmlns:a16="http://schemas.microsoft.com/office/drawing/2014/main" val="1042236044"/>
                  </a:ext>
                </a:extLst>
              </a:tr>
            </a:tbl>
          </a:graphicData>
        </a:graphic>
      </p:graphicFrame>
      <p:sp>
        <p:nvSpPr>
          <p:cNvPr id="2" name="TextBox 1">
            <a:extLst>
              <a:ext uri="{FF2B5EF4-FFF2-40B4-BE49-F238E27FC236}">
                <a16:creationId xmlns:a16="http://schemas.microsoft.com/office/drawing/2014/main" id="{5B1A31F0-16CE-0934-CC6D-20BF36A9D24D}"/>
              </a:ext>
            </a:extLst>
          </p:cNvPr>
          <p:cNvSpPr txBox="1"/>
          <p:nvPr/>
        </p:nvSpPr>
        <p:spPr>
          <a:xfrm>
            <a:off x="0" y="6293221"/>
            <a:ext cx="11789244" cy="461665"/>
          </a:xfrm>
          <a:prstGeom prst="rect">
            <a:avLst/>
          </a:prstGeom>
          <a:noFill/>
        </p:spPr>
        <p:txBody>
          <a:bodyPr wrap="square" rtlCol="0">
            <a:spAutoFit/>
          </a:bodyPr>
          <a:lstStyle/>
          <a:p>
            <a:r>
              <a:rPr lang="en-US" sz="1200" dirty="0"/>
              <a:t>Adapted from "</a:t>
            </a:r>
            <a:r>
              <a:rPr lang="en-US" sz="1200" dirty="0">
                <a:hlinkClick r:id="rId2"/>
              </a:rPr>
              <a:t>Overview of OA Publishing Models</a:t>
            </a:r>
            <a:r>
              <a:rPr lang="en-US" sz="1200" dirty="0"/>
              <a:t>", created by: Catherine Boden, DeDe Dawson Creation Date: September 2023 This work is licensed under a </a:t>
            </a:r>
            <a:r>
              <a:rPr lang="en-US" sz="1200" dirty="0">
                <a:hlinkClick r:id="rId3"/>
              </a:rPr>
              <a:t>Creative Commons Attribution 4.0 International License</a:t>
            </a:r>
            <a:r>
              <a:rPr lang="en-US" sz="1200" dirty="0"/>
              <a:t>.</a:t>
            </a:r>
          </a:p>
        </p:txBody>
      </p:sp>
    </p:spTree>
    <p:extLst>
      <p:ext uri="{BB962C8B-B14F-4D97-AF65-F5344CB8AC3E}">
        <p14:creationId xmlns:p14="http://schemas.microsoft.com/office/powerpoint/2010/main" val="19761634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87E38A-6446-3933-24FB-26770D006027}"/>
              </a:ext>
            </a:extLst>
          </p:cNvPr>
          <p:cNvGraphicFramePr>
            <a:graphicFrameLocks noGrp="1"/>
          </p:cNvGraphicFramePr>
          <p:nvPr/>
        </p:nvGraphicFramePr>
        <p:xfrm>
          <a:off x="16933" y="0"/>
          <a:ext cx="12175067" cy="7030244"/>
        </p:xfrm>
        <a:graphic>
          <a:graphicData uri="http://schemas.openxmlformats.org/drawingml/2006/table">
            <a:tbl>
              <a:tblPr firstRow="1" bandRow="1">
                <a:tableStyleId>{5C22544A-7EE6-4342-B048-85BDC9FD1C3A}</a:tableStyleId>
              </a:tblPr>
              <a:tblGrid>
                <a:gridCol w="2573867">
                  <a:extLst>
                    <a:ext uri="{9D8B030D-6E8A-4147-A177-3AD203B41FA5}">
                      <a16:colId xmlns:a16="http://schemas.microsoft.com/office/drawing/2014/main" val="631416230"/>
                    </a:ext>
                  </a:extLst>
                </a:gridCol>
                <a:gridCol w="2489200">
                  <a:extLst>
                    <a:ext uri="{9D8B030D-6E8A-4147-A177-3AD203B41FA5}">
                      <a16:colId xmlns:a16="http://schemas.microsoft.com/office/drawing/2014/main" val="2095795054"/>
                    </a:ext>
                  </a:extLst>
                </a:gridCol>
                <a:gridCol w="2565400">
                  <a:extLst>
                    <a:ext uri="{9D8B030D-6E8A-4147-A177-3AD203B41FA5}">
                      <a16:colId xmlns:a16="http://schemas.microsoft.com/office/drawing/2014/main" val="1210559984"/>
                    </a:ext>
                  </a:extLst>
                </a:gridCol>
                <a:gridCol w="4546600">
                  <a:extLst>
                    <a:ext uri="{9D8B030D-6E8A-4147-A177-3AD203B41FA5}">
                      <a16:colId xmlns:a16="http://schemas.microsoft.com/office/drawing/2014/main" val="1916232140"/>
                    </a:ext>
                  </a:extLst>
                </a:gridCol>
              </a:tblGrid>
              <a:tr h="665023">
                <a:tc>
                  <a:txBody>
                    <a:bodyPr/>
                    <a:lstStyle/>
                    <a:p>
                      <a:r>
                        <a:rPr lang="en-US"/>
                        <a:t>MODEL</a:t>
                      </a:r>
                    </a:p>
                  </a:txBody>
                  <a:tcPr/>
                </a:tc>
                <a:tc>
                  <a:txBody>
                    <a:bodyPr/>
                    <a:lstStyle/>
                    <a:p>
                      <a:r>
                        <a:rPr lang="en-US"/>
                        <a:t>ADVANTAGES</a:t>
                      </a:r>
                    </a:p>
                  </a:txBody>
                  <a:tcPr/>
                </a:tc>
                <a:tc>
                  <a:txBody>
                    <a:bodyPr/>
                    <a:lstStyle/>
                    <a:p>
                      <a:r>
                        <a:rPr lang="en-US"/>
                        <a:t>COMMON BARRIERS</a:t>
                      </a:r>
                    </a:p>
                  </a:txBody>
                  <a:tcPr/>
                </a:tc>
                <a:tc>
                  <a:txBody>
                    <a:bodyPr/>
                    <a:lstStyle/>
                    <a:p>
                      <a:r>
                        <a:rPr lang="en-US"/>
                        <a:t>ACTIONS TO REDUCE BARRIERS</a:t>
                      </a:r>
                    </a:p>
                  </a:txBody>
                  <a:tcPr/>
                </a:tc>
                <a:extLst>
                  <a:ext uri="{0D108BD9-81ED-4DB2-BD59-A6C34878D82A}">
                    <a16:rowId xmlns:a16="http://schemas.microsoft.com/office/drawing/2014/main" val="1539788536"/>
                  </a:ext>
                </a:extLst>
              </a:tr>
              <a:tr h="6365221">
                <a:tc>
                  <a:txBody>
                    <a:bodyPr/>
                    <a:lstStyle/>
                    <a:p>
                      <a:r>
                        <a:rPr lang="en-US" b="1" dirty="0">
                          <a:effectLst/>
                        </a:rPr>
                        <a:t>Subscribe to Open (S2O)</a:t>
                      </a:r>
                    </a:p>
                    <a:p>
                      <a:endParaRPr lang="en-US" dirty="0">
                        <a:effectLst/>
                      </a:endParaRPr>
                    </a:p>
                    <a:p>
                      <a:r>
                        <a:rPr lang="en-US" dirty="0">
                          <a:effectLst/>
                        </a:rPr>
                        <a:t>Publishers convert journals from subscription to OA based on sufficient level of participation by past subscribers (see </a:t>
                      </a:r>
                      <a:r>
                        <a:rPr lang="en-US" dirty="0">
                          <a:effectLst/>
                          <a:hlinkClick r:id="rId2"/>
                        </a:rPr>
                        <a:t>Subscribe to Open Community</a:t>
                      </a:r>
                      <a:r>
                        <a:rPr lang="en-US" dirty="0">
                          <a:effectLst/>
                        </a:rPr>
                        <a:t>)</a:t>
                      </a:r>
                    </a:p>
                  </a:txBody>
                  <a:tcPr anchor="ctr"/>
                </a:tc>
                <a:tc>
                  <a:txBody>
                    <a:bodyPr/>
                    <a:lstStyle/>
                    <a:p>
                      <a:pPr marL="285750" indent="-285750">
                        <a:buFont typeface="Arial" panose="020B0604020202020204" pitchFamily="34" charset="0"/>
                        <a:buChar char="•"/>
                      </a:pPr>
                      <a:r>
                        <a:rPr lang="en-US" dirty="0">
                          <a:effectLst/>
                        </a:rPr>
                        <a:t>Leverages existing library relationships and payments.</a:t>
                      </a:r>
                    </a:p>
                    <a:p>
                      <a:pPr marL="285750" indent="-285750">
                        <a:buFont typeface="Arial" panose="020B0604020202020204" pitchFamily="34" charset="0"/>
                        <a:buChar char="•"/>
                      </a:pPr>
                      <a:r>
                        <a:rPr lang="en-US" dirty="0">
                          <a:effectLst/>
                        </a:rPr>
                        <a:t>No additional cost to authors.</a:t>
                      </a:r>
                    </a:p>
                    <a:p>
                      <a:pPr marL="285750" indent="-285750">
                        <a:buFont typeface="Arial" panose="020B0604020202020204" pitchFamily="34" charset="0"/>
                        <a:buChar char="•"/>
                      </a:pPr>
                      <a:r>
                        <a:rPr lang="en-US" dirty="0">
                          <a:effectLst/>
                        </a:rPr>
                        <a:t>Potential for immediate OA if revenue targets are met.</a:t>
                      </a:r>
                    </a:p>
                    <a:p>
                      <a:pPr marL="285750" indent="-285750">
                        <a:buFont typeface="Arial" panose="020B0604020202020204" pitchFamily="34" charset="0"/>
                        <a:buChar char="•"/>
                      </a:pPr>
                      <a:r>
                        <a:rPr lang="en-US" dirty="0">
                          <a:effectLst/>
                        </a:rPr>
                        <a:t>Encourages libraries to maintain subscriptions.</a:t>
                      </a:r>
                    </a:p>
                    <a:p>
                      <a:pPr marL="285750" indent="-285750">
                        <a:buFont typeface="Arial" panose="020B0604020202020204" pitchFamily="34" charset="0"/>
                        <a:buChar char="•"/>
                      </a:pPr>
                      <a:r>
                        <a:rPr lang="en-US" dirty="0">
                          <a:effectLst/>
                        </a:rPr>
                        <a:t>Provides a pathway for traditional subscription journals to transition to OA.</a:t>
                      </a:r>
                    </a:p>
                  </a:txBody>
                  <a:tcPr anchor="ctr"/>
                </a:tc>
                <a:tc>
                  <a:txBody>
                    <a:bodyPr/>
                    <a:lstStyle/>
                    <a:p>
                      <a:pPr marL="285750" indent="-285750">
                        <a:buFont typeface="Arial" panose="020B0604020202020204" pitchFamily="34" charset="0"/>
                        <a:buChar char="•"/>
                      </a:pPr>
                      <a:r>
                        <a:rPr lang="en-US" dirty="0">
                          <a:effectLst/>
                        </a:rPr>
                        <a:t>Uncertainty for authors about OA status until revenue targets are met.</a:t>
                      </a:r>
                    </a:p>
                    <a:p>
                      <a:pPr marL="285750" indent="-285750">
                        <a:buFont typeface="Arial" panose="020B0604020202020204" pitchFamily="34" charset="0"/>
                        <a:buChar char="•"/>
                      </a:pPr>
                      <a:r>
                        <a:rPr lang="en-US" dirty="0">
                          <a:effectLst/>
                        </a:rPr>
                        <a:t>Funder support is limited or prohibited</a:t>
                      </a:r>
                    </a:p>
                    <a:p>
                      <a:pPr marL="285750" indent="-285750">
                        <a:buFont typeface="Arial" panose="020B0604020202020204" pitchFamily="34" charset="0"/>
                        <a:buChar char="•"/>
                      </a:pPr>
                      <a:r>
                        <a:rPr lang="en-US" dirty="0">
                          <a:effectLst/>
                        </a:rPr>
                        <a:t>Potential for content to remain subscription-only if targets are not met.</a:t>
                      </a:r>
                    </a:p>
                    <a:p>
                      <a:pPr marL="285750" indent="-285750">
                        <a:buFont typeface="Arial" panose="020B0604020202020204" pitchFamily="34" charset="0"/>
                        <a:buChar char="•"/>
                      </a:pPr>
                      <a:r>
                        <a:rPr lang="en-US" dirty="0">
                          <a:effectLst/>
                        </a:rPr>
                        <a:t>Requires consistent support from subscribing institutions to maintain OA status year over year.</a:t>
                      </a:r>
                    </a:p>
                  </a:txBody>
                  <a:tcPr anchor="ctr"/>
                </a:tc>
                <a:tc>
                  <a:txBody>
                    <a:bodyPr/>
                    <a:lstStyle/>
                    <a:p>
                      <a:pPr marL="285750" indent="-285750">
                        <a:buFont typeface="Arial" panose="020B0604020202020204" pitchFamily="34" charset="0"/>
                        <a:buChar char="•"/>
                      </a:pPr>
                      <a:r>
                        <a:rPr lang="en-US" dirty="0">
                          <a:effectLst/>
                        </a:rPr>
                        <a:t>Clear communication from publishers about revenue targets and OA status.</a:t>
                      </a:r>
                    </a:p>
                    <a:p>
                      <a:pPr marL="285750" indent="-285750">
                        <a:buFont typeface="Arial" panose="020B0604020202020204" pitchFamily="34" charset="0"/>
                        <a:buChar char="•"/>
                      </a:pPr>
                      <a:r>
                        <a:rPr lang="en-US" dirty="0">
                          <a:effectLst/>
                        </a:rPr>
                        <a:t>Incentives for early subscription to encourage meeting revenue targets.</a:t>
                      </a:r>
                    </a:p>
                    <a:p>
                      <a:pPr marL="285750" indent="-285750">
                        <a:buFont typeface="Arial" panose="020B0604020202020204" pitchFamily="34" charset="0"/>
                        <a:buChar char="•"/>
                      </a:pPr>
                      <a:r>
                        <a:rPr lang="en-US" dirty="0">
                          <a:effectLst/>
                        </a:rPr>
                        <a:t>Collaborative efforts between libraries and publishers to promote the model and ensure its sustainability.</a:t>
                      </a:r>
                    </a:p>
                    <a:p>
                      <a:pPr marL="285750" indent="-285750">
                        <a:buFont typeface="Arial" panose="020B0604020202020204" pitchFamily="34" charset="0"/>
                        <a:buChar char="•"/>
                      </a:pPr>
                      <a:r>
                        <a:rPr lang="en-US" dirty="0">
                          <a:effectLst/>
                        </a:rPr>
                        <a:t>Exploring ways to guarantee OA status even if revenue targets are not fully met.</a:t>
                      </a:r>
                    </a:p>
                  </a:txBody>
                  <a:tcPr anchor="ctr"/>
                </a:tc>
                <a:extLst>
                  <a:ext uri="{0D108BD9-81ED-4DB2-BD59-A6C34878D82A}">
                    <a16:rowId xmlns:a16="http://schemas.microsoft.com/office/drawing/2014/main" val="1042236044"/>
                  </a:ext>
                </a:extLst>
              </a:tr>
            </a:tbl>
          </a:graphicData>
        </a:graphic>
      </p:graphicFrame>
      <p:sp>
        <p:nvSpPr>
          <p:cNvPr id="2" name="TextBox 1">
            <a:extLst>
              <a:ext uri="{FF2B5EF4-FFF2-40B4-BE49-F238E27FC236}">
                <a16:creationId xmlns:a16="http://schemas.microsoft.com/office/drawing/2014/main" id="{480BA7D5-A6E5-CE7F-1140-90ACA02BE9D2}"/>
              </a:ext>
            </a:extLst>
          </p:cNvPr>
          <p:cNvSpPr txBox="1"/>
          <p:nvPr/>
        </p:nvSpPr>
        <p:spPr>
          <a:xfrm>
            <a:off x="58723" y="6568579"/>
            <a:ext cx="12074554" cy="461665"/>
          </a:xfrm>
          <a:prstGeom prst="rect">
            <a:avLst/>
          </a:prstGeom>
          <a:noFill/>
        </p:spPr>
        <p:txBody>
          <a:bodyPr wrap="square" rtlCol="0">
            <a:spAutoFit/>
          </a:bodyPr>
          <a:lstStyle/>
          <a:p>
            <a:r>
              <a:rPr lang="en-US" sz="1200" dirty="0"/>
              <a:t>Adapted from "</a:t>
            </a:r>
            <a:r>
              <a:rPr lang="en-US" sz="1200" dirty="0">
                <a:hlinkClick r:id="rId3"/>
              </a:rPr>
              <a:t>Overview of OA Publishing Models</a:t>
            </a:r>
            <a:r>
              <a:rPr lang="en-US" sz="1200" dirty="0"/>
              <a:t>", created by: Catherine Boden, DeDe Dawson Creation Date: September 2023 This work is licensed under a </a:t>
            </a:r>
            <a:r>
              <a:rPr lang="en-US" sz="1200" dirty="0">
                <a:hlinkClick r:id="rId4"/>
              </a:rPr>
              <a:t>Creative Commons Attribution 4.0 International License</a:t>
            </a:r>
            <a:r>
              <a:rPr lang="en-US" sz="1200" dirty="0"/>
              <a:t>.</a:t>
            </a:r>
          </a:p>
        </p:txBody>
      </p:sp>
    </p:spTree>
    <p:extLst>
      <p:ext uri="{BB962C8B-B14F-4D97-AF65-F5344CB8AC3E}">
        <p14:creationId xmlns:p14="http://schemas.microsoft.com/office/powerpoint/2010/main" val="22624898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B71DA5C-13E2-A149-B419-F04D98AC3511}"/>
              </a:ext>
            </a:extLst>
          </p:cNvPr>
          <p:cNvSpPr txBox="1"/>
          <p:nvPr/>
        </p:nvSpPr>
        <p:spPr>
          <a:xfrm>
            <a:off x="416246" y="513452"/>
            <a:ext cx="11040127"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FINDING OA JOURNALS</a:t>
            </a:r>
          </a:p>
        </p:txBody>
      </p:sp>
      <p:sp>
        <p:nvSpPr>
          <p:cNvPr id="12" name="TextBox 11">
            <a:extLst>
              <a:ext uri="{FF2B5EF4-FFF2-40B4-BE49-F238E27FC236}">
                <a16:creationId xmlns:a16="http://schemas.microsoft.com/office/drawing/2014/main" id="{B0E297CD-5450-7441-A033-60CDC02876B0}"/>
              </a:ext>
            </a:extLst>
          </p:cNvPr>
          <p:cNvSpPr txBox="1"/>
          <p:nvPr/>
        </p:nvSpPr>
        <p:spPr>
          <a:xfrm>
            <a:off x="876822" y="1856519"/>
            <a:ext cx="10734804" cy="3515581"/>
          </a:xfrm>
          <a:prstGeom prst="rect">
            <a:avLst/>
          </a:prstGeom>
          <a:noFill/>
        </p:spPr>
        <p:txBody>
          <a:bodyPr wrap="square" rtlCol="0">
            <a:noAutofit/>
          </a:bodyPr>
          <a:lstStyle/>
          <a:p>
            <a:pPr>
              <a:lnSpc>
                <a:spcPct val="125000"/>
              </a:lnSpc>
            </a:pPr>
            <a:r>
              <a:rPr lang="en-US" b="1" dirty="0">
                <a:latin typeface="Georgia" panose="02040502050405020303" pitchFamily="18" charset="0"/>
                <a:hlinkClick r:id="rId2"/>
              </a:rPr>
              <a:t>OSU OA Agreements &amp; Discounts</a:t>
            </a:r>
            <a:endParaRPr lang="en-US" b="1" dirty="0">
              <a:latin typeface="Georgia" panose="02040502050405020303" pitchFamily="18" charset="0"/>
            </a:endParaRPr>
          </a:p>
          <a:p>
            <a:pPr marL="285750" indent="-285750">
              <a:lnSpc>
                <a:spcPct val="125000"/>
              </a:lnSpc>
              <a:buFont typeface="Arial" panose="020B0604020202020204" pitchFamily="34" charset="0"/>
              <a:buChar char="•"/>
            </a:pPr>
            <a:r>
              <a:rPr lang="en-US" dirty="0">
                <a:latin typeface="Georgia" panose="02040502050405020303" pitchFamily="18" charset="0"/>
              </a:rPr>
              <a:t>OSU authors can publish OA at no or reduced Article Processing Charges (APCs).</a:t>
            </a:r>
          </a:p>
          <a:p>
            <a:pPr>
              <a:lnSpc>
                <a:spcPct val="125000"/>
              </a:lnSpc>
            </a:pPr>
            <a:endParaRPr lang="en-US" dirty="0">
              <a:latin typeface="Georgia" panose="02040502050405020303" pitchFamily="18" charset="0"/>
            </a:endParaRPr>
          </a:p>
          <a:p>
            <a:pPr>
              <a:lnSpc>
                <a:spcPct val="125000"/>
              </a:lnSpc>
            </a:pPr>
            <a:r>
              <a:rPr lang="en-US" b="1" dirty="0">
                <a:latin typeface="Georgia" panose="02040502050405020303" pitchFamily="18" charset="0"/>
              </a:rPr>
              <a:t>Helpful Tools:</a:t>
            </a:r>
          </a:p>
          <a:p>
            <a:pPr marL="285750" indent="-285750">
              <a:lnSpc>
                <a:spcPct val="125000"/>
              </a:lnSpc>
              <a:buFont typeface="Arial" panose="020B0604020202020204" pitchFamily="34" charset="0"/>
              <a:buChar char="•"/>
            </a:pPr>
            <a:r>
              <a:rPr lang="en-US" dirty="0">
                <a:latin typeface="Georgia" panose="02040502050405020303" pitchFamily="18" charset="0"/>
                <a:hlinkClick r:id="rId3"/>
              </a:rPr>
              <a:t>DOAJ</a:t>
            </a:r>
            <a:r>
              <a:rPr lang="en-US" dirty="0">
                <a:latin typeface="Georgia" panose="02040502050405020303" pitchFamily="18" charset="0"/>
              </a:rPr>
              <a:t>: Use as a quality control database for OA journals.</a:t>
            </a:r>
          </a:p>
          <a:p>
            <a:pPr marL="285750" indent="-285750">
              <a:lnSpc>
                <a:spcPct val="125000"/>
              </a:lnSpc>
              <a:buFont typeface="Arial" panose="020B0604020202020204" pitchFamily="34" charset="0"/>
              <a:buChar char="•"/>
            </a:pPr>
            <a:r>
              <a:rPr lang="en-US" dirty="0">
                <a:latin typeface="Georgia" panose="02040502050405020303" pitchFamily="18" charset="0"/>
                <a:hlinkClick r:id="rId4"/>
              </a:rPr>
              <a:t>Sherpa Romeo</a:t>
            </a:r>
            <a:r>
              <a:rPr lang="en-US" dirty="0">
                <a:latin typeface="Georgia" panose="02040502050405020303" pitchFamily="18" charset="0"/>
              </a:rPr>
              <a:t>: Review copyright and archiving policies by journal.</a:t>
            </a:r>
          </a:p>
          <a:p>
            <a:pPr marL="285750" indent="-285750">
              <a:lnSpc>
                <a:spcPct val="125000"/>
              </a:lnSpc>
              <a:buFont typeface="Arial" panose="020B0604020202020204" pitchFamily="34" charset="0"/>
              <a:buChar char="•"/>
            </a:pPr>
            <a:r>
              <a:rPr lang="en-US" dirty="0" err="1">
                <a:latin typeface="Georgia" panose="02040502050405020303" pitchFamily="18" charset="0"/>
                <a:hlinkClick r:id="rId5"/>
              </a:rPr>
              <a:t>ChronosHub</a:t>
            </a:r>
            <a:r>
              <a:rPr lang="en-US" dirty="0">
                <a:latin typeface="Georgia" panose="02040502050405020303" pitchFamily="18" charset="0"/>
                <a:hlinkClick r:id="rId5"/>
              </a:rPr>
              <a:t> Journal Guide</a:t>
            </a:r>
            <a:r>
              <a:rPr lang="en-US" dirty="0">
                <a:latin typeface="Georgia" panose="02040502050405020303" pitchFamily="18" charset="0"/>
              </a:rPr>
              <a:t>: Compare over 40,000 journals based on criteria like funder compliance.</a:t>
            </a:r>
          </a:p>
          <a:p>
            <a:pPr marL="285750" indent="-285750">
              <a:lnSpc>
                <a:spcPct val="125000"/>
              </a:lnSpc>
              <a:buFont typeface="Arial" panose="020B0604020202020204" pitchFamily="34" charset="0"/>
              <a:buChar char="•"/>
            </a:pPr>
            <a:r>
              <a:rPr lang="en-US" dirty="0">
                <a:latin typeface="Georgia" panose="02040502050405020303" pitchFamily="18" charset="0"/>
              </a:rPr>
              <a:t>Journal Finder Tools: Publisher-specific finders from Elsevier, Wiley, Sage, and more.</a:t>
            </a:r>
          </a:p>
        </p:txBody>
      </p:sp>
    </p:spTree>
    <p:extLst>
      <p:ext uri="{BB962C8B-B14F-4D97-AF65-F5344CB8AC3E}">
        <p14:creationId xmlns:p14="http://schemas.microsoft.com/office/powerpoint/2010/main" val="21928313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B71DA5C-13E2-A149-B419-F04D98AC3511}"/>
              </a:ext>
            </a:extLst>
          </p:cNvPr>
          <p:cNvSpPr txBox="1"/>
          <p:nvPr/>
        </p:nvSpPr>
        <p:spPr>
          <a:xfrm>
            <a:off x="584026" y="538619"/>
            <a:ext cx="11040127"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Opportunities for OSU Authors</a:t>
            </a:r>
          </a:p>
        </p:txBody>
      </p:sp>
      <p:sp>
        <p:nvSpPr>
          <p:cNvPr id="11" name="TextBox 10">
            <a:extLst>
              <a:ext uri="{FF2B5EF4-FFF2-40B4-BE49-F238E27FC236}">
                <a16:creationId xmlns:a16="http://schemas.microsoft.com/office/drawing/2014/main" id="{DD074894-0E99-894A-9B1A-0D7C79F5F6D7}"/>
              </a:ext>
            </a:extLst>
          </p:cNvPr>
          <p:cNvSpPr txBox="1"/>
          <p:nvPr/>
        </p:nvSpPr>
        <p:spPr>
          <a:xfrm>
            <a:off x="567847" y="1255067"/>
            <a:ext cx="11040127" cy="461665"/>
          </a:xfrm>
          <a:prstGeom prst="rect">
            <a:avLst/>
          </a:prstGeom>
          <a:noFill/>
        </p:spPr>
        <p:txBody>
          <a:bodyPr wrap="square" rtlCol="0">
            <a:spAutoFit/>
          </a:bodyPr>
          <a:lstStyle/>
          <a:p>
            <a:r>
              <a:rPr lang="en-US" sz="2400" b="1" dirty="0">
                <a:solidFill>
                  <a:srgbClr val="63666A"/>
                </a:solidFill>
                <a:latin typeface="Times New Roman" panose="02020603050405020304" pitchFamily="18" charset="0"/>
                <a:cs typeface="Times New Roman" panose="02020603050405020304" pitchFamily="18" charset="0"/>
                <a:hlinkClick r:id="rId2"/>
              </a:rPr>
              <a:t>https://info.library.okstate.edu/open-access/agreements</a:t>
            </a:r>
            <a:r>
              <a:rPr lang="en-US" sz="2400" b="1" dirty="0">
                <a:solidFill>
                  <a:srgbClr val="63666A"/>
                </a:solidFill>
                <a:latin typeface="Times New Roman" panose="02020603050405020304" pitchFamily="18" charset="0"/>
                <a:cs typeface="Times New Roman" panose="02020603050405020304" pitchFamily="18" charset="0"/>
              </a:rPr>
              <a:t> </a:t>
            </a:r>
          </a:p>
        </p:txBody>
      </p:sp>
      <p:sp>
        <p:nvSpPr>
          <p:cNvPr id="12" name="TextBox 11">
            <a:extLst>
              <a:ext uri="{FF2B5EF4-FFF2-40B4-BE49-F238E27FC236}">
                <a16:creationId xmlns:a16="http://schemas.microsoft.com/office/drawing/2014/main" id="{B0E297CD-5450-7441-A033-60CDC02876B0}"/>
              </a:ext>
            </a:extLst>
          </p:cNvPr>
          <p:cNvSpPr txBox="1"/>
          <p:nvPr/>
        </p:nvSpPr>
        <p:spPr>
          <a:xfrm>
            <a:off x="876822" y="1856519"/>
            <a:ext cx="10734804" cy="3515581"/>
          </a:xfrm>
          <a:prstGeom prst="rect">
            <a:avLst/>
          </a:prstGeom>
          <a:noFill/>
        </p:spPr>
        <p:txBody>
          <a:bodyPr wrap="square" rtlCol="0">
            <a:noAutofit/>
          </a:bodyPr>
          <a:lstStyle/>
          <a:p>
            <a:pPr>
              <a:lnSpc>
                <a:spcPct val="125000"/>
              </a:lnSpc>
            </a:pPr>
            <a:r>
              <a:rPr lang="en-US" dirty="0">
                <a:latin typeface="Georgia" panose="02040502050405020303" pitchFamily="18" charset="0"/>
              </a:rPr>
              <a:t>We currently participate in the following agreements which allow OSU authors (must typically be the corresponding author) to publish their articles OA without the need to pay an article processing charge (APC). Note that some publishers may drop off or be added over time as agreements are renegotiated.</a:t>
            </a:r>
          </a:p>
          <a:p>
            <a:pPr marL="285750" indent="-285750">
              <a:lnSpc>
                <a:spcPct val="125000"/>
              </a:lnSpc>
              <a:buFont typeface="Arial" panose="020B0604020202020204" pitchFamily="34" charset="0"/>
              <a:buChar char="•"/>
            </a:pPr>
            <a:r>
              <a:rPr lang="en-US" dirty="0">
                <a:latin typeface="Georgia" panose="02040502050405020303" pitchFamily="18" charset="0"/>
              </a:rPr>
              <a:t>American Chemical Society</a:t>
            </a:r>
          </a:p>
          <a:p>
            <a:pPr marL="285750" indent="-285750">
              <a:lnSpc>
                <a:spcPct val="125000"/>
              </a:lnSpc>
              <a:buFont typeface="Arial" panose="020B0604020202020204" pitchFamily="34" charset="0"/>
              <a:buChar char="•"/>
            </a:pPr>
            <a:r>
              <a:rPr lang="en-US" dirty="0">
                <a:latin typeface="Georgia" panose="02040502050405020303" pitchFamily="18" charset="0"/>
              </a:rPr>
              <a:t>Association of Computing Machinery</a:t>
            </a:r>
          </a:p>
          <a:p>
            <a:pPr marL="285750" indent="-285750">
              <a:lnSpc>
                <a:spcPct val="125000"/>
              </a:lnSpc>
              <a:buFont typeface="Arial" panose="020B0604020202020204" pitchFamily="34" charset="0"/>
              <a:buChar char="•"/>
            </a:pPr>
            <a:r>
              <a:rPr lang="en-US" dirty="0">
                <a:latin typeface="Georgia" panose="02040502050405020303" pitchFamily="18" charset="0"/>
              </a:rPr>
              <a:t>Cambridge University Press</a:t>
            </a:r>
          </a:p>
          <a:p>
            <a:pPr marL="285750" indent="-285750">
              <a:lnSpc>
                <a:spcPct val="125000"/>
              </a:lnSpc>
              <a:buFont typeface="Arial" panose="020B0604020202020204" pitchFamily="34" charset="0"/>
              <a:buChar char="•"/>
            </a:pPr>
            <a:r>
              <a:rPr lang="en-US" dirty="0">
                <a:latin typeface="Georgia" panose="02040502050405020303" pitchFamily="18" charset="0"/>
              </a:rPr>
              <a:t>The Company of Biologists</a:t>
            </a:r>
          </a:p>
          <a:p>
            <a:pPr marL="285750" indent="-285750">
              <a:lnSpc>
                <a:spcPct val="125000"/>
              </a:lnSpc>
              <a:buFont typeface="Arial" panose="020B0604020202020204" pitchFamily="34" charset="0"/>
              <a:buChar char="•"/>
            </a:pPr>
            <a:r>
              <a:rPr lang="en-US" dirty="0">
                <a:latin typeface="Georgia" panose="02040502050405020303" pitchFamily="18" charset="0"/>
              </a:rPr>
              <a:t>Microbiology Society</a:t>
            </a:r>
          </a:p>
          <a:p>
            <a:pPr marL="285750" indent="-285750">
              <a:lnSpc>
                <a:spcPct val="125000"/>
              </a:lnSpc>
              <a:buFont typeface="Arial" panose="020B0604020202020204" pitchFamily="34" charset="0"/>
              <a:buChar char="•"/>
            </a:pPr>
            <a:r>
              <a:rPr lang="en-US" dirty="0">
                <a:latin typeface="Georgia" panose="02040502050405020303" pitchFamily="18" charset="0"/>
              </a:rPr>
              <a:t>Oxford University Press (hybrid journals only)</a:t>
            </a:r>
          </a:p>
          <a:p>
            <a:pPr marL="285750" indent="-285750">
              <a:lnSpc>
                <a:spcPct val="125000"/>
              </a:lnSpc>
              <a:buFont typeface="Arial" panose="020B0604020202020204" pitchFamily="34" charset="0"/>
              <a:buChar char="•"/>
            </a:pPr>
            <a:r>
              <a:rPr lang="en-US" dirty="0">
                <a:latin typeface="Georgia" panose="02040502050405020303" pitchFamily="18" charset="0"/>
              </a:rPr>
              <a:t>Royal Society of Chemistry </a:t>
            </a:r>
          </a:p>
          <a:p>
            <a:pPr marL="285750" indent="-285750">
              <a:lnSpc>
                <a:spcPct val="125000"/>
              </a:lnSpc>
              <a:buFont typeface="Arial" panose="020B0604020202020204" pitchFamily="34" charset="0"/>
              <a:buChar char="•"/>
            </a:pPr>
            <a:r>
              <a:rPr lang="en-US" dirty="0">
                <a:latin typeface="Georgia" panose="02040502050405020303" pitchFamily="18" charset="0"/>
              </a:rPr>
              <a:t>10% APC discounts with SAGE gold titles and MDPI</a:t>
            </a:r>
          </a:p>
        </p:txBody>
      </p:sp>
    </p:spTree>
    <p:extLst>
      <p:ext uri="{BB962C8B-B14F-4D97-AF65-F5344CB8AC3E}">
        <p14:creationId xmlns:p14="http://schemas.microsoft.com/office/powerpoint/2010/main" val="475510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9B998-E7C2-3AB1-746A-504845445FD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04FF031-CA8E-3D9E-FE89-6173BB5EA969}"/>
              </a:ext>
            </a:extLst>
          </p:cNvPr>
          <p:cNvSpPr txBox="1"/>
          <p:nvPr/>
        </p:nvSpPr>
        <p:spPr>
          <a:xfrm>
            <a:off x="584026" y="538619"/>
            <a:ext cx="11040127" cy="2308324"/>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IMPLICATIONS FOR ACADEMIC LIBRARIES</a:t>
            </a:r>
          </a:p>
          <a:p>
            <a:endParaRPr lang="en-US" sz="4800" dirty="0">
              <a:solidFill>
                <a:srgbClr val="FB6400"/>
              </a:solidFill>
              <a:latin typeface="FjallaOne" panose="02000506040000020004" pitchFamily="2" charset="77"/>
            </a:endParaRPr>
          </a:p>
        </p:txBody>
      </p:sp>
      <p:sp>
        <p:nvSpPr>
          <p:cNvPr id="12" name="TextBox 11">
            <a:extLst>
              <a:ext uri="{FF2B5EF4-FFF2-40B4-BE49-F238E27FC236}">
                <a16:creationId xmlns:a16="http://schemas.microsoft.com/office/drawing/2014/main" id="{2EC4AC00-BE26-7844-4CC9-E5AC74740536}"/>
              </a:ext>
            </a:extLst>
          </p:cNvPr>
          <p:cNvSpPr txBox="1"/>
          <p:nvPr/>
        </p:nvSpPr>
        <p:spPr>
          <a:xfrm>
            <a:off x="873170" y="2253267"/>
            <a:ext cx="10734804" cy="3515581"/>
          </a:xfrm>
          <a:prstGeom prst="rect">
            <a:avLst/>
          </a:prstGeom>
          <a:noFill/>
        </p:spPr>
        <p:txBody>
          <a:bodyPr wrap="square" rtlCol="0">
            <a:noAutofit/>
          </a:bodyPr>
          <a:lstStyle/>
          <a:p>
            <a:pPr marL="285750" indent="-285750">
              <a:lnSpc>
                <a:spcPct val="125000"/>
              </a:lnSpc>
              <a:buFont typeface="Arial" panose="020B0604020202020204" pitchFamily="34" charset="0"/>
              <a:buChar char="•"/>
            </a:pPr>
            <a:r>
              <a:rPr lang="en-US" sz="2400" dirty="0">
                <a:latin typeface="Georgia" panose="02040502050405020303" pitchFamily="18" charset="0"/>
              </a:rPr>
              <a:t>Evolving role of academic libraries</a:t>
            </a:r>
          </a:p>
          <a:p>
            <a:pPr marL="742950" lvl="1" indent="-285750">
              <a:lnSpc>
                <a:spcPct val="125000"/>
              </a:lnSpc>
              <a:buFont typeface="Arial" panose="020B0604020202020204" pitchFamily="34" charset="0"/>
              <a:buChar char="•"/>
            </a:pPr>
            <a:r>
              <a:rPr lang="en-US" sz="2400" dirty="0">
                <a:latin typeface="Georgia" panose="02040502050405020303" pitchFamily="18" charset="0"/>
              </a:rPr>
              <a:t>Labor</a:t>
            </a:r>
          </a:p>
          <a:p>
            <a:pPr marL="742950" lvl="1" indent="-285750">
              <a:lnSpc>
                <a:spcPct val="125000"/>
              </a:lnSpc>
              <a:buFont typeface="Arial" panose="020B0604020202020204" pitchFamily="34" charset="0"/>
              <a:buChar char="•"/>
            </a:pPr>
            <a:r>
              <a:rPr lang="en-US" sz="2400" dirty="0">
                <a:latin typeface="Georgia" panose="02040502050405020303" pitchFamily="18" charset="0"/>
              </a:rPr>
              <a:t>Funder compliance and research integrity?</a:t>
            </a:r>
          </a:p>
          <a:p>
            <a:pPr marL="285750" indent="-285750">
              <a:lnSpc>
                <a:spcPct val="125000"/>
              </a:lnSpc>
              <a:buFont typeface="Arial" panose="020B0604020202020204" pitchFamily="34" charset="0"/>
              <a:buChar char="•"/>
            </a:pPr>
            <a:r>
              <a:rPr lang="en-US" sz="2400" dirty="0">
                <a:latin typeface="Georgia" panose="02040502050405020303" pitchFamily="18" charset="0"/>
              </a:rPr>
              <a:t>Budget and resource allocation considerations</a:t>
            </a:r>
          </a:p>
          <a:p>
            <a:pPr marL="285750" indent="-285750">
              <a:lnSpc>
                <a:spcPct val="125000"/>
              </a:lnSpc>
              <a:buFont typeface="Arial" panose="020B0604020202020204" pitchFamily="34" charset="0"/>
              <a:buChar char="•"/>
            </a:pPr>
            <a:r>
              <a:rPr lang="en-US" sz="2400" dirty="0">
                <a:latin typeface="Georgia" panose="02040502050405020303" pitchFamily="18" charset="0"/>
              </a:rPr>
              <a:t>Importance of maintaining diverse OA options</a:t>
            </a:r>
          </a:p>
          <a:p>
            <a:pPr marL="285750" indent="-285750">
              <a:lnSpc>
                <a:spcPct val="125000"/>
              </a:lnSpc>
              <a:buFont typeface="Arial" panose="020B0604020202020204" pitchFamily="34" charset="0"/>
              <a:buChar char="•"/>
            </a:pPr>
            <a:r>
              <a:rPr lang="en-US" sz="2400" dirty="0">
                <a:latin typeface="Georgia" panose="02040502050405020303" pitchFamily="18" charset="0"/>
              </a:rPr>
              <a:t>Information Literacy opportunities</a:t>
            </a:r>
          </a:p>
        </p:txBody>
      </p:sp>
    </p:spTree>
    <p:extLst>
      <p:ext uri="{BB962C8B-B14F-4D97-AF65-F5344CB8AC3E}">
        <p14:creationId xmlns:p14="http://schemas.microsoft.com/office/powerpoint/2010/main" val="2549258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EC86F-A378-A96F-645B-85EF1AEB7171}"/>
              </a:ext>
            </a:extLst>
          </p:cNvPr>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References and Further Reading on Transformative Agreements and Diamond OA</a:t>
            </a:r>
          </a:p>
        </p:txBody>
      </p:sp>
      <p:sp>
        <p:nvSpPr>
          <p:cNvPr id="3" name="Content Placeholder 2">
            <a:extLst>
              <a:ext uri="{FF2B5EF4-FFF2-40B4-BE49-F238E27FC236}">
                <a16:creationId xmlns:a16="http://schemas.microsoft.com/office/drawing/2014/main" id="{AD4C2483-DB70-1814-0DDB-70A4686E24B8}"/>
              </a:ext>
            </a:extLst>
          </p:cNvPr>
          <p:cNvSpPr>
            <a:spLocks noGrp="1"/>
          </p:cNvSpPr>
          <p:nvPr>
            <p:ph idx="1"/>
          </p:nvPr>
        </p:nvSpPr>
        <p:spPr/>
        <p:txBody>
          <a:bodyPr>
            <a:normAutofit fontScale="55000" lnSpcReduction="20000"/>
          </a:bodyPr>
          <a:lstStyle/>
          <a:p>
            <a:endParaRPr lang="en-US" dirty="0">
              <a:effectLst/>
            </a:endParaRPr>
          </a:p>
          <a:p>
            <a:r>
              <a:rPr lang="en-US" dirty="0">
                <a:effectLst/>
              </a:rPr>
              <a:t>Anderson, R. (2023, December 7). </a:t>
            </a:r>
            <a:r>
              <a:rPr lang="en-US" i="1" dirty="0">
                <a:effectLst/>
              </a:rPr>
              <a:t>Where did the open access movement go wrong? : An interview with Richard </a:t>
            </a:r>
            <a:r>
              <a:rPr lang="en-US" i="1" dirty="0" err="1"/>
              <a:t>P</a:t>
            </a:r>
            <a:r>
              <a:rPr lang="en-US" i="1" dirty="0" err="1">
                <a:effectLst/>
              </a:rPr>
              <a:t>oynder</a:t>
            </a:r>
            <a:r>
              <a:rPr lang="en-US" dirty="0">
                <a:effectLst/>
              </a:rPr>
              <a:t>. The Scholarly Kitchen. </a:t>
            </a:r>
            <a:r>
              <a:rPr lang="en-US" dirty="0">
                <a:effectLst/>
                <a:hlinkClick r:id="rId2"/>
              </a:rPr>
              <a:t>https://scholarlykitchen.sspnet.org/2023/12/07/where-did-the-open-access-movement-go-wrong-an-interview-with-richard-poynder/</a:t>
            </a:r>
            <a:r>
              <a:rPr lang="en-US" dirty="0">
                <a:effectLst/>
              </a:rPr>
              <a:t> </a:t>
            </a:r>
          </a:p>
          <a:p>
            <a:r>
              <a:rPr lang="en-US" dirty="0">
                <a:effectLst/>
              </a:rPr>
              <a:t>Becerril, A., Bosman, J., </a:t>
            </a:r>
            <a:r>
              <a:rPr lang="en-US" dirty="0" err="1">
                <a:effectLst/>
              </a:rPr>
              <a:t>Bjørnshauge</a:t>
            </a:r>
            <a:r>
              <a:rPr lang="en-US" dirty="0">
                <a:effectLst/>
              </a:rPr>
              <a:t>, L., </a:t>
            </a:r>
            <a:r>
              <a:rPr lang="en-US" dirty="0" err="1">
                <a:effectLst/>
              </a:rPr>
              <a:t>Frantsvåg</a:t>
            </a:r>
            <a:r>
              <a:rPr lang="en-US" dirty="0">
                <a:effectLst/>
              </a:rPr>
              <a:t>, J. E., Kramer, B., Langlais, P.-C., </a:t>
            </a:r>
            <a:r>
              <a:rPr lang="en-US" dirty="0" err="1">
                <a:effectLst/>
              </a:rPr>
              <a:t>Mounier</a:t>
            </a:r>
            <a:r>
              <a:rPr lang="en-US" dirty="0">
                <a:effectLst/>
              </a:rPr>
              <a:t>, P., Proudman, V., Redhead, C., &amp; </a:t>
            </a:r>
            <a:r>
              <a:rPr lang="en-US" dirty="0" err="1">
                <a:effectLst/>
              </a:rPr>
              <a:t>Torny</a:t>
            </a:r>
            <a:r>
              <a:rPr lang="en-US" dirty="0">
                <a:effectLst/>
              </a:rPr>
              <a:t>, D. (2021). </a:t>
            </a:r>
            <a:r>
              <a:rPr lang="en-US" i="1" dirty="0">
                <a:effectLst/>
              </a:rPr>
              <a:t>OA diamond journals study. Part 2: Recommendations</a:t>
            </a:r>
            <a:r>
              <a:rPr lang="en-US" dirty="0">
                <a:effectLst/>
              </a:rPr>
              <a:t>. </a:t>
            </a:r>
            <a:r>
              <a:rPr lang="en-US" dirty="0" err="1">
                <a:effectLst/>
              </a:rPr>
              <a:t>Zenodo</a:t>
            </a:r>
            <a:r>
              <a:rPr lang="en-US" dirty="0">
                <a:effectLst/>
              </a:rPr>
              <a:t>. </a:t>
            </a:r>
            <a:r>
              <a:rPr lang="en-US" dirty="0">
                <a:effectLst/>
                <a:hlinkClick r:id="rId3"/>
              </a:rPr>
              <a:t>https://doi.org/10.5281/ZENODO.4562790</a:t>
            </a:r>
            <a:r>
              <a:rPr lang="en-US" dirty="0">
                <a:effectLst/>
              </a:rPr>
              <a:t> </a:t>
            </a:r>
          </a:p>
          <a:p>
            <a:r>
              <a:rPr lang="en-US" dirty="0">
                <a:effectLst/>
              </a:rPr>
              <a:t>Bosman, J., </a:t>
            </a:r>
            <a:r>
              <a:rPr lang="en-US" dirty="0" err="1">
                <a:effectLst/>
              </a:rPr>
              <a:t>Frantsvåg</a:t>
            </a:r>
            <a:r>
              <a:rPr lang="en-US" dirty="0">
                <a:effectLst/>
              </a:rPr>
              <a:t>, J. E., Kramer, B., Langlais, P.-C., &amp; Proudman, V. (2021). </a:t>
            </a:r>
            <a:r>
              <a:rPr lang="en-US" i="1" dirty="0">
                <a:effectLst/>
              </a:rPr>
              <a:t>OA diamond journals study. Part 1: Findings</a:t>
            </a:r>
            <a:r>
              <a:rPr lang="en-US" dirty="0">
                <a:effectLst/>
              </a:rPr>
              <a:t>. </a:t>
            </a:r>
            <a:r>
              <a:rPr lang="en-US" dirty="0" err="1">
                <a:effectLst/>
              </a:rPr>
              <a:t>Zenodo</a:t>
            </a:r>
            <a:r>
              <a:rPr lang="en-US" dirty="0">
                <a:effectLst/>
              </a:rPr>
              <a:t>. </a:t>
            </a:r>
            <a:r>
              <a:rPr lang="en-US" dirty="0">
                <a:effectLst/>
                <a:hlinkClick r:id="rId4"/>
              </a:rPr>
              <a:t>https://doi.org/10.5281/ZENODO.4558704</a:t>
            </a:r>
            <a:r>
              <a:rPr lang="en-US" dirty="0">
                <a:effectLst/>
              </a:rPr>
              <a:t> </a:t>
            </a:r>
          </a:p>
          <a:p>
            <a:r>
              <a:rPr lang="en-US" dirty="0" err="1">
                <a:effectLst/>
              </a:rPr>
              <a:t>Haustein</a:t>
            </a:r>
            <a:r>
              <a:rPr lang="en-US" dirty="0">
                <a:effectLst/>
              </a:rPr>
              <a:t>, S., </a:t>
            </a:r>
            <a:r>
              <a:rPr lang="en-US" dirty="0" err="1">
                <a:effectLst/>
              </a:rPr>
              <a:t>Schares</a:t>
            </a:r>
            <a:r>
              <a:rPr lang="en-US" dirty="0">
                <a:effectLst/>
              </a:rPr>
              <a:t>, E., Alperin, J. P., Hare, M., Butler, L.-A., &amp; </a:t>
            </a:r>
            <a:r>
              <a:rPr lang="en-US" dirty="0" err="1">
                <a:effectLst/>
              </a:rPr>
              <a:t>Schönfelder</a:t>
            </a:r>
            <a:r>
              <a:rPr lang="en-US" dirty="0">
                <a:effectLst/>
              </a:rPr>
              <a:t>, N. (2024). </a:t>
            </a:r>
            <a:r>
              <a:rPr lang="en-US" i="1" dirty="0">
                <a:effectLst/>
              </a:rPr>
              <a:t>Estimating global article processing charges paid to six publishers for open access between 2019 and 2023</a:t>
            </a:r>
            <a:r>
              <a:rPr lang="en-US" dirty="0">
                <a:effectLst/>
              </a:rPr>
              <a:t> (arXiv:2407.16551). </a:t>
            </a:r>
            <a:r>
              <a:rPr lang="en-US" dirty="0" err="1">
                <a:effectLst/>
              </a:rPr>
              <a:t>arXiv</a:t>
            </a:r>
            <a:r>
              <a:rPr lang="en-US" dirty="0">
                <a:effectLst/>
              </a:rPr>
              <a:t>. </a:t>
            </a:r>
            <a:r>
              <a:rPr lang="en-US" dirty="0">
                <a:effectLst/>
                <a:hlinkClick r:id="rId5"/>
              </a:rPr>
              <a:t>http://arxiv.org/abs/2407.16551</a:t>
            </a:r>
            <a:r>
              <a:rPr lang="en-US" dirty="0">
                <a:effectLst/>
              </a:rPr>
              <a:t> </a:t>
            </a:r>
            <a:endParaRPr lang="en-US" i="1" dirty="0">
              <a:effectLst/>
            </a:endParaRPr>
          </a:p>
          <a:p>
            <a:r>
              <a:rPr lang="en-US" dirty="0">
                <a:effectLst/>
              </a:rPr>
              <a:t>Hinchliffe, L. J. (2024, October 21). </a:t>
            </a:r>
            <a:r>
              <a:rPr lang="en-US" i="1" dirty="0">
                <a:effectLst/>
              </a:rPr>
              <a:t>Leveraging transformative agreements for research integrity</a:t>
            </a:r>
            <a:r>
              <a:rPr lang="en-US" dirty="0">
                <a:effectLst/>
              </a:rPr>
              <a:t>. The Scholarly Kitchen. </a:t>
            </a:r>
            <a:r>
              <a:rPr lang="en-US" dirty="0">
                <a:effectLst/>
                <a:hlinkClick r:id="rId6"/>
              </a:rPr>
              <a:t>https://scholarlykitchen.sspnet.org/2024/10/21/leveraging-transformative-agreements-for-research-integrity/</a:t>
            </a:r>
            <a:r>
              <a:rPr lang="en-US" dirty="0">
                <a:effectLst/>
              </a:rPr>
              <a:t> </a:t>
            </a:r>
            <a:endParaRPr lang="en-US" i="1" dirty="0">
              <a:effectLst/>
            </a:endParaRPr>
          </a:p>
          <a:p>
            <a:r>
              <a:rPr lang="en-US" dirty="0">
                <a:effectLst/>
              </a:rPr>
              <a:t>Kemp, J., &amp; Skinner, K. (2024). </a:t>
            </a:r>
            <a:r>
              <a:rPr lang="en-US" i="1" dirty="0">
                <a:effectLst/>
              </a:rPr>
              <a:t>The cost and price of public access to scholarly publications: A synthesis</a:t>
            </a:r>
            <a:r>
              <a:rPr lang="en-US" dirty="0">
                <a:effectLst/>
              </a:rPr>
              <a:t>. Invest in Open Infrastructure.  </a:t>
            </a:r>
            <a:r>
              <a:rPr lang="en-US" dirty="0">
                <a:effectLst/>
                <a:hlinkClick r:id="rId7"/>
              </a:rPr>
              <a:t>https://doi.org/10.5281/ZENODO.14013059</a:t>
            </a:r>
            <a:endParaRPr lang="en-US" dirty="0">
              <a:effectLst/>
            </a:endParaRPr>
          </a:p>
          <a:p>
            <a:r>
              <a:rPr lang="en-US" dirty="0" err="1">
                <a:effectLst/>
              </a:rPr>
              <a:t>Klebel</a:t>
            </a:r>
            <a:r>
              <a:rPr lang="en-US" dirty="0">
                <a:effectLst/>
              </a:rPr>
              <a:t>, T., &amp; Ross-</a:t>
            </a:r>
            <a:r>
              <a:rPr lang="en-US" dirty="0" err="1">
                <a:effectLst/>
              </a:rPr>
              <a:t>Hellauer</a:t>
            </a:r>
            <a:r>
              <a:rPr lang="en-US" dirty="0">
                <a:effectLst/>
              </a:rPr>
              <a:t>, T. (2023). The APC-barrier and its effect on stratification in open access publishing. </a:t>
            </a:r>
            <a:r>
              <a:rPr lang="en-US" i="1" dirty="0">
                <a:effectLst/>
              </a:rPr>
              <a:t>Quantitative Science Studies</a:t>
            </a:r>
            <a:r>
              <a:rPr lang="en-US" dirty="0">
                <a:effectLst/>
              </a:rPr>
              <a:t>, </a:t>
            </a:r>
            <a:r>
              <a:rPr lang="en-US" i="1" dirty="0">
                <a:effectLst/>
              </a:rPr>
              <a:t>4</a:t>
            </a:r>
            <a:r>
              <a:rPr lang="en-US" dirty="0">
                <a:effectLst/>
              </a:rPr>
              <a:t>(1), 22–43. </a:t>
            </a:r>
            <a:r>
              <a:rPr lang="en-US" dirty="0">
                <a:effectLst/>
                <a:hlinkClick r:id="rId8"/>
              </a:rPr>
              <a:t>https://doi.org/10.1162/qss_a_00245</a:t>
            </a:r>
            <a:r>
              <a:rPr lang="en-US" dirty="0">
                <a:effectLst/>
              </a:rPr>
              <a:t> </a:t>
            </a:r>
            <a:endParaRPr lang="en-US" i="1" dirty="0">
              <a:effectLst/>
            </a:endParaRPr>
          </a:p>
          <a:p>
            <a:r>
              <a:rPr lang="en-US" i="1" dirty="0">
                <a:effectLst/>
              </a:rPr>
              <a:t>Market watch – </a:t>
            </a:r>
            <a:r>
              <a:rPr lang="en-US" i="1" dirty="0" err="1">
                <a:effectLst/>
              </a:rPr>
              <a:t>esac</a:t>
            </a:r>
            <a:r>
              <a:rPr lang="en-US" i="1" dirty="0">
                <a:effectLst/>
              </a:rPr>
              <a:t> initiative</a:t>
            </a:r>
            <a:r>
              <a:rPr lang="en-US" dirty="0">
                <a:effectLst/>
              </a:rPr>
              <a:t>. (n.d.). Retrieved November 1, 2024, from </a:t>
            </a:r>
            <a:r>
              <a:rPr lang="en-US" dirty="0">
                <a:effectLst/>
                <a:hlinkClick r:id="rId9"/>
              </a:rPr>
              <a:t>https://esac-initiative.org/market-watch/</a:t>
            </a:r>
            <a:r>
              <a:rPr lang="en-US" dirty="0">
                <a:effectLst/>
              </a:rPr>
              <a:t> </a:t>
            </a:r>
          </a:p>
          <a:p>
            <a:endParaRPr lang="en-US" dirty="0"/>
          </a:p>
        </p:txBody>
      </p:sp>
    </p:spTree>
    <p:extLst>
      <p:ext uri="{BB962C8B-B14F-4D97-AF65-F5344CB8AC3E}">
        <p14:creationId xmlns:p14="http://schemas.microsoft.com/office/powerpoint/2010/main" val="2439537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EFDF2-E796-AD4E-A234-C4881259E204}"/>
              </a:ext>
            </a:extLst>
          </p:cNvPr>
          <p:cNvSpPr>
            <a:spLocks noGrp="1"/>
          </p:cNvSpPr>
          <p:nvPr>
            <p:ph type="title"/>
          </p:nvPr>
        </p:nvSpPr>
        <p:spPr>
          <a:xfrm>
            <a:off x="838200" y="508766"/>
            <a:ext cx="10515600" cy="561975"/>
          </a:xfrm>
        </p:spPr>
        <p:txBody>
          <a:bodyPr>
            <a:normAutofit fontScale="90000"/>
          </a:bodyPr>
          <a:lstStyle/>
          <a:p>
            <a:r>
              <a:rPr lang="en-US" dirty="0"/>
              <a:t>Process</a:t>
            </a:r>
          </a:p>
        </p:txBody>
      </p:sp>
      <p:sp>
        <p:nvSpPr>
          <p:cNvPr id="3" name="Content Placeholder 2">
            <a:extLst>
              <a:ext uri="{FF2B5EF4-FFF2-40B4-BE49-F238E27FC236}">
                <a16:creationId xmlns:a16="http://schemas.microsoft.com/office/drawing/2014/main" id="{BFA768EB-EB5E-7549-A992-CA1A653E5447}"/>
              </a:ext>
            </a:extLst>
          </p:cNvPr>
          <p:cNvSpPr>
            <a:spLocks noGrp="1"/>
          </p:cNvSpPr>
          <p:nvPr>
            <p:ph idx="1"/>
          </p:nvPr>
        </p:nvSpPr>
        <p:spPr>
          <a:xfrm>
            <a:off x="838200" y="1295400"/>
            <a:ext cx="10515600" cy="4881563"/>
          </a:xfrm>
        </p:spPr>
        <p:txBody>
          <a:bodyPr>
            <a:normAutofit lnSpcReduction="10000"/>
          </a:bodyPr>
          <a:lstStyle/>
          <a:p>
            <a:r>
              <a:rPr lang="en-US" dirty="0"/>
              <a:t>Agencies are developing plans, then the White House, Congress and the committees will discuss how those models will work for the people those members represent</a:t>
            </a:r>
          </a:p>
          <a:p>
            <a:pPr lvl="1"/>
            <a:r>
              <a:rPr lang="en-US" dirty="0"/>
              <a:t>Through a series of Congressional hearings, OSTP round tables, stakeholders (public, researchers, publishers, libraries)</a:t>
            </a:r>
          </a:p>
          <a:p>
            <a:r>
              <a:rPr lang="en-US" dirty="0"/>
              <a:t>Agencies will petition Congress for funding; Congress will pass legislation (via Appropriations Committee and whatever riders added to that) </a:t>
            </a:r>
          </a:p>
          <a:p>
            <a:pPr lvl="1"/>
            <a:r>
              <a:rPr lang="en-US" dirty="0"/>
              <a:t>We have already seen an appropriations bill with language that would prohibit federal resources from implementing the memo</a:t>
            </a:r>
          </a:p>
          <a:p>
            <a:r>
              <a:rPr lang="en-US" dirty="0"/>
              <a:t>Guidance associated with funding will construe the implementation of the policy</a:t>
            </a:r>
          </a:p>
        </p:txBody>
      </p:sp>
    </p:spTree>
    <p:extLst>
      <p:ext uri="{BB962C8B-B14F-4D97-AF65-F5344CB8AC3E}">
        <p14:creationId xmlns:p14="http://schemas.microsoft.com/office/powerpoint/2010/main" val="3901549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F9F87-94F6-2947-989C-9DCE6570A760}"/>
              </a:ext>
            </a:extLst>
          </p:cNvPr>
          <p:cNvSpPr>
            <a:spLocks noGrp="1"/>
          </p:cNvSpPr>
          <p:nvPr>
            <p:ph type="title"/>
          </p:nvPr>
        </p:nvSpPr>
        <p:spPr/>
        <p:txBody>
          <a:bodyPr/>
          <a:lstStyle/>
          <a:p>
            <a:r>
              <a:rPr lang="en-US" dirty="0"/>
              <a:t>Not “Open Access Mandate,” but “Public Access Recommendations”</a:t>
            </a:r>
          </a:p>
        </p:txBody>
      </p:sp>
      <p:sp>
        <p:nvSpPr>
          <p:cNvPr id="3" name="Content Placeholder 2">
            <a:extLst>
              <a:ext uri="{FF2B5EF4-FFF2-40B4-BE49-F238E27FC236}">
                <a16:creationId xmlns:a16="http://schemas.microsoft.com/office/drawing/2014/main" id="{21227F95-3874-074C-A37A-8E7066E6AB5A}"/>
              </a:ext>
            </a:extLst>
          </p:cNvPr>
          <p:cNvSpPr>
            <a:spLocks noGrp="1"/>
          </p:cNvSpPr>
          <p:nvPr>
            <p:ph idx="1"/>
          </p:nvPr>
        </p:nvSpPr>
        <p:spPr/>
        <p:txBody>
          <a:bodyPr>
            <a:normAutofit fontScale="92500" lnSpcReduction="10000"/>
          </a:bodyPr>
          <a:lstStyle/>
          <a:p>
            <a:r>
              <a:rPr lang="en-US" dirty="0"/>
              <a:t>At this point it is framed as a set of recommendations/guidance rather than mandate</a:t>
            </a:r>
          </a:p>
          <a:p>
            <a:pPr lvl="1"/>
            <a:r>
              <a:rPr lang="en-US" dirty="0"/>
              <a:t>Agencies are still responding as they are required to, but it remains to be seen the extent to which this will become a mandate, and how they will incorporate the memo’s guidance</a:t>
            </a:r>
          </a:p>
          <a:p>
            <a:r>
              <a:rPr lang="en-US" dirty="0"/>
              <a:t>The memo is not prescriptive in terms of </a:t>
            </a:r>
            <a:r>
              <a:rPr lang="en-US" i="1" dirty="0"/>
              <a:t>how </a:t>
            </a:r>
            <a:r>
              <a:rPr lang="en-US" dirty="0"/>
              <a:t>articles are to be made open and </a:t>
            </a:r>
            <a:r>
              <a:rPr lang="en-US" i="1" dirty="0"/>
              <a:t>what versions</a:t>
            </a:r>
            <a:r>
              <a:rPr lang="en-US" dirty="0"/>
              <a:t> of the article (e.g. preprint, post-reviewed manuscript, version of record), and how the work should be </a:t>
            </a:r>
            <a:r>
              <a:rPr lang="en-US" i="1" dirty="0"/>
              <a:t>licensed</a:t>
            </a:r>
          </a:p>
          <a:p>
            <a:r>
              <a:rPr lang="en-US" dirty="0"/>
              <a:t>Also not outlined</a:t>
            </a:r>
          </a:p>
          <a:p>
            <a:pPr lvl="1"/>
            <a:r>
              <a:rPr lang="en-US" dirty="0"/>
              <a:t>Who is responsible for compliance</a:t>
            </a:r>
          </a:p>
          <a:p>
            <a:pPr lvl="1"/>
            <a:r>
              <a:rPr lang="en-US" dirty="0"/>
              <a:t>How compliance will be monitored</a:t>
            </a:r>
          </a:p>
          <a:p>
            <a:pPr lvl="1"/>
            <a:r>
              <a:rPr lang="en-US" dirty="0"/>
              <a:t>Consequences for non-compliance</a:t>
            </a:r>
          </a:p>
          <a:p>
            <a:endParaRPr lang="en-US" dirty="0"/>
          </a:p>
          <a:p>
            <a:endParaRPr lang="en-US" dirty="0"/>
          </a:p>
          <a:p>
            <a:endParaRPr lang="en-US" dirty="0"/>
          </a:p>
        </p:txBody>
      </p:sp>
    </p:spTree>
    <p:extLst>
      <p:ext uri="{BB962C8B-B14F-4D97-AF65-F5344CB8AC3E}">
        <p14:creationId xmlns:p14="http://schemas.microsoft.com/office/powerpoint/2010/main" val="318835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410D8-3979-014D-9477-40F9A01F1BBB}"/>
              </a:ext>
            </a:extLst>
          </p:cNvPr>
          <p:cNvSpPr>
            <a:spLocks noGrp="1"/>
          </p:cNvSpPr>
          <p:nvPr>
            <p:ph type="title"/>
          </p:nvPr>
        </p:nvSpPr>
        <p:spPr/>
        <p:txBody>
          <a:bodyPr/>
          <a:lstStyle/>
          <a:p>
            <a:r>
              <a:rPr lang="en-US" dirty="0"/>
              <a:t>Timeline</a:t>
            </a:r>
          </a:p>
        </p:txBody>
      </p:sp>
      <p:sp>
        <p:nvSpPr>
          <p:cNvPr id="3" name="Content Placeholder 2">
            <a:extLst>
              <a:ext uri="{FF2B5EF4-FFF2-40B4-BE49-F238E27FC236}">
                <a16:creationId xmlns:a16="http://schemas.microsoft.com/office/drawing/2014/main" id="{F7472CCB-16B8-0D47-9190-EA42245772FA}"/>
              </a:ext>
            </a:extLst>
          </p:cNvPr>
          <p:cNvSpPr>
            <a:spLocks noGrp="1"/>
          </p:cNvSpPr>
          <p:nvPr>
            <p:ph idx="1"/>
          </p:nvPr>
        </p:nvSpPr>
        <p:spPr/>
        <p:txBody>
          <a:bodyPr/>
          <a:lstStyle/>
          <a:p>
            <a:r>
              <a:rPr lang="en-US" dirty="0"/>
              <a:t>Aug 2022: Memo published</a:t>
            </a:r>
          </a:p>
          <a:p>
            <a:r>
              <a:rPr lang="en-US" dirty="0"/>
              <a:t>Feb 2023 Policy updates due from agencies with $100m+ R&amp;D funding</a:t>
            </a:r>
          </a:p>
          <a:p>
            <a:r>
              <a:rPr lang="en-US" dirty="0"/>
              <a:t>Aug 2023: Policy updates due from agencies with less than $100m+ R&amp;D funding</a:t>
            </a:r>
          </a:p>
          <a:p>
            <a:r>
              <a:rPr lang="en-US" dirty="0"/>
              <a:t>Dec 2024: Deadline for agencies to publish final policies</a:t>
            </a:r>
          </a:p>
          <a:p>
            <a:r>
              <a:rPr lang="en-US" dirty="0"/>
              <a:t>Dec 2025: New policies in effect</a:t>
            </a:r>
          </a:p>
          <a:p>
            <a:r>
              <a:rPr lang="en-US" dirty="0"/>
              <a:t>Dec 2026: Policy updates due regarding provisions related to supporting research and scientific integrity</a:t>
            </a:r>
          </a:p>
        </p:txBody>
      </p:sp>
    </p:spTree>
    <p:extLst>
      <p:ext uri="{BB962C8B-B14F-4D97-AF65-F5344CB8AC3E}">
        <p14:creationId xmlns:p14="http://schemas.microsoft.com/office/powerpoint/2010/main" val="3882381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1AF9B-508F-750E-D550-C456A5FE10D5}"/>
              </a:ext>
            </a:extLst>
          </p:cNvPr>
          <p:cNvSpPr>
            <a:spLocks noGrp="1"/>
          </p:cNvSpPr>
          <p:nvPr>
            <p:ph type="title"/>
          </p:nvPr>
        </p:nvSpPr>
        <p:spPr>
          <a:xfrm>
            <a:off x="838200" y="365126"/>
            <a:ext cx="10515600" cy="406056"/>
          </a:xfrm>
        </p:spPr>
        <p:txBody>
          <a:bodyPr>
            <a:normAutofit fontScale="90000"/>
          </a:bodyPr>
          <a:lstStyle/>
          <a:p>
            <a:r>
              <a:rPr lang="en-US" dirty="0"/>
              <a:t>Updates from 2013 Holdren Memo</a:t>
            </a:r>
          </a:p>
        </p:txBody>
      </p:sp>
      <p:sp>
        <p:nvSpPr>
          <p:cNvPr id="3" name="Content Placeholder 2">
            <a:extLst>
              <a:ext uri="{FF2B5EF4-FFF2-40B4-BE49-F238E27FC236}">
                <a16:creationId xmlns:a16="http://schemas.microsoft.com/office/drawing/2014/main" id="{4206D25D-F7AB-A553-E6BA-2C924D4D4146}"/>
              </a:ext>
            </a:extLst>
          </p:cNvPr>
          <p:cNvSpPr>
            <a:spLocks noGrp="1"/>
          </p:cNvSpPr>
          <p:nvPr>
            <p:ph idx="1"/>
          </p:nvPr>
        </p:nvSpPr>
        <p:spPr>
          <a:xfrm>
            <a:off x="484742" y="1101687"/>
            <a:ext cx="10869058" cy="5075276"/>
          </a:xfrm>
        </p:spPr>
        <p:txBody>
          <a:bodyPr>
            <a:normAutofit/>
          </a:bodyPr>
          <a:lstStyle/>
          <a:p>
            <a:r>
              <a:rPr lang="en-US" dirty="0"/>
              <a:t>Holdren memo applied only to agencies with research &amp; development budgets over $100 million; the Nelson Memo is directed at </a:t>
            </a:r>
            <a:r>
              <a:rPr lang="en-US" b="1" dirty="0"/>
              <a:t>all federal grantmaking agencies</a:t>
            </a:r>
          </a:p>
          <a:p>
            <a:pPr marL="0" indent="0">
              <a:buNone/>
            </a:pPr>
            <a:endParaRPr lang="en-US" b="1" dirty="0"/>
          </a:p>
          <a:p>
            <a:r>
              <a:rPr lang="en-US" dirty="0"/>
              <a:t>Holdren memo allowed for 12 month embargo from public access; the Nelson memo requires </a:t>
            </a:r>
            <a:r>
              <a:rPr lang="en-US" b="1" dirty="0"/>
              <a:t>immediate public access</a:t>
            </a:r>
          </a:p>
          <a:p>
            <a:pPr marL="0" indent="0">
              <a:buNone/>
            </a:pPr>
            <a:endParaRPr lang="en-US" b="1" dirty="0"/>
          </a:p>
          <a:p>
            <a:r>
              <a:rPr lang="en-US" dirty="0"/>
              <a:t>Holdren memo covered only peer-reviewed manuscripts; Nelson memo: “</a:t>
            </a:r>
            <a:r>
              <a:rPr lang="en-US" i="1" dirty="0"/>
              <a:t>may include</a:t>
            </a:r>
            <a:r>
              <a:rPr lang="en-US" dirty="0"/>
              <a:t>” </a:t>
            </a:r>
            <a:r>
              <a:rPr lang="en-US" b="1" dirty="0"/>
              <a:t>peer-reviewed manuscripts, peer-reviewed book chapters, editorials, and peer-reviewed conference proceedings</a:t>
            </a:r>
            <a:r>
              <a:rPr lang="en-US" dirty="0"/>
              <a:t> published in other scholarly outlets</a:t>
            </a:r>
          </a:p>
          <a:p>
            <a:endParaRPr lang="en-US" b="1" dirty="0"/>
          </a:p>
          <a:p>
            <a:endParaRPr lang="en-US" b="1" dirty="0"/>
          </a:p>
          <a:p>
            <a:endParaRPr lang="en-US" dirty="0"/>
          </a:p>
        </p:txBody>
      </p:sp>
      <p:sp>
        <p:nvSpPr>
          <p:cNvPr id="4" name="Slide Number Placeholder 3">
            <a:extLst>
              <a:ext uri="{FF2B5EF4-FFF2-40B4-BE49-F238E27FC236}">
                <a16:creationId xmlns:a16="http://schemas.microsoft.com/office/drawing/2014/main" id="{ACAA2D4B-1A71-B0EE-6B65-5C6132EA041E}"/>
              </a:ext>
            </a:extLst>
          </p:cNvPr>
          <p:cNvSpPr>
            <a:spLocks noGrp="1"/>
          </p:cNvSpPr>
          <p:nvPr>
            <p:ph type="sldNum" sz="quarter" idx="12"/>
          </p:nvPr>
        </p:nvSpPr>
        <p:spPr/>
        <p:txBody>
          <a:bodyPr/>
          <a:lstStyle/>
          <a:p>
            <a:fld id="{2C7B0DAC-00EF-4B80-9D4F-90D854681558}" type="slidenum">
              <a:rPr lang="en-US" smtClean="0"/>
              <a:t>8</a:t>
            </a:fld>
            <a:endParaRPr lang="en-US"/>
          </a:p>
        </p:txBody>
      </p:sp>
    </p:spTree>
    <p:extLst>
      <p:ext uri="{BB962C8B-B14F-4D97-AF65-F5344CB8AC3E}">
        <p14:creationId xmlns:p14="http://schemas.microsoft.com/office/powerpoint/2010/main" val="366244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E8DA0-79C3-D96E-15B3-1A72772B7F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E6C270-2168-3C93-DCEE-B9272B6E9BEA}"/>
              </a:ext>
            </a:extLst>
          </p:cNvPr>
          <p:cNvSpPr>
            <a:spLocks noGrp="1"/>
          </p:cNvSpPr>
          <p:nvPr>
            <p:ph type="title"/>
          </p:nvPr>
        </p:nvSpPr>
        <p:spPr>
          <a:xfrm>
            <a:off x="838200" y="365126"/>
            <a:ext cx="10515600" cy="406056"/>
          </a:xfrm>
        </p:spPr>
        <p:txBody>
          <a:bodyPr>
            <a:normAutofit fontScale="90000"/>
          </a:bodyPr>
          <a:lstStyle/>
          <a:p>
            <a:r>
              <a:rPr lang="en-US" dirty="0"/>
              <a:t>Updates from 2013 Holdren Memo</a:t>
            </a:r>
          </a:p>
        </p:txBody>
      </p:sp>
      <p:sp>
        <p:nvSpPr>
          <p:cNvPr id="3" name="Content Placeholder 2">
            <a:extLst>
              <a:ext uri="{FF2B5EF4-FFF2-40B4-BE49-F238E27FC236}">
                <a16:creationId xmlns:a16="http://schemas.microsoft.com/office/drawing/2014/main" id="{2886E701-3B91-797D-9D66-5163716236A5}"/>
              </a:ext>
            </a:extLst>
          </p:cNvPr>
          <p:cNvSpPr>
            <a:spLocks noGrp="1"/>
          </p:cNvSpPr>
          <p:nvPr>
            <p:ph idx="1"/>
          </p:nvPr>
        </p:nvSpPr>
        <p:spPr>
          <a:xfrm>
            <a:off x="484742" y="1101687"/>
            <a:ext cx="10869058" cy="5075276"/>
          </a:xfrm>
        </p:spPr>
        <p:txBody>
          <a:bodyPr>
            <a:normAutofit fontScale="92500"/>
          </a:bodyPr>
          <a:lstStyle/>
          <a:p>
            <a:r>
              <a:rPr lang="en-US" dirty="0"/>
              <a:t>Plans should describe how to </a:t>
            </a:r>
            <a:r>
              <a:rPr lang="en-US" b="1" dirty="0"/>
              <a:t>maximize equitable reach: </a:t>
            </a:r>
            <a:r>
              <a:rPr lang="en-US" dirty="0"/>
              <a:t>formats that allow for </a:t>
            </a:r>
            <a:r>
              <a:rPr lang="en-US" b="1" dirty="0"/>
              <a:t>machine-readability</a:t>
            </a:r>
            <a:r>
              <a:rPr lang="en-US" dirty="0"/>
              <a:t> and enabling </a:t>
            </a:r>
          </a:p>
          <a:p>
            <a:pPr lvl="1"/>
            <a:r>
              <a:rPr lang="en-US" dirty="0"/>
              <a:t>broad accessibility through assistive devices</a:t>
            </a:r>
          </a:p>
          <a:p>
            <a:pPr lvl="1"/>
            <a:r>
              <a:rPr lang="en-US" dirty="0"/>
              <a:t>citation tracking &amp; harvesting</a:t>
            </a:r>
          </a:p>
          <a:p>
            <a:pPr lvl="1"/>
            <a:r>
              <a:rPr lang="en-US" dirty="0"/>
              <a:t>metadata optimization for lit reviews/meta-analyses/systematic reviews</a:t>
            </a:r>
          </a:p>
          <a:p>
            <a:pPr lvl="1"/>
            <a:r>
              <a:rPr lang="en-US" dirty="0"/>
              <a:t>text mining</a:t>
            </a:r>
          </a:p>
          <a:p>
            <a:pPr lvl="2"/>
            <a:r>
              <a:rPr lang="en-US" dirty="0"/>
              <a:t>Quick note on </a:t>
            </a:r>
            <a:r>
              <a:rPr lang="en-US" dirty="0">
                <a:hlinkClick r:id="rId2"/>
              </a:rPr>
              <a:t>new DMCA exemption </a:t>
            </a:r>
            <a:r>
              <a:rPr lang="en-US" dirty="0"/>
              <a:t>issued by Librarian of Congress last month allowing for research universities to provide access to TDM corpora for use by researchers at other universities. </a:t>
            </a:r>
          </a:p>
          <a:p>
            <a:pPr marL="0" indent="0">
              <a:buNone/>
            </a:pPr>
            <a:endParaRPr lang="en-US" dirty="0"/>
          </a:p>
          <a:p>
            <a:r>
              <a:rPr lang="en-US" dirty="0"/>
              <a:t>Plans should describe </a:t>
            </a:r>
            <a:r>
              <a:rPr lang="en-US" b="1" dirty="0"/>
              <a:t>use and reuse rights</a:t>
            </a:r>
            <a:r>
              <a:rPr lang="en-US" dirty="0"/>
              <a:t>, and any restrictions including attribution. </a:t>
            </a:r>
          </a:p>
          <a:p>
            <a:pPr lvl="1"/>
            <a:r>
              <a:rPr lang="en-US" dirty="0"/>
              <a:t>The Nelson memo </a:t>
            </a:r>
            <a:r>
              <a:rPr lang="en-US" i="1" dirty="0"/>
              <a:t>does not </a:t>
            </a:r>
            <a:r>
              <a:rPr lang="en-US" dirty="0"/>
              <a:t>stipulate that articles must be openly licensed</a:t>
            </a:r>
          </a:p>
        </p:txBody>
      </p:sp>
      <p:sp>
        <p:nvSpPr>
          <p:cNvPr id="4" name="Slide Number Placeholder 3">
            <a:extLst>
              <a:ext uri="{FF2B5EF4-FFF2-40B4-BE49-F238E27FC236}">
                <a16:creationId xmlns:a16="http://schemas.microsoft.com/office/drawing/2014/main" id="{14546DD1-23AD-FFF2-202B-346049D09907}"/>
              </a:ext>
            </a:extLst>
          </p:cNvPr>
          <p:cNvSpPr>
            <a:spLocks noGrp="1"/>
          </p:cNvSpPr>
          <p:nvPr>
            <p:ph type="sldNum" sz="quarter" idx="12"/>
          </p:nvPr>
        </p:nvSpPr>
        <p:spPr/>
        <p:txBody>
          <a:bodyPr/>
          <a:lstStyle/>
          <a:p>
            <a:fld id="{2C7B0DAC-00EF-4B80-9D4F-90D854681558}" type="slidenum">
              <a:rPr lang="en-US" smtClean="0"/>
              <a:t>9</a:t>
            </a:fld>
            <a:endParaRPr lang="en-US"/>
          </a:p>
        </p:txBody>
      </p:sp>
    </p:spTree>
    <p:extLst>
      <p:ext uri="{BB962C8B-B14F-4D97-AF65-F5344CB8AC3E}">
        <p14:creationId xmlns:p14="http://schemas.microsoft.com/office/powerpoint/2010/main" val="337201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4922</TotalTime>
  <Words>4736</Words>
  <Application>Microsoft Office PowerPoint</Application>
  <PresentationFormat>Widescreen</PresentationFormat>
  <Paragraphs>439</Paragraphs>
  <Slides>45</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45</vt:i4>
      </vt:variant>
    </vt:vector>
  </HeadingPairs>
  <TitlesOfParts>
    <vt:vector size="56" baseType="lpstr">
      <vt:lpstr>Aptos</vt:lpstr>
      <vt:lpstr>Arial</vt:lpstr>
      <vt:lpstr>Courier New</vt:lpstr>
      <vt:lpstr>FjallaOne</vt:lpstr>
      <vt:lpstr>Georgia</vt:lpstr>
      <vt:lpstr>Ink Free</vt:lpstr>
      <vt:lpstr>Open Sans</vt:lpstr>
      <vt:lpstr>Palatino Linotype</vt:lpstr>
      <vt:lpstr>Times New Roman</vt:lpstr>
      <vt:lpstr>Wingdings</vt:lpstr>
      <vt:lpstr>Office Theme</vt:lpstr>
      <vt:lpstr>Policies, Models, &amp; Trends in Open Access, Open Data &amp; Persistent Identifiers:  An overview and update</vt:lpstr>
      <vt:lpstr>Federal Public Access Policies, Federal Purpose License, and Persistent IDs</vt:lpstr>
      <vt:lpstr>OSTP Public Access Memo: “Ensuring Free, Immediate, and Equitable Access to Federally Funded Research”</vt:lpstr>
      <vt:lpstr>The Nelson Memo is based on principles and vision</vt:lpstr>
      <vt:lpstr>Process</vt:lpstr>
      <vt:lpstr>Not “Open Access Mandate,” but “Public Access Recommendations”</vt:lpstr>
      <vt:lpstr>Timeline</vt:lpstr>
      <vt:lpstr>Updates from 2013 Holdren Memo</vt:lpstr>
      <vt:lpstr>Updates from 2013 Holdren Memo</vt:lpstr>
      <vt:lpstr>Update 5: Scientific data</vt:lpstr>
      <vt:lpstr>Update 5: Scientific data</vt:lpstr>
      <vt:lpstr>Funding the Nelson Memo</vt:lpstr>
      <vt:lpstr>Reporting/compliance</vt:lpstr>
      <vt:lpstr>Scientific and Research Integrity</vt:lpstr>
      <vt:lpstr>Possible scenarios</vt:lpstr>
      <vt:lpstr>Possible scenarios</vt:lpstr>
      <vt:lpstr>Questions</vt:lpstr>
      <vt:lpstr>Questions</vt:lpstr>
      <vt:lpstr>Questions</vt:lpstr>
      <vt:lpstr>Need for Federal Purpose License</vt:lpstr>
      <vt:lpstr>Federal Purpose License (aka the “government use license”)</vt:lpstr>
      <vt:lpstr>NISO US National Persistent Identifier Strategy</vt:lpstr>
      <vt:lpstr>PIDs are:</vt:lpstr>
      <vt:lpstr>PID examples</vt:lpstr>
      <vt:lpstr>PIDs should</vt:lpstr>
      <vt:lpstr>Recommendations</vt:lpstr>
      <vt:lpstr>Resources</vt:lpstr>
      <vt:lpstr>data</vt:lpstr>
      <vt:lpstr>Research Data Services @ OSU</vt:lpstr>
      <vt:lpstr>Challenges: Research Data Services</vt:lpstr>
      <vt:lpstr>Addressing challenges</vt:lpstr>
      <vt:lpstr>Opportunities: Research Data Services</vt:lpstr>
      <vt:lpstr>Taking advantage of opportunities</vt:lpstr>
      <vt:lpstr>Researcher evaluations &amp; promotion should incorporate research data sharing and impact</vt:lpstr>
      <vt:lpstr>Research data sharing &amp; impact @ OSU</vt:lpstr>
      <vt:lpstr>Research data sharing &amp; impact – community efforts</vt:lpstr>
      <vt:lpstr>Open Access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 and Further Reading on Transformative Agreements and Diamond OA</vt:lpstr>
    </vt:vector>
  </TitlesOfParts>
  <Company>Oklahoma State University, Edmon Low Library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Kirsch, Dani</dc:creator>
  <cp:lastModifiedBy>Upson, Matt</cp:lastModifiedBy>
  <cp:revision>19</cp:revision>
  <dcterms:created xsi:type="dcterms:W3CDTF">2024-10-25T15:36:46Z</dcterms:created>
  <dcterms:modified xsi:type="dcterms:W3CDTF">2024-11-12T17:12:53Z</dcterms:modified>
</cp:coreProperties>
</file>