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2" r:id="rId4"/>
    <p:sldId id="261" r:id="rId5"/>
    <p:sldId id="273" r:id="rId6"/>
    <p:sldId id="274" r:id="rId7"/>
    <p:sldId id="275" r:id="rId8"/>
    <p:sldId id="276" r:id="rId9"/>
    <p:sldId id="277" r:id="rId10"/>
    <p:sldId id="27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/>
    <p:restoredTop sz="76327"/>
  </p:normalViewPr>
  <p:slideViewPr>
    <p:cSldViewPr snapToGrid="0">
      <p:cViewPr varScale="1">
        <p:scale>
          <a:sx n="92" d="100"/>
          <a:sy n="92" d="100"/>
        </p:scale>
        <p:origin x="1928" y="16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EFF8D-56BC-AB40-A799-870FE44555CF}" type="datetimeFigureOut">
              <a:rPr lang="en-US" smtClean="0"/>
              <a:t>10/29/24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04E97-DB5C-734E-83D3-70AC60A76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4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51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84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4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65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A9F74-0C26-341C-2FB7-683A3FC13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14DD82-5EEC-E3F9-64BC-8B00FA078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D05C57-64F1-2591-7DB4-F63E648DA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E4C95-52BC-3A0E-9DF9-A880029BB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45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2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BA7C5-A67D-2B24-DFA1-FB9AC021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FEE02C-54E1-663B-DDF8-9154425D65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338DCC-93C2-2C30-A115-F62AFDBC7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DF743-2413-D51F-714A-6A496B427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34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34E77-76B1-C22D-2685-0B94AAB4C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195BEE-FDBB-EE08-41F5-704B903A7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E26692-6840-D14B-16AD-CE9BEE655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D9157-F0EA-3A76-8F03-C37A14073D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55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6D5B0-06B8-A73C-B0E9-6A702386C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6D552-CBED-0460-3C9E-86C56E5A40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572726-3DA7-F323-FF03-DBB23A3C9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65B2E-C28A-DD50-D166-1DAB962EF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5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A88F5-6537-D28D-7C72-A3546A77D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AB31FF-76E1-1477-60ED-9334AD8923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60DCD-19AE-FB04-54DB-6D874BB60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47AFB-FBD7-DC10-2C0B-AD8BAA2AA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24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FDA19-2798-814E-DB2A-D8136BB97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A5981E-99D2-2369-E249-4631659B7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460B2D-2DF3-3D7F-3EF4-06D98ACD87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B552B-8B76-6708-C326-3A804A65C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04E97-DB5C-734E-83D3-70AC60A762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6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65795-DE23-76FA-DCF4-746D7E882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577EF0-0CDF-5327-1EB5-FCCDDF267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EDC96-FDA4-0FEC-3385-006CB34F9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00E0-A317-924A-8D36-8AA8B48EDA87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42CCC-45E4-D2A7-1EC1-21B0DB505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E2FAC-1DAF-9551-813F-EBB9E316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5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9081-2870-6E3B-674A-515F90509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3200F1-A8B9-C46D-B546-A78428253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01074-4CDB-5FCC-7CFC-1BDC91FAB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7E27C-6C4F-9D40-A2F9-B7673BD660CD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BC5D3-A61F-ECBD-E9C6-15E7D23E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F52C6-7D08-71EE-4FCD-1DAAF15F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5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9B95A-FE3B-89ED-C2C3-767D97D0EE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0F285-6EA4-D984-9D18-DD7035C03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413C6-36C1-9126-1AE1-A37C11239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7433-A7EA-2247-A943-6B171C97309C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1ADB0-0D7B-DF73-FEB4-772C0BA83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EA59D-32AC-FA22-48CA-79FC13DD2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9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91868-9681-4BE3-E605-2ADD1229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9F050-7926-CFCF-AAEC-5F66C7B8C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0011B-1CE0-5625-C46D-1AADAF82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D036-C4AB-E94D-9008-8D46102FE558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18E5F-7274-EAEE-A107-5863FD1F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EAA22-1C56-F6FE-A853-4402615DD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5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F133-0114-9A8C-C19C-C6DC266F0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39608-80A9-5560-6AAA-DEDCDA4B2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5733-27BC-F0EE-8683-7A4527D6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7CD6D-66FC-0E4E-A69F-1B77F39A70D6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2D5E0-1192-B7D1-2780-5572D08FC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A599A-48CB-0253-D22D-28E422C87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8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D936-DB06-79BA-FF5A-F33D48D1C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1EDAD-E3C4-99E8-2308-BB847A6AE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A3A03-5CD9-DDC9-30F8-EE6E18173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F9147-78C5-958D-454E-ED29BEE8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C46-FF19-594C-A24A-F9AD95E24905}" type="datetime1">
              <a:rPr lang="en-US" smtClean="0"/>
              <a:t>10/29/24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665D7-D0FF-B576-72B7-CF8D504A5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9B9B91-6767-F49C-4997-122D2865B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544D2-F919-8BCF-1A21-09B52C80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E71898-C063-4686-C2D2-53C1811FF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1ADF37-FD94-7C96-1D1F-56FA875A6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C7945-C19E-5A15-7728-B42C5904F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FCD46-5446-086A-464D-0BA6930B1C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30A594-6F16-8F03-07F8-A5A745B07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06B7-8128-4C4E-8758-9BF5E551DB29}" type="datetime1">
              <a:rPr lang="en-US" smtClean="0"/>
              <a:t>10/29/24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E4ED7-A233-0E69-C244-EF974FEF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6E1087-AA0C-29F0-516C-E1FED4B2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2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7212-3777-CAC8-EC84-873DC376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F20F5-C35E-5919-120E-CEBAB018A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C56C-6EFC-E74B-BFFE-42E608678DD5}" type="datetime1">
              <a:rPr lang="en-US" smtClean="0"/>
              <a:t>10/29/24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AE67C6-5065-BAA5-DA60-3957227A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2D529-DA85-5F1A-E53D-EB7FFC601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7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A31F7-911C-6CEA-0A82-58520E7A5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B89FF-EEB6-2E4C-957E-3577F638D692}" type="datetime1">
              <a:rPr lang="en-US" smtClean="0"/>
              <a:t>10/29/24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4FE33E-E4A0-AB73-543A-378B8F833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7ED2E-C36D-99BC-1992-8F963143A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8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60FE9-089F-9151-9322-57751C84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6EB1B-E47A-5071-00E8-A93712D0E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98123-D1EC-83DE-7BA9-D781C533D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501E6-E25F-9EDB-41DF-C6A0B5C11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626F1-7864-5941-9603-F777064070D5}" type="datetime1">
              <a:rPr lang="en-US" smtClean="0"/>
              <a:t>10/29/24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35270-9CF3-F378-1BBC-5B3751C4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EE8231-4FC2-AC25-C609-A8CA4978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0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B0660-9C1E-B3CF-500D-59580CDB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F0BD65-5F9A-256A-5A7B-C39542CED4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AA2A5-3445-0A39-FDDA-57ED4130E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11E78-A47A-7180-AFF9-40D1E15AA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9BD4-8B8D-554D-8FA9-5AA465C6F9DA}" type="datetime1">
              <a:rPr lang="en-US" smtClean="0"/>
              <a:t>10/29/24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A7CF5-B51B-8536-663E-7686A2872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438C3-15F2-F216-97F3-EF356955C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4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959C08-104B-84E8-71BA-15A93672F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C874D-8894-3D8C-C22D-36E58D94C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8F090-EB26-B449-FBCD-6D56784543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DCCE-0232-4E49-928F-314AD84EEA1E}" type="datetime1">
              <a:rPr lang="en-US" smtClean="0"/>
              <a:t>10/29/24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6FD25-C115-A488-069D-7BBD9E302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17517-8A39-0C0B-B3F8-6057D381D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74BE-3D1B-864D-901C-7582349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1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kstate-library/door-traffic-counte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C15B7-7FCE-10DA-218F-6799B9EBB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31241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en-US" sz="6700" kern="100" dirty="0">
                <a:solidFill>
                  <a:srgbClr val="434343"/>
                </a:solidFill>
                <a:effectLst/>
                <a:ea typeface="Aptos" panose="020B0004020202020204" pitchFamily="34" charset="0"/>
                <a:cs typeface="Arial Unicode MS" panose="020B0604020202020204" pitchFamily="34" charset="-128"/>
              </a:rPr>
              <a:t>Creating an open-source solution for tracking library door traffic counts.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</a:br>
            <a:endParaRPr lang="en-US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C22AF-6CD1-681F-A744-B6EF4E375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013587"/>
            <a:ext cx="12192000" cy="508324"/>
          </a:xfrm>
        </p:spPr>
        <p:txBody>
          <a:bodyPr/>
          <a:lstStyle/>
          <a:p>
            <a:r>
              <a:rPr lang="en-US" dirty="0"/>
              <a:t>Damith </a:t>
            </a:r>
            <a:r>
              <a:rPr lang="en-US" dirty="0" err="1"/>
              <a:t>Perera</a:t>
            </a:r>
            <a:r>
              <a:rPr lang="en-US" dirty="0"/>
              <a:t> - </a:t>
            </a:r>
            <a:r>
              <a:rPr lang="en-US" dirty="0">
                <a:effectLst/>
              </a:rPr>
              <a:t>Research Professional - </a:t>
            </a:r>
            <a:r>
              <a:rPr lang="en-US" dirty="0" err="1">
                <a:effectLst/>
              </a:rPr>
              <a:t>charmdm@okstate.edu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BC8BB68-49FC-5C77-CF5D-F1EF3272D80E}"/>
              </a:ext>
            </a:extLst>
          </p:cNvPr>
          <p:cNvSpPr txBox="1">
            <a:spLocks/>
          </p:cNvSpPr>
          <p:nvPr/>
        </p:nvSpPr>
        <p:spPr>
          <a:xfrm>
            <a:off x="0" y="5481475"/>
            <a:ext cx="12192000" cy="508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Oklahoma State University – Edmon Low Library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50FA9A-F36E-C8E9-B5C5-35D72DB99861}"/>
              </a:ext>
            </a:extLst>
          </p:cNvPr>
          <p:cNvGrpSpPr>
            <a:grpSpLocks/>
          </p:cNvGrpSpPr>
          <p:nvPr/>
        </p:nvGrpSpPr>
        <p:grpSpPr>
          <a:xfrm>
            <a:off x="-507" y="6333744"/>
            <a:ext cx="12192507" cy="524256"/>
            <a:chOff x="0" y="0"/>
            <a:chExt cx="12192507" cy="52425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34EF5F65-644E-0F97-FF55-1AC056E2D64E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9321E2E6-68CD-D477-4660-3DC11F840AE7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" name="Subtitle 2">
            <a:extLst>
              <a:ext uri="{FF2B5EF4-FFF2-40B4-BE49-F238E27FC236}">
                <a16:creationId xmlns:a16="http://schemas.microsoft.com/office/drawing/2014/main" id="{08CD14C7-455E-42FF-5230-7FE7D4EE15C9}"/>
              </a:ext>
            </a:extLst>
          </p:cNvPr>
          <p:cNvSpPr txBox="1">
            <a:spLocks/>
          </p:cNvSpPr>
          <p:nvPr/>
        </p:nvSpPr>
        <p:spPr>
          <a:xfrm>
            <a:off x="3047" y="5907610"/>
            <a:ext cx="12192000" cy="950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OK-ACRL </a:t>
            </a:r>
            <a:r>
              <a:rPr lang="en-US" sz="1600" dirty="0">
                <a:effectLst/>
              </a:rPr>
              <a:t>Pre-Conference Webinar </a:t>
            </a:r>
            <a:r>
              <a:rPr lang="en-US" sz="1600" dirty="0"/>
              <a:t>2024 - Virtual</a:t>
            </a:r>
          </a:p>
        </p:txBody>
      </p:sp>
    </p:spTree>
    <p:extLst>
      <p:ext uri="{BB962C8B-B14F-4D97-AF65-F5344CB8AC3E}">
        <p14:creationId xmlns:p14="http://schemas.microsoft.com/office/powerpoint/2010/main" val="553984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0DCC-DB11-EC45-4974-7236A7940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  <a:ea typeface="Arial" panose="020B0604020202020204" pitchFamily="34" charset="0"/>
              </a:rPr>
              <a:t>How is this tool useful for your library?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892BF-3023-0D87-2352-577F55214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32406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GitHub repository URL</a:t>
            </a:r>
            <a:endParaRPr lang="en-US" sz="3000" dirty="0">
              <a:hlinkClick r:id="rId3"/>
            </a:endParaRPr>
          </a:p>
          <a:p>
            <a:r>
              <a:rPr lang="en-US" sz="2400" dirty="0">
                <a:hlinkClick r:id="rId3"/>
              </a:rPr>
              <a:t>https://github.com/okstate-library/door-traffic-counter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Contact details: </a:t>
            </a:r>
          </a:p>
          <a:p>
            <a:pPr lvl="1"/>
            <a:r>
              <a:rPr lang="en-US" dirty="0"/>
              <a:t>Damith </a:t>
            </a:r>
            <a:r>
              <a:rPr lang="en-US" dirty="0" err="1"/>
              <a:t>Perera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effectLst/>
              </a:rPr>
              <a:t>Email : </a:t>
            </a:r>
            <a:r>
              <a:rPr lang="en-US" dirty="0" err="1">
                <a:effectLst/>
              </a:rPr>
              <a:t>charmdm@okstate.edu</a:t>
            </a:r>
            <a:endParaRPr lang="en-US" dirty="0"/>
          </a:p>
          <a:p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DCC042-7871-4683-0BF3-6E1117A10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5639" y="1825625"/>
            <a:ext cx="2324100" cy="2247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C208DF7-66BF-5E9F-082D-2E29AF4AFD4E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E805678-93CD-DD8B-27BF-15B48112129A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A8D86F4A-4CDF-202D-F7BA-8A89F1BB65FD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B23511E-F507-4DF7-64C4-6DED9EFF0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65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8C52-1F87-3A58-AE70-281BE8CD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9941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Q&amp;A – Thank You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E3E1D-3AA1-5D19-47CB-8AE08D806F03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43264EA2-14DE-9410-CFE7-9914CA8B4580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551CA539-F31D-844D-7A9D-1540D93BDEF9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E96EEC4-D7B2-CBDA-1ED8-4F9C93682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7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1734B-89F0-FA48-1E9D-469BE1800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75D3-C5D9-6618-765F-969BA1096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Bit of history</a:t>
            </a:r>
          </a:p>
          <a:p>
            <a:r>
              <a:rPr lang="en-US" dirty="0">
                <a:latin typeface="+mj-lt"/>
              </a:rPr>
              <a:t>Live demo</a:t>
            </a:r>
          </a:p>
          <a:p>
            <a:r>
              <a:rPr lang="en-US" dirty="0">
                <a:latin typeface="+mj-lt"/>
                <a:ea typeface="Arial" panose="020B0604020202020204" pitchFamily="34" charset="0"/>
              </a:rPr>
              <a:t>How is this tool useful for your library?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B5AC79-5922-53A4-0091-49034E77FF17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BA565DC-3F47-A04E-A056-45CBAB83CF4F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47DDE988-A330-A3C9-D3AD-BE2761411E51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E3716-B715-A9E4-AC08-23B749447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0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181D-7BFD-15F1-D4AD-A952ADB66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0E7BB-60FF-C56E-FD66-EB24BF0A3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09444"/>
            <a:ext cx="10515600" cy="1325563"/>
          </a:xfrm>
        </p:spPr>
        <p:txBody>
          <a:bodyPr/>
          <a:lstStyle/>
          <a:p>
            <a:r>
              <a:rPr lang="en-US" dirty="0">
                <a:latin typeface="+mj-lt"/>
              </a:rPr>
              <a:t>Bit of history </a:t>
            </a:r>
            <a:r>
              <a:rPr lang="en-US" sz="3000" dirty="0">
                <a:latin typeface="+mj-lt"/>
              </a:rPr>
              <a:t>-</a:t>
            </a:r>
            <a:r>
              <a:rPr lang="en-US" dirty="0">
                <a:latin typeface="+mj-lt"/>
              </a:rPr>
              <a:t> </a:t>
            </a:r>
            <a:r>
              <a:rPr lang="en-US" sz="3200" dirty="0"/>
              <a:t>Manual Process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C5CBF-9331-C584-DD39-622EB9DE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686" y="1928618"/>
            <a:ext cx="3437690" cy="31589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38D072-FFBF-B2D7-291B-EAE1EE903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779" y="1614325"/>
            <a:ext cx="3665636" cy="37875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F67E26-B72E-9EEC-1956-3044C7CF78FF}"/>
              </a:ext>
            </a:extLst>
          </p:cNvPr>
          <p:cNvSpPr txBox="1"/>
          <p:nvPr/>
        </p:nvSpPr>
        <p:spPr>
          <a:xfrm>
            <a:off x="7300686" y="5385046"/>
            <a:ext cx="3437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Tally counter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59F8A0-B826-B820-D6D2-2182804FCC57}"/>
              </a:ext>
            </a:extLst>
          </p:cNvPr>
          <p:cNvSpPr txBox="1"/>
          <p:nvPr/>
        </p:nvSpPr>
        <p:spPr>
          <a:xfrm>
            <a:off x="1794779" y="5581187"/>
            <a:ext cx="3665636" cy="277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Student works at the Library door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3BEA1C0-9D14-E3EF-B8BF-ADB192ED806C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222CDE78-E588-457D-8C29-9C9BD6F57F09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F081E3BB-B2FA-819E-1F4E-85DEF59F3FDB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7F0C4A-D9D6-A955-B039-ABB5591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8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FD87362-1771-46F1-8641-7307F128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09444"/>
            <a:ext cx="10515600" cy="1325563"/>
          </a:xfrm>
        </p:spPr>
        <p:txBody>
          <a:bodyPr/>
          <a:lstStyle/>
          <a:p>
            <a:r>
              <a:rPr lang="en-US" dirty="0">
                <a:latin typeface="+mj-lt"/>
              </a:rPr>
              <a:t>Bit of history </a:t>
            </a:r>
            <a:r>
              <a:rPr lang="en-US" sz="3000" dirty="0">
                <a:latin typeface="+mj-lt"/>
              </a:rPr>
              <a:t>- </a:t>
            </a:r>
            <a:r>
              <a:rPr lang="en-US" sz="3200" dirty="0"/>
              <a:t>Semi-automated system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160DBF-A4B3-3602-B4D9-E3C7F6642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21" y="1435007"/>
            <a:ext cx="11769558" cy="5134235"/>
          </a:xfrm>
        </p:spPr>
        <p:txBody>
          <a:bodyPr>
            <a:normAutofit/>
          </a:bodyPr>
          <a:lstStyle/>
          <a:p>
            <a:pPr marL="349250" marR="0" indent="-334963">
              <a:spcBef>
                <a:spcPts val="0"/>
              </a:spcBef>
              <a:spcAft>
                <a:spcPts val="0"/>
              </a:spcAf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  <a:t>In response to the challenges posed by Covid-19, OSU took proactive measures by developing an application designed to improve the manual door traffic counting system.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 Unicode MS" panose="020B060402020202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are various vendor solutions, OSU opted to develop the application internally, leveraging cost-effectiveness, rapid implementation.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 Unicode MS" panose="020B0604020202020204" pitchFamily="34" charset="-128"/>
            </a:endParaRPr>
          </a:p>
          <a:p>
            <a:pPr marL="349250" marR="0" indent="-334963">
              <a:spcBef>
                <a:spcPts val="0"/>
              </a:spcBef>
              <a:spcAft>
                <a:spcPts val="0"/>
              </a:spcAf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  <a:t>The application aims to enhance efficiency by providing real-time insights into the capacity of the library's physical building.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 Unicode MS" panose="020B0604020202020204" pitchFamily="34" charset="-128"/>
            </a:endParaRPr>
          </a:p>
          <a:p>
            <a:pPr marL="349250" marR="0" indent="-334963">
              <a:spcBef>
                <a:spcPts val="0"/>
              </a:spcBef>
              <a:spcAft>
                <a:spcPts val="0"/>
              </a:spcAf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  <a:t>By making the application open-source, </a:t>
            </a:r>
            <a:r>
              <a:rPr lang="en-US" dirty="0"/>
              <a:t>empowering other libraries and organizations to utilize its full potential for their unique needs.</a:t>
            </a:r>
            <a:endParaRPr lang="en-US" dirty="0">
              <a:latin typeface="+mj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63CB33-C0D5-5331-E5EC-86D2C6651922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A91412B6-ACBD-9FFC-A479-6E1A429B76F6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8D9BDF63-2A4C-C9E6-5480-1DB77736CED2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7B15BF-C8AE-74CF-3F38-F8C20D5B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82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ED07-BCCE-CCA5-B5CC-1654A81DF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B85C3-8C9A-D4A1-7D47-00956064A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99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Live Demo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F6A2E2-C931-18E8-9825-44DB8D39CB7B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A390D9D5-A9C9-1660-207A-46696F9FAF07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38EB39A0-D65D-D6F5-86D0-08DBEFF4CFCF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00FC315-B913-D397-A939-6BC0295FC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99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895EC-3829-1EAC-FC4B-373CC027E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AAF0-71C8-9B65-5B5D-AF548206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dirty="0"/>
              <a:t> Live Demo </a:t>
            </a:r>
            <a:r>
              <a:rPr lang="en-US" sz="3200" dirty="0"/>
              <a:t>- Screen shots of Library and Application Home pages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A3159B-E41C-BB00-9DCD-9222C9E58D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166"/>
          <a:stretch/>
        </p:blipFill>
        <p:spPr>
          <a:xfrm>
            <a:off x="6537101" y="1434741"/>
            <a:ext cx="5350099" cy="30915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3B8BB6-8CE7-53A3-90BD-52765181ED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898" b="12263"/>
          <a:stretch/>
        </p:blipFill>
        <p:spPr>
          <a:xfrm>
            <a:off x="187818" y="1434740"/>
            <a:ext cx="6225861" cy="30915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305CB5-CFE6-33C3-4B5D-E7E564AFF4E6}"/>
              </a:ext>
            </a:extLst>
          </p:cNvPr>
          <p:cNvSpPr txBox="1"/>
          <p:nvPr/>
        </p:nvSpPr>
        <p:spPr>
          <a:xfrm>
            <a:off x="187818" y="4855335"/>
            <a:ext cx="60970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Library home page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1CBEF4-E5D2-D813-6360-6B02836AF51D}"/>
              </a:ext>
            </a:extLst>
          </p:cNvPr>
          <p:cNvSpPr txBox="1"/>
          <p:nvPr/>
        </p:nvSpPr>
        <p:spPr>
          <a:xfrm>
            <a:off x="6537101" y="4765182"/>
            <a:ext cx="53500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Application Home page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ACEEAE-169B-0C5F-B1F9-213E802B9561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0B562E4-FF82-46F0-1F1B-DFF4A43FAA5C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2117BFEC-56AB-9872-CDD2-21EE3B81FDBB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03CFA5C-2513-244A-F730-49277756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0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59D63-18A4-3186-7931-28C4BFFF0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A064D-AE48-0B04-F3C3-46E15C2D6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dirty="0"/>
              <a:t> Live Demo </a:t>
            </a:r>
            <a:r>
              <a:rPr lang="en-US" sz="3200" dirty="0"/>
              <a:t>– Home page of the application.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B0BD94-513C-0B02-7632-3BDD3E24BDD7}"/>
              </a:ext>
            </a:extLst>
          </p:cNvPr>
          <p:cNvSpPr txBox="1"/>
          <p:nvPr/>
        </p:nvSpPr>
        <p:spPr>
          <a:xfrm>
            <a:off x="295271" y="5232046"/>
            <a:ext cx="6161010" cy="275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Home page when user login Web 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65A3D4-C1F0-9296-FAEE-B43F5CEC6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1" y="1325563"/>
            <a:ext cx="6161011" cy="34340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293EB2-1CB6-F2C8-61F8-E93548041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553" y="1051363"/>
            <a:ext cx="2434480" cy="43140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9CE0D6-BDE9-F198-D6E5-520150C8D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9817" y="1038649"/>
            <a:ext cx="2434480" cy="43140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52838EC-7507-6836-8F07-0C898F326ECD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B39CE17-813D-0106-F322-399EF13ED31C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37F196DD-8607-77A1-1E53-E28586465D89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6074FFC-8D2C-B449-A7C0-75F2A198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7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EBD9EA-9CEB-8EF0-60B6-75436A1763F7}"/>
              </a:ext>
            </a:extLst>
          </p:cNvPr>
          <p:cNvSpPr txBox="1"/>
          <p:nvPr/>
        </p:nvSpPr>
        <p:spPr>
          <a:xfrm>
            <a:off x="6751553" y="5578958"/>
            <a:ext cx="49627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Home page when user login Mobile view</a:t>
            </a:r>
          </a:p>
        </p:txBody>
      </p:sp>
    </p:spTree>
    <p:extLst>
      <p:ext uri="{BB962C8B-B14F-4D97-AF65-F5344CB8AC3E}">
        <p14:creationId xmlns:p14="http://schemas.microsoft.com/office/powerpoint/2010/main" val="323271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8778-A315-B683-CDCA-DDFFAD7D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E9BC-DF28-EC64-8879-CE06533D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n-US" dirty="0"/>
              <a:t> Live Demo </a:t>
            </a:r>
            <a:r>
              <a:rPr lang="en-US" sz="3200" dirty="0"/>
              <a:t>– Screen shots of data range Statistics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2B56F4-81D2-67E9-AC3D-74FBA23CE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984897"/>
            <a:ext cx="7772400" cy="49788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C8F083-438C-A0D4-42FD-6B5AC9472FF6}"/>
              </a:ext>
            </a:extLst>
          </p:cNvPr>
          <p:cNvSpPr txBox="1"/>
          <p:nvPr/>
        </p:nvSpPr>
        <p:spPr>
          <a:xfrm>
            <a:off x="2209800" y="5977745"/>
            <a:ext cx="7772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Date Range Statistics from 2024-02-26 to 2024-03-04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767265-9826-8D49-7A66-59202C3DF910}"/>
              </a:ext>
            </a:extLst>
          </p:cNvPr>
          <p:cNvGrpSpPr>
            <a:grpSpLocks/>
          </p:cNvGrpSpPr>
          <p:nvPr/>
        </p:nvGrpSpPr>
        <p:grpSpPr>
          <a:xfrm>
            <a:off x="0" y="6333744"/>
            <a:ext cx="12192507" cy="524256"/>
            <a:chOff x="0" y="0"/>
            <a:chExt cx="12192507" cy="524256"/>
          </a:xfrm>
        </p:grpSpPr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B1F10411-5087-1AB7-8BAD-EB56F7E6C1C3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FC3CA160-6EF6-113D-744F-881188D38F09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262C7F9-17ED-FD73-689C-BDFC70A6C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00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78913-B623-C0B8-F07C-BB713554B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E508A-C9BC-0EE4-1EC3-8EE1260EE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681"/>
          </a:xfrm>
        </p:spPr>
        <p:txBody>
          <a:bodyPr/>
          <a:lstStyle/>
          <a:p>
            <a:r>
              <a:rPr lang="en-US" dirty="0"/>
              <a:t> Live Demo </a:t>
            </a:r>
            <a:r>
              <a:rPr lang="en-US" sz="3200" dirty="0"/>
              <a:t>– Screen shots of graphical statistics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BA9DF-33B3-E68C-18C9-F12038294B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93"/>
          <a:stretch/>
        </p:blipFill>
        <p:spPr>
          <a:xfrm>
            <a:off x="2209800" y="729745"/>
            <a:ext cx="7579216" cy="52643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DD01E4-29DF-75FA-DAEB-89C913386951}"/>
              </a:ext>
            </a:extLst>
          </p:cNvPr>
          <p:cNvSpPr txBox="1"/>
          <p:nvPr/>
        </p:nvSpPr>
        <p:spPr>
          <a:xfrm>
            <a:off x="2016617" y="6024429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Graphical statistics on 2024-03-04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97C59A-38E7-64BD-2D63-79FF07A9B0C8}"/>
              </a:ext>
            </a:extLst>
          </p:cNvPr>
          <p:cNvGrpSpPr>
            <a:grpSpLocks/>
          </p:cNvGrpSpPr>
          <p:nvPr/>
        </p:nvGrpSpPr>
        <p:grpSpPr>
          <a:xfrm>
            <a:off x="0" y="6353428"/>
            <a:ext cx="12192507" cy="524256"/>
            <a:chOff x="0" y="0"/>
            <a:chExt cx="12192507" cy="52425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DE81D16-42B9-0ACE-A7F2-5C1BA6C35B9F}"/>
                </a:ext>
              </a:extLst>
            </p:cNvPr>
            <p:cNvSpPr/>
            <p:nvPr/>
          </p:nvSpPr>
          <p:spPr>
            <a:xfrm>
              <a:off x="3047" y="67056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2188952" y="457200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B56BB807-6C1C-BECB-E2C2-912C62A52ADE}"/>
                </a:ext>
              </a:extLst>
            </p:cNvPr>
            <p:cNvSpPr/>
            <p:nvPr/>
          </p:nvSpPr>
          <p:spPr>
            <a:xfrm>
              <a:off x="0" y="0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FDE99-717B-8A93-6EFB-19320E01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74BE-3D1B-864D-901C-7582349994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80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23564</TotalTime>
  <Words>292</Words>
  <Application>Microsoft Macintosh PowerPoint</Application>
  <PresentationFormat>Widescreen</PresentationFormat>
  <Paragraphs>59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 Theme</vt:lpstr>
      <vt:lpstr>Creating an open-source solution for tracking library door traffic counts. </vt:lpstr>
      <vt:lpstr>Index</vt:lpstr>
      <vt:lpstr>Bit of history - Manual Process </vt:lpstr>
      <vt:lpstr>Bit of history - Semi-automated system</vt:lpstr>
      <vt:lpstr>Live Demo</vt:lpstr>
      <vt:lpstr> Live Demo - Screen shots of Library and Application Home pages</vt:lpstr>
      <vt:lpstr> Live Demo – Home page of the application.</vt:lpstr>
      <vt:lpstr> Live Demo – Screen shots of data range Statistics</vt:lpstr>
      <vt:lpstr> Live Demo – Screen shots of graphical statistics</vt:lpstr>
      <vt:lpstr>How is this tool useful for your library? </vt:lpstr>
      <vt:lpstr>Q&amp;A –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Customizing Springshare’s Spaces to maximize user experience</dc:title>
  <dc:creator>Mahapatabendige, Damith</dc:creator>
  <cp:lastModifiedBy>Mahapatabendige, Damith</cp:lastModifiedBy>
  <cp:revision>148</cp:revision>
  <dcterms:created xsi:type="dcterms:W3CDTF">2023-03-08T03:37:23Z</dcterms:created>
  <dcterms:modified xsi:type="dcterms:W3CDTF">2024-10-29T16:25:01Z</dcterms:modified>
</cp:coreProperties>
</file>