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8" r:id="rId3"/>
    <p:sldId id="283" r:id="rId4"/>
    <p:sldId id="279" r:id="rId5"/>
    <p:sldId id="280" r:id="rId6"/>
    <p:sldId id="259" r:id="rId7"/>
    <p:sldId id="261" r:id="rId8"/>
    <p:sldId id="281" r:id="rId9"/>
    <p:sldId id="287" r:id="rId10"/>
    <p:sldId id="288" r:id="rId11"/>
    <p:sldId id="284" r:id="rId12"/>
    <p:sldId id="285" r:id="rId13"/>
    <p:sldId id="286" r:id="rId14"/>
    <p:sldId id="273" r:id="rId15"/>
  </p:sldIdLst>
  <p:sldSz cx="13004800" cy="9753600"/>
  <p:notesSz cx="6858000" cy="9144000"/>
  <p:defaultTextStyle>
    <a:defPPr>
      <a:defRPr lang="en-US"/>
    </a:defPPr>
    <a:lvl1pPr algn="ctr" defTabSz="584200" rtl="0" fontAlgn="base" hangingPunct="0">
      <a:spcBef>
        <a:spcPct val="0"/>
      </a:spcBef>
      <a:spcAft>
        <a:spcPct val="0"/>
      </a:spcAft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1pPr>
    <a:lvl2pPr marL="457200" indent="-228600" algn="ctr" defTabSz="584200" rtl="0" fontAlgn="base" hangingPunct="0">
      <a:spcBef>
        <a:spcPct val="0"/>
      </a:spcBef>
      <a:spcAft>
        <a:spcPct val="0"/>
      </a:spcAft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2pPr>
    <a:lvl3pPr marL="914400" indent="-457200" algn="ctr" defTabSz="584200" rtl="0" fontAlgn="base" hangingPunct="0">
      <a:spcBef>
        <a:spcPct val="0"/>
      </a:spcBef>
      <a:spcAft>
        <a:spcPct val="0"/>
      </a:spcAft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3pPr>
    <a:lvl4pPr marL="1371600" indent="-685800" algn="ctr" defTabSz="584200" rtl="0" fontAlgn="base" hangingPunct="0">
      <a:spcBef>
        <a:spcPct val="0"/>
      </a:spcBef>
      <a:spcAft>
        <a:spcPct val="0"/>
      </a:spcAft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4pPr>
    <a:lvl5pPr marL="1828800" indent="-914400" algn="ctr" defTabSz="584200" rtl="0" fontAlgn="base" hangingPunct="0">
      <a:spcBef>
        <a:spcPct val="0"/>
      </a:spcBef>
      <a:spcAft>
        <a:spcPct val="0"/>
      </a:spcAft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5pPr>
    <a:lvl6pPr marL="2286000" algn="l" defTabSz="457200" rtl="0" eaLnBrk="1" latinLnBrk="0" hangingPunct="1"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6pPr>
    <a:lvl7pPr marL="2743200" algn="l" defTabSz="457200" rtl="0" eaLnBrk="1" latinLnBrk="0" hangingPunct="1"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7pPr>
    <a:lvl8pPr marL="3200400" algn="l" defTabSz="457200" rtl="0" eaLnBrk="1" latinLnBrk="0" hangingPunct="1"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8pPr>
    <a:lvl9pPr marL="3657600" algn="l" defTabSz="457200" rtl="0" eaLnBrk="1" latinLnBrk="0" hangingPunct="1">
      <a:defRPr sz="3800" kern="1200">
        <a:solidFill>
          <a:srgbClr val="FFFFFF"/>
        </a:solidFill>
        <a:latin typeface="Helvetica Light" pitchFamily="-101" charset="0"/>
        <a:ea typeface="ＭＳ Ｐゴシック" charset="-128"/>
        <a:cs typeface="ＭＳ Ｐゴシック" charset="-128"/>
        <a:sym typeface="Helvetica Light" pitchFamily="-101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bw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60" y="-104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elvetica Light" pitchFamily="-111" charset="0"/>
                <a:ea typeface="Helvetica Light" pitchFamily="-111" charset="0"/>
                <a:cs typeface="Helvetica Light" pitchFamily="-111" charset="0"/>
                <a:sym typeface="Helvetica Light" pitchFamily="-11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Helvetica Light" pitchFamily="-101" charset="0"/>
                <a:cs typeface="Helvetica Light" pitchFamily="-101" charset="0"/>
              </a:defRPr>
            </a:lvl1pPr>
          </a:lstStyle>
          <a:p>
            <a:fld id="{AD01B2EB-1DC1-E644-835C-265799F83981}" type="datetime1">
              <a:rPr lang="en-US"/>
              <a:pPr/>
              <a:t>3/11/15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elvetica Light" pitchFamily="-111" charset="0"/>
                <a:ea typeface="Helvetica Light" pitchFamily="-111" charset="0"/>
                <a:cs typeface="Helvetica Light" pitchFamily="-111" charset="0"/>
                <a:sym typeface="Helvetica Light" pitchFamily="-11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Helvetica Light" pitchFamily="-101" charset="0"/>
                <a:cs typeface="Helvetica Light" pitchFamily="-101" charset="0"/>
              </a:defRPr>
            </a:lvl1pPr>
          </a:lstStyle>
          <a:p>
            <a:fld id="{4528EF53-1614-4A4C-9DFC-D5B8D75AF8C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293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bevel/>
            <a:headEnd/>
            <a:tailEnd/>
          </a:ln>
        </p:spPr>
      </p:sp>
      <p:sp>
        <p:nvSpPr>
          <p:cNvPr id="2050" name="Rectangle 2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 cap="flat" cmpd="sng">
            <a:noFill/>
            <a:prstDash val="solid"/>
            <a:bevel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>
                <a:sym typeface="Avenir Roman" pitchFamily="-111" charset="0"/>
              </a:rPr>
              <a:t>Click to edit Master text styles</a:t>
            </a:r>
          </a:p>
          <a:p>
            <a:pPr lvl="1"/>
            <a:r>
              <a:rPr lang="en-US" noProof="0">
                <a:sym typeface="Avenir Roman" pitchFamily="-111" charset="0"/>
              </a:rPr>
              <a:t>Second level</a:t>
            </a:r>
          </a:p>
          <a:p>
            <a:pPr lvl="2"/>
            <a:r>
              <a:rPr lang="en-US" noProof="0">
                <a:sym typeface="Avenir Roman" pitchFamily="-111" charset="0"/>
              </a:rPr>
              <a:t>Third level</a:t>
            </a:r>
          </a:p>
          <a:p>
            <a:pPr lvl="3"/>
            <a:r>
              <a:rPr lang="en-US" noProof="0">
                <a:sym typeface="Avenir Roman" pitchFamily="-111" charset="0"/>
              </a:rPr>
              <a:t>Fourth level</a:t>
            </a:r>
          </a:p>
          <a:p>
            <a:pPr lvl="4"/>
            <a:r>
              <a:rPr lang="en-US" noProof="0">
                <a:sym typeface="Avenir Roman" pitchFamily="-111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387770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pitchFamily="-111" charset="0"/>
        <a:ea typeface="ＭＳ Ｐゴシック" charset="0"/>
        <a:cs typeface="Avenir Roman" pitchFamily="-111" charset="0"/>
        <a:sym typeface="Avenir Roman" pitchFamily="-101" charset="0"/>
      </a:defRPr>
    </a:lvl1pPr>
    <a:lvl2pPr indent="2286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pitchFamily="-111" charset="0"/>
        <a:ea typeface="Avenir Roman" pitchFamily="-111" charset="0"/>
        <a:cs typeface="Avenir Roman" pitchFamily="-111" charset="0"/>
        <a:sym typeface="Avenir Roman" pitchFamily="-101" charset="0"/>
      </a:defRPr>
    </a:lvl2pPr>
    <a:lvl3pPr indent="4572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pitchFamily="-111" charset="0"/>
        <a:ea typeface="Avenir Roman" pitchFamily="-111" charset="0"/>
        <a:cs typeface="Avenir Roman" pitchFamily="-111" charset="0"/>
        <a:sym typeface="Avenir Roman" pitchFamily="-101" charset="0"/>
      </a:defRPr>
    </a:lvl3pPr>
    <a:lvl4pPr indent="6858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pitchFamily="-111" charset="0"/>
        <a:ea typeface="Avenir Roman" pitchFamily="-111" charset="0"/>
        <a:cs typeface="Avenir Roman" pitchFamily="-111" charset="0"/>
        <a:sym typeface="Avenir Roman" pitchFamily="-101" charset="0"/>
      </a:defRPr>
    </a:lvl4pPr>
    <a:lvl5pPr indent="9144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pitchFamily="-111" charset="0"/>
        <a:ea typeface="Avenir Roman" pitchFamily="-111" charset="0"/>
        <a:cs typeface="Avenir Roman" pitchFamily="-111" charset="0"/>
        <a:sym typeface="Avenir Roman" pitchFamily="-101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Tangney’s (2000) overview of facets of humility (p. 74)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Accurate assessment of one’s abilities and achievements (not low self-esteem, self-deprecation)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Ability to acknowledge one’s mistakes, imperfections, gaps in knowledge, and limitations (often </a:t>
            </a:r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vis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a </a:t>
            </a:r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vis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a higher power)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Openness to new ideas, contradictory information, and advice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Keeping of ones abilities and accomplishments – one’s place in the world – in perspective (e.g. seeing </a:t>
            </a:r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onself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as just one person in the larger scheme of things)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Relatively low self-focus, a “forgetting of the self”, while recognizing that one is but one part of the larger universe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Appreciation of the value of all things, as well as the many different ways that people and things can contribute to the world.</a:t>
            </a:r>
          </a:p>
          <a:p>
            <a:pPr lvl="2"/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Halling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et. al. 1994 Doing research on humility is humbling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Humility is a relatively stable disposition, which is a component of one’s personality  and is acted out by the person in a number of situations Tangney 2000, p. 76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Humility is relatively rare Tangney 2000, p. 78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203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Tangney’s (2000) overview of facets of humility (p. 74)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Accurate assessment of one’s abilities and achievements (not low self-esteem, self-deprecation)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Ability to acknowledge one’s mistakes, imperfections, gaps in knowledge, and limitations (often </a:t>
            </a:r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vis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a </a:t>
            </a:r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vis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a higher power)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Openness to new ideas, contradictory information, and advice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Keeping of ones abilities and accomplishments – one’s place in the world – in perspective (e.g. seeing </a:t>
            </a:r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onself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as just one person in the larger scheme of things)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Relatively low self-focus, a “forgetting of the self”, while recognizing that one is but one part of the larger universe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Appreciation of the value of all things, as well as the many different ways that people and things can contribute to the world.</a:t>
            </a:r>
          </a:p>
          <a:p>
            <a:pPr lvl="2"/>
            <a:r>
              <a:rPr lang="en-US" sz="2400" kern="1200" dirty="0" err="1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Halling</a:t>
            </a:r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 et. al. 1994 Doing research on humility is humbling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Humility is a relatively stable disposition, which is a component of one’s personality  and is acted out by the person in a number of situations Tangney 2000, p. 76</a:t>
            </a:r>
          </a:p>
          <a:p>
            <a:pPr lvl="2"/>
            <a:r>
              <a:rPr lang="en-US" sz="2400" kern="1200" dirty="0" smtClean="0">
                <a:solidFill>
                  <a:srgbClr val="000000"/>
                </a:solidFill>
                <a:effectLst/>
                <a:latin typeface="Avenir Roman" pitchFamily="-111" charset="0"/>
                <a:ea typeface="Avenir Roman" pitchFamily="-111" charset="0"/>
                <a:cs typeface="Avenir Roman" pitchFamily="-111" charset="0"/>
                <a:sym typeface="Avenir Roman" pitchFamily="-101" charset="0"/>
              </a:rPr>
              <a:t>Humility is relatively rare Tangney 2000, p. 78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240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921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Avenir Roman" pitchFamily="-101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52500" y="1270000"/>
            <a:ext cx="54737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1270000"/>
            <a:ext cx="54737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 Light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350" y="406400"/>
            <a:ext cx="2774950" cy="8077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52500" y="406400"/>
            <a:ext cx="8172450" cy="8077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A4DA6"/>
            </a:gs>
            <a:gs pos="100000">
              <a:srgbClr val="0F141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/>
          </p:cNvSpPr>
          <p:nvPr>
            <p:ph type="body" idx="1"/>
          </p:nvPr>
        </p:nvSpPr>
        <p:spPr bwMode="auto">
          <a:xfrm>
            <a:off x="952500" y="1270000"/>
            <a:ext cx="11099800" cy="72136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Helvetica Light" pitchFamily="-101" charset="0"/>
              </a:rPr>
              <a:t>Click to edit Master text styles</a:t>
            </a:r>
          </a:p>
          <a:p>
            <a:pPr lvl="1"/>
            <a:r>
              <a:rPr lang="en-US">
                <a:sym typeface="Helvetica Light" pitchFamily="-101" charset="0"/>
              </a:rPr>
              <a:t>Second level</a:t>
            </a:r>
          </a:p>
          <a:p>
            <a:pPr lvl="2"/>
            <a:r>
              <a:rPr lang="en-US">
                <a:sym typeface="Helvetica Light" pitchFamily="-101" charset="0"/>
              </a:rPr>
              <a:t>Third level</a:t>
            </a:r>
          </a:p>
          <a:p>
            <a:pPr lvl="3"/>
            <a:r>
              <a:rPr lang="en-US">
                <a:sym typeface="Helvetica Light" pitchFamily="-101" charset="0"/>
              </a:rPr>
              <a:t>Fourth level</a:t>
            </a:r>
          </a:p>
          <a:p>
            <a:pPr lvl="4"/>
            <a:r>
              <a:rPr lang="en-US">
                <a:sym typeface="Helvetica Light" pitchFamily="-101" charset="0"/>
              </a:rPr>
              <a:t>Fifth level</a:t>
            </a:r>
          </a:p>
        </p:txBody>
      </p:sp>
      <p:sp>
        <p:nvSpPr>
          <p:cNvPr id="1027" name="Rectangle 2"/>
          <p:cNvSpPr>
            <a:spLocks noGrp="1"/>
          </p:cNvSpPr>
          <p:nvPr>
            <p:ph type="title"/>
          </p:nvPr>
        </p:nvSpPr>
        <p:spPr bwMode="auto">
          <a:xfrm>
            <a:off x="952500" y="406400"/>
            <a:ext cx="11099800" cy="21209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Helvetica" pitchFamily="-101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84200" rtl="0" eaLnBrk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+mj-lt"/>
          <a:ea typeface="ＭＳ Ｐゴシック" charset="0"/>
          <a:cs typeface="+mj-cs"/>
          <a:sym typeface="Helvetica" pitchFamily="-101" charset="0"/>
        </a:defRPr>
      </a:lvl1pPr>
      <a:lvl2pPr algn="ctr" defTabSz="584200" rtl="0" eaLnBrk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ＭＳ Ｐゴシック" charset="0"/>
          <a:cs typeface="Helvetica" pitchFamily="-111" charset="0"/>
          <a:sym typeface="Helvetica" pitchFamily="-101" charset="0"/>
        </a:defRPr>
      </a:lvl2pPr>
      <a:lvl3pPr algn="ctr" defTabSz="584200" rtl="0" eaLnBrk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ＭＳ Ｐゴシック" charset="0"/>
          <a:cs typeface="Helvetica" pitchFamily="-111" charset="0"/>
          <a:sym typeface="Helvetica" pitchFamily="-101" charset="0"/>
        </a:defRPr>
      </a:lvl3pPr>
      <a:lvl4pPr algn="ctr" defTabSz="584200" rtl="0" eaLnBrk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ＭＳ Ｐゴシック" charset="0"/>
          <a:cs typeface="Helvetica" pitchFamily="-111" charset="0"/>
          <a:sym typeface="Helvetica" pitchFamily="-101" charset="0"/>
        </a:defRPr>
      </a:lvl4pPr>
      <a:lvl5pPr algn="ctr" defTabSz="584200" rtl="0" eaLnBrk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ＭＳ Ｐゴシック" charset="0"/>
          <a:cs typeface="Helvetica" pitchFamily="-111" charset="0"/>
          <a:sym typeface="Helvetica" pitchFamily="-101" charset="0"/>
        </a:defRPr>
      </a:lvl5pPr>
      <a:lvl6pPr marL="457200" algn="ctr" defTabSz="584200" rtl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Helvetica" pitchFamily="-111" charset="0"/>
          <a:cs typeface="Helvetica" pitchFamily="-111" charset="0"/>
          <a:sym typeface="Helvetica" pitchFamily="-111" charset="0"/>
        </a:defRPr>
      </a:lvl6pPr>
      <a:lvl7pPr marL="914400" algn="ctr" defTabSz="584200" rtl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Helvetica" pitchFamily="-111" charset="0"/>
          <a:cs typeface="Helvetica" pitchFamily="-111" charset="0"/>
          <a:sym typeface="Helvetica" pitchFamily="-111" charset="0"/>
        </a:defRPr>
      </a:lvl7pPr>
      <a:lvl8pPr marL="1371600" algn="ctr" defTabSz="584200" rtl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Helvetica" pitchFamily="-111" charset="0"/>
          <a:cs typeface="Helvetica" pitchFamily="-111" charset="0"/>
          <a:sym typeface="Helvetica" pitchFamily="-111" charset="0"/>
        </a:defRPr>
      </a:lvl8pPr>
      <a:lvl9pPr marL="1828800" algn="ctr" defTabSz="584200" rtl="0" fontAlgn="base" hangingPunct="0">
        <a:spcBef>
          <a:spcPct val="0"/>
        </a:spcBef>
        <a:spcAft>
          <a:spcPct val="0"/>
        </a:spcAft>
        <a:defRPr sz="8000" b="1">
          <a:solidFill>
            <a:srgbClr val="FFFFFF"/>
          </a:solidFill>
          <a:latin typeface="Helvetica" pitchFamily="-111" charset="0"/>
          <a:ea typeface="Helvetica" pitchFamily="-111" charset="0"/>
          <a:cs typeface="Helvetica" pitchFamily="-111" charset="0"/>
          <a:sym typeface="Helvetica" pitchFamily="-111" charset="0"/>
        </a:defRPr>
      </a:lvl9pPr>
    </p:titleStyle>
    <p:bodyStyle>
      <a:lvl1pPr marL="457200" indent="-457200" algn="l" defTabSz="584200" rtl="0" eaLnBrk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ＭＳ Ｐゴシック" charset="0"/>
          <a:cs typeface="+mn-cs"/>
          <a:sym typeface="Helvetica Light" pitchFamily="-101" charset="0"/>
        </a:defRPr>
      </a:lvl1pPr>
      <a:lvl2pPr marL="914400" indent="-457200" algn="l" defTabSz="584200" rtl="0" eaLnBrk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01" charset="0"/>
        </a:defRPr>
      </a:lvl2pPr>
      <a:lvl3pPr marL="1371600" indent="-457200" algn="l" defTabSz="584200" rtl="0" eaLnBrk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01" charset="0"/>
        </a:defRPr>
      </a:lvl3pPr>
      <a:lvl4pPr marL="1828800" indent="-457200" algn="l" defTabSz="584200" rtl="0" eaLnBrk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01" charset="0"/>
        </a:defRPr>
      </a:lvl4pPr>
      <a:lvl5pPr marL="2286000" indent="-457200" algn="l" defTabSz="584200" rtl="0" eaLnBrk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01" charset="0"/>
        </a:defRPr>
      </a:lvl5pPr>
      <a:lvl6pPr marL="2743200" indent="-457200" algn="l" defTabSz="584200" rtl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11" charset="0"/>
        </a:defRPr>
      </a:lvl6pPr>
      <a:lvl7pPr marL="3200400" indent="-457200" algn="l" defTabSz="584200" rtl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11" charset="0"/>
        </a:defRPr>
      </a:lvl7pPr>
      <a:lvl8pPr marL="3657600" indent="-457200" algn="l" defTabSz="584200" rtl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11" charset="0"/>
        </a:defRPr>
      </a:lvl8pPr>
      <a:lvl9pPr marL="4114800" indent="-457200" algn="l" defTabSz="584200" rtl="0" fontAlgn="base" hangingPunct="0">
        <a:spcBef>
          <a:spcPts val="18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1270000" y="3897313"/>
            <a:ext cx="10464800" cy="2355850"/>
          </a:xfrm>
        </p:spPr>
        <p:txBody>
          <a:bodyPr anchor="b"/>
          <a:lstStyle/>
          <a:p>
            <a:r>
              <a:rPr lang="en-US" sz="4000" b="0">
                <a:ea typeface="ＭＳ Ｐゴシック" charset="-128"/>
              </a:rPr>
              <a:t>Investigating Implicit Aspects of Virtue: Understanding Humility Among Moral Exemplars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270000" y="6969125"/>
            <a:ext cx="10464800" cy="1130300"/>
          </a:xfrm>
        </p:spPr>
        <p:txBody>
          <a:bodyPr anchor="t"/>
          <a:lstStyle/>
          <a:p>
            <a:pPr marL="0" indent="0" algn="ctr" defTabSz="565150" eaLnBrk="1">
              <a:spcBef>
                <a:spcPts val="900"/>
              </a:spcBef>
              <a:buSzTx/>
              <a:buFontTx/>
              <a:buNone/>
            </a:pPr>
            <a:r>
              <a:rPr lang="en-US" sz="3200">
                <a:latin typeface="Helvetica" pitchFamily="-101" charset="0"/>
                <a:ea typeface="Helvetica" pitchFamily="-101" charset="0"/>
                <a:cs typeface="Helvetica" pitchFamily="-101" charset="0"/>
                <a:sym typeface="Helvetica" pitchFamily="-101" charset="0"/>
              </a:rPr>
              <a:t>James Van Slyke</a:t>
            </a:r>
            <a:r>
              <a:rPr lang="en-US" sz="3200" baseline="32000">
                <a:latin typeface="Helvetica" pitchFamily="-101" charset="0"/>
                <a:ea typeface="Helvetica" pitchFamily="-101" charset="0"/>
                <a:cs typeface="Helvetica" pitchFamily="-101" charset="0"/>
                <a:sym typeface="Helvetica" pitchFamily="-101" charset="0"/>
              </a:rPr>
              <a:t># </a:t>
            </a:r>
            <a:r>
              <a:rPr lang="en-US" sz="3200">
                <a:latin typeface="Helvetica" pitchFamily="-101" charset="0"/>
                <a:ea typeface="Helvetica" pitchFamily="-101" charset="0"/>
                <a:cs typeface="Helvetica" pitchFamily="-101" charset="0"/>
                <a:sym typeface="Helvetica" pitchFamily="-101" charset="0"/>
              </a:rPr>
              <a:t> &amp; Mark Graves</a:t>
            </a:r>
            <a:r>
              <a:rPr lang="en-US" sz="3200" baseline="32000">
                <a:latin typeface="Helvetica" pitchFamily="-101" charset="0"/>
                <a:ea typeface="Helvetica" pitchFamily="-101" charset="0"/>
                <a:cs typeface="Helvetica" pitchFamily="-101" charset="0"/>
                <a:sym typeface="Helvetica" pitchFamily="-101" charset="0"/>
              </a:rPr>
              <a:t>*+</a:t>
            </a:r>
            <a:endParaRPr lang="en-US" sz="1800">
              <a:solidFill>
                <a:srgbClr val="000000"/>
              </a:solidFill>
              <a:latin typeface="Helvetica" pitchFamily="-101" charset="0"/>
              <a:ea typeface="Helvetica" pitchFamily="-101" charset="0"/>
              <a:cs typeface="Helvetica" pitchFamily="-101" charset="0"/>
              <a:sym typeface="Helvetica" pitchFamily="-101" charset="0"/>
            </a:endParaRPr>
          </a:p>
        </p:txBody>
      </p:sp>
      <p:sp>
        <p:nvSpPr>
          <p:cNvPr id="4099" name="Rectangle 4"/>
          <p:cNvSpPr>
            <a:spLocks/>
          </p:cNvSpPr>
          <p:nvPr/>
        </p:nvSpPr>
        <p:spPr bwMode="auto">
          <a:xfrm>
            <a:off x="2852738" y="8099425"/>
            <a:ext cx="7764462" cy="1484313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50800" tIns="50800" rIns="50800" bIns="50800" anchor="ctr">
            <a:prstTxWarp prst="textNoShape">
              <a:avLst/>
            </a:prstTxWarp>
          </a:bodyPr>
          <a:lstStyle/>
          <a:p>
            <a:pPr algn="l">
              <a:spcBef>
                <a:spcPts val="1000"/>
              </a:spcBef>
            </a:pPr>
            <a:r>
              <a:rPr lang="en-US" sz="2800" baseline="32000"/>
              <a:t>#</a:t>
            </a:r>
            <a:r>
              <a:rPr lang="en-US" sz="2800"/>
              <a:t>Fresno Pacific University</a:t>
            </a:r>
          </a:p>
          <a:p>
            <a:pPr algn="l">
              <a:spcBef>
                <a:spcPts val="1000"/>
              </a:spcBef>
            </a:pPr>
            <a:r>
              <a:rPr lang="en-US" sz="2800" baseline="32000"/>
              <a:t>*</a:t>
            </a:r>
            <a:r>
              <a:rPr lang="en-US" sz="2800"/>
              <a:t>Fuller Theological Seminary, </a:t>
            </a:r>
            <a:r>
              <a:rPr lang="en-US" sz="2800" baseline="32000"/>
              <a:t>+</a:t>
            </a:r>
            <a:r>
              <a:rPr lang="en-US" sz="2800"/>
              <a:t>Caltech </a:t>
            </a:r>
            <a:endParaRPr lang="en-US" sz="1800">
              <a:solidFill>
                <a:srgbClr val="000000"/>
              </a:solidFill>
            </a:endParaRPr>
          </a:p>
        </p:txBody>
      </p:sp>
      <p:pic>
        <p:nvPicPr>
          <p:cNvPr id="4100" name="Picture 5" descr="garden of the righteou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8800" y="457200"/>
            <a:ext cx="80010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7" descr="Gertruda Babilinska Poland from the series Rescuers of the Holocaus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7400" y="533400"/>
            <a:ext cx="289560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>
          <a:xfrm>
            <a:off x="939800" y="0"/>
            <a:ext cx="11099800" cy="1461452"/>
          </a:xfrm>
        </p:spPr>
        <p:txBody>
          <a:bodyPr/>
          <a:lstStyle/>
          <a:p>
            <a:r>
              <a:rPr lang="en-US" dirty="0" smtClean="0">
                <a:ea typeface="ＭＳ Ｐゴシック" charset="-128"/>
              </a:rPr>
              <a:t>Humility of Rescuers</a:t>
            </a:r>
            <a:endParaRPr lang="en-US" dirty="0">
              <a:ea typeface="ＭＳ Ｐゴシック" charset="-128"/>
            </a:endParaRP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5283200" y="1600200"/>
            <a:ext cx="7416800" cy="7747000"/>
          </a:xfrm>
        </p:spPr>
        <p:txBody>
          <a:bodyPr/>
          <a:lstStyle/>
          <a:p>
            <a:r>
              <a:rPr lang="en-US" dirty="0" smtClean="0">
                <a:ea typeface="ＭＳ Ｐゴシック" charset="-128"/>
              </a:rPr>
              <a:t>Holocaust rescuers (Monroe 2004) demonstrate several factors associated with contemporary definitions of  humility</a:t>
            </a:r>
          </a:p>
          <a:p>
            <a:pPr lvl="1"/>
            <a:r>
              <a:rPr lang="en-US" dirty="0" smtClean="0"/>
              <a:t>Focused on/open to others (Tangney 2000)  </a:t>
            </a:r>
          </a:p>
          <a:p>
            <a:pPr lvl="2"/>
            <a:r>
              <a:rPr lang="en-US" dirty="0" smtClean="0"/>
              <a:t>Suffering of another creates a sense of moral salience that requires action</a:t>
            </a:r>
          </a:p>
          <a:p>
            <a:pPr lvl="2"/>
            <a:r>
              <a:rPr lang="en-US" dirty="0" smtClean="0"/>
              <a:t>See themselves as part of a universal humanity</a:t>
            </a:r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330200" y="2057400"/>
            <a:ext cx="4432300" cy="6477000"/>
            <a:chOff x="0" y="0"/>
            <a:chExt cx="2792" cy="4080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" y="176"/>
              <a:ext cx="2441" cy="3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92" cy="4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>
          <a:xfrm>
            <a:off x="939800" y="0"/>
            <a:ext cx="11099800" cy="1461452"/>
          </a:xfrm>
        </p:spPr>
        <p:txBody>
          <a:bodyPr/>
          <a:lstStyle/>
          <a:p>
            <a:r>
              <a:rPr lang="en-US" dirty="0" smtClean="0">
                <a:ea typeface="ＭＳ Ｐゴシック" charset="-128"/>
              </a:rPr>
              <a:t>Humility of Rescuers</a:t>
            </a:r>
            <a:endParaRPr lang="en-US" dirty="0">
              <a:ea typeface="ＭＳ Ｐゴシック" charset="-128"/>
            </a:endParaRP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635000" y="1295400"/>
            <a:ext cx="7315200" cy="7594600"/>
          </a:xfrm>
        </p:spPr>
        <p:txBody>
          <a:bodyPr/>
          <a:lstStyle/>
          <a:p>
            <a:pPr marL="0" indent="0">
              <a:buNone/>
            </a:pPr>
            <a:endParaRPr lang="en-US" dirty="0" smtClean="0">
              <a:ea typeface="ＭＳ Ｐゴシック" charset="-128"/>
            </a:endParaRPr>
          </a:p>
          <a:p>
            <a:r>
              <a:rPr lang="en-US" dirty="0">
                <a:ea typeface="ＭＳ Ｐゴシック" charset="-128"/>
              </a:rPr>
              <a:t>Holocaust </a:t>
            </a:r>
            <a:r>
              <a:rPr lang="en-US" dirty="0" smtClean="0">
                <a:ea typeface="ＭＳ Ｐゴシック" charset="-128"/>
              </a:rPr>
              <a:t>rescuers (Monroe 2004) </a:t>
            </a:r>
            <a:r>
              <a:rPr lang="en-US" dirty="0">
                <a:ea typeface="ＭＳ Ｐゴシック" charset="-128"/>
              </a:rPr>
              <a:t>demonstrate several factors associated with contemporary definitions of  humility</a:t>
            </a:r>
          </a:p>
          <a:p>
            <a:pPr lvl="1"/>
            <a:r>
              <a:rPr lang="en-US" dirty="0" smtClean="0"/>
              <a:t>Accurate assessment of themselves (Tangney 2000)</a:t>
            </a:r>
          </a:p>
          <a:p>
            <a:pPr lvl="2"/>
            <a:r>
              <a:rPr lang="en-US" dirty="0" smtClean="0"/>
              <a:t>No elevated sense of moral superiority</a:t>
            </a:r>
          </a:p>
          <a:p>
            <a:pPr lvl="2"/>
            <a:r>
              <a:rPr lang="en-US" dirty="0" smtClean="0"/>
              <a:t>Most exemplars did not see themselves as doing anything extraordinary</a:t>
            </a:r>
            <a:endParaRPr lang="en-US" dirty="0"/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8042275" y="2387600"/>
            <a:ext cx="4432300" cy="6477000"/>
            <a:chOff x="0" y="0"/>
            <a:chExt cx="2792" cy="4080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" y="176"/>
              <a:ext cx="2441" cy="3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92" cy="4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47982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482600" y="0"/>
            <a:ext cx="11099800" cy="1612900"/>
          </a:xfrm>
        </p:spPr>
        <p:txBody>
          <a:bodyPr/>
          <a:lstStyle/>
          <a:p>
            <a:r>
              <a:rPr lang="en-US" sz="7200" dirty="0" smtClean="0">
                <a:ea typeface="ＭＳ Ｐゴシック" charset="-128"/>
              </a:rPr>
              <a:t>Implicit Aspects of Virtue</a:t>
            </a:r>
            <a:endParaRPr lang="en-US" sz="7200" dirty="0">
              <a:ea typeface="ＭＳ Ｐゴシック" charset="-128"/>
            </a:endParaRP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25813" y="1524000"/>
            <a:ext cx="10236200" cy="7239000"/>
          </a:xfrm>
        </p:spPr>
        <p:txBody>
          <a:bodyPr/>
          <a:lstStyle/>
          <a:p>
            <a:pPr marL="0" indent="0">
              <a:buNone/>
            </a:pPr>
            <a:endParaRPr lang="en-US" dirty="0">
              <a:ea typeface="ＭＳ Ｐゴシック" charset="-128"/>
            </a:endParaRPr>
          </a:p>
          <a:p>
            <a:pPr lvl="1"/>
            <a:r>
              <a:rPr lang="en-US" dirty="0" smtClean="0"/>
              <a:t>Habits (Aristotle) form the basis for moral schemas &amp; moral identity</a:t>
            </a:r>
          </a:p>
          <a:p>
            <a:pPr lvl="2"/>
            <a:r>
              <a:rPr lang="en-US" dirty="0" smtClean="0"/>
              <a:t>Novices and experts demonstrate differences in moral judgment based on schema effects (Narvaez &amp; Gleason 2007)</a:t>
            </a:r>
          </a:p>
          <a:p>
            <a:pPr lvl="2"/>
            <a:r>
              <a:rPr lang="en-US" dirty="0" smtClean="0"/>
              <a:t>Among a sample of humanitarian worker, experts demonstrated more stable and sophisticated moral schemas (Reimer et. al. 2011) </a:t>
            </a:r>
          </a:p>
          <a:p>
            <a:pPr lvl="1"/>
            <a:r>
              <a:rPr lang="en-US" dirty="0" smtClean="0"/>
              <a:t>For Monroe (2012), moral identity was the most important factor for holocaust rescuers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420" y="1676401"/>
            <a:ext cx="2721429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800" y="90705"/>
            <a:ext cx="11099800" cy="1511300"/>
          </a:xfrm>
        </p:spPr>
        <p:txBody>
          <a:bodyPr/>
          <a:lstStyle/>
          <a:p>
            <a:r>
              <a:rPr lang="en-US" sz="7200" dirty="0" smtClean="0"/>
              <a:t>Moral Identity &amp; the Self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000" y="2286000"/>
            <a:ext cx="11023600" cy="6680200"/>
          </a:xfrm>
        </p:spPr>
        <p:txBody>
          <a:bodyPr/>
          <a:lstStyle/>
          <a:p>
            <a:r>
              <a:rPr lang="en-US" sz="3600" dirty="0" smtClean="0"/>
              <a:t>Close associations between moral identity and self identity increases moral behavior</a:t>
            </a:r>
          </a:p>
          <a:p>
            <a:pPr lvl="1"/>
            <a:r>
              <a:rPr lang="en-US" sz="3600" dirty="0" smtClean="0"/>
              <a:t>Students donated more food &amp; volunteered more (Aquino &amp; Reed 2002)</a:t>
            </a:r>
          </a:p>
          <a:p>
            <a:pPr lvl="1"/>
            <a:r>
              <a:rPr lang="en-US" sz="3600" dirty="0" smtClean="0"/>
              <a:t>Associations with religious commitment increased empathy and decreased aggression (Hardy et. al. 2012)</a:t>
            </a:r>
          </a:p>
          <a:p>
            <a:pPr lvl="1"/>
            <a:r>
              <a:rPr lang="en-US" sz="3600" dirty="0" smtClean="0"/>
              <a:t>Stronger associations with moral identity decreased negative perceptions of out-groups (Smith et. al. 2014)</a:t>
            </a:r>
          </a:p>
          <a:p>
            <a:pPr lvl="1"/>
            <a:r>
              <a:rPr lang="en-US" sz="3600" dirty="0" smtClean="0"/>
              <a:t>Higher moral obligation and support of out-groups (Reed &amp; Aquino 2003)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10375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1320800" y="2590800"/>
            <a:ext cx="10533063" cy="2743200"/>
          </a:xfrm>
        </p:spPr>
        <p:txBody>
          <a:bodyPr/>
          <a:lstStyle/>
          <a:p>
            <a:pPr eaLnBrk="1"/>
            <a:r>
              <a:rPr lang="en-US" sz="4200">
                <a:ea typeface="ＭＳ Ｐゴシック" charset="-128"/>
              </a:rPr>
              <a:t>Persons with low humility are likely to </a:t>
            </a:r>
            <a:r>
              <a:rPr lang="en-US" sz="4200" b="1" i="1">
                <a:ea typeface="ＭＳ Ｐゴシック" charset="-128"/>
              </a:rPr>
              <a:t>over</a:t>
            </a:r>
            <a:r>
              <a:rPr lang="en-US" sz="4200">
                <a:ea typeface="ＭＳ Ｐゴシック" charset="-128"/>
              </a:rPr>
              <a:t>-report while persons with high humility are likely to </a:t>
            </a:r>
            <a:r>
              <a:rPr lang="en-US" sz="4200" b="1" i="1">
                <a:ea typeface="ＭＳ Ｐゴシック" charset="-128"/>
              </a:rPr>
              <a:t>under</a:t>
            </a:r>
            <a:r>
              <a:rPr lang="en-US" sz="4200">
                <a:ea typeface="ＭＳ Ｐゴシック" charset="-128"/>
              </a:rPr>
              <a:t>-report</a:t>
            </a:r>
            <a:endParaRPr lang="en-US" sz="180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63600" y="152400"/>
            <a:ext cx="11107738" cy="2794000"/>
          </a:xfrm>
        </p:spPr>
        <p:txBody>
          <a:bodyPr/>
          <a:lstStyle/>
          <a:p>
            <a:pPr eaLnBrk="1"/>
            <a:r>
              <a:rPr lang="en-US" sz="6000">
                <a:ea typeface="ＭＳ Ｐゴシック" charset="-128"/>
              </a:rPr>
              <a:t>Problems with current measures of Humility </a:t>
            </a:r>
            <a:r>
              <a:rPr lang="en-US" sz="4400">
                <a:ea typeface="ＭＳ Ｐゴシック" charset="-128"/>
              </a:rPr>
              <a:t>(Davis, Worthington, &amp; Hook 2010)  </a:t>
            </a:r>
            <a:endParaRPr lang="en-US" sz="1800" b="0">
              <a:solidFill>
                <a:srgbClr val="000000"/>
              </a:solidFill>
              <a:ea typeface="ＭＳ Ｐゴシック" charset="-128"/>
            </a:endParaRPr>
          </a:p>
        </p:txBody>
      </p:sp>
      <p:pic>
        <p:nvPicPr>
          <p:cNvPr id="5123" name="Picture 1" descr="Davis Chart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1400" y="5257800"/>
            <a:ext cx="8293100" cy="410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550400" cy="1955800"/>
          </a:xfrm>
        </p:spPr>
        <p:txBody>
          <a:bodyPr/>
          <a:lstStyle/>
          <a:p>
            <a:pPr eaLnBrk="1"/>
            <a:r>
              <a:rPr lang="en-US" sz="6000" dirty="0">
                <a:ea typeface="ＭＳ Ｐゴシック" charset="-128"/>
              </a:rPr>
              <a:t>Problem with Moral Exemplars in General</a:t>
            </a:r>
            <a:br>
              <a:rPr lang="en-US" sz="6000" dirty="0">
                <a:ea typeface="ＭＳ Ｐゴシック" charset="-128"/>
              </a:rPr>
            </a:br>
            <a:endParaRPr lang="en-US" sz="1800" b="0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30200" y="3810000"/>
            <a:ext cx="12674600" cy="5943600"/>
          </a:xfrm>
        </p:spPr>
        <p:txBody>
          <a:bodyPr/>
          <a:lstStyle/>
          <a:p>
            <a:pPr eaLnBrk="1"/>
            <a:r>
              <a:rPr lang="en-US" sz="4200" dirty="0">
                <a:ea typeface="ＭＳ Ｐゴシック" charset="-128"/>
              </a:rPr>
              <a:t>Moral exemplars in a variety of domains often under-report the extent of </a:t>
            </a:r>
            <a:r>
              <a:rPr lang="en-US" sz="4200" dirty="0" smtClean="0">
                <a:ea typeface="ＭＳ Ｐゴシック" charset="-128"/>
              </a:rPr>
              <a:t>their moral action for a variety of domains</a:t>
            </a:r>
            <a:endParaRPr lang="en-US" sz="4200" dirty="0">
              <a:ea typeface="ＭＳ Ｐゴシック" charset="-128"/>
            </a:endParaRPr>
          </a:p>
          <a:p>
            <a:pPr eaLnBrk="1"/>
            <a:r>
              <a:rPr lang="en-US" sz="4200" dirty="0" smtClean="0">
                <a:ea typeface="ＭＳ Ｐゴシック" charset="-128"/>
              </a:rPr>
              <a:t>We need to develop new methods for investigating moral exemplarity</a:t>
            </a:r>
          </a:p>
          <a:p>
            <a:pPr lvl="1" eaLnBrk="1"/>
            <a:r>
              <a:rPr lang="en-US" sz="4200" dirty="0" smtClean="0"/>
              <a:t>Narrative </a:t>
            </a:r>
            <a:r>
              <a:rPr lang="en-US" sz="4200" dirty="0"/>
              <a:t>interviews provide a contextually rich data set in their own </a:t>
            </a:r>
            <a:r>
              <a:rPr lang="en-US" sz="4200" dirty="0" smtClean="0"/>
              <a:t>words</a:t>
            </a:r>
          </a:p>
          <a:p>
            <a:pPr lvl="1" eaLnBrk="1"/>
            <a:r>
              <a:rPr lang="en-US" sz="4200" dirty="0" smtClean="0"/>
              <a:t>LSA allows for a third person empirical analysis</a:t>
            </a:r>
            <a:endParaRPr lang="en-US" sz="4200" dirty="0"/>
          </a:p>
          <a:p>
            <a:pPr eaLnBrk="1"/>
            <a:endParaRPr lang="en-US" sz="4200" dirty="0">
              <a:ea typeface="ＭＳ Ｐゴシック" charset="-128"/>
            </a:endParaRPr>
          </a:p>
        </p:txBody>
      </p:sp>
      <p:pic>
        <p:nvPicPr>
          <p:cNvPr id="4" name="Picture 7" descr="Gertruda Babilinska Poland from the series Rescuers of the Holocau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09200" y="-36515"/>
            <a:ext cx="289560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800" y="28190"/>
            <a:ext cx="11099800" cy="1435100"/>
          </a:xfrm>
        </p:spPr>
        <p:txBody>
          <a:bodyPr/>
          <a:lstStyle/>
          <a:p>
            <a:r>
              <a:rPr lang="en-US" sz="6600" dirty="0" smtClean="0"/>
              <a:t>Deep Integration – Theory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9800" y="1752600"/>
            <a:ext cx="11099800" cy="7620000"/>
          </a:xfrm>
        </p:spPr>
        <p:txBody>
          <a:bodyPr/>
          <a:lstStyle/>
          <a:p>
            <a:r>
              <a:rPr lang="en-US" dirty="0" smtClean="0"/>
              <a:t>Psychological</a:t>
            </a:r>
          </a:p>
          <a:p>
            <a:pPr lvl="1"/>
            <a:r>
              <a:rPr lang="en-US" dirty="0" smtClean="0"/>
              <a:t>Implicit Habits &gt; Moral Schemas &gt; Moral Identity &gt; Moral Action</a:t>
            </a:r>
          </a:p>
          <a:p>
            <a:r>
              <a:rPr lang="en-US" dirty="0" smtClean="0"/>
              <a:t>Philosophical</a:t>
            </a:r>
          </a:p>
          <a:p>
            <a:pPr lvl="1"/>
            <a:r>
              <a:rPr lang="en-US" dirty="0" smtClean="0"/>
              <a:t>Aristotle – Importance of moral exemplars</a:t>
            </a:r>
          </a:p>
          <a:p>
            <a:pPr lvl="1"/>
            <a:r>
              <a:rPr lang="en-US" dirty="0" err="1" smtClean="0"/>
              <a:t>Zagzebski</a:t>
            </a:r>
            <a:r>
              <a:rPr lang="en-US" dirty="0" smtClean="0"/>
              <a:t> (2010) Moral exemplars should be starting point of ethics</a:t>
            </a:r>
          </a:p>
        </p:txBody>
      </p:sp>
    </p:spTree>
    <p:extLst>
      <p:ext uri="{BB962C8B-B14F-4D97-AF65-F5344CB8AC3E}">
        <p14:creationId xmlns:p14="http://schemas.microsoft.com/office/powerpoint/2010/main" val="2585136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390525"/>
            <a:ext cx="11795125" cy="1057275"/>
          </a:xfrm>
        </p:spPr>
        <p:txBody>
          <a:bodyPr/>
          <a:lstStyle/>
          <a:p>
            <a:pPr defTabSz="361950" eaLnBrk="1"/>
            <a:r>
              <a:rPr lang="en-US" sz="4800" dirty="0">
                <a:ea typeface="ＭＳ Ｐゴシック" charset="-128"/>
              </a:rPr>
              <a:t>Methodology</a:t>
            </a:r>
            <a:endParaRPr lang="en-US" sz="4800" b="0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42" name="Content Placeholder 12"/>
          <p:cNvSpPr>
            <a:spLocks noGrp="1"/>
          </p:cNvSpPr>
          <p:nvPr>
            <p:ph sz="half" idx="2"/>
          </p:nvPr>
        </p:nvSpPr>
        <p:spPr>
          <a:xfrm>
            <a:off x="650875" y="1600200"/>
            <a:ext cx="5470525" cy="7112000"/>
          </a:xfrm>
        </p:spPr>
        <p:txBody>
          <a:bodyPr anchor="t"/>
          <a:lstStyle/>
          <a:p>
            <a:pPr>
              <a:buFontTx/>
              <a:buNone/>
            </a:pPr>
            <a:r>
              <a:rPr lang="en-US" sz="3600" dirty="0" smtClean="0">
                <a:latin typeface="Helvetica" pitchFamily="-101" charset="0"/>
                <a:ea typeface="ＭＳ Ｐゴシック" charset="-128"/>
              </a:rPr>
              <a:t>Hypotheses</a:t>
            </a:r>
            <a:endParaRPr lang="en-US" sz="3200" dirty="0" smtClean="0">
              <a:latin typeface="Helvetica" pitchFamily="-101" charset="0"/>
              <a:ea typeface="ＭＳ Ｐゴシック" charset="-128"/>
            </a:endParaRPr>
          </a:p>
          <a:p>
            <a:r>
              <a:rPr lang="en-US" sz="2800" dirty="0" smtClean="0">
                <a:ea typeface="ＭＳ Ｐゴシック" charset="-128"/>
              </a:rPr>
              <a:t>Humility is a virtue that affects moral action and self identity</a:t>
            </a:r>
          </a:p>
          <a:p>
            <a:r>
              <a:rPr lang="en-US" sz="2800" dirty="0" smtClean="0">
                <a:ea typeface="ＭＳ Ｐゴシック" charset="-128"/>
              </a:rPr>
              <a:t>Humans have a prototype concept of humility</a:t>
            </a:r>
          </a:p>
          <a:p>
            <a:r>
              <a:rPr lang="en-US" sz="2800" dirty="0" smtClean="0">
                <a:ea typeface="ＭＳ Ｐゴシック" charset="-128"/>
              </a:rPr>
              <a:t>Humility is implicitly embedded within self narratives, not explicitly stated</a:t>
            </a:r>
          </a:p>
          <a:p>
            <a:r>
              <a:rPr lang="en-US" sz="2800" dirty="0" smtClean="0">
                <a:ea typeface="ＭＳ Ｐゴシック" charset="-128"/>
              </a:rPr>
              <a:t>Semantic analysis can find markers of implicit humility within self narratives</a:t>
            </a:r>
          </a:p>
          <a:p>
            <a:r>
              <a:rPr lang="en-US" sz="2800" dirty="0" smtClean="0">
                <a:ea typeface="ＭＳ Ｐゴシック" charset="-128"/>
              </a:rPr>
              <a:t>The implicit markers of humility relate to the explicit concept of humility, but is not identical with it</a:t>
            </a:r>
            <a:endParaRPr lang="en-US" sz="2800" dirty="0">
              <a:ea typeface="ＭＳ Ｐゴシック" charset="-128"/>
            </a:endParaRPr>
          </a:p>
        </p:txBody>
      </p:sp>
      <p:sp>
        <p:nvSpPr>
          <p:cNvPr id="10243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6697662" y="1600200"/>
            <a:ext cx="5748338" cy="7086600"/>
          </a:xfrm>
        </p:spPr>
        <p:txBody>
          <a:bodyPr anchor="t"/>
          <a:lstStyle/>
          <a:p>
            <a:r>
              <a:rPr lang="en-US" sz="3600" b="0" dirty="0" smtClean="0">
                <a:latin typeface="Helvetica" pitchFamily="-101" charset="0"/>
                <a:ea typeface="ＭＳ Ｐゴシック" charset="-128"/>
              </a:rPr>
              <a:t>Research </a:t>
            </a:r>
            <a:r>
              <a:rPr lang="en-US" sz="3600" b="0" dirty="0">
                <a:latin typeface="Helvetica" pitchFamily="-101" charset="0"/>
                <a:ea typeface="ＭＳ Ｐゴシック" charset="-128"/>
              </a:rPr>
              <a:t>Plan</a:t>
            </a:r>
          </a:p>
          <a:p>
            <a:pPr indent="457200">
              <a:buSzPct val="100000"/>
              <a:buFont typeface="Helvetica" pitchFamily="-101" charset="0"/>
              <a:buAutoNum type="arabicPeriod"/>
            </a:pPr>
            <a:r>
              <a:rPr lang="en-US" sz="2800" b="0" dirty="0" smtClean="0">
                <a:ea typeface="ＭＳ Ｐゴシック" charset="-128"/>
              </a:rPr>
              <a:t>Develop explicit prototype of humility from term descriptors</a:t>
            </a:r>
          </a:p>
          <a:p>
            <a:pPr indent="457200">
              <a:buSzPct val="100000"/>
              <a:buFont typeface="Helvetica" pitchFamily="-101" charset="0"/>
              <a:buAutoNum type="arabicPeriod"/>
            </a:pPr>
            <a:r>
              <a:rPr lang="en-US" sz="2800" b="0" dirty="0" smtClean="0">
                <a:ea typeface="ＭＳ Ｐゴシック" charset="-128"/>
              </a:rPr>
              <a:t>Use semantic analysis of exemplar narratives to discover implicit markers of humility</a:t>
            </a:r>
          </a:p>
          <a:p>
            <a:pPr indent="457200">
              <a:buSzPct val="100000"/>
              <a:buFont typeface="Helvetica" pitchFamily="-101" charset="0"/>
              <a:buAutoNum type="arabicPeriod"/>
            </a:pPr>
            <a:r>
              <a:rPr lang="en-US" sz="2800" b="0" dirty="0" smtClean="0">
                <a:ea typeface="ＭＳ Ｐゴシック" charset="-128"/>
              </a:rPr>
              <a:t>Compare implicit and explicit characterizations of humility using empirical, philosophical, and computational methods </a:t>
            </a:r>
          </a:p>
          <a:p>
            <a:pPr indent="457200">
              <a:buSzPct val="100000"/>
              <a:buFont typeface="Helvetica" pitchFamily="-101" charset="0"/>
              <a:buAutoNum type="arabicPeriod"/>
            </a:pPr>
            <a:r>
              <a:rPr lang="en-US" sz="2800" b="0" dirty="0" smtClean="0">
                <a:ea typeface="ＭＳ Ｐゴシック" charset="-128"/>
              </a:rPr>
              <a:t>Distribute exemplar narratives annotated/coded with humility measures</a:t>
            </a:r>
            <a:endParaRPr lang="en-US" sz="2800" b="0" dirty="0">
              <a:ea typeface="ＭＳ Ｐゴシック" charset="-128"/>
            </a:endParaRP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952500" y="406400"/>
            <a:ext cx="11099800" cy="1270000"/>
          </a:xfrm>
        </p:spPr>
        <p:txBody>
          <a:bodyPr/>
          <a:lstStyle/>
          <a:p>
            <a:pPr eaLnBrk="1"/>
            <a:r>
              <a:rPr lang="en-US" sz="4800">
                <a:ea typeface="ＭＳ Ｐゴシック" charset="-128"/>
              </a:rPr>
              <a:t>Research Method</a:t>
            </a:r>
            <a:br>
              <a:rPr lang="en-US" sz="4800">
                <a:ea typeface="ＭＳ Ｐゴシック" charset="-128"/>
              </a:rPr>
            </a:br>
            <a:endParaRPr lang="en-US" sz="4800" b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52500" y="1333500"/>
            <a:ext cx="11099800" cy="7658100"/>
          </a:xfrm>
        </p:spPr>
        <p:txBody>
          <a:bodyPr/>
          <a:lstStyle/>
          <a:p>
            <a:pPr marL="742950" indent="-742950" eaLnBrk="1">
              <a:buSzPct val="100000"/>
              <a:buFont typeface="Helvetica" pitchFamily="-101" charset="0"/>
              <a:buAutoNum type="arabicPeriod"/>
            </a:pPr>
            <a:r>
              <a:rPr lang="en-US" sz="2800" dirty="0">
                <a:ea typeface="ＭＳ Ｐゴシック" charset="-128"/>
              </a:rPr>
              <a:t>Develop descriptors of humility</a:t>
            </a:r>
          </a:p>
          <a:p>
            <a:pPr lvl="2" eaLnBrk="1"/>
            <a:r>
              <a:rPr lang="en-US" sz="2400" dirty="0"/>
              <a:t>Walker’s method of “folk” prototype construction</a:t>
            </a:r>
          </a:p>
          <a:p>
            <a:pPr lvl="2" eaLnBrk="1"/>
            <a:r>
              <a:rPr lang="en-US" sz="2400" dirty="0"/>
              <a:t>Data mining of Big Data resources</a:t>
            </a:r>
          </a:p>
          <a:p>
            <a:pPr marL="742950" indent="-742950" eaLnBrk="1">
              <a:buSzPct val="100000"/>
              <a:buFont typeface="Helvetica" pitchFamily="-101" charset="0"/>
              <a:buAutoNum type="arabicPeriod"/>
            </a:pPr>
            <a:r>
              <a:rPr lang="en-US" sz="2800" dirty="0">
                <a:ea typeface="ＭＳ Ｐゴシック" charset="-128"/>
              </a:rPr>
              <a:t>Generate </a:t>
            </a:r>
            <a:r>
              <a:rPr lang="en-US" sz="2800" dirty="0" err="1">
                <a:ea typeface="ＭＳ Ｐゴシック" charset="-128"/>
              </a:rPr>
              <a:t>prototypicality</a:t>
            </a:r>
            <a:r>
              <a:rPr lang="en-US" sz="2800" dirty="0">
                <a:ea typeface="ＭＳ Ｐゴシック" charset="-128"/>
              </a:rPr>
              <a:t> ratings</a:t>
            </a:r>
          </a:p>
          <a:p>
            <a:pPr lvl="2" eaLnBrk="1"/>
            <a:r>
              <a:rPr lang="en-US" sz="2400" dirty="0" err="1"/>
              <a:t>Likert</a:t>
            </a:r>
            <a:r>
              <a:rPr lang="en-US" sz="2400" dirty="0"/>
              <a:t>-style centrality ratings</a:t>
            </a:r>
          </a:p>
          <a:p>
            <a:pPr lvl="2" eaLnBrk="1"/>
            <a:r>
              <a:rPr lang="en-US" sz="2400" dirty="0"/>
              <a:t>Computational similarity scores</a:t>
            </a:r>
          </a:p>
          <a:p>
            <a:pPr marL="742950" indent="-742950" eaLnBrk="1">
              <a:buSzPct val="100000"/>
              <a:buFont typeface="Helvetica" pitchFamily="-101" charset="0"/>
              <a:buAutoNum type="arabicPeriod"/>
            </a:pPr>
            <a:r>
              <a:rPr lang="en-US" sz="2800" dirty="0">
                <a:ea typeface="ＭＳ Ｐゴシック" charset="-128"/>
              </a:rPr>
              <a:t>Use prototypical descriptors as LSA probes of exemplar narratives</a:t>
            </a:r>
          </a:p>
          <a:p>
            <a:pPr marL="742950" indent="-742950" eaLnBrk="1">
              <a:buSzPct val="100000"/>
              <a:buFont typeface="Helvetica" pitchFamily="-101" charset="0"/>
              <a:buAutoNum type="arabicPeriod"/>
            </a:pPr>
            <a:r>
              <a:rPr lang="en-US" sz="2800" dirty="0">
                <a:ea typeface="ＭＳ Ｐゴシック" charset="-128"/>
              </a:rPr>
              <a:t>Generate additional LSA probes from moral psychology instruments and moral philosophy literature</a:t>
            </a:r>
          </a:p>
          <a:p>
            <a:pPr marL="742950" indent="-742950" eaLnBrk="1">
              <a:buSzPct val="100000"/>
              <a:buFont typeface="Helvetica" pitchFamily="-101" charset="0"/>
              <a:buAutoNum type="arabicPeriod"/>
            </a:pPr>
            <a:r>
              <a:rPr lang="en-US" sz="2800" dirty="0">
                <a:ea typeface="ＭＳ Ｐゴシック" charset="-128"/>
              </a:rPr>
              <a:t>Compare LSA results from survey instruments, folk prototypes &amp; data </a:t>
            </a:r>
            <a:r>
              <a:rPr lang="en-US" sz="2800" dirty="0" smtClean="0">
                <a:ea typeface="ＭＳ Ｐゴシック" charset="-128"/>
              </a:rPr>
              <a:t>mining against exemplar narratives</a:t>
            </a:r>
          </a:p>
          <a:p>
            <a:pPr marL="742950" indent="-742950" eaLnBrk="1">
              <a:buSzPct val="100000"/>
              <a:buFont typeface="Helvetica" pitchFamily="-101" charset="0"/>
              <a:buAutoNum type="arabicPeriod"/>
            </a:pPr>
            <a:r>
              <a:rPr lang="en-US" sz="2800" dirty="0" smtClean="0">
                <a:ea typeface="ＭＳ Ｐゴシック" charset="-128"/>
              </a:rPr>
              <a:t>Generate conceptual model of implicit humility from empirical findings</a:t>
            </a:r>
            <a:endParaRPr lang="en-US" sz="2800" dirty="0">
              <a:ea typeface="ＭＳ Ｐゴシック" charset="-128"/>
            </a:endParaRP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>
          <a:xfrm>
            <a:off x="346075" y="0"/>
            <a:ext cx="12252325" cy="1057275"/>
          </a:xfrm>
        </p:spPr>
        <p:txBody>
          <a:bodyPr/>
          <a:lstStyle/>
          <a:p>
            <a:pPr defTabSz="361950" eaLnBrk="1"/>
            <a:r>
              <a:rPr lang="en-US" sz="4800" dirty="0">
                <a:ea typeface="ＭＳ Ｐゴシック" charset="-128"/>
              </a:rPr>
              <a:t>Deep </a:t>
            </a:r>
            <a:r>
              <a:rPr lang="en-US" sz="4800" dirty="0" smtClean="0">
                <a:ea typeface="ＭＳ Ｐゴシック" charset="-128"/>
              </a:rPr>
              <a:t>Integration – Design &amp; Team</a:t>
            </a:r>
            <a:endParaRPr lang="en-US" sz="4800" b="0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06400" y="1752600"/>
            <a:ext cx="12344400" cy="2057400"/>
          </a:xfrm>
        </p:spPr>
        <p:txBody>
          <a:bodyPr numCol="2" spcCol="0" anchor="t"/>
          <a:lstStyle/>
          <a:p>
            <a:pPr marL="457200" indent="-457200" algn="ctr">
              <a:spcBef>
                <a:spcPts val="1200"/>
              </a:spcBef>
            </a:pPr>
            <a:r>
              <a:rPr lang="en-US" b="0" i="1" cap="small" dirty="0" smtClean="0">
                <a:ea typeface="ＭＳ Ｐゴシック" charset="-128"/>
              </a:rPr>
              <a:t>Data Sources</a:t>
            </a:r>
          </a:p>
          <a:p>
            <a:pPr marL="4572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Cognitive prototypes from moral descriptors</a:t>
            </a:r>
          </a:p>
          <a:p>
            <a:pPr marL="4572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Computational data mining</a:t>
            </a:r>
          </a:p>
          <a:p>
            <a:pPr marL="4572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Philosophical literature</a:t>
            </a:r>
          </a:p>
          <a:p>
            <a:pPr marL="457200" indent="-457200" algn="ctr">
              <a:spcBef>
                <a:spcPts val="1200"/>
              </a:spcBef>
            </a:pPr>
            <a:r>
              <a:rPr lang="en-US" b="0" i="1" cap="small" dirty="0" smtClean="0">
                <a:ea typeface="ＭＳ Ｐゴシック" charset="-128"/>
              </a:rPr>
              <a:t>Analysis Methods</a:t>
            </a:r>
          </a:p>
          <a:p>
            <a:pPr marL="4572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Empirical study of human subjects</a:t>
            </a:r>
          </a:p>
          <a:p>
            <a:pPr marL="4572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Computational methods for semantic analysis</a:t>
            </a:r>
          </a:p>
          <a:p>
            <a:pPr marL="4572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Philosophical construction of ontology for implicit humility</a:t>
            </a:r>
          </a:p>
        </p:txBody>
      </p:sp>
      <p:sp>
        <p:nvSpPr>
          <p:cNvPr id="8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06400" y="7086600"/>
            <a:ext cx="12344400" cy="2476500"/>
          </a:xfrm>
        </p:spPr>
        <p:txBody>
          <a:bodyPr numCol="1" spcCol="457200" anchor="t"/>
          <a:lstStyle/>
          <a:p>
            <a:pPr marL="457200" indent="-457200" algn="ctr">
              <a:spcBef>
                <a:spcPts val="1200"/>
              </a:spcBef>
            </a:pPr>
            <a:r>
              <a:rPr lang="en-US" sz="3200" b="0" i="1" spc="300" dirty="0" smtClean="0">
                <a:latin typeface="Helvetica" pitchFamily="-101" charset="0"/>
                <a:ea typeface="ＭＳ Ｐゴシック" charset="-128"/>
              </a:rPr>
              <a:t>Bridge Models</a:t>
            </a:r>
          </a:p>
          <a:p>
            <a:pPr marL="18288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Emergent </a:t>
            </a:r>
            <a:r>
              <a:rPr lang="en-US" sz="2000" b="0" dirty="0">
                <a:ea typeface="ＭＳ Ｐゴシック" charset="-128"/>
              </a:rPr>
              <a:t>human systems for theological anthropology </a:t>
            </a:r>
            <a:r>
              <a:rPr lang="en-US" sz="2000" b="0" i="1" dirty="0">
                <a:ea typeface="ＭＳ Ｐゴシック" charset="-128"/>
              </a:rPr>
              <a:t>(MG, </a:t>
            </a:r>
            <a:r>
              <a:rPr lang="en-US" sz="2000" b="0" i="1" dirty="0" err="1">
                <a:ea typeface="ＭＳ Ｐゴシック" charset="-128"/>
              </a:rPr>
              <a:t>Ashgate</a:t>
            </a:r>
            <a:r>
              <a:rPr lang="en-US" sz="2000" b="0" i="1" dirty="0">
                <a:ea typeface="ＭＳ Ｐゴシック" charset="-128"/>
              </a:rPr>
              <a:t>, 2008</a:t>
            </a:r>
            <a:r>
              <a:rPr lang="en-US" sz="2000" b="0" i="1" dirty="0" smtClean="0">
                <a:ea typeface="ＭＳ Ｐゴシック" charset="-128"/>
              </a:rPr>
              <a:t>)</a:t>
            </a:r>
          </a:p>
          <a:p>
            <a:pPr marL="18288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Emergent </a:t>
            </a:r>
            <a:r>
              <a:rPr lang="en-US" sz="2000" b="0" dirty="0">
                <a:ea typeface="ＭＳ Ｐゴシック" charset="-128"/>
              </a:rPr>
              <a:t>religious cognition </a:t>
            </a:r>
            <a:r>
              <a:rPr lang="en-US" sz="2000" b="0" i="1" dirty="0">
                <a:ea typeface="ＭＳ Ｐゴシック" charset="-128"/>
              </a:rPr>
              <a:t>(JVS, </a:t>
            </a:r>
            <a:r>
              <a:rPr lang="en-US" sz="2000" b="0" i="1" dirty="0" err="1">
                <a:ea typeface="ＭＳ Ｐゴシック" charset="-128"/>
              </a:rPr>
              <a:t>Ashgate</a:t>
            </a:r>
            <a:r>
              <a:rPr lang="en-US" sz="2000" b="0" i="1" dirty="0">
                <a:ea typeface="ＭＳ Ｐゴシック" charset="-128"/>
              </a:rPr>
              <a:t>, 2011</a:t>
            </a:r>
            <a:r>
              <a:rPr lang="en-US" sz="2000" b="0" i="1" dirty="0" smtClean="0">
                <a:ea typeface="ＭＳ Ｐゴシック" charset="-128"/>
              </a:rPr>
              <a:t>)</a:t>
            </a:r>
          </a:p>
          <a:p>
            <a:pPr marL="1828800" indent="-457200">
              <a:spcBef>
                <a:spcPts val="1200"/>
              </a:spcBef>
              <a:buFontTx/>
              <a:buChar char="•"/>
            </a:pPr>
            <a:r>
              <a:rPr lang="en-US" sz="2000" b="0" dirty="0" smtClean="0">
                <a:ea typeface="ＭＳ Ｐゴシック" charset="-128"/>
              </a:rPr>
              <a:t>Conceptual </a:t>
            </a:r>
            <a:r>
              <a:rPr lang="en-US" sz="2000" b="0" dirty="0">
                <a:ea typeface="ＭＳ Ｐゴシック" charset="-128"/>
              </a:rPr>
              <a:t>modeling for database design </a:t>
            </a:r>
            <a:r>
              <a:rPr lang="en-US" sz="2000" b="0" i="1" dirty="0">
                <a:ea typeface="ＭＳ Ｐゴシック" charset="-128"/>
              </a:rPr>
              <a:t>(MG, Comp Bio Med, 1996</a:t>
            </a:r>
            <a:r>
              <a:rPr lang="en-US" sz="2000" b="0" i="1" dirty="0" smtClean="0">
                <a:ea typeface="ＭＳ Ｐゴシック" charset="-128"/>
              </a:rPr>
              <a:t>)</a:t>
            </a:r>
          </a:p>
          <a:p>
            <a:pPr marL="1828800" indent="-457200">
              <a:spcBef>
                <a:spcPts val="1200"/>
              </a:spcBef>
              <a:buFontTx/>
              <a:buChar char="•"/>
            </a:pPr>
            <a:r>
              <a:rPr lang="en-US" sz="2000" b="0" dirty="0" err="1" smtClean="0">
                <a:ea typeface="ＭＳ Ｐゴシック" charset="-128"/>
              </a:rPr>
              <a:t>Roycean</a:t>
            </a:r>
            <a:r>
              <a:rPr lang="en-US" sz="2000" b="0" dirty="0" smtClean="0">
                <a:ea typeface="ＭＳ Ｐゴシック" charset="-128"/>
              </a:rPr>
              <a:t> community of scientists and scholars </a:t>
            </a:r>
            <a:r>
              <a:rPr lang="en-US" sz="2000" b="0" i="1" dirty="0" smtClean="0">
                <a:ea typeface="ＭＳ Ｐゴシック" charset="-128"/>
              </a:rPr>
              <a:t>(MG, </a:t>
            </a:r>
            <a:r>
              <a:rPr lang="en-US" sz="2000" b="0" i="1" dirty="0" err="1" smtClean="0">
                <a:ea typeface="ＭＳ Ｐゴシック" charset="-128"/>
              </a:rPr>
              <a:t>Zygon</a:t>
            </a:r>
            <a:r>
              <a:rPr lang="en-US" sz="2000" b="0" i="1" dirty="0" smtClean="0">
                <a:ea typeface="ＭＳ Ｐゴシック" charset="-128"/>
              </a:rPr>
              <a:t>, 2009)</a:t>
            </a:r>
          </a:p>
          <a:p>
            <a:pPr marL="457200" indent="-457200"/>
            <a:endParaRPr lang="en-US" dirty="0" smtClean="0">
              <a:ea typeface="ＭＳ Ｐゴシック" charset="-128"/>
            </a:endParaRPr>
          </a:p>
          <a:p>
            <a:pPr marL="457200" indent="-457200"/>
            <a:endParaRPr lang="en-US" dirty="0">
              <a:ea typeface="ＭＳ Ｐゴシック" charset="-128"/>
            </a:endParaRPr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06400" y="1143000"/>
            <a:ext cx="12344400" cy="609600"/>
          </a:xfrm>
        </p:spPr>
        <p:txBody>
          <a:bodyPr numCol="1" spcCol="457200" anchor="t"/>
          <a:lstStyle/>
          <a:p>
            <a:pPr algn="ctr"/>
            <a:r>
              <a:rPr lang="en-US" sz="3200" b="0" i="1" spc="300" dirty="0" smtClean="0">
                <a:latin typeface="Helvetica" pitchFamily="-101" charset="0"/>
                <a:ea typeface="ＭＳ Ｐゴシック" charset="-128"/>
              </a:rPr>
              <a:t>Methodological Design</a:t>
            </a:r>
          </a:p>
        </p:txBody>
      </p:sp>
      <p:sp>
        <p:nvSpPr>
          <p:cNvPr id="12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06400" y="4648200"/>
            <a:ext cx="12344400" cy="2438400"/>
          </a:xfrm>
        </p:spPr>
        <p:txBody>
          <a:bodyPr numCol="2" spcCol="0" anchor="t"/>
          <a:lstStyle/>
          <a:p>
            <a:pPr marL="457200" indent="-457200" algn="ctr">
              <a:spcBef>
                <a:spcPts val="1200"/>
              </a:spcBef>
            </a:pPr>
            <a:r>
              <a:rPr lang="en-US" b="0" i="1" cap="small" dirty="0" smtClean="0">
                <a:ea typeface="ＭＳ Ｐゴシック" charset="-128"/>
              </a:rPr>
              <a:t>Science</a:t>
            </a:r>
          </a:p>
          <a:p>
            <a:pPr lvl="1" indent="-457200">
              <a:spcBef>
                <a:spcPts val="1200"/>
              </a:spcBef>
              <a:buFont typeface="Arial"/>
              <a:buChar char="•"/>
            </a:pPr>
            <a:r>
              <a:rPr lang="en-US" b="0" dirty="0" smtClean="0"/>
              <a:t>Computer Science </a:t>
            </a:r>
            <a:r>
              <a:rPr lang="en-US" b="0" i="1" dirty="0" smtClean="0"/>
              <a:t>(MG, PhD, 1 book)</a:t>
            </a:r>
          </a:p>
          <a:p>
            <a:pPr lvl="1" indent="-457200">
              <a:spcBef>
                <a:spcPts val="1200"/>
              </a:spcBef>
              <a:buFont typeface="Arial"/>
              <a:buChar char="•"/>
            </a:pPr>
            <a:r>
              <a:rPr lang="en-US" b="0" dirty="0" smtClean="0"/>
              <a:t>Biology/genetics &amp; neuroscience </a:t>
            </a:r>
            <a:r>
              <a:rPr lang="en-US" b="0" i="1" dirty="0" smtClean="0"/>
              <a:t>(MG, </a:t>
            </a:r>
            <a:r>
              <a:rPr lang="en-US" b="0" i="1" dirty="0" err="1" smtClean="0"/>
              <a:t>postdoc</a:t>
            </a:r>
            <a:r>
              <a:rPr lang="en-US" b="0" i="1" dirty="0" smtClean="0"/>
              <a:t>, research)</a:t>
            </a:r>
          </a:p>
          <a:p>
            <a:pPr lvl="1" indent="-457200">
              <a:spcBef>
                <a:spcPts val="1200"/>
              </a:spcBef>
              <a:buFont typeface="Arial"/>
              <a:buChar char="•"/>
            </a:pPr>
            <a:r>
              <a:rPr lang="en-US" b="0" dirty="0" smtClean="0"/>
              <a:t>Psychology </a:t>
            </a:r>
            <a:r>
              <a:rPr lang="en-US" b="0" i="1" dirty="0" smtClean="0"/>
              <a:t>(JVS, assist </a:t>
            </a:r>
            <a:r>
              <a:rPr lang="en-US" b="0" i="1" dirty="0" err="1" smtClean="0"/>
              <a:t>prof</a:t>
            </a:r>
            <a:r>
              <a:rPr lang="en-US" b="0" i="1" dirty="0" smtClean="0"/>
              <a:t>; MG, </a:t>
            </a:r>
            <a:r>
              <a:rPr lang="en-US" b="0" i="1" dirty="0" err="1" smtClean="0"/>
              <a:t>postdoc</a:t>
            </a:r>
            <a:r>
              <a:rPr lang="en-US" b="0" i="1" dirty="0" smtClean="0"/>
              <a:t>; KM)</a:t>
            </a:r>
          </a:p>
          <a:p>
            <a:pPr marL="457200" indent="-457200" algn="ctr">
              <a:spcBef>
                <a:spcPts val="1200"/>
              </a:spcBef>
            </a:pPr>
            <a:r>
              <a:rPr lang="en-US" b="0" i="1" cap="small" dirty="0" smtClean="0">
                <a:ea typeface="ＭＳ Ｐゴシック" charset="-128"/>
              </a:rPr>
              <a:t>Humanities</a:t>
            </a:r>
          </a:p>
          <a:p>
            <a:pPr lvl="1" indent="-457200">
              <a:spcBef>
                <a:spcPts val="1200"/>
              </a:spcBef>
              <a:buFont typeface="Arial"/>
              <a:buChar char="•"/>
            </a:pPr>
            <a:r>
              <a:rPr lang="en-US" b="0" dirty="0" smtClean="0"/>
              <a:t>Philosophical &amp; Systematic Theology </a:t>
            </a:r>
            <a:r>
              <a:rPr lang="en-US" b="0" i="1" dirty="0" smtClean="0"/>
              <a:t>(JVS, PhD, 2 books; MG, M.A., adjunct teaching, 2 books; KT)</a:t>
            </a:r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06400" y="4038600"/>
            <a:ext cx="12344400" cy="609600"/>
          </a:xfrm>
        </p:spPr>
        <p:txBody>
          <a:bodyPr numCol="1" spcCol="457200" anchor="t"/>
          <a:lstStyle/>
          <a:p>
            <a:pPr algn="ctr"/>
            <a:r>
              <a:rPr lang="en-US" sz="3200" b="0" i="1" spc="300" dirty="0" smtClean="0">
                <a:latin typeface="Helvetica" pitchFamily="-101" charset="0"/>
                <a:ea typeface="ＭＳ Ｐゴシック" charset="-128"/>
              </a:rPr>
              <a:t>Interdisciplinary Team</a:t>
            </a:r>
          </a:p>
          <a:p>
            <a:pPr marL="457200" indent="-457200">
              <a:buFontTx/>
              <a:buChar char="•"/>
            </a:pPr>
            <a:endParaRPr lang="en-US" b="0" dirty="0" smtClean="0">
              <a:ea typeface="ＭＳ Ｐゴシック" charset="-128"/>
            </a:endParaRPr>
          </a:p>
          <a:p>
            <a:pPr marL="457200" indent="-457200">
              <a:buFontTx/>
              <a:buChar char="•"/>
            </a:pPr>
            <a:endParaRPr lang="en-US" sz="2000" b="0" dirty="0" smtClean="0">
              <a:ea typeface="ＭＳ Ｐゴシック" charset="-128"/>
            </a:endParaRPr>
          </a:p>
          <a:p>
            <a:pPr marL="457200" indent="-457200">
              <a:buFont typeface="Arial"/>
              <a:buChar char="•"/>
            </a:pPr>
            <a:endParaRPr lang="en-US" sz="2000" dirty="0" smtClean="0">
              <a:ea typeface="ＭＳ Ｐゴシック" charset="-128"/>
            </a:endParaRPr>
          </a:p>
          <a:p>
            <a:pPr marL="457200" indent="-457200"/>
            <a:endParaRPr lang="en-US" dirty="0" smtClean="0">
              <a:ea typeface="ＭＳ Ｐゴシック" charset="-128"/>
            </a:endParaRPr>
          </a:p>
          <a:p>
            <a:pPr marL="457200" indent="-457200"/>
            <a:endParaRPr lang="en-US" dirty="0">
              <a:ea typeface="ＭＳ Ｐゴシック" charset="-128"/>
            </a:endParaRP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952500" y="406400"/>
            <a:ext cx="11099800" cy="1270000"/>
          </a:xfrm>
        </p:spPr>
        <p:txBody>
          <a:bodyPr/>
          <a:lstStyle/>
          <a:p>
            <a:pPr eaLnBrk="1"/>
            <a:r>
              <a:rPr lang="en-US" sz="4800">
                <a:ea typeface="ＭＳ Ｐゴシック" charset="-128"/>
              </a:rPr>
              <a:t>Challenges &amp; Response – Method</a:t>
            </a:r>
            <a:endParaRPr lang="en-US" sz="4800" b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52500" y="1752600"/>
            <a:ext cx="11569700" cy="7696200"/>
          </a:xfrm>
        </p:spPr>
        <p:txBody>
          <a:bodyPr/>
          <a:lstStyle/>
          <a:p>
            <a:pPr eaLnBrk="1"/>
            <a:r>
              <a:rPr lang="en-US" sz="2800" b="1" dirty="0">
                <a:ea typeface="ＭＳ Ｐゴシック" charset="-128"/>
              </a:rPr>
              <a:t>Lack of difference </a:t>
            </a:r>
            <a:r>
              <a:rPr lang="en-US" sz="2800" dirty="0">
                <a:ea typeface="ＭＳ Ｐゴシック" charset="-128"/>
              </a:rPr>
              <a:t>between descriptors or probes generated </a:t>
            </a:r>
            <a:r>
              <a:rPr lang="en-US" sz="2800" dirty="0" smtClean="0">
                <a:ea typeface="ＭＳ Ｐゴシック" charset="-128"/>
              </a:rPr>
              <a:t>from, </a:t>
            </a:r>
            <a:r>
              <a:rPr lang="en-US" sz="2800" dirty="0">
                <a:ea typeface="ＭＳ Ｐゴシック" charset="-128"/>
              </a:rPr>
              <a:t>folk listing,</a:t>
            </a:r>
            <a:r>
              <a:rPr lang="en-US" sz="2800" dirty="0" smtClean="0">
                <a:ea typeface="ＭＳ Ｐゴシック" charset="-128"/>
              </a:rPr>
              <a:t> data mining, or survey instruments </a:t>
            </a:r>
            <a:r>
              <a:rPr lang="en-US" sz="2800" dirty="0">
                <a:ea typeface="ＭＳ Ｐゴシック" charset="-128"/>
              </a:rPr>
              <a:t>– Merge descriptor lists and/or probes</a:t>
            </a:r>
          </a:p>
          <a:p>
            <a:pPr eaLnBrk="1"/>
            <a:r>
              <a:rPr lang="en-US" sz="2800" b="1" dirty="0">
                <a:ea typeface="ＭＳ Ｐゴシック" charset="-128"/>
              </a:rPr>
              <a:t>Lack of consistency </a:t>
            </a:r>
            <a:r>
              <a:rPr lang="en-US" sz="2800" dirty="0">
                <a:ea typeface="ＭＳ Ｐゴシック" charset="-128"/>
              </a:rPr>
              <a:t>between data generation approaches – Continue process, but increase numbers to enable characterization of descriptor subsets</a:t>
            </a:r>
          </a:p>
          <a:p>
            <a:pPr eaLnBrk="1"/>
            <a:r>
              <a:rPr lang="en-US" sz="2800" dirty="0">
                <a:ea typeface="ＭＳ Ｐゴシック" charset="-128"/>
              </a:rPr>
              <a:t>Latent Semantic Analysis has </a:t>
            </a:r>
            <a:r>
              <a:rPr lang="en-US" sz="2800" b="1" dirty="0">
                <a:ea typeface="ＭＳ Ｐゴシック" charset="-128"/>
              </a:rPr>
              <a:t>insufficient explanatory power </a:t>
            </a:r>
            <a:r>
              <a:rPr lang="en-US" sz="2800" dirty="0">
                <a:ea typeface="ＭＳ Ｐゴシック" charset="-128"/>
              </a:rPr>
              <a:t>– Use newer, more sophisticated methods, such </a:t>
            </a:r>
            <a:r>
              <a:rPr lang="en-US" sz="2800" dirty="0" smtClean="0">
                <a:ea typeface="ＭＳ Ｐゴシック" charset="-128"/>
              </a:rPr>
              <a:t>as </a:t>
            </a:r>
            <a:r>
              <a:rPr lang="en-US" sz="2800" dirty="0">
                <a:ea typeface="ＭＳ Ｐゴシック" charset="-128"/>
              </a:rPr>
              <a:t>probabilistic LSA,</a:t>
            </a:r>
            <a:r>
              <a:rPr lang="en-US" sz="2800" dirty="0" smtClean="0">
                <a:ea typeface="ＭＳ Ｐゴシック" charset="-128"/>
              </a:rPr>
              <a:t> Google’s word2vec, or Stanford’s </a:t>
            </a:r>
            <a:r>
              <a:rPr lang="en-US" sz="2800" dirty="0" err="1" smtClean="0">
                <a:ea typeface="ＭＳ Ｐゴシック" charset="-128"/>
              </a:rPr>
              <a:t>GloVe</a:t>
            </a:r>
            <a:endParaRPr lang="en-US" sz="2800" dirty="0" smtClean="0">
              <a:ea typeface="ＭＳ Ｐゴシック" charset="-128"/>
            </a:endParaRPr>
          </a:p>
          <a:p>
            <a:pPr eaLnBrk="1"/>
            <a:r>
              <a:rPr lang="en-US" sz="2800" b="1" dirty="0">
                <a:ea typeface="ＭＳ Ｐゴシック" charset="-128"/>
              </a:rPr>
              <a:t>Multiple methods fail </a:t>
            </a:r>
            <a:r>
              <a:rPr lang="en-US" sz="2800" dirty="0">
                <a:ea typeface="ＭＳ Ｐゴシック" charset="-128"/>
              </a:rPr>
              <a:t>to deliver results – Use Walker’s HCA/MDS similarity sorting method to create clusters and dimensions of humility and use those results to refine analysis</a:t>
            </a:r>
          </a:p>
          <a:p>
            <a:pPr eaLnBrk="1"/>
            <a:r>
              <a:rPr lang="en-US" sz="2800" dirty="0">
                <a:ea typeface="ＭＳ Ｐゴシック" charset="-128"/>
              </a:rPr>
              <a:t>Multiple </a:t>
            </a:r>
            <a:r>
              <a:rPr lang="en-US" sz="2800" b="1" dirty="0">
                <a:ea typeface="ＭＳ Ｐゴシック" charset="-128"/>
              </a:rPr>
              <a:t>semantic analysis methods fail</a:t>
            </a:r>
            <a:r>
              <a:rPr lang="en-US" sz="2800" dirty="0">
                <a:ea typeface="ＭＳ Ｐゴシック" charset="-128"/>
              </a:rPr>
              <a:t>, even with additional data generation and subgroup analysis – Use manually coding to identify implicit humility excerpts and use Topic Modeling and/or HCA to create novel concept definitions</a:t>
            </a: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952500" y="406400"/>
            <a:ext cx="11099800" cy="1270000"/>
          </a:xfrm>
        </p:spPr>
        <p:txBody>
          <a:bodyPr/>
          <a:lstStyle/>
          <a:p>
            <a:pPr eaLnBrk="1"/>
            <a:r>
              <a:rPr lang="en-US" sz="4800">
                <a:ea typeface="ＭＳ Ｐゴシック" charset="-128"/>
              </a:rPr>
              <a:t>Challenges &amp; Response – Project</a:t>
            </a:r>
            <a:endParaRPr lang="en-US" sz="4800" b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52500" y="1219200"/>
            <a:ext cx="11099800" cy="7658100"/>
          </a:xfrm>
        </p:spPr>
        <p:txBody>
          <a:bodyPr/>
          <a:lstStyle/>
          <a:p>
            <a:pPr eaLnBrk="1"/>
            <a:r>
              <a:rPr lang="en-US" sz="3200" dirty="0">
                <a:ea typeface="ＭＳ Ｐゴシック" charset="-128"/>
              </a:rPr>
              <a:t>Collected exemplar narratives </a:t>
            </a:r>
            <a:r>
              <a:rPr lang="en-US" sz="3200" b="1" dirty="0">
                <a:ea typeface="ＭＳ Ｐゴシック" charset="-128"/>
              </a:rPr>
              <a:t>do not exhibit sufficient implicit humility</a:t>
            </a:r>
            <a:r>
              <a:rPr lang="en-US" sz="3200" dirty="0">
                <a:ea typeface="ＭＳ Ｐゴシック" charset="-128"/>
              </a:rPr>
              <a:t> – Identify and extract passages that do exhibit humility and, if needed, augment with additional exemplar and published </a:t>
            </a:r>
            <a:r>
              <a:rPr lang="en-US" sz="3200" dirty="0" smtClean="0">
                <a:ea typeface="ＭＳ Ｐゴシック" charset="-128"/>
              </a:rPr>
              <a:t>narratives</a:t>
            </a:r>
          </a:p>
          <a:p>
            <a:pPr eaLnBrk="1"/>
            <a:r>
              <a:rPr lang="en-US" sz="3200" dirty="0" smtClean="0">
                <a:ea typeface="ＭＳ Ｐゴシック" charset="-128"/>
              </a:rPr>
              <a:t>Unsupervised computational </a:t>
            </a:r>
            <a:r>
              <a:rPr lang="en-US" sz="3200" b="1" dirty="0" smtClean="0">
                <a:ea typeface="ＭＳ Ｐゴシック" charset="-128"/>
              </a:rPr>
              <a:t>methods cannot discover implicit humility</a:t>
            </a:r>
            <a:r>
              <a:rPr lang="en-US" sz="3200" dirty="0" smtClean="0">
                <a:ea typeface="ＭＳ Ｐゴシック" charset="-128"/>
              </a:rPr>
              <a:t> – Code transcripts manually and use code applications to guide semantic analysis</a:t>
            </a:r>
            <a:endParaRPr lang="en-US" sz="3200" dirty="0">
              <a:ea typeface="ＭＳ Ｐゴシック" charset="-128"/>
            </a:endParaRPr>
          </a:p>
          <a:p>
            <a:pPr eaLnBrk="1"/>
            <a:r>
              <a:rPr lang="en-US" sz="3200" dirty="0">
                <a:ea typeface="ＭＳ Ｐゴシック" charset="-128"/>
              </a:rPr>
              <a:t>Resource or time </a:t>
            </a:r>
            <a:r>
              <a:rPr lang="en-US" sz="3200" b="1" dirty="0">
                <a:ea typeface="ＭＳ Ｐゴシック" charset="-128"/>
              </a:rPr>
              <a:t>limitations</a:t>
            </a:r>
            <a:r>
              <a:rPr lang="en-US" sz="3200" dirty="0">
                <a:ea typeface="ＭＳ Ｐゴシック" charset="-128"/>
              </a:rPr>
              <a:t> –</a:t>
            </a:r>
            <a:r>
              <a:rPr lang="en-US" sz="3200" dirty="0" smtClean="0">
                <a:ea typeface="ＭＳ Ｐゴシック" charset="-128"/>
              </a:rPr>
              <a:t> Because research </a:t>
            </a:r>
            <a:r>
              <a:rPr lang="en-US" sz="3200" dirty="0">
                <a:ea typeface="ＭＳ Ｐゴシック" charset="-128"/>
              </a:rPr>
              <a:t>steps include incremental evaluation, choose best approach so far to push toward non-comparative publication</a:t>
            </a: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952500" y="406400"/>
            <a:ext cx="11099800" cy="1270000"/>
          </a:xfrm>
        </p:spPr>
        <p:txBody>
          <a:bodyPr/>
          <a:lstStyle/>
          <a:p>
            <a:pPr eaLnBrk="1"/>
            <a:r>
              <a:rPr lang="en-US" sz="6000" dirty="0">
                <a:ea typeface="ＭＳ Ｐゴシック" charset="-128"/>
              </a:rPr>
              <a:t>Summary</a:t>
            </a:r>
            <a:endParaRPr lang="en-US" sz="1800" b="0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39800" y="1600200"/>
            <a:ext cx="11099800" cy="6629400"/>
          </a:xfrm>
        </p:spPr>
        <p:txBody>
          <a:bodyPr/>
          <a:lstStyle/>
          <a:p>
            <a:pPr lvl="1" eaLnBrk="1">
              <a:spcBef>
                <a:spcPts val="1200"/>
              </a:spcBef>
            </a:pPr>
            <a:r>
              <a:rPr lang="en-US" sz="4000" dirty="0" smtClean="0">
                <a:ea typeface="ＭＳ Ｐゴシック" charset="-128"/>
              </a:rPr>
              <a:t>Investigate implicit and explicit aspects of moral &amp; self schemas using computational analysis</a:t>
            </a:r>
            <a:endParaRPr lang="en-US" sz="4000" dirty="0">
              <a:ea typeface="ＭＳ Ｐゴシック" charset="-128"/>
            </a:endParaRPr>
          </a:p>
          <a:p>
            <a:pPr lvl="1" eaLnBrk="1">
              <a:spcBef>
                <a:spcPts val="1200"/>
              </a:spcBef>
            </a:pPr>
            <a:r>
              <a:rPr lang="en-US" sz="4000" dirty="0" smtClean="0">
                <a:ea typeface="ＭＳ Ｐゴシック" charset="-128"/>
              </a:rPr>
              <a:t>Understand the implicit values of humility that initiated extraordinary moral actions</a:t>
            </a:r>
          </a:p>
          <a:p>
            <a:pPr lvl="1" eaLnBrk="1">
              <a:spcBef>
                <a:spcPts val="1200"/>
              </a:spcBef>
            </a:pPr>
            <a:r>
              <a:rPr lang="en-US" sz="4000" dirty="0" smtClean="0">
                <a:ea typeface="ＭＳ Ｐゴシック" charset="-128"/>
              </a:rPr>
              <a:t>Investigate the role of schemas in forming the moral self and its relationship to virtue </a:t>
            </a:r>
          </a:p>
          <a:p>
            <a:pPr lvl="1" eaLnBrk="1">
              <a:spcBef>
                <a:spcPts val="1200"/>
              </a:spcBef>
            </a:pPr>
            <a:r>
              <a:rPr lang="en-US" sz="4000" dirty="0" smtClean="0">
                <a:ea typeface="ＭＳ Ｐゴシック" charset="-128"/>
              </a:rPr>
              <a:t>Distribute rescuer </a:t>
            </a:r>
            <a:r>
              <a:rPr lang="en-US" sz="4000" dirty="0">
                <a:ea typeface="ＭＳ Ｐゴシック" charset="-128"/>
              </a:rPr>
              <a:t>transcripts to a wider </a:t>
            </a:r>
            <a:r>
              <a:rPr lang="en-US" sz="4000" dirty="0" smtClean="0">
                <a:ea typeface="ＭＳ Ｐゴシック" charset="-128"/>
              </a:rPr>
              <a:t>audience</a:t>
            </a:r>
            <a:endParaRPr lang="en-US" sz="4000" dirty="0">
              <a:ea typeface="ＭＳ Ｐゴシック" charset="-128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7310438" y="8445500"/>
            <a:ext cx="4906962" cy="65722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wrap="none" lIns="50800" tIns="50800" rIns="50800" bIns="50800" anchor="ctr">
            <a:prstTxWarp prst="textNoShape">
              <a:avLst/>
            </a:prstTxWarp>
            <a:spAutoFit/>
          </a:bodyPr>
          <a:lstStyle/>
          <a:p>
            <a:pPr algn="dist"/>
            <a:r>
              <a:rPr lang="en-US" sz="3600" i="1" dirty="0" err="1">
                <a:latin typeface="Helvetica" pitchFamily="-101" charset="0"/>
                <a:ea typeface="Helvetica" pitchFamily="-101" charset="0"/>
                <a:cs typeface="Helvetica" pitchFamily="-101" charset="0"/>
                <a:sym typeface="Helvetica" pitchFamily="-101" charset="0"/>
              </a:rPr>
              <a:t>markgraves@fuller.edu</a:t>
            </a:r>
            <a:endParaRPr lang="en-US" sz="3600" dirty="0">
              <a:solidFill>
                <a:srgbClr val="000000"/>
              </a:solidFill>
              <a:latin typeface="Helvetica" pitchFamily="-101" charset="0"/>
              <a:ea typeface="Helvetica" pitchFamily="-101" charset="0"/>
              <a:cs typeface="Helvetica" pitchFamily="-101" charset="0"/>
              <a:sym typeface="Helvetica" pitchFamily="-101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8800" y="8458091"/>
            <a:ext cx="6248400" cy="64633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dist">
              <a:defRPr/>
            </a:pPr>
            <a:r>
              <a:rPr lang="en-US" sz="3600" i="1" dirty="0" err="1" smtClean="0">
                <a:latin typeface="+mj-lt"/>
                <a:ea typeface="Helvetica Light" pitchFamily="-111" charset="0"/>
                <a:cs typeface="Helvetica Light" pitchFamily="-111" charset="0"/>
                <a:sym typeface="Helvetica Light" pitchFamily="-111" charset="0"/>
              </a:rPr>
              <a:t>James.VanSlyke</a:t>
            </a:r>
            <a:r>
              <a:rPr lang="en-US" sz="3600" i="1" dirty="0" err="1">
                <a:latin typeface="+mj-lt"/>
                <a:ea typeface="Helvetica Light" pitchFamily="-111" charset="0"/>
                <a:cs typeface="Helvetica Light" pitchFamily="-111" charset="0"/>
                <a:sym typeface="Helvetica Light" pitchFamily="-111" charset="0"/>
              </a:rPr>
              <a:t>@fresno.edu</a:t>
            </a:r>
            <a:endParaRPr lang="en-US" sz="3600" i="1" dirty="0">
              <a:latin typeface="+mj-lt"/>
              <a:ea typeface="Helvetica Light" pitchFamily="-111" charset="0"/>
              <a:cs typeface="Helvetica Light" pitchFamily="-111" charset="0"/>
              <a:sym typeface="Helvetica Light" pitchFamily="-111" charset="0"/>
            </a:endParaRPr>
          </a:p>
        </p:txBody>
      </p:sp>
    </p:spTree>
  </p:cSld>
  <p:clrMapOvr>
    <a:masterClrMapping/>
  </p:clrMapOvr>
  <p:transition xmlns:p14="http://schemas.microsoft.com/office/powerpoint/2010/main" spd="med"/>
</p:sld>
</file>

<file path=ppt/theme/theme1.xml><?xml version="1.0" encoding="utf-8"?>
<a:theme xmlns:a="http://schemas.openxmlformats.org/drawingml/2006/main" name="Gradient">
  <a:themeElements>
    <a:clrScheme name="">
      <a:dk1>
        <a:srgbClr val="53585F"/>
      </a:dk1>
      <a:lt1>
        <a:srgbClr val="FFFFFF"/>
      </a:lt1>
      <a:dk2>
        <a:srgbClr val="FF0000"/>
      </a:dk2>
      <a:lt2>
        <a:srgbClr val="DCDEE0"/>
      </a:lt2>
      <a:accent1>
        <a:srgbClr val="0065C1"/>
      </a:accent1>
      <a:accent2>
        <a:srgbClr val="189B1A"/>
      </a:accent2>
      <a:accent3>
        <a:srgbClr val="FFAAAA"/>
      </a:accent3>
      <a:accent4>
        <a:srgbClr val="DADADA"/>
      </a:accent4>
      <a:accent5>
        <a:srgbClr val="AAB8DD"/>
      </a:accent5>
      <a:accent6>
        <a:srgbClr val="158C16"/>
      </a:accent6>
      <a:hlink>
        <a:srgbClr val="0000FF"/>
      </a:hlink>
      <a:folHlink>
        <a:srgbClr val="FF00FF"/>
      </a:folHlink>
    </a:clrScheme>
    <a:fontScheme name="Gradient">
      <a:majorFont>
        <a:latin typeface="Helvetica"/>
        <a:ea typeface="Helvetica"/>
        <a:cs typeface="Helvetica"/>
      </a:majorFont>
      <a:minorFont>
        <a:latin typeface="Helvetica Light"/>
        <a:ea typeface="Helvetica Light"/>
        <a:cs typeface="Helvetica 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66C1"/>
            </a:gs>
            <a:gs pos="100000">
              <a:srgbClr val="094593"/>
            </a:gs>
          </a:gsLst>
          <a:lin ang="5400000"/>
        </a:gradFill>
        <a:ln w="25400" cap="flat" cmpd="sng" algn="ctr">
          <a:solidFill>
            <a:srgbClr val="FFFFFF"/>
          </a:solidFill>
          <a:prstDash val="solid"/>
          <a:miter lim="0"/>
          <a:headEnd type="none" w="med" len="med"/>
          <a:tailEnd type="none" w="med" len="med"/>
        </a:ln>
        <a:effectLst>
          <a:outerShdw blurRad="76200" algn="ctr" rotWithShape="0">
            <a:srgbClr val="000000">
              <a:alpha val="79999"/>
            </a:srgbClr>
          </a:outerShdw>
        </a:effectLst>
      </a:spPr>
      <a:bodyPr vert="horz" wrap="square" lIns="50800" tIns="50800" rIns="50800" bIns="50800" numCol="1" anchor="ctr" anchorCtr="0" compatLnSpc="1">
        <a:prstTxWarp prst="textNoShape">
          <a:avLst/>
        </a:prstTxWarp>
        <a:spAutoFit/>
      </a:bodyPr>
      <a:lstStyle>
        <a:defPPr marL="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Helvetica Light" pitchFamily="-111" charset="0"/>
            <a:ea typeface="Helvetica Light" pitchFamily="-111" charset="0"/>
            <a:cs typeface="Helvetica Light" pitchFamily="-111" charset="0"/>
            <a:sym typeface="Helvetica Light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66C1"/>
            </a:gs>
            <a:gs pos="100000">
              <a:srgbClr val="094593"/>
            </a:gs>
          </a:gsLst>
          <a:lin ang="5400000"/>
        </a:gradFill>
        <a:ln w="25400" cap="flat" cmpd="sng" algn="ctr">
          <a:solidFill>
            <a:srgbClr val="FFFFFF"/>
          </a:solidFill>
          <a:prstDash val="solid"/>
          <a:miter lim="0"/>
          <a:headEnd type="none" w="med" len="med"/>
          <a:tailEnd type="none" w="med" len="med"/>
        </a:ln>
        <a:effectLst>
          <a:outerShdw blurRad="76200" algn="ctr" rotWithShape="0">
            <a:srgbClr val="000000">
              <a:alpha val="79999"/>
            </a:srgbClr>
          </a:outerShdw>
        </a:effectLst>
      </a:spPr>
      <a:bodyPr vert="horz" wrap="square" lIns="50800" tIns="50800" rIns="50800" bIns="50800" numCol="1" anchor="ctr" anchorCtr="0" compatLnSpc="1">
        <a:prstTxWarp prst="textNoShape">
          <a:avLst/>
        </a:prstTxWarp>
        <a:spAutoFit/>
      </a:bodyPr>
      <a:lstStyle>
        <a:defPPr marL="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Helvetica Light" pitchFamily="-111" charset="0"/>
            <a:ea typeface="Helvetica Light" pitchFamily="-111" charset="0"/>
            <a:cs typeface="Helvetica Light" pitchFamily="-111" charset="0"/>
            <a:sym typeface="Helvetica Light" pitchFamily="-111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FFFFFF"/>
      </a:accent3>
      <a:accent4>
        <a:srgbClr val="000000"/>
      </a:accent4>
      <a:accent5>
        <a:srgbClr val="AAB8DD"/>
      </a:accent5>
      <a:accent6>
        <a:srgbClr val="158C16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3068</TotalTime>
  <Words>1419</Words>
  <Application>Microsoft Macintosh PowerPoint</Application>
  <PresentationFormat>Custom</PresentationFormat>
  <Paragraphs>125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Gradient</vt:lpstr>
      <vt:lpstr>Investigating Implicit Aspects of Virtue: Understanding Humility Among Moral Exemplars</vt:lpstr>
      <vt:lpstr>Humility of Rescuers</vt:lpstr>
      <vt:lpstr>Humility of Rescuers</vt:lpstr>
      <vt:lpstr>Implicit Aspects of Virtue</vt:lpstr>
      <vt:lpstr>Moral Identity &amp; the Self</vt:lpstr>
      <vt:lpstr>Problems with current measures of Humility (Davis, Worthington, &amp; Hook 2010)  </vt:lpstr>
      <vt:lpstr>Problem with Moral Exemplars in General </vt:lpstr>
      <vt:lpstr>Deep Integration – Theory</vt:lpstr>
      <vt:lpstr>Methodology</vt:lpstr>
      <vt:lpstr>Research Method </vt:lpstr>
      <vt:lpstr>Deep Integration – Design &amp; Team</vt:lpstr>
      <vt:lpstr>Challenges &amp; Response – Method</vt:lpstr>
      <vt:lpstr>Challenges &amp; Response – Project</vt:lpstr>
      <vt:lpstr>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Community of the Downwardly Mobile: Scientific Study of Kenotic Habitus in L’Arche</dc:title>
  <cp:lastModifiedBy>Max G. Parish</cp:lastModifiedBy>
  <cp:revision>133</cp:revision>
  <cp:lastPrinted>2015-02-01T04:00:14Z</cp:lastPrinted>
  <dcterms:created xsi:type="dcterms:W3CDTF">2015-03-11T01:09:05Z</dcterms:created>
  <dcterms:modified xsi:type="dcterms:W3CDTF">2015-03-11T13:46:44Z</dcterms:modified>
</cp:coreProperties>
</file>