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08" r:id="rId2"/>
    <p:sldMasterId id="2147483704" r:id="rId3"/>
  </p:sldMasterIdLst>
  <p:sldIdLst>
    <p:sldId id="256" r:id="rId4"/>
    <p:sldId id="257" r:id="rId5"/>
    <p:sldId id="258" r:id="rId6"/>
    <p:sldId id="259" r:id="rId7"/>
    <p:sldId id="262" r:id="rId8"/>
    <p:sldId id="275" r:id="rId9"/>
    <p:sldId id="276" r:id="rId10"/>
    <p:sldId id="260" r:id="rId11"/>
    <p:sldId id="277" r:id="rId12"/>
    <p:sldId id="269" r:id="rId13"/>
    <p:sldId id="263" r:id="rId14"/>
    <p:sldId id="265" r:id="rId15"/>
    <p:sldId id="266" r:id="rId16"/>
    <p:sldId id="267" r:id="rId17"/>
    <p:sldId id="270" r:id="rId18"/>
    <p:sldId id="264" r:id="rId19"/>
    <p:sldId id="271" r:id="rId20"/>
    <p:sldId id="274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C8B83-0E78-72A8-A73D-41C37F36FE2D}" v="226" dt="2024-11-07T19:52:17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0F657D-DCA1-4CF9-BD39-21154AB69FC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AC188FB-FECA-42DC-8596-449287751814}">
      <dgm:prSet/>
      <dgm:spPr/>
      <dgm:t>
        <a:bodyPr/>
        <a:lstStyle/>
        <a:p>
          <a:r>
            <a:rPr lang="en-US"/>
            <a:t>The mission of the Friends of the Schusterman Library (FOSL)  </a:t>
          </a:r>
          <a:br>
            <a:rPr lang="en-US"/>
          </a:br>
          <a:r>
            <a:rPr lang="en-US"/>
            <a:t>is to work as a problem-solving team to advise library leadership, develop and execute fundraising opportunities, and advocate on behalf of the library. </a:t>
          </a:r>
        </a:p>
      </dgm:t>
    </dgm:pt>
    <dgm:pt modelId="{0F09BE21-0B95-4569-9435-B145BBE3CD2B}" type="parTrans" cxnId="{D809DFA2-F162-4F73-8BBC-B977E13FD220}">
      <dgm:prSet/>
      <dgm:spPr/>
      <dgm:t>
        <a:bodyPr/>
        <a:lstStyle/>
        <a:p>
          <a:endParaRPr lang="en-US"/>
        </a:p>
      </dgm:t>
    </dgm:pt>
    <dgm:pt modelId="{68A6DA1A-8471-4358-AC74-51EE675E9B74}" type="sibTrans" cxnId="{D809DFA2-F162-4F73-8BBC-B977E13FD220}">
      <dgm:prSet/>
      <dgm:spPr/>
      <dgm:t>
        <a:bodyPr/>
        <a:lstStyle/>
        <a:p>
          <a:endParaRPr lang="en-US"/>
        </a:p>
      </dgm:t>
    </dgm:pt>
    <dgm:pt modelId="{EE8AB5BF-543F-4D35-9A4A-B6019BD82F45}">
      <dgm:prSet/>
      <dgm:spPr/>
      <dgm:t>
        <a:bodyPr/>
        <a:lstStyle/>
        <a:p>
          <a:r>
            <a:rPr lang="en-US"/>
            <a:t>FOSL is committed to supporting programming, resources, and innovations provided by the library to our campus and our community, as well as promoting and championing the field of librarianship.</a:t>
          </a:r>
        </a:p>
      </dgm:t>
    </dgm:pt>
    <dgm:pt modelId="{34D5C1C5-D33D-4634-A199-46C373B0E469}" type="parTrans" cxnId="{6C8FDD9C-E943-46F7-8E27-15C6FEDF865A}">
      <dgm:prSet/>
      <dgm:spPr/>
      <dgm:t>
        <a:bodyPr/>
        <a:lstStyle/>
        <a:p>
          <a:endParaRPr lang="en-US"/>
        </a:p>
      </dgm:t>
    </dgm:pt>
    <dgm:pt modelId="{0F8BC6EB-415C-4C24-B156-A3A3F3F22E12}" type="sibTrans" cxnId="{6C8FDD9C-E943-46F7-8E27-15C6FEDF865A}">
      <dgm:prSet/>
      <dgm:spPr/>
      <dgm:t>
        <a:bodyPr/>
        <a:lstStyle/>
        <a:p>
          <a:endParaRPr lang="en-US"/>
        </a:p>
      </dgm:t>
    </dgm:pt>
    <dgm:pt modelId="{42DB973F-56E0-467F-8BEB-9A8E579CBF2B}" type="pres">
      <dgm:prSet presAssocID="{700F657D-DCA1-4CF9-BD39-21154AB69FC9}" presName="linear" presStyleCnt="0">
        <dgm:presLayoutVars>
          <dgm:animLvl val="lvl"/>
          <dgm:resizeHandles val="exact"/>
        </dgm:presLayoutVars>
      </dgm:prSet>
      <dgm:spPr/>
    </dgm:pt>
    <dgm:pt modelId="{4F2930E9-3B16-424A-A520-1BE643A565A9}" type="pres">
      <dgm:prSet presAssocID="{FAC188FB-FECA-42DC-8596-44928775181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1A3A072-8A9D-4ED1-8C82-7B4FCDEA1D5F}" type="pres">
      <dgm:prSet presAssocID="{68A6DA1A-8471-4358-AC74-51EE675E9B74}" presName="spacer" presStyleCnt="0"/>
      <dgm:spPr/>
    </dgm:pt>
    <dgm:pt modelId="{D3877969-38C5-4902-84F0-5C8E8F9D6358}" type="pres">
      <dgm:prSet presAssocID="{EE8AB5BF-543F-4D35-9A4A-B6019BD82F4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ABA8918-5F1F-4C87-98B8-7473E864E0D4}" type="presOf" srcId="{700F657D-DCA1-4CF9-BD39-21154AB69FC9}" destId="{42DB973F-56E0-467F-8BEB-9A8E579CBF2B}" srcOrd="0" destOrd="0" presId="urn:microsoft.com/office/officeart/2005/8/layout/vList2"/>
    <dgm:cxn modelId="{6C8FDD9C-E943-46F7-8E27-15C6FEDF865A}" srcId="{700F657D-DCA1-4CF9-BD39-21154AB69FC9}" destId="{EE8AB5BF-543F-4D35-9A4A-B6019BD82F45}" srcOrd="1" destOrd="0" parTransId="{34D5C1C5-D33D-4634-A199-46C373B0E469}" sibTransId="{0F8BC6EB-415C-4C24-B156-A3A3F3F22E12}"/>
    <dgm:cxn modelId="{D809DFA2-F162-4F73-8BBC-B977E13FD220}" srcId="{700F657D-DCA1-4CF9-BD39-21154AB69FC9}" destId="{FAC188FB-FECA-42DC-8596-449287751814}" srcOrd="0" destOrd="0" parTransId="{0F09BE21-0B95-4569-9435-B145BBE3CD2B}" sibTransId="{68A6DA1A-8471-4358-AC74-51EE675E9B74}"/>
    <dgm:cxn modelId="{C6F70EBB-E5CB-4DCE-A6E6-63A3296611B1}" type="presOf" srcId="{FAC188FB-FECA-42DC-8596-449287751814}" destId="{4F2930E9-3B16-424A-A520-1BE643A565A9}" srcOrd="0" destOrd="0" presId="urn:microsoft.com/office/officeart/2005/8/layout/vList2"/>
    <dgm:cxn modelId="{49CE4BE3-E7E2-48FF-A3DB-4E11AEA16D2F}" type="presOf" srcId="{EE8AB5BF-543F-4D35-9A4A-B6019BD82F45}" destId="{D3877969-38C5-4902-84F0-5C8E8F9D6358}" srcOrd="0" destOrd="0" presId="urn:microsoft.com/office/officeart/2005/8/layout/vList2"/>
    <dgm:cxn modelId="{555BED2C-A797-43EF-B639-C98FCBBC5DFF}" type="presParOf" srcId="{42DB973F-56E0-467F-8BEB-9A8E579CBF2B}" destId="{4F2930E9-3B16-424A-A520-1BE643A565A9}" srcOrd="0" destOrd="0" presId="urn:microsoft.com/office/officeart/2005/8/layout/vList2"/>
    <dgm:cxn modelId="{60BE17C8-8739-4C38-816D-243F703D6D60}" type="presParOf" srcId="{42DB973F-56E0-467F-8BEB-9A8E579CBF2B}" destId="{21A3A072-8A9D-4ED1-8C82-7B4FCDEA1D5F}" srcOrd="1" destOrd="0" presId="urn:microsoft.com/office/officeart/2005/8/layout/vList2"/>
    <dgm:cxn modelId="{D6DD241B-D371-4793-8EBF-594E4D547256}" type="presParOf" srcId="{42DB973F-56E0-467F-8BEB-9A8E579CBF2B}" destId="{D3877969-38C5-4902-84F0-5C8E8F9D635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6B58BC-F4B0-4441-B70B-CE510C48D8C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891FB9D-C288-43D0-B343-674F039B9CEB}">
      <dgm:prSet/>
      <dgm:spPr/>
      <dgm:t>
        <a:bodyPr/>
        <a:lstStyle/>
        <a:p>
          <a:r>
            <a:rPr lang="en-US"/>
            <a:t>Donors want tax deductions for their donations</a:t>
          </a:r>
        </a:p>
      </dgm:t>
    </dgm:pt>
    <dgm:pt modelId="{1D92F5D1-7F1B-4BFB-95A9-A736604AF210}" type="parTrans" cxnId="{0090B28A-2B1F-4F48-82CC-6AF4C0F4D830}">
      <dgm:prSet/>
      <dgm:spPr/>
      <dgm:t>
        <a:bodyPr/>
        <a:lstStyle/>
        <a:p>
          <a:endParaRPr lang="en-US"/>
        </a:p>
      </dgm:t>
    </dgm:pt>
    <dgm:pt modelId="{BB7DA101-9A84-4435-945A-8290044086B9}" type="sibTrans" cxnId="{0090B28A-2B1F-4F48-82CC-6AF4C0F4D830}">
      <dgm:prSet/>
      <dgm:spPr/>
      <dgm:t>
        <a:bodyPr/>
        <a:lstStyle/>
        <a:p>
          <a:endParaRPr lang="en-US"/>
        </a:p>
      </dgm:t>
    </dgm:pt>
    <dgm:pt modelId="{27D20948-0DE0-48F0-8D9D-FEDBDF53AAE3}">
      <dgm:prSet/>
      <dgm:spPr/>
      <dgm:t>
        <a:bodyPr/>
        <a:lstStyle/>
        <a:p>
          <a:r>
            <a:rPr lang="en-US"/>
            <a:t>Some major donors will not give to government agencies</a:t>
          </a:r>
        </a:p>
      </dgm:t>
    </dgm:pt>
    <dgm:pt modelId="{FD9AA7F2-4E71-4262-B4F0-CFDF5A1B63BC}" type="parTrans" cxnId="{6AABDCB8-0BED-4C90-9F63-236955B8BD9C}">
      <dgm:prSet/>
      <dgm:spPr/>
      <dgm:t>
        <a:bodyPr/>
        <a:lstStyle/>
        <a:p>
          <a:endParaRPr lang="en-US"/>
        </a:p>
      </dgm:t>
    </dgm:pt>
    <dgm:pt modelId="{15007ABF-3633-4704-ABF0-5AE13C3966AF}" type="sibTrans" cxnId="{6AABDCB8-0BED-4C90-9F63-236955B8BD9C}">
      <dgm:prSet/>
      <dgm:spPr/>
      <dgm:t>
        <a:bodyPr/>
        <a:lstStyle/>
        <a:p>
          <a:endParaRPr lang="en-US"/>
        </a:p>
      </dgm:t>
    </dgm:pt>
    <dgm:pt modelId="{9B7767D7-D5D5-46F1-BA2B-36F6327A5BCE}">
      <dgm:prSet/>
      <dgm:spPr/>
      <dgm:t>
        <a:bodyPr/>
        <a:lstStyle/>
        <a:p>
          <a:r>
            <a:rPr lang="en-US"/>
            <a:t>Public libraries, in particular, often benefit from a separate friends group</a:t>
          </a:r>
        </a:p>
      </dgm:t>
    </dgm:pt>
    <dgm:pt modelId="{3217E419-8B36-4087-AC76-625842EC35FF}" type="parTrans" cxnId="{C593F717-4AFE-4F5C-8AD6-BC5A37F38132}">
      <dgm:prSet/>
      <dgm:spPr/>
      <dgm:t>
        <a:bodyPr/>
        <a:lstStyle/>
        <a:p>
          <a:endParaRPr lang="en-US"/>
        </a:p>
      </dgm:t>
    </dgm:pt>
    <dgm:pt modelId="{BE05B5E7-5EC9-45E2-A9EE-0495ADBA6EE5}" type="sibTrans" cxnId="{C593F717-4AFE-4F5C-8AD6-BC5A37F38132}">
      <dgm:prSet/>
      <dgm:spPr/>
      <dgm:t>
        <a:bodyPr/>
        <a:lstStyle/>
        <a:p>
          <a:endParaRPr lang="en-US"/>
        </a:p>
      </dgm:t>
    </dgm:pt>
    <dgm:pt modelId="{375D0D4F-E205-470B-9EAB-1DE9D620D515}" type="pres">
      <dgm:prSet presAssocID="{EC6B58BC-F4B0-4441-B70B-CE510C48D8C2}" presName="root" presStyleCnt="0">
        <dgm:presLayoutVars>
          <dgm:dir/>
          <dgm:resizeHandles val="exact"/>
        </dgm:presLayoutVars>
      </dgm:prSet>
      <dgm:spPr/>
    </dgm:pt>
    <dgm:pt modelId="{E5715CCE-0CFA-4DC0-BECB-37AB7EEFDB07}" type="pres">
      <dgm:prSet presAssocID="{3891FB9D-C288-43D0-B343-674F039B9CEB}" presName="compNode" presStyleCnt="0"/>
      <dgm:spPr/>
    </dgm:pt>
    <dgm:pt modelId="{A8462EAF-CB24-400F-8038-271847937991}" type="pres">
      <dgm:prSet presAssocID="{3891FB9D-C288-43D0-B343-674F039B9CEB}" presName="bgRect" presStyleLbl="bgShp" presStyleIdx="0" presStyleCnt="3"/>
      <dgm:spPr/>
    </dgm:pt>
    <dgm:pt modelId="{3601A17D-7A4A-4F90-93A0-6BADBC8253EC}" type="pres">
      <dgm:prSet presAssocID="{3891FB9D-C288-43D0-B343-674F039B9CE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5F98980-A82D-4889-8A95-885A56A677B3}" type="pres">
      <dgm:prSet presAssocID="{3891FB9D-C288-43D0-B343-674F039B9CEB}" presName="spaceRect" presStyleCnt="0"/>
      <dgm:spPr/>
    </dgm:pt>
    <dgm:pt modelId="{F6B2955E-68C1-4A7E-9091-667FD6A10DD2}" type="pres">
      <dgm:prSet presAssocID="{3891FB9D-C288-43D0-B343-674F039B9CEB}" presName="parTx" presStyleLbl="revTx" presStyleIdx="0" presStyleCnt="3">
        <dgm:presLayoutVars>
          <dgm:chMax val="0"/>
          <dgm:chPref val="0"/>
        </dgm:presLayoutVars>
      </dgm:prSet>
      <dgm:spPr/>
    </dgm:pt>
    <dgm:pt modelId="{4FE0DC30-F7DF-4600-943C-EEF2E3506AAF}" type="pres">
      <dgm:prSet presAssocID="{BB7DA101-9A84-4435-945A-8290044086B9}" presName="sibTrans" presStyleCnt="0"/>
      <dgm:spPr/>
    </dgm:pt>
    <dgm:pt modelId="{9D6EB294-020B-4D30-A69D-C80458CD3F4E}" type="pres">
      <dgm:prSet presAssocID="{27D20948-0DE0-48F0-8D9D-FEDBDF53AAE3}" presName="compNode" presStyleCnt="0"/>
      <dgm:spPr/>
    </dgm:pt>
    <dgm:pt modelId="{9EC59EF8-ACBE-406D-9F74-EE61DBFBF443}" type="pres">
      <dgm:prSet presAssocID="{27D20948-0DE0-48F0-8D9D-FEDBDF53AAE3}" presName="bgRect" presStyleLbl="bgShp" presStyleIdx="1" presStyleCnt="3"/>
      <dgm:spPr/>
    </dgm:pt>
    <dgm:pt modelId="{79795725-57E7-45CF-9465-03FC566A464C}" type="pres">
      <dgm:prSet presAssocID="{27D20948-0DE0-48F0-8D9D-FEDBDF53AAE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E6FA933F-397A-42AA-B0E3-3584CE6CBED9}" type="pres">
      <dgm:prSet presAssocID="{27D20948-0DE0-48F0-8D9D-FEDBDF53AAE3}" presName="spaceRect" presStyleCnt="0"/>
      <dgm:spPr/>
    </dgm:pt>
    <dgm:pt modelId="{BE84878C-359B-4183-B2EB-E6BAD002E613}" type="pres">
      <dgm:prSet presAssocID="{27D20948-0DE0-48F0-8D9D-FEDBDF53AAE3}" presName="parTx" presStyleLbl="revTx" presStyleIdx="1" presStyleCnt="3">
        <dgm:presLayoutVars>
          <dgm:chMax val="0"/>
          <dgm:chPref val="0"/>
        </dgm:presLayoutVars>
      </dgm:prSet>
      <dgm:spPr/>
    </dgm:pt>
    <dgm:pt modelId="{C9A94D80-6FF6-4627-BEE0-C523FBC383AF}" type="pres">
      <dgm:prSet presAssocID="{15007ABF-3633-4704-ABF0-5AE13C3966AF}" presName="sibTrans" presStyleCnt="0"/>
      <dgm:spPr/>
    </dgm:pt>
    <dgm:pt modelId="{139E4CE3-A93F-467E-B5CD-8E73EC10AE1D}" type="pres">
      <dgm:prSet presAssocID="{9B7767D7-D5D5-46F1-BA2B-36F6327A5BCE}" presName="compNode" presStyleCnt="0"/>
      <dgm:spPr/>
    </dgm:pt>
    <dgm:pt modelId="{D1BF2B62-3980-45CA-91A5-638F4C1C3244}" type="pres">
      <dgm:prSet presAssocID="{9B7767D7-D5D5-46F1-BA2B-36F6327A5BCE}" presName="bgRect" presStyleLbl="bgShp" presStyleIdx="2" presStyleCnt="3"/>
      <dgm:spPr/>
    </dgm:pt>
    <dgm:pt modelId="{56C155E2-C651-410B-B3E9-BE473C9C683B}" type="pres">
      <dgm:prSet presAssocID="{9B7767D7-D5D5-46F1-BA2B-36F6327A5BC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BFEC1C4F-39A9-4058-92A6-08CDC30F96F1}" type="pres">
      <dgm:prSet presAssocID="{9B7767D7-D5D5-46F1-BA2B-36F6327A5BCE}" presName="spaceRect" presStyleCnt="0"/>
      <dgm:spPr/>
    </dgm:pt>
    <dgm:pt modelId="{CE8B71A2-F57B-4113-B1D6-ED2E367982E3}" type="pres">
      <dgm:prSet presAssocID="{9B7767D7-D5D5-46F1-BA2B-36F6327A5BC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593F717-4AFE-4F5C-8AD6-BC5A37F38132}" srcId="{EC6B58BC-F4B0-4441-B70B-CE510C48D8C2}" destId="{9B7767D7-D5D5-46F1-BA2B-36F6327A5BCE}" srcOrd="2" destOrd="0" parTransId="{3217E419-8B36-4087-AC76-625842EC35FF}" sibTransId="{BE05B5E7-5EC9-45E2-A9EE-0495ADBA6EE5}"/>
    <dgm:cxn modelId="{F2BE4222-2F6D-4D5F-9CF5-F46C995BA2CC}" type="presOf" srcId="{27D20948-0DE0-48F0-8D9D-FEDBDF53AAE3}" destId="{BE84878C-359B-4183-B2EB-E6BAD002E613}" srcOrd="0" destOrd="0" presId="urn:microsoft.com/office/officeart/2018/2/layout/IconVerticalSolidList"/>
    <dgm:cxn modelId="{2926FB5F-2D73-4556-A2C2-34CB34346475}" type="presOf" srcId="{EC6B58BC-F4B0-4441-B70B-CE510C48D8C2}" destId="{375D0D4F-E205-470B-9EAB-1DE9D620D515}" srcOrd="0" destOrd="0" presId="urn:microsoft.com/office/officeart/2018/2/layout/IconVerticalSolidList"/>
    <dgm:cxn modelId="{8EA2AD79-C27F-4FA4-8252-D660AC3D752D}" type="presOf" srcId="{3891FB9D-C288-43D0-B343-674F039B9CEB}" destId="{F6B2955E-68C1-4A7E-9091-667FD6A10DD2}" srcOrd="0" destOrd="0" presId="urn:microsoft.com/office/officeart/2018/2/layout/IconVerticalSolidList"/>
    <dgm:cxn modelId="{0090B28A-2B1F-4F48-82CC-6AF4C0F4D830}" srcId="{EC6B58BC-F4B0-4441-B70B-CE510C48D8C2}" destId="{3891FB9D-C288-43D0-B343-674F039B9CEB}" srcOrd="0" destOrd="0" parTransId="{1D92F5D1-7F1B-4BFB-95A9-A736604AF210}" sibTransId="{BB7DA101-9A84-4435-945A-8290044086B9}"/>
    <dgm:cxn modelId="{6AABDCB8-0BED-4C90-9F63-236955B8BD9C}" srcId="{EC6B58BC-F4B0-4441-B70B-CE510C48D8C2}" destId="{27D20948-0DE0-48F0-8D9D-FEDBDF53AAE3}" srcOrd="1" destOrd="0" parTransId="{FD9AA7F2-4E71-4262-B4F0-CFDF5A1B63BC}" sibTransId="{15007ABF-3633-4704-ABF0-5AE13C3966AF}"/>
    <dgm:cxn modelId="{377D27CD-C2A7-4751-8731-9D3E35CE2830}" type="presOf" srcId="{9B7767D7-D5D5-46F1-BA2B-36F6327A5BCE}" destId="{CE8B71A2-F57B-4113-B1D6-ED2E367982E3}" srcOrd="0" destOrd="0" presId="urn:microsoft.com/office/officeart/2018/2/layout/IconVerticalSolidList"/>
    <dgm:cxn modelId="{66E35F4A-C393-4B76-B884-D760E76906CD}" type="presParOf" srcId="{375D0D4F-E205-470B-9EAB-1DE9D620D515}" destId="{E5715CCE-0CFA-4DC0-BECB-37AB7EEFDB07}" srcOrd="0" destOrd="0" presId="urn:microsoft.com/office/officeart/2018/2/layout/IconVerticalSolidList"/>
    <dgm:cxn modelId="{32CA3BFF-13BB-4E94-8239-25BB258C2D78}" type="presParOf" srcId="{E5715CCE-0CFA-4DC0-BECB-37AB7EEFDB07}" destId="{A8462EAF-CB24-400F-8038-271847937991}" srcOrd="0" destOrd="0" presId="urn:microsoft.com/office/officeart/2018/2/layout/IconVerticalSolidList"/>
    <dgm:cxn modelId="{CAE2FB81-C2B8-4DC5-BE8A-43C3C1F716C4}" type="presParOf" srcId="{E5715CCE-0CFA-4DC0-BECB-37AB7EEFDB07}" destId="{3601A17D-7A4A-4F90-93A0-6BADBC8253EC}" srcOrd="1" destOrd="0" presId="urn:microsoft.com/office/officeart/2018/2/layout/IconVerticalSolidList"/>
    <dgm:cxn modelId="{BC031560-635E-437C-A91D-3BA66D4CE35B}" type="presParOf" srcId="{E5715CCE-0CFA-4DC0-BECB-37AB7EEFDB07}" destId="{65F98980-A82D-4889-8A95-885A56A677B3}" srcOrd="2" destOrd="0" presId="urn:microsoft.com/office/officeart/2018/2/layout/IconVerticalSolidList"/>
    <dgm:cxn modelId="{90050F0B-30C7-45D3-83A3-B5A15B93284C}" type="presParOf" srcId="{E5715CCE-0CFA-4DC0-BECB-37AB7EEFDB07}" destId="{F6B2955E-68C1-4A7E-9091-667FD6A10DD2}" srcOrd="3" destOrd="0" presId="urn:microsoft.com/office/officeart/2018/2/layout/IconVerticalSolidList"/>
    <dgm:cxn modelId="{38829556-DEAC-4603-9000-6F0F9D022A0D}" type="presParOf" srcId="{375D0D4F-E205-470B-9EAB-1DE9D620D515}" destId="{4FE0DC30-F7DF-4600-943C-EEF2E3506AAF}" srcOrd="1" destOrd="0" presId="urn:microsoft.com/office/officeart/2018/2/layout/IconVerticalSolidList"/>
    <dgm:cxn modelId="{ECDF8190-0646-46B9-9649-C22F9EF9E5F1}" type="presParOf" srcId="{375D0D4F-E205-470B-9EAB-1DE9D620D515}" destId="{9D6EB294-020B-4D30-A69D-C80458CD3F4E}" srcOrd="2" destOrd="0" presId="urn:microsoft.com/office/officeart/2018/2/layout/IconVerticalSolidList"/>
    <dgm:cxn modelId="{1654940A-3BD9-4B84-8A1A-969BF2DFF6C7}" type="presParOf" srcId="{9D6EB294-020B-4D30-A69D-C80458CD3F4E}" destId="{9EC59EF8-ACBE-406D-9F74-EE61DBFBF443}" srcOrd="0" destOrd="0" presId="urn:microsoft.com/office/officeart/2018/2/layout/IconVerticalSolidList"/>
    <dgm:cxn modelId="{9E39F0EC-4D15-447D-8639-354CAB41400B}" type="presParOf" srcId="{9D6EB294-020B-4D30-A69D-C80458CD3F4E}" destId="{79795725-57E7-45CF-9465-03FC566A464C}" srcOrd="1" destOrd="0" presId="urn:microsoft.com/office/officeart/2018/2/layout/IconVerticalSolidList"/>
    <dgm:cxn modelId="{1D9F62F4-5034-4C70-B4E8-83FE6E136E63}" type="presParOf" srcId="{9D6EB294-020B-4D30-A69D-C80458CD3F4E}" destId="{E6FA933F-397A-42AA-B0E3-3584CE6CBED9}" srcOrd="2" destOrd="0" presId="urn:microsoft.com/office/officeart/2018/2/layout/IconVerticalSolidList"/>
    <dgm:cxn modelId="{124CA543-976B-4DB2-82E9-F2C51FA9701F}" type="presParOf" srcId="{9D6EB294-020B-4D30-A69D-C80458CD3F4E}" destId="{BE84878C-359B-4183-B2EB-E6BAD002E613}" srcOrd="3" destOrd="0" presId="urn:microsoft.com/office/officeart/2018/2/layout/IconVerticalSolidList"/>
    <dgm:cxn modelId="{651AB9A9-6EED-4294-A98A-896FE25D88C9}" type="presParOf" srcId="{375D0D4F-E205-470B-9EAB-1DE9D620D515}" destId="{C9A94D80-6FF6-4627-BEE0-C523FBC383AF}" srcOrd="3" destOrd="0" presId="urn:microsoft.com/office/officeart/2018/2/layout/IconVerticalSolidList"/>
    <dgm:cxn modelId="{953BFA92-CFBC-4F34-8219-0973BAAE2059}" type="presParOf" srcId="{375D0D4F-E205-470B-9EAB-1DE9D620D515}" destId="{139E4CE3-A93F-467E-B5CD-8E73EC10AE1D}" srcOrd="4" destOrd="0" presId="urn:microsoft.com/office/officeart/2018/2/layout/IconVerticalSolidList"/>
    <dgm:cxn modelId="{D7B8266F-00BF-49BF-A77A-9F942719DFC5}" type="presParOf" srcId="{139E4CE3-A93F-467E-B5CD-8E73EC10AE1D}" destId="{D1BF2B62-3980-45CA-91A5-638F4C1C3244}" srcOrd="0" destOrd="0" presId="urn:microsoft.com/office/officeart/2018/2/layout/IconVerticalSolidList"/>
    <dgm:cxn modelId="{15F8EF18-7015-442C-B970-36DE8A45CEBB}" type="presParOf" srcId="{139E4CE3-A93F-467E-B5CD-8E73EC10AE1D}" destId="{56C155E2-C651-410B-B3E9-BE473C9C683B}" srcOrd="1" destOrd="0" presId="urn:microsoft.com/office/officeart/2018/2/layout/IconVerticalSolidList"/>
    <dgm:cxn modelId="{9185AC7A-0F56-46D8-BA94-629288B9A63D}" type="presParOf" srcId="{139E4CE3-A93F-467E-B5CD-8E73EC10AE1D}" destId="{BFEC1C4F-39A9-4058-92A6-08CDC30F96F1}" srcOrd="2" destOrd="0" presId="urn:microsoft.com/office/officeart/2018/2/layout/IconVerticalSolidList"/>
    <dgm:cxn modelId="{237CA38A-0D19-4F54-B400-9EE2C4D8EF9F}" type="presParOf" srcId="{139E4CE3-A93F-467E-B5CD-8E73EC10AE1D}" destId="{CE8B71A2-F57B-4113-B1D6-ED2E367982E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930E9-3B16-424A-A520-1BE643A565A9}">
      <dsp:nvSpPr>
        <dsp:cNvPr id="0" name=""/>
        <dsp:cNvSpPr/>
      </dsp:nvSpPr>
      <dsp:spPr>
        <a:xfrm>
          <a:off x="0" y="31974"/>
          <a:ext cx="6348501" cy="2676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The mission of the Friends of the Schusterman Library (FOSL)  </a:t>
          </a:r>
          <a:br>
            <a:rPr lang="en-US" sz="2600" kern="1200"/>
          </a:br>
          <a:r>
            <a:rPr lang="en-US" sz="2600" kern="1200"/>
            <a:t>is to work as a problem-solving team to advise library leadership, develop and execute fundraising opportunities, and advocate on behalf of the library. </a:t>
          </a:r>
        </a:p>
      </dsp:txBody>
      <dsp:txXfrm>
        <a:off x="130678" y="162652"/>
        <a:ext cx="6087145" cy="2415604"/>
      </dsp:txXfrm>
    </dsp:sp>
    <dsp:sp modelId="{D3877969-38C5-4902-84F0-5C8E8F9D6358}">
      <dsp:nvSpPr>
        <dsp:cNvPr id="0" name=""/>
        <dsp:cNvSpPr/>
      </dsp:nvSpPr>
      <dsp:spPr>
        <a:xfrm>
          <a:off x="0" y="2783815"/>
          <a:ext cx="6348501" cy="2676960"/>
        </a:xfrm>
        <a:prstGeom prst="roundRect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6751989"/>
                <a:satOff val="2501"/>
                <a:lumOff val="7646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FOSL is committed to supporting programming, resources, and innovations provided by the library to our campus and our community, as well as promoting and championing the field of librarianship.</a:t>
          </a:r>
        </a:p>
      </dsp:txBody>
      <dsp:txXfrm>
        <a:off x="130678" y="2914493"/>
        <a:ext cx="6087145" cy="2415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462EAF-CB24-400F-8038-271847937991}">
      <dsp:nvSpPr>
        <dsp:cNvPr id="0" name=""/>
        <dsp:cNvSpPr/>
      </dsp:nvSpPr>
      <dsp:spPr>
        <a:xfrm>
          <a:off x="0" y="670"/>
          <a:ext cx="6254724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01A17D-7A4A-4F90-93A0-6BADBC8253EC}">
      <dsp:nvSpPr>
        <dsp:cNvPr id="0" name=""/>
        <dsp:cNvSpPr/>
      </dsp:nvSpPr>
      <dsp:spPr>
        <a:xfrm>
          <a:off x="474614" y="353689"/>
          <a:ext cx="862935" cy="8629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2955E-68C1-4A7E-9091-667FD6A10DD2}">
      <dsp:nvSpPr>
        <dsp:cNvPr id="0" name=""/>
        <dsp:cNvSpPr/>
      </dsp:nvSpPr>
      <dsp:spPr>
        <a:xfrm>
          <a:off x="1812164" y="670"/>
          <a:ext cx="4442559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Donors want tax deductions for their donations</a:t>
          </a:r>
        </a:p>
      </dsp:txBody>
      <dsp:txXfrm>
        <a:off x="1812164" y="670"/>
        <a:ext cx="4442559" cy="1568973"/>
      </dsp:txXfrm>
    </dsp:sp>
    <dsp:sp modelId="{9EC59EF8-ACBE-406D-9F74-EE61DBFBF443}">
      <dsp:nvSpPr>
        <dsp:cNvPr id="0" name=""/>
        <dsp:cNvSpPr/>
      </dsp:nvSpPr>
      <dsp:spPr>
        <a:xfrm>
          <a:off x="0" y="1961888"/>
          <a:ext cx="6254724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95725-57E7-45CF-9465-03FC566A464C}">
      <dsp:nvSpPr>
        <dsp:cNvPr id="0" name=""/>
        <dsp:cNvSpPr/>
      </dsp:nvSpPr>
      <dsp:spPr>
        <a:xfrm>
          <a:off x="474614" y="2314907"/>
          <a:ext cx="862935" cy="8629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84878C-359B-4183-B2EB-E6BAD002E613}">
      <dsp:nvSpPr>
        <dsp:cNvPr id="0" name=""/>
        <dsp:cNvSpPr/>
      </dsp:nvSpPr>
      <dsp:spPr>
        <a:xfrm>
          <a:off x="1812164" y="1961888"/>
          <a:ext cx="4442559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Some major donors will not give to government agencies</a:t>
          </a:r>
        </a:p>
      </dsp:txBody>
      <dsp:txXfrm>
        <a:off x="1812164" y="1961888"/>
        <a:ext cx="4442559" cy="1568973"/>
      </dsp:txXfrm>
    </dsp:sp>
    <dsp:sp modelId="{D1BF2B62-3980-45CA-91A5-638F4C1C3244}">
      <dsp:nvSpPr>
        <dsp:cNvPr id="0" name=""/>
        <dsp:cNvSpPr/>
      </dsp:nvSpPr>
      <dsp:spPr>
        <a:xfrm>
          <a:off x="0" y="3923105"/>
          <a:ext cx="6254724" cy="15689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C155E2-C651-410B-B3E9-BE473C9C683B}">
      <dsp:nvSpPr>
        <dsp:cNvPr id="0" name=""/>
        <dsp:cNvSpPr/>
      </dsp:nvSpPr>
      <dsp:spPr>
        <a:xfrm>
          <a:off x="474614" y="4276124"/>
          <a:ext cx="862935" cy="8629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B71A2-F57B-4113-B1D6-ED2E367982E3}">
      <dsp:nvSpPr>
        <dsp:cNvPr id="0" name=""/>
        <dsp:cNvSpPr/>
      </dsp:nvSpPr>
      <dsp:spPr>
        <a:xfrm>
          <a:off x="1812164" y="3923105"/>
          <a:ext cx="4442559" cy="1568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050" tIns="166050" rIns="166050" bIns="1660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Public libraries, in particular, often benefit from a separate friends group</a:t>
          </a:r>
        </a:p>
      </dsp:txBody>
      <dsp:txXfrm>
        <a:off x="1812164" y="3923105"/>
        <a:ext cx="4442559" cy="15689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20:48:35.4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5186 6085 16383 0 0,'5'0'0'0'0,"8"0"0"0"0,7 0 0 0 0,5 0 0 0 0,4 0 0 0 0,8 0 0 0 0,9 0 0 0 0,7 0 0 0 0,0 0 0 0 0,-3 6 0 0 0,0 1 0 0 0,3 0 0 0 0,9-1 0 0 0,15-2 0 0 0,1-2 0 0 0,3-1 0 0 0,4 0 0 0 0,4-1 0 0 0,3 0 0 0 0,2-1 0 0 0,-9 1 0 0 0,-13 0 0 0 0,-14 0 0 0 0,-6 0 0 0 0,-1-1 0 0 0,-3 1 0 0 0,0 0 0 0 0,4 0 0 0 0,3 0 0 0 0,4 0 0 0 0,2 0 0 0 0,-3 0 0 0 0,-1 0 0 0 0,-5 0 0 0 0,0 0 0 0 0,2 0 0 0 0,-3 0 0 0 0,-4 0 0 0 0,6 0 0 0 0,4 0 0 0 0,5 0 0 0 0,1 0 0 0 0,7 0 0 0 0,3 0 0 0 0,-1 0 0 0 0,-6 0 0 0 0,-10 0 0 0 0,-3 0 0 0 0,5 0 0 0 0,-1 0 0 0 0,1 0 0 0 0,1 0 0 0 0,-4 0 0 0 0,5 0 0 0 0,8 0 0 0 0,10 0 0 0 0,7 0 0 0 0,12 0 0 0 0,10 0 0 0 0,4 0 0 0 0,5 0 0 0 0,-1 0 0 0 0,7 0 0 0 0,-6 0 0 0 0,-18 0 0 0 0,3 0 0 0 0,-6 0 0 0 0,3 0 0 0 0,-4 0 0 0 0,-2 0 0 0 0,0 0 0 0 0,0 0 0 0 0,2 0 0 0 0,0 0 0 0 0,2 0 0 0 0,-6 0 0 0 0,-7 6 0 0 0,-6 1 0 0 0,-6 0 0 0 0,2-1 0 0 0,-1-2 0 0 0,-2-2 0 0 0,4-1 0 0 0,0 0 0 0 0,-2-1 0 0 0,-1 0 0 0 0,2-1 0 0 0,1 1 0 0 0,-2 0 0 0 0,-3 0 0 0 0,5 0 0 0 0,-1 0 0 0 0,5-1 0 0 0,21 1 0 0 0,4 1 0 0 0,8-1 0 0 0,5 0 0 0 0,-5 0 0 0 0,0 0 0 0 0,3 0 0 0 0,-1 0 0 0 0,-10 0 0 0 0,-10 0 0 0 0,-12 0 0 0 0,-1 0 0 0 0,0 0 0 0 0,4 0 0 0 0,4 0 0 0 0,-2 0 0 0 0,0 0 0 0 0,3 0 0 0 0,7 0 0 0 0,10 0 0 0 0,-3 0 0 0 0,-8 0 0 0 0,2 0 0 0 0,1 0 0 0 0,11 0 0 0 0,8 0 0 0 0,2 0 0 0 0,-4 0 0 0 0,6 0 0 0 0,-2 0 0 0 0,-4 0 0 0 0,1 0 0 0 0,6 0 0 0 0,6 0 0 0 0,2 0 0 0 0,-5 0 0 0 0,-1 0 0 0 0,-6 0 0 0 0,5 0 0 0 0,8 5 0 0 0,21 2 0 0 0,43 0 0 0 0,17-1 0 0 0,5-2 0 0 0,-2-2 0 0 0,-27-1 0 0 0,-7 0 0 0 0,-7-1 0 0 0,-11 0 0 0 0,-1-1 0 0 0,-11 1 0 0 0,-15 0 0 0 0,-15 0 0 0 0,-11 0 0 0 0,-8 0 0 0 0,-10 0 0 0 0,-5 0 0 0 0,-6 0 0 0 0,-1 0 0 0 0,-2 0 0 0 0,1 0 0 0 0,-7 0 0 0 0,-5 0 0 0 0,2 0 0 0 0,1 0 0 0 0,10 0 0 0 0,19 0 0 0 0,9 0 0 0 0,13 0 0 0 0,13 0 0 0 0,6 0 0 0 0,12 0 0 0 0,-4 0 0 0 0,-5 0 0 0 0,-5 0 0 0 0,18 0 0 0 0,4 0 0 0 0,-9 0 0 0 0,-25 0 0 0 0,-17 0 0 0 0,-11 0 0 0 0,-11 0 0 0 0,-4 0 0 0 0,0 0 0 0 0,8 0 0 0 0,5 0 0 0 0,-4 0 0 0 0,-5 0 0 0 0,-2 0 0 0 0,-5 0 0 0 0,-4 0 0 0 0,-10 0 0 0 0,-6 0 0 0 0,-6 0 0 0 0,-9 0 0 0 0,-5 0 0 0 0,-4 0 0 0 0,-4 0 0 0 0,0 0 0 0 0,4 0 0 0 0,2 0 0 0 0,5 0 0 0 0,1 0 0 0 0,4 0 0 0 0,4 0 0 0 0,-1 0 0 0 0,2 0 0 0 0,-2 0 0 0 0,5 0 0 0 0,11 0 0 0 0,10 0 0 0 0,8 0 0 0 0,6 0 0 0 0,3 0 0 0 0,4 0 0 0 0,5 0 0 0 0,3 0 0 0 0,-2 0 0 0 0,0 0 0 0 0,-9 0 0 0 0,-3 0 0 0 0,-7 0 0 0 0,-6 0 0 0 0,-6 0 0 0 0,-11 0 0 0 0,-9 0 0 0 0,-9 0 0 0 0,-1 0 0 0 0,4 0 0 0 0,-2 0 0 0 0,9 0 0 0 0,11 0 0 0 0,5 0 0 0 0,2 0 0 0 0,0 0 0 0 0,-2 0 0 0 0,-1 0 0 0 0,-3 0 0 0 0,0 0 0 0 0,-2 0 0 0 0,-5 0 0 0 0,-8 0 0 0 0,4 0 0 0 0,-2 0 0 0 0,1 0 0 0 0,3 0 0 0 0,-4 0 0 0 0,6 0 0 0 0,4 0 0 0 0,1 0 0 0 0,2 0 0 0 0,-5 0 0 0 0,-3 0 0 0 0,1 0 0 0 0,0 0 0 0 0,-4 0 0 0 0,-5 0 0 0 0,-7 0 0 0 0,1 0 0 0 0,-2 0 0 0 0,-2 0 0 0 0,-3 0 0 0 0,-3 0 0 0 0,0 0 0 0 0,-2 0 0 0 0,0 0 0 0 0,5 0 0 0 0,2 0 0 0 0,-1 0 0 0 0,5 0 0 0 0,0 0 0 0 0,-1 0 0 0 0,-4 0 0 0 0,-1 0 0 0 0,3 0 0 0 0,6 0 0 0 0,0 0 0 0 0,-1 0 0 0 0,-4 0 0 0 0,-3 0 0 0 0,-3 0 0 0 0,-1 0 0 0 0,-2 0 0 0 0,-5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12T20:48:35.4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6165 11215 16383 0 0,'5'0'0'0'0,"2"5"0"0"0,6 2 0 0 0,5 0 0 0 0,6-1 0 0 0,3-2 0 0 0,9-2 0 0 0,4 0 0 0 0,0-2 0 0 0,4 0 0 0 0,0 0 0 0 0,4 0 0 0 0,-1-1 0 0 0,-3 1 0 0 0,-4 0 0 0 0,-3 0 0 0 0,-2 0 0 0 0,-2 0 0 0 0,-1 0 0 0 0,5 0 0 0 0,7 0 0 0 0,2 0 0 0 0,3 0 0 0 0,11 0 0 0 0,5 0 0 0 0,8 0 0 0 0,-3 0 0 0 0,4 0 0 0 0,4 0 0 0 0,1 0 0 0 0,-8 0 0 0 0,6 0 0 0 0,6 0 0 0 0,6 0 0 0 0,8 0 0 0 0,6 0 0 0 0,0 0 0 0 0,0 0 0 0 0,4 0 0 0 0,5 0 0 0 0,1 0 0 0 0,2 0 0 0 0,-2 0 0 0 0,-3 0 0 0 0,1 0 0 0 0,9 0 0 0 0,0 0 0 0 0,7 0 0 0 0,-1 0 0 0 0,-6 0 0 0 0,-2 0 0 0 0,-10 0 0 0 0,-1 0 0 0 0,-3 0 0 0 0,-13 0 0 0 0,-6 0 0 0 0,-2 0 0 0 0,3 0 0 0 0,2 0 0 0 0,3 0 0 0 0,13 0 0 0 0,5 0 0 0 0,1 0 0 0 0,8 0 0 0 0,17 0 0 0 0,8 0 0 0 0,1 0 0 0 0,3 0 0 0 0,-6 0 0 0 0,32 0 0 0 0,19 0 0 0 0,11 0 0 0 0,-9 0 0 0 0,-25 0 0 0 0,-26 0 0 0 0,-15 0 0 0 0,-13 0 0 0 0,-4 0 0 0 0,-5 0 0 0 0,-9 0 0 0 0,6 0 0 0 0,7 0 0 0 0,12-6 0 0 0,8-1 0 0 0,-3 0 0 0 0,-6-4 0 0 0,-7 0 0 0 0,-12 2 0 0 0,-8 2 0 0 0,-13-3 0 0 0,-16 0 0 0 0,-8 2 0 0 0,-2 2 0 0 0,0 3 0 0 0,1 1 0 0 0,8 1 0 0 0,4 1 0 0 0,1 0 0 0 0,0 0 0 0 0,-1 1 0 0 0,-1-1 0 0 0,-6 0 0 0 0,-4 1 0 0 0,1-1 0 0 0,-5 0 0 0 0,0 0 0 0 0,1 0 0 0 0,4 0 0 0 0,-4 0 0 0 0,-6 0 0 0 0,1 0 0 0 0,3 0 0 0 0,-3-6 0 0 0,2-1 0 0 0,8 0 0 0 0,6-4 0 0 0,7 0 0 0 0,8 1 0 0 0,8 3 0 0 0,-2 3 0 0 0,7 1 0 0 0,16 2 0 0 0,10 1 0 0 0,1 0 0 0 0,8 1 0 0 0,9-1 0 0 0,-2 1 0 0 0,4-1 0 0 0,-1 0 0 0 0,9 0 0 0 0,7 1 0 0 0,-1-1 0 0 0,6 0 0 0 0,-2-1 0 0 0,-6 1 0 0 0,-6 0 0 0 0,15 0 0 0 0,2 0 0 0 0,-4 0 0 0 0,-2 0 0 0 0,-6 0 0 0 0,5 0 0 0 0,2 0 0 0 0,9 0 0 0 0,29 0 0 0 0,10 0 0 0 0,7 0 0 0 0,7 0 0 0 0,-13 0 0 0 0,-14 0 0 0 0,-18 0 0 0 0,-5 0 0 0 0,-10 0 0 0 0,-5 6 0 0 0,-1 1 0 0 0,-5 0 0 0 0,-6-1 0 0 0,-5-2 0 0 0,-4-2 0 0 0,-8-1 0 0 0,-10 0 0 0 0,-18-1 0 0 0,-15 0 0 0 0,-10-1 0 0 0,-7 1 0 0 0,-9 0 0 0 0,-8 0 0 0 0,-2 0 0 0 0,2-1 0 0 0,-1 1 0 0 0,13 0 0 0 0,7 0 0 0 0,14 6 0 0 0,15 7 0 0 0,8 1 0 0 0,8 4 0 0 0,1-1 0 0 0,-13-4 0 0 0,-13-4 0 0 0,-10-3 0 0 0,-7-3 0 0 0,0-2 0 0 0,-5-1 0 0 0,-4 0 0 0 0,-1-1 0 0 0,1 0 0 0 0,5 0 0 0 0,3 1 0 0 0,7 0 0 0 0,0 0 0 0 0,-7 0 0 0 0,-10 0 0 0 0,-9 0 0 0 0,-8 0 0 0 0,-5 0 0 0 0,-4 0 0 0 0,-2 0 0 0 0,-1 0 0 0 0,6 0 0 0 0,1 0 0 0 0,1 0 0 0 0,-1 0 0 0 0,-1 0 0 0 0,-2 0 0 0 0,-1 0 0 0 0,0 0 0 0 0,-1 0 0 0 0,0 0 0 0 0,0 0 0 0 0,5 0 0 0 0,2 0 0 0 0,0 0 0 0 0,-1 0 0 0 0,-2 0 0 0 0,-2 0 0 0 0,-1 0 0 0 0,0 0 0 0 0,-1 0 0 0 0,0 0 0 0 0,0 0 0 0 0,0 0 0 0 0,-1 0 0 0 0,1 0 0 0 0,0 0 0 0 0,0 0 0 0 0,-5 0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87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86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0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8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9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5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4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7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11/12/2024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3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9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27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95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26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11/12/2024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841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11/12/2024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9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6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770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7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80" r:id="rId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53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2" r:id="rId2"/>
    <p:sldLayoutId id="2147483706" r:id="rId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pinophorosaurus_digsit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customXml" Target="../ink/ink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.cloud.microsoft/H2gmAfBcAFDAET1J?ref=Link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tulsa.ou.edu/fos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096266-3D03-49FA-9845-26BE7364E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000" i="1">
                <a:solidFill>
                  <a:srgbClr val="FFFFFF"/>
                </a:solidFill>
              </a:rPr>
              <a:t>Digging for FOSLs 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E94380-B606-C159-74D2-23E22D2FC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798" r="15889" b="-2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itchFamily="34" charset="0"/>
              <a:buChar char=" "/>
            </a:pPr>
            <a:r>
              <a:rPr lang="en-US" sz="1800" i="1" dirty="0">
                <a:solidFill>
                  <a:srgbClr val="FFFFFF"/>
                </a:solidFill>
                <a:latin typeface="+mn-lt"/>
              </a:rPr>
              <a:t>Launching a successful </a:t>
            </a:r>
            <a:br>
              <a:rPr lang="en-US" sz="1800" i="1" dirty="0">
                <a:latin typeface="+mn-lt"/>
              </a:rPr>
            </a:br>
            <a:r>
              <a:rPr lang="en-US" sz="1800" i="1" dirty="0">
                <a:solidFill>
                  <a:srgbClr val="FFFFFF"/>
                </a:solidFill>
                <a:latin typeface="+mn-lt"/>
              </a:rPr>
              <a:t>library friends group</a:t>
            </a:r>
          </a:p>
          <a:p>
            <a:pPr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  <a:latin typeface="+mn-lt"/>
            </a:endParaRPr>
          </a:p>
          <a:p>
            <a:pPr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  <a:latin typeface="+mn-lt"/>
            </a:endParaRPr>
          </a:p>
          <a:p>
            <a:r>
              <a:rPr lang="en-US" sz="1800" dirty="0">
                <a:solidFill>
                  <a:srgbClr val="FFFFFF"/>
                </a:solidFill>
                <a:latin typeface="+mn-lt"/>
              </a:rPr>
              <a:t>Stewart Brower, Director, Schusterman Library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solidFill>
                  <a:srgbClr val="FFFFFF"/>
                </a:solidFill>
                <a:latin typeface="+mn-lt"/>
              </a:rPr>
              <a:t>University of Oklahoma-Tulsa</a:t>
            </a:r>
            <a:endParaRPr lang="en-US" sz="1800" i="1" dirty="0">
              <a:solidFill>
                <a:srgbClr val="FFFFFF"/>
              </a:solidFill>
              <a:latin typeface="+mn-lt"/>
              <a:ea typeface="Calibri Light" panose="020F0302020204030204"/>
              <a:cs typeface="Calibri Light" panose="020F0302020204030204"/>
            </a:endParaRPr>
          </a:p>
          <a:p>
            <a:pPr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17B541-1E0B-720C-E727-EDBAD16A374E}"/>
              </a:ext>
            </a:extLst>
          </p:cNvPr>
          <p:cNvSpPr txBox="1"/>
          <p:nvPr/>
        </p:nvSpPr>
        <p:spPr>
          <a:xfrm>
            <a:off x="0" y="6864350"/>
            <a:ext cx="4076700" cy="3175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ThePhoto by PhotoAuthor is licensed under CCYYSA.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ircular logo with a building and text&#10;&#10;Description automatically generated">
            <a:extLst>
              <a:ext uri="{FF2B5EF4-FFF2-40B4-BE49-F238E27FC236}">
                <a16:creationId xmlns:a16="http://schemas.microsoft.com/office/drawing/2014/main" id="{66431971-1F75-8CA7-A6D7-BDB26FB49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5000"/>
          </a:blip>
          <a:srcRect t="22579" b="211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37FFD2-2E38-06A8-AC97-8F97B4616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>
                <a:solidFill>
                  <a:schemeClr val="tx1"/>
                </a:solidFill>
              </a:rPr>
              <a:t>Objectives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C2767-D547-B868-39B4-AD9CF39F7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6656" y="2011680"/>
            <a:ext cx="10753725" cy="3766185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chemeClr val="tx1"/>
                </a:solidFill>
              </a:rPr>
              <a:t>Defining "Friends" of libraries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chemeClr val="tx1"/>
                </a:solidFill>
              </a:rPr>
              <a:t>History of FOSL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chemeClr val="tx1"/>
                </a:solidFill>
              </a:rPr>
              <a:t>FOSL activities and fundraising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chemeClr val="tx1"/>
                </a:solidFill>
              </a:rPr>
              <a:t>Lessons learned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chemeClr val="tx1"/>
                </a:solidFill>
              </a:rPr>
              <a:t>Future of FOSL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30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096266-3D03-49FA-9845-26BE7364E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9A1D8-AB54-6398-9EBF-A912C4A40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Defining "Friends"</a:t>
            </a:r>
          </a:p>
        </p:txBody>
      </p:sp>
      <p:pic>
        <p:nvPicPr>
          <p:cNvPr id="5" name="Content Placeholder 4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90208688-1C9E-F7AB-F96E-510E7AAFF7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6477" r="15828" b="-1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EDE95-8EF6-4867-DBBB-093EC38ECD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"...an organization established to promote and financially support the resources, services, and needs of the academic library and to serve as advocates for the value of the library."</a:t>
            </a:r>
          </a:p>
          <a:p>
            <a:r>
              <a:rPr lang="en-US" sz="1400">
                <a:solidFill>
                  <a:srgbClr val="FFFFFF"/>
                </a:solidFill>
              </a:rPr>
              <a:t>Hanson, C. D. (n.d.). </a:t>
            </a:r>
            <a:r>
              <a:rPr lang="en-US" sz="1400" i="1">
                <a:solidFill>
                  <a:srgbClr val="FFFFFF"/>
                </a:solidFill>
              </a:rPr>
              <a:t>Academic Library Friends (ALA Toolkit)</a:t>
            </a:r>
            <a:endParaRPr lang="en-US" sz="1400">
              <a:solidFill>
                <a:srgbClr val="FFFFFF"/>
              </a:solidFill>
            </a:endParaRPr>
          </a:p>
          <a:p>
            <a:endParaRPr lang="en-US" sz="1400" i="1">
              <a:solidFill>
                <a:srgbClr val="FFFFFF"/>
              </a:solidFill>
            </a:endParaRPr>
          </a:p>
          <a:p>
            <a:r>
              <a:rPr lang="en-US" sz="1400">
                <a:solidFill>
                  <a:srgbClr val="FFFFFF"/>
                </a:solidFill>
              </a:rPr>
              <a:t>Currently defined as 58 non-dues-paying members</a:t>
            </a:r>
            <a:endParaRPr lang="en-US" sz="1400" i="1">
              <a:solidFill>
                <a:srgbClr val="FFFFFF"/>
              </a:solidFill>
            </a:endParaRPr>
          </a:p>
          <a:p>
            <a:r>
              <a:rPr lang="en-US" sz="1400">
                <a:solidFill>
                  <a:srgbClr val="FFFFFF"/>
                </a:solidFill>
              </a:rPr>
              <a:t>Including 26 former Schusterman employees, 3 former campus presidents, a former Tulsa mayor, and the current VP OU-Tulsa</a:t>
            </a:r>
          </a:p>
          <a:p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9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096266-3D03-49FA-9845-26BE7364E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8C336-A660-77AB-4EC4-BFFEDD675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Brainstorming FOSL</a:t>
            </a:r>
          </a:p>
        </p:txBody>
      </p:sp>
      <p:pic>
        <p:nvPicPr>
          <p:cNvPr id="7" name="Content Placeholder 6" descr="A white board with many sticky notes on it&#10;&#10;Description automatically generated">
            <a:extLst>
              <a:ext uri="{FF2B5EF4-FFF2-40B4-BE49-F238E27FC236}">
                <a16:creationId xmlns:a16="http://schemas.microsoft.com/office/drawing/2014/main" id="{F0161504-3308-6488-E523-7C68E6D16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624" r="-2" b="16622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0CB68-BBB2-3257-AF11-E1E1D141A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500"/>
              <a:t>The mission of the: </a:t>
            </a:r>
          </a:p>
          <a:p>
            <a:pPr lvl="1">
              <a:buFont typeface="Arial" pitchFamily="34" charset="0"/>
              <a:buChar char=" "/>
            </a:pPr>
            <a:r>
              <a:rPr lang="en-US" sz="1500">
                <a:solidFill>
                  <a:srgbClr val="FFFFFF"/>
                </a:solidFill>
              </a:rPr>
              <a:t>"SchusterFriends"</a:t>
            </a:r>
          </a:p>
          <a:p>
            <a:pPr lvl="1">
              <a:buFont typeface="Arial" pitchFamily="34" charset="0"/>
              <a:buChar char=" "/>
            </a:pPr>
            <a:r>
              <a:rPr lang="en-US" sz="1500">
                <a:solidFill>
                  <a:srgbClr val="FFFFFF"/>
                </a:solidFill>
              </a:rPr>
              <a:t>"Schusterman Library League of SuperFriends"</a:t>
            </a:r>
          </a:p>
          <a:p>
            <a:pPr lvl="1">
              <a:buFont typeface="Arial" pitchFamily="34" charset="0"/>
              <a:buChar char=" "/>
            </a:pPr>
            <a:r>
              <a:rPr lang="en-US" sz="1500">
                <a:solidFill>
                  <a:srgbClr val="FFFFFF"/>
                </a:solidFill>
              </a:rPr>
              <a:t>"The Secret Society..."</a:t>
            </a:r>
          </a:p>
          <a:p>
            <a:pPr lvl="1">
              <a:buFont typeface="Arial" pitchFamily="34" charset="0"/>
              <a:buChar char=" "/>
            </a:pPr>
            <a:r>
              <a:rPr lang="en-US" sz="1500">
                <a:solidFill>
                  <a:srgbClr val="FFFFFF"/>
                </a:solidFill>
              </a:rPr>
              <a:t>"Schusterman Library Advocates"</a:t>
            </a:r>
          </a:p>
          <a:p>
            <a:pPr lvl="1">
              <a:buFont typeface="Arial" pitchFamily="34" charset="0"/>
              <a:buChar char=" "/>
            </a:pPr>
            <a:r>
              <a:rPr lang="en-US" sz="1500">
                <a:solidFill>
                  <a:srgbClr val="FFFFFF"/>
                </a:solidFill>
              </a:rPr>
              <a:t>"Insiders"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 sz="1500"/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500"/>
              <a:t>Is to help the library… 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500"/>
              <a:t>"support library," "fund special projects," "solve problems," "enrich &amp; </a:t>
            </a:r>
            <a:r>
              <a:rPr lang="en-US" sz="1500" b="1"/>
              <a:t>positively impact librarianship</a:t>
            </a:r>
            <a:r>
              <a:rPr lang="en-US" sz="1500"/>
              <a:t> in Oklahoma" … 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92261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5165E19-5745-4681-8701-15B4DA5FD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B21066-6898-A38D-C1AB-3569760B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9" y="639763"/>
            <a:ext cx="3573872" cy="549275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 Light"/>
              </a:rPr>
              <a:t>FOSL Founders Meeting  - Fall 2022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B8E9E63-CF8B-1061-D3D7-511B6845C2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01684"/>
              </p:ext>
            </p:extLst>
          </p:nvPr>
        </p:nvGraphicFramePr>
        <p:xfrm>
          <a:off x="5194570" y="639763"/>
          <a:ext cx="6348501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1559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539647-C90E-4F94-AB5B-567A76759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document with text and a black text&#10;&#10;Description automatically generated">
            <a:extLst>
              <a:ext uri="{FF2B5EF4-FFF2-40B4-BE49-F238E27FC236}">
                <a16:creationId xmlns:a16="http://schemas.microsoft.com/office/drawing/2014/main" id="{98E761E0-272A-7943-287D-15A5153273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</a:blip>
          <a:srcRect r="577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3E7528-6F9F-9054-2FC4-1902F33C8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10782300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800">
                <a:solidFill>
                  <a:schemeClr val="tx1"/>
                </a:solidFill>
              </a:rPr>
              <a:t>The 501c3</a:t>
            </a:r>
          </a:p>
        </p:txBody>
      </p:sp>
    </p:spTree>
    <p:extLst>
      <p:ext uri="{BB962C8B-B14F-4D97-AF65-F5344CB8AC3E}">
        <p14:creationId xmlns:p14="http://schemas.microsoft.com/office/powerpoint/2010/main" val="343350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3882E-1953-F29D-6C1E-5F00B4781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8" y="639763"/>
            <a:ext cx="3997693" cy="5492750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FFFFFF"/>
                </a:solidFill>
                <a:ea typeface="Calibri Light"/>
                <a:cs typeface="Calibri Light"/>
              </a:rPr>
              <a:t>Should my Friends group be a separate non-profit? </a:t>
            </a:r>
            <a:endParaRPr lang="en-US" sz="6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9AEA19-6521-AC8C-938B-C77296FD80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448710"/>
              </p:ext>
            </p:extLst>
          </p:nvPr>
        </p:nvGraphicFramePr>
        <p:xfrm>
          <a:off x="5288347" y="639763"/>
          <a:ext cx="6254724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196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096266-3D03-49FA-9845-26BE7364E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887A9-4FD1-D747-C10A-5CF5D1E6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4265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cs typeface="Calibri Light"/>
              </a:rPr>
              <a:t>Model adopted in early 2023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BE161D26-E444-2D63-E897-0B1F5E74F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3" r="1" b="29572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34E71-F2F6-64C0-87B0-19C26CC46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09041"/>
            <a:ext cx="3401568" cy="38088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Membership drive – Every Founder would recruit five members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Membership would be free of charge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Membership roster would receive newsletters and announcements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FOSL-only events, 2 per year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Fundraising push for Giving Day</a:t>
            </a:r>
          </a:p>
          <a:p>
            <a:pPr marL="285750" indent="-285750">
              <a:lnSpc>
                <a:spcPct val="85000"/>
              </a:lnSpc>
              <a:buFont typeface="Arial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  <a:ea typeface="Calibri Light"/>
                <a:cs typeface="Calibri Light" panose="020F0302020204030204"/>
              </a:rPr>
              <a:t>What about the OU Foundation and MOUs? </a:t>
            </a:r>
          </a:p>
        </p:txBody>
      </p:sp>
    </p:spTree>
    <p:extLst>
      <p:ext uri="{BB962C8B-B14F-4D97-AF65-F5344CB8AC3E}">
        <p14:creationId xmlns:p14="http://schemas.microsoft.com/office/powerpoint/2010/main" val="183901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96CBB6-8D24-4FA5-A518-D9D878A40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8857F7-F05F-4317-9D97-F35571819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white text on a white background&#10;&#10;Description automatically generated">
            <a:extLst>
              <a:ext uri="{FF2B5EF4-FFF2-40B4-BE49-F238E27FC236}">
                <a16:creationId xmlns:a16="http://schemas.microsoft.com/office/drawing/2014/main" id="{360E00FD-2B7C-46FD-B13A-6740DE1A0B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4333" y="973117"/>
            <a:ext cx="10605504" cy="49315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82C2733-D886-CE79-CD86-88D43A6AB246}"/>
                  </a:ext>
                </a:extLst>
              </p14:cNvPr>
              <p14:cNvContentPartPr/>
              <p14:nvPr/>
            </p14:nvContentPartPr>
            <p14:xfrm>
              <a:off x="1096817" y="2066636"/>
              <a:ext cx="7954447" cy="35139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82C2733-D886-CE79-CD86-88D43A6AB2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3180" y="1960154"/>
                <a:ext cx="8062081" cy="2477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533C408-5474-3D31-B9B3-D822E7523D3D}"/>
                  </a:ext>
                </a:extLst>
              </p14:cNvPr>
              <p14:cNvContentPartPr/>
              <p14:nvPr/>
            </p14:nvContentPartPr>
            <p14:xfrm>
              <a:off x="1524000" y="4247923"/>
              <a:ext cx="7133786" cy="59034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533C408-5474-3D31-B9B3-D822E7523D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0363" y="4140588"/>
                <a:ext cx="7241421" cy="27334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0338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201292-C9E5-4449-BDD9-6FB03B139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CFCBE-6BA3-B65F-5A93-E7F60FE2C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FOSL web page</a:t>
            </a:r>
          </a:p>
        </p:txBody>
      </p:sp>
      <p:pic>
        <p:nvPicPr>
          <p:cNvPr id="5" name="Picture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9C61C5F-5631-148A-245F-971E4776849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111" b="4615"/>
          <a:stretch/>
        </p:blipFill>
        <p:spPr>
          <a:xfrm>
            <a:off x="633999" y="1942219"/>
            <a:ext cx="6278529" cy="298382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4A6C0-706C-19C6-1FBC-788B7DE37A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>
                <a:solidFill>
                  <a:srgbClr val="FFFFFF"/>
                </a:solidFill>
              </a:rPr>
              <a:t>Dues-free membership structure emphasizes "giving" over "paying"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>
                <a:solidFill>
                  <a:srgbClr val="FFFFFF"/>
                </a:solidFill>
              </a:rPr>
              <a:t>Newsletter published three times a year on Microsoft Sway platform: </a:t>
            </a:r>
            <a:r>
              <a:rPr lang="en-US" sz="1800">
                <a:solidFill>
                  <a:srgbClr val="FFFFFF"/>
                </a:solidFill>
                <a:hlinkClick r:id="rId3"/>
              </a:rPr>
              <a:t>https://sway.cloud.microsoft/H2gmAfBcAFDAET1J?ref=Link</a:t>
            </a:r>
            <a:r>
              <a:rPr lang="en-US" sz="1800">
                <a:solidFill>
                  <a:srgbClr val="FFFFFF"/>
                </a:solidFill>
              </a:rPr>
              <a:t> 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>
                <a:solidFill>
                  <a:srgbClr val="FFFFFF"/>
                </a:solidFill>
              </a:rPr>
              <a:t>Sway optimized for web/mobile and produces basic usage stats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26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screenshot of a phone&#10;&#10;Description automatically generated">
            <a:extLst>
              <a:ext uri="{FF2B5EF4-FFF2-40B4-BE49-F238E27FC236}">
                <a16:creationId xmlns:a16="http://schemas.microsoft.com/office/drawing/2014/main" id="{38CC8418-83DC-E66F-1140-2D96B0EA6F0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t="1560" b="-54"/>
          <a:stretch/>
        </p:blipFill>
        <p:spPr>
          <a:xfrm>
            <a:off x="0" y="521616"/>
            <a:ext cx="12192000" cy="6024563"/>
          </a:xfrm>
        </p:spPr>
      </p:pic>
    </p:spTree>
    <p:extLst>
      <p:ext uri="{BB962C8B-B14F-4D97-AF65-F5344CB8AC3E}">
        <p14:creationId xmlns:p14="http://schemas.microsoft.com/office/powerpoint/2010/main" val="2007666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6EA1A26-163F-4F15-91F4-F2C51AC9C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8F1A81-F894-9A0B-7D40-A4A10DAD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cs typeface="Calibri Light"/>
              </a:rPr>
              <a:t>Janet Minnerath Teddy Bear Drive 2023</a:t>
            </a:r>
            <a:endParaRPr lang="en-US" dirty="0"/>
          </a:p>
        </p:txBody>
      </p:sp>
      <p:pic>
        <p:nvPicPr>
          <p:cNvPr id="5" name="Content Placeholder 4" descr="A group of stuffed animals next to a tree&#10;&#10;Description automatically generated">
            <a:extLst>
              <a:ext uri="{FF2B5EF4-FFF2-40B4-BE49-F238E27FC236}">
                <a16:creationId xmlns:a16="http://schemas.microsoft.com/office/drawing/2014/main" id="{49A93A57-AEE6-074C-AE91-1D5FB7D68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35" r="9717" b="-1"/>
          <a:stretch/>
        </p:blipFill>
        <p:spPr>
          <a:xfrm>
            <a:off x="633999" y="640080"/>
            <a:ext cx="6278529" cy="55881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D9BD6-F3E5-F5ED-A395-C7880B9B8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Collected 154 items to donate to the Child Abuse Network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All delivered in early January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Announced in Jan/Feb newsletter with note about increasing the goal to 200 items for 2024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FOSL sponsoring a Teddy Bear Day reception to kick off donation campaign, early December 2024</a:t>
            </a:r>
          </a:p>
        </p:txBody>
      </p:sp>
    </p:spTree>
    <p:extLst>
      <p:ext uri="{BB962C8B-B14F-4D97-AF65-F5344CB8AC3E}">
        <p14:creationId xmlns:p14="http://schemas.microsoft.com/office/powerpoint/2010/main" val="2781432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5C3FE1E-0A7F-41BE-A568-1BF85E2E8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0840" y="0"/>
            <a:ext cx="5471160" cy="685800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69C30-7D3C-AD47-0F14-E5FF8F51E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7213" y="499533"/>
            <a:ext cx="4345858" cy="16581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Library Patio Update</a:t>
            </a:r>
            <a:r>
              <a:rPr lang="en-US" sz="4800" dirty="0">
                <a:solidFill>
                  <a:srgbClr val="66683D"/>
                </a:solidFill>
              </a:rPr>
              <a:t> </a:t>
            </a:r>
          </a:p>
        </p:txBody>
      </p:sp>
      <p:pic>
        <p:nvPicPr>
          <p:cNvPr id="7" name="Picture 6" descr="A building with glass walls and tables&#10;&#10;Description automatically generated">
            <a:extLst>
              <a:ext uri="{FF2B5EF4-FFF2-40B4-BE49-F238E27FC236}">
                <a16:creationId xmlns:a16="http://schemas.microsoft.com/office/drawing/2014/main" id="{70044DB9-4E2A-ED44-A289-223F93858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358" r="-2" b="21888"/>
          <a:stretch/>
        </p:blipFill>
        <p:spPr>
          <a:xfrm>
            <a:off x="643192" y="842909"/>
            <a:ext cx="5451627" cy="485214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79128-FD1B-025F-528B-98B84E874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7213" y="2011680"/>
            <a:ext cx="4345858" cy="386473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Weatherproof electrical outlets every 8 feet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cs typeface="Calibri Light"/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New set of outdoor furniture with umbrella to match existing two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Outdoor </a:t>
            </a:r>
            <a:r>
              <a:rPr lang="en-US" sz="18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WiFi</a:t>
            </a: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 range extended during 2020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Cost of $3614 – Was highlighted on Giving Day as a FOSL sponsored library improvement</a:t>
            </a:r>
          </a:p>
        </p:txBody>
      </p:sp>
    </p:spTree>
    <p:extLst>
      <p:ext uri="{BB962C8B-B14F-4D97-AF65-F5344CB8AC3E}">
        <p14:creationId xmlns:p14="http://schemas.microsoft.com/office/powerpoint/2010/main" val="3348841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D27032B6-DFE5-B3B6-9D7E-8873B98500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6965" b="26965"/>
          <a:stretch/>
        </p:blipFill>
        <p:spPr>
          <a:xfrm>
            <a:off x="20" y="10"/>
            <a:ext cx="12191980" cy="42126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12708"/>
            <a:ext cx="12192000" cy="2645291"/>
          </a:xfrm>
          <a:prstGeom prst="rect">
            <a:avLst/>
          </a:prstGeom>
          <a:solidFill>
            <a:srgbClr val="415A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E3411-58C6-6C86-1ABF-CEE0219A4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4544814"/>
            <a:ext cx="4843555" cy="1807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400" dirty="0"/>
              <a:t>Hire Me Preconference </a:t>
            </a:r>
            <a:br>
              <a:rPr lang="en-US" sz="4400" dirty="0"/>
            </a:br>
            <a:r>
              <a:rPr lang="en-US" sz="4400" dirty="0"/>
              <a:t>at OLA 2024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6CF9A5-BEA4-4284-A8B5-D033E5B4B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76175" y="4900003"/>
            <a:ext cx="0" cy="109728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D7009-9451-DD51-E622-30F1BFBBE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5999" y="4540559"/>
            <a:ext cx="5334382" cy="1816169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600" dirty="0">
                <a:solidFill>
                  <a:srgbClr val="FFFFFF"/>
                </a:solidFill>
                <a:cs typeface="Calibri Light"/>
              </a:rPr>
              <a:t>Full day preconference included workshop, headshots, speed networking, resume review clinic, and mock interview sessions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600" dirty="0">
                <a:solidFill>
                  <a:srgbClr val="FFFFFF"/>
                </a:solidFill>
                <a:cs typeface="Calibri Light"/>
              </a:rPr>
              <a:t>19 attendees</a:t>
            </a:r>
            <a:endParaRPr lang="en-US" sz="1600">
              <a:cs typeface="Calibri Light"/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600" dirty="0">
                <a:solidFill>
                  <a:srgbClr val="FFFFFF"/>
                </a:solidFill>
                <a:cs typeface="Calibri Light"/>
              </a:rPr>
              <a:t>Hire Me workshop conducted by Brower, Buffy Edwards, Allison Embry-Saenz, Alyssa </a:t>
            </a:r>
            <a:r>
              <a:rPr lang="en-US" sz="1600" dirty="0" err="1">
                <a:solidFill>
                  <a:srgbClr val="FFFFFF"/>
                </a:solidFill>
                <a:cs typeface="Calibri Light"/>
              </a:rPr>
              <a:t>Migdalski</a:t>
            </a:r>
            <a:r>
              <a:rPr lang="en-US" sz="1600" dirty="0">
                <a:solidFill>
                  <a:srgbClr val="FFFFFF"/>
                </a:solidFill>
                <a:cs typeface="Calibri Light"/>
              </a:rPr>
              <a:t>, and Andy Taylor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sz="1600" dirty="0">
                <a:solidFill>
                  <a:srgbClr val="FFFFFF"/>
                </a:solidFill>
                <a:cs typeface="Calibri Light"/>
              </a:rPr>
              <a:t>Estimated cost of $4600, incl. registration, food and photos</a:t>
            </a:r>
          </a:p>
        </p:txBody>
      </p:sp>
    </p:spTree>
    <p:extLst>
      <p:ext uri="{BB962C8B-B14F-4D97-AF65-F5344CB8AC3E}">
        <p14:creationId xmlns:p14="http://schemas.microsoft.com/office/powerpoint/2010/main" val="3999596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CEFFDD-605F-41E2-8017-6484074C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rgbClr val="783D54"/>
          </a:solidFill>
          <a:ln>
            <a:solidFill>
              <a:srgbClr val="783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32D6A-4E8D-FC8B-4620-62A48E1CA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cs typeface="Calibri Light"/>
              </a:rPr>
              <a:t>OU Giving Day</a:t>
            </a:r>
            <a:endParaRPr lang="en-US" dirty="0"/>
          </a:p>
        </p:txBody>
      </p:sp>
      <p:pic>
        <p:nvPicPr>
          <p:cNvPr id="5" name="Content Placeholder 4" descr="A red sign with blue text and a hand&#10;&#10;Description automatically generated">
            <a:extLst>
              <a:ext uri="{FF2B5EF4-FFF2-40B4-BE49-F238E27FC236}">
                <a16:creationId xmlns:a16="http://schemas.microsoft.com/office/drawing/2014/main" id="{FF4EB472-0129-9C65-6418-5442F4549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1911587"/>
            <a:ext cx="6278529" cy="304508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38A56-A8DA-B10B-6561-25C60E7D4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rgbClr val="FFFFFF"/>
                </a:solidFill>
                <a:cs typeface="Calibri Light"/>
              </a:rPr>
              <a:t>One-day campaign for financial gifts to OU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rgbClr val="FFFFFF"/>
                </a:solidFill>
                <a:cs typeface="Calibri Light"/>
              </a:rPr>
              <a:t>Sponsored "Challenges" throughout the day include opportunities just for OU-Tulsa campus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rgbClr val="FFFFFF"/>
                </a:solidFill>
                <a:cs typeface="Calibri Light"/>
              </a:rPr>
              <a:t>FOSL Newsletter reminds members of event and spotlights challenges that would award the library additional funds</a:t>
            </a:r>
          </a:p>
        </p:txBody>
      </p:sp>
    </p:spTree>
    <p:extLst>
      <p:ext uri="{BB962C8B-B14F-4D97-AF65-F5344CB8AC3E}">
        <p14:creationId xmlns:p14="http://schemas.microsoft.com/office/powerpoint/2010/main" val="3271485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7CEFFDD-605F-41E2-8017-6484074C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92FAB-79DA-14FB-9CDC-F936D9E00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1868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Giving Day Tallies</a:t>
            </a:r>
            <a:endParaRPr lang="en-US" sz="4000">
              <a:solidFill>
                <a:srgbClr val="FFFFFF"/>
              </a:solidFill>
              <a:cs typeface="Calibri Ligh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9F428B-BC6D-612F-531F-C380AFF749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2" t="2507" r="876" b="2972"/>
          <a:stretch/>
        </p:blipFill>
        <p:spPr>
          <a:xfrm>
            <a:off x="272639" y="1179807"/>
            <a:ext cx="7001217" cy="3996279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74C988D-A1A7-E5CC-4AF9-4609309C9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3212" y="1924473"/>
            <a:ext cx="3401568" cy="46153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2024: A  major $10,000 gift won us the "Biggest Gift to OU-Tulsa" challenge for an </a:t>
            </a:r>
            <a:r>
              <a:rPr lang="en-US" sz="1800" err="1">
                <a:solidFill>
                  <a:srgbClr val="FFFFFF"/>
                </a:solidFill>
                <a:cs typeface="Calibri Light" panose="020F0302020204030204"/>
              </a:rPr>
              <a:t>add'l</a:t>
            </a: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 $2000.  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We also rec'd:</a:t>
            </a:r>
          </a:p>
          <a:p>
            <a:pPr marL="347345" lvl="1">
              <a:buFont typeface="Courier New" pitchFamily="34" charset="0"/>
              <a:buChar char="o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A gift for $1000 (first time donor)</a:t>
            </a:r>
          </a:p>
          <a:p>
            <a:pPr marL="347345" lvl="1">
              <a:buFont typeface="Courier New" pitchFamily="34" charset="0"/>
              <a:buChar char="o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Two gifts for $500 (each first-time donors)</a:t>
            </a:r>
          </a:p>
          <a:p>
            <a:pPr marL="347345" lvl="1">
              <a:buFont typeface="Courier New" pitchFamily="34" charset="0"/>
              <a:buChar char="o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Five $100 gifts (two first-time donors) </a:t>
            </a:r>
          </a:p>
          <a:p>
            <a:pPr marL="347345" lvl="1">
              <a:buFont typeface="Courier New" pitchFamily="34" charset="0"/>
              <a:buChar char="o"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48 individual gifts 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cs typeface="Calibri Light" panose="020F0302020204030204"/>
              </a:rPr>
              <a:t>Incl. one donor who made twenty-one $10 gifts during the "Most Gifts OU-Tulsa" challenge – Second place for an </a:t>
            </a:r>
            <a:r>
              <a:rPr lang="en-US" sz="1800" err="1">
                <a:solidFill>
                  <a:srgbClr val="FFFFFF"/>
                </a:solidFill>
                <a:cs typeface="Calibri Light"/>
              </a:rPr>
              <a:t>add'l</a:t>
            </a:r>
            <a:r>
              <a:rPr lang="en-US" sz="1800" dirty="0">
                <a:solidFill>
                  <a:srgbClr val="FFFFFF"/>
                </a:solidFill>
                <a:cs typeface="Calibri Light"/>
              </a:rPr>
              <a:t> $1000</a:t>
            </a:r>
          </a:p>
        </p:txBody>
      </p:sp>
    </p:spTree>
    <p:extLst>
      <p:ext uri="{BB962C8B-B14F-4D97-AF65-F5344CB8AC3E}">
        <p14:creationId xmlns:p14="http://schemas.microsoft.com/office/powerpoint/2010/main" val="474272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995BF0-8E87-4ECF-904C-D047955C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4648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3B0EA9-EFAA-EA61-347C-671DFB950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5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Popsicles </a:t>
            </a:r>
            <a:br>
              <a:rPr lang="en-US" sz="45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5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 T-Shirts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C3707-41B7-96C1-5B84-F58FC1A3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5702709"/>
            <a:ext cx="10923638" cy="52110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  <a:spcBef>
                <a:spcPts val="1300"/>
              </a:spcBef>
            </a:pPr>
            <a:r>
              <a:rPr lang="en-US" sz="3200">
                <a:solidFill>
                  <a:srgbClr val="FFFFFF"/>
                </a:solidFill>
                <a:latin typeface="+mj-lt"/>
              </a:rPr>
              <a:t>Lessons Learned</a:t>
            </a:r>
          </a:p>
        </p:txBody>
      </p:sp>
      <p:pic>
        <p:nvPicPr>
          <p:cNvPr id="5" name="Content Placeholder 4" descr="A person putting a drink into a cooler&#10;&#10;Description automatically generated">
            <a:extLst>
              <a:ext uri="{FF2B5EF4-FFF2-40B4-BE49-F238E27FC236}">
                <a16:creationId xmlns:a16="http://schemas.microsoft.com/office/drawing/2014/main" id="{F90F7CEB-757A-8C0D-3B4E-DC8A6159D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949" b="35917"/>
          <a:stretch/>
        </p:blipFill>
        <p:spPr>
          <a:xfrm>
            <a:off x="1" y="10"/>
            <a:ext cx="12192000" cy="424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99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996CBB6-8D24-4FA5-A518-D9D878A40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8857F7-F05F-4317-9D97-F35571819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diagram of a diagram&#10;&#10;Description automatically generated">
            <a:extLst>
              <a:ext uri="{FF2B5EF4-FFF2-40B4-BE49-F238E27FC236}">
                <a16:creationId xmlns:a16="http://schemas.microsoft.com/office/drawing/2014/main" id="{68A1691E-0E0E-BD8D-68EC-75EAF2EB5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145" y="804333"/>
            <a:ext cx="8781879" cy="52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9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D00A-591A-4F4C-6A5E-9CAC275E9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9260" y="1508529"/>
            <a:ext cx="3383280" cy="1920240"/>
          </a:xfrm>
        </p:spPr>
        <p:txBody>
          <a:bodyPr/>
          <a:lstStyle/>
          <a:p>
            <a:r>
              <a:rPr lang="en-US" dirty="0">
                <a:cs typeface="Calibri Light"/>
              </a:rPr>
              <a:t>Academic Library Friends: A toolkit for getting started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B5812-735E-33C0-C742-B6D3622A7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186206"/>
            <a:ext cx="6096000" cy="4454165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>
                <a:cs typeface="Calibri Light" panose="020F0302020204030204"/>
              </a:rPr>
              <a:t>When all is said and done, developing an academic Friends group requires ongoing support from library administration. </a:t>
            </a:r>
          </a:p>
          <a:p>
            <a:r>
              <a:rPr lang="en-US" dirty="0">
                <a:cs typeface="Calibri Light" panose="020F0302020204030204"/>
              </a:rPr>
              <a:t>The fact is, the library director/dean is the driving force behind the continuation of the Friends and the one primary factor leading to the success of the Friends. </a:t>
            </a:r>
          </a:p>
          <a:p>
            <a:r>
              <a:rPr lang="en-US" i="1" dirty="0">
                <a:cs typeface="Calibri Light" panose="020F0302020204030204"/>
              </a:rPr>
              <a:t>To be or not to be</a:t>
            </a:r>
            <a:r>
              <a:rPr lang="en-US" dirty="0">
                <a:cs typeface="Calibri Light" panose="020F0302020204030204"/>
              </a:rPr>
              <a:t> depends so much on energy, dedication, and enthusiasm for getting things accomplished. </a:t>
            </a:r>
            <a:endParaRPr lang="en-US">
              <a:cs typeface="Calibri Light" panose="020F0302020204030204"/>
            </a:endParaRPr>
          </a:p>
          <a:p>
            <a:r>
              <a:rPr lang="en-US" b="1" dirty="0">
                <a:cs typeface="Calibri Light" panose="020F0302020204030204"/>
              </a:rPr>
              <a:t>You can do this!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CC088-A4AD-67E8-4198-14D9B02E6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68127" y="4137936"/>
            <a:ext cx="3382808" cy="15008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 Light"/>
              </a:rPr>
              <a:t>Charles D. Hanson, Director of Kettering Library Services, Kettering University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18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CEFFDD-605F-41E2-8017-6484074C5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40A1F3-397B-C293-B041-9B1C54AE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Future of FOSL... is you!</a:t>
            </a:r>
          </a:p>
        </p:txBody>
      </p:sp>
      <p:pic>
        <p:nvPicPr>
          <p:cNvPr id="5" name="Content Placeholder 4" descr="A qr code with a few squares&#10;&#10;Description automatically generated">
            <a:extLst>
              <a:ext uri="{FF2B5EF4-FFF2-40B4-BE49-F238E27FC236}">
                <a16:creationId xmlns:a16="http://schemas.microsoft.com/office/drawing/2014/main" id="{38D20804-A0E7-E30C-6E6D-FD796450C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1124" y="640080"/>
            <a:ext cx="5504279" cy="55881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832FE-E161-5F7B-5FCB-6F59DC1CC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>
                <a:solidFill>
                  <a:srgbClr val="FFFFFF"/>
                </a:solidFill>
                <a:hlinkClick r:id="rId3"/>
              </a:rPr>
              <a:t>https://library.tulsa.ou.edu/fosl</a:t>
            </a:r>
            <a:r>
              <a:rPr lang="en-US">
                <a:solidFill>
                  <a:srgbClr val="FFFFFF"/>
                </a:solidFill>
              </a:rPr>
              <a:t> </a:t>
            </a: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>
              <a:solidFill>
                <a:srgbClr val="FFFFFF"/>
              </a:solidFill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endParaRPr lang="en-US">
              <a:solidFill>
                <a:srgbClr val="FFFFFF"/>
              </a:solidFill>
            </a:endParaRPr>
          </a:p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>
                <a:solidFill>
                  <a:srgbClr val="FFFFFF"/>
                </a:solidFill>
              </a:rPr>
              <a:t>Thanks for listening! </a:t>
            </a:r>
          </a:p>
        </p:txBody>
      </p:sp>
    </p:spTree>
    <p:extLst>
      <p:ext uri="{BB962C8B-B14F-4D97-AF65-F5344CB8AC3E}">
        <p14:creationId xmlns:p14="http://schemas.microsoft.com/office/powerpoint/2010/main" val="725595687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44E3BB9A-3BF5-4BE4-90CF-48BFABC78514}"/>
    </a:ext>
  </a:extLst>
</a:theme>
</file>

<file path=ppt/theme/theme2.xml><?xml version="1.0" encoding="utf-8"?>
<a:theme xmlns:a="http://schemas.openxmlformats.org/drawingml/2006/main" name="BlockprintVTI">
  <a:themeElements>
    <a:clrScheme name="AnalogousFromRegularSeedRightStep">
      <a:dk1>
        <a:srgbClr val="000000"/>
      </a:dk1>
      <a:lt1>
        <a:srgbClr val="FFFFFF"/>
      </a:lt1>
      <a:dk2>
        <a:srgbClr val="3C3122"/>
      </a:dk2>
      <a:lt2>
        <a:srgbClr val="E2E7E8"/>
      </a:lt2>
      <a:accent1>
        <a:srgbClr val="C3614D"/>
      </a:accent1>
      <a:accent2>
        <a:srgbClr val="B1813B"/>
      </a:accent2>
      <a:accent3>
        <a:srgbClr val="A7A842"/>
      </a:accent3>
      <a:accent4>
        <a:srgbClr val="7FB13B"/>
      </a:accent4>
      <a:accent5>
        <a:srgbClr val="59B748"/>
      </a:accent5>
      <a:accent6>
        <a:srgbClr val="3BB159"/>
      </a:accent6>
      <a:hlink>
        <a:srgbClr val="358EA1"/>
      </a:hlink>
      <a:folHlink>
        <a:srgbClr val="7F7F7F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ppt/theme/theme3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Metropolitan</vt:lpstr>
      <vt:lpstr>BlockprintVTI</vt:lpstr>
      <vt:lpstr>Metropolitan</vt:lpstr>
      <vt:lpstr>Digging for FOSLs </vt:lpstr>
      <vt:lpstr>Objectives</vt:lpstr>
      <vt:lpstr>Defining "Friends"</vt:lpstr>
      <vt:lpstr>Brainstorming FOSL</vt:lpstr>
      <vt:lpstr>FOSL Founders Meeting  - Fall 2022</vt:lpstr>
      <vt:lpstr>The 501c3</vt:lpstr>
      <vt:lpstr>Should my Friends group be a separate non-profit? </vt:lpstr>
      <vt:lpstr>Model adopted in early 2023</vt:lpstr>
      <vt:lpstr>PowerPoint Presentation</vt:lpstr>
      <vt:lpstr>FOSL web page</vt:lpstr>
      <vt:lpstr>PowerPoint Presentation</vt:lpstr>
      <vt:lpstr>Janet Minnerath Teddy Bear Drive 2023</vt:lpstr>
      <vt:lpstr>Library Patio Update </vt:lpstr>
      <vt:lpstr>Hire Me Preconference  at OLA 2024</vt:lpstr>
      <vt:lpstr>OU Giving Day</vt:lpstr>
      <vt:lpstr>Giving Day Tallies</vt:lpstr>
      <vt:lpstr>Popsicles  and T-Shirts</vt:lpstr>
      <vt:lpstr>PowerPoint Presentation</vt:lpstr>
      <vt:lpstr>Academic Library Friends: A toolkit for getting started</vt:lpstr>
      <vt:lpstr>The Future of FOSL... is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395</cp:revision>
  <dcterms:created xsi:type="dcterms:W3CDTF">2024-10-11T15:29:56Z</dcterms:created>
  <dcterms:modified xsi:type="dcterms:W3CDTF">2024-11-12T20:49:23Z</dcterms:modified>
</cp:coreProperties>
</file>