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4"/>
  </p:notesMasterIdLst>
  <p:sldIdLst>
    <p:sldId id="256" r:id="rId2"/>
    <p:sldId id="368" r:id="rId3"/>
    <p:sldId id="367" r:id="rId4"/>
    <p:sldId id="366" r:id="rId5"/>
    <p:sldId id="334" r:id="rId6"/>
    <p:sldId id="336" r:id="rId7"/>
    <p:sldId id="335" r:id="rId8"/>
    <p:sldId id="341" r:id="rId9"/>
    <p:sldId id="337" r:id="rId10"/>
    <p:sldId id="338" r:id="rId11"/>
    <p:sldId id="365" r:id="rId12"/>
    <p:sldId id="364" r:id="rId13"/>
    <p:sldId id="363" r:id="rId14"/>
    <p:sldId id="340" r:id="rId15"/>
    <p:sldId id="262" r:id="rId16"/>
    <p:sldId id="399" r:id="rId17"/>
    <p:sldId id="400" r:id="rId18"/>
    <p:sldId id="401" r:id="rId19"/>
    <p:sldId id="402" r:id="rId20"/>
    <p:sldId id="403" r:id="rId21"/>
    <p:sldId id="303" r:id="rId22"/>
    <p:sldId id="297" r:id="rId23"/>
    <p:sldId id="296" r:id="rId24"/>
    <p:sldId id="278" r:id="rId25"/>
    <p:sldId id="294" r:id="rId26"/>
    <p:sldId id="295" r:id="rId27"/>
    <p:sldId id="436" r:id="rId28"/>
    <p:sldId id="271" r:id="rId29"/>
    <p:sldId id="349" r:id="rId30"/>
    <p:sldId id="350" r:id="rId31"/>
    <p:sldId id="351" r:id="rId32"/>
    <p:sldId id="352" r:id="rId33"/>
    <p:sldId id="357" r:id="rId34"/>
    <p:sldId id="430" r:id="rId35"/>
    <p:sldId id="362" r:id="rId36"/>
    <p:sldId id="432" r:id="rId37"/>
    <p:sldId id="361" r:id="rId38"/>
    <p:sldId id="360" r:id="rId39"/>
    <p:sldId id="359" r:id="rId40"/>
    <p:sldId id="358" r:id="rId41"/>
    <p:sldId id="300" r:id="rId42"/>
    <p:sldId id="391" r:id="rId43"/>
    <p:sldId id="322" r:id="rId44"/>
    <p:sldId id="392" r:id="rId45"/>
    <p:sldId id="431" r:id="rId46"/>
    <p:sldId id="320" r:id="rId47"/>
    <p:sldId id="398" r:id="rId48"/>
    <p:sldId id="397" r:id="rId49"/>
    <p:sldId id="265" r:id="rId50"/>
    <p:sldId id="327" r:id="rId51"/>
    <p:sldId id="420" r:id="rId52"/>
    <p:sldId id="421" r:id="rId53"/>
    <p:sldId id="422" r:id="rId54"/>
    <p:sldId id="423" r:id="rId55"/>
    <p:sldId id="283" r:id="rId56"/>
    <p:sldId id="406" r:id="rId57"/>
    <p:sldId id="433" r:id="rId58"/>
    <p:sldId id="434" r:id="rId59"/>
    <p:sldId id="435" r:id="rId60"/>
    <p:sldId id="424" r:id="rId61"/>
    <p:sldId id="425" r:id="rId62"/>
    <p:sldId id="426" r:id="rId63"/>
    <p:sldId id="427" r:id="rId64"/>
    <p:sldId id="428" r:id="rId65"/>
    <p:sldId id="429" r:id="rId66"/>
    <p:sldId id="333" r:id="rId67"/>
    <p:sldId id="415" r:id="rId68"/>
    <p:sldId id="416" r:id="rId69"/>
    <p:sldId id="417" r:id="rId70"/>
    <p:sldId id="375" r:id="rId71"/>
    <p:sldId id="376" r:id="rId72"/>
    <p:sldId id="377" r:id="rId73"/>
    <p:sldId id="378" r:id="rId74"/>
    <p:sldId id="379" r:id="rId75"/>
    <p:sldId id="380" r:id="rId76"/>
    <p:sldId id="381" r:id="rId77"/>
    <p:sldId id="382" r:id="rId78"/>
    <p:sldId id="383" r:id="rId79"/>
    <p:sldId id="384" r:id="rId80"/>
    <p:sldId id="385" r:id="rId81"/>
    <p:sldId id="386" r:id="rId82"/>
    <p:sldId id="387" r:id="rId83"/>
    <p:sldId id="388" r:id="rId84"/>
    <p:sldId id="389" r:id="rId85"/>
    <p:sldId id="390" r:id="rId86"/>
    <p:sldId id="285" r:id="rId87"/>
    <p:sldId id="374" r:id="rId88"/>
    <p:sldId id="370" r:id="rId89"/>
    <p:sldId id="371" r:id="rId90"/>
    <p:sldId id="372" r:id="rId91"/>
    <p:sldId id="373" r:id="rId92"/>
    <p:sldId id="293" r:id="rId9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15" autoAdjust="0"/>
    <p:restoredTop sz="94606" autoAdjust="0"/>
  </p:normalViewPr>
  <p:slideViewPr>
    <p:cSldViewPr snapToGrid="0" snapToObjects="1">
      <p:cViewPr varScale="1">
        <p:scale>
          <a:sx n="97" d="100"/>
          <a:sy n="97" d="100"/>
        </p:scale>
        <p:origin x="-156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notesMaster" Target="notesMasters/notesMaster1.xml"/><Relationship Id="rId95" Type="http://schemas.openxmlformats.org/officeDocument/2006/relationships/printerSettings" Target="printerSettings/printerSettings1.bin"/><Relationship Id="rId96" Type="http://schemas.openxmlformats.org/officeDocument/2006/relationships/presProps" Target="presProps.xml"/><Relationship Id="rId97" Type="http://schemas.openxmlformats.org/officeDocument/2006/relationships/viewProps" Target="viewProps.xml"/><Relationship Id="rId98" Type="http://schemas.openxmlformats.org/officeDocument/2006/relationships/theme" Target="theme/theme1.xml"/><Relationship Id="rId99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BE68BB-5E27-9044-8F4B-31C9B514BDFC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EAF25-B2A7-1D47-9BEE-415B22B179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441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will investigate this using</a:t>
            </a:r>
            <a:r>
              <a:rPr lang="en-US" baseline="0" dirty="0" smtClean="0"/>
              <a:t> participant-observation and qualitative interviews with two groups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4EAF25-B2A7-1D47-9BEE-415B22B17988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89BD2-20EB-0B42-8892-8C826F06A0FD}" type="datetimeFigureOut">
              <a:rPr lang="en-US" smtClean="0"/>
              <a:pPr/>
              <a:t>3/9/15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FBE6E-0BA2-5145-8EEE-C4B037504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42517"/>
            <a:ext cx="7772400" cy="1477213"/>
          </a:xfrm>
        </p:spPr>
        <p:txBody>
          <a:bodyPr>
            <a:normAutofit/>
          </a:bodyPr>
          <a:lstStyle/>
          <a:p>
            <a:r>
              <a:rPr lang="en-US" sz="5400" b="1" dirty="0" smtClean="0"/>
              <a:t>The Motivation to Love</a:t>
            </a:r>
            <a:endParaRPr lang="en-US" sz="5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5807" y="2899206"/>
            <a:ext cx="7319128" cy="1794746"/>
          </a:xfrm>
        </p:spPr>
        <p:txBody>
          <a:bodyPr>
            <a:noAutofit/>
          </a:bodyPr>
          <a:lstStyle/>
          <a:p>
            <a:r>
              <a:rPr lang="en-US" sz="3700" b="1" dirty="0"/>
              <a:t>Overcoming Spiritual Violence and Sacramental Shame in Christian Churches</a:t>
            </a:r>
            <a:r>
              <a:rPr lang="en-US" sz="3700" b="1" dirty="0" smtClean="0"/>
              <a:t> </a:t>
            </a:r>
            <a:endParaRPr lang="en-US" sz="37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678145" y="5425655"/>
            <a:ext cx="38239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Dawne Moon, PhD, Sociology</a:t>
            </a:r>
          </a:p>
          <a:p>
            <a:pPr algn="ctr"/>
            <a:r>
              <a:rPr lang="en-US" b="1" dirty="0" smtClean="0"/>
              <a:t>Theresa Tobin, PhD, Philosophy</a:t>
            </a:r>
          </a:p>
          <a:p>
            <a:pPr algn="ctr"/>
            <a:r>
              <a:rPr lang="en-US" b="1" dirty="0" smtClean="0"/>
              <a:t>Marquette University</a:t>
            </a: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Motivation to Love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62138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Motivation to Love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368"/>
              </a:spcBef>
              <a:buNone/>
            </a:pPr>
            <a:r>
              <a:rPr lang="en-US" b="1" dirty="0" smtClean="0"/>
              <a:t>Spiritual </a:t>
            </a:r>
            <a:r>
              <a:rPr lang="en-US" b="1" dirty="0"/>
              <a:t>a</a:t>
            </a:r>
            <a:r>
              <a:rPr lang="en-US" b="1" dirty="0" smtClean="0"/>
              <a:t>buses of LGBT people by Christian churches.</a:t>
            </a:r>
          </a:p>
        </p:txBody>
      </p:sp>
    </p:spTree>
    <p:extLst>
      <p:ext uri="{BB962C8B-B14F-4D97-AF65-F5344CB8AC3E}">
        <p14:creationId xmlns:p14="http://schemas.microsoft.com/office/powerpoint/2010/main" val="4162138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Motivation to Love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368"/>
              </a:spcBef>
              <a:buNone/>
            </a:pPr>
            <a:r>
              <a:rPr lang="en-US" b="1" dirty="0" smtClean="0"/>
              <a:t>Spiritual abuses of LGBT people by Christian churches.</a:t>
            </a:r>
          </a:p>
          <a:p>
            <a:pPr>
              <a:spcBef>
                <a:spcPts val="1368"/>
              </a:spcBef>
              <a:buNone/>
            </a:pPr>
            <a:r>
              <a:rPr lang="en-US" b="1" dirty="0" smtClean="0"/>
              <a:t>1. What motivates non-LGBT church members to end these practices?</a:t>
            </a:r>
          </a:p>
        </p:txBody>
      </p:sp>
    </p:spTree>
    <p:extLst>
      <p:ext uri="{BB962C8B-B14F-4D97-AF65-F5344CB8AC3E}">
        <p14:creationId xmlns:p14="http://schemas.microsoft.com/office/powerpoint/2010/main" val="4162138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Motivation to Love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368"/>
              </a:spcBef>
              <a:buNone/>
            </a:pPr>
            <a:r>
              <a:rPr lang="en-US" b="1" dirty="0" smtClean="0"/>
              <a:t>Spiritual abuses of LGBT people by Christian churches.</a:t>
            </a:r>
          </a:p>
          <a:p>
            <a:pPr>
              <a:spcBef>
                <a:spcPts val="1368"/>
              </a:spcBef>
              <a:buNone/>
            </a:pPr>
            <a:r>
              <a:rPr lang="en-US" b="1" dirty="0" smtClean="0"/>
              <a:t>1. What motivates non-LGBT church members to end these practices?</a:t>
            </a:r>
          </a:p>
          <a:p>
            <a:pPr>
              <a:spcBef>
                <a:spcPts val="1368"/>
              </a:spcBef>
              <a:buNone/>
            </a:pPr>
            <a:r>
              <a:rPr lang="en-US" b="1" dirty="0" smtClean="0"/>
              <a:t>2. How do LGBT Christians overcome spiritual violence to experience a loving God, serve others, and flourish?</a:t>
            </a: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76482"/>
            <a:ext cx="8229600" cy="1159682"/>
          </a:xfrm>
        </p:spPr>
        <p:txBody>
          <a:bodyPr/>
          <a:lstStyle/>
          <a:p>
            <a:r>
              <a:rPr lang="en-US" b="1" dirty="0" smtClean="0"/>
              <a:t>Spiritual Violence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2"/>
            <a:ext cx="8229600" cy="4183138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en-US" b="1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509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76482"/>
            <a:ext cx="8229600" cy="1159682"/>
          </a:xfrm>
        </p:spPr>
        <p:txBody>
          <a:bodyPr/>
          <a:lstStyle/>
          <a:p>
            <a:r>
              <a:rPr lang="en-US" b="1" dirty="0" smtClean="0"/>
              <a:t>Spiritual Violence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2"/>
            <a:ext cx="8229600" cy="41831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Using religious means to violate a person in her or his relationship to God</a:t>
            </a:r>
          </a:p>
          <a:p>
            <a:pPr marL="457200" lvl="1" indent="0">
              <a:buNone/>
            </a:pPr>
            <a:endParaRPr lang="en-US" b="1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509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76482"/>
            <a:ext cx="8229600" cy="1159682"/>
          </a:xfrm>
        </p:spPr>
        <p:txBody>
          <a:bodyPr/>
          <a:lstStyle/>
          <a:p>
            <a:r>
              <a:rPr lang="en-US" b="1" dirty="0" smtClean="0"/>
              <a:t>Spiritual Violence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2"/>
            <a:ext cx="8229600" cy="41831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Using religious means to violate a person in her or his relationship to God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Using scripture to demean</a:t>
            </a:r>
          </a:p>
          <a:p>
            <a:pPr marL="457200" lvl="1" indent="0">
              <a:buNone/>
            </a:pPr>
            <a:endParaRPr lang="en-US" b="1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509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76482"/>
            <a:ext cx="8229600" cy="1159682"/>
          </a:xfrm>
        </p:spPr>
        <p:txBody>
          <a:bodyPr/>
          <a:lstStyle/>
          <a:p>
            <a:r>
              <a:rPr lang="en-US" b="1" dirty="0" smtClean="0"/>
              <a:t>Spiritual Violence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2"/>
            <a:ext cx="8229600" cy="41831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Using religious means to violate a person in her or his relationship to God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Using scripture to demean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Sexual abuse by clergy/ using religious symbols</a:t>
            </a:r>
          </a:p>
          <a:p>
            <a:pPr marL="457200" lvl="1" indent="0">
              <a:buNone/>
            </a:pPr>
            <a:endParaRPr lang="en-US" b="1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509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76482"/>
            <a:ext cx="8229600" cy="1159682"/>
          </a:xfrm>
        </p:spPr>
        <p:txBody>
          <a:bodyPr/>
          <a:lstStyle/>
          <a:p>
            <a:r>
              <a:rPr lang="en-US" b="1" dirty="0" smtClean="0"/>
              <a:t>Spiritual Violence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2"/>
            <a:ext cx="8229600" cy="41831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Using religious means to violate a person in her or his relationship to God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Using scripture to demean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Sexual abuse by clergy/ using religious symbols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Religious teachings/traditions </a:t>
            </a:r>
            <a:r>
              <a:rPr lang="en-US" b="1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b="1" dirty="0">
                <a:sym typeface="Wingdings"/>
              </a:rPr>
              <a:t> </a:t>
            </a:r>
            <a:r>
              <a:rPr lang="en-US" b="1" dirty="0" smtClean="0">
                <a:sym typeface="Wingdings"/>
              </a:rPr>
              <a:t>spiritual inferiority</a:t>
            </a:r>
          </a:p>
          <a:p>
            <a:pPr lvl="1"/>
            <a:endParaRPr lang="en-US" dirty="0" smtClean="0">
              <a:sym typeface="Wingdings"/>
            </a:endParaRPr>
          </a:p>
          <a:p>
            <a:pPr marL="457200" lvl="1" indent="0">
              <a:buNone/>
            </a:pPr>
            <a:endParaRPr lang="en-US" b="1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509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76482"/>
            <a:ext cx="8229600" cy="1159682"/>
          </a:xfrm>
        </p:spPr>
        <p:txBody>
          <a:bodyPr/>
          <a:lstStyle/>
          <a:p>
            <a:r>
              <a:rPr lang="en-US" b="1" dirty="0" smtClean="0"/>
              <a:t>Spiritual Violence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2"/>
            <a:ext cx="8229600" cy="4183138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en-US" b="1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864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76482"/>
            <a:ext cx="8229600" cy="1159682"/>
          </a:xfrm>
        </p:spPr>
        <p:txBody>
          <a:bodyPr/>
          <a:lstStyle/>
          <a:p>
            <a:r>
              <a:rPr lang="en-US" b="1" dirty="0" smtClean="0"/>
              <a:t>Spiritual Violence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04550"/>
            <a:ext cx="8229600" cy="3975638"/>
          </a:xfrm>
        </p:spPr>
        <p:txBody>
          <a:bodyPr>
            <a:normAutofit/>
          </a:bodyPr>
          <a:lstStyle/>
          <a:p>
            <a:pPr lvl="1">
              <a:buFont typeface="Arial"/>
              <a:buChar char="•"/>
            </a:pPr>
            <a:r>
              <a:rPr lang="en-US" sz="3459" b="1" dirty="0" smtClean="0">
                <a:sym typeface="Wingdings"/>
              </a:rPr>
              <a:t>Warps spiritual development of the self</a:t>
            </a:r>
          </a:p>
          <a:p>
            <a:pPr marL="457200" lvl="1" indent="0">
              <a:buNone/>
            </a:pPr>
            <a:endParaRPr lang="en-US" sz="3459" b="1" dirty="0">
              <a:sym typeface="Wingdings"/>
            </a:endParaRPr>
          </a:p>
          <a:p>
            <a:pPr marL="457200" lvl="1" indent="0">
              <a:buNone/>
            </a:pPr>
            <a:endParaRPr lang="en-US" b="1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864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76482"/>
            <a:ext cx="8229600" cy="1159682"/>
          </a:xfrm>
        </p:spPr>
        <p:txBody>
          <a:bodyPr/>
          <a:lstStyle/>
          <a:p>
            <a:r>
              <a:rPr lang="en-US" b="1" dirty="0" smtClean="0"/>
              <a:t>Spiritual Violence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8362"/>
            <a:ext cx="8229600" cy="3975638"/>
          </a:xfrm>
        </p:spPr>
        <p:txBody>
          <a:bodyPr>
            <a:normAutofit/>
          </a:bodyPr>
          <a:lstStyle/>
          <a:p>
            <a:pPr lvl="1">
              <a:buFont typeface="Arial"/>
              <a:buChar char="•"/>
            </a:pPr>
            <a:r>
              <a:rPr lang="en-US" sz="3459" b="1" dirty="0" smtClean="0">
                <a:sym typeface="Wingdings"/>
              </a:rPr>
              <a:t>Warps spiritual development of the self</a:t>
            </a:r>
          </a:p>
          <a:p>
            <a:pPr lvl="1">
              <a:buFont typeface="Arial"/>
              <a:buChar char="•"/>
            </a:pPr>
            <a:r>
              <a:rPr lang="en-US" sz="3459" b="1" dirty="0" smtClean="0">
                <a:sym typeface="Wingdings"/>
              </a:rPr>
              <a:t>Warps moral development of the self</a:t>
            </a:r>
          </a:p>
          <a:p>
            <a:pPr marL="457200" lvl="1" indent="0">
              <a:buNone/>
            </a:pPr>
            <a:endParaRPr lang="en-US" b="1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864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76482"/>
            <a:ext cx="8229600" cy="1159682"/>
          </a:xfrm>
        </p:spPr>
        <p:txBody>
          <a:bodyPr/>
          <a:lstStyle/>
          <a:p>
            <a:r>
              <a:rPr lang="en-US" b="1" dirty="0" smtClean="0"/>
              <a:t>Spiritual Violence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2"/>
            <a:ext cx="8229600" cy="4183138"/>
          </a:xfrm>
        </p:spPr>
        <p:txBody>
          <a:bodyPr>
            <a:normAutofit/>
          </a:bodyPr>
          <a:lstStyle/>
          <a:p>
            <a:pPr lvl="1">
              <a:buFont typeface="Arial"/>
              <a:buChar char="•"/>
            </a:pPr>
            <a:r>
              <a:rPr lang="en-US" sz="3459" b="1" dirty="0" smtClean="0">
                <a:sym typeface="Wingdings"/>
              </a:rPr>
              <a:t>Warps spiritual development of the self</a:t>
            </a:r>
          </a:p>
          <a:p>
            <a:pPr lvl="1">
              <a:buFont typeface="Arial"/>
              <a:buChar char="•"/>
            </a:pPr>
            <a:r>
              <a:rPr lang="en-US" sz="3459" b="1" dirty="0" smtClean="0">
                <a:sym typeface="Wingdings"/>
              </a:rPr>
              <a:t>Warps moral development of the self</a:t>
            </a:r>
          </a:p>
          <a:p>
            <a:pPr lvl="2"/>
            <a:r>
              <a:rPr lang="en-US" b="1" dirty="0" smtClean="0">
                <a:sym typeface="Wingdings"/>
              </a:rPr>
              <a:t>Erects barriers to Christian virtue</a:t>
            </a:r>
          </a:p>
          <a:p>
            <a:pPr marL="457200" lvl="1" indent="0">
              <a:buNone/>
            </a:pPr>
            <a:endParaRPr lang="en-US" b="1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509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8424"/>
            <a:ext cx="8229600" cy="1187293"/>
          </a:xfrm>
        </p:spPr>
        <p:txBody>
          <a:bodyPr/>
          <a:lstStyle/>
          <a:p>
            <a:r>
              <a:rPr lang="en-US" b="1" dirty="0" smtClean="0"/>
              <a:t>Sacramental Shame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167364" y="73170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8424"/>
            <a:ext cx="8229600" cy="1187293"/>
          </a:xfrm>
        </p:spPr>
        <p:txBody>
          <a:bodyPr/>
          <a:lstStyle/>
          <a:p>
            <a:r>
              <a:rPr lang="en-US" b="1" dirty="0" smtClean="0"/>
              <a:t>Sacramental Shame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2"/>
            <a:ext cx="8472398" cy="1464528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A form of spiritual violence in which a church uses shaming practices to try to bring a person closer to God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67364" y="73170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8424"/>
            <a:ext cx="8229600" cy="1187293"/>
          </a:xfrm>
        </p:spPr>
        <p:txBody>
          <a:bodyPr/>
          <a:lstStyle/>
          <a:p>
            <a:r>
              <a:rPr lang="en-US" b="1" dirty="0" smtClean="0"/>
              <a:t>Sacramental Shame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1"/>
            <a:ext cx="8472398" cy="2603709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A form of spiritual violence in which a church uses shaming practices to try to bring a person closer to God</a:t>
            </a:r>
          </a:p>
          <a:p>
            <a:pPr marL="832104" lvl="1">
              <a:spcBef>
                <a:spcPts val="1224"/>
              </a:spcBef>
            </a:pPr>
            <a:r>
              <a:rPr lang="en-US" sz="3243" b="1" dirty="0" smtClean="0"/>
              <a:t>Paradoxically separates person from God</a:t>
            </a:r>
            <a:endParaRPr lang="en-US" b="1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167364" y="73170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8424"/>
            <a:ext cx="8229600" cy="1187293"/>
          </a:xfrm>
        </p:spPr>
        <p:txBody>
          <a:bodyPr/>
          <a:lstStyle/>
          <a:p>
            <a:r>
              <a:rPr lang="en-US" b="1" dirty="0" smtClean="0"/>
              <a:t>Sacramental Shame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2"/>
            <a:ext cx="8472398" cy="3035812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A form of spiritual violence in which a church uses shaming practices to try to bring a person closer to God</a:t>
            </a:r>
          </a:p>
          <a:p>
            <a:pPr marL="832104" lvl="1">
              <a:spcBef>
                <a:spcPts val="1224"/>
              </a:spcBef>
            </a:pPr>
            <a:r>
              <a:rPr lang="en-US" sz="3243" b="1" dirty="0" smtClean="0"/>
              <a:t>Paradoxically separates person from God</a:t>
            </a:r>
            <a:endParaRPr lang="en-US" b="1" dirty="0" smtClean="0"/>
          </a:p>
          <a:p>
            <a:pPr lvl="2">
              <a:spcBef>
                <a:spcPts val="0"/>
              </a:spcBef>
            </a:pPr>
            <a:r>
              <a:rPr lang="en-US" sz="3200" b="1" dirty="0" smtClean="0">
                <a:sym typeface="Wingdings"/>
              </a:rPr>
              <a:t>Focus inward on fixing self</a:t>
            </a:r>
            <a:endParaRPr lang="en-US" b="1" dirty="0" smtClean="0">
              <a:sym typeface="Wingding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67364" y="73170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8424"/>
            <a:ext cx="8229600" cy="1187293"/>
          </a:xfrm>
        </p:spPr>
        <p:txBody>
          <a:bodyPr/>
          <a:lstStyle/>
          <a:p>
            <a:r>
              <a:rPr lang="en-US" b="1" dirty="0" smtClean="0"/>
              <a:t>Sacramental Shame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2"/>
            <a:ext cx="8472398" cy="3546478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A form of spiritual violence in which a church uses shaming practices to try to bring a person closer to God</a:t>
            </a:r>
          </a:p>
          <a:p>
            <a:pPr marL="832104" lvl="1">
              <a:spcBef>
                <a:spcPts val="1224"/>
              </a:spcBef>
            </a:pPr>
            <a:r>
              <a:rPr lang="en-US" sz="3243" b="1" dirty="0" smtClean="0"/>
              <a:t>Paradoxically separates person from God</a:t>
            </a:r>
            <a:endParaRPr lang="en-US" b="1" dirty="0" smtClean="0"/>
          </a:p>
          <a:p>
            <a:pPr lvl="2">
              <a:spcBef>
                <a:spcPts val="0"/>
              </a:spcBef>
            </a:pPr>
            <a:r>
              <a:rPr lang="en-US" sz="3200" b="1" dirty="0" smtClean="0">
                <a:sym typeface="Wingdings"/>
              </a:rPr>
              <a:t>Focus inward on fixing self</a:t>
            </a:r>
            <a:endParaRPr lang="en-US" b="1" dirty="0" smtClean="0">
              <a:sym typeface="Wingdings"/>
            </a:endParaRPr>
          </a:p>
          <a:p>
            <a:pPr lvl="2">
              <a:spcBef>
                <a:spcPts val="0"/>
              </a:spcBef>
            </a:pPr>
            <a:r>
              <a:rPr lang="en-US" sz="3200" b="1" dirty="0" smtClean="0">
                <a:sym typeface="Wingdings"/>
              </a:rPr>
              <a:t>God’s love is conditional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67364" y="73170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8424"/>
            <a:ext cx="8229600" cy="1187293"/>
          </a:xfrm>
        </p:spPr>
        <p:txBody>
          <a:bodyPr/>
          <a:lstStyle/>
          <a:p>
            <a:r>
              <a:rPr lang="en-US" b="1" dirty="0" smtClean="0"/>
              <a:t>Sacramental Shame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0861"/>
            <a:ext cx="8472398" cy="3978581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A form of spiritual violence in which a church uses shaming practices to try to bring a person closer to God</a:t>
            </a:r>
          </a:p>
          <a:p>
            <a:pPr marL="832104" lvl="1">
              <a:spcBef>
                <a:spcPts val="1224"/>
              </a:spcBef>
            </a:pPr>
            <a:r>
              <a:rPr lang="en-US" sz="3243" b="1" dirty="0" smtClean="0"/>
              <a:t>Paradoxically separates person from God</a:t>
            </a:r>
            <a:endParaRPr lang="en-US" b="1" dirty="0" smtClean="0"/>
          </a:p>
          <a:p>
            <a:pPr lvl="2">
              <a:spcBef>
                <a:spcPts val="0"/>
              </a:spcBef>
            </a:pPr>
            <a:r>
              <a:rPr lang="en-US" sz="3200" b="1" dirty="0" smtClean="0">
                <a:sym typeface="Wingdings"/>
              </a:rPr>
              <a:t>Focus inward on fixing self</a:t>
            </a:r>
            <a:endParaRPr lang="en-US" b="1" dirty="0" smtClean="0">
              <a:sym typeface="Wingdings"/>
            </a:endParaRPr>
          </a:p>
          <a:p>
            <a:pPr lvl="2">
              <a:spcBef>
                <a:spcPts val="0"/>
              </a:spcBef>
            </a:pPr>
            <a:r>
              <a:rPr lang="en-US" sz="3200" b="1" dirty="0" smtClean="0">
                <a:sym typeface="Wingdings"/>
              </a:rPr>
              <a:t>God’s love is conditional</a:t>
            </a:r>
          </a:p>
          <a:p>
            <a:pPr lvl="2">
              <a:spcBef>
                <a:spcPts val="0"/>
              </a:spcBef>
            </a:pPr>
            <a:r>
              <a:rPr lang="en-US" sz="3200" b="1" dirty="0" smtClean="0">
                <a:sym typeface="Wingdings"/>
              </a:rPr>
              <a:t>Can’t serve others until self repaired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67364" y="73170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5104745"/>
          </a:xfrm>
        </p:spPr>
        <p:txBody>
          <a:bodyPr>
            <a:normAutofit/>
          </a:bodyPr>
          <a:lstStyle/>
          <a:p>
            <a:r>
              <a:rPr lang="en-US" sz="6800" b="1" dirty="0" smtClean="0"/>
              <a:t>Two Groups:</a:t>
            </a:r>
            <a:br>
              <a:rPr lang="en-US" sz="6800" b="1" dirty="0" smtClean="0"/>
            </a:br>
            <a:r>
              <a:rPr lang="en-US" sz="6800" b="1" dirty="0" smtClean="0"/>
              <a:t/>
            </a:r>
            <a:br>
              <a:rPr lang="en-US" sz="6800" b="1" dirty="0" smtClean="0"/>
            </a:br>
            <a:r>
              <a:rPr lang="en-US" sz="5300" b="1" dirty="0" smtClean="0"/>
              <a:t>LGBT Christians</a:t>
            </a:r>
            <a:r>
              <a:rPr lang="en-US" sz="6800" b="1" dirty="0" smtClean="0"/>
              <a:t/>
            </a:r>
            <a:br>
              <a:rPr lang="en-US" sz="6800" b="1" dirty="0" smtClean="0"/>
            </a:br>
            <a:r>
              <a:rPr lang="en-US" sz="5300" b="1" dirty="0" smtClean="0"/>
              <a:t>Non-LGBT Participants</a:t>
            </a:r>
            <a:endParaRPr lang="en-US" sz="53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5104745"/>
          </a:xfrm>
        </p:spPr>
        <p:txBody>
          <a:bodyPr>
            <a:normAutofit/>
          </a:bodyPr>
          <a:lstStyle/>
          <a:p>
            <a:r>
              <a:rPr lang="en-US" sz="6800" b="1" dirty="0" smtClean="0"/>
              <a:t>LGBT Christians</a:t>
            </a:r>
            <a:endParaRPr lang="en-US" sz="68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LGBT Christians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Celibate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LGBT Christians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Celibate</a:t>
            </a:r>
          </a:p>
          <a:p>
            <a:r>
              <a:rPr lang="en-US" b="1" dirty="0" smtClean="0"/>
              <a:t>Same-sex marriage advocates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LGBT Christians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Celibate</a:t>
            </a:r>
          </a:p>
          <a:p>
            <a:r>
              <a:rPr lang="en-US" b="1" dirty="0" smtClean="0"/>
              <a:t>Same-sex marriage advocates</a:t>
            </a:r>
          </a:p>
          <a:p>
            <a:r>
              <a:rPr lang="en-US" b="1" dirty="0" smtClean="0"/>
              <a:t>Bisexuals and transgender people </a:t>
            </a:r>
          </a:p>
          <a:p>
            <a:pPr lvl="1"/>
            <a:r>
              <a:rPr lang="en-US" b="1" dirty="0" smtClean="0"/>
              <a:t>Not always included</a:t>
            </a:r>
          </a:p>
          <a:p>
            <a:pPr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LGBT Christians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Celibate</a:t>
            </a:r>
          </a:p>
          <a:p>
            <a:r>
              <a:rPr lang="en-US" b="1" dirty="0" smtClean="0"/>
              <a:t>Same-sex marriage advocates</a:t>
            </a:r>
          </a:p>
          <a:p>
            <a:r>
              <a:rPr lang="en-US" b="1" dirty="0" smtClean="0"/>
              <a:t>Bisexuals and transgender people </a:t>
            </a:r>
          </a:p>
          <a:p>
            <a:pPr lvl="1"/>
            <a:r>
              <a:rPr lang="en-US" b="1" dirty="0" smtClean="0"/>
              <a:t>Not always included</a:t>
            </a:r>
          </a:p>
          <a:p>
            <a:pPr lvl="1"/>
            <a:r>
              <a:rPr lang="en-US" b="1" dirty="0" smtClean="0"/>
              <a:t>Use these discourses selectively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LGBT Christians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Celibate</a:t>
            </a:r>
          </a:p>
          <a:p>
            <a:r>
              <a:rPr lang="en-US" b="1" dirty="0" smtClean="0"/>
              <a:t>Same-sex marriage advocates</a:t>
            </a:r>
          </a:p>
          <a:p>
            <a:r>
              <a:rPr lang="en-US" b="1" dirty="0" smtClean="0"/>
              <a:t>Bisexuals and transgender people </a:t>
            </a:r>
          </a:p>
          <a:p>
            <a:pPr lvl="1"/>
            <a:r>
              <a:rPr lang="en-US" b="1" dirty="0" smtClean="0"/>
              <a:t>Not always included</a:t>
            </a:r>
          </a:p>
          <a:p>
            <a:pPr lvl="1"/>
            <a:r>
              <a:rPr lang="en-US" b="1" dirty="0" smtClean="0"/>
              <a:t>Use these discourses selectively</a:t>
            </a:r>
          </a:p>
          <a:p>
            <a:pPr lvl="1"/>
            <a:r>
              <a:rPr lang="en-US" b="1" dirty="0" smtClean="0"/>
              <a:t>Articulate their unique experiences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LGBT Christians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36163"/>
            <a:ext cx="8229600" cy="4290000"/>
          </a:xfrm>
        </p:spPr>
        <p:txBody>
          <a:bodyPr/>
          <a:lstStyle/>
          <a:p>
            <a:r>
              <a:rPr lang="en-US" b="1" dirty="0" smtClean="0"/>
              <a:t>What helps overcome spiritual violence?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LGBT Christians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36163"/>
            <a:ext cx="8229600" cy="4290000"/>
          </a:xfrm>
        </p:spPr>
        <p:txBody>
          <a:bodyPr/>
          <a:lstStyle/>
          <a:p>
            <a:r>
              <a:rPr lang="en-US" b="1" dirty="0" smtClean="0"/>
              <a:t>What helps overcome spiritual violence?</a:t>
            </a:r>
          </a:p>
          <a:p>
            <a:pPr>
              <a:spcBef>
                <a:spcPts val="1968"/>
              </a:spcBef>
            </a:pPr>
            <a:r>
              <a:rPr lang="en-US" b="1" dirty="0" smtClean="0"/>
              <a:t>HYPOTHESIS: LGBT identity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LGBT Christians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36163"/>
            <a:ext cx="8229600" cy="4290000"/>
          </a:xfrm>
        </p:spPr>
        <p:txBody>
          <a:bodyPr/>
          <a:lstStyle/>
          <a:p>
            <a:r>
              <a:rPr lang="en-US" b="1" dirty="0" smtClean="0"/>
              <a:t>What helps overcome spiritual violence?</a:t>
            </a:r>
          </a:p>
          <a:p>
            <a:pPr>
              <a:spcBef>
                <a:spcPts val="1968"/>
              </a:spcBef>
            </a:pPr>
            <a:r>
              <a:rPr lang="en-US" b="1" dirty="0" smtClean="0"/>
              <a:t>HYPOTHESIS: LGBT identity</a:t>
            </a:r>
          </a:p>
          <a:p>
            <a:pPr lvl="1"/>
            <a:r>
              <a:rPr lang="en-US" b="1" dirty="0" smtClean="0"/>
              <a:t>Allows to look outside self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LGBT Christians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36163"/>
            <a:ext cx="8229600" cy="4290000"/>
          </a:xfrm>
        </p:spPr>
        <p:txBody>
          <a:bodyPr/>
          <a:lstStyle/>
          <a:p>
            <a:r>
              <a:rPr lang="en-US" b="1" dirty="0" smtClean="0"/>
              <a:t>What helps overcome spiritual violence?</a:t>
            </a:r>
          </a:p>
          <a:p>
            <a:pPr>
              <a:spcBef>
                <a:spcPts val="1968"/>
              </a:spcBef>
            </a:pPr>
            <a:r>
              <a:rPr lang="en-US" b="1" dirty="0" smtClean="0"/>
              <a:t>HYPOTHESIS: LGBT identity</a:t>
            </a:r>
          </a:p>
          <a:p>
            <a:pPr lvl="1"/>
            <a:r>
              <a:rPr lang="en-US" b="1" dirty="0" smtClean="0"/>
              <a:t>Allows to look outside self</a:t>
            </a:r>
          </a:p>
          <a:p>
            <a:pPr lvl="1"/>
            <a:r>
              <a:rPr lang="en-US" b="1" dirty="0" smtClean="0"/>
              <a:t>Allows to serve others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LGBT Christians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36163"/>
            <a:ext cx="8229600" cy="4290000"/>
          </a:xfrm>
        </p:spPr>
        <p:txBody>
          <a:bodyPr/>
          <a:lstStyle/>
          <a:p>
            <a:r>
              <a:rPr lang="en-US" b="1" dirty="0" smtClean="0"/>
              <a:t>What helps overcome spiritual violence?</a:t>
            </a:r>
          </a:p>
          <a:p>
            <a:pPr>
              <a:spcBef>
                <a:spcPts val="1968"/>
              </a:spcBef>
            </a:pPr>
            <a:r>
              <a:rPr lang="en-US" b="1" dirty="0" smtClean="0"/>
              <a:t>HYPOTHESIS: LGBT identity</a:t>
            </a:r>
          </a:p>
          <a:p>
            <a:pPr lvl="1"/>
            <a:r>
              <a:rPr lang="en-US" b="1" dirty="0" smtClean="0"/>
              <a:t>Allows to look outside self</a:t>
            </a:r>
          </a:p>
          <a:p>
            <a:pPr lvl="1"/>
            <a:r>
              <a:rPr lang="en-US" b="1" dirty="0" smtClean="0"/>
              <a:t>Allows to serve others</a:t>
            </a:r>
          </a:p>
          <a:p>
            <a:pPr lvl="1"/>
            <a:r>
              <a:rPr lang="en-US" b="1" dirty="0" smtClean="0"/>
              <a:t>Allows to experience God’s love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Non-LGBT Participants</a:t>
            </a: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Non-LGBT Participants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What creates the motivation to love?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Non-LGBT Participants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13294"/>
            <a:ext cx="8229600" cy="1215017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What creates the motivation to love?</a:t>
            </a:r>
          </a:p>
          <a:p>
            <a:pPr>
              <a:spcBef>
                <a:spcPts val="1368"/>
              </a:spcBef>
            </a:pPr>
            <a:r>
              <a:rPr lang="en-US" b="1" dirty="0" smtClean="0"/>
              <a:t>HYPOTHESIS: Four processes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Non-LGBT Participants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13295"/>
            <a:ext cx="8229600" cy="1712589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What creates the motivation to love?</a:t>
            </a:r>
          </a:p>
          <a:p>
            <a:pPr>
              <a:spcBef>
                <a:spcPts val="1368"/>
              </a:spcBef>
            </a:pPr>
            <a:r>
              <a:rPr lang="en-US" b="1" dirty="0" smtClean="0"/>
              <a:t>HYPOTHESIS: Four processes</a:t>
            </a:r>
          </a:p>
          <a:p>
            <a:pPr lvl="1">
              <a:spcBef>
                <a:spcPts val="1368"/>
              </a:spcBef>
            </a:pPr>
            <a:r>
              <a:rPr lang="en-US" b="1" dirty="0" smtClean="0"/>
              <a:t>“Sexuality” since late 19</a:t>
            </a:r>
            <a:r>
              <a:rPr lang="en-US" b="1" baseline="30000" dirty="0" smtClean="0"/>
              <a:t>th</a:t>
            </a:r>
            <a:r>
              <a:rPr lang="en-US" b="1" dirty="0" smtClean="0"/>
              <a:t> century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Non-LGBT Participants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83976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What creates the motivation to love?</a:t>
            </a:r>
          </a:p>
          <a:p>
            <a:pPr>
              <a:spcBef>
                <a:spcPts val="1368"/>
              </a:spcBef>
            </a:pPr>
            <a:r>
              <a:rPr lang="en-US" b="1" dirty="0" smtClean="0"/>
              <a:t>HYPOTHESIS: Four processes</a:t>
            </a:r>
          </a:p>
          <a:p>
            <a:pPr lvl="1"/>
            <a:r>
              <a:rPr lang="en-US" b="1" dirty="0" smtClean="0"/>
              <a:t>“Sexuality” since late 19</a:t>
            </a:r>
            <a:r>
              <a:rPr lang="en-US" b="1" baseline="30000" dirty="0" smtClean="0"/>
              <a:t>th</a:t>
            </a:r>
            <a:r>
              <a:rPr lang="en-US" b="1" dirty="0" smtClean="0"/>
              <a:t> century</a:t>
            </a:r>
          </a:p>
          <a:p>
            <a:pPr lvl="1"/>
            <a:r>
              <a:rPr lang="en-US" b="1" dirty="0" smtClean="0"/>
              <a:t>Media representations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Non-LGBT Participants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What creates the motivation to love?</a:t>
            </a:r>
          </a:p>
          <a:p>
            <a:pPr>
              <a:spcBef>
                <a:spcPts val="1368"/>
              </a:spcBef>
            </a:pPr>
            <a:r>
              <a:rPr lang="en-US" b="1" dirty="0" smtClean="0"/>
              <a:t>HYPOTHESIS: Four processes</a:t>
            </a:r>
          </a:p>
          <a:p>
            <a:pPr lvl="1"/>
            <a:r>
              <a:rPr lang="en-US" b="1" dirty="0" smtClean="0"/>
              <a:t>“Sexuality” since late 19</a:t>
            </a:r>
            <a:r>
              <a:rPr lang="en-US" b="1" baseline="30000" dirty="0" smtClean="0"/>
              <a:t>th</a:t>
            </a:r>
            <a:r>
              <a:rPr lang="en-US" b="1" dirty="0" smtClean="0"/>
              <a:t> century</a:t>
            </a:r>
          </a:p>
          <a:p>
            <a:pPr lvl="1"/>
            <a:r>
              <a:rPr lang="en-US" b="1" dirty="0" smtClean="0"/>
              <a:t>Media representations</a:t>
            </a:r>
          </a:p>
          <a:p>
            <a:pPr lvl="1"/>
            <a:r>
              <a:rPr lang="en-US" b="1" dirty="0" smtClean="0"/>
              <a:t>Relationship with LGBT people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Non-LGBT Participants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What creates the motivation to love?</a:t>
            </a:r>
          </a:p>
          <a:p>
            <a:pPr>
              <a:spcBef>
                <a:spcPts val="1368"/>
              </a:spcBef>
            </a:pPr>
            <a:r>
              <a:rPr lang="en-US" b="1" dirty="0" smtClean="0"/>
              <a:t>HYPOTHESIS: Four processes</a:t>
            </a:r>
          </a:p>
          <a:p>
            <a:pPr lvl="1"/>
            <a:r>
              <a:rPr lang="en-US" b="1" dirty="0" smtClean="0"/>
              <a:t>“Sexuality” since late 19</a:t>
            </a:r>
            <a:r>
              <a:rPr lang="en-US" b="1" baseline="30000" dirty="0" smtClean="0"/>
              <a:t>th</a:t>
            </a:r>
            <a:r>
              <a:rPr lang="en-US" b="1" dirty="0" smtClean="0"/>
              <a:t> century</a:t>
            </a:r>
          </a:p>
          <a:p>
            <a:pPr lvl="1"/>
            <a:r>
              <a:rPr lang="en-US" b="1" dirty="0" smtClean="0"/>
              <a:t>Media representations</a:t>
            </a:r>
          </a:p>
          <a:p>
            <a:pPr lvl="1"/>
            <a:r>
              <a:rPr lang="en-US" b="1" dirty="0" smtClean="0"/>
              <a:t>Relationship with LGBT people</a:t>
            </a:r>
          </a:p>
          <a:p>
            <a:pPr lvl="1"/>
            <a:r>
              <a:rPr lang="en-US" b="1" dirty="0" smtClean="0"/>
              <a:t>Global information </a:t>
            </a:r>
            <a:r>
              <a:rPr lang="en-US" b="1" dirty="0" err="1" smtClean="0"/>
              <a:t>flow</a:t>
            </a:r>
            <a:r>
              <a:rPr lang="en-US" b="1" dirty="0" err="1" smtClean="0">
                <a:sym typeface="Wingdings"/>
              </a:rPr>
              <a:t></a:t>
            </a:r>
            <a:r>
              <a:rPr lang="en-US" b="1" dirty="0" err="1" smtClean="0"/>
              <a:t>Implausibililty</a:t>
            </a:r>
            <a:r>
              <a:rPr lang="en-US" b="1" dirty="0" smtClean="0"/>
              <a:t> of single </a:t>
            </a:r>
            <a:r>
              <a:rPr lang="en-US" b="1" dirty="0" err="1" smtClean="0"/>
              <a:t>truth</a:t>
            </a:r>
            <a:r>
              <a:rPr lang="en-US" b="1" dirty="0" err="1" smtClean="0">
                <a:sym typeface="Wingdings"/>
              </a:rPr>
              <a:t>listen</a:t>
            </a:r>
            <a:r>
              <a:rPr lang="en-US" b="1" dirty="0" smtClean="0">
                <a:sym typeface="Wingdings"/>
              </a:rPr>
              <a:t>, learn, love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Non-LGBT Participants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What creates the motivation to love?</a:t>
            </a:r>
          </a:p>
          <a:p>
            <a:pPr>
              <a:spcBef>
                <a:spcPts val="1368"/>
              </a:spcBef>
            </a:pPr>
            <a:r>
              <a:rPr lang="en-US" b="1" dirty="0" smtClean="0"/>
              <a:t>HYPOTHESIS: Four processes</a:t>
            </a:r>
          </a:p>
          <a:p>
            <a:pPr lvl="1"/>
            <a:r>
              <a:rPr lang="en-US" b="1" dirty="0" smtClean="0"/>
              <a:t>“Sexuality” since late 19</a:t>
            </a:r>
            <a:r>
              <a:rPr lang="en-US" b="1" baseline="30000" dirty="0" smtClean="0"/>
              <a:t>th</a:t>
            </a:r>
            <a:r>
              <a:rPr lang="en-US" b="1" dirty="0" smtClean="0"/>
              <a:t> century</a:t>
            </a:r>
          </a:p>
          <a:p>
            <a:pPr lvl="1"/>
            <a:r>
              <a:rPr lang="en-US" b="1" dirty="0" smtClean="0"/>
              <a:t>Media representations</a:t>
            </a:r>
          </a:p>
          <a:p>
            <a:pPr lvl="1"/>
            <a:r>
              <a:rPr lang="en-US" b="1" dirty="0" smtClean="0"/>
              <a:t>Relationship with LGBT people</a:t>
            </a:r>
          </a:p>
          <a:p>
            <a:pPr lvl="1"/>
            <a:r>
              <a:rPr lang="en-US" b="1" dirty="0" smtClean="0"/>
              <a:t>Global information </a:t>
            </a:r>
            <a:r>
              <a:rPr lang="en-US" b="1" dirty="0" err="1" smtClean="0"/>
              <a:t>flow</a:t>
            </a:r>
            <a:r>
              <a:rPr lang="en-US" b="1" dirty="0" err="1" smtClean="0">
                <a:sym typeface="Wingdings"/>
              </a:rPr>
              <a:t></a:t>
            </a:r>
            <a:r>
              <a:rPr lang="en-US" b="1" dirty="0" err="1" smtClean="0"/>
              <a:t>Implausibililty</a:t>
            </a:r>
            <a:r>
              <a:rPr lang="en-US" b="1" dirty="0" smtClean="0"/>
              <a:t> of single </a:t>
            </a:r>
            <a:r>
              <a:rPr lang="en-US" b="1" dirty="0" err="1" smtClean="0"/>
              <a:t>truth</a:t>
            </a:r>
            <a:r>
              <a:rPr lang="en-US" b="1" dirty="0" err="1" smtClean="0">
                <a:sym typeface="Wingdings"/>
              </a:rPr>
              <a:t>listen</a:t>
            </a:r>
            <a:r>
              <a:rPr lang="en-US" b="1" dirty="0" smtClean="0">
                <a:sym typeface="Wingdings"/>
              </a:rPr>
              <a:t>, learn, love</a:t>
            </a:r>
            <a:endParaRPr lang="en-US" b="1" dirty="0" smtClean="0"/>
          </a:p>
          <a:p>
            <a:pPr>
              <a:spcBef>
                <a:spcPts val="1368"/>
              </a:spcBef>
              <a:buNone/>
            </a:pPr>
            <a:r>
              <a:rPr lang="en-US" b="1" dirty="0" smtClean="0"/>
              <a:t>Conventional approach feels unchristian</a:t>
            </a: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5104745"/>
          </a:xfrm>
        </p:spPr>
        <p:txBody>
          <a:bodyPr>
            <a:normAutofit/>
          </a:bodyPr>
          <a:lstStyle/>
          <a:p>
            <a:r>
              <a:rPr lang="en-US" sz="6800" b="1" dirty="0" smtClean="0"/>
              <a:t>Methodology and Deep Integration</a:t>
            </a:r>
            <a:endParaRPr lang="en-US" sz="68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Feminist Christian virtue ethics perspective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007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Feminist Christian virtue ethics perspective</a:t>
            </a:r>
          </a:p>
          <a:p>
            <a:pPr lvl="1"/>
            <a:r>
              <a:rPr lang="en-US" b="1" dirty="0" smtClean="0"/>
              <a:t>Limitation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007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Feminist Christian virtue ethics perspective</a:t>
            </a:r>
          </a:p>
          <a:p>
            <a:pPr lvl="1"/>
            <a:r>
              <a:rPr lang="en-US" b="1" dirty="0" smtClean="0"/>
              <a:t>Limitation</a:t>
            </a:r>
            <a:endParaRPr lang="en-US" dirty="0"/>
          </a:p>
          <a:p>
            <a:pPr lvl="2"/>
            <a:r>
              <a:rPr lang="en-US" b="1" dirty="0"/>
              <a:t>O</a:t>
            </a:r>
            <a:r>
              <a:rPr lang="en-US" b="1" dirty="0" smtClean="0"/>
              <a:t>nly published statements</a:t>
            </a:r>
          </a:p>
          <a:p>
            <a:pPr marL="914400" lvl="2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007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Feminist Christian virtue ethics perspective</a:t>
            </a:r>
          </a:p>
          <a:p>
            <a:pPr lvl="1"/>
            <a:r>
              <a:rPr lang="en-US" b="1" dirty="0" smtClean="0"/>
              <a:t>Limitation</a:t>
            </a:r>
            <a:endParaRPr lang="en-US" dirty="0"/>
          </a:p>
          <a:p>
            <a:pPr lvl="2"/>
            <a:r>
              <a:rPr lang="en-US" b="1" dirty="0"/>
              <a:t>O</a:t>
            </a:r>
            <a:r>
              <a:rPr lang="en-US" b="1" dirty="0" smtClean="0"/>
              <a:t>nly published statements</a:t>
            </a:r>
          </a:p>
          <a:p>
            <a:pPr lvl="2"/>
            <a:r>
              <a:rPr lang="en-US" b="1" dirty="0" smtClean="0"/>
              <a:t>Speculative conclusions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402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Feminist Christian virtue ethics perspective</a:t>
            </a:r>
          </a:p>
          <a:p>
            <a:pPr lvl="1"/>
            <a:r>
              <a:rPr lang="en-US" b="1" dirty="0" smtClean="0"/>
              <a:t>Limitation</a:t>
            </a:r>
            <a:endParaRPr lang="en-US" dirty="0"/>
          </a:p>
          <a:p>
            <a:pPr lvl="2"/>
            <a:r>
              <a:rPr lang="en-US" b="1" dirty="0"/>
              <a:t>O</a:t>
            </a:r>
            <a:r>
              <a:rPr lang="en-US" b="1" dirty="0" smtClean="0"/>
              <a:t>nly published statements</a:t>
            </a:r>
          </a:p>
          <a:p>
            <a:pPr lvl="2"/>
            <a:r>
              <a:rPr lang="en-US" b="1" dirty="0" smtClean="0"/>
              <a:t>Speculative conclusions</a:t>
            </a:r>
          </a:p>
          <a:p>
            <a:pPr lvl="1"/>
            <a:r>
              <a:rPr lang="en-US" b="1" dirty="0" smtClean="0"/>
              <a:t>Contribution</a:t>
            </a:r>
            <a:r>
              <a:rPr lang="en-US" dirty="0" smtClean="0"/>
              <a:t> 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007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Feminist Christian virtue ethics perspective</a:t>
            </a:r>
          </a:p>
          <a:p>
            <a:pPr lvl="1"/>
            <a:r>
              <a:rPr lang="en-US" b="1" dirty="0" smtClean="0"/>
              <a:t>Limitation</a:t>
            </a:r>
            <a:endParaRPr lang="en-US" dirty="0"/>
          </a:p>
          <a:p>
            <a:pPr lvl="2"/>
            <a:r>
              <a:rPr lang="en-US" b="1" dirty="0"/>
              <a:t>O</a:t>
            </a:r>
            <a:r>
              <a:rPr lang="en-US" b="1" dirty="0" smtClean="0"/>
              <a:t>nly published statements</a:t>
            </a:r>
          </a:p>
          <a:p>
            <a:pPr lvl="2"/>
            <a:r>
              <a:rPr lang="en-US" b="1" dirty="0" smtClean="0"/>
              <a:t>Speculative conclusions</a:t>
            </a:r>
          </a:p>
          <a:p>
            <a:pPr lvl="1"/>
            <a:r>
              <a:rPr lang="en-US" b="1" dirty="0" smtClean="0"/>
              <a:t>Contribution</a:t>
            </a:r>
            <a:r>
              <a:rPr lang="en-US" dirty="0" smtClean="0"/>
              <a:t> </a:t>
            </a:r>
          </a:p>
          <a:p>
            <a:pPr lvl="2"/>
            <a:r>
              <a:rPr lang="en-US" b="1" dirty="0" smtClean="0"/>
              <a:t>Able to make ethical claims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007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Feminist Christian virtue ethics perspective</a:t>
            </a:r>
            <a:r>
              <a:rPr lang="en-US" dirty="0" smtClean="0"/>
              <a:t>	</a:t>
            </a:r>
          </a:p>
          <a:p>
            <a:pPr lvl="1"/>
            <a:r>
              <a:rPr lang="en-US" b="1" dirty="0" smtClean="0"/>
              <a:t>Limitation</a:t>
            </a:r>
            <a:endParaRPr lang="en-US" dirty="0"/>
          </a:p>
          <a:p>
            <a:pPr lvl="2"/>
            <a:r>
              <a:rPr lang="en-US" b="1" dirty="0"/>
              <a:t>O</a:t>
            </a:r>
            <a:r>
              <a:rPr lang="en-US" b="1" dirty="0" smtClean="0"/>
              <a:t>nly published statements</a:t>
            </a:r>
          </a:p>
          <a:p>
            <a:pPr lvl="2"/>
            <a:r>
              <a:rPr lang="en-US" b="1" dirty="0" smtClean="0"/>
              <a:t>Speculative conclusions</a:t>
            </a:r>
          </a:p>
          <a:p>
            <a:pPr lvl="1"/>
            <a:r>
              <a:rPr lang="en-US" b="1" dirty="0" smtClean="0"/>
              <a:t>Contribution</a:t>
            </a:r>
            <a:r>
              <a:rPr lang="en-US" dirty="0" smtClean="0"/>
              <a:t> </a:t>
            </a:r>
          </a:p>
          <a:p>
            <a:pPr lvl="2"/>
            <a:r>
              <a:rPr lang="en-US" b="1" dirty="0" smtClean="0"/>
              <a:t>Able to make ethical claims</a:t>
            </a:r>
          </a:p>
          <a:p>
            <a:pPr lvl="2"/>
            <a:r>
              <a:rPr lang="en-US" b="1" dirty="0" smtClean="0"/>
              <a:t>Able to distinguish true from pseudo-virtue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007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Qualitative sociological perspective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Qualitative sociological perspective</a:t>
            </a:r>
          </a:p>
          <a:p>
            <a:pPr lvl="1"/>
            <a:r>
              <a:rPr lang="en-US" b="1" dirty="0" smtClean="0"/>
              <a:t>Contribution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5977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Qualitative sociological perspective</a:t>
            </a:r>
          </a:p>
          <a:p>
            <a:pPr lvl="1"/>
            <a:r>
              <a:rPr lang="en-US" b="1" dirty="0" smtClean="0"/>
              <a:t>Contribution</a:t>
            </a:r>
            <a:endParaRPr lang="en-US" dirty="0"/>
          </a:p>
          <a:p>
            <a:pPr lvl="2"/>
            <a:r>
              <a:rPr lang="en-US" b="1" dirty="0" smtClean="0"/>
              <a:t>Deep, rich narratives of experience from multiple perspectives</a:t>
            </a:r>
          </a:p>
          <a:p>
            <a:pPr lvl="2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305977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72467"/>
          </a:xfrm>
        </p:spPr>
        <p:txBody>
          <a:bodyPr>
            <a:normAutofit/>
          </a:bodyPr>
          <a:lstStyle/>
          <a:p>
            <a:r>
              <a:rPr lang="en-US" b="1" dirty="0" smtClean="0"/>
              <a:t>Qualitative sociological perspective</a:t>
            </a:r>
          </a:p>
          <a:p>
            <a:pPr lvl="1"/>
            <a:r>
              <a:rPr lang="en-US" b="1" dirty="0" smtClean="0"/>
              <a:t>Contribution</a:t>
            </a:r>
            <a:endParaRPr lang="en-US" dirty="0"/>
          </a:p>
          <a:p>
            <a:pPr lvl="2"/>
            <a:r>
              <a:rPr lang="en-US" b="1" dirty="0" smtClean="0"/>
              <a:t>Deep, rich narratives of experience from multiple perspectives</a:t>
            </a:r>
          </a:p>
          <a:p>
            <a:pPr lvl="2"/>
            <a:r>
              <a:rPr lang="en-US" b="1" dirty="0" smtClean="0"/>
              <a:t>Dynamic process where analysis informs later data gathering, and reveals changes over time</a:t>
            </a:r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305977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50"/>
          </a:xfrm>
        </p:spPr>
        <p:txBody>
          <a:bodyPr>
            <a:normAutofit/>
          </a:bodyPr>
          <a:lstStyle/>
          <a:p>
            <a:r>
              <a:rPr lang="en-US" b="1" dirty="0" smtClean="0"/>
              <a:t>Qualitative sociological perspective</a:t>
            </a:r>
          </a:p>
          <a:p>
            <a:pPr lvl="1"/>
            <a:r>
              <a:rPr lang="en-US" b="1" dirty="0" smtClean="0"/>
              <a:t>Contribution</a:t>
            </a:r>
            <a:endParaRPr lang="en-US" dirty="0"/>
          </a:p>
          <a:p>
            <a:pPr lvl="2"/>
            <a:r>
              <a:rPr lang="en-US" b="1" dirty="0" smtClean="0"/>
              <a:t>Deep, rich narratives of experience from multiple perspectives</a:t>
            </a:r>
          </a:p>
          <a:p>
            <a:pPr lvl="2"/>
            <a:r>
              <a:rPr lang="en-US" b="1" dirty="0" smtClean="0"/>
              <a:t>Dynamic process where analysis informs later data gathering, and reveals changes over time</a:t>
            </a:r>
          </a:p>
          <a:p>
            <a:pPr lvl="2"/>
            <a:endParaRPr lang="en-US" dirty="0" smtClean="0"/>
          </a:p>
          <a:p>
            <a:pPr lvl="1"/>
            <a:r>
              <a:rPr lang="en-US" b="1" dirty="0" smtClean="0"/>
              <a:t>Limitation</a:t>
            </a:r>
          </a:p>
        </p:txBody>
      </p:sp>
    </p:spTree>
    <p:extLst>
      <p:ext uri="{BB962C8B-B14F-4D97-AF65-F5344CB8AC3E}">
        <p14:creationId xmlns:p14="http://schemas.microsoft.com/office/powerpoint/2010/main" val="8305977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50"/>
          </a:xfrm>
        </p:spPr>
        <p:txBody>
          <a:bodyPr>
            <a:normAutofit/>
          </a:bodyPr>
          <a:lstStyle/>
          <a:p>
            <a:r>
              <a:rPr lang="en-US" b="1" dirty="0" smtClean="0"/>
              <a:t>Qualitative sociological perspective</a:t>
            </a:r>
          </a:p>
          <a:p>
            <a:pPr lvl="1"/>
            <a:r>
              <a:rPr lang="en-US" b="1" dirty="0" smtClean="0"/>
              <a:t>Contribution</a:t>
            </a:r>
            <a:endParaRPr lang="en-US" dirty="0"/>
          </a:p>
          <a:p>
            <a:pPr lvl="2"/>
            <a:r>
              <a:rPr lang="en-US" b="1" dirty="0" smtClean="0"/>
              <a:t>Deep, rich narratives of experience from multiple perspectives</a:t>
            </a:r>
          </a:p>
          <a:p>
            <a:pPr lvl="2"/>
            <a:r>
              <a:rPr lang="en-US" b="1" dirty="0" smtClean="0"/>
              <a:t>Dynamic process where analysis informs later data gathering, and reveals changes over time</a:t>
            </a:r>
          </a:p>
          <a:p>
            <a:pPr lvl="2"/>
            <a:endParaRPr lang="en-US" dirty="0" smtClean="0"/>
          </a:p>
          <a:p>
            <a:pPr lvl="1"/>
            <a:r>
              <a:rPr lang="en-US" b="1" dirty="0" smtClean="0"/>
              <a:t>Limitation</a:t>
            </a:r>
          </a:p>
          <a:p>
            <a:pPr lvl="2"/>
            <a:r>
              <a:rPr lang="en-US" b="1" dirty="0" smtClean="0"/>
              <a:t>No ethical evaluation</a:t>
            </a:r>
          </a:p>
        </p:txBody>
      </p:sp>
    </p:spTree>
    <p:extLst>
      <p:ext uri="{BB962C8B-B14F-4D97-AF65-F5344CB8AC3E}">
        <p14:creationId xmlns:p14="http://schemas.microsoft.com/office/powerpoint/2010/main" val="8305977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48146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Deep Integration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8"/>
            <a:ext cx="8229600" cy="4654551"/>
          </a:xfrm>
        </p:spPr>
        <p:txBody>
          <a:bodyPr>
            <a:normAutofit/>
          </a:bodyPr>
          <a:lstStyle/>
          <a:p>
            <a:r>
              <a:rPr lang="en-US" b="1" dirty="0" smtClean="0"/>
              <a:t>Deep Integration</a:t>
            </a:r>
          </a:p>
          <a:p>
            <a:pPr lvl="1"/>
            <a:r>
              <a:rPr lang="en-US" b="1" dirty="0" smtClean="0"/>
              <a:t>Sociological methods to gather data</a:t>
            </a:r>
          </a:p>
          <a:p>
            <a:pPr lvl="2"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8"/>
            <a:ext cx="8229600" cy="4654551"/>
          </a:xfrm>
        </p:spPr>
        <p:txBody>
          <a:bodyPr>
            <a:normAutofit/>
          </a:bodyPr>
          <a:lstStyle/>
          <a:p>
            <a:r>
              <a:rPr lang="en-US" b="1" dirty="0" smtClean="0"/>
              <a:t>Deep Integration</a:t>
            </a:r>
          </a:p>
          <a:p>
            <a:pPr lvl="1"/>
            <a:r>
              <a:rPr lang="en-US" b="1" dirty="0" smtClean="0"/>
              <a:t>Sociological methods to gather data</a:t>
            </a:r>
          </a:p>
          <a:p>
            <a:pPr lvl="2"/>
            <a:r>
              <a:rPr lang="en-US" b="1" dirty="0" smtClean="0"/>
              <a:t>Participant-observation,</a:t>
            </a:r>
          </a:p>
          <a:p>
            <a:pPr lvl="2"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8"/>
            <a:ext cx="8229600" cy="4654551"/>
          </a:xfrm>
        </p:spPr>
        <p:txBody>
          <a:bodyPr>
            <a:normAutofit/>
          </a:bodyPr>
          <a:lstStyle/>
          <a:p>
            <a:r>
              <a:rPr lang="en-US" b="1" dirty="0" smtClean="0"/>
              <a:t>Deep Integration</a:t>
            </a:r>
          </a:p>
          <a:p>
            <a:pPr lvl="1"/>
            <a:r>
              <a:rPr lang="en-US" b="1" dirty="0" smtClean="0"/>
              <a:t>Sociological methods to gather data</a:t>
            </a:r>
          </a:p>
          <a:p>
            <a:pPr lvl="2"/>
            <a:r>
              <a:rPr lang="en-US" b="1" dirty="0" smtClean="0"/>
              <a:t>Participant-observation, interviews, </a:t>
            </a:r>
          </a:p>
          <a:p>
            <a:pPr lvl="2"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8"/>
            <a:ext cx="8229600" cy="4654551"/>
          </a:xfrm>
        </p:spPr>
        <p:txBody>
          <a:bodyPr>
            <a:normAutofit/>
          </a:bodyPr>
          <a:lstStyle/>
          <a:p>
            <a:r>
              <a:rPr lang="en-US" b="1" dirty="0" smtClean="0"/>
              <a:t>Deep Integration</a:t>
            </a:r>
          </a:p>
          <a:p>
            <a:pPr lvl="1"/>
            <a:r>
              <a:rPr lang="en-US" b="1" dirty="0" smtClean="0"/>
              <a:t>Sociological methods to gather data</a:t>
            </a:r>
          </a:p>
          <a:p>
            <a:pPr lvl="2"/>
            <a:r>
              <a:rPr lang="en-US" b="1" dirty="0" smtClean="0"/>
              <a:t>Participant-observation, interviews, documents</a:t>
            </a:r>
          </a:p>
          <a:p>
            <a:pPr lvl="2"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8"/>
            <a:ext cx="8229600" cy="4654551"/>
          </a:xfrm>
        </p:spPr>
        <p:txBody>
          <a:bodyPr>
            <a:normAutofit/>
          </a:bodyPr>
          <a:lstStyle/>
          <a:p>
            <a:r>
              <a:rPr lang="en-US" b="1" dirty="0" smtClean="0"/>
              <a:t>Deep Integration</a:t>
            </a:r>
          </a:p>
          <a:p>
            <a:pPr lvl="1"/>
            <a:r>
              <a:rPr lang="en-US" b="1" dirty="0" smtClean="0"/>
              <a:t>Sociological methods to gather data</a:t>
            </a:r>
          </a:p>
          <a:p>
            <a:pPr lvl="2"/>
            <a:r>
              <a:rPr lang="en-US" b="1" dirty="0" smtClean="0"/>
              <a:t>Participant-observation, interviews, documents</a:t>
            </a:r>
          </a:p>
          <a:p>
            <a:pPr lvl="1"/>
            <a:r>
              <a:rPr lang="en-US" b="1" dirty="0" smtClean="0"/>
              <a:t>Hybrid form of analysis</a:t>
            </a:r>
          </a:p>
          <a:p>
            <a:pPr lvl="2"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8"/>
            <a:ext cx="8229600" cy="4654551"/>
          </a:xfrm>
        </p:spPr>
        <p:txBody>
          <a:bodyPr>
            <a:normAutofit/>
          </a:bodyPr>
          <a:lstStyle/>
          <a:p>
            <a:r>
              <a:rPr lang="en-US" b="1" dirty="0" smtClean="0"/>
              <a:t>Deep Integration</a:t>
            </a:r>
          </a:p>
          <a:p>
            <a:pPr lvl="1"/>
            <a:r>
              <a:rPr lang="en-US" b="1" dirty="0" smtClean="0"/>
              <a:t>Sociological methods to gather data</a:t>
            </a:r>
          </a:p>
          <a:p>
            <a:pPr lvl="2"/>
            <a:r>
              <a:rPr lang="en-US" b="1" dirty="0" smtClean="0"/>
              <a:t>Participant-observation, interviews, documents</a:t>
            </a:r>
          </a:p>
          <a:p>
            <a:pPr lvl="1"/>
            <a:r>
              <a:rPr lang="en-US" b="1" dirty="0" smtClean="0"/>
              <a:t>Hybrid form of analysis</a:t>
            </a:r>
          </a:p>
          <a:p>
            <a:pPr lvl="2"/>
            <a:r>
              <a:rPr lang="en-US" b="1" dirty="0" smtClean="0"/>
              <a:t>Grounded Theory (Inductive)</a:t>
            </a:r>
          </a:p>
          <a:p>
            <a:pPr lvl="2"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8"/>
            <a:ext cx="8229600" cy="4654551"/>
          </a:xfrm>
        </p:spPr>
        <p:txBody>
          <a:bodyPr>
            <a:normAutofit/>
          </a:bodyPr>
          <a:lstStyle/>
          <a:p>
            <a:r>
              <a:rPr lang="en-US" b="1" dirty="0" smtClean="0"/>
              <a:t>Deep Integration</a:t>
            </a:r>
          </a:p>
          <a:p>
            <a:pPr lvl="1"/>
            <a:r>
              <a:rPr lang="en-US" b="1" dirty="0" smtClean="0"/>
              <a:t>Sociological methods to gather data</a:t>
            </a:r>
          </a:p>
          <a:p>
            <a:pPr lvl="2"/>
            <a:r>
              <a:rPr lang="en-US" b="1" dirty="0" smtClean="0"/>
              <a:t>Participant-observation, interviews, documents</a:t>
            </a:r>
          </a:p>
          <a:p>
            <a:pPr lvl="1"/>
            <a:r>
              <a:rPr lang="en-US" b="1" dirty="0" smtClean="0"/>
              <a:t>Hybrid form of analysis</a:t>
            </a:r>
          </a:p>
          <a:p>
            <a:pPr lvl="2"/>
            <a:r>
              <a:rPr lang="en-US" b="1" dirty="0" smtClean="0"/>
              <a:t>Grounded Theory (Inductive)</a:t>
            </a:r>
          </a:p>
          <a:p>
            <a:pPr lvl="2"/>
            <a:r>
              <a:rPr lang="en-US" b="1" dirty="0" smtClean="0"/>
              <a:t>Extended Case Method</a:t>
            </a:r>
          </a:p>
          <a:p>
            <a:pPr lvl="2"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8"/>
            <a:ext cx="8229600" cy="4654551"/>
          </a:xfrm>
        </p:spPr>
        <p:txBody>
          <a:bodyPr>
            <a:normAutofit/>
          </a:bodyPr>
          <a:lstStyle/>
          <a:p>
            <a:r>
              <a:rPr lang="en-US" b="1" dirty="0" smtClean="0"/>
              <a:t>Deep Integration</a:t>
            </a:r>
          </a:p>
          <a:p>
            <a:pPr lvl="1"/>
            <a:r>
              <a:rPr lang="en-US" b="1" dirty="0" smtClean="0"/>
              <a:t>Sociological methods to gather data</a:t>
            </a:r>
          </a:p>
          <a:p>
            <a:pPr lvl="2"/>
            <a:r>
              <a:rPr lang="en-US" b="1" dirty="0" smtClean="0"/>
              <a:t>Participant-observation, interviews, documents</a:t>
            </a:r>
          </a:p>
          <a:p>
            <a:pPr lvl="1"/>
            <a:r>
              <a:rPr lang="en-US" b="1" dirty="0" smtClean="0"/>
              <a:t>Hybrid form of analysis</a:t>
            </a:r>
          </a:p>
          <a:p>
            <a:pPr lvl="2"/>
            <a:r>
              <a:rPr lang="en-US" b="1" dirty="0" smtClean="0"/>
              <a:t>Grounded Theory (Inductive)</a:t>
            </a:r>
          </a:p>
          <a:p>
            <a:pPr lvl="2"/>
            <a:r>
              <a:rPr lang="en-US" b="1" dirty="0" smtClean="0"/>
              <a:t>Extended Case Method</a:t>
            </a:r>
          </a:p>
          <a:p>
            <a:pPr lvl="3"/>
            <a:r>
              <a:rPr lang="en-US" b="1" dirty="0" smtClean="0"/>
              <a:t>Feminist and Queer Theory/Ethics</a:t>
            </a:r>
          </a:p>
          <a:p>
            <a:pPr lvl="2"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8"/>
            <a:ext cx="8229600" cy="4654551"/>
          </a:xfrm>
        </p:spPr>
        <p:txBody>
          <a:bodyPr>
            <a:normAutofit/>
          </a:bodyPr>
          <a:lstStyle/>
          <a:p>
            <a:r>
              <a:rPr lang="en-US" b="1" dirty="0" smtClean="0"/>
              <a:t>Deep Integration</a:t>
            </a:r>
          </a:p>
          <a:p>
            <a:pPr lvl="1"/>
            <a:r>
              <a:rPr lang="en-US" b="1" dirty="0" smtClean="0"/>
              <a:t>Sociological methods to gather data</a:t>
            </a:r>
          </a:p>
          <a:p>
            <a:pPr lvl="2"/>
            <a:r>
              <a:rPr lang="en-US" b="1" dirty="0" smtClean="0"/>
              <a:t>Participant-observation, interviews, documents</a:t>
            </a:r>
          </a:p>
          <a:p>
            <a:pPr lvl="1"/>
            <a:r>
              <a:rPr lang="en-US" b="1" dirty="0" smtClean="0"/>
              <a:t>Hybrid form of analysis</a:t>
            </a:r>
          </a:p>
          <a:p>
            <a:pPr lvl="2"/>
            <a:r>
              <a:rPr lang="en-US" b="1" dirty="0" smtClean="0"/>
              <a:t>Grounded Theory (Inductive)</a:t>
            </a:r>
          </a:p>
          <a:p>
            <a:pPr lvl="2"/>
            <a:r>
              <a:rPr lang="en-US" b="1" dirty="0" smtClean="0"/>
              <a:t>Extended Case Method</a:t>
            </a:r>
          </a:p>
          <a:p>
            <a:pPr lvl="3"/>
            <a:r>
              <a:rPr lang="en-US" b="1" dirty="0" smtClean="0"/>
              <a:t>Feminist and Queer Theory/Ethics</a:t>
            </a:r>
          </a:p>
          <a:p>
            <a:pPr lvl="3"/>
            <a:r>
              <a:rPr lang="en-US" b="1" dirty="0" smtClean="0"/>
              <a:t>Virtue Ethics, Violence Studies</a:t>
            </a:r>
          </a:p>
          <a:p>
            <a:pPr lvl="2"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Methods and Deep Integration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8"/>
            <a:ext cx="8229600" cy="4654551"/>
          </a:xfrm>
        </p:spPr>
        <p:txBody>
          <a:bodyPr>
            <a:normAutofit/>
          </a:bodyPr>
          <a:lstStyle/>
          <a:p>
            <a:r>
              <a:rPr lang="en-US" b="1" dirty="0" smtClean="0"/>
              <a:t>Deep Integration</a:t>
            </a:r>
          </a:p>
          <a:p>
            <a:pPr lvl="1"/>
            <a:r>
              <a:rPr lang="en-US" b="1" dirty="0" smtClean="0"/>
              <a:t>Sociological methods to gather data</a:t>
            </a:r>
          </a:p>
          <a:p>
            <a:pPr lvl="2"/>
            <a:r>
              <a:rPr lang="en-US" b="1" dirty="0" smtClean="0"/>
              <a:t>Participant-observation, interviews, documents</a:t>
            </a:r>
          </a:p>
          <a:p>
            <a:pPr lvl="1"/>
            <a:r>
              <a:rPr lang="en-US" b="1" dirty="0" smtClean="0"/>
              <a:t>Hybrid form of analysis</a:t>
            </a:r>
          </a:p>
          <a:p>
            <a:pPr lvl="2"/>
            <a:r>
              <a:rPr lang="en-US" b="1" dirty="0" smtClean="0"/>
              <a:t>Grounded Theory (Inductive)</a:t>
            </a:r>
          </a:p>
          <a:p>
            <a:pPr lvl="2"/>
            <a:r>
              <a:rPr lang="en-US" b="1" dirty="0" smtClean="0"/>
              <a:t>Extended Case Method</a:t>
            </a:r>
          </a:p>
          <a:p>
            <a:pPr lvl="3"/>
            <a:r>
              <a:rPr lang="en-US" b="1" dirty="0" smtClean="0"/>
              <a:t>Feminist and Queer Theory/Ethics</a:t>
            </a:r>
          </a:p>
          <a:p>
            <a:pPr lvl="3"/>
            <a:r>
              <a:rPr lang="en-US" b="1" dirty="0" smtClean="0"/>
              <a:t>Virtue Ethics, Violence Studies</a:t>
            </a:r>
          </a:p>
          <a:p>
            <a:pPr lvl="3"/>
            <a:r>
              <a:rPr lang="en-US" b="1" dirty="0" smtClean="0"/>
              <a:t>Expand these theories using inductively gathered data</a:t>
            </a:r>
          </a:p>
          <a:p>
            <a:pPr lvl="2"/>
            <a:endParaRPr lang="en-US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Methodological Innovation	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15956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Methodological Innovation	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Examining situated accounts and personal narratives of people’s motivation to virtue</a:t>
            </a:r>
          </a:p>
        </p:txBody>
      </p:sp>
    </p:spTree>
    <p:extLst>
      <p:ext uri="{BB962C8B-B14F-4D97-AF65-F5344CB8AC3E}">
        <p14:creationId xmlns:p14="http://schemas.microsoft.com/office/powerpoint/2010/main" val="1515956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Methodological Innovation	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Examining situated accounts and personal narratives of people’s motivation to virtue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Framing sociological data in terms of virtue</a:t>
            </a:r>
          </a:p>
        </p:txBody>
      </p:sp>
    </p:spTree>
    <p:extLst>
      <p:ext uri="{BB962C8B-B14F-4D97-AF65-F5344CB8AC3E}">
        <p14:creationId xmlns:p14="http://schemas.microsoft.com/office/powerpoint/2010/main" val="1515956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Methodological Innovation	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Examining situated accounts and personal narratives of people’s motivation to virtue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Framing sociological data in terms of virtue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Bringing sociological data to the discussion of virtue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15956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Academic significance</a:t>
            </a:r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Academic significance</a:t>
            </a:r>
          </a:p>
          <a:p>
            <a:r>
              <a:rPr lang="en-US" sz="3600" b="1" dirty="0" smtClean="0"/>
              <a:t>Methodological significance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Academic significance</a:t>
            </a:r>
          </a:p>
          <a:p>
            <a:r>
              <a:rPr lang="en-US" sz="3600" b="1" dirty="0" smtClean="0"/>
              <a:t>Methodological significance</a:t>
            </a:r>
          </a:p>
          <a:p>
            <a:r>
              <a:rPr lang="en-US" sz="3600" b="1" dirty="0" smtClean="0"/>
              <a:t>Practical significance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Academic significance</a:t>
            </a:r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Academic significance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How people develop the motivation to end practices of spiritual violence</a:t>
            </a:r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Academic significance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How people develop the motivation to end practices of spiritual violence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The end of the “Culture Wars”</a:t>
            </a:r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Academic significance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How people develop the motivation to end practices of spiritual violence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The end of the “Culture Wars”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Character development in unhealthy spiritual environment</a:t>
            </a:r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Academic significance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How people develop the motivation to end practices of spiritual violence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The end of the “Culture Wars”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Character development in unhealthy spiritual environment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Spiritual Healing</a:t>
            </a:r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Methodological significance</a:t>
            </a:r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Methodological significance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Empirical grounding and/or challenge to moral claims (claims about motivation to virtue)</a:t>
            </a:r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Methodological significance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Empirical grounding and/or challenge to moral claims (claims about motivation to virtue)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Moral framework to guide analysis </a:t>
            </a:r>
            <a:endParaRPr lang="en-US" sz="4000" b="1" dirty="0" smtClean="0"/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Practical significance</a:t>
            </a:r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Practical significance</a:t>
            </a:r>
          </a:p>
          <a:p>
            <a:pPr marL="742950" lvl="2" indent="-342900"/>
            <a:r>
              <a:rPr lang="en-US" sz="2800" b="1" dirty="0" smtClean="0"/>
              <a:t>Understand harms and gifts of religion for LGBT Christians</a:t>
            </a:r>
          </a:p>
          <a:p>
            <a:pPr>
              <a:buNone/>
            </a:pPr>
            <a:endParaRPr lang="en-US" sz="4000" b="1" dirty="0" smtClean="0"/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Practical significance</a:t>
            </a:r>
          </a:p>
          <a:p>
            <a:pPr marL="742950" lvl="2" indent="-342900"/>
            <a:r>
              <a:rPr lang="en-US" sz="2800" b="1" dirty="0" smtClean="0"/>
              <a:t>Understand harms and gifts of religion for LGBT Christians</a:t>
            </a:r>
          </a:p>
          <a:p>
            <a:pPr marL="742950" lvl="2" indent="-342900"/>
            <a:r>
              <a:rPr lang="en-US" sz="2800" b="1" dirty="0" smtClean="0"/>
              <a:t>Help movements to foster growth</a:t>
            </a:r>
            <a:endParaRPr lang="en-US" sz="4000" b="1" dirty="0" smtClean="0"/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Matters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0294"/>
            <a:ext cx="8229600" cy="413587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Practical significance</a:t>
            </a:r>
          </a:p>
          <a:p>
            <a:pPr marL="742950" lvl="2" indent="-342900"/>
            <a:r>
              <a:rPr lang="en-US" sz="2800" b="1" dirty="0" smtClean="0"/>
              <a:t>Understand harms and gifts of religion for LGBT Christians</a:t>
            </a:r>
          </a:p>
          <a:p>
            <a:pPr marL="742950" lvl="2" indent="-342900"/>
            <a:r>
              <a:rPr lang="en-US" sz="2800" b="1" dirty="0" smtClean="0"/>
              <a:t>Help movements to foster growth</a:t>
            </a:r>
          </a:p>
          <a:p>
            <a:pPr marL="742950" lvl="2" indent="-342900"/>
            <a:r>
              <a:rPr lang="en-US" sz="2800" b="1" dirty="0" smtClean="0"/>
              <a:t>Facilitate public understanding</a:t>
            </a:r>
          </a:p>
          <a:p>
            <a:endParaRPr lang="en-US" sz="4000" b="1" dirty="0" smtClean="0"/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61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Challenges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55005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Challenges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Conflict between normative philosophy &amp; “value neutral” sociology</a:t>
            </a:r>
          </a:p>
        </p:txBody>
      </p:sp>
    </p:spTree>
    <p:extLst>
      <p:ext uri="{BB962C8B-B14F-4D97-AF65-F5344CB8AC3E}">
        <p14:creationId xmlns:p14="http://schemas.microsoft.com/office/powerpoint/2010/main" val="1155005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Challenges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Conflict between normative philosophy &amp; “value neutral” sociology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Sociology has unspoken normative assumptions</a:t>
            </a:r>
          </a:p>
        </p:txBody>
      </p:sp>
    </p:spTree>
    <p:extLst>
      <p:ext uri="{BB962C8B-B14F-4D97-AF65-F5344CB8AC3E}">
        <p14:creationId xmlns:p14="http://schemas.microsoft.com/office/powerpoint/2010/main" val="1155005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Challenges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Conflict between normative philosophy &amp; “value neutral” sociology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Sociology has unspoken normative assumptions</a:t>
            </a:r>
          </a:p>
          <a:p>
            <a:r>
              <a:rPr lang="en-US" b="1" dirty="0" smtClean="0"/>
              <a:t>Methodological barrier</a:t>
            </a:r>
          </a:p>
          <a:p>
            <a:pPr lvl="1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55005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Challenges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Conflict between normative philosophy &amp; “value neutral” sociology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Sociology has unspoken normative assumptions</a:t>
            </a:r>
          </a:p>
          <a:p>
            <a:r>
              <a:rPr lang="en-US" b="1" dirty="0" smtClean="0"/>
              <a:t>Methodological barrier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Naturalistic research draws on existing skills and dispositions</a:t>
            </a:r>
          </a:p>
        </p:txBody>
      </p:sp>
    </p:spTree>
    <p:extLst>
      <p:ext uri="{BB962C8B-B14F-4D97-AF65-F5344CB8AC3E}">
        <p14:creationId xmlns:p14="http://schemas.microsoft.com/office/powerpoint/2010/main" val="1155005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Challenges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r>
              <a:rPr lang="en-US" b="1" dirty="0" smtClean="0"/>
              <a:t>Conflict between normative philosophy &amp; “value neutral” sociology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Sociology has unspoken normative assumptions</a:t>
            </a:r>
          </a:p>
          <a:p>
            <a:r>
              <a:rPr lang="en-US" b="1" dirty="0" smtClean="0"/>
              <a:t>Methodological barrier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Naturalistic research draws on existing skills and dispositions</a:t>
            </a:r>
          </a:p>
          <a:p>
            <a:pPr lvl="1">
              <a:buFont typeface="Arial"/>
              <a:buChar char="•"/>
            </a:pPr>
            <a:r>
              <a:rPr lang="en-US" b="1" dirty="0" smtClean="0"/>
              <a:t>Philosophical project invites interviews on its own</a:t>
            </a:r>
          </a:p>
        </p:txBody>
      </p:sp>
    </p:spTree>
    <p:extLst>
      <p:ext uri="{BB962C8B-B14F-4D97-AF65-F5344CB8AC3E}">
        <p14:creationId xmlns:p14="http://schemas.microsoft.com/office/powerpoint/2010/main" val="1155005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42517"/>
            <a:ext cx="7772400" cy="1477213"/>
          </a:xfrm>
        </p:spPr>
        <p:txBody>
          <a:bodyPr>
            <a:normAutofit/>
          </a:bodyPr>
          <a:lstStyle/>
          <a:p>
            <a:r>
              <a:rPr lang="en-US" sz="5400" b="1" dirty="0" smtClean="0"/>
              <a:t>The Motivation to Love</a:t>
            </a:r>
            <a:endParaRPr lang="en-US" sz="5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5087" y="2899206"/>
            <a:ext cx="7148916" cy="1794746"/>
          </a:xfrm>
        </p:spPr>
        <p:txBody>
          <a:bodyPr>
            <a:noAutofit/>
          </a:bodyPr>
          <a:lstStyle/>
          <a:p>
            <a:r>
              <a:rPr lang="en-US" sz="3700" b="1" dirty="0"/>
              <a:t>Overcoming Spiritual Violence and Sacramental Shame in Christian Churches</a:t>
            </a:r>
            <a:r>
              <a:rPr lang="en-US" sz="3700" b="1" dirty="0" smtClean="0"/>
              <a:t> </a:t>
            </a:r>
            <a:endParaRPr lang="en-US" sz="37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678145" y="5425655"/>
            <a:ext cx="38239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Dawne Moon, PhD, Sociology</a:t>
            </a:r>
          </a:p>
          <a:p>
            <a:pPr algn="ctr"/>
            <a:r>
              <a:rPr lang="en-US" b="1" dirty="0" smtClean="0"/>
              <a:t>Theresa Tobin, PhD, Philosophy</a:t>
            </a:r>
          </a:p>
          <a:p>
            <a:pPr algn="ctr"/>
            <a:r>
              <a:rPr lang="en-US" b="1" dirty="0" smtClean="0"/>
              <a:t>Marquette University</a:t>
            </a: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enture">
      <a:dk1>
        <a:sysClr val="windowText" lastClr="000000"/>
      </a:dk1>
      <a:lt1>
        <a:sysClr val="window" lastClr="FFFFFF"/>
      </a:lt1>
      <a:dk2>
        <a:srgbClr val="738450"/>
      </a:dk2>
      <a:lt2>
        <a:srgbClr val="E8E9D1"/>
      </a:lt2>
      <a:accent1>
        <a:srgbClr val="9EB060"/>
      </a:accent1>
      <a:accent2>
        <a:srgbClr val="D09A08"/>
      </a:accent2>
      <a:accent3>
        <a:srgbClr val="F2EC86"/>
      </a:accent3>
      <a:accent4>
        <a:srgbClr val="824F1C"/>
      </a:accent4>
      <a:accent5>
        <a:srgbClr val="511818"/>
      </a:accent5>
      <a:accent6>
        <a:srgbClr val="553876"/>
      </a:accent6>
      <a:hlink>
        <a:srgbClr val="929547"/>
      </a:hlink>
      <a:folHlink>
        <a:srgbClr val="56633C"/>
      </a:folHlink>
    </a:clrScheme>
    <a:fontScheme name="Advantage">
      <a:majorFont>
        <a:latin typeface="Rockwell"/>
        <a:ea typeface=""/>
        <a:cs typeface=""/>
        <a:font script="Jpan" typeface="ＭＳ ゴシック"/>
      </a:majorFont>
      <a:minorFont>
        <a:latin typeface="Rockwell"/>
        <a:ea typeface=""/>
        <a:cs typeface=""/>
        <a:font script="Jpan" typeface="ＭＳ 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1911</TotalTime>
  <Words>1729</Words>
  <Application>Microsoft Macintosh PowerPoint</Application>
  <PresentationFormat>On-screen Show (4:3)</PresentationFormat>
  <Paragraphs>362</Paragraphs>
  <Slides>92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92</vt:i4>
      </vt:variant>
    </vt:vector>
  </HeadingPairs>
  <TitlesOfParts>
    <vt:vector size="93" baseType="lpstr">
      <vt:lpstr>Office Theme</vt:lpstr>
      <vt:lpstr>The Motivation to Love</vt:lpstr>
      <vt:lpstr>The Motivation to Love</vt:lpstr>
      <vt:lpstr>The Motivation to Love</vt:lpstr>
      <vt:lpstr>The Motivation to Love</vt:lpstr>
      <vt:lpstr>The Motivation to Love</vt:lpstr>
      <vt:lpstr>Spiritual Violence</vt:lpstr>
      <vt:lpstr>Spiritual Violence</vt:lpstr>
      <vt:lpstr>Spiritual Violence</vt:lpstr>
      <vt:lpstr>Spiritual Violence</vt:lpstr>
      <vt:lpstr>Spiritual Violence</vt:lpstr>
      <vt:lpstr>Spiritual Violence</vt:lpstr>
      <vt:lpstr>Spiritual Violence</vt:lpstr>
      <vt:lpstr>Spiritual Violence</vt:lpstr>
      <vt:lpstr>Spiritual Violence</vt:lpstr>
      <vt:lpstr>Sacramental Shame</vt:lpstr>
      <vt:lpstr>Sacramental Shame</vt:lpstr>
      <vt:lpstr>Sacramental Shame</vt:lpstr>
      <vt:lpstr>Sacramental Shame</vt:lpstr>
      <vt:lpstr>Sacramental Shame</vt:lpstr>
      <vt:lpstr>Sacramental Shame</vt:lpstr>
      <vt:lpstr>Two Groups:  LGBT Christians Non-LGBT Participants</vt:lpstr>
      <vt:lpstr>LGBT Christians</vt:lpstr>
      <vt:lpstr>LGBT Christians</vt:lpstr>
      <vt:lpstr>LGBT Christians</vt:lpstr>
      <vt:lpstr>LGBT Christians</vt:lpstr>
      <vt:lpstr>LGBT Christians</vt:lpstr>
      <vt:lpstr>LGBT Christians</vt:lpstr>
      <vt:lpstr>LGBT Christians</vt:lpstr>
      <vt:lpstr>LGBT Christians</vt:lpstr>
      <vt:lpstr>LGBT Christians</vt:lpstr>
      <vt:lpstr>LGBT Christians</vt:lpstr>
      <vt:lpstr>LGBT Christians</vt:lpstr>
      <vt:lpstr>Non-LGBT Participants</vt:lpstr>
      <vt:lpstr>Non-LGBT Participants</vt:lpstr>
      <vt:lpstr>Non-LGBT Participants</vt:lpstr>
      <vt:lpstr>Non-LGBT Participants</vt:lpstr>
      <vt:lpstr>Non-LGBT Participants</vt:lpstr>
      <vt:lpstr>Non-LGBT Participants</vt:lpstr>
      <vt:lpstr>Non-LGBT Participants</vt:lpstr>
      <vt:lpstr>Non-LGBT Participants</vt:lpstr>
      <vt:lpstr>Methodology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Methods and Deep Integration</vt:lpstr>
      <vt:lpstr>Methodological Innovation </vt:lpstr>
      <vt:lpstr>Methodological Innovation </vt:lpstr>
      <vt:lpstr>Methodological Innovation </vt:lpstr>
      <vt:lpstr>Methodological Innovation 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Why This Matters</vt:lpstr>
      <vt:lpstr>Challenges</vt:lpstr>
      <vt:lpstr>Challenges</vt:lpstr>
      <vt:lpstr>Challenges</vt:lpstr>
      <vt:lpstr>Challenges</vt:lpstr>
      <vt:lpstr>Challenges</vt:lpstr>
      <vt:lpstr>Challenges</vt:lpstr>
      <vt:lpstr>The Motivation to Love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Motivation to Love</dc:title>
  <dc:creator>Dawne Moon</dc:creator>
  <cp:lastModifiedBy>Max G. Parish</cp:lastModifiedBy>
  <cp:revision>60</cp:revision>
  <dcterms:created xsi:type="dcterms:W3CDTF">2015-03-06T16:18:54Z</dcterms:created>
  <dcterms:modified xsi:type="dcterms:W3CDTF">2015-03-09T21:05:49Z</dcterms:modified>
</cp:coreProperties>
</file>