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88" d="100"/>
          <a:sy n="88" d="100"/>
        </p:scale>
        <p:origin x="69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David\Documents\Research\Chloroferrocene\ClFcC3PEI%20Electrochem\i%20vs%20T%20Rotation%20Rate%20Dependence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spPr>
            <a:ln w="25400" cap="rnd">
              <a:noFill/>
              <a:round/>
            </a:ln>
            <a:effectLst/>
          </c:spPr>
          <c:marker>
            <c:symbol val="circle"/>
            <c:size val="10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Sheet2!$R$6:$R$12</c:f>
                <c:numCache>
                  <c:formatCode>General</c:formatCode>
                  <c:ptCount val="7"/>
                  <c:pt idx="0">
                    <c:v>64.016176048249577</c:v>
                  </c:pt>
                  <c:pt idx="1">
                    <c:v>41.003825181231782</c:v>
                  </c:pt>
                  <c:pt idx="2">
                    <c:v>38.911793284229617</c:v>
                  </c:pt>
                  <c:pt idx="3">
                    <c:v>38.493386904830224</c:v>
                  </c:pt>
                  <c:pt idx="4">
                    <c:v>38.493386904829464</c:v>
                  </c:pt>
                  <c:pt idx="5">
                    <c:v>40.585418801831651</c:v>
                  </c:pt>
                  <c:pt idx="6">
                    <c:v>40.585418801830933</c:v>
                  </c:pt>
                </c:numCache>
              </c:numRef>
            </c:plus>
            <c:minus>
              <c:numRef>
                <c:f>Sheet2!$R$6:$R$13</c:f>
                <c:numCache>
                  <c:formatCode>General</c:formatCode>
                  <c:ptCount val="8"/>
                  <c:pt idx="0">
                    <c:v>64.016176048249577</c:v>
                  </c:pt>
                  <c:pt idx="1">
                    <c:v>41.003825181231782</c:v>
                  </c:pt>
                  <c:pt idx="2">
                    <c:v>38.911793284229617</c:v>
                  </c:pt>
                  <c:pt idx="3">
                    <c:v>38.493386904830224</c:v>
                  </c:pt>
                  <c:pt idx="4">
                    <c:v>38.493386904829464</c:v>
                  </c:pt>
                  <c:pt idx="5">
                    <c:v>40.585418801831651</c:v>
                  </c:pt>
                  <c:pt idx="6">
                    <c:v>40.585418801830933</c:v>
                  </c:pt>
                </c:numCache>
              </c:numRef>
            </c:minus>
            <c:spPr>
              <a:noFill/>
              <a:ln w="19050" cap="flat" cmpd="sng" algn="ctr">
                <a:solidFill>
                  <a:schemeClr val="tx1"/>
                </a:solidFill>
                <a:round/>
              </a:ln>
              <a:effectLst/>
            </c:spPr>
          </c:errBars>
          <c:xVal>
            <c:numRef>
              <c:f>Sheet2!$E$6:$E$12</c:f>
              <c:numCache>
                <c:formatCode>0.0</c:formatCode>
                <c:ptCount val="7"/>
                <c:pt idx="0">
                  <c:v>0</c:v>
                </c:pt>
                <c:pt idx="1">
                  <c:v>2.8867513459481291</c:v>
                </c:pt>
                <c:pt idx="2">
                  <c:v>4.0824829046386304</c:v>
                </c:pt>
                <c:pt idx="3">
                  <c:v>5</c:v>
                </c:pt>
                <c:pt idx="4">
                  <c:v>5.7735026918962582</c:v>
                </c:pt>
                <c:pt idx="5">
                  <c:v>7.0710678118654755</c:v>
                </c:pt>
                <c:pt idx="6">
                  <c:v>8.1649658092772608</c:v>
                </c:pt>
              </c:numCache>
            </c:numRef>
          </c:xVal>
          <c:yVal>
            <c:numRef>
              <c:f>Sheet2!$Q$6:$Q$12</c:f>
              <c:numCache>
                <c:formatCode>0.0</c:formatCode>
                <c:ptCount val="7"/>
                <c:pt idx="0">
                  <c:v>235.79881656804733</c:v>
                </c:pt>
                <c:pt idx="1">
                  <c:v>249.11242603550295</c:v>
                </c:pt>
                <c:pt idx="2">
                  <c:v>260.65088757396444</c:v>
                </c:pt>
                <c:pt idx="3">
                  <c:v>266.8639053254438</c:v>
                </c:pt>
                <c:pt idx="4">
                  <c:v>269.82248520710056</c:v>
                </c:pt>
                <c:pt idx="5">
                  <c:v>273.66863905325442</c:v>
                </c:pt>
                <c:pt idx="6">
                  <c:v>275.44378698224847</c:v>
                </c:pt>
              </c:numCache>
            </c:numRef>
          </c:yVal>
          <c:smooth val="0"/>
        </c:ser>
        <c:ser>
          <c:idx val="1"/>
          <c:order val="1"/>
          <c:tx>
            <c:v>Theoretical</c:v>
          </c:tx>
          <c:spPr>
            <a:ln w="25400" cap="rnd">
              <a:noFill/>
              <a:round/>
            </a:ln>
            <a:effectLst/>
          </c:spPr>
          <c:marker>
            <c:symbol val="circle"/>
            <c:size val="9"/>
            <c:spPr>
              <a:noFill/>
              <a:ln w="19050">
                <a:solidFill>
                  <a:schemeClr val="accent2"/>
                </a:solidFill>
              </a:ln>
              <a:effectLst/>
            </c:spPr>
          </c:marker>
          <c:xVal>
            <c:numRef>
              <c:f>Sheet2!$F$22:$F$29</c:f>
              <c:numCache>
                <c:formatCode>0.0</c:formatCode>
                <c:ptCount val="8"/>
                <c:pt idx="0">
                  <c:v>2.8867513459481291</c:v>
                </c:pt>
                <c:pt idx="1">
                  <c:v>4.0824829046386304</c:v>
                </c:pt>
                <c:pt idx="2">
                  <c:v>5</c:v>
                </c:pt>
                <c:pt idx="3">
                  <c:v>5.7735026918962582</c:v>
                </c:pt>
                <c:pt idx="4">
                  <c:v>7.0710678118654755</c:v>
                </c:pt>
                <c:pt idx="5">
                  <c:v>8.1649658092772608</c:v>
                </c:pt>
                <c:pt idx="6">
                  <c:v>12.909944487358056</c:v>
                </c:pt>
                <c:pt idx="7">
                  <c:v>18.257418583505537</c:v>
                </c:pt>
              </c:numCache>
            </c:numRef>
          </c:xVal>
          <c:yVal>
            <c:numRef>
              <c:f>Sheet2!$H$22:$H$29</c:f>
              <c:numCache>
                <c:formatCode>General</c:formatCode>
                <c:ptCount val="8"/>
                <c:pt idx="0">
                  <c:v>627.70765472068047</c:v>
                </c:pt>
                <c:pt idx="1">
                  <c:v>887.71267851139419</c:v>
                </c:pt>
                <c:pt idx="2">
                  <c:v>1087.2215502761205</c:v>
                </c:pt>
                <c:pt idx="3">
                  <c:v>1255.4153094413609</c:v>
                </c:pt>
                <c:pt idx="4">
                  <c:v>1537.5634617047915</c:v>
                </c:pt>
                <c:pt idx="5">
                  <c:v>1775.4253570227884</c:v>
                </c:pt>
                <c:pt idx="6">
                  <c:v>2807.1939719048164</c:v>
                </c:pt>
                <c:pt idx="7">
                  <c:v>3969.9717872797887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43168464"/>
        <c:axId val="443171264"/>
      </c:scatterChart>
      <c:valAx>
        <c:axId val="443168464"/>
        <c:scaling>
          <c:orientation val="minMax"/>
          <c:max val="9"/>
          <c:min val="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28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en-US" sz="2800" dirty="0">
                    <a:solidFill>
                      <a:schemeClr val="tx1"/>
                    </a:solidFill>
                    <a:latin typeface="Symbol" panose="05050102010706020507" pitchFamily="18" charset="2"/>
                    <a:cs typeface="Times New Roman" panose="02020603050405020304" pitchFamily="18" charset="0"/>
                  </a:rPr>
                  <a:t>w</a:t>
                </a:r>
                <a:r>
                  <a:rPr lang="en-US" sz="2800" baseline="300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1/2</a:t>
                </a:r>
                <a:r>
                  <a:rPr lang="en-US" sz="28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(sec</a:t>
                </a:r>
                <a:r>
                  <a:rPr lang="en-US" sz="2800" baseline="300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-1</a:t>
                </a:r>
                <a:r>
                  <a:rPr lang="en-US" sz="28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2800" b="0" i="0" u="none" strike="noStrik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out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443171264"/>
        <c:crosses val="autoZero"/>
        <c:crossBetween val="midCat"/>
        <c:majorUnit val="1"/>
      </c:valAx>
      <c:valAx>
        <c:axId val="443171264"/>
        <c:scaling>
          <c:orientation val="minMax"/>
          <c:max val="20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28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en-US" sz="2800" i="1" baseline="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  <a:r>
                  <a:rPr lang="en-US" sz="2800" i="1" baseline="-250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</a:t>
                </a:r>
                <a:r>
                  <a:rPr lang="en-US" sz="28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en-US" sz="2800" dirty="0">
                    <a:solidFill>
                      <a:schemeClr val="tx1"/>
                    </a:solidFill>
                    <a:latin typeface="Symbol" panose="05050102010706020507" pitchFamily="18" charset="2"/>
                    <a:cs typeface="Times New Roman" panose="02020603050405020304" pitchFamily="18" charset="0"/>
                  </a:rPr>
                  <a:t>m</a:t>
                </a:r>
                <a:r>
                  <a:rPr lang="en-US" sz="28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A/cm²)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2800" b="0" i="0" u="none" strike="noStrik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out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443168464"/>
        <c:crosses val="autoZero"/>
        <c:crossBetween val="midCat"/>
      </c:valAx>
      <c:spPr>
        <a:noFill/>
        <a:ln>
          <a:solidFill>
            <a:schemeClr val="tx1"/>
          </a:solidFill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F99F9-C3BD-48FB-8DC5-AF8100A341AD}" type="datetimeFigureOut">
              <a:rPr lang="en-US" smtClean="0"/>
              <a:t>4/30/2014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3F9B2-3309-4CB7-A8BF-FDE9A998AB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65037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F99F9-C3BD-48FB-8DC5-AF8100A341AD}" type="datetimeFigureOut">
              <a:rPr lang="en-US" smtClean="0"/>
              <a:t>4/30/2014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3F9B2-3309-4CB7-A8BF-FDE9A998AB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85617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F99F9-C3BD-48FB-8DC5-AF8100A341AD}" type="datetimeFigureOut">
              <a:rPr lang="en-US" smtClean="0"/>
              <a:t>4/30/2014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3F9B2-3309-4CB7-A8BF-FDE9A998AB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56467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F99F9-C3BD-48FB-8DC5-AF8100A341AD}" type="datetimeFigureOut">
              <a:rPr lang="en-US" smtClean="0"/>
              <a:t>4/30/2014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3F9B2-3309-4CB7-A8BF-FDE9A998AB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83110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F99F9-C3BD-48FB-8DC5-AF8100A341AD}" type="datetimeFigureOut">
              <a:rPr lang="en-US" smtClean="0"/>
              <a:t>4/30/2014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3F9B2-3309-4CB7-A8BF-FDE9A998AB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6177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F99F9-C3BD-48FB-8DC5-AF8100A341AD}" type="datetimeFigureOut">
              <a:rPr lang="en-US" smtClean="0"/>
              <a:t>4/30/2014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3F9B2-3309-4CB7-A8BF-FDE9A998AB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04387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F99F9-C3BD-48FB-8DC5-AF8100A341AD}" type="datetimeFigureOut">
              <a:rPr lang="en-US" smtClean="0"/>
              <a:t>4/30/2014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3F9B2-3309-4CB7-A8BF-FDE9A998AB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26930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F99F9-C3BD-48FB-8DC5-AF8100A341AD}" type="datetimeFigureOut">
              <a:rPr lang="en-US" smtClean="0"/>
              <a:t>4/30/2014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3F9B2-3309-4CB7-A8BF-FDE9A998AB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8604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F99F9-C3BD-48FB-8DC5-AF8100A341AD}" type="datetimeFigureOut">
              <a:rPr lang="en-US" smtClean="0"/>
              <a:t>4/30/2014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3F9B2-3309-4CB7-A8BF-FDE9A998AB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59632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F99F9-C3BD-48FB-8DC5-AF8100A341AD}" type="datetimeFigureOut">
              <a:rPr lang="en-US" smtClean="0"/>
              <a:t>4/30/2014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3F9B2-3309-4CB7-A8BF-FDE9A998AB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7777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F99F9-C3BD-48FB-8DC5-AF8100A341AD}" type="datetimeFigureOut">
              <a:rPr lang="en-US" smtClean="0"/>
              <a:t>4/30/2014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3F9B2-3309-4CB7-A8BF-FDE9A998AB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56818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DF99F9-C3BD-48FB-8DC5-AF8100A341AD}" type="datetimeFigureOut">
              <a:rPr lang="en-US" smtClean="0"/>
              <a:t>4/30/2014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B3F9B2-3309-4CB7-A8BF-FDE9A998AB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11524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67540567"/>
              </p:ext>
            </p:extLst>
          </p:nvPr>
        </p:nvGraphicFramePr>
        <p:xfrm>
          <a:off x="283029" y="0"/>
          <a:ext cx="8665029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8809361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214</TotalTime>
  <Words>8</Words>
  <Application>Microsoft Office PowerPoint</Application>
  <PresentationFormat>On-screen Show (4:3)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Symbol</vt:lpstr>
      <vt:lpstr>Times New Roman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</dc:creator>
  <cp:lastModifiedBy>David</cp:lastModifiedBy>
  <cp:revision>10</cp:revision>
  <dcterms:created xsi:type="dcterms:W3CDTF">2014-03-29T20:41:09Z</dcterms:created>
  <dcterms:modified xsi:type="dcterms:W3CDTF">2014-04-30T19:51:47Z</dcterms:modified>
</cp:coreProperties>
</file>