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4572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PhD%20Thesis\PhD%20Thesis%20DPH\Ch.%205%20-%20Fig.%206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David\Documents\Research\PhD%20Thesis\PhD%20Thesis%20DPH\Ch.%205%20-%20Fig.%20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12700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Temp!$G$4:$G$6</c:f>
                <c:numCache>
                  <c:formatCode>General</c:formatCode>
                  <c:ptCount val="3"/>
                  <c:pt idx="0">
                    <c:v>39.663930000000001</c:v>
                  </c:pt>
                  <c:pt idx="1">
                    <c:v>57.49577</c:v>
                  </c:pt>
                  <c:pt idx="2">
                    <c:v>61.708010000000002</c:v>
                  </c:pt>
                </c:numCache>
              </c:numRef>
            </c:plus>
            <c:minus>
              <c:numRef>
                <c:f>Temp!$G$4:$G$6</c:f>
                <c:numCache>
                  <c:formatCode>General</c:formatCode>
                  <c:ptCount val="3"/>
                  <c:pt idx="0">
                    <c:v>39.663930000000001</c:v>
                  </c:pt>
                  <c:pt idx="1">
                    <c:v>57.49577</c:v>
                  </c:pt>
                  <c:pt idx="2">
                    <c:v>61.708010000000002</c:v>
                  </c:pt>
                </c:numCache>
              </c:numRef>
            </c:minus>
            <c:spPr>
              <a:noFill/>
              <a:ln w="1587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xVal>
            <c:numRef>
              <c:f>Temp!$B$4:$B$6</c:f>
              <c:numCache>
                <c:formatCode>General</c:formatCode>
                <c:ptCount val="3"/>
                <c:pt idx="0">
                  <c:v>21</c:v>
                </c:pt>
                <c:pt idx="1">
                  <c:v>25</c:v>
                </c:pt>
                <c:pt idx="2">
                  <c:v>37</c:v>
                </c:pt>
              </c:numCache>
            </c:numRef>
          </c:xVal>
          <c:yVal>
            <c:numRef>
              <c:f>Temp!$I$4:$I$6</c:f>
              <c:numCache>
                <c:formatCode>0</c:formatCode>
                <c:ptCount val="3"/>
                <c:pt idx="0">
                  <c:v>186.72667000000001</c:v>
                </c:pt>
                <c:pt idx="1">
                  <c:v>302.33332999999999</c:v>
                </c:pt>
                <c:pt idx="2">
                  <c:v>602.12333000000001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9930032"/>
        <c:axId val="319928352"/>
      </c:scatterChart>
      <c:valAx>
        <c:axId val="319930032"/>
        <c:scaling>
          <c:orientation val="minMax"/>
          <c:min val="1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000"/>
                  <a:t>Temperature (</a:t>
                </a:r>
                <a:r>
                  <a:rPr lang="en-US" sz="2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º</a:t>
                </a:r>
                <a:r>
                  <a:rPr lang="en-US" sz="2000"/>
                  <a:t>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19928352"/>
        <c:crosses val="autoZero"/>
        <c:crossBetween val="midCat"/>
      </c:valAx>
      <c:valAx>
        <c:axId val="31992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000" i="1" dirty="0" err="1"/>
                  <a:t>J</a:t>
                </a:r>
                <a:r>
                  <a:rPr lang="en-US" sz="2000" i="1" baseline="-25000" dirty="0" err="1"/>
                  <a:t>max</a:t>
                </a:r>
                <a:r>
                  <a:rPr lang="en-US" sz="2000" dirty="0"/>
                  <a:t> (</a:t>
                </a:r>
                <a:r>
                  <a:rPr lang="en-US" sz="2000" dirty="0">
                    <a:latin typeface="Symbol" panose="05050102010706020507" pitchFamily="18" charset="2"/>
                  </a:rPr>
                  <a:t>m</a:t>
                </a:r>
                <a:r>
                  <a:rPr lang="en-US" sz="2000" dirty="0"/>
                  <a:t>A/cm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20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19930032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(pH!$J$4,pH!$J$6,pH!$J$7,pH!$J$9)</c:f>
                <c:numCache>
                  <c:formatCode>General</c:formatCode>
                  <c:ptCount val="4"/>
                  <c:pt idx="0">
                    <c:v>3.6766800000000002</c:v>
                  </c:pt>
                  <c:pt idx="1">
                    <c:v>8.5899200000000011</c:v>
                  </c:pt>
                  <c:pt idx="2">
                    <c:v>57.5</c:v>
                  </c:pt>
                  <c:pt idx="3">
                    <c:v>15.478999999999999</c:v>
                  </c:pt>
                </c:numCache>
              </c:numRef>
            </c:plus>
            <c:minus>
              <c:numRef>
                <c:f>(pH!$J$4,pH!$J$6,pH!$J$7,pH!$J$9)</c:f>
                <c:numCache>
                  <c:formatCode>General</c:formatCode>
                  <c:ptCount val="4"/>
                  <c:pt idx="0">
                    <c:v>3.6766800000000002</c:v>
                  </c:pt>
                  <c:pt idx="1">
                    <c:v>8.5899200000000011</c:v>
                  </c:pt>
                  <c:pt idx="2">
                    <c:v>57.5</c:v>
                  </c:pt>
                  <c:pt idx="3">
                    <c:v>15.478999999999999</c:v>
                  </c:pt>
                </c:numCache>
              </c:numRef>
            </c:minus>
            <c:spPr>
              <a:noFill/>
              <a:ln w="1587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xVal>
            <c:numRef>
              <c:f>(pH!$B$4,pH!$B$6,pH!$B$7,pH!$B$9)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5.5</c:v>
                </c:pt>
                <c:pt idx="3">
                  <c:v>6.5</c:v>
                </c:pt>
              </c:numCache>
            </c:numRef>
          </c:xVal>
          <c:yVal>
            <c:numRef>
              <c:f>(pH!$I$4,pH!$I$6,pH!$I$7,pH!$I$9)</c:f>
              <c:numCache>
                <c:formatCode>General</c:formatCode>
                <c:ptCount val="4"/>
                <c:pt idx="0">
                  <c:v>23.088000000000001</c:v>
                </c:pt>
                <c:pt idx="1">
                  <c:v>149.1</c:v>
                </c:pt>
                <c:pt idx="2">
                  <c:v>302</c:v>
                </c:pt>
                <c:pt idx="3">
                  <c:v>110.127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8760016"/>
        <c:axId val="498760576"/>
      </c:scatterChart>
      <c:valAx>
        <c:axId val="498760016"/>
        <c:scaling>
          <c:orientation val="minMax"/>
          <c:min val="3.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000"/>
                  <a:t>pH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8760576"/>
        <c:crosses val="autoZero"/>
        <c:crossBetween val="midCat"/>
      </c:valAx>
      <c:valAx>
        <c:axId val="498760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400" b="0" i="1" baseline="0" dirty="0" err="1">
                    <a:effectLst/>
                  </a:rPr>
                  <a:t>J</a:t>
                </a:r>
                <a:r>
                  <a:rPr lang="en-US" sz="2400" b="0" i="1" baseline="-25000" dirty="0" err="1">
                    <a:effectLst/>
                  </a:rPr>
                  <a:t>max</a:t>
                </a:r>
                <a:r>
                  <a:rPr lang="en-US" sz="2400" b="0" i="0" baseline="0" dirty="0">
                    <a:effectLst/>
                  </a:rPr>
                  <a:t> (</a:t>
                </a:r>
                <a:r>
                  <a:rPr lang="en-US" sz="2400" b="0" i="0" baseline="0" dirty="0">
                    <a:effectLst/>
                    <a:latin typeface="Symbol" panose="05050102010706020507" pitchFamily="18" charset="2"/>
                  </a:rPr>
                  <a:t>m</a:t>
                </a:r>
                <a:r>
                  <a:rPr lang="en-US" sz="2400" b="0" i="0" baseline="0" dirty="0">
                    <a:effectLst/>
                  </a:rPr>
                  <a:t>A/cm²)</a:t>
                </a:r>
                <a:endParaRPr lang="en-US" sz="2400" dirty="0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876001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48242"/>
            <a:ext cx="6858000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401359"/>
            <a:ext cx="6858000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06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907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43417"/>
            <a:ext cx="1971675" cy="3874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43417"/>
            <a:ext cx="5800725" cy="38745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60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94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139826"/>
            <a:ext cx="7886700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059642"/>
            <a:ext cx="7886700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39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26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417"/>
            <a:ext cx="7886700" cy="8837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20775"/>
            <a:ext cx="3868340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670050"/>
            <a:ext cx="3868340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20775"/>
            <a:ext cx="3887391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670050"/>
            <a:ext cx="3887391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06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114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477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58284"/>
            <a:ext cx="4629150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468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58284"/>
            <a:ext cx="4629150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27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43417"/>
            <a:ext cx="7886700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17083"/>
            <a:ext cx="7886700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9EE40-FE86-4E23-A065-35CAD5B0CA3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237567"/>
            <a:ext cx="30861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FB53B-27CD-44D9-A42D-04C1270F0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5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6510851"/>
              </p:ext>
            </p:extLst>
          </p:nvPr>
        </p:nvGraphicFramePr>
        <p:xfrm>
          <a:off x="0" y="402335"/>
          <a:ext cx="4447642" cy="3774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8255479"/>
              </p:ext>
            </p:extLst>
          </p:nvPr>
        </p:nvGraphicFramePr>
        <p:xfrm>
          <a:off x="4571999" y="399497"/>
          <a:ext cx="4572001" cy="3781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60705" y="59984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04638" y="54742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340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15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7</cp:revision>
  <dcterms:created xsi:type="dcterms:W3CDTF">2014-03-21T21:05:51Z</dcterms:created>
  <dcterms:modified xsi:type="dcterms:W3CDTF">2014-04-01T19:07:02Z</dcterms:modified>
</cp:coreProperties>
</file>