
<file path=[Content_Types].xml><?xml version="1.0" encoding="utf-8"?>
<Types xmlns="http://schemas.openxmlformats.org/package/2006/content-types">
  <Default Extension="img" ContentType="image/pn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7"/>
  </p:notesMasterIdLst>
  <p:handoutMasterIdLst>
    <p:handoutMasterId r:id="rId108"/>
  </p:handoutMasterIdLst>
  <p:sldIdLst>
    <p:sldId id="257" r:id="rId2"/>
    <p:sldId id="256" r:id="rId3"/>
    <p:sldId id="262" r:id="rId4"/>
    <p:sldId id="434" r:id="rId5"/>
    <p:sldId id="277" r:id="rId6"/>
    <p:sldId id="419" r:id="rId7"/>
    <p:sldId id="296" r:id="rId8"/>
    <p:sldId id="298" r:id="rId9"/>
    <p:sldId id="299" r:id="rId10"/>
    <p:sldId id="300" r:id="rId11"/>
    <p:sldId id="301" r:id="rId12"/>
    <p:sldId id="273" r:id="rId13"/>
    <p:sldId id="305" r:id="rId14"/>
    <p:sldId id="306" r:id="rId15"/>
    <p:sldId id="359" r:id="rId16"/>
    <p:sldId id="358" r:id="rId17"/>
    <p:sldId id="286" r:id="rId18"/>
    <p:sldId id="266" r:id="rId19"/>
    <p:sldId id="258" r:id="rId20"/>
    <p:sldId id="309" r:id="rId21"/>
    <p:sldId id="288" r:id="rId22"/>
    <p:sldId id="259" r:id="rId23"/>
    <p:sldId id="261" r:id="rId24"/>
    <p:sldId id="310" r:id="rId25"/>
    <p:sldId id="267" r:id="rId26"/>
    <p:sldId id="427" r:id="rId27"/>
    <p:sldId id="428" r:id="rId28"/>
    <p:sldId id="268" r:id="rId29"/>
    <p:sldId id="269" r:id="rId30"/>
    <p:sldId id="270" r:id="rId31"/>
    <p:sldId id="264" r:id="rId32"/>
    <p:sldId id="271" r:id="rId33"/>
    <p:sldId id="276" r:id="rId34"/>
    <p:sldId id="272" r:id="rId35"/>
    <p:sldId id="311" r:id="rId36"/>
    <p:sldId id="280" r:id="rId37"/>
    <p:sldId id="281" r:id="rId38"/>
    <p:sldId id="292" r:id="rId39"/>
    <p:sldId id="294" r:id="rId40"/>
    <p:sldId id="282" r:id="rId41"/>
    <p:sldId id="426" r:id="rId42"/>
    <p:sldId id="315" r:id="rId43"/>
    <p:sldId id="348" r:id="rId44"/>
    <p:sldId id="317" r:id="rId45"/>
    <p:sldId id="318" r:id="rId46"/>
    <p:sldId id="321" r:id="rId47"/>
    <p:sldId id="320" r:id="rId48"/>
    <p:sldId id="351" r:id="rId49"/>
    <p:sldId id="322" r:id="rId50"/>
    <p:sldId id="323" r:id="rId51"/>
    <p:sldId id="324" r:id="rId52"/>
    <p:sldId id="325" r:id="rId53"/>
    <p:sldId id="326" r:id="rId54"/>
    <p:sldId id="329" r:id="rId55"/>
    <p:sldId id="330" r:id="rId56"/>
    <p:sldId id="415" r:id="rId57"/>
    <p:sldId id="416" r:id="rId58"/>
    <p:sldId id="349" r:id="rId59"/>
    <p:sldId id="291" r:id="rId60"/>
    <p:sldId id="331" r:id="rId61"/>
    <p:sldId id="334" r:id="rId62"/>
    <p:sldId id="338" r:id="rId63"/>
    <p:sldId id="339" r:id="rId64"/>
    <p:sldId id="341" r:id="rId65"/>
    <p:sldId id="344" r:id="rId66"/>
    <p:sldId id="345" r:id="rId67"/>
    <p:sldId id="346" r:id="rId68"/>
    <p:sldId id="385" r:id="rId69"/>
    <p:sldId id="425" r:id="rId70"/>
    <p:sldId id="379" r:id="rId71"/>
    <p:sldId id="353" r:id="rId72"/>
    <p:sldId id="354" r:id="rId73"/>
    <p:sldId id="430" r:id="rId74"/>
    <p:sldId id="370" r:id="rId75"/>
    <p:sldId id="367" r:id="rId76"/>
    <p:sldId id="375" r:id="rId77"/>
    <p:sldId id="374" r:id="rId78"/>
    <p:sldId id="383" r:id="rId79"/>
    <p:sldId id="381" r:id="rId80"/>
    <p:sldId id="384" r:id="rId81"/>
    <p:sldId id="386" r:id="rId82"/>
    <p:sldId id="387" r:id="rId83"/>
    <p:sldId id="431" r:id="rId84"/>
    <p:sldId id="433" r:id="rId85"/>
    <p:sldId id="432" r:id="rId86"/>
    <p:sldId id="406" r:id="rId87"/>
    <p:sldId id="407" r:id="rId88"/>
    <p:sldId id="312" r:id="rId89"/>
    <p:sldId id="313" r:id="rId90"/>
    <p:sldId id="401" r:id="rId91"/>
    <p:sldId id="402" r:id="rId92"/>
    <p:sldId id="403" r:id="rId93"/>
    <p:sldId id="405" r:id="rId94"/>
    <p:sldId id="328" r:id="rId95"/>
    <p:sldId id="404" r:id="rId96"/>
    <p:sldId id="418" r:id="rId97"/>
    <p:sldId id="410" r:id="rId98"/>
    <p:sldId id="409" r:id="rId99"/>
    <p:sldId id="435" r:id="rId100"/>
    <p:sldId id="412" r:id="rId101"/>
    <p:sldId id="420" r:id="rId102"/>
    <p:sldId id="421" r:id="rId103"/>
    <p:sldId id="422" r:id="rId104"/>
    <p:sldId id="423" r:id="rId105"/>
    <p:sldId id="424" r:id="rId10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9D6BAA9-F506-4475-AC6F-4AF0342AD948}">
          <p14:sldIdLst>
            <p14:sldId id="257"/>
            <p14:sldId id="256"/>
            <p14:sldId id="262"/>
            <p14:sldId id="434"/>
            <p14:sldId id="277"/>
            <p14:sldId id="419"/>
          </p14:sldIdLst>
        </p14:section>
        <p14:section name="Quick copyright primer" id="{5E6B4EBD-9D07-4891-8E13-A11EAE47A4B2}">
          <p14:sldIdLst>
            <p14:sldId id="296"/>
            <p14:sldId id="298"/>
            <p14:sldId id="299"/>
            <p14:sldId id="300"/>
            <p14:sldId id="301"/>
            <p14:sldId id="273"/>
            <p14:sldId id="305"/>
            <p14:sldId id="306"/>
            <p14:sldId id="359"/>
            <p14:sldId id="358"/>
          </p14:sldIdLst>
        </p14:section>
        <p14:section name="Copyright and AI series" id="{0F589A35-B61D-405A-9BC0-7855D1D2D90B}">
          <p14:sldIdLst>
            <p14:sldId id="286"/>
            <p14:sldId id="266"/>
            <p14:sldId id="258"/>
          </p14:sldIdLst>
        </p14:section>
        <p14:section name="Copyright and AI Part One" id="{5A22EEF5-A6F3-486B-8702-9670213AC539}">
          <p14:sldIdLst>
            <p14:sldId id="309"/>
            <p14:sldId id="288"/>
            <p14:sldId id="259"/>
            <p14:sldId id="261"/>
          </p14:sldIdLst>
        </p14:section>
        <p14:section name="Copyright and AI Part Two" id="{ACAFCCAF-13F9-4206-9ABB-F8834AEE6B9D}">
          <p14:sldIdLst>
            <p14:sldId id="310"/>
            <p14:sldId id="267"/>
            <p14:sldId id="427"/>
            <p14:sldId id="428"/>
            <p14:sldId id="268"/>
            <p14:sldId id="269"/>
            <p14:sldId id="270"/>
            <p14:sldId id="264"/>
            <p14:sldId id="271"/>
            <p14:sldId id="276"/>
            <p14:sldId id="272"/>
          </p14:sldIdLst>
        </p14:section>
        <p14:section name="Copyright and AI Part Three" id="{F6F9AD52-8B5A-4D07-B198-D8A0605A0AA2}">
          <p14:sldIdLst>
            <p14:sldId id="311"/>
            <p14:sldId id="280"/>
            <p14:sldId id="281"/>
            <p14:sldId id="292"/>
            <p14:sldId id="294"/>
            <p14:sldId id="282"/>
            <p14:sldId id="426"/>
            <p14:sldId id="315"/>
            <p14:sldId id="348"/>
            <p14:sldId id="317"/>
            <p14:sldId id="318"/>
            <p14:sldId id="321"/>
            <p14:sldId id="320"/>
            <p14:sldId id="351"/>
            <p14:sldId id="322"/>
            <p14:sldId id="323"/>
            <p14:sldId id="324"/>
            <p14:sldId id="325"/>
            <p14:sldId id="326"/>
            <p14:sldId id="329"/>
            <p14:sldId id="330"/>
          </p14:sldIdLst>
        </p14:section>
        <p14:section name="Bartz v. Anthropic" id="{55D779A7-9ACB-4C2A-9B6F-021F45971AA6}">
          <p14:sldIdLst>
            <p14:sldId id="415"/>
            <p14:sldId id="416"/>
            <p14:sldId id="349"/>
            <p14:sldId id="291"/>
            <p14:sldId id="331"/>
            <p14:sldId id="334"/>
            <p14:sldId id="338"/>
            <p14:sldId id="339"/>
            <p14:sldId id="341"/>
            <p14:sldId id="344"/>
            <p14:sldId id="345"/>
            <p14:sldId id="346"/>
            <p14:sldId id="385"/>
          </p14:sldIdLst>
        </p14:section>
        <p14:section name="OpenAI and Microsoft Consolidated Cases" id="{9E27F88A-7E78-47DA-A3DF-72297EC8049E}">
          <p14:sldIdLst>
            <p14:sldId id="425"/>
            <p14:sldId id="379"/>
            <p14:sldId id="353"/>
            <p14:sldId id="354"/>
            <p14:sldId id="430"/>
            <p14:sldId id="370"/>
            <p14:sldId id="367"/>
            <p14:sldId id="375"/>
            <p14:sldId id="374"/>
            <p14:sldId id="383"/>
            <p14:sldId id="381"/>
            <p14:sldId id="384"/>
          </p14:sldIdLst>
        </p14:section>
        <p14:section name="Kadrey v. Meta" id="{450D0D1E-0043-4F0B-8BE9-B3D08AFE6215}">
          <p14:sldIdLst>
            <p14:sldId id="386"/>
            <p14:sldId id="387"/>
            <p14:sldId id="431"/>
            <p14:sldId id="433"/>
            <p14:sldId id="432"/>
          </p14:sldIdLst>
        </p14:section>
        <p14:section name="Martinez-Conde v. Apple Inc." id="{5BA153F9-F753-4BF0-A5B2-7ABA39C0C93D}">
          <p14:sldIdLst>
            <p14:sldId id="406"/>
            <p14:sldId id="407"/>
          </p14:sldIdLst>
        </p14:section>
        <p14:section name="Conclusion" id="{B14C4862-9D60-4247-AA50-B550D1B98E79}">
          <p14:sldIdLst>
            <p14:sldId id="312"/>
            <p14:sldId id="313"/>
            <p14:sldId id="401"/>
            <p14:sldId id="402"/>
            <p14:sldId id="403"/>
            <p14:sldId id="405"/>
            <p14:sldId id="328"/>
            <p14:sldId id="404"/>
            <p14:sldId id="418"/>
            <p14:sldId id="410"/>
            <p14:sldId id="409"/>
            <p14:sldId id="435"/>
            <p14:sldId id="412"/>
            <p14:sldId id="420"/>
            <p14:sldId id="421"/>
            <p14:sldId id="422"/>
            <p14:sldId id="423"/>
            <p14:sldId id="42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11B"/>
    <a:srgbClr val="FF6A3B"/>
    <a:srgbClr val="FF7C19"/>
    <a:srgbClr val="FFAE71"/>
    <a:srgbClr val="FF984B"/>
    <a:srgbClr val="FFC193"/>
    <a:srgbClr val="FF913F"/>
    <a:srgbClr val="FF9443"/>
    <a:srgbClr val="FF7043"/>
    <a:srgbClr val="FF4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0" autoAdjust="0"/>
    <p:restoredTop sz="94658" autoAdjust="0"/>
  </p:normalViewPr>
  <p:slideViewPr>
    <p:cSldViewPr snapToGrid="0">
      <p:cViewPr varScale="1">
        <p:scale>
          <a:sx n="107" d="100"/>
          <a:sy n="107" d="100"/>
        </p:scale>
        <p:origin x="192" y="136"/>
      </p:cViewPr>
      <p:guideLst/>
    </p:cSldViewPr>
  </p:slideViewPr>
  <p:outlineViewPr>
    <p:cViewPr>
      <p:scale>
        <a:sx n="33" d="100"/>
        <a:sy n="33" d="100"/>
      </p:scale>
      <p:origin x="0" y="-116904"/>
    </p:cViewPr>
  </p:outlineViewPr>
  <p:notesTextViewPr>
    <p:cViewPr>
      <p:scale>
        <a:sx n="3" d="2"/>
        <a:sy n="3" d="2"/>
      </p:scale>
      <p:origin x="0" y="0"/>
    </p:cViewPr>
  </p:notesTextViewPr>
  <p:notesViewPr>
    <p:cSldViewPr snapToGrid="0">
      <p:cViewPr varScale="1">
        <p:scale>
          <a:sx n="112" d="100"/>
          <a:sy n="112" d="100"/>
        </p:scale>
        <p:origin x="3762" y="12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notesMaster" Target="notesMasters/notesMaster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handoutMaster" Target="handoutMasters/handout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8558688-BA24-42B5-BD43-337AEE62B322}" type="datetimeFigureOut">
              <a:rPr lang="en-US" smtClean="0"/>
              <a:t>11/21/25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3FDAAC-F437-4DBA-9606-21AC74568848}" type="slidenum">
              <a:rPr lang="en-US" smtClean="0"/>
              <a:t>‹#›</a:t>
            </a:fld>
            <a:endParaRPr lang="en-US"/>
          </a:p>
        </p:txBody>
      </p:sp>
    </p:spTree>
    <p:extLst>
      <p:ext uri="{BB962C8B-B14F-4D97-AF65-F5344CB8AC3E}">
        <p14:creationId xmlns:p14="http://schemas.microsoft.com/office/powerpoint/2010/main" val="2991647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40991D-2840-43F1-A82D-547DCCE0901A}" type="datetimeFigureOut">
              <a:rPr lang="en-US" smtClean="0"/>
              <a:t>11/21/25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4507C8-A75E-4192-815E-733AC31BEB3A}" type="slidenum">
              <a:rPr lang="en-US" smtClean="0"/>
              <a:t>‹#›</a:t>
            </a:fld>
            <a:endParaRPr lang="en-US"/>
          </a:p>
        </p:txBody>
      </p:sp>
    </p:spTree>
    <p:extLst>
      <p:ext uri="{BB962C8B-B14F-4D97-AF65-F5344CB8AC3E}">
        <p14:creationId xmlns:p14="http://schemas.microsoft.com/office/powerpoint/2010/main" val="801296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sz="1800" dirty="0"/>
          </a:p>
        </p:txBody>
      </p:sp>
      <p:sp>
        <p:nvSpPr>
          <p:cNvPr id="4" name="Slide Number Placeholder 3"/>
          <p:cNvSpPr>
            <a:spLocks noGrp="1"/>
          </p:cNvSpPr>
          <p:nvPr>
            <p:ph type="sldNum" sz="quarter" idx="10"/>
          </p:nvPr>
        </p:nvSpPr>
        <p:spPr/>
        <p:txBody>
          <a:bodyPr/>
          <a:lstStyle/>
          <a:p>
            <a:fld id="{F48091C1-A8AE-46C3-B6A4-34150443CBC3}"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862101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6183CD-6BE7-453D-90D1-CC545598AC94}" type="slidenum">
              <a:rPr lang="en-US" smtClean="0"/>
              <a:t>4</a:t>
            </a:fld>
            <a:endParaRPr lang="en-US"/>
          </a:p>
        </p:txBody>
      </p:sp>
    </p:spTree>
    <p:extLst>
      <p:ext uri="{BB962C8B-B14F-4D97-AF65-F5344CB8AC3E}">
        <p14:creationId xmlns:p14="http://schemas.microsoft.com/office/powerpoint/2010/main" val="3421414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bwMode="auto">
          <a:noFill/>
          <a:ln>
            <a:miter lim="800000"/>
            <a:headEnd/>
            <a:tailEnd/>
          </a:ln>
        </p:spPr>
        <p:txBody>
          <a:bodyPr/>
          <a:lstStyle/>
          <a:p>
            <a:fld id="{E527CEB0-F455-4C5E-B31D-E157FF7B3422}" type="slidenum">
              <a:rPr lang="en-US" smtClean="0">
                <a:latin typeface="Arial" charset="0"/>
              </a:rPr>
              <a:pPr/>
              <a:t>8</a:t>
            </a:fld>
            <a:endParaRPr lang="en-US">
              <a:latin typeface="Arial" charset="0"/>
            </a:endParaRPr>
          </a:p>
        </p:txBody>
      </p:sp>
      <p:sp>
        <p:nvSpPr>
          <p:cNvPr id="30722"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txBody>
          <a:bodyPr/>
          <a:lstStyle/>
          <a:p>
            <a:endParaRPr lang="en-US"/>
          </a:p>
        </p:txBody>
      </p:sp>
      <p:sp>
        <p:nvSpPr>
          <p:cNvPr id="30723" name="Rectangle 3"/>
          <p:cNvSpPr>
            <a:spLocks noGrp="1" noChangeArrowheads="1"/>
          </p:cNvSpPr>
          <p:nvPr>
            <p:ph type="body" idx="1"/>
          </p:nvPr>
        </p:nvSpPr>
        <p:spPr bwMode="auto">
          <a:noFill/>
        </p:spPr>
        <p:txBody>
          <a:bodyPr/>
          <a:lstStyle/>
          <a:p>
            <a:pPr eaLnBrk="1" hangingPunct="1"/>
            <a:endParaRPr lang="en-US" dirty="0">
              <a:latin typeface="Arial" charset="0"/>
            </a:endParaRPr>
          </a:p>
        </p:txBody>
      </p:sp>
    </p:spTree>
    <p:extLst>
      <p:ext uri="{BB962C8B-B14F-4D97-AF65-F5344CB8AC3E}">
        <p14:creationId xmlns:p14="http://schemas.microsoft.com/office/powerpoint/2010/main" val="1662249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bwMode="auto">
          <a:noFill/>
          <a:ln>
            <a:miter lim="800000"/>
            <a:headEnd/>
            <a:tailEnd/>
          </a:ln>
        </p:spPr>
        <p:txBody>
          <a:bodyPr/>
          <a:lstStyle/>
          <a:p>
            <a:fld id="{6F9924FC-B913-488F-9049-B51856D4C389}" type="slidenum">
              <a:rPr lang="en-US" smtClean="0">
                <a:latin typeface="Arial" charset="0"/>
              </a:rPr>
              <a:pPr/>
              <a:t>9</a:t>
            </a:fld>
            <a:endParaRPr lang="en-US">
              <a:latin typeface="Arial" charset="0"/>
            </a:endParaRPr>
          </a:p>
        </p:txBody>
      </p:sp>
      <p:sp>
        <p:nvSpPr>
          <p:cNvPr id="3277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txBody>
          <a:bodyPr/>
          <a:lstStyle/>
          <a:p>
            <a:endParaRPr lang="en-US"/>
          </a:p>
        </p:txBody>
      </p:sp>
      <p:sp>
        <p:nvSpPr>
          <p:cNvPr id="32771" name="Rectangle 3"/>
          <p:cNvSpPr>
            <a:spLocks noGrp="1" noChangeArrowheads="1"/>
          </p:cNvSpPr>
          <p:nvPr>
            <p:ph type="body" idx="1"/>
          </p:nvPr>
        </p:nvSpPr>
        <p:spPr bwMode="auto">
          <a:noFill/>
        </p:spPr>
        <p:txBody>
          <a:bodyPr/>
          <a:lstStyle/>
          <a:p>
            <a:pPr eaLnBrk="1" hangingPunct="1"/>
            <a:endParaRPr lang="en-US" dirty="0">
              <a:latin typeface="Arial" charset="0"/>
            </a:endParaRPr>
          </a:p>
        </p:txBody>
      </p:sp>
    </p:spTree>
    <p:extLst>
      <p:ext uri="{BB962C8B-B14F-4D97-AF65-F5344CB8AC3E}">
        <p14:creationId xmlns:p14="http://schemas.microsoft.com/office/powerpoint/2010/main" val="3495354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bwMode="auto">
          <a:noFill/>
          <a:ln>
            <a:miter lim="800000"/>
            <a:headEnd/>
            <a:tailEnd/>
          </a:ln>
        </p:spPr>
        <p:txBody>
          <a:bodyPr/>
          <a:lstStyle/>
          <a:p>
            <a:fld id="{6F9924FC-B913-488F-9049-B51856D4C389}" type="slidenum">
              <a:rPr lang="en-US" smtClean="0">
                <a:latin typeface="Arial" charset="0"/>
              </a:rPr>
              <a:pPr/>
              <a:t>10</a:t>
            </a:fld>
            <a:endParaRPr lang="en-US">
              <a:latin typeface="Arial" charset="0"/>
            </a:endParaRPr>
          </a:p>
        </p:txBody>
      </p:sp>
      <p:sp>
        <p:nvSpPr>
          <p:cNvPr id="32770"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txBody>
          <a:bodyPr/>
          <a:lstStyle/>
          <a:p>
            <a:endParaRPr lang="en-US"/>
          </a:p>
        </p:txBody>
      </p:sp>
      <p:sp>
        <p:nvSpPr>
          <p:cNvPr id="32771" name="Rectangle 3"/>
          <p:cNvSpPr>
            <a:spLocks noGrp="1" noChangeArrowheads="1"/>
          </p:cNvSpPr>
          <p:nvPr>
            <p:ph type="body" idx="1"/>
          </p:nvPr>
        </p:nvSpPr>
        <p:spPr bwMode="auto">
          <a:noFill/>
        </p:spPr>
        <p:txBody>
          <a:bodyPr/>
          <a:lstStyle/>
          <a:p>
            <a:pPr eaLnBrk="1" hangingPunct="1"/>
            <a:r>
              <a:rPr lang="en-US" dirty="0">
                <a:latin typeface="Arial" charset="0"/>
              </a:rPr>
              <a:t>Moment something is “fixed in a tangible medium of expression.” </a:t>
            </a:r>
          </a:p>
          <a:p>
            <a:pPr eaLnBrk="1" hangingPunct="1"/>
            <a:endParaRPr lang="en-US" dirty="0">
              <a:latin typeface="Arial" charset="0"/>
            </a:endParaRPr>
          </a:p>
          <a:p>
            <a:pPr eaLnBrk="1" hangingPunct="1"/>
            <a:r>
              <a:rPr lang="en-US" dirty="0">
                <a:latin typeface="Arial" charset="0"/>
              </a:rPr>
              <a:t>All of us have more copyrights than we know what to do with.</a:t>
            </a:r>
            <a:r>
              <a:rPr lang="en-US" baseline="0" dirty="0">
                <a:latin typeface="Arial" charset="0"/>
              </a:rPr>
              <a:t>  We will pass them on to our heirs, who will probably be blissfully unaware of them.  A</a:t>
            </a:r>
            <a:r>
              <a:rPr lang="en-US" dirty="0">
                <a:latin typeface="Arial" charset="0"/>
              </a:rPr>
              <a:t>nd the vast majority of those will never be profitable.  That’s okay, but it makes for a confusing system.</a:t>
            </a:r>
          </a:p>
          <a:p>
            <a:pPr eaLnBrk="1" hangingPunct="1"/>
            <a:endParaRPr lang="en-US" dirty="0">
              <a:latin typeface="Arial" charset="0"/>
            </a:endParaRPr>
          </a:p>
          <a:p>
            <a:pPr eaLnBrk="1" hangingPunct="1"/>
            <a:r>
              <a:rPr lang="en-US" dirty="0">
                <a:latin typeface="Arial" charset="0"/>
              </a:rPr>
              <a:t>Orphan works. Because copyright lasts so long, there are many </a:t>
            </a:r>
            <a:r>
              <a:rPr lang="en-US" dirty="0" err="1">
                <a:latin typeface="Arial" charset="0"/>
              </a:rPr>
              <a:t>many</a:t>
            </a:r>
            <a:r>
              <a:rPr lang="en-US" dirty="0">
                <a:latin typeface="Arial" charset="0"/>
              </a:rPr>
              <a:t> works for which the copyright holder is difficult or impossible to locate. This is especially true of many visual works like photographs, where the photographer’s name may never have been on the photo at all.</a:t>
            </a:r>
          </a:p>
        </p:txBody>
      </p:sp>
    </p:spTree>
    <p:extLst>
      <p:ext uri="{BB962C8B-B14F-4D97-AF65-F5344CB8AC3E}">
        <p14:creationId xmlns:p14="http://schemas.microsoft.com/office/powerpoint/2010/main" val="3882188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bwMode="auto">
          <a:noFill/>
          <a:ln>
            <a:miter lim="800000"/>
            <a:headEnd/>
            <a:tailEnd/>
          </a:ln>
        </p:spPr>
        <p:txBody>
          <a:bodyPr/>
          <a:lstStyle/>
          <a:p>
            <a:fld id="{E527CEB0-F455-4C5E-B31D-E157FF7B3422}" type="slidenum">
              <a:rPr lang="en-US" smtClean="0">
                <a:latin typeface="Arial" charset="0"/>
              </a:rPr>
              <a:pPr/>
              <a:t>11</a:t>
            </a:fld>
            <a:endParaRPr lang="en-US">
              <a:latin typeface="Arial" charset="0"/>
            </a:endParaRPr>
          </a:p>
        </p:txBody>
      </p:sp>
      <p:sp>
        <p:nvSpPr>
          <p:cNvPr id="30722"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txBody>
          <a:bodyPr/>
          <a:lstStyle/>
          <a:p>
            <a:endParaRPr lang="en-US"/>
          </a:p>
        </p:txBody>
      </p:sp>
      <p:sp>
        <p:nvSpPr>
          <p:cNvPr id="30723" name="Rectangle 3"/>
          <p:cNvSpPr>
            <a:spLocks noGrp="1" noChangeArrowheads="1"/>
          </p:cNvSpPr>
          <p:nvPr>
            <p:ph type="body" idx="1"/>
          </p:nvPr>
        </p:nvSpPr>
        <p:spPr bwMode="auto">
          <a:noFill/>
        </p:spPr>
        <p:txBody>
          <a:bodyPr/>
          <a:lstStyle/>
          <a:p>
            <a:pPr eaLnBrk="1" hangingPunct="1"/>
            <a:endParaRPr lang="en-US" dirty="0">
              <a:latin typeface="Arial" charset="0"/>
            </a:endParaRPr>
          </a:p>
        </p:txBody>
      </p:sp>
    </p:spTree>
    <p:extLst>
      <p:ext uri="{BB962C8B-B14F-4D97-AF65-F5344CB8AC3E}">
        <p14:creationId xmlns:p14="http://schemas.microsoft.com/office/powerpoint/2010/main" val="2184517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bwMode="auto">
          <a:noFill/>
          <a:ln>
            <a:miter lim="800000"/>
            <a:headEnd/>
            <a:tailEnd/>
          </a:ln>
        </p:spPr>
        <p:txBody>
          <a:bodyPr/>
          <a:lstStyle/>
          <a:p>
            <a:fld id="{E527CEB0-F455-4C5E-B31D-E157FF7B3422}" type="slidenum">
              <a:rPr lang="en-US" smtClean="0">
                <a:latin typeface="Arial" charset="0"/>
              </a:rPr>
              <a:pPr/>
              <a:t>12</a:t>
            </a:fld>
            <a:endParaRPr lang="en-US">
              <a:latin typeface="Arial" charset="0"/>
            </a:endParaRPr>
          </a:p>
        </p:txBody>
      </p:sp>
      <p:sp>
        <p:nvSpPr>
          <p:cNvPr id="30722"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p:spPr>
        <p:txBody>
          <a:bodyPr/>
          <a:lstStyle/>
          <a:p>
            <a:endParaRPr lang="en-US"/>
          </a:p>
        </p:txBody>
      </p:sp>
      <p:sp>
        <p:nvSpPr>
          <p:cNvPr id="30723" name="Rectangle 3"/>
          <p:cNvSpPr>
            <a:spLocks noGrp="1" noChangeArrowheads="1"/>
          </p:cNvSpPr>
          <p:nvPr>
            <p:ph type="body" idx="1"/>
          </p:nvPr>
        </p:nvSpPr>
        <p:spPr bwMode="auto">
          <a:noFill/>
        </p:spPr>
        <p:txBody>
          <a:bodyPr/>
          <a:lstStyle/>
          <a:p>
            <a:pPr eaLnBrk="1" hangingPunct="1"/>
            <a:r>
              <a:rPr lang="en-US" dirty="0">
                <a:latin typeface="Arial" charset="0"/>
              </a:rPr>
              <a:t>A policy decision to grant these exclusive rights – a monopoly – to authors and other creators – as an incentive to create</a:t>
            </a:r>
          </a:p>
          <a:p>
            <a:pPr eaLnBrk="1" hangingPunct="1"/>
            <a:endParaRPr lang="en-US" dirty="0">
              <a:latin typeface="Arial" charset="0"/>
            </a:endParaRPr>
          </a:p>
          <a:p>
            <a:pPr eaLnBrk="1" hangingPunct="1"/>
            <a:r>
              <a:rPr lang="en-US" dirty="0">
                <a:latin typeface="Arial" charset="0"/>
              </a:rPr>
              <a:t>Can travel all together or be separated out. Items in a bag, etc.</a:t>
            </a:r>
          </a:p>
          <a:p>
            <a:pPr eaLnBrk="1" hangingPunct="1"/>
            <a:endParaRPr lang="en-US" dirty="0">
              <a:latin typeface="Arial" charset="0"/>
            </a:endParaRPr>
          </a:p>
          <a:p>
            <a:pPr eaLnBrk="1" hangingPunct="1">
              <a:spcBef>
                <a:spcPct val="0"/>
              </a:spcBef>
            </a:pPr>
            <a:r>
              <a:rPr lang="en-US" dirty="0"/>
              <a:t>Notice I say rights – plural; copyright is not a single right, but a bundle of rights</a:t>
            </a:r>
          </a:p>
          <a:p>
            <a:pPr eaLnBrk="1" hangingPunct="1">
              <a:spcBef>
                <a:spcPct val="0"/>
              </a:spcBef>
            </a:pPr>
            <a:r>
              <a:rPr lang="en-US" dirty="0"/>
              <a:t>Librarians are used to thinking about copyright from a use standpoint, but to help faculty when publishing, we need to think about copyright from an author’s standpoint</a:t>
            </a:r>
          </a:p>
          <a:p>
            <a:pPr eaLnBrk="1" hangingPunct="1">
              <a:spcBef>
                <a:spcPct val="0"/>
              </a:spcBef>
            </a:pPr>
            <a:endParaRPr lang="en-US" dirty="0"/>
          </a:p>
          <a:p>
            <a:pPr eaLnBrk="1" hangingPunct="1">
              <a:spcBef>
                <a:spcPct val="0"/>
              </a:spcBef>
            </a:pPr>
            <a:r>
              <a:rPr lang="en-US" dirty="0"/>
              <a:t>Reproduction (i.e., copies)</a:t>
            </a:r>
          </a:p>
          <a:p>
            <a:pPr lvl="1" eaLnBrk="1" hangingPunct="1">
              <a:spcBef>
                <a:spcPct val="0"/>
              </a:spcBef>
            </a:pPr>
            <a:r>
              <a:rPr lang="en-US" dirty="0"/>
              <a:t>In print or electronic</a:t>
            </a:r>
          </a:p>
          <a:p>
            <a:pPr lvl="1" eaLnBrk="1" hangingPunct="1">
              <a:spcBef>
                <a:spcPct val="0"/>
              </a:spcBef>
            </a:pPr>
            <a:r>
              <a:rPr lang="en-US" dirty="0"/>
              <a:t>For colleagues, students, conference attendees, anyone</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Distribution</a:t>
            </a:r>
          </a:p>
          <a:p>
            <a:pPr lvl="1" eaLnBrk="1" hangingPunct="1">
              <a:spcBef>
                <a:spcPct val="0"/>
              </a:spcBef>
            </a:pPr>
            <a:r>
              <a:rPr lang="en-US" dirty="0"/>
              <a:t>Sell, rent, lease, or lend publicly</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Derivative creation</a:t>
            </a:r>
          </a:p>
          <a:p>
            <a:pPr lvl="1" eaLnBrk="1" hangingPunct="1">
              <a:spcBef>
                <a:spcPct val="0"/>
              </a:spcBef>
            </a:pPr>
            <a:r>
              <a:rPr lang="en-US" dirty="0"/>
              <a:t>Adaptations, compilations, other new works based on protected work</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Performance &amp; Display</a:t>
            </a:r>
          </a:p>
          <a:p>
            <a:pPr lvl="1" eaLnBrk="1" hangingPunct="1">
              <a:spcBef>
                <a:spcPct val="0"/>
              </a:spcBef>
            </a:pPr>
            <a:r>
              <a:rPr lang="en-US" dirty="0"/>
              <a:t>Literary, musical, dramatic, choreographic, pantomimes</a:t>
            </a:r>
          </a:p>
          <a:p>
            <a:pPr lvl="1" eaLnBrk="1" hangingPunct="1">
              <a:spcBef>
                <a:spcPct val="0"/>
              </a:spcBef>
            </a:pPr>
            <a:r>
              <a:rPr lang="en-US" dirty="0"/>
              <a:t>Motion pictures and other AV works (performance)</a:t>
            </a:r>
          </a:p>
          <a:p>
            <a:pPr lvl="1" eaLnBrk="1" hangingPunct="1">
              <a:spcBef>
                <a:spcPct val="0"/>
              </a:spcBef>
            </a:pPr>
            <a:r>
              <a:rPr lang="en-US" dirty="0"/>
              <a:t>Pictorial, graphic or sculptural works, including individual images from motion pictures and other AV works (display)</a:t>
            </a:r>
          </a:p>
          <a:p>
            <a:pPr lvl="1" eaLnBrk="1" hangingPunct="1">
              <a:spcBef>
                <a:spcPct val="0"/>
              </a:spcBef>
            </a:pPr>
            <a:r>
              <a:rPr lang="en-US" dirty="0"/>
              <a:t>Digital audio transmission of sound recordings are considered display</a:t>
            </a:r>
          </a:p>
          <a:p>
            <a:pPr eaLnBrk="1" hangingPunct="1"/>
            <a:endParaRPr lang="en-US" dirty="0">
              <a:latin typeface="Arial" charset="0"/>
            </a:endParaRPr>
          </a:p>
          <a:p>
            <a:pPr eaLnBrk="1" hangingPunct="1"/>
            <a:endParaRPr lang="en-US" dirty="0">
              <a:latin typeface="Arial" charset="0"/>
            </a:endParaRPr>
          </a:p>
        </p:txBody>
      </p:sp>
    </p:spTree>
    <p:extLst>
      <p:ext uri="{BB962C8B-B14F-4D97-AF65-F5344CB8AC3E}">
        <p14:creationId xmlns:p14="http://schemas.microsoft.com/office/powerpoint/2010/main" val="2837718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4507C8-A75E-4192-815E-733AC31BEB3A}" type="slidenum">
              <a:rPr lang="en-US" smtClean="0"/>
              <a:t>61</a:t>
            </a:fld>
            <a:endParaRPr lang="en-US"/>
          </a:p>
        </p:txBody>
      </p:sp>
    </p:spTree>
    <p:extLst>
      <p:ext uri="{BB962C8B-B14F-4D97-AF65-F5344CB8AC3E}">
        <p14:creationId xmlns:p14="http://schemas.microsoft.com/office/powerpoint/2010/main" val="5568271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8224" y="1469367"/>
            <a:ext cx="8963025" cy="19008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hasCustomPrompt="1"/>
          </p:nvPr>
        </p:nvSpPr>
        <p:spPr>
          <a:xfrm>
            <a:off x="3316057" y="3424408"/>
            <a:ext cx="5547359" cy="453595"/>
          </a:xfrm>
        </p:spPr>
        <p:txBody>
          <a:bodyPr>
            <a:noAutofit/>
          </a:bodyPr>
          <a:lstStyle>
            <a:lvl1pPr marL="0" indent="0" algn="ctr">
              <a:buNone/>
              <a:defRPr sz="28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 Click to edit Master subtitle style –</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C6E09-78BB-4C8C-B00D-E876ED9A443B}" type="slidenum">
              <a:rPr lang="en-US" smtClean="0"/>
              <a:t>‹#›</a:t>
            </a:fld>
            <a:endParaRPr lang="en-US" dirty="0"/>
          </a:p>
        </p:txBody>
      </p:sp>
      <p:grpSp>
        <p:nvGrpSpPr>
          <p:cNvPr id="4" name="Group 3" descr="Decorative"/>
          <p:cNvGrpSpPr/>
          <p:nvPr userDrawn="1"/>
        </p:nvGrpSpPr>
        <p:grpSpPr>
          <a:xfrm>
            <a:off x="-74426" y="1342242"/>
            <a:ext cx="12266426" cy="2633408"/>
            <a:chOff x="-74426" y="1262338"/>
            <a:chExt cx="12266426" cy="2633408"/>
          </a:xfrm>
        </p:grpSpPr>
        <p:pic>
          <p:nvPicPr>
            <p:cNvPr id="100" name="Picture 99"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2878" y="1262338"/>
              <a:ext cx="10919122" cy="2633408"/>
            </a:xfrm>
            <a:prstGeom prst="rect">
              <a:avLst/>
            </a:prstGeom>
          </p:spPr>
        </p:pic>
        <p:pic>
          <p:nvPicPr>
            <p:cNvPr id="101" name="Picture 100"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426" y="1335222"/>
              <a:ext cx="10981660" cy="2560524"/>
            </a:xfrm>
            <a:prstGeom prst="rect">
              <a:avLst/>
            </a:prstGeom>
          </p:spPr>
        </p:pic>
      </p:grpSp>
      <p:pic>
        <p:nvPicPr>
          <p:cNvPr id="102" name="Picture 101" descr="&quot;Decorative&quot;"/>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40200" y="4183951"/>
            <a:ext cx="3511600" cy="432854"/>
          </a:xfrm>
          <a:prstGeom prst="rect">
            <a:avLst/>
          </a:prstGeom>
        </p:spPr>
      </p:pic>
    </p:spTree>
    <p:extLst>
      <p:ext uri="{BB962C8B-B14F-4D97-AF65-F5344CB8AC3E}">
        <p14:creationId xmlns:p14="http://schemas.microsoft.com/office/powerpoint/2010/main" val="3287472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C6E09-78BB-4C8C-B00D-E876ED9A443B}" type="slidenum">
              <a:rPr lang="en-US" smtClean="0"/>
              <a:t>‹#›</a:t>
            </a:fld>
            <a:endParaRPr lang="en-US"/>
          </a:p>
        </p:txBody>
      </p:sp>
      <p:sp>
        <p:nvSpPr>
          <p:cNvPr id="5" name="Text Placeholder 4"/>
          <p:cNvSpPr>
            <a:spLocks noGrp="1"/>
          </p:cNvSpPr>
          <p:nvPr>
            <p:ph type="body" sz="quarter" idx="13"/>
          </p:nvPr>
        </p:nvSpPr>
        <p:spPr>
          <a:xfrm>
            <a:off x="3039269" y="1406168"/>
            <a:ext cx="6113462" cy="3306762"/>
          </a:xfrm>
          <a:ln w="107950" cmpd="tri">
            <a:noFill/>
          </a:ln>
        </p:spPr>
        <p:txBody>
          <a:bodyPr anchor="ctr">
            <a:normAutofit/>
          </a:bodyPr>
          <a:lstStyle>
            <a:lvl1pPr marL="0" indent="0" algn="ctr">
              <a:buNone/>
              <a:defRPr sz="5000"/>
            </a:lvl1pPr>
          </a:lstStyle>
          <a:p>
            <a:pPr lvl="0"/>
            <a:r>
              <a:rPr lang="en-US" dirty="0"/>
              <a:t>Edit Master text styles</a:t>
            </a:r>
          </a:p>
        </p:txBody>
      </p:sp>
    </p:spTree>
    <p:extLst>
      <p:ext uri="{BB962C8B-B14F-4D97-AF65-F5344CB8AC3E}">
        <p14:creationId xmlns:p14="http://schemas.microsoft.com/office/powerpoint/2010/main" val="1727670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C6E09-78BB-4C8C-B00D-E876ED9A443B}" type="slidenum">
              <a:rPr lang="en-US" smtClean="0"/>
              <a:t>‹#›</a:t>
            </a:fld>
            <a:endParaRPr lang="en-US"/>
          </a:p>
        </p:txBody>
      </p:sp>
    </p:spTree>
    <p:extLst>
      <p:ext uri="{BB962C8B-B14F-4D97-AF65-F5344CB8AC3E}">
        <p14:creationId xmlns:p14="http://schemas.microsoft.com/office/powerpoint/2010/main" val="624464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descr=" " title=" "/>
          <p:cNvSpPr/>
          <p:nvPr userDrawn="1"/>
        </p:nvSpPr>
        <p:spPr>
          <a:xfrm>
            <a:off x="0" y="0"/>
            <a:ext cx="5008605"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2138" y="619125"/>
            <a:ext cx="3932237" cy="1600200"/>
          </a:xfrm>
          <a:noFill/>
        </p:spPr>
        <p:txBody>
          <a:bodyPr anchor="b">
            <a:normAutofit/>
          </a:bodyPr>
          <a:lstStyle>
            <a:lvl1pPr>
              <a:defRPr sz="4000"/>
            </a:lvl1pPr>
          </a:lstStyle>
          <a:p>
            <a:r>
              <a:rPr lang="en-US" dirty="0"/>
              <a:t>Click to edit Master title style</a:t>
            </a:r>
          </a:p>
        </p:txBody>
      </p:sp>
      <p:cxnSp>
        <p:nvCxnSpPr>
          <p:cNvPr id="10" name="Straight Connector 9" descr=" " title=" "/>
          <p:cNvCxnSpPr/>
          <p:nvPr userDrawn="1"/>
        </p:nvCxnSpPr>
        <p:spPr>
          <a:xfrm>
            <a:off x="657705" y="2243114"/>
            <a:ext cx="3808412" cy="0"/>
          </a:xfrm>
          <a:prstGeom prst="line">
            <a:avLst/>
          </a:prstGeom>
          <a:ln w="63500" cap="sq" cmpd="thinThick">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3"/>
          <p:cNvSpPr>
            <a:spLocks noGrp="1"/>
          </p:cNvSpPr>
          <p:nvPr>
            <p:ph type="body" sz="half" idx="2"/>
          </p:nvPr>
        </p:nvSpPr>
        <p:spPr>
          <a:xfrm>
            <a:off x="592138" y="2435252"/>
            <a:ext cx="3932237" cy="3595661"/>
          </a:xfrm>
          <a:noFill/>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pic>
        <p:nvPicPr>
          <p:cNvPr id="25" name="Picture 24"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69922" y="191744"/>
            <a:ext cx="420660" cy="6474513"/>
          </a:xfrm>
          <a:prstGeom prst="rect">
            <a:avLst/>
          </a:prstGeom>
        </p:spPr>
      </p:pic>
      <p:sp>
        <p:nvSpPr>
          <p:cNvPr id="3" name="Content Placeholder 2"/>
          <p:cNvSpPr>
            <a:spLocks noGrp="1"/>
          </p:cNvSpPr>
          <p:nvPr>
            <p:ph idx="1"/>
          </p:nvPr>
        </p:nvSpPr>
        <p:spPr>
          <a:xfrm>
            <a:off x="5353316" y="987425"/>
            <a:ext cx="6172200" cy="4873625"/>
          </a:xfrm>
        </p:spPr>
        <p:txBody>
          <a:bodyPr/>
          <a:lstStyle>
            <a:lvl1pPr>
              <a:defRPr sz="3600"/>
            </a:lvl1pPr>
            <a:lvl2pPr>
              <a:defRPr sz="3400"/>
            </a:lvl2pPr>
            <a:lvl3pPr>
              <a:defRPr sz="3200"/>
            </a:lvl3pPr>
            <a:lvl4pPr>
              <a:defRPr sz="3000"/>
            </a:lvl4pPr>
            <a:lvl5pPr>
              <a:defRPr sz="28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269C6E09-78BB-4C8C-B00D-E876ED9A443B}" type="slidenum">
              <a:rPr lang="en-US" smtClean="0"/>
              <a:t>‹#›</a:t>
            </a:fld>
            <a:endParaRPr lang="en-US"/>
          </a:p>
        </p:txBody>
      </p:sp>
      <p:sp>
        <p:nvSpPr>
          <p:cNvPr id="26" name="Footer Placeholder 5"/>
          <p:cNvSpPr>
            <a:spLocks noGrp="1"/>
          </p:cNvSpPr>
          <p:nvPr>
            <p:ph type="ftr" sz="quarter" idx="11"/>
          </p:nvPr>
        </p:nvSpPr>
        <p:spPr>
          <a:xfrm>
            <a:off x="5440363" y="6356350"/>
            <a:ext cx="4114800" cy="365125"/>
          </a:xfrm>
        </p:spPr>
        <p:txBody>
          <a:bodyPr/>
          <a:lstStyle/>
          <a:p>
            <a:endParaRPr lang="en-US" dirty="0"/>
          </a:p>
        </p:txBody>
      </p:sp>
    </p:spTree>
    <p:extLst>
      <p:ext uri="{BB962C8B-B14F-4D97-AF65-F5344CB8AC3E}">
        <p14:creationId xmlns:p14="http://schemas.microsoft.com/office/powerpoint/2010/main" val="2812468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7" name="Rectangle 26" descr=" " title=" "/>
          <p:cNvSpPr/>
          <p:nvPr userDrawn="1"/>
        </p:nvSpPr>
        <p:spPr>
          <a:xfrm>
            <a:off x="0" y="0"/>
            <a:ext cx="5008605" cy="68580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440363"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p:cNvSpPr>
            <a:spLocks noGrp="1"/>
          </p:cNvSpPr>
          <p:nvPr>
            <p:ph type="ftr" sz="quarter" idx="11"/>
          </p:nvPr>
        </p:nvSpPr>
        <p:spPr>
          <a:xfrm>
            <a:off x="5440363" y="6356350"/>
            <a:ext cx="4114800" cy="365125"/>
          </a:xfrm>
        </p:spPr>
        <p:txBody>
          <a:bodyPr/>
          <a:lstStyle/>
          <a:p>
            <a:endParaRPr lang="en-US" dirty="0"/>
          </a:p>
        </p:txBody>
      </p:sp>
      <p:sp>
        <p:nvSpPr>
          <p:cNvPr id="7" name="Slide Number Placeholder 6"/>
          <p:cNvSpPr>
            <a:spLocks noGrp="1"/>
          </p:cNvSpPr>
          <p:nvPr>
            <p:ph type="sldNum" sz="quarter" idx="12"/>
          </p:nvPr>
        </p:nvSpPr>
        <p:spPr/>
        <p:txBody>
          <a:bodyPr/>
          <a:lstStyle/>
          <a:p>
            <a:fld id="{269C6E09-78BB-4C8C-B00D-E876ED9A443B}" type="slidenum">
              <a:rPr lang="en-US" smtClean="0"/>
              <a:t>‹#›</a:t>
            </a:fld>
            <a:endParaRPr lang="en-US"/>
          </a:p>
        </p:txBody>
      </p:sp>
      <p:sp>
        <p:nvSpPr>
          <p:cNvPr id="9" name="Title 1"/>
          <p:cNvSpPr>
            <a:spLocks noGrp="1"/>
          </p:cNvSpPr>
          <p:nvPr>
            <p:ph type="title"/>
          </p:nvPr>
        </p:nvSpPr>
        <p:spPr>
          <a:xfrm>
            <a:off x="592138" y="619125"/>
            <a:ext cx="3932237" cy="1600200"/>
          </a:xfrm>
          <a:noFill/>
        </p:spPr>
        <p:txBody>
          <a:bodyPr anchor="b">
            <a:normAutofit/>
          </a:bodyPr>
          <a:lstStyle>
            <a:lvl1pPr>
              <a:defRPr sz="4000"/>
            </a:lvl1pPr>
          </a:lstStyle>
          <a:p>
            <a:r>
              <a:rPr lang="en-US" dirty="0"/>
              <a:t>Click to edit Master title style</a:t>
            </a:r>
          </a:p>
        </p:txBody>
      </p:sp>
      <p:sp>
        <p:nvSpPr>
          <p:cNvPr id="10" name="Text Placeholder 3"/>
          <p:cNvSpPr>
            <a:spLocks noGrp="1"/>
          </p:cNvSpPr>
          <p:nvPr>
            <p:ph type="body" sz="half" idx="2"/>
          </p:nvPr>
        </p:nvSpPr>
        <p:spPr>
          <a:xfrm>
            <a:off x="592138" y="2435252"/>
            <a:ext cx="3932237" cy="3595661"/>
          </a:xfrm>
          <a:noFill/>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cxnSp>
        <p:nvCxnSpPr>
          <p:cNvPr id="28" name="Straight Connector 27"/>
          <p:cNvCxnSpPr/>
          <p:nvPr userDrawn="1"/>
        </p:nvCxnSpPr>
        <p:spPr>
          <a:xfrm>
            <a:off x="657705" y="2243114"/>
            <a:ext cx="3808412" cy="0"/>
          </a:xfrm>
          <a:prstGeom prst="line">
            <a:avLst/>
          </a:prstGeom>
          <a:ln w="63500" cap="sq" cmpd="thinThick">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53" name="Picture 52"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69922" y="191744"/>
            <a:ext cx="420660" cy="6474513"/>
          </a:xfrm>
          <a:prstGeom prst="rect">
            <a:avLst/>
          </a:prstGeom>
        </p:spPr>
      </p:pic>
    </p:spTree>
    <p:extLst>
      <p:ext uri="{BB962C8B-B14F-4D97-AF65-F5344CB8AC3E}">
        <p14:creationId xmlns:p14="http://schemas.microsoft.com/office/powerpoint/2010/main" val="15880427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70432"/>
          </a:xfrm>
        </p:spPr>
        <p:txBody>
          <a:bodyPr anchor="b" anchorCtr="0"/>
          <a:lstStyle/>
          <a:p>
            <a:r>
              <a:rPr lang="en-US"/>
              <a:t>Click to edit Master title style</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1491" y="1353312"/>
            <a:ext cx="10657366" cy="362280"/>
          </a:xfrm>
          <a:prstGeom prst="rect">
            <a:avLst/>
          </a:prstGeom>
        </p:spPr>
      </p:pic>
      <p:sp>
        <p:nvSpPr>
          <p:cNvPr id="3" name="Vertical Text Placeholder 2"/>
          <p:cNvSpPr>
            <a:spLocks noGrp="1"/>
          </p:cNvSpPr>
          <p:nvPr>
            <p:ph type="body" orient="vert" idx="1"/>
          </p:nvPr>
        </p:nvSpPr>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C6E09-78BB-4C8C-B00D-E876ED9A443B}" type="slidenum">
              <a:rPr lang="en-US" smtClean="0"/>
              <a:t>‹#›</a:t>
            </a:fld>
            <a:endParaRPr lang="en-US"/>
          </a:p>
        </p:txBody>
      </p:sp>
    </p:spTree>
    <p:extLst>
      <p:ext uri="{BB962C8B-B14F-4D97-AF65-F5344CB8AC3E}">
        <p14:creationId xmlns:p14="http://schemas.microsoft.com/office/powerpoint/2010/main" val="76700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C6E09-78BB-4C8C-B00D-E876ED9A443B}" type="slidenum">
              <a:rPr lang="en-US" smtClean="0"/>
              <a:t>‹#›</a:t>
            </a:fld>
            <a:endParaRPr lang="en-US" dirty="0"/>
          </a:p>
        </p:txBody>
      </p:sp>
      <p:pic>
        <p:nvPicPr>
          <p:cNvPr id="7" name="Decorative line"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810937" y="3184515"/>
            <a:ext cx="5827926" cy="362280"/>
          </a:xfrm>
          <a:prstGeom prst="rect">
            <a:avLst/>
          </a:prstGeom>
        </p:spPr>
      </p:pic>
    </p:spTree>
    <p:extLst>
      <p:ext uri="{BB962C8B-B14F-4D97-AF65-F5344CB8AC3E}">
        <p14:creationId xmlns:p14="http://schemas.microsoft.com/office/powerpoint/2010/main" val="2369766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7492"/>
            <a:ext cx="10515600" cy="888649"/>
          </a:xfrm>
        </p:spPr>
        <p:txBody>
          <a:bodyPr anchor="b" anchorCtr="0">
            <a:normAutofit/>
          </a:bodyPr>
          <a:lstStyle>
            <a:lvl1pPr>
              <a:defRPr sz="4800"/>
            </a:lvl1pPr>
          </a:lstStyle>
          <a:p>
            <a:endParaRPr lang="en-US" dirty="0"/>
          </a:p>
        </p:txBody>
      </p:sp>
      <p:sp>
        <p:nvSpPr>
          <p:cNvPr id="3" name="Content Placeholder 2"/>
          <p:cNvSpPr>
            <a:spLocks noGrp="1"/>
          </p:cNvSpPr>
          <p:nvPr>
            <p:ph idx="1"/>
          </p:nvPr>
        </p:nvSpPr>
        <p:spPr>
          <a:xfrm>
            <a:off x="838200" y="1145529"/>
            <a:ext cx="10515600" cy="5031434"/>
          </a:xfrm>
        </p:spPr>
        <p:txBody>
          <a:bodyPr/>
          <a:lstStyle>
            <a:lvl1pPr>
              <a:defRPr sz="3600"/>
            </a:lvl1pPr>
            <a:lvl2pPr>
              <a:defRPr sz="3400"/>
            </a:lvl2pPr>
            <a:lvl3pPr>
              <a:defRPr sz="3200"/>
            </a:lvl3pPr>
            <a:lvl4pPr>
              <a:defRPr sz="30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C6E09-78BB-4C8C-B00D-E876ED9A443B}" type="slidenum">
              <a:rPr lang="en-US" smtClean="0"/>
              <a:t>‹#›</a:t>
            </a:fld>
            <a:endParaRPr lang="en-US"/>
          </a:p>
        </p:txBody>
      </p:sp>
      <p:pic>
        <p:nvPicPr>
          <p:cNvPr id="10" name="Picture 9"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1490" y="874696"/>
            <a:ext cx="10604203" cy="362280"/>
          </a:xfrm>
          <a:prstGeom prst="rect">
            <a:avLst/>
          </a:prstGeom>
        </p:spPr>
      </p:pic>
    </p:spTree>
    <p:extLst>
      <p:ext uri="{BB962C8B-B14F-4D97-AF65-F5344CB8AC3E}">
        <p14:creationId xmlns:p14="http://schemas.microsoft.com/office/powerpoint/2010/main" val="799383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6" name="Triangle Graphic" descr="Decorativ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2902" y="-2053647"/>
            <a:ext cx="5574242" cy="10965294"/>
          </a:xfrm>
          <a:prstGeom prst="rect">
            <a:avLst/>
          </a:prstGeom>
        </p:spPr>
      </p:pic>
      <p:sp>
        <p:nvSpPr>
          <p:cNvPr id="2" name="Title 1"/>
          <p:cNvSpPr>
            <a:spLocks noGrp="1"/>
          </p:cNvSpPr>
          <p:nvPr>
            <p:ph type="title"/>
          </p:nvPr>
        </p:nvSpPr>
        <p:spPr>
          <a:xfrm>
            <a:off x="831850" y="1709739"/>
            <a:ext cx="10515600" cy="2851504"/>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5084407"/>
            <a:ext cx="10515600" cy="1005243"/>
          </a:xfrm>
        </p:spPr>
        <p:txBody>
          <a:bodyPr>
            <a:normAutofit/>
          </a:bodyPr>
          <a:lstStyle>
            <a:lvl1pPr marL="0" indent="0">
              <a:buNone/>
              <a:defRPr sz="2800">
                <a:solidFill>
                  <a:schemeClr val="bg2">
                    <a:lumMod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C6E09-78BB-4C8C-B00D-E876ED9A443B}" type="slidenum">
              <a:rPr lang="en-US" smtClean="0"/>
              <a:t>‹#›</a:t>
            </a:fld>
            <a:endParaRPr lang="en-US"/>
          </a:p>
        </p:txBody>
      </p:sp>
      <p:pic>
        <p:nvPicPr>
          <p:cNvPr id="4" name="Picture 3"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4613" y="4627009"/>
            <a:ext cx="10462775" cy="381395"/>
          </a:xfrm>
          <a:prstGeom prst="rect">
            <a:avLst/>
          </a:prstGeom>
        </p:spPr>
      </p:pic>
    </p:spTree>
    <p:extLst>
      <p:ext uri="{BB962C8B-B14F-4D97-AF65-F5344CB8AC3E}">
        <p14:creationId xmlns:p14="http://schemas.microsoft.com/office/powerpoint/2010/main" val="354340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27" name="Triangle Graphic" descr="Decorativ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2902" y="-2053647"/>
            <a:ext cx="5574242" cy="10965294"/>
          </a:xfrm>
          <a:prstGeom prst="rect">
            <a:avLst/>
          </a:prstGeom>
        </p:spPr>
      </p:pic>
      <p:sp>
        <p:nvSpPr>
          <p:cNvPr id="2" name="Title 1"/>
          <p:cNvSpPr>
            <a:spLocks noGrp="1"/>
          </p:cNvSpPr>
          <p:nvPr>
            <p:ph type="title"/>
          </p:nvPr>
        </p:nvSpPr>
        <p:spPr>
          <a:xfrm>
            <a:off x="831850" y="1709738"/>
            <a:ext cx="10515600" cy="4067118"/>
          </a:xfrm>
        </p:spPr>
        <p:txBody>
          <a:bodyPr anchor="b"/>
          <a:lstStyle>
            <a:lvl1pPr>
              <a:defRPr lang="en-US" sz="8000" kern="1200" dirty="0">
                <a:solidFill>
                  <a:schemeClr val="tx1"/>
                </a:solidFill>
                <a:latin typeface="Georgia" panose="02040502050405020303" pitchFamily="18" charset="0"/>
                <a:ea typeface="+mj-ea"/>
                <a:cs typeface="+mj-cs"/>
              </a:defRPr>
            </a:lvl1pPr>
          </a:lstStyle>
          <a:p>
            <a:r>
              <a:rPr lang="en-US" dirty="0"/>
              <a:t>Click to edit Master 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C6E09-78BB-4C8C-B00D-E876ED9A443B}" type="slidenum">
              <a:rPr lang="en-US" smtClean="0"/>
              <a:t>‹#›</a:t>
            </a:fld>
            <a:endParaRPr lang="en-US"/>
          </a:p>
        </p:txBody>
      </p:sp>
      <p:pic>
        <p:nvPicPr>
          <p:cNvPr id="28" name="Circles Graphic"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8833" y="5894427"/>
            <a:ext cx="10494334" cy="385954"/>
          </a:xfrm>
          <a:prstGeom prst="rect">
            <a:avLst/>
          </a:prstGeom>
        </p:spPr>
      </p:pic>
    </p:spTree>
    <p:extLst>
      <p:ext uri="{BB962C8B-B14F-4D97-AF65-F5344CB8AC3E}">
        <p14:creationId xmlns:p14="http://schemas.microsoft.com/office/powerpoint/2010/main" val="651000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section Title Sl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C6E09-78BB-4C8C-B00D-E876ED9A443B}" type="slidenum">
              <a:rPr lang="en-US" smtClean="0"/>
              <a:t>‹#›</a:t>
            </a:fld>
            <a:endParaRPr lang="en-US"/>
          </a:p>
        </p:txBody>
      </p:sp>
      <p:sp>
        <p:nvSpPr>
          <p:cNvPr id="25" name="Title 1"/>
          <p:cNvSpPr>
            <a:spLocks noGrp="1"/>
          </p:cNvSpPr>
          <p:nvPr>
            <p:ph type="title"/>
          </p:nvPr>
        </p:nvSpPr>
        <p:spPr>
          <a:xfrm>
            <a:off x="3785785" y="3113378"/>
            <a:ext cx="7816471" cy="1777833"/>
          </a:xfrm>
        </p:spPr>
        <p:txBody>
          <a:bodyPr anchor="b" anchorCtr="0">
            <a:normAutofit/>
          </a:bodyPr>
          <a:lstStyle>
            <a:lvl1pPr algn="r">
              <a:defRPr lang="en-US" sz="4500" kern="1200" dirty="0">
                <a:solidFill>
                  <a:schemeClr val="bg2">
                    <a:lumMod val="25000"/>
                  </a:schemeClr>
                </a:solidFill>
                <a:latin typeface="Georgia" panose="02040502050405020303" pitchFamily="18" charset="0"/>
                <a:ea typeface="+mn-ea"/>
                <a:cs typeface="+mn-cs"/>
              </a:defRPr>
            </a:lvl1pPr>
          </a:lstStyle>
          <a:p>
            <a:endParaRPr lang="en-US" dirty="0"/>
          </a:p>
        </p:txBody>
      </p:sp>
      <p:grpSp>
        <p:nvGrpSpPr>
          <p:cNvPr id="7" name="Group 6" descr="   " title="   "/>
          <p:cNvGrpSpPr/>
          <p:nvPr userDrawn="1"/>
        </p:nvGrpSpPr>
        <p:grpSpPr>
          <a:xfrm rot="10800000">
            <a:off x="3797200" y="4915461"/>
            <a:ext cx="7816470" cy="283616"/>
            <a:chOff x="884675" y="4629150"/>
            <a:chExt cx="10441509" cy="387350"/>
          </a:xfrm>
          <a:gradFill>
            <a:gsLst>
              <a:gs pos="0">
                <a:srgbClr val="FF511B"/>
              </a:gs>
              <a:gs pos="36000">
                <a:srgbClr val="FF7C19"/>
              </a:gs>
              <a:gs pos="71000">
                <a:srgbClr val="FFAE71"/>
              </a:gs>
              <a:gs pos="100000">
                <a:srgbClr val="FFC193"/>
              </a:gs>
            </a:gsLst>
            <a:lin ang="0" scaled="1"/>
          </a:gradFill>
        </p:grpSpPr>
        <p:sp>
          <p:nvSpPr>
            <p:cNvPr id="8" name="Oval 7"/>
            <p:cNvSpPr/>
            <p:nvPr/>
          </p:nvSpPr>
          <p:spPr>
            <a:xfrm>
              <a:off x="884675"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1513060"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141445"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769830"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398215"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026600"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4654985"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5283370"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911755"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540140"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7168525"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7796910"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8425295"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9053680"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9682065"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0310450"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userDrawn="1"/>
          </p:nvSpPr>
          <p:spPr>
            <a:xfrm>
              <a:off x="10938834" y="4629150"/>
              <a:ext cx="387350" cy="3873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84347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70432"/>
          </a:xfrm>
        </p:spPr>
        <p:txBody>
          <a:bodyPr anchor="b" anchorCtr="0"/>
          <a:lstStyle>
            <a:lvl1pPr>
              <a:defRPr baseline="0"/>
            </a:lvl1pPr>
          </a:lstStyle>
          <a:p>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C6E09-78BB-4C8C-B00D-E876ED9A443B}" type="slidenum">
              <a:rPr lang="en-US" smtClean="0"/>
              <a:t>‹#›</a:t>
            </a:fld>
            <a:endParaRPr lang="en-US"/>
          </a:p>
        </p:txBody>
      </p:sp>
      <p:pic>
        <p:nvPicPr>
          <p:cNvPr id="10" name="Decorative line"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1490" y="1353312"/>
            <a:ext cx="10604203" cy="362280"/>
          </a:xfrm>
          <a:prstGeom prst="rect">
            <a:avLst/>
          </a:prstGeom>
        </p:spPr>
      </p:pic>
    </p:spTree>
    <p:extLst>
      <p:ext uri="{BB962C8B-B14F-4D97-AF65-F5344CB8AC3E}">
        <p14:creationId xmlns:p14="http://schemas.microsoft.com/office/powerpoint/2010/main" val="3544797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170432"/>
          </a:xfrm>
        </p:spPr>
        <p:txBody>
          <a:bodyPr anchor="b" anchorCtr="0"/>
          <a:lstStyle>
            <a:lvl1pPr>
              <a:defRPr/>
            </a:lvl1pPr>
          </a:lstStyle>
          <a:p>
            <a:endParaRPr lang="en-US" dirty="0"/>
          </a:p>
        </p:txBody>
      </p:sp>
      <p:sp>
        <p:nvSpPr>
          <p:cNvPr id="3" name="Text Placeholder 2"/>
          <p:cNvSpPr>
            <a:spLocks noGrp="1"/>
          </p:cNvSpPr>
          <p:nvPr>
            <p:ph type="body" idx="1"/>
          </p:nvPr>
        </p:nvSpPr>
        <p:spPr>
          <a:xfrm>
            <a:off x="839788" y="1681163"/>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C6E09-78BB-4C8C-B00D-E876ED9A443B}" type="slidenum">
              <a:rPr lang="en-US" smtClean="0"/>
              <a:t>‹#›</a:t>
            </a:fld>
            <a:endParaRPr lang="en-US"/>
          </a:p>
        </p:txBody>
      </p:sp>
      <p:pic>
        <p:nvPicPr>
          <p:cNvPr id="12" name="Decorative line"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1490" y="1353312"/>
            <a:ext cx="10604203" cy="362280"/>
          </a:xfrm>
          <a:prstGeom prst="rect">
            <a:avLst/>
          </a:prstGeom>
        </p:spPr>
      </p:pic>
    </p:spTree>
    <p:extLst>
      <p:ext uri="{BB962C8B-B14F-4D97-AF65-F5344CB8AC3E}">
        <p14:creationId xmlns:p14="http://schemas.microsoft.com/office/powerpoint/2010/main" val="3388209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170432"/>
          </a:xfrm>
        </p:spPr>
        <p:txBody>
          <a:bodyPr anchor="b" anchorCtr="0"/>
          <a:lstStyle/>
          <a:p>
            <a:r>
              <a:rPr lang="en-US" dirty="0"/>
              <a:t>Click to edit Master title style</a:t>
            </a:r>
          </a:p>
        </p:txBody>
      </p:sp>
      <p:sp>
        <p:nvSpPr>
          <p:cNvPr id="3" name="Text Placeholder 2"/>
          <p:cNvSpPr>
            <a:spLocks noGrp="1"/>
          </p:cNvSpPr>
          <p:nvPr>
            <p:ph type="body" idx="1"/>
          </p:nvPr>
        </p:nvSpPr>
        <p:spPr>
          <a:xfrm>
            <a:off x="839788" y="5385810"/>
            <a:ext cx="5157787" cy="595442"/>
          </a:xfrm>
        </p:spPr>
        <p:txBody>
          <a:bodyPr anchor="b">
            <a:normAutofit/>
          </a:bodyPr>
          <a:lstStyle>
            <a:lvl1pPr marL="0" indent="0" algn="ctr">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1681163"/>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0612" y="5385810"/>
            <a:ext cx="5183188" cy="595442"/>
          </a:xfrm>
        </p:spPr>
        <p:txBody>
          <a:bodyPr anchor="b">
            <a:normAutofit/>
          </a:bodyPr>
          <a:lstStyle>
            <a:lvl1pPr marL="0" indent="0">
              <a:buNone/>
              <a:defRPr lang="en-US" sz="2800" b="1" kern="120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lnSpc>
                <a:spcPct val="90000"/>
              </a:lnSpc>
              <a:spcBef>
                <a:spcPts val="1000"/>
              </a:spcBef>
              <a:buFont typeface="Arial" panose="020B0604020202020204" pitchFamily="34" charset="0"/>
              <a:buNone/>
            </a:pPr>
            <a:r>
              <a:rPr lang="en-US" dirty="0"/>
              <a:t>Edit Master text styles</a:t>
            </a:r>
          </a:p>
        </p:txBody>
      </p:sp>
      <p:sp>
        <p:nvSpPr>
          <p:cNvPr id="6" name="Content Placeholder 5"/>
          <p:cNvSpPr>
            <a:spLocks noGrp="1"/>
          </p:cNvSpPr>
          <p:nvPr>
            <p:ph sz="quarter" idx="4"/>
          </p:nvPr>
        </p:nvSpPr>
        <p:spPr>
          <a:xfrm>
            <a:off x="6170612" y="1681163"/>
            <a:ext cx="5183188"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C6E09-78BB-4C8C-B00D-E876ED9A443B}" type="slidenum">
              <a:rPr lang="en-US" smtClean="0"/>
              <a:t>‹#›</a:t>
            </a:fld>
            <a:endParaRPr lang="en-US"/>
          </a:p>
        </p:txBody>
      </p:sp>
      <p:pic>
        <p:nvPicPr>
          <p:cNvPr id="12" name="Decorative line"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1490" y="1353312"/>
            <a:ext cx="10604203" cy="362280"/>
          </a:xfrm>
          <a:prstGeom prst="rect">
            <a:avLst/>
          </a:prstGeom>
        </p:spPr>
      </p:pic>
    </p:spTree>
    <p:extLst>
      <p:ext uri="{BB962C8B-B14F-4D97-AF65-F5344CB8AC3E}">
        <p14:creationId xmlns:p14="http://schemas.microsoft.com/office/powerpoint/2010/main" val="830446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70432"/>
          </a:xfrm>
        </p:spPr>
        <p:txBody>
          <a:bodyPr anchor="b" anchorCtr="0"/>
          <a:lstStyle/>
          <a:p>
            <a:r>
              <a:rPr lang="en-US" dirty="0"/>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C6E09-78BB-4C8C-B00D-E876ED9A443B}" type="slidenum">
              <a:rPr lang="en-US" smtClean="0"/>
              <a:t>‹#›</a:t>
            </a:fld>
            <a:endParaRPr lang="en-US"/>
          </a:p>
        </p:txBody>
      </p:sp>
      <p:pic>
        <p:nvPicPr>
          <p:cNvPr id="8" name="Decorative line"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1490" y="1353312"/>
            <a:ext cx="10604203" cy="362280"/>
          </a:xfrm>
          <a:prstGeom prst="rect">
            <a:avLst/>
          </a:prstGeom>
        </p:spPr>
      </p:pic>
    </p:spTree>
    <p:extLst>
      <p:ext uri="{BB962C8B-B14F-4D97-AF65-F5344CB8AC3E}">
        <p14:creationId xmlns:p14="http://schemas.microsoft.com/office/powerpoint/2010/main" val="518615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38200" y="635443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C6E09-78BB-4C8C-B00D-E876ED9A443B}" type="slidenum">
              <a:rPr lang="en-US" smtClean="0"/>
              <a:pPr/>
              <a:t>‹#›</a:t>
            </a:fld>
            <a:endParaRPr lang="en-US"/>
          </a:p>
        </p:txBody>
      </p:sp>
      <p:sp>
        <p:nvSpPr>
          <p:cNvPr id="8" name="Oval 7" descr="   " title="   "/>
          <p:cNvSpPr/>
          <p:nvPr userDrawn="1"/>
        </p:nvSpPr>
        <p:spPr>
          <a:xfrm rot="5400000" flipH="1" flipV="1">
            <a:off x="10442961" y="5930019"/>
            <a:ext cx="1862138" cy="1862138"/>
          </a:xfrm>
          <a:prstGeom prst="ellipse">
            <a:avLst/>
          </a:prstGeom>
          <a:solidFill>
            <a:schemeClr val="bg2">
              <a:alpha val="5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Decorative"/>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0442961" y="6311900"/>
            <a:ext cx="1659771" cy="549188"/>
          </a:xfrm>
          <a:prstGeom prst="rect">
            <a:avLst/>
          </a:prstGeom>
        </p:spPr>
      </p:pic>
      <p:sp>
        <p:nvSpPr>
          <p:cNvPr id="4" name="TextBox 3"/>
          <p:cNvSpPr txBox="1"/>
          <p:nvPr userDrawn="1"/>
        </p:nvSpPr>
        <p:spPr>
          <a:xfrm>
            <a:off x="10777446" y="6134666"/>
            <a:ext cx="1355075" cy="338554"/>
          </a:xfrm>
          <a:prstGeom prst="rect">
            <a:avLst/>
          </a:prstGeom>
          <a:noFill/>
        </p:spPr>
        <p:txBody>
          <a:bodyPr wrap="square" rtlCol="0">
            <a:spAutoFit/>
          </a:bodyPr>
          <a:lstStyle/>
          <a:p>
            <a:r>
              <a:rPr lang="en-US" sz="1600" dirty="0" err="1">
                <a:solidFill>
                  <a:schemeClr val="tx1"/>
                </a:solidFill>
              </a:rPr>
              <a:t>osf.io</a:t>
            </a:r>
            <a:r>
              <a:rPr lang="en-US" sz="1600" dirty="0">
                <a:solidFill>
                  <a:schemeClr val="tx1"/>
                </a:solidFill>
              </a:rPr>
              <a:t>/ums2b</a:t>
            </a:r>
          </a:p>
        </p:txBody>
      </p:sp>
    </p:spTree>
    <p:extLst>
      <p:ext uri="{BB962C8B-B14F-4D97-AF65-F5344CB8AC3E}">
        <p14:creationId xmlns:p14="http://schemas.microsoft.com/office/powerpoint/2010/main" val="3953086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63" r:id="rId5"/>
    <p:sldLayoutId id="2147483652" r:id="rId6"/>
    <p:sldLayoutId id="2147483653" r:id="rId7"/>
    <p:sldLayoutId id="2147483661" r:id="rId8"/>
    <p:sldLayoutId id="2147483654" r:id="rId9"/>
    <p:sldLayoutId id="2147483662" r:id="rId10"/>
    <p:sldLayoutId id="2147483655"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800" kern="1200">
          <a:solidFill>
            <a:schemeClr val="bg2">
              <a:lumMod val="25000"/>
            </a:schemeClr>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0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nfo.library.okstate.edu/copyrightbasic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creativecommons.org/licenses/by/4.0/" TargetMode="External"/><Relationship Id="rId4" Type="http://schemas.openxmlformats.org/officeDocument/2006/relationships/image" Target="../media/image9.img"/></Relationships>
</file>

<file path=ppt/slides/_rels/slide10.xml.rels><?xml version="1.0" encoding="UTF-8" standalone="yes"?>
<Relationships xmlns="http://schemas.openxmlformats.org/package/2006/relationships"><Relationship Id="rId3" Type="http://schemas.openxmlformats.org/officeDocument/2006/relationships/hyperlink" Target="http://sites.tdl.org/texas-scholarly-communication/2014/08/12/summary-of-the-2014-acrl-workshop-at-baylor-university/"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hyperlink" Target="https://www.cnet.com/tech/services-and-software/this-company-got-a-copyright-for-an-image-made-entirely-with-ai-heres-how/" TargetMode="External"/><Relationship Id="rId7" Type="http://schemas.openxmlformats.org/officeDocument/2006/relationships/hyperlink" Target="https://www.scotusblog.com/2025/11/federal-official-challenges-trump-administrations-power-to-fire-her/" TargetMode="External"/><Relationship Id="rId2" Type="http://schemas.openxmlformats.org/officeDocument/2006/relationships/hyperlink" Target="https://www.copyright.gov/ai/" TargetMode="External"/><Relationship Id="rId1" Type="http://schemas.openxmlformats.org/officeDocument/2006/relationships/slideLayout" Target="../slideLayouts/slideLayout2.xml"/><Relationship Id="rId6" Type="http://schemas.openxmlformats.org/officeDocument/2006/relationships/hyperlink" Target="https://federalnewsnetwork.com/litigation/2025/09/appeals-court-rules-trump-doesnt-have-the-authority-to-fire-copyright-office-director" TargetMode="External"/><Relationship Id="rId5" Type="http://schemas.openxmlformats.org/officeDocument/2006/relationships/hyperlink" Target="https://www.reuters.com/legal/government/trump-asks-supreme-court-allow-firing-copyright-office-head-2025-10-27/" TargetMode="External"/><Relationship Id="rId4" Type="http://schemas.openxmlformats.org/officeDocument/2006/relationships/hyperlink" Target="https://www.washingtonpost.com/books/2025/05/08/trump-fires-librarian-of-congress/" TargetMode="External"/></Relationships>
</file>

<file path=ppt/slides/_rels/slide101.xml.rels><?xml version="1.0" encoding="UTF-8" standalone="yes"?>
<Relationships xmlns="http://schemas.openxmlformats.org/package/2006/relationships"><Relationship Id="rId8" Type="http://schemas.openxmlformats.org/officeDocument/2006/relationships/hyperlink" Target="https://admin.bakerlaw.com/wp-content/uploads/2025/05/525.pdf?utm_source=chatgpt.com" TargetMode="External"/><Relationship Id="rId3" Type="http://schemas.openxmlformats.org/officeDocument/2006/relationships/hyperlink" Target="https://www.anthropiccopyrightsettlement.com/" TargetMode="External"/><Relationship Id="rId7" Type="http://schemas.openxmlformats.org/officeDocument/2006/relationships/hyperlink" Target="https://www.jdsupra.com/legalnews/historic-1-5-billion-settlement-what-5812938/" TargetMode="External"/><Relationship Id="rId2" Type="http://schemas.openxmlformats.org/officeDocument/2006/relationships/hyperlink" Target="https://www.bakerlaw.com/bartz-v-anthropic/" TargetMode="External"/><Relationship Id="rId1" Type="http://schemas.openxmlformats.org/officeDocument/2006/relationships/slideLayout" Target="../slideLayouts/slideLayout2.xml"/><Relationship Id="rId6" Type="http://schemas.openxmlformats.org/officeDocument/2006/relationships/hyperlink" Target="https://www.fieldfisher.com/en/services/intellectual-property/intellectual-property-blog/anthropic-s-1-5-billion-copyright-settlement-with" TargetMode="External"/><Relationship Id="rId5" Type="http://schemas.openxmlformats.org/officeDocument/2006/relationships/hyperlink" Target="https://www.law.com/therecorder/2025/10/20/judge-alsup-outlines-details-of-15b-bartz-v-anthropic-settlement-in-memorandum-opinion/" TargetMode="External"/><Relationship Id="rId4" Type="http://schemas.openxmlformats.org/officeDocument/2006/relationships/hyperlink" Target="https://theleaflet.in/digital-rights/law-and-technology/bartz-v-anthropic-all-you-need-to-know-about-the-largest-copyright-settlement-in-history" TargetMode="External"/></Relationships>
</file>

<file path=ppt/slides/_rels/slide102.xml.rels><?xml version="1.0" encoding="UTF-8" standalone="yes"?>
<Relationships xmlns="http://schemas.openxmlformats.org/package/2006/relationships"><Relationship Id="rId3" Type="http://schemas.openxmlformats.org/officeDocument/2006/relationships/hyperlink" Target="https://www.bakerlaw.com/openai-chatgpt-litigation/" TargetMode="External"/><Relationship Id="rId2" Type="http://schemas.openxmlformats.org/officeDocument/2006/relationships/hyperlink" Target="https://actionnetwork.org/petitions/authors-guild-open-letter-to-generative-ai-leaders/" TargetMode="External"/><Relationship Id="rId1" Type="http://schemas.openxmlformats.org/officeDocument/2006/relationships/slideLayout" Target="../slideLayouts/slideLayout2.xml"/><Relationship Id="rId5" Type="http://schemas.openxmlformats.org/officeDocument/2006/relationships/hyperlink" Target="https://www.bakerlaw.com/the-intercept-media-and-raw-story-media-v-openai/" TargetMode="External"/><Relationship Id="rId4" Type="http://schemas.openxmlformats.org/officeDocument/2006/relationships/hyperlink" Target="https://www.bakerlaw.com/alter-v-openai/" TargetMode="External"/></Relationships>
</file>

<file path=ppt/slides/_rels/slide103.xml.rels><?xml version="1.0" encoding="UTF-8" standalone="yes"?>
<Relationships xmlns="http://schemas.openxmlformats.org/package/2006/relationships"><Relationship Id="rId3" Type="http://schemas.openxmlformats.org/officeDocument/2006/relationships/hyperlink" Target="https://www.bakerlaw.com/in-re-openai-inc-copyright-infringement-litigation/" TargetMode="External"/><Relationship Id="rId2" Type="http://schemas.openxmlformats.org/officeDocument/2006/relationships/hyperlink" Target="https://www.bakerlaw.com/new-york-times-v-microsoft/" TargetMode="External"/><Relationship Id="rId1" Type="http://schemas.openxmlformats.org/officeDocument/2006/relationships/slideLayout" Target="../slideLayouts/slideLayout2.xml"/><Relationship Id="rId5" Type="http://schemas.openxmlformats.org/officeDocument/2006/relationships/hyperlink" Target="https://www.theguardian.com/books/2025/apr/04/us-authors-copyright-lawsuits-against-openai-and-microsoft-combined-in-new-york-with-newspaper-actions" TargetMode="External"/><Relationship Id="rId4" Type="http://schemas.openxmlformats.org/officeDocument/2006/relationships/hyperlink" Target="https://authorsguild.org/news/ai-class-action-lawsuits/" TargetMode="External"/></Relationships>
</file>

<file path=ppt/slides/_rels/slide104.xml.rels><?xml version="1.0" encoding="UTF-8" standalone="yes"?>
<Relationships xmlns="http://schemas.openxmlformats.org/package/2006/relationships"><Relationship Id="rId3" Type="http://schemas.openxmlformats.org/officeDocument/2006/relationships/hyperlink" Target="https://authorsguild.org/news/model-clause-prohibiting-ai-training/" TargetMode="External"/><Relationship Id="rId2" Type="http://schemas.openxmlformats.org/officeDocument/2006/relationships/hyperlink" Target="https://www.federalregister.gov/documents/2023/03/16/2023-05321/copyright-registration-guidance-works-containing-material-generated-by-artificial-intelligence" TargetMode="External"/><Relationship Id="rId1" Type="http://schemas.openxmlformats.org/officeDocument/2006/relationships/slideLayout" Target="../slideLayouts/slideLayout2.xml"/><Relationship Id="rId6" Type="http://schemas.openxmlformats.org/officeDocument/2006/relationships/hyperlink" Target="https://osc.universityofcalifornia.edu/2024/03/fair-use-tdm-ai-restrictive-agreements/" TargetMode="External"/><Relationship Id="rId5" Type="http://schemas.openxmlformats.org/officeDocument/2006/relationships/hyperlink" Target="https://doi.org/10.1145/3696671" TargetMode="External"/><Relationship Id="rId4" Type="http://schemas.openxmlformats.org/officeDocument/2006/relationships/hyperlink" Target="https://www.authorsalliance.org/2024/07/30/what-happens-when-your-publisher-licenses-your-work-for-ai-training/" TargetMode="External"/></Relationships>
</file>

<file path=ppt/slides/_rels/slide105.xml.rels><?xml version="1.0" encoding="UTF-8" standalone="yes"?>
<Relationships xmlns="http://schemas.openxmlformats.org/package/2006/relationships"><Relationship Id="rId8" Type="http://schemas.openxmlformats.org/officeDocument/2006/relationships/hyperlink" Target="https://ssrn.com/abstract=4832872" TargetMode="External"/><Relationship Id="rId3" Type="http://schemas.openxmlformats.org/officeDocument/2006/relationships/hyperlink" Target="https://digitalcommons.osgoode.yorku.ca/all_papers/391" TargetMode="External"/><Relationship Id="rId7" Type="http://schemas.openxmlformats.org/officeDocument/2006/relationships/hyperlink" Target="https://ssrn.com/abstract=4964460" TargetMode="External"/><Relationship Id="rId2" Type="http://schemas.openxmlformats.org/officeDocument/2006/relationships/hyperlink" Target="https://scholarship.kentlaw.iit.edu/cklawreview/vol100/iss1/10" TargetMode="External"/><Relationship Id="rId1" Type="http://schemas.openxmlformats.org/officeDocument/2006/relationships/slideLayout" Target="../slideLayouts/slideLayout2.xml"/><Relationship Id="rId6" Type="http://schemas.openxmlformats.org/officeDocument/2006/relationships/hyperlink" Target="https://www.uclalawreview.org/fair-use-defenses-in-disruptive-technology-cases/" TargetMode="External"/><Relationship Id="rId5" Type="http://schemas.openxmlformats.org/officeDocument/2006/relationships/hyperlink" Target="https://ssrn.com/abstract=5253011" TargetMode="External"/><Relationship Id="rId4" Type="http://schemas.openxmlformats.org/officeDocument/2006/relationships/hyperlink" Target="https://doi.org/10.1108/JD-04-2025-0109"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copyright.gov/rulings-filings/review-board/docs/a-recent-entrance-to-paradise.pdf"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copyright.gov/ai/"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kris.art/portfolio-2/rose-enigma"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hyperlink" Target="https://www.bakerlaw.com/services/artificial-intelligence-ai/case-tracker-artificial-intelligence-copyrights-and-class-actions/" TargetMode="External"/><Relationship Id="rId2" Type="http://schemas.openxmlformats.org/officeDocument/2006/relationships/hyperlink" Target="https://chatgptiseatingtheworld.com/2025/10/08/status-of-all-51-copyright-lawsuits-v-ai-oct-8-2025-no-more-decisions-on-fair-use-in-2025/"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hyperlink" Target="https://www.bakerlaw.com/bartz-v-anthropic/"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https://secure.anthropiccopyrightsettlement.com/lookup/?_gl=11r3rj4f_gcl_auMTQwNjU4NTMwMi4xNzYwMzU1MTk1"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bakerlaw.com/alter-v-openai/" TargetMode="External"/><Relationship Id="rId2" Type="http://schemas.openxmlformats.org/officeDocument/2006/relationships/hyperlink" Target="https://www.bakerlaw.com/openai-chatgpt-litigation/"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hyperlink" Target="https://www.bakerlaw.com/the-intercept-media-and-raw-story-media-v-openai/" TargetMode="Externa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hyperlink" Target="https://www.bakerlaw.com/new-york-times-v-microsoft/"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s://www.bakerlaw.com/in-re-openai-inc-copyright-infringement-litigation/"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hyperlink" Target="https://www.bakerlaw.com/kadrey-v-meta/"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s://www.informa.com/globalassets/documents/investor-relations/2024/informa-plc---market-update.pdf" TargetMode="External"/><Relationship Id="rId2" Type="http://schemas.openxmlformats.org/officeDocument/2006/relationships/hyperlink" Target="https://openai.com/index/axel-springer-partnership/" TargetMode="External"/><Relationship Id="rId1" Type="http://schemas.openxmlformats.org/officeDocument/2006/relationships/slideLayout" Target="../slideLayouts/slideLayout2.xml"/><Relationship Id="rId5" Type="http://schemas.openxmlformats.org/officeDocument/2006/relationships/hyperlink" Target="https://www.elsevier.com/products/scopus/scopus-ai" TargetMode="External"/><Relationship Id="rId4" Type="http://schemas.openxmlformats.org/officeDocument/2006/relationships/hyperlink" Target="https://finance.yahoo.com/news/q3-2024-john-wiley-sons-043941097.html" TargetMode="Externa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hyperlink" Target="https://www.createdbyhumans.ai/" TargetMode="External"/><Relationship Id="rId2" Type="http://schemas.openxmlformats.org/officeDocument/2006/relationships/hyperlink" Target="https://www.publishersweekly.com/pw/by-topic/digital/copyright/article/95512-ccc-launches-collective-licensing-forai.html" TargetMode="External"/><Relationship Id="rId1" Type="http://schemas.openxmlformats.org/officeDocument/2006/relationships/slideLayout" Target="../slideLayouts/slideLayout2.xml"/><Relationship Id="rId5" Type="http://schemas.openxmlformats.org/officeDocument/2006/relationships/hyperlink" Target="https://www.thedpa.ai/post/leading-dataset-licensors-unite-to-launch-thedataset-providers-alliance-dpa" TargetMode="External"/><Relationship Id="rId4" Type="http://schemas.openxmlformats.org/officeDocument/2006/relationships/hyperlink" Target="https://variety.com/vip/training-ai-tv-film-content-howlicensing-deals-look-1236096126/" TargetMode="Externa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06363" y="2515523"/>
            <a:ext cx="11507373" cy="3759402"/>
          </a:xfrm>
        </p:spPr>
        <p:txBody>
          <a:bodyPr>
            <a:normAutofit fontScale="92500" lnSpcReduction="10000"/>
          </a:bodyPr>
          <a:lstStyle/>
          <a:p>
            <a:pPr algn="ctr">
              <a:spcBef>
                <a:spcPts val="0"/>
              </a:spcBef>
            </a:pPr>
            <a:r>
              <a:rPr lang="en-US" sz="2800" b="1" cap="none" dirty="0">
                <a:latin typeface="Tahoma" panose="020B0604030504040204" pitchFamily="34" charset="0"/>
                <a:ea typeface="Tahoma" panose="020B0604030504040204" pitchFamily="34" charset="0"/>
                <a:cs typeface="Tahoma" panose="020B0604030504040204" pitchFamily="34" charset="0"/>
              </a:rPr>
              <a:t>Clarke Iakovakis, </a:t>
            </a:r>
            <a:r>
              <a:rPr lang="en-US" sz="2800" cap="none" dirty="0">
                <a:latin typeface="Tahoma" panose="020B0604030504040204" pitchFamily="34" charset="0"/>
                <a:ea typeface="Tahoma" panose="020B0604030504040204" pitchFamily="34" charset="0"/>
                <a:cs typeface="Tahoma" panose="020B0604030504040204" pitchFamily="34" charset="0"/>
              </a:rPr>
              <a:t>Scholarly Services Librarian</a:t>
            </a:r>
            <a:br>
              <a:rPr lang="en-US" sz="2800" cap="none" dirty="0">
                <a:latin typeface="Tahoma" panose="020B0604030504040204" pitchFamily="34" charset="0"/>
                <a:ea typeface="Tahoma" panose="020B0604030504040204" pitchFamily="34" charset="0"/>
                <a:cs typeface="Tahoma" panose="020B0604030504040204" pitchFamily="34" charset="0"/>
              </a:rPr>
            </a:br>
            <a:r>
              <a:rPr lang="en-US" sz="2800" cap="none" dirty="0">
                <a:latin typeface="Tahoma" panose="020B0604030504040204" pitchFamily="34" charset="0"/>
                <a:ea typeface="Tahoma" panose="020B0604030504040204" pitchFamily="34" charset="0"/>
                <a:cs typeface="Tahoma" panose="020B0604030504040204" pitchFamily="34" charset="0"/>
              </a:rPr>
              <a:t>Oklahoma State University</a:t>
            </a:r>
          </a:p>
          <a:p>
            <a:pPr algn="ctr">
              <a:spcBef>
                <a:spcPts val="0"/>
              </a:spcBef>
            </a:pPr>
            <a:r>
              <a:rPr lang="en-US" sz="2800" cap="none" dirty="0">
                <a:latin typeface="Tahoma" panose="020B0604030504040204" pitchFamily="34" charset="0"/>
                <a:ea typeface="Tahoma" panose="020B0604030504040204" pitchFamily="34" charset="0"/>
                <a:cs typeface="Tahoma" panose="020B0604030504040204" pitchFamily="34" charset="0"/>
              </a:rPr>
              <a:t>Oklahoma Association of College &amp; Research Libraries</a:t>
            </a:r>
          </a:p>
          <a:p>
            <a:pPr algn="ctr">
              <a:spcBef>
                <a:spcPts val="0"/>
              </a:spcBef>
            </a:pPr>
            <a:r>
              <a:rPr lang="en-US" sz="2800" cap="none" dirty="0">
                <a:latin typeface="Tahoma" panose="020B0604030504040204" pitchFamily="34" charset="0"/>
                <a:ea typeface="Tahoma" panose="020B0604030504040204" pitchFamily="34" charset="0"/>
                <a:cs typeface="Tahoma" panose="020B0604030504040204" pitchFamily="34" charset="0"/>
              </a:rPr>
              <a:t>November 2025</a:t>
            </a:r>
          </a:p>
          <a:p>
            <a:pPr algn="ctr">
              <a:spcBef>
                <a:spcPts val="0"/>
              </a:spcBef>
            </a:pPr>
            <a:endParaRPr lang="en-US" dirty="0">
              <a:latin typeface="Tahoma" panose="020B0604030504040204" pitchFamily="34" charset="0"/>
              <a:ea typeface="Tahoma" panose="020B0604030504040204" pitchFamily="34" charset="0"/>
              <a:cs typeface="Tahoma" panose="020B0604030504040204" pitchFamily="34" charset="0"/>
            </a:endParaRPr>
          </a:p>
          <a:p>
            <a:pPr>
              <a:spcBef>
                <a:spcPts val="0"/>
              </a:spcBef>
            </a:pPr>
            <a:endParaRPr lang="en-US" sz="2800" cap="none" dirty="0">
              <a:latin typeface="Tahoma" panose="020B0604030504040204" pitchFamily="34" charset="0"/>
              <a:ea typeface="Tahoma" panose="020B0604030504040204" pitchFamily="34" charset="0"/>
              <a:cs typeface="Tahoma" panose="020B0604030504040204" pitchFamily="34" charset="0"/>
            </a:endParaRPr>
          </a:p>
          <a:p>
            <a:pPr>
              <a:spcBef>
                <a:spcPts val="0"/>
              </a:spcBef>
            </a:pPr>
            <a:endParaRPr lang="en-US" dirty="0">
              <a:latin typeface="Tahoma" panose="020B0604030504040204" pitchFamily="34" charset="0"/>
              <a:ea typeface="Tahoma" panose="020B0604030504040204" pitchFamily="34" charset="0"/>
              <a:cs typeface="Tahoma" panose="020B0604030504040204" pitchFamily="34" charset="0"/>
            </a:endParaRPr>
          </a:p>
          <a:p>
            <a:pPr>
              <a:spcBef>
                <a:spcPts val="0"/>
              </a:spcBef>
            </a:pPr>
            <a:r>
              <a:rPr lang="en-US" sz="2800" cap="none" dirty="0">
                <a:latin typeface="Tahoma" panose="020B0604030504040204" pitchFamily="34" charset="0"/>
                <a:ea typeface="Tahoma" panose="020B0604030504040204" pitchFamily="34" charset="0"/>
                <a:cs typeface="Tahoma" panose="020B0604030504040204" pitchFamily="34" charset="0"/>
              </a:rPr>
              <a:t>Download slides at </a:t>
            </a:r>
            <a:r>
              <a:rPr lang="en-US" b="1" dirty="0" err="1">
                <a:latin typeface="Tahoma" panose="020B0604030504040204" pitchFamily="34" charset="0"/>
                <a:ea typeface="Tahoma" panose="020B0604030504040204" pitchFamily="34" charset="0"/>
                <a:cs typeface="Tahoma" panose="020B0604030504040204" pitchFamily="34" charset="0"/>
              </a:rPr>
              <a:t>osf.io</a:t>
            </a:r>
            <a:r>
              <a:rPr lang="en-US" b="1" dirty="0">
                <a:latin typeface="Tahoma" panose="020B0604030504040204" pitchFamily="34" charset="0"/>
                <a:ea typeface="Tahoma" panose="020B0604030504040204" pitchFamily="34" charset="0"/>
                <a:cs typeface="Tahoma" panose="020B0604030504040204" pitchFamily="34" charset="0"/>
              </a:rPr>
              <a:t>/ums2b</a:t>
            </a:r>
          </a:p>
          <a:p>
            <a:pPr>
              <a:spcBef>
                <a:spcPts val="0"/>
              </a:spcBef>
            </a:pPr>
            <a:r>
              <a:rPr lang="en-US" sz="2600" cap="none" dirty="0">
                <a:latin typeface="Tahoma" panose="020B0604030504040204" pitchFamily="34" charset="0"/>
                <a:ea typeface="Tahoma" panose="020B0604030504040204" pitchFamily="34" charset="0"/>
                <a:cs typeface="Tahoma" panose="020B0604030504040204" pitchFamily="34" charset="0"/>
              </a:rPr>
              <a:t>Full set of slides is at </a:t>
            </a:r>
            <a:r>
              <a:rPr lang="en-US" sz="2600" b="1" dirty="0" err="1">
                <a:latin typeface="Tahoma" panose="020B0604030504040204" pitchFamily="34" charset="0"/>
                <a:ea typeface="Tahoma" panose="020B0604030504040204" pitchFamily="34" charset="0"/>
                <a:cs typeface="Tahoma" panose="020B0604030504040204" pitchFamily="34" charset="0"/>
              </a:rPr>
              <a:t>osf.io</a:t>
            </a:r>
            <a:r>
              <a:rPr lang="en-US" sz="2600" b="1" dirty="0">
                <a:latin typeface="Tahoma" panose="020B0604030504040204" pitchFamily="34" charset="0"/>
                <a:ea typeface="Tahoma" panose="020B0604030504040204" pitchFamily="34" charset="0"/>
                <a:cs typeface="Tahoma" panose="020B0604030504040204" pitchFamily="34" charset="0"/>
              </a:rPr>
              <a:t>/</a:t>
            </a:r>
            <a:r>
              <a:rPr lang="en-US" sz="2600" b="1" dirty="0" err="1">
                <a:latin typeface="Tahoma" panose="020B0604030504040204" pitchFamily="34" charset="0"/>
                <a:ea typeface="Tahoma" panose="020B0604030504040204" pitchFamily="34" charset="0"/>
                <a:cs typeface="Tahoma" panose="020B0604030504040204" pitchFamily="34" charset="0"/>
              </a:rPr>
              <a:t>mhbyr</a:t>
            </a:r>
            <a:r>
              <a:rPr lang="en-US" sz="2600" cap="none" dirty="0">
                <a:latin typeface="Tahoma" panose="020B0604030504040204" pitchFamily="34" charset="0"/>
                <a:ea typeface="Tahoma" panose="020B0604030504040204" pitchFamily="34" charset="0"/>
                <a:cs typeface="Tahoma" panose="020B0604030504040204" pitchFamily="34" charset="0"/>
              </a:rPr>
              <a:t> </a:t>
            </a:r>
          </a:p>
          <a:p>
            <a:pPr algn="ctr">
              <a:spcBef>
                <a:spcPts val="0"/>
              </a:spcBef>
            </a:pPr>
            <a:endParaRPr lang="en-US" b="1" dirty="0">
              <a:latin typeface="Tahoma" panose="020B0604030504040204" pitchFamily="34" charset="0"/>
              <a:ea typeface="Tahoma" panose="020B0604030504040204" pitchFamily="34" charset="0"/>
              <a:cs typeface="Tahoma" panose="020B0604030504040204" pitchFamily="34" charset="0"/>
            </a:endParaRPr>
          </a:p>
          <a:p>
            <a:pPr>
              <a:spcBef>
                <a:spcPts val="0"/>
              </a:spcBef>
            </a:pPr>
            <a:r>
              <a:rPr lang="en-US" dirty="0">
                <a:latin typeface="Tahoma" panose="020B0604030504040204" pitchFamily="34" charset="0"/>
                <a:ea typeface="Tahoma" panose="020B0604030504040204" pitchFamily="34" charset="0"/>
                <a:cs typeface="Tahoma" panose="020B0604030504040204" pitchFamily="34" charset="0"/>
                <a:hlinkClick r:id="rId3"/>
              </a:rPr>
              <a:t>Copyright Help Guide</a:t>
            </a:r>
            <a:r>
              <a:rPr lang="en-US" dirty="0">
                <a:latin typeface="Tahoma" panose="020B0604030504040204" pitchFamily="34" charset="0"/>
                <a:ea typeface="Tahoma" panose="020B0604030504040204" pitchFamily="34" charset="0"/>
                <a:cs typeface="Tahoma" panose="020B0604030504040204" pitchFamily="34" charset="0"/>
              </a:rPr>
              <a:t> </a:t>
            </a:r>
            <a:endParaRPr lang="en-US" sz="2800" cap="none" dirty="0">
              <a:latin typeface="Tahoma" panose="020B0604030504040204" pitchFamily="34" charset="0"/>
              <a:ea typeface="Tahoma" panose="020B0604030504040204" pitchFamily="34" charset="0"/>
              <a:cs typeface="Tahoma" panose="020B0604030504040204" pitchFamily="34" charset="0"/>
            </a:endParaRPr>
          </a:p>
        </p:txBody>
      </p:sp>
      <p:pic>
        <p:nvPicPr>
          <p:cNvPr id="10" name="Picture 9"/>
          <p:cNvPicPr>
            <a:picLocks/>
          </p:cNvPicPr>
          <p:nvPr/>
        </p:nvPicPr>
        <p:blipFill>
          <a:blip r:embed="rId4">
            <a:extLst>
              <a:ext uri="{28A0092B-C50C-407E-A947-70E740481C1C}">
                <a14:useLocalDpi xmlns:a14="http://schemas.microsoft.com/office/drawing/2010/main" val="0"/>
              </a:ext>
            </a:extLst>
          </a:blip>
          <a:stretch>
            <a:fillRect/>
          </a:stretch>
        </p:blipFill>
        <p:spPr>
          <a:xfrm>
            <a:off x="278264" y="6129065"/>
            <a:ext cx="1412748" cy="458205"/>
          </a:xfrm>
          <a:prstGeom prst="rect">
            <a:avLst/>
          </a:prstGeom>
        </p:spPr>
      </p:pic>
      <p:sp>
        <p:nvSpPr>
          <p:cNvPr id="11" name="TextBox 10"/>
          <p:cNvSpPr txBox="1"/>
          <p:nvPr/>
        </p:nvSpPr>
        <p:spPr>
          <a:xfrm>
            <a:off x="1691012" y="6081169"/>
            <a:ext cx="3048000" cy="553998"/>
          </a:xfrm>
          <a:prstGeom prst="rect">
            <a:avLst/>
          </a:prstGeom>
          <a:noFill/>
        </p:spPr>
        <p:txBody>
          <a:bodyPr vert="horz" wrap="square" rtlCol="0">
            <a:spAutoFit/>
          </a:bodyPr>
          <a:lstStyle/>
          <a:p>
            <a:r>
              <a:rPr lang="en-US" sz="1000" dirty="0"/>
              <a:t>This work is licensed under a </a:t>
            </a:r>
            <a:r>
              <a:rPr lang="en-US" sz="1000" dirty="0">
                <a:hlinkClick r:id="rId5"/>
              </a:rPr>
              <a:t>Creative Commons Attribution 4.0 International License</a:t>
            </a:r>
            <a:r>
              <a:rPr lang="en-US" sz="1000" dirty="0"/>
              <a:t>.</a:t>
            </a:r>
          </a:p>
        </p:txBody>
      </p:sp>
      <p:sp>
        <p:nvSpPr>
          <p:cNvPr id="2" name="Title 1"/>
          <p:cNvSpPr>
            <a:spLocks noGrp="1"/>
          </p:cNvSpPr>
          <p:nvPr>
            <p:ph type="ctrTitle"/>
          </p:nvPr>
        </p:nvSpPr>
        <p:spPr>
          <a:xfrm>
            <a:off x="2374710" y="1104768"/>
            <a:ext cx="7765578" cy="1362859"/>
          </a:xfrm>
        </p:spPr>
        <p:txBody>
          <a:bodyPr>
            <a:normAutofit/>
          </a:bodyPr>
          <a:lstStyle/>
          <a:p>
            <a:r>
              <a:rPr lang="en-US" sz="3600" dirty="0"/>
              <a:t>Authorship, Copyright, and AI: Legal and Scholarly Perspectives</a:t>
            </a:r>
          </a:p>
        </p:txBody>
      </p:sp>
    </p:spTree>
    <p:extLst>
      <p:ext uri="{BB962C8B-B14F-4D97-AF65-F5344CB8AC3E}">
        <p14:creationId xmlns:p14="http://schemas.microsoft.com/office/powerpoint/2010/main" val="2689318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0" dirty="0"/>
              <a:t>How do we get copyright?</a:t>
            </a:r>
          </a:p>
        </p:txBody>
      </p:sp>
      <p:sp>
        <p:nvSpPr>
          <p:cNvPr id="5" name="TextBox 4"/>
          <p:cNvSpPr txBox="1"/>
          <p:nvPr/>
        </p:nvSpPr>
        <p:spPr>
          <a:xfrm>
            <a:off x="304800" y="6324600"/>
            <a:ext cx="6048632" cy="323165"/>
          </a:xfrm>
          <a:prstGeom prst="rect">
            <a:avLst/>
          </a:prstGeom>
          <a:noFill/>
        </p:spPr>
        <p:txBody>
          <a:bodyPr wrap="square" rtlCol="0">
            <a:spAutoFit/>
          </a:bodyPr>
          <a:lstStyle/>
          <a:p>
            <a:r>
              <a:rPr lang="en-US" sz="750" dirty="0"/>
              <a:t>Adapted from Association of College &amp; Research Libraries. </a:t>
            </a:r>
            <a:r>
              <a:rPr lang="en-US" sz="750" i="1" dirty="0">
                <a:hlinkClick r:id="rId3"/>
              </a:rPr>
              <a:t>ACRL Scholarly Communications Roadshow, Baylor University </a:t>
            </a:r>
            <a:r>
              <a:rPr lang="en-US" sz="750" dirty="0"/>
              <a:t>. Licensed under CC BY-NC-SA. </a:t>
            </a:r>
          </a:p>
        </p:txBody>
      </p:sp>
      <p:sp>
        <p:nvSpPr>
          <p:cNvPr id="4" name="Rectangle 3"/>
          <p:cNvSpPr/>
          <p:nvPr/>
        </p:nvSpPr>
        <p:spPr>
          <a:xfrm>
            <a:off x="457200" y="1828800"/>
            <a:ext cx="11277600" cy="3970318"/>
          </a:xfrm>
          <a:prstGeom prst="rect">
            <a:avLst/>
          </a:prstGeom>
        </p:spPr>
        <p:txBody>
          <a:bodyPr wrap="square">
            <a:spAutoFit/>
          </a:bodyPr>
          <a:lstStyle/>
          <a:p>
            <a:pPr algn="ctr"/>
            <a:r>
              <a:rPr lang="en-US" sz="2800" dirty="0">
                <a:latin typeface="Tahoma" panose="020B0604030504040204" pitchFamily="34" charset="0"/>
                <a:ea typeface="Tahoma" panose="020B0604030504040204" pitchFamily="34" charset="0"/>
                <a:cs typeface="Tahoma" panose="020B0604030504040204" pitchFamily="34" charset="0"/>
              </a:rPr>
              <a:t>Copyright exists from the moment of creation</a:t>
            </a:r>
          </a:p>
          <a:p>
            <a:pPr algn="ctr"/>
            <a:endParaRPr lang="en-US" sz="2800" dirty="0">
              <a:latin typeface="Tahoma" panose="020B0604030504040204" pitchFamily="34" charset="0"/>
              <a:ea typeface="Tahoma" panose="020B0604030504040204" pitchFamily="34" charset="0"/>
              <a:cs typeface="Tahoma" panose="020B0604030504040204" pitchFamily="34" charset="0"/>
            </a:endParaRPr>
          </a:p>
          <a:p>
            <a:pPr algn="ctr"/>
            <a:r>
              <a:rPr lang="en-US" sz="2800" dirty="0">
                <a:latin typeface="Tahoma" panose="020B0604030504040204" pitchFamily="34" charset="0"/>
                <a:ea typeface="Tahoma" panose="020B0604030504040204" pitchFamily="34" charset="0"/>
                <a:cs typeface="Tahoma" panose="020B0604030504040204" pitchFamily="34" charset="0"/>
              </a:rPr>
              <a:t>No need to use ©, no “magic words,” </a:t>
            </a:r>
          </a:p>
          <a:p>
            <a:pPr algn="ctr"/>
            <a:r>
              <a:rPr lang="en-US" sz="2800" dirty="0">
                <a:latin typeface="Tahoma" panose="020B0604030504040204" pitchFamily="34" charset="0"/>
                <a:ea typeface="Tahoma" panose="020B0604030504040204" pitchFamily="34" charset="0"/>
                <a:cs typeface="Tahoma" panose="020B0604030504040204" pitchFamily="34" charset="0"/>
              </a:rPr>
              <a:t>No need to register or formally publish</a:t>
            </a:r>
          </a:p>
          <a:p>
            <a:pPr algn="ctr"/>
            <a:endParaRPr lang="en-US" sz="2800" dirty="0">
              <a:latin typeface="Tahoma" panose="020B0604030504040204" pitchFamily="34" charset="0"/>
              <a:ea typeface="Tahoma" panose="020B0604030504040204" pitchFamily="34" charset="0"/>
              <a:cs typeface="Tahoma" panose="020B0604030504040204" pitchFamily="34" charset="0"/>
            </a:endParaRPr>
          </a:p>
          <a:p>
            <a:pPr algn="ctr"/>
            <a:r>
              <a:rPr lang="en-US" sz="2800" b="1" dirty="0">
                <a:solidFill>
                  <a:srgbClr val="F68211"/>
                </a:solidFill>
                <a:latin typeface="Tahoma" panose="020B0604030504040204" pitchFamily="34" charset="0"/>
                <a:ea typeface="Tahoma" panose="020B0604030504040204" pitchFamily="34" charset="0"/>
                <a:cs typeface="Tahoma" panose="020B0604030504040204" pitchFamily="34" charset="0"/>
              </a:rPr>
              <a:t>Copyright just happens</a:t>
            </a:r>
          </a:p>
          <a:p>
            <a:pPr algn="ctr"/>
            <a:endPar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algn="ctr"/>
            <a:r>
              <a:rPr lang="en-US" sz="2800" dirty="0">
                <a:latin typeface="Tahoma" panose="020B0604030504040204" pitchFamily="34" charset="0"/>
                <a:ea typeface="Tahoma" panose="020B0604030504040204" pitchFamily="34" charset="0"/>
                <a:cs typeface="Tahoma" panose="020B0604030504040204" pitchFamily="34" charset="0"/>
              </a:rPr>
              <a:t>Therefore you must assume a work is copyrighted unless otherwise indicated</a:t>
            </a:r>
          </a:p>
        </p:txBody>
      </p:sp>
    </p:spTree>
    <p:extLst>
      <p:ext uri="{BB962C8B-B14F-4D97-AF65-F5344CB8AC3E}">
        <p14:creationId xmlns:p14="http://schemas.microsoft.com/office/powerpoint/2010/main" val="222005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5" end="5"/>
                                            </p:txEl>
                                          </p:spTgt>
                                        </p:tgtEl>
                                        <p:attrNameLst>
                                          <p:attrName>style.visibility</p:attrName>
                                        </p:attrNameLst>
                                      </p:cBhvr>
                                      <p:to>
                                        <p:strVal val="visible"/>
                                      </p:to>
                                    </p:set>
                                    <p:animEffect transition="in" filter="fade">
                                      <p:cBhvr>
                                        <p:cTn id="18" dur="500"/>
                                        <p:tgtEl>
                                          <p:spTgt spid="4">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animEffect transition="in" filter="fade">
                                      <p:cBhvr>
                                        <p:cTn id="23"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50D5D-7F2F-FA55-B200-55ABB44F3509}"/>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773987B-321E-4DEE-B4E8-AB3F5D3CF197}"/>
              </a:ext>
            </a:extLst>
          </p:cNvPr>
          <p:cNvSpPr>
            <a:spLocks noGrp="1"/>
          </p:cNvSpPr>
          <p:nvPr>
            <p:ph idx="1"/>
          </p:nvPr>
        </p:nvSpPr>
        <p:spPr>
          <a:xfrm>
            <a:off x="838200" y="1145529"/>
            <a:ext cx="10515600" cy="5517738"/>
          </a:xfrm>
        </p:spPr>
        <p:txBody>
          <a:bodyPr>
            <a:normAutofit fontScale="92500" lnSpcReduction="10000"/>
          </a:bodyPr>
          <a:lstStyle/>
          <a:p>
            <a:pPr marL="0" indent="0">
              <a:buNone/>
            </a:pPr>
            <a:r>
              <a:rPr lang="en-US" sz="1400" b="1" dirty="0"/>
              <a:t>Copyright &amp; AI series</a:t>
            </a:r>
          </a:p>
          <a:p>
            <a:pPr marL="0" indent="0">
              <a:buNone/>
            </a:pPr>
            <a:r>
              <a:rPr lang="en-US" sz="1400" dirty="0"/>
              <a:t>US Copyright Office. </a:t>
            </a:r>
            <a:r>
              <a:rPr lang="en-US" sz="1400" i="1" dirty="0"/>
              <a:t>Copyright &amp; Artificial Intelligence. </a:t>
            </a:r>
            <a:r>
              <a:rPr lang="en-US" sz="1400" dirty="0"/>
              <a:t>Part 1-3. </a:t>
            </a:r>
            <a:r>
              <a:rPr lang="en-US" sz="1400" dirty="0">
                <a:hlinkClick r:id="rId2"/>
              </a:rPr>
              <a:t>https://www.copyright.gov/ai/</a:t>
            </a:r>
            <a:r>
              <a:rPr lang="en-US" sz="1400" dirty="0"/>
              <a:t> </a:t>
            </a:r>
          </a:p>
          <a:p>
            <a:pPr marL="457200" lvl="1" indent="0">
              <a:buNone/>
            </a:pPr>
            <a:r>
              <a:rPr lang="en-US" sz="1200" i="1" dirty="0"/>
              <a:t>Part 1: Digital Replicas. </a:t>
            </a:r>
            <a:r>
              <a:rPr lang="en-US" sz="1200" dirty="0"/>
              <a:t>July, 2024. </a:t>
            </a:r>
          </a:p>
          <a:p>
            <a:pPr marL="457200" lvl="1" indent="0">
              <a:buNone/>
            </a:pPr>
            <a:r>
              <a:rPr lang="en-US" sz="1200" i="1" dirty="0"/>
              <a:t>Part 2: Copyrightability</a:t>
            </a:r>
            <a:r>
              <a:rPr lang="en-US" sz="1200" dirty="0"/>
              <a:t>, January 2025</a:t>
            </a:r>
          </a:p>
          <a:p>
            <a:pPr marL="457200" lvl="1" indent="0">
              <a:buNone/>
            </a:pPr>
            <a:r>
              <a:rPr lang="en-US" sz="1200" i="1" dirty="0"/>
              <a:t>Part 3: Generative AI Training</a:t>
            </a:r>
            <a:r>
              <a:rPr lang="en-US" sz="1200" dirty="0"/>
              <a:t>, May 2025</a:t>
            </a:r>
            <a:endParaRPr lang="en-US" sz="1400" dirty="0"/>
          </a:p>
          <a:p>
            <a:pPr marL="0" indent="0">
              <a:buNone/>
            </a:pPr>
            <a:r>
              <a:rPr lang="en-US" sz="1400" dirty="0"/>
              <a:t>Sag, Matthew. “Copyright Safety for Generative AI.” Houston Law Review, vol. 61, no. 2, Dec. 2023, pp. 295–347. houstonlawreview.org, https://houstonlawreview.org/article/92126-copyright-safety-for-generative-ai.</a:t>
            </a:r>
          </a:p>
          <a:p>
            <a:pPr marL="0" indent="0">
              <a:buNone/>
            </a:pPr>
            <a:r>
              <a:rPr lang="en-US" sz="1400" dirty="0"/>
              <a:t>Marcus, Gary and </a:t>
            </a:r>
            <a:r>
              <a:rPr lang="en-US" sz="1400" dirty="0" err="1"/>
              <a:t>Southen</a:t>
            </a:r>
            <a:r>
              <a:rPr lang="en-US" sz="1400" dirty="0"/>
              <a:t>, Reid. </a:t>
            </a:r>
            <a:r>
              <a:rPr lang="en-US" sz="1400" i="1" dirty="0"/>
              <a:t>Generative AI Has a Visual Plagiarism Problem - IEEE Spectrum</a:t>
            </a:r>
            <a:r>
              <a:rPr lang="en-US" sz="1400" dirty="0"/>
              <a:t>. https://spectrum.ieee.org/midjourney-copyright. Nasr, Milad, Nicholas Carlini, Jonathan Hayase, Matthew Jagielski, A. Feder Cooper, Daphne Ippolito, Christopher A. Choquette-Choo, Eric Wallace, Florian </a:t>
            </a:r>
            <a:r>
              <a:rPr lang="en-US" sz="1400" dirty="0" err="1"/>
              <a:t>Tramèr</a:t>
            </a:r>
            <a:r>
              <a:rPr lang="en-US" sz="1400" dirty="0"/>
              <a:t>, and Katherine Lee. "Scalable extraction of training data from (production) language models." </a:t>
            </a:r>
            <a:r>
              <a:rPr lang="en-US" sz="1400" dirty="0" err="1"/>
              <a:t>arXiv</a:t>
            </a:r>
            <a:r>
              <a:rPr lang="en-US" sz="1400" dirty="0"/>
              <a:t> preprint arXiv:2311.17035 (2023).</a:t>
            </a:r>
          </a:p>
          <a:p>
            <a:pPr marL="0" indent="0">
              <a:buNone/>
            </a:pPr>
            <a:r>
              <a:rPr lang="en-US" sz="1400" dirty="0" err="1"/>
              <a:t>Chedraoui</a:t>
            </a:r>
            <a:r>
              <a:rPr lang="en-US" sz="1400" dirty="0"/>
              <a:t>, Katelyn. “This Company Got a Copyright for an Image Made Entirely With AI. Here’s How.” CNET, Feb 2025. </a:t>
            </a:r>
            <a:r>
              <a:rPr lang="en-US" sz="1400" dirty="0">
                <a:hlinkClick r:id="rId3"/>
              </a:rPr>
              <a:t>https://www.cnet.com/tech/services-and-software/this-company-got-a-copyright-for-an-image-made-entirely-with-ai-heres-how/</a:t>
            </a:r>
            <a:r>
              <a:rPr lang="en-US" sz="1400" dirty="0"/>
              <a:t>. </a:t>
            </a:r>
          </a:p>
          <a:p>
            <a:pPr marL="0" indent="0">
              <a:buNone/>
            </a:pPr>
            <a:endParaRPr lang="en-US" sz="1400" dirty="0"/>
          </a:p>
          <a:p>
            <a:pPr marL="0" indent="0">
              <a:buNone/>
            </a:pPr>
            <a:r>
              <a:rPr lang="en-US" sz="1400" b="1" dirty="0"/>
              <a:t>Perlmutter firing</a:t>
            </a:r>
          </a:p>
          <a:p>
            <a:pPr marL="0" indent="0">
              <a:buNone/>
            </a:pPr>
            <a:r>
              <a:rPr lang="en-US" sz="1400" dirty="0"/>
              <a:t>Nguyen, Sophia and Herb Scribner. Trump fires Library of Congress chief Carla Hayden, citing DEI. </a:t>
            </a:r>
            <a:r>
              <a:rPr lang="en-US" sz="1400" i="1" dirty="0"/>
              <a:t>Washington Post. </a:t>
            </a:r>
            <a:r>
              <a:rPr lang="en-US" sz="1400" dirty="0"/>
              <a:t>May 2025. </a:t>
            </a:r>
            <a:r>
              <a:rPr lang="en-US" sz="1400" dirty="0">
                <a:hlinkClick r:id="rId4"/>
              </a:rPr>
              <a:t>https://www.washingtonpost.com/books/2025/05/08/trump-fires-librarian-of-congress/</a:t>
            </a:r>
            <a:endParaRPr lang="en-US" sz="1400" dirty="0"/>
          </a:p>
          <a:p>
            <a:pPr marL="0" indent="0">
              <a:buNone/>
            </a:pPr>
            <a:r>
              <a:rPr lang="en-US" sz="1400" dirty="0"/>
              <a:t>Brittain, Blake. Judge denies US Copyright Office director's request to halt her firing. </a:t>
            </a:r>
            <a:r>
              <a:rPr lang="en-US" sz="1400" i="1" dirty="0"/>
              <a:t>Reuters. </a:t>
            </a:r>
            <a:r>
              <a:rPr lang="en-US" sz="1400" dirty="0"/>
              <a:t>May 28, 2025. https://www.reuters.com/legal/judge-denies-us-copyright-office-directors-request-halt-her-firing-2025-05-28</a:t>
            </a:r>
          </a:p>
          <a:p>
            <a:pPr marL="0" indent="0">
              <a:buNone/>
            </a:pPr>
            <a:r>
              <a:rPr lang="en-US" sz="1400" dirty="0"/>
              <a:t>Brittain, Blake. Trump asks Supreme Court to allow firing of Copyright Office head. </a:t>
            </a:r>
            <a:r>
              <a:rPr lang="en-US" sz="1400" i="1" dirty="0"/>
              <a:t>Reuters. </a:t>
            </a:r>
            <a:r>
              <a:rPr lang="en-US" sz="1400" dirty="0"/>
              <a:t>October 2025.</a:t>
            </a:r>
            <a:r>
              <a:rPr lang="en-US" sz="1400" i="1" dirty="0"/>
              <a:t> </a:t>
            </a:r>
            <a:r>
              <a:rPr lang="en-US" sz="1400" dirty="0">
                <a:hlinkClick r:id="rId5"/>
              </a:rPr>
              <a:t>https://www.reuters.com/legal/government/trump-asks-supreme-court-allow-firing-copyright-office-head-2025-10-27/</a:t>
            </a:r>
            <a:endParaRPr lang="en-US" sz="1400" dirty="0"/>
          </a:p>
          <a:p>
            <a:pPr marL="0" indent="0">
              <a:buNone/>
            </a:pPr>
            <a:r>
              <a:rPr lang="en-US" sz="1400" dirty="0"/>
              <a:t>Kunzelman, Michael. Appeals court rules Trump doesn’t have the authority to fire Copyright Office director. September 10, 2025. </a:t>
            </a:r>
            <a:r>
              <a:rPr lang="en-US" sz="1400" i="1" dirty="0"/>
              <a:t>AP</a:t>
            </a:r>
            <a:r>
              <a:rPr lang="en-US" sz="1400" dirty="0"/>
              <a:t>. </a:t>
            </a:r>
            <a:r>
              <a:rPr lang="en-US" sz="1400" dirty="0">
                <a:hlinkClick r:id="rId6"/>
              </a:rPr>
              <a:t>https://federalnewsnetwork.com/litigation/2025/09/appeals-court-rules-trump-doesnt-have-the-authority-to-fire-copyright-office-director</a:t>
            </a:r>
            <a:r>
              <a:rPr lang="en-US" sz="1400" dirty="0"/>
              <a:t> </a:t>
            </a:r>
          </a:p>
          <a:p>
            <a:pPr marL="0" indent="0">
              <a:buNone/>
            </a:pPr>
            <a:r>
              <a:rPr lang="en-US" sz="1400" dirty="0"/>
              <a:t>Howe, Amy. Federal official challenges Trump administration’s power to fire her. November 11, 2025. </a:t>
            </a:r>
            <a:r>
              <a:rPr lang="en-US" sz="1400" i="1" dirty="0" err="1"/>
              <a:t>SCOTUSblog</a:t>
            </a:r>
            <a:r>
              <a:rPr lang="en-US" sz="1400" dirty="0"/>
              <a:t>. </a:t>
            </a:r>
            <a:r>
              <a:rPr lang="en-US" sz="1400" dirty="0">
                <a:hlinkClick r:id="rId7"/>
              </a:rPr>
              <a:t>https://www.scotusblog.com/2025/11/federal-official-challenges-trump-administrations-power-to-fire-her/</a:t>
            </a:r>
            <a:r>
              <a:rPr lang="en-US" sz="1400" dirty="0"/>
              <a:t> </a:t>
            </a:r>
          </a:p>
          <a:p>
            <a:pPr marL="0" indent="0">
              <a:buNone/>
            </a:pPr>
            <a:endParaRPr lang="en-US" sz="1400" dirty="0"/>
          </a:p>
        </p:txBody>
      </p:sp>
    </p:spTree>
    <p:extLst>
      <p:ext uri="{BB962C8B-B14F-4D97-AF65-F5344CB8AC3E}">
        <p14:creationId xmlns:p14="http://schemas.microsoft.com/office/powerpoint/2010/main" val="41395774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C12FE-A68D-C2FE-BC42-8748E566C5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B016DD-8936-4658-B18C-537624821DDC}"/>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24E8C62C-0F38-4EA5-372A-8A913E40ACB9}"/>
              </a:ext>
            </a:extLst>
          </p:cNvPr>
          <p:cNvSpPr>
            <a:spLocks noGrp="1"/>
          </p:cNvSpPr>
          <p:nvPr>
            <p:ph idx="1"/>
          </p:nvPr>
        </p:nvSpPr>
        <p:spPr/>
        <p:txBody>
          <a:bodyPr>
            <a:normAutofit fontScale="92500" lnSpcReduction="20000"/>
          </a:bodyPr>
          <a:lstStyle/>
          <a:p>
            <a:pPr marL="0" indent="0">
              <a:buNone/>
            </a:pPr>
            <a:r>
              <a:rPr lang="en-US" sz="1800" b="1" dirty="0"/>
              <a:t>Bartz v. Anthropic</a:t>
            </a:r>
          </a:p>
          <a:p>
            <a:pPr marL="0" indent="0">
              <a:buNone/>
            </a:pPr>
            <a:r>
              <a:rPr lang="en-US" sz="1800" dirty="0" err="1"/>
              <a:t>BakerHostetler</a:t>
            </a:r>
            <a:r>
              <a:rPr lang="en-US" sz="1800" dirty="0"/>
              <a:t> timeline and documents </a:t>
            </a:r>
            <a:r>
              <a:rPr lang="en-US" sz="1800" dirty="0">
                <a:hlinkClick r:id="rId2"/>
              </a:rPr>
              <a:t>https://www.bakerlaw.com/bartz-v-anthropic/</a:t>
            </a:r>
            <a:r>
              <a:rPr lang="en-US" sz="1800" dirty="0"/>
              <a:t>. </a:t>
            </a:r>
          </a:p>
          <a:p>
            <a:r>
              <a:rPr lang="en-US" sz="1800" dirty="0"/>
              <a:t>See documents: ECF 1 Complaint, ECF 70 Amended Complaint, 231 Order on Fair Use</a:t>
            </a:r>
          </a:p>
          <a:p>
            <a:pPr marL="0" indent="0">
              <a:buNone/>
            </a:pPr>
            <a:r>
              <a:rPr lang="en-US" sz="1800" dirty="0"/>
              <a:t>Bartz v. Anthropic PBC, 787 F. Supp. 3d 1007 (N.D. Cal. 2025). Accessed via Westlaw.</a:t>
            </a:r>
          </a:p>
          <a:p>
            <a:pPr marL="0" indent="0">
              <a:buNone/>
            </a:pPr>
            <a:r>
              <a:rPr lang="en-US" sz="1800" dirty="0"/>
              <a:t>Anthropic Settlement Website: </a:t>
            </a:r>
            <a:r>
              <a:rPr lang="en-US" sz="1800" dirty="0">
                <a:hlinkClick r:id="rId3"/>
              </a:rPr>
              <a:t>https://www.anthropiccopyrightsettlement.com/</a:t>
            </a:r>
            <a:r>
              <a:rPr lang="en-US" sz="1800" dirty="0"/>
              <a:t> </a:t>
            </a:r>
          </a:p>
          <a:p>
            <a:pPr marL="0" indent="0">
              <a:buNone/>
            </a:pPr>
            <a:r>
              <a:rPr lang="en-US" sz="1800" dirty="0"/>
              <a:t>Gour, Harsh. “Bartz v. Anthropic: All you need to know about the largest copyright settlement in history.” </a:t>
            </a:r>
            <a:r>
              <a:rPr lang="en-US" sz="1800" i="1" dirty="0"/>
              <a:t>The Leaflet</a:t>
            </a:r>
            <a:r>
              <a:rPr lang="en-US" sz="1800" dirty="0"/>
              <a:t>. September 27, 2025. </a:t>
            </a:r>
            <a:r>
              <a:rPr lang="en-US" sz="1800" dirty="0">
                <a:hlinkClick r:id="rId4"/>
              </a:rPr>
              <a:t>https://theleaflet.in/digital-rights/law-and-technology/bartz-v-anthropic-all-you-need-to-know-about-the-largest-copyright-settlement-in-history</a:t>
            </a:r>
            <a:endParaRPr lang="en-US" sz="1800" dirty="0"/>
          </a:p>
          <a:p>
            <a:pPr marL="0" indent="0">
              <a:buNone/>
            </a:pPr>
            <a:r>
              <a:rPr lang="en-US" sz="1800" dirty="0"/>
              <a:t>Morgante, Michelle. “Judge Alsup Outlines Details of $1.5B Bartz v. Anthropic Settlement in Memorandum Opinion.” </a:t>
            </a:r>
            <a:r>
              <a:rPr lang="en-US" sz="1800" i="1" dirty="0"/>
              <a:t>The Recorder. </a:t>
            </a:r>
            <a:r>
              <a:rPr lang="en-US" sz="1800" dirty="0"/>
              <a:t>October 20, 2025. </a:t>
            </a:r>
            <a:r>
              <a:rPr lang="en-US" sz="1800" dirty="0">
                <a:hlinkClick r:id="rId5"/>
              </a:rPr>
              <a:t>https://www.law.com/therecorder/2025/10/20/judge-alsup-outlines-details-of-15b-bartz-v-anthropic-settlement-in-memorandum-opinion/</a:t>
            </a:r>
            <a:endParaRPr lang="en-US" sz="1800" dirty="0"/>
          </a:p>
          <a:p>
            <a:pPr marL="0" indent="0">
              <a:buNone/>
            </a:pPr>
            <a:r>
              <a:rPr lang="en-US" sz="1800" dirty="0"/>
              <a:t>Pakenham-Walsh, Rebecca. “</a:t>
            </a:r>
            <a:r>
              <a:rPr lang="en-US" sz="1800" dirty="0" err="1"/>
              <a:t>Anthropic's</a:t>
            </a:r>
            <a:r>
              <a:rPr lang="en-US" sz="1800" dirty="0"/>
              <a:t> $1.5 billion copyright settlement with authors could set precedent in AI industry.” </a:t>
            </a:r>
            <a:r>
              <a:rPr lang="en-US" sz="1800" i="1" dirty="0" err="1"/>
              <a:t>Fieldfisher</a:t>
            </a:r>
            <a:r>
              <a:rPr lang="en-US" sz="1800" dirty="0"/>
              <a:t>. October 16, 2025. </a:t>
            </a:r>
            <a:r>
              <a:rPr lang="en-US" sz="1800" dirty="0">
                <a:hlinkClick r:id="rId6"/>
              </a:rPr>
              <a:t>https://www.fieldfisher.com/en/services/intellectual-property/intellectual-property-blog/anthropic-s-1-5-billion-copyright-settlement-with</a:t>
            </a:r>
            <a:endParaRPr lang="en-US" sz="1800" dirty="0"/>
          </a:p>
          <a:p>
            <a:pPr marL="0" indent="0">
              <a:buNone/>
            </a:pPr>
            <a:r>
              <a:rPr lang="en-US" sz="1800" dirty="0"/>
              <a:t>Sneath, Henry. “Historic $1.5 Billion Settlement: What the Bartz v. Anthropic Copyright Case Means for AI and Creative Industries.” </a:t>
            </a:r>
            <a:r>
              <a:rPr lang="en-US" sz="1800" i="1" dirty="0" err="1"/>
              <a:t>JDSupra</a:t>
            </a:r>
            <a:r>
              <a:rPr lang="en-US" sz="1800" i="1" dirty="0"/>
              <a:t>. </a:t>
            </a:r>
            <a:r>
              <a:rPr lang="en-US" sz="1800" dirty="0"/>
              <a:t>September 16, 2025. </a:t>
            </a:r>
            <a:r>
              <a:rPr lang="en-US" sz="1800" dirty="0">
                <a:hlinkClick r:id="rId7"/>
              </a:rPr>
              <a:t>https://www.jdsupra.com/legalnews/historic-1-5-billion-settlement-what-5812938/</a:t>
            </a:r>
            <a:endParaRPr lang="en-US" sz="1800" dirty="0"/>
          </a:p>
          <a:p>
            <a:pPr marL="0" indent="0">
              <a:buNone/>
            </a:pPr>
            <a:r>
              <a:rPr lang="en-US" sz="1800" dirty="0"/>
              <a:t>Soneji, Sabita J., on behalf of the Amici Curiae Copyright Law Professors. </a:t>
            </a:r>
            <a:r>
              <a:rPr lang="en-US" sz="1800" i="1" dirty="0"/>
              <a:t>Amicus Brief of Copyright Law Professors, Case No. 3:23-cv-03417-VC</a:t>
            </a:r>
            <a:r>
              <a:rPr lang="en-US" sz="1800" dirty="0"/>
              <a:t> (filed April 11, 2025). United States District Court for the Northern District of California. </a:t>
            </a:r>
            <a:r>
              <a:rPr lang="en-US" sz="1800" dirty="0">
                <a:hlinkClick r:id="rId8"/>
              </a:rPr>
              <a:t>https://admin.bakerlaw.com/wp-content/uploads/2025/05/525.pdf</a:t>
            </a:r>
            <a:endParaRPr lang="en-US" sz="1800" dirty="0"/>
          </a:p>
        </p:txBody>
      </p:sp>
    </p:spTree>
    <p:extLst>
      <p:ext uri="{BB962C8B-B14F-4D97-AF65-F5344CB8AC3E}">
        <p14:creationId xmlns:p14="http://schemas.microsoft.com/office/powerpoint/2010/main" val="328679675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48BB7-8C2D-4028-8953-243718102D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4C94BA-BF79-27ED-BB03-2907C448CC89}"/>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C01DFC18-C972-2F5C-5196-4C3FBDEE72A6}"/>
              </a:ext>
            </a:extLst>
          </p:cNvPr>
          <p:cNvSpPr>
            <a:spLocks noGrp="1"/>
          </p:cNvSpPr>
          <p:nvPr>
            <p:ph idx="1"/>
          </p:nvPr>
        </p:nvSpPr>
        <p:spPr/>
        <p:txBody>
          <a:bodyPr>
            <a:normAutofit lnSpcReduction="10000"/>
          </a:bodyPr>
          <a:lstStyle/>
          <a:p>
            <a:pPr marL="0" indent="0">
              <a:buNone/>
            </a:pPr>
            <a:r>
              <a:rPr lang="en-US" sz="1800" b="1" dirty="0"/>
              <a:t>OpenAI &amp; Microsoft cases</a:t>
            </a:r>
          </a:p>
          <a:p>
            <a:pPr marL="0" indent="0">
              <a:buNone/>
            </a:pPr>
            <a:r>
              <a:rPr lang="en-US" sz="1800" dirty="0"/>
              <a:t>The Authors Guild. “Open Letter to Generative AI Leaders.” July, 2023. </a:t>
            </a:r>
            <a:r>
              <a:rPr lang="en-US" sz="1800" dirty="0">
                <a:hlinkClick r:id="rId2"/>
              </a:rPr>
              <a:t>https://actionnetwork.org/petitions/authors-guild-open-letter-to-generative-ai-leaders/</a:t>
            </a:r>
            <a:endParaRPr lang="en-US" sz="1800" dirty="0"/>
          </a:p>
          <a:p>
            <a:pPr marL="0" indent="0" algn="ctr">
              <a:buNone/>
            </a:pPr>
            <a:r>
              <a:rPr lang="en-US" sz="1800" u="sng" dirty="0"/>
              <a:t>Chabon v. OpenAI; Silverman v. OpenAI; and Tremblay v. OpenAI</a:t>
            </a:r>
          </a:p>
          <a:p>
            <a:pPr marL="0" indent="0">
              <a:buNone/>
            </a:pPr>
            <a:r>
              <a:rPr lang="en-US" sz="1800" dirty="0" err="1"/>
              <a:t>BakerHostetler</a:t>
            </a:r>
            <a:r>
              <a:rPr lang="en-US" sz="1800" dirty="0"/>
              <a:t> timeline and documents </a:t>
            </a:r>
            <a:r>
              <a:rPr lang="en-US" sz="1800" dirty="0">
                <a:hlinkClick r:id="rId3"/>
              </a:rPr>
              <a:t>https://www.bakerlaw.com/openai-chatgpt-litigation/</a:t>
            </a:r>
            <a:endParaRPr lang="en-US" sz="1800" dirty="0"/>
          </a:p>
          <a:p>
            <a:r>
              <a:rPr lang="en-US" sz="1800" dirty="0"/>
              <a:t>See documents ECF 1 Tremblay complaint, ECF 1 Silverman complaint, ECF 1 Chabon complaint, ECF 120 Amended complaint, ECF 104 Order, and ECF 162 order</a:t>
            </a:r>
          </a:p>
          <a:p>
            <a:pPr marL="0" indent="0" algn="ctr">
              <a:buNone/>
            </a:pPr>
            <a:r>
              <a:rPr lang="en-US" sz="1800" u="sng" dirty="0"/>
              <a:t>Authors Guild v. OpenAI; Alter v. OpenAI; Basbanes v. Microsoft</a:t>
            </a:r>
          </a:p>
          <a:p>
            <a:pPr marL="0" indent="0">
              <a:buNone/>
            </a:pPr>
            <a:r>
              <a:rPr lang="en-US" sz="1800" dirty="0" err="1"/>
              <a:t>BakerHostetler</a:t>
            </a:r>
            <a:r>
              <a:rPr lang="en-US" sz="1800" dirty="0"/>
              <a:t> timeline and documents </a:t>
            </a:r>
            <a:r>
              <a:rPr lang="en-US" sz="1800" dirty="0">
                <a:hlinkClick r:id="rId4"/>
              </a:rPr>
              <a:t>https://www.bakerlaw.com/alter-v-openai/</a:t>
            </a:r>
            <a:endParaRPr lang="en-US" sz="1800" dirty="0"/>
          </a:p>
          <a:p>
            <a:r>
              <a:rPr lang="en-US" sz="1800" dirty="0"/>
              <a:t>See documents ECF1 Authors Guild complaint, ECF 1 Basbanes complaint, ECF 1 Sancton complaint, ECF 26 amended complaint, ECF 39 amended complaint, ECF 47 amended class action complaint, ECF 107 order</a:t>
            </a:r>
          </a:p>
          <a:p>
            <a:pPr marL="0" indent="0" algn="ctr">
              <a:buNone/>
            </a:pPr>
            <a:r>
              <a:rPr lang="en-US" sz="1800" u="sng" dirty="0"/>
              <a:t>The Intercept Media v. OpenAI; and Raw Story Media v. OpenAI and Microsoft</a:t>
            </a:r>
          </a:p>
          <a:p>
            <a:pPr marL="0" indent="0">
              <a:buNone/>
            </a:pPr>
            <a:r>
              <a:rPr lang="en-US" sz="1800" dirty="0" err="1"/>
              <a:t>BakerHostetler</a:t>
            </a:r>
            <a:r>
              <a:rPr lang="en-US" sz="1800" dirty="0"/>
              <a:t> timeline and documents </a:t>
            </a:r>
            <a:r>
              <a:rPr lang="en-US" sz="1800" dirty="0">
                <a:hlinkClick r:id="rId5"/>
              </a:rPr>
              <a:t>https://www.bakerlaw.com/the-intercept-media-and-raw-story-media-v-openai/</a:t>
            </a:r>
            <a:endParaRPr lang="en-US" sz="1800" dirty="0"/>
          </a:p>
          <a:p>
            <a:r>
              <a:rPr lang="en-US" sz="1800" dirty="0"/>
              <a:t>See documents ECF 1 Raw Story complaint, ECF 1 Intercept Complaint, ECF 117 Order, ECF 127 Order, ECF 137 Order, ECF 139 motion, and ECF 155 amended complaint</a:t>
            </a:r>
          </a:p>
        </p:txBody>
      </p:sp>
    </p:spTree>
    <p:extLst>
      <p:ext uri="{BB962C8B-B14F-4D97-AF65-F5344CB8AC3E}">
        <p14:creationId xmlns:p14="http://schemas.microsoft.com/office/powerpoint/2010/main" val="14726091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7CE77-D842-D106-3A76-F574C9E3CB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07E99E-B05E-2B12-4044-6BBF797C10A0}"/>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E3987716-4FA1-9A94-1EF5-1A01CEAB598F}"/>
              </a:ext>
            </a:extLst>
          </p:cNvPr>
          <p:cNvSpPr>
            <a:spLocks noGrp="1"/>
          </p:cNvSpPr>
          <p:nvPr>
            <p:ph idx="1"/>
          </p:nvPr>
        </p:nvSpPr>
        <p:spPr/>
        <p:txBody>
          <a:bodyPr>
            <a:normAutofit/>
          </a:bodyPr>
          <a:lstStyle/>
          <a:p>
            <a:pPr marL="0" indent="0">
              <a:buNone/>
            </a:pPr>
            <a:r>
              <a:rPr lang="en-US" sz="1800" b="1" dirty="0"/>
              <a:t>OpenAI &amp; Microsoft cases</a:t>
            </a:r>
          </a:p>
          <a:p>
            <a:pPr marL="0" indent="0" algn="ctr">
              <a:buNone/>
            </a:pPr>
            <a:r>
              <a:rPr lang="en-US" sz="1800" u="sng" dirty="0"/>
              <a:t>The Newspaper Cases</a:t>
            </a:r>
          </a:p>
          <a:p>
            <a:pPr marL="0" indent="0">
              <a:buNone/>
            </a:pPr>
            <a:r>
              <a:rPr lang="en-US" sz="1800" dirty="0" err="1"/>
              <a:t>BakerHostetler</a:t>
            </a:r>
            <a:r>
              <a:rPr lang="en-US" sz="1800" dirty="0"/>
              <a:t> timeline and documents </a:t>
            </a:r>
            <a:r>
              <a:rPr lang="en-US" sz="1800" dirty="0">
                <a:hlinkClick r:id="rId2"/>
              </a:rPr>
              <a:t>https://www.bakerlaw.com/new-york-times-v-microsoft/</a:t>
            </a:r>
            <a:r>
              <a:rPr lang="en-US" sz="1800" dirty="0"/>
              <a:t> </a:t>
            </a:r>
          </a:p>
          <a:p>
            <a:r>
              <a:rPr lang="en-US" sz="1800" dirty="0"/>
              <a:t>See documents ECF 1 Complaint, ECF 1 Daily News complaint, ECF 1 CIR Complaint, ECF 142-143-145 motion to consolidate, ECF 170 amended complaint, ECF 485 order, </a:t>
            </a:r>
            <a:r>
              <a:rPr lang="en-US" sz="1800" b="1" dirty="0"/>
              <a:t>ECF 514 (lengthy opinion on fair use)</a:t>
            </a:r>
          </a:p>
          <a:p>
            <a:pPr marL="0" indent="0" algn="ctr">
              <a:buNone/>
            </a:pPr>
            <a:r>
              <a:rPr lang="en-US" sz="1800" u="sng" dirty="0"/>
              <a:t>Consolidated Case</a:t>
            </a:r>
          </a:p>
          <a:p>
            <a:pPr marL="0" indent="0">
              <a:buNone/>
            </a:pPr>
            <a:r>
              <a:rPr lang="en-US" sz="1800" dirty="0" err="1"/>
              <a:t>BakerHostetler</a:t>
            </a:r>
            <a:r>
              <a:rPr lang="en-US" sz="1800" dirty="0"/>
              <a:t> timeline and documents </a:t>
            </a:r>
            <a:r>
              <a:rPr lang="en-US" sz="1800" dirty="0">
                <a:hlinkClick r:id="rId3"/>
              </a:rPr>
              <a:t>https://www.bakerlaw.com/in-re-openai-inc-copyright-infringement-litigation/</a:t>
            </a:r>
            <a:endParaRPr lang="en-US" sz="1800" dirty="0"/>
          </a:p>
          <a:p>
            <a:r>
              <a:rPr lang="en-US" sz="1800" dirty="0"/>
              <a:t>See documents ECF1 transfer order, ECF 72 amended complaint, ECF 216 motion, ECF 300 amended complaint</a:t>
            </a:r>
          </a:p>
          <a:p>
            <a:pPr marL="0" indent="0">
              <a:buNone/>
            </a:pPr>
            <a:r>
              <a:rPr lang="en-US" sz="1800" dirty="0"/>
              <a:t>The Authors Guild. “Understanding the AI Class Action Lawsuits. May 6, 2025. </a:t>
            </a:r>
            <a:r>
              <a:rPr lang="en-US" sz="1800" dirty="0">
                <a:hlinkClick r:id="rId4"/>
              </a:rPr>
              <a:t>https://authorsguild.org/news/ai-class-action-lawsuits/</a:t>
            </a:r>
            <a:endParaRPr lang="en-US" sz="1800" dirty="0"/>
          </a:p>
          <a:p>
            <a:pPr marL="0" indent="0">
              <a:buNone/>
            </a:pPr>
            <a:r>
              <a:rPr lang="en-US" sz="1800" dirty="0"/>
              <a:t>Creamer, Ella. “US authors’ copyright lawsuits against OpenAI and Microsoft combined in New York with newspaper actions.” </a:t>
            </a:r>
            <a:r>
              <a:rPr lang="en-US" sz="1800" i="1" dirty="0"/>
              <a:t>The Guardian</a:t>
            </a:r>
            <a:r>
              <a:rPr lang="en-US" sz="1800" dirty="0"/>
              <a:t>. April 4, 2025. </a:t>
            </a:r>
            <a:r>
              <a:rPr lang="en-US" sz="1800" dirty="0">
                <a:hlinkClick r:id="rId5"/>
              </a:rPr>
              <a:t>https://www.theguardian.com/books/2025/apr/04/us-authors-copyright-lawsuits-against-openai-and-microsoft-combined-in-new-york-with-newspaper-actions</a:t>
            </a:r>
            <a:endParaRPr lang="en-US" sz="1800" dirty="0"/>
          </a:p>
          <a:p>
            <a:pPr marL="0" indent="0">
              <a:buNone/>
            </a:pPr>
            <a:endParaRPr lang="en-US" sz="1800" dirty="0"/>
          </a:p>
          <a:p>
            <a:pPr marL="0" indent="0">
              <a:buNone/>
            </a:pPr>
            <a:endParaRPr lang="en-US" sz="1800" dirty="0"/>
          </a:p>
          <a:p>
            <a:pPr marL="0" indent="0">
              <a:buNone/>
            </a:pPr>
            <a:endParaRPr lang="en-US" sz="1800" b="1" dirty="0"/>
          </a:p>
        </p:txBody>
      </p:sp>
    </p:spTree>
    <p:extLst>
      <p:ext uri="{BB962C8B-B14F-4D97-AF65-F5344CB8AC3E}">
        <p14:creationId xmlns:p14="http://schemas.microsoft.com/office/powerpoint/2010/main" val="34219988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CD202-4DCB-3FB6-3F6F-2539D8724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A05506-FE31-9279-7907-BAD9D4B81945}"/>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91202A44-AF75-4DA3-EEE6-2786099AD87B}"/>
              </a:ext>
            </a:extLst>
          </p:cNvPr>
          <p:cNvSpPr>
            <a:spLocks noGrp="1"/>
          </p:cNvSpPr>
          <p:nvPr>
            <p:ph idx="1"/>
          </p:nvPr>
        </p:nvSpPr>
        <p:spPr/>
        <p:txBody>
          <a:bodyPr>
            <a:normAutofit lnSpcReduction="10000"/>
          </a:bodyPr>
          <a:lstStyle/>
          <a:p>
            <a:pPr marL="0" indent="0">
              <a:buNone/>
            </a:pPr>
            <a:r>
              <a:rPr lang="en-US" sz="1800" b="1" dirty="0"/>
              <a:t>Conclusion and further reading</a:t>
            </a:r>
          </a:p>
          <a:p>
            <a:pPr marL="0" indent="0">
              <a:buNone/>
            </a:pPr>
            <a:r>
              <a:rPr lang="en-US" sz="1800" dirty="0"/>
              <a:t>“Copyright Registration Guidance: Works Containing Material Generated by Artificial Intelligence.” Federal Register, 16 Mar. 2023, </a:t>
            </a:r>
            <a:r>
              <a:rPr lang="en-US" sz="1800" dirty="0">
                <a:hlinkClick r:id="rId2"/>
              </a:rPr>
              <a:t>https://www.federalregister.gov/documents/2023/03/16/2023-05321/copyright-registration-guidance-works-containing-material-generated-by-artificial-intelligence</a:t>
            </a:r>
            <a:r>
              <a:rPr lang="en-US" sz="1800" dirty="0"/>
              <a:t>. </a:t>
            </a:r>
          </a:p>
          <a:p>
            <a:pPr marL="0" indent="0">
              <a:buNone/>
            </a:pPr>
            <a:r>
              <a:rPr lang="en-US" sz="1800" dirty="0"/>
              <a:t>The Authors Guild. “AG Recommends Clause in Publishing and Distribution Agreements Prohibiting AI Training Uses.” March 1, 2023. </a:t>
            </a:r>
            <a:r>
              <a:rPr lang="en-US" sz="1800" dirty="0">
                <a:hlinkClick r:id="rId3"/>
              </a:rPr>
              <a:t>https://authorsguild.org/news/model-clause-prohibiting-ai-training/</a:t>
            </a:r>
            <a:endParaRPr lang="en-US" sz="1800" dirty="0"/>
          </a:p>
          <a:p>
            <a:pPr marL="0" indent="0">
              <a:buNone/>
            </a:pPr>
            <a:r>
              <a:rPr lang="en-US" sz="1800" dirty="0"/>
              <a:t>Hansen, Dave. “What happens when your publisher licenses your work for AI training?” </a:t>
            </a:r>
            <a:r>
              <a:rPr lang="en-US" sz="1800" i="1" dirty="0"/>
              <a:t>Authors Alliance</a:t>
            </a:r>
            <a:r>
              <a:rPr lang="en-US" sz="1800" dirty="0"/>
              <a:t>. July 30, 2024. </a:t>
            </a:r>
            <a:r>
              <a:rPr lang="en-US" sz="1800" dirty="0">
                <a:hlinkClick r:id="rId4"/>
              </a:rPr>
              <a:t>https://www.authorsalliance.org/2024/07/30/what-happens-when-your-publisher-licenses-your-work-for-ai-training/</a:t>
            </a:r>
            <a:endParaRPr lang="en-US" sz="1800" dirty="0"/>
          </a:p>
          <a:p>
            <a:pPr marL="0" indent="0">
              <a:buNone/>
            </a:pPr>
            <a:r>
              <a:rPr lang="en-US" sz="1800" dirty="0"/>
              <a:t>Kugler, Logan. “Who Owns AI’s Output?” Communications of the ACM, vol. 68, no. 1, Jan. 2025, pp. 14–16. </a:t>
            </a:r>
            <a:r>
              <a:rPr lang="en-US" sz="1800" dirty="0">
                <a:hlinkClick r:id="rId5"/>
              </a:rPr>
              <a:t>https://doi.org/10.1145/3696671</a:t>
            </a:r>
            <a:r>
              <a:rPr lang="en-US" sz="1800" dirty="0"/>
              <a:t>.</a:t>
            </a:r>
          </a:p>
          <a:p>
            <a:pPr marL="0" indent="0">
              <a:buNone/>
            </a:pPr>
            <a:r>
              <a:rPr lang="en-US" sz="1800" dirty="0"/>
              <a:t>Kwon, Diana. “Publishers Are Selling Papers to Train AIs — and Making Millions of Dollars.” </a:t>
            </a:r>
            <a:r>
              <a:rPr lang="en-US" sz="1800" i="1" dirty="0"/>
              <a:t>Nature</a:t>
            </a:r>
            <a:r>
              <a:rPr lang="en-US" sz="1800" dirty="0"/>
              <a:t>, vol. 636, no. 8043, Dec. 2024, pp. 529–30. </a:t>
            </a:r>
            <a:r>
              <a:rPr lang="en-US" sz="1800" i="1" dirty="0"/>
              <a:t>www.nature.com</a:t>
            </a:r>
            <a:r>
              <a:rPr lang="en-US" sz="1800" dirty="0"/>
              <a:t>, https://doi.org/10.1038/d41586-024-04018-5.</a:t>
            </a:r>
          </a:p>
          <a:p>
            <a:pPr marL="0" indent="0">
              <a:buNone/>
            </a:pPr>
            <a:r>
              <a:rPr lang="en-US" sz="1800" dirty="0"/>
              <a:t>Samberg, Rachael, Tim Vollmer and Samantha </a:t>
            </a:r>
            <a:r>
              <a:rPr lang="en-US" sz="1800" dirty="0" err="1"/>
              <a:t>Teremi</a:t>
            </a:r>
            <a:r>
              <a:rPr lang="en-US" sz="1800" dirty="0"/>
              <a:t>. “Fair use rights to conduct text and data mining and use artificial intelligence tools are essential for UC research and teaching.” </a:t>
            </a:r>
            <a:r>
              <a:rPr lang="en-US" sz="1800" i="1" dirty="0"/>
              <a:t>University of California Office of Scholarly Communication</a:t>
            </a:r>
            <a:r>
              <a:rPr lang="en-US" sz="1800" dirty="0"/>
              <a:t>. March 12, 2024. </a:t>
            </a:r>
            <a:r>
              <a:rPr lang="en-US" sz="1800" dirty="0">
                <a:hlinkClick r:id="rId6"/>
              </a:rPr>
              <a:t>https://osc.universityofcalifornia.edu/2024/03/fair-use-tdm-ai-restrictive-agreements/</a:t>
            </a: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321155886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F6535-CAB2-0A8E-A725-3A10A56758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918D57-30CB-CE7C-C81A-628BC2E127CA}"/>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6152BDB5-7A9D-04FD-72AC-E519D0474721}"/>
              </a:ext>
            </a:extLst>
          </p:cNvPr>
          <p:cNvSpPr>
            <a:spLocks noGrp="1"/>
          </p:cNvSpPr>
          <p:nvPr>
            <p:ph idx="1"/>
          </p:nvPr>
        </p:nvSpPr>
        <p:spPr/>
        <p:txBody>
          <a:bodyPr>
            <a:normAutofit lnSpcReduction="10000"/>
          </a:bodyPr>
          <a:lstStyle/>
          <a:p>
            <a:pPr marL="0" indent="0">
              <a:buNone/>
            </a:pPr>
            <a:r>
              <a:rPr lang="en-US" sz="1800" b="1" dirty="0"/>
              <a:t>Legal scholarship</a:t>
            </a:r>
          </a:p>
          <a:p>
            <a:pPr marL="0" indent="0">
              <a:buNone/>
            </a:pPr>
            <a:r>
              <a:rPr lang="en-US" sz="1800" dirty="0"/>
              <a:t>Abott, Ryan &amp; Elizabeth Rothman, Creative Machines: Generative Artificial Intelligence and Copyright Law, 100 </a:t>
            </a:r>
            <a:r>
              <a:rPr lang="en-US" sz="1800" i="1" dirty="0"/>
              <a:t>Chi.-Kent L. Rev. </a:t>
            </a:r>
            <a:r>
              <a:rPr lang="en-US" sz="1800" dirty="0"/>
              <a:t>221 (2025). Available at: </a:t>
            </a:r>
            <a:r>
              <a:rPr lang="en-US" sz="1800" dirty="0">
                <a:hlinkClick r:id="rId2"/>
              </a:rPr>
              <a:t>https://scholarship.kentlaw.iit.edu/cklawreview/vol100/iss1/10</a:t>
            </a:r>
            <a:endParaRPr lang="en-US" sz="1800" dirty="0"/>
          </a:p>
          <a:p>
            <a:pPr marL="0" indent="0">
              <a:buNone/>
            </a:pPr>
            <a:r>
              <a:rPr lang="en-US" sz="1800" dirty="0"/>
              <a:t>Craig, Carys, "The AI-Copyright Trap" (2025). All Papers. 391. </a:t>
            </a:r>
            <a:r>
              <a:rPr lang="en-US" sz="1800" dirty="0">
                <a:hlinkClick r:id="rId3"/>
              </a:rPr>
              <a:t>https://digitalcommons.osgoode.yorku.ca/all_papers/391</a:t>
            </a:r>
            <a:endParaRPr lang="en-US" sz="1800" dirty="0"/>
          </a:p>
          <a:p>
            <a:pPr marL="0" indent="0">
              <a:buNone/>
            </a:pPr>
            <a:r>
              <a:rPr lang="en-US" sz="1800" dirty="0" err="1"/>
              <a:t>Hajibayova</a:t>
            </a:r>
            <a:r>
              <a:rPr lang="en-US" sz="1800" dirty="0"/>
              <a:t>, Lala, and </a:t>
            </a:r>
            <a:r>
              <a:rPr lang="en-US" sz="1800" dirty="0" err="1"/>
              <a:t>Seungmin</a:t>
            </a:r>
            <a:r>
              <a:rPr lang="en-US" sz="1800" dirty="0"/>
              <a:t> Lee. “Authorship in the Age of Artificial Intelligence.” </a:t>
            </a:r>
            <a:r>
              <a:rPr lang="en-US" sz="1800" i="1" dirty="0"/>
              <a:t>Journal of Documentation</a:t>
            </a:r>
            <a:r>
              <a:rPr lang="en-US" sz="1800" dirty="0"/>
              <a:t> 81, nos. 5–6 (2025): 1401–14. </a:t>
            </a:r>
            <a:r>
              <a:rPr lang="en-US" sz="1800" dirty="0">
                <a:hlinkClick r:id="rId4"/>
              </a:rPr>
              <a:t>https://doi.org/10.1108/JD-04-2025-0109</a:t>
            </a:r>
            <a:r>
              <a:rPr lang="en-US" sz="1800" dirty="0"/>
              <a:t>. </a:t>
            </a:r>
          </a:p>
          <a:p>
            <a:pPr marL="0" indent="0">
              <a:buNone/>
            </a:pPr>
            <a:r>
              <a:rPr lang="en-US" sz="1800" dirty="0"/>
              <a:t>Lee, Edward, Fair Use and the Origin of AI Training (February 01, 2025). Houston Law Review (forthcoming 2025), Santa Clara Univ. Legal Studies Research Paper No. 5253011, </a:t>
            </a:r>
            <a:r>
              <a:rPr lang="en-US" sz="1800" dirty="0">
                <a:hlinkClick r:id="rId5"/>
              </a:rPr>
              <a:t>https://ssrn.com/abstract=5253011</a:t>
            </a:r>
            <a:endParaRPr lang="en-US" sz="1800" dirty="0"/>
          </a:p>
          <a:p>
            <a:pPr marL="0" indent="0">
              <a:buNone/>
            </a:pPr>
            <a:r>
              <a:rPr lang="en-US" sz="1800" dirty="0"/>
              <a:t>Samuelson, Pamela. "Fair use defenses in disruptive technology cases." </a:t>
            </a:r>
            <a:r>
              <a:rPr lang="en-US" sz="1800" i="1" dirty="0"/>
              <a:t>UCLA L. Rev. </a:t>
            </a:r>
            <a:r>
              <a:rPr lang="en-US" sz="1800" dirty="0"/>
              <a:t>71 (2024): 1484. </a:t>
            </a:r>
            <a:r>
              <a:rPr lang="en-US" sz="1800" dirty="0">
                <a:hlinkClick r:id="rId6"/>
              </a:rPr>
              <a:t>https://www.uclalawreview.org/fair-use-defenses-in-disruptive-technology-cases/</a:t>
            </a:r>
            <a:r>
              <a:rPr lang="en-US" sz="1800" dirty="0"/>
              <a:t> </a:t>
            </a:r>
          </a:p>
          <a:p>
            <a:pPr marL="0" indent="0">
              <a:buNone/>
            </a:pPr>
            <a:r>
              <a:rPr lang="en-US" sz="1800" dirty="0" err="1"/>
              <a:t>Senftleben</a:t>
            </a:r>
            <a:r>
              <a:rPr lang="en-US" sz="1800" dirty="0"/>
              <a:t>, Martin, Win-win: How to Remove Copyright Obstacles to AI Training While Ensuring Author Remuneration (and Why the European AI Act Fails to Do the Magic) (July 04, 2024). </a:t>
            </a:r>
            <a:r>
              <a:rPr lang="en-US" sz="1800" i="1" dirty="0"/>
              <a:t>Chicago-Kent Law Review,</a:t>
            </a:r>
            <a:r>
              <a:rPr lang="en-US" sz="1800" dirty="0"/>
              <a:t> Volume 100 (2025), pp. 7-55, </a:t>
            </a:r>
            <a:r>
              <a:rPr lang="en-US" sz="1800" dirty="0">
                <a:hlinkClick r:id="rId7"/>
              </a:rPr>
              <a:t>https://ssrn.com/abstract=4964460</a:t>
            </a:r>
            <a:endParaRPr lang="en-US" sz="1800" dirty="0"/>
          </a:p>
          <a:p>
            <a:pPr marL="0" indent="0">
              <a:buNone/>
            </a:pPr>
            <a:r>
              <a:rPr lang="en-US" sz="1800" dirty="0"/>
              <a:t>Sobel, Benjamin, Elements of Style: Copyright, Similarity, and Generative AI (May 18, 2024). Harvard Journal of Law &amp; Technology, Forthcoming Vol. 38, Cornell Legal Studies Research Paper Forthcoming, </a:t>
            </a:r>
            <a:r>
              <a:rPr lang="en-US" sz="1800" dirty="0">
                <a:hlinkClick r:id="rId8"/>
              </a:rPr>
              <a:t>https://ssrn.com/abstract=4832872</a:t>
            </a:r>
            <a:r>
              <a:rPr lang="en-US" sz="1800" dirty="0"/>
              <a:t> </a:t>
            </a:r>
          </a:p>
          <a:p>
            <a:pPr marL="0" indent="0">
              <a:buNone/>
            </a:pPr>
            <a:endParaRPr lang="en-US" sz="1800" dirty="0"/>
          </a:p>
        </p:txBody>
      </p:sp>
    </p:spTree>
    <p:extLst>
      <p:ext uri="{BB962C8B-B14F-4D97-AF65-F5344CB8AC3E}">
        <p14:creationId xmlns:p14="http://schemas.microsoft.com/office/powerpoint/2010/main" val="993437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779" y="1"/>
            <a:ext cx="10972800" cy="1026082"/>
          </a:xfrm>
        </p:spPr>
        <p:txBody>
          <a:bodyPr>
            <a:noAutofit/>
          </a:bodyPr>
          <a:lstStyle/>
          <a:p>
            <a:pPr algn="ctr"/>
            <a:r>
              <a:rPr lang="en-US" sz="4000" b="0" dirty="0"/>
              <a:t>Categories of works protected under copyright</a:t>
            </a:r>
          </a:p>
        </p:txBody>
      </p:sp>
      <p:sp>
        <p:nvSpPr>
          <p:cNvPr id="29698" name="Rectangle 3"/>
          <p:cNvSpPr>
            <a:spLocks noGrp="1" noChangeArrowheads="1"/>
          </p:cNvSpPr>
          <p:nvPr>
            <p:ph idx="1"/>
          </p:nvPr>
        </p:nvSpPr>
        <p:spPr>
          <a:xfrm>
            <a:off x="164034" y="1380906"/>
            <a:ext cx="4505688" cy="5292119"/>
          </a:xfrm>
        </p:spPr>
        <p:txBody>
          <a:bodyPr>
            <a:noAutofit/>
          </a:bodyPr>
          <a:lstStyle/>
          <a:p>
            <a:pPr marL="0" indent="0">
              <a:buNone/>
            </a:pPr>
            <a:r>
              <a:rPr lang="en-US" sz="2000" b="1" dirty="0"/>
              <a:t>PROTECTED</a:t>
            </a:r>
          </a:p>
          <a:p>
            <a:r>
              <a:rPr lang="en-US" sz="2000" dirty="0"/>
              <a:t>Literary works (text)</a:t>
            </a:r>
          </a:p>
          <a:p>
            <a:r>
              <a:rPr lang="en-US" sz="2000" dirty="0"/>
              <a:t>Musical works (and accompanying words/lyrics)</a:t>
            </a:r>
          </a:p>
          <a:p>
            <a:r>
              <a:rPr lang="en-US" sz="2000" dirty="0"/>
              <a:t>Dramatic works (and accompanying music)</a:t>
            </a:r>
          </a:p>
          <a:p>
            <a:r>
              <a:rPr lang="en-US" sz="2000" dirty="0"/>
              <a:t>Pantomimes and choreography</a:t>
            </a:r>
          </a:p>
          <a:p>
            <a:r>
              <a:rPr lang="en-US" sz="2000" dirty="0"/>
              <a:t>Images, graphics, sculpture</a:t>
            </a:r>
          </a:p>
          <a:p>
            <a:r>
              <a:rPr lang="en-US" sz="2000" dirty="0"/>
              <a:t>Video/audiovisual</a:t>
            </a:r>
          </a:p>
          <a:p>
            <a:r>
              <a:rPr lang="en-US" sz="2000" dirty="0"/>
              <a:t>Sound recordings</a:t>
            </a:r>
          </a:p>
          <a:p>
            <a:r>
              <a:rPr lang="en-US" sz="2000" dirty="0"/>
              <a:t>Architectural works</a:t>
            </a:r>
          </a:p>
        </p:txBody>
      </p:sp>
      <p:sp>
        <p:nvSpPr>
          <p:cNvPr id="5" name="Rectangle 3">
            <a:extLst>
              <a:ext uri="{FF2B5EF4-FFF2-40B4-BE49-F238E27FC236}">
                <a16:creationId xmlns:a16="http://schemas.microsoft.com/office/drawing/2014/main" id="{67D83C9B-9ADD-A406-2192-7781DEFC5FFE}"/>
              </a:ext>
            </a:extLst>
          </p:cNvPr>
          <p:cNvSpPr txBox="1">
            <a:spLocks noChangeArrowheads="1"/>
          </p:cNvSpPr>
          <p:nvPr/>
        </p:nvSpPr>
        <p:spPr>
          <a:xfrm>
            <a:off x="5139720" y="1380906"/>
            <a:ext cx="5791200" cy="46784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0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t>NOT PROTECTABLE</a:t>
            </a:r>
          </a:p>
          <a:p>
            <a:r>
              <a:rPr lang="en-US" sz="2000" dirty="0"/>
              <a:t>Charts, calendars, rulers, etc.</a:t>
            </a:r>
          </a:p>
          <a:p>
            <a:r>
              <a:rPr lang="en-US" sz="2000" dirty="0"/>
              <a:t>Equations</a:t>
            </a:r>
          </a:p>
          <a:p>
            <a:r>
              <a:rPr lang="en-US" sz="2000" dirty="0"/>
              <a:t>Facts</a:t>
            </a:r>
          </a:p>
          <a:p>
            <a:r>
              <a:rPr lang="en-US" sz="2000" dirty="0"/>
              <a:t>Ideas (before expression)</a:t>
            </a:r>
          </a:p>
          <a:p>
            <a:r>
              <a:rPr lang="en-US" sz="2000" dirty="0"/>
              <a:t>Titles &amp; slogans</a:t>
            </a:r>
          </a:p>
          <a:p>
            <a:r>
              <a:rPr lang="en-US" sz="2000" dirty="0"/>
              <a:t>Data</a:t>
            </a:r>
          </a:p>
          <a:p>
            <a:r>
              <a:rPr lang="en-US" sz="2000" dirty="0"/>
              <a:t>Blank forms</a:t>
            </a:r>
          </a:p>
          <a:p>
            <a:r>
              <a:rPr lang="en-US" sz="2000" dirty="0"/>
              <a:t>Methods (patent)</a:t>
            </a:r>
          </a:p>
          <a:p>
            <a:r>
              <a:rPr lang="en-US" sz="2000" dirty="0"/>
              <a:t>Scientific discoveries</a:t>
            </a:r>
          </a:p>
          <a:p>
            <a:r>
              <a:rPr lang="en-US" sz="2000" dirty="0"/>
              <a:t>Works created by federal agencies</a:t>
            </a:r>
          </a:p>
          <a:p>
            <a:r>
              <a:rPr lang="en-US" sz="2000" dirty="0"/>
              <a:t>Work where copyright is not claimed</a:t>
            </a:r>
          </a:p>
          <a:p>
            <a:r>
              <a:rPr lang="en-US" sz="2000" dirty="0"/>
              <a:t>Work no longer protected due to time limitations</a:t>
            </a:r>
          </a:p>
          <a:p>
            <a:endParaRPr lang="en-US" sz="2000" dirty="0"/>
          </a:p>
          <a:p>
            <a:endParaRPr lang="en-US" sz="2000" dirty="0"/>
          </a:p>
          <a:p>
            <a:endParaRPr lang="en-US" sz="2000" dirty="0"/>
          </a:p>
        </p:txBody>
      </p:sp>
    </p:spTree>
    <p:extLst>
      <p:ext uri="{BB962C8B-B14F-4D97-AF65-F5344CB8AC3E}">
        <p14:creationId xmlns:p14="http://schemas.microsoft.com/office/powerpoint/2010/main" val="3364959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781" y="-30296"/>
            <a:ext cx="10972800" cy="1084299"/>
          </a:xfrm>
        </p:spPr>
        <p:txBody>
          <a:bodyPr/>
          <a:lstStyle/>
          <a:p>
            <a:pPr algn="ctr"/>
            <a:r>
              <a:rPr lang="en-US" dirty="0"/>
              <a:t>What rights?</a:t>
            </a:r>
            <a:endParaRPr lang="en-US" b="0" dirty="0"/>
          </a:p>
        </p:txBody>
      </p:sp>
      <p:sp>
        <p:nvSpPr>
          <p:cNvPr id="29698" name="Rectangle 3"/>
          <p:cNvSpPr>
            <a:spLocks noGrp="1" noChangeArrowheads="1"/>
          </p:cNvSpPr>
          <p:nvPr>
            <p:ph idx="1"/>
          </p:nvPr>
        </p:nvSpPr>
        <p:spPr>
          <a:xfrm>
            <a:off x="445008" y="1646104"/>
            <a:ext cx="10972800" cy="4678496"/>
          </a:xfrm>
        </p:spPr>
        <p:txBody>
          <a:bodyPr>
            <a:noAutofit/>
          </a:bodyPr>
          <a:lstStyle/>
          <a:p>
            <a:pPr algn="ctr">
              <a:buNone/>
            </a:pPr>
            <a:r>
              <a:rPr lang="en-US" sz="2800" b="1" dirty="0"/>
              <a:t>Copyright is a </a:t>
            </a:r>
            <a:r>
              <a:rPr lang="en-US" sz="2800" b="1" u="sng" dirty="0"/>
              <a:t>bundle</a:t>
            </a:r>
            <a:r>
              <a:rPr lang="en-US" sz="2800" b="1" dirty="0"/>
              <a:t> of rights reserved for the copyright holder:</a:t>
            </a:r>
          </a:p>
          <a:p>
            <a:pPr>
              <a:buNone/>
            </a:pPr>
            <a:endParaRPr lang="en-US" sz="2800" dirty="0"/>
          </a:p>
          <a:p>
            <a:r>
              <a:rPr lang="en-US" sz="2800" dirty="0"/>
              <a:t>Reproduce (make copies)</a:t>
            </a:r>
          </a:p>
          <a:p>
            <a:r>
              <a:rPr lang="en-US" sz="2800" dirty="0"/>
              <a:t>Create adaptations (“derivative works”)</a:t>
            </a:r>
          </a:p>
          <a:p>
            <a:pPr lvl="1"/>
            <a:r>
              <a:rPr lang="en-US" sz="2400" dirty="0"/>
              <a:t>e.g. book to movie; translation into another language, </a:t>
            </a:r>
          </a:p>
          <a:p>
            <a:r>
              <a:rPr lang="en-US" sz="2800" dirty="0"/>
              <a:t>Publicly distribute copies</a:t>
            </a:r>
          </a:p>
          <a:p>
            <a:r>
              <a:rPr lang="en-US" sz="2800" dirty="0"/>
              <a:t>Publicly perform or display the work</a:t>
            </a:r>
          </a:p>
          <a:p>
            <a:r>
              <a:rPr lang="en-US" sz="2800" dirty="0"/>
              <a:t>License any of the above to third parties</a:t>
            </a:r>
          </a:p>
        </p:txBody>
      </p:sp>
    </p:spTree>
    <p:extLst>
      <p:ext uri="{BB962C8B-B14F-4D97-AF65-F5344CB8AC3E}">
        <p14:creationId xmlns:p14="http://schemas.microsoft.com/office/powerpoint/2010/main" val="22468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8">
                                            <p:txEl>
                                              <p:pRg st="2" end="2"/>
                                            </p:txEl>
                                          </p:spTgt>
                                        </p:tgtEl>
                                        <p:attrNameLst>
                                          <p:attrName>style.visibility</p:attrName>
                                        </p:attrNameLst>
                                      </p:cBhvr>
                                      <p:to>
                                        <p:strVal val="visible"/>
                                      </p:to>
                                    </p:set>
                                    <p:animEffect transition="in" filter="fade">
                                      <p:cBhvr>
                                        <p:cTn id="7" dur="500"/>
                                        <p:tgtEl>
                                          <p:spTgt spid="2969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98">
                                            <p:txEl>
                                              <p:pRg st="3" end="3"/>
                                            </p:txEl>
                                          </p:spTgt>
                                        </p:tgtEl>
                                        <p:attrNameLst>
                                          <p:attrName>style.visibility</p:attrName>
                                        </p:attrNameLst>
                                      </p:cBhvr>
                                      <p:to>
                                        <p:strVal val="visible"/>
                                      </p:to>
                                    </p:set>
                                    <p:animEffect transition="in" filter="fade">
                                      <p:cBhvr>
                                        <p:cTn id="12" dur="500"/>
                                        <p:tgtEl>
                                          <p:spTgt spid="2969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698">
                                            <p:txEl>
                                              <p:pRg st="4" end="4"/>
                                            </p:txEl>
                                          </p:spTgt>
                                        </p:tgtEl>
                                        <p:attrNameLst>
                                          <p:attrName>style.visibility</p:attrName>
                                        </p:attrNameLst>
                                      </p:cBhvr>
                                      <p:to>
                                        <p:strVal val="visible"/>
                                      </p:to>
                                    </p:set>
                                    <p:animEffect transition="in" filter="fade">
                                      <p:cBhvr>
                                        <p:cTn id="17" dur="500"/>
                                        <p:tgtEl>
                                          <p:spTgt spid="2969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698">
                                            <p:txEl>
                                              <p:pRg st="5" end="5"/>
                                            </p:txEl>
                                          </p:spTgt>
                                        </p:tgtEl>
                                        <p:attrNameLst>
                                          <p:attrName>style.visibility</p:attrName>
                                        </p:attrNameLst>
                                      </p:cBhvr>
                                      <p:to>
                                        <p:strVal val="visible"/>
                                      </p:to>
                                    </p:set>
                                    <p:animEffect transition="in" filter="fade">
                                      <p:cBhvr>
                                        <p:cTn id="22" dur="500"/>
                                        <p:tgtEl>
                                          <p:spTgt spid="2969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698">
                                            <p:txEl>
                                              <p:pRg st="6" end="6"/>
                                            </p:txEl>
                                          </p:spTgt>
                                        </p:tgtEl>
                                        <p:attrNameLst>
                                          <p:attrName>style.visibility</p:attrName>
                                        </p:attrNameLst>
                                      </p:cBhvr>
                                      <p:to>
                                        <p:strVal val="visible"/>
                                      </p:to>
                                    </p:set>
                                    <p:animEffect transition="in" filter="fade">
                                      <p:cBhvr>
                                        <p:cTn id="27" dur="500"/>
                                        <p:tgtEl>
                                          <p:spTgt spid="2969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698">
                                            <p:txEl>
                                              <p:pRg st="7" end="7"/>
                                            </p:txEl>
                                          </p:spTgt>
                                        </p:tgtEl>
                                        <p:attrNameLst>
                                          <p:attrName>style.visibility</p:attrName>
                                        </p:attrNameLst>
                                      </p:cBhvr>
                                      <p:to>
                                        <p:strVal val="visible"/>
                                      </p:to>
                                    </p:set>
                                    <p:animEffect transition="in" filter="fade">
                                      <p:cBhvr>
                                        <p:cTn id="32" dur="500"/>
                                        <p:tgtEl>
                                          <p:spTgt spid="2969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Fair use asks:</a:t>
            </a:r>
          </a:p>
        </p:txBody>
      </p:sp>
      <p:sp>
        <p:nvSpPr>
          <p:cNvPr id="4" name="Rectangle 3"/>
          <p:cNvSpPr/>
          <p:nvPr/>
        </p:nvSpPr>
        <p:spPr>
          <a:xfrm>
            <a:off x="7399533" y="2739128"/>
            <a:ext cx="3954267" cy="3539430"/>
          </a:xfrm>
          <a:prstGeom prst="rect">
            <a:avLst/>
          </a:prstGeom>
        </p:spPr>
        <p:txBody>
          <a:bodyPr wrap="square">
            <a:spAutoFit/>
          </a:bodyPr>
          <a:lstStyle/>
          <a:p>
            <a:pPr algn="ctr"/>
            <a:r>
              <a:rPr lang="en-US" sz="3200" dirty="0">
                <a:latin typeface="Tahoma" panose="020B0604030504040204" pitchFamily="34" charset="0"/>
                <a:ea typeface="Tahoma" panose="020B0604030504040204" pitchFamily="34" charset="0"/>
                <a:cs typeface="Tahoma" panose="020B0604030504040204" pitchFamily="34" charset="0"/>
              </a:rPr>
              <a:t>“To promote the Progress of Science and useful Arts”</a:t>
            </a:r>
          </a:p>
          <a:p>
            <a:pPr algn="ctr"/>
            <a:endParaRPr lang="en-US" sz="3200" dirty="0">
              <a:latin typeface="Tahoma" panose="020B0604030504040204" pitchFamily="34" charset="0"/>
              <a:ea typeface="Tahoma" panose="020B0604030504040204" pitchFamily="34" charset="0"/>
              <a:cs typeface="Tahoma" panose="020B0604030504040204" pitchFamily="34" charset="0"/>
            </a:endParaRPr>
          </a:p>
          <a:p>
            <a:pPr algn="ctr"/>
            <a:r>
              <a:rPr lang="en-US" sz="3200" dirty="0">
                <a:latin typeface="Tahoma" panose="020B0604030504040204" pitchFamily="34" charset="0"/>
                <a:ea typeface="Tahoma" panose="020B0604030504040204" pitchFamily="34" charset="0"/>
                <a:cs typeface="Tahoma" panose="020B0604030504040204" pitchFamily="34" charset="0"/>
              </a:rPr>
              <a:t>i.e. incentivize the creation of more works</a:t>
            </a:r>
          </a:p>
        </p:txBody>
      </p:sp>
      <p:sp>
        <p:nvSpPr>
          <p:cNvPr id="6" name="Oval Callout 5"/>
          <p:cNvSpPr/>
          <p:nvPr/>
        </p:nvSpPr>
        <p:spPr>
          <a:xfrm rot="10800000" flipH="1" flipV="1">
            <a:off x="1607019" y="1690689"/>
            <a:ext cx="5517682" cy="4334554"/>
          </a:xfrm>
          <a:prstGeom prst="wedgeEllipseCallout">
            <a:avLst>
              <a:gd name="adj1" fmla="val 34621"/>
              <a:gd name="adj2" fmla="val -55303"/>
            </a:avLst>
          </a:prstGeom>
          <a:ln w="76200"/>
        </p:spPr>
        <p:style>
          <a:lnRef idx="2">
            <a:schemeClr val="accent4"/>
          </a:lnRef>
          <a:fillRef idx="1">
            <a:schemeClr val="lt1"/>
          </a:fillRef>
          <a:effectRef idx="0">
            <a:schemeClr val="accent4"/>
          </a:effectRef>
          <a:fontRef idx="minor">
            <a:schemeClr val="dk1"/>
          </a:fontRef>
        </p:style>
        <p:txBody>
          <a:bodyPr rtlCol="0" anchor="ctr"/>
          <a:lstStyle/>
          <a:p>
            <a:r>
              <a:rPr lang="en-US" sz="2800" dirty="0">
                <a:solidFill>
                  <a:schemeClr val="tx1"/>
                </a:solidFill>
              </a:rPr>
              <a:t>“Would allowing the use go further towards promoting the goals of copyright law than would disallowing the use?” </a:t>
            </a:r>
          </a:p>
        </p:txBody>
      </p:sp>
    </p:spTree>
    <p:extLst>
      <p:ext uri="{BB962C8B-B14F-4D97-AF65-F5344CB8AC3E}">
        <p14:creationId xmlns:p14="http://schemas.microsoft.com/office/powerpoint/2010/main" val="49053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829" y="24788"/>
            <a:ext cx="10972800" cy="804371"/>
          </a:xfrm>
        </p:spPr>
        <p:txBody>
          <a:bodyPr/>
          <a:lstStyle/>
          <a:p>
            <a:r>
              <a:rPr lang="en-US" dirty="0"/>
              <a:t>Four factors of fair use</a:t>
            </a:r>
          </a:p>
        </p:txBody>
      </p:sp>
      <p:sp>
        <p:nvSpPr>
          <p:cNvPr id="3" name="Content Placeholder 2"/>
          <p:cNvSpPr>
            <a:spLocks noGrp="1"/>
          </p:cNvSpPr>
          <p:nvPr>
            <p:ph idx="1"/>
          </p:nvPr>
        </p:nvSpPr>
        <p:spPr>
          <a:xfrm>
            <a:off x="609600" y="1167348"/>
            <a:ext cx="10972800" cy="4367755"/>
          </a:xfrm>
        </p:spPr>
        <p:txBody>
          <a:bodyPr>
            <a:normAutofit fontScale="92500" lnSpcReduction="20000"/>
          </a:bodyPr>
          <a:lstStyle/>
          <a:p>
            <a:pPr marL="0" indent="0">
              <a:buNone/>
            </a:pPr>
            <a:r>
              <a:rPr lang="en-US" dirty="0"/>
              <a:t>1. Purpose and character of the use</a:t>
            </a:r>
          </a:p>
          <a:p>
            <a:pPr lvl="1"/>
            <a:r>
              <a:rPr lang="en-US" sz="2200" dirty="0"/>
              <a:t>Favored: </a:t>
            </a:r>
          </a:p>
          <a:p>
            <a:pPr lvl="2"/>
            <a:r>
              <a:rPr lang="en-US" sz="2000" dirty="0"/>
              <a:t>Education, scholarship, research, news reporting; non-profit use</a:t>
            </a:r>
          </a:p>
          <a:p>
            <a:pPr lvl="2"/>
            <a:r>
              <a:rPr lang="en-US" sz="2000" dirty="0"/>
              <a:t>Transformative use (creates a new work with a new purpose), including parody and transformative technologies</a:t>
            </a:r>
          </a:p>
          <a:p>
            <a:pPr marL="0" indent="0">
              <a:buNone/>
            </a:pPr>
            <a:r>
              <a:rPr lang="en-US" dirty="0"/>
              <a:t>2. Nature of the copyrighted work</a:t>
            </a:r>
          </a:p>
          <a:p>
            <a:pPr lvl="1"/>
            <a:r>
              <a:rPr lang="en-US" sz="2400" dirty="0"/>
              <a:t>Favors factual and published work over creative/artistic and unpublished</a:t>
            </a:r>
            <a:endParaRPr lang="en-US" sz="4400" dirty="0"/>
          </a:p>
          <a:p>
            <a:pPr marL="0" indent="0">
              <a:buNone/>
            </a:pPr>
            <a:r>
              <a:rPr lang="en-US" dirty="0"/>
              <a:t>3. Amount and substantiality of the portion used</a:t>
            </a:r>
          </a:p>
          <a:p>
            <a:pPr lvl="1"/>
            <a:r>
              <a:rPr lang="en-US" sz="2400" dirty="0"/>
              <a:t>Favors small, peripheral and strictly necessary amounts over entire work or “heart” of the work</a:t>
            </a:r>
          </a:p>
          <a:p>
            <a:pPr marL="0" indent="0">
              <a:buNone/>
            </a:pPr>
            <a:r>
              <a:rPr lang="en-US" dirty="0"/>
              <a:t>4. Effect on the potential market for the work</a:t>
            </a:r>
          </a:p>
          <a:p>
            <a:pPr lvl="1"/>
            <a:r>
              <a:rPr lang="en-US" sz="2400" dirty="0"/>
              <a:t>Favors limited or no effect on market over direct substitute</a:t>
            </a:r>
          </a:p>
          <a:p>
            <a:pPr lvl="1"/>
            <a:endParaRPr lang="en-US" dirty="0"/>
          </a:p>
          <a:p>
            <a:endParaRPr lang="en-US" dirty="0"/>
          </a:p>
        </p:txBody>
      </p:sp>
      <p:sp>
        <p:nvSpPr>
          <p:cNvPr id="4" name="Left-Right Arrow 3"/>
          <p:cNvSpPr/>
          <p:nvPr/>
        </p:nvSpPr>
        <p:spPr>
          <a:xfrm>
            <a:off x="1400679" y="5528787"/>
            <a:ext cx="8803929" cy="412560"/>
          </a:xfrm>
          <a:prstGeom prst="leftRightArrow">
            <a:avLst>
              <a:gd name="adj1" fmla="val 50000"/>
              <a:gd name="adj2" fmla="val 83333"/>
            </a:avLst>
          </a:prstGeom>
          <a:solidFill>
            <a:srgbClr val="F68211"/>
          </a:solidFill>
          <a:ln>
            <a:solidFill>
              <a:srgbClr val="F6821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TextBox 4"/>
          <p:cNvSpPr txBox="1"/>
          <p:nvPr/>
        </p:nvSpPr>
        <p:spPr>
          <a:xfrm>
            <a:off x="1189083" y="5873293"/>
            <a:ext cx="1711752" cy="1200329"/>
          </a:xfrm>
          <a:prstGeom prst="rect">
            <a:avLst/>
          </a:prstGeom>
          <a:noFill/>
        </p:spPr>
        <p:txBody>
          <a:bodyPr wrap="square" rtlCol="0">
            <a:spAutoFit/>
          </a:bodyPr>
          <a:lstStyle/>
          <a:p>
            <a:pPr algn="ctr"/>
            <a:r>
              <a:rPr lang="en-US" b="1" dirty="0"/>
              <a:t>Strongly favors fair use</a:t>
            </a:r>
          </a:p>
        </p:txBody>
      </p:sp>
      <p:sp>
        <p:nvSpPr>
          <p:cNvPr id="6" name="TextBox 5"/>
          <p:cNvSpPr txBox="1"/>
          <p:nvPr/>
        </p:nvSpPr>
        <p:spPr>
          <a:xfrm>
            <a:off x="8642172" y="5873293"/>
            <a:ext cx="1746491" cy="1569660"/>
          </a:xfrm>
          <a:prstGeom prst="rect">
            <a:avLst/>
          </a:prstGeom>
          <a:noFill/>
        </p:spPr>
        <p:txBody>
          <a:bodyPr wrap="square" rtlCol="0">
            <a:spAutoFit/>
          </a:bodyPr>
          <a:lstStyle/>
          <a:p>
            <a:pPr algn="ctr"/>
            <a:r>
              <a:rPr lang="en-US" b="1" dirty="0"/>
              <a:t>Strongly weighs against fair use</a:t>
            </a:r>
          </a:p>
        </p:txBody>
      </p:sp>
      <p:sp>
        <p:nvSpPr>
          <p:cNvPr id="7" name="TextBox 6"/>
          <p:cNvSpPr txBox="1"/>
          <p:nvPr/>
        </p:nvSpPr>
        <p:spPr>
          <a:xfrm>
            <a:off x="5022248" y="5873294"/>
            <a:ext cx="1320983" cy="461665"/>
          </a:xfrm>
          <a:prstGeom prst="rect">
            <a:avLst/>
          </a:prstGeom>
          <a:noFill/>
        </p:spPr>
        <p:txBody>
          <a:bodyPr wrap="square" rtlCol="0">
            <a:spAutoFit/>
          </a:bodyPr>
          <a:lstStyle/>
          <a:p>
            <a:pPr algn="ctr"/>
            <a:r>
              <a:rPr lang="en-US" dirty="0"/>
              <a:t>Neutral</a:t>
            </a:r>
          </a:p>
        </p:txBody>
      </p:sp>
      <p:sp>
        <p:nvSpPr>
          <p:cNvPr id="8" name="TextBox 7"/>
          <p:cNvSpPr txBox="1"/>
          <p:nvPr/>
        </p:nvSpPr>
        <p:spPr>
          <a:xfrm>
            <a:off x="2900834" y="5874211"/>
            <a:ext cx="1937359" cy="1200329"/>
          </a:xfrm>
          <a:prstGeom prst="rect">
            <a:avLst/>
          </a:prstGeom>
          <a:noFill/>
        </p:spPr>
        <p:txBody>
          <a:bodyPr wrap="square" rtlCol="0">
            <a:spAutoFit/>
          </a:bodyPr>
          <a:lstStyle/>
          <a:p>
            <a:pPr algn="ctr"/>
            <a:r>
              <a:rPr lang="en-US" dirty="0"/>
              <a:t>Somewhat favors fair use</a:t>
            </a:r>
          </a:p>
        </p:txBody>
      </p:sp>
      <p:sp>
        <p:nvSpPr>
          <p:cNvPr id="9" name="Rectangle 8"/>
          <p:cNvSpPr/>
          <p:nvPr/>
        </p:nvSpPr>
        <p:spPr>
          <a:xfrm>
            <a:off x="6449030" y="5850622"/>
            <a:ext cx="1981545" cy="1569660"/>
          </a:xfrm>
          <a:prstGeom prst="rect">
            <a:avLst/>
          </a:prstGeom>
        </p:spPr>
        <p:txBody>
          <a:bodyPr wrap="square">
            <a:spAutoFit/>
          </a:bodyPr>
          <a:lstStyle/>
          <a:p>
            <a:pPr algn="ctr"/>
            <a:r>
              <a:rPr lang="en-US" dirty="0"/>
              <a:t>Somewhat weighs against fair use</a:t>
            </a:r>
          </a:p>
        </p:txBody>
      </p:sp>
    </p:spTree>
    <p:extLst>
      <p:ext uri="{BB962C8B-B14F-4D97-AF65-F5344CB8AC3E}">
        <p14:creationId xmlns:p14="http://schemas.microsoft.com/office/powerpoint/2010/main" val="2925004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AC334-EEEA-C1C8-62F3-D6C76614EF84}"/>
              </a:ext>
            </a:extLst>
          </p:cNvPr>
          <p:cNvSpPr>
            <a:spLocks noGrp="1"/>
          </p:cNvSpPr>
          <p:nvPr>
            <p:ph type="title"/>
          </p:nvPr>
        </p:nvSpPr>
        <p:spPr/>
        <p:txBody>
          <a:bodyPr/>
          <a:lstStyle/>
          <a:p>
            <a:r>
              <a:rPr lang="en-US" dirty="0"/>
              <a:t>Licenses and copyright</a:t>
            </a:r>
          </a:p>
        </p:txBody>
      </p:sp>
      <p:sp>
        <p:nvSpPr>
          <p:cNvPr id="3" name="Content Placeholder 2">
            <a:extLst>
              <a:ext uri="{FF2B5EF4-FFF2-40B4-BE49-F238E27FC236}">
                <a16:creationId xmlns:a16="http://schemas.microsoft.com/office/drawing/2014/main" id="{DCFD9344-3EA3-35CE-597B-21A6D7D93FBA}"/>
              </a:ext>
            </a:extLst>
          </p:cNvPr>
          <p:cNvSpPr>
            <a:spLocks noGrp="1"/>
          </p:cNvSpPr>
          <p:nvPr>
            <p:ph idx="1"/>
          </p:nvPr>
        </p:nvSpPr>
        <p:spPr/>
        <p:txBody>
          <a:bodyPr/>
          <a:lstStyle/>
          <a:p>
            <a:pPr>
              <a:spcAft>
                <a:spcPts val="900"/>
              </a:spcAft>
              <a:buFont typeface="Wingdings" panose="05000000000000000000" pitchFamily="2" charset="2"/>
              <a:buChar char="§"/>
            </a:pPr>
            <a:r>
              <a:rPr lang="en-US" sz="2800" dirty="0">
                <a:latin typeface="Tahoma" panose="020B0604030504040204" pitchFamily="34" charset="0"/>
                <a:ea typeface="Tahoma" panose="020B0604030504040204" pitchFamily="34" charset="0"/>
                <a:cs typeface="Tahoma" panose="020B0604030504040204" pitchFamily="34" charset="0"/>
              </a:rPr>
              <a:t>Licenses are contracts in which rightsholders permit others to exercise some right that the licensor owns without giving up their ownership</a:t>
            </a:r>
          </a:p>
          <a:p>
            <a:pPr>
              <a:spcAft>
                <a:spcPts val="900"/>
              </a:spcAft>
              <a:buFont typeface="Wingdings" panose="05000000000000000000" pitchFamily="2" charset="2"/>
              <a:buChar char="§"/>
            </a:pPr>
            <a:r>
              <a:rPr lang="en-US" sz="2800" dirty="0">
                <a:latin typeface="Tahoma" panose="020B0604030504040204" pitchFamily="34" charset="0"/>
                <a:ea typeface="Tahoma" panose="020B0604030504040204" pitchFamily="34" charset="0"/>
                <a:cs typeface="Tahoma" panose="020B0604030504040204" pitchFamily="34" charset="0"/>
              </a:rPr>
              <a:t>For example, a copyright holder may license another party to </a:t>
            </a:r>
          </a:p>
          <a:p>
            <a:pPr lvl="1">
              <a:spcAft>
                <a:spcPts val="900"/>
              </a:spcAft>
              <a:buFont typeface="Wingdings" panose="05000000000000000000" pitchFamily="2" charset="2"/>
              <a:buChar char="§"/>
            </a:pPr>
            <a:r>
              <a:rPr lang="en-US" sz="2600" dirty="0">
                <a:latin typeface="Tahoma" panose="020B0604030504040204" pitchFamily="34" charset="0"/>
                <a:ea typeface="Tahoma" panose="020B0604030504040204" pitchFamily="34" charset="0"/>
                <a:cs typeface="Tahoma" panose="020B0604030504040204" pitchFamily="34" charset="0"/>
              </a:rPr>
              <a:t>Archive a copy of the work in a repository</a:t>
            </a:r>
          </a:p>
          <a:p>
            <a:pPr lvl="1">
              <a:spcAft>
                <a:spcPts val="900"/>
              </a:spcAft>
              <a:buFont typeface="Wingdings" panose="05000000000000000000" pitchFamily="2" charset="2"/>
              <a:buChar char="§"/>
            </a:pPr>
            <a:r>
              <a:rPr lang="en-US" sz="2600" dirty="0">
                <a:latin typeface="Tahoma" panose="020B0604030504040204" pitchFamily="34" charset="0"/>
                <a:ea typeface="Tahoma" panose="020B0604030504040204" pitchFamily="34" charset="0"/>
                <a:cs typeface="Tahoma" panose="020B0604030504040204" pitchFamily="34" charset="0"/>
              </a:rPr>
              <a:t>Create a translation or a comic book adaptation of their novel</a:t>
            </a:r>
          </a:p>
          <a:p>
            <a:pPr lvl="1">
              <a:spcAft>
                <a:spcPts val="900"/>
              </a:spcAft>
              <a:buFont typeface="Wingdings" panose="05000000000000000000" pitchFamily="2" charset="2"/>
              <a:buChar char="§"/>
            </a:pPr>
            <a:r>
              <a:rPr lang="en-US" sz="2600" dirty="0">
                <a:latin typeface="Tahoma" panose="020B0604030504040204" pitchFamily="34" charset="0"/>
                <a:ea typeface="Tahoma" panose="020B0604030504040204" pitchFamily="34" charset="0"/>
                <a:cs typeface="Tahoma" panose="020B0604030504040204" pitchFamily="34" charset="0"/>
              </a:rPr>
              <a:t>Conduct text/data mining analyses</a:t>
            </a:r>
          </a:p>
          <a:p>
            <a:pPr lvl="1">
              <a:spcAft>
                <a:spcPts val="900"/>
              </a:spcAft>
              <a:buFont typeface="Wingdings" panose="05000000000000000000" pitchFamily="2" charset="2"/>
              <a:buChar char="§"/>
            </a:pPr>
            <a:r>
              <a:rPr lang="en-US" sz="2600" dirty="0">
                <a:latin typeface="Tahoma" panose="020B0604030504040204" pitchFamily="34" charset="0"/>
                <a:ea typeface="Tahoma" panose="020B0604030504040204" pitchFamily="34" charset="0"/>
                <a:cs typeface="Tahoma" panose="020B0604030504040204" pitchFamily="34" charset="0"/>
              </a:rPr>
              <a:t>Train a large language model</a:t>
            </a:r>
            <a:endParaRPr lang="en-US" sz="2800" dirty="0">
              <a:latin typeface="Tahoma" panose="020B0604030504040204" pitchFamily="34" charset="0"/>
              <a:ea typeface="Tahoma" panose="020B0604030504040204" pitchFamily="34" charset="0"/>
              <a:cs typeface="Tahoma" panose="020B0604030504040204" pitchFamily="34" charset="0"/>
            </a:endParaRPr>
          </a:p>
          <a:p>
            <a:endParaRPr lang="en-US" dirty="0"/>
          </a:p>
        </p:txBody>
      </p:sp>
    </p:spTree>
    <p:extLst>
      <p:ext uri="{BB962C8B-B14F-4D97-AF65-F5344CB8AC3E}">
        <p14:creationId xmlns:p14="http://schemas.microsoft.com/office/powerpoint/2010/main" val="1576066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F1F4E-9CD1-2FC4-E5EA-FFA63CAC4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32CA06-7392-7DD8-179B-76BFFE652FE8}"/>
              </a:ext>
            </a:extLst>
          </p:cNvPr>
          <p:cNvSpPr>
            <a:spLocks noGrp="1"/>
          </p:cNvSpPr>
          <p:nvPr>
            <p:ph type="title"/>
          </p:nvPr>
        </p:nvSpPr>
        <p:spPr>
          <a:xfrm>
            <a:off x="838200" y="147235"/>
            <a:ext cx="10515600" cy="888649"/>
          </a:xfrm>
        </p:spPr>
        <p:txBody>
          <a:bodyPr>
            <a:noAutofit/>
          </a:bodyPr>
          <a:lstStyle/>
          <a:p>
            <a:r>
              <a:rPr lang="en-US" sz="3600" dirty="0"/>
              <a:t>Digital Millenium Copyright Act (DMCA)</a:t>
            </a:r>
          </a:p>
        </p:txBody>
      </p:sp>
      <p:sp>
        <p:nvSpPr>
          <p:cNvPr id="3" name="Content Placeholder 2">
            <a:extLst>
              <a:ext uri="{FF2B5EF4-FFF2-40B4-BE49-F238E27FC236}">
                <a16:creationId xmlns:a16="http://schemas.microsoft.com/office/drawing/2014/main" id="{764AF0AF-8793-560E-0C8A-F56E41B034F2}"/>
              </a:ext>
            </a:extLst>
          </p:cNvPr>
          <p:cNvSpPr>
            <a:spLocks noGrp="1"/>
          </p:cNvSpPr>
          <p:nvPr>
            <p:ph idx="1"/>
          </p:nvPr>
        </p:nvSpPr>
        <p:spPr/>
        <p:txBody>
          <a:bodyPr>
            <a:normAutofit/>
          </a:bodyPr>
          <a:lstStyle/>
          <a:p>
            <a:r>
              <a:rPr lang="en-US" dirty="0"/>
              <a:t>Passed into law in 1998; amends Copyright Act of 1976</a:t>
            </a:r>
          </a:p>
          <a:p>
            <a:r>
              <a:rPr lang="en-US" dirty="0"/>
              <a:t>Criminalizes circumvention of measures that control access to copyrighted works </a:t>
            </a:r>
          </a:p>
          <a:p>
            <a:r>
              <a:rPr lang="en-US" dirty="0"/>
              <a:t>Criminalizes removal of Copyright Management Information (CMI), such as title, author, ISBN, etc. in order to enable/conceal infringement</a:t>
            </a:r>
          </a:p>
        </p:txBody>
      </p:sp>
      <p:sp>
        <p:nvSpPr>
          <p:cNvPr id="5" name="TextBox 4">
            <a:extLst>
              <a:ext uri="{FF2B5EF4-FFF2-40B4-BE49-F238E27FC236}">
                <a16:creationId xmlns:a16="http://schemas.microsoft.com/office/drawing/2014/main" id="{612BC92D-6B28-E244-13F0-A18D4619D48A}"/>
              </a:ext>
            </a:extLst>
          </p:cNvPr>
          <p:cNvSpPr txBox="1"/>
          <p:nvPr/>
        </p:nvSpPr>
        <p:spPr>
          <a:xfrm>
            <a:off x="87330" y="6176963"/>
            <a:ext cx="6154220" cy="646331"/>
          </a:xfrm>
          <a:prstGeom prst="rect">
            <a:avLst/>
          </a:prstGeom>
          <a:noFill/>
        </p:spPr>
        <p:txBody>
          <a:bodyPr wrap="square">
            <a:spAutoFit/>
          </a:bodyPr>
          <a:lstStyle/>
          <a:p>
            <a:r>
              <a:rPr lang="en-US" dirty="0"/>
              <a:t>https://www.gpo.gov/fdsys/pkg/PLAW-105publ304/pdf/PLAW-105publ304.pdf</a:t>
            </a:r>
          </a:p>
        </p:txBody>
      </p:sp>
    </p:spTree>
    <p:extLst>
      <p:ext uri="{BB962C8B-B14F-4D97-AF65-F5344CB8AC3E}">
        <p14:creationId xmlns:p14="http://schemas.microsoft.com/office/powerpoint/2010/main" val="2488119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5FF40-FCC4-8DF4-0B9C-070A95A70C7D}"/>
              </a:ext>
            </a:extLst>
          </p:cNvPr>
          <p:cNvSpPr>
            <a:spLocks noGrp="1"/>
          </p:cNvSpPr>
          <p:nvPr>
            <p:ph type="title"/>
          </p:nvPr>
        </p:nvSpPr>
        <p:spPr/>
        <p:txBody>
          <a:bodyPr/>
          <a:lstStyle/>
          <a:p>
            <a:r>
              <a:rPr lang="en-US" dirty="0"/>
              <a:t>U.S. Copyright Office “Copyright and AI” series</a:t>
            </a:r>
          </a:p>
        </p:txBody>
      </p:sp>
      <p:sp>
        <p:nvSpPr>
          <p:cNvPr id="3" name="Text Placeholder 2">
            <a:extLst>
              <a:ext uri="{FF2B5EF4-FFF2-40B4-BE49-F238E27FC236}">
                <a16:creationId xmlns:a16="http://schemas.microsoft.com/office/drawing/2014/main" id="{029F1C50-26C8-B567-A873-31FC247D895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5579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E0E29-ADA3-B168-F2D7-9732FA8462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1FB8C6-21CD-40E2-92AF-C2691E2DAFFA}"/>
              </a:ext>
            </a:extLst>
          </p:cNvPr>
          <p:cNvSpPr>
            <a:spLocks noGrp="1"/>
          </p:cNvSpPr>
          <p:nvPr>
            <p:ph type="title"/>
          </p:nvPr>
        </p:nvSpPr>
        <p:spPr>
          <a:xfrm>
            <a:off x="410705" y="147235"/>
            <a:ext cx="11484244" cy="798162"/>
          </a:xfrm>
        </p:spPr>
        <p:txBody>
          <a:bodyPr>
            <a:noAutofit/>
          </a:bodyPr>
          <a:lstStyle/>
          <a:p>
            <a:r>
              <a:rPr lang="en-US" sz="4000" dirty="0"/>
              <a:t>U.S. Copyright Office “Copyright and AI” series</a:t>
            </a:r>
          </a:p>
        </p:txBody>
      </p:sp>
      <p:sp>
        <p:nvSpPr>
          <p:cNvPr id="3" name="Content Placeholder 2">
            <a:extLst>
              <a:ext uri="{FF2B5EF4-FFF2-40B4-BE49-F238E27FC236}">
                <a16:creationId xmlns:a16="http://schemas.microsoft.com/office/drawing/2014/main" id="{AD34DA5E-871C-1E72-6612-F21F5BA0AF7A}"/>
              </a:ext>
            </a:extLst>
          </p:cNvPr>
          <p:cNvSpPr>
            <a:spLocks noGrp="1"/>
          </p:cNvSpPr>
          <p:nvPr>
            <p:ph idx="1"/>
          </p:nvPr>
        </p:nvSpPr>
        <p:spPr>
          <a:xfrm>
            <a:off x="838200" y="1205692"/>
            <a:ext cx="10515600" cy="5388837"/>
          </a:xfrm>
        </p:spPr>
        <p:txBody>
          <a:bodyPr>
            <a:normAutofit fontScale="62500" lnSpcReduction="20000"/>
          </a:bodyPr>
          <a:lstStyle/>
          <a:p>
            <a:r>
              <a:rPr lang="en-US" dirty="0"/>
              <a:t>Feb 2022: Copyright Office refuses to register work claimed to be “autonomously created by a computer algorithm running on a machine,” with no human involvement (</a:t>
            </a:r>
            <a:r>
              <a:rPr lang="en-US" dirty="0">
                <a:hlinkClick r:id="rId2"/>
              </a:rPr>
              <a:t>link to the denial of registration</a:t>
            </a:r>
            <a:r>
              <a:rPr lang="en-US" dirty="0"/>
              <a:t>)</a:t>
            </a:r>
          </a:p>
          <a:p>
            <a:r>
              <a:rPr lang="en-US" dirty="0"/>
              <a:t>Early 2023: Office announces broad AI initiative &amp; statement of principal </a:t>
            </a:r>
          </a:p>
          <a:p>
            <a:pPr lvl="1"/>
            <a:r>
              <a:rPr lang="en-US" dirty="0"/>
              <a:t>affirming the human contribution requirement </a:t>
            </a:r>
          </a:p>
          <a:p>
            <a:pPr lvl="1"/>
            <a:r>
              <a:rPr lang="en-US" dirty="0"/>
              <a:t>requiring disclosure if work contains more than </a:t>
            </a:r>
            <a:r>
              <a:rPr lang="en-US" i="1" dirty="0"/>
              <a:t>de minimis </a:t>
            </a:r>
            <a:r>
              <a:rPr lang="en-US" dirty="0"/>
              <a:t>amount of AI generated material with description of human contribution</a:t>
            </a:r>
          </a:p>
          <a:p>
            <a:pPr lvl="1"/>
            <a:r>
              <a:rPr lang="en-US" dirty="0"/>
              <a:t>Hundreds of works have since been registered incorporating AI generated material, with registration covering human authors' contributions</a:t>
            </a:r>
          </a:p>
          <a:p>
            <a:r>
              <a:rPr lang="en-US" dirty="0"/>
              <a:t>Aug 2023: Office issues a Notice of Inquiry receiving over 10,000 responses to questions about AI and authorship:</a:t>
            </a:r>
          </a:p>
          <a:p>
            <a:pPr lvl="1"/>
            <a:r>
              <a:rPr lang="en-US" dirty="0"/>
              <a:t>Does the Copyright Clause in the U.S. Constitution permit copyright protection for AI-generated material?</a:t>
            </a:r>
          </a:p>
          <a:p>
            <a:pPr lvl="1"/>
            <a:r>
              <a:rPr lang="en-US" dirty="0"/>
              <a:t>Under copyright law, are there circumstances when a human using a generative AI system should be considered the “author” of the material produced by the system?</a:t>
            </a:r>
          </a:p>
          <a:p>
            <a:pPr lvl="1"/>
            <a:r>
              <a:rPr lang="en-US" dirty="0"/>
              <a:t>Is legal protection for AI-generated material desirable as a policy matter?</a:t>
            </a:r>
          </a:p>
          <a:p>
            <a:pPr lvl="1"/>
            <a:r>
              <a:rPr lang="en-US" dirty="0"/>
              <a:t>If so, should it be a form of copyright or a separate </a:t>
            </a:r>
            <a:r>
              <a:rPr lang="en-US" i="1" dirty="0"/>
              <a:t>sui generis</a:t>
            </a:r>
            <a:r>
              <a:rPr lang="en-US" dirty="0"/>
              <a:t> right?</a:t>
            </a:r>
          </a:p>
          <a:p>
            <a:pPr lvl="1"/>
            <a:r>
              <a:rPr lang="en-US" dirty="0"/>
              <a:t>Are any revisions to the Copyright Act necessary to clarify the human authorship requirement?</a:t>
            </a:r>
          </a:p>
        </p:txBody>
      </p:sp>
    </p:spTree>
    <p:extLst>
      <p:ext uri="{BB962C8B-B14F-4D97-AF65-F5344CB8AC3E}">
        <p14:creationId xmlns:p14="http://schemas.microsoft.com/office/powerpoint/2010/main" val="470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BF069-4C38-493D-F3F2-607176C3B8A8}"/>
              </a:ext>
            </a:extLst>
          </p:cNvPr>
          <p:cNvSpPr>
            <a:spLocks noGrp="1"/>
          </p:cNvSpPr>
          <p:nvPr>
            <p:ph type="title"/>
          </p:nvPr>
        </p:nvSpPr>
        <p:spPr/>
        <p:txBody>
          <a:bodyPr>
            <a:noAutofit/>
          </a:bodyPr>
          <a:lstStyle/>
          <a:p>
            <a:r>
              <a:rPr lang="en-US" sz="3600" dirty="0"/>
              <a:t>U.S. Copyright Office “Copyright and AI” series</a:t>
            </a:r>
          </a:p>
        </p:txBody>
      </p:sp>
      <p:sp>
        <p:nvSpPr>
          <p:cNvPr id="3" name="Content Placeholder 2">
            <a:extLst>
              <a:ext uri="{FF2B5EF4-FFF2-40B4-BE49-F238E27FC236}">
                <a16:creationId xmlns:a16="http://schemas.microsoft.com/office/drawing/2014/main" id="{0114DAE4-494A-28C1-25F4-85BB364C3C97}"/>
              </a:ext>
            </a:extLst>
          </p:cNvPr>
          <p:cNvSpPr>
            <a:spLocks noGrp="1"/>
          </p:cNvSpPr>
          <p:nvPr>
            <p:ph idx="1"/>
          </p:nvPr>
        </p:nvSpPr>
        <p:spPr/>
        <p:txBody>
          <a:bodyPr>
            <a:normAutofit fontScale="85000" lnSpcReduction="20000"/>
          </a:bodyPr>
          <a:lstStyle/>
          <a:p>
            <a:r>
              <a:rPr lang="en-US" dirty="0">
                <a:hlinkClick r:id="rId2"/>
              </a:rPr>
              <a:t>https://www.copyright.gov/ai/</a:t>
            </a:r>
            <a:r>
              <a:rPr lang="en-US" dirty="0"/>
              <a:t> </a:t>
            </a:r>
          </a:p>
          <a:p>
            <a:r>
              <a:rPr lang="en-US" dirty="0"/>
              <a:t>The U.S. Copyright Office has statutory authority to “conduct studies” and “advise Congress on national and international issues relating to copyright,”</a:t>
            </a:r>
          </a:p>
          <a:p>
            <a:pPr lvl="1"/>
            <a:r>
              <a:rPr lang="en-US" dirty="0"/>
              <a:t>They have an advisory and administrative authority, </a:t>
            </a:r>
            <a:r>
              <a:rPr lang="en-US" i="1" dirty="0"/>
              <a:t>not </a:t>
            </a:r>
            <a:r>
              <a:rPr lang="en-US" dirty="0"/>
              <a:t>judicial power; these reports organize the issues, synthesize and cite comments, interpret and apply copyright law </a:t>
            </a:r>
          </a:p>
          <a:p>
            <a:pPr lvl="1"/>
            <a:r>
              <a:rPr lang="en-US" dirty="0"/>
              <a:t>Courts and Congress may consider this and will ultimately decide how its interpretations are implemented. </a:t>
            </a:r>
          </a:p>
          <a:p>
            <a:r>
              <a:rPr lang="en-US" dirty="0"/>
              <a:t>Three parts: </a:t>
            </a:r>
          </a:p>
          <a:p>
            <a:pPr lvl="1"/>
            <a:r>
              <a:rPr lang="en-US" dirty="0"/>
              <a:t>Part 1: Digital Replicas – July 2024</a:t>
            </a:r>
          </a:p>
          <a:p>
            <a:pPr lvl="1"/>
            <a:r>
              <a:rPr lang="en-US" dirty="0"/>
              <a:t>Part 2: Copyrightability – Jan 2025</a:t>
            </a:r>
          </a:p>
          <a:p>
            <a:pPr lvl="1"/>
            <a:r>
              <a:rPr lang="en-US" dirty="0"/>
              <a:t>Part 3: Generative-AI training – May 2025</a:t>
            </a:r>
          </a:p>
          <a:p>
            <a:endParaRPr lang="en-US" dirty="0"/>
          </a:p>
          <a:p>
            <a:endParaRPr lang="en-US" dirty="0"/>
          </a:p>
          <a:p>
            <a:endParaRPr lang="en-US" dirty="0"/>
          </a:p>
        </p:txBody>
      </p:sp>
    </p:spTree>
    <p:extLst>
      <p:ext uri="{BB962C8B-B14F-4D97-AF65-F5344CB8AC3E}">
        <p14:creationId xmlns:p14="http://schemas.microsoft.com/office/powerpoint/2010/main" val="284146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693787-9875-E38D-B05F-B0B4D78F08DC}"/>
              </a:ext>
            </a:extLst>
          </p:cNvPr>
          <p:cNvSpPr>
            <a:spLocks noGrp="1"/>
          </p:cNvSpPr>
          <p:nvPr>
            <p:ph type="title" idx="4294967295"/>
          </p:nvPr>
        </p:nvSpPr>
        <p:spPr>
          <a:xfrm>
            <a:off x="7192088" y="445625"/>
            <a:ext cx="4433103" cy="1600200"/>
          </a:xfrm>
        </p:spPr>
        <p:txBody>
          <a:bodyPr/>
          <a:lstStyle/>
          <a:p>
            <a:r>
              <a:rPr lang="en-US" dirty="0"/>
              <a:t>Please share your feedback!</a:t>
            </a:r>
          </a:p>
        </p:txBody>
      </p:sp>
      <p:sp>
        <p:nvSpPr>
          <p:cNvPr id="13" name="TextBox 12">
            <a:extLst>
              <a:ext uri="{FF2B5EF4-FFF2-40B4-BE49-F238E27FC236}">
                <a16:creationId xmlns:a16="http://schemas.microsoft.com/office/drawing/2014/main" id="{80BEFB96-2BBF-D3A9-8D37-0802D91D35A8}"/>
              </a:ext>
            </a:extLst>
          </p:cNvPr>
          <p:cNvSpPr txBox="1"/>
          <p:nvPr/>
        </p:nvSpPr>
        <p:spPr>
          <a:xfrm>
            <a:off x="7726796" y="5889155"/>
            <a:ext cx="3363686" cy="523220"/>
          </a:xfrm>
          <a:prstGeom prst="rect">
            <a:avLst/>
          </a:prstGeom>
          <a:noFill/>
        </p:spPr>
        <p:txBody>
          <a:bodyPr wrap="square" rtlCol="0">
            <a:spAutoFit/>
          </a:bodyPr>
          <a:lstStyle/>
          <a:p>
            <a:r>
              <a:rPr lang="en-US" sz="2800" dirty="0" err="1"/>
              <a:t>bit.ly</a:t>
            </a:r>
            <a:r>
              <a:rPr lang="en-US" sz="2800" dirty="0"/>
              <a:t>/okacrl2025ac</a:t>
            </a:r>
          </a:p>
        </p:txBody>
      </p:sp>
      <p:pic>
        <p:nvPicPr>
          <p:cNvPr id="15" name="Picture 14" descr="A qr code on a white background&#10;&#10;AI-generated content may be incorrect.">
            <a:extLst>
              <a:ext uri="{FF2B5EF4-FFF2-40B4-BE49-F238E27FC236}">
                <a16:creationId xmlns:a16="http://schemas.microsoft.com/office/drawing/2014/main" id="{D1DE5F8A-3D3A-10EA-4C88-7022532B5ABA}"/>
              </a:ext>
            </a:extLst>
          </p:cNvPr>
          <p:cNvPicPr>
            <a:picLocks noChangeAspect="1"/>
          </p:cNvPicPr>
          <p:nvPr/>
        </p:nvPicPr>
        <p:blipFill>
          <a:blip r:embed="rId2"/>
          <a:stretch>
            <a:fillRect/>
          </a:stretch>
        </p:blipFill>
        <p:spPr>
          <a:xfrm>
            <a:off x="7383714" y="1852142"/>
            <a:ext cx="4049853" cy="4049853"/>
          </a:xfrm>
          <a:prstGeom prst="rect">
            <a:avLst/>
          </a:prstGeom>
        </p:spPr>
      </p:pic>
      <p:sp>
        <p:nvSpPr>
          <p:cNvPr id="16" name="Rectangle 15">
            <a:extLst>
              <a:ext uri="{FF2B5EF4-FFF2-40B4-BE49-F238E27FC236}">
                <a16:creationId xmlns:a16="http://schemas.microsoft.com/office/drawing/2014/main" id="{73A0D5C7-8410-AFBB-F1C4-7B7B86928337}"/>
              </a:ext>
            </a:extLst>
          </p:cNvPr>
          <p:cNvSpPr/>
          <p:nvPr/>
        </p:nvSpPr>
        <p:spPr>
          <a:xfrm>
            <a:off x="0" y="0"/>
            <a:ext cx="6273478" cy="6858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rainbow colored text on a black background&#10;&#10;AI-generated content may be incorrect.">
            <a:extLst>
              <a:ext uri="{FF2B5EF4-FFF2-40B4-BE49-F238E27FC236}">
                <a16:creationId xmlns:a16="http://schemas.microsoft.com/office/drawing/2014/main" id="{22145406-226C-CF16-7178-D7A6BA4EF93C}"/>
              </a:ext>
            </a:extLst>
          </p:cNvPr>
          <p:cNvPicPr>
            <a:picLocks noChangeAspect="1"/>
          </p:cNvPicPr>
          <p:nvPr/>
        </p:nvPicPr>
        <p:blipFill>
          <a:blip r:embed="rId3"/>
          <a:stretch>
            <a:fillRect/>
          </a:stretch>
        </p:blipFill>
        <p:spPr>
          <a:xfrm>
            <a:off x="266858" y="1889762"/>
            <a:ext cx="5889941" cy="3078476"/>
          </a:xfrm>
          <a:prstGeom prst="rect">
            <a:avLst/>
          </a:prstGeom>
        </p:spPr>
      </p:pic>
    </p:spTree>
    <p:extLst>
      <p:ext uri="{BB962C8B-B14F-4D97-AF65-F5344CB8AC3E}">
        <p14:creationId xmlns:p14="http://schemas.microsoft.com/office/powerpoint/2010/main" val="351754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FB033-4AB5-A50B-B24D-CB713198675B}"/>
              </a:ext>
            </a:extLst>
          </p:cNvPr>
          <p:cNvSpPr>
            <a:spLocks noGrp="1"/>
          </p:cNvSpPr>
          <p:nvPr>
            <p:ph type="title"/>
          </p:nvPr>
        </p:nvSpPr>
        <p:spPr>
          <a:xfrm>
            <a:off x="1504123" y="3113378"/>
            <a:ext cx="10098134" cy="1777833"/>
          </a:xfrm>
        </p:spPr>
        <p:txBody>
          <a:bodyPr>
            <a:normAutofit/>
          </a:bodyPr>
          <a:lstStyle/>
          <a:p>
            <a:r>
              <a:rPr lang="en-US" dirty="0"/>
              <a:t>Part One: “Digital Replicas”</a:t>
            </a:r>
            <a:br>
              <a:rPr lang="en-US" dirty="0"/>
            </a:br>
            <a:r>
              <a:rPr lang="en-US" dirty="0"/>
              <a:t>July 2024</a:t>
            </a:r>
          </a:p>
        </p:txBody>
      </p:sp>
    </p:spTree>
    <p:extLst>
      <p:ext uri="{BB962C8B-B14F-4D97-AF65-F5344CB8AC3E}">
        <p14:creationId xmlns:p14="http://schemas.microsoft.com/office/powerpoint/2010/main" val="3334473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F3F6A-41BA-807B-CDBB-550956618CC6}"/>
              </a:ext>
            </a:extLst>
          </p:cNvPr>
          <p:cNvSpPr>
            <a:spLocks noGrp="1"/>
          </p:cNvSpPr>
          <p:nvPr>
            <p:ph type="title"/>
          </p:nvPr>
        </p:nvSpPr>
        <p:spPr/>
        <p:txBody>
          <a:bodyPr>
            <a:normAutofit/>
          </a:bodyPr>
          <a:lstStyle/>
          <a:p>
            <a:r>
              <a:rPr lang="en-US" dirty="0"/>
              <a:t>Protection of artistic style</a:t>
            </a:r>
          </a:p>
        </p:txBody>
      </p:sp>
      <p:sp>
        <p:nvSpPr>
          <p:cNvPr id="3" name="Content Placeholder 2">
            <a:extLst>
              <a:ext uri="{FF2B5EF4-FFF2-40B4-BE49-F238E27FC236}">
                <a16:creationId xmlns:a16="http://schemas.microsoft.com/office/drawing/2014/main" id="{9C751F8B-6F22-0972-C405-70585EA80D5F}"/>
              </a:ext>
            </a:extLst>
          </p:cNvPr>
          <p:cNvSpPr>
            <a:spLocks noGrp="1"/>
          </p:cNvSpPr>
          <p:nvPr>
            <p:ph idx="1"/>
          </p:nvPr>
        </p:nvSpPr>
        <p:spPr>
          <a:xfrm>
            <a:off x="411642" y="1253331"/>
            <a:ext cx="10515600" cy="4351338"/>
          </a:xfrm>
        </p:spPr>
        <p:txBody>
          <a:bodyPr>
            <a:normAutofit fontScale="77500" lnSpcReduction="20000"/>
          </a:bodyPr>
          <a:lstStyle/>
          <a:p>
            <a:r>
              <a:rPr lang="en-US" dirty="0"/>
              <a:t>Some creators and advocacy warn that AI systems can </a:t>
            </a:r>
            <a:r>
              <a:rPr lang="en-US" b="1" dirty="0"/>
              <a:t>replicate distinctive artistic or authorial styles</a:t>
            </a:r>
            <a:endParaRPr lang="en-US" dirty="0"/>
          </a:p>
          <a:p>
            <a:pPr lvl="1"/>
            <a:r>
              <a:rPr lang="en-US" dirty="0"/>
              <a:t>These imitations can undermine artists’ income, dilute their identity, and erode control over their online presence.</a:t>
            </a:r>
          </a:p>
          <a:p>
            <a:r>
              <a:rPr lang="en-US" dirty="0"/>
              <a:t>Is “style” protectable? </a:t>
            </a:r>
          </a:p>
          <a:p>
            <a:pPr lvl="1"/>
            <a:r>
              <a:rPr lang="en-US" dirty="0"/>
              <a:t>Under 17 U.S.C. § 102(b), copyright does not extend to ideas, methods, or systems. By these terms, “style” falls into that unprotectable zone</a:t>
            </a:r>
          </a:p>
          <a:p>
            <a:pPr lvl="1"/>
            <a:r>
              <a:rPr lang="en-US" dirty="0"/>
              <a:t>Style is difficult to isolate from the underlying work and to define consistently. </a:t>
            </a:r>
            <a:r>
              <a:rPr lang="en-US" b="1" dirty="0"/>
              <a:t>The idea/expression dichotomy prevents extending copyright to something as fluid and conceptual as “style.”</a:t>
            </a:r>
          </a:p>
          <a:p>
            <a:pPr lvl="1"/>
            <a:r>
              <a:rPr lang="en-US" dirty="0"/>
              <a:t>Some groups (like the EFF) argue that locking up style would restrict cultural exchange and creativity.</a:t>
            </a:r>
          </a:p>
          <a:p>
            <a:endParaRPr lang="en-US" dirty="0"/>
          </a:p>
          <a:p>
            <a:endParaRPr lang="en-US" dirty="0"/>
          </a:p>
        </p:txBody>
      </p:sp>
      <p:sp>
        <p:nvSpPr>
          <p:cNvPr id="5" name="TextBox 4">
            <a:extLst>
              <a:ext uri="{FF2B5EF4-FFF2-40B4-BE49-F238E27FC236}">
                <a16:creationId xmlns:a16="http://schemas.microsoft.com/office/drawing/2014/main" id="{9A4D1A2D-4D3B-9963-E842-8D9EA529BB29}"/>
              </a:ext>
            </a:extLst>
          </p:cNvPr>
          <p:cNvSpPr txBox="1"/>
          <p:nvPr/>
        </p:nvSpPr>
        <p:spPr>
          <a:xfrm>
            <a:off x="87795" y="6503509"/>
            <a:ext cx="2317475" cy="276999"/>
          </a:xfrm>
          <a:prstGeom prst="rect">
            <a:avLst/>
          </a:prstGeom>
          <a:noFill/>
        </p:spPr>
        <p:txBody>
          <a:bodyPr wrap="square">
            <a:spAutoFit/>
          </a:bodyPr>
          <a:lstStyle/>
          <a:p>
            <a:r>
              <a:rPr lang="en-US" sz="1200" dirty="0"/>
              <a:t>(U.S. Copyright Office, July 2024)</a:t>
            </a:r>
          </a:p>
        </p:txBody>
      </p:sp>
    </p:spTree>
    <p:extLst>
      <p:ext uri="{BB962C8B-B14F-4D97-AF65-F5344CB8AC3E}">
        <p14:creationId xmlns:p14="http://schemas.microsoft.com/office/powerpoint/2010/main" val="246842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5BBFE-D78E-D74E-5356-37FEC669F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7D9DE7-3448-7F63-A954-2E7A54045AB6}"/>
              </a:ext>
            </a:extLst>
          </p:cNvPr>
          <p:cNvSpPr>
            <a:spLocks noGrp="1"/>
          </p:cNvSpPr>
          <p:nvPr>
            <p:ph type="title"/>
          </p:nvPr>
        </p:nvSpPr>
        <p:spPr/>
        <p:txBody>
          <a:bodyPr>
            <a:normAutofit/>
          </a:bodyPr>
          <a:lstStyle/>
          <a:p>
            <a:r>
              <a:rPr lang="en-US" dirty="0"/>
              <a:t>Alternative remedies</a:t>
            </a:r>
          </a:p>
        </p:txBody>
      </p:sp>
      <p:sp>
        <p:nvSpPr>
          <p:cNvPr id="3" name="Content Placeholder 2">
            <a:extLst>
              <a:ext uri="{FF2B5EF4-FFF2-40B4-BE49-F238E27FC236}">
                <a16:creationId xmlns:a16="http://schemas.microsoft.com/office/drawing/2014/main" id="{089A8B14-88C6-59EC-380C-98BE22F4A922}"/>
              </a:ext>
            </a:extLst>
          </p:cNvPr>
          <p:cNvSpPr>
            <a:spLocks noGrp="1"/>
          </p:cNvSpPr>
          <p:nvPr>
            <p:ph idx="1"/>
          </p:nvPr>
        </p:nvSpPr>
        <p:spPr>
          <a:xfrm>
            <a:off x="714214" y="1267686"/>
            <a:ext cx="10515600" cy="4667250"/>
          </a:xfrm>
        </p:spPr>
        <p:txBody>
          <a:bodyPr>
            <a:normAutofit fontScale="85000" lnSpcReduction="20000"/>
          </a:bodyPr>
          <a:lstStyle/>
          <a:p>
            <a:r>
              <a:rPr lang="en-US" dirty="0"/>
              <a:t>If an AI output copies protectable expressive elements of a specific work (not just its “style”), copyright infringement may still apply.</a:t>
            </a:r>
          </a:p>
          <a:p>
            <a:r>
              <a:rPr lang="en-US" dirty="0"/>
              <a:t>Otherwise, requesting outputs “in the style of” some artist or author may have remedies outside of copyright:</a:t>
            </a:r>
          </a:p>
          <a:p>
            <a:pPr lvl="1"/>
            <a:r>
              <a:rPr lang="en-US" dirty="0"/>
              <a:t>Laws governing </a:t>
            </a:r>
            <a:r>
              <a:rPr lang="en-US" b="1" dirty="0"/>
              <a:t>use of brand/identity </a:t>
            </a:r>
            <a:r>
              <a:rPr lang="en-US" dirty="0"/>
              <a:t>(e.g. voice, likeness), including the Lanham Act (unfair competition)</a:t>
            </a:r>
          </a:p>
          <a:p>
            <a:pPr lvl="1"/>
            <a:r>
              <a:rPr lang="en-US" b="1" dirty="0"/>
              <a:t>Trademark</a:t>
            </a:r>
            <a:r>
              <a:rPr lang="en-US" dirty="0"/>
              <a:t> law: misuse of brand identifiers</a:t>
            </a:r>
          </a:p>
          <a:p>
            <a:pPr lvl="1"/>
            <a:r>
              <a:rPr lang="en-US" b="1" dirty="0"/>
              <a:t>Right of publicity</a:t>
            </a:r>
            <a:r>
              <a:rPr lang="en-US" dirty="0"/>
              <a:t>: where a particular style is closely identified with a living artist’s identity or likeness</a:t>
            </a:r>
          </a:p>
          <a:p>
            <a:pPr lvl="1"/>
            <a:r>
              <a:rPr lang="en-US" b="1" dirty="0"/>
              <a:t>Deceptive practice</a:t>
            </a:r>
            <a:r>
              <a:rPr lang="en-US" dirty="0"/>
              <a:t>: when the violation deceives consumers, exploits their reputation, diminishes the value of existing/future works</a:t>
            </a:r>
          </a:p>
        </p:txBody>
      </p:sp>
      <p:sp>
        <p:nvSpPr>
          <p:cNvPr id="4" name="TextBox 3">
            <a:extLst>
              <a:ext uri="{FF2B5EF4-FFF2-40B4-BE49-F238E27FC236}">
                <a16:creationId xmlns:a16="http://schemas.microsoft.com/office/drawing/2014/main" id="{E979E6C6-F60F-439E-F645-EE770688D512}"/>
              </a:ext>
            </a:extLst>
          </p:cNvPr>
          <p:cNvSpPr txBox="1"/>
          <p:nvPr/>
        </p:nvSpPr>
        <p:spPr>
          <a:xfrm>
            <a:off x="87795" y="6503509"/>
            <a:ext cx="2317475" cy="276999"/>
          </a:xfrm>
          <a:prstGeom prst="rect">
            <a:avLst/>
          </a:prstGeom>
          <a:noFill/>
        </p:spPr>
        <p:txBody>
          <a:bodyPr wrap="square">
            <a:spAutoFit/>
          </a:bodyPr>
          <a:lstStyle/>
          <a:p>
            <a:r>
              <a:rPr lang="en-US" sz="1200" dirty="0"/>
              <a:t>(U.S. Copyright Office, July 2024)</a:t>
            </a:r>
          </a:p>
        </p:txBody>
      </p:sp>
    </p:spTree>
    <p:extLst>
      <p:ext uri="{BB962C8B-B14F-4D97-AF65-F5344CB8AC3E}">
        <p14:creationId xmlns:p14="http://schemas.microsoft.com/office/powerpoint/2010/main" val="389370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54E60-3F4D-3A5C-C008-1D2CE4370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06BA61-7DD5-B128-B1EF-1425A5C51CEE}"/>
              </a:ext>
            </a:extLst>
          </p:cNvPr>
          <p:cNvSpPr>
            <a:spLocks noGrp="1"/>
          </p:cNvSpPr>
          <p:nvPr>
            <p:ph type="title"/>
          </p:nvPr>
        </p:nvSpPr>
        <p:spPr/>
        <p:txBody>
          <a:bodyPr>
            <a:normAutofit/>
          </a:bodyPr>
          <a:lstStyle/>
          <a:p>
            <a:r>
              <a:rPr lang="en-US" dirty="0"/>
              <a:t>Office: existing laws are sufficient</a:t>
            </a:r>
          </a:p>
        </p:txBody>
      </p:sp>
      <p:sp>
        <p:nvSpPr>
          <p:cNvPr id="3" name="Content Placeholder 2">
            <a:extLst>
              <a:ext uri="{FF2B5EF4-FFF2-40B4-BE49-F238E27FC236}">
                <a16:creationId xmlns:a16="http://schemas.microsoft.com/office/drawing/2014/main" id="{5BD8BE64-9829-3254-D5C9-8BDE2F9DEE00}"/>
              </a:ext>
            </a:extLst>
          </p:cNvPr>
          <p:cNvSpPr>
            <a:spLocks noGrp="1"/>
          </p:cNvSpPr>
          <p:nvPr>
            <p:ph idx="1"/>
          </p:nvPr>
        </p:nvSpPr>
        <p:spPr>
          <a:xfrm>
            <a:off x="838200" y="1236689"/>
            <a:ext cx="10515600" cy="4667250"/>
          </a:xfrm>
        </p:spPr>
        <p:txBody>
          <a:bodyPr>
            <a:normAutofit lnSpcReduction="10000"/>
          </a:bodyPr>
          <a:lstStyle/>
          <a:p>
            <a:r>
              <a:rPr lang="en-US" dirty="0"/>
              <a:t>In sum, the Copyright Office finds several sources of protection under </a:t>
            </a:r>
            <a:r>
              <a:rPr lang="en-US" b="1" dirty="0"/>
              <a:t>existing laws </a:t>
            </a:r>
            <a:r>
              <a:rPr lang="en-US" dirty="0"/>
              <a:t>that may be effective against unfair or deceptive copying of artistic style.</a:t>
            </a:r>
          </a:p>
          <a:p>
            <a:r>
              <a:rPr lang="en-US" dirty="0"/>
              <a:t>Extending federal copyright or creating new “property-like” rights in style would risk overreach and hinder creative progress.</a:t>
            </a:r>
          </a:p>
          <a:p>
            <a:r>
              <a:rPr lang="en-US" dirty="0"/>
              <a:t>Therefore the Office </a:t>
            </a:r>
            <a:r>
              <a:rPr lang="en-US" b="1" dirty="0"/>
              <a:t>does not recommend including style as protected subject matter under a federal digital replica law at this time</a:t>
            </a:r>
          </a:p>
        </p:txBody>
      </p:sp>
      <p:sp>
        <p:nvSpPr>
          <p:cNvPr id="4" name="TextBox 3">
            <a:extLst>
              <a:ext uri="{FF2B5EF4-FFF2-40B4-BE49-F238E27FC236}">
                <a16:creationId xmlns:a16="http://schemas.microsoft.com/office/drawing/2014/main" id="{7395D034-40BA-E5A3-5E59-FBA15EEDCBFF}"/>
              </a:ext>
            </a:extLst>
          </p:cNvPr>
          <p:cNvSpPr txBox="1"/>
          <p:nvPr/>
        </p:nvSpPr>
        <p:spPr>
          <a:xfrm>
            <a:off x="87795" y="6503509"/>
            <a:ext cx="2317475" cy="276999"/>
          </a:xfrm>
          <a:prstGeom prst="rect">
            <a:avLst/>
          </a:prstGeom>
          <a:noFill/>
        </p:spPr>
        <p:txBody>
          <a:bodyPr wrap="square">
            <a:spAutoFit/>
          </a:bodyPr>
          <a:lstStyle/>
          <a:p>
            <a:r>
              <a:rPr lang="en-US" sz="1200" dirty="0"/>
              <a:t>(U.S. Copyright Office, July 2024)</a:t>
            </a:r>
          </a:p>
        </p:txBody>
      </p:sp>
    </p:spTree>
    <p:extLst>
      <p:ext uri="{BB962C8B-B14F-4D97-AF65-F5344CB8AC3E}">
        <p14:creationId xmlns:p14="http://schemas.microsoft.com/office/powerpoint/2010/main" val="385242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DACC6-9D35-D2D9-7C5B-3E7636ED5B78}"/>
              </a:ext>
            </a:extLst>
          </p:cNvPr>
          <p:cNvSpPr>
            <a:spLocks noGrp="1"/>
          </p:cNvSpPr>
          <p:nvPr>
            <p:ph type="title"/>
          </p:nvPr>
        </p:nvSpPr>
        <p:spPr/>
        <p:txBody>
          <a:bodyPr/>
          <a:lstStyle/>
          <a:p>
            <a:r>
              <a:rPr lang="en-US" dirty="0"/>
              <a:t>Part Two: “Copyrightability”</a:t>
            </a:r>
            <a:br>
              <a:rPr lang="en-US" dirty="0"/>
            </a:br>
            <a:r>
              <a:rPr lang="en-US" dirty="0"/>
              <a:t>January 2025</a:t>
            </a:r>
          </a:p>
        </p:txBody>
      </p:sp>
    </p:spTree>
    <p:extLst>
      <p:ext uri="{BB962C8B-B14F-4D97-AF65-F5344CB8AC3E}">
        <p14:creationId xmlns:p14="http://schemas.microsoft.com/office/powerpoint/2010/main" val="18501592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7A718-86A5-4A60-9BDF-C5F17217E8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D08681-BA31-E8E9-FE3E-2BC01F0B9B68}"/>
              </a:ext>
            </a:extLst>
          </p:cNvPr>
          <p:cNvSpPr>
            <a:spLocks noGrp="1"/>
          </p:cNvSpPr>
          <p:nvPr>
            <p:ph type="title"/>
          </p:nvPr>
        </p:nvSpPr>
        <p:spPr/>
        <p:txBody>
          <a:bodyPr>
            <a:normAutofit/>
          </a:bodyPr>
          <a:lstStyle/>
          <a:p>
            <a:r>
              <a:rPr lang="en-US" dirty="0"/>
              <a:t>Human authorship requirement</a:t>
            </a:r>
          </a:p>
        </p:txBody>
      </p:sp>
      <p:sp>
        <p:nvSpPr>
          <p:cNvPr id="3" name="Content Placeholder 2">
            <a:extLst>
              <a:ext uri="{FF2B5EF4-FFF2-40B4-BE49-F238E27FC236}">
                <a16:creationId xmlns:a16="http://schemas.microsoft.com/office/drawing/2014/main" id="{FCC3F44D-D6FE-8212-35BE-4D8B741D38CE}"/>
              </a:ext>
            </a:extLst>
          </p:cNvPr>
          <p:cNvSpPr>
            <a:spLocks noGrp="1"/>
          </p:cNvSpPr>
          <p:nvPr>
            <p:ph idx="1"/>
          </p:nvPr>
        </p:nvSpPr>
        <p:spPr>
          <a:xfrm>
            <a:off x="838200" y="1145529"/>
            <a:ext cx="10515600" cy="5357980"/>
          </a:xfrm>
        </p:spPr>
        <p:txBody>
          <a:bodyPr>
            <a:normAutofit fontScale="92500" lnSpcReduction="10000"/>
          </a:bodyPr>
          <a:lstStyle/>
          <a:p>
            <a:r>
              <a:rPr lang="en-US" dirty="0"/>
              <a:t>Copyright requires human authorship</a:t>
            </a:r>
          </a:p>
          <a:p>
            <a:pPr lvl="1"/>
            <a:r>
              <a:rPr lang="en-US" dirty="0"/>
              <a:t>U.S. law protects human “authors” who fix original expression; courts reject non-human claims (</a:t>
            </a:r>
            <a:r>
              <a:rPr lang="en-US" i="1" dirty="0" err="1"/>
              <a:t>Urantia</a:t>
            </a:r>
            <a:r>
              <a:rPr lang="en-US" dirty="0"/>
              <a:t>; </a:t>
            </a:r>
            <a:r>
              <a:rPr lang="en-US" i="1" dirty="0"/>
              <a:t>Naruto </a:t>
            </a:r>
            <a:r>
              <a:rPr lang="en-US" dirty="0"/>
              <a:t>(the monkey selfie case), </a:t>
            </a:r>
            <a:r>
              <a:rPr lang="en-US" i="1" dirty="0"/>
              <a:t>Thaler</a:t>
            </a:r>
            <a:r>
              <a:rPr lang="en-US" dirty="0"/>
              <a:t>)</a:t>
            </a:r>
          </a:p>
          <a:p>
            <a:pPr lvl="1"/>
            <a:r>
              <a:rPr lang="en-US" dirty="0"/>
              <a:t>In most cases, humans will be involved and “the work will be copyrightable to the extent their contributions qualify as authorship”</a:t>
            </a:r>
          </a:p>
          <a:p>
            <a:pPr lvl="2"/>
            <a:r>
              <a:rPr lang="en-US" dirty="0"/>
              <a:t>human authorship is “bedrock.” Originality is required &amp; “sweat of the brow” isn’t enough (1991-</a:t>
            </a:r>
            <a:r>
              <a:rPr lang="en-US" i="1" dirty="0"/>
              <a:t>Feist</a:t>
            </a:r>
            <a:r>
              <a:rPr lang="en-US" dirty="0"/>
              <a:t>).</a:t>
            </a:r>
          </a:p>
          <a:p>
            <a:pPr lvl="2"/>
            <a:r>
              <a:rPr lang="en-US" dirty="0"/>
              <a:t>Using machines as tools is fine when humans make creative choices (1884-</a:t>
            </a:r>
            <a:r>
              <a:rPr lang="en-US" i="1" dirty="0"/>
              <a:t>Burrow-Giles</a:t>
            </a:r>
            <a:r>
              <a:rPr lang="en-US" dirty="0"/>
              <a:t>).</a:t>
            </a:r>
          </a:p>
          <a:p>
            <a:pPr lvl="2"/>
            <a:r>
              <a:rPr lang="en-US" dirty="0"/>
              <a:t>Giving suggestions and directions is insufficient to qualify as authorship (1988-</a:t>
            </a:r>
            <a:r>
              <a:rPr lang="en-US" i="1" dirty="0"/>
              <a:t>Community for Creative Non-Violence</a:t>
            </a:r>
            <a:r>
              <a:rPr lang="en-US" dirty="0"/>
              <a:t>)</a:t>
            </a:r>
          </a:p>
        </p:txBody>
      </p:sp>
      <p:sp>
        <p:nvSpPr>
          <p:cNvPr id="4" name="TextBox 3">
            <a:extLst>
              <a:ext uri="{FF2B5EF4-FFF2-40B4-BE49-F238E27FC236}">
                <a16:creationId xmlns:a16="http://schemas.microsoft.com/office/drawing/2014/main" id="{68470865-AD64-7A72-3883-A08735FD1DD6}"/>
              </a:ext>
            </a:extLst>
          </p:cNvPr>
          <p:cNvSpPr txBox="1"/>
          <p:nvPr/>
        </p:nvSpPr>
        <p:spPr>
          <a:xfrm>
            <a:off x="87794" y="6503509"/>
            <a:ext cx="2668657" cy="276999"/>
          </a:xfrm>
          <a:prstGeom prst="rect">
            <a:avLst/>
          </a:prstGeom>
          <a:noFill/>
        </p:spPr>
        <p:txBody>
          <a:bodyPr wrap="square">
            <a:spAutoFit/>
          </a:bodyPr>
          <a:lstStyle/>
          <a:p>
            <a:r>
              <a:rPr lang="en-US" sz="1200" dirty="0"/>
              <a:t>(U.S. Copyright Office, January 2025)</a:t>
            </a:r>
          </a:p>
        </p:txBody>
      </p:sp>
    </p:spTree>
    <p:extLst>
      <p:ext uri="{BB962C8B-B14F-4D97-AF65-F5344CB8AC3E}">
        <p14:creationId xmlns:p14="http://schemas.microsoft.com/office/powerpoint/2010/main" val="3070541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B576E-46FF-67A7-F0C5-E27E96F67069}"/>
              </a:ext>
            </a:extLst>
          </p:cNvPr>
          <p:cNvSpPr>
            <a:spLocks noGrp="1"/>
          </p:cNvSpPr>
          <p:nvPr>
            <p:ph type="title"/>
          </p:nvPr>
        </p:nvSpPr>
        <p:spPr/>
        <p:txBody>
          <a:bodyPr/>
          <a:lstStyle/>
          <a:p>
            <a:r>
              <a:rPr lang="en-US" dirty="0"/>
              <a:t>Thaler v. Perlmutter</a:t>
            </a:r>
          </a:p>
        </p:txBody>
      </p:sp>
      <p:sp>
        <p:nvSpPr>
          <p:cNvPr id="3" name="Content Placeholder 2">
            <a:extLst>
              <a:ext uri="{FF2B5EF4-FFF2-40B4-BE49-F238E27FC236}">
                <a16:creationId xmlns:a16="http://schemas.microsoft.com/office/drawing/2014/main" id="{815CE13E-32B1-6267-7C29-95A8ADAD625F}"/>
              </a:ext>
            </a:extLst>
          </p:cNvPr>
          <p:cNvSpPr>
            <a:spLocks noGrp="1"/>
          </p:cNvSpPr>
          <p:nvPr>
            <p:ph idx="1"/>
          </p:nvPr>
        </p:nvSpPr>
        <p:spPr>
          <a:xfrm>
            <a:off x="688932" y="1145528"/>
            <a:ext cx="11170836" cy="5712472"/>
          </a:xfrm>
        </p:spPr>
        <p:txBody>
          <a:bodyPr>
            <a:normAutofit fontScale="92500"/>
          </a:bodyPr>
          <a:lstStyle/>
          <a:p>
            <a:r>
              <a:rPr lang="en-US" dirty="0"/>
              <a:t>Thaler sought to register a copyright for an entirely AI-generated artwork</a:t>
            </a:r>
          </a:p>
          <a:p>
            <a:r>
              <a:rPr lang="en-US" dirty="0"/>
              <a:t>Aug 2023: Court held that copyright protection requires a human author; fully autonomous AI outputs are ineligible for copyright under current U.S. law </a:t>
            </a:r>
          </a:p>
          <a:p>
            <a:r>
              <a:rPr lang="en-US" dirty="0"/>
              <a:t>Mar 2025: D.C. Circuit affirmed the Copyright Office’s longstanding human-authorship requirement.</a:t>
            </a:r>
          </a:p>
          <a:p>
            <a:pPr lvl="1"/>
            <a:r>
              <a:rPr lang="en-US" dirty="0"/>
              <a:t>Court relied on statutory clues (e.g., authorship, duration tied to author’s life) to conclude “author” means human being.</a:t>
            </a:r>
          </a:p>
          <a:p>
            <a:r>
              <a:rPr lang="en-US" dirty="0"/>
              <a:t>Did not address </a:t>
            </a:r>
            <a:r>
              <a:rPr lang="en-US" i="1" dirty="0"/>
              <a:t>how much </a:t>
            </a:r>
            <a:r>
              <a:rPr lang="en-US" dirty="0"/>
              <a:t>human input is required when AI assists a human</a:t>
            </a:r>
          </a:p>
        </p:txBody>
      </p:sp>
    </p:spTree>
    <p:extLst>
      <p:ext uri="{BB962C8B-B14F-4D97-AF65-F5344CB8AC3E}">
        <p14:creationId xmlns:p14="http://schemas.microsoft.com/office/powerpoint/2010/main" val="1313121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71189-D5B9-0EFC-6B5A-CDA70A31ED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D0E11F-EB92-B887-AB3F-47FFD51E5AAA}"/>
              </a:ext>
            </a:extLst>
          </p:cNvPr>
          <p:cNvSpPr>
            <a:spLocks noGrp="1"/>
          </p:cNvSpPr>
          <p:nvPr>
            <p:ph type="title"/>
          </p:nvPr>
        </p:nvSpPr>
        <p:spPr/>
        <p:txBody>
          <a:bodyPr/>
          <a:lstStyle/>
          <a:p>
            <a:r>
              <a:rPr lang="en-US" dirty="0"/>
              <a:t>Thaler v. Perlmutter</a:t>
            </a:r>
          </a:p>
        </p:txBody>
      </p:sp>
      <p:sp>
        <p:nvSpPr>
          <p:cNvPr id="3" name="Content Placeholder 2">
            <a:extLst>
              <a:ext uri="{FF2B5EF4-FFF2-40B4-BE49-F238E27FC236}">
                <a16:creationId xmlns:a16="http://schemas.microsoft.com/office/drawing/2014/main" id="{D29D02CF-395F-753D-025D-9A5D49CDCCB6}"/>
              </a:ext>
            </a:extLst>
          </p:cNvPr>
          <p:cNvSpPr>
            <a:spLocks noGrp="1"/>
          </p:cNvSpPr>
          <p:nvPr>
            <p:ph idx="1"/>
          </p:nvPr>
        </p:nvSpPr>
        <p:spPr>
          <a:xfrm>
            <a:off x="475988" y="1145528"/>
            <a:ext cx="11383779" cy="5438151"/>
          </a:xfrm>
        </p:spPr>
        <p:txBody>
          <a:bodyPr>
            <a:normAutofit fontScale="92500" lnSpcReduction="10000"/>
          </a:bodyPr>
          <a:lstStyle/>
          <a:p>
            <a:r>
              <a:rPr lang="en-US" dirty="0"/>
              <a:t>Thaler filed a petition for certiorari (Oct 2025) asking the U.S. Supreme Court to review the case. Supreme Court has not yet decided whether it will hear the case.</a:t>
            </a:r>
          </a:p>
          <a:p>
            <a:r>
              <a:rPr lang="en-US" dirty="0"/>
              <a:t>If the Supreme Court takes the case, the issue could become open for review and potentially changed, but until then the status quo remains</a:t>
            </a:r>
          </a:p>
          <a:p>
            <a:r>
              <a:rPr lang="en-US" dirty="0"/>
              <a:t>D.C. Circuit ruling remains controlling: </a:t>
            </a:r>
            <a:r>
              <a:rPr lang="en-US" b="1" dirty="0"/>
              <a:t>human involvement is necessary for copyright eligibility.</a:t>
            </a:r>
          </a:p>
          <a:p>
            <a:r>
              <a:rPr lang="en-US" dirty="0"/>
              <a:t>Copyright Office guidance reaffirms: AI-assisted works may qualify only for the human-authored portions. </a:t>
            </a:r>
          </a:p>
          <a:p>
            <a:r>
              <a:rPr lang="en-US" dirty="0"/>
              <a:t>Ongoing uncertainty about </a:t>
            </a:r>
            <a:r>
              <a:rPr lang="en-US" i="1" dirty="0"/>
              <a:t>how much </a:t>
            </a:r>
            <a:r>
              <a:rPr lang="en-US" dirty="0"/>
              <a:t>human contribution is required; future cases likely to clarify.</a:t>
            </a:r>
          </a:p>
        </p:txBody>
      </p:sp>
    </p:spTree>
    <p:extLst>
      <p:ext uri="{BB962C8B-B14F-4D97-AF65-F5344CB8AC3E}">
        <p14:creationId xmlns:p14="http://schemas.microsoft.com/office/powerpoint/2010/main" val="214845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851A7-029C-9DCB-329A-A1C7872719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084AEB-ECD8-0D9D-DD1B-86A818289054}"/>
              </a:ext>
            </a:extLst>
          </p:cNvPr>
          <p:cNvSpPr>
            <a:spLocks noGrp="1"/>
          </p:cNvSpPr>
          <p:nvPr>
            <p:ph type="title"/>
          </p:nvPr>
        </p:nvSpPr>
        <p:spPr/>
        <p:txBody>
          <a:bodyPr>
            <a:normAutofit/>
          </a:bodyPr>
          <a:lstStyle/>
          <a:p>
            <a:r>
              <a:rPr lang="en-US" dirty="0"/>
              <a:t>Assistive Uses of AI Systems</a:t>
            </a:r>
          </a:p>
        </p:txBody>
      </p:sp>
      <p:sp>
        <p:nvSpPr>
          <p:cNvPr id="3" name="Content Placeholder 2">
            <a:extLst>
              <a:ext uri="{FF2B5EF4-FFF2-40B4-BE49-F238E27FC236}">
                <a16:creationId xmlns:a16="http://schemas.microsoft.com/office/drawing/2014/main" id="{9562F8F1-2BFF-2093-2BEA-2B093947B095}"/>
              </a:ext>
            </a:extLst>
          </p:cNvPr>
          <p:cNvSpPr>
            <a:spLocks noGrp="1"/>
          </p:cNvSpPr>
          <p:nvPr>
            <p:ph idx="1"/>
          </p:nvPr>
        </p:nvSpPr>
        <p:spPr>
          <a:xfrm>
            <a:off x="838199" y="1145528"/>
            <a:ext cx="10635641" cy="5505793"/>
          </a:xfrm>
        </p:spPr>
        <p:txBody>
          <a:bodyPr>
            <a:noAutofit/>
          </a:bodyPr>
          <a:lstStyle/>
          <a:p>
            <a:r>
              <a:rPr lang="en-US" sz="2400" dirty="0"/>
              <a:t>Some computer-assisted tool uses have been longstanding and should not affect availability of copyright protection; for example</a:t>
            </a:r>
          </a:p>
          <a:p>
            <a:pPr lvl="1"/>
            <a:r>
              <a:rPr lang="en-US" sz="2000" dirty="0"/>
              <a:t>In music: autotune, developing beats, mixing tracks, identifying chord progressions</a:t>
            </a:r>
          </a:p>
          <a:p>
            <a:pPr lvl="1"/>
            <a:r>
              <a:rPr lang="en-US" sz="2000" dirty="0"/>
              <a:t>software: modifying/debugging code, migrating from one language to another</a:t>
            </a:r>
          </a:p>
          <a:p>
            <a:pPr lvl="1"/>
            <a:r>
              <a:rPr lang="en-US" sz="2000" dirty="0"/>
              <a:t>motion pictures: visual effects, post-production, e.g. aging and de-aging actors</a:t>
            </a:r>
          </a:p>
          <a:p>
            <a:pPr lvl="1"/>
            <a:r>
              <a:rPr lang="en-US" sz="2000" dirty="0"/>
              <a:t>photography: removing people/crowds, stabilizing video, rotoscoping</a:t>
            </a:r>
          </a:p>
          <a:p>
            <a:r>
              <a:rPr lang="en-US" sz="2400" dirty="0"/>
              <a:t>But AI can itself generate works that resemble creative works traditionally protected by copyright</a:t>
            </a:r>
          </a:p>
          <a:p>
            <a:r>
              <a:rPr lang="en-US" sz="2400" dirty="0"/>
              <a:t>Office agrees with the “distinction between </a:t>
            </a:r>
            <a:r>
              <a:rPr lang="en-US" sz="2400" b="1" dirty="0"/>
              <a:t>using AI as a tool </a:t>
            </a:r>
            <a:r>
              <a:rPr lang="en-US" sz="2400" dirty="0"/>
              <a:t>to assist in the creation of works and </a:t>
            </a:r>
            <a:r>
              <a:rPr lang="en-US" sz="2400" b="1" dirty="0"/>
              <a:t>using AI as a stand-in </a:t>
            </a:r>
            <a:r>
              <a:rPr lang="en-US" sz="2400" dirty="0"/>
              <a:t>for human creativity”</a:t>
            </a:r>
          </a:p>
          <a:p>
            <a:pPr lvl="1"/>
            <a:r>
              <a:rPr lang="en-US" sz="2000" dirty="0"/>
              <a:t>Assistive uses </a:t>
            </a:r>
            <a:r>
              <a:rPr lang="en-US" sz="2000" b="1" dirty="0"/>
              <a:t>enhancing</a:t>
            </a:r>
            <a:r>
              <a:rPr lang="en-US" sz="2000" dirty="0"/>
              <a:t> human expression do not limit protection</a:t>
            </a:r>
          </a:p>
          <a:p>
            <a:pPr lvl="1"/>
            <a:r>
              <a:rPr lang="en-US" sz="2000" dirty="0"/>
              <a:t>But if content is entirely AI-generated, it's not protectable</a:t>
            </a:r>
          </a:p>
          <a:p>
            <a:pPr lvl="1"/>
            <a:r>
              <a:rPr lang="en-US" sz="2000" dirty="0"/>
              <a:t>Where AI Systems </a:t>
            </a:r>
            <a:r>
              <a:rPr lang="en-US" sz="2000" b="1" dirty="0"/>
              <a:t>make expressive choices </a:t>
            </a:r>
            <a:r>
              <a:rPr lang="en-US" sz="2000" dirty="0"/>
              <a:t>“require further analysis”</a:t>
            </a:r>
          </a:p>
          <a:p>
            <a:pPr lvl="1"/>
            <a:r>
              <a:rPr lang="en-US" sz="2000" dirty="0"/>
              <a:t>This distinction depends on </a:t>
            </a:r>
            <a:r>
              <a:rPr lang="en-US" sz="2000" i="1" dirty="0"/>
              <a:t>how</a:t>
            </a:r>
            <a:r>
              <a:rPr lang="en-US" sz="2000" dirty="0"/>
              <a:t> the system is being used, not on its inherent characteristics</a:t>
            </a:r>
          </a:p>
        </p:txBody>
      </p:sp>
      <p:sp>
        <p:nvSpPr>
          <p:cNvPr id="4" name="TextBox 3">
            <a:extLst>
              <a:ext uri="{FF2B5EF4-FFF2-40B4-BE49-F238E27FC236}">
                <a16:creationId xmlns:a16="http://schemas.microsoft.com/office/drawing/2014/main" id="{A6837815-3D71-3D5F-2C51-4CD3A9601733}"/>
              </a:ext>
            </a:extLst>
          </p:cNvPr>
          <p:cNvSpPr txBox="1"/>
          <p:nvPr/>
        </p:nvSpPr>
        <p:spPr>
          <a:xfrm>
            <a:off x="87794" y="6503509"/>
            <a:ext cx="2668657" cy="276999"/>
          </a:xfrm>
          <a:prstGeom prst="rect">
            <a:avLst/>
          </a:prstGeom>
          <a:noFill/>
        </p:spPr>
        <p:txBody>
          <a:bodyPr wrap="square">
            <a:spAutoFit/>
          </a:bodyPr>
          <a:lstStyle/>
          <a:p>
            <a:r>
              <a:rPr lang="en-US" sz="1200" dirty="0"/>
              <a:t>(U.S. Copyright Office, January 2025)</a:t>
            </a:r>
          </a:p>
        </p:txBody>
      </p:sp>
    </p:spTree>
    <p:extLst>
      <p:ext uri="{BB962C8B-B14F-4D97-AF65-F5344CB8AC3E}">
        <p14:creationId xmlns:p14="http://schemas.microsoft.com/office/powerpoint/2010/main" val="290426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BF593-C3CE-F56C-845B-E934C0FBB3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54875B-4EAF-25AC-42CA-18E052CA9F68}"/>
              </a:ext>
            </a:extLst>
          </p:cNvPr>
          <p:cNvSpPr>
            <a:spLocks noGrp="1"/>
          </p:cNvSpPr>
          <p:nvPr>
            <p:ph type="title"/>
          </p:nvPr>
        </p:nvSpPr>
        <p:spPr/>
        <p:txBody>
          <a:bodyPr>
            <a:normAutofit/>
          </a:bodyPr>
          <a:lstStyle/>
          <a:p>
            <a:r>
              <a:rPr lang="en-US" dirty="0"/>
              <a:t>Prompting</a:t>
            </a:r>
          </a:p>
        </p:txBody>
      </p:sp>
      <p:sp>
        <p:nvSpPr>
          <p:cNvPr id="3" name="Content Placeholder 2">
            <a:extLst>
              <a:ext uri="{FF2B5EF4-FFF2-40B4-BE49-F238E27FC236}">
                <a16:creationId xmlns:a16="http://schemas.microsoft.com/office/drawing/2014/main" id="{277FC780-F341-6201-6ECA-DFFF5D1ED01A}"/>
              </a:ext>
            </a:extLst>
          </p:cNvPr>
          <p:cNvSpPr>
            <a:spLocks noGrp="1"/>
          </p:cNvSpPr>
          <p:nvPr>
            <p:ph idx="1"/>
          </p:nvPr>
        </p:nvSpPr>
        <p:spPr/>
        <p:txBody>
          <a:bodyPr>
            <a:normAutofit fontScale="70000" lnSpcReduction="20000"/>
          </a:bodyPr>
          <a:lstStyle/>
          <a:p>
            <a:r>
              <a:rPr lang="en-US" dirty="0"/>
              <a:t>The Office concludes that, given current generally available technology, </a:t>
            </a:r>
            <a:r>
              <a:rPr lang="en-US" b="1" dirty="0"/>
              <a:t>prompts alone do not provide sufficient human control to make users of an AI system the authors of the output.</a:t>
            </a:r>
          </a:p>
          <a:p>
            <a:pPr lvl="1"/>
            <a:r>
              <a:rPr lang="en-US" dirty="0"/>
              <a:t>Prompts do not appear to adequately </a:t>
            </a:r>
            <a:r>
              <a:rPr lang="en-US" b="1" dirty="0"/>
              <a:t>determine the expressive elements produced</a:t>
            </a:r>
            <a:r>
              <a:rPr lang="en-US" dirty="0"/>
              <a:t>, or </a:t>
            </a:r>
            <a:r>
              <a:rPr lang="en-US" b="1" dirty="0"/>
              <a:t>control how the system translates them</a:t>
            </a:r>
            <a:r>
              <a:rPr lang="en-US" dirty="0"/>
              <a:t> into an output</a:t>
            </a:r>
          </a:p>
          <a:p>
            <a:pPr lvl="1"/>
            <a:r>
              <a:rPr lang="en-US" dirty="0"/>
              <a:t>The system is what is "responsible for determining expressive elements in an output...[i.e.] the way [a user's] idea is expressed;" particularly </a:t>
            </a:r>
            <a:r>
              <a:rPr lang="en-US" dirty="0" err="1"/>
              <a:t>genAI</a:t>
            </a:r>
            <a:r>
              <a:rPr lang="en-US" dirty="0"/>
              <a:t> systems that rewrite prompts internally</a:t>
            </a:r>
          </a:p>
          <a:p>
            <a:r>
              <a:rPr lang="en-US" b="1" dirty="0"/>
              <a:t>Repeatedly revising prompts does not change this analysis</a:t>
            </a:r>
            <a:r>
              <a:rPr lang="en-US" dirty="0"/>
              <a:t> or provide a sufficient basis for claiming copyright in the output</a:t>
            </a:r>
          </a:p>
          <a:p>
            <a:pPr lvl="1"/>
            <a:r>
              <a:rPr lang="en-US" dirty="0"/>
              <a:t>Time, expense, effort is irrelevant ("sweat of the brow")</a:t>
            </a:r>
          </a:p>
          <a:p>
            <a:pPr lvl="1"/>
            <a:r>
              <a:rPr lang="en-US" dirty="0"/>
              <a:t>Inputting a revised prompt is not materially different than inputting a single prompt--it's a "rerolling" of the dice that doesn't alter that degree of control over the process</a:t>
            </a:r>
          </a:p>
          <a:p>
            <a:pPr lvl="1"/>
            <a:r>
              <a:rPr lang="en-US" dirty="0"/>
              <a:t>No matter how many times a prompt is revised and resubmitted, the final output reflects the user’s acceptance of the AI system’s interpretation, rather than authorship of the expression it contains.</a:t>
            </a:r>
          </a:p>
          <a:p>
            <a:endParaRPr lang="en-US" dirty="0"/>
          </a:p>
        </p:txBody>
      </p:sp>
      <p:sp>
        <p:nvSpPr>
          <p:cNvPr id="4" name="TextBox 3">
            <a:extLst>
              <a:ext uri="{FF2B5EF4-FFF2-40B4-BE49-F238E27FC236}">
                <a16:creationId xmlns:a16="http://schemas.microsoft.com/office/drawing/2014/main" id="{CEB89AC2-75F3-9C70-DEEF-374FDDC35113}"/>
              </a:ext>
            </a:extLst>
          </p:cNvPr>
          <p:cNvSpPr txBox="1"/>
          <p:nvPr/>
        </p:nvSpPr>
        <p:spPr>
          <a:xfrm>
            <a:off x="87794" y="6503509"/>
            <a:ext cx="2668657" cy="276999"/>
          </a:xfrm>
          <a:prstGeom prst="rect">
            <a:avLst/>
          </a:prstGeom>
          <a:noFill/>
        </p:spPr>
        <p:txBody>
          <a:bodyPr wrap="square">
            <a:spAutoFit/>
          </a:bodyPr>
          <a:lstStyle/>
          <a:p>
            <a:r>
              <a:rPr lang="en-US" sz="1200" dirty="0"/>
              <a:t>(U.S. Copyright Office, January 2025)</a:t>
            </a:r>
          </a:p>
        </p:txBody>
      </p:sp>
    </p:spTree>
    <p:extLst>
      <p:ext uri="{BB962C8B-B14F-4D97-AF65-F5344CB8AC3E}">
        <p14:creationId xmlns:p14="http://schemas.microsoft.com/office/powerpoint/2010/main" val="1011690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8C76A-C811-556D-05E7-4A9BEA5336D1}"/>
              </a:ext>
            </a:extLst>
          </p:cNvPr>
          <p:cNvSpPr>
            <a:spLocks noGrp="1"/>
          </p:cNvSpPr>
          <p:nvPr>
            <p:ph type="title"/>
          </p:nvPr>
        </p:nvSpPr>
        <p:spPr/>
        <p:txBody>
          <a:bodyPr>
            <a:normAutofit/>
          </a:bodyPr>
          <a:lstStyle/>
          <a:p>
            <a:r>
              <a:rPr lang="en-US" dirty="0"/>
              <a:t>Outline</a:t>
            </a:r>
          </a:p>
        </p:txBody>
      </p:sp>
      <p:sp>
        <p:nvSpPr>
          <p:cNvPr id="3" name="Content Placeholder 2">
            <a:extLst>
              <a:ext uri="{FF2B5EF4-FFF2-40B4-BE49-F238E27FC236}">
                <a16:creationId xmlns:a16="http://schemas.microsoft.com/office/drawing/2014/main" id="{2537A550-1666-AEEB-BDC1-9F31956265AF}"/>
              </a:ext>
            </a:extLst>
          </p:cNvPr>
          <p:cNvSpPr>
            <a:spLocks noGrp="1"/>
          </p:cNvSpPr>
          <p:nvPr>
            <p:ph idx="1"/>
          </p:nvPr>
        </p:nvSpPr>
        <p:spPr/>
        <p:txBody>
          <a:bodyPr/>
          <a:lstStyle/>
          <a:p>
            <a:r>
              <a:rPr lang="en-US" dirty="0"/>
              <a:t>Quick copyright primer</a:t>
            </a:r>
          </a:p>
          <a:p>
            <a:r>
              <a:rPr lang="en-US" dirty="0"/>
              <a:t>U.S. Copyright Office: “Copyright and AI” series</a:t>
            </a:r>
          </a:p>
          <a:p>
            <a:r>
              <a:rPr lang="en-US" dirty="0"/>
              <a:t>A review of recent cases</a:t>
            </a:r>
          </a:p>
          <a:p>
            <a:pPr lvl="1"/>
            <a:r>
              <a:rPr lang="en-US" dirty="0"/>
              <a:t>Bartz v. Anthropic</a:t>
            </a:r>
          </a:p>
          <a:p>
            <a:pPr lvl="1"/>
            <a:r>
              <a:rPr lang="en-US" dirty="0"/>
              <a:t>OpenAI and Microsoft consolidated cases</a:t>
            </a:r>
          </a:p>
          <a:p>
            <a:pPr lvl="1"/>
            <a:r>
              <a:rPr lang="en-US" dirty="0" err="1"/>
              <a:t>Kadrey</a:t>
            </a:r>
            <a:r>
              <a:rPr lang="en-US" dirty="0"/>
              <a:t> v. Meta</a:t>
            </a:r>
          </a:p>
          <a:p>
            <a:pPr lvl="1"/>
            <a:r>
              <a:rPr lang="en-US" dirty="0"/>
              <a:t>Martinez-Conde v. Apple Inc.</a:t>
            </a:r>
          </a:p>
          <a:p>
            <a:r>
              <a:rPr lang="en-US" dirty="0"/>
              <a:t>Conclusion</a:t>
            </a:r>
          </a:p>
          <a:p>
            <a:endParaRPr lang="en-US" dirty="0"/>
          </a:p>
        </p:txBody>
      </p:sp>
    </p:spTree>
    <p:extLst>
      <p:ext uri="{BB962C8B-B14F-4D97-AF65-F5344CB8AC3E}">
        <p14:creationId xmlns:p14="http://schemas.microsoft.com/office/powerpoint/2010/main" val="3140905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9FD1B-7837-BACE-373D-F74E608356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851426-E5C1-6413-BF18-6A748710BFDC}"/>
              </a:ext>
            </a:extLst>
          </p:cNvPr>
          <p:cNvSpPr>
            <a:spLocks noGrp="1"/>
          </p:cNvSpPr>
          <p:nvPr>
            <p:ph type="title"/>
          </p:nvPr>
        </p:nvSpPr>
        <p:spPr/>
        <p:txBody>
          <a:bodyPr>
            <a:normAutofit/>
          </a:bodyPr>
          <a:lstStyle/>
          <a:p>
            <a:r>
              <a:rPr lang="en-US" dirty="0"/>
              <a:t>AI modifications of human content</a:t>
            </a:r>
          </a:p>
        </p:txBody>
      </p:sp>
      <p:sp>
        <p:nvSpPr>
          <p:cNvPr id="3" name="Content Placeholder 2">
            <a:extLst>
              <a:ext uri="{FF2B5EF4-FFF2-40B4-BE49-F238E27FC236}">
                <a16:creationId xmlns:a16="http://schemas.microsoft.com/office/drawing/2014/main" id="{8BF6FAD6-77CA-8822-69AD-A21CE9E9EEDC}"/>
              </a:ext>
            </a:extLst>
          </p:cNvPr>
          <p:cNvSpPr>
            <a:spLocks noGrp="1"/>
          </p:cNvSpPr>
          <p:nvPr>
            <p:ph idx="1"/>
          </p:nvPr>
        </p:nvSpPr>
        <p:spPr>
          <a:xfrm>
            <a:off x="838200" y="1145528"/>
            <a:ext cx="10515600" cy="5325013"/>
          </a:xfrm>
        </p:spPr>
        <p:txBody>
          <a:bodyPr>
            <a:normAutofit fontScale="92500"/>
          </a:bodyPr>
          <a:lstStyle/>
          <a:p>
            <a:r>
              <a:rPr lang="en-US" dirty="0"/>
              <a:t>If you input </a:t>
            </a:r>
            <a:r>
              <a:rPr lang="en-US" b="1" dirty="0"/>
              <a:t>your own copyrightable content</a:t>
            </a:r>
            <a:r>
              <a:rPr lang="en-US" dirty="0"/>
              <a:t> (e.g., sketch, text) </a:t>
            </a:r>
            <a:r>
              <a:rPr lang="en-US" b="1" dirty="0"/>
              <a:t>and it’s perceptible in the output</a:t>
            </a:r>
            <a:r>
              <a:rPr lang="en-US" dirty="0"/>
              <a:t>, </a:t>
            </a:r>
            <a:r>
              <a:rPr lang="en-US" b="1" dirty="0"/>
              <a:t>your expression is protected</a:t>
            </a:r>
          </a:p>
          <a:p>
            <a:pPr lvl="1"/>
            <a:r>
              <a:rPr lang="en-US" dirty="0"/>
              <a:t>"where human-authored inputs are reflected in the output, they contribute more than just an intellectual conception"</a:t>
            </a:r>
          </a:p>
          <a:p>
            <a:pPr lvl="1"/>
            <a:r>
              <a:rPr lang="en-US" dirty="0"/>
              <a:t>the uploading of content limits the "range of expressive output that is objectively foreseeable"</a:t>
            </a:r>
          </a:p>
          <a:p>
            <a:pPr lvl="1"/>
            <a:r>
              <a:rPr lang="en-US" dirty="0"/>
              <a:t>a specified starting point "constrains the 'autonomy' of the output"</a:t>
            </a:r>
          </a:p>
          <a:p>
            <a:r>
              <a:rPr lang="en-US" dirty="0"/>
              <a:t>This is different from prompts that merely communicate desired outcomes</a:t>
            </a:r>
          </a:p>
        </p:txBody>
      </p:sp>
      <p:sp>
        <p:nvSpPr>
          <p:cNvPr id="4" name="TextBox 3">
            <a:extLst>
              <a:ext uri="{FF2B5EF4-FFF2-40B4-BE49-F238E27FC236}">
                <a16:creationId xmlns:a16="http://schemas.microsoft.com/office/drawing/2014/main" id="{3E64AFEB-31D7-E3E3-771D-AF0EC6696C6A}"/>
              </a:ext>
            </a:extLst>
          </p:cNvPr>
          <p:cNvSpPr txBox="1"/>
          <p:nvPr/>
        </p:nvSpPr>
        <p:spPr>
          <a:xfrm>
            <a:off x="87794" y="6503509"/>
            <a:ext cx="2668657" cy="276999"/>
          </a:xfrm>
          <a:prstGeom prst="rect">
            <a:avLst/>
          </a:prstGeom>
          <a:noFill/>
        </p:spPr>
        <p:txBody>
          <a:bodyPr wrap="square">
            <a:spAutoFit/>
          </a:bodyPr>
          <a:lstStyle/>
          <a:p>
            <a:r>
              <a:rPr lang="en-US" sz="1200" dirty="0"/>
              <a:t>(U.S. Copyright Office, January 2025)</a:t>
            </a:r>
          </a:p>
        </p:txBody>
      </p:sp>
    </p:spTree>
    <p:extLst>
      <p:ext uri="{BB962C8B-B14F-4D97-AF65-F5344CB8AC3E}">
        <p14:creationId xmlns:p14="http://schemas.microsoft.com/office/powerpoint/2010/main" val="362478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4095E-FE44-C429-80F7-19BA767F8FEA}"/>
              </a:ext>
            </a:extLst>
          </p:cNvPr>
          <p:cNvSpPr>
            <a:spLocks noGrp="1"/>
          </p:cNvSpPr>
          <p:nvPr>
            <p:ph type="title"/>
          </p:nvPr>
        </p:nvSpPr>
        <p:spPr/>
        <p:txBody>
          <a:bodyPr>
            <a:normAutofit/>
          </a:bodyPr>
          <a:lstStyle/>
          <a:p>
            <a:r>
              <a:rPr lang="en-US" dirty="0"/>
              <a:t>Kris </a:t>
            </a:r>
            <a:r>
              <a:rPr lang="en-US" dirty="0" err="1"/>
              <a:t>Kashtanova</a:t>
            </a:r>
            <a:endParaRPr lang="en-US" dirty="0"/>
          </a:p>
        </p:txBody>
      </p:sp>
      <p:sp>
        <p:nvSpPr>
          <p:cNvPr id="3" name="Content Placeholder 2">
            <a:extLst>
              <a:ext uri="{FF2B5EF4-FFF2-40B4-BE49-F238E27FC236}">
                <a16:creationId xmlns:a16="http://schemas.microsoft.com/office/drawing/2014/main" id="{20EAD0E5-9FEB-443D-8804-11274CFE00AB}"/>
              </a:ext>
            </a:extLst>
          </p:cNvPr>
          <p:cNvSpPr>
            <a:spLocks noGrp="1"/>
          </p:cNvSpPr>
          <p:nvPr>
            <p:ph idx="1"/>
          </p:nvPr>
        </p:nvSpPr>
        <p:spPr>
          <a:xfrm>
            <a:off x="4837042" y="1145529"/>
            <a:ext cx="6516757" cy="5031434"/>
          </a:xfrm>
        </p:spPr>
        <p:txBody>
          <a:bodyPr/>
          <a:lstStyle/>
          <a:p>
            <a:r>
              <a:rPr lang="en-US" i="1" dirty="0">
                <a:hlinkClick r:id="rId2"/>
              </a:rPr>
              <a:t>Rose Enigma</a:t>
            </a:r>
            <a:r>
              <a:rPr lang="en-US" i="1" dirty="0"/>
              <a:t>: </a:t>
            </a:r>
            <a:r>
              <a:rPr lang="en-US" dirty="0"/>
              <a:t>submitted to copyright office and awaiting response. Registration would cover the image as a whole, &amp; the human-drawn elements visible in the final image; non-human expression will be excluded from protection. </a:t>
            </a:r>
          </a:p>
        </p:txBody>
      </p:sp>
      <p:pic>
        <p:nvPicPr>
          <p:cNvPr id="3074" name="Picture 2" descr="Artwork by Kris Kashtanova. On the left side a line drawing of a human face broken in half with roses growing from it. On the right side a realistic illustration of the same image rendered by GenAI.">
            <a:extLst>
              <a:ext uri="{FF2B5EF4-FFF2-40B4-BE49-F238E27FC236}">
                <a16:creationId xmlns:a16="http://schemas.microsoft.com/office/drawing/2014/main" id="{0AB5F3E8-28A4-B5CC-66A7-0AB3087810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423" y="2235942"/>
            <a:ext cx="4223124" cy="28506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14233EF-E4DE-CE3C-76AD-22B2164628BC}"/>
              </a:ext>
            </a:extLst>
          </p:cNvPr>
          <p:cNvSpPr txBox="1"/>
          <p:nvPr/>
        </p:nvSpPr>
        <p:spPr>
          <a:xfrm>
            <a:off x="1038582" y="5151700"/>
            <a:ext cx="2725036" cy="276999"/>
          </a:xfrm>
          <a:prstGeom prst="rect">
            <a:avLst/>
          </a:prstGeom>
          <a:noFill/>
        </p:spPr>
        <p:txBody>
          <a:bodyPr wrap="square">
            <a:spAutoFit/>
          </a:bodyPr>
          <a:lstStyle/>
          <a:p>
            <a:r>
              <a:rPr lang="en-US" sz="1200" dirty="0"/>
              <a:t>Image © Kris </a:t>
            </a:r>
            <a:r>
              <a:rPr lang="en-US" sz="1200" dirty="0" err="1"/>
              <a:t>Kashtanova</a:t>
            </a:r>
            <a:r>
              <a:rPr lang="en-US" sz="1200" dirty="0"/>
              <a:t>. “Rose Enigma”</a:t>
            </a:r>
          </a:p>
        </p:txBody>
      </p:sp>
    </p:spTree>
    <p:extLst>
      <p:ext uri="{BB962C8B-B14F-4D97-AF65-F5344CB8AC3E}">
        <p14:creationId xmlns:p14="http://schemas.microsoft.com/office/powerpoint/2010/main" val="3857931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E5162-DCB7-0130-A119-AB050FC11D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1399DC-1DF8-ED56-EC5A-828106346569}"/>
              </a:ext>
            </a:extLst>
          </p:cNvPr>
          <p:cNvSpPr>
            <a:spLocks noGrp="1"/>
          </p:cNvSpPr>
          <p:nvPr>
            <p:ph type="title"/>
          </p:nvPr>
        </p:nvSpPr>
        <p:spPr/>
        <p:txBody>
          <a:bodyPr>
            <a:normAutofit fontScale="90000"/>
          </a:bodyPr>
          <a:lstStyle/>
          <a:p>
            <a:r>
              <a:rPr lang="en-US" sz="4000" dirty="0"/>
              <a:t>Human modifications of AI-generated content</a:t>
            </a:r>
          </a:p>
        </p:txBody>
      </p:sp>
      <p:sp>
        <p:nvSpPr>
          <p:cNvPr id="3" name="Content Placeholder 2">
            <a:extLst>
              <a:ext uri="{FF2B5EF4-FFF2-40B4-BE49-F238E27FC236}">
                <a16:creationId xmlns:a16="http://schemas.microsoft.com/office/drawing/2014/main" id="{09DEC56B-73E4-7DBE-B61E-65B1FF2D9150}"/>
              </a:ext>
            </a:extLst>
          </p:cNvPr>
          <p:cNvSpPr>
            <a:spLocks noGrp="1"/>
          </p:cNvSpPr>
          <p:nvPr>
            <p:ph idx="1"/>
          </p:nvPr>
        </p:nvSpPr>
        <p:spPr/>
        <p:txBody>
          <a:bodyPr>
            <a:normAutofit fontScale="85000" lnSpcReduction="20000"/>
          </a:bodyPr>
          <a:lstStyle/>
          <a:p>
            <a:r>
              <a:rPr lang="en-US" b="1" dirty="0"/>
              <a:t>Human authors should be able to claim copyright if they select, coordinate, and arrange AI-generated material in a creative way</a:t>
            </a:r>
          </a:p>
          <a:p>
            <a:r>
              <a:rPr lang="en-US" dirty="0"/>
              <a:t>This provides protection </a:t>
            </a:r>
            <a:r>
              <a:rPr lang="en-US" b="1" dirty="0"/>
              <a:t>for the output as a whole</a:t>
            </a:r>
            <a:r>
              <a:rPr lang="en-US" dirty="0"/>
              <a:t>, although not the AI-generated material alone</a:t>
            </a:r>
          </a:p>
          <a:p>
            <a:r>
              <a:rPr lang="en-US" dirty="0"/>
              <a:t>Human edits/adaptations that meet Feist’s minimal creativity qualify; this has to be treated on a case-by-case basis</a:t>
            </a:r>
          </a:p>
          <a:p>
            <a:r>
              <a:rPr lang="en-US" dirty="0"/>
              <a:t>Treat AI material like preexisting content for originality analysis</a:t>
            </a:r>
          </a:p>
          <a:p>
            <a:pPr lvl="1"/>
            <a:r>
              <a:rPr lang="en-US" dirty="0"/>
              <a:t>Although it’s not technically “derivative” because entirely AI-generated outputs are not works of authorship as they lack a human author</a:t>
            </a:r>
          </a:p>
          <a:p>
            <a:pPr lvl="1"/>
            <a:r>
              <a:rPr lang="en-US" dirty="0"/>
              <a:t>Example: </a:t>
            </a:r>
            <a:r>
              <a:rPr lang="en-US" i="1" dirty="0"/>
              <a:t>Zarya of the Dawn</a:t>
            </a:r>
            <a:r>
              <a:rPr lang="en-US" dirty="0"/>
              <a:t>—protected for human text </a:t>
            </a:r>
            <a:r>
              <a:rPr lang="en-US" i="1" dirty="0"/>
              <a:t>and</a:t>
            </a:r>
            <a:r>
              <a:rPr lang="en-US" dirty="0"/>
              <a:t> the creative compilation of </a:t>
            </a:r>
            <a:r>
              <a:rPr lang="en-US" dirty="0" err="1"/>
              <a:t>images+text</a:t>
            </a:r>
            <a:endParaRPr lang="en-US" dirty="0"/>
          </a:p>
        </p:txBody>
      </p:sp>
      <p:sp>
        <p:nvSpPr>
          <p:cNvPr id="4" name="TextBox 3">
            <a:extLst>
              <a:ext uri="{FF2B5EF4-FFF2-40B4-BE49-F238E27FC236}">
                <a16:creationId xmlns:a16="http://schemas.microsoft.com/office/drawing/2014/main" id="{F2093ADA-72C0-B984-81D0-6C7F7ADA9B8D}"/>
              </a:ext>
            </a:extLst>
          </p:cNvPr>
          <p:cNvSpPr txBox="1"/>
          <p:nvPr/>
        </p:nvSpPr>
        <p:spPr>
          <a:xfrm>
            <a:off x="87794" y="6503509"/>
            <a:ext cx="2668657" cy="276999"/>
          </a:xfrm>
          <a:prstGeom prst="rect">
            <a:avLst/>
          </a:prstGeom>
          <a:noFill/>
        </p:spPr>
        <p:txBody>
          <a:bodyPr wrap="square">
            <a:spAutoFit/>
          </a:bodyPr>
          <a:lstStyle/>
          <a:p>
            <a:r>
              <a:rPr lang="en-US" sz="1200" dirty="0"/>
              <a:t>(U.S. Copyright Office, January 2025)</a:t>
            </a:r>
          </a:p>
        </p:txBody>
      </p:sp>
    </p:spTree>
    <p:extLst>
      <p:ext uri="{BB962C8B-B14F-4D97-AF65-F5344CB8AC3E}">
        <p14:creationId xmlns:p14="http://schemas.microsoft.com/office/powerpoint/2010/main" val="291655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104D5-3BF8-3FB5-60DC-5B444E0FF4E9}"/>
              </a:ext>
            </a:extLst>
          </p:cNvPr>
          <p:cNvSpPr>
            <a:spLocks noGrp="1"/>
          </p:cNvSpPr>
          <p:nvPr>
            <p:ph type="title"/>
          </p:nvPr>
        </p:nvSpPr>
        <p:spPr>
          <a:xfrm>
            <a:off x="838200" y="47999"/>
            <a:ext cx="10515600" cy="979907"/>
          </a:xfrm>
        </p:spPr>
        <p:txBody>
          <a:bodyPr>
            <a:normAutofit fontScale="90000"/>
          </a:bodyPr>
          <a:lstStyle/>
          <a:p>
            <a:r>
              <a:rPr lang="en-US" sz="3600" dirty="0"/>
              <a:t>“Sufficient” human authorship: “A Single Piece of American Cheese”</a:t>
            </a:r>
          </a:p>
        </p:txBody>
      </p:sp>
      <p:sp>
        <p:nvSpPr>
          <p:cNvPr id="3" name="Content Placeholder 2">
            <a:extLst>
              <a:ext uri="{FF2B5EF4-FFF2-40B4-BE49-F238E27FC236}">
                <a16:creationId xmlns:a16="http://schemas.microsoft.com/office/drawing/2014/main" id="{D897E6BD-BA3A-B07C-2D23-2E1DDD28B89F}"/>
              </a:ext>
            </a:extLst>
          </p:cNvPr>
          <p:cNvSpPr>
            <a:spLocks noGrp="1"/>
          </p:cNvSpPr>
          <p:nvPr>
            <p:ph idx="1"/>
          </p:nvPr>
        </p:nvSpPr>
        <p:spPr>
          <a:xfrm>
            <a:off x="169984" y="1603826"/>
            <a:ext cx="7862668" cy="4927258"/>
          </a:xfrm>
        </p:spPr>
        <p:txBody>
          <a:bodyPr>
            <a:normAutofit fontScale="85000" lnSpcReduction="20000"/>
          </a:bodyPr>
          <a:lstStyle/>
          <a:p>
            <a:r>
              <a:rPr lang="en-US" dirty="0"/>
              <a:t>Created by Kent Kiersey, CEO of Invoke, an AI image generation  software</a:t>
            </a:r>
          </a:p>
          <a:p>
            <a:r>
              <a:rPr lang="en-US" dirty="0"/>
              <a:t>Every element of the composition is AI-generated: the artist highlighted 35 separate portions of the work with prompts to regenerate bit by bit</a:t>
            </a:r>
          </a:p>
          <a:p>
            <a:r>
              <a:rPr lang="en-US" dirty="0"/>
              <a:t>The Copyright Office originally denied the application, but the artist provided explanation and timelapse and it was deemed to have a “</a:t>
            </a:r>
            <a:r>
              <a:rPr lang="en-US" b="1" dirty="0"/>
              <a:t>sufficient amount of human original authorship</a:t>
            </a:r>
            <a:r>
              <a:rPr lang="en-US" dirty="0"/>
              <a:t> in the selection, arrangement, and coordination of the AI-generated material”</a:t>
            </a:r>
          </a:p>
        </p:txBody>
      </p:sp>
      <p:pic>
        <p:nvPicPr>
          <p:cNvPr id="9" name="Picture 8" descr="The art piece &quot;Single Piece of American Cheese&quot; depicting a woman's face in stained glass with what appears to be spaghetti as hair and a piece of melting cheese on her head.">
            <a:extLst>
              <a:ext uri="{FF2B5EF4-FFF2-40B4-BE49-F238E27FC236}">
                <a16:creationId xmlns:a16="http://schemas.microsoft.com/office/drawing/2014/main" id="{857F3F36-CFBA-728F-A8E2-A97293C836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54189" y="937491"/>
            <a:ext cx="3523913" cy="5503178"/>
          </a:xfrm>
          <a:prstGeom prst="rect">
            <a:avLst/>
          </a:prstGeom>
        </p:spPr>
      </p:pic>
      <p:sp>
        <p:nvSpPr>
          <p:cNvPr id="11" name="TextBox 10">
            <a:extLst>
              <a:ext uri="{FF2B5EF4-FFF2-40B4-BE49-F238E27FC236}">
                <a16:creationId xmlns:a16="http://schemas.microsoft.com/office/drawing/2014/main" id="{3042D2B7-B15E-C342-DF81-FDEFE45710BA}"/>
              </a:ext>
            </a:extLst>
          </p:cNvPr>
          <p:cNvSpPr txBox="1"/>
          <p:nvPr/>
        </p:nvSpPr>
        <p:spPr>
          <a:xfrm>
            <a:off x="48447" y="6440669"/>
            <a:ext cx="6094826" cy="369332"/>
          </a:xfrm>
          <a:prstGeom prst="rect">
            <a:avLst/>
          </a:prstGeom>
          <a:noFill/>
        </p:spPr>
        <p:txBody>
          <a:bodyPr wrap="square">
            <a:spAutoFit/>
          </a:bodyPr>
          <a:lstStyle/>
          <a:p>
            <a:r>
              <a:rPr lang="en-US" dirty="0"/>
              <a:t>(</a:t>
            </a:r>
            <a:r>
              <a:rPr lang="en-US" dirty="0" err="1"/>
              <a:t>Chedraoui</a:t>
            </a:r>
            <a:r>
              <a:rPr lang="en-US" dirty="0"/>
              <a:t>, 2025)</a:t>
            </a:r>
          </a:p>
        </p:txBody>
      </p:sp>
      <p:sp>
        <p:nvSpPr>
          <p:cNvPr id="5" name="TextBox 4">
            <a:extLst>
              <a:ext uri="{FF2B5EF4-FFF2-40B4-BE49-F238E27FC236}">
                <a16:creationId xmlns:a16="http://schemas.microsoft.com/office/drawing/2014/main" id="{6AC9AB83-65DF-FC37-4E60-74E72BDC423A}"/>
              </a:ext>
            </a:extLst>
          </p:cNvPr>
          <p:cNvSpPr txBox="1"/>
          <p:nvPr/>
        </p:nvSpPr>
        <p:spPr>
          <a:xfrm>
            <a:off x="7747552" y="629714"/>
            <a:ext cx="4444448" cy="307777"/>
          </a:xfrm>
          <a:prstGeom prst="rect">
            <a:avLst/>
          </a:prstGeom>
          <a:noFill/>
        </p:spPr>
        <p:txBody>
          <a:bodyPr wrap="square">
            <a:spAutoFit/>
          </a:bodyPr>
          <a:lstStyle/>
          <a:p>
            <a:r>
              <a:rPr lang="en-US" sz="1400" dirty="0"/>
              <a:t>Image © Kent Kiersey. “A Single Piece of American Cheese”</a:t>
            </a:r>
          </a:p>
        </p:txBody>
      </p:sp>
    </p:spTree>
    <p:extLst>
      <p:ext uri="{BB962C8B-B14F-4D97-AF65-F5344CB8AC3E}">
        <p14:creationId xmlns:p14="http://schemas.microsoft.com/office/powerpoint/2010/main" val="2994256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666E0-A994-899B-02F8-12FB184974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C41315-06F0-2135-B694-D32B40C9A5CC}"/>
              </a:ext>
            </a:extLst>
          </p:cNvPr>
          <p:cNvSpPr>
            <a:spLocks noGrp="1"/>
          </p:cNvSpPr>
          <p:nvPr>
            <p:ph type="title"/>
          </p:nvPr>
        </p:nvSpPr>
        <p:spPr/>
        <p:txBody>
          <a:bodyPr>
            <a:normAutofit/>
          </a:bodyPr>
          <a:lstStyle/>
          <a:p>
            <a:r>
              <a:rPr lang="en-US" dirty="0"/>
              <a:t>Arguments for legislative change</a:t>
            </a:r>
          </a:p>
        </p:txBody>
      </p:sp>
      <p:sp>
        <p:nvSpPr>
          <p:cNvPr id="3" name="Content Placeholder 2">
            <a:extLst>
              <a:ext uri="{FF2B5EF4-FFF2-40B4-BE49-F238E27FC236}">
                <a16:creationId xmlns:a16="http://schemas.microsoft.com/office/drawing/2014/main" id="{EB8FC410-86E1-88DF-3753-6FF93A956192}"/>
              </a:ext>
            </a:extLst>
          </p:cNvPr>
          <p:cNvSpPr>
            <a:spLocks noGrp="1"/>
          </p:cNvSpPr>
          <p:nvPr>
            <p:ph idx="1"/>
          </p:nvPr>
        </p:nvSpPr>
        <p:spPr>
          <a:xfrm>
            <a:off x="900193" y="1259937"/>
            <a:ext cx="10515600" cy="4783722"/>
          </a:xfrm>
        </p:spPr>
        <p:txBody>
          <a:bodyPr>
            <a:normAutofit fontScale="70000" lnSpcReduction="20000"/>
          </a:bodyPr>
          <a:lstStyle/>
          <a:p>
            <a:r>
              <a:rPr lang="en-US" i="1" dirty="0"/>
              <a:t>Sui generis </a:t>
            </a:r>
            <a:r>
              <a:rPr lang="en-US" dirty="0"/>
              <a:t>proposals tailored to "address the unique aspects of AI creations" including balance between human input/AI processing, term of protection, identity of rightsholders </a:t>
            </a:r>
          </a:p>
          <a:p>
            <a:pPr lvl="1"/>
            <a:r>
              <a:rPr lang="en-US" dirty="0"/>
              <a:t>e.g. faster/cheaper registration, lower standard of documentation</a:t>
            </a:r>
          </a:p>
          <a:p>
            <a:pPr lvl="1"/>
            <a:r>
              <a:rPr lang="en-US" dirty="0"/>
              <a:t>In the Office’s view, </a:t>
            </a:r>
            <a:r>
              <a:rPr lang="en-US" b="1" dirty="0"/>
              <a:t>the case has not been made for additional protection for AI-generated material beyond that provided by existing law</a:t>
            </a:r>
          </a:p>
          <a:p>
            <a:r>
              <a:rPr lang="en-US" dirty="0"/>
              <a:t>There is some demand for greater clarity that works produced using AI would be protected: Do they own it? Can they register it? License it? </a:t>
            </a:r>
          </a:p>
          <a:p>
            <a:r>
              <a:rPr lang="en-US" dirty="0"/>
              <a:t>The Office understands the desire for clarity around the copyrightability of AI-generated material. </a:t>
            </a:r>
            <a:r>
              <a:rPr lang="en-US" b="1" dirty="0"/>
              <a:t>We do not believe, however, that legislation is necessary at this point.</a:t>
            </a:r>
          </a:p>
          <a:p>
            <a:pPr lvl="1"/>
            <a:r>
              <a:rPr lang="en-US" dirty="0"/>
              <a:t>this report affirms that the use of AI tools is not disqualifying</a:t>
            </a:r>
          </a:p>
          <a:p>
            <a:pPr lvl="1"/>
            <a:r>
              <a:rPr lang="en-US" dirty="0"/>
              <a:t>courts will give further guidance on human authorship requirement as it pertains to specific uses of AI</a:t>
            </a:r>
          </a:p>
          <a:p>
            <a:endParaRPr lang="en-US" dirty="0"/>
          </a:p>
        </p:txBody>
      </p:sp>
      <p:sp>
        <p:nvSpPr>
          <p:cNvPr id="4" name="TextBox 3">
            <a:extLst>
              <a:ext uri="{FF2B5EF4-FFF2-40B4-BE49-F238E27FC236}">
                <a16:creationId xmlns:a16="http://schemas.microsoft.com/office/drawing/2014/main" id="{4F3F2F4C-925C-77B9-AD50-9ABE4BE6E9E4}"/>
              </a:ext>
            </a:extLst>
          </p:cNvPr>
          <p:cNvSpPr txBox="1"/>
          <p:nvPr/>
        </p:nvSpPr>
        <p:spPr>
          <a:xfrm>
            <a:off x="87794" y="6503509"/>
            <a:ext cx="2668657" cy="276999"/>
          </a:xfrm>
          <a:prstGeom prst="rect">
            <a:avLst/>
          </a:prstGeom>
          <a:noFill/>
        </p:spPr>
        <p:txBody>
          <a:bodyPr wrap="square">
            <a:spAutoFit/>
          </a:bodyPr>
          <a:lstStyle/>
          <a:p>
            <a:r>
              <a:rPr lang="en-US" sz="1200" dirty="0"/>
              <a:t>(U.S. Copyright Office, January 2025)</a:t>
            </a:r>
          </a:p>
        </p:txBody>
      </p:sp>
    </p:spTree>
    <p:extLst>
      <p:ext uri="{BB962C8B-B14F-4D97-AF65-F5344CB8AC3E}">
        <p14:creationId xmlns:p14="http://schemas.microsoft.com/office/powerpoint/2010/main" val="55475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48C78-7893-12E9-68B4-57DBFE403141}"/>
              </a:ext>
            </a:extLst>
          </p:cNvPr>
          <p:cNvSpPr>
            <a:spLocks noGrp="1"/>
          </p:cNvSpPr>
          <p:nvPr>
            <p:ph type="title"/>
          </p:nvPr>
        </p:nvSpPr>
        <p:spPr>
          <a:xfrm>
            <a:off x="2457015" y="3113378"/>
            <a:ext cx="9145242" cy="1777833"/>
          </a:xfrm>
        </p:spPr>
        <p:txBody>
          <a:bodyPr>
            <a:normAutofit fontScale="90000"/>
          </a:bodyPr>
          <a:lstStyle/>
          <a:p>
            <a:r>
              <a:rPr lang="en-US" dirty="0"/>
              <a:t>Part Three: “Generative AI Training”</a:t>
            </a:r>
            <a:br>
              <a:rPr lang="en-US" dirty="0"/>
            </a:br>
            <a:r>
              <a:rPr lang="en-US" dirty="0"/>
              <a:t>May 2025</a:t>
            </a:r>
          </a:p>
        </p:txBody>
      </p:sp>
    </p:spTree>
    <p:extLst>
      <p:ext uri="{BB962C8B-B14F-4D97-AF65-F5344CB8AC3E}">
        <p14:creationId xmlns:p14="http://schemas.microsoft.com/office/powerpoint/2010/main" val="1725003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7AC72-F2A9-A188-BC10-98D2C5A926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6232B9-B15F-9027-4A73-B8C220D017FF}"/>
              </a:ext>
            </a:extLst>
          </p:cNvPr>
          <p:cNvSpPr>
            <a:spLocks noGrp="1"/>
          </p:cNvSpPr>
          <p:nvPr>
            <p:ph type="title"/>
          </p:nvPr>
        </p:nvSpPr>
        <p:spPr>
          <a:xfrm>
            <a:off x="838200" y="316908"/>
            <a:ext cx="10515600" cy="670573"/>
          </a:xfrm>
        </p:spPr>
        <p:txBody>
          <a:bodyPr>
            <a:normAutofit fontScale="90000"/>
          </a:bodyPr>
          <a:lstStyle/>
          <a:p>
            <a:r>
              <a:rPr lang="en-US" dirty="0"/>
              <a:t>Pre-publication version of Part III released</a:t>
            </a:r>
          </a:p>
        </p:txBody>
      </p:sp>
      <p:sp>
        <p:nvSpPr>
          <p:cNvPr id="3" name="Content Placeholder 2">
            <a:extLst>
              <a:ext uri="{FF2B5EF4-FFF2-40B4-BE49-F238E27FC236}">
                <a16:creationId xmlns:a16="http://schemas.microsoft.com/office/drawing/2014/main" id="{77C8D65E-E934-C712-CD57-D8030C877F95}"/>
              </a:ext>
            </a:extLst>
          </p:cNvPr>
          <p:cNvSpPr>
            <a:spLocks noGrp="1"/>
          </p:cNvSpPr>
          <p:nvPr>
            <p:ph idx="1"/>
          </p:nvPr>
        </p:nvSpPr>
        <p:spPr>
          <a:xfrm>
            <a:off x="838200" y="1216617"/>
            <a:ext cx="10515600" cy="5641383"/>
          </a:xfrm>
        </p:spPr>
        <p:txBody>
          <a:bodyPr>
            <a:normAutofit fontScale="92500" lnSpcReduction="20000"/>
          </a:bodyPr>
          <a:lstStyle/>
          <a:p>
            <a:r>
              <a:rPr lang="en-US" dirty="0"/>
              <a:t>Notice on top of report: </a:t>
            </a:r>
          </a:p>
          <a:p>
            <a:pPr marL="457200" lvl="1" indent="0">
              <a:buNone/>
            </a:pPr>
            <a:r>
              <a:rPr lang="en-US" sz="2400" i="1" dirty="0"/>
              <a:t>“The Office is releasing this pre-publication version of Part 3 in response to congressional inquiries and expressions of interest from stakeholders. A final version will be published in the near future, without any substantive changes expected in the analysis or conclusions”</a:t>
            </a:r>
          </a:p>
          <a:p>
            <a:r>
              <a:rPr lang="en-US" dirty="0"/>
              <a:t>Copyright Office Director Shira Perlmutter was fired a day after this report was published.</a:t>
            </a:r>
          </a:p>
          <a:p>
            <a:r>
              <a:rPr lang="en-US" dirty="0"/>
              <a:t>The legality of that firing is currently in dispute. The final version probably can’t be released without confirmation of a lawful Register</a:t>
            </a:r>
          </a:p>
          <a:p>
            <a:r>
              <a:rPr lang="en-US" dirty="0"/>
              <a:t>Some speculate her dismissal is connected to findings in the report; others speculate it was hastily released before leadership changes could delay or derail it</a:t>
            </a:r>
          </a:p>
          <a:p>
            <a:r>
              <a:rPr lang="en-US" dirty="0"/>
              <a:t>In any event it is still live and not rescinded for now</a:t>
            </a:r>
          </a:p>
        </p:txBody>
      </p:sp>
    </p:spTree>
    <p:extLst>
      <p:ext uri="{BB962C8B-B14F-4D97-AF65-F5344CB8AC3E}">
        <p14:creationId xmlns:p14="http://schemas.microsoft.com/office/powerpoint/2010/main" val="2199305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07E1B-7902-6CE1-E5E3-8FCE443F56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9ABF1A-5324-E70D-571E-4FB4C9D6FE11}"/>
              </a:ext>
            </a:extLst>
          </p:cNvPr>
          <p:cNvSpPr>
            <a:spLocks noGrp="1"/>
          </p:cNvSpPr>
          <p:nvPr>
            <p:ph type="title"/>
          </p:nvPr>
        </p:nvSpPr>
        <p:spPr>
          <a:xfrm>
            <a:off x="953629" y="235107"/>
            <a:ext cx="10515600" cy="670573"/>
          </a:xfrm>
        </p:spPr>
        <p:txBody>
          <a:bodyPr>
            <a:normAutofit fontScale="90000"/>
          </a:bodyPr>
          <a:lstStyle/>
          <a:p>
            <a:r>
              <a:rPr lang="en-US" dirty="0"/>
              <a:t>GenAI activities that might infringe</a:t>
            </a:r>
          </a:p>
        </p:txBody>
      </p:sp>
      <p:sp>
        <p:nvSpPr>
          <p:cNvPr id="3" name="Content Placeholder 2">
            <a:extLst>
              <a:ext uri="{FF2B5EF4-FFF2-40B4-BE49-F238E27FC236}">
                <a16:creationId xmlns:a16="http://schemas.microsoft.com/office/drawing/2014/main" id="{90B9E6C9-53D0-E908-8177-AD6731F5BE48}"/>
              </a:ext>
            </a:extLst>
          </p:cNvPr>
          <p:cNvSpPr>
            <a:spLocks noGrp="1"/>
          </p:cNvSpPr>
          <p:nvPr>
            <p:ph idx="1"/>
          </p:nvPr>
        </p:nvSpPr>
        <p:spPr>
          <a:xfrm>
            <a:off x="838200" y="1278610"/>
            <a:ext cx="10515600" cy="5579389"/>
          </a:xfrm>
        </p:spPr>
        <p:txBody>
          <a:bodyPr>
            <a:normAutofit fontScale="70000" lnSpcReduction="20000"/>
          </a:bodyPr>
          <a:lstStyle/>
          <a:p>
            <a:pPr marL="0" indent="0">
              <a:buNone/>
            </a:pPr>
            <a:r>
              <a:rPr lang="en-US" b="1" dirty="0"/>
              <a:t>1. Data Collection &amp; Curation</a:t>
            </a:r>
          </a:p>
          <a:p>
            <a:r>
              <a:rPr lang="en-US" dirty="0"/>
              <a:t>Developers make multiple copies, stored across platforms, converted to different formats, creating processed and formatted versions, scraping and storing millions or billions of copyrighted works</a:t>
            </a:r>
          </a:p>
          <a:p>
            <a:pPr marL="0" indent="0">
              <a:buNone/>
            </a:pPr>
            <a:endParaRPr lang="en-US" dirty="0"/>
          </a:p>
          <a:p>
            <a:pPr marL="0" indent="0">
              <a:buNone/>
            </a:pPr>
            <a:r>
              <a:rPr lang="en-US" b="1" dirty="0"/>
              <a:t>2. Training</a:t>
            </a:r>
            <a:r>
              <a:rPr lang="en-US" dirty="0"/>
              <a:t>: </a:t>
            </a:r>
          </a:p>
          <a:p>
            <a:r>
              <a:rPr lang="en-US" dirty="0"/>
              <a:t>Copying into high performance storage &amp; creating model weights can constitute a copy of the training data’s expression</a:t>
            </a:r>
          </a:p>
          <a:p>
            <a:r>
              <a:rPr lang="en-US" dirty="0"/>
              <a:t>If a model can output verbatim or nearly identical content from the training data, logically that expression “must exist in some form in the model’s weights”</a:t>
            </a:r>
          </a:p>
          <a:p>
            <a:r>
              <a:rPr lang="en-US" dirty="0"/>
              <a:t>The Office finds when evaluating reproduction/derivation in training models that the key question is "</a:t>
            </a:r>
            <a:r>
              <a:rPr lang="en-US" b="1" dirty="0"/>
              <a:t>whether the model has retained or memorized substantial protectable expression</a:t>
            </a:r>
            <a:r>
              <a:rPr lang="en-US" dirty="0"/>
              <a:t>…the use of those works in preparing a training dataset and training a model implicates the reproduction right, but </a:t>
            </a:r>
            <a:r>
              <a:rPr lang="en-US" b="1" dirty="0"/>
              <a:t>copying the resulting weights will only infringe where there is substantial similarity </a:t>
            </a:r>
            <a:r>
              <a:rPr lang="en-US" dirty="0"/>
              <a:t>" </a:t>
            </a:r>
          </a:p>
        </p:txBody>
      </p:sp>
      <p:sp>
        <p:nvSpPr>
          <p:cNvPr id="4" name="TextBox 3">
            <a:extLst>
              <a:ext uri="{FF2B5EF4-FFF2-40B4-BE49-F238E27FC236}">
                <a16:creationId xmlns:a16="http://schemas.microsoft.com/office/drawing/2014/main" id="{9AD165F0-AC87-673A-8963-D0CB831FB7BF}"/>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288362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A4E37-37BF-C885-26FE-20E95862D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7DE398-AB1F-6C4B-B4B0-3E5DD6D74C75}"/>
              </a:ext>
            </a:extLst>
          </p:cNvPr>
          <p:cNvSpPr>
            <a:spLocks noGrp="1"/>
          </p:cNvSpPr>
          <p:nvPr>
            <p:ph type="title"/>
          </p:nvPr>
        </p:nvSpPr>
        <p:spPr>
          <a:xfrm>
            <a:off x="838200" y="273309"/>
            <a:ext cx="10515600" cy="670573"/>
          </a:xfrm>
        </p:spPr>
        <p:txBody>
          <a:bodyPr>
            <a:normAutofit fontScale="90000"/>
          </a:bodyPr>
          <a:lstStyle/>
          <a:p>
            <a:r>
              <a:rPr lang="en-US" dirty="0"/>
              <a:t>GenAI activities that might infringe</a:t>
            </a:r>
          </a:p>
        </p:txBody>
      </p:sp>
      <p:sp>
        <p:nvSpPr>
          <p:cNvPr id="3" name="Content Placeholder 2">
            <a:extLst>
              <a:ext uri="{FF2B5EF4-FFF2-40B4-BE49-F238E27FC236}">
                <a16:creationId xmlns:a16="http://schemas.microsoft.com/office/drawing/2014/main" id="{0F90AADD-2AA8-6349-1AF5-B51018C0D78B}"/>
              </a:ext>
            </a:extLst>
          </p:cNvPr>
          <p:cNvSpPr>
            <a:spLocks noGrp="1"/>
          </p:cNvSpPr>
          <p:nvPr>
            <p:ph idx="1"/>
          </p:nvPr>
        </p:nvSpPr>
        <p:spPr>
          <a:xfrm>
            <a:off x="838200" y="1248972"/>
            <a:ext cx="10515600" cy="4989095"/>
          </a:xfrm>
        </p:spPr>
        <p:txBody>
          <a:bodyPr>
            <a:normAutofit/>
          </a:bodyPr>
          <a:lstStyle/>
          <a:p>
            <a:pPr marL="0" indent="0">
              <a:buNone/>
            </a:pPr>
            <a:r>
              <a:rPr lang="en-US" b="1" dirty="0"/>
              <a:t>3. Retrieval-Augmented Generation (RAG)</a:t>
            </a:r>
          </a:p>
          <a:p>
            <a:r>
              <a:rPr lang="en-US" dirty="0"/>
              <a:t>Whether copying works into an internal retrieval database or retrieving and processing them, both involve making reproduction</a:t>
            </a:r>
          </a:p>
          <a:p>
            <a:pPr marL="0" indent="0">
              <a:buNone/>
            </a:pPr>
            <a:r>
              <a:rPr lang="en-US" b="1" dirty="0"/>
              <a:t>4. Outputs </a:t>
            </a:r>
          </a:p>
          <a:p>
            <a:r>
              <a:rPr lang="en-US" dirty="0"/>
              <a:t>Often replicates or closely resembles copyrighted works</a:t>
            </a:r>
          </a:p>
          <a:p>
            <a:pPr lvl="1"/>
            <a:r>
              <a:rPr lang="en-US" dirty="0"/>
              <a:t>e.g. still images from films, cartoon characters, even full text articles</a:t>
            </a:r>
          </a:p>
          <a:p>
            <a:pPr lvl="2"/>
            <a:endParaRPr lang="en-US" dirty="0"/>
          </a:p>
        </p:txBody>
      </p:sp>
      <p:sp>
        <p:nvSpPr>
          <p:cNvPr id="4" name="TextBox 3">
            <a:extLst>
              <a:ext uri="{FF2B5EF4-FFF2-40B4-BE49-F238E27FC236}">
                <a16:creationId xmlns:a16="http://schemas.microsoft.com/office/drawing/2014/main" id="{1DD561B4-DE44-1804-C439-31475087E238}"/>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107345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AD4EE-7BBC-7859-E55B-C0955A7BC042}"/>
              </a:ext>
            </a:extLst>
          </p:cNvPr>
          <p:cNvSpPr>
            <a:spLocks noGrp="1"/>
          </p:cNvSpPr>
          <p:nvPr>
            <p:ph type="title"/>
          </p:nvPr>
        </p:nvSpPr>
        <p:spPr/>
        <p:txBody>
          <a:bodyPr>
            <a:normAutofit fontScale="90000"/>
          </a:bodyPr>
          <a:lstStyle/>
          <a:p>
            <a:r>
              <a:rPr lang="en-US" dirty="0"/>
              <a:t>AI-generated images spoofing originals</a:t>
            </a:r>
          </a:p>
        </p:txBody>
      </p:sp>
      <p:sp>
        <p:nvSpPr>
          <p:cNvPr id="3" name="Content Placeholder 2">
            <a:extLst>
              <a:ext uri="{FF2B5EF4-FFF2-40B4-BE49-F238E27FC236}">
                <a16:creationId xmlns:a16="http://schemas.microsoft.com/office/drawing/2014/main" id="{3E28A5DD-E316-95E7-DDAC-BC2CFE978DC8}"/>
              </a:ext>
            </a:extLst>
          </p:cNvPr>
          <p:cNvSpPr>
            <a:spLocks noGrp="1"/>
          </p:cNvSpPr>
          <p:nvPr>
            <p:ph idx="1"/>
          </p:nvPr>
        </p:nvSpPr>
        <p:spPr/>
        <p:txBody>
          <a:bodyPr/>
          <a:lstStyle/>
          <a:p>
            <a:endParaRPr lang="en-US"/>
          </a:p>
        </p:txBody>
      </p:sp>
      <p:pic>
        <p:nvPicPr>
          <p:cNvPr id="4" name="Picture 2" descr="A grid of 9 images produced by generative AI that are recognizable actors and characters from movies, video games, and television.">
            <a:extLst>
              <a:ext uri="{FF2B5EF4-FFF2-40B4-BE49-F238E27FC236}">
                <a16:creationId xmlns:a16="http://schemas.microsoft.com/office/drawing/2014/main" id="{E19ACC01-9C35-5CAE-5828-817923323D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975764"/>
            <a:ext cx="4331665" cy="242573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 grid of 17 images produced by generative AI that is the Snoopy character in different positions">
            <a:extLst>
              <a:ext uri="{FF2B5EF4-FFF2-40B4-BE49-F238E27FC236}">
                <a16:creationId xmlns:a16="http://schemas.microsoft.com/office/drawing/2014/main" id="{AF912756-66A1-42B4-AC11-B5B7225255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5474" y="1868803"/>
            <a:ext cx="2890104" cy="298618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D13E15D-35DA-7F80-F872-3EAC9DAB30A0}"/>
              </a:ext>
            </a:extLst>
          </p:cNvPr>
          <p:cNvSpPr txBox="1"/>
          <p:nvPr/>
        </p:nvSpPr>
        <p:spPr>
          <a:xfrm>
            <a:off x="402574" y="6093819"/>
            <a:ext cx="6094602" cy="646331"/>
          </a:xfrm>
          <a:prstGeom prst="rect">
            <a:avLst/>
          </a:prstGeom>
          <a:noFill/>
        </p:spPr>
        <p:txBody>
          <a:bodyPr wrap="square">
            <a:spAutoFit/>
          </a:bodyPr>
          <a:lstStyle/>
          <a:p>
            <a:r>
              <a:rPr lang="en-US" dirty="0"/>
              <a:t>Sag, 2023.</a:t>
            </a:r>
          </a:p>
          <a:p>
            <a:r>
              <a:rPr lang="en-US" dirty="0"/>
              <a:t>Marcus &amp; </a:t>
            </a:r>
            <a:r>
              <a:rPr lang="en-US" dirty="0" err="1"/>
              <a:t>Southen</a:t>
            </a:r>
            <a:r>
              <a:rPr lang="en-US" dirty="0"/>
              <a:t>, 2025</a:t>
            </a:r>
          </a:p>
        </p:txBody>
      </p:sp>
    </p:spTree>
    <p:extLst>
      <p:ext uri="{BB962C8B-B14F-4D97-AF65-F5344CB8AC3E}">
        <p14:creationId xmlns:p14="http://schemas.microsoft.com/office/powerpoint/2010/main" val="512592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t>D</a:t>
            </a:r>
            <a:r>
              <a:rPr lang="en-US" b="0" dirty="0"/>
              <a:t>isclaimer</a:t>
            </a:r>
          </a:p>
        </p:txBody>
      </p:sp>
      <p:sp>
        <p:nvSpPr>
          <p:cNvPr id="3" name="Content Placeholder 2"/>
          <p:cNvSpPr>
            <a:spLocks noGrp="1"/>
          </p:cNvSpPr>
          <p:nvPr>
            <p:ph idx="1"/>
          </p:nvPr>
        </p:nvSpPr>
        <p:spPr/>
        <p:txBody>
          <a:bodyPr>
            <a:normAutofit/>
          </a:bodyPr>
          <a:lstStyle/>
          <a:p>
            <a:r>
              <a:rPr lang="en-US" dirty="0"/>
              <a:t>I am not a lawyer and the information presented here is not legal advice</a:t>
            </a:r>
          </a:p>
          <a:p>
            <a:r>
              <a:rPr lang="en-US" dirty="0"/>
              <a:t>The views and interpretations do not represent OSU or the OSU Library</a:t>
            </a:r>
          </a:p>
          <a:p>
            <a:r>
              <a:rPr lang="en-US" dirty="0"/>
              <a:t>As scholars, educators, and users of copyrighted information, we have a right to consider, discuss, and exercise our rights</a:t>
            </a:r>
          </a:p>
        </p:txBody>
      </p:sp>
    </p:spTree>
    <p:extLst>
      <p:ext uri="{BB962C8B-B14F-4D97-AF65-F5344CB8AC3E}">
        <p14:creationId xmlns:p14="http://schemas.microsoft.com/office/powerpoint/2010/main" val="18116676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94B96-93BC-D445-02AF-2F8191569C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DC0D20-C54A-47E8-86EE-69FFEBC1BB06}"/>
              </a:ext>
            </a:extLst>
          </p:cNvPr>
          <p:cNvSpPr>
            <a:spLocks noGrp="1"/>
          </p:cNvSpPr>
          <p:nvPr>
            <p:ph type="title"/>
          </p:nvPr>
        </p:nvSpPr>
        <p:spPr>
          <a:xfrm>
            <a:off x="838200" y="282675"/>
            <a:ext cx="10515600" cy="670573"/>
          </a:xfrm>
        </p:spPr>
        <p:txBody>
          <a:bodyPr>
            <a:normAutofit fontScale="90000"/>
          </a:bodyPr>
          <a:lstStyle/>
          <a:p>
            <a:r>
              <a:rPr lang="en-US" dirty="0"/>
              <a:t>Fair Use: sharply divided views</a:t>
            </a:r>
          </a:p>
        </p:txBody>
      </p:sp>
      <p:sp>
        <p:nvSpPr>
          <p:cNvPr id="3" name="Content Placeholder 2">
            <a:extLst>
              <a:ext uri="{FF2B5EF4-FFF2-40B4-BE49-F238E27FC236}">
                <a16:creationId xmlns:a16="http://schemas.microsoft.com/office/drawing/2014/main" id="{D7330F55-5B35-ABD5-1A77-03B0EF9D3FD7}"/>
              </a:ext>
            </a:extLst>
          </p:cNvPr>
          <p:cNvSpPr>
            <a:spLocks noGrp="1"/>
          </p:cNvSpPr>
          <p:nvPr>
            <p:ph idx="1"/>
          </p:nvPr>
        </p:nvSpPr>
        <p:spPr>
          <a:xfrm>
            <a:off x="838200" y="1154625"/>
            <a:ext cx="10515600" cy="5599102"/>
          </a:xfrm>
        </p:spPr>
        <p:txBody>
          <a:bodyPr>
            <a:normAutofit lnSpcReduction="10000"/>
          </a:bodyPr>
          <a:lstStyle/>
          <a:p>
            <a:r>
              <a:rPr lang="en-US" dirty="0"/>
              <a:t>“Fair use” is the primary defense available and there are sharply divided perspectives</a:t>
            </a:r>
          </a:p>
          <a:p>
            <a:r>
              <a:rPr lang="en-US" b="1" dirty="0"/>
              <a:t>Training is not fair use:</a:t>
            </a:r>
          </a:p>
          <a:p>
            <a:pPr lvl="1"/>
            <a:r>
              <a:rPr lang="en-US" dirty="0"/>
              <a:t>Gen AI destroys markets &amp; artist livelihoods, creates competing works, and usurps emerging market for licensing works as training materials</a:t>
            </a:r>
          </a:p>
          <a:p>
            <a:r>
              <a:rPr lang="en-US" b="1" dirty="0"/>
              <a:t>Training is fair use:</a:t>
            </a:r>
          </a:p>
          <a:p>
            <a:pPr lvl="1"/>
            <a:r>
              <a:rPr lang="en-US" dirty="0"/>
              <a:t>Requiring a license/permission will stifle AI development, entrench power of companies who are capable of or already own sufficient data, impair competitiveness</a:t>
            </a:r>
          </a:p>
        </p:txBody>
      </p:sp>
      <p:sp>
        <p:nvSpPr>
          <p:cNvPr id="4" name="TextBox 3">
            <a:extLst>
              <a:ext uri="{FF2B5EF4-FFF2-40B4-BE49-F238E27FC236}">
                <a16:creationId xmlns:a16="http://schemas.microsoft.com/office/drawing/2014/main" id="{DF7AF636-39C8-102F-7A46-51EE57BA5694}"/>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372176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804D1-D3F6-7798-FF10-4D162EDA5442}"/>
              </a:ext>
            </a:extLst>
          </p:cNvPr>
          <p:cNvSpPr>
            <a:spLocks noGrp="1"/>
          </p:cNvSpPr>
          <p:nvPr>
            <p:ph type="title"/>
          </p:nvPr>
        </p:nvSpPr>
        <p:spPr>
          <a:xfrm>
            <a:off x="838200" y="233240"/>
            <a:ext cx="10515600" cy="531690"/>
          </a:xfrm>
        </p:spPr>
        <p:txBody>
          <a:bodyPr>
            <a:noAutofit/>
          </a:bodyPr>
          <a:lstStyle/>
          <a:p>
            <a:r>
              <a:rPr lang="en-US" sz="3600" dirty="0"/>
              <a:t>Transformative v. non-transformative (comments)</a:t>
            </a:r>
          </a:p>
        </p:txBody>
      </p:sp>
      <p:sp>
        <p:nvSpPr>
          <p:cNvPr id="3" name="Content Placeholder 2">
            <a:extLst>
              <a:ext uri="{FF2B5EF4-FFF2-40B4-BE49-F238E27FC236}">
                <a16:creationId xmlns:a16="http://schemas.microsoft.com/office/drawing/2014/main" id="{3B64FC7E-CCE0-FF1D-26E1-2E9A02182C2C}"/>
              </a:ext>
            </a:extLst>
          </p:cNvPr>
          <p:cNvSpPr>
            <a:spLocks noGrp="1"/>
          </p:cNvSpPr>
          <p:nvPr>
            <p:ph sz="half" idx="1"/>
          </p:nvPr>
        </p:nvSpPr>
        <p:spPr>
          <a:xfrm>
            <a:off x="148281" y="764930"/>
            <a:ext cx="5871519" cy="5973621"/>
          </a:xfrm>
        </p:spPr>
        <p:txBody>
          <a:bodyPr>
            <a:normAutofit fontScale="77500" lnSpcReduction="20000"/>
          </a:bodyPr>
          <a:lstStyle/>
          <a:p>
            <a:pPr marL="0" indent="0" algn="ctr">
              <a:buNone/>
            </a:pPr>
            <a:r>
              <a:rPr lang="en-US" dirty="0"/>
              <a:t>AI training is </a:t>
            </a:r>
            <a:r>
              <a:rPr lang="en-US" b="1" dirty="0"/>
              <a:t>transformative</a:t>
            </a:r>
          </a:p>
          <a:p>
            <a:r>
              <a:rPr lang="en-US" dirty="0"/>
              <a:t>The statistical analysis of works in machine learning is far removed in purpose and character from that of the original work</a:t>
            </a:r>
          </a:p>
          <a:p>
            <a:r>
              <a:rPr lang="en-US" dirty="0"/>
              <a:t>AI training is "non-expressive" (only used to analyze statistical relationships) and comparable to human learning</a:t>
            </a:r>
          </a:p>
          <a:p>
            <a:r>
              <a:rPr lang="en-US" dirty="0"/>
              <a:t>Mass use of works is important to development of the tech, which will have countless social, scientific, and economic benefits</a:t>
            </a:r>
          </a:p>
        </p:txBody>
      </p:sp>
      <p:sp>
        <p:nvSpPr>
          <p:cNvPr id="4" name="Content Placeholder 3">
            <a:extLst>
              <a:ext uri="{FF2B5EF4-FFF2-40B4-BE49-F238E27FC236}">
                <a16:creationId xmlns:a16="http://schemas.microsoft.com/office/drawing/2014/main" id="{1FDA4D97-F666-2BC5-FEC0-13A081EE4C9A}"/>
              </a:ext>
            </a:extLst>
          </p:cNvPr>
          <p:cNvSpPr>
            <a:spLocks noGrp="1"/>
          </p:cNvSpPr>
          <p:nvPr>
            <p:ph sz="half" idx="2"/>
          </p:nvPr>
        </p:nvSpPr>
        <p:spPr>
          <a:xfrm>
            <a:off x="6172199" y="764930"/>
            <a:ext cx="5871519" cy="5973621"/>
          </a:xfrm>
        </p:spPr>
        <p:txBody>
          <a:bodyPr>
            <a:normAutofit fontScale="77500" lnSpcReduction="20000"/>
          </a:bodyPr>
          <a:lstStyle/>
          <a:p>
            <a:pPr marL="0" indent="0" algn="ctr">
              <a:buNone/>
            </a:pPr>
            <a:r>
              <a:rPr lang="en-US" dirty="0"/>
              <a:t>AI training is </a:t>
            </a:r>
            <a:r>
              <a:rPr lang="en-US" b="1" dirty="0"/>
              <a:t>non-transformative</a:t>
            </a:r>
          </a:p>
          <a:p>
            <a:r>
              <a:rPr lang="en-US" dirty="0"/>
              <a:t>Training is comparable to compression (a device "pre-loaded" with copyrighted content used to generate uncopyrightable synthetic content)</a:t>
            </a:r>
          </a:p>
          <a:p>
            <a:r>
              <a:rPr lang="en-US" dirty="0"/>
              <a:t>AI training is not non-expressive: not only the "ideas and facts" but the expressive content in the works </a:t>
            </a:r>
          </a:p>
          <a:p>
            <a:pPr lvl="1"/>
            <a:r>
              <a:rPr lang="en-US" dirty="0"/>
              <a:t>high quality, professionally authored work is what enables the LLM to produce outputs that mimic human language, story structure, character </a:t>
            </a:r>
          </a:p>
          <a:p>
            <a:r>
              <a:rPr lang="en-US" dirty="0"/>
              <a:t>Other means of acquisition such as licensing are available</a:t>
            </a:r>
          </a:p>
          <a:p>
            <a:r>
              <a:rPr lang="en-US" dirty="0"/>
              <a:t>Courts should consider the ultimate use, not only the training process in isolation</a:t>
            </a:r>
          </a:p>
        </p:txBody>
      </p:sp>
      <p:sp>
        <p:nvSpPr>
          <p:cNvPr id="6" name="TextBox 5">
            <a:extLst>
              <a:ext uri="{FF2B5EF4-FFF2-40B4-BE49-F238E27FC236}">
                <a16:creationId xmlns:a16="http://schemas.microsoft.com/office/drawing/2014/main" id="{2B2AE6A2-73E6-47EF-F678-1B1499FED44C}"/>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1681981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BF83C-5EA4-9AB6-5C17-FC75768EAC9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92E00F-EE07-FD94-C71F-ED7373D9EE1B}"/>
              </a:ext>
            </a:extLst>
          </p:cNvPr>
          <p:cNvSpPr>
            <a:spLocks noGrp="1"/>
          </p:cNvSpPr>
          <p:nvPr>
            <p:ph idx="1"/>
          </p:nvPr>
        </p:nvSpPr>
        <p:spPr>
          <a:xfrm>
            <a:off x="838200" y="1280378"/>
            <a:ext cx="10515600" cy="5500130"/>
          </a:xfrm>
        </p:spPr>
        <p:txBody>
          <a:bodyPr>
            <a:normAutofit lnSpcReduction="10000"/>
          </a:bodyPr>
          <a:lstStyle/>
          <a:p>
            <a:r>
              <a:rPr lang="en-US" sz="2400" dirty="0"/>
              <a:t>Whether copying a work to compile a training dataset is considered transformative depends on whether the dataset will be used for a transformative purpose (such as training on books in order to generate alt text for an image, or used for content moderation) vs. generating outputs that are substantially similar to copyrighted works in the dataset (such as using stock photography that will be used to generate images with expressive qualities like the originals)</a:t>
            </a:r>
          </a:p>
          <a:p>
            <a:r>
              <a:rPr lang="en-US" sz="2400" b="1" dirty="0"/>
              <a:t>Copyright Office: training a model on a large and diverse dataset will often be transformative:</a:t>
            </a:r>
          </a:p>
          <a:p>
            <a:pPr lvl="1"/>
            <a:r>
              <a:rPr lang="en-US" sz="2000" dirty="0"/>
              <a:t>the conversion of text into a model creates something that can "generate a wide range of outputs across a diverse array of new situations“</a:t>
            </a:r>
          </a:p>
          <a:p>
            <a:pPr lvl="1"/>
            <a:r>
              <a:rPr lang="en-US" sz="2000" dirty="0"/>
              <a:t>AI models perform a variety of functions, "some of which may be distinct from the purpose of the copyrighted works they are trained on" (which is, broadly speaking, human education and enjoyment)</a:t>
            </a:r>
          </a:p>
          <a:p>
            <a:r>
              <a:rPr lang="en-US" sz="2400" dirty="0"/>
              <a:t>Copyright Office: The use of copyrighted works in RAG is </a:t>
            </a:r>
            <a:r>
              <a:rPr lang="en-US" sz="2400" b="1" dirty="0"/>
              <a:t>less likely </a:t>
            </a:r>
            <a:r>
              <a:rPr lang="en-US" sz="2400" dirty="0"/>
              <a:t>to be transformative where the purpose is used to </a:t>
            </a:r>
            <a:r>
              <a:rPr lang="en-US" sz="2400" b="1" dirty="0"/>
              <a:t>generate outputs that summarize/provide abridged versions of retrieved copyrighted works </a:t>
            </a:r>
            <a:r>
              <a:rPr lang="en-US" sz="2400" dirty="0"/>
              <a:t>as opposed to hyperlinks</a:t>
            </a:r>
          </a:p>
        </p:txBody>
      </p:sp>
      <p:sp>
        <p:nvSpPr>
          <p:cNvPr id="5" name="Title 4">
            <a:extLst>
              <a:ext uri="{FF2B5EF4-FFF2-40B4-BE49-F238E27FC236}">
                <a16:creationId xmlns:a16="http://schemas.microsoft.com/office/drawing/2014/main" id="{9B47D696-C092-DA3C-B7D4-F7826139819B}"/>
              </a:ext>
            </a:extLst>
          </p:cNvPr>
          <p:cNvSpPr>
            <a:spLocks noGrp="1"/>
          </p:cNvSpPr>
          <p:nvPr>
            <p:ph type="title"/>
          </p:nvPr>
        </p:nvSpPr>
        <p:spPr/>
        <p:txBody>
          <a:bodyPr>
            <a:normAutofit fontScale="90000"/>
          </a:bodyPr>
          <a:lstStyle/>
          <a:p>
            <a:r>
              <a:rPr lang="en-US" dirty="0"/>
              <a:t>Fair Use Factor One: </a:t>
            </a:r>
            <a:r>
              <a:rPr lang="en-US" dirty="0" err="1"/>
              <a:t>Transformativeness</a:t>
            </a:r>
            <a:endParaRPr lang="en-US" dirty="0"/>
          </a:p>
        </p:txBody>
      </p:sp>
      <p:sp>
        <p:nvSpPr>
          <p:cNvPr id="2" name="TextBox 1">
            <a:extLst>
              <a:ext uri="{FF2B5EF4-FFF2-40B4-BE49-F238E27FC236}">
                <a16:creationId xmlns:a16="http://schemas.microsoft.com/office/drawing/2014/main" id="{18D7C6F3-492C-2A7A-8CB1-AB30DCE3CDEB}"/>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202751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6EB91-8BD5-D698-B189-69A125806A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320DA-B4A3-92C6-8E2E-D6A6810D53E6}"/>
              </a:ext>
            </a:extLst>
          </p:cNvPr>
          <p:cNvSpPr>
            <a:spLocks noGrp="1"/>
          </p:cNvSpPr>
          <p:nvPr>
            <p:ph idx="1"/>
          </p:nvPr>
        </p:nvSpPr>
        <p:spPr>
          <a:xfrm>
            <a:off x="322678" y="1280378"/>
            <a:ext cx="10515600" cy="5500130"/>
          </a:xfrm>
        </p:spPr>
        <p:txBody>
          <a:bodyPr>
            <a:normAutofit lnSpcReduction="10000"/>
          </a:bodyPr>
          <a:lstStyle/>
          <a:p>
            <a:r>
              <a:rPr lang="en-US" sz="2400" dirty="0"/>
              <a:t>Copyright Office: Developers can make AI training more likely to qualify as transformative by imposing effective </a:t>
            </a:r>
            <a:r>
              <a:rPr lang="en-US" sz="2400" b="1" dirty="0"/>
              <a:t>guardrails that prevent the model from generating copyrighted content</a:t>
            </a:r>
            <a:r>
              <a:rPr lang="en-US" sz="2400" dirty="0"/>
              <a:t>, limiting its ability to serve the same purpose as the original works.</a:t>
            </a:r>
          </a:p>
          <a:p>
            <a:r>
              <a:rPr lang="en-US" sz="2400" dirty="0"/>
              <a:t>Copyright Office: Training is not </a:t>
            </a:r>
            <a:r>
              <a:rPr lang="en-US" sz="2400" i="1" dirty="0"/>
              <a:t>inherently </a:t>
            </a:r>
            <a:r>
              <a:rPr lang="en-US" sz="2400" dirty="0"/>
              <a:t>non-expressive because </a:t>
            </a:r>
            <a:r>
              <a:rPr lang="en-US" sz="2400" b="1" dirty="0"/>
              <a:t>models learn and replicate the expressive arrangement of language and images </a:t>
            </a:r>
          </a:p>
          <a:p>
            <a:pPr lvl="1"/>
            <a:r>
              <a:rPr lang="en-US" sz="2200" dirty="0"/>
              <a:t>"where the resulting model is used to generate expressive content, or potentially reproduce copyrighted expression, the training use cannot be fairly characterized as 'non-expressive’”</a:t>
            </a:r>
          </a:p>
          <a:p>
            <a:r>
              <a:rPr lang="en-US" sz="2400" dirty="0"/>
              <a:t>Copyright Office: Training is not </a:t>
            </a:r>
            <a:r>
              <a:rPr lang="en-US" sz="2400" i="1" dirty="0"/>
              <a:t>inherently </a:t>
            </a:r>
            <a:r>
              <a:rPr lang="en-US" sz="2400" dirty="0"/>
              <a:t>transformative, rejecting the “AI learns like humans” argument, noting that </a:t>
            </a:r>
            <a:r>
              <a:rPr lang="en-US" sz="2400" b="1" dirty="0"/>
              <a:t>fair use does not permit humans to copy entire books for learning and that AI should not enjoy broader rights</a:t>
            </a:r>
          </a:p>
          <a:p>
            <a:pPr lvl="1"/>
            <a:r>
              <a:rPr lang="en-US" sz="2200" dirty="0"/>
              <a:t>whereas humans retain "only imperfect impressions of the works they have experienced, filtered through their own unique personalities, histories, memories, and worldviews," </a:t>
            </a:r>
            <a:r>
              <a:rPr lang="en-US" sz="2200" dirty="0" err="1"/>
              <a:t>genAI</a:t>
            </a:r>
            <a:r>
              <a:rPr lang="en-US" sz="2200" dirty="0"/>
              <a:t> creates "perfect copies with the ability to analyze works nearly instantaneously"</a:t>
            </a:r>
          </a:p>
        </p:txBody>
      </p:sp>
      <p:sp>
        <p:nvSpPr>
          <p:cNvPr id="5" name="Title 4">
            <a:extLst>
              <a:ext uri="{FF2B5EF4-FFF2-40B4-BE49-F238E27FC236}">
                <a16:creationId xmlns:a16="http://schemas.microsoft.com/office/drawing/2014/main" id="{7FE1D393-5C61-3B20-C27D-A239881CED96}"/>
              </a:ext>
            </a:extLst>
          </p:cNvPr>
          <p:cNvSpPr>
            <a:spLocks noGrp="1"/>
          </p:cNvSpPr>
          <p:nvPr>
            <p:ph type="title"/>
          </p:nvPr>
        </p:nvSpPr>
        <p:spPr/>
        <p:txBody>
          <a:bodyPr>
            <a:normAutofit fontScale="90000"/>
          </a:bodyPr>
          <a:lstStyle/>
          <a:p>
            <a:r>
              <a:rPr lang="en-US" dirty="0"/>
              <a:t>Fair Use Factor One: </a:t>
            </a:r>
            <a:r>
              <a:rPr lang="en-US" dirty="0" err="1"/>
              <a:t>Transformativeness</a:t>
            </a:r>
            <a:endParaRPr lang="en-US" dirty="0"/>
          </a:p>
        </p:txBody>
      </p:sp>
      <p:sp>
        <p:nvSpPr>
          <p:cNvPr id="2" name="TextBox 1">
            <a:extLst>
              <a:ext uri="{FF2B5EF4-FFF2-40B4-BE49-F238E27FC236}">
                <a16:creationId xmlns:a16="http://schemas.microsoft.com/office/drawing/2014/main" id="{555C5C67-DE27-D83D-8B8F-927C8D775F75}"/>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381880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37B1C-007E-131F-0D39-25CFF99A5E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0B8F3D-44AC-F9B7-83B3-9E8DC6BA5E74}"/>
              </a:ext>
            </a:extLst>
          </p:cNvPr>
          <p:cNvSpPr>
            <a:spLocks noGrp="1"/>
          </p:cNvSpPr>
          <p:nvPr>
            <p:ph type="title"/>
          </p:nvPr>
        </p:nvSpPr>
        <p:spPr>
          <a:xfrm>
            <a:off x="969936" y="292709"/>
            <a:ext cx="10515600" cy="670573"/>
          </a:xfrm>
        </p:spPr>
        <p:txBody>
          <a:bodyPr>
            <a:normAutofit fontScale="90000"/>
          </a:bodyPr>
          <a:lstStyle/>
          <a:p>
            <a:r>
              <a:rPr lang="en-US" dirty="0"/>
              <a:t>Fair Use Factor One: Commerciality</a:t>
            </a:r>
          </a:p>
        </p:txBody>
      </p:sp>
      <p:sp>
        <p:nvSpPr>
          <p:cNvPr id="3" name="Content Placeholder 2">
            <a:extLst>
              <a:ext uri="{FF2B5EF4-FFF2-40B4-BE49-F238E27FC236}">
                <a16:creationId xmlns:a16="http://schemas.microsoft.com/office/drawing/2014/main" id="{2C6248C3-0A4D-859C-F2F5-57A90B5F8071}"/>
              </a:ext>
            </a:extLst>
          </p:cNvPr>
          <p:cNvSpPr>
            <a:spLocks noGrp="1"/>
          </p:cNvSpPr>
          <p:nvPr>
            <p:ph idx="1"/>
          </p:nvPr>
        </p:nvSpPr>
        <p:spPr>
          <a:xfrm>
            <a:off x="903864" y="1195137"/>
            <a:ext cx="10515600" cy="5205663"/>
          </a:xfrm>
        </p:spPr>
        <p:txBody>
          <a:bodyPr>
            <a:normAutofit fontScale="92500" lnSpcReduction="10000"/>
          </a:bodyPr>
          <a:lstStyle/>
          <a:p>
            <a:r>
              <a:rPr lang="en-US" dirty="0"/>
              <a:t>Curation or training may begin under a research or nonprofit banner but later be repurposed for commercial exploitation, a practice critics call “</a:t>
            </a:r>
            <a:r>
              <a:rPr lang="en-US" b="1" dirty="0"/>
              <a:t>data laundering</a:t>
            </a:r>
            <a:r>
              <a:rPr lang="en-US" dirty="0"/>
              <a:t>,” where dataset creation is separated from downstream model development to obscure copyright liability while still relying on protected works. </a:t>
            </a:r>
          </a:p>
          <a:p>
            <a:r>
              <a:rPr lang="en-US" dirty="0"/>
              <a:t>Thus, the key question is not whether an entity is for-profit or nonprofit, but </a:t>
            </a:r>
            <a:r>
              <a:rPr lang="en-US" b="1" dirty="0"/>
              <a:t>whether the use itself furthers commercial purposes, </a:t>
            </a:r>
            <a:r>
              <a:rPr lang="en-US" dirty="0"/>
              <a:t>since a for-profit might openly release noncommercial research models, while a nonprofit might monetize datasets through licensing or subscriptions.</a:t>
            </a:r>
          </a:p>
        </p:txBody>
      </p:sp>
      <p:sp>
        <p:nvSpPr>
          <p:cNvPr id="4" name="TextBox 3">
            <a:extLst>
              <a:ext uri="{FF2B5EF4-FFF2-40B4-BE49-F238E27FC236}">
                <a16:creationId xmlns:a16="http://schemas.microsoft.com/office/drawing/2014/main" id="{C356D89E-6E48-B7FC-91C7-7741694B5A57}"/>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3488077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E1990-B8CB-2C30-26F5-8992ED931455}"/>
              </a:ext>
            </a:extLst>
          </p:cNvPr>
          <p:cNvSpPr>
            <a:spLocks noGrp="1"/>
          </p:cNvSpPr>
          <p:nvPr>
            <p:ph type="title"/>
          </p:nvPr>
        </p:nvSpPr>
        <p:spPr>
          <a:xfrm>
            <a:off x="477795" y="77492"/>
            <a:ext cx="11318789" cy="888649"/>
          </a:xfrm>
        </p:spPr>
        <p:txBody>
          <a:bodyPr>
            <a:normAutofit fontScale="90000"/>
          </a:bodyPr>
          <a:lstStyle/>
          <a:p>
            <a:r>
              <a:rPr lang="en-US" dirty="0"/>
              <a:t>Unlawful access (training on pirated content)</a:t>
            </a:r>
          </a:p>
        </p:txBody>
      </p:sp>
      <p:sp>
        <p:nvSpPr>
          <p:cNvPr id="3" name="Content Placeholder 2">
            <a:extLst>
              <a:ext uri="{FF2B5EF4-FFF2-40B4-BE49-F238E27FC236}">
                <a16:creationId xmlns:a16="http://schemas.microsoft.com/office/drawing/2014/main" id="{C379D1C5-26A1-6057-7194-7A75BEEE051B}"/>
              </a:ext>
            </a:extLst>
          </p:cNvPr>
          <p:cNvSpPr>
            <a:spLocks noGrp="1"/>
          </p:cNvSpPr>
          <p:nvPr>
            <p:ph idx="1"/>
          </p:nvPr>
        </p:nvSpPr>
        <p:spPr/>
        <p:txBody>
          <a:bodyPr>
            <a:normAutofit fontScale="70000" lnSpcReduction="20000"/>
          </a:bodyPr>
          <a:lstStyle/>
          <a:p>
            <a:r>
              <a:rPr lang="en-US" dirty="0"/>
              <a:t>Did the developer obtain access to the works lawfully?</a:t>
            </a:r>
          </a:p>
          <a:p>
            <a:pPr lvl="1"/>
            <a:r>
              <a:rPr lang="en-US" dirty="0"/>
              <a:t>“The knowing use of pirated copies in the service of a commercial enterprise should weigh against fair use.” (Copyright Alliance)</a:t>
            </a:r>
          </a:p>
          <a:p>
            <a:pPr lvl="1"/>
            <a:r>
              <a:rPr lang="en-US" dirty="0"/>
              <a:t>"prohibiting academic research on illegal text corpuses will generally not benefit copyright owners or further the interests copyright is designed to promote" - professors Samuelson et al.</a:t>
            </a:r>
          </a:p>
          <a:p>
            <a:r>
              <a:rPr lang="en-US" dirty="0"/>
              <a:t>The Office finds that "</a:t>
            </a:r>
            <a:r>
              <a:rPr lang="en-US" b="1" dirty="0"/>
              <a:t>knowing use of a dataset that consists of pirated or illegally accessed works should weigh against fair use without being determinative</a:t>
            </a:r>
            <a:r>
              <a:rPr lang="en-US" dirty="0"/>
              <a:t>"</a:t>
            </a:r>
          </a:p>
          <a:p>
            <a:pPr lvl="1"/>
            <a:r>
              <a:rPr lang="en-US" dirty="0"/>
              <a:t>Courts have uncertainty about relevance of good faith/bad faith to fair use analysis ("copyright is not a privilege reserved for the well behaved" in one decision) </a:t>
            </a:r>
          </a:p>
          <a:p>
            <a:pPr lvl="2"/>
            <a:r>
              <a:rPr lang="en-US" dirty="0"/>
              <a:t>typically bad faith is connected to moving forward after permission has been denied</a:t>
            </a:r>
          </a:p>
          <a:p>
            <a:pPr lvl="2"/>
            <a:r>
              <a:rPr lang="en-US" dirty="0"/>
              <a:t>but training on pirated material goes a step further, as the right to control access is reserved for copyright holders, even if the prospective use is fair</a:t>
            </a:r>
          </a:p>
        </p:txBody>
      </p:sp>
      <p:sp>
        <p:nvSpPr>
          <p:cNvPr id="4" name="TextBox 3">
            <a:extLst>
              <a:ext uri="{FF2B5EF4-FFF2-40B4-BE49-F238E27FC236}">
                <a16:creationId xmlns:a16="http://schemas.microsoft.com/office/drawing/2014/main" id="{896A4EFA-6B0D-E803-CE25-47354A30148F}"/>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155234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203C6-8F88-99C6-3953-BA4AA7E8AF52}"/>
              </a:ext>
            </a:extLst>
          </p:cNvPr>
          <p:cNvSpPr>
            <a:spLocks noGrp="1"/>
          </p:cNvSpPr>
          <p:nvPr>
            <p:ph type="title"/>
          </p:nvPr>
        </p:nvSpPr>
        <p:spPr/>
        <p:txBody>
          <a:bodyPr>
            <a:noAutofit/>
          </a:bodyPr>
          <a:lstStyle/>
          <a:p>
            <a:r>
              <a:rPr lang="en-US" sz="4000" dirty="0"/>
              <a:t>Factor Two: Nature of the copyrighted work</a:t>
            </a:r>
          </a:p>
        </p:txBody>
      </p:sp>
      <p:sp>
        <p:nvSpPr>
          <p:cNvPr id="3" name="Content Placeholder 2">
            <a:extLst>
              <a:ext uri="{FF2B5EF4-FFF2-40B4-BE49-F238E27FC236}">
                <a16:creationId xmlns:a16="http://schemas.microsoft.com/office/drawing/2014/main" id="{91196F87-48AB-ECFE-1AC1-CCD020B01525}"/>
              </a:ext>
            </a:extLst>
          </p:cNvPr>
          <p:cNvSpPr>
            <a:spLocks noGrp="1"/>
          </p:cNvSpPr>
          <p:nvPr>
            <p:ph idx="1"/>
          </p:nvPr>
        </p:nvSpPr>
        <p:spPr/>
        <p:txBody>
          <a:bodyPr/>
          <a:lstStyle/>
          <a:p>
            <a:r>
              <a:rPr lang="en-US" dirty="0"/>
              <a:t>Creative/expressive favored over factual/functional; unpublished over published</a:t>
            </a:r>
          </a:p>
          <a:p>
            <a:r>
              <a:rPr lang="en-US" dirty="0"/>
              <a:t>Will often weigh against fair use because datasets usually contain expressive works, though most will be published</a:t>
            </a:r>
          </a:p>
          <a:p>
            <a:r>
              <a:rPr lang="en-US" dirty="0"/>
              <a:t>But this factor rarely plays substantive role in overall fair use balancing</a:t>
            </a:r>
          </a:p>
          <a:p>
            <a:r>
              <a:rPr lang="en-US" dirty="0"/>
              <a:t>Facts will vary depending on model and works at issue</a:t>
            </a:r>
          </a:p>
          <a:p>
            <a:endParaRPr lang="en-US" dirty="0"/>
          </a:p>
          <a:p>
            <a:endParaRPr lang="en-US" dirty="0"/>
          </a:p>
        </p:txBody>
      </p:sp>
      <p:sp>
        <p:nvSpPr>
          <p:cNvPr id="4" name="TextBox 3">
            <a:extLst>
              <a:ext uri="{FF2B5EF4-FFF2-40B4-BE49-F238E27FC236}">
                <a16:creationId xmlns:a16="http://schemas.microsoft.com/office/drawing/2014/main" id="{C55B19AE-CB91-443D-F3FD-9B187BCDE821}"/>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3602164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F53E9-7169-C98F-8758-24C434FEE4B6}"/>
              </a:ext>
            </a:extLst>
          </p:cNvPr>
          <p:cNvSpPr>
            <a:spLocks noGrp="1"/>
          </p:cNvSpPr>
          <p:nvPr>
            <p:ph type="title"/>
          </p:nvPr>
        </p:nvSpPr>
        <p:spPr/>
        <p:txBody>
          <a:bodyPr>
            <a:normAutofit/>
          </a:bodyPr>
          <a:lstStyle/>
          <a:p>
            <a:r>
              <a:rPr lang="en-US" dirty="0"/>
              <a:t>Factor three: amount used in training</a:t>
            </a:r>
          </a:p>
        </p:txBody>
      </p:sp>
      <p:sp>
        <p:nvSpPr>
          <p:cNvPr id="3" name="Content Placeholder 2">
            <a:extLst>
              <a:ext uri="{FF2B5EF4-FFF2-40B4-BE49-F238E27FC236}">
                <a16:creationId xmlns:a16="http://schemas.microsoft.com/office/drawing/2014/main" id="{5A94920B-98CC-2B2D-3ADB-35D91E0880BF}"/>
              </a:ext>
            </a:extLst>
          </p:cNvPr>
          <p:cNvSpPr>
            <a:spLocks noGrp="1"/>
          </p:cNvSpPr>
          <p:nvPr>
            <p:ph idx="1"/>
          </p:nvPr>
        </p:nvSpPr>
        <p:spPr>
          <a:xfrm>
            <a:off x="838200" y="1145529"/>
            <a:ext cx="10515600" cy="5340512"/>
          </a:xfrm>
        </p:spPr>
        <p:txBody>
          <a:bodyPr>
            <a:normAutofit/>
          </a:bodyPr>
          <a:lstStyle/>
          <a:p>
            <a:r>
              <a:rPr lang="en-US" sz="2400" dirty="0"/>
              <a:t>Downloading works, curating into training dataset, and training on that set generally involves using all or substantially all of the works which ordinarily weighs against fair use</a:t>
            </a:r>
          </a:p>
          <a:p>
            <a:pPr lvl="1"/>
            <a:r>
              <a:rPr lang="en-US" sz="2000" dirty="0"/>
              <a:t>Some saw the copying of entire works as reasonable because the models need so much data; </a:t>
            </a:r>
          </a:p>
          <a:p>
            <a:pPr lvl="1"/>
            <a:r>
              <a:rPr lang="en-US" sz="2000" dirty="0"/>
              <a:t>Others found powerful tools can be built with less data and quality is more important than quantity</a:t>
            </a:r>
          </a:p>
          <a:p>
            <a:r>
              <a:rPr lang="en-US" sz="2400" dirty="0"/>
              <a:t>Case law: If the purpose is transformative, copying an entire work may weigh less heavily (Google Books, creating search engines, plagiarism detection, etc.)</a:t>
            </a:r>
          </a:p>
        </p:txBody>
      </p:sp>
      <p:sp>
        <p:nvSpPr>
          <p:cNvPr id="4" name="TextBox 3">
            <a:extLst>
              <a:ext uri="{FF2B5EF4-FFF2-40B4-BE49-F238E27FC236}">
                <a16:creationId xmlns:a16="http://schemas.microsoft.com/office/drawing/2014/main" id="{68EE91E4-183F-B60D-9C17-867E5B6BA050}"/>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1131808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319C2-8ACD-376C-62A2-B4D0598A7A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98960-AE07-B79E-B1DA-33D28366474C}"/>
              </a:ext>
            </a:extLst>
          </p:cNvPr>
          <p:cNvSpPr>
            <a:spLocks noGrp="1"/>
          </p:cNvSpPr>
          <p:nvPr>
            <p:ph type="title"/>
          </p:nvPr>
        </p:nvSpPr>
        <p:spPr/>
        <p:txBody>
          <a:bodyPr>
            <a:normAutofit/>
          </a:bodyPr>
          <a:lstStyle/>
          <a:p>
            <a:r>
              <a:rPr lang="en-US" dirty="0"/>
              <a:t>Factor three: amount used in training</a:t>
            </a:r>
          </a:p>
        </p:txBody>
      </p:sp>
      <p:sp>
        <p:nvSpPr>
          <p:cNvPr id="3" name="Content Placeholder 2">
            <a:extLst>
              <a:ext uri="{FF2B5EF4-FFF2-40B4-BE49-F238E27FC236}">
                <a16:creationId xmlns:a16="http://schemas.microsoft.com/office/drawing/2014/main" id="{C6AB3F48-9E66-6714-9E4D-411A19A7A516}"/>
              </a:ext>
            </a:extLst>
          </p:cNvPr>
          <p:cNvSpPr>
            <a:spLocks noGrp="1"/>
          </p:cNvSpPr>
          <p:nvPr>
            <p:ph idx="1"/>
          </p:nvPr>
        </p:nvSpPr>
        <p:spPr>
          <a:xfrm>
            <a:off x="838200" y="1145529"/>
            <a:ext cx="10515600" cy="5340512"/>
          </a:xfrm>
        </p:spPr>
        <p:txBody>
          <a:bodyPr>
            <a:normAutofit/>
          </a:bodyPr>
          <a:lstStyle/>
          <a:p>
            <a:r>
              <a:rPr lang="en-US" sz="2800" dirty="0"/>
              <a:t>Copyright Office: copying the entire work for </a:t>
            </a:r>
            <a:r>
              <a:rPr lang="en-US" sz="2800" dirty="0" err="1"/>
              <a:t>genAI</a:t>
            </a:r>
            <a:r>
              <a:rPr lang="en-US" sz="2800" dirty="0"/>
              <a:t> training is less clearly justified than Google Books/Images</a:t>
            </a:r>
          </a:p>
          <a:p>
            <a:pPr lvl="1"/>
            <a:r>
              <a:rPr lang="en-US" sz="2400" b="1" dirty="0"/>
              <a:t>"Those services made information available about the content of the works copied, making the extent of the copying definitionally necessary for full-text search to work"</a:t>
            </a:r>
            <a:endParaRPr lang="en-US" sz="2400" dirty="0"/>
          </a:p>
          <a:p>
            <a:pPr lvl="1"/>
            <a:r>
              <a:rPr lang="en-US" sz="2400" dirty="0"/>
              <a:t>GenAI goes beyond (or does not) provide information about the works being copied</a:t>
            </a:r>
          </a:p>
          <a:p>
            <a:pPr lvl="1"/>
            <a:r>
              <a:rPr lang="en-US" sz="2400" dirty="0"/>
              <a:t>In creating models with more limited/specific requirements, copying portions may be sufficient</a:t>
            </a:r>
          </a:p>
          <a:p>
            <a:r>
              <a:rPr lang="en-US" sz="2800" dirty="0"/>
              <a:t>At the same time, using entire works "appears to be practically necessary for some forms of training for many generative AI models"</a:t>
            </a:r>
          </a:p>
          <a:p>
            <a:pPr lvl="1"/>
            <a:r>
              <a:rPr lang="en-US" sz="2400" dirty="0"/>
              <a:t>"To the extent there is a transformative purpose, the use of entire works on that scale could be reasonable."</a:t>
            </a:r>
          </a:p>
        </p:txBody>
      </p:sp>
      <p:sp>
        <p:nvSpPr>
          <p:cNvPr id="4" name="TextBox 3">
            <a:extLst>
              <a:ext uri="{FF2B5EF4-FFF2-40B4-BE49-F238E27FC236}">
                <a16:creationId xmlns:a16="http://schemas.microsoft.com/office/drawing/2014/main" id="{A535C13A-B29C-E619-21A8-7B4E4F0DC275}"/>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3009958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85919-0EED-53B4-1EC2-3C6B8FF51152}"/>
              </a:ext>
            </a:extLst>
          </p:cNvPr>
          <p:cNvSpPr>
            <a:spLocks noGrp="1"/>
          </p:cNvSpPr>
          <p:nvPr>
            <p:ph type="title"/>
          </p:nvPr>
        </p:nvSpPr>
        <p:spPr/>
        <p:txBody>
          <a:bodyPr/>
          <a:lstStyle/>
          <a:p>
            <a:r>
              <a:rPr lang="en-US" dirty="0"/>
              <a:t>Factor three: amount made available</a:t>
            </a:r>
          </a:p>
        </p:txBody>
      </p:sp>
      <p:sp>
        <p:nvSpPr>
          <p:cNvPr id="3" name="Content Placeholder 2">
            <a:extLst>
              <a:ext uri="{FF2B5EF4-FFF2-40B4-BE49-F238E27FC236}">
                <a16:creationId xmlns:a16="http://schemas.microsoft.com/office/drawing/2014/main" id="{B480387C-84F2-BBA2-3758-248F568C4113}"/>
              </a:ext>
            </a:extLst>
          </p:cNvPr>
          <p:cNvSpPr>
            <a:spLocks noGrp="1"/>
          </p:cNvSpPr>
          <p:nvPr>
            <p:ph idx="1"/>
          </p:nvPr>
        </p:nvSpPr>
        <p:spPr/>
        <p:txBody>
          <a:bodyPr>
            <a:normAutofit fontScale="77500" lnSpcReduction="20000"/>
          </a:bodyPr>
          <a:lstStyle/>
          <a:p>
            <a:r>
              <a:rPr lang="en-US" dirty="0"/>
              <a:t>It is more complex that simply asking how much was used, but also whether that content "may serve as a competing substitute"</a:t>
            </a:r>
          </a:p>
          <a:p>
            <a:r>
              <a:rPr lang="en-US" dirty="0"/>
              <a:t>Copyright Office: "the third factor may weigh less heavily against </a:t>
            </a:r>
            <a:r>
              <a:rPr lang="en-US" dirty="0" err="1"/>
              <a:t>genAI</a:t>
            </a:r>
            <a:r>
              <a:rPr lang="en-US" dirty="0"/>
              <a:t> training where there are </a:t>
            </a:r>
            <a:r>
              <a:rPr lang="en-US" b="1" dirty="0"/>
              <a:t>effective limits on the trained model's ability to output protected material</a:t>
            </a:r>
            <a:r>
              <a:rPr lang="en-US" dirty="0"/>
              <a:t> from works in the training data"</a:t>
            </a:r>
          </a:p>
          <a:p>
            <a:r>
              <a:rPr lang="en-US" dirty="0"/>
              <a:t>Commenters differ on how much effort it requires to obtain protectible expression but they don't dispute that it happens</a:t>
            </a:r>
          </a:p>
          <a:p>
            <a:r>
              <a:rPr lang="en-US" dirty="0"/>
              <a:t>Guardrails will weigh the third factor less heavily</a:t>
            </a:r>
          </a:p>
          <a:p>
            <a:pPr lvl="1"/>
            <a:r>
              <a:rPr lang="en-US" dirty="0"/>
              <a:t>input filters (blocking prompts likely to result in generations)</a:t>
            </a:r>
          </a:p>
          <a:p>
            <a:pPr lvl="1"/>
            <a:r>
              <a:rPr lang="en-US" dirty="0"/>
              <a:t>training techniques making infringing less likely</a:t>
            </a:r>
          </a:p>
          <a:p>
            <a:pPr lvl="1"/>
            <a:r>
              <a:rPr lang="en-US" dirty="0"/>
              <a:t>internal system prompts instructing it not to generate copyrighted characters or create images in the style of living artists</a:t>
            </a:r>
          </a:p>
          <a:p>
            <a:pPr lvl="1"/>
            <a:r>
              <a:rPr lang="en-US" dirty="0"/>
              <a:t>output filters blocking copyrighted content from being displayed</a:t>
            </a:r>
          </a:p>
        </p:txBody>
      </p:sp>
      <p:sp>
        <p:nvSpPr>
          <p:cNvPr id="4" name="TextBox 3">
            <a:extLst>
              <a:ext uri="{FF2B5EF4-FFF2-40B4-BE49-F238E27FC236}">
                <a16:creationId xmlns:a16="http://schemas.microsoft.com/office/drawing/2014/main" id="{9603BC40-2EB1-338C-1FE6-F787B8845155}"/>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84870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828FC-4AA8-8EE2-2AFC-AA564495D409}"/>
              </a:ext>
            </a:extLst>
          </p:cNvPr>
          <p:cNvSpPr>
            <a:spLocks noGrp="1"/>
          </p:cNvSpPr>
          <p:nvPr>
            <p:ph type="title"/>
          </p:nvPr>
        </p:nvSpPr>
        <p:spPr/>
        <p:txBody>
          <a:bodyPr>
            <a:normAutofit/>
          </a:bodyPr>
          <a:lstStyle/>
          <a:p>
            <a:r>
              <a:rPr lang="en-US" dirty="0"/>
              <a:t>Scope</a:t>
            </a:r>
          </a:p>
        </p:txBody>
      </p:sp>
      <p:sp>
        <p:nvSpPr>
          <p:cNvPr id="3" name="Content Placeholder 2">
            <a:extLst>
              <a:ext uri="{FF2B5EF4-FFF2-40B4-BE49-F238E27FC236}">
                <a16:creationId xmlns:a16="http://schemas.microsoft.com/office/drawing/2014/main" id="{9FB046AF-FEE1-9830-E1B5-B6BA73CCC3D3}"/>
              </a:ext>
            </a:extLst>
          </p:cNvPr>
          <p:cNvSpPr>
            <a:spLocks noGrp="1"/>
          </p:cNvSpPr>
          <p:nvPr>
            <p:ph idx="1"/>
          </p:nvPr>
        </p:nvSpPr>
        <p:spPr/>
        <p:txBody>
          <a:bodyPr>
            <a:normAutofit/>
          </a:bodyPr>
          <a:lstStyle/>
          <a:p>
            <a:r>
              <a:rPr lang="en-US" dirty="0"/>
              <a:t>United States</a:t>
            </a:r>
          </a:p>
          <a:p>
            <a:r>
              <a:rPr lang="en-US" dirty="0"/>
              <a:t>Focus is on copyright and law; I am not providing an extensive definition of AI, LLM, machine learning</a:t>
            </a:r>
          </a:p>
          <a:p>
            <a:r>
              <a:rPr lang="en-US" dirty="0"/>
              <a:t>Focuses mostly on lawsuits involving writers/authors</a:t>
            </a:r>
          </a:p>
          <a:p>
            <a:pPr lvl="1"/>
            <a:r>
              <a:rPr lang="en-US" dirty="0"/>
              <a:t>i.e. excludes analysis of image, code, etc. For some of these cases see Doe v. GitHub, Zhang v. Google, UMG v. Suno, Disney v. Midjourney, Andersen v. Stability AI, Getty v. Stability AI</a:t>
            </a:r>
          </a:p>
          <a:p>
            <a:pPr marL="0" indent="0">
              <a:buNone/>
            </a:pPr>
            <a:endParaRPr lang="en-US" dirty="0"/>
          </a:p>
        </p:txBody>
      </p:sp>
    </p:spTree>
    <p:extLst>
      <p:ext uri="{BB962C8B-B14F-4D97-AF65-F5344CB8AC3E}">
        <p14:creationId xmlns:p14="http://schemas.microsoft.com/office/powerpoint/2010/main" val="13479695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4E8F3-332A-BD08-608D-437621A61DE3}"/>
              </a:ext>
            </a:extLst>
          </p:cNvPr>
          <p:cNvSpPr>
            <a:spLocks noGrp="1"/>
          </p:cNvSpPr>
          <p:nvPr>
            <p:ph type="title"/>
          </p:nvPr>
        </p:nvSpPr>
        <p:spPr>
          <a:xfrm>
            <a:off x="146452" y="147235"/>
            <a:ext cx="10515600" cy="888649"/>
          </a:xfrm>
        </p:spPr>
        <p:txBody>
          <a:bodyPr>
            <a:normAutofit/>
          </a:bodyPr>
          <a:lstStyle/>
          <a:p>
            <a:r>
              <a:rPr lang="en-US" sz="4400" dirty="0"/>
              <a:t>Extracting training data</a:t>
            </a:r>
          </a:p>
        </p:txBody>
      </p:sp>
      <p:sp>
        <p:nvSpPr>
          <p:cNvPr id="3" name="Content Placeholder 2">
            <a:extLst>
              <a:ext uri="{FF2B5EF4-FFF2-40B4-BE49-F238E27FC236}">
                <a16:creationId xmlns:a16="http://schemas.microsoft.com/office/drawing/2014/main" id="{B86E35FB-5FB5-1E8E-A978-8379A39B8A0D}"/>
              </a:ext>
            </a:extLst>
          </p:cNvPr>
          <p:cNvSpPr>
            <a:spLocks noGrp="1"/>
          </p:cNvSpPr>
          <p:nvPr>
            <p:ph idx="1"/>
          </p:nvPr>
        </p:nvSpPr>
        <p:spPr>
          <a:xfrm>
            <a:off x="445578" y="1145529"/>
            <a:ext cx="6218693" cy="5031434"/>
          </a:xfrm>
        </p:spPr>
        <p:txBody>
          <a:bodyPr>
            <a:normAutofit fontScale="92500" lnSpcReduction="20000"/>
          </a:bodyPr>
          <a:lstStyle/>
          <a:p>
            <a:pPr marL="0" indent="0">
              <a:buNone/>
            </a:pPr>
            <a:r>
              <a:rPr lang="en-US" dirty="0"/>
              <a:t>“Extractable memorization:” </a:t>
            </a:r>
            <a:r>
              <a:rPr lang="en-US" b="1" dirty="0"/>
              <a:t>training data that an adversary can efficiently extract </a:t>
            </a:r>
            <a:r>
              <a:rPr lang="en-US" dirty="0"/>
              <a:t>by querying a machine learning model without prior knowledge of the training dataset. </a:t>
            </a:r>
          </a:p>
          <a:p>
            <a:pPr marL="0" indent="0">
              <a:buNone/>
            </a:pPr>
            <a:r>
              <a:rPr lang="en-US" dirty="0"/>
              <a:t>We show an adversary can extract gigabytes of training data from open-source language models like Pythia or GPT-Neo, semi-open models like </a:t>
            </a:r>
            <a:r>
              <a:rPr lang="en-US" dirty="0" err="1"/>
              <a:t>LLaMA</a:t>
            </a:r>
            <a:r>
              <a:rPr lang="en-US" dirty="0"/>
              <a:t> or Falcon, and closed models like ChatGPT”</a:t>
            </a:r>
          </a:p>
          <a:p>
            <a:endParaRPr lang="en-US" dirty="0"/>
          </a:p>
        </p:txBody>
      </p:sp>
      <p:sp>
        <p:nvSpPr>
          <p:cNvPr id="9" name="TextBox 8">
            <a:extLst>
              <a:ext uri="{FF2B5EF4-FFF2-40B4-BE49-F238E27FC236}">
                <a16:creationId xmlns:a16="http://schemas.microsoft.com/office/drawing/2014/main" id="{D00F5F6A-8944-C023-C624-96427C53BC63}"/>
              </a:ext>
            </a:extLst>
          </p:cNvPr>
          <p:cNvSpPr txBox="1"/>
          <p:nvPr/>
        </p:nvSpPr>
        <p:spPr>
          <a:xfrm>
            <a:off x="106415" y="6176963"/>
            <a:ext cx="6218694" cy="261610"/>
          </a:xfrm>
          <a:prstGeom prst="rect">
            <a:avLst/>
          </a:prstGeom>
          <a:noFill/>
        </p:spPr>
        <p:txBody>
          <a:bodyPr wrap="square">
            <a:spAutoFit/>
          </a:bodyPr>
          <a:lstStyle/>
          <a:p>
            <a:r>
              <a:rPr lang="en-US" sz="1100" dirty="0"/>
              <a:t>(Nasr et al., 2023)</a:t>
            </a:r>
          </a:p>
        </p:txBody>
      </p:sp>
      <p:pic>
        <p:nvPicPr>
          <p:cNvPr id="11" name="Picture 10" descr="A depiction from the Nasr article of memorized training examples extracted from Chat GPT, containing near duplicates of similar potential training examples. ">
            <a:extLst>
              <a:ext uri="{FF2B5EF4-FFF2-40B4-BE49-F238E27FC236}">
                <a16:creationId xmlns:a16="http://schemas.microsoft.com/office/drawing/2014/main" id="{672B6280-0B51-C6D3-5418-0FE1703F199B}"/>
              </a:ext>
            </a:extLst>
          </p:cNvPr>
          <p:cNvPicPr>
            <a:picLocks noChangeAspect="1"/>
          </p:cNvPicPr>
          <p:nvPr/>
        </p:nvPicPr>
        <p:blipFill>
          <a:blip r:embed="rId2"/>
          <a:stretch>
            <a:fillRect/>
          </a:stretch>
        </p:blipFill>
        <p:spPr>
          <a:xfrm>
            <a:off x="6564922" y="0"/>
            <a:ext cx="5741923" cy="6858000"/>
          </a:xfrm>
          <a:prstGeom prst="rect">
            <a:avLst/>
          </a:prstGeom>
        </p:spPr>
      </p:pic>
    </p:spTree>
    <p:extLst>
      <p:ext uri="{BB962C8B-B14F-4D97-AF65-F5344CB8AC3E}">
        <p14:creationId xmlns:p14="http://schemas.microsoft.com/office/powerpoint/2010/main" val="36286513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C37E0-73C7-5B91-E9C3-F3C4273E3E50}"/>
              </a:ext>
            </a:extLst>
          </p:cNvPr>
          <p:cNvSpPr>
            <a:spLocks noGrp="1"/>
          </p:cNvSpPr>
          <p:nvPr>
            <p:ph type="title"/>
          </p:nvPr>
        </p:nvSpPr>
        <p:spPr/>
        <p:txBody>
          <a:bodyPr>
            <a:noAutofit/>
          </a:bodyPr>
          <a:lstStyle/>
          <a:p>
            <a:r>
              <a:rPr lang="en-US" sz="4400" dirty="0"/>
              <a:t>Factor four: Lost sales</a:t>
            </a:r>
          </a:p>
        </p:txBody>
      </p:sp>
      <p:sp>
        <p:nvSpPr>
          <p:cNvPr id="3" name="Content Placeholder 2">
            <a:extLst>
              <a:ext uri="{FF2B5EF4-FFF2-40B4-BE49-F238E27FC236}">
                <a16:creationId xmlns:a16="http://schemas.microsoft.com/office/drawing/2014/main" id="{078D0F7C-802F-5053-7F35-9D4D75182CC9}"/>
              </a:ext>
            </a:extLst>
          </p:cNvPr>
          <p:cNvSpPr>
            <a:spLocks noGrp="1"/>
          </p:cNvSpPr>
          <p:nvPr>
            <p:ph idx="1"/>
          </p:nvPr>
        </p:nvSpPr>
        <p:spPr/>
        <p:txBody>
          <a:bodyPr>
            <a:normAutofit lnSpcReduction="10000"/>
          </a:bodyPr>
          <a:lstStyle/>
          <a:p>
            <a:r>
              <a:rPr lang="en-US" dirty="0"/>
              <a:t>Critics: Near-verbatim outputs serve as market substitutes; e.g., training sets yielding similar or identical content</a:t>
            </a:r>
          </a:p>
          <a:p>
            <a:r>
              <a:rPr lang="en-US" dirty="0"/>
              <a:t>Proponents: similarity </a:t>
            </a:r>
            <a:r>
              <a:rPr lang="en-US" i="1" dirty="0"/>
              <a:t>doesn’t </a:t>
            </a:r>
            <a:r>
              <a:rPr lang="en-US" dirty="0"/>
              <a:t>equal substitution: models may operate in same space without replacing specific works.</a:t>
            </a:r>
          </a:p>
          <a:p>
            <a:r>
              <a:rPr lang="en-US" dirty="0"/>
              <a:t>Risk increases when pirated/proprietary content is used to build training libraries.</a:t>
            </a:r>
          </a:p>
          <a:p>
            <a:r>
              <a:rPr lang="en-US" dirty="0"/>
              <a:t>RAG outputs (e.g., summaries or abridgements) may reduce demand for originals.</a:t>
            </a:r>
          </a:p>
        </p:txBody>
      </p:sp>
      <p:sp>
        <p:nvSpPr>
          <p:cNvPr id="4" name="TextBox 3">
            <a:extLst>
              <a:ext uri="{FF2B5EF4-FFF2-40B4-BE49-F238E27FC236}">
                <a16:creationId xmlns:a16="http://schemas.microsoft.com/office/drawing/2014/main" id="{0B989751-75FF-DB7D-9817-7451AA7CB6B2}"/>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198155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A90F7-B61A-1964-5B96-D1CCD18C7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A2F36E-576D-D7DE-D39D-187B3126393F}"/>
              </a:ext>
            </a:extLst>
          </p:cNvPr>
          <p:cNvSpPr>
            <a:spLocks noGrp="1"/>
          </p:cNvSpPr>
          <p:nvPr>
            <p:ph type="title"/>
          </p:nvPr>
        </p:nvSpPr>
        <p:spPr/>
        <p:txBody>
          <a:bodyPr>
            <a:noAutofit/>
          </a:bodyPr>
          <a:lstStyle/>
          <a:p>
            <a:r>
              <a:rPr lang="en-US" sz="4400" dirty="0"/>
              <a:t>Factor four: Market dilution</a:t>
            </a:r>
          </a:p>
        </p:txBody>
      </p:sp>
      <p:sp>
        <p:nvSpPr>
          <p:cNvPr id="3" name="Content Placeholder 2">
            <a:extLst>
              <a:ext uri="{FF2B5EF4-FFF2-40B4-BE49-F238E27FC236}">
                <a16:creationId xmlns:a16="http://schemas.microsoft.com/office/drawing/2014/main" id="{C70A59D8-2540-9EB1-F7A5-8CF33016026F}"/>
              </a:ext>
            </a:extLst>
          </p:cNvPr>
          <p:cNvSpPr>
            <a:spLocks noGrp="1"/>
          </p:cNvSpPr>
          <p:nvPr>
            <p:ph idx="1"/>
          </p:nvPr>
        </p:nvSpPr>
        <p:spPr/>
        <p:txBody>
          <a:bodyPr>
            <a:normAutofit fontScale="92500" lnSpcReduction="10000"/>
          </a:bodyPr>
          <a:lstStyle/>
          <a:p>
            <a:r>
              <a:rPr lang="en-US" dirty="0"/>
              <a:t>Concern: AI-generated content may flood markets, competing with or obscuring human work.</a:t>
            </a:r>
          </a:p>
          <a:p>
            <a:pPr lvl="1"/>
            <a:r>
              <a:rPr lang="en-US" dirty="0"/>
              <a:t>Resulting in lower royalties, reduced discoverability.</a:t>
            </a:r>
          </a:p>
          <a:p>
            <a:r>
              <a:rPr lang="en-US" dirty="0"/>
              <a:t>The Office suggest considering any "effect" upon the potential market, so</a:t>
            </a:r>
            <a:r>
              <a:rPr lang="en-US" b="1" dirty="0"/>
              <a:t> if AI generated works dilute markets for works of the same kind as in their training data, that translates to competition for sales and more difficulty for audiences in finding them</a:t>
            </a:r>
            <a:endParaRPr lang="en-US" dirty="0"/>
          </a:p>
          <a:p>
            <a:pPr lvl="1"/>
            <a:r>
              <a:rPr lang="en-US" dirty="0"/>
              <a:t>"If thousands of AI-generated romance novels are put on the market, fewer of the human-authored romance novels that the AI was trained on are likely to be sold"</a:t>
            </a:r>
          </a:p>
          <a:p>
            <a:endParaRPr lang="en-US" dirty="0"/>
          </a:p>
        </p:txBody>
      </p:sp>
      <p:sp>
        <p:nvSpPr>
          <p:cNvPr id="4" name="TextBox 3">
            <a:extLst>
              <a:ext uri="{FF2B5EF4-FFF2-40B4-BE49-F238E27FC236}">
                <a16:creationId xmlns:a16="http://schemas.microsoft.com/office/drawing/2014/main" id="{39B7CB1A-7E01-94EC-31BE-CEE61B7D55AA}"/>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2678025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DA909-755A-04BB-D8F6-4310D63B59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67BCA2-2A2C-8202-4FB2-4C17B7E3145E}"/>
              </a:ext>
            </a:extLst>
          </p:cNvPr>
          <p:cNvSpPr>
            <a:spLocks noGrp="1"/>
          </p:cNvSpPr>
          <p:nvPr>
            <p:ph type="title"/>
          </p:nvPr>
        </p:nvSpPr>
        <p:spPr/>
        <p:txBody>
          <a:bodyPr>
            <a:noAutofit/>
          </a:bodyPr>
          <a:lstStyle/>
          <a:p>
            <a:r>
              <a:rPr lang="en-US" sz="4400" dirty="0"/>
              <a:t>Factor four: Lost licensing opportunities</a:t>
            </a:r>
          </a:p>
        </p:txBody>
      </p:sp>
      <p:sp>
        <p:nvSpPr>
          <p:cNvPr id="3" name="Content Placeholder 2">
            <a:extLst>
              <a:ext uri="{FF2B5EF4-FFF2-40B4-BE49-F238E27FC236}">
                <a16:creationId xmlns:a16="http://schemas.microsoft.com/office/drawing/2014/main" id="{4D335D68-AA20-B67F-BE8B-DE5DE6690D7D}"/>
              </a:ext>
            </a:extLst>
          </p:cNvPr>
          <p:cNvSpPr>
            <a:spLocks noGrp="1"/>
          </p:cNvSpPr>
          <p:nvPr>
            <p:ph idx="1"/>
          </p:nvPr>
        </p:nvSpPr>
        <p:spPr/>
        <p:txBody>
          <a:bodyPr>
            <a:normAutofit fontScale="85000" lnSpcReduction="20000"/>
          </a:bodyPr>
          <a:lstStyle/>
          <a:p>
            <a:r>
              <a:rPr lang="en-US" dirty="0"/>
              <a:t>Copyright owners can offer licenses individually or collectively.</a:t>
            </a:r>
          </a:p>
          <a:p>
            <a:r>
              <a:rPr lang="en-US" dirty="0"/>
              <a:t>Active licensing examples already exist </a:t>
            </a:r>
          </a:p>
          <a:p>
            <a:pPr lvl="1"/>
            <a:r>
              <a:rPr lang="en-US" dirty="0"/>
              <a:t>e.g. OpenAI + AP, Shutterstock, Getty + Nvidia, Condé Nast</a:t>
            </a:r>
          </a:p>
          <a:p>
            <a:pPr lvl="1"/>
            <a:r>
              <a:rPr lang="en-US" dirty="0"/>
              <a:t>Academic publishers (e.g., Wiley)</a:t>
            </a:r>
          </a:p>
          <a:p>
            <a:pPr lvl="1"/>
            <a:r>
              <a:rPr lang="en-US" dirty="0"/>
              <a:t>Dataset Providers Alliance</a:t>
            </a:r>
          </a:p>
          <a:p>
            <a:r>
              <a:rPr lang="en-US" dirty="0"/>
              <a:t>AI companies: voluntary licensing may not scale to meet AI demand (cost, rights tracking, diversity of content).</a:t>
            </a:r>
          </a:p>
          <a:p>
            <a:r>
              <a:rPr lang="en-US" dirty="0"/>
              <a:t>Copyright Office: licensing is feasible for some sectors, not all. </a:t>
            </a:r>
          </a:p>
          <a:p>
            <a:r>
              <a:rPr lang="en-US" dirty="0"/>
              <a:t>Where licensing markets are available to meet AI training needs, unlicensed uses will be disfavored; but if barriers to licensing prove insurmountable, there will be no functioning market to harm and fourth factor may favor fair use</a:t>
            </a:r>
          </a:p>
        </p:txBody>
      </p:sp>
      <p:sp>
        <p:nvSpPr>
          <p:cNvPr id="4" name="TextBox 3">
            <a:extLst>
              <a:ext uri="{FF2B5EF4-FFF2-40B4-BE49-F238E27FC236}">
                <a16:creationId xmlns:a16="http://schemas.microsoft.com/office/drawing/2014/main" id="{0683B61C-51F1-F734-F5E9-91A1CEE8E2A5}"/>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1603334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395E-ACB9-68EC-CD6A-74BB9C938299}"/>
              </a:ext>
            </a:extLst>
          </p:cNvPr>
          <p:cNvSpPr>
            <a:spLocks noGrp="1"/>
          </p:cNvSpPr>
          <p:nvPr>
            <p:ph type="title"/>
          </p:nvPr>
        </p:nvSpPr>
        <p:spPr/>
        <p:txBody>
          <a:bodyPr/>
          <a:lstStyle/>
          <a:p>
            <a:r>
              <a:rPr lang="en-US" dirty="0"/>
              <a:t>Factor four: public benefits</a:t>
            </a:r>
          </a:p>
        </p:txBody>
      </p:sp>
      <p:sp>
        <p:nvSpPr>
          <p:cNvPr id="3" name="Content Placeholder 2">
            <a:extLst>
              <a:ext uri="{FF2B5EF4-FFF2-40B4-BE49-F238E27FC236}">
                <a16:creationId xmlns:a16="http://schemas.microsoft.com/office/drawing/2014/main" id="{C9159727-7CDE-25CF-2F80-6EC9A57FBF1D}"/>
              </a:ext>
            </a:extLst>
          </p:cNvPr>
          <p:cNvSpPr>
            <a:spLocks noGrp="1"/>
          </p:cNvSpPr>
          <p:nvPr>
            <p:ph idx="1"/>
          </p:nvPr>
        </p:nvSpPr>
        <p:spPr/>
        <p:txBody>
          <a:bodyPr>
            <a:normAutofit fontScale="85000" lnSpcReduction="20000"/>
          </a:bodyPr>
          <a:lstStyle/>
          <a:p>
            <a:r>
              <a:rPr lang="en-US" dirty="0"/>
              <a:t>Proponents: AI fosters innovation (health, agriculture, accessibility). </a:t>
            </a:r>
          </a:p>
          <a:p>
            <a:pPr lvl="1"/>
            <a:r>
              <a:rPr lang="en-US" dirty="0"/>
              <a:t>AI will "augment human capabilities, thereby fostering human creativity" (OpenAI), "innovative and potentially life saving services" (Meta), and restricting content will result in bias and inaccuracy</a:t>
            </a:r>
          </a:p>
          <a:p>
            <a:r>
              <a:rPr lang="en-US" dirty="0"/>
              <a:t>Critics: undermines author incentives and can harm creative sectors.</a:t>
            </a:r>
          </a:p>
          <a:p>
            <a:r>
              <a:rPr lang="en-US" dirty="0"/>
              <a:t>Copyright Office finds strong claims to public benefit on both sides: public benefit on the one hand, and protecting production of expressive works on the other</a:t>
            </a:r>
          </a:p>
          <a:p>
            <a:pPr lvl="1"/>
            <a:r>
              <a:rPr lang="en-US" b="1" dirty="0"/>
              <a:t>Cannot conclude that unlicensed use of works for training offers benefits that would change the fair use</a:t>
            </a:r>
          </a:p>
        </p:txBody>
      </p:sp>
      <p:sp>
        <p:nvSpPr>
          <p:cNvPr id="4" name="TextBox 3">
            <a:extLst>
              <a:ext uri="{FF2B5EF4-FFF2-40B4-BE49-F238E27FC236}">
                <a16:creationId xmlns:a16="http://schemas.microsoft.com/office/drawing/2014/main" id="{64CEC20B-2BAC-02CF-11F1-6A20CB86809A}"/>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11722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AC0A0-E85D-A023-321D-EF9DB6D1E366}"/>
              </a:ext>
            </a:extLst>
          </p:cNvPr>
          <p:cNvSpPr>
            <a:spLocks noGrp="1"/>
          </p:cNvSpPr>
          <p:nvPr>
            <p:ph type="title"/>
          </p:nvPr>
        </p:nvSpPr>
        <p:spPr/>
        <p:txBody>
          <a:bodyPr/>
          <a:lstStyle/>
          <a:p>
            <a:r>
              <a:rPr lang="en-US" dirty="0"/>
              <a:t>Weighing the factors</a:t>
            </a:r>
          </a:p>
        </p:txBody>
      </p:sp>
      <p:sp>
        <p:nvSpPr>
          <p:cNvPr id="3" name="Content Placeholder 2">
            <a:extLst>
              <a:ext uri="{FF2B5EF4-FFF2-40B4-BE49-F238E27FC236}">
                <a16:creationId xmlns:a16="http://schemas.microsoft.com/office/drawing/2014/main" id="{B436AB41-1E29-5FB2-7623-8BC3D9D052B8}"/>
              </a:ext>
            </a:extLst>
          </p:cNvPr>
          <p:cNvSpPr>
            <a:spLocks noGrp="1"/>
          </p:cNvSpPr>
          <p:nvPr>
            <p:ph idx="1"/>
          </p:nvPr>
        </p:nvSpPr>
        <p:spPr/>
        <p:txBody>
          <a:bodyPr>
            <a:normAutofit fontScale="77500" lnSpcReduction="20000"/>
          </a:bodyPr>
          <a:lstStyle/>
          <a:p>
            <a:r>
              <a:rPr lang="en-US" dirty="0"/>
              <a:t>This will be left up to courts and there will be no mechanical computation or easy formula but based on the circumstances and facts of the case</a:t>
            </a:r>
          </a:p>
          <a:p>
            <a:r>
              <a:rPr lang="en-US" dirty="0"/>
              <a:t>Office observes that </a:t>
            </a:r>
            <a:r>
              <a:rPr lang="en-US" b="1" dirty="0"/>
              <a:t>first and fourth factor will assume considerable weight</a:t>
            </a:r>
            <a:r>
              <a:rPr lang="en-US" dirty="0"/>
              <a:t>: </a:t>
            </a:r>
          </a:p>
          <a:p>
            <a:pPr lvl="1"/>
            <a:r>
              <a:rPr lang="en-US" dirty="0" err="1"/>
              <a:t>transformativeness</a:t>
            </a:r>
            <a:r>
              <a:rPr lang="en-US" dirty="0"/>
              <a:t> </a:t>
            </a:r>
          </a:p>
          <a:p>
            <a:pPr lvl="1"/>
            <a:r>
              <a:rPr lang="en-US" dirty="0"/>
              <a:t>scale (volume, speed, sophistication of outputs, number of works used in training) impacting the market</a:t>
            </a:r>
          </a:p>
          <a:p>
            <a:r>
              <a:rPr lang="en-US" dirty="0"/>
              <a:t>Uses for noncommercial research or analysis that do not enable portions of the works to be reproduced are likely to be fair</a:t>
            </a:r>
          </a:p>
          <a:p>
            <a:r>
              <a:rPr lang="en-US" dirty="0"/>
              <a:t>On the other hand, copying expressive works from pirated sources that competes in the marketplace when licensing is reasonable available is unlikely to qualify</a:t>
            </a:r>
          </a:p>
          <a:p>
            <a:r>
              <a:rPr lang="en-US" dirty="0"/>
              <a:t>And most uses will fall somewhere in between</a:t>
            </a:r>
          </a:p>
        </p:txBody>
      </p:sp>
      <p:sp>
        <p:nvSpPr>
          <p:cNvPr id="4" name="TextBox 3">
            <a:extLst>
              <a:ext uri="{FF2B5EF4-FFF2-40B4-BE49-F238E27FC236}">
                <a16:creationId xmlns:a16="http://schemas.microsoft.com/office/drawing/2014/main" id="{60E07688-F6C4-DCA6-69A9-FB1BD5EBBF9B}"/>
              </a:ext>
            </a:extLst>
          </p:cNvPr>
          <p:cNvSpPr txBox="1"/>
          <p:nvPr/>
        </p:nvSpPr>
        <p:spPr>
          <a:xfrm>
            <a:off x="0" y="6540988"/>
            <a:ext cx="2668657" cy="276999"/>
          </a:xfrm>
          <a:prstGeom prst="rect">
            <a:avLst/>
          </a:prstGeom>
          <a:noFill/>
        </p:spPr>
        <p:txBody>
          <a:bodyPr wrap="square">
            <a:spAutoFit/>
          </a:bodyPr>
          <a:lstStyle/>
          <a:p>
            <a:r>
              <a:rPr lang="en-US" sz="1200" dirty="0"/>
              <a:t>(U.S. Copyright Office, May 2025)</a:t>
            </a:r>
          </a:p>
        </p:txBody>
      </p:sp>
    </p:spTree>
    <p:extLst>
      <p:ext uri="{BB962C8B-B14F-4D97-AF65-F5344CB8AC3E}">
        <p14:creationId xmlns:p14="http://schemas.microsoft.com/office/powerpoint/2010/main" val="1778105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2E593-530F-EAD0-9A7C-3D33975E74DC}"/>
              </a:ext>
            </a:extLst>
          </p:cNvPr>
          <p:cNvSpPr>
            <a:spLocks noGrp="1"/>
          </p:cNvSpPr>
          <p:nvPr>
            <p:ph type="title"/>
          </p:nvPr>
        </p:nvSpPr>
        <p:spPr/>
        <p:txBody>
          <a:bodyPr/>
          <a:lstStyle/>
          <a:p>
            <a:r>
              <a:rPr lang="en-US" dirty="0"/>
              <a:t>Major Court Cases</a:t>
            </a:r>
          </a:p>
        </p:txBody>
      </p:sp>
      <p:sp>
        <p:nvSpPr>
          <p:cNvPr id="3" name="Text Placeholder 2">
            <a:extLst>
              <a:ext uri="{FF2B5EF4-FFF2-40B4-BE49-F238E27FC236}">
                <a16:creationId xmlns:a16="http://schemas.microsoft.com/office/drawing/2014/main" id="{AB62F298-FC12-6A17-3849-6D35588ECCF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237569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09672-DBBF-74D8-9D71-AF552AFF5FCC}"/>
              </a:ext>
            </a:extLst>
          </p:cNvPr>
          <p:cNvSpPr>
            <a:spLocks noGrp="1"/>
          </p:cNvSpPr>
          <p:nvPr>
            <p:ph type="title"/>
          </p:nvPr>
        </p:nvSpPr>
        <p:spPr/>
        <p:txBody>
          <a:bodyPr/>
          <a:lstStyle/>
          <a:p>
            <a:r>
              <a:rPr lang="en-US" dirty="0"/>
              <a:t>Case trackers</a:t>
            </a:r>
          </a:p>
        </p:txBody>
      </p:sp>
      <p:sp>
        <p:nvSpPr>
          <p:cNvPr id="3" name="Content Placeholder 2">
            <a:extLst>
              <a:ext uri="{FF2B5EF4-FFF2-40B4-BE49-F238E27FC236}">
                <a16:creationId xmlns:a16="http://schemas.microsoft.com/office/drawing/2014/main" id="{FD71BC6A-7FB2-83BF-72AD-DB9C04120C27}"/>
              </a:ext>
            </a:extLst>
          </p:cNvPr>
          <p:cNvSpPr>
            <a:spLocks noGrp="1"/>
          </p:cNvSpPr>
          <p:nvPr>
            <p:ph idx="1"/>
          </p:nvPr>
        </p:nvSpPr>
        <p:spPr/>
        <p:txBody>
          <a:bodyPr/>
          <a:lstStyle/>
          <a:p>
            <a:r>
              <a:rPr lang="en-US" dirty="0"/>
              <a:t>“</a:t>
            </a:r>
            <a:r>
              <a:rPr lang="en-US" dirty="0">
                <a:hlinkClick r:id="rId2"/>
              </a:rPr>
              <a:t>ChatGPT is eating the world</a:t>
            </a:r>
            <a:r>
              <a:rPr lang="en-US" dirty="0"/>
              <a:t>” case tracker (updated 10/8)</a:t>
            </a:r>
          </a:p>
          <a:p>
            <a:r>
              <a:rPr lang="en-US" dirty="0" err="1">
                <a:hlinkClick r:id="rId3"/>
              </a:rPr>
              <a:t>BakerHostetler</a:t>
            </a:r>
            <a:r>
              <a:rPr lang="en-US" dirty="0">
                <a:hlinkClick r:id="rId3"/>
              </a:rPr>
              <a:t> AI case tracking</a:t>
            </a:r>
            <a:endParaRPr lang="en-US" dirty="0"/>
          </a:p>
          <a:p>
            <a:endParaRPr lang="en-US" dirty="0"/>
          </a:p>
        </p:txBody>
      </p:sp>
    </p:spTree>
    <p:extLst>
      <p:ext uri="{BB962C8B-B14F-4D97-AF65-F5344CB8AC3E}">
        <p14:creationId xmlns:p14="http://schemas.microsoft.com/office/powerpoint/2010/main" val="29923172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4AB28-834F-E803-9E58-6666E46A9D6C}"/>
              </a:ext>
            </a:extLst>
          </p:cNvPr>
          <p:cNvSpPr>
            <a:spLocks noGrp="1"/>
          </p:cNvSpPr>
          <p:nvPr>
            <p:ph type="title"/>
          </p:nvPr>
        </p:nvSpPr>
        <p:spPr/>
        <p:txBody>
          <a:bodyPr/>
          <a:lstStyle/>
          <a:p>
            <a:r>
              <a:rPr lang="en-US" dirty="0"/>
              <a:t>Bartz v. Anthropic</a:t>
            </a:r>
          </a:p>
        </p:txBody>
      </p:sp>
    </p:spTree>
    <p:extLst>
      <p:ext uri="{BB962C8B-B14F-4D97-AF65-F5344CB8AC3E}">
        <p14:creationId xmlns:p14="http://schemas.microsoft.com/office/powerpoint/2010/main" val="5458774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B2617-742A-32E4-1662-8FEA5D29BF23}"/>
              </a:ext>
            </a:extLst>
          </p:cNvPr>
          <p:cNvSpPr>
            <a:spLocks noGrp="1"/>
          </p:cNvSpPr>
          <p:nvPr>
            <p:ph type="title"/>
          </p:nvPr>
        </p:nvSpPr>
        <p:spPr/>
        <p:txBody>
          <a:bodyPr>
            <a:normAutofit/>
          </a:bodyPr>
          <a:lstStyle/>
          <a:p>
            <a:r>
              <a:rPr lang="en-US" dirty="0"/>
              <a:t>Bartz v. Anthropic: Timeline</a:t>
            </a:r>
          </a:p>
        </p:txBody>
      </p:sp>
      <p:sp>
        <p:nvSpPr>
          <p:cNvPr id="3" name="Content Placeholder 2">
            <a:extLst>
              <a:ext uri="{FF2B5EF4-FFF2-40B4-BE49-F238E27FC236}">
                <a16:creationId xmlns:a16="http://schemas.microsoft.com/office/drawing/2014/main" id="{C65CF92D-C770-FDE8-F9D8-3C29B1A9578E}"/>
              </a:ext>
            </a:extLst>
          </p:cNvPr>
          <p:cNvSpPr>
            <a:spLocks noGrp="1"/>
          </p:cNvSpPr>
          <p:nvPr>
            <p:ph idx="1"/>
          </p:nvPr>
        </p:nvSpPr>
        <p:spPr>
          <a:xfrm>
            <a:off x="838200" y="1145529"/>
            <a:ext cx="10515600" cy="5432692"/>
          </a:xfrm>
        </p:spPr>
        <p:txBody>
          <a:bodyPr>
            <a:normAutofit fontScale="77500" lnSpcReduction="20000"/>
          </a:bodyPr>
          <a:lstStyle/>
          <a:p>
            <a:r>
              <a:rPr lang="en-US" dirty="0" err="1">
                <a:hlinkClick r:id="rId2"/>
              </a:rPr>
              <a:t>BakerHostetler</a:t>
            </a:r>
            <a:r>
              <a:rPr lang="en-US" dirty="0">
                <a:hlinkClick r:id="rId2"/>
              </a:rPr>
              <a:t> case details</a:t>
            </a:r>
            <a:r>
              <a:rPr lang="en-US" dirty="0"/>
              <a:t> </a:t>
            </a:r>
          </a:p>
          <a:p>
            <a:r>
              <a:rPr lang="en-US" dirty="0"/>
              <a:t>Anthropic built a “central library” of millions of books sourced from both pirated datasets (Books3, </a:t>
            </a:r>
            <a:r>
              <a:rPr lang="en-US" dirty="0" err="1"/>
              <a:t>LibGen</a:t>
            </a:r>
            <a:r>
              <a:rPr lang="en-US" dirty="0"/>
              <a:t>, PiLiMi), and later scanned print books, without permission, and used it as a permanent, general-purpose training resource.</a:t>
            </a:r>
          </a:p>
          <a:p>
            <a:r>
              <a:rPr lang="en-US" dirty="0"/>
              <a:t>Leadership admitted they pirated books to avoid the “legal/practice/business slog,” despite having the ability to purchase or license them.</a:t>
            </a:r>
          </a:p>
          <a:p>
            <a:r>
              <a:rPr lang="en-US" dirty="0"/>
              <a:t>As Claude evolved, Anthropic concluded that books were the most cost-effective way to achieve world-class LLM performance. </a:t>
            </a:r>
          </a:p>
          <a:p>
            <a:r>
              <a:rPr lang="en-US" dirty="0"/>
              <a:t>Later, for “legal reasons,” Anthropic became less enthusiastic about piracy but kept the pirated corpus and supplemented it by purchasing, cutting apart, scanning, and discarding millions of print books to create machine-readable PDFs.</a:t>
            </a:r>
          </a:p>
        </p:txBody>
      </p:sp>
      <p:sp>
        <p:nvSpPr>
          <p:cNvPr id="5" name="TextBox 4">
            <a:extLst>
              <a:ext uri="{FF2B5EF4-FFF2-40B4-BE49-F238E27FC236}">
                <a16:creationId xmlns:a16="http://schemas.microsoft.com/office/drawing/2014/main" id="{81861695-7B65-5462-36DB-F67B9E03AD2E}"/>
              </a:ext>
            </a:extLst>
          </p:cNvPr>
          <p:cNvSpPr txBox="1"/>
          <p:nvPr/>
        </p:nvSpPr>
        <p:spPr>
          <a:xfrm>
            <a:off x="95251" y="6488668"/>
            <a:ext cx="3189816" cy="307777"/>
          </a:xfrm>
          <a:prstGeom prst="rect">
            <a:avLst/>
          </a:prstGeom>
          <a:noFill/>
        </p:spPr>
        <p:txBody>
          <a:bodyPr wrap="square">
            <a:spAutoFit/>
          </a:bodyPr>
          <a:lstStyle/>
          <a:p>
            <a:r>
              <a:rPr lang="en-US" sz="1400" dirty="0"/>
              <a:t>(Bartz v. Anthropic, 787 F. Supp. 3d 1007)</a:t>
            </a:r>
          </a:p>
        </p:txBody>
      </p:sp>
    </p:spTree>
    <p:extLst>
      <p:ext uri="{BB962C8B-B14F-4D97-AF65-F5344CB8AC3E}">
        <p14:creationId xmlns:p14="http://schemas.microsoft.com/office/powerpoint/2010/main" val="11667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8292E-D2C9-0A5A-E97E-0CB160E72DE1}"/>
              </a:ext>
            </a:extLst>
          </p:cNvPr>
          <p:cNvSpPr>
            <a:spLocks noGrp="1"/>
          </p:cNvSpPr>
          <p:nvPr>
            <p:ph type="title"/>
          </p:nvPr>
        </p:nvSpPr>
        <p:spPr/>
        <p:txBody>
          <a:bodyPr/>
          <a:lstStyle/>
          <a:p>
            <a:r>
              <a:rPr lang="en-US" dirty="0"/>
              <a:t>AI disclosure</a:t>
            </a:r>
          </a:p>
        </p:txBody>
      </p:sp>
      <p:sp>
        <p:nvSpPr>
          <p:cNvPr id="3" name="Content Placeholder 2">
            <a:extLst>
              <a:ext uri="{FF2B5EF4-FFF2-40B4-BE49-F238E27FC236}">
                <a16:creationId xmlns:a16="http://schemas.microsoft.com/office/drawing/2014/main" id="{96CC3116-0F27-DE37-FB1F-1CE5751BF949}"/>
              </a:ext>
            </a:extLst>
          </p:cNvPr>
          <p:cNvSpPr>
            <a:spLocks noGrp="1"/>
          </p:cNvSpPr>
          <p:nvPr>
            <p:ph idx="1"/>
          </p:nvPr>
        </p:nvSpPr>
        <p:spPr/>
        <p:txBody>
          <a:bodyPr/>
          <a:lstStyle/>
          <a:p>
            <a:r>
              <a:rPr lang="en-US" dirty="0"/>
              <a:t>I used AI to summarize, compare, and ask questions of some legal filings</a:t>
            </a:r>
          </a:p>
          <a:p>
            <a:r>
              <a:rPr lang="en-US" dirty="0"/>
              <a:t>I used AI to help me condense some of the language on my slides</a:t>
            </a:r>
          </a:p>
        </p:txBody>
      </p:sp>
    </p:spTree>
    <p:extLst>
      <p:ext uri="{BB962C8B-B14F-4D97-AF65-F5344CB8AC3E}">
        <p14:creationId xmlns:p14="http://schemas.microsoft.com/office/powerpoint/2010/main" val="4906484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DB992-922D-9427-240C-201BCEE402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4CB7E7-E654-337F-3922-1D5C633A5E4A}"/>
              </a:ext>
            </a:extLst>
          </p:cNvPr>
          <p:cNvSpPr>
            <a:spLocks noGrp="1"/>
          </p:cNvSpPr>
          <p:nvPr>
            <p:ph type="title"/>
          </p:nvPr>
        </p:nvSpPr>
        <p:spPr/>
        <p:txBody>
          <a:bodyPr>
            <a:normAutofit/>
          </a:bodyPr>
          <a:lstStyle/>
          <a:p>
            <a:r>
              <a:rPr lang="en-US" dirty="0"/>
              <a:t>Bartz v. Anthropic: Timeline</a:t>
            </a:r>
          </a:p>
        </p:txBody>
      </p:sp>
      <p:sp>
        <p:nvSpPr>
          <p:cNvPr id="3" name="Content Placeholder 2">
            <a:extLst>
              <a:ext uri="{FF2B5EF4-FFF2-40B4-BE49-F238E27FC236}">
                <a16:creationId xmlns:a16="http://schemas.microsoft.com/office/drawing/2014/main" id="{63FC5CC3-AB9F-1406-D694-6DB164310A1D}"/>
              </a:ext>
            </a:extLst>
          </p:cNvPr>
          <p:cNvSpPr>
            <a:spLocks noGrp="1"/>
          </p:cNvSpPr>
          <p:nvPr>
            <p:ph idx="1"/>
          </p:nvPr>
        </p:nvSpPr>
        <p:spPr/>
        <p:txBody>
          <a:bodyPr>
            <a:normAutofit fontScale="85000" lnSpcReduction="20000"/>
          </a:bodyPr>
          <a:lstStyle/>
          <a:p>
            <a:r>
              <a:rPr lang="en-US" dirty="0"/>
              <a:t>Aug 2024: Three authors (Andrea Bartz, Charles Graeber, Kirk Wallace Johnson) sue Anthropic, alleging it built a “central library” of millions of books, largely from shadow libraries and used subsets to train Claude. </a:t>
            </a:r>
          </a:p>
          <a:p>
            <a:r>
              <a:rPr lang="en-US" dirty="0"/>
              <a:t>June 23, 2025: Judge William Alsup issues a summary-judgment order on fair use</a:t>
            </a:r>
          </a:p>
          <a:p>
            <a:r>
              <a:rPr lang="en-US" dirty="0"/>
              <a:t>July 17, 2025: Court certifies a nationwide class of millions of rightsholders for the piracy claims </a:t>
            </a:r>
          </a:p>
          <a:p>
            <a:r>
              <a:rPr lang="en-US" dirty="0"/>
              <a:t>Aug 2025: Appeal and stay denied; trial is set (increasing settlement pressure) </a:t>
            </a:r>
          </a:p>
          <a:p>
            <a:r>
              <a:rPr lang="en-US" dirty="0"/>
              <a:t>Sep 2025: Parties settle: public $1.5B class settlement announced &amp; a formal claims process launches.</a:t>
            </a:r>
          </a:p>
        </p:txBody>
      </p:sp>
      <p:sp>
        <p:nvSpPr>
          <p:cNvPr id="4" name="TextBox 3">
            <a:extLst>
              <a:ext uri="{FF2B5EF4-FFF2-40B4-BE49-F238E27FC236}">
                <a16:creationId xmlns:a16="http://schemas.microsoft.com/office/drawing/2014/main" id="{E0AD5F17-D418-3D7C-30BB-6F628733CA00}"/>
              </a:ext>
            </a:extLst>
          </p:cNvPr>
          <p:cNvSpPr txBox="1"/>
          <p:nvPr/>
        </p:nvSpPr>
        <p:spPr>
          <a:xfrm>
            <a:off x="95251" y="6488668"/>
            <a:ext cx="3189816" cy="307777"/>
          </a:xfrm>
          <a:prstGeom prst="rect">
            <a:avLst/>
          </a:prstGeom>
          <a:noFill/>
        </p:spPr>
        <p:txBody>
          <a:bodyPr wrap="square">
            <a:spAutoFit/>
          </a:bodyPr>
          <a:lstStyle/>
          <a:p>
            <a:r>
              <a:rPr lang="en-US" sz="1400" dirty="0"/>
              <a:t>(Bartz v. Anthropic, 787 F. Supp. 3d 1007)</a:t>
            </a:r>
          </a:p>
        </p:txBody>
      </p:sp>
    </p:spTree>
    <p:extLst>
      <p:ext uri="{BB962C8B-B14F-4D97-AF65-F5344CB8AC3E}">
        <p14:creationId xmlns:p14="http://schemas.microsoft.com/office/powerpoint/2010/main" val="36546582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19D60-3DAA-466F-8070-BA5468343D36}"/>
              </a:ext>
            </a:extLst>
          </p:cNvPr>
          <p:cNvSpPr>
            <a:spLocks noGrp="1"/>
          </p:cNvSpPr>
          <p:nvPr>
            <p:ph type="title"/>
          </p:nvPr>
        </p:nvSpPr>
        <p:spPr>
          <a:xfrm>
            <a:off x="348712" y="77492"/>
            <a:ext cx="11005088" cy="888649"/>
          </a:xfrm>
        </p:spPr>
        <p:txBody>
          <a:bodyPr>
            <a:noAutofit/>
          </a:bodyPr>
          <a:lstStyle/>
          <a:p>
            <a:r>
              <a:rPr lang="en-US" sz="3200" dirty="0"/>
              <a:t>Factor one: Training, Style, &amp; building “central library”</a:t>
            </a:r>
          </a:p>
        </p:txBody>
      </p:sp>
      <p:sp>
        <p:nvSpPr>
          <p:cNvPr id="3" name="Content Placeholder 2">
            <a:extLst>
              <a:ext uri="{FF2B5EF4-FFF2-40B4-BE49-F238E27FC236}">
                <a16:creationId xmlns:a16="http://schemas.microsoft.com/office/drawing/2014/main" id="{73B210A0-C3BF-1C38-EE09-C2FDA07CFB82}"/>
              </a:ext>
            </a:extLst>
          </p:cNvPr>
          <p:cNvSpPr>
            <a:spLocks noGrp="1"/>
          </p:cNvSpPr>
          <p:nvPr>
            <p:ph idx="1"/>
          </p:nvPr>
        </p:nvSpPr>
        <p:spPr>
          <a:xfrm>
            <a:off x="838200" y="1145529"/>
            <a:ext cx="10515600" cy="5479996"/>
          </a:xfrm>
        </p:spPr>
        <p:txBody>
          <a:bodyPr>
            <a:normAutofit fontScale="92500" lnSpcReduction="10000"/>
          </a:bodyPr>
          <a:lstStyle/>
          <a:p>
            <a:r>
              <a:rPr lang="en-US" sz="2800" dirty="0"/>
              <a:t>Authors are challenging </a:t>
            </a:r>
            <a:r>
              <a:rPr lang="en-US" sz="2800" i="1" dirty="0"/>
              <a:t>only </a:t>
            </a:r>
            <a:r>
              <a:rPr lang="en-US" sz="2800" dirty="0"/>
              <a:t>inputs—not outputs. </a:t>
            </a:r>
          </a:p>
          <a:p>
            <a:pPr lvl="1"/>
            <a:r>
              <a:rPr lang="en-US" sz="2400" dirty="0"/>
              <a:t>Judge Alsup says that focus undermines them because it shows the training is transformative (like Google Books’ non-substitutive snippet use)</a:t>
            </a:r>
          </a:p>
          <a:p>
            <a:r>
              <a:rPr lang="en-US" sz="2800" b="1" dirty="0"/>
              <a:t>Training on lawfully acquired books is transformative: </a:t>
            </a:r>
            <a:r>
              <a:rPr lang="en-US" sz="2800" dirty="0"/>
              <a:t>the purpose is to learn statistical patterns and generate new text, not to display or replace the originals; Alsup calls LLM training “spectacularly” transformative.</a:t>
            </a:r>
          </a:p>
          <a:p>
            <a:r>
              <a:rPr lang="en-US" sz="2800" b="1" dirty="0"/>
              <a:t>Style is not protected:</a:t>
            </a:r>
            <a:r>
              <a:rPr lang="en-US" sz="2800" dirty="0"/>
              <a:t> Emulating grammar, composition, or writing style (whether by a human or an LLM) does not violate copyright because copyright does not cover methods or principles of expression.</a:t>
            </a:r>
          </a:p>
          <a:p>
            <a:r>
              <a:rPr lang="en-US" sz="2800" b="1" dirty="0"/>
              <a:t>Digitizing purchased print books for internal use is fair:</a:t>
            </a:r>
            <a:r>
              <a:rPr lang="en-US" sz="2800" dirty="0"/>
              <a:t> converting print to searchable digital form for the same internal library purpose counts as a permissible format shift.</a:t>
            </a:r>
          </a:p>
          <a:p>
            <a:r>
              <a:rPr lang="en-US" sz="2800" b="1" dirty="0"/>
              <a:t>Maintaining a permanent “central library” of pirated </a:t>
            </a:r>
            <a:r>
              <a:rPr lang="en-US" sz="2800" b="1" dirty="0" err="1"/>
              <a:t>ebooks</a:t>
            </a:r>
            <a:r>
              <a:rPr lang="en-US" sz="2800" b="1" dirty="0"/>
              <a:t> is not transformative</a:t>
            </a:r>
            <a:r>
              <a:rPr lang="en-US" sz="2800" dirty="0"/>
              <a:t>: each use must be independently justified; “an exciting end product” (Claude) does not excuse initial acts of piracy. </a:t>
            </a:r>
          </a:p>
        </p:txBody>
      </p:sp>
      <p:sp>
        <p:nvSpPr>
          <p:cNvPr id="4" name="TextBox 3">
            <a:extLst>
              <a:ext uri="{FF2B5EF4-FFF2-40B4-BE49-F238E27FC236}">
                <a16:creationId xmlns:a16="http://schemas.microsoft.com/office/drawing/2014/main" id="{6539BDF9-0D4D-1B83-4A4C-C93E08CB8B78}"/>
              </a:ext>
            </a:extLst>
          </p:cNvPr>
          <p:cNvSpPr txBox="1"/>
          <p:nvPr/>
        </p:nvSpPr>
        <p:spPr>
          <a:xfrm>
            <a:off x="95251" y="6488668"/>
            <a:ext cx="3189816" cy="307777"/>
          </a:xfrm>
          <a:prstGeom prst="rect">
            <a:avLst/>
          </a:prstGeom>
          <a:noFill/>
        </p:spPr>
        <p:txBody>
          <a:bodyPr wrap="square">
            <a:spAutoFit/>
          </a:bodyPr>
          <a:lstStyle/>
          <a:p>
            <a:r>
              <a:rPr lang="en-US" sz="1400" dirty="0"/>
              <a:t>(Bartz v. Anthropic, 787 F. Supp. 3d 1007)</a:t>
            </a:r>
          </a:p>
        </p:txBody>
      </p:sp>
    </p:spTree>
    <p:extLst>
      <p:ext uri="{BB962C8B-B14F-4D97-AF65-F5344CB8AC3E}">
        <p14:creationId xmlns:p14="http://schemas.microsoft.com/office/powerpoint/2010/main" val="182324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D31C2-014C-2459-BE44-1449B2F0FA4A}"/>
              </a:ext>
            </a:extLst>
          </p:cNvPr>
          <p:cNvSpPr>
            <a:spLocks noGrp="1"/>
          </p:cNvSpPr>
          <p:nvPr>
            <p:ph type="title"/>
          </p:nvPr>
        </p:nvSpPr>
        <p:spPr/>
        <p:txBody>
          <a:bodyPr>
            <a:normAutofit fontScale="90000"/>
          </a:bodyPr>
          <a:lstStyle/>
          <a:p>
            <a:r>
              <a:rPr lang="en-US" dirty="0"/>
              <a:t>Factor two: nature of copyrighted work</a:t>
            </a:r>
          </a:p>
        </p:txBody>
      </p:sp>
      <p:sp>
        <p:nvSpPr>
          <p:cNvPr id="3" name="Content Placeholder 2">
            <a:extLst>
              <a:ext uri="{FF2B5EF4-FFF2-40B4-BE49-F238E27FC236}">
                <a16:creationId xmlns:a16="http://schemas.microsoft.com/office/drawing/2014/main" id="{67F4E336-5520-BAFF-E9BA-5E8821767603}"/>
              </a:ext>
            </a:extLst>
          </p:cNvPr>
          <p:cNvSpPr>
            <a:spLocks noGrp="1"/>
          </p:cNvSpPr>
          <p:nvPr>
            <p:ph idx="1"/>
          </p:nvPr>
        </p:nvSpPr>
        <p:spPr/>
        <p:txBody>
          <a:bodyPr>
            <a:normAutofit/>
          </a:bodyPr>
          <a:lstStyle/>
          <a:p>
            <a:r>
              <a:rPr lang="en-US" b="1" dirty="0"/>
              <a:t>Fair use disfavored</a:t>
            </a:r>
          </a:p>
          <a:p>
            <a:r>
              <a:rPr lang="en-US" dirty="0"/>
              <a:t>Anthropic accepts that all Authors' books contained expressive elements and the judge accepts they were chosen for their expressive qualities</a:t>
            </a:r>
          </a:p>
          <a:p>
            <a:endParaRPr lang="en-US" dirty="0"/>
          </a:p>
          <a:p>
            <a:endParaRPr lang="en-US" dirty="0"/>
          </a:p>
        </p:txBody>
      </p:sp>
      <p:sp>
        <p:nvSpPr>
          <p:cNvPr id="4" name="TextBox 3">
            <a:extLst>
              <a:ext uri="{FF2B5EF4-FFF2-40B4-BE49-F238E27FC236}">
                <a16:creationId xmlns:a16="http://schemas.microsoft.com/office/drawing/2014/main" id="{018B4432-E2F3-E3F5-FBDE-B6D7475FD3AF}"/>
              </a:ext>
            </a:extLst>
          </p:cNvPr>
          <p:cNvSpPr txBox="1"/>
          <p:nvPr/>
        </p:nvSpPr>
        <p:spPr>
          <a:xfrm>
            <a:off x="95251" y="6488668"/>
            <a:ext cx="3189816" cy="307777"/>
          </a:xfrm>
          <a:prstGeom prst="rect">
            <a:avLst/>
          </a:prstGeom>
          <a:noFill/>
        </p:spPr>
        <p:txBody>
          <a:bodyPr wrap="square">
            <a:spAutoFit/>
          </a:bodyPr>
          <a:lstStyle/>
          <a:p>
            <a:r>
              <a:rPr lang="en-US" sz="1400" dirty="0"/>
              <a:t>(Bartz v. Anthropic, 787 F. Supp. 3d 1007)</a:t>
            </a:r>
          </a:p>
        </p:txBody>
      </p:sp>
    </p:spTree>
    <p:extLst>
      <p:ext uri="{BB962C8B-B14F-4D97-AF65-F5344CB8AC3E}">
        <p14:creationId xmlns:p14="http://schemas.microsoft.com/office/powerpoint/2010/main" val="28873778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226C6-17ED-E6C0-DDCD-03FD5BA9F412}"/>
              </a:ext>
            </a:extLst>
          </p:cNvPr>
          <p:cNvSpPr>
            <a:spLocks noGrp="1"/>
          </p:cNvSpPr>
          <p:nvPr>
            <p:ph type="title"/>
          </p:nvPr>
        </p:nvSpPr>
        <p:spPr/>
        <p:txBody>
          <a:bodyPr/>
          <a:lstStyle/>
          <a:p>
            <a:r>
              <a:rPr lang="en-US" dirty="0"/>
              <a:t>Factor three: amount &amp; substantiality</a:t>
            </a:r>
          </a:p>
        </p:txBody>
      </p:sp>
      <p:sp>
        <p:nvSpPr>
          <p:cNvPr id="3" name="Content Placeholder 2">
            <a:extLst>
              <a:ext uri="{FF2B5EF4-FFF2-40B4-BE49-F238E27FC236}">
                <a16:creationId xmlns:a16="http://schemas.microsoft.com/office/drawing/2014/main" id="{F960CED2-D0FA-23A8-78C6-5B714D828DC4}"/>
              </a:ext>
            </a:extLst>
          </p:cNvPr>
          <p:cNvSpPr>
            <a:spLocks noGrp="1"/>
          </p:cNvSpPr>
          <p:nvPr>
            <p:ph idx="1"/>
          </p:nvPr>
        </p:nvSpPr>
        <p:spPr>
          <a:xfrm>
            <a:off x="838200" y="1145528"/>
            <a:ext cx="10515600" cy="5634979"/>
          </a:xfrm>
        </p:spPr>
        <p:txBody>
          <a:bodyPr>
            <a:normAutofit fontScale="92500"/>
          </a:bodyPr>
          <a:lstStyle/>
          <a:p>
            <a:r>
              <a:rPr lang="en-US" sz="2400" dirty="0"/>
              <a:t>Training copies: Using full texts was reasonable and orthogonal to a book’s ordinary use (reading for content), given the technical demands of training; </a:t>
            </a:r>
            <a:r>
              <a:rPr lang="en-US" sz="2400" b="1" dirty="0"/>
              <a:t>fair use favored. </a:t>
            </a:r>
          </a:p>
          <a:p>
            <a:pPr lvl="1"/>
            <a:r>
              <a:rPr lang="en-US" sz="2400" dirty="0"/>
              <a:t>Alsup: “The accused use here of the incremental copies is as orthogonal as can be imagined to the ordinary use of a book.”</a:t>
            </a:r>
          </a:p>
          <a:p>
            <a:r>
              <a:rPr lang="en-US" sz="2400" dirty="0"/>
              <a:t>Authors contend they could have used a smaller set or no books at all or at least not their books, but Alsup finds </a:t>
            </a:r>
            <a:r>
              <a:rPr lang="en-US" sz="2400" dirty="0" err="1"/>
              <a:t>Anthropic's</a:t>
            </a:r>
            <a:r>
              <a:rPr lang="en-US" sz="2400" dirty="0"/>
              <a:t> explanation for using books compelling:</a:t>
            </a:r>
          </a:p>
          <a:p>
            <a:pPr lvl="1"/>
            <a:r>
              <a:rPr lang="en-US" sz="2400" dirty="0"/>
              <a:t>They needed billions of words to train any given LLM</a:t>
            </a:r>
          </a:p>
          <a:p>
            <a:pPr lvl="1"/>
            <a:r>
              <a:rPr lang="en-US" sz="2400" dirty="0"/>
              <a:t>“reasonably necessary” does not mean “strictly necessary.” </a:t>
            </a:r>
            <a:r>
              <a:rPr lang="en-US" sz="2400" b="1" dirty="0"/>
              <a:t>Because using so many works was reasonably necessary, using any one work was about as reasonable as the next.</a:t>
            </a:r>
          </a:p>
          <a:p>
            <a:r>
              <a:rPr lang="en-US" sz="2400" dirty="0"/>
              <a:t>Digitized replacements of purchased print copies: copying the whole work was exactly what the internal replacement purpose required; </a:t>
            </a:r>
            <a:r>
              <a:rPr lang="en-US" sz="2400" b="1" dirty="0"/>
              <a:t>fair use favored. </a:t>
            </a:r>
          </a:p>
          <a:p>
            <a:r>
              <a:rPr lang="en-US" sz="2400" dirty="0"/>
              <a:t>Pirated library copies: copying millions of entire books to build a “general-purpose” internal library was too much relative to any asserted purpose; </a:t>
            </a:r>
            <a:r>
              <a:rPr lang="en-US" sz="2400" b="1" dirty="0"/>
              <a:t>fair use disfavored.</a:t>
            </a:r>
          </a:p>
        </p:txBody>
      </p:sp>
      <p:sp>
        <p:nvSpPr>
          <p:cNvPr id="4" name="TextBox 3">
            <a:extLst>
              <a:ext uri="{FF2B5EF4-FFF2-40B4-BE49-F238E27FC236}">
                <a16:creationId xmlns:a16="http://schemas.microsoft.com/office/drawing/2014/main" id="{17CD2E73-0CCF-0688-BE77-F490685EAD59}"/>
              </a:ext>
            </a:extLst>
          </p:cNvPr>
          <p:cNvSpPr txBox="1"/>
          <p:nvPr/>
        </p:nvSpPr>
        <p:spPr>
          <a:xfrm>
            <a:off x="95251" y="6488668"/>
            <a:ext cx="3189816" cy="307777"/>
          </a:xfrm>
          <a:prstGeom prst="rect">
            <a:avLst/>
          </a:prstGeom>
          <a:noFill/>
        </p:spPr>
        <p:txBody>
          <a:bodyPr wrap="square">
            <a:spAutoFit/>
          </a:bodyPr>
          <a:lstStyle/>
          <a:p>
            <a:r>
              <a:rPr lang="en-US" sz="1400" dirty="0"/>
              <a:t>(Bartz v. Anthropic, 787 F. Supp. 3d 1007)</a:t>
            </a:r>
          </a:p>
        </p:txBody>
      </p:sp>
    </p:spTree>
    <p:extLst>
      <p:ext uri="{BB962C8B-B14F-4D97-AF65-F5344CB8AC3E}">
        <p14:creationId xmlns:p14="http://schemas.microsoft.com/office/powerpoint/2010/main" val="148517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360C8-CE9C-2360-443A-06381F885E7C}"/>
              </a:ext>
            </a:extLst>
          </p:cNvPr>
          <p:cNvSpPr>
            <a:spLocks noGrp="1"/>
          </p:cNvSpPr>
          <p:nvPr>
            <p:ph type="title"/>
          </p:nvPr>
        </p:nvSpPr>
        <p:spPr/>
        <p:txBody>
          <a:bodyPr/>
          <a:lstStyle/>
          <a:p>
            <a:r>
              <a:rPr lang="en-US" dirty="0"/>
              <a:t>Factor four: market effect</a:t>
            </a:r>
          </a:p>
        </p:txBody>
      </p:sp>
      <p:sp>
        <p:nvSpPr>
          <p:cNvPr id="3" name="Content Placeholder 2">
            <a:extLst>
              <a:ext uri="{FF2B5EF4-FFF2-40B4-BE49-F238E27FC236}">
                <a16:creationId xmlns:a16="http://schemas.microsoft.com/office/drawing/2014/main" id="{7642C109-F005-F454-207D-989E74FD7C03}"/>
              </a:ext>
            </a:extLst>
          </p:cNvPr>
          <p:cNvSpPr>
            <a:spLocks noGrp="1"/>
          </p:cNvSpPr>
          <p:nvPr>
            <p:ph idx="1"/>
          </p:nvPr>
        </p:nvSpPr>
        <p:spPr>
          <a:xfrm>
            <a:off x="838200" y="1145529"/>
            <a:ext cx="10515600" cy="5464498"/>
          </a:xfrm>
        </p:spPr>
        <p:txBody>
          <a:bodyPr>
            <a:normAutofit fontScale="92500" lnSpcReduction="20000"/>
          </a:bodyPr>
          <a:lstStyle/>
          <a:p>
            <a:r>
              <a:rPr lang="en-US" sz="2400" dirty="0"/>
              <a:t>Training copies: No evidence of public outputs substituting for plaintiffs’ books; generalized complaints about more “competing” writing are legally irrelevant (copyright doesn’t protect against competition or better writing by others). </a:t>
            </a:r>
            <a:r>
              <a:rPr lang="en-US" sz="2400" b="1" dirty="0"/>
              <a:t>Fair use favored. </a:t>
            </a:r>
          </a:p>
          <a:p>
            <a:pPr lvl="1"/>
            <a:r>
              <a:rPr lang="en-US" sz="2000" b="1" dirty="0"/>
              <a:t>Alsup: “The copies used to train specific LLMs did not and will not displace demand for copies of Authors’ works, or not in the way that counts under the Copyright Act."</a:t>
            </a:r>
            <a:endParaRPr lang="en-US" sz="2000" dirty="0"/>
          </a:p>
          <a:p>
            <a:r>
              <a:rPr lang="en-US" sz="2400" dirty="0"/>
              <a:t>Authors contended that "training LLMs will result in an explosion of works competing with their works"</a:t>
            </a:r>
          </a:p>
          <a:p>
            <a:pPr lvl="1"/>
            <a:r>
              <a:rPr lang="en-US" sz="2000" dirty="0"/>
              <a:t>But Authors’ complaint is no different than it would be if they complained that training schoolchildren to write well would result in an explosion of competing works.</a:t>
            </a:r>
          </a:p>
          <a:p>
            <a:pPr lvl="1"/>
            <a:r>
              <a:rPr lang="en-US" sz="2000" dirty="0"/>
              <a:t>Alsup: “This is not the kind of competitive or creative displacement that concerns the Copyright Act. The Act seeks to advance original works of authorship, not to protect authors against competition.”</a:t>
            </a:r>
          </a:p>
          <a:p>
            <a:r>
              <a:rPr lang="en-US" sz="2400" dirty="0"/>
              <a:t>Authors contend that training LLMs "displaced (or will) an emerging market for licensing their works for the narrow purpose of training LLMs"</a:t>
            </a:r>
          </a:p>
          <a:p>
            <a:pPr lvl="1"/>
            <a:r>
              <a:rPr lang="en-US" sz="2000" dirty="0"/>
              <a:t>Anthropic argues that transactional costs would exceed expected benefit from any such bargain, prompting it to cease dealing with any rightsholders or else to cease developing such technology altogether</a:t>
            </a:r>
          </a:p>
          <a:p>
            <a:pPr lvl="1"/>
            <a:r>
              <a:rPr lang="en-US" sz="2000" dirty="0"/>
              <a:t>Our record could support either account — so this order must assume Authors are correct. A market could develop (Opp. 19–21 (citing record)). Even so, </a:t>
            </a:r>
            <a:r>
              <a:rPr lang="en-US" sz="2000" b="1" dirty="0"/>
              <a:t>such a market for that use is not one the Copyright Act entitles Authors to exploit." - in other words, copyright doesn't guarantee authors a right to control or profit from the market for licensing books for AI training.</a:t>
            </a:r>
          </a:p>
        </p:txBody>
      </p:sp>
      <p:sp>
        <p:nvSpPr>
          <p:cNvPr id="4" name="TextBox 3">
            <a:extLst>
              <a:ext uri="{FF2B5EF4-FFF2-40B4-BE49-F238E27FC236}">
                <a16:creationId xmlns:a16="http://schemas.microsoft.com/office/drawing/2014/main" id="{74E64C7C-8559-F035-77B5-594241AE8DDF}"/>
              </a:ext>
            </a:extLst>
          </p:cNvPr>
          <p:cNvSpPr txBox="1"/>
          <p:nvPr/>
        </p:nvSpPr>
        <p:spPr>
          <a:xfrm>
            <a:off x="95251" y="6488668"/>
            <a:ext cx="3189816" cy="307777"/>
          </a:xfrm>
          <a:prstGeom prst="rect">
            <a:avLst/>
          </a:prstGeom>
          <a:noFill/>
        </p:spPr>
        <p:txBody>
          <a:bodyPr wrap="square">
            <a:spAutoFit/>
          </a:bodyPr>
          <a:lstStyle/>
          <a:p>
            <a:r>
              <a:rPr lang="en-US" sz="1400" dirty="0"/>
              <a:t>(Bartz v. Anthropic, 787 F. Supp. 3d 1007)</a:t>
            </a:r>
          </a:p>
        </p:txBody>
      </p:sp>
    </p:spTree>
    <p:extLst>
      <p:ext uri="{BB962C8B-B14F-4D97-AF65-F5344CB8AC3E}">
        <p14:creationId xmlns:p14="http://schemas.microsoft.com/office/powerpoint/2010/main" val="3199412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C6137-C4E8-A575-DEEA-8FE4D9CF8749}"/>
              </a:ext>
            </a:extLst>
          </p:cNvPr>
          <p:cNvSpPr>
            <a:spLocks noGrp="1"/>
          </p:cNvSpPr>
          <p:nvPr>
            <p:ph type="title"/>
          </p:nvPr>
        </p:nvSpPr>
        <p:spPr/>
        <p:txBody>
          <a:bodyPr/>
          <a:lstStyle/>
          <a:p>
            <a:r>
              <a:rPr lang="en-US" dirty="0"/>
              <a:t>An apparent contradiction?</a:t>
            </a:r>
          </a:p>
        </p:txBody>
      </p:sp>
      <p:sp>
        <p:nvSpPr>
          <p:cNvPr id="3" name="Content Placeholder 2">
            <a:extLst>
              <a:ext uri="{FF2B5EF4-FFF2-40B4-BE49-F238E27FC236}">
                <a16:creationId xmlns:a16="http://schemas.microsoft.com/office/drawing/2014/main" id="{3CDC6C07-F8CA-DA35-F4C4-7105BA99D596}"/>
              </a:ext>
            </a:extLst>
          </p:cNvPr>
          <p:cNvSpPr>
            <a:spLocks noGrp="1"/>
          </p:cNvSpPr>
          <p:nvPr>
            <p:ph idx="1"/>
          </p:nvPr>
        </p:nvSpPr>
        <p:spPr/>
        <p:txBody>
          <a:bodyPr>
            <a:normAutofit fontScale="85000" lnSpcReduction="10000"/>
          </a:bodyPr>
          <a:lstStyle/>
          <a:p>
            <a:r>
              <a:rPr lang="en-US" dirty="0"/>
              <a:t>On the “amount and substantiality” factor, the judge says: “The accused use here of the incremental copies is as orthogonal as can be imagined to the ordinary use of a book.” </a:t>
            </a:r>
          </a:p>
          <a:p>
            <a:pPr lvl="1"/>
            <a:r>
              <a:rPr lang="en-US" dirty="0"/>
              <a:t>Meaning: training an LLM is completely unlike reading a book for its content; the purpose (statistical pattern extraction) is alien to the human act of reading.</a:t>
            </a:r>
          </a:p>
          <a:p>
            <a:r>
              <a:rPr lang="en-US" dirty="0"/>
              <a:t>On the “market effect” factor, he says: Complaining that LLMs will produce competing works is like “complaining that training schoolchildren to write well” produces competing works.</a:t>
            </a:r>
          </a:p>
          <a:p>
            <a:pPr lvl="1"/>
            <a:r>
              <a:rPr lang="en-US" dirty="0"/>
              <a:t>Meaning: the economic harm is the same kind that results from people learning from books and later writing their own, which is competition that copyright law doesn’t prevent.</a:t>
            </a:r>
          </a:p>
        </p:txBody>
      </p:sp>
    </p:spTree>
    <p:extLst>
      <p:ext uri="{BB962C8B-B14F-4D97-AF65-F5344CB8AC3E}">
        <p14:creationId xmlns:p14="http://schemas.microsoft.com/office/powerpoint/2010/main" val="403314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23C99C-624D-304E-EBED-11DC94338665}"/>
              </a:ext>
            </a:extLst>
          </p:cNvPr>
          <p:cNvSpPr>
            <a:spLocks noGrp="1"/>
          </p:cNvSpPr>
          <p:nvPr>
            <p:ph type="title"/>
          </p:nvPr>
        </p:nvSpPr>
        <p:spPr>
          <a:xfrm>
            <a:off x="838200" y="77492"/>
            <a:ext cx="10940512" cy="888649"/>
          </a:xfrm>
        </p:spPr>
        <p:txBody>
          <a:bodyPr>
            <a:noAutofit/>
          </a:bodyPr>
          <a:lstStyle/>
          <a:p>
            <a:r>
              <a:rPr lang="en-US" sz="3200" dirty="0"/>
              <a:t>Amicus brief from </a:t>
            </a:r>
            <a:r>
              <a:rPr lang="en-US" sz="3200" dirty="0" err="1"/>
              <a:t>Kadrey</a:t>
            </a:r>
            <a:r>
              <a:rPr lang="en-US" sz="3200" dirty="0"/>
              <a:t> v. Meta arguing AI training is not transformative</a:t>
            </a:r>
          </a:p>
        </p:txBody>
      </p:sp>
      <p:sp>
        <p:nvSpPr>
          <p:cNvPr id="3" name="Content Placeholder 2">
            <a:extLst>
              <a:ext uri="{FF2B5EF4-FFF2-40B4-BE49-F238E27FC236}">
                <a16:creationId xmlns:a16="http://schemas.microsoft.com/office/drawing/2014/main" id="{D8CE00F7-177A-DD2F-4B5E-81F71D8485F3}"/>
              </a:ext>
            </a:extLst>
          </p:cNvPr>
          <p:cNvSpPr>
            <a:spLocks noGrp="1"/>
          </p:cNvSpPr>
          <p:nvPr>
            <p:ph idx="1"/>
          </p:nvPr>
        </p:nvSpPr>
        <p:spPr>
          <a:xfrm>
            <a:off x="838200" y="1145529"/>
            <a:ext cx="10515600" cy="5449000"/>
          </a:xfrm>
        </p:spPr>
        <p:txBody>
          <a:bodyPr>
            <a:normAutofit fontScale="85000" lnSpcReduction="20000"/>
          </a:bodyPr>
          <a:lstStyle/>
          <a:p>
            <a:r>
              <a:rPr lang="en-US" b="1" dirty="0"/>
              <a:t>Purpose equivalence:</a:t>
            </a:r>
            <a:r>
              <a:rPr lang="en-US" dirty="0"/>
              <a:t> Training an LLM on copyrighted books is the same kind of use that a human author makes when reading to learn to write. </a:t>
            </a:r>
          </a:p>
          <a:p>
            <a:pPr lvl="1"/>
            <a:r>
              <a:rPr lang="en-US" dirty="0"/>
              <a:t>Since education and inspiration are among the original intended uses of literary works, this use is </a:t>
            </a:r>
            <a:r>
              <a:rPr lang="en-US" i="1" dirty="0"/>
              <a:t>not different in purpose, </a:t>
            </a:r>
            <a:r>
              <a:rPr lang="en-US" dirty="0"/>
              <a:t>and therefore not transformative.</a:t>
            </a:r>
          </a:p>
          <a:p>
            <a:r>
              <a:rPr lang="en-US" b="1" dirty="0"/>
              <a:t>Commercial substitution</a:t>
            </a:r>
            <a:r>
              <a:rPr lang="en-US" dirty="0"/>
              <a:t>: The end goal of training is to create </a:t>
            </a:r>
            <a:r>
              <a:rPr lang="en-US" i="1" dirty="0"/>
              <a:t>new works that compete</a:t>
            </a:r>
            <a:r>
              <a:rPr lang="en-US" dirty="0"/>
              <a:t> in the same market (e.g., commercial writing, journalism, fiction). </a:t>
            </a:r>
          </a:p>
          <a:p>
            <a:pPr lvl="1"/>
            <a:r>
              <a:rPr lang="en-US" dirty="0"/>
              <a:t>That purpose is not merely analytical but </a:t>
            </a:r>
            <a:r>
              <a:rPr lang="en-US" i="1" dirty="0"/>
              <a:t>commercially exploitative</a:t>
            </a:r>
            <a:r>
              <a:rPr lang="en-US" dirty="0"/>
              <a:t>, and thus weighs against fair use.</a:t>
            </a:r>
          </a:p>
          <a:p>
            <a:r>
              <a:rPr lang="en-US" b="1" dirty="0"/>
              <a:t>Expressive incorporation: </a:t>
            </a:r>
            <a:r>
              <a:rPr lang="en-US" dirty="0"/>
              <a:t>LLMs are not “non-expressive;” they </a:t>
            </a:r>
            <a:r>
              <a:rPr lang="en-US" b="1" dirty="0"/>
              <a:t>encode the expressive choices</a:t>
            </a:r>
            <a:r>
              <a:rPr lang="en-US" dirty="0"/>
              <a:t> of the original authors within their parameters, meaning </a:t>
            </a:r>
            <a:r>
              <a:rPr lang="en-US" i="1" dirty="0"/>
              <a:t>the expressive content is not merely analyzed but absorbed</a:t>
            </a:r>
            <a:r>
              <a:rPr lang="en-US" dirty="0"/>
              <a:t>.</a:t>
            </a:r>
          </a:p>
        </p:txBody>
      </p:sp>
      <p:sp>
        <p:nvSpPr>
          <p:cNvPr id="5" name="TextBox 4">
            <a:extLst>
              <a:ext uri="{FF2B5EF4-FFF2-40B4-BE49-F238E27FC236}">
                <a16:creationId xmlns:a16="http://schemas.microsoft.com/office/drawing/2014/main" id="{1CB30FA1-966B-901E-8E14-9B4C035BE849}"/>
              </a:ext>
            </a:extLst>
          </p:cNvPr>
          <p:cNvSpPr txBox="1"/>
          <p:nvPr/>
        </p:nvSpPr>
        <p:spPr>
          <a:xfrm>
            <a:off x="0" y="6488668"/>
            <a:ext cx="1612109" cy="369332"/>
          </a:xfrm>
          <a:prstGeom prst="rect">
            <a:avLst/>
          </a:prstGeom>
          <a:noFill/>
        </p:spPr>
        <p:txBody>
          <a:bodyPr wrap="square">
            <a:spAutoFit/>
          </a:bodyPr>
          <a:lstStyle/>
          <a:p>
            <a:r>
              <a:rPr lang="en-US" sz="1800" dirty="0"/>
              <a:t>(Soneji, 2025)</a:t>
            </a:r>
            <a:endParaRPr lang="en-US" dirty="0"/>
          </a:p>
        </p:txBody>
      </p:sp>
    </p:spTree>
    <p:extLst>
      <p:ext uri="{BB962C8B-B14F-4D97-AF65-F5344CB8AC3E}">
        <p14:creationId xmlns:p14="http://schemas.microsoft.com/office/powerpoint/2010/main" val="423541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B240C-5738-7CD9-6F03-40F539F910B0}"/>
              </a:ext>
            </a:extLst>
          </p:cNvPr>
          <p:cNvSpPr>
            <a:spLocks noGrp="1"/>
          </p:cNvSpPr>
          <p:nvPr>
            <p:ph type="title"/>
          </p:nvPr>
        </p:nvSpPr>
        <p:spPr/>
        <p:txBody>
          <a:bodyPr/>
          <a:lstStyle/>
          <a:p>
            <a:r>
              <a:rPr lang="en-US" dirty="0"/>
              <a:t>Reconciling the contradiction</a:t>
            </a:r>
          </a:p>
        </p:txBody>
      </p:sp>
      <p:sp>
        <p:nvSpPr>
          <p:cNvPr id="3" name="Content Placeholder 2">
            <a:extLst>
              <a:ext uri="{FF2B5EF4-FFF2-40B4-BE49-F238E27FC236}">
                <a16:creationId xmlns:a16="http://schemas.microsoft.com/office/drawing/2014/main" id="{7AE5A194-303F-C52A-518F-E37A8B1A5722}"/>
              </a:ext>
            </a:extLst>
          </p:cNvPr>
          <p:cNvSpPr>
            <a:spLocks noGrp="1"/>
          </p:cNvSpPr>
          <p:nvPr>
            <p:ph idx="1"/>
          </p:nvPr>
        </p:nvSpPr>
        <p:spPr/>
        <p:txBody>
          <a:bodyPr/>
          <a:lstStyle/>
          <a:p>
            <a:r>
              <a:rPr lang="en-US" dirty="0"/>
              <a:t>If AI is reading &amp; learning, then it shares the same purpose as the original work (education, inspiration) and thus is not transformative.</a:t>
            </a:r>
          </a:p>
          <a:p>
            <a:r>
              <a:rPr lang="en-US" dirty="0"/>
              <a:t>If AI is statistically analyzing, then it serves a different, meta-linguistic purpose (extracting structure from language) and is transformative.</a:t>
            </a:r>
          </a:p>
          <a:p>
            <a:pPr lvl="1"/>
            <a:r>
              <a:rPr lang="en-US" dirty="0"/>
              <a:t>Alsup sides here</a:t>
            </a:r>
          </a:p>
        </p:txBody>
      </p:sp>
    </p:spTree>
    <p:extLst>
      <p:ext uri="{BB962C8B-B14F-4D97-AF65-F5344CB8AC3E}">
        <p14:creationId xmlns:p14="http://schemas.microsoft.com/office/powerpoint/2010/main" val="23858700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7C706-6B4F-50AE-F0B2-46FDCA921842}"/>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A5E8C101-6AFC-7BAC-02C2-18B3845BFE12}"/>
              </a:ext>
            </a:extLst>
          </p:cNvPr>
          <p:cNvSpPr>
            <a:spLocks noGrp="1"/>
          </p:cNvSpPr>
          <p:nvPr>
            <p:ph idx="1"/>
          </p:nvPr>
        </p:nvSpPr>
        <p:spPr>
          <a:xfrm>
            <a:off x="838200" y="1145528"/>
            <a:ext cx="10515600" cy="5560071"/>
          </a:xfrm>
        </p:spPr>
        <p:txBody>
          <a:bodyPr>
            <a:normAutofit fontScale="92500" lnSpcReduction="20000"/>
          </a:bodyPr>
          <a:lstStyle/>
          <a:p>
            <a:r>
              <a:rPr lang="en-US" dirty="0"/>
              <a:t>Anthropic has not admitted liability</a:t>
            </a:r>
          </a:p>
          <a:p>
            <a:r>
              <a:rPr lang="en-US" dirty="0"/>
              <a:t>Final approval hearing postponed to April 2026 while the workability of the proposed settlement is considered.</a:t>
            </a:r>
          </a:p>
          <a:p>
            <a:r>
              <a:rPr lang="en-US" dirty="0"/>
              <a:t>If you suspect your works may have been infringed, search the </a:t>
            </a:r>
            <a:r>
              <a:rPr lang="en-US" dirty="0">
                <a:hlinkClick r:id="rId2"/>
              </a:rPr>
              <a:t>Works List</a:t>
            </a:r>
            <a:r>
              <a:rPr lang="en-US" dirty="0"/>
              <a:t>, which was published on 2 October 2025</a:t>
            </a:r>
          </a:p>
          <a:p>
            <a:pPr lvl="1"/>
            <a:r>
              <a:rPr lang="en-US" dirty="0"/>
              <a:t>Authors have until 23 March 2026 to submit their claims. </a:t>
            </a:r>
          </a:p>
          <a:p>
            <a:pPr lvl="1"/>
            <a:r>
              <a:rPr lang="en-US" dirty="0"/>
              <a:t>You have opportunity to 'opt out' of the settlement which means rejecting any award and preserving any claims against Anthropic.</a:t>
            </a:r>
          </a:p>
          <a:p>
            <a:r>
              <a:rPr lang="en-US" dirty="0"/>
              <a:t>There is a separate issue ongoing as a firm (</a:t>
            </a:r>
            <a:r>
              <a:rPr lang="en-US" dirty="0" err="1"/>
              <a:t>ClaimsHero</a:t>
            </a:r>
            <a:r>
              <a:rPr lang="en-US" dirty="0"/>
              <a:t>) has been offering to help authors opt out of claims against Anthropic and is being accused of fraud; evidentiary </a:t>
            </a:r>
            <a:r>
              <a:rPr lang="en-US"/>
              <a:t>hearing scheduled 11/25</a:t>
            </a:r>
            <a:endParaRPr lang="en-US" dirty="0"/>
          </a:p>
        </p:txBody>
      </p:sp>
    </p:spTree>
    <p:extLst>
      <p:ext uri="{BB962C8B-B14F-4D97-AF65-F5344CB8AC3E}">
        <p14:creationId xmlns:p14="http://schemas.microsoft.com/office/powerpoint/2010/main" val="125823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5ABAB-9036-13AC-CC8D-6436965A0EE9}"/>
              </a:ext>
            </a:extLst>
          </p:cNvPr>
          <p:cNvSpPr>
            <a:spLocks noGrp="1"/>
          </p:cNvSpPr>
          <p:nvPr>
            <p:ph type="title"/>
          </p:nvPr>
        </p:nvSpPr>
        <p:spPr/>
        <p:txBody>
          <a:bodyPr>
            <a:normAutofit/>
          </a:bodyPr>
          <a:lstStyle/>
          <a:p>
            <a:r>
              <a:rPr lang="en-US" sz="4800" b="1" dirty="0"/>
              <a:t>OpenAI &amp; Microsoft Consolidated Cases</a:t>
            </a:r>
            <a:endParaRPr lang="en-US" dirty="0"/>
          </a:p>
        </p:txBody>
      </p:sp>
    </p:spTree>
    <p:extLst>
      <p:ext uri="{BB962C8B-B14F-4D97-AF65-F5344CB8AC3E}">
        <p14:creationId xmlns:p14="http://schemas.microsoft.com/office/powerpoint/2010/main" val="1062713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5B9DD-0985-439E-7F76-61D6411B3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24578-1AB9-DCF6-1BB5-52B82E3D4352}"/>
              </a:ext>
            </a:extLst>
          </p:cNvPr>
          <p:cNvSpPr>
            <a:spLocks noGrp="1"/>
          </p:cNvSpPr>
          <p:nvPr>
            <p:ph type="title"/>
          </p:nvPr>
        </p:nvSpPr>
        <p:spPr/>
        <p:txBody>
          <a:bodyPr/>
          <a:lstStyle/>
          <a:p>
            <a:r>
              <a:rPr lang="en-US" dirty="0"/>
              <a:t>Quick copyright primer</a:t>
            </a:r>
          </a:p>
        </p:txBody>
      </p:sp>
      <p:sp>
        <p:nvSpPr>
          <p:cNvPr id="3" name="Text Placeholder 2">
            <a:extLst>
              <a:ext uri="{FF2B5EF4-FFF2-40B4-BE49-F238E27FC236}">
                <a16:creationId xmlns:a16="http://schemas.microsoft.com/office/drawing/2014/main" id="{5DCC61D6-EBA0-0E36-1E72-CFE6C4C27DB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96506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5E18A-ADD1-2726-44B7-FE3B60CE30D5}"/>
              </a:ext>
            </a:extLst>
          </p:cNvPr>
          <p:cNvSpPr>
            <a:spLocks noGrp="1"/>
          </p:cNvSpPr>
          <p:nvPr>
            <p:ph type="title"/>
          </p:nvPr>
        </p:nvSpPr>
        <p:spPr>
          <a:xfrm>
            <a:off x="838200" y="164119"/>
            <a:ext cx="10515600" cy="888649"/>
          </a:xfrm>
        </p:spPr>
        <p:txBody>
          <a:bodyPr>
            <a:noAutofit/>
          </a:bodyPr>
          <a:lstStyle/>
          <a:p>
            <a:r>
              <a:rPr lang="en-US" sz="3600" dirty="0"/>
              <a:t>See Authors Guild’s Open Letter to Generative AI Leaders</a:t>
            </a:r>
          </a:p>
        </p:txBody>
      </p:sp>
      <p:sp>
        <p:nvSpPr>
          <p:cNvPr id="3" name="Content Placeholder 2">
            <a:extLst>
              <a:ext uri="{FF2B5EF4-FFF2-40B4-BE49-F238E27FC236}">
                <a16:creationId xmlns:a16="http://schemas.microsoft.com/office/drawing/2014/main" id="{235018BE-AD43-9C36-8DCF-BF59E9AE5558}"/>
              </a:ext>
            </a:extLst>
          </p:cNvPr>
          <p:cNvSpPr>
            <a:spLocks noGrp="1"/>
          </p:cNvSpPr>
          <p:nvPr>
            <p:ph idx="1"/>
          </p:nvPr>
        </p:nvSpPr>
        <p:spPr>
          <a:xfrm>
            <a:off x="838200" y="1145529"/>
            <a:ext cx="10515600" cy="5548352"/>
          </a:xfrm>
        </p:spPr>
        <p:txBody>
          <a:bodyPr>
            <a:normAutofit fontScale="92500" lnSpcReduction="20000"/>
          </a:bodyPr>
          <a:lstStyle/>
          <a:p>
            <a:r>
              <a:rPr lang="en-US" sz="2400" dirty="0"/>
              <a:t>“Millions of copyrighted books, articles, essays, and poetry </a:t>
            </a:r>
            <a:r>
              <a:rPr lang="en-US" sz="2400" b="1" dirty="0"/>
              <a:t>provide the “food” for AI systems, endless meals for which there has been no bill.</a:t>
            </a:r>
            <a:r>
              <a:rPr lang="en-US" sz="2400" dirty="0"/>
              <a:t> You’re spending billions of dollars to develop AI technology. It is only fair that you compensate us for using our writings, without which AI would be banal and extremely limited.”</a:t>
            </a:r>
          </a:p>
          <a:p>
            <a:r>
              <a:rPr lang="en-US" sz="2400" dirty="0"/>
              <a:t>“embedding our writings in your systems, </a:t>
            </a:r>
            <a:r>
              <a:rPr lang="en-US" sz="2400" b="1" dirty="0"/>
              <a:t>generative AI threatens to damage our profession by flooding the market </a:t>
            </a:r>
            <a:r>
              <a:rPr lang="en-US" sz="2400" dirty="0"/>
              <a:t>with mediocre, machine-written books, stories, and journalism based on our work”</a:t>
            </a:r>
          </a:p>
          <a:p>
            <a:r>
              <a:rPr lang="en-US" sz="2400" dirty="0"/>
              <a:t>In the past decade or so, authors have experienced a </a:t>
            </a:r>
            <a:r>
              <a:rPr lang="en-US" sz="2400" b="1" dirty="0"/>
              <a:t>forty percent decline in income, </a:t>
            </a:r>
            <a:r>
              <a:rPr lang="en-US" sz="2400" dirty="0"/>
              <a:t>and the current median income for full-time writers in 2022 was only $20,000. The introduction of AI threatens to tip the scale to make it even more difficult, if not impossible, for writers—especially young writers and voices from under-represented communities—to earn a living from their profession.</a:t>
            </a:r>
          </a:p>
          <a:p>
            <a:r>
              <a:rPr lang="en-US" sz="2400" dirty="0"/>
              <a:t>We ask you, the leaders of AI, to mitigate the damage to our profession by taking the following steps:</a:t>
            </a:r>
          </a:p>
          <a:p>
            <a:pPr lvl="1"/>
            <a:r>
              <a:rPr lang="en-US" sz="2000" dirty="0"/>
              <a:t>1. Obtain permission for use of our copyrighted material in your generative AI programs.</a:t>
            </a:r>
          </a:p>
          <a:p>
            <a:pPr lvl="1"/>
            <a:r>
              <a:rPr lang="en-US" sz="2000" dirty="0"/>
              <a:t>2. Compensate writers fairly for the past and ongoing use of our works in your generative AI programs.</a:t>
            </a:r>
          </a:p>
          <a:p>
            <a:pPr lvl="1"/>
            <a:r>
              <a:rPr lang="en-US" sz="2000" dirty="0"/>
              <a:t>3. Compensate writers fairly for the use of our works in AI output, whether or not the outputs are infringing under current law.</a:t>
            </a:r>
          </a:p>
        </p:txBody>
      </p:sp>
    </p:spTree>
    <p:extLst>
      <p:ext uri="{BB962C8B-B14F-4D97-AF65-F5344CB8AC3E}">
        <p14:creationId xmlns:p14="http://schemas.microsoft.com/office/powerpoint/2010/main" val="9615868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B20DF-ACEF-C36F-FF4A-796065EB1FDB}"/>
              </a:ext>
            </a:extLst>
          </p:cNvPr>
          <p:cNvSpPr>
            <a:spLocks noGrp="1"/>
          </p:cNvSpPr>
          <p:nvPr>
            <p:ph type="title"/>
          </p:nvPr>
        </p:nvSpPr>
        <p:spPr/>
        <p:txBody>
          <a:bodyPr>
            <a:normAutofit fontScale="90000"/>
          </a:bodyPr>
          <a:lstStyle/>
          <a:p>
            <a:r>
              <a:rPr lang="en-US" dirty="0"/>
              <a:t>OpenAI &amp; Microsoft Consolidated Cases</a:t>
            </a:r>
          </a:p>
        </p:txBody>
      </p:sp>
      <p:sp>
        <p:nvSpPr>
          <p:cNvPr id="3" name="Content Placeholder 2">
            <a:extLst>
              <a:ext uri="{FF2B5EF4-FFF2-40B4-BE49-F238E27FC236}">
                <a16:creationId xmlns:a16="http://schemas.microsoft.com/office/drawing/2014/main" id="{E0145BD9-9C86-EC45-08C4-44F8EFB380EB}"/>
              </a:ext>
            </a:extLst>
          </p:cNvPr>
          <p:cNvSpPr>
            <a:spLocks noGrp="1"/>
          </p:cNvSpPr>
          <p:nvPr>
            <p:ph idx="1"/>
          </p:nvPr>
        </p:nvSpPr>
        <p:spPr/>
        <p:txBody>
          <a:bodyPr>
            <a:normAutofit lnSpcReduction="10000"/>
          </a:bodyPr>
          <a:lstStyle/>
          <a:p>
            <a:r>
              <a:rPr lang="en-US" dirty="0"/>
              <a:t>12 lawsuits against OpenAI/Microsoft were consolidated in April 2025, including author cases (Chabon, Silverman, Tremblay), publisher cases (NYT, Daily News, CIR), and journalist cases (Intercept, Raw Story).</a:t>
            </a:r>
          </a:p>
          <a:p>
            <a:r>
              <a:rPr lang="en-US" dirty="0"/>
              <a:t>Central allegation across cases: OpenAI and Microsoft used copyrighted works without permission to train LLMs, removed copyright management information (CMI), and produced outputs that summarize, mimic, or reproduce expressive content.</a:t>
            </a:r>
          </a:p>
        </p:txBody>
      </p:sp>
    </p:spTree>
    <p:extLst>
      <p:ext uri="{BB962C8B-B14F-4D97-AF65-F5344CB8AC3E}">
        <p14:creationId xmlns:p14="http://schemas.microsoft.com/office/powerpoint/2010/main" val="537688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7E0E1-057B-401F-8D3F-516FCC80021E}"/>
              </a:ext>
            </a:extLst>
          </p:cNvPr>
          <p:cNvSpPr>
            <a:spLocks noGrp="1"/>
          </p:cNvSpPr>
          <p:nvPr>
            <p:ph type="title"/>
          </p:nvPr>
        </p:nvSpPr>
        <p:spPr/>
        <p:txBody>
          <a:bodyPr>
            <a:noAutofit/>
          </a:bodyPr>
          <a:lstStyle/>
          <a:p>
            <a:r>
              <a:rPr lang="en-US" sz="3200" dirty="0"/>
              <a:t>Authors lawsuits (Chabon, Silverman, Tremblay; Authors Guild, Alter, Basbanes)</a:t>
            </a:r>
          </a:p>
        </p:txBody>
      </p:sp>
      <p:sp>
        <p:nvSpPr>
          <p:cNvPr id="3" name="Content Placeholder 2">
            <a:extLst>
              <a:ext uri="{FF2B5EF4-FFF2-40B4-BE49-F238E27FC236}">
                <a16:creationId xmlns:a16="http://schemas.microsoft.com/office/drawing/2014/main" id="{95228125-7F5C-56E8-8545-CD81743157CD}"/>
              </a:ext>
            </a:extLst>
          </p:cNvPr>
          <p:cNvSpPr>
            <a:spLocks noGrp="1"/>
          </p:cNvSpPr>
          <p:nvPr>
            <p:ph idx="1"/>
          </p:nvPr>
        </p:nvSpPr>
        <p:spPr>
          <a:xfrm>
            <a:off x="838200" y="1145528"/>
            <a:ext cx="10515600" cy="5634980"/>
          </a:xfrm>
        </p:spPr>
        <p:txBody>
          <a:bodyPr>
            <a:normAutofit fontScale="92500" lnSpcReduction="20000"/>
          </a:bodyPr>
          <a:lstStyle/>
          <a:p>
            <a:r>
              <a:rPr lang="en-US" sz="2800" dirty="0" err="1">
                <a:hlinkClick r:id="rId2"/>
              </a:rPr>
              <a:t>BakerHostetler</a:t>
            </a:r>
            <a:r>
              <a:rPr lang="en-US" sz="2800" dirty="0">
                <a:hlinkClick r:id="rId2"/>
              </a:rPr>
              <a:t> case information on OpenAI ChatGPT litigation</a:t>
            </a:r>
            <a:r>
              <a:rPr lang="en-US" sz="2800" dirty="0"/>
              <a:t> and </a:t>
            </a:r>
            <a:r>
              <a:rPr lang="en-US" sz="2800" dirty="0">
                <a:hlinkClick r:id="rId3"/>
              </a:rPr>
              <a:t>Authors Guild lawsuit</a:t>
            </a:r>
            <a:endParaRPr lang="en-US" sz="2800" dirty="0"/>
          </a:p>
          <a:p>
            <a:r>
              <a:rPr lang="en-US" sz="2800" dirty="0"/>
              <a:t>2023–2024: Authors file suits alleging wholesale copying of books, use of pirated datasets, and creation of infringing derivative works.</a:t>
            </a:r>
          </a:p>
          <a:p>
            <a:r>
              <a:rPr lang="en-US" sz="2800" dirty="0"/>
              <a:t>Feb 2024: Courts dismiss output-based infringement claims: ChatGPT’s summaries were not substantially similar to the books.</a:t>
            </a:r>
          </a:p>
          <a:p>
            <a:pPr lvl="1"/>
            <a:r>
              <a:rPr lang="en-US" sz="2400" dirty="0"/>
              <a:t>The ruling analogized to </a:t>
            </a:r>
            <a:r>
              <a:rPr lang="en-US" sz="2400" i="1" dirty="0"/>
              <a:t>Authors Guild v. Google</a:t>
            </a:r>
            <a:r>
              <a:rPr lang="en-US" sz="2400" dirty="0"/>
              <a:t> (the “snippet view” case), concluding that summarization or transformation of factual/plot information does not constitute infringement</a:t>
            </a:r>
          </a:p>
          <a:p>
            <a:r>
              <a:rPr lang="en-US" sz="2600" dirty="0"/>
              <a:t>Plaintiffs refocus on training-side copying, DMCA claim (removing copyright management information such as titles, author names, ISBNs) when the books were ingested and tokenized.</a:t>
            </a:r>
          </a:p>
          <a:p>
            <a:r>
              <a:rPr lang="en-US" sz="2600" dirty="0"/>
              <a:t>Unfair competition and negligence claims dismissed as preempted.</a:t>
            </a:r>
          </a:p>
          <a:p>
            <a:r>
              <a:rPr lang="en-US" sz="2800" dirty="0"/>
              <a:t>Authors Guild, Alter, and Basbanes cases emphasize deliberate unlicensed and uncompensated copying, Microsoft’s joint role via Azure supercomputing infrastructure, and LLMs that compete with authors’ markets.</a:t>
            </a:r>
          </a:p>
        </p:txBody>
      </p:sp>
    </p:spTree>
    <p:extLst>
      <p:ext uri="{BB962C8B-B14F-4D97-AF65-F5344CB8AC3E}">
        <p14:creationId xmlns:p14="http://schemas.microsoft.com/office/powerpoint/2010/main" val="2862820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D35C3-7262-ACAB-B00C-640FB5924840}"/>
              </a:ext>
            </a:extLst>
          </p:cNvPr>
          <p:cNvSpPr>
            <a:spLocks noGrp="1"/>
          </p:cNvSpPr>
          <p:nvPr>
            <p:ph type="title"/>
          </p:nvPr>
        </p:nvSpPr>
        <p:spPr/>
        <p:txBody>
          <a:bodyPr>
            <a:normAutofit fontScale="90000"/>
          </a:bodyPr>
          <a:lstStyle/>
          <a:p>
            <a:r>
              <a:rPr lang="en-US" dirty="0"/>
              <a:t>Journalist lawsuits (Raw Story, Intercept)</a:t>
            </a:r>
          </a:p>
        </p:txBody>
      </p:sp>
      <p:sp>
        <p:nvSpPr>
          <p:cNvPr id="3" name="Content Placeholder 2">
            <a:extLst>
              <a:ext uri="{FF2B5EF4-FFF2-40B4-BE49-F238E27FC236}">
                <a16:creationId xmlns:a16="http://schemas.microsoft.com/office/drawing/2014/main" id="{23477AAA-5CA1-F403-07A2-EE54D3C91267}"/>
              </a:ext>
            </a:extLst>
          </p:cNvPr>
          <p:cNvSpPr>
            <a:spLocks noGrp="1"/>
          </p:cNvSpPr>
          <p:nvPr>
            <p:ph idx="1"/>
          </p:nvPr>
        </p:nvSpPr>
        <p:spPr/>
        <p:txBody>
          <a:bodyPr>
            <a:normAutofit fontScale="70000" lnSpcReduction="20000"/>
          </a:bodyPr>
          <a:lstStyle/>
          <a:p>
            <a:r>
              <a:rPr lang="en-US" dirty="0" err="1">
                <a:hlinkClick r:id="rId2"/>
              </a:rPr>
              <a:t>BakerHostetler</a:t>
            </a:r>
            <a:r>
              <a:rPr lang="en-US" dirty="0">
                <a:hlinkClick r:id="rId2"/>
              </a:rPr>
              <a:t> case information</a:t>
            </a:r>
            <a:endParaRPr lang="en-US" dirty="0"/>
          </a:p>
          <a:p>
            <a:r>
              <a:rPr lang="en-US" dirty="0"/>
              <a:t>Plaintiffs allege OpenAI removed CMI, trained ChatGPT not to give attribution, and sometimes regurgitated articles verbatim.</a:t>
            </a:r>
          </a:p>
          <a:p>
            <a:r>
              <a:rPr lang="en-US" dirty="0"/>
              <a:t>Courts split on DMCA standing:</a:t>
            </a:r>
          </a:p>
          <a:p>
            <a:pPr lvl="1"/>
            <a:r>
              <a:rPr lang="en-US" dirty="0"/>
              <a:t>Nov 2024: Court grants OpenAI’s motion to dismiss </a:t>
            </a:r>
            <a:r>
              <a:rPr lang="en-US" i="1" dirty="0"/>
              <a:t>Raw Story </a:t>
            </a:r>
            <a:r>
              <a:rPr lang="en-US" dirty="0"/>
              <a:t>complaint entirely. Merely </a:t>
            </a:r>
            <a:r>
              <a:rPr lang="en-US" i="1" dirty="0"/>
              <a:t>alleging </a:t>
            </a:r>
            <a:r>
              <a:rPr lang="en-US" dirty="0"/>
              <a:t>that OpenAI removed CMI and used works in training </a:t>
            </a:r>
            <a:r>
              <a:rPr lang="en-US" b="1" dirty="0"/>
              <a:t>does not establish actual harm</a:t>
            </a:r>
            <a:r>
              <a:rPr lang="en-US" dirty="0"/>
              <a:t>, therefore they aren’t eligible for damages because there is no “concrete injury” </a:t>
            </a:r>
          </a:p>
          <a:p>
            <a:pPr lvl="1"/>
            <a:r>
              <a:rPr lang="en-US" dirty="0"/>
              <a:t>Feb 2025: </a:t>
            </a:r>
            <a:r>
              <a:rPr lang="en-US" i="1" dirty="0"/>
              <a:t>Intercept </a:t>
            </a:r>
            <a:r>
              <a:rPr lang="en-US" dirty="0"/>
              <a:t>allowed to proceed on §1202(b)(1) because stripping CMI can constitute a property-like injury and enable infringement.</a:t>
            </a:r>
          </a:p>
          <a:p>
            <a:r>
              <a:rPr lang="en-US" dirty="0"/>
              <a:t>Feb 2025: Court grants motion to </a:t>
            </a:r>
            <a:r>
              <a:rPr lang="en-US" b="1" dirty="0"/>
              <a:t>dismiss </a:t>
            </a:r>
            <a:r>
              <a:rPr lang="en-US" dirty="0"/>
              <a:t>1202(b)(3) claim against OpenAI: no factual basis the CMI-stripped works were distributed</a:t>
            </a:r>
          </a:p>
          <a:p>
            <a:r>
              <a:rPr lang="en-US" dirty="0"/>
              <a:t>After consolidation, plaintiffs supplement complaints with examples of </a:t>
            </a:r>
            <a:r>
              <a:rPr lang="en-US" b="1" dirty="0"/>
              <a:t>unattributed regurgitations</a:t>
            </a:r>
            <a:r>
              <a:rPr lang="en-US" dirty="0"/>
              <a:t> and allegations about Microsoft’s integration of OpenAI models.</a:t>
            </a:r>
          </a:p>
          <a:p>
            <a:endParaRPr lang="en-US" dirty="0"/>
          </a:p>
          <a:p>
            <a:endParaRPr lang="en-US" dirty="0"/>
          </a:p>
          <a:p>
            <a:endParaRPr lang="en-US" dirty="0"/>
          </a:p>
        </p:txBody>
      </p:sp>
    </p:spTree>
    <p:extLst>
      <p:ext uri="{BB962C8B-B14F-4D97-AF65-F5344CB8AC3E}">
        <p14:creationId xmlns:p14="http://schemas.microsoft.com/office/powerpoint/2010/main" val="423963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05023-7FE1-65DD-FC8D-6FD2480740A0}"/>
              </a:ext>
            </a:extLst>
          </p:cNvPr>
          <p:cNvSpPr>
            <a:spLocks noGrp="1"/>
          </p:cNvSpPr>
          <p:nvPr>
            <p:ph type="title"/>
          </p:nvPr>
        </p:nvSpPr>
        <p:spPr>
          <a:xfrm>
            <a:off x="289367" y="77492"/>
            <a:ext cx="11064433" cy="888649"/>
          </a:xfrm>
        </p:spPr>
        <p:txBody>
          <a:bodyPr>
            <a:noAutofit/>
          </a:bodyPr>
          <a:lstStyle/>
          <a:p>
            <a:r>
              <a:rPr lang="en-US" sz="4000" dirty="0"/>
              <a:t>“The Newspaper Cases” (NYT, Daily News, CIR)</a:t>
            </a:r>
          </a:p>
        </p:txBody>
      </p:sp>
      <p:sp>
        <p:nvSpPr>
          <p:cNvPr id="3" name="Content Placeholder 2">
            <a:extLst>
              <a:ext uri="{FF2B5EF4-FFF2-40B4-BE49-F238E27FC236}">
                <a16:creationId xmlns:a16="http://schemas.microsoft.com/office/drawing/2014/main" id="{A1B5F658-9BE2-E1E4-8A71-49588CBDFA0A}"/>
              </a:ext>
            </a:extLst>
          </p:cNvPr>
          <p:cNvSpPr>
            <a:spLocks noGrp="1"/>
          </p:cNvSpPr>
          <p:nvPr>
            <p:ph idx="1"/>
          </p:nvPr>
        </p:nvSpPr>
        <p:spPr>
          <a:xfrm>
            <a:off x="442762" y="1145528"/>
            <a:ext cx="10911038" cy="5634979"/>
          </a:xfrm>
        </p:spPr>
        <p:txBody>
          <a:bodyPr>
            <a:normAutofit/>
          </a:bodyPr>
          <a:lstStyle/>
          <a:p>
            <a:r>
              <a:rPr lang="en-US" sz="2600" dirty="0" err="1">
                <a:hlinkClick r:id="rId2"/>
              </a:rPr>
              <a:t>BakerHostetler</a:t>
            </a:r>
            <a:r>
              <a:rPr lang="en-US" sz="2600" dirty="0">
                <a:hlinkClick r:id="rId2"/>
              </a:rPr>
              <a:t> case information</a:t>
            </a:r>
            <a:endParaRPr lang="en-US" sz="2600" dirty="0"/>
          </a:p>
          <a:p>
            <a:r>
              <a:rPr lang="en-US" sz="2600" dirty="0"/>
              <a:t>Feb-June 2024 NYT, Daily News, CIR allege ChatGPT/Copilot reproduce content, imitate its style, and hallucinate false stories attributed to them, harming reputation and revenue. Allege that u</a:t>
            </a:r>
            <a:r>
              <a:rPr lang="en-US" sz="2400" dirty="0"/>
              <a:t>se is commercial and substitutive, not transformative “fair use:” </a:t>
            </a:r>
          </a:p>
          <a:p>
            <a:pPr lvl="1"/>
            <a:r>
              <a:rPr lang="en-US" sz="2200" dirty="0"/>
              <a:t>Publishers say defendants used their content because of its high “quality and narrative style,” making the use commercial and substitutive, not fair use.</a:t>
            </a:r>
          </a:p>
          <a:p>
            <a:pPr lvl="1"/>
            <a:r>
              <a:rPr lang="en-US" sz="2200" dirty="0"/>
              <a:t>Accused of direct, contributory, and vicarious infringement and DMCA violation for removing CMI </a:t>
            </a:r>
          </a:p>
          <a:p>
            <a:pPr lvl="1"/>
            <a:r>
              <a:rPr lang="en-US" sz="2200" dirty="0"/>
              <a:t>NYT negotiated seeking a paid license similar to prior agreements it has with Google, Meta, and Apple, but talks failed because defendants allegedly refused to pay “fair market value.”</a:t>
            </a:r>
          </a:p>
          <a:p>
            <a:pPr lvl="1"/>
            <a:r>
              <a:rPr lang="en-US" sz="2200" dirty="0"/>
              <a:t>Public-interest role of local news protected by copyright registration &amp; argues GenAI threatens democratic accountability by eroding financially viable local journalism.</a:t>
            </a:r>
          </a:p>
          <a:p>
            <a:pPr lvl="1"/>
            <a:endParaRPr lang="en-US" sz="2400" dirty="0"/>
          </a:p>
          <a:p>
            <a:pPr lvl="1"/>
            <a:endParaRPr lang="en-US" sz="2200" dirty="0"/>
          </a:p>
        </p:txBody>
      </p:sp>
    </p:spTree>
    <p:extLst>
      <p:ext uri="{BB962C8B-B14F-4D97-AF65-F5344CB8AC3E}">
        <p14:creationId xmlns:p14="http://schemas.microsoft.com/office/powerpoint/2010/main" val="35910018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D3DCB-46D6-6B42-2188-79DC484A1915}"/>
              </a:ext>
            </a:extLst>
          </p:cNvPr>
          <p:cNvSpPr>
            <a:spLocks noGrp="1"/>
          </p:cNvSpPr>
          <p:nvPr>
            <p:ph type="title"/>
          </p:nvPr>
        </p:nvSpPr>
        <p:spPr/>
        <p:txBody>
          <a:bodyPr/>
          <a:lstStyle/>
          <a:p>
            <a:r>
              <a:rPr lang="en-US" dirty="0"/>
              <a:t>Daily News v. Microsoft, Exhibit J</a:t>
            </a:r>
          </a:p>
        </p:txBody>
      </p:sp>
      <p:sp>
        <p:nvSpPr>
          <p:cNvPr id="3" name="Content Placeholder 2">
            <a:extLst>
              <a:ext uri="{FF2B5EF4-FFF2-40B4-BE49-F238E27FC236}">
                <a16:creationId xmlns:a16="http://schemas.microsoft.com/office/drawing/2014/main" id="{126E7A67-898F-27D8-FE66-45EC9C239D91}"/>
              </a:ext>
            </a:extLst>
          </p:cNvPr>
          <p:cNvSpPr>
            <a:spLocks noGrp="1"/>
          </p:cNvSpPr>
          <p:nvPr>
            <p:ph idx="1"/>
          </p:nvPr>
        </p:nvSpPr>
        <p:spPr>
          <a:xfrm>
            <a:off x="174057" y="1145529"/>
            <a:ext cx="4667451" cy="5031434"/>
          </a:xfrm>
        </p:spPr>
        <p:txBody>
          <a:bodyPr>
            <a:normAutofit/>
          </a:bodyPr>
          <a:lstStyle/>
          <a:p>
            <a:r>
              <a:rPr lang="en-US" sz="2400" dirty="0"/>
              <a:t>“The first part of the article is given to GPT-4 as a prompt, and GPT-4 replies by writing its own version of the remainder of the article. The following system prompt was used for each example: “I’ll give you the first part of an article. Complete the article with the correct original ending.”</a:t>
            </a:r>
          </a:p>
          <a:p>
            <a:r>
              <a:rPr lang="en-US" sz="2400" i="1" dirty="0"/>
              <a:t>Note that LLMs now will often refuse to reproduce copyrighted content verbatim when requested in this way</a:t>
            </a:r>
          </a:p>
        </p:txBody>
      </p:sp>
      <p:pic>
        <p:nvPicPr>
          <p:cNvPr id="7" name="Picture 6" descr="An exhibit from the Intercept case showing model output on the left and the original article text on the right with shared words colored in red. There are a number of exact words used between the two.">
            <a:extLst>
              <a:ext uri="{FF2B5EF4-FFF2-40B4-BE49-F238E27FC236}">
                <a16:creationId xmlns:a16="http://schemas.microsoft.com/office/drawing/2014/main" id="{D6344106-6C54-37D2-2159-F9632D5335AE}"/>
              </a:ext>
            </a:extLst>
          </p:cNvPr>
          <p:cNvPicPr>
            <a:picLocks noChangeAspect="1"/>
          </p:cNvPicPr>
          <p:nvPr/>
        </p:nvPicPr>
        <p:blipFill>
          <a:blip r:embed="rId2"/>
          <a:stretch>
            <a:fillRect/>
          </a:stretch>
        </p:blipFill>
        <p:spPr>
          <a:xfrm>
            <a:off x="5188017" y="1294075"/>
            <a:ext cx="6531543" cy="4734341"/>
          </a:xfrm>
          <a:prstGeom prst="rect">
            <a:avLst/>
          </a:prstGeom>
        </p:spPr>
      </p:pic>
      <p:sp>
        <p:nvSpPr>
          <p:cNvPr id="4" name="TextBox 3">
            <a:extLst>
              <a:ext uri="{FF2B5EF4-FFF2-40B4-BE49-F238E27FC236}">
                <a16:creationId xmlns:a16="http://schemas.microsoft.com/office/drawing/2014/main" id="{158B9227-2890-8FA4-44E7-A678E3949514}"/>
              </a:ext>
            </a:extLst>
          </p:cNvPr>
          <p:cNvSpPr txBox="1"/>
          <p:nvPr/>
        </p:nvSpPr>
        <p:spPr>
          <a:xfrm>
            <a:off x="111940" y="6411176"/>
            <a:ext cx="6211228" cy="369332"/>
          </a:xfrm>
          <a:prstGeom prst="rect">
            <a:avLst/>
          </a:prstGeom>
          <a:noFill/>
        </p:spPr>
        <p:txBody>
          <a:bodyPr wrap="square">
            <a:spAutoFit/>
          </a:bodyPr>
          <a:lstStyle/>
          <a:p>
            <a:r>
              <a:rPr lang="en-US" dirty="0"/>
              <a:t>Exhibit J from ECF-1 complaint</a:t>
            </a:r>
          </a:p>
        </p:txBody>
      </p:sp>
    </p:spTree>
    <p:extLst>
      <p:ext uri="{BB962C8B-B14F-4D97-AF65-F5344CB8AC3E}">
        <p14:creationId xmlns:p14="http://schemas.microsoft.com/office/powerpoint/2010/main" val="4850031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295C2-202C-B1B4-58BA-64A852A697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C89E83-73DE-B9E6-F95E-E7C550E3C742}"/>
              </a:ext>
            </a:extLst>
          </p:cNvPr>
          <p:cNvSpPr>
            <a:spLocks noGrp="1"/>
          </p:cNvSpPr>
          <p:nvPr>
            <p:ph type="title"/>
          </p:nvPr>
        </p:nvSpPr>
        <p:spPr>
          <a:xfrm>
            <a:off x="375385" y="77492"/>
            <a:ext cx="11713946" cy="888649"/>
          </a:xfrm>
        </p:spPr>
        <p:txBody>
          <a:bodyPr>
            <a:noAutofit/>
          </a:bodyPr>
          <a:lstStyle/>
          <a:p>
            <a:r>
              <a:rPr lang="en-US" sz="3600" dirty="0"/>
              <a:t>Hallucinations &amp; Trademark Dilution/Reputation harm</a:t>
            </a:r>
          </a:p>
        </p:txBody>
      </p:sp>
      <p:sp>
        <p:nvSpPr>
          <p:cNvPr id="3" name="Content Placeholder 2">
            <a:extLst>
              <a:ext uri="{FF2B5EF4-FFF2-40B4-BE49-F238E27FC236}">
                <a16:creationId xmlns:a16="http://schemas.microsoft.com/office/drawing/2014/main" id="{9280D202-85DB-AAC2-A372-4CBB01DBD7BF}"/>
              </a:ext>
            </a:extLst>
          </p:cNvPr>
          <p:cNvSpPr>
            <a:spLocks noGrp="1"/>
          </p:cNvSpPr>
          <p:nvPr>
            <p:ph idx="1"/>
          </p:nvPr>
        </p:nvSpPr>
        <p:spPr>
          <a:xfrm>
            <a:off x="174057" y="1145529"/>
            <a:ext cx="4667451" cy="5031434"/>
          </a:xfrm>
        </p:spPr>
        <p:txBody>
          <a:bodyPr>
            <a:normAutofit fontScale="85000" lnSpcReduction="20000"/>
          </a:bodyPr>
          <a:lstStyle/>
          <a:p>
            <a:r>
              <a:rPr lang="en-US" sz="2400" dirty="0"/>
              <a:t>ChatGPT/Copilot is “causing The Times commercial and competitive injury by misattributing content to The Times that it did not, in fact, publish. In AI parlance, this is called a “hallucination.” In plain English, it’s misinformation.”</a:t>
            </a:r>
          </a:p>
          <a:p>
            <a:r>
              <a:rPr lang="en-US" sz="2400" dirty="0"/>
              <a:t>“In response to a query seeking what The New York Times said are “the 15 most heart-healthy foods to eat” in a specific, linked New York Times article titled, “A Heart-Healthy Way to Eat,” Bing Chat identified 15 heart-healthy foods “[a]</a:t>
            </a:r>
            <a:r>
              <a:rPr lang="en-US" sz="2400" dirty="0" err="1"/>
              <a:t>ccording</a:t>
            </a:r>
            <a:r>
              <a:rPr lang="en-US" sz="2400" dirty="0"/>
              <a:t> to the article you provided” including “red wine (in moderation).” In fact, The Times article did not provide a list of heart healthy foods and did not even mention 12 of the 15 foods identified by Bing Chat (including red wine)…In fact, The Times’s latest reporting concludes that red wine is not heart-healthy”</a:t>
            </a:r>
          </a:p>
        </p:txBody>
      </p:sp>
      <p:sp>
        <p:nvSpPr>
          <p:cNvPr id="5" name="TextBox 4">
            <a:extLst>
              <a:ext uri="{FF2B5EF4-FFF2-40B4-BE49-F238E27FC236}">
                <a16:creationId xmlns:a16="http://schemas.microsoft.com/office/drawing/2014/main" id="{C3F0F771-B7E7-D9F9-E758-EF9CB4FB2555}"/>
              </a:ext>
            </a:extLst>
          </p:cNvPr>
          <p:cNvSpPr txBox="1"/>
          <p:nvPr/>
        </p:nvSpPr>
        <p:spPr>
          <a:xfrm>
            <a:off x="81816" y="6356351"/>
            <a:ext cx="6150542" cy="369332"/>
          </a:xfrm>
          <a:prstGeom prst="rect">
            <a:avLst/>
          </a:prstGeom>
          <a:noFill/>
        </p:spPr>
        <p:txBody>
          <a:bodyPr wrap="square">
            <a:spAutoFit/>
          </a:bodyPr>
          <a:lstStyle/>
          <a:p>
            <a:r>
              <a:rPr lang="en-US" dirty="0"/>
              <a:t>ECF-1 NYT complaint</a:t>
            </a:r>
          </a:p>
        </p:txBody>
      </p:sp>
      <p:pic>
        <p:nvPicPr>
          <p:cNvPr id="9" name="Picture 8" descr="A screenshot of a GenAI interaction with the question: What does the NYT say are the 15 most heart healthy foods to eat&quot; followed by a hyperlink. The response contains answers: Oatmeal, Salmon, Avocado, Olive Oil, Nuts, Berries, Legumes.">
            <a:extLst>
              <a:ext uri="{FF2B5EF4-FFF2-40B4-BE49-F238E27FC236}">
                <a16:creationId xmlns:a16="http://schemas.microsoft.com/office/drawing/2014/main" id="{B5B7A5A5-45BD-BBE2-6A72-4456063E18A4}"/>
              </a:ext>
            </a:extLst>
          </p:cNvPr>
          <p:cNvPicPr>
            <a:picLocks noChangeAspect="1"/>
          </p:cNvPicPr>
          <p:nvPr/>
        </p:nvPicPr>
        <p:blipFill>
          <a:blip r:embed="rId2"/>
          <a:stretch>
            <a:fillRect/>
          </a:stretch>
        </p:blipFill>
        <p:spPr>
          <a:xfrm>
            <a:off x="5418411" y="1866373"/>
            <a:ext cx="6229879" cy="3125254"/>
          </a:xfrm>
          <a:prstGeom prst="rect">
            <a:avLst/>
          </a:prstGeom>
        </p:spPr>
      </p:pic>
    </p:spTree>
    <p:extLst>
      <p:ext uri="{BB962C8B-B14F-4D97-AF65-F5344CB8AC3E}">
        <p14:creationId xmlns:p14="http://schemas.microsoft.com/office/powerpoint/2010/main" val="36726432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E3515-A672-9220-1340-956F69BDD7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3ECEB2-CEB2-3C10-CB47-E7A0DBB6D3FB}"/>
              </a:ext>
            </a:extLst>
          </p:cNvPr>
          <p:cNvSpPr>
            <a:spLocks noGrp="1"/>
          </p:cNvSpPr>
          <p:nvPr>
            <p:ph type="title"/>
          </p:nvPr>
        </p:nvSpPr>
        <p:spPr/>
        <p:txBody>
          <a:bodyPr/>
          <a:lstStyle/>
          <a:p>
            <a:r>
              <a:rPr lang="en-US" dirty="0"/>
              <a:t>“The Newspaper Cases”</a:t>
            </a:r>
          </a:p>
        </p:txBody>
      </p:sp>
      <p:sp>
        <p:nvSpPr>
          <p:cNvPr id="3" name="Content Placeholder 2">
            <a:extLst>
              <a:ext uri="{FF2B5EF4-FFF2-40B4-BE49-F238E27FC236}">
                <a16:creationId xmlns:a16="http://schemas.microsoft.com/office/drawing/2014/main" id="{032FEAD9-CB83-8709-7F34-D9BFCE9D1AF1}"/>
              </a:ext>
            </a:extLst>
          </p:cNvPr>
          <p:cNvSpPr>
            <a:spLocks noGrp="1"/>
          </p:cNvSpPr>
          <p:nvPr>
            <p:ph idx="1"/>
          </p:nvPr>
        </p:nvSpPr>
        <p:spPr>
          <a:xfrm>
            <a:off x="385011" y="1145528"/>
            <a:ext cx="10968789" cy="5634979"/>
          </a:xfrm>
        </p:spPr>
        <p:txBody>
          <a:bodyPr>
            <a:normAutofit/>
          </a:bodyPr>
          <a:lstStyle/>
          <a:p>
            <a:r>
              <a:rPr lang="en-US" sz="2400" dirty="0"/>
              <a:t>April 2025: Judge Stein (who is presiding over the consolidated cases) granted in part and denied in part OpenAI’s and Microsoft’s motions to dismiss various claims</a:t>
            </a:r>
          </a:p>
          <a:p>
            <a:r>
              <a:rPr lang="en-US" sz="2400" dirty="0"/>
              <a:t>Courts allow key claims to proceed: </a:t>
            </a:r>
          </a:p>
          <a:p>
            <a:pPr lvl="1"/>
            <a:r>
              <a:rPr lang="en-US" sz="2200" dirty="0"/>
              <a:t>direct and contributory infringement</a:t>
            </a:r>
          </a:p>
          <a:p>
            <a:pPr lvl="1"/>
            <a:r>
              <a:rPr lang="en-US" sz="2200" dirty="0"/>
              <a:t>portions of the DMCA claims</a:t>
            </a:r>
          </a:p>
          <a:p>
            <a:pPr lvl="2"/>
            <a:r>
              <a:rPr lang="en-US" sz="2000" dirty="0"/>
              <a:t>1202(b)(1) survives in part: OpenAI scraped their articles and stripped bylines, notices, and metadata and these are concrete, factual allegations of injury traceable to defendants.</a:t>
            </a:r>
          </a:p>
          <a:p>
            <a:pPr lvl="2"/>
            <a:r>
              <a:rPr lang="en-US" sz="2000" dirty="0"/>
              <a:t>1202(b)(3) dismissed without prejudice: Plaintiffs failed to allege specific facts showing defendants distributed altered works </a:t>
            </a:r>
            <a:r>
              <a:rPr lang="en-US" sz="2000" i="1" dirty="0"/>
              <a:t>knowing</a:t>
            </a:r>
            <a:r>
              <a:rPr lang="en-US" sz="2000" dirty="0"/>
              <a:t> that the missing CMI would induce or conceal infringement</a:t>
            </a:r>
            <a:endParaRPr lang="en-US" sz="2200" dirty="0"/>
          </a:p>
          <a:p>
            <a:pPr lvl="1"/>
            <a:r>
              <a:rPr lang="en-US" sz="2200" dirty="0"/>
              <a:t>Trademark dilution: Under Lanham Act, newspapers plausibly hold fame, and newspaper titles were used within AI outputs and marketing in a way that could blur or tarnish the marks. </a:t>
            </a:r>
          </a:p>
          <a:p>
            <a:r>
              <a:rPr lang="en-US" sz="2400" dirty="0"/>
              <a:t>Discovery will focus on training data composition, presence of publishers’ works, memorization, and internal communications about licensing and copyright compliance.</a:t>
            </a:r>
            <a:endParaRPr lang="en-US" sz="2200" dirty="0"/>
          </a:p>
          <a:p>
            <a:endParaRPr lang="en-US" sz="2400" dirty="0"/>
          </a:p>
          <a:p>
            <a:pPr lvl="1"/>
            <a:endParaRPr lang="en-US" sz="2200" b="1" dirty="0"/>
          </a:p>
          <a:p>
            <a:pPr lvl="1"/>
            <a:endParaRPr lang="en-US" sz="2200" dirty="0"/>
          </a:p>
        </p:txBody>
      </p:sp>
    </p:spTree>
    <p:extLst>
      <p:ext uri="{BB962C8B-B14F-4D97-AF65-F5344CB8AC3E}">
        <p14:creationId xmlns:p14="http://schemas.microsoft.com/office/powerpoint/2010/main" val="357875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9DFD8-28A1-8A7A-BEC0-8442A0B0BE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669EFF-040A-6D9D-2BB7-65A944997618}"/>
              </a:ext>
            </a:extLst>
          </p:cNvPr>
          <p:cNvSpPr>
            <a:spLocks noGrp="1"/>
          </p:cNvSpPr>
          <p:nvPr>
            <p:ph type="title"/>
          </p:nvPr>
        </p:nvSpPr>
        <p:spPr>
          <a:xfrm>
            <a:off x="838200" y="117833"/>
            <a:ext cx="10515600" cy="888649"/>
          </a:xfrm>
        </p:spPr>
        <p:txBody>
          <a:bodyPr>
            <a:noAutofit/>
          </a:bodyPr>
          <a:lstStyle/>
          <a:p>
            <a:r>
              <a:rPr lang="en-US" sz="3600" dirty="0"/>
              <a:t>OpenAI &amp; Microsoft Consolidated Cases</a:t>
            </a:r>
          </a:p>
        </p:txBody>
      </p:sp>
      <p:sp>
        <p:nvSpPr>
          <p:cNvPr id="3" name="Content Placeholder 2">
            <a:extLst>
              <a:ext uri="{FF2B5EF4-FFF2-40B4-BE49-F238E27FC236}">
                <a16:creationId xmlns:a16="http://schemas.microsoft.com/office/drawing/2014/main" id="{025B78DF-0EB9-57F4-996E-CB34A1DEF975}"/>
              </a:ext>
            </a:extLst>
          </p:cNvPr>
          <p:cNvSpPr>
            <a:spLocks noGrp="1"/>
          </p:cNvSpPr>
          <p:nvPr>
            <p:ph idx="1"/>
          </p:nvPr>
        </p:nvSpPr>
        <p:spPr>
          <a:xfrm>
            <a:off x="838200" y="1145528"/>
            <a:ext cx="10515600" cy="5444457"/>
          </a:xfrm>
        </p:spPr>
        <p:txBody>
          <a:bodyPr>
            <a:normAutofit/>
          </a:bodyPr>
          <a:lstStyle/>
          <a:p>
            <a:r>
              <a:rPr lang="en-US" dirty="0" err="1">
                <a:hlinkClick r:id="rId2"/>
              </a:rPr>
              <a:t>BakerHostetler</a:t>
            </a:r>
            <a:r>
              <a:rPr lang="en-US" dirty="0">
                <a:hlinkClick r:id="rId2"/>
              </a:rPr>
              <a:t> case information</a:t>
            </a:r>
            <a:endParaRPr lang="en-US" dirty="0"/>
          </a:p>
          <a:p>
            <a:r>
              <a:rPr lang="en-US" dirty="0"/>
              <a:t>Consolidation places all pretrial issues—discovery, expert testimony, fair use questions—before Judge Sidney Stein in SDNY.</a:t>
            </a:r>
          </a:p>
          <a:p>
            <a:r>
              <a:rPr lang="en-US" dirty="0"/>
              <a:t>The goal is to avoid duplication (e.g., 12 sets of identical document requests about GPT-4’s training data) and ensure consistent rulings on recurring issues like fair use, DMCA, and standing.</a:t>
            </a:r>
          </a:p>
          <a:p>
            <a:r>
              <a:rPr lang="en-US" dirty="0"/>
              <a:t>OpenAI and Microsoft will have to produce one set of documents and witnesses for all plaintiffs</a:t>
            </a:r>
          </a:p>
          <a:p>
            <a:endParaRPr lang="en-US" dirty="0"/>
          </a:p>
        </p:txBody>
      </p:sp>
    </p:spTree>
    <p:extLst>
      <p:ext uri="{BB962C8B-B14F-4D97-AF65-F5344CB8AC3E}">
        <p14:creationId xmlns:p14="http://schemas.microsoft.com/office/powerpoint/2010/main" val="36462018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C1F8A-AA25-AFD4-CDCF-AABAFD35EF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585EC-2181-2554-E944-60E29F690A92}"/>
              </a:ext>
            </a:extLst>
          </p:cNvPr>
          <p:cNvSpPr>
            <a:spLocks noGrp="1"/>
          </p:cNvSpPr>
          <p:nvPr>
            <p:ph type="title"/>
          </p:nvPr>
        </p:nvSpPr>
        <p:spPr/>
        <p:txBody>
          <a:bodyPr>
            <a:noAutofit/>
          </a:bodyPr>
          <a:lstStyle/>
          <a:p>
            <a:r>
              <a:rPr lang="en-US" sz="3200" dirty="0"/>
              <a:t>OpenAI &amp; Microsoft Consolidated Cases</a:t>
            </a:r>
          </a:p>
        </p:txBody>
      </p:sp>
      <p:sp>
        <p:nvSpPr>
          <p:cNvPr id="3" name="Content Placeholder 2">
            <a:extLst>
              <a:ext uri="{FF2B5EF4-FFF2-40B4-BE49-F238E27FC236}">
                <a16:creationId xmlns:a16="http://schemas.microsoft.com/office/drawing/2014/main" id="{2F9AFE2B-9B9B-EA16-DB0F-67E13317D5BA}"/>
              </a:ext>
            </a:extLst>
          </p:cNvPr>
          <p:cNvSpPr>
            <a:spLocks noGrp="1"/>
          </p:cNvSpPr>
          <p:nvPr>
            <p:ph idx="1"/>
          </p:nvPr>
        </p:nvSpPr>
        <p:spPr>
          <a:xfrm>
            <a:off x="838200" y="1145528"/>
            <a:ext cx="10515600" cy="5634979"/>
          </a:xfrm>
        </p:spPr>
        <p:txBody>
          <a:bodyPr>
            <a:normAutofit lnSpcReduction="10000"/>
          </a:bodyPr>
          <a:lstStyle/>
          <a:p>
            <a:r>
              <a:rPr lang="en-US" dirty="0"/>
              <a:t>Once discovery and major motions are complete, each case is sent back (“remanded”) to its original district court for trial unless the parties reach a global settlement or the judge dismisses some or all claims before that point</a:t>
            </a:r>
          </a:p>
          <a:p>
            <a:r>
              <a:rPr lang="en-US" dirty="0"/>
              <a:t>So, unless there’s a settlement, the Times might ultimately be tried in New York, Silverman in California, etc.</a:t>
            </a:r>
          </a:p>
          <a:p>
            <a:r>
              <a:rPr lang="en-US" dirty="0"/>
              <a:t>But if Judge Stein resolves legal questions like “Is AI training fair use?” those rulings will shape the remanded cases</a:t>
            </a:r>
          </a:p>
          <a:p>
            <a:endParaRPr lang="en-US" dirty="0"/>
          </a:p>
        </p:txBody>
      </p:sp>
    </p:spTree>
    <p:extLst>
      <p:ext uri="{BB962C8B-B14F-4D97-AF65-F5344CB8AC3E}">
        <p14:creationId xmlns:p14="http://schemas.microsoft.com/office/powerpoint/2010/main" val="69715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762000"/>
          </a:xfrm>
        </p:spPr>
        <p:txBody>
          <a:bodyPr>
            <a:normAutofit/>
          </a:bodyPr>
          <a:lstStyle/>
          <a:p>
            <a:pPr algn="ctr"/>
            <a:r>
              <a:rPr lang="en-US" b="0" dirty="0"/>
              <a:t>What is the purpose of copyright?</a:t>
            </a:r>
          </a:p>
        </p:txBody>
      </p:sp>
      <p:sp>
        <p:nvSpPr>
          <p:cNvPr id="29698" name="Rectangle 3"/>
          <p:cNvSpPr>
            <a:spLocks noGrp="1" noChangeArrowheads="1"/>
          </p:cNvSpPr>
          <p:nvPr>
            <p:ph idx="1"/>
          </p:nvPr>
        </p:nvSpPr>
        <p:spPr>
          <a:xfrm>
            <a:off x="876300" y="2127377"/>
            <a:ext cx="10515600" cy="4351338"/>
          </a:xfrm>
        </p:spPr>
        <p:txBody>
          <a:bodyPr>
            <a:noAutofit/>
          </a:bodyPr>
          <a:lstStyle/>
          <a:p>
            <a:pPr>
              <a:buNone/>
            </a:pPr>
            <a:r>
              <a:rPr lang="en-US" sz="2400" dirty="0"/>
              <a:t>	</a:t>
            </a:r>
          </a:p>
          <a:p>
            <a:pPr>
              <a:buNone/>
            </a:pPr>
            <a:endParaRPr lang="en-US" sz="2400" dirty="0"/>
          </a:p>
          <a:p>
            <a:pPr>
              <a:buNone/>
            </a:pPr>
            <a:r>
              <a:rPr lang="en-US" sz="2400" dirty="0"/>
              <a:t>	</a:t>
            </a:r>
          </a:p>
        </p:txBody>
      </p:sp>
      <p:sp>
        <p:nvSpPr>
          <p:cNvPr id="3" name="Rectangle 2"/>
          <p:cNvSpPr/>
          <p:nvPr/>
        </p:nvSpPr>
        <p:spPr>
          <a:xfrm>
            <a:off x="6760444" y="1749552"/>
            <a:ext cx="5050555" cy="4401205"/>
          </a:xfrm>
          <a:prstGeom prst="rect">
            <a:avLst/>
          </a:prstGeom>
        </p:spPr>
        <p:txBody>
          <a:bodyPr wrap="square">
            <a:spAutoFit/>
          </a:bodyPr>
          <a:lstStyle/>
          <a:p>
            <a:pPr algn="ctr"/>
            <a:r>
              <a:rPr lang="en-US" sz="2800" b="1" dirty="0">
                <a:latin typeface="Tahoma" panose="020B0604030504040204" pitchFamily="34" charset="0"/>
                <a:ea typeface="Tahoma" panose="020B0604030504040204" pitchFamily="34" charset="0"/>
                <a:cs typeface="Tahoma" panose="020B0604030504040204" pitchFamily="34" charset="0"/>
              </a:rPr>
              <a:t>Incentivize creativity</a:t>
            </a:r>
          </a:p>
          <a:p>
            <a:pPr algn="ctr"/>
            <a:endParaRPr lang="en-US" sz="2800" b="1" dirty="0">
              <a:latin typeface="Tahoma" panose="020B0604030504040204" pitchFamily="34" charset="0"/>
              <a:ea typeface="Tahoma" panose="020B0604030504040204" pitchFamily="34" charset="0"/>
              <a:cs typeface="Tahoma" panose="020B0604030504040204" pitchFamily="34" charset="0"/>
            </a:endParaRPr>
          </a:p>
          <a:p>
            <a:pPr algn="ctr"/>
            <a:endParaRPr lang="en-US" sz="2800" b="1" dirty="0">
              <a:latin typeface="Tahoma" panose="020B0604030504040204" pitchFamily="34" charset="0"/>
              <a:ea typeface="Tahoma" panose="020B0604030504040204" pitchFamily="34" charset="0"/>
              <a:cs typeface="Tahoma" panose="020B0604030504040204" pitchFamily="34" charset="0"/>
            </a:endParaRPr>
          </a:p>
          <a:p>
            <a:pPr algn="ctr"/>
            <a:endParaRPr lang="en-US" sz="2800" b="1" dirty="0">
              <a:latin typeface="Tahoma" panose="020B0604030504040204" pitchFamily="34" charset="0"/>
              <a:ea typeface="Tahoma" panose="020B0604030504040204" pitchFamily="34" charset="0"/>
              <a:cs typeface="Tahoma" panose="020B0604030504040204" pitchFamily="34" charset="0"/>
            </a:endParaRPr>
          </a:p>
          <a:p>
            <a:pPr algn="ctr"/>
            <a:r>
              <a:rPr lang="en-US" sz="2800" b="1" dirty="0">
                <a:latin typeface="Tahoma" panose="020B0604030504040204" pitchFamily="34" charset="0"/>
                <a:ea typeface="Tahoma" panose="020B0604030504040204" pitchFamily="34" charset="0"/>
                <a:cs typeface="Tahoma" panose="020B0604030504040204" pitchFamily="34" charset="0"/>
              </a:rPr>
              <a:t>Granting monopoly rights</a:t>
            </a:r>
          </a:p>
          <a:p>
            <a:pPr algn="ctr"/>
            <a:endParaRPr lang="en-US" sz="2800" b="1" dirty="0">
              <a:latin typeface="Tahoma" panose="020B0604030504040204" pitchFamily="34" charset="0"/>
              <a:ea typeface="Tahoma" panose="020B0604030504040204" pitchFamily="34" charset="0"/>
              <a:cs typeface="Tahoma" panose="020B0604030504040204" pitchFamily="34" charset="0"/>
            </a:endParaRPr>
          </a:p>
          <a:p>
            <a:pPr algn="ctr"/>
            <a:endParaRPr lang="en-US" sz="2800" b="1" dirty="0">
              <a:latin typeface="Tahoma" panose="020B0604030504040204" pitchFamily="34" charset="0"/>
              <a:ea typeface="Tahoma" panose="020B0604030504040204" pitchFamily="34" charset="0"/>
              <a:cs typeface="Tahoma" panose="020B0604030504040204" pitchFamily="34" charset="0"/>
            </a:endParaRPr>
          </a:p>
          <a:p>
            <a:pPr algn="ctr"/>
            <a:r>
              <a:rPr lang="en-US" sz="2800" b="1" dirty="0">
                <a:latin typeface="Tahoma" panose="020B0604030504040204" pitchFamily="34" charset="0"/>
                <a:ea typeface="Tahoma" panose="020B0604030504040204" pitchFamily="34" charset="0"/>
                <a:cs typeface="Tahoma" panose="020B0604030504040204" pitchFamily="34" charset="0"/>
              </a:rPr>
              <a:t>Eventually allow people to </a:t>
            </a:r>
            <a:r>
              <a:rPr lang="en-US" sz="2800" b="1" i="1" dirty="0">
                <a:latin typeface="Tahoma" panose="020B0604030504040204" pitchFamily="34" charset="0"/>
                <a:ea typeface="Tahoma" panose="020B0604030504040204" pitchFamily="34" charset="0"/>
                <a:cs typeface="Tahoma" panose="020B0604030504040204" pitchFamily="34" charset="0"/>
              </a:rPr>
              <a:t>use </a:t>
            </a:r>
            <a:r>
              <a:rPr lang="en-US" sz="2800" b="1" dirty="0">
                <a:latin typeface="Tahoma" panose="020B0604030504040204" pitchFamily="34" charset="0"/>
                <a:ea typeface="Tahoma" panose="020B0604030504040204" pitchFamily="34" charset="0"/>
                <a:cs typeface="Tahoma" panose="020B0604030504040204" pitchFamily="34" charset="0"/>
              </a:rPr>
              <a:t>the work to create more works</a:t>
            </a:r>
          </a:p>
        </p:txBody>
      </p:sp>
      <p:sp>
        <p:nvSpPr>
          <p:cNvPr id="5" name="Rectangle 4"/>
          <p:cNvSpPr/>
          <p:nvPr/>
        </p:nvSpPr>
        <p:spPr>
          <a:xfrm>
            <a:off x="609600" y="1667049"/>
            <a:ext cx="5411666" cy="3970318"/>
          </a:xfrm>
          <a:prstGeom prst="rect">
            <a:avLst/>
          </a:prstGeom>
        </p:spPr>
        <p:txBody>
          <a:bodyPr wrap="square">
            <a:spAutoFit/>
          </a:bodyPr>
          <a:lstStyle/>
          <a:p>
            <a:pPr algn="ctr"/>
            <a:r>
              <a:rPr lang="en-US" sz="2800" dirty="0">
                <a:latin typeface="Tahoma" panose="020B0604030504040204" pitchFamily="34" charset="0"/>
                <a:ea typeface="Tahoma" panose="020B0604030504040204" pitchFamily="34" charset="0"/>
                <a:cs typeface="Tahoma" panose="020B0604030504040204" pitchFamily="34" charset="0"/>
              </a:rPr>
              <a:t>To promote the </a:t>
            </a:r>
            <a:r>
              <a:rPr lang="en-US" sz="2800" b="1" dirty="0">
                <a:solidFill>
                  <a:srgbClr val="F68211"/>
                </a:solidFill>
                <a:latin typeface="Tahoma" panose="020B0604030504040204" pitchFamily="34" charset="0"/>
                <a:ea typeface="Tahoma" panose="020B0604030504040204" pitchFamily="34" charset="0"/>
                <a:cs typeface="Tahoma" panose="020B0604030504040204" pitchFamily="34" charset="0"/>
              </a:rPr>
              <a:t>Progress of Science and useful Arts</a:t>
            </a:r>
            <a:endParaRPr lang="en-US" sz="2800" dirty="0">
              <a:solidFill>
                <a:srgbClr val="22221A"/>
              </a:solidFill>
              <a:latin typeface="Tahoma" panose="020B0604030504040204" pitchFamily="34" charset="0"/>
              <a:ea typeface="Tahoma" panose="020B0604030504040204" pitchFamily="34" charset="0"/>
              <a:cs typeface="Tahoma" panose="020B0604030504040204" pitchFamily="34" charset="0"/>
            </a:endParaRPr>
          </a:p>
          <a:p>
            <a:pPr algn="ctr"/>
            <a:endParaRPr lang="en-US" sz="2800" dirty="0">
              <a:solidFill>
                <a:srgbClr val="22221A"/>
              </a:solidFill>
              <a:latin typeface="Tahoma" panose="020B0604030504040204" pitchFamily="34" charset="0"/>
              <a:ea typeface="Tahoma" panose="020B0604030504040204" pitchFamily="34" charset="0"/>
              <a:cs typeface="Tahoma" panose="020B0604030504040204" pitchFamily="34" charset="0"/>
            </a:endParaRPr>
          </a:p>
          <a:p>
            <a:pPr algn="ctr"/>
            <a:r>
              <a:rPr lang="en-US" sz="2800" dirty="0">
                <a:latin typeface="Tahoma" panose="020B0604030504040204" pitchFamily="34" charset="0"/>
                <a:ea typeface="Tahoma" panose="020B0604030504040204" pitchFamily="34" charset="0"/>
                <a:cs typeface="Tahoma" panose="020B0604030504040204" pitchFamily="34" charset="0"/>
              </a:rPr>
              <a:t>by</a:t>
            </a:r>
            <a:r>
              <a:rPr lang="en-US" sz="28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dirty="0">
                <a:solidFill>
                  <a:srgbClr val="F68211"/>
                </a:solidFill>
                <a:latin typeface="Tahoma" panose="020B0604030504040204" pitchFamily="34" charset="0"/>
                <a:ea typeface="Tahoma" panose="020B0604030504040204" pitchFamily="34" charset="0"/>
                <a:cs typeface="Tahoma" panose="020B0604030504040204" pitchFamily="34" charset="0"/>
              </a:rPr>
              <a:t>securing</a:t>
            </a:r>
            <a:r>
              <a:rPr lang="en-US" sz="2800" dirty="0">
                <a:solidFill>
                  <a:srgbClr val="22221A"/>
                </a:solidFill>
                <a:latin typeface="Tahoma" panose="020B0604030504040204" pitchFamily="34" charset="0"/>
                <a:ea typeface="Tahoma" panose="020B0604030504040204" pitchFamily="34" charset="0"/>
                <a:cs typeface="Tahoma" panose="020B0604030504040204" pitchFamily="34" charset="0"/>
              </a:rPr>
              <a:t> </a:t>
            </a:r>
            <a:r>
              <a:rPr lang="en-US" sz="2800" dirty="0">
                <a:latin typeface="Tahoma" panose="020B0604030504040204" pitchFamily="34" charset="0"/>
                <a:ea typeface="Tahoma" panose="020B0604030504040204" pitchFamily="34" charset="0"/>
                <a:cs typeface="Tahoma" panose="020B0604030504040204" pitchFamily="34" charset="0"/>
              </a:rPr>
              <a:t>to Authors and Inventors the </a:t>
            </a:r>
            <a:r>
              <a:rPr lang="en-US" sz="2800" b="1" dirty="0">
                <a:solidFill>
                  <a:srgbClr val="F68211"/>
                </a:solidFill>
                <a:latin typeface="Tahoma" panose="020B0604030504040204" pitchFamily="34" charset="0"/>
                <a:ea typeface="Tahoma" panose="020B0604030504040204" pitchFamily="34" charset="0"/>
                <a:cs typeface="Tahoma" panose="020B0604030504040204" pitchFamily="34" charset="0"/>
              </a:rPr>
              <a:t>exclusive Right </a:t>
            </a:r>
            <a:r>
              <a:rPr lang="en-US" sz="2800" dirty="0">
                <a:latin typeface="Tahoma" panose="020B0604030504040204" pitchFamily="34" charset="0"/>
                <a:ea typeface="Tahoma" panose="020B0604030504040204" pitchFamily="34" charset="0"/>
                <a:cs typeface="Tahoma" panose="020B0604030504040204" pitchFamily="34" charset="0"/>
              </a:rPr>
              <a:t>to their respective Writings and Discoveries</a:t>
            </a:r>
          </a:p>
          <a:p>
            <a:pPr algn="ctr"/>
            <a:endParaRPr lang="en-US" sz="2800" dirty="0">
              <a:solidFill>
                <a:srgbClr val="22221A"/>
              </a:solidFill>
              <a:latin typeface="Tahoma" panose="020B0604030504040204" pitchFamily="34" charset="0"/>
              <a:ea typeface="Tahoma" panose="020B0604030504040204" pitchFamily="34" charset="0"/>
              <a:cs typeface="Tahoma" panose="020B0604030504040204" pitchFamily="34" charset="0"/>
            </a:endParaRPr>
          </a:p>
          <a:p>
            <a:pPr algn="ctr"/>
            <a:r>
              <a:rPr lang="en-US" sz="2800" dirty="0">
                <a:latin typeface="Tahoma" panose="020B0604030504040204" pitchFamily="34" charset="0"/>
                <a:ea typeface="Tahoma" panose="020B0604030504040204" pitchFamily="34" charset="0"/>
                <a:cs typeface="Tahoma" panose="020B0604030504040204" pitchFamily="34" charset="0"/>
              </a:rPr>
              <a:t>for</a:t>
            </a:r>
            <a:r>
              <a:rPr lang="en-US" sz="2800" dirty="0">
                <a:solidFill>
                  <a:srgbClr val="22221A"/>
                </a:solidFill>
                <a:latin typeface="Tahoma" panose="020B0604030504040204" pitchFamily="34" charset="0"/>
                <a:ea typeface="Tahoma" panose="020B0604030504040204" pitchFamily="34" charset="0"/>
                <a:cs typeface="Tahoma" panose="020B0604030504040204" pitchFamily="34" charset="0"/>
              </a:rPr>
              <a:t> </a:t>
            </a:r>
            <a:r>
              <a:rPr lang="en-US" sz="2800" b="1" dirty="0">
                <a:solidFill>
                  <a:srgbClr val="F68211"/>
                </a:solidFill>
                <a:latin typeface="Tahoma" panose="020B0604030504040204" pitchFamily="34" charset="0"/>
                <a:ea typeface="Tahoma" panose="020B0604030504040204" pitchFamily="34" charset="0"/>
                <a:cs typeface="Tahoma" panose="020B0604030504040204" pitchFamily="34" charset="0"/>
              </a:rPr>
              <a:t>limited</a:t>
            </a:r>
            <a:r>
              <a:rPr lang="en-US" sz="2800" dirty="0">
                <a:solidFill>
                  <a:srgbClr val="22221A"/>
                </a:solidFill>
                <a:latin typeface="Tahoma" panose="020B0604030504040204" pitchFamily="34" charset="0"/>
                <a:ea typeface="Tahoma" panose="020B0604030504040204" pitchFamily="34" charset="0"/>
                <a:cs typeface="Tahoma" panose="020B0604030504040204" pitchFamily="34" charset="0"/>
              </a:rPr>
              <a:t> </a:t>
            </a:r>
            <a:r>
              <a:rPr lang="en-US" sz="2800" dirty="0">
                <a:latin typeface="Tahoma" panose="020B0604030504040204" pitchFamily="34" charset="0"/>
                <a:ea typeface="Tahoma" panose="020B0604030504040204" pitchFamily="34" charset="0"/>
                <a:cs typeface="Tahoma" panose="020B0604030504040204" pitchFamily="34" charset="0"/>
              </a:rPr>
              <a:t>Times</a:t>
            </a:r>
          </a:p>
        </p:txBody>
      </p:sp>
      <p:sp>
        <p:nvSpPr>
          <p:cNvPr id="7" name="Right Arrow 6"/>
          <p:cNvSpPr/>
          <p:nvPr/>
        </p:nvSpPr>
        <p:spPr>
          <a:xfrm>
            <a:off x="6171047" y="3654552"/>
            <a:ext cx="617972" cy="1547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6171047" y="1937708"/>
            <a:ext cx="617972" cy="1547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6171047" y="5407152"/>
            <a:ext cx="617972" cy="1547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818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arn(inVertical)">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500"/>
                                        <p:tgtEl>
                                          <p:spTgt spid="9"/>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barn(inVertical)">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70760-9C43-98B0-3F89-E2BBDAFA21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A52A42-4592-DF77-D86F-3B0300E2E9D8}"/>
              </a:ext>
            </a:extLst>
          </p:cNvPr>
          <p:cNvSpPr>
            <a:spLocks noGrp="1"/>
          </p:cNvSpPr>
          <p:nvPr>
            <p:ph type="title"/>
          </p:nvPr>
        </p:nvSpPr>
        <p:spPr/>
        <p:txBody>
          <a:bodyPr>
            <a:normAutofit fontScale="90000"/>
          </a:bodyPr>
          <a:lstStyle/>
          <a:p>
            <a:r>
              <a:rPr lang="en-US" dirty="0"/>
              <a:t>OpenAI &amp; Microsoft Consolidated Cases</a:t>
            </a:r>
          </a:p>
        </p:txBody>
      </p:sp>
      <p:sp>
        <p:nvSpPr>
          <p:cNvPr id="3" name="Content Placeholder 2">
            <a:extLst>
              <a:ext uri="{FF2B5EF4-FFF2-40B4-BE49-F238E27FC236}">
                <a16:creationId xmlns:a16="http://schemas.microsoft.com/office/drawing/2014/main" id="{E3491B90-5F16-D703-E00F-5402A6DF1A81}"/>
              </a:ext>
            </a:extLst>
          </p:cNvPr>
          <p:cNvSpPr>
            <a:spLocks noGrp="1"/>
          </p:cNvSpPr>
          <p:nvPr>
            <p:ph idx="1"/>
          </p:nvPr>
        </p:nvSpPr>
        <p:spPr>
          <a:xfrm>
            <a:off x="838200" y="1145528"/>
            <a:ext cx="10515600" cy="5444457"/>
          </a:xfrm>
        </p:spPr>
        <p:txBody>
          <a:bodyPr>
            <a:normAutofit/>
          </a:bodyPr>
          <a:lstStyle/>
          <a:p>
            <a:r>
              <a:rPr lang="en-US" dirty="0"/>
              <a:t>Latest action (Oct 28) granted plaintiffs motion seeking discovery on </a:t>
            </a:r>
            <a:r>
              <a:rPr lang="en-US" dirty="0" err="1"/>
              <a:t>LibGen</a:t>
            </a:r>
            <a:r>
              <a:rPr lang="en-US" dirty="0"/>
              <a:t> (pirated) material—they are seeking this as well as internal communications and evidence of deletion of data in order to prove willful infringement (as we saw in Bartz)</a:t>
            </a:r>
          </a:p>
          <a:p>
            <a:r>
              <a:rPr lang="en-US" dirty="0"/>
              <a:t>OpenAI must respond to these questions within 30 days</a:t>
            </a:r>
          </a:p>
        </p:txBody>
      </p:sp>
    </p:spTree>
    <p:extLst>
      <p:ext uri="{BB962C8B-B14F-4D97-AF65-F5344CB8AC3E}">
        <p14:creationId xmlns:p14="http://schemas.microsoft.com/office/powerpoint/2010/main" val="2782956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6C07F-0DA1-9110-72A5-365BEF460BE1}"/>
              </a:ext>
            </a:extLst>
          </p:cNvPr>
          <p:cNvSpPr>
            <a:spLocks noGrp="1"/>
          </p:cNvSpPr>
          <p:nvPr>
            <p:ph type="title"/>
          </p:nvPr>
        </p:nvSpPr>
        <p:spPr/>
        <p:txBody>
          <a:bodyPr/>
          <a:lstStyle/>
          <a:p>
            <a:r>
              <a:rPr lang="en-US" dirty="0" err="1"/>
              <a:t>Kadrey</a:t>
            </a:r>
            <a:r>
              <a:rPr lang="en-US" dirty="0"/>
              <a:t> v. Meta</a:t>
            </a:r>
          </a:p>
        </p:txBody>
      </p:sp>
    </p:spTree>
    <p:extLst>
      <p:ext uri="{BB962C8B-B14F-4D97-AF65-F5344CB8AC3E}">
        <p14:creationId xmlns:p14="http://schemas.microsoft.com/office/powerpoint/2010/main" val="33546369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E3407-978E-B460-79EC-E6E07BA24022}"/>
              </a:ext>
            </a:extLst>
          </p:cNvPr>
          <p:cNvSpPr>
            <a:spLocks noGrp="1"/>
          </p:cNvSpPr>
          <p:nvPr>
            <p:ph type="title"/>
          </p:nvPr>
        </p:nvSpPr>
        <p:spPr/>
        <p:txBody>
          <a:bodyPr/>
          <a:lstStyle/>
          <a:p>
            <a:r>
              <a:rPr lang="en-US" dirty="0" err="1"/>
              <a:t>Kadrey</a:t>
            </a:r>
            <a:r>
              <a:rPr lang="en-US" dirty="0"/>
              <a:t> v. Meta</a:t>
            </a:r>
          </a:p>
        </p:txBody>
      </p:sp>
      <p:sp>
        <p:nvSpPr>
          <p:cNvPr id="3" name="Content Placeholder 2">
            <a:extLst>
              <a:ext uri="{FF2B5EF4-FFF2-40B4-BE49-F238E27FC236}">
                <a16:creationId xmlns:a16="http://schemas.microsoft.com/office/drawing/2014/main" id="{1A66885A-47C5-A91F-14D6-25DCC596872E}"/>
              </a:ext>
            </a:extLst>
          </p:cNvPr>
          <p:cNvSpPr>
            <a:spLocks noGrp="1"/>
          </p:cNvSpPr>
          <p:nvPr>
            <p:ph idx="1"/>
          </p:nvPr>
        </p:nvSpPr>
        <p:spPr>
          <a:xfrm>
            <a:off x="838200" y="1145528"/>
            <a:ext cx="10515600" cy="5394167"/>
          </a:xfrm>
        </p:spPr>
        <p:txBody>
          <a:bodyPr>
            <a:normAutofit fontScale="77500" lnSpcReduction="20000"/>
          </a:bodyPr>
          <a:lstStyle/>
          <a:p>
            <a:r>
              <a:rPr lang="en-US" dirty="0">
                <a:hlinkClick r:id="rId2"/>
              </a:rPr>
              <a:t>https://www.bakerlaw.com/kadrey-v-meta/</a:t>
            </a:r>
            <a:endParaRPr lang="en-US" dirty="0"/>
          </a:p>
          <a:p>
            <a:r>
              <a:rPr lang="en-US" dirty="0"/>
              <a:t>July 2023: Richard </a:t>
            </a:r>
            <a:r>
              <a:rPr lang="en-US" dirty="0" err="1"/>
              <a:t>Kadrey</a:t>
            </a:r>
            <a:r>
              <a:rPr lang="en-US" dirty="0"/>
              <a:t>, Sarah Silverman, and others sue Meta, alleging </a:t>
            </a:r>
            <a:r>
              <a:rPr lang="en-US" dirty="0" err="1"/>
              <a:t>LLaMA</a:t>
            </a:r>
            <a:r>
              <a:rPr lang="en-US" dirty="0"/>
              <a:t> was trained on pirated books, that the models and outputs were infringing derivative works, and asserting direct/vicarious infringement, DMCA CMI removal, and state-law claims.</a:t>
            </a:r>
          </a:p>
          <a:p>
            <a:r>
              <a:rPr lang="en-US" dirty="0"/>
              <a:t>Nov 2023: Court dismisses all but one claim.</a:t>
            </a:r>
          </a:p>
          <a:p>
            <a:pPr lvl="1"/>
            <a:r>
              <a:rPr lang="en-US" dirty="0"/>
              <a:t>Derivative-work theory rejected: </a:t>
            </a:r>
            <a:r>
              <a:rPr lang="en-US" dirty="0" err="1"/>
              <a:t>LLaMA</a:t>
            </a:r>
            <a:r>
              <a:rPr lang="en-US" dirty="0"/>
              <a:t> model itself is not a derivative of plaintiffs’ books.</a:t>
            </a:r>
          </a:p>
          <a:p>
            <a:pPr lvl="1"/>
            <a:r>
              <a:rPr lang="en-US" dirty="0"/>
              <a:t>Output infringement rejected: no allegation of any infringing output.</a:t>
            </a:r>
          </a:p>
          <a:p>
            <a:pPr lvl="1"/>
            <a:r>
              <a:rPr lang="en-US" dirty="0"/>
              <a:t>DMCA claim dismissed for lack of facts</a:t>
            </a:r>
          </a:p>
          <a:p>
            <a:pPr lvl="1"/>
            <a:r>
              <a:rPr lang="en-US" dirty="0"/>
              <a:t>state-law claims dismissed as preempted.</a:t>
            </a:r>
          </a:p>
          <a:p>
            <a:pPr lvl="1"/>
            <a:r>
              <a:rPr lang="en-US" dirty="0"/>
              <a:t>Only direct reproduction survives.</a:t>
            </a:r>
          </a:p>
          <a:p>
            <a:r>
              <a:rPr lang="en-US" dirty="0"/>
              <a:t>March 2025: Judge allows a 1202(b) DMCA claim to proceed, holding that CMI removal can be a concrete injury (aligning with Intercept).</a:t>
            </a:r>
          </a:p>
        </p:txBody>
      </p:sp>
    </p:spTree>
    <p:extLst>
      <p:ext uri="{BB962C8B-B14F-4D97-AF65-F5344CB8AC3E}">
        <p14:creationId xmlns:p14="http://schemas.microsoft.com/office/powerpoint/2010/main" val="48691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AC789-7442-3807-D8CA-818DAB7316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04DF6-D14A-FB3C-73FA-8FF58FB561B4}"/>
              </a:ext>
            </a:extLst>
          </p:cNvPr>
          <p:cNvSpPr>
            <a:spLocks noGrp="1"/>
          </p:cNvSpPr>
          <p:nvPr>
            <p:ph type="title"/>
          </p:nvPr>
        </p:nvSpPr>
        <p:spPr/>
        <p:txBody>
          <a:bodyPr/>
          <a:lstStyle/>
          <a:p>
            <a:r>
              <a:rPr lang="en-US" dirty="0" err="1"/>
              <a:t>Kadrey</a:t>
            </a:r>
            <a:r>
              <a:rPr lang="en-US" dirty="0"/>
              <a:t> v. Meta</a:t>
            </a:r>
          </a:p>
        </p:txBody>
      </p:sp>
      <p:sp>
        <p:nvSpPr>
          <p:cNvPr id="3" name="Content Placeholder 2">
            <a:extLst>
              <a:ext uri="{FF2B5EF4-FFF2-40B4-BE49-F238E27FC236}">
                <a16:creationId xmlns:a16="http://schemas.microsoft.com/office/drawing/2014/main" id="{48357EC5-C850-525F-CE0F-71B0E46E7805}"/>
              </a:ext>
            </a:extLst>
          </p:cNvPr>
          <p:cNvSpPr>
            <a:spLocks noGrp="1"/>
          </p:cNvSpPr>
          <p:nvPr>
            <p:ph idx="1"/>
          </p:nvPr>
        </p:nvSpPr>
        <p:spPr>
          <a:xfrm>
            <a:off x="838200" y="1145528"/>
            <a:ext cx="10515600" cy="5634980"/>
          </a:xfrm>
        </p:spPr>
        <p:txBody>
          <a:bodyPr>
            <a:normAutofit fontScale="77500" lnSpcReduction="20000"/>
          </a:bodyPr>
          <a:lstStyle/>
          <a:p>
            <a:r>
              <a:rPr lang="en-US" dirty="0"/>
              <a:t>June 2025: Court denies plaintiffs’ fair-use motion and grants Meta’s.</a:t>
            </a:r>
          </a:p>
          <a:p>
            <a:r>
              <a:rPr lang="en-US" dirty="0"/>
              <a:t>Factor One (purpose/character): Favors Meta: copying was highly transformative, aimed at teaching statistical patterns, not informing readers. </a:t>
            </a:r>
            <a:r>
              <a:rPr lang="en-US" dirty="0" err="1"/>
              <a:t>LLaMA’s</a:t>
            </a:r>
            <a:r>
              <a:rPr lang="en-US" dirty="0"/>
              <a:t> imitation of style is irrelevant because style is not copyrightable.</a:t>
            </a:r>
          </a:p>
          <a:p>
            <a:r>
              <a:rPr lang="en-US" dirty="0"/>
              <a:t>Factor Two: Slightly favors plaintiffs but is low weight due to transformative purpose.</a:t>
            </a:r>
          </a:p>
          <a:p>
            <a:r>
              <a:rPr lang="en-US" dirty="0"/>
              <a:t>Factor Three: Favors Meta: full copying can be fair when indispensable (as in Google Books).</a:t>
            </a:r>
          </a:p>
          <a:p>
            <a:r>
              <a:rPr lang="en-US" dirty="0"/>
              <a:t>Factor Four: Favors Meta: plaintiffs showed no actual market harm, only tiny regurgitated fragments. The court rejects hypothetical “lost licensing markets” since unlicensed uses can still be fair use.</a:t>
            </a:r>
          </a:p>
          <a:p>
            <a:pPr lvl="1"/>
            <a:r>
              <a:rPr lang="en-US" dirty="0"/>
              <a:t>Judge acknowledges that AI outputs could dilute or substitute for human works but says plaintiffs presented no evidence, so the argument cannot decide the case.</a:t>
            </a:r>
          </a:p>
        </p:txBody>
      </p:sp>
    </p:spTree>
    <p:extLst>
      <p:ext uri="{BB962C8B-B14F-4D97-AF65-F5344CB8AC3E}">
        <p14:creationId xmlns:p14="http://schemas.microsoft.com/office/powerpoint/2010/main" val="260118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7324D-28FE-B83B-9934-EC01C9A5BE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B31A50-0BE2-A415-82EA-9770C8832A6B}"/>
              </a:ext>
            </a:extLst>
          </p:cNvPr>
          <p:cNvSpPr>
            <a:spLocks noGrp="1"/>
          </p:cNvSpPr>
          <p:nvPr>
            <p:ph type="title"/>
          </p:nvPr>
        </p:nvSpPr>
        <p:spPr/>
        <p:txBody>
          <a:bodyPr/>
          <a:lstStyle/>
          <a:p>
            <a:r>
              <a:rPr lang="en-US" dirty="0" err="1"/>
              <a:t>Kadrey</a:t>
            </a:r>
            <a:r>
              <a:rPr lang="en-US" dirty="0"/>
              <a:t> v. Meta</a:t>
            </a:r>
          </a:p>
        </p:txBody>
      </p:sp>
      <p:sp>
        <p:nvSpPr>
          <p:cNvPr id="3" name="Content Placeholder 2">
            <a:extLst>
              <a:ext uri="{FF2B5EF4-FFF2-40B4-BE49-F238E27FC236}">
                <a16:creationId xmlns:a16="http://schemas.microsoft.com/office/drawing/2014/main" id="{D03CB340-CB9F-109E-6723-2DFA318E079B}"/>
              </a:ext>
            </a:extLst>
          </p:cNvPr>
          <p:cNvSpPr>
            <a:spLocks noGrp="1"/>
          </p:cNvSpPr>
          <p:nvPr>
            <p:ph idx="1"/>
          </p:nvPr>
        </p:nvSpPr>
        <p:spPr>
          <a:xfrm>
            <a:off x="838200" y="1145529"/>
            <a:ext cx="10515600" cy="5518030"/>
          </a:xfrm>
        </p:spPr>
        <p:txBody>
          <a:bodyPr>
            <a:normAutofit fontScale="92500" lnSpcReduction="10000"/>
          </a:bodyPr>
          <a:lstStyle/>
          <a:p>
            <a:r>
              <a:rPr lang="en-US" dirty="0" err="1"/>
              <a:t>Constrasts</a:t>
            </a:r>
            <a:r>
              <a:rPr lang="en-US" dirty="0"/>
              <a:t> with Judge Alsup in its emphasis on market-effect vs. </a:t>
            </a:r>
            <a:r>
              <a:rPr lang="en-US" dirty="0" err="1"/>
              <a:t>transformativeness</a:t>
            </a:r>
            <a:r>
              <a:rPr lang="en-US" dirty="0"/>
              <a:t>:</a:t>
            </a:r>
          </a:p>
          <a:p>
            <a:pPr lvl="1"/>
            <a:r>
              <a:rPr lang="en-US" dirty="0"/>
              <a:t>“Judge Alsup focused heavily on the transformative nature of generative AI while brushing aside concerns about the harm it can inflict on the market for the works it gets trained on,” comparing it to teaching children to write</a:t>
            </a:r>
          </a:p>
          <a:p>
            <a:pPr lvl="1"/>
            <a:r>
              <a:rPr lang="en-US" dirty="0"/>
              <a:t>But “when it comes to market effects, using books to teach children to write is not remotely like using books to create a product that a single individual could employ to generate countless competing works with a miniscule fraction of the time and creativity it would otherwise take. </a:t>
            </a:r>
            <a:r>
              <a:rPr lang="en-US" b="1" dirty="0"/>
              <a:t>This inapt analogy is not a basis for blowing off the most important factor in the fair use analysis.”</a:t>
            </a:r>
          </a:p>
        </p:txBody>
      </p:sp>
    </p:spTree>
    <p:extLst>
      <p:ext uri="{BB962C8B-B14F-4D97-AF65-F5344CB8AC3E}">
        <p14:creationId xmlns:p14="http://schemas.microsoft.com/office/powerpoint/2010/main" val="218387627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AEBE4-A828-C78A-2770-C7B39BD95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D3DCE2-20B1-58E9-8859-D1F10CDEC3E0}"/>
              </a:ext>
            </a:extLst>
          </p:cNvPr>
          <p:cNvSpPr>
            <a:spLocks noGrp="1"/>
          </p:cNvSpPr>
          <p:nvPr>
            <p:ph type="title"/>
          </p:nvPr>
        </p:nvSpPr>
        <p:spPr/>
        <p:txBody>
          <a:bodyPr/>
          <a:lstStyle/>
          <a:p>
            <a:r>
              <a:rPr lang="en-US" dirty="0" err="1"/>
              <a:t>Kadrey</a:t>
            </a:r>
            <a:r>
              <a:rPr lang="en-US" dirty="0"/>
              <a:t> v. Meta</a:t>
            </a:r>
          </a:p>
        </p:txBody>
      </p:sp>
      <p:sp>
        <p:nvSpPr>
          <p:cNvPr id="3" name="Content Placeholder 2">
            <a:extLst>
              <a:ext uri="{FF2B5EF4-FFF2-40B4-BE49-F238E27FC236}">
                <a16:creationId xmlns:a16="http://schemas.microsoft.com/office/drawing/2014/main" id="{738B2037-89DC-CCF8-B63F-8D24192651C1}"/>
              </a:ext>
            </a:extLst>
          </p:cNvPr>
          <p:cNvSpPr>
            <a:spLocks noGrp="1"/>
          </p:cNvSpPr>
          <p:nvPr>
            <p:ph idx="1"/>
          </p:nvPr>
        </p:nvSpPr>
        <p:spPr>
          <a:xfrm>
            <a:off x="838200" y="1145528"/>
            <a:ext cx="10515600" cy="5634980"/>
          </a:xfrm>
        </p:spPr>
        <p:txBody>
          <a:bodyPr>
            <a:normAutofit fontScale="85000" lnSpcReduction="20000"/>
          </a:bodyPr>
          <a:lstStyle/>
          <a:p>
            <a:r>
              <a:rPr lang="en-US" dirty="0"/>
              <a:t>Weighing all factors holistically, the use is fair as a matter of law.</a:t>
            </a:r>
          </a:p>
          <a:p>
            <a:r>
              <a:rPr lang="en-US" dirty="0"/>
              <a:t>Judge cautions that this ruling does not mean AI training is always lawful; only that these plaintiffs “made the wrong arguments” and failed to build the right record.</a:t>
            </a:r>
          </a:p>
          <a:p>
            <a:r>
              <a:rPr lang="en-US" dirty="0"/>
              <a:t>Use of pirated datasets is acknowledged but treated as background, not legally decisive: the key question remains whether the copying was fair use.</a:t>
            </a:r>
          </a:p>
          <a:p>
            <a:r>
              <a:rPr lang="en-US" dirty="0"/>
              <a:t>Because reproduction is fair use, the DMCA claim collapses (no underlying infringement).</a:t>
            </a:r>
          </a:p>
          <a:p>
            <a:r>
              <a:rPr lang="en-US" dirty="0"/>
              <a:t>The only surviving issue is whether Meta distributed copyrighted text via torrent seeding. Factual disputes remain about whether any content was uploaded. </a:t>
            </a:r>
            <a:r>
              <a:rPr lang="en-US" b="1" dirty="0"/>
              <a:t>This is the only claim that remains </a:t>
            </a:r>
            <a:r>
              <a:rPr lang="en-US" dirty="0"/>
              <a:t>and it will proceed to discovery based on Meta’s actions here alone</a:t>
            </a:r>
          </a:p>
        </p:txBody>
      </p:sp>
    </p:spTree>
    <p:extLst>
      <p:ext uri="{BB962C8B-B14F-4D97-AF65-F5344CB8AC3E}">
        <p14:creationId xmlns:p14="http://schemas.microsoft.com/office/powerpoint/2010/main" val="289374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42D5E-CC6F-ED8B-62C2-F1BCAE0F743B}"/>
              </a:ext>
            </a:extLst>
          </p:cNvPr>
          <p:cNvSpPr>
            <a:spLocks noGrp="1"/>
          </p:cNvSpPr>
          <p:nvPr>
            <p:ph type="title"/>
          </p:nvPr>
        </p:nvSpPr>
        <p:spPr/>
        <p:txBody>
          <a:bodyPr/>
          <a:lstStyle/>
          <a:p>
            <a:r>
              <a:rPr lang="en-US" dirty="0"/>
              <a:t>Martinez-Conde v. Apple Inc.</a:t>
            </a:r>
          </a:p>
        </p:txBody>
      </p:sp>
    </p:spTree>
    <p:extLst>
      <p:ext uri="{BB962C8B-B14F-4D97-AF65-F5344CB8AC3E}">
        <p14:creationId xmlns:p14="http://schemas.microsoft.com/office/powerpoint/2010/main" val="176605486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A94C3-E174-2BE4-A053-E9ED3B667483}"/>
              </a:ext>
            </a:extLst>
          </p:cNvPr>
          <p:cNvSpPr>
            <a:spLocks noGrp="1"/>
          </p:cNvSpPr>
          <p:nvPr>
            <p:ph type="title"/>
          </p:nvPr>
        </p:nvSpPr>
        <p:spPr/>
        <p:txBody>
          <a:bodyPr/>
          <a:lstStyle/>
          <a:p>
            <a:r>
              <a:rPr lang="en-US" dirty="0"/>
              <a:t>Martinez-Conde v. Apple Inc.</a:t>
            </a:r>
          </a:p>
        </p:txBody>
      </p:sp>
      <p:sp>
        <p:nvSpPr>
          <p:cNvPr id="3" name="Content Placeholder 2">
            <a:extLst>
              <a:ext uri="{FF2B5EF4-FFF2-40B4-BE49-F238E27FC236}">
                <a16:creationId xmlns:a16="http://schemas.microsoft.com/office/drawing/2014/main" id="{2E982D19-4012-4B59-1122-35BD128FAE89}"/>
              </a:ext>
            </a:extLst>
          </p:cNvPr>
          <p:cNvSpPr>
            <a:spLocks noGrp="1"/>
          </p:cNvSpPr>
          <p:nvPr>
            <p:ph idx="1"/>
          </p:nvPr>
        </p:nvSpPr>
        <p:spPr/>
        <p:txBody>
          <a:bodyPr/>
          <a:lstStyle/>
          <a:p>
            <a:r>
              <a:rPr lang="en-US" dirty="0"/>
              <a:t>October 2025: two neuroscientists (Susana Martinez-Conde and Stephen L. </a:t>
            </a:r>
            <a:r>
              <a:rPr lang="en-US" dirty="0" err="1"/>
              <a:t>Macknik</a:t>
            </a:r>
            <a:r>
              <a:rPr lang="en-US" dirty="0"/>
              <a:t>), authors of </a:t>
            </a:r>
            <a:r>
              <a:rPr lang="en-US" i="1" dirty="0"/>
              <a:t>Sleights of Mind</a:t>
            </a:r>
            <a:r>
              <a:rPr lang="en-US" dirty="0"/>
              <a:t>, representing a proposed class of similarly situated authors, accuse Apple of using pirated book database to build training datasets</a:t>
            </a:r>
          </a:p>
          <a:p>
            <a:r>
              <a:rPr lang="en-US" dirty="0"/>
              <a:t>Allege that Apple’s models compete with plaintiffs works, emphasize market for licensing AI-training, and accuse Apple of building and retaining library of copyrighted content, including pirated materials</a:t>
            </a:r>
          </a:p>
        </p:txBody>
      </p:sp>
    </p:spTree>
    <p:extLst>
      <p:ext uri="{BB962C8B-B14F-4D97-AF65-F5344CB8AC3E}">
        <p14:creationId xmlns:p14="http://schemas.microsoft.com/office/powerpoint/2010/main" val="16137217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FFD1C-F5CF-0444-DC53-7B7990B597F8}"/>
              </a:ext>
            </a:extLst>
          </p:cNvPr>
          <p:cNvSpPr>
            <a:spLocks noGrp="1"/>
          </p:cNvSpPr>
          <p:nvPr>
            <p:ph type="title"/>
          </p:nvPr>
        </p:nvSpPr>
        <p:spPr/>
        <p:txBody>
          <a:bodyPr/>
          <a:lstStyle/>
          <a:p>
            <a:r>
              <a:rPr lang="en-US" dirty="0"/>
              <a:t>Conclusion and questions for consideration</a:t>
            </a:r>
          </a:p>
        </p:txBody>
      </p:sp>
      <p:sp>
        <p:nvSpPr>
          <p:cNvPr id="3" name="Text Placeholder 2">
            <a:extLst>
              <a:ext uri="{FF2B5EF4-FFF2-40B4-BE49-F238E27FC236}">
                <a16:creationId xmlns:a16="http://schemas.microsoft.com/office/drawing/2014/main" id="{C63F9291-AB6E-60B3-B970-69BC7AD01D8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75528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8A24-233E-9192-6EFA-B6432A38E454}"/>
              </a:ext>
            </a:extLst>
          </p:cNvPr>
          <p:cNvSpPr>
            <a:spLocks noGrp="1"/>
          </p:cNvSpPr>
          <p:nvPr>
            <p:ph type="title"/>
          </p:nvPr>
        </p:nvSpPr>
        <p:spPr/>
        <p:txBody>
          <a:bodyPr>
            <a:normAutofit/>
          </a:bodyPr>
          <a:lstStyle/>
          <a:p>
            <a:r>
              <a:rPr lang="en-US" dirty="0"/>
              <a:t>Questions</a:t>
            </a:r>
          </a:p>
        </p:txBody>
      </p:sp>
      <p:sp>
        <p:nvSpPr>
          <p:cNvPr id="3" name="Content Placeholder 2">
            <a:extLst>
              <a:ext uri="{FF2B5EF4-FFF2-40B4-BE49-F238E27FC236}">
                <a16:creationId xmlns:a16="http://schemas.microsoft.com/office/drawing/2014/main" id="{0BAA71C3-6357-847A-10EF-4127535E9DAB}"/>
              </a:ext>
            </a:extLst>
          </p:cNvPr>
          <p:cNvSpPr>
            <a:spLocks noGrp="1"/>
          </p:cNvSpPr>
          <p:nvPr>
            <p:ph idx="1"/>
          </p:nvPr>
        </p:nvSpPr>
        <p:spPr/>
        <p:txBody>
          <a:bodyPr>
            <a:normAutofit fontScale="92500" lnSpcReduction="20000"/>
          </a:bodyPr>
          <a:lstStyle/>
          <a:p>
            <a:r>
              <a:rPr lang="en-US" dirty="0"/>
              <a:t>Is AI data training fair use?</a:t>
            </a:r>
          </a:p>
          <a:p>
            <a:r>
              <a:rPr lang="en-US" dirty="0"/>
              <a:t>If I signed my rights over to a publisher, does that mean they have the right to license it for AI training?</a:t>
            </a:r>
          </a:p>
          <a:p>
            <a:r>
              <a:rPr lang="en-US" dirty="0"/>
              <a:t>What are the copyright implications if I incorporate AI-generated content in my work?</a:t>
            </a:r>
          </a:p>
          <a:p>
            <a:r>
              <a:rPr lang="en-US" dirty="0"/>
              <a:t>Do I have any recourse if I suspect that my work has been incorporated into an LLM? What if an LLM distorts my work?</a:t>
            </a:r>
          </a:p>
          <a:p>
            <a:r>
              <a:rPr lang="en-US" dirty="0"/>
              <a:t>What ethical questions arise around style appropriation and attribution?</a:t>
            </a:r>
          </a:p>
          <a:p>
            <a:r>
              <a:rPr lang="en-US" dirty="0"/>
              <a:t> What tools and best practices are emerging for managing text corpora, including in academic data mining?</a:t>
            </a:r>
          </a:p>
        </p:txBody>
      </p:sp>
    </p:spTree>
    <p:extLst>
      <p:ext uri="{BB962C8B-B14F-4D97-AF65-F5344CB8AC3E}">
        <p14:creationId xmlns:p14="http://schemas.microsoft.com/office/powerpoint/2010/main" val="3847121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0" dirty="0"/>
              <a:t>What is protected by copyright?</a:t>
            </a:r>
          </a:p>
        </p:txBody>
      </p:sp>
      <p:sp>
        <p:nvSpPr>
          <p:cNvPr id="8" name="Rectangle 7"/>
          <p:cNvSpPr/>
          <p:nvPr/>
        </p:nvSpPr>
        <p:spPr>
          <a:xfrm>
            <a:off x="1143000" y="2296717"/>
            <a:ext cx="10286999" cy="2862322"/>
          </a:xfrm>
          <a:prstGeom prst="rect">
            <a:avLst/>
          </a:prstGeom>
        </p:spPr>
        <p:txBody>
          <a:bodyPr wrap="square">
            <a:spAutoFit/>
          </a:bodyPr>
          <a:lstStyle/>
          <a:p>
            <a:pPr algn="ctr"/>
            <a:r>
              <a:rPr lang="en-US" sz="3600" b="1" dirty="0">
                <a:latin typeface="+mn-lt"/>
              </a:rPr>
              <a:t>Original </a:t>
            </a:r>
            <a:r>
              <a:rPr lang="en-US" sz="3600" dirty="0">
                <a:latin typeface="+mn-lt"/>
              </a:rPr>
              <a:t>work</a:t>
            </a:r>
            <a:r>
              <a:rPr lang="en-US" sz="3600" b="1" dirty="0">
                <a:latin typeface="+mn-lt"/>
              </a:rPr>
              <a:t> </a:t>
            </a:r>
            <a:r>
              <a:rPr lang="en-US" sz="3600" dirty="0">
                <a:latin typeface="+mn-lt"/>
              </a:rPr>
              <a:t>of authorship</a:t>
            </a:r>
          </a:p>
          <a:p>
            <a:pPr algn="ctr"/>
            <a:endParaRPr lang="en-US" sz="3600" dirty="0">
              <a:latin typeface="+mn-lt"/>
            </a:endParaRPr>
          </a:p>
          <a:p>
            <a:pPr algn="ctr"/>
            <a:r>
              <a:rPr lang="en-US" sz="3600" dirty="0">
                <a:latin typeface="+mn-lt"/>
              </a:rPr>
              <a:t>With a modicum of </a:t>
            </a:r>
            <a:r>
              <a:rPr lang="en-US" sz="3600" b="1" dirty="0">
                <a:latin typeface="+mn-lt"/>
              </a:rPr>
              <a:t>creativity</a:t>
            </a:r>
          </a:p>
          <a:p>
            <a:pPr algn="ctr"/>
            <a:endParaRPr lang="en-US" sz="3600" dirty="0">
              <a:latin typeface="+mn-lt"/>
              <a:ea typeface="Tahoma" panose="020B0604030504040204" pitchFamily="34" charset="0"/>
              <a:cs typeface="Tahoma" panose="020B0604030504040204" pitchFamily="34" charset="0"/>
            </a:endParaRPr>
          </a:p>
          <a:p>
            <a:pPr algn="ctr"/>
            <a:r>
              <a:rPr lang="en-US" sz="3600" b="1" dirty="0">
                <a:latin typeface="+mn-lt"/>
              </a:rPr>
              <a:t>Fixed</a:t>
            </a:r>
            <a:r>
              <a:rPr lang="en-US" sz="3600" dirty="0">
                <a:latin typeface="+mn-lt"/>
              </a:rPr>
              <a:t> in a tangible medium of expression</a:t>
            </a:r>
          </a:p>
        </p:txBody>
      </p:sp>
    </p:spTree>
    <p:extLst>
      <p:ext uri="{BB962C8B-B14F-4D97-AF65-F5344CB8AC3E}">
        <p14:creationId xmlns:p14="http://schemas.microsoft.com/office/powerpoint/2010/main" val="79596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4A2EA-40A7-09CC-9740-E778509AF26E}"/>
              </a:ext>
            </a:extLst>
          </p:cNvPr>
          <p:cNvSpPr>
            <a:spLocks noGrp="1"/>
          </p:cNvSpPr>
          <p:nvPr>
            <p:ph type="title"/>
          </p:nvPr>
        </p:nvSpPr>
        <p:spPr/>
        <p:txBody>
          <a:bodyPr/>
          <a:lstStyle/>
          <a:p>
            <a:r>
              <a:rPr lang="en-US" dirty="0"/>
              <a:t>No consensus on fair use</a:t>
            </a:r>
          </a:p>
        </p:txBody>
      </p:sp>
      <p:sp>
        <p:nvSpPr>
          <p:cNvPr id="3" name="Content Placeholder 2">
            <a:extLst>
              <a:ext uri="{FF2B5EF4-FFF2-40B4-BE49-F238E27FC236}">
                <a16:creationId xmlns:a16="http://schemas.microsoft.com/office/drawing/2014/main" id="{B4A04181-9EE1-B230-AB4A-ADE91A187106}"/>
              </a:ext>
            </a:extLst>
          </p:cNvPr>
          <p:cNvSpPr>
            <a:spLocks noGrp="1"/>
          </p:cNvSpPr>
          <p:nvPr>
            <p:ph idx="1"/>
          </p:nvPr>
        </p:nvSpPr>
        <p:spPr/>
        <p:txBody>
          <a:bodyPr/>
          <a:lstStyle/>
          <a:p>
            <a:r>
              <a:rPr lang="en-US" dirty="0"/>
              <a:t>There is no consensus on whether using works to train AI is fair use: courts are weighing purpose, amount, and market substitute/impact, and we likely won’t see definitive rulings until 2026 or later</a:t>
            </a:r>
          </a:p>
          <a:p>
            <a:r>
              <a:rPr lang="en-US" dirty="0"/>
              <a:t>Verbatim regurgitations are roundly considered infringement</a:t>
            </a:r>
          </a:p>
          <a:p>
            <a:endParaRPr lang="en-US" dirty="0"/>
          </a:p>
        </p:txBody>
      </p:sp>
    </p:spTree>
    <p:extLst>
      <p:ext uri="{BB962C8B-B14F-4D97-AF65-F5344CB8AC3E}">
        <p14:creationId xmlns:p14="http://schemas.microsoft.com/office/powerpoint/2010/main" val="100924736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7F60E-3912-64F0-299E-6CC0B499FF66}"/>
              </a:ext>
            </a:extLst>
          </p:cNvPr>
          <p:cNvSpPr>
            <a:spLocks noGrp="1"/>
          </p:cNvSpPr>
          <p:nvPr>
            <p:ph type="title"/>
          </p:nvPr>
        </p:nvSpPr>
        <p:spPr/>
        <p:txBody>
          <a:bodyPr>
            <a:noAutofit/>
          </a:bodyPr>
          <a:lstStyle/>
          <a:p>
            <a:r>
              <a:rPr lang="en-US" sz="3600" dirty="0"/>
              <a:t>Can my work be used for AI training?</a:t>
            </a:r>
          </a:p>
        </p:txBody>
      </p:sp>
      <p:sp>
        <p:nvSpPr>
          <p:cNvPr id="3" name="Content Placeholder 2">
            <a:extLst>
              <a:ext uri="{FF2B5EF4-FFF2-40B4-BE49-F238E27FC236}">
                <a16:creationId xmlns:a16="http://schemas.microsoft.com/office/drawing/2014/main" id="{B3752948-9521-3F57-3C5E-6774E782144E}"/>
              </a:ext>
            </a:extLst>
          </p:cNvPr>
          <p:cNvSpPr>
            <a:spLocks noGrp="1"/>
          </p:cNvSpPr>
          <p:nvPr>
            <p:ph idx="1"/>
          </p:nvPr>
        </p:nvSpPr>
        <p:spPr/>
        <p:txBody>
          <a:bodyPr/>
          <a:lstStyle/>
          <a:p>
            <a:r>
              <a:rPr lang="en-US" dirty="0"/>
              <a:t>In many cases, yes: if you signed over copyright or an exclusive license, the publisher can license your work to AI companies without your permission</a:t>
            </a:r>
          </a:p>
          <a:p>
            <a:pPr lvl="1"/>
            <a:r>
              <a:rPr lang="en-US" dirty="0"/>
              <a:t>Most contracts explicitly allow publishers to sublicense or exploit the work in new formats</a:t>
            </a:r>
          </a:p>
          <a:p>
            <a:r>
              <a:rPr lang="en-US" dirty="0"/>
              <a:t>Publishers have already been striking huge deals to train LLMs on content: (e.g. </a:t>
            </a:r>
            <a:r>
              <a:rPr lang="en-US" dirty="0">
                <a:hlinkClick r:id="rId2"/>
              </a:rPr>
              <a:t>Springer</a:t>
            </a:r>
            <a:r>
              <a:rPr lang="en-US" dirty="0"/>
              <a:t>, </a:t>
            </a:r>
            <a:r>
              <a:rPr lang="en-US" dirty="0">
                <a:hlinkClick r:id="rId3"/>
              </a:rPr>
              <a:t>Taylor &amp; Francis</a:t>
            </a:r>
            <a:r>
              <a:rPr lang="en-US" dirty="0"/>
              <a:t>, </a:t>
            </a:r>
            <a:r>
              <a:rPr lang="en-US" dirty="0">
                <a:hlinkClick r:id="rId4"/>
              </a:rPr>
              <a:t>Wiley</a:t>
            </a:r>
            <a:r>
              <a:rPr lang="en-US" dirty="0"/>
              <a:t>), or they are developing their own models (e.g. </a:t>
            </a:r>
            <a:r>
              <a:rPr lang="en-US" dirty="0">
                <a:hlinkClick r:id="rId5"/>
              </a:rPr>
              <a:t>Elsevier</a:t>
            </a:r>
            <a:r>
              <a:rPr lang="en-US" dirty="0"/>
              <a:t>)</a:t>
            </a:r>
          </a:p>
        </p:txBody>
      </p:sp>
      <p:sp>
        <p:nvSpPr>
          <p:cNvPr id="5" name="TextBox 4">
            <a:extLst>
              <a:ext uri="{FF2B5EF4-FFF2-40B4-BE49-F238E27FC236}">
                <a16:creationId xmlns:a16="http://schemas.microsoft.com/office/drawing/2014/main" id="{463CD24E-5A77-CA76-AC86-E3F5A4379AD0}"/>
              </a:ext>
            </a:extLst>
          </p:cNvPr>
          <p:cNvSpPr txBox="1"/>
          <p:nvPr/>
        </p:nvSpPr>
        <p:spPr>
          <a:xfrm>
            <a:off x="0" y="6211669"/>
            <a:ext cx="6155140" cy="369332"/>
          </a:xfrm>
          <a:prstGeom prst="rect">
            <a:avLst/>
          </a:prstGeom>
          <a:noFill/>
        </p:spPr>
        <p:txBody>
          <a:bodyPr wrap="square">
            <a:spAutoFit/>
          </a:bodyPr>
          <a:lstStyle/>
          <a:p>
            <a:r>
              <a:rPr lang="en-US" dirty="0"/>
              <a:t>(Hansen, 2024)</a:t>
            </a:r>
          </a:p>
        </p:txBody>
      </p:sp>
    </p:spTree>
    <p:extLst>
      <p:ext uri="{BB962C8B-B14F-4D97-AF65-F5344CB8AC3E}">
        <p14:creationId xmlns:p14="http://schemas.microsoft.com/office/powerpoint/2010/main" val="1646749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342B5-4237-364B-9348-7CE5C70C06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2D91F2-90A7-A57C-3FCD-00B3E6045F2C}"/>
              </a:ext>
            </a:extLst>
          </p:cNvPr>
          <p:cNvSpPr>
            <a:spLocks noGrp="1"/>
          </p:cNvSpPr>
          <p:nvPr>
            <p:ph type="title"/>
          </p:nvPr>
        </p:nvSpPr>
        <p:spPr/>
        <p:txBody>
          <a:bodyPr>
            <a:noAutofit/>
          </a:bodyPr>
          <a:lstStyle/>
          <a:p>
            <a:r>
              <a:rPr lang="en-US" sz="3600" dirty="0"/>
              <a:t>Can my work be used for AI training?</a:t>
            </a:r>
          </a:p>
        </p:txBody>
      </p:sp>
      <p:sp>
        <p:nvSpPr>
          <p:cNvPr id="3" name="Content Placeholder 2">
            <a:extLst>
              <a:ext uri="{FF2B5EF4-FFF2-40B4-BE49-F238E27FC236}">
                <a16:creationId xmlns:a16="http://schemas.microsoft.com/office/drawing/2014/main" id="{3ACBFDA6-6553-9D61-0DC7-0606A10812DC}"/>
              </a:ext>
            </a:extLst>
          </p:cNvPr>
          <p:cNvSpPr>
            <a:spLocks noGrp="1"/>
          </p:cNvSpPr>
          <p:nvPr>
            <p:ph idx="1"/>
          </p:nvPr>
        </p:nvSpPr>
        <p:spPr/>
        <p:txBody>
          <a:bodyPr>
            <a:normAutofit lnSpcReduction="10000"/>
          </a:bodyPr>
          <a:lstStyle/>
          <a:p>
            <a:r>
              <a:rPr lang="en-US" dirty="0"/>
              <a:t>Authors Guild recommends clauses explicitly forbidding AI training without the authors permission </a:t>
            </a:r>
          </a:p>
          <a:p>
            <a:pPr lvl="1"/>
            <a:r>
              <a:rPr lang="en-US" dirty="0"/>
              <a:t>Warn authors to look out for terms like “internal research” or “data mining” in contracts</a:t>
            </a:r>
          </a:p>
          <a:p>
            <a:r>
              <a:rPr lang="en-US" dirty="0"/>
              <a:t>If you are negotiating a contract now and wish to opt out, consider adding or asking for a clause to retain control over AI uses</a:t>
            </a:r>
          </a:p>
          <a:p>
            <a:r>
              <a:rPr lang="en-US" dirty="0"/>
              <a:t>If you have already signed your rights away, check your contract; you can also ask the publisher about their policies &amp; practices</a:t>
            </a:r>
          </a:p>
        </p:txBody>
      </p:sp>
      <p:sp>
        <p:nvSpPr>
          <p:cNvPr id="5" name="TextBox 4">
            <a:extLst>
              <a:ext uri="{FF2B5EF4-FFF2-40B4-BE49-F238E27FC236}">
                <a16:creationId xmlns:a16="http://schemas.microsoft.com/office/drawing/2014/main" id="{F2916FB8-04D1-266C-71D7-4CEFD3E79011}"/>
              </a:ext>
            </a:extLst>
          </p:cNvPr>
          <p:cNvSpPr txBox="1"/>
          <p:nvPr/>
        </p:nvSpPr>
        <p:spPr>
          <a:xfrm>
            <a:off x="-1" y="6211669"/>
            <a:ext cx="7629099" cy="369332"/>
          </a:xfrm>
          <a:prstGeom prst="rect">
            <a:avLst/>
          </a:prstGeom>
          <a:noFill/>
        </p:spPr>
        <p:txBody>
          <a:bodyPr wrap="square">
            <a:spAutoFit/>
          </a:bodyPr>
          <a:lstStyle/>
          <a:p>
            <a:r>
              <a:rPr lang="en-US" dirty="0"/>
              <a:t>(Authors Guild, March 2023) </a:t>
            </a:r>
          </a:p>
        </p:txBody>
      </p:sp>
    </p:spTree>
    <p:extLst>
      <p:ext uri="{BB962C8B-B14F-4D97-AF65-F5344CB8AC3E}">
        <p14:creationId xmlns:p14="http://schemas.microsoft.com/office/powerpoint/2010/main" val="18185138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2F637-8605-50D2-2600-D2A3FCCAF49C}"/>
              </a:ext>
            </a:extLst>
          </p:cNvPr>
          <p:cNvSpPr>
            <a:spLocks noGrp="1"/>
          </p:cNvSpPr>
          <p:nvPr>
            <p:ph type="title"/>
          </p:nvPr>
        </p:nvSpPr>
        <p:spPr/>
        <p:txBody>
          <a:bodyPr/>
          <a:lstStyle/>
          <a:p>
            <a:r>
              <a:rPr lang="en-US" dirty="0"/>
              <a:t>Was my work used in training?</a:t>
            </a:r>
          </a:p>
        </p:txBody>
      </p:sp>
      <p:sp>
        <p:nvSpPr>
          <p:cNvPr id="3" name="Content Placeholder 2">
            <a:extLst>
              <a:ext uri="{FF2B5EF4-FFF2-40B4-BE49-F238E27FC236}">
                <a16:creationId xmlns:a16="http://schemas.microsoft.com/office/drawing/2014/main" id="{34E427B3-22F2-39E9-E30F-70048657336B}"/>
              </a:ext>
            </a:extLst>
          </p:cNvPr>
          <p:cNvSpPr>
            <a:spLocks noGrp="1"/>
          </p:cNvSpPr>
          <p:nvPr>
            <p:ph idx="1"/>
          </p:nvPr>
        </p:nvSpPr>
        <p:spPr/>
        <p:txBody>
          <a:bodyPr/>
          <a:lstStyle/>
          <a:p>
            <a:r>
              <a:rPr lang="en-US" dirty="0"/>
              <a:t>If you are an author and this is a concern, look into the class action lawsuits we’ve been discussing</a:t>
            </a:r>
          </a:p>
          <a:p>
            <a:r>
              <a:rPr lang="en-US" dirty="0"/>
              <a:t>Keep an eye on Authors Guild for updates on these lawsuits and advice for how to join them</a:t>
            </a:r>
          </a:p>
          <a:p>
            <a:r>
              <a:rPr lang="en-US" dirty="0"/>
              <a:t>If you find an AI output that contains verbatim portions of your work, document it and save it</a:t>
            </a:r>
          </a:p>
          <a:p>
            <a:r>
              <a:rPr lang="en-US" dirty="0"/>
              <a:t>If you are a user of these systems, look into settings to disable the models from training on your interactions</a:t>
            </a:r>
          </a:p>
        </p:txBody>
      </p:sp>
    </p:spTree>
    <p:extLst>
      <p:ext uri="{BB962C8B-B14F-4D97-AF65-F5344CB8AC3E}">
        <p14:creationId xmlns:p14="http://schemas.microsoft.com/office/powerpoint/2010/main" val="15399248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FAEAD-FCE6-5B5F-BF49-A05E442B4B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21D17B-6BA2-1B4E-6EAE-E452DF1CCB21}"/>
              </a:ext>
            </a:extLst>
          </p:cNvPr>
          <p:cNvSpPr>
            <a:spLocks noGrp="1"/>
          </p:cNvSpPr>
          <p:nvPr>
            <p:ph type="title"/>
          </p:nvPr>
        </p:nvSpPr>
        <p:spPr/>
        <p:txBody>
          <a:bodyPr>
            <a:noAutofit/>
          </a:bodyPr>
          <a:lstStyle/>
          <a:p>
            <a:r>
              <a:rPr lang="en-US" sz="4400" dirty="0"/>
              <a:t>Licensing examples</a:t>
            </a:r>
          </a:p>
        </p:txBody>
      </p:sp>
      <p:sp>
        <p:nvSpPr>
          <p:cNvPr id="3" name="Content Placeholder 2">
            <a:extLst>
              <a:ext uri="{FF2B5EF4-FFF2-40B4-BE49-F238E27FC236}">
                <a16:creationId xmlns:a16="http://schemas.microsoft.com/office/drawing/2014/main" id="{61FE1F18-63FD-ECB1-1321-51D78731E799}"/>
              </a:ext>
            </a:extLst>
          </p:cNvPr>
          <p:cNvSpPr>
            <a:spLocks noGrp="1"/>
          </p:cNvSpPr>
          <p:nvPr>
            <p:ph idx="1"/>
          </p:nvPr>
        </p:nvSpPr>
        <p:spPr/>
        <p:txBody>
          <a:bodyPr>
            <a:normAutofit fontScale="70000" lnSpcReduction="20000"/>
          </a:bodyPr>
          <a:lstStyle/>
          <a:p>
            <a:r>
              <a:rPr lang="en-US" dirty="0"/>
              <a:t>Ed Nawotka, CCC Launches Collective Licensing for AI, PUBLISHERS WEEKLY (July 16, 2024), </a:t>
            </a:r>
            <a:r>
              <a:rPr lang="en-US" dirty="0">
                <a:hlinkClick r:id="rId2"/>
              </a:rPr>
              <a:t>https://www.publishersweekly.com/pw/by-topic/digital/copyright/article/95512-ccc-launches-collective-licensing-forai.html</a:t>
            </a:r>
            <a:r>
              <a:rPr lang="en-US" dirty="0"/>
              <a:t>  (announcing collective licensing solution aimed at internal use). </a:t>
            </a:r>
          </a:p>
          <a:p>
            <a:r>
              <a:rPr lang="en-US" dirty="0"/>
              <a:t>CREATED BY HUMANS, </a:t>
            </a:r>
            <a:r>
              <a:rPr lang="en-US" dirty="0">
                <a:hlinkClick r:id="rId3"/>
              </a:rPr>
              <a:t>https://www.createdbyhumans.ai/</a:t>
            </a:r>
            <a:r>
              <a:rPr lang="en-US" dirty="0"/>
              <a:t>  (describing their service as an “AI licensing platform for creators,” noting that “[w]e negotiate the details of the license, and you track payments”); </a:t>
            </a:r>
          </a:p>
          <a:p>
            <a:r>
              <a:rPr lang="en-US" dirty="0"/>
              <a:t>Audrey Schomer, Training AI with TV &amp; Film Content: How Licensing Deals Look, VARIETY (Aug. 6, 2024), </a:t>
            </a:r>
            <a:r>
              <a:rPr lang="en-US" dirty="0">
                <a:hlinkClick r:id="rId4"/>
              </a:rPr>
              <a:t>https://variety.com/vip/training-ai-tv-film-content-howlicensing-deals-look-1236096126/</a:t>
            </a:r>
            <a:r>
              <a:rPr lang="en-US" dirty="0"/>
              <a:t> </a:t>
            </a:r>
          </a:p>
          <a:p>
            <a:r>
              <a:rPr lang="en-US" dirty="0"/>
              <a:t>Press Release, Dataset Providers Alliance, Announcing the Launch of the Dataset Providers Alliance (DPA) (June 26, 2024), </a:t>
            </a:r>
            <a:r>
              <a:rPr lang="en-US" dirty="0">
                <a:hlinkClick r:id="rId5"/>
              </a:rPr>
              <a:t>https://www.thedpa.ai/post/leading-dataset-licensors-unite-to-launch-thedataset-providers-alliance-dpa</a:t>
            </a:r>
            <a:r>
              <a:rPr lang="en-US" dirty="0"/>
              <a:t>.</a:t>
            </a:r>
          </a:p>
          <a:p>
            <a:endParaRPr lang="en-US" dirty="0"/>
          </a:p>
        </p:txBody>
      </p:sp>
    </p:spTree>
    <p:extLst>
      <p:ext uri="{BB962C8B-B14F-4D97-AF65-F5344CB8AC3E}">
        <p14:creationId xmlns:p14="http://schemas.microsoft.com/office/powerpoint/2010/main" val="120854409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99AB9-0645-0C78-C058-06F702ECB3E1}"/>
              </a:ext>
            </a:extLst>
          </p:cNvPr>
          <p:cNvSpPr>
            <a:spLocks noGrp="1"/>
          </p:cNvSpPr>
          <p:nvPr>
            <p:ph type="title"/>
          </p:nvPr>
        </p:nvSpPr>
        <p:spPr>
          <a:xfrm>
            <a:off x="838200" y="77492"/>
            <a:ext cx="10912522" cy="888649"/>
          </a:xfrm>
        </p:spPr>
        <p:txBody>
          <a:bodyPr>
            <a:normAutofit fontScale="90000"/>
          </a:bodyPr>
          <a:lstStyle/>
          <a:p>
            <a:r>
              <a:rPr lang="en-US" dirty="0"/>
              <a:t>Can I use AI generated content in my work?</a:t>
            </a:r>
          </a:p>
        </p:txBody>
      </p:sp>
      <p:sp>
        <p:nvSpPr>
          <p:cNvPr id="3" name="Content Placeholder 2">
            <a:extLst>
              <a:ext uri="{FF2B5EF4-FFF2-40B4-BE49-F238E27FC236}">
                <a16:creationId xmlns:a16="http://schemas.microsoft.com/office/drawing/2014/main" id="{9C27C0E5-8D1D-341F-1F97-EACA6BA1EB7E}"/>
              </a:ext>
            </a:extLst>
          </p:cNvPr>
          <p:cNvSpPr>
            <a:spLocks noGrp="1"/>
          </p:cNvSpPr>
          <p:nvPr>
            <p:ph idx="1"/>
          </p:nvPr>
        </p:nvSpPr>
        <p:spPr>
          <a:xfrm>
            <a:off x="838200" y="1145528"/>
            <a:ext cx="10515600" cy="5634979"/>
          </a:xfrm>
        </p:spPr>
        <p:txBody>
          <a:bodyPr>
            <a:normAutofit fontScale="92500" lnSpcReduction="20000"/>
          </a:bodyPr>
          <a:lstStyle/>
          <a:p>
            <a:r>
              <a:rPr lang="en-US" dirty="0"/>
              <a:t>Because AI-generated content lacks copyright protection, if you add any of that unaltered into your work (e.g. a paragraph written by ChatGPT or an AI-generated image), those portions are not protected</a:t>
            </a:r>
          </a:p>
          <a:p>
            <a:r>
              <a:rPr lang="en-US" dirty="0"/>
              <a:t>Plagiarism and inadvertent infringement is a serious concern: these tools can reproduce copyrighted content verbatim and because we can’t verify the source, we can’t be certain</a:t>
            </a:r>
          </a:p>
          <a:p>
            <a:pPr lvl="1"/>
            <a:r>
              <a:rPr lang="en-US" dirty="0"/>
              <a:t>If you are required to warrant that all content in your submission is original, including AI-generated text could violate those terms if it includes someone’s protected expression</a:t>
            </a:r>
          </a:p>
          <a:p>
            <a:r>
              <a:rPr lang="en-US" dirty="0"/>
              <a:t>Bottom line: if you use AI for writing or generating any information, disclose it where appropriate and run it through plagiarism checkers </a:t>
            </a:r>
          </a:p>
          <a:p>
            <a:endParaRPr lang="en-US" dirty="0"/>
          </a:p>
        </p:txBody>
      </p:sp>
    </p:spTree>
    <p:extLst>
      <p:ext uri="{BB962C8B-B14F-4D97-AF65-F5344CB8AC3E}">
        <p14:creationId xmlns:p14="http://schemas.microsoft.com/office/powerpoint/2010/main" val="131366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F4A7D-92C8-1441-E2A4-1F7FA8C606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AD5E6D-0AEF-755E-CDC1-720903D0CAE5}"/>
              </a:ext>
            </a:extLst>
          </p:cNvPr>
          <p:cNvSpPr>
            <a:spLocks noGrp="1"/>
          </p:cNvSpPr>
          <p:nvPr>
            <p:ph type="title"/>
          </p:nvPr>
        </p:nvSpPr>
        <p:spPr/>
        <p:txBody>
          <a:bodyPr>
            <a:normAutofit fontScale="90000"/>
          </a:bodyPr>
          <a:lstStyle/>
          <a:p>
            <a:r>
              <a:rPr lang="en-US" dirty="0"/>
              <a:t>What if AI distorts my work or reputation?</a:t>
            </a:r>
          </a:p>
        </p:txBody>
      </p:sp>
      <p:sp>
        <p:nvSpPr>
          <p:cNvPr id="3" name="Content Placeholder 2">
            <a:extLst>
              <a:ext uri="{FF2B5EF4-FFF2-40B4-BE49-F238E27FC236}">
                <a16:creationId xmlns:a16="http://schemas.microsoft.com/office/drawing/2014/main" id="{24079149-9EBD-F56D-7B7F-A8FDD079FA4E}"/>
              </a:ext>
            </a:extLst>
          </p:cNvPr>
          <p:cNvSpPr>
            <a:spLocks noGrp="1"/>
          </p:cNvSpPr>
          <p:nvPr>
            <p:ph idx="1"/>
          </p:nvPr>
        </p:nvSpPr>
        <p:spPr/>
        <p:txBody>
          <a:bodyPr/>
          <a:lstStyle/>
          <a:p>
            <a:r>
              <a:rPr lang="en-US" dirty="0"/>
              <a:t>These models “hallucinate”—get things wrong, including summarizing incorrectly, attributing false quotes/ideas to someone, or producing fake citations</a:t>
            </a:r>
          </a:p>
          <a:p>
            <a:r>
              <a:rPr lang="en-US" dirty="0"/>
              <a:t>These aren’t covered by copyright; rather, libel and defamation</a:t>
            </a:r>
          </a:p>
          <a:p>
            <a:pPr lvl="1"/>
            <a:r>
              <a:rPr lang="en-US" dirty="0"/>
              <a:t>A defamation accusation requires a demonstrably false statement published with some level of fault, and AI output is not likely to be provable</a:t>
            </a:r>
          </a:p>
        </p:txBody>
      </p:sp>
    </p:spTree>
    <p:extLst>
      <p:ext uri="{BB962C8B-B14F-4D97-AF65-F5344CB8AC3E}">
        <p14:creationId xmlns:p14="http://schemas.microsoft.com/office/powerpoint/2010/main" val="1487179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FFE0D-4BCE-015C-332E-10B5A173E51D}"/>
              </a:ext>
            </a:extLst>
          </p:cNvPr>
          <p:cNvSpPr>
            <a:spLocks noGrp="1"/>
          </p:cNvSpPr>
          <p:nvPr>
            <p:ph type="title"/>
          </p:nvPr>
        </p:nvSpPr>
        <p:spPr>
          <a:xfrm>
            <a:off x="838200" y="174993"/>
            <a:ext cx="10515600" cy="888649"/>
          </a:xfrm>
        </p:spPr>
        <p:txBody>
          <a:bodyPr>
            <a:noAutofit/>
          </a:bodyPr>
          <a:lstStyle/>
          <a:p>
            <a:r>
              <a:rPr lang="en-US" sz="3600" dirty="0"/>
              <a:t>What ethical questions arise around style appropriation and attribution?</a:t>
            </a:r>
          </a:p>
        </p:txBody>
      </p:sp>
      <p:sp>
        <p:nvSpPr>
          <p:cNvPr id="3" name="Content Placeholder 2">
            <a:extLst>
              <a:ext uri="{FF2B5EF4-FFF2-40B4-BE49-F238E27FC236}">
                <a16:creationId xmlns:a16="http://schemas.microsoft.com/office/drawing/2014/main" id="{D8DCDBB6-8E3C-335B-3B67-A23E9D2488C2}"/>
              </a:ext>
            </a:extLst>
          </p:cNvPr>
          <p:cNvSpPr>
            <a:spLocks noGrp="1"/>
          </p:cNvSpPr>
          <p:nvPr>
            <p:ph idx="1"/>
          </p:nvPr>
        </p:nvSpPr>
        <p:spPr/>
        <p:txBody>
          <a:bodyPr/>
          <a:lstStyle/>
          <a:p>
            <a:r>
              <a:rPr lang="en-US" dirty="0"/>
              <a:t>Style/genre is not protected by copyright, which protects specific expression</a:t>
            </a:r>
          </a:p>
          <a:p>
            <a:r>
              <a:rPr lang="en-US" dirty="0"/>
              <a:t>AI-generated academic writing is nevertheless a concern and we are seeing fake papers being submitted and accepted to academic journals</a:t>
            </a:r>
          </a:p>
          <a:p>
            <a:r>
              <a:rPr lang="en-US" dirty="0"/>
              <a:t>It also raises moral questions about originality and consent to produce work in the style of someone else</a:t>
            </a:r>
          </a:p>
          <a:p>
            <a:r>
              <a:rPr lang="en-US" dirty="0"/>
              <a:t>Best practice is to be honest about your use of AI</a:t>
            </a:r>
          </a:p>
        </p:txBody>
      </p:sp>
    </p:spTree>
    <p:extLst>
      <p:ext uri="{BB962C8B-B14F-4D97-AF65-F5344CB8AC3E}">
        <p14:creationId xmlns:p14="http://schemas.microsoft.com/office/powerpoint/2010/main" val="24926210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27F0-0537-DE27-0290-90F144F4BDDF}"/>
              </a:ext>
            </a:extLst>
          </p:cNvPr>
          <p:cNvSpPr>
            <a:spLocks noGrp="1"/>
          </p:cNvSpPr>
          <p:nvPr>
            <p:ph type="title"/>
          </p:nvPr>
        </p:nvSpPr>
        <p:spPr>
          <a:xfrm>
            <a:off x="838200" y="215937"/>
            <a:ext cx="10515600" cy="888649"/>
          </a:xfrm>
        </p:spPr>
        <p:txBody>
          <a:bodyPr>
            <a:noAutofit/>
          </a:bodyPr>
          <a:lstStyle/>
          <a:p>
            <a:r>
              <a:rPr lang="en-US" sz="3600" dirty="0"/>
              <a:t>Managing text corpora, including in academic data mining</a:t>
            </a:r>
          </a:p>
        </p:txBody>
      </p:sp>
      <p:sp>
        <p:nvSpPr>
          <p:cNvPr id="3" name="Content Placeholder 2">
            <a:extLst>
              <a:ext uri="{FF2B5EF4-FFF2-40B4-BE49-F238E27FC236}">
                <a16:creationId xmlns:a16="http://schemas.microsoft.com/office/drawing/2014/main" id="{2D5F7A89-BFB5-8946-1089-43DF6E9AA7E6}"/>
              </a:ext>
            </a:extLst>
          </p:cNvPr>
          <p:cNvSpPr>
            <a:spLocks noGrp="1"/>
          </p:cNvSpPr>
          <p:nvPr>
            <p:ph idx="1"/>
          </p:nvPr>
        </p:nvSpPr>
        <p:spPr>
          <a:xfrm>
            <a:off x="838200" y="1145528"/>
            <a:ext cx="10515600" cy="5596465"/>
          </a:xfrm>
        </p:spPr>
        <p:txBody>
          <a:bodyPr>
            <a:normAutofit fontScale="85000" lnSpcReduction="10000"/>
          </a:bodyPr>
          <a:lstStyle/>
          <a:p>
            <a:r>
              <a:rPr lang="en-US" dirty="0"/>
              <a:t>Some universities (including OSU) consider the right to text mine when negotiating with publishers for access</a:t>
            </a:r>
          </a:p>
          <a:p>
            <a:pPr lvl="1"/>
            <a:r>
              <a:rPr lang="en-US" dirty="0"/>
              <a:t>As we have seen, some courts see text mining and machine learning as transformative fair use so long as the output does not substitute for the originals—particularly if the purpose is scholarly and not for profit</a:t>
            </a:r>
          </a:p>
          <a:p>
            <a:r>
              <a:rPr lang="en-US" dirty="0"/>
              <a:t>However, many publishers require us to sign licenses that forbid text mining and only permit it if we pay for a TDM license. </a:t>
            </a:r>
          </a:p>
          <a:p>
            <a:pPr lvl="1"/>
            <a:r>
              <a:rPr lang="en-US" dirty="0"/>
              <a:t>You may be able to use open access sources that permit data mining, or community datasets curated for these purposes</a:t>
            </a:r>
          </a:p>
          <a:p>
            <a:pPr lvl="1"/>
            <a:r>
              <a:rPr lang="en-US" dirty="0"/>
              <a:t>If you are collecting text for a machine learning/AI project respect authors/publishers who indicate AI training is forbidden</a:t>
            </a:r>
          </a:p>
          <a:p>
            <a:pPr lvl="1"/>
            <a:r>
              <a:rPr lang="en-US" dirty="0"/>
              <a:t>If this is something you are interested in, talk with the library</a:t>
            </a:r>
          </a:p>
        </p:txBody>
      </p:sp>
      <p:sp>
        <p:nvSpPr>
          <p:cNvPr id="5" name="TextBox 4">
            <a:extLst>
              <a:ext uri="{FF2B5EF4-FFF2-40B4-BE49-F238E27FC236}">
                <a16:creationId xmlns:a16="http://schemas.microsoft.com/office/drawing/2014/main" id="{62C6B7BF-5A61-E44F-F2EB-01CB7AED6272}"/>
              </a:ext>
            </a:extLst>
          </p:cNvPr>
          <p:cNvSpPr txBox="1"/>
          <p:nvPr/>
        </p:nvSpPr>
        <p:spPr>
          <a:xfrm>
            <a:off x="0" y="6457397"/>
            <a:ext cx="6151032" cy="307777"/>
          </a:xfrm>
          <a:prstGeom prst="rect">
            <a:avLst/>
          </a:prstGeom>
          <a:noFill/>
        </p:spPr>
        <p:txBody>
          <a:bodyPr wrap="square">
            <a:spAutoFit/>
          </a:bodyPr>
          <a:lstStyle/>
          <a:p>
            <a:r>
              <a:rPr lang="en-US" sz="1400" dirty="0"/>
              <a:t>(Samberg, 2024)</a:t>
            </a:r>
          </a:p>
        </p:txBody>
      </p:sp>
    </p:spTree>
    <p:extLst>
      <p:ext uri="{BB962C8B-B14F-4D97-AF65-F5344CB8AC3E}">
        <p14:creationId xmlns:p14="http://schemas.microsoft.com/office/powerpoint/2010/main" val="346474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693787-9875-E38D-B05F-B0B4D78F08DC}"/>
              </a:ext>
            </a:extLst>
          </p:cNvPr>
          <p:cNvSpPr>
            <a:spLocks noGrp="1"/>
          </p:cNvSpPr>
          <p:nvPr>
            <p:ph type="title" idx="4294967295"/>
          </p:nvPr>
        </p:nvSpPr>
        <p:spPr>
          <a:xfrm>
            <a:off x="7192088" y="445625"/>
            <a:ext cx="4433103" cy="1600200"/>
          </a:xfrm>
        </p:spPr>
        <p:txBody>
          <a:bodyPr/>
          <a:lstStyle/>
          <a:p>
            <a:r>
              <a:rPr lang="en-US" dirty="0"/>
              <a:t>Please share your feedback!</a:t>
            </a:r>
          </a:p>
        </p:txBody>
      </p:sp>
      <p:sp>
        <p:nvSpPr>
          <p:cNvPr id="13" name="TextBox 12">
            <a:extLst>
              <a:ext uri="{FF2B5EF4-FFF2-40B4-BE49-F238E27FC236}">
                <a16:creationId xmlns:a16="http://schemas.microsoft.com/office/drawing/2014/main" id="{80BEFB96-2BBF-D3A9-8D37-0802D91D35A8}"/>
              </a:ext>
            </a:extLst>
          </p:cNvPr>
          <p:cNvSpPr txBox="1"/>
          <p:nvPr/>
        </p:nvSpPr>
        <p:spPr>
          <a:xfrm>
            <a:off x="7726796" y="5889155"/>
            <a:ext cx="3363686" cy="523220"/>
          </a:xfrm>
          <a:prstGeom prst="rect">
            <a:avLst/>
          </a:prstGeom>
          <a:noFill/>
        </p:spPr>
        <p:txBody>
          <a:bodyPr wrap="square" rtlCol="0">
            <a:spAutoFit/>
          </a:bodyPr>
          <a:lstStyle/>
          <a:p>
            <a:r>
              <a:rPr lang="en-US" sz="2800" dirty="0" err="1"/>
              <a:t>bit.ly</a:t>
            </a:r>
            <a:r>
              <a:rPr lang="en-US" sz="2800" dirty="0"/>
              <a:t>/okacrl2025ac</a:t>
            </a:r>
          </a:p>
        </p:txBody>
      </p:sp>
      <p:pic>
        <p:nvPicPr>
          <p:cNvPr id="15" name="Picture 14" descr="A qr code on a white background&#10;&#10;AI-generated content may be incorrect.">
            <a:extLst>
              <a:ext uri="{FF2B5EF4-FFF2-40B4-BE49-F238E27FC236}">
                <a16:creationId xmlns:a16="http://schemas.microsoft.com/office/drawing/2014/main" id="{D1DE5F8A-3D3A-10EA-4C88-7022532B5ABA}"/>
              </a:ext>
            </a:extLst>
          </p:cNvPr>
          <p:cNvPicPr>
            <a:picLocks noChangeAspect="1"/>
          </p:cNvPicPr>
          <p:nvPr/>
        </p:nvPicPr>
        <p:blipFill>
          <a:blip r:embed="rId2"/>
          <a:stretch>
            <a:fillRect/>
          </a:stretch>
        </p:blipFill>
        <p:spPr>
          <a:xfrm>
            <a:off x="7383714" y="1852142"/>
            <a:ext cx="4049853" cy="4049853"/>
          </a:xfrm>
          <a:prstGeom prst="rect">
            <a:avLst/>
          </a:prstGeom>
        </p:spPr>
      </p:pic>
      <p:sp>
        <p:nvSpPr>
          <p:cNvPr id="16" name="Rectangle 15">
            <a:extLst>
              <a:ext uri="{FF2B5EF4-FFF2-40B4-BE49-F238E27FC236}">
                <a16:creationId xmlns:a16="http://schemas.microsoft.com/office/drawing/2014/main" id="{73A0D5C7-8410-AFBB-F1C4-7B7B86928337}"/>
              </a:ext>
            </a:extLst>
          </p:cNvPr>
          <p:cNvSpPr/>
          <p:nvPr/>
        </p:nvSpPr>
        <p:spPr>
          <a:xfrm>
            <a:off x="0" y="0"/>
            <a:ext cx="6273478" cy="685800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rainbow colored text on a black background&#10;&#10;AI-generated content may be incorrect.">
            <a:extLst>
              <a:ext uri="{FF2B5EF4-FFF2-40B4-BE49-F238E27FC236}">
                <a16:creationId xmlns:a16="http://schemas.microsoft.com/office/drawing/2014/main" id="{22145406-226C-CF16-7178-D7A6BA4EF93C}"/>
              </a:ext>
            </a:extLst>
          </p:cNvPr>
          <p:cNvPicPr>
            <a:picLocks noChangeAspect="1"/>
          </p:cNvPicPr>
          <p:nvPr/>
        </p:nvPicPr>
        <p:blipFill>
          <a:blip r:embed="rId3"/>
          <a:stretch>
            <a:fillRect/>
          </a:stretch>
        </p:blipFill>
        <p:spPr>
          <a:xfrm>
            <a:off x="266858" y="1889762"/>
            <a:ext cx="5889941" cy="3078476"/>
          </a:xfrm>
          <a:prstGeom prst="rect">
            <a:avLst/>
          </a:prstGeom>
        </p:spPr>
      </p:pic>
    </p:spTree>
    <p:extLst>
      <p:ext uri="{BB962C8B-B14F-4D97-AF65-F5344CB8AC3E}">
        <p14:creationId xmlns:p14="http://schemas.microsoft.com/office/powerpoint/2010/main" val="1975918074"/>
      </p:ext>
    </p:extLst>
  </p:cSld>
  <p:clrMapOvr>
    <a:masterClrMapping/>
  </p:clrMapOvr>
</p:sld>
</file>

<file path=ppt/theme/theme1.xml><?xml version="1.0" encoding="utf-8"?>
<a:theme xmlns:a="http://schemas.openxmlformats.org/drawingml/2006/main" name="Office Theme">
  <a:themeElements>
    <a:clrScheme name="RLS PPT Template Color Palette">
      <a:dk1>
        <a:srgbClr val="3B3838"/>
      </a:dk1>
      <a:lt1>
        <a:sysClr val="window" lastClr="FFFFFF"/>
      </a:lt1>
      <a:dk2>
        <a:srgbClr val="1E2D2F"/>
      </a:dk2>
      <a:lt2>
        <a:srgbClr val="E7E6E6"/>
      </a:lt2>
      <a:accent1>
        <a:srgbClr val="95B8D1"/>
      </a:accent1>
      <a:accent2>
        <a:srgbClr val="FF7C19"/>
      </a:accent2>
      <a:accent3>
        <a:srgbClr val="BFC3BA"/>
      </a:accent3>
      <a:accent4>
        <a:srgbClr val="FF511B"/>
      </a:accent4>
      <a:accent5>
        <a:srgbClr val="CDF7F6"/>
      </a:accent5>
      <a:accent6>
        <a:srgbClr val="FFC193"/>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8D015F52-A1CB-4546-B491-638D6831FF1A}" vid="{EC68CB26-6635-4BF7-A664-A9B00CCE82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Template>
  <TotalTime>10205</TotalTime>
  <Words>12032</Words>
  <Application>Microsoft Macintosh PowerPoint</Application>
  <PresentationFormat>Widescreen</PresentationFormat>
  <Paragraphs>735</Paragraphs>
  <Slides>105</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105</vt:i4>
      </vt:variant>
    </vt:vector>
  </HeadingPairs>
  <TitlesOfParts>
    <vt:vector size="111" baseType="lpstr">
      <vt:lpstr>Arial</vt:lpstr>
      <vt:lpstr>Calibri</vt:lpstr>
      <vt:lpstr>Georgia</vt:lpstr>
      <vt:lpstr>Tahoma</vt:lpstr>
      <vt:lpstr>Wingdings</vt:lpstr>
      <vt:lpstr>Office Theme</vt:lpstr>
      <vt:lpstr>Authorship, Copyright, and AI: Legal and Scholarly Perspectives</vt:lpstr>
      <vt:lpstr>Please share your feedback!</vt:lpstr>
      <vt:lpstr>Outline</vt:lpstr>
      <vt:lpstr>Disclaimer</vt:lpstr>
      <vt:lpstr>Scope</vt:lpstr>
      <vt:lpstr>AI disclosure</vt:lpstr>
      <vt:lpstr>Quick copyright primer</vt:lpstr>
      <vt:lpstr>What is the purpose of copyright?</vt:lpstr>
      <vt:lpstr>What is protected by copyright?</vt:lpstr>
      <vt:lpstr>How do we get copyright?</vt:lpstr>
      <vt:lpstr>Categories of works protected under copyright</vt:lpstr>
      <vt:lpstr>What rights?</vt:lpstr>
      <vt:lpstr>Fair use asks:</vt:lpstr>
      <vt:lpstr>Four factors of fair use</vt:lpstr>
      <vt:lpstr>Licenses and copyright</vt:lpstr>
      <vt:lpstr>Digital Millenium Copyright Act (DMCA)</vt:lpstr>
      <vt:lpstr>U.S. Copyright Office “Copyright and AI” series</vt:lpstr>
      <vt:lpstr>U.S. Copyright Office “Copyright and AI” series</vt:lpstr>
      <vt:lpstr>U.S. Copyright Office “Copyright and AI” series</vt:lpstr>
      <vt:lpstr>Part One: “Digital Replicas” July 2024</vt:lpstr>
      <vt:lpstr>Protection of artistic style</vt:lpstr>
      <vt:lpstr>Alternative remedies</vt:lpstr>
      <vt:lpstr>Office: existing laws are sufficient</vt:lpstr>
      <vt:lpstr>Part Two: “Copyrightability” January 2025</vt:lpstr>
      <vt:lpstr>Human authorship requirement</vt:lpstr>
      <vt:lpstr>Thaler v. Perlmutter</vt:lpstr>
      <vt:lpstr>Thaler v. Perlmutter</vt:lpstr>
      <vt:lpstr>Assistive Uses of AI Systems</vt:lpstr>
      <vt:lpstr>Prompting</vt:lpstr>
      <vt:lpstr>AI modifications of human content</vt:lpstr>
      <vt:lpstr>Kris Kashtanova</vt:lpstr>
      <vt:lpstr>Human modifications of AI-generated content</vt:lpstr>
      <vt:lpstr>“Sufficient” human authorship: “A Single Piece of American Cheese”</vt:lpstr>
      <vt:lpstr>Arguments for legislative change</vt:lpstr>
      <vt:lpstr>Part Three: “Generative AI Training” May 2025</vt:lpstr>
      <vt:lpstr>Pre-publication version of Part III released</vt:lpstr>
      <vt:lpstr>GenAI activities that might infringe</vt:lpstr>
      <vt:lpstr>GenAI activities that might infringe</vt:lpstr>
      <vt:lpstr>AI-generated images spoofing originals</vt:lpstr>
      <vt:lpstr>Fair Use: sharply divided views</vt:lpstr>
      <vt:lpstr>Transformative v. non-transformative (comments)</vt:lpstr>
      <vt:lpstr>Fair Use Factor One: Transformativeness</vt:lpstr>
      <vt:lpstr>Fair Use Factor One: Transformativeness</vt:lpstr>
      <vt:lpstr>Fair Use Factor One: Commerciality</vt:lpstr>
      <vt:lpstr>Unlawful access (training on pirated content)</vt:lpstr>
      <vt:lpstr>Factor Two: Nature of the copyrighted work</vt:lpstr>
      <vt:lpstr>Factor three: amount used in training</vt:lpstr>
      <vt:lpstr>Factor three: amount used in training</vt:lpstr>
      <vt:lpstr>Factor three: amount made available</vt:lpstr>
      <vt:lpstr>Extracting training data</vt:lpstr>
      <vt:lpstr>Factor four: Lost sales</vt:lpstr>
      <vt:lpstr>Factor four: Market dilution</vt:lpstr>
      <vt:lpstr>Factor four: Lost licensing opportunities</vt:lpstr>
      <vt:lpstr>Factor four: public benefits</vt:lpstr>
      <vt:lpstr>Weighing the factors</vt:lpstr>
      <vt:lpstr>Major Court Cases</vt:lpstr>
      <vt:lpstr>Case trackers</vt:lpstr>
      <vt:lpstr>Bartz v. Anthropic</vt:lpstr>
      <vt:lpstr>Bartz v. Anthropic: Timeline</vt:lpstr>
      <vt:lpstr>Bartz v. Anthropic: Timeline</vt:lpstr>
      <vt:lpstr>Factor one: Training, Style, &amp; building “central library”</vt:lpstr>
      <vt:lpstr>Factor two: nature of copyrighted work</vt:lpstr>
      <vt:lpstr>Factor three: amount &amp; substantiality</vt:lpstr>
      <vt:lpstr>Factor four: market effect</vt:lpstr>
      <vt:lpstr>An apparent contradiction?</vt:lpstr>
      <vt:lpstr>Amicus brief from Kadrey v. Meta arguing AI training is not transformative</vt:lpstr>
      <vt:lpstr>Reconciling the contradiction</vt:lpstr>
      <vt:lpstr>Next steps</vt:lpstr>
      <vt:lpstr>OpenAI &amp; Microsoft Consolidated Cases</vt:lpstr>
      <vt:lpstr>See Authors Guild’s Open Letter to Generative AI Leaders</vt:lpstr>
      <vt:lpstr>OpenAI &amp; Microsoft Consolidated Cases</vt:lpstr>
      <vt:lpstr>Authors lawsuits (Chabon, Silverman, Tremblay; Authors Guild, Alter, Basbanes)</vt:lpstr>
      <vt:lpstr>Journalist lawsuits (Raw Story, Intercept)</vt:lpstr>
      <vt:lpstr>“The Newspaper Cases” (NYT, Daily News, CIR)</vt:lpstr>
      <vt:lpstr>Daily News v. Microsoft, Exhibit J</vt:lpstr>
      <vt:lpstr>Hallucinations &amp; Trademark Dilution/Reputation harm</vt:lpstr>
      <vt:lpstr>“The Newspaper Cases”</vt:lpstr>
      <vt:lpstr>OpenAI &amp; Microsoft Consolidated Cases</vt:lpstr>
      <vt:lpstr>OpenAI &amp; Microsoft Consolidated Cases</vt:lpstr>
      <vt:lpstr>OpenAI &amp; Microsoft Consolidated Cases</vt:lpstr>
      <vt:lpstr>Kadrey v. Meta</vt:lpstr>
      <vt:lpstr>Kadrey v. Meta</vt:lpstr>
      <vt:lpstr>Kadrey v. Meta</vt:lpstr>
      <vt:lpstr>Kadrey v. Meta</vt:lpstr>
      <vt:lpstr>Kadrey v. Meta</vt:lpstr>
      <vt:lpstr>Martinez-Conde v. Apple Inc.</vt:lpstr>
      <vt:lpstr>Martinez-Conde v. Apple Inc.</vt:lpstr>
      <vt:lpstr>Conclusion and questions for consideration</vt:lpstr>
      <vt:lpstr>Questions</vt:lpstr>
      <vt:lpstr>No consensus on fair use</vt:lpstr>
      <vt:lpstr>Can my work be used for AI training?</vt:lpstr>
      <vt:lpstr>Can my work be used for AI training?</vt:lpstr>
      <vt:lpstr>Was my work used in training?</vt:lpstr>
      <vt:lpstr>Licensing examples</vt:lpstr>
      <vt:lpstr>Can I use AI generated content in my work?</vt:lpstr>
      <vt:lpstr>What if AI distorts my work or reputation?</vt:lpstr>
      <vt:lpstr>What ethical questions arise around style appropriation and attribution?</vt:lpstr>
      <vt:lpstr>Managing text corpora, including in academic data mining</vt:lpstr>
      <vt:lpstr>Please share your feedback!</vt:lpstr>
      <vt:lpstr>References</vt:lpstr>
      <vt:lpstr>References</vt:lpstr>
      <vt:lpstr>References</vt:lpstr>
      <vt:lpstr>References</vt:lpstr>
      <vt:lpstr>References</vt:lpstr>
      <vt:lpstr>References</vt:lpstr>
    </vt:vector>
  </TitlesOfParts>
  <Company>OSU Edmon Low Library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Cristina Colquhoun</dc:creator>
  <cp:lastModifiedBy>Iakovakis, Clarke</cp:lastModifiedBy>
  <cp:revision>136</cp:revision>
  <dcterms:created xsi:type="dcterms:W3CDTF">2017-09-11T17:23:25Z</dcterms:created>
  <dcterms:modified xsi:type="dcterms:W3CDTF">2025-11-21T14:56:31Z</dcterms:modified>
</cp:coreProperties>
</file>