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48" r:id="rId2"/>
  </p:sldMasterIdLst>
  <p:notesMasterIdLst>
    <p:notesMasterId r:id="rId31"/>
  </p:notesMasterIdLst>
  <p:sldIdLst>
    <p:sldId id="264" r:id="rId3"/>
    <p:sldId id="294" r:id="rId4"/>
    <p:sldId id="301" r:id="rId5"/>
    <p:sldId id="296" r:id="rId6"/>
    <p:sldId id="270" r:id="rId7"/>
    <p:sldId id="271" r:id="rId8"/>
    <p:sldId id="286" r:id="rId9"/>
    <p:sldId id="287" r:id="rId10"/>
    <p:sldId id="288" r:id="rId11"/>
    <p:sldId id="289" r:id="rId12"/>
    <p:sldId id="282" r:id="rId13"/>
    <p:sldId id="284" r:id="rId14"/>
    <p:sldId id="290" r:id="rId15"/>
    <p:sldId id="278" r:id="rId16"/>
    <p:sldId id="281" r:id="rId17"/>
    <p:sldId id="300" r:id="rId18"/>
    <p:sldId id="298" r:id="rId19"/>
    <p:sldId id="279" r:id="rId20"/>
    <p:sldId id="272" r:id="rId21"/>
    <p:sldId id="277" r:id="rId22"/>
    <p:sldId id="283" r:id="rId23"/>
    <p:sldId id="291" r:id="rId24"/>
    <p:sldId id="299" r:id="rId25"/>
    <p:sldId id="273" r:id="rId26"/>
    <p:sldId id="257" r:id="rId27"/>
    <p:sldId id="256" r:id="rId28"/>
    <p:sldId id="295" r:id="rId29"/>
    <p:sldId id="29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4" userDrawn="1">
          <p15:clr>
            <a:srgbClr val="A4A3A4"/>
          </p15:clr>
        </p15:guide>
        <p15:guide id="2" pos="4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6400"/>
    <a:srgbClr val="FA6400"/>
    <a:srgbClr val="6366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BA7CE1-A851-5740-82AB-203225BC6D0D}" v="3450" dt="2025-11-21T16:21:52.763"/>
    <p1510:client id="{F0F0AB00-77DA-4969-B0F7-B68728867FCB}" v="2" dt="2025-11-21T06:39:35.374"/>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96" y="630"/>
      </p:cViewPr>
      <p:guideLst>
        <p:guide orient="horz" pos="3384"/>
        <p:guide pos="4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F9CE32CF-4533-493B-AD04-17F9091231F8}"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C9DC1D86-63BC-4A04-82C8-94FBA1129ED3}">
      <dgm:prSet custT="0"/>
      <dgm:spPr/>
      <dgm:t>
        <a:bodyPr/>
        <a:lstStyle/>
        <a:p>
          <a:pPr>
            <a:lnSpc>
              <a:spcPct val="100000"/>
            </a:lnSpc>
            <a:defRPr cap="all"/>
          </a:pPr>
          <a:r>
            <a:rPr lang="en-US" b="1"/>
            <a:t>Being too granular and respecting individual privacy.</a:t>
          </a:r>
        </a:p>
      </dgm:t>
    </dgm:pt>
    <dgm:pt modelId="{A995084D-2931-4695-A371-6A559CC0D7DF}" type="parTrans" cxnId="{09F0B07B-A906-4801-B61A-A8998D2A1E9A}">
      <dgm:prSet/>
      <dgm:spPr/>
      <dgm:t>
        <a:bodyPr/>
        <a:lstStyle/>
        <a:p>
          <a:endParaRPr lang="en-US"/>
        </a:p>
      </dgm:t>
    </dgm:pt>
    <dgm:pt modelId="{F08FED3F-98B3-494A-9E7D-10A5B45ECA15}" type="sibTrans" cxnId="{09F0B07B-A906-4801-B61A-A8998D2A1E9A}">
      <dgm:prSet/>
      <dgm:spPr/>
      <dgm:t>
        <a:bodyPr/>
        <a:lstStyle/>
        <a:p>
          <a:endParaRPr lang="en-US"/>
        </a:p>
      </dgm:t>
    </dgm:pt>
    <dgm:pt modelId="{91B560B7-61B3-4828-BFEB-0691CEED2B38}">
      <dgm:prSet/>
      <dgm:spPr/>
      <dgm:t>
        <a:bodyPr/>
        <a:lstStyle/>
        <a:p>
          <a:pPr>
            <a:lnSpc>
              <a:spcPct val="100000"/>
            </a:lnSpc>
            <a:defRPr cap="all"/>
          </a:pPr>
          <a:r>
            <a:rPr lang="en-US" b="1"/>
            <a:t>Learning curves: understanding library jargon and tools</a:t>
          </a:r>
        </a:p>
      </dgm:t>
    </dgm:pt>
    <dgm:pt modelId="{44000FBF-21AA-4007-BBB8-19D402617025}" type="parTrans" cxnId="{24546EBC-9550-4E08-A72A-F8AF27023153}">
      <dgm:prSet/>
      <dgm:spPr/>
      <dgm:t>
        <a:bodyPr/>
        <a:lstStyle/>
        <a:p>
          <a:endParaRPr lang="en-US"/>
        </a:p>
      </dgm:t>
    </dgm:pt>
    <dgm:pt modelId="{5C793F90-5E59-480E-95CF-07F23F6D4EC4}" type="sibTrans" cxnId="{24546EBC-9550-4E08-A72A-F8AF27023153}">
      <dgm:prSet/>
      <dgm:spPr/>
      <dgm:t>
        <a:bodyPr/>
        <a:lstStyle/>
        <a:p>
          <a:endParaRPr lang="en-US"/>
        </a:p>
      </dgm:t>
    </dgm:pt>
    <dgm:pt modelId="{C7CE461C-EFB0-4255-89A4-39A3D62E33DA}">
      <dgm:prSet/>
      <dgm:spPr/>
      <dgm:t>
        <a:bodyPr/>
        <a:lstStyle/>
        <a:p>
          <a:pPr>
            <a:lnSpc>
              <a:spcPct val="100000"/>
            </a:lnSpc>
            <a:defRPr cap="all"/>
          </a:pPr>
          <a:r>
            <a:rPr lang="en-US" b="1"/>
            <a:t>learning how to effectively utilize different software</a:t>
          </a:r>
        </a:p>
      </dgm:t>
    </dgm:pt>
    <dgm:pt modelId="{89EC8FF2-4C7A-4C97-B88E-32893747DF8A}" type="parTrans" cxnId="{0C0EFF19-A4C3-41AC-BABB-4BD785450914}">
      <dgm:prSet/>
      <dgm:spPr/>
      <dgm:t>
        <a:bodyPr/>
        <a:lstStyle/>
        <a:p>
          <a:endParaRPr lang="en-US"/>
        </a:p>
      </dgm:t>
    </dgm:pt>
    <dgm:pt modelId="{64916D28-90E8-4889-BB67-ED11C564BF23}" type="sibTrans" cxnId="{0C0EFF19-A4C3-41AC-BABB-4BD785450914}">
      <dgm:prSet/>
      <dgm:spPr/>
      <dgm:t>
        <a:bodyPr/>
        <a:lstStyle/>
        <a:p>
          <a:endParaRPr lang="en-US"/>
        </a:p>
      </dgm:t>
    </dgm:pt>
    <dgm:pt modelId="{2C3A0507-2E5F-44FE-9495-705504CD1AE5}" type="pres">
      <dgm:prSet presAssocID="{F9CE32CF-4533-493B-AD04-17F9091231F8}" presName="root" presStyleCnt="0">
        <dgm:presLayoutVars>
          <dgm:dir/>
          <dgm:resizeHandles val="exact"/>
        </dgm:presLayoutVars>
      </dgm:prSet>
      <dgm:spPr/>
    </dgm:pt>
    <dgm:pt modelId="{8D37FB88-4459-4559-A7FD-FAB585ED6109}" type="pres">
      <dgm:prSet presAssocID="{C9DC1D86-63BC-4A04-82C8-94FBA1129ED3}" presName="compNode" presStyleCnt="0"/>
      <dgm:spPr/>
    </dgm:pt>
    <dgm:pt modelId="{0C6AB75D-0706-4B92-98A0-AF31E065D269}" type="pres">
      <dgm:prSet presAssocID="{C9DC1D86-63BC-4A04-82C8-94FBA1129ED3}" presName="iconBgRect" presStyleLbl="bgShp" presStyleIdx="0" presStyleCnt="3"/>
      <dgm:spPr/>
    </dgm:pt>
    <dgm:pt modelId="{7D186796-A63B-4429-8741-4A9E5378A7FF}" type="pres">
      <dgm:prSet presAssocID="{C9DC1D86-63BC-4A04-82C8-94FBA1129ED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3F96A27E-E74D-4694-929D-028C77680102}" type="pres">
      <dgm:prSet presAssocID="{C9DC1D86-63BC-4A04-82C8-94FBA1129ED3}" presName="spaceRect" presStyleCnt="0"/>
      <dgm:spPr/>
    </dgm:pt>
    <dgm:pt modelId="{16535BAE-4D1B-4F86-B138-93F4827DBA8F}" type="pres">
      <dgm:prSet presAssocID="{C9DC1D86-63BC-4A04-82C8-94FBA1129ED3}" presName="textRect" presStyleLbl="revTx" presStyleIdx="0" presStyleCnt="3">
        <dgm:presLayoutVars>
          <dgm:chMax val="1"/>
          <dgm:chPref val="1"/>
        </dgm:presLayoutVars>
      </dgm:prSet>
      <dgm:spPr/>
    </dgm:pt>
    <dgm:pt modelId="{AAA550A5-620B-42C0-8EC6-7339D4D1373B}" type="pres">
      <dgm:prSet presAssocID="{F08FED3F-98B3-494A-9E7D-10A5B45ECA15}" presName="sibTrans" presStyleCnt="0"/>
      <dgm:spPr/>
    </dgm:pt>
    <dgm:pt modelId="{08CA12F8-F3DD-4B1B-AE59-3001983808F4}" type="pres">
      <dgm:prSet presAssocID="{91B560B7-61B3-4828-BFEB-0691CEED2B38}" presName="compNode" presStyleCnt="0"/>
      <dgm:spPr/>
    </dgm:pt>
    <dgm:pt modelId="{85B3CDBE-CEE7-4C0C-B6B3-FB54F2D9ECF7}" type="pres">
      <dgm:prSet presAssocID="{91B560B7-61B3-4828-BFEB-0691CEED2B38}" presName="iconBgRect" presStyleLbl="bgShp" presStyleIdx="1" presStyleCnt="3"/>
      <dgm:spPr/>
    </dgm:pt>
    <dgm:pt modelId="{A6E93E78-C836-49B3-B64A-EA2BDAC99260}" type="pres">
      <dgm:prSet presAssocID="{91B560B7-61B3-4828-BFEB-0691CEED2B3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40E73C6F-1450-492F-BDB3-14A816346B19}" type="pres">
      <dgm:prSet presAssocID="{91B560B7-61B3-4828-BFEB-0691CEED2B38}" presName="spaceRect" presStyleCnt="0"/>
      <dgm:spPr/>
    </dgm:pt>
    <dgm:pt modelId="{861CBE5B-97D2-45BF-9EEB-0C5FC28749AD}" type="pres">
      <dgm:prSet presAssocID="{91B560B7-61B3-4828-BFEB-0691CEED2B38}" presName="textRect" presStyleLbl="revTx" presStyleIdx="1" presStyleCnt="3">
        <dgm:presLayoutVars>
          <dgm:chMax val="1"/>
          <dgm:chPref val="1"/>
        </dgm:presLayoutVars>
      </dgm:prSet>
      <dgm:spPr/>
    </dgm:pt>
    <dgm:pt modelId="{F1615182-EDF0-4B70-B846-BDE2A7AAEBA0}" type="pres">
      <dgm:prSet presAssocID="{5C793F90-5E59-480E-95CF-07F23F6D4EC4}" presName="sibTrans" presStyleCnt="0"/>
      <dgm:spPr/>
    </dgm:pt>
    <dgm:pt modelId="{6D763235-6420-4754-A9A9-8B14CE998E22}" type="pres">
      <dgm:prSet presAssocID="{C7CE461C-EFB0-4255-89A4-39A3D62E33DA}" presName="compNode" presStyleCnt="0"/>
      <dgm:spPr/>
    </dgm:pt>
    <dgm:pt modelId="{3F10A223-3301-4FB6-9F69-3711A1D52040}" type="pres">
      <dgm:prSet presAssocID="{C7CE461C-EFB0-4255-89A4-39A3D62E33DA}" presName="iconBgRect" presStyleLbl="bgShp" presStyleIdx="2" presStyleCnt="3"/>
      <dgm:spPr/>
    </dgm:pt>
    <dgm:pt modelId="{A7EAE57F-654A-465F-B789-5360C8C06ADC}" type="pres">
      <dgm:prSet presAssocID="{C7CE461C-EFB0-4255-89A4-39A3D62E33D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mputer"/>
        </a:ext>
      </dgm:extLst>
    </dgm:pt>
    <dgm:pt modelId="{1CE122D6-0407-4859-BBF8-76082CD831A7}" type="pres">
      <dgm:prSet presAssocID="{C7CE461C-EFB0-4255-89A4-39A3D62E33DA}" presName="spaceRect" presStyleCnt="0"/>
      <dgm:spPr/>
    </dgm:pt>
    <dgm:pt modelId="{874CE60C-B9C2-4D35-B55D-A9FD176DB6B5}" type="pres">
      <dgm:prSet presAssocID="{C7CE461C-EFB0-4255-89A4-39A3D62E33DA}" presName="textRect" presStyleLbl="revTx" presStyleIdx="2" presStyleCnt="3">
        <dgm:presLayoutVars>
          <dgm:chMax val="1"/>
          <dgm:chPref val="1"/>
        </dgm:presLayoutVars>
      </dgm:prSet>
      <dgm:spPr/>
    </dgm:pt>
  </dgm:ptLst>
  <dgm:cxnLst>
    <dgm:cxn modelId="{0C0EFF19-A4C3-41AC-BABB-4BD785450914}" srcId="{F9CE32CF-4533-493B-AD04-17F9091231F8}" destId="{C7CE461C-EFB0-4255-89A4-39A3D62E33DA}" srcOrd="2" destOrd="0" parTransId="{89EC8FF2-4C7A-4C97-B88E-32893747DF8A}" sibTransId="{64916D28-90E8-4889-BB67-ED11C564BF23}"/>
    <dgm:cxn modelId="{E3879E38-99A3-42A2-8F92-DDF982BCB887}" type="presOf" srcId="{C9DC1D86-63BC-4A04-82C8-94FBA1129ED3}" destId="{16535BAE-4D1B-4F86-B138-93F4827DBA8F}" srcOrd="0" destOrd="0" presId="urn:microsoft.com/office/officeart/2018/5/layout/IconCircleLabelList"/>
    <dgm:cxn modelId="{1C2C2468-F41A-4BEF-9EFF-D790B0737C37}" type="presOf" srcId="{91B560B7-61B3-4828-BFEB-0691CEED2B38}" destId="{861CBE5B-97D2-45BF-9EEB-0C5FC28749AD}" srcOrd="0" destOrd="0" presId="urn:microsoft.com/office/officeart/2018/5/layout/IconCircleLabelList"/>
    <dgm:cxn modelId="{2ACAED52-5AC3-4A1E-BE7D-65D988150462}" type="presOf" srcId="{C7CE461C-EFB0-4255-89A4-39A3D62E33DA}" destId="{874CE60C-B9C2-4D35-B55D-A9FD176DB6B5}" srcOrd="0" destOrd="0" presId="urn:microsoft.com/office/officeart/2018/5/layout/IconCircleLabelList"/>
    <dgm:cxn modelId="{09F0B07B-A906-4801-B61A-A8998D2A1E9A}" srcId="{F9CE32CF-4533-493B-AD04-17F9091231F8}" destId="{C9DC1D86-63BC-4A04-82C8-94FBA1129ED3}" srcOrd="0" destOrd="0" parTransId="{A995084D-2931-4695-A371-6A559CC0D7DF}" sibTransId="{F08FED3F-98B3-494A-9E7D-10A5B45ECA15}"/>
    <dgm:cxn modelId="{20CC2EB7-F064-4A6A-AD1A-29BAEB702241}" type="presOf" srcId="{F9CE32CF-4533-493B-AD04-17F9091231F8}" destId="{2C3A0507-2E5F-44FE-9495-705504CD1AE5}" srcOrd="0" destOrd="0" presId="urn:microsoft.com/office/officeart/2018/5/layout/IconCircleLabelList"/>
    <dgm:cxn modelId="{24546EBC-9550-4E08-A72A-F8AF27023153}" srcId="{F9CE32CF-4533-493B-AD04-17F9091231F8}" destId="{91B560B7-61B3-4828-BFEB-0691CEED2B38}" srcOrd="1" destOrd="0" parTransId="{44000FBF-21AA-4007-BBB8-19D402617025}" sibTransId="{5C793F90-5E59-480E-95CF-07F23F6D4EC4}"/>
    <dgm:cxn modelId="{B37F5F83-C73A-453A-ABA9-B52988C0D533}" type="presParOf" srcId="{2C3A0507-2E5F-44FE-9495-705504CD1AE5}" destId="{8D37FB88-4459-4559-A7FD-FAB585ED6109}" srcOrd="0" destOrd="0" presId="urn:microsoft.com/office/officeart/2018/5/layout/IconCircleLabelList"/>
    <dgm:cxn modelId="{83FC4D49-5128-4342-AFAF-7C9DCF1622BF}" type="presParOf" srcId="{8D37FB88-4459-4559-A7FD-FAB585ED6109}" destId="{0C6AB75D-0706-4B92-98A0-AF31E065D269}" srcOrd="0" destOrd="0" presId="urn:microsoft.com/office/officeart/2018/5/layout/IconCircleLabelList"/>
    <dgm:cxn modelId="{5512799F-0525-43B3-B4C1-3B17F66AAF66}" type="presParOf" srcId="{8D37FB88-4459-4559-A7FD-FAB585ED6109}" destId="{7D186796-A63B-4429-8741-4A9E5378A7FF}" srcOrd="1" destOrd="0" presId="urn:microsoft.com/office/officeart/2018/5/layout/IconCircleLabelList"/>
    <dgm:cxn modelId="{E6A9C7CC-212C-4F52-83F5-4E1A291F239C}" type="presParOf" srcId="{8D37FB88-4459-4559-A7FD-FAB585ED6109}" destId="{3F96A27E-E74D-4694-929D-028C77680102}" srcOrd="2" destOrd="0" presId="urn:microsoft.com/office/officeart/2018/5/layout/IconCircleLabelList"/>
    <dgm:cxn modelId="{FED9ECB3-C47F-4B26-8939-EBB9FC93FB59}" type="presParOf" srcId="{8D37FB88-4459-4559-A7FD-FAB585ED6109}" destId="{16535BAE-4D1B-4F86-B138-93F4827DBA8F}" srcOrd="3" destOrd="0" presId="urn:microsoft.com/office/officeart/2018/5/layout/IconCircleLabelList"/>
    <dgm:cxn modelId="{5D27C149-4D5E-4E3A-8CA4-CCE5DC3EAAAD}" type="presParOf" srcId="{2C3A0507-2E5F-44FE-9495-705504CD1AE5}" destId="{AAA550A5-620B-42C0-8EC6-7339D4D1373B}" srcOrd="1" destOrd="0" presId="urn:microsoft.com/office/officeart/2018/5/layout/IconCircleLabelList"/>
    <dgm:cxn modelId="{D60F68CF-AB14-42CA-B57D-526854C3675C}" type="presParOf" srcId="{2C3A0507-2E5F-44FE-9495-705504CD1AE5}" destId="{08CA12F8-F3DD-4B1B-AE59-3001983808F4}" srcOrd="2" destOrd="0" presId="urn:microsoft.com/office/officeart/2018/5/layout/IconCircleLabelList"/>
    <dgm:cxn modelId="{0B7BF61F-BDA9-418E-A69E-505F40FC809E}" type="presParOf" srcId="{08CA12F8-F3DD-4B1B-AE59-3001983808F4}" destId="{85B3CDBE-CEE7-4C0C-B6B3-FB54F2D9ECF7}" srcOrd="0" destOrd="0" presId="urn:microsoft.com/office/officeart/2018/5/layout/IconCircleLabelList"/>
    <dgm:cxn modelId="{48DF54F6-8661-4A27-BA90-20A9AFDE7A7F}" type="presParOf" srcId="{08CA12F8-F3DD-4B1B-AE59-3001983808F4}" destId="{A6E93E78-C836-49B3-B64A-EA2BDAC99260}" srcOrd="1" destOrd="0" presId="urn:microsoft.com/office/officeart/2018/5/layout/IconCircleLabelList"/>
    <dgm:cxn modelId="{B8AB92C1-7345-45D7-B1C7-E400ABE33433}" type="presParOf" srcId="{08CA12F8-F3DD-4B1B-AE59-3001983808F4}" destId="{40E73C6F-1450-492F-BDB3-14A816346B19}" srcOrd="2" destOrd="0" presId="urn:microsoft.com/office/officeart/2018/5/layout/IconCircleLabelList"/>
    <dgm:cxn modelId="{F5FD231A-F3BE-4862-B250-989890A42D54}" type="presParOf" srcId="{08CA12F8-F3DD-4B1B-AE59-3001983808F4}" destId="{861CBE5B-97D2-45BF-9EEB-0C5FC28749AD}" srcOrd="3" destOrd="0" presId="urn:microsoft.com/office/officeart/2018/5/layout/IconCircleLabelList"/>
    <dgm:cxn modelId="{C3F951DB-9534-4486-8279-1422BB589613}" type="presParOf" srcId="{2C3A0507-2E5F-44FE-9495-705504CD1AE5}" destId="{F1615182-EDF0-4B70-B846-BDE2A7AAEBA0}" srcOrd="3" destOrd="0" presId="urn:microsoft.com/office/officeart/2018/5/layout/IconCircleLabelList"/>
    <dgm:cxn modelId="{3EBAF8B5-DEBE-4759-BC03-BCB6F96C085D}" type="presParOf" srcId="{2C3A0507-2E5F-44FE-9495-705504CD1AE5}" destId="{6D763235-6420-4754-A9A9-8B14CE998E22}" srcOrd="4" destOrd="0" presId="urn:microsoft.com/office/officeart/2018/5/layout/IconCircleLabelList"/>
    <dgm:cxn modelId="{8EAF8972-6DB6-4A03-AC46-8A9BB6BE761D}" type="presParOf" srcId="{6D763235-6420-4754-A9A9-8B14CE998E22}" destId="{3F10A223-3301-4FB6-9F69-3711A1D52040}" srcOrd="0" destOrd="0" presId="urn:microsoft.com/office/officeart/2018/5/layout/IconCircleLabelList"/>
    <dgm:cxn modelId="{A43352B6-A2C6-4390-BFE4-7A5A4878AFBC}" type="presParOf" srcId="{6D763235-6420-4754-A9A9-8B14CE998E22}" destId="{A7EAE57F-654A-465F-B789-5360C8C06ADC}" srcOrd="1" destOrd="0" presId="urn:microsoft.com/office/officeart/2018/5/layout/IconCircleLabelList"/>
    <dgm:cxn modelId="{E0CF311B-815F-408C-852D-D5215A648739}" type="presParOf" srcId="{6D763235-6420-4754-A9A9-8B14CE998E22}" destId="{1CE122D6-0407-4859-BBF8-76082CD831A7}" srcOrd="2" destOrd="0" presId="urn:microsoft.com/office/officeart/2018/5/layout/IconCircleLabelList"/>
    <dgm:cxn modelId="{1195A100-8F8E-447E-97BC-3804CBBA55A5}" type="presParOf" srcId="{6D763235-6420-4754-A9A9-8B14CE998E22}" destId="{874CE60C-B9C2-4D35-B55D-A9FD176DB6B5}"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AB75D-0706-4B92-98A0-AF31E065D269}">
      <dsp:nvSpPr>
        <dsp:cNvPr id="0" name=""/>
        <dsp:cNvSpPr/>
      </dsp:nvSpPr>
      <dsp:spPr>
        <a:xfrm>
          <a:off x="586956" y="122604"/>
          <a:ext cx="1749937" cy="17499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186796-A63B-4429-8741-4A9E5378A7FF}">
      <dsp:nvSpPr>
        <dsp:cNvPr id="0" name=""/>
        <dsp:cNvSpPr/>
      </dsp:nvSpPr>
      <dsp:spPr>
        <a:xfrm>
          <a:off x="959893" y="495541"/>
          <a:ext cx="1004062" cy="1004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535BAE-4D1B-4F86-B138-93F4827DBA8F}">
      <dsp:nvSpPr>
        <dsp:cNvPr id="0" name=""/>
        <dsp:cNvSpPr/>
      </dsp:nvSpPr>
      <dsp:spPr>
        <a:xfrm>
          <a:off x="27549" y="2417604"/>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b="1" kern="1200"/>
            <a:t>Being too granular and respecting individual privacy.</a:t>
          </a:r>
        </a:p>
      </dsp:txBody>
      <dsp:txXfrm>
        <a:off x="27549" y="2417604"/>
        <a:ext cx="2868750" cy="720000"/>
      </dsp:txXfrm>
    </dsp:sp>
    <dsp:sp modelId="{85B3CDBE-CEE7-4C0C-B6B3-FB54F2D9ECF7}">
      <dsp:nvSpPr>
        <dsp:cNvPr id="0" name=""/>
        <dsp:cNvSpPr/>
      </dsp:nvSpPr>
      <dsp:spPr>
        <a:xfrm>
          <a:off x="3957737" y="122604"/>
          <a:ext cx="1749937" cy="17499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93E78-C836-49B3-B64A-EA2BDAC99260}">
      <dsp:nvSpPr>
        <dsp:cNvPr id="0" name=""/>
        <dsp:cNvSpPr/>
      </dsp:nvSpPr>
      <dsp:spPr>
        <a:xfrm>
          <a:off x="4330674" y="495541"/>
          <a:ext cx="1004062" cy="1004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1CBE5B-97D2-45BF-9EEB-0C5FC28749AD}">
      <dsp:nvSpPr>
        <dsp:cNvPr id="0" name=""/>
        <dsp:cNvSpPr/>
      </dsp:nvSpPr>
      <dsp:spPr>
        <a:xfrm>
          <a:off x="3398331" y="2417604"/>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b="1" kern="1200"/>
            <a:t>Learning curves: understanding library jargon and tools</a:t>
          </a:r>
        </a:p>
      </dsp:txBody>
      <dsp:txXfrm>
        <a:off x="3398331" y="2417604"/>
        <a:ext cx="2868750" cy="720000"/>
      </dsp:txXfrm>
    </dsp:sp>
    <dsp:sp modelId="{3F10A223-3301-4FB6-9F69-3711A1D52040}">
      <dsp:nvSpPr>
        <dsp:cNvPr id="0" name=""/>
        <dsp:cNvSpPr/>
      </dsp:nvSpPr>
      <dsp:spPr>
        <a:xfrm>
          <a:off x="7328518" y="122604"/>
          <a:ext cx="1749937" cy="17499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EAE57F-654A-465F-B789-5360C8C06ADC}">
      <dsp:nvSpPr>
        <dsp:cNvPr id="0" name=""/>
        <dsp:cNvSpPr/>
      </dsp:nvSpPr>
      <dsp:spPr>
        <a:xfrm>
          <a:off x="7701456" y="495541"/>
          <a:ext cx="1004062" cy="10040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4CE60C-B9C2-4D35-B55D-A9FD176DB6B5}">
      <dsp:nvSpPr>
        <dsp:cNvPr id="0" name=""/>
        <dsp:cNvSpPr/>
      </dsp:nvSpPr>
      <dsp:spPr>
        <a:xfrm>
          <a:off x="6769112" y="2417604"/>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b="1" kern="1200"/>
            <a:t>learning how to effectively utilize different software</a:t>
          </a:r>
        </a:p>
      </dsp:txBody>
      <dsp:txXfrm>
        <a:off x="6769112" y="2417604"/>
        <a:ext cx="286875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DDFE24-E4EF-46EF-AE5F-D23DE2FB7B45}" type="datetimeFigureOut">
              <a:t>1/27/2026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873294-4389-438C-9A48-14BAFCBF374A}" type="slidenum">
              <a:t>‹#›</a:t>
            </a:fld>
            <a:endParaRPr lang="en-US"/>
          </a:p>
        </p:txBody>
      </p:sp>
    </p:spTree>
    <p:extLst>
      <p:ext uri="{BB962C8B-B14F-4D97-AF65-F5344CB8AC3E}">
        <p14:creationId xmlns:p14="http://schemas.microsoft.com/office/powerpoint/2010/main" val="3305735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FD07B-01CA-DEE9-60A7-F2BAA1021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32B31B-51FF-C396-D1AE-8A067822A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FA265A-44B0-58A6-F734-C1531EE247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E61634-AFEA-93B6-CFB2-5655222C8428}"/>
              </a:ext>
            </a:extLst>
          </p:cNvPr>
          <p:cNvSpPr>
            <a:spLocks noGrp="1"/>
          </p:cNvSpPr>
          <p:nvPr>
            <p:ph type="sldNum" sz="quarter" idx="5"/>
          </p:nvPr>
        </p:nvSpPr>
        <p:spPr/>
        <p:txBody>
          <a:bodyPr/>
          <a:lstStyle/>
          <a:p>
            <a:fld id="{2A873294-4389-438C-9A48-14BAFCBF374A}" type="slidenum">
              <a:rPr lang="en-US" smtClean="0"/>
              <a:t>2</a:t>
            </a:fld>
            <a:endParaRPr lang="en-US"/>
          </a:p>
        </p:txBody>
      </p:sp>
    </p:spTree>
    <p:extLst>
      <p:ext uri="{BB962C8B-B14F-4D97-AF65-F5344CB8AC3E}">
        <p14:creationId xmlns:p14="http://schemas.microsoft.com/office/powerpoint/2010/main" val="2404210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07EB3-FF9A-CD11-C9FC-454678CD65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BAFC1-EF11-6CC5-EDC9-6212809C0C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0163F3-3C3C-C831-BA50-2ECECC2308E7}"/>
              </a:ext>
            </a:extLst>
          </p:cNvPr>
          <p:cNvSpPr>
            <a:spLocks noGrp="1"/>
          </p:cNvSpPr>
          <p:nvPr>
            <p:ph type="body" idx="1"/>
          </p:nvPr>
        </p:nvSpPr>
        <p:spPr/>
        <p:txBody>
          <a:bodyPr/>
          <a:lstStyle/>
          <a:p>
            <a:endParaRPr lang="en-US"/>
          </a:p>
          <a:p>
            <a:r>
              <a:rPr lang="en-US"/>
              <a:t>[CLICK] The De-Identified Part: We don't keep records of print book checkouts because we care about patron privacy. This is coming out of the events of the early 2000s. We know which books are checked out and when they are checked out, but we don’t have a checkout history or reading log for each patron. </a:t>
            </a:r>
          </a:p>
          <a:p>
            <a:endParaRPr lang="en-US"/>
          </a:p>
          <a:p>
            <a:r>
              <a:rPr lang="en-US"/>
              <a:t>[CLICK] Our e-books are also de-identified. The library does not know who is downloading or viewing e-books, although sometimes we do have access to IP addresses. Library vendors provide usage data to us that tells us how many people use e-books and when they are using them.</a:t>
            </a:r>
          </a:p>
          <a:p>
            <a:endParaRPr lang="en-US"/>
          </a:p>
          <a:p>
            <a:r>
              <a:rPr lang="en-US"/>
              <a:t>[CLICK] We don’t get information about the people themselves -- that demographic data. So what can we find out about usage, what can we assess, while being ethical?</a:t>
            </a:r>
          </a:p>
          <a:p>
            <a:endParaRPr lang="en-US"/>
          </a:p>
          <a:p>
            <a:r>
              <a:rPr lang="en-US"/>
              <a:t>Through Ana's internship, we discovered that we can draw some conclusions about our patrons, while maintaining their privacy.</a:t>
            </a:r>
          </a:p>
          <a:p>
            <a:endParaRPr lang="en-US"/>
          </a:p>
        </p:txBody>
      </p:sp>
      <p:sp>
        <p:nvSpPr>
          <p:cNvPr id="4" name="Slide Number Placeholder 3">
            <a:extLst>
              <a:ext uri="{FF2B5EF4-FFF2-40B4-BE49-F238E27FC236}">
                <a16:creationId xmlns:a16="http://schemas.microsoft.com/office/drawing/2014/main" id="{3C685E5A-0DEC-4255-F17C-31D1CFB2DC1D}"/>
              </a:ext>
            </a:extLst>
          </p:cNvPr>
          <p:cNvSpPr>
            <a:spLocks noGrp="1"/>
          </p:cNvSpPr>
          <p:nvPr>
            <p:ph type="sldNum" sz="quarter" idx="5"/>
          </p:nvPr>
        </p:nvSpPr>
        <p:spPr/>
        <p:txBody>
          <a:bodyPr/>
          <a:lstStyle/>
          <a:p>
            <a:fld id="{2A873294-4389-438C-9A48-14BAFCBF374A}" type="slidenum">
              <a:rPr lang="en-US" smtClean="0"/>
              <a:t>3</a:t>
            </a:fld>
            <a:endParaRPr lang="en-US"/>
          </a:p>
        </p:txBody>
      </p:sp>
    </p:spTree>
    <p:extLst>
      <p:ext uri="{BB962C8B-B14F-4D97-AF65-F5344CB8AC3E}">
        <p14:creationId xmlns:p14="http://schemas.microsoft.com/office/powerpoint/2010/main" val="3382072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B58EA-245A-91E9-0A0C-915E91C55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757F5-C952-2026-9FBA-CB456F9381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E070A8-AF3C-B5A7-B068-682FF8C8EAA7}"/>
              </a:ext>
            </a:extLst>
          </p:cNvPr>
          <p:cNvSpPr>
            <a:spLocks noGrp="1"/>
          </p:cNvSpPr>
          <p:nvPr>
            <p:ph type="body" idx="1"/>
          </p:nvPr>
        </p:nvSpPr>
        <p:spPr/>
        <p:txBody>
          <a:bodyPr/>
          <a:lstStyle/>
          <a:p>
            <a:r>
              <a:rPr lang="en-US"/>
              <a:t>We have an exciting new stats platform for e-books, Celus, that Jenny will talk about, but what can we learn from it that will help our patrons?</a:t>
            </a:r>
            <a:br>
              <a:rPr lang="en-US"/>
            </a:br>
            <a:endParaRPr lang="en-US"/>
          </a:p>
          <a:p>
            <a:r>
              <a:rPr lang="en-US"/>
              <a:t>Are our resources being used in the classroom, or are patrons just finding them through serendipity?</a:t>
            </a:r>
          </a:p>
          <a:p>
            <a:endParaRPr lang="en-US"/>
          </a:p>
          <a:p>
            <a:r>
              <a:rPr lang="en-US"/>
              <a:t>Read through questions</a:t>
            </a:r>
          </a:p>
          <a:p>
            <a:endParaRPr lang="en-US"/>
          </a:p>
          <a:p>
            <a:r>
              <a:rPr lang="en-US"/>
              <a:t>We can’t realistically answer all of these questions and we knew there were probably other questions, and it was Ana’s job to see what she could discover.</a:t>
            </a:r>
          </a:p>
        </p:txBody>
      </p:sp>
      <p:sp>
        <p:nvSpPr>
          <p:cNvPr id="4" name="Slide Number Placeholder 3">
            <a:extLst>
              <a:ext uri="{FF2B5EF4-FFF2-40B4-BE49-F238E27FC236}">
                <a16:creationId xmlns:a16="http://schemas.microsoft.com/office/drawing/2014/main" id="{C87BB14C-83C1-D843-9CDE-DD4480EF2637}"/>
              </a:ext>
            </a:extLst>
          </p:cNvPr>
          <p:cNvSpPr>
            <a:spLocks noGrp="1"/>
          </p:cNvSpPr>
          <p:nvPr>
            <p:ph type="sldNum" sz="quarter" idx="5"/>
          </p:nvPr>
        </p:nvSpPr>
        <p:spPr/>
        <p:txBody>
          <a:bodyPr/>
          <a:lstStyle/>
          <a:p>
            <a:fld id="{2A873294-4389-438C-9A48-14BAFCBF374A}" type="slidenum">
              <a:rPr lang="en-US" smtClean="0"/>
              <a:t>4</a:t>
            </a:fld>
            <a:endParaRPr lang="en-US"/>
          </a:p>
        </p:txBody>
      </p:sp>
    </p:spTree>
    <p:extLst>
      <p:ext uri="{BB962C8B-B14F-4D97-AF65-F5344CB8AC3E}">
        <p14:creationId xmlns:p14="http://schemas.microsoft.com/office/powerpoint/2010/main" val="447519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reason we looked at textbooks is that there is a unique data point, the course number, that we don't have for other e-books, and it’s a nice well-organized data set!</a:t>
            </a:r>
          </a:p>
          <a:p>
            <a:endParaRPr lang="en-US"/>
          </a:p>
          <a:p>
            <a:r>
              <a:rPr lang="en-US"/>
              <a:t>Ana’s project was possible because we have a really effective open education and open textbook program. This is not run by our department, so we cannot take any credit for that! But, we did take advantage of their success to start answering questions about who is using the library's e-resources.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Dr. Kathy </a:t>
            </a:r>
            <a:r>
              <a:rPr lang="en-US" err="1"/>
              <a:t>Essmiller</a:t>
            </a:r>
            <a:r>
              <a:rPr lang="en-US"/>
              <a:t> is our Open Education Librarian, who has spearheaded a really successful program.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Classroom use of </a:t>
            </a:r>
            <a:r>
              <a:rPr lang="en-US" err="1"/>
              <a:t>OpenOKState</a:t>
            </a:r>
            <a:r>
              <a:rPr lang="en-US"/>
              <a:t> grant supported OER has saved OSU students over $4,000,000.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a:t>
            </a:r>
            <a:r>
              <a:rPr lang="en-US" err="1"/>
              <a:t>OpenOKState</a:t>
            </a:r>
            <a:r>
              <a:rPr lang="en-US"/>
              <a:t> program has documented over 97 courses across eight colleges committed to using OER or library materials rather than requiring students to purchase commercial resources.     </a:t>
            </a:r>
          </a:p>
          <a:p>
            <a:endParaRPr lang="en-US"/>
          </a:p>
          <a:p>
            <a:r>
              <a:rPr lang="en-US"/>
              <a:t>Kathy helps instructors identify open resources and  adapt or create open educational resources in the </a:t>
            </a:r>
            <a:r>
              <a:rPr lang="en-US" err="1"/>
              <a:t>PressBooks</a:t>
            </a:r>
            <a:r>
              <a:rPr lang="en-US"/>
              <a:t> platform. </a:t>
            </a:r>
          </a:p>
          <a:p>
            <a:r>
              <a:rPr lang="en-US"/>
              <a:t>For this program the library also buy e-books with unlimited users as textbooks. </a:t>
            </a:r>
          </a:p>
          <a:p>
            <a:r>
              <a:rPr lang="en-US"/>
              <a:t>That does happen in our department, Gala Lackey our acquisitions coordinator selects and purchases </a:t>
            </a:r>
            <a:r>
              <a:rPr lang="en-US" err="1"/>
              <a:t>ebooks</a:t>
            </a:r>
            <a:r>
              <a:rPr lang="en-US"/>
              <a:t> as textbooks.</a:t>
            </a:r>
          </a:p>
          <a:p>
            <a:r>
              <a:rPr lang="en-US"/>
              <a:t>You’ll hear more about the data Gala provided for this project in a moment.</a:t>
            </a:r>
          </a:p>
          <a:p>
            <a:endParaRPr lang="en-US"/>
          </a:p>
          <a:p>
            <a:r>
              <a:rPr lang="en-US"/>
              <a:t>Now I’ll hand it over to Jenny to talk about the internship and some of these data sources. </a:t>
            </a:r>
          </a:p>
          <a:p>
            <a:endParaRPr lang="en-US"/>
          </a:p>
          <a:p>
            <a:endParaRPr lang="en-US"/>
          </a:p>
        </p:txBody>
      </p:sp>
      <p:sp>
        <p:nvSpPr>
          <p:cNvPr id="4" name="Slide Number Placeholder 3"/>
          <p:cNvSpPr>
            <a:spLocks noGrp="1"/>
          </p:cNvSpPr>
          <p:nvPr>
            <p:ph type="sldNum" sz="quarter" idx="5"/>
          </p:nvPr>
        </p:nvSpPr>
        <p:spPr/>
        <p:txBody>
          <a:bodyPr/>
          <a:lstStyle/>
          <a:p>
            <a:fld id="{2A873294-4389-438C-9A48-14BAFCBF374A}" type="slidenum">
              <a:rPr lang="en-US" smtClean="0"/>
              <a:t>5</a:t>
            </a:fld>
            <a:endParaRPr lang="en-US"/>
          </a:p>
        </p:txBody>
      </p:sp>
    </p:spTree>
    <p:extLst>
      <p:ext uri="{BB962C8B-B14F-4D97-AF65-F5344CB8AC3E}">
        <p14:creationId xmlns:p14="http://schemas.microsoft.com/office/powerpoint/2010/main" val="3624043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Ana's immediate supervisor.  Hired Ana for the Fall 2023 semester. Ana began working for us as Metadata Student Assistant.  Ana excelled at her metadata projects.</a:t>
            </a:r>
          </a:p>
        </p:txBody>
      </p:sp>
      <p:sp>
        <p:nvSpPr>
          <p:cNvPr id="4" name="Slide Number Placeholder 3"/>
          <p:cNvSpPr>
            <a:spLocks noGrp="1"/>
          </p:cNvSpPr>
          <p:nvPr>
            <p:ph type="sldNum" sz="quarter" idx="5"/>
          </p:nvPr>
        </p:nvSpPr>
        <p:spPr/>
        <p:txBody>
          <a:bodyPr/>
          <a:lstStyle/>
          <a:p>
            <a:fld id="{2A873294-4389-438C-9A48-14BAFCBF374A}" type="slidenum">
              <a:rPr lang="en-US"/>
              <a:t>6</a:t>
            </a:fld>
            <a:endParaRPr lang="en-US"/>
          </a:p>
        </p:txBody>
      </p:sp>
    </p:spTree>
    <p:extLst>
      <p:ext uri="{BB962C8B-B14F-4D97-AF65-F5344CB8AC3E}">
        <p14:creationId xmlns:p14="http://schemas.microsoft.com/office/powerpoint/2010/main" val="383044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Harinidevi Ramesh.  This isn't my primary field. </a:t>
            </a:r>
          </a:p>
        </p:txBody>
      </p:sp>
      <p:sp>
        <p:nvSpPr>
          <p:cNvPr id="4" name="Slide Number Placeholder 3"/>
          <p:cNvSpPr>
            <a:spLocks noGrp="1"/>
          </p:cNvSpPr>
          <p:nvPr>
            <p:ph type="sldNum" sz="quarter" idx="5"/>
          </p:nvPr>
        </p:nvSpPr>
        <p:spPr/>
        <p:txBody>
          <a:bodyPr/>
          <a:lstStyle/>
          <a:p>
            <a:fld id="{2A873294-4389-438C-9A48-14BAFCBF374A}" type="slidenum">
              <a:rPr lang="en-US"/>
              <a:t>7</a:t>
            </a:fld>
            <a:endParaRPr lang="en-US"/>
          </a:p>
        </p:txBody>
      </p:sp>
    </p:spTree>
    <p:extLst>
      <p:ext uri="{BB962C8B-B14F-4D97-AF65-F5344CB8AC3E}">
        <p14:creationId xmlns:p14="http://schemas.microsoft.com/office/powerpoint/2010/main" val="200746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Gala Lackey is our library worker primarily in charge of acquisitions and e-resources.  Two months before each semester she communicates with the campus bookstore and receives a list of all the classes and their textbooks.  If a required textbook is available for purchase as an unlimited e-books, the library buys it.  If there is not an e-book, the library will buy a physical copy of the book if it is over $90.  This is an excellent case study to examine which types of majors on campus utilize e-resources more than others.  Gala provided Ana with this spreadsheet to help her start her project.</a:t>
            </a:r>
          </a:p>
        </p:txBody>
      </p:sp>
      <p:sp>
        <p:nvSpPr>
          <p:cNvPr id="4" name="Slide Number Placeholder 3"/>
          <p:cNvSpPr>
            <a:spLocks noGrp="1"/>
          </p:cNvSpPr>
          <p:nvPr>
            <p:ph type="sldNum" sz="quarter" idx="5"/>
          </p:nvPr>
        </p:nvSpPr>
        <p:spPr/>
        <p:txBody>
          <a:bodyPr/>
          <a:lstStyle/>
          <a:p>
            <a:fld id="{2A873294-4389-438C-9A48-14BAFCBF374A}" type="slidenum">
              <a:t>10</a:t>
            </a:fld>
            <a:endParaRPr lang="en-US"/>
          </a:p>
        </p:txBody>
      </p:sp>
    </p:spTree>
    <p:extLst>
      <p:ext uri="{BB962C8B-B14F-4D97-AF65-F5344CB8AC3E}">
        <p14:creationId xmlns:p14="http://schemas.microsoft.com/office/powerpoint/2010/main" val="3334643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873294-4389-438C-9A48-14BAFCBF374A}" type="slidenum">
              <a:rPr lang="en-US" smtClean="0"/>
              <a:t>26</a:t>
            </a:fld>
            <a:endParaRPr lang="en-US"/>
          </a:p>
        </p:txBody>
      </p:sp>
    </p:spTree>
    <p:extLst>
      <p:ext uri="{BB962C8B-B14F-4D97-AF65-F5344CB8AC3E}">
        <p14:creationId xmlns:p14="http://schemas.microsoft.com/office/powerpoint/2010/main" val="2242551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873294-4389-438C-9A48-14BAFCBF374A}" type="slidenum">
              <a:rPr lang="en-US" smtClean="0"/>
              <a:t>27</a:t>
            </a:fld>
            <a:endParaRPr lang="en-US"/>
          </a:p>
        </p:txBody>
      </p:sp>
    </p:spTree>
    <p:extLst>
      <p:ext uri="{BB962C8B-B14F-4D97-AF65-F5344CB8AC3E}">
        <p14:creationId xmlns:p14="http://schemas.microsoft.com/office/powerpoint/2010/main" val="4244260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8BFFB-A540-6648-9625-4836B62317F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C73EC4-0299-014F-AB63-5613D710FC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2F94B0-DB87-5A47-AE2A-0E1D86F67B26}"/>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5" name="Footer Placeholder 4">
            <a:extLst>
              <a:ext uri="{FF2B5EF4-FFF2-40B4-BE49-F238E27FC236}">
                <a16:creationId xmlns:a16="http://schemas.microsoft.com/office/drawing/2014/main" id="{3FFFB195-33B6-C54F-918A-7B248F91B16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3D38E47-E1D2-464F-84C8-7CF125C7BED6}"/>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4079823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339E2-8162-854A-9785-5C0F887B1A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9A83B-A163-C845-9E2F-242B3E72FCF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71843-8078-8E4F-8AC3-9CABB3CE75D3}"/>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5" name="Footer Placeholder 4">
            <a:extLst>
              <a:ext uri="{FF2B5EF4-FFF2-40B4-BE49-F238E27FC236}">
                <a16:creationId xmlns:a16="http://schemas.microsoft.com/office/drawing/2014/main" id="{1ED168B9-963D-5547-88F3-E66B21026C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1C0DBA-6DFD-EC49-89EB-D72108C352D3}"/>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313397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CA7D84-2420-C449-A619-DE23F7AE494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089566-ACC1-2E48-8FA3-7D191784C5D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2F448E-F29F-884C-AD6B-D96AC7BCFECB}"/>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5" name="Footer Placeholder 4">
            <a:extLst>
              <a:ext uri="{FF2B5EF4-FFF2-40B4-BE49-F238E27FC236}">
                <a16:creationId xmlns:a16="http://schemas.microsoft.com/office/drawing/2014/main" id="{B75FAC67-CC10-C84A-A4CE-4B65A7F96E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F46715D-9921-8940-8B6B-19FEC38DC6D1}"/>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9613041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A9EEB3-EFE1-8332-DA06-530977C5CD95}"/>
              </a:ext>
            </a:extLst>
          </p:cNvPr>
          <p:cNvSpPr>
            <a:spLocks noGrp="1"/>
          </p:cNvSpPr>
          <p:nvPr>
            <p:ph type="dt" sz="half" idx="10"/>
          </p:nvPr>
        </p:nvSpPr>
        <p:spPr/>
        <p:txBody>
          <a:bodyPr/>
          <a:lstStyle/>
          <a:p>
            <a:fld id="{3411994B-CEDB-E641-BECA-2FEBE941D78B}" type="datetimeFigureOut">
              <a:rPr lang="en-US" smtClean="0"/>
              <a:t>1/27/2026</a:t>
            </a:fld>
            <a:endParaRPr lang="en-US"/>
          </a:p>
        </p:txBody>
      </p:sp>
      <p:sp>
        <p:nvSpPr>
          <p:cNvPr id="3" name="Footer Placeholder 2">
            <a:extLst>
              <a:ext uri="{FF2B5EF4-FFF2-40B4-BE49-F238E27FC236}">
                <a16:creationId xmlns:a16="http://schemas.microsoft.com/office/drawing/2014/main" id="{858EF322-6780-C277-93FB-FC92FB9C212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722680-045A-26E0-A97C-8CB704A9CEFC}"/>
              </a:ext>
            </a:extLst>
          </p:cNvPr>
          <p:cNvSpPr>
            <a:spLocks noGrp="1"/>
          </p:cNvSpPr>
          <p:nvPr>
            <p:ph type="sldNum" sz="quarter" idx="12"/>
          </p:nvPr>
        </p:nvSpPr>
        <p:spPr/>
        <p:txBody>
          <a:bodyPr/>
          <a:lstStyle/>
          <a:p>
            <a:fld id="{EA190592-600D-1948-B053-EA350F1FC182}" type="slidenum">
              <a:rPr lang="en-US" smtClean="0"/>
              <a:t>‹#›</a:t>
            </a:fld>
            <a:endParaRPr lang="en-US"/>
          </a:p>
        </p:txBody>
      </p:sp>
    </p:spTree>
    <p:extLst>
      <p:ext uri="{BB962C8B-B14F-4D97-AF65-F5344CB8AC3E}">
        <p14:creationId xmlns:p14="http://schemas.microsoft.com/office/powerpoint/2010/main" val="1665596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DAAAF-162B-764C-9165-99A03925133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2F5F611-392F-DE4F-869D-D71D33C986E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B88EED-AC6C-364B-9B86-E7777D6278F2}"/>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5" name="Footer Placeholder 4">
            <a:extLst>
              <a:ext uri="{FF2B5EF4-FFF2-40B4-BE49-F238E27FC236}">
                <a16:creationId xmlns:a16="http://schemas.microsoft.com/office/drawing/2014/main" id="{7125717A-C572-9F4A-8C49-35876F4BAB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DEF19E1-DD71-9048-A713-8333C81FF217}"/>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470523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169D8-0C4B-4C49-954B-B50510DC919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8C253F-263A-9548-A099-C98753CC65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1C5EEA-A592-FA4D-B776-28DE68146D98}"/>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5" name="Footer Placeholder 4">
            <a:extLst>
              <a:ext uri="{FF2B5EF4-FFF2-40B4-BE49-F238E27FC236}">
                <a16:creationId xmlns:a16="http://schemas.microsoft.com/office/drawing/2014/main" id="{5A18A7AD-6FAE-E047-B091-0E5E743AD56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82A0334-B68E-0644-8F59-DB61E640E013}"/>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203292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7E8FA-CF49-3F41-A16F-3BCB184806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B8D15DF-683F-CA4F-B72E-077596B1A0A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BB0DF0-3BB7-4A45-AAED-0ED87981FBC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0C2B11-07E0-AA49-8CAB-02F7E3B033A7}"/>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6" name="Footer Placeholder 5">
            <a:extLst>
              <a:ext uri="{FF2B5EF4-FFF2-40B4-BE49-F238E27FC236}">
                <a16:creationId xmlns:a16="http://schemas.microsoft.com/office/drawing/2014/main" id="{ECD39DF7-CBF9-E74C-B379-C9291CD348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3A7A2C5-C891-D84D-9269-2CE5A7DEC35A}"/>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272391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B0516-810D-3146-A79C-F110832A9B2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EF71F2ED-DA19-0147-86CB-F005966370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BAB8081-56DC-E84A-92B5-98898A06C1E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C6D4B9-57CA-A545-B68A-D59E610813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829C2E1-3752-6148-A1AE-8BD5EED3213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3DC856-1C30-9A45-A8B9-2CBD49633E34}"/>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8" name="Footer Placeholder 7">
            <a:extLst>
              <a:ext uri="{FF2B5EF4-FFF2-40B4-BE49-F238E27FC236}">
                <a16:creationId xmlns:a16="http://schemas.microsoft.com/office/drawing/2014/main" id="{B250F0AE-49BE-2041-8FD8-B825604CD7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B892C59-772A-6242-81EB-4F2695D4C128}"/>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975333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6B5D2-BF11-1047-9083-119184BF7FD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D5F0279-DC95-1944-A206-6B077F0AAB4E}"/>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4" name="Footer Placeholder 3">
            <a:extLst>
              <a:ext uri="{FF2B5EF4-FFF2-40B4-BE49-F238E27FC236}">
                <a16:creationId xmlns:a16="http://schemas.microsoft.com/office/drawing/2014/main" id="{DBA981DB-E2D7-EA48-82BE-628C37BED5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ADB7645-C9C2-1E48-A9C3-BFF2634EB4EF}"/>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2504097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39D316-3D33-5145-854C-38AAD7F304DF}"/>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3" name="Footer Placeholder 2">
            <a:extLst>
              <a:ext uri="{FF2B5EF4-FFF2-40B4-BE49-F238E27FC236}">
                <a16:creationId xmlns:a16="http://schemas.microsoft.com/office/drawing/2014/main" id="{7208E516-C2C9-9148-83F9-7F7F644696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2E85027-4659-ED4A-AEC6-1B447F656043}"/>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2482557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3B70-3B6B-7C46-932B-D8202847189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2E4202-47F6-374E-B56D-13004790BF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A41383-C902-B745-815D-A6E6B8C6A0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11057A3-65A5-ED42-98E3-7340343EF234}"/>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6" name="Footer Placeholder 5">
            <a:extLst>
              <a:ext uri="{FF2B5EF4-FFF2-40B4-BE49-F238E27FC236}">
                <a16:creationId xmlns:a16="http://schemas.microsoft.com/office/drawing/2014/main" id="{AD2BEA6D-495E-754E-9B75-49BF9C7060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651FE09-6AC0-B648-BB6F-7210AA6C1967}"/>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830299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5CC57-A14E-2145-A748-1258E07D556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9B45EF-9D37-2641-927E-67A6D4CF46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591C982-4DDE-BC40-9231-AEAFF2CC45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D5DD25F-1CC5-814E-A0F3-7D4E58162347}"/>
              </a:ext>
            </a:extLst>
          </p:cNvPr>
          <p:cNvSpPr>
            <a:spLocks noGrp="1"/>
          </p:cNvSpPr>
          <p:nvPr>
            <p:ph type="dt" sz="half" idx="10"/>
          </p:nvPr>
        </p:nvSpPr>
        <p:spPr/>
        <p:txBody>
          <a:bodyPr/>
          <a:lstStyle/>
          <a:p>
            <a:fld id="{8F923C7D-B11C-8E43-A742-35D7D77F5333}" type="datetimeFigureOut">
              <a:rPr lang="en-US" smtClean="0"/>
              <a:t>1/27/2026</a:t>
            </a:fld>
            <a:endParaRPr lang="en-US"/>
          </a:p>
        </p:txBody>
      </p:sp>
      <p:sp>
        <p:nvSpPr>
          <p:cNvPr id="6" name="Footer Placeholder 5">
            <a:extLst>
              <a:ext uri="{FF2B5EF4-FFF2-40B4-BE49-F238E27FC236}">
                <a16:creationId xmlns:a16="http://schemas.microsoft.com/office/drawing/2014/main" id="{89E9E17A-3562-B641-B9A8-6360810DA2B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0FFDCFE-5830-8541-81C5-9937B204E121}"/>
              </a:ext>
            </a:extLst>
          </p:cNvPr>
          <p:cNvSpPr>
            <a:spLocks noGrp="1"/>
          </p:cNvSpPr>
          <p:nvPr>
            <p:ph type="sldNum" sz="quarter" idx="12"/>
          </p:nvPr>
        </p:nvSpPr>
        <p:spPr/>
        <p:txBody>
          <a:bodyPr/>
          <a:lstStyle/>
          <a:p>
            <a:fld id="{8A69B41D-D4B6-FD40-8C8E-00FA62457801}" type="slidenum">
              <a:rPr lang="en-US" smtClean="0"/>
              <a:t>‹#›</a:t>
            </a:fld>
            <a:endParaRPr lang="en-US"/>
          </a:p>
        </p:txBody>
      </p:sp>
    </p:spTree>
    <p:extLst>
      <p:ext uri="{BB962C8B-B14F-4D97-AF65-F5344CB8AC3E}">
        <p14:creationId xmlns:p14="http://schemas.microsoft.com/office/powerpoint/2010/main" val="3124131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027420-8314-BA4E-BA14-76D22FE5E9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739A44-6E65-7546-A1B9-B020895644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923C7D-B11C-8E43-A742-35D7D77F5333}" type="datetimeFigureOut">
              <a:rPr lang="en-US" smtClean="0"/>
              <a:t>1/27/2026</a:t>
            </a:fld>
            <a:endParaRPr lang="en-US"/>
          </a:p>
        </p:txBody>
      </p:sp>
      <p:sp>
        <p:nvSpPr>
          <p:cNvPr id="6" name="Slide Number Placeholder 5">
            <a:extLst>
              <a:ext uri="{FF2B5EF4-FFF2-40B4-BE49-F238E27FC236}">
                <a16:creationId xmlns:a16="http://schemas.microsoft.com/office/drawing/2014/main" id="{7B64D054-124A-2040-A81D-AB921CEAC6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69B41D-D4B6-FD40-8C8E-00FA62457801}" type="slidenum">
              <a:rPr lang="en-US" smtClean="0"/>
              <a:t>‹#›</a:t>
            </a:fld>
            <a:endParaRPr lang="en-US"/>
          </a:p>
        </p:txBody>
      </p:sp>
      <p:sp>
        <p:nvSpPr>
          <p:cNvPr id="8" name="Title Placeholder 7">
            <a:extLst>
              <a:ext uri="{FF2B5EF4-FFF2-40B4-BE49-F238E27FC236}">
                <a16:creationId xmlns:a16="http://schemas.microsoft.com/office/drawing/2014/main" id="{4328C7BD-97E0-8746-BE4A-081D2E08BA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06304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8DBEF-4A55-D854-BCE5-3A821E47A4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DE8913-3F3C-C00D-3840-5052E1624E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0AE56-F42C-845E-A8D2-8D0A27F7B4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11994B-CEDB-E641-BECA-2FEBE941D78B}" type="datetimeFigureOut">
              <a:rPr lang="en-US" smtClean="0"/>
              <a:t>1/27/2026</a:t>
            </a:fld>
            <a:endParaRPr lang="en-US"/>
          </a:p>
        </p:txBody>
      </p:sp>
      <p:sp>
        <p:nvSpPr>
          <p:cNvPr id="5" name="Footer Placeholder 4">
            <a:extLst>
              <a:ext uri="{FF2B5EF4-FFF2-40B4-BE49-F238E27FC236}">
                <a16:creationId xmlns:a16="http://schemas.microsoft.com/office/drawing/2014/main" id="{8D65E2EE-E281-8475-A14F-3EA5D69B46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973F6CD-29F8-5EBD-4184-D5DE74C34E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190592-600D-1948-B053-EA350F1FC182}" type="slidenum">
              <a:rPr lang="en-US" smtClean="0"/>
              <a:t>‹#›</a:t>
            </a:fld>
            <a:endParaRPr lang="en-US"/>
          </a:p>
        </p:txBody>
      </p:sp>
    </p:spTree>
    <p:extLst>
      <p:ext uri="{BB962C8B-B14F-4D97-AF65-F5344CB8AC3E}">
        <p14:creationId xmlns:p14="http://schemas.microsoft.com/office/powerpoint/2010/main" val="805392814"/>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info.library.okstate.edu/ope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info.library.okstate.edu/open/ebook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E81A51A-3168-024C-AD87-56547AE479AD}"/>
              </a:ext>
            </a:extLst>
          </p:cNvPr>
          <p:cNvSpPr txBox="1"/>
          <p:nvPr/>
        </p:nvSpPr>
        <p:spPr>
          <a:xfrm>
            <a:off x="571500" y="3041060"/>
            <a:ext cx="11040127" cy="1200329"/>
          </a:xfrm>
          <a:prstGeom prst="rect">
            <a:avLst/>
          </a:prstGeom>
          <a:noFill/>
        </p:spPr>
        <p:txBody>
          <a:bodyPr wrap="square" rtlCol="0">
            <a:spAutoFit/>
          </a:bodyPr>
          <a:lstStyle/>
          <a:p>
            <a:r>
              <a:rPr lang="en-US" sz="7200">
                <a:solidFill>
                  <a:srgbClr val="FA6400"/>
                </a:solidFill>
              </a:rPr>
              <a:t>De-identified yet Insightful</a:t>
            </a:r>
          </a:p>
        </p:txBody>
      </p:sp>
      <p:sp>
        <p:nvSpPr>
          <p:cNvPr id="6" name="TextBox 5">
            <a:extLst>
              <a:ext uri="{FF2B5EF4-FFF2-40B4-BE49-F238E27FC236}">
                <a16:creationId xmlns:a16="http://schemas.microsoft.com/office/drawing/2014/main" id="{1851FAA6-B02C-0841-8093-DB5B5E2D753C}"/>
              </a:ext>
            </a:extLst>
          </p:cNvPr>
          <p:cNvSpPr txBox="1"/>
          <p:nvPr/>
        </p:nvSpPr>
        <p:spPr>
          <a:xfrm>
            <a:off x="657596" y="4018072"/>
            <a:ext cx="11040127" cy="646331"/>
          </a:xfrm>
          <a:prstGeom prst="rect">
            <a:avLst/>
          </a:prstGeom>
          <a:noFill/>
        </p:spPr>
        <p:txBody>
          <a:bodyPr wrap="square" rtlCol="0">
            <a:spAutoFit/>
          </a:bodyPr>
          <a:lstStyle/>
          <a:p>
            <a:r>
              <a:rPr lang="en-US" sz="3600">
                <a:solidFill>
                  <a:srgbClr val="63666A"/>
                </a:solidFill>
                <a:cs typeface="Rubik" panose="02000604000000020004" pitchFamily="2" charset="-79"/>
              </a:rPr>
              <a:t>Assessing Usage with Limited Demographic Data</a:t>
            </a:r>
          </a:p>
        </p:txBody>
      </p:sp>
      <p:sp>
        <p:nvSpPr>
          <p:cNvPr id="2" name="TextBox 1">
            <a:extLst>
              <a:ext uri="{FF2B5EF4-FFF2-40B4-BE49-F238E27FC236}">
                <a16:creationId xmlns:a16="http://schemas.microsoft.com/office/drawing/2014/main" id="{B87E2EF3-88EC-B97C-02A0-FE4C2CE12DE4}"/>
              </a:ext>
            </a:extLst>
          </p:cNvPr>
          <p:cNvSpPr txBox="1"/>
          <p:nvPr/>
        </p:nvSpPr>
        <p:spPr>
          <a:xfrm>
            <a:off x="636576" y="5418098"/>
            <a:ext cx="9463864" cy="646331"/>
          </a:xfrm>
          <a:prstGeom prst="rect">
            <a:avLst/>
          </a:prstGeom>
          <a:noFill/>
        </p:spPr>
        <p:txBody>
          <a:bodyPr wrap="square" rtlCol="0">
            <a:spAutoFit/>
          </a:bodyPr>
          <a:lstStyle/>
          <a:p>
            <a:r>
              <a:rPr lang="en-US" b="1">
                <a:latin typeface="Aptos Display" panose="020B0004020202020204" pitchFamily="34" charset="0"/>
              </a:rPr>
              <a:t>Megan Macken, Jenny Bodenhamer, Ana Parrett, and Rebekah Silverstein</a:t>
            </a:r>
          </a:p>
          <a:p>
            <a:r>
              <a:rPr lang="en-US">
                <a:latin typeface="Aptos Display" panose="020B0004020202020204" pitchFamily="34" charset="0"/>
              </a:rPr>
              <a:t>Digital Resources &amp; Discovery Services, Oklahoma State University Libraries</a:t>
            </a:r>
          </a:p>
        </p:txBody>
      </p:sp>
    </p:spTree>
    <p:extLst>
      <p:ext uri="{BB962C8B-B14F-4D97-AF65-F5344CB8AC3E}">
        <p14:creationId xmlns:p14="http://schemas.microsoft.com/office/powerpoint/2010/main" val="230173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719E8-610D-2853-D11E-99995949DE9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DD677AD-3B22-AB7A-1960-7ECF1BA18EBE}"/>
              </a:ext>
            </a:extLst>
          </p:cNvPr>
          <p:cNvSpPr txBox="1"/>
          <p:nvPr/>
        </p:nvSpPr>
        <p:spPr>
          <a:xfrm>
            <a:off x="584026" y="538619"/>
            <a:ext cx="11040127" cy="830997"/>
          </a:xfrm>
          <a:prstGeom prst="rect">
            <a:avLst/>
          </a:prstGeom>
          <a:noFill/>
        </p:spPr>
        <p:txBody>
          <a:bodyPr wrap="square" lIns="91440" tIns="45720" rIns="91440" bIns="45720" rtlCol="0" anchor="t">
            <a:spAutoFit/>
          </a:bodyPr>
          <a:lstStyle/>
          <a:p>
            <a:r>
              <a:rPr lang="en-US" sz="4800">
                <a:solidFill>
                  <a:srgbClr val="FB6400"/>
                </a:solidFill>
                <a:latin typeface="Aptos"/>
              </a:rPr>
              <a:t>Sources of Statistics</a:t>
            </a:r>
          </a:p>
        </p:txBody>
      </p:sp>
      <p:sp>
        <p:nvSpPr>
          <p:cNvPr id="3" name="TextBox 2">
            <a:extLst>
              <a:ext uri="{FF2B5EF4-FFF2-40B4-BE49-F238E27FC236}">
                <a16:creationId xmlns:a16="http://schemas.microsoft.com/office/drawing/2014/main" id="{044973F7-FF88-2B9F-1636-CDAF95854C9B}"/>
              </a:ext>
            </a:extLst>
          </p:cNvPr>
          <p:cNvSpPr txBox="1"/>
          <p:nvPr/>
        </p:nvSpPr>
        <p:spPr>
          <a:xfrm>
            <a:off x="571500" y="1279743"/>
            <a:ext cx="11040127" cy="461665"/>
          </a:xfrm>
          <a:prstGeom prst="rect">
            <a:avLst/>
          </a:prstGeom>
          <a:noFill/>
        </p:spPr>
        <p:txBody>
          <a:bodyPr wrap="square" lIns="91440" tIns="45720" rIns="91440" bIns="45720" rtlCol="0" anchor="t">
            <a:spAutoFit/>
          </a:bodyPr>
          <a:lstStyle/>
          <a:p>
            <a:r>
              <a:rPr lang="en-US" sz="2400" b="1">
                <a:solidFill>
                  <a:srgbClr val="63666A"/>
                </a:solidFill>
                <a:latin typeface="Aptos"/>
              </a:rPr>
              <a:t>Gala Lackey Data – E-Textbooks</a:t>
            </a:r>
          </a:p>
        </p:txBody>
      </p:sp>
      <p:pic>
        <p:nvPicPr>
          <p:cNvPr id="4" name="Picture 3" descr="A screenshot of a computer&#10;&#10;AI-generated content may be incorrect.">
            <a:extLst>
              <a:ext uri="{FF2B5EF4-FFF2-40B4-BE49-F238E27FC236}">
                <a16:creationId xmlns:a16="http://schemas.microsoft.com/office/drawing/2014/main" id="{68F3F0EF-9C4D-F693-BAA9-E3AF8B471699}"/>
              </a:ext>
            </a:extLst>
          </p:cNvPr>
          <p:cNvPicPr>
            <a:picLocks noChangeAspect="1"/>
          </p:cNvPicPr>
          <p:nvPr/>
        </p:nvPicPr>
        <p:blipFill>
          <a:blip r:embed="rId3"/>
          <a:stretch>
            <a:fillRect/>
          </a:stretch>
        </p:blipFill>
        <p:spPr>
          <a:xfrm>
            <a:off x="0" y="1843745"/>
            <a:ext cx="12192000" cy="5003169"/>
          </a:xfrm>
          <a:prstGeom prst="rect">
            <a:avLst/>
          </a:prstGeom>
        </p:spPr>
      </p:pic>
    </p:spTree>
    <p:extLst>
      <p:ext uri="{BB962C8B-B14F-4D97-AF65-F5344CB8AC3E}">
        <p14:creationId xmlns:p14="http://schemas.microsoft.com/office/powerpoint/2010/main" val="1284880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E1D456-64DE-30A2-7C02-6BDB9423E0D3}"/>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0DB0D4-5899-177C-6BA0-183CA767AC3D}"/>
              </a:ext>
            </a:extLst>
          </p:cNvPr>
          <p:cNvSpPr>
            <a:spLocks noGrp="1"/>
          </p:cNvSpPr>
          <p:nvPr>
            <p:ph type="title"/>
          </p:nvPr>
        </p:nvSpPr>
        <p:spPr>
          <a:xfrm>
            <a:off x="640080" y="329184"/>
            <a:ext cx="6894576" cy="1783080"/>
          </a:xfrm>
        </p:spPr>
        <p:txBody>
          <a:bodyPr anchor="b">
            <a:normAutofit/>
          </a:bodyPr>
          <a:lstStyle/>
          <a:p>
            <a:pPr algn="ctr"/>
            <a:r>
              <a:rPr lang="en-US" sz="4100" b="1">
                <a:solidFill>
                  <a:srgbClr val="FA6400"/>
                </a:solidFill>
              </a:rPr>
              <a:t>Main Goal:</a:t>
            </a:r>
            <a:r>
              <a:rPr lang="en-US" sz="4100"/>
              <a:t> finding connections and uses for library data.</a:t>
            </a:r>
            <a:endParaRPr lang="en-US"/>
          </a:p>
        </p:txBody>
      </p:sp>
      <p:sp>
        <p:nvSpPr>
          <p:cNvPr id="23"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D0B8023-0E13-38EF-8A3E-A311087100C7}"/>
              </a:ext>
            </a:extLst>
          </p:cNvPr>
          <p:cNvSpPr>
            <a:spLocks noGrp="1"/>
          </p:cNvSpPr>
          <p:nvPr>
            <p:ph idx="1"/>
          </p:nvPr>
        </p:nvSpPr>
        <p:spPr>
          <a:xfrm>
            <a:off x="753811" y="2661131"/>
            <a:ext cx="6780845" cy="3483864"/>
          </a:xfrm>
        </p:spPr>
        <p:txBody>
          <a:bodyPr vert="horz" lIns="91440" tIns="45720" rIns="91440" bIns="45720" rtlCol="0" anchor="t">
            <a:normAutofit/>
          </a:bodyPr>
          <a:lstStyle/>
          <a:p>
            <a:pPr marL="0" indent="0" algn="ctr">
              <a:buNone/>
            </a:pPr>
            <a:r>
              <a:rPr lang="en-US">
                <a:latin typeface="Aptos"/>
                <a:cs typeface="Times New Roman"/>
              </a:rPr>
              <a:t>Exploring how data visualization could be used to uncover patterns in student engagement with library resources.</a:t>
            </a:r>
            <a:endParaRPr lang="en-US">
              <a:latin typeface="Aptos"/>
            </a:endParaRPr>
          </a:p>
          <a:p>
            <a:pPr marL="0" indent="0" algn="ctr">
              <a:buNone/>
            </a:pPr>
            <a:endParaRPr lang="en-US">
              <a:cs typeface="Times New Roman"/>
            </a:endParaRPr>
          </a:p>
          <a:p>
            <a:pPr marL="0" indent="0" algn="ctr">
              <a:buNone/>
            </a:pPr>
            <a:r>
              <a:rPr lang="en-US">
                <a:cs typeface="Times New Roman"/>
              </a:rPr>
              <a:t>This research was more exploratory in nature. </a:t>
            </a:r>
            <a:r>
              <a:rPr lang="en-US">
                <a:ea typeface="+mn-lt"/>
                <a:cs typeface="+mn-lt"/>
              </a:rPr>
              <a:t>Collecting the data and exploring what insights or visualizations could be created from it.</a:t>
            </a:r>
          </a:p>
          <a:p>
            <a:endParaRPr lang="en-US" sz="2200">
              <a:cs typeface="Times New Roman"/>
            </a:endParaRPr>
          </a:p>
        </p:txBody>
      </p:sp>
      <p:pic>
        <p:nvPicPr>
          <p:cNvPr id="4" name="Picture 3" descr="A black and orange logo&#10;&#10;AI-generated content may be incorrect.">
            <a:extLst>
              <a:ext uri="{FF2B5EF4-FFF2-40B4-BE49-F238E27FC236}">
                <a16:creationId xmlns:a16="http://schemas.microsoft.com/office/drawing/2014/main" id="{15485985-63A7-099C-C181-8A08700E3FD0}"/>
              </a:ext>
            </a:extLst>
          </p:cNvPr>
          <p:cNvPicPr>
            <a:picLocks noChangeAspect="1"/>
          </p:cNvPicPr>
          <p:nvPr/>
        </p:nvPicPr>
        <p:blipFill>
          <a:blip r:embed="rId2"/>
          <a:srcRect l="1299" r="2126" b="-3"/>
          <a:stretch>
            <a:fillRect/>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5" name="Picture 4" descr="A building with a tower and a lawn&#10;&#10;AI-generated content may be incorrect.">
            <a:extLst>
              <a:ext uri="{FF2B5EF4-FFF2-40B4-BE49-F238E27FC236}">
                <a16:creationId xmlns:a16="http://schemas.microsoft.com/office/drawing/2014/main" id="{D55B191E-3924-9960-E1AB-85DF60DE80F5}"/>
              </a:ext>
            </a:extLst>
          </p:cNvPr>
          <p:cNvPicPr>
            <a:picLocks noChangeAspect="1"/>
          </p:cNvPicPr>
          <p:nvPr/>
        </p:nvPicPr>
        <p:blipFill>
          <a:blip r:embed="rId3"/>
          <a:srcRect t="4466" r="-1" b="-1"/>
          <a:stretch>
            <a:fillRect/>
          </a:stretch>
        </p:blipFill>
        <p:spPr>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Tree>
    <p:extLst>
      <p:ext uri="{BB962C8B-B14F-4D97-AF65-F5344CB8AC3E}">
        <p14:creationId xmlns:p14="http://schemas.microsoft.com/office/powerpoint/2010/main" val="319066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6BC42B-1395-44EA-FA1C-B21B73938CAD}"/>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376DEC-5D02-B201-C4D8-FFD671E8A2E6}"/>
              </a:ext>
            </a:extLst>
          </p:cNvPr>
          <p:cNvSpPr>
            <a:spLocks noGrp="1"/>
          </p:cNvSpPr>
          <p:nvPr>
            <p:ph type="title"/>
          </p:nvPr>
        </p:nvSpPr>
        <p:spPr>
          <a:xfrm>
            <a:off x="1371597" y="348865"/>
            <a:ext cx="10044023" cy="877729"/>
          </a:xfrm>
        </p:spPr>
        <p:txBody>
          <a:bodyPr anchor="ctr">
            <a:normAutofit/>
          </a:bodyPr>
          <a:lstStyle/>
          <a:p>
            <a:r>
              <a:rPr lang="en-US" sz="4000" b="1">
                <a:solidFill>
                  <a:srgbClr val="FA6400"/>
                </a:solidFill>
              </a:rPr>
              <a:t>Obstacles and Challenges</a:t>
            </a:r>
            <a:endParaRPr lang="en-US" sz="4000">
              <a:solidFill>
                <a:srgbClr val="FA6400"/>
              </a:solidFill>
            </a:endParaRPr>
          </a:p>
        </p:txBody>
      </p:sp>
      <p:graphicFrame>
        <p:nvGraphicFramePr>
          <p:cNvPr id="6" name="Content Placeholder 2">
            <a:extLst>
              <a:ext uri="{FF2B5EF4-FFF2-40B4-BE49-F238E27FC236}">
                <a16:creationId xmlns:a16="http://schemas.microsoft.com/office/drawing/2014/main" id="{E4777317-4D17-D281-2056-7E630F7C3904}"/>
              </a:ext>
            </a:extLst>
          </p:cNvPr>
          <p:cNvGraphicFramePr>
            <a:graphicFrameLocks noGrp="1"/>
          </p:cNvGraphicFramePr>
          <p:nvPr>
            <p:ph idx="1"/>
            <p:extLst>
              <p:ext uri="{D42A27DB-BD31-4B8C-83A1-F6EECF244321}">
                <p14:modId xmlns:p14="http://schemas.microsoft.com/office/powerpoint/2010/main" val="1902212172"/>
              </p:ext>
            </p:extLst>
          </p:nvPr>
        </p:nvGraphicFramePr>
        <p:xfrm>
          <a:off x="1269578" y="2226310"/>
          <a:ext cx="9665412" cy="3260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 name="TextBox 27">
            <a:extLst>
              <a:ext uri="{FF2B5EF4-FFF2-40B4-BE49-F238E27FC236}">
                <a16:creationId xmlns:a16="http://schemas.microsoft.com/office/drawing/2014/main" id="{08C1AF19-97BE-EBD5-EDFA-ED86990C37EC}"/>
              </a:ext>
            </a:extLst>
          </p:cNvPr>
          <p:cNvSpPr txBox="1"/>
          <p:nvPr/>
        </p:nvSpPr>
        <p:spPr>
          <a:xfrm>
            <a:off x="1273791" y="5356746"/>
            <a:ext cx="283191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Leading to less ways to connect to IRA Dashboards</a:t>
            </a:r>
          </a:p>
        </p:txBody>
      </p:sp>
      <p:sp>
        <p:nvSpPr>
          <p:cNvPr id="29" name="TextBox 28">
            <a:extLst>
              <a:ext uri="{FF2B5EF4-FFF2-40B4-BE49-F238E27FC236}">
                <a16:creationId xmlns:a16="http://schemas.microsoft.com/office/drawing/2014/main" id="{28075E9B-1239-0C82-DD04-7BB4F545007C}"/>
              </a:ext>
            </a:extLst>
          </p:cNvPr>
          <p:cNvSpPr txBox="1"/>
          <p:nvPr/>
        </p:nvSpPr>
        <p:spPr>
          <a:xfrm>
            <a:off x="4685731" y="5356745"/>
            <a:ext cx="283191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SUSHI</a:t>
            </a:r>
          </a:p>
          <a:p>
            <a:pPr algn="ctr"/>
            <a:r>
              <a:rPr lang="en-US"/>
              <a:t>Interest</a:t>
            </a:r>
          </a:p>
        </p:txBody>
      </p:sp>
      <p:sp>
        <p:nvSpPr>
          <p:cNvPr id="30" name="TextBox 29">
            <a:extLst>
              <a:ext uri="{FF2B5EF4-FFF2-40B4-BE49-F238E27FC236}">
                <a16:creationId xmlns:a16="http://schemas.microsoft.com/office/drawing/2014/main" id="{66E0A3D5-50E8-C9EE-2BA7-2DA7F4C94808}"/>
              </a:ext>
            </a:extLst>
          </p:cNvPr>
          <p:cNvSpPr txBox="1"/>
          <p:nvPr/>
        </p:nvSpPr>
        <p:spPr>
          <a:xfrm>
            <a:off x="8097671" y="5356744"/>
            <a:ext cx="283191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CELUS</a:t>
            </a:r>
          </a:p>
          <a:p>
            <a:pPr algn="ctr"/>
            <a:r>
              <a:rPr lang="en-US"/>
              <a:t>Tableau</a:t>
            </a:r>
          </a:p>
        </p:txBody>
      </p:sp>
    </p:spTree>
    <p:extLst>
      <p:ext uri="{BB962C8B-B14F-4D97-AF65-F5344CB8AC3E}">
        <p14:creationId xmlns:p14="http://schemas.microsoft.com/office/powerpoint/2010/main" val="4169642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66983-45FF-A1B0-D21E-1D6A573F5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736A1-BCAA-05DB-87AA-0D8682FFFB17}"/>
              </a:ext>
            </a:extLst>
          </p:cNvPr>
          <p:cNvSpPr>
            <a:spLocks noGrp="1"/>
          </p:cNvSpPr>
          <p:nvPr>
            <p:ph type="title"/>
          </p:nvPr>
        </p:nvSpPr>
        <p:spPr/>
        <p:txBody>
          <a:bodyPr/>
          <a:lstStyle/>
          <a:p>
            <a:r>
              <a:rPr lang="en-US">
                <a:latin typeface="Garamond"/>
              </a:rPr>
              <a:t>Information processed:</a:t>
            </a:r>
          </a:p>
        </p:txBody>
      </p:sp>
      <p:sp>
        <p:nvSpPr>
          <p:cNvPr id="3" name="Content Placeholder 2">
            <a:extLst>
              <a:ext uri="{FF2B5EF4-FFF2-40B4-BE49-F238E27FC236}">
                <a16:creationId xmlns:a16="http://schemas.microsoft.com/office/drawing/2014/main" id="{A8B15418-CE5E-22C8-7958-B086A91169BC}"/>
              </a:ext>
            </a:extLst>
          </p:cNvPr>
          <p:cNvSpPr>
            <a:spLocks noGrp="1"/>
          </p:cNvSpPr>
          <p:nvPr>
            <p:ph idx="1"/>
          </p:nvPr>
        </p:nvSpPr>
        <p:spPr>
          <a:xfrm>
            <a:off x="838200" y="1561042"/>
            <a:ext cx="10515600" cy="4351338"/>
          </a:xfrm>
        </p:spPr>
        <p:txBody>
          <a:bodyPr vert="horz" lIns="91440" tIns="45720" rIns="91440" bIns="45720" rtlCol="0" anchor="t">
            <a:normAutofit/>
          </a:bodyPr>
          <a:lstStyle/>
          <a:p>
            <a:pPr marL="0" indent="0">
              <a:buNone/>
            </a:pPr>
            <a:r>
              <a:rPr lang="en-US" b="1">
                <a:solidFill>
                  <a:srgbClr val="FB6400"/>
                </a:solidFill>
              </a:rPr>
              <a:t> </a:t>
            </a:r>
            <a:r>
              <a:rPr lang="en-US" b="1">
                <a:latin typeface="Garamond"/>
              </a:rPr>
              <a:t>To begin the process, I asked Gala for each of the textbooks for </a:t>
            </a:r>
            <a:r>
              <a:rPr lang="en-US" b="1" u="sng">
                <a:latin typeface="Garamond"/>
              </a:rPr>
              <a:t>only one</a:t>
            </a:r>
            <a:r>
              <a:rPr lang="en-US" b="1">
                <a:latin typeface="Garamond"/>
              </a:rPr>
              <a:t> major. I began tagging them by both major and course level within CELUS so I could export them with their usage data.</a:t>
            </a:r>
            <a:endParaRPr lang="en-US">
              <a:latin typeface="Garamond"/>
            </a:endParaRPr>
          </a:p>
          <a:p>
            <a:pPr marL="0" indent="0">
              <a:buNone/>
            </a:pPr>
            <a:r>
              <a:rPr lang="en-US">
                <a:latin typeface="Garamond"/>
              </a:rPr>
              <a:t>This process took about 1 week. (For reference, I only worked 2 days a week.)</a:t>
            </a:r>
          </a:p>
          <a:p>
            <a:pPr marL="0" indent="0">
              <a:buNone/>
            </a:pPr>
            <a:endParaRPr lang="en-US">
              <a:solidFill>
                <a:srgbClr val="FB6400"/>
              </a:solidFill>
            </a:endParaRPr>
          </a:p>
          <a:p>
            <a:pPr marL="0" indent="0">
              <a:buNone/>
            </a:pPr>
            <a:r>
              <a:rPr lang="en-US" b="1"/>
              <a:t>Since I was still new to Data Analytics we started small: </a:t>
            </a:r>
            <a:r>
              <a:rPr lang="en-US"/>
              <a:t>Done by focusing on</a:t>
            </a:r>
            <a:r>
              <a:rPr lang="en-US" b="1"/>
              <a:t> </a:t>
            </a:r>
            <a:r>
              <a:rPr lang="en-US"/>
              <a:t>HDFS majors (Human Development and Family Sciences) </a:t>
            </a:r>
          </a:p>
          <a:p>
            <a:pPr marL="0" indent="0">
              <a:buNone/>
            </a:pPr>
            <a:r>
              <a:rPr lang="en-US" sz="2000"/>
              <a:t>-  Then expanded to include 10+ majors the next year.</a:t>
            </a:r>
            <a:endParaRPr lang="en-US"/>
          </a:p>
          <a:p>
            <a:pPr>
              <a:buFont typeface="Calibri" panose="020B0604020202020204" pitchFamily="34" charset="0"/>
              <a:buChar char="-"/>
            </a:pPr>
            <a:endParaRPr lang="en-US" sz="2000"/>
          </a:p>
          <a:p>
            <a:pPr>
              <a:buFont typeface="Calibri" panose="020B0604020202020204" pitchFamily="34" charset="0"/>
              <a:buChar char="-"/>
            </a:pPr>
            <a:endParaRPr lang="en-US" sz="1800"/>
          </a:p>
        </p:txBody>
      </p:sp>
      <p:pic>
        <p:nvPicPr>
          <p:cNvPr id="4" name="Picture 3" descr="A black and orange logo&#10;&#10;AI-generated content may be incorrect.">
            <a:extLst>
              <a:ext uri="{FF2B5EF4-FFF2-40B4-BE49-F238E27FC236}">
                <a16:creationId xmlns:a16="http://schemas.microsoft.com/office/drawing/2014/main" id="{53011391-C055-2B52-6A5D-D0551588FCB8}"/>
              </a:ext>
            </a:extLst>
          </p:cNvPr>
          <p:cNvPicPr>
            <a:picLocks noChangeAspect="1"/>
          </p:cNvPicPr>
          <p:nvPr/>
        </p:nvPicPr>
        <p:blipFill>
          <a:blip r:embed="rId2"/>
          <a:stretch>
            <a:fillRect/>
          </a:stretch>
        </p:blipFill>
        <p:spPr>
          <a:xfrm>
            <a:off x="-2488" y="5905223"/>
            <a:ext cx="970745" cy="949579"/>
          </a:xfrm>
          <a:prstGeom prst="rect">
            <a:avLst/>
          </a:prstGeom>
        </p:spPr>
      </p:pic>
    </p:spTree>
    <p:extLst>
      <p:ext uri="{BB962C8B-B14F-4D97-AF65-F5344CB8AC3E}">
        <p14:creationId xmlns:p14="http://schemas.microsoft.com/office/powerpoint/2010/main" val="1946890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B9DD1-8814-1C59-398E-18B64E3ABFC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0FB2D37-6F03-FF9A-0B16-E1879360A14C}"/>
              </a:ext>
            </a:extLst>
          </p:cNvPr>
          <p:cNvSpPr txBox="1"/>
          <p:nvPr/>
        </p:nvSpPr>
        <p:spPr>
          <a:xfrm>
            <a:off x="584026" y="538619"/>
            <a:ext cx="11040127" cy="830997"/>
          </a:xfrm>
          <a:prstGeom prst="rect">
            <a:avLst/>
          </a:prstGeom>
          <a:noFill/>
        </p:spPr>
        <p:txBody>
          <a:bodyPr wrap="square" lIns="91440" tIns="45720" rIns="91440" bIns="45720" rtlCol="0" anchor="t">
            <a:spAutoFit/>
          </a:bodyPr>
          <a:lstStyle/>
          <a:p>
            <a:r>
              <a:rPr lang="en-US" sz="4800">
                <a:solidFill>
                  <a:srgbClr val="FB6400"/>
                </a:solidFill>
                <a:latin typeface="FjallaOne"/>
              </a:rPr>
              <a:t>A look into the process</a:t>
            </a:r>
            <a:endParaRPr lang="en-US" sz="4800">
              <a:solidFill>
                <a:srgbClr val="FB6400"/>
              </a:solidFill>
              <a:latin typeface="FjallaOne" panose="02000506040000020004" pitchFamily="2" charset="77"/>
            </a:endParaRPr>
          </a:p>
        </p:txBody>
      </p:sp>
      <p:sp>
        <p:nvSpPr>
          <p:cNvPr id="11" name="TextBox 10">
            <a:extLst>
              <a:ext uri="{FF2B5EF4-FFF2-40B4-BE49-F238E27FC236}">
                <a16:creationId xmlns:a16="http://schemas.microsoft.com/office/drawing/2014/main" id="{7AA39773-EBDC-B1E0-5929-F7D1C4DD9055}"/>
              </a:ext>
            </a:extLst>
          </p:cNvPr>
          <p:cNvSpPr txBox="1"/>
          <p:nvPr/>
        </p:nvSpPr>
        <p:spPr>
          <a:xfrm>
            <a:off x="571500" y="1279743"/>
            <a:ext cx="11040127" cy="461665"/>
          </a:xfrm>
          <a:prstGeom prst="rect">
            <a:avLst/>
          </a:prstGeom>
          <a:noFill/>
        </p:spPr>
        <p:txBody>
          <a:bodyPr wrap="square" lIns="91440" tIns="45720" rIns="91440" bIns="45720" rtlCol="0" anchor="t">
            <a:spAutoFit/>
          </a:bodyPr>
          <a:lstStyle/>
          <a:p>
            <a:r>
              <a:rPr lang="en-US" sz="2400" b="1">
                <a:solidFill>
                  <a:srgbClr val="63666A"/>
                </a:solidFill>
                <a:latin typeface="Gotham Narrow Bold"/>
              </a:rPr>
              <a:t>Cleaning the data</a:t>
            </a:r>
            <a:endParaRPr lang="en-US" sz="2400" b="1">
              <a:solidFill>
                <a:srgbClr val="63666A"/>
              </a:solidFill>
              <a:latin typeface="Gotham Narrow Bold" pitchFamily="2" charset="0"/>
            </a:endParaRPr>
          </a:p>
        </p:txBody>
      </p:sp>
      <p:pic>
        <p:nvPicPr>
          <p:cNvPr id="2" name="Picture 1" descr="A screenshot of a computer screen&#10;&#10;AI-generated content may be incorrect.">
            <a:extLst>
              <a:ext uri="{FF2B5EF4-FFF2-40B4-BE49-F238E27FC236}">
                <a16:creationId xmlns:a16="http://schemas.microsoft.com/office/drawing/2014/main" id="{902C8202-3FA6-DF5E-A7A9-FCD51EF0599C}"/>
              </a:ext>
            </a:extLst>
          </p:cNvPr>
          <p:cNvPicPr>
            <a:picLocks noChangeAspect="1"/>
          </p:cNvPicPr>
          <p:nvPr/>
        </p:nvPicPr>
        <p:blipFill>
          <a:blip r:embed="rId2"/>
          <a:stretch>
            <a:fillRect/>
          </a:stretch>
        </p:blipFill>
        <p:spPr>
          <a:xfrm>
            <a:off x="567319" y="1717343"/>
            <a:ext cx="5859840" cy="4867702"/>
          </a:xfrm>
          <a:prstGeom prst="rect">
            <a:avLst/>
          </a:prstGeom>
          <a:solidFill>
            <a:srgbClr val="FFFFFF">
              <a:shade val="85000"/>
            </a:srgbClr>
          </a:solidFill>
          <a:ln w="88900" cap="sq">
            <a:solidFill>
              <a:srgbClr val="FA64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781AD393-9CC3-7336-7DCC-8FECF0DADD4C}"/>
              </a:ext>
            </a:extLst>
          </p:cNvPr>
          <p:cNvSpPr txBox="1"/>
          <p:nvPr/>
        </p:nvSpPr>
        <p:spPr>
          <a:xfrm>
            <a:off x="6630537" y="1614984"/>
            <a:ext cx="499280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latin typeface="Garamond"/>
              </a:rPr>
              <a:t>Pretty ugly right?</a:t>
            </a:r>
          </a:p>
        </p:txBody>
      </p:sp>
      <p:sp>
        <p:nvSpPr>
          <p:cNvPr id="5" name="TextBox 4">
            <a:extLst>
              <a:ext uri="{FF2B5EF4-FFF2-40B4-BE49-F238E27FC236}">
                <a16:creationId xmlns:a16="http://schemas.microsoft.com/office/drawing/2014/main" id="{4677C569-B20A-6E76-E4DC-00A0E55C6D71}"/>
              </a:ext>
            </a:extLst>
          </p:cNvPr>
          <p:cNvSpPr txBox="1"/>
          <p:nvPr/>
        </p:nvSpPr>
        <p:spPr>
          <a:xfrm>
            <a:off x="6630537" y="2138148"/>
            <a:ext cx="4879074"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latin typeface="Garamond"/>
                <a:ea typeface="+mn-lt"/>
                <a:cs typeface="+mn-lt"/>
              </a:rPr>
              <a:t>This cleaned-up Excel dataset was created manually, without using R, Python, or Tableau. At the time, I had very little experience with coding, but I now recognize how those tools could have made the process more efficient.</a:t>
            </a:r>
            <a:endParaRPr lang="en-US">
              <a:solidFill>
                <a:srgbClr val="000000"/>
              </a:solidFill>
              <a:latin typeface="Aptos"/>
            </a:endParaRPr>
          </a:p>
          <a:p>
            <a:pPr marL="285750" indent="-285750">
              <a:buFont typeface="Arial"/>
              <a:buChar char="•"/>
            </a:pPr>
            <a:endParaRPr lang="en-US">
              <a:solidFill>
                <a:srgbClr val="000000"/>
              </a:solidFill>
              <a:latin typeface="Garamond"/>
              <a:ea typeface="+mn-lt"/>
              <a:cs typeface="+mn-lt"/>
            </a:endParaRPr>
          </a:p>
          <a:p>
            <a:pPr marL="285750" indent="-285750">
              <a:buFont typeface="Arial"/>
              <a:buChar char="•"/>
            </a:pPr>
            <a:r>
              <a:rPr lang="en-US">
                <a:latin typeface="Garamond"/>
                <a:ea typeface="+mn-lt"/>
                <a:cs typeface="+mn-lt"/>
              </a:rPr>
              <a:t>The dataset contains 571 rows representing 50,000 usage counts, all of which were compiled manually over the course of two weeks. This project marked the completion of my first year as an intern and was based on data from only three majors</a:t>
            </a:r>
          </a:p>
          <a:p>
            <a:pPr marL="285750" indent="-285750">
              <a:buFont typeface="Arial"/>
              <a:buChar char="•"/>
            </a:pPr>
            <a:endParaRPr lang="en-US" b="1">
              <a:solidFill>
                <a:srgbClr val="FA6400"/>
              </a:solidFill>
              <a:latin typeface="Garamond"/>
            </a:endParaRPr>
          </a:p>
          <a:p>
            <a:pPr marL="285750" indent="-285750">
              <a:buFont typeface="Arial"/>
              <a:buChar char="•"/>
            </a:pPr>
            <a:endParaRPr lang="en-US" b="1">
              <a:solidFill>
                <a:srgbClr val="FA6400"/>
              </a:solidFill>
              <a:latin typeface="Garamond"/>
            </a:endParaRPr>
          </a:p>
        </p:txBody>
      </p:sp>
      <p:pic>
        <p:nvPicPr>
          <p:cNvPr id="6" name="Picture 5" descr="A black and orange logo&#10;&#10;AI-generated content may be incorrect.">
            <a:extLst>
              <a:ext uri="{FF2B5EF4-FFF2-40B4-BE49-F238E27FC236}">
                <a16:creationId xmlns:a16="http://schemas.microsoft.com/office/drawing/2014/main" id="{5358FF06-647E-088F-0379-38C19241B3A5}"/>
              </a:ext>
            </a:extLst>
          </p:cNvPr>
          <p:cNvPicPr>
            <a:picLocks noChangeAspect="1"/>
          </p:cNvPicPr>
          <p:nvPr/>
        </p:nvPicPr>
        <p:blipFill>
          <a:blip r:embed="rId3"/>
          <a:stretch>
            <a:fillRect/>
          </a:stretch>
        </p:blipFill>
        <p:spPr>
          <a:xfrm>
            <a:off x="6912378" y="5632268"/>
            <a:ext cx="970745" cy="949579"/>
          </a:xfrm>
          <a:prstGeom prst="rect">
            <a:avLst/>
          </a:prstGeom>
        </p:spPr>
      </p:pic>
    </p:spTree>
    <p:extLst>
      <p:ext uri="{BB962C8B-B14F-4D97-AF65-F5344CB8AC3E}">
        <p14:creationId xmlns:p14="http://schemas.microsoft.com/office/powerpoint/2010/main" val="3349331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DE969F-D50A-4174-99C5-0F467DD9DCD5}"/>
              </a:ext>
            </a:extLst>
          </p:cNvPr>
          <p:cNvPicPr>
            <a:picLocks noChangeAspect="1"/>
          </p:cNvPicPr>
          <p:nvPr/>
        </p:nvPicPr>
        <p:blipFill>
          <a:blip r:embed="rId2"/>
          <a:stretch>
            <a:fillRect/>
          </a:stretch>
        </p:blipFill>
        <p:spPr>
          <a:xfrm>
            <a:off x="568657" y="800549"/>
            <a:ext cx="10895462" cy="5609469"/>
          </a:xfrm>
          <a:prstGeom prst="rect">
            <a:avLst/>
          </a:prstGeom>
          <a:solidFill>
            <a:srgbClr val="FFFFFF">
              <a:shade val="85000"/>
            </a:srgbClr>
          </a:solidFill>
          <a:ln w="88900" cap="sq">
            <a:solidFill>
              <a:srgbClr val="FA64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46AF4709-737C-426B-5545-4667382818FB}"/>
              </a:ext>
            </a:extLst>
          </p:cNvPr>
          <p:cNvSpPr txBox="1"/>
          <p:nvPr/>
        </p:nvSpPr>
        <p:spPr>
          <a:xfrm>
            <a:off x="5470477" y="1262418"/>
            <a:ext cx="4390029"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Garamond"/>
                <a:ea typeface="+mn-lt"/>
                <a:cs typeface="+mn-lt"/>
              </a:rPr>
              <a:t> The bubble graph illustrates the relationship between different academic majors and the databases they use most frequently. Each bubble represents a database, with its size indicating how often students access it to find their textbooks or course materials. Larger bubbles show the databases that receive the highest usage, suggesting that students in certain majors rely more heavily on these platforms. </a:t>
            </a:r>
          </a:p>
          <a:p>
            <a:endParaRPr lang="en-US">
              <a:latin typeface="Garamond"/>
              <a:ea typeface="+mn-lt"/>
              <a:cs typeface="+mn-lt"/>
            </a:endParaRPr>
          </a:p>
          <a:p>
            <a:r>
              <a:rPr lang="en-US">
                <a:latin typeface="Garamond"/>
                <a:ea typeface="+mn-lt"/>
                <a:cs typeface="+mn-lt"/>
              </a:rPr>
              <a:t> The original dashboard includes an interactive feature that allows users to filter the data by specific majors, making it easier to explore usage patterns and compare how different fields engage with library resources.</a:t>
            </a:r>
            <a:endParaRPr lang="en-US">
              <a:latin typeface="Garamond"/>
            </a:endParaRPr>
          </a:p>
          <a:p>
            <a:pPr algn="l"/>
            <a:endParaRPr lang="en-US"/>
          </a:p>
        </p:txBody>
      </p:sp>
      <p:sp>
        <p:nvSpPr>
          <p:cNvPr id="3" name="Arrow: Right 2">
            <a:extLst>
              <a:ext uri="{FF2B5EF4-FFF2-40B4-BE49-F238E27FC236}">
                <a16:creationId xmlns:a16="http://schemas.microsoft.com/office/drawing/2014/main" id="{322C1DA1-FAE2-4CA5-712C-0A815ADF1F7E}"/>
              </a:ext>
            </a:extLst>
          </p:cNvPr>
          <p:cNvSpPr/>
          <p:nvPr/>
        </p:nvSpPr>
        <p:spPr>
          <a:xfrm rot="1620000">
            <a:off x="9200866" y="409432"/>
            <a:ext cx="1148686" cy="784746"/>
          </a:xfrm>
          <a:prstGeom prst="rightArrow">
            <a:avLst/>
          </a:prstGeom>
          <a:solidFill>
            <a:srgbClr val="ED7D31"/>
          </a:solidFill>
          <a:ln>
            <a:solidFill>
              <a:srgbClr val="FB6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5677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8A91B-9CB9-12E1-CD36-98BE99A7C930}"/>
              </a:ext>
            </a:extLst>
          </p:cNvPr>
          <p:cNvSpPr>
            <a:spLocks noGrp="1"/>
          </p:cNvSpPr>
          <p:nvPr>
            <p:ph type="title"/>
          </p:nvPr>
        </p:nvSpPr>
        <p:spPr>
          <a:xfrm>
            <a:off x="-3412" y="-283143"/>
            <a:ext cx="10515600" cy="1325563"/>
          </a:xfrm>
        </p:spPr>
        <p:txBody>
          <a:bodyPr/>
          <a:lstStyle/>
          <a:p>
            <a:r>
              <a:rPr lang="en-US"/>
              <a:t>Supplementary Dashboards</a:t>
            </a:r>
          </a:p>
        </p:txBody>
      </p:sp>
      <p:pic>
        <p:nvPicPr>
          <p:cNvPr id="4" name="Picture 3">
            <a:extLst>
              <a:ext uri="{FF2B5EF4-FFF2-40B4-BE49-F238E27FC236}">
                <a16:creationId xmlns:a16="http://schemas.microsoft.com/office/drawing/2014/main" id="{8964B199-6981-7281-6B66-7E0AB8BE1856}"/>
              </a:ext>
            </a:extLst>
          </p:cNvPr>
          <p:cNvPicPr>
            <a:picLocks noChangeAspect="1"/>
          </p:cNvPicPr>
          <p:nvPr/>
        </p:nvPicPr>
        <p:blipFill>
          <a:blip r:embed="rId2"/>
          <a:stretch>
            <a:fillRect/>
          </a:stretch>
        </p:blipFill>
        <p:spPr>
          <a:xfrm>
            <a:off x="124225" y="636895"/>
            <a:ext cx="3698030" cy="5311254"/>
          </a:xfrm>
          <a:prstGeom prst="rect">
            <a:avLst/>
          </a:prstGeom>
        </p:spPr>
      </p:pic>
      <p:pic>
        <p:nvPicPr>
          <p:cNvPr id="5" name="Picture 4" descr="A graph with numbers and a bar&#10;&#10;AI-generated content may be incorrect.">
            <a:extLst>
              <a:ext uri="{FF2B5EF4-FFF2-40B4-BE49-F238E27FC236}">
                <a16:creationId xmlns:a16="http://schemas.microsoft.com/office/drawing/2014/main" id="{2D312642-1FA4-7A04-A2E9-A6AC0C95D67A}"/>
              </a:ext>
            </a:extLst>
          </p:cNvPr>
          <p:cNvPicPr>
            <a:picLocks noChangeAspect="1"/>
          </p:cNvPicPr>
          <p:nvPr/>
        </p:nvPicPr>
        <p:blipFill>
          <a:blip r:embed="rId3"/>
          <a:stretch>
            <a:fillRect/>
          </a:stretch>
        </p:blipFill>
        <p:spPr>
          <a:xfrm>
            <a:off x="3818982" y="636896"/>
            <a:ext cx="3553201" cy="5311255"/>
          </a:xfrm>
          <a:prstGeom prst="rect">
            <a:avLst/>
          </a:prstGeom>
        </p:spPr>
      </p:pic>
      <p:pic>
        <p:nvPicPr>
          <p:cNvPr id="6" name="Picture 5">
            <a:extLst>
              <a:ext uri="{FF2B5EF4-FFF2-40B4-BE49-F238E27FC236}">
                <a16:creationId xmlns:a16="http://schemas.microsoft.com/office/drawing/2014/main" id="{48EA3DA8-07DB-0D06-EDBB-30E21E86CFBF}"/>
              </a:ext>
            </a:extLst>
          </p:cNvPr>
          <p:cNvPicPr>
            <a:picLocks noChangeAspect="1"/>
          </p:cNvPicPr>
          <p:nvPr/>
        </p:nvPicPr>
        <p:blipFill>
          <a:blip r:embed="rId4"/>
          <a:stretch>
            <a:fillRect/>
          </a:stretch>
        </p:blipFill>
        <p:spPr>
          <a:xfrm>
            <a:off x="7368966" y="636895"/>
            <a:ext cx="4391680" cy="5311254"/>
          </a:xfrm>
          <a:prstGeom prst="rect">
            <a:avLst/>
          </a:prstGeom>
        </p:spPr>
      </p:pic>
      <p:sp>
        <p:nvSpPr>
          <p:cNvPr id="7" name="TextBox 6">
            <a:extLst>
              <a:ext uri="{FF2B5EF4-FFF2-40B4-BE49-F238E27FC236}">
                <a16:creationId xmlns:a16="http://schemas.microsoft.com/office/drawing/2014/main" id="{333E701E-8732-83E6-DC47-47726B44CB7E}"/>
              </a:ext>
            </a:extLst>
          </p:cNvPr>
          <p:cNvSpPr txBox="1"/>
          <p:nvPr/>
        </p:nvSpPr>
        <p:spPr>
          <a:xfrm>
            <a:off x="90985" y="6005014"/>
            <a:ext cx="114527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These dashboards are more focused on the most popular textbooks within each major. This is meant to be supplementary to the first graph.</a:t>
            </a:r>
          </a:p>
        </p:txBody>
      </p:sp>
    </p:spTree>
    <p:extLst>
      <p:ext uri="{BB962C8B-B14F-4D97-AF65-F5344CB8AC3E}">
        <p14:creationId xmlns:p14="http://schemas.microsoft.com/office/powerpoint/2010/main" val="1657723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908F2-C29E-834D-A975-3D1215FA2E32}"/>
            </a:ext>
          </a:extLst>
        </p:cNvPr>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E0087812-12E2-6D02-0830-D8032635D397}"/>
              </a:ext>
            </a:extLst>
          </p:cNvPr>
          <p:cNvPicPr>
            <a:picLocks noChangeAspect="1"/>
          </p:cNvPicPr>
          <p:nvPr/>
        </p:nvPicPr>
        <p:blipFill>
          <a:blip r:embed="rId2"/>
          <a:srcRect r="58671" b="-380"/>
          <a:stretch>
            <a:fillRect/>
          </a:stretch>
        </p:blipFill>
        <p:spPr>
          <a:xfrm>
            <a:off x="560916" y="631663"/>
            <a:ext cx="4540253" cy="5594664"/>
          </a:xfrm>
          <a:prstGeom prst="rect">
            <a:avLst/>
          </a:prstGeom>
          <a:solidFill>
            <a:srgbClr val="FFFFFF">
              <a:shade val="85000"/>
            </a:srgbClr>
          </a:solidFill>
          <a:ln w="88900" cap="sq">
            <a:solidFill>
              <a:srgbClr val="FB64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24970C38-DC97-7F69-9763-24A647869A51}"/>
              </a:ext>
            </a:extLst>
          </p:cNvPr>
          <p:cNvSpPr txBox="1"/>
          <p:nvPr/>
        </p:nvSpPr>
        <p:spPr>
          <a:xfrm>
            <a:off x="5323417" y="635000"/>
            <a:ext cx="609600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Garamond"/>
              </a:rPr>
              <a:t> The graph combines data from the </a:t>
            </a:r>
            <a:r>
              <a:rPr lang="en-US" b="1">
                <a:latin typeface="Garamond"/>
              </a:rPr>
              <a:t>IRA dashboards</a:t>
            </a:r>
            <a:r>
              <a:rPr lang="en-US">
                <a:latin typeface="Garamond"/>
              </a:rPr>
              <a:t> and </a:t>
            </a:r>
            <a:r>
              <a:rPr lang="en-US" b="1">
                <a:latin typeface="Garamond"/>
              </a:rPr>
              <a:t>CELUS usage rates</a:t>
            </a:r>
            <a:r>
              <a:rPr lang="en-US">
                <a:latin typeface="Garamond"/>
              </a:rPr>
              <a:t> to show the relationship between student headcount and textbook interest across semesters for the three majors: </a:t>
            </a:r>
            <a:r>
              <a:rPr lang="en-US" b="1">
                <a:latin typeface="Garamond"/>
              </a:rPr>
              <a:t>Entrepreneurship</a:t>
            </a:r>
            <a:r>
              <a:rPr lang="en-US">
                <a:latin typeface="Garamond"/>
              </a:rPr>
              <a:t>, </a:t>
            </a:r>
            <a:r>
              <a:rPr lang="en-US" b="1">
                <a:latin typeface="Garamond"/>
              </a:rPr>
              <a:t>Sociology</a:t>
            </a:r>
            <a:r>
              <a:rPr lang="en-US">
                <a:latin typeface="Garamond"/>
              </a:rPr>
              <a:t>, and </a:t>
            </a:r>
            <a:r>
              <a:rPr lang="en-US" b="1">
                <a:latin typeface="Garamond"/>
              </a:rPr>
              <a:t>Human Development and Family Sciences</a:t>
            </a:r>
            <a:r>
              <a:rPr lang="en-US">
                <a:latin typeface="Garamond"/>
              </a:rPr>
              <a:t>.</a:t>
            </a:r>
            <a:endParaRPr lang="en-US"/>
          </a:p>
          <a:p>
            <a:endParaRPr lang="en-US">
              <a:latin typeface="Garamond"/>
            </a:endParaRPr>
          </a:p>
          <a:p>
            <a:r>
              <a:rPr lang="en-US">
                <a:latin typeface="Garamond"/>
              </a:rPr>
              <a:t> Each stacked bar represents a semester, displaying headcount alongside shading that reflects CELUS textbook usage. Overall, the visualization suggests that there is </a:t>
            </a:r>
            <a:r>
              <a:rPr lang="en-US" b="1">
                <a:latin typeface="Garamond"/>
              </a:rPr>
              <a:t>little relationship between how many students are in each major and how frequently CELUS textbooks are being used</a:t>
            </a:r>
            <a:r>
              <a:rPr lang="en-US">
                <a:latin typeface="Garamond"/>
              </a:rPr>
              <a:t>.</a:t>
            </a:r>
            <a:endParaRPr lang="en-US"/>
          </a:p>
          <a:p>
            <a:endParaRPr lang="en-US">
              <a:latin typeface="Garamond"/>
            </a:endParaRPr>
          </a:p>
          <a:p>
            <a:endParaRPr lang="en-US">
              <a:latin typeface="Garamond"/>
            </a:endParaRPr>
          </a:p>
          <a:p>
            <a:endParaRPr lang="en-US"/>
          </a:p>
          <a:p>
            <a:endParaRPr lang="en-US"/>
          </a:p>
          <a:p>
            <a:pPr algn="ctr"/>
            <a:endParaRPr lang="en-US"/>
          </a:p>
        </p:txBody>
      </p:sp>
      <p:pic>
        <p:nvPicPr>
          <p:cNvPr id="8" name="Picture 7" descr="A screenshot of a computer&#10;&#10;AI-generated content may be incorrect.">
            <a:extLst>
              <a:ext uri="{FF2B5EF4-FFF2-40B4-BE49-F238E27FC236}">
                <a16:creationId xmlns:a16="http://schemas.microsoft.com/office/drawing/2014/main" id="{90CC7281-A8EC-E86E-5CFC-91939EEE9B01}"/>
              </a:ext>
            </a:extLst>
          </p:cNvPr>
          <p:cNvPicPr>
            <a:picLocks noChangeAspect="1"/>
          </p:cNvPicPr>
          <p:nvPr/>
        </p:nvPicPr>
        <p:blipFill>
          <a:blip r:embed="rId2"/>
          <a:srcRect l="89670" t="-1709" r="-694" b="86667"/>
          <a:stretch>
            <a:fillRect/>
          </a:stretch>
        </p:blipFill>
        <p:spPr>
          <a:xfrm>
            <a:off x="8519584" y="4208830"/>
            <a:ext cx="2899845" cy="2010249"/>
          </a:xfrm>
          <a:prstGeom prst="rect">
            <a:avLst/>
          </a:prstGeom>
          <a:solidFill>
            <a:srgbClr val="FFFFFF">
              <a:shade val="85000"/>
            </a:srgbClr>
          </a:solidFill>
          <a:ln w="88900" cap="sq">
            <a:solidFill>
              <a:srgbClr val="FB64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62431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0E10C-A32F-F426-04FC-59EBF93A7DF2}"/>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A5D3185-0B12-9368-F1A4-485E5488DE0B}"/>
              </a:ext>
            </a:extLst>
          </p:cNvPr>
          <p:cNvSpPr txBox="1"/>
          <p:nvPr/>
        </p:nvSpPr>
        <p:spPr>
          <a:xfrm>
            <a:off x="584026" y="538619"/>
            <a:ext cx="11040127" cy="830997"/>
          </a:xfrm>
          <a:prstGeom prst="rect">
            <a:avLst/>
          </a:prstGeom>
          <a:noFill/>
        </p:spPr>
        <p:txBody>
          <a:bodyPr wrap="square" lIns="91440" tIns="45720" rIns="91440" bIns="45720" rtlCol="0" anchor="t">
            <a:spAutoFit/>
          </a:bodyPr>
          <a:lstStyle/>
          <a:p>
            <a:r>
              <a:rPr lang="en-US" sz="4800">
                <a:solidFill>
                  <a:srgbClr val="FB6400"/>
                </a:solidFill>
                <a:latin typeface="FjallaOne"/>
              </a:rPr>
              <a:t>A look into the process</a:t>
            </a:r>
            <a:endParaRPr lang="en-US" sz="4800">
              <a:solidFill>
                <a:srgbClr val="FB6400"/>
              </a:solidFill>
              <a:latin typeface="FjallaOne" panose="02000506040000020004" pitchFamily="2" charset="77"/>
            </a:endParaRPr>
          </a:p>
        </p:txBody>
      </p:sp>
      <p:sp>
        <p:nvSpPr>
          <p:cNvPr id="11" name="TextBox 10">
            <a:extLst>
              <a:ext uri="{FF2B5EF4-FFF2-40B4-BE49-F238E27FC236}">
                <a16:creationId xmlns:a16="http://schemas.microsoft.com/office/drawing/2014/main" id="{28AE60CC-8FC3-32C3-3230-9D5723D01963}"/>
              </a:ext>
            </a:extLst>
          </p:cNvPr>
          <p:cNvSpPr txBox="1"/>
          <p:nvPr/>
        </p:nvSpPr>
        <p:spPr>
          <a:xfrm>
            <a:off x="571500" y="1279743"/>
            <a:ext cx="11040127" cy="461665"/>
          </a:xfrm>
          <a:prstGeom prst="rect">
            <a:avLst/>
          </a:prstGeom>
          <a:noFill/>
        </p:spPr>
        <p:txBody>
          <a:bodyPr wrap="square" lIns="91440" tIns="45720" rIns="91440" bIns="45720" rtlCol="0" anchor="t">
            <a:spAutoFit/>
          </a:bodyPr>
          <a:lstStyle/>
          <a:p>
            <a:r>
              <a:rPr lang="en-US" sz="2400" b="1">
                <a:solidFill>
                  <a:srgbClr val="63666A"/>
                </a:solidFill>
                <a:latin typeface="Gotham Narrow Bold"/>
              </a:rPr>
              <a:t>Cleaning the data</a:t>
            </a:r>
            <a:endParaRPr lang="en-US" sz="2400" b="1">
              <a:solidFill>
                <a:srgbClr val="63666A"/>
              </a:solidFill>
              <a:latin typeface="Gotham Narrow Bold" pitchFamily="2" charset="0"/>
            </a:endParaRPr>
          </a:p>
        </p:txBody>
      </p:sp>
      <p:sp>
        <p:nvSpPr>
          <p:cNvPr id="5" name="TextBox 4">
            <a:extLst>
              <a:ext uri="{FF2B5EF4-FFF2-40B4-BE49-F238E27FC236}">
                <a16:creationId xmlns:a16="http://schemas.microsoft.com/office/drawing/2014/main" id="{B2725122-695E-ECDE-8A60-17BD7D6BC8FF}"/>
              </a:ext>
            </a:extLst>
          </p:cNvPr>
          <p:cNvSpPr txBox="1"/>
          <p:nvPr/>
        </p:nvSpPr>
        <p:spPr>
          <a:xfrm>
            <a:off x="8325133" y="2558954"/>
            <a:ext cx="3821374"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latin typeface="Garamond"/>
                <a:ea typeface="+mn-lt"/>
                <a:cs typeface="+mn-lt"/>
              </a:rPr>
              <a:t>Cleaned-up data created in Tableau, applying knowledge gained from upper-level courses.</a:t>
            </a:r>
          </a:p>
          <a:p>
            <a:pPr marL="285750" indent="-285750">
              <a:buFont typeface="Arial"/>
              <a:buChar char="•"/>
            </a:pPr>
            <a:endParaRPr lang="en-US" sz="2000">
              <a:latin typeface="Garamond"/>
              <a:ea typeface="+mn-lt"/>
              <a:cs typeface="+mn-lt"/>
            </a:endParaRPr>
          </a:p>
          <a:p>
            <a:pPr marL="285750" indent="-285750">
              <a:buFont typeface="Arial"/>
              <a:buChar char="•"/>
            </a:pPr>
            <a:r>
              <a:rPr lang="en-US" sz="2000">
                <a:latin typeface="Garamond"/>
                <a:ea typeface="+mn-lt"/>
                <a:cs typeface="+mn-lt"/>
              </a:rPr>
              <a:t>Process took approximately 30 minutes.</a:t>
            </a:r>
          </a:p>
          <a:p>
            <a:pPr marL="285750" indent="-285750">
              <a:buFont typeface="Arial"/>
              <a:buChar char="•"/>
            </a:pPr>
            <a:endParaRPr lang="en-US" sz="2000">
              <a:latin typeface="Garamond"/>
              <a:ea typeface="+mn-lt"/>
              <a:cs typeface="+mn-lt"/>
            </a:endParaRPr>
          </a:p>
          <a:p>
            <a:pPr marL="285750" indent="-285750">
              <a:buFont typeface="Arial"/>
              <a:buChar char="•"/>
            </a:pPr>
            <a:r>
              <a:rPr lang="en-US" sz="2000">
                <a:latin typeface="Garamond"/>
                <a:ea typeface="+mn-lt"/>
                <a:cs typeface="+mn-lt"/>
              </a:rPr>
              <a:t>Completed during my second year as an intern.</a:t>
            </a:r>
          </a:p>
          <a:p>
            <a:pPr marL="285750" indent="-285750">
              <a:buFont typeface="Arial"/>
              <a:buChar char="•"/>
            </a:pPr>
            <a:endParaRPr lang="en-US" sz="2000">
              <a:latin typeface="Garamond"/>
              <a:ea typeface="+mn-lt"/>
              <a:cs typeface="+mn-lt"/>
            </a:endParaRPr>
          </a:p>
          <a:p>
            <a:pPr marL="285750" indent="-285750">
              <a:buFont typeface="Arial"/>
              <a:buChar char="•"/>
            </a:pPr>
            <a:r>
              <a:rPr lang="en-US" sz="2000">
                <a:latin typeface="Garamond"/>
                <a:ea typeface="+mn-lt"/>
                <a:cs typeface="+mn-lt"/>
              </a:rPr>
              <a:t>Able to analyze more information in significantly less time.</a:t>
            </a:r>
          </a:p>
          <a:p>
            <a:endParaRPr lang="en-US" sz="2000" b="1"/>
          </a:p>
        </p:txBody>
      </p:sp>
      <p:pic>
        <p:nvPicPr>
          <p:cNvPr id="3" name="Picture 2">
            <a:extLst>
              <a:ext uri="{FF2B5EF4-FFF2-40B4-BE49-F238E27FC236}">
                <a16:creationId xmlns:a16="http://schemas.microsoft.com/office/drawing/2014/main" id="{4AF97702-8691-D577-59FA-2B8C0D03CDB4}"/>
              </a:ext>
            </a:extLst>
          </p:cNvPr>
          <p:cNvPicPr>
            <a:picLocks noChangeAspect="1"/>
          </p:cNvPicPr>
          <p:nvPr/>
        </p:nvPicPr>
        <p:blipFill>
          <a:blip r:embed="rId2"/>
          <a:stretch>
            <a:fillRect/>
          </a:stretch>
        </p:blipFill>
        <p:spPr>
          <a:xfrm>
            <a:off x="275999" y="1910685"/>
            <a:ext cx="7932359" cy="4572001"/>
          </a:xfrm>
          <a:prstGeom prst="rect">
            <a:avLst/>
          </a:prstGeom>
          <a:solidFill>
            <a:srgbClr val="FFFFFF">
              <a:shade val="85000"/>
            </a:srgbClr>
          </a:solidFill>
          <a:ln w="88900" cap="sq">
            <a:solidFill>
              <a:srgbClr val="FB64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DC79E255-EB2B-ABE1-A768-58F05DE3CE2C}"/>
              </a:ext>
            </a:extLst>
          </p:cNvPr>
          <p:cNvSpPr txBox="1"/>
          <p:nvPr/>
        </p:nvSpPr>
        <p:spPr>
          <a:xfrm>
            <a:off x="8370626" y="1853820"/>
            <a:ext cx="373038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latin typeface="Garamond"/>
              </a:rPr>
              <a:t>THIS YEAR:</a:t>
            </a:r>
          </a:p>
        </p:txBody>
      </p:sp>
    </p:spTree>
    <p:extLst>
      <p:ext uri="{BB962C8B-B14F-4D97-AF65-F5344CB8AC3E}">
        <p14:creationId xmlns:p14="http://schemas.microsoft.com/office/powerpoint/2010/main" val="1434729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0B146-375F-0B30-F263-AFC214DD513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4EE9024-A477-B527-6AE6-D1652B406F90}"/>
              </a:ext>
            </a:extLst>
          </p:cNvPr>
          <p:cNvSpPr txBox="1"/>
          <p:nvPr/>
        </p:nvSpPr>
        <p:spPr>
          <a:xfrm>
            <a:off x="265578" y="538619"/>
            <a:ext cx="11040127" cy="830997"/>
          </a:xfrm>
          <a:prstGeom prst="rect">
            <a:avLst/>
          </a:prstGeom>
          <a:noFill/>
        </p:spPr>
        <p:txBody>
          <a:bodyPr wrap="square" lIns="91440" tIns="45720" rIns="91440" bIns="45720" rtlCol="0" anchor="t">
            <a:spAutoFit/>
          </a:bodyPr>
          <a:lstStyle/>
          <a:p>
            <a:r>
              <a:rPr lang="en-US" sz="4800">
                <a:solidFill>
                  <a:srgbClr val="FB6400"/>
                </a:solidFill>
                <a:latin typeface="FjallaOne"/>
              </a:rPr>
              <a:t>Class – Project Fit</a:t>
            </a:r>
            <a:endParaRPr lang="en-US" sz="4800">
              <a:solidFill>
                <a:srgbClr val="FB6400"/>
              </a:solidFill>
              <a:latin typeface="FjallaOne" panose="02000506040000020004" pitchFamily="2" charset="77"/>
            </a:endParaRPr>
          </a:p>
        </p:txBody>
      </p:sp>
      <p:sp>
        <p:nvSpPr>
          <p:cNvPr id="11" name="TextBox 10">
            <a:extLst>
              <a:ext uri="{FF2B5EF4-FFF2-40B4-BE49-F238E27FC236}">
                <a16:creationId xmlns:a16="http://schemas.microsoft.com/office/drawing/2014/main" id="{158DBF9E-DD63-7AD3-30CB-2A2AAC591C6A}"/>
              </a:ext>
            </a:extLst>
          </p:cNvPr>
          <p:cNvSpPr txBox="1"/>
          <p:nvPr/>
        </p:nvSpPr>
        <p:spPr>
          <a:xfrm>
            <a:off x="264425" y="1256997"/>
            <a:ext cx="11040127" cy="461665"/>
          </a:xfrm>
          <a:prstGeom prst="rect">
            <a:avLst/>
          </a:prstGeom>
          <a:noFill/>
        </p:spPr>
        <p:txBody>
          <a:bodyPr wrap="square" lIns="91440" tIns="45720" rIns="91440" bIns="45720" rtlCol="0" anchor="t">
            <a:spAutoFit/>
          </a:bodyPr>
          <a:lstStyle/>
          <a:p>
            <a:r>
              <a:rPr lang="en-US" sz="2400" b="1">
                <a:solidFill>
                  <a:srgbClr val="63666A"/>
                </a:solidFill>
                <a:latin typeface="Gotham Narrow Bold"/>
              </a:rPr>
              <a:t>Data Analytics components of the internship</a:t>
            </a:r>
            <a:endParaRPr lang="en-US" sz="2400" b="1">
              <a:solidFill>
                <a:srgbClr val="63666A"/>
              </a:solidFill>
              <a:latin typeface="Gotham Narrow Bold" pitchFamily="2" charset="0"/>
            </a:endParaRPr>
          </a:p>
        </p:txBody>
      </p:sp>
      <p:pic>
        <p:nvPicPr>
          <p:cNvPr id="3" name="Picture 2">
            <a:extLst>
              <a:ext uri="{FF2B5EF4-FFF2-40B4-BE49-F238E27FC236}">
                <a16:creationId xmlns:a16="http://schemas.microsoft.com/office/drawing/2014/main" id="{A4FE5F76-290C-121C-C5FD-5EEF7397CE12}"/>
              </a:ext>
            </a:extLst>
          </p:cNvPr>
          <p:cNvPicPr>
            <a:picLocks noChangeAspect="1"/>
          </p:cNvPicPr>
          <p:nvPr/>
        </p:nvPicPr>
        <p:blipFill>
          <a:blip r:embed="rId2"/>
          <a:stretch>
            <a:fillRect/>
          </a:stretch>
        </p:blipFill>
        <p:spPr>
          <a:xfrm>
            <a:off x="261582" y="1866796"/>
            <a:ext cx="7995315" cy="4568796"/>
          </a:xfrm>
          <a:prstGeom prst="rect">
            <a:avLst/>
          </a:prstGeom>
          <a:solidFill>
            <a:srgbClr val="FFFFFF">
              <a:shade val="85000"/>
            </a:srgbClr>
          </a:solidFill>
          <a:ln w="88900" cap="sq">
            <a:solidFill>
              <a:srgbClr val="FA64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32B17676-49FE-FB7C-EE97-5E89A5247C34}"/>
              </a:ext>
            </a:extLst>
          </p:cNvPr>
          <p:cNvSpPr txBox="1"/>
          <p:nvPr/>
        </p:nvSpPr>
        <p:spPr>
          <a:xfrm>
            <a:off x="8370626" y="1740089"/>
            <a:ext cx="3821371"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latin typeface="Garamond"/>
                <a:ea typeface="+mn-lt"/>
                <a:cs typeface="+mn-lt"/>
              </a:rPr>
              <a:t>This line graph displays textbook usage over time since 2022 across 13 majors. A trendline highlights the overall increase in usage rates, which could indicate either higher library usage or improved data collection by CELUS as the software has been refined. </a:t>
            </a:r>
            <a:endParaRPr lang="en-US"/>
          </a:p>
          <a:p>
            <a:pPr marL="285750" indent="-285750">
              <a:buFont typeface="Arial"/>
              <a:buChar char="•"/>
            </a:pPr>
            <a:r>
              <a:rPr lang="en-US">
                <a:latin typeface="Garamond"/>
                <a:ea typeface="+mn-lt"/>
                <a:cs typeface="+mn-lt"/>
              </a:rPr>
              <a:t>The original dashboard is interactive, allowing users to filter the data by specific majors and by classification, such as graduate or undergraduate students.</a:t>
            </a:r>
          </a:p>
          <a:p>
            <a:pPr marL="285750" indent="-285750">
              <a:buFont typeface="Arial"/>
              <a:buChar char="•"/>
            </a:pPr>
            <a:r>
              <a:rPr lang="en-US">
                <a:latin typeface="Garamond"/>
                <a:ea typeface="+mn-lt"/>
                <a:cs typeface="+mn-lt"/>
              </a:rPr>
              <a:t>From this graph, it is clear that the highest concentration of usage occurs during the months of October and November.</a:t>
            </a:r>
          </a:p>
        </p:txBody>
      </p:sp>
    </p:spTree>
    <p:extLst>
      <p:ext uri="{BB962C8B-B14F-4D97-AF65-F5344CB8AC3E}">
        <p14:creationId xmlns:p14="http://schemas.microsoft.com/office/powerpoint/2010/main" val="2211561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B231E-4562-4E1E-36AD-248C8944779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2466878-CD0D-3D3B-DCB9-41771318ADCA}"/>
              </a:ext>
            </a:extLst>
          </p:cNvPr>
          <p:cNvSpPr txBox="1"/>
          <p:nvPr/>
        </p:nvSpPr>
        <p:spPr>
          <a:xfrm>
            <a:off x="606328" y="538619"/>
            <a:ext cx="11040127" cy="830997"/>
          </a:xfrm>
          <a:prstGeom prst="rect">
            <a:avLst/>
          </a:prstGeom>
          <a:noFill/>
        </p:spPr>
        <p:txBody>
          <a:bodyPr wrap="square" rtlCol="0">
            <a:spAutoFit/>
          </a:bodyPr>
          <a:lstStyle/>
          <a:p>
            <a:r>
              <a:rPr lang="en-US" sz="4800">
                <a:solidFill>
                  <a:srgbClr val="FB6400"/>
                </a:solidFill>
                <a:latin typeface="FjallaOne" panose="02000506040000020004" pitchFamily="2" charset="77"/>
              </a:rPr>
              <a:t>Overview &amp; Introductions</a:t>
            </a:r>
          </a:p>
        </p:txBody>
      </p:sp>
      <p:sp>
        <p:nvSpPr>
          <p:cNvPr id="12" name="TextBox 11">
            <a:extLst>
              <a:ext uri="{FF2B5EF4-FFF2-40B4-BE49-F238E27FC236}">
                <a16:creationId xmlns:a16="http://schemas.microsoft.com/office/drawing/2014/main" id="{F324171D-7763-6F48-FEBB-52DE124DD7D2}"/>
              </a:ext>
            </a:extLst>
          </p:cNvPr>
          <p:cNvSpPr txBox="1"/>
          <p:nvPr/>
        </p:nvSpPr>
        <p:spPr>
          <a:xfrm>
            <a:off x="758989" y="1799372"/>
            <a:ext cx="10734804" cy="4520009"/>
          </a:xfrm>
          <a:prstGeom prst="rect">
            <a:avLst/>
          </a:prstGeom>
          <a:noFill/>
        </p:spPr>
        <p:txBody>
          <a:bodyPr wrap="square" rtlCol="0">
            <a:noAutofit/>
          </a:bodyPr>
          <a:lstStyle/>
          <a:p>
            <a:pPr marL="342900" indent="-342900">
              <a:lnSpc>
                <a:spcPct val="125000"/>
              </a:lnSpc>
              <a:buFont typeface="Arial" panose="020B0604020202020204" pitchFamily="34" charset="0"/>
              <a:buChar char="•"/>
            </a:pPr>
            <a:r>
              <a:rPr lang="en-US" sz="2400" b="1"/>
              <a:t>Megan Macken</a:t>
            </a:r>
            <a:r>
              <a:rPr lang="en-US" sz="2400"/>
              <a:t>, Head, DRDS</a:t>
            </a:r>
          </a:p>
          <a:p>
            <a:pPr marL="800100" lvl="1" indent="-342900">
              <a:lnSpc>
                <a:spcPct val="125000"/>
              </a:lnSpc>
              <a:buFont typeface="Arial" panose="020B0604020202020204" pitchFamily="34" charset="0"/>
              <a:buChar char="•"/>
            </a:pPr>
            <a:r>
              <a:rPr lang="en-US" sz="2400"/>
              <a:t>Some context for this project</a:t>
            </a:r>
          </a:p>
          <a:p>
            <a:pPr marL="285750" indent="-285750">
              <a:lnSpc>
                <a:spcPct val="125000"/>
              </a:lnSpc>
              <a:buFont typeface="Arial" panose="020B0604020202020204" pitchFamily="34" charset="0"/>
              <a:buChar char="•"/>
            </a:pPr>
            <a:r>
              <a:rPr lang="en-US" sz="2400" b="1"/>
              <a:t>Jenny Bodenhamer</a:t>
            </a:r>
            <a:r>
              <a:rPr lang="en-US" sz="2400"/>
              <a:t>, Assistant Head, DRDS</a:t>
            </a:r>
          </a:p>
          <a:p>
            <a:pPr marL="742950" lvl="1" indent="-285750">
              <a:lnSpc>
                <a:spcPct val="125000"/>
              </a:lnSpc>
              <a:buFont typeface="Arial" panose="020B0604020202020204" pitchFamily="34" charset="0"/>
              <a:buChar char="•"/>
            </a:pPr>
            <a:r>
              <a:rPr lang="en-US" sz="2400"/>
              <a:t>How the internship came about</a:t>
            </a:r>
          </a:p>
          <a:p>
            <a:pPr marL="742950" lvl="1" indent="-285750">
              <a:lnSpc>
                <a:spcPct val="125000"/>
              </a:lnSpc>
              <a:buFont typeface="Arial" panose="020B0604020202020204" pitchFamily="34" charset="0"/>
              <a:buChar char="•"/>
            </a:pPr>
            <a:r>
              <a:rPr lang="en-US" sz="2400"/>
              <a:t>Data sources</a:t>
            </a:r>
          </a:p>
          <a:p>
            <a:pPr marL="285750" indent="-285750">
              <a:lnSpc>
                <a:spcPct val="125000"/>
              </a:lnSpc>
              <a:buFont typeface="Arial" panose="020B0604020202020204" pitchFamily="34" charset="0"/>
              <a:buChar char="•"/>
            </a:pPr>
            <a:r>
              <a:rPr lang="en-US" sz="2400" b="1"/>
              <a:t>Ana Parrett</a:t>
            </a:r>
            <a:r>
              <a:rPr lang="en-US" sz="2400"/>
              <a:t>, DRDS Intern</a:t>
            </a:r>
          </a:p>
          <a:p>
            <a:pPr marL="742950" lvl="1" indent="-285750">
              <a:lnSpc>
                <a:spcPct val="125000"/>
              </a:lnSpc>
              <a:buFont typeface="Arial" panose="020B0604020202020204" pitchFamily="34" charset="0"/>
              <a:buChar char="•"/>
            </a:pPr>
            <a:r>
              <a:rPr lang="en-US" sz="2400"/>
              <a:t>Internship project and results</a:t>
            </a:r>
          </a:p>
          <a:p>
            <a:pPr marL="285750" indent="-285750">
              <a:lnSpc>
                <a:spcPct val="125000"/>
              </a:lnSpc>
              <a:buFont typeface="Arial" panose="020B0604020202020204" pitchFamily="34" charset="0"/>
              <a:buChar char="•"/>
            </a:pPr>
            <a:r>
              <a:rPr lang="en-US" sz="2400" b="1"/>
              <a:t>Rebekah Silverstein</a:t>
            </a:r>
            <a:r>
              <a:rPr lang="en-US" sz="2400"/>
              <a:t>, Digital Services Librarian, DRDS</a:t>
            </a:r>
          </a:p>
          <a:p>
            <a:pPr marL="742950" lvl="1" indent="-285750">
              <a:lnSpc>
                <a:spcPct val="125000"/>
              </a:lnSpc>
              <a:buFont typeface="Arial" panose="020B0604020202020204" pitchFamily="34" charset="0"/>
              <a:buChar char="•"/>
            </a:pPr>
            <a:r>
              <a:rPr lang="en-US" sz="2400"/>
              <a:t>Ethical data considerations for conducting projects like this</a:t>
            </a:r>
          </a:p>
          <a:p>
            <a:pPr marL="285750" indent="-285750">
              <a:lnSpc>
                <a:spcPct val="125000"/>
              </a:lnSpc>
              <a:buFont typeface="Arial" panose="020B0604020202020204" pitchFamily="34" charset="0"/>
              <a:buChar char="•"/>
            </a:pPr>
            <a:endParaRPr lang="en-US" sz="2400"/>
          </a:p>
          <a:p>
            <a:pPr marL="285750" indent="-285750">
              <a:lnSpc>
                <a:spcPct val="125000"/>
              </a:lnSpc>
              <a:buFont typeface="Arial" panose="020B0604020202020204" pitchFamily="34" charset="0"/>
              <a:buChar char="•"/>
            </a:pPr>
            <a:endParaRPr lang="en-US" sz="2400"/>
          </a:p>
        </p:txBody>
      </p:sp>
      <p:sp>
        <p:nvSpPr>
          <p:cNvPr id="2" name="TextBox 1">
            <a:extLst>
              <a:ext uri="{FF2B5EF4-FFF2-40B4-BE49-F238E27FC236}">
                <a16:creationId xmlns:a16="http://schemas.microsoft.com/office/drawing/2014/main" id="{4E96016A-4469-E9AD-8B26-2CE15D83A76D}"/>
              </a:ext>
            </a:extLst>
          </p:cNvPr>
          <p:cNvSpPr txBox="1"/>
          <p:nvPr/>
        </p:nvSpPr>
        <p:spPr>
          <a:xfrm>
            <a:off x="654454" y="1345552"/>
            <a:ext cx="10474757" cy="461665"/>
          </a:xfrm>
          <a:prstGeom prst="rect">
            <a:avLst/>
          </a:prstGeom>
          <a:noFill/>
        </p:spPr>
        <p:txBody>
          <a:bodyPr wrap="square" rtlCol="0">
            <a:spAutoFit/>
          </a:bodyPr>
          <a:lstStyle/>
          <a:p>
            <a:r>
              <a:rPr lang="en-US" sz="2400" b="1">
                <a:solidFill>
                  <a:srgbClr val="63666A"/>
                </a:solidFill>
                <a:latin typeface="Gotham Narrow Bold" pitchFamily="2" charset="0"/>
              </a:rPr>
              <a:t>OSU Libraries Digital Resources &amp; Discovery Services</a:t>
            </a:r>
          </a:p>
        </p:txBody>
      </p:sp>
    </p:spTree>
    <p:extLst>
      <p:ext uri="{BB962C8B-B14F-4D97-AF65-F5344CB8AC3E}">
        <p14:creationId xmlns:p14="http://schemas.microsoft.com/office/powerpoint/2010/main" val="12451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44654-A735-B6E2-CEF9-6D61676711E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43EC3948-DBF7-00CE-539A-66F5B1B4414C}"/>
              </a:ext>
            </a:extLst>
          </p:cNvPr>
          <p:cNvSpPr txBox="1"/>
          <p:nvPr/>
        </p:nvSpPr>
        <p:spPr>
          <a:xfrm>
            <a:off x="584026" y="538619"/>
            <a:ext cx="11040127" cy="830997"/>
          </a:xfrm>
          <a:prstGeom prst="rect">
            <a:avLst/>
          </a:prstGeom>
          <a:noFill/>
        </p:spPr>
        <p:txBody>
          <a:bodyPr wrap="square" lIns="91440" tIns="45720" rIns="91440" bIns="45720" rtlCol="0" anchor="t">
            <a:spAutoFit/>
          </a:bodyPr>
          <a:lstStyle/>
          <a:p>
            <a:r>
              <a:rPr lang="en-US" sz="4800">
                <a:solidFill>
                  <a:srgbClr val="FB6400"/>
                </a:solidFill>
                <a:latin typeface="FjallaOne"/>
              </a:rPr>
              <a:t>Class – Project Fit</a:t>
            </a:r>
            <a:endParaRPr lang="en-US" sz="4800">
              <a:solidFill>
                <a:srgbClr val="FB6400"/>
              </a:solidFill>
              <a:latin typeface="FjallaOne" panose="02000506040000020004" pitchFamily="2" charset="77"/>
            </a:endParaRPr>
          </a:p>
        </p:txBody>
      </p:sp>
      <p:sp>
        <p:nvSpPr>
          <p:cNvPr id="11" name="TextBox 10">
            <a:extLst>
              <a:ext uri="{FF2B5EF4-FFF2-40B4-BE49-F238E27FC236}">
                <a16:creationId xmlns:a16="http://schemas.microsoft.com/office/drawing/2014/main" id="{4029256E-F511-AA00-004B-F53025A8E8BB}"/>
              </a:ext>
            </a:extLst>
          </p:cNvPr>
          <p:cNvSpPr txBox="1"/>
          <p:nvPr/>
        </p:nvSpPr>
        <p:spPr>
          <a:xfrm>
            <a:off x="571500" y="1279743"/>
            <a:ext cx="11040127" cy="461665"/>
          </a:xfrm>
          <a:prstGeom prst="rect">
            <a:avLst/>
          </a:prstGeom>
          <a:noFill/>
        </p:spPr>
        <p:txBody>
          <a:bodyPr wrap="square" lIns="91440" tIns="45720" rIns="91440" bIns="45720" rtlCol="0" anchor="t">
            <a:spAutoFit/>
          </a:bodyPr>
          <a:lstStyle/>
          <a:p>
            <a:r>
              <a:rPr lang="en-US" sz="2400" b="1">
                <a:solidFill>
                  <a:srgbClr val="63666A"/>
                </a:solidFill>
                <a:latin typeface="Gotham Narrow Bold"/>
              </a:rPr>
              <a:t>Data Analytics components of the internship</a:t>
            </a:r>
            <a:endParaRPr lang="en-US" sz="2400" b="1">
              <a:solidFill>
                <a:srgbClr val="63666A"/>
              </a:solidFill>
              <a:latin typeface="Gotham Narrow Bold" pitchFamily="2" charset="0"/>
            </a:endParaRPr>
          </a:p>
        </p:txBody>
      </p:sp>
      <p:pic>
        <p:nvPicPr>
          <p:cNvPr id="3" name="Picture 2" descr="A screenshot of a computer&#10;&#10;AI-generated content may be incorrect.">
            <a:extLst>
              <a:ext uri="{FF2B5EF4-FFF2-40B4-BE49-F238E27FC236}">
                <a16:creationId xmlns:a16="http://schemas.microsoft.com/office/drawing/2014/main" id="{0BBDE7DD-63A2-3F8C-9450-E3A7717D9F50}"/>
              </a:ext>
            </a:extLst>
          </p:cNvPr>
          <p:cNvPicPr>
            <a:picLocks noChangeAspect="1"/>
          </p:cNvPicPr>
          <p:nvPr/>
        </p:nvPicPr>
        <p:blipFill>
          <a:blip r:embed="rId2"/>
          <a:stretch>
            <a:fillRect/>
          </a:stretch>
        </p:blipFill>
        <p:spPr>
          <a:xfrm>
            <a:off x="580028" y="1864712"/>
            <a:ext cx="9413318" cy="4743561"/>
          </a:xfrm>
          <a:prstGeom prst="rect">
            <a:avLst/>
          </a:prstGeom>
          <a:ln w="38100" cap="sq">
            <a:solidFill>
              <a:srgbClr val="FB64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F0C4A41E-1590-BA28-085B-203A7B987542}"/>
              </a:ext>
            </a:extLst>
          </p:cNvPr>
          <p:cNvSpPr txBox="1"/>
          <p:nvPr/>
        </p:nvSpPr>
        <p:spPr>
          <a:xfrm>
            <a:off x="4791247" y="2160895"/>
            <a:ext cx="3784095"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Garamond"/>
                <a:ea typeface="+mn-lt"/>
                <a:cs typeface="+mn-lt"/>
              </a:rPr>
              <a:t>This stacked bar chart illustrates the usage of a specific database by each major. It shows that </a:t>
            </a:r>
            <a:r>
              <a:rPr lang="en-US" sz="1600" err="1">
                <a:latin typeface="Garamond"/>
                <a:ea typeface="+mn-lt"/>
                <a:cs typeface="+mn-lt"/>
              </a:rPr>
              <a:t>Ebook</a:t>
            </a:r>
            <a:r>
              <a:rPr lang="en-US" sz="1600">
                <a:latin typeface="Garamond"/>
                <a:ea typeface="+mn-lt"/>
                <a:cs typeface="+mn-lt"/>
              </a:rPr>
              <a:t> Central is the most heavily used database, reaching up to 44,000 uses in a year. The next most used database is ScienceDirect, which is almost exclusively accessed by Psychology majors.</a:t>
            </a:r>
          </a:p>
          <a:p>
            <a:endParaRPr lang="en-US" sz="1600">
              <a:latin typeface="Garamond"/>
            </a:endParaRPr>
          </a:p>
          <a:p>
            <a:r>
              <a:rPr lang="en-US" sz="1600">
                <a:latin typeface="Garamond"/>
                <a:ea typeface="+mn-lt"/>
                <a:cs typeface="+mn-lt"/>
              </a:rPr>
              <a:t>Upon closer inspection, it becomes clear that Sociology majors use nearly all of the databases, indicating a broad engagement across different resources.</a:t>
            </a:r>
            <a:endParaRPr lang="en-US">
              <a:latin typeface="Garamond"/>
              <a:ea typeface="+mn-lt"/>
              <a:cs typeface="+mn-lt"/>
            </a:endParaRPr>
          </a:p>
        </p:txBody>
      </p:sp>
      <p:pic>
        <p:nvPicPr>
          <p:cNvPr id="5" name="Picture 4" descr="A black and orange logo&#10;&#10;AI-generated content may be incorrect.">
            <a:extLst>
              <a:ext uri="{FF2B5EF4-FFF2-40B4-BE49-F238E27FC236}">
                <a16:creationId xmlns:a16="http://schemas.microsoft.com/office/drawing/2014/main" id="{D5CEE142-EF54-9B06-1B8A-0B1D915B4A12}"/>
              </a:ext>
            </a:extLst>
          </p:cNvPr>
          <p:cNvPicPr>
            <a:picLocks noChangeAspect="1"/>
          </p:cNvPicPr>
          <p:nvPr/>
        </p:nvPicPr>
        <p:blipFill>
          <a:blip r:embed="rId3"/>
          <a:stretch>
            <a:fillRect/>
          </a:stretch>
        </p:blipFill>
        <p:spPr>
          <a:xfrm>
            <a:off x="10644345" y="5651223"/>
            <a:ext cx="970745" cy="949579"/>
          </a:xfrm>
          <a:prstGeom prst="rect">
            <a:avLst/>
          </a:prstGeom>
        </p:spPr>
      </p:pic>
      <p:pic>
        <p:nvPicPr>
          <p:cNvPr id="6" name="Picture 5" descr="A black and orange logo&#10;&#10;AI-generated content may be incorrect.">
            <a:extLst>
              <a:ext uri="{FF2B5EF4-FFF2-40B4-BE49-F238E27FC236}">
                <a16:creationId xmlns:a16="http://schemas.microsoft.com/office/drawing/2014/main" id="{FB3E09CB-4EC2-9746-D0AB-E7215E523400}"/>
              </a:ext>
            </a:extLst>
          </p:cNvPr>
          <p:cNvPicPr>
            <a:picLocks noChangeAspect="1"/>
          </p:cNvPicPr>
          <p:nvPr/>
        </p:nvPicPr>
        <p:blipFill>
          <a:blip r:embed="rId3"/>
          <a:stretch>
            <a:fillRect/>
          </a:stretch>
        </p:blipFill>
        <p:spPr>
          <a:xfrm>
            <a:off x="10644344" y="1862389"/>
            <a:ext cx="970745" cy="949579"/>
          </a:xfrm>
          <a:prstGeom prst="rect">
            <a:avLst/>
          </a:prstGeom>
        </p:spPr>
      </p:pic>
    </p:spTree>
    <p:extLst>
      <p:ext uri="{BB962C8B-B14F-4D97-AF65-F5344CB8AC3E}">
        <p14:creationId xmlns:p14="http://schemas.microsoft.com/office/powerpoint/2010/main" val="1920746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28830-461A-30ED-1933-0C49CA8D2725}"/>
              </a:ext>
            </a:extLst>
          </p:cNvPr>
          <p:cNvSpPr>
            <a:spLocks noGrp="1"/>
          </p:cNvSpPr>
          <p:nvPr>
            <p:ph type="title"/>
          </p:nvPr>
        </p:nvSpPr>
        <p:spPr/>
        <p:txBody>
          <a:bodyPr/>
          <a:lstStyle/>
          <a:p>
            <a:r>
              <a:rPr lang="en-US" b="1">
                <a:solidFill>
                  <a:srgbClr val="FA6400"/>
                </a:solidFill>
                <a:latin typeface="Garamond"/>
              </a:rPr>
              <a:t>Things I learned:</a:t>
            </a:r>
          </a:p>
        </p:txBody>
      </p:sp>
      <p:sp>
        <p:nvSpPr>
          <p:cNvPr id="3" name="Content Placeholder 2">
            <a:extLst>
              <a:ext uri="{FF2B5EF4-FFF2-40B4-BE49-F238E27FC236}">
                <a16:creationId xmlns:a16="http://schemas.microsoft.com/office/drawing/2014/main" id="{E37159C8-25DD-AA0E-8A4C-1B8DBE7F083E}"/>
              </a:ext>
            </a:extLst>
          </p:cNvPr>
          <p:cNvSpPr>
            <a:spLocks noGrp="1"/>
          </p:cNvSpPr>
          <p:nvPr>
            <p:ph idx="1"/>
          </p:nvPr>
        </p:nvSpPr>
        <p:spPr>
          <a:xfrm>
            <a:off x="838200" y="1825625"/>
            <a:ext cx="10913659" cy="4351338"/>
          </a:xfrm>
        </p:spPr>
        <p:txBody>
          <a:bodyPr vert="horz" lIns="91440" tIns="45720" rIns="91440" bIns="45720" rtlCol="0" anchor="t">
            <a:normAutofit lnSpcReduction="10000"/>
          </a:bodyPr>
          <a:lstStyle/>
          <a:p>
            <a:r>
              <a:rPr lang="en-US" sz="1800" b="1">
                <a:latin typeface="Garamond"/>
              </a:rPr>
              <a:t>I gained experience in using data visualization tools, such as Tableau, to read data spreadsheets, although I discovered that sometimes these tools would not read the data provided by CELUS without some manual intervention. </a:t>
            </a:r>
          </a:p>
          <a:p>
            <a:endParaRPr lang="en-US" sz="1800" b="1">
              <a:latin typeface="Garamond"/>
            </a:endParaRPr>
          </a:p>
          <a:p>
            <a:r>
              <a:rPr lang="en-US" sz="1800" b="1">
                <a:latin typeface="Garamond"/>
              </a:rPr>
              <a:t>I learned how to draw connections between different spreadsheets to make more sense of the data. </a:t>
            </a:r>
          </a:p>
          <a:p>
            <a:endParaRPr lang="en-US" sz="1800" b="1">
              <a:latin typeface="Garamond"/>
            </a:endParaRPr>
          </a:p>
          <a:p>
            <a:r>
              <a:rPr lang="en-US" sz="1800" b="1">
                <a:latin typeface="Garamond"/>
              </a:rPr>
              <a:t>I developed an increased understanding that professionals who work with data often need to familiarize themselves with the unique jargon of their environment in effectively communicating the knowledge they gained. Understanding the language of the environment one is in is crucial to understanding which questions to ask.</a:t>
            </a:r>
            <a:endParaRPr lang="en-US" b="1"/>
          </a:p>
          <a:p>
            <a:endParaRPr lang="en-US" sz="1800" b="1">
              <a:latin typeface="Garamond"/>
            </a:endParaRPr>
          </a:p>
          <a:p>
            <a:r>
              <a:rPr lang="en-US" sz="1800" b="1">
                <a:latin typeface="Garamond"/>
              </a:rPr>
              <a:t>I learned how to manipulate filters with visualized data to make the data more interactive. </a:t>
            </a:r>
          </a:p>
          <a:p>
            <a:endParaRPr lang="en-US" sz="1800" b="1">
              <a:latin typeface="Garamond"/>
            </a:endParaRPr>
          </a:p>
          <a:p>
            <a:r>
              <a:rPr lang="en-US" sz="1800" b="1">
                <a:latin typeface="Garamond"/>
              </a:rPr>
              <a:t>I developed my project management abilities by managing multiple tasks efficiently. </a:t>
            </a:r>
          </a:p>
          <a:p>
            <a:endParaRPr lang="en-US">
              <a:latin typeface="Garamond"/>
            </a:endParaRPr>
          </a:p>
        </p:txBody>
      </p:sp>
      <p:pic>
        <p:nvPicPr>
          <p:cNvPr id="5" name="Picture 4" descr="A black and orange logo&#10;&#10;AI-generated content may be incorrect.">
            <a:extLst>
              <a:ext uri="{FF2B5EF4-FFF2-40B4-BE49-F238E27FC236}">
                <a16:creationId xmlns:a16="http://schemas.microsoft.com/office/drawing/2014/main" id="{7632D22B-42BC-0420-44EB-59A7C455FF9D}"/>
              </a:ext>
            </a:extLst>
          </p:cNvPr>
          <p:cNvPicPr>
            <a:picLocks noChangeAspect="1"/>
          </p:cNvPicPr>
          <p:nvPr/>
        </p:nvPicPr>
        <p:blipFill>
          <a:blip r:embed="rId2"/>
          <a:stretch>
            <a:fillRect/>
          </a:stretch>
        </p:blipFill>
        <p:spPr>
          <a:xfrm>
            <a:off x="442644" y="1820706"/>
            <a:ext cx="584059" cy="574266"/>
          </a:xfrm>
          <a:prstGeom prst="rect">
            <a:avLst/>
          </a:prstGeom>
        </p:spPr>
      </p:pic>
      <p:pic>
        <p:nvPicPr>
          <p:cNvPr id="6" name="Picture 5" descr="A black and orange logo&#10;&#10;AI-generated content may be incorrect.">
            <a:extLst>
              <a:ext uri="{FF2B5EF4-FFF2-40B4-BE49-F238E27FC236}">
                <a16:creationId xmlns:a16="http://schemas.microsoft.com/office/drawing/2014/main" id="{5D2E0593-3FB8-3E81-7934-D5556DD5D4F8}"/>
              </a:ext>
            </a:extLst>
          </p:cNvPr>
          <p:cNvPicPr>
            <a:picLocks noChangeAspect="1"/>
          </p:cNvPicPr>
          <p:nvPr/>
        </p:nvPicPr>
        <p:blipFill>
          <a:blip r:embed="rId2"/>
          <a:stretch>
            <a:fillRect/>
          </a:stretch>
        </p:blipFill>
        <p:spPr>
          <a:xfrm>
            <a:off x="442643" y="2694206"/>
            <a:ext cx="584059" cy="574266"/>
          </a:xfrm>
          <a:prstGeom prst="rect">
            <a:avLst/>
          </a:prstGeom>
        </p:spPr>
      </p:pic>
      <p:pic>
        <p:nvPicPr>
          <p:cNvPr id="7" name="Picture 6" descr="A black and orange logo&#10;&#10;AI-generated content may be incorrect.">
            <a:extLst>
              <a:ext uri="{FF2B5EF4-FFF2-40B4-BE49-F238E27FC236}">
                <a16:creationId xmlns:a16="http://schemas.microsoft.com/office/drawing/2014/main" id="{60E401DC-7AD7-4B71-4E2B-7EF41A0FEC81}"/>
              </a:ext>
            </a:extLst>
          </p:cNvPr>
          <p:cNvPicPr>
            <a:picLocks noChangeAspect="1"/>
          </p:cNvPicPr>
          <p:nvPr/>
        </p:nvPicPr>
        <p:blipFill>
          <a:blip r:embed="rId2"/>
          <a:stretch>
            <a:fillRect/>
          </a:stretch>
        </p:blipFill>
        <p:spPr>
          <a:xfrm>
            <a:off x="442644" y="3679991"/>
            <a:ext cx="584059" cy="574266"/>
          </a:xfrm>
          <a:prstGeom prst="rect">
            <a:avLst/>
          </a:prstGeom>
        </p:spPr>
      </p:pic>
      <p:pic>
        <p:nvPicPr>
          <p:cNvPr id="8" name="Picture 7" descr="A black and orange logo&#10;&#10;AI-generated content may be incorrect.">
            <a:extLst>
              <a:ext uri="{FF2B5EF4-FFF2-40B4-BE49-F238E27FC236}">
                <a16:creationId xmlns:a16="http://schemas.microsoft.com/office/drawing/2014/main" id="{5A01B93F-9D54-CF4F-0D85-85B25787B5BE}"/>
              </a:ext>
            </a:extLst>
          </p:cNvPr>
          <p:cNvPicPr>
            <a:picLocks noChangeAspect="1"/>
          </p:cNvPicPr>
          <p:nvPr/>
        </p:nvPicPr>
        <p:blipFill>
          <a:blip r:embed="rId2"/>
          <a:stretch>
            <a:fillRect/>
          </a:stretch>
        </p:blipFill>
        <p:spPr>
          <a:xfrm>
            <a:off x="442644" y="4648602"/>
            <a:ext cx="584059" cy="574266"/>
          </a:xfrm>
          <a:prstGeom prst="rect">
            <a:avLst/>
          </a:prstGeom>
        </p:spPr>
      </p:pic>
      <p:pic>
        <p:nvPicPr>
          <p:cNvPr id="9" name="Picture 8" descr="A black and orange logo&#10;&#10;AI-generated content may be incorrect.">
            <a:extLst>
              <a:ext uri="{FF2B5EF4-FFF2-40B4-BE49-F238E27FC236}">
                <a16:creationId xmlns:a16="http://schemas.microsoft.com/office/drawing/2014/main" id="{B213D856-D678-BE32-0E36-EB7E01F18F3E}"/>
              </a:ext>
            </a:extLst>
          </p:cNvPr>
          <p:cNvPicPr>
            <a:picLocks noChangeAspect="1"/>
          </p:cNvPicPr>
          <p:nvPr/>
        </p:nvPicPr>
        <p:blipFill>
          <a:blip r:embed="rId2"/>
          <a:stretch>
            <a:fillRect/>
          </a:stretch>
        </p:blipFill>
        <p:spPr>
          <a:xfrm>
            <a:off x="442643" y="5396553"/>
            <a:ext cx="584059" cy="574266"/>
          </a:xfrm>
          <a:prstGeom prst="rect">
            <a:avLst/>
          </a:prstGeom>
        </p:spPr>
      </p:pic>
    </p:spTree>
    <p:extLst>
      <p:ext uri="{BB962C8B-B14F-4D97-AF65-F5344CB8AC3E}">
        <p14:creationId xmlns:p14="http://schemas.microsoft.com/office/powerpoint/2010/main" val="3652059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31B8A2C-7328-2736-F16D-6D9EC92E4985}"/>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36A611ED-710D-F1A0-E9C1-FB7AC10CE1C0}"/>
              </a:ext>
            </a:extLst>
          </p:cNvPr>
          <p:cNvSpPr txBox="1"/>
          <p:nvPr/>
        </p:nvSpPr>
        <p:spPr>
          <a:xfrm>
            <a:off x="876822" y="1605777"/>
            <a:ext cx="10734804" cy="3653795"/>
          </a:xfrm>
          <a:prstGeom prst="rect">
            <a:avLst/>
          </a:prstGeom>
          <a:noFill/>
        </p:spPr>
        <p:txBody>
          <a:bodyPr wrap="square" lIns="91440" tIns="45720" rIns="91440" bIns="45720" rtlCol="0" anchor="t">
            <a:noAutofit/>
          </a:bodyPr>
          <a:lstStyle/>
          <a:p>
            <a:pPr>
              <a:lnSpc>
                <a:spcPct val="125000"/>
              </a:lnSpc>
            </a:pPr>
            <a:endParaRPr lang="en-US">
              <a:latin typeface="Gotham Narrow Book"/>
            </a:endParaRPr>
          </a:p>
          <a:p>
            <a:pPr>
              <a:lnSpc>
                <a:spcPct val="125000"/>
              </a:lnSpc>
            </a:pPr>
            <a:endParaRPr lang="en-US">
              <a:latin typeface="Gotham Narrow Book"/>
            </a:endParaRPr>
          </a:p>
        </p:txBody>
      </p:sp>
      <p:sp>
        <p:nvSpPr>
          <p:cNvPr id="2" name="Title 1">
            <a:extLst>
              <a:ext uri="{FF2B5EF4-FFF2-40B4-BE49-F238E27FC236}">
                <a16:creationId xmlns:a16="http://schemas.microsoft.com/office/drawing/2014/main" id="{23B43A0F-9AE1-EFCD-C0C8-63CEADF4A696}"/>
              </a:ext>
            </a:extLst>
          </p:cNvPr>
          <p:cNvSpPr>
            <a:spLocks noGrp="1"/>
          </p:cNvSpPr>
          <p:nvPr>
            <p:ph type="title"/>
          </p:nvPr>
        </p:nvSpPr>
        <p:spPr>
          <a:xfrm>
            <a:off x="839788" y="164336"/>
            <a:ext cx="10515600" cy="1276822"/>
          </a:xfrm>
        </p:spPr>
        <p:txBody>
          <a:bodyPr>
            <a:noAutofit/>
          </a:bodyPr>
          <a:lstStyle/>
          <a:p>
            <a:r>
              <a:rPr lang="en-US" sz="4000">
                <a:solidFill>
                  <a:srgbClr val="FB6400"/>
                </a:solidFill>
                <a:latin typeface="Grotesque" panose="020F0502020204030204" pitchFamily="34" charset="0"/>
                <a:ea typeface="+mn-ea"/>
                <a:cs typeface="+mn-cs"/>
              </a:rPr>
              <a:t>What we collect vs. What we don’t collect</a:t>
            </a:r>
          </a:p>
        </p:txBody>
      </p:sp>
      <p:sp>
        <p:nvSpPr>
          <p:cNvPr id="3" name="Text Placeholder 2">
            <a:extLst>
              <a:ext uri="{FF2B5EF4-FFF2-40B4-BE49-F238E27FC236}">
                <a16:creationId xmlns:a16="http://schemas.microsoft.com/office/drawing/2014/main" id="{0DAE5BB2-FA4A-05AA-CE05-113E1F50E655}"/>
              </a:ext>
            </a:extLst>
          </p:cNvPr>
          <p:cNvSpPr>
            <a:spLocks noGrp="1"/>
          </p:cNvSpPr>
          <p:nvPr>
            <p:ph type="body" idx="1"/>
          </p:nvPr>
        </p:nvSpPr>
        <p:spPr>
          <a:xfrm>
            <a:off x="839788" y="1681163"/>
            <a:ext cx="5157787" cy="684759"/>
          </a:xfrm>
        </p:spPr>
        <p:txBody>
          <a:bodyPr/>
          <a:lstStyle/>
          <a:p>
            <a:pPr algn="ctr">
              <a:lnSpc>
                <a:spcPct val="100000"/>
              </a:lnSpc>
            </a:pPr>
            <a:r>
              <a:rPr lang="en-US">
                <a:latin typeface="Gotham Narrow Bold"/>
              </a:rPr>
              <a:t>What we collect</a:t>
            </a:r>
          </a:p>
        </p:txBody>
      </p:sp>
      <p:sp>
        <p:nvSpPr>
          <p:cNvPr id="4" name="Content Placeholder 3">
            <a:extLst>
              <a:ext uri="{FF2B5EF4-FFF2-40B4-BE49-F238E27FC236}">
                <a16:creationId xmlns:a16="http://schemas.microsoft.com/office/drawing/2014/main" id="{67D88ACA-5D5D-93D7-39BF-261264ED44C0}"/>
              </a:ext>
            </a:extLst>
          </p:cNvPr>
          <p:cNvSpPr>
            <a:spLocks noGrp="1"/>
          </p:cNvSpPr>
          <p:nvPr>
            <p:ph sz="half" idx="2"/>
          </p:nvPr>
        </p:nvSpPr>
        <p:spPr>
          <a:xfrm>
            <a:off x="839788" y="2668171"/>
            <a:ext cx="5157787" cy="2867025"/>
          </a:xfrm>
        </p:spPr>
        <p:txBody>
          <a:bodyPr>
            <a:normAutofit fontScale="77500" lnSpcReduction="20000"/>
          </a:bodyPr>
          <a:lstStyle/>
          <a:p>
            <a:r>
              <a:rPr lang="en-US">
                <a:latin typeface="Arial MT Pro" panose="020B0604020202020204" charset="0"/>
              </a:rPr>
              <a:t>Type of library patron: Faculty, Staff, Undergraduate, Graduate </a:t>
            </a:r>
          </a:p>
          <a:p>
            <a:r>
              <a:rPr lang="en-US">
                <a:latin typeface="Arial MT Pro" panose="020B0604020202020204" charset="0"/>
              </a:rPr>
              <a:t>Library Gate Count (headcounts)</a:t>
            </a:r>
          </a:p>
          <a:p>
            <a:r>
              <a:rPr lang="en-US">
                <a:latin typeface="Arial MT Pro" panose="020B0604020202020204" charset="0"/>
              </a:rPr>
              <a:t>CELUS e-usage data (tags)</a:t>
            </a:r>
          </a:p>
          <a:p>
            <a:r>
              <a:rPr lang="en-US">
                <a:latin typeface="Arial MT Pro" panose="020B0604020202020204" charset="0"/>
              </a:rPr>
              <a:t>Course reserve Titles (eBooks &amp; Print)</a:t>
            </a:r>
          </a:p>
          <a:p>
            <a:r>
              <a:rPr lang="en-US">
                <a:latin typeface="Arial MT Pro" panose="020B0604020202020204" charset="0"/>
              </a:rPr>
              <a:t>Internal Research Analytics (IRA, course numbers &amp; campus calendar) </a:t>
            </a:r>
          </a:p>
          <a:p>
            <a:pPr marL="0" indent="0">
              <a:buNone/>
            </a:pPr>
            <a:endParaRPr lang="en-US"/>
          </a:p>
        </p:txBody>
      </p:sp>
      <p:sp>
        <p:nvSpPr>
          <p:cNvPr id="5" name="Text Placeholder 4">
            <a:extLst>
              <a:ext uri="{FF2B5EF4-FFF2-40B4-BE49-F238E27FC236}">
                <a16:creationId xmlns:a16="http://schemas.microsoft.com/office/drawing/2014/main" id="{4419E0A2-BF47-C228-FA0A-F0CBD51BA5F4}"/>
              </a:ext>
            </a:extLst>
          </p:cNvPr>
          <p:cNvSpPr>
            <a:spLocks noGrp="1"/>
          </p:cNvSpPr>
          <p:nvPr>
            <p:ph type="body" sz="quarter" idx="3"/>
          </p:nvPr>
        </p:nvSpPr>
        <p:spPr>
          <a:xfrm>
            <a:off x="6172200" y="1681163"/>
            <a:ext cx="5183188" cy="684759"/>
          </a:xfrm>
        </p:spPr>
        <p:txBody>
          <a:bodyPr/>
          <a:lstStyle/>
          <a:p>
            <a:pPr algn="ctr"/>
            <a:r>
              <a:rPr lang="en-US">
                <a:latin typeface="Gotham Narrow Bold"/>
              </a:rPr>
              <a:t>What we don’t collect</a:t>
            </a:r>
          </a:p>
        </p:txBody>
      </p:sp>
      <p:sp>
        <p:nvSpPr>
          <p:cNvPr id="6" name="Content Placeholder 5">
            <a:extLst>
              <a:ext uri="{FF2B5EF4-FFF2-40B4-BE49-F238E27FC236}">
                <a16:creationId xmlns:a16="http://schemas.microsoft.com/office/drawing/2014/main" id="{CF01B7EA-3150-17D2-4347-907FE1924627}"/>
              </a:ext>
            </a:extLst>
          </p:cNvPr>
          <p:cNvSpPr>
            <a:spLocks noGrp="1"/>
          </p:cNvSpPr>
          <p:nvPr>
            <p:ph sz="quarter" idx="4"/>
          </p:nvPr>
        </p:nvSpPr>
        <p:spPr>
          <a:xfrm>
            <a:off x="6172200" y="2605928"/>
            <a:ext cx="5180012" cy="2929268"/>
          </a:xfrm>
        </p:spPr>
        <p:txBody>
          <a:bodyPr>
            <a:normAutofit fontScale="77500" lnSpcReduction="20000"/>
          </a:bodyPr>
          <a:lstStyle/>
          <a:p>
            <a:r>
              <a:rPr lang="en-US">
                <a:latin typeface="Arial MT Pro" panose="020B0604020202020204" charset="0"/>
              </a:rPr>
              <a:t>No small group demographics</a:t>
            </a:r>
          </a:p>
          <a:p>
            <a:r>
              <a:rPr lang="en-US">
                <a:latin typeface="Arial MT Pro" panose="020B0604020202020204" charset="0"/>
              </a:rPr>
              <a:t>No personal identifiers (PID)</a:t>
            </a:r>
          </a:p>
          <a:p>
            <a:pPr lvl="1"/>
            <a:r>
              <a:rPr lang="en-US">
                <a:latin typeface="Arial MT Pro" panose="020B0604020202020204" charset="0"/>
              </a:rPr>
              <a:t>No names</a:t>
            </a:r>
          </a:p>
          <a:p>
            <a:pPr lvl="1"/>
            <a:r>
              <a:rPr lang="en-US">
                <a:latin typeface="Arial MT Pro" panose="020B0604020202020204" charset="0"/>
              </a:rPr>
              <a:t>No CWIDs (campus ID)</a:t>
            </a:r>
          </a:p>
          <a:p>
            <a:r>
              <a:rPr lang="en-US">
                <a:latin typeface="Arial MT Pro" panose="020B0604020202020204" charset="0"/>
              </a:rPr>
              <a:t>Never tie PID to usage</a:t>
            </a:r>
          </a:p>
          <a:p>
            <a:r>
              <a:rPr lang="en-US">
                <a:latin typeface="Arial MT Pro" panose="020B0604020202020204" charset="0"/>
              </a:rPr>
              <a:t>We can ask about the what and the how, but we do not track who.</a:t>
            </a:r>
          </a:p>
          <a:p>
            <a:endParaRPr lang="en-US"/>
          </a:p>
          <a:p>
            <a:endParaRPr lang="en-US"/>
          </a:p>
          <a:p>
            <a:endParaRPr lang="en-US"/>
          </a:p>
        </p:txBody>
      </p:sp>
      <p:sp>
        <p:nvSpPr>
          <p:cNvPr id="7" name="TextBox 6">
            <a:extLst>
              <a:ext uri="{FF2B5EF4-FFF2-40B4-BE49-F238E27FC236}">
                <a16:creationId xmlns:a16="http://schemas.microsoft.com/office/drawing/2014/main" id="{C210BBDA-D24C-18EE-BB08-4619D2F12E0B}"/>
              </a:ext>
            </a:extLst>
          </p:cNvPr>
          <p:cNvSpPr txBox="1"/>
          <p:nvPr/>
        </p:nvSpPr>
        <p:spPr>
          <a:xfrm>
            <a:off x="958303" y="6047334"/>
            <a:ext cx="10237521" cy="707886"/>
          </a:xfrm>
          <a:prstGeom prst="rect">
            <a:avLst/>
          </a:prstGeom>
          <a:noFill/>
        </p:spPr>
        <p:txBody>
          <a:bodyPr wrap="square" rtlCol="0">
            <a:spAutoFit/>
          </a:bodyPr>
          <a:lstStyle/>
          <a:p>
            <a:r>
              <a:rPr lang="en-US" sz="2000" i="1">
                <a:latin typeface="Gotham Narrow Book"/>
              </a:rPr>
              <a:t>You do not need individual student data to ask insightful questions;</a:t>
            </a:r>
          </a:p>
          <a:p>
            <a:r>
              <a:rPr lang="en-US" sz="2000" i="1">
                <a:latin typeface="Gotham Narrow Book"/>
              </a:rPr>
              <a:t>Insight comes from ethical, well-organized data, not from personal details</a:t>
            </a:r>
            <a:r>
              <a:rPr lang="en-US" sz="2000"/>
              <a:t>.</a:t>
            </a:r>
            <a:endParaRPr lang="en-US" sz="2000" i="1">
              <a:latin typeface="Gotham Narrow Book"/>
            </a:endParaRPr>
          </a:p>
        </p:txBody>
      </p:sp>
      <p:pic>
        <p:nvPicPr>
          <p:cNvPr id="8" name="Picture 7" descr="A black and orange logo&#10;&#10;AI-generated content may be incorrect.">
            <a:extLst>
              <a:ext uri="{FF2B5EF4-FFF2-40B4-BE49-F238E27FC236}">
                <a16:creationId xmlns:a16="http://schemas.microsoft.com/office/drawing/2014/main" id="{D88432BD-8A41-43FD-BC87-404933E64A67}"/>
              </a:ext>
            </a:extLst>
          </p:cNvPr>
          <p:cNvPicPr>
            <a:picLocks noChangeAspect="1"/>
          </p:cNvPicPr>
          <p:nvPr/>
        </p:nvPicPr>
        <p:blipFill>
          <a:blip r:embed="rId2"/>
          <a:stretch>
            <a:fillRect/>
          </a:stretch>
        </p:blipFill>
        <p:spPr>
          <a:xfrm>
            <a:off x="255729" y="6119399"/>
            <a:ext cx="584059" cy="574266"/>
          </a:xfrm>
          <a:prstGeom prst="rect">
            <a:avLst/>
          </a:prstGeom>
        </p:spPr>
      </p:pic>
    </p:spTree>
    <p:extLst>
      <p:ext uri="{BB962C8B-B14F-4D97-AF65-F5344CB8AC3E}">
        <p14:creationId xmlns:p14="http://schemas.microsoft.com/office/powerpoint/2010/main" val="4041759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3C0E518-8350-164A-86CD-7C39D7801F67}"/>
              </a:ext>
            </a:extLst>
          </p:cNvPr>
          <p:cNvSpPr txBox="1"/>
          <p:nvPr/>
        </p:nvSpPr>
        <p:spPr>
          <a:xfrm>
            <a:off x="638881" y="417576"/>
            <a:ext cx="10909640" cy="124939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b="1" kern="1200">
                <a:solidFill>
                  <a:schemeClr val="tx1"/>
                </a:solidFill>
                <a:latin typeface="+mj-lt"/>
                <a:ea typeface="+mj-ea"/>
                <a:cs typeface="+mj-cs"/>
              </a:rPr>
              <a:t>Acronym Soup: </a:t>
            </a:r>
          </a:p>
          <a:p>
            <a:pPr algn="ctr">
              <a:lnSpc>
                <a:spcPct val="90000"/>
              </a:lnSpc>
              <a:spcBef>
                <a:spcPct val="0"/>
              </a:spcBef>
              <a:spcAft>
                <a:spcPts val="600"/>
              </a:spcAft>
            </a:pPr>
            <a:r>
              <a:rPr lang="en-US" sz="3600" b="1" kern="1200">
                <a:solidFill>
                  <a:schemeClr val="tx1"/>
                </a:solidFill>
                <a:latin typeface="+mj-lt"/>
                <a:ea typeface="+mj-ea"/>
                <a:cs typeface="+mj-cs"/>
              </a:rPr>
              <a:t>Data Ethics and Stewardship Principles for Libraries</a:t>
            </a:r>
            <a:endParaRPr lang="en-US" sz="3600" b="1" kern="1200">
              <a:solidFill>
                <a:schemeClr val="tx1"/>
              </a:solidFill>
              <a:effectLst/>
              <a:latin typeface="+mj-lt"/>
              <a:ea typeface="+mj-ea"/>
              <a:cs typeface="+mj-cs"/>
            </a:endParaRPr>
          </a:p>
        </p:txBody>
      </p:sp>
      <p:sp>
        <p:nvSpPr>
          <p:cNvPr id="16"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
            <a:extLst>
              <a:ext uri="{FF2B5EF4-FFF2-40B4-BE49-F238E27FC236}">
                <a16:creationId xmlns:a16="http://schemas.microsoft.com/office/drawing/2014/main" id="{488819E7-A120-E65C-C416-32816DAE4C2B}"/>
              </a:ext>
            </a:extLst>
          </p:cNvPr>
          <p:cNvSpPr>
            <a:spLocks noChangeArrowheads="1"/>
          </p:cNvSpPr>
          <p:nvPr/>
        </p:nvSpPr>
        <p:spPr bwMode="auto">
          <a:xfrm>
            <a:off x="1005254" y="225034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Table 7">
            <a:extLst>
              <a:ext uri="{FF2B5EF4-FFF2-40B4-BE49-F238E27FC236}">
                <a16:creationId xmlns:a16="http://schemas.microsoft.com/office/drawing/2014/main" id="{2F65859F-1ED8-3342-4C65-12D09905E327}"/>
              </a:ext>
            </a:extLst>
          </p:cNvPr>
          <p:cNvGraphicFramePr>
            <a:graphicFrameLocks noGrp="1"/>
          </p:cNvGraphicFramePr>
          <p:nvPr>
            <p:extLst>
              <p:ext uri="{D42A27DB-BD31-4B8C-83A1-F6EECF244321}">
                <p14:modId xmlns:p14="http://schemas.microsoft.com/office/powerpoint/2010/main" val="2367692743"/>
              </p:ext>
            </p:extLst>
          </p:nvPr>
        </p:nvGraphicFramePr>
        <p:xfrm>
          <a:off x="320040" y="2677651"/>
          <a:ext cx="10667008" cy="3497998"/>
        </p:xfrm>
        <a:graphic>
          <a:graphicData uri="http://schemas.openxmlformats.org/drawingml/2006/table">
            <a:tbl>
              <a:tblPr firstRow="1" bandRow="1">
                <a:noFill/>
              </a:tblPr>
              <a:tblGrid>
                <a:gridCol w="1508760">
                  <a:extLst>
                    <a:ext uri="{9D8B030D-6E8A-4147-A177-3AD203B41FA5}">
                      <a16:colId xmlns:a16="http://schemas.microsoft.com/office/drawing/2014/main" val="2834479719"/>
                    </a:ext>
                  </a:extLst>
                </a:gridCol>
                <a:gridCol w="2806995">
                  <a:extLst>
                    <a:ext uri="{9D8B030D-6E8A-4147-A177-3AD203B41FA5}">
                      <a16:colId xmlns:a16="http://schemas.microsoft.com/office/drawing/2014/main" val="4010966734"/>
                    </a:ext>
                  </a:extLst>
                </a:gridCol>
                <a:gridCol w="3249342">
                  <a:extLst>
                    <a:ext uri="{9D8B030D-6E8A-4147-A177-3AD203B41FA5}">
                      <a16:colId xmlns:a16="http://schemas.microsoft.com/office/drawing/2014/main" val="4164211835"/>
                    </a:ext>
                  </a:extLst>
                </a:gridCol>
                <a:gridCol w="3101911">
                  <a:extLst>
                    <a:ext uri="{9D8B030D-6E8A-4147-A177-3AD203B41FA5}">
                      <a16:colId xmlns:a16="http://schemas.microsoft.com/office/drawing/2014/main" val="669758874"/>
                    </a:ext>
                  </a:extLst>
                </a:gridCol>
              </a:tblGrid>
              <a:tr h="466633">
                <a:tc>
                  <a:txBody>
                    <a:bodyPr/>
                    <a:lstStyle/>
                    <a:p>
                      <a:pPr algn="ctr" rtl="0" fontAlgn="t">
                        <a:spcBef>
                          <a:spcPts val="1200"/>
                        </a:spcBef>
                        <a:spcAft>
                          <a:spcPts val="1200"/>
                        </a:spcAft>
                        <a:buNone/>
                      </a:pPr>
                      <a:r>
                        <a:rPr lang="en-US" sz="1800" b="1" i="0" u="none" strike="noStrike" cap="none" spc="30">
                          <a:solidFill>
                            <a:schemeClr val="tx1"/>
                          </a:solidFill>
                          <a:effectLst/>
                          <a:latin typeface="Gotham Narrow Bold"/>
                        </a:rPr>
                        <a:t>Framework</a:t>
                      </a:r>
                      <a:endParaRPr lang="en-US" sz="1800" b="1" cap="none" spc="30">
                        <a:solidFill>
                          <a:schemeClr val="tx1"/>
                        </a:solidFill>
                        <a:effectLst/>
                        <a:latin typeface="Gotham Narrow Bold"/>
                      </a:endParaRPr>
                    </a:p>
                  </a:txBody>
                  <a:tcPr marL="0" marR="10473" marT="72729" marB="72729" anchor="ctr">
                    <a:lnL w="12700" cmpd="sng">
                      <a:noFill/>
                    </a:lnL>
                    <a:lnR w="12700" cmpd="sng">
                      <a:noFill/>
                    </a:lnR>
                    <a:lnT w="19050" cap="flat" cmpd="sng" algn="ctr">
                      <a:solidFill>
                        <a:schemeClr val="accent1"/>
                      </a:solidFill>
                      <a:prstDash val="solid"/>
                    </a:lnT>
                    <a:lnB w="38100" cmpd="sng">
                      <a:noFill/>
                    </a:lnB>
                    <a:solidFill>
                      <a:srgbClr val="FA6400"/>
                    </a:solidFill>
                  </a:tcPr>
                </a:tc>
                <a:tc>
                  <a:txBody>
                    <a:bodyPr/>
                    <a:lstStyle/>
                    <a:p>
                      <a:pPr algn="ctr" rtl="0" fontAlgn="t">
                        <a:spcBef>
                          <a:spcPts val="1200"/>
                        </a:spcBef>
                        <a:spcAft>
                          <a:spcPts val="1200"/>
                        </a:spcAft>
                        <a:buNone/>
                      </a:pPr>
                      <a:r>
                        <a:rPr lang="en-US" sz="1800" b="1" i="0" u="none" strike="noStrike" cap="none" spc="30">
                          <a:solidFill>
                            <a:schemeClr val="tx1"/>
                          </a:solidFill>
                          <a:effectLst/>
                          <a:latin typeface="Gotham Narrow Bold"/>
                        </a:rPr>
                        <a:t>Focus</a:t>
                      </a:r>
                      <a:endParaRPr lang="en-US" sz="1800" b="1" cap="none" spc="30">
                        <a:solidFill>
                          <a:schemeClr val="tx1"/>
                        </a:solidFill>
                        <a:effectLst/>
                        <a:latin typeface="Gotham Narrow Bold"/>
                      </a:endParaRPr>
                    </a:p>
                  </a:txBody>
                  <a:tcPr marL="0" marR="10473" marT="72729" marB="72729" anchor="ctr">
                    <a:lnL w="12700" cmpd="sng">
                      <a:noFill/>
                    </a:lnL>
                    <a:lnR w="12700" cmpd="sng">
                      <a:noFill/>
                    </a:lnR>
                    <a:lnT w="19050" cap="flat" cmpd="sng" algn="ctr">
                      <a:solidFill>
                        <a:schemeClr val="accent1"/>
                      </a:solidFill>
                      <a:prstDash val="solid"/>
                    </a:lnT>
                    <a:lnB w="38100" cmpd="sng">
                      <a:noFill/>
                    </a:lnB>
                    <a:solidFill>
                      <a:srgbClr val="FA6400"/>
                    </a:solidFill>
                  </a:tcPr>
                </a:tc>
                <a:tc>
                  <a:txBody>
                    <a:bodyPr/>
                    <a:lstStyle/>
                    <a:p>
                      <a:pPr algn="ctr" rtl="0" fontAlgn="t">
                        <a:spcBef>
                          <a:spcPts val="1200"/>
                        </a:spcBef>
                        <a:spcAft>
                          <a:spcPts val="1200"/>
                        </a:spcAft>
                        <a:buNone/>
                      </a:pPr>
                      <a:r>
                        <a:rPr lang="en-US" sz="1800" b="1" i="0" u="none" strike="noStrike" cap="none" spc="30">
                          <a:solidFill>
                            <a:schemeClr val="tx1"/>
                          </a:solidFill>
                          <a:effectLst/>
                          <a:latin typeface="Arial" panose="020B0604020202020204" pitchFamily="34" charset="0"/>
                        </a:rPr>
                        <a:t> </a:t>
                      </a:r>
                      <a:r>
                        <a:rPr lang="en-US" sz="1800" b="1" i="0" u="none" strike="noStrike" cap="none" spc="30">
                          <a:solidFill>
                            <a:schemeClr val="tx1"/>
                          </a:solidFill>
                          <a:effectLst/>
                          <a:latin typeface="Gotham Narrow Bold"/>
                        </a:rPr>
                        <a:t>Values</a:t>
                      </a:r>
                      <a:endParaRPr lang="en-US" sz="1800" b="1" cap="none" spc="30">
                        <a:solidFill>
                          <a:schemeClr val="tx1"/>
                        </a:solidFill>
                        <a:effectLst/>
                        <a:latin typeface="Gotham Narrow Bold"/>
                      </a:endParaRPr>
                    </a:p>
                  </a:txBody>
                  <a:tcPr marL="0" marR="10473" marT="72729" marB="72729" anchor="ctr">
                    <a:lnL w="12700" cmpd="sng">
                      <a:noFill/>
                    </a:lnL>
                    <a:lnR w="12700" cmpd="sng">
                      <a:noFill/>
                    </a:lnR>
                    <a:lnT w="19050" cap="flat" cmpd="sng" algn="ctr">
                      <a:solidFill>
                        <a:schemeClr val="accent1"/>
                      </a:solidFill>
                      <a:prstDash val="solid"/>
                    </a:lnT>
                    <a:lnB w="38100" cmpd="sng">
                      <a:noFill/>
                    </a:lnB>
                    <a:solidFill>
                      <a:srgbClr val="FA6400"/>
                    </a:solidFill>
                  </a:tcPr>
                </a:tc>
                <a:tc>
                  <a:txBody>
                    <a:bodyPr/>
                    <a:lstStyle/>
                    <a:p>
                      <a:pPr algn="ctr" rtl="0" fontAlgn="t">
                        <a:spcBef>
                          <a:spcPts val="1200"/>
                        </a:spcBef>
                        <a:spcAft>
                          <a:spcPts val="1200"/>
                        </a:spcAft>
                        <a:buNone/>
                      </a:pPr>
                      <a:r>
                        <a:rPr lang="en-US" sz="1800" b="1" i="0" u="none" strike="noStrike" cap="none" spc="30">
                          <a:solidFill>
                            <a:schemeClr val="tx1"/>
                          </a:solidFill>
                          <a:effectLst/>
                          <a:latin typeface="Gotham Narrow Bold"/>
                        </a:rPr>
                        <a:t>Impact</a:t>
                      </a:r>
                      <a:endParaRPr lang="en-US" sz="1800" b="1" cap="none" spc="30">
                        <a:solidFill>
                          <a:schemeClr val="tx1"/>
                        </a:solidFill>
                        <a:effectLst/>
                        <a:latin typeface="Gotham Narrow Bold"/>
                      </a:endParaRPr>
                    </a:p>
                  </a:txBody>
                  <a:tcPr marL="0" marR="10473" marT="72729" marB="72729" anchor="ctr">
                    <a:lnL w="12700" cmpd="sng">
                      <a:noFill/>
                    </a:lnL>
                    <a:lnR w="12700" cmpd="sng">
                      <a:noFill/>
                    </a:lnR>
                    <a:lnT w="19050" cap="flat" cmpd="sng" algn="ctr">
                      <a:solidFill>
                        <a:schemeClr val="accent1"/>
                      </a:solidFill>
                      <a:prstDash val="solid"/>
                    </a:lnT>
                    <a:lnB w="38100" cmpd="sng">
                      <a:noFill/>
                    </a:lnB>
                    <a:solidFill>
                      <a:srgbClr val="FA6400"/>
                    </a:solidFill>
                  </a:tcPr>
                </a:tc>
                <a:extLst>
                  <a:ext uri="{0D108BD9-81ED-4DB2-BD59-A6C34878D82A}">
                    <a16:rowId xmlns:a16="http://schemas.microsoft.com/office/drawing/2014/main" val="2207701051"/>
                  </a:ext>
                </a:extLst>
              </a:tr>
              <a:tr h="606273">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 FAIR</a:t>
                      </a:r>
                      <a:endParaRPr lang="en-US" sz="1400" cap="none" spc="0">
                        <a:solidFill>
                          <a:schemeClr val="tx1"/>
                        </a:solidFill>
                        <a:effectLst/>
                      </a:endParaRPr>
                    </a:p>
                  </a:txBody>
                  <a:tcPr marL="0" marR="72729" marT="72729" marB="72729">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 Data quality and organization</a:t>
                      </a:r>
                      <a:endParaRPr lang="en-US" sz="1400" cap="none" spc="0">
                        <a:solidFill>
                          <a:schemeClr val="tx1"/>
                        </a:solidFill>
                        <a:effectLst/>
                      </a:endParaRPr>
                    </a:p>
                  </a:txBody>
                  <a:tcPr marL="0" marR="72729" marT="72729" marB="72729">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 Findable, Accessible, Interoperable, Reusable</a:t>
                      </a:r>
                      <a:endParaRPr lang="en-US" sz="1400" cap="none" spc="0">
                        <a:solidFill>
                          <a:schemeClr val="tx1"/>
                        </a:solidFill>
                        <a:effectLst/>
                      </a:endParaRPr>
                    </a:p>
                  </a:txBody>
                  <a:tcPr marL="0" marR="72729" marT="72729" marB="72729">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Clean data, clear labels, good metadata</a:t>
                      </a:r>
                      <a:endParaRPr lang="en-US" sz="1400" cap="none" spc="0">
                        <a:solidFill>
                          <a:schemeClr val="tx1"/>
                        </a:solidFill>
                        <a:effectLst/>
                      </a:endParaRPr>
                    </a:p>
                  </a:txBody>
                  <a:tcPr marL="0" marR="72729" marT="72729" marB="72729">
                    <a:lnL w="12700" cmpd="sng">
                      <a:noFill/>
                      <a:prstDash val="solid"/>
                    </a:lnL>
                    <a:lnR w="12700" cmpd="sng">
                      <a:noFill/>
                      <a:prstDash val="solid"/>
                    </a:lnR>
                    <a:lnT w="38100" cmpd="sng">
                      <a:noFill/>
                    </a:lnT>
                    <a:lnB w="9525" cap="flat" cmpd="sng" algn="ctr">
                      <a:solidFill>
                        <a:schemeClr val="accent1"/>
                      </a:solidFill>
                      <a:prstDash val="solid"/>
                    </a:lnB>
                    <a:noFill/>
                  </a:tcPr>
                </a:tc>
                <a:extLst>
                  <a:ext uri="{0D108BD9-81ED-4DB2-BD59-A6C34878D82A}">
                    <a16:rowId xmlns:a16="http://schemas.microsoft.com/office/drawing/2014/main" val="1574969052"/>
                  </a:ext>
                </a:extLst>
              </a:tr>
              <a:tr h="606273">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TRUST</a:t>
                      </a:r>
                      <a:endParaRPr lang="en-US" sz="1400" cap="none" spc="0">
                        <a:solidFill>
                          <a:schemeClr val="tx1"/>
                        </a:solidFill>
                        <a:effectLst/>
                      </a:endParaRPr>
                    </a:p>
                  </a:txBody>
                  <a:tcPr marL="52365" marR="72729" marT="72729" marB="72729">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Stewardship and communication</a:t>
                      </a:r>
                      <a:endParaRPr lang="en-US" sz="1400" cap="none" spc="0">
                        <a:solidFill>
                          <a:schemeClr val="tx1"/>
                        </a:solidFill>
                        <a:effectLst/>
                      </a:endParaRPr>
                    </a:p>
                  </a:txBody>
                  <a:tcPr marL="52365" marR="72729" marT="72729" marB="72729">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Transparency, Responsibility, User Focus, Sustainability</a:t>
                      </a:r>
                      <a:endParaRPr lang="en-US" sz="1400" cap="none" spc="0">
                        <a:solidFill>
                          <a:schemeClr val="tx1"/>
                        </a:solidFill>
                        <a:effectLst/>
                      </a:endParaRPr>
                    </a:p>
                  </a:txBody>
                  <a:tcPr marL="52365" marR="72729" marT="72729" marB="72729">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Honest reporting, accessible dashboards, repeatable workflows</a:t>
                      </a:r>
                      <a:endParaRPr lang="en-US" sz="1400" cap="none" spc="0">
                        <a:solidFill>
                          <a:schemeClr val="tx1"/>
                        </a:solidFill>
                        <a:effectLst/>
                      </a:endParaRPr>
                    </a:p>
                  </a:txBody>
                  <a:tcPr marL="52365" marR="72729" marT="72729" marB="72729">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1994292838"/>
                  </a:ext>
                </a:extLst>
              </a:tr>
              <a:tr h="606273">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 CARE</a:t>
                      </a:r>
                      <a:endParaRPr lang="en-US" sz="1400" cap="none" spc="0">
                        <a:solidFill>
                          <a:schemeClr val="tx1"/>
                        </a:solidFill>
                        <a:effectLst/>
                      </a:endParaRPr>
                    </a:p>
                  </a:txBody>
                  <a:tcPr marL="0" marR="72729" marT="72729" marB="72729">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 Community rights and equity</a:t>
                      </a:r>
                      <a:endParaRPr lang="en-US" sz="1400" cap="none" spc="0">
                        <a:solidFill>
                          <a:schemeClr val="tx1"/>
                        </a:solidFill>
                        <a:effectLst/>
                      </a:endParaRPr>
                    </a:p>
                  </a:txBody>
                  <a:tcPr marL="0" marR="72729" marT="72729" marB="72729">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 Collective benefit, authority,   responsibility, ethics</a:t>
                      </a:r>
                      <a:endParaRPr lang="en-US" sz="1400" cap="none" spc="0">
                        <a:solidFill>
                          <a:schemeClr val="tx1"/>
                        </a:solidFill>
                        <a:effectLst/>
                      </a:endParaRPr>
                    </a:p>
                  </a:txBody>
                  <a:tcPr marL="0" marR="72729" marT="72729" marB="72729">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Respect for communities, equity-conscious analysis</a:t>
                      </a:r>
                      <a:endParaRPr lang="en-US" sz="1400" cap="none" spc="0">
                        <a:solidFill>
                          <a:schemeClr val="tx1"/>
                        </a:solidFill>
                        <a:effectLst/>
                      </a:endParaRPr>
                    </a:p>
                  </a:txBody>
                  <a:tcPr marL="0" marR="72729" marT="72729" marB="72729">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2832918077"/>
                  </a:ext>
                </a:extLst>
              </a:tr>
              <a:tr h="606273">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ALA Ethics</a:t>
                      </a:r>
                      <a:endParaRPr lang="en-US" sz="1400" cap="none" spc="0">
                        <a:solidFill>
                          <a:schemeClr val="tx1"/>
                        </a:solidFill>
                        <a:effectLst/>
                      </a:endParaRPr>
                    </a:p>
                  </a:txBody>
                  <a:tcPr marL="52365" marR="72729" marT="72729" marB="72729">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Professional obligations</a:t>
                      </a:r>
                      <a:endParaRPr lang="en-US" sz="1400" cap="none" spc="0">
                        <a:solidFill>
                          <a:schemeClr val="tx1"/>
                        </a:solidFill>
                        <a:effectLst/>
                      </a:endParaRPr>
                    </a:p>
                  </a:txBody>
                  <a:tcPr marL="52365" marR="72729" marT="72729" marB="72729">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Privacy, confidentiality, equity, access</a:t>
                      </a:r>
                      <a:endParaRPr lang="en-US" sz="1400" cap="none" spc="0">
                        <a:solidFill>
                          <a:schemeClr val="tx1"/>
                        </a:solidFill>
                        <a:effectLst/>
                      </a:endParaRPr>
                    </a:p>
                  </a:txBody>
                  <a:tcPr marL="52365" marR="72729" marT="72729" marB="72729">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Protect users’ rights, prioritize privacy</a:t>
                      </a:r>
                      <a:endParaRPr lang="en-US" sz="1400" cap="none" spc="0">
                        <a:solidFill>
                          <a:schemeClr val="tx1"/>
                        </a:solidFill>
                        <a:effectLst/>
                      </a:endParaRPr>
                    </a:p>
                  </a:txBody>
                  <a:tcPr marL="52365" marR="72729" marT="72729" marB="72729">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1303952664"/>
                  </a:ext>
                </a:extLst>
              </a:tr>
              <a:tr h="606273">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 FERPA</a:t>
                      </a:r>
                      <a:endParaRPr lang="en-US" sz="1400" cap="none" spc="0">
                        <a:solidFill>
                          <a:schemeClr val="tx1"/>
                        </a:solidFill>
                        <a:effectLst/>
                      </a:endParaRPr>
                    </a:p>
                  </a:txBody>
                  <a:tcPr marL="0" marR="72729" marT="72729" marB="72729">
                    <a:lnL w="12700" cmpd="sng">
                      <a:noFill/>
                      <a:prstDash val="solid"/>
                    </a:lnL>
                    <a:lnR w="12700" cmpd="sng">
                      <a:noFill/>
                      <a:prstDash val="solid"/>
                    </a:lnR>
                    <a:lnT w="12700" cmpd="sng">
                      <a:noFill/>
                      <a:prstDash val="solid"/>
                    </a:lnT>
                    <a:lnB w="12700" cmpd="sng">
                      <a:noFill/>
                      <a:prstDash val="solid"/>
                    </a:lnB>
                    <a:no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 Legal compliance</a:t>
                      </a:r>
                      <a:endParaRPr lang="en-US" sz="1400" cap="none" spc="0">
                        <a:solidFill>
                          <a:schemeClr val="tx1"/>
                        </a:solidFill>
                        <a:effectLst/>
                      </a:endParaRPr>
                    </a:p>
                  </a:txBody>
                  <a:tcPr marL="0" marR="72729" marT="72729" marB="72729">
                    <a:lnL w="12700" cmpd="sng">
                      <a:noFill/>
                      <a:prstDash val="solid"/>
                    </a:lnL>
                    <a:lnR w="12700" cmpd="sng">
                      <a:noFill/>
                      <a:prstDash val="solid"/>
                    </a:lnR>
                    <a:lnT w="12700" cmpd="sng">
                      <a:noFill/>
                      <a:prstDash val="solid"/>
                    </a:lnT>
                    <a:lnB w="12700" cmpd="sng">
                      <a:noFill/>
                      <a:prstDash val="solid"/>
                    </a:lnB>
                    <a:no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 Student privacy and control</a:t>
                      </a:r>
                      <a:endParaRPr lang="en-US" sz="1400" cap="none" spc="0">
                        <a:solidFill>
                          <a:schemeClr val="tx1"/>
                        </a:solidFill>
                        <a:effectLst/>
                      </a:endParaRPr>
                    </a:p>
                  </a:txBody>
                  <a:tcPr marL="0" marR="72729" marT="72729" marB="72729">
                    <a:lnL w="12700" cmpd="sng">
                      <a:noFill/>
                      <a:prstDash val="solid"/>
                    </a:lnL>
                    <a:lnR w="12700" cmpd="sng">
                      <a:noFill/>
                      <a:prstDash val="solid"/>
                    </a:lnR>
                    <a:lnT w="12700" cmpd="sng">
                      <a:noFill/>
                      <a:prstDash val="solid"/>
                    </a:lnT>
                    <a:lnB w="12700" cmpd="sng">
                      <a:noFill/>
                      <a:prstDash val="solid"/>
                    </a:lnB>
                    <a:noFill/>
                  </a:tcPr>
                </a:tc>
                <a:tc>
                  <a:txBody>
                    <a:bodyPr/>
                    <a:lstStyle/>
                    <a:p>
                      <a:pPr rtl="0" fontAlgn="t">
                        <a:spcBef>
                          <a:spcPts val="1200"/>
                        </a:spcBef>
                        <a:spcAft>
                          <a:spcPts val="1200"/>
                        </a:spcAft>
                        <a:buNone/>
                      </a:pPr>
                      <a:r>
                        <a:rPr lang="en-US" sz="1400" b="1" i="0" u="none" strike="noStrike" cap="none" spc="0">
                          <a:solidFill>
                            <a:schemeClr val="tx1"/>
                          </a:solidFill>
                          <a:effectLst/>
                          <a:latin typeface="Arial" panose="020B0604020202020204" pitchFamily="34" charset="0"/>
                        </a:rPr>
                        <a:t>No identifiable student data, aggregation required</a:t>
                      </a:r>
                      <a:endParaRPr lang="en-US" sz="1400" cap="none" spc="0">
                        <a:solidFill>
                          <a:schemeClr val="tx1"/>
                        </a:solidFill>
                        <a:effectLst/>
                      </a:endParaRPr>
                    </a:p>
                  </a:txBody>
                  <a:tcPr marL="0" marR="72729" marT="72729" marB="72729">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55037006"/>
                  </a:ext>
                </a:extLst>
              </a:tr>
            </a:tbl>
          </a:graphicData>
        </a:graphic>
      </p:graphicFrame>
    </p:spTree>
    <p:extLst>
      <p:ext uri="{BB962C8B-B14F-4D97-AF65-F5344CB8AC3E}">
        <p14:creationId xmlns:p14="http://schemas.microsoft.com/office/powerpoint/2010/main" val="2656526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F9B8EB-BAD9-7148-757C-B04BEF035663}"/>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65AA73B-3566-49CE-5753-A6319366CCD8}"/>
              </a:ext>
            </a:extLst>
          </p:cNvPr>
          <p:cNvSpPr txBox="1"/>
          <p:nvPr/>
        </p:nvSpPr>
        <p:spPr>
          <a:xfrm>
            <a:off x="638881" y="417576"/>
            <a:ext cx="10909640" cy="124939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kern="1200">
                <a:solidFill>
                  <a:schemeClr val="tx1"/>
                </a:solidFill>
                <a:latin typeface="+mj-lt"/>
                <a:ea typeface="+mj-ea"/>
                <a:cs typeface="+mj-cs"/>
              </a:rPr>
              <a:t>Data Stewardship: </a:t>
            </a:r>
          </a:p>
          <a:p>
            <a:pPr algn="ctr">
              <a:lnSpc>
                <a:spcPct val="90000"/>
              </a:lnSpc>
              <a:spcBef>
                <a:spcPct val="0"/>
              </a:spcBef>
              <a:spcAft>
                <a:spcPts val="600"/>
              </a:spcAft>
            </a:pPr>
            <a:r>
              <a:rPr lang="en-US" sz="3600" kern="1200">
                <a:solidFill>
                  <a:schemeClr val="tx1"/>
                </a:solidFill>
                <a:latin typeface="+mj-lt"/>
                <a:ea typeface="+mj-ea"/>
                <a:cs typeface="+mj-cs"/>
              </a:rPr>
              <a:t>Care, Ethics &amp; Practices</a:t>
            </a:r>
          </a:p>
        </p:txBody>
      </p:sp>
      <p:sp>
        <p:nvSpPr>
          <p:cNvPr id="38"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2EF8B939-FEB4-385B-1B02-3B5A218892ED}"/>
              </a:ext>
            </a:extLst>
          </p:cNvPr>
          <p:cNvGraphicFramePr>
            <a:graphicFrameLocks noGrp="1"/>
          </p:cNvGraphicFramePr>
          <p:nvPr>
            <p:extLst>
              <p:ext uri="{D42A27DB-BD31-4B8C-83A1-F6EECF244321}">
                <p14:modId xmlns:p14="http://schemas.microsoft.com/office/powerpoint/2010/main" val="2351589759"/>
              </p:ext>
            </p:extLst>
          </p:nvPr>
        </p:nvGraphicFramePr>
        <p:xfrm>
          <a:off x="848882" y="2574409"/>
          <a:ext cx="10489638" cy="3291379"/>
        </p:xfrm>
        <a:graphic>
          <a:graphicData uri="http://schemas.openxmlformats.org/drawingml/2006/table">
            <a:tbl>
              <a:tblPr firstRow="1" bandRow="1">
                <a:solidFill>
                  <a:srgbClr val="F2F2F2">
                    <a:alpha val="30196"/>
                  </a:srgbClr>
                </a:solidFill>
                <a:tableStyleId>{5C22544A-7EE6-4342-B048-85BDC9FD1C3A}</a:tableStyleId>
              </a:tblPr>
              <a:tblGrid>
                <a:gridCol w="3090530">
                  <a:extLst>
                    <a:ext uri="{9D8B030D-6E8A-4147-A177-3AD203B41FA5}">
                      <a16:colId xmlns:a16="http://schemas.microsoft.com/office/drawing/2014/main" val="20000"/>
                    </a:ext>
                  </a:extLst>
                </a:gridCol>
                <a:gridCol w="2516372">
                  <a:extLst>
                    <a:ext uri="{9D8B030D-6E8A-4147-A177-3AD203B41FA5}">
                      <a16:colId xmlns:a16="http://schemas.microsoft.com/office/drawing/2014/main" val="20001"/>
                    </a:ext>
                  </a:extLst>
                </a:gridCol>
                <a:gridCol w="4882736">
                  <a:extLst>
                    <a:ext uri="{9D8B030D-6E8A-4147-A177-3AD203B41FA5}">
                      <a16:colId xmlns:a16="http://schemas.microsoft.com/office/drawing/2014/main" val="20002"/>
                    </a:ext>
                  </a:extLst>
                </a:gridCol>
              </a:tblGrid>
              <a:tr h="470197">
                <a:tc>
                  <a:txBody>
                    <a:bodyPr/>
                    <a:lstStyle/>
                    <a:p>
                      <a:pPr algn="ctr"/>
                      <a:r>
                        <a:rPr lang="en-US" sz="1500" b="0" cap="none" spc="0">
                          <a:solidFill>
                            <a:schemeClr val="bg1"/>
                          </a:solidFill>
                          <a:latin typeface="Gotham Narrow Bold"/>
                        </a:rPr>
                        <a:t>Practice</a:t>
                      </a:r>
                    </a:p>
                  </a:txBody>
                  <a:tcPr marL="129138" marR="105872" marT="99337" marB="99337" anchor="ctr">
                    <a:lnL w="19050" cap="flat" cmpd="sng" algn="ctr">
                      <a:noFill/>
                      <a:prstDash val="solid"/>
                    </a:lnL>
                    <a:lnR w="12700" cmpd="sng">
                      <a:noFill/>
                    </a:lnR>
                    <a:lnT w="19050" cap="flat" cmpd="sng" algn="ctr">
                      <a:noFill/>
                      <a:prstDash val="solid"/>
                    </a:lnT>
                    <a:lnB w="38100" cmpd="sng">
                      <a:noFill/>
                    </a:lnB>
                    <a:solidFill>
                      <a:srgbClr val="FA6400"/>
                    </a:solidFill>
                  </a:tcPr>
                </a:tc>
                <a:tc>
                  <a:txBody>
                    <a:bodyPr/>
                    <a:lstStyle/>
                    <a:p>
                      <a:pPr algn="ctr"/>
                      <a:r>
                        <a:rPr lang="en-US" sz="1500" b="0" cap="none" spc="0">
                          <a:solidFill>
                            <a:schemeClr val="bg1"/>
                          </a:solidFill>
                          <a:latin typeface="Gotham Narrow Bold"/>
                        </a:rPr>
                        <a:t>Ingestible short</a:t>
                      </a:r>
                    </a:p>
                  </a:txBody>
                  <a:tcPr marL="129138" marR="105872" marT="99337" marB="99337" anchor="ctr">
                    <a:lnL w="12700" cmpd="sng">
                      <a:noFill/>
                    </a:lnL>
                    <a:lnR w="12700" cmpd="sng">
                      <a:noFill/>
                    </a:lnR>
                    <a:lnT w="19050" cap="flat" cmpd="sng" algn="ctr">
                      <a:noFill/>
                      <a:prstDash val="solid"/>
                    </a:lnT>
                    <a:lnB w="38100" cmpd="sng">
                      <a:noFill/>
                    </a:lnB>
                    <a:solidFill>
                      <a:srgbClr val="FA6400"/>
                    </a:solidFill>
                  </a:tcPr>
                </a:tc>
                <a:tc>
                  <a:txBody>
                    <a:bodyPr/>
                    <a:lstStyle/>
                    <a:p>
                      <a:pPr algn="ctr"/>
                      <a:r>
                        <a:rPr lang="en-US" sz="1500" b="0" cap="none" spc="0">
                          <a:solidFill>
                            <a:schemeClr val="bg1"/>
                          </a:solidFill>
                          <a:latin typeface="Gotham Narrow Bold"/>
                        </a:rPr>
                        <a:t> Example</a:t>
                      </a:r>
                    </a:p>
                  </a:txBody>
                  <a:tcPr marL="129138" marR="105872" marT="99337" marB="99337" anchor="ctr">
                    <a:lnL w="12700" cmpd="sng">
                      <a:noFill/>
                    </a:lnL>
                    <a:lnR w="12700" cmpd="sng">
                      <a:noFill/>
                    </a:lnR>
                    <a:lnT w="19050" cap="flat" cmpd="sng" algn="ctr">
                      <a:noFill/>
                      <a:prstDash val="solid"/>
                    </a:lnT>
                    <a:lnB w="38100" cmpd="sng">
                      <a:noFill/>
                    </a:lnB>
                    <a:solidFill>
                      <a:srgbClr val="FA6400"/>
                    </a:solidFill>
                  </a:tcPr>
                </a:tc>
                <a:extLst>
                  <a:ext uri="{0D108BD9-81ED-4DB2-BD59-A6C34878D82A}">
                    <a16:rowId xmlns:a16="http://schemas.microsoft.com/office/drawing/2014/main" val="10000"/>
                  </a:ext>
                </a:extLst>
              </a:tr>
              <a:tr h="470197">
                <a:tc>
                  <a:txBody>
                    <a:bodyPr/>
                    <a:lstStyle/>
                    <a:p>
                      <a:pPr algn="l"/>
                      <a:r>
                        <a:rPr lang="en-US" sz="1500" cap="none" spc="0">
                          <a:solidFill>
                            <a:schemeClr val="tx1"/>
                          </a:solidFill>
                        </a:rPr>
                        <a:t>Plan with purpose</a:t>
                      </a:r>
                    </a:p>
                  </a:txBody>
                  <a:tcPr marL="129138" marR="105872" marT="99337" marB="99337">
                    <a:lnL w="38100" cap="flat" cmpd="sng" algn="ctr">
                      <a:no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gn="ctr"/>
                      <a:r>
                        <a:rPr lang="en-US" sz="1500" cap="none" spc="0">
                          <a:solidFill>
                            <a:schemeClr val="tx1"/>
                          </a:solidFill>
                        </a:rPr>
                        <a:t>Know the goal</a:t>
                      </a:r>
                    </a:p>
                  </a:txBody>
                  <a:tcPr marL="129138" marR="105872" marT="99337" marB="99337">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gn="l"/>
                      <a:r>
                        <a:rPr lang="en-US" sz="1500" cap="none" spc="0">
                          <a:solidFill>
                            <a:schemeClr val="tx1"/>
                          </a:solidFill>
                        </a:rPr>
                        <a:t>Start by defining what the student wants to learn</a:t>
                      </a:r>
                    </a:p>
                  </a:txBody>
                  <a:tcPr marL="129138" marR="105872" marT="99337" marB="99337">
                    <a:lnL w="6350" cap="flat" cmpd="sng" algn="ctr">
                      <a:solidFill>
                        <a:schemeClr val="tx1">
                          <a:lumMod val="75000"/>
                          <a:lumOff val="25000"/>
                        </a:schemeClr>
                      </a:solidFill>
                      <a:prstDash val="solid"/>
                    </a:lnL>
                    <a:lnR w="38100" cap="flat" cmpd="sng" algn="ctr">
                      <a:noFill/>
                      <a:prstDash val="solid"/>
                    </a:lnR>
                    <a:lnT w="38100" cmpd="sng">
                      <a:noFill/>
                    </a:lnT>
                    <a:lnB w="6350" cap="flat" cmpd="sng" algn="ctr">
                      <a:noFill/>
                      <a:prstDash val="solid"/>
                    </a:lnB>
                    <a:solidFill>
                      <a:srgbClr val="F2F2F2">
                        <a:alpha val="30196"/>
                      </a:srgbClr>
                    </a:solidFill>
                  </a:tcPr>
                </a:tc>
                <a:extLst>
                  <a:ext uri="{0D108BD9-81ED-4DB2-BD59-A6C34878D82A}">
                    <a16:rowId xmlns:a16="http://schemas.microsoft.com/office/drawing/2014/main" val="10001"/>
                  </a:ext>
                </a:extLst>
              </a:tr>
              <a:tr h="470197">
                <a:tc>
                  <a:txBody>
                    <a:bodyPr/>
                    <a:lstStyle/>
                    <a:p>
                      <a:pPr algn="l"/>
                      <a:r>
                        <a:rPr lang="en-US" sz="1500" cap="none" spc="0">
                          <a:solidFill>
                            <a:schemeClr val="tx1"/>
                          </a:solidFill>
                        </a:rPr>
                        <a:t>Collect only what is needed</a:t>
                      </a:r>
                    </a:p>
                  </a:txBody>
                  <a:tcPr marL="129138" marR="105872" marT="99337" marB="9933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rPr>
                        <a:t>Minimize data</a:t>
                      </a:r>
                    </a:p>
                  </a:txBody>
                  <a:tcPr marL="129138" marR="105872" marT="99337" marB="9933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gn="l"/>
                      <a:r>
                        <a:rPr lang="en-US" sz="1500" cap="none" spc="0">
                          <a:solidFill>
                            <a:schemeClr val="tx1"/>
                          </a:solidFill>
                        </a:rPr>
                        <a:t>Use program or major instead of individual data</a:t>
                      </a:r>
                    </a:p>
                  </a:txBody>
                  <a:tcPr marL="129138" marR="105872" marT="99337" marB="99337">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0002"/>
                  </a:ext>
                </a:extLst>
              </a:tr>
              <a:tr h="470197">
                <a:tc>
                  <a:txBody>
                    <a:bodyPr/>
                    <a:lstStyle/>
                    <a:p>
                      <a:pPr algn="l"/>
                      <a:r>
                        <a:rPr lang="en-US" sz="1500" cap="none" spc="0">
                          <a:solidFill>
                            <a:schemeClr val="tx1"/>
                          </a:solidFill>
                        </a:rPr>
                        <a:t>Prioritize privacy</a:t>
                      </a:r>
                    </a:p>
                  </a:txBody>
                  <a:tcPr marL="129138" marR="105872" marT="99337" marB="99337">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gn="ctr"/>
                      <a:r>
                        <a:rPr lang="en-US" sz="1500" cap="none" spc="0">
                          <a:solidFill>
                            <a:schemeClr val="tx1"/>
                          </a:solidFill>
                        </a:rPr>
                        <a:t>Protect people</a:t>
                      </a:r>
                    </a:p>
                  </a:txBody>
                  <a:tcPr marL="129138" marR="105872" marT="99337" marB="99337">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gn="l"/>
                      <a:r>
                        <a:rPr lang="en-US" sz="1500" cap="none" spc="0">
                          <a:solidFill>
                            <a:schemeClr val="tx1"/>
                          </a:solidFill>
                        </a:rPr>
                        <a:t>Remove identifiers before cleaning</a:t>
                      </a:r>
                    </a:p>
                  </a:txBody>
                  <a:tcPr marL="129138" marR="105872" marT="99337" marB="99337">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10003"/>
                  </a:ext>
                </a:extLst>
              </a:tr>
              <a:tr h="470197">
                <a:tc>
                  <a:txBody>
                    <a:bodyPr/>
                    <a:lstStyle/>
                    <a:p>
                      <a:pPr algn="l"/>
                      <a:r>
                        <a:rPr lang="en-US" sz="1500" cap="none" spc="0">
                          <a:solidFill>
                            <a:schemeClr val="tx1"/>
                          </a:solidFill>
                        </a:rPr>
                        <a:t>Clean with integrity</a:t>
                      </a:r>
                    </a:p>
                  </a:txBody>
                  <a:tcPr marL="129138" marR="105872" marT="99337" marB="9933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rPr>
                        <a:t>Standardize clearly</a:t>
                      </a:r>
                    </a:p>
                  </a:txBody>
                  <a:tcPr marL="129138" marR="105872" marT="99337" marB="9933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gn="l"/>
                      <a:r>
                        <a:rPr lang="en-US" sz="1500" cap="none" spc="0">
                          <a:solidFill>
                            <a:schemeClr val="tx1"/>
                          </a:solidFill>
                        </a:rPr>
                        <a:t>Fix department names using rules</a:t>
                      </a:r>
                    </a:p>
                  </a:txBody>
                  <a:tcPr marL="129138" marR="105872" marT="99337" marB="99337">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0004"/>
                  </a:ext>
                </a:extLst>
              </a:tr>
              <a:tr h="470197">
                <a:tc>
                  <a:txBody>
                    <a:bodyPr/>
                    <a:lstStyle/>
                    <a:p>
                      <a:pPr algn="l"/>
                      <a:r>
                        <a:rPr lang="en-US" sz="1500" cap="none" spc="0">
                          <a:solidFill>
                            <a:schemeClr val="tx1"/>
                          </a:solidFill>
                        </a:rPr>
                        <a:t>Analyze without harm</a:t>
                      </a:r>
                    </a:p>
                  </a:txBody>
                  <a:tcPr marL="129138" marR="105872" marT="99337" marB="99337">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gn="ctr"/>
                      <a:r>
                        <a:rPr lang="en-US" sz="1500" cap="none" spc="0">
                          <a:solidFill>
                            <a:schemeClr val="tx1"/>
                          </a:solidFill>
                        </a:rPr>
                        <a:t>Think about impact</a:t>
                      </a:r>
                    </a:p>
                  </a:txBody>
                  <a:tcPr marL="129138" marR="105872" marT="99337" marB="99337">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algn="l"/>
                      <a:r>
                        <a:rPr lang="en-US" sz="1500" cap="none" spc="0">
                          <a:solidFill>
                            <a:schemeClr val="tx1"/>
                          </a:solidFill>
                        </a:rPr>
                        <a:t>Check for inequities before interpreting</a:t>
                      </a:r>
                    </a:p>
                  </a:txBody>
                  <a:tcPr marL="129138" marR="105872" marT="99337" marB="99337">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10005"/>
                  </a:ext>
                </a:extLst>
              </a:tr>
              <a:tr h="470197">
                <a:tc>
                  <a:txBody>
                    <a:bodyPr/>
                    <a:lstStyle/>
                    <a:p>
                      <a:pPr algn="l"/>
                      <a:r>
                        <a:rPr lang="en-US" sz="1500" cap="none" spc="0">
                          <a:solidFill>
                            <a:schemeClr val="tx1"/>
                          </a:solidFill>
                        </a:rPr>
                        <a:t>Visualize responsibly</a:t>
                      </a:r>
                    </a:p>
                  </a:txBody>
                  <a:tcPr marL="129138" marR="105872" marT="99337" marB="9933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rPr>
                        <a:t>Accessible first</a:t>
                      </a:r>
                    </a:p>
                  </a:txBody>
                  <a:tcPr marL="129138" marR="105872" marT="99337" marB="9933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gn="l"/>
                      <a:r>
                        <a:rPr lang="en-US" sz="1500" cap="none" spc="0">
                          <a:solidFill>
                            <a:schemeClr val="tx1"/>
                          </a:solidFill>
                        </a:rPr>
                        <a:t>Use accessible labels and know your audience</a:t>
                      </a:r>
                    </a:p>
                  </a:txBody>
                  <a:tcPr marL="129138" marR="105872" marT="99337" marB="99337">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9453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8180" y="0"/>
            <a:ext cx="9385300" cy="689356"/>
          </a:xfrm>
          <a:prstGeom prst="rect">
            <a:avLst/>
          </a:prstGeom>
        </p:spPr>
        <p:txBody>
          <a:bodyPr lIns="0" tIns="0" rIns="0" bIns="0" rtlCol="0" anchor="t">
            <a:spAutoFit/>
          </a:bodyPr>
          <a:lstStyle/>
          <a:p>
            <a:pPr>
              <a:lnSpc>
                <a:spcPts val="5866"/>
              </a:lnSpc>
            </a:pPr>
            <a:r>
              <a:rPr lang="en-US" sz="3600">
                <a:solidFill>
                  <a:srgbClr val="FF6600"/>
                </a:solidFill>
                <a:latin typeface="HK Grotesk"/>
                <a:ea typeface="HK Grotesk"/>
                <a:cs typeface="HK Grotesk"/>
                <a:sym typeface="HK Grotesk"/>
              </a:rPr>
              <a:t>Data Workflow</a:t>
            </a:r>
          </a:p>
        </p:txBody>
      </p:sp>
      <p:sp>
        <p:nvSpPr>
          <p:cNvPr id="3" name="TextBox 3"/>
          <p:cNvSpPr txBox="1"/>
          <p:nvPr/>
        </p:nvSpPr>
        <p:spPr>
          <a:xfrm>
            <a:off x="444500" y="4299446"/>
            <a:ext cx="1904647" cy="1764009"/>
          </a:xfrm>
          <a:prstGeom prst="rect">
            <a:avLst/>
          </a:prstGeom>
        </p:spPr>
        <p:txBody>
          <a:bodyPr lIns="0" tIns="0" rIns="0" bIns="0" rtlCol="0" anchor="t">
            <a:spAutoFit/>
          </a:bodyPr>
          <a:lstStyle/>
          <a:p>
            <a:pPr>
              <a:lnSpc>
                <a:spcPts val="2800"/>
              </a:lnSpc>
              <a:spcBef>
                <a:spcPct val="0"/>
              </a:spcBef>
            </a:pPr>
            <a:r>
              <a:rPr lang="en-US" sz="2000">
                <a:solidFill>
                  <a:srgbClr val="000000"/>
                </a:solidFill>
                <a:latin typeface="Arial MT Pro"/>
                <a:ea typeface="Arial MT Pro"/>
                <a:cs typeface="Arial MT Pro"/>
                <a:sym typeface="Arial MT Pro"/>
              </a:rPr>
              <a:t>Collect and organize raw data. what </a:t>
            </a:r>
            <a:r>
              <a:rPr lang="en-US" sz="2000" b="1">
                <a:solidFill>
                  <a:srgbClr val="000000"/>
                </a:solidFill>
                <a:latin typeface="Arial MT Pro"/>
                <a:ea typeface="Arial MT Pro"/>
                <a:cs typeface="Arial MT Pro"/>
                <a:sym typeface="Arial MT Pro"/>
              </a:rPr>
              <a:t>about</a:t>
            </a:r>
            <a:r>
              <a:rPr lang="en-US" sz="2000">
                <a:solidFill>
                  <a:srgbClr val="000000"/>
                </a:solidFill>
                <a:latin typeface="Arial MT Pro"/>
                <a:ea typeface="Arial MT Pro"/>
                <a:cs typeface="Arial MT Pro"/>
                <a:sym typeface="Arial MT Pro"/>
              </a:rPr>
              <a:t> the data stands out?</a:t>
            </a:r>
          </a:p>
        </p:txBody>
      </p:sp>
      <p:sp>
        <p:nvSpPr>
          <p:cNvPr id="4" name="TextBox 4"/>
          <p:cNvSpPr txBox="1"/>
          <p:nvPr/>
        </p:nvSpPr>
        <p:spPr>
          <a:xfrm>
            <a:off x="2785812" y="4091236"/>
            <a:ext cx="1906216" cy="1764009"/>
          </a:xfrm>
          <a:prstGeom prst="rect">
            <a:avLst/>
          </a:prstGeom>
        </p:spPr>
        <p:txBody>
          <a:bodyPr lIns="0" tIns="0" rIns="0" bIns="0" rtlCol="0" anchor="t">
            <a:spAutoFit/>
          </a:bodyPr>
          <a:lstStyle/>
          <a:p>
            <a:pPr>
              <a:lnSpc>
                <a:spcPts val="2800"/>
              </a:lnSpc>
              <a:spcBef>
                <a:spcPct val="0"/>
              </a:spcBef>
            </a:pPr>
            <a:r>
              <a:rPr lang="en-US" sz="2000">
                <a:solidFill>
                  <a:srgbClr val="000000"/>
                </a:solidFill>
                <a:latin typeface="Arial MT Pro"/>
                <a:ea typeface="Arial MT Pro"/>
                <a:cs typeface="Arial MT Pro"/>
                <a:sym typeface="Arial MT Pro"/>
              </a:rPr>
              <a:t>Remove personal identifiers and </a:t>
            </a:r>
            <a:r>
              <a:rPr lang="en-US" sz="2000" b="1">
                <a:solidFill>
                  <a:srgbClr val="000000"/>
                </a:solidFill>
                <a:latin typeface="Arial MT Pro"/>
                <a:ea typeface="Arial MT Pro"/>
                <a:cs typeface="Arial MT Pro"/>
                <a:sym typeface="Arial MT Pro"/>
              </a:rPr>
              <a:t>summarize</a:t>
            </a:r>
            <a:r>
              <a:rPr lang="en-US" sz="2000">
                <a:solidFill>
                  <a:srgbClr val="000000"/>
                </a:solidFill>
                <a:latin typeface="Arial MT Pro"/>
                <a:ea typeface="Arial MT Pro"/>
                <a:cs typeface="Arial MT Pro"/>
                <a:sym typeface="Arial MT Pro"/>
              </a:rPr>
              <a:t> data sets.</a:t>
            </a:r>
          </a:p>
        </p:txBody>
      </p:sp>
      <p:sp>
        <p:nvSpPr>
          <p:cNvPr id="5" name="TextBox 5"/>
          <p:cNvSpPr txBox="1"/>
          <p:nvPr/>
        </p:nvSpPr>
        <p:spPr>
          <a:xfrm>
            <a:off x="5128693" y="4091236"/>
            <a:ext cx="1906216" cy="1404936"/>
          </a:xfrm>
          <a:prstGeom prst="rect">
            <a:avLst/>
          </a:prstGeom>
        </p:spPr>
        <p:txBody>
          <a:bodyPr lIns="0" tIns="0" rIns="0" bIns="0" rtlCol="0" anchor="t">
            <a:spAutoFit/>
          </a:bodyPr>
          <a:lstStyle/>
          <a:p>
            <a:pPr>
              <a:lnSpc>
                <a:spcPts val="2800"/>
              </a:lnSpc>
              <a:spcBef>
                <a:spcPct val="0"/>
              </a:spcBef>
            </a:pPr>
            <a:r>
              <a:rPr lang="en-US" sz="2000">
                <a:solidFill>
                  <a:srgbClr val="000000"/>
                </a:solidFill>
                <a:latin typeface="Arial MT Pro"/>
                <a:ea typeface="Arial MT Pro"/>
                <a:cs typeface="Arial MT Pro"/>
                <a:sym typeface="Arial MT Pro"/>
              </a:rPr>
              <a:t>Transform data into a standard, usable, and </a:t>
            </a:r>
            <a:r>
              <a:rPr lang="en-US" sz="2000" b="1">
                <a:solidFill>
                  <a:srgbClr val="000000"/>
                </a:solidFill>
                <a:latin typeface="Arial MT Pro"/>
                <a:ea typeface="Arial MT Pro"/>
                <a:cs typeface="Arial MT Pro"/>
                <a:sym typeface="Arial MT Pro"/>
              </a:rPr>
              <a:t>tidy </a:t>
            </a:r>
            <a:r>
              <a:rPr lang="en-US" sz="2000">
                <a:solidFill>
                  <a:srgbClr val="000000"/>
                </a:solidFill>
                <a:latin typeface="Arial MT Pro"/>
                <a:ea typeface="Arial MT Pro"/>
                <a:cs typeface="Arial MT Pro"/>
                <a:sym typeface="Arial MT Pro"/>
              </a:rPr>
              <a:t>format.</a:t>
            </a:r>
          </a:p>
        </p:txBody>
      </p:sp>
      <p:sp>
        <p:nvSpPr>
          <p:cNvPr id="6" name="TextBox 6"/>
          <p:cNvSpPr txBox="1"/>
          <p:nvPr/>
        </p:nvSpPr>
        <p:spPr>
          <a:xfrm>
            <a:off x="7471574" y="4091974"/>
            <a:ext cx="1918840" cy="1404936"/>
          </a:xfrm>
          <a:prstGeom prst="rect">
            <a:avLst/>
          </a:prstGeom>
        </p:spPr>
        <p:txBody>
          <a:bodyPr lIns="0" tIns="0" rIns="0" bIns="0" rtlCol="0" anchor="t">
            <a:spAutoFit/>
          </a:bodyPr>
          <a:lstStyle/>
          <a:p>
            <a:pPr>
              <a:lnSpc>
                <a:spcPts val="2800"/>
              </a:lnSpc>
              <a:spcBef>
                <a:spcPct val="0"/>
              </a:spcBef>
            </a:pPr>
            <a:r>
              <a:rPr lang="en-US" sz="2000" b="1">
                <a:solidFill>
                  <a:srgbClr val="000000"/>
                </a:solidFill>
                <a:latin typeface="Arial MT Pro"/>
                <a:ea typeface="Arial MT Pro"/>
                <a:cs typeface="Arial MT Pro"/>
                <a:sym typeface="Arial MT Pro"/>
              </a:rPr>
              <a:t>Explore</a:t>
            </a:r>
            <a:r>
              <a:rPr lang="en-US" sz="2000">
                <a:solidFill>
                  <a:srgbClr val="000000"/>
                </a:solidFill>
                <a:latin typeface="Arial MT Pro"/>
                <a:ea typeface="Arial MT Pro"/>
                <a:cs typeface="Arial MT Pro"/>
                <a:sym typeface="Arial MT Pro"/>
              </a:rPr>
              <a:t> data for outliers and find connections and differences.</a:t>
            </a:r>
          </a:p>
        </p:txBody>
      </p:sp>
      <p:sp>
        <p:nvSpPr>
          <p:cNvPr id="7" name="TextBox 7"/>
          <p:cNvSpPr txBox="1"/>
          <p:nvPr/>
        </p:nvSpPr>
        <p:spPr>
          <a:xfrm>
            <a:off x="9827081" y="4007248"/>
            <a:ext cx="1918840" cy="1764009"/>
          </a:xfrm>
          <a:prstGeom prst="rect">
            <a:avLst/>
          </a:prstGeom>
        </p:spPr>
        <p:txBody>
          <a:bodyPr lIns="0" tIns="0" rIns="0" bIns="0" rtlCol="0" anchor="t">
            <a:spAutoFit/>
          </a:bodyPr>
          <a:lstStyle/>
          <a:p>
            <a:pPr>
              <a:lnSpc>
                <a:spcPts val="2800"/>
              </a:lnSpc>
              <a:spcBef>
                <a:spcPct val="0"/>
              </a:spcBef>
            </a:pPr>
            <a:r>
              <a:rPr lang="en-US" sz="2000" b="1">
                <a:solidFill>
                  <a:srgbClr val="000000"/>
                </a:solidFill>
                <a:latin typeface="Arial MT Pro"/>
                <a:ea typeface="Arial MT Pro"/>
                <a:cs typeface="Arial MT Pro"/>
                <a:sym typeface="Arial MT Pro"/>
              </a:rPr>
              <a:t>Create</a:t>
            </a:r>
            <a:r>
              <a:rPr lang="en-US" sz="2000">
                <a:solidFill>
                  <a:srgbClr val="000000"/>
                </a:solidFill>
                <a:latin typeface="Arial MT Pro"/>
                <a:ea typeface="Arial MT Pro"/>
                <a:cs typeface="Arial MT Pro"/>
                <a:sym typeface="Arial MT Pro"/>
              </a:rPr>
              <a:t> visualizations and </a:t>
            </a:r>
            <a:r>
              <a:rPr lang="en-US" sz="2000" b="1">
                <a:solidFill>
                  <a:srgbClr val="000000"/>
                </a:solidFill>
                <a:latin typeface="Arial MT Pro"/>
                <a:ea typeface="Arial MT Pro"/>
                <a:cs typeface="Arial MT Pro"/>
                <a:sym typeface="Arial MT Pro"/>
              </a:rPr>
              <a:t>present</a:t>
            </a:r>
            <a:r>
              <a:rPr lang="en-US" sz="2000">
                <a:solidFill>
                  <a:srgbClr val="000000"/>
                </a:solidFill>
                <a:latin typeface="Arial MT Pro"/>
                <a:ea typeface="Arial MT Pro"/>
                <a:cs typeface="Arial MT Pro"/>
                <a:sym typeface="Arial MT Pro"/>
              </a:rPr>
              <a:t> data professionally.</a:t>
            </a:r>
          </a:p>
        </p:txBody>
      </p:sp>
      <p:sp>
        <p:nvSpPr>
          <p:cNvPr id="8" name="TextBox 8"/>
          <p:cNvSpPr txBox="1"/>
          <p:nvPr/>
        </p:nvSpPr>
        <p:spPr>
          <a:xfrm>
            <a:off x="260380" y="2620926"/>
            <a:ext cx="1904647" cy="615553"/>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Montserrat Bold"/>
                <a:ea typeface="Montserrat Bold"/>
                <a:cs typeface="Montserrat Bold"/>
                <a:sym typeface="Montserrat Bold"/>
              </a:rPr>
              <a:t>Understand Data</a:t>
            </a:r>
          </a:p>
        </p:txBody>
      </p:sp>
      <p:sp>
        <p:nvSpPr>
          <p:cNvPr id="9" name="TextBox 9"/>
          <p:cNvSpPr txBox="1"/>
          <p:nvPr/>
        </p:nvSpPr>
        <p:spPr>
          <a:xfrm>
            <a:off x="2706750" y="2616597"/>
            <a:ext cx="1906216" cy="615553"/>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Montserrat Bold"/>
                <a:ea typeface="Montserrat Bold"/>
                <a:cs typeface="Montserrat Bold"/>
                <a:sym typeface="Montserrat Bold"/>
              </a:rPr>
              <a:t>De-identify &amp; Aggregate</a:t>
            </a:r>
          </a:p>
        </p:txBody>
      </p:sp>
      <p:sp>
        <p:nvSpPr>
          <p:cNvPr id="10" name="TextBox 10"/>
          <p:cNvSpPr txBox="1"/>
          <p:nvPr/>
        </p:nvSpPr>
        <p:spPr>
          <a:xfrm>
            <a:off x="5089162" y="2628900"/>
            <a:ext cx="1906216" cy="615553"/>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Montserrat Bold"/>
                <a:ea typeface="Montserrat Bold"/>
                <a:cs typeface="Montserrat Bold"/>
                <a:sym typeface="Montserrat Bold"/>
              </a:rPr>
              <a:t>Clean &amp; Wrangle</a:t>
            </a:r>
          </a:p>
        </p:txBody>
      </p:sp>
      <p:sp>
        <p:nvSpPr>
          <p:cNvPr id="11" name="TextBox 11"/>
          <p:cNvSpPr txBox="1"/>
          <p:nvPr/>
        </p:nvSpPr>
        <p:spPr>
          <a:xfrm>
            <a:off x="7397772" y="2628900"/>
            <a:ext cx="1918840" cy="615553"/>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Montserrat Bold"/>
                <a:ea typeface="Montserrat Bold"/>
                <a:cs typeface="Montserrat Bold"/>
                <a:sym typeface="Montserrat Bold"/>
              </a:rPr>
              <a:t>Analyze Patterns</a:t>
            </a:r>
          </a:p>
        </p:txBody>
      </p:sp>
      <p:sp>
        <p:nvSpPr>
          <p:cNvPr id="12" name="TextBox 12"/>
          <p:cNvSpPr txBox="1"/>
          <p:nvPr/>
        </p:nvSpPr>
        <p:spPr>
          <a:xfrm>
            <a:off x="9827081" y="2628900"/>
            <a:ext cx="1918840" cy="615553"/>
          </a:xfrm>
          <a:prstGeom prst="rect">
            <a:avLst/>
          </a:prstGeom>
        </p:spPr>
        <p:txBody>
          <a:bodyPr lIns="0" tIns="0" rIns="0" bIns="0" rtlCol="0" anchor="t">
            <a:spAutoFit/>
          </a:bodyPr>
          <a:lstStyle/>
          <a:p>
            <a:pPr algn="ctr">
              <a:lnSpc>
                <a:spcPts val="2400"/>
              </a:lnSpc>
              <a:spcBef>
                <a:spcPct val="0"/>
              </a:spcBef>
            </a:pPr>
            <a:r>
              <a:rPr lang="en-US" sz="2000" b="1">
                <a:solidFill>
                  <a:srgbClr val="000000"/>
                </a:solidFill>
                <a:latin typeface="Montserrat Bold"/>
                <a:ea typeface="Montserrat Bold"/>
                <a:cs typeface="Montserrat Bold"/>
                <a:sym typeface="Montserrat Bold"/>
              </a:rPr>
              <a:t>Visualize Clearly</a:t>
            </a:r>
          </a:p>
        </p:txBody>
      </p:sp>
      <p:sp>
        <p:nvSpPr>
          <p:cNvPr id="13" name="AutoShape 13"/>
          <p:cNvSpPr/>
          <p:nvPr/>
        </p:nvSpPr>
        <p:spPr>
          <a:xfrm flipV="1">
            <a:off x="0" y="3625850"/>
            <a:ext cx="2203876" cy="0"/>
          </a:xfrm>
          <a:prstGeom prst="line">
            <a:avLst/>
          </a:prstGeom>
          <a:ln w="38100" cap="flat">
            <a:solidFill>
              <a:srgbClr val="000000"/>
            </a:solidFill>
            <a:prstDash val="sysDot"/>
            <a:headEnd type="none" w="sm" len="sm"/>
            <a:tailEnd type="arrow" w="med" len="sm"/>
          </a:ln>
        </p:spPr>
        <p:txBody>
          <a:bodyPr/>
          <a:lstStyle/>
          <a:p>
            <a:endParaRPr lang="en-US" sz="1200"/>
          </a:p>
        </p:txBody>
      </p:sp>
      <p:sp>
        <p:nvSpPr>
          <p:cNvPr id="14" name="AutoShape 14"/>
          <p:cNvSpPr/>
          <p:nvPr/>
        </p:nvSpPr>
        <p:spPr>
          <a:xfrm>
            <a:off x="363868" y="3625850"/>
            <a:ext cx="4328160" cy="0"/>
          </a:xfrm>
          <a:prstGeom prst="line">
            <a:avLst/>
          </a:prstGeom>
          <a:ln w="38100" cap="flat">
            <a:solidFill>
              <a:srgbClr val="000000"/>
            </a:solidFill>
            <a:prstDash val="sysDot"/>
            <a:headEnd type="none" w="sm" len="sm"/>
            <a:tailEnd type="arrow" w="med" len="sm"/>
          </a:ln>
        </p:spPr>
        <p:txBody>
          <a:bodyPr/>
          <a:lstStyle/>
          <a:p>
            <a:endParaRPr lang="en-US" sz="1200"/>
          </a:p>
        </p:txBody>
      </p:sp>
      <p:sp>
        <p:nvSpPr>
          <p:cNvPr id="15" name="AutoShape 15"/>
          <p:cNvSpPr/>
          <p:nvPr/>
        </p:nvSpPr>
        <p:spPr>
          <a:xfrm>
            <a:off x="2706750" y="3625850"/>
            <a:ext cx="4328160" cy="0"/>
          </a:xfrm>
          <a:prstGeom prst="line">
            <a:avLst/>
          </a:prstGeom>
          <a:ln w="38100" cap="flat">
            <a:solidFill>
              <a:srgbClr val="000000"/>
            </a:solidFill>
            <a:prstDash val="sysDot"/>
            <a:headEnd type="none" w="sm" len="sm"/>
            <a:tailEnd type="arrow" w="med" len="sm"/>
          </a:ln>
        </p:spPr>
        <p:txBody>
          <a:bodyPr/>
          <a:lstStyle/>
          <a:p>
            <a:endParaRPr lang="en-US" sz="1200"/>
          </a:p>
        </p:txBody>
      </p:sp>
      <p:sp>
        <p:nvSpPr>
          <p:cNvPr id="16" name="AutoShape 16"/>
          <p:cNvSpPr/>
          <p:nvPr/>
        </p:nvSpPr>
        <p:spPr>
          <a:xfrm>
            <a:off x="5049631" y="3625850"/>
            <a:ext cx="4328160" cy="0"/>
          </a:xfrm>
          <a:prstGeom prst="line">
            <a:avLst/>
          </a:prstGeom>
          <a:ln w="38100" cap="flat">
            <a:solidFill>
              <a:srgbClr val="000000"/>
            </a:solidFill>
            <a:prstDash val="sysDot"/>
            <a:headEnd type="none" w="sm" len="sm"/>
            <a:tailEnd type="arrow" w="med" len="sm"/>
          </a:ln>
        </p:spPr>
        <p:txBody>
          <a:bodyPr/>
          <a:lstStyle/>
          <a:p>
            <a:endParaRPr lang="en-US" sz="1200"/>
          </a:p>
        </p:txBody>
      </p:sp>
      <p:sp>
        <p:nvSpPr>
          <p:cNvPr id="17" name="AutoShape 17"/>
          <p:cNvSpPr/>
          <p:nvPr/>
        </p:nvSpPr>
        <p:spPr>
          <a:xfrm>
            <a:off x="7863840" y="3625850"/>
            <a:ext cx="4328160" cy="0"/>
          </a:xfrm>
          <a:prstGeom prst="line">
            <a:avLst/>
          </a:prstGeom>
          <a:ln w="38100" cap="flat">
            <a:solidFill>
              <a:srgbClr val="000000"/>
            </a:solidFill>
            <a:prstDash val="sysDot"/>
            <a:headEnd type="none" w="sm" len="sm"/>
            <a:tailEnd type="arrow" w="med" len="sm"/>
          </a:ln>
        </p:spPr>
        <p:txBody>
          <a:bodyPr/>
          <a:lstStyle/>
          <a:p>
            <a:endParaRPr lang="en-US" sz="1200"/>
          </a:p>
        </p:txBody>
      </p:sp>
      <p:grpSp>
        <p:nvGrpSpPr>
          <p:cNvPr id="18" name="Group 45">
            <a:extLst>
              <a:ext uri="{FF2B5EF4-FFF2-40B4-BE49-F238E27FC236}">
                <a16:creationId xmlns:a16="http://schemas.microsoft.com/office/drawing/2014/main" id="{56F38EAE-18D4-B4BC-8686-186CA060B4FB}"/>
              </a:ext>
            </a:extLst>
          </p:cNvPr>
          <p:cNvGrpSpPr/>
          <p:nvPr/>
        </p:nvGrpSpPr>
        <p:grpSpPr>
          <a:xfrm>
            <a:off x="444500" y="970316"/>
            <a:ext cx="1622017" cy="1409499"/>
            <a:chOff x="0" y="0"/>
            <a:chExt cx="818975" cy="833336"/>
          </a:xfrm>
        </p:grpSpPr>
        <p:sp>
          <p:nvSpPr>
            <p:cNvPr id="19" name="Freeform 46">
              <a:extLst>
                <a:ext uri="{FF2B5EF4-FFF2-40B4-BE49-F238E27FC236}">
                  <a16:creationId xmlns:a16="http://schemas.microsoft.com/office/drawing/2014/main" id="{52D21D84-9B7A-5D8E-0079-0F5984175CE5}"/>
                </a:ext>
              </a:extLst>
            </p:cNvPr>
            <p:cNvSpPr/>
            <p:nvPr/>
          </p:nvSpPr>
          <p:spPr>
            <a:xfrm>
              <a:off x="0" y="0"/>
              <a:ext cx="818975" cy="833336"/>
            </a:xfrm>
            <a:custGeom>
              <a:avLst/>
              <a:gdLst/>
              <a:ahLst/>
              <a:cxnLst/>
              <a:rect l="l" t="t" r="r" b="b"/>
              <a:pathLst>
                <a:path w="818975" h="833336">
                  <a:moveTo>
                    <a:pt x="123271" y="0"/>
                  </a:moveTo>
                  <a:lnTo>
                    <a:pt x="695703" y="0"/>
                  </a:lnTo>
                  <a:cubicBezTo>
                    <a:pt x="728397" y="0"/>
                    <a:pt x="759751" y="12987"/>
                    <a:pt x="782869" y="36105"/>
                  </a:cubicBezTo>
                  <a:cubicBezTo>
                    <a:pt x="805987" y="59223"/>
                    <a:pt x="818975" y="90578"/>
                    <a:pt x="818975" y="123271"/>
                  </a:cubicBezTo>
                  <a:lnTo>
                    <a:pt x="818975" y="710065"/>
                  </a:lnTo>
                  <a:cubicBezTo>
                    <a:pt x="818975" y="742758"/>
                    <a:pt x="805987" y="774113"/>
                    <a:pt x="782869" y="797231"/>
                  </a:cubicBezTo>
                  <a:cubicBezTo>
                    <a:pt x="759751" y="820349"/>
                    <a:pt x="728397" y="833336"/>
                    <a:pt x="695703" y="833336"/>
                  </a:cubicBezTo>
                  <a:lnTo>
                    <a:pt x="123271" y="833336"/>
                  </a:lnTo>
                  <a:cubicBezTo>
                    <a:pt x="90578" y="833336"/>
                    <a:pt x="59223" y="820349"/>
                    <a:pt x="36105" y="797231"/>
                  </a:cubicBezTo>
                  <a:cubicBezTo>
                    <a:pt x="12987" y="774113"/>
                    <a:pt x="0" y="742758"/>
                    <a:pt x="0" y="710065"/>
                  </a:cubicBezTo>
                  <a:lnTo>
                    <a:pt x="0" y="123271"/>
                  </a:lnTo>
                  <a:cubicBezTo>
                    <a:pt x="0" y="90578"/>
                    <a:pt x="12987" y="59223"/>
                    <a:pt x="36105" y="36105"/>
                  </a:cubicBezTo>
                  <a:cubicBezTo>
                    <a:pt x="59223" y="12987"/>
                    <a:pt x="90578" y="0"/>
                    <a:pt x="123271" y="0"/>
                  </a:cubicBezTo>
                  <a:close/>
                </a:path>
              </a:pathLst>
            </a:custGeom>
            <a:blipFill>
              <a:blip r:embed="rId2"/>
              <a:stretch>
                <a:fillRect l="-26245" r="-26245"/>
              </a:stretch>
            </a:blipFill>
            <a:ln w="19050" cap="rnd">
              <a:solidFill>
                <a:srgbClr val="000000"/>
              </a:solidFill>
              <a:prstDash val="solid"/>
              <a:round/>
            </a:ln>
          </p:spPr>
          <p:txBody>
            <a:bodyPr/>
            <a:lstStyle/>
            <a:p>
              <a:endParaRPr lang="en-US"/>
            </a:p>
          </p:txBody>
        </p:sp>
      </p:grpSp>
      <p:grpSp>
        <p:nvGrpSpPr>
          <p:cNvPr id="20" name="Group 18">
            <a:extLst>
              <a:ext uri="{FF2B5EF4-FFF2-40B4-BE49-F238E27FC236}">
                <a16:creationId xmlns:a16="http://schemas.microsoft.com/office/drawing/2014/main" id="{87B3C712-037C-7113-210B-5EAAD6A20AE2}"/>
              </a:ext>
            </a:extLst>
          </p:cNvPr>
          <p:cNvGrpSpPr/>
          <p:nvPr/>
        </p:nvGrpSpPr>
        <p:grpSpPr>
          <a:xfrm>
            <a:off x="2785811" y="1002755"/>
            <a:ext cx="1757835" cy="1409499"/>
            <a:chOff x="0" y="0"/>
            <a:chExt cx="818975" cy="833336"/>
          </a:xfrm>
        </p:grpSpPr>
        <p:sp>
          <p:nvSpPr>
            <p:cNvPr id="21" name="Freeform 19">
              <a:extLst>
                <a:ext uri="{FF2B5EF4-FFF2-40B4-BE49-F238E27FC236}">
                  <a16:creationId xmlns:a16="http://schemas.microsoft.com/office/drawing/2014/main" id="{A49DA163-F8DB-7E51-94B4-5709CD7513F9}"/>
                </a:ext>
              </a:extLst>
            </p:cNvPr>
            <p:cNvSpPr/>
            <p:nvPr/>
          </p:nvSpPr>
          <p:spPr>
            <a:xfrm>
              <a:off x="0" y="0"/>
              <a:ext cx="818975" cy="833336"/>
            </a:xfrm>
            <a:custGeom>
              <a:avLst/>
              <a:gdLst/>
              <a:ahLst/>
              <a:cxnLst/>
              <a:rect l="l" t="t" r="r" b="b"/>
              <a:pathLst>
                <a:path w="818975" h="833336">
                  <a:moveTo>
                    <a:pt x="123271" y="0"/>
                  </a:moveTo>
                  <a:lnTo>
                    <a:pt x="695703" y="0"/>
                  </a:lnTo>
                  <a:cubicBezTo>
                    <a:pt x="728397" y="0"/>
                    <a:pt x="759751" y="12987"/>
                    <a:pt x="782869" y="36105"/>
                  </a:cubicBezTo>
                  <a:cubicBezTo>
                    <a:pt x="805987" y="59223"/>
                    <a:pt x="818975" y="90578"/>
                    <a:pt x="818975" y="123271"/>
                  </a:cubicBezTo>
                  <a:lnTo>
                    <a:pt x="818975" y="710065"/>
                  </a:lnTo>
                  <a:cubicBezTo>
                    <a:pt x="818975" y="742758"/>
                    <a:pt x="805987" y="774113"/>
                    <a:pt x="782869" y="797231"/>
                  </a:cubicBezTo>
                  <a:cubicBezTo>
                    <a:pt x="759751" y="820349"/>
                    <a:pt x="728397" y="833336"/>
                    <a:pt x="695703" y="833336"/>
                  </a:cubicBezTo>
                  <a:lnTo>
                    <a:pt x="123271" y="833336"/>
                  </a:lnTo>
                  <a:cubicBezTo>
                    <a:pt x="90578" y="833336"/>
                    <a:pt x="59223" y="820349"/>
                    <a:pt x="36105" y="797231"/>
                  </a:cubicBezTo>
                  <a:cubicBezTo>
                    <a:pt x="12987" y="774113"/>
                    <a:pt x="0" y="742758"/>
                    <a:pt x="0" y="710065"/>
                  </a:cubicBezTo>
                  <a:lnTo>
                    <a:pt x="0" y="123271"/>
                  </a:lnTo>
                  <a:cubicBezTo>
                    <a:pt x="0" y="90578"/>
                    <a:pt x="12987" y="59223"/>
                    <a:pt x="36105" y="36105"/>
                  </a:cubicBezTo>
                  <a:cubicBezTo>
                    <a:pt x="59223" y="12987"/>
                    <a:pt x="90578" y="0"/>
                    <a:pt x="123271" y="0"/>
                  </a:cubicBezTo>
                  <a:close/>
                </a:path>
              </a:pathLst>
            </a:custGeom>
            <a:blipFill>
              <a:blip r:embed="rId3"/>
              <a:stretch>
                <a:fillRect l="-40447" r="-40447"/>
              </a:stretch>
            </a:blipFill>
            <a:ln w="19050" cap="rnd">
              <a:solidFill>
                <a:srgbClr val="000000"/>
              </a:solidFill>
              <a:prstDash val="solid"/>
              <a:round/>
            </a:ln>
          </p:spPr>
          <p:txBody>
            <a:bodyPr/>
            <a:lstStyle/>
            <a:p>
              <a:endParaRPr lang="en-US"/>
            </a:p>
          </p:txBody>
        </p:sp>
      </p:grpSp>
      <p:grpSp>
        <p:nvGrpSpPr>
          <p:cNvPr id="22" name="Group 22">
            <a:extLst>
              <a:ext uri="{FF2B5EF4-FFF2-40B4-BE49-F238E27FC236}">
                <a16:creationId xmlns:a16="http://schemas.microsoft.com/office/drawing/2014/main" id="{828774AA-52A1-1858-4511-1B4AE3BDD684}"/>
              </a:ext>
            </a:extLst>
          </p:cNvPr>
          <p:cNvGrpSpPr/>
          <p:nvPr/>
        </p:nvGrpSpPr>
        <p:grpSpPr>
          <a:xfrm>
            <a:off x="5128693" y="1002755"/>
            <a:ext cx="1697411" cy="1444811"/>
            <a:chOff x="0" y="0"/>
            <a:chExt cx="818975" cy="833336"/>
          </a:xfrm>
        </p:grpSpPr>
        <p:sp>
          <p:nvSpPr>
            <p:cNvPr id="23" name="Freeform 23">
              <a:extLst>
                <a:ext uri="{FF2B5EF4-FFF2-40B4-BE49-F238E27FC236}">
                  <a16:creationId xmlns:a16="http://schemas.microsoft.com/office/drawing/2014/main" id="{C7787B12-FC53-26B9-EE9C-DF42F46B4166}"/>
                </a:ext>
              </a:extLst>
            </p:cNvPr>
            <p:cNvSpPr/>
            <p:nvPr/>
          </p:nvSpPr>
          <p:spPr>
            <a:xfrm>
              <a:off x="0" y="0"/>
              <a:ext cx="818975" cy="833336"/>
            </a:xfrm>
            <a:custGeom>
              <a:avLst/>
              <a:gdLst/>
              <a:ahLst/>
              <a:cxnLst/>
              <a:rect l="l" t="t" r="r" b="b"/>
              <a:pathLst>
                <a:path w="818975" h="833336">
                  <a:moveTo>
                    <a:pt x="123271" y="0"/>
                  </a:moveTo>
                  <a:lnTo>
                    <a:pt x="695703" y="0"/>
                  </a:lnTo>
                  <a:cubicBezTo>
                    <a:pt x="728397" y="0"/>
                    <a:pt x="759751" y="12987"/>
                    <a:pt x="782869" y="36105"/>
                  </a:cubicBezTo>
                  <a:cubicBezTo>
                    <a:pt x="805987" y="59223"/>
                    <a:pt x="818975" y="90578"/>
                    <a:pt x="818975" y="123271"/>
                  </a:cubicBezTo>
                  <a:lnTo>
                    <a:pt x="818975" y="710065"/>
                  </a:lnTo>
                  <a:cubicBezTo>
                    <a:pt x="818975" y="742758"/>
                    <a:pt x="805987" y="774113"/>
                    <a:pt x="782869" y="797231"/>
                  </a:cubicBezTo>
                  <a:cubicBezTo>
                    <a:pt x="759751" y="820349"/>
                    <a:pt x="728397" y="833336"/>
                    <a:pt x="695703" y="833336"/>
                  </a:cubicBezTo>
                  <a:lnTo>
                    <a:pt x="123271" y="833336"/>
                  </a:lnTo>
                  <a:cubicBezTo>
                    <a:pt x="90578" y="833336"/>
                    <a:pt x="59223" y="820349"/>
                    <a:pt x="36105" y="797231"/>
                  </a:cubicBezTo>
                  <a:cubicBezTo>
                    <a:pt x="12987" y="774113"/>
                    <a:pt x="0" y="742758"/>
                    <a:pt x="0" y="710065"/>
                  </a:cubicBezTo>
                  <a:lnTo>
                    <a:pt x="0" y="123271"/>
                  </a:lnTo>
                  <a:cubicBezTo>
                    <a:pt x="0" y="90578"/>
                    <a:pt x="12987" y="59223"/>
                    <a:pt x="36105" y="36105"/>
                  </a:cubicBezTo>
                  <a:cubicBezTo>
                    <a:pt x="59223" y="12987"/>
                    <a:pt x="90578" y="0"/>
                    <a:pt x="123271" y="0"/>
                  </a:cubicBezTo>
                  <a:close/>
                </a:path>
              </a:pathLst>
            </a:custGeom>
            <a:blipFill>
              <a:blip r:embed="rId4"/>
              <a:stretch>
                <a:fillRect l="-26362" r="-26362"/>
              </a:stretch>
            </a:blipFill>
            <a:ln w="19050" cap="rnd">
              <a:solidFill>
                <a:srgbClr val="000000"/>
              </a:solidFill>
              <a:prstDash val="solid"/>
              <a:round/>
            </a:ln>
          </p:spPr>
          <p:txBody>
            <a:bodyPr/>
            <a:lstStyle/>
            <a:p>
              <a:endParaRPr lang="en-US"/>
            </a:p>
          </p:txBody>
        </p:sp>
      </p:grpSp>
      <p:grpSp>
        <p:nvGrpSpPr>
          <p:cNvPr id="24" name="Group 20">
            <a:extLst>
              <a:ext uri="{FF2B5EF4-FFF2-40B4-BE49-F238E27FC236}">
                <a16:creationId xmlns:a16="http://schemas.microsoft.com/office/drawing/2014/main" id="{9D2E82D8-E01C-6ECB-C274-F6AD14BBD7B5}"/>
              </a:ext>
            </a:extLst>
          </p:cNvPr>
          <p:cNvGrpSpPr/>
          <p:nvPr/>
        </p:nvGrpSpPr>
        <p:grpSpPr>
          <a:xfrm>
            <a:off x="7534942" y="935005"/>
            <a:ext cx="1757834" cy="1512561"/>
            <a:chOff x="0" y="0"/>
            <a:chExt cx="818975" cy="833336"/>
          </a:xfrm>
        </p:grpSpPr>
        <p:sp>
          <p:nvSpPr>
            <p:cNvPr id="25" name="Freeform 21">
              <a:extLst>
                <a:ext uri="{FF2B5EF4-FFF2-40B4-BE49-F238E27FC236}">
                  <a16:creationId xmlns:a16="http://schemas.microsoft.com/office/drawing/2014/main" id="{4BA37192-4DB6-D3D5-9E67-3799D9E0299A}"/>
                </a:ext>
              </a:extLst>
            </p:cNvPr>
            <p:cNvSpPr/>
            <p:nvPr/>
          </p:nvSpPr>
          <p:spPr>
            <a:xfrm>
              <a:off x="0" y="0"/>
              <a:ext cx="818975" cy="833336"/>
            </a:xfrm>
            <a:custGeom>
              <a:avLst/>
              <a:gdLst/>
              <a:ahLst/>
              <a:cxnLst/>
              <a:rect l="l" t="t" r="r" b="b"/>
              <a:pathLst>
                <a:path w="818975" h="833336">
                  <a:moveTo>
                    <a:pt x="123271" y="0"/>
                  </a:moveTo>
                  <a:lnTo>
                    <a:pt x="695703" y="0"/>
                  </a:lnTo>
                  <a:cubicBezTo>
                    <a:pt x="728397" y="0"/>
                    <a:pt x="759751" y="12987"/>
                    <a:pt x="782869" y="36105"/>
                  </a:cubicBezTo>
                  <a:cubicBezTo>
                    <a:pt x="805987" y="59223"/>
                    <a:pt x="818975" y="90578"/>
                    <a:pt x="818975" y="123271"/>
                  </a:cubicBezTo>
                  <a:lnTo>
                    <a:pt x="818975" y="710065"/>
                  </a:lnTo>
                  <a:cubicBezTo>
                    <a:pt x="818975" y="742758"/>
                    <a:pt x="805987" y="774113"/>
                    <a:pt x="782869" y="797231"/>
                  </a:cubicBezTo>
                  <a:cubicBezTo>
                    <a:pt x="759751" y="820349"/>
                    <a:pt x="728397" y="833336"/>
                    <a:pt x="695703" y="833336"/>
                  </a:cubicBezTo>
                  <a:lnTo>
                    <a:pt x="123271" y="833336"/>
                  </a:lnTo>
                  <a:cubicBezTo>
                    <a:pt x="90578" y="833336"/>
                    <a:pt x="59223" y="820349"/>
                    <a:pt x="36105" y="797231"/>
                  </a:cubicBezTo>
                  <a:cubicBezTo>
                    <a:pt x="12987" y="774113"/>
                    <a:pt x="0" y="742758"/>
                    <a:pt x="0" y="710065"/>
                  </a:cubicBezTo>
                  <a:lnTo>
                    <a:pt x="0" y="123271"/>
                  </a:lnTo>
                  <a:cubicBezTo>
                    <a:pt x="0" y="90578"/>
                    <a:pt x="12987" y="59223"/>
                    <a:pt x="36105" y="36105"/>
                  </a:cubicBezTo>
                  <a:cubicBezTo>
                    <a:pt x="59223" y="12987"/>
                    <a:pt x="90578" y="0"/>
                    <a:pt x="123271" y="0"/>
                  </a:cubicBezTo>
                  <a:close/>
                </a:path>
              </a:pathLst>
            </a:custGeom>
            <a:blipFill>
              <a:blip r:embed="rId5"/>
              <a:stretch>
                <a:fillRect l="-17835" r="-17835"/>
              </a:stretch>
            </a:blipFill>
            <a:ln w="19050" cap="rnd">
              <a:solidFill>
                <a:srgbClr val="000000"/>
              </a:solidFill>
              <a:prstDash val="solid"/>
              <a:round/>
            </a:ln>
          </p:spPr>
          <p:txBody>
            <a:bodyPr/>
            <a:lstStyle/>
            <a:p>
              <a:endParaRPr lang="en-US"/>
            </a:p>
          </p:txBody>
        </p:sp>
      </p:grpSp>
      <p:grpSp>
        <p:nvGrpSpPr>
          <p:cNvPr id="26" name="Group 24">
            <a:extLst>
              <a:ext uri="{FF2B5EF4-FFF2-40B4-BE49-F238E27FC236}">
                <a16:creationId xmlns:a16="http://schemas.microsoft.com/office/drawing/2014/main" id="{A13AB0E2-C893-4B0B-A88C-2CB9FEF2AC8B}"/>
              </a:ext>
            </a:extLst>
          </p:cNvPr>
          <p:cNvGrpSpPr/>
          <p:nvPr/>
        </p:nvGrpSpPr>
        <p:grpSpPr>
          <a:xfrm>
            <a:off x="9888280" y="878958"/>
            <a:ext cx="1857641" cy="1500858"/>
            <a:chOff x="0" y="0"/>
            <a:chExt cx="818975" cy="833336"/>
          </a:xfrm>
        </p:grpSpPr>
        <p:sp>
          <p:nvSpPr>
            <p:cNvPr id="27" name="Freeform 25">
              <a:extLst>
                <a:ext uri="{FF2B5EF4-FFF2-40B4-BE49-F238E27FC236}">
                  <a16:creationId xmlns:a16="http://schemas.microsoft.com/office/drawing/2014/main" id="{7A58D6F3-272E-9DFC-8EEE-DEE8E80A39B3}"/>
                </a:ext>
              </a:extLst>
            </p:cNvPr>
            <p:cNvSpPr/>
            <p:nvPr/>
          </p:nvSpPr>
          <p:spPr>
            <a:xfrm>
              <a:off x="0" y="0"/>
              <a:ext cx="818975" cy="833336"/>
            </a:xfrm>
            <a:custGeom>
              <a:avLst/>
              <a:gdLst/>
              <a:ahLst/>
              <a:cxnLst/>
              <a:rect l="l" t="t" r="r" b="b"/>
              <a:pathLst>
                <a:path w="818975" h="833336">
                  <a:moveTo>
                    <a:pt x="123271" y="0"/>
                  </a:moveTo>
                  <a:lnTo>
                    <a:pt x="695703" y="0"/>
                  </a:lnTo>
                  <a:cubicBezTo>
                    <a:pt x="728397" y="0"/>
                    <a:pt x="759751" y="12987"/>
                    <a:pt x="782869" y="36105"/>
                  </a:cubicBezTo>
                  <a:cubicBezTo>
                    <a:pt x="805987" y="59223"/>
                    <a:pt x="818975" y="90578"/>
                    <a:pt x="818975" y="123271"/>
                  </a:cubicBezTo>
                  <a:lnTo>
                    <a:pt x="818975" y="710065"/>
                  </a:lnTo>
                  <a:cubicBezTo>
                    <a:pt x="818975" y="742758"/>
                    <a:pt x="805987" y="774113"/>
                    <a:pt x="782869" y="797231"/>
                  </a:cubicBezTo>
                  <a:cubicBezTo>
                    <a:pt x="759751" y="820349"/>
                    <a:pt x="728397" y="833336"/>
                    <a:pt x="695703" y="833336"/>
                  </a:cubicBezTo>
                  <a:lnTo>
                    <a:pt x="123271" y="833336"/>
                  </a:lnTo>
                  <a:cubicBezTo>
                    <a:pt x="90578" y="833336"/>
                    <a:pt x="59223" y="820349"/>
                    <a:pt x="36105" y="797231"/>
                  </a:cubicBezTo>
                  <a:cubicBezTo>
                    <a:pt x="12987" y="774113"/>
                    <a:pt x="0" y="742758"/>
                    <a:pt x="0" y="710065"/>
                  </a:cubicBezTo>
                  <a:lnTo>
                    <a:pt x="0" y="123271"/>
                  </a:lnTo>
                  <a:cubicBezTo>
                    <a:pt x="0" y="90578"/>
                    <a:pt x="12987" y="59223"/>
                    <a:pt x="36105" y="36105"/>
                  </a:cubicBezTo>
                  <a:cubicBezTo>
                    <a:pt x="59223" y="12987"/>
                    <a:pt x="90578" y="0"/>
                    <a:pt x="123271" y="0"/>
                  </a:cubicBezTo>
                  <a:close/>
                </a:path>
              </a:pathLst>
            </a:custGeom>
            <a:blipFill>
              <a:blip r:embed="rId6"/>
              <a:stretch>
                <a:fillRect l="-14811" r="-14811"/>
              </a:stretch>
            </a:blipFill>
            <a:ln w="19050" cap="rnd">
              <a:solidFill>
                <a:srgbClr val="000000"/>
              </a:solidFill>
              <a:prstDash val="solid"/>
              <a:round/>
            </a:ln>
          </p:spPr>
          <p:txBody>
            <a:bodyPr/>
            <a:lstStyle/>
            <a:p>
              <a:endParaRPr lang="en-US"/>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59708" y="1323439"/>
            <a:ext cx="2084095" cy="3007151"/>
            <a:chOff x="0" y="0"/>
            <a:chExt cx="1076712" cy="1642359"/>
          </a:xfrm>
        </p:grpSpPr>
        <p:sp>
          <p:nvSpPr>
            <p:cNvPr id="3" name="Freeform 3"/>
            <p:cNvSpPr/>
            <p:nvPr/>
          </p:nvSpPr>
          <p:spPr>
            <a:xfrm>
              <a:off x="0" y="0"/>
              <a:ext cx="1076712" cy="1642359"/>
            </a:xfrm>
            <a:custGeom>
              <a:avLst/>
              <a:gdLst/>
              <a:ahLst/>
              <a:cxnLst/>
              <a:rect l="l" t="t" r="r" b="b"/>
              <a:pathLst>
                <a:path w="1076712" h="1642359">
                  <a:moveTo>
                    <a:pt x="0" y="0"/>
                  </a:moveTo>
                  <a:lnTo>
                    <a:pt x="1076712" y="0"/>
                  </a:lnTo>
                  <a:lnTo>
                    <a:pt x="1076712" y="1642359"/>
                  </a:lnTo>
                  <a:lnTo>
                    <a:pt x="0" y="1642359"/>
                  </a:lnTo>
                  <a:close/>
                </a:path>
              </a:pathLst>
            </a:custGeom>
            <a:blipFill>
              <a:blip r:embed="rId3"/>
              <a:stretch>
                <a:fillRect t="-333" b="-333"/>
              </a:stretch>
            </a:blipFill>
          </p:spPr>
          <p:txBody>
            <a:bodyPr/>
            <a:lstStyle/>
            <a:p>
              <a:endParaRPr lang="en-US" sz="1200"/>
            </a:p>
          </p:txBody>
        </p:sp>
      </p:grpSp>
      <p:grpSp>
        <p:nvGrpSpPr>
          <p:cNvPr id="4" name="Group 4"/>
          <p:cNvGrpSpPr/>
          <p:nvPr/>
        </p:nvGrpSpPr>
        <p:grpSpPr>
          <a:xfrm>
            <a:off x="7396439" y="1323439"/>
            <a:ext cx="2084095" cy="3007151"/>
            <a:chOff x="0" y="0"/>
            <a:chExt cx="1076712" cy="1642359"/>
          </a:xfrm>
        </p:grpSpPr>
        <p:sp>
          <p:nvSpPr>
            <p:cNvPr id="5" name="Freeform 5"/>
            <p:cNvSpPr/>
            <p:nvPr/>
          </p:nvSpPr>
          <p:spPr>
            <a:xfrm>
              <a:off x="0" y="0"/>
              <a:ext cx="1076712" cy="1642359"/>
            </a:xfrm>
            <a:custGeom>
              <a:avLst/>
              <a:gdLst/>
              <a:ahLst/>
              <a:cxnLst/>
              <a:rect l="l" t="t" r="r" b="b"/>
              <a:pathLst>
                <a:path w="1076712" h="1642359">
                  <a:moveTo>
                    <a:pt x="0" y="0"/>
                  </a:moveTo>
                  <a:lnTo>
                    <a:pt x="1076712" y="0"/>
                  </a:lnTo>
                  <a:lnTo>
                    <a:pt x="1076712" y="1642359"/>
                  </a:lnTo>
                  <a:lnTo>
                    <a:pt x="0" y="1642359"/>
                  </a:lnTo>
                  <a:close/>
                </a:path>
              </a:pathLst>
            </a:custGeom>
            <a:blipFill>
              <a:blip r:embed="rId4"/>
              <a:stretch>
                <a:fillRect t="-333" b="-333"/>
              </a:stretch>
            </a:blipFill>
          </p:spPr>
          <p:txBody>
            <a:bodyPr/>
            <a:lstStyle/>
            <a:p>
              <a:endParaRPr lang="en-US" sz="1200"/>
            </a:p>
          </p:txBody>
        </p:sp>
      </p:grpSp>
      <p:grpSp>
        <p:nvGrpSpPr>
          <p:cNvPr id="6" name="Group 6"/>
          <p:cNvGrpSpPr/>
          <p:nvPr/>
        </p:nvGrpSpPr>
        <p:grpSpPr>
          <a:xfrm>
            <a:off x="5043625" y="1323439"/>
            <a:ext cx="2084095" cy="3007152"/>
            <a:chOff x="0" y="0"/>
            <a:chExt cx="1076712" cy="1642359"/>
          </a:xfrm>
        </p:grpSpPr>
        <p:sp>
          <p:nvSpPr>
            <p:cNvPr id="7" name="Freeform 7"/>
            <p:cNvSpPr/>
            <p:nvPr/>
          </p:nvSpPr>
          <p:spPr>
            <a:xfrm>
              <a:off x="0" y="0"/>
              <a:ext cx="1076712" cy="1642359"/>
            </a:xfrm>
            <a:custGeom>
              <a:avLst/>
              <a:gdLst/>
              <a:ahLst/>
              <a:cxnLst/>
              <a:rect l="l" t="t" r="r" b="b"/>
              <a:pathLst>
                <a:path w="1076712" h="1642359">
                  <a:moveTo>
                    <a:pt x="0" y="0"/>
                  </a:moveTo>
                  <a:lnTo>
                    <a:pt x="1076712" y="0"/>
                  </a:lnTo>
                  <a:lnTo>
                    <a:pt x="1076712" y="1642359"/>
                  </a:lnTo>
                  <a:lnTo>
                    <a:pt x="0" y="1642359"/>
                  </a:lnTo>
                  <a:close/>
                </a:path>
              </a:pathLst>
            </a:custGeom>
            <a:blipFill>
              <a:blip r:embed="rId5"/>
              <a:stretch>
                <a:fillRect t="-333" b="-333"/>
              </a:stretch>
            </a:blipFill>
          </p:spPr>
          <p:txBody>
            <a:bodyPr/>
            <a:lstStyle/>
            <a:p>
              <a:endParaRPr lang="en-US" sz="1200"/>
            </a:p>
          </p:txBody>
        </p:sp>
      </p:grpSp>
      <p:grpSp>
        <p:nvGrpSpPr>
          <p:cNvPr id="8" name="Group 8"/>
          <p:cNvGrpSpPr/>
          <p:nvPr/>
        </p:nvGrpSpPr>
        <p:grpSpPr>
          <a:xfrm>
            <a:off x="2735584" y="1323438"/>
            <a:ext cx="2084095" cy="3007152"/>
            <a:chOff x="0" y="0"/>
            <a:chExt cx="1076712" cy="1642359"/>
          </a:xfrm>
        </p:grpSpPr>
        <p:sp>
          <p:nvSpPr>
            <p:cNvPr id="9" name="Freeform 9"/>
            <p:cNvSpPr/>
            <p:nvPr/>
          </p:nvSpPr>
          <p:spPr>
            <a:xfrm>
              <a:off x="0" y="0"/>
              <a:ext cx="1076712" cy="1642359"/>
            </a:xfrm>
            <a:custGeom>
              <a:avLst/>
              <a:gdLst/>
              <a:ahLst/>
              <a:cxnLst/>
              <a:rect l="l" t="t" r="r" b="b"/>
              <a:pathLst>
                <a:path w="1076712" h="1642359">
                  <a:moveTo>
                    <a:pt x="0" y="0"/>
                  </a:moveTo>
                  <a:lnTo>
                    <a:pt x="1076712" y="0"/>
                  </a:lnTo>
                  <a:lnTo>
                    <a:pt x="1076712" y="1642359"/>
                  </a:lnTo>
                  <a:lnTo>
                    <a:pt x="0" y="1642359"/>
                  </a:lnTo>
                  <a:close/>
                </a:path>
              </a:pathLst>
            </a:custGeom>
            <a:blipFill>
              <a:blip r:embed="rId6"/>
              <a:stretch>
                <a:fillRect t="-333" b="-333"/>
              </a:stretch>
            </a:blipFill>
          </p:spPr>
          <p:txBody>
            <a:bodyPr/>
            <a:lstStyle/>
            <a:p>
              <a:endParaRPr lang="en-US" sz="1200"/>
            </a:p>
          </p:txBody>
        </p:sp>
      </p:grpSp>
      <p:grpSp>
        <p:nvGrpSpPr>
          <p:cNvPr id="10" name="Group 10"/>
          <p:cNvGrpSpPr/>
          <p:nvPr/>
        </p:nvGrpSpPr>
        <p:grpSpPr>
          <a:xfrm>
            <a:off x="358652" y="1323438"/>
            <a:ext cx="2084095" cy="3007153"/>
            <a:chOff x="0" y="87814"/>
            <a:chExt cx="1076712" cy="1642359"/>
          </a:xfrm>
        </p:grpSpPr>
        <p:sp>
          <p:nvSpPr>
            <p:cNvPr id="11" name="Freeform 11"/>
            <p:cNvSpPr/>
            <p:nvPr/>
          </p:nvSpPr>
          <p:spPr>
            <a:xfrm>
              <a:off x="0" y="87814"/>
              <a:ext cx="1076712" cy="1642359"/>
            </a:xfrm>
            <a:custGeom>
              <a:avLst/>
              <a:gdLst/>
              <a:ahLst/>
              <a:cxnLst/>
              <a:rect l="l" t="t" r="r" b="b"/>
              <a:pathLst>
                <a:path w="1076712" h="1642359">
                  <a:moveTo>
                    <a:pt x="0" y="0"/>
                  </a:moveTo>
                  <a:lnTo>
                    <a:pt x="1076712" y="0"/>
                  </a:lnTo>
                  <a:lnTo>
                    <a:pt x="1076712" y="1642359"/>
                  </a:lnTo>
                  <a:lnTo>
                    <a:pt x="0" y="1642359"/>
                  </a:lnTo>
                  <a:close/>
                </a:path>
              </a:pathLst>
            </a:custGeom>
            <a:blipFill>
              <a:blip r:embed="rId7"/>
              <a:stretch>
                <a:fillRect t="-333" b="-333"/>
              </a:stretch>
            </a:blipFill>
          </p:spPr>
          <p:txBody>
            <a:bodyPr/>
            <a:lstStyle/>
            <a:p>
              <a:endParaRPr lang="en-US" sz="1200"/>
            </a:p>
          </p:txBody>
        </p:sp>
      </p:grpSp>
      <p:grpSp>
        <p:nvGrpSpPr>
          <p:cNvPr id="12" name="Group 12"/>
          <p:cNvGrpSpPr/>
          <p:nvPr/>
        </p:nvGrpSpPr>
        <p:grpSpPr>
          <a:xfrm>
            <a:off x="451427" y="4525231"/>
            <a:ext cx="1926927" cy="2318892"/>
            <a:chOff x="-24908" y="248556"/>
            <a:chExt cx="3853854" cy="2704024"/>
          </a:xfrm>
        </p:grpSpPr>
        <p:sp>
          <p:nvSpPr>
            <p:cNvPr id="13" name="TextBox 13"/>
            <p:cNvSpPr txBox="1"/>
            <p:nvPr/>
          </p:nvSpPr>
          <p:spPr>
            <a:xfrm>
              <a:off x="-24908" y="248556"/>
              <a:ext cx="3835400" cy="365473"/>
            </a:xfrm>
            <a:prstGeom prst="rect">
              <a:avLst/>
            </a:prstGeom>
          </p:spPr>
          <p:txBody>
            <a:bodyPr lIns="0" tIns="0" rIns="0" bIns="0" rtlCol="0" anchor="t">
              <a:spAutoFit/>
            </a:bodyPr>
            <a:lstStyle/>
            <a:p>
              <a:pPr>
                <a:lnSpc>
                  <a:spcPts val="2613"/>
                </a:lnSpc>
                <a:spcBef>
                  <a:spcPct val="0"/>
                </a:spcBef>
              </a:pPr>
              <a:r>
                <a:rPr lang="en-US" sz="2000" b="1">
                  <a:solidFill>
                    <a:srgbClr val="FF6600"/>
                  </a:solidFill>
                  <a:latin typeface="Montserrat"/>
                  <a:ea typeface="Montserrat"/>
                  <a:cs typeface="Montserrat"/>
                  <a:sym typeface="Montserrat"/>
                </a:rPr>
                <a:t>Print &amp; Digital</a:t>
              </a:r>
            </a:p>
          </p:txBody>
        </p:sp>
        <p:sp>
          <p:nvSpPr>
            <p:cNvPr id="14" name="TextBox 14"/>
            <p:cNvSpPr txBox="1"/>
            <p:nvPr/>
          </p:nvSpPr>
          <p:spPr>
            <a:xfrm>
              <a:off x="-4150" y="963714"/>
              <a:ext cx="3833096" cy="1988866"/>
            </a:xfrm>
            <a:prstGeom prst="rect">
              <a:avLst/>
            </a:prstGeom>
          </p:spPr>
          <p:txBody>
            <a:bodyPr lIns="0" tIns="0" rIns="0" bIns="0" rtlCol="0" anchor="t">
              <a:spAutoFit/>
            </a:bodyPr>
            <a:lstStyle/>
            <a:p>
              <a:pPr>
                <a:lnSpc>
                  <a:spcPts val="1866"/>
                </a:lnSpc>
                <a:spcBef>
                  <a:spcPct val="0"/>
                </a:spcBef>
              </a:pPr>
              <a:r>
                <a:rPr lang="en-US">
                  <a:solidFill>
                    <a:srgbClr val="000000"/>
                  </a:solidFill>
                  <a:latin typeface="Arial MT Pro"/>
                  <a:ea typeface="Arial MT Pro"/>
                  <a:cs typeface="Arial MT Pro"/>
                  <a:sym typeface="Arial MT Pro"/>
                </a:rPr>
                <a:t>Understanding resource usage patterns, format preferences, and access trends, as well as identifying gaps.</a:t>
              </a:r>
            </a:p>
          </p:txBody>
        </p:sp>
      </p:grpSp>
      <p:grpSp>
        <p:nvGrpSpPr>
          <p:cNvPr id="15" name="Group 15"/>
          <p:cNvGrpSpPr/>
          <p:nvPr/>
        </p:nvGrpSpPr>
        <p:grpSpPr>
          <a:xfrm>
            <a:off x="2762128" y="4525230"/>
            <a:ext cx="1917700" cy="2061370"/>
            <a:chOff x="0" y="99633"/>
            <a:chExt cx="3835400" cy="2432124"/>
          </a:xfrm>
        </p:grpSpPr>
        <p:sp>
          <p:nvSpPr>
            <p:cNvPr id="16" name="TextBox 16"/>
            <p:cNvSpPr txBox="1"/>
            <p:nvPr/>
          </p:nvSpPr>
          <p:spPr>
            <a:xfrm>
              <a:off x="0" y="99633"/>
              <a:ext cx="3835400" cy="369790"/>
            </a:xfrm>
            <a:prstGeom prst="rect">
              <a:avLst/>
            </a:prstGeom>
          </p:spPr>
          <p:txBody>
            <a:bodyPr lIns="0" tIns="0" rIns="0" bIns="0" rtlCol="0" anchor="t">
              <a:spAutoFit/>
            </a:bodyPr>
            <a:lstStyle/>
            <a:p>
              <a:pPr>
                <a:lnSpc>
                  <a:spcPts val="2613"/>
                </a:lnSpc>
                <a:spcBef>
                  <a:spcPct val="0"/>
                </a:spcBef>
              </a:pPr>
              <a:r>
                <a:rPr lang="en-US" sz="2000" b="1">
                  <a:solidFill>
                    <a:srgbClr val="FF6600"/>
                  </a:solidFill>
                  <a:latin typeface="Montserrat"/>
                  <a:ea typeface="Montserrat"/>
                  <a:cs typeface="Montserrat"/>
                  <a:sym typeface="Montserrat"/>
                </a:rPr>
                <a:t>Timing</a:t>
              </a:r>
            </a:p>
          </p:txBody>
        </p:sp>
        <p:sp>
          <p:nvSpPr>
            <p:cNvPr id="17" name="TextBox 17"/>
            <p:cNvSpPr txBox="1"/>
            <p:nvPr/>
          </p:nvSpPr>
          <p:spPr>
            <a:xfrm>
              <a:off x="0" y="806876"/>
              <a:ext cx="3835400" cy="1724881"/>
            </a:xfrm>
            <a:prstGeom prst="rect">
              <a:avLst/>
            </a:prstGeom>
          </p:spPr>
          <p:txBody>
            <a:bodyPr lIns="0" tIns="0" rIns="0" bIns="0" rtlCol="0" anchor="t">
              <a:spAutoFit/>
            </a:bodyPr>
            <a:lstStyle/>
            <a:p>
              <a:pPr>
                <a:lnSpc>
                  <a:spcPts val="1866"/>
                </a:lnSpc>
                <a:spcBef>
                  <a:spcPct val="0"/>
                </a:spcBef>
              </a:pPr>
              <a:r>
                <a:rPr lang="en-US">
                  <a:solidFill>
                    <a:srgbClr val="000000"/>
                  </a:solidFill>
                  <a:latin typeface="Arial MT Pro"/>
                  <a:ea typeface="Arial MT Pro"/>
                  <a:cs typeface="Arial MT Pro"/>
                  <a:sym typeface="Arial MT Pro"/>
                </a:rPr>
                <a:t>Analyzing usage throughout the calendar year: midterms, finals, summer slowdowns. </a:t>
              </a:r>
            </a:p>
          </p:txBody>
        </p:sp>
      </p:grpSp>
      <p:grpSp>
        <p:nvGrpSpPr>
          <p:cNvPr id="18" name="Group 18"/>
          <p:cNvGrpSpPr/>
          <p:nvPr/>
        </p:nvGrpSpPr>
        <p:grpSpPr>
          <a:xfrm>
            <a:off x="5063602" y="4525230"/>
            <a:ext cx="1941607" cy="2227629"/>
            <a:chOff x="-18454" y="122073"/>
            <a:chExt cx="3883214" cy="3144065"/>
          </a:xfrm>
        </p:grpSpPr>
        <p:sp>
          <p:nvSpPr>
            <p:cNvPr id="19" name="TextBox 19"/>
            <p:cNvSpPr txBox="1"/>
            <p:nvPr/>
          </p:nvSpPr>
          <p:spPr>
            <a:xfrm>
              <a:off x="29360" y="122073"/>
              <a:ext cx="3835400" cy="442358"/>
            </a:xfrm>
            <a:prstGeom prst="rect">
              <a:avLst/>
            </a:prstGeom>
          </p:spPr>
          <p:txBody>
            <a:bodyPr lIns="0" tIns="0" rIns="0" bIns="0" rtlCol="0" anchor="t">
              <a:spAutoFit/>
            </a:bodyPr>
            <a:lstStyle/>
            <a:p>
              <a:pPr>
                <a:lnSpc>
                  <a:spcPts val="2613"/>
                </a:lnSpc>
                <a:spcBef>
                  <a:spcPct val="0"/>
                </a:spcBef>
              </a:pPr>
              <a:r>
                <a:rPr lang="en-US" sz="2000" b="1">
                  <a:solidFill>
                    <a:srgbClr val="FF6600"/>
                  </a:solidFill>
                  <a:latin typeface="Montserrat"/>
                  <a:ea typeface="Montserrat"/>
                  <a:cs typeface="Montserrat"/>
                  <a:sym typeface="Montserrat"/>
                </a:rPr>
                <a:t>Majors</a:t>
              </a:r>
            </a:p>
          </p:txBody>
        </p:sp>
        <p:sp>
          <p:nvSpPr>
            <p:cNvPr id="20" name="TextBox 20"/>
            <p:cNvSpPr txBox="1"/>
            <p:nvPr/>
          </p:nvSpPr>
          <p:spPr>
            <a:xfrm>
              <a:off x="-18454" y="858869"/>
              <a:ext cx="3835400" cy="2407269"/>
            </a:xfrm>
            <a:prstGeom prst="rect">
              <a:avLst/>
            </a:prstGeom>
          </p:spPr>
          <p:txBody>
            <a:bodyPr lIns="0" tIns="0" rIns="0" bIns="0" rtlCol="0" anchor="t">
              <a:spAutoFit/>
            </a:bodyPr>
            <a:lstStyle/>
            <a:p>
              <a:pPr>
                <a:lnSpc>
                  <a:spcPts val="1866"/>
                </a:lnSpc>
                <a:spcBef>
                  <a:spcPct val="0"/>
                </a:spcBef>
              </a:pPr>
              <a:r>
                <a:rPr lang="en-US">
                  <a:solidFill>
                    <a:srgbClr val="000000"/>
                  </a:solidFill>
                  <a:latin typeface="Arial MT Pro"/>
                  <a:ea typeface="Arial MT Pro"/>
                  <a:cs typeface="Arial MT Pro"/>
                  <a:sym typeface="Arial MT Pro"/>
                </a:rPr>
                <a:t>program-specific resources by majors, STEM vs. humanities, online vs. on-campus, grad students vs. undergraduates.</a:t>
              </a:r>
            </a:p>
          </p:txBody>
        </p:sp>
      </p:grpSp>
      <p:grpSp>
        <p:nvGrpSpPr>
          <p:cNvPr id="21" name="Group 21"/>
          <p:cNvGrpSpPr/>
          <p:nvPr/>
        </p:nvGrpSpPr>
        <p:grpSpPr>
          <a:xfrm>
            <a:off x="7408277" y="4525230"/>
            <a:ext cx="1922313" cy="2281681"/>
            <a:chOff x="-9226" y="135110"/>
            <a:chExt cx="3844626" cy="2660633"/>
          </a:xfrm>
        </p:grpSpPr>
        <p:sp>
          <p:nvSpPr>
            <p:cNvPr id="22" name="TextBox 22"/>
            <p:cNvSpPr txBox="1"/>
            <p:nvPr/>
          </p:nvSpPr>
          <p:spPr>
            <a:xfrm>
              <a:off x="-9226" y="135110"/>
              <a:ext cx="3835400" cy="365473"/>
            </a:xfrm>
            <a:prstGeom prst="rect">
              <a:avLst/>
            </a:prstGeom>
          </p:spPr>
          <p:txBody>
            <a:bodyPr lIns="0" tIns="0" rIns="0" bIns="0" rtlCol="0" anchor="t">
              <a:spAutoFit/>
            </a:bodyPr>
            <a:lstStyle/>
            <a:p>
              <a:pPr>
                <a:lnSpc>
                  <a:spcPts val="2613"/>
                </a:lnSpc>
                <a:spcBef>
                  <a:spcPct val="0"/>
                </a:spcBef>
              </a:pPr>
              <a:r>
                <a:rPr lang="en-US" sz="2000" b="1">
                  <a:solidFill>
                    <a:srgbClr val="FF6600"/>
                  </a:solidFill>
                  <a:latin typeface="Montserrat"/>
                  <a:ea typeface="Montserrat"/>
                  <a:cs typeface="Montserrat"/>
                  <a:sym typeface="Montserrat"/>
                </a:rPr>
                <a:t>Correlations</a:t>
              </a:r>
            </a:p>
          </p:txBody>
        </p:sp>
        <p:sp>
          <p:nvSpPr>
            <p:cNvPr id="23" name="TextBox 23"/>
            <p:cNvSpPr txBox="1"/>
            <p:nvPr/>
          </p:nvSpPr>
          <p:spPr>
            <a:xfrm>
              <a:off x="0" y="806874"/>
              <a:ext cx="3835400" cy="1988869"/>
            </a:xfrm>
            <a:prstGeom prst="rect">
              <a:avLst/>
            </a:prstGeom>
          </p:spPr>
          <p:txBody>
            <a:bodyPr lIns="0" tIns="0" rIns="0" bIns="0" rtlCol="0" anchor="t">
              <a:spAutoFit/>
            </a:bodyPr>
            <a:lstStyle/>
            <a:p>
              <a:pPr>
                <a:lnSpc>
                  <a:spcPts val="1866"/>
                </a:lnSpc>
                <a:spcBef>
                  <a:spcPct val="0"/>
                </a:spcBef>
              </a:pPr>
              <a:r>
                <a:rPr lang="en-US">
                  <a:solidFill>
                    <a:srgbClr val="000000"/>
                  </a:solidFill>
                  <a:latin typeface="Arial MT Pro"/>
                  <a:ea typeface="Arial MT Pro"/>
                  <a:cs typeface="Arial MT Pro"/>
                  <a:sym typeface="Arial MT Pro"/>
                </a:rPr>
                <a:t>Explore data relationship impacts: access barriers, shifts in curriculum, &amp; discipline-specific needs. </a:t>
              </a:r>
            </a:p>
          </p:txBody>
        </p:sp>
      </p:grpSp>
      <p:grpSp>
        <p:nvGrpSpPr>
          <p:cNvPr id="24" name="Group 24"/>
          <p:cNvGrpSpPr/>
          <p:nvPr/>
        </p:nvGrpSpPr>
        <p:grpSpPr>
          <a:xfrm>
            <a:off x="9752951" y="4400420"/>
            <a:ext cx="1917700" cy="2197735"/>
            <a:chOff x="0" y="-47625"/>
            <a:chExt cx="3835400" cy="3832497"/>
          </a:xfrm>
        </p:grpSpPr>
        <p:sp>
          <p:nvSpPr>
            <p:cNvPr id="25" name="TextBox 25"/>
            <p:cNvSpPr txBox="1"/>
            <p:nvPr/>
          </p:nvSpPr>
          <p:spPr>
            <a:xfrm>
              <a:off x="0" y="-47625"/>
              <a:ext cx="3835400" cy="1127992"/>
            </a:xfrm>
            <a:prstGeom prst="rect">
              <a:avLst/>
            </a:prstGeom>
          </p:spPr>
          <p:txBody>
            <a:bodyPr lIns="0" tIns="0" rIns="0" bIns="0" rtlCol="0" anchor="t">
              <a:spAutoFit/>
            </a:bodyPr>
            <a:lstStyle/>
            <a:p>
              <a:pPr>
                <a:lnSpc>
                  <a:spcPts val="2613"/>
                </a:lnSpc>
                <a:spcBef>
                  <a:spcPct val="0"/>
                </a:spcBef>
              </a:pPr>
              <a:r>
                <a:rPr lang="en-US" sz="2000" b="1">
                  <a:solidFill>
                    <a:srgbClr val="FF6600"/>
                  </a:solidFill>
                  <a:latin typeface="Montserrat"/>
                  <a:ea typeface="Montserrat"/>
                  <a:cs typeface="Montserrat"/>
                  <a:sym typeface="Montserrat"/>
                </a:rPr>
                <a:t>Course Reserves</a:t>
              </a:r>
            </a:p>
          </p:txBody>
        </p:sp>
        <p:sp>
          <p:nvSpPr>
            <p:cNvPr id="26" name="TextBox 26"/>
            <p:cNvSpPr txBox="1"/>
            <p:nvPr/>
          </p:nvSpPr>
          <p:spPr>
            <a:xfrm>
              <a:off x="0" y="1235486"/>
              <a:ext cx="3835400" cy="2549386"/>
            </a:xfrm>
            <a:prstGeom prst="rect">
              <a:avLst/>
            </a:prstGeom>
          </p:spPr>
          <p:txBody>
            <a:bodyPr lIns="0" tIns="0" rIns="0" bIns="0" rtlCol="0" anchor="t">
              <a:spAutoFit/>
            </a:bodyPr>
            <a:lstStyle/>
            <a:p>
              <a:pPr>
                <a:lnSpc>
                  <a:spcPts val="1866"/>
                </a:lnSpc>
                <a:spcBef>
                  <a:spcPct val="0"/>
                </a:spcBef>
              </a:pPr>
              <a:r>
                <a:rPr lang="en-US">
                  <a:solidFill>
                    <a:srgbClr val="000000"/>
                  </a:solidFill>
                  <a:latin typeface="Arial MT Pro"/>
                  <a:ea typeface="Arial MT Pro"/>
                  <a:cs typeface="Arial MT Pro"/>
                  <a:sym typeface="Arial MT Pro"/>
                </a:rPr>
                <a:t>Evaluating access and circulation effects, do we invest more or advocate for open access.</a:t>
              </a:r>
            </a:p>
          </p:txBody>
        </p:sp>
      </p:grpSp>
      <p:sp>
        <p:nvSpPr>
          <p:cNvPr id="28" name="TextBox 27">
            <a:extLst>
              <a:ext uri="{FF2B5EF4-FFF2-40B4-BE49-F238E27FC236}">
                <a16:creationId xmlns:a16="http://schemas.microsoft.com/office/drawing/2014/main" id="{104CFECF-6548-A2BE-F8BF-51CF3E213814}"/>
              </a:ext>
            </a:extLst>
          </p:cNvPr>
          <p:cNvSpPr txBox="1"/>
          <p:nvPr/>
        </p:nvSpPr>
        <p:spPr>
          <a:xfrm>
            <a:off x="358652" y="0"/>
            <a:ext cx="2090446" cy="830997"/>
          </a:xfrm>
          <a:prstGeom prst="rect">
            <a:avLst/>
          </a:prstGeom>
          <a:noFill/>
        </p:spPr>
        <p:txBody>
          <a:bodyPr wrap="square" rtlCol="0">
            <a:spAutoFit/>
          </a:bodyPr>
          <a:lstStyle/>
          <a:p>
            <a:r>
              <a:rPr lang="en-US" sz="1600" b="1">
                <a:latin typeface="Arial MT Pro" panose="020B0604020202020204" charset="0"/>
              </a:rPr>
              <a:t>How does print usage compare to digital? </a:t>
            </a:r>
          </a:p>
        </p:txBody>
      </p:sp>
      <p:sp>
        <p:nvSpPr>
          <p:cNvPr id="29" name="TextBox 28">
            <a:extLst>
              <a:ext uri="{FF2B5EF4-FFF2-40B4-BE49-F238E27FC236}">
                <a16:creationId xmlns:a16="http://schemas.microsoft.com/office/drawing/2014/main" id="{BDDB05C7-92C5-A468-F157-4F7C265F8F6F}"/>
              </a:ext>
            </a:extLst>
          </p:cNvPr>
          <p:cNvSpPr txBox="1"/>
          <p:nvPr/>
        </p:nvSpPr>
        <p:spPr>
          <a:xfrm>
            <a:off x="2762128" y="0"/>
            <a:ext cx="2090446" cy="584775"/>
          </a:xfrm>
          <a:prstGeom prst="rect">
            <a:avLst/>
          </a:prstGeom>
          <a:noFill/>
        </p:spPr>
        <p:txBody>
          <a:bodyPr wrap="square" rtlCol="0">
            <a:spAutoFit/>
          </a:bodyPr>
          <a:lstStyle/>
          <a:p>
            <a:r>
              <a:rPr lang="en-US" sz="1600" b="1">
                <a:latin typeface="Arial MT Pro" panose="020B0604020202020204" charset="0"/>
              </a:rPr>
              <a:t>When does usage peak or drop?</a:t>
            </a:r>
          </a:p>
        </p:txBody>
      </p:sp>
      <p:sp>
        <p:nvSpPr>
          <p:cNvPr id="30" name="TextBox 29">
            <a:extLst>
              <a:ext uri="{FF2B5EF4-FFF2-40B4-BE49-F238E27FC236}">
                <a16:creationId xmlns:a16="http://schemas.microsoft.com/office/drawing/2014/main" id="{A6C66A34-A7F0-4821-F030-62154FD49F9D}"/>
              </a:ext>
            </a:extLst>
          </p:cNvPr>
          <p:cNvSpPr txBox="1"/>
          <p:nvPr/>
        </p:nvSpPr>
        <p:spPr>
          <a:xfrm>
            <a:off x="5076059" y="0"/>
            <a:ext cx="2090446" cy="1077218"/>
          </a:xfrm>
          <a:prstGeom prst="rect">
            <a:avLst/>
          </a:prstGeom>
          <a:noFill/>
        </p:spPr>
        <p:txBody>
          <a:bodyPr wrap="square" rtlCol="0">
            <a:spAutoFit/>
          </a:bodyPr>
          <a:lstStyle/>
          <a:p>
            <a:r>
              <a:rPr lang="en-US" sz="1600" b="1">
                <a:latin typeface="Arial MT Pro" panose="020B0604020202020204" charset="0"/>
              </a:rPr>
              <a:t>Do different student groups use resources differently?</a:t>
            </a:r>
          </a:p>
        </p:txBody>
      </p:sp>
      <p:sp>
        <p:nvSpPr>
          <p:cNvPr id="31" name="TextBox 30">
            <a:extLst>
              <a:ext uri="{FF2B5EF4-FFF2-40B4-BE49-F238E27FC236}">
                <a16:creationId xmlns:a16="http://schemas.microsoft.com/office/drawing/2014/main" id="{21B6213C-A913-643B-739D-133B11FCB5E5}"/>
              </a:ext>
            </a:extLst>
          </p:cNvPr>
          <p:cNvSpPr txBox="1"/>
          <p:nvPr/>
        </p:nvSpPr>
        <p:spPr>
          <a:xfrm>
            <a:off x="7345777" y="0"/>
            <a:ext cx="2090446" cy="1323439"/>
          </a:xfrm>
          <a:prstGeom prst="rect">
            <a:avLst/>
          </a:prstGeom>
          <a:noFill/>
        </p:spPr>
        <p:txBody>
          <a:bodyPr wrap="square" rtlCol="0">
            <a:spAutoFit/>
          </a:bodyPr>
          <a:lstStyle/>
          <a:p>
            <a:r>
              <a:rPr lang="en-US" sz="1600" b="1">
                <a:latin typeface="Arial MT Pro" panose="020B0604020202020204" charset="0"/>
              </a:rPr>
              <a:t>Are there correlations between course reserves &amp; student success?</a:t>
            </a:r>
          </a:p>
        </p:txBody>
      </p:sp>
      <p:sp>
        <p:nvSpPr>
          <p:cNvPr id="32" name="TextBox 31">
            <a:extLst>
              <a:ext uri="{FF2B5EF4-FFF2-40B4-BE49-F238E27FC236}">
                <a16:creationId xmlns:a16="http://schemas.microsoft.com/office/drawing/2014/main" id="{7CCF4A16-34C7-57BA-AEC0-8C0561C4469D}"/>
              </a:ext>
            </a:extLst>
          </p:cNvPr>
          <p:cNvSpPr txBox="1"/>
          <p:nvPr/>
        </p:nvSpPr>
        <p:spPr>
          <a:xfrm>
            <a:off x="9659708" y="-30309"/>
            <a:ext cx="2090446" cy="830997"/>
          </a:xfrm>
          <a:prstGeom prst="rect">
            <a:avLst/>
          </a:prstGeom>
          <a:noFill/>
        </p:spPr>
        <p:txBody>
          <a:bodyPr wrap="square" rtlCol="0">
            <a:spAutoFit/>
          </a:bodyPr>
          <a:lstStyle/>
          <a:p>
            <a:r>
              <a:rPr lang="en-US" sz="1600" b="1">
                <a:latin typeface="Arial MT Pro" panose="020B0604020202020204" charset="0"/>
              </a:rPr>
              <a:t>What actions could we take based on what we see?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E10D96E-6761-3834-44BB-04E48FCD6A3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77D1C0A-3BC8-0423-8E52-6C268780249E}"/>
              </a:ext>
            </a:extLst>
          </p:cNvPr>
          <p:cNvSpPr txBox="1"/>
          <p:nvPr/>
        </p:nvSpPr>
        <p:spPr>
          <a:xfrm>
            <a:off x="584026" y="2967349"/>
            <a:ext cx="11040127" cy="16773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300" b="0" i="0" u="none" strike="noStrike" kern="1200" cap="none" spc="0" normalizeH="0" baseline="0" noProof="0">
                <a:ln>
                  <a:noFill/>
                </a:ln>
                <a:solidFill>
                  <a:srgbClr val="FB6400"/>
                </a:solidFill>
                <a:effectLst/>
                <a:uLnTx/>
                <a:uFillTx/>
                <a:latin typeface="FjallaOne" panose="02000506040000020004" pitchFamily="2" charset="77"/>
                <a:ea typeface="+mn-ea"/>
                <a:cs typeface="+mn-cs"/>
              </a:rPr>
              <a:t>Thank you! Questions?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a:latin typeface="FjallaOne" panose="02000506040000020004" pitchFamily="2" charset="77"/>
              </a:rPr>
              <a:t>contact us: </a:t>
            </a:r>
            <a:r>
              <a:rPr lang="en-US" sz="4000" err="1">
                <a:latin typeface="FjallaOne" panose="02000506040000020004" pitchFamily="2" charset="77"/>
              </a:rPr>
              <a:t>megan.macken@okstate.edu</a:t>
            </a:r>
            <a:endParaRPr kumimoji="0" lang="en-US" sz="4000" b="0" i="0" u="none" strike="noStrike" kern="1200" cap="none" spc="0" normalizeH="0" baseline="0" noProof="0">
              <a:ln>
                <a:noFill/>
              </a:ln>
              <a:effectLst/>
              <a:uLnTx/>
              <a:uFillTx/>
              <a:latin typeface="FjallaOne" panose="02000506040000020004" pitchFamily="2" charset="77"/>
              <a:ea typeface="+mn-ea"/>
              <a:cs typeface="+mn-cs"/>
            </a:endParaRPr>
          </a:p>
        </p:txBody>
      </p:sp>
    </p:spTree>
    <p:extLst>
      <p:ext uri="{BB962C8B-B14F-4D97-AF65-F5344CB8AC3E}">
        <p14:creationId xmlns:p14="http://schemas.microsoft.com/office/powerpoint/2010/main" val="856977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693787-9875-E38D-B05F-B0B4D78F08DC}"/>
              </a:ext>
            </a:extLst>
          </p:cNvPr>
          <p:cNvSpPr>
            <a:spLocks noGrp="1"/>
          </p:cNvSpPr>
          <p:nvPr>
            <p:ph type="title" idx="4294967295"/>
          </p:nvPr>
        </p:nvSpPr>
        <p:spPr>
          <a:xfrm>
            <a:off x="7192088" y="445625"/>
            <a:ext cx="4433103" cy="1600200"/>
          </a:xfrm>
        </p:spPr>
        <p:txBody>
          <a:bodyPr/>
          <a:lstStyle/>
          <a:p>
            <a:r>
              <a:rPr lang="en-US"/>
              <a:t>Please share your feedback!</a:t>
            </a:r>
          </a:p>
        </p:txBody>
      </p:sp>
      <p:sp>
        <p:nvSpPr>
          <p:cNvPr id="13" name="TextBox 12">
            <a:extLst>
              <a:ext uri="{FF2B5EF4-FFF2-40B4-BE49-F238E27FC236}">
                <a16:creationId xmlns:a16="http://schemas.microsoft.com/office/drawing/2014/main" id="{80BEFB96-2BBF-D3A9-8D37-0802D91D35A8}"/>
              </a:ext>
            </a:extLst>
          </p:cNvPr>
          <p:cNvSpPr txBox="1"/>
          <p:nvPr/>
        </p:nvSpPr>
        <p:spPr>
          <a:xfrm>
            <a:off x="7726796" y="5889155"/>
            <a:ext cx="3363686" cy="523220"/>
          </a:xfrm>
          <a:prstGeom prst="rect">
            <a:avLst/>
          </a:prstGeom>
          <a:noFill/>
        </p:spPr>
        <p:txBody>
          <a:bodyPr wrap="square" rtlCol="0">
            <a:spAutoFit/>
          </a:bodyPr>
          <a:lstStyle/>
          <a:p>
            <a:r>
              <a:rPr lang="en-US" sz="2800" err="1"/>
              <a:t>bit.ly</a:t>
            </a:r>
            <a:r>
              <a:rPr lang="en-US" sz="2800"/>
              <a:t>/okacrl2025ac</a:t>
            </a:r>
          </a:p>
        </p:txBody>
      </p:sp>
      <p:pic>
        <p:nvPicPr>
          <p:cNvPr id="15" name="Picture 14" descr="A qr code on a white background&#10;&#10;AI-generated content may be incorrect.">
            <a:extLst>
              <a:ext uri="{FF2B5EF4-FFF2-40B4-BE49-F238E27FC236}">
                <a16:creationId xmlns:a16="http://schemas.microsoft.com/office/drawing/2014/main" id="{D1DE5F8A-3D3A-10EA-4C88-7022532B5ABA}"/>
              </a:ext>
            </a:extLst>
          </p:cNvPr>
          <p:cNvPicPr>
            <a:picLocks noChangeAspect="1"/>
          </p:cNvPicPr>
          <p:nvPr/>
        </p:nvPicPr>
        <p:blipFill>
          <a:blip r:embed="rId2"/>
          <a:stretch>
            <a:fillRect/>
          </a:stretch>
        </p:blipFill>
        <p:spPr>
          <a:xfrm>
            <a:off x="7383714" y="1852142"/>
            <a:ext cx="4049853" cy="4049853"/>
          </a:xfrm>
          <a:prstGeom prst="rect">
            <a:avLst/>
          </a:prstGeom>
        </p:spPr>
      </p:pic>
      <p:sp>
        <p:nvSpPr>
          <p:cNvPr id="16" name="Rectangle 15">
            <a:extLst>
              <a:ext uri="{FF2B5EF4-FFF2-40B4-BE49-F238E27FC236}">
                <a16:creationId xmlns:a16="http://schemas.microsoft.com/office/drawing/2014/main" id="{73A0D5C7-8410-AFBB-F1C4-7B7B86928337}"/>
              </a:ext>
            </a:extLst>
          </p:cNvPr>
          <p:cNvSpPr/>
          <p:nvPr/>
        </p:nvSpPr>
        <p:spPr>
          <a:xfrm>
            <a:off x="0" y="0"/>
            <a:ext cx="6273478" cy="6858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rainbow colored text on a black background&#10;&#10;AI-generated content may be incorrect.">
            <a:extLst>
              <a:ext uri="{FF2B5EF4-FFF2-40B4-BE49-F238E27FC236}">
                <a16:creationId xmlns:a16="http://schemas.microsoft.com/office/drawing/2014/main" id="{22145406-226C-CF16-7178-D7A6BA4EF93C}"/>
              </a:ext>
            </a:extLst>
          </p:cNvPr>
          <p:cNvPicPr>
            <a:picLocks noChangeAspect="1"/>
          </p:cNvPicPr>
          <p:nvPr/>
        </p:nvPicPr>
        <p:blipFill>
          <a:blip r:embed="rId3"/>
          <a:stretch>
            <a:fillRect/>
          </a:stretch>
        </p:blipFill>
        <p:spPr>
          <a:xfrm>
            <a:off x="266858" y="1889762"/>
            <a:ext cx="5889941" cy="3078476"/>
          </a:xfrm>
          <a:prstGeom prst="rect">
            <a:avLst/>
          </a:prstGeom>
        </p:spPr>
      </p:pic>
    </p:spTree>
    <p:extLst>
      <p:ext uri="{BB962C8B-B14F-4D97-AF65-F5344CB8AC3E}">
        <p14:creationId xmlns:p14="http://schemas.microsoft.com/office/powerpoint/2010/main" val="351754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8ABEF-ABCA-0EF3-8104-A358A9C693C1}"/>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5D5550DC-715F-26CA-04EB-983385A4270D}"/>
              </a:ext>
            </a:extLst>
          </p:cNvPr>
          <p:cNvSpPr txBox="1"/>
          <p:nvPr/>
        </p:nvSpPr>
        <p:spPr>
          <a:xfrm>
            <a:off x="606328" y="538619"/>
            <a:ext cx="11040127" cy="830997"/>
          </a:xfrm>
          <a:prstGeom prst="rect">
            <a:avLst/>
          </a:prstGeom>
          <a:noFill/>
        </p:spPr>
        <p:txBody>
          <a:bodyPr wrap="square" rtlCol="0">
            <a:spAutoFit/>
          </a:bodyPr>
          <a:lstStyle/>
          <a:p>
            <a:r>
              <a:rPr lang="en-US" sz="4800">
                <a:solidFill>
                  <a:srgbClr val="FB6400"/>
                </a:solidFill>
                <a:latin typeface="FjallaOne" panose="02000506040000020004" pitchFamily="2" charset="77"/>
              </a:rPr>
              <a:t>What does that title even mean?</a:t>
            </a:r>
          </a:p>
        </p:txBody>
      </p:sp>
      <p:sp>
        <p:nvSpPr>
          <p:cNvPr id="12" name="TextBox 11">
            <a:extLst>
              <a:ext uri="{FF2B5EF4-FFF2-40B4-BE49-F238E27FC236}">
                <a16:creationId xmlns:a16="http://schemas.microsoft.com/office/drawing/2014/main" id="{74E297F5-97D9-8968-7C6E-ADF12D7F136F}"/>
              </a:ext>
            </a:extLst>
          </p:cNvPr>
          <p:cNvSpPr txBox="1"/>
          <p:nvPr/>
        </p:nvSpPr>
        <p:spPr>
          <a:xfrm>
            <a:off x="758988" y="1799372"/>
            <a:ext cx="11158691" cy="4520009"/>
          </a:xfrm>
          <a:prstGeom prst="rect">
            <a:avLst/>
          </a:prstGeom>
          <a:noFill/>
        </p:spPr>
        <p:txBody>
          <a:bodyPr wrap="square" rtlCol="0">
            <a:noAutofit/>
          </a:bodyPr>
          <a:lstStyle/>
          <a:p>
            <a:pPr marL="285750" indent="-285750">
              <a:lnSpc>
                <a:spcPct val="125000"/>
              </a:lnSpc>
              <a:buFont typeface="Arial" panose="020B0604020202020204" pitchFamily="34" charset="0"/>
              <a:buChar char="•"/>
            </a:pPr>
            <a:r>
              <a:rPr lang="en-US" sz="2800"/>
              <a:t>We do not keep records of patron checkouts due to privacy concerns</a:t>
            </a:r>
          </a:p>
          <a:p>
            <a:pPr marL="742950" lvl="1" indent="-285750">
              <a:lnSpc>
                <a:spcPct val="125000"/>
              </a:lnSpc>
              <a:buFont typeface="Arial" panose="020B0604020202020204" pitchFamily="34" charset="0"/>
              <a:buChar char="•"/>
            </a:pPr>
            <a:r>
              <a:rPr lang="en-US" sz="2800"/>
              <a:t>we know which books, when checked out</a:t>
            </a:r>
          </a:p>
          <a:p>
            <a:pPr marL="742950" lvl="1" indent="-285750">
              <a:lnSpc>
                <a:spcPct val="125000"/>
              </a:lnSpc>
              <a:buFont typeface="Arial" panose="020B0604020202020204" pitchFamily="34" charset="0"/>
              <a:buChar char="•"/>
            </a:pPr>
            <a:r>
              <a:rPr lang="en-US" sz="2800"/>
              <a:t>no reading history for patrons</a:t>
            </a:r>
          </a:p>
          <a:p>
            <a:pPr marL="285750" indent="-285750">
              <a:lnSpc>
                <a:spcPct val="125000"/>
              </a:lnSpc>
              <a:buFont typeface="Arial" panose="020B0604020202020204" pitchFamily="34" charset="0"/>
              <a:buChar char="•"/>
            </a:pPr>
            <a:r>
              <a:rPr lang="en-US" sz="2800"/>
              <a:t>What we know about </a:t>
            </a:r>
            <a:r>
              <a:rPr lang="en-US" sz="2800" err="1"/>
              <a:t>ebooks</a:t>
            </a:r>
            <a:r>
              <a:rPr lang="en-US" sz="2800"/>
              <a:t> from vendor usage data:</a:t>
            </a:r>
          </a:p>
          <a:p>
            <a:pPr marL="742950" lvl="1" indent="-285750">
              <a:lnSpc>
                <a:spcPct val="125000"/>
              </a:lnSpc>
              <a:buFont typeface="Arial" panose="020B0604020202020204" pitchFamily="34" charset="0"/>
              <a:buChar char="•"/>
            </a:pPr>
            <a:r>
              <a:rPr lang="en-US" sz="2800"/>
              <a:t>how many people use them</a:t>
            </a:r>
          </a:p>
          <a:p>
            <a:pPr marL="742950" lvl="1" indent="-285750">
              <a:lnSpc>
                <a:spcPct val="125000"/>
              </a:lnSpc>
              <a:buFont typeface="Arial" panose="020B0604020202020204" pitchFamily="34" charset="0"/>
              <a:buChar char="•"/>
            </a:pPr>
            <a:r>
              <a:rPr lang="en-US" sz="2800"/>
              <a:t>when they use them</a:t>
            </a:r>
          </a:p>
          <a:p>
            <a:pPr marL="285750" indent="-285750">
              <a:lnSpc>
                <a:spcPct val="125000"/>
              </a:lnSpc>
              <a:buFont typeface="Arial" panose="020B0604020202020204" pitchFamily="34" charset="0"/>
              <a:buChar char="•"/>
            </a:pPr>
            <a:r>
              <a:rPr lang="en-US" sz="2800"/>
              <a:t>But who is using library resources?</a:t>
            </a:r>
          </a:p>
          <a:p>
            <a:pPr marL="742950" lvl="1" indent="-285750">
              <a:lnSpc>
                <a:spcPct val="125000"/>
              </a:lnSpc>
              <a:buFont typeface="Arial" panose="020B0604020202020204" pitchFamily="34" charset="0"/>
              <a:buChar char="•"/>
            </a:pPr>
            <a:r>
              <a:rPr lang="en-US" sz="2800"/>
              <a:t>What can we find out (while being ethical)?</a:t>
            </a:r>
          </a:p>
          <a:p>
            <a:pPr marL="285750" indent="-285750">
              <a:lnSpc>
                <a:spcPct val="125000"/>
              </a:lnSpc>
              <a:buFont typeface="Arial" panose="020B0604020202020204" pitchFamily="34" charset="0"/>
              <a:buChar char="•"/>
            </a:pPr>
            <a:endParaRPr lang="en-US" sz="2800"/>
          </a:p>
        </p:txBody>
      </p:sp>
      <p:sp>
        <p:nvSpPr>
          <p:cNvPr id="2" name="TextBox 1">
            <a:extLst>
              <a:ext uri="{FF2B5EF4-FFF2-40B4-BE49-F238E27FC236}">
                <a16:creationId xmlns:a16="http://schemas.microsoft.com/office/drawing/2014/main" id="{58A5D0B7-4F34-D96F-FD88-96651E9A04DD}"/>
              </a:ext>
            </a:extLst>
          </p:cNvPr>
          <p:cNvSpPr txBox="1"/>
          <p:nvPr/>
        </p:nvSpPr>
        <p:spPr>
          <a:xfrm>
            <a:off x="654454" y="1345552"/>
            <a:ext cx="11537546" cy="707886"/>
          </a:xfrm>
          <a:prstGeom prst="rect">
            <a:avLst/>
          </a:prstGeom>
          <a:noFill/>
        </p:spPr>
        <p:txBody>
          <a:bodyPr wrap="square" rtlCol="0">
            <a:spAutoFit/>
          </a:bodyPr>
          <a:lstStyle/>
          <a:p>
            <a:r>
              <a:rPr lang="en-US" sz="2000" b="1">
                <a:solidFill>
                  <a:srgbClr val="63666A"/>
                </a:solidFill>
                <a:latin typeface="Gotham Narrow Bold" pitchFamily="2" charset="0"/>
              </a:rPr>
              <a:t>De-identified yet Insightful: Assessing Usage with Limited Demographic Data</a:t>
            </a:r>
          </a:p>
          <a:p>
            <a:endParaRPr lang="en-US" sz="2000" b="1">
              <a:solidFill>
                <a:srgbClr val="63666A"/>
              </a:solidFill>
              <a:latin typeface="Gotham Narrow Bold" pitchFamily="2" charset="0"/>
            </a:endParaRPr>
          </a:p>
        </p:txBody>
      </p:sp>
    </p:spTree>
    <p:extLst>
      <p:ext uri="{BB962C8B-B14F-4D97-AF65-F5344CB8AC3E}">
        <p14:creationId xmlns:p14="http://schemas.microsoft.com/office/powerpoint/2010/main" val="41386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3C032-A26D-7480-592F-FA5C0ADEF28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BFFD7D7-DC7F-B638-E7F3-E329820969F4}"/>
              </a:ext>
            </a:extLst>
          </p:cNvPr>
          <p:cNvSpPr txBox="1"/>
          <p:nvPr/>
        </p:nvSpPr>
        <p:spPr>
          <a:xfrm>
            <a:off x="606328" y="538619"/>
            <a:ext cx="11040127" cy="830997"/>
          </a:xfrm>
          <a:prstGeom prst="rect">
            <a:avLst/>
          </a:prstGeom>
          <a:noFill/>
        </p:spPr>
        <p:txBody>
          <a:bodyPr wrap="square" rtlCol="0">
            <a:spAutoFit/>
          </a:bodyPr>
          <a:lstStyle/>
          <a:p>
            <a:r>
              <a:rPr lang="en-US" sz="4800">
                <a:solidFill>
                  <a:srgbClr val="FB6400"/>
                </a:solidFill>
                <a:latin typeface="FjallaOne" panose="02000506040000020004" pitchFamily="2" charset="77"/>
              </a:rPr>
              <a:t>What can our data tell us?</a:t>
            </a:r>
          </a:p>
        </p:txBody>
      </p:sp>
      <p:sp>
        <p:nvSpPr>
          <p:cNvPr id="12" name="TextBox 11">
            <a:extLst>
              <a:ext uri="{FF2B5EF4-FFF2-40B4-BE49-F238E27FC236}">
                <a16:creationId xmlns:a16="http://schemas.microsoft.com/office/drawing/2014/main" id="{ED3E1BEE-CABE-86B7-EC2B-C49FC4483919}"/>
              </a:ext>
            </a:extLst>
          </p:cNvPr>
          <p:cNvSpPr txBox="1"/>
          <p:nvPr/>
        </p:nvSpPr>
        <p:spPr>
          <a:xfrm>
            <a:off x="876822" y="2086064"/>
            <a:ext cx="10734804" cy="3286036"/>
          </a:xfrm>
          <a:prstGeom prst="rect">
            <a:avLst/>
          </a:prstGeom>
          <a:noFill/>
        </p:spPr>
        <p:txBody>
          <a:bodyPr wrap="square" rtlCol="0">
            <a:noAutofit/>
          </a:bodyPr>
          <a:lstStyle/>
          <a:p>
            <a:pPr marL="285750" indent="-285750">
              <a:lnSpc>
                <a:spcPct val="125000"/>
              </a:lnSpc>
              <a:buFont typeface="Arial" panose="020B0604020202020204" pitchFamily="34" charset="0"/>
              <a:buChar char="•"/>
            </a:pPr>
            <a:r>
              <a:rPr lang="en-US" sz="2400">
                <a:latin typeface="Gotham Narrow Book" pitchFamily="2" charset="0"/>
              </a:rPr>
              <a:t>Are our resources being used in the classroom?</a:t>
            </a:r>
          </a:p>
          <a:p>
            <a:pPr marL="285750" indent="-285750">
              <a:lnSpc>
                <a:spcPct val="125000"/>
              </a:lnSpc>
              <a:buFont typeface="Arial" panose="020B0604020202020204" pitchFamily="34" charset="0"/>
              <a:buChar char="•"/>
            </a:pPr>
            <a:r>
              <a:rPr lang="en-US" sz="2400">
                <a:latin typeface="Gotham Narrow Book" pitchFamily="2" charset="0"/>
              </a:rPr>
              <a:t>Who is using them?</a:t>
            </a:r>
          </a:p>
          <a:p>
            <a:pPr marL="285750" indent="-285750">
              <a:lnSpc>
                <a:spcPct val="125000"/>
              </a:lnSpc>
              <a:buFont typeface="Arial" panose="020B0604020202020204" pitchFamily="34" charset="0"/>
              <a:buChar char="•"/>
            </a:pPr>
            <a:r>
              <a:rPr lang="en-US" sz="2400">
                <a:latin typeface="Gotham Narrow Book" pitchFamily="2" charset="0"/>
              </a:rPr>
              <a:t>Is our textbook program as effective as we think it is?</a:t>
            </a:r>
          </a:p>
          <a:p>
            <a:pPr marL="285750" indent="-285750">
              <a:lnSpc>
                <a:spcPct val="125000"/>
              </a:lnSpc>
              <a:buFont typeface="Arial" panose="020B0604020202020204" pitchFamily="34" charset="0"/>
              <a:buChar char="•"/>
            </a:pPr>
            <a:r>
              <a:rPr lang="en-US" sz="2400">
                <a:latin typeface="Gotham Narrow Book" pitchFamily="2" charset="0"/>
              </a:rPr>
              <a:t>Can we start with Celus and bring in other datasets to get more info?</a:t>
            </a:r>
          </a:p>
          <a:p>
            <a:pPr marL="285750" indent="-285750">
              <a:lnSpc>
                <a:spcPct val="125000"/>
              </a:lnSpc>
              <a:buFont typeface="Arial" panose="020B0604020202020204" pitchFamily="34" charset="0"/>
              <a:buChar char="•"/>
            </a:pPr>
            <a:r>
              <a:rPr lang="en-US" sz="2400">
                <a:latin typeface="Gotham Narrow Book" pitchFamily="2" charset="0"/>
              </a:rPr>
              <a:t>Where are the gaps in our stats that will help us better assess our e-book services?</a:t>
            </a:r>
          </a:p>
          <a:p>
            <a:pPr marL="285750" indent="-285750">
              <a:lnSpc>
                <a:spcPct val="125000"/>
              </a:lnSpc>
              <a:buFont typeface="Arial" panose="020B0604020202020204" pitchFamily="34" charset="0"/>
              <a:buChar char="•"/>
            </a:pPr>
            <a:r>
              <a:rPr lang="en-US" sz="2400">
                <a:latin typeface="Gotham Narrow Book" pitchFamily="2" charset="0"/>
              </a:rPr>
              <a:t>How can we start answering all of these questions?</a:t>
            </a:r>
          </a:p>
          <a:p>
            <a:pPr>
              <a:lnSpc>
                <a:spcPct val="125000"/>
              </a:lnSpc>
            </a:pPr>
            <a:r>
              <a:rPr lang="en-US" sz="2400">
                <a:latin typeface="Gotham Narrow Book" pitchFamily="2" charset="0"/>
              </a:rPr>
              <a:t> </a:t>
            </a:r>
          </a:p>
        </p:txBody>
      </p:sp>
      <p:sp>
        <p:nvSpPr>
          <p:cNvPr id="5" name="TextBox 4">
            <a:extLst>
              <a:ext uri="{FF2B5EF4-FFF2-40B4-BE49-F238E27FC236}">
                <a16:creationId xmlns:a16="http://schemas.microsoft.com/office/drawing/2014/main" id="{FA90B029-CE3B-A91B-BCD6-D0C8E0FF0F51}"/>
              </a:ext>
            </a:extLst>
          </p:cNvPr>
          <p:cNvSpPr txBox="1"/>
          <p:nvPr/>
        </p:nvSpPr>
        <p:spPr>
          <a:xfrm>
            <a:off x="654454" y="1345552"/>
            <a:ext cx="10474757" cy="830997"/>
          </a:xfrm>
          <a:prstGeom prst="rect">
            <a:avLst/>
          </a:prstGeom>
          <a:noFill/>
        </p:spPr>
        <p:txBody>
          <a:bodyPr wrap="square" rtlCol="0">
            <a:spAutoFit/>
          </a:bodyPr>
          <a:lstStyle/>
          <a:p>
            <a:r>
              <a:rPr lang="en-US" sz="2400" b="1">
                <a:solidFill>
                  <a:srgbClr val="63666A"/>
                </a:solidFill>
                <a:latin typeface="Gotham Narrow Bold" pitchFamily="2" charset="0"/>
              </a:rPr>
              <a:t>What can we learn from our exciting new stats platform (Celus) to help serve our patrons better?</a:t>
            </a:r>
          </a:p>
        </p:txBody>
      </p:sp>
    </p:spTree>
    <p:extLst>
      <p:ext uri="{BB962C8B-B14F-4D97-AF65-F5344CB8AC3E}">
        <p14:creationId xmlns:p14="http://schemas.microsoft.com/office/powerpoint/2010/main" val="2007573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0A6A6-254E-5119-C81E-D5B2F85CF45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57708447-D69F-AB48-8B35-4EFCBD2A07BB}"/>
              </a:ext>
            </a:extLst>
          </p:cNvPr>
          <p:cNvSpPr txBox="1"/>
          <p:nvPr/>
        </p:nvSpPr>
        <p:spPr>
          <a:xfrm>
            <a:off x="606328" y="538619"/>
            <a:ext cx="11040127" cy="830997"/>
          </a:xfrm>
          <a:prstGeom prst="rect">
            <a:avLst/>
          </a:prstGeom>
          <a:noFill/>
        </p:spPr>
        <p:txBody>
          <a:bodyPr wrap="square" rtlCol="0">
            <a:spAutoFit/>
          </a:bodyPr>
          <a:lstStyle/>
          <a:p>
            <a:r>
              <a:rPr lang="en-US" sz="4800">
                <a:solidFill>
                  <a:srgbClr val="FB6400"/>
                </a:solidFill>
                <a:latin typeface="FjallaOne" panose="02000506040000020004" pitchFamily="2" charset="77"/>
              </a:rPr>
              <a:t>Open Textbooks at OSU Libraries</a:t>
            </a:r>
          </a:p>
        </p:txBody>
      </p:sp>
      <p:sp>
        <p:nvSpPr>
          <p:cNvPr id="12" name="TextBox 11">
            <a:extLst>
              <a:ext uri="{FF2B5EF4-FFF2-40B4-BE49-F238E27FC236}">
                <a16:creationId xmlns:a16="http://schemas.microsoft.com/office/drawing/2014/main" id="{E9A036D1-6738-BDBF-D6CD-D656A2B40E76}"/>
              </a:ext>
            </a:extLst>
          </p:cNvPr>
          <p:cNvSpPr txBox="1"/>
          <p:nvPr/>
        </p:nvSpPr>
        <p:spPr>
          <a:xfrm>
            <a:off x="876822" y="2086064"/>
            <a:ext cx="10734804" cy="3286036"/>
          </a:xfrm>
          <a:prstGeom prst="rect">
            <a:avLst/>
          </a:prstGeom>
          <a:noFill/>
        </p:spPr>
        <p:txBody>
          <a:bodyPr wrap="square" rtlCol="0">
            <a:noAutofit/>
          </a:bodyPr>
          <a:lstStyle/>
          <a:p>
            <a:pPr marL="285750" indent="-285750">
              <a:lnSpc>
                <a:spcPct val="125000"/>
              </a:lnSpc>
              <a:buFont typeface="Arial" panose="020B0604020202020204" pitchFamily="34" charset="0"/>
              <a:buChar char="•"/>
            </a:pPr>
            <a:r>
              <a:rPr lang="en-US" sz="2400" b="1">
                <a:latin typeface="Gotham Narrow Book" pitchFamily="2" charset="0"/>
              </a:rPr>
              <a:t>Dr. Kathy </a:t>
            </a:r>
            <a:r>
              <a:rPr lang="en-US" sz="2400" b="1" err="1">
                <a:latin typeface="Gotham Narrow Book" pitchFamily="2" charset="0"/>
              </a:rPr>
              <a:t>Essmiller</a:t>
            </a:r>
            <a:r>
              <a:rPr lang="en-US" sz="2400" b="1">
                <a:latin typeface="Gotham Narrow Book" pitchFamily="2" charset="0"/>
              </a:rPr>
              <a:t> </a:t>
            </a:r>
            <a:r>
              <a:rPr lang="en-US" sz="2400">
                <a:latin typeface="Gotham Narrow Book" pitchFamily="2" charset="0"/>
              </a:rPr>
              <a:t>– Open Educational Resources (OER) Librarian</a:t>
            </a:r>
          </a:p>
          <a:p>
            <a:pPr marL="742950" lvl="1" indent="-285750">
              <a:lnSpc>
                <a:spcPct val="125000"/>
              </a:lnSpc>
              <a:buFont typeface="Arial" panose="020B0604020202020204" pitchFamily="34" charset="0"/>
              <a:buChar char="•"/>
            </a:pPr>
            <a:r>
              <a:rPr lang="en-US" sz="2400">
                <a:latin typeface="Gotham Narrow Book" pitchFamily="2" charset="0"/>
                <a:hlinkClick r:id="rId3"/>
              </a:rPr>
              <a:t>Open Textbooks/Open Educational Resources (OpenOKState)</a:t>
            </a:r>
            <a:r>
              <a:rPr lang="en-US" sz="2400">
                <a:latin typeface="Gotham Narrow Book" pitchFamily="2" charset="0"/>
              </a:rPr>
              <a:t> </a:t>
            </a:r>
          </a:p>
          <a:p>
            <a:pPr marL="742950" lvl="1" indent="-285750">
              <a:lnSpc>
                <a:spcPct val="125000"/>
              </a:lnSpc>
              <a:buFont typeface="Arial" panose="020B0604020202020204" pitchFamily="34" charset="0"/>
              <a:buChar char="•"/>
            </a:pPr>
            <a:r>
              <a:rPr lang="en-US" sz="2400">
                <a:latin typeface="Gotham Narrow Book" pitchFamily="2" charset="0"/>
              </a:rPr>
              <a:t>Both Adopting OER </a:t>
            </a:r>
            <a:r>
              <a:rPr lang="en-US" sz="2400" i="1">
                <a:latin typeface="Gotham Narrow Book" pitchFamily="2" charset="0"/>
              </a:rPr>
              <a:t>and</a:t>
            </a:r>
          </a:p>
          <a:p>
            <a:pPr marL="742950" lvl="1" indent="-285750">
              <a:lnSpc>
                <a:spcPct val="125000"/>
              </a:lnSpc>
              <a:buFont typeface="Arial" panose="020B0604020202020204" pitchFamily="34" charset="0"/>
              <a:buChar char="•"/>
            </a:pPr>
            <a:r>
              <a:rPr lang="en-US" sz="2400">
                <a:latin typeface="Gotham Narrow Book" pitchFamily="2" charset="0"/>
                <a:hlinkClick r:id="rId4"/>
              </a:rPr>
              <a:t>Library eBooks as Textbooks</a:t>
            </a:r>
            <a:r>
              <a:rPr lang="en-US" sz="2400">
                <a:latin typeface="Gotham Narrow Book" pitchFamily="2" charset="0"/>
              </a:rPr>
              <a:t> </a:t>
            </a:r>
          </a:p>
          <a:p>
            <a:pPr marL="285750" indent="-285750">
              <a:lnSpc>
                <a:spcPct val="125000"/>
              </a:lnSpc>
              <a:buFont typeface="Arial" panose="020B0604020202020204" pitchFamily="34" charset="0"/>
              <a:buChar char="•"/>
            </a:pPr>
            <a:r>
              <a:rPr lang="en-US" sz="2400" b="1">
                <a:latin typeface="Gotham Narrow Book" pitchFamily="2" charset="0"/>
              </a:rPr>
              <a:t>Gala Lackey </a:t>
            </a:r>
            <a:r>
              <a:rPr lang="en-US" sz="2400">
                <a:latin typeface="Gotham Narrow Book" pitchFamily="2" charset="0"/>
              </a:rPr>
              <a:t>– Acquisitions Coordinator, DRDS</a:t>
            </a:r>
          </a:p>
          <a:p>
            <a:pPr marL="742950" lvl="1" indent="-285750">
              <a:lnSpc>
                <a:spcPct val="125000"/>
              </a:lnSpc>
              <a:buFont typeface="Arial" panose="020B0604020202020204" pitchFamily="34" charset="0"/>
              <a:buChar char="•"/>
            </a:pPr>
            <a:r>
              <a:rPr lang="en-US" sz="2400">
                <a:latin typeface="Gotham Narrow Book" pitchFamily="2" charset="0"/>
              </a:rPr>
              <a:t>Selects and purchases eBooks as textbooks</a:t>
            </a:r>
          </a:p>
        </p:txBody>
      </p:sp>
      <p:sp>
        <p:nvSpPr>
          <p:cNvPr id="5" name="TextBox 4">
            <a:extLst>
              <a:ext uri="{FF2B5EF4-FFF2-40B4-BE49-F238E27FC236}">
                <a16:creationId xmlns:a16="http://schemas.microsoft.com/office/drawing/2014/main" id="{4579AA44-A141-29D7-00AF-EE1A86B4C1D5}"/>
              </a:ext>
            </a:extLst>
          </p:cNvPr>
          <p:cNvSpPr txBox="1"/>
          <p:nvPr/>
        </p:nvSpPr>
        <p:spPr>
          <a:xfrm>
            <a:off x="654454" y="1345552"/>
            <a:ext cx="9608483" cy="461665"/>
          </a:xfrm>
          <a:prstGeom prst="rect">
            <a:avLst/>
          </a:prstGeom>
          <a:noFill/>
        </p:spPr>
        <p:txBody>
          <a:bodyPr wrap="square" rtlCol="0">
            <a:spAutoFit/>
          </a:bodyPr>
          <a:lstStyle/>
          <a:p>
            <a:r>
              <a:rPr lang="en-US" sz="2400" b="1">
                <a:solidFill>
                  <a:srgbClr val="63666A"/>
                </a:solidFill>
                <a:latin typeface="Gotham Narrow Bold" pitchFamily="2" charset="0"/>
              </a:rPr>
              <a:t>Textbook purchasing program offers unique data for </a:t>
            </a:r>
            <a:r>
              <a:rPr lang="en-US" sz="2400" b="1" err="1">
                <a:solidFill>
                  <a:srgbClr val="63666A"/>
                </a:solidFill>
                <a:latin typeface="Gotham Narrow Bold" pitchFamily="2" charset="0"/>
              </a:rPr>
              <a:t>ebooks</a:t>
            </a:r>
            <a:endParaRPr lang="en-US" sz="2400" b="1">
              <a:solidFill>
                <a:srgbClr val="63666A"/>
              </a:solidFill>
              <a:latin typeface="Gotham Narrow Bold" pitchFamily="2" charset="0"/>
            </a:endParaRPr>
          </a:p>
        </p:txBody>
      </p:sp>
    </p:spTree>
    <p:extLst>
      <p:ext uri="{BB962C8B-B14F-4D97-AF65-F5344CB8AC3E}">
        <p14:creationId xmlns:p14="http://schemas.microsoft.com/office/powerpoint/2010/main" val="833220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9BE9C-E806-A704-177E-2AF49D23487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91C22AB-7384-5641-9877-B8C55AD7514A}"/>
              </a:ext>
            </a:extLst>
          </p:cNvPr>
          <p:cNvSpPr txBox="1"/>
          <p:nvPr/>
        </p:nvSpPr>
        <p:spPr>
          <a:xfrm>
            <a:off x="584026" y="538619"/>
            <a:ext cx="11040127" cy="830997"/>
          </a:xfrm>
          <a:prstGeom prst="rect">
            <a:avLst/>
          </a:prstGeom>
          <a:noFill/>
        </p:spPr>
        <p:txBody>
          <a:bodyPr wrap="square" lIns="91440" tIns="45720" rIns="91440" bIns="45720" rtlCol="0" anchor="t">
            <a:spAutoFit/>
          </a:bodyPr>
          <a:lstStyle/>
          <a:p>
            <a:r>
              <a:rPr lang="en-US" sz="4800">
                <a:solidFill>
                  <a:srgbClr val="FB6400"/>
                </a:solidFill>
                <a:latin typeface="Aptos"/>
              </a:rPr>
              <a:t>Student Internship/Special Projects</a:t>
            </a:r>
          </a:p>
        </p:txBody>
      </p:sp>
      <p:sp>
        <p:nvSpPr>
          <p:cNvPr id="12" name="TextBox 11">
            <a:extLst>
              <a:ext uri="{FF2B5EF4-FFF2-40B4-BE49-F238E27FC236}">
                <a16:creationId xmlns:a16="http://schemas.microsoft.com/office/drawing/2014/main" id="{DEA2664F-A15F-10A8-A3E5-AB0262CB1A89}"/>
              </a:ext>
            </a:extLst>
          </p:cNvPr>
          <p:cNvSpPr txBox="1"/>
          <p:nvPr/>
        </p:nvSpPr>
        <p:spPr>
          <a:xfrm>
            <a:off x="876822" y="2095578"/>
            <a:ext cx="6842628" cy="3515581"/>
          </a:xfrm>
          <a:prstGeom prst="rect">
            <a:avLst/>
          </a:prstGeom>
          <a:noFill/>
        </p:spPr>
        <p:txBody>
          <a:bodyPr wrap="square" lIns="91440" tIns="45720" rIns="91440" bIns="45720" rtlCol="0" anchor="t">
            <a:noAutofit/>
          </a:bodyPr>
          <a:lstStyle/>
          <a:p>
            <a:pPr>
              <a:lnSpc>
                <a:spcPct val="125000"/>
              </a:lnSpc>
            </a:pPr>
            <a:r>
              <a:rPr lang="en-US">
                <a:latin typeface="Aptos Display"/>
              </a:rPr>
              <a:t>January 2024, I attended a session at the American Library Association's </a:t>
            </a:r>
            <a:r>
              <a:rPr lang="en-US" err="1">
                <a:latin typeface="Aptos Display"/>
              </a:rPr>
              <a:t>LibLearnX</a:t>
            </a:r>
            <a:r>
              <a:rPr lang="en-US">
                <a:latin typeface="Aptos Display"/>
              </a:rPr>
              <a:t> Conference.  Kimberly D. Hoffman of the University of Rochester presented on how to transform student library work into real world experiences.</a:t>
            </a:r>
          </a:p>
          <a:p>
            <a:pPr marL="285750" indent="-285750">
              <a:lnSpc>
                <a:spcPct val="125000"/>
              </a:lnSpc>
              <a:buFont typeface="Arial"/>
              <a:buChar char="•"/>
            </a:pPr>
            <a:r>
              <a:rPr lang="en-US">
                <a:latin typeface="Aptos Display"/>
              </a:rPr>
              <a:t>Students who did excellent work in their positions after two years had the opportunity to apply to be interns.</a:t>
            </a:r>
          </a:p>
          <a:p>
            <a:pPr marL="285750" indent="-285750">
              <a:lnSpc>
                <a:spcPct val="125000"/>
              </a:lnSpc>
              <a:buFont typeface="Arial"/>
              <a:buChar char="•"/>
            </a:pPr>
            <a:r>
              <a:rPr lang="en-US">
                <a:latin typeface="Aptos Display"/>
              </a:rPr>
              <a:t>Beyond just being interns, they had to create a project and fill out a project plan that included what the plan was, its goals, and how it supported the university's goals.</a:t>
            </a:r>
          </a:p>
          <a:p>
            <a:pPr marL="285750" indent="-285750">
              <a:lnSpc>
                <a:spcPct val="125000"/>
              </a:lnSpc>
              <a:buFont typeface="Arial"/>
              <a:buChar char="•"/>
            </a:pPr>
            <a:r>
              <a:rPr lang="en-US">
                <a:latin typeface="Aptos Display"/>
              </a:rPr>
              <a:t>Students stated what their deliverables would be and what timeline they expected to follow.</a:t>
            </a:r>
          </a:p>
          <a:p>
            <a:pPr>
              <a:lnSpc>
                <a:spcPct val="125000"/>
              </a:lnSpc>
            </a:pPr>
            <a:endParaRPr lang="en-US">
              <a:latin typeface="Aptos Display"/>
            </a:endParaRPr>
          </a:p>
        </p:txBody>
      </p:sp>
      <p:sp>
        <p:nvSpPr>
          <p:cNvPr id="3" name="TextBox 2">
            <a:extLst>
              <a:ext uri="{FF2B5EF4-FFF2-40B4-BE49-F238E27FC236}">
                <a16:creationId xmlns:a16="http://schemas.microsoft.com/office/drawing/2014/main" id="{4459A651-E265-8135-7779-5D5B6C6DD647}"/>
              </a:ext>
            </a:extLst>
          </p:cNvPr>
          <p:cNvSpPr txBox="1"/>
          <p:nvPr/>
        </p:nvSpPr>
        <p:spPr>
          <a:xfrm>
            <a:off x="571500" y="1279743"/>
            <a:ext cx="11040127" cy="461665"/>
          </a:xfrm>
          <a:prstGeom prst="rect">
            <a:avLst/>
          </a:prstGeom>
          <a:noFill/>
        </p:spPr>
        <p:txBody>
          <a:bodyPr wrap="square" lIns="91440" tIns="45720" rIns="91440" bIns="45720" rtlCol="0" anchor="t">
            <a:spAutoFit/>
          </a:bodyPr>
          <a:lstStyle/>
          <a:p>
            <a:r>
              <a:rPr lang="en-US" sz="2400" b="1">
                <a:solidFill>
                  <a:srgbClr val="63666A"/>
                </a:solidFill>
                <a:latin typeface="Aptos"/>
              </a:rPr>
              <a:t>The Inspiration</a:t>
            </a:r>
          </a:p>
        </p:txBody>
      </p:sp>
      <p:pic>
        <p:nvPicPr>
          <p:cNvPr id="4" name="Picture 3" descr="A screenshot of a project planning form created at the University of Rochester. Includes fields such as: Key Issues, Project Goals, Library Strategic Goals.">
            <a:extLst>
              <a:ext uri="{FF2B5EF4-FFF2-40B4-BE49-F238E27FC236}">
                <a16:creationId xmlns:a16="http://schemas.microsoft.com/office/drawing/2014/main" id="{0A9065A1-EF64-BE28-E0D2-ECF11F42EF3D}"/>
              </a:ext>
            </a:extLst>
          </p:cNvPr>
          <p:cNvPicPr>
            <a:picLocks noChangeAspect="1"/>
          </p:cNvPicPr>
          <p:nvPr/>
        </p:nvPicPr>
        <p:blipFill>
          <a:blip r:embed="rId3"/>
          <a:stretch>
            <a:fillRect/>
          </a:stretch>
        </p:blipFill>
        <p:spPr>
          <a:xfrm>
            <a:off x="8038722" y="1740647"/>
            <a:ext cx="3570202" cy="45944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49756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1D887-3A7B-B929-97F0-DEE6742DE71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78BE9A13-E875-BC03-4EF7-87E596D235C0}"/>
              </a:ext>
            </a:extLst>
          </p:cNvPr>
          <p:cNvSpPr txBox="1"/>
          <p:nvPr/>
        </p:nvSpPr>
        <p:spPr>
          <a:xfrm>
            <a:off x="584026" y="538619"/>
            <a:ext cx="11040127" cy="830997"/>
          </a:xfrm>
          <a:prstGeom prst="rect">
            <a:avLst/>
          </a:prstGeom>
          <a:noFill/>
        </p:spPr>
        <p:txBody>
          <a:bodyPr wrap="square" lIns="91440" tIns="45720" rIns="91440" bIns="45720" rtlCol="0" anchor="t">
            <a:spAutoFit/>
          </a:bodyPr>
          <a:lstStyle/>
          <a:p>
            <a:r>
              <a:rPr lang="en-US" sz="4800">
                <a:solidFill>
                  <a:srgbClr val="FB6400"/>
                </a:solidFill>
                <a:latin typeface="Aptos"/>
              </a:rPr>
              <a:t>Student Internship/Special Projects</a:t>
            </a:r>
          </a:p>
        </p:txBody>
      </p:sp>
      <p:sp>
        <p:nvSpPr>
          <p:cNvPr id="12" name="TextBox 11">
            <a:extLst>
              <a:ext uri="{FF2B5EF4-FFF2-40B4-BE49-F238E27FC236}">
                <a16:creationId xmlns:a16="http://schemas.microsoft.com/office/drawing/2014/main" id="{B7F3EC5C-704B-812A-518C-C54F2AE86595}"/>
              </a:ext>
            </a:extLst>
          </p:cNvPr>
          <p:cNvSpPr txBox="1"/>
          <p:nvPr/>
        </p:nvSpPr>
        <p:spPr>
          <a:xfrm>
            <a:off x="876822" y="1745220"/>
            <a:ext cx="10734804" cy="3515581"/>
          </a:xfrm>
          <a:prstGeom prst="rect">
            <a:avLst/>
          </a:prstGeom>
          <a:noFill/>
        </p:spPr>
        <p:txBody>
          <a:bodyPr wrap="square" lIns="91440" tIns="45720" rIns="91440" bIns="45720" rtlCol="0" anchor="t">
            <a:noAutofit/>
          </a:bodyPr>
          <a:lstStyle/>
          <a:p>
            <a:pPr marL="342900" indent="-342900">
              <a:lnSpc>
                <a:spcPct val="125000"/>
              </a:lnSpc>
              <a:buAutoNum type="arabicPeriod"/>
            </a:pPr>
            <a:r>
              <a:rPr lang="en-US">
                <a:latin typeface="Aptos Display"/>
              </a:rPr>
              <a:t>Spring 2024, I encouraged a graduate student/student worker to create a detailed project plan to assist the department </a:t>
            </a:r>
            <a:r>
              <a:rPr lang="en-US">
                <a:latin typeface="Aptos Display"/>
                <a:ea typeface="+mn-lt"/>
                <a:cs typeface="+mn-lt"/>
              </a:rPr>
              <a:t>to automate the creation of abstracts and keywords for electronic theses and dissertations </a:t>
            </a:r>
            <a:r>
              <a:rPr lang="en-US">
                <a:latin typeface="Aptos Display"/>
              </a:rPr>
              <a:t>using generative artificial intelligence.  We collaborated on the plan details, which eventually included the training the student needed and some needed data clean-up.  In return, I was able to use this plan to help justify and graduate assistantship for the student.</a:t>
            </a:r>
          </a:p>
          <a:p>
            <a:pPr marL="342900" indent="-342900">
              <a:lnSpc>
                <a:spcPct val="125000"/>
              </a:lnSpc>
              <a:buAutoNum type="arabicPeriod"/>
            </a:pPr>
            <a:r>
              <a:rPr lang="en-US">
                <a:latin typeface="Aptos Display"/>
              </a:rPr>
              <a:t>Ana Parrett witnessed this process during her sophomore year and began requesting the opportunity for an internship.</a:t>
            </a:r>
          </a:p>
          <a:p>
            <a:pPr marL="800100" lvl="1" indent="-342900">
              <a:lnSpc>
                <a:spcPct val="125000"/>
              </a:lnSpc>
              <a:buFont typeface="Courier New"/>
              <a:buChar char="o"/>
            </a:pPr>
            <a:r>
              <a:rPr lang="en-US">
                <a:latin typeface="Aptos Display"/>
              </a:rPr>
              <a:t>Ana had proven her competence and reliability.</a:t>
            </a:r>
          </a:p>
          <a:p>
            <a:pPr marL="800100" lvl="1" indent="-342900">
              <a:lnSpc>
                <a:spcPct val="125000"/>
              </a:lnSpc>
              <a:buFont typeface="Courier New"/>
              <a:buChar char="o"/>
            </a:pPr>
            <a:r>
              <a:rPr lang="en-US">
                <a:latin typeface="Aptos Display"/>
              </a:rPr>
              <a:t>Ana is pursuing degrees Marketing Research and Analytics and Data Analytics and wanted her projects to utilize her specialization.  Therefore, she wrote a project plan focused on data analytics and library usage statistics while still meeting the library's goals.</a:t>
            </a:r>
          </a:p>
          <a:p>
            <a:pPr marL="800100" lvl="1" indent="-342900">
              <a:lnSpc>
                <a:spcPct val="125000"/>
              </a:lnSpc>
              <a:buFont typeface="Courier New"/>
              <a:buChar char="o"/>
            </a:pPr>
            <a:r>
              <a:rPr lang="en-US">
                <a:latin typeface="Aptos Display"/>
              </a:rPr>
              <a:t>Megan Macken and Rebekah Silverstein specialize on this field and began mentoring her project. Meanwhile, I direct her work as metadata supervisor.</a:t>
            </a:r>
          </a:p>
          <a:p>
            <a:pPr>
              <a:lnSpc>
                <a:spcPct val="125000"/>
              </a:lnSpc>
            </a:pPr>
            <a:endParaRPr lang="en-US">
              <a:latin typeface="Aptos Display"/>
            </a:endParaRPr>
          </a:p>
        </p:txBody>
      </p:sp>
      <p:sp>
        <p:nvSpPr>
          <p:cNvPr id="3" name="TextBox 2">
            <a:extLst>
              <a:ext uri="{FF2B5EF4-FFF2-40B4-BE49-F238E27FC236}">
                <a16:creationId xmlns:a16="http://schemas.microsoft.com/office/drawing/2014/main" id="{29A05F84-2657-0075-EF30-C0F1687898BF}"/>
              </a:ext>
            </a:extLst>
          </p:cNvPr>
          <p:cNvSpPr txBox="1"/>
          <p:nvPr/>
        </p:nvSpPr>
        <p:spPr>
          <a:xfrm>
            <a:off x="571500" y="1279743"/>
            <a:ext cx="11040127" cy="461665"/>
          </a:xfrm>
          <a:prstGeom prst="rect">
            <a:avLst/>
          </a:prstGeom>
          <a:noFill/>
        </p:spPr>
        <p:txBody>
          <a:bodyPr wrap="square" lIns="91440" tIns="45720" rIns="91440" bIns="45720" rtlCol="0" anchor="t">
            <a:spAutoFit/>
          </a:bodyPr>
          <a:lstStyle/>
          <a:p>
            <a:r>
              <a:rPr lang="en-US" sz="2400" b="1">
                <a:solidFill>
                  <a:srgbClr val="63666A"/>
                </a:solidFill>
                <a:latin typeface="Aptos"/>
              </a:rPr>
              <a:t>The Result</a:t>
            </a:r>
          </a:p>
        </p:txBody>
      </p:sp>
    </p:spTree>
    <p:extLst>
      <p:ext uri="{BB962C8B-B14F-4D97-AF65-F5344CB8AC3E}">
        <p14:creationId xmlns:p14="http://schemas.microsoft.com/office/powerpoint/2010/main" val="1340781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7231B-2C7E-52D0-1509-A5541F3B28F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C566D0A-4A7B-EEEC-FB60-8099DC038B70}"/>
              </a:ext>
            </a:extLst>
          </p:cNvPr>
          <p:cNvSpPr txBox="1"/>
          <p:nvPr/>
        </p:nvSpPr>
        <p:spPr>
          <a:xfrm>
            <a:off x="584026" y="538619"/>
            <a:ext cx="11040127" cy="830997"/>
          </a:xfrm>
          <a:prstGeom prst="rect">
            <a:avLst/>
          </a:prstGeom>
          <a:noFill/>
        </p:spPr>
        <p:txBody>
          <a:bodyPr wrap="square" lIns="91440" tIns="45720" rIns="91440" bIns="45720" rtlCol="0" anchor="t">
            <a:spAutoFit/>
          </a:bodyPr>
          <a:lstStyle/>
          <a:p>
            <a:r>
              <a:rPr lang="en-US" sz="4800">
                <a:solidFill>
                  <a:srgbClr val="FB6400"/>
                </a:solidFill>
                <a:latin typeface="Aptos"/>
              </a:rPr>
              <a:t>Sources of Statistics</a:t>
            </a:r>
          </a:p>
        </p:txBody>
      </p:sp>
      <p:sp>
        <p:nvSpPr>
          <p:cNvPr id="3" name="TextBox 2">
            <a:extLst>
              <a:ext uri="{FF2B5EF4-FFF2-40B4-BE49-F238E27FC236}">
                <a16:creationId xmlns:a16="http://schemas.microsoft.com/office/drawing/2014/main" id="{D721C246-41EB-C1F6-EACE-F1EFBD39E005}"/>
              </a:ext>
            </a:extLst>
          </p:cNvPr>
          <p:cNvSpPr txBox="1"/>
          <p:nvPr/>
        </p:nvSpPr>
        <p:spPr>
          <a:xfrm>
            <a:off x="571500" y="1279743"/>
            <a:ext cx="11040127" cy="461665"/>
          </a:xfrm>
          <a:prstGeom prst="rect">
            <a:avLst/>
          </a:prstGeom>
          <a:noFill/>
        </p:spPr>
        <p:txBody>
          <a:bodyPr wrap="square" lIns="91440" tIns="45720" rIns="91440" bIns="45720" rtlCol="0" anchor="t">
            <a:spAutoFit/>
          </a:bodyPr>
          <a:lstStyle/>
          <a:p>
            <a:r>
              <a:rPr lang="en-US" sz="2400" b="1">
                <a:solidFill>
                  <a:srgbClr val="63666A"/>
                </a:solidFill>
                <a:latin typeface="Aptos"/>
              </a:rPr>
              <a:t>Oklahoma State University: Institutional Research and Analytics (IRA)</a:t>
            </a:r>
          </a:p>
        </p:txBody>
      </p:sp>
      <p:pic>
        <p:nvPicPr>
          <p:cNvPr id="5" name="Picture 4" descr="A screenshot of a web page.  The web page is for Oklahoma State University's Institutional Research and Analytics.  It includes link to public dashboards and internal dashboards.">
            <a:extLst>
              <a:ext uri="{FF2B5EF4-FFF2-40B4-BE49-F238E27FC236}">
                <a16:creationId xmlns:a16="http://schemas.microsoft.com/office/drawing/2014/main" id="{40A5AAB1-F3AB-1DA2-4605-4487A4181413}"/>
              </a:ext>
            </a:extLst>
          </p:cNvPr>
          <p:cNvPicPr>
            <a:picLocks noChangeAspect="1"/>
          </p:cNvPicPr>
          <p:nvPr/>
        </p:nvPicPr>
        <p:blipFill>
          <a:blip r:embed="rId2"/>
          <a:stretch>
            <a:fillRect/>
          </a:stretch>
        </p:blipFill>
        <p:spPr>
          <a:xfrm>
            <a:off x="5565024" y="2194493"/>
            <a:ext cx="6145167" cy="39836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40581835-0902-8C03-DE91-B457FC6060FA}"/>
              </a:ext>
            </a:extLst>
          </p:cNvPr>
          <p:cNvSpPr txBox="1"/>
          <p:nvPr/>
        </p:nvSpPr>
        <p:spPr>
          <a:xfrm>
            <a:off x="723418" y="2004387"/>
            <a:ext cx="429227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a:latin typeface="Aptos Display"/>
              </a:rPr>
              <a:t>Since Ana was a student, she only had access to the public dashboards at OSU.  She did have access to student profile information including enrollment and number of degrees granted.</a:t>
            </a:r>
          </a:p>
          <a:p>
            <a:pPr marL="342900" indent="-342900">
              <a:buAutoNum type="arabicPeriod"/>
            </a:pPr>
            <a:r>
              <a:rPr lang="en-US">
                <a:latin typeface="Aptos Display"/>
              </a:rPr>
              <a:t>Ana wanted more information, so we requested more data from the assistant director, Randy Kitchens.  He sent an aggregated dataset that included student credit hours (SCH), headcounts, programs (college/degree/major), student level, first generation student, and Pell Grant recipient numbers.</a:t>
            </a:r>
          </a:p>
          <a:p>
            <a:pPr marL="342900" indent="-342900">
              <a:buAutoNum type="arabicPeriod"/>
            </a:pPr>
            <a:r>
              <a:rPr lang="en-US">
                <a:latin typeface="Aptos Display"/>
              </a:rPr>
              <a:t>Ana did not use some of this information because it lacked match points to her library data.</a:t>
            </a:r>
          </a:p>
        </p:txBody>
      </p:sp>
    </p:spTree>
    <p:extLst>
      <p:ext uri="{BB962C8B-B14F-4D97-AF65-F5344CB8AC3E}">
        <p14:creationId xmlns:p14="http://schemas.microsoft.com/office/powerpoint/2010/main" val="3520123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6B964-DCCA-5C61-3F7E-D4B6B359152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85BE213-3DF4-8094-49EC-24DAA7EA2AA3}"/>
              </a:ext>
            </a:extLst>
          </p:cNvPr>
          <p:cNvSpPr txBox="1"/>
          <p:nvPr/>
        </p:nvSpPr>
        <p:spPr>
          <a:xfrm>
            <a:off x="584026" y="107363"/>
            <a:ext cx="11040127" cy="830997"/>
          </a:xfrm>
          <a:prstGeom prst="rect">
            <a:avLst/>
          </a:prstGeom>
          <a:noFill/>
        </p:spPr>
        <p:txBody>
          <a:bodyPr wrap="square" lIns="91440" tIns="45720" rIns="91440" bIns="45720" rtlCol="0" anchor="t">
            <a:spAutoFit/>
          </a:bodyPr>
          <a:lstStyle/>
          <a:p>
            <a:r>
              <a:rPr lang="en-US" sz="4800">
                <a:solidFill>
                  <a:srgbClr val="FB6400"/>
                </a:solidFill>
                <a:latin typeface="Aptos"/>
              </a:rPr>
              <a:t>Sources of Statistics</a:t>
            </a:r>
          </a:p>
        </p:txBody>
      </p:sp>
      <p:sp>
        <p:nvSpPr>
          <p:cNvPr id="3" name="TextBox 2">
            <a:extLst>
              <a:ext uri="{FF2B5EF4-FFF2-40B4-BE49-F238E27FC236}">
                <a16:creationId xmlns:a16="http://schemas.microsoft.com/office/drawing/2014/main" id="{07893419-9BB8-316F-68FB-55B754DC9F0A}"/>
              </a:ext>
            </a:extLst>
          </p:cNvPr>
          <p:cNvSpPr txBox="1"/>
          <p:nvPr/>
        </p:nvSpPr>
        <p:spPr>
          <a:xfrm>
            <a:off x="571500" y="848487"/>
            <a:ext cx="11040127" cy="461665"/>
          </a:xfrm>
          <a:prstGeom prst="rect">
            <a:avLst/>
          </a:prstGeom>
          <a:noFill/>
        </p:spPr>
        <p:txBody>
          <a:bodyPr wrap="square" lIns="91440" tIns="45720" rIns="91440" bIns="45720" rtlCol="0" anchor="t">
            <a:spAutoFit/>
          </a:bodyPr>
          <a:lstStyle/>
          <a:p>
            <a:r>
              <a:rPr lang="en-US" sz="2400" b="1">
                <a:solidFill>
                  <a:srgbClr val="63666A"/>
                </a:solidFill>
                <a:latin typeface="Aptos"/>
              </a:rPr>
              <a:t>CELUS</a:t>
            </a:r>
          </a:p>
        </p:txBody>
      </p:sp>
      <p:sp>
        <p:nvSpPr>
          <p:cNvPr id="7" name="TextBox 6">
            <a:extLst>
              <a:ext uri="{FF2B5EF4-FFF2-40B4-BE49-F238E27FC236}">
                <a16:creationId xmlns:a16="http://schemas.microsoft.com/office/drawing/2014/main" id="{B9DEF477-893B-E7CC-66DC-232EE3506722}"/>
              </a:ext>
            </a:extLst>
          </p:cNvPr>
          <p:cNvSpPr txBox="1"/>
          <p:nvPr/>
        </p:nvSpPr>
        <p:spPr>
          <a:xfrm>
            <a:off x="723418" y="1766999"/>
            <a:ext cx="429227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US">
                <a:latin typeface="Aptos Display"/>
              </a:rPr>
              <a:t>CELUS, </a:t>
            </a:r>
            <a:r>
              <a:rPr lang="en-US" err="1">
                <a:latin typeface="Aptos Display"/>
              </a:rPr>
              <a:t>CzechELib</a:t>
            </a:r>
            <a:r>
              <a:rPr lang="en-US">
                <a:latin typeface="Aptos Display"/>
              </a:rPr>
              <a:t> Usage Statistics, is an open-source project that collects usage data on electronic resources. </a:t>
            </a:r>
          </a:p>
          <a:p>
            <a:pPr marL="342900" indent="-342900">
              <a:buFontTx/>
              <a:buAutoNum type="arabicPeriod"/>
            </a:pPr>
            <a:r>
              <a:rPr lang="en-US">
                <a:latin typeface="Aptos Display"/>
              </a:rPr>
              <a:t>Each university provides their SUSHI credentials to access their own metrics from different vendors through an API call.   </a:t>
            </a:r>
          </a:p>
          <a:p>
            <a:pPr marL="342900" indent="-342900">
              <a:buFontTx/>
              <a:buAutoNum type="arabicPeriod"/>
            </a:pPr>
            <a:r>
              <a:rPr lang="en-US">
                <a:latin typeface="Aptos Display"/>
              </a:rPr>
              <a:t>CELUS then aggregates this data from all the vendors in one place. (This is possible due to the use of the standard COUNTER metrics.)</a:t>
            </a:r>
          </a:p>
          <a:p>
            <a:pPr marL="342900" indent="-342900">
              <a:buFontTx/>
              <a:buAutoNum type="arabicPeriod"/>
            </a:pPr>
            <a:r>
              <a:rPr lang="en-US">
                <a:latin typeface="Aptos Display"/>
              </a:rPr>
              <a:t>OSU began using CELUS in August 2024 to streamline statistics keeping.</a:t>
            </a:r>
          </a:p>
          <a:p>
            <a:pPr marL="342900" indent="-342900">
              <a:buAutoNum type="arabicPeriod"/>
            </a:pPr>
            <a:r>
              <a:rPr lang="en-US">
                <a:latin typeface="Aptos Display"/>
              </a:rPr>
              <a:t>Usage statics can be found by platform or title (e-journal or e-book).</a:t>
            </a:r>
          </a:p>
          <a:p>
            <a:pPr marL="342900" indent="-342900">
              <a:buAutoNum type="arabicPeriod"/>
            </a:pPr>
            <a:endParaRPr lang="en-US">
              <a:latin typeface="Aptos Display"/>
            </a:endParaRPr>
          </a:p>
        </p:txBody>
      </p:sp>
      <p:pic>
        <p:nvPicPr>
          <p:cNvPr id="2" name="Picture 1" descr="A screenshot of a computer&#10;&#10;AI-generated content may be incorrect.">
            <a:extLst>
              <a:ext uri="{FF2B5EF4-FFF2-40B4-BE49-F238E27FC236}">
                <a16:creationId xmlns:a16="http://schemas.microsoft.com/office/drawing/2014/main" id="{302BC8D7-6D1D-2405-F451-086A130665D7}"/>
              </a:ext>
            </a:extLst>
          </p:cNvPr>
          <p:cNvPicPr>
            <a:picLocks noChangeAspect="1"/>
          </p:cNvPicPr>
          <p:nvPr/>
        </p:nvPicPr>
        <p:blipFill>
          <a:blip r:embed="rId2"/>
          <a:stretch>
            <a:fillRect/>
          </a:stretch>
        </p:blipFill>
        <p:spPr>
          <a:xfrm>
            <a:off x="5465344" y="1998185"/>
            <a:ext cx="6274468" cy="41308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348186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Template 1" id="{DC2E022B-F182-4E39-A13D-45A362EFA4DF}" vid="{53AD3225-FFD0-40D4-87A2-48A923D266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powerpoint-styling-1</Template>
  <TotalTime>0</TotalTime>
  <Words>2910</Words>
  <Application>Microsoft Office PowerPoint</Application>
  <PresentationFormat>Widescreen</PresentationFormat>
  <Paragraphs>271</Paragraphs>
  <Slides>28</Slides>
  <Notes>9</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28</vt:i4>
      </vt:variant>
    </vt:vector>
  </HeadingPairs>
  <TitlesOfParts>
    <vt:vector size="46" baseType="lpstr">
      <vt:lpstr>Aptos</vt:lpstr>
      <vt:lpstr>Aptos Display</vt:lpstr>
      <vt:lpstr>Arial</vt:lpstr>
      <vt:lpstr>Arial MT Pro</vt:lpstr>
      <vt:lpstr>Calibri</vt:lpstr>
      <vt:lpstr>Courier New</vt:lpstr>
      <vt:lpstr>FjallaOne</vt:lpstr>
      <vt:lpstr>Garamond</vt:lpstr>
      <vt:lpstr>Gotham Narrow Bold</vt:lpstr>
      <vt:lpstr>Gotham Narrow Book</vt:lpstr>
      <vt:lpstr>Grotesque</vt:lpstr>
      <vt:lpstr>HK Grotesk</vt:lpstr>
      <vt:lpstr>Montserrat</vt:lpstr>
      <vt:lpstr>Montserrat Bold</vt:lpstr>
      <vt:lpstr>Rubik</vt:lpstr>
      <vt:lpstr>Times New Roman</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Main Goal: finding connections and uses for library data.</vt:lpstr>
      <vt:lpstr>Obstacles and Challenges</vt:lpstr>
      <vt:lpstr>Information processed:</vt:lpstr>
      <vt:lpstr>PowerPoint Presentation</vt:lpstr>
      <vt:lpstr>PowerPoint Presentation</vt:lpstr>
      <vt:lpstr>Supplementary Dashboards</vt:lpstr>
      <vt:lpstr>PowerPoint Presentation</vt:lpstr>
      <vt:lpstr>PowerPoint Presentation</vt:lpstr>
      <vt:lpstr>PowerPoint Presentation</vt:lpstr>
      <vt:lpstr>PowerPoint Presentation</vt:lpstr>
      <vt:lpstr>Things I learned:</vt:lpstr>
      <vt:lpstr>What we collect vs. What we don’t collect</vt:lpstr>
      <vt:lpstr>PowerPoint Presentation</vt:lpstr>
      <vt:lpstr>PowerPoint Presentation</vt:lpstr>
      <vt:lpstr>PowerPoint Presentation</vt:lpstr>
      <vt:lpstr>PowerPoint Presentation</vt:lpstr>
      <vt:lpstr>PowerPoint Presentation</vt:lpstr>
      <vt:lpstr>Please share your feedback!</vt:lpstr>
    </vt:vector>
  </TitlesOfParts>
  <Company>Oklahoma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Little, Kaitlin Ruth</dc:creator>
  <cp:lastModifiedBy>Bodenhamer, Jenny Lynn</cp:lastModifiedBy>
  <cp:revision>2</cp:revision>
  <dcterms:created xsi:type="dcterms:W3CDTF">2020-01-16T16:49:47Z</dcterms:created>
  <dcterms:modified xsi:type="dcterms:W3CDTF">2026-01-27T18:44:40Z</dcterms:modified>
</cp:coreProperties>
</file>