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emf" ContentType="image/x-emf"/>
  <Default Extension="vml" ContentType="application/vnd.openxmlformats-officedocument.vmlDrawing"/>
  <Default Extension="xls" ContentType="application/vnd.ms-excel"/>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embeddings/oleObject1.bin" ContentType="application/vnd.openxmlformats-officedocument.oleObject"/>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56" r:id="rId1"/>
  </p:sldMasterIdLst>
  <p:notesMasterIdLst>
    <p:notesMasterId r:id="rId87"/>
  </p:notesMasterIdLst>
  <p:handoutMasterIdLst>
    <p:handoutMasterId r:id="rId88"/>
  </p:handoutMasterIdLst>
  <p:sldIdLst>
    <p:sldId id="468" r:id="rId2"/>
    <p:sldId id="605" r:id="rId3"/>
    <p:sldId id="602" r:id="rId4"/>
    <p:sldId id="471" r:id="rId5"/>
    <p:sldId id="472" r:id="rId6"/>
    <p:sldId id="622" r:id="rId7"/>
    <p:sldId id="623" r:id="rId8"/>
    <p:sldId id="649" r:id="rId9"/>
    <p:sldId id="647" r:id="rId10"/>
    <p:sldId id="648" r:id="rId11"/>
    <p:sldId id="626" r:id="rId12"/>
    <p:sldId id="627" r:id="rId13"/>
    <p:sldId id="646" r:id="rId14"/>
    <p:sldId id="628" r:id="rId15"/>
    <p:sldId id="629" r:id="rId16"/>
    <p:sldId id="630" r:id="rId17"/>
    <p:sldId id="631" r:id="rId18"/>
    <p:sldId id="650" r:id="rId19"/>
    <p:sldId id="651" r:id="rId20"/>
    <p:sldId id="652" r:id="rId21"/>
    <p:sldId id="653" r:id="rId22"/>
    <p:sldId id="654" r:id="rId23"/>
    <p:sldId id="633" r:id="rId24"/>
    <p:sldId id="634" r:id="rId25"/>
    <p:sldId id="635" r:id="rId26"/>
    <p:sldId id="636" r:id="rId27"/>
    <p:sldId id="640" r:id="rId28"/>
    <p:sldId id="655" r:id="rId29"/>
    <p:sldId id="641" r:id="rId30"/>
    <p:sldId id="642" r:id="rId31"/>
    <p:sldId id="484" r:id="rId32"/>
    <p:sldId id="485" r:id="rId33"/>
    <p:sldId id="502" r:id="rId34"/>
    <p:sldId id="503" r:id="rId35"/>
    <p:sldId id="657" r:id="rId36"/>
    <p:sldId id="658" r:id="rId37"/>
    <p:sldId id="504" r:id="rId38"/>
    <p:sldId id="505" r:id="rId39"/>
    <p:sldId id="506" r:id="rId40"/>
    <p:sldId id="507" r:id="rId41"/>
    <p:sldId id="508" r:id="rId42"/>
    <p:sldId id="509" r:id="rId43"/>
    <p:sldId id="511" r:id="rId44"/>
    <p:sldId id="513" r:id="rId45"/>
    <p:sldId id="514" r:id="rId46"/>
    <p:sldId id="516" r:id="rId47"/>
    <p:sldId id="517" r:id="rId48"/>
    <p:sldId id="518" r:id="rId49"/>
    <p:sldId id="519" r:id="rId50"/>
    <p:sldId id="520" r:id="rId51"/>
    <p:sldId id="521" r:id="rId52"/>
    <p:sldId id="573" r:id="rId53"/>
    <p:sldId id="669" r:id="rId54"/>
    <p:sldId id="619" r:id="rId55"/>
    <p:sldId id="620" r:id="rId56"/>
    <p:sldId id="621" r:id="rId57"/>
    <p:sldId id="607" r:id="rId58"/>
    <p:sldId id="608" r:id="rId59"/>
    <p:sldId id="609" r:id="rId60"/>
    <p:sldId id="575" r:id="rId61"/>
    <p:sldId id="522" r:id="rId62"/>
    <p:sldId id="523" r:id="rId63"/>
    <p:sldId id="524" r:id="rId64"/>
    <p:sldId id="525" r:id="rId65"/>
    <p:sldId id="611" r:id="rId66"/>
    <p:sldId id="579" r:id="rId67"/>
    <p:sldId id="578" r:id="rId68"/>
    <p:sldId id="659" r:id="rId69"/>
    <p:sldId id="663" r:id="rId70"/>
    <p:sldId id="662" r:id="rId71"/>
    <p:sldId id="664" r:id="rId72"/>
    <p:sldId id="661" r:id="rId73"/>
    <p:sldId id="670" r:id="rId74"/>
    <p:sldId id="660" r:id="rId75"/>
    <p:sldId id="668" r:id="rId76"/>
    <p:sldId id="665" r:id="rId77"/>
    <p:sldId id="666" r:id="rId78"/>
    <p:sldId id="667" r:id="rId79"/>
    <p:sldId id="554" r:id="rId80"/>
    <p:sldId id="600" r:id="rId81"/>
    <p:sldId id="598" r:id="rId82"/>
    <p:sldId id="599" r:id="rId83"/>
    <p:sldId id="603" r:id="rId84"/>
    <p:sldId id="555" r:id="rId85"/>
    <p:sldId id="556" r:id="rId86"/>
  </p:sldIdLst>
  <p:sldSz cx="9144000" cy="6858000" type="screen4x3"/>
  <p:notesSz cx="6858000" cy="9144000"/>
  <p:custDataLst>
    <p:tags r:id="rId90"/>
  </p:custDataLst>
  <p:defaultTextStyle>
    <a:defPPr>
      <a:defRPr lang="en-US"/>
    </a:defPPr>
    <a:lvl1pPr algn="ctr" rtl="0" fontAlgn="base">
      <a:spcBef>
        <a:spcPct val="0"/>
      </a:spcBef>
      <a:spcAft>
        <a:spcPct val="0"/>
      </a:spcAft>
      <a:defRPr kern="1200">
        <a:solidFill>
          <a:schemeClr val="tx1"/>
        </a:solidFill>
        <a:latin typeface="Times New Roman" pitchFamily="18" charset="0"/>
        <a:ea typeface="+mn-ea"/>
        <a:cs typeface="+mn-cs"/>
      </a:defRPr>
    </a:lvl1pPr>
    <a:lvl2pPr marL="457200" algn="ctr" rtl="0" fontAlgn="base">
      <a:spcBef>
        <a:spcPct val="0"/>
      </a:spcBef>
      <a:spcAft>
        <a:spcPct val="0"/>
      </a:spcAft>
      <a:defRPr kern="1200">
        <a:solidFill>
          <a:schemeClr val="tx1"/>
        </a:solidFill>
        <a:latin typeface="Times New Roman" pitchFamily="18" charset="0"/>
        <a:ea typeface="+mn-ea"/>
        <a:cs typeface="+mn-cs"/>
      </a:defRPr>
    </a:lvl2pPr>
    <a:lvl3pPr marL="914400" algn="ctr" rtl="0" fontAlgn="base">
      <a:spcBef>
        <a:spcPct val="0"/>
      </a:spcBef>
      <a:spcAft>
        <a:spcPct val="0"/>
      </a:spcAft>
      <a:defRPr kern="1200">
        <a:solidFill>
          <a:schemeClr val="tx1"/>
        </a:solidFill>
        <a:latin typeface="Times New Roman" pitchFamily="18" charset="0"/>
        <a:ea typeface="+mn-ea"/>
        <a:cs typeface="+mn-cs"/>
      </a:defRPr>
    </a:lvl3pPr>
    <a:lvl4pPr marL="1371600" algn="ctr" rtl="0" fontAlgn="base">
      <a:spcBef>
        <a:spcPct val="0"/>
      </a:spcBef>
      <a:spcAft>
        <a:spcPct val="0"/>
      </a:spcAft>
      <a:defRPr kern="1200">
        <a:solidFill>
          <a:schemeClr val="tx1"/>
        </a:solidFill>
        <a:latin typeface="Times New Roman" pitchFamily="18" charset="0"/>
        <a:ea typeface="+mn-ea"/>
        <a:cs typeface="+mn-cs"/>
      </a:defRPr>
    </a:lvl4pPr>
    <a:lvl5pPr marL="1828800" algn="ctr" rtl="0" fontAlgn="base">
      <a:spcBef>
        <a:spcPct val="0"/>
      </a:spcBef>
      <a:spcAft>
        <a:spcPct val="0"/>
      </a:spcAft>
      <a:defRPr kern="1200">
        <a:solidFill>
          <a:schemeClr val="tx1"/>
        </a:solidFill>
        <a:latin typeface="Times New Roman" pitchFamily="18" charset="0"/>
        <a:ea typeface="+mn-ea"/>
        <a:cs typeface="+mn-cs"/>
      </a:defRPr>
    </a:lvl5pPr>
    <a:lvl6pPr marL="2286000" algn="l" defTabSz="914400" rtl="0" eaLnBrk="1" latinLnBrk="0" hangingPunct="1">
      <a:defRPr kern="1200">
        <a:solidFill>
          <a:schemeClr val="tx1"/>
        </a:solidFill>
        <a:latin typeface="Times New Roman" pitchFamily="18" charset="0"/>
        <a:ea typeface="+mn-ea"/>
        <a:cs typeface="+mn-cs"/>
      </a:defRPr>
    </a:lvl6pPr>
    <a:lvl7pPr marL="2743200" algn="l" defTabSz="914400" rtl="0" eaLnBrk="1" latinLnBrk="0" hangingPunct="1">
      <a:defRPr kern="1200">
        <a:solidFill>
          <a:schemeClr val="tx1"/>
        </a:solidFill>
        <a:latin typeface="Times New Roman" pitchFamily="18" charset="0"/>
        <a:ea typeface="+mn-ea"/>
        <a:cs typeface="+mn-cs"/>
      </a:defRPr>
    </a:lvl7pPr>
    <a:lvl8pPr marL="3200400" algn="l" defTabSz="914400" rtl="0" eaLnBrk="1" latinLnBrk="0" hangingPunct="1">
      <a:defRPr kern="1200">
        <a:solidFill>
          <a:schemeClr val="tx1"/>
        </a:solidFill>
        <a:latin typeface="Times New Roman" pitchFamily="18" charset="0"/>
        <a:ea typeface="+mn-ea"/>
        <a:cs typeface="+mn-cs"/>
      </a:defRPr>
    </a:lvl8pPr>
    <a:lvl9pPr marL="3657600" algn="l" defTabSz="914400" rtl="0" eaLnBrk="1" latinLnBrk="0" hangingPunct="1">
      <a:defRPr kern="1200">
        <a:solidFill>
          <a:schemeClr val="tx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0099"/>
    <a:srgbClr val="008000"/>
    <a:srgbClr val="FF00FF"/>
    <a:srgbClr val="FFCCFF"/>
    <a:srgbClr val="CC99FF"/>
    <a:srgbClr val="800080"/>
    <a:srgbClr val="CC6600"/>
    <a:srgbClr val="A5002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8" autoAdjust="0"/>
    <p:restoredTop sz="94575" autoAdjust="0"/>
  </p:normalViewPr>
  <p:slideViewPr>
    <p:cSldViewPr>
      <p:cViewPr>
        <p:scale>
          <a:sx n="75" d="100"/>
          <a:sy n="75" d="100"/>
        </p:scale>
        <p:origin x="-6176" y="-190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11442"/>
    </p:cViewPr>
  </p:sorter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90" Type="http://schemas.openxmlformats.org/officeDocument/2006/relationships/tags" Target="tags/tag1.xml"/><Relationship Id="rId91" Type="http://schemas.openxmlformats.org/officeDocument/2006/relationships/presProps" Target="presProps.xml"/><Relationship Id="rId92" Type="http://schemas.openxmlformats.org/officeDocument/2006/relationships/viewProps" Target="viewProps.xml"/><Relationship Id="rId93" Type="http://schemas.openxmlformats.org/officeDocument/2006/relationships/theme" Target="theme/theme1.xml"/><Relationship Id="rId94" Type="http://schemas.openxmlformats.org/officeDocument/2006/relationships/tableStyles" Target="tableStyles.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slide" Target="slides/slide84.xml"/><Relationship Id="rId86" Type="http://schemas.openxmlformats.org/officeDocument/2006/relationships/slide" Target="slides/slide85.xml"/><Relationship Id="rId87" Type="http://schemas.openxmlformats.org/officeDocument/2006/relationships/notesMaster" Target="notesMasters/notesMaster1.xml"/><Relationship Id="rId88" Type="http://schemas.openxmlformats.org/officeDocument/2006/relationships/handoutMaster" Target="handoutMasters/handoutMaster1.xml"/><Relationship Id="rId89" Type="http://schemas.openxmlformats.org/officeDocument/2006/relationships/printerSettings" Target="printerSettings/printerSettings1.bin"/></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4.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198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200"/>
            </a:lvl1pPr>
          </a:lstStyle>
          <a:p>
            <a:endParaRPr lang="en-US"/>
          </a:p>
        </p:txBody>
      </p:sp>
      <p:sp>
        <p:nvSpPr>
          <p:cNvPr id="41987"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n-US"/>
          </a:p>
        </p:txBody>
      </p:sp>
      <p:sp>
        <p:nvSpPr>
          <p:cNvPr id="41988"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a:defRPr sz="1200"/>
            </a:lvl1pPr>
          </a:lstStyle>
          <a:p>
            <a:endParaRPr lang="en-US"/>
          </a:p>
        </p:txBody>
      </p:sp>
      <p:sp>
        <p:nvSpPr>
          <p:cNvPr id="41989"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C6229F1F-1264-4727-8D8F-70FA790BF266}" type="slidenum">
              <a:rPr lang="en-US"/>
              <a:pPr/>
              <a:t>‹#›</a:t>
            </a:fld>
            <a:endParaRPr lang="en-US"/>
          </a:p>
        </p:txBody>
      </p:sp>
    </p:spTree>
    <p:extLst>
      <p:ext uri="{BB962C8B-B14F-4D97-AF65-F5344CB8AC3E}">
        <p14:creationId xmlns:p14="http://schemas.microsoft.com/office/powerpoint/2010/main" val="248926247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993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200"/>
            </a:lvl1pPr>
          </a:lstStyle>
          <a:p>
            <a:endParaRPr lang="en-US"/>
          </a:p>
        </p:txBody>
      </p:sp>
      <p:sp>
        <p:nvSpPr>
          <p:cNvPr id="39939"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n-US"/>
          </a:p>
        </p:txBody>
      </p:sp>
      <p:sp>
        <p:nvSpPr>
          <p:cNvPr id="39940"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39941"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39942"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a:defRPr sz="1200"/>
            </a:lvl1pPr>
          </a:lstStyle>
          <a:p>
            <a:endParaRPr lang="en-US"/>
          </a:p>
        </p:txBody>
      </p:sp>
      <p:sp>
        <p:nvSpPr>
          <p:cNvPr id="39943"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4EB9A724-9395-47EE-97E8-CC4487AD4D70}" type="slidenum">
              <a:rPr lang="en-US"/>
              <a:pPr/>
              <a:t>‹#›</a:t>
            </a:fld>
            <a:endParaRPr lang="en-US"/>
          </a:p>
        </p:txBody>
      </p:sp>
    </p:spTree>
    <p:extLst>
      <p:ext uri="{BB962C8B-B14F-4D97-AF65-F5344CB8AC3E}">
        <p14:creationId xmlns:p14="http://schemas.microsoft.com/office/powerpoint/2010/main" val="133857472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59394" name="Group 1026"/>
          <p:cNvGrpSpPr>
            <a:grpSpLocks/>
          </p:cNvGrpSpPr>
          <p:nvPr/>
        </p:nvGrpSpPr>
        <p:grpSpPr bwMode="auto">
          <a:xfrm>
            <a:off x="0" y="2438400"/>
            <a:ext cx="9009063" cy="1052513"/>
            <a:chOff x="0" y="1536"/>
            <a:chExt cx="5675" cy="663"/>
          </a:xfrm>
        </p:grpSpPr>
        <p:grpSp>
          <p:nvGrpSpPr>
            <p:cNvPr id="59395" name="Group 1027"/>
            <p:cNvGrpSpPr>
              <a:grpSpLocks/>
            </p:cNvGrpSpPr>
            <p:nvPr/>
          </p:nvGrpSpPr>
          <p:grpSpPr bwMode="auto">
            <a:xfrm>
              <a:off x="183" y="1604"/>
              <a:ext cx="448" cy="299"/>
              <a:chOff x="720" y="336"/>
              <a:chExt cx="624" cy="432"/>
            </a:xfrm>
          </p:grpSpPr>
          <p:sp>
            <p:nvSpPr>
              <p:cNvPr id="59396" name="Rectangle 1028"/>
              <p:cNvSpPr>
                <a:spLocks noChangeArrowheads="1"/>
              </p:cNvSpPr>
              <p:nvPr/>
            </p:nvSpPr>
            <p:spPr bwMode="auto">
              <a:xfrm>
                <a:off x="720" y="336"/>
                <a:ext cx="384" cy="432"/>
              </a:xfrm>
              <a:prstGeom prst="rect">
                <a:avLst/>
              </a:prstGeom>
              <a:solidFill>
                <a:schemeClr val="folHlink"/>
              </a:solidFill>
              <a:ln w="9525">
                <a:noFill/>
                <a:miter lim="800000"/>
                <a:headEnd/>
                <a:tailEnd/>
              </a:ln>
              <a:effectLst/>
            </p:spPr>
            <p:txBody>
              <a:bodyPr wrap="none" anchor="ctr"/>
              <a:lstStyle/>
              <a:p>
                <a:endParaRPr lang="en-US"/>
              </a:p>
            </p:txBody>
          </p:sp>
          <p:sp>
            <p:nvSpPr>
              <p:cNvPr id="59397" name="Rectangle 1029"/>
              <p:cNvSpPr>
                <a:spLocks noChangeArrowheads="1"/>
              </p:cNvSpPr>
              <p:nvPr/>
            </p:nvSpPr>
            <p:spPr bwMode="auto">
              <a:xfrm>
                <a:off x="1056" y="336"/>
                <a:ext cx="288" cy="432"/>
              </a:xfrm>
              <a:prstGeom prst="rect">
                <a:avLst/>
              </a:prstGeom>
              <a:gradFill rotWithShape="0">
                <a:gsLst>
                  <a:gs pos="0">
                    <a:schemeClr val="folHlink"/>
                  </a:gs>
                  <a:gs pos="100000">
                    <a:schemeClr val="bg1"/>
                  </a:gs>
                </a:gsLst>
                <a:lin ang="0" scaled="1"/>
              </a:gradFill>
              <a:ln w="9525">
                <a:noFill/>
                <a:miter lim="800000"/>
                <a:headEnd/>
                <a:tailEnd/>
              </a:ln>
              <a:effectLst/>
            </p:spPr>
            <p:txBody>
              <a:bodyPr wrap="none" anchor="ctr"/>
              <a:lstStyle/>
              <a:p>
                <a:endParaRPr lang="en-US"/>
              </a:p>
            </p:txBody>
          </p:sp>
        </p:grpSp>
        <p:grpSp>
          <p:nvGrpSpPr>
            <p:cNvPr id="59398" name="Group 1030"/>
            <p:cNvGrpSpPr>
              <a:grpSpLocks/>
            </p:cNvGrpSpPr>
            <p:nvPr/>
          </p:nvGrpSpPr>
          <p:grpSpPr bwMode="auto">
            <a:xfrm>
              <a:off x="261" y="1870"/>
              <a:ext cx="465" cy="299"/>
              <a:chOff x="912" y="2640"/>
              <a:chExt cx="672" cy="432"/>
            </a:xfrm>
          </p:grpSpPr>
          <p:sp>
            <p:nvSpPr>
              <p:cNvPr id="59399" name="Rectangle 1031"/>
              <p:cNvSpPr>
                <a:spLocks noChangeArrowheads="1"/>
              </p:cNvSpPr>
              <p:nvPr/>
            </p:nvSpPr>
            <p:spPr bwMode="auto">
              <a:xfrm>
                <a:off x="912" y="2640"/>
                <a:ext cx="384" cy="432"/>
              </a:xfrm>
              <a:prstGeom prst="rect">
                <a:avLst/>
              </a:prstGeom>
              <a:solidFill>
                <a:schemeClr val="accent2"/>
              </a:solidFill>
              <a:ln w="9525">
                <a:noFill/>
                <a:miter lim="800000"/>
                <a:headEnd/>
                <a:tailEnd/>
              </a:ln>
              <a:effectLst/>
            </p:spPr>
            <p:txBody>
              <a:bodyPr wrap="none" anchor="ctr"/>
              <a:lstStyle/>
              <a:p>
                <a:endParaRPr lang="en-US"/>
              </a:p>
            </p:txBody>
          </p:sp>
          <p:sp>
            <p:nvSpPr>
              <p:cNvPr id="59400" name="Rectangle 1032"/>
              <p:cNvSpPr>
                <a:spLocks noChangeArrowheads="1"/>
              </p:cNvSpPr>
              <p:nvPr/>
            </p:nvSpPr>
            <p:spPr bwMode="auto">
              <a:xfrm>
                <a:off x="1248" y="2640"/>
                <a:ext cx="336" cy="432"/>
              </a:xfrm>
              <a:prstGeom prst="rect">
                <a:avLst/>
              </a:prstGeom>
              <a:gradFill rotWithShape="0">
                <a:gsLst>
                  <a:gs pos="0">
                    <a:schemeClr val="accent2"/>
                  </a:gs>
                  <a:gs pos="100000">
                    <a:schemeClr val="bg1"/>
                  </a:gs>
                </a:gsLst>
                <a:lin ang="0" scaled="1"/>
              </a:gradFill>
              <a:ln w="9525">
                <a:noFill/>
                <a:miter lim="800000"/>
                <a:headEnd/>
                <a:tailEnd/>
              </a:ln>
              <a:effectLst/>
            </p:spPr>
            <p:txBody>
              <a:bodyPr wrap="none" anchor="ctr"/>
              <a:lstStyle/>
              <a:p>
                <a:endParaRPr lang="en-US"/>
              </a:p>
            </p:txBody>
          </p:sp>
        </p:grpSp>
        <p:sp>
          <p:nvSpPr>
            <p:cNvPr id="59401" name="Rectangle 1033"/>
            <p:cNvSpPr>
              <a:spLocks noChangeArrowheads="1"/>
            </p:cNvSpPr>
            <p:nvPr/>
          </p:nvSpPr>
          <p:spPr bwMode="auto">
            <a:xfrm>
              <a:off x="0" y="1824"/>
              <a:ext cx="353" cy="266"/>
            </a:xfrm>
            <a:prstGeom prst="rect">
              <a:avLst/>
            </a:prstGeom>
            <a:gradFill rotWithShape="0">
              <a:gsLst>
                <a:gs pos="0">
                  <a:schemeClr val="bg1"/>
                </a:gs>
                <a:gs pos="100000">
                  <a:schemeClr val="hlink"/>
                </a:gs>
              </a:gsLst>
              <a:lin ang="18900000" scaled="1"/>
            </a:gradFill>
            <a:ln w="9525">
              <a:noFill/>
              <a:miter lim="800000"/>
              <a:headEnd/>
              <a:tailEnd/>
            </a:ln>
            <a:effectLst/>
          </p:spPr>
          <p:txBody>
            <a:bodyPr wrap="none" anchor="ctr"/>
            <a:lstStyle/>
            <a:p>
              <a:endParaRPr lang="en-US"/>
            </a:p>
          </p:txBody>
        </p:sp>
        <p:sp>
          <p:nvSpPr>
            <p:cNvPr id="59402" name="Rectangle 1034"/>
            <p:cNvSpPr>
              <a:spLocks noChangeArrowheads="1"/>
            </p:cNvSpPr>
            <p:nvPr/>
          </p:nvSpPr>
          <p:spPr bwMode="auto">
            <a:xfrm>
              <a:off x="400" y="1536"/>
              <a:ext cx="20" cy="663"/>
            </a:xfrm>
            <a:prstGeom prst="rect">
              <a:avLst/>
            </a:prstGeom>
            <a:solidFill>
              <a:schemeClr val="bg2"/>
            </a:solidFill>
            <a:ln w="9525">
              <a:noFill/>
              <a:miter lim="800000"/>
              <a:headEnd/>
              <a:tailEnd/>
            </a:ln>
            <a:effectLst/>
          </p:spPr>
          <p:txBody>
            <a:bodyPr wrap="none" anchor="ctr"/>
            <a:lstStyle/>
            <a:p>
              <a:endParaRPr lang="en-US"/>
            </a:p>
          </p:txBody>
        </p:sp>
        <p:sp>
          <p:nvSpPr>
            <p:cNvPr id="59403" name="Rectangle 1035"/>
            <p:cNvSpPr>
              <a:spLocks noChangeArrowheads="1"/>
            </p:cNvSpPr>
            <p:nvPr/>
          </p:nvSpPr>
          <p:spPr bwMode="auto">
            <a:xfrm flipV="1">
              <a:off x="199" y="2054"/>
              <a:ext cx="5476" cy="35"/>
            </a:xfrm>
            <a:prstGeom prst="rect">
              <a:avLst/>
            </a:prstGeom>
            <a:gradFill rotWithShape="0">
              <a:gsLst>
                <a:gs pos="0">
                  <a:schemeClr val="bg2"/>
                </a:gs>
                <a:gs pos="100000">
                  <a:schemeClr val="bg1"/>
                </a:gs>
              </a:gsLst>
              <a:lin ang="0" scaled="1"/>
            </a:gradFill>
            <a:ln w="9525">
              <a:noFill/>
              <a:miter lim="800000"/>
              <a:headEnd/>
              <a:tailEnd/>
            </a:ln>
            <a:effectLst/>
          </p:spPr>
          <p:txBody>
            <a:bodyPr wrap="none" anchor="ctr"/>
            <a:lstStyle/>
            <a:p>
              <a:endParaRPr lang="en-US"/>
            </a:p>
          </p:txBody>
        </p:sp>
      </p:grpSp>
      <p:sp>
        <p:nvSpPr>
          <p:cNvPr id="59404" name="Rectangle 1036"/>
          <p:cNvSpPr>
            <a:spLocks noGrp="1" noChangeArrowheads="1"/>
          </p:cNvSpPr>
          <p:nvPr>
            <p:ph type="ctrTitle"/>
          </p:nvPr>
        </p:nvSpPr>
        <p:spPr>
          <a:xfrm>
            <a:off x="990600" y="1828800"/>
            <a:ext cx="7772400" cy="1143000"/>
          </a:xfrm>
        </p:spPr>
        <p:txBody>
          <a:bodyPr/>
          <a:lstStyle>
            <a:lvl1pPr>
              <a:defRPr/>
            </a:lvl1pPr>
          </a:lstStyle>
          <a:p>
            <a:r>
              <a:rPr lang="en-US"/>
              <a:t>Click to edit Master title style</a:t>
            </a:r>
          </a:p>
        </p:txBody>
      </p:sp>
      <p:sp>
        <p:nvSpPr>
          <p:cNvPr id="59405" name="Rectangle 1037"/>
          <p:cNvSpPr>
            <a:spLocks noGrp="1" noChangeArrowheads="1"/>
          </p:cNvSpPr>
          <p:nvPr>
            <p:ph type="subTitle" idx="1"/>
          </p:nvPr>
        </p:nvSpPr>
        <p:spPr>
          <a:xfrm>
            <a:off x="1371600" y="3886200"/>
            <a:ext cx="6400800" cy="1752600"/>
          </a:xfrm>
        </p:spPr>
        <p:txBody>
          <a:bodyPr/>
          <a:lstStyle>
            <a:lvl1pPr marL="0" indent="0" algn="ctr">
              <a:buFont typeface="Wingdings" pitchFamily="2" charset="2"/>
              <a:buNone/>
              <a:defRPr/>
            </a:lvl1pPr>
          </a:lstStyle>
          <a:p>
            <a:r>
              <a:rPr lang="en-US"/>
              <a:t>Click to edit Master subtitle style</a:t>
            </a:r>
          </a:p>
        </p:txBody>
      </p:sp>
      <p:sp>
        <p:nvSpPr>
          <p:cNvPr id="59406" name="Rectangle 1038"/>
          <p:cNvSpPr>
            <a:spLocks noGrp="1" noChangeArrowheads="1"/>
          </p:cNvSpPr>
          <p:nvPr>
            <p:ph type="dt" sz="half" idx="2"/>
          </p:nvPr>
        </p:nvSpPr>
        <p:spPr bwMode="auto">
          <a:xfrm>
            <a:off x="990600" y="6248400"/>
            <a:ext cx="1905000" cy="457200"/>
          </a:xfrm>
          <a:prstGeom prst="rect">
            <a:avLst/>
          </a:prstGeom>
          <a:noFill/>
          <a:ln>
            <a:miter lim="800000"/>
            <a:headEnd/>
            <a:tailEnd/>
          </a:ln>
        </p:spPr>
        <p:txBody>
          <a:bodyPr vert="horz" wrap="square" lIns="91440" tIns="45720" rIns="91440" bIns="45720" numCol="1" anchor="b" anchorCtr="0" compatLnSpc="1">
            <a:prstTxWarp prst="textNoShape">
              <a:avLst/>
            </a:prstTxWarp>
          </a:bodyPr>
          <a:lstStyle>
            <a:lvl1pPr algn="l">
              <a:defRPr sz="1400">
                <a:solidFill>
                  <a:schemeClr val="bg2"/>
                </a:solidFill>
                <a:latin typeface="Tahoma" pitchFamily="34" charset="0"/>
              </a:defRPr>
            </a:lvl1pPr>
          </a:lstStyle>
          <a:p>
            <a:endParaRPr lang="en-US"/>
          </a:p>
        </p:txBody>
      </p:sp>
      <p:sp>
        <p:nvSpPr>
          <p:cNvPr id="59407" name="Rectangle 1039"/>
          <p:cNvSpPr>
            <a:spLocks noGrp="1" noChangeArrowheads="1"/>
          </p:cNvSpPr>
          <p:nvPr>
            <p:ph type="ftr" sz="quarter" idx="3"/>
          </p:nvPr>
        </p:nvSpPr>
        <p:spPr>
          <a:xfrm>
            <a:off x="3429000" y="6248400"/>
            <a:ext cx="2895600" cy="457200"/>
          </a:xfrm>
        </p:spPr>
        <p:txBody>
          <a:bodyPr/>
          <a:lstStyle>
            <a:lvl1pPr>
              <a:defRPr>
                <a:solidFill>
                  <a:schemeClr val="bg2"/>
                </a:solidFill>
                <a:latin typeface="Tahoma" pitchFamily="34" charset="0"/>
              </a:defRPr>
            </a:lvl1pPr>
          </a:lstStyle>
          <a:p>
            <a:r>
              <a:rPr lang="en-US"/>
              <a:t>OU Supercomputing Center for Education &amp; Research</a:t>
            </a:r>
          </a:p>
        </p:txBody>
      </p:sp>
      <p:sp>
        <p:nvSpPr>
          <p:cNvPr id="59408" name="Rectangle 1040"/>
          <p:cNvSpPr>
            <a:spLocks noGrp="1" noChangeArrowheads="1"/>
          </p:cNvSpPr>
          <p:nvPr>
            <p:ph type="sldNum" sz="quarter" idx="4"/>
          </p:nvPr>
        </p:nvSpPr>
        <p:spPr>
          <a:xfrm>
            <a:off x="6858000" y="6248400"/>
            <a:ext cx="1905000" cy="457200"/>
          </a:xfrm>
        </p:spPr>
        <p:txBody>
          <a:bodyPr/>
          <a:lstStyle>
            <a:lvl1pPr>
              <a:defRPr>
                <a:solidFill>
                  <a:schemeClr val="bg2"/>
                </a:solidFill>
                <a:latin typeface="Tahoma" pitchFamily="34" charset="0"/>
              </a:defRPr>
            </a:lvl1pPr>
          </a:lstStyle>
          <a:p>
            <a:fld id="{2159C136-1731-4447-8D53-2A183E525DB4}" type="slidenum">
              <a:rPr lang="en-US"/>
              <a:pPr/>
              <a:t>‹#›</a:t>
            </a:fld>
            <a:endParaRPr lang="en-US"/>
          </a:p>
        </p:txBody>
      </p:sp>
    </p:spTree>
  </p:cSld>
  <p:clrMapOvr>
    <a:masterClrMapping/>
  </p:clrMapOvr>
  <p:transition xmlns:p14="http://schemas.microsoft.com/office/powerpoint/2010/mai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Footer Placeholder 3"/>
          <p:cNvSpPr>
            <a:spLocks noGrp="1"/>
          </p:cNvSpPr>
          <p:nvPr>
            <p:ph type="ftr" sz="quarter" idx="10"/>
          </p:nvPr>
        </p:nvSpPr>
        <p:spPr/>
        <p:txBody>
          <a:bodyPr/>
          <a:lstStyle>
            <a:lvl1pPr>
              <a:defRPr/>
            </a:lvl1pPr>
          </a:lstStyle>
          <a:p>
            <a:r>
              <a:rPr lang="en-US" dirty="0"/>
              <a:t>OSCER State of the Center Address</a:t>
            </a:r>
          </a:p>
          <a:p>
            <a:r>
              <a:rPr lang="en-US" dirty="0" smtClean="0"/>
              <a:t>Wednesday October 6 2010</a:t>
            </a:r>
            <a:endParaRPr lang="en-US" dirty="0"/>
          </a:p>
        </p:txBody>
      </p:sp>
      <p:sp>
        <p:nvSpPr>
          <p:cNvPr id="5" name="Slide Number Placeholder 4"/>
          <p:cNvSpPr>
            <a:spLocks noGrp="1"/>
          </p:cNvSpPr>
          <p:nvPr>
            <p:ph type="sldNum" sz="quarter" idx="11"/>
          </p:nvPr>
        </p:nvSpPr>
        <p:spPr/>
        <p:txBody>
          <a:bodyPr/>
          <a:lstStyle>
            <a:lvl1pPr>
              <a:defRPr/>
            </a:lvl1pPr>
          </a:lstStyle>
          <a:p>
            <a:fld id="{AF6A6519-C07D-4AAA-9C6E-86D05C1805BF}" type="slidenum">
              <a:rPr lang="en-US"/>
              <a:pPr/>
              <a:t>‹#›</a:t>
            </a:fld>
            <a:endParaRPr lang="en-US"/>
          </a:p>
        </p:txBody>
      </p:sp>
    </p:spTree>
  </p:cSld>
  <p:clrMapOvr>
    <a:masterClrMapping/>
  </p:clrMapOvr>
  <p:transition xmlns:p14="http://schemas.microsoft.com/office/powerpoint/2010/mai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Footer Placeholder 3"/>
          <p:cNvSpPr>
            <a:spLocks noGrp="1"/>
          </p:cNvSpPr>
          <p:nvPr>
            <p:ph type="ftr" sz="quarter" idx="10"/>
          </p:nvPr>
        </p:nvSpPr>
        <p:spPr/>
        <p:txBody>
          <a:bodyPr/>
          <a:lstStyle>
            <a:lvl1pPr>
              <a:defRPr/>
            </a:lvl1pPr>
          </a:lstStyle>
          <a:p>
            <a:r>
              <a:rPr lang="en-US" dirty="0"/>
              <a:t>OSCER State of the Center Address</a:t>
            </a:r>
          </a:p>
          <a:p>
            <a:r>
              <a:rPr lang="en-US" dirty="0" smtClean="0"/>
              <a:t>Wednesday October 6 2010</a:t>
            </a:r>
            <a:endParaRPr lang="en-US" dirty="0"/>
          </a:p>
        </p:txBody>
      </p:sp>
      <p:sp>
        <p:nvSpPr>
          <p:cNvPr id="5" name="Slide Number Placeholder 4"/>
          <p:cNvSpPr>
            <a:spLocks noGrp="1"/>
          </p:cNvSpPr>
          <p:nvPr>
            <p:ph type="sldNum" sz="quarter" idx="11"/>
          </p:nvPr>
        </p:nvSpPr>
        <p:spPr/>
        <p:txBody>
          <a:bodyPr/>
          <a:lstStyle>
            <a:lvl1pPr>
              <a:defRPr/>
            </a:lvl1pPr>
          </a:lstStyle>
          <a:p>
            <a:fld id="{C39F8911-31F5-403A-9474-B24F1EABFCA7}" type="slidenum">
              <a:rPr lang="en-US"/>
              <a:pPr/>
              <a:t>‹#›</a:t>
            </a:fld>
            <a:endParaRPr lang="en-US"/>
          </a:p>
        </p:txBody>
      </p:sp>
    </p:spTree>
  </p:cSld>
  <p:clrMapOvr>
    <a:masterClrMapping/>
  </p:clrMapOvr>
  <p:transition xmlns:p14="http://schemas.microsoft.com/office/powerpoint/2010/mai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371600"/>
            <a:ext cx="3886200" cy="4648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371600"/>
            <a:ext cx="3886200" cy="4648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0"/>
          </p:nvPr>
        </p:nvSpPr>
        <p:spPr/>
        <p:txBody>
          <a:bodyPr/>
          <a:lstStyle>
            <a:lvl1pPr>
              <a:defRPr/>
            </a:lvl1pPr>
          </a:lstStyle>
          <a:p>
            <a:r>
              <a:rPr lang="en-US" dirty="0"/>
              <a:t>OSCER State of the Center Address</a:t>
            </a:r>
          </a:p>
          <a:p>
            <a:r>
              <a:rPr lang="en-US" dirty="0" smtClean="0"/>
              <a:t>Wednesday October 6 2010</a:t>
            </a:r>
            <a:endParaRPr lang="en-US" dirty="0"/>
          </a:p>
        </p:txBody>
      </p:sp>
      <p:sp>
        <p:nvSpPr>
          <p:cNvPr id="6" name="Slide Number Placeholder 5"/>
          <p:cNvSpPr>
            <a:spLocks noGrp="1"/>
          </p:cNvSpPr>
          <p:nvPr>
            <p:ph type="sldNum" sz="quarter" idx="11"/>
          </p:nvPr>
        </p:nvSpPr>
        <p:spPr/>
        <p:txBody>
          <a:bodyPr/>
          <a:lstStyle>
            <a:lvl1pPr>
              <a:defRPr/>
            </a:lvl1pPr>
          </a:lstStyle>
          <a:p>
            <a:fld id="{9D7948FE-0011-4C3B-B2A5-1F8B658FC4DA}" type="slidenum">
              <a:rPr lang="en-US"/>
              <a:pPr/>
              <a:t>‹#›</a:t>
            </a:fld>
            <a:endParaRPr lang="en-US"/>
          </a:p>
        </p:txBody>
      </p:sp>
    </p:spTree>
  </p:cSld>
  <p:clrMapOvr>
    <a:masterClrMapping/>
  </p:clrMapOvr>
  <p:transition xmlns:p14="http://schemas.microsoft.com/office/powerpoint/2010/mai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Footer Placeholder 6"/>
          <p:cNvSpPr>
            <a:spLocks noGrp="1"/>
          </p:cNvSpPr>
          <p:nvPr>
            <p:ph type="ftr" sz="quarter" idx="10"/>
          </p:nvPr>
        </p:nvSpPr>
        <p:spPr/>
        <p:txBody>
          <a:bodyPr/>
          <a:lstStyle>
            <a:lvl1pPr>
              <a:defRPr/>
            </a:lvl1pPr>
          </a:lstStyle>
          <a:p>
            <a:r>
              <a:rPr lang="en-US" dirty="0"/>
              <a:t>OSCER State of the Center Address</a:t>
            </a:r>
          </a:p>
          <a:p>
            <a:r>
              <a:rPr lang="en-US" dirty="0" smtClean="0"/>
              <a:t>Wednesday October 6 2010</a:t>
            </a:r>
            <a:endParaRPr lang="en-US" dirty="0"/>
          </a:p>
        </p:txBody>
      </p:sp>
      <p:sp>
        <p:nvSpPr>
          <p:cNvPr id="8" name="Slide Number Placeholder 7"/>
          <p:cNvSpPr>
            <a:spLocks noGrp="1"/>
          </p:cNvSpPr>
          <p:nvPr>
            <p:ph type="sldNum" sz="quarter" idx="11"/>
          </p:nvPr>
        </p:nvSpPr>
        <p:spPr/>
        <p:txBody>
          <a:bodyPr/>
          <a:lstStyle>
            <a:lvl1pPr>
              <a:defRPr/>
            </a:lvl1pPr>
          </a:lstStyle>
          <a:p>
            <a:fld id="{6DE80EA1-F662-4937-94B3-A0E5CB40AAF0}" type="slidenum">
              <a:rPr lang="en-US"/>
              <a:pPr/>
              <a:t>‹#›</a:t>
            </a:fld>
            <a:endParaRPr lang="en-US"/>
          </a:p>
        </p:txBody>
      </p:sp>
    </p:spTree>
  </p:cSld>
  <p:clrMapOvr>
    <a:masterClrMapping/>
  </p:clrMapOvr>
  <p:transition xmlns:p14="http://schemas.microsoft.com/office/powerpoint/2010/mai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Footer Placeholder 2"/>
          <p:cNvSpPr>
            <a:spLocks noGrp="1"/>
          </p:cNvSpPr>
          <p:nvPr>
            <p:ph type="ftr" sz="quarter" idx="10"/>
          </p:nvPr>
        </p:nvSpPr>
        <p:spPr/>
        <p:txBody>
          <a:bodyPr/>
          <a:lstStyle>
            <a:lvl1pPr>
              <a:defRPr/>
            </a:lvl1pPr>
          </a:lstStyle>
          <a:p>
            <a:r>
              <a:rPr lang="en-US" dirty="0"/>
              <a:t>OSCER State of the Center Address</a:t>
            </a:r>
          </a:p>
          <a:p>
            <a:r>
              <a:rPr lang="en-US" dirty="0" smtClean="0"/>
              <a:t>Wednesday October 6 2010</a:t>
            </a:r>
            <a:endParaRPr lang="en-US" dirty="0"/>
          </a:p>
        </p:txBody>
      </p:sp>
      <p:sp>
        <p:nvSpPr>
          <p:cNvPr id="4" name="Slide Number Placeholder 3"/>
          <p:cNvSpPr>
            <a:spLocks noGrp="1"/>
          </p:cNvSpPr>
          <p:nvPr>
            <p:ph type="sldNum" sz="quarter" idx="11"/>
          </p:nvPr>
        </p:nvSpPr>
        <p:spPr/>
        <p:txBody>
          <a:bodyPr/>
          <a:lstStyle>
            <a:lvl1pPr>
              <a:defRPr/>
            </a:lvl1pPr>
          </a:lstStyle>
          <a:p>
            <a:fld id="{70DC31C6-11A7-4112-8E83-0E79C292263B}" type="slidenum">
              <a:rPr lang="en-US"/>
              <a:pPr/>
              <a:t>‹#›</a:t>
            </a:fld>
            <a:endParaRPr lang="en-US"/>
          </a:p>
        </p:txBody>
      </p:sp>
    </p:spTree>
  </p:cSld>
  <p:clrMapOvr>
    <a:masterClrMapping/>
  </p:clrMapOvr>
  <p:transition xmlns:p14="http://schemas.microsoft.com/office/powerpoint/2010/mai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lvl1pPr>
              <a:defRPr/>
            </a:lvl1pPr>
          </a:lstStyle>
          <a:p>
            <a:r>
              <a:rPr lang="en-US" dirty="0"/>
              <a:t>OSCER State of the Center Address</a:t>
            </a:r>
          </a:p>
          <a:p>
            <a:r>
              <a:rPr lang="en-US" dirty="0" smtClean="0"/>
              <a:t>Wednesday October 6 2010</a:t>
            </a:r>
            <a:endParaRPr lang="en-US" dirty="0"/>
          </a:p>
        </p:txBody>
      </p:sp>
      <p:sp>
        <p:nvSpPr>
          <p:cNvPr id="3" name="Slide Number Placeholder 2"/>
          <p:cNvSpPr>
            <a:spLocks noGrp="1"/>
          </p:cNvSpPr>
          <p:nvPr>
            <p:ph type="sldNum" sz="quarter" idx="11"/>
          </p:nvPr>
        </p:nvSpPr>
        <p:spPr/>
        <p:txBody>
          <a:bodyPr/>
          <a:lstStyle>
            <a:lvl1pPr>
              <a:defRPr/>
            </a:lvl1pPr>
          </a:lstStyle>
          <a:p>
            <a:fld id="{D06D1F17-AC15-4DD2-82DC-07EC61B9AC59}" type="slidenum">
              <a:rPr lang="en-US"/>
              <a:pPr/>
              <a:t>‹#›</a:t>
            </a:fld>
            <a:endParaRPr lang="en-US"/>
          </a:p>
        </p:txBody>
      </p:sp>
    </p:spTree>
  </p:cSld>
  <p:clrMapOvr>
    <a:masterClrMapping/>
  </p:clrMapOvr>
  <p:transition xmlns:p14="http://schemas.microsoft.com/office/powerpoint/2010/mai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Footer Placeholder 4"/>
          <p:cNvSpPr>
            <a:spLocks noGrp="1"/>
          </p:cNvSpPr>
          <p:nvPr>
            <p:ph type="ftr" sz="quarter" idx="10"/>
          </p:nvPr>
        </p:nvSpPr>
        <p:spPr/>
        <p:txBody>
          <a:bodyPr/>
          <a:lstStyle>
            <a:lvl1pPr>
              <a:defRPr/>
            </a:lvl1pPr>
          </a:lstStyle>
          <a:p>
            <a:r>
              <a:rPr lang="en-US" dirty="0"/>
              <a:t>OSCER State of the Center Address</a:t>
            </a:r>
          </a:p>
          <a:p>
            <a:r>
              <a:rPr lang="en-US" dirty="0" smtClean="0"/>
              <a:t>Wednesday October 6 2010</a:t>
            </a:r>
            <a:endParaRPr lang="en-US" dirty="0"/>
          </a:p>
        </p:txBody>
      </p:sp>
      <p:sp>
        <p:nvSpPr>
          <p:cNvPr id="6" name="Slide Number Placeholder 5"/>
          <p:cNvSpPr>
            <a:spLocks noGrp="1"/>
          </p:cNvSpPr>
          <p:nvPr>
            <p:ph type="sldNum" sz="quarter" idx="11"/>
          </p:nvPr>
        </p:nvSpPr>
        <p:spPr/>
        <p:txBody>
          <a:bodyPr/>
          <a:lstStyle>
            <a:lvl1pPr>
              <a:defRPr/>
            </a:lvl1pPr>
          </a:lstStyle>
          <a:p>
            <a:fld id="{AA64EB08-3885-4E04-972B-DC93B93E042C}" type="slidenum">
              <a:rPr lang="en-US"/>
              <a:pPr/>
              <a:t>‹#›</a:t>
            </a:fld>
            <a:endParaRPr lang="en-US"/>
          </a:p>
        </p:txBody>
      </p:sp>
    </p:spTree>
  </p:cSld>
  <p:clrMapOvr>
    <a:masterClrMapping/>
  </p:clrMapOvr>
  <p:transition xmlns:p14="http://schemas.microsoft.com/office/powerpoint/2010/mai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Footer Placeholder 4"/>
          <p:cNvSpPr>
            <a:spLocks noGrp="1"/>
          </p:cNvSpPr>
          <p:nvPr>
            <p:ph type="ftr" sz="quarter" idx="10"/>
          </p:nvPr>
        </p:nvSpPr>
        <p:spPr/>
        <p:txBody>
          <a:bodyPr/>
          <a:lstStyle>
            <a:lvl1pPr>
              <a:defRPr/>
            </a:lvl1pPr>
          </a:lstStyle>
          <a:p>
            <a:r>
              <a:rPr lang="en-US" dirty="0"/>
              <a:t>OSCER State of the Center Address</a:t>
            </a:r>
          </a:p>
          <a:p>
            <a:r>
              <a:rPr lang="en-US" dirty="0" smtClean="0"/>
              <a:t>Wednesday October 6 2010</a:t>
            </a:r>
            <a:endParaRPr lang="en-US" dirty="0"/>
          </a:p>
        </p:txBody>
      </p:sp>
      <p:sp>
        <p:nvSpPr>
          <p:cNvPr id="6" name="Slide Number Placeholder 5"/>
          <p:cNvSpPr>
            <a:spLocks noGrp="1"/>
          </p:cNvSpPr>
          <p:nvPr>
            <p:ph type="sldNum" sz="quarter" idx="11"/>
          </p:nvPr>
        </p:nvSpPr>
        <p:spPr/>
        <p:txBody>
          <a:bodyPr/>
          <a:lstStyle>
            <a:lvl1pPr>
              <a:defRPr/>
            </a:lvl1pPr>
          </a:lstStyle>
          <a:p>
            <a:fld id="{B941FED7-119A-43B7-9630-52D8DC5134DD}" type="slidenum">
              <a:rPr lang="en-US"/>
              <a:pPr/>
              <a:t>‹#›</a:t>
            </a:fld>
            <a:endParaRPr lang="en-US"/>
          </a:p>
        </p:txBody>
      </p:sp>
    </p:spTree>
  </p:cSld>
  <p:clrMapOvr>
    <a:masterClrMapping/>
  </p:clrMapOvr>
  <p:transition xmlns:p14="http://schemas.microsoft.com/office/powerpoint/2010/mai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Footer Placeholder 3"/>
          <p:cNvSpPr>
            <a:spLocks noGrp="1"/>
          </p:cNvSpPr>
          <p:nvPr>
            <p:ph type="ftr" sz="quarter" idx="10"/>
          </p:nvPr>
        </p:nvSpPr>
        <p:spPr/>
        <p:txBody>
          <a:bodyPr/>
          <a:lstStyle>
            <a:lvl1pPr>
              <a:defRPr/>
            </a:lvl1pPr>
          </a:lstStyle>
          <a:p>
            <a:r>
              <a:rPr lang="en-US" dirty="0"/>
              <a:t>OSCER State of the Center Address</a:t>
            </a:r>
          </a:p>
          <a:p>
            <a:r>
              <a:rPr lang="en-US" dirty="0" smtClean="0"/>
              <a:t>Wednesday October 6 2010</a:t>
            </a:r>
            <a:endParaRPr lang="en-US" dirty="0"/>
          </a:p>
        </p:txBody>
      </p:sp>
      <p:sp>
        <p:nvSpPr>
          <p:cNvPr id="5" name="Slide Number Placeholder 4"/>
          <p:cNvSpPr>
            <a:spLocks noGrp="1"/>
          </p:cNvSpPr>
          <p:nvPr>
            <p:ph type="sldNum" sz="quarter" idx="11"/>
          </p:nvPr>
        </p:nvSpPr>
        <p:spPr/>
        <p:txBody>
          <a:bodyPr/>
          <a:lstStyle>
            <a:lvl1pPr>
              <a:defRPr/>
            </a:lvl1pPr>
          </a:lstStyle>
          <a:p>
            <a:fld id="{7C1D7845-A30D-486F-8203-01A713D05B18}" type="slidenum">
              <a:rPr lang="en-US"/>
              <a:pPr/>
              <a:t>‹#›</a:t>
            </a:fld>
            <a:endParaRPr lang="en-US"/>
          </a:p>
        </p:txBody>
      </p:sp>
    </p:spTree>
  </p:cSld>
  <p:clrMapOvr>
    <a:masterClrMapping/>
  </p:clrMapOvr>
  <p:transition xmlns:p14="http://schemas.microsoft.com/office/powerpoint/2010/mai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40525" y="457200"/>
            <a:ext cx="2043113" cy="55626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457200"/>
            <a:ext cx="5978525" cy="55626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Footer Placeholder 3"/>
          <p:cNvSpPr>
            <a:spLocks noGrp="1"/>
          </p:cNvSpPr>
          <p:nvPr>
            <p:ph type="ftr" sz="quarter" idx="10"/>
          </p:nvPr>
        </p:nvSpPr>
        <p:spPr/>
        <p:txBody>
          <a:bodyPr/>
          <a:lstStyle>
            <a:lvl1pPr>
              <a:defRPr/>
            </a:lvl1pPr>
          </a:lstStyle>
          <a:p>
            <a:r>
              <a:rPr lang="en-US" dirty="0"/>
              <a:t>OSCER State of the Center Address</a:t>
            </a:r>
          </a:p>
          <a:p>
            <a:r>
              <a:rPr lang="en-US" dirty="0" smtClean="0"/>
              <a:t>Wednesday October 6 2010</a:t>
            </a:r>
            <a:endParaRPr lang="en-US" dirty="0"/>
          </a:p>
        </p:txBody>
      </p:sp>
      <p:sp>
        <p:nvSpPr>
          <p:cNvPr id="5" name="Slide Number Placeholder 4"/>
          <p:cNvSpPr>
            <a:spLocks noGrp="1"/>
          </p:cNvSpPr>
          <p:nvPr>
            <p:ph type="sldNum" sz="quarter" idx="11"/>
          </p:nvPr>
        </p:nvSpPr>
        <p:spPr/>
        <p:txBody>
          <a:bodyPr/>
          <a:lstStyle>
            <a:lvl1pPr>
              <a:defRPr/>
            </a:lvl1pPr>
          </a:lstStyle>
          <a:p>
            <a:fld id="{FD4907C8-3DAA-4100-88E9-4CFAB4CF58AD}" type="slidenum">
              <a:rPr lang="en-US"/>
              <a:pPr/>
              <a:t>‹#›</a:t>
            </a:fld>
            <a:endParaRPr lang="en-US"/>
          </a:p>
        </p:txBody>
      </p:sp>
    </p:spTree>
  </p:cSld>
  <p:clrMapOvr>
    <a:masterClrMapping/>
  </p:clrMapOvr>
  <p:transition xmlns:p14="http://schemas.microsoft.com/office/powerpoint/2010/main"/>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90600" y="457200"/>
            <a:ext cx="7793038" cy="677863"/>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09600" y="1371600"/>
            <a:ext cx="3886200" cy="4648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371600"/>
            <a:ext cx="3886200" cy="4648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0"/>
          </p:nvPr>
        </p:nvSpPr>
        <p:spPr>
          <a:xfrm>
            <a:off x="3429000" y="6172200"/>
            <a:ext cx="3944938" cy="457200"/>
          </a:xfrm>
        </p:spPr>
        <p:txBody>
          <a:bodyPr/>
          <a:lstStyle>
            <a:lvl1pPr>
              <a:defRPr/>
            </a:lvl1pPr>
          </a:lstStyle>
          <a:p>
            <a:r>
              <a:rPr lang="en-US" dirty="0"/>
              <a:t>OSCER State of the Center Address</a:t>
            </a:r>
          </a:p>
          <a:p>
            <a:r>
              <a:rPr lang="en-US" dirty="0" smtClean="0"/>
              <a:t>Wednesday October 6 2010</a:t>
            </a:r>
            <a:endParaRPr lang="en-US" dirty="0"/>
          </a:p>
        </p:txBody>
      </p:sp>
      <p:sp>
        <p:nvSpPr>
          <p:cNvPr id="6" name="Slide Number Placeholder 5"/>
          <p:cNvSpPr>
            <a:spLocks noGrp="1"/>
          </p:cNvSpPr>
          <p:nvPr>
            <p:ph type="sldNum" sz="quarter" idx="11"/>
          </p:nvPr>
        </p:nvSpPr>
        <p:spPr>
          <a:xfrm>
            <a:off x="7162800" y="6191250"/>
            <a:ext cx="1295400" cy="457200"/>
          </a:xfrm>
        </p:spPr>
        <p:txBody>
          <a:bodyPr/>
          <a:lstStyle>
            <a:lvl1pPr>
              <a:defRPr/>
            </a:lvl1pPr>
          </a:lstStyle>
          <a:p>
            <a:fld id="{AC46A42F-C612-487D-86E2-62235DEC453F}" type="slidenum">
              <a:rPr lang="en-US"/>
              <a:pPr/>
              <a:t>‹#›</a:t>
            </a:fld>
            <a:endParaRPr lang="en-US"/>
          </a:p>
        </p:txBody>
      </p:sp>
    </p:spTree>
  </p:cSld>
  <p:clrMapOvr>
    <a:masterClrMapping/>
  </p:clrMapOvr>
  <p:transition xmlns:p14="http://schemas.microsoft.com/office/powerpoint/2010/main"/>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4" Type="http://schemas.openxmlformats.org/officeDocument/2006/relationships/image" Target="../media/image1.jpeg"/><Relationship Id="rId15" Type="http://schemas.openxmlformats.org/officeDocument/2006/relationships/image" Target="../media/image2.jpeg"/><Relationship Id="rId16" Type="http://schemas.openxmlformats.org/officeDocument/2006/relationships/image" Target="../media/image3.png"/><Relationship Id="rId17" Type="http://schemas.openxmlformats.org/officeDocument/2006/relationships/image" Target="../media/image4.png"/><Relationship Id="rId18" Type="http://schemas.openxmlformats.org/officeDocument/2006/relationships/image" Target="../media/image5.jpe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58409" name="Group 41"/>
          <p:cNvGrpSpPr>
            <a:grpSpLocks/>
          </p:cNvGrpSpPr>
          <p:nvPr userDrawn="1"/>
        </p:nvGrpSpPr>
        <p:grpSpPr bwMode="auto">
          <a:xfrm>
            <a:off x="228600" y="6096000"/>
            <a:ext cx="2362200" cy="598488"/>
            <a:chOff x="384" y="3840"/>
            <a:chExt cx="1488" cy="377"/>
          </a:xfrm>
        </p:grpSpPr>
        <p:pic>
          <p:nvPicPr>
            <p:cNvPr id="58383" name="Picture 15" descr="ou201_logo"/>
            <p:cNvPicPr>
              <a:picLocks noChangeAspect="1" noChangeArrowheads="1"/>
            </p:cNvPicPr>
            <p:nvPr userDrawn="1"/>
          </p:nvPicPr>
          <p:blipFill>
            <a:blip r:embed="rId14" cstate="print"/>
            <a:srcRect/>
            <a:stretch>
              <a:fillRect/>
            </a:stretch>
          </p:blipFill>
          <p:spPr bwMode="auto">
            <a:xfrm>
              <a:off x="912" y="3870"/>
              <a:ext cx="248" cy="339"/>
            </a:xfrm>
            <a:prstGeom prst="rect">
              <a:avLst/>
            </a:prstGeom>
            <a:noFill/>
          </p:spPr>
        </p:pic>
        <p:pic>
          <p:nvPicPr>
            <p:cNvPr id="58403" name="Picture 35" descr="oscer_logo_crimson_20060918"/>
            <p:cNvPicPr>
              <a:picLocks noChangeAspect="1" noChangeArrowheads="1"/>
            </p:cNvPicPr>
            <p:nvPr userDrawn="1"/>
          </p:nvPicPr>
          <p:blipFill>
            <a:blip r:embed="rId15" cstate="print"/>
            <a:srcRect/>
            <a:stretch>
              <a:fillRect/>
            </a:stretch>
          </p:blipFill>
          <p:spPr bwMode="auto">
            <a:xfrm>
              <a:off x="384" y="3840"/>
              <a:ext cx="489" cy="345"/>
            </a:xfrm>
            <a:prstGeom prst="rect">
              <a:avLst/>
            </a:prstGeom>
            <a:noFill/>
          </p:spPr>
        </p:pic>
        <p:pic>
          <p:nvPicPr>
            <p:cNvPr id="58407" name="Picture 39" descr="ouit_logo_small"/>
            <p:cNvPicPr>
              <a:picLocks noChangeAspect="1" noChangeArrowheads="1"/>
            </p:cNvPicPr>
            <p:nvPr userDrawn="1"/>
          </p:nvPicPr>
          <p:blipFill>
            <a:blip r:embed="rId16" cstate="print"/>
            <a:srcRect/>
            <a:stretch>
              <a:fillRect/>
            </a:stretch>
          </p:blipFill>
          <p:spPr bwMode="auto">
            <a:xfrm>
              <a:off x="1152" y="3840"/>
              <a:ext cx="720" cy="377"/>
            </a:xfrm>
            <a:prstGeom prst="rect">
              <a:avLst/>
            </a:prstGeom>
            <a:noFill/>
          </p:spPr>
        </p:pic>
      </p:grpSp>
      <p:sp>
        <p:nvSpPr>
          <p:cNvPr id="58370" name="Rectangle 2"/>
          <p:cNvSpPr>
            <a:spLocks noChangeArrowheads="1"/>
          </p:cNvSpPr>
          <p:nvPr/>
        </p:nvSpPr>
        <p:spPr bwMode="ltGray">
          <a:xfrm>
            <a:off x="228600" y="533400"/>
            <a:ext cx="438150" cy="474663"/>
          </a:xfrm>
          <a:prstGeom prst="rect">
            <a:avLst/>
          </a:prstGeom>
          <a:solidFill>
            <a:schemeClr val="accent2"/>
          </a:solidFill>
          <a:ln w="9525">
            <a:noFill/>
            <a:miter lim="800000"/>
            <a:headEnd/>
            <a:tailEnd/>
          </a:ln>
          <a:effectLst/>
        </p:spPr>
        <p:txBody>
          <a:bodyPr wrap="none" anchor="ctr"/>
          <a:lstStyle/>
          <a:p>
            <a:endParaRPr kumimoji="1" lang="en-US" sz="2400">
              <a:latin typeface="Tahoma" pitchFamily="34" charset="0"/>
            </a:endParaRPr>
          </a:p>
        </p:txBody>
      </p:sp>
      <p:sp>
        <p:nvSpPr>
          <p:cNvPr id="58371" name="Rectangle 3"/>
          <p:cNvSpPr>
            <a:spLocks noChangeArrowheads="1"/>
          </p:cNvSpPr>
          <p:nvPr/>
        </p:nvSpPr>
        <p:spPr bwMode="ltGray">
          <a:xfrm>
            <a:off x="609600" y="533400"/>
            <a:ext cx="328613" cy="474663"/>
          </a:xfrm>
          <a:prstGeom prst="rect">
            <a:avLst/>
          </a:prstGeom>
          <a:gradFill rotWithShape="0">
            <a:gsLst>
              <a:gs pos="0">
                <a:schemeClr val="accent2"/>
              </a:gs>
              <a:gs pos="100000">
                <a:schemeClr val="bg1"/>
              </a:gs>
            </a:gsLst>
            <a:lin ang="0" scaled="1"/>
          </a:gradFill>
          <a:ln w="9525">
            <a:noFill/>
            <a:miter lim="800000"/>
            <a:headEnd/>
            <a:tailEnd/>
          </a:ln>
          <a:effectLst/>
        </p:spPr>
        <p:txBody>
          <a:bodyPr wrap="none" anchor="ctr"/>
          <a:lstStyle/>
          <a:p>
            <a:endParaRPr kumimoji="1" lang="en-US" sz="2400">
              <a:latin typeface="Tahoma" pitchFamily="34" charset="0"/>
            </a:endParaRPr>
          </a:p>
        </p:txBody>
      </p:sp>
      <p:sp>
        <p:nvSpPr>
          <p:cNvPr id="58372" name="Rectangle 4"/>
          <p:cNvSpPr>
            <a:spLocks noChangeArrowheads="1"/>
          </p:cNvSpPr>
          <p:nvPr/>
        </p:nvSpPr>
        <p:spPr bwMode="ltGray">
          <a:xfrm>
            <a:off x="228600" y="990600"/>
            <a:ext cx="381000" cy="474663"/>
          </a:xfrm>
          <a:prstGeom prst="rect">
            <a:avLst/>
          </a:prstGeom>
          <a:solidFill>
            <a:schemeClr val="folHlink"/>
          </a:solidFill>
          <a:ln w="9525">
            <a:noFill/>
            <a:miter lim="800000"/>
            <a:headEnd/>
            <a:tailEnd/>
          </a:ln>
          <a:effectLst/>
        </p:spPr>
        <p:txBody>
          <a:bodyPr wrap="none" anchor="ctr"/>
          <a:lstStyle/>
          <a:p>
            <a:endParaRPr kumimoji="1" lang="en-US" sz="2400">
              <a:latin typeface="Tahoma" pitchFamily="34" charset="0"/>
            </a:endParaRPr>
          </a:p>
        </p:txBody>
      </p:sp>
      <p:sp>
        <p:nvSpPr>
          <p:cNvPr id="58373" name="Rectangle 5"/>
          <p:cNvSpPr>
            <a:spLocks noChangeArrowheads="1"/>
          </p:cNvSpPr>
          <p:nvPr/>
        </p:nvSpPr>
        <p:spPr bwMode="ltGray">
          <a:xfrm>
            <a:off x="533400" y="990600"/>
            <a:ext cx="368300" cy="474663"/>
          </a:xfrm>
          <a:prstGeom prst="rect">
            <a:avLst/>
          </a:prstGeom>
          <a:gradFill rotWithShape="0">
            <a:gsLst>
              <a:gs pos="0">
                <a:schemeClr val="folHlink"/>
              </a:gs>
              <a:gs pos="100000">
                <a:schemeClr val="bg1"/>
              </a:gs>
            </a:gsLst>
            <a:lin ang="0" scaled="1"/>
          </a:gradFill>
          <a:ln w="9525">
            <a:noFill/>
            <a:miter lim="800000"/>
            <a:headEnd/>
            <a:tailEnd/>
          </a:ln>
          <a:effectLst/>
        </p:spPr>
        <p:txBody>
          <a:bodyPr wrap="none" anchor="ctr"/>
          <a:lstStyle/>
          <a:p>
            <a:endParaRPr kumimoji="1" lang="en-US" sz="2400">
              <a:latin typeface="Tahoma" pitchFamily="34" charset="0"/>
            </a:endParaRPr>
          </a:p>
        </p:txBody>
      </p:sp>
      <p:sp>
        <p:nvSpPr>
          <p:cNvPr id="58374" name="Rectangle 6"/>
          <p:cNvSpPr>
            <a:spLocks noChangeArrowheads="1"/>
          </p:cNvSpPr>
          <p:nvPr/>
        </p:nvSpPr>
        <p:spPr bwMode="ltGray">
          <a:xfrm>
            <a:off x="76200" y="838200"/>
            <a:ext cx="560388" cy="422275"/>
          </a:xfrm>
          <a:prstGeom prst="rect">
            <a:avLst/>
          </a:prstGeom>
          <a:gradFill rotWithShape="0">
            <a:gsLst>
              <a:gs pos="0">
                <a:schemeClr val="bg1"/>
              </a:gs>
              <a:gs pos="100000">
                <a:schemeClr val="hlink"/>
              </a:gs>
            </a:gsLst>
            <a:lin ang="18900000" scaled="1"/>
          </a:gradFill>
          <a:ln w="9525">
            <a:noFill/>
            <a:miter lim="800000"/>
            <a:headEnd/>
            <a:tailEnd/>
          </a:ln>
          <a:effectLst/>
        </p:spPr>
        <p:txBody>
          <a:bodyPr wrap="none" anchor="ctr"/>
          <a:lstStyle/>
          <a:p>
            <a:endParaRPr kumimoji="1" lang="en-US" sz="2400">
              <a:latin typeface="Tahoma" pitchFamily="34" charset="0"/>
            </a:endParaRPr>
          </a:p>
        </p:txBody>
      </p:sp>
      <p:sp>
        <p:nvSpPr>
          <p:cNvPr id="58375" name="Rectangle 7"/>
          <p:cNvSpPr>
            <a:spLocks noChangeArrowheads="1"/>
          </p:cNvSpPr>
          <p:nvPr/>
        </p:nvSpPr>
        <p:spPr bwMode="gray">
          <a:xfrm>
            <a:off x="609600" y="381000"/>
            <a:ext cx="31750" cy="1052513"/>
          </a:xfrm>
          <a:prstGeom prst="rect">
            <a:avLst/>
          </a:prstGeom>
          <a:solidFill>
            <a:schemeClr val="bg2"/>
          </a:solidFill>
          <a:ln w="9525">
            <a:noFill/>
            <a:miter lim="800000"/>
            <a:headEnd/>
            <a:tailEnd/>
          </a:ln>
          <a:effectLst/>
        </p:spPr>
        <p:txBody>
          <a:bodyPr wrap="none" anchor="ctr"/>
          <a:lstStyle/>
          <a:p>
            <a:endParaRPr kumimoji="1" lang="en-US" sz="2400">
              <a:latin typeface="Tahoma" pitchFamily="34" charset="0"/>
            </a:endParaRPr>
          </a:p>
        </p:txBody>
      </p:sp>
      <p:sp>
        <p:nvSpPr>
          <p:cNvPr id="58376" name="Rectangle 8"/>
          <p:cNvSpPr>
            <a:spLocks noChangeArrowheads="1"/>
          </p:cNvSpPr>
          <p:nvPr/>
        </p:nvSpPr>
        <p:spPr bwMode="gray">
          <a:xfrm>
            <a:off x="304800" y="1219200"/>
            <a:ext cx="8226425" cy="31750"/>
          </a:xfrm>
          <a:prstGeom prst="rect">
            <a:avLst/>
          </a:prstGeom>
          <a:gradFill rotWithShape="0">
            <a:gsLst>
              <a:gs pos="0">
                <a:schemeClr val="bg2"/>
              </a:gs>
              <a:gs pos="100000">
                <a:schemeClr val="bg1"/>
              </a:gs>
            </a:gsLst>
            <a:lin ang="0" scaled="1"/>
          </a:gradFill>
          <a:ln w="9525">
            <a:noFill/>
            <a:miter lim="800000"/>
            <a:headEnd/>
            <a:tailEnd/>
          </a:ln>
          <a:effectLst/>
        </p:spPr>
        <p:txBody>
          <a:bodyPr wrap="none" anchor="ctr"/>
          <a:lstStyle/>
          <a:p>
            <a:endParaRPr kumimoji="1" lang="en-US" sz="2400">
              <a:latin typeface="Tahoma" pitchFamily="34" charset="0"/>
            </a:endParaRPr>
          </a:p>
        </p:txBody>
      </p:sp>
      <p:sp>
        <p:nvSpPr>
          <p:cNvPr id="58377" name="Rectangle 9"/>
          <p:cNvSpPr>
            <a:spLocks noGrp="1" noChangeArrowheads="1"/>
          </p:cNvSpPr>
          <p:nvPr>
            <p:ph type="title"/>
          </p:nvPr>
        </p:nvSpPr>
        <p:spPr bwMode="auto">
          <a:xfrm>
            <a:off x="990600" y="457200"/>
            <a:ext cx="7793038" cy="67786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58378" name="Rectangle 10"/>
          <p:cNvSpPr>
            <a:spLocks noGrp="1" noChangeArrowheads="1"/>
          </p:cNvSpPr>
          <p:nvPr>
            <p:ph type="body" idx="1"/>
          </p:nvPr>
        </p:nvSpPr>
        <p:spPr bwMode="auto">
          <a:xfrm>
            <a:off x="609600" y="1371600"/>
            <a:ext cx="7924800" cy="4648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58380" name="Rectangle 12"/>
          <p:cNvSpPr>
            <a:spLocks noGrp="1" noChangeArrowheads="1"/>
          </p:cNvSpPr>
          <p:nvPr>
            <p:ph type="ftr" sz="quarter" idx="3"/>
          </p:nvPr>
        </p:nvSpPr>
        <p:spPr bwMode="auto">
          <a:xfrm>
            <a:off x="3429000" y="6172200"/>
            <a:ext cx="3944938"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400"/>
            </a:lvl1pPr>
          </a:lstStyle>
          <a:p>
            <a:r>
              <a:rPr lang="en-US" dirty="0"/>
              <a:t>OSCER State of the Center Address</a:t>
            </a:r>
          </a:p>
          <a:p>
            <a:r>
              <a:rPr lang="en-US" dirty="0" smtClean="0"/>
              <a:t>Wednesday October 6 2010</a:t>
            </a:r>
            <a:endParaRPr lang="en-US" dirty="0"/>
          </a:p>
        </p:txBody>
      </p:sp>
      <p:sp>
        <p:nvSpPr>
          <p:cNvPr id="58381" name="Rectangle 13"/>
          <p:cNvSpPr>
            <a:spLocks noGrp="1" noChangeArrowheads="1"/>
          </p:cNvSpPr>
          <p:nvPr>
            <p:ph type="sldNum" sz="quarter" idx="4"/>
          </p:nvPr>
        </p:nvSpPr>
        <p:spPr bwMode="auto">
          <a:xfrm>
            <a:off x="7162800" y="6191250"/>
            <a:ext cx="12954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400"/>
            </a:lvl1pPr>
          </a:lstStyle>
          <a:p>
            <a:fld id="{89DA6624-B4F7-4D07-9440-DC9410980D4B}" type="slidenum">
              <a:rPr lang="en-US"/>
              <a:pPr/>
              <a:t>‹#›</a:t>
            </a:fld>
            <a:endParaRPr lang="en-US"/>
          </a:p>
        </p:txBody>
      </p:sp>
      <p:pic>
        <p:nvPicPr>
          <p:cNvPr id="58413" name="Picture 45" descr="gpn_logo_pms_445_374"/>
          <p:cNvPicPr>
            <a:picLocks noChangeAspect="1" noChangeArrowheads="1"/>
          </p:cNvPicPr>
          <p:nvPr userDrawn="1"/>
        </p:nvPicPr>
        <p:blipFill>
          <a:blip r:embed="rId17" cstate="print"/>
          <a:srcRect/>
          <a:stretch>
            <a:fillRect/>
          </a:stretch>
        </p:blipFill>
        <p:spPr bwMode="auto">
          <a:xfrm>
            <a:off x="2590800" y="6248400"/>
            <a:ext cx="1320800" cy="306388"/>
          </a:xfrm>
          <a:prstGeom prst="rect">
            <a:avLst/>
          </a:prstGeom>
          <a:noFill/>
        </p:spPr>
      </p:pic>
      <p:pic>
        <p:nvPicPr>
          <p:cNvPr id="19" name="Picture 18" descr="okepscor_logo.jpg"/>
          <p:cNvPicPr>
            <a:picLocks noChangeAspect="1"/>
          </p:cNvPicPr>
          <p:nvPr userDrawn="1"/>
        </p:nvPicPr>
        <p:blipFill>
          <a:blip r:embed="rId18" cstate="print"/>
          <a:stretch>
            <a:fillRect/>
          </a:stretch>
        </p:blipFill>
        <p:spPr>
          <a:xfrm>
            <a:off x="6858000" y="6197600"/>
            <a:ext cx="1066800" cy="533400"/>
          </a:xfrm>
          <a:prstGeom prst="rect">
            <a:avLst/>
          </a:prstGeom>
        </p:spPr>
      </p:pic>
    </p:spTree>
  </p:cSld>
  <p:clrMap bg1="lt1" tx1="dk1" bg2="lt2" tx2="dk2" accent1="accent1" accent2="accent2" accent3="accent3" accent4="accent4" accent5="accent5" accent6="accent6" hlink="hlink" folHlink="folHlink"/>
  <p:sldLayoutIdLst>
    <p:sldLayoutId id="2147483657" r:id="rId1"/>
    <p:sldLayoutId id="2147483658" r:id="rId2"/>
    <p:sldLayoutId id="2147483659" r:id="rId3"/>
    <p:sldLayoutId id="2147483660" r:id="rId4"/>
    <p:sldLayoutId id="2147483661" r:id="rId5"/>
    <p:sldLayoutId id="2147483662" r:id="rId6"/>
    <p:sldLayoutId id="2147483663" r:id="rId7"/>
    <p:sldLayoutId id="2147483664" r:id="rId8"/>
    <p:sldLayoutId id="2147483665" r:id="rId9"/>
    <p:sldLayoutId id="2147483666" r:id="rId10"/>
    <p:sldLayoutId id="2147483667" r:id="rId11"/>
    <p:sldLayoutId id="2147483668" r:id="rId12"/>
  </p:sldLayoutIdLst>
  <p:transition xmlns:p14="http://schemas.microsoft.com/office/powerpoint/2010/main"/>
  <p:hf hdr="0" dt="0"/>
  <p:txStyles>
    <p:titleStyle>
      <a:lvl1pPr algn="ctr" rtl="0" fontAlgn="base">
        <a:spcBef>
          <a:spcPct val="0"/>
        </a:spcBef>
        <a:spcAft>
          <a:spcPct val="0"/>
        </a:spcAft>
        <a:defRPr sz="4000" b="1">
          <a:solidFill>
            <a:schemeClr val="tx2"/>
          </a:solidFill>
          <a:latin typeface="+mj-lt"/>
          <a:ea typeface="+mj-ea"/>
          <a:cs typeface="+mj-cs"/>
        </a:defRPr>
      </a:lvl1pPr>
      <a:lvl2pPr algn="ctr" rtl="0" fontAlgn="base">
        <a:spcBef>
          <a:spcPct val="0"/>
        </a:spcBef>
        <a:spcAft>
          <a:spcPct val="0"/>
        </a:spcAft>
        <a:defRPr sz="4000" b="1">
          <a:solidFill>
            <a:schemeClr val="tx2"/>
          </a:solidFill>
          <a:latin typeface="Times New Roman" pitchFamily="18" charset="0"/>
        </a:defRPr>
      </a:lvl2pPr>
      <a:lvl3pPr algn="ctr" rtl="0" fontAlgn="base">
        <a:spcBef>
          <a:spcPct val="0"/>
        </a:spcBef>
        <a:spcAft>
          <a:spcPct val="0"/>
        </a:spcAft>
        <a:defRPr sz="4000" b="1">
          <a:solidFill>
            <a:schemeClr val="tx2"/>
          </a:solidFill>
          <a:latin typeface="Times New Roman" pitchFamily="18" charset="0"/>
        </a:defRPr>
      </a:lvl3pPr>
      <a:lvl4pPr algn="ctr" rtl="0" fontAlgn="base">
        <a:spcBef>
          <a:spcPct val="0"/>
        </a:spcBef>
        <a:spcAft>
          <a:spcPct val="0"/>
        </a:spcAft>
        <a:defRPr sz="4000" b="1">
          <a:solidFill>
            <a:schemeClr val="tx2"/>
          </a:solidFill>
          <a:latin typeface="Times New Roman" pitchFamily="18" charset="0"/>
        </a:defRPr>
      </a:lvl4pPr>
      <a:lvl5pPr algn="ctr" rtl="0" fontAlgn="base">
        <a:spcBef>
          <a:spcPct val="0"/>
        </a:spcBef>
        <a:spcAft>
          <a:spcPct val="0"/>
        </a:spcAft>
        <a:defRPr sz="4000" b="1">
          <a:solidFill>
            <a:schemeClr val="tx2"/>
          </a:solidFill>
          <a:latin typeface="Times New Roman" pitchFamily="18" charset="0"/>
        </a:defRPr>
      </a:lvl5pPr>
      <a:lvl6pPr marL="457200" algn="ctr" rtl="0" fontAlgn="base">
        <a:spcBef>
          <a:spcPct val="0"/>
        </a:spcBef>
        <a:spcAft>
          <a:spcPct val="0"/>
        </a:spcAft>
        <a:defRPr sz="4000" b="1">
          <a:solidFill>
            <a:schemeClr val="tx2"/>
          </a:solidFill>
          <a:latin typeface="Times New Roman" pitchFamily="18" charset="0"/>
        </a:defRPr>
      </a:lvl6pPr>
      <a:lvl7pPr marL="914400" algn="ctr" rtl="0" fontAlgn="base">
        <a:spcBef>
          <a:spcPct val="0"/>
        </a:spcBef>
        <a:spcAft>
          <a:spcPct val="0"/>
        </a:spcAft>
        <a:defRPr sz="4000" b="1">
          <a:solidFill>
            <a:schemeClr val="tx2"/>
          </a:solidFill>
          <a:latin typeface="Times New Roman" pitchFamily="18" charset="0"/>
        </a:defRPr>
      </a:lvl7pPr>
      <a:lvl8pPr marL="1371600" algn="ctr" rtl="0" fontAlgn="base">
        <a:spcBef>
          <a:spcPct val="0"/>
        </a:spcBef>
        <a:spcAft>
          <a:spcPct val="0"/>
        </a:spcAft>
        <a:defRPr sz="4000" b="1">
          <a:solidFill>
            <a:schemeClr val="tx2"/>
          </a:solidFill>
          <a:latin typeface="Times New Roman" pitchFamily="18" charset="0"/>
        </a:defRPr>
      </a:lvl8pPr>
      <a:lvl9pPr marL="1828800" algn="ctr" rtl="0" fontAlgn="base">
        <a:spcBef>
          <a:spcPct val="0"/>
        </a:spcBef>
        <a:spcAft>
          <a:spcPct val="0"/>
        </a:spcAft>
        <a:defRPr sz="4000" b="1">
          <a:solidFill>
            <a:schemeClr val="tx2"/>
          </a:solidFill>
          <a:latin typeface="Times New Roman" pitchFamily="18" charset="0"/>
        </a:defRPr>
      </a:lvl9pPr>
    </p:titleStyle>
    <p:bodyStyle>
      <a:lvl1pPr marL="342900" indent="-342900" algn="l" rtl="0" fontAlgn="base">
        <a:spcBef>
          <a:spcPct val="20000"/>
        </a:spcBef>
        <a:spcAft>
          <a:spcPct val="0"/>
        </a:spcAft>
        <a:buClr>
          <a:srgbClr val="333399"/>
        </a:buClr>
        <a:buSzPct val="60000"/>
        <a:buFont typeface="Wingdings" pitchFamily="2" charset="2"/>
        <a:buChar char="n"/>
        <a:defRPr sz="2400">
          <a:solidFill>
            <a:schemeClr val="tx1"/>
          </a:solidFill>
          <a:latin typeface="+mn-lt"/>
          <a:ea typeface="+mn-ea"/>
          <a:cs typeface="+mn-cs"/>
        </a:defRPr>
      </a:lvl1pPr>
      <a:lvl2pPr marL="742950" indent="-285750" algn="l" rtl="0" fontAlgn="base">
        <a:spcBef>
          <a:spcPct val="20000"/>
        </a:spcBef>
        <a:spcAft>
          <a:spcPct val="0"/>
        </a:spcAft>
        <a:buClr>
          <a:srgbClr val="A50021"/>
        </a:buClr>
        <a:buSzPct val="55000"/>
        <a:buFont typeface="Wingdings" pitchFamily="2" charset="2"/>
        <a:buChar char="n"/>
        <a:defRPr sz="2200">
          <a:solidFill>
            <a:schemeClr val="tx1"/>
          </a:solidFill>
          <a:latin typeface="+mn-lt"/>
        </a:defRPr>
      </a:lvl2pPr>
      <a:lvl3pPr marL="1143000" indent="-228600" algn="l" rtl="0" fontAlgn="base">
        <a:spcBef>
          <a:spcPct val="20000"/>
        </a:spcBef>
        <a:spcAft>
          <a:spcPct val="0"/>
        </a:spcAft>
        <a:buClr>
          <a:srgbClr val="008000"/>
        </a:buClr>
        <a:buSzPct val="50000"/>
        <a:buFont typeface="Wingdings" pitchFamily="2" charset="2"/>
        <a:buChar char="n"/>
        <a:defRPr sz="2000">
          <a:solidFill>
            <a:schemeClr val="tx1"/>
          </a:solidFill>
          <a:latin typeface="+mn-lt"/>
        </a:defRPr>
      </a:lvl3pPr>
      <a:lvl4pPr marL="1600200" indent="-228600" algn="l" rtl="0" fontAlgn="base">
        <a:spcBef>
          <a:spcPct val="20000"/>
        </a:spcBef>
        <a:spcAft>
          <a:spcPct val="0"/>
        </a:spcAft>
        <a:buClr>
          <a:srgbClr val="CC6600"/>
        </a:buClr>
        <a:buSzPct val="55000"/>
        <a:buFont typeface="Wingdings" pitchFamily="2" charset="2"/>
        <a:buChar char="n"/>
        <a:defRPr>
          <a:solidFill>
            <a:schemeClr val="tx1"/>
          </a:solidFill>
          <a:latin typeface="+mn-lt"/>
        </a:defRPr>
      </a:lvl4pPr>
      <a:lvl5pPr marL="2057400" indent="-228600" algn="l" rtl="0" fontAlgn="base">
        <a:spcBef>
          <a:spcPct val="20000"/>
        </a:spcBef>
        <a:spcAft>
          <a:spcPct val="0"/>
        </a:spcAft>
        <a:buClr>
          <a:srgbClr val="800080"/>
        </a:buClr>
        <a:buSzPct val="50000"/>
        <a:buFont typeface="Wingdings" pitchFamily="2" charset="2"/>
        <a:buChar char="n"/>
        <a:defRPr sz="1600">
          <a:solidFill>
            <a:schemeClr val="tx1"/>
          </a:solidFill>
          <a:latin typeface="+mn-lt"/>
        </a:defRPr>
      </a:lvl5pPr>
      <a:lvl6pPr marL="2514600" indent="-228600" algn="l" rtl="0" fontAlgn="base">
        <a:spcBef>
          <a:spcPct val="20000"/>
        </a:spcBef>
        <a:spcAft>
          <a:spcPct val="0"/>
        </a:spcAft>
        <a:buClr>
          <a:srgbClr val="800080"/>
        </a:buClr>
        <a:buSzPct val="50000"/>
        <a:buFont typeface="Wingdings" pitchFamily="2" charset="2"/>
        <a:buChar char="n"/>
        <a:defRPr sz="1600">
          <a:solidFill>
            <a:schemeClr val="tx1"/>
          </a:solidFill>
          <a:latin typeface="+mn-lt"/>
        </a:defRPr>
      </a:lvl6pPr>
      <a:lvl7pPr marL="2971800" indent="-228600" algn="l" rtl="0" fontAlgn="base">
        <a:spcBef>
          <a:spcPct val="20000"/>
        </a:spcBef>
        <a:spcAft>
          <a:spcPct val="0"/>
        </a:spcAft>
        <a:buClr>
          <a:srgbClr val="800080"/>
        </a:buClr>
        <a:buSzPct val="50000"/>
        <a:buFont typeface="Wingdings" pitchFamily="2" charset="2"/>
        <a:buChar char="n"/>
        <a:defRPr sz="1600">
          <a:solidFill>
            <a:schemeClr val="tx1"/>
          </a:solidFill>
          <a:latin typeface="+mn-lt"/>
        </a:defRPr>
      </a:lvl7pPr>
      <a:lvl8pPr marL="3429000" indent="-228600" algn="l" rtl="0" fontAlgn="base">
        <a:spcBef>
          <a:spcPct val="20000"/>
        </a:spcBef>
        <a:spcAft>
          <a:spcPct val="0"/>
        </a:spcAft>
        <a:buClr>
          <a:srgbClr val="800080"/>
        </a:buClr>
        <a:buSzPct val="50000"/>
        <a:buFont typeface="Wingdings" pitchFamily="2" charset="2"/>
        <a:buChar char="n"/>
        <a:defRPr sz="1600">
          <a:solidFill>
            <a:schemeClr val="tx1"/>
          </a:solidFill>
          <a:latin typeface="+mn-lt"/>
        </a:defRPr>
      </a:lvl8pPr>
      <a:lvl9pPr marL="3886200" indent="-228600" algn="l" rtl="0" fontAlgn="base">
        <a:spcBef>
          <a:spcPct val="20000"/>
        </a:spcBef>
        <a:spcAft>
          <a:spcPct val="0"/>
        </a:spcAft>
        <a:buClr>
          <a:srgbClr val="800080"/>
        </a:buClr>
        <a:buSzPct val="50000"/>
        <a:buFont typeface="Wingdings" pitchFamily="2" charset="2"/>
        <a:buChar char="n"/>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hneeman@ou.edu" TargetMode="External"/><Relationship Id="rId4" Type="http://schemas.openxmlformats.org/officeDocument/2006/relationships/image" Target="../media/image6.jpeg"/><Relationship Id="rId5" Type="http://schemas.openxmlformats.org/officeDocument/2006/relationships/image" Target="../media/image7.jpeg"/><Relationship Id="rId6" Type="http://schemas.openxmlformats.org/officeDocument/2006/relationships/image" Target="../media/image3.png"/><Relationship Id="rId7" Type="http://schemas.openxmlformats.org/officeDocument/2006/relationships/image" Target="../media/image8.png"/><Relationship Id="rId8" Type="http://schemas.openxmlformats.org/officeDocument/2006/relationships/image" Target="../media/image5.jpeg"/><Relationship Id="rId1" Type="http://schemas.openxmlformats.org/officeDocument/2006/relationships/tags" Target="../tags/tag2.xml"/><Relationship Id="rId2"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tags" Target="../tags/tag3.xml"/><Relationship Id="rId2"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tags" Target="../tags/tag4.xml"/><Relationship Id="rId2"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tags" Target="../tags/tag5.xml"/><Relationship Id="rId2"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image" Target="../media/image9.png"/><Relationship Id="rId1" Type="http://schemas.openxmlformats.org/officeDocument/2006/relationships/tags" Target="../tags/tag6.xml"/><Relationship Id="rId2" Type="http://schemas.openxmlformats.org/officeDocument/2006/relationships/tags" Target="../tags/tag7.xml"/></Relationships>
</file>

<file path=ppt/slides/_rels/slide7.xml.rels><?xml version="1.0" encoding="UTF-8" standalone="yes"?>
<Relationships xmlns="http://schemas.openxmlformats.org/package/2006/relationships"><Relationship Id="rId1" Type="http://schemas.openxmlformats.org/officeDocument/2006/relationships/tags" Target="../tags/tag8.xml"/><Relationship Id="rId2" Type="http://schemas.openxmlformats.org/officeDocument/2006/relationships/tags" Target="../tags/tag9.xml"/><Relationship Id="rId3"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tags" Target="../tags/tag10.xml"/><Relationship Id="rId2" Type="http://schemas.openxmlformats.org/officeDocument/2006/relationships/tags" Target="../tags/tag11.xml"/><Relationship Id="rId3"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tags" Target="../tags/tag12.xml"/><Relationship Id="rId2" Type="http://schemas.openxmlformats.org/officeDocument/2006/relationships/tags" Target="../tags/tag13.xml"/><Relationship Id="rId3"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image" Target="../media/image10.jpeg"/><Relationship Id="rId5" Type="http://schemas.openxmlformats.org/officeDocument/2006/relationships/image" Target="../media/image11.jpeg"/><Relationship Id="rId1" Type="http://schemas.openxmlformats.org/officeDocument/2006/relationships/tags" Target="../tags/tag14.xml"/><Relationship Id="rId2" Type="http://schemas.openxmlformats.org/officeDocument/2006/relationships/tags" Target="../tags/tag15.xml"/></Relationships>
</file>

<file path=ppt/slides/_rels/slide13.xml.rels><?xml version="1.0" encoding="UTF-8" standalone="yes"?>
<Relationships xmlns="http://schemas.openxmlformats.org/package/2006/relationships"><Relationship Id="rId1" Type="http://schemas.openxmlformats.org/officeDocument/2006/relationships/tags" Target="../tags/tag16.xml"/><Relationship Id="rId2"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tags" Target="../tags/tag17.xml"/><Relationship Id="rId2"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tags" Target="../tags/tag18.xml"/><Relationship Id="rId2"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image" Target="../media/image12.jpeg"/><Relationship Id="rId1" Type="http://schemas.openxmlformats.org/officeDocument/2006/relationships/tags" Target="../tags/tag19.xml"/><Relationship Id="rId2" Type="http://schemas.openxmlformats.org/officeDocument/2006/relationships/tags" Target="../tags/tag20.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image" Target="../media/image13.jpeg"/><Relationship Id="rId1" Type="http://schemas.openxmlformats.org/officeDocument/2006/relationships/tags" Target="../tags/tag21.xml"/><Relationship Id="rId2" Type="http://schemas.openxmlformats.org/officeDocument/2006/relationships/tags" Target="../tags/tag22.xml"/></Relationships>
</file>

<file path=ppt/slides/_rels/slide18.xml.rels><?xml version="1.0" encoding="UTF-8" standalone="yes"?>
<Relationships xmlns="http://schemas.openxmlformats.org/package/2006/relationships"><Relationship Id="rId1" Type="http://schemas.openxmlformats.org/officeDocument/2006/relationships/tags" Target="../tags/tag23.xml"/><Relationship Id="rId2"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tags" Target="../tags/tag24.xml"/><Relationship Id="rId2" Type="http://schemas.openxmlformats.org/officeDocument/2006/relationships/tags" Target="../tags/tag25.xml"/><Relationship Id="rId3"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tags" Target="../tags/tag26.xml"/><Relationship Id="rId2" Type="http://schemas.openxmlformats.org/officeDocument/2006/relationships/tags" Target="../tags/tag27.xml"/><Relationship Id="rId3"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tags" Target="../tags/tag28.xml"/><Relationship Id="rId2" Type="http://schemas.openxmlformats.org/officeDocument/2006/relationships/tags" Target="../tags/tag29.xml"/><Relationship Id="rId3"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oleObject" Target="../embeddings/oleObject1.bin"/><Relationship Id="rId4" Type="http://schemas.openxmlformats.org/officeDocument/2006/relationships/oleObject" Target="../embeddings/Microsoft_Excel_97_-_2004_Worksheet1.xls"/><Relationship Id="rId5" Type="http://schemas.openxmlformats.org/officeDocument/2006/relationships/image" Target="../media/image14.emf"/><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image" Target="../media/image15.jpeg"/><Relationship Id="rId1" Type="http://schemas.openxmlformats.org/officeDocument/2006/relationships/tags" Target="../tags/tag30.xml"/><Relationship Id="rId2" Type="http://schemas.openxmlformats.org/officeDocument/2006/relationships/tags" Target="../tags/tag31.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image" Target="../media/image15.jpeg"/><Relationship Id="rId1" Type="http://schemas.openxmlformats.org/officeDocument/2006/relationships/tags" Target="../tags/tag32.xml"/><Relationship Id="rId2" Type="http://schemas.openxmlformats.org/officeDocument/2006/relationships/tags" Target="../tags/tag33.xm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image" Target="../media/image15.jpeg"/><Relationship Id="rId1" Type="http://schemas.openxmlformats.org/officeDocument/2006/relationships/tags" Target="../tags/tag34.xml"/><Relationship Id="rId2" Type="http://schemas.openxmlformats.org/officeDocument/2006/relationships/tags" Target="../tags/tag35.xml"/></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12.xml"/><Relationship Id="rId4" Type="http://schemas.openxmlformats.org/officeDocument/2006/relationships/image" Target="../media/image16.jpeg"/><Relationship Id="rId1" Type="http://schemas.openxmlformats.org/officeDocument/2006/relationships/tags" Target="../tags/tag36.xml"/><Relationship Id="rId2" Type="http://schemas.openxmlformats.org/officeDocument/2006/relationships/tags" Target="../tags/tag3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7.png"/></Relationships>
</file>

<file path=ppt/slides/_rels/slide29.xml.rels><?xml version="1.0" encoding="UTF-8" standalone="yes"?>
<Relationships xmlns="http://schemas.openxmlformats.org/package/2006/relationships"><Relationship Id="rId1" Type="http://schemas.openxmlformats.org/officeDocument/2006/relationships/tags" Target="../tags/tag38.xml"/><Relationship Id="rId2" Type="http://schemas.openxmlformats.org/officeDocument/2006/relationships/slideLayout" Target="../slideLayouts/slideLayout2.xml"/><Relationship Id="rId3" Type="http://schemas.openxmlformats.org/officeDocument/2006/relationships/image" Target="../media/image18.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9.jpeg"/><Relationship Id="rId3" Type="http://schemas.openxmlformats.org/officeDocument/2006/relationships/hyperlink" Target="http://www.internet2.edu/" TargetMode="External"/></Relationships>
</file>

<file path=ppt/slides/_rels/slide31.xml.rels><?xml version="1.0" encoding="UTF-8" standalone="yes"?>
<Relationships xmlns="http://schemas.openxmlformats.org/package/2006/relationships"><Relationship Id="rId1" Type="http://schemas.openxmlformats.org/officeDocument/2006/relationships/tags" Target="../tags/tag39.xml"/><Relationship Id="rId2"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tags" Target="../tags/tag40.xml"/><Relationship Id="rId2"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tags" Target="../tags/tag41.xml"/><Relationship Id="rId2"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image" Target="../media/image12.jpeg"/><Relationship Id="rId1" Type="http://schemas.openxmlformats.org/officeDocument/2006/relationships/tags" Target="../tags/tag42.xml"/><Relationship Id="rId2" Type="http://schemas.openxmlformats.org/officeDocument/2006/relationships/tags" Target="../tags/tag4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0.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0.png"/></Relationships>
</file>

<file path=ppt/slides/_rels/slide37.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image" Target="../media/image13.jpeg"/><Relationship Id="rId1" Type="http://schemas.openxmlformats.org/officeDocument/2006/relationships/tags" Target="../tags/tag44.xml"/><Relationship Id="rId2" Type="http://schemas.openxmlformats.org/officeDocument/2006/relationships/tags" Target="../tags/tag45.xml"/></Relationships>
</file>

<file path=ppt/slides/_rels/slide38.xml.rels><?xml version="1.0" encoding="UTF-8" standalone="yes"?>
<Relationships xmlns="http://schemas.openxmlformats.org/package/2006/relationships"><Relationship Id="rId1" Type="http://schemas.openxmlformats.org/officeDocument/2006/relationships/tags" Target="../tags/tag46.xml"/><Relationship Id="rId2"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tags" Target="../tags/tag47.xml"/><Relationship Id="rId2" Type="http://schemas.openxmlformats.org/officeDocument/2006/relationships/slideLayout" Target="../slideLayouts/slideLayout2.xml"/><Relationship Id="rId3" Type="http://schemas.openxmlformats.org/officeDocument/2006/relationships/hyperlink" Target="http://www.oscer.ou.edu/education.php" TargetMode="External"/></Relationships>
</file>

<file path=ppt/slides/_rels/slide40.xml.rels><?xml version="1.0" encoding="UTF-8" standalone="yes"?>
<Relationships xmlns="http://schemas.openxmlformats.org/package/2006/relationships"><Relationship Id="rId1" Type="http://schemas.openxmlformats.org/officeDocument/2006/relationships/tags" Target="../tags/tag48.xml"/><Relationship Id="rId2"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tags" Target="../tags/tag49.xml"/><Relationship Id="rId2"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tags" Target="../tags/tag50.xml"/><Relationship Id="rId2"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tags" Target="../tags/tag51.xml"/><Relationship Id="rId2"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image" Target="../media/image13.jpeg"/><Relationship Id="rId1" Type="http://schemas.openxmlformats.org/officeDocument/2006/relationships/tags" Target="../tags/tag52.xml"/><Relationship Id="rId2" Type="http://schemas.openxmlformats.org/officeDocument/2006/relationships/tags" Target="../tags/tag53.xml"/></Relationships>
</file>

<file path=ppt/slides/_rels/slide45.xml.rels><?xml version="1.0" encoding="UTF-8" standalone="yes"?>
<Relationships xmlns="http://schemas.openxmlformats.org/package/2006/relationships"><Relationship Id="rId1" Type="http://schemas.openxmlformats.org/officeDocument/2006/relationships/tags" Target="../tags/tag54.xml"/><Relationship Id="rId2"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tags" Target="../tags/tag55.xml"/><Relationship Id="rId2"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tags" Target="../tags/tag56.xml"/><Relationship Id="rId2"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image" Target="../media/image13.jpeg"/><Relationship Id="rId1" Type="http://schemas.openxmlformats.org/officeDocument/2006/relationships/tags" Target="../tags/tag57.xml"/><Relationship Id="rId2" Type="http://schemas.openxmlformats.org/officeDocument/2006/relationships/tags" Target="../tags/tag58.xml"/></Relationships>
</file>

<file path=ppt/slides/_rels/slide49.xml.rels><?xml version="1.0" encoding="UTF-8" standalone="yes"?>
<Relationships xmlns="http://schemas.openxmlformats.org/package/2006/relationships"><Relationship Id="rId1" Type="http://schemas.openxmlformats.org/officeDocument/2006/relationships/tags" Target="../tags/tag59.xml"/><Relationship Id="rId2"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tags" Target="../tags/tag60.xml"/><Relationship Id="rId2"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tags" Target="../tags/tag61.xml"/><Relationship Id="rId2"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tags" Target="../tags/tag62.xml"/><Relationship Id="rId2"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1" Type="http://schemas.openxmlformats.org/officeDocument/2006/relationships/tags" Target="../tags/tag63.xml"/><Relationship Id="rId2"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1" Type="http://schemas.openxmlformats.org/officeDocument/2006/relationships/tags" Target="../tags/tag64.xml"/><Relationship Id="rId2"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1" Type="http://schemas.openxmlformats.org/officeDocument/2006/relationships/tags" Target="../tags/tag65.xml"/><Relationship Id="rId2"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1" Type="http://schemas.openxmlformats.org/officeDocument/2006/relationships/tags" Target="../tags/tag66.xml"/><Relationship Id="rId2" Type="http://schemas.openxmlformats.org/officeDocument/2006/relationships/slideLayout" Target="../slideLayouts/slideLayout4.xml"/></Relationships>
</file>

<file path=ppt/slides/_rels/slide59.xml.rels><?xml version="1.0" encoding="UTF-8" standalone="yes"?>
<Relationships xmlns="http://schemas.openxmlformats.org/package/2006/relationships"><Relationship Id="rId1" Type="http://schemas.openxmlformats.org/officeDocument/2006/relationships/tags" Target="../tags/tag67.xml"/><Relationship Id="rId2" Type="http://schemas.openxmlformats.org/officeDocument/2006/relationships/slideLayout" Target="../slideLayouts/slideLayout4.xml"/></Relationships>
</file>

<file path=ppt/slides/_rels/slide60.xml.rels><?xml version="1.0" encoding="UTF-8" standalone="yes"?>
<Relationships xmlns="http://schemas.openxmlformats.org/package/2006/relationships"><Relationship Id="rId1" Type="http://schemas.openxmlformats.org/officeDocument/2006/relationships/tags" Target="../tags/tag68.xml"/><Relationship Id="rId2" Type="http://schemas.openxmlformats.org/officeDocument/2006/relationships/slideLayout" Target="../slideLayouts/slideLayout4.xml"/></Relationships>
</file>

<file path=ppt/slides/_rels/slide61.xml.rels><?xml version="1.0" encoding="UTF-8" standalone="yes"?>
<Relationships xmlns="http://schemas.openxmlformats.org/package/2006/relationships"><Relationship Id="rId1" Type="http://schemas.openxmlformats.org/officeDocument/2006/relationships/tags" Target="../tags/tag69.xml"/><Relationship Id="rId2" Type="http://schemas.openxmlformats.org/officeDocument/2006/relationships/slideLayout" Target="../slideLayouts/slideLayout4.xml"/></Relationships>
</file>

<file path=ppt/slides/_rels/slide62.xml.rels><?xml version="1.0" encoding="UTF-8" standalone="yes"?>
<Relationships xmlns="http://schemas.openxmlformats.org/package/2006/relationships"><Relationship Id="rId1" Type="http://schemas.openxmlformats.org/officeDocument/2006/relationships/tags" Target="../tags/tag70.xml"/><Relationship Id="rId2" Type="http://schemas.openxmlformats.org/officeDocument/2006/relationships/slideLayout" Target="../slideLayouts/slideLayout4.xml"/></Relationships>
</file>

<file path=ppt/slides/_rels/slide63.xml.rels><?xml version="1.0" encoding="UTF-8" standalone="yes"?>
<Relationships xmlns="http://schemas.openxmlformats.org/package/2006/relationships"><Relationship Id="rId1" Type="http://schemas.openxmlformats.org/officeDocument/2006/relationships/tags" Target="../tags/tag71.xml"/><Relationship Id="rId2" Type="http://schemas.openxmlformats.org/officeDocument/2006/relationships/slideLayout" Target="../slideLayouts/slideLayout4.xml"/></Relationships>
</file>

<file path=ppt/slides/_rels/slide64.xml.rels><?xml version="1.0" encoding="UTF-8" standalone="yes"?>
<Relationships xmlns="http://schemas.openxmlformats.org/package/2006/relationships"><Relationship Id="rId1" Type="http://schemas.openxmlformats.org/officeDocument/2006/relationships/tags" Target="../tags/tag72.xml"/><Relationship Id="rId2" Type="http://schemas.openxmlformats.org/officeDocument/2006/relationships/slideLayout" Target="../slideLayouts/slideLayout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tags" Target="../tags/tag73.xml"/><Relationship Id="rId2" Type="http://schemas.openxmlformats.org/officeDocument/2006/relationships/slideLayout" Target="../slideLayouts/slideLayout4.xml"/><Relationship Id="rId3" Type="http://schemas.openxmlformats.org/officeDocument/2006/relationships/hyperlink" Target="http://www.oscer.ou.edu/papers_from_rounds.php" TargetMode="Externa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tags" Target="../tags/tag74.xml"/><Relationship Id="rId2"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tags" Target="../tags/tag75.xml"/><Relationship Id="rId2" Type="http://schemas.openxmlformats.org/officeDocument/2006/relationships/slideLayout" Target="../slideLayouts/slideLayout2.xml"/><Relationship Id="rId3" Type="http://schemas.openxmlformats.org/officeDocument/2006/relationships/hyperlink" Target="http://www.oscer.ou.edu/" TargetMode="External"/></Relationships>
</file>

<file path=ppt/slides/_rels/slide85.xml.rels><?xml version="1.0" encoding="UTF-8" standalone="yes"?>
<Relationships xmlns="http://schemas.openxmlformats.org/package/2006/relationships"><Relationship Id="rId1" Type="http://schemas.openxmlformats.org/officeDocument/2006/relationships/tags" Target="../tags/tag76.xml"/><Relationship Id="rId2" Type="http://schemas.openxmlformats.org/officeDocument/2006/relationships/tags" Target="../tags/tag77.xml"/><Relationship Id="rId3"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02" name="Rectangle 2"/>
          <p:cNvSpPr>
            <a:spLocks noGrp="1" noChangeArrowheads="1"/>
          </p:cNvSpPr>
          <p:nvPr>
            <p:ph type="subTitle" idx="1"/>
          </p:nvPr>
        </p:nvSpPr>
        <p:spPr>
          <a:xfrm>
            <a:off x="685800" y="2057400"/>
            <a:ext cx="7924800" cy="1219200"/>
          </a:xfrm>
        </p:spPr>
        <p:txBody>
          <a:bodyPr/>
          <a:lstStyle/>
          <a:p>
            <a:pPr>
              <a:lnSpc>
                <a:spcPct val="70000"/>
              </a:lnSpc>
            </a:pPr>
            <a:r>
              <a:rPr lang="en-US" sz="3200" b="1"/>
              <a:t>Henry Neeman, OSCER Director</a:t>
            </a:r>
          </a:p>
          <a:p>
            <a:pPr>
              <a:lnSpc>
                <a:spcPct val="70000"/>
              </a:lnSpc>
            </a:pPr>
            <a:r>
              <a:rPr lang="en-US" sz="2000" b="1">
                <a:latin typeface="Courier New" pitchFamily="49" charset="0"/>
                <a:hlinkClick r:id="rId3"/>
              </a:rPr>
              <a:t>hneeman@ou.edu</a:t>
            </a:r>
            <a:endParaRPr lang="en-US" sz="2000" b="1">
              <a:latin typeface="Courier New" pitchFamily="49" charset="0"/>
            </a:endParaRPr>
          </a:p>
          <a:p>
            <a:pPr>
              <a:lnSpc>
                <a:spcPct val="70000"/>
              </a:lnSpc>
            </a:pPr>
            <a:r>
              <a:rPr lang="en-US" sz="2000" b="1"/>
              <a:t>OU Supercomputing Center for Education &amp; Research</a:t>
            </a:r>
          </a:p>
          <a:p>
            <a:pPr>
              <a:lnSpc>
                <a:spcPct val="70000"/>
              </a:lnSpc>
            </a:pPr>
            <a:r>
              <a:rPr lang="en-US" sz="2000" b="1"/>
              <a:t>A Division of OU Information Technology</a:t>
            </a:r>
          </a:p>
        </p:txBody>
      </p:sp>
      <p:sp>
        <p:nvSpPr>
          <p:cNvPr id="768003" name="Text Box 3"/>
          <p:cNvSpPr txBox="1">
            <a:spLocks noChangeArrowheads="1"/>
          </p:cNvSpPr>
          <p:nvPr/>
        </p:nvSpPr>
        <p:spPr bwMode="auto">
          <a:xfrm>
            <a:off x="3125788" y="5764213"/>
            <a:ext cx="3011487" cy="701675"/>
          </a:xfrm>
          <a:prstGeom prst="rect">
            <a:avLst/>
          </a:prstGeom>
          <a:noFill/>
          <a:ln w="9525">
            <a:noFill/>
            <a:miter lim="800000"/>
            <a:headEnd/>
            <a:tailEnd/>
          </a:ln>
          <a:effectLst/>
        </p:spPr>
        <p:txBody>
          <a:bodyPr wrap="none">
            <a:spAutoFit/>
          </a:bodyPr>
          <a:lstStyle/>
          <a:p>
            <a:r>
              <a:rPr lang="en-US" sz="2000" dirty="0" smtClean="0"/>
              <a:t>Wednesday October 6 2010</a:t>
            </a:r>
            <a:endParaRPr lang="en-US" sz="2000" dirty="0"/>
          </a:p>
          <a:p>
            <a:r>
              <a:rPr lang="en-US" sz="2000" dirty="0"/>
              <a:t>University of Oklahoma</a:t>
            </a:r>
          </a:p>
        </p:txBody>
      </p:sp>
      <p:sp>
        <p:nvSpPr>
          <p:cNvPr id="768004" name="Text Box 4"/>
          <p:cNvSpPr txBox="1">
            <a:spLocks noGrp="1" noChangeArrowheads="1"/>
          </p:cNvSpPr>
          <p:nvPr>
            <p:ph type="ctrTitle"/>
          </p:nvPr>
        </p:nvSpPr>
        <p:spPr>
          <a:xfrm>
            <a:off x="533400" y="381000"/>
            <a:ext cx="8229600" cy="1752600"/>
          </a:xfrm>
          <a:noFill/>
          <a:ln/>
        </p:spPr>
        <p:txBody>
          <a:bodyPr/>
          <a:lstStyle/>
          <a:p>
            <a:pPr>
              <a:lnSpc>
                <a:spcPct val="80000"/>
              </a:lnSpc>
            </a:pPr>
            <a:r>
              <a:rPr lang="en-US" sz="5400">
                <a:solidFill>
                  <a:srgbClr val="A50021"/>
                </a:solidFill>
                <a:latin typeface="Arial Black" pitchFamily="34" charset="0"/>
              </a:rPr>
              <a:t>OSCER:</a:t>
            </a:r>
            <a:br>
              <a:rPr lang="en-US" sz="5400">
                <a:solidFill>
                  <a:srgbClr val="A50021"/>
                </a:solidFill>
                <a:latin typeface="Arial Black" pitchFamily="34" charset="0"/>
              </a:rPr>
            </a:br>
            <a:r>
              <a:rPr lang="en-US" sz="5400">
                <a:solidFill>
                  <a:srgbClr val="A50021"/>
                </a:solidFill>
                <a:latin typeface="Arial Black" pitchFamily="34" charset="0"/>
              </a:rPr>
              <a:t>State of the Center</a:t>
            </a:r>
          </a:p>
        </p:txBody>
      </p:sp>
      <p:pic>
        <p:nvPicPr>
          <p:cNvPr id="768010" name="Picture 10" descr="ou201_logo"/>
          <p:cNvPicPr>
            <a:picLocks noChangeAspect="1" noChangeArrowheads="1"/>
          </p:cNvPicPr>
          <p:nvPr/>
        </p:nvPicPr>
        <p:blipFill>
          <a:blip r:embed="rId4" cstate="print"/>
          <a:srcRect/>
          <a:stretch>
            <a:fillRect/>
          </a:stretch>
        </p:blipFill>
        <p:spPr bwMode="auto">
          <a:xfrm>
            <a:off x="4392613" y="3525838"/>
            <a:ext cx="774700" cy="1096962"/>
          </a:xfrm>
          <a:prstGeom prst="rect">
            <a:avLst/>
          </a:prstGeom>
          <a:noFill/>
        </p:spPr>
      </p:pic>
      <p:pic>
        <p:nvPicPr>
          <p:cNvPr id="768011" name="Picture 11" descr="oscer_logo_crimson_20060918"/>
          <p:cNvPicPr>
            <a:picLocks noChangeAspect="1" noChangeArrowheads="1"/>
          </p:cNvPicPr>
          <p:nvPr/>
        </p:nvPicPr>
        <p:blipFill>
          <a:blip r:embed="rId5" cstate="print"/>
          <a:srcRect/>
          <a:stretch>
            <a:fillRect/>
          </a:stretch>
        </p:blipFill>
        <p:spPr bwMode="auto">
          <a:xfrm>
            <a:off x="2743200" y="3429000"/>
            <a:ext cx="1527175" cy="1116013"/>
          </a:xfrm>
          <a:prstGeom prst="rect">
            <a:avLst/>
          </a:prstGeom>
          <a:noFill/>
        </p:spPr>
      </p:pic>
      <p:pic>
        <p:nvPicPr>
          <p:cNvPr id="768012" name="Picture 12" descr="ouit_logo_small"/>
          <p:cNvPicPr>
            <a:picLocks noChangeAspect="1" noChangeArrowheads="1"/>
          </p:cNvPicPr>
          <p:nvPr/>
        </p:nvPicPr>
        <p:blipFill>
          <a:blip r:embed="rId6" cstate="print"/>
          <a:srcRect/>
          <a:stretch>
            <a:fillRect/>
          </a:stretch>
        </p:blipFill>
        <p:spPr bwMode="auto">
          <a:xfrm>
            <a:off x="5141913" y="3429000"/>
            <a:ext cx="2249487" cy="1219200"/>
          </a:xfrm>
          <a:prstGeom prst="rect">
            <a:avLst/>
          </a:prstGeom>
          <a:noFill/>
        </p:spPr>
      </p:pic>
      <p:pic>
        <p:nvPicPr>
          <p:cNvPr id="768017" name="Picture 17" descr="gpn_logo_pms_445_374"/>
          <p:cNvPicPr>
            <a:picLocks noChangeAspect="1" noChangeArrowheads="1"/>
          </p:cNvPicPr>
          <p:nvPr/>
        </p:nvPicPr>
        <p:blipFill>
          <a:blip r:embed="rId7" cstate="print"/>
          <a:srcRect/>
          <a:stretch>
            <a:fillRect/>
          </a:stretch>
        </p:blipFill>
        <p:spPr bwMode="auto">
          <a:xfrm>
            <a:off x="1676400" y="4953000"/>
            <a:ext cx="2768600" cy="641350"/>
          </a:xfrm>
          <a:prstGeom prst="rect">
            <a:avLst/>
          </a:prstGeom>
          <a:noFill/>
        </p:spPr>
      </p:pic>
      <p:pic>
        <p:nvPicPr>
          <p:cNvPr id="10" name="Picture 9" descr="okepscor_logo.jpg"/>
          <p:cNvPicPr>
            <a:picLocks noChangeAspect="1"/>
          </p:cNvPicPr>
          <p:nvPr/>
        </p:nvPicPr>
        <p:blipFill>
          <a:blip r:embed="rId8" cstate="print"/>
          <a:stretch>
            <a:fillRect/>
          </a:stretch>
        </p:blipFill>
        <p:spPr>
          <a:xfrm>
            <a:off x="5638800" y="4724400"/>
            <a:ext cx="1905000" cy="952500"/>
          </a:xfrm>
          <a:prstGeom prst="rect">
            <a:avLst/>
          </a:prstGeom>
        </p:spPr>
      </p:pic>
    </p:spTree>
    <p:custDataLst>
      <p:tags r:id="rId1"/>
    </p:custData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dirty="0"/>
              <a:t>OSCER State of the Center Address</a:t>
            </a:r>
          </a:p>
          <a:p>
            <a:r>
              <a:rPr lang="en-US" dirty="0" smtClean="0"/>
              <a:t>Wednesday October 6 2010</a:t>
            </a:r>
            <a:endParaRPr lang="en-US" dirty="0"/>
          </a:p>
        </p:txBody>
      </p:sp>
      <p:sp>
        <p:nvSpPr>
          <p:cNvPr id="5" name="Slide Number Placeholder 4"/>
          <p:cNvSpPr>
            <a:spLocks noGrp="1"/>
          </p:cNvSpPr>
          <p:nvPr>
            <p:ph type="sldNum" sz="quarter" idx="11"/>
          </p:nvPr>
        </p:nvSpPr>
        <p:spPr/>
        <p:txBody>
          <a:bodyPr/>
          <a:lstStyle/>
          <a:p>
            <a:fld id="{AF4671DE-5C4E-40C3-984F-080239C18D30}" type="slidenum">
              <a:rPr lang="en-US"/>
              <a:pPr/>
              <a:t>2</a:t>
            </a:fld>
            <a:endParaRPr lang="en-US"/>
          </a:p>
        </p:txBody>
      </p:sp>
      <p:sp>
        <p:nvSpPr>
          <p:cNvPr id="924674" name="Rectangle 2"/>
          <p:cNvSpPr>
            <a:spLocks noGrp="1" noChangeArrowheads="1"/>
          </p:cNvSpPr>
          <p:nvPr>
            <p:ph type="title"/>
          </p:nvPr>
        </p:nvSpPr>
        <p:spPr/>
        <p:txBody>
          <a:bodyPr/>
          <a:lstStyle/>
          <a:p>
            <a:r>
              <a:rPr lang="en-US" sz="3600"/>
              <a:t>Preregistration Profile</a:t>
            </a:r>
          </a:p>
        </p:txBody>
      </p:sp>
      <p:sp>
        <p:nvSpPr>
          <p:cNvPr id="924675" name="Rectangle 3"/>
          <p:cNvSpPr>
            <a:spLocks noGrp="1" noChangeArrowheads="1"/>
          </p:cNvSpPr>
          <p:nvPr>
            <p:ph type="body" idx="1"/>
          </p:nvPr>
        </p:nvSpPr>
        <p:spPr/>
        <p:txBody>
          <a:bodyPr/>
          <a:lstStyle/>
          <a:p>
            <a:r>
              <a:rPr lang="en-US" dirty="0"/>
              <a:t>Organizations</a:t>
            </a:r>
          </a:p>
          <a:p>
            <a:pPr lvl="1">
              <a:lnSpc>
                <a:spcPct val="90000"/>
              </a:lnSpc>
            </a:pPr>
            <a:r>
              <a:rPr lang="en-US" b="1" u="sng" dirty="0"/>
              <a:t>Academic</a:t>
            </a:r>
            <a:r>
              <a:rPr lang="en-US" dirty="0"/>
              <a:t>: preregistered </a:t>
            </a:r>
            <a:r>
              <a:rPr lang="en-US" dirty="0" smtClean="0"/>
              <a:t>32 </a:t>
            </a:r>
            <a:r>
              <a:rPr lang="en-US" dirty="0"/>
              <a:t>institutions in </a:t>
            </a:r>
            <a:r>
              <a:rPr lang="en-US" dirty="0" smtClean="0"/>
              <a:t>7 states (AR,IL,IN,KS,LA,OK,TX)</a:t>
            </a:r>
            <a:endParaRPr lang="en-US" dirty="0"/>
          </a:p>
          <a:p>
            <a:pPr lvl="2"/>
            <a:r>
              <a:rPr lang="en-US" dirty="0"/>
              <a:t>Includes </a:t>
            </a:r>
            <a:r>
              <a:rPr lang="en-US" dirty="0" smtClean="0"/>
              <a:t>25 </a:t>
            </a:r>
            <a:r>
              <a:rPr lang="en-US" dirty="0"/>
              <a:t>institutions in </a:t>
            </a:r>
            <a:r>
              <a:rPr lang="en-US" dirty="0" smtClean="0"/>
              <a:t>4 </a:t>
            </a:r>
            <a:r>
              <a:rPr lang="en-US" dirty="0"/>
              <a:t>EPSCoR states </a:t>
            </a:r>
            <a:r>
              <a:rPr lang="en-US" dirty="0" smtClean="0"/>
              <a:t>(AR,KS,LA,OK)</a:t>
            </a:r>
            <a:endParaRPr lang="en-US" dirty="0"/>
          </a:p>
          <a:p>
            <a:pPr lvl="1">
              <a:lnSpc>
                <a:spcPct val="80000"/>
              </a:lnSpc>
            </a:pPr>
            <a:r>
              <a:rPr lang="en-US" b="1" u="sng" dirty="0"/>
              <a:t>Industry</a:t>
            </a:r>
            <a:r>
              <a:rPr lang="en-US" dirty="0"/>
              <a:t>: preregistered </a:t>
            </a:r>
            <a:r>
              <a:rPr lang="en-US" dirty="0" smtClean="0"/>
              <a:t>21 </a:t>
            </a:r>
            <a:r>
              <a:rPr lang="en-US" dirty="0"/>
              <a:t>firms</a:t>
            </a:r>
          </a:p>
          <a:p>
            <a:pPr lvl="1">
              <a:lnSpc>
                <a:spcPct val="80000"/>
              </a:lnSpc>
            </a:pPr>
            <a:r>
              <a:rPr lang="en-US" b="1" u="sng" dirty="0"/>
              <a:t>Government</a:t>
            </a:r>
            <a:r>
              <a:rPr lang="en-US" dirty="0"/>
              <a:t>: preregistered </a:t>
            </a:r>
            <a:r>
              <a:rPr lang="en-US" dirty="0" smtClean="0"/>
              <a:t>11 </a:t>
            </a:r>
            <a:r>
              <a:rPr lang="en-US" dirty="0"/>
              <a:t>agencies (federal, state, local)</a:t>
            </a:r>
          </a:p>
          <a:p>
            <a:pPr lvl="1">
              <a:lnSpc>
                <a:spcPct val="80000"/>
              </a:lnSpc>
            </a:pPr>
            <a:r>
              <a:rPr lang="en-US" b="1" u="sng" dirty="0"/>
              <a:t>Non-governmental</a:t>
            </a:r>
            <a:r>
              <a:rPr lang="en-US" dirty="0"/>
              <a:t>: preregistered </a:t>
            </a:r>
            <a:r>
              <a:rPr lang="en-US" dirty="0" smtClean="0"/>
              <a:t>6 </a:t>
            </a:r>
            <a:r>
              <a:rPr lang="en-US" dirty="0"/>
              <a:t>organizations</a:t>
            </a:r>
          </a:p>
          <a:p>
            <a:pPr>
              <a:lnSpc>
                <a:spcPct val="80000"/>
              </a:lnSpc>
            </a:pPr>
            <a:r>
              <a:rPr lang="en-US" dirty="0"/>
              <a:t>Demographics (preregistrations)</a:t>
            </a:r>
          </a:p>
          <a:p>
            <a:pPr lvl="1">
              <a:lnSpc>
                <a:spcPct val="80000"/>
              </a:lnSpc>
            </a:pPr>
            <a:r>
              <a:rPr lang="en-US" dirty="0"/>
              <a:t>4</a:t>
            </a:r>
            <a:r>
              <a:rPr lang="en-US" dirty="0" smtClean="0"/>
              <a:t>6</a:t>
            </a:r>
            <a:r>
              <a:rPr lang="en-US" dirty="0"/>
              <a:t>% OU, </a:t>
            </a:r>
            <a:r>
              <a:rPr lang="en-US" dirty="0" smtClean="0"/>
              <a:t>54</a:t>
            </a:r>
            <a:r>
              <a:rPr lang="en-US" dirty="0"/>
              <a:t>% non-OU</a:t>
            </a:r>
          </a:p>
          <a:p>
            <a:pPr lvl="1">
              <a:lnSpc>
                <a:spcPct val="80000"/>
              </a:lnSpc>
            </a:pPr>
            <a:r>
              <a:rPr lang="en-US" dirty="0" smtClean="0"/>
              <a:t>77% </a:t>
            </a:r>
            <a:r>
              <a:rPr lang="en-US" dirty="0"/>
              <a:t>Oklahoma, </a:t>
            </a:r>
            <a:r>
              <a:rPr lang="en-US" dirty="0" smtClean="0"/>
              <a:t>23% </a:t>
            </a:r>
            <a:r>
              <a:rPr lang="en-US" dirty="0"/>
              <a:t>non-Oklahoma</a:t>
            </a:r>
          </a:p>
          <a:p>
            <a:pPr lvl="1">
              <a:lnSpc>
                <a:spcPct val="80000"/>
              </a:lnSpc>
            </a:pPr>
            <a:r>
              <a:rPr lang="en-US" dirty="0" smtClean="0"/>
              <a:t>85% </a:t>
            </a:r>
            <a:r>
              <a:rPr lang="en-US" dirty="0"/>
              <a:t>from EPSCoR states, </a:t>
            </a:r>
            <a:r>
              <a:rPr lang="en-US" dirty="0" smtClean="0"/>
              <a:t>15% </a:t>
            </a:r>
            <a:r>
              <a:rPr lang="en-US" dirty="0"/>
              <a:t>non-EPSCoR</a:t>
            </a:r>
          </a:p>
          <a:p>
            <a:pPr lvl="1">
              <a:lnSpc>
                <a:spcPct val="70000"/>
              </a:lnSpc>
            </a:pPr>
            <a:r>
              <a:rPr lang="en-US" dirty="0"/>
              <a:t>81% academic, 19% non-academic</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dirty="0"/>
              <a:t>OSCER State of the Center Address</a:t>
            </a:r>
          </a:p>
          <a:p>
            <a:r>
              <a:rPr lang="en-US" dirty="0" smtClean="0"/>
              <a:t>Wednesday October 6 2010</a:t>
            </a:r>
            <a:endParaRPr lang="en-US" dirty="0"/>
          </a:p>
        </p:txBody>
      </p:sp>
      <p:sp>
        <p:nvSpPr>
          <p:cNvPr id="5" name="Slide Number Placeholder 4"/>
          <p:cNvSpPr>
            <a:spLocks noGrp="1"/>
          </p:cNvSpPr>
          <p:nvPr>
            <p:ph type="sldNum" sz="quarter" idx="11"/>
          </p:nvPr>
        </p:nvSpPr>
        <p:spPr/>
        <p:txBody>
          <a:bodyPr/>
          <a:lstStyle/>
          <a:p>
            <a:fld id="{8AF43911-355B-473D-8AD9-B752C7F37813}" type="slidenum">
              <a:rPr lang="en-US"/>
              <a:pPr/>
              <a:t>3</a:t>
            </a:fld>
            <a:endParaRPr lang="en-US"/>
          </a:p>
        </p:txBody>
      </p:sp>
      <p:sp>
        <p:nvSpPr>
          <p:cNvPr id="920578" name="Rectangle 2"/>
          <p:cNvSpPr>
            <a:spLocks noGrp="1" noChangeArrowheads="1"/>
          </p:cNvSpPr>
          <p:nvPr>
            <p:ph type="title"/>
          </p:nvPr>
        </p:nvSpPr>
        <p:spPr/>
        <p:txBody>
          <a:bodyPr/>
          <a:lstStyle/>
          <a:p>
            <a:r>
              <a:rPr lang="en-US" dirty="0" smtClean="0"/>
              <a:t>Some Accomplishments</a:t>
            </a:r>
            <a:endParaRPr lang="en-US" dirty="0"/>
          </a:p>
        </p:txBody>
      </p:sp>
      <p:sp>
        <p:nvSpPr>
          <p:cNvPr id="920579" name="Rectangle 3"/>
          <p:cNvSpPr>
            <a:spLocks noGrp="1" noChangeArrowheads="1"/>
          </p:cNvSpPr>
          <p:nvPr>
            <p:ph type="body" idx="1"/>
          </p:nvPr>
        </p:nvSpPr>
        <p:spPr/>
        <p:txBody>
          <a:bodyPr/>
          <a:lstStyle/>
          <a:p>
            <a:r>
              <a:rPr lang="en-US" dirty="0" smtClean="0"/>
              <a:t>NSF </a:t>
            </a:r>
            <a:r>
              <a:rPr lang="en-US" dirty="0"/>
              <a:t>EPSCoR </a:t>
            </a:r>
            <a:r>
              <a:rPr lang="en-US" dirty="0" smtClean="0"/>
              <a:t>C2, MRI grants</a:t>
            </a:r>
            <a:endParaRPr lang="en-US" dirty="0"/>
          </a:p>
          <a:p>
            <a:r>
              <a:rPr lang="en-US" dirty="0"/>
              <a:t>Over </a:t>
            </a:r>
            <a:r>
              <a:rPr lang="en-US" dirty="0" smtClean="0"/>
              <a:t>4 </a:t>
            </a:r>
            <a:r>
              <a:rPr lang="en-US" dirty="0"/>
              <a:t>million batch jobs run already on Sooner, the cluster that we deployed a year ago – </a:t>
            </a:r>
            <a:r>
              <a:rPr lang="en-US" dirty="0" smtClean="0"/>
              <a:t>over 3 times all </a:t>
            </a:r>
            <a:r>
              <a:rPr lang="en-US" dirty="0"/>
              <a:t>of the jobs on the previous cluster, </a:t>
            </a:r>
            <a:r>
              <a:rPr lang="en-US" dirty="0" err="1"/>
              <a:t>Topdawg</a:t>
            </a:r>
            <a:r>
              <a:rPr lang="en-US" dirty="0"/>
              <a:t>, over its entire lifetime</a:t>
            </a:r>
            <a:r>
              <a:rPr lang="en-US" dirty="0" smtClean="0"/>
              <a:t>!</a:t>
            </a:r>
          </a:p>
          <a:p>
            <a:r>
              <a:rPr lang="en-US" dirty="0" smtClean="0"/>
              <a:t>In Oklahoma, we’ve now given the “Supercomputing in Plain English” overview talk to 11 of 13 public universities, 7 private universities, 1 tribal college and 1 high school.</a:t>
            </a:r>
          </a:p>
          <a:p>
            <a:r>
              <a:rPr lang="en-US" dirty="0" smtClean="0"/>
              <a:t>Outside Oklahoma, we’ve given that talk to 9 universities in other states and one in another country.</a:t>
            </a:r>
          </a:p>
          <a:p>
            <a:r>
              <a:rPr lang="en-US" dirty="0" smtClean="0"/>
              <a:t>MATLAB on our cluster is now available to non-OU users.</a:t>
            </a:r>
            <a:endParaRPr lang="en-US" dirty="0"/>
          </a:p>
        </p:txBody>
      </p:sp>
    </p:spTree>
    <p:custDataLst>
      <p:tags r:id="rId1"/>
    </p:custData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dirty="0"/>
              <a:t>OSCER State of the Center Address</a:t>
            </a:r>
          </a:p>
          <a:p>
            <a:r>
              <a:rPr lang="en-US" dirty="0" smtClean="0"/>
              <a:t>Wednesday October 6 2010</a:t>
            </a:r>
            <a:endParaRPr lang="en-US" dirty="0"/>
          </a:p>
        </p:txBody>
      </p:sp>
      <p:sp>
        <p:nvSpPr>
          <p:cNvPr id="5" name="Slide Number Placeholder 4"/>
          <p:cNvSpPr>
            <a:spLocks noGrp="1"/>
          </p:cNvSpPr>
          <p:nvPr>
            <p:ph type="sldNum" sz="quarter" idx="11"/>
          </p:nvPr>
        </p:nvSpPr>
        <p:spPr/>
        <p:txBody>
          <a:bodyPr/>
          <a:lstStyle/>
          <a:p>
            <a:fld id="{7CFA3959-B862-43A9-97C5-694C467FE8C2}" type="slidenum">
              <a:rPr lang="en-US"/>
              <a:pPr/>
              <a:t>4</a:t>
            </a:fld>
            <a:endParaRPr lang="en-US"/>
          </a:p>
        </p:txBody>
      </p:sp>
      <p:sp>
        <p:nvSpPr>
          <p:cNvPr id="771074" name="Rectangle 2"/>
          <p:cNvSpPr>
            <a:spLocks noGrp="1" noChangeArrowheads="1"/>
          </p:cNvSpPr>
          <p:nvPr>
            <p:ph type="title"/>
          </p:nvPr>
        </p:nvSpPr>
        <p:spPr/>
        <p:txBody>
          <a:bodyPr/>
          <a:lstStyle/>
          <a:p>
            <a:r>
              <a:rPr lang="en-US"/>
              <a:t>Outline</a:t>
            </a:r>
          </a:p>
        </p:txBody>
      </p:sp>
      <p:sp>
        <p:nvSpPr>
          <p:cNvPr id="771075" name="Rectangle 3"/>
          <p:cNvSpPr>
            <a:spLocks noGrp="1" noChangeArrowheads="1"/>
          </p:cNvSpPr>
          <p:nvPr>
            <p:ph type="body" idx="1"/>
          </p:nvPr>
        </p:nvSpPr>
        <p:spPr/>
        <p:txBody>
          <a:bodyPr/>
          <a:lstStyle/>
          <a:p>
            <a:r>
              <a:rPr lang="en-US"/>
              <a:t>Who, What, Where, When, Why, How</a:t>
            </a:r>
          </a:p>
          <a:p>
            <a:r>
              <a:rPr lang="en-US"/>
              <a:t>What Does OSCER Do?</a:t>
            </a:r>
          </a:p>
          <a:p>
            <a:pPr lvl="1"/>
            <a:r>
              <a:rPr lang="en-US"/>
              <a:t>Resources</a:t>
            </a:r>
          </a:p>
          <a:p>
            <a:pPr lvl="1"/>
            <a:r>
              <a:rPr lang="en-US"/>
              <a:t>Education</a:t>
            </a:r>
          </a:p>
          <a:p>
            <a:pPr lvl="1"/>
            <a:r>
              <a:rPr lang="en-US"/>
              <a:t>Research</a:t>
            </a:r>
          </a:p>
          <a:p>
            <a:pPr lvl="1"/>
            <a:r>
              <a:rPr lang="en-US"/>
              <a:t>Dissemination</a:t>
            </a:r>
            <a:endParaRPr lang="en-US" b="1" u="sng">
              <a:solidFill>
                <a:srgbClr val="009900"/>
              </a:solidFill>
            </a:endParaRPr>
          </a:p>
          <a:p>
            <a:r>
              <a:rPr lang="en-US"/>
              <a:t>OSCER’s Future</a:t>
            </a:r>
          </a:p>
        </p:txBody>
      </p:sp>
    </p:spTree>
    <p:custDataLst>
      <p:tags r:id="rId1"/>
    </p:custData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2098" name="Rectangle 2"/>
          <p:cNvSpPr>
            <a:spLocks noGrp="1" noChangeArrowheads="1"/>
          </p:cNvSpPr>
          <p:nvPr>
            <p:ph type="ctrTitle"/>
          </p:nvPr>
        </p:nvSpPr>
        <p:spPr/>
        <p:txBody>
          <a:bodyPr/>
          <a:lstStyle/>
          <a:p>
            <a:r>
              <a:rPr lang="en-US" sz="5400"/>
              <a:t>OSCER:</a:t>
            </a:r>
            <a:br>
              <a:rPr lang="en-US" sz="5400"/>
            </a:br>
            <a:r>
              <a:rPr lang="en-US" sz="5400"/>
              <a:t>Who, What, Where, When, Why, How</a:t>
            </a:r>
          </a:p>
        </p:txBody>
      </p:sp>
    </p:spTree>
    <p:custDataLst>
      <p:tags r:id="rId1"/>
    </p:custData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Footer Placeholder 3"/>
          <p:cNvSpPr>
            <a:spLocks noGrp="1"/>
          </p:cNvSpPr>
          <p:nvPr>
            <p:ph type="ftr" sz="quarter" idx="10"/>
          </p:nvPr>
        </p:nvSpPr>
        <p:spPr>
          <a:noFill/>
        </p:spPr>
        <p:txBody>
          <a:bodyPr/>
          <a:lstStyle/>
          <a:p>
            <a:r>
              <a:rPr lang="en-US" dirty="0" smtClean="0"/>
              <a:t>OSCER State of the Center Address</a:t>
            </a:r>
            <a:endParaRPr lang="en-US" dirty="0"/>
          </a:p>
          <a:p>
            <a:r>
              <a:rPr lang="en-US" dirty="0" smtClean="0"/>
              <a:t>Wednesday October 6 2010</a:t>
            </a:r>
            <a:endParaRPr lang="en-US" dirty="0"/>
          </a:p>
        </p:txBody>
      </p:sp>
      <p:sp>
        <p:nvSpPr>
          <p:cNvPr id="21507" name="Slide Number Placeholder 4"/>
          <p:cNvSpPr>
            <a:spLocks noGrp="1"/>
          </p:cNvSpPr>
          <p:nvPr>
            <p:ph type="sldNum" sz="quarter" idx="11"/>
          </p:nvPr>
        </p:nvSpPr>
        <p:spPr>
          <a:noFill/>
        </p:spPr>
        <p:txBody>
          <a:bodyPr/>
          <a:lstStyle/>
          <a:p>
            <a:fld id="{FD49FEFE-79DC-4A67-A93C-6EFFFF3E8858}" type="slidenum">
              <a:rPr lang="en-US"/>
              <a:pPr/>
              <a:t>6</a:t>
            </a:fld>
            <a:endParaRPr lang="en-US"/>
          </a:p>
        </p:txBody>
      </p:sp>
      <p:pic>
        <p:nvPicPr>
          <p:cNvPr id="21508" name="Picture 5" descr="ouit_logo_rgb"/>
          <p:cNvPicPr>
            <a:picLocks noChangeAspect="1" noChangeArrowheads="1"/>
          </p:cNvPicPr>
          <p:nvPr/>
        </p:nvPicPr>
        <p:blipFill>
          <a:blip r:embed="rId4" cstate="print"/>
          <a:srcRect/>
          <a:stretch>
            <a:fillRect/>
          </a:stretch>
        </p:blipFill>
        <p:spPr bwMode="auto">
          <a:xfrm>
            <a:off x="5943600" y="1828800"/>
            <a:ext cx="2667000" cy="1392238"/>
          </a:xfrm>
          <a:prstGeom prst="rect">
            <a:avLst/>
          </a:prstGeom>
          <a:noFill/>
          <a:ln w="9525">
            <a:noFill/>
            <a:miter lim="800000"/>
            <a:headEnd/>
            <a:tailEnd/>
          </a:ln>
        </p:spPr>
      </p:pic>
      <p:sp>
        <p:nvSpPr>
          <p:cNvPr id="21509" name="Rectangle 2"/>
          <p:cNvSpPr>
            <a:spLocks noGrp="1" noChangeArrowheads="1"/>
          </p:cNvSpPr>
          <p:nvPr>
            <p:ph type="title"/>
          </p:nvPr>
        </p:nvSpPr>
        <p:spPr/>
        <p:txBody>
          <a:bodyPr/>
          <a:lstStyle/>
          <a:p>
            <a:pPr eaLnBrk="1" hangingPunct="1"/>
            <a:r>
              <a:rPr lang="en-US" smtClean="0"/>
              <a:t>What is OSCER?</a:t>
            </a:r>
          </a:p>
        </p:txBody>
      </p:sp>
      <p:sp>
        <p:nvSpPr>
          <p:cNvPr id="21510" name="Rectangle 3"/>
          <p:cNvSpPr>
            <a:spLocks noGrp="1" noChangeArrowheads="1"/>
          </p:cNvSpPr>
          <p:nvPr>
            <p:ph type="body" idx="1"/>
          </p:nvPr>
        </p:nvSpPr>
        <p:spPr>
          <a:xfrm>
            <a:off x="609600" y="1219200"/>
            <a:ext cx="8001000" cy="4876800"/>
          </a:xfrm>
        </p:spPr>
        <p:txBody>
          <a:bodyPr/>
          <a:lstStyle/>
          <a:p>
            <a:pPr eaLnBrk="1" hangingPunct="1">
              <a:lnSpc>
                <a:spcPct val="90000"/>
              </a:lnSpc>
            </a:pPr>
            <a:r>
              <a:rPr lang="en-US" smtClean="0"/>
              <a:t>Multidisciplinary center</a:t>
            </a:r>
          </a:p>
          <a:p>
            <a:pPr eaLnBrk="1" hangingPunct="1">
              <a:lnSpc>
                <a:spcPct val="90000"/>
              </a:lnSpc>
            </a:pPr>
            <a:r>
              <a:rPr lang="en-US" smtClean="0"/>
              <a:t>Division of OU Information Technology</a:t>
            </a:r>
          </a:p>
          <a:p>
            <a:pPr eaLnBrk="1" hangingPunct="1">
              <a:lnSpc>
                <a:spcPct val="90000"/>
              </a:lnSpc>
            </a:pPr>
            <a:r>
              <a:rPr lang="en-US" smtClean="0"/>
              <a:t>Provides:</a:t>
            </a:r>
          </a:p>
          <a:p>
            <a:pPr lvl="1" eaLnBrk="1" hangingPunct="1">
              <a:lnSpc>
                <a:spcPct val="90000"/>
              </a:lnSpc>
            </a:pPr>
            <a:r>
              <a:rPr lang="en-US" smtClean="0"/>
              <a:t>Supercomputing </a:t>
            </a:r>
            <a:r>
              <a:rPr lang="en-US" b="1" u="sng" smtClean="0">
                <a:solidFill>
                  <a:schemeClr val="tx2"/>
                </a:solidFill>
              </a:rPr>
              <a:t>education</a:t>
            </a:r>
          </a:p>
          <a:p>
            <a:pPr lvl="1" eaLnBrk="1" hangingPunct="1">
              <a:lnSpc>
                <a:spcPct val="90000"/>
              </a:lnSpc>
            </a:pPr>
            <a:r>
              <a:rPr lang="en-US" smtClean="0"/>
              <a:t>Supercomputing </a:t>
            </a:r>
            <a:r>
              <a:rPr lang="en-US" b="1" u="sng" smtClean="0">
                <a:solidFill>
                  <a:schemeClr val="tx2"/>
                </a:solidFill>
              </a:rPr>
              <a:t>expertise</a:t>
            </a:r>
          </a:p>
          <a:p>
            <a:pPr lvl="1" eaLnBrk="1" hangingPunct="1">
              <a:lnSpc>
                <a:spcPct val="90000"/>
              </a:lnSpc>
            </a:pPr>
            <a:r>
              <a:rPr lang="en-US" smtClean="0"/>
              <a:t>Supercomputing </a:t>
            </a:r>
            <a:r>
              <a:rPr lang="en-US" b="1" u="sng" smtClean="0">
                <a:solidFill>
                  <a:schemeClr val="tx2"/>
                </a:solidFill>
              </a:rPr>
              <a:t>resources</a:t>
            </a:r>
            <a:r>
              <a:rPr lang="en-US" b="1" smtClean="0"/>
              <a:t>: </a:t>
            </a:r>
            <a:r>
              <a:rPr lang="en-US" smtClean="0"/>
              <a:t>hardware, storage, software</a:t>
            </a:r>
            <a:endParaRPr lang="en-US" b="1" smtClean="0"/>
          </a:p>
          <a:p>
            <a:pPr eaLnBrk="1" hangingPunct="1">
              <a:lnSpc>
                <a:spcPct val="80000"/>
              </a:lnSpc>
            </a:pPr>
            <a:r>
              <a:rPr lang="en-US" smtClean="0"/>
              <a:t>For:</a:t>
            </a:r>
          </a:p>
          <a:p>
            <a:pPr lvl="1" eaLnBrk="1" hangingPunct="1">
              <a:lnSpc>
                <a:spcPct val="80000"/>
              </a:lnSpc>
            </a:pPr>
            <a:r>
              <a:rPr lang="en-US" smtClean="0"/>
              <a:t>Undergrad students</a:t>
            </a:r>
          </a:p>
          <a:p>
            <a:pPr lvl="1" eaLnBrk="1" hangingPunct="1">
              <a:lnSpc>
                <a:spcPct val="80000"/>
              </a:lnSpc>
            </a:pPr>
            <a:r>
              <a:rPr lang="en-US" smtClean="0"/>
              <a:t>Grad students</a:t>
            </a:r>
          </a:p>
          <a:p>
            <a:pPr lvl="1" eaLnBrk="1" hangingPunct="1">
              <a:lnSpc>
                <a:spcPct val="80000"/>
              </a:lnSpc>
            </a:pPr>
            <a:r>
              <a:rPr lang="en-US" smtClean="0"/>
              <a:t>Staff</a:t>
            </a:r>
          </a:p>
          <a:p>
            <a:pPr lvl="1" eaLnBrk="1" hangingPunct="1">
              <a:lnSpc>
                <a:spcPct val="80000"/>
              </a:lnSpc>
            </a:pPr>
            <a:r>
              <a:rPr lang="en-US" smtClean="0"/>
              <a:t>Faculty</a:t>
            </a:r>
          </a:p>
          <a:p>
            <a:pPr lvl="1" eaLnBrk="1" hangingPunct="1">
              <a:lnSpc>
                <a:spcPct val="80000"/>
              </a:lnSpc>
            </a:pPr>
            <a:r>
              <a:rPr lang="en-US" smtClean="0"/>
              <a:t>Their collaborators (including </a:t>
            </a:r>
            <a:r>
              <a:rPr lang="en-US" b="1" u="sng" smtClean="0">
                <a:solidFill>
                  <a:srgbClr val="800080"/>
                </a:solidFill>
              </a:rPr>
              <a:t>off campus</a:t>
            </a:r>
            <a:r>
              <a:rPr lang="en-US" smtClean="0"/>
              <a:t>)</a:t>
            </a:r>
            <a:endParaRPr lang="en-US" b="1" smtClean="0"/>
          </a:p>
        </p:txBody>
      </p:sp>
      <p:sp>
        <p:nvSpPr>
          <p:cNvPr id="21511" name="Rectangle 4"/>
          <p:cNvSpPr>
            <a:spLocks noChangeArrowheads="1"/>
          </p:cNvSpPr>
          <p:nvPr>
            <p:custDataLst>
              <p:tags r:id="rId2"/>
            </p:custDataLst>
          </p:nvPr>
        </p:nvSpPr>
        <p:spPr bwMode="auto">
          <a:xfrm>
            <a:off x="0" y="0"/>
            <a:ext cx="63500" cy="63500"/>
          </a:xfrm>
          <a:prstGeom prst="rect">
            <a:avLst/>
          </a:prstGeom>
          <a:noFill/>
          <a:ln w="9525">
            <a:noFill/>
            <a:miter lim="800000"/>
            <a:headEnd/>
            <a:tailEnd/>
          </a:ln>
        </p:spPr>
        <p:txBody>
          <a:bodyPr wrap="none" anchor="ctr"/>
          <a:lstStyle/>
          <a:p>
            <a:endParaRPr lang="en-US"/>
          </a:p>
        </p:txBody>
      </p:sp>
    </p:spTree>
    <p:custDataLst>
      <p:tags r:id="rId1"/>
    </p:custData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Footer Placeholder 4"/>
          <p:cNvSpPr>
            <a:spLocks noGrp="1"/>
          </p:cNvSpPr>
          <p:nvPr>
            <p:ph type="ftr" sz="quarter" idx="10"/>
          </p:nvPr>
        </p:nvSpPr>
        <p:spPr>
          <a:noFill/>
        </p:spPr>
        <p:txBody>
          <a:bodyPr/>
          <a:lstStyle/>
          <a:p>
            <a:r>
              <a:rPr lang="en-US" dirty="0" smtClean="0"/>
              <a:t>OSCER State of the Center Address</a:t>
            </a:r>
            <a:endParaRPr lang="en-US" dirty="0"/>
          </a:p>
          <a:p>
            <a:r>
              <a:rPr lang="en-US" dirty="0" smtClean="0"/>
              <a:t>Wednesday October 6 2010</a:t>
            </a:r>
            <a:endParaRPr lang="en-US" dirty="0"/>
          </a:p>
        </p:txBody>
      </p:sp>
      <p:sp>
        <p:nvSpPr>
          <p:cNvPr id="22531" name="Slide Number Placeholder 5"/>
          <p:cNvSpPr>
            <a:spLocks noGrp="1"/>
          </p:cNvSpPr>
          <p:nvPr>
            <p:ph type="sldNum" sz="quarter" idx="11"/>
          </p:nvPr>
        </p:nvSpPr>
        <p:spPr>
          <a:noFill/>
        </p:spPr>
        <p:txBody>
          <a:bodyPr/>
          <a:lstStyle/>
          <a:p>
            <a:fld id="{917DEDBD-E9E7-4F5B-A3B3-DBDD5AC1740B}" type="slidenum">
              <a:rPr lang="en-US"/>
              <a:pPr/>
              <a:t>7</a:t>
            </a:fld>
            <a:endParaRPr lang="en-US"/>
          </a:p>
        </p:txBody>
      </p:sp>
      <p:sp>
        <p:nvSpPr>
          <p:cNvPr id="22532" name="Rectangle 2"/>
          <p:cNvSpPr>
            <a:spLocks noGrp="1" noChangeArrowheads="1"/>
          </p:cNvSpPr>
          <p:nvPr>
            <p:ph type="title"/>
          </p:nvPr>
        </p:nvSpPr>
        <p:spPr/>
        <p:txBody>
          <a:bodyPr/>
          <a:lstStyle/>
          <a:p>
            <a:pPr eaLnBrk="1" hangingPunct="1"/>
            <a:r>
              <a:rPr lang="en-US" smtClean="0"/>
              <a:t>Who is OSCER? Academic Depts</a:t>
            </a:r>
          </a:p>
        </p:txBody>
      </p:sp>
      <p:sp>
        <p:nvSpPr>
          <p:cNvPr id="22533" name="Rectangle 3"/>
          <p:cNvSpPr>
            <a:spLocks noGrp="1" noChangeArrowheads="1"/>
          </p:cNvSpPr>
          <p:nvPr>
            <p:ph type="body" sz="half" idx="1"/>
          </p:nvPr>
        </p:nvSpPr>
        <p:spPr>
          <a:xfrm>
            <a:off x="457200" y="1295400"/>
            <a:ext cx="4648200" cy="4495800"/>
          </a:xfrm>
        </p:spPr>
        <p:txBody>
          <a:bodyPr/>
          <a:lstStyle/>
          <a:p>
            <a:pPr eaLnBrk="1" hangingPunct="1">
              <a:lnSpc>
                <a:spcPct val="90000"/>
              </a:lnSpc>
            </a:pPr>
            <a:r>
              <a:rPr lang="en-US" sz="2000" smtClean="0"/>
              <a:t>Aerospace &amp; Mechanical Engr</a:t>
            </a:r>
          </a:p>
          <a:p>
            <a:pPr eaLnBrk="1" hangingPunct="1">
              <a:lnSpc>
                <a:spcPct val="80000"/>
              </a:lnSpc>
            </a:pPr>
            <a:r>
              <a:rPr lang="en-US" sz="2000" smtClean="0"/>
              <a:t>Anthropology</a:t>
            </a:r>
          </a:p>
          <a:p>
            <a:pPr eaLnBrk="1" hangingPunct="1">
              <a:lnSpc>
                <a:spcPct val="80000"/>
              </a:lnSpc>
            </a:pPr>
            <a:r>
              <a:rPr lang="en-US" sz="2000" smtClean="0"/>
              <a:t>Biochemistry &amp; Molecular Biology</a:t>
            </a:r>
          </a:p>
          <a:p>
            <a:pPr eaLnBrk="1" hangingPunct="1">
              <a:lnSpc>
                <a:spcPct val="70000"/>
              </a:lnSpc>
            </a:pPr>
            <a:r>
              <a:rPr lang="en-US" sz="2000" smtClean="0"/>
              <a:t>Biological Survey</a:t>
            </a:r>
          </a:p>
          <a:p>
            <a:pPr eaLnBrk="1" hangingPunct="1">
              <a:lnSpc>
                <a:spcPct val="80000"/>
              </a:lnSpc>
            </a:pPr>
            <a:r>
              <a:rPr lang="en-US" sz="2000" smtClean="0"/>
              <a:t>Botany &amp; Microbiology</a:t>
            </a:r>
          </a:p>
          <a:p>
            <a:pPr eaLnBrk="1" hangingPunct="1">
              <a:lnSpc>
                <a:spcPct val="80000"/>
              </a:lnSpc>
            </a:pPr>
            <a:r>
              <a:rPr lang="en-US" sz="2000" smtClean="0"/>
              <a:t>Chemical, Biological &amp; Materials Engr</a:t>
            </a:r>
          </a:p>
          <a:p>
            <a:pPr eaLnBrk="1" hangingPunct="1">
              <a:lnSpc>
                <a:spcPct val="80000"/>
              </a:lnSpc>
            </a:pPr>
            <a:r>
              <a:rPr lang="en-US" sz="2000" smtClean="0"/>
              <a:t>Chemistry &amp; Biochemistry</a:t>
            </a:r>
          </a:p>
          <a:p>
            <a:pPr eaLnBrk="1" hangingPunct="1">
              <a:lnSpc>
                <a:spcPct val="90000"/>
              </a:lnSpc>
            </a:pPr>
            <a:r>
              <a:rPr lang="en-US" sz="2000" smtClean="0"/>
              <a:t>Civil Engr &amp; Environmental Science</a:t>
            </a:r>
          </a:p>
          <a:p>
            <a:pPr eaLnBrk="1" hangingPunct="1">
              <a:lnSpc>
                <a:spcPct val="70000"/>
              </a:lnSpc>
            </a:pPr>
            <a:r>
              <a:rPr lang="en-US" sz="2000" smtClean="0"/>
              <a:t>Computer Science</a:t>
            </a:r>
          </a:p>
          <a:p>
            <a:pPr eaLnBrk="1" hangingPunct="1">
              <a:lnSpc>
                <a:spcPct val="70000"/>
              </a:lnSpc>
            </a:pPr>
            <a:r>
              <a:rPr lang="en-US" sz="2000" smtClean="0"/>
              <a:t>Economics</a:t>
            </a:r>
          </a:p>
          <a:p>
            <a:pPr eaLnBrk="1" hangingPunct="1">
              <a:lnSpc>
                <a:spcPct val="80000"/>
              </a:lnSpc>
            </a:pPr>
            <a:r>
              <a:rPr lang="en-US" sz="2000" smtClean="0"/>
              <a:t>Electrical &amp; Computer Engr</a:t>
            </a:r>
          </a:p>
          <a:p>
            <a:pPr eaLnBrk="1" hangingPunct="1">
              <a:lnSpc>
                <a:spcPct val="80000"/>
              </a:lnSpc>
            </a:pPr>
            <a:r>
              <a:rPr lang="en-US" sz="2000" smtClean="0"/>
              <a:t>Finance</a:t>
            </a:r>
          </a:p>
          <a:p>
            <a:pPr eaLnBrk="1" hangingPunct="1">
              <a:lnSpc>
                <a:spcPct val="80000"/>
              </a:lnSpc>
            </a:pPr>
            <a:r>
              <a:rPr lang="en-US" sz="2000" smtClean="0"/>
              <a:t>Health &amp; Sport Sciences</a:t>
            </a:r>
          </a:p>
        </p:txBody>
      </p:sp>
      <p:sp>
        <p:nvSpPr>
          <p:cNvPr id="22534" name="Rectangle 4"/>
          <p:cNvSpPr>
            <a:spLocks noGrp="1" noChangeArrowheads="1"/>
          </p:cNvSpPr>
          <p:nvPr>
            <p:ph type="body" sz="half" idx="2"/>
          </p:nvPr>
        </p:nvSpPr>
        <p:spPr>
          <a:xfrm>
            <a:off x="4953000" y="1295400"/>
            <a:ext cx="3733800" cy="4267200"/>
          </a:xfrm>
        </p:spPr>
        <p:txBody>
          <a:bodyPr/>
          <a:lstStyle/>
          <a:p>
            <a:pPr eaLnBrk="1" hangingPunct="1">
              <a:lnSpc>
                <a:spcPct val="90000"/>
              </a:lnSpc>
            </a:pPr>
            <a:r>
              <a:rPr lang="en-US" sz="2000" dirty="0" smtClean="0"/>
              <a:t>History of Science</a:t>
            </a:r>
          </a:p>
          <a:p>
            <a:pPr eaLnBrk="1" hangingPunct="1">
              <a:lnSpc>
                <a:spcPct val="90000"/>
              </a:lnSpc>
            </a:pPr>
            <a:r>
              <a:rPr lang="en-US" sz="2000" dirty="0" smtClean="0"/>
              <a:t>Industrial </a:t>
            </a:r>
            <a:r>
              <a:rPr lang="en-US" sz="2000" dirty="0" err="1" smtClean="0"/>
              <a:t>Engr</a:t>
            </a:r>
            <a:endParaRPr lang="en-US" sz="2000" dirty="0" smtClean="0"/>
          </a:p>
          <a:p>
            <a:pPr eaLnBrk="1" hangingPunct="1">
              <a:lnSpc>
                <a:spcPct val="70000"/>
              </a:lnSpc>
            </a:pPr>
            <a:r>
              <a:rPr lang="en-US" sz="2000" dirty="0" smtClean="0"/>
              <a:t>Geography</a:t>
            </a:r>
          </a:p>
          <a:p>
            <a:pPr eaLnBrk="1" hangingPunct="1">
              <a:lnSpc>
                <a:spcPct val="70000"/>
              </a:lnSpc>
            </a:pPr>
            <a:r>
              <a:rPr lang="en-US" sz="2000" dirty="0" smtClean="0"/>
              <a:t>Geology &amp; Geophysics</a:t>
            </a:r>
          </a:p>
          <a:p>
            <a:pPr eaLnBrk="1" hangingPunct="1">
              <a:lnSpc>
                <a:spcPct val="70000"/>
              </a:lnSpc>
            </a:pPr>
            <a:r>
              <a:rPr lang="en-US" sz="2000" dirty="0" smtClean="0"/>
              <a:t>Library &amp; Information Studies</a:t>
            </a:r>
          </a:p>
          <a:p>
            <a:pPr eaLnBrk="1" hangingPunct="1">
              <a:lnSpc>
                <a:spcPct val="90000"/>
              </a:lnSpc>
            </a:pPr>
            <a:r>
              <a:rPr lang="en-US" sz="2000" dirty="0" smtClean="0"/>
              <a:t>Mathematics</a:t>
            </a:r>
          </a:p>
          <a:p>
            <a:pPr eaLnBrk="1" hangingPunct="1">
              <a:lnSpc>
                <a:spcPct val="90000"/>
              </a:lnSpc>
            </a:pPr>
            <a:r>
              <a:rPr lang="en-US" sz="2000" dirty="0" smtClean="0"/>
              <a:t>Meteorology</a:t>
            </a:r>
          </a:p>
          <a:p>
            <a:pPr eaLnBrk="1" hangingPunct="1">
              <a:lnSpc>
                <a:spcPct val="90000"/>
              </a:lnSpc>
            </a:pPr>
            <a:r>
              <a:rPr lang="en-US" sz="2000" dirty="0" smtClean="0"/>
              <a:t>Petroleum &amp; Geological </a:t>
            </a:r>
            <a:r>
              <a:rPr lang="en-US" sz="2000" dirty="0" err="1" smtClean="0"/>
              <a:t>Engr</a:t>
            </a:r>
            <a:endParaRPr lang="en-US" sz="2000" dirty="0" smtClean="0"/>
          </a:p>
          <a:p>
            <a:pPr eaLnBrk="1" hangingPunct="1">
              <a:lnSpc>
                <a:spcPct val="70000"/>
              </a:lnSpc>
            </a:pPr>
            <a:r>
              <a:rPr lang="en-US" sz="2000" dirty="0" smtClean="0"/>
              <a:t>Physics &amp; Astronomy</a:t>
            </a:r>
          </a:p>
          <a:p>
            <a:pPr eaLnBrk="1" hangingPunct="1">
              <a:lnSpc>
                <a:spcPct val="90000"/>
              </a:lnSpc>
            </a:pPr>
            <a:r>
              <a:rPr lang="en-US" sz="2000" dirty="0" smtClean="0"/>
              <a:t>Psychology</a:t>
            </a:r>
          </a:p>
          <a:p>
            <a:pPr eaLnBrk="1" hangingPunct="1">
              <a:lnSpc>
                <a:spcPct val="90000"/>
              </a:lnSpc>
            </a:pPr>
            <a:r>
              <a:rPr lang="en-US" sz="2000" dirty="0" smtClean="0"/>
              <a:t>Radiological Sciences</a:t>
            </a:r>
          </a:p>
          <a:p>
            <a:pPr eaLnBrk="1" hangingPunct="1">
              <a:lnSpc>
                <a:spcPct val="70000"/>
              </a:lnSpc>
            </a:pPr>
            <a:r>
              <a:rPr lang="en-US" sz="2000" dirty="0" smtClean="0"/>
              <a:t>Surgery</a:t>
            </a:r>
          </a:p>
          <a:p>
            <a:pPr eaLnBrk="1" hangingPunct="1">
              <a:lnSpc>
                <a:spcPct val="90000"/>
              </a:lnSpc>
            </a:pPr>
            <a:r>
              <a:rPr lang="en-US" sz="2000" dirty="0" smtClean="0"/>
              <a:t>Zoology</a:t>
            </a:r>
          </a:p>
        </p:txBody>
      </p:sp>
      <p:sp>
        <p:nvSpPr>
          <p:cNvPr id="22535" name="Text Box 5"/>
          <p:cNvSpPr txBox="1">
            <a:spLocks noChangeArrowheads="1"/>
          </p:cNvSpPr>
          <p:nvPr/>
        </p:nvSpPr>
        <p:spPr bwMode="auto">
          <a:xfrm>
            <a:off x="533400" y="5262563"/>
            <a:ext cx="8153400" cy="915987"/>
          </a:xfrm>
          <a:prstGeom prst="rect">
            <a:avLst/>
          </a:prstGeom>
          <a:noFill/>
          <a:ln w="9525">
            <a:noFill/>
            <a:miter lim="800000"/>
            <a:headEnd/>
            <a:tailEnd/>
          </a:ln>
        </p:spPr>
        <p:txBody>
          <a:bodyPr>
            <a:spAutoFit/>
          </a:bodyPr>
          <a:lstStyle/>
          <a:p>
            <a:pPr algn="l">
              <a:lnSpc>
                <a:spcPct val="90000"/>
              </a:lnSpc>
            </a:pPr>
            <a:r>
              <a:rPr lang="en-US" sz="2000" b="1" u="sng" dirty="0">
                <a:solidFill>
                  <a:srgbClr val="008000"/>
                </a:solidFill>
              </a:rPr>
              <a:t>More than 150 faculty &amp; staff</a:t>
            </a:r>
            <a:r>
              <a:rPr lang="en-US" sz="2000" dirty="0"/>
              <a:t> in </a:t>
            </a:r>
            <a:r>
              <a:rPr lang="en-US" sz="2000" b="1" u="sng" dirty="0">
                <a:solidFill>
                  <a:srgbClr val="008000"/>
                </a:solidFill>
              </a:rPr>
              <a:t>26 </a:t>
            </a:r>
            <a:r>
              <a:rPr lang="en-US" sz="2000" b="1" u="sng" dirty="0" err="1">
                <a:solidFill>
                  <a:srgbClr val="008000"/>
                </a:solidFill>
              </a:rPr>
              <a:t>depts</a:t>
            </a:r>
            <a:r>
              <a:rPr lang="en-US" sz="2000" dirty="0"/>
              <a:t> in Colleges of Arts &amp; Sciences, Atmospheric &amp; Geographic Sciences, Business, Earth &amp; Energy, Engineering, and Medicine – with </a:t>
            </a:r>
            <a:r>
              <a:rPr lang="en-US" sz="2000" b="1" u="sng" dirty="0">
                <a:solidFill>
                  <a:srgbClr val="009900"/>
                </a:solidFill>
              </a:rPr>
              <a:t>more to come</a:t>
            </a:r>
            <a:r>
              <a:rPr lang="en-US" sz="2000" dirty="0"/>
              <a:t>!</a:t>
            </a:r>
          </a:p>
        </p:txBody>
      </p:sp>
      <p:sp>
        <p:nvSpPr>
          <p:cNvPr id="22536" name="Rectangle 6"/>
          <p:cNvSpPr>
            <a:spLocks noChangeArrowheads="1"/>
          </p:cNvSpPr>
          <p:nvPr>
            <p:custDataLst>
              <p:tags r:id="rId2"/>
            </p:custDataLst>
          </p:nvPr>
        </p:nvSpPr>
        <p:spPr bwMode="auto">
          <a:xfrm>
            <a:off x="0" y="0"/>
            <a:ext cx="63500" cy="63500"/>
          </a:xfrm>
          <a:prstGeom prst="rect">
            <a:avLst/>
          </a:prstGeom>
          <a:noFill/>
          <a:ln w="9525">
            <a:noFill/>
            <a:miter lim="800000"/>
            <a:headEnd/>
            <a:tailEnd/>
          </a:ln>
        </p:spPr>
        <p:txBody>
          <a:bodyPr wrap="none" anchor="ctr"/>
          <a:lstStyle/>
          <a:p>
            <a:endParaRPr lang="en-US"/>
          </a:p>
        </p:txBody>
      </p:sp>
      <p:grpSp>
        <p:nvGrpSpPr>
          <p:cNvPr id="2" name="Group 7"/>
          <p:cNvGrpSpPr>
            <a:grpSpLocks/>
          </p:cNvGrpSpPr>
          <p:nvPr/>
        </p:nvGrpSpPr>
        <p:grpSpPr bwMode="auto">
          <a:xfrm>
            <a:off x="6705600" y="4800600"/>
            <a:ext cx="1668463" cy="403225"/>
            <a:chOff x="672" y="3543"/>
            <a:chExt cx="1051" cy="254"/>
          </a:xfrm>
        </p:grpSpPr>
        <p:sp>
          <p:nvSpPr>
            <p:cNvPr id="22538" name="Text Box 8"/>
            <p:cNvSpPr txBox="1">
              <a:spLocks noChangeArrowheads="1"/>
            </p:cNvSpPr>
            <p:nvPr/>
          </p:nvSpPr>
          <p:spPr bwMode="auto">
            <a:xfrm>
              <a:off x="672" y="3552"/>
              <a:ext cx="240" cy="231"/>
            </a:xfrm>
            <a:prstGeom prst="rect">
              <a:avLst/>
            </a:prstGeom>
            <a:noFill/>
            <a:ln w="9525">
              <a:noFill/>
              <a:miter lim="800000"/>
              <a:headEnd/>
              <a:tailEnd/>
            </a:ln>
          </p:spPr>
          <p:txBody>
            <a:bodyPr>
              <a:spAutoFit/>
            </a:bodyPr>
            <a:lstStyle/>
            <a:p>
              <a:pPr>
                <a:spcBef>
                  <a:spcPct val="50000"/>
                </a:spcBef>
              </a:pPr>
              <a:r>
                <a:rPr lang="en-US" b="1">
                  <a:latin typeface="Arial Black" pitchFamily="34" charset="0"/>
                </a:rPr>
                <a:t>E</a:t>
              </a:r>
            </a:p>
          </p:txBody>
        </p:sp>
        <p:sp>
          <p:nvSpPr>
            <p:cNvPr id="22539" name="Text Box 9"/>
            <p:cNvSpPr txBox="1">
              <a:spLocks noChangeArrowheads="1"/>
            </p:cNvSpPr>
            <p:nvPr/>
          </p:nvSpPr>
          <p:spPr bwMode="auto">
            <a:xfrm rot="5400000">
              <a:off x="956" y="3547"/>
              <a:ext cx="240" cy="231"/>
            </a:xfrm>
            <a:prstGeom prst="rect">
              <a:avLst/>
            </a:prstGeom>
            <a:noFill/>
            <a:ln w="9525">
              <a:noFill/>
              <a:miter lim="800000"/>
              <a:headEnd/>
              <a:tailEnd/>
            </a:ln>
          </p:spPr>
          <p:txBody>
            <a:bodyPr>
              <a:spAutoFit/>
            </a:bodyPr>
            <a:lstStyle/>
            <a:p>
              <a:pPr>
                <a:spcBef>
                  <a:spcPct val="50000"/>
                </a:spcBef>
              </a:pPr>
              <a:r>
                <a:rPr lang="en-US" b="1">
                  <a:latin typeface="Arial Black" pitchFamily="34" charset="0"/>
                </a:rPr>
                <a:t>E</a:t>
              </a:r>
            </a:p>
          </p:txBody>
        </p:sp>
        <p:sp>
          <p:nvSpPr>
            <p:cNvPr id="22540" name="Text Box 10"/>
            <p:cNvSpPr txBox="1">
              <a:spLocks noChangeArrowheads="1"/>
            </p:cNvSpPr>
            <p:nvPr/>
          </p:nvSpPr>
          <p:spPr bwMode="auto">
            <a:xfrm rot="10800000">
              <a:off x="1248" y="3552"/>
              <a:ext cx="240" cy="231"/>
            </a:xfrm>
            <a:prstGeom prst="rect">
              <a:avLst/>
            </a:prstGeom>
            <a:noFill/>
            <a:ln w="9525">
              <a:noFill/>
              <a:miter lim="800000"/>
              <a:headEnd/>
              <a:tailEnd/>
            </a:ln>
          </p:spPr>
          <p:txBody>
            <a:bodyPr>
              <a:spAutoFit/>
            </a:bodyPr>
            <a:lstStyle/>
            <a:p>
              <a:pPr>
                <a:spcBef>
                  <a:spcPct val="50000"/>
                </a:spcBef>
              </a:pPr>
              <a:r>
                <a:rPr lang="en-US" b="1">
                  <a:latin typeface="Arial Black" pitchFamily="34" charset="0"/>
                </a:rPr>
                <a:t>E</a:t>
              </a:r>
            </a:p>
          </p:txBody>
        </p:sp>
        <p:sp>
          <p:nvSpPr>
            <p:cNvPr id="22541" name="Text Box 11"/>
            <p:cNvSpPr txBox="1">
              <a:spLocks noChangeArrowheads="1"/>
            </p:cNvSpPr>
            <p:nvPr/>
          </p:nvSpPr>
          <p:spPr bwMode="auto">
            <a:xfrm rot="-5400000">
              <a:off x="1488" y="3561"/>
              <a:ext cx="240" cy="231"/>
            </a:xfrm>
            <a:prstGeom prst="rect">
              <a:avLst/>
            </a:prstGeom>
            <a:noFill/>
            <a:ln w="9525">
              <a:noFill/>
              <a:miter lim="800000"/>
              <a:headEnd/>
              <a:tailEnd/>
            </a:ln>
          </p:spPr>
          <p:txBody>
            <a:bodyPr>
              <a:spAutoFit/>
            </a:bodyPr>
            <a:lstStyle/>
            <a:p>
              <a:pPr>
                <a:spcBef>
                  <a:spcPct val="50000"/>
                </a:spcBef>
              </a:pPr>
              <a:r>
                <a:rPr lang="en-US" b="1">
                  <a:latin typeface="Arial Black" pitchFamily="34" charset="0"/>
                </a:rPr>
                <a:t>E</a:t>
              </a:r>
            </a:p>
          </p:txBody>
        </p:sp>
      </p:grpSp>
    </p:spTree>
    <p:custDataLst>
      <p:tags r:id="rId1"/>
    </p:custData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Footer Placeholder 4"/>
          <p:cNvSpPr>
            <a:spLocks noGrp="1"/>
          </p:cNvSpPr>
          <p:nvPr>
            <p:ph type="ftr" sz="quarter" idx="10"/>
          </p:nvPr>
        </p:nvSpPr>
        <p:spPr/>
        <p:txBody>
          <a:bodyPr/>
          <a:lstStyle/>
          <a:p>
            <a:r>
              <a:rPr lang="en-US" dirty="0"/>
              <a:t>OSCER State of the Center Address</a:t>
            </a:r>
          </a:p>
          <a:p>
            <a:r>
              <a:rPr lang="en-US" dirty="0" smtClean="0"/>
              <a:t>Wednesday October 6 2010</a:t>
            </a:r>
            <a:endParaRPr lang="en-US" dirty="0"/>
          </a:p>
        </p:txBody>
      </p:sp>
      <p:sp>
        <p:nvSpPr>
          <p:cNvPr id="12" name="Slide Number Placeholder 5"/>
          <p:cNvSpPr>
            <a:spLocks noGrp="1"/>
          </p:cNvSpPr>
          <p:nvPr>
            <p:ph type="sldNum" sz="quarter" idx="11"/>
          </p:nvPr>
        </p:nvSpPr>
        <p:spPr/>
        <p:txBody>
          <a:bodyPr/>
          <a:lstStyle/>
          <a:p>
            <a:fld id="{73AFEB89-B0E5-43C7-961A-8BE61BFA35B4}" type="slidenum">
              <a:rPr lang="en-US"/>
              <a:pPr/>
              <a:t>8</a:t>
            </a:fld>
            <a:endParaRPr lang="en-US"/>
          </a:p>
        </p:txBody>
      </p:sp>
      <p:sp>
        <p:nvSpPr>
          <p:cNvPr id="775170" name="Rectangle 2"/>
          <p:cNvSpPr>
            <a:spLocks noGrp="1" noChangeArrowheads="1"/>
          </p:cNvSpPr>
          <p:nvPr>
            <p:ph type="title"/>
          </p:nvPr>
        </p:nvSpPr>
        <p:spPr/>
        <p:txBody>
          <a:bodyPr/>
          <a:lstStyle/>
          <a:p>
            <a:r>
              <a:rPr lang="en-US"/>
              <a:t>Who is OSCER? OU Groups</a:t>
            </a:r>
          </a:p>
        </p:txBody>
      </p:sp>
      <p:sp>
        <p:nvSpPr>
          <p:cNvPr id="775171" name="Rectangle 3"/>
          <p:cNvSpPr>
            <a:spLocks noGrp="1" noChangeArrowheads="1"/>
          </p:cNvSpPr>
          <p:nvPr>
            <p:ph type="body" sz="half" idx="1"/>
          </p:nvPr>
        </p:nvSpPr>
        <p:spPr>
          <a:xfrm>
            <a:off x="381000" y="1295400"/>
            <a:ext cx="4191000" cy="4648200"/>
          </a:xfrm>
        </p:spPr>
        <p:txBody>
          <a:bodyPr/>
          <a:lstStyle/>
          <a:p>
            <a:pPr marL="381000" indent="-381000">
              <a:buClr>
                <a:schemeClr val="tx1"/>
              </a:buClr>
              <a:buSzTx/>
              <a:buFont typeface="Wingdings" pitchFamily="2" charset="2"/>
              <a:buAutoNum type="arabicPeriod"/>
            </a:pPr>
            <a:r>
              <a:rPr lang="en-US" sz="1800"/>
              <a:t>Advanced Center for Genome Technology</a:t>
            </a:r>
          </a:p>
          <a:p>
            <a:pPr marL="381000" indent="-381000">
              <a:buClr>
                <a:schemeClr val="tx1"/>
              </a:buClr>
              <a:buSzTx/>
              <a:buFont typeface="Wingdings" pitchFamily="2" charset="2"/>
              <a:buAutoNum type="arabicPeriod"/>
            </a:pPr>
            <a:r>
              <a:rPr lang="en-US" sz="1800"/>
              <a:t>Center for Analysis &amp; Prediction of Storms</a:t>
            </a:r>
          </a:p>
          <a:p>
            <a:pPr marL="381000" indent="-381000">
              <a:buClr>
                <a:schemeClr val="tx1"/>
              </a:buClr>
              <a:buSzTx/>
              <a:buFont typeface="Wingdings" pitchFamily="2" charset="2"/>
              <a:buAutoNum type="arabicPeriod"/>
            </a:pPr>
            <a:r>
              <a:rPr lang="en-US" sz="1800"/>
              <a:t>Center for Aircraft &amp; Systems/Support Infrastructure</a:t>
            </a:r>
          </a:p>
          <a:p>
            <a:pPr marL="381000" indent="-381000">
              <a:buClr>
                <a:schemeClr val="tx1"/>
              </a:buClr>
              <a:buSzTx/>
              <a:buFont typeface="Wingdings" pitchFamily="2" charset="2"/>
              <a:buAutoNum type="arabicPeriod"/>
            </a:pPr>
            <a:r>
              <a:rPr lang="en-US" sz="1800"/>
              <a:t>Cooperative Institute for Mesoscale Meteorological Studies</a:t>
            </a:r>
          </a:p>
          <a:p>
            <a:pPr marL="381000" indent="-381000">
              <a:buClr>
                <a:schemeClr val="tx1"/>
              </a:buClr>
              <a:buSzTx/>
              <a:buFont typeface="Wingdings" pitchFamily="2" charset="2"/>
              <a:buAutoNum type="arabicPeriod"/>
            </a:pPr>
            <a:r>
              <a:rPr lang="en-US" sz="1800"/>
              <a:t>Center for Engineering Optimization</a:t>
            </a:r>
          </a:p>
          <a:p>
            <a:pPr marL="381000" indent="-381000">
              <a:buClr>
                <a:schemeClr val="tx1"/>
              </a:buClr>
              <a:buSzTx/>
              <a:buFont typeface="Wingdings" pitchFamily="2" charset="2"/>
              <a:buAutoNum type="arabicPeriod"/>
            </a:pPr>
            <a:r>
              <a:rPr lang="en-US" sz="1800"/>
              <a:t>Fears Structural Engineering Laboratory</a:t>
            </a:r>
          </a:p>
          <a:p>
            <a:pPr marL="381000" indent="-381000">
              <a:buClr>
                <a:schemeClr val="tx1"/>
              </a:buClr>
              <a:buSzTx/>
              <a:buFont typeface="Wingdings" pitchFamily="2" charset="2"/>
              <a:buAutoNum type="arabicPeriod"/>
            </a:pPr>
            <a:r>
              <a:rPr lang="en-US" sz="1800"/>
              <a:t>Human Technology Interaction Center</a:t>
            </a:r>
          </a:p>
          <a:p>
            <a:pPr marL="381000" indent="-381000">
              <a:buClr>
                <a:schemeClr val="tx1"/>
              </a:buClr>
              <a:buSzTx/>
              <a:buFont typeface="Wingdings" pitchFamily="2" charset="2"/>
              <a:buAutoNum type="arabicPeriod"/>
            </a:pPr>
            <a:r>
              <a:rPr lang="en-US" sz="1800"/>
              <a:t>Institute of Exploration &amp; Development Geosciences</a:t>
            </a:r>
          </a:p>
        </p:txBody>
      </p:sp>
      <p:sp>
        <p:nvSpPr>
          <p:cNvPr id="775172" name="Rectangle 4"/>
          <p:cNvSpPr>
            <a:spLocks noGrp="1" noChangeArrowheads="1"/>
          </p:cNvSpPr>
          <p:nvPr>
            <p:ph type="body" sz="half" idx="2"/>
          </p:nvPr>
        </p:nvSpPr>
        <p:spPr>
          <a:xfrm>
            <a:off x="4495800" y="1295400"/>
            <a:ext cx="4419600" cy="4953000"/>
          </a:xfrm>
        </p:spPr>
        <p:txBody>
          <a:bodyPr/>
          <a:lstStyle/>
          <a:p>
            <a:pPr marL="381000" indent="-381000">
              <a:buClr>
                <a:schemeClr val="tx1"/>
              </a:buClr>
              <a:buSzTx/>
              <a:buFont typeface="Wingdings" pitchFamily="2" charset="2"/>
              <a:buAutoNum type="arabicPeriod" startAt="9"/>
            </a:pPr>
            <a:r>
              <a:rPr lang="en-US" sz="1800"/>
              <a:t>Instructional Development Program</a:t>
            </a:r>
          </a:p>
          <a:p>
            <a:pPr marL="381000" indent="-381000">
              <a:lnSpc>
                <a:spcPct val="90000"/>
              </a:lnSpc>
              <a:buClr>
                <a:schemeClr val="tx1"/>
              </a:buClr>
              <a:buSzTx/>
              <a:buFont typeface="Wingdings" pitchFamily="2" charset="2"/>
              <a:buAutoNum type="arabicPeriod" startAt="9"/>
            </a:pPr>
            <a:r>
              <a:rPr lang="en-US" sz="1800"/>
              <a:t>Interaction, Discovery, Exploration, Adaptation Laboratory</a:t>
            </a:r>
          </a:p>
          <a:p>
            <a:pPr marL="381000" indent="-381000">
              <a:lnSpc>
                <a:spcPct val="70000"/>
              </a:lnSpc>
              <a:buClr>
                <a:schemeClr val="tx1"/>
              </a:buClr>
              <a:buSzTx/>
              <a:buFont typeface="Wingdings" pitchFamily="2" charset="2"/>
              <a:buAutoNum type="arabicPeriod" startAt="9"/>
            </a:pPr>
            <a:r>
              <a:rPr lang="en-US" sz="1800"/>
              <a:t>Microarray Core Facility</a:t>
            </a:r>
          </a:p>
          <a:p>
            <a:pPr marL="381000" indent="-381000">
              <a:buClr>
                <a:schemeClr val="tx1"/>
              </a:buClr>
              <a:buSzTx/>
              <a:buFont typeface="Wingdings" pitchFamily="2" charset="2"/>
              <a:buAutoNum type="arabicPeriod" startAt="9"/>
            </a:pPr>
            <a:r>
              <a:rPr lang="en-US" sz="1800"/>
              <a:t>OU Information Technology</a:t>
            </a:r>
          </a:p>
          <a:p>
            <a:pPr marL="381000" indent="-381000">
              <a:buClr>
                <a:schemeClr val="tx1"/>
              </a:buClr>
              <a:buSzTx/>
              <a:buFont typeface="Wingdings" pitchFamily="2" charset="2"/>
              <a:buAutoNum type="arabicPeriod" startAt="9"/>
            </a:pPr>
            <a:r>
              <a:rPr lang="en-US" sz="1800"/>
              <a:t>OU Office of the VP for Research</a:t>
            </a:r>
          </a:p>
          <a:p>
            <a:pPr marL="381000" indent="-381000">
              <a:buClr>
                <a:schemeClr val="tx1"/>
              </a:buClr>
              <a:buSzTx/>
              <a:buFont typeface="Wingdings" pitchFamily="2" charset="2"/>
              <a:buAutoNum type="arabicPeriod" startAt="9"/>
            </a:pPr>
            <a:r>
              <a:rPr lang="en-US" sz="1800"/>
              <a:t>Oklahoma Center for High Energy Physics</a:t>
            </a:r>
          </a:p>
          <a:p>
            <a:pPr marL="381000" indent="-381000">
              <a:buClr>
                <a:schemeClr val="tx1"/>
              </a:buClr>
              <a:buSzTx/>
              <a:buFont typeface="Wingdings" pitchFamily="2" charset="2"/>
              <a:buAutoNum type="arabicPeriod" startAt="9"/>
            </a:pPr>
            <a:r>
              <a:rPr lang="en-US" sz="1800"/>
              <a:t>Robotics, Evolution, Adaptation, and Learning Laboratory</a:t>
            </a:r>
          </a:p>
          <a:p>
            <a:pPr marL="381000" indent="-381000">
              <a:buClr>
                <a:schemeClr val="tx1"/>
              </a:buClr>
              <a:buSzTx/>
              <a:buFont typeface="Wingdings" pitchFamily="2" charset="2"/>
              <a:buAutoNum type="arabicPeriod" startAt="9"/>
            </a:pPr>
            <a:r>
              <a:rPr lang="en-US" sz="1800"/>
              <a:t>Sasaki Applied Meteorology Research Institute</a:t>
            </a:r>
          </a:p>
          <a:p>
            <a:pPr marL="381000" indent="-381000">
              <a:buClr>
                <a:schemeClr val="tx1"/>
              </a:buClr>
              <a:buSzTx/>
              <a:buFont typeface="Wingdings" pitchFamily="2" charset="2"/>
              <a:buAutoNum type="arabicPeriod" startAt="9"/>
            </a:pPr>
            <a:r>
              <a:rPr lang="en-US" sz="1800"/>
              <a:t>Symbiotic Computing Laboratory</a:t>
            </a:r>
          </a:p>
        </p:txBody>
      </p:sp>
      <p:grpSp>
        <p:nvGrpSpPr>
          <p:cNvPr id="2" name="Group 5"/>
          <p:cNvGrpSpPr>
            <a:grpSpLocks/>
          </p:cNvGrpSpPr>
          <p:nvPr/>
        </p:nvGrpSpPr>
        <p:grpSpPr bwMode="auto">
          <a:xfrm>
            <a:off x="3505200" y="5486400"/>
            <a:ext cx="1668463" cy="403225"/>
            <a:chOff x="672" y="3543"/>
            <a:chExt cx="1051" cy="254"/>
          </a:xfrm>
        </p:grpSpPr>
        <p:sp>
          <p:nvSpPr>
            <p:cNvPr id="775174" name="Text Box 6"/>
            <p:cNvSpPr txBox="1">
              <a:spLocks noChangeArrowheads="1"/>
            </p:cNvSpPr>
            <p:nvPr/>
          </p:nvSpPr>
          <p:spPr bwMode="auto">
            <a:xfrm>
              <a:off x="672" y="3552"/>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sp>
          <p:nvSpPr>
            <p:cNvPr id="775175" name="Text Box 7"/>
            <p:cNvSpPr txBox="1">
              <a:spLocks noChangeArrowheads="1"/>
            </p:cNvSpPr>
            <p:nvPr/>
          </p:nvSpPr>
          <p:spPr bwMode="auto">
            <a:xfrm rot="5400000">
              <a:off x="956" y="3547"/>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sp>
          <p:nvSpPr>
            <p:cNvPr id="775176" name="Text Box 8"/>
            <p:cNvSpPr txBox="1">
              <a:spLocks noChangeArrowheads="1"/>
            </p:cNvSpPr>
            <p:nvPr/>
          </p:nvSpPr>
          <p:spPr bwMode="auto">
            <a:xfrm rot="10800000">
              <a:off x="1248" y="3552"/>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sp>
          <p:nvSpPr>
            <p:cNvPr id="775177" name="Text Box 9"/>
            <p:cNvSpPr txBox="1">
              <a:spLocks noChangeArrowheads="1"/>
            </p:cNvSpPr>
            <p:nvPr/>
          </p:nvSpPr>
          <p:spPr bwMode="auto">
            <a:xfrm rot="16200000">
              <a:off x="1488" y="3561"/>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grpSp>
      <p:sp>
        <p:nvSpPr>
          <p:cNvPr id="775178" name="Rectangle 10"/>
          <p:cNvSpPr>
            <a:spLocks noChangeArrowheads="1"/>
          </p:cNvSpPr>
          <p:nvPr>
            <p:custDataLst>
              <p:tags r:id="rId2"/>
            </p:custDataLst>
          </p:nvPr>
        </p:nvSpPr>
        <p:spPr bwMode="auto">
          <a:xfrm>
            <a:off x="0" y="0"/>
            <a:ext cx="63500" cy="63500"/>
          </a:xfrm>
          <a:prstGeom prst="rect">
            <a:avLst/>
          </a:prstGeom>
          <a:noFill/>
          <a:ln w="9525">
            <a:noFill/>
            <a:miter lim="800000"/>
            <a:headEnd/>
            <a:tailEnd/>
          </a:ln>
          <a:effectLst/>
        </p:spPr>
        <p:txBody>
          <a:bodyPr wrap="none" anchor="ctr"/>
          <a:lstStyle/>
          <a:p>
            <a:endParaRPr lang="en-US"/>
          </a:p>
        </p:txBody>
      </p:sp>
    </p:spTree>
    <p:custDataLst>
      <p:tags r:id="rId1"/>
    </p:custData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0"/>
          </p:nvPr>
        </p:nvSpPr>
        <p:spPr/>
        <p:txBody>
          <a:bodyPr/>
          <a:lstStyle/>
          <a:p>
            <a:r>
              <a:rPr lang="en-US" dirty="0"/>
              <a:t>OSCER State of the Center Address</a:t>
            </a:r>
          </a:p>
          <a:p>
            <a:r>
              <a:rPr lang="en-US" dirty="0" smtClean="0"/>
              <a:t>Wednesday October 6 2010</a:t>
            </a:r>
            <a:endParaRPr lang="en-US" dirty="0"/>
          </a:p>
        </p:txBody>
      </p:sp>
      <p:sp>
        <p:nvSpPr>
          <p:cNvPr id="6" name="Slide Number Placeholder 5"/>
          <p:cNvSpPr>
            <a:spLocks noGrp="1"/>
          </p:cNvSpPr>
          <p:nvPr>
            <p:ph type="sldNum" sz="quarter" idx="11"/>
          </p:nvPr>
        </p:nvSpPr>
        <p:spPr/>
        <p:txBody>
          <a:bodyPr/>
          <a:lstStyle/>
          <a:p>
            <a:fld id="{17069B34-38BA-4DAC-B3A2-B0643FD5F421}" type="slidenum">
              <a:rPr lang="en-US"/>
              <a:pPr/>
              <a:t>9</a:t>
            </a:fld>
            <a:endParaRPr lang="en-US"/>
          </a:p>
        </p:txBody>
      </p:sp>
      <p:sp>
        <p:nvSpPr>
          <p:cNvPr id="929794" name="Rectangle 2"/>
          <p:cNvSpPr>
            <a:spLocks noGrp="1" noChangeArrowheads="1"/>
          </p:cNvSpPr>
          <p:nvPr>
            <p:ph type="title"/>
          </p:nvPr>
        </p:nvSpPr>
        <p:spPr/>
        <p:txBody>
          <a:bodyPr/>
          <a:lstStyle/>
          <a:p>
            <a:r>
              <a:rPr lang="en-US" sz="3600" dirty="0"/>
              <a:t>Oklahoma Collaborators</a:t>
            </a:r>
          </a:p>
        </p:txBody>
      </p:sp>
      <p:sp>
        <p:nvSpPr>
          <p:cNvPr id="929795" name="Rectangle 3"/>
          <p:cNvSpPr>
            <a:spLocks noGrp="1" noChangeArrowheads="1"/>
          </p:cNvSpPr>
          <p:nvPr>
            <p:ph type="body" sz="half" idx="1"/>
          </p:nvPr>
        </p:nvSpPr>
        <p:spPr>
          <a:xfrm>
            <a:off x="609600" y="1371600"/>
            <a:ext cx="4267200" cy="5105400"/>
          </a:xfrm>
        </p:spPr>
        <p:txBody>
          <a:bodyPr/>
          <a:lstStyle/>
          <a:p>
            <a:pPr marL="381000" indent="-381000">
              <a:lnSpc>
                <a:spcPct val="80000"/>
              </a:lnSpc>
              <a:buClr>
                <a:schemeClr val="tx1"/>
              </a:buClr>
              <a:buSzTx/>
              <a:buFont typeface="Wingdings" pitchFamily="2" charset="2"/>
              <a:buAutoNum type="arabicPeriod"/>
            </a:pPr>
            <a:r>
              <a:rPr lang="en-US" sz="1800" dirty="0"/>
              <a:t>Cameron </a:t>
            </a:r>
            <a:r>
              <a:rPr lang="en-US" sz="1800" dirty="0" smtClean="0"/>
              <a:t>U </a:t>
            </a:r>
            <a:r>
              <a:rPr lang="en-US" sz="1800" dirty="0"/>
              <a:t>(</a:t>
            </a:r>
            <a:r>
              <a:rPr lang="en-US" sz="1800" b="1" dirty="0">
                <a:solidFill>
                  <a:schemeClr val="hlink"/>
                </a:solidFill>
              </a:rPr>
              <a:t>masters)</a:t>
            </a:r>
            <a:endParaRPr lang="en-US" sz="1800" dirty="0"/>
          </a:p>
          <a:p>
            <a:pPr marL="381000" indent="-381000">
              <a:lnSpc>
                <a:spcPct val="80000"/>
              </a:lnSpc>
              <a:buClr>
                <a:schemeClr val="tx1"/>
              </a:buClr>
              <a:buSzTx/>
              <a:buFont typeface="Wingdings" pitchFamily="2" charset="2"/>
              <a:buAutoNum type="arabicPeriod"/>
            </a:pPr>
            <a:r>
              <a:rPr lang="en-US" sz="1800" dirty="0"/>
              <a:t>East Central </a:t>
            </a:r>
            <a:r>
              <a:rPr lang="en-US" sz="1800" dirty="0" smtClean="0"/>
              <a:t>U </a:t>
            </a:r>
            <a:r>
              <a:rPr lang="en-US" sz="1800" dirty="0"/>
              <a:t>(</a:t>
            </a:r>
            <a:r>
              <a:rPr lang="en-US" sz="1800" b="1" dirty="0">
                <a:solidFill>
                  <a:schemeClr val="hlink"/>
                </a:solidFill>
              </a:rPr>
              <a:t>masters</a:t>
            </a:r>
            <a:r>
              <a:rPr lang="en-US" sz="1800" dirty="0"/>
              <a:t>)</a:t>
            </a:r>
          </a:p>
          <a:p>
            <a:pPr marL="381000" indent="-381000">
              <a:lnSpc>
                <a:spcPct val="90000"/>
              </a:lnSpc>
              <a:buClr>
                <a:schemeClr val="tx1"/>
              </a:buClr>
              <a:buSzTx/>
              <a:buFont typeface="Wingdings" pitchFamily="2" charset="2"/>
              <a:buAutoNum type="arabicPeriod"/>
            </a:pPr>
            <a:r>
              <a:rPr lang="en-US" sz="1800" dirty="0"/>
              <a:t>Langston </a:t>
            </a:r>
            <a:r>
              <a:rPr lang="en-US" sz="1800" dirty="0" smtClean="0"/>
              <a:t>U </a:t>
            </a:r>
            <a:r>
              <a:rPr lang="en-US" sz="1800" dirty="0"/>
              <a:t>(</a:t>
            </a:r>
            <a:r>
              <a:rPr lang="en-US" sz="1800" b="1" dirty="0">
                <a:solidFill>
                  <a:srgbClr val="008000"/>
                </a:solidFill>
              </a:rPr>
              <a:t>minority-serving</a:t>
            </a:r>
            <a:r>
              <a:rPr lang="en-US" sz="1800" dirty="0"/>
              <a:t>, </a:t>
            </a:r>
            <a:r>
              <a:rPr lang="en-US" sz="1800" b="1" dirty="0">
                <a:solidFill>
                  <a:schemeClr val="hlink"/>
                </a:solidFill>
              </a:rPr>
              <a:t>masters</a:t>
            </a:r>
            <a:r>
              <a:rPr lang="en-US" sz="1800" dirty="0"/>
              <a:t>)</a:t>
            </a:r>
          </a:p>
          <a:p>
            <a:pPr marL="381000" indent="-381000">
              <a:lnSpc>
                <a:spcPct val="90000"/>
              </a:lnSpc>
              <a:buClr>
                <a:schemeClr val="tx1"/>
              </a:buClr>
              <a:buSzTx/>
              <a:buFont typeface="Wingdings" pitchFamily="2" charset="2"/>
              <a:buAutoNum type="arabicPeriod"/>
            </a:pPr>
            <a:r>
              <a:rPr lang="en-US" sz="1800" dirty="0"/>
              <a:t>NOAA National Severe Storms Laboratory</a:t>
            </a:r>
          </a:p>
          <a:p>
            <a:pPr marL="381000" indent="-381000">
              <a:lnSpc>
                <a:spcPct val="80000"/>
              </a:lnSpc>
              <a:buClr>
                <a:schemeClr val="tx1"/>
              </a:buClr>
              <a:buSzTx/>
              <a:buFont typeface="Wingdings" pitchFamily="2" charset="2"/>
              <a:buAutoNum type="arabicPeriod"/>
            </a:pPr>
            <a:r>
              <a:rPr lang="en-US" sz="1800" dirty="0"/>
              <a:t>NOAA Storm Prediction Center</a:t>
            </a:r>
          </a:p>
          <a:p>
            <a:pPr marL="381000" indent="-381000">
              <a:lnSpc>
                <a:spcPct val="90000"/>
              </a:lnSpc>
              <a:buClr>
                <a:schemeClr val="tx1"/>
              </a:buClr>
              <a:buSzTx/>
              <a:buFont typeface="Wingdings" pitchFamily="2" charset="2"/>
              <a:buAutoNum type="arabicPeriod"/>
            </a:pPr>
            <a:r>
              <a:rPr lang="en-US" sz="1800" dirty="0" smtClean="0"/>
              <a:t>Northeastern State U </a:t>
            </a:r>
            <a:r>
              <a:rPr lang="en-US" sz="1800" dirty="0" smtClean="0">
                <a:solidFill>
                  <a:srgbClr val="CC0099"/>
                </a:solidFill>
              </a:rPr>
              <a:t> </a:t>
            </a:r>
            <a:r>
              <a:rPr lang="en-US" sz="1800" dirty="0" smtClean="0"/>
              <a:t>(</a:t>
            </a:r>
            <a:r>
              <a:rPr lang="en-US" sz="1800" b="1" dirty="0">
                <a:solidFill>
                  <a:schemeClr val="hlink"/>
                </a:solidFill>
              </a:rPr>
              <a:t>masters)</a:t>
            </a:r>
            <a:endParaRPr lang="en-US" sz="1800" dirty="0"/>
          </a:p>
          <a:p>
            <a:pPr marL="381000" indent="-381000">
              <a:lnSpc>
                <a:spcPct val="90000"/>
              </a:lnSpc>
              <a:buClr>
                <a:schemeClr val="tx1"/>
              </a:buClr>
              <a:buSzTx/>
              <a:buFont typeface="Wingdings" pitchFamily="2" charset="2"/>
              <a:buAutoNum type="arabicPeriod"/>
            </a:pPr>
            <a:r>
              <a:rPr lang="en-US" sz="1800" dirty="0"/>
              <a:t>Oklahoma Baptist </a:t>
            </a:r>
            <a:r>
              <a:rPr lang="en-US" sz="1800" dirty="0" smtClean="0"/>
              <a:t>U </a:t>
            </a:r>
            <a:r>
              <a:rPr lang="en-US" sz="1800" dirty="0"/>
              <a:t>(</a:t>
            </a:r>
            <a:r>
              <a:rPr lang="en-US" sz="1800" b="1" dirty="0">
                <a:solidFill>
                  <a:schemeClr val="hlink"/>
                </a:solidFill>
              </a:rPr>
              <a:t>bachelors</a:t>
            </a:r>
            <a:r>
              <a:rPr lang="en-US" sz="1800" dirty="0"/>
              <a:t>)</a:t>
            </a:r>
          </a:p>
          <a:p>
            <a:pPr marL="381000" indent="-381000">
              <a:lnSpc>
                <a:spcPct val="90000"/>
              </a:lnSpc>
              <a:buClr>
                <a:schemeClr val="tx1"/>
              </a:buClr>
              <a:buSzTx/>
              <a:buFont typeface="Wingdings" pitchFamily="2" charset="2"/>
              <a:buAutoNum type="arabicPeriod"/>
            </a:pPr>
            <a:r>
              <a:rPr lang="en-US" sz="1800" dirty="0"/>
              <a:t>Oklahoma City </a:t>
            </a:r>
            <a:r>
              <a:rPr lang="en-US" sz="1800" dirty="0" smtClean="0"/>
              <a:t>U </a:t>
            </a:r>
            <a:r>
              <a:rPr lang="en-US" sz="1800" dirty="0"/>
              <a:t>(</a:t>
            </a:r>
            <a:r>
              <a:rPr lang="en-US" sz="1800" b="1" dirty="0">
                <a:solidFill>
                  <a:schemeClr val="hlink"/>
                </a:solidFill>
              </a:rPr>
              <a:t>masters</a:t>
            </a:r>
            <a:r>
              <a:rPr lang="en-US" sz="1800" dirty="0"/>
              <a:t>)</a:t>
            </a:r>
          </a:p>
          <a:p>
            <a:pPr marL="381000" indent="-381000">
              <a:lnSpc>
                <a:spcPct val="70000"/>
              </a:lnSpc>
              <a:buClr>
                <a:schemeClr val="tx1"/>
              </a:buClr>
              <a:buSzTx/>
              <a:buFont typeface="Wingdings" pitchFamily="2" charset="2"/>
              <a:buAutoNum type="arabicPeriod"/>
            </a:pPr>
            <a:r>
              <a:rPr lang="en-US" sz="1800" dirty="0"/>
              <a:t>Oklahoma </a:t>
            </a:r>
            <a:r>
              <a:rPr lang="en-US" sz="1800" dirty="0" err="1"/>
              <a:t>Climatological</a:t>
            </a:r>
            <a:r>
              <a:rPr lang="en-US" sz="1800" dirty="0"/>
              <a:t> Survey</a:t>
            </a:r>
          </a:p>
          <a:p>
            <a:pPr marL="381000" indent="-381000">
              <a:lnSpc>
                <a:spcPct val="90000"/>
              </a:lnSpc>
              <a:buClr>
                <a:schemeClr val="tx1"/>
              </a:buClr>
              <a:buSzTx/>
              <a:buFont typeface="Wingdings" pitchFamily="2" charset="2"/>
              <a:buAutoNum type="arabicPeriod"/>
            </a:pPr>
            <a:r>
              <a:rPr lang="en-US" sz="1800" dirty="0"/>
              <a:t>Oklahoma Medical Research </a:t>
            </a:r>
            <a:r>
              <a:rPr lang="en-US" sz="1800" dirty="0" smtClean="0"/>
              <a:t>Foundation</a:t>
            </a:r>
          </a:p>
          <a:p>
            <a:pPr marL="381000" indent="-381000">
              <a:lnSpc>
                <a:spcPct val="90000"/>
              </a:lnSpc>
              <a:buClr>
                <a:schemeClr val="tx1"/>
              </a:buClr>
              <a:buSzTx/>
              <a:buFont typeface="Wingdings" pitchFamily="2" charset="2"/>
              <a:buAutoNum type="arabicPeriod"/>
            </a:pPr>
            <a:r>
              <a:rPr lang="en-US" sz="1800" dirty="0" smtClean="0"/>
              <a:t> </a:t>
            </a:r>
            <a:r>
              <a:rPr lang="en-US" sz="1800" b="1" u="sng" dirty="0" smtClean="0">
                <a:solidFill>
                  <a:srgbClr val="CC0099"/>
                </a:solidFill>
              </a:rPr>
              <a:t>NEW! Oklahoma Panhandle State U</a:t>
            </a:r>
          </a:p>
          <a:p>
            <a:pPr marL="381000" indent="-381000">
              <a:lnSpc>
                <a:spcPct val="90000"/>
              </a:lnSpc>
              <a:buClr>
                <a:schemeClr val="tx1"/>
              </a:buClr>
              <a:buSzTx/>
              <a:buNone/>
            </a:pPr>
            <a:endParaRPr lang="en-US" sz="1800" dirty="0"/>
          </a:p>
        </p:txBody>
      </p:sp>
      <p:sp>
        <p:nvSpPr>
          <p:cNvPr id="929796" name="Rectangle 4"/>
          <p:cNvSpPr>
            <a:spLocks noGrp="1" noChangeArrowheads="1"/>
          </p:cNvSpPr>
          <p:nvPr>
            <p:ph type="body" sz="half" idx="2"/>
          </p:nvPr>
        </p:nvSpPr>
        <p:spPr>
          <a:xfrm>
            <a:off x="4648200" y="1371600"/>
            <a:ext cx="3886200" cy="4724400"/>
          </a:xfrm>
        </p:spPr>
        <p:txBody>
          <a:bodyPr/>
          <a:lstStyle/>
          <a:p>
            <a:pPr marL="381000" indent="-381000">
              <a:lnSpc>
                <a:spcPct val="90000"/>
              </a:lnSpc>
              <a:buClr>
                <a:schemeClr val="tx1"/>
              </a:buClr>
              <a:buSzTx/>
              <a:buFont typeface="+mj-lt"/>
              <a:buAutoNum type="arabicPeriod" startAt="12"/>
            </a:pPr>
            <a:r>
              <a:rPr lang="en-US" sz="1800" dirty="0" smtClean="0"/>
              <a:t>Oklahoma </a:t>
            </a:r>
            <a:r>
              <a:rPr lang="en-US" sz="1800" dirty="0"/>
              <a:t>School of Science &amp; Mathematics (</a:t>
            </a:r>
            <a:r>
              <a:rPr lang="en-US" sz="1800" b="1" dirty="0">
                <a:solidFill>
                  <a:schemeClr val="hlink"/>
                </a:solidFill>
              </a:rPr>
              <a:t>high school</a:t>
            </a:r>
            <a:r>
              <a:rPr lang="en-US" sz="1800" dirty="0"/>
              <a:t>)</a:t>
            </a:r>
          </a:p>
          <a:p>
            <a:pPr marL="381000" indent="-381000">
              <a:lnSpc>
                <a:spcPct val="80000"/>
              </a:lnSpc>
              <a:buClr>
                <a:schemeClr val="tx1"/>
              </a:buClr>
              <a:buSzTx/>
              <a:buFont typeface="+mj-lt"/>
              <a:buAutoNum type="arabicPeriod" startAt="12"/>
            </a:pPr>
            <a:r>
              <a:rPr lang="en-US" sz="1800" dirty="0"/>
              <a:t>Oklahoma State </a:t>
            </a:r>
            <a:r>
              <a:rPr lang="en-US" sz="1800" dirty="0" smtClean="0"/>
              <a:t>U (Stillwater)</a:t>
            </a:r>
            <a:endParaRPr lang="en-US" sz="1800" dirty="0"/>
          </a:p>
          <a:p>
            <a:pPr marL="381000" indent="-381000">
              <a:lnSpc>
                <a:spcPct val="80000"/>
              </a:lnSpc>
              <a:buClr>
                <a:schemeClr val="tx1"/>
              </a:buClr>
              <a:buSzTx/>
              <a:buFont typeface="+mj-lt"/>
              <a:buAutoNum type="arabicPeriod" startAt="12"/>
            </a:pPr>
            <a:r>
              <a:rPr lang="en-US" sz="1800" dirty="0" smtClean="0"/>
              <a:t>Rogers </a:t>
            </a:r>
            <a:r>
              <a:rPr lang="en-US" sz="1800" dirty="0"/>
              <a:t>State </a:t>
            </a:r>
            <a:r>
              <a:rPr lang="en-US" sz="1800" dirty="0" smtClean="0"/>
              <a:t>U </a:t>
            </a:r>
            <a:r>
              <a:rPr lang="en-US" sz="1800" dirty="0"/>
              <a:t>(</a:t>
            </a:r>
            <a:r>
              <a:rPr lang="en-US" sz="1800" b="1" dirty="0">
                <a:solidFill>
                  <a:schemeClr val="hlink"/>
                </a:solidFill>
              </a:rPr>
              <a:t>masters</a:t>
            </a:r>
            <a:r>
              <a:rPr lang="en-US" sz="1800" dirty="0"/>
              <a:t>)</a:t>
            </a:r>
          </a:p>
          <a:p>
            <a:pPr marL="381000" indent="-381000">
              <a:lnSpc>
                <a:spcPct val="90000"/>
              </a:lnSpc>
              <a:buClr>
                <a:schemeClr val="tx1"/>
              </a:buClr>
              <a:buSzTx/>
              <a:buFont typeface="+mj-lt"/>
              <a:buAutoNum type="arabicPeriod" startAt="12"/>
            </a:pPr>
            <a:r>
              <a:rPr lang="en-US" sz="1800" dirty="0"/>
              <a:t>St. Gregory’s </a:t>
            </a:r>
            <a:r>
              <a:rPr lang="en-US" sz="1800" dirty="0" smtClean="0"/>
              <a:t>U </a:t>
            </a:r>
            <a:r>
              <a:rPr lang="en-US" sz="1800" dirty="0"/>
              <a:t>(</a:t>
            </a:r>
            <a:r>
              <a:rPr lang="en-US" sz="1800" b="1" dirty="0">
                <a:solidFill>
                  <a:schemeClr val="hlink"/>
                </a:solidFill>
              </a:rPr>
              <a:t>bachelors</a:t>
            </a:r>
            <a:r>
              <a:rPr lang="en-US" sz="1800" dirty="0"/>
              <a:t>)</a:t>
            </a:r>
          </a:p>
          <a:p>
            <a:pPr marL="381000" indent="-381000">
              <a:lnSpc>
                <a:spcPct val="80000"/>
              </a:lnSpc>
              <a:buClr>
                <a:schemeClr val="tx1"/>
              </a:buClr>
              <a:buSzTx/>
              <a:buFont typeface="+mj-lt"/>
              <a:buAutoNum type="arabicPeriod" startAt="12"/>
            </a:pPr>
            <a:r>
              <a:rPr lang="en-US" sz="1800" dirty="0" smtClean="0"/>
              <a:t>Samuel </a:t>
            </a:r>
            <a:r>
              <a:rPr lang="en-US" sz="1800" dirty="0"/>
              <a:t>Roberts Noble Foundation</a:t>
            </a:r>
          </a:p>
          <a:p>
            <a:pPr marL="381000" indent="-381000">
              <a:lnSpc>
                <a:spcPct val="90000"/>
              </a:lnSpc>
              <a:buClr>
                <a:schemeClr val="tx1"/>
              </a:buClr>
              <a:buSzTx/>
              <a:buFont typeface="+mj-lt"/>
              <a:buAutoNum type="arabicPeriod" startAt="12"/>
            </a:pPr>
            <a:r>
              <a:rPr lang="en-US" sz="1800" dirty="0"/>
              <a:t>Southeastern Oklahoma State </a:t>
            </a:r>
            <a:r>
              <a:rPr lang="en-US" sz="1800" dirty="0" smtClean="0"/>
              <a:t>U </a:t>
            </a:r>
            <a:r>
              <a:rPr lang="en-US" sz="1800" dirty="0"/>
              <a:t>(</a:t>
            </a:r>
            <a:r>
              <a:rPr lang="en-US" sz="1800" b="1" dirty="0">
                <a:solidFill>
                  <a:schemeClr val="hlink"/>
                </a:solidFill>
              </a:rPr>
              <a:t>masters</a:t>
            </a:r>
            <a:r>
              <a:rPr lang="en-US" sz="1800" dirty="0" smtClean="0"/>
              <a:t>)</a:t>
            </a:r>
          </a:p>
          <a:p>
            <a:pPr marL="381000" indent="-381000">
              <a:lnSpc>
                <a:spcPct val="90000"/>
              </a:lnSpc>
              <a:buClr>
                <a:schemeClr val="tx1"/>
              </a:buClr>
              <a:buSzTx/>
              <a:buFont typeface="+mj-lt"/>
              <a:buAutoNum type="arabicPeriod" startAt="12"/>
            </a:pPr>
            <a:r>
              <a:rPr lang="en-US" sz="1800" dirty="0" smtClean="0"/>
              <a:t> </a:t>
            </a:r>
            <a:r>
              <a:rPr lang="en-US" sz="1800" b="1" u="sng" dirty="0" smtClean="0">
                <a:solidFill>
                  <a:srgbClr val="CC0099"/>
                </a:solidFill>
              </a:rPr>
              <a:t>NEW! Southern Nazarene U </a:t>
            </a:r>
            <a:r>
              <a:rPr lang="en-US" sz="1800" dirty="0" smtClean="0"/>
              <a:t>(</a:t>
            </a:r>
            <a:r>
              <a:rPr lang="en-US" sz="1800" b="1" dirty="0" smtClean="0">
                <a:solidFill>
                  <a:schemeClr val="hlink"/>
                </a:solidFill>
              </a:rPr>
              <a:t>masters</a:t>
            </a:r>
            <a:r>
              <a:rPr lang="en-US" sz="1800" dirty="0" smtClean="0"/>
              <a:t>)</a:t>
            </a:r>
            <a:endParaRPr lang="en-US" sz="1800" dirty="0"/>
          </a:p>
          <a:p>
            <a:pPr marL="381000" indent="-381000">
              <a:lnSpc>
                <a:spcPct val="90000"/>
              </a:lnSpc>
              <a:buClr>
                <a:schemeClr val="tx1"/>
              </a:buClr>
              <a:buSzTx/>
              <a:buFont typeface="+mj-lt"/>
              <a:buAutoNum type="arabicPeriod" startAt="12"/>
            </a:pPr>
            <a:r>
              <a:rPr lang="en-US" sz="1800" dirty="0"/>
              <a:t>Southwestern Oklahoma State </a:t>
            </a:r>
            <a:r>
              <a:rPr lang="en-US" sz="1800" dirty="0" smtClean="0"/>
              <a:t>U (</a:t>
            </a:r>
            <a:r>
              <a:rPr lang="en-US" sz="1800" b="1" dirty="0" smtClean="0">
                <a:solidFill>
                  <a:schemeClr val="hlink"/>
                </a:solidFill>
              </a:rPr>
              <a:t>masters</a:t>
            </a:r>
            <a:r>
              <a:rPr lang="en-US" sz="1800" dirty="0"/>
              <a:t>)</a:t>
            </a:r>
          </a:p>
          <a:p>
            <a:pPr marL="381000" indent="-381000">
              <a:lnSpc>
                <a:spcPct val="90000"/>
              </a:lnSpc>
              <a:buClr>
                <a:schemeClr val="tx1"/>
              </a:buClr>
              <a:buSzTx/>
              <a:buFont typeface="+mj-lt"/>
              <a:buAutoNum type="arabicPeriod" startAt="12"/>
            </a:pPr>
            <a:r>
              <a:rPr lang="en-US" sz="1800" dirty="0" smtClean="0"/>
              <a:t>U </a:t>
            </a:r>
            <a:r>
              <a:rPr lang="en-US" sz="1800" dirty="0"/>
              <a:t>Central Oklahoma (</a:t>
            </a:r>
            <a:r>
              <a:rPr lang="en-US" sz="1800" b="1" dirty="0">
                <a:solidFill>
                  <a:schemeClr val="hlink"/>
                </a:solidFill>
              </a:rPr>
              <a:t>masters</a:t>
            </a:r>
            <a:r>
              <a:rPr lang="en-US" sz="1800" dirty="0"/>
              <a:t>)</a:t>
            </a:r>
          </a:p>
          <a:p>
            <a:pPr marL="381000" indent="-381000">
              <a:lnSpc>
                <a:spcPct val="80000"/>
              </a:lnSpc>
              <a:buClr>
                <a:schemeClr val="tx1"/>
              </a:buClr>
              <a:buSzTx/>
              <a:buFont typeface="+mj-lt"/>
              <a:buAutoNum type="arabicPeriod" startAt="12"/>
            </a:pPr>
            <a:r>
              <a:rPr lang="en-US" sz="1800" dirty="0" smtClean="0"/>
              <a:t>U </a:t>
            </a:r>
            <a:r>
              <a:rPr lang="en-US" sz="1800" dirty="0"/>
              <a:t>Tulsa</a:t>
            </a:r>
          </a:p>
          <a:p>
            <a:pPr marL="381000" indent="-381000">
              <a:lnSpc>
                <a:spcPct val="90000"/>
              </a:lnSpc>
            </a:pPr>
            <a:r>
              <a:rPr lang="en-US" sz="1800" b="1" u="sng" dirty="0">
                <a:solidFill>
                  <a:srgbClr val="CC0099"/>
                </a:solidFill>
              </a:rPr>
              <a:t>YOU COULD BE HERE!</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Footer Placeholder 4"/>
          <p:cNvSpPr>
            <a:spLocks noGrp="1"/>
          </p:cNvSpPr>
          <p:nvPr>
            <p:ph type="ftr" sz="quarter" idx="10"/>
          </p:nvPr>
        </p:nvSpPr>
        <p:spPr/>
        <p:txBody>
          <a:bodyPr/>
          <a:lstStyle/>
          <a:p>
            <a:r>
              <a:rPr lang="en-US" dirty="0"/>
              <a:t>OSCER State of the Center Address</a:t>
            </a:r>
          </a:p>
          <a:p>
            <a:r>
              <a:rPr lang="en-US" dirty="0" smtClean="0"/>
              <a:t>Wednesday October 6 2010</a:t>
            </a:r>
            <a:endParaRPr lang="en-US" dirty="0"/>
          </a:p>
        </p:txBody>
      </p:sp>
      <p:sp>
        <p:nvSpPr>
          <p:cNvPr id="11" name="Slide Number Placeholder 5"/>
          <p:cNvSpPr>
            <a:spLocks noGrp="1"/>
          </p:cNvSpPr>
          <p:nvPr>
            <p:ph type="sldNum" sz="quarter" idx="11"/>
          </p:nvPr>
        </p:nvSpPr>
        <p:spPr/>
        <p:txBody>
          <a:bodyPr/>
          <a:lstStyle/>
          <a:p>
            <a:fld id="{7EBF105A-EAE6-489F-9E6E-B2D6A61838EF}" type="slidenum">
              <a:rPr lang="en-US"/>
              <a:pPr/>
              <a:t>10</a:t>
            </a:fld>
            <a:endParaRPr lang="en-US"/>
          </a:p>
        </p:txBody>
      </p:sp>
      <p:sp>
        <p:nvSpPr>
          <p:cNvPr id="862210" name="Rectangle 2"/>
          <p:cNvSpPr>
            <a:spLocks noGrp="1" noChangeArrowheads="1"/>
          </p:cNvSpPr>
          <p:nvPr>
            <p:ph type="title"/>
          </p:nvPr>
        </p:nvSpPr>
        <p:spPr/>
        <p:txBody>
          <a:bodyPr/>
          <a:lstStyle/>
          <a:p>
            <a:r>
              <a:rPr lang="en-US" sz="3600"/>
              <a:t>National Collaborators (22 states)</a:t>
            </a:r>
          </a:p>
        </p:txBody>
      </p:sp>
      <p:sp>
        <p:nvSpPr>
          <p:cNvPr id="862212" name="Rectangle 4"/>
          <p:cNvSpPr>
            <a:spLocks noGrp="1" noChangeArrowheads="1"/>
          </p:cNvSpPr>
          <p:nvPr>
            <p:ph type="body" sz="half" idx="1"/>
          </p:nvPr>
        </p:nvSpPr>
        <p:spPr>
          <a:xfrm>
            <a:off x="609600" y="1371600"/>
            <a:ext cx="3886200" cy="5105400"/>
          </a:xfrm>
        </p:spPr>
        <p:txBody>
          <a:bodyPr/>
          <a:lstStyle/>
          <a:p>
            <a:pPr>
              <a:lnSpc>
                <a:spcPct val="80000"/>
              </a:lnSpc>
              <a:buClr>
                <a:schemeClr val="tx1"/>
              </a:buClr>
              <a:buSzTx/>
              <a:buFont typeface="Wingdings" pitchFamily="2" charset="2"/>
              <a:buAutoNum type="arabicPeriod"/>
            </a:pPr>
            <a:r>
              <a:rPr lang="en-US" sz="1500" dirty="0"/>
              <a:t>California State Polytechnic </a:t>
            </a:r>
            <a:r>
              <a:rPr lang="en-US" sz="1500" dirty="0" smtClean="0"/>
              <a:t>U </a:t>
            </a:r>
            <a:r>
              <a:rPr lang="en-US" sz="1500" dirty="0"/>
              <a:t>Pomona (</a:t>
            </a:r>
            <a:r>
              <a:rPr lang="en-US" sz="1500" b="1" dirty="0">
                <a:solidFill>
                  <a:srgbClr val="008000"/>
                </a:solidFill>
              </a:rPr>
              <a:t>minority-serving</a:t>
            </a:r>
            <a:r>
              <a:rPr lang="en-US" sz="1500" dirty="0"/>
              <a:t>, </a:t>
            </a:r>
            <a:r>
              <a:rPr lang="en-US" sz="1500" b="1" dirty="0">
                <a:solidFill>
                  <a:schemeClr val="hlink"/>
                </a:solidFill>
              </a:rPr>
              <a:t>masters</a:t>
            </a:r>
            <a:r>
              <a:rPr lang="en-US" sz="1500" dirty="0"/>
              <a:t>)</a:t>
            </a:r>
          </a:p>
          <a:p>
            <a:pPr>
              <a:lnSpc>
                <a:spcPct val="70000"/>
              </a:lnSpc>
              <a:buClr>
                <a:schemeClr val="tx1"/>
              </a:buClr>
              <a:buSzTx/>
              <a:buFont typeface="Wingdings" pitchFamily="2" charset="2"/>
              <a:buAutoNum type="arabicPeriod"/>
            </a:pPr>
            <a:r>
              <a:rPr lang="en-US" sz="1500" dirty="0"/>
              <a:t>Colorado State </a:t>
            </a:r>
            <a:r>
              <a:rPr lang="en-US" sz="1500" dirty="0" smtClean="0"/>
              <a:t>U</a:t>
            </a:r>
            <a:endParaRPr lang="en-US" sz="1500" dirty="0"/>
          </a:p>
          <a:p>
            <a:pPr>
              <a:lnSpc>
                <a:spcPct val="70000"/>
              </a:lnSpc>
              <a:buClr>
                <a:schemeClr val="tx1"/>
              </a:buClr>
              <a:buSzTx/>
              <a:buFont typeface="Wingdings" pitchFamily="2" charset="2"/>
              <a:buAutoNum type="arabicPeriod"/>
            </a:pPr>
            <a:r>
              <a:rPr lang="en-US" sz="1500" dirty="0"/>
              <a:t>Contra Costa College (CA, </a:t>
            </a:r>
            <a:r>
              <a:rPr lang="en-US" sz="1500" b="1" dirty="0">
                <a:solidFill>
                  <a:srgbClr val="008000"/>
                </a:solidFill>
              </a:rPr>
              <a:t>minority-serving</a:t>
            </a:r>
            <a:r>
              <a:rPr lang="en-US" sz="1500" dirty="0"/>
              <a:t>, </a:t>
            </a:r>
            <a:r>
              <a:rPr lang="en-US" sz="1500" b="1" dirty="0">
                <a:solidFill>
                  <a:schemeClr val="hlink"/>
                </a:solidFill>
              </a:rPr>
              <a:t>2-year</a:t>
            </a:r>
            <a:r>
              <a:rPr lang="en-US" sz="1500" dirty="0"/>
              <a:t>)</a:t>
            </a:r>
          </a:p>
          <a:p>
            <a:pPr>
              <a:lnSpc>
                <a:spcPct val="70000"/>
              </a:lnSpc>
              <a:buClr>
                <a:schemeClr val="tx1"/>
              </a:buClr>
              <a:buSzTx/>
              <a:buFont typeface="Wingdings" pitchFamily="2" charset="2"/>
              <a:buAutoNum type="arabicPeriod"/>
            </a:pPr>
            <a:r>
              <a:rPr lang="en-US" sz="1500" dirty="0"/>
              <a:t>Delaware State </a:t>
            </a:r>
            <a:r>
              <a:rPr lang="en-US" sz="1500" dirty="0" smtClean="0"/>
              <a:t>U </a:t>
            </a:r>
            <a:r>
              <a:rPr lang="en-US" sz="1500" dirty="0"/>
              <a:t>(</a:t>
            </a:r>
            <a:r>
              <a:rPr lang="en-US" sz="1500" b="1" dirty="0">
                <a:solidFill>
                  <a:schemeClr val="folHlink"/>
                </a:solidFill>
              </a:rPr>
              <a:t>EPSCoR</a:t>
            </a:r>
            <a:r>
              <a:rPr lang="en-US" sz="1500" dirty="0"/>
              <a:t>, </a:t>
            </a:r>
            <a:r>
              <a:rPr lang="en-US" sz="1500" b="1" dirty="0">
                <a:solidFill>
                  <a:schemeClr val="hlink"/>
                </a:solidFill>
              </a:rPr>
              <a:t>masters</a:t>
            </a:r>
            <a:r>
              <a:rPr lang="en-US" sz="1500" dirty="0"/>
              <a:t>)</a:t>
            </a:r>
          </a:p>
          <a:p>
            <a:pPr>
              <a:lnSpc>
                <a:spcPct val="70000"/>
              </a:lnSpc>
              <a:buClr>
                <a:schemeClr val="tx1"/>
              </a:buClr>
              <a:buSzTx/>
              <a:buFont typeface="Wingdings" pitchFamily="2" charset="2"/>
              <a:buAutoNum type="arabicPeriod"/>
            </a:pPr>
            <a:r>
              <a:rPr lang="en-US" sz="1500" dirty="0"/>
              <a:t>Earlham College (IN, </a:t>
            </a:r>
            <a:r>
              <a:rPr lang="en-US" sz="1500" b="1" dirty="0">
                <a:solidFill>
                  <a:schemeClr val="hlink"/>
                </a:solidFill>
              </a:rPr>
              <a:t>bachelors</a:t>
            </a:r>
            <a:r>
              <a:rPr lang="en-US" sz="1500" dirty="0"/>
              <a:t>)</a:t>
            </a:r>
          </a:p>
          <a:p>
            <a:pPr>
              <a:lnSpc>
                <a:spcPct val="80000"/>
              </a:lnSpc>
              <a:buClr>
                <a:schemeClr val="tx1"/>
              </a:buClr>
              <a:buSzTx/>
              <a:buFont typeface="Wingdings" pitchFamily="2" charset="2"/>
              <a:buAutoNum type="arabicPeriod"/>
            </a:pPr>
            <a:r>
              <a:rPr lang="en-US" sz="1500" dirty="0"/>
              <a:t>Emporia State </a:t>
            </a:r>
            <a:r>
              <a:rPr lang="en-US" sz="1500" dirty="0" smtClean="0"/>
              <a:t>U </a:t>
            </a:r>
            <a:r>
              <a:rPr lang="en-US" sz="1500" dirty="0"/>
              <a:t>(KS, </a:t>
            </a:r>
            <a:r>
              <a:rPr lang="en-US" sz="1500" b="1" dirty="0">
                <a:solidFill>
                  <a:schemeClr val="folHlink"/>
                </a:solidFill>
              </a:rPr>
              <a:t>EPSCoR</a:t>
            </a:r>
            <a:r>
              <a:rPr lang="en-US" sz="1500" dirty="0"/>
              <a:t>, </a:t>
            </a:r>
            <a:r>
              <a:rPr lang="en-US" sz="1500" b="1" dirty="0">
                <a:solidFill>
                  <a:schemeClr val="hlink"/>
                </a:solidFill>
              </a:rPr>
              <a:t>masters</a:t>
            </a:r>
            <a:r>
              <a:rPr lang="en-US" sz="1500" dirty="0"/>
              <a:t>)</a:t>
            </a:r>
          </a:p>
          <a:p>
            <a:pPr>
              <a:lnSpc>
                <a:spcPct val="80000"/>
              </a:lnSpc>
              <a:buClr>
                <a:schemeClr val="tx1"/>
              </a:buClr>
              <a:buSzTx/>
              <a:buFont typeface="Wingdings" pitchFamily="2" charset="2"/>
              <a:buAutoNum type="arabicPeriod"/>
            </a:pPr>
            <a:r>
              <a:rPr lang="en-US" sz="1500" dirty="0"/>
              <a:t>Florida State </a:t>
            </a:r>
            <a:r>
              <a:rPr lang="en-US" sz="1500" dirty="0" smtClean="0"/>
              <a:t>U</a:t>
            </a:r>
            <a:endParaRPr lang="en-US" sz="1500" dirty="0"/>
          </a:p>
          <a:p>
            <a:pPr>
              <a:lnSpc>
                <a:spcPct val="80000"/>
              </a:lnSpc>
              <a:buClr>
                <a:schemeClr val="tx1"/>
              </a:buClr>
              <a:buSzTx/>
              <a:buFont typeface="Wingdings" pitchFamily="2" charset="2"/>
              <a:buAutoNum type="arabicPeriod"/>
            </a:pPr>
            <a:r>
              <a:rPr lang="en-US" sz="1500" dirty="0"/>
              <a:t>Georgia Institute of Technology</a:t>
            </a:r>
          </a:p>
          <a:p>
            <a:pPr>
              <a:lnSpc>
                <a:spcPct val="80000"/>
              </a:lnSpc>
              <a:buClr>
                <a:schemeClr val="tx1"/>
              </a:buClr>
              <a:buSzTx/>
              <a:buFont typeface="Wingdings" pitchFamily="2" charset="2"/>
              <a:buAutoNum type="arabicPeriod"/>
            </a:pPr>
            <a:r>
              <a:rPr lang="en-US" sz="1500" dirty="0"/>
              <a:t>Great Plains Network</a:t>
            </a:r>
          </a:p>
          <a:p>
            <a:pPr>
              <a:lnSpc>
                <a:spcPct val="80000"/>
              </a:lnSpc>
              <a:buClr>
                <a:schemeClr val="tx1"/>
              </a:buClr>
              <a:buSzTx/>
              <a:buFont typeface="Wingdings" pitchFamily="2" charset="2"/>
              <a:buAutoNum type="arabicPeriod"/>
            </a:pPr>
            <a:r>
              <a:rPr lang="en-US" sz="1500" dirty="0"/>
              <a:t>Harvard </a:t>
            </a:r>
            <a:r>
              <a:rPr lang="en-US" sz="1500" dirty="0" smtClean="0"/>
              <a:t>U (MA</a:t>
            </a:r>
            <a:r>
              <a:rPr lang="en-US" sz="1500" dirty="0"/>
              <a:t>)</a:t>
            </a:r>
          </a:p>
          <a:p>
            <a:pPr>
              <a:lnSpc>
                <a:spcPct val="80000"/>
              </a:lnSpc>
              <a:buClr>
                <a:schemeClr val="tx1"/>
              </a:buClr>
              <a:buSzTx/>
              <a:buFont typeface="Wingdings" pitchFamily="2" charset="2"/>
              <a:buAutoNum type="arabicPeriod"/>
            </a:pPr>
            <a:r>
              <a:rPr lang="en-US" sz="1500" dirty="0"/>
              <a:t>Indiana </a:t>
            </a:r>
            <a:r>
              <a:rPr lang="en-US" sz="1500" dirty="0" smtClean="0"/>
              <a:t>U</a:t>
            </a:r>
            <a:endParaRPr lang="en-US" sz="1500" dirty="0"/>
          </a:p>
          <a:p>
            <a:pPr>
              <a:lnSpc>
                <a:spcPct val="80000"/>
              </a:lnSpc>
              <a:buClr>
                <a:schemeClr val="tx1"/>
              </a:buClr>
              <a:buSzTx/>
              <a:buFont typeface="Wingdings" pitchFamily="2" charset="2"/>
              <a:buAutoNum type="arabicPeriod"/>
            </a:pPr>
            <a:r>
              <a:rPr lang="en-US" sz="1500" dirty="0"/>
              <a:t>Kansas State </a:t>
            </a:r>
            <a:r>
              <a:rPr lang="en-US" sz="1500" dirty="0" smtClean="0"/>
              <a:t>U </a:t>
            </a:r>
            <a:r>
              <a:rPr lang="en-US" sz="1500" dirty="0"/>
              <a:t>(</a:t>
            </a:r>
            <a:r>
              <a:rPr lang="en-US" sz="1500" b="1" dirty="0">
                <a:solidFill>
                  <a:schemeClr val="folHlink"/>
                </a:solidFill>
              </a:rPr>
              <a:t>EPSCoR</a:t>
            </a:r>
            <a:r>
              <a:rPr lang="en-US" sz="1500" dirty="0"/>
              <a:t>)</a:t>
            </a:r>
          </a:p>
          <a:p>
            <a:pPr>
              <a:lnSpc>
                <a:spcPct val="80000"/>
              </a:lnSpc>
              <a:buClr>
                <a:schemeClr val="tx1"/>
              </a:buClr>
              <a:buSzTx/>
              <a:buFont typeface="Wingdings" pitchFamily="2" charset="2"/>
              <a:buAutoNum type="arabicPeriod"/>
            </a:pPr>
            <a:r>
              <a:rPr lang="en-US" sz="1500" dirty="0"/>
              <a:t>Kean </a:t>
            </a:r>
            <a:r>
              <a:rPr lang="en-US" sz="1500" dirty="0" smtClean="0"/>
              <a:t>U </a:t>
            </a:r>
            <a:r>
              <a:rPr lang="en-US" sz="1500" dirty="0"/>
              <a:t>(NJ)</a:t>
            </a:r>
          </a:p>
          <a:p>
            <a:pPr>
              <a:lnSpc>
                <a:spcPct val="80000"/>
              </a:lnSpc>
              <a:buClr>
                <a:schemeClr val="tx1"/>
              </a:buClr>
              <a:buSzTx/>
              <a:buFont typeface="Wingdings" pitchFamily="2" charset="2"/>
              <a:buAutoNum type="arabicPeriod"/>
            </a:pPr>
            <a:r>
              <a:rPr lang="en-US" sz="1500" dirty="0"/>
              <a:t>Longwood </a:t>
            </a:r>
            <a:r>
              <a:rPr lang="en-US" sz="1500" dirty="0" smtClean="0"/>
              <a:t>U </a:t>
            </a:r>
            <a:r>
              <a:rPr lang="en-US" sz="1500" dirty="0"/>
              <a:t>(VA, </a:t>
            </a:r>
            <a:r>
              <a:rPr lang="en-US" sz="1500" b="1" dirty="0">
                <a:solidFill>
                  <a:schemeClr val="hlink"/>
                </a:solidFill>
              </a:rPr>
              <a:t>masters</a:t>
            </a:r>
            <a:r>
              <a:rPr lang="en-US" sz="1500" dirty="0"/>
              <a:t>)</a:t>
            </a:r>
          </a:p>
          <a:p>
            <a:pPr>
              <a:lnSpc>
                <a:spcPct val="80000"/>
              </a:lnSpc>
              <a:buClr>
                <a:schemeClr val="tx1"/>
              </a:buClr>
              <a:buSzTx/>
              <a:buFont typeface="Wingdings" pitchFamily="2" charset="2"/>
              <a:buAutoNum type="arabicPeriod"/>
            </a:pPr>
            <a:r>
              <a:rPr lang="en-US" sz="1500" dirty="0"/>
              <a:t>Marshall </a:t>
            </a:r>
            <a:r>
              <a:rPr lang="en-US" sz="1500" dirty="0" smtClean="0"/>
              <a:t>U </a:t>
            </a:r>
            <a:r>
              <a:rPr lang="en-US" sz="1500" dirty="0"/>
              <a:t>(WV, </a:t>
            </a:r>
            <a:r>
              <a:rPr lang="en-US" sz="1500" b="1" dirty="0">
                <a:solidFill>
                  <a:schemeClr val="folHlink"/>
                </a:solidFill>
              </a:rPr>
              <a:t>EPSCoR</a:t>
            </a:r>
            <a:r>
              <a:rPr lang="en-US" sz="1500" dirty="0"/>
              <a:t>, </a:t>
            </a:r>
            <a:r>
              <a:rPr lang="en-US" sz="1500" b="1" dirty="0">
                <a:solidFill>
                  <a:schemeClr val="hlink"/>
                </a:solidFill>
              </a:rPr>
              <a:t>masters</a:t>
            </a:r>
            <a:r>
              <a:rPr lang="en-US" sz="1500" dirty="0"/>
              <a:t>)</a:t>
            </a:r>
          </a:p>
          <a:p>
            <a:pPr>
              <a:lnSpc>
                <a:spcPct val="80000"/>
              </a:lnSpc>
              <a:buClr>
                <a:schemeClr val="tx1"/>
              </a:buClr>
              <a:buSzTx/>
              <a:buFont typeface="Wingdings" pitchFamily="2" charset="2"/>
              <a:buAutoNum type="arabicPeriod"/>
            </a:pPr>
            <a:r>
              <a:rPr lang="en-US" sz="1500" dirty="0"/>
              <a:t>Navajo Technical College (NM, </a:t>
            </a:r>
            <a:r>
              <a:rPr lang="en-US" sz="1500" b="1" dirty="0">
                <a:solidFill>
                  <a:srgbClr val="008000"/>
                </a:solidFill>
              </a:rPr>
              <a:t>tribal</a:t>
            </a:r>
            <a:r>
              <a:rPr lang="en-US" sz="1500" dirty="0"/>
              <a:t>, </a:t>
            </a:r>
            <a:r>
              <a:rPr lang="en-US" sz="1500" b="1" dirty="0">
                <a:solidFill>
                  <a:schemeClr val="folHlink"/>
                </a:solidFill>
              </a:rPr>
              <a:t>EPSCoR</a:t>
            </a:r>
            <a:r>
              <a:rPr lang="en-US" sz="1500" dirty="0"/>
              <a:t>, </a:t>
            </a:r>
            <a:r>
              <a:rPr lang="en-US" sz="1500" b="1" dirty="0">
                <a:solidFill>
                  <a:schemeClr val="hlink"/>
                </a:solidFill>
              </a:rPr>
              <a:t>2-year</a:t>
            </a:r>
            <a:r>
              <a:rPr lang="en-US" sz="1500" dirty="0"/>
              <a:t>)</a:t>
            </a:r>
          </a:p>
        </p:txBody>
      </p:sp>
      <p:sp>
        <p:nvSpPr>
          <p:cNvPr id="862213" name="Rectangle 5"/>
          <p:cNvSpPr>
            <a:spLocks noGrp="1" noChangeArrowheads="1"/>
          </p:cNvSpPr>
          <p:nvPr>
            <p:ph type="body" sz="half" idx="2"/>
          </p:nvPr>
        </p:nvSpPr>
        <p:spPr>
          <a:xfrm>
            <a:off x="4648200" y="1371600"/>
            <a:ext cx="3886200" cy="5105400"/>
          </a:xfrm>
        </p:spPr>
        <p:txBody>
          <a:bodyPr/>
          <a:lstStyle/>
          <a:p>
            <a:pPr>
              <a:lnSpc>
                <a:spcPct val="80000"/>
              </a:lnSpc>
              <a:buClr>
                <a:schemeClr val="tx1"/>
              </a:buClr>
              <a:buSzTx/>
              <a:buFont typeface="Wingdings" pitchFamily="2" charset="2"/>
              <a:buAutoNum type="arabicPeriod" startAt="17"/>
            </a:pPr>
            <a:r>
              <a:rPr lang="en-US" sz="1500" dirty="0"/>
              <a:t>Purdue </a:t>
            </a:r>
            <a:r>
              <a:rPr lang="en-US" sz="1500" dirty="0" smtClean="0"/>
              <a:t>U </a:t>
            </a:r>
            <a:r>
              <a:rPr lang="en-US" sz="1500" dirty="0"/>
              <a:t>(IN)</a:t>
            </a:r>
          </a:p>
          <a:p>
            <a:pPr>
              <a:lnSpc>
                <a:spcPct val="80000"/>
              </a:lnSpc>
              <a:buClr>
                <a:schemeClr val="tx1"/>
              </a:buClr>
              <a:buSzTx/>
              <a:buFont typeface="Wingdings" pitchFamily="2" charset="2"/>
              <a:buAutoNum type="arabicPeriod" startAt="17"/>
            </a:pPr>
            <a:r>
              <a:rPr lang="en-US" sz="1500" dirty="0"/>
              <a:t>Riverside Community College (CA, </a:t>
            </a:r>
            <a:r>
              <a:rPr lang="en-US" sz="1500" b="1" dirty="0">
                <a:solidFill>
                  <a:schemeClr val="hlink"/>
                </a:solidFill>
              </a:rPr>
              <a:t>2-year</a:t>
            </a:r>
            <a:r>
              <a:rPr lang="en-US" sz="1500" dirty="0"/>
              <a:t>)</a:t>
            </a:r>
          </a:p>
          <a:p>
            <a:pPr>
              <a:lnSpc>
                <a:spcPct val="90000"/>
              </a:lnSpc>
              <a:buClr>
                <a:schemeClr val="tx1"/>
              </a:buClr>
              <a:buSzTx/>
              <a:buFont typeface="Wingdings" pitchFamily="2" charset="2"/>
              <a:buAutoNum type="arabicPeriod" startAt="17"/>
            </a:pPr>
            <a:r>
              <a:rPr lang="en-US" sz="1500" dirty="0"/>
              <a:t>St. Cloud State </a:t>
            </a:r>
            <a:r>
              <a:rPr lang="en-US" sz="1500" dirty="0" smtClean="0"/>
              <a:t>U </a:t>
            </a:r>
            <a:r>
              <a:rPr lang="en-US" sz="1500" dirty="0"/>
              <a:t>(MN, </a:t>
            </a:r>
            <a:r>
              <a:rPr lang="en-US" sz="1500" b="1" dirty="0">
                <a:solidFill>
                  <a:schemeClr val="hlink"/>
                </a:solidFill>
              </a:rPr>
              <a:t>masters</a:t>
            </a:r>
            <a:r>
              <a:rPr lang="en-US" sz="1500" dirty="0"/>
              <a:t>)</a:t>
            </a:r>
          </a:p>
          <a:p>
            <a:pPr>
              <a:lnSpc>
                <a:spcPct val="90000"/>
              </a:lnSpc>
              <a:buClr>
                <a:schemeClr val="tx1"/>
              </a:buClr>
              <a:buSzTx/>
              <a:buFont typeface="Wingdings" pitchFamily="2" charset="2"/>
              <a:buAutoNum type="arabicPeriod" startAt="17"/>
            </a:pPr>
            <a:r>
              <a:rPr lang="en-US" sz="1500" dirty="0"/>
              <a:t>Syracuse </a:t>
            </a:r>
            <a:r>
              <a:rPr lang="en-US" sz="1500" dirty="0" smtClean="0"/>
              <a:t>U </a:t>
            </a:r>
            <a:r>
              <a:rPr lang="en-US" sz="1500" dirty="0"/>
              <a:t>(NY)</a:t>
            </a:r>
          </a:p>
          <a:p>
            <a:pPr>
              <a:lnSpc>
                <a:spcPct val="90000"/>
              </a:lnSpc>
              <a:buClr>
                <a:schemeClr val="tx1"/>
              </a:buClr>
              <a:buSzTx/>
              <a:buFont typeface="Wingdings" pitchFamily="2" charset="2"/>
              <a:buAutoNum type="arabicPeriod" startAt="17"/>
            </a:pPr>
            <a:r>
              <a:rPr lang="en-US" sz="1500" dirty="0"/>
              <a:t>Texas A&amp;M </a:t>
            </a:r>
            <a:r>
              <a:rPr lang="en-US" sz="1500" dirty="0" smtClean="0"/>
              <a:t>U</a:t>
            </a:r>
            <a:endParaRPr lang="en-US" sz="1500" dirty="0"/>
          </a:p>
          <a:p>
            <a:pPr>
              <a:lnSpc>
                <a:spcPct val="90000"/>
              </a:lnSpc>
              <a:buClr>
                <a:schemeClr val="tx1"/>
              </a:buClr>
              <a:buSzTx/>
              <a:buFont typeface="Wingdings" pitchFamily="2" charset="2"/>
              <a:buAutoNum type="arabicPeriod" startAt="17"/>
            </a:pPr>
            <a:r>
              <a:rPr lang="en-US" sz="1500" dirty="0"/>
              <a:t>Texas A&amp;M </a:t>
            </a:r>
            <a:r>
              <a:rPr lang="en-US" sz="1500" dirty="0" smtClean="0"/>
              <a:t>U-Corpus </a:t>
            </a:r>
            <a:r>
              <a:rPr lang="en-US" sz="1500" dirty="0"/>
              <a:t>Christi (</a:t>
            </a:r>
            <a:r>
              <a:rPr lang="en-US" sz="1500" b="1" dirty="0">
                <a:solidFill>
                  <a:schemeClr val="hlink"/>
                </a:solidFill>
              </a:rPr>
              <a:t>masters</a:t>
            </a:r>
            <a:r>
              <a:rPr lang="en-US" sz="1500" dirty="0"/>
              <a:t>)</a:t>
            </a:r>
          </a:p>
          <a:p>
            <a:pPr>
              <a:lnSpc>
                <a:spcPct val="80000"/>
              </a:lnSpc>
              <a:buClr>
                <a:schemeClr val="tx1"/>
              </a:buClr>
              <a:buSzTx/>
              <a:buFont typeface="Wingdings" pitchFamily="2" charset="2"/>
              <a:buAutoNum type="arabicPeriod" startAt="17"/>
            </a:pPr>
            <a:r>
              <a:rPr lang="en-US" sz="1500" dirty="0" smtClean="0"/>
              <a:t>U </a:t>
            </a:r>
            <a:r>
              <a:rPr lang="en-US" sz="1500" dirty="0"/>
              <a:t>Arkansas (</a:t>
            </a:r>
            <a:r>
              <a:rPr lang="en-US" sz="1500" b="1" dirty="0">
                <a:solidFill>
                  <a:schemeClr val="folHlink"/>
                </a:solidFill>
              </a:rPr>
              <a:t>EPSCoR</a:t>
            </a:r>
            <a:r>
              <a:rPr lang="en-US" sz="1500" dirty="0"/>
              <a:t>)</a:t>
            </a:r>
          </a:p>
          <a:p>
            <a:pPr>
              <a:lnSpc>
                <a:spcPct val="80000"/>
              </a:lnSpc>
              <a:buClr>
                <a:schemeClr val="tx1"/>
              </a:buClr>
              <a:buSzTx/>
              <a:buFont typeface="Wingdings" pitchFamily="2" charset="2"/>
              <a:buAutoNum type="arabicPeriod" startAt="17"/>
            </a:pPr>
            <a:r>
              <a:rPr lang="en-US" sz="1500" dirty="0" smtClean="0"/>
              <a:t>U </a:t>
            </a:r>
            <a:r>
              <a:rPr lang="en-US" sz="1500" dirty="0"/>
              <a:t>Arkansas Little Rock (</a:t>
            </a:r>
            <a:r>
              <a:rPr lang="en-US" sz="1500" b="1" dirty="0">
                <a:solidFill>
                  <a:schemeClr val="folHlink"/>
                </a:solidFill>
              </a:rPr>
              <a:t>EPSCoR</a:t>
            </a:r>
            <a:r>
              <a:rPr lang="en-US" sz="1500" dirty="0"/>
              <a:t>)</a:t>
            </a:r>
          </a:p>
          <a:p>
            <a:pPr>
              <a:lnSpc>
                <a:spcPct val="80000"/>
              </a:lnSpc>
              <a:buClr>
                <a:schemeClr val="tx1"/>
              </a:buClr>
              <a:buSzTx/>
              <a:buFont typeface="Wingdings" pitchFamily="2" charset="2"/>
              <a:buAutoNum type="arabicPeriod" startAt="17"/>
            </a:pPr>
            <a:r>
              <a:rPr lang="en-US" sz="1500" dirty="0" smtClean="0"/>
              <a:t>U California </a:t>
            </a:r>
            <a:r>
              <a:rPr lang="en-US" sz="1500" dirty="0"/>
              <a:t>Santa Barbara</a:t>
            </a:r>
          </a:p>
          <a:p>
            <a:pPr>
              <a:lnSpc>
                <a:spcPct val="80000"/>
              </a:lnSpc>
              <a:buClr>
                <a:schemeClr val="tx1"/>
              </a:buClr>
              <a:buSzTx/>
              <a:buFont typeface="Wingdings" pitchFamily="2" charset="2"/>
              <a:buAutoNum type="arabicPeriod" startAt="17"/>
            </a:pPr>
            <a:r>
              <a:rPr lang="en-US" sz="1500" dirty="0" smtClean="0"/>
              <a:t>U </a:t>
            </a:r>
            <a:r>
              <a:rPr lang="en-US" sz="1500" dirty="0"/>
              <a:t>Illinois at Urbana-Champaign</a:t>
            </a:r>
          </a:p>
          <a:p>
            <a:pPr>
              <a:lnSpc>
                <a:spcPct val="80000"/>
              </a:lnSpc>
              <a:buClr>
                <a:schemeClr val="tx1"/>
              </a:buClr>
              <a:buSzTx/>
              <a:buFont typeface="Wingdings" pitchFamily="2" charset="2"/>
              <a:buAutoNum type="arabicPeriod" startAt="17"/>
            </a:pPr>
            <a:r>
              <a:rPr lang="en-US" sz="1500" dirty="0" smtClean="0"/>
              <a:t>U </a:t>
            </a:r>
            <a:r>
              <a:rPr lang="en-US" sz="1500" dirty="0"/>
              <a:t>Kansas (</a:t>
            </a:r>
            <a:r>
              <a:rPr lang="en-US" sz="1500" b="1" dirty="0">
                <a:solidFill>
                  <a:schemeClr val="folHlink"/>
                </a:solidFill>
              </a:rPr>
              <a:t>EPSCoR</a:t>
            </a:r>
            <a:r>
              <a:rPr lang="en-US" sz="1500" dirty="0"/>
              <a:t>)</a:t>
            </a:r>
          </a:p>
          <a:p>
            <a:pPr>
              <a:lnSpc>
                <a:spcPct val="80000"/>
              </a:lnSpc>
              <a:buClr>
                <a:schemeClr val="tx1"/>
              </a:buClr>
              <a:buSzTx/>
              <a:buFont typeface="Wingdings" pitchFamily="2" charset="2"/>
              <a:buAutoNum type="arabicPeriod" startAt="17"/>
            </a:pPr>
            <a:r>
              <a:rPr lang="en-US" sz="1500" dirty="0" smtClean="0"/>
              <a:t>U Nebraska-Lincoln </a:t>
            </a:r>
            <a:r>
              <a:rPr lang="en-US" sz="1500" dirty="0"/>
              <a:t>(</a:t>
            </a:r>
            <a:r>
              <a:rPr lang="en-US" sz="1500" b="1" dirty="0">
                <a:solidFill>
                  <a:schemeClr val="folHlink"/>
                </a:solidFill>
              </a:rPr>
              <a:t>EPSCoR</a:t>
            </a:r>
            <a:r>
              <a:rPr lang="en-US" sz="1500" dirty="0"/>
              <a:t>)</a:t>
            </a:r>
          </a:p>
          <a:p>
            <a:pPr>
              <a:lnSpc>
                <a:spcPct val="80000"/>
              </a:lnSpc>
              <a:buClr>
                <a:schemeClr val="tx1"/>
              </a:buClr>
              <a:buSzTx/>
              <a:buFont typeface="Wingdings" pitchFamily="2" charset="2"/>
              <a:buAutoNum type="arabicPeriod" startAt="17"/>
            </a:pPr>
            <a:r>
              <a:rPr lang="en-US" sz="1500" dirty="0" smtClean="0"/>
              <a:t>U </a:t>
            </a:r>
            <a:r>
              <a:rPr lang="en-US" sz="1500" dirty="0"/>
              <a:t>North Dakota (</a:t>
            </a:r>
            <a:r>
              <a:rPr lang="en-US" sz="1500" b="1" dirty="0">
                <a:solidFill>
                  <a:schemeClr val="folHlink"/>
                </a:solidFill>
              </a:rPr>
              <a:t>EPSCoR</a:t>
            </a:r>
            <a:r>
              <a:rPr lang="en-US" sz="1500" dirty="0"/>
              <a:t>)</a:t>
            </a:r>
          </a:p>
          <a:p>
            <a:pPr>
              <a:lnSpc>
                <a:spcPct val="80000"/>
              </a:lnSpc>
              <a:buClr>
                <a:schemeClr val="tx1"/>
              </a:buClr>
              <a:buSzTx/>
              <a:buFont typeface="Wingdings" pitchFamily="2" charset="2"/>
              <a:buAutoNum type="arabicPeriod" startAt="17"/>
            </a:pPr>
            <a:r>
              <a:rPr lang="en-US" sz="1500" dirty="0" smtClean="0"/>
              <a:t>U </a:t>
            </a:r>
            <a:r>
              <a:rPr lang="en-US" sz="1500" dirty="0"/>
              <a:t>Northern Iowa (</a:t>
            </a:r>
            <a:r>
              <a:rPr lang="en-US" sz="1500" b="1" dirty="0">
                <a:solidFill>
                  <a:schemeClr val="hlink"/>
                </a:solidFill>
              </a:rPr>
              <a:t>masters</a:t>
            </a:r>
            <a:r>
              <a:rPr lang="en-US" sz="1500" dirty="0"/>
              <a:t>)</a:t>
            </a:r>
          </a:p>
          <a:p>
            <a:pPr>
              <a:lnSpc>
                <a:spcPct val="80000"/>
              </a:lnSpc>
              <a:buClr>
                <a:schemeClr val="tx1"/>
              </a:buClr>
              <a:buSzTx/>
              <a:buFont typeface="Wingdings" pitchFamily="2" charset="2"/>
              <a:buAutoNum type="arabicPeriod" startAt="17"/>
            </a:pPr>
            <a:r>
              <a:rPr lang="en-US" sz="1500" dirty="0" smtClean="0"/>
              <a:t>U </a:t>
            </a:r>
            <a:r>
              <a:rPr lang="en-US" sz="1500" dirty="0"/>
              <a:t>Utah (</a:t>
            </a:r>
            <a:r>
              <a:rPr lang="en-US" sz="1500" b="1" dirty="0">
                <a:solidFill>
                  <a:schemeClr val="folHlink"/>
                </a:solidFill>
              </a:rPr>
              <a:t>EPSCoR</a:t>
            </a:r>
            <a:r>
              <a:rPr lang="en-US" sz="1500" dirty="0"/>
              <a:t>)</a:t>
            </a:r>
          </a:p>
          <a:p>
            <a:pPr>
              <a:lnSpc>
                <a:spcPct val="80000"/>
              </a:lnSpc>
              <a:buClr>
                <a:schemeClr val="tx1"/>
              </a:buClr>
              <a:buSzTx/>
              <a:buFont typeface="Wingdings" pitchFamily="2" charset="2"/>
              <a:buAutoNum type="arabicPeriod" startAt="17"/>
            </a:pPr>
            <a:r>
              <a:rPr lang="en-US" sz="1500" dirty="0"/>
              <a:t>Widener </a:t>
            </a:r>
            <a:r>
              <a:rPr lang="en-US" sz="1500" dirty="0" smtClean="0"/>
              <a:t>U </a:t>
            </a:r>
            <a:r>
              <a:rPr lang="en-US" sz="1500" dirty="0"/>
              <a:t>(</a:t>
            </a:r>
            <a:r>
              <a:rPr lang="en-US" sz="1500" b="1" dirty="0">
                <a:solidFill>
                  <a:schemeClr val="hlink"/>
                </a:solidFill>
              </a:rPr>
              <a:t>masters</a:t>
            </a:r>
            <a:r>
              <a:rPr lang="en-US" sz="1500" dirty="0"/>
              <a:t>)</a:t>
            </a:r>
          </a:p>
          <a:p>
            <a:pPr>
              <a:lnSpc>
                <a:spcPct val="80000"/>
              </a:lnSpc>
              <a:buClr>
                <a:schemeClr val="tx1"/>
              </a:buClr>
              <a:buSzTx/>
              <a:buFont typeface="Wingdings" pitchFamily="2" charset="2"/>
              <a:buAutoNum type="arabicPeriod" startAt="17"/>
            </a:pPr>
            <a:r>
              <a:rPr lang="en-US" sz="1500" dirty="0"/>
              <a:t>Worcester Polytechnic Institute (MA)</a:t>
            </a:r>
          </a:p>
          <a:p>
            <a:pPr>
              <a:lnSpc>
                <a:spcPct val="60000"/>
              </a:lnSpc>
            </a:pPr>
            <a:r>
              <a:rPr lang="en-US" sz="1800" b="1" u="sng" dirty="0">
                <a:solidFill>
                  <a:srgbClr val="CC0099"/>
                </a:solidFill>
              </a:rPr>
              <a:t>YOU COULD BE HERE!</a:t>
            </a:r>
          </a:p>
        </p:txBody>
      </p:sp>
      <p:grpSp>
        <p:nvGrpSpPr>
          <p:cNvPr id="2" name="Group 6"/>
          <p:cNvGrpSpPr>
            <a:grpSpLocks/>
          </p:cNvGrpSpPr>
          <p:nvPr/>
        </p:nvGrpSpPr>
        <p:grpSpPr bwMode="auto">
          <a:xfrm>
            <a:off x="2895600" y="2895600"/>
            <a:ext cx="1668463" cy="403225"/>
            <a:chOff x="672" y="3543"/>
            <a:chExt cx="1051" cy="254"/>
          </a:xfrm>
        </p:grpSpPr>
        <p:sp>
          <p:nvSpPr>
            <p:cNvPr id="862215" name="Text Box 7"/>
            <p:cNvSpPr txBox="1">
              <a:spLocks noChangeArrowheads="1"/>
            </p:cNvSpPr>
            <p:nvPr/>
          </p:nvSpPr>
          <p:spPr bwMode="auto">
            <a:xfrm>
              <a:off x="672" y="3552"/>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sp>
          <p:nvSpPr>
            <p:cNvPr id="862216" name="Text Box 8"/>
            <p:cNvSpPr txBox="1">
              <a:spLocks noChangeArrowheads="1"/>
            </p:cNvSpPr>
            <p:nvPr/>
          </p:nvSpPr>
          <p:spPr bwMode="auto">
            <a:xfrm rot="5400000">
              <a:off x="956" y="3547"/>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sp>
          <p:nvSpPr>
            <p:cNvPr id="862217" name="Text Box 9"/>
            <p:cNvSpPr txBox="1">
              <a:spLocks noChangeArrowheads="1"/>
            </p:cNvSpPr>
            <p:nvPr/>
          </p:nvSpPr>
          <p:spPr bwMode="auto">
            <a:xfrm rot="10800000">
              <a:off x="1248" y="3552"/>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sp>
          <p:nvSpPr>
            <p:cNvPr id="862218" name="Text Box 10"/>
            <p:cNvSpPr txBox="1">
              <a:spLocks noChangeArrowheads="1"/>
            </p:cNvSpPr>
            <p:nvPr/>
          </p:nvSpPr>
          <p:spPr bwMode="auto">
            <a:xfrm rot="16200000">
              <a:off x="1488" y="3561"/>
              <a:ext cx="240" cy="231"/>
            </a:xfrm>
            <a:prstGeom prst="rect">
              <a:avLst/>
            </a:prstGeom>
            <a:noFill/>
            <a:ln w="9525">
              <a:noFill/>
              <a:miter lim="800000"/>
              <a:headEnd/>
              <a:tailEnd/>
            </a:ln>
            <a:effectLst/>
          </p:spPr>
          <p:txBody>
            <a:bodyPr>
              <a:spAutoFit/>
            </a:bodyPr>
            <a:lstStyle/>
            <a:p>
              <a:pPr>
                <a:spcBef>
                  <a:spcPct val="50000"/>
                </a:spcBef>
              </a:pPr>
              <a:r>
                <a:rPr lang="en-US" b="1" dirty="0">
                  <a:latin typeface="Arial Black" pitchFamily="34" charset="0"/>
                </a:rPr>
                <a:t>E</a:t>
              </a:r>
            </a:p>
          </p:txBody>
        </p:sp>
      </p:gr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Footer Placeholder 3"/>
          <p:cNvSpPr>
            <a:spLocks noGrp="1"/>
          </p:cNvSpPr>
          <p:nvPr>
            <p:ph type="ftr" sz="quarter" idx="10"/>
          </p:nvPr>
        </p:nvSpPr>
        <p:spPr>
          <a:noFill/>
        </p:spPr>
        <p:txBody>
          <a:bodyPr/>
          <a:lstStyle/>
          <a:p>
            <a:r>
              <a:rPr lang="en-US" dirty="0" smtClean="0"/>
              <a:t>OSCER State of the Center Address</a:t>
            </a:r>
            <a:endParaRPr lang="en-US" dirty="0"/>
          </a:p>
          <a:p>
            <a:r>
              <a:rPr lang="en-US" dirty="0" smtClean="0"/>
              <a:t>Wednesday October 6 2010</a:t>
            </a:r>
            <a:endParaRPr lang="en-US" dirty="0"/>
          </a:p>
        </p:txBody>
      </p:sp>
      <p:sp>
        <p:nvSpPr>
          <p:cNvPr id="25603" name="Slide Number Placeholder 4"/>
          <p:cNvSpPr>
            <a:spLocks noGrp="1"/>
          </p:cNvSpPr>
          <p:nvPr>
            <p:ph type="sldNum" sz="quarter" idx="11"/>
          </p:nvPr>
        </p:nvSpPr>
        <p:spPr>
          <a:noFill/>
        </p:spPr>
        <p:txBody>
          <a:bodyPr/>
          <a:lstStyle/>
          <a:p>
            <a:fld id="{47C2434F-0165-4181-8F6F-02CC586B3B49}" type="slidenum">
              <a:rPr lang="en-US"/>
              <a:pPr/>
              <a:t>11</a:t>
            </a:fld>
            <a:endParaRPr lang="en-US"/>
          </a:p>
        </p:txBody>
      </p:sp>
      <p:sp>
        <p:nvSpPr>
          <p:cNvPr id="25604" name="Rectangle 2"/>
          <p:cNvSpPr>
            <a:spLocks noGrp="1" noChangeArrowheads="1"/>
          </p:cNvSpPr>
          <p:nvPr>
            <p:ph type="title"/>
          </p:nvPr>
        </p:nvSpPr>
        <p:spPr/>
        <p:txBody>
          <a:bodyPr/>
          <a:lstStyle/>
          <a:p>
            <a:pPr eaLnBrk="1" hangingPunct="1"/>
            <a:r>
              <a:rPr lang="en-US" smtClean="0"/>
              <a:t>Who Are the Users?</a:t>
            </a:r>
          </a:p>
        </p:txBody>
      </p:sp>
      <p:sp>
        <p:nvSpPr>
          <p:cNvPr id="25605" name="Rectangle 3"/>
          <p:cNvSpPr>
            <a:spLocks noGrp="1" noChangeArrowheads="1"/>
          </p:cNvSpPr>
          <p:nvPr>
            <p:ph type="body" idx="1"/>
          </p:nvPr>
        </p:nvSpPr>
        <p:spPr>
          <a:xfrm>
            <a:off x="533400" y="1295400"/>
            <a:ext cx="8077200" cy="5181600"/>
          </a:xfrm>
        </p:spPr>
        <p:txBody>
          <a:bodyPr/>
          <a:lstStyle/>
          <a:p>
            <a:pPr eaLnBrk="1" hangingPunct="1">
              <a:buFont typeface="Wingdings" pitchFamily="2" charset="2"/>
              <a:buNone/>
            </a:pPr>
            <a:r>
              <a:rPr lang="en-US" b="1" u="sng" dirty="0" smtClean="0">
                <a:solidFill>
                  <a:schemeClr val="tx2"/>
                </a:solidFill>
              </a:rPr>
              <a:t>Over 700 users</a:t>
            </a:r>
            <a:r>
              <a:rPr lang="en-US" dirty="0" smtClean="0">
                <a:solidFill>
                  <a:schemeClr val="tx2"/>
                </a:solidFill>
              </a:rPr>
              <a:t> </a:t>
            </a:r>
            <a:r>
              <a:rPr lang="en-US" dirty="0" smtClean="0"/>
              <a:t>so far, including:</a:t>
            </a:r>
          </a:p>
          <a:p>
            <a:pPr eaLnBrk="1" hangingPunct="1">
              <a:lnSpc>
                <a:spcPct val="90000"/>
              </a:lnSpc>
            </a:pPr>
            <a:r>
              <a:rPr lang="en-US" dirty="0" smtClean="0"/>
              <a:t>Roughly equal split between students vs faculty/staff (students are the bulk of the active users);</a:t>
            </a:r>
          </a:p>
          <a:p>
            <a:pPr eaLnBrk="1" hangingPunct="1">
              <a:lnSpc>
                <a:spcPct val="70000"/>
              </a:lnSpc>
            </a:pPr>
            <a:r>
              <a:rPr lang="en-US" dirty="0" smtClean="0"/>
              <a:t>many off campus users (roughly 20%);</a:t>
            </a:r>
          </a:p>
          <a:p>
            <a:pPr eaLnBrk="1" hangingPunct="1">
              <a:lnSpc>
                <a:spcPct val="80000"/>
              </a:lnSpc>
            </a:pPr>
            <a:r>
              <a:rPr lang="en-US" dirty="0" smtClean="0"/>
              <a:t>… more being added </a:t>
            </a:r>
            <a:r>
              <a:rPr lang="en-US" b="1" u="sng" dirty="0" smtClean="0">
                <a:solidFill>
                  <a:srgbClr val="CC0099"/>
                </a:solidFill>
              </a:rPr>
              <a:t>every month</a:t>
            </a:r>
            <a:r>
              <a:rPr lang="en-US" dirty="0" smtClean="0"/>
              <a:t>.</a:t>
            </a:r>
          </a:p>
          <a:p>
            <a:pPr eaLnBrk="1" hangingPunct="1">
              <a:lnSpc>
                <a:spcPct val="80000"/>
              </a:lnSpc>
              <a:buFont typeface="Wingdings" pitchFamily="2" charset="2"/>
              <a:buNone/>
            </a:pPr>
            <a:endParaRPr lang="en-US" dirty="0" smtClean="0"/>
          </a:p>
          <a:p>
            <a:pPr eaLnBrk="1" hangingPunct="1">
              <a:buFont typeface="Wingdings" pitchFamily="2" charset="2"/>
              <a:buNone/>
            </a:pPr>
            <a:r>
              <a:rPr lang="en-US" b="1" u="sng" dirty="0" smtClean="0">
                <a:solidFill>
                  <a:schemeClr val="tx2"/>
                </a:solidFill>
              </a:rPr>
              <a:t>Comparison</a:t>
            </a:r>
            <a:r>
              <a:rPr lang="en-US" dirty="0" smtClean="0"/>
              <a:t>: TeraGrid, consisting of 11 resource provide sites across the US, has ~5000 unique users.</a:t>
            </a:r>
          </a:p>
          <a:p>
            <a:pPr eaLnBrk="1" hangingPunct="1">
              <a:buFont typeface="Wingdings" pitchFamily="2" charset="2"/>
              <a:buNone/>
            </a:pPr>
            <a:endParaRPr lang="en-US" dirty="0" smtClean="0"/>
          </a:p>
          <a:p>
            <a:pPr eaLnBrk="1" hangingPunct="1">
              <a:buFont typeface="Wingdings" pitchFamily="2" charset="2"/>
              <a:buNone/>
            </a:pPr>
            <a:r>
              <a:rPr lang="en-US" b="1" u="sng" dirty="0" smtClean="0"/>
              <a:t>Fun Fact</a:t>
            </a:r>
            <a:r>
              <a:rPr lang="en-US" dirty="0" smtClean="0"/>
              <a:t>: Oklahoma’s HPC user density per 100,000 population is roughly 9 times as high as </a:t>
            </a:r>
            <a:r>
              <a:rPr lang="en-US" dirty="0" err="1" smtClean="0"/>
              <a:t>TeraGrid’s</a:t>
            </a:r>
            <a:r>
              <a:rPr lang="en-US" dirty="0" smtClean="0"/>
              <a:t>.</a:t>
            </a:r>
          </a:p>
        </p:txBody>
      </p:sp>
      <p:sp>
        <p:nvSpPr>
          <p:cNvPr id="25606" name="Rectangle 4"/>
          <p:cNvSpPr>
            <a:spLocks noChangeArrowheads="1"/>
          </p:cNvSpPr>
          <p:nvPr>
            <p:custDataLst>
              <p:tags r:id="rId2"/>
            </p:custDataLst>
          </p:nvPr>
        </p:nvSpPr>
        <p:spPr bwMode="auto">
          <a:xfrm>
            <a:off x="0" y="0"/>
            <a:ext cx="63500" cy="63500"/>
          </a:xfrm>
          <a:prstGeom prst="rect">
            <a:avLst/>
          </a:prstGeom>
          <a:noFill/>
          <a:ln w="9525">
            <a:noFill/>
            <a:miter lim="800000"/>
            <a:headEnd/>
            <a:tailEnd/>
          </a:ln>
        </p:spPr>
        <p:txBody>
          <a:bodyPr wrap="none" anchor="ctr"/>
          <a:lstStyle/>
          <a:p>
            <a:endParaRPr lang="en-US"/>
          </a:p>
        </p:txBody>
      </p:sp>
    </p:spTree>
    <p:custDataLst>
      <p:tags r:id="rId1"/>
    </p:custData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Footer Placeholder 3"/>
          <p:cNvSpPr>
            <a:spLocks noGrp="1"/>
          </p:cNvSpPr>
          <p:nvPr>
            <p:ph type="ftr" sz="quarter" idx="10"/>
          </p:nvPr>
        </p:nvSpPr>
        <p:spPr>
          <a:noFill/>
        </p:spPr>
        <p:txBody>
          <a:bodyPr/>
          <a:lstStyle/>
          <a:p>
            <a:r>
              <a:rPr lang="en-US" dirty="0" smtClean="0"/>
              <a:t>OSCER State of the Center Address</a:t>
            </a:r>
            <a:endParaRPr lang="en-US" dirty="0"/>
          </a:p>
          <a:p>
            <a:r>
              <a:rPr lang="en-US" dirty="0" smtClean="0"/>
              <a:t>Wednesday October 6 2010</a:t>
            </a:r>
            <a:endParaRPr lang="en-US" dirty="0"/>
          </a:p>
        </p:txBody>
      </p:sp>
      <p:sp>
        <p:nvSpPr>
          <p:cNvPr id="26627" name="Slide Number Placeholder 4"/>
          <p:cNvSpPr>
            <a:spLocks noGrp="1"/>
          </p:cNvSpPr>
          <p:nvPr>
            <p:ph type="sldNum" sz="quarter" idx="11"/>
          </p:nvPr>
        </p:nvSpPr>
        <p:spPr>
          <a:noFill/>
        </p:spPr>
        <p:txBody>
          <a:bodyPr/>
          <a:lstStyle/>
          <a:p>
            <a:fld id="{88FA874E-E7EC-4BE7-84D5-511A398D8986}" type="slidenum">
              <a:rPr lang="en-US"/>
              <a:pPr/>
              <a:t>12</a:t>
            </a:fld>
            <a:endParaRPr lang="en-US"/>
          </a:p>
        </p:txBody>
      </p:sp>
      <p:pic>
        <p:nvPicPr>
          <p:cNvPr id="26628" name="Picture 2" descr="caps_logo"/>
          <p:cNvPicPr>
            <a:picLocks noChangeAspect="1" noChangeArrowheads="1"/>
          </p:cNvPicPr>
          <p:nvPr/>
        </p:nvPicPr>
        <p:blipFill>
          <a:blip r:embed="rId4" cstate="print"/>
          <a:srcRect/>
          <a:stretch>
            <a:fillRect/>
          </a:stretch>
        </p:blipFill>
        <p:spPr bwMode="auto">
          <a:xfrm>
            <a:off x="7010400" y="1809750"/>
            <a:ext cx="1625600" cy="871538"/>
          </a:xfrm>
          <a:prstGeom prst="rect">
            <a:avLst/>
          </a:prstGeom>
          <a:noFill/>
          <a:ln w="9525">
            <a:noFill/>
            <a:miter lim="800000"/>
            <a:headEnd/>
            <a:tailEnd/>
          </a:ln>
        </p:spPr>
      </p:pic>
      <p:sp>
        <p:nvSpPr>
          <p:cNvPr id="26629" name="Rectangle 4"/>
          <p:cNvSpPr>
            <a:spLocks noGrp="1" noChangeArrowheads="1"/>
          </p:cNvSpPr>
          <p:nvPr>
            <p:ph type="body" idx="1"/>
          </p:nvPr>
        </p:nvSpPr>
        <p:spPr>
          <a:xfrm>
            <a:off x="609600" y="1371600"/>
            <a:ext cx="7523163" cy="4648200"/>
          </a:xfrm>
        </p:spPr>
        <p:txBody>
          <a:bodyPr/>
          <a:lstStyle/>
          <a:p>
            <a:pPr eaLnBrk="1" hangingPunct="1">
              <a:lnSpc>
                <a:spcPct val="110000"/>
              </a:lnSpc>
            </a:pPr>
            <a:r>
              <a:rPr lang="en-US" b="1" u="sng" dirty="0" smtClean="0"/>
              <a:t>Center for Analysis &amp; Prediction of Storms</a:t>
            </a:r>
            <a:r>
              <a:rPr lang="en-US" dirty="0" smtClean="0"/>
              <a:t>:          daily real time weather forecasting</a:t>
            </a:r>
          </a:p>
          <a:p>
            <a:pPr eaLnBrk="1" hangingPunct="1">
              <a:lnSpc>
                <a:spcPct val="110000"/>
              </a:lnSpc>
            </a:pPr>
            <a:r>
              <a:rPr lang="en-US" b="1" u="sng" dirty="0" smtClean="0"/>
              <a:t>Oklahoma Center for High Energy Physics</a:t>
            </a:r>
            <a:r>
              <a:rPr lang="en-US" dirty="0" smtClean="0"/>
              <a:t>: simulation and data analysis of banging tiny particles together at unbelievably high speeds</a:t>
            </a:r>
          </a:p>
          <a:p>
            <a:pPr eaLnBrk="1" hangingPunct="1">
              <a:lnSpc>
                <a:spcPct val="110000"/>
              </a:lnSpc>
            </a:pPr>
            <a:r>
              <a:rPr lang="en-US" b="1" u="sng" dirty="0" smtClean="0"/>
              <a:t>Chemical Engineering</a:t>
            </a:r>
            <a:r>
              <a:rPr lang="en-US" dirty="0" smtClean="0"/>
              <a:t>: lots and lots of molecular dynamics</a:t>
            </a:r>
          </a:p>
        </p:txBody>
      </p:sp>
      <p:sp>
        <p:nvSpPr>
          <p:cNvPr id="26630" name="Rectangle 5"/>
          <p:cNvSpPr>
            <a:spLocks noGrp="1" noChangeArrowheads="1"/>
          </p:cNvSpPr>
          <p:nvPr>
            <p:ph type="title"/>
          </p:nvPr>
        </p:nvSpPr>
        <p:spPr/>
        <p:txBody>
          <a:bodyPr/>
          <a:lstStyle/>
          <a:p>
            <a:pPr eaLnBrk="1" hangingPunct="1"/>
            <a:r>
              <a:rPr lang="en-US" smtClean="0"/>
              <a:t>Biggest Consumers</a:t>
            </a:r>
          </a:p>
        </p:txBody>
      </p:sp>
      <p:pic>
        <p:nvPicPr>
          <p:cNvPr id="26631" name="Picture 6" descr="ochep_logo"/>
          <p:cNvPicPr>
            <a:picLocks noChangeAspect="1" noChangeArrowheads="1"/>
          </p:cNvPicPr>
          <p:nvPr/>
        </p:nvPicPr>
        <p:blipFill>
          <a:blip r:embed="rId5" cstate="print"/>
          <a:srcRect/>
          <a:stretch>
            <a:fillRect/>
          </a:stretch>
        </p:blipFill>
        <p:spPr bwMode="auto">
          <a:xfrm>
            <a:off x="7581900" y="2971800"/>
            <a:ext cx="1301750" cy="804863"/>
          </a:xfrm>
          <a:prstGeom prst="rect">
            <a:avLst/>
          </a:prstGeom>
          <a:noFill/>
          <a:ln w="9525">
            <a:noFill/>
            <a:miter lim="800000"/>
            <a:headEnd/>
            <a:tailEnd/>
          </a:ln>
        </p:spPr>
      </p:pic>
      <p:sp>
        <p:nvSpPr>
          <p:cNvPr id="26632" name="Rectangle 7"/>
          <p:cNvSpPr>
            <a:spLocks noChangeArrowheads="1"/>
          </p:cNvSpPr>
          <p:nvPr>
            <p:custDataLst>
              <p:tags r:id="rId2"/>
            </p:custDataLst>
          </p:nvPr>
        </p:nvSpPr>
        <p:spPr bwMode="auto">
          <a:xfrm>
            <a:off x="0" y="0"/>
            <a:ext cx="63500" cy="63500"/>
          </a:xfrm>
          <a:prstGeom prst="rect">
            <a:avLst/>
          </a:prstGeom>
          <a:noFill/>
          <a:ln w="9525">
            <a:noFill/>
            <a:miter lim="800000"/>
            <a:headEnd/>
            <a:tailEnd/>
          </a:ln>
        </p:spPr>
        <p:txBody>
          <a:bodyPr wrap="none" anchor="ctr"/>
          <a:lstStyle/>
          <a:p>
            <a:endParaRPr lang="en-US"/>
          </a:p>
        </p:txBody>
      </p:sp>
    </p:spTree>
    <p:custDataLst>
      <p:tags r:id="rId1"/>
    </p:custData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dirty="0"/>
              <a:t>OSCER State of the Center Address</a:t>
            </a:r>
          </a:p>
          <a:p>
            <a:r>
              <a:rPr lang="en-US" dirty="0" smtClean="0"/>
              <a:t>Wednesday October 6 2010</a:t>
            </a:r>
            <a:endParaRPr lang="en-US" dirty="0"/>
          </a:p>
        </p:txBody>
      </p:sp>
      <p:sp>
        <p:nvSpPr>
          <p:cNvPr id="5" name="Slide Number Placeholder 4"/>
          <p:cNvSpPr>
            <a:spLocks noGrp="1"/>
          </p:cNvSpPr>
          <p:nvPr>
            <p:ph type="sldNum" sz="quarter" idx="11"/>
          </p:nvPr>
        </p:nvSpPr>
        <p:spPr/>
        <p:txBody>
          <a:bodyPr/>
          <a:lstStyle/>
          <a:p>
            <a:fld id="{6233908D-A3F9-44BC-90E8-780DB0D9F5EE}" type="slidenum">
              <a:rPr lang="en-US"/>
              <a:pPr/>
              <a:t>13</a:t>
            </a:fld>
            <a:endParaRPr lang="en-US"/>
          </a:p>
        </p:txBody>
      </p:sp>
      <p:sp>
        <p:nvSpPr>
          <p:cNvPr id="776194" name="Rectangle 2"/>
          <p:cNvSpPr>
            <a:spLocks noGrp="1" noChangeArrowheads="1"/>
          </p:cNvSpPr>
          <p:nvPr>
            <p:ph type="title"/>
          </p:nvPr>
        </p:nvSpPr>
        <p:spPr/>
        <p:txBody>
          <a:bodyPr/>
          <a:lstStyle/>
          <a:p>
            <a:r>
              <a:rPr lang="en-US" sz="3600"/>
              <a:t>Who? OSCER Personnel</a:t>
            </a:r>
          </a:p>
        </p:txBody>
      </p:sp>
      <p:sp>
        <p:nvSpPr>
          <p:cNvPr id="776195" name="Rectangle 3"/>
          <p:cNvSpPr>
            <a:spLocks noGrp="1" noChangeArrowheads="1"/>
          </p:cNvSpPr>
          <p:nvPr>
            <p:ph type="body" idx="1"/>
          </p:nvPr>
        </p:nvSpPr>
        <p:spPr>
          <a:xfrm>
            <a:off x="609600" y="1371600"/>
            <a:ext cx="8001000" cy="4648200"/>
          </a:xfrm>
        </p:spPr>
        <p:txBody>
          <a:bodyPr/>
          <a:lstStyle/>
          <a:p>
            <a:r>
              <a:rPr lang="en-US"/>
              <a:t>Director: Henry Neeman</a:t>
            </a:r>
          </a:p>
          <a:p>
            <a:r>
              <a:rPr lang="en-US"/>
              <a:t>Associate Director for Remote &amp; Heterogeneous Computing: Horst Severini</a:t>
            </a:r>
          </a:p>
          <a:p>
            <a:r>
              <a:rPr lang="en-US"/>
              <a:t>Manager of Operations: Brandon George</a:t>
            </a:r>
          </a:p>
          <a:p>
            <a:r>
              <a:rPr lang="en-US"/>
              <a:t>System Administrator: David Akin</a:t>
            </a:r>
          </a:p>
          <a:p>
            <a:r>
              <a:rPr lang="en-US"/>
              <a:t>System Administrator: Brett Zimmerman</a:t>
            </a:r>
            <a:endParaRPr lang="en-US" b="1" u="sng">
              <a:solidFill>
                <a:srgbClr val="CC0099"/>
              </a:solidFill>
            </a:endParaRPr>
          </a:p>
          <a:p>
            <a:r>
              <a:rPr lang="en-US"/>
              <a:t>HPC Application Software Specialist: Josh Alexander</a:t>
            </a:r>
          </a:p>
          <a:p>
            <a:r>
              <a:rPr lang="en-US"/>
              <a:t>A little bit of OU IT sysadmin Chris Franklin to run the Condor pool.</a:t>
            </a:r>
            <a:endParaRPr lang="en-US" u="sng"/>
          </a:p>
        </p:txBody>
      </p:sp>
    </p:spTree>
    <p:custDataLst>
      <p:tags r:id="rId1"/>
    </p:custData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Footer Placeholder 3"/>
          <p:cNvSpPr>
            <a:spLocks noGrp="1"/>
          </p:cNvSpPr>
          <p:nvPr>
            <p:ph type="ftr" sz="quarter" idx="10"/>
          </p:nvPr>
        </p:nvSpPr>
        <p:spPr>
          <a:noFill/>
        </p:spPr>
        <p:txBody>
          <a:bodyPr/>
          <a:lstStyle/>
          <a:p>
            <a:r>
              <a:rPr lang="en-US" dirty="0" smtClean="0"/>
              <a:t>OSCER State of the Center Address</a:t>
            </a:r>
            <a:endParaRPr lang="en-US" dirty="0"/>
          </a:p>
          <a:p>
            <a:r>
              <a:rPr lang="en-US" dirty="0" smtClean="0"/>
              <a:t>Wednesday October 6 2010</a:t>
            </a:r>
            <a:endParaRPr lang="en-US" dirty="0"/>
          </a:p>
        </p:txBody>
      </p:sp>
      <p:sp>
        <p:nvSpPr>
          <p:cNvPr id="27651" name="Slide Number Placeholder 4"/>
          <p:cNvSpPr>
            <a:spLocks noGrp="1"/>
          </p:cNvSpPr>
          <p:nvPr>
            <p:ph type="sldNum" sz="quarter" idx="11"/>
          </p:nvPr>
        </p:nvSpPr>
        <p:spPr>
          <a:noFill/>
        </p:spPr>
        <p:txBody>
          <a:bodyPr/>
          <a:lstStyle/>
          <a:p>
            <a:fld id="{AEF1432A-F4FE-4B33-83EB-1ED1E1CC3857}" type="slidenum">
              <a:rPr lang="en-US"/>
              <a:pPr/>
              <a:t>14</a:t>
            </a:fld>
            <a:endParaRPr lang="en-US"/>
          </a:p>
        </p:txBody>
      </p:sp>
      <p:sp>
        <p:nvSpPr>
          <p:cNvPr id="27652" name="Rectangle 2"/>
          <p:cNvSpPr>
            <a:spLocks noGrp="1" noChangeArrowheads="1"/>
          </p:cNvSpPr>
          <p:nvPr>
            <p:ph type="title"/>
          </p:nvPr>
        </p:nvSpPr>
        <p:spPr/>
        <p:txBody>
          <a:bodyPr/>
          <a:lstStyle/>
          <a:p>
            <a:pPr eaLnBrk="1" hangingPunct="1"/>
            <a:r>
              <a:rPr lang="en-US" smtClean="0"/>
              <a:t>Why OSCER?</a:t>
            </a:r>
          </a:p>
        </p:txBody>
      </p:sp>
      <p:sp>
        <p:nvSpPr>
          <p:cNvPr id="27653" name="Rectangle 3"/>
          <p:cNvSpPr>
            <a:spLocks noGrp="1" noChangeArrowheads="1"/>
          </p:cNvSpPr>
          <p:nvPr>
            <p:ph type="body" idx="1"/>
          </p:nvPr>
        </p:nvSpPr>
        <p:spPr>
          <a:xfrm>
            <a:off x="533400" y="1219200"/>
            <a:ext cx="8077200" cy="5029200"/>
          </a:xfrm>
        </p:spPr>
        <p:txBody>
          <a:bodyPr/>
          <a:lstStyle/>
          <a:p>
            <a:pPr eaLnBrk="1" hangingPunct="1">
              <a:lnSpc>
                <a:spcPct val="90000"/>
              </a:lnSpc>
            </a:pPr>
            <a:r>
              <a:rPr lang="en-US" dirty="0" smtClean="0"/>
              <a:t>Computational Science &amp; Engineering has become </a:t>
            </a:r>
            <a:r>
              <a:rPr lang="en-US" b="1" u="sng" dirty="0" smtClean="0">
                <a:solidFill>
                  <a:schemeClr val="folHlink"/>
                </a:solidFill>
              </a:rPr>
              <a:t>sophisticated enough</a:t>
            </a:r>
            <a:r>
              <a:rPr lang="en-US" dirty="0" smtClean="0"/>
              <a:t> to take its place alongside experimentation and theory.</a:t>
            </a:r>
          </a:p>
          <a:p>
            <a:pPr eaLnBrk="1" hangingPunct="1">
              <a:lnSpc>
                <a:spcPct val="90000"/>
              </a:lnSpc>
            </a:pPr>
            <a:r>
              <a:rPr lang="en-US" b="1" u="sng" dirty="0" smtClean="0">
                <a:solidFill>
                  <a:schemeClr val="folHlink"/>
                </a:solidFill>
              </a:rPr>
              <a:t>Most students</a:t>
            </a:r>
            <a:r>
              <a:rPr lang="en-US" dirty="0" smtClean="0"/>
              <a:t> – and most faculty and staff –                   </a:t>
            </a:r>
            <a:r>
              <a:rPr lang="en-US" b="1" u="sng" dirty="0" smtClean="0">
                <a:solidFill>
                  <a:schemeClr val="hlink"/>
                </a:solidFill>
              </a:rPr>
              <a:t>don’t learn much CSE</a:t>
            </a:r>
            <a:r>
              <a:rPr lang="en-US" dirty="0" smtClean="0"/>
              <a:t>, because CSE is seen as needing   too much computing background, and as needing HPC,         which is seen as very hard to learn.</a:t>
            </a:r>
          </a:p>
          <a:p>
            <a:pPr eaLnBrk="1" hangingPunct="1">
              <a:lnSpc>
                <a:spcPct val="90000"/>
              </a:lnSpc>
            </a:pPr>
            <a:r>
              <a:rPr lang="en-US" b="1" u="sng" dirty="0" smtClean="0">
                <a:solidFill>
                  <a:schemeClr val="hlink"/>
                </a:solidFill>
              </a:rPr>
              <a:t>HPC can be hard to learn</a:t>
            </a:r>
            <a:r>
              <a:rPr lang="en-US" dirty="0" smtClean="0"/>
              <a:t>: few materials for novices; most documents written for experts as reference guides.</a:t>
            </a:r>
          </a:p>
          <a:p>
            <a:pPr eaLnBrk="1" hangingPunct="1">
              <a:lnSpc>
                <a:spcPct val="80000"/>
              </a:lnSpc>
            </a:pPr>
            <a:r>
              <a:rPr lang="en-US" b="1" u="sng" dirty="0" smtClean="0">
                <a:solidFill>
                  <a:schemeClr val="folHlink"/>
                </a:solidFill>
              </a:rPr>
              <a:t>We need a new approach</a:t>
            </a:r>
            <a:r>
              <a:rPr lang="en-US" dirty="0" smtClean="0"/>
              <a:t>: HPC and CSE for computing novices – </a:t>
            </a:r>
            <a:r>
              <a:rPr lang="en-US" b="1" u="sng" dirty="0" smtClean="0">
                <a:solidFill>
                  <a:schemeClr val="folHlink"/>
                </a:solidFill>
              </a:rPr>
              <a:t>OSCER’s mandate!</a:t>
            </a:r>
          </a:p>
        </p:txBody>
      </p:sp>
    </p:spTree>
    <p:custDataLst>
      <p:tags r:id="rId1"/>
    </p:custData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Footer Placeholder 3"/>
          <p:cNvSpPr>
            <a:spLocks noGrp="1"/>
          </p:cNvSpPr>
          <p:nvPr>
            <p:ph type="ftr" sz="quarter" idx="10"/>
          </p:nvPr>
        </p:nvSpPr>
        <p:spPr>
          <a:noFill/>
        </p:spPr>
        <p:txBody>
          <a:bodyPr/>
          <a:lstStyle/>
          <a:p>
            <a:r>
              <a:rPr lang="en-US" dirty="0" smtClean="0"/>
              <a:t>OSCER State of the Center Address</a:t>
            </a:r>
            <a:endParaRPr lang="en-US" dirty="0"/>
          </a:p>
          <a:p>
            <a:r>
              <a:rPr lang="en-US" dirty="0" smtClean="0"/>
              <a:t>Wednesday October 6 2010</a:t>
            </a:r>
            <a:endParaRPr lang="en-US" dirty="0"/>
          </a:p>
        </p:txBody>
      </p:sp>
      <p:sp>
        <p:nvSpPr>
          <p:cNvPr id="28675" name="Slide Number Placeholder 4"/>
          <p:cNvSpPr>
            <a:spLocks noGrp="1"/>
          </p:cNvSpPr>
          <p:nvPr>
            <p:ph type="sldNum" sz="quarter" idx="11"/>
          </p:nvPr>
        </p:nvSpPr>
        <p:spPr>
          <a:noFill/>
        </p:spPr>
        <p:txBody>
          <a:bodyPr/>
          <a:lstStyle/>
          <a:p>
            <a:fld id="{C88BFD7F-E75A-4880-9A87-76F8DFBE997B}" type="slidenum">
              <a:rPr lang="en-US"/>
              <a:pPr/>
              <a:t>15</a:t>
            </a:fld>
            <a:endParaRPr lang="en-US"/>
          </a:p>
        </p:txBody>
      </p:sp>
      <p:sp>
        <p:nvSpPr>
          <p:cNvPr id="28676" name="Rectangle 2"/>
          <p:cNvSpPr>
            <a:spLocks noGrp="1" noChangeArrowheads="1"/>
          </p:cNvSpPr>
          <p:nvPr>
            <p:ph type="title"/>
          </p:nvPr>
        </p:nvSpPr>
        <p:spPr/>
        <p:txBody>
          <a:bodyPr/>
          <a:lstStyle/>
          <a:p>
            <a:pPr eaLnBrk="1" hangingPunct="1"/>
            <a:r>
              <a:rPr lang="en-US" smtClean="0"/>
              <a:t>Why Bother Teaching Novices?</a:t>
            </a:r>
          </a:p>
        </p:txBody>
      </p:sp>
      <p:sp>
        <p:nvSpPr>
          <p:cNvPr id="28677" name="Rectangle 3"/>
          <p:cNvSpPr>
            <a:spLocks noGrp="1" noChangeArrowheads="1"/>
          </p:cNvSpPr>
          <p:nvPr>
            <p:ph type="body" idx="1"/>
          </p:nvPr>
        </p:nvSpPr>
        <p:spPr>
          <a:xfrm>
            <a:off x="533400" y="1295400"/>
            <a:ext cx="8077200" cy="5105400"/>
          </a:xfrm>
        </p:spPr>
        <p:txBody>
          <a:bodyPr/>
          <a:lstStyle/>
          <a:p>
            <a:pPr eaLnBrk="1" hangingPunct="1"/>
            <a:r>
              <a:rPr lang="en-US" smtClean="0"/>
              <a:t>Application scientists &amp; engineers typically know their applications very well, much better than a collaborating computer scientist ever would.</a:t>
            </a:r>
          </a:p>
          <a:p>
            <a:pPr eaLnBrk="1" hangingPunct="1"/>
            <a:r>
              <a:rPr lang="en-US" smtClean="0"/>
              <a:t>Commercial software lags far behind the research community.</a:t>
            </a:r>
          </a:p>
          <a:p>
            <a:pPr eaLnBrk="1" hangingPunct="1">
              <a:lnSpc>
                <a:spcPct val="90000"/>
              </a:lnSpc>
            </a:pPr>
            <a:r>
              <a:rPr lang="en-US" smtClean="0"/>
              <a:t>Many potential CSE users don’t need full time CSE and HPC staff, just some help.</a:t>
            </a:r>
          </a:p>
          <a:p>
            <a:pPr eaLnBrk="1" hangingPunct="1">
              <a:lnSpc>
                <a:spcPct val="80000"/>
              </a:lnSpc>
            </a:pPr>
            <a:r>
              <a:rPr lang="en-US" smtClean="0"/>
              <a:t>One HPC expert can help dozens of research groups.</a:t>
            </a:r>
          </a:p>
          <a:p>
            <a:pPr eaLnBrk="1" hangingPunct="1">
              <a:lnSpc>
                <a:spcPct val="90000"/>
              </a:lnSpc>
            </a:pPr>
            <a:r>
              <a:rPr lang="en-US" smtClean="0"/>
              <a:t>Today’s novices are tomorrow’s top researchers, especially because today’s top researchers will eventually retire.</a:t>
            </a:r>
          </a:p>
          <a:p>
            <a:pPr eaLnBrk="1" hangingPunct="1">
              <a:lnSpc>
                <a:spcPct val="80000"/>
              </a:lnSpc>
            </a:pPr>
            <a:endParaRPr lang="en-US" smtClean="0"/>
          </a:p>
        </p:txBody>
      </p:sp>
    </p:spTree>
    <p:custDataLst>
      <p:tags r:id="rId1"/>
    </p:custData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Footer Placeholder 3"/>
          <p:cNvSpPr>
            <a:spLocks noGrp="1"/>
          </p:cNvSpPr>
          <p:nvPr>
            <p:ph type="ftr" sz="quarter" idx="10"/>
          </p:nvPr>
        </p:nvSpPr>
        <p:spPr>
          <a:noFill/>
        </p:spPr>
        <p:txBody>
          <a:bodyPr/>
          <a:lstStyle/>
          <a:p>
            <a:r>
              <a:rPr lang="en-US" dirty="0" smtClean="0"/>
              <a:t>OSCER State of the Center Address</a:t>
            </a:r>
            <a:endParaRPr lang="en-US" dirty="0"/>
          </a:p>
          <a:p>
            <a:r>
              <a:rPr lang="en-US" dirty="0" smtClean="0"/>
              <a:t>Wednesday October 6 2010</a:t>
            </a:r>
            <a:endParaRPr lang="en-US" dirty="0"/>
          </a:p>
        </p:txBody>
      </p:sp>
      <p:sp>
        <p:nvSpPr>
          <p:cNvPr id="29699" name="Slide Number Placeholder 4"/>
          <p:cNvSpPr>
            <a:spLocks noGrp="1"/>
          </p:cNvSpPr>
          <p:nvPr>
            <p:ph type="sldNum" sz="quarter" idx="11"/>
          </p:nvPr>
        </p:nvSpPr>
        <p:spPr>
          <a:noFill/>
        </p:spPr>
        <p:txBody>
          <a:bodyPr/>
          <a:lstStyle/>
          <a:p>
            <a:fld id="{78BB7EB0-30F2-4D73-AB04-A442B2C9967A}" type="slidenum">
              <a:rPr lang="en-US"/>
              <a:pPr/>
              <a:t>16</a:t>
            </a:fld>
            <a:endParaRPr lang="en-US"/>
          </a:p>
        </p:txBody>
      </p:sp>
      <p:sp>
        <p:nvSpPr>
          <p:cNvPr id="29700" name="Rectangle 2"/>
          <p:cNvSpPr>
            <a:spLocks noGrp="1" noChangeArrowheads="1"/>
          </p:cNvSpPr>
          <p:nvPr>
            <p:ph type="title"/>
          </p:nvPr>
        </p:nvSpPr>
        <p:spPr/>
        <p:txBody>
          <a:bodyPr/>
          <a:lstStyle/>
          <a:p>
            <a:pPr eaLnBrk="1" hangingPunct="1"/>
            <a:r>
              <a:rPr lang="en-US" smtClean="0"/>
              <a:t>What Does OSCER Do? Teaching</a:t>
            </a:r>
          </a:p>
        </p:txBody>
      </p:sp>
      <p:pic>
        <p:nvPicPr>
          <p:cNvPr id="29701" name="Picture 3" descr="ncsi2004ou"/>
          <p:cNvPicPr>
            <a:picLocks noChangeAspect="1" noChangeArrowheads="1"/>
          </p:cNvPicPr>
          <p:nvPr/>
        </p:nvPicPr>
        <p:blipFill>
          <a:blip r:embed="rId4" cstate="print"/>
          <a:srcRect/>
          <a:stretch>
            <a:fillRect/>
          </a:stretch>
        </p:blipFill>
        <p:spPr bwMode="auto">
          <a:xfrm>
            <a:off x="1752600" y="1295400"/>
            <a:ext cx="5638800" cy="4229100"/>
          </a:xfrm>
          <a:prstGeom prst="rect">
            <a:avLst/>
          </a:prstGeom>
          <a:noFill/>
          <a:ln w="9525">
            <a:noFill/>
            <a:miter lim="800000"/>
            <a:headEnd/>
            <a:tailEnd/>
          </a:ln>
        </p:spPr>
      </p:pic>
      <p:sp>
        <p:nvSpPr>
          <p:cNvPr id="29702" name="Text Box 4"/>
          <p:cNvSpPr txBox="1">
            <a:spLocks noChangeArrowheads="1"/>
          </p:cNvSpPr>
          <p:nvPr/>
        </p:nvSpPr>
        <p:spPr bwMode="auto">
          <a:xfrm>
            <a:off x="457200" y="5521325"/>
            <a:ext cx="8153400" cy="585788"/>
          </a:xfrm>
          <a:prstGeom prst="rect">
            <a:avLst/>
          </a:prstGeom>
          <a:noFill/>
          <a:ln w="9525">
            <a:noFill/>
            <a:miter lim="800000"/>
            <a:headEnd/>
            <a:tailEnd/>
          </a:ln>
        </p:spPr>
        <p:txBody>
          <a:bodyPr>
            <a:spAutoFit/>
          </a:bodyPr>
          <a:lstStyle/>
          <a:p>
            <a:r>
              <a:rPr lang="en-US"/>
              <a:t>Science and engineering faculty from all over America learn</a:t>
            </a:r>
          </a:p>
          <a:p>
            <a:pPr>
              <a:lnSpc>
                <a:spcPct val="80000"/>
              </a:lnSpc>
            </a:pPr>
            <a:r>
              <a:rPr lang="en-US"/>
              <a:t>supercomputing at OU by playing with a jigsaw puzzle (NCSI @ OU 2004).</a:t>
            </a:r>
          </a:p>
        </p:txBody>
      </p:sp>
      <p:sp>
        <p:nvSpPr>
          <p:cNvPr id="29703" name="Rectangle 5"/>
          <p:cNvSpPr>
            <a:spLocks noChangeArrowheads="1"/>
          </p:cNvSpPr>
          <p:nvPr>
            <p:custDataLst>
              <p:tags r:id="rId2"/>
            </p:custDataLst>
          </p:nvPr>
        </p:nvSpPr>
        <p:spPr bwMode="auto">
          <a:xfrm>
            <a:off x="0" y="0"/>
            <a:ext cx="63500" cy="63500"/>
          </a:xfrm>
          <a:prstGeom prst="rect">
            <a:avLst/>
          </a:prstGeom>
          <a:noFill/>
          <a:ln w="9525">
            <a:noFill/>
            <a:miter lim="800000"/>
            <a:headEnd/>
            <a:tailEnd/>
          </a:ln>
        </p:spPr>
        <p:txBody>
          <a:bodyPr wrap="none" anchor="ctr"/>
          <a:lstStyle/>
          <a:p>
            <a:endParaRPr lang="en-US"/>
          </a:p>
        </p:txBody>
      </p:sp>
    </p:spTree>
    <p:custDataLst>
      <p:tags r:id="rId1"/>
    </p:custData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Footer Placeholder 3"/>
          <p:cNvSpPr>
            <a:spLocks noGrp="1"/>
          </p:cNvSpPr>
          <p:nvPr>
            <p:ph type="ftr" sz="quarter" idx="10"/>
          </p:nvPr>
        </p:nvSpPr>
        <p:spPr>
          <a:noFill/>
        </p:spPr>
        <p:txBody>
          <a:bodyPr/>
          <a:lstStyle/>
          <a:p>
            <a:r>
              <a:rPr lang="en-US" dirty="0" smtClean="0"/>
              <a:t>OSCER State of the Center Address</a:t>
            </a:r>
            <a:endParaRPr lang="en-US" dirty="0"/>
          </a:p>
          <a:p>
            <a:r>
              <a:rPr lang="en-US" dirty="0" smtClean="0"/>
              <a:t>Wednesday October 6 2010</a:t>
            </a:r>
            <a:endParaRPr lang="en-US" dirty="0"/>
          </a:p>
        </p:txBody>
      </p:sp>
      <p:sp>
        <p:nvSpPr>
          <p:cNvPr id="30723" name="Slide Number Placeholder 4"/>
          <p:cNvSpPr>
            <a:spLocks noGrp="1"/>
          </p:cNvSpPr>
          <p:nvPr>
            <p:ph type="sldNum" sz="quarter" idx="11"/>
          </p:nvPr>
        </p:nvSpPr>
        <p:spPr>
          <a:noFill/>
        </p:spPr>
        <p:txBody>
          <a:bodyPr/>
          <a:lstStyle/>
          <a:p>
            <a:fld id="{BF3FE7F4-EB15-406F-881C-4DEEE0642425}" type="slidenum">
              <a:rPr lang="en-US"/>
              <a:pPr/>
              <a:t>17</a:t>
            </a:fld>
            <a:endParaRPr lang="en-US"/>
          </a:p>
        </p:txBody>
      </p:sp>
      <p:sp>
        <p:nvSpPr>
          <p:cNvPr id="30724" name="Rectangle 2"/>
          <p:cNvSpPr>
            <a:spLocks noGrp="1" noChangeArrowheads="1"/>
          </p:cNvSpPr>
          <p:nvPr>
            <p:ph type="title"/>
          </p:nvPr>
        </p:nvSpPr>
        <p:spPr/>
        <p:txBody>
          <a:bodyPr/>
          <a:lstStyle/>
          <a:p>
            <a:pPr eaLnBrk="1" hangingPunct="1"/>
            <a:r>
              <a:rPr lang="en-US" smtClean="0"/>
              <a:t>What Does OSCER Do? Rounds</a:t>
            </a:r>
          </a:p>
        </p:txBody>
      </p:sp>
      <p:pic>
        <p:nvPicPr>
          <p:cNvPr id="30725" name="Picture 3" descr="oscer_rounds_20020722"/>
          <p:cNvPicPr>
            <a:picLocks noChangeAspect="1" noChangeArrowheads="1"/>
          </p:cNvPicPr>
          <p:nvPr/>
        </p:nvPicPr>
        <p:blipFill>
          <a:blip r:embed="rId4" cstate="print"/>
          <a:srcRect/>
          <a:stretch>
            <a:fillRect/>
          </a:stretch>
        </p:blipFill>
        <p:spPr bwMode="auto">
          <a:xfrm>
            <a:off x="1143000" y="1266825"/>
            <a:ext cx="6400800" cy="4264025"/>
          </a:xfrm>
          <a:prstGeom prst="rect">
            <a:avLst/>
          </a:prstGeom>
          <a:noFill/>
          <a:ln w="9525">
            <a:noFill/>
            <a:miter lim="800000"/>
            <a:headEnd/>
            <a:tailEnd/>
          </a:ln>
        </p:spPr>
      </p:pic>
      <p:sp>
        <p:nvSpPr>
          <p:cNvPr id="30726" name="Text Box 4"/>
          <p:cNvSpPr txBox="1">
            <a:spLocks noChangeArrowheads="1"/>
          </p:cNvSpPr>
          <p:nvPr/>
        </p:nvSpPr>
        <p:spPr bwMode="auto">
          <a:xfrm>
            <a:off x="2062163" y="5583238"/>
            <a:ext cx="5060950" cy="531812"/>
          </a:xfrm>
          <a:prstGeom prst="rect">
            <a:avLst/>
          </a:prstGeom>
          <a:noFill/>
          <a:ln w="9525">
            <a:noFill/>
            <a:miter lim="800000"/>
            <a:headEnd/>
            <a:tailEnd/>
          </a:ln>
        </p:spPr>
        <p:txBody>
          <a:bodyPr wrap="none">
            <a:spAutoFit/>
          </a:bodyPr>
          <a:lstStyle/>
          <a:p>
            <a:pPr>
              <a:lnSpc>
                <a:spcPct val="60000"/>
              </a:lnSpc>
            </a:pPr>
            <a:r>
              <a:rPr lang="en-US"/>
              <a:t>OU undergrads, grad students, staff and faculty learn</a:t>
            </a:r>
          </a:p>
          <a:p>
            <a:r>
              <a:rPr lang="en-US"/>
              <a:t>how to use supercomputing in their specific research.</a:t>
            </a:r>
          </a:p>
        </p:txBody>
      </p:sp>
      <p:sp>
        <p:nvSpPr>
          <p:cNvPr id="30727" name="Rectangle 5"/>
          <p:cNvSpPr>
            <a:spLocks noChangeArrowheads="1"/>
          </p:cNvSpPr>
          <p:nvPr>
            <p:custDataLst>
              <p:tags r:id="rId2"/>
            </p:custDataLst>
          </p:nvPr>
        </p:nvSpPr>
        <p:spPr bwMode="auto">
          <a:xfrm>
            <a:off x="0" y="0"/>
            <a:ext cx="63500" cy="63500"/>
          </a:xfrm>
          <a:prstGeom prst="rect">
            <a:avLst/>
          </a:prstGeom>
          <a:noFill/>
          <a:ln w="9525">
            <a:noFill/>
            <a:miter lim="800000"/>
            <a:headEnd/>
            <a:tailEnd/>
          </a:ln>
        </p:spPr>
        <p:txBody>
          <a:bodyPr wrap="none" anchor="ctr"/>
          <a:lstStyle/>
          <a:p>
            <a:endParaRPr lang="en-US"/>
          </a:p>
        </p:txBody>
      </p:sp>
    </p:spTree>
    <p:custDataLst>
      <p:tags r:id="rId1"/>
    </p:custData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6434" name="Rectangle 2"/>
          <p:cNvSpPr>
            <a:spLocks noGrp="1" noChangeArrowheads="1"/>
          </p:cNvSpPr>
          <p:nvPr>
            <p:ph type="ctrTitle"/>
          </p:nvPr>
        </p:nvSpPr>
        <p:spPr>
          <a:xfrm>
            <a:off x="685800" y="1828800"/>
            <a:ext cx="8153400" cy="1143000"/>
          </a:xfrm>
        </p:spPr>
        <p:txBody>
          <a:bodyPr/>
          <a:lstStyle/>
          <a:p>
            <a:r>
              <a:rPr lang="en-US" sz="5400"/>
              <a:t>OSCER Resources</a:t>
            </a:r>
            <a:br>
              <a:rPr lang="en-US" sz="5400"/>
            </a:br>
            <a:r>
              <a:rPr lang="en-US"/>
              <a:t>(and a little history)</a:t>
            </a:r>
          </a:p>
        </p:txBody>
      </p:sp>
    </p:spTree>
    <p:custDataLst>
      <p:tags r:id="rId1"/>
    </p:custData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3"/>
          <p:cNvSpPr>
            <a:spLocks noGrp="1"/>
          </p:cNvSpPr>
          <p:nvPr>
            <p:ph type="ftr" sz="quarter" idx="10"/>
          </p:nvPr>
        </p:nvSpPr>
        <p:spPr/>
        <p:txBody>
          <a:bodyPr/>
          <a:lstStyle/>
          <a:p>
            <a:r>
              <a:rPr lang="en-US" dirty="0"/>
              <a:t>OSCER State of the Center Address</a:t>
            </a:r>
          </a:p>
          <a:p>
            <a:r>
              <a:rPr lang="en-US" dirty="0" smtClean="0"/>
              <a:t>Wednesday October 6 2010</a:t>
            </a:r>
            <a:endParaRPr lang="en-US" dirty="0"/>
          </a:p>
        </p:txBody>
      </p:sp>
      <p:sp>
        <p:nvSpPr>
          <p:cNvPr id="6" name="Slide Number Placeholder 4"/>
          <p:cNvSpPr>
            <a:spLocks noGrp="1"/>
          </p:cNvSpPr>
          <p:nvPr>
            <p:ph type="sldNum" sz="quarter" idx="11"/>
          </p:nvPr>
        </p:nvSpPr>
        <p:spPr/>
        <p:txBody>
          <a:bodyPr/>
          <a:lstStyle/>
          <a:p>
            <a:fld id="{8C4D3850-A8E4-48A2-BE61-CE0633CCAD00}" type="slidenum">
              <a:rPr lang="en-US"/>
              <a:pPr/>
              <a:t>19</a:t>
            </a:fld>
            <a:endParaRPr lang="en-US"/>
          </a:p>
        </p:txBody>
      </p:sp>
      <p:sp>
        <p:nvSpPr>
          <p:cNvPr id="787458" name="Rectangle 2"/>
          <p:cNvSpPr>
            <a:spLocks noGrp="1" noChangeArrowheads="1"/>
          </p:cNvSpPr>
          <p:nvPr>
            <p:ph type="title"/>
          </p:nvPr>
        </p:nvSpPr>
        <p:spPr/>
        <p:txBody>
          <a:bodyPr/>
          <a:lstStyle/>
          <a:p>
            <a:r>
              <a:rPr lang="en-US"/>
              <a:t>2002 OSCER Hardware</a:t>
            </a:r>
          </a:p>
        </p:txBody>
      </p:sp>
      <p:sp>
        <p:nvSpPr>
          <p:cNvPr id="787459" name="Rectangle 3"/>
          <p:cNvSpPr>
            <a:spLocks noGrp="1" noChangeArrowheads="1"/>
          </p:cNvSpPr>
          <p:nvPr>
            <p:ph type="body" idx="1"/>
          </p:nvPr>
        </p:nvSpPr>
        <p:spPr>
          <a:xfrm>
            <a:off x="457200" y="1371600"/>
            <a:ext cx="8229600" cy="4648200"/>
          </a:xfrm>
        </p:spPr>
        <p:txBody>
          <a:bodyPr/>
          <a:lstStyle/>
          <a:p>
            <a:pPr>
              <a:lnSpc>
                <a:spcPct val="90000"/>
              </a:lnSpc>
            </a:pPr>
            <a:r>
              <a:rPr lang="en-US" b="1" u="sng"/>
              <a:t>TOTAL:</a:t>
            </a:r>
            <a:r>
              <a:rPr lang="en-US" b="1"/>
              <a:t> </a:t>
            </a:r>
            <a:r>
              <a:rPr lang="en-US" b="1">
                <a:solidFill>
                  <a:schemeClr val="hlink"/>
                </a:solidFill>
              </a:rPr>
              <a:t>1220.8 GFLOPs*, 302 CPU cores, 302 GB RAM</a:t>
            </a:r>
            <a:r>
              <a:rPr lang="en-US" b="1"/>
              <a:t> </a:t>
            </a:r>
          </a:p>
          <a:p>
            <a:pPr>
              <a:lnSpc>
                <a:spcPct val="90000"/>
              </a:lnSpc>
            </a:pPr>
            <a:r>
              <a:rPr lang="en-US"/>
              <a:t>Aspen Systems Pentium4 Xeon 32-bit Linux Cluster (Boomer)</a:t>
            </a:r>
          </a:p>
          <a:p>
            <a:pPr lvl="1">
              <a:lnSpc>
                <a:spcPct val="90000"/>
              </a:lnSpc>
            </a:pPr>
            <a:r>
              <a:rPr lang="en-US"/>
              <a:t>270 Pentium4 Xeon CPUs, 270 GB RAM, 1080 GFLOPs</a:t>
            </a:r>
          </a:p>
          <a:p>
            <a:pPr>
              <a:lnSpc>
                <a:spcPct val="90000"/>
              </a:lnSpc>
            </a:pPr>
            <a:r>
              <a:rPr lang="en-US"/>
              <a:t>IBM Regatta p690 Symmetric Multiprocessor (Sooner)</a:t>
            </a:r>
          </a:p>
          <a:p>
            <a:pPr lvl="1">
              <a:lnSpc>
                <a:spcPct val="90000"/>
              </a:lnSpc>
            </a:pPr>
            <a:r>
              <a:rPr lang="en-US"/>
              <a:t>32 POWER4 CPUs, 32 GB RAM, 140.8 GFLOPs</a:t>
            </a:r>
          </a:p>
          <a:p>
            <a:pPr>
              <a:lnSpc>
                <a:spcPct val="90000"/>
              </a:lnSpc>
            </a:pPr>
            <a:r>
              <a:rPr lang="en-US"/>
              <a:t>IBM FAStT500 FiberChannel-1 Disk Server</a:t>
            </a:r>
          </a:p>
          <a:p>
            <a:pPr>
              <a:lnSpc>
                <a:spcPct val="90000"/>
              </a:lnSpc>
            </a:pPr>
            <a:r>
              <a:rPr lang="en-US"/>
              <a:t>Qualstar TLS-412300 Tape Library</a:t>
            </a:r>
          </a:p>
          <a:p>
            <a:pPr>
              <a:lnSpc>
                <a:spcPct val="90000"/>
              </a:lnSpc>
            </a:pPr>
            <a:r>
              <a:rPr lang="en-US"/>
              <a:t>Internet2</a:t>
            </a:r>
          </a:p>
          <a:p>
            <a:pPr>
              <a:lnSpc>
                <a:spcPct val="90000"/>
              </a:lnSpc>
              <a:buFont typeface="Wingdings" pitchFamily="2" charset="2"/>
              <a:buNone/>
            </a:pPr>
            <a:r>
              <a:rPr lang="en-US" sz="1800"/>
              <a:t>* GFLOPs: billions of calculations per second</a:t>
            </a:r>
          </a:p>
          <a:p>
            <a:pPr>
              <a:lnSpc>
                <a:spcPct val="90000"/>
              </a:lnSpc>
            </a:pPr>
            <a:endParaRPr lang="en-US" sz="1800" b="1">
              <a:solidFill>
                <a:srgbClr val="CC0099"/>
              </a:solidFill>
            </a:endParaRPr>
          </a:p>
        </p:txBody>
      </p:sp>
      <p:sp>
        <p:nvSpPr>
          <p:cNvPr id="787460" name="Rectangle 4"/>
          <p:cNvSpPr>
            <a:spLocks noChangeArrowheads="1"/>
          </p:cNvSpPr>
          <p:nvPr>
            <p:custDataLst>
              <p:tags r:id="rId2"/>
            </p:custDataLst>
          </p:nvPr>
        </p:nvSpPr>
        <p:spPr bwMode="auto">
          <a:xfrm>
            <a:off x="0" y="0"/>
            <a:ext cx="63500" cy="63500"/>
          </a:xfrm>
          <a:prstGeom prst="rect">
            <a:avLst/>
          </a:prstGeom>
          <a:noFill/>
          <a:ln w="9525">
            <a:noFill/>
            <a:miter lim="800000"/>
            <a:headEnd/>
            <a:tailEnd/>
          </a:ln>
          <a:effectLst/>
        </p:spPr>
        <p:txBody>
          <a:bodyPr wrap="none" anchor="ctr"/>
          <a:lstStyle/>
          <a:p>
            <a:endParaRPr lang="en-US"/>
          </a:p>
        </p:txBody>
      </p:sp>
    </p:spTree>
    <p:custDataLst>
      <p:tags r:id="rId1"/>
    </p:custData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3"/>
          <p:cNvSpPr>
            <a:spLocks noGrp="1"/>
          </p:cNvSpPr>
          <p:nvPr>
            <p:ph type="ftr" sz="quarter" idx="10"/>
          </p:nvPr>
        </p:nvSpPr>
        <p:spPr/>
        <p:txBody>
          <a:bodyPr/>
          <a:lstStyle/>
          <a:p>
            <a:r>
              <a:rPr lang="en-US" dirty="0"/>
              <a:t>OSCER State of the Center Address</a:t>
            </a:r>
          </a:p>
          <a:p>
            <a:r>
              <a:rPr lang="en-US" dirty="0" smtClean="0"/>
              <a:t>Wednesday October 6 2010</a:t>
            </a:r>
            <a:endParaRPr lang="en-US" dirty="0"/>
          </a:p>
        </p:txBody>
      </p:sp>
      <p:sp>
        <p:nvSpPr>
          <p:cNvPr id="6" name="Slide Number Placeholder 4"/>
          <p:cNvSpPr>
            <a:spLocks noGrp="1"/>
          </p:cNvSpPr>
          <p:nvPr>
            <p:ph type="sldNum" sz="quarter" idx="11"/>
          </p:nvPr>
        </p:nvSpPr>
        <p:spPr/>
        <p:txBody>
          <a:bodyPr/>
          <a:lstStyle/>
          <a:p>
            <a:fld id="{8B8570C2-7A02-4BE7-8342-7AE50D89AE81}" type="slidenum">
              <a:rPr lang="en-US"/>
              <a:pPr/>
              <a:t>20</a:t>
            </a:fld>
            <a:endParaRPr lang="en-US"/>
          </a:p>
        </p:txBody>
      </p:sp>
      <p:sp>
        <p:nvSpPr>
          <p:cNvPr id="788482" name="Rectangle 2"/>
          <p:cNvSpPr>
            <a:spLocks noGrp="1" noChangeArrowheads="1"/>
          </p:cNvSpPr>
          <p:nvPr>
            <p:ph type="title"/>
          </p:nvPr>
        </p:nvSpPr>
        <p:spPr/>
        <p:txBody>
          <a:bodyPr/>
          <a:lstStyle/>
          <a:p>
            <a:r>
              <a:rPr lang="en-US"/>
              <a:t>2005 OSCER Hardware</a:t>
            </a:r>
          </a:p>
        </p:txBody>
      </p:sp>
      <p:sp>
        <p:nvSpPr>
          <p:cNvPr id="788483" name="Rectangle 3"/>
          <p:cNvSpPr>
            <a:spLocks noGrp="1" noChangeArrowheads="1"/>
          </p:cNvSpPr>
          <p:nvPr>
            <p:ph type="body" idx="1"/>
          </p:nvPr>
        </p:nvSpPr>
        <p:spPr>
          <a:xfrm>
            <a:off x="533400" y="1371600"/>
            <a:ext cx="8153400" cy="4343400"/>
          </a:xfrm>
        </p:spPr>
        <p:txBody>
          <a:bodyPr/>
          <a:lstStyle/>
          <a:p>
            <a:r>
              <a:rPr lang="en-US" b="1" u="sng"/>
              <a:t>TOTAL:</a:t>
            </a:r>
            <a:r>
              <a:rPr lang="en-US" b="1">
                <a:solidFill>
                  <a:schemeClr val="hlink"/>
                </a:solidFill>
              </a:rPr>
              <a:t> 8009 GFLOPs*, 1288 CPU cores, 2504 GB RAM</a:t>
            </a:r>
          </a:p>
          <a:p>
            <a:pPr>
              <a:lnSpc>
                <a:spcPct val="80000"/>
              </a:lnSpc>
            </a:pPr>
            <a:r>
              <a:rPr lang="en-US"/>
              <a:t>Dell Pentium4 Xeon 64-bit Linux Cluster (Topdawg)</a:t>
            </a:r>
          </a:p>
          <a:p>
            <a:pPr lvl="1">
              <a:lnSpc>
                <a:spcPct val="80000"/>
              </a:lnSpc>
            </a:pPr>
            <a:r>
              <a:rPr lang="en-US"/>
              <a:t>1024 Pentium4 Xeon CPUs, 2176 GB RAM, 6553.6 GFLOPs</a:t>
            </a:r>
          </a:p>
          <a:p>
            <a:pPr>
              <a:lnSpc>
                <a:spcPct val="80000"/>
              </a:lnSpc>
            </a:pPr>
            <a:r>
              <a:rPr lang="en-US"/>
              <a:t>Aspen Systems Itanium2 cluster (Schooner)</a:t>
            </a:r>
          </a:p>
          <a:p>
            <a:pPr lvl="1">
              <a:lnSpc>
                <a:spcPct val="80000"/>
              </a:lnSpc>
            </a:pPr>
            <a:r>
              <a:rPr lang="en-US"/>
              <a:t>64 Itanium2 CPUs, 128 GB RAM, 256 GFLOPs</a:t>
            </a:r>
          </a:p>
          <a:p>
            <a:pPr>
              <a:lnSpc>
                <a:spcPct val="80000"/>
              </a:lnSpc>
            </a:pPr>
            <a:r>
              <a:rPr lang="en-US"/>
              <a:t>Condor Pool: 200 student lab PCs, 1200 GFLOPs</a:t>
            </a:r>
          </a:p>
          <a:p>
            <a:pPr>
              <a:lnSpc>
                <a:spcPct val="80000"/>
              </a:lnSpc>
            </a:pPr>
            <a:r>
              <a:rPr lang="en-US"/>
              <a:t>National Lambda Rail</a:t>
            </a:r>
            <a:r>
              <a:rPr lang="en-US">
                <a:solidFill>
                  <a:srgbClr val="CC0099"/>
                </a:solidFill>
              </a:rPr>
              <a:t> </a:t>
            </a:r>
            <a:r>
              <a:rPr lang="en-US"/>
              <a:t>(10 Gbps network), Internet2</a:t>
            </a:r>
          </a:p>
          <a:p>
            <a:pPr>
              <a:lnSpc>
                <a:spcPct val="80000"/>
              </a:lnSpc>
            </a:pPr>
            <a:r>
              <a:rPr lang="en-US"/>
              <a:t>Storage library: Qualstar (10 TB, AIT-3)</a:t>
            </a:r>
          </a:p>
          <a:p>
            <a:pPr>
              <a:buFont typeface="Wingdings" pitchFamily="2" charset="2"/>
              <a:buNone/>
            </a:pPr>
            <a:r>
              <a:rPr lang="en-US" sz="1800"/>
              <a:t>* GFLOPs: billions of calculations per second</a:t>
            </a:r>
          </a:p>
        </p:txBody>
      </p:sp>
      <p:sp>
        <p:nvSpPr>
          <p:cNvPr id="788484" name="Rectangle 4"/>
          <p:cNvSpPr>
            <a:spLocks noChangeArrowheads="1"/>
          </p:cNvSpPr>
          <p:nvPr>
            <p:custDataLst>
              <p:tags r:id="rId2"/>
            </p:custDataLst>
          </p:nvPr>
        </p:nvSpPr>
        <p:spPr bwMode="auto">
          <a:xfrm>
            <a:off x="0" y="0"/>
            <a:ext cx="63500" cy="63500"/>
          </a:xfrm>
          <a:prstGeom prst="rect">
            <a:avLst/>
          </a:prstGeom>
          <a:noFill/>
          <a:ln w="9525">
            <a:noFill/>
            <a:miter lim="800000"/>
            <a:headEnd/>
            <a:tailEnd/>
          </a:ln>
          <a:effectLst/>
        </p:spPr>
        <p:txBody>
          <a:bodyPr wrap="none" anchor="ctr"/>
          <a:lstStyle/>
          <a:p>
            <a:endParaRPr lang="en-US"/>
          </a:p>
        </p:txBody>
      </p:sp>
    </p:spTree>
    <p:custDataLst>
      <p:tags r:id="rId1"/>
    </p:custData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3"/>
          <p:cNvSpPr>
            <a:spLocks noGrp="1"/>
          </p:cNvSpPr>
          <p:nvPr>
            <p:ph type="ftr" sz="quarter" idx="10"/>
          </p:nvPr>
        </p:nvSpPr>
        <p:spPr/>
        <p:txBody>
          <a:bodyPr/>
          <a:lstStyle/>
          <a:p>
            <a:r>
              <a:rPr lang="en-US" dirty="0"/>
              <a:t>OSCER State of the Center Address</a:t>
            </a:r>
          </a:p>
          <a:p>
            <a:r>
              <a:rPr lang="en-US" dirty="0" smtClean="0"/>
              <a:t>Wednesday October 6 2010</a:t>
            </a:r>
            <a:endParaRPr lang="en-US" dirty="0"/>
          </a:p>
        </p:txBody>
      </p:sp>
      <p:sp>
        <p:nvSpPr>
          <p:cNvPr id="6" name="Slide Number Placeholder 4"/>
          <p:cNvSpPr>
            <a:spLocks noGrp="1"/>
          </p:cNvSpPr>
          <p:nvPr>
            <p:ph type="sldNum" sz="quarter" idx="11"/>
          </p:nvPr>
        </p:nvSpPr>
        <p:spPr/>
        <p:txBody>
          <a:bodyPr/>
          <a:lstStyle/>
          <a:p>
            <a:fld id="{C41A2501-3286-4ADC-AC63-4E42C2BFF2FC}" type="slidenum">
              <a:rPr lang="en-US"/>
              <a:pPr/>
              <a:t>21</a:t>
            </a:fld>
            <a:endParaRPr lang="en-US"/>
          </a:p>
        </p:txBody>
      </p:sp>
      <p:sp>
        <p:nvSpPr>
          <p:cNvPr id="888834" name="Rectangle 2"/>
          <p:cNvSpPr>
            <a:spLocks noGrp="1" noChangeArrowheads="1"/>
          </p:cNvSpPr>
          <p:nvPr>
            <p:ph type="title"/>
          </p:nvPr>
        </p:nvSpPr>
        <p:spPr/>
        <p:txBody>
          <a:bodyPr/>
          <a:lstStyle/>
          <a:p>
            <a:r>
              <a:rPr lang="en-US"/>
              <a:t>Current OSCER Hardware</a:t>
            </a:r>
          </a:p>
        </p:txBody>
      </p:sp>
      <p:sp>
        <p:nvSpPr>
          <p:cNvPr id="888835" name="Rectangle 3"/>
          <p:cNvSpPr>
            <a:spLocks noGrp="1" noChangeArrowheads="1"/>
          </p:cNvSpPr>
          <p:nvPr>
            <p:ph type="body" idx="1"/>
          </p:nvPr>
        </p:nvSpPr>
        <p:spPr>
          <a:xfrm>
            <a:off x="533400" y="1371600"/>
            <a:ext cx="8153400" cy="4648200"/>
          </a:xfrm>
        </p:spPr>
        <p:txBody>
          <a:bodyPr/>
          <a:lstStyle/>
          <a:p>
            <a:r>
              <a:rPr lang="en-US" b="1" u="sng" dirty="0"/>
              <a:t>TOTAL:</a:t>
            </a:r>
            <a:r>
              <a:rPr lang="en-US" b="1" dirty="0"/>
              <a:t> </a:t>
            </a:r>
            <a:r>
              <a:rPr lang="en-US" b="1" dirty="0">
                <a:solidFill>
                  <a:srgbClr val="008000"/>
                </a:solidFill>
              </a:rPr>
              <a:t>54,626.88 GFLOPs; 6304 cores; 12,390 GB RAM</a:t>
            </a:r>
          </a:p>
          <a:p>
            <a:r>
              <a:rPr lang="en-US" dirty="0"/>
              <a:t>Dell Xeon Quad Core Linux Cluster (Sooner)</a:t>
            </a:r>
          </a:p>
          <a:p>
            <a:pPr lvl="1"/>
            <a:r>
              <a:rPr lang="en-US" sz="2000" dirty="0"/>
              <a:t>531 Xeon 2.0 GHz </a:t>
            </a:r>
            <a:r>
              <a:rPr lang="en-US" sz="2000" dirty="0" err="1"/>
              <a:t>Harpertown</a:t>
            </a:r>
            <a:r>
              <a:rPr lang="en-US" sz="2000" dirty="0"/>
              <a:t> dual socket quad core, 16 GB RAM</a:t>
            </a:r>
          </a:p>
          <a:p>
            <a:pPr lvl="1"/>
            <a:r>
              <a:rPr lang="en-US" sz="2000" dirty="0"/>
              <a:t>3 Xeon 2.33 GHz </a:t>
            </a:r>
            <a:r>
              <a:rPr lang="en-US" sz="2000" dirty="0" err="1"/>
              <a:t>Clovertown</a:t>
            </a:r>
            <a:r>
              <a:rPr lang="en-US" sz="2000" dirty="0"/>
              <a:t> dual socket quad core, 16 GB RAM</a:t>
            </a:r>
          </a:p>
          <a:p>
            <a:pPr lvl="1"/>
            <a:r>
              <a:rPr lang="en-US" sz="2000" dirty="0"/>
              <a:t>2 Xeon 2.4 GHz quad socket quad core nodes, 128 GB RAM each</a:t>
            </a:r>
          </a:p>
          <a:p>
            <a:pPr lvl="1"/>
            <a:r>
              <a:rPr lang="en-US" sz="2000" dirty="0"/>
              <a:t>34,514.88 GFLOPs</a:t>
            </a:r>
          </a:p>
          <a:p>
            <a:pPr lvl="1">
              <a:lnSpc>
                <a:spcPct val="70000"/>
              </a:lnSpc>
            </a:pPr>
            <a:r>
              <a:rPr lang="en-US" sz="2000" dirty="0" smtClean="0"/>
              <a:t>24 </a:t>
            </a:r>
            <a:r>
              <a:rPr lang="en-US" sz="2000" dirty="0"/>
              <a:t>NVIDIA Tesla C1060 cards (933/78 GFLOPs each)</a:t>
            </a:r>
          </a:p>
          <a:p>
            <a:pPr>
              <a:lnSpc>
                <a:spcPct val="70000"/>
              </a:lnSpc>
            </a:pPr>
            <a:r>
              <a:rPr lang="en-US" dirty="0"/>
              <a:t>Condor Pool: 795 lab PCs, 20,112 GFLOPs, 3590 GB RAM</a:t>
            </a:r>
          </a:p>
          <a:p>
            <a:pPr lvl="1"/>
            <a:r>
              <a:rPr lang="en-US" sz="2000" dirty="0" smtClean="0"/>
              <a:t>205 </a:t>
            </a:r>
            <a:r>
              <a:rPr lang="en-US" sz="2000" dirty="0"/>
              <a:t>x Intel Core i7 quad 2.4 GHz with 6 GB RAM each</a:t>
            </a:r>
          </a:p>
          <a:p>
            <a:pPr lvl="1"/>
            <a:r>
              <a:rPr lang="en-US" sz="2000" dirty="0"/>
              <a:t>400 x Intel Core2 Duo 2.4 GHz with 4 GB RAM each</a:t>
            </a:r>
          </a:p>
          <a:p>
            <a:pPr lvl="1"/>
            <a:r>
              <a:rPr lang="en-US" sz="2000" dirty="0"/>
              <a:t>190 x Intel Core2 Duo 3.0 GHz with 4 GB RAM each</a:t>
            </a:r>
          </a:p>
          <a:p>
            <a:pPr>
              <a:lnSpc>
                <a:spcPct val="70000"/>
              </a:lnSpc>
            </a:pPr>
            <a:r>
              <a:rPr lang="en-US" dirty="0"/>
              <a:t>National Lambda Rail, Internet2</a:t>
            </a:r>
            <a:r>
              <a:rPr lang="en-US" dirty="0">
                <a:solidFill>
                  <a:srgbClr val="CC0099"/>
                </a:solidFill>
              </a:rPr>
              <a:t> </a:t>
            </a:r>
            <a:r>
              <a:rPr lang="en-US" dirty="0"/>
              <a:t>(10 </a:t>
            </a:r>
            <a:r>
              <a:rPr lang="en-US" dirty="0" err="1"/>
              <a:t>Gbps</a:t>
            </a:r>
            <a:r>
              <a:rPr lang="en-US" dirty="0"/>
              <a:t> networks)</a:t>
            </a:r>
          </a:p>
        </p:txBody>
      </p:sp>
      <p:sp>
        <p:nvSpPr>
          <p:cNvPr id="888836" name="Rectangle 4"/>
          <p:cNvSpPr>
            <a:spLocks noChangeArrowheads="1"/>
          </p:cNvSpPr>
          <p:nvPr>
            <p:custDataLst>
              <p:tags r:id="rId2"/>
            </p:custDataLst>
          </p:nvPr>
        </p:nvSpPr>
        <p:spPr bwMode="auto">
          <a:xfrm>
            <a:off x="0" y="0"/>
            <a:ext cx="63500" cy="63500"/>
          </a:xfrm>
          <a:prstGeom prst="rect">
            <a:avLst/>
          </a:prstGeom>
          <a:noFill/>
          <a:ln w="9525">
            <a:noFill/>
            <a:miter lim="800000"/>
            <a:headEnd/>
            <a:tailEnd/>
          </a:ln>
          <a:effectLst/>
        </p:spPr>
        <p:txBody>
          <a:bodyPr wrap="none" anchor="ctr"/>
          <a:lstStyle/>
          <a:p>
            <a:endParaRPr lang="en-US"/>
          </a:p>
        </p:txBody>
      </p:sp>
    </p:spTree>
    <p:custDataLst>
      <p:tags r:id="rId1"/>
    </p:custData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3"/>
          <p:cNvSpPr>
            <a:spLocks noGrp="1"/>
          </p:cNvSpPr>
          <p:nvPr>
            <p:ph type="ftr" sz="quarter" idx="10"/>
          </p:nvPr>
        </p:nvSpPr>
        <p:spPr/>
        <p:txBody>
          <a:bodyPr/>
          <a:lstStyle/>
          <a:p>
            <a:r>
              <a:rPr lang="en-US" dirty="0"/>
              <a:t>OSCER State of the Center Address</a:t>
            </a:r>
          </a:p>
          <a:p>
            <a:r>
              <a:rPr lang="en-US" dirty="0" smtClean="0"/>
              <a:t>Wednesday October 6 2010</a:t>
            </a:r>
            <a:endParaRPr lang="en-US" dirty="0"/>
          </a:p>
        </p:txBody>
      </p:sp>
      <p:sp>
        <p:nvSpPr>
          <p:cNvPr id="6" name="Slide Number Placeholder 4"/>
          <p:cNvSpPr>
            <a:spLocks noGrp="1"/>
          </p:cNvSpPr>
          <p:nvPr>
            <p:ph type="sldNum" sz="quarter" idx="11"/>
          </p:nvPr>
        </p:nvSpPr>
        <p:spPr/>
        <p:txBody>
          <a:bodyPr/>
          <a:lstStyle/>
          <a:p>
            <a:fld id="{906A71B4-CDD0-4287-9D74-B030BD00CF95}" type="slidenum">
              <a:rPr lang="en-US"/>
              <a:pPr/>
              <a:t>22</a:t>
            </a:fld>
            <a:endParaRPr lang="en-US"/>
          </a:p>
        </p:txBody>
      </p:sp>
      <p:sp>
        <p:nvSpPr>
          <p:cNvPr id="889866" name="Rectangle 10"/>
          <p:cNvSpPr>
            <a:spLocks noGrp="1" noChangeArrowheads="1"/>
          </p:cNvSpPr>
          <p:nvPr>
            <p:ph type="title"/>
          </p:nvPr>
        </p:nvSpPr>
        <p:spPr/>
        <p:txBody>
          <a:bodyPr/>
          <a:lstStyle/>
          <a:p>
            <a:r>
              <a:rPr lang="en-US" sz="3600"/>
              <a:t>Improvement in OSCER Hardware</a:t>
            </a:r>
          </a:p>
        </p:txBody>
      </p:sp>
      <p:graphicFrame>
        <p:nvGraphicFramePr>
          <p:cNvPr id="889865" name="Object 9"/>
          <p:cNvGraphicFramePr>
            <a:graphicFrameLocks noGrp="1" noChangeAspect="1"/>
          </p:cNvGraphicFramePr>
          <p:nvPr>
            <p:ph idx="1"/>
          </p:nvPr>
        </p:nvGraphicFramePr>
        <p:xfrm>
          <a:off x="530225" y="1146175"/>
          <a:ext cx="5976938" cy="4197350"/>
        </p:xfrm>
        <a:graphic>
          <a:graphicData uri="http://schemas.openxmlformats.org/presentationml/2006/ole">
            <mc:AlternateContent xmlns:mc="http://schemas.openxmlformats.org/markup-compatibility/2006">
              <mc:Choice xmlns:v="urn:schemas-microsoft-com:vml" Requires="v">
                <p:oleObj spid="_x0000_s924676" name="Worksheet" r:id="rId4" imgW="8477402" imgH="5953074" progId="Excel.Sheet.8">
                  <p:embed/>
                </p:oleObj>
              </mc:Choice>
              <mc:Fallback>
                <p:oleObj name="Worksheet" r:id="rId4" imgW="8477402" imgH="5953074" progId="Excel.Sheet.8">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0225" y="1146175"/>
                        <a:ext cx="5976938" cy="41973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889868" name="Text Box 12"/>
          <p:cNvSpPr txBox="1">
            <a:spLocks noChangeArrowheads="1"/>
          </p:cNvSpPr>
          <p:nvPr/>
        </p:nvSpPr>
        <p:spPr bwMode="auto">
          <a:xfrm>
            <a:off x="6858000" y="1676400"/>
            <a:ext cx="1828800" cy="2703513"/>
          </a:xfrm>
          <a:prstGeom prst="rect">
            <a:avLst/>
          </a:prstGeom>
          <a:noFill/>
          <a:ln w="9525">
            <a:noFill/>
            <a:miter lim="800000"/>
            <a:headEnd/>
            <a:tailEnd/>
          </a:ln>
          <a:effectLst/>
        </p:spPr>
        <p:txBody>
          <a:bodyPr>
            <a:spAutoFit/>
          </a:bodyPr>
          <a:lstStyle/>
          <a:p>
            <a:pPr algn="l">
              <a:spcBef>
                <a:spcPct val="50000"/>
              </a:spcBef>
            </a:pPr>
            <a:r>
              <a:rPr lang="en-US"/>
              <a:t>GFLOPs:      2008 = 39 </a:t>
            </a:r>
            <a:r>
              <a:rPr lang="en-US">
                <a:latin typeface="Arial" charset="0"/>
              </a:rPr>
              <a:t>x</a:t>
            </a:r>
            <a:r>
              <a:rPr lang="en-US"/>
              <a:t> 2002</a:t>
            </a:r>
          </a:p>
          <a:p>
            <a:pPr algn="l">
              <a:spcBef>
                <a:spcPct val="50000"/>
              </a:spcBef>
            </a:pPr>
            <a:r>
              <a:rPr lang="en-US"/>
              <a:t>RAM:           2008 = 29 </a:t>
            </a:r>
            <a:r>
              <a:rPr lang="en-US">
                <a:latin typeface="Arial" charset="0"/>
              </a:rPr>
              <a:t>x</a:t>
            </a:r>
            <a:r>
              <a:rPr lang="en-US"/>
              <a:t> 2002</a:t>
            </a:r>
          </a:p>
          <a:p>
            <a:pPr algn="l">
              <a:spcBef>
                <a:spcPct val="50000"/>
              </a:spcBef>
            </a:pPr>
            <a:r>
              <a:rPr lang="en-US"/>
              <a:t>CPU cores:   2008 = 19 </a:t>
            </a:r>
            <a:r>
              <a:rPr lang="en-US">
                <a:latin typeface="Arial" charset="0"/>
              </a:rPr>
              <a:t>x</a:t>
            </a:r>
            <a:r>
              <a:rPr lang="en-US"/>
              <a:t> 2002</a:t>
            </a:r>
          </a:p>
          <a:p>
            <a:pPr algn="l">
              <a:spcBef>
                <a:spcPct val="50000"/>
              </a:spcBef>
            </a:pPr>
            <a:r>
              <a:rPr lang="en-US"/>
              <a:t>Moore’s Law: 2008 = 16 </a:t>
            </a:r>
            <a:r>
              <a:rPr lang="en-US">
                <a:latin typeface="Arial" charset="0"/>
              </a:rPr>
              <a:t>x</a:t>
            </a:r>
            <a:r>
              <a:rPr lang="en-US"/>
              <a:t> 2002</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Footer Placeholder 3"/>
          <p:cNvSpPr>
            <a:spLocks noGrp="1"/>
          </p:cNvSpPr>
          <p:nvPr>
            <p:ph type="ftr" sz="quarter" idx="10"/>
          </p:nvPr>
        </p:nvSpPr>
        <p:spPr>
          <a:noFill/>
        </p:spPr>
        <p:txBody>
          <a:bodyPr/>
          <a:lstStyle/>
          <a:p>
            <a:r>
              <a:rPr lang="en-US" dirty="0" smtClean="0"/>
              <a:t>OSCER State of the Center Address</a:t>
            </a:r>
            <a:endParaRPr lang="en-US" dirty="0"/>
          </a:p>
          <a:p>
            <a:r>
              <a:rPr lang="en-US" dirty="0" smtClean="0"/>
              <a:t>Wednesday October 6 2010</a:t>
            </a:r>
            <a:endParaRPr lang="en-US" dirty="0"/>
          </a:p>
        </p:txBody>
      </p:sp>
      <p:sp>
        <p:nvSpPr>
          <p:cNvPr id="31747" name="Slide Number Placeholder 4"/>
          <p:cNvSpPr>
            <a:spLocks noGrp="1"/>
          </p:cNvSpPr>
          <p:nvPr>
            <p:ph type="sldNum" sz="quarter" idx="11"/>
          </p:nvPr>
        </p:nvSpPr>
        <p:spPr>
          <a:noFill/>
        </p:spPr>
        <p:txBody>
          <a:bodyPr/>
          <a:lstStyle/>
          <a:p>
            <a:fld id="{32EDF3D5-3BB3-4321-AC0C-36011A1D37E3}" type="slidenum">
              <a:rPr lang="en-US"/>
              <a:pPr/>
              <a:t>23</a:t>
            </a:fld>
            <a:endParaRPr lang="en-US"/>
          </a:p>
        </p:txBody>
      </p:sp>
      <p:sp>
        <p:nvSpPr>
          <p:cNvPr id="31748" name="Rectangle 2"/>
          <p:cNvSpPr>
            <a:spLocks noGrp="1" noChangeArrowheads="1"/>
          </p:cNvSpPr>
          <p:nvPr>
            <p:ph type="title"/>
          </p:nvPr>
        </p:nvSpPr>
        <p:spPr/>
        <p:txBody>
          <a:bodyPr/>
          <a:lstStyle/>
          <a:p>
            <a:pPr eaLnBrk="1" hangingPunct="1"/>
            <a:r>
              <a:rPr lang="en-US" sz="3600" smtClean="0"/>
              <a:t>OK Cyberinfrastructure Initiative</a:t>
            </a:r>
          </a:p>
        </p:txBody>
      </p:sp>
      <p:sp>
        <p:nvSpPr>
          <p:cNvPr id="31749" name="Rectangle 3"/>
          <p:cNvSpPr>
            <a:spLocks noGrp="1" noChangeArrowheads="1"/>
          </p:cNvSpPr>
          <p:nvPr>
            <p:ph type="body" idx="1"/>
          </p:nvPr>
        </p:nvSpPr>
        <p:spPr/>
        <p:txBody>
          <a:bodyPr/>
          <a:lstStyle/>
          <a:p>
            <a:pPr eaLnBrk="1" hangingPunct="1"/>
            <a:r>
              <a:rPr lang="en-US" smtClean="0"/>
              <a:t>All academic institutions in Oklahoma are eligible to sign up for free use of OU’s and OSU’s centrally-owned CI resources.</a:t>
            </a:r>
          </a:p>
          <a:p>
            <a:pPr eaLnBrk="1" hangingPunct="1"/>
            <a:r>
              <a:rPr lang="en-US" smtClean="0"/>
              <a:t>Other kinds of institutions (government, NGO, commercial) are eligible to use, though not necessarily for free.</a:t>
            </a:r>
          </a:p>
          <a:p>
            <a:pPr eaLnBrk="1" hangingPunct="1"/>
            <a:r>
              <a:rPr lang="en-US" smtClean="0"/>
              <a:t>Everyone can participate in our CI education initiative.</a:t>
            </a:r>
          </a:p>
          <a:p>
            <a:pPr eaLnBrk="1" hangingPunct="1"/>
            <a:r>
              <a:rPr lang="en-US" smtClean="0"/>
              <a:t>The Oklahoma Supercomputing Symposium, our annual conference, continues to be offered to all.</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Footer Placeholder 3"/>
          <p:cNvSpPr>
            <a:spLocks noGrp="1"/>
          </p:cNvSpPr>
          <p:nvPr>
            <p:ph type="ftr" sz="quarter" idx="10"/>
          </p:nvPr>
        </p:nvSpPr>
        <p:spPr>
          <a:noFill/>
        </p:spPr>
        <p:txBody>
          <a:bodyPr/>
          <a:lstStyle/>
          <a:p>
            <a:r>
              <a:rPr lang="en-US" dirty="0" smtClean="0"/>
              <a:t>OSCER State of the Center Address</a:t>
            </a:r>
            <a:endParaRPr lang="en-US" dirty="0"/>
          </a:p>
          <a:p>
            <a:r>
              <a:rPr lang="en-US" dirty="0" smtClean="0"/>
              <a:t>Wednesday October 6 2010</a:t>
            </a:r>
            <a:endParaRPr lang="en-US" dirty="0"/>
          </a:p>
        </p:txBody>
      </p:sp>
      <p:sp>
        <p:nvSpPr>
          <p:cNvPr id="33795" name="Slide Number Placeholder 4"/>
          <p:cNvSpPr>
            <a:spLocks noGrp="1"/>
          </p:cNvSpPr>
          <p:nvPr>
            <p:ph type="sldNum" sz="quarter" idx="11"/>
          </p:nvPr>
        </p:nvSpPr>
        <p:spPr>
          <a:noFill/>
        </p:spPr>
        <p:txBody>
          <a:bodyPr/>
          <a:lstStyle/>
          <a:p>
            <a:fld id="{FC2AD2AF-44E1-4605-881E-55DF136B7C1C}" type="slidenum">
              <a:rPr lang="en-US"/>
              <a:pPr/>
              <a:t>24</a:t>
            </a:fld>
            <a:endParaRPr lang="en-US"/>
          </a:p>
        </p:txBody>
      </p:sp>
      <p:sp>
        <p:nvSpPr>
          <p:cNvPr id="33796" name="Rectangle 2"/>
          <p:cNvSpPr>
            <a:spLocks noGrp="1" noChangeArrowheads="1"/>
          </p:cNvSpPr>
          <p:nvPr>
            <p:ph type="body" idx="1"/>
          </p:nvPr>
        </p:nvSpPr>
        <p:spPr>
          <a:xfrm>
            <a:off x="457200" y="1371600"/>
            <a:ext cx="5105400" cy="4800600"/>
          </a:xfrm>
        </p:spPr>
        <p:txBody>
          <a:bodyPr/>
          <a:lstStyle/>
          <a:p>
            <a:pPr eaLnBrk="1" hangingPunct="1">
              <a:lnSpc>
                <a:spcPct val="90000"/>
              </a:lnSpc>
              <a:buFont typeface="Wingdings" pitchFamily="2" charset="2"/>
              <a:buNone/>
            </a:pPr>
            <a:r>
              <a:rPr lang="en-US" dirty="0" smtClean="0"/>
              <a:t>1,076 Intel Xeon CPU chips/4288 cores</a:t>
            </a:r>
          </a:p>
          <a:p>
            <a:pPr eaLnBrk="1" hangingPunct="1">
              <a:lnSpc>
                <a:spcPct val="90000"/>
              </a:lnSpc>
            </a:pPr>
            <a:r>
              <a:rPr lang="en-US" sz="1600" dirty="0" smtClean="0"/>
              <a:t>528 dual socket/quad core </a:t>
            </a:r>
            <a:r>
              <a:rPr lang="en-US" sz="1600" dirty="0" err="1" smtClean="0"/>
              <a:t>Harpertown</a:t>
            </a:r>
            <a:r>
              <a:rPr lang="en-US" sz="1600" dirty="0" smtClean="0"/>
              <a:t> 2.0 GHz, 16 GB each</a:t>
            </a:r>
          </a:p>
          <a:p>
            <a:pPr eaLnBrk="1" hangingPunct="1">
              <a:lnSpc>
                <a:spcPct val="90000"/>
              </a:lnSpc>
            </a:pPr>
            <a:r>
              <a:rPr lang="en-US" sz="1600" dirty="0" smtClean="0"/>
              <a:t>3 dual socket/quad core </a:t>
            </a:r>
            <a:r>
              <a:rPr lang="en-US" sz="1600" dirty="0" err="1" smtClean="0"/>
              <a:t>Harpertown</a:t>
            </a:r>
            <a:r>
              <a:rPr lang="en-US" sz="1600" dirty="0" smtClean="0"/>
              <a:t> 2.66 GHz, 16 GB each</a:t>
            </a:r>
          </a:p>
          <a:p>
            <a:pPr eaLnBrk="1" hangingPunct="1">
              <a:lnSpc>
                <a:spcPct val="90000"/>
              </a:lnSpc>
            </a:pPr>
            <a:r>
              <a:rPr lang="en-US" sz="1600" dirty="0" smtClean="0"/>
              <a:t>3 dual socket/quad core </a:t>
            </a:r>
            <a:r>
              <a:rPr lang="en-US" sz="1600" dirty="0" err="1" smtClean="0"/>
              <a:t>Clovertown</a:t>
            </a:r>
            <a:r>
              <a:rPr lang="en-US" sz="1600" dirty="0" smtClean="0"/>
              <a:t> 2.33 GHz, 16 GB each</a:t>
            </a:r>
          </a:p>
          <a:p>
            <a:pPr eaLnBrk="1" hangingPunct="1">
              <a:lnSpc>
                <a:spcPct val="90000"/>
              </a:lnSpc>
            </a:pPr>
            <a:r>
              <a:rPr lang="en-US" sz="1600" dirty="0" smtClean="0"/>
              <a:t>2 x quad socket/quad core Tigerton, 2.4 GHz, 128 GB each</a:t>
            </a:r>
          </a:p>
          <a:p>
            <a:pPr eaLnBrk="1" hangingPunct="1">
              <a:lnSpc>
                <a:spcPct val="80000"/>
              </a:lnSpc>
              <a:buFont typeface="Wingdings" pitchFamily="2" charset="2"/>
              <a:buNone/>
            </a:pPr>
            <a:r>
              <a:rPr lang="en-US" dirty="0" smtClean="0"/>
              <a:t>8,800 GB RAM</a:t>
            </a:r>
          </a:p>
          <a:p>
            <a:pPr eaLnBrk="1" hangingPunct="1">
              <a:lnSpc>
                <a:spcPct val="70000"/>
              </a:lnSpc>
              <a:buFont typeface="Wingdings" pitchFamily="2" charset="2"/>
              <a:buNone/>
            </a:pPr>
            <a:r>
              <a:rPr lang="en-US" dirty="0" smtClean="0"/>
              <a:t>~130 TB globally accessible disk</a:t>
            </a:r>
          </a:p>
          <a:p>
            <a:pPr eaLnBrk="1" hangingPunct="1">
              <a:lnSpc>
                <a:spcPct val="70000"/>
              </a:lnSpc>
              <a:buFont typeface="Wingdings" pitchFamily="2" charset="2"/>
              <a:buNone/>
            </a:pPr>
            <a:r>
              <a:rPr lang="en-US" dirty="0" err="1" smtClean="0"/>
              <a:t>QLogic</a:t>
            </a:r>
            <a:r>
              <a:rPr lang="en-US" dirty="0" smtClean="0"/>
              <a:t> </a:t>
            </a:r>
            <a:r>
              <a:rPr lang="en-US" dirty="0" err="1" smtClean="0"/>
              <a:t>Infiniband</a:t>
            </a:r>
            <a:endParaRPr lang="en-US" dirty="0" smtClean="0"/>
          </a:p>
          <a:p>
            <a:pPr eaLnBrk="1" hangingPunct="1">
              <a:lnSpc>
                <a:spcPct val="80000"/>
              </a:lnSpc>
              <a:buFont typeface="Wingdings" pitchFamily="2" charset="2"/>
              <a:buNone/>
            </a:pPr>
            <a:r>
              <a:rPr lang="en-US" dirty="0" smtClean="0"/>
              <a:t>Force10 Networks Gigabit Ethernet</a:t>
            </a:r>
          </a:p>
          <a:p>
            <a:pPr eaLnBrk="1" hangingPunct="1">
              <a:lnSpc>
                <a:spcPct val="80000"/>
              </a:lnSpc>
              <a:buFont typeface="Wingdings" pitchFamily="2" charset="2"/>
              <a:buNone/>
            </a:pPr>
            <a:r>
              <a:rPr lang="en-US" dirty="0" smtClean="0"/>
              <a:t>Red Hat Enterprise Linux 5</a:t>
            </a:r>
          </a:p>
          <a:p>
            <a:pPr eaLnBrk="1" hangingPunct="1">
              <a:lnSpc>
                <a:spcPct val="70000"/>
              </a:lnSpc>
              <a:buFont typeface="Wingdings" pitchFamily="2" charset="2"/>
              <a:buNone/>
            </a:pPr>
            <a:r>
              <a:rPr lang="en-US" dirty="0" smtClean="0"/>
              <a:t>Peak speed: 34.5 TFLOPs*</a:t>
            </a:r>
          </a:p>
          <a:p>
            <a:pPr eaLnBrk="1" hangingPunct="1">
              <a:lnSpc>
                <a:spcPct val="70000"/>
              </a:lnSpc>
              <a:buFont typeface="Wingdings" pitchFamily="2" charset="2"/>
              <a:buNone/>
            </a:pPr>
            <a:r>
              <a:rPr lang="en-US" sz="2000" dirty="0" smtClean="0"/>
              <a:t>*TFLOPs: trillion calculations per second</a:t>
            </a:r>
          </a:p>
        </p:txBody>
      </p:sp>
      <p:sp>
        <p:nvSpPr>
          <p:cNvPr id="33797" name="Rectangle 3"/>
          <p:cNvSpPr>
            <a:spLocks noGrp="1" noChangeArrowheads="1"/>
          </p:cNvSpPr>
          <p:nvPr>
            <p:ph type="title"/>
          </p:nvPr>
        </p:nvSpPr>
        <p:spPr/>
        <p:txBody>
          <a:bodyPr/>
          <a:lstStyle/>
          <a:p>
            <a:pPr eaLnBrk="1" hangingPunct="1"/>
            <a:r>
              <a:rPr lang="en-US" smtClean="0"/>
              <a:t>Dell Intel Xeon Linux Cluster</a:t>
            </a:r>
          </a:p>
        </p:txBody>
      </p:sp>
      <p:sp>
        <p:nvSpPr>
          <p:cNvPr id="503812" name="Text Box 4"/>
          <p:cNvSpPr txBox="1">
            <a:spLocks noChangeArrowheads="1"/>
          </p:cNvSpPr>
          <p:nvPr/>
        </p:nvSpPr>
        <p:spPr bwMode="auto">
          <a:xfrm>
            <a:off x="5043488" y="5562600"/>
            <a:ext cx="3652837" cy="457200"/>
          </a:xfrm>
          <a:prstGeom prst="rect">
            <a:avLst/>
          </a:prstGeom>
          <a:noFill/>
          <a:ln w="9525">
            <a:noFill/>
            <a:miter lim="800000"/>
            <a:headEnd/>
            <a:tailEnd/>
          </a:ln>
          <a:effectLst/>
        </p:spPr>
        <p:txBody>
          <a:bodyPr wrap="none">
            <a:spAutoFit/>
          </a:bodyPr>
          <a:lstStyle/>
          <a:p>
            <a:pPr>
              <a:spcBef>
                <a:spcPct val="50000"/>
              </a:spcBef>
              <a:defRPr/>
            </a:pPr>
            <a:r>
              <a:rPr lang="en-US" sz="2400" b="1">
                <a:effectLst>
                  <a:outerShdw blurRad="38100" dist="38100" dir="2700000" algn="tl">
                    <a:srgbClr val="C0C0C0"/>
                  </a:outerShdw>
                </a:effectLst>
                <a:latin typeface="Courier New" pitchFamily="49" charset="0"/>
              </a:rPr>
              <a:t>sooner.oscer.ou.edu</a:t>
            </a:r>
          </a:p>
        </p:txBody>
      </p:sp>
      <p:pic>
        <p:nvPicPr>
          <p:cNvPr id="33799" name="Picture 5" descr="topdawg_20051004"/>
          <p:cNvPicPr>
            <a:picLocks noChangeAspect="1" noChangeArrowheads="1"/>
          </p:cNvPicPr>
          <p:nvPr/>
        </p:nvPicPr>
        <p:blipFill>
          <a:blip r:embed="rId4" cstate="print"/>
          <a:srcRect/>
          <a:stretch>
            <a:fillRect/>
          </a:stretch>
        </p:blipFill>
        <p:spPr bwMode="auto">
          <a:xfrm>
            <a:off x="5448300" y="1905000"/>
            <a:ext cx="2801938" cy="3733800"/>
          </a:xfrm>
          <a:prstGeom prst="rect">
            <a:avLst/>
          </a:prstGeom>
          <a:noFill/>
          <a:ln w="9525">
            <a:noFill/>
            <a:miter lim="800000"/>
            <a:headEnd/>
            <a:tailEnd/>
          </a:ln>
        </p:spPr>
      </p:pic>
      <p:sp>
        <p:nvSpPr>
          <p:cNvPr id="33800" name="Rectangle 6"/>
          <p:cNvSpPr>
            <a:spLocks noChangeArrowheads="1"/>
          </p:cNvSpPr>
          <p:nvPr>
            <p:custDataLst>
              <p:tags r:id="rId2"/>
            </p:custDataLst>
          </p:nvPr>
        </p:nvSpPr>
        <p:spPr bwMode="auto">
          <a:xfrm>
            <a:off x="0" y="0"/>
            <a:ext cx="63500" cy="63500"/>
          </a:xfrm>
          <a:prstGeom prst="rect">
            <a:avLst/>
          </a:prstGeom>
          <a:noFill/>
          <a:ln w="9525">
            <a:noFill/>
            <a:miter lim="800000"/>
            <a:headEnd/>
            <a:tailEnd/>
          </a:ln>
        </p:spPr>
        <p:txBody>
          <a:bodyPr wrap="none" anchor="ctr"/>
          <a:lstStyle/>
          <a:p>
            <a:endParaRPr lang="en-US"/>
          </a:p>
        </p:txBody>
      </p:sp>
    </p:spTree>
    <p:custDataLst>
      <p:tags r:id="rId1"/>
    </p:custData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Footer Placeholder 3"/>
          <p:cNvSpPr>
            <a:spLocks noGrp="1"/>
          </p:cNvSpPr>
          <p:nvPr>
            <p:ph type="ftr" sz="quarter" idx="10"/>
          </p:nvPr>
        </p:nvSpPr>
        <p:spPr>
          <a:noFill/>
        </p:spPr>
        <p:txBody>
          <a:bodyPr/>
          <a:lstStyle/>
          <a:p>
            <a:r>
              <a:rPr lang="en-US" dirty="0" smtClean="0"/>
              <a:t>OSCER State of the Center Address</a:t>
            </a:r>
            <a:endParaRPr lang="en-US" dirty="0"/>
          </a:p>
          <a:p>
            <a:r>
              <a:rPr lang="en-US" dirty="0" smtClean="0"/>
              <a:t>Wednesday October 6 2010</a:t>
            </a:r>
            <a:endParaRPr lang="en-US" dirty="0"/>
          </a:p>
        </p:txBody>
      </p:sp>
      <p:sp>
        <p:nvSpPr>
          <p:cNvPr id="34819" name="Slide Number Placeholder 4"/>
          <p:cNvSpPr>
            <a:spLocks noGrp="1"/>
          </p:cNvSpPr>
          <p:nvPr>
            <p:ph type="sldNum" sz="quarter" idx="11"/>
          </p:nvPr>
        </p:nvSpPr>
        <p:spPr>
          <a:noFill/>
        </p:spPr>
        <p:txBody>
          <a:bodyPr/>
          <a:lstStyle/>
          <a:p>
            <a:fld id="{952D9300-87D3-429E-9C09-C536CBAD9FFF}" type="slidenum">
              <a:rPr lang="en-US"/>
              <a:pPr/>
              <a:t>25</a:t>
            </a:fld>
            <a:endParaRPr lang="en-US"/>
          </a:p>
        </p:txBody>
      </p:sp>
      <p:sp>
        <p:nvSpPr>
          <p:cNvPr id="34820" name="Rectangle 2"/>
          <p:cNvSpPr>
            <a:spLocks noGrp="1" noChangeArrowheads="1"/>
          </p:cNvSpPr>
          <p:nvPr>
            <p:ph type="body" idx="1"/>
          </p:nvPr>
        </p:nvSpPr>
        <p:spPr>
          <a:xfrm>
            <a:off x="457200" y="1371600"/>
            <a:ext cx="5029200" cy="4800600"/>
          </a:xfrm>
        </p:spPr>
        <p:txBody>
          <a:bodyPr/>
          <a:lstStyle/>
          <a:p>
            <a:pPr eaLnBrk="1" hangingPunct="1">
              <a:buClr>
                <a:schemeClr val="folHlink"/>
              </a:buClr>
              <a:buFont typeface="Wingdings" pitchFamily="2" charset="2"/>
              <a:buNone/>
            </a:pPr>
            <a:r>
              <a:rPr lang="en-US" b="1" smtClean="0">
                <a:solidFill>
                  <a:srgbClr val="800080"/>
                </a:solidFill>
              </a:rPr>
              <a:t>DEBUTED NOVEMBER 2008 AT:</a:t>
            </a:r>
          </a:p>
          <a:p>
            <a:pPr eaLnBrk="1" hangingPunct="1">
              <a:buClr>
                <a:schemeClr val="folHlink"/>
              </a:buClr>
            </a:pPr>
            <a:r>
              <a:rPr lang="en-US" b="1" smtClean="0">
                <a:solidFill>
                  <a:srgbClr val="800080"/>
                </a:solidFill>
              </a:rPr>
              <a:t>#90 worldwide</a:t>
            </a:r>
          </a:p>
          <a:p>
            <a:pPr eaLnBrk="1" hangingPunct="1">
              <a:buClr>
                <a:schemeClr val="folHlink"/>
              </a:buClr>
            </a:pPr>
            <a:r>
              <a:rPr lang="en-US" b="1" smtClean="0">
                <a:solidFill>
                  <a:srgbClr val="800080"/>
                </a:solidFill>
              </a:rPr>
              <a:t>#47 in the US</a:t>
            </a:r>
          </a:p>
          <a:p>
            <a:pPr eaLnBrk="1" hangingPunct="1">
              <a:buClr>
                <a:schemeClr val="folHlink"/>
              </a:buClr>
            </a:pPr>
            <a:r>
              <a:rPr lang="en-US" b="1" smtClean="0">
                <a:solidFill>
                  <a:srgbClr val="800080"/>
                </a:solidFill>
              </a:rPr>
              <a:t>#14 among US academic</a:t>
            </a:r>
          </a:p>
          <a:p>
            <a:pPr eaLnBrk="1" hangingPunct="1">
              <a:lnSpc>
                <a:spcPct val="90000"/>
              </a:lnSpc>
              <a:buClr>
                <a:schemeClr val="folHlink"/>
              </a:buClr>
            </a:pPr>
            <a:r>
              <a:rPr lang="en-US" b="1" smtClean="0">
                <a:solidFill>
                  <a:srgbClr val="800080"/>
                </a:solidFill>
              </a:rPr>
              <a:t>#10 among US academic excluding TeraGrid</a:t>
            </a:r>
          </a:p>
          <a:p>
            <a:pPr eaLnBrk="1" hangingPunct="1">
              <a:buClr>
                <a:schemeClr val="folHlink"/>
              </a:buClr>
            </a:pPr>
            <a:r>
              <a:rPr lang="en-US" b="1" smtClean="0">
                <a:solidFill>
                  <a:srgbClr val="800080"/>
                </a:solidFill>
              </a:rPr>
              <a:t>#2 in the Big 12</a:t>
            </a:r>
          </a:p>
          <a:p>
            <a:pPr eaLnBrk="1" hangingPunct="1">
              <a:buClr>
                <a:schemeClr val="folHlink"/>
              </a:buClr>
            </a:pPr>
            <a:r>
              <a:rPr lang="en-US" b="1" smtClean="0">
                <a:solidFill>
                  <a:srgbClr val="800080"/>
                </a:solidFill>
              </a:rPr>
              <a:t>#1 in the Big 12                 excluding TeraGrid</a:t>
            </a:r>
          </a:p>
          <a:p>
            <a:pPr eaLnBrk="1" hangingPunct="1">
              <a:lnSpc>
                <a:spcPct val="90000"/>
              </a:lnSpc>
              <a:buFont typeface="Wingdings" pitchFamily="2" charset="2"/>
              <a:buNone/>
            </a:pPr>
            <a:endParaRPr lang="en-US" smtClean="0"/>
          </a:p>
        </p:txBody>
      </p:sp>
      <p:sp>
        <p:nvSpPr>
          <p:cNvPr id="34821" name="Rectangle 3"/>
          <p:cNvSpPr>
            <a:spLocks noGrp="1" noChangeArrowheads="1"/>
          </p:cNvSpPr>
          <p:nvPr>
            <p:ph type="title"/>
          </p:nvPr>
        </p:nvSpPr>
        <p:spPr/>
        <p:txBody>
          <a:bodyPr/>
          <a:lstStyle/>
          <a:p>
            <a:pPr eaLnBrk="1" hangingPunct="1"/>
            <a:r>
              <a:rPr lang="en-US" smtClean="0"/>
              <a:t>Dell Intel Xeon Linux Cluster</a:t>
            </a:r>
          </a:p>
        </p:txBody>
      </p:sp>
      <p:sp>
        <p:nvSpPr>
          <p:cNvPr id="504836" name="Text Box 4"/>
          <p:cNvSpPr txBox="1">
            <a:spLocks noChangeArrowheads="1"/>
          </p:cNvSpPr>
          <p:nvPr/>
        </p:nvSpPr>
        <p:spPr bwMode="auto">
          <a:xfrm>
            <a:off x="5043488" y="5562600"/>
            <a:ext cx="3652837" cy="457200"/>
          </a:xfrm>
          <a:prstGeom prst="rect">
            <a:avLst/>
          </a:prstGeom>
          <a:noFill/>
          <a:ln w="9525">
            <a:noFill/>
            <a:miter lim="800000"/>
            <a:headEnd/>
            <a:tailEnd/>
          </a:ln>
          <a:effectLst/>
        </p:spPr>
        <p:txBody>
          <a:bodyPr wrap="none">
            <a:spAutoFit/>
          </a:bodyPr>
          <a:lstStyle/>
          <a:p>
            <a:pPr>
              <a:spcBef>
                <a:spcPct val="50000"/>
              </a:spcBef>
              <a:defRPr/>
            </a:pPr>
            <a:r>
              <a:rPr lang="en-US" sz="2400" b="1">
                <a:effectLst>
                  <a:outerShdw blurRad="38100" dist="38100" dir="2700000" algn="tl">
                    <a:srgbClr val="C0C0C0"/>
                  </a:outerShdw>
                </a:effectLst>
                <a:latin typeface="Courier New" pitchFamily="49" charset="0"/>
              </a:rPr>
              <a:t>sooner.oscer.ou.edu</a:t>
            </a:r>
          </a:p>
        </p:txBody>
      </p:sp>
      <p:pic>
        <p:nvPicPr>
          <p:cNvPr id="34823" name="Picture 5" descr="topdawg_20051004"/>
          <p:cNvPicPr>
            <a:picLocks noChangeAspect="1" noChangeArrowheads="1"/>
          </p:cNvPicPr>
          <p:nvPr/>
        </p:nvPicPr>
        <p:blipFill>
          <a:blip r:embed="rId4" cstate="print"/>
          <a:srcRect/>
          <a:stretch>
            <a:fillRect/>
          </a:stretch>
        </p:blipFill>
        <p:spPr bwMode="auto">
          <a:xfrm>
            <a:off x="5448300" y="1905000"/>
            <a:ext cx="2801938" cy="3733800"/>
          </a:xfrm>
          <a:prstGeom prst="rect">
            <a:avLst/>
          </a:prstGeom>
          <a:noFill/>
          <a:ln w="9525">
            <a:noFill/>
            <a:miter lim="800000"/>
            <a:headEnd/>
            <a:tailEnd/>
          </a:ln>
        </p:spPr>
      </p:pic>
      <p:sp>
        <p:nvSpPr>
          <p:cNvPr id="34824" name="Rectangle 6"/>
          <p:cNvSpPr>
            <a:spLocks noChangeArrowheads="1"/>
          </p:cNvSpPr>
          <p:nvPr>
            <p:custDataLst>
              <p:tags r:id="rId2"/>
            </p:custDataLst>
          </p:nvPr>
        </p:nvSpPr>
        <p:spPr bwMode="auto">
          <a:xfrm>
            <a:off x="0" y="0"/>
            <a:ext cx="63500" cy="63500"/>
          </a:xfrm>
          <a:prstGeom prst="rect">
            <a:avLst/>
          </a:prstGeom>
          <a:noFill/>
          <a:ln w="9525">
            <a:noFill/>
            <a:miter lim="800000"/>
            <a:headEnd/>
            <a:tailEnd/>
          </a:ln>
        </p:spPr>
        <p:txBody>
          <a:bodyPr wrap="none" anchor="ctr"/>
          <a:lstStyle/>
          <a:p>
            <a:endParaRPr lang="en-US"/>
          </a:p>
        </p:txBody>
      </p:sp>
    </p:spTree>
    <p:custDataLst>
      <p:tags r:id="rId1"/>
    </p:custData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Footer Placeholder 3"/>
          <p:cNvSpPr>
            <a:spLocks noGrp="1"/>
          </p:cNvSpPr>
          <p:nvPr>
            <p:ph type="ftr" sz="quarter" idx="10"/>
          </p:nvPr>
        </p:nvSpPr>
        <p:spPr>
          <a:noFill/>
        </p:spPr>
        <p:txBody>
          <a:bodyPr/>
          <a:lstStyle/>
          <a:p>
            <a:r>
              <a:rPr lang="en-US" dirty="0" smtClean="0"/>
              <a:t>OSCER State of the Center Address</a:t>
            </a:r>
            <a:endParaRPr lang="en-US" dirty="0"/>
          </a:p>
          <a:p>
            <a:r>
              <a:rPr lang="en-US" dirty="0" smtClean="0"/>
              <a:t>Wednesday October 6 2010</a:t>
            </a:r>
            <a:endParaRPr lang="en-US" dirty="0"/>
          </a:p>
        </p:txBody>
      </p:sp>
      <p:sp>
        <p:nvSpPr>
          <p:cNvPr id="35843" name="Slide Number Placeholder 4"/>
          <p:cNvSpPr>
            <a:spLocks noGrp="1"/>
          </p:cNvSpPr>
          <p:nvPr>
            <p:ph type="sldNum" sz="quarter" idx="11"/>
          </p:nvPr>
        </p:nvSpPr>
        <p:spPr>
          <a:noFill/>
        </p:spPr>
        <p:txBody>
          <a:bodyPr/>
          <a:lstStyle/>
          <a:p>
            <a:fld id="{A4521172-E86F-4BFD-9E69-21ACED33C9D9}" type="slidenum">
              <a:rPr lang="en-US"/>
              <a:pPr/>
              <a:t>26</a:t>
            </a:fld>
            <a:endParaRPr lang="en-US"/>
          </a:p>
        </p:txBody>
      </p:sp>
      <p:sp>
        <p:nvSpPr>
          <p:cNvPr id="35844" name="Rectangle 2"/>
          <p:cNvSpPr>
            <a:spLocks noGrp="1" noChangeArrowheads="1"/>
          </p:cNvSpPr>
          <p:nvPr>
            <p:ph type="body" idx="1"/>
          </p:nvPr>
        </p:nvSpPr>
        <p:spPr>
          <a:xfrm>
            <a:off x="457200" y="1371600"/>
            <a:ext cx="5029200" cy="4800600"/>
          </a:xfrm>
        </p:spPr>
        <p:txBody>
          <a:bodyPr/>
          <a:lstStyle/>
          <a:p>
            <a:pPr eaLnBrk="1" hangingPunct="1">
              <a:buClr>
                <a:schemeClr val="folHlink"/>
              </a:buClr>
              <a:buFont typeface="Wingdings" pitchFamily="2" charset="2"/>
              <a:buNone/>
            </a:pPr>
            <a:r>
              <a:rPr lang="en-US" b="1" smtClean="0">
                <a:solidFill>
                  <a:srgbClr val="800080"/>
                </a:solidFill>
              </a:rPr>
              <a:t>Purchased mid-July 2008</a:t>
            </a:r>
          </a:p>
          <a:p>
            <a:pPr eaLnBrk="1" hangingPunct="1">
              <a:buClr>
                <a:schemeClr val="folHlink"/>
              </a:buClr>
              <a:buFont typeface="Wingdings" pitchFamily="2" charset="2"/>
              <a:buNone/>
            </a:pPr>
            <a:r>
              <a:rPr lang="en-US" b="1" smtClean="0">
                <a:solidFill>
                  <a:srgbClr val="800080"/>
                </a:solidFill>
              </a:rPr>
              <a:t>First friendly user Aug 15 2008</a:t>
            </a:r>
          </a:p>
          <a:p>
            <a:pPr eaLnBrk="1" hangingPunct="1">
              <a:buClr>
                <a:schemeClr val="folHlink"/>
              </a:buClr>
              <a:buFont typeface="Wingdings" pitchFamily="2" charset="2"/>
              <a:buNone/>
            </a:pPr>
            <a:r>
              <a:rPr lang="en-US" b="1" smtClean="0">
                <a:solidFill>
                  <a:srgbClr val="800080"/>
                </a:solidFill>
              </a:rPr>
              <a:t>Full production Oct 3 2008</a:t>
            </a:r>
          </a:p>
          <a:p>
            <a:pPr eaLnBrk="1" hangingPunct="1">
              <a:buClr>
                <a:schemeClr val="folHlink"/>
              </a:buClr>
              <a:buFont typeface="Wingdings" pitchFamily="2" charset="2"/>
              <a:buNone/>
            </a:pPr>
            <a:endParaRPr lang="en-US" b="1" smtClean="0">
              <a:solidFill>
                <a:srgbClr val="800080"/>
              </a:solidFill>
            </a:endParaRPr>
          </a:p>
          <a:p>
            <a:pPr eaLnBrk="1" hangingPunct="1">
              <a:buClr>
                <a:schemeClr val="folHlink"/>
              </a:buClr>
              <a:buFont typeface="Wingdings" pitchFamily="2" charset="2"/>
              <a:buNone/>
            </a:pPr>
            <a:r>
              <a:rPr lang="en-US" b="1" smtClean="0">
                <a:solidFill>
                  <a:srgbClr val="800080"/>
                </a:solidFill>
              </a:rPr>
              <a:t>Christmas Day 2008: &gt;~75% of nodes and ~66% of cores were in use.</a:t>
            </a:r>
          </a:p>
          <a:p>
            <a:pPr eaLnBrk="1" hangingPunct="1">
              <a:lnSpc>
                <a:spcPct val="90000"/>
              </a:lnSpc>
              <a:buFont typeface="Wingdings" pitchFamily="2" charset="2"/>
              <a:buNone/>
            </a:pPr>
            <a:endParaRPr lang="en-US" smtClean="0"/>
          </a:p>
        </p:txBody>
      </p:sp>
      <p:sp>
        <p:nvSpPr>
          <p:cNvPr id="35845" name="Rectangle 3"/>
          <p:cNvSpPr>
            <a:spLocks noGrp="1" noChangeArrowheads="1"/>
          </p:cNvSpPr>
          <p:nvPr>
            <p:ph type="title"/>
          </p:nvPr>
        </p:nvSpPr>
        <p:spPr/>
        <p:txBody>
          <a:bodyPr/>
          <a:lstStyle/>
          <a:p>
            <a:pPr eaLnBrk="1" hangingPunct="1"/>
            <a:r>
              <a:rPr lang="en-US" smtClean="0"/>
              <a:t>Dell Intel Xeon Linux Cluster</a:t>
            </a:r>
          </a:p>
        </p:txBody>
      </p:sp>
      <p:sp>
        <p:nvSpPr>
          <p:cNvPr id="506884" name="Text Box 4"/>
          <p:cNvSpPr txBox="1">
            <a:spLocks noChangeArrowheads="1"/>
          </p:cNvSpPr>
          <p:nvPr/>
        </p:nvSpPr>
        <p:spPr bwMode="auto">
          <a:xfrm>
            <a:off x="5043488" y="5562600"/>
            <a:ext cx="3652837" cy="457200"/>
          </a:xfrm>
          <a:prstGeom prst="rect">
            <a:avLst/>
          </a:prstGeom>
          <a:noFill/>
          <a:ln w="9525">
            <a:noFill/>
            <a:miter lim="800000"/>
            <a:headEnd/>
            <a:tailEnd/>
          </a:ln>
          <a:effectLst/>
        </p:spPr>
        <p:txBody>
          <a:bodyPr wrap="none">
            <a:spAutoFit/>
          </a:bodyPr>
          <a:lstStyle/>
          <a:p>
            <a:pPr>
              <a:spcBef>
                <a:spcPct val="50000"/>
              </a:spcBef>
              <a:defRPr/>
            </a:pPr>
            <a:r>
              <a:rPr lang="en-US" sz="2400" b="1">
                <a:effectLst>
                  <a:outerShdw blurRad="38100" dist="38100" dir="2700000" algn="tl">
                    <a:srgbClr val="C0C0C0"/>
                  </a:outerShdw>
                </a:effectLst>
                <a:latin typeface="Courier New" pitchFamily="49" charset="0"/>
              </a:rPr>
              <a:t>sooner.oscer.ou.edu</a:t>
            </a:r>
          </a:p>
        </p:txBody>
      </p:sp>
      <p:pic>
        <p:nvPicPr>
          <p:cNvPr id="35847" name="Picture 5" descr="topdawg_20051004"/>
          <p:cNvPicPr>
            <a:picLocks noChangeAspect="1" noChangeArrowheads="1"/>
          </p:cNvPicPr>
          <p:nvPr/>
        </p:nvPicPr>
        <p:blipFill>
          <a:blip r:embed="rId4" cstate="print"/>
          <a:srcRect/>
          <a:stretch>
            <a:fillRect/>
          </a:stretch>
        </p:blipFill>
        <p:spPr bwMode="auto">
          <a:xfrm>
            <a:off x="5448300" y="1905000"/>
            <a:ext cx="2801938" cy="3733800"/>
          </a:xfrm>
          <a:prstGeom prst="rect">
            <a:avLst/>
          </a:prstGeom>
          <a:noFill/>
          <a:ln w="9525">
            <a:noFill/>
            <a:miter lim="800000"/>
            <a:headEnd/>
            <a:tailEnd/>
          </a:ln>
        </p:spPr>
      </p:pic>
      <p:sp>
        <p:nvSpPr>
          <p:cNvPr id="35848" name="Rectangle 6"/>
          <p:cNvSpPr>
            <a:spLocks noChangeArrowheads="1"/>
          </p:cNvSpPr>
          <p:nvPr>
            <p:custDataLst>
              <p:tags r:id="rId2"/>
            </p:custDataLst>
          </p:nvPr>
        </p:nvSpPr>
        <p:spPr bwMode="auto">
          <a:xfrm>
            <a:off x="0" y="0"/>
            <a:ext cx="63500" cy="63500"/>
          </a:xfrm>
          <a:prstGeom prst="rect">
            <a:avLst/>
          </a:prstGeom>
          <a:noFill/>
          <a:ln w="9525">
            <a:noFill/>
            <a:miter lim="800000"/>
            <a:headEnd/>
            <a:tailEnd/>
          </a:ln>
        </p:spPr>
        <p:txBody>
          <a:bodyPr wrap="none" anchor="ctr"/>
          <a:lstStyle/>
          <a:p>
            <a:endParaRPr lang="en-US"/>
          </a:p>
        </p:txBody>
      </p:sp>
    </p:spTree>
    <p:custDataLst>
      <p:tags r:id="rId1"/>
    </p:custData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Footer Placeholder 4"/>
          <p:cNvSpPr>
            <a:spLocks noGrp="1"/>
          </p:cNvSpPr>
          <p:nvPr>
            <p:ph type="ftr" sz="quarter" idx="10"/>
          </p:nvPr>
        </p:nvSpPr>
        <p:spPr>
          <a:noFill/>
        </p:spPr>
        <p:txBody>
          <a:bodyPr/>
          <a:lstStyle/>
          <a:p>
            <a:r>
              <a:rPr lang="en-US" dirty="0" smtClean="0"/>
              <a:t>OSCER State of the Center Address</a:t>
            </a:r>
            <a:endParaRPr lang="en-US" dirty="0"/>
          </a:p>
          <a:p>
            <a:r>
              <a:rPr lang="en-US" dirty="0" smtClean="0"/>
              <a:t>Wednesday October 6 2010</a:t>
            </a:r>
            <a:endParaRPr lang="en-US" dirty="0"/>
          </a:p>
        </p:txBody>
      </p:sp>
      <p:sp>
        <p:nvSpPr>
          <p:cNvPr id="39939" name="Slide Number Placeholder 5"/>
          <p:cNvSpPr>
            <a:spLocks noGrp="1"/>
          </p:cNvSpPr>
          <p:nvPr>
            <p:ph type="sldNum" sz="quarter" idx="11"/>
          </p:nvPr>
        </p:nvSpPr>
        <p:spPr>
          <a:noFill/>
        </p:spPr>
        <p:txBody>
          <a:bodyPr/>
          <a:lstStyle/>
          <a:p>
            <a:fld id="{25C60050-767F-48AE-8A6B-788A79C77363}" type="slidenum">
              <a:rPr lang="en-US"/>
              <a:pPr/>
              <a:t>27</a:t>
            </a:fld>
            <a:endParaRPr lang="en-US" dirty="0"/>
          </a:p>
        </p:txBody>
      </p:sp>
      <p:sp>
        <p:nvSpPr>
          <p:cNvPr id="39940" name="Rectangle 2"/>
          <p:cNvSpPr>
            <a:spLocks noGrp="1" noChangeArrowheads="1"/>
          </p:cNvSpPr>
          <p:nvPr>
            <p:ph type="title"/>
          </p:nvPr>
        </p:nvSpPr>
        <p:spPr/>
        <p:txBody>
          <a:bodyPr/>
          <a:lstStyle/>
          <a:p>
            <a:pPr eaLnBrk="1" hangingPunct="1"/>
            <a:r>
              <a:rPr lang="en-US" smtClean="0"/>
              <a:t>Condor</a:t>
            </a:r>
            <a:r>
              <a:rPr lang="en-US" sz="3600" smtClean="0"/>
              <a:t> Pool</a:t>
            </a:r>
          </a:p>
        </p:txBody>
      </p:sp>
      <p:sp>
        <p:nvSpPr>
          <p:cNvPr id="39941" name="Rectangle 3"/>
          <p:cNvSpPr>
            <a:spLocks noGrp="1" noChangeArrowheads="1"/>
          </p:cNvSpPr>
          <p:nvPr>
            <p:ph type="body" sz="half" idx="1"/>
          </p:nvPr>
        </p:nvSpPr>
        <p:spPr>
          <a:xfrm>
            <a:off x="609600" y="1371600"/>
            <a:ext cx="7010400" cy="4876800"/>
          </a:xfrm>
        </p:spPr>
        <p:txBody>
          <a:bodyPr/>
          <a:lstStyle/>
          <a:p>
            <a:pPr eaLnBrk="1" hangingPunct="1">
              <a:lnSpc>
                <a:spcPct val="90000"/>
              </a:lnSpc>
              <a:buFont typeface="Wingdings" pitchFamily="2" charset="2"/>
              <a:buNone/>
            </a:pPr>
            <a:r>
              <a:rPr lang="en-US" dirty="0" smtClean="0"/>
              <a:t>Condor is a software technology that allows idle desktop PCs to be used for number crunching.</a:t>
            </a:r>
          </a:p>
          <a:p>
            <a:pPr eaLnBrk="1" hangingPunct="1">
              <a:lnSpc>
                <a:spcPct val="90000"/>
              </a:lnSpc>
              <a:buFont typeface="Wingdings" pitchFamily="2" charset="2"/>
              <a:buNone/>
            </a:pPr>
            <a:r>
              <a:rPr lang="en-US" dirty="0" smtClean="0"/>
              <a:t>OU IT has deployed a large Condor pool (795 desktop 	PCs in IT student labs all over campus).</a:t>
            </a:r>
          </a:p>
          <a:p>
            <a:pPr eaLnBrk="1" hangingPunct="1">
              <a:lnSpc>
                <a:spcPct val="90000"/>
              </a:lnSpc>
              <a:buFont typeface="Wingdings" pitchFamily="2" charset="2"/>
              <a:buNone/>
            </a:pPr>
            <a:r>
              <a:rPr lang="en-US" dirty="0" smtClean="0"/>
              <a:t>It provides a huge amount of additional computing power – more than was available in all of OSCER  in 2005.</a:t>
            </a:r>
          </a:p>
          <a:p>
            <a:pPr eaLnBrk="1" hangingPunct="1">
              <a:lnSpc>
                <a:spcPct val="70000"/>
              </a:lnSpc>
              <a:buFont typeface="Wingdings" pitchFamily="2" charset="2"/>
              <a:buNone/>
            </a:pPr>
            <a:r>
              <a:rPr lang="en-US" dirty="0" smtClean="0"/>
              <a:t>20+ TFLOPs peak compute speed.</a:t>
            </a:r>
          </a:p>
          <a:p>
            <a:pPr eaLnBrk="1" hangingPunct="1">
              <a:lnSpc>
                <a:spcPct val="70000"/>
              </a:lnSpc>
              <a:buFont typeface="Wingdings" pitchFamily="2" charset="2"/>
              <a:buNone/>
            </a:pPr>
            <a:r>
              <a:rPr lang="en-US" dirty="0" smtClean="0"/>
              <a:t>And, the cost is very </a:t>
            </a:r>
            <a:r>
              <a:rPr lang="en-US" dirty="0" err="1" smtClean="0"/>
              <a:t>very</a:t>
            </a:r>
            <a:r>
              <a:rPr lang="en-US" dirty="0" smtClean="0"/>
              <a:t> low – almost literally free.</a:t>
            </a:r>
          </a:p>
          <a:p>
            <a:pPr eaLnBrk="1" hangingPunct="1">
              <a:lnSpc>
                <a:spcPct val="90000"/>
              </a:lnSpc>
              <a:buFont typeface="Wingdings" pitchFamily="2" charset="2"/>
              <a:buNone/>
            </a:pPr>
            <a:r>
              <a:rPr lang="en-US" dirty="0" smtClean="0"/>
              <a:t>Also, we’ve been seeing empirically that Condor gets about 80% of each PC’s time.</a:t>
            </a:r>
          </a:p>
        </p:txBody>
      </p:sp>
      <p:pic>
        <p:nvPicPr>
          <p:cNvPr id="39942" name="Picture 4" descr="carson206_25pct_20060417"/>
          <p:cNvPicPr>
            <a:picLocks noGrp="1" noChangeAspect="1" noChangeArrowheads="1"/>
          </p:cNvPicPr>
          <p:nvPr>
            <p:ph sz="half" idx="2"/>
          </p:nvPr>
        </p:nvPicPr>
        <p:blipFill>
          <a:blip r:embed="rId4" cstate="print"/>
          <a:srcRect/>
          <a:stretch>
            <a:fillRect/>
          </a:stretch>
        </p:blipFill>
        <p:spPr>
          <a:xfrm>
            <a:off x="7467600" y="1600200"/>
            <a:ext cx="1200150" cy="1600200"/>
          </a:xfrm>
          <a:noFill/>
        </p:spPr>
      </p:pic>
      <p:sp>
        <p:nvSpPr>
          <p:cNvPr id="39943" name="Rectangle 5"/>
          <p:cNvSpPr>
            <a:spLocks noChangeArrowheads="1"/>
          </p:cNvSpPr>
          <p:nvPr>
            <p:custDataLst>
              <p:tags r:id="rId2"/>
            </p:custDataLst>
          </p:nvPr>
        </p:nvSpPr>
        <p:spPr bwMode="auto">
          <a:xfrm>
            <a:off x="0" y="0"/>
            <a:ext cx="63500" cy="63500"/>
          </a:xfrm>
          <a:prstGeom prst="rect">
            <a:avLst/>
          </a:prstGeom>
          <a:noFill/>
          <a:ln w="9525">
            <a:noFill/>
            <a:miter lim="800000"/>
            <a:headEnd/>
            <a:tailEnd/>
          </a:ln>
        </p:spPr>
        <p:txBody>
          <a:bodyPr wrap="none" anchor="ctr"/>
          <a:lstStyle/>
          <a:p>
            <a:endParaRPr lang="en-US"/>
          </a:p>
        </p:txBody>
      </p:sp>
    </p:spTree>
    <p:custDataLst>
      <p:tags r:id="rId1"/>
    </p:custData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Footer Placeholder 1"/>
          <p:cNvSpPr>
            <a:spLocks noGrp="1"/>
          </p:cNvSpPr>
          <p:nvPr>
            <p:ph type="ftr" sz="quarter" idx="10"/>
          </p:nvPr>
        </p:nvSpPr>
        <p:spPr/>
        <p:txBody>
          <a:bodyPr/>
          <a:lstStyle/>
          <a:p>
            <a:r>
              <a:rPr lang="en-US" dirty="0"/>
              <a:t>OSCER State of the Center Address</a:t>
            </a:r>
          </a:p>
          <a:p>
            <a:r>
              <a:rPr lang="en-US" dirty="0" smtClean="0"/>
              <a:t>Wednesday October 6 2010</a:t>
            </a:r>
            <a:endParaRPr lang="en-US" dirty="0"/>
          </a:p>
        </p:txBody>
      </p:sp>
      <p:sp>
        <p:nvSpPr>
          <p:cNvPr id="6" name="Slide Number Placeholder 2"/>
          <p:cNvSpPr>
            <a:spLocks noGrp="1"/>
          </p:cNvSpPr>
          <p:nvPr>
            <p:ph type="sldNum" sz="quarter" idx="11"/>
          </p:nvPr>
        </p:nvSpPr>
        <p:spPr/>
        <p:txBody>
          <a:bodyPr/>
          <a:lstStyle/>
          <a:p>
            <a:fld id="{F2F28115-2E17-450C-AEDC-D5EB8C1C647E}" type="slidenum">
              <a:rPr lang="en-US"/>
              <a:pPr/>
              <a:t>28</a:t>
            </a:fld>
            <a:endParaRPr lang="en-US"/>
          </a:p>
        </p:txBody>
      </p:sp>
      <p:pic>
        <p:nvPicPr>
          <p:cNvPr id="937988" name="Picture 4" descr="Powerpoint images copy2"/>
          <p:cNvPicPr>
            <a:picLocks noChangeAspect="1" noChangeArrowheads="1"/>
          </p:cNvPicPr>
          <p:nvPr/>
        </p:nvPicPr>
        <p:blipFill>
          <a:blip r:embed="rId2" cstate="print"/>
          <a:srcRect/>
          <a:stretch>
            <a:fillRect/>
          </a:stretch>
        </p:blipFill>
        <p:spPr bwMode="auto">
          <a:xfrm>
            <a:off x="360363" y="690563"/>
            <a:ext cx="8388350" cy="6483350"/>
          </a:xfrm>
          <a:prstGeom prst="rect">
            <a:avLst/>
          </a:prstGeom>
          <a:noFill/>
          <a:ln w="9525">
            <a:noFill/>
            <a:miter lim="800000"/>
            <a:headEnd/>
            <a:tailEnd/>
          </a:ln>
        </p:spPr>
      </p:pic>
      <p:sp>
        <p:nvSpPr>
          <p:cNvPr id="937989" name="Rectangle 5"/>
          <p:cNvSpPr>
            <a:spLocks noChangeArrowheads="1"/>
          </p:cNvSpPr>
          <p:nvPr/>
        </p:nvSpPr>
        <p:spPr bwMode="auto">
          <a:xfrm>
            <a:off x="990600" y="457200"/>
            <a:ext cx="7793038" cy="677863"/>
          </a:xfrm>
          <a:prstGeom prst="rect">
            <a:avLst/>
          </a:prstGeom>
          <a:noFill/>
          <a:ln w="9525">
            <a:noFill/>
            <a:miter lim="800000"/>
            <a:headEnd/>
            <a:tailEnd/>
          </a:ln>
          <a:effectLst/>
        </p:spPr>
        <p:txBody>
          <a:bodyPr anchor="b"/>
          <a:lstStyle/>
          <a:p>
            <a:r>
              <a:rPr lang="en-US" sz="3600" b="1">
                <a:solidFill>
                  <a:schemeClr val="tx2"/>
                </a:solidFill>
              </a:rPr>
              <a:t>Condor Pool</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Footer Placeholder 3"/>
          <p:cNvSpPr>
            <a:spLocks noGrp="1"/>
          </p:cNvSpPr>
          <p:nvPr>
            <p:ph type="ftr" sz="quarter" idx="10"/>
          </p:nvPr>
        </p:nvSpPr>
        <p:spPr>
          <a:noFill/>
        </p:spPr>
        <p:txBody>
          <a:bodyPr/>
          <a:lstStyle/>
          <a:p>
            <a:r>
              <a:rPr lang="en-US" dirty="0" smtClean="0"/>
              <a:t>OSCER State of the Center Address</a:t>
            </a:r>
            <a:endParaRPr lang="en-US" dirty="0"/>
          </a:p>
          <a:p>
            <a:r>
              <a:rPr lang="en-US" dirty="0" smtClean="0"/>
              <a:t>Wednesday October 6 2010</a:t>
            </a:r>
            <a:endParaRPr lang="en-US" dirty="0"/>
          </a:p>
        </p:txBody>
      </p:sp>
      <p:sp>
        <p:nvSpPr>
          <p:cNvPr id="40963" name="Slide Number Placeholder 4"/>
          <p:cNvSpPr>
            <a:spLocks noGrp="1"/>
          </p:cNvSpPr>
          <p:nvPr>
            <p:ph type="sldNum" sz="quarter" idx="11"/>
          </p:nvPr>
        </p:nvSpPr>
        <p:spPr>
          <a:noFill/>
        </p:spPr>
        <p:txBody>
          <a:bodyPr/>
          <a:lstStyle/>
          <a:p>
            <a:fld id="{B1F8C34E-7980-427B-A86B-DBFCC7DF3371}" type="slidenum">
              <a:rPr lang="en-US"/>
              <a:pPr/>
              <a:t>29</a:t>
            </a:fld>
            <a:endParaRPr lang="en-US"/>
          </a:p>
        </p:txBody>
      </p:sp>
      <p:pic>
        <p:nvPicPr>
          <p:cNvPr id="40964" name="Picture 10" descr="nlr_services_map2"/>
          <p:cNvPicPr>
            <a:picLocks noChangeAspect="1" noChangeArrowheads="1"/>
          </p:cNvPicPr>
          <p:nvPr/>
        </p:nvPicPr>
        <p:blipFill>
          <a:blip r:embed="rId3" cstate="print"/>
          <a:srcRect/>
          <a:stretch>
            <a:fillRect/>
          </a:stretch>
        </p:blipFill>
        <p:spPr bwMode="auto">
          <a:xfrm>
            <a:off x="685800" y="1295400"/>
            <a:ext cx="8001000" cy="4506913"/>
          </a:xfrm>
          <a:prstGeom prst="rect">
            <a:avLst/>
          </a:prstGeom>
          <a:noFill/>
          <a:ln w="9525">
            <a:noFill/>
            <a:miter lim="800000"/>
            <a:headEnd/>
            <a:tailEnd/>
          </a:ln>
        </p:spPr>
      </p:pic>
      <p:sp>
        <p:nvSpPr>
          <p:cNvPr id="40965" name="Rectangle 6"/>
          <p:cNvSpPr>
            <a:spLocks noGrp="1" noChangeArrowheads="1"/>
          </p:cNvSpPr>
          <p:nvPr>
            <p:ph type="title"/>
          </p:nvPr>
        </p:nvSpPr>
        <p:spPr/>
        <p:txBody>
          <a:bodyPr/>
          <a:lstStyle/>
          <a:p>
            <a:pPr eaLnBrk="1" hangingPunct="1"/>
            <a:r>
              <a:rPr lang="en-US" smtClean="0"/>
              <a:t>National Lambda Rail</a:t>
            </a:r>
          </a:p>
        </p:txBody>
      </p:sp>
      <p:sp>
        <p:nvSpPr>
          <p:cNvPr id="40967" name="Oval 8"/>
          <p:cNvSpPr>
            <a:spLocks noChangeArrowheads="1"/>
          </p:cNvSpPr>
          <p:nvPr/>
        </p:nvSpPr>
        <p:spPr bwMode="auto">
          <a:xfrm>
            <a:off x="3962400" y="3690938"/>
            <a:ext cx="1524000" cy="685800"/>
          </a:xfrm>
          <a:prstGeom prst="ellipse">
            <a:avLst/>
          </a:prstGeom>
          <a:noFill/>
          <a:ln w="38100">
            <a:solidFill>
              <a:schemeClr val="tx1"/>
            </a:solidFill>
            <a:miter lim="800000"/>
            <a:headEnd/>
            <a:tailEnd/>
          </a:ln>
        </p:spPr>
        <p:txBody>
          <a:bodyPr wrap="none" anchor="ctr"/>
          <a:lstStyle/>
          <a:p>
            <a:endParaRPr lang="en-US"/>
          </a:p>
        </p:txBody>
      </p:sp>
    </p:spTree>
    <p:custDataLst>
      <p:tags r:id="rId1"/>
    </p:custData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Footer Placeholder 3"/>
          <p:cNvSpPr>
            <a:spLocks noGrp="1"/>
          </p:cNvSpPr>
          <p:nvPr>
            <p:ph type="ftr" sz="quarter" idx="10"/>
          </p:nvPr>
        </p:nvSpPr>
        <p:spPr>
          <a:noFill/>
        </p:spPr>
        <p:txBody>
          <a:bodyPr/>
          <a:lstStyle/>
          <a:p>
            <a:r>
              <a:rPr lang="en-US" dirty="0" smtClean="0"/>
              <a:t>OSCER State of the Center Address</a:t>
            </a:r>
            <a:endParaRPr lang="en-US" dirty="0"/>
          </a:p>
          <a:p>
            <a:r>
              <a:rPr lang="en-US" dirty="0" smtClean="0"/>
              <a:t>Wednesday October 6 2010</a:t>
            </a:r>
            <a:endParaRPr lang="en-US" dirty="0"/>
          </a:p>
        </p:txBody>
      </p:sp>
      <p:sp>
        <p:nvSpPr>
          <p:cNvPr id="41987" name="Slide Number Placeholder 4"/>
          <p:cNvSpPr>
            <a:spLocks noGrp="1"/>
          </p:cNvSpPr>
          <p:nvPr>
            <p:ph type="sldNum" sz="quarter" idx="11"/>
          </p:nvPr>
        </p:nvSpPr>
        <p:spPr>
          <a:noFill/>
        </p:spPr>
        <p:txBody>
          <a:bodyPr/>
          <a:lstStyle/>
          <a:p>
            <a:fld id="{D1F117B1-50D5-4B28-8F89-4AB3D1BD23B9}" type="slidenum">
              <a:rPr lang="en-US"/>
              <a:pPr/>
              <a:t>30</a:t>
            </a:fld>
            <a:endParaRPr lang="en-US"/>
          </a:p>
        </p:txBody>
      </p:sp>
      <p:pic>
        <p:nvPicPr>
          <p:cNvPr id="41988" name="Picture 2" descr="internet2_map_20081005"/>
          <p:cNvPicPr>
            <a:picLocks noChangeAspect="1" noChangeArrowheads="1"/>
          </p:cNvPicPr>
          <p:nvPr/>
        </p:nvPicPr>
        <p:blipFill>
          <a:blip r:embed="rId2" cstate="print"/>
          <a:srcRect/>
          <a:stretch>
            <a:fillRect/>
          </a:stretch>
        </p:blipFill>
        <p:spPr bwMode="auto">
          <a:xfrm>
            <a:off x="685800" y="1266825"/>
            <a:ext cx="7696200" cy="4735513"/>
          </a:xfrm>
          <a:prstGeom prst="rect">
            <a:avLst/>
          </a:prstGeom>
          <a:noFill/>
          <a:ln w="9525">
            <a:noFill/>
            <a:miter lim="800000"/>
            <a:headEnd/>
            <a:tailEnd/>
          </a:ln>
        </p:spPr>
      </p:pic>
      <p:sp>
        <p:nvSpPr>
          <p:cNvPr id="41989" name="Rectangle 3"/>
          <p:cNvSpPr>
            <a:spLocks noGrp="1" noChangeArrowheads="1"/>
          </p:cNvSpPr>
          <p:nvPr>
            <p:ph type="title"/>
          </p:nvPr>
        </p:nvSpPr>
        <p:spPr/>
        <p:txBody>
          <a:bodyPr/>
          <a:lstStyle/>
          <a:p>
            <a:pPr eaLnBrk="1" hangingPunct="1"/>
            <a:r>
              <a:rPr lang="en-US" sz="3600" smtClean="0"/>
              <a:t>Internet2</a:t>
            </a:r>
          </a:p>
        </p:txBody>
      </p:sp>
      <p:sp>
        <p:nvSpPr>
          <p:cNvPr id="41990" name="Text Box 4"/>
          <p:cNvSpPr txBox="1">
            <a:spLocks noChangeArrowheads="1"/>
          </p:cNvSpPr>
          <p:nvPr/>
        </p:nvSpPr>
        <p:spPr bwMode="auto">
          <a:xfrm>
            <a:off x="2667000" y="5791200"/>
            <a:ext cx="3581400" cy="274638"/>
          </a:xfrm>
          <a:prstGeom prst="rect">
            <a:avLst/>
          </a:prstGeom>
          <a:noFill/>
          <a:ln w="9525">
            <a:noFill/>
            <a:miter lim="800000"/>
            <a:headEnd/>
            <a:tailEnd/>
          </a:ln>
        </p:spPr>
        <p:txBody>
          <a:bodyPr>
            <a:spAutoFit/>
          </a:bodyPr>
          <a:lstStyle/>
          <a:p>
            <a:pPr>
              <a:spcBef>
                <a:spcPct val="50000"/>
              </a:spcBef>
            </a:pPr>
            <a:r>
              <a:rPr lang="en-US" sz="1200">
                <a:latin typeface="Courier New" pitchFamily="49" charset="0"/>
                <a:hlinkClick r:id="rId3"/>
              </a:rPr>
              <a:t>www.internet2.edu</a:t>
            </a:r>
            <a:endParaRPr lang="en-US" sz="1200">
              <a:latin typeface="Courier New" pitchFamily="49" charset="0"/>
            </a:endParaRPr>
          </a:p>
        </p:txBody>
      </p:sp>
      <p:sp>
        <p:nvSpPr>
          <p:cNvPr id="41991" name="Oval 5"/>
          <p:cNvSpPr>
            <a:spLocks noChangeArrowheads="1"/>
          </p:cNvSpPr>
          <p:nvPr/>
        </p:nvSpPr>
        <p:spPr bwMode="auto">
          <a:xfrm>
            <a:off x="3124200" y="4038600"/>
            <a:ext cx="1143000" cy="838200"/>
          </a:xfrm>
          <a:prstGeom prst="ellipse">
            <a:avLst/>
          </a:prstGeom>
          <a:noFill/>
          <a:ln w="38100">
            <a:solidFill>
              <a:schemeClr val="tx1"/>
            </a:solidFill>
            <a:miter lim="800000"/>
            <a:headEnd/>
            <a:tailEnd/>
          </a:ln>
        </p:spPr>
        <p:txBody>
          <a:bodyPr wrap="none" anchor="ctr"/>
          <a:lstStyle/>
          <a:p>
            <a:endParaRPr lang="en-US"/>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4386" name="Rectangle 2"/>
          <p:cNvSpPr>
            <a:spLocks noGrp="1" noChangeArrowheads="1"/>
          </p:cNvSpPr>
          <p:nvPr>
            <p:ph type="ctrTitle"/>
          </p:nvPr>
        </p:nvSpPr>
        <p:spPr>
          <a:xfrm>
            <a:off x="685800" y="1371600"/>
            <a:ext cx="8153400" cy="1143000"/>
          </a:xfrm>
        </p:spPr>
        <p:txBody>
          <a:bodyPr/>
          <a:lstStyle/>
          <a:p>
            <a:r>
              <a:rPr lang="en-US" sz="6000"/>
              <a:t>What Does OSCER Do?</a:t>
            </a:r>
          </a:p>
        </p:txBody>
      </p:sp>
    </p:spTree>
    <p:custDataLst>
      <p:tags r:id="rId1"/>
    </p:custData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dirty="0"/>
              <a:t>OSCER State of the Center Address</a:t>
            </a:r>
          </a:p>
          <a:p>
            <a:r>
              <a:rPr lang="en-US" dirty="0" smtClean="0"/>
              <a:t>Wednesday October 6 2010</a:t>
            </a:r>
            <a:endParaRPr lang="en-US" dirty="0"/>
          </a:p>
        </p:txBody>
      </p:sp>
      <p:sp>
        <p:nvSpPr>
          <p:cNvPr id="5" name="Slide Number Placeholder 4"/>
          <p:cNvSpPr>
            <a:spLocks noGrp="1"/>
          </p:cNvSpPr>
          <p:nvPr>
            <p:ph type="sldNum" sz="quarter" idx="11"/>
          </p:nvPr>
        </p:nvSpPr>
        <p:spPr/>
        <p:txBody>
          <a:bodyPr/>
          <a:lstStyle/>
          <a:p>
            <a:fld id="{91E1F7F4-84A7-4760-A5E2-D8DC65304EFD}" type="slidenum">
              <a:rPr lang="en-US"/>
              <a:pPr/>
              <a:t>32</a:t>
            </a:fld>
            <a:endParaRPr lang="en-US"/>
          </a:p>
        </p:txBody>
      </p:sp>
      <p:sp>
        <p:nvSpPr>
          <p:cNvPr id="785410" name="Rectangle 2"/>
          <p:cNvSpPr>
            <a:spLocks noGrp="1" noChangeArrowheads="1"/>
          </p:cNvSpPr>
          <p:nvPr>
            <p:ph type="title"/>
          </p:nvPr>
        </p:nvSpPr>
        <p:spPr/>
        <p:txBody>
          <a:bodyPr/>
          <a:lstStyle/>
          <a:p>
            <a:r>
              <a:rPr lang="en-US"/>
              <a:t>What Does OSCER Do?</a:t>
            </a:r>
          </a:p>
        </p:txBody>
      </p:sp>
      <p:sp>
        <p:nvSpPr>
          <p:cNvPr id="785411" name="Rectangle 3"/>
          <p:cNvSpPr>
            <a:spLocks noGrp="1" noChangeArrowheads="1"/>
          </p:cNvSpPr>
          <p:nvPr>
            <p:ph type="body" idx="1"/>
          </p:nvPr>
        </p:nvSpPr>
        <p:spPr/>
        <p:txBody>
          <a:bodyPr/>
          <a:lstStyle/>
          <a:p>
            <a:r>
              <a:rPr lang="en-US" dirty="0"/>
              <a:t>Resources</a:t>
            </a:r>
          </a:p>
          <a:p>
            <a:r>
              <a:rPr lang="en-US" dirty="0"/>
              <a:t>Teaching</a:t>
            </a:r>
          </a:p>
          <a:p>
            <a:r>
              <a:rPr lang="en-US" dirty="0"/>
              <a:t>Research</a:t>
            </a:r>
          </a:p>
          <a:p>
            <a:r>
              <a:rPr lang="en-US" dirty="0" smtClean="0"/>
              <a:t>Dissemination</a:t>
            </a:r>
          </a:p>
          <a:p>
            <a:r>
              <a:rPr lang="en-US" dirty="0" smtClean="0"/>
              <a:t>Oklahoma Cyberinfrastructure Initiative</a:t>
            </a:r>
            <a:endParaRPr lang="en-US" dirty="0"/>
          </a:p>
          <a:p>
            <a:endParaRPr lang="en-US" b="1" u="sng" dirty="0">
              <a:solidFill>
                <a:srgbClr val="009900"/>
              </a:solidFill>
            </a:endParaRPr>
          </a:p>
        </p:txBody>
      </p:sp>
    </p:spTree>
    <p:custDataLst>
      <p:tags r:id="rId1"/>
    </p:custData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2818" name="Rectangle 2"/>
          <p:cNvSpPr>
            <a:spLocks noGrp="1" noChangeArrowheads="1"/>
          </p:cNvSpPr>
          <p:nvPr>
            <p:ph type="ctrTitle"/>
          </p:nvPr>
        </p:nvSpPr>
        <p:spPr>
          <a:xfrm>
            <a:off x="685800" y="1371600"/>
            <a:ext cx="8153400" cy="1143000"/>
          </a:xfrm>
        </p:spPr>
        <p:txBody>
          <a:bodyPr/>
          <a:lstStyle/>
          <a:p>
            <a:r>
              <a:rPr lang="en-US" sz="6000"/>
              <a:t>OSCER Teaching</a:t>
            </a:r>
          </a:p>
        </p:txBody>
      </p:sp>
    </p:spTree>
    <p:custDataLst>
      <p:tags r:id="rId1"/>
    </p:custData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3"/>
          <p:cNvSpPr>
            <a:spLocks noGrp="1"/>
          </p:cNvSpPr>
          <p:nvPr>
            <p:ph type="ftr" sz="quarter" idx="10"/>
          </p:nvPr>
        </p:nvSpPr>
        <p:spPr/>
        <p:txBody>
          <a:bodyPr/>
          <a:lstStyle/>
          <a:p>
            <a:r>
              <a:rPr lang="en-US" dirty="0"/>
              <a:t>OSCER State of the Center Address</a:t>
            </a:r>
          </a:p>
          <a:p>
            <a:r>
              <a:rPr lang="en-US" dirty="0" smtClean="0"/>
              <a:t>Wednesday October 6 2010</a:t>
            </a:r>
            <a:endParaRPr lang="en-US" dirty="0"/>
          </a:p>
        </p:txBody>
      </p:sp>
      <p:sp>
        <p:nvSpPr>
          <p:cNvPr id="7" name="Slide Number Placeholder 4"/>
          <p:cNvSpPr>
            <a:spLocks noGrp="1"/>
          </p:cNvSpPr>
          <p:nvPr>
            <p:ph type="sldNum" sz="quarter" idx="11"/>
          </p:nvPr>
        </p:nvSpPr>
        <p:spPr/>
        <p:txBody>
          <a:bodyPr/>
          <a:lstStyle/>
          <a:p>
            <a:fld id="{0FE4535F-67E9-4B63-A730-83581E5113C6}" type="slidenum">
              <a:rPr lang="en-US"/>
              <a:pPr/>
              <a:t>34</a:t>
            </a:fld>
            <a:endParaRPr lang="en-US"/>
          </a:p>
        </p:txBody>
      </p:sp>
      <p:sp>
        <p:nvSpPr>
          <p:cNvPr id="803842" name="Rectangle 2"/>
          <p:cNvSpPr>
            <a:spLocks noGrp="1" noChangeArrowheads="1"/>
          </p:cNvSpPr>
          <p:nvPr>
            <p:ph type="title"/>
          </p:nvPr>
        </p:nvSpPr>
        <p:spPr/>
        <p:txBody>
          <a:bodyPr/>
          <a:lstStyle/>
          <a:p>
            <a:r>
              <a:rPr lang="en-US"/>
              <a:t>What Does OSCER Do? Teaching</a:t>
            </a:r>
          </a:p>
        </p:txBody>
      </p:sp>
      <p:pic>
        <p:nvPicPr>
          <p:cNvPr id="803843" name="Picture 3" descr="ncsi2004ou"/>
          <p:cNvPicPr>
            <a:picLocks noChangeAspect="1" noChangeArrowheads="1"/>
          </p:cNvPicPr>
          <p:nvPr/>
        </p:nvPicPr>
        <p:blipFill>
          <a:blip r:embed="rId4" cstate="print"/>
          <a:srcRect/>
          <a:stretch>
            <a:fillRect/>
          </a:stretch>
        </p:blipFill>
        <p:spPr bwMode="auto">
          <a:xfrm>
            <a:off x="1752600" y="1295400"/>
            <a:ext cx="5638800" cy="4229100"/>
          </a:xfrm>
          <a:prstGeom prst="rect">
            <a:avLst/>
          </a:prstGeom>
          <a:noFill/>
        </p:spPr>
      </p:pic>
      <p:sp>
        <p:nvSpPr>
          <p:cNvPr id="803844" name="Text Box 4"/>
          <p:cNvSpPr txBox="1">
            <a:spLocks noChangeArrowheads="1"/>
          </p:cNvSpPr>
          <p:nvPr/>
        </p:nvSpPr>
        <p:spPr bwMode="auto">
          <a:xfrm>
            <a:off x="457200" y="5521325"/>
            <a:ext cx="8153400" cy="585788"/>
          </a:xfrm>
          <a:prstGeom prst="rect">
            <a:avLst/>
          </a:prstGeom>
          <a:noFill/>
          <a:ln w="9525">
            <a:noFill/>
            <a:miter lim="800000"/>
            <a:headEnd/>
            <a:tailEnd/>
          </a:ln>
          <a:effectLst/>
        </p:spPr>
        <p:txBody>
          <a:bodyPr>
            <a:spAutoFit/>
          </a:bodyPr>
          <a:lstStyle/>
          <a:p>
            <a:r>
              <a:rPr lang="en-US"/>
              <a:t>Science and engineering faculty from all over America learn</a:t>
            </a:r>
          </a:p>
          <a:p>
            <a:pPr>
              <a:lnSpc>
                <a:spcPct val="80000"/>
              </a:lnSpc>
            </a:pPr>
            <a:r>
              <a:rPr lang="en-US"/>
              <a:t>supercomputing at OU by playing with a jigsaw puzzle (NCSI @ OU 2004).</a:t>
            </a:r>
          </a:p>
        </p:txBody>
      </p:sp>
      <p:sp>
        <p:nvSpPr>
          <p:cNvPr id="803845" name="Rectangle 5"/>
          <p:cNvSpPr>
            <a:spLocks noChangeArrowheads="1"/>
          </p:cNvSpPr>
          <p:nvPr>
            <p:custDataLst>
              <p:tags r:id="rId2"/>
            </p:custDataLst>
          </p:nvPr>
        </p:nvSpPr>
        <p:spPr bwMode="auto">
          <a:xfrm>
            <a:off x="0" y="0"/>
            <a:ext cx="63500" cy="63500"/>
          </a:xfrm>
          <a:prstGeom prst="rect">
            <a:avLst/>
          </a:prstGeom>
          <a:noFill/>
          <a:ln w="9525">
            <a:noFill/>
            <a:miter lim="800000"/>
            <a:headEnd/>
            <a:tailEnd/>
          </a:ln>
          <a:effectLst/>
        </p:spPr>
        <p:txBody>
          <a:bodyPr wrap="none" anchor="ctr"/>
          <a:lstStyle/>
          <a:p>
            <a:endParaRPr lang="en-US"/>
          </a:p>
        </p:txBody>
      </p:sp>
    </p:spTree>
    <p:custDataLst>
      <p:tags r:id="rId1"/>
    </p:custData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Footer Placeholder 3"/>
          <p:cNvSpPr>
            <a:spLocks noGrp="1"/>
          </p:cNvSpPr>
          <p:nvPr>
            <p:ph type="ftr" sz="quarter" idx="10"/>
          </p:nvPr>
        </p:nvSpPr>
        <p:spPr/>
        <p:txBody>
          <a:bodyPr/>
          <a:lstStyle/>
          <a:p>
            <a:r>
              <a:rPr lang="en-US" dirty="0"/>
              <a:t>OSCER State of the Center Address</a:t>
            </a:r>
          </a:p>
          <a:p>
            <a:r>
              <a:rPr lang="en-US" dirty="0" smtClean="0"/>
              <a:t>Wednesday October 6 2010</a:t>
            </a:r>
            <a:endParaRPr lang="en-US" dirty="0"/>
          </a:p>
        </p:txBody>
      </p:sp>
      <p:sp>
        <p:nvSpPr>
          <p:cNvPr id="29" name="Slide Number Placeholder 4"/>
          <p:cNvSpPr>
            <a:spLocks noGrp="1"/>
          </p:cNvSpPr>
          <p:nvPr>
            <p:ph type="sldNum" sz="quarter" idx="11"/>
          </p:nvPr>
        </p:nvSpPr>
        <p:spPr/>
        <p:txBody>
          <a:bodyPr/>
          <a:lstStyle/>
          <a:p>
            <a:fld id="{DD9D1303-58EB-4C19-992B-479705B1032C}" type="slidenum">
              <a:rPr lang="en-US"/>
              <a:pPr/>
              <a:t>35</a:t>
            </a:fld>
            <a:endParaRPr lang="en-US"/>
          </a:p>
        </p:txBody>
      </p:sp>
      <p:sp>
        <p:nvSpPr>
          <p:cNvPr id="936962" name="Rectangle 2"/>
          <p:cNvSpPr>
            <a:spLocks noGrp="1" noChangeArrowheads="1"/>
          </p:cNvSpPr>
          <p:nvPr>
            <p:ph type="title"/>
          </p:nvPr>
        </p:nvSpPr>
        <p:spPr/>
        <p:txBody>
          <a:bodyPr/>
          <a:lstStyle/>
          <a:p>
            <a:r>
              <a:rPr lang="en-US" sz="3600"/>
              <a:t>SiPE Workshop Participants 2007</a:t>
            </a:r>
          </a:p>
        </p:txBody>
      </p:sp>
      <p:pic>
        <p:nvPicPr>
          <p:cNvPr id="936963" name="Picture 3" descr="usa_map"/>
          <p:cNvPicPr>
            <a:picLocks noChangeAspect="1" noChangeArrowheads="1"/>
          </p:cNvPicPr>
          <p:nvPr/>
        </p:nvPicPr>
        <p:blipFill>
          <a:blip r:embed="rId2" cstate="print"/>
          <a:srcRect/>
          <a:stretch>
            <a:fillRect/>
          </a:stretch>
        </p:blipFill>
        <p:spPr bwMode="auto">
          <a:xfrm>
            <a:off x="990600" y="1295400"/>
            <a:ext cx="7239000" cy="4849813"/>
          </a:xfrm>
          <a:prstGeom prst="rect">
            <a:avLst/>
          </a:prstGeom>
          <a:noFill/>
        </p:spPr>
      </p:pic>
      <p:sp>
        <p:nvSpPr>
          <p:cNvPr id="936964" name="AutoShape 4"/>
          <p:cNvSpPr>
            <a:spLocks noChangeArrowheads="1"/>
          </p:cNvSpPr>
          <p:nvPr/>
        </p:nvSpPr>
        <p:spPr bwMode="auto">
          <a:xfrm>
            <a:off x="4191000" y="3962400"/>
            <a:ext cx="381000" cy="304800"/>
          </a:xfrm>
          <a:prstGeom prst="star5">
            <a:avLst/>
          </a:prstGeom>
          <a:solidFill>
            <a:schemeClr val="accent1"/>
          </a:solidFill>
          <a:ln w="9525">
            <a:solidFill>
              <a:schemeClr val="tx1"/>
            </a:solidFill>
            <a:miter lim="800000"/>
            <a:headEnd/>
            <a:tailEnd/>
          </a:ln>
          <a:effectLst/>
        </p:spPr>
        <p:txBody>
          <a:bodyPr wrap="none" anchor="ctr"/>
          <a:lstStyle/>
          <a:p>
            <a:endParaRPr lang="en-US"/>
          </a:p>
        </p:txBody>
      </p:sp>
      <p:sp>
        <p:nvSpPr>
          <p:cNvPr id="936965" name="AutoShape 5"/>
          <p:cNvSpPr>
            <a:spLocks noChangeArrowheads="1"/>
          </p:cNvSpPr>
          <p:nvPr/>
        </p:nvSpPr>
        <p:spPr bwMode="auto">
          <a:xfrm>
            <a:off x="5029200" y="4191000"/>
            <a:ext cx="381000" cy="304800"/>
          </a:xfrm>
          <a:prstGeom prst="star5">
            <a:avLst/>
          </a:prstGeom>
          <a:solidFill>
            <a:schemeClr val="accent1"/>
          </a:solidFill>
          <a:ln w="9525">
            <a:solidFill>
              <a:schemeClr val="tx1"/>
            </a:solidFill>
            <a:miter lim="800000"/>
            <a:headEnd/>
            <a:tailEnd/>
          </a:ln>
          <a:effectLst/>
        </p:spPr>
        <p:txBody>
          <a:bodyPr wrap="none" anchor="ctr"/>
          <a:lstStyle/>
          <a:p>
            <a:endParaRPr lang="en-US"/>
          </a:p>
        </p:txBody>
      </p:sp>
      <p:sp>
        <p:nvSpPr>
          <p:cNvPr id="936966" name="AutoShape 6"/>
          <p:cNvSpPr>
            <a:spLocks noChangeArrowheads="1"/>
          </p:cNvSpPr>
          <p:nvPr/>
        </p:nvSpPr>
        <p:spPr bwMode="auto">
          <a:xfrm>
            <a:off x="4038600" y="3429000"/>
            <a:ext cx="381000" cy="304800"/>
          </a:xfrm>
          <a:prstGeom prst="star5">
            <a:avLst/>
          </a:prstGeom>
          <a:solidFill>
            <a:schemeClr val="accent1"/>
          </a:solidFill>
          <a:ln w="9525">
            <a:solidFill>
              <a:schemeClr val="tx1"/>
            </a:solidFill>
            <a:miter lim="800000"/>
            <a:headEnd/>
            <a:tailEnd/>
          </a:ln>
          <a:effectLst/>
        </p:spPr>
        <p:txBody>
          <a:bodyPr wrap="none" anchor="ctr"/>
          <a:lstStyle/>
          <a:p>
            <a:endParaRPr lang="en-US"/>
          </a:p>
        </p:txBody>
      </p:sp>
      <p:sp>
        <p:nvSpPr>
          <p:cNvPr id="936967" name="AutoShape 7"/>
          <p:cNvSpPr>
            <a:spLocks noChangeArrowheads="1"/>
          </p:cNvSpPr>
          <p:nvPr/>
        </p:nvSpPr>
        <p:spPr bwMode="auto">
          <a:xfrm>
            <a:off x="4343400" y="2971800"/>
            <a:ext cx="381000" cy="304800"/>
          </a:xfrm>
          <a:prstGeom prst="star5">
            <a:avLst/>
          </a:prstGeom>
          <a:solidFill>
            <a:schemeClr val="accent1"/>
          </a:solidFill>
          <a:ln w="9525">
            <a:solidFill>
              <a:schemeClr val="tx1"/>
            </a:solidFill>
            <a:miter lim="800000"/>
            <a:headEnd/>
            <a:tailEnd/>
          </a:ln>
          <a:effectLst/>
        </p:spPr>
        <p:txBody>
          <a:bodyPr wrap="none" anchor="ctr"/>
          <a:lstStyle/>
          <a:p>
            <a:endParaRPr lang="en-US"/>
          </a:p>
        </p:txBody>
      </p:sp>
      <p:sp>
        <p:nvSpPr>
          <p:cNvPr id="936968" name="AutoShape 8"/>
          <p:cNvSpPr>
            <a:spLocks noChangeArrowheads="1"/>
          </p:cNvSpPr>
          <p:nvPr/>
        </p:nvSpPr>
        <p:spPr bwMode="auto">
          <a:xfrm>
            <a:off x="3810000" y="1905000"/>
            <a:ext cx="381000" cy="304800"/>
          </a:xfrm>
          <a:prstGeom prst="star5">
            <a:avLst/>
          </a:prstGeom>
          <a:solidFill>
            <a:schemeClr val="accent1"/>
          </a:solidFill>
          <a:ln w="9525">
            <a:solidFill>
              <a:schemeClr val="tx1"/>
            </a:solidFill>
            <a:miter lim="800000"/>
            <a:headEnd/>
            <a:tailEnd/>
          </a:ln>
          <a:effectLst/>
        </p:spPr>
        <p:txBody>
          <a:bodyPr wrap="none" anchor="ctr"/>
          <a:lstStyle/>
          <a:p>
            <a:endParaRPr lang="en-US"/>
          </a:p>
        </p:txBody>
      </p:sp>
      <p:sp>
        <p:nvSpPr>
          <p:cNvPr id="936969" name="AutoShape 9"/>
          <p:cNvSpPr>
            <a:spLocks noChangeArrowheads="1"/>
          </p:cNvSpPr>
          <p:nvPr/>
        </p:nvSpPr>
        <p:spPr bwMode="auto">
          <a:xfrm>
            <a:off x="3962400" y="4343400"/>
            <a:ext cx="381000" cy="304800"/>
          </a:xfrm>
          <a:prstGeom prst="star5">
            <a:avLst/>
          </a:prstGeom>
          <a:solidFill>
            <a:schemeClr val="accent1"/>
          </a:solidFill>
          <a:ln w="9525">
            <a:solidFill>
              <a:schemeClr val="tx1"/>
            </a:solidFill>
            <a:miter lim="800000"/>
            <a:headEnd/>
            <a:tailEnd/>
          </a:ln>
          <a:effectLst/>
        </p:spPr>
        <p:txBody>
          <a:bodyPr wrap="none" anchor="ctr"/>
          <a:lstStyle/>
          <a:p>
            <a:endParaRPr lang="en-US"/>
          </a:p>
        </p:txBody>
      </p:sp>
      <p:sp>
        <p:nvSpPr>
          <p:cNvPr id="936970" name="AutoShape 10"/>
          <p:cNvSpPr>
            <a:spLocks noChangeArrowheads="1"/>
          </p:cNvSpPr>
          <p:nvPr/>
        </p:nvSpPr>
        <p:spPr bwMode="auto">
          <a:xfrm>
            <a:off x="4648200" y="2819400"/>
            <a:ext cx="381000" cy="304800"/>
          </a:xfrm>
          <a:prstGeom prst="star5">
            <a:avLst/>
          </a:prstGeom>
          <a:solidFill>
            <a:schemeClr val="accent1"/>
          </a:solidFill>
          <a:ln w="9525">
            <a:solidFill>
              <a:schemeClr val="tx1"/>
            </a:solidFill>
            <a:miter lim="800000"/>
            <a:headEnd/>
            <a:tailEnd/>
          </a:ln>
          <a:effectLst/>
        </p:spPr>
        <p:txBody>
          <a:bodyPr wrap="none" anchor="ctr"/>
          <a:lstStyle/>
          <a:p>
            <a:endParaRPr lang="en-US"/>
          </a:p>
        </p:txBody>
      </p:sp>
      <p:sp>
        <p:nvSpPr>
          <p:cNvPr id="936971" name="AutoShape 11"/>
          <p:cNvSpPr>
            <a:spLocks noChangeArrowheads="1"/>
          </p:cNvSpPr>
          <p:nvPr/>
        </p:nvSpPr>
        <p:spPr bwMode="auto">
          <a:xfrm>
            <a:off x="3505200" y="3505200"/>
            <a:ext cx="381000" cy="304800"/>
          </a:xfrm>
          <a:prstGeom prst="star5">
            <a:avLst/>
          </a:prstGeom>
          <a:solidFill>
            <a:schemeClr val="accent1"/>
          </a:solidFill>
          <a:ln w="9525">
            <a:solidFill>
              <a:schemeClr val="tx1"/>
            </a:solidFill>
            <a:miter lim="800000"/>
            <a:headEnd/>
            <a:tailEnd/>
          </a:ln>
          <a:effectLst/>
        </p:spPr>
        <p:txBody>
          <a:bodyPr wrap="none" anchor="ctr"/>
          <a:lstStyle/>
          <a:p>
            <a:endParaRPr lang="en-US"/>
          </a:p>
        </p:txBody>
      </p:sp>
      <p:sp>
        <p:nvSpPr>
          <p:cNvPr id="936972" name="AutoShape 12"/>
          <p:cNvSpPr>
            <a:spLocks noChangeArrowheads="1"/>
          </p:cNvSpPr>
          <p:nvPr/>
        </p:nvSpPr>
        <p:spPr bwMode="auto">
          <a:xfrm>
            <a:off x="3429000" y="3886200"/>
            <a:ext cx="381000" cy="304800"/>
          </a:xfrm>
          <a:prstGeom prst="star5">
            <a:avLst/>
          </a:prstGeom>
          <a:solidFill>
            <a:schemeClr val="accent1"/>
          </a:solidFill>
          <a:ln w="9525">
            <a:solidFill>
              <a:schemeClr val="tx1"/>
            </a:solidFill>
            <a:miter lim="800000"/>
            <a:headEnd/>
            <a:tailEnd/>
          </a:ln>
          <a:effectLst/>
        </p:spPr>
        <p:txBody>
          <a:bodyPr wrap="none" anchor="ctr"/>
          <a:lstStyle/>
          <a:p>
            <a:endParaRPr lang="en-US"/>
          </a:p>
        </p:txBody>
      </p:sp>
      <p:sp>
        <p:nvSpPr>
          <p:cNvPr id="936973" name="AutoShape 13"/>
          <p:cNvSpPr>
            <a:spLocks noChangeArrowheads="1"/>
          </p:cNvSpPr>
          <p:nvPr/>
        </p:nvSpPr>
        <p:spPr bwMode="auto">
          <a:xfrm>
            <a:off x="7086600" y="3124200"/>
            <a:ext cx="381000" cy="304800"/>
          </a:xfrm>
          <a:prstGeom prst="star5">
            <a:avLst/>
          </a:prstGeom>
          <a:solidFill>
            <a:schemeClr val="accent1"/>
          </a:solidFill>
          <a:ln w="9525">
            <a:solidFill>
              <a:schemeClr val="tx1"/>
            </a:solidFill>
            <a:miter lim="800000"/>
            <a:headEnd/>
            <a:tailEnd/>
          </a:ln>
          <a:effectLst/>
        </p:spPr>
        <p:txBody>
          <a:bodyPr wrap="none" anchor="ctr"/>
          <a:lstStyle/>
          <a:p>
            <a:endParaRPr lang="en-US"/>
          </a:p>
        </p:txBody>
      </p:sp>
      <p:sp>
        <p:nvSpPr>
          <p:cNvPr id="936974" name="AutoShape 14"/>
          <p:cNvSpPr>
            <a:spLocks noChangeArrowheads="1"/>
          </p:cNvSpPr>
          <p:nvPr/>
        </p:nvSpPr>
        <p:spPr bwMode="auto">
          <a:xfrm>
            <a:off x="6477000" y="4800600"/>
            <a:ext cx="381000" cy="304800"/>
          </a:xfrm>
          <a:prstGeom prst="star5">
            <a:avLst/>
          </a:prstGeom>
          <a:solidFill>
            <a:schemeClr val="accent1"/>
          </a:solidFill>
          <a:ln w="9525">
            <a:solidFill>
              <a:schemeClr val="tx1"/>
            </a:solidFill>
            <a:miter lim="800000"/>
            <a:headEnd/>
            <a:tailEnd/>
          </a:ln>
          <a:effectLst/>
        </p:spPr>
        <p:txBody>
          <a:bodyPr wrap="none" anchor="ctr"/>
          <a:lstStyle/>
          <a:p>
            <a:endParaRPr lang="en-US"/>
          </a:p>
        </p:txBody>
      </p:sp>
      <p:sp>
        <p:nvSpPr>
          <p:cNvPr id="936975" name="AutoShape 15"/>
          <p:cNvSpPr>
            <a:spLocks noChangeArrowheads="1"/>
          </p:cNvSpPr>
          <p:nvPr/>
        </p:nvSpPr>
        <p:spPr bwMode="auto">
          <a:xfrm>
            <a:off x="6400800" y="3962400"/>
            <a:ext cx="381000" cy="304800"/>
          </a:xfrm>
          <a:prstGeom prst="star5">
            <a:avLst/>
          </a:prstGeom>
          <a:solidFill>
            <a:schemeClr val="accent1"/>
          </a:solidFill>
          <a:ln w="9525">
            <a:solidFill>
              <a:schemeClr val="tx1"/>
            </a:solidFill>
            <a:miter lim="800000"/>
            <a:headEnd/>
            <a:tailEnd/>
          </a:ln>
          <a:effectLst/>
        </p:spPr>
        <p:txBody>
          <a:bodyPr wrap="none" anchor="ctr"/>
          <a:lstStyle/>
          <a:p>
            <a:endParaRPr lang="en-US"/>
          </a:p>
        </p:txBody>
      </p:sp>
      <p:sp>
        <p:nvSpPr>
          <p:cNvPr id="936976" name="AutoShape 16"/>
          <p:cNvSpPr>
            <a:spLocks noChangeArrowheads="1"/>
          </p:cNvSpPr>
          <p:nvPr/>
        </p:nvSpPr>
        <p:spPr bwMode="auto">
          <a:xfrm>
            <a:off x="6553200" y="3733800"/>
            <a:ext cx="381000" cy="304800"/>
          </a:xfrm>
          <a:prstGeom prst="star5">
            <a:avLst/>
          </a:prstGeom>
          <a:solidFill>
            <a:schemeClr val="accent1"/>
          </a:solidFill>
          <a:ln w="9525">
            <a:solidFill>
              <a:schemeClr val="tx1"/>
            </a:solidFill>
            <a:miter lim="800000"/>
            <a:headEnd/>
            <a:tailEnd/>
          </a:ln>
          <a:effectLst/>
        </p:spPr>
        <p:txBody>
          <a:bodyPr wrap="none" anchor="ctr"/>
          <a:lstStyle/>
          <a:p>
            <a:endParaRPr lang="en-US"/>
          </a:p>
        </p:txBody>
      </p:sp>
      <p:sp>
        <p:nvSpPr>
          <p:cNvPr id="936977" name="AutoShape 17"/>
          <p:cNvSpPr>
            <a:spLocks noChangeArrowheads="1"/>
          </p:cNvSpPr>
          <p:nvPr/>
        </p:nvSpPr>
        <p:spPr bwMode="auto">
          <a:xfrm>
            <a:off x="6629400" y="3505200"/>
            <a:ext cx="381000" cy="304800"/>
          </a:xfrm>
          <a:prstGeom prst="star5">
            <a:avLst/>
          </a:prstGeom>
          <a:solidFill>
            <a:schemeClr val="accent1"/>
          </a:solidFill>
          <a:ln w="9525">
            <a:solidFill>
              <a:schemeClr val="tx1"/>
            </a:solidFill>
            <a:miter lim="800000"/>
            <a:headEnd/>
            <a:tailEnd/>
          </a:ln>
          <a:effectLst/>
        </p:spPr>
        <p:txBody>
          <a:bodyPr wrap="none" anchor="ctr"/>
          <a:lstStyle/>
          <a:p>
            <a:endParaRPr lang="en-US"/>
          </a:p>
        </p:txBody>
      </p:sp>
      <p:sp>
        <p:nvSpPr>
          <p:cNvPr id="936978" name="AutoShape 18"/>
          <p:cNvSpPr>
            <a:spLocks noChangeArrowheads="1"/>
          </p:cNvSpPr>
          <p:nvPr/>
        </p:nvSpPr>
        <p:spPr bwMode="auto">
          <a:xfrm>
            <a:off x="7010400" y="2286000"/>
            <a:ext cx="381000" cy="304800"/>
          </a:xfrm>
          <a:prstGeom prst="star5">
            <a:avLst/>
          </a:prstGeom>
          <a:solidFill>
            <a:schemeClr val="accent1"/>
          </a:solidFill>
          <a:ln w="9525">
            <a:solidFill>
              <a:schemeClr val="tx1"/>
            </a:solidFill>
            <a:miter lim="800000"/>
            <a:headEnd/>
            <a:tailEnd/>
          </a:ln>
          <a:effectLst/>
        </p:spPr>
        <p:txBody>
          <a:bodyPr wrap="none" anchor="ctr"/>
          <a:lstStyle/>
          <a:p>
            <a:endParaRPr lang="en-US"/>
          </a:p>
        </p:txBody>
      </p:sp>
      <p:sp>
        <p:nvSpPr>
          <p:cNvPr id="936979" name="AutoShape 19"/>
          <p:cNvSpPr>
            <a:spLocks noChangeArrowheads="1"/>
          </p:cNvSpPr>
          <p:nvPr/>
        </p:nvSpPr>
        <p:spPr bwMode="auto">
          <a:xfrm>
            <a:off x="5791200" y="2438400"/>
            <a:ext cx="381000" cy="304800"/>
          </a:xfrm>
          <a:prstGeom prst="star5">
            <a:avLst/>
          </a:prstGeom>
          <a:solidFill>
            <a:schemeClr val="accent1"/>
          </a:solidFill>
          <a:ln w="9525">
            <a:solidFill>
              <a:schemeClr val="tx1"/>
            </a:solidFill>
            <a:miter lim="800000"/>
            <a:headEnd/>
            <a:tailEnd/>
          </a:ln>
          <a:effectLst/>
        </p:spPr>
        <p:txBody>
          <a:bodyPr wrap="none" anchor="ctr"/>
          <a:lstStyle/>
          <a:p>
            <a:endParaRPr lang="en-US"/>
          </a:p>
        </p:txBody>
      </p:sp>
      <p:sp>
        <p:nvSpPr>
          <p:cNvPr id="936980" name="AutoShape 20"/>
          <p:cNvSpPr>
            <a:spLocks noChangeArrowheads="1"/>
          </p:cNvSpPr>
          <p:nvPr/>
        </p:nvSpPr>
        <p:spPr bwMode="auto">
          <a:xfrm>
            <a:off x="5410200" y="2971800"/>
            <a:ext cx="381000" cy="304800"/>
          </a:xfrm>
          <a:prstGeom prst="star5">
            <a:avLst/>
          </a:prstGeom>
          <a:solidFill>
            <a:schemeClr val="accent1"/>
          </a:solidFill>
          <a:ln w="9525">
            <a:solidFill>
              <a:schemeClr val="tx1"/>
            </a:solidFill>
            <a:miter lim="800000"/>
            <a:headEnd/>
            <a:tailEnd/>
          </a:ln>
          <a:effectLst/>
        </p:spPr>
        <p:txBody>
          <a:bodyPr wrap="none" anchor="ctr"/>
          <a:lstStyle/>
          <a:p>
            <a:endParaRPr lang="en-US"/>
          </a:p>
        </p:txBody>
      </p:sp>
      <p:sp>
        <p:nvSpPr>
          <p:cNvPr id="936981" name="AutoShape 21"/>
          <p:cNvSpPr>
            <a:spLocks noChangeArrowheads="1"/>
          </p:cNvSpPr>
          <p:nvPr/>
        </p:nvSpPr>
        <p:spPr bwMode="auto">
          <a:xfrm>
            <a:off x="4648200" y="1981200"/>
            <a:ext cx="381000" cy="304800"/>
          </a:xfrm>
          <a:prstGeom prst="star5">
            <a:avLst/>
          </a:prstGeom>
          <a:solidFill>
            <a:schemeClr val="accent1"/>
          </a:solidFill>
          <a:ln w="9525">
            <a:solidFill>
              <a:schemeClr val="tx1"/>
            </a:solidFill>
            <a:miter lim="800000"/>
            <a:headEnd/>
            <a:tailEnd/>
          </a:ln>
          <a:effectLst/>
        </p:spPr>
        <p:txBody>
          <a:bodyPr wrap="none" anchor="ctr"/>
          <a:lstStyle/>
          <a:p>
            <a:endParaRPr lang="en-US"/>
          </a:p>
        </p:txBody>
      </p:sp>
      <p:sp>
        <p:nvSpPr>
          <p:cNvPr id="936982" name="Text Box 22"/>
          <p:cNvSpPr txBox="1">
            <a:spLocks noChangeArrowheads="1"/>
          </p:cNvSpPr>
          <p:nvPr/>
        </p:nvSpPr>
        <p:spPr bwMode="auto">
          <a:xfrm>
            <a:off x="7467600" y="5638800"/>
            <a:ext cx="685800" cy="376238"/>
          </a:xfrm>
          <a:prstGeom prst="rect">
            <a:avLst/>
          </a:prstGeom>
          <a:solidFill>
            <a:schemeClr val="bg1"/>
          </a:solidFill>
          <a:ln w="9525">
            <a:solidFill>
              <a:schemeClr val="tx1"/>
            </a:solidFill>
            <a:miter lim="800000"/>
            <a:headEnd/>
            <a:tailEnd/>
          </a:ln>
          <a:effectLst/>
        </p:spPr>
        <p:txBody>
          <a:bodyPr>
            <a:spAutoFit/>
          </a:bodyPr>
          <a:lstStyle/>
          <a:p>
            <a:pPr>
              <a:spcBef>
                <a:spcPct val="50000"/>
              </a:spcBef>
            </a:pPr>
            <a:r>
              <a:rPr lang="en-US"/>
              <a:t>PR</a:t>
            </a:r>
          </a:p>
        </p:txBody>
      </p:sp>
      <p:sp>
        <p:nvSpPr>
          <p:cNvPr id="936983" name="AutoShape 23"/>
          <p:cNvSpPr>
            <a:spLocks noChangeArrowheads="1"/>
          </p:cNvSpPr>
          <p:nvPr/>
        </p:nvSpPr>
        <p:spPr bwMode="auto">
          <a:xfrm>
            <a:off x="7848600" y="5562600"/>
            <a:ext cx="381000" cy="304800"/>
          </a:xfrm>
          <a:prstGeom prst="star5">
            <a:avLst/>
          </a:prstGeom>
          <a:solidFill>
            <a:schemeClr val="accent1"/>
          </a:solidFill>
          <a:ln w="9525">
            <a:solidFill>
              <a:schemeClr val="tx1"/>
            </a:solidFill>
            <a:miter lim="800000"/>
            <a:headEnd/>
            <a:tailEnd/>
          </a:ln>
          <a:effectLst/>
        </p:spPr>
        <p:txBody>
          <a:bodyPr wrap="none" anchor="ctr"/>
          <a:lstStyle/>
          <a:p>
            <a:endParaRPr lang="en-US"/>
          </a:p>
        </p:txBody>
      </p:sp>
      <p:sp>
        <p:nvSpPr>
          <p:cNvPr id="936984" name="AutoShape 24"/>
          <p:cNvSpPr>
            <a:spLocks noChangeArrowheads="1"/>
          </p:cNvSpPr>
          <p:nvPr/>
        </p:nvSpPr>
        <p:spPr bwMode="auto">
          <a:xfrm>
            <a:off x="3733800" y="5638800"/>
            <a:ext cx="381000" cy="304800"/>
          </a:xfrm>
          <a:prstGeom prst="star5">
            <a:avLst/>
          </a:prstGeom>
          <a:solidFill>
            <a:schemeClr val="accent1"/>
          </a:solidFill>
          <a:ln w="9525">
            <a:solidFill>
              <a:schemeClr val="tx1"/>
            </a:solidFill>
            <a:miter lim="800000"/>
            <a:headEnd/>
            <a:tailEnd/>
          </a:ln>
          <a:effectLst/>
        </p:spPr>
        <p:txBody>
          <a:bodyPr wrap="none" anchor="ctr"/>
          <a:lstStyle/>
          <a:p>
            <a:endParaRPr lang="en-US"/>
          </a:p>
        </p:txBody>
      </p:sp>
      <p:sp>
        <p:nvSpPr>
          <p:cNvPr id="936985" name="AutoShape 25"/>
          <p:cNvSpPr>
            <a:spLocks noChangeArrowheads="1"/>
          </p:cNvSpPr>
          <p:nvPr/>
        </p:nvSpPr>
        <p:spPr bwMode="auto">
          <a:xfrm>
            <a:off x="2514600" y="5029200"/>
            <a:ext cx="381000" cy="304800"/>
          </a:xfrm>
          <a:prstGeom prst="star5">
            <a:avLst/>
          </a:prstGeom>
          <a:solidFill>
            <a:schemeClr val="accent1"/>
          </a:solidFill>
          <a:ln w="9525">
            <a:solidFill>
              <a:schemeClr val="tx1"/>
            </a:solidFill>
            <a:miter lim="800000"/>
            <a:headEnd/>
            <a:tailEnd/>
          </a:ln>
          <a:effectLst/>
        </p:spPr>
        <p:txBody>
          <a:bodyPr wrap="none" anchor="ctr"/>
          <a:lstStyle/>
          <a:p>
            <a:endParaRPr lang="en-US"/>
          </a:p>
        </p:txBody>
      </p:sp>
      <p:sp>
        <p:nvSpPr>
          <p:cNvPr id="936986" name="AutoShape 26"/>
          <p:cNvSpPr>
            <a:spLocks noChangeArrowheads="1"/>
          </p:cNvSpPr>
          <p:nvPr/>
        </p:nvSpPr>
        <p:spPr bwMode="auto">
          <a:xfrm>
            <a:off x="1676400" y="3733800"/>
            <a:ext cx="381000" cy="304800"/>
          </a:xfrm>
          <a:prstGeom prst="star5">
            <a:avLst/>
          </a:prstGeom>
          <a:solidFill>
            <a:schemeClr val="accent1"/>
          </a:solidFill>
          <a:ln w="9525">
            <a:solidFill>
              <a:schemeClr val="tx1"/>
            </a:solidFill>
            <a:miter lim="800000"/>
            <a:headEnd/>
            <a:tailEnd/>
          </a:ln>
          <a:effectLst/>
        </p:spPr>
        <p:txBody>
          <a:bodyPr wrap="none" anchor="ctr"/>
          <a:lstStyle/>
          <a:p>
            <a:endParaRPr lang="en-US"/>
          </a:p>
        </p:txBody>
      </p:sp>
      <p:sp>
        <p:nvSpPr>
          <p:cNvPr id="936987" name="AutoShape 27"/>
          <p:cNvSpPr>
            <a:spLocks noChangeArrowheads="1"/>
          </p:cNvSpPr>
          <p:nvPr/>
        </p:nvSpPr>
        <p:spPr bwMode="auto">
          <a:xfrm>
            <a:off x="2057400" y="3276600"/>
            <a:ext cx="381000" cy="304800"/>
          </a:xfrm>
          <a:prstGeom prst="star5">
            <a:avLst/>
          </a:prstGeom>
          <a:solidFill>
            <a:schemeClr val="accent1"/>
          </a:solidFill>
          <a:ln w="9525">
            <a:solidFill>
              <a:schemeClr val="tx1"/>
            </a:solidFill>
            <a:miter lim="800000"/>
            <a:headEnd/>
            <a:tailEnd/>
          </a:ln>
          <a:effectLst/>
        </p:spPr>
        <p:txBody>
          <a:bodyPr wrap="none" anchor="ctr"/>
          <a:lstStyle/>
          <a:p>
            <a:endParaRPr lang="en-US"/>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Footer Placeholder 3"/>
          <p:cNvSpPr>
            <a:spLocks noGrp="1"/>
          </p:cNvSpPr>
          <p:nvPr>
            <p:ph type="ftr" sz="quarter" idx="10"/>
          </p:nvPr>
        </p:nvSpPr>
        <p:spPr/>
        <p:txBody>
          <a:bodyPr/>
          <a:lstStyle/>
          <a:p>
            <a:r>
              <a:rPr lang="en-US" dirty="0"/>
              <a:t>OSCER State of the Center Address</a:t>
            </a:r>
          </a:p>
          <a:p>
            <a:r>
              <a:rPr lang="en-US" dirty="0" smtClean="0"/>
              <a:t>Wednesday October 6 2010</a:t>
            </a:r>
            <a:endParaRPr lang="en-US" dirty="0"/>
          </a:p>
        </p:txBody>
      </p:sp>
      <p:sp>
        <p:nvSpPr>
          <p:cNvPr id="42" name="Slide Number Placeholder 4"/>
          <p:cNvSpPr>
            <a:spLocks noGrp="1"/>
          </p:cNvSpPr>
          <p:nvPr>
            <p:ph type="sldNum" sz="quarter" idx="11"/>
          </p:nvPr>
        </p:nvSpPr>
        <p:spPr/>
        <p:txBody>
          <a:bodyPr/>
          <a:lstStyle/>
          <a:p>
            <a:fld id="{3D64309C-F995-4746-8867-A20B93068969}" type="slidenum">
              <a:rPr lang="en-US"/>
              <a:pPr/>
              <a:t>36</a:t>
            </a:fld>
            <a:endParaRPr lang="en-US"/>
          </a:p>
        </p:txBody>
      </p:sp>
      <p:sp>
        <p:nvSpPr>
          <p:cNvPr id="912386" name="Rectangle 2"/>
          <p:cNvSpPr>
            <a:spLocks noGrp="1" noChangeArrowheads="1"/>
          </p:cNvSpPr>
          <p:nvPr>
            <p:ph type="title"/>
          </p:nvPr>
        </p:nvSpPr>
        <p:spPr/>
        <p:txBody>
          <a:bodyPr/>
          <a:lstStyle/>
          <a:p>
            <a:r>
              <a:rPr lang="en-US" sz="3600"/>
              <a:t>SiPE Workshop Participants 2009</a:t>
            </a:r>
          </a:p>
        </p:txBody>
      </p:sp>
      <p:pic>
        <p:nvPicPr>
          <p:cNvPr id="912387" name="Picture 3" descr="usa_map"/>
          <p:cNvPicPr>
            <a:picLocks noChangeAspect="1" noChangeArrowheads="1"/>
          </p:cNvPicPr>
          <p:nvPr/>
        </p:nvPicPr>
        <p:blipFill>
          <a:blip r:embed="rId2" cstate="print"/>
          <a:srcRect/>
          <a:stretch>
            <a:fillRect/>
          </a:stretch>
        </p:blipFill>
        <p:spPr bwMode="auto">
          <a:xfrm>
            <a:off x="990600" y="1295400"/>
            <a:ext cx="7239000" cy="4849813"/>
          </a:xfrm>
          <a:prstGeom prst="rect">
            <a:avLst/>
          </a:prstGeom>
          <a:noFill/>
        </p:spPr>
      </p:pic>
      <p:sp>
        <p:nvSpPr>
          <p:cNvPr id="912388" name="AutoShape 4"/>
          <p:cNvSpPr>
            <a:spLocks noChangeArrowheads="1"/>
          </p:cNvSpPr>
          <p:nvPr/>
        </p:nvSpPr>
        <p:spPr bwMode="auto">
          <a:xfrm>
            <a:off x="4191000" y="3962400"/>
            <a:ext cx="381000" cy="304800"/>
          </a:xfrm>
          <a:prstGeom prst="star5">
            <a:avLst/>
          </a:prstGeom>
          <a:solidFill>
            <a:schemeClr val="accent1"/>
          </a:solidFill>
          <a:ln w="9525">
            <a:solidFill>
              <a:schemeClr val="tx1"/>
            </a:solidFill>
            <a:miter lim="800000"/>
            <a:headEnd/>
            <a:tailEnd/>
          </a:ln>
          <a:effectLst/>
        </p:spPr>
        <p:txBody>
          <a:bodyPr wrap="none" anchor="ctr"/>
          <a:lstStyle/>
          <a:p>
            <a:endParaRPr lang="en-US"/>
          </a:p>
        </p:txBody>
      </p:sp>
      <p:sp>
        <p:nvSpPr>
          <p:cNvPr id="912389" name="AutoShape 5"/>
          <p:cNvSpPr>
            <a:spLocks noChangeArrowheads="1"/>
          </p:cNvSpPr>
          <p:nvPr/>
        </p:nvSpPr>
        <p:spPr bwMode="auto">
          <a:xfrm>
            <a:off x="5156200" y="3860800"/>
            <a:ext cx="381000" cy="304800"/>
          </a:xfrm>
          <a:prstGeom prst="star5">
            <a:avLst/>
          </a:prstGeom>
          <a:solidFill>
            <a:schemeClr val="accent1"/>
          </a:solidFill>
          <a:ln w="9525">
            <a:solidFill>
              <a:schemeClr val="tx1"/>
            </a:solidFill>
            <a:miter lim="800000"/>
            <a:headEnd/>
            <a:tailEnd/>
          </a:ln>
          <a:effectLst/>
        </p:spPr>
        <p:txBody>
          <a:bodyPr wrap="none" anchor="ctr"/>
          <a:lstStyle/>
          <a:p>
            <a:endParaRPr lang="en-US"/>
          </a:p>
        </p:txBody>
      </p:sp>
      <p:sp>
        <p:nvSpPr>
          <p:cNvPr id="912390" name="AutoShape 6"/>
          <p:cNvSpPr>
            <a:spLocks noChangeArrowheads="1"/>
          </p:cNvSpPr>
          <p:nvPr/>
        </p:nvSpPr>
        <p:spPr bwMode="auto">
          <a:xfrm>
            <a:off x="3962400" y="3429000"/>
            <a:ext cx="381000" cy="304800"/>
          </a:xfrm>
          <a:prstGeom prst="star5">
            <a:avLst/>
          </a:prstGeom>
          <a:solidFill>
            <a:schemeClr val="accent1"/>
          </a:solidFill>
          <a:ln w="9525">
            <a:solidFill>
              <a:schemeClr val="tx1"/>
            </a:solidFill>
            <a:miter lim="800000"/>
            <a:headEnd/>
            <a:tailEnd/>
          </a:ln>
          <a:effectLst/>
        </p:spPr>
        <p:txBody>
          <a:bodyPr wrap="none" anchor="ctr"/>
          <a:lstStyle/>
          <a:p>
            <a:endParaRPr lang="en-US"/>
          </a:p>
        </p:txBody>
      </p:sp>
      <p:sp>
        <p:nvSpPr>
          <p:cNvPr id="912391" name="AutoShape 7"/>
          <p:cNvSpPr>
            <a:spLocks noChangeArrowheads="1"/>
          </p:cNvSpPr>
          <p:nvPr/>
        </p:nvSpPr>
        <p:spPr bwMode="auto">
          <a:xfrm>
            <a:off x="4394200" y="2971800"/>
            <a:ext cx="381000" cy="304800"/>
          </a:xfrm>
          <a:prstGeom prst="star5">
            <a:avLst/>
          </a:prstGeom>
          <a:solidFill>
            <a:schemeClr val="accent1"/>
          </a:solidFill>
          <a:ln w="9525">
            <a:solidFill>
              <a:schemeClr val="tx1"/>
            </a:solidFill>
            <a:miter lim="800000"/>
            <a:headEnd/>
            <a:tailEnd/>
          </a:ln>
          <a:effectLst/>
        </p:spPr>
        <p:txBody>
          <a:bodyPr wrap="none" anchor="ctr"/>
          <a:lstStyle/>
          <a:p>
            <a:endParaRPr lang="en-US"/>
          </a:p>
        </p:txBody>
      </p:sp>
      <p:sp>
        <p:nvSpPr>
          <p:cNvPr id="912392" name="AutoShape 8"/>
          <p:cNvSpPr>
            <a:spLocks noChangeArrowheads="1"/>
          </p:cNvSpPr>
          <p:nvPr/>
        </p:nvSpPr>
        <p:spPr bwMode="auto">
          <a:xfrm>
            <a:off x="3810000" y="1905000"/>
            <a:ext cx="381000" cy="304800"/>
          </a:xfrm>
          <a:prstGeom prst="star5">
            <a:avLst/>
          </a:prstGeom>
          <a:solidFill>
            <a:schemeClr val="accent1"/>
          </a:solidFill>
          <a:ln w="9525">
            <a:solidFill>
              <a:schemeClr val="tx1"/>
            </a:solidFill>
            <a:miter lim="800000"/>
            <a:headEnd/>
            <a:tailEnd/>
          </a:ln>
          <a:effectLst/>
        </p:spPr>
        <p:txBody>
          <a:bodyPr wrap="none" anchor="ctr"/>
          <a:lstStyle/>
          <a:p>
            <a:endParaRPr lang="en-US"/>
          </a:p>
        </p:txBody>
      </p:sp>
      <p:sp>
        <p:nvSpPr>
          <p:cNvPr id="912393" name="AutoShape 9"/>
          <p:cNvSpPr>
            <a:spLocks noChangeArrowheads="1"/>
          </p:cNvSpPr>
          <p:nvPr/>
        </p:nvSpPr>
        <p:spPr bwMode="auto">
          <a:xfrm>
            <a:off x="3962400" y="4343400"/>
            <a:ext cx="381000" cy="304800"/>
          </a:xfrm>
          <a:prstGeom prst="star5">
            <a:avLst/>
          </a:prstGeom>
          <a:solidFill>
            <a:schemeClr val="accent1"/>
          </a:solidFill>
          <a:ln w="9525">
            <a:solidFill>
              <a:schemeClr val="tx1"/>
            </a:solidFill>
            <a:miter lim="800000"/>
            <a:headEnd/>
            <a:tailEnd/>
          </a:ln>
          <a:effectLst/>
        </p:spPr>
        <p:txBody>
          <a:bodyPr wrap="none" anchor="ctr"/>
          <a:lstStyle/>
          <a:p>
            <a:endParaRPr lang="en-US"/>
          </a:p>
        </p:txBody>
      </p:sp>
      <p:sp>
        <p:nvSpPr>
          <p:cNvPr id="912394" name="AutoShape 10"/>
          <p:cNvSpPr>
            <a:spLocks noChangeArrowheads="1"/>
          </p:cNvSpPr>
          <p:nvPr/>
        </p:nvSpPr>
        <p:spPr bwMode="auto">
          <a:xfrm>
            <a:off x="4648200" y="2819400"/>
            <a:ext cx="381000" cy="304800"/>
          </a:xfrm>
          <a:prstGeom prst="star5">
            <a:avLst/>
          </a:prstGeom>
          <a:solidFill>
            <a:schemeClr val="accent1"/>
          </a:solidFill>
          <a:ln w="9525">
            <a:solidFill>
              <a:schemeClr val="tx1"/>
            </a:solidFill>
            <a:miter lim="800000"/>
            <a:headEnd/>
            <a:tailEnd/>
          </a:ln>
          <a:effectLst/>
        </p:spPr>
        <p:txBody>
          <a:bodyPr wrap="none" anchor="ctr"/>
          <a:lstStyle/>
          <a:p>
            <a:endParaRPr lang="en-US"/>
          </a:p>
        </p:txBody>
      </p:sp>
      <p:sp>
        <p:nvSpPr>
          <p:cNvPr id="912395" name="AutoShape 11"/>
          <p:cNvSpPr>
            <a:spLocks noChangeArrowheads="1"/>
          </p:cNvSpPr>
          <p:nvPr/>
        </p:nvSpPr>
        <p:spPr bwMode="auto">
          <a:xfrm>
            <a:off x="3505200" y="3505200"/>
            <a:ext cx="381000" cy="304800"/>
          </a:xfrm>
          <a:prstGeom prst="star5">
            <a:avLst/>
          </a:prstGeom>
          <a:solidFill>
            <a:schemeClr val="accent1"/>
          </a:solidFill>
          <a:ln w="9525">
            <a:solidFill>
              <a:schemeClr val="tx1"/>
            </a:solidFill>
            <a:miter lim="800000"/>
            <a:headEnd/>
            <a:tailEnd/>
          </a:ln>
          <a:effectLst/>
        </p:spPr>
        <p:txBody>
          <a:bodyPr wrap="none" anchor="ctr"/>
          <a:lstStyle/>
          <a:p>
            <a:endParaRPr lang="en-US"/>
          </a:p>
        </p:txBody>
      </p:sp>
      <p:sp>
        <p:nvSpPr>
          <p:cNvPr id="912396" name="AutoShape 12"/>
          <p:cNvSpPr>
            <a:spLocks noChangeArrowheads="1"/>
          </p:cNvSpPr>
          <p:nvPr/>
        </p:nvSpPr>
        <p:spPr bwMode="auto">
          <a:xfrm>
            <a:off x="3429000" y="3886200"/>
            <a:ext cx="381000" cy="304800"/>
          </a:xfrm>
          <a:prstGeom prst="star5">
            <a:avLst/>
          </a:prstGeom>
          <a:solidFill>
            <a:schemeClr val="accent1"/>
          </a:solidFill>
          <a:ln w="9525">
            <a:solidFill>
              <a:schemeClr val="tx1"/>
            </a:solidFill>
            <a:miter lim="800000"/>
            <a:headEnd/>
            <a:tailEnd/>
          </a:ln>
          <a:effectLst/>
        </p:spPr>
        <p:txBody>
          <a:bodyPr wrap="none" anchor="ctr"/>
          <a:lstStyle/>
          <a:p>
            <a:endParaRPr lang="en-US"/>
          </a:p>
        </p:txBody>
      </p:sp>
      <p:sp>
        <p:nvSpPr>
          <p:cNvPr id="912397" name="AutoShape 13"/>
          <p:cNvSpPr>
            <a:spLocks noChangeArrowheads="1"/>
          </p:cNvSpPr>
          <p:nvPr/>
        </p:nvSpPr>
        <p:spPr bwMode="auto">
          <a:xfrm>
            <a:off x="7086600" y="3200400"/>
            <a:ext cx="381000" cy="304800"/>
          </a:xfrm>
          <a:prstGeom prst="star5">
            <a:avLst/>
          </a:prstGeom>
          <a:solidFill>
            <a:schemeClr val="accent1"/>
          </a:solidFill>
          <a:ln w="9525">
            <a:solidFill>
              <a:schemeClr val="tx1"/>
            </a:solidFill>
            <a:miter lim="800000"/>
            <a:headEnd/>
            <a:tailEnd/>
          </a:ln>
          <a:effectLst/>
        </p:spPr>
        <p:txBody>
          <a:bodyPr wrap="none" anchor="ctr"/>
          <a:lstStyle/>
          <a:p>
            <a:endParaRPr lang="en-US"/>
          </a:p>
        </p:txBody>
      </p:sp>
      <p:sp>
        <p:nvSpPr>
          <p:cNvPr id="912398" name="AutoShape 14"/>
          <p:cNvSpPr>
            <a:spLocks noChangeArrowheads="1"/>
          </p:cNvSpPr>
          <p:nvPr/>
        </p:nvSpPr>
        <p:spPr bwMode="auto">
          <a:xfrm>
            <a:off x="6477000" y="4800600"/>
            <a:ext cx="381000" cy="304800"/>
          </a:xfrm>
          <a:prstGeom prst="star5">
            <a:avLst/>
          </a:prstGeom>
          <a:solidFill>
            <a:schemeClr val="accent1"/>
          </a:solidFill>
          <a:ln w="9525">
            <a:solidFill>
              <a:schemeClr val="tx1"/>
            </a:solidFill>
            <a:miter lim="800000"/>
            <a:headEnd/>
            <a:tailEnd/>
          </a:ln>
          <a:effectLst/>
        </p:spPr>
        <p:txBody>
          <a:bodyPr wrap="none" anchor="ctr"/>
          <a:lstStyle/>
          <a:p>
            <a:endParaRPr lang="en-US"/>
          </a:p>
        </p:txBody>
      </p:sp>
      <p:sp>
        <p:nvSpPr>
          <p:cNvPr id="912399" name="AutoShape 15"/>
          <p:cNvSpPr>
            <a:spLocks noChangeArrowheads="1"/>
          </p:cNvSpPr>
          <p:nvPr/>
        </p:nvSpPr>
        <p:spPr bwMode="auto">
          <a:xfrm>
            <a:off x="6400800" y="3962400"/>
            <a:ext cx="381000" cy="304800"/>
          </a:xfrm>
          <a:prstGeom prst="star5">
            <a:avLst/>
          </a:prstGeom>
          <a:solidFill>
            <a:schemeClr val="accent1"/>
          </a:solidFill>
          <a:ln w="9525">
            <a:solidFill>
              <a:schemeClr val="tx1"/>
            </a:solidFill>
            <a:miter lim="800000"/>
            <a:headEnd/>
            <a:tailEnd/>
          </a:ln>
          <a:effectLst/>
        </p:spPr>
        <p:txBody>
          <a:bodyPr wrap="none" anchor="ctr"/>
          <a:lstStyle/>
          <a:p>
            <a:endParaRPr lang="en-US"/>
          </a:p>
        </p:txBody>
      </p:sp>
      <p:sp>
        <p:nvSpPr>
          <p:cNvPr id="912400" name="AutoShape 16"/>
          <p:cNvSpPr>
            <a:spLocks noChangeArrowheads="1"/>
          </p:cNvSpPr>
          <p:nvPr/>
        </p:nvSpPr>
        <p:spPr bwMode="auto">
          <a:xfrm>
            <a:off x="6172200" y="3429000"/>
            <a:ext cx="381000" cy="304800"/>
          </a:xfrm>
          <a:prstGeom prst="star5">
            <a:avLst/>
          </a:prstGeom>
          <a:solidFill>
            <a:schemeClr val="accent1"/>
          </a:solidFill>
          <a:ln w="9525">
            <a:solidFill>
              <a:schemeClr val="tx1"/>
            </a:solidFill>
            <a:miter lim="800000"/>
            <a:headEnd/>
            <a:tailEnd/>
          </a:ln>
          <a:effectLst/>
        </p:spPr>
        <p:txBody>
          <a:bodyPr wrap="none" anchor="ctr"/>
          <a:lstStyle/>
          <a:p>
            <a:endParaRPr lang="en-US"/>
          </a:p>
        </p:txBody>
      </p:sp>
      <p:sp>
        <p:nvSpPr>
          <p:cNvPr id="912401" name="AutoShape 17"/>
          <p:cNvSpPr>
            <a:spLocks noChangeArrowheads="1"/>
          </p:cNvSpPr>
          <p:nvPr/>
        </p:nvSpPr>
        <p:spPr bwMode="auto">
          <a:xfrm>
            <a:off x="6629400" y="3505200"/>
            <a:ext cx="381000" cy="304800"/>
          </a:xfrm>
          <a:prstGeom prst="star5">
            <a:avLst/>
          </a:prstGeom>
          <a:solidFill>
            <a:schemeClr val="accent1"/>
          </a:solidFill>
          <a:ln w="9525">
            <a:solidFill>
              <a:schemeClr val="tx1"/>
            </a:solidFill>
            <a:miter lim="800000"/>
            <a:headEnd/>
            <a:tailEnd/>
          </a:ln>
          <a:effectLst/>
        </p:spPr>
        <p:txBody>
          <a:bodyPr wrap="none" anchor="ctr"/>
          <a:lstStyle/>
          <a:p>
            <a:endParaRPr lang="en-US"/>
          </a:p>
        </p:txBody>
      </p:sp>
      <p:sp>
        <p:nvSpPr>
          <p:cNvPr id="912402" name="AutoShape 18"/>
          <p:cNvSpPr>
            <a:spLocks noChangeArrowheads="1"/>
          </p:cNvSpPr>
          <p:nvPr/>
        </p:nvSpPr>
        <p:spPr bwMode="auto">
          <a:xfrm>
            <a:off x="7010400" y="2286000"/>
            <a:ext cx="381000" cy="304800"/>
          </a:xfrm>
          <a:prstGeom prst="star5">
            <a:avLst/>
          </a:prstGeom>
          <a:solidFill>
            <a:schemeClr val="accent1"/>
          </a:solidFill>
          <a:ln w="9525">
            <a:solidFill>
              <a:schemeClr val="tx1"/>
            </a:solidFill>
            <a:miter lim="800000"/>
            <a:headEnd/>
            <a:tailEnd/>
          </a:ln>
          <a:effectLst/>
        </p:spPr>
        <p:txBody>
          <a:bodyPr wrap="none" anchor="ctr"/>
          <a:lstStyle/>
          <a:p>
            <a:endParaRPr lang="en-US"/>
          </a:p>
        </p:txBody>
      </p:sp>
      <p:sp>
        <p:nvSpPr>
          <p:cNvPr id="912403" name="AutoShape 19"/>
          <p:cNvSpPr>
            <a:spLocks noChangeArrowheads="1"/>
          </p:cNvSpPr>
          <p:nvPr/>
        </p:nvSpPr>
        <p:spPr bwMode="auto">
          <a:xfrm>
            <a:off x="5791200" y="2438400"/>
            <a:ext cx="381000" cy="304800"/>
          </a:xfrm>
          <a:prstGeom prst="star5">
            <a:avLst/>
          </a:prstGeom>
          <a:solidFill>
            <a:schemeClr val="accent1"/>
          </a:solidFill>
          <a:ln w="9525">
            <a:solidFill>
              <a:schemeClr val="tx1"/>
            </a:solidFill>
            <a:miter lim="800000"/>
            <a:headEnd/>
            <a:tailEnd/>
          </a:ln>
          <a:effectLst/>
        </p:spPr>
        <p:txBody>
          <a:bodyPr wrap="none" anchor="ctr"/>
          <a:lstStyle/>
          <a:p>
            <a:endParaRPr lang="en-US"/>
          </a:p>
        </p:txBody>
      </p:sp>
      <p:sp>
        <p:nvSpPr>
          <p:cNvPr id="912404" name="AutoShape 20"/>
          <p:cNvSpPr>
            <a:spLocks noChangeArrowheads="1"/>
          </p:cNvSpPr>
          <p:nvPr/>
        </p:nvSpPr>
        <p:spPr bwMode="auto">
          <a:xfrm>
            <a:off x="5410200" y="2971800"/>
            <a:ext cx="381000" cy="304800"/>
          </a:xfrm>
          <a:prstGeom prst="star5">
            <a:avLst/>
          </a:prstGeom>
          <a:solidFill>
            <a:schemeClr val="accent1"/>
          </a:solidFill>
          <a:ln w="9525">
            <a:solidFill>
              <a:schemeClr val="tx1"/>
            </a:solidFill>
            <a:miter lim="800000"/>
            <a:headEnd/>
            <a:tailEnd/>
          </a:ln>
          <a:effectLst/>
        </p:spPr>
        <p:txBody>
          <a:bodyPr wrap="none" anchor="ctr"/>
          <a:lstStyle/>
          <a:p>
            <a:endParaRPr lang="en-US"/>
          </a:p>
        </p:txBody>
      </p:sp>
      <p:sp>
        <p:nvSpPr>
          <p:cNvPr id="912405" name="AutoShape 21"/>
          <p:cNvSpPr>
            <a:spLocks noChangeArrowheads="1"/>
          </p:cNvSpPr>
          <p:nvPr/>
        </p:nvSpPr>
        <p:spPr bwMode="auto">
          <a:xfrm>
            <a:off x="5029200" y="4826000"/>
            <a:ext cx="381000" cy="304800"/>
          </a:xfrm>
          <a:prstGeom prst="star5">
            <a:avLst/>
          </a:prstGeom>
          <a:solidFill>
            <a:schemeClr val="accent1"/>
          </a:solidFill>
          <a:ln w="9525">
            <a:solidFill>
              <a:schemeClr val="tx1"/>
            </a:solidFill>
            <a:miter lim="800000"/>
            <a:headEnd/>
            <a:tailEnd/>
          </a:ln>
          <a:effectLst/>
        </p:spPr>
        <p:txBody>
          <a:bodyPr wrap="none" anchor="ctr"/>
          <a:lstStyle/>
          <a:p>
            <a:endParaRPr lang="en-US"/>
          </a:p>
        </p:txBody>
      </p:sp>
      <p:sp>
        <p:nvSpPr>
          <p:cNvPr id="912406" name="Text Box 22"/>
          <p:cNvSpPr txBox="1">
            <a:spLocks noChangeArrowheads="1"/>
          </p:cNvSpPr>
          <p:nvPr/>
        </p:nvSpPr>
        <p:spPr bwMode="auto">
          <a:xfrm>
            <a:off x="7467600" y="5638800"/>
            <a:ext cx="685800" cy="376238"/>
          </a:xfrm>
          <a:prstGeom prst="rect">
            <a:avLst/>
          </a:prstGeom>
          <a:solidFill>
            <a:schemeClr val="bg1"/>
          </a:solidFill>
          <a:ln w="9525">
            <a:solidFill>
              <a:schemeClr val="tx1"/>
            </a:solidFill>
            <a:miter lim="800000"/>
            <a:headEnd/>
            <a:tailEnd/>
          </a:ln>
          <a:effectLst/>
        </p:spPr>
        <p:txBody>
          <a:bodyPr>
            <a:spAutoFit/>
          </a:bodyPr>
          <a:lstStyle/>
          <a:p>
            <a:pPr>
              <a:spcBef>
                <a:spcPct val="50000"/>
              </a:spcBef>
            </a:pPr>
            <a:r>
              <a:rPr lang="en-US"/>
              <a:t>PR</a:t>
            </a:r>
          </a:p>
        </p:txBody>
      </p:sp>
      <p:sp>
        <p:nvSpPr>
          <p:cNvPr id="912407" name="AutoShape 23"/>
          <p:cNvSpPr>
            <a:spLocks noChangeArrowheads="1"/>
          </p:cNvSpPr>
          <p:nvPr/>
        </p:nvSpPr>
        <p:spPr bwMode="auto">
          <a:xfrm>
            <a:off x="7848600" y="5562600"/>
            <a:ext cx="381000" cy="304800"/>
          </a:xfrm>
          <a:prstGeom prst="star5">
            <a:avLst/>
          </a:prstGeom>
          <a:solidFill>
            <a:schemeClr val="accent1"/>
          </a:solidFill>
          <a:ln w="9525">
            <a:solidFill>
              <a:schemeClr val="tx1"/>
            </a:solidFill>
            <a:miter lim="800000"/>
            <a:headEnd/>
            <a:tailEnd/>
          </a:ln>
          <a:effectLst/>
        </p:spPr>
        <p:txBody>
          <a:bodyPr wrap="none" anchor="ctr"/>
          <a:lstStyle/>
          <a:p>
            <a:endParaRPr lang="en-US"/>
          </a:p>
        </p:txBody>
      </p:sp>
      <p:sp>
        <p:nvSpPr>
          <p:cNvPr id="912408" name="AutoShape 24"/>
          <p:cNvSpPr>
            <a:spLocks noChangeArrowheads="1"/>
          </p:cNvSpPr>
          <p:nvPr/>
        </p:nvSpPr>
        <p:spPr bwMode="auto">
          <a:xfrm>
            <a:off x="3657600" y="5410200"/>
            <a:ext cx="381000" cy="304800"/>
          </a:xfrm>
          <a:prstGeom prst="star5">
            <a:avLst/>
          </a:prstGeom>
          <a:solidFill>
            <a:schemeClr val="accent1"/>
          </a:solidFill>
          <a:ln w="9525">
            <a:solidFill>
              <a:schemeClr val="tx1"/>
            </a:solidFill>
            <a:miter lim="800000"/>
            <a:headEnd/>
            <a:tailEnd/>
          </a:ln>
          <a:effectLst/>
        </p:spPr>
        <p:txBody>
          <a:bodyPr wrap="none" anchor="ctr"/>
          <a:lstStyle/>
          <a:p>
            <a:endParaRPr lang="en-US"/>
          </a:p>
        </p:txBody>
      </p:sp>
      <p:sp>
        <p:nvSpPr>
          <p:cNvPr id="912409" name="AutoShape 25"/>
          <p:cNvSpPr>
            <a:spLocks noChangeArrowheads="1"/>
          </p:cNvSpPr>
          <p:nvPr/>
        </p:nvSpPr>
        <p:spPr bwMode="auto">
          <a:xfrm>
            <a:off x="7010400" y="2819400"/>
            <a:ext cx="381000" cy="304800"/>
          </a:xfrm>
          <a:prstGeom prst="star5">
            <a:avLst/>
          </a:prstGeom>
          <a:solidFill>
            <a:schemeClr val="accent1"/>
          </a:solidFill>
          <a:ln w="9525">
            <a:solidFill>
              <a:schemeClr val="tx1"/>
            </a:solidFill>
            <a:miter lim="800000"/>
            <a:headEnd/>
            <a:tailEnd/>
          </a:ln>
          <a:effectLst/>
        </p:spPr>
        <p:txBody>
          <a:bodyPr wrap="none" anchor="ctr"/>
          <a:lstStyle/>
          <a:p>
            <a:endParaRPr lang="en-US"/>
          </a:p>
        </p:txBody>
      </p:sp>
      <p:sp>
        <p:nvSpPr>
          <p:cNvPr id="912410" name="AutoShape 26"/>
          <p:cNvSpPr>
            <a:spLocks noChangeArrowheads="1"/>
          </p:cNvSpPr>
          <p:nvPr/>
        </p:nvSpPr>
        <p:spPr bwMode="auto">
          <a:xfrm>
            <a:off x="1676400" y="3733800"/>
            <a:ext cx="381000" cy="304800"/>
          </a:xfrm>
          <a:prstGeom prst="star5">
            <a:avLst/>
          </a:prstGeom>
          <a:solidFill>
            <a:schemeClr val="accent1"/>
          </a:solidFill>
          <a:ln w="9525">
            <a:solidFill>
              <a:schemeClr val="tx1"/>
            </a:solidFill>
            <a:miter lim="800000"/>
            <a:headEnd/>
            <a:tailEnd/>
          </a:ln>
          <a:effectLst/>
        </p:spPr>
        <p:txBody>
          <a:bodyPr wrap="none" anchor="ctr"/>
          <a:lstStyle/>
          <a:p>
            <a:endParaRPr lang="en-US"/>
          </a:p>
        </p:txBody>
      </p:sp>
      <p:sp>
        <p:nvSpPr>
          <p:cNvPr id="912411" name="AutoShape 27"/>
          <p:cNvSpPr>
            <a:spLocks noChangeArrowheads="1"/>
          </p:cNvSpPr>
          <p:nvPr/>
        </p:nvSpPr>
        <p:spPr bwMode="auto">
          <a:xfrm>
            <a:off x="6477000" y="3124200"/>
            <a:ext cx="381000" cy="304800"/>
          </a:xfrm>
          <a:prstGeom prst="star5">
            <a:avLst/>
          </a:prstGeom>
          <a:solidFill>
            <a:schemeClr val="accent1"/>
          </a:solidFill>
          <a:ln w="9525">
            <a:solidFill>
              <a:schemeClr val="tx1"/>
            </a:solidFill>
            <a:miter lim="800000"/>
            <a:headEnd/>
            <a:tailEnd/>
          </a:ln>
          <a:effectLst/>
        </p:spPr>
        <p:txBody>
          <a:bodyPr wrap="none" anchor="ctr"/>
          <a:lstStyle/>
          <a:p>
            <a:endParaRPr lang="en-US"/>
          </a:p>
        </p:txBody>
      </p:sp>
      <p:sp>
        <p:nvSpPr>
          <p:cNvPr id="912412" name="AutoShape 28"/>
          <p:cNvSpPr>
            <a:spLocks noChangeArrowheads="1"/>
          </p:cNvSpPr>
          <p:nvPr/>
        </p:nvSpPr>
        <p:spPr bwMode="auto">
          <a:xfrm>
            <a:off x="7467600" y="2438400"/>
            <a:ext cx="381000" cy="304800"/>
          </a:xfrm>
          <a:prstGeom prst="star5">
            <a:avLst/>
          </a:prstGeom>
          <a:solidFill>
            <a:schemeClr val="accent1"/>
          </a:solidFill>
          <a:ln w="9525">
            <a:solidFill>
              <a:schemeClr val="tx1"/>
            </a:solidFill>
            <a:miter lim="800000"/>
            <a:headEnd/>
            <a:tailEnd/>
          </a:ln>
          <a:effectLst/>
        </p:spPr>
        <p:txBody>
          <a:bodyPr wrap="none" anchor="ctr"/>
          <a:lstStyle/>
          <a:p>
            <a:endParaRPr lang="en-US"/>
          </a:p>
        </p:txBody>
      </p:sp>
      <p:sp>
        <p:nvSpPr>
          <p:cNvPr id="912413" name="AutoShape 29"/>
          <p:cNvSpPr>
            <a:spLocks noChangeArrowheads="1"/>
          </p:cNvSpPr>
          <p:nvPr/>
        </p:nvSpPr>
        <p:spPr bwMode="auto">
          <a:xfrm>
            <a:off x="5791200" y="3276600"/>
            <a:ext cx="381000" cy="304800"/>
          </a:xfrm>
          <a:prstGeom prst="star5">
            <a:avLst/>
          </a:prstGeom>
          <a:solidFill>
            <a:schemeClr val="accent1"/>
          </a:solidFill>
          <a:ln w="9525">
            <a:solidFill>
              <a:schemeClr val="tx1"/>
            </a:solidFill>
            <a:miter lim="800000"/>
            <a:headEnd/>
            <a:tailEnd/>
          </a:ln>
          <a:effectLst/>
        </p:spPr>
        <p:txBody>
          <a:bodyPr wrap="none" anchor="ctr"/>
          <a:lstStyle/>
          <a:p>
            <a:endParaRPr lang="en-US"/>
          </a:p>
        </p:txBody>
      </p:sp>
      <p:sp>
        <p:nvSpPr>
          <p:cNvPr id="912414" name="AutoShape 30"/>
          <p:cNvSpPr>
            <a:spLocks noChangeArrowheads="1"/>
          </p:cNvSpPr>
          <p:nvPr/>
        </p:nvSpPr>
        <p:spPr bwMode="auto">
          <a:xfrm>
            <a:off x="5791200" y="4114800"/>
            <a:ext cx="381000" cy="304800"/>
          </a:xfrm>
          <a:prstGeom prst="star5">
            <a:avLst/>
          </a:prstGeom>
          <a:solidFill>
            <a:schemeClr val="accent1"/>
          </a:solidFill>
          <a:ln w="9525">
            <a:solidFill>
              <a:schemeClr val="tx1"/>
            </a:solidFill>
            <a:miter lim="800000"/>
            <a:headEnd/>
            <a:tailEnd/>
          </a:ln>
          <a:effectLst/>
        </p:spPr>
        <p:txBody>
          <a:bodyPr wrap="none" anchor="ctr"/>
          <a:lstStyle/>
          <a:p>
            <a:endParaRPr lang="en-US"/>
          </a:p>
        </p:txBody>
      </p:sp>
      <p:sp>
        <p:nvSpPr>
          <p:cNvPr id="912415" name="AutoShape 31"/>
          <p:cNvSpPr>
            <a:spLocks noChangeArrowheads="1"/>
          </p:cNvSpPr>
          <p:nvPr/>
        </p:nvSpPr>
        <p:spPr bwMode="auto">
          <a:xfrm>
            <a:off x="2438400" y="4267200"/>
            <a:ext cx="381000" cy="304800"/>
          </a:xfrm>
          <a:prstGeom prst="star5">
            <a:avLst/>
          </a:prstGeom>
          <a:solidFill>
            <a:schemeClr val="accent1"/>
          </a:solidFill>
          <a:ln w="9525">
            <a:solidFill>
              <a:schemeClr val="tx1"/>
            </a:solidFill>
            <a:miter lim="800000"/>
            <a:headEnd/>
            <a:tailEnd/>
          </a:ln>
          <a:effectLst/>
        </p:spPr>
        <p:txBody>
          <a:bodyPr wrap="none" anchor="ctr"/>
          <a:lstStyle/>
          <a:p>
            <a:endParaRPr lang="en-US"/>
          </a:p>
        </p:txBody>
      </p:sp>
      <p:sp>
        <p:nvSpPr>
          <p:cNvPr id="912416" name="AutoShape 32"/>
          <p:cNvSpPr>
            <a:spLocks noChangeArrowheads="1"/>
          </p:cNvSpPr>
          <p:nvPr/>
        </p:nvSpPr>
        <p:spPr bwMode="auto">
          <a:xfrm>
            <a:off x="4876800" y="3263900"/>
            <a:ext cx="381000" cy="304800"/>
          </a:xfrm>
          <a:prstGeom prst="star5">
            <a:avLst/>
          </a:prstGeom>
          <a:solidFill>
            <a:schemeClr val="accent1"/>
          </a:solidFill>
          <a:ln w="9525">
            <a:solidFill>
              <a:schemeClr val="tx1"/>
            </a:solidFill>
            <a:miter lim="800000"/>
            <a:headEnd/>
            <a:tailEnd/>
          </a:ln>
          <a:effectLst/>
        </p:spPr>
        <p:txBody>
          <a:bodyPr wrap="none" anchor="ctr"/>
          <a:lstStyle/>
          <a:p>
            <a:endParaRPr lang="en-US"/>
          </a:p>
        </p:txBody>
      </p:sp>
      <p:sp>
        <p:nvSpPr>
          <p:cNvPr id="912417" name="AutoShape 33"/>
          <p:cNvSpPr>
            <a:spLocks noChangeArrowheads="1"/>
          </p:cNvSpPr>
          <p:nvPr/>
        </p:nvSpPr>
        <p:spPr bwMode="auto">
          <a:xfrm>
            <a:off x="6096000" y="2895600"/>
            <a:ext cx="381000" cy="304800"/>
          </a:xfrm>
          <a:prstGeom prst="star5">
            <a:avLst/>
          </a:prstGeom>
          <a:solidFill>
            <a:schemeClr val="accent1"/>
          </a:solidFill>
          <a:ln w="9525">
            <a:solidFill>
              <a:schemeClr val="tx1"/>
            </a:solidFill>
            <a:miter lim="800000"/>
            <a:headEnd/>
            <a:tailEnd/>
          </a:ln>
          <a:effectLst/>
        </p:spPr>
        <p:txBody>
          <a:bodyPr wrap="none" anchor="ctr"/>
          <a:lstStyle/>
          <a:p>
            <a:endParaRPr lang="en-US"/>
          </a:p>
        </p:txBody>
      </p:sp>
      <p:sp>
        <p:nvSpPr>
          <p:cNvPr id="912418" name="AutoShape 34"/>
          <p:cNvSpPr>
            <a:spLocks noChangeArrowheads="1"/>
          </p:cNvSpPr>
          <p:nvPr/>
        </p:nvSpPr>
        <p:spPr bwMode="auto">
          <a:xfrm>
            <a:off x="3810000" y="2374900"/>
            <a:ext cx="381000" cy="304800"/>
          </a:xfrm>
          <a:prstGeom prst="star5">
            <a:avLst/>
          </a:prstGeom>
          <a:solidFill>
            <a:schemeClr val="accent1"/>
          </a:solidFill>
          <a:ln w="9525">
            <a:solidFill>
              <a:schemeClr val="tx1"/>
            </a:solidFill>
            <a:miter lim="800000"/>
            <a:headEnd/>
            <a:tailEnd/>
          </a:ln>
          <a:effectLst/>
        </p:spPr>
        <p:txBody>
          <a:bodyPr wrap="none" anchor="ctr"/>
          <a:lstStyle/>
          <a:p>
            <a:endParaRPr lang="en-US"/>
          </a:p>
        </p:txBody>
      </p:sp>
      <p:sp>
        <p:nvSpPr>
          <p:cNvPr id="912419" name="Text Box 35"/>
          <p:cNvSpPr txBox="1">
            <a:spLocks noChangeArrowheads="1"/>
          </p:cNvSpPr>
          <p:nvPr/>
        </p:nvSpPr>
        <p:spPr bwMode="auto">
          <a:xfrm>
            <a:off x="1143000" y="5638800"/>
            <a:ext cx="914400" cy="314325"/>
          </a:xfrm>
          <a:prstGeom prst="rect">
            <a:avLst/>
          </a:prstGeom>
          <a:solidFill>
            <a:srgbClr val="00FF00"/>
          </a:solidFill>
          <a:ln w="9525">
            <a:solidFill>
              <a:schemeClr val="tx1"/>
            </a:solidFill>
            <a:miter lim="800000"/>
            <a:headEnd/>
            <a:tailEnd/>
          </a:ln>
          <a:effectLst/>
        </p:spPr>
        <p:txBody>
          <a:bodyPr>
            <a:spAutoFit/>
          </a:bodyPr>
          <a:lstStyle/>
          <a:p>
            <a:pPr>
              <a:spcBef>
                <a:spcPct val="50000"/>
              </a:spcBef>
            </a:pPr>
            <a:r>
              <a:rPr lang="en-US" sz="1400"/>
              <a:t>Argentina</a:t>
            </a:r>
          </a:p>
        </p:txBody>
      </p:sp>
      <p:sp>
        <p:nvSpPr>
          <p:cNvPr id="912420" name="AutoShape 36"/>
          <p:cNvSpPr>
            <a:spLocks noChangeArrowheads="1"/>
          </p:cNvSpPr>
          <p:nvPr/>
        </p:nvSpPr>
        <p:spPr bwMode="auto">
          <a:xfrm>
            <a:off x="1600200" y="5486400"/>
            <a:ext cx="381000" cy="304800"/>
          </a:xfrm>
          <a:prstGeom prst="star5">
            <a:avLst/>
          </a:prstGeom>
          <a:solidFill>
            <a:schemeClr val="accent1"/>
          </a:solidFill>
          <a:ln w="9525">
            <a:solidFill>
              <a:schemeClr val="tx1"/>
            </a:solidFill>
            <a:miter lim="800000"/>
            <a:headEnd/>
            <a:tailEnd/>
          </a:ln>
          <a:effectLst/>
        </p:spPr>
        <p:txBody>
          <a:bodyPr wrap="none" anchor="ctr"/>
          <a:lstStyle/>
          <a:p>
            <a:endParaRPr lang="en-US"/>
          </a:p>
        </p:txBody>
      </p:sp>
      <p:sp>
        <p:nvSpPr>
          <p:cNvPr id="912421" name="Text Box 37"/>
          <p:cNvSpPr txBox="1">
            <a:spLocks noChangeArrowheads="1"/>
          </p:cNvSpPr>
          <p:nvPr/>
        </p:nvSpPr>
        <p:spPr bwMode="auto">
          <a:xfrm>
            <a:off x="762000" y="4267200"/>
            <a:ext cx="609600" cy="314325"/>
          </a:xfrm>
          <a:prstGeom prst="rect">
            <a:avLst/>
          </a:prstGeom>
          <a:solidFill>
            <a:srgbClr val="00FF00"/>
          </a:solidFill>
          <a:ln w="9525">
            <a:solidFill>
              <a:schemeClr val="tx1"/>
            </a:solidFill>
            <a:miter lim="800000"/>
            <a:headEnd/>
            <a:tailEnd/>
          </a:ln>
          <a:effectLst/>
        </p:spPr>
        <p:txBody>
          <a:bodyPr>
            <a:spAutoFit/>
          </a:bodyPr>
          <a:lstStyle/>
          <a:p>
            <a:pPr>
              <a:spcBef>
                <a:spcPct val="50000"/>
              </a:spcBef>
            </a:pPr>
            <a:r>
              <a:rPr lang="en-US" sz="1400"/>
              <a:t>India</a:t>
            </a:r>
          </a:p>
        </p:txBody>
      </p:sp>
      <p:sp>
        <p:nvSpPr>
          <p:cNvPr id="912422" name="AutoShape 38"/>
          <p:cNvSpPr>
            <a:spLocks noChangeArrowheads="1"/>
          </p:cNvSpPr>
          <p:nvPr/>
        </p:nvSpPr>
        <p:spPr bwMode="auto">
          <a:xfrm>
            <a:off x="1130300" y="4051300"/>
            <a:ext cx="381000" cy="304800"/>
          </a:xfrm>
          <a:prstGeom prst="star5">
            <a:avLst/>
          </a:prstGeom>
          <a:solidFill>
            <a:schemeClr val="accent1"/>
          </a:solidFill>
          <a:ln w="9525">
            <a:solidFill>
              <a:schemeClr val="tx1"/>
            </a:solidFill>
            <a:miter lim="800000"/>
            <a:headEnd/>
            <a:tailEnd/>
          </a:ln>
          <a:effectLst/>
        </p:spPr>
        <p:txBody>
          <a:bodyPr wrap="none" anchor="ctr"/>
          <a:lstStyle/>
          <a:p>
            <a:endParaRPr lang="en-US"/>
          </a:p>
        </p:txBody>
      </p:sp>
      <p:sp>
        <p:nvSpPr>
          <p:cNvPr id="912423" name="Text Box 39"/>
          <p:cNvSpPr txBox="1">
            <a:spLocks noChangeArrowheads="1"/>
          </p:cNvSpPr>
          <p:nvPr/>
        </p:nvSpPr>
        <p:spPr bwMode="auto">
          <a:xfrm>
            <a:off x="7620000" y="4191000"/>
            <a:ext cx="1066800" cy="314325"/>
          </a:xfrm>
          <a:prstGeom prst="rect">
            <a:avLst/>
          </a:prstGeom>
          <a:solidFill>
            <a:srgbClr val="00FF00"/>
          </a:solidFill>
          <a:ln w="9525">
            <a:solidFill>
              <a:schemeClr val="tx1"/>
            </a:solidFill>
            <a:miter lim="800000"/>
            <a:headEnd/>
            <a:tailEnd/>
          </a:ln>
          <a:effectLst/>
        </p:spPr>
        <p:txBody>
          <a:bodyPr>
            <a:spAutoFit/>
          </a:bodyPr>
          <a:lstStyle/>
          <a:p>
            <a:pPr>
              <a:spcBef>
                <a:spcPct val="50000"/>
              </a:spcBef>
            </a:pPr>
            <a:r>
              <a:rPr lang="en-US" sz="1400"/>
              <a:t>Switzerland</a:t>
            </a:r>
          </a:p>
        </p:txBody>
      </p:sp>
      <p:sp>
        <p:nvSpPr>
          <p:cNvPr id="912424" name="AutoShape 40"/>
          <p:cNvSpPr>
            <a:spLocks noChangeArrowheads="1"/>
          </p:cNvSpPr>
          <p:nvPr/>
        </p:nvSpPr>
        <p:spPr bwMode="auto">
          <a:xfrm>
            <a:off x="7924800" y="3962400"/>
            <a:ext cx="381000" cy="304800"/>
          </a:xfrm>
          <a:prstGeom prst="star5">
            <a:avLst/>
          </a:prstGeom>
          <a:solidFill>
            <a:schemeClr val="accent1"/>
          </a:solidFill>
          <a:ln w="9525">
            <a:solidFill>
              <a:schemeClr val="tx1"/>
            </a:solidFill>
            <a:miter lim="800000"/>
            <a:headEnd/>
            <a:tailEnd/>
          </a:ln>
          <a:effectLst/>
        </p:spPr>
        <p:txBody>
          <a:bodyPr wrap="none" anchor="ctr"/>
          <a:lstStyle/>
          <a:p>
            <a:endParaRPr lang="en-US"/>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3"/>
          <p:cNvSpPr>
            <a:spLocks noGrp="1"/>
          </p:cNvSpPr>
          <p:nvPr>
            <p:ph type="ftr" sz="quarter" idx="10"/>
          </p:nvPr>
        </p:nvSpPr>
        <p:spPr/>
        <p:txBody>
          <a:bodyPr/>
          <a:lstStyle/>
          <a:p>
            <a:r>
              <a:rPr lang="en-US" dirty="0"/>
              <a:t>OSCER State of the Center Address</a:t>
            </a:r>
          </a:p>
          <a:p>
            <a:r>
              <a:rPr lang="en-US" dirty="0" smtClean="0"/>
              <a:t>Wednesday October 6 2010</a:t>
            </a:r>
            <a:endParaRPr lang="en-US" dirty="0"/>
          </a:p>
        </p:txBody>
      </p:sp>
      <p:sp>
        <p:nvSpPr>
          <p:cNvPr id="7" name="Slide Number Placeholder 4"/>
          <p:cNvSpPr>
            <a:spLocks noGrp="1"/>
          </p:cNvSpPr>
          <p:nvPr>
            <p:ph type="sldNum" sz="quarter" idx="11"/>
          </p:nvPr>
        </p:nvSpPr>
        <p:spPr/>
        <p:txBody>
          <a:bodyPr/>
          <a:lstStyle/>
          <a:p>
            <a:fld id="{10B633D6-6CE5-4D5D-BDE1-699BD7C365E4}" type="slidenum">
              <a:rPr lang="en-US"/>
              <a:pPr/>
              <a:t>37</a:t>
            </a:fld>
            <a:endParaRPr lang="en-US"/>
          </a:p>
        </p:txBody>
      </p:sp>
      <p:sp>
        <p:nvSpPr>
          <p:cNvPr id="804866" name="Rectangle 2"/>
          <p:cNvSpPr>
            <a:spLocks noGrp="1" noChangeArrowheads="1"/>
          </p:cNvSpPr>
          <p:nvPr>
            <p:ph type="title"/>
          </p:nvPr>
        </p:nvSpPr>
        <p:spPr/>
        <p:txBody>
          <a:bodyPr/>
          <a:lstStyle/>
          <a:p>
            <a:r>
              <a:rPr lang="en-US"/>
              <a:t>What Does OSCER Do? Rounds</a:t>
            </a:r>
          </a:p>
        </p:txBody>
      </p:sp>
      <p:pic>
        <p:nvPicPr>
          <p:cNvPr id="804867" name="Picture 3" descr="oscer_rounds_20020722"/>
          <p:cNvPicPr>
            <a:picLocks noChangeAspect="1" noChangeArrowheads="1"/>
          </p:cNvPicPr>
          <p:nvPr/>
        </p:nvPicPr>
        <p:blipFill>
          <a:blip r:embed="rId4" cstate="print"/>
          <a:srcRect/>
          <a:stretch>
            <a:fillRect/>
          </a:stretch>
        </p:blipFill>
        <p:spPr bwMode="auto">
          <a:xfrm>
            <a:off x="1143000" y="1266825"/>
            <a:ext cx="6400800" cy="4264025"/>
          </a:xfrm>
          <a:prstGeom prst="rect">
            <a:avLst/>
          </a:prstGeom>
          <a:noFill/>
        </p:spPr>
      </p:pic>
      <p:sp>
        <p:nvSpPr>
          <p:cNvPr id="804868" name="Text Box 4"/>
          <p:cNvSpPr txBox="1">
            <a:spLocks noChangeArrowheads="1"/>
          </p:cNvSpPr>
          <p:nvPr/>
        </p:nvSpPr>
        <p:spPr bwMode="auto">
          <a:xfrm>
            <a:off x="2062163" y="5583238"/>
            <a:ext cx="5060950" cy="531812"/>
          </a:xfrm>
          <a:prstGeom prst="rect">
            <a:avLst/>
          </a:prstGeom>
          <a:noFill/>
          <a:ln w="9525">
            <a:noFill/>
            <a:miter lim="800000"/>
            <a:headEnd/>
            <a:tailEnd/>
          </a:ln>
          <a:effectLst/>
        </p:spPr>
        <p:txBody>
          <a:bodyPr wrap="none">
            <a:spAutoFit/>
          </a:bodyPr>
          <a:lstStyle/>
          <a:p>
            <a:pPr>
              <a:lnSpc>
                <a:spcPct val="60000"/>
              </a:lnSpc>
            </a:pPr>
            <a:r>
              <a:rPr lang="en-US"/>
              <a:t>OU undergrads, grad students, staff and faculty learn</a:t>
            </a:r>
          </a:p>
          <a:p>
            <a:r>
              <a:rPr lang="en-US"/>
              <a:t>how to use supercomputing in their specific research.</a:t>
            </a:r>
          </a:p>
        </p:txBody>
      </p:sp>
      <p:sp>
        <p:nvSpPr>
          <p:cNvPr id="804869" name="Rectangle 5"/>
          <p:cNvSpPr>
            <a:spLocks noChangeArrowheads="1"/>
          </p:cNvSpPr>
          <p:nvPr>
            <p:custDataLst>
              <p:tags r:id="rId2"/>
            </p:custDataLst>
          </p:nvPr>
        </p:nvSpPr>
        <p:spPr bwMode="auto">
          <a:xfrm>
            <a:off x="0" y="0"/>
            <a:ext cx="63500" cy="63500"/>
          </a:xfrm>
          <a:prstGeom prst="rect">
            <a:avLst/>
          </a:prstGeom>
          <a:noFill/>
          <a:ln w="9525">
            <a:noFill/>
            <a:miter lim="800000"/>
            <a:headEnd/>
            <a:tailEnd/>
          </a:ln>
          <a:effectLst/>
        </p:spPr>
        <p:txBody>
          <a:bodyPr wrap="none" anchor="ctr"/>
          <a:lstStyle/>
          <a:p>
            <a:endParaRPr lang="en-US"/>
          </a:p>
        </p:txBody>
      </p:sp>
    </p:spTree>
    <p:custDataLst>
      <p:tags r:id="rId1"/>
    </p:custData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dirty="0"/>
              <a:t>OSCER State of the Center Address</a:t>
            </a:r>
          </a:p>
          <a:p>
            <a:r>
              <a:rPr lang="en-US" dirty="0" smtClean="0"/>
              <a:t>Wednesday October 6 2010</a:t>
            </a:r>
            <a:endParaRPr lang="en-US" dirty="0"/>
          </a:p>
        </p:txBody>
      </p:sp>
      <p:sp>
        <p:nvSpPr>
          <p:cNvPr id="5" name="Slide Number Placeholder 4"/>
          <p:cNvSpPr>
            <a:spLocks noGrp="1"/>
          </p:cNvSpPr>
          <p:nvPr>
            <p:ph type="sldNum" sz="quarter" idx="11"/>
          </p:nvPr>
        </p:nvSpPr>
        <p:spPr/>
        <p:txBody>
          <a:bodyPr/>
          <a:lstStyle/>
          <a:p>
            <a:fld id="{3F0837D5-3CB2-42BA-946D-C7E4EFCCE2D3}" type="slidenum">
              <a:rPr lang="en-US"/>
              <a:pPr/>
              <a:t>38</a:t>
            </a:fld>
            <a:endParaRPr lang="en-US"/>
          </a:p>
        </p:txBody>
      </p:sp>
      <p:sp>
        <p:nvSpPr>
          <p:cNvPr id="805890" name="Rectangle 2"/>
          <p:cNvSpPr>
            <a:spLocks noGrp="1" noChangeArrowheads="1"/>
          </p:cNvSpPr>
          <p:nvPr>
            <p:ph type="title"/>
          </p:nvPr>
        </p:nvSpPr>
        <p:spPr/>
        <p:txBody>
          <a:bodyPr/>
          <a:lstStyle/>
          <a:p>
            <a:r>
              <a:rPr lang="en-US" sz="3600"/>
              <a:t>OSCER’s Education Strategy</a:t>
            </a:r>
          </a:p>
        </p:txBody>
      </p:sp>
      <p:sp>
        <p:nvSpPr>
          <p:cNvPr id="805891" name="Rectangle 3"/>
          <p:cNvSpPr>
            <a:spLocks noGrp="1" noChangeArrowheads="1"/>
          </p:cNvSpPr>
          <p:nvPr>
            <p:ph type="body" idx="1"/>
          </p:nvPr>
        </p:nvSpPr>
        <p:spPr/>
        <p:txBody>
          <a:bodyPr/>
          <a:lstStyle/>
          <a:p>
            <a:r>
              <a:rPr lang="en-US" dirty="0"/>
              <a:t>“Supercomputing in Plain English” workshops</a:t>
            </a:r>
          </a:p>
          <a:p>
            <a:r>
              <a:rPr lang="en-US" dirty="0"/>
              <a:t>Supercomputing tours (like last night)</a:t>
            </a:r>
          </a:p>
          <a:p>
            <a:r>
              <a:rPr lang="en-US" dirty="0" smtClean="0"/>
              <a:t>Rounds</a:t>
            </a:r>
            <a:endParaRPr lang="en-US" dirty="0"/>
          </a:p>
        </p:txBody>
      </p:sp>
    </p:spTree>
    <p:custDataLst>
      <p:tags r:id="rId1"/>
    </p:custData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dirty="0"/>
              <a:t>OSCER State of the Center Address</a:t>
            </a:r>
          </a:p>
          <a:p>
            <a:r>
              <a:rPr lang="en-US" dirty="0" smtClean="0"/>
              <a:t>Wednesday October 6 2010</a:t>
            </a:r>
            <a:endParaRPr lang="en-US" dirty="0"/>
          </a:p>
        </p:txBody>
      </p:sp>
      <p:sp>
        <p:nvSpPr>
          <p:cNvPr id="5" name="Slide Number Placeholder 4"/>
          <p:cNvSpPr>
            <a:spLocks noGrp="1"/>
          </p:cNvSpPr>
          <p:nvPr>
            <p:ph type="sldNum" sz="quarter" idx="11"/>
          </p:nvPr>
        </p:nvSpPr>
        <p:spPr/>
        <p:txBody>
          <a:bodyPr/>
          <a:lstStyle/>
          <a:p>
            <a:fld id="{6D7681A5-7C1E-4F17-AC2D-71655799989B}" type="slidenum">
              <a:rPr lang="en-US"/>
              <a:pPr/>
              <a:t>39</a:t>
            </a:fld>
            <a:endParaRPr lang="en-US"/>
          </a:p>
        </p:txBody>
      </p:sp>
      <p:sp>
        <p:nvSpPr>
          <p:cNvPr id="806914" name="Rectangle 2"/>
          <p:cNvSpPr>
            <a:spLocks noGrp="1" noChangeArrowheads="1"/>
          </p:cNvSpPr>
          <p:nvPr>
            <p:ph type="title"/>
          </p:nvPr>
        </p:nvSpPr>
        <p:spPr/>
        <p:txBody>
          <a:bodyPr/>
          <a:lstStyle/>
          <a:p>
            <a:r>
              <a:rPr lang="en-US"/>
              <a:t>Supercomputing in Plain English</a:t>
            </a:r>
          </a:p>
        </p:txBody>
      </p:sp>
      <p:sp>
        <p:nvSpPr>
          <p:cNvPr id="806915" name="Rectangle 3"/>
          <p:cNvSpPr>
            <a:spLocks noGrp="1" noChangeArrowheads="1"/>
          </p:cNvSpPr>
          <p:nvPr>
            <p:ph type="body" idx="1"/>
          </p:nvPr>
        </p:nvSpPr>
        <p:spPr>
          <a:xfrm>
            <a:off x="609600" y="1371600"/>
            <a:ext cx="7924800" cy="5029200"/>
          </a:xfrm>
        </p:spPr>
        <p:txBody>
          <a:bodyPr/>
          <a:lstStyle/>
          <a:p>
            <a:pPr>
              <a:lnSpc>
                <a:spcPct val="90000"/>
              </a:lnSpc>
              <a:buFont typeface="Wingdings" pitchFamily="2" charset="2"/>
              <a:buNone/>
            </a:pPr>
            <a:r>
              <a:rPr lang="en-US" b="1" u="sng">
                <a:solidFill>
                  <a:srgbClr val="008000"/>
                </a:solidFill>
              </a:rPr>
              <a:t>Supercomputing in Plain English</a:t>
            </a:r>
            <a:r>
              <a:rPr lang="en-US"/>
              <a:t> workshops target not only people who are sophisticated about computing, but especially students and researchers with strong science or engineering backgrounds but modest computing experience.</a:t>
            </a:r>
          </a:p>
          <a:p>
            <a:pPr>
              <a:lnSpc>
                <a:spcPct val="70000"/>
              </a:lnSpc>
              <a:buFont typeface="Wingdings" pitchFamily="2" charset="2"/>
              <a:buNone/>
            </a:pPr>
            <a:r>
              <a:rPr lang="en-US"/>
              <a:t>Prerequisite: 1 semester of Fortran, C, C++ or Java</a:t>
            </a:r>
          </a:p>
          <a:p>
            <a:pPr>
              <a:lnSpc>
                <a:spcPct val="90000"/>
              </a:lnSpc>
              <a:buFont typeface="Wingdings" pitchFamily="2" charset="2"/>
              <a:buNone/>
            </a:pPr>
            <a:r>
              <a:rPr lang="en-US"/>
              <a:t>Taught by analogy, storytelling and play, with minimal use of jargon, and assuming very little computing background.</a:t>
            </a:r>
          </a:p>
          <a:p>
            <a:pPr>
              <a:lnSpc>
                <a:spcPct val="90000"/>
              </a:lnSpc>
              <a:buFont typeface="Wingdings" pitchFamily="2" charset="2"/>
              <a:buNone/>
            </a:pPr>
            <a:r>
              <a:rPr lang="en-US"/>
              <a:t>Streaming video: </a:t>
            </a:r>
            <a:r>
              <a:rPr lang="en-US" sz="1800" b="1">
                <a:latin typeface="Courier New" pitchFamily="49" charset="0"/>
                <a:hlinkClick r:id="rId3"/>
              </a:rPr>
              <a:t>http://www.oscer.ou.edu/education.php</a:t>
            </a:r>
            <a:endParaRPr lang="en-US" sz="1800" b="1">
              <a:latin typeface="Courier New" pitchFamily="49" charset="0"/>
            </a:endParaRPr>
          </a:p>
          <a:p>
            <a:pPr>
              <a:lnSpc>
                <a:spcPct val="70000"/>
              </a:lnSpc>
              <a:buFont typeface="Wingdings" pitchFamily="2" charset="2"/>
              <a:buNone/>
            </a:pPr>
            <a:r>
              <a:rPr lang="en-US" sz="2000"/>
              <a:t>Registrations: over 800 from 2001 to 2009</a:t>
            </a:r>
          </a:p>
        </p:txBody>
      </p:sp>
    </p:spTree>
    <p:custDataLst>
      <p:tags r:id="rId1"/>
    </p:custData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dirty="0"/>
              <a:t>OSCER State of the Center Address</a:t>
            </a:r>
          </a:p>
          <a:p>
            <a:r>
              <a:rPr lang="en-US" dirty="0" smtClean="0"/>
              <a:t>Wednesday October 6 2010</a:t>
            </a:r>
            <a:endParaRPr lang="en-US" dirty="0"/>
          </a:p>
        </p:txBody>
      </p:sp>
      <p:sp>
        <p:nvSpPr>
          <p:cNvPr id="5" name="Slide Number Placeholder 4"/>
          <p:cNvSpPr>
            <a:spLocks noGrp="1"/>
          </p:cNvSpPr>
          <p:nvPr>
            <p:ph type="sldNum" sz="quarter" idx="11"/>
          </p:nvPr>
        </p:nvSpPr>
        <p:spPr/>
        <p:txBody>
          <a:bodyPr/>
          <a:lstStyle/>
          <a:p>
            <a:fld id="{EA20BEB7-9D34-4618-B52B-3B3FE1E0F7A8}" type="slidenum">
              <a:rPr lang="en-US"/>
              <a:pPr/>
              <a:t>40</a:t>
            </a:fld>
            <a:endParaRPr lang="en-US"/>
          </a:p>
        </p:txBody>
      </p:sp>
      <p:sp>
        <p:nvSpPr>
          <p:cNvPr id="807938" name="Rectangle 2"/>
          <p:cNvSpPr>
            <a:spLocks noGrp="1" noChangeArrowheads="1"/>
          </p:cNvSpPr>
          <p:nvPr>
            <p:ph type="title"/>
          </p:nvPr>
        </p:nvSpPr>
        <p:spPr/>
        <p:txBody>
          <a:bodyPr/>
          <a:lstStyle/>
          <a:p>
            <a:r>
              <a:rPr lang="en-US"/>
              <a:t>Workshop Topics</a:t>
            </a:r>
          </a:p>
        </p:txBody>
      </p:sp>
      <p:sp>
        <p:nvSpPr>
          <p:cNvPr id="807939" name="Rectangle 3"/>
          <p:cNvSpPr>
            <a:spLocks noGrp="1" noChangeArrowheads="1"/>
          </p:cNvSpPr>
          <p:nvPr>
            <p:ph type="body" idx="1"/>
          </p:nvPr>
        </p:nvSpPr>
        <p:spPr/>
        <p:txBody>
          <a:bodyPr/>
          <a:lstStyle/>
          <a:p>
            <a:r>
              <a:rPr lang="en-US" dirty="0"/>
              <a:t>Overview</a:t>
            </a:r>
          </a:p>
          <a:p>
            <a:pPr>
              <a:lnSpc>
                <a:spcPct val="80000"/>
              </a:lnSpc>
            </a:pPr>
            <a:r>
              <a:rPr lang="en-US" dirty="0"/>
              <a:t>The Storage Hierarchy</a:t>
            </a:r>
          </a:p>
          <a:p>
            <a:pPr>
              <a:lnSpc>
                <a:spcPct val="80000"/>
              </a:lnSpc>
            </a:pPr>
            <a:r>
              <a:rPr lang="en-US" dirty="0"/>
              <a:t>Instruction Level Parallelism</a:t>
            </a:r>
          </a:p>
          <a:p>
            <a:pPr>
              <a:lnSpc>
                <a:spcPct val="80000"/>
              </a:lnSpc>
            </a:pPr>
            <a:r>
              <a:rPr lang="en-US" dirty="0"/>
              <a:t>High Performance Compilers</a:t>
            </a:r>
          </a:p>
          <a:p>
            <a:pPr>
              <a:lnSpc>
                <a:spcPct val="80000"/>
              </a:lnSpc>
            </a:pPr>
            <a:r>
              <a:rPr lang="en-US" dirty="0"/>
              <a:t>Shared Memory Parallelism</a:t>
            </a:r>
          </a:p>
          <a:p>
            <a:pPr>
              <a:lnSpc>
                <a:spcPct val="70000"/>
              </a:lnSpc>
            </a:pPr>
            <a:r>
              <a:rPr lang="en-US" dirty="0"/>
              <a:t>Distributed Parallelism</a:t>
            </a:r>
          </a:p>
          <a:p>
            <a:pPr>
              <a:lnSpc>
                <a:spcPct val="70000"/>
              </a:lnSpc>
            </a:pPr>
            <a:r>
              <a:rPr lang="en-US" dirty="0" smtClean="0"/>
              <a:t>Applications </a:t>
            </a:r>
            <a:r>
              <a:rPr lang="en-US" dirty="0"/>
              <a:t>&amp; Types of Parallelism</a:t>
            </a:r>
          </a:p>
          <a:p>
            <a:pPr>
              <a:lnSpc>
                <a:spcPct val="70000"/>
              </a:lnSpc>
            </a:pPr>
            <a:r>
              <a:rPr lang="en-US" dirty="0" smtClean="0"/>
              <a:t>Multicore</a:t>
            </a:r>
            <a:endParaRPr lang="en-US" dirty="0"/>
          </a:p>
          <a:p>
            <a:pPr>
              <a:lnSpc>
                <a:spcPct val="80000"/>
              </a:lnSpc>
            </a:pPr>
            <a:r>
              <a:rPr lang="en-US" dirty="0"/>
              <a:t>High Throughput Computing</a:t>
            </a:r>
          </a:p>
          <a:p>
            <a:pPr>
              <a:lnSpc>
                <a:spcPct val="80000"/>
              </a:lnSpc>
            </a:pPr>
            <a:r>
              <a:rPr lang="en-US" dirty="0" smtClean="0"/>
              <a:t>GPGPU</a:t>
            </a:r>
            <a:r>
              <a:rPr lang="en-US" dirty="0"/>
              <a:t>: Number Crunching in Your Graphics Card</a:t>
            </a:r>
          </a:p>
          <a:p>
            <a:pPr>
              <a:lnSpc>
                <a:spcPct val="80000"/>
              </a:lnSpc>
            </a:pPr>
            <a:r>
              <a:rPr lang="en-US" dirty="0"/>
              <a:t>Grab Bag: Scientific Libraries, I/O libraries, Visualization</a:t>
            </a:r>
          </a:p>
        </p:txBody>
      </p:sp>
    </p:spTree>
    <p:custDataLst>
      <p:tags r:id="rId1"/>
    </p:custData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dirty="0"/>
              <a:t>OSCER State of the Center Address</a:t>
            </a:r>
          </a:p>
          <a:p>
            <a:r>
              <a:rPr lang="en-US" dirty="0" smtClean="0"/>
              <a:t>Wednesday October 6 2010</a:t>
            </a:r>
            <a:endParaRPr lang="en-US" dirty="0"/>
          </a:p>
        </p:txBody>
      </p:sp>
      <p:sp>
        <p:nvSpPr>
          <p:cNvPr id="5" name="Slide Number Placeholder 4"/>
          <p:cNvSpPr>
            <a:spLocks noGrp="1"/>
          </p:cNvSpPr>
          <p:nvPr>
            <p:ph type="sldNum" sz="quarter" idx="11"/>
          </p:nvPr>
        </p:nvSpPr>
        <p:spPr/>
        <p:txBody>
          <a:bodyPr/>
          <a:lstStyle/>
          <a:p>
            <a:fld id="{DE6527E3-B9B8-4914-8FBF-41A9B3AA7E64}" type="slidenum">
              <a:rPr lang="en-US"/>
              <a:pPr/>
              <a:t>41</a:t>
            </a:fld>
            <a:endParaRPr lang="en-US"/>
          </a:p>
        </p:txBody>
      </p:sp>
      <p:sp>
        <p:nvSpPr>
          <p:cNvPr id="808962" name="Rectangle 2"/>
          <p:cNvSpPr>
            <a:spLocks noGrp="1" noChangeArrowheads="1"/>
          </p:cNvSpPr>
          <p:nvPr>
            <p:ph type="title"/>
          </p:nvPr>
        </p:nvSpPr>
        <p:spPr/>
        <p:txBody>
          <a:bodyPr/>
          <a:lstStyle/>
          <a:p>
            <a:r>
              <a:rPr lang="en-US"/>
              <a:t>Teaching: Workshops</a:t>
            </a:r>
          </a:p>
        </p:txBody>
      </p:sp>
      <p:sp>
        <p:nvSpPr>
          <p:cNvPr id="808963" name="Rectangle 3"/>
          <p:cNvSpPr>
            <a:spLocks noGrp="1" noChangeArrowheads="1"/>
          </p:cNvSpPr>
          <p:nvPr>
            <p:ph type="body" idx="1"/>
          </p:nvPr>
        </p:nvSpPr>
        <p:spPr>
          <a:xfrm>
            <a:off x="533400" y="1219200"/>
            <a:ext cx="8077200" cy="4876800"/>
          </a:xfrm>
        </p:spPr>
        <p:txBody>
          <a:bodyPr/>
          <a:lstStyle/>
          <a:p>
            <a:pPr>
              <a:lnSpc>
                <a:spcPct val="90000"/>
              </a:lnSpc>
            </a:pPr>
            <a:r>
              <a:rPr lang="en-US" sz="1700" dirty="0"/>
              <a:t>Supercomputing in Plain </a:t>
            </a:r>
            <a:r>
              <a:rPr lang="en-US" sz="1700" dirty="0" smtClean="0"/>
              <a:t>English: 746 so far!</a:t>
            </a:r>
            <a:endParaRPr lang="en-US" sz="1700" dirty="0"/>
          </a:p>
          <a:p>
            <a:pPr lvl="1">
              <a:lnSpc>
                <a:spcPct val="90000"/>
              </a:lnSpc>
            </a:pPr>
            <a:r>
              <a:rPr lang="en-US" sz="1700" dirty="0"/>
              <a:t>Fall 2001: 87 registered, 40 – 60 attended each time</a:t>
            </a:r>
          </a:p>
          <a:p>
            <a:pPr lvl="1">
              <a:lnSpc>
                <a:spcPct val="90000"/>
              </a:lnSpc>
            </a:pPr>
            <a:r>
              <a:rPr lang="en-US" sz="1700" dirty="0"/>
              <a:t>Fall 2002: 66 registered, c. 30 – 60 attended each time</a:t>
            </a:r>
          </a:p>
          <a:p>
            <a:pPr lvl="1">
              <a:lnSpc>
                <a:spcPct val="90000"/>
              </a:lnSpc>
            </a:pPr>
            <a:r>
              <a:rPr lang="en-US" sz="1700" dirty="0"/>
              <a:t>Fall 2004: 47 registered, c. 30-40 attend each time</a:t>
            </a:r>
          </a:p>
          <a:p>
            <a:pPr lvl="1">
              <a:lnSpc>
                <a:spcPct val="90000"/>
              </a:lnSpc>
            </a:pPr>
            <a:r>
              <a:rPr lang="en-US" sz="1700" dirty="0"/>
              <a:t>Fall 2007: 41 @ OU, 80 at 28 other institutions</a:t>
            </a:r>
          </a:p>
          <a:p>
            <a:pPr lvl="1">
              <a:lnSpc>
                <a:spcPct val="90000"/>
              </a:lnSpc>
            </a:pPr>
            <a:r>
              <a:rPr lang="en-US" sz="1700" dirty="0"/>
              <a:t>Spring 2009: 65 @ OU, 360 at over 70 other institutions</a:t>
            </a:r>
          </a:p>
          <a:p>
            <a:pPr>
              <a:lnSpc>
                <a:spcPct val="70000"/>
              </a:lnSpc>
            </a:pPr>
            <a:r>
              <a:rPr lang="en-US" sz="1700" dirty="0"/>
              <a:t>NCSI Parallel &amp; Cluster Computing workshop  (summer 2004, summer </a:t>
            </a:r>
            <a:r>
              <a:rPr lang="en-US" sz="1700" dirty="0" smtClean="0"/>
              <a:t>2005)</a:t>
            </a:r>
            <a:endParaRPr lang="en-US" sz="1700" dirty="0"/>
          </a:p>
          <a:p>
            <a:pPr>
              <a:lnSpc>
                <a:spcPct val="70000"/>
              </a:lnSpc>
            </a:pPr>
            <a:r>
              <a:rPr lang="en-US" sz="1700" dirty="0"/>
              <a:t>Linux Clusters Institute workshop (June 2005, Feb 2007)</a:t>
            </a:r>
          </a:p>
          <a:p>
            <a:pPr>
              <a:lnSpc>
                <a:spcPct val="80000"/>
              </a:lnSpc>
            </a:pPr>
            <a:r>
              <a:rPr lang="en-US" sz="1700" dirty="0"/>
              <a:t>Co-taught at NCSI Parallel &amp; Cluster Computing workshop at Houston Community College (May 2006)</a:t>
            </a:r>
          </a:p>
          <a:p>
            <a:pPr>
              <a:lnSpc>
                <a:spcPct val="90000"/>
              </a:lnSpc>
            </a:pPr>
            <a:r>
              <a:rPr lang="en-US" sz="1700" dirty="0" smtClean="0"/>
              <a:t>SC08-09 </a:t>
            </a:r>
            <a:r>
              <a:rPr lang="en-US" sz="1700" dirty="0"/>
              <a:t>Education Program Parallel Programming &amp; Cluster Computing workshop Aug 2008, Aug 2009</a:t>
            </a:r>
          </a:p>
          <a:p>
            <a:pPr>
              <a:lnSpc>
                <a:spcPct val="90000"/>
              </a:lnSpc>
            </a:pPr>
            <a:r>
              <a:rPr lang="en-US" sz="1700" dirty="0"/>
              <a:t>SC08 Education Program Parallel Programming &amp; Cluster Computing daylong workshop at OK Supercomputing Symposium 2007, 2008, 2009 </a:t>
            </a:r>
            <a:endParaRPr lang="en-US" sz="1700" dirty="0" smtClean="0"/>
          </a:p>
          <a:p>
            <a:pPr>
              <a:lnSpc>
                <a:spcPct val="90000"/>
              </a:lnSpc>
            </a:pPr>
            <a:r>
              <a:rPr lang="en-US" sz="1700" b="1" dirty="0" smtClean="0">
                <a:solidFill>
                  <a:srgbClr val="CC0099"/>
                </a:solidFill>
              </a:rPr>
              <a:t>NEW! NCSI Intermediate Parallel &amp; Cluster Computing workshop  (summer 2010)</a:t>
            </a:r>
            <a:endParaRPr lang="en-US" sz="1700" b="1" dirty="0">
              <a:solidFill>
                <a:srgbClr val="CC0099"/>
              </a:solidFill>
            </a:endParaRPr>
          </a:p>
          <a:p>
            <a:pPr>
              <a:lnSpc>
                <a:spcPct val="70000"/>
              </a:lnSpc>
              <a:buFont typeface="Wingdings" pitchFamily="2" charset="2"/>
              <a:buNone/>
            </a:pPr>
            <a:r>
              <a:rPr lang="en-US" sz="1700" dirty="0"/>
              <a:t>… and more to come.</a:t>
            </a:r>
          </a:p>
          <a:p>
            <a:pPr>
              <a:lnSpc>
                <a:spcPct val="90000"/>
              </a:lnSpc>
              <a:buFont typeface="Wingdings" pitchFamily="2" charset="2"/>
              <a:buNone/>
            </a:pPr>
            <a:r>
              <a:rPr lang="en-US" sz="1700" b="1" dirty="0"/>
              <a:t>OU is the only institution in the world to host and co-instruct multiple workshops sponsored by each of NCSI, LCI and the SC education program.</a:t>
            </a:r>
          </a:p>
        </p:txBody>
      </p:sp>
    </p:spTree>
    <p:custDataLst>
      <p:tags r:id="rId1"/>
    </p:custData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dirty="0"/>
              <a:t>OSCER State of the Center Address</a:t>
            </a:r>
          </a:p>
          <a:p>
            <a:r>
              <a:rPr lang="en-US" dirty="0" smtClean="0"/>
              <a:t>Wednesday October 6 2010</a:t>
            </a:r>
            <a:endParaRPr lang="en-US" dirty="0"/>
          </a:p>
        </p:txBody>
      </p:sp>
      <p:sp>
        <p:nvSpPr>
          <p:cNvPr id="5" name="Slide Number Placeholder 4"/>
          <p:cNvSpPr>
            <a:spLocks noGrp="1"/>
          </p:cNvSpPr>
          <p:nvPr>
            <p:ph type="sldNum" sz="quarter" idx="11"/>
          </p:nvPr>
        </p:nvSpPr>
        <p:spPr/>
        <p:txBody>
          <a:bodyPr/>
          <a:lstStyle/>
          <a:p>
            <a:fld id="{4017791F-9722-48D4-AC06-AF89EE3E92DE}" type="slidenum">
              <a:rPr lang="en-US"/>
              <a:pPr/>
              <a:t>42</a:t>
            </a:fld>
            <a:endParaRPr lang="en-US"/>
          </a:p>
        </p:txBody>
      </p:sp>
      <p:sp>
        <p:nvSpPr>
          <p:cNvPr id="809986" name="Rectangle 2"/>
          <p:cNvSpPr>
            <a:spLocks noGrp="1" noChangeArrowheads="1"/>
          </p:cNvSpPr>
          <p:nvPr>
            <p:ph type="title"/>
          </p:nvPr>
        </p:nvSpPr>
        <p:spPr/>
        <p:txBody>
          <a:bodyPr/>
          <a:lstStyle/>
          <a:p>
            <a:r>
              <a:rPr lang="en-US"/>
              <a:t>Teaching: Academic Coursework</a:t>
            </a:r>
          </a:p>
        </p:txBody>
      </p:sp>
      <p:sp>
        <p:nvSpPr>
          <p:cNvPr id="809987" name="Rectangle 3"/>
          <p:cNvSpPr>
            <a:spLocks noGrp="1" noChangeArrowheads="1"/>
          </p:cNvSpPr>
          <p:nvPr>
            <p:ph type="body" idx="1"/>
          </p:nvPr>
        </p:nvSpPr>
        <p:spPr>
          <a:xfrm>
            <a:off x="533400" y="1371600"/>
            <a:ext cx="8229600" cy="5181600"/>
          </a:xfrm>
        </p:spPr>
        <p:txBody>
          <a:bodyPr/>
          <a:lstStyle/>
          <a:p>
            <a:pPr>
              <a:lnSpc>
                <a:spcPct val="80000"/>
              </a:lnSpc>
            </a:pPr>
            <a:r>
              <a:rPr lang="en-US" sz="2000" dirty="0" smtClean="0"/>
              <a:t>CS: Empirical Methods (A. </a:t>
            </a:r>
            <a:r>
              <a:rPr lang="en-US" sz="2000" dirty="0" err="1" smtClean="0"/>
              <a:t>Fagg</a:t>
            </a:r>
            <a:r>
              <a:rPr lang="en-US" sz="2000" dirty="0" smtClean="0"/>
              <a:t>)</a:t>
            </a:r>
          </a:p>
          <a:p>
            <a:pPr>
              <a:lnSpc>
                <a:spcPct val="80000"/>
              </a:lnSpc>
            </a:pPr>
            <a:r>
              <a:rPr lang="en-US" sz="2000" dirty="0" smtClean="0"/>
              <a:t>CS</a:t>
            </a:r>
            <a:r>
              <a:rPr lang="en-US" sz="2000" dirty="0"/>
              <a:t>: Scientific Computing (S. </a:t>
            </a:r>
            <a:r>
              <a:rPr lang="en-US" sz="2000" dirty="0" err="1"/>
              <a:t>Lakshmivarahan</a:t>
            </a:r>
            <a:r>
              <a:rPr lang="en-US" sz="2000" dirty="0"/>
              <a:t>)</a:t>
            </a:r>
          </a:p>
          <a:p>
            <a:pPr>
              <a:lnSpc>
                <a:spcPct val="80000"/>
              </a:lnSpc>
            </a:pPr>
            <a:r>
              <a:rPr lang="en-US" sz="2000" dirty="0"/>
              <a:t>CS: Computer Networks &amp; Distributed Processing				 (S. </a:t>
            </a:r>
            <a:r>
              <a:rPr lang="en-US" sz="2000" dirty="0" err="1"/>
              <a:t>Lakshmivarahan</a:t>
            </a:r>
            <a:r>
              <a:rPr lang="en-US" sz="2000" dirty="0"/>
              <a:t>)</a:t>
            </a:r>
          </a:p>
          <a:p>
            <a:pPr>
              <a:lnSpc>
                <a:spcPct val="80000"/>
              </a:lnSpc>
            </a:pPr>
            <a:r>
              <a:rPr lang="en-US" sz="2000" dirty="0"/>
              <a:t>Meteorology: Computational Fluid Dynamics (M. </a:t>
            </a:r>
            <a:r>
              <a:rPr lang="en-US" sz="2000" dirty="0" err="1"/>
              <a:t>Xue</a:t>
            </a:r>
            <a:r>
              <a:rPr lang="en-US" sz="2000" dirty="0"/>
              <a:t>)</a:t>
            </a:r>
          </a:p>
          <a:p>
            <a:pPr>
              <a:lnSpc>
                <a:spcPct val="80000"/>
              </a:lnSpc>
            </a:pPr>
            <a:r>
              <a:rPr lang="en-US" sz="2000" dirty="0"/>
              <a:t>Chemistry: Molecular Modeling (R. Wheeler)</a:t>
            </a:r>
          </a:p>
          <a:p>
            <a:pPr>
              <a:lnSpc>
                <a:spcPct val="80000"/>
              </a:lnSpc>
            </a:pPr>
            <a:r>
              <a:rPr lang="en-US" sz="2000" dirty="0"/>
              <a:t>Electrical </a:t>
            </a:r>
            <a:r>
              <a:rPr lang="en-US" sz="2000" dirty="0" err="1"/>
              <a:t>Engr</a:t>
            </a:r>
            <a:r>
              <a:rPr lang="en-US" sz="2000" dirty="0"/>
              <a:t>: Computational Bioengineering (T. Ibrahim)</a:t>
            </a:r>
          </a:p>
          <a:p>
            <a:pPr>
              <a:lnSpc>
                <a:spcPct val="80000"/>
              </a:lnSpc>
            </a:pPr>
            <a:r>
              <a:rPr lang="en-US" sz="2000" dirty="0" err="1"/>
              <a:t>Chem</a:t>
            </a:r>
            <a:r>
              <a:rPr lang="en-US" sz="2000" dirty="0"/>
              <a:t> </a:t>
            </a:r>
            <a:r>
              <a:rPr lang="en-US" sz="2000" dirty="0" err="1"/>
              <a:t>Engr</a:t>
            </a:r>
            <a:r>
              <a:rPr lang="en-US" sz="2000" dirty="0"/>
              <a:t>: Nanotechnology &amp; HPC (L. Lee, G. Newman,   H. Neeman)</a:t>
            </a:r>
          </a:p>
          <a:p>
            <a:pPr>
              <a:lnSpc>
                <a:spcPct val="80000"/>
              </a:lnSpc>
            </a:pPr>
            <a:r>
              <a:rPr lang="en-US" sz="2000" dirty="0" smtClean="0"/>
              <a:t>Parallel </a:t>
            </a:r>
            <a:r>
              <a:rPr lang="en-US" sz="2000" dirty="0"/>
              <a:t>Computing course at Cameron </a:t>
            </a:r>
            <a:r>
              <a:rPr lang="en-US" sz="2000" dirty="0" smtClean="0"/>
              <a:t>U </a:t>
            </a:r>
            <a:r>
              <a:rPr lang="en-US" sz="2000" dirty="0"/>
              <a:t>(OK)</a:t>
            </a:r>
          </a:p>
          <a:p>
            <a:pPr>
              <a:lnSpc>
                <a:spcPct val="80000"/>
              </a:lnSpc>
            </a:pPr>
            <a:r>
              <a:rPr lang="en-US" sz="2000" dirty="0" smtClean="0"/>
              <a:t>Software </a:t>
            </a:r>
            <a:r>
              <a:rPr lang="en-US" sz="2000" dirty="0"/>
              <a:t>Engineering course at Oklahoma City </a:t>
            </a:r>
            <a:r>
              <a:rPr lang="en-US" sz="2000" dirty="0" smtClean="0"/>
              <a:t>U</a:t>
            </a:r>
          </a:p>
          <a:p>
            <a:pPr>
              <a:lnSpc>
                <a:spcPct val="80000"/>
              </a:lnSpc>
            </a:pPr>
            <a:r>
              <a:rPr lang="en-US" sz="2000" b="1" u="sng" dirty="0" smtClean="0">
                <a:solidFill>
                  <a:srgbClr val="CC0099"/>
                </a:solidFill>
              </a:rPr>
              <a:t>NEW</a:t>
            </a:r>
            <a:r>
              <a:rPr lang="en-US" sz="2000" b="1" dirty="0" smtClean="0">
                <a:solidFill>
                  <a:srgbClr val="CC0099"/>
                </a:solidFill>
              </a:rPr>
              <a:t>! Bioinformatics course at U Tulsa (OK)</a:t>
            </a:r>
          </a:p>
          <a:p>
            <a:pPr>
              <a:lnSpc>
                <a:spcPct val="80000"/>
              </a:lnSpc>
            </a:pPr>
            <a:r>
              <a:rPr lang="en-US" sz="2000" b="1" u="sng" dirty="0" smtClean="0">
                <a:solidFill>
                  <a:srgbClr val="CC0099"/>
                </a:solidFill>
              </a:rPr>
              <a:t>NEW</a:t>
            </a:r>
            <a:r>
              <a:rPr lang="en-US" sz="2000" b="1" dirty="0" smtClean="0">
                <a:solidFill>
                  <a:srgbClr val="CC0099"/>
                </a:solidFill>
              </a:rPr>
              <a:t>! Parallel Computing course at East Central U (OK)</a:t>
            </a:r>
          </a:p>
          <a:p>
            <a:pPr>
              <a:lnSpc>
                <a:spcPct val="80000"/>
              </a:lnSpc>
            </a:pPr>
            <a:r>
              <a:rPr lang="en-US" sz="2000" b="1" dirty="0" smtClean="0">
                <a:solidFill>
                  <a:srgbClr val="CC0099"/>
                </a:solidFill>
              </a:rPr>
              <a:t>PLANNED: Chemistry course at Northeastern State U (OK), Fall 2010</a:t>
            </a:r>
          </a:p>
          <a:p>
            <a:pPr>
              <a:lnSpc>
                <a:spcPct val="80000"/>
              </a:lnSpc>
            </a:pPr>
            <a:r>
              <a:rPr lang="en-US" sz="2000" b="1" dirty="0" smtClean="0">
                <a:solidFill>
                  <a:srgbClr val="CC0099"/>
                </a:solidFill>
              </a:rPr>
              <a:t>PLANNED: Chemistry course at Rogers State U (OK), Spring 2011</a:t>
            </a:r>
            <a:endParaRPr lang="en-US" sz="2000" b="1" dirty="0">
              <a:solidFill>
                <a:srgbClr val="CC0099"/>
              </a:solidFill>
            </a:endParaRPr>
          </a:p>
        </p:txBody>
      </p:sp>
    </p:spTree>
    <p:custDataLst>
      <p:tags r:id="rId1"/>
    </p:custData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Footer Placeholder 4"/>
          <p:cNvSpPr>
            <a:spLocks noGrp="1"/>
          </p:cNvSpPr>
          <p:nvPr>
            <p:ph type="ftr" sz="quarter" idx="10"/>
          </p:nvPr>
        </p:nvSpPr>
        <p:spPr/>
        <p:txBody>
          <a:bodyPr/>
          <a:lstStyle/>
          <a:p>
            <a:r>
              <a:rPr lang="en-US" dirty="0"/>
              <a:t>OSCER State of the Center Address</a:t>
            </a:r>
          </a:p>
          <a:p>
            <a:r>
              <a:rPr lang="en-US" dirty="0" smtClean="0"/>
              <a:t>Wednesday October 6 2010</a:t>
            </a:r>
            <a:endParaRPr lang="en-US" dirty="0"/>
          </a:p>
        </p:txBody>
      </p:sp>
      <p:sp>
        <p:nvSpPr>
          <p:cNvPr id="11" name="Slide Number Placeholder 5"/>
          <p:cNvSpPr>
            <a:spLocks noGrp="1"/>
          </p:cNvSpPr>
          <p:nvPr>
            <p:ph type="sldNum" sz="quarter" idx="11"/>
          </p:nvPr>
        </p:nvSpPr>
        <p:spPr/>
        <p:txBody>
          <a:bodyPr/>
          <a:lstStyle/>
          <a:p>
            <a:fld id="{AE767BE4-AF4D-4F3E-8268-D80315092045}" type="slidenum">
              <a:rPr lang="en-US"/>
              <a:pPr/>
              <a:t>43</a:t>
            </a:fld>
            <a:endParaRPr lang="en-US"/>
          </a:p>
        </p:txBody>
      </p:sp>
      <p:sp>
        <p:nvSpPr>
          <p:cNvPr id="812034" name="Rectangle 2"/>
          <p:cNvSpPr>
            <a:spLocks noGrp="1" noChangeArrowheads="1"/>
          </p:cNvSpPr>
          <p:nvPr>
            <p:ph type="title"/>
          </p:nvPr>
        </p:nvSpPr>
        <p:spPr/>
        <p:txBody>
          <a:bodyPr/>
          <a:lstStyle/>
          <a:p>
            <a:r>
              <a:rPr lang="en-US"/>
              <a:t>Teaching: Presentations &amp; Tours</a:t>
            </a:r>
          </a:p>
        </p:txBody>
      </p:sp>
      <p:sp>
        <p:nvSpPr>
          <p:cNvPr id="812035" name="Rectangle 3"/>
          <p:cNvSpPr>
            <a:spLocks noGrp="1" noChangeArrowheads="1"/>
          </p:cNvSpPr>
          <p:nvPr>
            <p:ph type="body" sz="half" idx="1"/>
          </p:nvPr>
        </p:nvSpPr>
        <p:spPr>
          <a:xfrm>
            <a:off x="457200" y="1270000"/>
            <a:ext cx="3962400" cy="4724400"/>
          </a:xfrm>
        </p:spPr>
        <p:txBody>
          <a:bodyPr/>
          <a:lstStyle/>
          <a:p>
            <a:pPr>
              <a:lnSpc>
                <a:spcPct val="70000"/>
              </a:lnSpc>
            </a:pPr>
            <a:r>
              <a:rPr lang="en-US" sz="1100" dirty="0"/>
              <a:t>Courses at OU</a:t>
            </a:r>
          </a:p>
          <a:p>
            <a:pPr lvl="1">
              <a:lnSpc>
                <a:spcPct val="80000"/>
              </a:lnSpc>
              <a:buClrTx/>
              <a:buSzPct val="100000"/>
              <a:buFont typeface="+mj-lt"/>
              <a:buAutoNum type="arabicPeriod"/>
            </a:pPr>
            <a:r>
              <a:rPr lang="en-US" sz="1100" dirty="0" err="1"/>
              <a:t>Chem</a:t>
            </a:r>
            <a:r>
              <a:rPr lang="en-US" sz="1100" dirty="0"/>
              <a:t> </a:t>
            </a:r>
            <a:r>
              <a:rPr lang="en-US" sz="1100" dirty="0" err="1"/>
              <a:t>Engr</a:t>
            </a:r>
            <a:r>
              <a:rPr lang="en-US" sz="1100" dirty="0"/>
              <a:t>: Industrial &amp; Environmental Transport Processes (D. </a:t>
            </a:r>
            <a:r>
              <a:rPr lang="en-US" sz="1100" dirty="0" err="1"/>
              <a:t>Papavassiliou</a:t>
            </a:r>
            <a:r>
              <a:rPr lang="en-US" sz="1100" dirty="0"/>
              <a:t>)</a:t>
            </a:r>
          </a:p>
          <a:p>
            <a:pPr lvl="1">
              <a:lnSpc>
                <a:spcPct val="80000"/>
              </a:lnSpc>
              <a:buClrTx/>
              <a:buSzPct val="100000"/>
              <a:buFont typeface="+mj-lt"/>
              <a:buAutoNum type="arabicPeriod"/>
            </a:pPr>
            <a:r>
              <a:rPr lang="en-US" sz="1100" dirty="0"/>
              <a:t>Engineering Numerical Methods (U. </a:t>
            </a:r>
            <a:r>
              <a:rPr lang="en-US" sz="1100" dirty="0" err="1"/>
              <a:t>Nollert</a:t>
            </a:r>
            <a:r>
              <a:rPr lang="en-US" sz="1100" dirty="0"/>
              <a:t>)</a:t>
            </a:r>
          </a:p>
          <a:p>
            <a:pPr lvl="1">
              <a:lnSpc>
                <a:spcPct val="80000"/>
              </a:lnSpc>
              <a:buClrTx/>
              <a:buSzPct val="100000"/>
              <a:buFont typeface="+mj-lt"/>
              <a:buAutoNum type="arabicPeriod"/>
            </a:pPr>
            <a:r>
              <a:rPr lang="en-US" sz="1100" dirty="0"/>
              <a:t>Math: Advanced Numerical Methods (R. </a:t>
            </a:r>
            <a:r>
              <a:rPr lang="en-US" sz="1100" dirty="0" err="1"/>
              <a:t>Landes</a:t>
            </a:r>
            <a:r>
              <a:rPr lang="en-US" sz="1100" dirty="0"/>
              <a:t>)</a:t>
            </a:r>
          </a:p>
          <a:p>
            <a:pPr lvl="1">
              <a:lnSpc>
                <a:spcPct val="80000"/>
              </a:lnSpc>
              <a:buClrTx/>
              <a:buSzPct val="100000"/>
              <a:buFont typeface="+mj-lt"/>
              <a:buAutoNum type="arabicPeriod"/>
            </a:pPr>
            <a:r>
              <a:rPr lang="en-US" sz="1100" dirty="0"/>
              <a:t>Electrical </a:t>
            </a:r>
            <a:r>
              <a:rPr lang="en-US" sz="1100" dirty="0" err="1"/>
              <a:t>Engr</a:t>
            </a:r>
            <a:r>
              <a:rPr lang="en-US" sz="1100" dirty="0"/>
              <a:t>: Computational Bioengineering (T. Ibrahim</a:t>
            </a:r>
            <a:r>
              <a:rPr lang="en-US" sz="1100" dirty="0" smtClean="0"/>
              <a:t>)</a:t>
            </a:r>
          </a:p>
          <a:p>
            <a:pPr>
              <a:lnSpc>
                <a:spcPct val="80000"/>
              </a:lnSpc>
            </a:pPr>
            <a:r>
              <a:rPr lang="en-US" sz="1100" dirty="0" smtClean="0"/>
              <a:t>Research </a:t>
            </a:r>
            <a:r>
              <a:rPr lang="en-US" sz="1100" dirty="0"/>
              <a:t>Experience for Undergraduates at OU</a:t>
            </a:r>
          </a:p>
          <a:p>
            <a:pPr lvl="1">
              <a:lnSpc>
                <a:spcPct val="80000"/>
              </a:lnSpc>
              <a:buClrTx/>
              <a:buSzPct val="100000"/>
              <a:buFont typeface="+mj-lt"/>
              <a:buAutoNum type="arabicPeriod"/>
            </a:pPr>
            <a:r>
              <a:rPr lang="en-US" sz="1100" dirty="0" err="1"/>
              <a:t>Ind</a:t>
            </a:r>
            <a:r>
              <a:rPr lang="en-US" sz="1100" dirty="0"/>
              <a:t> </a:t>
            </a:r>
            <a:r>
              <a:rPr lang="en-US" sz="1100" dirty="0" err="1"/>
              <a:t>Engr</a:t>
            </a:r>
            <a:r>
              <a:rPr lang="en-US" sz="1100" dirty="0"/>
              <a:t>: Metrology REU (T. Reed Rhoads)</a:t>
            </a:r>
          </a:p>
          <a:p>
            <a:pPr lvl="1">
              <a:lnSpc>
                <a:spcPct val="80000"/>
              </a:lnSpc>
              <a:buClrTx/>
              <a:buSzPct val="100000"/>
              <a:buFont typeface="+mj-lt"/>
              <a:buAutoNum type="arabicPeriod"/>
            </a:pPr>
            <a:r>
              <a:rPr lang="en-US" sz="1100" dirty="0" err="1"/>
              <a:t>Ind</a:t>
            </a:r>
            <a:r>
              <a:rPr lang="en-US" sz="1100" dirty="0"/>
              <a:t> </a:t>
            </a:r>
            <a:r>
              <a:rPr lang="en-US" sz="1100" dirty="0" err="1"/>
              <a:t>Engr</a:t>
            </a:r>
            <a:r>
              <a:rPr lang="en-US" sz="1100" dirty="0"/>
              <a:t>: Human Technology Interaction Center REU (R. </a:t>
            </a:r>
            <a:r>
              <a:rPr lang="en-US" sz="1100" dirty="0" err="1"/>
              <a:t>Shehab</a:t>
            </a:r>
            <a:r>
              <a:rPr lang="en-US" sz="1100" dirty="0"/>
              <a:t>)</a:t>
            </a:r>
          </a:p>
          <a:p>
            <a:pPr lvl="1">
              <a:lnSpc>
                <a:spcPct val="70000"/>
              </a:lnSpc>
              <a:buClrTx/>
              <a:buSzPct val="100000"/>
              <a:buFont typeface="+mj-lt"/>
              <a:buAutoNum type="arabicPeriod"/>
            </a:pPr>
            <a:r>
              <a:rPr lang="en-US" sz="1100" dirty="0"/>
              <a:t>Meteorology REU (D. </a:t>
            </a:r>
            <a:r>
              <a:rPr lang="en-US" sz="1100" dirty="0" err="1"/>
              <a:t>Zaras</a:t>
            </a:r>
            <a:r>
              <a:rPr lang="en-US" sz="1100" dirty="0"/>
              <a:t>)</a:t>
            </a:r>
          </a:p>
          <a:p>
            <a:pPr>
              <a:lnSpc>
                <a:spcPct val="80000"/>
              </a:lnSpc>
            </a:pPr>
            <a:r>
              <a:rPr lang="en-US" sz="1100" dirty="0"/>
              <a:t>External</a:t>
            </a:r>
          </a:p>
          <a:p>
            <a:pPr lvl="1">
              <a:lnSpc>
                <a:spcPct val="80000"/>
              </a:lnSpc>
              <a:buClrTx/>
              <a:buSzPct val="100000"/>
              <a:buFont typeface="+mj-lt"/>
              <a:buAutoNum type="arabicPeriod"/>
            </a:pPr>
            <a:r>
              <a:rPr lang="en-US" sz="1100" dirty="0"/>
              <a:t>American Society of Mechanical Engineers, OKC </a:t>
            </a:r>
            <a:r>
              <a:rPr lang="en-US" sz="1100" dirty="0" smtClean="0"/>
              <a:t>Chapter</a:t>
            </a:r>
          </a:p>
          <a:p>
            <a:pPr lvl="1">
              <a:lnSpc>
                <a:spcPct val="80000"/>
              </a:lnSpc>
              <a:buClrTx/>
              <a:buSzPct val="100000"/>
              <a:buFont typeface="+mj-lt"/>
              <a:buAutoNum type="arabicPeriod"/>
            </a:pPr>
            <a:r>
              <a:rPr lang="en-US" sz="1100" dirty="0" smtClean="0"/>
              <a:t>Association for Computing Machinery (ACM) Special Interest Group on Computer Science Education (SIGCSE) 2010</a:t>
            </a:r>
            <a:endParaRPr lang="en-US" sz="1100" dirty="0"/>
          </a:p>
          <a:p>
            <a:pPr lvl="1">
              <a:lnSpc>
                <a:spcPct val="70000"/>
              </a:lnSpc>
              <a:buClrTx/>
              <a:buSzPct val="100000"/>
              <a:buFont typeface="+mj-lt"/>
              <a:buAutoNum type="arabicPeriod"/>
            </a:pPr>
            <a:r>
              <a:rPr lang="en-US" sz="1100" dirty="0" smtClean="0"/>
              <a:t>Oklahoma </a:t>
            </a:r>
            <a:r>
              <a:rPr lang="en-US" sz="1100" dirty="0"/>
              <a:t>State Chamber of Commerce</a:t>
            </a:r>
          </a:p>
          <a:p>
            <a:pPr lvl="1">
              <a:lnSpc>
                <a:spcPct val="80000"/>
              </a:lnSpc>
              <a:buClrTx/>
              <a:buSzPct val="100000"/>
              <a:buFont typeface="+mj-lt"/>
              <a:buAutoNum type="arabicPeriod"/>
            </a:pPr>
            <a:r>
              <a:rPr lang="en-US" sz="1100" dirty="0" smtClean="0"/>
              <a:t>National </a:t>
            </a:r>
            <a:r>
              <a:rPr lang="en-US" sz="1100" dirty="0"/>
              <a:t>Educational Computing Conference 2006 (virtual tour via videoconference)</a:t>
            </a:r>
          </a:p>
          <a:p>
            <a:pPr lvl="1">
              <a:lnSpc>
                <a:spcPct val="70000"/>
              </a:lnSpc>
              <a:buClrTx/>
              <a:buSzPct val="100000"/>
              <a:buFont typeface="+mj-lt"/>
              <a:buAutoNum type="arabicPeriod"/>
            </a:pPr>
            <a:r>
              <a:rPr lang="en-US" sz="1100" dirty="0" smtClean="0"/>
              <a:t>Norman </a:t>
            </a:r>
            <a:r>
              <a:rPr lang="en-US" sz="1100" dirty="0"/>
              <a:t>(OK) Lions Club</a:t>
            </a:r>
          </a:p>
          <a:p>
            <a:pPr lvl="1">
              <a:lnSpc>
                <a:spcPct val="80000"/>
              </a:lnSpc>
              <a:buClrTx/>
              <a:buSzPct val="100000"/>
              <a:buFont typeface="+mj-lt"/>
              <a:buAutoNum type="arabicPeriod"/>
            </a:pPr>
            <a:r>
              <a:rPr lang="en-US" sz="1100" dirty="0" smtClean="0"/>
              <a:t>Society </a:t>
            </a:r>
            <a:r>
              <a:rPr lang="en-US" sz="1100" dirty="0"/>
              <a:t>for Information Technology &amp; Teacher Education conference </a:t>
            </a:r>
            <a:r>
              <a:rPr lang="en-US" sz="1100" dirty="0" smtClean="0"/>
              <a:t>2008, 2009, 2010</a:t>
            </a:r>
            <a:endParaRPr lang="en-US" sz="1100" dirty="0"/>
          </a:p>
          <a:p>
            <a:pPr lvl="1">
              <a:lnSpc>
                <a:spcPct val="80000"/>
              </a:lnSpc>
              <a:buClrTx/>
              <a:buSzPct val="100000"/>
              <a:buFont typeface="+mj-lt"/>
              <a:buAutoNum type="arabicPeriod"/>
            </a:pPr>
            <a:r>
              <a:rPr lang="en-US" sz="1100" dirty="0" smtClean="0"/>
              <a:t>Acxiom </a:t>
            </a:r>
            <a:r>
              <a:rPr lang="en-US" sz="1100" dirty="0"/>
              <a:t>Conference on Applied Research in Information Technology 2008</a:t>
            </a:r>
          </a:p>
          <a:p>
            <a:pPr lvl="1">
              <a:lnSpc>
                <a:spcPct val="70000"/>
              </a:lnSpc>
              <a:buClrTx/>
              <a:buSzPct val="100000"/>
              <a:buFont typeface="+mj-lt"/>
              <a:buAutoNum type="arabicPeriod"/>
            </a:pPr>
            <a:r>
              <a:rPr lang="en-US" sz="1100" dirty="0" smtClean="0"/>
              <a:t>Shawnee </a:t>
            </a:r>
            <a:r>
              <a:rPr lang="en-US" sz="1100" dirty="0"/>
              <a:t>(OK) Lions </a:t>
            </a:r>
            <a:r>
              <a:rPr lang="en-US" sz="1100" dirty="0" smtClean="0"/>
              <a:t>Club</a:t>
            </a:r>
          </a:p>
          <a:p>
            <a:pPr lvl="1">
              <a:lnSpc>
                <a:spcPct val="80000"/>
              </a:lnSpc>
              <a:buClrTx/>
              <a:buSzPct val="100000"/>
              <a:buFont typeface="+mj-lt"/>
              <a:buAutoNum type="arabicPeriod"/>
            </a:pPr>
            <a:r>
              <a:rPr lang="en-US" sz="1100" dirty="0" smtClean="0">
                <a:solidFill>
                  <a:srgbClr val="FF00FF"/>
                </a:solidFill>
              </a:rPr>
              <a:t> </a:t>
            </a:r>
            <a:r>
              <a:rPr lang="en-US" sz="1100" b="1" dirty="0" smtClean="0">
                <a:solidFill>
                  <a:srgbClr val="FF00FF"/>
                </a:solidFill>
              </a:rPr>
              <a:t>NEW! Oklahoma Louis Stokes Alliance for Minority Participation (@ OSU) 2010 </a:t>
            </a:r>
            <a:r>
              <a:rPr lang="en-US" sz="1100" b="1" dirty="0" smtClean="0"/>
              <a:t>(Keynote)</a:t>
            </a:r>
            <a:endParaRPr lang="en-US" sz="1100" b="1" dirty="0"/>
          </a:p>
        </p:txBody>
      </p:sp>
      <p:sp>
        <p:nvSpPr>
          <p:cNvPr id="812036" name="Rectangle 4"/>
          <p:cNvSpPr>
            <a:spLocks noGrp="1" noChangeArrowheads="1"/>
          </p:cNvSpPr>
          <p:nvPr>
            <p:ph type="body" sz="half" idx="2"/>
          </p:nvPr>
        </p:nvSpPr>
        <p:spPr>
          <a:xfrm>
            <a:off x="4343400" y="1219200"/>
            <a:ext cx="4495800" cy="5257800"/>
          </a:xfrm>
        </p:spPr>
        <p:txBody>
          <a:bodyPr/>
          <a:lstStyle/>
          <a:p>
            <a:pPr>
              <a:lnSpc>
                <a:spcPct val="70000"/>
              </a:lnSpc>
            </a:pPr>
            <a:r>
              <a:rPr lang="en-US" sz="1100" dirty="0"/>
              <a:t>Other Universities</a:t>
            </a:r>
          </a:p>
          <a:p>
            <a:pPr lvl="1">
              <a:lnSpc>
                <a:spcPct val="60000"/>
              </a:lnSpc>
              <a:buClr>
                <a:schemeClr val="tx1"/>
              </a:buClr>
              <a:buSzTx/>
              <a:buFont typeface="Wingdings" pitchFamily="2" charset="2"/>
              <a:buAutoNum type="arabicPeriod"/>
            </a:pPr>
            <a:r>
              <a:rPr lang="en-US" sz="1100" dirty="0"/>
              <a:t> SUNY Binghamton (NY)</a:t>
            </a:r>
          </a:p>
          <a:p>
            <a:pPr lvl="1">
              <a:lnSpc>
                <a:spcPct val="70000"/>
              </a:lnSpc>
              <a:buClr>
                <a:schemeClr val="tx1"/>
              </a:buClr>
              <a:buSzTx/>
              <a:buFont typeface="Wingdings" pitchFamily="2" charset="2"/>
              <a:buAutoNum type="arabicPeriod"/>
            </a:pPr>
            <a:r>
              <a:rPr lang="en-US" sz="1100" dirty="0"/>
              <a:t> Bradley University (IL)</a:t>
            </a:r>
          </a:p>
          <a:p>
            <a:pPr lvl="1">
              <a:lnSpc>
                <a:spcPct val="60000"/>
              </a:lnSpc>
              <a:buClr>
                <a:schemeClr val="tx1"/>
              </a:buClr>
              <a:buSzTx/>
              <a:buFont typeface="Wingdings" pitchFamily="2" charset="2"/>
              <a:buAutoNum type="arabicPeriod"/>
            </a:pPr>
            <a:r>
              <a:rPr lang="en-US" sz="1100" dirty="0"/>
              <a:t> Cameron University (OK</a:t>
            </a:r>
            <a:r>
              <a:rPr lang="en-US" sz="1100" dirty="0" smtClean="0"/>
              <a:t>)</a:t>
            </a:r>
          </a:p>
          <a:p>
            <a:pPr lvl="1">
              <a:lnSpc>
                <a:spcPct val="60000"/>
              </a:lnSpc>
              <a:buClr>
                <a:schemeClr val="tx1"/>
              </a:buClr>
              <a:buSzTx/>
              <a:buFont typeface="Wingdings" pitchFamily="2" charset="2"/>
              <a:buAutoNum type="arabicPeriod"/>
            </a:pPr>
            <a:r>
              <a:rPr lang="en-US" sz="1100" dirty="0" smtClean="0"/>
              <a:t> </a:t>
            </a:r>
            <a:r>
              <a:rPr lang="en-US" sz="1100" b="1" dirty="0" smtClean="0">
                <a:solidFill>
                  <a:srgbClr val="FF00FF"/>
                </a:solidFill>
              </a:rPr>
              <a:t>NEW! The Citadel (SC)</a:t>
            </a:r>
          </a:p>
          <a:p>
            <a:pPr lvl="1">
              <a:lnSpc>
                <a:spcPct val="60000"/>
              </a:lnSpc>
              <a:buClr>
                <a:schemeClr val="tx1"/>
              </a:buClr>
              <a:buSzTx/>
              <a:buFont typeface="Wingdings" pitchFamily="2" charset="2"/>
              <a:buAutoNum type="arabicPeriod"/>
            </a:pPr>
            <a:r>
              <a:rPr lang="en-US" sz="1100" dirty="0" smtClean="0">
                <a:solidFill>
                  <a:srgbClr val="FF00FF"/>
                </a:solidFill>
              </a:rPr>
              <a:t> </a:t>
            </a:r>
            <a:r>
              <a:rPr lang="en-US" sz="1100" b="1" dirty="0" smtClean="0">
                <a:solidFill>
                  <a:srgbClr val="FF00FF"/>
                </a:solidFill>
              </a:rPr>
              <a:t>NEW! College of the Muscogee Nation (OK)</a:t>
            </a:r>
            <a:endParaRPr lang="en-US" sz="1100" b="1" dirty="0">
              <a:solidFill>
                <a:srgbClr val="FF00FF"/>
              </a:solidFill>
            </a:endParaRPr>
          </a:p>
          <a:p>
            <a:pPr lvl="1">
              <a:lnSpc>
                <a:spcPct val="60000"/>
              </a:lnSpc>
              <a:buClr>
                <a:schemeClr val="tx1"/>
              </a:buClr>
              <a:buSzTx/>
              <a:buFont typeface="Wingdings" pitchFamily="2" charset="2"/>
              <a:buAutoNum type="arabicPeriod"/>
            </a:pPr>
            <a:r>
              <a:rPr lang="en-US" sz="1100" dirty="0"/>
              <a:t> </a:t>
            </a:r>
            <a:r>
              <a:rPr lang="en-US" sz="1100" dirty="0" err="1"/>
              <a:t>DeVry</a:t>
            </a:r>
            <a:r>
              <a:rPr lang="en-US" sz="1100" dirty="0"/>
              <a:t> University (OK)</a:t>
            </a:r>
          </a:p>
          <a:p>
            <a:pPr lvl="1">
              <a:lnSpc>
                <a:spcPct val="60000"/>
              </a:lnSpc>
              <a:buClr>
                <a:schemeClr val="tx1"/>
              </a:buClr>
              <a:buSzTx/>
              <a:buFont typeface="Wingdings" pitchFamily="2" charset="2"/>
              <a:buAutoNum type="arabicPeriod"/>
            </a:pPr>
            <a:r>
              <a:rPr lang="en-US" sz="1100" dirty="0"/>
              <a:t> East Central University (OK</a:t>
            </a:r>
            <a:r>
              <a:rPr lang="en-US" sz="1100" dirty="0" smtClean="0"/>
              <a:t>)</a:t>
            </a:r>
            <a:endParaRPr lang="en-US" sz="1100" dirty="0"/>
          </a:p>
          <a:p>
            <a:pPr lvl="1">
              <a:lnSpc>
                <a:spcPct val="60000"/>
              </a:lnSpc>
              <a:buClr>
                <a:schemeClr val="tx1"/>
              </a:buClr>
              <a:buSzTx/>
              <a:buFont typeface="Wingdings" pitchFamily="2" charset="2"/>
              <a:buAutoNum type="arabicPeriod"/>
            </a:pPr>
            <a:r>
              <a:rPr lang="en-US" sz="1100" dirty="0"/>
              <a:t> El Bosque University </a:t>
            </a:r>
            <a:r>
              <a:rPr lang="en-US" sz="1100" dirty="0" smtClean="0"/>
              <a:t>(Bogota Colombia</a:t>
            </a:r>
            <a:r>
              <a:rPr lang="en-US" sz="1100" dirty="0"/>
              <a:t>)</a:t>
            </a:r>
          </a:p>
          <a:p>
            <a:pPr lvl="1">
              <a:lnSpc>
                <a:spcPct val="70000"/>
              </a:lnSpc>
              <a:buClr>
                <a:schemeClr val="tx1"/>
              </a:buClr>
              <a:buSzTx/>
              <a:buFont typeface="Wingdings" pitchFamily="2" charset="2"/>
              <a:buAutoNum type="arabicPeriod"/>
            </a:pPr>
            <a:r>
              <a:rPr lang="en-US" sz="1100" dirty="0"/>
              <a:t> Southwestern University (TX)</a:t>
            </a:r>
          </a:p>
          <a:p>
            <a:pPr lvl="1">
              <a:lnSpc>
                <a:spcPct val="70000"/>
              </a:lnSpc>
              <a:buClr>
                <a:schemeClr val="tx1"/>
              </a:buClr>
              <a:buSzTx/>
              <a:buFont typeface="Wingdings" pitchFamily="2" charset="2"/>
              <a:buAutoNum type="arabicPeriod"/>
            </a:pPr>
            <a:r>
              <a:rPr lang="en-US" sz="1100" dirty="0">
                <a:solidFill>
                  <a:srgbClr val="CC0099"/>
                </a:solidFill>
              </a:rPr>
              <a:t> </a:t>
            </a:r>
            <a:r>
              <a:rPr lang="en-US" sz="1100" dirty="0" smtClean="0"/>
              <a:t>Langston </a:t>
            </a:r>
            <a:r>
              <a:rPr lang="en-US" sz="1100" dirty="0"/>
              <a:t>University (OK)</a:t>
            </a:r>
          </a:p>
          <a:p>
            <a:pPr lvl="1">
              <a:lnSpc>
                <a:spcPct val="60000"/>
              </a:lnSpc>
              <a:buClr>
                <a:schemeClr val="tx1"/>
              </a:buClr>
              <a:buSzTx/>
              <a:buFont typeface="Wingdings" pitchFamily="2" charset="2"/>
              <a:buAutoNum type="arabicPeriod"/>
            </a:pPr>
            <a:r>
              <a:rPr lang="en-US" sz="1100" dirty="0"/>
              <a:t> Louisiana State University</a:t>
            </a:r>
          </a:p>
          <a:p>
            <a:pPr lvl="1">
              <a:lnSpc>
                <a:spcPct val="60000"/>
              </a:lnSpc>
              <a:buClr>
                <a:schemeClr val="tx1"/>
              </a:buClr>
              <a:buSzTx/>
              <a:buFont typeface="Wingdings" pitchFamily="2" charset="2"/>
              <a:buAutoNum type="arabicPeriod"/>
            </a:pPr>
            <a:r>
              <a:rPr lang="en-US" sz="1100" dirty="0"/>
              <a:t> Midwestern State University (TX)</a:t>
            </a:r>
          </a:p>
          <a:p>
            <a:pPr lvl="1">
              <a:lnSpc>
                <a:spcPct val="60000"/>
              </a:lnSpc>
              <a:buClr>
                <a:schemeClr val="tx1"/>
              </a:buClr>
              <a:buSzTx/>
              <a:buFont typeface="Wingdings" pitchFamily="2" charset="2"/>
              <a:buAutoNum type="arabicPeriod"/>
            </a:pPr>
            <a:r>
              <a:rPr lang="en-US" sz="1100" dirty="0"/>
              <a:t> </a:t>
            </a:r>
            <a:r>
              <a:rPr lang="en-US" sz="1100" dirty="0" smtClean="0"/>
              <a:t>Northeastern </a:t>
            </a:r>
            <a:r>
              <a:rPr lang="en-US" sz="1100" dirty="0"/>
              <a:t>Oklahoma State </a:t>
            </a:r>
            <a:r>
              <a:rPr lang="en-US" sz="1100" dirty="0" smtClean="0"/>
              <a:t>University</a:t>
            </a:r>
            <a:endParaRPr lang="en-US" sz="1100" dirty="0"/>
          </a:p>
          <a:p>
            <a:pPr lvl="1">
              <a:lnSpc>
                <a:spcPct val="70000"/>
              </a:lnSpc>
              <a:buClr>
                <a:schemeClr val="tx1"/>
              </a:buClr>
              <a:buSzTx/>
              <a:buFont typeface="Wingdings" pitchFamily="2" charset="2"/>
              <a:buAutoNum type="arabicPeriod"/>
            </a:pPr>
            <a:r>
              <a:rPr lang="en-US" sz="1100" dirty="0"/>
              <a:t> Northwestern Oklahoma State University</a:t>
            </a:r>
          </a:p>
          <a:p>
            <a:pPr lvl="1">
              <a:lnSpc>
                <a:spcPct val="60000"/>
              </a:lnSpc>
              <a:buClr>
                <a:schemeClr val="tx1"/>
              </a:buClr>
              <a:buSzTx/>
              <a:buFont typeface="Wingdings" pitchFamily="2" charset="2"/>
              <a:buAutoNum type="arabicPeriod"/>
            </a:pPr>
            <a:r>
              <a:rPr lang="en-US" sz="1100" dirty="0"/>
              <a:t> Oklahoma Baptist University</a:t>
            </a:r>
          </a:p>
          <a:p>
            <a:pPr lvl="1">
              <a:lnSpc>
                <a:spcPct val="60000"/>
              </a:lnSpc>
              <a:buClr>
                <a:schemeClr val="tx1"/>
              </a:buClr>
              <a:buSzTx/>
              <a:buFont typeface="Wingdings" pitchFamily="2" charset="2"/>
              <a:buAutoNum type="arabicPeriod"/>
            </a:pPr>
            <a:r>
              <a:rPr lang="en-US" sz="1100" dirty="0"/>
              <a:t> Oklahoma City University</a:t>
            </a:r>
          </a:p>
          <a:p>
            <a:pPr lvl="1">
              <a:lnSpc>
                <a:spcPct val="60000"/>
              </a:lnSpc>
              <a:buClr>
                <a:schemeClr val="tx1"/>
              </a:buClr>
              <a:buSzTx/>
              <a:buFont typeface="Wingdings" pitchFamily="2" charset="2"/>
              <a:buAutoNum type="arabicPeriod"/>
            </a:pPr>
            <a:r>
              <a:rPr lang="en-US" sz="1100" dirty="0"/>
              <a:t> </a:t>
            </a:r>
            <a:r>
              <a:rPr lang="en-US" sz="1100" dirty="0" smtClean="0"/>
              <a:t>Oklahoma </a:t>
            </a:r>
            <a:r>
              <a:rPr lang="en-US" sz="1100" dirty="0"/>
              <a:t>State </a:t>
            </a:r>
            <a:r>
              <a:rPr lang="en-US" sz="1100" dirty="0" smtClean="0"/>
              <a:t>University x 2</a:t>
            </a:r>
            <a:endParaRPr lang="en-US" sz="1100" dirty="0"/>
          </a:p>
          <a:p>
            <a:pPr lvl="1">
              <a:lnSpc>
                <a:spcPct val="60000"/>
              </a:lnSpc>
              <a:buClr>
                <a:schemeClr val="tx1"/>
              </a:buClr>
              <a:buSzTx/>
              <a:buFont typeface="Wingdings" pitchFamily="2" charset="2"/>
              <a:buAutoNum type="arabicPeriod"/>
            </a:pPr>
            <a:r>
              <a:rPr lang="en-US" sz="1100" dirty="0"/>
              <a:t> Oklahoma State University – OKC</a:t>
            </a:r>
          </a:p>
          <a:p>
            <a:pPr lvl="1">
              <a:lnSpc>
                <a:spcPct val="70000"/>
              </a:lnSpc>
              <a:buClr>
                <a:schemeClr val="tx1"/>
              </a:buClr>
              <a:buSzTx/>
              <a:buFont typeface="Wingdings" pitchFamily="2" charset="2"/>
              <a:buAutoNum type="arabicPeriod"/>
            </a:pPr>
            <a:r>
              <a:rPr lang="en-US" sz="1100" dirty="0"/>
              <a:t> </a:t>
            </a:r>
            <a:r>
              <a:rPr lang="en-US" sz="1100" dirty="0" smtClean="0"/>
              <a:t>Oral </a:t>
            </a:r>
            <a:r>
              <a:rPr lang="en-US" sz="1100" dirty="0"/>
              <a:t>Roberts University (OK</a:t>
            </a:r>
            <a:r>
              <a:rPr lang="en-US" sz="1100" dirty="0" smtClean="0"/>
              <a:t>) x 2</a:t>
            </a:r>
            <a:endParaRPr lang="en-US" sz="1100" dirty="0"/>
          </a:p>
          <a:p>
            <a:pPr lvl="1">
              <a:lnSpc>
                <a:spcPct val="60000"/>
              </a:lnSpc>
              <a:buClr>
                <a:schemeClr val="tx1"/>
              </a:buClr>
              <a:buSzTx/>
              <a:buFont typeface="Wingdings" pitchFamily="2" charset="2"/>
              <a:buAutoNum type="arabicPeriod"/>
            </a:pPr>
            <a:r>
              <a:rPr lang="en-US" sz="1100" dirty="0"/>
              <a:t> </a:t>
            </a:r>
            <a:r>
              <a:rPr lang="en-US" sz="1100" dirty="0" smtClean="0"/>
              <a:t>St</a:t>
            </a:r>
            <a:r>
              <a:rPr lang="en-US" sz="1100" dirty="0"/>
              <a:t>. Gregory’s University (OK</a:t>
            </a:r>
            <a:r>
              <a:rPr lang="en-US" sz="1100" dirty="0" smtClean="0"/>
              <a:t>) x 2</a:t>
            </a:r>
            <a:endParaRPr lang="en-US" sz="1100" dirty="0"/>
          </a:p>
          <a:p>
            <a:pPr lvl="1">
              <a:lnSpc>
                <a:spcPct val="70000"/>
              </a:lnSpc>
              <a:buClr>
                <a:schemeClr val="tx1"/>
              </a:buClr>
              <a:buSzTx/>
              <a:buFont typeface="Wingdings" pitchFamily="2" charset="2"/>
              <a:buAutoNum type="arabicPeriod"/>
            </a:pPr>
            <a:r>
              <a:rPr lang="en-US" sz="1100" dirty="0"/>
              <a:t> </a:t>
            </a:r>
            <a:r>
              <a:rPr lang="en-US" sz="1100" dirty="0" smtClean="0"/>
              <a:t>Southeastern </a:t>
            </a:r>
            <a:r>
              <a:rPr lang="en-US" sz="1100" dirty="0"/>
              <a:t>Oklahoma State </a:t>
            </a:r>
            <a:r>
              <a:rPr lang="en-US" sz="1100" dirty="0" smtClean="0"/>
              <a:t>University x 2</a:t>
            </a:r>
          </a:p>
          <a:p>
            <a:pPr lvl="1">
              <a:lnSpc>
                <a:spcPct val="70000"/>
              </a:lnSpc>
              <a:buClr>
                <a:schemeClr val="tx1"/>
              </a:buClr>
              <a:buSzTx/>
              <a:buFont typeface="Wingdings" pitchFamily="2" charset="2"/>
              <a:buAutoNum type="arabicPeriod"/>
            </a:pPr>
            <a:r>
              <a:rPr lang="en-US" sz="1100" dirty="0" smtClean="0">
                <a:solidFill>
                  <a:srgbClr val="FF00FF"/>
                </a:solidFill>
              </a:rPr>
              <a:t> </a:t>
            </a:r>
            <a:r>
              <a:rPr lang="en-US" sz="1100" b="1" dirty="0" smtClean="0">
                <a:solidFill>
                  <a:srgbClr val="FF00FF"/>
                </a:solidFill>
              </a:rPr>
              <a:t>NEW! Southern Nazarene University (OK)</a:t>
            </a:r>
            <a:endParaRPr lang="en-US" sz="1100" b="1" dirty="0">
              <a:solidFill>
                <a:srgbClr val="FF00FF"/>
              </a:solidFill>
            </a:endParaRPr>
          </a:p>
          <a:p>
            <a:pPr lvl="1">
              <a:lnSpc>
                <a:spcPct val="70000"/>
              </a:lnSpc>
              <a:buClr>
                <a:schemeClr val="tx1"/>
              </a:buClr>
              <a:buSzTx/>
              <a:buFont typeface="Wingdings" pitchFamily="2" charset="2"/>
              <a:buAutoNum type="arabicPeriod"/>
            </a:pPr>
            <a:r>
              <a:rPr lang="en-US" sz="1100" dirty="0"/>
              <a:t> </a:t>
            </a:r>
            <a:r>
              <a:rPr lang="en-US" sz="1100" dirty="0" smtClean="0"/>
              <a:t>Southwestern </a:t>
            </a:r>
            <a:r>
              <a:rPr lang="en-US" sz="1100" dirty="0"/>
              <a:t>Oklahoma State </a:t>
            </a:r>
            <a:r>
              <a:rPr lang="en-US" sz="1100" dirty="0" smtClean="0"/>
              <a:t>University x 2</a:t>
            </a:r>
            <a:endParaRPr lang="en-US" sz="1100" dirty="0"/>
          </a:p>
          <a:p>
            <a:pPr lvl="1">
              <a:lnSpc>
                <a:spcPct val="70000"/>
              </a:lnSpc>
              <a:buClr>
                <a:schemeClr val="tx1"/>
              </a:buClr>
              <a:buSzTx/>
              <a:buFont typeface="Wingdings" pitchFamily="2" charset="2"/>
              <a:buAutoNum type="arabicPeriod"/>
            </a:pPr>
            <a:r>
              <a:rPr lang="en-US" sz="1100" dirty="0">
                <a:solidFill>
                  <a:srgbClr val="CC0099"/>
                </a:solidFill>
              </a:rPr>
              <a:t> </a:t>
            </a:r>
            <a:r>
              <a:rPr lang="en-US" sz="1100" dirty="0"/>
              <a:t>Texas A&amp;M-Commerce</a:t>
            </a:r>
          </a:p>
          <a:p>
            <a:pPr lvl="1">
              <a:lnSpc>
                <a:spcPct val="70000"/>
              </a:lnSpc>
              <a:buClr>
                <a:schemeClr val="tx1"/>
              </a:buClr>
              <a:buSzTx/>
              <a:buFont typeface="Wingdings" pitchFamily="2" charset="2"/>
              <a:buAutoNum type="arabicPeriod"/>
            </a:pPr>
            <a:r>
              <a:rPr lang="en-US" sz="1100" dirty="0"/>
              <a:t> University of Arkansas Fayetteville</a:t>
            </a:r>
          </a:p>
          <a:p>
            <a:pPr lvl="1">
              <a:lnSpc>
                <a:spcPct val="70000"/>
              </a:lnSpc>
              <a:buClr>
                <a:schemeClr val="tx1"/>
              </a:buClr>
              <a:buSzTx/>
              <a:buFont typeface="Wingdings" pitchFamily="2" charset="2"/>
              <a:buAutoNum type="arabicPeriod"/>
            </a:pPr>
            <a:r>
              <a:rPr lang="en-US" sz="1100" dirty="0"/>
              <a:t> University of Arkansas at Little Rock</a:t>
            </a:r>
          </a:p>
          <a:p>
            <a:pPr lvl="1">
              <a:lnSpc>
                <a:spcPct val="60000"/>
              </a:lnSpc>
              <a:buClr>
                <a:schemeClr val="tx1"/>
              </a:buClr>
              <a:buSzTx/>
              <a:buFont typeface="Wingdings" pitchFamily="2" charset="2"/>
              <a:buAutoNum type="arabicPeriod"/>
            </a:pPr>
            <a:r>
              <a:rPr lang="en-US" sz="1100" dirty="0"/>
              <a:t> </a:t>
            </a:r>
            <a:r>
              <a:rPr lang="en-US" sz="1100" b="1" dirty="0" smtClean="0">
                <a:solidFill>
                  <a:srgbClr val="FF00FF"/>
                </a:solidFill>
              </a:rPr>
              <a:t>NEW! University </a:t>
            </a:r>
            <a:r>
              <a:rPr lang="en-US" sz="1100" b="1" dirty="0">
                <a:solidFill>
                  <a:srgbClr val="FF00FF"/>
                </a:solidFill>
              </a:rPr>
              <a:t>of Central </a:t>
            </a:r>
            <a:r>
              <a:rPr lang="en-US" sz="1100" b="1" dirty="0" smtClean="0">
                <a:solidFill>
                  <a:srgbClr val="FF00FF"/>
                </a:solidFill>
              </a:rPr>
              <a:t>Oklahoma</a:t>
            </a:r>
          </a:p>
          <a:p>
            <a:pPr lvl="1">
              <a:lnSpc>
                <a:spcPct val="60000"/>
              </a:lnSpc>
              <a:buClr>
                <a:schemeClr val="tx1"/>
              </a:buClr>
              <a:buSzTx/>
              <a:buFont typeface="Wingdings" pitchFamily="2" charset="2"/>
              <a:buAutoNum type="arabicPeriod"/>
            </a:pPr>
            <a:r>
              <a:rPr lang="en-US" sz="1100" dirty="0" smtClean="0">
                <a:solidFill>
                  <a:srgbClr val="FF00FF"/>
                </a:solidFill>
              </a:rPr>
              <a:t> </a:t>
            </a:r>
            <a:r>
              <a:rPr lang="en-US" sz="1100" b="1" dirty="0" smtClean="0">
                <a:solidFill>
                  <a:srgbClr val="FF00FF"/>
                </a:solidFill>
              </a:rPr>
              <a:t>NEW! University of Tulsa (OK)</a:t>
            </a:r>
            <a:endParaRPr lang="en-US" sz="1100" b="1" dirty="0">
              <a:solidFill>
                <a:srgbClr val="FF00FF"/>
              </a:solidFill>
            </a:endParaRPr>
          </a:p>
          <a:p>
            <a:pPr>
              <a:lnSpc>
                <a:spcPct val="80000"/>
              </a:lnSpc>
            </a:pPr>
            <a:r>
              <a:rPr lang="en-US" sz="1100" dirty="0"/>
              <a:t>High Schools and High School Programs</a:t>
            </a:r>
          </a:p>
          <a:p>
            <a:pPr lvl="1">
              <a:lnSpc>
                <a:spcPct val="70000"/>
              </a:lnSpc>
              <a:buClr>
                <a:schemeClr val="tx1"/>
              </a:buClr>
              <a:buSzTx/>
              <a:buFont typeface="Wingdings" pitchFamily="2" charset="2"/>
              <a:buAutoNum type="arabicPeriod"/>
            </a:pPr>
            <a:r>
              <a:rPr lang="en-US" sz="1100" dirty="0"/>
              <a:t>Oklahoma School of Science &amp; </a:t>
            </a:r>
            <a:r>
              <a:rPr lang="en-US" sz="1100" dirty="0" smtClean="0"/>
              <a:t>Mathematics x 2</a:t>
            </a:r>
            <a:endParaRPr lang="en-US" sz="1100" dirty="0"/>
          </a:p>
          <a:p>
            <a:pPr lvl="1">
              <a:lnSpc>
                <a:spcPct val="80000"/>
              </a:lnSpc>
              <a:buClr>
                <a:schemeClr val="tx1"/>
              </a:buClr>
              <a:buSzTx/>
              <a:buFont typeface="Wingdings" pitchFamily="2" charset="2"/>
              <a:buAutoNum type="arabicPeriod"/>
            </a:pPr>
            <a:r>
              <a:rPr lang="en-US" sz="1100" dirty="0"/>
              <a:t>Oklahoma Christian University’s Opportunity Bytes Summer Academy</a:t>
            </a:r>
          </a:p>
          <a:p>
            <a:pPr lvl="1">
              <a:lnSpc>
                <a:spcPct val="60000"/>
              </a:lnSpc>
              <a:buClr>
                <a:schemeClr val="tx1"/>
              </a:buClr>
              <a:buSzTx/>
              <a:buFont typeface="Wingdings" pitchFamily="2" charset="2"/>
              <a:buAutoNum type="arabicPeriod"/>
            </a:pPr>
            <a:r>
              <a:rPr lang="en-US" sz="1100" dirty="0"/>
              <a:t>Dept of Energy National Scholarship Finalists</a:t>
            </a:r>
          </a:p>
          <a:p>
            <a:pPr lvl="1">
              <a:lnSpc>
                <a:spcPct val="60000"/>
              </a:lnSpc>
              <a:buClr>
                <a:schemeClr val="tx1"/>
              </a:buClr>
              <a:buSzTx/>
              <a:buFont typeface="Wingdings" pitchFamily="2" charset="2"/>
              <a:buAutoNum type="arabicPeriod"/>
            </a:pPr>
            <a:r>
              <a:rPr lang="en-US" sz="1100" dirty="0"/>
              <a:t>Ardmore High School (OK)</a:t>
            </a:r>
          </a:p>
        </p:txBody>
      </p:sp>
      <p:grpSp>
        <p:nvGrpSpPr>
          <p:cNvPr id="812037" name="Group 5"/>
          <p:cNvGrpSpPr>
            <a:grpSpLocks/>
          </p:cNvGrpSpPr>
          <p:nvPr/>
        </p:nvGrpSpPr>
        <p:grpSpPr bwMode="auto">
          <a:xfrm>
            <a:off x="3048000" y="5715000"/>
            <a:ext cx="1668463" cy="403225"/>
            <a:chOff x="672" y="3543"/>
            <a:chExt cx="1051" cy="254"/>
          </a:xfrm>
        </p:grpSpPr>
        <p:sp>
          <p:nvSpPr>
            <p:cNvPr id="812038" name="Text Box 6"/>
            <p:cNvSpPr txBox="1">
              <a:spLocks noChangeArrowheads="1"/>
            </p:cNvSpPr>
            <p:nvPr/>
          </p:nvSpPr>
          <p:spPr bwMode="auto">
            <a:xfrm>
              <a:off x="672" y="3552"/>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sp>
          <p:nvSpPr>
            <p:cNvPr id="812039" name="Text Box 7"/>
            <p:cNvSpPr txBox="1">
              <a:spLocks noChangeArrowheads="1"/>
            </p:cNvSpPr>
            <p:nvPr/>
          </p:nvSpPr>
          <p:spPr bwMode="auto">
            <a:xfrm rot="5400000">
              <a:off x="956" y="3547"/>
              <a:ext cx="240" cy="231"/>
            </a:xfrm>
            <a:prstGeom prst="rect">
              <a:avLst/>
            </a:prstGeom>
            <a:noFill/>
            <a:ln w="9525">
              <a:noFill/>
              <a:miter lim="800000"/>
              <a:headEnd/>
              <a:tailEnd/>
            </a:ln>
            <a:effectLst/>
          </p:spPr>
          <p:txBody>
            <a:bodyPr>
              <a:spAutoFit/>
            </a:bodyPr>
            <a:lstStyle/>
            <a:p>
              <a:pPr>
                <a:spcBef>
                  <a:spcPct val="50000"/>
                </a:spcBef>
              </a:pPr>
              <a:r>
                <a:rPr lang="en-US" b="1" dirty="0">
                  <a:latin typeface="Arial Black" pitchFamily="34" charset="0"/>
                </a:rPr>
                <a:t>E</a:t>
              </a:r>
            </a:p>
          </p:txBody>
        </p:sp>
        <p:sp>
          <p:nvSpPr>
            <p:cNvPr id="812040" name="Text Box 8"/>
            <p:cNvSpPr txBox="1">
              <a:spLocks noChangeArrowheads="1"/>
            </p:cNvSpPr>
            <p:nvPr/>
          </p:nvSpPr>
          <p:spPr bwMode="auto">
            <a:xfrm rot="10800000">
              <a:off x="1248" y="3552"/>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sp>
          <p:nvSpPr>
            <p:cNvPr id="812041" name="Text Box 9"/>
            <p:cNvSpPr txBox="1">
              <a:spLocks noChangeArrowheads="1"/>
            </p:cNvSpPr>
            <p:nvPr/>
          </p:nvSpPr>
          <p:spPr bwMode="auto">
            <a:xfrm rot="16200000">
              <a:off x="1488" y="3561"/>
              <a:ext cx="240" cy="231"/>
            </a:xfrm>
            <a:prstGeom prst="rect">
              <a:avLst/>
            </a:prstGeom>
            <a:noFill/>
            <a:ln w="9525">
              <a:noFill/>
              <a:miter lim="800000"/>
              <a:headEnd/>
              <a:tailEnd/>
            </a:ln>
            <a:effectLst/>
          </p:spPr>
          <p:txBody>
            <a:bodyPr>
              <a:spAutoFit/>
            </a:bodyPr>
            <a:lstStyle/>
            <a:p>
              <a:pPr>
                <a:spcBef>
                  <a:spcPct val="50000"/>
                </a:spcBef>
              </a:pPr>
              <a:r>
                <a:rPr lang="en-US" b="1" dirty="0">
                  <a:latin typeface="Arial Black" pitchFamily="34" charset="0"/>
                </a:rPr>
                <a:t>E</a:t>
              </a:r>
            </a:p>
          </p:txBody>
        </p:sp>
      </p:grpSp>
    </p:spTree>
    <p:custDataLst>
      <p:tags r:id="rId1"/>
    </p:custData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3"/>
          <p:cNvSpPr>
            <a:spLocks noGrp="1"/>
          </p:cNvSpPr>
          <p:nvPr>
            <p:ph type="ftr" sz="quarter" idx="10"/>
          </p:nvPr>
        </p:nvSpPr>
        <p:spPr/>
        <p:txBody>
          <a:bodyPr/>
          <a:lstStyle/>
          <a:p>
            <a:r>
              <a:rPr lang="en-US" dirty="0"/>
              <a:t>OSCER State of the Center Address</a:t>
            </a:r>
          </a:p>
          <a:p>
            <a:r>
              <a:rPr lang="en-US" dirty="0" smtClean="0"/>
              <a:t>Wednesday October 6 2010</a:t>
            </a:r>
            <a:endParaRPr lang="en-US" dirty="0"/>
          </a:p>
        </p:txBody>
      </p:sp>
      <p:sp>
        <p:nvSpPr>
          <p:cNvPr id="7" name="Slide Number Placeholder 4"/>
          <p:cNvSpPr>
            <a:spLocks noGrp="1"/>
          </p:cNvSpPr>
          <p:nvPr>
            <p:ph type="sldNum" sz="quarter" idx="11"/>
          </p:nvPr>
        </p:nvSpPr>
        <p:spPr/>
        <p:txBody>
          <a:bodyPr/>
          <a:lstStyle/>
          <a:p>
            <a:fld id="{55E762E7-22C7-4BE2-B47E-CEC85EF2A253}" type="slidenum">
              <a:rPr lang="en-US"/>
              <a:pPr/>
              <a:t>44</a:t>
            </a:fld>
            <a:endParaRPr lang="en-US"/>
          </a:p>
        </p:txBody>
      </p:sp>
      <p:sp>
        <p:nvSpPr>
          <p:cNvPr id="814082" name="Rectangle 2"/>
          <p:cNvSpPr>
            <a:spLocks noGrp="1" noChangeArrowheads="1"/>
          </p:cNvSpPr>
          <p:nvPr>
            <p:ph type="title"/>
          </p:nvPr>
        </p:nvSpPr>
        <p:spPr/>
        <p:txBody>
          <a:bodyPr/>
          <a:lstStyle/>
          <a:p>
            <a:r>
              <a:rPr lang="en-US"/>
              <a:t>What Does OSCER Do? Rounds</a:t>
            </a:r>
          </a:p>
        </p:txBody>
      </p:sp>
      <p:pic>
        <p:nvPicPr>
          <p:cNvPr id="814083" name="Picture 3" descr="oscer_rounds_20020722"/>
          <p:cNvPicPr>
            <a:picLocks noChangeAspect="1" noChangeArrowheads="1"/>
          </p:cNvPicPr>
          <p:nvPr/>
        </p:nvPicPr>
        <p:blipFill>
          <a:blip r:embed="rId4" cstate="print"/>
          <a:srcRect/>
          <a:stretch>
            <a:fillRect/>
          </a:stretch>
        </p:blipFill>
        <p:spPr bwMode="auto">
          <a:xfrm>
            <a:off x="1143000" y="1266825"/>
            <a:ext cx="6400800" cy="4264025"/>
          </a:xfrm>
          <a:prstGeom prst="rect">
            <a:avLst/>
          </a:prstGeom>
          <a:noFill/>
        </p:spPr>
      </p:pic>
      <p:sp>
        <p:nvSpPr>
          <p:cNvPr id="814084" name="Text Box 4"/>
          <p:cNvSpPr txBox="1">
            <a:spLocks noChangeArrowheads="1"/>
          </p:cNvSpPr>
          <p:nvPr/>
        </p:nvSpPr>
        <p:spPr bwMode="auto">
          <a:xfrm>
            <a:off x="2062163" y="5583238"/>
            <a:ext cx="5060950" cy="531812"/>
          </a:xfrm>
          <a:prstGeom prst="rect">
            <a:avLst/>
          </a:prstGeom>
          <a:noFill/>
          <a:ln w="9525">
            <a:noFill/>
            <a:miter lim="800000"/>
            <a:headEnd/>
            <a:tailEnd/>
          </a:ln>
          <a:effectLst/>
        </p:spPr>
        <p:txBody>
          <a:bodyPr wrap="none">
            <a:spAutoFit/>
          </a:bodyPr>
          <a:lstStyle/>
          <a:p>
            <a:pPr>
              <a:lnSpc>
                <a:spcPct val="60000"/>
              </a:lnSpc>
            </a:pPr>
            <a:r>
              <a:rPr lang="en-US"/>
              <a:t>OU undergrads, grad students, staff and faculty learn</a:t>
            </a:r>
          </a:p>
          <a:p>
            <a:r>
              <a:rPr lang="en-US"/>
              <a:t>how to use supercomputing in their specific research.</a:t>
            </a:r>
          </a:p>
        </p:txBody>
      </p:sp>
      <p:sp>
        <p:nvSpPr>
          <p:cNvPr id="814085" name="Rectangle 5"/>
          <p:cNvSpPr>
            <a:spLocks noChangeArrowheads="1"/>
          </p:cNvSpPr>
          <p:nvPr>
            <p:custDataLst>
              <p:tags r:id="rId2"/>
            </p:custDataLst>
          </p:nvPr>
        </p:nvSpPr>
        <p:spPr bwMode="auto">
          <a:xfrm>
            <a:off x="0" y="0"/>
            <a:ext cx="63500" cy="63500"/>
          </a:xfrm>
          <a:prstGeom prst="rect">
            <a:avLst/>
          </a:prstGeom>
          <a:noFill/>
          <a:ln w="9525">
            <a:noFill/>
            <a:miter lim="800000"/>
            <a:headEnd/>
            <a:tailEnd/>
          </a:ln>
          <a:effectLst/>
        </p:spPr>
        <p:txBody>
          <a:bodyPr wrap="none" anchor="ctr"/>
          <a:lstStyle/>
          <a:p>
            <a:endParaRPr lang="en-US"/>
          </a:p>
        </p:txBody>
      </p:sp>
    </p:spTree>
    <p:custDataLst>
      <p:tags r:id="rId1"/>
    </p:custData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dirty="0"/>
              <a:t>OSCER State of the Center Address</a:t>
            </a:r>
          </a:p>
          <a:p>
            <a:r>
              <a:rPr lang="en-US" dirty="0" smtClean="0"/>
              <a:t>Wednesday October 6 2010</a:t>
            </a:r>
            <a:endParaRPr lang="en-US" dirty="0"/>
          </a:p>
        </p:txBody>
      </p:sp>
      <p:sp>
        <p:nvSpPr>
          <p:cNvPr id="5" name="Slide Number Placeholder 4"/>
          <p:cNvSpPr>
            <a:spLocks noGrp="1"/>
          </p:cNvSpPr>
          <p:nvPr>
            <p:ph type="sldNum" sz="quarter" idx="11"/>
          </p:nvPr>
        </p:nvSpPr>
        <p:spPr/>
        <p:txBody>
          <a:bodyPr/>
          <a:lstStyle/>
          <a:p>
            <a:fld id="{936A9BCC-A133-4775-8E1F-A2F92975E987}" type="slidenum">
              <a:rPr lang="en-US"/>
              <a:pPr/>
              <a:t>45</a:t>
            </a:fld>
            <a:endParaRPr lang="en-US"/>
          </a:p>
        </p:txBody>
      </p:sp>
      <p:sp>
        <p:nvSpPr>
          <p:cNvPr id="815106" name="Rectangle 2"/>
          <p:cNvSpPr>
            <a:spLocks noGrp="1" noChangeArrowheads="1"/>
          </p:cNvSpPr>
          <p:nvPr>
            <p:ph type="title"/>
          </p:nvPr>
        </p:nvSpPr>
        <p:spPr/>
        <p:txBody>
          <a:bodyPr/>
          <a:lstStyle/>
          <a:p>
            <a:r>
              <a:rPr lang="en-US"/>
              <a:t>Research &amp; Teaching: Rounds</a:t>
            </a:r>
          </a:p>
        </p:txBody>
      </p:sp>
      <p:sp>
        <p:nvSpPr>
          <p:cNvPr id="815107" name="Rectangle 3"/>
          <p:cNvSpPr>
            <a:spLocks noGrp="1" noChangeArrowheads="1"/>
          </p:cNvSpPr>
          <p:nvPr>
            <p:ph type="body" idx="1"/>
          </p:nvPr>
        </p:nvSpPr>
        <p:spPr/>
        <p:txBody>
          <a:bodyPr/>
          <a:lstStyle/>
          <a:p>
            <a:pPr>
              <a:buFont typeface="Wingdings" pitchFamily="2" charset="2"/>
              <a:buNone/>
            </a:pPr>
            <a:r>
              <a:rPr lang="en-US" b="1" i="1" u="sng" dirty="0">
                <a:solidFill>
                  <a:schemeClr val="tx2"/>
                </a:solidFill>
              </a:rPr>
              <a:t>Rounds</a:t>
            </a:r>
            <a:r>
              <a:rPr lang="en-US" dirty="0"/>
              <a:t>: interacting regularly with several research groups </a:t>
            </a:r>
          </a:p>
          <a:p>
            <a:r>
              <a:rPr lang="en-US" b="1" u="sng" dirty="0"/>
              <a:t>Brainstorm</a:t>
            </a:r>
            <a:r>
              <a:rPr lang="en-US" dirty="0"/>
              <a:t> ideas for applying supercomputing to the group’s research</a:t>
            </a:r>
          </a:p>
          <a:p>
            <a:r>
              <a:rPr lang="en-US" b="1" u="sng" dirty="0"/>
              <a:t>Code</a:t>
            </a:r>
            <a:r>
              <a:rPr lang="en-US" dirty="0"/>
              <a:t>: design, develop, debug, test, benchmark</a:t>
            </a:r>
          </a:p>
          <a:p>
            <a:r>
              <a:rPr lang="en-US" b="1" u="sng" dirty="0"/>
              <a:t>Learn</a:t>
            </a:r>
            <a:r>
              <a:rPr lang="en-US" dirty="0"/>
              <a:t> new computing environments</a:t>
            </a:r>
          </a:p>
          <a:p>
            <a:r>
              <a:rPr lang="en-US" b="1" u="sng" dirty="0"/>
              <a:t>Write</a:t>
            </a:r>
            <a:r>
              <a:rPr lang="en-US" dirty="0"/>
              <a:t> papers and posters</a:t>
            </a:r>
          </a:p>
          <a:p>
            <a:pPr>
              <a:buFont typeface="Wingdings" pitchFamily="2" charset="2"/>
              <a:buNone/>
            </a:pPr>
            <a:r>
              <a:rPr lang="en-US" dirty="0"/>
              <a:t>Has now evolved into </a:t>
            </a:r>
            <a:r>
              <a:rPr lang="en-US" b="1" u="sng" dirty="0">
                <a:solidFill>
                  <a:schemeClr val="tx2"/>
                </a:solidFill>
              </a:rPr>
              <a:t>supercomputing help sessions</a:t>
            </a:r>
            <a:r>
              <a:rPr lang="en-US" dirty="0"/>
              <a:t>, where many different groups work at the same time.</a:t>
            </a:r>
          </a:p>
        </p:txBody>
      </p:sp>
    </p:spTree>
    <p:custDataLst>
      <p:tags r:id="rId1"/>
    </p:custData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7154" name="Rectangle 2"/>
          <p:cNvSpPr>
            <a:spLocks noGrp="1" noChangeArrowheads="1"/>
          </p:cNvSpPr>
          <p:nvPr>
            <p:ph type="ctrTitle"/>
          </p:nvPr>
        </p:nvSpPr>
        <p:spPr>
          <a:xfrm>
            <a:off x="685800" y="1828800"/>
            <a:ext cx="8153400" cy="1143000"/>
          </a:xfrm>
        </p:spPr>
        <p:txBody>
          <a:bodyPr/>
          <a:lstStyle/>
          <a:p>
            <a:r>
              <a:rPr lang="en-US" sz="6000"/>
              <a:t>OSCER Research</a:t>
            </a:r>
          </a:p>
        </p:txBody>
      </p:sp>
    </p:spTree>
    <p:custDataLst>
      <p:tags r:id="rId1"/>
    </p:custData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dirty="0"/>
              <a:t>OSCER State of the Center Address</a:t>
            </a:r>
          </a:p>
          <a:p>
            <a:r>
              <a:rPr lang="en-US" dirty="0" smtClean="0"/>
              <a:t>Wednesday October 6 2010</a:t>
            </a:r>
            <a:endParaRPr lang="en-US" dirty="0"/>
          </a:p>
        </p:txBody>
      </p:sp>
      <p:sp>
        <p:nvSpPr>
          <p:cNvPr id="5" name="Slide Number Placeholder 4"/>
          <p:cNvSpPr>
            <a:spLocks noGrp="1"/>
          </p:cNvSpPr>
          <p:nvPr>
            <p:ph type="sldNum" sz="quarter" idx="11"/>
          </p:nvPr>
        </p:nvSpPr>
        <p:spPr/>
        <p:txBody>
          <a:bodyPr/>
          <a:lstStyle/>
          <a:p>
            <a:fld id="{8E71C18E-7EAA-49E5-93B3-24A65F89F2A4}" type="slidenum">
              <a:rPr lang="en-US"/>
              <a:pPr/>
              <a:t>47</a:t>
            </a:fld>
            <a:endParaRPr lang="en-US"/>
          </a:p>
        </p:txBody>
      </p:sp>
      <p:sp>
        <p:nvSpPr>
          <p:cNvPr id="818178" name="Rectangle 2"/>
          <p:cNvSpPr>
            <a:spLocks noGrp="1" noChangeArrowheads="1"/>
          </p:cNvSpPr>
          <p:nvPr>
            <p:ph type="title"/>
          </p:nvPr>
        </p:nvSpPr>
        <p:spPr/>
        <p:txBody>
          <a:bodyPr/>
          <a:lstStyle/>
          <a:p>
            <a:r>
              <a:rPr lang="en-US"/>
              <a:t>OSCER Research</a:t>
            </a:r>
          </a:p>
        </p:txBody>
      </p:sp>
      <p:sp>
        <p:nvSpPr>
          <p:cNvPr id="818179" name="Rectangle 3"/>
          <p:cNvSpPr>
            <a:spLocks noGrp="1" noChangeArrowheads="1"/>
          </p:cNvSpPr>
          <p:nvPr>
            <p:ph type="body" idx="1"/>
          </p:nvPr>
        </p:nvSpPr>
        <p:spPr/>
        <p:txBody>
          <a:bodyPr/>
          <a:lstStyle/>
          <a:p>
            <a:r>
              <a:rPr lang="en-US"/>
              <a:t>OSCER’s Approach</a:t>
            </a:r>
          </a:p>
          <a:p>
            <a:r>
              <a:rPr lang="en-US"/>
              <a:t>Rounds</a:t>
            </a:r>
          </a:p>
          <a:p>
            <a:r>
              <a:rPr lang="en-US"/>
              <a:t>Grants</a:t>
            </a:r>
          </a:p>
          <a:p>
            <a:r>
              <a:rPr lang="en-US"/>
              <a:t>Upcoming Initiatives</a:t>
            </a:r>
          </a:p>
        </p:txBody>
      </p:sp>
    </p:spTree>
    <p:custDataLst>
      <p:tags r:id="rId1"/>
    </p:custData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3"/>
          <p:cNvSpPr>
            <a:spLocks noGrp="1"/>
          </p:cNvSpPr>
          <p:nvPr>
            <p:ph type="ftr" sz="quarter" idx="10"/>
          </p:nvPr>
        </p:nvSpPr>
        <p:spPr/>
        <p:txBody>
          <a:bodyPr/>
          <a:lstStyle/>
          <a:p>
            <a:r>
              <a:rPr lang="en-US" dirty="0"/>
              <a:t>OSCER State of the Center Address</a:t>
            </a:r>
          </a:p>
          <a:p>
            <a:r>
              <a:rPr lang="en-US" dirty="0" smtClean="0"/>
              <a:t>Wednesday October 6 2010</a:t>
            </a:r>
            <a:endParaRPr lang="en-US" dirty="0"/>
          </a:p>
        </p:txBody>
      </p:sp>
      <p:sp>
        <p:nvSpPr>
          <p:cNvPr id="7" name="Slide Number Placeholder 4"/>
          <p:cNvSpPr>
            <a:spLocks noGrp="1"/>
          </p:cNvSpPr>
          <p:nvPr>
            <p:ph type="sldNum" sz="quarter" idx="11"/>
          </p:nvPr>
        </p:nvSpPr>
        <p:spPr/>
        <p:txBody>
          <a:bodyPr/>
          <a:lstStyle/>
          <a:p>
            <a:fld id="{A982009C-1AD2-47EC-88FF-0DBA695B1289}" type="slidenum">
              <a:rPr lang="en-US"/>
              <a:pPr/>
              <a:t>48</a:t>
            </a:fld>
            <a:endParaRPr lang="en-US"/>
          </a:p>
        </p:txBody>
      </p:sp>
      <p:sp>
        <p:nvSpPr>
          <p:cNvPr id="819202" name="Rectangle 2"/>
          <p:cNvSpPr>
            <a:spLocks noGrp="1" noChangeArrowheads="1"/>
          </p:cNvSpPr>
          <p:nvPr>
            <p:ph type="title"/>
          </p:nvPr>
        </p:nvSpPr>
        <p:spPr/>
        <p:txBody>
          <a:bodyPr/>
          <a:lstStyle/>
          <a:p>
            <a:r>
              <a:rPr lang="en-US"/>
              <a:t>What Does OSCER Do? Rounds</a:t>
            </a:r>
          </a:p>
        </p:txBody>
      </p:sp>
      <p:pic>
        <p:nvPicPr>
          <p:cNvPr id="819203" name="Picture 3" descr="oscer_rounds_20020722"/>
          <p:cNvPicPr>
            <a:picLocks noChangeAspect="1" noChangeArrowheads="1"/>
          </p:cNvPicPr>
          <p:nvPr/>
        </p:nvPicPr>
        <p:blipFill>
          <a:blip r:embed="rId4" cstate="print"/>
          <a:srcRect/>
          <a:stretch>
            <a:fillRect/>
          </a:stretch>
        </p:blipFill>
        <p:spPr bwMode="auto">
          <a:xfrm>
            <a:off x="1143000" y="1266825"/>
            <a:ext cx="6400800" cy="4264025"/>
          </a:xfrm>
          <a:prstGeom prst="rect">
            <a:avLst/>
          </a:prstGeom>
          <a:noFill/>
        </p:spPr>
      </p:pic>
      <p:sp>
        <p:nvSpPr>
          <p:cNvPr id="819204" name="Text Box 4"/>
          <p:cNvSpPr txBox="1">
            <a:spLocks noChangeArrowheads="1"/>
          </p:cNvSpPr>
          <p:nvPr/>
        </p:nvSpPr>
        <p:spPr bwMode="auto">
          <a:xfrm>
            <a:off x="2062163" y="5583238"/>
            <a:ext cx="5060950" cy="531812"/>
          </a:xfrm>
          <a:prstGeom prst="rect">
            <a:avLst/>
          </a:prstGeom>
          <a:noFill/>
          <a:ln w="9525">
            <a:noFill/>
            <a:miter lim="800000"/>
            <a:headEnd/>
            <a:tailEnd/>
          </a:ln>
          <a:effectLst/>
        </p:spPr>
        <p:txBody>
          <a:bodyPr wrap="none">
            <a:spAutoFit/>
          </a:bodyPr>
          <a:lstStyle/>
          <a:p>
            <a:pPr>
              <a:lnSpc>
                <a:spcPct val="60000"/>
              </a:lnSpc>
            </a:pPr>
            <a:r>
              <a:rPr lang="en-US"/>
              <a:t>OU undergrads, grad students, staff and faculty learn</a:t>
            </a:r>
          </a:p>
          <a:p>
            <a:r>
              <a:rPr lang="en-US"/>
              <a:t>how to use supercomputing in their specific research.</a:t>
            </a:r>
          </a:p>
        </p:txBody>
      </p:sp>
      <p:sp>
        <p:nvSpPr>
          <p:cNvPr id="819205" name="Rectangle 5"/>
          <p:cNvSpPr>
            <a:spLocks noChangeArrowheads="1"/>
          </p:cNvSpPr>
          <p:nvPr>
            <p:custDataLst>
              <p:tags r:id="rId2"/>
            </p:custDataLst>
          </p:nvPr>
        </p:nvSpPr>
        <p:spPr bwMode="auto">
          <a:xfrm>
            <a:off x="0" y="0"/>
            <a:ext cx="63500" cy="63500"/>
          </a:xfrm>
          <a:prstGeom prst="rect">
            <a:avLst/>
          </a:prstGeom>
          <a:noFill/>
          <a:ln w="9525">
            <a:noFill/>
            <a:miter lim="800000"/>
            <a:headEnd/>
            <a:tailEnd/>
          </a:ln>
          <a:effectLst/>
        </p:spPr>
        <p:txBody>
          <a:bodyPr wrap="none" anchor="ctr"/>
          <a:lstStyle/>
          <a:p>
            <a:endParaRPr lang="en-US"/>
          </a:p>
        </p:txBody>
      </p:sp>
    </p:spTree>
    <p:custDataLst>
      <p:tags r:id="rId1"/>
    </p:custData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dirty="0"/>
              <a:t>OSCER State of the Center Address</a:t>
            </a:r>
          </a:p>
          <a:p>
            <a:r>
              <a:rPr lang="en-US" dirty="0" smtClean="0"/>
              <a:t>Wednesday October 6 2010</a:t>
            </a:r>
            <a:endParaRPr lang="en-US" dirty="0"/>
          </a:p>
        </p:txBody>
      </p:sp>
      <p:sp>
        <p:nvSpPr>
          <p:cNvPr id="5" name="Slide Number Placeholder 4"/>
          <p:cNvSpPr>
            <a:spLocks noGrp="1"/>
          </p:cNvSpPr>
          <p:nvPr>
            <p:ph type="sldNum" sz="quarter" idx="11"/>
          </p:nvPr>
        </p:nvSpPr>
        <p:spPr/>
        <p:txBody>
          <a:bodyPr/>
          <a:lstStyle/>
          <a:p>
            <a:fld id="{83BF535F-4AB6-4309-864E-F5BCF625CD24}" type="slidenum">
              <a:rPr lang="en-US"/>
              <a:pPr/>
              <a:t>49</a:t>
            </a:fld>
            <a:endParaRPr lang="en-US"/>
          </a:p>
        </p:txBody>
      </p:sp>
      <p:sp>
        <p:nvSpPr>
          <p:cNvPr id="820226" name="Rectangle 2"/>
          <p:cNvSpPr>
            <a:spLocks noGrp="1" noChangeArrowheads="1"/>
          </p:cNvSpPr>
          <p:nvPr>
            <p:ph type="title"/>
          </p:nvPr>
        </p:nvSpPr>
        <p:spPr/>
        <p:txBody>
          <a:bodyPr/>
          <a:lstStyle/>
          <a:p>
            <a:r>
              <a:rPr lang="en-US"/>
              <a:t>Research: OSCER’s Approach</a:t>
            </a:r>
          </a:p>
        </p:txBody>
      </p:sp>
      <p:sp>
        <p:nvSpPr>
          <p:cNvPr id="820227" name="Rectangle 3"/>
          <p:cNvSpPr>
            <a:spLocks noGrp="1" noChangeArrowheads="1"/>
          </p:cNvSpPr>
          <p:nvPr>
            <p:ph type="body" idx="1"/>
          </p:nvPr>
        </p:nvSpPr>
        <p:spPr/>
        <p:txBody>
          <a:bodyPr/>
          <a:lstStyle/>
          <a:p>
            <a:r>
              <a:rPr lang="en-US" b="1" u="sng" dirty="0">
                <a:solidFill>
                  <a:schemeClr val="hlink"/>
                </a:solidFill>
              </a:rPr>
              <a:t>Typically</a:t>
            </a:r>
            <a:r>
              <a:rPr lang="en-US" dirty="0"/>
              <a:t>, supercomputing centers provide resources and have in-house application groups, but </a:t>
            </a:r>
            <a:r>
              <a:rPr lang="en-US" b="1" u="sng" dirty="0">
                <a:solidFill>
                  <a:schemeClr val="hlink"/>
                </a:solidFill>
              </a:rPr>
              <a:t>most users are more or less on their own</a:t>
            </a:r>
            <a:r>
              <a:rPr lang="en-US" dirty="0"/>
              <a:t>.</a:t>
            </a:r>
          </a:p>
          <a:p>
            <a:r>
              <a:rPr lang="en-US" dirty="0"/>
              <a:t>OSCER’s </a:t>
            </a:r>
            <a:r>
              <a:rPr lang="en-US" dirty="0" smtClean="0"/>
              <a:t>approach: </a:t>
            </a:r>
            <a:r>
              <a:rPr lang="en-US" dirty="0"/>
              <a:t>we </a:t>
            </a:r>
            <a:r>
              <a:rPr lang="en-US" b="1" u="sng" dirty="0">
                <a:solidFill>
                  <a:schemeClr val="tx2"/>
                </a:solidFill>
              </a:rPr>
              <a:t>partner directly</a:t>
            </a:r>
            <a:r>
              <a:rPr lang="en-US" dirty="0">
                <a:solidFill>
                  <a:schemeClr val="tx2"/>
                </a:solidFill>
              </a:rPr>
              <a:t> </a:t>
            </a:r>
            <a:r>
              <a:rPr lang="en-US" dirty="0"/>
              <a:t>with research teams, providing supercomputing expertise to help their research move forward faster (</a:t>
            </a:r>
            <a:r>
              <a:rPr lang="en-US" b="1" u="sng" dirty="0">
                <a:solidFill>
                  <a:schemeClr val="folHlink"/>
                </a:solidFill>
              </a:rPr>
              <a:t>rounds</a:t>
            </a:r>
            <a:r>
              <a:rPr lang="en-US" dirty="0"/>
              <a:t>).</a:t>
            </a:r>
            <a:endParaRPr lang="en-US" dirty="0">
              <a:solidFill>
                <a:srgbClr val="009900"/>
              </a:solidFill>
            </a:endParaRPr>
          </a:p>
          <a:p>
            <a:r>
              <a:rPr lang="en-US" dirty="0"/>
              <a:t>This way, OSCER has a stake in each team’s success, and each team has a stake in OSCER’s success.</a:t>
            </a:r>
          </a:p>
        </p:txBody>
      </p:sp>
    </p:spTree>
    <p:custDataLst>
      <p:tags r:id="rId1"/>
    </p:custData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dirty="0"/>
              <a:t>OSCER State of the Center Address</a:t>
            </a:r>
          </a:p>
          <a:p>
            <a:r>
              <a:rPr lang="en-US" dirty="0" smtClean="0"/>
              <a:t>Wednesday October 6 2010</a:t>
            </a:r>
            <a:endParaRPr lang="en-US" dirty="0"/>
          </a:p>
        </p:txBody>
      </p:sp>
      <p:sp>
        <p:nvSpPr>
          <p:cNvPr id="5" name="Slide Number Placeholder 4"/>
          <p:cNvSpPr>
            <a:spLocks noGrp="1"/>
          </p:cNvSpPr>
          <p:nvPr>
            <p:ph type="sldNum" sz="quarter" idx="11"/>
          </p:nvPr>
        </p:nvSpPr>
        <p:spPr/>
        <p:txBody>
          <a:bodyPr/>
          <a:lstStyle/>
          <a:p>
            <a:fld id="{5EB3B831-6E3B-45DD-9AB5-F70D8EDFC622}" type="slidenum">
              <a:rPr lang="en-US"/>
              <a:pPr/>
              <a:t>50</a:t>
            </a:fld>
            <a:endParaRPr lang="en-US"/>
          </a:p>
        </p:txBody>
      </p:sp>
      <p:sp>
        <p:nvSpPr>
          <p:cNvPr id="821250" name="Rectangle 2"/>
          <p:cNvSpPr>
            <a:spLocks noGrp="1" noChangeArrowheads="1"/>
          </p:cNvSpPr>
          <p:nvPr>
            <p:ph type="title"/>
          </p:nvPr>
        </p:nvSpPr>
        <p:spPr/>
        <p:txBody>
          <a:bodyPr/>
          <a:lstStyle/>
          <a:p>
            <a:r>
              <a:rPr lang="en-US"/>
              <a:t>Research &amp; Teaching: Rounds</a:t>
            </a:r>
          </a:p>
        </p:txBody>
      </p:sp>
      <p:sp>
        <p:nvSpPr>
          <p:cNvPr id="821251" name="Rectangle 3"/>
          <p:cNvSpPr>
            <a:spLocks noGrp="1" noChangeArrowheads="1"/>
          </p:cNvSpPr>
          <p:nvPr>
            <p:ph type="body" idx="1"/>
          </p:nvPr>
        </p:nvSpPr>
        <p:spPr/>
        <p:txBody>
          <a:bodyPr/>
          <a:lstStyle/>
          <a:p>
            <a:pPr>
              <a:buFont typeface="Wingdings" pitchFamily="2" charset="2"/>
              <a:buNone/>
            </a:pPr>
            <a:r>
              <a:rPr lang="en-US" b="1" i="1" u="sng" dirty="0">
                <a:solidFill>
                  <a:schemeClr val="tx2"/>
                </a:solidFill>
              </a:rPr>
              <a:t>Rounds</a:t>
            </a:r>
            <a:r>
              <a:rPr lang="en-US" dirty="0"/>
              <a:t>: interacting regularly with several research groups </a:t>
            </a:r>
          </a:p>
          <a:p>
            <a:r>
              <a:rPr lang="en-US" b="1" u="sng" dirty="0"/>
              <a:t>Brainstorm</a:t>
            </a:r>
            <a:r>
              <a:rPr lang="en-US" dirty="0"/>
              <a:t> ideas for applying supercomputing to the group’s research</a:t>
            </a:r>
          </a:p>
          <a:p>
            <a:r>
              <a:rPr lang="en-US" b="1" u="sng" dirty="0"/>
              <a:t>Code</a:t>
            </a:r>
            <a:r>
              <a:rPr lang="en-US" dirty="0"/>
              <a:t>: design, develop, debug, test, benchmark</a:t>
            </a:r>
          </a:p>
          <a:p>
            <a:r>
              <a:rPr lang="en-US" b="1" u="sng" dirty="0"/>
              <a:t>Learn</a:t>
            </a:r>
            <a:r>
              <a:rPr lang="en-US" dirty="0"/>
              <a:t> new computing environments</a:t>
            </a:r>
          </a:p>
          <a:p>
            <a:r>
              <a:rPr lang="en-US" b="1" u="sng" dirty="0"/>
              <a:t>Write</a:t>
            </a:r>
            <a:r>
              <a:rPr lang="en-US" dirty="0"/>
              <a:t> papers and posters</a:t>
            </a:r>
          </a:p>
          <a:p>
            <a:pPr>
              <a:buFont typeface="Wingdings" pitchFamily="2" charset="2"/>
              <a:buNone/>
            </a:pPr>
            <a:r>
              <a:rPr lang="en-US" dirty="0"/>
              <a:t>Has now evolved into </a:t>
            </a:r>
            <a:r>
              <a:rPr lang="en-US" b="1" u="sng" dirty="0">
                <a:solidFill>
                  <a:schemeClr val="tx2"/>
                </a:solidFill>
              </a:rPr>
              <a:t>supercomputing help sessions</a:t>
            </a:r>
            <a:r>
              <a:rPr lang="en-US" dirty="0"/>
              <a:t>, where many different groups work at the same time.</a:t>
            </a:r>
          </a:p>
        </p:txBody>
      </p:sp>
    </p:spTree>
    <p:custDataLst>
      <p:tags r:id="rId1"/>
    </p:custData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dirty="0"/>
              <a:t>OSCER State of the Center Address</a:t>
            </a:r>
          </a:p>
          <a:p>
            <a:r>
              <a:rPr lang="en-US" dirty="0" smtClean="0"/>
              <a:t>Wednesday October 6 2010</a:t>
            </a:r>
            <a:endParaRPr lang="en-US" dirty="0"/>
          </a:p>
        </p:txBody>
      </p:sp>
      <p:sp>
        <p:nvSpPr>
          <p:cNvPr id="5" name="Slide Number Placeholder 4"/>
          <p:cNvSpPr>
            <a:spLocks noGrp="1"/>
          </p:cNvSpPr>
          <p:nvPr>
            <p:ph type="sldNum" sz="quarter" idx="11"/>
          </p:nvPr>
        </p:nvSpPr>
        <p:spPr/>
        <p:txBody>
          <a:bodyPr/>
          <a:lstStyle/>
          <a:p>
            <a:fld id="{DD81D03E-27E2-42C3-9FD8-F974B1618AF2}" type="slidenum">
              <a:rPr lang="en-US"/>
              <a:pPr/>
              <a:t>51</a:t>
            </a:fld>
            <a:endParaRPr lang="en-US"/>
          </a:p>
        </p:txBody>
      </p:sp>
      <p:sp>
        <p:nvSpPr>
          <p:cNvPr id="822274" name="Rectangle 2"/>
          <p:cNvSpPr>
            <a:spLocks noGrp="1" noChangeArrowheads="1"/>
          </p:cNvSpPr>
          <p:nvPr>
            <p:ph type="title"/>
          </p:nvPr>
        </p:nvSpPr>
        <p:spPr/>
        <p:txBody>
          <a:bodyPr/>
          <a:lstStyle/>
          <a:p>
            <a:r>
              <a:rPr lang="en-US"/>
              <a:t>Research: Grant Proposals</a:t>
            </a:r>
          </a:p>
        </p:txBody>
      </p:sp>
      <p:sp>
        <p:nvSpPr>
          <p:cNvPr id="822275" name="Rectangle 3"/>
          <p:cNvSpPr>
            <a:spLocks noGrp="1" noChangeArrowheads="1"/>
          </p:cNvSpPr>
          <p:nvPr>
            <p:ph type="body" idx="1"/>
          </p:nvPr>
        </p:nvSpPr>
        <p:spPr/>
        <p:txBody>
          <a:bodyPr/>
          <a:lstStyle/>
          <a:p>
            <a:pPr>
              <a:lnSpc>
                <a:spcPct val="90000"/>
              </a:lnSpc>
            </a:pPr>
            <a:r>
              <a:rPr lang="en-US"/>
              <a:t>OSCER provides text not only about resources but especially about education and research efforts (workshops, rounds, etc).</a:t>
            </a:r>
          </a:p>
          <a:p>
            <a:pPr>
              <a:lnSpc>
                <a:spcPct val="90000"/>
              </a:lnSpc>
            </a:pPr>
            <a:r>
              <a:rPr lang="en-US"/>
              <a:t>Faculty write in small amount of money for:</a:t>
            </a:r>
          </a:p>
          <a:p>
            <a:pPr lvl="1">
              <a:lnSpc>
                <a:spcPct val="90000"/>
              </a:lnSpc>
            </a:pPr>
            <a:r>
              <a:rPr lang="en-US"/>
              <a:t>funding of small pieces of OSCER personnel;</a:t>
            </a:r>
          </a:p>
          <a:p>
            <a:pPr lvl="1">
              <a:lnSpc>
                <a:spcPct val="90000"/>
              </a:lnSpc>
            </a:pPr>
            <a:r>
              <a:rPr lang="en-US"/>
              <a:t>storage (disk, tape);</a:t>
            </a:r>
          </a:p>
          <a:p>
            <a:pPr lvl="1">
              <a:lnSpc>
                <a:spcPct val="90000"/>
              </a:lnSpc>
            </a:pPr>
            <a:r>
              <a:rPr lang="en-US"/>
              <a:t>special purpose software.</a:t>
            </a:r>
          </a:p>
          <a:p>
            <a:pPr>
              <a:lnSpc>
                <a:spcPct val="90000"/>
              </a:lnSpc>
            </a:pPr>
            <a:r>
              <a:rPr lang="en-US"/>
              <a:t>In many cases, OSCER works with faculty on developing and preparing proposals.</a:t>
            </a:r>
          </a:p>
          <a:p>
            <a:pPr>
              <a:lnSpc>
                <a:spcPct val="90000"/>
              </a:lnSpc>
            </a:pPr>
            <a:r>
              <a:rPr lang="en-US"/>
              <a:t>OSCER has a </a:t>
            </a:r>
            <a:r>
              <a:rPr lang="en-US" b="1" u="sng"/>
              <a:t>line item</a:t>
            </a:r>
            <a:r>
              <a:rPr lang="en-US"/>
              <a:t> in the OU proposal web form that all new proposals have to fill out.</a:t>
            </a:r>
          </a:p>
          <a:p>
            <a:pPr>
              <a:lnSpc>
                <a:spcPct val="90000"/>
              </a:lnSpc>
            </a:pPr>
            <a:endParaRPr lang="en-US"/>
          </a:p>
        </p:txBody>
      </p:sp>
    </p:spTree>
    <p:custDataLst>
      <p:tags r:id="rId1"/>
    </p:custData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dirty="0"/>
              <a:t>OSCER State of the Center Address</a:t>
            </a:r>
          </a:p>
          <a:p>
            <a:r>
              <a:rPr lang="en-US" dirty="0" smtClean="0"/>
              <a:t>Wednesday October 6 2010</a:t>
            </a:r>
            <a:endParaRPr lang="en-US" dirty="0"/>
          </a:p>
        </p:txBody>
      </p:sp>
      <p:sp>
        <p:nvSpPr>
          <p:cNvPr id="5" name="Slide Number Placeholder 4"/>
          <p:cNvSpPr>
            <a:spLocks noGrp="1"/>
          </p:cNvSpPr>
          <p:nvPr>
            <p:ph type="sldNum" sz="quarter" idx="11"/>
          </p:nvPr>
        </p:nvSpPr>
        <p:spPr/>
        <p:txBody>
          <a:bodyPr/>
          <a:lstStyle/>
          <a:p>
            <a:fld id="{13C15546-7CCF-4F53-85A9-957035C2B08A}" type="slidenum">
              <a:rPr lang="en-US"/>
              <a:pPr/>
              <a:t>52</a:t>
            </a:fld>
            <a:endParaRPr lang="en-US"/>
          </a:p>
        </p:txBody>
      </p:sp>
      <p:sp>
        <p:nvSpPr>
          <p:cNvPr id="876546" name="Rectangle 2"/>
          <p:cNvSpPr>
            <a:spLocks noGrp="1" noChangeArrowheads="1"/>
          </p:cNvSpPr>
          <p:nvPr>
            <p:ph type="title"/>
          </p:nvPr>
        </p:nvSpPr>
        <p:spPr/>
        <p:txBody>
          <a:bodyPr/>
          <a:lstStyle/>
          <a:p>
            <a:r>
              <a:rPr lang="en-US" sz="3600" dirty="0"/>
              <a:t>Spring Storm Experiment </a:t>
            </a:r>
            <a:r>
              <a:rPr lang="en-US" sz="3600" dirty="0" smtClean="0"/>
              <a:t>2010</a:t>
            </a:r>
            <a:endParaRPr lang="en-US" sz="3600" dirty="0"/>
          </a:p>
        </p:txBody>
      </p:sp>
      <p:sp>
        <p:nvSpPr>
          <p:cNvPr id="876547" name="Rectangle 3"/>
          <p:cNvSpPr>
            <a:spLocks noGrp="1" noChangeArrowheads="1"/>
          </p:cNvSpPr>
          <p:nvPr>
            <p:ph type="body" idx="1"/>
          </p:nvPr>
        </p:nvSpPr>
        <p:spPr/>
        <p:txBody>
          <a:bodyPr/>
          <a:lstStyle/>
          <a:p>
            <a:pPr>
              <a:buFont typeface="Wingdings" pitchFamily="2" charset="2"/>
              <a:buNone/>
            </a:pPr>
            <a:r>
              <a:rPr lang="en-US" dirty="0"/>
              <a:t>As usual, OSCER played a major role in the Spring Storm Experiment, which involved the Center for Analysis &amp; Prediction of Storms, the NOAA Storm Prediction Center, </a:t>
            </a:r>
            <a:r>
              <a:rPr lang="en-US" dirty="0" smtClean="0"/>
              <a:t>Oak </a:t>
            </a:r>
            <a:r>
              <a:rPr lang="en-US" dirty="0"/>
              <a:t>Ridge National Laboratory, and others.</a:t>
            </a:r>
          </a:p>
          <a:p>
            <a:pPr>
              <a:buFont typeface="Wingdings" pitchFamily="2" charset="2"/>
              <a:buNone/>
            </a:pPr>
            <a:r>
              <a:rPr lang="en-US" dirty="0"/>
              <a:t>We were the primary HPC provider for the part of the project run by the Center for Collaborative Adaptive Sensing of the Atmosphere (CASA).</a:t>
            </a:r>
          </a:p>
          <a:p>
            <a:pPr>
              <a:buFont typeface="Wingdings" pitchFamily="2" charset="2"/>
              <a:buNone/>
            </a:pPr>
            <a:r>
              <a:rPr lang="en-US" dirty="0"/>
              <a:t>This project consumed </a:t>
            </a:r>
            <a:r>
              <a:rPr lang="en-US" dirty="0" smtClean="0"/>
              <a:t>20-60% </a:t>
            </a:r>
            <a:r>
              <a:rPr lang="en-US" dirty="0"/>
              <a:t>of </a:t>
            </a:r>
            <a:r>
              <a:rPr lang="en-US" dirty="0" smtClean="0"/>
              <a:t>Sooner every day </a:t>
            </a:r>
            <a:r>
              <a:rPr lang="en-US" dirty="0"/>
              <a:t>for 3 months.</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High Energy Physics</a:t>
            </a:r>
            <a:endParaRPr lang="en-US" dirty="0"/>
          </a:p>
        </p:txBody>
      </p:sp>
      <p:sp>
        <p:nvSpPr>
          <p:cNvPr id="3" name="Content Placeholder 2"/>
          <p:cNvSpPr>
            <a:spLocks noGrp="1"/>
          </p:cNvSpPr>
          <p:nvPr>
            <p:ph idx="1"/>
          </p:nvPr>
        </p:nvSpPr>
        <p:spPr/>
        <p:txBody>
          <a:bodyPr/>
          <a:lstStyle/>
          <a:p>
            <a:r>
              <a:rPr lang="en-US" u="sng" dirty="0" err="1" smtClean="0"/>
              <a:t>Dzero</a:t>
            </a:r>
            <a:r>
              <a:rPr lang="en-US" u="sng" dirty="0" smtClean="0"/>
              <a:t> project</a:t>
            </a:r>
            <a:r>
              <a:rPr lang="en-US" dirty="0" smtClean="0"/>
              <a:t>: #1 most productive US academic site, 2010</a:t>
            </a:r>
          </a:p>
          <a:p>
            <a:r>
              <a:rPr lang="en-US" u="sng" dirty="0" smtClean="0"/>
              <a:t>ATLAS project</a:t>
            </a:r>
            <a:r>
              <a:rPr lang="en-US" dirty="0" smtClean="0"/>
              <a:t>: #5 most productive US academic site, 2010</a:t>
            </a:r>
            <a:endParaRPr lang="en-US" dirty="0"/>
          </a:p>
        </p:txBody>
      </p:sp>
      <p:sp>
        <p:nvSpPr>
          <p:cNvPr id="4" name="Footer Placeholder 3"/>
          <p:cNvSpPr>
            <a:spLocks noGrp="1"/>
          </p:cNvSpPr>
          <p:nvPr>
            <p:ph type="ftr" sz="quarter" idx="10"/>
          </p:nvPr>
        </p:nvSpPr>
        <p:spPr/>
        <p:txBody>
          <a:bodyPr/>
          <a:lstStyle/>
          <a:p>
            <a:r>
              <a:rPr lang="en-US" smtClean="0"/>
              <a:t>OSCER State of the Center Address</a:t>
            </a:r>
          </a:p>
          <a:p>
            <a:r>
              <a:rPr lang="en-US" smtClean="0"/>
              <a:t>Wednesday October 6 2010</a:t>
            </a:r>
            <a:endParaRPr lang="en-US" dirty="0"/>
          </a:p>
        </p:txBody>
      </p:sp>
      <p:sp>
        <p:nvSpPr>
          <p:cNvPr id="5" name="Slide Number Placeholder 4"/>
          <p:cNvSpPr>
            <a:spLocks noGrp="1"/>
          </p:cNvSpPr>
          <p:nvPr>
            <p:ph type="sldNum" sz="quarter" idx="11"/>
          </p:nvPr>
        </p:nvSpPr>
        <p:spPr/>
        <p:txBody>
          <a:bodyPr/>
          <a:lstStyle/>
          <a:p>
            <a:fld id="{AF6A6519-C07D-4AAA-9C6E-86D05C1805BF}" type="slidenum">
              <a:rPr lang="en-US" smtClean="0"/>
              <a:pPr/>
              <a:t>53</a:t>
            </a:fld>
            <a:endParaRPr lang="en-US"/>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Footer Placeholder 4"/>
          <p:cNvSpPr>
            <a:spLocks noGrp="1"/>
          </p:cNvSpPr>
          <p:nvPr>
            <p:ph type="ftr" sz="quarter" idx="10"/>
          </p:nvPr>
        </p:nvSpPr>
        <p:spPr/>
        <p:txBody>
          <a:bodyPr/>
          <a:lstStyle/>
          <a:p>
            <a:r>
              <a:rPr lang="en-US" dirty="0"/>
              <a:t>OSCER State of the Center Address</a:t>
            </a:r>
          </a:p>
          <a:p>
            <a:r>
              <a:rPr lang="en-US" dirty="0" smtClean="0"/>
              <a:t>Wednesday October 6 2010</a:t>
            </a:r>
            <a:endParaRPr lang="en-US" dirty="0"/>
          </a:p>
        </p:txBody>
      </p:sp>
      <p:sp>
        <p:nvSpPr>
          <p:cNvPr id="13" name="Slide Number Placeholder 5"/>
          <p:cNvSpPr>
            <a:spLocks noGrp="1"/>
          </p:cNvSpPr>
          <p:nvPr>
            <p:ph type="sldNum" sz="quarter" idx="11"/>
          </p:nvPr>
        </p:nvSpPr>
        <p:spPr/>
        <p:txBody>
          <a:bodyPr/>
          <a:lstStyle/>
          <a:p>
            <a:fld id="{8A817468-1DA3-4F0D-AAD2-F80D2E533068}" type="slidenum">
              <a:rPr lang="en-US"/>
              <a:pPr/>
              <a:t>54</a:t>
            </a:fld>
            <a:endParaRPr lang="en-US"/>
          </a:p>
        </p:txBody>
      </p:sp>
      <p:sp>
        <p:nvSpPr>
          <p:cNvPr id="926722" name="Rectangle 2"/>
          <p:cNvSpPr>
            <a:spLocks noGrp="1" noChangeArrowheads="1"/>
          </p:cNvSpPr>
          <p:nvPr>
            <p:ph type="title"/>
          </p:nvPr>
        </p:nvSpPr>
        <p:spPr/>
        <p:txBody>
          <a:bodyPr/>
          <a:lstStyle/>
          <a:p>
            <a:r>
              <a:rPr lang="en-US"/>
              <a:t>External Research Grants</a:t>
            </a:r>
          </a:p>
        </p:txBody>
      </p:sp>
      <p:sp>
        <p:nvSpPr>
          <p:cNvPr id="926723" name="Rectangle 3"/>
          <p:cNvSpPr>
            <a:spLocks noGrp="1" noChangeArrowheads="1"/>
          </p:cNvSpPr>
          <p:nvPr>
            <p:ph type="body" sz="half" idx="1"/>
          </p:nvPr>
        </p:nvSpPr>
        <p:spPr>
          <a:xfrm>
            <a:off x="533400" y="1219200"/>
            <a:ext cx="4267200" cy="4495800"/>
          </a:xfrm>
        </p:spPr>
        <p:txBody>
          <a:bodyPr/>
          <a:lstStyle/>
          <a:p>
            <a:pPr>
              <a:lnSpc>
                <a:spcPct val="80000"/>
              </a:lnSpc>
              <a:buClr>
                <a:schemeClr val="tx1"/>
              </a:buClr>
              <a:buSzTx/>
              <a:buFont typeface="Wingdings" pitchFamily="2" charset="2"/>
              <a:buAutoNum type="arabicPeriod"/>
            </a:pPr>
            <a:r>
              <a:rPr lang="en-US" sz="1250" dirty="0" smtClean="0"/>
              <a:t>H. Neeman, D. Brunson (OSU), J. Deaton (</a:t>
            </a:r>
            <a:r>
              <a:rPr lang="en-US" sz="1250" dirty="0" err="1" smtClean="0"/>
              <a:t>OneNet</a:t>
            </a:r>
            <a:r>
              <a:rPr lang="en-US" sz="1250" dirty="0" smtClean="0"/>
              <a:t>), J. He (Noble Foundation), D. </a:t>
            </a:r>
            <a:r>
              <a:rPr lang="en-US" sz="1250" dirty="0" err="1" smtClean="0"/>
              <a:t>Schoenefeld</a:t>
            </a:r>
            <a:r>
              <a:rPr lang="en-US" sz="1250" dirty="0" smtClean="0"/>
              <a:t> (TU), J. Snow (Langston U), M. Strauss (OU), X. Xiao (OU), M. </a:t>
            </a:r>
            <a:r>
              <a:rPr lang="en-US" sz="1250" dirty="0" err="1" smtClean="0"/>
              <a:t>Xue</a:t>
            </a:r>
            <a:r>
              <a:rPr lang="en-US" sz="1250" dirty="0" smtClean="0"/>
              <a:t> (OU), “Oklahoma Optical Initiative,” NSF, $1.17M</a:t>
            </a:r>
          </a:p>
          <a:p>
            <a:pPr>
              <a:lnSpc>
                <a:spcPct val="80000"/>
              </a:lnSpc>
              <a:buClr>
                <a:schemeClr val="tx1"/>
              </a:buClr>
              <a:buSzTx/>
              <a:buFont typeface="Wingdings" pitchFamily="2" charset="2"/>
              <a:buAutoNum type="arabicPeriod"/>
            </a:pPr>
            <a:r>
              <a:rPr lang="en-US" sz="1250" dirty="0" smtClean="0"/>
              <a:t>H. Neeman, M. Jensen, M. Strauss, X. Xiao, M. </a:t>
            </a:r>
            <a:r>
              <a:rPr lang="en-US" sz="1250" dirty="0" err="1" smtClean="0"/>
              <a:t>Xue</a:t>
            </a:r>
            <a:r>
              <a:rPr lang="en-US" sz="1250" dirty="0" smtClean="0"/>
              <a:t>, E. Baron, K. </a:t>
            </a:r>
            <a:r>
              <a:rPr lang="en-US" sz="1250" dirty="0" err="1" smtClean="0"/>
              <a:t>Dresback</a:t>
            </a:r>
            <a:r>
              <a:rPr lang="en-US" sz="1250" dirty="0" smtClean="0"/>
              <a:t>, R. </a:t>
            </a:r>
            <a:r>
              <a:rPr lang="en-US" sz="1250" dirty="0" err="1" smtClean="0"/>
              <a:t>Kolar</a:t>
            </a:r>
            <a:r>
              <a:rPr lang="en-US" sz="1250" dirty="0" smtClean="0"/>
              <a:t>, A. McGovern, R. Palmer, D. </a:t>
            </a:r>
            <a:r>
              <a:rPr lang="en-US" sz="1250" dirty="0" err="1" smtClean="0"/>
              <a:t>Papavassiliou</a:t>
            </a:r>
            <a:r>
              <a:rPr lang="en-US" sz="1250" dirty="0" smtClean="0"/>
              <a:t>, H. </a:t>
            </a:r>
            <a:r>
              <a:rPr lang="en-US" sz="1250" dirty="0" err="1" smtClean="0"/>
              <a:t>Severini</a:t>
            </a:r>
            <a:r>
              <a:rPr lang="en-US" sz="1250" dirty="0" smtClean="0"/>
              <a:t>, P. </a:t>
            </a:r>
            <a:r>
              <a:rPr lang="en-US" sz="1250" dirty="0" err="1" smtClean="0"/>
              <a:t>Skubic</a:t>
            </a:r>
            <a:r>
              <a:rPr lang="en-US" sz="1250" dirty="0" smtClean="0"/>
              <a:t>, T. </a:t>
            </a:r>
            <a:r>
              <a:rPr lang="en-US" sz="1250" dirty="0" err="1" smtClean="0"/>
              <a:t>Trafalis</a:t>
            </a:r>
            <a:r>
              <a:rPr lang="en-US" sz="1250" dirty="0" smtClean="0"/>
              <a:t>, M. Wenger, R. Wheeler (Duquesne U), “MRI: Acquisition of Extensible Petascale Storage for Data Intensive Research,” NSF, $793K</a:t>
            </a:r>
          </a:p>
          <a:p>
            <a:pPr>
              <a:lnSpc>
                <a:spcPct val="80000"/>
              </a:lnSpc>
              <a:buClr>
                <a:schemeClr val="tx1"/>
              </a:buClr>
              <a:buSzTx/>
              <a:buFont typeface="Wingdings" pitchFamily="2" charset="2"/>
              <a:buAutoNum type="arabicPeriod"/>
            </a:pPr>
            <a:r>
              <a:rPr lang="en-US" sz="1250" dirty="0" smtClean="0"/>
              <a:t>D. </a:t>
            </a:r>
            <a:r>
              <a:rPr lang="en-US" sz="1250" dirty="0" err="1" smtClean="0"/>
              <a:t>Resasco</a:t>
            </a:r>
            <a:r>
              <a:rPr lang="en-US" sz="1250" dirty="0" smtClean="0"/>
              <a:t>, J. Harwell, F. </a:t>
            </a:r>
            <a:r>
              <a:rPr lang="en-US" sz="1250" dirty="0" err="1" smtClean="0"/>
              <a:t>Jentoft</a:t>
            </a:r>
            <a:r>
              <a:rPr lang="en-US" sz="1250" dirty="0" smtClean="0"/>
              <a:t>, K. </a:t>
            </a:r>
            <a:r>
              <a:rPr lang="en-US" sz="1250" dirty="0" err="1" smtClean="0"/>
              <a:t>Gasem</a:t>
            </a:r>
            <a:r>
              <a:rPr lang="en-US" sz="1250" dirty="0" smtClean="0"/>
              <a:t>, S. Wang, “Center for Interfacial Reaction Engineering (CIRE),” DOE EPSCoR, $3M ($2M OU)</a:t>
            </a:r>
          </a:p>
          <a:p>
            <a:pPr>
              <a:lnSpc>
                <a:spcPct val="80000"/>
              </a:lnSpc>
              <a:buClr>
                <a:schemeClr val="tx1"/>
              </a:buClr>
              <a:buSzTx/>
              <a:buFont typeface="Wingdings" pitchFamily="2" charset="2"/>
              <a:buAutoNum type="arabicPeriod"/>
            </a:pPr>
            <a:r>
              <a:rPr lang="en-US" sz="1250" dirty="0" smtClean="0"/>
              <a:t>P. </a:t>
            </a:r>
            <a:r>
              <a:rPr lang="en-US" sz="1250" dirty="0" err="1" smtClean="0"/>
              <a:t>Skubic</a:t>
            </a:r>
            <a:r>
              <a:rPr lang="en-US" sz="1250" dirty="0" smtClean="0"/>
              <a:t>, M. Strauss, B. Abbott, P. Gutierrez, “Experimental Physics Investigations Using Colliding Beam Detectors at </a:t>
            </a:r>
            <a:r>
              <a:rPr lang="en-US" sz="1250" dirty="0" err="1" smtClean="0"/>
              <a:t>Fermilab</a:t>
            </a:r>
            <a:r>
              <a:rPr lang="en-US" sz="1250" dirty="0" smtClean="0"/>
              <a:t> and the Large </a:t>
            </a:r>
            <a:r>
              <a:rPr lang="en-US" sz="1250" dirty="0" err="1" smtClean="0"/>
              <a:t>Hadron</a:t>
            </a:r>
            <a:r>
              <a:rPr lang="en-US" sz="1250" dirty="0" smtClean="0"/>
              <a:t> Collider (LHC) (TASK A) 2010-2013 Renewal,” DOE, $2.8M</a:t>
            </a:r>
          </a:p>
          <a:p>
            <a:pPr>
              <a:lnSpc>
                <a:spcPct val="80000"/>
              </a:lnSpc>
              <a:buClr>
                <a:schemeClr val="tx1"/>
              </a:buClr>
              <a:buSzTx/>
              <a:buFont typeface="Wingdings" pitchFamily="2" charset="2"/>
              <a:buAutoNum type="arabicPeriod"/>
            </a:pPr>
            <a:r>
              <a:rPr lang="en-US" sz="1250" dirty="0" smtClean="0"/>
              <a:t>R. Palmer, Y. Zhang, G. Zhang, T. Yu, M. </a:t>
            </a:r>
            <a:r>
              <a:rPr lang="en-US" sz="1250" dirty="0" err="1" smtClean="0"/>
              <a:t>Yeary</a:t>
            </a:r>
            <a:r>
              <a:rPr lang="en-US" sz="1250" dirty="0" smtClean="0"/>
              <a:t>, Y. Hong, J. Crain, P. </a:t>
            </a:r>
            <a:r>
              <a:rPr lang="en-US" sz="1250" dirty="0" err="1" smtClean="0"/>
              <a:t>Chilson</a:t>
            </a:r>
            <a:r>
              <a:rPr lang="en-US" sz="1250" dirty="0" smtClean="0"/>
              <a:t>, “Next Generation Phased Array,” NSSL, $2M</a:t>
            </a:r>
          </a:p>
          <a:p>
            <a:pPr>
              <a:lnSpc>
                <a:spcPct val="80000"/>
              </a:lnSpc>
              <a:buClr>
                <a:schemeClr val="tx1"/>
              </a:buClr>
              <a:buSzTx/>
              <a:buFont typeface="Wingdings" pitchFamily="2" charset="2"/>
              <a:buAutoNum type="arabicPeriod"/>
            </a:pPr>
            <a:r>
              <a:rPr lang="en-US" sz="1250" dirty="0" smtClean="0"/>
              <a:t>P. </a:t>
            </a:r>
            <a:r>
              <a:rPr lang="en-US" sz="1250" dirty="0" err="1" smtClean="0"/>
              <a:t>Skubic</a:t>
            </a:r>
            <a:r>
              <a:rPr lang="en-US" sz="1250" dirty="0" smtClean="0"/>
              <a:t>, M. Strauss, B. Abbott, P. Gutierrez, “Experimental Physics Investigations Using Colliding Beam Detectors at </a:t>
            </a:r>
            <a:r>
              <a:rPr lang="en-US" sz="1250" dirty="0" err="1" smtClean="0"/>
              <a:t>Fermilab</a:t>
            </a:r>
            <a:r>
              <a:rPr lang="en-US" sz="1250" dirty="0" smtClean="0"/>
              <a:t> and the Large </a:t>
            </a:r>
            <a:r>
              <a:rPr lang="en-US" sz="1250" dirty="0" err="1" smtClean="0"/>
              <a:t>Hadron</a:t>
            </a:r>
            <a:r>
              <a:rPr lang="en-US" sz="1250" dirty="0" smtClean="0"/>
              <a:t> Collider (LHC) (TASK A) 2010-2013 Renewal-Revision,” DOE, $1.52M</a:t>
            </a:r>
          </a:p>
          <a:p>
            <a:pPr>
              <a:lnSpc>
                <a:spcPct val="80000"/>
              </a:lnSpc>
              <a:buClr>
                <a:schemeClr val="tx1"/>
              </a:buClr>
              <a:buSzTx/>
              <a:buFont typeface="Wingdings" pitchFamily="2" charset="2"/>
              <a:buAutoNum type="arabicPeriod"/>
            </a:pPr>
            <a:endParaRPr lang="en-US" sz="1250" dirty="0" smtClean="0"/>
          </a:p>
          <a:p>
            <a:pPr>
              <a:lnSpc>
                <a:spcPct val="80000"/>
              </a:lnSpc>
              <a:buClr>
                <a:schemeClr val="tx1"/>
              </a:buClr>
              <a:buSzTx/>
              <a:buFont typeface="Wingdings" pitchFamily="2" charset="2"/>
              <a:buAutoNum type="arabicPeriod"/>
            </a:pPr>
            <a:endParaRPr lang="en-US" sz="1300" dirty="0" smtClean="0"/>
          </a:p>
        </p:txBody>
      </p:sp>
      <p:sp>
        <p:nvSpPr>
          <p:cNvPr id="926724" name="Rectangle 4"/>
          <p:cNvSpPr>
            <a:spLocks noGrp="1" noChangeArrowheads="1"/>
          </p:cNvSpPr>
          <p:nvPr>
            <p:ph type="body" sz="half" idx="2"/>
          </p:nvPr>
        </p:nvSpPr>
        <p:spPr>
          <a:xfrm>
            <a:off x="4724400" y="1219200"/>
            <a:ext cx="4038600" cy="4267200"/>
          </a:xfrm>
        </p:spPr>
        <p:txBody>
          <a:bodyPr/>
          <a:lstStyle/>
          <a:p>
            <a:pPr>
              <a:lnSpc>
                <a:spcPct val="80000"/>
              </a:lnSpc>
              <a:buClr>
                <a:schemeClr val="tx1"/>
              </a:buClr>
              <a:buSzTx/>
              <a:buFont typeface="+mj-lt"/>
              <a:buAutoNum type="arabicPeriod" startAt="7"/>
            </a:pPr>
            <a:r>
              <a:rPr lang="en-US" sz="1250" dirty="0" smtClean="0"/>
              <a:t>D. Cole, Alberto </a:t>
            </a:r>
            <a:r>
              <a:rPr lang="en-US" sz="1250" dirty="0" err="1" smtClean="0"/>
              <a:t>Striolo</a:t>
            </a:r>
            <a:r>
              <a:rPr lang="en-US" sz="1250" dirty="0" smtClean="0"/>
              <a:t>, “Structure and Dynamics of Earth Materials, Interfaces and Reactions,” DOE, $1.5M ($90K OU)</a:t>
            </a:r>
          </a:p>
          <a:p>
            <a:pPr>
              <a:lnSpc>
                <a:spcPct val="80000"/>
              </a:lnSpc>
              <a:buClr>
                <a:schemeClr val="tx1"/>
              </a:buClr>
              <a:buSzTx/>
              <a:buFont typeface="+mj-lt"/>
              <a:buAutoNum type="arabicPeriod" startAt="7"/>
            </a:pPr>
            <a:r>
              <a:rPr lang="en-US" sz="1250" dirty="0" smtClean="0"/>
              <a:t>R. </a:t>
            </a:r>
            <a:r>
              <a:rPr lang="en-US" sz="1250" dirty="0" err="1" smtClean="0"/>
              <a:t>Sigal</a:t>
            </a:r>
            <a:r>
              <a:rPr lang="en-US" sz="1250" dirty="0" smtClean="0"/>
              <a:t>, F. </a:t>
            </a:r>
            <a:r>
              <a:rPr lang="en-US" sz="1250" dirty="0" err="1" smtClean="0"/>
              <a:t>Civan</a:t>
            </a:r>
            <a:r>
              <a:rPr lang="en-US" sz="1250" dirty="0" smtClean="0"/>
              <a:t>, D. </a:t>
            </a:r>
            <a:r>
              <a:rPr lang="en-US" sz="1250" dirty="0" err="1" smtClean="0"/>
              <a:t>Devegowda</a:t>
            </a:r>
            <a:r>
              <a:rPr lang="en-US" sz="1250" dirty="0" smtClean="0"/>
              <a:t>, “Simulation of Shale Gas Reservoirs Incorporating the Correct Physics of Capillarity and Fluid Transport,” Research Partnership to Secure Energy for America (RPSEA), $1.05M</a:t>
            </a:r>
          </a:p>
          <a:p>
            <a:pPr>
              <a:lnSpc>
                <a:spcPct val="80000"/>
              </a:lnSpc>
              <a:buClr>
                <a:schemeClr val="tx1"/>
              </a:buClr>
              <a:buSzTx/>
              <a:buFont typeface="+mj-lt"/>
              <a:buAutoNum type="arabicPeriod" startAt="7"/>
            </a:pPr>
            <a:r>
              <a:rPr lang="en-US" sz="1250" dirty="0" smtClean="0"/>
              <a:t>M. </a:t>
            </a:r>
            <a:r>
              <a:rPr lang="en-US" sz="1250" dirty="0" err="1" smtClean="0"/>
              <a:t>Biggerstaff</a:t>
            </a:r>
            <a:r>
              <a:rPr lang="en-US" sz="1250" dirty="0" smtClean="0"/>
              <a:t> , J. </a:t>
            </a:r>
            <a:r>
              <a:rPr lang="en-US" sz="1250" dirty="0" err="1" smtClean="0"/>
              <a:t>Straka</a:t>
            </a:r>
            <a:r>
              <a:rPr lang="en-US" sz="1250" dirty="0" smtClean="0"/>
              <a:t>, L. Wicker, </a:t>
            </a:r>
            <a:r>
              <a:rPr lang="en-US" sz="1250" dirty="0" err="1" smtClean="0"/>
              <a:t>Zrnic</a:t>
            </a:r>
            <a:r>
              <a:rPr lang="en-US" sz="1250" dirty="0" smtClean="0"/>
              <a:t>, </a:t>
            </a:r>
            <a:r>
              <a:rPr lang="en-US" sz="1250" dirty="0" err="1" smtClean="0"/>
              <a:t>Zahari</a:t>
            </a:r>
            <a:r>
              <a:rPr lang="en-US" sz="1250" dirty="0" smtClean="0"/>
              <a:t>, “MRI Development of C-Band Mobile </a:t>
            </a:r>
            <a:r>
              <a:rPr lang="en-US" sz="1250" dirty="0" err="1" smtClean="0"/>
              <a:t>Polarimetric</a:t>
            </a:r>
            <a:r>
              <a:rPr lang="en-US" sz="1250" dirty="0" smtClean="0"/>
              <a:t> Weather Radars,” NSF, $989K ($439K OU)</a:t>
            </a:r>
          </a:p>
          <a:p>
            <a:pPr>
              <a:lnSpc>
                <a:spcPct val="80000"/>
              </a:lnSpc>
              <a:buClr>
                <a:schemeClr val="tx1"/>
              </a:buClr>
              <a:buSzTx/>
              <a:buFont typeface="+mj-lt"/>
              <a:buAutoNum type="arabicPeriod" startAt="7"/>
            </a:pPr>
            <a:r>
              <a:rPr lang="en-US" sz="1250" dirty="0" smtClean="0"/>
              <a:t>D. </a:t>
            </a:r>
            <a:r>
              <a:rPr lang="en-US" sz="1250" dirty="0" err="1" smtClean="0"/>
              <a:t>Resasco</a:t>
            </a:r>
            <a:r>
              <a:rPr lang="en-US" sz="1250" dirty="0" smtClean="0"/>
              <a:t>, D. </a:t>
            </a:r>
            <a:r>
              <a:rPr lang="en-US" sz="1250" dirty="0" err="1" smtClean="0"/>
              <a:t>Papavassiliou</a:t>
            </a:r>
            <a:r>
              <a:rPr lang="en-US" sz="1250" dirty="0" smtClean="0"/>
              <a:t> et al, “Carbon </a:t>
            </a:r>
            <a:r>
              <a:rPr lang="en-US" sz="1250" dirty="0" err="1" smtClean="0"/>
              <a:t>Nanotube</a:t>
            </a:r>
            <a:r>
              <a:rPr lang="en-US" sz="1250" dirty="0" smtClean="0"/>
              <a:t> Technology Center,” DOE, $925K</a:t>
            </a:r>
          </a:p>
          <a:p>
            <a:pPr>
              <a:lnSpc>
                <a:spcPct val="80000"/>
              </a:lnSpc>
              <a:buClr>
                <a:schemeClr val="tx1"/>
              </a:buClr>
              <a:buSzTx/>
              <a:buFont typeface="+mj-lt"/>
              <a:buAutoNum type="arabicPeriod" startAt="7"/>
            </a:pPr>
            <a:r>
              <a:rPr lang="en-US" sz="1250" dirty="0" smtClean="0"/>
              <a:t>M. </a:t>
            </a:r>
            <a:r>
              <a:rPr lang="en-US" sz="1250" dirty="0" err="1" smtClean="0"/>
              <a:t>Saha</a:t>
            </a:r>
            <a:r>
              <a:rPr lang="en-US" sz="1250" dirty="0" smtClean="0"/>
              <a:t>, D. </a:t>
            </a:r>
            <a:r>
              <a:rPr lang="en-US" sz="1250" dirty="0" err="1" smtClean="0"/>
              <a:t>Papavassiliou</a:t>
            </a:r>
            <a:r>
              <a:rPr lang="en-US" sz="1250" dirty="0" smtClean="0"/>
              <a:t>, A. </a:t>
            </a:r>
            <a:r>
              <a:rPr lang="en-US" sz="1250" dirty="0" err="1" smtClean="0"/>
              <a:t>Striolo</a:t>
            </a:r>
            <a:r>
              <a:rPr lang="en-US" sz="1250" dirty="0" smtClean="0"/>
              <a:t>, K. Mullen, B. Grady, C. </a:t>
            </a:r>
            <a:r>
              <a:rPr lang="en-US" sz="1250" dirty="0" err="1" smtClean="0"/>
              <a:t>Altan</a:t>
            </a:r>
            <a:r>
              <a:rPr lang="en-US" sz="1250" dirty="0" smtClean="0"/>
              <a:t>, D. </a:t>
            </a:r>
            <a:r>
              <a:rPr lang="en-US" sz="1250" dirty="0" err="1" smtClean="0"/>
              <a:t>Resasco</a:t>
            </a:r>
            <a:r>
              <a:rPr lang="en-US" sz="1250" dirty="0" smtClean="0"/>
              <a:t>, “Experimental and theoretical studies of carbon </a:t>
            </a:r>
            <a:r>
              <a:rPr lang="en-US" sz="1250" dirty="0" err="1" smtClean="0"/>
              <a:t>nanotube</a:t>
            </a:r>
            <a:r>
              <a:rPr lang="en-US" sz="1250" dirty="0" smtClean="0"/>
              <a:t> hierarchical structures in multifunctional polymer composites,” </a:t>
            </a:r>
            <a:r>
              <a:rPr lang="en-US" sz="1250" dirty="0" err="1" smtClean="0"/>
              <a:t>DoD</a:t>
            </a:r>
            <a:r>
              <a:rPr lang="en-US" sz="1250" dirty="0" smtClean="0"/>
              <a:t>-EPSCoR, $897K</a:t>
            </a:r>
          </a:p>
          <a:p>
            <a:pPr>
              <a:lnSpc>
                <a:spcPct val="80000"/>
              </a:lnSpc>
              <a:buClr>
                <a:schemeClr val="tx1"/>
              </a:buClr>
              <a:buSzTx/>
              <a:buFont typeface="+mj-lt"/>
              <a:buAutoNum type="arabicPeriod" startAt="7"/>
            </a:pPr>
            <a:r>
              <a:rPr lang="en-US" sz="1250" dirty="0" smtClean="0"/>
              <a:t>E. </a:t>
            </a:r>
            <a:r>
              <a:rPr lang="en-US" sz="1250" dirty="0" err="1" smtClean="0"/>
              <a:t>Mansell</a:t>
            </a:r>
            <a:r>
              <a:rPr lang="en-US" sz="1250" dirty="0" smtClean="0"/>
              <a:t> , J. </a:t>
            </a:r>
            <a:r>
              <a:rPr lang="en-US" sz="1250" dirty="0" err="1" smtClean="0"/>
              <a:t>Straka</a:t>
            </a:r>
            <a:r>
              <a:rPr lang="en-US" sz="1250" dirty="0" smtClean="0"/>
              <a:t>, C. Ziegler, D. </a:t>
            </a:r>
            <a:r>
              <a:rPr lang="en-US" sz="1250" dirty="0" err="1" smtClean="0"/>
              <a:t>MacGorman</a:t>
            </a:r>
            <a:r>
              <a:rPr lang="en-US" sz="1250" dirty="0" smtClean="0"/>
              <a:t>, “Numerical modeling studies of storm electrification and lightning,” NSF, $817K</a:t>
            </a:r>
          </a:p>
          <a:p>
            <a:pPr>
              <a:lnSpc>
                <a:spcPct val="80000"/>
              </a:lnSpc>
              <a:buClr>
                <a:schemeClr val="tx1"/>
              </a:buClr>
              <a:buSzTx/>
              <a:buFont typeface="+mj-lt"/>
              <a:buAutoNum type="arabicPeriod" startAt="7"/>
            </a:pPr>
            <a:r>
              <a:rPr lang="en-US" sz="1250" dirty="0" smtClean="0"/>
              <a:t>E. Rasmussen, J. </a:t>
            </a:r>
            <a:r>
              <a:rPr lang="en-US" sz="1250" dirty="0" err="1" smtClean="0"/>
              <a:t>Straka</a:t>
            </a:r>
            <a:r>
              <a:rPr lang="en-US" sz="1250" dirty="0" smtClean="0"/>
              <a:t>, K. </a:t>
            </a:r>
            <a:r>
              <a:rPr lang="en-US" sz="1250" dirty="0" err="1" smtClean="0"/>
              <a:t>Kanak</a:t>
            </a:r>
            <a:r>
              <a:rPr lang="en-US" sz="1250" dirty="0" smtClean="0"/>
              <a:t>, “Collaborative Research: Challenges in understanding </a:t>
            </a:r>
            <a:r>
              <a:rPr lang="en-US" sz="1250" dirty="0" err="1" smtClean="0"/>
              <a:t>tornadogenesis</a:t>
            </a:r>
            <a:r>
              <a:rPr lang="en-US" sz="1250" dirty="0" smtClean="0"/>
              <a:t> and associated phenomena, $755K ($489K OU)</a:t>
            </a:r>
          </a:p>
          <a:p>
            <a:pPr>
              <a:lnSpc>
                <a:spcPct val="80000"/>
              </a:lnSpc>
              <a:buClr>
                <a:schemeClr val="tx1"/>
              </a:buClr>
              <a:buSzTx/>
              <a:buFont typeface="+mj-lt"/>
              <a:buAutoNum type="arabicPeriod" startAt="7"/>
            </a:pPr>
            <a:r>
              <a:rPr lang="en-US" sz="1250" dirty="0" smtClean="0"/>
              <a:t>J. </a:t>
            </a:r>
            <a:r>
              <a:rPr lang="en-US" sz="1250" dirty="0" err="1" smtClean="0"/>
              <a:t>Straka</a:t>
            </a:r>
            <a:r>
              <a:rPr lang="en-US" sz="1250" dirty="0" smtClean="0"/>
              <a:t>, K. </a:t>
            </a:r>
            <a:r>
              <a:rPr lang="en-US" sz="1250" dirty="0" err="1" smtClean="0"/>
              <a:t>Kanak</a:t>
            </a:r>
            <a:r>
              <a:rPr lang="en-US" sz="1250" dirty="0" smtClean="0"/>
              <a:t>, “Challenges in </a:t>
            </a:r>
            <a:r>
              <a:rPr lang="en-US" sz="1250" dirty="0" err="1" smtClean="0"/>
              <a:t>tornadogenesis</a:t>
            </a:r>
            <a:r>
              <a:rPr lang="en-US" sz="1250" dirty="0" smtClean="0"/>
              <a:t> and associated phenomena,” NSF, $584K</a:t>
            </a:r>
          </a:p>
          <a:p>
            <a:pPr>
              <a:lnSpc>
                <a:spcPct val="80000"/>
              </a:lnSpc>
              <a:buClr>
                <a:schemeClr val="tx1"/>
              </a:buClr>
              <a:buSzTx/>
              <a:buFont typeface="+mj-lt"/>
              <a:buAutoNum type="arabicPeriod" startAt="7"/>
            </a:pPr>
            <a:endParaRPr lang="en-US" sz="1250" dirty="0" smtClean="0"/>
          </a:p>
          <a:p>
            <a:pPr>
              <a:lnSpc>
                <a:spcPct val="80000"/>
              </a:lnSpc>
              <a:buClr>
                <a:schemeClr val="tx1"/>
              </a:buClr>
              <a:buSzTx/>
              <a:buFont typeface="+mj-lt"/>
              <a:buAutoNum type="arabicPeriod" startAt="7"/>
            </a:pPr>
            <a:endParaRPr lang="en-US" sz="1250" dirty="0" smtClean="0"/>
          </a:p>
          <a:p>
            <a:pPr>
              <a:lnSpc>
                <a:spcPct val="80000"/>
              </a:lnSpc>
              <a:buClr>
                <a:schemeClr val="tx1"/>
              </a:buClr>
              <a:buSzTx/>
              <a:buFont typeface="Wingdings" pitchFamily="2" charset="2"/>
              <a:buAutoNum type="arabicPeriod" startAt="7"/>
            </a:pPr>
            <a:endParaRPr lang="en-US" sz="1250" dirty="0" smtClean="0"/>
          </a:p>
          <a:p>
            <a:pPr>
              <a:lnSpc>
                <a:spcPct val="80000"/>
              </a:lnSpc>
              <a:buClr>
                <a:schemeClr val="tx1"/>
              </a:buClr>
              <a:buSzTx/>
              <a:buFont typeface="Wingdings" pitchFamily="2" charset="2"/>
              <a:buAutoNum type="arabicPeriod" startAt="7"/>
            </a:pPr>
            <a:endParaRPr lang="en-US" sz="1250" dirty="0" smtClean="0"/>
          </a:p>
        </p:txBody>
      </p:sp>
      <p:sp>
        <p:nvSpPr>
          <p:cNvPr id="926725" name="Text Box 5"/>
          <p:cNvSpPr txBox="1">
            <a:spLocks noChangeArrowheads="1"/>
          </p:cNvSpPr>
          <p:nvPr/>
        </p:nvSpPr>
        <p:spPr bwMode="auto">
          <a:xfrm>
            <a:off x="533400" y="5943600"/>
            <a:ext cx="7620000" cy="457200"/>
          </a:xfrm>
          <a:prstGeom prst="rect">
            <a:avLst/>
          </a:prstGeom>
          <a:noFill/>
          <a:ln w="9525">
            <a:noFill/>
            <a:miter lim="800000"/>
            <a:headEnd/>
            <a:tailEnd/>
          </a:ln>
          <a:effectLst/>
        </p:spPr>
        <p:txBody>
          <a:bodyPr>
            <a:spAutoFit/>
          </a:bodyPr>
          <a:lstStyle/>
          <a:p>
            <a:pPr>
              <a:spcBef>
                <a:spcPct val="50000"/>
              </a:spcBef>
            </a:pPr>
            <a:endParaRPr lang="en-US" sz="2400"/>
          </a:p>
        </p:txBody>
      </p:sp>
      <p:grpSp>
        <p:nvGrpSpPr>
          <p:cNvPr id="2" name="Group 7"/>
          <p:cNvGrpSpPr>
            <a:grpSpLocks/>
          </p:cNvGrpSpPr>
          <p:nvPr/>
        </p:nvGrpSpPr>
        <p:grpSpPr bwMode="auto">
          <a:xfrm>
            <a:off x="6858000" y="5791200"/>
            <a:ext cx="1668463" cy="403225"/>
            <a:chOff x="672" y="3543"/>
            <a:chExt cx="1051" cy="254"/>
          </a:xfrm>
        </p:grpSpPr>
        <p:sp>
          <p:nvSpPr>
            <p:cNvPr id="926728" name="Text Box 8"/>
            <p:cNvSpPr txBox="1">
              <a:spLocks noChangeArrowheads="1"/>
            </p:cNvSpPr>
            <p:nvPr/>
          </p:nvSpPr>
          <p:spPr bwMode="auto">
            <a:xfrm>
              <a:off x="672" y="3552"/>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sp>
          <p:nvSpPr>
            <p:cNvPr id="926729" name="Text Box 9"/>
            <p:cNvSpPr txBox="1">
              <a:spLocks noChangeArrowheads="1"/>
            </p:cNvSpPr>
            <p:nvPr/>
          </p:nvSpPr>
          <p:spPr bwMode="auto">
            <a:xfrm rot="5400000">
              <a:off x="956" y="3547"/>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sp>
          <p:nvSpPr>
            <p:cNvPr id="926730" name="Text Box 10"/>
            <p:cNvSpPr txBox="1">
              <a:spLocks noChangeArrowheads="1"/>
            </p:cNvSpPr>
            <p:nvPr/>
          </p:nvSpPr>
          <p:spPr bwMode="auto">
            <a:xfrm rot="10800000">
              <a:off x="1248" y="3552"/>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sp>
          <p:nvSpPr>
            <p:cNvPr id="926731" name="Text Box 11"/>
            <p:cNvSpPr txBox="1">
              <a:spLocks noChangeArrowheads="1"/>
            </p:cNvSpPr>
            <p:nvPr/>
          </p:nvSpPr>
          <p:spPr bwMode="auto">
            <a:xfrm rot="16200000">
              <a:off x="1488" y="3561"/>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grpSp>
      <p:sp>
        <p:nvSpPr>
          <p:cNvPr id="926732" name="Text Box 12"/>
          <p:cNvSpPr txBox="1">
            <a:spLocks noChangeArrowheads="1"/>
          </p:cNvSpPr>
          <p:nvPr/>
        </p:nvSpPr>
        <p:spPr bwMode="auto">
          <a:xfrm>
            <a:off x="457200" y="5405438"/>
            <a:ext cx="8229600" cy="817562"/>
          </a:xfrm>
          <a:prstGeom prst="rect">
            <a:avLst/>
          </a:prstGeom>
          <a:noFill/>
          <a:ln w="9525">
            <a:noFill/>
            <a:miter lim="800000"/>
            <a:headEnd/>
            <a:tailEnd/>
          </a:ln>
          <a:effectLst/>
        </p:spPr>
        <p:txBody>
          <a:bodyPr>
            <a:spAutoFit/>
          </a:bodyPr>
          <a:lstStyle/>
          <a:p>
            <a:pPr>
              <a:lnSpc>
                <a:spcPct val="90000"/>
              </a:lnSpc>
              <a:spcBef>
                <a:spcPct val="20000"/>
              </a:spcBef>
              <a:buClr>
                <a:schemeClr val="folHlink"/>
              </a:buClr>
              <a:buSzPct val="60000"/>
              <a:buFont typeface="Wingdings" pitchFamily="2" charset="2"/>
              <a:buNone/>
            </a:pPr>
            <a:r>
              <a:rPr lang="en-US" sz="2800" b="1" dirty="0"/>
              <a:t>OSCER-RELATED FUNDING TO DATE:</a:t>
            </a:r>
          </a:p>
          <a:p>
            <a:pPr>
              <a:lnSpc>
                <a:spcPct val="50000"/>
              </a:lnSpc>
              <a:spcBef>
                <a:spcPct val="20000"/>
              </a:spcBef>
              <a:buClr>
                <a:schemeClr val="folHlink"/>
              </a:buClr>
              <a:buSzPct val="60000"/>
              <a:buFont typeface="Wingdings" pitchFamily="2" charset="2"/>
              <a:buNone/>
            </a:pPr>
            <a:r>
              <a:rPr lang="en-US" sz="3200" b="1" dirty="0" smtClean="0"/>
              <a:t>$186M total, $99M to OU</a:t>
            </a:r>
            <a:endParaRPr lang="en-US" sz="3200" b="1" dirty="0"/>
          </a:p>
        </p:txBody>
      </p:sp>
    </p:spTree>
    <p:custDataLst>
      <p:tags r:id="rId1"/>
    </p:custData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Footer Placeholder 4"/>
          <p:cNvSpPr>
            <a:spLocks noGrp="1"/>
          </p:cNvSpPr>
          <p:nvPr>
            <p:ph type="ftr" sz="quarter" idx="10"/>
          </p:nvPr>
        </p:nvSpPr>
        <p:spPr/>
        <p:txBody>
          <a:bodyPr/>
          <a:lstStyle/>
          <a:p>
            <a:r>
              <a:rPr lang="en-US" dirty="0"/>
              <a:t>OSCER State of the Center Address</a:t>
            </a:r>
          </a:p>
          <a:p>
            <a:r>
              <a:rPr lang="en-US" dirty="0" smtClean="0"/>
              <a:t>Wednesday October 6 2010</a:t>
            </a:r>
            <a:endParaRPr lang="en-US" dirty="0"/>
          </a:p>
        </p:txBody>
      </p:sp>
      <p:sp>
        <p:nvSpPr>
          <p:cNvPr id="13" name="Slide Number Placeholder 5"/>
          <p:cNvSpPr>
            <a:spLocks noGrp="1"/>
          </p:cNvSpPr>
          <p:nvPr>
            <p:ph type="sldNum" sz="quarter" idx="11"/>
          </p:nvPr>
        </p:nvSpPr>
        <p:spPr/>
        <p:txBody>
          <a:bodyPr/>
          <a:lstStyle/>
          <a:p>
            <a:fld id="{8A817468-1DA3-4F0D-AAD2-F80D2E533068}" type="slidenum">
              <a:rPr lang="en-US"/>
              <a:pPr/>
              <a:t>55</a:t>
            </a:fld>
            <a:endParaRPr lang="en-US"/>
          </a:p>
        </p:txBody>
      </p:sp>
      <p:sp>
        <p:nvSpPr>
          <p:cNvPr id="926722" name="Rectangle 2"/>
          <p:cNvSpPr>
            <a:spLocks noGrp="1" noChangeArrowheads="1"/>
          </p:cNvSpPr>
          <p:nvPr>
            <p:ph type="title"/>
          </p:nvPr>
        </p:nvSpPr>
        <p:spPr/>
        <p:txBody>
          <a:bodyPr/>
          <a:lstStyle/>
          <a:p>
            <a:r>
              <a:rPr lang="en-US" dirty="0"/>
              <a:t>External Research </a:t>
            </a:r>
            <a:r>
              <a:rPr lang="en-US" dirty="0" smtClean="0"/>
              <a:t>Grants (cont’d)</a:t>
            </a:r>
            <a:endParaRPr lang="en-US" dirty="0"/>
          </a:p>
        </p:txBody>
      </p:sp>
      <p:sp>
        <p:nvSpPr>
          <p:cNvPr id="926723" name="Rectangle 3"/>
          <p:cNvSpPr>
            <a:spLocks noGrp="1" noChangeArrowheads="1"/>
          </p:cNvSpPr>
          <p:nvPr>
            <p:ph type="body" sz="half" idx="1"/>
          </p:nvPr>
        </p:nvSpPr>
        <p:spPr>
          <a:xfrm>
            <a:off x="533400" y="1219200"/>
            <a:ext cx="4267200" cy="4495800"/>
          </a:xfrm>
        </p:spPr>
        <p:txBody>
          <a:bodyPr/>
          <a:lstStyle/>
          <a:p>
            <a:pPr>
              <a:lnSpc>
                <a:spcPct val="80000"/>
              </a:lnSpc>
              <a:buClr>
                <a:schemeClr val="tx1"/>
              </a:buClr>
              <a:buSzTx/>
              <a:buFont typeface="+mj-lt"/>
              <a:buAutoNum type="arabicPeriod" startAt="15"/>
            </a:pPr>
            <a:r>
              <a:rPr lang="en-US" sz="1250" dirty="0" smtClean="0"/>
              <a:t>M. </a:t>
            </a:r>
            <a:r>
              <a:rPr lang="en-US" sz="1250" dirty="0" err="1" smtClean="0"/>
              <a:t>Xue</a:t>
            </a:r>
            <a:r>
              <a:rPr lang="en-US" sz="1250" dirty="0" smtClean="0"/>
              <a:t>, F. Kong, “Advanced Multi-Moment Microphysics for Precipitation and Tropical Cyclone Forecast Improvement with COAMPS,” ONR, $592K</a:t>
            </a:r>
          </a:p>
          <a:p>
            <a:pPr>
              <a:lnSpc>
                <a:spcPct val="80000"/>
              </a:lnSpc>
              <a:buClr>
                <a:schemeClr val="tx1"/>
              </a:buClr>
              <a:buSzTx/>
              <a:buFont typeface="+mj-lt"/>
              <a:buAutoNum type="arabicPeriod" startAt="15"/>
            </a:pPr>
            <a:r>
              <a:rPr lang="en-US" sz="1250" dirty="0" smtClean="0"/>
              <a:t>J. </a:t>
            </a:r>
            <a:r>
              <a:rPr lang="en-US" sz="1250" dirty="0" err="1" smtClean="0"/>
              <a:t>Straka</a:t>
            </a:r>
            <a:r>
              <a:rPr lang="en-US" sz="1250" dirty="0" smtClean="0"/>
              <a:t>, K. </a:t>
            </a:r>
            <a:r>
              <a:rPr lang="en-US" sz="1250" dirty="0" err="1" smtClean="0"/>
              <a:t>Kanak</a:t>
            </a:r>
            <a:r>
              <a:rPr lang="en-US" sz="1250" dirty="0" smtClean="0"/>
              <a:t>, “Collaborative Research: Challenges in Understanding </a:t>
            </a:r>
            <a:r>
              <a:rPr lang="en-US" sz="1250" dirty="0" err="1" smtClean="0"/>
              <a:t>Tornadogenesis</a:t>
            </a:r>
            <a:r>
              <a:rPr lang="en-US" sz="1250" dirty="0" smtClean="0"/>
              <a:t> and Associated Phenomena,” NSF, $515K</a:t>
            </a:r>
          </a:p>
          <a:p>
            <a:pPr>
              <a:lnSpc>
                <a:spcPct val="80000"/>
              </a:lnSpc>
              <a:buClr>
                <a:schemeClr val="tx1"/>
              </a:buClr>
              <a:buSzTx/>
              <a:buFont typeface="+mj-lt"/>
              <a:buAutoNum type="arabicPeriod" startAt="15"/>
            </a:pPr>
            <a:r>
              <a:rPr lang="en-US" sz="1250" dirty="0" smtClean="0"/>
              <a:t>D. </a:t>
            </a:r>
            <a:r>
              <a:rPr lang="en-US" sz="1250" dirty="0" err="1" smtClean="0"/>
              <a:t>MacGorman</a:t>
            </a:r>
            <a:r>
              <a:rPr lang="en-US" sz="1250" dirty="0" smtClean="0"/>
              <a:t>, E. </a:t>
            </a:r>
            <a:r>
              <a:rPr lang="en-US" sz="1250" dirty="0" err="1" smtClean="0"/>
              <a:t>Mansell</a:t>
            </a:r>
            <a:r>
              <a:rPr lang="en-US" sz="1250" dirty="0" smtClean="0"/>
              <a:t>, C. Ziegler, A. </a:t>
            </a:r>
            <a:r>
              <a:rPr lang="en-US" sz="1250" dirty="0" err="1" smtClean="0"/>
              <a:t>Fierro</a:t>
            </a:r>
            <a:r>
              <a:rPr lang="en-US" sz="1250" dirty="0" smtClean="0"/>
              <a:t>, M. </a:t>
            </a:r>
            <a:r>
              <a:rPr lang="en-US" sz="1250" dirty="0" err="1" smtClean="0"/>
              <a:t>Xue</a:t>
            </a:r>
            <a:r>
              <a:rPr lang="en-US" sz="1250" dirty="0" smtClean="0"/>
              <a:t>, “Techniques for Assimilating Geostationary Lightening </a:t>
            </a:r>
            <a:r>
              <a:rPr lang="en-US" sz="1250" dirty="0" err="1" smtClean="0"/>
              <a:t>Mapper</a:t>
            </a:r>
            <a:r>
              <a:rPr lang="en-US" sz="1250" dirty="0" smtClean="0"/>
              <a:t> Data and Assessment of the Resulting Impact on Forecasts,” NOAA, $415K</a:t>
            </a:r>
          </a:p>
          <a:p>
            <a:pPr>
              <a:lnSpc>
                <a:spcPct val="80000"/>
              </a:lnSpc>
              <a:buClr>
                <a:schemeClr val="tx1"/>
              </a:buClr>
              <a:buSzTx/>
              <a:buFont typeface="+mj-lt"/>
              <a:buAutoNum type="arabicPeriod" startAt="15"/>
            </a:pPr>
            <a:r>
              <a:rPr lang="en-US" sz="1250" dirty="0" smtClean="0"/>
              <a:t>M. </a:t>
            </a:r>
            <a:r>
              <a:rPr lang="en-US" sz="1250" dirty="0" err="1" smtClean="0"/>
              <a:t>Xue</a:t>
            </a:r>
            <a:r>
              <a:rPr lang="en-US" sz="1250" dirty="0" smtClean="0"/>
              <a:t>, F. Kong, K. Brewster, X. Wang, “A Partnership to Develop, Conduct, and Evaluate </a:t>
            </a:r>
            <a:r>
              <a:rPr lang="en-US" sz="1250" dirty="0" err="1" smtClean="0"/>
              <a:t>Realtime</a:t>
            </a:r>
            <a:r>
              <a:rPr lang="en-US" sz="1250" dirty="0" smtClean="0"/>
              <a:t> High-Resolution Ensemble and Deterministic Forecasts for Convective-scale Hazardous Weather: Moving to the Next Level,” NOAA CSTAR, $375K</a:t>
            </a:r>
          </a:p>
          <a:p>
            <a:pPr>
              <a:lnSpc>
                <a:spcPct val="80000"/>
              </a:lnSpc>
              <a:buClr>
                <a:schemeClr val="tx1"/>
              </a:buClr>
              <a:buSzTx/>
              <a:buFont typeface="+mj-lt"/>
              <a:buAutoNum type="arabicPeriod" startAt="15"/>
            </a:pPr>
            <a:r>
              <a:rPr lang="en-US" sz="1250" dirty="0" smtClean="0"/>
              <a:t>M. </a:t>
            </a:r>
            <a:r>
              <a:rPr lang="en-US" sz="1250" dirty="0" err="1" smtClean="0"/>
              <a:t>Xue</a:t>
            </a:r>
            <a:r>
              <a:rPr lang="en-US" sz="1250" dirty="0" smtClean="0"/>
              <a:t>, K. Brewster, J. </a:t>
            </a:r>
            <a:r>
              <a:rPr lang="en-US" sz="1250" dirty="0" err="1" smtClean="0"/>
              <a:t>Gao</a:t>
            </a:r>
            <a:r>
              <a:rPr lang="en-US" sz="1250" dirty="0" smtClean="0"/>
              <a:t>, X. Wang, “Advanced Data Assimilation and Prediction Research for Convective-Scale ‘Warn-on-Forecast,’” $375K, NOAA</a:t>
            </a:r>
          </a:p>
          <a:p>
            <a:pPr>
              <a:lnSpc>
                <a:spcPct val="80000"/>
              </a:lnSpc>
              <a:buClr>
                <a:schemeClr val="tx1"/>
              </a:buClr>
              <a:buSzTx/>
              <a:buFont typeface="+mj-lt"/>
              <a:buAutoNum type="arabicPeriod" startAt="15"/>
            </a:pPr>
            <a:r>
              <a:rPr lang="en-US" sz="1250" dirty="0" smtClean="0"/>
              <a:t>X. Wang, “Improving satellite radiance data assimilation using a hybrid ensemble-</a:t>
            </a:r>
            <a:r>
              <a:rPr lang="en-US" sz="1250" dirty="0" err="1" smtClean="0"/>
              <a:t>Gridpoint</a:t>
            </a:r>
            <a:r>
              <a:rPr lang="en-US" sz="1250" dirty="0" smtClean="0"/>
              <a:t> Statistical Interpolation (GSI) method for global numerical weather prediction,”  NASA, $334K</a:t>
            </a:r>
          </a:p>
          <a:p>
            <a:pPr>
              <a:lnSpc>
                <a:spcPct val="80000"/>
              </a:lnSpc>
              <a:buClr>
                <a:schemeClr val="tx1"/>
              </a:buClr>
              <a:buSzTx/>
              <a:buFont typeface="+mj-lt"/>
              <a:buAutoNum type="arabicPeriod" startAt="15"/>
            </a:pPr>
            <a:r>
              <a:rPr lang="en-US" sz="1250" dirty="0" smtClean="0"/>
              <a:t>X. Wang, M. </a:t>
            </a:r>
            <a:r>
              <a:rPr lang="en-US" sz="1250" dirty="0" err="1" smtClean="0"/>
              <a:t>Xue</a:t>
            </a:r>
            <a:r>
              <a:rPr lang="en-US" sz="1250" dirty="0" smtClean="0"/>
              <a:t>, “Improving NOAA operational global numerical weather prediction using a hybrid-ensemble </a:t>
            </a:r>
            <a:r>
              <a:rPr lang="en-US" sz="1250" dirty="0" err="1" smtClean="0"/>
              <a:t>Kalman</a:t>
            </a:r>
            <a:r>
              <a:rPr lang="en-US" sz="1250" dirty="0" smtClean="0"/>
              <a:t> filter data assimilation and ensemble forecast system,” NOAA, $322K</a:t>
            </a:r>
          </a:p>
          <a:p>
            <a:pPr>
              <a:lnSpc>
                <a:spcPct val="80000"/>
              </a:lnSpc>
              <a:buClr>
                <a:schemeClr val="tx1"/>
              </a:buClr>
              <a:buSzTx/>
              <a:buFont typeface="Wingdings" pitchFamily="2" charset="2"/>
              <a:buAutoNum type="arabicPeriod" startAt="15"/>
            </a:pPr>
            <a:endParaRPr lang="en-US" sz="1250" dirty="0" smtClean="0"/>
          </a:p>
          <a:p>
            <a:pPr>
              <a:lnSpc>
                <a:spcPct val="80000"/>
              </a:lnSpc>
              <a:buClr>
                <a:schemeClr val="tx1"/>
              </a:buClr>
              <a:buSzTx/>
              <a:buFont typeface="Wingdings" pitchFamily="2" charset="2"/>
              <a:buAutoNum type="arabicPeriod" startAt="15"/>
            </a:pPr>
            <a:endParaRPr lang="en-US" sz="1250" dirty="0" smtClean="0"/>
          </a:p>
          <a:p>
            <a:pPr>
              <a:lnSpc>
                <a:spcPct val="80000"/>
              </a:lnSpc>
              <a:buClr>
                <a:schemeClr val="tx1"/>
              </a:buClr>
              <a:buSzTx/>
              <a:buFont typeface="Wingdings" pitchFamily="2" charset="2"/>
              <a:buAutoNum type="arabicPeriod" startAt="15"/>
            </a:pPr>
            <a:endParaRPr lang="en-US" sz="1300" dirty="0" smtClean="0"/>
          </a:p>
          <a:p>
            <a:pPr>
              <a:lnSpc>
                <a:spcPct val="80000"/>
              </a:lnSpc>
              <a:buClr>
                <a:schemeClr val="tx1"/>
              </a:buClr>
              <a:buSzTx/>
              <a:buFont typeface="Wingdings" pitchFamily="2" charset="2"/>
              <a:buAutoNum type="arabicPeriod" startAt="15"/>
            </a:pPr>
            <a:endParaRPr lang="en-US" sz="1300" dirty="0"/>
          </a:p>
        </p:txBody>
      </p:sp>
      <p:sp>
        <p:nvSpPr>
          <p:cNvPr id="926724" name="Rectangle 4"/>
          <p:cNvSpPr>
            <a:spLocks noGrp="1" noChangeArrowheads="1"/>
          </p:cNvSpPr>
          <p:nvPr>
            <p:ph type="body" sz="half" idx="2"/>
          </p:nvPr>
        </p:nvSpPr>
        <p:spPr>
          <a:xfrm>
            <a:off x="4724400" y="1219200"/>
            <a:ext cx="4038600" cy="4267200"/>
          </a:xfrm>
        </p:spPr>
        <p:txBody>
          <a:bodyPr/>
          <a:lstStyle/>
          <a:p>
            <a:pPr>
              <a:lnSpc>
                <a:spcPct val="80000"/>
              </a:lnSpc>
              <a:buClr>
                <a:schemeClr val="tx1"/>
              </a:buClr>
              <a:buSzTx/>
              <a:buFont typeface="+mj-lt"/>
              <a:buAutoNum type="arabicPeriod" startAt="22"/>
            </a:pPr>
            <a:r>
              <a:rPr lang="en-US" sz="1250" dirty="0" smtClean="0"/>
              <a:t>D. </a:t>
            </a:r>
            <a:r>
              <a:rPr lang="en-US" sz="1250" dirty="0" err="1" smtClean="0"/>
              <a:t>Resasco</a:t>
            </a:r>
            <a:r>
              <a:rPr lang="en-US" sz="1250" dirty="0" smtClean="0"/>
              <a:t>, D. </a:t>
            </a:r>
            <a:r>
              <a:rPr lang="en-US" sz="1250" dirty="0" err="1" smtClean="0"/>
              <a:t>Papavassiliou</a:t>
            </a:r>
            <a:r>
              <a:rPr lang="en-US" sz="1250" dirty="0" smtClean="0"/>
              <a:t> et al, “</a:t>
            </a:r>
            <a:r>
              <a:rPr lang="en-US" sz="1250" dirty="0" err="1" smtClean="0"/>
              <a:t>Interfacially</a:t>
            </a:r>
            <a:r>
              <a:rPr lang="en-US" sz="1250" dirty="0" smtClean="0"/>
              <a:t> active SWNT/silica </a:t>
            </a:r>
            <a:r>
              <a:rPr lang="en-US" sz="1250" dirty="0" err="1" smtClean="0"/>
              <a:t>nanohybrids</a:t>
            </a:r>
            <a:r>
              <a:rPr lang="en-US" sz="1250" dirty="0" smtClean="0"/>
              <a:t>,” Advanced Energy Consortium (AEC), $333K</a:t>
            </a:r>
          </a:p>
          <a:p>
            <a:pPr>
              <a:lnSpc>
                <a:spcPct val="80000"/>
              </a:lnSpc>
              <a:buClr>
                <a:schemeClr val="tx1"/>
              </a:buClr>
              <a:buSzTx/>
              <a:buFont typeface="+mj-lt"/>
              <a:buAutoNum type="arabicPeriod" startAt="22"/>
            </a:pPr>
            <a:r>
              <a:rPr lang="en-US" sz="1250" dirty="0" smtClean="0"/>
              <a:t>D. Oliver, “Data analysis and inversion for mobile </a:t>
            </a:r>
            <a:r>
              <a:rPr lang="en-US" sz="1250" dirty="0" err="1" smtClean="0"/>
              <a:t>nanosensors</a:t>
            </a:r>
            <a:r>
              <a:rPr lang="en-US" sz="1250" dirty="0" smtClean="0"/>
              <a:t>,” AEC, $320K</a:t>
            </a:r>
          </a:p>
          <a:p>
            <a:pPr>
              <a:lnSpc>
                <a:spcPct val="80000"/>
              </a:lnSpc>
              <a:buClr>
                <a:schemeClr val="tx1"/>
              </a:buClr>
              <a:buSzTx/>
              <a:buFont typeface="+mj-lt"/>
              <a:buAutoNum type="arabicPeriod" startAt="22"/>
            </a:pPr>
            <a:r>
              <a:rPr lang="en-US" sz="1250" dirty="0" smtClean="0"/>
              <a:t>R. Palmer, T. Yu, G. Zhang, M. </a:t>
            </a:r>
            <a:r>
              <a:rPr lang="en-US" sz="1250" dirty="0" err="1" smtClean="0"/>
              <a:t>Yeary</a:t>
            </a:r>
            <a:r>
              <a:rPr lang="en-US" sz="1250" dirty="0" smtClean="0"/>
              <a:t>, P. </a:t>
            </a:r>
            <a:r>
              <a:rPr lang="en-US" sz="1250" dirty="0" err="1" smtClean="0"/>
              <a:t>Chilson</a:t>
            </a:r>
            <a:r>
              <a:rPr lang="en-US" sz="1250" dirty="0" smtClean="0"/>
              <a:t>, Y. Zhang, J. Crain, “Advancements in Phased Array Weather Radar Research at OU,” NOAA National Severe Storms Laboratory (NSSL), $270K</a:t>
            </a:r>
          </a:p>
          <a:p>
            <a:pPr>
              <a:lnSpc>
                <a:spcPct val="80000"/>
              </a:lnSpc>
              <a:buClr>
                <a:schemeClr val="tx1"/>
              </a:buClr>
              <a:buSzTx/>
              <a:buFont typeface="+mj-lt"/>
              <a:buAutoNum type="arabicPeriod" startAt="22"/>
            </a:pPr>
            <a:r>
              <a:rPr lang="en-US" sz="1250" dirty="0" smtClean="0"/>
              <a:t>A. </a:t>
            </a:r>
            <a:r>
              <a:rPr lang="en-US" sz="1250" dirty="0" err="1" smtClean="0"/>
              <a:t>Striolo</a:t>
            </a:r>
            <a:r>
              <a:rPr lang="en-US" sz="1250" dirty="0" smtClean="0"/>
              <a:t>, “The Emergent Behavior of Solid </a:t>
            </a:r>
            <a:r>
              <a:rPr lang="en-US" sz="1250" dirty="0" err="1" smtClean="0"/>
              <a:t>Nanoparticles</a:t>
            </a:r>
            <a:r>
              <a:rPr lang="en-US" sz="1250" dirty="0" smtClean="0"/>
              <a:t> at Oil-Water Interfaces: A Multi-Scale Thermodynamic Approach to Enable Bio-Oil Upgrade,” NSF, $238K</a:t>
            </a:r>
          </a:p>
          <a:p>
            <a:pPr>
              <a:lnSpc>
                <a:spcPct val="80000"/>
              </a:lnSpc>
              <a:buClr>
                <a:schemeClr val="tx1"/>
              </a:buClr>
              <a:buSzTx/>
              <a:buFont typeface="+mj-lt"/>
              <a:buAutoNum type="arabicPeriod" startAt="22"/>
            </a:pPr>
            <a:r>
              <a:rPr lang="en-US" sz="1250" dirty="0" smtClean="0"/>
              <a:t>M. </a:t>
            </a:r>
            <a:r>
              <a:rPr lang="en-US" sz="1250" dirty="0" err="1" smtClean="0"/>
              <a:t>Xue</a:t>
            </a:r>
            <a:r>
              <a:rPr lang="en-US" sz="1250" dirty="0" smtClean="0"/>
              <a:t>, K. Brewster, F. Kong, “Development of a Short-Range </a:t>
            </a:r>
            <a:r>
              <a:rPr lang="en-US" sz="1250" dirty="0" err="1" smtClean="0"/>
              <a:t>Realtime</a:t>
            </a:r>
            <a:r>
              <a:rPr lang="en-US" sz="1250" dirty="0" smtClean="0"/>
              <a:t> Analysis and Forecasting System based on the ARPS for Taiwan Region,” NOAA, $200K</a:t>
            </a:r>
          </a:p>
          <a:p>
            <a:pPr>
              <a:lnSpc>
                <a:spcPct val="80000"/>
              </a:lnSpc>
              <a:buClr>
                <a:schemeClr val="tx1"/>
              </a:buClr>
              <a:buSzTx/>
              <a:buFont typeface="+mj-lt"/>
              <a:buAutoNum type="arabicPeriod" startAt="22"/>
            </a:pPr>
            <a:r>
              <a:rPr lang="en-US" sz="1250" dirty="0" smtClean="0"/>
              <a:t>J. </a:t>
            </a:r>
            <a:r>
              <a:rPr lang="en-US" sz="1250" dirty="0" err="1" smtClean="0"/>
              <a:t>Straka</a:t>
            </a:r>
            <a:r>
              <a:rPr lang="en-US" sz="1250" dirty="0" smtClean="0"/>
              <a:t>, K. </a:t>
            </a:r>
            <a:r>
              <a:rPr lang="en-US" sz="1250" dirty="0" err="1" smtClean="0"/>
              <a:t>Kanak</a:t>
            </a:r>
            <a:r>
              <a:rPr lang="en-US" sz="1250" dirty="0" smtClean="0"/>
              <a:t>, “Formative dynamics of the </a:t>
            </a:r>
            <a:r>
              <a:rPr lang="en-US" sz="1250" dirty="0" err="1" smtClean="0"/>
              <a:t>mammatus</a:t>
            </a:r>
            <a:r>
              <a:rPr lang="en-US" sz="1250" dirty="0" smtClean="0"/>
              <a:t> clouds in thunderstorm cirrus,” NSF, $318K</a:t>
            </a:r>
          </a:p>
          <a:p>
            <a:pPr>
              <a:lnSpc>
                <a:spcPct val="80000"/>
              </a:lnSpc>
              <a:buClr>
                <a:schemeClr val="tx1"/>
              </a:buClr>
              <a:buSzTx/>
              <a:buFont typeface="+mj-lt"/>
              <a:buAutoNum type="arabicPeriod" startAt="22"/>
            </a:pPr>
            <a:r>
              <a:rPr lang="en-US" sz="1250" dirty="0" smtClean="0"/>
              <a:t>M. </a:t>
            </a:r>
            <a:r>
              <a:rPr lang="en-US" sz="1250" dirty="0" err="1" smtClean="0"/>
              <a:t>Yeary</a:t>
            </a:r>
            <a:r>
              <a:rPr lang="en-US" sz="1250" dirty="0" smtClean="0"/>
              <a:t>, C. Tang, “Computationally Efficient Linear Transforms for Remote Sensing Systems,” NSF, $299K</a:t>
            </a:r>
          </a:p>
          <a:p>
            <a:pPr>
              <a:lnSpc>
                <a:spcPct val="80000"/>
              </a:lnSpc>
              <a:buClr>
                <a:schemeClr val="tx1"/>
              </a:buClr>
              <a:buSzTx/>
              <a:buFont typeface="+mj-lt"/>
              <a:buAutoNum type="arabicPeriod" startAt="22"/>
            </a:pPr>
            <a:r>
              <a:rPr lang="en-US" sz="1250" dirty="0" smtClean="0"/>
              <a:t>A. </a:t>
            </a:r>
            <a:r>
              <a:rPr lang="en-US" sz="1250" dirty="0" err="1" smtClean="0"/>
              <a:t>Striolo</a:t>
            </a:r>
            <a:r>
              <a:rPr lang="en-US" sz="1250" dirty="0" smtClean="0"/>
              <a:t>, “Probing regular solution theory for mixed </a:t>
            </a:r>
            <a:r>
              <a:rPr lang="en-US" sz="1250" dirty="0" err="1" smtClean="0"/>
              <a:t>amphoteric</a:t>
            </a:r>
            <a:r>
              <a:rPr lang="en-US" sz="1250" dirty="0" smtClean="0"/>
              <a:t>/ionic surfactant systems by molecular dynamics simulations,” ACS, $100K</a:t>
            </a:r>
          </a:p>
          <a:p>
            <a:pPr>
              <a:lnSpc>
                <a:spcPct val="80000"/>
              </a:lnSpc>
              <a:buClr>
                <a:schemeClr val="tx1"/>
              </a:buClr>
              <a:buSzTx/>
              <a:buFont typeface="Wingdings" pitchFamily="2" charset="2"/>
              <a:buAutoNum type="arabicPeriod"/>
            </a:pPr>
            <a:endParaRPr lang="en-US" sz="1250" dirty="0" smtClean="0"/>
          </a:p>
          <a:p>
            <a:pPr>
              <a:lnSpc>
                <a:spcPct val="80000"/>
              </a:lnSpc>
              <a:buClr>
                <a:schemeClr val="tx1"/>
              </a:buClr>
              <a:buSzTx/>
              <a:buFont typeface="Wingdings" pitchFamily="2" charset="2"/>
              <a:buAutoNum type="arabicPeriod" startAt="8"/>
            </a:pPr>
            <a:endParaRPr lang="en-US" sz="1250" dirty="0" smtClean="0"/>
          </a:p>
          <a:p>
            <a:pPr>
              <a:lnSpc>
                <a:spcPct val="80000"/>
              </a:lnSpc>
              <a:buClr>
                <a:schemeClr val="tx1"/>
              </a:buClr>
              <a:buSzTx/>
              <a:buFont typeface="Wingdings" pitchFamily="2" charset="2"/>
              <a:buAutoNum type="arabicPeriod" startAt="8"/>
            </a:pPr>
            <a:endParaRPr lang="en-US" sz="1250" dirty="0" smtClean="0"/>
          </a:p>
        </p:txBody>
      </p:sp>
      <p:sp>
        <p:nvSpPr>
          <p:cNvPr id="926725" name="Text Box 5"/>
          <p:cNvSpPr txBox="1">
            <a:spLocks noChangeArrowheads="1"/>
          </p:cNvSpPr>
          <p:nvPr/>
        </p:nvSpPr>
        <p:spPr bwMode="auto">
          <a:xfrm>
            <a:off x="533400" y="5943600"/>
            <a:ext cx="7620000" cy="457200"/>
          </a:xfrm>
          <a:prstGeom prst="rect">
            <a:avLst/>
          </a:prstGeom>
          <a:noFill/>
          <a:ln w="9525">
            <a:noFill/>
            <a:miter lim="800000"/>
            <a:headEnd/>
            <a:tailEnd/>
          </a:ln>
          <a:effectLst/>
        </p:spPr>
        <p:txBody>
          <a:bodyPr>
            <a:spAutoFit/>
          </a:bodyPr>
          <a:lstStyle/>
          <a:p>
            <a:pPr>
              <a:spcBef>
                <a:spcPct val="50000"/>
              </a:spcBef>
            </a:pPr>
            <a:endParaRPr lang="en-US" sz="2400"/>
          </a:p>
        </p:txBody>
      </p:sp>
      <p:grpSp>
        <p:nvGrpSpPr>
          <p:cNvPr id="2" name="Group 7"/>
          <p:cNvGrpSpPr>
            <a:grpSpLocks/>
          </p:cNvGrpSpPr>
          <p:nvPr/>
        </p:nvGrpSpPr>
        <p:grpSpPr bwMode="auto">
          <a:xfrm>
            <a:off x="6858000" y="5791200"/>
            <a:ext cx="1668463" cy="403225"/>
            <a:chOff x="672" y="3543"/>
            <a:chExt cx="1051" cy="254"/>
          </a:xfrm>
        </p:grpSpPr>
        <p:sp>
          <p:nvSpPr>
            <p:cNvPr id="926728" name="Text Box 8"/>
            <p:cNvSpPr txBox="1">
              <a:spLocks noChangeArrowheads="1"/>
            </p:cNvSpPr>
            <p:nvPr/>
          </p:nvSpPr>
          <p:spPr bwMode="auto">
            <a:xfrm>
              <a:off x="672" y="3552"/>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sp>
          <p:nvSpPr>
            <p:cNvPr id="926729" name="Text Box 9"/>
            <p:cNvSpPr txBox="1">
              <a:spLocks noChangeArrowheads="1"/>
            </p:cNvSpPr>
            <p:nvPr/>
          </p:nvSpPr>
          <p:spPr bwMode="auto">
            <a:xfrm rot="5400000">
              <a:off x="956" y="3547"/>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sp>
          <p:nvSpPr>
            <p:cNvPr id="926730" name="Text Box 10"/>
            <p:cNvSpPr txBox="1">
              <a:spLocks noChangeArrowheads="1"/>
            </p:cNvSpPr>
            <p:nvPr/>
          </p:nvSpPr>
          <p:spPr bwMode="auto">
            <a:xfrm rot="10800000">
              <a:off x="1248" y="3552"/>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sp>
          <p:nvSpPr>
            <p:cNvPr id="926731" name="Text Box 11"/>
            <p:cNvSpPr txBox="1">
              <a:spLocks noChangeArrowheads="1"/>
            </p:cNvSpPr>
            <p:nvPr/>
          </p:nvSpPr>
          <p:spPr bwMode="auto">
            <a:xfrm rot="16200000">
              <a:off x="1488" y="3561"/>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grpSp>
      <p:sp>
        <p:nvSpPr>
          <p:cNvPr id="926732" name="Text Box 12"/>
          <p:cNvSpPr txBox="1">
            <a:spLocks noChangeArrowheads="1"/>
          </p:cNvSpPr>
          <p:nvPr/>
        </p:nvSpPr>
        <p:spPr bwMode="auto">
          <a:xfrm>
            <a:off x="457200" y="5405438"/>
            <a:ext cx="8229600" cy="817562"/>
          </a:xfrm>
          <a:prstGeom prst="rect">
            <a:avLst/>
          </a:prstGeom>
          <a:noFill/>
          <a:ln w="9525">
            <a:noFill/>
            <a:miter lim="800000"/>
            <a:headEnd/>
            <a:tailEnd/>
          </a:ln>
          <a:effectLst/>
        </p:spPr>
        <p:txBody>
          <a:bodyPr>
            <a:spAutoFit/>
          </a:bodyPr>
          <a:lstStyle/>
          <a:p>
            <a:pPr>
              <a:lnSpc>
                <a:spcPct val="90000"/>
              </a:lnSpc>
              <a:spcBef>
                <a:spcPct val="20000"/>
              </a:spcBef>
              <a:buClr>
                <a:schemeClr val="folHlink"/>
              </a:buClr>
              <a:buSzPct val="60000"/>
              <a:buFont typeface="Wingdings" pitchFamily="2" charset="2"/>
              <a:buNone/>
            </a:pPr>
            <a:r>
              <a:rPr lang="en-US" sz="2800" b="1" dirty="0"/>
              <a:t>OSCER-RELATED FUNDING TO DATE:</a:t>
            </a:r>
          </a:p>
          <a:p>
            <a:pPr>
              <a:lnSpc>
                <a:spcPct val="50000"/>
              </a:lnSpc>
              <a:spcBef>
                <a:spcPct val="20000"/>
              </a:spcBef>
              <a:buClr>
                <a:schemeClr val="folHlink"/>
              </a:buClr>
              <a:buSzPct val="60000"/>
              <a:buFont typeface="Wingdings" pitchFamily="2" charset="2"/>
              <a:buNone/>
            </a:pPr>
            <a:r>
              <a:rPr lang="en-US" sz="3200" b="1" dirty="0" smtClean="0"/>
              <a:t>$186M total, $99M to OU</a:t>
            </a:r>
            <a:endParaRPr lang="en-US" sz="3200" b="1" dirty="0"/>
          </a:p>
        </p:txBody>
      </p:sp>
    </p:spTree>
    <p:custDataLst>
      <p:tags r:id="rId1"/>
    </p:custData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Footer Placeholder 4"/>
          <p:cNvSpPr>
            <a:spLocks noGrp="1"/>
          </p:cNvSpPr>
          <p:nvPr>
            <p:ph type="ftr" sz="quarter" idx="10"/>
          </p:nvPr>
        </p:nvSpPr>
        <p:spPr/>
        <p:txBody>
          <a:bodyPr/>
          <a:lstStyle/>
          <a:p>
            <a:r>
              <a:rPr lang="en-US" dirty="0"/>
              <a:t>OSCER State of the Center Address</a:t>
            </a:r>
          </a:p>
          <a:p>
            <a:r>
              <a:rPr lang="en-US" dirty="0" smtClean="0"/>
              <a:t>Wednesday October 6 2010</a:t>
            </a:r>
            <a:endParaRPr lang="en-US" dirty="0"/>
          </a:p>
        </p:txBody>
      </p:sp>
      <p:sp>
        <p:nvSpPr>
          <p:cNvPr id="13" name="Slide Number Placeholder 5"/>
          <p:cNvSpPr>
            <a:spLocks noGrp="1"/>
          </p:cNvSpPr>
          <p:nvPr>
            <p:ph type="sldNum" sz="quarter" idx="11"/>
          </p:nvPr>
        </p:nvSpPr>
        <p:spPr/>
        <p:txBody>
          <a:bodyPr/>
          <a:lstStyle/>
          <a:p>
            <a:fld id="{8A817468-1DA3-4F0D-AAD2-F80D2E533068}" type="slidenum">
              <a:rPr lang="en-US"/>
              <a:pPr/>
              <a:t>56</a:t>
            </a:fld>
            <a:endParaRPr lang="en-US"/>
          </a:p>
        </p:txBody>
      </p:sp>
      <p:sp>
        <p:nvSpPr>
          <p:cNvPr id="926722" name="Rectangle 2"/>
          <p:cNvSpPr>
            <a:spLocks noGrp="1" noChangeArrowheads="1"/>
          </p:cNvSpPr>
          <p:nvPr>
            <p:ph type="title"/>
          </p:nvPr>
        </p:nvSpPr>
        <p:spPr/>
        <p:txBody>
          <a:bodyPr/>
          <a:lstStyle/>
          <a:p>
            <a:r>
              <a:rPr lang="en-US" dirty="0"/>
              <a:t>External Research </a:t>
            </a:r>
            <a:r>
              <a:rPr lang="en-US" dirty="0" smtClean="0"/>
              <a:t>Grants (cont’d)</a:t>
            </a:r>
            <a:endParaRPr lang="en-US" dirty="0"/>
          </a:p>
        </p:txBody>
      </p:sp>
      <p:sp>
        <p:nvSpPr>
          <p:cNvPr id="926723" name="Rectangle 3"/>
          <p:cNvSpPr>
            <a:spLocks noGrp="1" noChangeArrowheads="1"/>
          </p:cNvSpPr>
          <p:nvPr>
            <p:ph type="body" sz="half" idx="1"/>
          </p:nvPr>
        </p:nvSpPr>
        <p:spPr>
          <a:xfrm>
            <a:off x="533400" y="1219200"/>
            <a:ext cx="4343400" cy="4495800"/>
          </a:xfrm>
        </p:spPr>
        <p:txBody>
          <a:bodyPr/>
          <a:lstStyle/>
          <a:p>
            <a:pPr>
              <a:lnSpc>
                <a:spcPct val="80000"/>
              </a:lnSpc>
              <a:buClr>
                <a:schemeClr val="tx1"/>
              </a:buClr>
              <a:buSzTx/>
              <a:buFont typeface="+mj-lt"/>
              <a:buAutoNum type="arabicPeriod" startAt="30"/>
            </a:pPr>
            <a:r>
              <a:rPr lang="en-US" sz="1250" dirty="0" smtClean="0"/>
              <a:t>K. Brewster, M. </a:t>
            </a:r>
            <a:r>
              <a:rPr lang="en-US" sz="1250" dirty="0" err="1" smtClean="0"/>
              <a:t>Xue</a:t>
            </a:r>
            <a:r>
              <a:rPr lang="en-US" sz="1250" dirty="0" smtClean="0"/>
              <a:t>, F. Kong, meteorology project, $211K</a:t>
            </a:r>
          </a:p>
          <a:p>
            <a:pPr>
              <a:lnSpc>
                <a:spcPct val="80000"/>
              </a:lnSpc>
              <a:buClr>
                <a:schemeClr val="tx1"/>
              </a:buClr>
              <a:buSzTx/>
              <a:buFont typeface="+mj-lt"/>
              <a:buAutoNum type="arabicPeriod" startAt="30"/>
            </a:pPr>
            <a:r>
              <a:rPr lang="en-US" sz="1250" dirty="0" smtClean="0"/>
              <a:t>M. </a:t>
            </a:r>
            <a:r>
              <a:rPr lang="en-US" sz="1250" dirty="0" err="1" smtClean="0"/>
              <a:t>Xue</a:t>
            </a:r>
            <a:r>
              <a:rPr lang="en-US" sz="1250" dirty="0" smtClean="0"/>
              <a:t>, meteorology project, $120K</a:t>
            </a:r>
          </a:p>
          <a:p>
            <a:pPr>
              <a:lnSpc>
                <a:spcPct val="80000"/>
              </a:lnSpc>
              <a:buClr>
                <a:schemeClr val="tx1"/>
              </a:buClr>
              <a:buSzTx/>
              <a:buFont typeface="+mj-lt"/>
              <a:buAutoNum type="arabicPeriod" startAt="30"/>
            </a:pPr>
            <a:r>
              <a:rPr lang="en-US" sz="1250" dirty="0" smtClean="0"/>
              <a:t>A. McGovern, “Learning to guide search in large state spaces,” IBM DARPA, $95K</a:t>
            </a:r>
          </a:p>
          <a:p>
            <a:pPr>
              <a:lnSpc>
                <a:spcPct val="80000"/>
              </a:lnSpc>
              <a:buClr>
                <a:schemeClr val="tx1"/>
              </a:buClr>
              <a:buSzTx/>
              <a:buFont typeface="+mj-lt"/>
              <a:buAutoNum type="arabicPeriod" startAt="30"/>
            </a:pPr>
            <a:r>
              <a:rPr lang="en-US" sz="1250" dirty="0" smtClean="0"/>
              <a:t>J. </a:t>
            </a:r>
            <a:r>
              <a:rPr lang="en-US" sz="1250" dirty="0" err="1" smtClean="0"/>
              <a:t>Straka</a:t>
            </a:r>
            <a:r>
              <a:rPr lang="en-US" sz="1250" dirty="0" smtClean="0"/>
              <a:t>, K. </a:t>
            </a:r>
            <a:r>
              <a:rPr lang="en-US" sz="1250" dirty="0" err="1" smtClean="0"/>
              <a:t>Kanak</a:t>
            </a:r>
            <a:r>
              <a:rPr lang="en-US" sz="1250" dirty="0" smtClean="0"/>
              <a:t>, “Supplement: Challenges in </a:t>
            </a:r>
            <a:r>
              <a:rPr lang="en-US" sz="1250" dirty="0" err="1" smtClean="0"/>
              <a:t>tornadogenesis</a:t>
            </a:r>
            <a:r>
              <a:rPr lang="en-US" sz="1250" dirty="0" smtClean="0"/>
              <a:t> and associated phenomena (VORTEX2),” NSF, $87K</a:t>
            </a:r>
          </a:p>
          <a:p>
            <a:pPr>
              <a:lnSpc>
                <a:spcPct val="80000"/>
              </a:lnSpc>
              <a:buClr>
                <a:schemeClr val="tx1"/>
              </a:buClr>
              <a:buSzTx/>
              <a:buFont typeface="+mj-lt"/>
              <a:buAutoNum type="arabicPeriod" startAt="30"/>
            </a:pPr>
            <a:r>
              <a:rPr lang="en-US" sz="1250" dirty="0" smtClean="0"/>
              <a:t>F. Kong, M. </a:t>
            </a:r>
            <a:r>
              <a:rPr lang="en-US" sz="1250" dirty="0" err="1" smtClean="0"/>
              <a:t>Xue</a:t>
            </a:r>
            <a:r>
              <a:rPr lang="en-US" sz="1250" dirty="0" smtClean="0"/>
              <a:t>, “Establishment of an Experimental Real-Time Short-Term Storm Prediction System for Shenzhen Meteorological Bureau,” $58K</a:t>
            </a:r>
          </a:p>
          <a:p>
            <a:pPr>
              <a:lnSpc>
                <a:spcPct val="80000"/>
              </a:lnSpc>
              <a:buClr>
                <a:schemeClr val="tx1"/>
              </a:buClr>
              <a:buSzTx/>
              <a:buFont typeface="+mj-lt"/>
              <a:buAutoNum type="arabicPeriod" startAt="30"/>
            </a:pPr>
            <a:r>
              <a:rPr lang="en-US" sz="1250" dirty="0" smtClean="0"/>
              <a:t>J. </a:t>
            </a:r>
            <a:r>
              <a:rPr lang="en-US" sz="1250" dirty="0" err="1" smtClean="0"/>
              <a:t>Straka</a:t>
            </a:r>
            <a:r>
              <a:rPr lang="en-US" sz="1250" dirty="0" smtClean="0"/>
              <a:t>, “Improved Understanding/Prediction of Severe Convective Storms and Attendant Phenomena through Advanced Numerical Simulation,” NSF, $58K</a:t>
            </a:r>
          </a:p>
          <a:p>
            <a:pPr>
              <a:lnSpc>
                <a:spcPct val="80000"/>
              </a:lnSpc>
              <a:buClr>
                <a:schemeClr val="tx1"/>
              </a:buClr>
              <a:buSzTx/>
              <a:buFont typeface="+mj-lt"/>
              <a:buAutoNum type="arabicPeriod" startAt="30"/>
            </a:pPr>
            <a:r>
              <a:rPr lang="en-US" sz="1250" dirty="0" smtClean="0"/>
              <a:t>M. </a:t>
            </a:r>
            <a:r>
              <a:rPr lang="en-US" sz="1250" dirty="0" err="1" smtClean="0"/>
              <a:t>Xue</a:t>
            </a:r>
            <a:r>
              <a:rPr lang="en-US" sz="1250" dirty="0" smtClean="0"/>
              <a:t>, “Assimilation of NEXRAD Radial Winds in a Regional </a:t>
            </a:r>
            <a:r>
              <a:rPr lang="en-US" sz="1250" dirty="0" err="1" smtClean="0"/>
              <a:t>Mesoscale</a:t>
            </a:r>
            <a:r>
              <a:rPr lang="en-US" sz="1250" dirty="0" smtClean="0"/>
              <a:t> Model,” Miss State U, $79K</a:t>
            </a:r>
          </a:p>
          <a:p>
            <a:pPr>
              <a:lnSpc>
                <a:spcPct val="80000"/>
              </a:lnSpc>
              <a:buClr>
                <a:schemeClr val="tx1"/>
              </a:buClr>
              <a:buSzTx/>
              <a:buFont typeface="+mj-lt"/>
              <a:buAutoNum type="arabicPeriod" startAt="30"/>
            </a:pPr>
            <a:r>
              <a:rPr lang="en-US" sz="1250" dirty="0" smtClean="0"/>
              <a:t>J. Cruz, R. Todd, “Medium-Density Parity-Check Codes for Tape Systems,” INSIC, $36K</a:t>
            </a:r>
          </a:p>
          <a:p>
            <a:pPr>
              <a:lnSpc>
                <a:spcPct val="80000"/>
              </a:lnSpc>
              <a:buClr>
                <a:schemeClr val="tx1"/>
              </a:buClr>
              <a:buSzTx/>
              <a:buFont typeface="+mj-lt"/>
              <a:buAutoNum type="arabicPeriod" startAt="30"/>
            </a:pPr>
            <a:r>
              <a:rPr lang="en-US" sz="1250" dirty="0" smtClean="0"/>
              <a:t>M. </a:t>
            </a:r>
            <a:r>
              <a:rPr lang="en-US" sz="1250" dirty="0" err="1" smtClean="0"/>
              <a:t>Xue</a:t>
            </a:r>
            <a:r>
              <a:rPr lang="en-US" sz="1250" dirty="0" smtClean="0"/>
              <a:t>, D. </a:t>
            </a:r>
            <a:r>
              <a:rPr lang="en-US" sz="1250" dirty="0" err="1" smtClean="0"/>
              <a:t>Stensrud</a:t>
            </a:r>
            <a:r>
              <a:rPr lang="en-US" sz="1250" dirty="0" smtClean="0"/>
              <a:t>, J. </a:t>
            </a:r>
            <a:r>
              <a:rPr lang="en-US" sz="1250" dirty="0" err="1" smtClean="0"/>
              <a:t>Gao</a:t>
            </a:r>
            <a:r>
              <a:rPr lang="en-US" sz="1250" dirty="0" smtClean="0"/>
              <a:t>, “Advancing Warn on Forecast – Storm-scale Analysis of Vortex 2 Thunderstorms,” NSSL, $70K</a:t>
            </a:r>
          </a:p>
          <a:p>
            <a:pPr>
              <a:lnSpc>
                <a:spcPct val="80000"/>
              </a:lnSpc>
              <a:buClr>
                <a:schemeClr val="tx1"/>
              </a:buClr>
              <a:buSzTx/>
              <a:buFont typeface="+mj-lt"/>
              <a:buAutoNum type="arabicPeriod" startAt="30"/>
            </a:pPr>
            <a:r>
              <a:rPr lang="en-US" sz="1250" dirty="0" smtClean="0"/>
              <a:t>P. Attar, “High-Fidelity Computational </a:t>
            </a:r>
            <a:r>
              <a:rPr lang="en-US" sz="1250" dirty="0" err="1" smtClean="0"/>
              <a:t>Aeroelastic</a:t>
            </a:r>
            <a:r>
              <a:rPr lang="en-US" sz="1250" dirty="0" smtClean="0"/>
              <a:t> Solver Research,” Ohio Aerospace Institute, $60K</a:t>
            </a:r>
          </a:p>
          <a:p>
            <a:pPr>
              <a:lnSpc>
                <a:spcPct val="80000"/>
              </a:lnSpc>
              <a:buClr>
                <a:schemeClr val="tx1"/>
              </a:buClr>
              <a:buSzTx/>
              <a:buFont typeface="+mj-lt"/>
              <a:buAutoNum type="arabicPeriod" startAt="30"/>
            </a:pPr>
            <a:r>
              <a:rPr lang="en-US" sz="1250" dirty="0" smtClean="0"/>
              <a:t>J. </a:t>
            </a:r>
            <a:r>
              <a:rPr lang="en-US" sz="1250" dirty="0" err="1" smtClean="0"/>
              <a:t>Straka</a:t>
            </a:r>
            <a:r>
              <a:rPr lang="en-US" sz="1250" dirty="0" smtClean="0"/>
              <a:t>, K. </a:t>
            </a:r>
            <a:r>
              <a:rPr lang="en-US" sz="1250" dirty="0" err="1" smtClean="0"/>
              <a:t>Kanak</a:t>
            </a:r>
            <a:r>
              <a:rPr lang="en-US" sz="1250" dirty="0" smtClean="0"/>
              <a:t>, “Development of Unmanned Aircraft System for Research in a Severe Storm Environment and Deployment within the VORTEX 2,” NSF, $44K</a:t>
            </a:r>
          </a:p>
          <a:p>
            <a:pPr>
              <a:lnSpc>
                <a:spcPct val="80000"/>
              </a:lnSpc>
              <a:buClr>
                <a:schemeClr val="tx1"/>
              </a:buClr>
              <a:buSzTx/>
              <a:buFont typeface="+mj-lt"/>
              <a:buAutoNum type="arabicPeriod" startAt="30"/>
            </a:pPr>
            <a:endParaRPr lang="en-US" sz="1250" dirty="0" smtClean="0"/>
          </a:p>
        </p:txBody>
      </p:sp>
      <p:sp>
        <p:nvSpPr>
          <p:cNvPr id="926724" name="Rectangle 4"/>
          <p:cNvSpPr>
            <a:spLocks noGrp="1" noChangeArrowheads="1"/>
          </p:cNvSpPr>
          <p:nvPr>
            <p:ph type="body" sz="half" idx="2"/>
          </p:nvPr>
        </p:nvSpPr>
        <p:spPr>
          <a:xfrm>
            <a:off x="4800600" y="1219200"/>
            <a:ext cx="3886200" cy="4267200"/>
          </a:xfrm>
        </p:spPr>
        <p:txBody>
          <a:bodyPr/>
          <a:lstStyle/>
          <a:p>
            <a:pPr>
              <a:lnSpc>
                <a:spcPct val="80000"/>
              </a:lnSpc>
              <a:buClr>
                <a:schemeClr val="tx1"/>
              </a:buClr>
              <a:buSzTx/>
              <a:buFont typeface="+mj-lt"/>
              <a:buAutoNum type="arabicPeriod" startAt="41"/>
            </a:pPr>
            <a:r>
              <a:rPr lang="en-US" sz="1250" dirty="0" smtClean="0"/>
              <a:t>J. Cruz, “Equalization, Detection, and Coding Algorithms for Bit Patterned Media Recording Channels,” International Storage Industry Consortium (INSIC), $35K</a:t>
            </a:r>
          </a:p>
          <a:p>
            <a:pPr>
              <a:lnSpc>
                <a:spcPct val="80000"/>
              </a:lnSpc>
              <a:buClr>
                <a:schemeClr val="tx1"/>
              </a:buClr>
              <a:buSzTx/>
              <a:buFont typeface="+mj-lt"/>
              <a:buAutoNum type="arabicPeriod" startAt="41"/>
            </a:pPr>
            <a:r>
              <a:rPr lang="en-US" sz="1250" dirty="0" smtClean="0"/>
              <a:t>J. Cruz, R. Todd, “Signal Processing for Magnetic Recording Channels,” private company, $30K</a:t>
            </a:r>
          </a:p>
          <a:p>
            <a:pPr>
              <a:lnSpc>
                <a:spcPct val="80000"/>
              </a:lnSpc>
              <a:buClr>
                <a:schemeClr val="tx1"/>
              </a:buClr>
              <a:buSzTx/>
              <a:buFont typeface="+mj-lt"/>
              <a:buAutoNum type="arabicPeriod" startAt="41"/>
            </a:pPr>
            <a:r>
              <a:rPr lang="en-US" sz="1250" dirty="0" smtClean="0"/>
              <a:t>P. Attar, P. </a:t>
            </a:r>
            <a:r>
              <a:rPr lang="en-US" sz="1250" dirty="0" err="1" smtClean="0"/>
              <a:t>Vedula</a:t>
            </a:r>
            <a:r>
              <a:rPr lang="en-US" sz="1250" dirty="0" smtClean="0"/>
              <a:t>, “Deterministic and Statistical Characterization of the Impact of Control Surface </a:t>
            </a:r>
            <a:r>
              <a:rPr lang="en-US" sz="1250" dirty="0" err="1" smtClean="0"/>
              <a:t>Freeplay</a:t>
            </a:r>
            <a:r>
              <a:rPr lang="en-US" sz="1250" dirty="0" smtClean="0"/>
              <a:t> on Flutter and Limit-Cycle Oscillation (LCO) using Efficient Computational Modeling,” Advanced Dynamics, $30K</a:t>
            </a:r>
          </a:p>
          <a:p>
            <a:pPr>
              <a:lnSpc>
                <a:spcPct val="80000"/>
              </a:lnSpc>
              <a:buClr>
                <a:schemeClr val="tx1"/>
              </a:buClr>
              <a:buSzTx/>
              <a:buFont typeface="+mj-lt"/>
              <a:buAutoNum type="arabicPeriod" startAt="41"/>
            </a:pPr>
            <a:r>
              <a:rPr lang="en-US" sz="1250" dirty="0" smtClean="0"/>
              <a:t>P. Attar, P. </a:t>
            </a:r>
            <a:r>
              <a:rPr lang="en-US" sz="1250" dirty="0" err="1" smtClean="0"/>
              <a:t>Vedula</a:t>
            </a:r>
            <a:r>
              <a:rPr lang="en-US" sz="1250" dirty="0" smtClean="0"/>
              <a:t>, “Novel Reduced Order in time Models for Problems in Nonlinear </a:t>
            </a:r>
            <a:r>
              <a:rPr lang="en-US" sz="1250" dirty="0" err="1" smtClean="0"/>
              <a:t>Aeroelasticity</a:t>
            </a:r>
            <a:r>
              <a:rPr lang="en-US" sz="1250" dirty="0" smtClean="0"/>
              <a:t>,” Advanced Dynamics, $29K</a:t>
            </a:r>
          </a:p>
          <a:p>
            <a:pPr>
              <a:lnSpc>
                <a:spcPct val="80000"/>
              </a:lnSpc>
              <a:buClr>
                <a:schemeClr val="tx1"/>
              </a:buClr>
              <a:buSzTx/>
              <a:buFont typeface="+mj-lt"/>
              <a:buAutoNum type="arabicPeriod" startAt="41"/>
            </a:pPr>
            <a:r>
              <a:rPr lang="en-US" sz="1250" dirty="0" smtClean="0"/>
              <a:t>F. Carr, J. </a:t>
            </a:r>
            <a:r>
              <a:rPr lang="en-US" sz="1250" dirty="0" err="1" smtClean="0"/>
              <a:t>Straka</a:t>
            </a:r>
            <a:r>
              <a:rPr lang="en-US" sz="1250" dirty="0" smtClean="0"/>
              <a:t>, “Severe storm research,” Jonathon </a:t>
            </a:r>
            <a:r>
              <a:rPr lang="en-US" sz="1250" dirty="0" err="1" smtClean="0"/>
              <a:t>Merage</a:t>
            </a:r>
            <a:r>
              <a:rPr lang="en-US" sz="1250" dirty="0" smtClean="0"/>
              <a:t> Foundation, $21K</a:t>
            </a:r>
          </a:p>
          <a:p>
            <a:pPr>
              <a:lnSpc>
                <a:spcPct val="80000"/>
              </a:lnSpc>
              <a:buClr>
                <a:schemeClr val="tx1"/>
              </a:buClr>
              <a:buSzTx/>
              <a:buFont typeface="+mj-lt"/>
              <a:buAutoNum type="arabicPeriod" startAt="41"/>
            </a:pPr>
            <a:r>
              <a:rPr lang="en-US" sz="1250" dirty="0" smtClean="0"/>
              <a:t>F. Carr, J. </a:t>
            </a:r>
            <a:r>
              <a:rPr lang="en-US" sz="1250" dirty="0" err="1" smtClean="0"/>
              <a:t>Straka</a:t>
            </a:r>
            <a:r>
              <a:rPr lang="en-US" sz="1250" dirty="0" smtClean="0"/>
              <a:t>, “Severe storm research,” Jonathon </a:t>
            </a:r>
            <a:r>
              <a:rPr lang="en-US" sz="1250" dirty="0" err="1" smtClean="0"/>
              <a:t>Merage</a:t>
            </a:r>
            <a:r>
              <a:rPr lang="en-US" sz="1250" dirty="0" smtClean="0"/>
              <a:t> Foundation, $20K</a:t>
            </a:r>
          </a:p>
        </p:txBody>
      </p:sp>
      <p:sp>
        <p:nvSpPr>
          <p:cNvPr id="926725" name="Text Box 5"/>
          <p:cNvSpPr txBox="1">
            <a:spLocks noChangeArrowheads="1"/>
          </p:cNvSpPr>
          <p:nvPr/>
        </p:nvSpPr>
        <p:spPr bwMode="auto">
          <a:xfrm>
            <a:off x="533400" y="5943600"/>
            <a:ext cx="7620000" cy="457200"/>
          </a:xfrm>
          <a:prstGeom prst="rect">
            <a:avLst/>
          </a:prstGeom>
          <a:noFill/>
          <a:ln w="9525">
            <a:noFill/>
            <a:miter lim="800000"/>
            <a:headEnd/>
            <a:tailEnd/>
          </a:ln>
          <a:effectLst/>
        </p:spPr>
        <p:txBody>
          <a:bodyPr>
            <a:spAutoFit/>
          </a:bodyPr>
          <a:lstStyle/>
          <a:p>
            <a:pPr>
              <a:spcBef>
                <a:spcPct val="50000"/>
              </a:spcBef>
            </a:pPr>
            <a:endParaRPr lang="en-US" sz="2400"/>
          </a:p>
        </p:txBody>
      </p:sp>
      <p:grpSp>
        <p:nvGrpSpPr>
          <p:cNvPr id="2" name="Group 7"/>
          <p:cNvGrpSpPr>
            <a:grpSpLocks/>
          </p:cNvGrpSpPr>
          <p:nvPr/>
        </p:nvGrpSpPr>
        <p:grpSpPr bwMode="auto">
          <a:xfrm>
            <a:off x="6858000" y="5791200"/>
            <a:ext cx="1668463" cy="403225"/>
            <a:chOff x="672" y="3543"/>
            <a:chExt cx="1051" cy="254"/>
          </a:xfrm>
        </p:grpSpPr>
        <p:sp>
          <p:nvSpPr>
            <p:cNvPr id="926728" name="Text Box 8"/>
            <p:cNvSpPr txBox="1">
              <a:spLocks noChangeArrowheads="1"/>
            </p:cNvSpPr>
            <p:nvPr/>
          </p:nvSpPr>
          <p:spPr bwMode="auto">
            <a:xfrm>
              <a:off x="672" y="3552"/>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sp>
          <p:nvSpPr>
            <p:cNvPr id="926729" name="Text Box 9"/>
            <p:cNvSpPr txBox="1">
              <a:spLocks noChangeArrowheads="1"/>
            </p:cNvSpPr>
            <p:nvPr/>
          </p:nvSpPr>
          <p:spPr bwMode="auto">
            <a:xfrm rot="5400000">
              <a:off x="956" y="3547"/>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sp>
          <p:nvSpPr>
            <p:cNvPr id="926730" name="Text Box 10"/>
            <p:cNvSpPr txBox="1">
              <a:spLocks noChangeArrowheads="1"/>
            </p:cNvSpPr>
            <p:nvPr/>
          </p:nvSpPr>
          <p:spPr bwMode="auto">
            <a:xfrm rot="10800000">
              <a:off x="1248" y="3552"/>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sp>
          <p:nvSpPr>
            <p:cNvPr id="926731" name="Text Box 11"/>
            <p:cNvSpPr txBox="1">
              <a:spLocks noChangeArrowheads="1"/>
            </p:cNvSpPr>
            <p:nvPr/>
          </p:nvSpPr>
          <p:spPr bwMode="auto">
            <a:xfrm rot="16200000">
              <a:off x="1488" y="3561"/>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grpSp>
      <p:sp>
        <p:nvSpPr>
          <p:cNvPr id="926732" name="Text Box 12"/>
          <p:cNvSpPr txBox="1">
            <a:spLocks noChangeArrowheads="1"/>
          </p:cNvSpPr>
          <p:nvPr/>
        </p:nvSpPr>
        <p:spPr bwMode="auto">
          <a:xfrm>
            <a:off x="457200" y="5405438"/>
            <a:ext cx="8229600" cy="817562"/>
          </a:xfrm>
          <a:prstGeom prst="rect">
            <a:avLst/>
          </a:prstGeom>
          <a:noFill/>
          <a:ln w="9525">
            <a:noFill/>
            <a:miter lim="800000"/>
            <a:headEnd/>
            <a:tailEnd/>
          </a:ln>
          <a:effectLst/>
        </p:spPr>
        <p:txBody>
          <a:bodyPr>
            <a:spAutoFit/>
          </a:bodyPr>
          <a:lstStyle/>
          <a:p>
            <a:pPr>
              <a:lnSpc>
                <a:spcPct val="90000"/>
              </a:lnSpc>
              <a:spcBef>
                <a:spcPct val="20000"/>
              </a:spcBef>
              <a:buClr>
                <a:schemeClr val="folHlink"/>
              </a:buClr>
              <a:buSzPct val="60000"/>
              <a:buFont typeface="Wingdings" pitchFamily="2" charset="2"/>
              <a:buNone/>
            </a:pPr>
            <a:r>
              <a:rPr lang="en-US" sz="2800" b="1" dirty="0"/>
              <a:t>OSCER-RELATED FUNDING TO DATE:</a:t>
            </a:r>
          </a:p>
          <a:p>
            <a:pPr>
              <a:lnSpc>
                <a:spcPct val="50000"/>
              </a:lnSpc>
              <a:spcBef>
                <a:spcPct val="20000"/>
              </a:spcBef>
              <a:buClr>
                <a:schemeClr val="folHlink"/>
              </a:buClr>
              <a:buSzPct val="60000"/>
              <a:buFont typeface="Wingdings" pitchFamily="2" charset="2"/>
              <a:buNone/>
            </a:pPr>
            <a:r>
              <a:rPr lang="en-US" sz="3200" b="1" dirty="0" smtClean="0"/>
              <a:t>$186M total, $99M to OU</a:t>
            </a:r>
            <a:endParaRPr lang="en-US" sz="3200" b="1" dirty="0"/>
          </a:p>
        </p:txBody>
      </p:sp>
    </p:spTree>
    <p:custDataLst>
      <p:tags r:id="rId1"/>
    </p:custData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Footer Placeholder 4"/>
          <p:cNvSpPr>
            <a:spLocks noGrp="1"/>
          </p:cNvSpPr>
          <p:nvPr>
            <p:ph type="ftr" sz="quarter" idx="10"/>
          </p:nvPr>
        </p:nvSpPr>
        <p:spPr/>
        <p:txBody>
          <a:bodyPr/>
          <a:lstStyle/>
          <a:p>
            <a:r>
              <a:rPr lang="en-US" dirty="0"/>
              <a:t>OSCER State of the Center Address</a:t>
            </a:r>
          </a:p>
          <a:p>
            <a:r>
              <a:rPr lang="en-US" dirty="0" smtClean="0"/>
              <a:t>Wednesday October 6 2010</a:t>
            </a:r>
            <a:endParaRPr lang="en-US" dirty="0"/>
          </a:p>
        </p:txBody>
      </p:sp>
      <p:sp>
        <p:nvSpPr>
          <p:cNvPr id="13" name="Slide Number Placeholder 5"/>
          <p:cNvSpPr>
            <a:spLocks noGrp="1"/>
          </p:cNvSpPr>
          <p:nvPr>
            <p:ph type="sldNum" sz="quarter" idx="11"/>
          </p:nvPr>
        </p:nvSpPr>
        <p:spPr/>
        <p:txBody>
          <a:bodyPr/>
          <a:lstStyle/>
          <a:p>
            <a:fld id="{8A817468-1DA3-4F0D-AAD2-F80D2E533068}" type="slidenum">
              <a:rPr lang="en-US"/>
              <a:pPr/>
              <a:t>57</a:t>
            </a:fld>
            <a:endParaRPr lang="en-US"/>
          </a:p>
        </p:txBody>
      </p:sp>
      <p:sp>
        <p:nvSpPr>
          <p:cNvPr id="926722" name="Rectangle 2"/>
          <p:cNvSpPr>
            <a:spLocks noGrp="1" noChangeArrowheads="1"/>
          </p:cNvSpPr>
          <p:nvPr>
            <p:ph type="title"/>
          </p:nvPr>
        </p:nvSpPr>
        <p:spPr/>
        <p:txBody>
          <a:bodyPr/>
          <a:lstStyle/>
          <a:p>
            <a:r>
              <a:rPr lang="en-US" dirty="0"/>
              <a:t>External Research </a:t>
            </a:r>
            <a:r>
              <a:rPr lang="en-US" dirty="0" smtClean="0"/>
              <a:t>Grants (cont’d)</a:t>
            </a:r>
            <a:endParaRPr lang="en-US" dirty="0"/>
          </a:p>
        </p:txBody>
      </p:sp>
      <p:sp>
        <p:nvSpPr>
          <p:cNvPr id="926723" name="Rectangle 3"/>
          <p:cNvSpPr>
            <a:spLocks noGrp="1" noChangeArrowheads="1"/>
          </p:cNvSpPr>
          <p:nvPr>
            <p:ph type="body" sz="half" idx="1"/>
          </p:nvPr>
        </p:nvSpPr>
        <p:spPr>
          <a:xfrm>
            <a:off x="533400" y="1219200"/>
            <a:ext cx="4191000" cy="4495800"/>
          </a:xfrm>
        </p:spPr>
        <p:txBody>
          <a:bodyPr/>
          <a:lstStyle/>
          <a:p>
            <a:pPr>
              <a:lnSpc>
                <a:spcPct val="80000"/>
              </a:lnSpc>
              <a:buClr>
                <a:schemeClr val="tx1"/>
              </a:buClr>
              <a:buSzTx/>
              <a:buFont typeface="+mj-lt"/>
              <a:buAutoNum type="arabicPeriod" startAt="47"/>
            </a:pPr>
            <a:r>
              <a:rPr lang="en-US" sz="1250" dirty="0"/>
              <a:t>A. </a:t>
            </a:r>
            <a:r>
              <a:rPr lang="en-US" sz="1250" dirty="0" err="1"/>
              <a:t>Striolo</a:t>
            </a:r>
            <a:r>
              <a:rPr lang="en-US" sz="1250" dirty="0"/>
              <a:t>, “Electrolytes at Solid-Water Interfaces: Theoretical Studies for Practical Applications,” DOE EPSCoR, $450K</a:t>
            </a:r>
          </a:p>
          <a:p>
            <a:pPr>
              <a:lnSpc>
                <a:spcPct val="80000"/>
              </a:lnSpc>
              <a:buClr>
                <a:schemeClr val="tx1"/>
              </a:buClr>
              <a:buSzTx/>
              <a:buFont typeface="+mj-lt"/>
              <a:buAutoNum type="arabicPeriod" startAt="47"/>
            </a:pPr>
            <a:r>
              <a:rPr lang="en-US" sz="1250" dirty="0"/>
              <a:t>A. </a:t>
            </a:r>
            <a:r>
              <a:rPr lang="en-US" sz="1250" dirty="0" err="1"/>
              <a:t>Striolo</a:t>
            </a:r>
            <a:r>
              <a:rPr lang="en-US" sz="1250" dirty="0"/>
              <a:t>, </a:t>
            </a:r>
            <a:r>
              <a:rPr lang="en-US" sz="1250" dirty="0" err="1"/>
              <a:t>Saha</a:t>
            </a:r>
            <a:r>
              <a:rPr lang="en-US" sz="1250" dirty="0"/>
              <a:t>, “Experimental and Theoretical Studies of Carbon </a:t>
            </a:r>
            <a:r>
              <a:rPr lang="en-US" sz="1250" dirty="0" err="1"/>
              <a:t>Nanotube</a:t>
            </a:r>
            <a:r>
              <a:rPr lang="en-US" sz="1250" dirty="0"/>
              <a:t> Hierarchical Structures in Multifunctional Polymer Composites,” DOD EPSCoR, $450K</a:t>
            </a:r>
          </a:p>
          <a:p>
            <a:pPr>
              <a:lnSpc>
                <a:spcPct val="80000"/>
              </a:lnSpc>
              <a:buClr>
                <a:schemeClr val="tx1"/>
              </a:buClr>
              <a:buSzTx/>
              <a:buFont typeface="+mj-lt"/>
              <a:buAutoNum type="arabicPeriod" startAt="47"/>
            </a:pPr>
            <a:r>
              <a:rPr lang="en-US" sz="1250" dirty="0"/>
              <a:t>D. Cole (ORNL), A. </a:t>
            </a:r>
            <a:r>
              <a:rPr lang="en-US" sz="1250" dirty="0" err="1"/>
              <a:t>Striolo</a:t>
            </a:r>
            <a:r>
              <a:rPr lang="en-US" sz="1250" dirty="0"/>
              <a:t>, “Structure and Dynamics of Earth Materials, Interfaces and Reactions,” DOE, $1.5M ($75K OU)</a:t>
            </a:r>
          </a:p>
          <a:p>
            <a:pPr>
              <a:lnSpc>
                <a:spcPct val="80000"/>
              </a:lnSpc>
              <a:buClr>
                <a:schemeClr val="tx1"/>
              </a:buClr>
              <a:buSzTx/>
              <a:buFont typeface="+mj-lt"/>
              <a:buAutoNum type="arabicPeriod" startAt="47"/>
            </a:pPr>
            <a:r>
              <a:rPr lang="en-US" sz="1250" dirty="0"/>
              <a:t>D. </a:t>
            </a:r>
            <a:r>
              <a:rPr lang="en-US" sz="1250" dirty="0" err="1"/>
              <a:t>Papavassiliou</a:t>
            </a:r>
            <a:r>
              <a:rPr lang="en-US" sz="1250" dirty="0"/>
              <a:t>, A. </a:t>
            </a:r>
            <a:r>
              <a:rPr lang="en-US" sz="1250" dirty="0" err="1"/>
              <a:t>Striolo</a:t>
            </a:r>
            <a:r>
              <a:rPr lang="en-US" sz="1250" dirty="0"/>
              <a:t>, “Effects of </a:t>
            </a:r>
            <a:r>
              <a:rPr lang="en-US" sz="1250" dirty="0" err="1"/>
              <a:t>Hydrophobicity</a:t>
            </a:r>
            <a:r>
              <a:rPr lang="en-US" sz="1250" dirty="0"/>
              <a:t>-Induced Wall Slip on Turbulence Drag and Turbulence Structure,” NSF, $230K</a:t>
            </a:r>
          </a:p>
          <a:p>
            <a:pPr>
              <a:lnSpc>
                <a:spcPct val="80000"/>
              </a:lnSpc>
              <a:buClr>
                <a:schemeClr val="tx1"/>
              </a:buClr>
              <a:buSzTx/>
              <a:buFont typeface="+mj-lt"/>
              <a:buAutoNum type="arabicPeriod" startAt="47"/>
            </a:pPr>
            <a:r>
              <a:rPr lang="en-US" sz="1250" dirty="0"/>
              <a:t>A. </a:t>
            </a:r>
            <a:r>
              <a:rPr lang="en-US" sz="1250" dirty="0" err="1"/>
              <a:t>Striolo</a:t>
            </a:r>
            <a:r>
              <a:rPr lang="en-US" sz="1250" dirty="0"/>
              <a:t>, D. </a:t>
            </a:r>
            <a:r>
              <a:rPr lang="en-US" sz="1250" dirty="0" err="1"/>
              <a:t>Resasco</a:t>
            </a:r>
            <a:r>
              <a:rPr lang="en-US" sz="1250" dirty="0"/>
              <a:t>, U. </a:t>
            </a:r>
            <a:r>
              <a:rPr lang="en-US" sz="1250" dirty="0" err="1"/>
              <a:t>Nollert</a:t>
            </a:r>
            <a:r>
              <a:rPr lang="en-US" sz="1250" dirty="0"/>
              <a:t>, “Understanding the Interactions between Carbon </a:t>
            </a:r>
            <a:r>
              <a:rPr lang="en-US" sz="1250" dirty="0" err="1"/>
              <a:t>Nanotubes</a:t>
            </a:r>
            <a:r>
              <a:rPr lang="en-US" sz="1250" dirty="0"/>
              <a:t> and Cellular Membranes,” NSF, $380K</a:t>
            </a:r>
          </a:p>
          <a:p>
            <a:pPr>
              <a:lnSpc>
                <a:spcPct val="80000"/>
              </a:lnSpc>
              <a:buClr>
                <a:schemeClr val="tx1"/>
              </a:buClr>
              <a:buSzTx/>
              <a:buFont typeface="+mj-lt"/>
              <a:buAutoNum type="arabicPeriod" startAt="47"/>
            </a:pPr>
            <a:r>
              <a:rPr lang="en-US" sz="1250" dirty="0"/>
              <a:t>M. </a:t>
            </a:r>
            <a:r>
              <a:rPr lang="en-US" sz="1250" dirty="0" err="1"/>
              <a:t>Xue</a:t>
            </a:r>
            <a:r>
              <a:rPr lang="en-US" sz="1250" dirty="0"/>
              <a:t>, Y. Hong, X. </a:t>
            </a:r>
            <a:r>
              <a:rPr lang="en-US" sz="1250" dirty="0" err="1"/>
              <a:t>Hu</a:t>
            </a:r>
            <a:r>
              <a:rPr lang="en-US" sz="1250" dirty="0"/>
              <a:t> (GSU), “Integrated Weather and Wildfire Simulation and Optimization for Wildfire Management,” NSF, $997K ($483K OU)</a:t>
            </a:r>
          </a:p>
          <a:p>
            <a:pPr>
              <a:lnSpc>
                <a:spcPct val="80000"/>
              </a:lnSpc>
              <a:buClr>
                <a:schemeClr val="tx1"/>
              </a:buClr>
              <a:buSzTx/>
              <a:buFont typeface="+mj-lt"/>
              <a:buAutoNum type="arabicPeriod" startAt="47"/>
            </a:pPr>
            <a:r>
              <a:rPr lang="en-US" sz="1250" dirty="0"/>
              <a:t>Y. Hong, “Next Generation QPE: Toward a Multi-Sensor Approach for Integration of Radar, Satellite, and Surface Observations to Produce Very High-resolution Precipitation Data,” NOAA/OAR/NSSL via CIMMS, $83K</a:t>
            </a:r>
          </a:p>
        </p:txBody>
      </p:sp>
      <p:sp>
        <p:nvSpPr>
          <p:cNvPr id="926724" name="Rectangle 4"/>
          <p:cNvSpPr>
            <a:spLocks noGrp="1" noChangeArrowheads="1"/>
          </p:cNvSpPr>
          <p:nvPr>
            <p:ph type="body" sz="half" idx="2"/>
          </p:nvPr>
        </p:nvSpPr>
        <p:spPr>
          <a:xfrm>
            <a:off x="4648200" y="1219200"/>
            <a:ext cx="3886200" cy="4267200"/>
          </a:xfrm>
        </p:spPr>
        <p:txBody>
          <a:bodyPr/>
          <a:lstStyle/>
          <a:p>
            <a:pPr>
              <a:lnSpc>
                <a:spcPct val="80000"/>
              </a:lnSpc>
              <a:buClr>
                <a:schemeClr val="tx1"/>
              </a:buClr>
              <a:buSzTx/>
              <a:buFont typeface="+mj-lt"/>
              <a:buAutoNum type="arabicPeriod" startAt="54"/>
            </a:pPr>
            <a:r>
              <a:rPr lang="en-US" sz="1250" dirty="0"/>
              <a:t>R. Palmer, Y. Hong, “Phased Array Technology for Weather Radar Applications,” NOAA/OAR/NSSL via CIMMS, $426K</a:t>
            </a:r>
          </a:p>
          <a:p>
            <a:pPr>
              <a:lnSpc>
                <a:spcPct val="80000"/>
              </a:lnSpc>
              <a:buClr>
                <a:schemeClr val="tx1"/>
              </a:buClr>
              <a:buSzTx/>
              <a:buFont typeface="+mj-lt"/>
              <a:buAutoNum type="arabicPeriod" startAt="54"/>
            </a:pPr>
            <a:r>
              <a:rPr lang="en-US" sz="1250" dirty="0"/>
              <a:t>Y. Hong, </a:t>
            </a:r>
            <a:r>
              <a:rPr lang="en-US" sz="1250" dirty="0" err="1"/>
              <a:t>Baski</a:t>
            </a:r>
            <a:r>
              <a:rPr lang="en-US" sz="1250" dirty="0"/>
              <a:t> (OSU), “Proactive approach to transportation resource allocation under severe winter weather emergencies,” OK-DOT/OTC, $261K ($101K OU)</a:t>
            </a:r>
          </a:p>
          <a:p>
            <a:pPr>
              <a:lnSpc>
                <a:spcPct val="80000"/>
              </a:lnSpc>
              <a:buClr>
                <a:schemeClr val="tx1"/>
              </a:buClr>
              <a:buSzTx/>
              <a:buFont typeface="+mj-lt"/>
              <a:buAutoNum type="arabicPeriod" startAt="54"/>
            </a:pPr>
            <a:r>
              <a:rPr lang="en-US" sz="1250" dirty="0"/>
              <a:t>R. Palmer, Y. Hong, “Atmospheric Observations using </a:t>
            </a:r>
            <a:r>
              <a:rPr lang="en-US" sz="1250" dirty="0" err="1"/>
              <a:t>PhasedArray</a:t>
            </a:r>
            <a:r>
              <a:rPr lang="en-US" sz="1250" dirty="0"/>
              <a:t> Technology,” $340K</a:t>
            </a:r>
          </a:p>
          <a:p>
            <a:pPr>
              <a:lnSpc>
                <a:spcPct val="80000"/>
              </a:lnSpc>
              <a:buClr>
                <a:schemeClr val="tx1"/>
              </a:buClr>
              <a:buSzTx/>
              <a:buFont typeface="+mj-lt"/>
              <a:buAutoNum type="arabicPeriod" startAt="54"/>
            </a:pPr>
            <a:r>
              <a:rPr lang="en-US" sz="1250" dirty="0"/>
              <a:t>Y. Hong, “Toward Improved Flood Prediction and Risk Mitigation: Capacity Building for Africa,”  NASA, $87K</a:t>
            </a:r>
          </a:p>
          <a:p>
            <a:pPr>
              <a:lnSpc>
                <a:spcPct val="80000"/>
              </a:lnSpc>
              <a:buClr>
                <a:schemeClr val="tx1"/>
              </a:buClr>
              <a:buSzTx/>
              <a:buFont typeface="+mj-lt"/>
              <a:buAutoNum type="arabicPeriod" startAt="54"/>
            </a:pPr>
            <a:r>
              <a:rPr lang="en-US" sz="1250" dirty="0"/>
              <a:t>Y. Hong, “Improving NASA Global Hazard System and Implementing SERVIR-Africa,” NASA, $272K</a:t>
            </a:r>
          </a:p>
          <a:p>
            <a:pPr>
              <a:lnSpc>
                <a:spcPct val="80000"/>
              </a:lnSpc>
              <a:buClr>
                <a:schemeClr val="tx1"/>
              </a:buClr>
              <a:buSzTx/>
              <a:buFont typeface="+mj-lt"/>
              <a:buAutoNum type="arabicPeriod" startAt="54"/>
            </a:pPr>
            <a:r>
              <a:rPr lang="en-US" sz="1250" dirty="0"/>
              <a:t>Y. Hong, “Link SERVIR-Africa Work to NASA Land Information System: Workshop Training and Data Assimilation of GRACE to NASA-OU Hydrologic Model,” NASA, $10K</a:t>
            </a:r>
          </a:p>
          <a:p>
            <a:pPr>
              <a:lnSpc>
                <a:spcPct val="80000"/>
              </a:lnSpc>
              <a:buClr>
                <a:schemeClr val="tx1"/>
              </a:buClr>
              <a:buSzTx/>
              <a:buFont typeface="+mj-lt"/>
              <a:buAutoNum type="arabicPeriod" startAt="54"/>
            </a:pPr>
            <a:r>
              <a:rPr lang="en-US" sz="1250" dirty="0"/>
              <a:t>R. Adler (NASA), Y. Hong, “Global Hazard (Flood-Landslide) Decision-Support System,” NASA, $900K</a:t>
            </a:r>
          </a:p>
          <a:p>
            <a:pPr>
              <a:lnSpc>
                <a:spcPct val="80000"/>
              </a:lnSpc>
              <a:buClr>
                <a:schemeClr val="tx1"/>
              </a:buClr>
              <a:buSzTx/>
              <a:buFont typeface="+mj-lt"/>
              <a:buAutoNum type="arabicPeriod" startAt="54"/>
            </a:pPr>
            <a:r>
              <a:rPr lang="en-US" sz="1250" dirty="0"/>
              <a:t>S. Schroeder, “CAREER: Advancing Viral RNA Structure Prediction,” NSF, $750K</a:t>
            </a:r>
          </a:p>
        </p:txBody>
      </p:sp>
      <p:sp>
        <p:nvSpPr>
          <p:cNvPr id="926725" name="Text Box 5"/>
          <p:cNvSpPr txBox="1">
            <a:spLocks noChangeArrowheads="1"/>
          </p:cNvSpPr>
          <p:nvPr/>
        </p:nvSpPr>
        <p:spPr bwMode="auto">
          <a:xfrm>
            <a:off x="533400" y="5943600"/>
            <a:ext cx="7620000" cy="457200"/>
          </a:xfrm>
          <a:prstGeom prst="rect">
            <a:avLst/>
          </a:prstGeom>
          <a:noFill/>
          <a:ln w="9525">
            <a:noFill/>
            <a:miter lim="800000"/>
            <a:headEnd/>
            <a:tailEnd/>
          </a:ln>
          <a:effectLst/>
        </p:spPr>
        <p:txBody>
          <a:bodyPr>
            <a:spAutoFit/>
          </a:bodyPr>
          <a:lstStyle/>
          <a:p>
            <a:pPr>
              <a:spcBef>
                <a:spcPct val="50000"/>
              </a:spcBef>
            </a:pPr>
            <a:endParaRPr lang="en-US" sz="2400"/>
          </a:p>
        </p:txBody>
      </p:sp>
      <p:grpSp>
        <p:nvGrpSpPr>
          <p:cNvPr id="926727" name="Group 7"/>
          <p:cNvGrpSpPr>
            <a:grpSpLocks/>
          </p:cNvGrpSpPr>
          <p:nvPr/>
        </p:nvGrpSpPr>
        <p:grpSpPr bwMode="auto">
          <a:xfrm>
            <a:off x="6858000" y="5791200"/>
            <a:ext cx="1668463" cy="403225"/>
            <a:chOff x="672" y="3543"/>
            <a:chExt cx="1051" cy="254"/>
          </a:xfrm>
        </p:grpSpPr>
        <p:sp>
          <p:nvSpPr>
            <p:cNvPr id="926728" name="Text Box 8"/>
            <p:cNvSpPr txBox="1">
              <a:spLocks noChangeArrowheads="1"/>
            </p:cNvSpPr>
            <p:nvPr/>
          </p:nvSpPr>
          <p:spPr bwMode="auto">
            <a:xfrm>
              <a:off x="672" y="3552"/>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sp>
          <p:nvSpPr>
            <p:cNvPr id="926729" name="Text Box 9"/>
            <p:cNvSpPr txBox="1">
              <a:spLocks noChangeArrowheads="1"/>
            </p:cNvSpPr>
            <p:nvPr/>
          </p:nvSpPr>
          <p:spPr bwMode="auto">
            <a:xfrm rot="5400000">
              <a:off x="956" y="3547"/>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sp>
          <p:nvSpPr>
            <p:cNvPr id="926730" name="Text Box 10"/>
            <p:cNvSpPr txBox="1">
              <a:spLocks noChangeArrowheads="1"/>
            </p:cNvSpPr>
            <p:nvPr/>
          </p:nvSpPr>
          <p:spPr bwMode="auto">
            <a:xfrm rot="10800000">
              <a:off x="1248" y="3552"/>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sp>
          <p:nvSpPr>
            <p:cNvPr id="926731" name="Text Box 11"/>
            <p:cNvSpPr txBox="1">
              <a:spLocks noChangeArrowheads="1"/>
            </p:cNvSpPr>
            <p:nvPr/>
          </p:nvSpPr>
          <p:spPr bwMode="auto">
            <a:xfrm rot="16200000">
              <a:off x="1488" y="3561"/>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grpSp>
      <p:sp>
        <p:nvSpPr>
          <p:cNvPr id="926732" name="Text Box 12"/>
          <p:cNvSpPr txBox="1">
            <a:spLocks noChangeArrowheads="1"/>
          </p:cNvSpPr>
          <p:nvPr/>
        </p:nvSpPr>
        <p:spPr bwMode="auto">
          <a:xfrm>
            <a:off x="457200" y="5278438"/>
            <a:ext cx="8229600" cy="817562"/>
          </a:xfrm>
          <a:prstGeom prst="rect">
            <a:avLst/>
          </a:prstGeom>
          <a:noFill/>
          <a:ln w="9525">
            <a:noFill/>
            <a:miter lim="800000"/>
            <a:headEnd/>
            <a:tailEnd/>
          </a:ln>
          <a:effectLst/>
        </p:spPr>
        <p:txBody>
          <a:bodyPr>
            <a:spAutoFit/>
          </a:bodyPr>
          <a:lstStyle/>
          <a:p>
            <a:pPr>
              <a:lnSpc>
                <a:spcPct val="90000"/>
              </a:lnSpc>
              <a:spcBef>
                <a:spcPct val="20000"/>
              </a:spcBef>
              <a:buClr>
                <a:schemeClr val="folHlink"/>
              </a:buClr>
              <a:buSzPct val="60000"/>
              <a:buFont typeface="Wingdings" pitchFamily="2" charset="2"/>
              <a:buNone/>
            </a:pPr>
            <a:r>
              <a:rPr lang="en-US" sz="2800" b="1" dirty="0"/>
              <a:t>OSCER-RELATED FUNDING TO DATE:</a:t>
            </a:r>
          </a:p>
          <a:p>
            <a:pPr>
              <a:lnSpc>
                <a:spcPct val="50000"/>
              </a:lnSpc>
              <a:spcBef>
                <a:spcPct val="20000"/>
              </a:spcBef>
              <a:buClr>
                <a:schemeClr val="folHlink"/>
              </a:buClr>
              <a:buSzPct val="60000"/>
              <a:buFont typeface="Wingdings" pitchFamily="2" charset="2"/>
              <a:buNone/>
            </a:pPr>
            <a:r>
              <a:rPr lang="en-US" sz="3200" b="1" dirty="0" smtClean="0"/>
              <a:t>$186M total, $99M to OU</a:t>
            </a:r>
            <a:endParaRPr lang="en-US" sz="3200" b="1" dirty="0"/>
          </a:p>
        </p:txBody>
      </p:sp>
    </p:spTree>
    <p:custDataLst>
      <p:tags r:id="rId1"/>
    </p:custData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Footer Placeholder 4"/>
          <p:cNvSpPr>
            <a:spLocks noGrp="1"/>
          </p:cNvSpPr>
          <p:nvPr>
            <p:ph type="ftr" sz="quarter" idx="10"/>
          </p:nvPr>
        </p:nvSpPr>
        <p:spPr/>
        <p:txBody>
          <a:bodyPr/>
          <a:lstStyle/>
          <a:p>
            <a:r>
              <a:rPr lang="en-US" dirty="0"/>
              <a:t>OSCER State of the Center Address</a:t>
            </a:r>
          </a:p>
          <a:p>
            <a:r>
              <a:rPr lang="en-US" dirty="0" smtClean="0"/>
              <a:t>Wednesday October 6 2010</a:t>
            </a:r>
            <a:endParaRPr lang="en-US" dirty="0"/>
          </a:p>
        </p:txBody>
      </p:sp>
      <p:sp>
        <p:nvSpPr>
          <p:cNvPr id="13" name="Slide Number Placeholder 5"/>
          <p:cNvSpPr>
            <a:spLocks noGrp="1"/>
          </p:cNvSpPr>
          <p:nvPr>
            <p:ph type="sldNum" sz="quarter" idx="11"/>
          </p:nvPr>
        </p:nvSpPr>
        <p:spPr/>
        <p:txBody>
          <a:bodyPr/>
          <a:lstStyle/>
          <a:p>
            <a:fld id="{39CFB727-3DE0-4893-A0E4-F6F4E635F602}" type="slidenum">
              <a:rPr lang="en-US"/>
              <a:pPr/>
              <a:t>58</a:t>
            </a:fld>
            <a:endParaRPr lang="en-US"/>
          </a:p>
        </p:txBody>
      </p:sp>
      <p:sp>
        <p:nvSpPr>
          <p:cNvPr id="927746" name="Rectangle 2"/>
          <p:cNvSpPr>
            <a:spLocks noGrp="1" noChangeArrowheads="1"/>
          </p:cNvSpPr>
          <p:nvPr>
            <p:ph type="title"/>
          </p:nvPr>
        </p:nvSpPr>
        <p:spPr/>
        <p:txBody>
          <a:bodyPr/>
          <a:lstStyle/>
          <a:p>
            <a:r>
              <a:rPr lang="en-US"/>
              <a:t>External Research Grants (cont’d)</a:t>
            </a:r>
          </a:p>
        </p:txBody>
      </p:sp>
      <p:sp>
        <p:nvSpPr>
          <p:cNvPr id="927747" name="Rectangle 3"/>
          <p:cNvSpPr>
            <a:spLocks noGrp="1" noChangeArrowheads="1"/>
          </p:cNvSpPr>
          <p:nvPr>
            <p:ph type="body" sz="half" idx="1"/>
          </p:nvPr>
        </p:nvSpPr>
        <p:spPr>
          <a:xfrm>
            <a:off x="533400" y="1219200"/>
            <a:ext cx="3962400" cy="4495800"/>
          </a:xfrm>
        </p:spPr>
        <p:txBody>
          <a:bodyPr/>
          <a:lstStyle/>
          <a:p>
            <a:pPr>
              <a:lnSpc>
                <a:spcPct val="80000"/>
              </a:lnSpc>
              <a:buClr>
                <a:schemeClr val="tx1"/>
              </a:buClr>
              <a:buSzTx/>
              <a:buFont typeface="+mj-lt"/>
              <a:buAutoNum type="arabicPeriod" startAt="62"/>
            </a:pPr>
            <a:r>
              <a:rPr lang="en-US" sz="1250" dirty="0"/>
              <a:t>P. Attar, “High Fidelity Computational </a:t>
            </a:r>
            <a:r>
              <a:rPr lang="en-US" sz="1250" dirty="0" err="1"/>
              <a:t>Aeroelastic</a:t>
            </a:r>
            <a:r>
              <a:rPr lang="en-US" sz="1250" dirty="0"/>
              <a:t> Analysis of a Flexible Membrane Airfoil Undergoing Dynamic Motion,” Ohio Aerospace Institute, $35K</a:t>
            </a:r>
          </a:p>
          <a:p>
            <a:pPr>
              <a:lnSpc>
                <a:spcPct val="80000"/>
              </a:lnSpc>
              <a:buClr>
                <a:schemeClr val="tx1"/>
              </a:buClr>
              <a:buSzTx/>
              <a:buFont typeface="+mj-lt"/>
              <a:buAutoNum type="arabicPeriod" startAt="62"/>
            </a:pPr>
            <a:r>
              <a:rPr lang="en-US" sz="1250" dirty="0"/>
              <a:t>P. Attar, “Computational Model Development and Experimental Validation Measurements for Membrane-Batten Wing” Flexible Membrane Airfoil Undergoing Dynamic Motion,” Ohio Aerospace Institute, $43K</a:t>
            </a:r>
          </a:p>
          <a:p>
            <a:pPr>
              <a:lnSpc>
                <a:spcPct val="80000"/>
              </a:lnSpc>
              <a:buClr>
                <a:schemeClr val="tx1"/>
              </a:buClr>
              <a:buSzTx/>
              <a:buFont typeface="+mj-lt"/>
              <a:buAutoNum type="arabicPeriod" startAt="62"/>
            </a:pPr>
            <a:r>
              <a:rPr lang="en-US" sz="1250" dirty="0"/>
              <a:t>K. </a:t>
            </a:r>
            <a:r>
              <a:rPr lang="en-US" sz="1250" dirty="0" err="1"/>
              <a:t>Droegemeier</a:t>
            </a:r>
            <a:r>
              <a:rPr lang="en-US" sz="1250" dirty="0"/>
              <a:t>, F. Kong, P. Attar, “A Partnership to Develop, Conduct, and Evaluate </a:t>
            </a:r>
            <a:r>
              <a:rPr lang="en-US" sz="1250" dirty="0" err="1"/>
              <a:t>Realtime</a:t>
            </a:r>
            <a:r>
              <a:rPr lang="en-US" sz="1250" dirty="0"/>
              <a:t> High-Resolution Ensemble and Deterministic Forecasts for Convective-scale Hazardous Weather,” NOAA, $375K</a:t>
            </a:r>
          </a:p>
          <a:p>
            <a:pPr>
              <a:lnSpc>
                <a:spcPct val="80000"/>
              </a:lnSpc>
              <a:buClr>
                <a:schemeClr val="tx1"/>
              </a:buClr>
              <a:buSzTx/>
              <a:buFont typeface="+mj-lt"/>
              <a:buAutoNum type="arabicPeriod" startAt="62"/>
            </a:pPr>
            <a:r>
              <a:rPr lang="en-US" sz="1250" dirty="0"/>
              <a:t>M. </a:t>
            </a:r>
            <a:r>
              <a:rPr lang="en-US" sz="1250" dirty="0" err="1"/>
              <a:t>Xue</a:t>
            </a:r>
            <a:r>
              <a:rPr lang="en-US" sz="1250" dirty="0"/>
              <a:t>, G. Zhang, K. Brewster, F. Kong, “Prediction and Predictability of Tropical Cyclones over Oceanic and Coastal Regions and Advanced Assimilation of Radar and Satellite Data for the Navy Coupled Ocean-Atmosphere </a:t>
            </a:r>
            <a:r>
              <a:rPr lang="en-US" sz="1250" dirty="0" err="1"/>
              <a:t>Mesoscale</a:t>
            </a:r>
            <a:r>
              <a:rPr lang="en-US" sz="1250" dirty="0"/>
              <a:t> Prediction System,” ONR/DOD EPSCoR, $454K; OK Board of Regents $100K</a:t>
            </a:r>
          </a:p>
          <a:p>
            <a:pPr>
              <a:lnSpc>
                <a:spcPct val="80000"/>
              </a:lnSpc>
              <a:buClr>
                <a:schemeClr val="tx1"/>
              </a:buClr>
              <a:buSzTx/>
              <a:buFont typeface="+mj-lt"/>
              <a:buAutoNum type="arabicPeriod" startAt="62"/>
            </a:pPr>
            <a:r>
              <a:rPr lang="en-US" sz="1250" dirty="0"/>
              <a:t>S. </a:t>
            </a:r>
            <a:r>
              <a:rPr lang="en-US" sz="1250" dirty="0" err="1"/>
              <a:t>Ahalt</a:t>
            </a:r>
            <a:r>
              <a:rPr lang="en-US" sz="1250" dirty="0"/>
              <a:t>, A. </a:t>
            </a:r>
            <a:r>
              <a:rPr lang="en-US" sz="1250" dirty="0" err="1"/>
              <a:t>Apon</a:t>
            </a:r>
            <a:r>
              <a:rPr lang="en-US" sz="1250" dirty="0"/>
              <a:t>, D. </a:t>
            </a:r>
            <a:r>
              <a:rPr lang="en-US" sz="1250" dirty="0" err="1"/>
              <a:t>Lifka</a:t>
            </a:r>
            <a:r>
              <a:rPr lang="en-US" sz="1250" dirty="0"/>
              <a:t>, H. Neeman, “NSF Workshop High Performance Computing Center Sustainability,” NSF, $49K ($0 OU)</a:t>
            </a:r>
          </a:p>
        </p:txBody>
      </p:sp>
      <p:sp>
        <p:nvSpPr>
          <p:cNvPr id="927748" name="Rectangle 4"/>
          <p:cNvSpPr>
            <a:spLocks noGrp="1" noChangeArrowheads="1"/>
          </p:cNvSpPr>
          <p:nvPr>
            <p:ph type="body" sz="half" idx="2"/>
          </p:nvPr>
        </p:nvSpPr>
        <p:spPr>
          <a:xfrm>
            <a:off x="4648200" y="1219200"/>
            <a:ext cx="3886200" cy="4267200"/>
          </a:xfrm>
        </p:spPr>
        <p:txBody>
          <a:bodyPr/>
          <a:lstStyle/>
          <a:p>
            <a:pPr>
              <a:lnSpc>
                <a:spcPct val="80000"/>
              </a:lnSpc>
              <a:buClr>
                <a:schemeClr val="tx1"/>
              </a:buClr>
              <a:buSzTx/>
              <a:buFont typeface="+mj-lt"/>
              <a:buAutoNum type="arabicPeriod" startAt="67"/>
            </a:pPr>
            <a:r>
              <a:rPr lang="en-US" sz="1250" dirty="0"/>
              <a:t>Y. </a:t>
            </a:r>
            <a:r>
              <a:rPr lang="en-US" sz="1250" dirty="0" err="1"/>
              <a:t>Luo</a:t>
            </a:r>
            <a:r>
              <a:rPr lang="en-US" sz="1250" dirty="0"/>
              <a:t>, S. </a:t>
            </a:r>
            <a:r>
              <a:rPr lang="en-US" sz="1250" dirty="0" err="1"/>
              <a:t>Lakshmivarahan</a:t>
            </a:r>
            <a:r>
              <a:rPr lang="en-US" sz="1250" dirty="0"/>
              <a:t>, “Development of a Data Assimilation Capability towards Ecological Forecasting in a Data-Rich Era,” NSF, $1.08M</a:t>
            </a:r>
          </a:p>
          <a:p>
            <a:pPr>
              <a:lnSpc>
                <a:spcPct val="80000"/>
              </a:lnSpc>
              <a:buClr>
                <a:schemeClr val="tx1"/>
              </a:buClr>
              <a:buSzTx/>
              <a:buFont typeface="+mj-lt"/>
              <a:buAutoNum type="arabicPeriod" startAt="67"/>
            </a:pPr>
            <a:r>
              <a:rPr lang="en-US" sz="1250" dirty="0"/>
              <a:t>Y. </a:t>
            </a:r>
            <a:r>
              <a:rPr lang="en-US" sz="1250" dirty="0" err="1"/>
              <a:t>Luo</a:t>
            </a:r>
            <a:r>
              <a:rPr lang="en-US" sz="1250" dirty="0"/>
              <a:t>, D. </a:t>
            </a:r>
            <a:r>
              <a:rPr lang="en-US" sz="1250" dirty="0" err="1"/>
              <a:t>Schimmel</a:t>
            </a:r>
            <a:r>
              <a:rPr lang="en-US" sz="1250" dirty="0"/>
              <a:t> (NEON), J. Clark (Duke U.), </a:t>
            </a:r>
            <a:r>
              <a:rPr lang="en-US" sz="1250" dirty="0" err="1"/>
              <a:t>Kiona</a:t>
            </a:r>
            <a:r>
              <a:rPr lang="en-US" sz="1250" dirty="0"/>
              <a:t> Ogle (U. Wyoming), S. </a:t>
            </a:r>
            <a:r>
              <a:rPr lang="en-US" sz="1250" dirty="0" err="1"/>
              <a:t>LaDeau</a:t>
            </a:r>
            <a:r>
              <a:rPr lang="en-US" sz="1250" dirty="0"/>
              <a:t> (Cary Institute of Ecosystem Study), “RCN: Forecasts Of Resource and Environmental Changes: Data Assimilation Science and Technology (FORECAST),” NSF, $500K</a:t>
            </a:r>
          </a:p>
          <a:p>
            <a:pPr>
              <a:lnSpc>
                <a:spcPct val="80000"/>
              </a:lnSpc>
              <a:buClr>
                <a:schemeClr val="tx1"/>
              </a:buClr>
              <a:buSzTx/>
              <a:buFont typeface="+mj-lt"/>
              <a:buAutoNum type="arabicPeriod" startAt="67"/>
            </a:pPr>
            <a:r>
              <a:rPr lang="en-US" sz="1250" dirty="0"/>
              <a:t>J. </a:t>
            </a:r>
            <a:r>
              <a:rPr lang="en-US" sz="1250" dirty="0" err="1"/>
              <a:t>Straka</a:t>
            </a:r>
            <a:r>
              <a:rPr lang="en-US" sz="1250" dirty="0"/>
              <a:t>, K. </a:t>
            </a:r>
            <a:r>
              <a:rPr lang="en-US" sz="1250" dirty="0" err="1"/>
              <a:t>Kanak</a:t>
            </a:r>
            <a:r>
              <a:rPr lang="en-US" sz="1250" dirty="0"/>
              <a:t>, Davies-Jones, H. Neeman, “Challenges in understanding </a:t>
            </a:r>
            <a:r>
              <a:rPr lang="en-US" sz="1250" dirty="0" err="1"/>
              <a:t>tornadogenesis</a:t>
            </a:r>
            <a:r>
              <a:rPr lang="en-US" sz="1250" dirty="0"/>
              <a:t> and associated phenomena,” NSF, $854K</a:t>
            </a:r>
          </a:p>
          <a:p>
            <a:pPr>
              <a:lnSpc>
                <a:spcPct val="80000"/>
              </a:lnSpc>
              <a:buClr>
                <a:schemeClr val="tx1"/>
              </a:buClr>
              <a:buSzTx/>
              <a:buFont typeface="+mj-lt"/>
              <a:buAutoNum type="arabicPeriod" startAt="67"/>
            </a:pPr>
            <a:r>
              <a:rPr lang="en-US" sz="1250" dirty="0"/>
              <a:t>P. </a:t>
            </a:r>
            <a:r>
              <a:rPr lang="en-US" sz="1250" dirty="0" err="1"/>
              <a:t>Risser</a:t>
            </a:r>
            <a:r>
              <a:rPr lang="en-US" sz="1250" dirty="0"/>
              <a:t> et al, “A </a:t>
            </a:r>
            <a:r>
              <a:rPr lang="en-US" sz="1250" dirty="0" err="1"/>
              <a:t>cyberCommons</a:t>
            </a:r>
            <a:r>
              <a:rPr lang="en-US" sz="1250" dirty="0"/>
              <a:t> for Ecological Forecasting,” NSF, $6M ($2.78M OU)</a:t>
            </a:r>
          </a:p>
          <a:p>
            <a:pPr>
              <a:lnSpc>
                <a:spcPct val="80000"/>
              </a:lnSpc>
              <a:buClr>
                <a:schemeClr val="tx1"/>
              </a:buClr>
              <a:buSzTx/>
              <a:buFont typeface="+mj-lt"/>
              <a:buAutoNum type="arabicPeriod" startAt="67"/>
            </a:pPr>
            <a:r>
              <a:rPr lang="en-US" sz="1250" dirty="0"/>
              <a:t>M. </a:t>
            </a:r>
            <a:r>
              <a:rPr lang="en-US" sz="1250" dirty="0" err="1"/>
              <a:t>Xue</a:t>
            </a:r>
            <a:r>
              <a:rPr lang="en-US" sz="1250" dirty="0"/>
              <a:t>, X. Wang, X. Li  (OSU), R. Barnes, S. </a:t>
            </a:r>
            <a:r>
              <a:rPr lang="en-US" sz="1250" dirty="0" err="1"/>
              <a:t>Sanielevici</a:t>
            </a:r>
            <a:r>
              <a:rPr lang="en-US" sz="1250" dirty="0"/>
              <a:t> (PSC), H. Neeman, “Enabling Petascale Ensemble-Based Data Assimilation for the Numerical Analysis and Prediction of High-Impact Weather,” NSF, $1.2M ($902K OU)</a:t>
            </a:r>
          </a:p>
          <a:p>
            <a:pPr>
              <a:lnSpc>
                <a:spcPct val="80000"/>
              </a:lnSpc>
              <a:buClr>
                <a:schemeClr val="tx1"/>
              </a:buClr>
              <a:buSzTx/>
              <a:buFont typeface="+mj-lt"/>
              <a:buAutoNum type="arabicPeriod" startAt="67"/>
            </a:pPr>
            <a:r>
              <a:rPr lang="en-US" sz="1250" dirty="0"/>
              <a:t>P. </a:t>
            </a:r>
            <a:r>
              <a:rPr lang="en-US" sz="1250" dirty="0" err="1"/>
              <a:t>Skubic</a:t>
            </a:r>
            <a:r>
              <a:rPr lang="en-US" sz="1250" dirty="0"/>
              <a:t>, B. Abbott, P. Gutierrez, M. Strauss, “ATLAS Southwest Tier 2 Computing Center,” NSF, $600K/year ($60K/year OU)</a:t>
            </a:r>
          </a:p>
          <a:p>
            <a:pPr>
              <a:lnSpc>
                <a:spcPct val="80000"/>
              </a:lnSpc>
              <a:buClr>
                <a:schemeClr val="tx1"/>
              </a:buClr>
              <a:buSzTx/>
              <a:buFont typeface="+mj-lt"/>
              <a:buAutoNum type="arabicPeriod" startAt="67"/>
            </a:pPr>
            <a:r>
              <a:rPr lang="en-US" sz="1250" dirty="0"/>
              <a:t>Y. Hong, “Evaluation of NASA Global Hazard System,” NASA, $45K</a:t>
            </a:r>
          </a:p>
        </p:txBody>
      </p:sp>
      <p:sp>
        <p:nvSpPr>
          <p:cNvPr id="927749" name="Text Box 5"/>
          <p:cNvSpPr txBox="1">
            <a:spLocks noChangeArrowheads="1"/>
          </p:cNvSpPr>
          <p:nvPr/>
        </p:nvSpPr>
        <p:spPr bwMode="auto">
          <a:xfrm>
            <a:off x="533400" y="5943600"/>
            <a:ext cx="7620000" cy="457200"/>
          </a:xfrm>
          <a:prstGeom prst="rect">
            <a:avLst/>
          </a:prstGeom>
          <a:noFill/>
          <a:ln w="9525">
            <a:noFill/>
            <a:miter lim="800000"/>
            <a:headEnd/>
            <a:tailEnd/>
          </a:ln>
          <a:effectLst/>
        </p:spPr>
        <p:txBody>
          <a:bodyPr>
            <a:spAutoFit/>
          </a:bodyPr>
          <a:lstStyle/>
          <a:p>
            <a:pPr>
              <a:spcBef>
                <a:spcPct val="50000"/>
              </a:spcBef>
            </a:pPr>
            <a:endParaRPr lang="en-US" sz="2400"/>
          </a:p>
        </p:txBody>
      </p:sp>
      <p:sp>
        <p:nvSpPr>
          <p:cNvPr id="927756" name="Text Box 12"/>
          <p:cNvSpPr txBox="1">
            <a:spLocks noChangeArrowheads="1"/>
          </p:cNvSpPr>
          <p:nvPr/>
        </p:nvSpPr>
        <p:spPr bwMode="auto">
          <a:xfrm>
            <a:off x="457200" y="5278438"/>
            <a:ext cx="8229600" cy="817562"/>
          </a:xfrm>
          <a:prstGeom prst="rect">
            <a:avLst/>
          </a:prstGeom>
          <a:noFill/>
          <a:ln w="9525">
            <a:noFill/>
            <a:miter lim="800000"/>
            <a:headEnd/>
            <a:tailEnd/>
          </a:ln>
          <a:effectLst/>
        </p:spPr>
        <p:txBody>
          <a:bodyPr>
            <a:spAutoFit/>
          </a:bodyPr>
          <a:lstStyle/>
          <a:p>
            <a:pPr>
              <a:lnSpc>
                <a:spcPct val="90000"/>
              </a:lnSpc>
              <a:spcBef>
                <a:spcPct val="20000"/>
              </a:spcBef>
              <a:buClr>
                <a:schemeClr val="folHlink"/>
              </a:buClr>
              <a:buSzPct val="60000"/>
              <a:buFont typeface="Wingdings" pitchFamily="2" charset="2"/>
              <a:buNone/>
            </a:pPr>
            <a:r>
              <a:rPr lang="en-US" sz="2800" b="1" dirty="0"/>
              <a:t>OSCER-RELATED FUNDING TO DATE:</a:t>
            </a:r>
          </a:p>
          <a:p>
            <a:pPr>
              <a:lnSpc>
                <a:spcPct val="50000"/>
              </a:lnSpc>
              <a:spcBef>
                <a:spcPct val="20000"/>
              </a:spcBef>
              <a:buClr>
                <a:schemeClr val="folHlink"/>
              </a:buClr>
              <a:buSzPct val="60000"/>
              <a:buFont typeface="Wingdings" pitchFamily="2" charset="2"/>
              <a:buNone/>
            </a:pPr>
            <a:r>
              <a:rPr lang="en-US" sz="3200" b="1" dirty="0" smtClean="0"/>
              <a:t>$186M total, $99M to OU</a:t>
            </a:r>
            <a:endParaRPr lang="en-US" sz="3200" dirty="0"/>
          </a:p>
        </p:txBody>
      </p:sp>
      <p:grpSp>
        <p:nvGrpSpPr>
          <p:cNvPr id="927757" name="Group 13"/>
          <p:cNvGrpSpPr>
            <a:grpSpLocks/>
          </p:cNvGrpSpPr>
          <p:nvPr/>
        </p:nvGrpSpPr>
        <p:grpSpPr bwMode="auto">
          <a:xfrm>
            <a:off x="6858000" y="5791200"/>
            <a:ext cx="1668463" cy="403225"/>
            <a:chOff x="672" y="3543"/>
            <a:chExt cx="1051" cy="254"/>
          </a:xfrm>
        </p:grpSpPr>
        <p:sp>
          <p:nvSpPr>
            <p:cNvPr id="927758" name="Text Box 14"/>
            <p:cNvSpPr txBox="1">
              <a:spLocks noChangeArrowheads="1"/>
            </p:cNvSpPr>
            <p:nvPr/>
          </p:nvSpPr>
          <p:spPr bwMode="auto">
            <a:xfrm>
              <a:off x="672" y="3552"/>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sp>
          <p:nvSpPr>
            <p:cNvPr id="927759" name="Text Box 15"/>
            <p:cNvSpPr txBox="1">
              <a:spLocks noChangeArrowheads="1"/>
            </p:cNvSpPr>
            <p:nvPr/>
          </p:nvSpPr>
          <p:spPr bwMode="auto">
            <a:xfrm rot="5400000">
              <a:off x="956" y="3547"/>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sp>
          <p:nvSpPr>
            <p:cNvPr id="927760" name="Text Box 16"/>
            <p:cNvSpPr txBox="1">
              <a:spLocks noChangeArrowheads="1"/>
            </p:cNvSpPr>
            <p:nvPr/>
          </p:nvSpPr>
          <p:spPr bwMode="auto">
            <a:xfrm rot="10800000">
              <a:off x="1248" y="3552"/>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sp>
          <p:nvSpPr>
            <p:cNvPr id="927761" name="Text Box 17"/>
            <p:cNvSpPr txBox="1">
              <a:spLocks noChangeArrowheads="1"/>
            </p:cNvSpPr>
            <p:nvPr/>
          </p:nvSpPr>
          <p:spPr bwMode="auto">
            <a:xfrm rot="16200000">
              <a:off x="1488" y="3561"/>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grpSp>
    </p:spTree>
    <p:custDataLst>
      <p:tags r:id="rId1"/>
    </p:custData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Footer Placeholder 4"/>
          <p:cNvSpPr>
            <a:spLocks noGrp="1"/>
          </p:cNvSpPr>
          <p:nvPr>
            <p:ph type="ftr" sz="quarter" idx="10"/>
          </p:nvPr>
        </p:nvSpPr>
        <p:spPr/>
        <p:txBody>
          <a:bodyPr/>
          <a:lstStyle/>
          <a:p>
            <a:r>
              <a:rPr lang="en-US" dirty="0"/>
              <a:t>OSCER State of the Center Address</a:t>
            </a:r>
          </a:p>
          <a:p>
            <a:r>
              <a:rPr lang="en-US" dirty="0" smtClean="0"/>
              <a:t>Wednesday October 6 2010</a:t>
            </a:r>
            <a:endParaRPr lang="en-US" dirty="0"/>
          </a:p>
        </p:txBody>
      </p:sp>
      <p:sp>
        <p:nvSpPr>
          <p:cNvPr id="13" name="Slide Number Placeholder 5"/>
          <p:cNvSpPr>
            <a:spLocks noGrp="1"/>
          </p:cNvSpPr>
          <p:nvPr>
            <p:ph type="sldNum" sz="quarter" idx="11"/>
          </p:nvPr>
        </p:nvSpPr>
        <p:spPr/>
        <p:txBody>
          <a:bodyPr/>
          <a:lstStyle/>
          <a:p>
            <a:fld id="{64BB3FEB-FB0C-4F63-B531-1F1FDFE1AB74}" type="slidenum">
              <a:rPr lang="en-US"/>
              <a:pPr/>
              <a:t>59</a:t>
            </a:fld>
            <a:endParaRPr lang="en-US"/>
          </a:p>
        </p:txBody>
      </p:sp>
      <p:sp>
        <p:nvSpPr>
          <p:cNvPr id="928770" name="Rectangle 2"/>
          <p:cNvSpPr>
            <a:spLocks noGrp="1" noChangeArrowheads="1"/>
          </p:cNvSpPr>
          <p:nvPr>
            <p:ph type="title"/>
          </p:nvPr>
        </p:nvSpPr>
        <p:spPr/>
        <p:txBody>
          <a:bodyPr/>
          <a:lstStyle/>
          <a:p>
            <a:r>
              <a:rPr lang="en-US"/>
              <a:t>External Research Grants (cont’d)</a:t>
            </a:r>
          </a:p>
        </p:txBody>
      </p:sp>
      <p:sp>
        <p:nvSpPr>
          <p:cNvPr id="928771" name="Rectangle 3"/>
          <p:cNvSpPr>
            <a:spLocks noGrp="1" noChangeArrowheads="1"/>
          </p:cNvSpPr>
          <p:nvPr>
            <p:ph type="body" sz="half" idx="1"/>
          </p:nvPr>
        </p:nvSpPr>
        <p:spPr>
          <a:xfrm>
            <a:off x="533400" y="1219200"/>
            <a:ext cx="4495800" cy="4495800"/>
          </a:xfrm>
        </p:spPr>
        <p:txBody>
          <a:bodyPr/>
          <a:lstStyle/>
          <a:p>
            <a:pPr>
              <a:lnSpc>
                <a:spcPct val="80000"/>
              </a:lnSpc>
              <a:buClr>
                <a:schemeClr val="tx1"/>
              </a:buClr>
              <a:buSzTx/>
              <a:buFont typeface="+mj-lt"/>
              <a:buAutoNum type="arabicPeriod" startAt="74"/>
            </a:pPr>
            <a:r>
              <a:rPr lang="en-US" sz="1250" dirty="0"/>
              <a:t>J </a:t>
            </a:r>
            <a:r>
              <a:rPr lang="en-US" sz="1250" dirty="0" err="1"/>
              <a:t>Wicksted</a:t>
            </a:r>
            <a:r>
              <a:rPr lang="en-US" sz="1250" dirty="0"/>
              <a:t>, F. Waxman et al, “Building Oklahoma's Leadership Role in Cellulosic Bioenergy,” NSF EPSCoR, $15M ($5.7M OU)</a:t>
            </a:r>
          </a:p>
          <a:p>
            <a:pPr>
              <a:lnSpc>
                <a:spcPct val="80000"/>
              </a:lnSpc>
              <a:buClr>
                <a:schemeClr val="tx1"/>
              </a:buClr>
              <a:buSzTx/>
              <a:buFont typeface="+mj-lt"/>
              <a:buAutoNum type="arabicPeriod" startAt="74"/>
            </a:pPr>
            <a:r>
              <a:rPr lang="sv-SE" sz="1250" dirty="0"/>
              <a:t>D.S. Oliver, software, $16.7M</a:t>
            </a:r>
          </a:p>
          <a:p>
            <a:pPr>
              <a:lnSpc>
                <a:spcPct val="80000"/>
              </a:lnSpc>
              <a:buClr>
                <a:schemeClr val="tx1"/>
              </a:buClr>
              <a:buSzTx/>
              <a:buFont typeface="+mj-lt"/>
              <a:buAutoNum type="arabicPeriod" startAt="74"/>
            </a:pPr>
            <a:r>
              <a:rPr lang="en-US" sz="1250" dirty="0"/>
              <a:t>K.K. </a:t>
            </a:r>
            <a:r>
              <a:rPr lang="en-US" sz="1250" dirty="0" err="1"/>
              <a:t>Muraleetharan</a:t>
            </a:r>
            <a:r>
              <a:rPr lang="en-US" sz="1250" dirty="0"/>
              <a:t>, G. Miller, and A. </a:t>
            </a:r>
            <a:r>
              <a:rPr lang="en-US" sz="1250" dirty="0" err="1"/>
              <a:t>Cerato</a:t>
            </a:r>
            <a:r>
              <a:rPr lang="en-US" sz="1250" dirty="0"/>
              <a:t>, “Understanding and Improving the Seismic Behavior of Pile Foundations in Soft Clays,” NSF, $1.15M ($500K OU)</a:t>
            </a:r>
          </a:p>
          <a:p>
            <a:pPr>
              <a:lnSpc>
                <a:spcPct val="80000"/>
              </a:lnSpc>
              <a:buClr>
                <a:schemeClr val="tx1"/>
              </a:buClr>
              <a:buSzTx/>
              <a:buFont typeface="+mj-lt"/>
              <a:buAutoNum type="arabicPeriod" startAt="74"/>
            </a:pPr>
            <a:r>
              <a:rPr lang="en-US" sz="1250" dirty="0"/>
              <a:t>K. </a:t>
            </a:r>
            <a:r>
              <a:rPr lang="en-US" sz="1250" dirty="0" err="1"/>
              <a:t>Droegemeier</a:t>
            </a:r>
            <a:r>
              <a:rPr lang="en-US" sz="1250" dirty="0"/>
              <a:t>, F. Kong, “</a:t>
            </a:r>
            <a:r>
              <a:rPr lang="en-US" sz="1250" dirty="0" err="1"/>
              <a:t>Multisensor</a:t>
            </a:r>
            <a:r>
              <a:rPr lang="en-US" sz="1250" dirty="0"/>
              <a:t> Studies of Precipitation for Model Verification and Data Assimilation,”  U </a:t>
            </a:r>
            <a:r>
              <a:rPr lang="en-US" sz="1250" dirty="0" err="1"/>
              <a:t>Minn</a:t>
            </a:r>
            <a:r>
              <a:rPr lang="en-US" sz="1250" dirty="0"/>
              <a:t>, ($7K OU)</a:t>
            </a:r>
          </a:p>
          <a:p>
            <a:pPr>
              <a:lnSpc>
                <a:spcPct val="80000"/>
              </a:lnSpc>
              <a:buClr>
                <a:schemeClr val="tx1"/>
              </a:buClr>
              <a:buSzTx/>
              <a:buFont typeface="+mj-lt"/>
              <a:buAutoNum type="arabicPeriod" startAt="74"/>
            </a:pPr>
            <a:r>
              <a:rPr lang="en-US" sz="1250" dirty="0"/>
              <a:t>K. </a:t>
            </a:r>
            <a:r>
              <a:rPr lang="en-US" sz="1250" dirty="0" err="1"/>
              <a:t>Droegemeier</a:t>
            </a:r>
            <a:r>
              <a:rPr lang="en-US" sz="1250" dirty="0"/>
              <a:t>, M. </a:t>
            </a:r>
            <a:r>
              <a:rPr lang="en-US" sz="1250" dirty="0" err="1"/>
              <a:t>Xue</a:t>
            </a:r>
            <a:r>
              <a:rPr lang="en-US" sz="1250" dirty="0"/>
              <a:t>, F. Kong, “Observing System Simulation Experiments for Airborne Weather Sensors,”    HRL, ($33K OU)</a:t>
            </a:r>
          </a:p>
          <a:p>
            <a:pPr>
              <a:lnSpc>
                <a:spcPct val="80000"/>
              </a:lnSpc>
              <a:buClr>
                <a:schemeClr val="tx1"/>
              </a:buClr>
              <a:buSzTx/>
              <a:buFont typeface="+mj-lt"/>
              <a:buAutoNum type="arabicPeriod" startAt="74"/>
            </a:pPr>
            <a:r>
              <a:rPr lang="en-US" sz="1250" dirty="0"/>
              <a:t>M. </a:t>
            </a:r>
            <a:r>
              <a:rPr lang="en-US" sz="1250" dirty="0" err="1"/>
              <a:t>Nollert</a:t>
            </a:r>
            <a:r>
              <a:rPr lang="en-US" sz="1250" dirty="0"/>
              <a:t>, Scholarship, FD-OMRF, $12K</a:t>
            </a:r>
          </a:p>
          <a:p>
            <a:pPr>
              <a:lnSpc>
                <a:spcPct val="80000"/>
              </a:lnSpc>
              <a:buClr>
                <a:schemeClr val="tx1"/>
              </a:buClr>
              <a:buSzTx/>
              <a:buFont typeface="+mj-lt"/>
              <a:buAutoNum type="arabicPeriod" startAt="74"/>
            </a:pPr>
            <a:r>
              <a:rPr lang="en-US" sz="1250" dirty="0"/>
              <a:t>R. </a:t>
            </a:r>
            <a:r>
              <a:rPr lang="en-US" sz="1250" dirty="0" err="1"/>
              <a:t>Sigal</a:t>
            </a:r>
            <a:r>
              <a:rPr lang="en-US" sz="1250" dirty="0"/>
              <a:t>, R. </a:t>
            </a:r>
            <a:r>
              <a:rPr lang="en-US" sz="1250" dirty="0" err="1"/>
              <a:t>Philp</a:t>
            </a:r>
            <a:r>
              <a:rPr lang="en-US" sz="1250" dirty="0"/>
              <a:t>, C. </a:t>
            </a:r>
            <a:r>
              <a:rPr lang="en-US" sz="1250" dirty="0" err="1"/>
              <a:t>Rai</a:t>
            </a:r>
            <a:r>
              <a:rPr lang="en-US" sz="1250" dirty="0"/>
              <a:t>,, S. Shah, R. </a:t>
            </a:r>
            <a:r>
              <a:rPr lang="en-US" sz="1250" dirty="0" err="1"/>
              <a:t>Slatt</a:t>
            </a:r>
            <a:r>
              <a:rPr lang="en-US" sz="1250" dirty="0"/>
              <a:t>, C. </a:t>
            </a:r>
            <a:r>
              <a:rPr lang="en-US" sz="1250" dirty="0" err="1"/>
              <a:t>Sondergeld</a:t>
            </a:r>
            <a:r>
              <a:rPr lang="en-US" sz="1250" dirty="0"/>
              <a:t>,   D. Zhang, energy company, $1.9M</a:t>
            </a:r>
          </a:p>
          <a:p>
            <a:pPr>
              <a:lnSpc>
                <a:spcPct val="80000"/>
              </a:lnSpc>
              <a:buClr>
                <a:schemeClr val="tx1"/>
              </a:buClr>
              <a:buSzTx/>
              <a:buFont typeface="+mj-lt"/>
              <a:buAutoNum type="arabicPeriod" startAt="74"/>
            </a:pPr>
            <a:r>
              <a:rPr lang="en-US" sz="1250" dirty="0"/>
              <a:t>B. Grady, D. </a:t>
            </a:r>
            <a:r>
              <a:rPr lang="en-US" sz="1250" dirty="0" err="1"/>
              <a:t>Schmidtke</a:t>
            </a:r>
            <a:r>
              <a:rPr lang="en-US" sz="1250" dirty="0"/>
              <a:t>, A. </a:t>
            </a:r>
            <a:r>
              <a:rPr lang="en-US" sz="1250" dirty="0" err="1"/>
              <a:t>Striolo</a:t>
            </a:r>
            <a:r>
              <a:rPr lang="en-US" sz="1250" dirty="0"/>
              <a:t>, A. </a:t>
            </a:r>
            <a:r>
              <a:rPr lang="en-US" sz="1250" dirty="0" err="1"/>
              <a:t>Cheville</a:t>
            </a:r>
            <a:r>
              <a:rPr lang="en-US" sz="1250" dirty="0"/>
              <a:t>, D. Teeters, “Polymer Nanostructures on Solid Surfaces,”$208K  ($125K OU)</a:t>
            </a:r>
          </a:p>
          <a:p>
            <a:pPr>
              <a:lnSpc>
                <a:spcPct val="80000"/>
              </a:lnSpc>
              <a:buClr>
                <a:schemeClr val="tx1"/>
              </a:buClr>
              <a:buSzTx/>
              <a:buFont typeface="+mj-lt"/>
              <a:buAutoNum type="arabicPeriod" startAt="74"/>
            </a:pPr>
            <a:r>
              <a:rPr lang="en-US" sz="1250" dirty="0"/>
              <a:t>T. Conway, “E. coli Model Organism Resource,” UN-Purdue, ($685K OU)</a:t>
            </a:r>
          </a:p>
          <a:p>
            <a:pPr>
              <a:lnSpc>
                <a:spcPct val="90000"/>
              </a:lnSpc>
              <a:buClr>
                <a:schemeClr val="tx1"/>
              </a:buClr>
              <a:buSzTx/>
              <a:buFont typeface="+mj-lt"/>
              <a:buAutoNum type="arabicPeriod" startAt="74"/>
            </a:pPr>
            <a:r>
              <a:rPr lang="en-US" sz="1250" dirty="0"/>
              <a:t>R. </a:t>
            </a:r>
            <a:r>
              <a:rPr lang="en-US" sz="1250" dirty="0" err="1"/>
              <a:t>Kolar</a:t>
            </a:r>
            <a:r>
              <a:rPr lang="en-US" sz="1250" dirty="0"/>
              <a:t>, “Storm Surge Modeling in SE </a:t>
            </a:r>
            <a:r>
              <a:rPr lang="en-US" sz="1250" dirty="0" err="1"/>
              <a:t>Liousiana</a:t>
            </a:r>
            <a:r>
              <a:rPr lang="en-US" sz="1250" dirty="0"/>
              <a:t> - 2006,” ARCADIS, ($37K OU)</a:t>
            </a:r>
          </a:p>
        </p:txBody>
      </p:sp>
      <p:sp>
        <p:nvSpPr>
          <p:cNvPr id="928772" name="Rectangle 4"/>
          <p:cNvSpPr>
            <a:spLocks noGrp="1" noChangeArrowheads="1"/>
          </p:cNvSpPr>
          <p:nvPr>
            <p:ph type="body" sz="half" idx="2"/>
          </p:nvPr>
        </p:nvSpPr>
        <p:spPr>
          <a:xfrm>
            <a:off x="4953000" y="1219200"/>
            <a:ext cx="3886200" cy="4267200"/>
          </a:xfrm>
        </p:spPr>
        <p:txBody>
          <a:bodyPr/>
          <a:lstStyle/>
          <a:p>
            <a:pPr>
              <a:lnSpc>
                <a:spcPct val="80000"/>
              </a:lnSpc>
              <a:buClr>
                <a:schemeClr val="tx1"/>
              </a:buClr>
              <a:buSzTx/>
              <a:buFont typeface="+mj-lt"/>
              <a:buAutoNum type="arabicPeriod" startAt="84"/>
            </a:pPr>
            <a:r>
              <a:rPr lang="en-US" sz="1250" dirty="0"/>
              <a:t>D. Cole (ORNL), A. </a:t>
            </a:r>
            <a:r>
              <a:rPr lang="en-US" sz="1250" dirty="0" err="1"/>
              <a:t>Striolo</a:t>
            </a:r>
            <a:r>
              <a:rPr lang="en-US" sz="1250" dirty="0"/>
              <a:t>, “Rates and Mechanisms of Mineral-Fluid Interactions at the </a:t>
            </a:r>
            <a:r>
              <a:rPr lang="en-US" sz="1250" dirty="0" err="1"/>
              <a:t>Nanoscale</a:t>
            </a:r>
            <a:r>
              <a:rPr lang="en-US" sz="1250" dirty="0"/>
              <a:t>,” DOE, $1.65M (total), ($55K OU)</a:t>
            </a:r>
          </a:p>
          <a:p>
            <a:pPr>
              <a:lnSpc>
                <a:spcPct val="80000"/>
              </a:lnSpc>
              <a:buClr>
                <a:schemeClr val="tx1"/>
              </a:buClr>
              <a:buSzTx/>
              <a:buFont typeface="+mj-lt"/>
              <a:buAutoNum type="arabicPeriod" startAt="84"/>
            </a:pPr>
            <a:r>
              <a:rPr lang="en-US" sz="1250" dirty="0"/>
              <a:t>R. </a:t>
            </a:r>
            <a:r>
              <a:rPr lang="en-US" sz="1250" dirty="0" err="1"/>
              <a:t>Kolar</a:t>
            </a:r>
            <a:r>
              <a:rPr lang="en-US" sz="1250" dirty="0"/>
              <a:t>, “A Prototype Operational Modeling System for Waves, Coastal Currents, Inundation and Hydrologic Flooding for Eastern North Carolina,” UN-UNC-CH, ($209K OU)</a:t>
            </a:r>
          </a:p>
          <a:p>
            <a:pPr>
              <a:lnSpc>
                <a:spcPct val="80000"/>
              </a:lnSpc>
              <a:buClr>
                <a:schemeClr val="tx1"/>
              </a:buClr>
              <a:buSzTx/>
              <a:buFont typeface="+mj-lt"/>
              <a:buAutoNum type="arabicPeriod" startAt="84"/>
            </a:pPr>
            <a:r>
              <a:rPr lang="en-US" sz="1250" dirty="0"/>
              <a:t>R. </a:t>
            </a:r>
            <a:r>
              <a:rPr lang="en-US" sz="1250" dirty="0" err="1"/>
              <a:t>Kolar</a:t>
            </a:r>
            <a:r>
              <a:rPr lang="en-US" sz="1250" dirty="0"/>
              <a:t>, “A Coupled Regional-Coastal Ocean Model: HYCOM/CG-ADCIRC,” DOD-NRL, ($333K OU)</a:t>
            </a:r>
          </a:p>
          <a:p>
            <a:pPr>
              <a:lnSpc>
                <a:spcPct val="80000"/>
              </a:lnSpc>
              <a:buClr>
                <a:schemeClr val="tx1"/>
              </a:buClr>
              <a:buSzTx/>
              <a:buFont typeface="+mj-lt"/>
              <a:buAutoNum type="arabicPeriod" startAt="84"/>
            </a:pPr>
            <a:r>
              <a:rPr lang="en-US" sz="1250" dirty="0"/>
              <a:t>M. </a:t>
            </a:r>
            <a:r>
              <a:rPr lang="en-US" sz="1250" dirty="0" err="1"/>
              <a:t>Xue</a:t>
            </a:r>
            <a:r>
              <a:rPr lang="en-US" sz="1250" dirty="0"/>
              <a:t>, “Contribution to WRF Model Development by the Center for Analysis and Prediction of Storms,” DOC-NOAA, $821K</a:t>
            </a:r>
          </a:p>
          <a:p>
            <a:pPr>
              <a:lnSpc>
                <a:spcPct val="80000"/>
              </a:lnSpc>
              <a:buClr>
                <a:schemeClr val="tx1"/>
              </a:buClr>
              <a:buSzTx/>
              <a:buFont typeface="+mj-lt"/>
              <a:buAutoNum type="arabicPeriod" startAt="84"/>
            </a:pPr>
            <a:r>
              <a:rPr lang="en-US" sz="1250" dirty="0"/>
              <a:t>K. </a:t>
            </a:r>
            <a:r>
              <a:rPr lang="en-US" sz="1250" dirty="0" err="1"/>
              <a:t>Marfurt</a:t>
            </a:r>
            <a:r>
              <a:rPr lang="en-US" sz="1250" dirty="0"/>
              <a:t>, “Improving Geologic and Engineering Models of Midcontinent Fracture and </a:t>
            </a:r>
            <a:r>
              <a:rPr lang="en-US" sz="1250" dirty="0" err="1"/>
              <a:t>Karst</a:t>
            </a:r>
            <a:r>
              <a:rPr lang="en-US" sz="1250" dirty="0"/>
              <a:t> Modified Reservoirs Using 3-D Seismic Attributes,” UKCRINC, ($61K OU)</a:t>
            </a:r>
          </a:p>
          <a:p>
            <a:pPr>
              <a:lnSpc>
                <a:spcPct val="80000"/>
              </a:lnSpc>
              <a:buClr>
                <a:schemeClr val="tx1"/>
              </a:buClr>
              <a:buSzTx/>
              <a:buFont typeface="+mj-lt"/>
              <a:buAutoNum type="arabicPeriod" startAt="84"/>
            </a:pPr>
            <a:r>
              <a:rPr lang="en-US" sz="1250" dirty="0"/>
              <a:t>P. Attar, P. </a:t>
            </a:r>
            <a:r>
              <a:rPr lang="en-US" sz="1250" dirty="0" err="1"/>
              <a:t>Vedula</a:t>
            </a:r>
            <a:r>
              <a:rPr lang="en-US" sz="1250" dirty="0"/>
              <a:t>, “Novel, Optimal, Physics-based Reduced Order Models for Nonlinear </a:t>
            </a:r>
            <a:r>
              <a:rPr lang="en-US" sz="1250" dirty="0" err="1"/>
              <a:t>Aeroelasticity</a:t>
            </a:r>
            <a:r>
              <a:rPr lang="en-US" sz="1250" dirty="0"/>
              <a:t>,” Advanced Dynamics, $49K</a:t>
            </a:r>
          </a:p>
          <a:p>
            <a:pPr>
              <a:lnSpc>
                <a:spcPct val="80000"/>
              </a:lnSpc>
              <a:buClr>
                <a:schemeClr val="tx1"/>
              </a:buClr>
              <a:buSzTx/>
              <a:buFont typeface="+mj-lt"/>
              <a:buAutoNum type="arabicPeriod" startAt="84"/>
            </a:pPr>
            <a:r>
              <a:rPr lang="en-US" sz="1250" dirty="0"/>
              <a:t>S. </a:t>
            </a:r>
            <a:r>
              <a:rPr lang="en-US" sz="1250" dirty="0" err="1"/>
              <a:t>Dhall</a:t>
            </a:r>
            <a:r>
              <a:rPr lang="en-US" sz="1250" dirty="0"/>
              <a:t>, “Autonomous Data Partitioning using Data Mining for High Performance Computing,” NSF, ($125K OU)</a:t>
            </a:r>
          </a:p>
        </p:txBody>
      </p:sp>
      <p:sp>
        <p:nvSpPr>
          <p:cNvPr id="928773" name="Text Box 5"/>
          <p:cNvSpPr txBox="1">
            <a:spLocks noChangeArrowheads="1"/>
          </p:cNvSpPr>
          <p:nvPr/>
        </p:nvSpPr>
        <p:spPr bwMode="auto">
          <a:xfrm>
            <a:off x="533400" y="5943600"/>
            <a:ext cx="7620000" cy="457200"/>
          </a:xfrm>
          <a:prstGeom prst="rect">
            <a:avLst/>
          </a:prstGeom>
          <a:noFill/>
          <a:ln w="9525">
            <a:noFill/>
            <a:miter lim="800000"/>
            <a:headEnd/>
            <a:tailEnd/>
          </a:ln>
          <a:effectLst/>
        </p:spPr>
        <p:txBody>
          <a:bodyPr>
            <a:spAutoFit/>
          </a:bodyPr>
          <a:lstStyle/>
          <a:p>
            <a:pPr>
              <a:spcBef>
                <a:spcPct val="50000"/>
              </a:spcBef>
            </a:pPr>
            <a:endParaRPr lang="en-US" sz="2400"/>
          </a:p>
        </p:txBody>
      </p:sp>
      <p:sp>
        <p:nvSpPr>
          <p:cNvPr id="928779" name="Text Box 11"/>
          <p:cNvSpPr txBox="1">
            <a:spLocks noChangeArrowheads="1"/>
          </p:cNvSpPr>
          <p:nvPr/>
        </p:nvSpPr>
        <p:spPr bwMode="auto">
          <a:xfrm>
            <a:off x="457200" y="5278438"/>
            <a:ext cx="8229600" cy="817562"/>
          </a:xfrm>
          <a:prstGeom prst="rect">
            <a:avLst/>
          </a:prstGeom>
          <a:noFill/>
          <a:ln w="9525">
            <a:noFill/>
            <a:miter lim="800000"/>
            <a:headEnd/>
            <a:tailEnd/>
          </a:ln>
          <a:effectLst/>
        </p:spPr>
        <p:txBody>
          <a:bodyPr>
            <a:spAutoFit/>
          </a:bodyPr>
          <a:lstStyle/>
          <a:p>
            <a:pPr>
              <a:lnSpc>
                <a:spcPct val="90000"/>
              </a:lnSpc>
              <a:spcBef>
                <a:spcPct val="20000"/>
              </a:spcBef>
              <a:buClr>
                <a:schemeClr val="folHlink"/>
              </a:buClr>
              <a:buSzPct val="60000"/>
              <a:buFont typeface="Wingdings" pitchFamily="2" charset="2"/>
              <a:buNone/>
            </a:pPr>
            <a:r>
              <a:rPr lang="en-US" sz="2800" b="1" dirty="0"/>
              <a:t>OSCER-RELATED FUNDING TO DATE:</a:t>
            </a:r>
          </a:p>
          <a:p>
            <a:pPr>
              <a:lnSpc>
                <a:spcPct val="50000"/>
              </a:lnSpc>
              <a:spcBef>
                <a:spcPct val="20000"/>
              </a:spcBef>
              <a:buClr>
                <a:schemeClr val="folHlink"/>
              </a:buClr>
              <a:buSzPct val="60000"/>
              <a:buFont typeface="Wingdings" pitchFamily="2" charset="2"/>
              <a:buNone/>
            </a:pPr>
            <a:r>
              <a:rPr lang="en-US" sz="3200" b="1" dirty="0" smtClean="0"/>
              <a:t>$186M total, $99M to OU</a:t>
            </a:r>
            <a:endParaRPr lang="en-US" sz="3200" dirty="0"/>
          </a:p>
        </p:txBody>
      </p:sp>
      <p:grpSp>
        <p:nvGrpSpPr>
          <p:cNvPr id="928780" name="Group 12"/>
          <p:cNvGrpSpPr>
            <a:grpSpLocks/>
          </p:cNvGrpSpPr>
          <p:nvPr/>
        </p:nvGrpSpPr>
        <p:grpSpPr bwMode="auto">
          <a:xfrm>
            <a:off x="6858000" y="5791200"/>
            <a:ext cx="1668463" cy="403225"/>
            <a:chOff x="672" y="3543"/>
            <a:chExt cx="1051" cy="254"/>
          </a:xfrm>
        </p:grpSpPr>
        <p:sp>
          <p:nvSpPr>
            <p:cNvPr id="928781" name="Text Box 13"/>
            <p:cNvSpPr txBox="1">
              <a:spLocks noChangeArrowheads="1"/>
            </p:cNvSpPr>
            <p:nvPr/>
          </p:nvSpPr>
          <p:spPr bwMode="auto">
            <a:xfrm>
              <a:off x="672" y="3552"/>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sp>
          <p:nvSpPr>
            <p:cNvPr id="928782" name="Text Box 14"/>
            <p:cNvSpPr txBox="1">
              <a:spLocks noChangeArrowheads="1"/>
            </p:cNvSpPr>
            <p:nvPr/>
          </p:nvSpPr>
          <p:spPr bwMode="auto">
            <a:xfrm rot="5400000">
              <a:off x="956" y="3547"/>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sp>
          <p:nvSpPr>
            <p:cNvPr id="928783" name="Text Box 15"/>
            <p:cNvSpPr txBox="1">
              <a:spLocks noChangeArrowheads="1"/>
            </p:cNvSpPr>
            <p:nvPr/>
          </p:nvSpPr>
          <p:spPr bwMode="auto">
            <a:xfrm rot="10800000">
              <a:off x="1248" y="3552"/>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sp>
          <p:nvSpPr>
            <p:cNvPr id="928784" name="Text Box 16"/>
            <p:cNvSpPr txBox="1">
              <a:spLocks noChangeArrowheads="1"/>
            </p:cNvSpPr>
            <p:nvPr/>
          </p:nvSpPr>
          <p:spPr bwMode="auto">
            <a:xfrm rot="16200000">
              <a:off x="1488" y="3561"/>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grpSp>
    </p:spTree>
    <p:custDataLst>
      <p:tags r:id="rId1"/>
    </p:custData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Footer Placeholder 4"/>
          <p:cNvSpPr>
            <a:spLocks noGrp="1"/>
          </p:cNvSpPr>
          <p:nvPr>
            <p:ph type="ftr" sz="quarter" idx="10"/>
          </p:nvPr>
        </p:nvSpPr>
        <p:spPr/>
        <p:txBody>
          <a:bodyPr/>
          <a:lstStyle/>
          <a:p>
            <a:r>
              <a:rPr lang="en-US" dirty="0"/>
              <a:t>OSCER State of the Center Address</a:t>
            </a:r>
          </a:p>
          <a:p>
            <a:r>
              <a:rPr lang="en-US" dirty="0" smtClean="0"/>
              <a:t>Wednesday October 6 2010</a:t>
            </a:r>
            <a:endParaRPr lang="en-US" dirty="0"/>
          </a:p>
        </p:txBody>
      </p:sp>
      <p:sp>
        <p:nvSpPr>
          <p:cNvPr id="13" name="Slide Number Placeholder 5"/>
          <p:cNvSpPr>
            <a:spLocks noGrp="1"/>
          </p:cNvSpPr>
          <p:nvPr>
            <p:ph type="sldNum" sz="quarter" idx="11"/>
          </p:nvPr>
        </p:nvSpPr>
        <p:spPr/>
        <p:txBody>
          <a:bodyPr/>
          <a:lstStyle/>
          <a:p>
            <a:fld id="{303D122D-08E8-42A5-9455-D75A9B5E5F7C}" type="slidenum">
              <a:rPr lang="en-US"/>
              <a:pPr/>
              <a:t>60</a:t>
            </a:fld>
            <a:endParaRPr lang="en-US"/>
          </a:p>
        </p:txBody>
      </p:sp>
      <p:sp>
        <p:nvSpPr>
          <p:cNvPr id="881666" name="Rectangle 2"/>
          <p:cNvSpPr>
            <a:spLocks noGrp="1" noChangeArrowheads="1"/>
          </p:cNvSpPr>
          <p:nvPr>
            <p:ph type="title"/>
          </p:nvPr>
        </p:nvSpPr>
        <p:spPr/>
        <p:txBody>
          <a:bodyPr/>
          <a:lstStyle/>
          <a:p>
            <a:r>
              <a:rPr lang="en-US"/>
              <a:t>External Research Grants (cont’d)</a:t>
            </a:r>
          </a:p>
        </p:txBody>
      </p:sp>
      <p:sp>
        <p:nvSpPr>
          <p:cNvPr id="881667" name="Rectangle 3"/>
          <p:cNvSpPr>
            <a:spLocks noGrp="1" noChangeArrowheads="1"/>
          </p:cNvSpPr>
          <p:nvPr>
            <p:ph type="body" sz="half" idx="1"/>
          </p:nvPr>
        </p:nvSpPr>
        <p:spPr>
          <a:xfrm>
            <a:off x="533400" y="1219200"/>
            <a:ext cx="3962400" cy="4495800"/>
          </a:xfrm>
        </p:spPr>
        <p:txBody>
          <a:bodyPr/>
          <a:lstStyle/>
          <a:p>
            <a:pPr marL="381000" indent="-381000">
              <a:lnSpc>
                <a:spcPct val="80000"/>
              </a:lnSpc>
              <a:buClr>
                <a:schemeClr val="tx1"/>
              </a:buClr>
              <a:buSzTx/>
              <a:buFont typeface="+mj-lt"/>
              <a:buAutoNum type="arabicPeriod" startAt="91"/>
            </a:pPr>
            <a:r>
              <a:rPr lang="en-US" sz="1250" dirty="0"/>
              <a:t>M. </a:t>
            </a:r>
            <a:r>
              <a:rPr lang="en-US" sz="1250" dirty="0" err="1"/>
              <a:t>Xue</a:t>
            </a:r>
            <a:r>
              <a:rPr lang="en-US" sz="1250" dirty="0"/>
              <a:t>, K. Brewster, J. </a:t>
            </a:r>
            <a:r>
              <a:rPr lang="en-US" sz="1250" dirty="0" err="1"/>
              <a:t>Gao</a:t>
            </a:r>
            <a:r>
              <a:rPr lang="en-US" sz="1250" dirty="0"/>
              <a:t>, “Ensemble-based Data Assimilation for Tropical Storms, and </a:t>
            </a:r>
            <a:r>
              <a:rPr lang="en-US" sz="1250" dirty="0" err="1"/>
              <a:t>Realtime</a:t>
            </a:r>
            <a:r>
              <a:rPr lang="en-US" sz="1250" dirty="0"/>
              <a:t> 3DVAR Analysis for Initial Proof of 'Warn-on-Forecast‘ Concept: Collaborative Research between CAPS and NSSL,” DOC-NOAA, $100,000</a:t>
            </a:r>
          </a:p>
          <a:p>
            <a:pPr marL="381000" indent="-381000">
              <a:lnSpc>
                <a:spcPct val="80000"/>
              </a:lnSpc>
              <a:buClr>
                <a:schemeClr val="tx1"/>
              </a:buClr>
              <a:buSzTx/>
              <a:buFont typeface="+mj-lt"/>
              <a:buAutoNum type="arabicPeriod" startAt="91"/>
            </a:pPr>
            <a:r>
              <a:rPr lang="en-US" sz="1250" dirty="0"/>
              <a:t>M. </a:t>
            </a:r>
            <a:r>
              <a:rPr lang="en-US" sz="1250" dirty="0" err="1"/>
              <a:t>Xue</a:t>
            </a:r>
            <a:r>
              <a:rPr lang="en-US" sz="1250" dirty="0"/>
              <a:t>, “Contribution to Model Development and Enhancement Research Team by the Center for Analysis and Prediction of Storms,” DOC-NOAA, $180,000</a:t>
            </a:r>
          </a:p>
          <a:p>
            <a:pPr marL="381000" indent="-381000">
              <a:lnSpc>
                <a:spcPct val="80000"/>
              </a:lnSpc>
              <a:buClr>
                <a:schemeClr val="tx1"/>
              </a:buClr>
              <a:buSzTx/>
              <a:buFont typeface="+mj-lt"/>
              <a:buAutoNum type="arabicPeriod" startAt="91"/>
            </a:pPr>
            <a:r>
              <a:rPr lang="en-US" sz="1250" dirty="0"/>
              <a:t>M. </a:t>
            </a:r>
            <a:r>
              <a:rPr lang="en-US" sz="1250" dirty="0" err="1"/>
              <a:t>Xue</a:t>
            </a:r>
            <a:r>
              <a:rPr lang="en-US" sz="1250" dirty="0"/>
              <a:t>, K. Brewster, “Ensemble-based Data Assimilation for Convective Storms and Hurricanes,” DOC-NOAA, $100,000</a:t>
            </a:r>
          </a:p>
          <a:p>
            <a:pPr marL="381000" indent="-381000">
              <a:lnSpc>
                <a:spcPct val="80000"/>
              </a:lnSpc>
              <a:buClr>
                <a:schemeClr val="tx1"/>
              </a:buClr>
              <a:buSzTx/>
              <a:buFont typeface="+mj-lt"/>
              <a:buAutoNum type="arabicPeriod" startAt="91"/>
            </a:pPr>
            <a:r>
              <a:rPr lang="en-US" sz="1250" dirty="0"/>
              <a:t>S. Schroeder, "Discovering Satellite Tobacco Mosaic Virus Structure,“ OCAST, $85K</a:t>
            </a:r>
          </a:p>
          <a:p>
            <a:pPr marL="381000" indent="-381000">
              <a:lnSpc>
                <a:spcPct val="80000"/>
              </a:lnSpc>
              <a:buClr>
                <a:schemeClr val="tx1"/>
              </a:buClr>
              <a:buSzTx/>
              <a:buFont typeface="+mj-lt"/>
              <a:buAutoNum type="arabicPeriod" startAt="91"/>
            </a:pPr>
            <a:r>
              <a:rPr lang="en-US" sz="1250" dirty="0"/>
              <a:t>S. Schroeder, "Computational </a:t>
            </a:r>
            <a:r>
              <a:rPr lang="en-US" sz="1250" dirty="0" err="1"/>
              <a:t>Advacnes</a:t>
            </a:r>
            <a:r>
              <a:rPr lang="en-US" sz="1250" dirty="0"/>
              <a:t> Toward Predicting </a:t>
            </a:r>
            <a:r>
              <a:rPr lang="en-US" sz="1250" dirty="0" err="1"/>
              <a:t>Encapsidated</a:t>
            </a:r>
            <a:r>
              <a:rPr lang="en-US" sz="1250" dirty="0"/>
              <a:t> Viral RNA Structure,“ Pharmaceutical Research and </a:t>
            </a:r>
            <a:r>
              <a:rPr lang="en-US" sz="1250" dirty="0" err="1"/>
              <a:t>Manufactuerer's</a:t>
            </a:r>
            <a:r>
              <a:rPr lang="en-US" sz="1250" dirty="0"/>
              <a:t> Association of America, $60K</a:t>
            </a:r>
          </a:p>
          <a:p>
            <a:pPr marL="381000" indent="-381000">
              <a:lnSpc>
                <a:spcPct val="80000"/>
              </a:lnSpc>
              <a:buClr>
                <a:schemeClr val="tx1"/>
              </a:buClr>
              <a:buSzTx/>
              <a:buFont typeface="+mj-lt"/>
              <a:buAutoNum type="arabicPeriod" startAt="91"/>
            </a:pPr>
            <a:r>
              <a:rPr lang="en-US" sz="1250" dirty="0"/>
              <a:t>R. </a:t>
            </a:r>
            <a:r>
              <a:rPr lang="en-US" sz="1250" dirty="0" err="1"/>
              <a:t>Kolar</a:t>
            </a:r>
            <a:r>
              <a:rPr lang="en-US" sz="1250" dirty="0"/>
              <a:t>, "Outer Boundary Forcing for Texas Coastal Models,“ Texas Water Development Board, $20K</a:t>
            </a:r>
          </a:p>
          <a:p>
            <a:pPr marL="381000" indent="-381000">
              <a:lnSpc>
                <a:spcPct val="80000"/>
              </a:lnSpc>
              <a:buClr>
                <a:schemeClr val="tx1"/>
              </a:buClr>
              <a:buSzTx/>
              <a:buFont typeface="+mj-lt"/>
              <a:buAutoNum type="arabicPeriod" startAt="91"/>
            </a:pPr>
            <a:r>
              <a:rPr lang="en-US" sz="1250" dirty="0"/>
              <a:t>K. Milton, "Collaborative Research: Quantum Vacuum Energy", NSF, $250K</a:t>
            </a:r>
          </a:p>
        </p:txBody>
      </p:sp>
      <p:sp>
        <p:nvSpPr>
          <p:cNvPr id="881668" name="Rectangle 4"/>
          <p:cNvSpPr>
            <a:spLocks noGrp="1" noChangeArrowheads="1"/>
          </p:cNvSpPr>
          <p:nvPr>
            <p:ph type="body" sz="half" idx="2"/>
          </p:nvPr>
        </p:nvSpPr>
        <p:spPr>
          <a:xfrm>
            <a:off x="4648200" y="1219200"/>
            <a:ext cx="3886200" cy="4267200"/>
          </a:xfrm>
        </p:spPr>
        <p:txBody>
          <a:bodyPr/>
          <a:lstStyle/>
          <a:p>
            <a:pPr marL="381000" indent="-381000">
              <a:lnSpc>
                <a:spcPct val="80000"/>
              </a:lnSpc>
              <a:buClr>
                <a:schemeClr val="tx1"/>
              </a:buClr>
              <a:buSzTx/>
              <a:buFont typeface="+mj-lt"/>
              <a:buAutoNum type="arabicPeriod" startAt="98"/>
            </a:pPr>
            <a:r>
              <a:rPr lang="en-US" sz="1250" dirty="0"/>
              <a:t>A. McGovern, "Developing Spatiotemporal Relational Models to Anticipate Tornado Formation,“ NSF, $500K</a:t>
            </a:r>
          </a:p>
          <a:p>
            <a:pPr marL="381000" indent="-381000">
              <a:lnSpc>
                <a:spcPct val="80000"/>
              </a:lnSpc>
              <a:buClr>
                <a:schemeClr val="tx1"/>
              </a:buClr>
              <a:buSzTx/>
              <a:buFont typeface="+mj-lt"/>
              <a:buAutoNum type="arabicPeriod" startAt="98"/>
            </a:pPr>
            <a:r>
              <a:rPr lang="en-US" sz="1250" dirty="0"/>
              <a:t>Y. </a:t>
            </a:r>
            <a:r>
              <a:rPr lang="en-US" sz="1250" dirty="0" err="1"/>
              <a:t>Kogan</a:t>
            </a:r>
            <a:r>
              <a:rPr lang="en-US" sz="1250" dirty="0"/>
              <a:t>, "</a:t>
            </a:r>
            <a:r>
              <a:rPr lang="en-US" sz="1250" dirty="0" err="1"/>
              <a:t>Midlatitude</a:t>
            </a:r>
            <a:r>
              <a:rPr lang="en-US" sz="1250" dirty="0"/>
              <a:t> Aerosol-Cloud-Radiation Feedbacks in Marine Boundary Layer Clouds", ONR, $638K</a:t>
            </a:r>
          </a:p>
          <a:p>
            <a:pPr marL="381000" indent="-381000">
              <a:lnSpc>
                <a:spcPct val="80000"/>
              </a:lnSpc>
              <a:buClr>
                <a:schemeClr val="tx1"/>
              </a:buClr>
              <a:buSzTx/>
              <a:buFont typeface="+mj-lt"/>
              <a:buAutoNum type="arabicPeriod" startAt="98"/>
            </a:pPr>
            <a:r>
              <a:rPr lang="en-US" sz="1250" dirty="0"/>
              <a:t>J. </a:t>
            </a:r>
            <a:r>
              <a:rPr lang="en-US" sz="1250" dirty="0" err="1"/>
              <a:t>Straka</a:t>
            </a:r>
            <a:r>
              <a:rPr lang="en-US" sz="1250" dirty="0"/>
              <a:t>, K. </a:t>
            </a:r>
            <a:r>
              <a:rPr lang="en-US" sz="1250" dirty="0" err="1"/>
              <a:t>Kanak</a:t>
            </a:r>
            <a:r>
              <a:rPr lang="en-US" sz="1250" dirty="0"/>
              <a:t>, Davies-Jones, “Challenges in understanding </a:t>
            </a:r>
            <a:r>
              <a:rPr lang="en-US" sz="1250" dirty="0" err="1"/>
              <a:t>tornadogenesis</a:t>
            </a:r>
            <a:r>
              <a:rPr lang="en-US" sz="1250" dirty="0"/>
              <a:t> and associated phenomena,” NSF, $854K (total), $584K (OU)</a:t>
            </a:r>
          </a:p>
          <a:p>
            <a:pPr marL="381000" indent="-381000">
              <a:lnSpc>
                <a:spcPct val="80000"/>
              </a:lnSpc>
              <a:buClr>
                <a:schemeClr val="tx1"/>
              </a:buClr>
              <a:buSzTx/>
              <a:buFont typeface="+mj-lt"/>
              <a:buAutoNum type="arabicPeriod" startAt="98"/>
            </a:pPr>
            <a:r>
              <a:rPr lang="en-US" sz="1250" dirty="0"/>
              <a:t>Y. Hong, "Improvement of the NASA Global Hazard System and Implement Server-Africa,“ NASA, $272K</a:t>
            </a:r>
          </a:p>
          <a:p>
            <a:pPr marL="381000" indent="-381000">
              <a:lnSpc>
                <a:spcPct val="80000"/>
              </a:lnSpc>
              <a:buClr>
                <a:schemeClr val="tx1"/>
              </a:buClr>
              <a:buSzTx/>
              <a:buFont typeface="+mj-lt"/>
              <a:buAutoNum type="arabicPeriod" startAt="98"/>
            </a:pPr>
            <a:r>
              <a:rPr lang="en-US" sz="1250" dirty="0"/>
              <a:t>J. Antonio, S. </a:t>
            </a:r>
            <a:r>
              <a:rPr lang="en-US" sz="1250" dirty="0" err="1"/>
              <a:t>Lakshmivarahan</a:t>
            </a:r>
            <a:r>
              <a:rPr lang="en-US" sz="1250" dirty="0"/>
              <a:t>, H. Neeman, "Predictions of Atmospheric Dispersion of Chemical and Biological Contaminants in the Urban Canopy.“ Subcontract No. 1334/0974-01, Prime Agency DOD-ARO, Subcontract through Texas Tech University, Lubbock, TX, Sep. 29, 2000 to Nov. 3, 2001, $75K</a:t>
            </a:r>
          </a:p>
          <a:p>
            <a:pPr marL="381000" indent="-381000">
              <a:lnSpc>
                <a:spcPct val="80000"/>
              </a:lnSpc>
              <a:buClr>
                <a:schemeClr val="tx1"/>
              </a:buClr>
              <a:buSzTx/>
              <a:buFont typeface="+mj-lt"/>
              <a:buAutoNum type="arabicPeriod" startAt="98"/>
            </a:pPr>
            <a:r>
              <a:rPr lang="en-US" sz="1250" dirty="0"/>
              <a:t>A. </a:t>
            </a:r>
            <a:r>
              <a:rPr lang="en-US" sz="1250" dirty="0" err="1"/>
              <a:t>Striolo</a:t>
            </a:r>
            <a:r>
              <a:rPr lang="en-US" sz="1250" dirty="0"/>
              <a:t>, "Electrolytes at Solid-Water Interfaces: Theoretical Studies for Practical Applications,“ OSRHE Nanotechnology, $15K</a:t>
            </a:r>
          </a:p>
          <a:p>
            <a:pPr marL="381000" indent="-381000">
              <a:lnSpc>
                <a:spcPct val="80000"/>
              </a:lnSpc>
              <a:buClr>
                <a:schemeClr val="tx1"/>
              </a:buClr>
              <a:buSzTx/>
              <a:buFont typeface="+mj-lt"/>
              <a:buAutoNum type="arabicPeriod" startAt="98"/>
            </a:pPr>
            <a:r>
              <a:rPr lang="en-US" sz="1250" dirty="0"/>
              <a:t>D. </a:t>
            </a:r>
            <a:r>
              <a:rPr lang="en-US" sz="1250" dirty="0" err="1"/>
              <a:t>Papavassiliou</a:t>
            </a:r>
            <a:r>
              <a:rPr lang="en-US" sz="1250" dirty="0"/>
              <a:t>, “</a:t>
            </a:r>
            <a:r>
              <a:rPr lang="fr-FR" sz="1250" dirty="0"/>
              <a:t>Turbulent transport in non-</a:t>
            </a:r>
            <a:r>
              <a:rPr lang="fr-FR" sz="1250" dirty="0" err="1"/>
              <a:t>homogeneous</a:t>
            </a:r>
            <a:r>
              <a:rPr lang="fr-FR" sz="1250" dirty="0"/>
              <a:t>  turbulence, </a:t>
            </a:r>
            <a:r>
              <a:rPr lang="en-US" sz="1250" dirty="0"/>
              <a:t>” NSF, $320K</a:t>
            </a:r>
          </a:p>
        </p:txBody>
      </p:sp>
      <p:sp>
        <p:nvSpPr>
          <p:cNvPr id="881669" name="Text Box 5"/>
          <p:cNvSpPr txBox="1">
            <a:spLocks noChangeArrowheads="1"/>
          </p:cNvSpPr>
          <p:nvPr/>
        </p:nvSpPr>
        <p:spPr bwMode="auto">
          <a:xfrm>
            <a:off x="533400" y="5943600"/>
            <a:ext cx="7620000" cy="457200"/>
          </a:xfrm>
          <a:prstGeom prst="rect">
            <a:avLst/>
          </a:prstGeom>
          <a:noFill/>
          <a:ln w="9525">
            <a:noFill/>
            <a:miter lim="800000"/>
            <a:headEnd/>
            <a:tailEnd/>
          </a:ln>
          <a:effectLst/>
        </p:spPr>
        <p:txBody>
          <a:bodyPr>
            <a:spAutoFit/>
          </a:bodyPr>
          <a:lstStyle/>
          <a:p>
            <a:pPr>
              <a:spcBef>
                <a:spcPct val="50000"/>
              </a:spcBef>
            </a:pPr>
            <a:endParaRPr lang="en-US" sz="2400"/>
          </a:p>
        </p:txBody>
      </p:sp>
      <p:sp>
        <p:nvSpPr>
          <p:cNvPr id="881676" name="Text Box 12"/>
          <p:cNvSpPr txBox="1">
            <a:spLocks noChangeArrowheads="1"/>
          </p:cNvSpPr>
          <p:nvPr/>
        </p:nvSpPr>
        <p:spPr bwMode="auto">
          <a:xfrm>
            <a:off x="457200" y="5278438"/>
            <a:ext cx="8229600" cy="817562"/>
          </a:xfrm>
          <a:prstGeom prst="rect">
            <a:avLst/>
          </a:prstGeom>
          <a:noFill/>
          <a:ln w="9525">
            <a:noFill/>
            <a:miter lim="800000"/>
            <a:headEnd/>
            <a:tailEnd/>
          </a:ln>
          <a:effectLst/>
        </p:spPr>
        <p:txBody>
          <a:bodyPr>
            <a:spAutoFit/>
          </a:bodyPr>
          <a:lstStyle/>
          <a:p>
            <a:pPr>
              <a:lnSpc>
                <a:spcPct val="90000"/>
              </a:lnSpc>
              <a:spcBef>
                <a:spcPct val="20000"/>
              </a:spcBef>
              <a:buClr>
                <a:schemeClr val="folHlink"/>
              </a:buClr>
              <a:buSzPct val="60000"/>
              <a:buFont typeface="Wingdings" pitchFamily="2" charset="2"/>
              <a:buNone/>
            </a:pPr>
            <a:r>
              <a:rPr lang="en-US" sz="2800" b="1" dirty="0"/>
              <a:t>OSCER-RELATED FUNDING TO DATE:</a:t>
            </a:r>
          </a:p>
          <a:p>
            <a:pPr>
              <a:lnSpc>
                <a:spcPct val="50000"/>
              </a:lnSpc>
              <a:spcBef>
                <a:spcPct val="20000"/>
              </a:spcBef>
              <a:buClr>
                <a:schemeClr val="folHlink"/>
              </a:buClr>
              <a:buSzPct val="60000"/>
              <a:buFont typeface="Wingdings" pitchFamily="2" charset="2"/>
              <a:buNone/>
            </a:pPr>
            <a:r>
              <a:rPr lang="en-US" sz="3200" b="1" dirty="0" smtClean="0"/>
              <a:t>$186M total, $99M to OU</a:t>
            </a:r>
            <a:endParaRPr lang="en-US" sz="3200" dirty="0"/>
          </a:p>
        </p:txBody>
      </p:sp>
      <p:grpSp>
        <p:nvGrpSpPr>
          <p:cNvPr id="881677" name="Group 13"/>
          <p:cNvGrpSpPr>
            <a:grpSpLocks/>
          </p:cNvGrpSpPr>
          <p:nvPr/>
        </p:nvGrpSpPr>
        <p:grpSpPr bwMode="auto">
          <a:xfrm>
            <a:off x="6858000" y="5791200"/>
            <a:ext cx="1668463" cy="403225"/>
            <a:chOff x="672" y="3543"/>
            <a:chExt cx="1051" cy="254"/>
          </a:xfrm>
        </p:grpSpPr>
        <p:sp>
          <p:nvSpPr>
            <p:cNvPr id="881678" name="Text Box 14"/>
            <p:cNvSpPr txBox="1">
              <a:spLocks noChangeArrowheads="1"/>
            </p:cNvSpPr>
            <p:nvPr/>
          </p:nvSpPr>
          <p:spPr bwMode="auto">
            <a:xfrm>
              <a:off x="672" y="3552"/>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sp>
          <p:nvSpPr>
            <p:cNvPr id="881679" name="Text Box 15"/>
            <p:cNvSpPr txBox="1">
              <a:spLocks noChangeArrowheads="1"/>
            </p:cNvSpPr>
            <p:nvPr/>
          </p:nvSpPr>
          <p:spPr bwMode="auto">
            <a:xfrm rot="5400000">
              <a:off x="956" y="3547"/>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sp>
          <p:nvSpPr>
            <p:cNvPr id="881680" name="Text Box 16"/>
            <p:cNvSpPr txBox="1">
              <a:spLocks noChangeArrowheads="1"/>
            </p:cNvSpPr>
            <p:nvPr/>
          </p:nvSpPr>
          <p:spPr bwMode="auto">
            <a:xfrm rot="10800000">
              <a:off x="1248" y="3552"/>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sp>
          <p:nvSpPr>
            <p:cNvPr id="881681" name="Text Box 17"/>
            <p:cNvSpPr txBox="1">
              <a:spLocks noChangeArrowheads="1"/>
            </p:cNvSpPr>
            <p:nvPr/>
          </p:nvSpPr>
          <p:spPr bwMode="auto">
            <a:xfrm rot="16200000">
              <a:off x="1488" y="3561"/>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grpSp>
    </p:spTree>
    <p:custDataLst>
      <p:tags r:id="rId1"/>
    </p:custData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Footer Placeholder 4"/>
          <p:cNvSpPr>
            <a:spLocks noGrp="1"/>
          </p:cNvSpPr>
          <p:nvPr>
            <p:ph type="ftr" sz="quarter" idx="10"/>
          </p:nvPr>
        </p:nvSpPr>
        <p:spPr/>
        <p:txBody>
          <a:bodyPr/>
          <a:lstStyle/>
          <a:p>
            <a:r>
              <a:rPr lang="en-US" dirty="0"/>
              <a:t>OSCER State of the Center Address</a:t>
            </a:r>
          </a:p>
          <a:p>
            <a:r>
              <a:rPr lang="en-US" dirty="0" smtClean="0"/>
              <a:t>Wednesday October 6 2010</a:t>
            </a:r>
            <a:endParaRPr lang="en-US" dirty="0"/>
          </a:p>
        </p:txBody>
      </p:sp>
      <p:sp>
        <p:nvSpPr>
          <p:cNvPr id="13" name="Slide Number Placeholder 5"/>
          <p:cNvSpPr>
            <a:spLocks noGrp="1"/>
          </p:cNvSpPr>
          <p:nvPr>
            <p:ph type="sldNum" sz="quarter" idx="11"/>
          </p:nvPr>
        </p:nvSpPr>
        <p:spPr/>
        <p:txBody>
          <a:bodyPr/>
          <a:lstStyle/>
          <a:p>
            <a:fld id="{280AF56C-2B5C-4BDF-9FC8-B90F88F6904E}" type="slidenum">
              <a:rPr lang="en-US"/>
              <a:pPr/>
              <a:t>61</a:t>
            </a:fld>
            <a:endParaRPr lang="en-US"/>
          </a:p>
        </p:txBody>
      </p:sp>
      <p:sp>
        <p:nvSpPr>
          <p:cNvPr id="823298" name="Rectangle 2"/>
          <p:cNvSpPr>
            <a:spLocks noGrp="1" noChangeArrowheads="1"/>
          </p:cNvSpPr>
          <p:nvPr>
            <p:ph type="title"/>
          </p:nvPr>
        </p:nvSpPr>
        <p:spPr/>
        <p:txBody>
          <a:bodyPr/>
          <a:lstStyle/>
          <a:p>
            <a:r>
              <a:rPr lang="en-US"/>
              <a:t>External Research Grants (cont’d)</a:t>
            </a:r>
          </a:p>
        </p:txBody>
      </p:sp>
      <p:sp>
        <p:nvSpPr>
          <p:cNvPr id="823299" name="Rectangle 3"/>
          <p:cNvSpPr>
            <a:spLocks noGrp="1" noChangeArrowheads="1"/>
          </p:cNvSpPr>
          <p:nvPr>
            <p:ph type="body" sz="half" idx="1"/>
          </p:nvPr>
        </p:nvSpPr>
        <p:spPr>
          <a:xfrm>
            <a:off x="533400" y="1219200"/>
            <a:ext cx="3962400" cy="4495800"/>
          </a:xfrm>
        </p:spPr>
        <p:txBody>
          <a:bodyPr/>
          <a:lstStyle/>
          <a:p>
            <a:pPr marL="381000" indent="-381000">
              <a:lnSpc>
                <a:spcPct val="90000"/>
              </a:lnSpc>
              <a:buClr>
                <a:schemeClr val="tx1"/>
              </a:buClr>
              <a:buSzTx/>
              <a:buFont typeface="+mj-lt"/>
              <a:buAutoNum type="arabicPeriod" startAt="105"/>
            </a:pPr>
            <a:r>
              <a:rPr lang="en-US" sz="1250" dirty="0"/>
              <a:t>K. </a:t>
            </a:r>
            <a:r>
              <a:rPr lang="en-US" sz="1250" dirty="0" err="1"/>
              <a:t>Droegemeier</a:t>
            </a:r>
            <a:r>
              <a:rPr lang="en-US" sz="1250" dirty="0"/>
              <a:t> et al., “Engineering Research Center for Collaborative Adaptive Sensing of the Atmosphere,” NSF, $17M (total), $5.6M (OU)</a:t>
            </a:r>
          </a:p>
          <a:p>
            <a:pPr marL="381000" indent="-381000">
              <a:lnSpc>
                <a:spcPct val="90000"/>
              </a:lnSpc>
              <a:buClr>
                <a:schemeClr val="tx1"/>
              </a:buClr>
              <a:buSzTx/>
              <a:buFont typeface="+mj-lt"/>
              <a:buAutoNum type="arabicPeriod" startAt="105"/>
            </a:pPr>
            <a:r>
              <a:rPr lang="en-US" sz="1250" dirty="0"/>
              <a:t>K. </a:t>
            </a:r>
            <a:r>
              <a:rPr lang="en-US" sz="1250" dirty="0" err="1"/>
              <a:t>Droegemeier</a:t>
            </a:r>
            <a:r>
              <a:rPr lang="en-US" sz="1250" dirty="0"/>
              <a:t> et al., “Linked Environments for Atmospheric Discovery (LEAD),” NSF, $11.25M (total), $2.5M (OU)</a:t>
            </a:r>
          </a:p>
          <a:p>
            <a:pPr marL="381000" indent="-381000">
              <a:lnSpc>
                <a:spcPct val="80000"/>
              </a:lnSpc>
              <a:buClr>
                <a:schemeClr val="tx1"/>
              </a:buClr>
              <a:buSzTx/>
              <a:buFont typeface="+mj-lt"/>
              <a:buAutoNum type="arabicPeriod" startAt="105"/>
            </a:pPr>
            <a:r>
              <a:rPr lang="en-US" sz="1250" dirty="0"/>
              <a:t>M. Strauss, P. </a:t>
            </a:r>
            <a:r>
              <a:rPr lang="en-US" sz="1250" dirty="0" err="1"/>
              <a:t>Skubic</a:t>
            </a:r>
            <a:r>
              <a:rPr lang="en-US" sz="1250" dirty="0"/>
              <a:t> et al., “Oklahoma Center for High Energy Physics”, DOE EPSCoR, $3.4M (total), $1.6M (OU)</a:t>
            </a:r>
          </a:p>
          <a:p>
            <a:pPr marL="381000" indent="-381000">
              <a:lnSpc>
                <a:spcPct val="90000"/>
              </a:lnSpc>
              <a:buClr>
                <a:schemeClr val="tx1"/>
              </a:buClr>
              <a:buSzTx/>
              <a:buFont typeface="+mj-lt"/>
              <a:buAutoNum type="arabicPeriod" startAt="105"/>
            </a:pPr>
            <a:r>
              <a:rPr lang="en-US" sz="1250" dirty="0"/>
              <a:t>M. Richman, A. White, V. </a:t>
            </a:r>
            <a:r>
              <a:rPr lang="en-US" sz="1250" dirty="0" err="1"/>
              <a:t>Lakshmanan</a:t>
            </a:r>
            <a:r>
              <a:rPr lang="en-US" sz="1250" dirty="0"/>
              <a:t>, V. </a:t>
            </a:r>
            <a:r>
              <a:rPr lang="en-US" sz="1250" dirty="0" err="1"/>
              <a:t>DeBrunner</a:t>
            </a:r>
            <a:r>
              <a:rPr lang="en-US" sz="1250" dirty="0"/>
              <a:t>, P. </a:t>
            </a:r>
            <a:r>
              <a:rPr lang="en-US" sz="1250" dirty="0" err="1"/>
              <a:t>Skubic</a:t>
            </a:r>
            <a:r>
              <a:rPr lang="en-US" sz="1250" dirty="0"/>
              <a:t>, “Real Time Mining of Integrated Weather Data,” NSF, $950K</a:t>
            </a:r>
          </a:p>
          <a:p>
            <a:pPr marL="381000" indent="-381000">
              <a:lnSpc>
                <a:spcPct val="80000"/>
              </a:lnSpc>
              <a:buClr>
                <a:schemeClr val="tx1"/>
              </a:buClr>
              <a:buSzTx/>
              <a:buFont typeface="+mj-lt"/>
              <a:buAutoNum type="arabicPeriod" startAt="105"/>
            </a:pPr>
            <a:r>
              <a:rPr lang="en-US" sz="1250" dirty="0"/>
              <a:t>D. Weber, K. </a:t>
            </a:r>
            <a:r>
              <a:rPr lang="en-US" sz="1250" dirty="0" err="1"/>
              <a:t>Droegemeier</a:t>
            </a:r>
            <a:r>
              <a:rPr lang="en-US" sz="1250" dirty="0"/>
              <a:t>, H. Neeman, “Modeling Environment for Atmospheric Discovery,” NCSA, $435K </a:t>
            </a:r>
          </a:p>
          <a:p>
            <a:pPr marL="381000" indent="-381000">
              <a:lnSpc>
                <a:spcPct val="80000"/>
              </a:lnSpc>
              <a:buClr>
                <a:schemeClr val="tx1"/>
              </a:buClr>
              <a:buSzTx/>
              <a:buFont typeface="+mj-lt"/>
              <a:buAutoNum type="arabicPeriod" startAt="105"/>
            </a:pPr>
            <a:r>
              <a:rPr lang="en-US" sz="1250" dirty="0"/>
              <a:t>H. Neeman, K. </a:t>
            </a:r>
            <a:r>
              <a:rPr lang="en-US" sz="1250" dirty="0" err="1"/>
              <a:t>Droegemeier</a:t>
            </a:r>
            <a:r>
              <a:rPr lang="en-US" sz="1250" dirty="0"/>
              <a:t>, K. Mish, D. </a:t>
            </a:r>
            <a:r>
              <a:rPr lang="en-US" sz="1250" dirty="0" err="1"/>
              <a:t>Papavassiliou</a:t>
            </a:r>
            <a:r>
              <a:rPr lang="en-US" sz="1250" dirty="0"/>
              <a:t>, P. </a:t>
            </a:r>
            <a:r>
              <a:rPr lang="en-US" sz="1250" dirty="0" err="1"/>
              <a:t>Skubic</a:t>
            </a:r>
            <a:r>
              <a:rPr lang="en-US" sz="1250" dirty="0"/>
              <a:t>, “Acquisition of an Itanium Cluster for Grid Computing,” NSF, $340K</a:t>
            </a:r>
          </a:p>
          <a:p>
            <a:pPr marL="381000" indent="-381000">
              <a:lnSpc>
                <a:spcPct val="80000"/>
              </a:lnSpc>
              <a:buClr>
                <a:schemeClr val="tx1"/>
              </a:buClr>
              <a:buSzTx/>
              <a:buFont typeface="+mj-lt"/>
              <a:buAutoNum type="arabicPeriod" startAt="105"/>
            </a:pPr>
            <a:r>
              <a:rPr lang="en-US" sz="1250" dirty="0"/>
              <a:t>J. </a:t>
            </a:r>
            <a:r>
              <a:rPr lang="en-US" sz="1250" dirty="0" err="1"/>
              <a:t>Levit</a:t>
            </a:r>
            <a:r>
              <a:rPr lang="en-US" sz="1250" dirty="0"/>
              <a:t>, D. Ebert (Purdue), C. Hansen (U Utah), “Advanced Weather Data Visualization,” NSF, $300K</a:t>
            </a:r>
          </a:p>
          <a:p>
            <a:pPr marL="381000" indent="-381000">
              <a:lnSpc>
                <a:spcPct val="80000"/>
              </a:lnSpc>
              <a:buClr>
                <a:schemeClr val="tx1"/>
              </a:buClr>
              <a:buSzTx/>
              <a:buFont typeface="+mj-lt"/>
              <a:buAutoNum type="arabicPeriod" startAt="105"/>
            </a:pPr>
            <a:r>
              <a:rPr lang="en-US" sz="1250" dirty="0"/>
              <a:t>D. </a:t>
            </a:r>
            <a:r>
              <a:rPr lang="en-US" sz="1250" dirty="0" err="1"/>
              <a:t>Papavassiliou</a:t>
            </a:r>
            <a:r>
              <a:rPr lang="en-US" sz="1250" dirty="0"/>
              <a:t>, “Turbulent Transport in Wall Turbulence,” NSF, $165K</a:t>
            </a:r>
          </a:p>
        </p:txBody>
      </p:sp>
      <p:sp>
        <p:nvSpPr>
          <p:cNvPr id="823300" name="Rectangle 4"/>
          <p:cNvSpPr>
            <a:spLocks noGrp="1" noChangeArrowheads="1"/>
          </p:cNvSpPr>
          <p:nvPr>
            <p:ph type="body" sz="half" idx="2"/>
          </p:nvPr>
        </p:nvSpPr>
        <p:spPr>
          <a:xfrm>
            <a:off x="4648200" y="1219200"/>
            <a:ext cx="3886200" cy="4267200"/>
          </a:xfrm>
        </p:spPr>
        <p:txBody>
          <a:bodyPr/>
          <a:lstStyle/>
          <a:p>
            <a:pPr marL="381000" indent="-381000">
              <a:lnSpc>
                <a:spcPct val="80000"/>
              </a:lnSpc>
              <a:buClr>
                <a:schemeClr val="tx1"/>
              </a:buClr>
              <a:buSzTx/>
              <a:buFont typeface="+mj-lt"/>
              <a:buAutoNum type="arabicPeriod" startAt="113"/>
            </a:pPr>
            <a:r>
              <a:rPr lang="en-US" sz="1250" dirty="0"/>
              <a:t>L. Lee, J. Mullen (Worcester Polytechnic), H. Neeman, G.K. Newman, “Integration of High Performance Computing in Nanotechnology,” NSF, $400K</a:t>
            </a:r>
          </a:p>
          <a:p>
            <a:pPr marL="381000" indent="-381000">
              <a:lnSpc>
                <a:spcPct val="80000"/>
              </a:lnSpc>
              <a:buClr>
                <a:schemeClr val="tx1"/>
              </a:buClr>
              <a:buSzTx/>
              <a:buFont typeface="+mj-lt"/>
              <a:buAutoNum type="arabicPeriod" startAt="113"/>
            </a:pPr>
            <a:r>
              <a:rPr lang="en-US" sz="1250" dirty="0"/>
              <a:t>R. Wheeler, “Principal mode analysis and its application to polypeptide vibrations,” NSF, $385K</a:t>
            </a:r>
          </a:p>
          <a:p>
            <a:pPr marL="381000" indent="-381000">
              <a:lnSpc>
                <a:spcPct val="80000"/>
              </a:lnSpc>
              <a:buClr>
                <a:schemeClr val="tx1"/>
              </a:buClr>
              <a:buSzTx/>
              <a:buFont typeface="+mj-lt"/>
              <a:buAutoNum type="arabicPeriod" startAt="113"/>
            </a:pPr>
            <a:r>
              <a:rPr lang="en-US" sz="1250" dirty="0"/>
              <a:t>R. </a:t>
            </a:r>
            <a:r>
              <a:rPr lang="en-US" sz="1250" dirty="0" err="1"/>
              <a:t>Kolar</a:t>
            </a:r>
            <a:r>
              <a:rPr lang="en-US" sz="1250" dirty="0"/>
              <a:t>,  J. Antonio, S. </a:t>
            </a:r>
            <a:r>
              <a:rPr lang="en-US" sz="1250" dirty="0" err="1"/>
              <a:t>Dhall</a:t>
            </a:r>
            <a:r>
              <a:rPr lang="en-US" sz="1250" dirty="0"/>
              <a:t>, S. </a:t>
            </a:r>
            <a:r>
              <a:rPr lang="en-US" sz="1250" dirty="0" err="1"/>
              <a:t>Lakshmivarahan</a:t>
            </a:r>
            <a:r>
              <a:rPr lang="en-US" sz="1250" dirty="0"/>
              <a:t>, “A Parallel, </a:t>
            </a:r>
            <a:r>
              <a:rPr lang="en-US" sz="1250" dirty="0" err="1"/>
              <a:t>Baroclinic</a:t>
            </a:r>
            <a:r>
              <a:rPr lang="en-US" sz="1250" dirty="0"/>
              <a:t> 3D Shallow Water Model,” </a:t>
            </a:r>
            <a:r>
              <a:rPr lang="en-US" sz="1250" dirty="0" err="1"/>
              <a:t>DoD</a:t>
            </a:r>
            <a:r>
              <a:rPr lang="en-US" sz="1250" dirty="0"/>
              <a:t> - </a:t>
            </a:r>
            <a:r>
              <a:rPr lang="en-US" sz="1250" dirty="0" err="1"/>
              <a:t>DEPSCoR</a:t>
            </a:r>
            <a:r>
              <a:rPr lang="en-US" sz="1250" dirty="0"/>
              <a:t> (via ONR), $312K </a:t>
            </a:r>
          </a:p>
          <a:p>
            <a:pPr marL="381000" indent="-381000">
              <a:lnSpc>
                <a:spcPct val="80000"/>
              </a:lnSpc>
              <a:buClr>
                <a:schemeClr val="tx1"/>
              </a:buClr>
              <a:buSzTx/>
              <a:buFont typeface="+mj-lt"/>
              <a:buAutoNum type="arabicPeriod" startAt="113"/>
            </a:pPr>
            <a:r>
              <a:rPr lang="en-US" sz="1250" dirty="0"/>
              <a:t>R. </a:t>
            </a:r>
            <a:r>
              <a:rPr lang="en-US" sz="1250" dirty="0" err="1"/>
              <a:t>Luettich</a:t>
            </a:r>
            <a:r>
              <a:rPr lang="en-US" sz="1250" dirty="0"/>
              <a:t> (UNC), R. </a:t>
            </a:r>
            <a:r>
              <a:rPr lang="en-US" sz="1250" dirty="0" err="1"/>
              <a:t>Kolar</a:t>
            </a:r>
            <a:r>
              <a:rPr lang="en-US" sz="1250" dirty="0"/>
              <a:t>, B. Vieux, J. </a:t>
            </a:r>
            <a:r>
              <a:rPr lang="en-US" sz="1250" dirty="0" err="1"/>
              <a:t>Gourley</a:t>
            </a:r>
            <a:r>
              <a:rPr lang="en-US" sz="1250" dirty="0"/>
              <a:t>, “The Center for Natural Disasters, Coastal Infrastructure, and Emergency Management,” DHS, $699K</a:t>
            </a:r>
          </a:p>
          <a:p>
            <a:pPr marL="381000" indent="-381000">
              <a:lnSpc>
                <a:spcPct val="80000"/>
              </a:lnSpc>
              <a:buClr>
                <a:schemeClr val="tx1"/>
              </a:buClr>
              <a:buSzTx/>
              <a:buFont typeface="+mj-lt"/>
              <a:buAutoNum type="arabicPeriod" startAt="113"/>
            </a:pPr>
            <a:r>
              <a:rPr lang="en-US" sz="1250" dirty="0"/>
              <a:t>D. </a:t>
            </a:r>
            <a:r>
              <a:rPr lang="en-US" sz="1250" dirty="0" err="1"/>
              <a:t>Papavassiliou</a:t>
            </a:r>
            <a:r>
              <a:rPr lang="en-US" sz="1250" dirty="0"/>
              <a:t>, M. </a:t>
            </a:r>
            <a:r>
              <a:rPr lang="en-US" sz="1250" dirty="0" err="1"/>
              <a:t>Zaman</a:t>
            </a:r>
            <a:r>
              <a:rPr lang="en-US" sz="1250" dirty="0"/>
              <a:t>, H. Neeman, “Integrated, Scalable MBS for Flow Through Porous Media,” NSF, $150K</a:t>
            </a:r>
          </a:p>
          <a:p>
            <a:pPr marL="381000" indent="-381000">
              <a:lnSpc>
                <a:spcPct val="80000"/>
              </a:lnSpc>
              <a:buClr>
                <a:schemeClr val="tx1"/>
              </a:buClr>
              <a:buSzTx/>
              <a:buFont typeface="+mj-lt"/>
              <a:buAutoNum type="arabicPeriod" startAt="113"/>
            </a:pPr>
            <a:r>
              <a:rPr lang="en-US" sz="1250" dirty="0"/>
              <a:t>Y. Wang, P. </a:t>
            </a:r>
            <a:r>
              <a:rPr lang="en-US" sz="1250" dirty="0" err="1"/>
              <a:t>Mukherjee</a:t>
            </a:r>
            <a:r>
              <a:rPr lang="en-US" sz="1250" dirty="0"/>
              <a:t>, “Wavelet based analysis of WMAP data,” NASA, $150K</a:t>
            </a:r>
          </a:p>
          <a:p>
            <a:pPr marL="381000" indent="-381000">
              <a:lnSpc>
                <a:spcPct val="90000"/>
              </a:lnSpc>
              <a:buClr>
                <a:schemeClr val="tx1"/>
              </a:buClr>
              <a:buSzTx/>
              <a:buFont typeface="+mj-lt"/>
              <a:buAutoNum type="arabicPeriod" startAt="113"/>
            </a:pPr>
            <a:r>
              <a:rPr lang="en-US" sz="1250" dirty="0"/>
              <a:t>E. </a:t>
            </a:r>
            <a:r>
              <a:rPr lang="en-US" sz="1250" dirty="0" err="1"/>
              <a:t>Mansell</a:t>
            </a:r>
            <a:r>
              <a:rPr lang="en-US" sz="1250" dirty="0"/>
              <a:t>, </a:t>
            </a:r>
            <a:r>
              <a:rPr lang="sv-SE" sz="1250" dirty="0"/>
              <a:t>C. L. Ziegler, J. M. Straka, D. R. MacGorman, </a:t>
            </a:r>
            <a:r>
              <a:rPr lang="en-US" sz="1250" dirty="0"/>
              <a:t>“Numerical modeling studies of storm electrification and lightning,” $605K</a:t>
            </a:r>
          </a:p>
        </p:txBody>
      </p:sp>
      <p:sp>
        <p:nvSpPr>
          <p:cNvPr id="823301" name="Text Box 5"/>
          <p:cNvSpPr txBox="1">
            <a:spLocks noChangeArrowheads="1"/>
          </p:cNvSpPr>
          <p:nvPr/>
        </p:nvSpPr>
        <p:spPr bwMode="auto">
          <a:xfrm>
            <a:off x="533400" y="5943600"/>
            <a:ext cx="7620000" cy="457200"/>
          </a:xfrm>
          <a:prstGeom prst="rect">
            <a:avLst/>
          </a:prstGeom>
          <a:noFill/>
          <a:ln w="9525">
            <a:noFill/>
            <a:miter lim="800000"/>
            <a:headEnd/>
            <a:tailEnd/>
          </a:ln>
          <a:effectLst/>
        </p:spPr>
        <p:txBody>
          <a:bodyPr>
            <a:spAutoFit/>
          </a:bodyPr>
          <a:lstStyle/>
          <a:p>
            <a:pPr>
              <a:spcBef>
                <a:spcPct val="50000"/>
              </a:spcBef>
            </a:pPr>
            <a:endParaRPr lang="en-US" sz="2400"/>
          </a:p>
        </p:txBody>
      </p:sp>
      <p:sp>
        <p:nvSpPr>
          <p:cNvPr id="823308" name="Text Box 12"/>
          <p:cNvSpPr txBox="1">
            <a:spLocks noChangeArrowheads="1"/>
          </p:cNvSpPr>
          <p:nvPr/>
        </p:nvSpPr>
        <p:spPr bwMode="auto">
          <a:xfrm>
            <a:off x="457200" y="5278438"/>
            <a:ext cx="8229600" cy="817562"/>
          </a:xfrm>
          <a:prstGeom prst="rect">
            <a:avLst/>
          </a:prstGeom>
          <a:noFill/>
          <a:ln w="9525">
            <a:noFill/>
            <a:miter lim="800000"/>
            <a:headEnd/>
            <a:tailEnd/>
          </a:ln>
          <a:effectLst/>
        </p:spPr>
        <p:txBody>
          <a:bodyPr>
            <a:spAutoFit/>
          </a:bodyPr>
          <a:lstStyle/>
          <a:p>
            <a:pPr>
              <a:lnSpc>
                <a:spcPct val="90000"/>
              </a:lnSpc>
              <a:spcBef>
                <a:spcPct val="20000"/>
              </a:spcBef>
              <a:buClr>
                <a:schemeClr val="folHlink"/>
              </a:buClr>
              <a:buSzPct val="60000"/>
              <a:buFont typeface="Wingdings" pitchFamily="2" charset="2"/>
              <a:buNone/>
            </a:pPr>
            <a:r>
              <a:rPr lang="en-US" sz="2800" b="1" dirty="0"/>
              <a:t>OSCER-RELATED FUNDING TO DATE:</a:t>
            </a:r>
          </a:p>
          <a:p>
            <a:pPr>
              <a:lnSpc>
                <a:spcPct val="50000"/>
              </a:lnSpc>
              <a:spcBef>
                <a:spcPct val="20000"/>
              </a:spcBef>
              <a:buClr>
                <a:schemeClr val="folHlink"/>
              </a:buClr>
              <a:buSzPct val="60000"/>
              <a:buFont typeface="Wingdings" pitchFamily="2" charset="2"/>
              <a:buNone/>
            </a:pPr>
            <a:r>
              <a:rPr lang="en-US" sz="3200" b="1" dirty="0" smtClean="0"/>
              <a:t>$186M total, $99M to OU</a:t>
            </a:r>
            <a:endParaRPr lang="en-US" sz="3200" dirty="0"/>
          </a:p>
        </p:txBody>
      </p:sp>
      <p:grpSp>
        <p:nvGrpSpPr>
          <p:cNvPr id="823309" name="Group 13"/>
          <p:cNvGrpSpPr>
            <a:grpSpLocks/>
          </p:cNvGrpSpPr>
          <p:nvPr/>
        </p:nvGrpSpPr>
        <p:grpSpPr bwMode="auto">
          <a:xfrm>
            <a:off x="6858000" y="5791200"/>
            <a:ext cx="1668463" cy="403225"/>
            <a:chOff x="672" y="3543"/>
            <a:chExt cx="1051" cy="254"/>
          </a:xfrm>
        </p:grpSpPr>
        <p:sp>
          <p:nvSpPr>
            <p:cNvPr id="823310" name="Text Box 14"/>
            <p:cNvSpPr txBox="1">
              <a:spLocks noChangeArrowheads="1"/>
            </p:cNvSpPr>
            <p:nvPr/>
          </p:nvSpPr>
          <p:spPr bwMode="auto">
            <a:xfrm>
              <a:off x="672" y="3552"/>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sp>
          <p:nvSpPr>
            <p:cNvPr id="823311" name="Text Box 15"/>
            <p:cNvSpPr txBox="1">
              <a:spLocks noChangeArrowheads="1"/>
            </p:cNvSpPr>
            <p:nvPr/>
          </p:nvSpPr>
          <p:spPr bwMode="auto">
            <a:xfrm rot="5400000">
              <a:off x="956" y="3547"/>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sp>
          <p:nvSpPr>
            <p:cNvPr id="823312" name="Text Box 16"/>
            <p:cNvSpPr txBox="1">
              <a:spLocks noChangeArrowheads="1"/>
            </p:cNvSpPr>
            <p:nvPr/>
          </p:nvSpPr>
          <p:spPr bwMode="auto">
            <a:xfrm rot="10800000">
              <a:off x="1248" y="3552"/>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sp>
          <p:nvSpPr>
            <p:cNvPr id="823313" name="Text Box 17"/>
            <p:cNvSpPr txBox="1">
              <a:spLocks noChangeArrowheads="1"/>
            </p:cNvSpPr>
            <p:nvPr/>
          </p:nvSpPr>
          <p:spPr bwMode="auto">
            <a:xfrm rot="16200000">
              <a:off x="1488" y="3561"/>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grpSp>
    </p:spTree>
    <p:custDataLst>
      <p:tags r:id="rId1"/>
    </p:custData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Footer Placeholder 4"/>
          <p:cNvSpPr>
            <a:spLocks noGrp="1"/>
          </p:cNvSpPr>
          <p:nvPr>
            <p:ph type="ftr" sz="quarter" idx="10"/>
          </p:nvPr>
        </p:nvSpPr>
        <p:spPr/>
        <p:txBody>
          <a:bodyPr/>
          <a:lstStyle/>
          <a:p>
            <a:r>
              <a:rPr lang="en-US" dirty="0"/>
              <a:t>OSCER State of the Center Address</a:t>
            </a:r>
          </a:p>
          <a:p>
            <a:r>
              <a:rPr lang="en-US" dirty="0" smtClean="0"/>
              <a:t>Wednesday October 6 2010</a:t>
            </a:r>
            <a:endParaRPr lang="en-US" dirty="0"/>
          </a:p>
        </p:txBody>
      </p:sp>
      <p:sp>
        <p:nvSpPr>
          <p:cNvPr id="13" name="Slide Number Placeholder 5"/>
          <p:cNvSpPr>
            <a:spLocks noGrp="1"/>
          </p:cNvSpPr>
          <p:nvPr>
            <p:ph type="sldNum" sz="quarter" idx="11"/>
          </p:nvPr>
        </p:nvSpPr>
        <p:spPr/>
        <p:txBody>
          <a:bodyPr/>
          <a:lstStyle/>
          <a:p>
            <a:fld id="{46EAB435-A5F1-4E92-90B0-C53F1567C8A8}" type="slidenum">
              <a:rPr lang="en-US"/>
              <a:pPr/>
              <a:t>62</a:t>
            </a:fld>
            <a:endParaRPr lang="en-US"/>
          </a:p>
        </p:txBody>
      </p:sp>
      <p:sp>
        <p:nvSpPr>
          <p:cNvPr id="824322" name="Rectangle 2"/>
          <p:cNvSpPr>
            <a:spLocks noGrp="1" noChangeArrowheads="1"/>
          </p:cNvSpPr>
          <p:nvPr>
            <p:ph type="title"/>
          </p:nvPr>
        </p:nvSpPr>
        <p:spPr/>
        <p:txBody>
          <a:bodyPr/>
          <a:lstStyle/>
          <a:p>
            <a:r>
              <a:rPr lang="en-US"/>
              <a:t>External Research Grants (cont’d)</a:t>
            </a:r>
          </a:p>
        </p:txBody>
      </p:sp>
      <p:sp>
        <p:nvSpPr>
          <p:cNvPr id="824323" name="Rectangle 3"/>
          <p:cNvSpPr>
            <a:spLocks noGrp="1" noChangeArrowheads="1"/>
          </p:cNvSpPr>
          <p:nvPr>
            <p:ph type="body" sz="half" idx="1"/>
          </p:nvPr>
        </p:nvSpPr>
        <p:spPr>
          <a:xfrm>
            <a:off x="533400" y="1219200"/>
            <a:ext cx="3962400" cy="4495800"/>
          </a:xfrm>
        </p:spPr>
        <p:txBody>
          <a:bodyPr/>
          <a:lstStyle/>
          <a:p>
            <a:pPr marL="381000" indent="-381000">
              <a:lnSpc>
                <a:spcPct val="80000"/>
              </a:lnSpc>
              <a:buClr>
                <a:schemeClr val="tx1"/>
              </a:buClr>
              <a:buSzTx/>
              <a:buFont typeface="+mj-lt"/>
              <a:buAutoNum type="arabicPeriod" startAt="120"/>
            </a:pPr>
            <a:r>
              <a:rPr lang="en-US" sz="1250" dirty="0"/>
              <a:t>K. Brewster, J. </a:t>
            </a:r>
            <a:r>
              <a:rPr lang="en-US" sz="1250" dirty="0" err="1"/>
              <a:t>Gao</a:t>
            </a:r>
            <a:r>
              <a:rPr lang="en-US" sz="1250" dirty="0"/>
              <a:t>, F. Carr, W. </a:t>
            </a:r>
            <a:r>
              <a:rPr lang="en-US" sz="1250" dirty="0" err="1"/>
              <a:t>Lapenta</a:t>
            </a:r>
            <a:r>
              <a:rPr lang="en-US" sz="1250" dirty="0"/>
              <a:t>, G. </a:t>
            </a:r>
            <a:r>
              <a:rPr lang="en-US" sz="1250" dirty="0" err="1"/>
              <a:t>Jedlovec</a:t>
            </a:r>
            <a:r>
              <a:rPr lang="en-US" sz="1250" dirty="0"/>
              <a:t>, “Impact of the Assimilation of AIRS Soundings and AMSR-E Rainfall on Short Term Forecasts of </a:t>
            </a:r>
            <a:r>
              <a:rPr lang="en-US" sz="1250" dirty="0" err="1"/>
              <a:t>Mesoscale</a:t>
            </a:r>
            <a:r>
              <a:rPr lang="en-US" sz="1250" dirty="0"/>
              <a:t> Weather,” NASA, $458K</a:t>
            </a:r>
          </a:p>
          <a:p>
            <a:pPr marL="381000" indent="-381000">
              <a:lnSpc>
                <a:spcPct val="80000"/>
              </a:lnSpc>
              <a:buClr>
                <a:schemeClr val="tx1"/>
              </a:buClr>
              <a:buSzTx/>
              <a:buFont typeface="+mj-lt"/>
              <a:buAutoNum type="arabicPeriod" startAt="120"/>
            </a:pPr>
            <a:r>
              <a:rPr lang="en-US" sz="1250" dirty="0"/>
              <a:t>R. Wheeler, T. Click, “National Institutes of Health/</a:t>
            </a:r>
            <a:r>
              <a:rPr lang="en-US" sz="1250" dirty="0" err="1"/>
              <a:t>Predoctoral</a:t>
            </a:r>
            <a:r>
              <a:rPr lang="en-US" sz="1250" dirty="0"/>
              <a:t> Fellowships for Students with </a:t>
            </a:r>
            <a:r>
              <a:rPr lang="en-US" sz="1250" dirty="0" err="1"/>
              <a:t>Disabilties</a:t>
            </a:r>
            <a:r>
              <a:rPr lang="en-US" sz="1250" dirty="0"/>
              <a:t>,” NIH/NIGMS, $80K</a:t>
            </a:r>
          </a:p>
          <a:p>
            <a:pPr marL="381000" indent="-381000">
              <a:lnSpc>
                <a:spcPct val="80000"/>
              </a:lnSpc>
              <a:buClr>
                <a:schemeClr val="tx1"/>
              </a:buClr>
              <a:buSzTx/>
              <a:buFont typeface="+mj-lt"/>
              <a:buAutoNum type="arabicPeriod" startAt="120"/>
            </a:pPr>
            <a:r>
              <a:rPr lang="en-US" sz="1250" dirty="0"/>
              <a:t>K. </a:t>
            </a:r>
            <a:r>
              <a:rPr lang="en-US" sz="1250" dirty="0" err="1"/>
              <a:t>Pathasarathy</a:t>
            </a:r>
            <a:r>
              <a:rPr lang="en-US" sz="1250" dirty="0"/>
              <a:t>, D. </a:t>
            </a:r>
            <a:r>
              <a:rPr lang="en-US" sz="1250" dirty="0" err="1"/>
              <a:t>Papavassiliou</a:t>
            </a:r>
            <a:r>
              <a:rPr lang="en-US" sz="1250" dirty="0"/>
              <a:t>, L. Lee, G. Newman, “Drag reduction using surface-attached polymer chains and </a:t>
            </a:r>
            <a:r>
              <a:rPr lang="en-US" sz="1250" dirty="0" err="1"/>
              <a:t>nanotubes</a:t>
            </a:r>
            <a:r>
              <a:rPr lang="en-US" sz="1250" dirty="0"/>
              <a:t>,” ONR, $730K</a:t>
            </a:r>
          </a:p>
          <a:p>
            <a:pPr marL="381000" indent="-381000">
              <a:lnSpc>
                <a:spcPct val="80000"/>
              </a:lnSpc>
              <a:buClr>
                <a:schemeClr val="tx1"/>
              </a:buClr>
              <a:buSzTx/>
              <a:buFont typeface="+mj-lt"/>
              <a:buAutoNum type="arabicPeriod" startAt="120"/>
            </a:pPr>
            <a:r>
              <a:rPr lang="en-US" sz="1250" dirty="0"/>
              <a:t>D. </a:t>
            </a:r>
            <a:r>
              <a:rPr lang="en-US" sz="1250" dirty="0" err="1"/>
              <a:t>Papavassiliou</a:t>
            </a:r>
            <a:r>
              <a:rPr lang="en-US" sz="1250" dirty="0"/>
              <a:t>, “</a:t>
            </a:r>
            <a:r>
              <a:rPr lang="fr-FR" sz="1250" dirty="0"/>
              <a:t>Turbulent transport in non-</a:t>
            </a:r>
            <a:r>
              <a:rPr lang="fr-FR" sz="1250" dirty="0" err="1"/>
              <a:t>homogeneous</a:t>
            </a:r>
            <a:r>
              <a:rPr lang="fr-FR" sz="1250" dirty="0"/>
              <a:t>  turbulence, </a:t>
            </a:r>
            <a:r>
              <a:rPr lang="en-US" sz="1250" dirty="0"/>
              <a:t>” NSF, $320K</a:t>
            </a:r>
          </a:p>
          <a:p>
            <a:pPr marL="381000" indent="-381000">
              <a:lnSpc>
                <a:spcPct val="80000"/>
              </a:lnSpc>
              <a:buClr>
                <a:schemeClr val="tx1"/>
              </a:buClr>
              <a:buSzTx/>
              <a:buFont typeface="+mj-lt"/>
              <a:buAutoNum type="arabicPeriod" startAt="120"/>
            </a:pPr>
            <a:r>
              <a:rPr lang="en-US" sz="1250" dirty="0"/>
              <a:t>C. </a:t>
            </a:r>
            <a:r>
              <a:rPr lang="en-US" sz="1250" dirty="0" err="1"/>
              <a:t>Doswell</a:t>
            </a:r>
            <a:r>
              <a:rPr lang="en-US" sz="1250" dirty="0"/>
              <a:t>, D. Weber, H. Neeman, “A Study of Moist Deep Convection: Generation of Multiple Updrafts in Association with </a:t>
            </a:r>
            <a:r>
              <a:rPr lang="en-US" sz="1250" dirty="0" err="1"/>
              <a:t>Mesoscale</a:t>
            </a:r>
            <a:r>
              <a:rPr lang="en-US" sz="1250" dirty="0"/>
              <a:t> Forcing,” NSF, $430K</a:t>
            </a:r>
          </a:p>
          <a:p>
            <a:pPr marL="381000" indent="-381000">
              <a:lnSpc>
                <a:spcPct val="80000"/>
              </a:lnSpc>
              <a:buClr>
                <a:schemeClr val="tx1"/>
              </a:buClr>
              <a:buSzTx/>
              <a:buFont typeface="+mj-lt"/>
              <a:buAutoNum type="arabicPeriod" startAt="120"/>
            </a:pPr>
            <a:r>
              <a:rPr lang="en-US" sz="1250" dirty="0"/>
              <a:t>D. </a:t>
            </a:r>
            <a:r>
              <a:rPr lang="en-US" sz="1250" dirty="0" err="1"/>
              <a:t>Papavassiliou</a:t>
            </a:r>
            <a:r>
              <a:rPr lang="en-US" sz="1250" dirty="0"/>
              <a:t>, “Melt-Blowing: Advance modeling and experimental verification,” NSF, $321K</a:t>
            </a:r>
          </a:p>
          <a:p>
            <a:pPr marL="381000" indent="-381000">
              <a:lnSpc>
                <a:spcPct val="80000"/>
              </a:lnSpc>
              <a:buClr>
                <a:schemeClr val="tx1"/>
              </a:buClr>
              <a:buSzTx/>
              <a:buFont typeface="+mj-lt"/>
              <a:buAutoNum type="arabicPeriod" startAt="120"/>
            </a:pPr>
            <a:r>
              <a:rPr lang="en-US" sz="1250" dirty="0"/>
              <a:t>R. </a:t>
            </a:r>
            <a:r>
              <a:rPr lang="en-US" sz="1250" dirty="0" err="1"/>
              <a:t>Kol,ar</a:t>
            </a:r>
            <a:r>
              <a:rPr lang="en-US" sz="1250" dirty="0"/>
              <a:t> et al., “A Coupled Hydrodynamic/Hydrologic Model with Adaptive Gridding,” ONR, $595K</a:t>
            </a:r>
          </a:p>
          <a:p>
            <a:pPr marL="381000" indent="-381000">
              <a:lnSpc>
                <a:spcPct val="80000"/>
              </a:lnSpc>
              <a:buClr>
                <a:schemeClr val="tx1"/>
              </a:buClr>
              <a:buSzTx/>
              <a:buFont typeface="+mj-lt"/>
              <a:buAutoNum type="arabicPeriod" startAt="120"/>
            </a:pPr>
            <a:r>
              <a:rPr lang="en-US" sz="1250" dirty="0"/>
              <a:t>D. </a:t>
            </a:r>
            <a:r>
              <a:rPr lang="en-US" sz="1250" dirty="0" err="1"/>
              <a:t>Papavassiliou</a:t>
            </a:r>
            <a:r>
              <a:rPr lang="en-US" sz="1250" dirty="0"/>
              <a:t>, “Scalar Transport in Porous Media,” ACS-PRF, $80K</a:t>
            </a:r>
          </a:p>
        </p:txBody>
      </p:sp>
      <p:sp>
        <p:nvSpPr>
          <p:cNvPr id="824324" name="Rectangle 4"/>
          <p:cNvSpPr>
            <a:spLocks noGrp="1" noChangeArrowheads="1"/>
          </p:cNvSpPr>
          <p:nvPr>
            <p:ph type="body" sz="half" idx="2"/>
          </p:nvPr>
        </p:nvSpPr>
        <p:spPr>
          <a:xfrm>
            <a:off x="4648200" y="1219200"/>
            <a:ext cx="3886200" cy="4267200"/>
          </a:xfrm>
        </p:spPr>
        <p:txBody>
          <a:bodyPr/>
          <a:lstStyle/>
          <a:p>
            <a:pPr marL="381000" indent="-381000">
              <a:lnSpc>
                <a:spcPct val="80000"/>
              </a:lnSpc>
              <a:buClr>
                <a:schemeClr val="tx1"/>
              </a:buClr>
              <a:buSzTx/>
              <a:buFont typeface="+mj-lt"/>
              <a:buAutoNum type="arabicPeriod" startAt="128"/>
            </a:pPr>
            <a:r>
              <a:rPr lang="en-US" sz="1250" dirty="0"/>
              <a:t>M. </a:t>
            </a:r>
            <a:r>
              <a:rPr lang="en-US" sz="1250" dirty="0" err="1"/>
              <a:t>Xue</a:t>
            </a:r>
            <a:r>
              <a:rPr lang="en-US" sz="1250" dirty="0"/>
              <a:t>, F. Carr, A. Shapiro, K. Brewster, J. </a:t>
            </a:r>
            <a:r>
              <a:rPr lang="en-US" sz="1250" dirty="0" err="1"/>
              <a:t>Gao</a:t>
            </a:r>
            <a:r>
              <a:rPr lang="en-US" sz="1250" dirty="0"/>
              <a:t>, “Research on Optimal Utilization and Impact of Water Vapor and Other High Resolution Observations in Storm-Scale QPF,” NSF, $880K.</a:t>
            </a:r>
          </a:p>
          <a:p>
            <a:pPr marL="381000" indent="-381000">
              <a:lnSpc>
                <a:spcPct val="80000"/>
              </a:lnSpc>
              <a:buClr>
                <a:schemeClr val="tx1"/>
              </a:buClr>
              <a:buSzTx/>
              <a:buFont typeface="+mj-lt"/>
              <a:buAutoNum type="arabicPeriod" startAt="128"/>
            </a:pPr>
            <a:r>
              <a:rPr lang="en-US" sz="1250" dirty="0"/>
              <a:t>J. </a:t>
            </a:r>
            <a:r>
              <a:rPr lang="en-US" sz="1250" dirty="0" err="1"/>
              <a:t>Gao</a:t>
            </a:r>
            <a:r>
              <a:rPr lang="en-US" sz="1250" dirty="0"/>
              <a:t>, K. </a:t>
            </a:r>
            <a:r>
              <a:rPr lang="en-US" sz="1250" dirty="0" err="1"/>
              <a:t>Droegemeier</a:t>
            </a:r>
            <a:r>
              <a:rPr lang="en-US" sz="1250" dirty="0"/>
              <a:t>, M. </a:t>
            </a:r>
            <a:r>
              <a:rPr lang="en-US" sz="1250" dirty="0" err="1"/>
              <a:t>Xue</a:t>
            </a:r>
            <a:r>
              <a:rPr lang="en-US" sz="1250" dirty="0"/>
              <a:t>, “On the Optimal Use of WSR-88D Doppler Radar Data for </a:t>
            </a:r>
            <a:r>
              <a:rPr lang="en-US" sz="1250" dirty="0" err="1"/>
              <a:t>Variational</a:t>
            </a:r>
            <a:r>
              <a:rPr lang="en-US" sz="1250" dirty="0"/>
              <a:t> Storm-Scale Data Assimilation,” NSF, $600K.</a:t>
            </a:r>
          </a:p>
          <a:p>
            <a:pPr marL="381000" indent="-381000">
              <a:lnSpc>
                <a:spcPct val="80000"/>
              </a:lnSpc>
              <a:buClr>
                <a:schemeClr val="tx1"/>
              </a:buClr>
              <a:buSzTx/>
              <a:buFont typeface="+mj-lt"/>
              <a:buAutoNum type="arabicPeriod" startAt="128"/>
            </a:pPr>
            <a:r>
              <a:rPr lang="en-US" sz="1250" dirty="0"/>
              <a:t>K. Mish, K. </a:t>
            </a:r>
            <a:r>
              <a:rPr lang="en-US" sz="1250" dirty="0" err="1"/>
              <a:t>Muraleetharan</a:t>
            </a:r>
            <a:r>
              <a:rPr lang="en-US" sz="1250" dirty="0"/>
              <a:t>, “Computational Modeling of Blast Loading on Bridges,” OTC, $125K</a:t>
            </a:r>
          </a:p>
          <a:p>
            <a:pPr marL="381000" indent="-381000">
              <a:lnSpc>
                <a:spcPct val="80000"/>
              </a:lnSpc>
              <a:buClr>
                <a:schemeClr val="tx1"/>
              </a:buClr>
              <a:buSzTx/>
              <a:buFont typeface="+mj-lt"/>
              <a:buAutoNum type="arabicPeriod" startAt="128"/>
            </a:pPr>
            <a:r>
              <a:rPr lang="en-US" sz="1250" dirty="0"/>
              <a:t>V. </a:t>
            </a:r>
            <a:r>
              <a:rPr lang="en-US" sz="1250" dirty="0" err="1"/>
              <a:t>DeBrunner</a:t>
            </a:r>
            <a:r>
              <a:rPr lang="en-US" sz="1250" dirty="0"/>
              <a:t>, L. </a:t>
            </a:r>
            <a:r>
              <a:rPr lang="en-US" sz="1250" dirty="0" err="1"/>
              <a:t>DeBrunner</a:t>
            </a:r>
            <a:r>
              <a:rPr lang="en-US" sz="1250" dirty="0"/>
              <a:t>, D. Baldwin, K. Mish, “Intelligent Bridge System,” FHWA, $3M</a:t>
            </a:r>
          </a:p>
          <a:p>
            <a:pPr marL="381000" indent="-381000">
              <a:lnSpc>
                <a:spcPct val="80000"/>
              </a:lnSpc>
              <a:buClr>
                <a:schemeClr val="tx1"/>
              </a:buClr>
              <a:buSzTx/>
              <a:buFont typeface="+mj-lt"/>
              <a:buAutoNum type="arabicPeriod" startAt="128"/>
            </a:pPr>
            <a:r>
              <a:rPr lang="en-US" sz="1250" dirty="0"/>
              <a:t>D. </a:t>
            </a:r>
            <a:r>
              <a:rPr lang="en-US" sz="1250" dirty="0" err="1"/>
              <a:t>Papavassiliou</a:t>
            </a:r>
            <a:r>
              <a:rPr lang="en-US" sz="1250" dirty="0"/>
              <a:t>, “Scalar Transport in Porous Media,” ACS-PRF, $80K</a:t>
            </a:r>
          </a:p>
          <a:p>
            <a:pPr marL="381000" indent="-381000">
              <a:lnSpc>
                <a:spcPct val="80000"/>
              </a:lnSpc>
              <a:buClr>
                <a:schemeClr val="tx1"/>
              </a:buClr>
              <a:buSzTx/>
              <a:buFont typeface="+mj-lt"/>
              <a:buAutoNum type="arabicPeriod" startAt="128"/>
            </a:pPr>
            <a:r>
              <a:rPr lang="en-US" sz="1250" dirty="0"/>
              <a:t>Y. Wang, P. </a:t>
            </a:r>
            <a:r>
              <a:rPr lang="en-US" sz="1250" dirty="0" err="1"/>
              <a:t>Mukherjee</a:t>
            </a:r>
            <a:r>
              <a:rPr lang="en-US" sz="1250" dirty="0"/>
              <a:t>, “Wavelet based analysis of WMAP data,” NASA, $150K</a:t>
            </a:r>
          </a:p>
          <a:p>
            <a:pPr marL="381000" indent="-381000">
              <a:lnSpc>
                <a:spcPct val="80000"/>
              </a:lnSpc>
              <a:buClr>
                <a:schemeClr val="tx1"/>
              </a:buClr>
              <a:buSzTx/>
              <a:buFont typeface="+mj-lt"/>
              <a:buAutoNum type="arabicPeriod" startAt="128"/>
            </a:pPr>
            <a:r>
              <a:rPr lang="en-US" sz="1250" dirty="0"/>
              <a:t>R. Wheeler et al., “Testing new methods for structure prediction and free energy calculations (</a:t>
            </a:r>
            <a:r>
              <a:rPr lang="en-US" sz="1250" dirty="0" err="1"/>
              <a:t>Predoctoral</a:t>
            </a:r>
            <a:r>
              <a:rPr lang="en-US" sz="1250" dirty="0"/>
              <a:t> Fellowship for Students with Disabilities),” NIH/NIGMS, $24K</a:t>
            </a:r>
          </a:p>
          <a:p>
            <a:pPr marL="381000" indent="-381000">
              <a:lnSpc>
                <a:spcPct val="80000"/>
              </a:lnSpc>
              <a:buClr>
                <a:schemeClr val="tx1"/>
              </a:buClr>
              <a:buSzTx/>
              <a:buFont typeface="+mj-lt"/>
              <a:buAutoNum type="arabicPeriod" startAt="128"/>
            </a:pPr>
            <a:r>
              <a:rPr lang="en-US" sz="1250" dirty="0"/>
              <a:t>L. White et al., “Modeling Studies in the Duke Forest Free-Air CO2 Enrichment (FACE) Program,” DOE, $730K</a:t>
            </a:r>
          </a:p>
        </p:txBody>
      </p:sp>
      <p:sp>
        <p:nvSpPr>
          <p:cNvPr id="824325" name="Text Box 5"/>
          <p:cNvSpPr txBox="1">
            <a:spLocks noChangeArrowheads="1"/>
          </p:cNvSpPr>
          <p:nvPr/>
        </p:nvSpPr>
        <p:spPr bwMode="auto">
          <a:xfrm>
            <a:off x="533400" y="5943600"/>
            <a:ext cx="7620000" cy="457200"/>
          </a:xfrm>
          <a:prstGeom prst="rect">
            <a:avLst/>
          </a:prstGeom>
          <a:noFill/>
          <a:ln w="9525">
            <a:noFill/>
            <a:miter lim="800000"/>
            <a:headEnd/>
            <a:tailEnd/>
          </a:ln>
          <a:effectLst/>
        </p:spPr>
        <p:txBody>
          <a:bodyPr>
            <a:spAutoFit/>
          </a:bodyPr>
          <a:lstStyle/>
          <a:p>
            <a:pPr>
              <a:spcBef>
                <a:spcPct val="50000"/>
              </a:spcBef>
            </a:pPr>
            <a:endParaRPr lang="en-US" sz="2400"/>
          </a:p>
        </p:txBody>
      </p:sp>
      <p:sp>
        <p:nvSpPr>
          <p:cNvPr id="824337" name="Text Box 17"/>
          <p:cNvSpPr txBox="1">
            <a:spLocks noChangeArrowheads="1"/>
          </p:cNvSpPr>
          <p:nvPr/>
        </p:nvSpPr>
        <p:spPr bwMode="auto">
          <a:xfrm>
            <a:off x="457200" y="5257800"/>
            <a:ext cx="8229600" cy="817563"/>
          </a:xfrm>
          <a:prstGeom prst="rect">
            <a:avLst/>
          </a:prstGeom>
          <a:noFill/>
          <a:ln w="9525">
            <a:noFill/>
            <a:miter lim="800000"/>
            <a:headEnd/>
            <a:tailEnd/>
          </a:ln>
          <a:effectLst/>
        </p:spPr>
        <p:txBody>
          <a:bodyPr>
            <a:spAutoFit/>
          </a:bodyPr>
          <a:lstStyle/>
          <a:p>
            <a:pPr>
              <a:lnSpc>
                <a:spcPct val="90000"/>
              </a:lnSpc>
              <a:spcBef>
                <a:spcPct val="20000"/>
              </a:spcBef>
              <a:buClr>
                <a:schemeClr val="folHlink"/>
              </a:buClr>
              <a:buSzPct val="60000"/>
              <a:buFont typeface="Wingdings" pitchFamily="2" charset="2"/>
              <a:buNone/>
            </a:pPr>
            <a:r>
              <a:rPr lang="en-US" sz="2800" b="1" dirty="0"/>
              <a:t>OSCER-RELATED FUNDING TO DATE:</a:t>
            </a:r>
          </a:p>
          <a:p>
            <a:pPr>
              <a:lnSpc>
                <a:spcPct val="50000"/>
              </a:lnSpc>
              <a:spcBef>
                <a:spcPct val="20000"/>
              </a:spcBef>
              <a:buClr>
                <a:schemeClr val="folHlink"/>
              </a:buClr>
              <a:buSzPct val="60000"/>
              <a:buFont typeface="Wingdings" pitchFamily="2" charset="2"/>
              <a:buNone/>
            </a:pPr>
            <a:r>
              <a:rPr lang="en-US" sz="3200" b="1" dirty="0" smtClean="0"/>
              <a:t>$186M total, $99M to OU</a:t>
            </a:r>
            <a:endParaRPr lang="en-US" sz="3200" dirty="0"/>
          </a:p>
        </p:txBody>
      </p:sp>
      <p:grpSp>
        <p:nvGrpSpPr>
          <p:cNvPr id="824338" name="Group 18"/>
          <p:cNvGrpSpPr>
            <a:grpSpLocks/>
          </p:cNvGrpSpPr>
          <p:nvPr/>
        </p:nvGrpSpPr>
        <p:grpSpPr bwMode="auto">
          <a:xfrm>
            <a:off x="6858000" y="5791200"/>
            <a:ext cx="1668463" cy="403225"/>
            <a:chOff x="672" y="3543"/>
            <a:chExt cx="1051" cy="254"/>
          </a:xfrm>
        </p:grpSpPr>
        <p:sp>
          <p:nvSpPr>
            <p:cNvPr id="824339" name="Text Box 19"/>
            <p:cNvSpPr txBox="1">
              <a:spLocks noChangeArrowheads="1"/>
            </p:cNvSpPr>
            <p:nvPr/>
          </p:nvSpPr>
          <p:spPr bwMode="auto">
            <a:xfrm>
              <a:off x="672" y="3552"/>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sp>
          <p:nvSpPr>
            <p:cNvPr id="824340" name="Text Box 20"/>
            <p:cNvSpPr txBox="1">
              <a:spLocks noChangeArrowheads="1"/>
            </p:cNvSpPr>
            <p:nvPr/>
          </p:nvSpPr>
          <p:spPr bwMode="auto">
            <a:xfrm rot="5400000">
              <a:off x="956" y="3547"/>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sp>
          <p:nvSpPr>
            <p:cNvPr id="824341" name="Text Box 21"/>
            <p:cNvSpPr txBox="1">
              <a:spLocks noChangeArrowheads="1"/>
            </p:cNvSpPr>
            <p:nvPr/>
          </p:nvSpPr>
          <p:spPr bwMode="auto">
            <a:xfrm rot="10800000">
              <a:off x="1248" y="3552"/>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sp>
          <p:nvSpPr>
            <p:cNvPr id="824342" name="Text Box 22"/>
            <p:cNvSpPr txBox="1">
              <a:spLocks noChangeArrowheads="1"/>
            </p:cNvSpPr>
            <p:nvPr/>
          </p:nvSpPr>
          <p:spPr bwMode="auto">
            <a:xfrm rot="16200000">
              <a:off x="1488" y="3561"/>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grpSp>
    </p:spTree>
    <p:custDataLst>
      <p:tags r:id="rId1"/>
    </p:custData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Footer Placeholder 4"/>
          <p:cNvSpPr>
            <a:spLocks noGrp="1"/>
          </p:cNvSpPr>
          <p:nvPr>
            <p:ph type="ftr" sz="quarter" idx="10"/>
          </p:nvPr>
        </p:nvSpPr>
        <p:spPr/>
        <p:txBody>
          <a:bodyPr/>
          <a:lstStyle/>
          <a:p>
            <a:r>
              <a:rPr lang="en-US" dirty="0"/>
              <a:t>OSCER State of the Center Address</a:t>
            </a:r>
          </a:p>
          <a:p>
            <a:r>
              <a:rPr lang="en-US" dirty="0" smtClean="0"/>
              <a:t>Wednesday October 6 2010</a:t>
            </a:r>
            <a:endParaRPr lang="en-US" dirty="0"/>
          </a:p>
        </p:txBody>
      </p:sp>
      <p:sp>
        <p:nvSpPr>
          <p:cNvPr id="12" name="Slide Number Placeholder 5"/>
          <p:cNvSpPr>
            <a:spLocks noGrp="1"/>
          </p:cNvSpPr>
          <p:nvPr>
            <p:ph type="sldNum" sz="quarter" idx="11"/>
          </p:nvPr>
        </p:nvSpPr>
        <p:spPr/>
        <p:txBody>
          <a:bodyPr/>
          <a:lstStyle/>
          <a:p>
            <a:fld id="{E421B7DE-A07A-4BE4-853B-F7F73D0E439C}" type="slidenum">
              <a:rPr lang="en-US"/>
              <a:pPr/>
              <a:t>63</a:t>
            </a:fld>
            <a:endParaRPr lang="en-US"/>
          </a:p>
        </p:txBody>
      </p:sp>
      <p:sp>
        <p:nvSpPr>
          <p:cNvPr id="825346" name="Rectangle 2"/>
          <p:cNvSpPr>
            <a:spLocks noGrp="1" noChangeArrowheads="1"/>
          </p:cNvSpPr>
          <p:nvPr>
            <p:ph type="title"/>
          </p:nvPr>
        </p:nvSpPr>
        <p:spPr/>
        <p:txBody>
          <a:bodyPr/>
          <a:lstStyle/>
          <a:p>
            <a:r>
              <a:rPr lang="en-US" sz="3600"/>
              <a:t>External Research Grants (cont’d)</a:t>
            </a:r>
          </a:p>
        </p:txBody>
      </p:sp>
      <p:sp>
        <p:nvSpPr>
          <p:cNvPr id="825347" name="Rectangle 3"/>
          <p:cNvSpPr>
            <a:spLocks noGrp="1" noChangeArrowheads="1"/>
          </p:cNvSpPr>
          <p:nvPr>
            <p:ph type="body" sz="half" idx="1"/>
          </p:nvPr>
        </p:nvSpPr>
        <p:spPr/>
        <p:txBody>
          <a:bodyPr/>
          <a:lstStyle/>
          <a:p>
            <a:pPr marL="381000" indent="-381000">
              <a:lnSpc>
                <a:spcPct val="80000"/>
              </a:lnSpc>
              <a:buClr>
                <a:schemeClr val="tx1"/>
              </a:buClr>
              <a:buSzTx/>
              <a:buFont typeface="+mj-lt"/>
              <a:buAutoNum type="arabicPeriod" startAt="136"/>
            </a:pPr>
            <a:r>
              <a:rPr lang="en-US" sz="1250" dirty="0"/>
              <a:t>Neeman, </a:t>
            </a:r>
            <a:r>
              <a:rPr lang="en-US" sz="1250" dirty="0" err="1"/>
              <a:t>Severini</a:t>
            </a:r>
            <a:r>
              <a:rPr lang="en-US" sz="1250" dirty="0"/>
              <a:t>, “Cyberinfrastructure for Distributed Rapid Response to National Emergencies”, NSF, $132K</a:t>
            </a:r>
          </a:p>
          <a:p>
            <a:pPr marL="381000" indent="-381000">
              <a:lnSpc>
                <a:spcPct val="80000"/>
              </a:lnSpc>
              <a:buClr>
                <a:schemeClr val="tx1"/>
              </a:buClr>
              <a:buSzTx/>
              <a:buFont typeface="+mj-lt"/>
              <a:buAutoNum type="arabicPeriod" startAt="136"/>
            </a:pPr>
            <a:r>
              <a:rPr lang="en-US" sz="1250" dirty="0"/>
              <a:t>Neeman, Roe, </a:t>
            </a:r>
            <a:r>
              <a:rPr lang="en-US" sz="1250" dirty="0" err="1"/>
              <a:t>Severini</a:t>
            </a:r>
            <a:r>
              <a:rPr lang="en-US" sz="1250" dirty="0"/>
              <a:t>, Wu et al., “Cyberinfrastructure Education for Bioinformatics and Beyond,” NSF, $250K</a:t>
            </a:r>
          </a:p>
          <a:p>
            <a:pPr marL="381000" indent="-381000">
              <a:lnSpc>
                <a:spcPct val="80000"/>
              </a:lnSpc>
              <a:buClr>
                <a:schemeClr val="tx1"/>
              </a:buClr>
              <a:buSzTx/>
              <a:buFont typeface="+mj-lt"/>
              <a:buAutoNum type="arabicPeriod" startAt="136"/>
            </a:pPr>
            <a:r>
              <a:rPr lang="en-US" sz="1250" dirty="0"/>
              <a:t>K. Milton, C. Kao, “Non-</a:t>
            </a:r>
            <a:r>
              <a:rPr lang="en-US" sz="1250" dirty="0" err="1"/>
              <a:t>perturbative</a:t>
            </a:r>
            <a:r>
              <a:rPr lang="en-US" sz="1250" dirty="0"/>
              <a:t> Quantum Field Theory and Particle Theory Beyond the Standard Model,” DOE, $150K</a:t>
            </a:r>
          </a:p>
          <a:p>
            <a:pPr marL="381000" indent="-381000">
              <a:lnSpc>
                <a:spcPct val="80000"/>
              </a:lnSpc>
              <a:buClr>
                <a:schemeClr val="tx1"/>
              </a:buClr>
              <a:buSzTx/>
              <a:buFont typeface="+mj-lt"/>
              <a:buAutoNum type="arabicPeriod" startAt="136"/>
            </a:pPr>
            <a:r>
              <a:rPr lang="en-US" sz="1250" dirty="0"/>
              <a:t>J. Snow, "Oklahoma Center for High Energy Physics", DOE EPSCoR, $3.4M (total), $169K (LU)</a:t>
            </a:r>
          </a:p>
          <a:p>
            <a:pPr marL="381000" indent="-381000">
              <a:lnSpc>
                <a:spcPct val="80000"/>
              </a:lnSpc>
              <a:buClr>
                <a:schemeClr val="tx1"/>
              </a:buClr>
              <a:buSzTx/>
              <a:buFont typeface="+mj-lt"/>
              <a:buAutoNum type="arabicPeriod" startAt="136"/>
            </a:pPr>
            <a:r>
              <a:rPr lang="en-US" sz="1250" dirty="0"/>
              <a:t>M. </a:t>
            </a:r>
            <a:r>
              <a:rPr lang="en-US" sz="1250" dirty="0" err="1"/>
              <a:t>Xue</a:t>
            </a:r>
            <a:r>
              <a:rPr lang="en-US" sz="1250" dirty="0"/>
              <a:t>, F. Kong, “OSSE Experiments for airborne weather sensors,” Boeing, $90K</a:t>
            </a:r>
          </a:p>
          <a:p>
            <a:pPr marL="381000" indent="-381000">
              <a:lnSpc>
                <a:spcPct val="80000"/>
              </a:lnSpc>
              <a:buClr>
                <a:schemeClr val="tx1"/>
              </a:buClr>
              <a:buSzTx/>
              <a:buFont typeface="+mj-lt"/>
              <a:buAutoNum type="arabicPeriod" startAt="136"/>
            </a:pPr>
            <a:r>
              <a:rPr lang="en-US" sz="1250" dirty="0"/>
              <a:t>M. </a:t>
            </a:r>
            <a:r>
              <a:rPr lang="en-US" sz="1250" dirty="0" err="1"/>
              <a:t>Xue</a:t>
            </a:r>
            <a:r>
              <a:rPr lang="en-US" sz="1250" dirty="0"/>
              <a:t>, K. Brewster, J. </a:t>
            </a:r>
            <a:r>
              <a:rPr lang="en-US" sz="1250" dirty="0" err="1"/>
              <a:t>Gao</a:t>
            </a:r>
            <a:r>
              <a:rPr lang="en-US" sz="1250" dirty="0"/>
              <a:t>, A. Shapiro, “Storm-Scale Quantitative Precipitation Forecasting Using Advanced Data Assimilation Techniques: Methods, Impacts and Sensitivities,” NSF, $835K</a:t>
            </a:r>
          </a:p>
          <a:p>
            <a:pPr marL="381000" indent="-381000">
              <a:lnSpc>
                <a:spcPct val="80000"/>
              </a:lnSpc>
              <a:buClr>
                <a:schemeClr val="tx1"/>
              </a:buClr>
              <a:buSzTx/>
              <a:buFont typeface="+mj-lt"/>
              <a:buAutoNum type="arabicPeriod" startAt="136"/>
            </a:pPr>
            <a:r>
              <a:rPr lang="en-US" sz="1250" dirty="0"/>
              <a:t>Y. </a:t>
            </a:r>
            <a:r>
              <a:rPr lang="en-US" sz="1250" dirty="0" err="1"/>
              <a:t>Kogan</a:t>
            </a:r>
            <a:r>
              <a:rPr lang="en-US" sz="1250" dirty="0"/>
              <a:t>, D. </a:t>
            </a:r>
            <a:r>
              <a:rPr lang="en-US" sz="1250" dirty="0" err="1"/>
              <a:t>Mechem</a:t>
            </a:r>
            <a:r>
              <a:rPr lang="en-US" sz="1250" dirty="0"/>
              <a:t>, “Improvement in the cloud physics formulation in the U.S. Navy Coupled Ocean-Atmosphere </a:t>
            </a:r>
            <a:r>
              <a:rPr lang="en-US" sz="1250" dirty="0" err="1"/>
              <a:t>Mesoscale</a:t>
            </a:r>
            <a:r>
              <a:rPr lang="en-US" sz="1250" dirty="0"/>
              <a:t> Prediction System,” ONR, $889K</a:t>
            </a:r>
          </a:p>
        </p:txBody>
      </p:sp>
      <p:sp>
        <p:nvSpPr>
          <p:cNvPr id="825348" name="Rectangle 4"/>
          <p:cNvSpPr>
            <a:spLocks noGrp="1" noChangeArrowheads="1"/>
          </p:cNvSpPr>
          <p:nvPr>
            <p:ph type="body" sz="half" idx="2"/>
          </p:nvPr>
        </p:nvSpPr>
        <p:spPr/>
        <p:txBody>
          <a:bodyPr/>
          <a:lstStyle/>
          <a:p>
            <a:pPr marL="381000" indent="-381000">
              <a:lnSpc>
                <a:spcPct val="80000"/>
              </a:lnSpc>
              <a:buClr>
                <a:schemeClr val="tx1"/>
              </a:buClr>
              <a:buSzTx/>
              <a:buFont typeface="+mj-lt"/>
              <a:buAutoNum type="arabicPeriod" startAt="143"/>
            </a:pPr>
            <a:r>
              <a:rPr lang="en-US" sz="1250" dirty="0"/>
              <a:t>G. Zhang, M. </a:t>
            </a:r>
            <a:r>
              <a:rPr lang="en-US" sz="1250" dirty="0" err="1"/>
              <a:t>Xue</a:t>
            </a:r>
            <a:r>
              <a:rPr lang="en-US" sz="1250" dirty="0"/>
              <a:t>, P. </a:t>
            </a:r>
            <a:r>
              <a:rPr lang="en-US" sz="1250" dirty="0" err="1"/>
              <a:t>Chilson</a:t>
            </a:r>
            <a:r>
              <a:rPr lang="en-US" sz="1250" dirty="0"/>
              <a:t>, T. </a:t>
            </a:r>
            <a:r>
              <a:rPr lang="en-US" sz="1250" dirty="0" err="1"/>
              <a:t>Schuur</a:t>
            </a:r>
            <a:r>
              <a:rPr lang="en-US" sz="1250" dirty="0"/>
              <a:t>, “Improving Microphysics Parameterizations and Quantitative Precipitation Forecast through Optimal Use of Video </a:t>
            </a:r>
            <a:r>
              <a:rPr lang="en-US" sz="1250" dirty="0" err="1"/>
              <a:t>Disdrometer</a:t>
            </a:r>
            <a:r>
              <a:rPr lang="en-US" sz="1250" dirty="0"/>
              <a:t>, Profiler and </a:t>
            </a:r>
            <a:r>
              <a:rPr lang="en-US" sz="1250" dirty="0" err="1"/>
              <a:t>Polarimetric</a:t>
            </a:r>
            <a:r>
              <a:rPr lang="en-US" sz="1250" dirty="0"/>
              <a:t> Radar Observations,” NSF, $464K</a:t>
            </a:r>
          </a:p>
          <a:p>
            <a:pPr marL="381000" indent="-381000">
              <a:lnSpc>
                <a:spcPct val="80000"/>
              </a:lnSpc>
              <a:buClr>
                <a:schemeClr val="tx1"/>
              </a:buClr>
              <a:buSzTx/>
              <a:buFont typeface="+mj-lt"/>
              <a:buAutoNum type="arabicPeriod" startAt="143"/>
            </a:pPr>
            <a:r>
              <a:rPr lang="en-US" sz="1250" dirty="0"/>
              <a:t>T. Yu, M. </a:t>
            </a:r>
            <a:r>
              <a:rPr lang="en-US" sz="1250" dirty="0" err="1"/>
              <a:t>Xue</a:t>
            </a:r>
            <a:r>
              <a:rPr lang="en-US" sz="1250" dirty="0"/>
              <a:t>, M. </a:t>
            </a:r>
            <a:r>
              <a:rPr lang="en-US" sz="1250" dirty="0" err="1"/>
              <a:t>Yeay</a:t>
            </a:r>
            <a:r>
              <a:rPr lang="en-US" sz="1250" dirty="0"/>
              <a:t>, R. Palmer, S. Torres, M. </a:t>
            </a:r>
            <a:r>
              <a:rPr lang="en-US" sz="1250" dirty="0" err="1"/>
              <a:t>Biggerstaff</a:t>
            </a:r>
            <a:r>
              <a:rPr lang="en-US" sz="1250" dirty="0"/>
              <a:t>, “Meteorological Studies with the Phased Array Weather Radar and Data Assimilation using the Ensemble </a:t>
            </a:r>
            <a:r>
              <a:rPr lang="en-US" sz="1250" dirty="0" err="1"/>
              <a:t>Kalman</a:t>
            </a:r>
            <a:r>
              <a:rPr lang="en-US" sz="1250" dirty="0"/>
              <a:t> Filter,” ONR/Defense EPSCOR/OK State Regents, $560K</a:t>
            </a:r>
          </a:p>
          <a:p>
            <a:pPr marL="381000" indent="-381000">
              <a:lnSpc>
                <a:spcPct val="80000"/>
              </a:lnSpc>
              <a:buClr>
                <a:schemeClr val="tx1"/>
              </a:buClr>
              <a:buSzTx/>
              <a:buFont typeface="+mj-lt"/>
              <a:buAutoNum type="arabicPeriod" startAt="143"/>
            </a:pPr>
            <a:r>
              <a:rPr lang="en-US" sz="1250" dirty="0"/>
              <a:t>B. </a:t>
            </a:r>
            <a:r>
              <a:rPr lang="en-US" sz="1250" dirty="0" err="1"/>
              <a:t>Wanner</a:t>
            </a:r>
            <a:r>
              <a:rPr lang="en-US" sz="1250" dirty="0"/>
              <a:t>, T. Conway, et al., “Development of the www.EcoliCommunity.org Information Resource,” NIH, $1.5M (total), $150K (OU)</a:t>
            </a:r>
          </a:p>
          <a:p>
            <a:pPr marL="381000" indent="-381000">
              <a:lnSpc>
                <a:spcPct val="80000"/>
              </a:lnSpc>
              <a:buClr>
                <a:schemeClr val="tx1"/>
              </a:buClr>
              <a:buSzTx/>
              <a:buFont typeface="+mj-lt"/>
              <a:buAutoNum type="arabicPeriod" startAt="143"/>
            </a:pPr>
            <a:r>
              <a:rPr lang="en-US" sz="1250" dirty="0"/>
              <a:t>T. Ibrahim et al., “A Demonstration of Low-Cost Reliable Wireless Sensor for Health Monitoring of a Precast </a:t>
            </a:r>
            <a:r>
              <a:rPr lang="en-US" sz="1250" dirty="0" err="1"/>
              <a:t>Prestressed</a:t>
            </a:r>
            <a:r>
              <a:rPr lang="en-US" sz="1250" dirty="0"/>
              <a:t> Concrete Bridge Girder,” OK Transportation Center, $80K</a:t>
            </a:r>
          </a:p>
          <a:p>
            <a:pPr marL="381000" indent="-381000">
              <a:lnSpc>
                <a:spcPct val="80000"/>
              </a:lnSpc>
              <a:buClr>
                <a:schemeClr val="tx1"/>
              </a:buClr>
              <a:buSzTx/>
              <a:buFont typeface="+mj-lt"/>
              <a:buAutoNum type="arabicPeriod" startAt="143"/>
            </a:pPr>
            <a:r>
              <a:rPr lang="en-US" sz="1250" dirty="0"/>
              <a:t>T. Ibrahim et al., “Micro-Neural Interface,” OCAST, $135K</a:t>
            </a:r>
          </a:p>
          <a:p>
            <a:pPr marL="381000" indent="-381000">
              <a:lnSpc>
                <a:spcPct val="80000"/>
              </a:lnSpc>
              <a:buClr>
                <a:schemeClr val="tx1"/>
              </a:buClr>
              <a:buSzTx/>
              <a:buFont typeface="+mj-lt"/>
              <a:buAutoNum type="arabicPeriod" startAt="143"/>
            </a:pPr>
            <a:r>
              <a:rPr lang="en-US" sz="1250" dirty="0"/>
              <a:t>J. Snow, “Langston University High Energy Physics,” $155K (LU)</a:t>
            </a:r>
          </a:p>
        </p:txBody>
      </p:sp>
      <p:sp>
        <p:nvSpPr>
          <p:cNvPr id="825355" name="Text Box 11"/>
          <p:cNvSpPr txBox="1">
            <a:spLocks noChangeArrowheads="1"/>
          </p:cNvSpPr>
          <p:nvPr/>
        </p:nvSpPr>
        <p:spPr bwMode="auto">
          <a:xfrm>
            <a:off x="457200" y="5278438"/>
            <a:ext cx="8229600" cy="817562"/>
          </a:xfrm>
          <a:prstGeom prst="rect">
            <a:avLst/>
          </a:prstGeom>
          <a:noFill/>
          <a:ln w="9525">
            <a:noFill/>
            <a:miter lim="800000"/>
            <a:headEnd/>
            <a:tailEnd/>
          </a:ln>
          <a:effectLst/>
        </p:spPr>
        <p:txBody>
          <a:bodyPr>
            <a:spAutoFit/>
          </a:bodyPr>
          <a:lstStyle/>
          <a:p>
            <a:pPr>
              <a:lnSpc>
                <a:spcPct val="90000"/>
              </a:lnSpc>
              <a:spcBef>
                <a:spcPct val="20000"/>
              </a:spcBef>
              <a:buClr>
                <a:schemeClr val="folHlink"/>
              </a:buClr>
              <a:buSzPct val="60000"/>
              <a:buFont typeface="Wingdings" pitchFamily="2" charset="2"/>
              <a:buNone/>
            </a:pPr>
            <a:r>
              <a:rPr lang="en-US" sz="2800" b="1" dirty="0"/>
              <a:t>OSCER-RELATED FUNDING TO DATE:</a:t>
            </a:r>
          </a:p>
          <a:p>
            <a:pPr>
              <a:lnSpc>
                <a:spcPct val="50000"/>
              </a:lnSpc>
              <a:spcBef>
                <a:spcPct val="20000"/>
              </a:spcBef>
              <a:buClr>
                <a:schemeClr val="folHlink"/>
              </a:buClr>
              <a:buSzPct val="60000"/>
              <a:buFont typeface="Wingdings" pitchFamily="2" charset="2"/>
              <a:buNone/>
            </a:pPr>
            <a:r>
              <a:rPr lang="en-US" sz="3200" b="1" dirty="0" smtClean="0"/>
              <a:t>$186M total, $99M to OU</a:t>
            </a:r>
            <a:endParaRPr lang="en-US" sz="3200" dirty="0"/>
          </a:p>
        </p:txBody>
      </p:sp>
      <p:grpSp>
        <p:nvGrpSpPr>
          <p:cNvPr id="825356" name="Group 12"/>
          <p:cNvGrpSpPr>
            <a:grpSpLocks/>
          </p:cNvGrpSpPr>
          <p:nvPr/>
        </p:nvGrpSpPr>
        <p:grpSpPr bwMode="auto">
          <a:xfrm>
            <a:off x="6858000" y="5791200"/>
            <a:ext cx="1668463" cy="403225"/>
            <a:chOff x="672" y="3543"/>
            <a:chExt cx="1051" cy="254"/>
          </a:xfrm>
        </p:grpSpPr>
        <p:sp>
          <p:nvSpPr>
            <p:cNvPr id="825357" name="Text Box 13"/>
            <p:cNvSpPr txBox="1">
              <a:spLocks noChangeArrowheads="1"/>
            </p:cNvSpPr>
            <p:nvPr/>
          </p:nvSpPr>
          <p:spPr bwMode="auto">
            <a:xfrm>
              <a:off x="672" y="3552"/>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sp>
          <p:nvSpPr>
            <p:cNvPr id="825358" name="Text Box 14"/>
            <p:cNvSpPr txBox="1">
              <a:spLocks noChangeArrowheads="1"/>
            </p:cNvSpPr>
            <p:nvPr/>
          </p:nvSpPr>
          <p:spPr bwMode="auto">
            <a:xfrm rot="5400000">
              <a:off x="956" y="3547"/>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sp>
          <p:nvSpPr>
            <p:cNvPr id="825359" name="Text Box 15"/>
            <p:cNvSpPr txBox="1">
              <a:spLocks noChangeArrowheads="1"/>
            </p:cNvSpPr>
            <p:nvPr/>
          </p:nvSpPr>
          <p:spPr bwMode="auto">
            <a:xfrm rot="10800000">
              <a:off x="1248" y="3552"/>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sp>
          <p:nvSpPr>
            <p:cNvPr id="825360" name="Text Box 16"/>
            <p:cNvSpPr txBox="1">
              <a:spLocks noChangeArrowheads="1"/>
            </p:cNvSpPr>
            <p:nvPr/>
          </p:nvSpPr>
          <p:spPr bwMode="auto">
            <a:xfrm rot="16200000">
              <a:off x="1488" y="3561"/>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grpSp>
    </p:spTree>
    <p:custDataLst>
      <p:tags r:id="rId1"/>
    </p:custData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Footer Placeholder 4"/>
          <p:cNvSpPr>
            <a:spLocks noGrp="1"/>
          </p:cNvSpPr>
          <p:nvPr>
            <p:ph type="ftr" sz="quarter" idx="10"/>
          </p:nvPr>
        </p:nvSpPr>
        <p:spPr/>
        <p:txBody>
          <a:bodyPr/>
          <a:lstStyle/>
          <a:p>
            <a:r>
              <a:rPr lang="en-US" dirty="0"/>
              <a:t>OSCER State of the Center Address</a:t>
            </a:r>
          </a:p>
          <a:p>
            <a:r>
              <a:rPr lang="en-US" dirty="0" smtClean="0"/>
              <a:t>Wednesday October 6 2010</a:t>
            </a:r>
            <a:endParaRPr lang="en-US" dirty="0"/>
          </a:p>
        </p:txBody>
      </p:sp>
      <p:sp>
        <p:nvSpPr>
          <p:cNvPr id="12" name="Slide Number Placeholder 5"/>
          <p:cNvSpPr>
            <a:spLocks noGrp="1"/>
          </p:cNvSpPr>
          <p:nvPr>
            <p:ph type="sldNum" sz="quarter" idx="11"/>
          </p:nvPr>
        </p:nvSpPr>
        <p:spPr/>
        <p:txBody>
          <a:bodyPr/>
          <a:lstStyle/>
          <a:p>
            <a:fld id="{CFAE2933-6D8E-4197-8564-C3BA4BEC39F2}" type="slidenum">
              <a:rPr lang="en-US"/>
              <a:pPr/>
              <a:t>64</a:t>
            </a:fld>
            <a:endParaRPr lang="en-US"/>
          </a:p>
        </p:txBody>
      </p:sp>
      <p:sp>
        <p:nvSpPr>
          <p:cNvPr id="826370" name="Rectangle 2"/>
          <p:cNvSpPr>
            <a:spLocks noGrp="1" noChangeArrowheads="1"/>
          </p:cNvSpPr>
          <p:nvPr>
            <p:ph type="title"/>
          </p:nvPr>
        </p:nvSpPr>
        <p:spPr/>
        <p:txBody>
          <a:bodyPr/>
          <a:lstStyle/>
          <a:p>
            <a:r>
              <a:rPr lang="en-US" sz="3600"/>
              <a:t>External Research Grants (cont’d)</a:t>
            </a:r>
          </a:p>
        </p:txBody>
      </p:sp>
      <p:sp>
        <p:nvSpPr>
          <p:cNvPr id="826371" name="Rectangle 3"/>
          <p:cNvSpPr>
            <a:spLocks noGrp="1" noChangeArrowheads="1"/>
          </p:cNvSpPr>
          <p:nvPr>
            <p:ph type="body" sz="half" idx="1"/>
          </p:nvPr>
        </p:nvSpPr>
        <p:spPr/>
        <p:txBody>
          <a:bodyPr/>
          <a:lstStyle/>
          <a:p>
            <a:pPr>
              <a:lnSpc>
                <a:spcPct val="80000"/>
              </a:lnSpc>
              <a:buClr>
                <a:schemeClr val="tx1"/>
              </a:buClr>
              <a:buSzTx/>
              <a:buFont typeface="+mj-lt"/>
              <a:buAutoNum type="arabicPeriod" startAt="149"/>
            </a:pPr>
            <a:r>
              <a:rPr lang="en-US" sz="1250" dirty="0"/>
              <a:t>L.M. Leslie, M.B. Richman, C. </a:t>
            </a:r>
            <a:r>
              <a:rPr lang="en-US" sz="1250" dirty="0" err="1"/>
              <a:t>Doswell</a:t>
            </a:r>
            <a:r>
              <a:rPr lang="en-US" sz="1250" dirty="0"/>
              <a:t>,  “Detecting Synoptic-Scale Precursors Tornado Outbreaks,” NSF, $548K</a:t>
            </a:r>
          </a:p>
          <a:p>
            <a:pPr>
              <a:lnSpc>
                <a:spcPct val="80000"/>
              </a:lnSpc>
              <a:buClr>
                <a:schemeClr val="tx1"/>
              </a:buClr>
              <a:buSzTx/>
              <a:buFont typeface="+mj-lt"/>
              <a:buAutoNum type="arabicPeriod" startAt="149"/>
            </a:pPr>
            <a:r>
              <a:rPr lang="en-US" sz="1250" dirty="0"/>
              <a:t>L.M. Leslie, M.B. Richman, “Use of Kernel Methods in Data Selection and Thinning for Satellite Data Assimilation in NWP Models,” NOAA, $342K</a:t>
            </a:r>
          </a:p>
          <a:p>
            <a:pPr>
              <a:lnSpc>
                <a:spcPct val="80000"/>
              </a:lnSpc>
              <a:buClr>
                <a:schemeClr val="tx1"/>
              </a:buClr>
              <a:buSzTx/>
              <a:buFont typeface="+mj-lt"/>
              <a:buAutoNum type="arabicPeriod" startAt="149"/>
            </a:pPr>
            <a:r>
              <a:rPr lang="en-US" sz="1250" dirty="0"/>
              <a:t>J. </a:t>
            </a:r>
            <a:r>
              <a:rPr lang="en-US" sz="1250" dirty="0" err="1"/>
              <a:t>Gao</a:t>
            </a:r>
            <a:r>
              <a:rPr lang="en-US" sz="1250" dirty="0"/>
              <a:t>, K. Brewster, M. </a:t>
            </a:r>
            <a:r>
              <a:rPr lang="en-US" sz="1250" dirty="0" err="1"/>
              <a:t>Xue</a:t>
            </a:r>
            <a:r>
              <a:rPr lang="en-US" sz="1250" dirty="0"/>
              <a:t>, K. </a:t>
            </a:r>
            <a:r>
              <a:rPr lang="en-US" sz="1250" dirty="0" err="1"/>
              <a:t>Droegemeier</a:t>
            </a:r>
            <a:r>
              <a:rPr lang="en-US" sz="1250" dirty="0"/>
              <a:t>, "Assimilating Doppler Radar Data for Storm-Scale Numerical Prediction Using an Ensemble-based </a:t>
            </a:r>
            <a:r>
              <a:rPr lang="en-US" sz="1250" dirty="0" err="1"/>
              <a:t>Variational</a:t>
            </a:r>
            <a:r>
              <a:rPr lang="en-US" sz="1250" dirty="0"/>
              <a:t> Method,“ NSF, $200K</a:t>
            </a:r>
          </a:p>
          <a:p>
            <a:pPr>
              <a:lnSpc>
                <a:spcPct val="80000"/>
              </a:lnSpc>
              <a:buClr>
                <a:schemeClr val="tx1"/>
              </a:buClr>
              <a:buSzTx/>
              <a:buFont typeface="+mj-lt"/>
              <a:buAutoNum type="arabicPeriod" startAt="149"/>
            </a:pPr>
            <a:r>
              <a:rPr lang="en-US" sz="1250" dirty="0"/>
              <a:t>E. </a:t>
            </a:r>
            <a:r>
              <a:rPr lang="en-US" sz="1250" dirty="0" err="1"/>
              <a:t>Chesnokov</a:t>
            </a:r>
            <a:r>
              <a:rPr lang="en-US" sz="1250" dirty="0"/>
              <a:t>, “Fracture Prediction Methodology Based On Surface Seismic Data,” Devon Energy, $1M</a:t>
            </a:r>
          </a:p>
          <a:p>
            <a:pPr>
              <a:lnSpc>
                <a:spcPct val="80000"/>
              </a:lnSpc>
              <a:buClr>
                <a:schemeClr val="tx1"/>
              </a:buClr>
              <a:buSzTx/>
              <a:buFont typeface="+mj-lt"/>
              <a:buAutoNum type="arabicPeriod" startAt="149"/>
            </a:pPr>
            <a:r>
              <a:rPr lang="en-US" sz="1250" dirty="0"/>
              <a:t>E. </a:t>
            </a:r>
            <a:r>
              <a:rPr lang="en-US" sz="1250" dirty="0" err="1"/>
              <a:t>Chesnokov</a:t>
            </a:r>
            <a:r>
              <a:rPr lang="en-US" sz="1250" dirty="0"/>
              <a:t>, “Scenario of Fracture Event Development in the Barnett Shale (Laboratory Measurements and Theoretical Investigation),” Devon Energy, $1.3M</a:t>
            </a:r>
          </a:p>
          <a:p>
            <a:pPr>
              <a:lnSpc>
                <a:spcPct val="80000"/>
              </a:lnSpc>
              <a:buClr>
                <a:schemeClr val="tx1"/>
              </a:buClr>
              <a:buSzTx/>
              <a:buFont typeface="+mj-lt"/>
              <a:buAutoNum type="arabicPeriod" startAt="149"/>
            </a:pPr>
            <a:r>
              <a:rPr lang="en-US" sz="1250" dirty="0"/>
              <a:t>M. </a:t>
            </a:r>
            <a:r>
              <a:rPr lang="en-US" sz="1250" dirty="0" err="1"/>
              <a:t>Xue</a:t>
            </a:r>
            <a:r>
              <a:rPr lang="en-US" sz="1250" dirty="0"/>
              <a:t>, K. Brewster, J. </a:t>
            </a:r>
            <a:r>
              <a:rPr lang="en-US" sz="1250" dirty="0" err="1"/>
              <a:t>Gao</a:t>
            </a:r>
            <a:r>
              <a:rPr lang="en-US" sz="1250" dirty="0"/>
              <a:t>, "Study of Tornado and Tornadic Thunderstorm Dynamics and Predictability through High-Resolution Simulation, Prediction and Advanced Data Assimilation,“ NSF, $780K</a:t>
            </a:r>
          </a:p>
          <a:p>
            <a:pPr>
              <a:lnSpc>
                <a:spcPct val="80000"/>
              </a:lnSpc>
              <a:buClr>
                <a:schemeClr val="tx1"/>
              </a:buClr>
              <a:buSzTx/>
              <a:buFont typeface="Wingdings" pitchFamily="2" charset="2"/>
              <a:buAutoNum type="arabicPeriod" startAt="149"/>
            </a:pPr>
            <a:endParaRPr lang="en-US" sz="1300" dirty="0"/>
          </a:p>
        </p:txBody>
      </p:sp>
      <p:sp>
        <p:nvSpPr>
          <p:cNvPr id="826372" name="Rectangle 4"/>
          <p:cNvSpPr>
            <a:spLocks noGrp="1" noChangeArrowheads="1"/>
          </p:cNvSpPr>
          <p:nvPr>
            <p:ph type="body" sz="half" idx="2"/>
          </p:nvPr>
        </p:nvSpPr>
        <p:spPr/>
        <p:txBody>
          <a:bodyPr/>
          <a:lstStyle/>
          <a:p>
            <a:pPr>
              <a:lnSpc>
                <a:spcPct val="80000"/>
              </a:lnSpc>
              <a:buClr>
                <a:schemeClr val="tx1"/>
              </a:buClr>
              <a:buSzTx/>
              <a:buFont typeface="+mj-lt"/>
              <a:buAutoNum type="arabicPeriod" startAt="155"/>
            </a:pPr>
            <a:r>
              <a:rPr lang="en-US" sz="1250" dirty="0"/>
              <a:t>A. </a:t>
            </a:r>
            <a:r>
              <a:rPr lang="en-US" sz="1250" dirty="0" err="1"/>
              <a:t>Striolo</a:t>
            </a:r>
            <a:r>
              <a:rPr lang="en-US" sz="1250" dirty="0"/>
              <a:t>, “Heat Transfer in </a:t>
            </a:r>
            <a:r>
              <a:rPr lang="en-US" sz="1250" dirty="0" err="1"/>
              <a:t>Graphene</a:t>
            </a:r>
            <a:r>
              <a:rPr lang="en-US" sz="1250" dirty="0"/>
              <a:t>-Oil </a:t>
            </a:r>
            <a:r>
              <a:rPr lang="en-US" sz="1250" dirty="0" err="1"/>
              <a:t>Nanocomposites</a:t>
            </a:r>
            <a:r>
              <a:rPr lang="en-US" sz="1250" dirty="0"/>
              <a:t>: A Molecular Understanding to Overcome Practical Barriers.” ACS Petroleum Research Fund, $40K</a:t>
            </a:r>
          </a:p>
          <a:p>
            <a:pPr>
              <a:lnSpc>
                <a:spcPct val="80000"/>
              </a:lnSpc>
              <a:buClr>
                <a:schemeClr val="tx1"/>
              </a:buClr>
              <a:buSzTx/>
              <a:buFont typeface="+mj-lt"/>
              <a:buAutoNum type="arabicPeriod" startAt="155"/>
            </a:pPr>
            <a:r>
              <a:rPr lang="en-US" sz="1250" dirty="0"/>
              <a:t>D.V. </a:t>
            </a:r>
            <a:r>
              <a:rPr lang="en-US" sz="1250" dirty="0" err="1"/>
              <a:t>Papavassiliou</a:t>
            </a:r>
            <a:r>
              <a:rPr lang="en-US" sz="1250" dirty="0"/>
              <a:t>, “Turbulent Transport in Anisotropic Velocity Fields,” NSF, $292.5K</a:t>
            </a:r>
          </a:p>
          <a:p>
            <a:pPr>
              <a:lnSpc>
                <a:spcPct val="80000"/>
              </a:lnSpc>
              <a:buClr>
                <a:schemeClr val="tx1"/>
              </a:buClr>
              <a:buSzTx/>
              <a:buFont typeface="+mj-lt"/>
              <a:buAutoNum type="arabicPeriod" startAt="155"/>
            </a:pPr>
            <a:r>
              <a:rPr lang="en-US" sz="1250" dirty="0"/>
              <a:t>D. Oliver, software license grant, $1.5M</a:t>
            </a:r>
          </a:p>
          <a:p>
            <a:pPr>
              <a:lnSpc>
                <a:spcPct val="80000"/>
              </a:lnSpc>
              <a:buClr>
                <a:schemeClr val="tx1"/>
              </a:buClr>
              <a:buSzTx/>
              <a:buFont typeface="+mj-lt"/>
              <a:buAutoNum type="arabicPeriod" startAt="155"/>
            </a:pPr>
            <a:r>
              <a:rPr lang="en-US" sz="1250" dirty="0"/>
              <a:t>R. Broughton et al, “Assembling the </a:t>
            </a:r>
            <a:r>
              <a:rPr lang="en-US" sz="1250" dirty="0" err="1"/>
              <a:t>Eutelost</a:t>
            </a:r>
            <a:r>
              <a:rPr lang="en-US" sz="1250" dirty="0"/>
              <a:t> Tree of Life – Addressing the Major Unresolved Problem in Vertebrate Phylogeny,” NSF, $3M ($654K to OU)</a:t>
            </a:r>
          </a:p>
          <a:p>
            <a:pPr>
              <a:lnSpc>
                <a:spcPct val="80000"/>
              </a:lnSpc>
              <a:buClr>
                <a:schemeClr val="tx1"/>
              </a:buClr>
              <a:buSzTx/>
              <a:buFont typeface="+mj-lt"/>
              <a:buAutoNum type="arabicPeriod" startAt="155"/>
            </a:pPr>
            <a:r>
              <a:rPr lang="en-US" sz="1250" dirty="0"/>
              <a:t>A. </a:t>
            </a:r>
            <a:r>
              <a:rPr lang="en-US" sz="1250" dirty="0" err="1"/>
              <a:t>Fagg</a:t>
            </a:r>
            <a:r>
              <a:rPr lang="en-US" sz="1250" dirty="0"/>
              <a:t>, “Development of a Bidirectional CNS Interface or Robotic Control,” NIH, $600K</a:t>
            </a:r>
          </a:p>
          <a:p>
            <a:pPr>
              <a:lnSpc>
                <a:spcPct val="80000"/>
              </a:lnSpc>
              <a:buClr>
                <a:schemeClr val="tx1"/>
              </a:buClr>
              <a:buSzTx/>
              <a:buFont typeface="+mj-lt"/>
              <a:buAutoNum type="arabicPeriod" startAt="155"/>
            </a:pPr>
            <a:r>
              <a:rPr lang="en-US" sz="1250" dirty="0"/>
              <a:t>M. </a:t>
            </a:r>
            <a:r>
              <a:rPr lang="en-US" sz="1250" dirty="0" err="1"/>
              <a:t>Xue</a:t>
            </a:r>
            <a:r>
              <a:rPr lang="en-US" sz="1250" dirty="0"/>
              <a:t>, J. </a:t>
            </a:r>
            <a:r>
              <a:rPr lang="en-US" sz="1250" dirty="0" err="1"/>
              <a:t>Gao</a:t>
            </a:r>
            <a:r>
              <a:rPr lang="en-US" sz="1250" dirty="0"/>
              <a:t>, "An Investigation on the Importance of Environmental Variability to Storm-scale Radar Data Assimilation,“ NSSL, $72K</a:t>
            </a:r>
          </a:p>
          <a:p>
            <a:pPr>
              <a:lnSpc>
                <a:spcPct val="80000"/>
              </a:lnSpc>
              <a:buClr>
                <a:schemeClr val="tx1"/>
              </a:buClr>
              <a:buSzTx/>
              <a:buFont typeface="+mj-lt"/>
              <a:buAutoNum type="arabicPeriod" startAt="155"/>
            </a:pPr>
            <a:r>
              <a:rPr lang="en-US" sz="1250" dirty="0"/>
              <a:t>JV. </a:t>
            </a:r>
            <a:r>
              <a:rPr lang="en-US" sz="1250" dirty="0" err="1"/>
              <a:t>Sikavistsas</a:t>
            </a:r>
            <a:r>
              <a:rPr lang="en-US" sz="1250" dirty="0"/>
              <a:t> and D.V. </a:t>
            </a:r>
            <a:r>
              <a:rPr lang="en-US" sz="1250" dirty="0" err="1"/>
              <a:t>Papavassiliou</a:t>
            </a:r>
            <a:r>
              <a:rPr lang="en-US" sz="1250" dirty="0"/>
              <a:t> , “Flow Effects on Porous Scaffolds for Tissue Regeneration,” NSF,  $400K</a:t>
            </a:r>
          </a:p>
          <a:p>
            <a:pPr>
              <a:lnSpc>
                <a:spcPct val="80000"/>
              </a:lnSpc>
              <a:buClr>
                <a:schemeClr val="tx1"/>
              </a:buClr>
              <a:buSzTx/>
              <a:buFont typeface="+mj-lt"/>
              <a:buAutoNum type="arabicPeriod" startAt="155"/>
            </a:pPr>
            <a:r>
              <a:rPr lang="en-US" sz="1250" dirty="0"/>
              <a:t>P. </a:t>
            </a:r>
            <a:r>
              <a:rPr lang="en-US" sz="1250" dirty="0" err="1"/>
              <a:t>Skubic</a:t>
            </a:r>
            <a:r>
              <a:rPr lang="en-US" sz="1250" dirty="0"/>
              <a:t>, M. Strauss, et al., “Experimental Physics Investigations Using Colliding Beam Detectors at </a:t>
            </a:r>
            <a:r>
              <a:rPr lang="en-US" sz="1250" dirty="0" err="1"/>
              <a:t>Fermilab</a:t>
            </a:r>
            <a:r>
              <a:rPr lang="en-US" sz="1250" dirty="0"/>
              <a:t> and the LHC,” DOE, $503K</a:t>
            </a:r>
          </a:p>
        </p:txBody>
      </p:sp>
      <p:sp>
        <p:nvSpPr>
          <p:cNvPr id="826378" name="Text Box 10"/>
          <p:cNvSpPr txBox="1">
            <a:spLocks noChangeArrowheads="1"/>
          </p:cNvSpPr>
          <p:nvPr/>
        </p:nvSpPr>
        <p:spPr bwMode="auto">
          <a:xfrm>
            <a:off x="457200" y="5278438"/>
            <a:ext cx="8229600" cy="817562"/>
          </a:xfrm>
          <a:prstGeom prst="rect">
            <a:avLst/>
          </a:prstGeom>
          <a:noFill/>
          <a:ln w="9525">
            <a:noFill/>
            <a:miter lim="800000"/>
            <a:headEnd/>
            <a:tailEnd/>
          </a:ln>
          <a:effectLst/>
        </p:spPr>
        <p:txBody>
          <a:bodyPr>
            <a:spAutoFit/>
          </a:bodyPr>
          <a:lstStyle/>
          <a:p>
            <a:pPr>
              <a:lnSpc>
                <a:spcPct val="90000"/>
              </a:lnSpc>
              <a:spcBef>
                <a:spcPct val="20000"/>
              </a:spcBef>
              <a:buClr>
                <a:schemeClr val="folHlink"/>
              </a:buClr>
              <a:buSzPct val="60000"/>
              <a:buFont typeface="Wingdings" pitchFamily="2" charset="2"/>
              <a:buNone/>
            </a:pPr>
            <a:r>
              <a:rPr lang="en-US" sz="2800" b="1" dirty="0"/>
              <a:t>OSCER-RELATED FUNDING TO DATE:</a:t>
            </a:r>
          </a:p>
          <a:p>
            <a:pPr>
              <a:lnSpc>
                <a:spcPct val="50000"/>
              </a:lnSpc>
              <a:spcBef>
                <a:spcPct val="20000"/>
              </a:spcBef>
              <a:buClr>
                <a:schemeClr val="folHlink"/>
              </a:buClr>
              <a:buSzPct val="60000"/>
              <a:buFont typeface="Wingdings" pitchFamily="2" charset="2"/>
              <a:buNone/>
            </a:pPr>
            <a:r>
              <a:rPr lang="en-US" sz="3200" b="1" dirty="0" smtClean="0"/>
              <a:t>$186M total, $99M to OU</a:t>
            </a:r>
            <a:endParaRPr lang="en-US" sz="3200" dirty="0"/>
          </a:p>
        </p:txBody>
      </p:sp>
      <p:grpSp>
        <p:nvGrpSpPr>
          <p:cNvPr id="826380" name="Group 12"/>
          <p:cNvGrpSpPr>
            <a:grpSpLocks/>
          </p:cNvGrpSpPr>
          <p:nvPr/>
        </p:nvGrpSpPr>
        <p:grpSpPr bwMode="auto">
          <a:xfrm>
            <a:off x="6858000" y="5791200"/>
            <a:ext cx="1668463" cy="403225"/>
            <a:chOff x="672" y="3543"/>
            <a:chExt cx="1051" cy="254"/>
          </a:xfrm>
        </p:grpSpPr>
        <p:sp>
          <p:nvSpPr>
            <p:cNvPr id="826381" name="Text Box 13"/>
            <p:cNvSpPr txBox="1">
              <a:spLocks noChangeArrowheads="1"/>
            </p:cNvSpPr>
            <p:nvPr/>
          </p:nvSpPr>
          <p:spPr bwMode="auto">
            <a:xfrm>
              <a:off x="672" y="3552"/>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sp>
          <p:nvSpPr>
            <p:cNvPr id="826382" name="Text Box 14"/>
            <p:cNvSpPr txBox="1">
              <a:spLocks noChangeArrowheads="1"/>
            </p:cNvSpPr>
            <p:nvPr/>
          </p:nvSpPr>
          <p:spPr bwMode="auto">
            <a:xfrm rot="5400000">
              <a:off x="956" y="3547"/>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sp>
          <p:nvSpPr>
            <p:cNvPr id="826383" name="Text Box 15"/>
            <p:cNvSpPr txBox="1">
              <a:spLocks noChangeArrowheads="1"/>
            </p:cNvSpPr>
            <p:nvPr/>
          </p:nvSpPr>
          <p:spPr bwMode="auto">
            <a:xfrm rot="10800000">
              <a:off x="1248" y="3552"/>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sp>
          <p:nvSpPr>
            <p:cNvPr id="826384" name="Text Box 16"/>
            <p:cNvSpPr txBox="1">
              <a:spLocks noChangeArrowheads="1"/>
            </p:cNvSpPr>
            <p:nvPr/>
          </p:nvSpPr>
          <p:spPr bwMode="auto">
            <a:xfrm rot="16200000">
              <a:off x="1488" y="3561"/>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grpSp>
    </p:spTree>
    <p:custDataLst>
      <p:tags r:id="rId1"/>
    </p:custData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dirty="0"/>
              <a:t>OSCER State of the Center Address</a:t>
            </a:r>
          </a:p>
          <a:p>
            <a:r>
              <a:rPr lang="en-US" dirty="0" smtClean="0"/>
              <a:t>Wednesday October 6 2010</a:t>
            </a:r>
            <a:endParaRPr lang="en-US" dirty="0"/>
          </a:p>
        </p:txBody>
      </p:sp>
      <p:sp>
        <p:nvSpPr>
          <p:cNvPr id="5" name="Slide Number Placeholder 4"/>
          <p:cNvSpPr>
            <a:spLocks noGrp="1"/>
          </p:cNvSpPr>
          <p:nvPr>
            <p:ph type="sldNum" sz="quarter" idx="11"/>
          </p:nvPr>
        </p:nvSpPr>
        <p:spPr/>
        <p:txBody>
          <a:bodyPr/>
          <a:lstStyle/>
          <a:p>
            <a:fld id="{88A5C62D-58B0-4D92-BCA5-F25D896E396C}" type="slidenum">
              <a:rPr lang="en-US"/>
              <a:pPr/>
              <a:t>65</a:t>
            </a:fld>
            <a:endParaRPr lang="en-US"/>
          </a:p>
        </p:txBody>
      </p:sp>
      <p:sp>
        <p:nvSpPr>
          <p:cNvPr id="930818" name="Rectangle 2"/>
          <p:cNvSpPr>
            <a:spLocks noGrp="1" noChangeArrowheads="1"/>
          </p:cNvSpPr>
          <p:nvPr>
            <p:ph type="title"/>
          </p:nvPr>
        </p:nvSpPr>
        <p:spPr/>
        <p:txBody>
          <a:bodyPr/>
          <a:lstStyle/>
          <a:p>
            <a:r>
              <a:rPr lang="en-US" sz="3600"/>
              <a:t/>
            </a:r>
            <a:br>
              <a:rPr lang="en-US" sz="3600"/>
            </a:br>
            <a:r>
              <a:rPr lang="en-US" sz="3600"/>
              <a:t>External Funding Summary</a:t>
            </a:r>
          </a:p>
        </p:txBody>
      </p:sp>
      <p:sp>
        <p:nvSpPr>
          <p:cNvPr id="930819" name="Rectangle 3"/>
          <p:cNvSpPr>
            <a:spLocks noGrp="1" noChangeArrowheads="1"/>
          </p:cNvSpPr>
          <p:nvPr>
            <p:ph type="body" idx="1"/>
          </p:nvPr>
        </p:nvSpPr>
        <p:spPr/>
        <p:txBody>
          <a:bodyPr/>
          <a:lstStyle/>
          <a:p>
            <a:r>
              <a:rPr lang="en-US" dirty="0"/>
              <a:t>External research funding </a:t>
            </a:r>
            <a:r>
              <a:rPr lang="en-US" dirty="0" smtClean="0"/>
              <a:t>facilitated by </a:t>
            </a:r>
            <a:r>
              <a:rPr lang="en-US" dirty="0"/>
              <a:t>OSCER                (Fall 2001- Fall 2009): </a:t>
            </a:r>
            <a:r>
              <a:rPr lang="en-US" b="1" dirty="0" smtClean="0"/>
              <a:t>$186M total, $99M to OU</a:t>
            </a:r>
            <a:endParaRPr lang="en-US" b="1" dirty="0"/>
          </a:p>
          <a:p>
            <a:r>
              <a:rPr lang="en-US" dirty="0"/>
              <a:t>Funded projects: </a:t>
            </a:r>
            <a:r>
              <a:rPr lang="en-US" b="1" dirty="0" smtClean="0"/>
              <a:t>162</a:t>
            </a:r>
            <a:endParaRPr lang="en-US" b="1" dirty="0"/>
          </a:p>
          <a:p>
            <a:r>
              <a:rPr lang="en-US" b="1" dirty="0" smtClean="0"/>
              <a:t>102</a:t>
            </a:r>
            <a:r>
              <a:rPr lang="en-US" dirty="0" smtClean="0"/>
              <a:t> </a:t>
            </a:r>
            <a:r>
              <a:rPr lang="en-US" dirty="0"/>
              <a:t>OU faculty and staff in </a:t>
            </a:r>
            <a:r>
              <a:rPr lang="en-US" b="1" dirty="0" smtClean="0"/>
              <a:t>19</a:t>
            </a:r>
            <a:r>
              <a:rPr lang="en-US" dirty="0" smtClean="0"/>
              <a:t> </a:t>
            </a:r>
            <a:r>
              <a:rPr lang="en-US" dirty="0"/>
              <a:t>academic departments and     </a:t>
            </a:r>
            <a:r>
              <a:rPr lang="en-US" dirty="0" smtClean="0"/>
              <a:t>2 </a:t>
            </a:r>
            <a:r>
              <a:rPr lang="en-US" dirty="0"/>
              <a:t>other campus organizations (research centers etc)</a:t>
            </a:r>
          </a:p>
          <a:p>
            <a:r>
              <a:rPr lang="en-US" dirty="0" smtClean="0"/>
              <a:t>Comparison: Fiscal </a:t>
            </a:r>
            <a:r>
              <a:rPr lang="en-US" dirty="0"/>
              <a:t>Year </a:t>
            </a:r>
            <a:r>
              <a:rPr lang="en-US" dirty="0" smtClean="0"/>
              <a:t>2002-10 </a:t>
            </a:r>
            <a:r>
              <a:rPr lang="en-US" dirty="0"/>
              <a:t>(July 2001 – June </a:t>
            </a:r>
            <a:r>
              <a:rPr lang="en-US" dirty="0" smtClean="0"/>
              <a:t>2010): </a:t>
            </a:r>
            <a:r>
              <a:rPr lang="en-US" dirty="0"/>
              <a:t>OU Norman externally funded research expenditure: </a:t>
            </a:r>
            <a:r>
              <a:rPr lang="en-US" dirty="0" smtClean="0"/>
              <a:t>$611M</a:t>
            </a:r>
            <a:endParaRPr lang="en-US" dirty="0"/>
          </a:p>
          <a:p>
            <a:pPr>
              <a:buFont typeface="Wingdings" pitchFamily="2" charset="2"/>
              <a:buNone/>
            </a:pPr>
            <a:r>
              <a:rPr lang="en-US" dirty="0"/>
              <a:t>Since being founded in fall of 2001, OSCER has enabled research projects comprising more than                                 </a:t>
            </a:r>
            <a:r>
              <a:rPr lang="en-US" b="1" u="sng" dirty="0"/>
              <a:t>1 / 7 of OU Norman's total externally funded research </a:t>
            </a:r>
            <a:r>
              <a:rPr lang="en-US" b="1" u="sng" dirty="0" smtClean="0"/>
              <a:t>expenditure</a:t>
            </a:r>
            <a:r>
              <a:rPr lang="en-US" dirty="0" smtClean="0"/>
              <a:t>, with a </a:t>
            </a:r>
            <a:r>
              <a:rPr lang="en-US" b="1" u="sng" dirty="0" smtClean="0"/>
              <a:t>7-to-1 return on investment</a:t>
            </a:r>
            <a:r>
              <a:rPr lang="en-US" dirty="0" smtClean="0"/>
              <a:t>.</a:t>
            </a:r>
            <a:endParaRPr lang="en-US" dirty="0"/>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oter Placeholder 4"/>
          <p:cNvSpPr>
            <a:spLocks noGrp="1"/>
          </p:cNvSpPr>
          <p:nvPr>
            <p:ph type="ftr" sz="quarter" idx="10"/>
          </p:nvPr>
        </p:nvSpPr>
        <p:spPr/>
        <p:txBody>
          <a:bodyPr/>
          <a:lstStyle/>
          <a:p>
            <a:r>
              <a:rPr lang="en-US" dirty="0"/>
              <a:t>OSCER State of the Center Address</a:t>
            </a:r>
          </a:p>
          <a:p>
            <a:r>
              <a:rPr lang="en-US" dirty="0" smtClean="0"/>
              <a:t>Wednesday October 6 2010</a:t>
            </a:r>
            <a:endParaRPr lang="en-US" dirty="0"/>
          </a:p>
        </p:txBody>
      </p:sp>
      <p:sp>
        <p:nvSpPr>
          <p:cNvPr id="8" name="Slide Number Placeholder 5"/>
          <p:cNvSpPr>
            <a:spLocks noGrp="1"/>
          </p:cNvSpPr>
          <p:nvPr>
            <p:ph type="sldNum" sz="quarter" idx="11"/>
          </p:nvPr>
        </p:nvSpPr>
        <p:spPr/>
        <p:txBody>
          <a:bodyPr/>
          <a:lstStyle/>
          <a:p>
            <a:fld id="{2A8F78E8-806F-422A-BF83-E515250B2FA2}" type="slidenum">
              <a:rPr lang="en-US"/>
              <a:pPr/>
              <a:t>66</a:t>
            </a:fld>
            <a:endParaRPr lang="en-US"/>
          </a:p>
        </p:txBody>
      </p:sp>
      <p:sp>
        <p:nvSpPr>
          <p:cNvPr id="886786" name="Rectangle 2"/>
          <p:cNvSpPr>
            <a:spLocks noGrp="1" noChangeArrowheads="1"/>
          </p:cNvSpPr>
          <p:nvPr>
            <p:ph type="title"/>
          </p:nvPr>
        </p:nvSpPr>
        <p:spPr/>
        <p:txBody>
          <a:bodyPr/>
          <a:lstStyle/>
          <a:p>
            <a:r>
              <a:rPr lang="en-US" sz="3600" dirty="0" smtClean="0"/>
              <a:t>Publications Facilitated by </a:t>
            </a:r>
            <a:r>
              <a:rPr lang="en-US" sz="3600" dirty="0"/>
              <a:t>OSCER</a:t>
            </a:r>
          </a:p>
        </p:txBody>
      </p:sp>
      <p:sp>
        <p:nvSpPr>
          <p:cNvPr id="886787" name="Rectangle 3"/>
          <p:cNvSpPr>
            <a:spLocks noGrp="1" noChangeArrowheads="1"/>
          </p:cNvSpPr>
          <p:nvPr>
            <p:ph type="body" sz="half" idx="1"/>
          </p:nvPr>
        </p:nvSpPr>
        <p:spPr>
          <a:xfrm>
            <a:off x="609600" y="1295400"/>
            <a:ext cx="3886200" cy="4648200"/>
          </a:xfrm>
        </p:spPr>
        <p:txBody>
          <a:bodyPr/>
          <a:lstStyle/>
          <a:p>
            <a:pPr>
              <a:lnSpc>
                <a:spcPct val="90000"/>
              </a:lnSpc>
            </a:pPr>
            <a:r>
              <a:rPr lang="en-US" sz="2000" b="1" u="sng" dirty="0" smtClean="0"/>
              <a:t>124</a:t>
            </a:r>
            <a:r>
              <a:rPr lang="en-US" sz="2000" dirty="0" smtClean="0"/>
              <a:t> </a:t>
            </a:r>
            <a:r>
              <a:rPr lang="en-US" sz="2000" dirty="0"/>
              <a:t>publications </a:t>
            </a:r>
            <a:r>
              <a:rPr lang="en-US" sz="2000" dirty="0" smtClean="0"/>
              <a:t>facilitated by </a:t>
            </a:r>
            <a:r>
              <a:rPr lang="en-US" sz="2000" dirty="0"/>
              <a:t>OSCER rounds/help sessions</a:t>
            </a:r>
          </a:p>
          <a:p>
            <a:pPr lvl="1">
              <a:lnSpc>
                <a:spcPct val="60000"/>
              </a:lnSpc>
            </a:pPr>
            <a:r>
              <a:rPr lang="en-US" sz="2000" b="1" u="sng" dirty="0" smtClean="0">
                <a:solidFill>
                  <a:srgbClr val="CC0099"/>
                </a:solidFill>
              </a:rPr>
              <a:t>2010: 9 papers</a:t>
            </a:r>
            <a:r>
              <a:rPr lang="en-US" sz="2000" dirty="0"/>
              <a:t> </a:t>
            </a:r>
            <a:r>
              <a:rPr lang="en-US" sz="2000" dirty="0" smtClean="0"/>
              <a:t>(so far)</a:t>
            </a:r>
            <a:endParaRPr lang="en-US" sz="2000" b="1" u="sng" dirty="0" smtClean="0">
              <a:solidFill>
                <a:srgbClr val="CC0099"/>
              </a:solidFill>
            </a:endParaRPr>
          </a:p>
          <a:p>
            <a:pPr lvl="1">
              <a:lnSpc>
                <a:spcPct val="60000"/>
              </a:lnSpc>
            </a:pPr>
            <a:r>
              <a:rPr lang="en-US" sz="2000" dirty="0" smtClean="0"/>
              <a:t>2009</a:t>
            </a:r>
            <a:r>
              <a:rPr lang="en-US" sz="2000" dirty="0"/>
              <a:t>: </a:t>
            </a:r>
            <a:r>
              <a:rPr lang="en-US" sz="2000" dirty="0" smtClean="0"/>
              <a:t>9 papers</a:t>
            </a:r>
            <a:endParaRPr lang="en-US" sz="2000" dirty="0"/>
          </a:p>
          <a:p>
            <a:pPr lvl="1">
              <a:lnSpc>
                <a:spcPct val="60000"/>
              </a:lnSpc>
            </a:pPr>
            <a:r>
              <a:rPr lang="en-US" sz="2000" dirty="0"/>
              <a:t>2008: </a:t>
            </a:r>
            <a:r>
              <a:rPr lang="en-US" sz="2000" dirty="0" smtClean="0"/>
              <a:t>19</a:t>
            </a:r>
            <a:endParaRPr lang="en-US" sz="2000" dirty="0"/>
          </a:p>
          <a:p>
            <a:pPr lvl="1">
              <a:lnSpc>
                <a:spcPct val="80000"/>
              </a:lnSpc>
            </a:pPr>
            <a:r>
              <a:rPr lang="en-US" sz="2000" dirty="0"/>
              <a:t>2007: </a:t>
            </a:r>
            <a:r>
              <a:rPr lang="en-US" sz="2000" dirty="0" smtClean="0"/>
              <a:t>12</a:t>
            </a:r>
            <a:endParaRPr lang="en-US" sz="2000" dirty="0"/>
          </a:p>
          <a:p>
            <a:pPr lvl="1">
              <a:lnSpc>
                <a:spcPct val="80000"/>
              </a:lnSpc>
            </a:pPr>
            <a:r>
              <a:rPr lang="en-US" sz="2000" dirty="0"/>
              <a:t>2006: </a:t>
            </a:r>
            <a:r>
              <a:rPr lang="en-US" sz="2000" dirty="0" smtClean="0"/>
              <a:t>29</a:t>
            </a:r>
            <a:endParaRPr lang="en-US" sz="2000" dirty="0"/>
          </a:p>
          <a:p>
            <a:pPr lvl="1">
              <a:lnSpc>
                <a:spcPct val="80000"/>
              </a:lnSpc>
            </a:pPr>
            <a:r>
              <a:rPr lang="en-US" sz="2000" dirty="0"/>
              <a:t>2005: </a:t>
            </a:r>
            <a:r>
              <a:rPr lang="en-US" sz="2000" dirty="0" smtClean="0"/>
              <a:t>18</a:t>
            </a:r>
            <a:endParaRPr lang="en-US" sz="2000" dirty="0"/>
          </a:p>
          <a:p>
            <a:pPr lvl="1">
              <a:lnSpc>
                <a:spcPct val="80000"/>
              </a:lnSpc>
            </a:pPr>
            <a:r>
              <a:rPr lang="en-US" sz="2000" dirty="0"/>
              <a:t>2004: 12</a:t>
            </a:r>
          </a:p>
          <a:p>
            <a:pPr lvl="1">
              <a:lnSpc>
                <a:spcPct val="70000"/>
              </a:lnSpc>
            </a:pPr>
            <a:r>
              <a:rPr lang="en-US" sz="2000" dirty="0"/>
              <a:t>2003:   5</a:t>
            </a:r>
          </a:p>
          <a:p>
            <a:pPr lvl="1">
              <a:lnSpc>
                <a:spcPct val="70000"/>
              </a:lnSpc>
            </a:pPr>
            <a:r>
              <a:rPr lang="en-US" sz="2000" dirty="0"/>
              <a:t>2002:   8</a:t>
            </a:r>
          </a:p>
          <a:p>
            <a:pPr lvl="1">
              <a:lnSpc>
                <a:spcPct val="70000"/>
              </a:lnSpc>
            </a:pPr>
            <a:r>
              <a:rPr lang="en-US" sz="2000" dirty="0"/>
              <a:t>2001:   3</a:t>
            </a:r>
            <a:endParaRPr lang="en-US" sz="1600" dirty="0"/>
          </a:p>
        </p:txBody>
      </p:sp>
      <p:sp>
        <p:nvSpPr>
          <p:cNvPr id="886788" name="Rectangle 4"/>
          <p:cNvSpPr>
            <a:spLocks noGrp="1" noChangeArrowheads="1"/>
          </p:cNvSpPr>
          <p:nvPr>
            <p:ph type="body" sz="half" idx="2"/>
          </p:nvPr>
        </p:nvSpPr>
        <p:spPr>
          <a:xfrm>
            <a:off x="4648200" y="1295400"/>
            <a:ext cx="3886200" cy="4648200"/>
          </a:xfrm>
        </p:spPr>
        <p:txBody>
          <a:bodyPr/>
          <a:lstStyle/>
          <a:p>
            <a:pPr>
              <a:lnSpc>
                <a:spcPct val="90000"/>
              </a:lnSpc>
            </a:pPr>
            <a:r>
              <a:rPr lang="en-US" sz="2000" b="1" u="sng" dirty="0" smtClean="0"/>
              <a:t>472</a:t>
            </a:r>
            <a:r>
              <a:rPr lang="en-US" sz="2000" dirty="0" smtClean="0"/>
              <a:t> </a:t>
            </a:r>
            <a:r>
              <a:rPr lang="en-US" sz="2000" dirty="0"/>
              <a:t>publications </a:t>
            </a:r>
            <a:r>
              <a:rPr lang="en-US" sz="2000" dirty="0" smtClean="0"/>
              <a:t>facilitated by </a:t>
            </a:r>
            <a:r>
              <a:rPr lang="en-US" sz="2000" dirty="0"/>
              <a:t>OSCER resources only</a:t>
            </a:r>
          </a:p>
          <a:p>
            <a:pPr lvl="1">
              <a:lnSpc>
                <a:spcPct val="90000"/>
              </a:lnSpc>
            </a:pPr>
            <a:r>
              <a:rPr lang="en-US" sz="2000" b="1" u="sng" dirty="0" smtClean="0">
                <a:solidFill>
                  <a:srgbClr val="CC0099"/>
                </a:solidFill>
              </a:rPr>
              <a:t>2010: 115 papers</a:t>
            </a:r>
            <a:r>
              <a:rPr lang="en-US" sz="2000" dirty="0" smtClean="0"/>
              <a:t> (so far)</a:t>
            </a:r>
            <a:endParaRPr lang="en-US" sz="2000" b="1" u="sng" dirty="0" smtClean="0">
              <a:solidFill>
                <a:srgbClr val="CC0099"/>
              </a:solidFill>
            </a:endParaRPr>
          </a:p>
          <a:p>
            <a:pPr lvl="1">
              <a:lnSpc>
                <a:spcPct val="90000"/>
              </a:lnSpc>
            </a:pPr>
            <a:r>
              <a:rPr lang="en-US" sz="2000" dirty="0" smtClean="0"/>
              <a:t>2009</a:t>
            </a:r>
            <a:r>
              <a:rPr lang="en-US" sz="2000" dirty="0"/>
              <a:t>: </a:t>
            </a:r>
            <a:r>
              <a:rPr lang="en-US" sz="2000" dirty="0" smtClean="0"/>
              <a:t>96 papers</a:t>
            </a:r>
            <a:endParaRPr lang="en-US" sz="2000" dirty="0"/>
          </a:p>
          <a:p>
            <a:pPr lvl="1">
              <a:lnSpc>
                <a:spcPct val="90000"/>
              </a:lnSpc>
            </a:pPr>
            <a:r>
              <a:rPr lang="en-US" sz="2000" dirty="0"/>
              <a:t>2008: </a:t>
            </a:r>
            <a:r>
              <a:rPr lang="en-US" sz="2000" dirty="0" smtClean="0"/>
              <a:t>81</a:t>
            </a:r>
            <a:endParaRPr lang="en-US" sz="2000" dirty="0"/>
          </a:p>
          <a:p>
            <a:pPr lvl="1">
              <a:lnSpc>
                <a:spcPct val="80000"/>
              </a:lnSpc>
            </a:pPr>
            <a:r>
              <a:rPr lang="en-US" sz="2000" dirty="0"/>
              <a:t>2007: </a:t>
            </a:r>
            <a:r>
              <a:rPr lang="en-US" sz="2000" dirty="0" smtClean="0"/>
              <a:t>60</a:t>
            </a:r>
            <a:endParaRPr lang="en-US" sz="2000" dirty="0"/>
          </a:p>
          <a:p>
            <a:pPr lvl="1">
              <a:lnSpc>
                <a:spcPct val="80000"/>
              </a:lnSpc>
            </a:pPr>
            <a:r>
              <a:rPr lang="en-US" sz="2000" dirty="0"/>
              <a:t>2006: </a:t>
            </a:r>
            <a:r>
              <a:rPr lang="en-US" sz="2000" dirty="0" smtClean="0"/>
              <a:t>56</a:t>
            </a:r>
            <a:endParaRPr lang="en-US" sz="2000" dirty="0"/>
          </a:p>
          <a:p>
            <a:pPr lvl="1">
              <a:lnSpc>
                <a:spcPct val="80000"/>
              </a:lnSpc>
            </a:pPr>
            <a:r>
              <a:rPr lang="en-US" sz="2000" dirty="0"/>
              <a:t>2005: </a:t>
            </a:r>
            <a:r>
              <a:rPr lang="en-US" sz="2000" dirty="0" smtClean="0"/>
              <a:t>45</a:t>
            </a:r>
            <a:endParaRPr lang="en-US" sz="2000" dirty="0"/>
          </a:p>
          <a:p>
            <a:pPr lvl="1">
              <a:lnSpc>
                <a:spcPct val="80000"/>
              </a:lnSpc>
            </a:pPr>
            <a:r>
              <a:rPr lang="en-US" sz="2000" dirty="0"/>
              <a:t>2004: </a:t>
            </a:r>
            <a:r>
              <a:rPr lang="en-US" sz="2000" dirty="0" smtClean="0"/>
              <a:t>15</a:t>
            </a:r>
            <a:endParaRPr lang="en-US" sz="2000" dirty="0"/>
          </a:p>
          <a:p>
            <a:pPr lvl="1">
              <a:lnSpc>
                <a:spcPct val="80000"/>
              </a:lnSpc>
            </a:pPr>
            <a:r>
              <a:rPr lang="en-US" sz="2000" dirty="0"/>
              <a:t>2003:   </a:t>
            </a:r>
            <a:r>
              <a:rPr lang="en-US" sz="2000" dirty="0" smtClean="0"/>
              <a:t>4</a:t>
            </a:r>
            <a:endParaRPr lang="en-US" sz="2000" dirty="0"/>
          </a:p>
          <a:p>
            <a:pPr>
              <a:lnSpc>
                <a:spcPct val="90000"/>
              </a:lnSpc>
              <a:buFont typeface="Wingdings" pitchFamily="2" charset="2"/>
              <a:buNone/>
            </a:pPr>
            <a:r>
              <a:rPr lang="en-US" sz="2000" dirty="0"/>
              <a:t>Includes:</a:t>
            </a:r>
          </a:p>
          <a:p>
            <a:pPr>
              <a:lnSpc>
                <a:spcPct val="90000"/>
              </a:lnSpc>
            </a:pPr>
            <a:r>
              <a:rPr lang="en-US" sz="2000" dirty="0"/>
              <a:t> </a:t>
            </a:r>
            <a:r>
              <a:rPr lang="en-US" sz="2000" dirty="0" smtClean="0"/>
              <a:t>20 </a:t>
            </a:r>
            <a:r>
              <a:rPr lang="en-US" sz="2000" dirty="0"/>
              <a:t>MS theses</a:t>
            </a:r>
          </a:p>
          <a:p>
            <a:pPr>
              <a:lnSpc>
                <a:spcPct val="90000"/>
              </a:lnSpc>
            </a:pPr>
            <a:r>
              <a:rPr lang="en-US" sz="2000" dirty="0"/>
              <a:t> </a:t>
            </a:r>
            <a:r>
              <a:rPr lang="en-US" sz="2000" dirty="0" smtClean="0"/>
              <a:t>19 </a:t>
            </a:r>
            <a:r>
              <a:rPr lang="en-US" sz="2000" dirty="0"/>
              <a:t>PhD dissertations</a:t>
            </a:r>
          </a:p>
        </p:txBody>
      </p:sp>
      <p:sp>
        <p:nvSpPr>
          <p:cNvPr id="886789" name="Text Box 5"/>
          <p:cNvSpPr txBox="1">
            <a:spLocks noChangeArrowheads="1"/>
          </p:cNvSpPr>
          <p:nvPr/>
        </p:nvSpPr>
        <p:spPr bwMode="auto">
          <a:xfrm>
            <a:off x="1066800" y="5457825"/>
            <a:ext cx="6553200" cy="638175"/>
          </a:xfrm>
          <a:prstGeom prst="rect">
            <a:avLst/>
          </a:prstGeom>
          <a:noFill/>
          <a:ln w="9525">
            <a:noFill/>
            <a:miter lim="800000"/>
            <a:headEnd/>
            <a:tailEnd/>
          </a:ln>
          <a:effectLst/>
        </p:spPr>
        <p:txBody>
          <a:bodyPr>
            <a:spAutoFit/>
          </a:bodyPr>
          <a:lstStyle/>
          <a:p>
            <a:pPr>
              <a:lnSpc>
                <a:spcPct val="70000"/>
              </a:lnSpc>
              <a:spcBef>
                <a:spcPct val="50000"/>
              </a:spcBef>
            </a:pPr>
            <a:r>
              <a:rPr lang="en-US" sz="2800" b="1" dirty="0" smtClean="0"/>
              <a:t>TOTAL SO FAR</a:t>
            </a:r>
            <a:r>
              <a:rPr lang="en-US" sz="2800" b="1" smtClean="0"/>
              <a:t>:  596 </a:t>
            </a:r>
            <a:r>
              <a:rPr lang="en-US" sz="2800" b="1" dirty="0"/>
              <a:t>publications</a:t>
            </a:r>
            <a:endParaRPr lang="en-US" sz="2800" b="1" u="sng" dirty="0">
              <a:solidFill>
                <a:srgbClr val="CC0099"/>
              </a:solidFill>
            </a:endParaRPr>
          </a:p>
          <a:p>
            <a:pPr>
              <a:lnSpc>
                <a:spcPct val="40000"/>
              </a:lnSpc>
              <a:spcBef>
                <a:spcPct val="50000"/>
              </a:spcBef>
            </a:pPr>
            <a:r>
              <a:rPr lang="en-US" dirty="0">
                <a:latin typeface="Courier New" pitchFamily="49" charset="0"/>
                <a:hlinkClick r:id="rId3"/>
              </a:rPr>
              <a:t>http://www.oscer.ou.edu/papers_from_rounds.php</a:t>
            </a:r>
            <a:endParaRPr lang="en-US" dirty="0">
              <a:latin typeface="Courier New" pitchFamily="49" charset="0"/>
            </a:endParaRPr>
          </a:p>
        </p:txBody>
      </p:sp>
      <p:sp>
        <p:nvSpPr>
          <p:cNvPr id="886790" name="Text Box 6"/>
          <p:cNvSpPr txBox="1">
            <a:spLocks noChangeArrowheads="1"/>
          </p:cNvSpPr>
          <p:nvPr/>
        </p:nvSpPr>
        <p:spPr bwMode="auto">
          <a:xfrm>
            <a:off x="609600" y="4648200"/>
            <a:ext cx="4191000" cy="825500"/>
          </a:xfrm>
          <a:prstGeom prst="rect">
            <a:avLst/>
          </a:prstGeom>
          <a:noFill/>
          <a:ln w="9525">
            <a:noFill/>
            <a:miter lim="800000"/>
            <a:headEnd/>
            <a:tailEnd/>
          </a:ln>
          <a:effectLst/>
        </p:spPr>
        <p:txBody>
          <a:bodyPr>
            <a:spAutoFit/>
          </a:bodyPr>
          <a:lstStyle/>
          <a:p>
            <a:pPr algn="l">
              <a:spcBef>
                <a:spcPct val="20000"/>
              </a:spcBef>
              <a:buClr>
                <a:srgbClr val="333399"/>
              </a:buClr>
              <a:buSzPct val="60000"/>
              <a:buFont typeface="Wingdings" pitchFamily="2" charset="2"/>
              <a:buNone/>
            </a:pPr>
            <a:r>
              <a:rPr lang="en-US" sz="1600" dirty="0"/>
              <a:t>These papers would have been impossible, or much more difficult, or would have taken much longer, without OSCER’s direct, hands-on help.</a:t>
            </a:r>
          </a:p>
        </p:txBody>
      </p:sp>
    </p:spTree>
    <p:custDataLst>
      <p:tags r:id="rId1"/>
    </p:custData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dirty="0"/>
              <a:t>OSCER State of the Center Address</a:t>
            </a:r>
          </a:p>
          <a:p>
            <a:r>
              <a:rPr lang="en-US" dirty="0" smtClean="0"/>
              <a:t>Wednesday October 6 2010</a:t>
            </a:r>
            <a:endParaRPr lang="en-US" dirty="0"/>
          </a:p>
        </p:txBody>
      </p:sp>
      <p:sp>
        <p:nvSpPr>
          <p:cNvPr id="5" name="Slide Number Placeholder 4"/>
          <p:cNvSpPr>
            <a:spLocks noGrp="1"/>
          </p:cNvSpPr>
          <p:nvPr>
            <p:ph type="sldNum" sz="quarter" idx="11"/>
          </p:nvPr>
        </p:nvSpPr>
        <p:spPr/>
        <p:txBody>
          <a:bodyPr/>
          <a:lstStyle/>
          <a:p>
            <a:fld id="{057137C5-9D23-4080-A644-E3DAC39D2925}" type="slidenum">
              <a:rPr lang="en-US"/>
              <a:pPr/>
              <a:t>67</a:t>
            </a:fld>
            <a:endParaRPr lang="en-US"/>
          </a:p>
        </p:txBody>
      </p:sp>
      <p:sp>
        <p:nvSpPr>
          <p:cNvPr id="885762" name="Rectangle 2"/>
          <p:cNvSpPr>
            <a:spLocks noGrp="1" noChangeArrowheads="1"/>
          </p:cNvSpPr>
          <p:nvPr>
            <p:ph type="title"/>
          </p:nvPr>
        </p:nvSpPr>
        <p:spPr/>
        <p:txBody>
          <a:bodyPr/>
          <a:lstStyle/>
          <a:p>
            <a:r>
              <a:rPr lang="en-US" sz="3600"/>
              <a:t>OK Cyberinfrastructure Initiative</a:t>
            </a:r>
          </a:p>
        </p:txBody>
      </p:sp>
      <p:sp>
        <p:nvSpPr>
          <p:cNvPr id="885763" name="Rectangle 3"/>
          <p:cNvSpPr>
            <a:spLocks noGrp="1" noChangeArrowheads="1"/>
          </p:cNvSpPr>
          <p:nvPr>
            <p:ph type="body" idx="1"/>
          </p:nvPr>
        </p:nvSpPr>
        <p:spPr/>
        <p:txBody>
          <a:bodyPr/>
          <a:lstStyle/>
          <a:p>
            <a:pPr>
              <a:lnSpc>
                <a:spcPct val="90000"/>
              </a:lnSpc>
            </a:pPr>
            <a:r>
              <a:rPr lang="en-US" dirty="0" smtClean="0"/>
              <a:t>Oklahoma </a:t>
            </a:r>
            <a:r>
              <a:rPr lang="en-US" dirty="0"/>
              <a:t>submitted an NSF EPSCoR Research Infrastructure Proposal in Jan 2008 ($15M).</a:t>
            </a:r>
          </a:p>
          <a:p>
            <a:pPr>
              <a:lnSpc>
                <a:spcPct val="90000"/>
              </a:lnSpc>
            </a:pPr>
            <a:r>
              <a:rPr lang="en-US" dirty="0"/>
              <a:t>Starting that year, all NSF EPSCoR RII “Track 1” proposals HAD TO include a statewide Cyberinfrastructure plan.</a:t>
            </a:r>
          </a:p>
          <a:p>
            <a:pPr>
              <a:lnSpc>
                <a:spcPct val="90000"/>
              </a:lnSpc>
            </a:pPr>
            <a:r>
              <a:rPr lang="en-US" dirty="0"/>
              <a:t>Oklahoma’s plan – the </a:t>
            </a:r>
            <a:r>
              <a:rPr lang="en-US" u="sng" dirty="0"/>
              <a:t>Oklahoma Cyberinfrastructure Initiative</a:t>
            </a:r>
            <a:r>
              <a:rPr lang="en-US" dirty="0"/>
              <a:t> (OCII) –  involves:</a:t>
            </a:r>
          </a:p>
          <a:p>
            <a:pPr lvl="1">
              <a:lnSpc>
                <a:spcPct val="90000"/>
              </a:lnSpc>
            </a:pPr>
            <a:r>
              <a:rPr lang="en-US" dirty="0"/>
              <a:t>all academic institutions in the state are eligible to sign up for free use of OU’s and OSU’s centrally-owned CI resources;</a:t>
            </a:r>
          </a:p>
          <a:p>
            <a:pPr lvl="1">
              <a:lnSpc>
                <a:spcPct val="90000"/>
              </a:lnSpc>
            </a:pPr>
            <a:r>
              <a:rPr lang="en-US" dirty="0"/>
              <a:t>other kinds of institutions (government, NGO, commercial) are eligible to use, though not necessarily for free.</a:t>
            </a:r>
          </a:p>
          <a:p>
            <a:pPr>
              <a:lnSpc>
                <a:spcPct val="80000"/>
              </a:lnSpc>
            </a:pPr>
            <a:r>
              <a:rPr lang="en-US" dirty="0"/>
              <a:t>To join: See Henry after this talk.</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NEW GRANT! NSF EPSCoR C2</a:t>
            </a:r>
            <a:endParaRPr lang="en-US" dirty="0"/>
          </a:p>
        </p:txBody>
      </p:sp>
      <p:sp>
        <p:nvSpPr>
          <p:cNvPr id="3" name="Content Placeholder 2"/>
          <p:cNvSpPr>
            <a:spLocks noGrp="1"/>
          </p:cNvSpPr>
          <p:nvPr>
            <p:ph idx="1"/>
          </p:nvPr>
        </p:nvSpPr>
        <p:spPr/>
        <p:txBody>
          <a:bodyPr/>
          <a:lstStyle/>
          <a:p>
            <a:pPr>
              <a:buNone/>
            </a:pPr>
            <a:r>
              <a:rPr lang="en-US" dirty="0" smtClean="0"/>
              <a:t>Oklahoma has been awarded an NSF EPSCoR RII Intra- campus and Inter-campus Cyber Connectivity (C2) grant (PI Neeman), a collaboration among OU, </a:t>
            </a:r>
            <a:r>
              <a:rPr lang="en-US" dirty="0" err="1" smtClean="0"/>
              <a:t>OneNet</a:t>
            </a:r>
            <a:r>
              <a:rPr lang="en-US" dirty="0" smtClean="0"/>
              <a:t> and several other academic and nonprofit institutions, which will:</a:t>
            </a:r>
          </a:p>
          <a:p>
            <a:r>
              <a:rPr lang="en-US" dirty="0" smtClean="0"/>
              <a:t>upgrade the statewide ring from routed components to optical components, making it straightforward and affordable to provision dedicated “lambda” circuits within the state;</a:t>
            </a:r>
          </a:p>
          <a:p>
            <a:r>
              <a:rPr lang="en-US" dirty="0" smtClean="0"/>
              <a:t>upgrade several institutions’ connections;</a:t>
            </a:r>
          </a:p>
          <a:p>
            <a:r>
              <a:rPr lang="en-US" dirty="0" smtClean="0"/>
              <a:t>provide </a:t>
            </a:r>
            <a:r>
              <a:rPr lang="en-US" dirty="0" err="1" smtClean="0"/>
              <a:t>telepresence</a:t>
            </a:r>
            <a:r>
              <a:rPr lang="en-US" dirty="0" smtClean="0"/>
              <a:t> capability to institutions statewide;</a:t>
            </a:r>
          </a:p>
          <a:p>
            <a:r>
              <a:rPr lang="en-US" dirty="0" smtClean="0"/>
              <a:t>provide networking professionals to speak to data networks courses about what it’s like to do networking for a living.</a:t>
            </a:r>
            <a:endParaRPr lang="en-US" dirty="0"/>
          </a:p>
        </p:txBody>
      </p:sp>
      <p:sp>
        <p:nvSpPr>
          <p:cNvPr id="4" name="Footer Placeholder 3"/>
          <p:cNvSpPr>
            <a:spLocks noGrp="1"/>
          </p:cNvSpPr>
          <p:nvPr>
            <p:ph type="ftr" sz="quarter" idx="10"/>
          </p:nvPr>
        </p:nvSpPr>
        <p:spPr/>
        <p:txBody>
          <a:bodyPr/>
          <a:lstStyle/>
          <a:p>
            <a:pPr>
              <a:defRPr/>
            </a:pPr>
            <a:r>
              <a:rPr lang="en-US" dirty="0" smtClean="0"/>
              <a:t>OSCER State of the Center Address</a:t>
            </a:r>
          </a:p>
          <a:p>
            <a:pPr>
              <a:defRPr/>
            </a:pPr>
            <a:r>
              <a:rPr lang="en-US" dirty="0" smtClean="0"/>
              <a:t>Wednesday October 6 2010</a:t>
            </a:r>
            <a:endParaRPr lang="en-US" dirty="0"/>
          </a:p>
        </p:txBody>
      </p:sp>
      <p:sp>
        <p:nvSpPr>
          <p:cNvPr id="5" name="Slide Number Placeholder 4"/>
          <p:cNvSpPr>
            <a:spLocks noGrp="1"/>
          </p:cNvSpPr>
          <p:nvPr>
            <p:ph type="sldNum" sz="quarter" idx="11"/>
          </p:nvPr>
        </p:nvSpPr>
        <p:spPr/>
        <p:txBody>
          <a:bodyPr/>
          <a:lstStyle/>
          <a:p>
            <a:pPr>
              <a:defRPr/>
            </a:pPr>
            <a:fld id="{DAFF6522-D39A-4EFB-9FD2-0F43165FD2EE}" type="slidenum">
              <a:rPr lang="en-US" smtClean="0"/>
              <a:pPr>
                <a:defRPr/>
              </a:pPr>
              <a:t>68</a:t>
            </a:fld>
            <a:endParaRPr lang="en-US"/>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Oklahoma Optical Initiative</a:t>
            </a:r>
            <a:endParaRPr lang="en-US" dirty="0"/>
          </a:p>
        </p:txBody>
      </p:sp>
      <p:sp>
        <p:nvSpPr>
          <p:cNvPr id="3" name="Content Placeholder 2"/>
          <p:cNvSpPr>
            <a:spLocks noGrp="1"/>
          </p:cNvSpPr>
          <p:nvPr>
            <p:ph idx="1"/>
          </p:nvPr>
        </p:nvSpPr>
        <p:spPr/>
        <p:txBody>
          <a:bodyPr/>
          <a:lstStyle/>
          <a:p>
            <a:r>
              <a:rPr lang="en-US" dirty="0" smtClean="0"/>
              <a:t>Statewide ring goes from 3 sites (OU Norman as a sidebar) to 5 sites (OU Norman as co-equal).</a:t>
            </a:r>
          </a:p>
          <a:p>
            <a:r>
              <a:rPr lang="en-US" dirty="0" smtClean="0"/>
              <a:t>Replace routed </a:t>
            </a:r>
            <a:r>
              <a:rPr lang="en-US" dirty="0" err="1" smtClean="0"/>
              <a:t>mux</a:t>
            </a:r>
            <a:r>
              <a:rPr lang="en-US" dirty="0" smtClean="0"/>
              <a:t>/</a:t>
            </a:r>
            <a:r>
              <a:rPr lang="en-US" dirty="0" err="1" smtClean="0"/>
              <a:t>demuxes</a:t>
            </a:r>
            <a:r>
              <a:rPr lang="en-US" dirty="0" smtClean="0"/>
              <a:t> with Reconfigurable Optical Add Drop Modules, add 10 </a:t>
            </a:r>
            <a:r>
              <a:rPr lang="en-US" dirty="0" err="1" smtClean="0"/>
              <a:t>Gbps</a:t>
            </a:r>
            <a:r>
              <a:rPr lang="en-US" dirty="0" smtClean="0"/>
              <a:t> line cards, </a:t>
            </a:r>
            <a:r>
              <a:rPr lang="en-US" dirty="0" err="1" smtClean="0"/>
              <a:t>crossponders</a:t>
            </a:r>
            <a:r>
              <a:rPr lang="en-US" dirty="0" smtClean="0"/>
              <a:t>.</a:t>
            </a:r>
          </a:p>
          <a:p>
            <a:pPr>
              <a:buNone/>
            </a:pPr>
            <a:endParaRPr lang="en-US" sz="2000" b="1" i="1" dirty="0" smtClean="0"/>
          </a:p>
          <a:p>
            <a:pPr>
              <a:buNone/>
            </a:pPr>
            <a:r>
              <a:rPr lang="en-US" sz="2000" b="1" i="1" dirty="0" smtClean="0"/>
              <a:t>“OOI will transform Oklahoma’s existing research ring from a routed network to an optical network, leveraging existing infrastructure – chasses and fibers – while advancing optical switching components to a new level of technology, facilitating substantial improvement in reliability, robustness, availability and potentially bandwidth, as well as enabling the ability to provision dedicated lambdas straightforwardly and affordably.”</a:t>
            </a:r>
          </a:p>
        </p:txBody>
      </p:sp>
      <p:sp>
        <p:nvSpPr>
          <p:cNvPr id="4" name="Footer Placeholder 3"/>
          <p:cNvSpPr>
            <a:spLocks noGrp="1"/>
          </p:cNvSpPr>
          <p:nvPr>
            <p:ph type="ftr" sz="quarter" idx="10"/>
          </p:nvPr>
        </p:nvSpPr>
        <p:spPr/>
        <p:txBody>
          <a:bodyPr/>
          <a:lstStyle/>
          <a:p>
            <a:r>
              <a:rPr lang="en-US" smtClean="0"/>
              <a:t>OSCER State of the Center Address</a:t>
            </a:r>
          </a:p>
          <a:p>
            <a:r>
              <a:rPr lang="en-US" smtClean="0"/>
              <a:t>Wednesday October 6 2010</a:t>
            </a:r>
            <a:endParaRPr lang="en-US" dirty="0"/>
          </a:p>
        </p:txBody>
      </p:sp>
      <p:sp>
        <p:nvSpPr>
          <p:cNvPr id="5" name="Slide Number Placeholder 4"/>
          <p:cNvSpPr>
            <a:spLocks noGrp="1"/>
          </p:cNvSpPr>
          <p:nvPr>
            <p:ph type="sldNum" sz="quarter" idx="11"/>
          </p:nvPr>
        </p:nvSpPr>
        <p:spPr/>
        <p:txBody>
          <a:bodyPr/>
          <a:lstStyle/>
          <a:p>
            <a:fld id="{AF6A6519-C07D-4AAA-9C6E-86D05C1805BF}" type="slidenum">
              <a:rPr lang="en-US" smtClean="0"/>
              <a:pPr/>
              <a:t>69</a:t>
            </a:fld>
            <a:endParaRPr lang="en-US"/>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Institutional Upgrades</a:t>
            </a:r>
            <a:endParaRPr lang="en-US" dirty="0"/>
          </a:p>
        </p:txBody>
      </p:sp>
      <p:sp>
        <p:nvSpPr>
          <p:cNvPr id="3" name="Content Placeholder 2"/>
          <p:cNvSpPr>
            <a:spLocks noGrp="1"/>
          </p:cNvSpPr>
          <p:nvPr>
            <p:ph idx="1"/>
          </p:nvPr>
        </p:nvSpPr>
        <p:spPr>
          <a:xfrm>
            <a:off x="609600" y="1219200"/>
            <a:ext cx="7924800" cy="4648200"/>
          </a:xfrm>
        </p:spPr>
        <p:txBody>
          <a:bodyPr/>
          <a:lstStyle/>
          <a:p>
            <a:pPr>
              <a:spcBef>
                <a:spcPts val="0"/>
              </a:spcBef>
            </a:pPr>
            <a:r>
              <a:rPr lang="en-US" u="sng" dirty="0" smtClean="0"/>
              <a:t>OU</a:t>
            </a:r>
            <a:r>
              <a:rPr lang="en-US" dirty="0" smtClean="0"/>
              <a:t>: Upgrade Sooner’s connection to 10 </a:t>
            </a:r>
            <a:r>
              <a:rPr lang="en-US" dirty="0" err="1" smtClean="0"/>
              <a:t>Gbps</a:t>
            </a:r>
            <a:r>
              <a:rPr lang="en-US" dirty="0" smtClean="0"/>
              <a:t> (10X increase)</a:t>
            </a:r>
          </a:p>
          <a:p>
            <a:pPr>
              <a:spcBef>
                <a:spcPts val="0"/>
              </a:spcBef>
            </a:pPr>
            <a:r>
              <a:rPr lang="en-US" u="sng" dirty="0" smtClean="0"/>
              <a:t>OSU</a:t>
            </a:r>
            <a:r>
              <a:rPr lang="en-US" dirty="0" smtClean="0"/>
              <a:t>: Upgrade Pistol Pete’s connection to 10 </a:t>
            </a:r>
            <a:r>
              <a:rPr lang="en-US" dirty="0" err="1" smtClean="0"/>
              <a:t>Gbps</a:t>
            </a:r>
            <a:r>
              <a:rPr lang="en-US" dirty="0" smtClean="0"/>
              <a:t> (10X)</a:t>
            </a:r>
          </a:p>
          <a:p>
            <a:pPr>
              <a:spcBef>
                <a:spcPts val="0"/>
              </a:spcBef>
            </a:pPr>
            <a:r>
              <a:rPr lang="en-US" u="sng" dirty="0" smtClean="0"/>
              <a:t>U Tulsa</a:t>
            </a:r>
            <a:r>
              <a:rPr lang="en-US" dirty="0" smtClean="0"/>
              <a:t>: Upgrade research networking to 1 </a:t>
            </a:r>
            <a:r>
              <a:rPr lang="en-US" dirty="0" err="1" smtClean="0"/>
              <a:t>Gbps</a:t>
            </a:r>
            <a:r>
              <a:rPr lang="en-US" dirty="0" smtClean="0"/>
              <a:t> (5X)</a:t>
            </a:r>
          </a:p>
          <a:p>
            <a:pPr>
              <a:spcBef>
                <a:spcPts val="0"/>
              </a:spcBef>
            </a:pPr>
            <a:r>
              <a:rPr lang="en-US" u="sng" dirty="0" smtClean="0"/>
              <a:t>Langston U</a:t>
            </a:r>
            <a:r>
              <a:rPr lang="en-US" dirty="0" smtClean="0"/>
              <a:t>: Upgrade High Energy Physics cluster to        10 </a:t>
            </a:r>
            <a:r>
              <a:rPr lang="en-US" dirty="0" err="1" smtClean="0"/>
              <a:t>Gbps</a:t>
            </a:r>
            <a:r>
              <a:rPr lang="en-US" dirty="0" smtClean="0"/>
              <a:t> (100X)</a:t>
            </a:r>
          </a:p>
          <a:p>
            <a:pPr>
              <a:spcBef>
                <a:spcPts val="0"/>
              </a:spcBef>
            </a:pPr>
            <a:r>
              <a:rPr lang="en-US" u="sng" dirty="0" smtClean="0"/>
              <a:t>Samuel Roberts Noble Foundation</a:t>
            </a:r>
            <a:r>
              <a:rPr lang="en-US" dirty="0" smtClean="0"/>
              <a:t>: upgrade to 250 Mbps (5X)</a:t>
            </a:r>
          </a:p>
          <a:p>
            <a:pPr>
              <a:spcBef>
                <a:spcPts val="0"/>
              </a:spcBef>
            </a:pPr>
            <a:r>
              <a:rPr lang="en-US" u="sng" dirty="0" smtClean="0"/>
              <a:t>Rural </a:t>
            </a:r>
            <a:r>
              <a:rPr lang="en-US" u="sng" dirty="0" err="1" smtClean="0"/>
              <a:t>hubsites</a:t>
            </a:r>
            <a:r>
              <a:rPr lang="en-US" u="sng" dirty="0" smtClean="0"/>
              <a:t> </a:t>
            </a:r>
            <a:r>
              <a:rPr lang="en-US" dirty="0" smtClean="0"/>
              <a:t>inherit routed </a:t>
            </a:r>
            <a:r>
              <a:rPr lang="en-US" dirty="0" err="1" smtClean="0"/>
              <a:t>mux</a:t>
            </a:r>
            <a:r>
              <a:rPr lang="en-US" dirty="0" smtClean="0"/>
              <a:t>/</a:t>
            </a:r>
            <a:r>
              <a:rPr lang="en-US" dirty="0" err="1" smtClean="0"/>
              <a:t>demuxes</a:t>
            </a:r>
            <a:r>
              <a:rPr lang="en-US" dirty="0" smtClean="0"/>
              <a:t>, replacing elderly SONET components.</a:t>
            </a:r>
          </a:p>
          <a:p>
            <a:pPr lvl="1">
              <a:spcBef>
                <a:spcPts val="0"/>
              </a:spcBef>
            </a:pPr>
            <a:r>
              <a:rPr lang="en-US" dirty="0" smtClean="0"/>
              <a:t>Lawton: Cameron U, Comanche Nation College</a:t>
            </a:r>
          </a:p>
          <a:p>
            <a:pPr lvl="1">
              <a:spcBef>
                <a:spcPts val="0"/>
              </a:spcBef>
            </a:pPr>
            <a:r>
              <a:rPr lang="en-US" dirty="0" smtClean="0"/>
              <a:t>Chickasha: U Science &amp; Arts of Oklahoma</a:t>
            </a:r>
          </a:p>
          <a:p>
            <a:pPr lvl="1">
              <a:spcBef>
                <a:spcPts val="0"/>
              </a:spcBef>
            </a:pPr>
            <a:r>
              <a:rPr lang="en-US" dirty="0" smtClean="0"/>
              <a:t>Tonkawa: Northern Oklahoma College</a:t>
            </a:r>
          </a:p>
          <a:p>
            <a:endParaRPr lang="en-US" dirty="0" smtClean="0"/>
          </a:p>
          <a:p>
            <a:endParaRPr lang="en-US" dirty="0"/>
          </a:p>
        </p:txBody>
      </p:sp>
      <p:sp>
        <p:nvSpPr>
          <p:cNvPr id="4" name="Footer Placeholder 3"/>
          <p:cNvSpPr>
            <a:spLocks noGrp="1"/>
          </p:cNvSpPr>
          <p:nvPr>
            <p:ph type="ftr" sz="quarter" idx="10"/>
          </p:nvPr>
        </p:nvSpPr>
        <p:spPr/>
        <p:txBody>
          <a:bodyPr/>
          <a:lstStyle/>
          <a:p>
            <a:r>
              <a:rPr lang="en-US" smtClean="0"/>
              <a:t>OSCER State of the Center Address</a:t>
            </a:r>
          </a:p>
          <a:p>
            <a:r>
              <a:rPr lang="en-US" smtClean="0"/>
              <a:t>Wednesday October 6 2010</a:t>
            </a:r>
            <a:endParaRPr lang="en-US" dirty="0"/>
          </a:p>
        </p:txBody>
      </p:sp>
      <p:sp>
        <p:nvSpPr>
          <p:cNvPr id="5" name="Slide Number Placeholder 4"/>
          <p:cNvSpPr>
            <a:spLocks noGrp="1"/>
          </p:cNvSpPr>
          <p:nvPr>
            <p:ph type="sldNum" sz="quarter" idx="11"/>
          </p:nvPr>
        </p:nvSpPr>
        <p:spPr/>
        <p:txBody>
          <a:bodyPr/>
          <a:lstStyle/>
          <a:p>
            <a:fld id="{AF6A6519-C07D-4AAA-9C6E-86D05C1805BF}" type="slidenum">
              <a:rPr lang="en-US" smtClean="0"/>
              <a:pPr/>
              <a:t>70</a:t>
            </a:fld>
            <a:endParaRPr lang="en-US"/>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Tribal Colleges</a:t>
            </a:r>
            <a:endParaRPr lang="en-US" dirty="0"/>
          </a:p>
        </p:txBody>
      </p:sp>
      <p:sp>
        <p:nvSpPr>
          <p:cNvPr id="3" name="Content Placeholder 2"/>
          <p:cNvSpPr>
            <a:spLocks noGrp="1"/>
          </p:cNvSpPr>
          <p:nvPr>
            <p:ph idx="1"/>
          </p:nvPr>
        </p:nvSpPr>
        <p:spPr/>
        <p:txBody>
          <a:bodyPr/>
          <a:lstStyle/>
          <a:p>
            <a:r>
              <a:rPr lang="en-US" dirty="0" smtClean="0"/>
              <a:t>We’re working with Tribal Colleges and Tribal-serving institutions that have very low connectivity, to help improve their capabilities.</a:t>
            </a:r>
          </a:p>
          <a:p>
            <a:r>
              <a:rPr lang="en-US" dirty="0" smtClean="0"/>
              <a:t>We visited College of the Muscogee last week and are working with them on a plan involving their beautiful new building.</a:t>
            </a:r>
          </a:p>
          <a:p>
            <a:r>
              <a:rPr lang="en-US" dirty="0" smtClean="0"/>
              <a:t>We have plans to finalize a date with Comanche Nation College soon.</a:t>
            </a:r>
          </a:p>
          <a:p>
            <a:r>
              <a:rPr lang="en-US" dirty="0" smtClean="0"/>
              <a:t>We’ve gotten in touch with Pawnee Nation College.</a:t>
            </a:r>
            <a:endParaRPr lang="en-US" dirty="0"/>
          </a:p>
        </p:txBody>
      </p:sp>
      <p:sp>
        <p:nvSpPr>
          <p:cNvPr id="4" name="Footer Placeholder 3"/>
          <p:cNvSpPr>
            <a:spLocks noGrp="1"/>
          </p:cNvSpPr>
          <p:nvPr>
            <p:ph type="ftr" sz="quarter" idx="10"/>
          </p:nvPr>
        </p:nvSpPr>
        <p:spPr/>
        <p:txBody>
          <a:bodyPr/>
          <a:lstStyle/>
          <a:p>
            <a:r>
              <a:rPr lang="en-US" smtClean="0"/>
              <a:t>OSCER State of the Center Address</a:t>
            </a:r>
          </a:p>
          <a:p>
            <a:r>
              <a:rPr lang="en-US" smtClean="0"/>
              <a:t>Wednesday October 6 2010</a:t>
            </a:r>
            <a:endParaRPr lang="en-US" dirty="0"/>
          </a:p>
        </p:txBody>
      </p:sp>
      <p:sp>
        <p:nvSpPr>
          <p:cNvPr id="5" name="Slide Number Placeholder 4"/>
          <p:cNvSpPr>
            <a:spLocks noGrp="1"/>
          </p:cNvSpPr>
          <p:nvPr>
            <p:ph type="sldNum" sz="quarter" idx="11"/>
          </p:nvPr>
        </p:nvSpPr>
        <p:spPr/>
        <p:txBody>
          <a:bodyPr/>
          <a:lstStyle/>
          <a:p>
            <a:fld id="{AF6A6519-C07D-4AAA-9C6E-86D05C1805BF}" type="slidenum">
              <a:rPr lang="en-US" smtClean="0"/>
              <a:pPr/>
              <a:t>71</a:t>
            </a:fld>
            <a:endParaRPr lang="en-US"/>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OK Networking Mentorship</a:t>
            </a:r>
            <a:endParaRPr lang="en-US" dirty="0"/>
          </a:p>
        </p:txBody>
      </p:sp>
      <p:sp>
        <p:nvSpPr>
          <p:cNvPr id="3" name="Content Placeholder 2"/>
          <p:cNvSpPr>
            <a:spLocks noGrp="1"/>
          </p:cNvSpPr>
          <p:nvPr>
            <p:ph idx="1"/>
          </p:nvPr>
        </p:nvSpPr>
        <p:spPr/>
        <p:txBody>
          <a:bodyPr/>
          <a:lstStyle/>
          <a:p>
            <a:pPr>
              <a:buNone/>
            </a:pPr>
            <a:r>
              <a:rPr lang="en-US" dirty="0" smtClean="0"/>
              <a:t>The Oklahoma Networking Mentorship Program is sending networking professionals to universities, colleges, career techs and even a high school statewide.</a:t>
            </a:r>
          </a:p>
          <a:p>
            <a:pPr>
              <a:buNone/>
            </a:pPr>
            <a:r>
              <a:rPr lang="en-US" dirty="0" smtClean="0"/>
              <a:t>These professionals will give talks on the practicalities of being a networking professional – what that career choice means day by day.</a:t>
            </a:r>
          </a:p>
          <a:p>
            <a:pPr>
              <a:buNone/>
            </a:pPr>
            <a:r>
              <a:rPr lang="en-US" dirty="0" smtClean="0"/>
              <a:t>We’ll also provide both live and virtual job shadowing opportunities – students can follow networking professionals around to see what their work looks like, either in person or via Twitter and </a:t>
            </a:r>
            <a:r>
              <a:rPr lang="en-US" dirty="0" err="1" smtClean="0"/>
              <a:t>Facebook</a:t>
            </a:r>
            <a:r>
              <a:rPr lang="en-US" dirty="0" smtClean="0"/>
              <a:t>.</a:t>
            </a:r>
            <a:endParaRPr lang="en-US" dirty="0"/>
          </a:p>
        </p:txBody>
      </p:sp>
      <p:sp>
        <p:nvSpPr>
          <p:cNvPr id="4" name="Footer Placeholder 3"/>
          <p:cNvSpPr>
            <a:spLocks noGrp="1"/>
          </p:cNvSpPr>
          <p:nvPr>
            <p:ph type="ftr" sz="quarter" idx="10"/>
          </p:nvPr>
        </p:nvSpPr>
        <p:spPr/>
        <p:txBody>
          <a:bodyPr/>
          <a:lstStyle/>
          <a:p>
            <a:r>
              <a:rPr lang="en-US" smtClean="0"/>
              <a:t>OSCER State of the Center Address</a:t>
            </a:r>
          </a:p>
          <a:p>
            <a:r>
              <a:rPr lang="en-US" smtClean="0"/>
              <a:t>Wednesday October 6 2010</a:t>
            </a:r>
            <a:endParaRPr lang="en-US" dirty="0"/>
          </a:p>
        </p:txBody>
      </p:sp>
      <p:sp>
        <p:nvSpPr>
          <p:cNvPr id="5" name="Slide Number Placeholder 4"/>
          <p:cNvSpPr>
            <a:spLocks noGrp="1"/>
          </p:cNvSpPr>
          <p:nvPr>
            <p:ph type="sldNum" sz="quarter" idx="11"/>
          </p:nvPr>
        </p:nvSpPr>
        <p:spPr/>
        <p:txBody>
          <a:bodyPr/>
          <a:lstStyle/>
          <a:p>
            <a:fld id="{AF6A6519-C07D-4AAA-9C6E-86D05C1805BF}" type="slidenum">
              <a:rPr lang="en-US" smtClean="0"/>
              <a:pPr/>
              <a:t>72</a:t>
            </a:fld>
            <a:endParaRPr lang="en-US"/>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OK Networking Mentorship</a:t>
            </a:r>
            <a:endParaRPr lang="en-US" dirty="0"/>
          </a:p>
        </p:txBody>
      </p:sp>
      <p:sp>
        <p:nvSpPr>
          <p:cNvPr id="3" name="Content Placeholder 2"/>
          <p:cNvSpPr>
            <a:spLocks noGrp="1"/>
          </p:cNvSpPr>
          <p:nvPr>
            <p:ph idx="1"/>
          </p:nvPr>
        </p:nvSpPr>
        <p:spPr>
          <a:xfrm>
            <a:off x="609600" y="1371600"/>
            <a:ext cx="5715000" cy="4648200"/>
          </a:xfrm>
        </p:spPr>
        <p:txBody>
          <a:bodyPr/>
          <a:lstStyle/>
          <a:p>
            <a:pPr>
              <a:buNone/>
            </a:pPr>
            <a:r>
              <a:rPr lang="en-US" dirty="0" smtClean="0"/>
              <a:t>Already signed up for Fall 2010:</a:t>
            </a:r>
          </a:p>
          <a:p>
            <a:pPr marL="457200" indent="-457200">
              <a:spcBef>
                <a:spcPts val="0"/>
              </a:spcBef>
              <a:buClrTx/>
              <a:buSzPct val="100000"/>
              <a:buFont typeface="+mj-lt"/>
              <a:buAutoNum type="arabicPeriod"/>
            </a:pPr>
            <a:r>
              <a:rPr lang="en-US" sz="2000" dirty="0" smtClean="0"/>
              <a:t>Cameron U (spring 2011)</a:t>
            </a:r>
          </a:p>
          <a:p>
            <a:pPr marL="457200" indent="-457200">
              <a:spcBef>
                <a:spcPts val="0"/>
              </a:spcBef>
              <a:buClrTx/>
              <a:buSzPct val="100000"/>
              <a:buFont typeface="+mj-lt"/>
              <a:buAutoNum type="arabicPeriod"/>
            </a:pPr>
            <a:r>
              <a:rPr lang="en-US" sz="2000" dirty="0" smtClean="0"/>
              <a:t>Eastern Oklahoma County Technology Center</a:t>
            </a:r>
          </a:p>
          <a:p>
            <a:pPr marL="457200" indent="-457200">
              <a:spcBef>
                <a:spcPts val="0"/>
              </a:spcBef>
              <a:buClrTx/>
              <a:buSzPct val="100000"/>
              <a:buFont typeface="+mj-lt"/>
              <a:buAutoNum type="arabicPeriod"/>
            </a:pPr>
            <a:r>
              <a:rPr lang="en-US" sz="2000" dirty="0" smtClean="0"/>
              <a:t>Eastern Oklahoma State College</a:t>
            </a:r>
          </a:p>
          <a:p>
            <a:pPr marL="457200" indent="-457200">
              <a:spcBef>
                <a:spcPts val="0"/>
              </a:spcBef>
              <a:buClrTx/>
              <a:buSzPct val="100000"/>
              <a:buFont typeface="+mj-lt"/>
              <a:buAutoNum type="arabicPeriod"/>
            </a:pPr>
            <a:r>
              <a:rPr lang="en-US" sz="2000" dirty="0" smtClean="0"/>
              <a:t>Gordon Cooper Technology Center</a:t>
            </a:r>
          </a:p>
          <a:p>
            <a:pPr marL="457200" indent="-457200">
              <a:spcBef>
                <a:spcPts val="0"/>
              </a:spcBef>
              <a:buClrTx/>
              <a:buSzPct val="100000"/>
              <a:buFont typeface="+mj-lt"/>
              <a:buAutoNum type="arabicPeriod"/>
            </a:pPr>
            <a:r>
              <a:rPr lang="en-US" sz="2000" dirty="0" smtClean="0"/>
              <a:t>Langston U</a:t>
            </a:r>
          </a:p>
          <a:p>
            <a:pPr marL="457200" indent="-457200">
              <a:spcBef>
                <a:spcPts val="0"/>
              </a:spcBef>
              <a:buClrTx/>
              <a:buSzPct val="100000"/>
              <a:buFont typeface="+mj-lt"/>
              <a:buAutoNum type="arabicPeriod"/>
            </a:pPr>
            <a:r>
              <a:rPr lang="en-US" sz="2000" dirty="0" smtClean="0"/>
              <a:t>Oklahoma Christian U</a:t>
            </a:r>
          </a:p>
          <a:p>
            <a:pPr marL="457200" indent="-457200">
              <a:spcBef>
                <a:spcPts val="0"/>
              </a:spcBef>
              <a:buClrTx/>
              <a:buSzPct val="100000"/>
              <a:buFont typeface="+mj-lt"/>
              <a:buAutoNum type="arabicPeriod"/>
            </a:pPr>
            <a:r>
              <a:rPr lang="en-US" sz="2000" dirty="0" smtClean="0"/>
              <a:t>Oklahoma City U</a:t>
            </a:r>
          </a:p>
          <a:p>
            <a:pPr marL="457200" indent="-457200">
              <a:spcBef>
                <a:spcPts val="0"/>
              </a:spcBef>
              <a:buClrTx/>
              <a:buSzPct val="100000"/>
              <a:buFont typeface="+mj-lt"/>
              <a:buAutoNum type="arabicPeriod"/>
            </a:pPr>
            <a:r>
              <a:rPr lang="en-US" sz="2000" dirty="0" smtClean="0"/>
              <a:t>Oklahoma Panhandle State U</a:t>
            </a:r>
          </a:p>
          <a:p>
            <a:pPr marL="457200" indent="-457200">
              <a:spcBef>
                <a:spcPts val="0"/>
              </a:spcBef>
              <a:buClrTx/>
              <a:buSzPct val="100000"/>
              <a:buFont typeface="+mj-lt"/>
              <a:buAutoNum type="arabicPeriod"/>
            </a:pPr>
            <a:r>
              <a:rPr lang="en-US" sz="2000" dirty="0" smtClean="0"/>
              <a:t>Oklahoma School of Science &amp; Mathematics</a:t>
            </a:r>
          </a:p>
          <a:p>
            <a:pPr marL="457200" indent="-457200">
              <a:spcBef>
                <a:spcPts val="0"/>
              </a:spcBef>
              <a:buClrTx/>
              <a:buSzPct val="100000"/>
              <a:buFont typeface="+mj-lt"/>
              <a:buAutoNum type="arabicPeriod"/>
            </a:pPr>
            <a:r>
              <a:rPr lang="en-US" sz="2000" dirty="0" smtClean="0"/>
              <a:t>Oklahoma State U</a:t>
            </a:r>
          </a:p>
          <a:p>
            <a:pPr marL="457200" indent="-457200">
              <a:spcBef>
                <a:spcPts val="0"/>
              </a:spcBef>
              <a:buClrTx/>
              <a:buSzPct val="100000"/>
              <a:buFont typeface="+mj-lt"/>
              <a:buAutoNum type="arabicPeriod"/>
            </a:pPr>
            <a:r>
              <a:rPr lang="en-US" sz="2000" dirty="0" smtClean="0"/>
              <a:t>Oklahoma State U-Oklahoma City</a:t>
            </a:r>
          </a:p>
          <a:p>
            <a:pPr marL="457200" indent="-457200">
              <a:spcBef>
                <a:spcPts val="0"/>
              </a:spcBef>
              <a:buClrTx/>
              <a:buSzPct val="100000"/>
              <a:buFont typeface="+mj-lt"/>
              <a:buAutoNum type="arabicPeriod"/>
            </a:pPr>
            <a:r>
              <a:rPr lang="en-US" sz="2000" dirty="0" smtClean="0"/>
              <a:t>U Central Oklahoma (spring 2011)</a:t>
            </a:r>
          </a:p>
          <a:p>
            <a:pPr marL="457200" indent="-457200">
              <a:spcBef>
                <a:spcPts val="0"/>
              </a:spcBef>
              <a:buClrTx/>
              <a:buSzPct val="100000"/>
              <a:buFont typeface="+mj-lt"/>
              <a:buAutoNum type="arabicPeriod"/>
            </a:pPr>
            <a:r>
              <a:rPr lang="en-US" sz="2000" dirty="0" smtClean="0"/>
              <a:t>OU Norman</a:t>
            </a:r>
          </a:p>
          <a:p>
            <a:pPr marL="457200" indent="-457200">
              <a:spcBef>
                <a:spcPts val="0"/>
              </a:spcBef>
              <a:buClrTx/>
              <a:buSzPct val="100000"/>
              <a:buFont typeface="+mj-lt"/>
              <a:buAutoNum type="arabicPeriod"/>
            </a:pPr>
            <a:r>
              <a:rPr lang="en-US" sz="2000" dirty="0" smtClean="0"/>
              <a:t>OU Tulsa</a:t>
            </a:r>
          </a:p>
        </p:txBody>
      </p:sp>
      <p:sp>
        <p:nvSpPr>
          <p:cNvPr id="4" name="Footer Placeholder 3"/>
          <p:cNvSpPr>
            <a:spLocks noGrp="1"/>
          </p:cNvSpPr>
          <p:nvPr>
            <p:ph type="ftr" sz="quarter" idx="10"/>
          </p:nvPr>
        </p:nvSpPr>
        <p:spPr/>
        <p:txBody>
          <a:bodyPr/>
          <a:lstStyle/>
          <a:p>
            <a:r>
              <a:rPr lang="en-US" smtClean="0"/>
              <a:t>OSCER State of the Center Address</a:t>
            </a:r>
          </a:p>
          <a:p>
            <a:r>
              <a:rPr lang="en-US" smtClean="0"/>
              <a:t>Wednesday October 6 2010</a:t>
            </a:r>
            <a:endParaRPr lang="en-US" dirty="0"/>
          </a:p>
        </p:txBody>
      </p:sp>
      <p:sp>
        <p:nvSpPr>
          <p:cNvPr id="5" name="Slide Number Placeholder 4"/>
          <p:cNvSpPr>
            <a:spLocks noGrp="1"/>
          </p:cNvSpPr>
          <p:nvPr>
            <p:ph type="sldNum" sz="quarter" idx="11"/>
          </p:nvPr>
        </p:nvSpPr>
        <p:spPr/>
        <p:txBody>
          <a:bodyPr/>
          <a:lstStyle/>
          <a:p>
            <a:fld id="{AF6A6519-C07D-4AAA-9C6E-86D05C1805BF}" type="slidenum">
              <a:rPr lang="en-US" smtClean="0"/>
              <a:pPr/>
              <a:t>73</a:t>
            </a:fld>
            <a:endParaRPr lang="en-US"/>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NEW GRANT: Petascale Storage</a:t>
            </a:r>
            <a:endParaRPr lang="en-US" dirty="0"/>
          </a:p>
        </p:txBody>
      </p:sp>
      <p:sp>
        <p:nvSpPr>
          <p:cNvPr id="3" name="Content Placeholder 2"/>
          <p:cNvSpPr>
            <a:spLocks noGrp="1"/>
          </p:cNvSpPr>
          <p:nvPr>
            <p:ph idx="1"/>
          </p:nvPr>
        </p:nvSpPr>
        <p:spPr/>
        <p:txBody>
          <a:bodyPr/>
          <a:lstStyle/>
          <a:p>
            <a:pPr>
              <a:buNone/>
            </a:pPr>
            <a:r>
              <a:rPr lang="en-US" dirty="0" smtClean="0"/>
              <a:t>OU has been awarded an NSF Major Research Instrumentation (MRI) grant (PI Neeman).</a:t>
            </a:r>
          </a:p>
          <a:p>
            <a:pPr>
              <a:buNone/>
            </a:pPr>
            <a:r>
              <a:rPr lang="en-US" dirty="0" smtClean="0"/>
              <a:t>We’ll purchase and deploy a combined disk/tape bulk storage archive:</a:t>
            </a:r>
          </a:p>
          <a:p>
            <a:r>
              <a:rPr lang="en-US" dirty="0" smtClean="0"/>
              <a:t>the NSF budget will pay for the hardware, software and warranties/maintenance for 3 years;</a:t>
            </a:r>
          </a:p>
          <a:p>
            <a:r>
              <a:rPr lang="en-US" dirty="0" smtClean="0"/>
              <a:t>OU cost share and institutional commitment will pay for space, power, cooling and labor, as well as maintenance after the 3 year project period;</a:t>
            </a:r>
          </a:p>
          <a:p>
            <a:r>
              <a:rPr lang="en-US" dirty="0" smtClean="0"/>
              <a:t>individual users (e.g., faculty across Oklahoma) will pay for the media (disk drives and tape cartridges).</a:t>
            </a:r>
            <a:endParaRPr lang="en-US" dirty="0"/>
          </a:p>
        </p:txBody>
      </p:sp>
      <p:sp>
        <p:nvSpPr>
          <p:cNvPr id="4" name="Footer Placeholder 3"/>
          <p:cNvSpPr>
            <a:spLocks noGrp="1"/>
          </p:cNvSpPr>
          <p:nvPr>
            <p:ph type="ftr" sz="quarter" idx="10"/>
          </p:nvPr>
        </p:nvSpPr>
        <p:spPr/>
        <p:txBody>
          <a:bodyPr/>
          <a:lstStyle/>
          <a:p>
            <a:pPr>
              <a:defRPr/>
            </a:pPr>
            <a:r>
              <a:rPr lang="en-US" dirty="0" smtClean="0"/>
              <a:t>OSCER State of the Center Address</a:t>
            </a:r>
          </a:p>
          <a:p>
            <a:pPr>
              <a:defRPr/>
            </a:pPr>
            <a:r>
              <a:rPr lang="en-US" dirty="0" smtClean="0"/>
              <a:t>Wednesday October 6 2010</a:t>
            </a:r>
            <a:endParaRPr lang="en-US" dirty="0"/>
          </a:p>
        </p:txBody>
      </p:sp>
      <p:sp>
        <p:nvSpPr>
          <p:cNvPr id="5" name="Slide Number Placeholder 4"/>
          <p:cNvSpPr>
            <a:spLocks noGrp="1"/>
          </p:cNvSpPr>
          <p:nvPr>
            <p:ph type="sldNum" sz="quarter" idx="11"/>
          </p:nvPr>
        </p:nvSpPr>
        <p:spPr/>
        <p:txBody>
          <a:bodyPr/>
          <a:lstStyle/>
          <a:p>
            <a:pPr>
              <a:defRPr/>
            </a:pPr>
            <a:fld id="{DAFF6522-D39A-4EFB-9FD2-0F43165FD2EE}" type="slidenum">
              <a:rPr lang="en-US" smtClean="0"/>
              <a:pPr>
                <a:defRPr/>
              </a:pPr>
              <a:t>74</a:t>
            </a:fld>
            <a:endParaRPr lang="en-US"/>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OK PetaStore Strategy</a:t>
            </a:r>
            <a:endParaRPr lang="en-US" dirty="0"/>
          </a:p>
        </p:txBody>
      </p:sp>
      <p:sp>
        <p:nvSpPr>
          <p:cNvPr id="3" name="Content Placeholder 2"/>
          <p:cNvSpPr>
            <a:spLocks noGrp="1"/>
          </p:cNvSpPr>
          <p:nvPr>
            <p:ph idx="1"/>
          </p:nvPr>
        </p:nvSpPr>
        <p:spPr/>
        <p:txBody>
          <a:bodyPr/>
          <a:lstStyle/>
          <a:p>
            <a:r>
              <a:rPr lang="en-US" dirty="0" smtClean="0"/>
              <a:t>Many media slots, few media.</a:t>
            </a:r>
          </a:p>
          <a:p>
            <a:r>
              <a:rPr lang="en-US" dirty="0" smtClean="0"/>
              <a:t>Most of the media the grant purchases will be allocated to the research projects in the proposal.</a:t>
            </a:r>
          </a:p>
          <a:p>
            <a:r>
              <a:rPr lang="en-US" dirty="0" smtClean="0"/>
              <a:t>Slots are available on a first come first serve basis.</a:t>
            </a:r>
          </a:p>
          <a:p>
            <a:r>
              <a:rPr lang="en-US" dirty="0" smtClean="0"/>
              <a:t>Under the Oklahoma Cyberinfrastructure Initiative, this is also true for academic institutions statewide (and also many non-academic institutions).</a:t>
            </a:r>
          </a:p>
        </p:txBody>
      </p:sp>
      <p:sp>
        <p:nvSpPr>
          <p:cNvPr id="4" name="Footer Placeholder 3"/>
          <p:cNvSpPr>
            <a:spLocks noGrp="1"/>
          </p:cNvSpPr>
          <p:nvPr>
            <p:ph type="ftr" sz="quarter" idx="10"/>
          </p:nvPr>
        </p:nvSpPr>
        <p:spPr/>
        <p:txBody>
          <a:bodyPr/>
          <a:lstStyle/>
          <a:p>
            <a:r>
              <a:rPr lang="en-US" smtClean="0"/>
              <a:t>OSCER State of the Center Address</a:t>
            </a:r>
          </a:p>
          <a:p>
            <a:r>
              <a:rPr lang="en-US" smtClean="0"/>
              <a:t>Wednesday October 6 2010</a:t>
            </a:r>
            <a:endParaRPr lang="en-US" dirty="0"/>
          </a:p>
        </p:txBody>
      </p:sp>
      <p:sp>
        <p:nvSpPr>
          <p:cNvPr id="5" name="Slide Number Placeholder 4"/>
          <p:cNvSpPr>
            <a:spLocks noGrp="1"/>
          </p:cNvSpPr>
          <p:nvPr>
            <p:ph type="sldNum" sz="quarter" idx="11"/>
          </p:nvPr>
        </p:nvSpPr>
        <p:spPr/>
        <p:txBody>
          <a:bodyPr/>
          <a:lstStyle/>
          <a:p>
            <a:fld id="{AF6A6519-C07D-4AAA-9C6E-86D05C1805BF}" type="slidenum">
              <a:rPr lang="en-US" smtClean="0"/>
              <a:pPr/>
              <a:t>75</a:t>
            </a:fld>
            <a:endParaRPr lang="en-US"/>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MRI Research Projects</a:t>
            </a:r>
            <a:endParaRPr lang="en-US" dirty="0"/>
          </a:p>
        </p:txBody>
      </p:sp>
      <p:sp>
        <p:nvSpPr>
          <p:cNvPr id="3" name="Content Placeholder 2"/>
          <p:cNvSpPr>
            <a:spLocks noGrp="1"/>
          </p:cNvSpPr>
          <p:nvPr>
            <p:ph idx="1"/>
          </p:nvPr>
        </p:nvSpPr>
        <p:spPr/>
        <p:txBody>
          <a:bodyPr/>
          <a:lstStyle/>
          <a:p>
            <a:pPr>
              <a:spcBef>
                <a:spcPts val="0"/>
              </a:spcBef>
            </a:pPr>
            <a:r>
              <a:rPr lang="en-US" sz="2100" b="1" u="sng" dirty="0" smtClean="0"/>
              <a:t>Numerical Prediction and Data Assimilation for Convection Storms, Tornadoes and Hurricanes</a:t>
            </a:r>
            <a:r>
              <a:rPr lang="en-US" sz="2100" dirty="0" smtClean="0"/>
              <a:t>: </a:t>
            </a:r>
            <a:r>
              <a:rPr lang="en-US" sz="2100" dirty="0" err="1" smtClean="0"/>
              <a:t>Xue</a:t>
            </a:r>
            <a:r>
              <a:rPr lang="en-US" sz="2100" dirty="0" smtClean="0"/>
              <a:t>, Meteorology and Center for Analysis &amp; Prediction of Storms (CAPS)</a:t>
            </a:r>
          </a:p>
          <a:p>
            <a:pPr>
              <a:spcBef>
                <a:spcPts val="0"/>
              </a:spcBef>
            </a:pPr>
            <a:r>
              <a:rPr lang="en-US" sz="2100" b="1" u="sng" dirty="0" smtClean="0"/>
              <a:t>ATLAS Tier 2 High Energy Physics</a:t>
            </a:r>
            <a:r>
              <a:rPr lang="en-US" sz="2100" dirty="0" smtClean="0"/>
              <a:t>: Strauss, </a:t>
            </a:r>
            <a:r>
              <a:rPr lang="en-US" sz="2100" dirty="0" err="1" smtClean="0"/>
              <a:t>Skubic</a:t>
            </a:r>
            <a:r>
              <a:rPr lang="en-US" sz="2100" dirty="0" smtClean="0"/>
              <a:t>, </a:t>
            </a:r>
            <a:r>
              <a:rPr lang="en-US" sz="2100" dirty="0" err="1" smtClean="0"/>
              <a:t>Severini</a:t>
            </a:r>
            <a:r>
              <a:rPr lang="en-US" sz="2100" dirty="0" smtClean="0"/>
              <a:t>, Physics &amp; Astronomy, Oklahoma Center for High Energy Physics</a:t>
            </a:r>
          </a:p>
          <a:p>
            <a:pPr>
              <a:spcBef>
                <a:spcPts val="0"/>
              </a:spcBef>
            </a:pPr>
            <a:r>
              <a:rPr lang="en-US" sz="2100" b="1" u="sng" dirty="0" smtClean="0"/>
              <a:t>Earth Observations for Biogeochemistry, Climate and Global Health</a:t>
            </a:r>
            <a:r>
              <a:rPr lang="en-US" sz="2100" dirty="0" smtClean="0"/>
              <a:t>: Xiao, Botany &amp; Microbiology, Center for Spatial Analysis</a:t>
            </a:r>
          </a:p>
          <a:p>
            <a:pPr>
              <a:spcBef>
                <a:spcPts val="0"/>
              </a:spcBef>
            </a:pPr>
            <a:r>
              <a:rPr lang="en-US" sz="2100" b="1" u="sng" dirty="0" smtClean="0"/>
              <a:t>Adaption of Robust Kernel Methods to Geosciences</a:t>
            </a:r>
            <a:r>
              <a:rPr lang="en-US" sz="2100" dirty="0" smtClean="0"/>
              <a:t>: </a:t>
            </a:r>
            <a:r>
              <a:rPr lang="en-US" sz="2100" dirty="0" err="1" smtClean="0"/>
              <a:t>Trafalis</a:t>
            </a:r>
            <a:r>
              <a:rPr lang="en-US" sz="2100" dirty="0" smtClean="0"/>
              <a:t>, Industrial </a:t>
            </a:r>
            <a:r>
              <a:rPr lang="en-US" sz="2100" dirty="0" err="1" smtClean="0"/>
              <a:t>Engr</a:t>
            </a:r>
            <a:r>
              <a:rPr lang="en-US" sz="2100" dirty="0" smtClean="0"/>
              <a:t>; Richman, Leslie, Meteorology</a:t>
            </a:r>
          </a:p>
          <a:p>
            <a:pPr>
              <a:spcBef>
                <a:spcPts val="0"/>
              </a:spcBef>
            </a:pPr>
            <a:r>
              <a:rPr lang="en-US" sz="2100" b="1" u="sng" dirty="0" smtClean="0"/>
              <a:t>3D Synthetic Spectroscopy of Astrophysical Objects</a:t>
            </a:r>
            <a:r>
              <a:rPr lang="en-US" sz="2100" dirty="0" smtClean="0"/>
              <a:t>: Baron, Physics &amp; Astronomy</a:t>
            </a:r>
          </a:p>
          <a:p>
            <a:pPr>
              <a:spcBef>
                <a:spcPts val="0"/>
              </a:spcBef>
            </a:pPr>
            <a:r>
              <a:rPr lang="en-US" sz="2100" b="1" u="sng" dirty="0" smtClean="0"/>
              <a:t>Credibility Assessment Research Initiative</a:t>
            </a:r>
            <a:r>
              <a:rPr lang="en-US" sz="2100" dirty="0" smtClean="0"/>
              <a:t>: Jensen, Management Information Systems, Center for Applied Social Research</a:t>
            </a:r>
            <a:endParaRPr lang="en-US" sz="2100" dirty="0"/>
          </a:p>
        </p:txBody>
      </p:sp>
      <p:sp>
        <p:nvSpPr>
          <p:cNvPr id="4" name="Footer Placeholder 3"/>
          <p:cNvSpPr>
            <a:spLocks noGrp="1"/>
          </p:cNvSpPr>
          <p:nvPr>
            <p:ph type="ftr" sz="quarter" idx="10"/>
          </p:nvPr>
        </p:nvSpPr>
        <p:spPr/>
        <p:txBody>
          <a:bodyPr/>
          <a:lstStyle/>
          <a:p>
            <a:r>
              <a:rPr lang="en-US" smtClean="0"/>
              <a:t>OSCER State of the Center Address</a:t>
            </a:r>
          </a:p>
          <a:p>
            <a:r>
              <a:rPr lang="en-US" smtClean="0"/>
              <a:t>Wednesday October 6 2010</a:t>
            </a:r>
            <a:endParaRPr lang="en-US" dirty="0"/>
          </a:p>
        </p:txBody>
      </p:sp>
      <p:sp>
        <p:nvSpPr>
          <p:cNvPr id="5" name="Slide Number Placeholder 4"/>
          <p:cNvSpPr>
            <a:spLocks noGrp="1"/>
          </p:cNvSpPr>
          <p:nvPr>
            <p:ph type="sldNum" sz="quarter" idx="11"/>
          </p:nvPr>
        </p:nvSpPr>
        <p:spPr/>
        <p:txBody>
          <a:bodyPr/>
          <a:lstStyle/>
          <a:p>
            <a:fld id="{AF6A6519-C07D-4AAA-9C6E-86D05C1805BF}" type="slidenum">
              <a:rPr lang="en-US" smtClean="0"/>
              <a:pPr/>
              <a:t>76</a:t>
            </a:fld>
            <a:endParaRPr lang="en-US"/>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MRI Research Projects (cont’d)</a:t>
            </a:r>
            <a:endParaRPr lang="en-US" dirty="0"/>
          </a:p>
        </p:txBody>
      </p:sp>
      <p:sp>
        <p:nvSpPr>
          <p:cNvPr id="3" name="Content Placeholder 2"/>
          <p:cNvSpPr>
            <a:spLocks noGrp="1"/>
          </p:cNvSpPr>
          <p:nvPr>
            <p:ph idx="1"/>
          </p:nvPr>
        </p:nvSpPr>
        <p:spPr/>
        <p:txBody>
          <a:bodyPr/>
          <a:lstStyle/>
          <a:p>
            <a:r>
              <a:rPr lang="en-US" sz="2100" b="1" u="sng" dirty="0" smtClean="0"/>
              <a:t>Developing Spatiotemporal Relational Models to Anticipate Tornado Formation</a:t>
            </a:r>
            <a:r>
              <a:rPr lang="en-US" sz="2100" dirty="0" smtClean="0"/>
              <a:t>: McGovern, Computer Science (CS), Interaction, Discovery, Exploration, Adaptation (IDEA) Lab</a:t>
            </a:r>
          </a:p>
          <a:p>
            <a:r>
              <a:rPr lang="en-US" sz="2100" b="1" u="sng" dirty="0" smtClean="0"/>
              <a:t>Coastal Hazards Modeling</a:t>
            </a:r>
            <a:r>
              <a:rPr lang="en-US" sz="2100" dirty="0" smtClean="0"/>
              <a:t>: </a:t>
            </a:r>
            <a:r>
              <a:rPr lang="en-US" sz="2100" dirty="0" err="1" smtClean="0"/>
              <a:t>Kolar</a:t>
            </a:r>
            <a:r>
              <a:rPr lang="en-US" sz="2100" dirty="0" smtClean="0"/>
              <a:t>, </a:t>
            </a:r>
            <a:r>
              <a:rPr lang="en-US" sz="2100" dirty="0" err="1" smtClean="0"/>
              <a:t>Dresback</a:t>
            </a:r>
            <a:r>
              <a:rPr lang="en-US" sz="2100" dirty="0" smtClean="0"/>
              <a:t>, Civil Engineering &amp; Environmental Science (CEES), Natural Hazards Center</a:t>
            </a:r>
          </a:p>
          <a:p>
            <a:pPr>
              <a:spcBef>
                <a:spcPts val="0"/>
              </a:spcBef>
            </a:pPr>
            <a:r>
              <a:rPr lang="en-US" sz="2100" b="1" u="sng" dirty="0" smtClean="0"/>
              <a:t>High Resolution </a:t>
            </a:r>
            <a:r>
              <a:rPr lang="en-US" sz="2100" b="1" u="sng" dirty="0" err="1" smtClean="0"/>
              <a:t>Polarimetric</a:t>
            </a:r>
            <a:r>
              <a:rPr lang="en-US" sz="2100" b="1" u="sng" dirty="0" smtClean="0"/>
              <a:t> Radar Studies Using OU-PRIME Radar</a:t>
            </a:r>
            <a:r>
              <a:rPr lang="en-US" sz="2100" dirty="0" smtClean="0"/>
              <a:t>: Palmer, Meteorology &amp; Atmospheric Radar Research Center</a:t>
            </a:r>
          </a:p>
          <a:p>
            <a:pPr>
              <a:spcBef>
                <a:spcPts val="0"/>
              </a:spcBef>
            </a:pPr>
            <a:r>
              <a:rPr lang="en-US" sz="2100" b="1" u="sng" dirty="0" smtClean="0"/>
              <a:t>Perceptual and cognitive capacity: Modeling Behavior and Neurophysiology</a:t>
            </a:r>
            <a:r>
              <a:rPr lang="en-US" sz="2100" dirty="0" smtClean="0"/>
              <a:t>: Wenger, Psychology</a:t>
            </a:r>
          </a:p>
          <a:p>
            <a:pPr>
              <a:spcBef>
                <a:spcPts val="0"/>
              </a:spcBef>
            </a:pPr>
            <a:r>
              <a:rPr lang="en-US" sz="2100" b="1" u="sng" dirty="0" smtClean="0"/>
              <a:t>Multiscale Transport in Micro- and </a:t>
            </a:r>
            <a:r>
              <a:rPr lang="en-US" sz="2100" b="1" u="sng" dirty="0" err="1" smtClean="0"/>
              <a:t>Nano</a:t>
            </a:r>
            <a:r>
              <a:rPr lang="en-US" sz="2100" b="1" u="sng" dirty="0" smtClean="0"/>
              <a:t>-structures</a:t>
            </a:r>
            <a:r>
              <a:rPr lang="en-US" sz="2100" dirty="0" smtClean="0"/>
              <a:t>: </a:t>
            </a:r>
            <a:r>
              <a:rPr lang="en-US" sz="2100" dirty="0" err="1" smtClean="0"/>
              <a:t>Papavassiliou</a:t>
            </a:r>
            <a:r>
              <a:rPr lang="en-US" sz="2100" dirty="0" smtClean="0"/>
              <a:t>, Chemical, Biological &amp; Materials </a:t>
            </a:r>
            <a:r>
              <a:rPr lang="en-US" sz="2100" dirty="0" err="1" smtClean="0"/>
              <a:t>Engr</a:t>
            </a:r>
            <a:r>
              <a:rPr lang="en-US" sz="2100" dirty="0" smtClean="0"/>
              <a:t> </a:t>
            </a:r>
          </a:p>
          <a:p>
            <a:pPr>
              <a:spcBef>
                <a:spcPts val="0"/>
              </a:spcBef>
            </a:pPr>
            <a:r>
              <a:rPr lang="en-US" sz="2100" b="1" u="sng" dirty="0" smtClean="0"/>
              <a:t>Electron Transfer Cofactors and Charge Transport</a:t>
            </a:r>
            <a:r>
              <a:rPr lang="en-US" sz="2100" dirty="0" smtClean="0"/>
              <a:t>: Wheeler, Chemistry &amp; Biochemistry</a:t>
            </a:r>
            <a:endParaRPr lang="en-US" sz="2100" dirty="0"/>
          </a:p>
        </p:txBody>
      </p:sp>
      <p:sp>
        <p:nvSpPr>
          <p:cNvPr id="4" name="Footer Placeholder 3"/>
          <p:cNvSpPr>
            <a:spLocks noGrp="1"/>
          </p:cNvSpPr>
          <p:nvPr>
            <p:ph type="ftr" sz="quarter" idx="10"/>
          </p:nvPr>
        </p:nvSpPr>
        <p:spPr/>
        <p:txBody>
          <a:bodyPr/>
          <a:lstStyle/>
          <a:p>
            <a:r>
              <a:rPr lang="en-US" smtClean="0"/>
              <a:t>OSCER State of the Center Address</a:t>
            </a:r>
          </a:p>
          <a:p>
            <a:r>
              <a:rPr lang="en-US" smtClean="0"/>
              <a:t>Wednesday October 6 2010</a:t>
            </a:r>
            <a:endParaRPr lang="en-US" dirty="0"/>
          </a:p>
        </p:txBody>
      </p:sp>
      <p:sp>
        <p:nvSpPr>
          <p:cNvPr id="5" name="Slide Number Placeholder 4"/>
          <p:cNvSpPr>
            <a:spLocks noGrp="1"/>
          </p:cNvSpPr>
          <p:nvPr>
            <p:ph type="sldNum" sz="quarter" idx="11"/>
          </p:nvPr>
        </p:nvSpPr>
        <p:spPr/>
        <p:txBody>
          <a:bodyPr/>
          <a:lstStyle/>
          <a:p>
            <a:fld id="{AF6A6519-C07D-4AAA-9C6E-86D05C1805BF}" type="slidenum">
              <a:rPr lang="en-US" smtClean="0"/>
              <a:pPr/>
              <a:t>77</a:t>
            </a:fld>
            <a:endParaRPr lang="en-US"/>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NSF Data Management Plans</a:t>
            </a:r>
            <a:endParaRPr lang="en-US" dirty="0"/>
          </a:p>
        </p:txBody>
      </p:sp>
      <p:sp>
        <p:nvSpPr>
          <p:cNvPr id="3" name="Content Placeholder 2"/>
          <p:cNvSpPr>
            <a:spLocks noGrp="1"/>
          </p:cNvSpPr>
          <p:nvPr>
            <p:ph idx="1"/>
          </p:nvPr>
        </p:nvSpPr>
        <p:spPr/>
        <p:txBody>
          <a:bodyPr/>
          <a:lstStyle/>
          <a:p>
            <a:r>
              <a:rPr lang="en-US" dirty="0" smtClean="0"/>
              <a:t>Beginning mid-January 2011, </a:t>
            </a:r>
            <a:r>
              <a:rPr lang="en-US" b="1" u="sng" dirty="0" smtClean="0"/>
              <a:t>ALL</a:t>
            </a:r>
            <a:r>
              <a:rPr lang="en-US" dirty="0" smtClean="0"/>
              <a:t> proposals to the NSF </a:t>
            </a:r>
            <a:r>
              <a:rPr lang="en-US" b="1" u="sng" dirty="0" smtClean="0"/>
              <a:t>MUST</a:t>
            </a:r>
            <a:r>
              <a:rPr lang="en-US" dirty="0" smtClean="0"/>
              <a:t> have 2-page data management plans. (The plan could be an argument that no data management plan is needed).</a:t>
            </a:r>
          </a:p>
          <a:p>
            <a:r>
              <a:rPr lang="en-US" dirty="0" smtClean="0"/>
              <a:t>I’ll be meeting with the Asst VP for Research to work on both boilerplate text describing the Oklahoma PetaStore, as well as strategizing how to assist researchers in constructing plans for metadata, provenance, etc.</a:t>
            </a:r>
            <a:endParaRPr lang="en-US" dirty="0"/>
          </a:p>
        </p:txBody>
      </p:sp>
      <p:sp>
        <p:nvSpPr>
          <p:cNvPr id="4" name="Footer Placeholder 3"/>
          <p:cNvSpPr>
            <a:spLocks noGrp="1"/>
          </p:cNvSpPr>
          <p:nvPr>
            <p:ph type="ftr" sz="quarter" idx="10"/>
          </p:nvPr>
        </p:nvSpPr>
        <p:spPr/>
        <p:txBody>
          <a:bodyPr/>
          <a:lstStyle/>
          <a:p>
            <a:r>
              <a:rPr lang="en-US" smtClean="0"/>
              <a:t>OSCER State of the Center Address</a:t>
            </a:r>
          </a:p>
          <a:p>
            <a:r>
              <a:rPr lang="en-US" smtClean="0"/>
              <a:t>Wednesday October 6 2010</a:t>
            </a:r>
            <a:endParaRPr lang="en-US" dirty="0"/>
          </a:p>
        </p:txBody>
      </p:sp>
      <p:sp>
        <p:nvSpPr>
          <p:cNvPr id="5" name="Slide Number Placeholder 4"/>
          <p:cNvSpPr>
            <a:spLocks noGrp="1"/>
          </p:cNvSpPr>
          <p:nvPr>
            <p:ph type="sldNum" sz="quarter" idx="11"/>
          </p:nvPr>
        </p:nvSpPr>
        <p:spPr/>
        <p:txBody>
          <a:bodyPr/>
          <a:lstStyle/>
          <a:p>
            <a:fld id="{AF6A6519-C07D-4AAA-9C6E-86D05C1805BF}" type="slidenum">
              <a:rPr lang="en-US" smtClean="0"/>
              <a:pPr/>
              <a:t>78</a:t>
            </a:fld>
            <a:endParaRPr lang="en-US"/>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dirty="0"/>
              <a:t>OSCER State of the Center Address</a:t>
            </a:r>
          </a:p>
          <a:p>
            <a:r>
              <a:rPr lang="en-US" dirty="0" smtClean="0"/>
              <a:t>Wednesday October 6 2010</a:t>
            </a:r>
            <a:endParaRPr lang="en-US" dirty="0"/>
          </a:p>
        </p:txBody>
      </p:sp>
      <p:sp>
        <p:nvSpPr>
          <p:cNvPr id="5" name="Slide Number Placeholder 4"/>
          <p:cNvSpPr>
            <a:spLocks noGrp="1"/>
          </p:cNvSpPr>
          <p:nvPr>
            <p:ph type="sldNum" sz="quarter" idx="11"/>
          </p:nvPr>
        </p:nvSpPr>
        <p:spPr/>
        <p:txBody>
          <a:bodyPr/>
          <a:lstStyle/>
          <a:p>
            <a:fld id="{CAE2359A-7C5E-4C18-B2CE-0F00CE30A40F}" type="slidenum">
              <a:rPr lang="en-US"/>
              <a:pPr/>
              <a:t>79</a:t>
            </a:fld>
            <a:endParaRPr lang="en-US"/>
          </a:p>
        </p:txBody>
      </p:sp>
      <p:sp>
        <p:nvSpPr>
          <p:cNvPr id="856066" name="Rectangle 2"/>
          <p:cNvSpPr>
            <a:spLocks noGrp="1" noChangeArrowheads="1"/>
          </p:cNvSpPr>
          <p:nvPr>
            <p:ph type="title"/>
          </p:nvPr>
        </p:nvSpPr>
        <p:spPr/>
        <p:txBody>
          <a:bodyPr/>
          <a:lstStyle/>
          <a:p>
            <a:r>
              <a:rPr lang="en-US" sz="3600"/>
              <a:t>What a Bargain!</a:t>
            </a:r>
          </a:p>
        </p:txBody>
      </p:sp>
      <p:sp>
        <p:nvSpPr>
          <p:cNvPr id="856067" name="Rectangle 3"/>
          <p:cNvSpPr>
            <a:spLocks noGrp="1" noChangeArrowheads="1"/>
          </p:cNvSpPr>
          <p:nvPr>
            <p:ph type="body" idx="1"/>
          </p:nvPr>
        </p:nvSpPr>
        <p:spPr>
          <a:xfrm>
            <a:off x="381000" y="1371600"/>
            <a:ext cx="8458200" cy="4648200"/>
          </a:xfrm>
        </p:spPr>
        <p:txBody>
          <a:bodyPr/>
          <a:lstStyle/>
          <a:p>
            <a:pPr>
              <a:buFont typeface="Wingdings" pitchFamily="2" charset="2"/>
              <a:buNone/>
            </a:pPr>
            <a:endParaRPr lang="en-US" dirty="0" smtClean="0"/>
          </a:p>
          <a:p>
            <a:pPr>
              <a:buFont typeface="Wingdings" pitchFamily="2" charset="2"/>
              <a:buNone/>
            </a:pPr>
            <a:r>
              <a:rPr lang="en-US" dirty="0" smtClean="0"/>
              <a:t>When </a:t>
            </a:r>
            <a:r>
              <a:rPr lang="en-US" dirty="0"/>
              <a:t>you hand in a completed </a:t>
            </a:r>
            <a:r>
              <a:rPr lang="en-US" b="1" u="sng" dirty="0">
                <a:solidFill>
                  <a:schemeClr val="tx2"/>
                </a:solidFill>
              </a:rPr>
              <a:t>EVALUATION FORM</a:t>
            </a:r>
            <a:r>
              <a:rPr lang="en-US" dirty="0"/>
              <a:t>, you’ll get a beautiful new </a:t>
            </a:r>
            <a:r>
              <a:rPr lang="en-US" dirty="0" smtClean="0"/>
              <a:t>Wednesday October 6 2010  </a:t>
            </a:r>
            <a:r>
              <a:rPr lang="en-US" u="sng" dirty="0" smtClean="0"/>
              <a:t>T-SHIRT</a:t>
            </a:r>
            <a:r>
              <a:rPr lang="en-US" dirty="0"/>
              <a:t>, </a:t>
            </a:r>
            <a:r>
              <a:rPr lang="en-US" b="1" u="sng" dirty="0">
                <a:solidFill>
                  <a:schemeClr val="tx2"/>
                </a:solidFill>
              </a:rPr>
              <a:t>FREE!</a:t>
            </a:r>
            <a:endParaRPr lang="en-US" dirty="0">
              <a:solidFill>
                <a:schemeClr val="tx2"/>
              </a:solidFill>
            </a:endParaRPr>
          </a:p>
        </p:txBody>
      </p:sp>
    </p:spTree>
    <p:custDataLst>
      <p:tags r:id="rId1"/>
    </p:custData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dirty="0"/>
              <a:t>OSCER State of the Center Address</a:t>
            </a:r>
          </a:p>
          <a:p>
            <a:r>
              <a:rPr lang="en-US" dirty="0" smtClean="0"/>
              <a:t>Wednesday October 6 2010</a:t>
            </a:r>
            <a:endParaRPr lang="en-US" dirty="0"/>
          </a:p>
        </p:txBody>
      </p:sp>
      <p:sp>
        <p:nvSpPr>
          <p:cNvPr id="5" name="Slide Number Placeholder 4"/>
          <p:cNvSpPr>
            <a:spLocks noGrp="1"/>
          </p:cNvSpPr>
          <p:nvPr>
            <p:ph type="sldNum" sz="quarter" idx="11"/>
          </p:nvPr>
        </p:nvSpPr>
        <p:spPr/>
        <p:txBody>
          <a:bodyPr/>
          <a:lstStyle/>
          <a:p>
            <a:fld id="{66B5A53F-FE0D-4B6F-9828-237F1A2626B8}" type="slidenum">
              <a:rPr lang="en-US"/>
              <a:pPr/>
              <a:t>80</a:t>
            </a:fld>
            <a:endParaRPr lang="en-US"/>
          </a:p>
        </p:txBody>
      </p:sp>
      <p:sp>
        <p:nvSpPr>
          <p:cNvPr id="918530" name="Rectangle 2"/>
          <p:cNvSpPr>
            <a:spLocks noGrp="1" noChangeArrowheads="1"/>
          </p:cNvSpPr>
          <p:nvPr>
            <p:ph type="title"/>
          </p:nvPr>
        </p:nvSpPr>
        <p:spPr/>
        <p:txBody>
          <a:bodyPr/>
          <a:lstStyle/>
          <a:p>
            <a:r>
              <a:rPr lang="en-US" sz="3600"/>
              <a:t>Thanks!</a:t>
            </a:r>
          </a:p>
        </p:txBody>
      </p:sp>
      <p:sp>
        <p:nvSpPr>
          <p:cNvPr id="918531" name="Rectangle 3"/>
          <p:cNvSpPr>
            <a:spLocks noGrp="1" noChangeArrowheads="1"/>
          </p:cNvSpPr>
          <p:nvPr>
            <p:ph type="body" idx="1"/>
          </p:nvPr>
        </p:nvSpPr>
        <p:spPr/>
        <p:txBody>
          <a:bodyPr/>
          <a:lstStyle/>
          <a:p>
            <a:r>
              <a:rPr lang="en-US" dirty="0"/>
              <a:t>Academic </a:t>
            </a:r>
            <a:r>
              <a:rPr lang="en-US" dirty="0" smtClean="0"/>
              <a:t>sponsors</a:t>
            </a:r>
          </a:p>
          <a:p>
            <a:pPr lvl="1"/>
            <a:r>
              <a:rPr lang="en-US" dirty="0" smtClean="0"/>
              <a:t>Oklahoma EPSCoR</a:t>
            </a:r>
          </a:p>
          <a:p>
            <a:pPr lvl="1"/>
            <a:r>
              <a:rPr lang="en-US" dirty="0" smtClean="0"/>
              <a:t>Great </a:t>
            </a:r>
            <a:r>
              <a:rPr lang="en-US" dirty="0"/>
              <a:t>Plains Network</a:t>
            </a:r>
          </a:p>
          <a:p>
            <a:r>
              <a:rPr lang="en-US" dirty="0"/>
              <a:t>Industry sponsors</a:t>
            </a:r>
          </a:p>
          <a:p>
            <a:pPr lvl="1"/>
            <a:r>
              <a:rPr lang="en-US" dirty="0"/>
              <a:t>Platinum: </a:t>
            </a:r>
            <a:r>
              <a:rPr lang="en-US" dirty="0" smtClean="0"/>
              <a:t>Intel</a:t>
            </a:r>
            <a:endParaRPr lang="en-US" dirty="0"/>
          </a:p>
          <a:p>
            <a:pPr lvl="1"/>
            <a:r>
              <a:rPr lang="en-US" dirty="0"/>
              <a:t>Gold: </a:t>
            </a:r>
            <a:r>
              <a:rPr lang="en-US" dirty="0" smtClean="0"/>
              <a:t> Cray, Dell, Hewlett Packard, IBM, </a:t>
            </a:r>
            <a:r>
              <a:rPr lang="en-US" dirty="0" err="1" smtClean="0"/>
              <a:t>Lumenate</a:t>
            </a:r>
            <a:r>
              <a:rPr lang="en-US" dirty="0" smtClean="0"/>
              <a:t>, </a:t>
            </a:r>
            <a:r>
              <a:rPr lang="en-US" dirty="0" err="1" smtClean="0"/>
              <a:t>Qlogic</a:t>
            </a:r>
            <a:r>
              <a:rPr lang="en-US" dirty="0" smtClean="0"/>
              <a:t>, Storage Assessments</a:t>
            </a:r>
            <a:endParaRPr lang="en-US" dirty="0"/>
          </a:p>
          <a:p>
            <a:pPr lvl="1"/>
            <a:r>
              <a:rPr lang="en-US" dirty="0"/>
              <a:t>Silver: </a:t>
            </a:r>
            <a:r>
              <a:rPr lang="en-US" dirty="0" smtClean="0"/>
              <a:t>Bright Computing, </a:t>
            </a:r>
            <a:r>
              <a:rPr lang="en-US" dirty="0" err="1" smtClean="0"/>
              <a:t>Mellanox</a:t>
            </a:r>
            <a:r>
              <a:rPr lang="en-US" dirty="0" smtClean="0"/>
              <a:t>, </a:t>
            </a:r>
            <a:r>
              <a:rPr lang="en-US" dirty="0" err="1" smtClean="0"/>
              <a:t>Panasas</a:t>
            </a:r>
            <a:endParaRPr lang="en-US" dirty="0"/>
          </a:p>
          <a:p>
            <a:pPr lvl="1"/>
            <a:r>
              <a:rPr lang="en-US" dirty="0"/>
              <a:t>Bronze: Advanced Clustering Technologies, </a:t>
            </a:r>
            <a:r>
              <a:rPr lang="en-US" dirty="0" smtClean="0"/>
              <a:t>Spectra Logic </a:t>
            </a:r>
            <a:endParaRPr lang="en-US" dirty="0"/>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dirty="0"/>
              <a:t>OSCER State of the Center Address</a:t>
            </a:r>
          </a:p>
          <a:p>
            <a:r>
              <a:rPr lang="en-US" dirty="0" smtClean="0"/>
              <a:t>Wednesday October 6 2010</a:t>
            </a:r>
            <a:endParaRPr lang="en-US" dirty="0"/>
          </a:p>
        </p:txBody>
      </p:sp>
      <p:sp>
        <p:nvSpPr>
          <p:cNvPr id="5" name="Slide Number Placeholder 4"/>
          <p:cNvSpPr>
            <a:spLocks noGrp="1"/>
          </p:cNvSpPr>
          <p:nvPr>
            <p:ph type="sldNum" sz="quarter" idx="11"/>
          </p:nvPr>
        </p:nvSpPr>
        <p:spPr/>
        <p:txBody>
          <a:bodyPr/>
          <a:lstStyle/>
          <a:p>
            <a:fld id="{529D1907-5585-44E7-AC83-644D85093202}" type="slidenum">
              <a:rPr lang="en-US"/>
              <a:pPr/>
              <a:t>81</a:t>
            </a:fld>
            <a:endParaRPr lang="en-US"/>
          </a:p>
        </p:txBody>
      </p:sp>
      <p:sp>
        <p:nvSpPr>
          <p:cNvPr id="913410" name="Rectangle 2"/>
          <p:cNvSpPr>
            <a:spLocks noGrp="1" noChangeArrowheads="1"/>
          </p:cNvSpPr>
          <p:nvPr>
            <p:ph type="title"/>
          </p:nvPr>
        </p:nvSpPr>
        <p:spPr/>
        <p:txBody>
          <a:bodyPr/>
          <a:lstStyle/>
          <a:p>
            <a:r>
              <a:rPr lang="en-US" sz="3600"/>
              <a:t>Thanks!</a:t>
            </a:r>
          </a:p>
        </p:txBody>
      </p:sp>
      <p:sp>
        <p:nvSpPr>
          <p:cNvPr id="913411" name="Rectangle 3"/>
          <p:cNvSpPr>
            <a:spLocks noGrp="1" noChangeArrowheads="1"/>
          </p:cNvSpPr>
          <p:nvPr>
            <p:ph type="body" idx="1"/>
          </p:nvPr>
        </p:nvSpPr>
        <p:spPr/>
        <p:txBody>
          <a:bodyPr/>
          <a:lstStyle/>
          <a:p>
            <a:pPr>
              <a:lnSpc>
                <a:spcPct val="80000"/>
              </a:lnSpc>
            </a:pPr>
            <a:r>
              <a:rPr lang="en-US" dirty="0"/>
              <a:t>OU IT</a:t>
            </a:r>
          </a:p>
          <a:p>
            <a:pPr lvl="1">
              <a:lnSpc>
                <a:spcPct val="70000"/>
              </a:lnSpc>
            </a:pPr>
            <a:r>
              <a:rPr lang="en-US" dirty="0"/>
              <a:t>OU CIO/VPIT Dennis Aebersold</a:t>
            </a:r>
          </a:p>
          <a:p>
            <a:pPr lvl="1">
              <a:lnSpc>
                <a:spcPct val="60000"/>
              </a:lnSpc>
            </a:pPr>
            <a:r>
              <a:rPr lang="en-US" dirty="0"/>
              <a:t>Associate VPIT Loretta Early</a:t>
            </a:r>
          </a:p>
          <a:p>
            <a:pPr lvl="1">
              <a:lnSpc>
                <a:spcPct val="70000"/>
              </a:lnSpc>
            </a:pPr>
            <a:r>
              <a:rPr lang="en-US" dirty="0"/>
              <a:t>Symposium coordinator Michelle </a:t>
            </a:r>
            <a:r>
              <a:rPr lang="en-US" dirty="0" err="1"/>
              <a:t>Wiginton</a:t>
            </a:r>
            <a:endParaRPr lang="en-US" dirty="0"/>
          </a:p>
          <a:p>
            <a:pPr lvl="1">
              <a:lnSpc>
                <a:spcPct val="70000"/>
              </a:lnSpc>
            </a:pPr>
            <a:r>
              <a:rPr lang="en-US" dirty="0"/>
              <a:t>Assistant to the CIO Pam </a:t>
            </a:r>
            <a:r>
              <a:rPr lang="en-US" dirty="0" err="1" smtClean="0"/>
              <a:t>Ketner</a:t>
            </a:r>
            <a:endParaRPr lang="en-US" dirty="0"/>
          </a:p>
          <a:p>
            <a:pPr lvl="1">
              <a:lnSpc>
                <a:spcPct val="90000"/>
              </a:lnSpc>
            </a:pPr>
            <a:r>
              <a:rPr lang="en-US" dirty="0"/>
              <a:t>OSCER Operations Team: Brandon George, Dave Akin, Brett Zimmerman, Josh </a:t>
            </a:r>
            <a:r>
              <a:rPr lang="en-US" dirty="0" smtClean="0"/>
              <a:t>Alexander</a:t>
            </a:r>
          </a:p>
          <a:p>
            <a:pPr lvl="1">
              <a:lnSpc>
                <a:spcPct val="90000"/>
              </a:lnSpc>
            </a:pPr>
            <a:r>
              <a:rPr lang="en-US" dirty="0" smtClean="0"/>
              <a:t>Videographer Kevin Blake</a:t>
            </a:r>
          </a:p>
          <a:p>
            <a:pPr lvl="1">
              <a:lnSpc>
                <a:spcPct val="70000"/>
              </a:lnSpc>
            </a:pPr>
            <a:r>
              <a:rPr lang="en-US" dirty="0" smtClean="0"/>
              <a:t>All </a:t>
            </a:r>
            <a:r>
              <a:rPr lang="en-US" dirty="0"/>
              <a:t>of the OU IT folks who helped put this together</a:t>
            </a:r>
          </a:p>
          <a:p>
            <a:pPr>
              <a:lnSpc>
                <a:spcPct val="70000"/>
              </a:lnSpc>
            </a:pPr>
            <a:r>
              <a:rPr lang="en-US" dirty="0"/>
              <a:t>CCE Forum</a:t>
            </a:r>
          </a:p>
          <a:p>
            <a:pPr lvl="1">
              <a:lnSpc>
                <a:spcPct val="70000"/>
              </a:lnSpc>
            </a:pPr>
            <a:r>
              <a:rPr lang="en-US" dirty="0"/>
              <a:t>Deb Corley</a:t>
            </a:r>
          </a:p>
          <a:p>
            <a:pPr lvl="1">
              <a:lnSpc>
                <a:spcPct val="70000"/>
              </a:lnSpc>
            </a:pPr>
            <a:r>
              <a:rPr lang="en-US" dirty="0"/>
              <a:t>The whole Forum crew who helped put this together</a:t>
            </a:r>
          </a:p>
          <a:p>
            <a:pPr>
              <a:lnSpc>
                <a:spcPct val="70000"/>
              </a:lnSpc>
            </a:pPr>
            <a:r>
              <a:rPr lang="en-US" dirty="0" smtClean="0"/>
              <a:t>Tutorial instructors: Charlie </a:t>
            </a:r>
            <a:r>
              <a:rPr lang="en-US" dirty="0"/>
              <a:t>Peck, Andrew Fitz </a:t>
            </a:r>
            <a:r>
              <a:rPr lang="en-US" dirty="0" smtClean="0"/>
              <a:t>Gibbon</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0"/>
          </p:nvPr>
        </p:nvSpPr>
        <p:spPr/>
        <p:txBody>
          <a:bodyPr/>
          <a:lstStyle/>
          <a:p>
            <a:r>
              <a:rPr lang="en-US" dirty="0"/>
              <a:t>OSCER State of the Center Address</a:t>
            </a:r>
          </a:p>
          <a:p>
            <a:r>
              <a:rPr lang="en-US" dirty="0" smtClean="0"/>
              <a:t>Wednesday October 6 2010</a:t>
            </a:r>
            <a:endParaRPr lang="en-US" dirty="0"/>
          </a:p>
        </p:txBody>
      </p:sp>
      <p:sp>
        <p:nvSpPr>
          <p:cNvPr id="6" name="Slide Number Placeholder 5"/>
          <p:cNvSpPr>
            <a:spLocks noGrp="1"/>
          </p:cNvSpPr>
          <p:nvPr>
            <p:ph type="sldNum" sz="quarter" idx="11"/>
          </p:nvPr>
        </p:nvSpPr>
        <p:spPr/>
        <p:txBody>
          <a:bodyPr/>
          <a:lstStyle/>
          <a:p>
            <a:fld id="{AA8614A3-14AE-4F7B-BC86-C4BDC3A82A12}" type="slidenum">
              <a:rPr lang="en-US"/>
              <a:pPr/>
              <a:t>82</a:t>
            </a:fld>
            <a:endParaRPr lang="en-US"/>
          </a:p>
        </p:txBody>
      </p:sp>
      <p:sp>
        <p:nvSpPr>
          <p:cNvPr id="916482" name="Rectangle 2"/>
          <p:cNvSpPr>
            <a:spLocks noGrp="1" noChangeArrowheads="1"/>
          </p:cNvSpPr>
          <p:nvPr>
            <p:ph type="title"/>
          </p:nvPr>
        </p:nvSpPr>
        <p:spPr/>
        <p:txBody>
          <a:bodyPr/>
          <a:lstStyle/>
          <a:p>
            <a:r>
              <a:rPr lang="en-US" sz="3600"/>
              <a:t>Thanks!</a:t>
            </a:r>
          </a:p>
        </p:txBody>
      </p:sp>
      <p:sp>
        <p:nvSpPr>
          <p:cNvPr id="916483" name="Rectangle 3"/>
          <p:cNvSpPr>
            <a:spLocks noGrp="1" noChangeArrowheads="1"/>
          </p:cNvSpPr>
          <p:nvPr>
            <p:ph type="body" sz="half" idx="1"/>
          </p:nvPr>
        </p:nvSpPr>
        <p:spPr>
          <a:xfrm>
            <a:off x="609600" y="1371600"/>
            <a:ext cx="4114800" cy="4648200"/>
          </a:xfrm>
        </p:spPr>
        <p:txBody>
          <a:bodyPr/>
          <a:lstStyle/>
          <a:p>
            <a:pPr>
              <a:lnSpc>
                <a:spcPct val="80000"/>
              </a:lnSpc>
              <a:buClrTx/>
              <a:buSzPct val="100000"/>
              <a:buFont typeface="+mj-lt"/>
              <a:buAutoNum type="arabicPeriod"/>
            </a:pPr>
            <a:r>
              <a:rPr lang="en-US" sz="1800" dirty="0"/>
              <a:t>Keynote speaker: </a:t>
            </a:r>
            <a:r>
              <a:rPr lang="en-US" sz="1800" dirty="0" smtClean="0"/>
              <a:t>Horst Simon, LBL</a:t>
            </a:r>
            <a:endParaRPr lang="en-US" sz="1800" dirty="0"/>
          </a:p>
          <a:p>
            <a:pPr>
              <a:lnSpc>
                <a:spcPct val="80000"/>
              </a:lnSpc>
            </a:pPr>
            <a:r>
              <a:rPr lang="en-US" sz="1800" dirty="0"/>
              <a:t>Plenary </a:t>
            </a:r>
            <a:r>
              <a:rPr lang="en-US" sz="1800" dirty="0" smtClean="0"/>
              <a:t>Speakers</a:t>
            </a:r>
          </a:p>
          <a:p>
            <a:pPr marL="800100" lvl="1" indent="-342900">
              <a:lnSpc>
                <a:spcPct val="80000"/>
              </a:lnSpc>
              <a:buClrTx/>
              <a:buSzPct val="100000"/>
              <a:buFont typeface="+mj-lt"/>
              <a:buAutoNum type="arabicPeriod" startAt="2"/>
            </a:pPr>
            <a:r>
              <a:rPr lang="en-US" sz="1600" dirty="0" smtClean="0"/>
              <a:t>Jennifer M. </a:t>
            </a:r>
            <a:r>
              <a:rPr lang="en-US" sz="1600" dirty="0" err="1" smtClean="0"/>
              <a:t>Schopf</a:t>
            </a:r>
            <a:r>
              <a:rPr lang="en-US" sz="1600" dirty="0" smtClean="0"/>
              <a:t>, NSF</a:t>
            </a:r>
          </a:p>
          <a:p>
            <a:pPr marL="800100" lvl="1" indent="-342900">
              <a:lnSpc>
                <a:spcPct val="80000"/>
              </a:lnSpc>
              <a:buClrTx/>
              <a:buSzPct val="100000"/>
              <a:buFont typeface="+mj-lt"/>
              <a:buAutoNum type="arabicPeriod" startAt="2"/>
            </a:pPr>
            <a:r>
              <a:rPr lang="en-US" sz="1600" dirty="0" smtClean="0"/>
              <a:t>Jan E. </a:t>
            </a:r>
            <a:r>
              <a:rPr lang="en-US" sz="1600" dirty="0" err="1" smtClean="0"/>
              <a:t>Odegard</a:t>
            </a:r>
            <a:r>
              <a:rPr lang="en-US" sz="1600" dirty="0" smtClean="0"/>
              <a:t>, Rice U</a:t>
            </a:r>
          </a:p>
          <a:p>
            <a:pPr marL="800100" lvl="1" indent="-342900">
              <a:lnSpc>
                <a:spcPct val="80000"/>
              </a:lnSpc>
              <a:buClrTx/>
              <a:buSzPct val="100000"/>
              <a:buFont typeface="+mj-lt"/>
              <a:buAutoNum type="arabicPeriod" startAt="2"/>
            </a:pPr>
            <a:r>
              <a:rPr lang="en-US" sz="1600" dirty="0" smtClean="0"/>
              <a:t>Dan </a:t>
            </a:r>
            <a:r>
              <a:rPr lang="en-US" sz="1600" dirty="0" err="1" smtClean="0"/>
              <a:t>Stanzione</a:t>
            </a:r>
            <a:r>
              <a:rPr lang="en-US" sz="1600" dirty="0" smtClean="0"/>
              <a:t>, TACC</a:t>
            </a:r>
          </a:p>
          <a:p>
            <a:pPr marL="800100" lvl="1" indent="-342900">
              <a:lnSpc>
                <a:spcPct val="80000"/>
              </a:lnSpc>
              <a:buClrTx/>
              <a:buSzPct val="100000"/>
              <a:buFont typeface="+mj-lt"/>
              <a:buAutoNum type="arabicPeriod" startAt="2"/>
            </a:pPr>
            <a:r>
              <a:rPr lang="en-US" sz="1600" dirty="0" smtClean="0"/>
              <a:t>Stephen Wheat, Intel</a:t>
            </a:r>
          </a:p>
          <a:p>
            <a:pPr>
              <a:lnSpc>
                <a:spcPct val="80000"/>
              </a:lnSpc>
            </a:pPr>
            <a:r>
              <a:rPr lang="en-US" sz="1600" dirty="0" smtClean="0"/>
              <a:t>Breakout speakers</a:t>
            </a:r>
          </a:p>
          <a:p>
            <a:pPr marL="800100" lvl="1" indent="-342900">
              <a:lnSpc>
                <a:spcPct val="80000"/>
              </a:lnSpc>
              <a:buClrTx/>
              <a:buSzPct val="100000"/>
              <a:buFont typeface="+mj-lt"/>
              <a:buAutoNum type="arabicPeriod" startAt="6"/>
            </a:pPr>
            <a:r>
              <a:rPr lang="en-US" sz="1600" dirty="0" smtClean="0"/>
              <a:t>Amy </a:t>
            </a:r>
            <a:r>
              <a:rPr lang="en-US" sz="1600" dirty="0" err="1"/>
              <a:t>Apon</a:t>
            </a:r>
            <a:r>
              <a:rPr lang="en-US" sz="1600" dirty="0"/>
              <a:t>, University of Arkansas</a:t>
            </a:r>
          </a:p>
          <a:p>
            <a:pPr marL="800100" lvl="1" indent="-342900">
              <a:lnSpc>
                <a:spcPct val="80000"/>
              </a:lnSpc>
              <a:buClrTx/>
              <a:buSzPct val="100000"/>
              <a:buFont typeface="+mj-lt"/>
              <a:buAutoNum type="arabicPeriod" startAt="6"/>
            </a:pPr>
            <a:r>
              <a:rPr lang="en-US" sz="1600" dirty="0" smtClean="0"/>
              <a:t>Dana </a:t>
            </a:r>
            <a:r>
              <a:rPr lang="en-US" sz="1600" dirty="0"/>
              <a:t>Brunson, Oklahoma State University</a:t>
            </a:r>
          </a:p>
          <a:p>
            <a:pPr marL="800100" lvl="1" indent="-342900">
              <a:lnSpc>
                <a:spcPct val="80000"/>
              </a:lnSpc>
              <a:buClrTx/>
              <a:buSzPct val="100000"/>
              <a:buFont typeface="+mj-lt"/>
              <a:buAutoNum type="arabicPeriod" startAt="6"/>
            </a:pPr>
            <a:r>
              <a:rPr lang="en-US" sz="1600" dirty="0" smtClean="0"/>
              <a:t>Clay </a:t>
            </a:r>
            <a:r>
              <a:rPr lang="en-US" sz="1600" dirty="0" err="1" smtClean="0"/>
              <a:t>Carley</a:t>
            </a:r>
            <a:r>
              <a:rPr lang="en-US" sz="1600" dirty="0" smtClean="0"/>
              <a:t>, East Central U</a:t>
            </a:r>
          </a:p>
          <a:p>
            <a:pPr marL="800100" lvl="1" indent="-342900">
              <a:lnSpc>
                <a:spcPct val="80000"/>
              </a:lnSpc>
              <a:buClrTx/>
              <a:buSzPct val="100000"/>
              <a:buFont typeface="+mj-lt"/>
              <a:buAutoNum type="arabicPeriod" startAt="6"/>
            </a:pPr>
            <a:r>
              <a:rPr lang="en-US" sz="1600" dirty="0" smtClean="0"/>
              <a:t>Annette D. Colbert-Latham, Visage Productions Inc.</a:t>
            </a:r>
          </a:p>
          <a:p>
            <a:pPr marL="800100" lvl="1" indent="-342900">
              <a:lnSpc>
                <a:spcPct val="80000"/>
              </a:lnSpc>
              <a:buClrTx/>
              <a:buSzPct val="100000"/>
              <a:buFont typeface="+mj-lt"/>
              <a:buAutoNum type="arabicPeriod" startAt="6"/>
            </a:pPr>
            <a:r>
              <a:rPr lang="en-US" sz="1600" dirty="0" smtClean="0"/>
              <a:t>Dan Dawson, NOAA National Severe Storms Laboratory</a:t>
            </a:r>
          </a:p>
          <a:p>
            <a:pPr marL="800100" lvl="1" indent="-342900">
              <a:lnSpc>
                <a:spcPct val="80000"/>
              </a:lnSpc>
              <a:buClrTx/>
              <a:buSzPct val="100000"/>
              <a:buFont typeface="+mj-lt"/>
              <a:buAutoNum type="arabicPeriod" startAt="6"/>
            </a:pPr>
            <a:r>
              <a:rPr lang="en-US" sz="1600" dirty="0" smtClean="0"/>
              <a:t>Kendra </a:t>
            </a:r>
            <a:r>
              <a:rPr lang="en-US" sz="1600" dirty="0" err="1" smtClean="0"/>
              <a:t>Dresback</a:t>
            </a:r>
            <a:r>
              <a:rPr lang="en-US" sz="1600" dirty="0" smtClean="0"/>
              <a:t>, OU</a:t>
            </a:r>
          </a:p>
          <a:p>
            <a:pPr marL="800100" lvl="1" indent="-342900">
              <a:lnSpc>
                <a:spcPct val="80000"/>
              </a:lnSpc>
              <a:buClrTx/>
              <a:buSzPct val="100000"/>
              <a:buFont typeface="+mj-lt"/>
              <a:buAutoNum type="arabicPeriod" startAt="6"/>
            </a:pPr>
            <a:r>
              <a:rPr lang="en-US" sz="1600" dirty="0" smtClean="0"/>
              <a:t>Brent </a:t>
            </a:r>
            <a:r>
              <a:rPr lang="en-US" sz="1600" dirty="0" err="1" smtClean="0"/>
              <a:t>Eskridge</a:t>
            </a:r>
            <a:r>
              <a:rPr lang="en-US" sz="1600" dirty="0" smtClean="0"/>
              <a:t>, Southern Nazarene U</a:t>
            </a:r>
          </a:p>
          <a:p>
            <a:pPr marL="800100" lvl="1" indent="-342900">
              <a:lnSpc>
                <a:spcPct val="80000"/>
              </a:lnSpc>
              <a:buClrTx/>
              <a:buSzPct val="100000"/>
              <a:buFont typeface="+mj-lt"/>
              <a:buAutoNum type="arabicPeriod" startAt="6"/>
            </a:pPr>
            <a:r>
              <a:rPr lang="en-US" sz="1600" dirty="0" smtClean="0"/>
              <a:t>Greg Clifford, Cray Inc.</a:t>
            </a:r>
          </a:p>
          <a:p>
            <a:pPr marL="800100" lvl="1" indent="-342900">
              <a:lnSpc>
                <a:spcPct val="80000"/>
              </a:lnSpc>
              <a:buClrTx/>
              <a:buSzPct val="100000"/>
              <a:buFont typeface="+mj-lt"/>
              <a:buAutoNum type="arabicPeriod" startAt="6"/>
            </a:pPr>
            <a:r>
              <a:rPr lang="en-US" sz="1600" dirty="0" smtClean="0"/>
              <a:t>Dan </a:t>
            </a:r>
            <a:r>
              <a:rPr lang="en-US" sz="1600" dirty="0" err="1" smtClean="0"/>
              <a:t>Fraster</a:t>
            </a:r>
            <a:r>
              <a:rPr lang="en-US" sz="1600" dirty="0" smtClean="0"/>
              <a:t>, U Chicago</a:t>
            </a:r>
          </a:p>
        </p:txBody>
      </p:sp>
      <p:sp>
        <p:nvSpPr>
          <p:cNvPr id="916484" name="Rectangle 4"/>
          <p:cNvSpPr>
            <a:spLocks noGrp="1" noChangeArrowheads="1"/>
          </p:cNvSpPr>
          <p:nvPr>
            <p:ph type="body" sz="half" idx="2"/>
          </p:nvPr>
        </p:nvSpPr>
        <p:spPr>
          <a:xfrm>
            <a:off x="4648200" y="1371600"/>
            <a:ext cx="4038600" cy="4648200"/>
          </a:xfrm>
        </p:spPr>
        <p:txBody>
          <a:bodyPr/>
          <a:lstStyle/>
          <a:p>
            <a:pPr>
              <a:lnSpc>
                <a:spcPct val="80000"/>
              </a:lnSpc>
            </a:pPr>
            <a:r>
              <a:rPr lang="en-US" sz="1600" dirty="0"/>
              <a:t>Breakout speakers (continued)</a:t>
            </a:r>
          </a:p>
          <a:p>
            <a:pPr marL="800100" lvl="1" indent="-342900">
              <a:lnSpc>
                <a:spcPct val="80000"/>
              </a:lnSpc>
              <a:buClrTx/>
              <a:buSzPct val="100000"/>
              <a:buFont typeface="+mj-lt"/>
              <a:buAutoNum type="arabicPeriod" startAt="15"/>
            </a:pPr>
            <a:r>
              <a:rPr lang="en-US" sz="1600" dirty="0" smtClean="0"/>
              <a:t>Blake T. Gonzales, Dell Inc.</a:t>
            </a:r>
          </a:p>
          <a:p>
            <a:pPr marL="800100" lvl="1" indent="-342900">
              <a:lnSpc>
                <a:spcPct val="80000"/>
              </a:lnSpc>
              <a:buClrTx/>
              <a:buSzPct val="100000"/>
              <a:buFont typeface="+mj-lt"/>
              <a:buAutoNum type="arabicPeriod" startAt="15"/>
            </a:pPr>
            <a:r>
              <a:rPr lang="en-US" sz="1600" dirty="0" smtClean="0"/>
              <a:t>Roger Hall, U Arkansas Little Rock</a:t>
            </a:r>
            <a:endParaRPr lang="en-US" sz="1600" dirty="0"/>
          </a:p>
          <a:p>
            <a:pPr marL="800100" lvl="1" indent="-342900">
              <a:lnSpc>
                <a:spcPct val="80000"/>
              </a:lnSpc>
              <a:buClrTx/>
              <a:buSzPct val="100000"/>
              <a:buFont typeface="+mj-lt"/>
              <a:buAutoNum type="arabicPeriod" startAt="15"/>
            </a:pPr>
            <a:r>
              <a:rPr lang="en-US" sz="1600" dirty="0" smtClean="0"/>
              <a:t>Kevin </a:t>
            </a:r>
            <a:r>
              <a:rPr lang="en-US" sz="1600" dirty="0" err="1" smtClean="0"/>
              <a:t>Heisler</a:t>
            </a:r>
            <a:r>
              <a:rPr lang="en-US" sz="1600" dirty="0" smtClean="0"/>
              <a:t>, </a:t>
            </a:r>
            <a:r>
              <a:rPr lang="en-US" sz="1600" dirty="0" err="1" smtClean="0"/>
              <a:t>Qlogic</a:t>
            </a:r>
            <a:endParaRPr lang="en-US" sz="1600" dirty="0" smtClean="0"/>
          </a:p>
          <a:p>
            <a:pPr marL="800100" lvl="1" indent="-342900">
              <a:lnSpc>
                <a:spcPct val="80000"/>
              </a:lnSpc>
              <a:buClrTx/>
              <a:buSzPct val="100000"/>
              <a:buFont typeface="+mj-lt"/>
              <a:buAutoNum type="arabicPeriod" startAt="15"/>
            </a:pPr>
            <a:r>
              <a:rPr lang="en-US" sz="1600" dirty="0" err="1" smtClean="0"/>
              <a:t>Deepthi</a:t>
            </a:r>
            <a:r>
              <a:rPr lang="en-US" sz="1600" dirty="0" smtClean="0"/>
              <a:t> </a:t>
            </a:r>
            <a:r>
              <a:rPr lang="en-US" sz="1600" dirty="0" err="1" smtClean="0"/>
              <a:t>Konatham</a:t>
            </a:r>
            <a:r>
              <a:rPr lang="en-US" sz="1600" dirty="0" smtClean="0"/>
              <a:t>, OU</a:t>
            </a:r>
            <a:endParaRPr lang="en-US" sz="1600" dirty="0"/>
          </a:p>
          <a:p>
            <a:pPr marL="800100" lvl="1" indent="-342900">
              <a:lnSpc>
                <a:spcPct val="80000"/>
              </a:lnSpc>
              <a:buClrTx/>
              <a:buSzPct val="100000"/>
              <a:buFont typeface="+mj-lt"/>
              <a:buAutoNum type="arabicPeriod" startAt="15"/>
            </a:pPr>
            <a:r>
              <a:rPr lang="en-US" sz="1600" dirty="0" smtClean="0"/>
              <a:t>Allen </a:t>
            </a:r>
            <a:r>
              <a:rPr lang="en-US" sz="1600" dirty="0" err="1" smtClean="0"/>
              <a:t>LaBryer</a:t>
            </a:r>
            <a:r>
              <a:rPr lang="en-US" sz="1600" dirty="0" smtClean="0"/>
              <a:t>, OU</a:t>
            </a:r>
          </a:p>
          <a:p>
            <a:pPr marL="800100" lvl="1" indent="-342900">
              <a:lnSpc>
                <a:spcPct val="80000"/>
              </a:lnSpc>
              <a:buClrTx/>
              <a:buSzPct val="100000"/>
              <a:buFont typeface="+mj-lt"/>
              <a:buAutoNum type="arabicPeriod" startAt="15"/>
            </a:pPr>
            <a:r>
              <a:rPr lang="en-US" sz="1600" dirty="0" smtClean="0"/>
              <a:t>Evan </a:t>
            </a:r>
            <a:r>
              <a:rPr lang="en-US" sz="1600" dirty="0" err="1"/>
              <a:t>Lemley</a:t>
            </a:r>
            <a:r>
              <a:rPr lang="en-US" sz="1600" dirty="0"/>
              <a:t>, University of Central Oklahoma</a:t>
            </a:r>
          </a:p>
          <a:p>
            <a:pPr marL="800100" lvl="1" indent="-342900">
              <a:lnSpc>
                <a:spcPct val="80000"/>
              </a:lnSpc>
              <a:buClrTx/>
              <a:buSzPct val="100000"/>
              <a:buFont typeface="+mj-lt"/>
              <a:buAutoNum type="arabicPeriod" startAt="15"/>
            </a:pPr>
            <a:r>
              <a:rPr lang="en-US" sz="1600" dirty="0" smtClean="0"/>
              <a:t>Greg Monaco, Great Plains Network</a:t>
            </a:r>
            <a:endParaRPr lang="en-US" sz="1600" dirty="0"/>
          </a:p>
          <a:p>
            <a:pPr marL="800100" lvl="1" indent="-342900">
              <a:lnSpc>
                <a:spcPct val="80000"/>
              </a:lnSpc>
              <a:buClrTx/>
              <a:buSzPct val="100000"/>
              <a:buFont typeface="+mj-lt"/>
              <a:buAutoNum type="arabicPeriod" startAt="15"/>
            </a:pPr>
            <a:r>
              <a:rPr lang="en-US" sz="1600" dirty="0" smtClean="0"/>
              <a:t>Jeff </a:t>
            </a:r>
            <a:r>
              <a:rPr lang="en-US" sz="1600" dirty="0" err="1"/>
              <a:t>Pummill</a:t>
            </a:r>
            <a:r>
              <a:rPr lang="en-US" sz="1600" dirty="0"/>
              <a:t>, University of </a:t>
            </a:r>
            <a:r>
              <a:rPr lang="en-US" sz="1600" dirty="0" smtClean="0"/>
              <a:t>Arkansas</a:t>
            </a:r>
          </a:p>
          <a:p>
            <a:pPr marL="800100" lvl="1" indent="-342900">
              <a:lnSpc>
                <a:spcPct val="80000"/>
              </a:lnSpc>
              <a:buClrTx/>
              <a:buSzPct val="100000"/>
              <a:buFont typeface="+mj-lt"/>
              <a:buAutoNum type="arabicPeriod" startAt="15"/>
            </a:pPr>
            <a:r>
              <a:rPr lang="en-US" sz="1600" dirty="0" smtClean="0"/>
              <a:t>Steve </a:t>
            </a:r>
            <a:r>
              <a:rPr lang="en-US" sz="1600" dirty="0" err="1" smtClean="0"/>
              <a:t>Rovarino</a:t>
            </a:r>
            <a:r>
              <a:rPr lang="en-US" sz="1600" dirty="0" smtClean="0"/>
              <a:t>, Quantum Corp.</a:t>
            </a:r>
            <a:endParaRPr lang="en-US" sz="1600" dirty="0"/>
          </a:p>
          <a:p>
            <a:pPr marL="800100" lvl="1" indent="-342900">
              <a:lnSpc>
                <a:spcPct val="80000"/>
              </a:lnSpc>
              <a:buClrTx/>
              <a:buSzPct val="100000"/>
              <a:buFont typeface="+mj-lt"/>
              <a:buAutoNum type="arabicPeriod" startAt="15"/>
            </a:pPr>
            <a:r>
              <a:rPr lang="en-US" sz="1600" dirty="0" smtClean="0"/>
              <a:t>Larry Sells, Oklahoma City U</a:t>
            </a:r>
            <a:endParaRPr lang="en-US" sz="1600" dirty="0"/>
          </a:p>
          <a:p>
            <a:pPr marL="800100" lvl="1" indent="-342900">
              <a:lnSpc>
                <a:spcPct val="80000"/>
              </a:lnSpc>
              <a:buClrTx/>
              <a:buSzPct val="100000"/>
              <a:buFont typeface="+mj-lt"/>
              <a:buAutoNum type="arabicPeriod" startAt="15"/>
            </a:pPr>
            <a:r>
              <a:rPr lang="it-IT" sz="1600" dirty="0" smtClean="0"/>
              <a:t>Horst Severini, OU</a:t>
            </a:r>
          </a:p>
          <a:p>
            <a:pPr marL="800100" lvl="1" indent="-342900">
              <a:lnSpc>
                <a:spcPct val="80000"/>
              </a:lnSpc>
              <a:buClrTx/>
              <a:buSzPct val="100000"/>
              <a:buFont typeface="+mj-lt"/>
              <a:buAutoNum type="arabicPeriod" startAt="15"/>
            </a:pPr>
            <a:r>
              <a:rPr lang="it-IT" sz="1600" dirty="0" smtClean="0"/>
              <a:t>Wade Vinson, Hewlett Packard</a:t>
            </a:r>
          </a:p>
          <a:p>
            <a:pPr marL="800100" lvl="1" indent="-342900">
              <a:lnSpc>
                <a:spcPct val="80000"/>
              </a:lnSpc>
              <a:buClrTx/>
              <a:buSzPct val="100000"/>
              <a:buFont typeface="+mj-lt"/>
              <a:buAutoNum type="arabicPeriod" startAt="15"/>
            </a:pPr>
            <a:r>
              <a:rPr lang="it-IT" sz="1600" dirty="0" smtClean="0"/>
              <a:t>Kent Winchell, IBM</a:t>
            </a:r>
          </a:p>
          <a:p>
            <a:pPr marL="800100" lvl="1" indent="-342900">
              <a:lnSpc>
                <a:spcPct val="80000"/>
              </a:lnSpc>
              <a:buClrTx/>
              <a:buSzPct val="100000"/>
              <a:buFont typeface="+mj-lt"/>
              <a:buAutoNum type="arabicPeriod" startAt="15"/>
            </a:pPr>
            <a:r>
              <a:rPr lang="it-IT" sz="1600" dirty="0" smtClean="0"/>
              <a:t>Charlie Zhao, Cameron U</a:t>
            </a:r>
            <a:endParaRPr lang="en-US" sz="1600" dirty="0"/>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dirty="0"/>
              <a:t>OSCER State of the Center Address</a:t>
            </a:r>
          </a:p>
          <a:p>
            <a:r>
              <a:rPr lang="en-US" dirty="0" smtClean="0"/>
              <a:t>Wednesday October 6 2010</a:t>
            </a:r>
            <a:endParaRPr lang="en-US" dirty="0"/>
          </a:p>
        </p:txBody>
      </p:sp>
      <p:sp>
        <p:nvSpPr>
          <p:cNvPr id="5" name="Slide Number Placeholder 4"/>
          <p:cNvSpPr>
            <a:spLocks noGrp="1"/>
          </p:cNvSpPr>
          <p:nvPr>
            <p:ph type="sldNum" sz="quarter" idx="11"/>
          </p:nvPr>
        </p:nvSpPr>
        <p:spPr/>
        <p:txBody>
          <a:bodyPr/>
          <a:lstStyle/>
          <a:p>
            <a:fld id="{0FCF11A0-13EC-484E-81A6-768C34D88B67}" type="slidenum">
              <a:rPr lang="en-US"/>
              <a:pPr/>
              <a:t>83</a:t>
            </a:fld>
            <a:endParaRPr lang="en-US"/>
          </a:p>
        </p:txBody>
      </p:sp>
      <p:sp>
        <p:nvSpPr>
          <p:cNvPr id="921602" name="Rectangle 2"/>
          <p:cNvSpPr>
            <a:spLocks noGrp="1" noChangeArrowheads="1"/>
          </p:cNvSpPr>
          <p:nvPr>
            <p:ph type="title"/>
          </p:nvPr>
        </p:nvSpPr>
        <p:spPr/>
        <p:txBody>
          <a:bodyPr/>
          <a:lstStyle/>
          <a:p>
            <a:r>
              <a:rPr lang="en-US" sz="3600"/>
              <a:t>Thanks!</a:t>
            </a:r>
          </a:p>
        </p:txBody>
      </p:sp>
      <p:sp>
        <p:nvSpPr>
          <p:cNvPr id="921603" name="Rectangle 3"/>
          <p:cNvSpPr>
            <a:spLocks noGrp="1" noChangeArrowheads="1"/>
          </p:cNvSpPr>
          <p:nvPr>
            <p:ph type="body" idx="1"/>
          </p:nvPr>
        </p:nvSpPr>
        <p:spPr>
          <a:xfrm>
            <a:off x="609600" y="1371600"/>
            <a:ext cx="8001000" cy="4648200"/>
          </a:xfrm>
        </p:spPr>
        <p:txBody>
          <a:bodyPr/>
          <a:lstStyle/>
          <a:p>
            <a:pPr>
              <a:buNone/>
            </a:pPr>
            <a:r>
              <a:rPr lang="en-US" dirty="0"/>
              <a:t>To all of your for participating, and to those many of you who’ve shown us so much loyalty over the past </a:t>
            </a:r>
            <a:r>
              <a:rPr lang="en-US" dirty="0" smtClean="0"/>
              <a:t>9 </a:t>
            </a:r>
            <a:r>
              <a:rPr lang="en-US" dirty="0"/>
              <a:t>years</a:t>
            </a:r>
            <a:r>
              <a:rPr lang="en-US" dirty="0" smtClean="0"/>
              <a:t>.</a:t>
            </a:r>
          </a:p>
          <a:p>
            <a:endParaRPr lang="en-US" dirty="0" smtClean="0"/>
          </a:p>
          <a:p>
            <a:pPr>
              <a:buNone/>
            </a:pPr>
            <a:r>
              <a:rPr lang="en-US" b="1" u="sng" dirty="0" smtClean="0"/>
              <a:t>NEXT YEAR</a:t>
            </a:r>
            <a:r>
              <a:rPr lang="en-US" dirty="0" smtClean="0"/>
              <a:t>: Oklahoma Supercomputing Symposium 2011 will be Tue Oct 11 – Wed Oct 12 2011.</a:t>
            </a:r>
          </a:p>
          <a:p>
            <a:pPr>
              <a:buNone/>
            </a:pPr>
            <a:r>
              <a:rPr lang="en-US" dirty="0" smtClean="0"/>
              <a:t>Our tenth anniversary and our tenth Symposium – don’t miss it!</a:t>
            </a:r>
            <a:endParaRPr lang="en-US" dirty="0"/>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dirty="0"/>
              <a:t>OSCER State of the Center Address</a:t>
            </a:r>
          </a:p>
          <a:p>
            <a:r>
              <a:rPr lang="en-US" dirty="0" smtClean="0"/>
              <a:t>Wednesday October 6 2010</a:t>
            </a:r>
            <a:endParaRPr lang="en-US" dirty="0"/>
          </a:p>
        </p:txBody>
      </p:sp>
      <p:sp>
        <p:nvSpPr>
          <p:cNvPr id="5" name="Slide Number Placeholder 4"/>
          <p:cNvSpPr>
            <a:spLocks noGrp="1"/>
          </p:cNvSpPr>
          <p:nvPr>
            <p:ph type="sldNum" sz="quarter" idx="11"/>
          </p:nvPr>
        </p:nvSpPr>
        <p:spPr/>
        <p:txBody>
          <a:bodyPr/>
          <a:lstStyle/>
          <a:p>
            <a:fld id="{C27CBD7A-330C-4BF0-A82C-1592A98725D3}" type="slidenum">
              <a:rPr lang="en-US"/>
              <a:pPr/>
              <a:t>84</a:t>
            </a:fld>
            <a:endParaRPr lang="en-US"/>
          </a:p>
        </p:txBody>
      </p:sp>
      <p:sp>
        <p:nvSpPr>
          <p:cNvPr id="857090" name="Rectangle 2"/>
          <p:cNvSpPr>
            <a:spLocks noGrp="1" noChangeArrowheads="1"/>
          </p:cNvSpPr>
          <p:nvPr>
            <p:ph type="title"/>
          </p:nvPr>
        </p:nvSpPr>
        <p:spPr/>
        <p:txBody>
          <a:bodyPr/>
          <a:lstStyle/>
          <a:p>
            <a:r>
              <a:rPr lang="en-US" sz="3600"/>
              <a:t>To Learn More About OSCER</a:t>
            </a:r>
          </a:p>
        </p:txBody>
      </p:sp>
      <p:sp>
        <p:nvSpPr>
          <p:cNvPr id="857091" name="Rectangle 3"/>
          <p:cNvSpPr>
            <a:spLocks noGrp="1" noChangeArrowheads="1"/>
          </p:cNvSpPr>
          <p:nvPr>
            <p:ph type="body" idx="1"/>
          </p:nvPr>
        </p:nvSpPr>
        <p:spPr/>
        <p:txBody>
          <a:bodyPr/>
          <a:lstStyle/>
          <a:p>
            <a:pPr algn="ctr">
              <a:buFont typeface="Wingdings" pitchFamily="2" charset="2"/>
              <a:buNone/>
            </a:pPr>
            <a:endParaRPr lang="en-US" sz="3200" b="1">
              <a:latin typeface="Courier New" pitchFamily="49" charset="0"/>
            </a:endParaRPr>
          </a:p>
          <a:p>
            <a:pPr algn="ctr">
              <a:buFont typeface="Wingdings" pitchFamily="2" charset="2"/>
              <a:buNone/>
            </a:pPr>
            <a:r>
              <a:rPr lang="en-US" sz="3200" b="1">
                <a:latin typeface="Courier New" pitchFamily="49" charset="0"/>
                <a:hlinkClick r:id="rId3"/>
              </a:rPr>
              <a:t>http://www.oscer.ou.edu/</a:t>
            </a:r>
            <a:endParaRPr lang="en-US" sz="3200" b="1">
              <a:latin typeface="Courier New" pitchFamily="49" charset="0"/>
            </a:endParaRPr>
          </a:p>
          <a:p>
            <a:pPr algn="ctr">
              <a:buFont typeface="Wingdings" pitchFamily="2" charset="2"/>
              <a:buNone/>
            </a:pPr>
            <a:endParaRPr lang="en-US" sz="2000">
              <a:latin typeface="Courier New" pitchFamily="49" charset="0"/>
            </a:endParaRPr>
          </a:p>
        </p:txBody>
      </p:sp>
    </p:spTree>
    <p:custDataLst>
      <p:tags r:id="rId1"/>
    </p:custData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8114" name="Rectangle 2"/>
          <p:cNvSpPr>
            <a:spLocks noGrp="1" noChangeArrowheads="1"/>
          </p:cNvSpPr>
          <p:nvPr>
            <p:ph type="ctrTitle"/>
          </p:nvPr>
        </p:nvSpPr>
        <p:spPr>
          <a:xfrm>
            <a:off x="838200" y="3429000"/>
            <a:ext cx="8001000" cy="990600"/>
          </a:xfrm>
        </p:spPr>
        <p:txBody>
          <a:bodyPr/>
          <a:lstStyle/>
          <a:p>
            <a:pPr>
              <a:lnSpc>
                <a:spcPct val="70000"/>
              </a:lnSpc>
            </a:pPr>
            <a:r>
              <a:rPr lang="en-US" sz="6000"/>
              <a:t>Thanks for your attention!</a:t>
            </a:r>
            <a:br>
              <a:rPr lang="en-US" sz="6000"/>
            </a:br>
            <a:r>
              <a:rPr lang="en-US" sz="6000"/>
              <a:t/>
            </a:r>
            <a:br>
              <a:rPr lang="en-US" sz="6000"/>
            </a:br>
            <a:r>
              <a:rPr lang="en-US" sz="6000"/>
              <a:t>Questions?</a:t>
            </a:r>
          </a:p>
        </p:txBody>
      </p:sp>
      <p:sp>
        <p:nvSpPr>
          <p:cNvPr id="858122" name="Rectangle 10"/>
          <p:cNvSpPr>
            <a:spLocks noChangeArrowheads="1"/>
          </p:cNvSpPr>
          <p:nvPr>
            <p:custDataLst>
              <p:tags r:id="rId2"/>
            </p:custDataLst>
          </p:nvPr>
        </p:nvSpPr>
        <p:spPr bwMode="auto">
          <a:xfrm>
            <a:off x="0" y="0"/>
            <a:ext cx="63500" cy="63500"/>
          </a:xfrm>
          <a:prstGeom prst="rect">
            <a:avLst/>
          </a:prstGeom>
          <a:noFill/>
          <a:ln w="9525">
            <a:noFill/>
            <a:miter lim="800000"/>
            <a:headEnd/>
            <a:tailEnd/>
          </a:ln>
          <a:effectLst/>
        </p:spPr>
        <p:txBody>
          <a:bodyPr wrap="none" anchor="ctr"/>
          <a:lstStyle/>
          <a:p>
            <a:endParaRPr lang="en-US"/>
          </a:p>
        </p:txBody>
      </p:sp>
    </p:spTree>
    <p:custDataLst>
      <p:tags r:id="rId1"/>
    </p:custData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NPWI" val="98"/>
</p:tagLst>
</file>

<file path=ppt/tags/tag2.xml><?xml version="1.0" encoding="utf-8"?>
<p:tagLst xmlns:a="http://schemas.openxmlformats.org/drawingml/2006/main" xmlns:r="http://schemas.openxmlformats.org/officeDocument/2006/relationships" xmlns:p="http://schemas.openxmlformats.org/presentationml/2006/main">
  <p:tag name="SWI" val="1"/>
  <p:tag name="NBP" val="1"/>
  <p:tag name="CVB" val="1"/>
  <p:tag name="SPT" val="FALSE"/>
  <p:tag name="BSN" val="1"/>
  <p:tag name="LFXCI" val="0"/>
  <p:tag name="SVT" val="TRUE"/>
  <p:tag name="CII" val="1"/>
</p:tagLst>
</file>

<file path=ppt/tags/tag3.xml><?xml version="1.0" encoding="utf-8"?>
<p:tagLst xmlns:a="http://schemas.openxmlformats.org/drawingml/2006/main" xmlns:r="http://schemas.openxmlformats.org/officeDocument/2006/relationships" xmlns:p="http://schemas.openxmlformats.org/presentationml/2006/main">
  <p:tag name="SWI" val="2"/>
  <p:tag name="NBP" val="1"/>
  <p:tag name="CVB" val="2"/>
  <p:tag name="SPT" val="FALSE"/>
  <p:tag name="BSN" val="2"/>
  <p:tag name="LFXCI" val="0"/>
  <p:tag name="SVT" val="TRUE"/>
  <p:tag name="CII" val="2"/>
</p:tagLst>
</file>

<file path=ppt/tags/tag4.xml><?xml version="1.0" encoding="utf-8"?>
<p:tagLst xmlns:a="http://schemas.openxmlformats.org/drawingml/2006/main" xmlns:r="http://schemas.openxmlformats.org/officeDocument/2006/relationships" xmlns:p="http://schemas.openxmlformats.org/presentationml/2006/main">
  <p:tag name="SWI" val="2"/>
  <p:tag name="NBP" val="1"/>
  <p:tag name="CVB" val="2"/>
  <p:tag name="SPT" val="FALSE"/>
  <p:tag name="BSN" val="2"/>
  <p:tag name="LFXCI" val="0"/>
  <p:tag name="SVT" val="TRUE"/>
  <p:tag name="CII" val="2"/>
</p:tagLst>
</file>

<file path=ppt/tags/tag5.xml><?xml version="1.0" encoding="utf-8"?>
<p:tagLst xmlns:a="http://schemas.openxmlformats.org/drawingml/2006/main" xmlns:r="http://schemas.openxmlformats.org/officeDocument/2006/relationships" xmlns:p="http://schemas.openxmlformats.org/presentationml/2006/main">
  <p:tag name="SWI" val="3"/>
  <p:tag name="NBP" val="1"/>
  <p:tag name="CVB" val="3"/>
  <p:tag name="SPT" val="FALSE"/>
  <p:tag name="BSN" val="3"/>
  <p:tag name="LFXCI" val="0"/>
  <p:tag name="SVT" val="TRUE"/>
  <p:tag name="CII" val="3"/>
</p:tagLst>
</file>

<file path=ppt/tags/tag6.xml><?xml version="1.0" encoding="utf-8"?>
<p:tagLst xmlns:a="http://schemas.openxmlformats.org/drawingml/2006/main" xmlns:r="http://schemas.openxmlformats.org/officeDocument/2006/relationships" xmlns:p="http://schemas.openxmlformats.org/presentationml/2006/main">
  <p:tag name="SWI" val="10"/>
  <p:tag name="NBP" val="1"/>
  <p:tag name="BSN" val="10"/>
  <p:tag name="SVT" val="TRUE"/>
  <p:tag name="CVB" val="10"/>
  <p:tag name="SPT" val="FALSE"/>
  <p:tag name="CII" val="10"/>
</p:tagLst>
</file>

<file path=ppt/tags/tag7.xml><?xml version="1.0" encoding="utf-8"?>
<p:tagLst xmlns:a="http://schemas.openxmlformats.org/drawingml/2006/main" xmlns:r="http://schemas.openxmlformats.org/officeDocument/2006/relationships" xmlns:p="http://schemas.openxmlformats.org/presentationml/2006/main">
  <p:tag name="DUMMACSH" val="TRUE"/>
</p:tagLst>
</file>

<file path=ppt/tags/tag8.xml><?xml version="1.0" encoding="utf-8"?>
<p:tagLst xmlns:a="http://schemas.openxmlformats.org/drawingml/2006/main" xmlns:r="http://schemas.openxmlformats.org/officeDocument/2006/relationships" xmlns:p="http://schemas.openxmlformats.org/presentationml/2006/main">
  <p:tag name="SWI" val="11"/>
  <p:tag name="NBP" val="1"/>
  <p:tag name="BSN" val="11"/>
  <p:tag name="SVT" val="TRUE"/>
  <p:tag name="CVB" val="11"/>
  <p:tag name="SPT" val="FALSE"/>
  <p:tag name="CII" val="11"/>
</p:tagLst>
</file>

<file path=ppt/tags/tag9.xml><?xml version="1.0" encoding="utf-8"?>
<p:tagLst xmlns:a="http://schemas.openxmlformats.org/drawingml/2006/main" xmlns:r="http://schemas.openxmlformats.org/officeDocument/2006/relationships" xmlns:p="http://schemas.openxmlformats.org/presentationml/2006/main">
  <p:tag name="DUMMACSH" val="TRUE"/>
</p:tagLst>
</file>

<file path=ppt/tags/tag10.xml><?xml version="1.0" encoding="utf-8"?>
<p:tagLst xmlns:a="http://schemas.openxmlformats.org/drawingml/2006/main" xmlns:r="http://schemas.openxmlformats.org/officeDocument/2006/relationships" xmlns:p="http://schemas.openxmlformats.org/presentationml/2006/main">
  <p:tag name="SWI" val="12"/>
  <p:tag name="NBP" val="1"/>
  <p:tag name="CVB" val="12"/>
  <p:tag name="SPT" val="FALSE"/>
  <p:tag name="BSN" val="12"/>
  <p:tag name="LFXCI" val="0"/>
  <p:tag name="SVT" val="TRUE"/>
  <p:tag name="CII" val="12"/>
</p:tagLst>
</file>

<file path=ppt/tags/tag11.xml><?xml version="1.0" encoding="utf-8"?>
<p:tagLst xmlns:a="http://schemas.openxmlformats.org/drawingml/2006/main" xmlns:r="http://schemas.openxmlformats.org/officeDocument/2006/relationships" xmlns:p="http://schemas.openxmlformats.org/presentationml/2006/main">
  <p:tag name="DUMMACSH" val="TRUE"/>
</p:tagLst>
</file>

<file path=ppt/tags/tag12.xml><?xml version="1.0" encoding="utf-8"?>
<p:tagLst xmlns:a="http://schemas.openxmlformats.org/drawingml/2006/main" xmlns:r="http://schemas.openxmlformats.org/officeDocument/2006/relationships" xmlns:p="http://schemas.openxmlformats.org/presentationml/2006/main">
  <p:tag name="SWI" val="14"/>
  <p:tag name="NBP" val="1"/>
  <p:tag name="CVB" val="14"/>
  <p:tag name="SPT" val="FALSE"/>
  <p:tag name="BSN" val="14"/>
  <p:tag name="LFXCI" val="0"/>
  <p:tag name="SVT" val="TRUE"/>
  <p:tag name="CII" val="14"/>
</p:tagLst>
</file>

<file path=ppt/tags/tag13.xml><?xml version="1.0" encoding="utf-8"?>
<p:tagLst xmlns:a="http://schemas.openxmlformats.org/drawingml/2006/main" xmlns:r="http://schemas.openxmlformats.org/officeDocument/2006/relationships" xmlns:p="http://schemas.openxmlformats.org/presentationml/2006/main">
  <p:tag name="DUMMACSH" val="TRUE"/>
</p:tagLst>
</file>

<file path=ppt/tags/tag14.xml><?xml version="1.0" encoding="utf-8"?>
<p:tagLst xmlns:a="http://schemas.openxmlformats.org/drawingml/2006/main" xmlns:r="http://schemas.openxmlformats.org/officeDocument/2006/relationships" xmlns:p="http://schemas.openxmlformats.org/presentationml/2006/main">
  <p:tag name="SWI" val="13"/>
  <p:tag name="NBP" val="1"/>
  <p:tag name="BSN" val="13"/>
  <p:tag name="SVT" val="TRUE"/>
  <p:tag name="CVB" val="13"/>
  <p:tag name="SPT" val="FALSE"/>
  <p:tag name="CII" val="13"/>
</p:tagLst>
</file>

<file path=ppt/tags/tag15.xml><?xml version="1.0" encoding="utf-8"?>
<p:tagLst xmlns:a="http://schemas.openxmlformats.org/drawingml/2006/main" xmlns:r="http://schemas.openxmlformats.org/officeDocument/2006/relationships" xmlns:p="http://schemas.openxmlformats.org/presentationml/2006/main">
  <p:tag name="DUMMACSH" val="TRUE"/>
</p:tagLst>
</file>

<file path=ppt/tags/tag16.xml><?xml version="1.0" encoding="utf-8"?>
<p:tagLst xmlns:a="http://schemas.openxmlformats.org/drawingml/2006/main" xmlns:r="http://schemas.openxmlformats.org/officeDocument/2006/relationships" xmlns:p="http://schemas.openxmlformats.org/presentationml/2006/main">
  <p:tag name="SWI" val="107"/>
  <p:tag name="NBP" val="1"/>
  <p:tag name="CVB" val="107"/>
  <p:tag name="SPT" val="FALSE"/>
  <p:tag name="BSN" val="107"/>
  <p:tag name="LFXCI" val="0"/>
  <p:tag name="SVT" val="TRUE"/>
  <p:tag name="CII" val="107"/>
</p:tagLst>
</file>

<file path=ppt/tags/tag17.xml><?xml version="1.0" encoding="utf-8"?>
<p:tagLst xmlns:a="http://schemas.openxmlformats.org/drawingml/2006/main" xmlns:r="http://schemas.openxmlformats.org/officeDocument/2006/relationships" xmlns:p="http://schemas.openxmlformats.org/presentationml/2006/main">
  <p:tag name="SWI" val="14"/>
  <p:tag name="NBP" val="1"/>
  <p:tag name="CVB" val="14"/>
  <p:tag name="SPT" val="FALSE"/>
  <p:tag name="BSN" val="14"/>
  <p:tag name="LFXCI" val="0"/>
  <p:tag name="SVT" val="TRUE"/>
  <p:tag name="CII" val="14"/>
</p:tagLst>
</file>

<file path=ppt/tags/tag18.xml><?xml version="1.0" encoding="utf-8"?>
<p:tagLst xmlns:a="http://schemas.openxmlformats.org/drawingml/2006/main" xmlns:r="http://schemas.openxmlformats.org/officeDocument/2006/relationships" xmlns:p="http://schemas.openxmlformats.org/presentationml/2006/main">
  <p:tag name="SWI" val="15"/>
  <p:tag name="NBP" val="1"/>
  <p:tag name="CVB" val="15"/>
  <p:tag name="SPT" val="FALSE"/>
  <p:tag name="BSN" val="15"/>
  <p:tag name="LFXCI" val="0"/>
  <p:tag name="SVT" val="TRUE"/>
  <p:tag name="CII" val="15"/>
</p:tagLst>
</file>

<file path=ppt/tags/tag19.xml><?xml version="1.0" encoding="utf-8"?>
<p:tagLst xmlns:a="http://schemas.openxmlformats.org/drawingml/2006/main" xmlns:r="http://schemas.openxmlformats.org/officeDocument/2006/relationships" xmlns:p="http://schemas.openxmlformats.org/presentationml/2006/main">
  <p:tag name="SWI" val="15"/>
  <p:tag name="NBP" val="1"/>
  <p:tag name="BSN" val="15"/>
  <p:tag name="SVT" val="TRUE"/>
  <p:tag name="CVB" val="15"/>
  <p:tag name="SPT" val="FALSE"/>
  <p:tag name="CII" val="15"/>
</p:tagLst>
</file>

<file path=ppt/tags/tag20.xml><?xml version="1.0" encoding="utf-8"?>
<p:tagLst xmlns:a="http://schemas.openxmlformats.org/drawingml/2006/main" xmlns:r="http://schemas.openxmlformats.org/officeDocument/2006/relationships" xmlns:p="http://schemas.openxmlformats.org/presentationml/2006/main">
  <p:tag name="DUMMACSH" val="TRUE"/>
</p:tagLst>
</file>

<file path=ppt/tags/tag21.xml><?xml version="1.0" encoding="utf-8"?>
<p:tagLst xmlns:a="http://schemas.openxmlformats.org/drawingml/2006/main" xmlns:r="http://schemas.openxmlformats.org/officeDocument/2006/relationships" xmlns:p="http://schemas.openxmlformats.org/presentationml/2006/main">
  <p:tag name="SWI" val="16"/>
  <p:tag name="NBP" val="1"/>
  <p:tag name="BSN" val="16"/>
  <p:tag name="SVT" val="TRUE"/>
  <p:tag name="CVB" val="16"/>
  <p:tag name="SPT" val="FALSE"/>
  <p:tag name="CII" val="16"/>
</p:tagLst>
</file>

<file path=ppt/tags/tag22.xml><?xml version="1.0" encoding="utf-8"?>
<p:tagLst xmlns:a="http://schemas.openxmlformats.org/drawingml/2006/main" xmlns:r="http://schemas.openxmlformats.org/officeDocument/2006/relationships" xmlns:p="http://schemas.openxmlformats.org/presentationml/2006/main">
  <p:tag name="DUMMACSH" val="TRUE"/>
</p:tagLst>
</file>

<file path=ppt/tags/tag23.xml><?xml version="1.0" encoding="utf-8"?>
<p:tagLst xmlns:a="http://schemas.openxmlformats.org/drawingml/2006/main" xmlns:r="http://schemas.openxmlformats.org/officeDocument/2006/relationships" xmlns:p="http://schemas.openxmlformats.org/presentationml/2006/main">
  <p:tag name="SWI" val="38"/>
  <p:tag name="NBP" val="1"/>
  <p:tag name="CVB" val="38"/>
  <p:tag name="SPT" val="FALSE"/>
  <p:tag name="BSN" val="38"/>
  <p:tag name="LFXCI" val="0"/>
  <p:tag name="SVT" val="TRUE"/>
  <p:tag name="CII" val="38"/>
</p:tagLst>
</file>

<file path=ppt/tags/tag24.xml><?xml version="1.0" encoding="utf-8"?>
<p:tagLst xmlns:a="http://schemas.openxmlformats.org/drawingml/2006/main" xmlns:r="http://schemas.openxmlformats.org/officeDocument/2006/relationships" xmlns:p="http://schemas.openxmlformats.org/presentationml/2006/main">
  <p:tag name="SWI" val="17"/>
  <p:tag name="NBP" val="1"/>
  <p:tag name="CVB" val="17"/>
  <p:tag name="SPT" val="FALSE"/>
  <p:tag name="BSN" val="17"/>
  <p:tag name="LFXCI" val="0"/>
  <p:tag name="SVT" val="TRUE"/>
  <p:tag name="CII" val="17"/>
</p:tagLst>
</file>

<file path=ppt/tags/tag25.xml><?xml version="1.0" encoding="utf-8"?>
<p:tagLst xmlns:a="http://schemas.openxmlformats.org/drawingml/2006/main" xmlns:r="http://schemas.openxmlformats.org/officeDocument/2006/relationships" xmlns:p="http://schemas.openxmlformats.org/presentationml/2006/main">
  <p:tag name="DUMMACSH" val="TRUE"/>
</p:tagLst>
</file>

<file path=ppt/tags/tag26.xml><?xml version="1.0" encoding="utf-8"?>
<p:tagLst xmlns:a="http://schemas.openxmlformats.org/drawingml/2006/main" xmlns:r="http://schemas.openxmlformats.org/officeDocument/2006/relationships" xmlns:p="http://schemas.openxmlformats.org/presentationml/2006/main">
  <p:tag name="SWI" val="18"/>
  <p:tag name="NBP" val="1"/>
  <p:tag name="CVB" val="18"/>
  <p:tag name="SPT" val="FALSE"/>
  <p:tag name="BSN" val="18"/>
  <p:tag name="LFXCI" val="0"/>
  <p:tag name="SVT" val="TRUE"/>
  <p:tag name="CII" val="18"/>
</p:tagLst>
</file>

<file path=ppt/tags/tag27.xml><?xml version="1.0" encoding="utf-8"?>
<p:tagLst xmlns:a="http://schemas.openxmlformats.org/drawingml/2006/main" xmlns:r="http://schemas.openxmlformats.org/officeDocument/2006/relationships" xmlns:p="http://schemas.openxmlformats.org/presentationml/2006/main">
  <p:tag name="DUMMACSH" val="TRUE"/>
</p:tagLst>
</file>

<file path=ppt/tags/tag28.xml><?xml version="1.0" encoding="utf-8"?>
<p:tagLst xmlns:a="http://schemas.openxmlformats.org/drawingml/2006/main" xmlns:r="http://schemas.openxmlformats.org/officeDocument/2006/relationships" xmlns:p="http://schemas.openxmlformats.org/presentationml/2006/main">
  <p:tag name="SWI" val="18"/>
  <p:tag name="NBP" val="1"/>
  <p:tag name="CVB" val="18"/>
  <p:tag name="SPT" val="FALSE"/>
  <p:tag name="BSN" val="18"/>
  <p:tag name="LFXCI" val="0"/>
  <p:tag name="SVT" val="TRUE"/>
  <p:tag name="CII" val="18"/>
</p:tagLst>
</file>

<file path=ppt/tags/tag29.xml><?xml version="1.0" encoding="utf-8"?>
<p:tagLst xmlns:a="http://schemas.openxmlformats.org/drawingml/2006/main" xmlns:r="http://schemas.openxmlformats.org/officeDocument/2006/relationships" xmlns:p="http://schemas.openxmlformats.org/presentationml/2006/main">
  <p:tag name="DUMMACSH" val="TRUE"/>
</p:tagLst>
</file>

<file path=ppt/tags/tag30.xml><?xml version="1.0" encoding="utf-8"?>
<p:tagLst xmlns:a="http://schemas.openxmlformats.org/drawingml/2006/main" xmlns:r="http://schemas.openxmlformats.org/officeDocument/2006/relationships" xmlns:p="http://schemas.openxmlformats.org/presentationml/2006/main">
  <p:tag name="SWI" val="22"/>
  <p:tag name="NBP" val="1"/>
  <p:tag name="CVB" val="22"/>
  <p:tag name="SPT" val="FALSE"/>
  <p:tag name="BSN" val="22"/>
  <p:tag name="LFXCI" val="0"/>
  <p:tag name="SVT" val="TRUE"/>
  <p:tag name="CII" val="22"/>
</p:tagLst>
</file>

<file path=ppt/tags/tag31.xml><?xml version="1.0" encoding="utf-8"?>
<p:tagLst xmlns:a="http://schemas.openxmlformats.org/drawingml/2006/main" xmlns:r="http://schemas.openxmlformats.org/officeDocument/2006/relationships" xmlns:p="http://schemas.openxmlformats.org/presentationml/2006/main">
  <p:tag name="DUMMACSH" val="TRUE"/>
</p:tagLst>
</file>

<file path=ppt/tags/tag32.xml><?xml version="1.0" encoding="utf-8"?>
<p:tagLst xmlns:a="http://schemas.openxmlformats.org/drawingml/2006/main" xmlns:r="http://schemas.openxmlformats.org/officeDocument/2006/relationships" xmlns:p="http://schemas.openxmlformats.org/presentationml/2006/main">
  <p:tag name="SWI" val="22"/>
  <p:tag name="NBP" val="1"/>
  <p:tag name="CVB" val="22"/>
  <p:tag name="SPT" val="FALSE"/>
  <p:tag name="BSN" val="22"/>
  <p:tag name="LFXCI" val="0"/>
  <p:tag name="SVT" val="TRUE"/>
  <p:tag name="CII" val="22"/>
</p:tagLst>
</file>

<file path=ppt/tags/tag33.xml><?xml version="1.0" encoding="utf-8"?>
<p:tagLst xmlns:a="http://schemas.openxmlformats.org/drawingml/2006/main" xmlns:r="http://schemas.openxmlformats.org/officeDocument/2006/relationships" xmlns:p="http://schemas.openxmlformats.org/presentationml/2006/main">
  <p:tag name="DUMMACSH" val="TRUE"/>
</p:tagLst>
</file>

<file path=ppt/tags/tag34.xml><?xml version="1.0" encoding="utf-8"?>
<p:tagLst xmlns:a="http://schemas.openxmlformats.org/drawingml/2006/main" xmlns:r="http://schemas.openxmlformats.org/officeDocument/2006/relationships" xmlns:p="http://schemas.openxmlformats.org/presentationml/2006/main">
  <p:tag name="SWI" val="22"/>
  <p:tag name="NBP" val="1"/>
  <p:tag name="CVB" val="22"/>
  <p:tag name="SPT" val="FALSE"/>
  <p:tag name="BSN" val="22"/>
  <p:tag name="LFXCI" val="0"/>
  <p:tag name="SVT" val="TRUE"/>
  <p:tag name="CII" val="22"/>
</p:tagLst>
</file>

<file path=ppt/tags/tag35.xml><?xml version="1.0" encoding="utf-8"?>
<p:tagLst xmlns:a="http://schemas.openxmlformats.org/drawingml/2006/main" xmlns:r="http://schemas.openxmlformats.org/officeDocument/2006/relationships" xmlns:p="http://schemas.openxmlformats.org/presentationml/2006/main">
  <p:tag name="DUMMACSH" val="TRUE"/>
</p:tagLst>
</file>

<file path=ppt/tags/tag36.xml><?xml version="1.0" encoding="utf-8"?>
<p:tagLst xmlns:a="http://schemas.openxmlformats.org/drawingml/2006/main" xmlns:r="http://schemas.openxmlformats.org/officeDocument/2006/relationships" xmlns:p="http://schemas.openxmlformats.org/presentationml/2006/main">
  <p:tag name="SWI" val="18"/>
  <p:tag name="NBP" val="1"/>
  <p:tag name="CVB" val="18"/>
  <p:tag name="SPT" val="FALSE"/>
  <p:tag name="BSN" val="18"/>
  <p:tag name="LFXCI" val="0"/>
  <p:tag name="SVT" val="TRUE"/>
  <p:tag name="CII" val="18"/>
</p:tagLst>
</file>

<file path=ppt/tags/tag37.xml><?xml version="1.0" encoding="utf-8"?>
<p:tagLst xmlns:a="http://schemas.openxmlformats.org/drawingml/2006/main" xmlns:r="http://schemas.openxmlformats.org/officeDocument/2006/relationships" xmlns:p="http://schemas.openxmlformats.org/presentationml/2006/main">
  <p:tag name="DUMMACSH" val="TRUE"/>
</p:tagLst>
</file>

<file path=ppt/tags/tag38.xml><?xml version="1.0" encoding="utf-8"?>
<p:tagLst xmlns:a="http://schemas.openxmlformats.org/drawingml/2006/main" xmlns:r="http://schemas.openxmlformats.org/officeDocument/2006/relationships" xmlns:p="http://schemas.openxmlformats.org/presentationml/2006/main">
  <p:tag name="SWI" val="23"/>
  <p:tag name="NBP" val="1"/>
  <p:tag name="CVB" val="23"/>
  <p:tag name="SPT" val="FALSE"/>
  <p:tag name="BSN" val="23"/>
  <p:tag name="LFXCI" val="0"/>
  <p:tag name="SVT" val="TRUE"/>
  <p:tag name="CII" val="23"/>
</p:tagLst>
</file>

<file path=ppt/tags/tag39.xml><?xml version="1.0" encoding="utf-8"?>
<p:tagLst xmlns:a="http://schemas.openxmlformats.org/drawingml/2006/main" xmlns:r="http://schemas.openxmlformats.org/officeDocument/2006/relationships" xmlns:p="http://schemas.openxmlformats.org/presentationml/2006/main">
  <p:tag name="SWI" val="16"/>
  <p:tag name="NBP" val="1"/>
  <p:tag name="CVB" val="16"/>
  <p:tag name="SPT" val="FALSE"/>
  <p:tag name="BSN" val="16"/>
  <p:tag name="LFXCI" val="0"/>
  <p:tag name="SVT" val="TRUE"/>
  <p:tag name="CII" val="16"/>
</p:tagLst>
</file>

<file path=ppt/tags/tag40.xml><?xml version="1.0" encoding="utf-8"?>
<p:tagLst xmlns:a="http://schemas.openxmlformats.org/drawingml/2006/main" xmlns:r="http://schemas.openxmlformats.org/officeDocument/2006/relationships" xmlns:p="http://schemas.openxmlformats.org/presentationml/2006/main">
  <p:tag name="SWI" val="17"/>
  <p:tag name="NBP" val="1"/>
  <p:tag name="CVB" val="17"/>
  <p:tag name="SPT" val="FALSE"/>
  <p:tag name="BSN" val="17"/>
  <p:tag name="LFXCI" val="0"/>
  <p:tag name="SVT" val="TRUE"/>
  <p:tag name="CII" val="17"/>
</p:tagLst>
</file>

<file path=ppt/tags/tag41.xml><?xml version="1.0" encoding="utf-8"?>
<p:tagLst xmlns:a="http://schemas.openxmlformats.org/drawingml/2006/main" xmlns:r="http://schemas.openxmlformats.org/officeDocument/2006/relationships" xmlns:p="http://schemas.openxmlformats.org/presentationml/2006/main">
  <p:tag name="SWI" val="18"/>
  <p:tag name="NBP" val="1"/>
  <p:tag name="CVB" val="18"/>
  <p:tag name="SPT" val="FALSE"/>
  <p:tag name="BSN" val="18"/>
  <p:tag name="LFXCI" val="0"/>
  <p:tag name="SVT" val="TRUE"/>
  <p:tag name="CII" val="18"/>
</p:tagLst>
</file>

<file path=ppt/tags/tag42.xml><?xml version="1.0" encoding="utf-8"?>
<p:tagLst xmlns:a="http://schemas.openxmlformats.org/drawingml/2006/main" xmlns:r="http://schemas.openxmlformats.org/officeDocument/2006/relationships" xmlns:p="http://schemas.openxmlformats.org/presentationml/2006/main">
  <p:tag name="SWI" val="15"/>
  <p:tag name="NBP" val="1"/>
  <p:tag name="CVB" val="15"/>
  <p:tag name="SPT" val="FALSE"/>
  <p:tag name="BSN" val="15"/>
  <p:tag name="LFXCI" val="0"/>
  <p:tag name="SVT" val="TRUE"/>
  <p:tag name="CII" val="15"/>
</p:tagLst>
</file>

<file path=ppt/tags/tag43.xml><?xml version="1.0" encoding="utf-8"?>
<p:tagLst xmlns:a="http://schemas.openxmlformats.org/drawingml/2006/main" xmlns:r="http://schemas.openxmlformats.org/officeDocument/2006/relationships" xmlns:p="http://schemas.openxmlformats.org/presentationml/2006/main">
  <p:tag name="DUMMACSH" val="TRUE"/>
</p:tagLst>
</file>

<file path=ppt/tags/tag44.xml><?xml version="1.0" encoding="utf-8"?>
<p:tagLst xmlns:a="http://schemas.openxmlformats.org/drawingml/2006/main" xmlns:r="http://schemas.openxmlformats.org/officeDocument/2006/relationships" xmlns:p="http://schemas.openxmlformats.org/presentationml/2006/main">
  <p:tag name="SWI" val="16"/>
  <p:tag name="NBP" val="1"/>
  <p:tag name="CVB" val="16"/>
  <p:tag name="SPT" val="FALSE"/>
  <p:tag name="BSN" val="16"/>
  <p:tag name="LFXCI" val="0"/>
  <p:tag name="SVT" val="TRUE"/>
  <p:tag name="CII" val="16"/>
</p:tagLst>
</file>

<file path=ppt/tags/tag45.xml><?xml version="1.0" encoding="utf-8"?>
<p:tagLst xmlns:a="http://schemas.openxmlformats.org/drawingml/2006/main" xmlns:r="http://schemas.openxmlformats.org/officeDocument/2006/relationships" xmlns:p="http://schemas.openxmlformats.org/presentationml/2006/main">
  <p:tag name="DUMMACSH" val="TRUE"/>
</p:tagLst>
</file>

<file path=ppt/tags/tag46.xml><?xml version="1.0" encoding="utf-8"?>
<p:tagLst xmlns:a="http://schemas.openxmlformats.org/drawingml/2006/main" xmlns:r="http://schemas.openxmlformats.org/officeDocument/2006/relationships" xmlns:p="http://schemas.openxmlformats.org/presentationml/2006/main">
  <p:tag name="SWI" val="117"/>
  <p:tag name="NBP" val="1"/>
  <p:tag name="CVB" val="117"/>
  <p:tag name="SPT" val="FALSE"/>
  <p:tag name="BSN" val="117"/>
  <p:tag name="LFXCI" val="0"/>
  <p:tag name="SVT" val="TRUE"/>
  <p:tag name="CII" val="117"/>
</p:tagLst>
</file>

<file path=ppt/tags/tag47.xml><?xml version="1.0" encoding="utf-8"?>
<p:tagLst xmlns:a="http://schemas.openxmlformats.org/drawingml/2006/main" xmlns:r="http://schemas.openxmlformats.org/officeDocument/2006/relationships" xmlns:p="http://schemas.openxmlformats.org/presentationml/2006/main">
  <p:tag name="SWI" val="20"/>
  <p:tag name="NBP" val="1"/>
  <p:tag name="CVB" val="20"/>
  <p:tag name="SPT" val="FALSE"/>
  <p:tag name="BSN" val="20"/>
  <p:tag name="LFXCI" val="0"/>
  <p:tag name="SVT" val="TRUE"/>
  <p:tag name="CII" val="20"/>
</p:tagLst>
</file>

<file path=ppt/tags/tag48.xml><?xml version="1.0" encoding="utf-8"?>
<p:tagLst xmlns:a="http://schemas.openxmlformats.org/drawingml/2006/main" xmlns:r="http://schemas.openxmlformats.org/officeDocument/2006/relationships" xmlns:p="http://schemas.openxmlformats.org/presentationml/2006/main">
  <p:tag name="SWI" val="21"/>
  <p:tag name="NBP" val="1"/>
  <p:tag name="CVB" val="21"/>
  <p:tag name="SPT" val="FALSE"/>
  <p:tag name="BSN" val="21"/>
  <p:tag name="LFXCI" val="0"/>
  <p:tag name="SVT" val="TRUE"/>
  <p:tag name="CII" val="21"/>
</p:tagLst>
</file>

<file path=ppt/tags/tag49.xml><?xml version="1.0" encoding="utf-8"?>
<p:tagLst xmlns:a="http://schemas.openxmlformats.org/drawingml/2006/main" xmlns:r="http://schemas.openxmlformats.org/officeDocument/2006/relationships" xmlns:p="http://schemas.openxmlformats.org/presentationml/2006/main">
  <p:tag name="SWI" val="22"/>
  <p:tag name="NBP" val="1"/>
  <p:tag name="CVB" val="22"/>
  <p:tag name="SPT" val="FALSE"/>
  <p:tag name="BSN" val="22"/>
  <p:tag name="LFXCI" val="0"/>
  <p:tag name="SVT" val="TRUE"/>
  <p:tag name="CII" val="22"/>
</p:tagLst>
</file>

<file path=ppt/tags/tag50.xml><?xml version="1.0" encoding="utf-8"?>
<p:tagLst xmlns:a="http://schemas.openxmlformats.org/drawingml/2006/main" xmlns:r="http://schemas.openxmlformats.org/officeDocument/2006/relationships" xmlns:p="http://schemas.openxmlformats.org/presentationml/2006/main">
  <p:tag name="SWI" val="28"/>
  <p:tag name="NBP" val="1"/>
  <p:tag name="CVB" val="28"/>
  <p:tag name="SPT" val="FALSE"/>
  <p:tag name="BSN" val="28"/>
  <p:tag name="LFXCI" val="0"/>
  <p:tag name="SVT" val="TRUE"/>
  <p:tag name="CII" val="28"/>
</p:tagLst>
</file>

<file path=ppt/tags/tag51.xml><?xml version="1.0" encoding="utf-8"?>
<p:tagLst xmlns:a="http://schemas.openxmlformats.org/drawingml/2006/main" xmlns:r="http://schemas.openxmlformats.org/officeDocument/2006/relationships" xmlns:p="http://schemas.openxmlformats.org/presentationml/2006/main">
  <p:tag name="SWI" val="78"/>
  <p:tag name="NBP" val="1"/>
  <p:tag name="CVB" val="78"/>
  <p:tag name="SPT" val="FALSE"/>
  <p:tag name="BSN" val="78"/>
  <p:tag name="LFXCI" val="0"/>
  <p:tag name="SVT" val="TRUE"/>
  <p:tag name="CII" val="78"/>
</p:tagLst>
</file>

<file path=ppt/tags/tag52.xml><?xml version="1.0" encoding="utf-8"?>
<p:tagLst xmlns:a="http://schemas.openxmlformats.org/drawingml/2006/main" xmlns:r="http://schemas.openxmlformats.org/officeDocument/2006/relationships" xmlns:p="http://schemas.openxmlformats.org/presentationml/2006/main">
  <p:tag name="SWI" val="16"/>
  <p:tag name="NBP" val="1"/>
  <p:tag name="CVB" val="16"/>
  <p:tag name="SPT" val="FALSE"/>
  <p:tag name="BSN" val="16"/>
  <p:tag name="LFXCI" val="0"/>
  <p:tag name="SVT" val="TRUE"/>
  <p:tag name="CII" val="16"/>
</p:tagLst>
</file>

<file path=ppt/tags/tag53.xml><?xml version="1.0" encoding="utf-8"?>
<p:tagLst xmlns:a="http://schemas.openxmlformats.org/drawingml/2006/main" xmlns:r="http://schemas.openxmlformats.org/officeDocument/2006/relationships" xmlns:p="http://schemas.openxmlformats.org/presentationml/2006/main">
  <p:tag name="DUMMACSH" val="TRUE"/>
</p:tagLst>
</file>

<file path=ppt/tags/tag54.xml><?xml version="1.0" encoding="utf-8"?>
<p:tagLst xmlns:a="http://schemas.openxmlformats.org/drawingml/2006/main" xmlns:r="http://schemas.openxmlformats.org/officeDocument/2006/relationships" xmlns:p="http://schemas.openxmlformats.org/presentationml/2006/main">
  <p:tag name="SWI" val="26"/>
  <p:tag name="NBP" val="1"/>
  <p:tag name="CVB" val="26"/>
  <p:tag name="SPT" val="FALSE"/>
  <p:tag name="BSN" val="26"/>
  <p:tag name="LFXCI" val="0"/>
  <p:tag name="SVT" val="TRUE"/>
  <p:tag name="CII" val="26"/>
</p:tagLst>
</file>

<file path=ppt/tags/tag55.xml><?xml version="1.0" encoding="utf-8"?>
<p:tagLst xmlns:a="http://schemas.openxmlformats.org/drawingml/2006/main" xmlns:r="http://schemas.openxmlformats.org/officeDocument/2006/relationships" xmlns:p="http://schemas.openxmlformats.org/presentationml/2006/main">
  <p:tag name="SWI" val="31"/>
  <p:tag name="NBP" val="1"/>
  <p:tag name="CVB" val="31"/>
  <p:tag name="SPT" val="FALSE"/>
  <p:tag name="BSN" val="31"/>
  <p:tag name="LFXCI" val="0"/>
  <p:tag name="SVT" val="TRUE"/>
  <p:tag name="CII" val="31"/>
</p:tagLst>
</file>

<file path=ppt/tags/tag56.xml><?xml version="1.0" encoding="utf-8"?>
<p:tagLst xmlns:a="http://schemas.openxmlformats.org/drawingml/2006/main" xmlns:r="http://schemas.openxmlformats.org/officeDocument/2006/relationships" xmlns:p="http://schemas.openxmlformats.org/presentationml/2006/main">
  <p:tag name="SWI" val="32"/>
  <p:tag name="NBP" val="1"/>
  <p:tag name="CVB" val="32"/>
  <p:tag name="SPT" val="FALSE"/>
  <p:tag name="BSN" val="32"/>
  <p:tag name="LFXCI" val="0"/>
  <p:tag name="SVT" val="TRUE"/>
  <p:tag name="CII" val="32"/>
</p:tagLst>
</file>

<file path=ppt/tags/tag57.xml><?xml version="1.0" encoding="utf-8"?>
<p:tagLst xmlns:a="http://schemas.openxmlformats.org/drawingml/2006/main" xmlns:r="http://schemas.openxmlformats.org/officeDocument/2006/relationships" xmlns:p="http://schemas.openxmlformats.org/presentationml/2006/main">
  <p:tag name="SWI" val="16"/>
  <p:tag name="NBP" val="1"/>
  <p:tag name="CVB" val="16"/>
  <p:tag name="SPT" val="FALSE"/>
  <p:tag name="BSN" val="16"/>
  <p:tag name="LFXCI" val="0"/>
  <p:tag name="SVT" val="TRUE"/>
  <p:tag name="CII" val="16"/>
</p:tagLst>
</file>

<file path=ppt/tags/tag58.xml><?xml version="1.0" encoding="utf-8"?>
<p:tagLst xmlns:a="http://schemas.openxmlformats.org/drawingml/2006/main" xmlns:r="http://schemas.openxmlformats.org/officeDocument/2006/relationships" xmlns:p="http://schemas.openxmlformats.org/presentationml/2006/main">
  <p:tag name="DUMMACSH" val="TRUE"/>
</p:tagLst>
</file>

<file path=ppt/tags/tag59.xml><?xml version="1.0" encoding="utf-8"?>
<p:tagLst xmlns:a="http://schemas.openxmlformats.org/drawingml/2006/main" xmlns:r="http://schemas.openxmlformats.org/officeDocument/2006/relationships" xmlns:p="http://schemas.openxmlformats.org/presentationml/2006/main">
  <p:tag name="SWI" val="33"/>
  <p:tag name="NBP" val="1"/>
  <p:tag name="CVB" val="33"/>
  <p:tag name="SPT" val="FALSE"/>
  <p:tag name="BSN" val="33"/>
  <p:tag name="LFXCI" val="0"/>
  <p:tag name="SVT" val="TRUE"/>
  <p:tag name="CII" val="33"/>
</p:tagLst>
</file>

<file path=ppt/tags/tag60.xml><?xml version="1.0" encoding="utf-8"?>
<p:tagLst xmlns:a="http://schemas.openxmlformats.org/drawingml/2006/main" xmlns:r="http://schemas.openxmlformats.org/officeDocument/2006/relationships" xmlns:p="http://schemas.openxmlformats.org/presentationml/2006/main">
  <p:tag name="SWI" val="26"/>
  <p:tag name="NBP" val="1"/>
  <p:tag name="CVB" val="26"/>
  <p:tag name="SPT" val="FALSE"/>
  <p:tag name="BSN" val="26"/>
  <p:tag name="LFXCI" val="0"/>
  <p:tag name="SVT" val="TRUE"/>
  <p:tag name="CII" val="26"/>
</p:tagLst>
</file>

<file path=ppt/tags/tag61.xml><?xml version="1.0" encoding="utf-8"?>
<p:tagLst xmlns:a="http://schemas.openxmlformats.org/drawingml/2006/main" xmlns:r="http://schemas.openxmlformats.org/officeDocument/2006/relationships" xmlns:p="http://schemas.openxmlformats.org/presentationml/2006/main">
  <p:tag name="SWI" val="36"/>
  <p:tag name="NBP" val="1"/>
  <p:tag name="CVB" val="36"/>
  <p:tag name="SPT" val="FALSE"/>
  <p:tag name="BSN" val="36"/>
  <p:tag name="LFXCI" val="0"/>
  <p:tag name="SVT" val="TRUE"/>
  <p:tag name="CII" val="36"/>
</p:tagLst>
</file>

<file path=ppt/tags/tag62.xml><?xml version="1.0" encoding="utf-8"?>
<p:tagLst xmlns:a="http://schemas.openxmlformats.org/drawingml/2006/main" xmlns:r="http://schemas.openxmlformats.org/officeDocument/2006/relationships" xmlns:p="http://schemas.openxmlformats.org/presentationml/2006/main">
  <p:tag name="SWI" val="37"/>
  <p:tag name="NBP" val="1"/>
  <p:tag name="CVB" val="37"/>
  <p:tag name="SPT" val="FALSE"/>
  <p:tag name="BSN" val="37"/>
  <p:tag name="LFXCI" val="0"/>
  <p:tag name="SVT" val="TRUE"/>
  <p:tag name="CII" val="37"/>
</p:tagLst>
</file>

<file path=ppt/tags/tag63.xml><?xml version="1.0" encoding="utf-8"?>
<p:tagLst xmlns:a="http://schemas.openxmlformats.org/drawingml/2006/main" xmlns:r="http://schemas.openxmlformats.org/officeDocument/2006/relationships" xmlns:p="http://schemas.openxmlformats.org/presentationml/2006/main">
  <p:tag name="SWI" val="37"/>
  <p:tag name="NBP" val="1"/>
  <p:tag name="CVB" val="37"/>
  <p:tag name="SPT" val="FALSE"/>
  <p:tag name="BSN" val="37"/>
  <p:tag name="LFXCI" val="0"/>
  <p:tag name="SVT" val="TRUE"/>
  <p:tag name="CII" val="37"/>
</p:tagLst>
</file>

<file path=ppt/tags/tag64.xml><?xml version="1.0" encoding="utf-8"?>
<p:tagLst xmlns:a="http://schemas.openxmlformats.org/drawingml/2006/main" xmlns:r="http://schemas.openxmlformats.org/officeDocument/2006/relationships" xmlns:p="http://schemas.openxmlformats.org/presentationml/2006/main">
  <p:tag name="SWI" val="37"/>
  <p:tag name="NBP" val="1"/>
  <p:tag name="CVB" val="37"/>
  <p:tag name="SPT" val="FALSE"/>
  <p:tag name="BSN" val="37"/>
  <p:tag name="LFXCI" val="0"/>
  <p:tag name="SVT" val="TRUE"/>
  <p:tag name="CII" val="37"/>
</p:tagLst>
</file>

<file path=ppt/tags/tag65.xml><?xml version="1.0" encoding="utf-8"?>
<p:tagLst xmlns:a="http://schemas.openxmlformats.org/drawingml/2006/main" xmlns:r="http://schemas.openxmlformats.org/officeDocument/2006/relationships" xmlns:p="http://schemas.openxmlformats.org/presentationml/2006/main">
  <p:tag name="SWI" val="37"/>
  <p:tag name="NBP" val="1"/>
  <p:tag name="CVB" val="37"/>
  <p:tag name="SPT" val="FALSE"/>
  <p:tag name="BSN" val="37"/>
  <p:tag name="LFXCI" val="0"/>
  <p:tag name="SVT" val="TRUE"/>
  <p:tag name="CII" val="37"/>
</p:tagLst>
</file>

<file path=ppt/tags/tag66.xml><?xml version="1.0" encoding="utf-8"?>
<p:tagLst xmlns:a="http://schemas.openxmlformats.org/drawingml/2006/main" xmlns:r="http://schemas.openxmlformats.org/officeDocument/2006/relationships" xmlns:p="http://schemas.openxmlformats.org/presentationml/2006/main">
  <p:tag name="SWI" val="37"/>
  <p:tag name="NBP" val="1"/>
  <p:tag name="CVB" val="37"/>
  <p:tag name="SPT" val="FALSE"/>
  <p:tag name="BSN" val="37"/>
  <p:tag name="LFXCI" val="0"/>
  <p:tag name="SVT" val="TRUE"/>
  <p:tag name="CII" val="37"/>
</p:tagLst>
</file>

<file path=ppt/tags/tag67.xml><?xml version="1.0" encoding="utf-8"?>
<p:tagLst xmlns:a="http://schemas.openxmlformats.org/drawingml/2006/main" xmlns:r="http://schemas.openxmlformats.org/officeDocument/2006/relationships" xmlns:p="http://schemas.openxmlformats.org/presentationml/2006/main">
  <p:tag name="SWI" val="37"/>
  <p:tag name="NBP" val="1"/>
  <p:tag name="CVB" val="37"/>
  <p:tag name="SPT" val="FALSE"/>
  <p:tag name="BSN" val="37"/>
  <p:tag name="LFXCI" val="0"/>
  <p:tag name="SVT" val="TRUE"/>
  <p:tag name="CII" val="37"/>
</p:tagLst>
</file>

<file path=ppt/tags/tag68.xml><?xml version="1.0" encoding="utf-8"?>
<p:tagLst xmlns:a="http://schemas.openxmlformats.org/drawingml/2006/main" xmlns:r="http://schemas.openxmlformats.org/officeDocument/2006/relationships" xmlns:p="http://schemas.openxmlformats.org/presentationml/2006/main">
  <p:tag name="SWI" val="37"/>
  <p:tag name="NBP" val="1"/>
  <p:tag name="CVB" val="37"/>
  <p:tag name="SPT" val="FALSE"/>
  <p:tag name="BSN" val="37"/>
  <p:tag name="LFXCI" val="0"/>
  <p:tag name="SVT" val="TRUE"/>
  <p:tag name="CII" val="37"/>
</p:tagLst>
</file>

<file path=ppt/tags/tag69.xml><?xml version="1.0" encoding="utf-8"?>
<p:tagLst xmlns:a="http://schemas.openxmlformats.org/drawingml/2006/main" xmlns:r="http://schemas.openxmlformats.org/officeDocument/2006/relationships" xmlns:p="http://schemas.openxmlformats.org/presentationml/2006/main">
  <p:tag name="SWI" val="37"/>
  <p:tag name="NBP" val="1"/>
  <p:tag name="CVB" val="37"/>
  <p:tag name="SPT" val="FALSE"/>
  <p:tag name="BSN" val="37"/>
  <p:tag name="LFXCI" val="0"/>
  <p:tag name="SVT" val="TRUE"/>
  <p:tag name="CII" val="37"/>
</p:tagLst>
</file>

<file path=ppt/tags/tag70.xml><?xml version="1.0" encoding="utf-8"?>
<p:tagLst xmlns:a="http://schemas.openxmlformats.org/drawingml/2006/main" xmlns:r="http://schemas.openxmlformats.org/officeDocument/2006/relationships" xmlns:p="http://schemas.openxmlformats.org/presentationml/2006/main">
  <p:tag name="SWI" val="37"/>
  <p:tag name="NBP" val="1"/>
  <p:tag name="CVB" val="37"/>
  <p:tag name="SPT" val="FALSE"/>
  <p:tag name="BSN" val="37"/>
  <p:tag name="LFXCI" val="0"/>
  <p:tag name="SVT" val="TRUE"/>
  <p:tag name="CII" val="37"/>
</p:tagLst>
</file>

<file path=ppt/tags/tag71.xml><?xml version="1.0" encoding="utf-8"?>
<p:tagLst xmlns:a="http://schemas.openxmlformats.org/drawingml/2006/main" xmlns:r="http://schemas.openxmlformats.org/officeDocument/2006/relationships" xmlns:p="http://schemas.openxmlformats.org/presentationml/2006/main">
  <p:tag name="SWI" val="100"/>
  <p:tag name="NBP" val="1"/>
  <p:tag name="CVB" val="100"/>
  <p:tag name="SPT" val="FALSE"/>
  <p:tag name="BSN" val="100"/>
  <p:tag name="LFXCI" val="0"/>
  <p:tag name="SVT" val="TRUE"/>
  <p:tag name="CII" val="100"/>
</p:tagLst>
</file>

<file path=ppt/tags/tag72.xml><?xml version="1.0" encoding="utf-8"?>
<p:tagLst xmlns:a="http://schemas.openxmlformats.org/drawingml/2006/main" xmlns:r="http://schemas.openxmlformats.org/officeDocument/2006/relationships" xmlns:p="http://schemas.openxmlformats.org/presentationml/2006/main">
  <p:tag name="SWI" val="101"/>
  <p:tag name="NBP" val="1"/>
  <p:tag name="CVB" val="101"/>
  <p:tag name="SPT" val="FALSE"/>
  <p:tag name="BSN" val="101"/>
  <p:tag name="LFXCI" val="0"/>
  <p:tag name="SVT" val="TRUE"/>
  <p:tag name="CII" val="101"/>
</p:tagLst>
</file>

<file path=ppt/tags/tag73.xml><?xml version="1.0" encoding="utf-8"?>
<p:tagLst xmlns:a="http://schemas.openxmlformats.org/drawingml/2006/main" xmlns:r="http://schemas.openxmlformats.org/officeDocument/2006/relationships" xmlns:p="http://schemas.openxmlformats.org/presentationml/2006/main">
  <p:tag name="SWI" val="106"/>
  <p:tag name="NBP" val="1"/>
  <p:tag name="CVB" val="106"/>
  <p:tag name="SPT" val="FALSE"/>
  <p:tag name="BSN" val="106"/>
  <p:tag name="LFXCI" val="0"/>
  <p:tag name="SVT" val="TRUE"/>
  <p:tag name="CII" val="106"/>
</p:tagLst>
</file>

<file path=ppt/tags/tag74.xml><?xml version="1.0" encoding="utf-8"?>
<p:tagLst xmlns:a="http://schemas.openxmlformats.org/drawingml/2006/main" xmlns:r="http://schemas.openxmlformats.org/officeDocument/2006/relationships" xmlns:p="http://schemas.openxmlformats.org/presentationml/2006/main">
  <p:tag name="SWI" val="118"/>
  <p:tag name="NBP" val="1"/>
  <p:tag name="CVB" val="118"/>
  <p:tag name="SPT" val="FALSE"/>
  <p:tag name="BSN" val="118"/>
  <p:tag name="LFXCI" val="0"/>
  <p:tag name="SVT" val="TRUE"/>
  <p:tag name="CII" val="118"/>
</p:tagLst>
</file>

<file path=ppt/tags/tag75.xml><?xml version="1.0" encoding="utf-8"?>
<p:tagLst xmlns:a="http://schemas.openxmlformats.org/drawingml/2006/main" xmlns:r="http://schemas.openxmlformats.org/officeDocument/2006/relationships" xmlns:p="http://schemas.openxmlformats.org/presentationml/2006/main">
  <p:tag name="SWI" val="97"/>
  <p:tag name="NBP" val="1"/>
  <p:tag name="CVB" val="97"/>
  <p:tag name="SPT" val="FALSE"/>
  <p:tag name="BSN" val="97"/>
  <p:tag name="LFXCI" val="0"/>
  <p:tag name="SVT" val="TRUE"/>
  <p:tag name="CII" val="97"/>
</p:tagLst>
</file>

<file path=ppt/tags/tag76.xml><?xml version="1.0" encoding="utf-8"?>
<p:tagLst xmlns:a="http://schemas.openxmlformats.org/drawingml/2006/main" xmlns:r="http://schemas.openxmlformats.org/officeDocument/2006/relationships" xmlns:p="http://schemas.openxmlformats.org/presentationml/2006/main">
  <p:tag name="SWI" val="56"/>
  <p:tag name="NBP" val="1"/>
  <p:tag name="CVB" val="56"/>
  <p:tag name="SPT" val="FALSE"/>
  <p:tag name="BSN" val="56"/>
  <p:tag name="LFXCI" val="0"/>
  <p:tag name="SVT" val="TRUE"/>
  <p:tag name="CII" val="56"/>
</p:tagLst>
</file>

<file path=ppt/tags/tag77.xml><?xml version="1.0" encoding="utf-8"?>
<p:tagLst xmlns:a="http://schemas.openxmlformats.org/drawingml/2006/main" xmlns:r="http://schemas.openxmlformats.org/officeDocument/2006/relationships" xmlns:p="http://schemas.openxmlformats.org/presentationml/2006/main">
  <p:tag name="DUMMACSH" val="TRUE"/>
</p:tagLst>
</file>

<file path=ppt/theme/theme1.xml><?xml version="1.0" encoding="utf-8"?>
<a:theme xmlns:a="http://schemas.openxmlformats.org/drawingml/2006/main" name="Blends">
  <a:themeElements>
    <a:clrScheme name="Blends 2">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fontScheme name="Blends">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Blends 1">
        <a:dk1>
          <a:srgbClr val="969696"/>
        </a:dk1>
        <a:lt1>
          <a:srgbClr val="FFFFFF"/>
        </a:lt1>
        <a:dk2>
          <a:srgbClr val="000000"/>
        </a:dk2>
        <a:lt2>
          <a:srgbClr val="DDDDDD"/>
        </a:lt2>
        <a:accent1>
          <a:srgbClr val="00E4A8"/>
        </a:accent1>
        <a:accent2>
          <a:srgbClr val="3333CC"/>
        </a:accent2>
        <a:accent3>
          <a:srgbClr val="AAAAAA"/>
        </a:accent3>
        <a:accent4>
          <a:srgbClr val="DADADA"/>
        </a:accent4>
        <a:accent5>
          <a:srgbClr val="AAEFD1"/>
        </a:accent5>
        <a:accent6>
          <a:srgbClr val="2D2DB9"/>
        </a:accent6>
        <a:hlink>
          <a:srgbClr val="FF5050"/>
        </a:hlink>
        <a:folHlink>
          <a:srgbClr val="FFCF01"/>
        </a:folHlink>
      </a:clrScheme>
      <a:clrMap bg1="dk2" tx1="lt1" bg2="dk1" tx2="lt2" accent1="accent1" accent2="accent2" accent3="accent3" accent4="accent4" accent5="accent5" accent6="accent6" hlink="hlink" folHlink="folHlink"/>
    </a:extraClrScheme>
    <a:extraClrScheme>
      <a:clrScheme name="Blends 2">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clrMap bg1="lt1" tx1="dk1" bg2="lt2" tx2="dk2" accent1="accent1" accent2="accent2" accent3="accent3" accent4="accent4" accent5="accent5" accent6="accent6" hlink="hlink" folHlink="folHlink"/>
    </a:extraClrScheme>
    <a:extraClrScheme>
      <a:clrScheme name="Blends 3">
        <a:dk1>
          <a:srgbClr val="000000"/>
        </a:dk1>
        <a:lt1>
          <a:srgbClr val="FFFFFF"/>
        </a:lt1>
        <a:dk2>
          <a:srgbClr val="000000"/>
        </a:dk2>
        <a:lt2>
          <a:srgbClr val="5F5F5F"/>
        </a:lt2>
        <a:accent1>
          <a:srgbClr val="EAEAEA"/>
        </a:accent1>
        <a:accent2>
          <a:srgbClr val="808080"/>
        </a:accent2>
        <a:accent3>
          <a:srgbClr val="FFFFFF"/>
        </a:accent3>
        <a:accent4>
          <a:srgbClr val="000000"/>
        </a:accent4>
        <a:accent5>
          <a:srgbClr val="F3F3F3"/>
        </a:accent5>
        <a:accent6>
          <a:srgbClr val="737373"/>
        </a:accent6>
        <a:hlink>
          <a:srgbClr val="4D4D4D"/>
        </a:hlink>
        <a:folHlink>
          <a:srgbClr val="C0C0C0"/>
        </a:folHlink>
      </a:clrScheme>
      <a:clrMap bg1="lt1" tx1="dk1" bg2="lt2" tx2="dk2" accent1="accent1" accent2="accent2" accent3="accent3" accent4="accent4" accent5="accent5" accent6="accent6" hlink="hlink" folHlink="folHlink"/>
    </a:extraClrScheme>
    <a:extraClrScheme>
      <a:clrScheme name="Blends 4">
        <a:dk1>
          <a:srgbClr val="000094"/>
        </a:dk1>
        <a:lt1>
          <a:srgbClr val="FFFFFF"/>
        </a:lt1>
        <a:dk2>
          <a:srgbClr val="0000CC"/>
        </a:dk2>
        <a:lt2>
          <a:srgbClr val="FFFFCC"/>
        </a:lt2>
        <a:accent1>
          <a:srgbClr val="3193FF"/>
        </a:accent1>
        <a:accent2>
          <a:srgbClr val="9900FF"/>
        </a:accent2>
        <a:accent3>
          <a:srgbClr val="AAAAE2"/>
        </a:accent3>
        <a:accent4>
          <a:srgbClr val="DADADA"/>
        </a:accent4>
        <a:accent5>
          <a:srgbClr val="ADC8FF"/>
        </a:accent5>
        <a:accent6>
          <a:srgbClr val="8A00E7"/>
        </a:accent6>
        <a:hlink>
          <a:srgbClr val="FF3399"/>
        </a:hlink>
        <a:folHlink>
          <a:srgbClr val="FFCC00"/>
        </a:folHlink>
      </a:clrScheme>
      <a:clrMap bg1="dk2" tx1="lt1" bg2="dk1" tx2="lt2" accent1="accent1" accent2="accent2" accent3="accent3" accent4="accent4" accent5="accent5" accent6="accent6" hlink="hlink" folHlink="folHlink"/>
    </a:extraClrScheme>
    <a:extraClrScheme>
      <a:clrScheme name="Blends 5">
        <a:dk1>
          <a:srgbClr val="000000"/>
        </a:dk1>
        <a:lt1>
          <a:srgbClr val="FFFFFF"/>
        </a:lt1>
        <a:dk2>
          <a:srgbClr val="000066"/>
        </a:dk2>
        <a:lt2>
          <a:srgbClr val="333333"/>
        </a:lt2>
        <a:accent1>
          <a:srgbClr val="C4709A"/>
        </a:accent1>
        <a:accent2>
          <a:srgbClr val="4B4EB5"/>
        </a:accent2>
        <a:accent3>
          <a:srgbClr val="FFFFFF"/>
        </a:accent3>
        <a:accent4>
          <a:srgbClr val="000000"/>
        </a:accent4>
        <a:accent5>
          <a:srgbClr val="DEBBCA"/>
        </a:accent5>
        <a:accent6>
          <a:srgbClr val="4346A4"/>
        </a:accent6>
        <a:hlink>
          <a:srgbClr val="C481CF"/>
        </a:hlink>
        <a:folHlink>
          <a:srgbClr val="76B749"/>
        </a:folHlink>
      </a:clrScheme>
      <a:clrMap bg1="lt1" tx1="dk1" bg2="lt2" tx2="dk2" accent1="accent1" accent2="accent2" accent3="accent3" accent4="accent4" accent5="accent5" accent6="accent6" hlink="hlink" folHlink="folHlink"/>
    </a:extraClrScheme>
    <a:extraClrScheme>
      <a:clrScheme name="Blends 6">
        <a:dk1>
          <a:srgbClr val="000000"/>
        </a:dk1>
        <a:lt1>
          <a:srgbClr val="FFFFFF"/>
        </a:lt1>
        <a:dk2>
          <a:srgbClr val="6A4076"/>
        </a:dk2>
        <a:lt2>
          <a:srgbClr val="969696"/>
        </a:lt2>
        <a:accent1>
          <a:srgbClr val="DBA9C2"/>
        </a:accent1>
        <a:accent2>
          <a:srgbClr val="E1BF91"/>
        </a:accent2>
        <a:accent3>
          <a:srgbClr val="FFFFFF"/>
        </a:accent3>
        <a:accent4>
          <a:srgbClr val="000000"/>
        </a:accent4>
        <a:accent5>
          <a:srgbClr val="EAD1DD"/>
        </a:accent5>
        <a:accent6>
          <a:srgbClr val="CCAD83"/>
        </a:accent6>
        <a:hlink>
          <a:srgbClr val="B3CE82"/>
        </a:hlink>
        <a:folHlink>
          <a:srgbClr val="B8AD48"/>
        </a:folHlink>
      </a:clrScheme>
      <a:clrMap bg1="lt1" tx1="dk1" bg2="lt2" tx2="dk2" accent1="accent1" accent2="accent2" accent3="accent3" accent4="accent4" accent5="accent5" accent6="accent6" hlink="hlink" folHlink="folHlink"/>
    </a:extraClrScheme>
    <a:extraClrScheme>
      <a:clrScheme name="Blends 7">
        <a:dk1>
          <a:srgbClr val="000000"/>
        </a:dk1>
        <a:lt1>
          <a:srgbClr val="FFFFFF"/>
        </a:lt1>
        <a:dk2>
          <a:srgbClr val="515F7B"/>
        </a:dk2>
        <a:lt2>
          <a:srgbClr val="808080"/>
        </a:lt2>
        <a:accent1>
          <a:srgbClr val="9FCAD3"/>
        </a:accent1>
        <a:accent2>
          <a:srgbClr val="C0C0C0"/>
        </a:accent2>
        <a:accent3>
          <a:srgbClr val="FFFFFF"/>
        </a:accent3>
        <a:accent4>
          <a:srgbClr val="000000"/>
        </a:accent4>
        <a:accent5>
          <a:srgbClr val="CDE1E6"/>
        </a:accent5>
        <a:accent6>
          <a:srgbClr val="AEAEAE"/>
        </a:accent6>
        <a:hlink>
          <a:srgbClr val="91AFBF"/>
        </a:hlink>
        <a:folHlink>
          <a:srgbClr val="ECEAAC"/>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C:\Program Files\Microsoft Office\Templates\Presentation Designs\Blends.pot</Template>
  <TotalTime>20034</TotalTime>
  <Words>11155</Words>
  <Application>Microsoft Macintosh PowerPoint</Application>
  <PresentationFormat>On-screen Show (4:3)</PresentationFormat>
  <Paragraphs>1119</Paragraphs>
  <Slides>85</Slides>
  <Notes>0</Notes>
  <HiddenSlides>1</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85</vt:i4>
      </vt:variant>
    </vt:vector>
  </HeadingPairs>
  <TitlesOfParts>
    <vt:vector size="87" baseType="lpstr">
      <vt:lpstr>Blends</vt:lpstr>
      <vt:lpstr>Worksheet</vt:lpstr>
      <vt:lpstr>OSCER: State of the Center</vt:lpstr>
      <vt:lpstr>Preregistration Profile</vt:lpstr>
      <vt:lpstr>Some Accomplishments</vt:lpstr>
      <vt:lpstr>Outline</vt:lpstr>
      <vt:lpstr>OSCER: Who, What, Where, When, Why, How</vt:lpstr>
      <vt:lpstr>What is OSCER?</vt:lpstr>
      <vt:lpstr>Who is OSCER? Academic Depts</vt:lpstr>
      <vt:lpstr>Who is OSCER? OU Groups</vt:lpstr>
      <vt:lpstr>Oklahoma Collaborators</vt:lpstr>
      <vt:lpstr>National Collaborators (22 states)</vt:lpstr>
      <vt:lpstr>Who Are the Users?</vt:lpstr>
      <vt:lpstr>Biggest Consumers</vt:lpstr>
      <vt:lpstr>Who? OSCER Personnel</vt:lpstr>
      <vt:lpstr>Why OSCER?</vt:lpstr>
      <vt:lpstr>Why Bother Teaching Novices?</vt:lpstr>
      <vt:lpstr>What Does OSCER Do? Teaching</vt:lpstr>
      <vt:lpstr>What Does OSCER Do? Rounds</vt:lpstr>
      <vt:lpstr>OSCER Resources (and a little history)</vt:lpstr>
      <vt:lpstr>2002 OSCER Hardware</vt:lpstr>
      <vt:lpstr>2005 OSCER Hardware</vt:lpstr>
      <vt:lpstr>Current OSCER Hardware</vt:lpstr>
      <vt:lpstr>Improvement in OSCER Hardware</vt:lpstr>
      <vt:lpstr>OK Cyberinfrastructure Initiative</vt:lpstr>
      <vt:lpstr>Dell Intel Xeon Linux Cluster</vt:lpstr>
      <vt:lpstr>Dell Intel Xeon Linux Cluster</vt:lpstr>
      <vt:lpstr>Dell Intel Xeon Linux Cluster</vt:lpstr>
      <vt:lpstr>Condor Pool</vt:lpstr>
      <vt:lpstr>PowerPoint Presentation</vt:lpstr>
      <vt:lpstr>National Lambda Rail</vt:lpstr>
      <vt:lpstr>Internet2</vt:lpstr>
      <vt:lpstr>What Does OSCER Do?</vt:lpstr>
      <vt:lpstr>What Does OSCER Do?</vt:lpstr>
      <vt:lpstr>OSCER Teaching</vt:lpstr>
      <vt:lpstr>What Does OSCER Do? Teaching</vt:lpstr>
      <vt:lpstr>SiPE Workshop Participants 2007</vt:lpstr>
      <vt:lpstr>SiPE Workshop Participants 2009</vt:lpstr>
      <vt:lpstr>What Does OSCER Do? Rounds</vt:lpstr>
      <vt:lpstr>OSCER’s Education Strategy</vt:lpstr>
      <vt:lpstr>Supercomputing in Plain English</vt:lpstr>
      <vt:lpstr>Workshop Topics</vt:lpstr>
      <vt:lpstr>Teaching: Workshops</vt:lpstr>
      <vt:lpstr>Teaching: Academic Coursework</vt:lpstr>
      <vt:lpstr>Teaching: Presentations &amp; Tours</vt:lpstr>
      <vt:lpstr>What Does OSCER Do? Rounds</vt:lpstr>
      <vt:lpstr>Research &amp; Teaching: Rounds</vt:lpstr>
      <vt:lpstr>OSCER Research</vt:lpstr>
      <vt:lpstr>OSCER Research</vt:lpstr>
      <vt:lpstr>What Does OSCER Do? Rounds</vt:lpstr>
      <vt:lpstr>Research: OSCER’s Approach</vt:lpstr>
      <vt:lpstr>Research &amp; Teaching: Rounds</vt:lpstr>
      <vt:lpstr>Research: Grant Proposals</vt:lpstr>
      <vt:lpstr>Spring Storm Experiment 2010</vt:lpstr>
      <vt:lpstr>High Energy Physics</vt:lpstr>
      <vt:lpstr>External Research Grants</vt:lpstr>
      <vt:lpstr>External Research Grants (cont’d)</vt:lpstr>
      <vt:lpstr>External Research Grants (cont’d)</vt:lpstr>
      <vt:lpstr>External Research Grants (cont’d)</vt:lpstr>
      <vt:lpstr>External Research Grants (cont’d)</vt:lpstr>
      <vt:lpstr>External Research Grants (cont’d)</vt:lpstr>
      <vt:lpstr>External Research Grants (cont’d)</vt:lpstr>
      <vt:lpstr>External Research Grants (cont’d)</vt:lpstr>
      <vt:lpstr>External Research Grants (cont’d)</vt:lpstr>
      <vt:lpstr>External Research Grants (cont’d)</vt:lpstr>
      <vt:lpstr>External Research Grants (cont’d)</vt:lpstr>
      <vt:lpstr> External Funding Summary</vt:lpstr>
      <vt:lpstr>Publications Facilitated by OSCER</vt:lpstr>
      <vt:lpstr>OK Cyberinfrastructure Initiative</vt:lpstr>
      <vt:lpstr>NEW GRANT! NSF EPSCoR C2</vt:lpstr>
      <vt:lpstr>Oklahoma Optical Initiative</vt:lpstr>
      <vt:lpstr>Institutional Upgrades</vt:lpstr>
      <vt:lpstr>Tribal Colleges</vt:lpstr>
      <vt:lpstr>OK Networking Mentorship</vt:lpstr>
      <vt:lpstr>OK Networking Mentorship</vt:lpstr>
      <vt:lpstr>NEW GRANT: Petascale Storage</vt:lpstr>
      <vt:lpstr>OK PetaStore Strategy</vt:lpstr>
      <vt:lpstr>MRI Research Projects</vt:lpstr>
      <vt:lpstr>MRI Research Projects (cont’d)</vt:lpstr>
      <vt:lpstr>NSF Data Management Plans</vt:lpstr>
      <vt:lpstr>What a Bargain!</vt:lpstr>
      <vt:lpstr>Thanks!</vt:lpstr>
      <vt:lpstr>Thanks!</vt:lpstr>
      <vt:lpstr>Thanks!</vt:lpstr>
      <vt:lpstr>Thanks!</vt:lpstr>
      <vt:lpstr>To Learn More About OSCER</vt:lpstr>
      <vt:lpstr>Thanks for your attention!  Questions?</vt:lpstr>
    </vt:vector>
  </TitlesOfParts>
  <Company>University of Oklahoma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Supercomputing in Plain English: Shared Memory Parallel</dc:title>
  <dc:creator>Henry Neeman</dc:creator>
  <cp:lastModifiedBy>Debi Gentis</cp:lastModifiedBy>
  <cp:revision>498</cp:revision>
  <cp:lastPrinted>1601-01-01T00:00:00Z</cp:lastPrinted>
  <dcterms:created xsi:type="dcterms:W3CDTF">2001-08-18T12:37:15Z</dcterms:created>
  <dcterms:modified xsi:type="dcterms:W3CDTF">2015-07-17T18:52:12Z</dcterms:modified>
</cp:coreProperties>
</file>