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2.xml" ContentType="application/vnd.openxmlformats-officedocument.presentationml.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omments/comment3.xml" ContentType="application/vnd.openxmlformats-officedocument.presentationml.comment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6"/>
  </p:notesMasterIdLst>
  <p:sldIdLst>
    <p:sldId id="257" r:id="rId2"/>
    <p:sldId id="284" r:id="rId3"/>
    <p:sldId id="301" r:id="rId4"/>
    <p:sldId id="258" r:id="rId5"/>
    <p:sldId id="292" r:id="rId6"/>
    <p:sldId id="274" r:id="rId7"/>
    <p:sldId id="266" r:id="rId8"/>
    <p:sldId id="259" r:id="rId9"/>
    <p:sldId id="267" r:id="rId10"/>
    <p:sldId id="315" r:id="rId11"/>
    <p:sldId id="309" r:id="rId12"/>
    <p:sldId id="302" r:id="rId13"/>
    <p:sldId id="303" r:id="rId14"/>
    <p:sldId id="304" r:id="rId15"/>
    <p:sldId id="308" r:id="rId16"/>
    <p:sldId id="310" r:id="rId17"/>
    <p:sldId id="305" r:id="rId18"/>
    <p:sldId id="306" r:id="rId19"/>
    <p:sldId id="307" r:id="rId20"/>
    <p:sldId id="311" r:id="rId21"/>
    <p:sldId id="313" r:id="rId22"/>
    <p:sldId id="314" r:id="rId23"/>
    <p:sldId id="294" r:id="rId24"/>
    <p:sldId id="299" r:id="rId25"/>
    <p:sldId id="296" r:id="rId26"/>
    <p:sldId id="268" r:id="rId27"/>
    <p:sldId id="269" r:id="rId28"/>
    <p:sldId id="260" r:id="rId29"/>
    <p:sldId id="271" r:id="rId30"/>
    <p:sldId id="290" r:id="rId31"/>
    <p:sldId id="261" r:id="rId32"/>
    <p:sldId id="272" r:id="rId33"/>
    <p:sldId id="262" r:id="rId34"/>
    <p:sldId id="273" r:id="rId35"/>
    <p:sldId id="283" r:id="rId36"/>
    <p:sldId id="263" r:id="rId37"/>
    <p:sldId id="285" r:id="rId38"/>
    <p:sldId id="280" r:id="rId39"/>
    <p:sldId id="295" r:id="rId40"/>
    <p:sldId id="282" r:id="rId41"/>
    <p:sldId id="281" r:id="rId42"/>
    <p:sldId id="297" r:id="rId43"/>
    <p:sldId id="288" r:id="rId44"/>
    <p:sldId id="300"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icca Edmondson" initials="" lastIdx="3" clrIdx="0"/>
  <p:cmAuthor id="1" name="Monika Ardelt" initials="MA" lastIdx="1" clrIdx="1"/>
  <p:cmAuthor id="2" name="Michel Ferrari" initials="" lastIdx="0" clrIdx="2"/>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387" autoAdjust="0"/>
    <p:restoredTop sz="79275" autoAdjust="0"/>
  </p:normalViewPr>
  <p:slideViewPr>
    <p:cSldViewPr snapToGrid="0" snapToObjects="1">
      <p:cViewPr varScale="1">
        <p:scale>
          <a:sx n="81" d="100"/>
          <a:sy n="81" d="100"/>
        </p:scale>
        <p:origin x="-552"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notesMaster" Target="notesMasters/notesMaster1.xml"/><Relationship Id="rId47" Type="http://schemas.openxmlformats.org/officeDocument/2006/relationships/printerSettings" Target="printerSettings/printerSettings1.bin"/><Relationship Id="rId48" Type="http://schemas.openxmlformats.org/officeDocument/2006/relationships/commentAuthors" Target="commentAuthors.xml"/><Relationship Id="rId49" Type="http://schemas.openxmlformats.org/officeDocument/2006/relationships/presProps" Target="pres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viewProps" Target="viewProps.xml"/><Relationship Id="rId51" Type="http://schemas.openxmlformats.org/officeDocument/2006/relationships/theme" Target="theme/theme1.xml"/><Relationship Id="rId5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5-03-02T12:41:53.206" idx="1">
    <p:pos x="10" y="10"/>
    <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15-03-02T12:45:26.789" idx="2">
    <p:pos x="10" y="10"/>
    <p:text/>
  </p:cm>
  <p:cm authorId="0" dt="2015-03-02T12:45:32.385" idx="3">
    <p:pos x="146" y="146"/>
    <p:text/>
  </p:cm>
</p:cmLst>
</file>

<file path=ppt/comments/comment3.xml><?xml version="1.0" encoding="utf-8"?>
<p:cmLst xmlns:a="http://schemas.openxmlformats.org/drawingml/2006/main" xmlns:r="http://schemas.openxmlformats.org/officeDocument/2006/relationships" xmlns:p="http://schemas.openxmlformats.org/presentationml/2006/main">
  <p:cm authorId="1" dt="2015-03-02T22:16:15.761" idx="1">
    <p:pos x="-823" y="3754"/>
    <p:text>This is a bit confusing. Let's decide if we want to include 480 or 240 participants.</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41F939-AC14-A14D-A93C-6987067E5A00}" type="datetimeFigureOut">
              <a:rPr lang="en-US" smtClean="0"/>
              <a:t>3/14/15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FA8A53-94AA-2B44-BF0E-E2290B88842B}" type="slidenum">
              <a:rPr lang="en-US" smtClean="0"/>
              <a:t>‹#›</a:t>
            </a:fld>
            <a:endParaRPr lang="en-US"/>
          </a:p>
        </p:txBody>
      </p:sp>
    </p:spTree>
    <p:extLst>
      <p:ext uri="{BB962C8B-B14F-4D97-AF65-F5344CB8AC3E}">
        <p14:creationId xmlns:p14="http://schemas.microsoft.com/office/powerpoint/2010/main" val="224665052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 Id="rId3" Type="http://schemas.openxmlformats.org/officeDocument/2006/relationships/hyperlink" Target="http://www.marquette.edu/smvproject/grant-projects.php" TargetMode="Externa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 Id="rId3" Type="http://schemas.openxmlformats.org/officeDocument/2006/relationships/image" Target="../media/image1.png"/></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journals2.scholarsportal.info.myaccess.library.utoronto.ca/search?q=Stephen%20Joseph&amp;search_in=AUTHOR&amp;sub=" TargetMode="External"/><Relationship Id="rId4" Type="http://schemas.openxmlformats.org/officeDocument/2006/relationships/hyperlink" Target="http://journals2.scholarsportal.info.myaccess.library.utoronto.ca/search?q=Deborah%20DiDuca&amp;search_in=AUTHOR&amp;sub=" TargetMode="External"/><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You can see the other presentations at this link:</a:t>
            </a:r>
            <a:endParaRPr lang="en-CA"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hlinkClick r:id="rId3"/>
              </a:rPr>
              <a:t>http://www.marquette.edu/smvproject/grant-projects.php</a:t>
            </a:r>
            <a:r>
              <a:rPr lang="en-CA" dirty="0" smtClean="0">
                <a:effectLst/>
              </a:rPr>
              <a:t> </a:t>
            </a:r>
            <a:endParaRPr lang="en-US" dirty="0"/>
          </a:p>
        </p:txBody>
      </p:sp>
      <p:sp>
        <p:nvSpPr>
          <p:cNvPr id="4" name="Slide Number Placeholder 3"/>
          <p:cNvSpPr>
            <a:spLocks noGrp="1"/>
          </p:cNvSpPr>
          <p:nvPr>
            <p:ph type="sldNum" sz="quarter" idx="10"/>
          </p:nvPr>
        </p:nvSpPr>
        <p:spPr/>
        <p:txBody>
          <a:bodyPr/>
          <a:lstStyle/>
          <a:p>
            <a:fld id="{9AF3C3CC-EED3-174F-860B-5BE3BB3707B0}" type="slidenum">
              <a:rPr lang="en-US" smtClean="0"/>
              <a:t>1</a:t>
            </a:fld>
            <a:endParaRPr lang="en-US"/>
          </a:p>
        </p:txBody>
      </p:sp>
    </p:spTree>
    <p:extLst>
      <p:ext uri="{BB962C8B-B14F-4D97-AF65-F5344CB8AC3E}">
        <p14:creationId xmlns:p14="http://schemas.microsoft.com/office/powerpoint/2010/main" val="7937756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3300" dirty="0" smtClean="0"/>
              <a:t> </a:t>
            </a:r>
            <a:r>
              <a:rPr lang="en-US" sz="3300" b="1" dirty="0" smtClean="0"/>
              <a:t>our multidisciplinary</a:t>
            </a:r>
            <a:r>
              <a:rPr lang="en-US" sz="3300" b="1" baseline="0" dirty="0" smtClean="0"/>
              <a:t> team includes:</a:t>
            </a:r>
          </a:p>
          <a:p>
            <a:endParaRPr lang="en-US" sz="3300" b="1" baseline="0" dirty="0" smtClean="0"/>
          </a:p>
          <a:p>
            <a:r>
              <a:rPr lang="en-US" sz="3300" b="1" dirty="0" smtClean="0"/>
              <a:t>Social Scientists</a:t>
            </a:r>
          </a:p>
          <a:p>
            <a:pPr lvl="1"/>
            <a:r>
              <a:rPr lang="en-US" sz="2900" dirty="0" smtClean="0">
                <a:solidFill>
                  <a:srgbClr val="3366FF"/>
                </a:solidFill>
              </a:rPr>
              <a:t>Psychologists</a:t>
            </a:r>
            <a:r>
              <a:rPr lang="en-US" sz="2900" dirty="0" smtClean="0"/>
              <a:t> </a:t>
            </a:r>
          </a:p>
          <a:p>
            <a:pPr lvl="2"/>
            <a:r>
              <a:rPr lang="en-US" sz="2500" dirty="0" smtClean="0"/>
              <a:t>Michel Ferrari (Canada), </a:t>
            </a:r>
          </a:p>
          <a:p>
            <a:pPr lvl="2"/>
            <a:r>
              <a:rPr lang="en-US" sz="2500" dirty="0" err="1" smtClean="0"/>
              <a:t>Hyeyoung</a:t>
            </a:r>
            <a:r>
              <a:rPr lang="en-US" sz="2500" dirty="0" smtClean="0"/>
              <a:t> Bang (S. Korea), </a:t>
            </a:r>
          </a:p>
          <a:p>
            <a:pPr lvl="2"/>
            <a:r>
              <a:rPr lang="en-US" sz="2500" dirty="0" err="1" smtClean="0"/>
              <a:t>Kord</a:t>
            </a:r>
            <a:r>
              <a:rPr lang="en-US" sz="2500" dirty="0" smtClean="0"/>
              <a:t> </a:t>
            </a:r>
            <a:r>
              <a:rPr lang="en-US" sz="2500" dirty="0" err="1" smtClean="0"/>
              <a:t>Noghabi</a:t>
            </a:r>
            <a:r>
              <a:rPr lang="en-US" sz="2500" dirty="0" smtClean="0"/>
              <a:t> (Iran)</a:t>
            </a:r>
          </a:p>
          <a:p>
            <a:pPr lvl="1"/>
            <a:r>
              <a:rPr lang="en-US" sz="2900" dirty="0" smtClean="0"/>
              <a:t>a </a:t>
            </a:r>
            <a:r>
              <a:rPr lang="en-US" sz="2900" dirty="0" smtClean="0">
                <a:solidFill>
                  <a:srgbClr val="3366FF"/>
                </a:solidFill>
              </a:rPr>
              <a:t>sociologist</a:t>
            </a:r>
            <a:r>
              <a:rPr lang="en-US" sz="2900" dirty="0" smtClean="0"/>
              <a:t> - Monika </a:t>
            </a:r>
            <a:r>
              <a:rPr lang="en-US" sz="2900" dirty="0" err="1" smtClean="0"/>
              <a:t>Ardelt</a:t>
            </a:r>
            <a:r>
              <a:rPr lang="en-US" sz="2900" dirty="0" smtClean="0"/>
              <a:t> (Germany/U.S.) </a:t>
            </a:r>
          </a:p>
          <a:p>
            <a:pPr lvl="1"/>
            <a:r>
              <a:rPr lang="en-US" sz="2900" dirty="0" smtClean="0"/>
              <a:t>a </a:t>
            </a:r>
            <a:r>
              <a:rPr lang="en-US" sz="2900" dirty="0" smtClean="0">
                <a:solidFill>
                  <a:srgbClr val="3366FF"/>
                </a:solidFill>
              </a:rPr>
              <a:t>political scientist / ethnographer </a:t>
            </a:r>
            <a:r>
              <a:rPr lang="en-US" sz="2900" dirty="0" smtClean="0"/>
              <a:t>- </a:t>
            </a:r>
            <a:r>
              <a:rPr lang="en-US" sz="2900" dirty="0" err="1" smtClean="0"/>
              <a:t>Ricca</a:t>
            </a:r>
            <a:r>
              <a:rPr lang="en-US" sz="2900" dirty="0" smtClean="0"/>
              <a:t> Edmondson (UK / Ireland) </a:t>
            </a:r>
          </a:p>
          <a:p>
            <a:pPr lvl="1"/>
            <a:r>
              <a:rPr lang="en-US" sz="2900" dirty="0" smtClean="0"/>
              <a:t>a </a:t>
            </a:r>
            <a:r>
              <a:rPr lang="en-US" sz="2900" dirty="0" smtClean="0">
                <a:solidFill>
                  <a:srgbClr val="3366FF"/>
                </a:solidFill>
              </a:rPr>
              <a:t>cognitive scientist </a:t>
            </a:r>
            <a:r>
              <a:rPr lang="en-US" sz="2900" dirty="0" smtClean="0"/>
              <a:t>- Michael Connell (U.S.)</a:t>
            </a:r>
          </a:p>
          <a:p>
            <a:r>
              <a:rPr lang="en-US" sz="3300" b="1" dirty="0" smtClean="0"/>
              <a:t>Humanists </a:t>
            </a:r>
          </a:p>
          <a:p>
            <a:pPr lvl="1"/>
            <a:r>
              <a:rPr lang="en-US" sz="2900" dirty="0" smtClean="0"/>
              <a:t>a </a:t>
            </a:r>
            <a:r>
              <a:rPr lang="en-US" sz="2900" dirty="0" smtClean="0">
                <a:solidFill>
                  <a:srgbClr val="3366FF"/>
                </a:solidFill>
              </a:rPr>
              <a:t>Christian theologian </a:t>
            </a:r>
            <a:r>
              <a:rPr lang="en-US" sz="2900" dirty="0" smtClean="0"/>
              <a:t>- Gilles </a:t>
            </a:r>
            <a:r>
              <a:rPr lang="en-US" sz="2900" dirty="0" err="1" smtClean="0"/>
              <a:t>Mongeau</a:t>
            </a:r>
            <a:r>
              <a:rPr lang="en-US" sz="2900" dirty="0" smtClean="0"/>
              <a:t>, S.J. (Canada) </a:t>
            </a:r>
          </a:p>
          <a:p>
            <a:pPr lvl="1"/>
            <a:r>
              <a:rPr lang="en-US" sz="2900" dirty="0" smtClean="0"/>
              <a:t>a </a:t>
            </a:r>
            <a:r>
              <a:rPr lang="en-US" sz="2900" dirty="0" smtClean="0">
                <a:solidFill>
                  <a:srgbClr val="3366FF"/>
                </a:solidFill>
              </a:rPr>
              <a:t>philosopher</a:t>
            </a:r>
            <a:r>
              <a:rPr lang="en-US" sz="2900" dirty="0" smtClean="0"/>
              <a:t> - John </a:t>
            </a:r>
            <a:r>
              <a:rPr lang="en-US" sz="2900" dirty="0" err="1" smtClean="0"/>
              <a:t>Vervaeke</a:t>
            </a:r>
            <a:r>
              <a:rPr lang="en-US" sz="2900" dirty="0" smtClean="0"/>
              <a:t> (Canada) </a:t>
            </a:r>
          </a:p>
        </p:txBody>
      </p:sp>
      <p:sp>
        <p:nvSpPr>
          <p:cNvPr id="4" name="Slide Number Placeholder 3"/>
          <p:cNvSpPr>
            <a:spLocks noGrp="1"/>
          </p:cNvSpPr>
          <p:nvPr>
            <p:ph type="sldNum" sz="quarter" idx="10"/>
          </p:nvPr>
        </p:nvSpPr>
        <p:spPr/>
        <p:txBody>
          <a:bodyPr/>
          <a:lstStyle/>
          <a:p>
            <a:fld id="{A0FA8A53-94AA-2B44-BF0E-E2290B88842B}" type="slidenum">
              <a:rPr lang="en-US" smtClean="0"/>
              <a:t>3</a:t>
            </a:fld>
            <a:endParaRPr lang="en-US"/>
          </a:p>
        </p:txBody>
      </p:sp>
    </p:spTree>
    <p:extLst>
      <p:ext uri="{BB962C8B-B14F-4D97-AF65-F5344CB8AC3E}">
        <p14:creationId xmlns:p14="http://schemas.microsoft.com/office/powerpoint/2010/main" val="38981447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600" dirty="0" smtClean="0"/>
              <a:t>Provide a brief overview of</a:t>
            </a:r>
            <a:r>
              <a:rPr lang="en-US" sz="2000" dirty="0" smtClean="0"/>
              <a:t> </a:t>
            </a:r>
            <a:r>
              <a:rPr lang="en-US" sz="1600" dirty="0" smtClean="0"/>
              <a:t>your project, including:</a:t>
            </a:r>
            <a:endParaRPr lang="en-CA" sz="1600" dirty="0" smtClean="0"/>
          </a:p>
          <a:p>
            <a:pPr lvl="1"/>
            <a:r>
              <a:rPr lang="en-US" sz="1400" dirty="0" smtClean="0"/>
              <a:t>the research questions that motivate it, </a:t>
            </a:r>
            <a:endParaRPr lang="en-CA" sz="1400" dirty="0" smtClean="0"/>
          </a:p>
          <a:p>
            <a:pPr lvl="1"/>
            <a:r>
              <a:rPr lang="en-US" sz="1400" dirty="0" smtClean="0"/>
              <a:t>the specific goals you are</a:t>
            </a:r>
            <a:r>
              <a:rPr lang="en-US" sz="1800" dirty="0" smtClean="0"/>
              <a:t> </a:t>
            </a:r>
            <a:r>
              <a:rPr lang="en-US" sz="1400" dirty="0" smtClean="0"/>
              <a:t>aiming to achieve, </a:t>
            </a:r>
            <a:endParaRPr lang="en-CA" sz="1400" dirty="0" smtClean="0"/>
          </a:p>
          <a:p>
            <a:endParaRPr lang="en-US" sz="1600" dirty="0" smtClean="0"/>
          </a:p>
          <a:p>
            <a:r>
              <a:rPr lang="en-US" sz="1600" dirty="0" smtClean="0"/>
              <a:t>why the project is worth doing (</a:t>
            </a:r>
            <a:r>
              <a:rPr lang="en-US" sz="1400" dirty="0" smtClean="0"/>
              <a:t>Why it matters)</a:t>
            </a:r>
          </a:p>
          <a:p>
            <a:pPr lvl="1"/>
            <a:r>
              <a:rPr lang="en-US" sz="1400" b="1" i="1" dirty="0" smtClean="0"/>
              <a:t>What make our project stand out</a:t>
            </a:r>
            <a:r>
              <a:rPr lang="en-US" sz="1400" dirty="0" smtClean="0"/>
              <a:t> </a:t>
            </a:r>
          </a:p>
          <a:p>
            <a:pPr lvl="2"/>
            <a:r>
              <a:rPr lang="en-US" sz="1200" dirty="0" smtClean="0"/>
              <a:t>What is new about it? </a:t>
            </a:r>
          </a:p>
          <a:p>
            <a:pPr lvl="2"/>
            <a:endParaRPr lang="en-US" sz="1200" dirty="0" smtClean="0"/>
          </a:p>
          <a:p>
            <a:r>
              <a:rPr lang="en-US" dirty="0" smtClean="0"/>
              <a:t>Unpack these ideas (self-</a:t>
            </a:r>
            <a:r>
              <a:rPr lang="en-US" dirty="0" err="1" smtClean="0"/>
              <a:t>trtanscendence</a:t>
            </a:r>
            <a:r>
              <a:rPr lang="en-US" dirty="0" smtClean="0"/>
              <a:t>) connecting wisdom to virtue etc.</a:t>
            </a:r>
          </a:p>
          <a:p>
            <a:r>
              <a:rPr lang="en-US" dirty="0" smtClean="0"/>
              <a:t>What do we mean by wisdom? What is it and why is it relevant: Broadly Aristotelian approach that has been adopted by the scientific approach to</a:t>
            </a:r>
            <a:r>
              <a:rPr lang="en-US" baseline="0" dirty="0" smtClean="0"/>
              <a:t> the empirical study of wisdom.</a:t>
            </a:r>
          </a:p>
          <a:p>
            <a:endParaRPr lang="en-US" baseline="0" dirty="0" smtClean="0"/>
          </a:p>
          <a:p>
            <a:r>
              <a:rPr lang="en-US" baseline="0" dirty="0" smtClean="0"/>
              <a:t>Less text—skeleton and put text in notes.</a:t>
            </a:r>
          </a:p>
          <a:p>
            <a:endParaRPr lang="en-US" baseline="0" dirty="0" smtClean="0"/>
          </a:p>
          <a:p>
            <a:r>
              <a:rPr lang="en-US" dirty="0" smtClean="0"/>
              <a:t>Interesting</a:t>
            </a:r>
          </a:p>
          <a:p>
            <a:r>
              <a:rPr lang="en-US" dirty="0" smtClean="0"/>
              <a:t>2 motivations: halt temptation, improve self (prevent</a:t>
            </a:r>
            <a:r>
              <a:rPr lang="en-US" baseline="0" dirty="0" smtClean="0"/>
              <a:t> vs. promote)</a:t>
            </a:r>
          </a:p>
          <a:p>
            <a:endParaRPr lang="en-US" baseline="0" dirty="0" smtClean="0"/>
          </a:p>
          <a:p>
            <a:r>
              <a:rPr lang="en-US" baseline="0" dirty="0" smtClean="0"/>
              <a:t>Why different ages? </a:t>
            </a:r>
            <a:r>
              <a:rPr lang="en-US" baseline="0" dirty="0" err="1" smtClean="0"/>
              <a:t>Generativity</a:t>
            </a:r>
            <a:r>
              <a:rPr lang="en-US" baseline="0" dirty="0" smtClean="0"/>
              <a:t>; life tasks (</a:t>
            </a:r>
            <a:r>
              <a:rPr lang="en-US" baseline="0" dirty="0" err="1" smtClean="0"/>
              <a:t>Eriksonian</a:t>
            </a:r>
            <a:r>
              <a:rPr lang="en-US" baseline="0" dirty="0" smtClean="0"/>
              <a:t> idea of wisdom </a:t>
            </a:r>
            <a:r>
              <a:rPr lang="en-US" baseline="0" dirty="0" err="1" smtClean="0"/>
              <a:t>asa</a:t>
            </a:r>
            <a:r>
              <a:rPr lang="en-US" baseline="0" dirty="0" smtClean="0"/>
              <a:t> task of old age (But </a:t>
            </a:r>
            <a:r>
              <a:rPr lang="en-US" baseline="0" dirty="0" err="1" smtClean="0"/>
              <a:t>baltes</a:t>
            </a:r>
            <a:r>
              <a:rPr lang="en-US" baseline="0" dirty="0" smtClean="0"/>
              <a:t> says no difference): Why important? </a:t>
            </a:r>
          </a:p>
          <a:p>
            <a:r>
              <a:rPr lang="en-US" baseline="0" dirty="0" smtClean="0"/>
              <a:t>Good to nominate people: Not psychologists, just nominated as wise (ask people in study 1 to nominate wiser </a:t>
            </a:r>
            <a:r>
              <a:rPr lang="en-US" baseline="0" dirty="0" err="1" smtClean="0"/>
              <a:t>peoplethey</a:t>
            </a:r>
            <a:r>
              <a:rPr lang="en-US" baseline="0" dirty="0" smtClean="0"/>
              <a:t> know.</a:t>
            </a:r>
          </a:p>
          <a:p>
            <a:pPr lvl="2"/>
            <a:endParaRPr lang="en-US" sz="1200" dirty="0" smtClean="0"/>
          </a:p>
          <a:p>
            <a:pPr lvl="2"/>
            <a:r>
              <a:rPr lang="en-US" sz="1200" dirty="0" smtClean="0"/>
              <a:t>How is it innovative?</a:t>
            </a:r>
            <a:r>
              <a:rPr lang="en-CA" sz="1200" dirty="0" smtClean="0">
                <a:effectLst/>
              </a:rPr>
              <a:t> </a:t>
            </a:r>
          </a:p>
          <a:p>
            <a:pPr lvl="2"/>
            <a:endParaRPr lang="en-CA" sz="1200" dirty="0" smtClean="0">
              <a:effectLst/>
            </a:endParaRPr>
          </a:p>
          <a:p>
            <a:pPr lvl="2"/>
            <a:endParaRPr lang="en-CA" sz="1200" dirty="0" smtClean="0">
              <a:effectLst/>
            </a:endParaRPr>
          </a:p>
        </p:txBody>
      </p:sp>
      <p:sp>
        <p:nvSpPr>
          <p:cNvPr id="4" name="Slide Number Placeholder 3"/>
          <p:cNvSpPr>
            <a:spLocks noGrp="1"/>
          </p:cNvSpPr>
          <p:nvPr>
            <p:ph type="sldNum" sz="quarter" idx="10"/>
          </p:nvPr>
        </p:nvSpPr>
        <p:spPr/>
        <p:txBody>
          <a:bodyPr/>
          <a:lstStyle/>
          <a:p>
            <a:fld id="{A0FA8A53-94AA-2B44-BF0E-E2290B88842B}" type="slidenum">
              <a:rPr lang="en-US" smtClean="0"/>
              <a:t>4</a:t>
            </a:fld>
            <a:endParaRPr lang="en-US"/>
          </a:p>
        </p:txBody>
      </p:sp>
    </p:spTree>
    <p:extLst>
      <p:ext uri="{BB962C8B-B14F-4D97-AF65-F5344CB8AC3E}">
        <p14:creationId xmlns:p14="http://schemas.microsoft.com/office/powerpoint/2010/main" val="4158125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p:cNvSpPr>
          <p:nvPr>
            <p:ph type="sldImg"/>
          </p:nvPr>
        </p:nvSpPr>
        <p:spPr>
          <a:ln/>
        </p:spPr>
      </p:sp>
      <p:sp>
        <p:nvSpPr>
          <p:cNvPr id="3" name="Notes Placeholder 2"/>
          <p:cNvSpPr>
            <a:spLocks noGrp="1"/>
          </p:cNvSpPr>
          <p:nvPr>
            <p:ph type="body" idx="1"/>
          </p:nvPr>
        </p:nvSpPr>
        <p:spPr/>
        <p:txBody>
          <a:bodyPr/>
          <a:lstStyle/>
          <a:p>
            <a:pPr>
              <a:spcBef>
                <a:spcPct val="0"/>
              </a:spcBef>
              <a:buBlip>
                <a:blip r:embed="rId3"/>
              </a:buBlip>
              <a:defRPr/>
            </a:pPr>
            <a:r>
              <a:rPr lang="en-US" sz="2400" b="1" dirty="0" smtClean="0">
                <a:solidFill>
                  <a:srgbClr val="3366FF"/>
                </a:solidFill>
                <a:latin typeface="+mn-lt"/>
                <a:cs typeface="Calibri"/>
              </a:rPr>
              <a:t>THESIS: Wisdom can act as a key factor in motivating the self to virtue </a:t>
            </a:r>
          </a:p>
          <a:p>
            <a:pPr lvl="1">
              <a:spcBef>
                <a:spcPct val="0"/>
              </a:spcBef>
              <a:buBlip>
                <a:blip r:embed="rId3"/>
              </a:buBlip>
              <a:defRPr/>
            </a:pPr>
            <a:r>
              <a:rPr lang="en-US" sz="1800" b="1" dirty="0" smtClean="0">
                <a:solidFill>
                  <a:srgbClr val="3366FF"/>
                </a:solidFill>
                <a:latin typeface="+mn-lt"/>
                <a:cs typeface="Calibri"/>
              </a:rPr>
              <a:t>it is itself a virtue, and marshals other virtues</a:t>
            </a:r>
          </a:p>
          <a:p>
            <a:pPr>
              <a:spcBef>
                <a:spcPct val="0"/>
              </a:spcBef>
              <a:buBlip>
                <a:blip r:embed="rId3"/>
              </a:buBlip>
              <a:defRPr/>
            </a:pPr>
            <a:r>
              <a:rPr lang="en-US" sz="2400" b="1" dirty="0" smtClean="0">
                <a:latin typeface="+mn-lt"/>
                <a:ea typeface="ヒラギノ明朝 ProN W3" charset="0"/>
                <a:cs typeface="Calibri"/>
              </a:rPr>
              <a:t>What is Wisdom? Two Wisdom Traditions</a:t>
            </a:r>
          </a:p>
          <a:p>
            <a:pPr lvl="1">
              <a:spcBef>
                <a:spcPct val="0"/>
              </a:spcBef>
              <a:buFontTx/>
              <a:buBlip>
                <a:blip r:embed="rId3"/>
              </a:buBlip>
              <a:defRPr/>
            </a:pPr>
            <a:r>
              <a:rPr lang="en-US" sz="1800" b="1" i="1" dirty="0" smtClean="0">
                <a:latin typeface="+mn-lt"/>
                <a:ea typeface="ヒラギノ明朝 ProN W3" charset="0"/>
                <a:cs typeface="Calibri"/>
              </a:rPr>
              <a:t>1. Theoretical-Contemplative Wisdom</a:t>
            </a:r>
            <a:r>
              <a:rPr lang="en-US" sz="1800" dirty="0" smtClean="0">
                <a:latin typeface="+mn-lt"/>
                <a:ea typeface="ヒラギノ明朝 ProN W3" charset="0"/>
                <a:cs typeface="Calibri"/>
              </a:rPr>
              <a:t> </a:t>
            </a:r>
          </a:p>
          <a:p>
            <a:pPr lvl="2">
              <a:spcBef>
                <a:spcPct val="0"/>
              </a:spcBef>
              <a:buFontTx/>
              <a:buBlip>
                <a:blip r:embed="rId3"/>
              </a:buBlip>
              <a:defRPr/>
            </a:pPr>
            <a:r>
              <a:rPr lang="en-US" sz="1800" dirty="0" smtClean="0">
                <a:solidFill>
                  <a:srgbClr val="0000FF"/>
                </a:solidFill>
                <a:latin typeface="+mn-lt"/>
                <a:ea typeface="ヒラギノ明朝 ProN W3" charset="0"/>
                <a:cs typeface="Calibri"/>
              </a:rPr>
              <a:t>Wisdom is a </a:t>
            </a:r>
            <a:r>
              <a:rPr lang="en-US" sz="1800" i="1" dirty="0" smtClean="0">
                <a:solidFill>
                  <a:srgbClr val="0000FF"/>
                </a:solidFill>
                <a:latin typeface="+mn-lt"/>
                <a:ea typeface="ヒラギノ明朝 ProN W3" charset="0"/>
                <a:cs typeface="Calibri"/>
              </a:rPr>
              <a:t>self-transcendent understanding</a:t>
            </a:r>
            <a:r>
              <a:rPr lang="en-US" sz="1800" dirty="0" smtClean="0">
                <a:solidFill>
                  <a:srgbClr val="0000FF"/>
                </a:solidFill>
                <a:latin typeface="+mn-lt"/>
                <a:ea typeface="ヒラギノ明朝 ProN W3" charset="0"/>
                <a:cs typeface="Calibri"/>
              </a:rPr>
              <a:t> of ultimate patterns </a:t>
            </a:r>
            <a:r>
              <a:rPr lang="en-US" sz="1800" dirty="0" smtClean="0">
                <a:latin typeface="+mn-lt"/>
                <a:ea typeface="ヒラギノ明朝 ProN W3" charset="0"/>
                <a:cs typeface="Calibri"/>
              </a:rPr>
              <a:t>that govern the human world, </a:t>
            </a:r>
          </a:p>
          <a:p>
            <a:pPr marL="1421572" lvl="3">
              <a:spcBef>
                <a:spcPts val="352"/>
              </a:spcBef>
              <a:buBlip>
                <a:blip r:embed="rId3"/>
              </a:buBlip>
              <a:defRPr/>
            </a:pPr>
            <a:r>
              <a:rPr lang="en-US" sz="1800" dirty="0" smtClean="0">
                <a:latin typeface="+mn-lt"/>
                <a:ea typeface="ヒラギノ明朝 ProN W3" charset="0"/>
                <a:cs typeface="Calibri"/>
              </a:rPr>
              <a:t>Conveyed through proverbs and maxims. (Hebrew </a:t>
            </a:r>
            <a:r>
              <a:rPr lang="en-US" sz="1800" i="1" dirty="0" err="1" smtClean="0">
                <a:latin typeface="+mn-lt"/>
                <a:ea typeface="ヒラギノ明朝 ProN W3" charset="0"/>
                <a:cs typeface="Calibri"/>
              </a:rPr>
              <a:t>hochma</a:t>
            </a:r>
            <a:r>
              <a:rPr lang="en-US" sz="1800" dirty="0" smtClean="0">
                <a:latin typeface="+mn-lt"/>
                <a:ea typeface="ヒラギノ明朝 ProN W3" charset="0"/>
                <a:cs typeface="Calibri"/>
              </a:rPr>
              <a:t>; Aristotle</a:t>
            </a:r>
            <a:r>
              <a:rPr lang="ja-JP" altLang="en-US" sz="1800" dirty="0" smtClean="0">
                <a:latin typeface="+mn-lt"/>
                <a:ea typeface="ヒラギノ明朝 ProN W3" charset="0"/>
                <a:cs typeface="Calibri"/>
              </a:rPr>
              <a:t>’</a:t>
            </a:r>
            <a:r>
              <a:rPr lang="en-US" altLang="ja-JP" sz="1800" dirty="0" smtClean="0">
                <a:latin typeface="+mn-lt"/>
                <a:ea typeface="ヒラギノ明朝 ProN W3" charset="0"/>
                <a:cs typeface="Calibri"/>
              </a:rPr>
              <a:t>s </a:t>
            </a:r>
            <a:r>
              <a:rPr lang="en-US" altLang="ja-JP" sz="1800" i="1" dirty="0" err="1" smtClean="0">
                <a:latin typeface="+mn-lt"/>
                <a:ea typeface="ヒラギノ明朝 ProN W3" charset="0"/>
                <a:cs typeface="Calibri"/>
              </a:rPr>
              <a:t>sophia</a:t>
            </a:r>
            <a:r>
              <a:rPr lang="en-US" altLang="ja-JP" sz="1800" dirty="0" smtClean="0">
                <a:latin typeface="+mn-lt"/>
                <a:ea typeface="ヒラギノ明朝 ProN W3" charset="0"/>
                <a:cs typeface="Calibri"/>
              </a:rPr>
              <a:t>)</a:t>
            </a:r>
          </a:p>
          <a:p>
            <a:pPr marL="1421572" lvl="3">
              <a:spcBef>
                <a:spcPts val="352"/>
              </a:spcBef>
              <a:buBlip>
                <a:blip r:embed="rId3"/>
              </a:buBlip>
              <a:defRPr/>
            </a:pPr>
            <a:r>
              <a:rPr lang="en-US" sz="1600" dirty="0" smtClean="0">
                <a:latin typeface="+mn-lt"/>
                <a:ea typeface="ヒラギノ明朝 ProN W3" charset="0"/>
                <a:cs typeface="Calibri"/>
              </a:rPr>
              <a:t>God is said to have created the world “with </a:t>
            </a:r>
            <a:r>
              <a:rPr lang="sk-SK" sz="1600" i="1" dirty="0" smtClean="0">
                <a:latin typeface="+mn-lt"/>
                <a:ea typeface="ヒラギノ明朝 ProN W3" charset="0"/>
                <a:cs typeface="Calibri"/>
              </a:rPr>
              <a:t>wisdom</a:t>
            </a:r>
            <a:r>
              <a:rPr lang="sk-SK" sz="1600" dirty="0" smtClean="0">
                <a:latin typeface="+mn-lt"/>
                <a:ea typeface="ヒラギノ明朝 ProN W3" charset="0"/>
                <a:cs typeface="Calibri"/>
              </a:rPr>
              <a:t>” (Prov 3:19, Ps 92:6, 104:24)</a:t>
            </a:r>
            <a:endParaRPr lang="en-US" altLang="ja-JP" sz="1600" dirty="0" smtClean="0">
              <a:latin typeface="+mn-lt"/>
              <a:ea typeface="ヒラギノ明朝 ProN W3" charset="0"/>
              <a:cs typeface="Calibri"/>
            </a:endParaRPr>
          </a:p>
          <a:p>
            <a:pPr marL="775084" lvl="1">
              <a:spcBef>
                <a:spcPts val="352"/>
              </a:spcBef>
              <a:buBlip>
                <a:blip r:embed="rId3"/>
              </a:buBlip>
              <a:defRPr/>
            </a:pPr>
            <a:r>
              <a:rPr lang="en-US" sz="1800" b="1" i="1" dirty="0" smtClean="0">
                <a:latin typeface="+mn-lt"/>
                <a:ea typeface="ヒラギノ明朝 ProN W3" charset="0"/>
                <a:cs typeface="Calibri"/>
              </a:rPr>
              <a:t>2. </a:t>
            </a:r>
            <a:r>
              <a:rPr lang="en-US" altLang="ja-JP" sz="1800" b="1" i="1" dirty="0" smtClean="0">
                <a:latin typeface="+mn-lt"/>
                <a:ea typeface="ヒラギノ明朝 ProN W3" charset="0"/>
                <a:cs typeface="Calibri"/>
              </a:rPr>
              <a:t>Personal </a:t>
            </a:r>
            <a:r>
              <a:rPr lang="ja-JP" altLang="en-US" sz="1800" b="1" i="1" dirty="0" smtClean="0">
                <a:latin typeface="+mn-lt"/>
                <a:ea typeface="ヒラギノ明朝 ProN W3" charset="0"/>
                <a:cs typeface="Calibri"/>
              </a:rPr>
              <a:t>‘</a:t>
            </a:r>
            <a:r>
              <a:rPr lang="en-US" altLang="ja-JP" sz="1800" b="1" i="1" dirty="0" smtClean="0">
                <a:latin typeface="+mn-lt"/>
                <a:ea typeface="ヒラギノ明朝 ProN W3" charset="0"/>
                <a:cs typeface="Calibri"/>
              </a:rPr>
              <a:t>Storied’ Wisdom </a:t>
            </a:r>
            <a:r>
              <a:rPr lang="en-US" sz="1800" dirty="0" smtClean="0">
                <a:latin typeface="+mn-lt"/>
                <a:ea typeface="ヒラギノ明朝 ProN W3" charset="0"/>
                <a:cs typeface="Calibri"/>
              </a:rPr>
              <a:t>(Aristotle</a:t>
            </a:r>
            <a:r>
              <a:rPr lang="ja-JP" altLang="en-US" sz="1800" dirty="0" smtClean="0">
                <a:latin typeface="+mn-lt"/>
                <a:ea typeface="ヒラギノ明朝 ProN W3" charset="0"/>
                <a:cs typeface="Calibri"/>
              </a:rPr>
              <a:t>’</a:t>
            </a:r>
            <a:r>
              <a:rPr lang="en-US" altLang="ja-JP" sz="1800" dirty="0" smtClean="0">
                <a:latin typeface="+mn-lt"/>
                <a:ea typeface="ヒラギノ明朝 ProN W3" charset="0"/>
                <a:cs typeface="Calibri"/>
              </a:rPr>
              <a:t>s </a:t>
            </a:r>
            <a:r>
              <a:rPr lang="ja-JP" altLang="en-US" sz="1800" dirty="0" smtClean="0">
                <a:latin typeface="+mn-lt"/>
                <a:ea typeface="ヒラギノ明朝 ProN W3" charset="0"/>
                <a:cs typeface="Calibri"/>
              </a:rPr>
              <a:t>‘</a:t>
            </a:r>
            <a:r>
              <a:rPr lang="en-US" altLang="ja-JP" sz="1800" dirty="0" err="1" smtClean="0">
                <a:latin typeface="+mn-lt"/>
                <a:ea typeface="ヒラギノ明朝 ProN W3" charset="0"/>
                <a:cs typeface="Calibri"/>
              </a:rPr>
              <a:t>phronesis</a:t>
            </a:r>
            <a:r>
              <a:rPr lang="ja-JP" altLang="en-US" sz="1800" dirty="0" smtClean="0">
                <a:latin typeface="+mn-lt"/>
                <a:ea typeface="ヒラギノ明朝 ProN W3" charset="0"/>
                <a:cs typeface="Calibri"/>
              </a:rPr>
              <a:t>’</a:t>
            </a:r>
            <a:r>
              <a:rPr lang="en-US" altLang="ja-JP" sz="1800" dirty="0" smtClean="0">
                <a:latin typeface="+mn-lt"/>
                <a:ea typeface="ヒラギノ明朝 ProN W3" charset="0"/>
                <a:cs typeface="Calibri"/>
              </a:rPr>
              <a:t>)</a:t>
            </a:r>
          </a:p>
          <a:p>
            <a:pPr marL="1051894" lvl="2">
              <a:spcBef>
                <a:spcPts val="352"/>
              </a:spcBef>
              <a:buBlip>
                <a:blip r:embed="rId3"/>
              </a:buBlip>
              <a:defRPr/>
            </a:pPr>
            <a:r>
              <a:rPr lang="en-US" sz="1800" dirty="0" smtClean="0">
                <a:solidFill>
                  <a:srgbClr val="0000FF"/>
                </a:solidFill>
                <a:latin typeface="+mn-lt"/>
                <a:ea typeface="ヒラギノ明朝 ProN W3" charset="0"/>
                <a:cs typeface="Calibri"/>
              </a:rPr>
              <a:t>Wisdom is the </a:t>
            </a:r>
            <a:r>
              <a:rPr lang="ja-JP" altLang="en-US" sz="1800" dirty="0" smtClean="0">
                <a:solidFill>
                  <a:srgbClr val="0000FF"/>
                </a:solidFill>
                <a:latin typeface="+mn-lt"/>
                <a:ea typeface="ヒラギノ明朝 ProN W3" charset="0"/>
                <a:cs typeface="Calibri"/>
              </a:rPr>
              <a:t>‘</a:t>
            </a:r>
            <a:r>
              <a:rPr lang="en-US" altLang="ja-JP" sz="1800" i="1" dirty="0" smtClean="0">
                <a:solidFill>
                  <a:srgbClr val="0000FF"/>
                </a:solidFill>
                <a:latin typeface="+mn-lt"/>
                <a:ea typeface="ヒラギノ明朝 ProN W3" charset="0"/>
                <a:cs typeface="Calibri"/>
              </a:rPr>
              <a:t>art of living</a:t>
            </a:r>
            <a:r>
              <a:rPr lang="ja-JP" altLang="en-US" sz="1800" dirty="0" smtClean="0">
                <a:solidFill>
                  <a:srgbClr val="0000FF"/>
                </a:solidFill>
                <a:latin typeface="+mn-lt"/>
                <a:ea typeface="ヒラギノ明朝 ProN W3" charset="0"/>
                <a:cs typeface="Calibri"/>
              </a:rPr>
              <a:t>’</a:t>
            </a:r>
            <a:r>
              <a:rPr lang="en-US" altLang="ja-JP" sz="1800" dirty="0" smtClean="0">
                <a:solidFill>
                  <a:srgbClr val="0000FF"/>
                </a:solidFill>
                <a:latin typeface="+mn-lt"/>
                <a:ea typeface="ヒラギノ明朝 ProN W3" charset="0"/>
                <a:cs typeface="Calibri"/>
              </a:rPr>
              <a:t> an ideal human life</a:t>
            </a:r>
            <a:r>
              <a:rPr lang="en-US" altLang="ja-JP" sz="1800" dirty="0" smtClean="0">
                <a:latin typeface="+mn-lt"/>
                <a:ea typeface="ヒラギノ明朝 ProN W3" charset="0"/>
                <a:cs typeface="Calibri"/>
              </a:rPr>
              <a:t>, through</a:t>
            </a:r>
          </a:p>
          <a:p>
            <a:pPr marL="1421572" lvl="3">
              <a:spcBef>
                <a:spcPts val="352"/>
              </a:spcBef>
              <a:buBlip>
                <a:blip r:embed="rId3"/>
              </a:buBlip>
              <a:defRPr/>
            </a:pPr>
            <a:r>
              <a:rPr lang="en-US" sz="1800" i="1" dirty="0" smtClean="0">
                <a:latin typeface="+mn-lt"/>
                <a:ea typeface="ヒラギノ明朝 ProN W3" charset="0"/>
                <a:cs typeface="Calibri"/>
              </a:rPr>
              <a:t>interpretative</a:t>
            </a:r>
            <a:r>
              <a:rPr lang="en-US" sz="1800" dirty="0" smtClean="0">
                <a:latin typeface="+mn-lt"/>
                <a:ea typeface="ヒラギノ明朝 ProN W3" charset="0"/>
                <a:cs typeface="Calibri"/>
              </a:rPr>
              <a:t> </a:t>
            </a:r>
            <a:r>
              <a:rPr lang="en-US" sz="1800" i="1" dirty="0" smtClean="0">
                <a:latin typeface="+mn-lt"/>
                <a:ea typeface="ヒラギノ明朝 ProN W3" charset="0"/>
                <a:cs typeface="Calibri"/>
              </a:rPr>
              <a:t>knowledge</a:t>
            </a:r>
            <a:r>
              <a:rPr lang="en-US" sz="1800" dirty="0" smtClean="0">
                <a:latin typeface="+mn-lt"/>
                <a:ea typeface="ヒラギノ明朝 ProN W3" charset="0"/>
                <a:cs typeface="Calibri"/>
              </a:rPr>
              <a:t> gained from examining one’s life story</a:t>
            </a:r>
          </a:p>
          <a:p>
            <a:pPr marL="1421572" lvl="3">
              <a:spcBef>
                <a:spcPts val="352"/>
              </a:spcBef>
              <a:buBlip>
                <a:blip r:embed="rId3"/>
              </a:buBlip>
              <a:defRPr/>
            </a:pPr>
            <a:r>
              <a:rPr lang="en-US" sz="1800" dirty="0" smtClean="0">
                <a:latin typeface="+mn-lt"/>
                <a:ea typeface="ヒラギノ明朝 ProN W3" charset="0"/>
                <a:cs typeface="Calibri"/>
              </a:rPr>
              <a:t>and </a:t>
            </a:r>
            <a:r>
              <a:rPr lang="en-US" sz="1800" i="1" dirty="0" smtClean="0">
                <a:latin typeface="+mn-lt"/>
                <a:ea typeface="ヒラギノ明朝 ProN W3" charset="0"/>
                <a:cs typeface="Calibri"/>
              </a:rPr>
              <a:t>sound</a:t>
            </a:r>
            <a:r>
              <a:rPr lang="en-US" sz="1800" dirty="0" smtClean="0">
                <a:latin typeface="+mn-lt"/>
                <a:ea typeface="ヒラギノ明朝 ProN W3" charset="0"/>
                <a:cs typeface="Calibri"/>
              </a:rPr>
              <a:t> </a:t>
            </a:r>
            <a:r>
              <a:rPr lang="en-US" sz="1800" i="1" dirty="0" smtClean="0">
                <a:latin typeface="+mn-lt"/>
                <a:ea typeface="ヒラギノ明朝 ProN W3" charset="0"/>
                <a:cs typeface="Calibri"/>
              </a:rPr>
              <a:t>judgment</a:t>
            </a:r>
            <a:r>
              <a:rPr lang="en-US" sz="1800" dirty="0" smtClean="0">
                <a:latin typeface="+mn-lt"/>
                <a:ea typeface="ヒラギノ明朝 ProN W3" charset="0"/>
                <a:cs typeface="Calibri"/>
              </a:rPr>
              <a:t> about how to act virtuously in particular situations. </a:t>
            </a:r>
          </a:p>
          <a:p>
            <a:pPr marL="171450" indent="-171450">
              <a:buFont typeface="Arial"/>
              <a:buChar char="•"/>
              <a:defRPr/>
            </a:pPr>
            <a:endParaRPr lang="en-US" dirty="0" smtClean="0"/>
          </a:p>
          <a:p>
            <a:pPr marL="171450" indent="-171450">
              <a:buFont typeface="Arial"/>
              <a:buChar char="•"/>
              <a:defRPr/>
            </a:pPr>
            <a:r>
              <a:rPr lang="en-US" dirty="0" smtClean="0"/>
              <a:t>The distinction between </a:t>
            </a:r>
            <a:r>
              <a:rPr lang="en-US" i="1" dirty="0" err="1" smtClean="0"/>
              <a:t>sophia</a:t>
            </a:r>
            <a:r>
              <a:rPr lang="en-US" dirty="0" smtClean="0"/>
              <a:t> as contemplative wisdom and </a:t>
            </a:r>
            <a:r>
              <a:rPr lang="en-US" i="1" dirty="0" err="1" smtClean="0"/>
              <a:t>phronesis</a:t>
            </a:r>
            <a:r>
              <a:rPr lang="en-US" dirty="0" smtClean="0"/>
              <a:t> as practical wisdom was first articulated in Aristotle’s Ethics </a:t>
            </a:r>
          </a:p>
          <a:p>
            <a:pPr marL="171450" indent="-171450">
              <a:buFont typeface="Arial"/>
              <a:buChar char="•"/>
              <a:defRPr/>
            </a:pPr>
            <a:r>
              <a:rPr lang="en-US" i="1" dirty="0" smtClean="0"/>
              <a:t>Sophia</a:t>
            </a:r>
            <a:r>
              <a:rPr lang="en-US" dirty="0" smtClean="0"/>
              <a:t> describes people who are perfect masters of their craft (NE VI.vii.1), but more generally it had three interlocking aspects: </a:t>
            </a:r>
          </a:p>
          <a:p>
            <a:pPr marL="628650" lvl="1" indent="-171450">
              <a:buFont typeface="Arial"/>
              <a:buChar char="•"/>
              <a:defRPr/>
            </a:pPr>
            <a:r>
              <a:rPr lang="en-US" dirty="0" smtClean="0"/>
              <a:t>mathematics, </a:t>
            </a:r>
          </a:p>
          <a:p>
            <a:pPr marL="628650" lvl="1" indent="-171450">
              <a:buFont typeface="Arial"/>
              <a:buChar char="•"/>
              <a:defRPr/>
            </a:pPr>
            <a:r>
              <a:rPr lang="en-US" dirty="0" smtClean="0"/>
              <a:t>natural science, and </a:t>
            </a:r>
          </a:p>
          <a:p>
            <a:pPr marL="628650" lvl="1" indent="-171450">
              <a:buFont typeface="Arial"/>
              <a:buChar char="•"/>
              <a:defRPr/>
            </a:pPr>
            <a:r>
              <a:rPr lang="en-US" dirty="0" smtClean="0"/>
              <a:t>metaphysics.  </a:t>
            </a:r>
          </a:p>
          <a:p>
            <a:pPr marL="628650" lvl="1" indent="-171450">
              <a:buFont typeface="Arial"/>
              <a:buChar char="•"/>
              <a:defRPr/>
            </a:pPr>
            <a:r>
              <a:rPr lang="en-US" dirty="0" smtClean="0"/>
              <a:t>It is best captured in mathematical models and logical arguments</a:t>
            </a:r>
          </a:p>
          <a:p>
            <a:pPr marL="171450" indent="-171450">
              <a:buFont typeface="Arial"/>
              <a:buChar char="•"/>
              <a:defRPr/>
            </a:pPr>
            <a:r>
              <a:rPr lang="en-US" i="1" dirty="0" err="1" smtClean="0"/>
              <a:t>Phronesis</a:t>
            </a:r>
            <a:r>
              <a:rPr lang="en-US" dirty="0" smtClean="0"/>
              <a:t> is implicated in prudent deliberation about actions that are advantageous to living a good life, and so concerns what is particular and variable. It is best captured in myths and stories</a:t>
            </a:r>
          </a:p>
          <a:p>
            <a:pPr marL="171450" indent="-171450">
              <a:buFont typeface="Arial"/>
              <a:buChar char="•"/>
              <a:defRPr/>
            </a:pPr>
            <a:endParaRPr lang="en-US" dirty="0" smtClean="0"/>
          </a:p>
          <a:p>
            <a:pPr marL="171450" indent="-171450">
              <a:buFont typeface="Arial"/>
              <a:buChar char="•"/>
              <a:defRPr/>
            </a:pPr>
            <a:endParaRPr lang="en-US" dirty="0" smtClean="0"/>
          </a:p>
          <a:p>
            <a:pPr>
              <a:defRPr/>
            </a:pP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smtClean="0"/>
          </a:p>
          <a:p>
            <a:r>
              <a:rPr lang="en-US" dirty="0" smtClean="0"/>
              <a:t>Unpack these ideas (self-</a:t>
            </a:r>
            <a:r>
              <a:rPr lang="en-US" dirty="0" err="1" smtClean="0"/>
              <a:t>trtanscendence</a:t>
            </a:r>
            <a:r>
              <a:rPr lang="en-US" dirty="0" smtClean="0"/>
              <a:t>) connecting wisdom to virtue etc.</a:t>
            </a:r>
          </a:p>
          <a:p>
            <a:r>
              <a:rPr lang="en-US" dirty="0" smtClean="0"/>
              <a:t>What do we mean by wisdom? What is it and why is it relevant: Broadly Aristotelian approach that has been adopted by the scientific approach to</a:t>
            </a:r>
            <a:r>
              <a:rPr lang="en-US" baseline="0" dirty="0" smtClean="0"/>
              <a:t> the empirical study of wisdom.</a:t>
            </a:r>
          </a:p>
          <a:p>
            <a:endParaRPr lang="en-US" baseline="0" dirty="0" smtClean="0"/>
          </a:p>
          <a:p>
            <a:r>
              <a:rPr lang="en-US" baseline="0" dirty="0" smtClean="0"/>
              <a:t>Less text—skeleton and put text in notes.</a:t>
            </a:r>
          </a:p>
          <a:p>
            <a:endParaRPr lang="en-US" baseline="0" dirty="0" smtClean="0"/>
          </a:p>
          <a:p>
            <a:r>
              <a:rPr lang="en-US" dirty="0" smtClean="0"/>
              <a:t>Interesting</a:t>
            </a:r>
          </a:p>
          <a:p>
            <a:r>
              <a:rPr lang="en-US" dirty="0" smtClean="0"/>
              <a:t>2 motivations: halt temptation, improve self (prevent</a:t>
            </a:r>
            <a:r>
              <a:rPr lang="en-US" baseline="0" dirty="0" smtClean="0"/>
              <a:t> vs. promote)</a:t>
            </a:r>
          </a:p>
          <a:p>
            <a:endParaRPr lang="en-US" baseline="0" dirty="0" smtClean="0"/>
          </a:p>
          <a:p>
            <a:r>
              <a:rPr lang="en-US" baseline="0" dirty="0" smtClean="0"/>
              <a:t>Why different ages? </a:t>
            </a:r>
            <a:r>
              <a:rPr lang="en-US" baseline="0" dirty="0" err="1" smtClean="0"/>
              <a:t>Generativity</a:t>
            </a:r>
            <a:r>
              <a:rPr lang="en-US" baseline="0" dirty="0" smtClean="0"/>
              <a:t>; life tasks (</a:t>
            </a:r>
            <a:r>
              <a:rPr lang="en-US" baseline="0" dirty="0" err="1" smtClean="0"/>
              <a:t>Eriksonian</a:t>
            </a:r>
            <a:r>
              <a:rPr lang="en-US" baseline="0" dirty="0" smtClean="0"/>
              <a:t> idea of wisdom </a:t>
            </a:r>
            <a:r>
              <a:rPr lang="en-US" baseline="0" dirty="0" err="1" smtClean="0"/>
              <a:t>asa</a:t>
            </a:r>
            <a:r>
              <a:rPr lang="en-US" baseline="0" dirty="0" smtClean="0"/>
              <a:t> task of old age (But </a:t>
            </a:r>
            <a:r>
              <a:rPr lang="en-US" baseline="0" dirty="0" err="1" smtClean="0"/>
              <a:t>baltes</a:t>
            </a:r>
            <a:r>
              <a:rPr lang="en-US" baseline="0" dirty="0" smtClean="0"/>
              <a:t> says no difference): Why important? </a:t>
            </a:r>
          </a:p>
          <a:p>
            <a:r>
              <a:rPr lang="en-US" baseline="0" dirty="0" smtClean="0"/>
              <a:t>Good to nominate people: Not psychologists, just nominated as wise (ask people in study 1 to nominate wiser </a:t>
            </a:r>
            <a:r>
              <a:rPr lang="en-US" baseline="0" dirty="0" err="1" smtClean="0"/>
              <a:t>peoplethey</a:t>
            </a:r>
            <a:r>
              <a:rPr lang="en-US" baseline="0" dirty="0" smtClean="0"/>
              <a:t> know.</a:t>
            </a:r>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6</a:t>
            </a:fld>
            <a:endParaRPr lang="en-US"/>
          </a:p>
        </p:txBody>
      </p:sp>
    </p:spTree>
    <p:extLst>
      <p:ext uri="{BB962C8B-B14F-4D97-AF65-F5344CB8AC3E}">
        <p14:creationId xmlns:p14="http://schemas.microsoft.com/office/powerpoint/2010/main" val="23744390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Wisdom involves different understandings of how self relates to others, due to</a:t>
            </a:r>
            <a:endParaRPr lang="en-US" sz="2400" b="1" dirty="0" smtClean="0"/>
          </a:p>
          <a:p>
            <a:pPr lvl="1"/>
            <a:r>
              <a:rPr lang="en-US" b="1" dirty="0" smtClean="0"/>
              <a:t>1. National differences in self-understanding, for</a:t>
            </a:r>
            <a:r>
              <a:rPr lang="en-US" b="1" baseline="0" dirty="0" smtClean="0"/>
              <a:t> example</a:t>
            </a:r>
            <a:r>
              <a:rPr lang="en-US" b="1" dirty="0" smtClean="0"/>
              <a:t>:</a:t>
            </a:r>
          </a:p>
          <a:p>
            <a:pPr lvl="2"/>
            <a:r>
              <a:rPr lang="en-US" b="1" dirty="0" smtClean="0"/>
              <a:t>Asian may see self as more Interdependent,</a:t>
            </a:r>
            <a:r>
              <a:rPr lang="en-US" b="1" baseline="0" dirty="0" smtClean="0"/>
              <a:t>  while </a:t>
            </a:r>
            <a:r>
              <a:rPr lang="en-US" b="1" dirty="0" smtClean="0"/>
              <a:t>North Americans</a:t>
            </a:r>
            <a:r>
              <a:rPr lang="en-US" b="1" baseline="0" dirty="0" smtClean="0"/>
              <a:t> see it as more </a:t>
            </a:r>
            <a:r>
              <a:rPr lang="en-US" b="1" dirty="0" smtClean="0"/>
              <a:t>independent </a:t>
            </a:r>
          </a:p>
          <a:p>
            <a:pPr lvl="2"/>
            <a:r>
              <a:rPr lang="en-US" b="1" dirty="0" smtClean="0"/>
              <a:t>2. Religious</a:t>
            </a:r>
            <a:r>
              <a:rPr lang="en-US" b="1" baseline="0" dirty="0" smtClean="0"/>
              <a:t> differences might result from seeing self as </a:t>
            </a:r>
            <a:endParaRPr lang="en-US" b="1" dirty="0" smtClean="0"/>
          </a:p>
          <a:p>
            <a:pPr lvl="2"/>
            <a:r>
              <a:rPr lang="en-US" b="1" dirty="0" smtClean="0"/>
              <a:t>	an expression of a Christian or Muslim soul </a:t>
            </a:r>
          </a:p>
          <a:p>
            <a:pPr lvl="2"/>
            <a:r>
              <a:rPr lang="en-US" b="1" dirty="0" smtClean="0"/>
              <a:t>vs. the Buddhist view that there is ‘no essential self’</a:t>
            </a:r>
          </a:p>
          <a:p>
            <a:pPr lvl="1"/>
            <a:r>
              <a:rPr lang="en-US" b="1" dirty="0" smtClean="0"/>
              <a:t>3. Life stage differences </a:t>
            </a:r>
          </a:p>
          <a:p>
            <a:pPr lvl="1"/>
            <a:r>
              <a:rPr lang="en-US" b="1" dirty="0" smtClean="0"/>
              <a:t>	—allow</a:t>
            </a:r>
            <a:r>
              <a:rPr lang="en-US" b="1" baseline="0" dirty="0" smtClean="0"/>
              <a:t> us to test Erikson’s view that wisdom and </a:t>
            </a:r>
            <a:r>
              <a:rPr lang="en-US" b="1" dirty="0" smtClean="0"/>
              <a:t>self-transcendence are more characteristic of later adulthood</a:t>
            </a:r>
          </a:p>
          <a:p>
            <a:pPr lvl="2"/>
            <a:endParaRPr lang="en-US" b="1" dirty="0" smtClean="0"/>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7</a:t>
            </a:fld>
            <a:endParaRPr lang="en-US"/>
          </a:p>
        </p:txBody>
      </p:sp>
    </p:spTree>
    <p:extLst>
      <p:ext uri="{BB962C8B-B14F-4D97-AF65-F5344CB8AC3E}">
        <p14:creationId xmlns:p14="http://schemas.microsoft.com/office/powerpoint/2010/main" val="31033624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9</a:t>
            </a:fld>
            <a:endParaRPr lang="en-US"/>
          </a:p>
        </p:txBody>
      </p:sp>
    </p:spTree>
    <p:extLst>
      <p:ext uri="{BB962C8B-B14F-4D97-AF65-F5344CB8AC3E}">
        <p14:creationId xmlns:p14="http://schemas.microsoft.com/office/powerpoint/2010/main" val="6000067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a:t>
            </a:r>
            <a:r>
              <a:rPr lang="en-US" baseline="0" dirty="0" smtClean="0"/>
              <a:t> </a:t>
            </a:r>
            <a:r>
              <a:rPr lang="en-US" dirty="0" smtClean="0"/>
              <a:t>We will give people a battery of Self-Report </a:t>
            </a:r>
            <a:r>
              <a:rPr lang="en-US" dirty="0" smtClean="0">
                <a:solidFill>
                  <a:srgbClr val="3366FF"/>
                </a:solidFill>
              </a:rPr>
              <a:t>Questionnaires</a:t>
            </a:r>
            <a:r>
              <a:rPr lang="en-US" dirty="0" smtClean="0">
                <a:solidFill>
                  <a:srgbClr val="FF0000"/>
                </a:solidFill>
              </a:rPr>
              <a:t> </a:t>
            </a:r>
            <a:r>
              <a:rPr lang="en-US" dirty="0" smtClean="0"/>
              <a:t>on</a:t>
            </a:r>
          </a:p>
          <a:p>
            <a:pPr lvl="1"/>
            <a:r>
              <a:rPr lang="en-US" dirty="0" smtClean="0"/>
              <a:t>Level of Religiosity, Wisdom, Self-Construal, Self-Transcendence, Locus of Control, ‘Quality of Life.’</a:t>
            </a:r>
          </a:p>
          <a:p>
            <a:pPr lvl="1"/>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We will use these to orient our interpretation of performance on</a:t>
            </a:r>
          </a:p>
          <a:p>
            <a:endParaRPr lang="en-US" dirty="0" smtClean="0"/>
          </a:p>
          <a:p>
            <a:r>
              <a:rPr lang="en-US" dirty="0" smtClean="0"/>
              <a:t>2. A Wisdom</a:t>
            </a:r>
            <a:r>
              <a:rPr lang="en-US" dirty="0" smtClean="0">
                <a:solidFill>
                  <a:srgbClr val="FF0000"/>
                </a:solidFill>
              </a:rPr>
              <a:t> </a:t>
            </a:r>
            <a:r>
              <a:rPr lang="en-US" dirty="0" smtClean="0">
                <a:solidFill>
                  <a:srgbClr val="3366FF"/>
                </a:solidFill>
              </a:rPr>
              <a:t>Simulation Game. A 2-person game that involves</a:t>
            </a:r>
          </a:p>
          <a:p>
            <a:pPr lvl="1"/>
            <a:r>
              <a:rPr lang="en-US" dirty="0" smtClean="0"/>
              <a:t>6 rounds of decision-making aiming to benefit a fictitious country, </a:t>
            </a:r>
            <a:r>
              <a:rPr lang="en-US" dirty="0" smtClean="0">
                <a:solidFill>
                  <a:srgbClr val="3366FF"/>
                </a:solidFill>
              </a:rPr>
              <a:t>allowing performance of a virtuous self</a:t>
            </a:r>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23</a:t>
            </a:fld>
            <a:endParaRPr lang="en-US"/>
          </a:p>
        </p:txBody>
      </p:sp>
    </p:spTree>
    <p:extLst>
      <p:ext uri="{BB962C8B-B14F-4D97-AF65-F5344CB8AC3E}">
        <p14:creationId xmlns:p14="http://schemas.microsoft.com/office/powerpoint/2010/main" val="600006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solidFill>
                  <a:srgbClr val="3366FF"/>
                </a:solidFill>
              </a:rPr>
              <a:t>Two studies of 3 nations and 4 religious traditions </a:t>
            </a:r>
          </a:p>
          <a:p>
            <a:r>
              <a:rPr lang="en-US" b="1" dirty="0" smtClean="0">
                <a:solidFill>
                  <a:srgbClr val="3366FF"/>
                </a:solidFill>
              </a:rPr>
              <a:t>Two Interviews</a:t>
            </a:r>
          </a:p>
          <a:p>
            <a:pPr lvl="1"/>
            <a:r>
              <a:rPr lang="en-US" b="1" dirty="0" smtClean="0">
                <a:solidFill>
                  <a:srgbClr val="3366FF"/>
                </a:solidFill>
              </a:rPr>
              <a:t>The First interview has 3 parts:</a:t>
            </a:r>
          </a:p>
          <a:p>
            <a:pPr lvl="2"/>
            <a:r>
              <a:rPr lang="en-US" b="1" dirty="0" smtClean="0"/>
              <a:t>(1) Discuss 3 culturally significant stories of wisdom and virtue from different religious traditions.</a:t>
            </a:r>
          </a:p>
          <a:p>
            <a:pPr lvl="2"/>
            <a:r>
              <a:rPr lang="en-US" b="1" dirty="0" smtClean="0"/>
              <a:t>(2) Describe two kinds of motivation to virtue in someone personally known to be living a virtuous life: </a:t>
            </a:r>
          </a:p>
          <a:p>
            <a:pPr lvl="3"/>
            <a:r>
              <a:rPr lang="en-US" b="1" dirty="0" smtClean="0"/>
              <a:t>(1) </a:t>
            </a:r>
            <a:r>
              <a:rPr lang="en-US" b="1" i="1" dirty="0" smtClean="0"/>
              <a:t>proximal motivation</a:t>
            </a:r>
            <a:r>
              <a:rPr lang="en-US" b="1" dirty="0" smtClean="0"/>
              <a:t> (e.g. resisting temptation), and </a:t>
            </a:r>
          </a:p>
          <a:p>
            <a:pPr lvl="3"/>
            <a:r>
              <a:rPr lang="en-US" b="1" dirty="0" smtClean="0"/>
              <a:t>(2) </a:t>
            </a:r>
            <a:r>
              <a:rPr lang="en-US" b="1" i="1" dirty="0" smtClean="0"/>
              <a:t>lifespan developmental motivation to personal development</a:t>
            </a:r>
            <a:r>
              <a:rPr lang="en-US" b="1" dirty="0" smtClean="0"/>
              <a:t>, through, e.g., daily mindfulness mediation or prayer </a:t>
            </a:r>
          </a:p>
          <a:p>
            <a:pPr lvl="2"/>
            <a:r>
              <a:rPr lang="en-US" b="1" dirty="0" smtClean="0"/>
              <a:t>(3) Describe the role of virtuous communities	</a:t>
            </a:r>
          </a:p>
          <a:p>
            <a:pPr lvl="1"/>
            <a:r>
              <a:rPr lang="en-US" b="1" dirty="0" smtClean="0"/>
              <a:t>Second Interview</a:t>
            </a:r>
          </a:p>
          <a:p>
            <a:pPr lvl="2"/>
            <a:r>
              <a:rPr lang="en-US" b="1" dirty="0" smtClean="0"/>
              <a:t>(1) Discuss simulation performance</a:t>
            </a:r>
          </a:p>
          <a:p>
            <a:pPr lvl="2"/>
            <a:r>
              <a:rPr lang="en-US" b="1" dirty="0" smtClean="0"/>
              <a:t>(2) Follow up on themes from 1</a:t>
            </a:r>
            <a:r>
              <a:rPr lang="en-US" b="1" baseline="30000" dirty="0" smtClean="0"/>
              <a:t>st</a:t>
            </a:r>
            <a:r>
              <a:rPr lang="en-US" b="1" dirty="0" smtClean="0"/>
              <a:t> interview.</a:t>
            </a:r>
          </a:p>
          <a:p>
            <a:pPr lvl="2"/>
            <a:endParaRPr lang="en-US" b="1" dirty="0" smtClean="0"/>
          </a:p>
          <a:p>
            <a:pPr marL="971550" lvl="1" indent="-514350">
              <a:buFont typeface="+mj-lt"/>
              <a:buAutoNum type="arabicPeriod"/>
            </a:pPr>
            <a:r>
              <a:rPr lang="en-US" sz="2000" b="1" dirty="0" smtClean="0"/>
              <a:t>Classic stories </a:t>
            </a:r>
            <a:r>
              <a:rPr lang="en-US" sz="2000" dirty="0" smtClean="0"/>
              <a:t>of wise Christian, Muslim, and Buddhist motivation to virtue</a:t>
            </a:r>
          </a:p>
          <a:p>
            <a:pPr marL="971550" lvl="1" indent="-514350">
              <a:buFont typeface="+mj-lt"/>
              <a:buAutoNum type="arabicPeriod"/>
            </a:pPr>
            <a:r>
              <a:rPr lang="en-US" sz="2000" b="1" dirty="0" smtClean="0"/>
              <a:t>Proximal and distal motivation to virtue </a:t>
            </a:r>
            <a:r>
              <a:rPr lang="en-US" sz="2000" dirty="0" smtClean="0"/>
              <a:t>in a personal acquaintance</a:t>
            </a:r>
          </a:p>
          <a:p>
            <a:pPr marL="971550" lvl="1" indent="-514350">
              <a:buFont typeface="+mj-lt"/>
              <a:buAutoNum type="arabicPeriod"/>
            </a:pPr>
            <a:r>
              <a:rPr lang="en-US" sz="2000" b="1" dirty="0" smtClean="0"/>
              <a:t>The role of community </a:t>
            </a:r>
            <a:r>
              <a:rPr lang="en-US" sz="2000" dirty="0" smtClean="0"/>
              <a:t>in creating and sustaining wise motivation to virtue</a:t>
            </a:r>
          </a:p>
          <a:p>
            <a:pPr lvl="2"/>
            <a:endParaRPr lang="en-US" b="1" dirty="0" smtClean="0"/>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24</a:t>
            </a:fld>
            <a:endParaRPr lang="en-US"/>
          </a:p>
        </p:txBody>
      </p:sp>
    </p:spTree>
    <p:extLst>
      <p:ext uri="{BB962C8B-B14F-4D97-AF65-F5344CB8AC3E}">
        <p14:creationId xmlns:p14="http://schemas.microsoft.com/office/powerpoint/2010/main" val="6000067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smtClean="0"/>
              <a:t>The story goes that one day </a:t>
            </a:r>
            <a:r>
              <a:rPr lang="en-US" sz="1200" dirty="0" smtClean="0">
                <a:solidFill>
                  <a:srgbClr val="0000FF"/>
                </a:solidFill>
              </a:rPr>
              <a:t>King </a:t>
            </a:r>
            <a:r>
              <a:rPr lang="en-US" sz="1200" dirty="0" err="1" smtClean="0">
                <a:solidFill>
                  <a:srgbClr val="0000FF"/>
                </a:solidFill>
              </a:rPr>
              <a:t>Pasenadi</a:t>
            </a:r>
            <a:r>
              <a:rPr lang="en-US" sz="1200" dirty="0" smtClean="0">
                <a:solidFill>
                  <a:srgbClr val="0000FF"/>
                </a:solidFill>
              </a:rPr>
              <a:t> </a:t>
            </a:r>
            <a:r>
              <a:rPr lang="en-US" sz="1200" dirty="0" smtClean="0"/>
              <a:t>of </a:t>
            </a:r>
            <a:r>
              <a:rPr lang="en-US" sz="1200" dirty="0" err="1" smtClean="0"/>
              <a:t>Kosala</a:t>
            </a:r>
            <a:r>
              <a:rPr lang="en-US" sz="1200" dirty="0" smtClean="0"/>
              <a:t> approached the Buddha and greeted him.  The </a:t>
            </a:r>
            <a:r>
              <a:rPr lang="en-US" sz="1200" dirty="0" smtClean="0">
                <a:solidFill>
                  <a:srgbClr val="0000FF"/>
                </a:solidFill>
              </a:rPr>
              <a:t>Buddha asked him where he was coming from</a:t>
            </a:r>
            <a:r>
              <a:rPr lang="en-US" sz="1200" dirty="0" smtClean="0"/>
              <a:t> in the middle of the day. </a:t>
            </a:r>
            <a:r>
              <a:rPr lang="en-US" sz="1200" dirty="0" smtClean="0">
                <a:solidFill>
                  <a:srgbClr val="0000FF"/>
                </a:solidFill>
              </a:rPr>
              <a:t>King </a:t>
            </a:r>
            <a:r>
              <a:rPr lang="en-US" sz="1200" dirty="0" err="1" smtClean="0">
                <a:solidFill>
                  <a:srgbClr val="0000FF"/>
                </a:solidFill>
              </a:rPr>
              <a:t>Pasenadi</a:t>
            </a:r>
            <a:r>
              <a:rPr lang="en-US" sz="1200" dirty="0" smtClean="0">
                <a:solidFill>
                  <a:srgbClr val="0000FF"/>
                </a:solidFill>
              </a:rPr>
              <a:t> replied that he had been engaged in issues of state </a:t>
            </a:r>
            <a:r>
              <a:rPr lang="en-US" sz="1200" dirty="0" smtClean="0"/>
              <a:t>needed to keep stable control over a large kingdom.  </a:t>
            </a:r>
            <a:endParaRPr lang="en-CA" sz="1200" dirty="0" smtClean="0"/>
          </a:p>
          <a:p>
            <a:pPr marL="0" indent="0">
              <a:buNone/>
            </a:pPr>
            <a:endParaRPr lang="en-CA" sz="1200" dirty="0" smtClean="0"/>
          </a:p>
          <a:p>
            <a:pPr marL="0" indent="0">
              <a:buNone/>
            </a:pPr>
            <a:r>
              <a:rPr lang="en-US" sz="1200" dirty="0" smtClean="0"/>
              <a:t>The </a:t>
            </a:r>
            <a:r>
              <a:rPr lang="en-US" sz="1200" dirty="0" smtClean="0">
                <a:solidFill>
                  <a:srgbClr val="0000FF"/>
                </a:solidFill>
              </a:rPr>
              <a:t>Buddha then asked, “What do you think, great king? Here, a man would come to you </a:t>
            </a:r>
            <a:r>
              <a:rPr lang="en-US" sz="1200" dirty="0" smtClean="0"/>
              <a:t>from the east, one who is trustworthy and reliable, having approached, </a:t>
            </a:r>
            <a:r>
              <a:rPr lang="en-US" sz="1200" dirty="0" smtClean="0">
                <a:solidFill>
                  <a:srgbClr val="0000FF"/>
                </a:solidFill>
              </a:rPr>
              <a:t>he would tell you</a:t>
            </a:r>
            <a:r>
              <a:rPr lang="en-US" sz="1200" dirty="0" smtClean="0"/>
              <a:t>: ‘For sure, great king, you should know this: I am coming from the east, and there </a:t>
            </a:r>
            <a:r>
              <a:rPr lang="en-US" sz="1200" dirty="0" smtClean="0">
                <a:solidFill>
                  <a:srgbClr val="0000FF"/>
                </a:solidFill>
              </a:rPr>
              <a:t>I saw a great mountain high as the clouds coming this way, crushing all living beings. </a:t>
            </a:r>
            <a:r>
              <a:rPr lang="en-US" sz="1200" dirty="0" smtClean="0"/>
              <a:t>[And suppose other reliable people, with the same message, came from the north, south, and west?]  Do whatever you think should be done, great king.’ If, great king,…such a great peril should arise…</a:t>
            </a:r>
            <a:r>
              <a:rPr lang="en-US" sz="1200" dirty="0" smtClean="0">
                <a:solidFill>
                  <a:srgbClr val="0000FF"/>
                </a:solidFill>
              </a:rPr>
              <a:t>what should be done?” </a:t>
            </a:r>
            <a:endParaRPr lang="en-CA" sz="1200" dirty="0" smtClean="0">
              <a:solidFill>
                <a:srgbClr val="0000FF"/>
              </a:solidFill>
            </a:endParaRPr>
          </a:p>
          <a:p>
            <a:pPr marL="0" indent="0">
              <a:buNone/>
            </a:pPr>
            <a:r>
              <a:rPr lang="en-US" sz="1200" dirty="0" smtClean="0"/>
              <a:t> </a:t>
            </a:r>
            <a:endParaRPr lang="en-CA" sz="1200" dirty="0" smtClean="0"/>
          </a:p>
          <a:p>
            <a:pPr marL="0" indent="0">
              <a:buNone/>
            </a:pPr>
            <a:r>
              <a:rPr lang="en-US" sz="1200" dirty="0" smtClean="0">
                <a:solidFill>
                  <a:srgbClr val="0000FF"/>
                </a:solidFill>
              </a:rPr>
              <a:t>King </a:t>
            </a:r>
            <a:r>
              <a:rPr lang="en-US" sz="1200" dirty="0" err="1" smtClean="0">
                <a:solidFill>
                  <a:srgbClr val="0000FF"/>
                </a:solidFill>
              </a:rPr>
              <a:t>Pasenadi</a:t>
            </a:r>
            <a:r>
              <a:rPr lang="en-US" sz="1200" dirty="0" smtClean="0">
                <a:solidFill>
                  <a:srgbClr val="0000FF"/>
                </a:solidFill>
              </a:rPr>
              <a:t> answered</a:t>
            </a:r>
            <a:r>
              <a:rPr lang="en-US" sz="1200" b="1" dirty="0" smtClean="0"/>
              <a:t>, </a:t>
            </a:r>
            <a:r>
              <a:rPr lang="en-US" sz="1200" dirty="0" smtClean="0"/>
              <a:t>“If, venerable sir, such a great peril should arise, such a terrible destruction of human life, the human state being so difficult to obtain, </a:t>
            </a:r>
            <a:r>
              <a:rPr lang="en-US" sz="1200" dirty="0" smtClean="0">
                <a:solidFill>
                  <a:srgbClr val="0000FF"/>
                </a:solidFill>
              </a:rPr>
              <a:t>what else should be done but to live by the </a:t>
            </a:r>
            <a:r>
              <a:rPr lang="en-US" sz="1200" dirty="0" err="1" smtClean="0">
                <a:solidFill>
                  <a:srgbClr val="0000FF"/>
                </a:solidFill>
              </a:rPr>
              <a:t>Dhamma</a:t>
            </a:r>
            <a:r>
              <a:rPr lang="en-US" sz="1200" dirty="0" smtClean="0">
                <a:solidFill>
                  <a:srgbClr val="0000FF"/>
                </a:solidFill>
              </a:rPr>
              <a:t> [eternal law], to live righteously, and to do wholesome and meritorious deeds?” </a:t>
            </a:r>
            <a:endParaRPr lang="en-CA" sz="1200" dirty="0" smtClean="0">
              <a:solidFill>
                <a:srgbClr val="0000FF"/>
              </a:solidFill>
            </a:endParaRPr>
          </a:p>
          <a:p>
            <a:pPr marL="0" indent="0">
              <a:buNone/>
            </a:pPr>
            <a:r>
              <a:rPr lang="en-US" sz="1200" dirty="0" smtClean="0"/>
              <a:t> </a:t>
            </a:r>
            <a:endParaRPr lang="en-CA" sz="1200" dirty="0" smtClean="0"/>
          </a:p>
          <a:p>
            <a:pPr marL="0" indent="0">
              <a:buNone/>
            </a:pPr>
            <a:r>
              <a:rPr lang="en-US" sz="1200" dirty="0" smtClean="0"/>
              <a:t>To which </a:t>
            </a:r>
            <a:r>
              <a:rPr lang="en-US" sz="1200" dirty="0" smtClean="0">
                <a:solidFill>
                  <a:srgbClr val="0000FF"/>
                </a:solidFill>
              </a:rPr>
              <a:t>the Buddha replied</a:t>
            </a:r>
            <a:r>
              <a:rPr lang="en-US" sz="1200" dirty="0" smtClean="0"/>
              <a:t>, </a:t>
            </a:r>
            <a:r>
              <a:rPr lang="en-US" sz="1200" dirty="0" smtClean="0">
                <a:solidFill>
                  <a:srgbClr val="0000FF"/>
                </a:solidFill>
              </a:rPr>
              <a:t>“I announce to you, great king: aging and death are rolling in on you”</a:t>
            </a:r>
            <a:r>
              <a:rPr lang="en-US" sz="1200" dirty="0" smtClean="0"/>
              <a:t>, adding that, while great armies can often defeat an enemy, </a:t>
            </a:r>
            <a:r>
              <a:rPr lang="en-US" sz="1200" dirty="0" smtClean="0">
                <a:solidFill>
                  <a:srgbClr val="0000FF"/>
                </a:solidFill>
              </a:rPr>
              <a:t>no armies can defeat aging and death</a:t>
            </a:r>
            <a:r>
              <a:rPr lang="en-US" sz="1200" dirty="0" smtClean="0"/>
              <a:t>; while crafty councilors can sometimes divide enemies or buy them off, not so when aging and death roll in.  “So it is, great king! </a:t>
            </a:r>
            <a:r>
              <a:rPr lang="en-US" sz="1200" dirty="0" smtClean="0">
                <a:solidFill>
                  <a:srgbClr val="0000FF"/>
                </a:solidFill>
              </a:rPr>
              <a:t>As aging and death are rolling in on you, what else should you do but live by the </a:t>
            </a:r>
            <a:r>
              <a:rPr lang="en-US" sz="1200" dirty="0" err="1" smtClean="0">
                <a:solidFill>
                  <a:srgbClr val="0000FF"/>
                </a:solidFill>
              </a:rPr>
              <a:t>Dhamma</a:t>
            </a:r>
            <a:r>
              <a:rPr lang="en-US" sz="1200" dirty="0" smtClean="0">
                <a:solidFill>
                  <a:srgbClr val="0000FF"/>
                </a:solidFill>
              </a:rPr>
              <a:t>, live righteously, and do wholesome and meritorious deeds?”  </a:t>
            </a:r>
          </a:p>
        </p:txBody>
      </p:sp>
      <p:sp>
        <p:nvSpPr>
          <p:cNvPr id="4" name="Slide Number Placeholder 3"/>
          <p:cNvSpPr>
            <a:spLocks noGrp="1"/>
          </p:cNvSpPr>
          <p:nvPr>
            <p:ph type="sldNum" sz="quarter" idx="10"/>
          </p:nvPr>
        </p:nvSpPr>
        <p:spPr/>
        <p:txBody>
          <a:bodyPr/>
          <a:lstStyle/>
          <a:p>
            <a:fld id="{A0FA8A53-94AA-2B44-BF0E-E2290B88842B}" type="slidenum">
              <a:rPr lang="en-US" smtClean="0"/>
              <a:t>25</a:t>
            </a:fld>
            <a:endParaRPr lang="en-US"/>
          </a:p>
        </p:txBody>
      </p:sp>
    </p:spTree>
    <p:extLst>
      <p:ext uri="{BB962C8B-B14F-4D97-AF65-F5344CB8AC3E}">
        <p14:creationId xmlns:p14="http://schemas.microsoft.com/office/powerpoint/2010/main" val="3997014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solidFill>
                  <a:srgbClr val="3366FF"/>
                </a:solidFill>
              </a:rPr>
              <a:t>Participants</a:t>
            </a:r>
          </a:p>
          <a:p>
            <a:pPr lvl="1"/>
            <a:r>
              <a:rPr lang="en-US" b="1" dirty="0" smtClean="0">
                <a:solidFill>
                  <a:srgbClr val="3366FF"/>
                </a:solidFill>
              </a:rPr>
              <a:t>2 age groups at opposite ends of adulthood </a:t>
            </a:r>
            <a:br>
              <a:rPr lang="en-US" b="1" dirty="0" smtClean="0">
                <a:solidFill>
                  <a:srgbClr val="3366FF"/>
                </a:solidFill>
              </a:rPr>
            </a:br>
            <a:r>
              <a:rPr lang="en-US" b="1" dirty="0" smtClean="0"/>
              <a:t>(testing</a:t>
            </a:r>
            <a:r>
              <a:rPr lang="en-US" b="1" baseline="0" dirty="0" smtClean="0"/>
              <a:t> Erikson’</a:t>
            </a:r>
            <a:r>
              <a:rPr lang="en-US" b="1" dirty="0" smtClean="0"/>
              <a:t>): </a:t>
            </a:r>
          </a:p>
          <a:p>
            <a:pPr lvl="2"/>
            <a:r>
              <a:rPr lang="en-US" b="1" dirty="0" smtClean="0"/>
              <a:t>10 emerging adults (age 18-25)</a:t>
            </a:r>
          </a:p>
          <a:p>
            <a:pPr lvl="2"/>
            <a:r>
              <a:rPr lang="en-US" b="1" dirty="0" smtClean="0"/>
              <a:t>10 older adults (age 60-80) </a:t>
            </a:r>
          </a:p>
          <a:p>
            <a:pPr lvl="1"/>
            <a:r>
              <a:rPr lang="en-US" b="1" dirty="0" smtClean="0"/>
              <a:t>In </a:t>
            </a:r>
            <a:r>
              <a:rPr lang="en-US" b="1" dirty="0" smtClean="0">
                <a:solidFill>
                  <a:srgbClr val="3366FF"/>
                </a:solidFill>
              </a:rPr>
              <a:t>4 faith conditions</a:t>
            </a:r>
          </a:p>
          <a:p>
            <a:pPr lvl="2"/>
            <a:r>
              <a:rPr lang="en-US" b="1" dirty="0" smtClean="0"/>
              <a:t>Christian, Muslim, Buddhist, Agnostic</a:t>
            </a:r>
          </a:p>
          <a:p>
            <a:pPr lvl="1"/>
            <a:r>
              <a:rPr lang="en-US" b="1" dirty="0" smtClean="0"/>
              <a:t>in </a:t>
            </a:r>
            <a:r>
              <a:rPr lang="en-US" b="1" dirty="0" smtClean="0">
                <a:solidFill>
                  <a:srgbClr val="3366FF"/>
                </a:solidFill>
              </a:rPr>
              <a:t>3 nations (chosen to illuminate debates on self)</a:t>
            </a:r>
          </a:p>
          <a:p>
            <a:pPr lvl="2"/>
            <a:r>
              <a:rPr lang="en-US" b="1" dirty="0" smtClean="0"/>
              <a:t>Canada, Iran, Korea</a:t>
            </a:r>
            <a:endParaRPr lang="en-CA" b="1" dirty="0" smtClean="0"/>
          </a:p>
          <a:p>
            <a:r>
              <a:rPr lang="en-US" b="1" i="1" dirty="0" smtClean="0"/>
              <a:t>Total participants: 240</a:t>
            </a:r>
          </a:p>
          <a:p>
            <a:pPr lvl="1"/>
            <a:r>
              <a:rPr lang="en-US" b="1" i="1" dirty="0" smtClean="0"/>
              <a:t>Each participant interviewed twice</a:t>
            </a:r>
          </a:p>
          <a:p>
            <a:pPr lvl="2"/>
            <a:r>
              <a:rPr lang="en-US" b="1" i="1" dirty="0" smtClean="0"/>
              <a:t>1. Self-report questionnaires and initial interview</a:t>
            </a:r>
          </a:p>
          <a:p>
            <a:pPr lvl="2"/>
            <a:r>
              <a:rPr lang="en-US" b="1" i="1" dirty="0" smtClean="0"/>
              <a:t>2. Simulation and follow-up interview</a:t>
            </a:r>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26</a:t>
            </a:fld>
            <a:endParaRPr lang="en-US"/>
          </a:p>
        </p:txBody>
      </p:sp>
    </p:spTree>
    <p:extLst>
      <p:ext uri="{BB962C8B-B14F-4D97-AF65-F5344CB8AC3E}">
        <p14:creationId xmlns:p14="http://schemas.microsoft.com/office/powerpoint/2010/main" val="10655984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Replicates Study 1 with participants who have made a careful study of motivation to virtue and are nominated as wise</a:t>
            </a:r>
          </a:p>
          <a:p>
            <a:pPr marL="457200" lvl="1" indent="0">
              <a:buNone/>
            </a:pPr>
            <a:r>
              <a:rPr lang="en-US" b="1" dirty="0" smtClean="0"/>
              <a:t>      In 4 faith conditions</a:t>
            </a:r>
          </a:p>
          <a:p>
            <a:pPr lvl="2"/>
            <a:r>
              <a:rPr lang="en-US" b="1" dirty="0" smtClean="0">
                <a:solidFill>
                  <a:srgbClr val="3366FF"/>
                </a:solidFill>
              </a:rPr>
              <a:t>10 Christian, Muslim, and Buddhist religious authorities </a:t>
            </a:r>
          </a:p>
          <a:p>
            <a:pPr lvl="2"/>
            <a:r>
              <a:rPr lang="en-US" b="1" dirty="0" smtClean="0">
                <a:solidFill>
                  <a:srgbClr val="3366FF"/>
                </a:solidFill>
              </a:rPr>
              <a:t>10 agnostic wisdom nominees</a:t>
            </a:r>
          </a:p>
          <a:p>
            <a:pPr marL="857250" lvl="2" indent="0">
              <a:buNone/>
            </a:pPr>
            <a:r>
              <a:rPr lang="en-US" sz="2800" b="1" dirty="0" smtClean="0"/>
              <a:t>In 3 countries</a:t>
            </a:r>
          </a:p>
          <a:p>
            <a:pPr lvl="2"/>
            <a:r>
              <a:rPr lang="en-US" b="1" dirty="0" smtClean="0">
                <a:solidFill>
                  <a:srgbClr val="3366FF"/>
                </a:solidFill>
              </a:rPr>
              <a:t>Canada, Iran, and Korea</a:t>
            </a:r>
          </a:p>
          <a:p>
            <a:r>
              <a:rPr lang="en-US" b="1" dirty="0" smtClean="0"/>
              <a:t>Purposive sampling will aim to collect as wide a diversity of views as possible of wise motivation to virtue within each faith tradition in different countries.</a:t>
            </a:r>
          </a:p>
          <a:p>
            <a:r>
              <a:rPr lang="en-US" b="1" i="1" dirty="0" smtClean="0"/>
              <a:t>Total participants: 120</a:t>
            </a:r>
          </a:p>
          <a:p>
            <a:pPr lvl="1"/>
            <a:r>
              <a:rPr lang="en-US" b="1" i="1" dirty="0" smtClean="0"/>
              <a:t>Each participant interviewed twice</a:t>
            </a:r>
          </a:p>
          <a:p>
            <a:pPr lvl="2"/>
            <a:r>
              <a:rPr lang="en-US" b="1" i="1" dirty="0" smtClean="0"/>
              <a:t>1. Self-report questionnaires and initial interview</a:t>
            </a:r>
          </a:p>
          <a:p>
            <a:pPr lvl="2"/>
            <a:r>
              <a:rPr lang="en-US" b="1" i="1" dirty="0" smtClean="0"/>
              <a:t>2. Simulation and follow-up interview</a:t>
            </a:r>
          </a:p>
          <a:p>
            <a:endParaRPr lang="en-US" b="1" dirty="0" smtClean="0"/>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27</a:t>
            </a:fld>
            <a:endParaRPr lang="en-US"/>
          </a:p>
        </p:txBody>
      </p:sp>
    </p:spTree>
    <p:extLst>
      <p:ext uri="{BB962C8B-B14F-4D97-AF65-F5344CB8AC3E}">
        <p14:creationId xmlns:p14="http://schemas.microsoft.com/office/powerpoint/2010/main" val="1154796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Explain how you will meet the requirements of Deep Integration.</a:t>
            </a:r>
            <a:r>
              <a:rPr lang="en-CA" sz="1200" dirty="0" smtClean="0">
                <a:effectLst/>
              </a:rPr>
              <a:t> </a:t>
            </a:r>
            <a:endParaRPr lang="en-US" sz="1200" dirty="0" smtClean="0"/>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28</a:t>
            </a:fld>
            <a:endParaRPr lang="en-US"/>
          </a:p>
        </p:txBody>
      </p:sp>
    </p:spTree>
    <p:extLst>
      <p:ext uri="{BB962C8B-B14F-4D97-AF65-F5344CB8AC3E}">
        <p14:creationId xmlns:p14="http://schemas.microsoft.com/office/powerpoint/2010/main" val="4858804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3600" b="1" dirty="0" smtClean="0"/>
              <a:t>Monthly team meetings will continue </a:t>
            </a:r>
            <a:r>
              <a:rPr lang="en-US" sz="3600" b="1" dirty="0" smtClean="0">
                <a:solidFill>
                  <a:srgbClr val="3366FF"/>
                </a:solidFill>
              </a:rPr>
              <a:t>ongoing interdisciplinary discussion </a:t>
            </a:r>
            <a:r>
              <a:rPr lang="en-US" sz="3600" b="1" dirty="0" smtClean="0"/>
              <a:t>of wisdom begun in 2011</a:t>
            </a:r>
          </a:p>
          <a:p>
            <a:pPr lvl="1"/>
            <a:r>
              <a:rPr lang="en-US" b="1" dirty="0" smtClean="0"/>
              <a:t>This discussion can now be grounded in/oriented to data from our empirical research. </a:t>
            </a:r>
            <a:r>
              <a:rPr lang="en-CA" b="1" dirty="0" smtClean="0">
                <a:effectLst/>
              </a:rPr>
              <a:t>  </a:t>
            </a:r>
            <a:endParaRPr lang="en-US" b="1" dirty="0" smtClean="0"/>
          </a:p>
          <a:p>
            <a:r>
              <a:rPr lang="en-US" sz="3600" b="1" dirty="0" smtClean="0">
                <a:solidFill>
                  <a:srgbClr val="3366FF"/>
                </a:solidFill>
              </a:rPr>
              <a:t>Converging/orchestrating data from a wide range of quantitative and qualitative methods will provide deep integration</a:t>
            </a:r>
          </a:p>
          <a:p>
            <a:pPr lvl="1"/>
            <a:r>
              <a:rPr lang="en-US" sz="2900" b="1" dirty="0" smtClean="0"/>
              <a:t>self-report questionnaires (</a:t>
            </a:r>
            <a:r>
              <a:rPr lang="en-US" sz="2900" b="1" dirty="0" err="1" smtClean="0"/>
              <a:t>Ardelt</a:t>
            </a:r>
            <a:r>
              <a:rPr lang="en-US" sz="2900" b="1" dirty="0" smtClean="0"/>
              <a:t>, Bang, Ferrari, team), </a:t>
            </a:r>
          </a:p>
          <a:p>
            <a:pPr lvl="1"/>
            <a:r>
              <a:rPr lang="en-US" sz="2900" b="1" dirty="0" smtClean="0"/>
              <a:t>Interviews (including dispositional exploration)</a:t>
            </a:r>
          </a:p>
          <a:p>
            <a:pPr lvl="2"/>
            <a:r>
              <a:rPr lang="en-US" sz="2500" b="1" dirty="0" smtClean="0"/>
              <a:t>thematic/hermeneutic analysis (</a:t>
            </a:r>
            <a:r>
              <a:rPr lang="en-US" sz="2500" b="1" dirty="0" err="1" smtClean="0"/>
              <a:t>Ardelt</a:t>
            </a:r>
            <a:r>
              <a:rPr lang="en-US" sz="2500" b="1" dirty="0" smtClean="0"/>
              <a:t>, Ferrari, team)</a:t>
            </a:r>
          </a:p>
          <a:p>
            <a:pPr lvl="2"/>
            <a:r>
              <a:rPr lang="en-US" sz="2500" b="1" dirty="0" smtClean="0"/>
              <a:t>narrative analysis (Edmondson, team)</a:t>
            </a:r>
          </a:p>
          <a:p>
            <a:pPr lvl="1"/>
            <a:r>
              <a:rPr lang="en-US" sz="2900" b="1" dirty="0" smtClean="0"/>
              <a:t>computer simulations (Connell, team). </a:t>
            </a:r>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29</a:t>
            </a:fld>
            <a:endParaRPr lang="en-US"/>
          </a:p>
        </p:txBody>
      </p:sp>
    </p:spTree>
    <p:extLst>
      <p:ext uri="{BB962C8B-B14F-4D97-AF65-F5344CB8AC3E}">
        <p14:creationId xmlns:p14="http://schemas.microsoft.com/office/powerpoint/2010/main" val="20473711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Coordinating methods will provide a more comprehensive account of how self, motivation and virtue are understood at different ages, in different faiths and nations </a:t>
            </a:r>
          </a:p>
          <a:p>
            <a:r>
              <a:rPr lang="en-US" dirty="0" smtClean="0"/>
              <a:t>Triangulation between methods will mitigate weaknesses of particular methods.</a:t>
            </a:r>
          </a:p>
          <a:p>
            <a:r>
              <a:rPr lang="en-US" dirty="0" smtClean="0"/>
              <a:t>We will enhance qualitative findings through quantitative analysis of questionnaire data by identifying </a:t>
            </a:r>
          </a:p>
          <a:p>
            <a:pPr marL="857250" lvl="1" indent="-457200"/>
            <a:r>
              <a:rPr lang="en-US" dirty="0" smtClean="0"/>
              <a:t>different types of self-construal, locus of control</a:t>
            </a:r>
          </a:p>
          <a:p>
            <a:pPr marL="857250" lvl="1" indent="-457200"/>
            <a:r>
              <a:rPr lang="en-US" dirty="0" smtClean="0"/>
              <a:t>different levels of wisdom and self-transcendence</a:t>
            </a:r>
          </a:p>
          <a:p>
            <a:r>
              <a:rPr lang="en-US" dirty="0" smtClean="0"/>
              <a:t>We expect to:</a:t>
            </a:r>
          </a:p>
          <a:p>
            <a:pPr lvl="1"/>
            <a:r>
              <a:rPr lang="en-US" dirty="0" smtClean="0"/>
              <a:t>Confirm existing factors within questionnaire measures (e.g., interdependent and independent self-construal) </a:t>
            </a:r>
          </a:p>
          <a:p>
            <a:pPr lvl="1"/>
            <a:r>
              <a:rPr lang="en-US" dirty="0" smtClean="0"/>
              <a:t>discover new understandings of self, motivation, wisdom and virtue, via qualitative interviews and the simulation, </a:t>
            </a:r>
            <a:r>
              <a:rPr lang="en-US" sz="2600" dirty="0" smtClean="0"/>
              <a:t>so as to create a typology of motivations of self to virtue </a:t>
            </a:r>
          </a:p>
          <a:p>
            <a:pPr lvl="2"/>
            <a:r>
              <a:rPr lang="en-US" sz="2600" dirty="0" smtClean="0"/>
              <a:t>in different nations and faiths, </a:t>
            </a:r>
          </a:p>
          <a:p>
            <a:pPr lvl="2"/>
            <a:r>
              <a:rPr lang="en-US" sz="2600" dirty="0" smtClean="0"/>
              <a:t>perhaps also at different ages</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30</a:t>
            </a:fld>
            <a:endParaRPr lang="en-US"/>
          </a:p>
        </p:txBody>
      </p:sp>
    </p:spTree>
    <p:extLst>
      <p:ext uri="{BB962C8B-B14F-4D97-AF65-F5344CB8AC3E}">
        <p14:creationId xmlns:p14="http://schemas.microsoft.com/office/powerpoint/2010/main" val="16695745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400" b="1" dirty="0" smtClean="0">
                <a:solidFill>
                  <a:srgbClr val="3366FF"/>
                </a:solidFill>
              </a:rPr>
              <a:t>Interdisciplinary</a:t>
            </a:r>
            <a:r>
              <a:rPr lang="en-US" sz="2400" b="1" dirty="0" smtClean="0"/>
              <a:t> challenges</a:t>
            </a:r>
          </a:p>
          <a:p>
            <a:pPr lvl="1"/>
            <a:r>
              <a:rPr lang="en-US" sz="1800" b="1" dirty="0" smtClean="0"/>
              <a:t>Learning each others’ </a:t>
            </a:r>
            <a:r>
              <a:rPr lang="en-US" sz="1800" b="1" dirty="0" smtClean="0">
                <a:solidFill>
                  <a:srgbClr val="3366FF"/>
                </a:solidFill>
              </a:rPr>
              <a:t>disciplinary languages </a:t>
            </a:r>
          </a:p>
          <a:p>
            <a:pPr lvl="1"/>
            <a:r>
              <a:rPr lang="en-US" sz="1800" b="1" dirty="0" smtClean="0"/>
              <a:t>Appreciating each others’ </a:t>
            </a:r>
            <a:r>
              <a:rPr lang="en-US" sz="1800" b="1" dirty="0" smtClean="0">
                <a:solidFill>
                  <a:srgbClr val="3366FF"/>
                </a:solidFill>
              </a:rPr>
              <a:t>core conceptual concerns</a:t>
            </a:r>
          </a:p>
          <a:p>
            <a:pPr lvl="1"/>
            <a:r>
              <a:rPr lang="en-US" sz="1800" b="1" dirty="0" smtClean="0"/>
              <a:t>Addressing each others’</a:t>
            </a:r>
            <a:r>
              <a:rPr lang="en-US" sz="1800" b="1" dirty="0" smtClean="0">
                <a:solidFill>
                  <a:srgbClr val="3366FF"/>
                </a:solidFill>
              </a:rPr>
              <a:t> fundamental models of the human being</a:t>
            </a:r>
          </a:p>
          <a:p>
            <a:pPr lvl="1"/>
            <a:endParaRPr lang="en-US" sz="1800" b="1" dirty="0" smtClean="0">
              <a:solidFill>
                <a:srgbClr val="3366FF"/>
              </a:solidFill>
            </a:endParaRPr>
          </a:p>
          <a:p>
            <a:r>
              <a:rPr lang="en-US" sz="2400" b="1" dirty="0" smtClean="0">
                <a:solidFill>
                  <a:srgbClr val="3366FF"/>
                </a:solidFill>
              </a:rPr>
              <a:t>Methodological</a:t>
            </a:r>
            <a:r>
              <a:rPr lang="en-US" sz="2400" b="1" dirty="0" smtClean="0"/>
              <a:t> challenges associated with </a:t>
            </a:r>
            <a:r>
              <a:rPr lang="en-US" sz="2400" b="1" dirty="0" err="1" smtClean="0"/>
              <a:t>interdisciplinarity</a:t>
            </a:r>
            <a:r>
              <a:rPr lang="en-US" sz="2400" b="1" dirty="0" smtClean="0"/>
              <a:t>:</a:t>
            </a:r>
          </a:p>
          <a:p>
            <a:pPr lvl="2"/>
            <a:r>
              <a:rPr lang="en-US" sz="1800" b="1" dirty="0" smtClean="0"/>
              <a:t>Selecting our sample</a:t>
            </a:r>
          </a:p>
          <a:p>
            <a:pPr lvl="3"/>
            <a:r>
              <a:rPr lang="en-US" sz="1600" b="1" dirty="0" smtClean="0"/>
              <a:t>Purposive sampling needed for an in-depth qualitative understanding of motivating the self to virtue</a:t>
            </a:r>
          </a:p>
          <a:p>
            <a:pPr lvl="3"/>
            <a:r>
              <a:rPr lang="en-US" sz="1600" b="1" dirty="0" smtClean="0"/>
              <a:t>Quota sampling needed for quantitative measures</a:t>
            </a:r>
          </a:p>
          <a:p>
            <a:pPr lvl="2"/>
            <a:r>
              <a:rPr lang="en-US" sz="1800" b="1" dirty="0" smtClean="0"/>
              <a:t>Data analysis</a:t>
            </a:r>
          </a:p>
          <a:p>
            <a:pPr lvl="3"/>
            <a:r>
              <a:rPr lang="en-US" sz="1600" b="1" dirty="0" smtClean="0"/>
              <a:t>Situated contextualized understanding of particular motivations and how they are wise, sought by qualitative analysis</a:t>
            </a:r>
          </a:p>
          <a:p>
            <a:pPr lvl="3"/>
            <a:r>
              <a:rPr lang="en-US" sz="1600" b="1" dirty="0" smtClean="0"/>
              <a:t>Larger-scale patterns within nations or faiths, sought by quantitative analysis</a:t>
            </a:r>
          </a:p>
          <a:p>
            <a:pPr lvl="3"/>
            <a:endParaRPr lang="en-US" sz="1600" b="1" dirty="0" smtClean="0"/>
          </a:p>
          <a:p>
            <a:r>
              <a:rPr lang="en-US" sz="2400" b="1" dirty="0" smtClean="0">
                <a:solidFill>
                  <a:srgbClr val="3366FF"/>
                </a:solidFill>
              </a:rPr>
              <a:t>Pragmatic</a:t>
            </a:r>
            <a:r>
              <a:rPr lang="en-US" sz="2400" b="1" dirty="0" smtClean="0"/>
              <a:t> challenges with conceptual implications:</a:t>
            </a:r>
          </a:p>
          <a:p>
            <a:pPr lvl="1"/>
            <a:r>
              <a:rPr lang="en-US" sz="2400" b="1" dirty="0" smtClean="0"/>
              <a:t>Analyzing data in foreign languages </a:t>
            </a:r>
          </a:p>
          <a:p>
            <a:pPr lvl="2"/>
            <a:r>
              <a:rPr lang="en-US" sz="1800" b="1" dirty="0" smtClean="0"/>
              <a:t>Translation problems between </a:t>
            </a:r>
            <a:r>
              <a:rPr lang="en-US" sz="1800" b="1" dirty="0" smtClean="0">
                <a:solidFill>
                  <a:srgbClr val="3366FF"/>
                </a:solidFill>
              </a:rPr>
              <a:t>languages and worldviews</a:t>
            </a:r>
            <a:r>
              <a:rPr lang="en-US" sz="1800" b="1" dirty="0" smtClean="0"/>
              <a:t> </a:t>
            </a:r>
          </a:p>
          <a:p>
            <a:pPr lvl="2"/>
            <a:r>
              <a:rPr lang="en-US" sz="1800" b="1" dirty="0" smtClean="0"/>
              <a:t>Training (and checking) native-language coders/interpreters</a:t>
            </a:r>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32</a:t>
            </a:fld>
            <a:endParaRPr lang="en-US"/>
          </a:p>
        </p:txBody>
      </p:sp>
    </p:spTree>
    <p:extLst>
      <p:ext uri="{BB962C8B-B14F-4D97-AF65-F5344CB8AC3E}">
        <p14:creationId xmlns:p14="http://schemas.microsoft.com/office/powerpoint/2010/main" val="8673458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34</a:t>
            </a:fld>
            <a:endParaRPr lang="en-US"/>
          </a:p>
        </p:txBody>
      </p:sp>
    </p:spTree>
    <p:extLst>
      <p:ext uri="{BB962C8B-B14F-4D97-AF65-F5344CB8AC3E}">
        <p14:creationId xmlns:p14="http://schemas.microsoft.com/office/powerpoint/2010/main" val="17038320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2800" b="1" dirty="0" smtClean="0">
                <a:solidFill>
                  <a:srgbClr val="3366FF"/>
                </a:solidFill>
              </a:rPr>
              <a:t>Pragmatic challenges</a:t>
            </a:r>
          </a:p>
          <a:p>
            <a:pPr lvl="1"/>
            <a:r>
              <a:rPr lang="en-US" sz="2400" b="1" dirty="0" smtClean="0">
                <a:solidFill>
                  <a:srgbClr val="3366FF"/>
                </a:solidFill>
              </a:rPr>
              <a:t>Build on past team experience </a:t>
            </a:r>
            <a:r>
              <a:rPr lang="en-US" sz="2400" b="1" dirty="0" smtClean="0"/>
              <a:t>dealing with large international samples;</a:t>
            </a:r>
          </a:p>
          <a:p>
            <a:pPr lvl="2"/>
            <a:r>
              <a:rPr lang="en-US" sz="2000" b="1" dirty="0" smtClean="0"/>
              <a:t>Including pilot data we already have on how wisdom is understood in Canada, Iran and Korea</a:t>
            </a:r>
          </a:p>
          <a:p>
            <a:pPr lvl="1"/>
            <a:r>
              <a:rPr lang="en-US" sz="2400" b="1" dirty="0" smtClean="0">
                <a:solidFill>
                  <a:srgbClr val="3366FF"/>
                </a:solidFill>
              </a:rPr>
              <a:t>Explore patterns and extreme cases </a:t>
            </a:r>
            <a:r>
              <a:rPr lang="en-US" sz="2400" b="1" dirty="0" smtClean="0"/>
              <a:t>found in quantitative questionnaire and simulation data in greater depth through qualitative interviews;</a:t>
            </a:r>
          </a:p>
          <a:p>
            <a:pPr lvl="1"/>
            <a:r>
              <a:rPr lang="en-US" sz="2400" b="1" dirty="0" smtClean="0"/>
              <a:t>One team member is a </a:t>
            </a:r>
            <a:r>
              <a:rPr lang="en-US" sz="2400" b="1" dirty="0" smtClean="0">
                <a:solidFill>
                  <a:srgbClr val="3366FF"/>
                </a:solidFill>
              </a:rPr>
              <a:t>native speaker/national </a:t>
            </a:r>
            <a:r>
              <a:rPr lang="en-US" sz="2400" b="1" dirty="0" smtClean="0"/>
              <a:t>from each of our participating nations;</a:t>
            </a:r>
          </a:p>
          <a:p>
            <a:pPr lvl="2"/>
            <a:r>
              <a:rPr lang="en-US" sz="2000" b="1" dirty="0" smtClean="0"/>
              <a:t>Will </a:t>
            </a:r>
            <a:r>
              <a:rPr lang="en-US" sz="2000" b="1" dirty="0" smtClean="0">
                <a:solidFill>
                  <a:srgbClr val="3366FF"/>
                </a:solidFill>
              </a:rPr>
              <a:t>liaise with site managers and coders and bring concerns back to the whole team</a:t>
            </a:r>
            <a:r>
              <a:rPr lang="en-US" sz="2000" b="1" dirty="0" smtClean="0"/>
              <a:t>; on-going input by team will accentuate ‘process’;</a:t>
            </a:r>
          </a:p>
          <a:p>
            <a:pPr lvl="1"/>
            <a:r>
              <a:rPr lang="en-US" sz="2400" b="1" dirty="0" smtClean="0"/>
              <a:t>Key passages and key qualitative interviews will be translated for </a:t>
            </a:r>
            <a:r>
              <a:rPr lang="en-US" sz="2400" b="1" dirty="0" smtClean="0">
                <a:solidFill>
                  <a:srgbClr val="3366FF"/>
                </a:solidFill>
              </a:rPr>
              <a:t>documented discussion/interpretation by the whole team</a:t>
            </a:r>
            <a:r>
              <a:rPr lang="en-US" sz="2400" b="1" dirty="0" smtClean="0"/>
              <a:t>.</a:t>
            </a:r>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35</a:t>
            </a:fld>
            <a:endParaRPr lang="en-US"/>
          </a:p>
        </p:txBody>
      </p:sp>
    </p:spTree>
    <p:extLst>
      <p:ext uri="{BB962C8B-B14F-4D97-AF65-F5344CB8AC3E}">
        <p14:creationId xmlns:p14="http://schemas.microsoft.com/office/powerpoint/2010/main" val="5345219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36</a:t>
            </a:fld>
            <a:endParaRPr lang="en-US"/>
          </a:p>
        </p:txBody>
      </p:sp>
    </p:spTree>
    <p:extLst>
      <p:ext uri="{BB962C8B-B14F-4D97-AF65-F5344CB8AC3E}">
        <p14:creationId xmlns:p14="http://schemas.microsoft.com/office/powerpoint/2010/main" val="1781424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Collaborated to paint (1628) Martha and Mary who had two very different approaches</a:t>
            </a:r>
            <a:r>
              <a:rPr lang="en-US" baseline="0" dirty="0" smtClean="0"/>
              <a:t> to virtue</a:t>
            </a:r>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37</a:t>
            </a:fld>
            <a:endParaRPr lang="en-US"/>
          </a:p>
        </p:txBody>
      </p:sp>
    </p:spTree>
    <p:extLst>
      <p:ext uri="{BB962C8B-B14F-4D97-AF65-F5344CB8AC3E}">
        <p14:creationId xmlns:p14="http://schemas.microsoft.com/office/powerpoint/2010/main" val="12512898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The Dimensions of Religiosity Scale: 20-item self-report measure of religious preoccupation, guidance, conviction, and emotional involvement </a:t>
            </a:r>
          </a:p>
          <a:p>
            <a:r>
              <a:rPr lang="en-US" b="1" dirty="0" smtClean="0"/>
              <a:t>Authors</a:t>
            </a:r>
          </a:p>
          <a:p>
            <a:r>
              <a:rPr lang="en-US" dirty="0" smtClean="0">
                <a:hlinkClick r:id="rId3"/>
              </a:rPr>
              <a:t>Stephen Joseph</a:t>
            </a:r>
            <a:endParaRPr lang="en-US" dirty="0" smtClean="0"/>
          </a:p>
          <a:p>
            <a:r>
              <a:rPr lang="en-US" dirty="0" smtClean="0">
                <a:hlinkClick r:id="rId4"/>
              </a:rPr>
              <a:t>Deborah DiDuca</a:t>
            </a:r>
            <a:endParaRPr lang="en-US" dirty="0" smtClean="0"/>
          </a:p>
          <a:p>
            <a:r>
              <a:rPr lang="en-US" b="1" dirty="0" smtClean="0"/>
              <a:t>Source Information</a:t>
            </a:r>
          </a:p>
          <a:p>
            <a:r>
              <a:rPr lang="en-US" dirty="0" smtClean="0"/>
              <a:t>November 2007, Volume10(Issue6) Page p.603To-608</a:t>
            </a:r>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39</a:t>
            </a:fld>
            <a:endParaRPr lang="en-US"/>
          </a:p>
        </p:txBody>
      </p:sp>
    </p:spTree>
    <p:extLst>
      <p:ext uri="{BB962C8B-B14F-4D97-AF65-F5344CB8AC3E}">
        <p14:creationId xmlns:p14="http://schemas.microsoft.com/office/powerpoint/2010/main" val="24703624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Goal: </a:t>
            </a:r>
          </a:p>
          <a:p>
            <a:pPr lvl="1"/>
            <a:r>
              <a:rPr lang="en-US" b="1" dirty="0" smtClean="0">
                <a:solidFill>
                  <a:srgbClr val="3366FF"/>
                </a:solidFill>
              </a:rPr>
              <a:t>Compare stages of adulthood, faith traditions and nations </a:t>
            </a:r>
            <a:r>
              <a:rPr lang="en-US" b="1" dirty="0" smtClean="0"/>
              <a:t>regarding: </a:t>
            </a:r>
          </a:p>
          <a:p>
            <a:pPr lvl="2"/>
            <a:r>
              <a:rPr lang="en-US" b="1" dirty="0" smtClean="0">
                <a:solidFill>
                  <a:srgbClr val="008000"/>
                </a:solidFill>
              </a:rPr>
              <a:t>conceptions of wise virtue </a:t>
            </a:r>
          </a:p>
          <a:p>
            <a:pPr lvl="2"/>
            <a:r>
              <a:rPr lang="en-US" b="1" dirty="0" smtClean="0">
                <a:solidFill>
                  <a:srgbClr val="008000"/>
                </a:solidFill>
              </a:rPr>
              <a:t>distal and proximal self-motivations to wise virtue.</a:t>
            </a:r>
            <a:endParaRPr lang="en-US" b="1" dirty="0" smtClean="0"/>
          </a:p>
          <a:p>
            <a:r>
              <a:rPr lang="en-US" b="1" dirty="0" smtClean="0"/>
              <a:t>Methodological Innovation:</a:t>
            </a:r>
          </a:p>
          <a:p>
            <a:pPr lvl="1"/>
            <a:r>
              <a:rPr lang="en-US" b="1" dirty="0" smtClean="0">
                <a:solidFill>
                  <a:srgbClr val="3366FF"/>
                </a:solidFill>
              </a:rPr>
              <a:t>Triangulate</a:t>
            </a:r>
            <a:r>
              <a:rPr lang="en-US" b="1" dirty="0" smtClean="0"/>
              <a:t> between social sciences, philosophy and theology, </a:t>
            </a:r>
          </a:p>
          <a:p>
            <a:pPr lvl="1"/>
            <a:r>
              <a:rPr lang="en-US" b="1" dirty="0" smtClean="0">
                <a:solidFill>
                  <a:srgbClr val="3366FF"/>
                </a:solidFill>
              </a:rPr>
              <a:t>Converge findings </a:t>
            </a:r>
            <a:r>
              <a:rPr lang="en-US" b="1" dirty="0" smtClean="0"/>
              <a:t>from quantitative, qualitative, and simulation data. </a:t>
            </a:r>
          </a:p>
          <a:p>
            <a:r>
              <a:rPr lang="en-US" b="1" dirty="0" smtClean="0"/>
              <a:t>Theoretical Innovation: </a:t>
            </a:r>
          </a:p>
          <a:p>
            <a:pPr lvl="1"/>
            <a:r>
              <a:rPr lang="en-US" b="1" dirty="0" smtClean="0"/>
              <a:t>Foreign language discussion of wisdom and self-motivation to virtue will </a:t>
            </a:r>
            <a:r>
              <a:rPr lang="en-US" b="1" dirty="0" smtClean="0">
                <a:solidFill>
                  <a:srgbClr val="3366FF"/>
                </a:solidFill>
              </a:rPr>
              <a:t>broaden the horizon of scientific discourse about the moral self and its development</a:t>
            </a:r>
            <a:r>
              <a:rPr lang="en-US" b="1" dirty="0" smtClean="0"/>
              <a:t>.</a:t>
            </a:r>
          </a:p>
          <a:p>
            <a:pPr lvl="2"/>
            <a:r>
              <a:rPr lang="en-US" b="1" dirty="0" smtClean="0"/>
              <a:t>Create a </a:t>
            </a:r>
            <a:r>
              <a:rPr lang="en-US" b="1" dirty="0" smtClean="0">
                <a:solidFill>
                  <a:srgbClr val="3366FF"/>
                </a:solidFill>
              </a:rPr>
              <a:t>comprehensive typology </a:t>
            </a:r>
            <a:r>
              <a:rPr lang="en-US" b="1" dirty="0" smtClean="0"/>
              <a:t>of wise motivation to virtue</a:t>
            </a:r>
          </a:p>
          <a:p>
            <a:pPr lvl="1"/>
            <a:r>
              <a:rPr lang="en-US" b="1" dirty="0" smtClean="0">
                <a:solidFill>
                  <a:srgbClr val="3366FF"/>
                </a:solidFill>
              </a:rPr>
              <a:t>Our project will explore dispositions and </a:t>
            </a:r>
            <a:r>
              <a:rPr lang="en-US" b="1" dirty="0" err="1" smtClean="0">
                <a:solidFill>
                  <a:srgbClr val="3366FF"/>
                </a:solidFill>
              </a:rPr>
              <a:t>behaviour</a:t>
            </a:r>
            <a:r>
              <a:rPr lang="en-US" b="1" dirty="0" smtClean="0"/>
              <a:t>, not just self-reports.</a:t>
            </a:r>
          </a:p>
          <a:p>
            <a:endParaRPr lang="en-US" dirty="0"/>
          </a:p>
        </p:txBody>
      </p:sp>
      <p:sp>
        <p:nvSpPr>
          <p:cNvPr id="4" name="Slide Number Placeholder 3"/>
          <p:cNvSpPr>
            <a:spLocks noGrp="1"/>
          </p:cNvSpPr>
          <p:nvPr>
            <p:ph type="sldNum" sz="quarter" idx="10"/>
          </p:nvPr>
        </p:nvSpPr>
        <p:spPr/>
        <p:txBody>
          <a:bodyPr/>
          <a:lstStyle/>
          <a:p>
            <a:fld id="{A0FA8A53-94AA-2B44-BF0E-E2290B88842B}" type="slidenum">
              <a:rPr lang="en-US" smtClean="0"/>
              <a:t>44</a:t>
            </a:fld>
            <a:endParaRPr lang="en-US"/>
          </a:p>
        </p:txBody>
      </p:sp>
    </p:spTree>
    <p:extLst>
      <p:ext uri="{BB962C8B-B14F-4D97-AF65-F5344CB8AC3E}">
        <p14:creationId xmlns:p14="http://schemas.microsoft.com/office/powerpoint/2010/main" val="85614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84227FDD-F5B1-6645-80D6-C21E041222B3}" type="datetimeFigureOut">
              <a:rPr lang="en-US" smtClean="0"/>
              <a:t>3/14/15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F035F7-CF1D-AF40-9D36-5F791AD21246}" type="slidenum">
              <a:rPr lang="en-US" smtClean="0"/>
              <a:t>‹#›</a:t>
            </a:fld>
            <a:endParaRPr lang="en-US"/>
          </a:p>
        </p:txBody>
      </p:sp>
    </p:spTree>
    <p:extLst>
      <p:ext uri="{BB962C8B-B14F-4D97-AF65-F5344CB8AC3E}">
        <p14:creationId xmlns:p14="http://schemas.microsoft.com/office/powerpoint/2010/main" val="2958056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84227FDD-F5B1-6645-80D6-C21E041222B3}" type="datetimeFigureOut">
              <a:rPr lang="en-US" smtClean="0"/>
              <a:t>3/14/15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F035F7-CF1D-AF40-9D36-5F791AD21246}" type="slidenum">
              <a:rPr lang="en-US" smtClean="0"/>
              <a:t>‹#›</a:t>
            </a:fld>
            <a:endParaRPr lang="en-US"/>
          </a:p>
        </p:txBody>
      </p:sp>
    </p:spTree>
    <p:extLst>
      <p:ext uri="{BB962C8B-B14F-4D97-AF65-F5344CB8AC3E}">
        <p14:creationId xmlns:p14="http://schemas.microsoft.com/office/powerpoint/2010/main" val="3582580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84227FDD-F5B1-6645-80D6-C21E041222B3}" type="datetimeFigureOut">
              <a:rPr lang="en-US" smtClean="0"/>
              <a:t>3/14/15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F035F7-CF1D-AF40-9D36-5F791AD21246}" type="slidenum">
              <a:rPr lang="en-US" smtClean="0"/>
              <a:t>‹#›</a:t>
            </a:fld>
            <a:endParaRPr lang="en-US"/>
          </a:p>
        </p:txBody>
      </p:sp>
    </p:spTree>
    <p:extLst>
      <p:ext uri="{BB962C8B-B14F-4D97-AF65-F5344CB8AC3E}">
        <p14:creationId xmlns:p14="http://schemas.microsoft.com/office/powerpoint/2010/main" val="2216824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84227FDD-F5B1-6645-80D6-C21E041222B3}" type="datetimeFigureOut">
              <a:rPr lang="en-US" smtClean="0"/>
              <a:t>3/14/15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F035F7-CF1D-AF40-9D36-5F791AD21246}" type="slidenum">
              <a:rPr lang="en-US" smtClean="0"/>
              <a:t>‹#›</a:t>
            </a:fld>
            <a:endParaRPr lang="en-US"/>
          </a:p>
        </p:txBody>
      </p:sp>
    </p:spTree>
    <p:extLst>
      <p:ext uri="{BB962C8B-B14F-4D97-AF65-F5344CB8AC3E}">
        <p14:creationId xmlns:p14="http://schemas.microsoft.com/office/powerpoint/2010/main" val="3648179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84227FDD-F5B1-6645-80D6-C21E041222B3}" type="datetimeFigureOut">
              <a:rPr lang="en-US" smtClean="0"/>
              <a:t>3/14/15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F035F7-CF1D-AF40-9D36-5F791AD21246}" type="slidenum">
              <a:rPr lang="en-US" smtClean="0"/>
              <a:t>‹#›</a:t>
            </a:fld>
            <a:endParaRPr lang="en-US"/>
          </a:p>
        </p:txBody>
      </p:sp>
    </p:spTree>
    <p:extLst>
      <p:ext uri="{BB962C8B-B14F-4D97-AF65-F5344CB8AC3E}">
        <p14:creationId xmlns:p14="http://schemas.microsoft.com/office/powerpoint/2010/main" val="1222047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84227FDD-F5B1-6645-80D6-C21E041222B3}" type="datetimeFigureOut">
              <a:rPr lang="en-US" smtClean="0"/>
              <a:t>3/14/15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F035F7-CF1D-AF40-9D36-5F791AD21246}" type="slidenum">
              <a:rPr lang="en-US" smtClean="0"/>
              <a:t>‹#›</a:t>
            </a:fld>
            <a:endParaRPr lang="en-US"/>
          </a:p>
        </p:txBody>
      </p:sp>
    </p:spTree>
    <p:extLst>
      <p:ext uri="{BB962C8B-B14F-4D97-AF65-F5344CB8AC3E}">
        <p14:creationId xmlns:p14="http://schemas.microsoft.com/office/powerpoint/2010/main" val="1801939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227FDD-F5B1-6645-80D6-C21E041222B3}" type="datetimeFigureOut">
              <a:rPr lang="en-US" smtClean="0"/>
              <a:t>3/14/15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F035F7-CF1D-AF40-9D36-5F791AD21246}" type="slidenum">
              <a:rPr lang="en-US" smtClean="0"/>
              <a:t>‹#›</a:t>
            </a:fld>
            <a:endParaRPr lang="en-US"/>
          </a:p>
        </p:txBody>
      </p:sp>
    </p:spTree>
    <p:extLst>
      <p:ext uri="{BB962C8B-B14F-4D97-AF65-F5344CB8AC3E}">
        <p14:creationId xmlns:p14="http://schemas.microsoft.com/office/powerpoint/2010/main" val="3312157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84227FDD-F5B1-6645-80D6-C21E041222B3}" type="datetimeFigureOut">
              <a:rPr lang="en-US" smtClean="0"/>
              <a:t>3/14/15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F035F7-CF1D-AF40-9D36-5F791AD21246}" type="slidenum">
              <a:rPr lang="en-US" smtClean="0"/>
              <a:t>‹#›</a:t>
            </a:fld>
            <a:endParaRPr lang="en-US"/>
          </a:p>
        </p:txBody>
      </p:sp>
    </p:spTree>
    <p:extLst>
      <p:ext uri="{BB962C8B-B14F-4D97-AF65-F5344CB8AC3E}">
        <p14:creationId xmlns:p14="http://schemas.microsoft.com/office/powerpoint/2010/main" val="1235352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84227FDD-F5B1-6645-80D6-C21E041222B3}" type="datetimeFigureOut">
              <a:rPr lang="en-US" smtClean="0"/>
              <a:t>3/14/15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F035F7-CF1D-AF40-9D36-5F791AD21246}" type="slidenum">
              <a:rPr lang="en-US" smtClean="0"/>
              <a:t>‹#›</a:t>
            </a:fld>
            <a:endParaRPr lang="en-US"/>
          </a:p>
        </p:txBody>
      </p:sp>
    </p:spTree>
    <p:extLst>
      <p:ext uri="{BB962C8B-B14F-4D97-AF65-F5344CB8AC3E}">
        <p14:creationId xmlns:p14="http://schemas.microsoft.com/office/powerpoint/2010/main" val="1441881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84227FDD-F5B1-6645-80D6-C21E041222B3}" type="datetimeFigureOut">
              <a:rPr lang="en-US" smtClean="0"/>
              <a:t>3/14/15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F035F7-CF1D-AF40-9D36-5F791AD21246}" type="slidenum">
              <a:rPr lang="en-US" smtClean="0"/>
              <a:t>‹#›</a:t>
            </a:fld>
            <a:endParaRPr lang="en-US"/>
          </a:p>
        </p:txBody>
      </p:sp>
    </p:spTree>
    <p:extLst>
      <p:ext uri="{BB962C8B-B14F-4D97-AF65-F5344CB8AC3E}">
        <p14:creationId xmlns:p14="http://schemas.microsoft.com/office/powerpoint/2010/main" val="1454476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84227FDD-F5B1-6645-80D6-C21E041222B3}" type="datetimeFigureOut">
              <a:rPr lang="en-US" smtClean="0"/>
              <a:t>3/14/15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F035F7-CF1D-AF40-9D36-5F791AD21246}" type="slidenum">
              <a:rPr lang="en-US" smtClean="0"/>
              <a:t>‹#›</a:t>
            </a:fld>
            <a:endParaRPr lang="en-US"/>
          </a:p>
        </p:txBody>
      </p:sp>
    </p:spTree>
    <p:extLst>
      <p:ext uri="{BB962C8B-B14F-4D97-AF65-F5344CB8AC3E}">
        <p14:creationId xmlns:p14="http://schemas.microsoft.com/office/powerpoint/2010/main" val="145783851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227FDD-F5B1-6645-80D6-C21E041222B3}" type="datetimeFigureOut">
              <a:rPr lang="en-US" smtClean="0"/>
              <a:t>3/14/15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F035F7-CF1D-AF40-9D36-5F791AD21246}" type="slidenum">
              <a:rPr lang="en-US" smtClean="0"/>
              <a:t>‹#›</a:t>
            </a:fld>
            <a:endParaRPr lang="en-US"/>
          </a:p>
        </p:txBody>
      </p:sp>
    </p:spTree>
    <p:extLst>
      <p:ext uri="{BB962C8B-B14F-4D97-AF65-F5344CB8AC3E}">
        <p14:creationId xmlns:p14="http://schemas.microsoft.com/office/powerpoint/2010/main" val="3284149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comments" Target="../comments/comment2.xml"/><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 Id="rId3"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 Id="rId3"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comments" Target="../comments/commen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16.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16365"/>
            <a:ext cx="7772400" cy="1984086"/>
          </a:xfrm>
        </p:spPr>
        <p:txBody>
          <a:bodyPr>
            <a:noAutofit/>
          </a:bodyPr>
          <a:lstStyle/>
          <a:p>
            <a:r>
              <a:rPr lang="en-US" sz="3600" b="1" dirty="0"/>
              <a:t>Motivating the Self to Virtue in Western and non-Western Countries: </a:t>
            </a:r>
            <a:r>
              <a:rPr lang="en-CA" sz="3600" dirty="0"/>
              <a:t/>
            </a:r>
            <a:br>
              <a:rPr lang="en-CA" sz="3600" dirty="0"/>
            </a:br>
            <a:r>
              <a:rPr lang="en-US" sz="3600" b="1" dirty="0"/>
              <a:t>Does nation or faith matter </a:t>
            </a:r>
            <a:r>
              <a:rPr lang="en-US" sz="3600" b="1" dirty="0" smtClean="0"/>
              <a:t>more in the development of the moral self?</a:t>
            </a:r>
            <a:r>
              <a:rPr lang="en-CA" sz="3600" dirty="0"/>
              <a:t/>
            </a:r>
            <a:br>
              <a:rPr lang="en-CA" sz="3600" dirty="0"/>
            </a:br>
            <a:endParaRPr lang="en-US" sz="3600" dirty="0"/>
          </a:p>
        </p:txBody>
      </p:sp>
      <p:sp>
        <p:nvSpPr>
          <p:cNvPr id="3" name="Subtitle 2"/>
          <p:cNvSpPr>
            <a:spLocks noGrp="1"/>
          </p:cNvSpPr>
          <p:nvPr>
            <p:ph type="subTitle" idx="1"/>
          </p:nvPr>
        </p:nvSpPr>
        <p:spPr/>
        <p:txBody>
          <a:bodyPr/>
          <a:lstStyle/>
          <a:p>
            <a:r>
              <a:rPr lang="en-US" dirty="0" smtClean="0"/>
              <a:t>IMF Presentation</a:t>
            </a:r>
          </a:p>
          <a:p>
            <a:r>
              <a:rPr lang="en-US" dirty="0" smtClean="0"/>
              <a:t>14 March 2015</a:t>
            </a:r>
            <a:endParaRPr lang="en-US" dirty="0"/>
          </a:p>
        </p:txBody>
      </p:sp>
    </p:spTree>
    <p:extLst>
      <p:ext uri="{BB962C8B-B14F-4D97-AF65-F5344CB8AC3E}">
        <p14:creationId xmlns:p14="http://schemas.microsoft.com/office/powerpoint/2010/main" val="30262565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57869" y="1600200"/>
            <a:ext cx="8229600" cy="4525963"/>
          </a:xfrm>
        </p:spPr>
        <p:txBody>
          <a:bodyPr/>
          <a:lstStyle/>
          <a:p>
            <a:r>
              <a:rPr lang="en-US" b="1" dirty="0"/>
              <a:t>T</a:t>
            </a:r>
            <a:r>
              <a:rPr lang="en-US" b="1" dirty="0" smtClean="0"/>
              <a:t>hanks </a:t>
            </a:r>
            <a:r>
              <a:rPr lang="en-US" b="1" dirty="0"/>
              <a:t>for the invitation to present </a:t>
            </a:r>
            <a:r>
              <a:rPr lang="en-US" b="1" dirty="0" smtClean="0"/>
              <a:t>here!</a:t>
            </a:r>
          </a:p>
          <a:p>
            <a:r>
              <a:rPr lang="en-US" b="1" dirty="0" smtClean="0"/>
              <a:t>We appreciated </a:t>
            </a:r>
            <a:r>
              <a:rPr lang="en-US" b="1" dirty="0"/>
              <a:t>all </a:t>
            </a:r>
            <a:r>
              <a:rPr lang="en-US" b="1" dirty="0" smtClean="0"/>
              <a:t>of the fascinating projects presented at this conference.</a:t>
            </a:r>
            <a:endParaRPr lang="en-US" b="1" dirty="0"/>
          </a:p>
        </p:txBody>
      </p:sp>
    </p:spTree>
    <p:extLst>
      <p:ext uri="{BB962C8B-B14F-4D97-AF65-F5344CB8AC3E}">
        <p14:creationId xmlns:p14="http://schemas.microsoft.com/office/powerpoint/2010/main" val="411975808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Our Multidisciplinary Team</a:t>
            </a:r>
            <a:endParaRPr lang="en-US" sz="3600" dirty="0"/>
          </a:p>
        </p:txBody>
      </p:sp>
      <p:sp>
        <p:nvSpPr>
          <p:cNvPr id="3" name="Content Placeholder 2"/>
          <p:cNvSpPr>
            <a:spLocks noGrp="1"/>
          </p:cNvSpPr>
          <p:nvPr>
            <p:ph idx="1"/>
          </p:nvPr>
        </p:nvSpPr>
        <p:spPr>
          <a:xfrm>
            <a:off x="333102" y="1466119"/>
            <a:ext cx="8353698" cy="5295790"/>
          </a:xfrm>
        </p:spPr>
        <p:txBody>
          <a:bodyPr>
            <a:normAutofit fontScale="92500" lnSpcReduction="20000"/>
          </a:bodyPr>
          <a:lstStyle/>
          <a:p>
            <a:r>
              <a:rPr lang="en-US" sz="3300" dirty="0" smtClean="0"/>
              <a:t> Social </a:t>
            </a:r>
            <a:r>
              <a:rPr lang="en-US" sz="3300" dirty="0"/>
              <a:t>Scientists</a:t>
            </a:r>
          </a:p>
          <a:p>
            <a:pPr lvl="1"/>
            <a:r>
              <a:rPr lang="en-US" sz="2900" dirty="0" smtClean="0">
                <a:solidFill>
                  <a:srgbClr val="3366FF"/>
                </a:solidFill>
              </a:rPr>
              <a:t>Psychologists</a:t>
            </a:r>
            <a:r>
              <a:rPr lang="en-US" sz="2900" dirty="0" smtClean="0"/>
              <a:t> </a:t>
            </a:r>
          </a:p>
          <a:p>
            <a:pPr lvl="2"/>
            <a:r>
              <a:rPr lang="en-US" sz="2500" dirty="0" smtClean="0"/>
              <a:t>Michel Ferrari (Canada), </a:t>
            </a:r>
          </a:p>
          <a:p>
            <a:pPr lvl="2"/>
            <a:r>
              <a:rPr lang="en-US" sz="2500" dirty="0" err="1" smtClean="0"/>
              <a:t>Hyeyoung</a:t>
            </a:r>
            <a:r>
              <a:rPr lang="en-US" sz="2500" dirty="0" smtClean="0"/>
              <a:t> Bang (S. Korea), </a:t>
            </a:r>
          </a:p>
          <a:p>
            <a:pPr lvl="2"/>
            <a:r>
              <a:rPr lang="en-US" sz="2500" dirty="0" err="1" smtClean="0"/>
              <a:t>Rasool</a:t>
            </a:r>
            <a:r>
              <a:rPr lang="en-US" sz="2500" dirty="0" smtClean="0"/>
              <a:t> </a:t>
            </a:r>
            <a:r>
              <a:rPr lang="en-US" sz="2500" dirty="0" err="1" smtClean="0"/>
              <a:t>Kord</a:t>
            </a:r>
            <a:r>
              <a:rPr lang="en-US" sz="2500" dirty="0" smtClean="0"/>
              <a:t> </a:t>
            </a:r>
            <a:r>
              <a:rPr lang="en-US" sz="2500" dirty="0" err="1" smtClean="0"/>
              <a:t>Noghabi</a:t>
            </a:r>
            <a:r>
              <a:rPr lang="en-US" sz="2500" dirty="0" smtClean="0"/>
              <a:t> (Iran)</a:t>
            </a:r>
            <a:endParaRPr lang="en-US" sz="2500" dirty="0"/>
          </a:p>
          <a:p>
            <a:pPr lvl="1"/>
            <a:r>
              <a:rPr lang="en-US" sz="2900" dirty="0"/>
              <a:t>a </a:t>
            </a:r>
            <a:r>
              <a:rPr lang="en-US" sz="2900" dirty="0" smtClean="0">
                <a:solidFill>
                  <a:srgbClr val="3366FF"/>
                </a:solidFill>
              </a:rPr>
              <a:t>sociologist</a:t>
            </a:r>
            <a:r>
              <a:rPr lang="en-US" sz="2900" dirty="0" smtClean="0"/>
              <a:t> - Monika Ardelt (Germany/U.S.) </a:t>
            </a:r>
            <a:endParaRPr lang="en-US" sz="2900" dirty="0"/>
          </a:p>
          <a:p>
            <a:pPr lvl="1"/>
            <a:r>
              <a:rPr lang="en-US" sz="2900" dirty="0"/>
              <a:t>a </a:t>
            </a:r>
            <a:r>
              <a:rPr lang="en-US" sz="2900" dirty="0">
                <a:solidFill>
                  <a:srgbClr val="3366FF"/>
                </a:solidFill>
              </a:rPr>
              <a:t>political </a:t>
            </a:r>
            <a:r>
              <a:rPr lang="en-US" sz="2900" dirty="0" smtClean="0">
                <a:solidFill>
                  <a:srgbClr val="3366FF"/>
                </a:solidFill>
              </a:rPr>
              <a:t>scientist / ethnographer </a:t>
            </a:r>
            <a:r>
              <a:rPr lang="en-US" sz="2900" dirty="0" smtClean="0"/>
              <a:t>- Ricca Edmondson (UK / Ireland) </a:t>
            </a:r>
            <a:endParaRPr lang="en-US" sz="2900" dirty="0"/>
          </a:p>
          <a:p>
            <a:pPr lvl="1"/>
            <a:r>
              <a:rPr lang="en-US" sz="2900" dirty="0"/>
              <a:t>a </a:t>
            </a:r>
            <a:r>
              <a:rPr lang="en-US" sz="2900" dirty="0">
                <a:solidFill>
                  <a:srgbClr val="3366FF"/>
                </a:solidFill>
              </a:rPr>
              <a:t>cognitive scientist </a:t>
            </a:r>
            <a:r>
              <a:rPr lang="en-US" sz="2900" dirty="0" smtClean="0"/>
              <a:t>- Michael Connell (U.S.)</a:t>
            </a:r>
            <a:endParaRPr lang="en-US" sz="2900" dirty="0"/>
          </a:p>
          <a:p>
            <a:r>
              <a:rPr lang="en-US" sz="3300" dirty="0"/>
              <a:t>Humanists </a:t>
            </a:r>
          </a:p>
          <a:p>
            <a:pPr lvl="1"/>
            <a:r>
              <a:rPr lang="en-US" sz="2900" dirty="0"/>
              <a:t>a </a:t>
            </a:r>
            <a:r>
              <a:rPr lang="en-US" sz="2900" dirty="0" smtClean="0">
                <a:solidFill>
                  <a:srgbClr val="3366FF"/>
                </a:solidFill>
              </a:rPr>
              <a:t>Jesuit</a:t>
            </a:r>
            <a:r>
              <a:rPr lang="en-US" sz="2900" dirty="0" smtClean="0"/>
              <a:t> </a:t>
            </a:r>
            <a:r>
              <a:rPr lang="en-US" sz="2900" dirty="0" smtClean="0">
                <a:solidFill>
                  <a:srgbClr val="3366FF"/>
                </a:solidFill>
              </a:rPr>
              <a:t>Christian </a:t>
            </a:r>
            <a:r>
              <a:rPr lang="en-US" sz="2900" dirty="0">
                <a:solidFill>
                  <a:srgbClr val="3366FF"/>
                </a:solidFill>
              </a:rPr>
              <a:t>theologian </a:t>
            </a:r>
            <a:r>
              <a:rPr lang="en-US" sz="2900" dirty="0" smtClean="0"/>
              <a:t>- Gilles </a:t>
            </a:r>
            <a:r>
              <a:rPr lang="en-US" sz="2900" dirty="0" err="1"/>
              <a:t>Mongeau</a:t>
            </a:r>
            <a:r>
              <a:rPr lang="en-US" sz="2900" dirty="0"/>
              <a:t>, S.J</a:t>
            </a:r>
            <a:r>
              <a:rPr lang="en-US" sz="2900" dirty="0" smtClean="0"/>
              <a:t>. (Canada) </a:t>
            </a:r>
            <a:endParaRPr lang="en-US" sz="2900" dirty="0"/>
          </a:p>
          <a:p>
            <a:pPr lvl="1"/>
            <a:r>
              <a:rPr lang="en-US" sz="2900" dirty="0"/>
              <a:t>a </a:t>
            </a:r>
            <a:r>
              <a:rPr lang="en-US" sz="2900" dirty="0">
                <a:solidFill>
                  <a:srgbClr val="3366FF"/>
                </a:solidFill>
              </a:rPr>
              <a:t>philosopher</a:t>
            </a:r>
            <a:r>
              <a:rPr lang="en-US" sz="2900" dirty="0"/>
              <a:t> </a:t>
            </a:r>
            <a:r>
              <a:rPr lang="en-US" sz="2900" dirty="0" smtClean="0"/>
              <a:t>- John </a:t>
            </a:r>
            <a:r>
              <a:rPr lang="en-US" sz="2900" dirty="0" err="1" smtClean="0"/>
              <a:t>Vervaeke</a:t>
            </a:r>
            <a:r>
              <a:rPr lang="en-US" sz="2900" dirty="0" smtClean="0"/>
              <a:t> (Canada) </a:t>
            </a:r>
            <a:endParaRPr lang="en-US" sz="2900" dirty="0"/>
          </a:p>
        </p:txBody>
      </p:sp>
    </p:spTree>
    <p:extLst>
      <p:ext uri="{BB962C8B-B14F-4D97-AF65-F5344CB8AC3E}">
        <p14:creationId xmlns:p14="http://schemas.microsoft.com/office/powerpoint/2010/main" val="65515412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8018" y="2560493"/>
            <a:ext cx="8229600" cy="1143000"/>
          </a:xfrm>
        </p:spPr>
        <p:txBody>
          <a:bodyPr>
            <a:normAutofit/>
          </a:bodyPr>
          <a:lstStyle/>
          <a:p>
            <a:r>
              <a:rPr lang="en-US" dirty="0" smtClean="0"/>
              <a:t>Our Project</a:t>
            </a:r>
            <a:endParaRPr lang="en-US" dirty="0"/>
          </a:p>
        </p:txBody>
      </p:sp>
    </p:spTree>
    <p:extLst>
      <p:ext uri="{BB962C8B-B14F-4D97-AF65-F5344CB8AC3E}">
        <p14:creationId xmlns:p14="http://schemas.microsoft.com/office/powerpoint/2010/main" val="265829929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Grp="1" noChangeArrowheads="1"/>
          </p:cNvSpPr>
          <p:nvPr>
            <p:ph type="title"/>
          </p:nvPr>
        </p:nvSpPr>
        <p:spPr>
          <a:xfrm>
            <a:off x="457200" y="274638"/>
            <a:ext cx="8229600" cy="971012"/>
          </a:xfrm>
        </p:spPr>
        <p:txBody>
          <a:bodyPr/>
          <a:lstStyle/>
          <a:p>
            <a:pPr eaLnBrk="1" hangingPunct="1"/>
            <a:r>
              <a:rPr lang="en-US" sz="4100" dirty="0" smtClean="0">
                <a:latin typeface="Calibri"/>
                <a:ea typeface="ヒラギノ明朝 ProN W3" charset="0"/>
                <a:cs typeface="Calibri"/>
              </a:rPr>
              <a:t>Wisdom and Virtue</a:t>
            </a:r>
            <a:endParaRPr lang="en-US" sz="4100" dirty="0">
              <a:latin typeface="Calibri"/>
              <a:ea typeface="ヒラギノ明朝 ProN W3" charset="0"/>
              <a:cs typeface="Calibri"/>
            </a:endParaRPr>
          </a:p>
        </p:txBody>
      </p:sp>
      <p:sp>
        <p:nvSpPr>
          <p:cNvPr id="25602" name="Rectangle 2"/>
          <p:cNvSpPr>
            <a:spLocks noGrp="1" noChangeArrowheads="1"/>
          </p:cNvSpPr>
          <p:nvPr>
            <p:ph type="body" idx="1"/>
          </p:nvPr>
        </p:nvSpPr>
        <p:spPr>
          <a:xfrm>
            <a:off x="217661" y="1245650"/>
            <a:ext cx="8758907" cy="5201493"/>
          </a:xfrm>
        </p:spPr>
        <p:txBody>
          <a:bodyPr anchor="t">
            <a:noAutofit/>
          </a:bodyPr>
          <a:lstStyle/>
          <a:p>
            <a:pPr>
              <a:spcBef>
                <a:spcPct val="0"/>
              </a:spcBef>
              <a:defRPr/>
            </a:pPr>
            <a:r>
              <a:rPr lang="en-US" dirty="0">
                <a:solidFill>
                  <a:srgbClr val="3366FF"/>
                </a:solidFill>
                <a:latin typeface="Calibri"/>
                <a:cs typeface="Calibri"/>
              </a:rPr>
              <a:t>THESIS: </a:t>
            </a:r>
            <a:endParaRPr lang="en-US" dirty="0" smtClean="0">
              <a:solidFill>
                <a:srgbClr val="3366FF"/>
              </a:solidFill>
              <a:latin typeface="Calibri"/>
              <a:cs typeface="Calibri"/>
            </a:endParaRPr>
          </a:p>
          <a:p>
            <a:pPr lvl="1">
              <a:spcBef>
                <a:spcPct val="0"/>
              </a:spcBef>
              <a:defRPr/>
            </a:pPr>
            <a:r>
              <a:rPr lang="en-US" dirty="0" smtClean="0">
                <a:solidFill>
                  <a:srgbClr val="3366FF"/>
                </a:solidFill>
                <a:latin typeface="Calibri"/>
                <a:cs typeface="Calibri"/>
              </a:rPr>
              <a:t>Wisdom </a:t>
            </a:r>
            <a:r>
              <a:rPr lang="en-US" dirty="0">
                <a:solidFill>
                  <a:srgbClr val="3366FF"/>
                </a:solidFill>
                <a:latin typeface="Calibri"/>
                <a:cs typeface="Calibri"/>
              </a:rPr>
              <a:t>can act as a key </a:t>
            </a:r>
            <a:r>
              <a:rPr lang="en-US" dirty="0" smtClean="0">
                <a:solidFill>
                  <a:srgbClr val="3366FF"/>
                </a:solidFill>
                <a:latin typeface="Calibri"/>
                <a:cs typeface="Calibri"/>
              </a:rPr>
              <a:t>factor in </a:t>
            </a:r>
            <a:r>
              <a:rPr lang="en-US" dirty="0">
                <a:solidFill>
                  <a:srgbClr val="3366FF"/>
                </a:solidFill>
                <a:latin typeface="Calibri"/>
                <a:cs typeface="Calibri"/>
              </a:rPr>
              <a:t>motivating the self to virtue </a:t>
            </a:r>
            <a:endParaRPr lang="en-US" dirty="0" smtClean="0">
              <a:solidFill>
                <a:srgbClr val="3366FF"/>
              </a:solidFill>
              <a:latin typeface="Calibri"/>
              <a:cs typeface="Calibri"/>
            </a:endParaRPr>
          </a:p>
          <a:p>
            <a:pPr lvl="1">
              <a:spcBef>
                <a:spcPct val="0"/>
              </a:spcBef>
              <a:defRPr/>
            </a:pPr>
            <a:r>
              <a:rPr lang="en-US" dirty="0" smtClean="0">
                <a:solidFill>
                  <a:srgbClr val="3366FF"/>
                </a:solidFill>
                <a:latin typeface="Calibri"/>
                <a:cs typeface="Calibri"/>
              </a:rPr>
              <a:t>Wisdom is </a:t>
            </a:r>
            <a:r>
              <a:rPr lang="en-US" dirty="0">
                <a:solidFill>
                  <a:srgbClr val="3366FF"/>
                </a:solidFill>
                <a:latin typeface="Calibri"/>
                <a:cs typeface="Calibri"/>
              </a:rPr>
              <a:t>itself a virtue, and marshals other </a:t>
            </a:r>
            <a:r>
              <a:rPr lang="en-US" dirty="0" smtClean="0">
                <a:solidFill>
                  <a:srgbClr val="3366FF"/>
                </a:solidFill>
                <a:latin typeface="Calibri"/>
                <a:cs typeface="Calibri"/>
              </a:rPr>
              <a:t>virtues</a:t>
            </a:r>
            <a:endParaRPr lang="en-US" sz="2400" dirty="0" smtClean="0">
              <a:solidFill>
                <a:srgbClr val="3366FF"/>
              </a:solidFill>
              <a:latin typeface="Calibri"/>
              <a:cs typeface="Calibri"/>
            </a:endParaRPr>
          </a:p>
          <a:p>
            <a:pPr>
              <a:spcBef>
                <a:spcPct val="0"/>
              </a:spcBef>
              <a:defRPr/>
            </a:pPr>
            <a:r>
              <a:rPr lang="en-US" sz="2800" dirty="0" smtClean="0">
                <a:latin typeface="Calibri"/>
                <a:ea typeface="ヒラギノ明朝 ProN W3" charset="0"/>
                <a:cs typeface="Calibri"/>
              </a:rPr>
              <a:t>What is Wisdom? Two Main Wisdom Traditions</a:t>
            </a:r>
          </a:p>
          <a:p>
            <a:pPr lvl="1">
              <a:spcBef>
                <a:spcPct val="0"/>
              </a:spcBef>
              <a:defRPr/>
            </a:pPr>
            <a:r>
              <a:rPr lang="en-US" sz="2400" i="1" dirty="0" smtClean="0">
                <a:latin typeface="Calibri"/>
                <a:ea typeface="ヒラギノ明朝 ProN W3" charset="0"/>
                <a:cs typeface="Calibri"/>
              </a:rPr>
              <a:t>1</a:t>
            </a:r>
            <a:r>
              <a:rPr lang="en-US" sz="2400" i="1" dirty="0">
                <a:solidFill>
                  <a:srgbClr val="3366FF"/>
                </a:solidFill>
                <a:latin typeface="Calibri"/>
                <a:ea typeface="ヒラギノ明朝 ProN W3" charset="0"/>
                <a:cs typeface="Calibri"/>
              </a:rPr>
              <a:t>. Theoretical-Contemplative </a:t>
            </a:r>
            <a:r>
              <a:rPr lang="en-US" altLang="ja-JP" sz="2400" i="1" dirty="0">
                <a:solidFill>
                  <a:srgbClr val="3366FF"/>
                </a:solidFill>
                <a:ea typeface="ヒラギノ明朝 ProN W3" charset="0"/>
                <a:cs typeface="Calibri"/>
              </a:rPr>
              <a:t>Wisdom </a:t>
            </a:r>
            <a:r>
              <a:rPr lang="en-US" sz="2400" dirty="0" smtClean="0">
                <a:solidFill>
                  <a:srgbClr val="3366FF"/>
                </a:solidFill>
                <a:ea typeface="ヒラギノ明朝 ProN W3" charset="0"/>
                <a:cs typeface="Calibri"/>
              </a:rPr>
              <a:t>(cf. Aristotle</a:t>
            </a:r>
            <a:r>
              <a:rPr lang="ja-JP" altLang="en-US" sz="2400" dirty="0" smtClean="0">
                <a:solidFill>
                  <a:srgbClr val="3366FF"/>
                </a:solidFill>
                <a:ea typeface="ヒラギノ明朝 ProN W3" charset="0"/>
                <a:cs typeface="Calibri"/>
              </a:rPr>
              <a:t>’</a:t>
            </a:r>
            <a:r>
              <a:rPr lang="en-US" altLang="ja-JP" sz="2400" dirty="0" smtClean="0">
                <a:solidFill>
                  <a:srgbClr val="3366FF"/>
                </a:solidFill>
                <a:ea typeface="ヒラギノ明朝 ProN W3" charset="0"/>
                <a:cs typeface="Calibri"/>
              </a:rPr>
              <a:t>s </a:t>
            </a:r>
            <a:r>
              <a:rPr lang="ja-JP" altLang="en-US" sz="2400" dirty="0" smtClean="0">
                <a:solidFill>
                  <a:srgbClr val="3366FF"/>
                </a:solidFill>
                <a:ea typeface="ヒラギノ明朝 ProN W3" charset="0"/>
                <a:cs typeface="Calibri"/>
              </a:rPr>
              <a:t>‘</a:t>
            </a:r>
            <a:r>
              <a:rPr lang="en-US" altLang="ja-JP" sz="2400" dirty="0" err="1" smtClean="0">
                <a:solidFill>
                  <a:srgbClr val="3366FF"/>
                </a:solidFill>
                <a:ea typeface="ヒラギノ明朝 ProN W3" charset="0"/>
                <a:cs typeface="Calibri"/>
              </a:rPr>
              <a:t>sophia</a:t>
            </a:r>
            <a:r>
              <a:rPr lang="ja-JP" altLang="en-US" sz="2400" dirty="0" smtClean="0">
                <a:solidFill>
                  <a:srgbClr val="3366FF"/>
                </a:solidFill>
                <a:ea typeface="ヒラギノ明朝 ProN W3" charset="0"/>
                <a:cs typeface="Calibri"/>
              </a:rPr>
              <a:t>’</a:t>
            </a:r>
            <a:r>
              <a:rPr lang="en-US" altLang="ja-JP" sz="2400" dirty="0" smtClean="0">
                <a:solidFill>
                  <a:srgbClr val="3366FF"/>
                </a:solidFill>
                <a:ea typeface="ヒラギノ明朝 ProN W3" charset="0"/>
                <a:cs typeface="Calibri"/>
              </a:rPr>
              <a:t>)</a:t>
            </a:r>
            <a:endParaRPr lang="en-US" sz="2400" dirty="0" smtClean="0">
              <a:solidFill>
                <a:srgbClr val="3366FF"/>
              </a:solidFill>
              <a:latin typeface="Calibri"/>
              <a:ea typeface="ヒラギノ明朝 ProN W3" charset="0"/>
              <a:cs typeface="Calibri"/>
            </a:endParaRPr>
          </a:p>
          <a:p>
            <a:pPr lvl="2">
              <a:spcBef>
                <a:spcPct val="0"/>
              </a:spcBef>
              <a:defRPr/>
            </a:pPr>
            <a:r>
              <a:rPr lang="en-US" dirty="0" smtClean="0">
                <a:solidFill>
                  <a:srgbClr val="3366FF"/>
                </a:solidFill>
                <a:latin typeface="Calibri"/>
                <a:ea typeface="ヒラギノ明朝 ProN W3" charset="0"/>
                <a:cs typeface="Calibri"/>
              </a:rPr>
              <a:t>A (</a:t>
            </a:r>
            <a:r>
              <a:rPr lang="en-US" dirty="0">
                <a:solidFill>
                  <a:srgbClr val="3366FF"/>
                </a:solidFill>
                <a:latin typeface="Calibri"/>
                <a:ea typeface="ヒラギノ明朝 ProN W3" charset="0"/>
                <a:cs typeface="Calibri"/>
              </a:rPr>
              <a:t>s</a:t>
            </a:r>
            <a:r>
              <a:rPr lang="en-US" dirty="0" smtClean="0">
                <a:solidFill>
                  <a:srgbClr val="3366FF"/>
                </a:solidFill>
                <a:latin typeface="Calibri"/>
                <a:ea typeface="ヒラギノ明朝 ProN W3" charset="0"/>
                <a:cs typeface="Calibri"/>
              </a:rPr>
              <a:t>elf-transcendent) </a:t>
            </a:r>
            <a:r>
              <a:rPr lang="en-US" dirty="0">
                <a:solidFill>
                  <a:srgbClr val="3366FF"/>
                </a:solidFill>
                <a:latin typeface="Calibri"/>
                <a:ea typeface="ヒラギノ明朝 ProN W3" charset="0"/>
                <a:cs typeface="Calibri"/>
              </a:rPr>
              <a:t>understanding of ultimate </a:t>
            </a:r>
            <a:r>
              <a:rPr lang="en-US" dirty="0" smtClean="0">
                <a:solidFill>
                  <a:srgbClr val="3366FF"/>
                </a:solidFill>
                <a:latin typeface="Calibri"/>
                <a:ea typeface="ヒラギノ明朝 ProN W3" charset="0"/>
                <a:cs typeface="Calibri"/>
              </a:rPr>
              <a:t>(divine) patterns </a:t>
            </a:r>
            <a:r>
              <a:rPr lang="en-US" dirty="0">
                <a:solidFill>
                  <a:srgbClr val="3366FF"/>
                </a:solidFill>
                <a:latin typeface="Calibri"/>
                <a:ea typeface="ヒラギノ明朝 ProN W3" charset="0"/>
                <a:cs typeface="Calibri"/>
              </a:rPr>
              <a:t>that govern the </a:t>
            </a:r>
            <a:r>
              <a:rPr lang="en-US" dirty="0" smtClean="0">
                <a:solidFill>
                  <a:srgbClr val="3366FF"/>
                </a:solidFill>
                <a:latin typeface="Calibri"/>
                <a:ea typeface="ヒラギノ明朝 ProN W3" charset="0"/>
                <a:cs typeface="Calibri"/>
              </a:rPr>
              <a:t>cosmos</a:t>
            </a:r>
            <a:endParaRPr lang="en-US" dirty="0">
              <a:solidFill>
                <a:srgbClr val="3366FF"/>
              </a:solidFill>
              <a:latin typeface="Calibri"/>
              <a:ea typeface="ヒラギノ明朝 ProN W3" charset="0"/>
              <a:cs typeface="Calibri"/>
            </a:endParaRPr>
          </a:p>
          <a:p>
            <a:pPr marL="775084" lvl="1">
              <a:spcBef>
                <a:spcPts val="352"/>
              </a:spcBef>
              <a:defRPr/>
            </a:pPr>
            <a:r>
              <a:rPr lang="en-US" sz="2400" i="1" dirty="0" smtClean="0">
                <a:latin typeface="Calibri"/>
                <a:ea typeface="ヒラギノ明朝 ProN W3" charset="0"/>
                <a:cs typeface="Calibri"/>
              </a:rPr>
              <a:t>2</a:t>
            </a:r>
            <a:r>
              <a:rPr lang="en-US" sz="2400" i="1" dirty="0">
                <a:latin typeface="Calibri"/>
                <a:ea typeface="ヒラギノ明朝 ProN W3" charset="0"/>
                <a:cs typeface="Calibri"/>
              </a:rPr>
              <a:t>. </a:t>
            </a:r>
            <a:r>
              <a:rPr lang="en-US" altLang="ja-JP" sz="2400" i="1" dirty="0" smtClean="0">
                <a:solidFill>
                  <a:srgbClr val="3366FF"/>
                </a:solidFill>
                <a:latin typeface="Calibri"/>
                <a:ea typeface="ヒラギノ明朝 ProN W3" charset="0"/>
                <a:cs typeface="Calibri"/>
              </a:rPr>
              <a:t>Personal </a:t>
            </a:r>
            <a:r>
              <a:rPr lang="ja-JP" altLang="en-US" sz="2400" i="1" dirty="0" smtClean="0">
                <a:solidFill>
                  <a:srgbClr val="3366FF"/>
                </a:solidFill>
                <a:latin typeface="Calibri"/>
                <a:ea typeface="ヒラギノ明朝 ProN W3" charset="0"/>
                <a:cs typeface="Calibri"/>
              </a:rPr>
              <a:t>‘</a:t>
            </a:r>
            <a:r>
              <a:rPr lang="en-US" altLang="ja-JP" sz="2400" i="1" dirty="0" smtClean="0">
                <a:solidFill>
                  <a:srgbClr val="3366FF"/>
                </a:solidFill>
                <a:latin typeface="Calibri"/>
                <a:ea typeface="ヒラギノ明朝 ProN W3" charset="0"/>
                <a:cs typeface="Calibri"/>
              </a:rPr>
              <a:t>Storied</a:t>
            </a:r>
            <a:r>
              <a:rPr lang="en-US" altLang="ja-JP" sz="2400" i="1" dirty="0" smtClean="0">
                <a:solidFill>
                  <a:srgbClr val="0000FF"/>
                </a:solidFill>
                <a:latin typeface="Calibri"/>
                <a:ea typeface="ヒラギノ明朝 ProN W3" charset="0"/>
                <a:cs typeface="Calibri"/>
              </a:rPr>
              <a:t>’ </a:t>
            </a:r>
            <a:r>
              <a:rPr lang="en-US" altLang="ja-JP" sz="2400" i="1" dirty="0">
                <a:latin typeface="Calibri"/>
                <a:ea typeface="ヒラギノ明朝 ProN W3" charset="0"/>
                <a:cs typeface="Calibri"/>
              </a:rPr>
              <a:t>Wisdom </a:t>
            </a:r>
            <a:r>
              <a:rPr lang="en-US" sz="2400" dirty="0" smtClean="0">
                <a:latin typeface="Calibri"/>
                <a:ea typeface="ヒラギノ明朝 ProN W3" charset="0"/>
                <a:cs typeface="Calibri"/>
              </a:rPr>
              <a:t>(cf. Aristotle</a:t>
            </a:r>
            <a:r>
              <a:rPr lang="ja-JP" altLang="en-US" sz="2400" dirty="0" smtClean="0">
                <a:latin typeface="Calibri"/>
                <a:ea typeface="ヒラギノ明朝 ProN W3" charset="0"/>
                <a:cs typeface="Calibri"/>
              </a:rPr>
              <a:t>’</a:t>
            </a:r>
            <a:r>
              <a:rPr lang="en-US" altLang="ja-JP" sz="2400" dirty="0" smtClean="0">
                <a:latin typeface="Calibri"/>
                <a:ea typeface="ヒラギノ明朝 ProN W3" charset="0"/>
                <a:cs typeface="Calibri"/>
              </a:rPr>
              <a:t>s </a:t>
            </a:r>
            <a:r>
              <a:rPr lang="ja-JP" altLang="en-US" sz="2400" dirty="0">
                <a:latin typeface="Calibri"/>
                <a:ea typeface="ヒラギノ明朝 ProN W3" charset="0"/>
                <a:cs typeface="Calibri"/>
              </a:rPr>
              <a:t>‘</a:t>
            </a:r>
            <a:r>
              <a:rPr lang="en-US" altLang="ja-JP" sz="2400" dirty="0" err="1">
                <a:latin typeface="Calibri"/>
                <a:ea typeface="ヒラギノ明朝 ProN W3" charset="0"/>
                <a:cs typeface="Calibri"/>
              </a:rPr>
              <a:t>phronesis</a:t>
            </a:r>
            <a:r>
              <a:rPr lang="ja-JP" altLang="en-US" sz="2400" dirty="0">
                <a:latin typeface="Calibri"/>
                <a:ea typeface="ヒラギノ明朝 ProN W3" charset="0"/>
                <a:cs typeface="Calibri"/>
              </a:rPr>
              <a:t>’</a:t>
            </a:r>
            <a:r>
              <a:rPr lang="en-US" altLang="ja-JP" sz="2400" dirty="0">
                <a:latin typeface="Calibri"/>
                <a:ea typeface="ヒラギノ明朝 ProN W3" charset="0"/>
                <a:cs typeface="Calibri"/>
              </a:rPr>
              <a:t>)</a:t>
            </a:r>
          </a:p>
          <a:p>
            <a:pPr marL="1109044" lvl="2" indent="-285750">
              <a:spcBef>
                <a:spcPts val="352"/>
              </a:spcBef>
              <a:defRPr/>
            </a:pPr>
            <a:r>
              <a:rPr lang="en-US" dirty="0">
                <a:solidFill>
                  <a:srgbClr val="3366FF"/>
                </a:solidFill>
                <a:latin typeface="Calibri"/>
                <a:ea typeface="ヒラギノ明朝 ProN W3" charset="0"/>
                <a:cs typeface="Calibri"/>
              </a:rPr>
              <a:t>T</a:t>
            </a:r>
            <a:r>
              <a:rPr lang="en-US" dirty="0" smtClean="0">
                <a:solidFill>
                  <a:srgbClr val="3366FF"/>
                </a:solidFill>
                <a:latin typeface="Calibri"/>
                <a:ea typeface="ヒラギノ明朝 ProN W3" charset="0"/>
                <a:cs typeface="Calibri"/>
              </a:rPr>
              <a:t>he </a:t>
            </a:r>
            <a:r>
              <a:rPr lang="ja-JP" altLang="en-US" dirty="0">
                <a:solidFill>
                  <a:srgbClr val="3366FF"/>
                </a:solidFill>
                <a:latin typeface="Calibri"/>
                <a:ea typeface="ヒラギノ明朝 ProN W3" charset="0"/>
                <a:cs typeface="Calibri"/>
              </a:rPr>
              <a:t>‘</a:t>
            </a:r>
            <a:r>
              <a:rPr lang="en-US" altLang="ja-JP" dirty="0">
                <a:solidFill>
                  <a:srgbClr val="3366FF"/>
                </a:solidFill>
                <a:latin typeface="Calibri"/>
                <a:ea typeface="ヒラギノ明朝 ProN W3" charset="0"/>
                <a:cs typeface="Calibri"/>
              </a:rPr>
              <a:t>art of living</a:t>
            </a:r>
            <a:r>
              <a:rPr lang="ja-JP" altLang="en-US" dirty="0">
                <a:solidFill>
                  <a:srgbClr val="3366FF"/>
                </a:solidFill>
                <a:latin typeface="Calibri"/>
                <a:ea typeface="ヒラギノ明朝 ProN W3" charset="0"/>
                <a:cs typeface="Calibri"/>
              </a:rPr>
              <a:t>’</a:t>
            </a:r>
            <a:r>
              <a:rPr lang="en-US" altLang="ja-JP" dirty="0">
                <a:solidFill>
                  <a:srgbClr val="3366FF"/>
                </a:solidFill>
                <a:latin typeface="Calibri"/>
                <a:ea typeface="ヒラギノ明朝 ProN W3" charset="0"/>
                <a:cs typeface="Calibri"/>
              </a:rPr>
              <a:t> </a:t>
            </a:r>
            <a:r>
              <a:rPr lang="en-US" altLang="ja-JP" dirty="0" smtClean="0">
                <a:solidFill>
                  <a:srgbClr val="3366FF"/>
                </a:solidFill>
                <a:latin typeface="Calibri"/>
                <a:ea typeface="ヒラギノ明朝 ProN W3" charset="0"/>
                <a:cs typeface="Calibri"/>
              </a:rPr>
              <a:t>a virtuous human </a:t>
            </a:r>
            <a:r>
              <a:rPr lang="en-US" altLang="ja-JP" dirty="0">
                <a:solidFill>
                  <a:srgbClr val="3366FF"/>
                </a:solidFill>
                <a:latin typeface="Calibri"/>
                <a:ea typeface="ヒラギノ明朝 ProN W3" charset="0"/>
                <a:cs typeface="Calibri"/>
              </a:rPr>
              <a:t>life</a:t>
            </a:r>
            <a:r>
              <a:rPr lang="en-US" altLang="ja-JP" dirty="0">
                <a:latin typeface="Calibri"/>
                <a:ea typeface="ヒラギノ明朝 ProN W3" charset="0"/>
                <a:cs typeface="Calibri"/>
              </a:rPr>
              <a:t>, </a:t>
            </a:r>
            <a:r>
              <a:rPr lang="en-US" altLang="ja-JP" dirty="0" smtClean="0">
                <a:latin typeface="Calibri"/>
                <a:ea typeface="ヒラギノ明朝 ProN W3" charset="0"/>
                <a:cs typeface="Calibri"/>
              </a:rPr>
              <a:t>through:</a:t>
            </a:r>
          </a:p>
          <a:p>
            <a:pPr marL="1478722" lvl="3" indent="-285750">
              <a:spcBef>
                <a:spcPts val="352"/>
              </a:spcBef>
              <a:defRPr/>
            </a:pPr>
            <a:r>
              <a:rPr lang="en-US" sz="2400" i="1" dirty="0" smtClean="0">
                <a:latin typeface="Calibri"/>
                <a:ea typeface="ヒラギノ明朝 ProN W3" charset="0"/>
                <a:cs typeface="Calibri"/>
              </a:rPr>
              <a:t>examining one’s life story </a:t>
            </a:r>
            <a:r>
              <a:rPr lang="en-US" sz="2400" dirty="0" smtClean="0">
                <a:latin typeface="Calibri"/>
                <a:ea typeface="ヒラギノ明朝 ProN W3" charset="0"/>
                <a:cs typeface="Calibri"/>
              </a:rPr>
              <a:t>within communities</a:t>
            </a:r>
          </a:p>
          <a:p>
            <a:pPr marL="1478722" lvl="3" indent="-285750">
              <a:spcBef>
                <a:spcPts val="352"/>
              </a:spcBef>
              <a:defRPr/>
            </a:pPr>
            <a:r>
              <a:rPr lang="en-US" sz="2400" i="1" dirty="0" smtClean="0">
                <a:latin typeface="Calibri"/>
                <a:ea typeface="ヒラギノ明朝 ProN W3" charset="0"/>
                <a:cs typeface="Calibri"/>
              </a:rPr>
              <a:t>sound</a:t>
            </a:r>
            <a:r>
              <a:rPr lang="en-US" sz="2400" dirty="0" smtClean="0">
                <a:latin typeface="Calibri"/>
                <a:ea typeface="ヒラギノ明朝 ProN W3" charset="0"/>
                <a:cs typeface="Calibri"/>
              </a:rPr>
              <a:t> </a:t>
            </a:r>
            <a:r>
              <a:rPr lang="en-US" sz="2400" i="1" dirty="0">
                <a:latin typeface="Calibri"/>
                <a:ea typeface="ヒラギノ明朝 ProN W3" charset="0"/>
                <a:cs typeface="Calibri"/>
              </a:rPr>
              <a:t>judgment</a:t>
            </a:r>
            <a:r>
              <a:rPr lang="en-US" sz="2400" dirty="0">
                <a:latin typeface="Calibri"/>
                <a:ea typeface="ヒラギノ明朝 ProN W3" charset="0"/>
                <a:cs typeface="Calibri"/>
              </a:rPr>
              <a:t> about how to act </a:t>
            </a:r>
            <a:r>
              <a:rPr lang="en-US" sz="2400" dirty="0" smtClean="0">
                <a:latin typeface="Calibri"/>
                <a:ea typeface="ヒラギノ明朝 ProN W3" charset="0"/>
                <a:cs typeface="Calibri"/>
              </a:rPr>
              <a:t>virtuously in </a:t>
            </a:r>
            <a:r>
              <a:rPr lang="en-US" sz="2400" dirty="0">
                <a:latin typeface="Calibri"/>
                <a:ea typeface="ヒラギノ明朝 ProN W3" charset="0"/>
                <a:cs typeface="Calibri"/>
              </a:rPr>
              <a:t>particular situations</a:t>
            </a:r>
            <a:r>
              <a:rPr lang="en-US" dirty="0">
                <a:latin typeface="Calibri"/>
                <a:ea typeface="ヒラギノ明朝 ProN W3" charset="0"/>
                <a:cs typeface="Calibri"/>
              </a:rPr>
              <a:t>. </a:t>
            </a:r>
          </a:p>
        </p:txBody>
      </p:sp>
    </p:spTree>
    <p:extLst>
      <p:ext uri="{BB962C8B-B14F-4D97-AF65-F5344CB8AC3E}">
        <p14:creationId xmlns:p14="http://schemas.microsoft.com/office/powerpoint/2010/main" val="21836147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084" y="214662"/>
            <a:ext cx="8901509" cy="1089464"/>
          </a:xfrm>
        </p:spPr>
        <p:txBody>
          <a:bodyPr>
            <a:noAutofit/>
          </a:bodyPr>
          <a:lstStyle/>
          <a:p>
            <a:r>
              <a:rPr lang="en-US" sz="4000" dirty="0" smtClean="0">
                <a:solidFill>
                  <a:srgbClr val="3366FF"/>
                </a:solidFill>
              </a:rPr>
              <a:t>Wisdom and Virtue in Context</a:t>
            </a:r>
            <a:endParaRPr lang="en-US" sz="4000" dirty="0">
              <a:solidFill>
                <a:srgbClr val="3366FF"/>
              </a:solidFill>
            </a:endParaRPr>
          </a:p>
        </p:txBody>
      </p:sp>
      <p:sp>
        <p:nvSpPr>
          <p:cNvPr id="3" name="Content Placeholder 2"/>
          <p:cNvSpPr>
            <a:spLocks noGrp="1"/>
          </p:cNvSpPr>
          <p:nvPr>
            <p:ph idx="1"/>
          </p:nvPr>
        </p:nvSpPr>
        <p:spPr>
          <a:xfrm>
            <a:off x="290357" y="1638084"/>
            <a:ext cx="4394922" cy="5032959"/>
          </a:xfrm>
        </p:spPr>
        <p:txBody>
          <a:bodyPr>
            <a:normAutofit/>
          </a:bodyPr>
          <a:lstStyle/>
          <a:p>
            <a:r>
              <a:rPr lang="en-US" dirty="0"/>
              <a:t>W</a:t>
            </a:r>
            <a:r>
              <a:rPr lang="en-US" dirty="0" smtClean="0"/>
              <a:t>isdom cannot be understood outside of the personal, cultural and religious contexts that frame judgments about wisdom and virtue.</a:t>
            </a:r>
          </a:p>
        </p:txBody>
      </p:sp>
      <p:pic>
        <p:nvPicPr>
          <p:cNvPr id="4" name="Picture 7" descr="PICT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4685279" y="1825714"/>
            <a:ext cx="4274046" cy="3596217"/>
          </a:xfrm>
          <a:prstGeom prst="rect">
            <a:avLst/>
          </a:prstGeom>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1709658"/>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3366FF"/>
                </a:solidFill>
              </a:rPr>
              <a:t>Wisdom Connects Self to Others</a:t>
            </a:r>
            <a:endParaRPr lang="en-US" dirty="0">
              <a:solidFill>
                <a:srgbClr val="3366FF"/>
              </a:solidFill>
            </a:endParaRPr>
          </a:p>
        </p:txBody>
      </p:sp>
      <p:sp>
        <p:nvSpPr>
          <p:cNvPr id="3" name="Content Placeholder 2"/>
          <p:cNvSpPr>
            <a:spLocks noGrp="1"/>
          </p:cNvSpPr>
          <p:nvPr>
            <p:ph idx="1"/>
          </p:nvPr>
        </p:nvSpPr>
        <p:spPr>
          <a:xfrm>
            <a:off x="194668" y="2505059"/>
            <a:ext cx="4104500" cy="3732896"/>
          </a:xfrm>
        </p:spPr>
        <p:txBody>
          <a:bodyPr>
            <a:normAutofit/>
          </a:bodyPr>
          <a:lstStyle/>
          <a:p>
            <a:pPr lvl="1"/>
            <a:r>
              <a:rPr lang="en-US" dirty="0" smtClean="0"/>
              <a:t>National differences </a:t>
            </a:r>
          </a:p>
          <a:p>
            <a:pPr lvl="1"/>
            <a:r>
              <a:rPr lang="en-US" dirty="0" smtClean="0"/>
              <a:t>Religious differences</a:t>
            </a:r>
            <a:endParaRPr lang="en-US" dirty="0"/>
          </a:p>
          <a:p>
            <a:pPr lvl="1"/>
            <a:r>
              <a:rPr lang="en-US" dirty="0" smtClean="0"/>
              <a:t>Life stage differences</a:t>
            </a:r>
            <a:endParaRPr lang="en-US" dirty="0"/>
          </a:p>
          <a:p>
            <a:pPr lvl="2"/>
            <a:endParaRPr lang="en-US" dirty="0" smtClean="0"/>
          </a:p>
        </p:txBody>
      </p:sp>
      <p:pic>
        <p:nvPicPr>
          <p:cNvPr id="4" name="Picture 3"/>
          <p:cNvPicPr>
            <a:picLocks noChangeAspect="1"/>
          </p:cNvPicPr>
          <p:nvPr/>
        </p:nvPicPr>
        <p:blipFill>
          <a:blip r:embed="rId3"/>
          <a:stretch>
            <a:fillRect/>
          </a:stretch>
        </p:blipFill>
        <p:spPr>
          <a:xfrm>
            <a:off x="4457222" y="2738570"/>
            <a:ext cx="4229578" cy="3564930"/>
          </a:xfrm>
          <a:prstGeom prst="rect">
            <a:avLst/>
          </a:prstGeom>
        </p:spPr>
      </p:pic>
      <p:sp>
        <p:nvSpPr>
          <p:cNvPr id="6" name="Content Placeholder 2"/>
          <p:cNvSpPr txBox="1">
            <a:spLocks/>
          </p:cNvSpPr>
          <p:nvPr/>
        </p:nvSpPr>
        <p:spPr>
          <a:xfrm>
            <a:off x="275915" y="1234059"/>
            <a:ext cx="8563285" cy="1271000"/>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smtClean="0"/>
              <a:t>Wisdom involves different understandings of how self relates to others, due to</a:t>
            </a:r>
            <a:endParaRPr lang="en-US" sz="2400" dirty="0" smtClean="0"/>
          </a:p>
          <a:p>
            <a:pPr lvl="2"/>
            <a:endParaRPr lang="en-US" dirty="0" smtClean="0"/>
          </a:p>
        </p:txBody>
      </p:sp>
    </p:spTree>
    <p:extLst>
      <p:ext uri="{BB962C8B-B14F-4D97-AF65-F5344CB8AC3E}">
        <p14:creationId xmlns:p14="http://schemas.microsoft.com/office/powerpoint/2010/main" val="307945336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4836" y="2445184"/>
            <a:ext cx="8229600" cy="1143000"/>
          </a:xfrm>
        </p:spPr>
        <p:txBody>
          <a:bodyPr>
            <a:normAutofit/>
          </a:bodyPr>
          <a:lstStyle/>
          <a:p>
            <a:r>
              <a:rPr lang="en-US" dirty="0" smtClean="0"/>
              <a:t>Methodology</a:t>
            </a:r>
            <a:endParaRPr lang="en-US" dirty="0"/>
          </a:p>
        </p:txBody>
      </p:sp>
    </p:spTree>
    <p:extLst>
      <p:ext uri="{BB962C8B-B14F-4D97-AF65-F5344CB8AC3E}">
        <p14:creationId xmlns:p14="http://schemas.microsoft.com/office/powerpoint/2010/main" val="2219060938"/>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573" y="58113"/>
            <a:ext cx="8229600" cy="1143000"/>
          </a:xfrm>
        </p:spPr>
        <p:txBody>
          <a:bodyPr>
            <a:normAutofit/>
          </a:bodyPr>
          <a:lstStyle/>
          <a:p>
            <a:r>
              <a:rPr lang="en-US" dirty="0" smtClean="0"/>
              <a:t>Design</a:t>
            </a:r>
            <a:endParaRPr lang="en-US" dirty="0"/>
          </a:p>
        </p:txBody>
      </p:sp>
      <p:sp>
        <p:nvSpPr>
          <p:cNvPr id="3" name="Content Placeholder 2"/>
          <p:cNvSpPr>
            <a:spLocks noGrp="1"/>
          </p:cNvSpPr>
          <p:nvPr>
            <p:ph idx="1"/>
          </p:nvPr>
        </p:nvSpPr>
        <p:spPr>
          <a:xfrm>
            <a:off x="457200" y="1201113"/>
            <a:ext cx="8229600" cy="5363963"/>
          </a:xfrm>
        </p:spPr>
        <p:txBody>
          <a:bodyPr>
            <a:normAutofit/>
          </a:bodyPr>
          <a:lstStyle/>
          <a:p>
            <a:r>
              <a:rPr lang="en-US" dirty="0" smtClean="0">
                <a:solidFill>
                  <a:srgbClr val="3366FF"/>
                </a:solidFill>
              </a:rPr>
              <a:t>Two </a:t>
            </a:r>
            <a:r>
              <a:rPr lang="en-US" dirty="0">
                <a:solidFill>
                  <a:srgbClr val="3366FF"/>
                </a:solidFill>
              </a:rPr>
              <a:t>Convergent Parallel Mixed Methods </a:t>
            </a:r>
            <a:r>
              <a:rPr lang="en-US" dirty="0" smtClean="0">
                <a:solidFill>
                  <a:srgbClr val="3366FF"/>
                </a:solidFill>
              </a:rPr>
              <a:t>studies:</a:t>
            </a:r>
          </a:p>
          <a:p>
            <a:pPr lvl="1"/>
            <a:r>
              <a:rPr lang="en-US" dirty="0" smtClean="0">
                <a:solidFill>
                  <a:srgbClr val="3366FF"/>
                </a:solidFill>
              </a:rPr>
              <a:t>4 faith conditions</a:t>
            </a:r>
          </a:p>
          <a:p>
            <a:pPr lvl="1"/>
            <a:r>
              <a:rPr lang="en-US" dirty="0" smtClean="0">
                <a:solidFill>
                  <a:srgbClr val="3366FF"/>
                </a:solidFill>
              </a:rPr>
              <a:t>3 nations</a:t>
            </a:r>
          </a:p>
          <a:p>
            <a:pPr lvl="1"/>
            <a:r>
              <a:rPr lang="en-US" dirty="0" smtClean="0">
                <a:solidFill>
                  <a:srgbClr val="3366FF"/>
                </a:solidFill>
              </a:rPr>
              <a:t>2 stages of adulthood</a:t>
            </a:r>
          </a:p>
          <a:p>
            <a:pPr marL="457200" lvl="1" indent="0">
              <a:buNone/>
            </a:pPr>
            <a:endParaRPr lang="en-US" dirty="0" smtClean="0"/>
          </a:p>
          <a:p>
            <a:r>
              <a:rPr lang="en-US" dirty="0" smtClean="0"/>
              <a:t>Site </a:t>
            </a:r>
            <a:r>
              <a:rPr lang="en-US" dirty="0"/>
              <a:t>Managers for each country will manage recruitment and data analysis </a:t>
            </a:r>
            <a:r>
              <a:rPr lang="en-US" dirty="0">
                <a:solidFill>
                  <a:srgbClr val="3366FF"/>
                </a:solidFill>
              </a:rPr>
              <a:t>in collaboration with the team</a:t>
            </a:r>
            <a:r>
              <a:rPr lang="en-US" dirty="0"/>
              <a:t>.</a:t>
            </a:r>
          </a:p>
          <a:p>
            <a:pPr lvl="2"/>
            <a:endParaRPr lang="en-US" dirty="0" smtClean="0"/>
          </a:p>
        </p:txBody>
      </p:sp>
    </p:spTree>
    <p:extLst>
      <p:ext uri="{BB962C8B-B14F-4D97-AF65-F5344CB8AC3E}">
        <p14:creationId xmlns:p14="http://schemas.microsoft.com/office/powerpoint/2010/main" val="75413278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Working Hypotheses</a:t>
            </a:r>
            <a:endParaRPr lang="en-US" dirty="0"/>
          </a:p>
        </p:txBody>
      </p:sp>
      <p:sp>
        <p:nvSpPr>
          <p:cNvPr id="3" name="Content Placeholder 2"/>
          <p:cNvSpPr>
            <a:spLocks noGrp="1"/>
          </p:cNvSpPr>
          <p:nvPr>
            <p:ph idx="1"/>
          </p:nvPr>
        </p:nvSpPr>
        <p:spPr/>
        <p:txBody>
          <a:bodyPr/>
          <a:lstStyle/>
          <a:p>
            <a:r>
              <a:rPr lang="en-US" dirty="0" smtClean="0">
                <a:solidFill>
                  <a:srgbClr val="3366FF"/>
                </a:solidFill>
              </a:rPr>
              <a:t>National culture and religious faith will inform </a:t>
            </a:r>
            <a:r>
              <a:rPr lang="en-US" dirty="0" smtClean="0"/>
              <a:t>individual life </a:t>
            </a:r>
            <a:r>
              <a:rPr lang="en-US" dirty="0" smtClean="0">
                <a:solidFill>
                  <a:srgbClr val="3366FF"/>
                </a:solidFill>
              </a:rPr>
              <a:t>experiences</a:t>
            </a:r>
            <a:r>
              <a:rPr lang="en-US" dirty="0" smtClean="0"/>
              <a:t> through implicit and explicit </a:t>
            </a:r>
            <a:r>
              <a:rPr lang="en-US" dirty="0" smtClean="0">
                <a:solidFill>
                  <a:srgbClr val="3366FF"/>
                </a:solidFill>
              </a:rPr>
              <a:t>narratives about virtue</a:t>
            </a:r>
            <a:r>
              <a:rPr lang="en-US" dirty="0" smtClean="0"/>
              <a:t>.</a:t>
            </a:r>
          </a:p>
          <a:p>
            <a:r>
              <a:rPr lang="en-US" dirty="0" smtClean="0">
                <a:solidFill>
                  <a:srgbClr val="3366FF"/>
                </a:solidFill>
              </a:rPr>
              <a:t>Both will interact </a:t>
            </a:r>
            <a:r>
              <a:rPr lang="en-US" dirty="0">
                <a:solidFill>
                  <a:srgbClr val="3366FF"/>
                </a:solidFill>
              </a:rPr>
              <a:t>across the life span</a:t>
            </a:r>
            <a:r>
              <a:rPr lang="en-US" dirty="0"/>
              <a:t> to develop the moral self </a:t>
            </a:r>
            <a:r>
              <a:rPr lang="en-US" dirty="0" smtClean="0"/>
              <a:t>and </a:t>
            </a:r>
            <a:r>
              <a:rPr lang="en-US" dirty="0"/>
              <a:t>wise motivation to </a:t>
            </a:r>
            <a:r>
              <a:rPr lang="en-US" dirty="0" smtClean="0"/>
              <a:t>virtue</a:t>
            </a:r>
            <a:r>
              <a:rPr lang="en-US" dirty="0"/>
              <a:t>.</a:t>
            </a:r>
            <a:endParaRPr lang="en-US" dirty="0" smtClean="0">
              <a:solidFill>
                <a:srgbClr val="3366FF"/>
              </a:solidFill>
            </a:endParaRPr>
          </a:p>
        </p:txBody>
      </p:sp>
    </p:spTree>
    <p:extLst>
      <p:ext uri="{BB962C8B-B14F-4D97-AF65-F5344CB8AC3E}">
        <p14:creationId xmlns:p14="http://schemas.microsoft.com/office/powerpoint/2010/main" val="3833269037"/>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6254" y="2640155"/>
            <a:ext cx="8229600" cy="1143000"/>
          </a:xfrm>
        </p:spPr>
        <p:txBody>
          <a:bodyPr/>
          <a:lstStyle/>
          <a:p>
            <a:r>
              <a:rPr lang="en-US" dirty="0" smtClean="0"/>
              <a:t>4 Faith Conditions</a:t>
            </a:r>
            <a:endParaRPr lang="en-US" dirty="0"/>
          </a:p>
        </p:txBody>
      </p:sp>
    </p:spTree>
    <p:extLst>
      <p:ext uri="{BB962C8B-B14F-4D97-AF65-F5344CB8AC3E}">
        <p14:creationId xmlns:p14="http://schemas.microsoft.com/office/powerpoint/2010/main" val="2548233864"/>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1336243"/>
          </a:xfrm>
        </p:spPr>
        <p:txBody>
          <a:bodyPr>
            <a:normAutofit/>
          </a:bodyPr>
          <a:lstStyle/>
          <a:p>
            <a:r>
              <a:rPr lang="en-US" dirty="0" smtClean="0"/>
              <a:t>Christian</a:t>
            </a:r>
            <a:endParaRPr lang="en-US" dirty="0"/>
          </a:p>
        </p:txBody>
      </p:sp>
      <p:pic>
        <p:nvPicPr>
          <p:cNvPr id="5" name="Picture 4"/>
          <p:cNvPicPr>
            <a:picLocks noChangeAspect="1"/>
          </p:cNvPicPr>
          <p:nvPr/>
        </p:nvPicPr>
        <p:blipFill>
          <a:blip r:embed="rId2"/>
          <a:stretch>
            <a:fillRect/>
          </a:stretch>
        </p:blipFill>
        <p:spPr>
          <a:xfrm>
            <a:off x="5476451" y="1735649"/>
            <a:ext cx="2552700" cy="3810000"/>
          </a:xfrm>
          <a:prstGeom prst="rect">
            <a:avLst/>
          </a:prstGeom>
        </p:spPr>
      </p:pic>
      <p:pic>
        <p:nvPicPr>
          <p:cNvPr id="6" name="Picture 5"/>
          <p:cNvPicPr>
            <a:picLocks noChangeAspect="1"/>
          </p:cNvPicPr>
          <p:nvPr/>
        </p:nvPicPr>
        <p:blipFill>
          <a:blip r:embed="rId3"/>
          <a:stretch>
            <a:fillRect/>
          </a:stretch>
        </p:blipFill>
        <p:spPr>
          <a:xfrm>
            <a:off x="660481" y="2998688"/>
            <a:ext cx="3537439" cy="3553892"/>
          </a:xfrm>
          <a:prstGeom prst="rect">
            <a:avLst/>
          </a:prstGeom>
        </p:spPr>
      </p:pic>
    </p:spTree>
    <p:extLst>
      <p:ext uri="{BB962C8B-B14F-4D97-AF65-F5344CB8AC3E}">
        <p14:creationId xmlns:p14="http://schemas.microsoft.com/office/powerpoint/2010/main" val="4176608740"/>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Buddhist</a:t>
            </a:r>
            <a:endParaRPr lang="en-US" dirty="0"/>
          </a:p>
        </p:txBody>
      </p:sp>
      <p:pic>
        <p:nvPicPr>
          <p:cNvPr id="4" name="Picture 3"/>
          <p:cNvPicPr>
            <a:picLocks noChangeAspect="1"/>
          </p:cNvPicPr>
          <p:nvPr/>
        </p:nvPicPr>
        <p:blipFill>
          <a:blip r:embed="rId2"/>
          <a:stretch>
            <a:fillRect/>
          </a:stretch>
        </p:blipFill>
        <p:spPr>
          <a:xfrm>
            <a:off x="4876800" y="2006142"/>
            <a:ext cx="3810000" cy="2540000"/>
          </a:xfrm>
          <a:prstGeom prst="rect">
            <a:avLst/>
          </a:prstGeom>
        </p:spPr>
      </p:pic>
      <p:pic>
        <p:nvPicPr>
          <p:cNvPr id="5" name="Picture 4"/>
          <p:cNvPicPr>
            <a:picLocks noChangeAspect="1"/>
          </p:cNvPicPr>
          <p:nvPr/>
        </p:nvPicPr>
        <p:blipFill>
          <a:blip r:embed="rId3"/>
          <a:stretch>
            <a:fillRect/>
          </a:stretch>
        </p:blipFill>
        <p:spPr>
          <a:xfrm>
            <a:off x="374018" y="4181637"/>
            <a:ext cx="3810000" cy="2501900"/>
          </a:xfrm>
          <a:prstGeom prst="rect">
            <a:avLst/>
          </a:prstGeom>
        </p:spPr>
      </p:pic>
    </p:spTree>
    <p:extLst>
      <p:ext uri="{BB962C8B-B14F-4D97-AF65-F5344CB8AC3E}">
        <p14:creationId xmlns:p14="http://schemas.microsoft.com/office/powerpoint/2010/main" val="313438179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Muslim</a:t>
            </a:r>
            <a:endParaRPr lang="en-US" dirty="0"/>
          </a:p>
        </p:txBody>
      </p:sp>
      <p:pic>
        <p:nvPicPr>
          <p:cNvPr id="4" name="Picture 3"/>
          <p:cNvPicPr>
            <a:picLocks noChangeAspect="1"/>
          </p:cNvPicPr>
          <p:nvPr/>
        </p:nvPicPr>
        <p:blipFill>
          <a:blip r:embed="rId2"/>
          <a:stretch>
            <a:fillRect/>
          </a:stretch>
        </p:blipFill>
        <p:spPr>
          <a:xfrm>
            <a:off x="138841" y="3998470"/>
            <a:ext cx="4094356" cy="2661331"/>
          </a:xfrm>
          <a:prstGeom prst="rect">
            <a:avLst/>
          </a:prstGeom>
        </p:spPr>
      </p:pic>
      <p:pic>
        <p:nvPicPr>
          <p:cNvPr id="5" name="Picture 4"/>
          <p:cNvPicPr>
            <a:picLocks noChangeAspect="1"/>
          </p:cNvPicPr>
          <p:nvPr/>
        </p:nvPicPr>
        <p:blipFill>
          <a:blip r:embed="rId3"/>
          <a:stretch>
            <a:fillRect/>
          </a:stretch>
        </p:blipFill>
        <p:spPr>
          <a:xfrm>
            <a:off x="4514004" y="1828950"/>
            <a:ext cx="4479397" cy="2075454"/>
          </a:xfrm>
          <a:prstGeom prst="rect">
            <a:avLst/>
          </a:prstGeom>
        </p:spPr>
      </p:pic>
    </p:spTree>
    <p:extLst>
      <p:ext uri="{BB962C8B-B14F-4D97-AF65-F5344CB8AC3E}">
        <p14:creationId xmlns:p14="http://schemas.microsoft.com/office/powerpoint/2010/main" val="2240265517"/>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Agnostic</a:t>
            </a:r>
            <a:endParaRPr lang="en-US" dirty="0"/>
          </a:p>
        </p:txBody>
      </p:sp>
      <p:pic>
        <p:nvPicPr>
          <p:cNvPr id="4" name="Picture 3"/>
          <p:cNvPicPr>
            <a:picLocks noChangeAspect="1"/>
          </p:cNvPicPr>
          <p:nvPr/>
        </p:nvPicPr>
        <p:blipFill>
          <a:blip r:embed="rId2"/>
          <a:stretch>
            <a:fillRect/>
          </a:stretch>
        </p:blipFill>
        <p:spPr>
          <a:xfrm>
            <a:off x="1793937" y="1963638"/>
            <a:ext cx="5596865" cy="4197649"/>
          </a:xfrm>
          <a:prstGeom prst="rect">
            <a:avLst/>
          </a:prstGeom>
        </p:spPr>
      </p:pic>
    </p:spTree>
    <p:extLst>
      <p:ext uri="{BB962C8B-B14F-4D97-AF65-F5344CB8AC3E}">
        <p14:creationId xmlns:p14="http://schemas.microsoft.com/office/powerpoint/2010/main" val="2920067942"/>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6254" y="2640155"/>
            <a:ext cx="8229600" cy="1143000"/>
          </a:xfrm>
        </p:spPr>
        <p:txBody>
          <a:bodyPr/>
          <a:lstStyle/>
          <a:p>
            <a:r>
              <a:rPr lang="en-US" dirty="0" smtClean="0"/>
              <a:t>3 Nations</a:t>
            </a:r>
            <a:endParaRPr lang="en-US" dirty="0"/>
          </a:p>
        </p:txBody>
      </p:sp>
    </p:spTree>
    <p:extLst>
      <p:ext uri="{BB962C8B-B14F-4D97-AF65-F5344CB8AC3E}">
        <p14:creationId xmlns:p14="http://schemas.microsoft.com/office/powerpoint/2010/main" val="737797221"/>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Canada</a:t>
            </a:r>
            <a:endParaRPr lang="en-US" dirty="0"/>
          </a:p>
        </p:txBody>
      </p:sp>
      <p:pic>
        <p:nvPicPr>
          <p:cNvPr id="4" name="Picture 3"/>
          <p:cNvPicPr>
            <a:picLocks noChangeAspect="1"/>
          </p:cNvPicPr>
          <p:nvPr/>
        </p:nvPicPr>
        <p:blipFill>
          <a:blip r:embed="rId2"/>
          <a:stretch>
            <a:fillRect/>
          </a:stretch>
        </p:blipFill>
        <p:spPr>
          <a:xfrm>
            <a:off x="1524000" y="1843418"/>
            <a:ext cx="6096000" cy="4457700"/>
          </a:xfrm>
          <a:prstGeom prst="rect">
            <a:avLst/>
          </a:prstGeom>
        </p:spPr>
      </p:pic>
    </p:spTree>
    <p:extLst>
      <p:ext uri="{BB962C8B-B14F-4D97-AF65-F5344CB8AC3E}">
        <p14:creationId xmlns:p14="http://schemas.microsoft.com/office/powerpoint/2010/main" val="862967768"/>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Korea</a:t>
            </a:r>
            <a:endParaRPr lang="en-US" dirty="0"/>
          </a:p>
        </p:txBody>
      </p:sp>
      <p:pic>
        <p:nvPicPr>
          <p:cNvPr id="4" name="Picture 3"/>
          <p:cNvPicPr>
            <a:picLocks noChangeAspect="1"/>
          </p:cNvPicPr>
          <p:nvPr/>
        </p:nvPicPr>
        <p:blipFill>
          <a:blip r:embed="rId2"/>
          <a:stretch>
            <a:fillRect/>
          </a:stretch>
        </p:blipFill>
        <p:spPr>
          <a:xfrm>
            <a:off x="880520" y="1892437"/>
            <a:ext cx="7409492" cy="4025824"/>
          </a:xfrm>
          <a:prstGeom prst="rect">
            <a:avLst/>
          </a:prstGeom>
        </p:spPr>
      </p:pic>
    </p:spTree>
    <p:extLst>
      <p:ext uri="{BB962C8B-B14F-4D97-AF65-F5344CB8AC3E}">
        <p14:creationId xmlns:p14="http://schemas.microsoft.com/office/powerpoint/2010/main" val="1417148435"/>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Iran</a:t>
            </a:r>
            <a:endParaRPr lang="en-US" dirty="0"/>
          </a:p>
        </p:txBody>
      </p:sp>
      <p:pic>
        <p:nvPicPr>
          <p:cNvPr id="4" name="Picture 3"/>
          <p:cNvPicPr>
            <a:picLocks noChangeAspect="1"/>
          </p:cNvPicPr>
          <p:nvPr/>
        </p:nvPicPr>
        <p:blipFill>
          <a:blip r:embed="rId2"/>
          <a:stretch>
            <a:fillRect/>
          </a:stretch>
        </p:blipFill>
        <p:spPr>
          <a:xfrm>
            <a:off x="738534" y="2201781"/>
            <a:ext cx="6432418" cy="4300531"/>
          </a:xfrm>
          <a:prstGeom prst="rect">
            <a:avLst/>
          </a:prstGeom>
        </p:spPr>
      </p:pic>
    </p:spTree>
    <p:extLst>
      <p:ext uri="{BB962C8B-B14F-4D97-AF65-F5344CB8AC3E}">
        <p14:creationId xmlns:p14="http://schemas.microsoft.com/office/powerpoint/2010/main" val="3004874530"/>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6254" y="2640155"/>
            <a:ext cx="8229600" cy="1143000"/>
          </a:xfrm>
        </p:spPr>
        <p:txBody>
          <a:bodyPr/>
          <a:lstStyle/>
          <a:p>
            <a:r>
              <a:rPr lang="en-US" dirty="0" smtClean="0"/>
              <a:t>2 Stages of Adulthood</a:t>
            </a:r>
            <a:endParaRPr lang="en-US" dirty="0"/>
          </a:p>
        </p:txBody>
      </p:sp>
    </p:spTree>
    <p:extLst>
      <p:ext uri="{BB962C8B-B14F-4D97-AF65-F5344CB8AC3E}">
        <p14:creationId xmlns:p14="http://schemas.microsoft.com/office/powerpoint/2010/main" val="737797221"/>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Young Adult</a:t>
            </a:r>
            <a:endParaRPr lang="en-US" dirty="0"/>
          </a:p>
        </p:txBody>
      </p:sp>
      <p:pic>
        <p:nvPicPr>
          <p:cNvPr id="4" name="Picture 3"/>
          <p:cNvPicPr>
            <a:picLocks noChangeAspect="1"/>
          </p:cNvPicPr>
          <p:nvPr/>
        </p:nvPicPr>
        <p:blipFill>
          <a:blip r:embed="rId2"/>
          <a:stretch>
            <a:fillRect/>
          </a:stretch>
        </p:blipFill>
        <p:spPr>
          <a:xfrm>
            <a:off x="2918335" y="2740582"/>
            <a:ext cx="5335867" cy="3503886"/>
          </a:xfrm>
          <a:prstGeom prst="rect">
            <a:avLst/>
          </a:prstGeom>
        </p:spPr>
      </p:pic>
    </p:spTree>
    <p:extLst>
      <p:ext uri="{BB962C8B-B14F-4D97-AF65-F5344CB8AC3E}">
        <p14:creationId xmlns:p14="http://schemas.microsoft.com/office/powerpoint/2010/main" val="724563467"/>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Older Adult</a:t>
            </a:r>
            <a:endParaRPr lang="en-US" dirty="0"/>
          </a:p>
        </p:txBody>
      </p:sp>
      <p:pic>
        <p:nvPicPr>
          <p:cNvPr id="4" name="Picture 3"/>
          <p:cNvPicPr>
            <a:picLocks noChangeAspect="1"/>
          </p:cNvPicPr>
          <p:nvPr/>
        </p:nvPicPr>
        <p:blipFill>
          <a:blip r:embed="rId2"/>
          <a:stretch>
            <a:fillRect/>
          </a:stretch>
        </p:blipFill>
        <p:spPr>
          <a:xfrm>
            <a:off x="928730" y="2738570"/>
            <a:ext cx="7115269" cy="3290812"/>
          </a:xfrm>
          <a:prstGeom prst="rect">
            <a:avLst/>
          </a:prstGeom>
        </p:spPr>
      </p:pic>
    </p:spTree>
    <p:extLst>
      <p:ext uri="{BB962C8B-B14F-4D97-AF65-F5344CB8AC3E}">
        <p14:creationId xmlns:p14="http://schemas.microsoft.com/office/powerpoint/2010/main" val="2785918802"/>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573" y="58113"/>
            <a:ext cx="8229600" cy="1143000"/>
          </a:xfrm>
        </p:spPr>
        <p:txBody>
          <a:bodyPr>
            <a:normAutofit/>
          </a:bodyPr>
          <a:lstStyle/>
          <a:p>
            <a:r>
              <a:rPr lang="en-US" dirty="0" smtClean="0"/>
              <a:t>General Procedure</a:t>
            </a:r>
            <a:endParaRPr lang="en-US" dirty="0"/>
          </a:p>
        </p:txBody>
      </p:sp>
      <p:sp>
        <p:nvSpPr>
          <p:cNvPr id="3" name="Content Placeholder 2"/>
          <p:cNvSpPr>
            <a:spLocks noGrp="1"/>
          </p:cNvSpPr>
          <p:nvPr>
            <p:ph idx="1"/>
          </p:nvPr>
        </p:nvSpPr>
        <p:spPr>
          <a:xfrm>
            <a:off x="457199" y="1201113"/>
            <a:ext cx="8407841" cy="5363963"/>
          </a:xfrm>
        </p:spPr>
        <p:txBody>
          <a:bodyPr>
            <a:normAutofit/>
          </a:bodyPr>
          <a:lstStyle/>
          <a:p>
            <a:r>
              <a:rPr lang="en-US" dirty="0" smtClean="0"/>
              <a:t>Self-Report </a:t>
            </a:r>
            <a:r>
              <a:rPr lang="en-US" dirty="0" smtClean="0">
                <a:solidFill>
                  <a:srgbClr val="3366FF"/>
                </a:solidFill>
              </a:rPr>
              <a:t>Questionnaires</a:t>
            </a:r>
            <a:r>
              <a:rPr lang="en-US" dirty="0" smtClean="0">
                <a:solidFill>
                  <a:srgbClr val="FF0000"/>
                </a:solidFill>
              </a:rPr>
              <a:t> </a:t>
            </a:r>
            <a:r>
              <a:rPr lang="en-US" dirty="0" smtClean="0"/>
              <a:t>on</a:t>
            </a:r>
          </a:p>
          <a:p>
            <a:pPr lvl="1"/>
            <a:r>
              <a:rPr lang="en-US" dirty="0"/>
              <a:t>Level of </a:t>
            </a:r>
            <a:r>
              <a:rPr lang="en-US" dirty="0" smtClean="0"/>
              <a:t>Religiosity, Wisdom, Self-Construal, Self-Transcendence, Locus of Control, ‘Quality of Life’</a:t>
            </a:r>
          </a:p>
          <a:p>
            <a:endParaRPr lang="en-US" dirty="0" smtClean="0"/>
          </a:p>
          <a:p>
            <a:r>
              <a:rPr lang="en-US" dirty="0" smtClean="0"/>
              <a:t>Wisdom</a:t>
            </a:r>
            <a:r>
              <a:rPr lang="en-US" dirty="0" smtClean="0">
                <a:solidFill>
                  <a:srgbClr val="FF0000"/>
                </a:solidFill>
              </a:rPr>
              <a:t> </a:t>
            </a:r>
            <a:r>
              <a:rPr lang="en-US" dirty="0" smtClean="0">
                <a:solidFill>
                  <a:srgbClr val="3366FF"/>
                </a:solidFill>
              </a:rPr>
              <a:t>Simulation Game</a:t>
            </a:r>
          </a:p>
          <a:p>
            <a:pPr lvl="1"/>
            <a:r>
              <a:rPr lang="en-US" dirty="0" smtClean="0"/>
              <a:t>6 rounds of decision-making aiming to benefit a fictitious country, </a:t>
            </a:r>
            <a:r>
              <a:rPr lang="en-US" dirty="0" smtClean="0">
                <a:solidFill>
                  <a:srgbClr val="3366FF"/>
                </a:solidFill>
              </a:rPr>
              <a:t>allowing performance of a virtuous self</a:t>
            </a:r>
          </a:p>
        </p:txBody>
      </p:sp>
    </p:spTree>
    <p:extLst>
      <p:ext uri="{BB962C8B-B14F-4D97-AF65-F5344CB8AC3E}">
        <p14:creationId xmlns:p14="http://schemas.microsoft.com/office/powerpoint/2010/main" val="373182359"/>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573" y="58113"/>
            <a:ext cx="8229600" cy="1143000"/>
          </a:xfrm>
        </p:spPr>
        <p:txBody>
          <a:bodyPr>
            <a:normAutofit/>
          </a:bodyPr>
          <a:lstStyle/>
          <a:p>
            <a:r>
              <a:rPr lang="en-US" dirty="0" smtClean="0"/>
              <a:t>General Procedure</a:t>
            </a:r>
            <a:endParaRPr lang="en-US" dirty="0"/>
          </a:p>
        </p:txBody>
      </p:sp>
      <p:sp>
        <p:nvSpPr>
          <p:cNvPr id="3" name="Content Placeholder 2"/>
          <p:cNvSpPr>
            <a:spLocks noGrp="1"/>
          </p:cNvSpPr>
          <p:nvPr>
            <p:ph idx="1"/>
          </p:nvPr>
        </p:nvSpPr>
        <p:spPr>
          <a:xfrm>
            <a:off x="457199" y="1201113"/>
            <a:ext cx="8407841" cy="5363963"/>
          </a:xfrm>
        </p:spPr>
        <p:txBody>
          <a:bodyPr>
            <a:normAutofit fontScale="92500" lnSpcReduction="10000"/>
          </a:bodyPr>
          <a:lstStyle/>
          <a:p>
            <a:r>
              <a:rPr lang="en-US" dirty="0" smtClean="0">
                <a:solidFill>
                  <a:srgbClr val="3366FF"/>
                </a:solidFill>
              </a:rPr>
              <a:t>Two Interviews</a:t>
            </a:r>
          </a:p>
          <a:p>
            <a:pPr lvl="1"/>
            <a:r>
              <a:rPr lang="en-US" dirty="0" smtClean="0">
                <a:solidFill>
                  <a:srgbClr val="3366FF"/>
                </a:solidFill>
              </a:rPr>
              <a:t>First interview</a:t>
            </a:r>
          </a:p>
          <a:p>
            <a:pPr lvl="2"/>
            <a:r>
              <a:rPr lang="en-US" dirty="0" smtClean="0"/>
              <a:t>(1) </a:t>
            </a:r>
            <a:r>
              <a:rPr lang="en-US" dirty="0" smtClean="0">
                <a:solidFill>
                  <a:srgbClr val="3366FF"/>
                </a:solidFill>
              </a:rPr>
              <a:t>React to Classic stories </a:t>
            </a:r>
            <a:r>
              <a:rPr lang="en-US" dirty="0" smtClean="0"/>
              <a:t>of Christian</a:t>
            </a:r>
            <a:r>
              <a:rPr lang="en-US" dirty="0"/>
              <a:t>, Muslim, and Buddhist wise motivation to </a:t>
            </a:r>
            <a:r>
              <a:rPr lang="en-US" dirty="0" smtClean="0"/>
              <a:t>virtue.</a:t>
            </a:r>
          </a:p>
          <a:p>
            <a:pPr lvl="2"/>
            <a:r>
              <a:rPr lang="en-US" dirty="0" smtClean="0"/>
              <a:t>(2) </a:t>
            </a:r>
            <a:r>
              <a:rPr lang="en-US" dirty="0">
                <a:solidFill>
                  <a:srgbClr val="3366FF"/>
                </a:solidFill>
              </a:rPr>
              <a:t>wise motivation to </a:t>
            </a:r>
            <a:r>
              <a:rPr lang="en-US" dirty="0" smtClean="0">
                <a:solidFill>
                  <a:srgbClr val="3366FF"/>
                </a:solidFill>
              </a:rPr>
              <a:t>virtue </a:t>
            </a:r>
            <a:r>
              <a:rPr lang="en-US" dirty="0">
                <a:solidFill>
                  <a:srgbClr val="3366FF"/>
                </a:solidFill>
              </a:rPr>
              <a:t>in a personal </a:t>
            </a:r>
            <a:r>
              <a:rPr lang="en-US" dirty="0" smtClean="0">
                <a:solidFill>
                  <a:srgbClr val="3366FF"/>
                </a:solidFill>
              </a:rPr>
              <a:t>acquaintance</a:t>
            </a:r>
          </a:p>
          <a:p>
            <a:pPr lvl="3"/>
            <a:r>
              <a:rPr lang="en-US" sz="2300" dirty="0" smtClean="0"/>
              <a:t>(</a:t>
            </a:r>
            <a:r>
              <a:rPr lang="en-US" sz="2300" dirty="0"/>
              <a:t>1) </a:t>
            </a:r>
            <a:r>
              <a:rPr lang="en-US" sz="2300" i="1" dirty="0" smtClean="0">
                <a:solidFill>
                  <a:srgbClr val="008000"/>
                </a:solidFill>
              </a:rPr>
              <a:t>immediate motivation</a:t>
            </a:r>
            <a:r>
              <a:rPr lang="en-US" sz="2300" dirty="0" smtClean="0">
                <a:solidFill>
                  <a:srgbClr val="008000"/>
                </a:solidFill>
              </a:rPr>
              <a:t> </a:t>
            </a:r>
            <a:r>
              <a:rPr lang="en-US" sz="2300" dirty="0"/>
              <a:t>(e.g</a:t>
            </a:r>
            <a:r>
              <a:rPr lang="en-US" sz="2300" dirty="0" smtClean="0"/>
              <a:t>. resisting temptation)</a:t>
            </a:r>
            <a:r>
              <a:rPr lang="en-US" sz="2300" dirty="0"/>
              <a:t>, and </a:t>
            </a:r>
            <a:endParaRPr lang="en-US" sz="2300" dirty="0" smtClean="0"/>
          </a:p>
          <a:p>
            <a:pPr lvl="3"/>
            <a:r>
              <a:rPr lang="en-US" sz="2300" dirty="0" smtClean="0"/>
              <a:t>(</a:t>
            </a:r>
            <a:r>
              <a:rPr lang="en-US" sz="2300" dirty="0"/>
              <a:t>2) </a:t>
            </a:r>
            <a:r>
              <a:rPr lang="en-US" sz="2300" i="1" dirty="0">
                <a:solidFill>
                  <a:srgbClr val="008000"/>
                </a:solidFill>
              </a:rPr>
              <a:t>lifespan </a:t>
            </a:r>
            <a:r>
              <a:rPr lang="en-US" sz="2300" i="1" dirty="0" smtClean="0">
                <a:solidFill>
                  <a:srgbClr val="008000"/>
                </a:solidFill>
              </a:rPr>
              <a:t>motivation </a:t>
            </a:r>
            <a:r>
              <a:rPr lang="en-US" sz="2300" i="1" dirty="0" smtClean="0"/>
              <a:t>to personal development</a:t>
            </a:r>
            <a:r>
              <a:rPr lang="en-US" sz="2300" dirty="0" smtClean="0"/>
              <a:t>, through, e.g., daily </a:t>
            </a:r>
            <a:r>
              <a:rPr lang="en-US" sz="2300" dirty="0"/>
              <a:t>mindfulness mediation or </a:t>
            </a:r>
            <a:r>
              <a:rPr lang="en-US" sz="2300" dirty="0" smtClean="0"/>
              <a:t>social and public interaction</a:t>
            </a:r>
          </a:p>
          <a:p>
            <a:pPr lvl="2"/>
            <a:r>
              <a:rPr lang="en-US" dirty="0" smtClean="0"/>
              <a:t>(3) </a:t>
            </a:r>
            <a:r>
              <a:rPr lang="en-US" dirty="0">
                <a:solidFill>
                  <a:srgbClr val="3366FF"/>
                </a:solidFill>
              </a:rPr>
              <a:t>The role of community </a:t>
            </a:r>
            <a:r>
              <a:rPr lang="en-US" dirty="0"/>
              <a:t>in creating and sustaining wise motivation to </a:t>
            </a:r>
            <a:r>
              <a:rPr lang="en-US" dirty="0" smtClean="0"/>
              <a:t>virtue.</a:t>
            </a:r>
            <a:r>
              <a:rPr lang="en-US" dirty="0"/>
              <a:t>	</a:t>
            </a:r>
            <a:endParaRPr lang="en-US" dirty="0" smtClean="0"/>
          </a:p>
          <a:p>
            <a:pPr lvl="1"/>
            <a:r>
              <a:rPr lang="en-US" dirty="0" smtClean="0">
                <a:solidFill>
                  <a:srgbClr val="3366FF"/>
                </a:solidFill>
              </a:rPr>
              <a:t>Second Interview</a:t>
            </a:r>
          </a:p>
          <a:p>
            <a:pPr lvl="2"/>
            <a:r>
              <a:rPr lang="en-US" dirty="0" smtClean="0"/>
              <a:t>(1) Discuss their simulation performance</a:t>
            </a:r>
          </a:p>
          <a:p>
            <a:pPr lvl="2"/>
            <a:r>
              <a:rPr lang="en-US" dirty="0" smtClean="0"/>
              <a:t>(2) Follow up on themes from 1</a:t>
            </a:r>
            <a:r>
              <a:rPr lang="en-US" baseline="30000" dirty="0" smtClean="0"/>
              <a:t>st</a:t>
            </a:r>
            <a:r>
              <a:rPr lang="en-US" dirty="0" smtClean="0"/>
              <a:t> interview.</a:t>
            </a:r>
          </a:p>
        </p:txBody>
      </p:sp>
    </p:spTree>
    <p:extLst>
      <p:ext uri="{BB962C8B-B14F-4D97-AF65-F5344CB8AC3E}">
        <p14:creationId xmlns:p14="http://schemas.microsoft.com/office/powerpoint/2010/main" val="3352376968"/>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83507"/>
            <a:ext cx="8564439" cy="807628"/>
          </a:xfrm>
        </p:spPr>
        <p:txBody>
          <a:bodyPr>
            <a:noAutofit/>
          </a:bodyPr>
          <a:lstStyle/>
          <a:p>
            <a:r>
              <a:rPr lang="en-US" sz="3200" dirty="0" smtClean="0"/>
              <a:t>Buddhist Example</a:t>
            </a:r>
            <a:r>
              <a:rPr lang="en-US" sz="3200" dirty="0"/>
              <a:t> of </a:t>
            </a:r>
            <a:r>
              <a:rPr lang="en-US" sz="3200" dirty="0" smtClean="0"/>
              <a:t>a Motivation </a:t>
            </a:r>
            <a:r>
              <a:rPr lang="en-US" sz="3200" dirty="0"/>
              <a:t>to Virtue </a:t>
            </a:r>
            <a:r>
              <a:rPr lang="en-US" sz="3200" dirty="0" smtClean="0"/>
              <a:t>Story</a:t>
            </a:r>
            <a:br>
              <a:rPr lang="en-US" sz="3200" dirty="0" smtClean="0"/>
            </a:br>
            <a:r>
              <a:rPr lang="en-US" sz="2000" dirty="0" smtClean="0"/>
              <a:t>(</a:t>
            </a:r>
            <a:r>
              <a:rPr lang="en-US" sz="2000" dirty="0" err="1"/>
              <a:t>Samyutta</a:t>
            </a:r>
            <a:r>
              <a:rPr lang="en-US" sz="2000" dirty="0"/>
              <a:t> </a:t>
            </a:r>
            <a:r>
              <a:rPr lang="en-US" sz="2000" dirty="0" err="1"/>
              <a:t>Nikaya</a:t>
            </a:r>
            <a:r>
              <a:rPr lang="en-US" sz="2000" dirty="0"/>
              <a:t> </a:t>
            </a:r>
            <a:r>
              <a:rPr lang="en-US" sz="2000" dirty="0" smtClean="0"/>
              <a:t>Vol</a:t>
            </a:r>
            <a:r>
              <a:rPr lang="en-US" sz="2000" dirty="0"/>
              <a:t>. 1, ch.3:25 (5) &lt;224-29</a:t>
            </a:r>
            <a:r>
              <a:rPr lang="en-US" sz="2000" dirty="0" smtClean="0"/>
              <a:t>&gt;)</a:t>
            </a:r>
            <a:r>
              <a:rPr lang="en-CA" sz="2000" dirty="0"/>
              <a:t/>
            </a:r>
            <a:br>
              <a:rPr lang="en-CA" sz="2000" dirty="0"/>
            </a:br>
            <a:endParaRPr lang="en-US" sz="3200" dirty="0"/>
          </a:p>
        </p:txBody>
      </p:sp>
      <p:sp>
        <p:nvSpPr>
          <p:cNvPr id="3" name="Content Placeholder 2"/>
          <p:cNvSpPr>
            <a:spLocks noGrp="1"/>
          </p:cNvSpPr>
          <p:nvPr>
            <p:ph idx="1"/>
          </p:nvPr>
        </p:nvSpPr>
        <p:spPr>
          <a:xfrm>
            <a:off x="457199" y="1054641"/>
            <a:ext cx="8229601" cy="5579390"/>
          </a:xfrm>
        </p:spPr>
        <p:txBody>
          <a:bodyPr>
            <a:noAutofit/>
          </a:bodyPr>
          <a:lstStyle/>
          <a:p>
            <a:pPr marL="0" indent="0">
              <a:buNone/>
            </a:pPr>
            <a:r>
              <a:rPr lang="en-US" sz="2000" dirty="0">
                <a:solidFill>
                  <a:srgbClr val="3366FF"/>
                </a:solidFill>
              </a:rPr>
              <a:t>King </a:t>
            </a:r>
            <a:r>
              <a:rPr lang="en-US" sz="2000" dirty="0" err="1">
                <a:solidFill>
                  <a:srgbClr val="3366FF"/>
                </a:solidFill>
              </a:rPr>
              <a:t>Pasenadi</a:t>
            </a:r>
            <a:r>
              <a:rPr lang="en-US" sz="2000" dirty="0">
                <a:solidFill>
                  <a:srgbClr val="3366FF"/>
                </a:solidFill>
              </a:rPr>
              <a:t> of </a:t>
            </a:r>
            <a:r>
              <a:rPr lang="en-US" sz="2000" dirty="0" err="1">
                <a:solidFill>
                  <a:srgbClr val="3366FF"/>
                </a:solidFill>
              </a:rPr>
              <a:t>Kosala</a:t>
            </a:r>
            <a:r>
              <a:rPr lang="en-US" sz="2000" dirty="0">
                <a:solidFill>
                  <a:srgbClr val="3366FF"/>
                </a:solidFill>
              </a:rPr>
              <a:t> approached the </a:t>
            </a:r>
            <a:r>
              <a:rPr lang="en-US" sz="2000" dirty="0" smtClean="0">
                <a:solidFill>
                  <a:srgbClr val="3366FF"/>
                </a:solidFill>
              </a:rPr>
              <a:t>Buddha</a:t>
            </a:r>
            <a:r>
              <a:rPr lang="en-US" sz="2000" dirty="0" smtClean="0"/>
              <a:t>, who asked </a:t>
            </a:r>
            <a:r>
              <a:rPr lang="en-US" sz="2000" dirty="0"/>
              <a:t>him where he was coming </a:t>
            </a:r>
            <a:r>
              <a:rPr lang="en-US" sz="2000" dirty="0" smtClean="0"/>
              <a:t>from. The King replied </a:t>
            </a:r>
            <a:r>
              <a:rPr lang="en-US" sz="2000" dirty="0"/>
              <a:t>that he had been </a:t>
            </a:r>
            <a:r>
              <a:rPr lang="en-US" sz="2000" dirty="0">
                <a:solidFill>
                  <a:srgbClr val="3366FF"/>
                </a:solidFill>
              </a:rPr>
              <a:t>engaged in issues of state</a:t>
            </a:r>
            <a:r>
              <a:rPr lang="en-US" sz="2000" dirty="0"/>
              <a:t>.  </a:t>
            </a:r>
            <a:endParaRPr lang="en-US" sz="2000" dirty="0" smtClean="0"/>
          </a:p>
          <a:p>
            <a:pPr marL="0" indent="0">
              <a:buNone/>
            </a:pPr>
            <a:endParaRPr lang="en-US" sz="2000" dirty="0"/>
          </a:p>
          <a:p>
            <a:pPr marL="0" indent="0">
              <a:buNone/>
            </a:pPr>
            <a:r>
              <a:rPr lang="en-US" sz="2000" dirty="0" smtClean="0">
                <a:solidFill>
                  <a:srgbClr val="3366FF"/>
                </a:solidFill>
              </a:rPr>
              <a:t>The </a:t>
            </a:r>
            <a:r>
              <a:rPr lang="en-US" sz="2000" dirty="0">
                <a:solidFill>
                  <a:srgbClr val="3366FF"/>
                </a:solidFill>
              </a:rPr>
              <a:t>Buddha then asked</a:t>
            </a:r>
            <a:r>
              <a:rPr lang="en-US" sz="2000" dirty="0"/>
              <a:t>, “What do you think, great king? </a:t>
            </a:r>
            <a:r>
              <a:rPr lang="en-US" sz="2000" dirty="0">
                <a:solidFill>
                  <a:srgbClr val="3366FF"/>
                </a:solidFill>
              </a:rPr>
              <a:t>If</a:t>
            </a:r>
            <a:r>
              <a:rPr lang="en-US" sz="2000" dirty="0"/>
              <a:t> a reliable man came from the east and said “I saw </a:t>
            </a:r>
            <a:r>
              <a:rPr lang="en-US" sz="2000" dirty="0">
                <a:solidFill>
                  <a:srgbClr val="3366FF"/>
                </a:solidFill>
              </a:rPr>
              <a:t>a great mountain high as the clouds coming this way, crushing all living beings</a:t>
            </a:r>
            <a:r>
              <a:rPr lang="en-US" sz="2000" dirty="0"/>
              <a:t>. </a:t>
            </a:r>
            <a:r>
              <a:rPr lang="en-US" sz="2000" dirty="0" smtClean="0"/>
              <a:t>And </a:t>
            </a:r>
            <a:r>
              <a:rPr lang="en-US" sz="2000" dirty="0"/>
              <a:t>suppose other reliable people, with the same message, came from the north, south, and west? …</a:t>
            </a:r>
            <a:r>
              <a:rPr lang="en-US" sz="2000" dirty="0">
                <a:solidFill>
                  <a:srgbClr val="3366FF"/>
                </a:solidFill>
              </a:rPr>
              <a:t>what should be done?” </a:t>
            </a:r>
            <a:endParaRPr lang="en-US" sz="2000" dirty="0" smtClean="0">
              <a:solidFill>
                <a:srgbClr val="3366FF"/>
              </a:solidFill>
            </a:endParaRPr>
          </a:p>
          <a:p>
            <a:pPr marL="0" indent="0">
              <a:buNone/>
            </a:pPr>
            <a:endParaRPr lang="en-US" sz="2000" dirty="0"/>
          </a:p>
          <a:p>
            <a:pPr marL="0" indent="0">
              <a:buNone/>
            </a:pPr>
            <a:r>
              <a:rPr lang="en-US" sz="2000" dirty="0" smtClean="0">
                <a:solidFill>
                  <a:srgbClr val="3366FF"/>
                </a:solidFill>
              </a:rPr>
              <a:t>King </a:t>
            </a:r>
            <a:r>
              <a:rPr lang="en-US" sz="2000" dirty="0" err="1">
                <a:solidFill>
                  <a:srgbClr val="3366FF"/>
                </a:solidFill>
              </a:rPr>
              <a:t>Pasenadi</a:t>
            </a:r>
            <a:r>
              <a:rPr lang="en-US" sz="2000" dirty="0">
                <a:solidFill>
                  <a:srgbClr val="3366FF"/>
                </a:solidFill>
              </a:rPr>
              <a:t> answered</a:t>
            </a:r>
            <a:r>
              <a:rPr lang="en-US" sz="2000" b="1" dirty="0">
                <a:solidFill>
                  <a:srgbClr val="3366FF"/>
                </a:solidFill>
              </a:rPr>
              <a:t>, </a:t>
            </a:r>
            <a:r>
              <a:rPr lang="en-US" sz="2000" dirty="0" smtClean="0">
                <a:solidFill>
                  <a:srgbClr val="3366FF"/>
                </a:solidFill>
              </a:rPr>
              <a:t>“</a:t>
            </a:r>
            <a:r>
              <a:rPr lang="en-US" sz="2000" dirty="0" smtClean="0"/>
              <a:t>if</a:t>
            </a:r>
            <a:r>
              <a:rPr lang="en-US" sz="2000" dirty="0" smtClean="0">
                <a:solidFill>
                  <a:srgbClr val="008000"/>
                </a:solidFill>
              </a:rPr>
              <a:t> </a:t>
            </a:r>
            <a:r>
              <a:rPr lang="en-US" sz="2000" dirty="0" smtClean="0"/>
              <a:t>such </a:t>
            </a:r>
            <a:r>
              <a:rPr lang="en-US" sz="2000" dirty="0"/>
              <a:t>a great peril should </a:t>
            </a:r>
            <a:r>
              <a:rPr lang="en-US" sz="2000" dirty="0" smtClean="0"/>
              <a:t>arise, what </a:t>
            </a:r>
            <a:r>
              <a:rPr lang="en-US" sz="2000" dirty="0"/>
              <a:t>else should be done but to </a:t>
            </a:r>
            <a:r>
              <a:rPr lang="en-US" sz="2000" dirty="0">
                <a:solidFill>
                  <a:srgbClr val="3366FF"/>
                </a:solidFill>
              </a:rPr>
              <a:t>live by the </a:t>
            </a:r>
            <a:r>
              <a:rPr lang="en-US" sz="2000" dirty="0" smtClean="0">
                <a:solidFill>
                  <a:srgbClr val="3366FF"/>
                </a:solidFill>
              </a:rPr>
              <a:t>Dharma </a:t>
            </a:r>
            <a:r>
              <a:rPr lang="en-US" sz="2000" dirty="0">
                <a:solidFill>
                  <a:srgbClr val="3366FF"/>
                </a:solidFill>
              </a:rPr>
              <a:t>[eternal law], to live righteously, and to do wholesome and meritorious deeds?” </a:t>
            </a:r>
            <a:r>
              <a:rPr lang="en-US" sz="2000" dirty="0" smtClean="0"/>
              <a:t>To </a:t>
            </a:r>
            <a:r>
              <a:rPr lang="en-US" sz="2000" dirty="0"/>
              <a:t>which the </a:t>
            </a:r>
            <a:r>
              <a:rPr lang="en-US" sz="2000" dirty="0">
                <a:solidFill>
                  <a:srgbClr val="3366FF"/>
                </a:solidFill>
              </a:rPr>
              <a:t>Buddha replied</a:t>
            </a:r>
            <a:r>
              <a:rPr lang="en-US" sz="2000" dirty="0"/>
              <a:t>, </a:t>
            </a:r>
            <a:r>
              <a:rPr lang="en-US" sz="2000" dirty="0" smtClean="0"/>
              <a:t>“</a:t>
            </a:r>
            <a:r>
              <a:rPr lang="en-US" sz="2000" dirty="0"/>
              <a:t>G</a:t>
            </a:r>
            <a:r>
              <a:rPr lang="en-US" sz="2000" dirty="0" smtClean="0"/>
              <a:t>reat king, </a:t>
            </a:r>
            <a:r>
              <a:rPr lang="en-US" sz="2000" dirty="0">
                <a:solidFill>
                  <a:srgbClr val="3366FF"/>
                </a:solidFill>
              </a:rPr>
              <a:t>aging and death are rolling in on </a:t>
            </a:r>
            <a:r>
              <a:rPr lang="en-US" sz="2000" dirty="0" smtClean="0">
                <a:solidFill>
                  <a:srgbClr val="3366FF"/>
                </a:solidFill>
              </a:rPr>
              <a:t>you</a:t>
            </a:r>
            <a:r>
              <a:rPr lang="en-US" sz="2000" dirty="0"/>
              <a:t> </a:t>
            </a:r>
            <a:r>
              <a:rPr lang="en-US" sz="2000" dirty="0" smtClean="0"/>
              <a:t>and </a:t>
            </a:r>
            <a:r>
              <a:rPr lang="en-US" sz="2000" dirty="0"/>
              <a:t>no armies can defeat </a:t>
            </a:r>
            <a:r>
              <a:rPr lang="en-US" sz="2000" dirty="0" smtClean="0"/>
              <a:t>them; </a:t>
            </a:r>
            <a:r>
              <a:rPr lang="en-US" sz="2000" dirty="0"/>
              <a:t>what else should you do but live by the </a:t>
            </a:r>
            <a:r>
              <a:rPr lang="en-US" sz="2000" dirty="0" smtClean="0"/>
              <a:t>Dharma</a:t>
            </a:r>
            <a:r>
              <a:rPr lang="en-US" sz="2000" dirty="0"/>
              <a:t>, live righteously, and do wholesome and meritorious deeds?”  </a:t>
            </a:r>
          </a:p>
        </p:txBody>
      </p:sp>
    </p:spTree>
    <p:extLst>
      <p:ext uri="{BB962C8B-B14F-4D97-AF65-F5344CB8AC3E}">
        <p14:creationId xmlns:p14="http://schemas.microsoft.com/office/powerpoint/2010/main" val="1395635570"/>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Study 1</a:t>
            </a:r>
            <a:endParaRPr lang="en-US" sz="3600" b="1" dirty="0"/>
          </a:p>
        </p:txBody>
      </p:sp>
      <p:sp>
        <p:nvSpPr>
          <p:cNvPr id="3" name="Content Placeholder 2"/>
          <p:cNvSpPr>
            <a:spLocks noGrp="1"/>
          </p:cNvSpPr>
          <p:nvPr>
            <p:ph idx="1"/>
          </p:nvPr>
        </p:nvSpPr>
        <p:spPr>
          <a:xfrm>
            <a:off x="457200" y="1417638"/>
            <a:ext cx="8432500" cy="4958822"/>
          </a:xfrm>
        </p:spPr>
        <p:txBody>
          <a:bodyPr>
            <a:normAutofit/>
          </a:bodyPr>
          <a:lstStyle/>
          <a:p>
            <a:r>
              <a:rPr lang="en-US" dirty="0" smtClean="0">
                <a:solidFill>
                  <a:srgbClr val="3366FF"/>
                </a:solidFill>
              </a:rPr>
              <a:t>Participants</a:t>
            </a:r>
          </a:p>
          <a:p>
            <a:pPr lvl="1"/>
            <a:r>
              <a:rPr lang="en-US" dirty="0" smtClean="0">
                <a:solidFill>
                  <a:srgbClr val="3366FF"/>
                </a:solidFill>
              </a:rPr>
              <a:t>2 age </a:t>
            </a:r>
            <a:r>
              <a:rPr lang="en-US" dirty="0">
                <a:solidFill>
                  <a:srgbClr val="3366FF"/>
                </a:solidFill>
              </a:rPr>
              <a:t>groups at opposite ends of </a:t>
            </a:r>
            <a:r>
              <a:rPr lang="en-US" dirty="0" smtClean="0">
                <a:solidFill>
                  <a:srgbClr val="3366FF"/>
                </a:solidFill>
              </a:rPr>
              <a:t>adulthood</a:t>
            </a:r>
            <a:r>
              <a:rPr lang="en-US" dirty="0" smtClean="0"/>
              <a:t>: </a:t>
            </a:r>
          </a:p>
          <a:p>
            <a:pPr lvl="2"/>
            <a:r>
              <a:rPr lang="en-US" dirty="0" smtClean="0"/>
              <a:t>10 emerging </a:t>
            </a:r>
            <a:r>
              <a:rPr lang="en-US" dirty="0"/>
              <a:t>adults (age 18-25</a:t>
            </a:r>
            <a:r>
              <a:rPr lang="en-US" dirty="0" smtClean="0"/>
              <a:t>)</a:t>
            </a:r>
          </a:p>
          <a:p>
            <a:pPr lvl="2"/>
            <a:r>
              <a:rPr lang="en-US" dirty="0" smtClean="0"/>
              <a:t>10 older </a:t>
            </a:r>
            <a:r>
              <a:rPr lang="en-US" dirty="0"/>
              <a:t>adults (age 60-80) </a:t>
            </a:r>
            <a:endParaRPr lang="en-US" dirty="0" smtClean="0"/>
          </a:p>
          <a:p>
            <a:pPr lvl="1"/>
            <a:r>
              <a:rPr lang="en-US" dirty="0" smtClean="0"/>
              <a:t>In </a:t>
            </a:r>
            <a:r>
              <a:rPr lang="en-US" dirty="0" smtClean="0">
                <a:solidFill>
                  <a:srgbClr val="3366FF"/>
                </a:solidFill>
              </a:rPr>
              <a:t>4 faith conditions</a:t>
            </a:r>
          </a:p>
          <a:p>
            <a:pPr lvl="2"/>
            <a:r>
              <a:rPr lang="en-US" dirty="0" smtClean="0"/>
              <a:t>Christian, Muslim, Buddhist, Agnostic</a:t>
            </a:r>
          </a:p>
          <a:p>
            <a:pPr lvl="1"/>
            <a:r>
              <a:rPr lang="en-US" dirty="0" smtClean="0"/>
              <a:t>in </a:t>
            </a:r>
            <a:r>
              <a:rPr lang="en-US" dirty="0">
                <a:solidFill>
                  <a:srgbClr val="3366FF"/>
                </a:solidFill>
              </a:rPr>
              <a:t>3 </a:t>
            </a:r>
            <a:r>
              <a:rPr lang="en-US" dirty="0" smtClean="0">
                <a:solidFill>
                  <a:srgbClr val="3366FF"/>
                </a:solidFill>
              </a:rPr>
              <a:t>nations (chosen to illuminate debates on self)</a:t>
            </a:r>
          </a:p>
          <a:p>
            <a:pPr lvl="2"/>
            <a:r>
              <a:rPr lang="en-US" dirty="0" smtClean="0"/>
              <a:t>Canada, Iran, Korea</a:t>
            </a:r>
            <a:endParaRPr lang="en-CA" dirty="0" smtClean="0"/>
          </a:p>
          <a:p>
            <a:r>
              <a:rPr lang="en-US" i="1" dirty="0" smtClean="0"/>
              <a:t>Total participants: 240</a:t>
            </a:r>
          </a:p>
        </p:txBody>
      </p:sp>
    </p:spTree>
    <p:extLst>
      <p:ext uri="{BB962C8B-B14F-4D97-AF65-F5344CB8AC3E}">
        <p14:creationId xmlns:p14="http://schemas.microsoft.com/office/powerpoint/2010/main" val="3117404968"/>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Study 2</a:t>
            </a:r>
            <a:endParaRPr lang="en-US" b="1" dirty="0"/>
          </a:p>
        </p:txBody>
      </p:sp>
      <p:sp>
        <p:nvSpPr>
          <p:cNvPr id="3" name="Content Placeholder 2"/>
          <p:cNvSpPr>
            <a:spLocks noGrp="1"/>
          </p:cNvSpPr>
          <p:nvPr>
            <p:ph idx="1"/>
          </p:nvPr>
        </p:nvSpPr>
        <p:spPr>
          <a:xfrm>
            <a:off x="369891" y="1294545"/>
            <a:ext cx="8418328" cy="5384846"/>
          </a:xfrm>
        </p:spPr>
        <p:txBody>
          <a:bodyPr>
            <a:normAutofit fontScale="77500" lnSpcReduction="20000"/>
          </a:bodyPr>
          <a:lstStyle/>
          <a:p>
            <a:r>
              <a:rPr lang="en-US" dirty="0" smtClean="0"/>
              <a:t>Replicates Study 1 with authorities nominated as wise</a:t>
            </a:r>
          </a:p>
          <a:p>
            <a:pPr marL="457200" lvl="1" indent="0">
              <a:buNone/>
            </a:pPr>
            <a:r>
              <a:rPr lang="en-US" dirty="0" smtClean="0"/>
              <a:t>      In the same 4 faith conditions</a:t>
            </a:r>
          </a:p>
          <a:p>
            <a:pPr lvl="2"/>
            <a:r>
              <a:rPr lang="en-US" dirty="0">
                <a:solidFill>
                  <a:srgbClr val="3366FF"/>
                </a:solidFill>
              </a:rPr>
              <a:t>10 </a:t>
            </a:r>
            <a:r>
              <a:rPr lang="en-US" dirty="0" smtClean="0">
                <a:solidFill>
                  <a:srgbClr val="3366FF"/>
                </a:solidFill>
              </a:rPr>
              <a:t>Christian, Muslim, and Buddhist authorities </a:t>
            </a:r>
          </a:p>
          <a:p>
            <a:pPr lvl="2"/>
            <a:r>
              <a:rPr lang="en-US" dirty="0" smtClean="0">
                <a:solidFill>
                  <a:srgbClr val="3366FF"/>
                </a:solidFill>
              </a:rPr>
              <a:t>10 agnostic wisdom nominees</a:t>
            </a:r>
          </a:p>
          <a:p>
            <a:pPr marL="857250" lvl="2" indent="0">
              <a:buNone/>
            </a:pPr>
            <a:r>
              <a:rPr lang="en-US" sz="2800" dirty="0" smtClean="0"/>
              <a:t>In the  same 3 countries (</a:t>
            </a:r>
            <a:r>
              <a:rPr lang="en-US" dirty="0" smtClean="0">
                <a:solidFill>
                  <a:srgbClr val="3366FF"/>
                </a:solidFill>
              </a:rPr>
              <a:t>Canada, Iran, and Korea</a:t>
            </a:r>
            <a:r>
              <a:rPr lang="en-US" dirty="0" smtClean="0">
                <a:solidFill>
                  <a:srgbClr val="000000"/>
                </a:solidFill>
              </a:rPr>
              <a:t>)</a:t>
            </a:r>
          </a:p>
          <a:p>
            <a:r>
              <a:rPr lang="en-US" dirty="0"/>
              <a:t>P</a:t>
            </a:r>
            <a:r>
              <a:rPr lang="en-US" dirty="0" smtClean="0"/>
              <a:t>urposive sampling </a:t>
            </a:r>
          </a:p>
          <a:p>
            <a:pPr lvl="1"/>
            <a:r>
              <a:rPr lang="en-US" dirty="0" smtClean="0"/>
              <a:t>collect as wide a diversity of views as possible of wise motivation to virtue.</a:t>
            </a:r>
          </a:p>
          <a:p>
            <a:r>
              <a:rPr lang="en-US" i="1" dirty="0" smtClean="0"/>
              <a:t>Total participants: 120</a:t>
            </a:r>
          </a:p>
          <a:p>
            <a:r>
              <a:rPr lang="en-US" i="1" dirty="0" smtClean="0"/>
              <a:t>2 Interviews</a:t>
            </a:r>
          </a:p>
          <a:p>
            <a:pPr lvl="1"/>
            <a:r>
              <a:rPr lang="en-US" dirty="0" smtClean="0"/>
              <a:t>Interview 1 will be the same as in study 1</a:t>
            </a:r>
          </a:p>
          <a:p>
            <a:pPr lvl="1"/>
            <a:r>
              <a:rPr lang="en-US" dirty="0" smtClean="0"/>
              <a:t>Interview 2 asks participants to reflect on </a:t>
            </a:r>
          </a:p>
          <a:p>
            <a:pPr lvl="2"/>
            <a:r>
              <a:rPr lang="en-US" dirty="0" smtClean="0"/>
              <a:t>(</a:t>
            </a:r>
            <a:r>
              <a:rPr lang="en-US" dirty="0" err="1" smtClean="0"/>
              <a:t>i</a:t>
            </a:r>
            <a:r>
              <a:rPr lang="en-US" dirty="0" smtClean="0"/>
              <a:t>) Simulation performance </a:t>
            </a:r>
          </a:p>
          <a:p>
            <a:pPr lvl="2"/>
            <a:r>
              <a:rPr lang="en-US" dirty="0" smtClean="0"/>
              <a:t>(ii) </a:t>
            </a:r>
            <a:r>
              <a:rPr lang="en-US" dirty="0"/>
              <a:t>T</a:t>
            </a:r>
            <a:r>
              <a:rPr lang="en-US" dirty="0" smtClean="0"/>
              <a:t>heir own first interview</a:t>
            </a:r>
          </a:p>
          <a:p>
            <a:pPr lvl="2"/>
            <a:r>
              <a:rPr lang="en-US" dirty="0" smtClean="0"/>
              <a:t>(iii) The results of </a:t>
            </a:r>
            <a:r>
              <a:rPr lang="en-US" smtClean="0"/>
              <a:t>study 1 </a:t>
            </a:r>
            <a:r>
              <a:rPr lang="en-US" dirty="0" smtClean="0"/>
              <a:t>on everyday understanding of wise self-motivation to virtue</a:t>
            </a:r>
          </a:p>
          <a:p>
            <a:endParaRPr lang="en-US" i="1" dirty="0" smtClean="0"/>
          </a:p>
          <a:p>
            <a:endParaRPr lang="en-US" dirty="0" smtClean="0"/>
          </a:p>
        </p:txBody>
      </p:sp>
    </p:spTree>
    <p:extLst>
      <p:ext uri="{BB962C8B-B14F-4D97-AF65-F5344CB8AC3E}">
        <p14:creationId xmlns:p14="http://schemas.microsoft.com/office/powerpoint/2010/main" val="2464898124"/>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02910"/>
            <a:ext cx="8229600" cy="1143000"/>
          </a:xfrm>
        </p:spPr>
        <p:txBody>
          <a:bodyPr>
            <a:normAutofit/>
          </a:bodyPr>
          <a:lstStyle/>
          <a:p>
            <a:r>
              <a:rPr lang="en-US" dirty="0" smtClean="0"/>
              <a:t>Deep Integration</a:t>
            </a:r>
            <a:endParaRPr lang="en-US" dirty="0"/>
          </a:p>
        </p:txBody>
      </p:sp>
    </p:spTree>
    <p:extLst>
      <p:ext uri="{BB962C8B-B14F-4D97-AF65-F5344CB8AC3E}">
        <p14:creationId xmlns:p14="http://schemas.microsoft.com/office/powerpoint/2010/main" val="1896042199"/>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0000"/>
                </a:solidFill>
              </a:rPr>
              <a:t>Achieving Deep Integration</a:t>
            </a:r>
            <a:endParaRPr lang="en-US" dirty="0">
              <a:solidFill>
                <a:srgbClr val="000000"/>
              </a:solidFill>
            </a:endParaRPr>
          </a:p>
        </p:txBody>
      </p:sp>
      <p:sp>
        <p:nvSpPr>
          <p:cNvPr id="3" name="Content Placeholder 2"/>
          <p:cNvSpPr>
            <a:spLocks noGrp="1"/>
          </p:cNvSpPr>
          <p:nvPr>
            <p:ph idx="1"/>
          </p:nvPr>
        </p:nvSpPr>
        <p:spPr>
          <a:xfrm>
            <a:off x="207817" y="1258456"/>
            <a:ext cx="8739909" cy="5507180"/>
          </a:xfrm>
        </p:spPr>
        <p:txBody>
          <a:bodyPr>
            <a:normAutofit fontScale="92500" lnSpcReduction="20000"/>
          </a:bodyPr>
          <a:lstStyle/>
          <a:p>
            <a:r>
              <a:rPr lang="en-US" sz="3600" dirty="0" smtClean="0">
                <a:solidFill>
                  <a:srgbClr val="3366FF"/>
                </a:solidFill>
              </a:rPr>
              <a:t>Team Integration by Monthly </a:t>
            </a:r>
            <a:r>
              <a:rPr lang="en-US" sz="3600" dirty="0">
                <a:solidFill>
                  <a:srgbClr val="3366FF"/>
                </a:solidFill>
              </a:rPr>
              <a:t>team meetings </a:t>
            </a:r>
            <a:endParaRPr lang="en-US" sz="3600" dirty="0" smtClean="0">
              <a:solidFill>
                <a:srgbClr val="3366FF"/>
              </a:solidFill>
            </a:endParaRPr>
          </a:p>
          <a:p>
            <a:pPr lvl="1"/>
            <a:r>
              <a:rPr lang="en-US" dirty="0" smtClean="0"/>
              <a:t>Continue interdisciplinary conversation on wisdom begun in 2011 with most of our team</a:t>
            </a:r>
          </a:p>
          <a:p>
            <a:pPr lvl="2"/>
            <a:r>
              <a:rPr lang="en-US" dirty="0" smtClean="0"/>
              <a:t>Now oriented to data from our empirical research. </a:t>
            </a:r>
            <a:r>
              <a:rPr lang="en-CA" dirty="0" smtClean="0">
                <a:effectLst/>
              </a:rPr>
              <a:t>  </a:t>
            </a:r>
            <a:endParaRPr lang="en-US" dirty="0" smtClean="0"/>
          </a:p>
          <a:p>
            <a:r>
              <a:rPr lang="en-US" sz="3600" dirty="0" smtClean="0">
                <a:solidFill>
                  <a:srgbClr val="3366FF"/>
                </a:solidFill>
              </a:rPr>
              <a:t>Methodological Integration: Converge/orchestrate data from </a:t>
            </a:r>
          </a:p>
          <a:p>
            <a:pPr lvl="1"/>
            <a:r>
              <a:rPr lang="en-US" sz="3000" dirty="0" smtClean="0"/>
              <a:t>self-report questionnaires (Ardelt, Bang, Ferrari, team), </a:t>
            </a:r>
          </a:p>
          <a:p>
            <a:pPr lvl="1"/>
            <a:r>
              <a:rPr lang="en-US" sz="2900" dirty="0" smtClean="0"/>
              <a:t>computer simulation performance (Connell, team). </a:t>
            </a:r>
          </a:p>
          <a:p>
            <a:pPr lvl="1"/>
            <a:r>
              <a:rPr lang="en-US" sz="2900" dirty="0" smtClean="0"/>
              <a:t>Interviews (including dispositional exploration)</a:t>
            </a:r>
          </a:p>
          <a:p>
            <a:pPr lvl="2"/>
            <a:r>
              <a:rPr lang="en-US" sz="2500" dirty="0" smtClean="0"/>
              <a:t>Theological analysis (</a:t>
            </a:r>
            <a:r>
              <a:rPr lang="en-US" sz="2500" dirty="0" err="1" smtClean="0"/>
              <a:t>Mongeau</a:t>
            </a:r>
            <a:r>
              <a:rPr lang="en-US" sz="2500" dirty="0" smtClean="0"/>
              <a:t>)</a:t>
            </a:r>
          </a:p>
          <a:p>
            <a:pPr lvl="2"/>
            <a:r>
              <a:rPr lang="en-US" sz="2500" dirty="0" smtClean="0"/>
              <a:t>Thematic/hermeneutic analysis (Ardelt, Ferrari, team)</a:t>
            </a:r>
          </a:p>
          <a:p>
            <a:pPr lvl="2"/>
            <a:r>
              <a:rPr lang="en-US" sz="2500" dirty="0" smtClean="0"/>
              <a:t>Narrative analysis (Edmondson, team)</a:t>
            </a:r>
          </a:p>
        </p:txBody>
      </p:sp>
    </p:spTree>
    <p:extLst>
      <p:ext uri="{BB962C8B-B14F-4D97-AF65-F5344CB8AC3E}">
        <p14:creationId xmlns:p14="http://schemas.microsoft.com/office/powerpoint/2010/main" val="1741577505"/>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340"/>
            <a:ext cx="8229600" cy="664678"/>
          </a:xfrm>
        </p:spPr>
        <p:txBody>
          <a:bodyPr>
            <a:noAutofit/>
          </a:bodyPr>
          <a:lstStyle/>
          <a:p>
            <a:r>
              <a:rPr lang="en-US" sz="4000" dirty="0"/>
              <a:t>Achieving Deep Integration</a:t>
            </a:r>
          </a:p>
        </p:txBody>
      </p:sp>
      <p:sp>
        <p:nvSpPr>
          <p:cNvPr id="3" name="Content Placeholder 2"/>
          <p:cNvSpPr>
            <a:spLocks noGrp="1"/>
          </p:cNvSpPr>
          <p:nvPr>
            <p:ph idx="1"/>
          </p:nvPr>
        </p:nvSpPr>
        <p:spPr>
          <a:xfrm>
            <a:off x="301189" y="937729"/>
            <a:ext cx="8385611" cy="5707749"/>
          </a:xfrm>
        </p:spPr>
        <p:txBody>
          <a:bodyPr>
            <a:noAutofit/>
          </a:bodyPr>
          <a:lstStyle/>
          <a:p>
            <a:r>
              <a:rPr lang="en-US" sz="2400" dirty="0" smtClean="0"/>
              <a:t>Coordination will mitigate weaknesses of particular methods.</a:t>
            </a:r>
          </a:p>
          <a:p>
            <a:pPr lvl="1"/>
            <a:r>
              <a:rPr lang="en-US" sz="2400" dirty="0">
                <a:solidFill>
                  <a:srgbClr val="3366FF"/>
                </a:solidFill>
              </a:rPr>
              <a:t>Interview analyses </a:t>
            </a:r>
            <a:r>
              <a:rPr lang="en-US" sz="2400" dirty="0" smtClean="0">
                <a:solidFill>
                  <a:srgbClr val="3366FF"/>
                </a:solidFill>
              </a:rPr>
              <a:t>informed through questionnaire data</a:t>
            </a:r>
            <a:r>
              <a:rPr lang="en-US" sz="2400" dirty="0">
                <a:solidFill>
                  <a:srgbClr val="3366FF"/>
                </a:solidFill>
              </a:rPr>
              <a:t> </a:t>
            </a:r>
            <a:r>
              <a:rPr lang="en-US" sz="2400" dirty="0" smtClean="0"/>
              <a:t>by identifying </a:t>
            </a:r>
          </a:p>
          <a:p>
            <a:pPr marL="1257300" lvl="2" indent="-457200"/>
            <a:r>
              <a:rPr lang="en-US" sz="1800" dirty="0" smtClean="0">
                <a:solidFill>
                  <a:srgbClr val="008000"/>
                </a:solidFill>
              </a:rPr>
              <a:t>different levels of wisdom and self-transcendence</a:t>
            </a:r>
          </a:p>
          <a:p>
            <a:pPr marL="1257300" lvl="2" indent="-457200"/>
            <a:r>
              <a:rPr lang="en-US" sz="1800" dirty="0" smtClean="0">
                <a:solidFill>
                  <a:srgbClr val="008000"/>
                </a:solidFill>
              </a:rPr>
              <a:t>different types of self-construal and locus of control</a:t>
            </a:r>
          </a:p>
          <a:p>
            <a:pPr marL="857250" lvl="1" indent="-457200"/>
            <a:r>
              <a:rPr lang="en-US" sz="2400" dirty="0">
                <a:solidFill>
                  <a:srgbClr val="3366FF"/>
                </a:solidFill>
              </a:rPr>
              <a:t>E</a:t>
            </a:r>
            <a:r>
              <a:rPr lang="en-US" sz="2400" dirty="0" smtClean="0">
                <a:solidFill>
                  <a:srgbClr val="3366FF"/>
                </a:solidFill>
              </a:rPr>
              <a:t>xtreme </a:t>
            </a:r>
            <a:r>
              <a:rPr lang="en-US" sz="2400" dirty="0">
                <a:solidFill>
                  <a:srgbClr val="3366FF"/>
                </a:solidFill>
              </a:rPr>
              <a:t>cases </a:t>
            </a:r>
            <a:r>
              <a:rPr lang="en-US" sz="2400" dirty="0"/>
              <a:t>in questionnaire results and simulation data </a:t>
            </a:r>
            <a:r>
              <a:rPr lang="en-US" sz="2400" dirty="0" smtClean="0">
                <a:solidFill>
                  <a:srgbClr val="000000"/>
                </a:solidFill>
              </a:rPr>
              <a:t>will let us </a:t>
            </a:r>
            <a:r>
              <a:rPr lang="en-US" sz="2400" dirty="0" smtClean="0">
                <a:solidFill>
                  <a:srgbClr val="3366FF"/>
                </a:solidFill>
              </a:rPr>
              <a:t>explore </a:t>
            </a:r>
            <a:r>
              <a:rPr lang="en-US" sz="2400" dirty="0">
                <a:solidFill>
                  <a:srgbClr val="3366FF"/>
                </a:solidFill>
              </a:rPr>
              <a:t>patterns </a:t>
            </a:r>
            <a:r>
              <a:rPr lang="en-US" sz="2400" dirty="0" smtClean="0">
                <a:solidFill>
                  <a:srgbClr val="000000"/>
                </a:solidFill>
              </a:rPr>
              <a:t>in the </a:t>
            </a:r>
            <a:r>
              <a:rPr lang="en-US" sz="2400" dirty="0" smtClean="0"/>
              <a:t>qualitative interviews</a:t>
            </a:r>
            <a:endParaRPr lang="en-US" sz="2400" dirty="0"/>
          </a:p>
          <a:p>
            <a:r>
              <a:rPr lang="en-US" sz="2400" dirty="0" smtClean="0">
                <a:solidFill>
                  <a:srgbClr val="3366FF"/>
                </a:solidFill>
              </a:rPr>
              <a:t>Theoretical Integration:</a:t>
            </a:r>
          </a:p>
          <a:p>
            <a:pPr lvl="1"/>
            <a:r>
              <a:rPr lang="en-US" sz="2000" dirty="0" smtClean="0">
                <a:solidFill>
                  <a:srgbClr val="3366FF"/>
                </a:solidFill>
              </a:rPr>
              <a:t>Dis/Confirm existing factors within questionnaire measures </a:t>
            </a:r>
          </a:p>
          <a:p>
            <a:pPr lvl="1"/>
            <a:r>
              <a:rPr lang="en-US" sz="2000" dirty="0" smtClean="0">
                <a:solidFill>
                  <a:srgbClr val="3366FF"/>
                </a:solidFill>
              </a:rPr>
              <a:t>Discover new understandings of self, motivation, wisdom and virtue </a:t>
            </a:r>
            <a:r>
              <a:rPr lang="en-US" sz="2000" dirty="0" smtClean="0"/>
              <a:t>via foreign-language interviews</a:t>
            </a:r>
          </a:p>
          <a:p>
            <a:pPr lvl="1"/>
            <a:r>
              <a:rPr lang="en-US" sz="2000" dirty="0" smtClean="0">
                <a:solidFill>
                  <a:srgbClr val="000000"/>
                </a:solidFill>
              </a:rPr>
              <a:t>Convergence will create an </a:t>
            </a:r>
            <a:r>
              <a:rPr lang="en-US" sz="2000" dirty="0" smtClean="0">
                <a:solidFill>
                  <a:srgbClr val="3366FF"/>
                </a:solidFill>
              </a:rPr>
              <a:t>expanded typology of motivations of self to virtue</a:t>
            </a:r>
            <a:r>
              <a:rPr lang="en-US" sz="1800" dirty="0" smtClean="0">
                <a:solidFill>
                  <a:srgbClr val="3366FF"/>
                </a:solidFill>
              </a:rPr>
              <a:t> </a:t>
            </a:r>
          </a:p>
          <a:p>
            <a:pPr lvl="2">
              <a:lnSpc>
                <a:spcPct val="80000"/>
              </a:lnSpc>
            </a:pPr>
            <a:r>
              <a:rPr lang="en-US" sz="1800" dirty="0" smtClean="0"/>
              <a:t>in different nations</a:t>
            </a:r>
            <a:endParaRPr lang="en-US" sz="1800" dirty="0"/>
          </a:p>
          <a:p>
            <a:pPr lvl="2">
              <a:lnSpc>
                <a:spcPct val="80000"/>
              </a:lnSpc>
            </a:pPr>
            <a:r>
              <a:rPr lang="en-US" sz="1800" dirty="0"/>
              <a:t>in different </a:t>
            </a:r>
            <a:r>
              <a:rPr lang="en-US" sz="1800" dirty="0" smtClean="0"/>
              <a:t>faiths</a:t>
            </a:r>
          </a:p>
          <a:p>
            <a:pPr lvl="2">
              <a:lnSpc>
                <a:spcPct val="80000"/>
              </a:lnSpc>
            </a:pPr>
            <a:r>
              <a:rPr lang="en-US" sz="1800" dirty="0" smtClean="0"/>
              <a:t>at different ages</a:t>
            </a:r>
          </a:p>
        </p:txBody>
      </p:sp>
    </p:spTree>
    <p:extLst>
      <p:ext uri="{BB962C8B-B14F-4D97-AF65-F5344CB8AC3E}">
        <p14:creationId xmlns:p14="http://schemas.microsoft.com/office/powerpoint/2010/main" val="159460037"/>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6381" y="2756910"/>
            <a:ext cx="8229600" cy="1143000"/>
          </a:xfrm>
        </p:spPr>
        <p:txBody>
          <a:bodyPr>
            <a:normAutofit/>
          </a:bodyPr>
          <a:lstStyle/>
          <a:p>
            <a:r>
              <a:rPr lang="en-US" dirty="0"/>
              <a:t>Anticipated </a:t>
            </a:r>
            <a:r>
              <a:rPr lang="en-US" dirty="0" smtClean="0"/>
              <a:t>Challenges</a:t>
            </a:r>
            <a:endParaRPr lang="en-US" dirty="0"/>
          </a:p>
        </p:txBody>
      </p:sp>
    </p:spTree>
    <p:extLst>
      <p:ext uri="{BB962C8B-B14F-4D97-AF65-F5344CB8AC3E}">
        <p14:creationId xmlns:p14="http://schemas.microsoft.com/office/powerpoint/2010/main" val="4264772354"/>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7287" y="607273"/>
            <a:ext cx="8338133" cy="6156043"/>
          </a:xfrm>
        </p:spPr>
        <p:txBody>
          <a:bodyPr>
            <a:noAutofit/>
          </a:bodyPr>
          <a:lstStyle/>
          <a:p>
            <a:r>
              <a:rPr lang="en-US" sz="2800" dirty="0" smtClean="0">
                <a:solidFill>
                  <a:srgbClr val="3366FF"/>
                </a:solidFill>
              </a:rPr>
              <a:t>Interdisciplinary</a:t>
            </a:r>
            <a:r>
              <a:rPr lang="en-US" sz="2800" dirty="0" smtClean="0"/>
              <a:t> challenges</a:t>
            </a:r>
          </a:p>
          <a:p>
            <a:pPr lvl="1"/>
            <a:r>
              <a:rPr lang="en-US" sz="2000" dirty="0" smtClean="0"/>
              <a:t>Different </a:t>
            </a:r>
            <a:r>
              <a:rPr lang="en-US" sz="2000" dirty="0" smtClean="0">
                <a:solidFill>
                  <a:srgbClr val="3366FF"/>
                </a:solidFill>
              </a:rPr>
              <a:t>disciplinary languages</a:t>
            </a:r>
          </a:p>
          <a:p>
            <a:pPr lvl="1"/>
            <a:r>
              <a:rPr lang="en-US" sz="2000" dirty="0" smtClean="0"/>
              <a:t>Different</a:t>
            </a:r>
            <a:r>
              <a:rPr lang="en-US" sz="2000" dirty="0" smtClean="0">
                <a:solidFill>
                  <a:srgbClr val="3366FF"/>
                </a:solidFill>
              </a:rPr>
              <a:t> </a:t>
            </a:r>
            <a:r>
              <a:rPr lang="en-US" sz="2000" dirty="0">
                <a:solidFill>
                  <a:srgbClr val="3366FF"/>
                </a:solidFill>
              </a:rPr>
              <a:t>disciplinary </a:t>
            </a:r>
            <a:r>
              <a:rPr lang="en-US" sz="2000" dirty="0" smtClean="0">
                <a:solidFill>
                  <a:srgbClr val="3366FF"/>
                </a:solidFill>
              </a:rPr>
              <a:t>cultures of reasoning  </a:t>
            </a:r>
          </a:p>
          <a:p>
            <a:pPr lvl="1"/>
            <a:r>
              <a:rPr lang="en-US" sz="2000" dirty="0"/>
              <a:t>Different </a:t>
            </a:r>
            <a:r>
              <a:rPr lang="en-US" sz="2000" dirty="0" smtClean="0">
                <a:solidFill>
                  <a:srgbClr val="3366FF"/>
                </a:solidFill>
              </a:rPr>
              <a:t>core conceptual concerns</a:t>
            </a:r>
          </a:p>
          <a:p>
            <a:pPr lvl="1"/>
            <a:r>
              <a:rPr lang="en-US" sz="2000" dirty="0"/>
              <a:t>Different </a:t>
            </a:r>
            <a:r>
              <a:rPr lang="en-US" sz="2000" dirty="0" smtClean="0">
                <a:solidFill>
                  <a:srgbClr val="3366FF"/>
                </a:solidFill>
              </a:rPr>
              <a:t>fundamental models of the human being</a:t>
            </a:r>
          </a:p>
          <a:p>
            <a:pPr lvl="1"/>
            <a:endParaRPr lang="en-US" sz="2000" dirty="0" smtClean="0">
              <a:solidFill>
                <a:srgbClr val="3366FF"/>
              </a:solidFill>
            </a:endParaRPr>
          </a:p>
          <a:p>
            <a:r>
              <a:rPr lang="en-US" sz="2800" dirty="0" smtClean="0">
                <a:solidFill>
                  <a:srgbClr val="3366FF"/>
                </a:solidFill>
              </a:rPr>
              <a:t>Methodological</a:t>
            </a:r>
            <a:r>
              <a:rPr lang="en-US" sz="2800" dirty="0" smtClean="0"/>
              <a:t> challenges associated with interdisciplinarity:</a:t>
            </a:r>
          </a:p>
          <a:p>
            <a:pPr lvl="1"/>
            <a:r>
              <a:rPr lang="en-US" sz="2000" dirty="0" smtClean="0"/>
              <a:t>Selecting our sample: </a:t>
            </a:r>
            <a:r>
              <a:rPr lang="en-US" sz="2000" dirty="0" smtClean="0">
                <a:solidFill>
                  <a:srgbClr val="3366FF"/>
                </a:solidFill>
              </a:rPr>
              <a:t>Purposive vs. quota sampling</a:t>
            </a:r>
          </a:p>
          <a:p>
            <a:pPr lvl="1"/>
            <a:r>
              <a:rPr lang="en-US" sz="2000" dirty="0" smtClean="0"/>
              <a:t>Conceptualizing and analyzing data: </a:t>
            </a:r>
            <a:r>
              <a:rPr lang="en-US" sz="2000" dirty="0" smtClean="0">
                <a:solidFill>
                  <a:srgbClr val="3366FF"/>
                </a:solidFill>
              </a:rPr>
              <a:t>Contextualized cases vs. universal patterns</a:t>
            </a:r>
          </a:p>
          <a:p>
            <a:r>
              <a:rPr lang="en-US" sz="2800" dirty="0" smtClean="0">
                <a:solidFill>
                  <a:srgbClr val="3366FF"/>
                </a:solidFill>
              </a:rPr>
              <a:t>Pragmatic</a:t>
            </a:r>
            <a:r>
              <a:rPr lang="en-US" sz="2800" dirty="0" smtClean="0"/>
              <a:t> challenges with conceptual implications:</a:t>
            </a:r>
          </a:p>
          <a:p>
            <a:pPr lvl="1"/>
            <a:r>
              <a:rPr lang="en-US" sz="2400" dirty="0" smtClean="0"/>
              <a:t>Analyzing data in foreign languages </a:t>
            </a:r>
          </a:p>
          <a:p>
            <a:pPr lvl="2"/>
            <a:r>
              <a:rPr lang="en-US" sz="2000" dirty="0" smtClean="0"/>
              <a:t>Translation problems between </a:t>
            </a:r>
            <a:r>
              <a:rPr lang="en-US" sz="2000" dirty="0" smtClean="0">
                <a:solidFill>
                  <a:srgbClr val="3366FF"/>
                </a:solidFill>
              </a:rPr>
              <a:t>languages and worldviews</a:t>
            </a:r>
            <a:r>
              <a:rPr lang="en-US" sz="2000" dirty="0" smtClean="0"/>
              <a:t> </a:t>
            </a:r>
          </a:p>
          <a:p>
            <a:pPr lvl="2"/>
            <a:r>
              <a:rPr lang="en-US" sz="2000" dirty="0">
                <a:solidFill>
                  <a:srgbClr val="3366FF"/>
                </a:solidFill>
              </a:rPr>
              <a:t>T</a:t>
            </a:r>
            <a:r>
              <a:rPr lang="en-US" sz="2000" dirty="0" smtClean="0">
                <a:solidFill>
                  <a:srgbClr val="3366FF"/>
                </a:solidFill>
              </a:rPr>
              <a:t>raining</a:t>
            </a:r>
            <a:r>
              <a:rPr lang="en-US" sz="2000" dirty="0" smtClean="0"/>
              <a:t> (and checking) </a:t>
            </a:r>
            <a:r>
              <a:rPr lang="en-US" sz="2000" dirty="0" smtClean="0">
                <a:solidFill>
                  <a:srgbClr val="3366FF"/>
                </a:solidFill>
              </a:rPr>
              <a:t>native-language interviewers</a:t>
            </a:r>
            <a:endParaRPr lang="en-US" sz="2000" dirty="0"/>
          </a:p>
        </p:txBody>
      </p:sp>
    </p:spTree>
    <p:extLst>
      <p:ext uri="{BB962C8B-B14F-4D97-AF65-F5344CB8AC3E}">
        <p14:creationId xmlns:p14="http://schemas.microsoft.com/office/powerpoint/2010/main" val="3615299562"/>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655" y="2780002"/>
            <a:ext cx="8229600" cy="1143000"/>
          </a:xfrm>
        </p:spPr>
        <p:txBody>
          <a:bodyPr>
            <a:normAutofit/>
          </a:bodyPr>
          <a:lstStyle/>
          <a:p>
            <a:r>
              <a:rPr lang="en-US" dirty="0" smtClean="0"/>
              <a:t>Strategies for Response</a:t>
            </a:r>
            <a:r>
              <a:rPr lang="en-CA" dirty="0" smtClean="0">
                <a:effectLst/>
              </a:rPr>
              <a:t> </a:t>
            </a:r>
            <a:endParaRPr lang="en-US" dirty="0"/>
          </a:p>
        </p:txBody>
      </p:sp>
    </p:spTree>
    <p:extLst>
      <p:ext uri="{BB962C8B-B14F-4D97-AF65-F5344CB8AC3E}">
        <p14:creationId xmlns:p14="http://schemas.microsoft.com/office/powerpoint/2010/main" val="1971053663"/>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03564" y="462571"/>
            <a:ext cx="8538706" cy="5989712"/>
          </a:xfrm>
        </p:spPr>
        <p:txBody>
          <a:bodyPr>
            <a:noAutofit/>
          </a:bodyPr>
          <a:lstStyle/>
          <a:p>
            <a:pPr marL="0" indent="0">
              <a:buNone/>
            </a:pPr>
            <a:r>
              <a:rPr lang="en-US" sz="2800" dirty="0">
                <a:solidFill>
                  <a:srgbClr val="3366FF"/>
                </a:solidFill>
              </a:rPr>
              <a:t>I</a:t>
            </a:r>
            <a:r>
              <a:rPr lang="en-US" sz="2800" dirty="0" smtClean="0">
                <a:solidFill>
                  <a:srgbClr val="3366FF"/>
                </a:solidFill>
              </a:rPr>
              <a:t>nterdisciplinary challenges</a:t>
            </a:r>
          </a:p>
          <a:p>
            <a:pPr lvl="1"/>
            <a:r>
              <a:rPr lang="en-US" sz="2400" dirty="0" smtClean="0"/>
              <a:t>Ongoing </a:t>
            </a:r>
            <a:r>
              <a:rPr lang="en-US" sz="2400" dirty="0" smtClean="0">
                <a:solidFill>
                  <a:srgbClr val="3366FF"/>
                </a:solidFill>
              </a:rPr>
              <a:t>team discussions </a:t>
            </a:r>
            <a:endParaRPr lang="en-US" sz="2400" dirty="0" smtClean="0"/>
          </a:p>
          <a:p>
            <a:pPr lvl="2"/>
            <a:r>
              <a:rPr lang="en-US" dirty="0" smtClean="0">
                <a:solidFill>
                  <a:srgbClr val="3366FF"/>
                </a:solidFill>
              </a:rPr>
              <a:t>monthly </a:t>
            </a:r>
            <a:r>
              <a:rPr lang="en-US" dirty="0">
                <a:solidFill>
                  <a:srgbClr val="3366FF"/>
                </a:solidFill>
              </a:rPr>
              <a:t>meetings </a:t>
            </a:r>
            <a:r>
              <a:rPr lang="en-US" dirty="0"/>
              <a:t>u</a:t>
            </a:r>
            <a:r>
              <a:rPr lang="en-US" dirty="0" smtClean="0"/>
              <a:t>sing Skype for members outside Canada</a:t>
            </a:r>
          </a:p>
          <a:p>
            <a:pPr lvl="2"/>
            <a:r>
              <a:rPr lang="en-US" dirty="0" smtClean="0"/>
              <a:t>at least 2 in-person whole team meetings</a:t>
            </a:r>
          </a:p>
          <a:p>
            <a:pPr lvl="1"/>
            <a:r>
              <a:rPr lang="en-US" sz="2400" dirty="0" smtClean="0">
                <a:solidFill>
                  <a:srgbClr val="3366FF"/>
                </a:solidFill>
              </a:rPr>
              <a:t>Writing together </a:t>
            </a:r>
            <a:r>
              <a:rPr lang="en-US" sz="2400" dirty="0" smtClean="0"/>
              <a:t>to induce shared understanding.</a:t>
            </a:r>
          </a:p>
          <a:p>
            <a:pPr lvl="2"/>
            <a:r>
              <a:rPr lang="en-US" sz="2000" dirty="0" smtClean="0">
                <a:solidFill>
                  <a:srgbClr val="008000"/>
                </a:solidFill>
              </a:rPr>
              <a:t>an ongoing project journal about challenges </a:t>
            </a:r>
            <a:r>
              <a:rPr lang="en-US" sz="2000" dirty="0" smtClean="0"/>
              <a:t>that we hope to eventually publish</a:t>
            </a:r>
          </a:p>
          <a:p>
            <a:pPr lvl="2"/>
            <a:r>
              <a:rPr lang="en-US" sz="2000" dirty="0" smtClean="0">
                <a:solidFill>
                  <a:srgbClr val="008000"/>
                </a:solidFill>
              </a:rPr>
              <a:t>Circulate manuscript drafts</a:t>
            </a:r>
            <a:endParaRPr lang="en-US" dirty="0" smtClean="0"/>
          </a:p>
          <a:p>
            <a:pPr marL="0" indent="0">
              <a:buNone/>
            </a:pPr>
            <a:r>
              <a:rPr lang="en-US" sz="2800" dirty="0">
                <a:solidFill>
                  <a:srgbClr val="3366FF"/>
                </a:solidFill>
              </a:rPr>
              <a:t>M</a:t>
            </a:r>
            <a:r>
              <a:rPr lang="en-US" sz="2800" dirty="0" smtClean="0">
                <a:solidFill>
                  <a:srgbClr val="3366FF"/>
                </a:solidFill>
              </a:rPr>
              <a:t>ethodological challenges</a:t>
            </a:r>
            <a:endParaRPr lang="en-US" sz="2800" dirty="0" smtClean="0">
              <a:solidFill>
                <a:srgbClr val="008000"/>
              </a:solidFill>
            </a:endParaRPr>
          </a:p>
          <a:p>
            <a:pPr lvl="1"/>
            <a:r>
              <a:rPr lang="en-US" sz="2400" dirty="0" smtClean="0"/>
              <a:t>Aim for consensus, with a spirit of </a:t>
            </a:r>
            <a:r>
              <a:rPr lang="en-US" sz="2400" dirty="0" smtClean="0">
                <a:solidFill>
                  <a:srgbClr val="3366FF"/>
                </a:solidFill>
              </a:rPr>
              <a:t>friendship in dissent</a:t>
            </a:r>
            <a:r>
              <a:rPr lang="en-US" sz="2400" dirty="0" smtClean="0"/>
              <a:t>;</a:t>
            </a:r>
          </a:p>
          <a:p>
            <a:pPr lvl="1"/>
            <a:r>
              <a:rPr lang="en-US" sz="2400" dirty="0"/>
              <a:t>K</a:t>
            </a:r>
            <a:r>
              <a:rPr lang="en-US" sz="2400" dirty="0" smtClean="0"/>
              <a:t>ey analyses done by members with specific </a:t>
            </a:r>
            <a:r>
              <a:rPr lang="en-US" sz="2400" dirty="0" smtClean="0">
                <a:solidFill>
                  <a:srgbClr val="3366FF"/>
                </a:solidFill>
              </a:rPr>
              <a:t>disciplinary expertise</a:t>
            </a:r>
            <a:r>
              <a:rPr lang="en-US" sz="2400" dirty="0" smtClean="0"/>
              <a:t>, </a:t>
            </a:r>
          </a:p>
          <a:p>
            <a:pPr lvl="2"/>
            <a:r>
              <a:rPr lang="en-US" dirty="0" smtClean="0"/>
              <a:t>but debated within the team to enhance </a:t>
            </a:r>
            <a:r>
              <a:rPr lang="en-US" dirty="0" smtClean="0">
                <a:solidFill>
                  <a:srgbClr val="3366FF"/>
                </a:solidFill>
              </a:rPr>
              <a:t>mutual learning</a:t>
            </a:r>
            <a:r>
              <a:rPr lang="en-US" dirty="0" smtClean="0"/>
              <a:t>.</a:t>
            </a:r>
          </a:p>
        </p:txBody>
      </p:sp>
    </p:spTree>
    <p:extLst>
      <p:ext uri="{BB962C8B-B14F-4D97-AF65-F5344CB8AC3E}">
        <p14:creationId xmlns:p14="http://schemas.microsoft.com/office/powerpoint/2010/main" val="218347492"/>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3623" y="451949"/>
            <a:ext cx="8229600" cy="5999350"/>
          </a:xfrm>
        </p:spPr>
        <p:txBody>
          <a:bodyPr>
            <a:noAutofit/>
          </a:bodyPr>
          <a:lstStyle/>
          <a:p>
            <a:pPr marL="0" indent="0">
              <a:buNone/>
            </a:pPr>
            <a:r>
              <a:rPr lang="en-US" sz="3600" dirty="0">
                <a:solidFill>
                  <a:srgbClr val="3366FF"/>
                </a:solidFill>
              </a:rPr>
              <a:t>P</a:t>
            </a:r>
            <a:r>
              <a:rPr lang="en-US" sz="3600" dirty="0" smtClean="0">
                <a:solidFill>
                  <a:srgbClr val="3366FF"/>
                </a:solidFill>
              </a:rPr>
              <a:t>ragmatic challenges</a:t>
            </a:r>
            <a:endParaRPr lang="en-US" sz="3600" dirty="0">
              <a:solidFill>
                <a:srgbClr val="3366FF"/>
              </a:solidFill>
            </a:endParaRPr>
          </a:p>
          <a:p>
            <a:pPr lvl="1"/>
            <a:r>
              <a:rPr lang="en-US" dirty="0" smtClean="0">
                <a:solidFill>
                  <a:srgbClr val="3366FF"/>
                </a:solidFill>
              </a:rPr>
              <a:t>Build on past team experience</a:t>
            </a:r>
            <a:r>
              <a:rPr lang="en-US" dirty="0" smtClean="0"/>
              <a:t>;</a:t>
            </a:r>
          </a:p>
          <a:p>
            <a:pPr lvl="2"/>
            <a:r>
              <a:rPr lang="en-US" dirty="0" smtClean="0"/>
              <a:t>Including </a:t>
            </a:r>
            <a:r>
              <a:rPr lang="en-US" dirty="0" smtClean="0">
                <a:solidFill>
                  <a:srgbClr val="3366FF"/>
                </a:solidFill>
              </a:rPr>
              <a:t>pilot interviews and questionnaires </a:t>
            </a:r>
            <a:r>
              <a:rPr lang="en-US" dirty="0" smtClean="0"/>
              <a:t>on wisdom and well-being collected in Canada, Iran and Korea</a:t>
            </a:r>
          </a:p>
          <a:p>
            <a:pPr lvl="1"/>
            <a:r>
              <a:rPr lang="en-US" dirty="0" smtClean="0"/>
              <a:t>One team member is a </a:t>
            </a:r>
            <a:r>
              <a:rPr lang="en-US" dirty="0" smtClean="0">
                <a:solidFill>
                  <a:srgbClr val="3366FF"/>
                </a:solidFill>
              </a:rPr>
              <a:t>native speaker/national </a:t>
            </a:r>
            <a:r>
              <a:rPr lang="en-US" dirty="0" smtClean="0"/>
              <a:t>from each of our participating nations;</a:t>
            </a:r>
            <a:endParaRPr lang="en-US" dirty="0"/>
          </a:p>
          <a:p>
            <a:pPr lvl="2"/>
            <a:r>
              <a:rPr lang="en-US" dirty="0" smtClean="0"/>
              <a:t>Will </a:t>
            </a:r>
            <a:r>
              <a:rPr lang="en-US" dirty="0" smtClean="0">
                <a:solidFill>
                  <a:srgbClr val="3366FF"/>
                </a:solidFill>
              </a:rPr>
              <a:t>liaise with site managers and interviewers and bring concerns back to the whole team.</a:t>
            </a:r>
            <a:endParaRPr lang="en-US" dirty="0" smtClean="0"/>
          </a:p>
          <a:p>
            <a:pPr lvl="1"/>
            <a:r>
              <a:rPr lang="en-US" dirty="0" smtClean="0"/>
              <a:t>Key interviews will be translated for </a:t>
            </a:r>
            <a:r>
              <a:rPr lang="en-US" dirty="0" smtClean="0">
                <a:solidFill>
                  <a:srgbClr val="3366FF"/>
                </a:solidFill>
              </a:rPr>
              <a:t>documented discussion/interpretation by the whole team</a:t>
            </a:r>
            <a:r>
              <a:rPr lang="en-US" dirty="0" smtClean="0"/>
              <a:t>.</a:t>
            </a:r>
          </a:p>
        </p:txBody>
      </p:sp>
    </p:spTree>
    <p:extLst>
      <p:ext uri="{BB962C8B-B14F-4D97-AF65-F5344CB8AC3E}">
        <p14:creationId xmlns:p14="http://schemas.microsoft.com/office/powerpoint/2010/main" val="4140051898"/>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031" y="59976"/>
            <a:ext cx="8229600" cy="879340"/>
          </a:xfrm>
        </p:spPr>
        <p:txBody>
          <a:bodyPr/>
          <a:lstStyle/>
          <a:p>
            <a:r>
              <a:rPr lang="en-US" dirty="0" smtClean="0">
                <a:solidFill>
                  <a:srgbClr val="3366FF"/>
                </a:solidFill>
              </a:rPr>
              <a:t>Summary</a:t>
            </a:r>
            <a:endParaRPr lang="en-US" dirty="0">
              <a:solidFill>
                <a:srgbClr val="3366FF"/>
              </a:solidFill>
            </a:endParaRPr>
          </a:p>
        </p:txBody>
      </p:sp>
      <p:sp>
        <p:nvSpPr>
          <p:cNvPr id="3" name="Content Placeholder 2"/>
          <p:cNvSpPr>
            <a:spLocks noGrp="1"/>
          </p:cNvSpPr>
          <p:nvPr>
            <p:ph idx="1"/>
          </p:nvPr>
        </p:nvSpPr>
        <p:spPr>
          <a:xfrm>
            <a:off x="351375" y="1083908"/>
            <a:ext cx="8492436" cy="5503679"/>
          </a:xfrm>
        </p:spPr>
        <p:txBody>
          <a:bodyPr>
            <a:noAutofit/>
          </a:bodyPr>
          <a:lstStyle/>
          <a:p>
            <a:pPr>
              <a:lnSpc>
                <a:spcPct val="80000"/>
              </a:lnSpc>
            </a:pPr>
            <a:r>
              <a:rPr lang="en-US" sz="2400" b="1" dirty="0" smtClean="0"/>
              <a:t>Research Goal</a:t>
            </a:r>
            <a:r>
              <a:rPr lang="en-US" sz="2400" dirty="0" smtClean="0"/>
              <a:t>: </a:t>
            </a:r>
          </a:p>
          <a:p>
            <a:pPr lvl="1">
              <a:lnSpc>
                <a:spcPct val="80000"/>
              </a:lnSpc>
            </a:pPr>
            <a:r>
              <a:rPr lang="en-US" sz="2400" dirty="0" smtClean="0">
                <a:solidFill>
                  <a:srgbClr val="3366FF"/>
                </a:solidFill>
              </a:rPr>
              <a:t>Explore</a:t>
            </a:r>
          </a:p>
          <a:p>
            <a:pPr lvl="2">
              <a:lnSpc>
                <a:spcPct val="80000"/>
              </a:lnSpc>
            </a:pPr>
            <a:r>
              <a:rPr lang="en-US" sz="2000" dirty="0" smtClean="0">
                <a:solidFill>
                  <a:srgbClr val="008000"/>
                </a:solidFill>
              </a:rPr>
              <a:t>conceptions of wise virtue </a:t>
            </a:r>
          </a:p>
          <a:p>
            <a:pPr lvl="2">
              <a:lnSpc>
                <a:spcPct val="80000"/>
              </a:lnSpc>
            </a:pPr>
            <a:r>
              <a:rPr lang="en-US" sz="2000" dirty="0" smtClean="0">
                <a:solidFill>
                  <a:srgbClr val="008000"/>
                </a:solidFill>
              </a:rPr>
              <a:t>Immediate and long-term </a:t>
            </a:r>
            <a:r>
              <a:rPr lang="en-US" sz="2000" dirty="0">
                <a:solidFill>
                  <a:srgbClr val="008000"/>
                </a:solidFill>
              </a:rPr>
              <a:t>wise self</a:t>
            </a:r>
            <a:r>
              <a:rPr lang="en-US" sz="2000" dirty="0" smtClean="0">
                <a:solidFill>
                  <a:srgbClr val="008000"/>
                </a:solidFill>
              </a:rPr>
              <a:t>-motivations to achieve virtue.</a:t>
            </a:r>
          </a:p>
          <a:p>
            <a:pPr lvl="1">
              <a:lnSpc>
                <a:spcPct val="80000"/>
              </a:lnSpc>
            </a:pPr>
            <a:r>
              <a:rPr lang="en-US" sz="2400" dirty="0" smtClean="0">
                <a:solidFill>
                  <a:srgbClr val="3366FF"/>
                </a:solidFill>
              </a:rPr>
              <a:t>Compare</a:t>
            </a:r>
          </a:p>
          <a:p>
            <a:pPr lvl="2">
              <a:lnSpc>
                <a:spcPct val="80000"/>
              </a:lnSpc>
            </a:pPr>
            <a:r>
              <a:rPr lang="en-US" sz="2000" dirty="0" smtClean="0">
                <a:solidFill>
                  <a:srgbClr val="008000"/>
                </a:solidFill>
              </a:rPr>
              <a:t>early </a:t>
            </a:r>
            <a:r>
              <a:rPr lang="en-US" sz="2000" dirty="0">
                <a:solidFill>
                  <a:srgbClr val="008000"/>
                </a:solidFill>
              </a:rPr>
              <a:t>and late adulthood</a:t>
            </a:r>
            <a:r>
              <a:rPr lang="en-US" sz="2000" dirty="0" smtClean="0">
                <a:solidFill>
                  <a:srgbClr val="008000"/>
                </a:solidFill>
              </a:rPr>
              <a:t>,</a:t>
            </a:r>
          </a:p>
          <a:p>
            <a:pPr lvl="2">
              <a:lnSpc>
                <a:spcPct val="80000"/>
              </a:lnSpc>
            </a:pPr>
            <a:r>
              <a:rPr lang="en-US" sz="2000" dirty="0" smtClean="0">
                <a:solidFill>
                  <a:srgbClr val="008000"/>
                </a:solidFill>
              </a:rPr>
              <a:t>4 </a:t>
            </a:r>
            <a:r>
              <a:rPr lang="en-US" sz="2000" dirty="0">
                <a:solidFill>
                  <a:srgbClr val="008000"/>
                </a:solidFill>
              </a:rPr>
              <a:t>faith traditions </a:t>
            </a:r>
            <a:r>
              <a:rPr lang="en-US" sz="2000" dirty="0" smtClean="0">
                <a:solidFill>
                  <a:srgbClr val="008000"/>
                </a:solidFill>
              </a:rPr>
              <a:t>(Christian, Muslim, Buddhist, Agnostic)</a:t>
            </a:r>
          </a:p>
          <a:p>
            <a:pPr lvl="2">
              <a:lnSpc>
                <a:spcPct val="80000"/>
              </a:lnSpc>
            </a:pPr>
            <a:r>
              <a:rPr lang="en-US" sz="2000" dirty="0" smtClean="0">
                <a:solidFill>
                  <a:srgbClr val="008000"/>
                </a:solidFill>
              </a:rPr>
              <a:t>3 nations (Canada, Iran, Korea)</a:t>
            </a:r>
          </a:p>
          <a:p>
            <a:pPr>
              <a:lnSpc>
                <a:spcPct val="80000"/>
              </a:lnSpc>
            </a:pPr>
            <a:r>
              <a:rPr lang="en-US" sz="2400" b="1" dirty="0" smtClean="0"/>
              <a:t>Methodological Innovation</a:t>
            </a:r>
            <a:r>
              <a:rPr lang="en-US" sz="2400" dirty="0" smtClean="0"/>
              <a:t>:</a:t>
            </a:r>
          </a:p>
          <a:p>
            <a:pPr lvl="1">
              <a:lnSpc>
                <a:spcPct val="80000"/>
              </a:lnSpc>
            </a:pPr>
            <a:r>
              <a:rPr lang="en-US" sz="2000" dirty="0" smtClean="0">
                <a:solidFill>
                  <a:srgbClr val="3366FF"/>
                </a:solidFill>
              </a:rPr>
              <a:t>Coordinate </a:t>
            </a:r>
            <a:r>
              <a:rPr lang="en-US" sz="2000" dirty="0" smtClean="0"/>
              <a:t>between </a:t>
            </a:r>
            <a:r>
              <a:rPr lang="en-US" sz="2000" dirty="0"/>
              <a:t>social </a:t>
            </a:r>
            <a:r>
              <a:rPr lang="en-US" sz="2000" dirty="0" smtClean="0"/>
              <a:t>sciences, philosophy and theology. </a:t>
            </a:r>
          </a:p>
          <a:p>
            <a:pPr lvl="1">
              <a:lnSpc>
                <a:spcPct val="80000"/>
              </a:lnSpc>
            </a:pPr>
            <a:r>
              <a:rPr lang="en-US" sz="2000" dirty="0" smtClean="0">
                <a:solidFill>
                  <a:srgbClr val="3366FF"/>
                </a:solidFill>
              </a:rPr>
              <a:t>Converge findings </a:t>
            </a:r>
            <a:r>
              <a:rPr lang="en-US" sz="2000" dirty="0" smtClean="0"/>
              <a:t>from quantitative</a:t>
            </a:r>
            <a:r>
              <a:rPr lang="en-US" sz="2000" dirty="0"/>
              <a:t>, qualitative, and simulation data</a:t>
            </a:r>
            <a:r>
              <a:rPr lang="en-US" sz="2000" dirty="0" smtClean="0"/>
              <a:t>. </a:t>
            </a:r>
          </a:p>
          <a:p>
            <a:pPr>
              <a:lnSpc>
                <a:spcPct val="80000"/>
              </a:lnSpc>
            </a:pPr>
            <a:r>
              <a:rPr lang="en-US" sz="2400" b="1" dirty="0" smtClean="0"/>
              <a:t>Theoretical Innovation</a:t>
            </a:r>
            <a:r>
              <a:rPr lang="en-US" sz="2400" dirty="0" smtClean="0"/>
              <a:t>: </a:t>
            </a:r>
          </a:p>
          <a:p>
            <a:pPr lvl="1">
              <a:lnSpc>
                <a:spcPct val="80000"/>
              </a:lnSpc>
            </a:pPr>
            <a:r>
              <a:rPr lang="en-US" sz="2000" dirty="0" smtClean="0">
                <a:solidFill>
                  <a:srgbClr val="3366FF"/>
                </a:solidFill>
              </a:rPr>
              <a:t>Explore dispositions to behavior through narrative and simulation performance</a:t>
            </a:r>
            <a:r>
              <a:rPr lang="en-US" sz="2000" dirty="0" smtClean="0"/>
              <a:t>.</a:t>
            </a:r>
          </a:p>
          <a:p>
            <a:pPr lvl="1">
              <a:lnSpc>
                <a:spcPct val="80000"/>
              </a:lnSpc>
            </a:pPr>
            <a:r>
              <a:rPr lang="en-US" sz="2000" dirty="0" smtClean="0">
                <a:solidFill>
                  <a:srgbClr val="3366FF"/>
                </a:solidFill>
              </a:rPr>
              <a:t>Problematize scientific discourse about the moral self and its development in different faiths and nations</a:t>
            </a:r>
            <a:r>
              <a:rPr lang="en-US" sz="2000" dirty="0" smtClean="0"/>
              <a:t>.</a:t>
            </a:r>
          </a:p>
          <a:p>
            <a:pPr lvl="2">
              <a:lnSpc>
                <a:spcPct val="80000"/>
              </a:lnSpc>
            </a:pPr>
            <a:r>
              <a:rPr lang="en-US" sz="1800" dirty="0" smtClean="0"/>
              <a:t>Create a </a:t>
            </a:r>
            <a:r>
              <a:rPr lang="en-US" sz="1800" dirty="0" smtClean="0">
                <a:solidFill>
                  <a:srgbClr val="3366FF"/>
                </a:solidFill>
              </a:rPr>
              <a:t>more</a:t>
            </a:r>
            <a:r>
              <a:rPr lang="en-US" sz="1800" dirty="0" smtClean="0"/>
              <a:t> </a:t>
            </a:r>
            <a:r>
              <a:rPr lang="en-US" sz="1800" dirty="0" smtClean="0">
                <a:solidFill>
                  <a:srgbClr val="3366FF"/>
                </a:solidFill>
              </a:rPr>
              <a:t>comprehensive typology </a:t>
            </a:r>
            <a:r>
              <a:rPr lang="en-US" sz="1800" dirty="0" smtClean="0"/>
              <a:t>of self-motivation to virtue</a:t>
            </a:r>
          </a:p>
        </p:txBody>
      </p:sp>
    </p:spTree>
    <p:extLst>
      <p:ext uri="{BB962C8B-B14F-4D97-AF65-F5344CB8AC3E}">
        <p14:creationId xmlns:p14="http://schemas.microsoft.com/office/powerpoint/2010/main" val="3482028818"/>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94956" y="462937"/>
            <a:ext cx="2226808" cy="2655624"/>
          </a:xfrm>
        </p:spPr>
        <p:txBody>
          <a:bodyPr>
            <a:noAutofit/>
          </a:bodyPr>
          <a:lstStyle/>
          <a:p>
            <a:pPr marL="457200" lvl="1" indent="0">
              <a:buNone/>
            </a:pPr>
            <a:r>
              <a:rPr lang="en-US" sz="2000" b="1" dirty="0" smtClean="0">
                <a:solidFill>
                  <a:srgbClr val="3366FF"/>
                </a:solidFill>
              </a:rPr>
              <a:t>Our aim: Synergy in co-operation </a:t>
            </a:r>
          </a:p>
          <a:p>
            <a:pPr marL="457200" lvl="1" indent="0">
              <a:buNone/>
            </a:pPr>
            <a:r>
              <a:rPr lang="en-US" sz="2000" b="1" dirty="0" smtClean="0"/>
              <a:t>as</a:t>
            </a:r>
            <a:r>
              <a:rPr lang="en-US" sz="2000" b="1" dirty="0" smtClean="0">
                <a:solidFill>
                  <a:srgbClr val="3366FF"/>
                </a:solidFill>
              </a:rPr>
              <a:t> </a:t>
            </a:r>
            <a:r>
              <a:rPr lang="en-US" sz="2000" b="1" dirty="0" smtClean="0"/>
              <a:t>exemplified by Breughel and Rubens (1628) </a:t>
            </a:r>
          </a:p>
        </p:txBody>
      </p:sp>
      <p:pic>
        <p:nvPicPr>
          <p:cNvPr id="8" name="Picture 7" descr="P1273348 copy.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1142" y="1"/>
            <a:ext cx="7112858" cy="6858000"/>
          </a:xfrm>
          <a:prstGeom prst="rect">
            <a:avLst/>
          </a:prstGeom>
        </p:spPr>
      </p:pic>
    </p:spTree>
    <p:extLst>
      <p:ext uri="{BB962C8B-B14F-4D97-AF65-F5344CB8AC3E}">
        <p14:creationId xmlns:p14="http://schemas.microsoft.com/office/powerpoint/2010/main" val="3430842150"/>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84287"/>
          </a:xfrm>
        </p:spPr>
        <p:txBody>
          <a:bodyPr>
            <a:normAutofit fontScale="90000"/>
          </a:bodyPr>
          <a:lstStyle/>
          <a:p>
            <a:r>
              <a:rPr lang="en-US" dirty="0" smtClean="0"/>
              <a:t>Appendix (for questions)</a:t>
            </a:r>
            <a:br>
              <a:rPr lang="en-US" dirty="0" smtClean="0"/>
            </a:br>
            <a:r>
              <a:rPr lang="en-US" sz="3100" dirty="0" smtClean="0"/>
              <a:t>Self-Report Questionnaires (Quantitative Method)</a:t>
            </a:r>
            <a:endParaRPr lang="en-US" sz="3100" dirty="0"/>
          </a:p>
        </p:txBody>
      </p:sp>
      <p:sp>
        <p:nvSpPr>
          <p:cNvPr id="3" name="Content Placeholder 2"/>
          <p:cNvSpPr>
            <a:spLocks noGrp="1"/>
          </p:cNvSpPr>
          <p:nvPr>
            <p:ph idx="1"/>
          </p:nvPr>
        </p:nvSpPr>
        <p:spPr>
          <a:xfrm>
            <a:off x="340189" y="1314753"/>
            <a:ext cx="8652143" cy="4932996"/>
          </a:xfrm>
        </p:spPr>
        <p:txBody>
          <a:bodyPr>
            <a:noAutofit/>
          </a:bodyPr>
          <a:lstStyle/>
          <a:p>
            <a:r>
              <a:rPr lang="en-US" sz="2000" b="1" dirty="0" smtClean="0"/>
              <a:t>Self-Report Questionnaires exploring </a:t>
            </a:r>
          </a:p>
          <a:p>
            <a:pPr lvl="1"/>
            <a:r>
              <a:rPr lang="en-US" sz="1600" b="1" dirty="0"/>
              <a:t>Level of Religiosity, Wisdom, Self-Construal, Self-Transcendence, Locus of Control, Quality of </a:t>
            </a:r>
            <a:r>
              <a:rPr lang="en-US" sz="1600" b="1" dirty="0" smtClean="0"/>
              <a:t>Life</a:t>
            </a:r>
          </a:p>
          <a:p>
            <a:r>
              <a:rPr lang="en-US" sz="2000" b="1" dirty="0" smtClean="0"/>
              <a:t>MODEL (to be Dis/Confirmed and its components elaborated)</a:t>
            </a:r>
          </a:p>
          <a:p>
            <a:pPr lvl="1"/>
            <a:r>
              <a:rPr lang="en-US" sz="1800" b="1" dirty="0" smtClean="0"/>
              <a:t>Level of Religiosity</a:t>
            </a:r>
            <a:r>
              <a:rPr lang="en-US" sz="1600" dirty="0" smtClean="0"/>
              <a:t>: </a:t>
            </a:r>
            <a:r>
              <a:rPr lang="en-US" sz="1600" dirty="0"/>
              <a:t>A </a:t>
            </a:r>
            <a:r>
              <a:rPr lang="en-US" sz="1600" dirty="0" smtClean="0"/>
              <a:t>threshold will be used to select participants for each faith condition.</a:t>
            </a:r>
            <a:endParaRPr lang="en-US" sz="1600" dirty="0"/>
          </a:p>
          <a:p>
            <a:pPr lvl="1"/>
            <a:r>
              <a:rPr lang="en-US" sz="1800" b="1" dirty="0" smtClean="0"/>
              <a:t>Hypotheses </a:t>
            </a:r>
            <a:endParaRPr lang="en-US" sz="1800" b="1" dirty="0"/>
          </a:p>
          <a:p>
            <a:pPr lvl="2"/>
            <a:r>
              <a:rPr lang="en-US" sz="1600" dirty="0"/>
              <a:t>Wisdom will be associated with (</a:t>
            </a:r>
            <a:r>
              <a:rPr lang="en-US" sz="1600" dirty="0" err="1"/>
              <a:t>i</a:t>
            </a:r>
            <a:r>
              <a:rPr lang="en-US" sz="1600" dirty="0"/>
              <a:t>) interdependent self-construal, (ii) high self-transcendence, (iii) internal locus of control</a:t>
            </a:r>
            <a:r>
              <a:rPr lang="en-US" sz="1600" dirty="0" smtClean="0"/>
              <a:t>, and (iv) </a:t>
            </a:r>
            <a:r>
              <a:rPr lang="en-US" sz="1600" dirty="0"/>
              <a:t>higher quality of </a:t>
            </a:r>
            <a:r>
              <a:rPr lang="en-US" sz="1600" dirty="0" smtClean="0"/>
              <a:t>life.</a:t>
            </a:r>
          </a:p>
          <a:p>
            <a:pPr lvl="2"/>
            <a:r>
              <a:rPr lang="en-US" sz="1600" dirty="0" smtClean="0"/>
              <a:t>Older adulthood will be associated with higher self-transcendence and greater wisdom.</a:t>
            </a:r>
          </a:p>
          <a:p>
            <a:pPr lvl="2"/>
            <a:r>
              <a:rPr lang="en-US" sz="1600" dirty="0" smtClean="0"/>
              <a:t>Asian nations will view the self as more interdependent, Canadians will view the self as more independent</a:t>
            </a:r>
          </a:p>
          <a:p>
            <a:pPr lvl="2"/>
            <a:r>
              <a:rPr lang="en-US" sz="1600" dirty="0" smtClean="0"/>
              <a:t>Christians and Muslims will view the self as more Independent; Buddhists will view the self as more interdependent.</a:t>
            </a:r>
            <a:endParaRPr lang="en-US" sz="1600" dirty="0"/>
          </a:p>
          <a:p>
            <a:r>
              <a:rPr lang="en-US" sz="2000" b="1" dirty="0" smtClean="0"/>
              <a:t>Methodological Innovation: </a:t>
            </a:r>
          </a:p>
          <a:p>
            <a:pPr lvl="1"/>
            <a:r>
              <a:rPr lang="en-US" sz="1600" dirty="0" smtClean="0"/>
              <a:t>Questionnaires will be read aloud to participants in their native language, and they will be invited to query any items that seem unclear or confusing to them and this will be recorded as data.</a:t>
            </a:r>
          </a:p>
        </p:txBody>
      </p:sp>
    </p:spTree>
    <p:extLst>
      <p:ext uri="{BB962C8B-B14F-4D97-AF65-F5344CB8AC3E}">
        <p14:creationId xmlns:p14="http://schemas.microsoft.com/office/powerpoint/2010/main" val="2565141735"/>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650036"/>
          </a:xfrm>
        </p:spPr>
        <p:txBody>
          <a:bodyPr>
            <a:noAutofit/>
          </a:bodyPr>
          <a:lstStyle/>
          <a:p>
            <a:r>
              <a:rPr lang="en-US" sz="3200" b="1" dirty="0"/>
              <a:t>Self-Report </a:t>
            </a:r>
            <a:r>
              <a:rPr lang="en-US" sz="3200" b="1" dirty="0" smtClean="0"/>
              <a:t>Questionnaires: Specific Measures </a:t>
            </a:r>
            <a:endParaRPr lang="en-US" sz="3200" dirty="0"/>
          </a:p>
        </p:txBody>
      </p:sp>
      <p:sp>
        <p:nvSpPr>
          <p:cNvPr id="3" name="Content Placeholder 2"/>
          <p:cNvSpPr>
            <a:spLocks noGrp="1"/>
          </p:cNvSpPr>
          <p:nvPr>
            <p:ph idx="1"/>
          </p:nvPr>
        </p:nvSpPr>
        <p:spPr>
          <a:xfrm>
            <a:off x="457200" y="1047965"/>
            <a:ext cx="8444830" cy="5597361"/>
          </a:xfrm>
        </p:spPr>
        <p:txBody>
          <a:bodyPr>
            <a:noAutofit/>
          </a:bodyPr>
          <a:lstStyle/>
          <a:p>
            <a:r>
              <a:rPr lang="en-US" sz="2000" b="1" dirty="0" smtClean="0"/>
              <a:t>Level </a:t>
            </a:r>
            <a:r>
              <a:rPr lang="en-US" sz="2000" b="1" dirty="0"/>
              <a:t>of </a:t>
            </a:r>
            <a:r>
              <a:rPr lang="en-US" sz="2000" b="1" dirty="0" smtClean="0"/>
              <a:t>Religiosity: </a:t>
            </a:r>
            <a:r>
              <a:rPr lang="en-US" sz="1800" b="1" i="1" dirty="0" smtClean="0"/>
              <a:t>Dimensions </a:t>
            </a:r>
            <a:r>
              <a:rPr lang="en-US" sz="1800" b="1" i="1" dirty="0"/>
              <a:t>of Religiosity </a:t>
            </a:r>
            <a:r>
              <a:rPr lang="en-US" sz="1800" b="1" i="1" dirty="0" smtClean="0"/>
              <a:t>Scale</a:t>
            </a:r>
            <a:r>
              <a:rPr lang="en-US" sz="1800" b="1" i="1" dirty="0"/>
              <a:t> </a:t>
            </a:r>
            <a:r>
              <a:rPr lang="en-US" sz="1800" b="1" dirty="0" smtClean="0"/>
              <a:t>(Joseph &amp; </a:t>
            </a:r>
            <a:r>
              <a:rPr lang="en-US" sz="1800" b="1" dirty="0" err="1" smtClean="0"/>
              <a:t>DiDuca</a:t>
            </a:r>
            <a:r>
              <a:rPr lang="en-US" sz="1800" b="1" dirty="0" smtClean="0"/>
              <a:t>, 2007)</a:t>
            </a:r>
          </a:p>
          <a:p>
            <a:pPr lvl="2"/>
            <a:r>
              <a:rPr lang="en-US" sz="1600" dirty="0" smtClean="0"/>
              <a:t>20</a:t>
            </a:r>
            <a:r>
              <a:rPr lang="en-US" sz="1600" dirty="0"/>
              <a:t>-item self-report measure of religious preoccupation, guidance, conviction, and emotional involvement </a:t>
            </a:r>
            <a:endParaRPr lang="en-US" sz="1600" dirty="0" smtClean="0"/>
          </a:p>
          <a:p>
            <a:r>
              <a:rPr lang="en-US" sz="2000" b="1" dirty="0" smtClean="0"/>
              <a:t>Wisdom: </a:t>
            </a:r>
            <a:r>
              <a:rPr lang="en-US" sz="1800" b="1" i="1" dirty="0" smtClean="0"/>
              <a:t>Three Dimensional Wisdom Scale </a:t>
            </a:r>
            <a:r>
              <a:rPr lang="en-US" sz="1800" b="1" dirty="0" smtClean="0"/>
              <a:t>(</a:t>
            </a:r>
            <a:r>
              <a:rPr lang="en-US" sz="1800" b="1" dirty="0" err="1" smtClean="0"/>
              <a:t>Ardelt</a:t>
            </a:r>
            <a:r>
              <a:rPr lang="en-US" sz="1800" b="1" dirty="0" smtClean="0"/>
              <a:t>, 2003)</a:t>
            </a:r>
          </a:p>
          <a:p>
            <a:pPr lvl="2"/>
            <a:r>
              <a:rPr lang="en-US" sz="1600" dirty="0" smtClean="0"/>
              <a:t>39 item </a:t>
            </a:r>
            <a:r>
              <a:rPr lang="en-US" sz="1600" dirty="0"/>
              <a:t>self-report measure of </a:t>
            </a:r>
            <a:r>
              <a:rPr lang="en-US" sz="1600" dirty="0" smtClean="0"/>
              <a:t>Cognition, Reflection and Compassion</a:t>
            </a:r>
          </a:p>
          <a:p>
            <a:r>
              <a:rPr lang="en-US" sz="2000" b="1" dirty="0" smtClean="0"/>
              <a:t>Self</a:t>
            </a:r>
            <a:r>
              <a:rPr lang="en-US" sz="2000" b="1" dirty="0"/>
              <a:t>-</a:t>
            </a:r>
            <a:r>
              <a:rPr lang="en-US" sz="2000" b="1" dirty="0" smtClean="0"/>
              <a:t>Transcendence: </a:t>
            </a:r>
            <a:r>
              <a:rPr lang="en-US" sz="1800" b="1" i="1" dirty="0" smtClean="0"/>
              <a:t>The Adult Self-transcendence Scale </a:t>
            </a:r>
            <a:r>
              <a:rPr lang="en-US" sz="1800" b="1" dirty="0" smtClean="0"/>
              <a:t>(</a:t>
            </a:r>
            <a:r>
              <a:rPr lang="en-US" sz="1800" b="1" dirty="0" err="1" smtClean="0"/>
              <a:t>Levenson</a:t>
            </a:r>
            <a:r>
              <a:rPr lang="en-US" sz="1800" b="1" dirty="0"/>
              <a:t> </a:t>
            </a:r>
            <a:r>
              <a:rPr lang="en-US" sz="1800" b="1" dirty="0" smtClean="0"/>
              <a:t>et al., 2005</a:t>
            </a:r>
            <a:r>
              <a:rPr lang="en-US" sz="1800" b="1" dirty="0"/>
              <a:t>). </a:t>
            </a:r>
            <a:endParaRPr lang="en-US" sz="1800" b="1" dirty="0" smtClean="0"/>
          </a:p>
          <a:p>
            <a:pPr lvl="2"/>
            <a:r>
              <a:rPr lang="en-US" sz="1600" dirty="0" smtClean="0"/>
              <a:t>35 Item </a:t>
            </a:r>
            <a:r>
              <a:rPr lang="en-US" sz="1600" dirty="0"/>
              <a:t>self-report </a:t>
            </a:r>
            <a:r>
              <a:rPr lang="en-US" sz="1600" dirty="0" smtClean="0"/>
              <a:t>measure: 10 Alienation items; 25 Self-transcendence with 3 dimensions (equanimity, social concern, cosmic perspective)</a:t>
            </a:r>
          </a:p>
          <a:p>
            <a:r>
              <a:rPr lang="en-US" sz="2000" b="1" dirty="0" smtClean="0"/>
              <a:t>Self-Construal: </a:t>
            </a:r>
            <a:r>
              <a:rPr lang="en-US" sz="1800" b="1" i="1" dirty="0" smtClean="0"/>
              <a:t>Self-Construal Scale </a:t>
            </a:r>
            <a:r>
              <a:rPr lang="en-US" sz="1800" b="1" dirty="0"/>
              <a:t>(</a:t>
            </a:r>
            <a:r>
              <a:rPr lang="en-US" sz="1800" b="1" dirty="0" err="1"/>
              <a:t>Singelis</a:t>
            </a:r>
            <a:r>
              <a:rPr lang="en-US" sz="1800" b="1" dirty="0"/>
              <a:t>, 1994</a:t>
            </a:r>
            <a:r>
              <a:rPr lang="en-US" sz="1800" b="1" dirty="0" smtClean="0"/>
              <a:t>)</a:t>
            </a:r>
          </a:p>
          <a:p>
            <a:pPr lvl="2"/>
            <a:r>
              <a:rPr lang="en-US" sz="1600" dirty="0" smtClean="0"/>
              <a:t>A 24 item </a:t>
            </a:r>
            <a:r>
              <a:rPr lang="en-US" sz="1600" dirty="0"/>
              <a:t>self-report measure of </a:t>
            </a:r>
            <a:r>
              <a:rPr lang="en-US" sz="1600" dirty="0" smtClean="0"/>
              <a:t>independent and interdependent self-construal</a:t>
            </a:r>
          </a:p>
          <a:p>
            <a:r>
              <a:rPr lang="en-US" sz="2000" b="1" dirty="0" smtClean="0"/>
              <a:t>Locus </a:t>
            </a:r>
            <a:r>
              <a:rPr lang="en-US" sz="2000" b="1" dirty="0"/>
              <a:t>of </a:t>
            </a:r>
            <a:r>
              <a:rPr lang="en-US" sz="2000" b="1" dirty="0" smtClean="0"/>
              <a:t>Control: </a:t>
            </a:r>
            <a:r>
              <a:rPr lang="en-US" sz="2000" b="1" i="1" dirty="0" smtClean="0"/>
              <a:t>Reid-Ware 3-factor Internal-External Scale </a:t>
            </a:r>
            <a:r>
              <a:rPr lang="en-US" sz="2000" b="1" dirty="0" smtClean="0"/>
              <a:t>(1974)</a:t>
            </a:r>
            <a:endParaRPr lang="en-US" sz="2000" b="1" dirty="0"/>
          </a:p>
          <a:p>
            <a:pPr lvl="2"/>
            <a:r>
              <a:rPr lang="en-US" sz="1600" dirty="0" smtClean="0"/>
              <a:t>45 item </a:t>
            </a:r>
            <a:r>
              <a:rPr lang="en-US" sz="1600" dirty="0"/>
              <a:t>self-report measure of Social </a:t>
            </a:r>
            <a:r>
              <a:rPr lang="en-US" sz="1600" dirty="0" smtClean="0"/>
              <a:t>System Control, Fatalism and Self-Control </a:t>
            </a:r>
          </a:p>
          <a:p>
            <a:r>
              <a:rPr lang="en-US" sz="2000" b="1" dirty="0" smtClean="0"/>
              <a:t>Quality </a:t>
            </a:r>
            <a:r>
              <a:rPr lang="en-US" sz="2000" b="1" dirty="0"/>
              <a:t>of </a:t>
            </a:r>
            <a:r>
              <a:rPr lang="en-US" sz="2000" b="1" dirty="0" smtClean="0"/>
              <a:t>Life: </a:t>
            </a:r>
            <a:r>
              <a:rPr lang="en-US" sz="2000" b="1" i="1" dirty="0" smtClean="0"/>
              <a:t>Quality of Life Inventory </a:t>
            </a:r>
            <a:r>
              <a:rPr lang="en-US" sz="2000" b="1" dirty="0" smtClean="0"/>
              <a:t>(Frisch, 1988)</a:t>
            </a:r>
          </a:p>
          <a:p>
            <a:pPr lvl="1"/>
            <a:r>
              <a:rPr lang="en-US" sz="1600" dirty="0" smtClean="0"/>
              <a:t>A 32 item </a:t>
            </a:r>
            <a:r>
              <a:rPr lang="en-US" sz="1600" dirty="0"/>
              <a:t>self-report measure of </a:t>
            </a:r>
            <a:r>
              <a:rPr lang="en-US" sz="1600" dirty="0" smtClean="0"/>
              <a:t>quality of life measuring </a:t>
            </a:r>
          </a:p>
          <a:p>
            <a:pPr lvl="2"/>
            <a:r>
              <a:rPr lang="en-US" sz="1600" dirty="0" smtClean="0"/>
              <a:t>16 dimensions of quality of life (Health, Self-Esteem, Goals and Values, Money, Work, Play, Learning, Creativity, Helping, Love, Friends, Children, Relatives, Home, Neighborhood, Community)</a:t>
            </a:r>
          </a:p>
          <a:p>
            <a:pPr lvl="2"/>
            <a:r>
              <a:rPr lang="en-US" sz="1600" dirty="0" smtClean="0"/>
              <a:t>And satisfaction with each of these dimensions</a:t>
            </a:r>
            <a:endParaRPr lang="en-US" sz="1600" dirty="0"/>
          </a:p>
          <a:p>
            <a:pPr lvl="1"/>
            <a:endParaRPr lang="en-US" sz="1400" b="1" dirty="0"/>
          </a:p>
          <a:p>
            <a:endParaRPr lang="en-US" sz="1600" dirty="0"/>
          </a:p>
        </p:txBody>
      </p:sp>
    </p:spTree>
    <p:extLst>
      <p:ext uri="{BB962C8B-B14F-4D97-AF65-F5344CB8AC3E}">
        <p14:creationId xmlns:p14="http://schemas.microsoft.com/office/powerpoint/2010/main" val="3826425956"/>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Simulation Data</a:t>
            </a:r>
            <a:endParaRPr lang="en-US" b="1" dirty="0"/>
          </a:p>
        </p:txBody>
      </p:sp>
      <p:sp>
        <p:nvSpPr>
          <p:cNvPr id="3" name="Content Placeholder 2"/>
          <p:cNvSpPr>
            <a:spLocks noGrp="1"/>
          </p:cNvSpPr>
          <p:nvPr>
            <p:ph idx="1"/>
          </p:nvPr>
        </p:nvSpPr>
        <p:spPr>
          <a:xfrm>
            <a:off x="457200" y="1417638"/>
            <a:ext cx="8149586" cy="4818366"/>
          </a:xfrm>
        </p:spPr>
        <p:txBody>
          <a:bodyPr>
            <a:normAutofit fontScale="85000" lnSpcReduction="10000"/>
          </a:bodyPr>
          <a:lstStyle/>
          <a:p>
            <a:r>
              <a:rPr lang="en-US" sz="2800" b="1" dirty="0" smtClean="0"/>
              <a:t>Simulation Performance </a:t>
            </a:r>
          </a:p>
          <a:p>
            <a:pPr lvl="1"/>
            <a:r>
              <a:rPr lang="en-US" sz="2400" dirty="0" smtClean="0"/>
              <a:t>6 rounds of simulated decision-making (taking about one hour)</a:t>
            </a:r>
          </a:p>
          <a:p>
            <a:pPr lvl="1"/>
            <a:r>
              <a:rPr lang="en-US" b="1" dirty="0" smtClean="0"/>
              <a:t>Quantitative Analysis</a:t>
            </a:r>
          </a:p>
          <a:p>
            <a:pPr lvl="2"/>
            <a:r>
              <a:rPr lang="en-US" dirty="0" smtClean="0"/>
              <a:t>Social Behavior during the simulation (Connell)</a:t>
            </a:r>
          </a:p>
          <a:p>
            <a:pPr lvl="1"/>
            <a:r>
              <a:rPr lang="en-US" b="1" dirty="0" smtClean="0"/>
              <a:t>Qualitative Analysis</a:t>
            </a:r>
          </a:p>
          <a:p>
            <a:pPr lvl="2"/>
            <a:r>
              <a:rPr lang="en-US" dirty="0"/>
              <a:t>C</a:t>
            </a:r>
            <a:r>
              <a:rPr lang="en-US" dirty="0" smtClean="0"/>
              <a:t>onversations between participants during the simulation (Edmondson)</a:t>
            </a:r>
          </a:p>
          <a:p>
            <a:pPr lvl="2"/>
            <a:r>
              <a:rPr lang="en-US" dirty="0"/>
              <a:t>R</a:t>
            </a:r>
            <a:r>
              <a:rPr lang="en-US" dirty="0" smtClean="0"/>
              <a:t>ationale for performance choices and definition of wisdom (Ferrari, Bang)</a:t>
            </a:r>
          </a:p>
          <a:p>
            <a:r>
              <a:rPr lang="en-US" sz="2800" b="1" dirty="0"/>
              <a:t>Methodological Innovation: </a:t>
            </a:r>
          </a:p>
          <a:p>
            <a:pPr lvl="1"/>
            <a:r>
              <a:rPr lang="en-US" sz="2600" dirty="0" smtClean="0"/>
              <a:t>provides a performance measure of the moral self in action</a:t>
            </a:r>
          </a:p>
          <a:p>
            <a:pPr lvl="1"/>
            <a:r>
              <a:rPr lang="en-US" sz="2600" dirty="0" smtClean="0"/>
              <a:t>quantitative and qualitative measures of e.g. sociability can be triangulated with questionnaire and interview data.</a:t>
            </a:r>
            <a:endParaRPr lang="en-US" sz="2600" dirty="0"/>
          </a:p>
          <a:p>
            <a:pPr lvl="1"/>
            <a:endParaRPr lang="en-US" sz="2400" b="1" dirty="0"/>
          </a:p>
        </p:txBody>
      </p:sp>
    </p:spTree>
    <p:extLst>
      <p:ext uri="{BB962C8B-B14F-4D97-AF65-F5344CB8AC3E}">
        <p14:creationId xmlns:p14="http://schemas.microsoft.com/office/powerpoint/2010/main" val="3766077029"/>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Qualitative Interview Data</a:t>
            </a:r>
            <a:endParaRPr lang="en-US" b="1" dirty="0"/>
          </a:p>
        </p:txBody>
      </p:sp>
      <p:sp>
        <p:nvSpPr>
          <p:cNvPr id="3" name="Content Placeholder 2"/>
          <p:cNvSpPr>
            <a:spLocks noGrp="1"/>
          </p:cNvSpPr>
          <p:nvPr>
            <p:ph idx="1"/>
          </p:nvPr>
        </p:nvSpPr>
        <p:spPr>
          <a:xfrm>
            <a:off x="457200" y="1452056"/>
            <a:ext cx="8229600" cy="5082611"/>
          </a:xfrm>
        </p:spPr>
        <p:txBody>
          <a:bodyPr>
            <a:normAutofit fontScale="92500" lnSpcReduction="20000"/>
          </a:bodyPr>
          <a:lstStyle/>
          <a:p>
            <a:r>
              <a:rPr lang="en-US" sz="2400" dirty="0" smtClean="0"/>
              <a:t>Semi-Structured interviews in 3 parts:</a:t>
            </a:r>
          </a:p>
          <a:p>
            <a:pPr marL="971550" lvl="1" indent="-514350">
              <a:buFont typeface="+mj-lt"/>
              <a:buAutoNum type="arabicPeriod"/>
            </a:pPr>
            <a:r>
              <a:rPr lang="en-US" sz="2000" dirty="0" smtClean="0"/>
              <a:t>Reactions to Classic stories of wise Christian, Muslim, and Buddhist motivation to virtue</a:t>
            </a:r>
          </a:p>
          <a:p>
            <a:pPr marL="971550" lvl="1" indent="-514350">
              <a:buFont typeface="+mj-lt"/>
              <a:buAutoNum type="arabicPeriod"/>
            </a:pPr>
            <a:r>
              <a:rPr lang="en-US" sz="2000" dirty="0" smtClean="0"/>
              <a:t>Immediate and long-term motivation to virtue in a personal acquaintance</a:t>
            </a:r>
          </a:p>
          <a:p>
            <a:pPr marL="971550" lvl="1" indent="-514350">
              <a:buFont typeface="+mj-lt"/>
              <a:buAutoNum type="arabicPeriod"/>
            </a:pPr>
            <a:r>
              <a:rPr lang="en-US" sz="2000" dirty="0" smtClean="0"/>
              <a:t>The role of community in creating and sustaining wise motivation to virtue</a:t>
            </a:r>
          </a:p>
          <a:p>
            <a:r>
              <a:rPr lang="en-US" sz="2400" dirty="0"/>
              <a:t>Analysis of </a:t>
            </a:r>
            <a:r>
              <a:rPr lang="en-US" sz="2400" dirty="0" smtClean="0"/>
              <a:t>interview data on self</a:t>
            </a:r>
            <a:r>
              <a:rPr lang="en-US" sz="2400" dirty="0"/>
              <a:t>, motivation, </a:t>
            </a:r>
            <a:r>
              <a:rPr lang="en-US" sz="2400" dirty="0" smtClean="0"/>
              <a:t>virtue:  </a:t>
            </a:r>
          </a:p>
          <a:p>
            <a:pPr lvl="1"/>
            <a:r>
              <a:rPr lang="en-US" sz="2000" dirty="0" smtClean="0"/>
              <a:t>Conceptual analysis (</a:t>
            </a:r>
            <a:r>
              <a:rPr lang="en-US" sz="2000" dirty="0" err="1" smtClean="0"/>
              <a:t>Vervaeke</a:t>
            </a:r>
            <a:r>
              <a:rPr lang="en-US" sz="2000" dirty="0" smtClean="0"/>
              <a:t>, philosopher; Edmondson)</a:t>
            </a:r>
          </a:p>
          <a:p>
            <a:pPr lvl="2"/>
            <a:r>
              <a:rPr lang="en-US" sz="1900" dirty="0" smtClean="0"/>
              <a:t>Key Concepts: self</a:t>
            </a:r>
            <a:r>
              <a:rPr lang="en-US" sz="1900" dirty="0"/>
              <a:t>, motivation, virtue, &amp; </a:t>
            </a:r>
            <a:r>
              <a:rPr lang="en-US" sz="1900" dirty="0" smtClean="0"/>
              <a:t>wisdom </a:t>
            </a:r>
          </a:p>
          <a:p>
            <a:pPr lvl="1"/>
            <a:r>
              <a:rPr lang="en-US" sz="2000" dirty="0" smtClean="0"/>
              <a:t>Theological analysis of the sacred (</a:t>
            </a:r>
            <a:r>
              <a:rPr lang="en-US" sz="2000" dirty="0" err="1" smtClean="0"/>
              <a:t>Mongeau</a:t>
            </a:r>
            <a:r>
              <a:rPr lang="en-US" sz="2000" dirty="0" smtClean="0"/>
              <a:t>, theologian)</a:t>
            </a:r>
          </a:p>
          <a:p>
            <a:pPr lvl="1"/>
            <a:r>
              <a:rPr lang="en-US" sz="2000" dirty="0" smtClean="0"/>
              <a:t>Thematic / hermeneutic analysis </a:t>
            </a:r>
          </a:p>
          <a:p>
            <a:pPr lvl="2"/>
            <a:r>
              <a:rPr lang="en-US" sz="1800" dirty="0" smtClean="0"/>
              <a:t>Context and community (Edmondson)</a:t>
            </a:r>
          </a:p>
          <a:p>
            <a:pPr lvl="2"/>
            <a:r>
              <a:rPr lang="en-US" sz="1800" dirty="0" smtClean="0"/>
              <a:t>Extreme case analysis (</a:t>
            </a:r>
            <a:r>
              <a:rPr lang="en-US" sz="1800" dirty="0" err="1" smtClean="0"/>
              <a:t>Ardelt</a:t>
            </a:r>
            <a:r>
              <a:rPr lang="en-US" sz="1800" dirty="0" smtClean="0"/>
              <a:t>)</a:t>
            </a:r>
          </a:p>
          <a:p>
            <a:r>
              <a:rPr lang="en-US" sz="2000" dirty="0"/>
              <a:t>Methodological Innovation: </a:t>
            </a:r>
          </a:p>
          <a:p>
            <a:pPr lvl="1"/>
            <a:r>
              <a:rPr lang="en-US" sz="1900" dirty="0" smtClean="0"/>
              <a:t>Coordination between philosophical, theological, and social science methods of interpreting discourse.</a:t>
            </a:r>
            <a:endParaRPr lang="en-US" sz="1900" dirty="0"/>
          </a:p>
          <a:p>
            <a:pPr lvl="2"/>
            <a:endParaRPr lang="en-US" sz="2200" dirty="0"/>
          </a:p>
        </p:txBody>
      </p:sp>
    </p:spTree>
    <p:extLst>
      <p:ext uri="{BB962C8B-B14F-4D97-AF65-F5344CB8AC3E}">
        <p14:creationId xmlns:p14="http://schemas.microsoft.com/office/powerpoint/2010/main" val="4003163324"/>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Narrative Analysis</a:t>
            </a:r>
            <a:endParaRPr lang="en-US" dirty="0"/>
          </a:p>
        </p:txBody>
      </p:sp>
      <p:sp>
        <p:nvSpPr>
          <p:cNvPr id="3" name="Content Placeholder 2"/>
          <p:cNvSpPr>
            <a:spLocks noGrp="1"/>
          </p:cNvSpPr>
          <p:nvPr>
            <p:ph idx="1"/>
          </p:nvPr>
        </p:nvSpPr>
        <p:spPr>
          <a:xfrm>
            <a:off x="457200" y="1417638"/>
            <a:ext cx="8229600" cy="5064966"/>
          </a:xfrm>
        </p:spPr>
        <p:txBody>
          <a:bodyPr>
            <a:normAutofit fontScale="70000" lnSpcReduction="20000"/>
          </a:bodyPr>
          <a:lstStyle/>
          <a:p>
            <a:r>
              <a:rPr lang="en-US" dirty="0"/>
              <a:t>Charles Taylor (1989) ‘</a:t>
            </a:r>
            <a:r>
              <a:rPr lang="en-US" dirty="0">
                <a:solidFill>
                  <a:srgbClr val="3366FF"/>
                </a:solidFill>
              </a:rPr>
              <a:t>we must inescapably understand our lives in narrative form</a:t>
            </a:r>
            <a:r>
              <a:rPr lang="en-US" dirty="0"/>
              <a:t>’, within ‘webs of interlocution’ we gain from the cultures we live in.</a:t>
            </a:r>
            <a:r>
              <a:rPr lang="en-CA" dirty="0"/>
              <a:t> </a:t>
            </a:r>
            <a:endParaRPr lang="en-CA" dirty="0" smtClean="0"/>
          </a:p>
          <a:p>
            <a:r>
              <a:rPr lang="en-US" dirty="0" smtClean="0"/>
              <a:t>Narrative</a:t>
            </a:r>
            <a:r>
              <a:rPr lang="en-CA" dirty="0" smtClean="0"/>
              <a:t> </a:t>
            </a:r>
            <a:endParaRPr lang="en-US" dirty="0" smtClean="0"/>
          </a:p>
          <a:p>
            <a:pPr lvl="1"/>
            <a:r>
              <a:rPr lang="en-US" dirty="0" smtClean="0"/>
              <a:t>Gives </a:t>
            </a:r>
            <a:r>
              <a:rPr lang="en-US" dirty="0"/>
              <a:t>a sense of time and process</a:t>
            </a:r>
            <a:endParaRPr lang="en-CA" dirty="0"/>
          </a:p>
          <a:p>
            <a:pPr lvl="1"/>
            <a:r>
              <a:rPr lang="en-US" dirty="0"/>
              <a:t>Responds to fluidity and development of meanings</a:t>
            </a:r>
            <a:endParaRPr lang="en-CA" dirty="0"/>
          </a:p>
          <a:p>
            <a:pPr lvl="1"/>
            <a:r>
              <a:rPr lang="en-US" dirty="0"/>
              <a:t>Is eloquent about both sociality and practice or style of life.</a:t>
            </a:r>
            <a:endParaRPr lang="en-CA" dirty="0"/>
          </a:p>
          <a:p>
            <a:pPr marL="0" indent="0">
              <a:buNone/>
            </a:pPr>
            <a:r>
              <a:rPr lang="en-US" dirty="0"/>
              <a:t> </a:t>
            </a:r>
            <a:endParaRPr lang="en-CA" dirty="0"/>
          </a:p>
          <a:p>
            <a:r>
              <a:rPr lang="en-US" dirty="0">
                <a:solidFill>
                  <a:srgbClr val="3366FF"/>
                </a:solidFill>
              </a:rPr>
              <a:t>A </a:t>
            </a:r>
            <a:r>
              <a:rPr lang="en-US" b="1" dirty="0">
                <a:solidFill>
                  <a:srgbClr val="3366FF"/>
                </a:solidFill>
              </a:rPr>
              <a:t>hermeneutic</a:t>
            </a:r>
            <a:r>
              <a:rPr lang="en-US" dirty="0">
                <a:solidFill>
                  <a:srgbClr val="3366FF"/>
                </a:solidFill>
              </a:rPr>
              <a:t> approach to language and </a:t>
            </a:r>
            <a:r>
              <a:rPr lang="en-US" dirty="0" smtClean="0">
                <a:solidFill>
                  <a:srgbClr val="3366FF"/>
                </a:solidFill>
              </a:rPr>
              <a:t>behavior </a:t>
            </a:r>
            <a:r>
              <a:rPr lang="en-US" dirty="0">
                <a:solidFill>
                  <a:srgbClr val="3366FF"/>
                </a:solidFill>
              </a:rPr>
              <a:t>responds to how they fit into, derive from, impact on or are interpreted within their cultural and temporal contexts</a:t>
            </a:r>
            <a:r>
              <a:rPr lang="en-US" dirty="0"/>
              <a:t>. </a:t>
            </a:r>
            <a:endParaRPr lang="en-US" dirty="0" smtClean="0"/>
          </a:p>
          <a:p>
            <a:pPr lvl="1"/>
            <a:r>
              <a:rPr lang="en-US" dirty="0" smtClean="0"/>
              <a:t>It </a:t>
            </a:r>
            <a:r>
              <a:rPr lang="en-US" dirty="0"/>
              <a:t>sees these relationships as </a:t>
            </a:r>
            <a:r>
              <a:rPr lang="en-US" dirty="0">
                <a:solidFill>
                  <a:srgbClr val="3366FF"/>
                </a:solidFill>
              </a:rPr>
              <a:t>interactive</a:t>
            </a:r>
            <a:r>
              <a:rPr lang="en-US" dirty="0"/>
              <a:t>, so that meaning is contributed in part by recipients of language or conduct. </a:t>
            </a:r>
            <a:endParaRPr lang="en-US" dirty="0" smtClean="0"/>
          </a:p>
          <a:p>
            <a:pPr lvl="1"/>
            <a:r>
              <a:rPr lang="en-US" dirty="0" smtClean="0"/>
              <a:t>It </a:t>
            </a:r>
            <a:r>
              <a:rPr lang="en-US" dirty="0"/>
              <a:t>also acknowledges that understanding them is itself likely to be incomplete, to </a:t>
            </a:r>
            <a:r>
              <a:rPr lang="en-US" dirty="0">
                <a:solidFill>
                  <a:srgbClr val="3366FF"/>
                </a:solidFill>
              </a:rPr>
              <a:t>develop over time</a:t>
            </a:r>
            <a:r>
              <a:rPr lang="en-US" dirty="0"/>
              <a:t>, and to impact upon the person who is trying to understand.</a:t>
            </a:r>
            <a:r>
              <a:rPr lang="en-CA" dirty="0"/>
              <a:t> </a:t>
            </a:r>
            <a:endParaRPr lang="en-US" dirty="0"/>
          </a:p>
        </p:txBody>
      </p:sp>
    </p:spTree>
    <p:extLst>
      <p:ext uri="{BB962C8B-B14F-4D97-AF65-F5344CB8AC3E}">
        <p14:creationId xmlns:p14="http://schemas.microsoft.com/office/powerpoint/2010/main" val="30005263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3507"/>
            <a:ext cx="8229600" cy="807628"/>
          </a:xfrm>
        </p:spPr>
        <p:txBody>
          <a:bodyPr>
            <a:noAutofit/>
          </a:bodyPr>
          <a:lstStyle/>
          <a:p>
            <a:r>
              <a:rPr lang="en-US" sz="3200" dirty="0" smtClean="0"/>
              <a:t>Classic Wisdom Story: Buddhist Example</a:t>
            </a:r>
            <a:r>
              <a:rPr lang="en-US" sz="3200" dirty="0"/>
              <a:t> </a:t>
            </a:r>
            <a:r>
              <a:rPr lang="en-US" sz="3200" dirty="0" smtClean="0"/>
              <a:t/>
            </a:r>
            <a:br>
              <a:rPr lang="en-US" sz="3200" dirty="0" smtClean="0"/>
            </a:br>
            <a:r>
              <a:rPr lang="en-US" sz="2000" dirty="0" smtClean="0"/>
              <a:t>(</a:t>
            </a:r>
            <a:r>
              <a:rPr lang="en-US" sz="2000" dirty="0" err="1"/>
              <a:t>Samyutta</a:t>
            </a:r>
            <a:r>
              <a:rPr lang="en-US" sz="2000" dirty="0"/>
              <a:t> </a:t>
            </a:r>
            <a:r>
              <a:rPr lang="en-US" sz="2000" dirty="0" err="1"/>
              <a:t>Nikaya</a:t>
            </a:r>
            <a:r>
              <a:rPr lang="en-US" sz="2000" dirty="0"/>
              <a:t> </a:t>
            </a:r>
            <a:r>
              <a:rPr lang="en-US" sz="2000" dirty="0" smtClean="0"/>
              <a:t>Vol</a:t>
            </a:r>
            <a:r>
              <a:rPr lang="en-US" sz="2000" dirty="0"/>
              <a:t>. 1, ch.3:25 (5) &lt;224-29&gt; passim)</a:t>
            </a:r>
            <a:r>
              <a:rPr lang="en-CA" sz="2000" dirty="0"/>
              <a:t/>
            </a:r>
            <a:br>
              <a:rPr lang="en-CA" sz="2000" dirty="0"/>
            </a:br>
            <a:endParaRPr lang="en-US" sz="3200" dirty="0"/>
          </a:p>
        </p:txBody>
      </p:sp>
      <p:sp>
        <p:nvSpPr>
          <p:cNvPr id="3" name="Content Placeholder 2"/>
          <p:cNvSpPr>
            <a:spLocks noGrp="1"/>
          </p:cNvSpPr>
          <p:nvPr>
            <p:ph idx="1"/>
          </p:nvPr>
        </p:nvSpPr>
        <p:spPr>
          <a:xfrm>
            <a:off x="457199" y="1054641"/>
            <a:ext cx="8229601" cy="5579390"/>
          </a:xfrm>
        </p:spPr>
        <p:txBody>
          <a:bodyPr>
            <a:noAutofit/>
          </a:bodyPr>
          <a:lstStyle/>
          <a:p>
            <a:pPr marL="0" indent="0">
              <a:buNone/>
            </a:pPr>
            <a:r>
              <a:rPr lang="en-US" sz="1600" dirty="0" smtClean="0"/>
              <a:t>The </a:t>
            </a:r>
            <a:r>
              <a:rPr lang="en-US" sz="1600" dirty="0"/>
              <a:t>story goes that one day </a:t>
            </a:r>
            <a:r>
              <a:rPr lang="en-US" sz="1600" dirty="0">
                <a:solidFill>
                  <a:srgbClr val="0000FF"/>
                </a:solidFill>
              </a:rPr>
              <a:t>King </a:t>
            </a:r>
            <a:r>
              <a:rPr lang="en-US" sz="1600" dirty="0" err="1">
                <a:solidFill>
                  <a:srgbClr val="0000FF"/>
                </a:solidFill>
              </a:rPr>
              <a:t>Pasenadi</a:t>
            </a:r>
            <a:r>
              <a:rPr lang="en-US" sz="1600" dirty="0">
                <a:solidFill>
                  <a:srgbClr val="0000FF"/>
                </a:solidFill>
              </a:rPr>
              <a:t> </a:t>
            </a:r>
            <a:r>
              <a:rPr lang="en-US" sz="1600" dirty="0"/>
              <a:t>of </a:t>
            </a:r>
            <a:r>
              <a:rPr lang="en-US" sz="1600" dirty="0" err="1"/>
              <a:t>Kosala</a:t>
            </a:r>
            <a:r>
              <a:rPr lang="en-US" sz="1600" dirty="0"/>
              <a:t> approached the Buddha and greeted him.  The </a:t>
            </a:r>
            <a:r>
              <a:rPr lang="en-US" sz="1600" dirty="0">
                <a:solidFill>
                  <a:srgbClr val="0000FF"/>
                </a:solidFill>
              </a:rPr>
              <a:t>Buddha asked him where he was coming from</a:t>
            </a:r>
            <a:r>
              <a:rPr lang="en-US" sz="1600" dirty="0"/>
              <a:t> in the middle of the day. </a:t>
            </a:r>
            <a:r>
              <a:rPr lang="en-US" sz="1600" dirty="0">
                <a:solidFill>
                  <a:srgbClr val="0000FF"/>
                </a:solidFill>
              </a:rPr>
              <a:t>King </a:t>
            </a:r>
            <a:r>
              <a:rPr lang="en-US" sz="1600" dirty="0" err="1">
                <a:solidFill>
                  <a:srgbClr val="0000FF"/>
                </a:solidFill>
              </a:rPr>
              <a:t>Pasenadi</a:t>
            </a:r>
            <a:r>
              <a:rPr lang="en-US" sz="1600" dirty="0">
                <a:solidFill>
                  <a:srgbClr val="0000FF"/>
                </a:solidFill>
              </a:rPr>
              <a:t> replied that he had been engaged in issues of state </a:t>
            </a:r>
            <a:r>
              <a:rPr lang="en-US" sz="1600" dirty="0"/>
              <a:t>needed to keep stable control over a large kingdom.  </a:t>
            </a:r>
            <a:endParaRPr lang="en-CA" sz="1600" dirty="0"/>
          </a:p>
          <a:p>
            <a:pPr marL="0" indent="0">
              <a:buNone/>
            </a:pPr>
            <a:endParaRPr lang="en-CA" sz="1600" dirty="0"/>
          </a:p>
          <a:p>
            <a:pPr marL="0" indent="0">
              <a:buNone/>
            </a:pPr>
            <a:r>
              <a:rPr lang="en-US" sz="1600" dirty="0"/>
              <a:t>The </a:t>
            </a:r>
            <a:r>
              <a:rPr lang="en-US" sz="1600" dirty="0">
                <a:solidFill>
                  <a:srgbClr val="0000FF"/>
                </a:solidFill>
              </a:rPr>
              <a:t>Buddha then asked, “What do you think, great king? Here, a man would come to you </a:t>
            </a:r>
            <a:r>
              <a:rPr lang="en-US" sz="1600" dirty="0"/>
              <a:t>from the east, one who is trustworthy and reliable, having approached, </a:t>
            </a:r>
            <a:r>
              <a:rPr lang="en-US" sz="1600" dirty="0">
                <a:solidFill>
                  <a:srgbClr val="0000FF"/>
                </a:solidFill>
              </a:rPr>
              <a:t>he would tell you</a:t>
            </a:r>
            <a:r>
              <a:rPr lang="en-US" sz="1600" dirty="0"/>
              <a:t>: ‘For sure, great king, you should know this: I am coming from the east, and there </a:t>
            </a:r>
            <a:r>
              <a:rPr lang="en-US" sz="1600" dirty="0">
                <a:solidFill>
                  <a:srgbClr val="0000FF"/>
                </a:solidFill>
              </a:rPr>
              <a:t>I saw a great mountain high as the clouds coming this way, crushing all living beings. </a:t>
            </a:r>
            <a:r>
              <a:rPr lang="en-US" sz="1600" dirty="0"/>
              <a:t>[And suppose other reliable people, with the same message, came from the north, south, and west?]  Do whatever you think should be done, great king.’ If, great king,…such a great peril should arise…</a:t>
            </a:r>
            <a:r>
              <a:rPr lang="en-US" sz="1600" dirty="0">
                <a:solidFill>
                  <a:srgbClr val="0000FF"/>
                </a:solidFill>
              </a:rPr>
              <a:t>what should be done?” </a:t>
            </a:r>
            <a:endParaRPr lang="en-CA" sz="1600" dirty="0">
              <a:solidFill>
                <a:srgbClr val="0000FF"/>
              </a:solidFill>
            </a:endParaRPr>
          </a:p>
          <a:p>
            <a:pPr marL="0" indent="0">
              <a:buNone/>
            </a:pPr>
            <a:r>
              <a:rPr lang="en-US" sz="1600" dirty="0"/>
              <a:t> </a:t>
            </a:r>
            <a:endParaRPr lang="en-CA" sz="1600" dirty="0"/>
          </a:p>
          <a:p>
            <a:pPr marL="0" indent="0">
              <a:buNone/>
            </a:pPr>
            <a:r>
              <a:rPr lang="en-US" sz="1600" dirty="0">
                <a:solidFill>
                  <a:srgbClr val="0000FF"/>
                </a:solidFill>
              </a:rPr>
              <a:t>King </a:t>
            </a:r>
            <a:r>
              <a:rPr lang="en-US" sz="1600" dirty="0" err="1">
                <a:solidFill>
                  <a:srgbClr val="0000FF"/>
                </a:solidFill>
              </a:rPr>
              <a:t>Pasenadi</a:t>
            </a:r>
            <a:r>
              <a:rPr lang="en-US" sz="1600" dirty="0">
                <a:solidFill>
                  <a:srgbClr val="0000FF"/>
                </a:solidFill>
              </a:rPr>
              <a:t> answered</a:t>
            </a:r>
            <a:r>
              <a:rPr lang="en-US" sz="1600" b="1" dirty="0"/>
              <a:t>, </a:t>
            </a:r>
            <a:r>
              <a:rPr lang="en-US" sz="1600" dirty="0"/>
              <a:t>“If, venerable sir, such a great peril should arise, such a terrible destruction of human life, the human state being so difficult to obtain, </a:t>
            </a:r>
            <a:r>
              <a:rPr lang="en-US" sz="1600" dirty="0">
                <a:solidFill>
                  <a:srgbClr val="0000FF"/>
                </a:solidFill>
              </a:rPr>
              <a:t>what else should be done but to live by the </a:t>
            </a:r>
            <a:r>
              <a:rPr lang="en-US" sz="1600" dirty="0" err="1">
                <a:solidFill>
                  <a:srgbClr val="0000FF"/>
                </a:solidFill>
              </a:rPr>
              <a:t>Dhamma</a:t>
            </a:r>
            <a:r>
              <a:rPr lang="en-US" sz="1600" dirty="0">
                <a:solidFill>
                  <a:srgbClr val="0000FF"/>
                </a:solidFill>
              </a:rPr>
              <a:t> [eternal law], to live righteously, and to do wholesome and meritorious deeds?” </a:t>
            </a:r>
            <a:endParaRPr lang="en-CA" sz="1600" dirty="0">
              <a:solidFill>
                <a:srgbClr val="0000FF"/>
              </a:solidFill>
            </a:endParaRPr>
          </a:p>
          <a:p>
            <a:pPr marL="0" indent="0">
              <a:buNone/>
            </a:pPr>
            <a:r>
              <a:rPr lang="en-US" sz="1600" dirty="0"/>
              <a:t> </a:t>
            </a:r>
            <a:endParaRPr lang="en-CA" sz="1600" dirty="0"/>
          </a:p>
          <a:p>
            <a:pPr marL="0" indent="0">
              <a:buNone/>
            </a:pPr>
            <a:r>
              <a:rPr lang="en-US" sz="1600" dirty="0"/>
              <a:t>To </a:t>
            </a:r>
            <a:r>
              <a:rPr lang="en-US" sz="1600" dirty="0" smtClean="0"/>
              <a:t>which </a:t>
            </a:r>
            <a:r>
              <a:rPr lang="en-US" sz="1600" dirty="0">
                <a:solidFill>
                  <a:srgbClr val="0000FF"/>
                </a:solidFill>
              </a:rPr>
              <a:t>the Buddha replied</a:t>
            </a:r>
            <a:r>
              <a:rPr lang="en-US" sz="1600" dirty="0" smtClean="0"/>
              <a:t>, </a:t>
            </a:r>
            <a:r>
              <a:rPr lang="en-US" sz="1600" dirty="0">
                <a:solidFill>
                  <a:srgbClr val="0000FF"/>
                </a:solidFill>
              </a:rPr>
              <a:t>“I announce to you, great king: aging and death are rolling in on you”</a:t>
            </a:r>
            <a:r>
              <a:rPr lang="en-US" sz="1600" dirty="0"/>
              <a:t>, </a:t>
            </a:r>
            <a:r>
              <a:rPr lang="en-US" sz="1600" dirty="0" smtClean="0"/>
              <a:t>adding </a:t>
            </a:r>
            <a:r>
              <a:rPr lang="en-US" sz="1600" dirty="0"/>
              <a:t>that, while great armies can often defeat an enemy, </a:t>
            </a:r>
            <a:r>
              <a:rPr lang="en-US" sz="1600" dirty="0">
                <a:solidFill>
                  <a:srgbClr val="0000FF"/>
                </a:solidFill>
              </a:rPr>
              <a:t>no armies can defeat aging and death</a:t>
            </a:r>
            <a:r>
              <a:rPr lang="en-US" sz="1600" dirty="0"/>
              <a:t>; while crafty councilors can sometimes divide enemies or buy them off, not so when aging and death roll in.  “So it is, great king! </a:t>
            </a:r>
            <a:r>
              <a:rPr lang="en-US" sz="1600" dirty="0">
                <a:solidFill>
                  <a:srgbClr val="0000FF"/>
                </a:solidFill>
              </a:rPr>
              <a:t>As aging and death are rolling in on you, what else should you do but live by the </a:t>
            </a:r>
            <a:r>
              <a:rPr lang="en-US" sz="1600" dirty="0" err="1">
                <a:solidFill>
                  <a:srgbClr val="0000FF"/>
                </a:solidFill>
              </a:rPr>
              <a:t>Dhamma</a:t>
            </a:r>
            <a:r>
              <a:rPr lang="en-US" sz="1600" dirty="0">
                <a:solidFill>
                  <a:srgbClr val="0000FF"/>
                </a:solidFill>
              </a:rPr>
              <a:t>, live righteously, and do wholesome and meritorious deeds?”  </a:t>
            </a:r>
            <a:endParaRPr lang="en-US" sz="1600" dirty="0" smtClean="0">
              <a:solidFill>
                <a:srgbClr val="0000FF"/>
              </a:solidFill>
            </a:endParaRPr>
          </a:p>
        </p:txBody>
      </p:sp>
    </p:spTree>
    <p:extLst>
      <p:ext uri="{BB962C8B-B14F-4D97-AF65-F5344CB8AC3E}">
        <p14:creationId xmlns:p14="http://schemas.microsoft.com/office/powerpoint/2010/main" val="35203065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031" y="59976"/>
            <a:ext cx="8229600" cy="1143000"/>
          </a:xfrm>
        </p:spPr>
        <p:txBody>
          <a:bodyPr/>
          <a:lstStyle/>
          <a:p>
            <a:r>
              <a:rPr lang="en-US" dirty="0"/>
              <a:t>Innovation and </a:t>
            </a:r>
            <a:r>
              <a:rPr lang="en-US" dirty="0" smtClean="0"/>
              <a:t>Relevance</a:t>
            </a:r>
            <a:endParaRPr lang="en-US" b="1" dirty="0">
              <a:solidFill>
                <a:srgbClr val="3366FF"/>
              </a:solidFill>
            </a:endParaRPr>
          </a:p>
        </p:txBody>
      </p:sp>
      <p:sp>
        <p:nvSpPr>
          <p:cNvPr id="3" name="Content Placeholder 2"/>
          <p:cNvSpPr>
            <a:spLocks noGrp="1"/>
          </p:cNvSpPr>
          <p:nvPr>
            <p:ph idx="1"/>
          </p:nvPr>
        </p:nvSpPr>
        <p:spPr>
          <a:xfrm>
            <a:off x="171031" y="1254418"/>
            <a:ext cx="8847086" cy="5311353"/>
          </a:xfrm>
        </p:spPr>
        <p:txBody>
          <a:bodyPr>
            <a:normAutofit fontScale="85000" lnSpcReduction="20000"/>
          </a:bodyPr>
          <a:lstStyle/>
          <a:p>
            <a:r>
              <a:rPr lang="en-US" dirty="0" smtClean="0"/>
              <a:t>Research Goal: </a:t>
            </a:r>
          </a:p>
          <a:p>
            <a:pPr lvl="1"/>
            <a:r>
              <a:rPr lang="en-US" dirty="0" smtClean="0">
                <a:solidFill>
                  <a:srgbClr val="3366FF"/>
                </a:solidFill>
              </a:rPr>
              <a:t>Compare stages of adulthood, faith traditions and nations on</a:t>
            </a:r>
            <a:r>
              <a:rPr lang="en-US" dirty="0" smtClean="0"/>
              <a:t>: </a:t>
            </a:r>
          </a:p>
          <a:p>
            <a:pPr lvl="2"/>
            <a:r>
              <a:rPr lang="en-US" dirty="0" smtClean="0">
                <a:solidFill>
                  <a:srgbClr val="008000"/>
                </a:solidFill>
              </a:rPr>
              <a:t>conceptions of wise virtue </a:t>
            </a:r>
          </a:p>
          <a:p>
            <a:pPr lvl="2"/>
            <a:r>
              <a:rPr lang="en-US" dirty="0" smtClean="0">
                <a:solidFill>
                  <a:srgbClr val="008000"/>
                </a:solidFill>
              </a:rPr>
              <a:t>Immediate and long-term </a:t>
            </a:r>
            <a:r>
              <a:rPr lang="en-US" dirty="0">
                <a:solidFill>
                  <a:srgbClr val="008000"/>
                </a:solidFill>
              </a:rPr>
              <a:t>wise self</a:t>
            </a:r>
            <a:r>
              <a:rPr lang="en-US" dirty="0" smtClean="0">
                <a:solidFill>
                  <a:srgbClr val="008000"/>
                </a:solidFill>
              </a:rPr>
              <a:t>-motivations to virtue.</a:t>
            </a:r>
            <a:endParaRPr lang="en-US" dirty="0" smtClean="0"/>
          </a:p>
          <a:p>
            <a:r>
              <a:rPr lang="en-US" dirty="0" smtClean="0"/>
              <a:t>Methodological Innovation:</a:t>
            </a:r>
          </a:p>
          <a:p>
            <a:pPr lvl="1"/>
            <a:r>
              <a:rPr lang="en-US" dirty="0" smtClean="0">
                <a:solidFill>
                  <a:srgbClr val="3366FF"/>
                </a:solidFill>
              </a:rPr>
              <a:t>Coordinate </a:t>
            </a:r>
            <a:r>
              <a:rPr lang="en-US" dirty="0" smtClean="0"/>
              <a:t>between </a:t>
            </a:r>
            <a:r>
              <a:rPr lang="en-US" dirty="0"/>
              <a:t>social </a:t>
            </a:r>
            <a:r>
              <a:rPr lang="en-US" dirty="0" smtClean="0"/>
              <a:t>sciences, philosophy and theology, </a:t>
            </a:r>
          </a:p>
          <a:p>
            <a:pPr lvl="1"/>
            <a:r>
              <a:rPr lang="en-US" dirty="0" smtClean="0">
                <a:solidFill>
                  <a:srgbClr val="3366FF"/>
                </a:solidFill>
              </a:rPr>
              <a:t>Converge findings </a:t>
            </a:r>
            <a:r>
              <a:rPr lang="en-US" dirty="0" smtClean="0"/>
              <a:t>from quantitative</a:t>
            </a:r>
            <a:r>
              <a:rPr lang="en-US" dirty="0"/>
              <a:t>, qualitative, and simulation data</a:t>
            </a:r>
            <a:r>
              <a:rPr lang="en-US" dirty="0" smtClean="0"/>
              <a:t>. </a:t>
            </a:r>
          </a:p>
          <a:p>
            <a:r>
              <a:rPr lang="en-US" dirty="0" smtClean="0"/>
              <a:t>Theoretical Innovation: </a:t>
            </a:r>
          </a:p>
          <a:p>
            <a:pPr lvl="1"/>
            <a:r>
              <a:rPr lang="en-US" dirty="0">
                <a:solidFill>
                  <a:srgbClr val="3366FF"/>
                </a:solidFill>
              </a:rPr>
              <a:t>Explore dispositions to behavior through narrative and simulation performance</a:t>
            </a:r>
            <a:r>
              <a:rPr lang="en-US" dirty="0"/>
              <a:t>.</a:t>
            </a:r>
          </a:p>
          <a:p>
            <a:pPr lvl="1"/>
            <a:r>
              <a:rPr lang="en-US" dirty="0">
                <a:solidFill>
                  <a:srgbClr val="3366FF"/>
                </a:solidFill>
              </a:rPr>
              <a:t>Problematize scientific discourse about the moral self and its development in different faiths and nations</a:t>
            </a:r>
            <a:r>
              <a:rPr lang="en-US" dirty="0"/>
              <a:t>.</a:t>
            </a:r>
          </a:p>
          <a:p>
            <a:pPr lvl="2"/>
            <a:r>
              <a:rPr lang="en-US" dirty="0"/>
              <a:t>Create a </a:t>
            </a:r>
            <a:r>
              <a:rPr lang="en-US" dirty="0">
                <a:solidFill>
                  <a:srgbClr val="3366FF"/>
                </a:solidFill>
              </a:rPr>
              <a:t>comprehensive typology </a:t>
            </a:r>
            <a:r>
              <a:rPr lang="en-US" dirty="0"/>
              <a:t>of self-motivation to virtue.</a:t>
            </a:r>
            <a:endParaRPr lang="en-US" dirty="0" smtClean="0"/>
          </a:p>
        </p:txBody>
      </p:sp>
    </p:spTree>
    <p:extLst>
      <p:ext uri="{BB962C8B-B14F-4D97-AF65-F5344CB8AC3E}">
        <p14:creationId xmlns:p14="http://schemas.microsoft.com/office/powerpoint/2010/main" val="205988676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3913</TotalTime>
  <Words>4252</Words>
  <Application>Microsoft Macintosh PowerPoint</Application>
  <PresentationFormat>On-screen Show (4:3)</PresentationFormat>
  <Paragraphs>473</Paragraphs>
  <Slides>44</Slides>
  <Notes>22</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Motivating the Self to Virtue in Western and non-Western Countries:  Does nation or faith matter more in the development of the moral self? </vt:lpstr>
      <vt:lpstr>PowerPoint Presentation</vt:lpstr>
      <vt:lpstr>Our Multidisciplinary Team</vt:lpstr>
      <vt:lpstr>Our Project</vt:lpstr>
      <vt:lpstr>Wisdom and Virtue</vt:lpstr>
      <vt:lpstr>Wisdom and Virtue in Context</vt:lpstr>
      <vt:lpstr>Wisdom Connects Self to Others</vt:lpstr>
      <vt:lpstr>Methodology</vt:lpstr>
      <vt:lpstr>Design</vt:lpstr>
      <vt:lpstr>Working Hypotheses</vt:lpstr>
      <vt:lpstr>4 Faith Conditions</vt:lpstr>
      <vt:lpstr>Christian</vt:lpstr>
      <vt:lpstr>Buddhist</vt:lpstr>
      <vt:lpstr>Muslim</vt:lpstr>
      <vt:lpstr>Agnostic</vt:lpstr>
      <vt:lpstr>3 Nations</vt:lpstr>
      <vt:lpstr>Canada</vt:lpstr>
      <vt:lpstr>Korea</vt:lpstr>
      <vt:lpstr>Iran</vt:lpstr>
      <vt:lpstr>2 Stages of Adulthood</vt:lpstr>
      <vt:lpstr>Young Adult</vt:lpstr>
      <vt:lpstr>Older Adult</vt:lpstr>
      <vt:lpstr>General Procedure</vt:lpstr>
      <vt:lpstr>General Procedure</vt:lpstr>
      <vt:lpstr>Buddhist Example of a Motivation to Virtue Story (Samyutta Nikaya Vol. 1, ch.3:25 (5) &lt;224-29&gt;) </vt:lpstr>
      <vt:lpstr>Study 1</vt:lpstr>
      <vt:lpstr>Study 2</vt:lpstr>
      <vt:lpstr>Deep Integration</vt:lpstr>
      <vt:lpstr>Achieving Deep Integration</vt:lpstr>
      <vt:lpstr>Achieving Deep Integration</vt:lpstr>
      <vt:lpstr>Anticipated Challenges</vt:lpstr>
      <vt:lpstr>PowerPoint Presentation</vt:lpstr>
      <vt:lpstr>Strategies for Response </vt:lpstr>
      <vt:lpstr>PowerPoint Presentation</vt:lpstr>
      <vt:lpstr>PowerPoint Presentation</vt:lpstr>
      <vt:lpstr>Summary</vt:lpstr>
      <vt:lpstr>PowerPoint Presentation</vt:lpstr>
      <vt:lpstr>Appendix (for questions) Self-Report Questionnaires (Quantitative Method)</vt:lpstr>
      <vt:lpstr>Self-Report Questionnaires: Specific Measures </vt:lpstr>
      <vt:lpstr>Simulation Data</vt:lpstr>
      <vt:lpstr>Qualitative Interview Data</vt:lpstr>
      <vt:lpstr>Narrative Analysis</vt:lpstr>
      <vt:lpstr>Classic Wisdom Story: Buddhist Example  (Samyutta Nikaya Vol. 1, ch.3:25 (5) &lt;224-29&gt; passim) </vt:lpstr>
      <vt:lpstr>Innovation and Relevance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Motivating the Self to Virtue in Western and non-Western Countries:  Does nation or faith matter more?</dc:title>
  <dc:creator>Michel Ferrari</dc:creator>
  <cp:lastModifiedBy>Max G. Parish</cp:lastModifiedBy>
  <cp:revision>213</cp:revision>
  <dcterms:created xsi:type="dcterms:W3CDTF">2015-03-01T19:25:31Z</dcterms:created>
  <dcterms:modified xsi:type="dcterms:W3CDTF">2015-03-14T12:39:20Z</dcterms:modified>
</cp:coreProperties>
</file>