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5"/>
  </p:notesMasterIdLst>
  <p:handoutMasterIdLst>
    <p:handoutMasterId r:id="rId26"/>
  </p:handoutMasterIdLst>
  <p:sldIdLst>
    <p:sldId id="256" r:id="rId2"/>
    <p:sldId id="278" r:id="rId3"/>
    <p:sldId id="282" r:id="rId4"/>
    <p:sldId id="305" r:id="rId5"/>
    <p:sldId id="289" r:id="rId6"/>
    <p:sldId id="304" r:id="rId7"/>
    <p:sldId id="300" r:id="rId8"/>
    <p:sldId id="267" r:id="rId9"/>
    <p:sldId id="299" r:id="rId10"/>
    <p:sldId id="294" r:id="rId11"/>
    <p:sldId id="276" r:id="rId12"/>
    <p:sldId id="297" r:id="rId13"/>
    <p:sldId id="264" r:id="rId14"/>
    <p:sldId id="263" r:id="rId15"/>
    <p:sldId id="265" r:id="rId16"/>
    <p:sldId id="288" r:id="rId17"/>
    <p:sldId id="283" r:id="rId18"/>
    <p:sldId id="284" r:id="rId19"/>
    <p:sldId id="291" r:id="rId20"/>
    <p:sldId id="286" r:id="rId21"/>
    <p:sldId id="301" r:id="rId22"/>
    <p:sldId id="302" r:id="rId23"/>
    <p:sldId id="303"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outline" clrMode="bw"/>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657" autoAdjust="0"/>
    <p:restoredTop sz="68800" autoAdjust="0"/>
  </p:normalViewPr>
  <p:slideViewPr>
    <p:cSldViewPr snapToGrid="0" snapToObjects="1">
      <p:cViewPr varScale="1">
        <p:scale>
          <a:sx n="51" d="100"/>
          <a:sy n="51" d="100"/>
        </p:scale>
        <p:origin x="1236"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373FDB-3208-004C-B9EF-3F6832A3F3D8}" type="datetimeFigureOut">
              <a:rPr lang="en-US" smtClean="0"/>
              <a:t>3/14/2015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9826A82-CD29-2F47-B7F6-89F2BB8F1B5B}" type="slidenum">
              <a:rPr lang="en-US" smtClean="0"/>
              <a:t>‹#›</a:t>
            </a:fld>
            <a:endParaRPr lang="en-US"/>
          </a:p>
        </p:txBody>
      </p:sp>
    </p:spTree>
    <p:extLst>
      <p:ext uri="{BB962C8B-B14F-4D97-AF65-F5344CB8AC3E}">
        <p14:creationId xmlns:p14="http://schemas.microsoft.com/office/powerpoint/2010/main" val="22058147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0BC77E-7435-F747-B4FE-F530335B8A8F}" type="datetimeFigureOut">
              <a:rPr lang="en-US" smtClean="0"/>
              <a:t>3/14/2015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21F88E-EA03-4543-B394-1DF836BC23B7}" type="slidenum">
              <a:rPr lang="en-US" smtClean="0"/>
              <a:t>‹#›</a:t>
            </a:fld>
            <a:endParaRPr lang="en-US"/>
          </a:p>
        </p:txBody>
      </p:sp>
    </p:spTree>
    <p:extLst>
      <p:ext uri="{BB962C8B-B14F-4D97-AF65-F5344CB8AC3E}">
        <p14:creationId xmlns:p14="http://schemas.microsoft.com/office/powerpoint/2010/main" val="67442844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221F88E-EA03-4543-B394-1DF836BC23B7}" type="slidenum">
              <a:rPr lang="en-US" smtClean="0"/>
              <a:t>1</a:t>
            </a:fld>
            <a:endParaRPr lang="en-US"/>
          </a:p>
        </p:txBody>
      </p:sp>
    </p:spTree>
    <p:extLst>
      <p:ext uri="{BB962C8B-B14F-4D97-AF65-F5344CB8AC3E}">
        <p14:creationId xmlns:p14="http://schemas.microsoft.com/office/powerpoint/2010/main" val="21232163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2400" dirty="0" smtClean="0"/>
              <a:t>Virtues as both motives and outcomes </a:t>
            </a:r>
          </a:p>
          <a:p>
            <a:pPr marL="0" marR="0" lvl="1" indent="0" algn="l" defTabSz="457200" rtl="0" eaLnBrk="1" fontAlgn="auto" latinLnBrk="0" hangingPunct="1">
              <a:lnSpc>
                <a:spcPct val="100000"/>
              </a:lnSpc>
              <a:spcBef>
                <a:spcPts val="0"/>
              </a:spcBef>
              <a:spcAft>
                <a:spcPts val="0"/>
              </a:spcAft>
              <a:buClrTx/>
              <a:buSzTx/>
              <a:buFontTx/>
              <a:buNone/>
              <a:tabLst/>
              <a:defRPr/>
            </a:pPr>
            <a:r>
              <a:rPr lang="en-US" sz="2400" dirty="0" smtClean="0"/>
              <a:t>Narrative self as both </a:t>
            </a:r>
            <a:r>
              <a:rPr lang="en-US" sz="2400" dirty="0" smtClean="0">
                <a:sym typeface="Wingdings"/>
              </a:rPr>
              <a:t>vehicle and content of (broader) character development</a:t>
            </a:r>
            <a:endParaRPr lang="en-US" sz="24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Method: Qualitative &amp; quantitative analysis of life stories and family stories</a:t>
            </a:r>
          </a:p>
          <a:p>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2</a:t>
            </a:fld>
            <a:endParaRPr lang="en-US"/>
          </a:p>
        </p:txBody>
      </p:sp>
    </p:spTree>
    <p:extLst>
      <p:ext uri="{BB962C8B-B14F-4D97-AF65-F5344CB8AC3E}">
        <p14:creationId xmlns:p14="http://schemas.microsoft.com/office/powerpoint/2010/main" val="450871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 Life</a:t>
            </a:r>
            <a:r>
              <a:rPr lang="en-US" sz="1200" baseline="0" dirty="0" smtClean="0"/>
              <a:t> s</a:t>
            </a:r>
            <a:r>
              <a:rPr lang="en-US" sz="1200" dirty="0" smtClean="0"/>
              <a:t>tories let</a:t>
            </a:r>
            <a:r>
              <a:rPr lang="en-US" sz="1200" baseline="0" dirty="0" smtClean="0"/>
              <a:t> researchers observe how people construct subjectively meaningful </a:t>
            </a:r>
            <a:r>
              <a:rPr lang="en-US" sz="1200" baseline="0" dirty="0" err="1" smtClean="0"/>
              <a:t>construals</a:t>
            </a:r>
            <a:r>
              <a:rPr lang="en-US" sz="1200" baseline="0" dirty="0" smtClean="0"/>
              <a:t> of themselves as persons and of their lives</a:t>
            </a:r>
            <a:endParaRPr lang="en-US" sz="1200" dirty="0" smtClean="0"/>
          </a:p>
          <a:p>
            <a:endParaRPr lang="en-US" sz="1200" dirty="0" smtClean="0"/>
          </a:p>
          <a:p>
            <a:r>
              <a:rPr lang="en-US" sz="1200" dirty="0" smtClean="0"/>
              <a:t>• To highlight</a:t>
            </a:r>
            <a:r>
              <a:rPr lang="en-US" sz="1200" baseline="0" dirty="0" smtClean="0"/>
              <a:t> the deep integration of psychology and philosophy, citations of psychologists are in light blue, and citations of philosophers are in light orange. Although the citations just scratch the surface.</a:t>
            </a:r>
            <a:endParaRPr lang="en-US" baseline="0" dirty="0" smtClean="0"/>
          </a:p>
          <a:p>
            <a:r>
              <a:rPr lang="en-US" baseline="0" dirty="0" smtClean="0"/>
              <a:t>• Self as subjective construal…: Personality as </a:t>
            </a:r>
            <a:r>
              <a:rPr lang="en-US" baseline="0" dirty="0" err="1" smtClean="0"/>
              <a:t>construals</a:t>
            </a:r>
            <a:r>
              <a:rPr lang="en-US" baseline="0" dirty="0" smtClean="0"/>
              <a:t> of person by either other people or oneself. Self as the subjective construal of one’s person over time. (We’re focusing in this study on the narrative construction of self, but not exclusively so.)</a:t>
            </a:r>
          </a:p>
          <a:p>
            <a:r>
              <a:rPr lang="en-US" baseline="0" dirty="0" smtClean="0"/>
              <a:t>• Life stories: Like any story, life stories use narrative elements of</a:t>
            </a:r>
          </a:p>
          <a:p>
            <a:r>
              <a:rPr lang="en-US" baseline="0" dirty="0" smtClean="0"/>
              <a:t>• cultural master narratives: We can study the life story in terms of intrapersonal meaning, interpersonal meaning, or as reflecting culture and social history (LHA)</a:t>
            </a:r>
          </a:p>
          <a:p>
            <a:r>
              <a:rPr lang="en-US" baseline="0" dirty="0" smtClean="0"/>
              <a:t>• Moral self: life stories position the self in terms of others along lines of human values and virtues</a:t>
            </a:r>
          </a:p>
          <a:p>
            <a:pPr marL="0" marR="0" lvl="2" indent="0" algn="l" defTabSz="457200" rtl="0" eaLnBrk="1" fontAlgn="auto" latinLnBrk="0" hangingPunct="1">
              <a:lnSpc>
                <a:spcPct val="100000"/>
              </a:lnSpc>
              <a:spcBef>
                <a:spcPts val="0"/>
              </a:spcBef>
              <a:spcAft>
                <a:spcPts val="0"/>
              </a:spcAft>
              <a:buClrTx/>
              <a:buSzTx/>
              <a:buFontTx/>
              <a:buNone/>
              <a:tabLst/>
              <a:defRPr/>
            </a:pPr>
            <a:r>
              <a:rPr lang="en-US" sz="2000" dirty="0" smtClean="0"/>
              <a:t>But according to varied principles, so be careful</a:t>
            </a: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1" baseline="0" dirty="0" smtClean="0"/>
              <a:t>• Abstract virtues: One problem of talking about a person as virtuous is that that person is in any given situation not virtuous. The problem with the </a:t>
            </a:r>
            <a:r>
              <a:rPr lang="en-US" b="1" baseline="0" dirty="0" err="1" smtClean="0"/>
              <a:t>situationist</a:t>
            </a:r>
            <a:r>
              <a:rPr lang="en-US" b="1" baseline="0" dirty="0" smtClean="0"/>
              <a:t> perspective is that it actually decontextualizes the situation as if it functioned outside the context of actual persons, who bring developmentally formed intentions and mental frameworks to bear on the doing of the virtuous acts.</a:t>
            </a:r>
          </a:p>
          <a:p>
            <a:r>
              <a:rPr lang="en-US" b="1" baseline="0" dirty="0" smtClean="0"/>
              <a:t>•</a:t>
            </a:r>
            <a:r>
              <a:rPr lang="en-US" b="0" baseline="0" dirty="0" smtClean="0"/>
              <a:t> Life stories often feature conflict of virtues, where valued virtues are not being lived out, and how the person struggles with that. with simpler measures, there’s a tendency to say Person X has X virtue.</a:t>
            </a:r>
          </a:p>
          <a:p>
            <a:endParaRPr lang="en-US" b="1" baseline="0" dirty="0" smtClean="0"/>
          </a:p>
          <a:p>
            <a:r>
              <a:rPr lang="en-US" b="1" baseline="0" dirty="0" smtClean="0"/>
              <a:t>Stories contextualize the virtues in people’s lives, but without decontextualizing the situation</a:t>
            </a:r>
            <a:endParaRPr lang="en-US" baseline="0" dirty="0" smtClean="0"/>
          </a:p>
          <a:p>
            <a:r>
              <a:rPr lang="en-US" baseline="0" dirty="0" smtClean="0"/>
              <a:t>CUT: </a:t>
            </a:r>
          </a:p>
          <a:p>
            <a:pPr lvl="1"/>
            <a:r>
              <a:rPr lang="en-US" sz="2400" dirty="0" smtClean="0"/>
              <a:t>Virtues serve as themes in narrative self that:</a:t>
            </a:r>
          </a:p>
          <a:p>
            <a:pPr marL="685800" lvl="2" indent="0">
              <a:buNone/>
            </a:pPr>
            <a:r>
              <a:rPr lang="en-US" sz="2200" dirty="0" smtClean="0"/>
              <a:t>(1) give meaning to interpreted actions</a:t>
            </a:r>
          </a:p>
          <a:p>
            <a:pPr marL="685800" lvl="2" indent="0">
              <a:buNone/>
            </a:pPr>
            <a:r>
              <a:rPr lang="en-US" sz="2200" dirty="0" smtClean="0"/>
              <a:t>(2) motivate subsequent action</a:t>
            </a:r>
          </a:p>
          <a:p>
            <a:pPr marL="0" marR="0" lvl="1" indent="0" algn="l" defTabSz="457200" rtl="0" eaLnBrk="1" fontAlgn="auto" latinLnBrk="0" hangingPunct="1">
              <a:lnSpc>
                <a:spcPct val="100000"/>
              </a:lnSpc>
              <a:spcBef>
                <a:spcPts val="0"/>
              </a:spcBef>
              <a:spcAft>
                <a:spcPts val="0"/>
              </a:spcAft>
              <a:buClrTx/>
              <a:buSzTx/>
              <a:buFontTx/>
              <a:buNone/>
              <a:tabLst/>
              <a:defRPr/>
            </a:pPr>
            <a:r>
              <a:rPr lang="en-US" sz="2400" dirty="0" smtClean="0"/>
              <a:t>Virtues serve as thematic </a:t>
            </a:r>
            <a:r>
              <a:rPr lang="en-US" sz="2400" i="1" dirty="0" smtClean="0"/>
              <a:t>motives</a:t>
            </a:r>
            <a:r>
              <a:rPr lang="en-US" sz="2400" dirty="0" smtClean="0"/>
              <a:t> for character development</a:t>
            </a:r>
          </a:p>
          <a:p>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4</a:t>
            </a:fld>
            <a:endParaRPr lang="en-US"/>
          </a:p>
        </p:txBody>
      </p:sp>
    </p:spTree>
    <p:extLst>
      <p:ext uri="{BB962C8B-B14F-4D97-AF65-F5344CB8AC3E}">
        <p14:creationId xmlns:p14="http://schemas.microsoft.com/office/powerpoint/2010/main" val="2990586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 Most of us are probably familiar with the notion of eudaimonia (either pronunciation). In a nutshell, eudaimonia was Aristotle’s answer to the question, What makes a good life? Eudaimonic theories, taken together, East and West, give us a very wide range of virtues.</a:t>
            </a:r>
            <a:endParaRPr lang="en-US" dirty="0" smtClean="0"/>
          </a:p>
          <a:p>
            <a:r>
              <a:rPr lang="en-US" dirty="0" smtClean="0"/>
              <a:t>• What has always drawn me to models of eudaimonia</a:t>
            </a:r>
            <a:r>
              <a:rPr lang="en-US" baseline="0" dirty="0" smtClean="0"/>
              <a:t> is that eudaimonia, like the person, is multifaceted.</a:t>
            </a:r>
          </a:p>
          <a:p>
            <a:r>
              <a:rPr lang="en-US" baseline="0" dirty="0" smtClean="0"/>
              <a:t>• Eudaimonia…at each level: Virtues cut across McAdams’ levels, but virtues as personality phenomena are studied perhaps most commonly at the level of motives, or what McAdams calls characteristic adaptations, the level of the person as agent. Yet an unbroken if marginalized line of research studies virtues in life narratives, at the level of the person as author.</a:t>
            </a:r>
          </a:p>
          <a:p>
            <a:r>
              <a:rPr lang="en-US" baseline="0" dirty="0" smtClean="0"/>
              <a:t>• </a:t>
            </a:r>
            <a:r>
              <a:rPr lang="en-US" baseline="0" dirty="0" err="1" smtClean="0"/>
              <a:t>Eudaimoinc</a:t>
            </a:r>
            <a:r>
              <a:rPr lang="en-US" baseline="0" dirty="0" smtClean="0"/>
              <a:t> growth…”: Varied </a:t>
            </a:r>
            <a:r>
              <a:rPr lang="en-US" baseline="0" dirty="0" err="1" smtClean="0"/>
              <a:t>priniciples</a:t>
            </a:r>
            <a:r>
              <a:rPr lang="en-US" baseline="0" dirty="0" smtClean="0"/>
              <a:t>. Kohlberg’s model of moral development has different principles than, </a:t>
            </a:r>
            <a:r>
              <a:rPr lang="en-US" baseline="0" dirty="0" err="1" smtClean="0"/>
              <a:t>say,.a</a:t>
            </a:r>
            <a:r>
              <a:rPr lang="en-US" baseline="0" dirty="0" smtClean="0"/>
              <a:t> dialogical narrative model (Mark Tappan). So they’re different, but they’re all part of the person’s character development, so they need to be studied together, under the same roof.</a:t>
            </a:r>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5</a:t>
            </a:fld>
            <a:endParaRPr lang="en-US"/>
          </a:p>
        </p:txBody>
      </p:sp>
    </p:spTree>
    <p:extLst>
      <p:ext uri="{BB962C8B-B14F-4D97-AF65-F5344CB8AC3E}">
        <p14:creationId xmlns:p14="http://schemas.microsoft.com/office/powerpoint/2010/main" val="3535452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dirty="0" smtClean="0"/>
              <a:t>The transformative self: Life stories featuring growth themes</a:t>
            </a:r>
          </a:p>
          <a:p>
            <a:r>
              <a:rPr lang="en-US" dirty="0" smtClean="0"/>
              <a:t>But there are several varieties of each, at the core of which are a wide range of eudaimonic values</a:t>
            </a:r>
            <a:r>
              <a:rPr lang="en-US" baseline="0" dirty="0" smtClean="0"/>
              <a:t> and canonical virtues.</a:t>
            </a:r>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7</a:t>
            </a:fld>
            <a:endParaRPr lang="en-US"/>
          </a:p>
        </p:txBody>
      </p:sp>
    </p:spTree>
    <p:extLst>
      <p:ext uri="{BB962C8B-B14F-4D97-AF65-F5344CB8AC3E}">
        <p14:creationId xmlns:p14="http://schemas.microsoft.com/office/powerpoint/2010/main" val="1883387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8</a:t>
            </a:fld>
            <a:endParaRPr lang="en-US"/>
          </a:p>
        </p:txBody>
      </p:sp>
    </p:spTree>
    <p:extLst>
      <p:ext uri="{BB962C8B-B14F-4D97-AF65-F5344CB8AC3E}">
        <p14:creationId xmlns:p14="http://schemas.microsoft.com/office/powerpoint/2010/main" val="1505378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US" sz="1200" kern="1200" dirty="0" smtClean="0">
                <a:solidFill>
                  <a:schemeClr val="tx1"/>
                </a:solidFill>
                <a:effectLst/>
                <a:latin typeface="+mn-lt"/>
                <a:ea typeface="+mn-ea"/>
                <a:cs typeface="+mn-cs"/>
              </a:rPr>
              <a:t>• [New slide] That contrast serves as a segue to the </a:t>
            </a:r>
            <a:r>
              <a:rPr lang="en-US" sz="1200" i="1" kern="1200" dirty="0" smtClean="0">
                <a:solidFill>
                  <a:schemeClr val="tx1"/>
                </a:solidFill>
                <a:effectLst/>
                <a:latin typeface="+mn-lt"/>
                <a:ea typeface="+mn-ea"/>
                <a:cs typeface="+mn-cs"/>
              </a:rPr>
              <a:t>story of personal growth</a:t>
            </a:r>
            <a:r>
              <a:rPr lang="en-US" sz="1200" kern="1200" dirty="0" smtClean="0">
                <a:solidFill>
                  <a:schemeClr val="tx1"/>
                </a:solidFill>
                <a:effectLst/>
                <a:latin typeface="+mn-lt"/>
                <a:ea typeface="+mn-ea"/>
                <a:cs typeface="+mn-cs"/>
              </a:rPr>
              <a:t>, which is about </a:t>
            </a:r>
            <a:r>
              <a:rPr lang="en-US" sz="1200" i="1" kern="1200" dirty="0" smtClean="0">
                <a:solidFill>
                  <a:schemeClr val="tx1"/>
                </a:solidFill>
                <a:effectLst/>
                <a:latin typeface="+mn-lt"/>
                <a:ea typeface="+mn-ea"/>
                <a:cs typeface="+mn-cs"/>
              </a:rPr>
              <a:t>humanistic</a:t>
            </a:r>
            <a:r>
              <a:rPr lang="en-US" sz="1200" kern="1200" dirty="0" smtClean="0">
                <a:solidFill>
                  <a:schemeClr val="tx1"/>
                </a:solidFill>
                <a:effectLst/>
                <a:latin typeface="+mn-lt"/>
                <a:ea typeface="+mn-ea"/>
                <a:cs typeface="+mn-cs"/>
              </a:rPr>
              <a:t> and </a:t>
            </a:r>
            <a:r>
              <a:rPr lang="en-US" sz="1200" i="1" kern="1200" dirty="0" smtClean="0">
                <a:solidFill>
                  <a:schemeClr val="tx1"/>
                </a:solidFill>
                <a:effectLst/>
                <a:latin typeface="+mn-lt"/>
                <a:ea typeface="+mn-ea"/>
                <a:cs typeface="+mn-cs"/>
              </a:rPr>
              <a:t>experiential</a:t>
            </a:r>
            <a:r>
              <a:rPr lang="en-US" sz="1200" kern="1200" dirty="0" smtClean="0">
                <a:solidFill>
                  <a:schemeClr val="tx1"/>
                </a:solidFill>
                <a:effectLst/>
                <a:latin typeface="+mn-lt"/>
                <a:ea typeface="+mn-ea"/>
                <a:cs typeface="+mn-cs"/>
              </a:rPr>
              <a:t> progress, where a good life is defined as a meaningful life, focused on personally meaningful relationships and doing personally meaningful activities in work and play </a:t>
            </a:r>
          </a:p>
          <a:p>
            <a:r>
              <a:rPr lang="en-US" sz="1200" kern="1200" dirty="0" smtClean="0">
                <a:solidFill>
                  <a:schemeClr val="tx1"/>
                </a:solidFill>
                <a:effectLst/>
                <a:latin typeface="+mn-lt"/>
                <a:ea typeface="+mn-ea"/>
                <a:cs typeface="+mn-cs"/>
              </a:rPr>
              <a:t>	• In contrast to the story of upward mobility, the story of personal growth features the transformation of the person—the person’s characteristics, interest, abilities, etc.</a:t>
            </a:r>
          </a:p>
          <a:p>
            <a:r>
              <a:rPr lang="en-US" sz="1200" kern="1200" dirty="0" smtClean="0">
                <a:solidFill>
                  <a:schemeClr val="tx1"/>
                </a:solidFill>
                <a:effectLst/>
                <a:latin typeface="+mn-lt"/>
                <a:ea typeface="+mn-ea"/>
                <a:cs typeface="+mn-cs"/>
              </a:rPr>
              <a:t>		• Concerns of increases in social status and material wealth are of secondary concern</a:t>
            </a:r>
          </a:p>
          <a:p>
            <a:r>
              <a:rPr lang="en-US" sz="1200" kern="1200" dirty="0" smtClean="0">
                <a:solidFill>
                  <a:schemeClr val="tx1"/>
                </a:solidFill>
                <a:effectLst/>
                <a:latin typeface="+mn-lt"/>
                <a:ea typeface="+mn-ea"/>
                <a:cs typeface="+mn-cs"/>
              </a:rPr>
              <a:t>	• [Click] We see the story of personal growth idealized in the popular </a:t>
            </a:r>
            <a:r>
              <a:rPr lang="en-US" sz="1200" i="1" kern="1200" dirty="0" smtClean="0">
                <a:solidFill>
                  <a:schemeClr val="tx1"/>
                </a:solidFill>
                <a:effectLst/>
                <a:latin typeface="+mn-lt"/>
                <a:ea typeface="+mn-ea"/>
                <a:cs typeface="+mn-cs"/>
              </a:rPr>
              <a:t>bildungsroman</a:t>
            </a:r>
            <a:r>
              <a:rPr lang="en-US" sz="1200" kern="1200" dirty="0" smtClean="0">
                <a:solidFill>
                  <a:schemeClr val="tx1"/>
                </a:solidFill>
                <a:effectLst/>
                <a:latin typeface="+mn-lt"/>
                <a:ea typeface="+mn-ea"/>
                <a:cs typeface="+mn-cs"/>
              </a:rPr>
              <a:t> genre of literature and film. The bildungsroman is a story of character development and personal growth</a:t>
            </a:r>
          </a:p>
          <a:p>
            <a:r>
              <a:rPr lang="en-US" sz="1200" kern="1200" dirty="0" smtClean="0">
                <a:solidFill>
                  <a:schemeClr val="tx1"/>
                </a:solidFill>
                <a:effectLst/>
                <a:latin typeface="+mn-lt"/>
                <a:ea typeface="+mn-ea"/>
                <a:cs typeface="+mn-cs"/>
              </a:rPr>
              <a:t>		• Literature professor Thomas Jeffers describes the bildungsroman as focusing “on an individual’s development, each stage having its own specific value and serving as ‘the ground for a higher stage,’ an upward and onward vision of human growth.” (2005, p. 49)</a:t>
            </a:r>
          </a:p>
          <a:p>
            <a:r>
              <a:rPr lang="en-US" sz="1200" kern="1200" dirty="0" smtClean="0">
                <a:solidFill>
                  <a:schemeClr val="tx1"/>
                </a:solidFill>
                <a:effectLst/>
                <a:latin typeface="+mn-lt"/>
                <a:ea typeface="+mn-ea"/>
                <a:cs typeface="+mn-cs"/>
              </a:rPr>
              <a:t>		• The general plot goes like this: The youth on the cusp of adulthood feels called to express and pursue personal values that are at odds with a life of keeping up with appearances and upward mobility</a:t>
            </a:r>
          </a:p>
          <a:p>
            <a:r>
              <a:rPr lang="en-US" sz="1200" kern="1200" dirty="0" smtClean="0">
                <a:solidFill>
                  <a:schemeClr val="tx1"/>
                </a:solidFill>
                <a:effectLst/>
                <a:latin typeface="+mn-lt"/>
                <a:ea typeface="+mn-ea"/>
                <a:cs typeface="+mn-cs"/>
              </a:rPr>
              <a:t>		• The general storyline is one of self-exploration, self-discovery, self-invention, and self-actualization, all set against the conventions of society</a:t>
            </a:r>
          </a:p>
          <a:p>
            <a:r>
              <a:rPr lang="en-US" sz="1200" kern="1200" dirty="0" smtClean="0">
                <a:solidFill>
                  <a:schemeClr val="tx1"/>
                </a:solidFill>
                <a:effectLst/>
                <a:latin typeface="+mn-lt"/>
                <a:ea typeface="+mn-ea"/>
                <a:cs typeface="+mn-cs"/>
              </a:rPr>
              <a:t>			• It might involve a life of the mind, a quest for wisdom</a:t>
            </a:r>
          </a:p>
          <a:p>
            <a:r>
              <a:rPr lang="en-US" sz="1200" kern="1200" dirty="0" smtClean="0">
                <a:solidFill>
                  <a:schemeClr val="tx1"/>
                </a:solidFill>
                <a:effectLst/>
                <a:latin typeface="+mn-lt"/>
                <a:ea typeface="+mn-ea"/>
                <a:cs typeface="+mn-cs"/>
              </a:rPr>
              <a:t>			• Or perhaps the artistic path, as with Joyce’s Stephen </a:t>
            </a:r>
            <a:r>
              <a:rPr lang="en-US" sz="1200" kern="1200" dirty="0" err="1" smtClean="0">
                <a:solidFill>
                  <a:schemeClr val="tx1"/>
                </a:solidFill>
                <a:effectLst/>
                <a:latin typeface="+mn-lt"/>
                <a:ea typeface="+mn-ea"/>
                <a:cs typeface="+mn-cs"/>
              </a:rPr>
              <a:t>Dedalus</a:t>
            </a:r>
            <a:r>
              <a:rPr lang="en-US" sz="1200" kern="1200" dirty="0" smtClean="0">
                <a:solidFill>
                  <a:schemeClr val="tx1"/>
                </a:solidFill>
                <a:effectLst/>
                <a:latin typeface="+mn-lt"/>
                <a:ea typeface="+mn-ea"/>
                <a:cs typeface="+mn-cs"/>
              </a:rPr>
              <a:t>, or some kind of spiritual development</a:t>
            </a:r>
          </a:p>
          <a:p>
            <a:r>
              <a:rPr lang="en-US" sz="1200" kern="1200" dirty="0" smtClean="0">
                <a:solidFill>
                  <a:schemeClr val="tx1"/>
                </a:solidFill>
                <a:effectLst/>
                <a:latin typeface="+mn-lt"/>
                <a:ea typeface="+mn-ea"/>
                <a:cs typeface="+mn-cs"/>
              </a:rPr>
              <a:t>			• It might be a life of the heart, toward meaningful relationship, family, contributing to society</a:t>
            </a:r>
          </a:p>
          <a:p>
            <a:r>
              <a:rPr lang="en-US" sz="1200" kern="1200" dirty="0" smtClean="0">
                <a:solidFill>
                  <a:schemeClr val="tx1"/>
                </a:solidFill>
                <a:effectLst/>
                <a:latin typeface="+mn-lt"/>
                <a:ea typeface="+mn-ea"/>
                <a:cs typeface="+mn-cs"/>
              </a:rPr>
              <a:t>			• It might be life struggling with the cultural and political and racial and ethnic margins of society</a:t>
            </a:r>
          </a:p>
          <a:p>
            <a:r>
              <a:rPr lang="en-US" sz="1200" kern="1200" dirty="0" smtClean="0">
                <a:solidFill>
                  <a:schemeClr val="tx1"/>
                </a:solidFill>
                <a:effectLst/>
                <a:latin typeface="+mn-lt"/>
                <a:ea typeface="+mn-ea"/>
                <a:cs typeface="+mn-cs"/>
              </a:rPr>
              <a:t>			• We see examples of all these on the screen here</a:t>
            </a:r>
          </a:p>
          <a:p>
            <a:r>
              <a:rPr lang="en-US" sz="1200" strike="sngStrike" kern="1200" dirty="0" smtClean="0">
                <a:solidFill>
                  <a:schemeClr val="tx1"/>
                </a:solidFill>
                <a:effectLst/>
                <a:latin typeface="+mn-lt"/>
                <a:ea typeface="+mn-ea"/>
                <a:cs typeface="+mn-cs"/>
              </a:rPr>
              <a:t>		• There are so many examples of bildungsroman, especially in popular film, because people </a:t>
            </a:r>
            <a:r>
              <a:rPr lang="en-US" sz="1200" i="1" strike="sngStrike" kern="1200" dirty="0" smtClean="0">
                <a:solidFill>
                  <a:schemeClr val="tx1"/>
                </a:solidFill>
                <a:effectLst/>
                <a:latin typeface="+mn-lt"/>
                <a:ea typeface="+mn-ea"/>
                <a:cs typeface="+mn-cs"/>
              </a:rPr>
              <a:t>love the idea of personal growth</a:t>
            </a:r>
            <a:endParaRPr lang="en-US" sz="1200" kern="1200" dirty="0" smtClean="0">
              <a:solidFill>
                <a:schemeClr val="tx1"/>
              </a:solidFill>
              <a:effectLst/>
              <a:latin typeface="+mn-lt"/>
              <a:ea typeface="+mn-ea"/>
              <a:cs typeface="+mn-cs"/>
            </a:endParaRPr>
          </a:p>
          <a:p>
            <a:r>
              <a:rPr lang="en-US" sz="1200" strike="sngStrike" kern="1200" dirty="0" smtClean="0">
                <a:solidFill>
                  <a:schemeClr val="tx1"/>
                </a:solidFill>
                <a:effectLst/>
                <a:latin typeface="+mn-lt"/>
                <a:ea typeface="+mn-ea"/>
                <a:cs typeface="+mn-cs"/>
              </a:rPr>
              <a:t>			• As mentioned earlier, the idea of progress runs deep in Western culture</a:t>
            </a:r>
            <a:endParaRPr lang="en-US" sz="1200" kern="1200" dirty="0" smtClean="0">
              <a:solidFill>
                <a:schemeClr val="tx1"/>
              </a:solidFill>
              <a:effectLst/>
              <a:latin typeface="+mn-lt"/>
              <a:ea typeface="+mn-ea"/>
              <a:cs typeface="+mn-cs"/>
            </a:endParaRPr>
          </a:p>
          <a:p>
            <a:r>
              <a:rPr lang="en-US" sz="1200" strike="sngStrike" kern="1200" dirty="0" smtClean="0">
                <a:solidFill>
                  <a:schemeClr val="tx1"/>
                </a:solidFill>
                <a:effectLst/>
                <a:latin typeface="+mn-lt"/>
                <a:ea typeface="+mn-ea"/>
                <a:cs typeface="+mn-cs"/>
              </a:rPr>
              <a:t>			• In the U.S., self-help books represent up to 60% of non-fiction best-selling books</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4C2BDAE-707E-C543-9AD7-3F029D42D374}" type="slidenum">
              <a:rPr lang="en-US" smtClean="0"/>
              <a:pPr/>
              <a:t>9</a:t>
            </a:fld>
            <a:endParaRPr lang="en-US"/>
          </a:p>
        </p:txBody>
      </p:sp>
    </p:spTree>
    <p:extLst>
      <p:ext uri="{BB962C8B-B14F-4D97-AF65-F5344CB8AC3E}">
        <p14:creationId xmlns:p14="http://schemas.microsoft.com/office/powerpoint/2010/main" val="3446454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t>
            </a:r>
            <a:r>
              <a:rPr lang="en-US" baseline="0" dirty="0" smtClean="0"/>
              <a:t> Cultural master narratives require relatively ideal circumstances of leisure and luck, even if not to the degree of Aristotle</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Safety concerns: An ethic of security (Narvaez, in press)</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What does eudaimonic growth sounds like in narratives of non-idealized contexts?</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6221F88E-EA03-4543-B394-1DF836BC23B7}" type="slidenum">
              <a:rPr lang="en-US" smtClean="0"/>
              <a:t>10</a:t>
            </a:fld>
            <a:endParaRPr lang="en-US"/>
          </a:p>
        </p:txBody>
      </p:sp>
    </p:spTree>
    <p:extLst>
      <p:ext uri="{BB962C8B-B14F-4D97-AF65-F5344CB8AC3E}">
        <p14:creationId xmlns:p14="http://schemas.microsoft.com/office/powerpoint/2010/main" val="1844714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Family</a:t>
            </a:r>
            <a:r>
              <a:rPr lang="en-US" baseline="0" dirty="0" smtClean="0"/>
              <a:t> master narratives have not been studied in the specific context of character development</a:t>
            </a:r>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11</a:t>
            </a:fld>
            <a:endParaRPr lang="en-US"/>
          </a:p>
        </p:txBody>
      </p:sp>
    </p:spTree>
    <p:extLst>
      <p:ext uri="{BB962C8B-B14F-4D97-AF65-F5344CB8AC3E}">
        <p14:creationId xmlns:p14="http://schemas.microsoft.com/office/powerpoint/2010/main" val="574721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 </a:t>
            </a:r>
            <a:r>
              <a:rPr lang="en-US" sz="1200" dirty="0" err="1" smtClean="0"/>
              <a:t>Eudaimoinc</a:t>
            </a:r>
            <a:r>
              <a:rPr lang="en-US" sz="1200" baseline="0" dirty="0" smtClean="0"/>
              <a:t> growth, or character development</a:t>
            </a:r>
          </a:p>
          <a:p>
            <a:pPr marL="0" marR="0" lvl="1" indent="0" algn="l" defTabSz="457200" rtl="0" eaLnBrk="1" fontAlgn="auto" latinLnBrk="0" hangingPunct="1">
              <a:lnSpc>
                <a:spcPct val="100000"/>
              </a:lnSpc>
              <a:spcBef>
                <a:spcPts val="0"/>
              </a:spcBef>
              <a:spcAft>
                <a:spcPts val="0"/>
              </a:spcAft>
              <a:buClrTx/>
              <a:buSzTx/>
              <a:buFontTx/>
              <a:buNone/>
              <a:tabLst/>
              <a:defRPr/>
            </a:pPr>
            <a:r>
              <a:rPr lang="en-US" sz="2600" dirty="0" smtClean="0"/>
              <a:t>• Specific</a:t>
            </a:r>
            <a:r>
              <a:rPr lang="en-US" sz="2600" baseline="0" dirty="0" smtClean="0"/>
              <a:t> paths, including c</a:t>
            </a:r>
            <a:r>
              <a:rPr lang="en-US" sz="2600" dirty="0" smtClean="0"/>
              <a:t>oherence/integration varies by virtue themes &amp; age</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 Coherence…: But different kinds of narrative coherence for different paths of eudaimonic growth. Structural</a:t>
            </a:r>
            <a:r>
              <a:rPr lang="en-US" sz="1200" baseline="0" dirty="0" smtClean="0"/>
              <a:t> complexity and wisdom. Social integration and love. But not crossover, so focusing on reflective wisdom might not breed social cohesion, and focusing on communal themes might not breed reflective wisdom.</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 Discordance x growth…: wisdom, particularly as perspective-taking</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 Age: generative concern breeds well-being in midlife, but not in youth.</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13</a:t>
            </a:fld>
            <a:endParaRPr lang="en-US"/>
          </a:p>
        </p:txBody>
      </p:sp>
    </p:spTree>
    <p:extLst>
      <p:ext uri="{BB962C8B-B14F-4D97-AF65-F5344CB8AC3E}">
        <p14:creationId xmlns:p14="http://schemas.microsoft.com/office/powerpoint/2010/main" val="35702911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Interviews conducted by P.I.s and</a:t>
            </a:r>
            <a:r>
              <a:rPr lang="en-US" baseline="0" dirty="0" smtClean="0"/>
              <a:t> trained students</a:t>
            </a:r>
          </a:p>
          <a:p>
            <a:r>
              <a:rPr lang="en-US" baseline="0" dirty="0" smtClean="0"/>
              <a:t>• Key life memories, like key life decisions</a:t>
            </a:r>
          </a:p>
          <a:p>
            <a:r>
              <a:rPr lang="en-US" baseline="0" dirty="0" smtClean="0"/>
              <a:t>• Virtue conflicts: internally, interpersonally, and within social </a:t>
            </a:r>
            <a:r>
              <a:rPr lang="en-US" baseline="0" dirty="0" err="1" smtClean="0"/>
              <a:t>insttitutions</a:t>
            </a:r>
            <a:endParaRPr lang="en-US" baseline="0" dirty="0" smtClean="0"/>
          </a:p>
          <a:p>
            <a:r>
              <a:rPr lang="en-US" baseline="0" dirty="0" smtClean="0"/>
              <a:t>• Virtue projects: Wolf (2008)</a:t>
            </a:r>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14</a:t>
            </a:fld>
            <a:endParaRPr lang="en-US"/>
          </a:p>
        </p:txBody>
      </p:sp>
    </p:spTree>
    <p:extLst>
      <p:ext uri="{BB962C8B-B14F-4D97-AF65-F5344CB8AC3E}">
        <p14:creationId xmlns:p14="http://schemas.microsoft.com/office/powerpoint/2010/main" val="3680650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 Bridging…: I tend to have my eyes on the stratosphere, at the heights of eudaimonic growth.</a:t>
            </a:r>
            <a:r>
              <a:rPr lang="en-US" baseline="0" dirty="0" smtClean="0"/>
              <a:t> Peggy has her eudaimonic eyes in the dirt, on the ground on which eudaimonia could possibly stands. We’re looking for a model that blends earth and sky.</a:t>
            </a:r>
          </a:p>
          <a:p>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19</a:t>
            </a:fld>
            <a:endParaRPr lang="en-US"/>
          </a:p>
        </p:txBody>
      </p:sp>
    </p:spTree>
    <p:extLst>
      <p:ext uri="{BB962C8B-B14F-4D97-AF65-F5344CB8AC3E}">
        <p14:creationId xmlns:p14="http://schemas.microsoft.com/office/powerpoint/2010/main" val="4198608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Lots of experience analyzing</a:t>
            </a:r>
            <a:r>
              <a:rPr lang="en-US" baseline="0" dirty="0" smtClean="0"/>
              <a:t> narratives and the varied perspectives that different people bring to them.</a:t>
            </a:r>
          </a:p>
          <a:p>
            <a:pPr marL="0" marR="0" lvl="1" indent="0" algn="l" defTabSz="457200" rtl="0" eaLnBrk="1" fontAlgn="auto" latinLnBrk="0" hangingPunct="1">
              <a:lnSpc>
                <a:spcPct val="100000"/>
              </a:lnSpc>
              <a:spcBef>
                <a:spcPts val="0"/>
              </a:spcBef>
              <a:spcAft>
                <a:spcPts val="0"/>
              </a:spcAft>
              <a:buClrTx/>
              <a:buSzTx/>
              <a:buFontTx/>
              <a:buNone/>
              <a:tabLst/>
              <a:defRPr/>
            </a:pPr>
            <a:r>
              <a:rPr lang="en-US" baseline="0" smtClean="0"/>
              <a:t>• Method: </a:t>
            </a:r>
            <a:r>
              <a:rPr lang="en-US" sz="2400" smtClean="0"/>
              <a:t>Team meetings: profs; profs &amp; students; students</a:t>
            </a:r>
            <a:endParaRPr lang="en-US" baseline="0" dirty="0" smtClean="0"/>
          </a:p>
          <a:p>
            <a:r>
              <a:rPr lang="en-US" baseline="0" dirty="0" smtClean="0"/>
              <a:t>• Results:</a:t>
            </a:r>
          </a:p>
          <a:p>
            <a:pPr lvl="1"/>
            <a:r>
              <a:rPr lang="en-US" sz="2400" dirty="0" smtClean="0"/>
              <a:t>Data can sharpen normative questions</a:t>
            </a:r>
          </a:p>
          <a:p>
            <a:pPr lvl="1"/>
            <a:r>
              <a:rPr lang="en-US" sz="2400" dirty="0" smtClean="0"/>
              <a:t>Normative questions can sharpen scientific questions</a:t>
            </a:r>
          </a:p>
          <a:p>
            <a:endParaRPr lang="en-US" dirty="0"/>
          </a:p>
        </p:txBody>
      </p:sp>
      <p:sp>
        <p:nvSpPr>
          <p:cNvPr id="4" name="Slide Number Placeholder 3"/>
          <p:cNvSpPr>
            <a:spLocks noGrp="1"/>
          </p:cNvSpPr>
          <p:nvPr>
            <p:ph type="sldNum" sz="quarter" idx="10"/>
          </p:nvPr>
        </p:nvSpPr>
        <p:spPr/>
        <p:txBody>
          <a:bodyPr/>
          <a:lstStyle/>
          <a:p>
            <a:fld id="{6221F88E-EA03-4543-B394-1DF836BC23B7}" type="slidenum">
              <a:rPr lang="en-US" smtClean="0"/>
              <a:t>20</a:t>
            </a:fld>
            <a:endParaRPr lang="en-US"/>
          </a:p>
        </p:txBody>
      </p:sp>
    </p:spTree>
    <p:extLst>
      <p:ext uri="{BB962C8B-B14F-4D97-AF65-F5344CB8AC3E}">
        <p14:creationId xmlns:p14="http://schemas.microsoft.com/office/powerpoint/2010/main" val="2470448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65248"/>
            <a:ext cx="7772400" cy="978408"/>
          </a:xfrm>
        </p:spPr>
        <p:txBody>
          <a:bodyPr vert="horz" lIns="91440" tIns="45720" rIns="91440" bIns="45720" rtlCol="0" anchor="b" anchorCtr="0">
            <a:noAutofit/>
          </a:bodyPr>
          <a:lstStyle>
            <a:lvl1pPr algn="ctr" defTabSz="914400" rtl="0" eaLnBrk="1" latinLnBrk="0" hangingPunct="1">
              <a:spcBef>
                <a:spcPct val="0"/>
              </a:spcBef>
              <a:buNone/>
              <a:defRPr sz="540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a:lstStyle>
          <a:p>
            <a:r>
              <a:rPr lang="en-US" smtClean="0"/>
              <a:t>Click to edit Master title style</a:t>
            </a:r>
            <a:endParaRPr dirty="0"/>
          </a:p>
        </p:txBody>
      </p:sp>
      <p:sp>
        <p:nvSpPr>
          <p:cNvPr id="3" name="Subtitle 2"/>
          <p:cNvSpPr>
            <a:spLocks noGrp="1"/>
          </p:cNvSpPr>
          <p:nvPr>
            <p:ph type="subTitle" idx="1"/>
          </p:nvPr>
        </p:nvSpPr>
        <p:spPr>
          <a:xfrm>
            <a:off x="685800" y="3352800"/>
            <a:ext cx="7772400" cy="877824"/>
          </a:xfrm>
        </p:spPr>
        <p:txBody>
          <a:bodyPr vert="horz" lIns="91440" tIns="45720" rIns="91440" bIns="45720" rtlCol="0">
            <a:normAutofit/>
          </a:bodyPr>
          <a:lstStyle>
            <a:lvl1pPr marL="0" indent="0" algn="ctr" defTabSz="914400" rtl="0" eaLnBrk="1" latinLnBrk="0" hangingPunct="1">
              <a:spcBef>
                <a:spcPts val="300"/>
              </a:spcBef>
              <a:buFontTx/>
              <a:buNone/>
              <a:defRPr sz="2000" kern="1200">
                <a:solidFill>
                  <a:schemeClr val="tx1">
                    <a:tint val="75000"/>
                  </a:schemeClr>
                </a:solidFill>
                <a:effectLst>
                  <a:outerShdw blurRad="50800" dist="50800" dir="5400000" sx="101000" sy="101000" algn="t"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46302664-717F-A847-BBA8-2A854E4A6DE8}" type="datetimeFigureOut">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a:xfrm>
            <a:off x="685800" y="1869141"/>
            <a:ext cx="7770813" cy="4257022"/>
          </a:xfrm>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46302664-717F-A847-BBA8-2A854E4A6DE8}" type="datetimeFigureOut">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67200"/>
            <a:ext cx="7772400" cy="977153"/>
          </a:xfrm>
        </p:spPr>
        <p:txBody>
          <a:bodyPr anchor="b" anchorCtr="0">
            <a:noAutofit/>
          </a:bodyPr>
          <a:lstStyle>
            <a:lvl1pPr>
              <a:defRPr sz="5400"/>
            </a:lvl1pPr>
          </a:lstStyle>
          <a:p>
            <a:r>
              <a:rPr lang="en-US" smtClean="0"/>
              <a:t>Click to edit Master title style</a:t>
            </a:r>
            <a:endParaRPr/>
          </a:p>
        </p:txBody>
      </p:sp>
      <p:sp>
        <p:nvSpPr>
          <p:cNvPr id="3" name="Subtitle 2"/>
          <p:cNvSpPr>
            <a:spLocks noGrp="1"/>
          </p:cNvSpPr>
          <p:nvPr>
            <p:ph type="subTitle" idx="1"/>
          </p:nvPr>
        </p:nvSpPr>
        <p:spPr>
          <a:xfrm>
            <a:off x="685799" y="5257800"/>
            <a:ext cx="7770813" cy="874058"/>
          </a:xfrm>
        </p:spPr>
        <p:txBody>
          <a:bodyPr>
            <a:normAutofit/>
          </a:bodyPr>
          <a:lstStyle>
            <a:lvl1pPr marL="0" indent="0" algn="ctr">
              <a:spcBef>
                <a:spcPts val="300"/>
              </a:spcBef>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46302664-717F-A847-BBA8-2A854E4A6DE8}" type="datetimeFigureOut">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A14B7E-B2B1-3741-8A89-F84EFED37A85}" type="slidenum">
              <a:rPr lang="en-US" smtClean="0"/>
              <a:t>‹#›</a:t>
            </a:fld>
            <a:endParaRPr lang="en-US"/>
          </a:p>
        </p:txBody>
      </p:sp>
      <p:sp>
        <p:nvSpPr>
          <p:cNvPr id="8" name="Picture Placeholder 7"/>
          <p:cNvSpPr>
            <a:spLocks noGrp="1"/>
          </p:cNvSpPr>
          <p:nvPr>
            <p:ph type="pic" sz="quarter" idx="13"/>
          </p:nvPr>
        </p:nvSpPr>
        <p:spPr>
          <a:xfrm rot="21540000">
            <a:off x="2056196" y="424650"/>
            <a:ext cx="5031609" cy="337580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a:lstStyle>
            <a:lvl1pPr>
              <a:buFont typeface="Arial" pitchFamily="34" charset="0"/>
              <a:buNone/>
              <a:defRPr/>
            </a:lvl1pPr>
          </a:lstStyle>
          <a:p>
            <a:r>
              <a:rPr lang="en-US"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990600"/>
            <a:ext cx="7770813" cy="1743075"/>
          </a:xfrm>
        </p:spPr>
        <p:txBody>
          <a:bodyPr vert="horz" lIns="91440" tIns="45720" rIns="91440" bIns="45720" rtlCol="0" anchor="b" anchorCtr="0">
            <a:noAutofit/>
          </a:bodyPr>
          <a:lstStyle>
            <a:lvl1pPr algn="ctr" defTabSz="914400" rtl="0" eaLnBrk="1" latinLnBrk="0" hangingPunct="1">
              <a:spcBef>
                <a:spcPct val="0"/>
              </a:spcBef>
              <a:buNone/>
              <a:defRPr sz="540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685800" y="2756647"/>
            <a:ext cx="7770813" cy="1281953"/>
          </a:xfrm>
        </p:spPr>
        <p:txBody>
          <a:bodyPr vert="horz" lIns="91440" tIns="45720" rIns="91440" bIns="45720" rtlCol="0">
            <a:normAutofit/>
          </a:bodyPr>
          <a:lstStyle>
            <a:lvl1pPr marL="0" indent="0" algn="ctr" defTabSz="914400" rtl="0" eaLnBrk="1" latinLnBrk="0" hangingPunct="1">
              <a:spcBef>
                <a:spcPts val="300"/>
              </a:spcBef>
              <a:buFontTx/>
              <a:buNone/>
              <a:defRPr sz="2000" kern="1200">
                <a:solidFill>
                  <a:schemeClr val="tx1">
                    <a:tint val="75000"/>
                  </a:schemeClr>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302664-717F-A847-BBA8-2A854E4A6DE8}" type="datetimeFigureOut">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21023"/>
            <a:ext cx="7770813" cy="1429871"/>
          </a:xfrm>
        </p:spPr>
        <p:txBody>
          <a:bodyPr/>
          <a:lstStyle/>
          <a:p>
            <a:r>
              <a:rPr lang="en-US" smtClean="0"/>
              <a:t>Click to edit Master title style</a:t>
            </a:r>
            <a:endParaRPr/>
          </a:p>
        </p:txBody>
      </p:sp>
      <p:sp>
        <p:nvSpPr>
          <p:cNvPr id="3" name="Content Placeholder 2"/>
          <p:cNvSpPr>
            <a:spLocks noGrp="1"/>
          </p:cNvSpPr>
          <p:nvPr>
            <p:ph sz="half" idx="1"/>
          </p:nvPr>
        </p:nvSpPr>
        <p:spPr>
          <a:xfrm>
            <a:off x="685800" y="1760538"/>
            <a:ext cx="3611880" cy="4365625"/>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marL="2398713" indent="-336550">
              <a:defRPr sz="1800"/>
            </a:lvl8pPr>
            <a:lvl9pPr marL="2398713" indent="-336550">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844733" y="1760538"/>
            <a:ext cx="3611880" cy="4365625"/>
          </a:xfrm>
        </p:spPr>
        <p:txBody>
          <a:bodyPr>
            <a:normAutofit/>
          </a:bodyPr>
          <a:lstStyle>
            <a:lvl1pPr>
              <a:defRPr sz="2200"/>
            </a:lvl1pPr>
            <a:lvl2pPr>
              <a:defRPr sz="2000"/>
            </a:lvl2pPr>
            <a:lvl3pPr>
              <a:defRPr sz="2000"/>
            </a:lvl3pPr>
            <a:lvl4pPr>
              <a:defRPr sz="2000"/>
            </a:lvl4pPr>
            <a:lvl5pPr>
              <a:defRPr sz="2000"/>
            </a:lvl5pPr>
            <a:lvl6pPr>
              <a:defRPr sz="1800"/>
            </a:lvl6pPr>
            <a:lvl7pPr>
              <a:defRPr sz="1800"/>
            </a:lvl7pPr>
            <a:lvl8pPr marL="2398713" indent="-336550">
              <a:defRPr sz="1800"/>
            </a:lvl8pPr>
            <a:lvl9pPr marL="2398713" indent="-336550">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46302664-717F-A847-BBA8-2A854E4A6DE8}" type="datetimeFigureOut">
              <a:rPr lang="en-US" smtClean="0"/>
              <a:t>3/14/2015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5800" y="121023"/>
            <a:ext cx="7770813" cy="1429871"/>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685800" y="1550895"/>
            <a:ext cx="3611880" cy="614082"/>
          </a:xfrm>
        </p:spPr>
        <p:txBody>
          <a:bodyPr anchor="b"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2438400"/>
            <a:ext cx="3611880" cy="36877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marL="2398713" indent="-336550">
              <a:defRPr sz="1600"/>
            </a:lvl8pPr>
            <a:lvl9pPr marL="2398713" indent="-336550">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845526" y="1550895"/>
            <a:ext cx="3611880" cy="614082"/>
          </a:xfrm>
        </p:spPr>
        <p:txBody>
          <a:bodyPr anchor="b"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45526" y="2438400"/>
            <a:ext cx="3611880" cy="36877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marL="2398713" indent="-336550">
              <a:defRPr sz="1600"/>
            </a:lvl8pPr>
            <a:lvl9pPr marL="2398713" indent="-336550">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46302664-717F-A847-BBA8-2A854E4A6DE8}" type="datetimeFigureOut">
              <a:rPr lang="en-US" smtClean="0"/>
              <a:t>3/14/2015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A14B7E-B2B1-3741-8A89-F84EFED37A85}" type="slidenum">
              <a:rPr lang="en-US" smtClean="0"/>
              <a:t>‹#›</a:t>
            </a:fld>
            <a:endParaRPr lang="en-US"/>
          </a:p>
        </p:txBody>
      </p:sp>
      <p:cxnSp>
        <p:nvCxnSpPr>
          <p:cNvPr id="11" name="Straight Connector 10"/>
          <p:cNvCxnSpPr/>
          <p:nvPr/>
        </p:nvCxnSpPr>
        <p:spPr>
          <a:xfrm>
            <a:off x="786205" y="2191871"/>
            <a:ext cx="3429000" cy="1588"/>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936966" y="2191871"/>
            <a:ext cx="3429000" cy="1588"/>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46302664-717F-A847-BBA8-2A854E4A6DE8}" type="datetimeFigureOut">
              <a:rPr lang="en-US" smtClean="0"/>
              <a:t>3/14/2015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302664-717F-A847-BBA8-2A854E4A6DE8}" type="datetimeFigureOut">
              <a:rPr lang="en-US" smtClean="0"/>
              <a:t>3/14/2015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8905" y="971550"/>
            <a:ext cx="3657600" cy="1162050"/>
          </a:xfrm>
        </p:spPr>
        <p:txBody>
          <a:bodyPr anchor="b">
            <a:noAutofit/>
          </a:bodyPr>
          <a:lstStyle>
            <a:lvl1pPr algn="l">
              <a:defRPr sz="3600" b="0"/>
            </a:lvl1pPr>
          </a:lstStyle>
          <a:p>
            <a:r>
              <a:rPr lang="en-US" smtClean="0"/>
              <a:t>Click to edit Master title style</a:t>
            </a:r>
            <a:endParaRPr/>
          </a:p>
        </p:txBody>
      </p:sp>
      <p:sp>
        <p:nvSpPr>
          <p:cNvPr id="3" name="Content Placeholder 2"/>
          <p:cNvSpPr>
            <a:spLocks noGrp="1"/>
          </p:cNvSpPr>
          <p:nvPr>
            <p:ph idx="1"/>
          </p:nvPr>
        </p:nvSpPr>
        <p:spPr>
          <a:xfrm>
            <a:off x="4800600" y="457200"/>
            <a:ext cx="3657600" cy="56689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marL="2398713" indent="-336550">
              <a:defRPr sz="1800"/>
            </a:lvl8pPr>
            <a:lvl9pPr marL="2398713" indent="-336550">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658905" y="2133601"/>
            <a:ext cx="3657600" cy="3581400"/>
          </a:xfrm>
        </p:spPr>
        <p:txBody>
          <a:bodyPr>
            <a:normAutofit/>
          </a:bodyPr>
          <a:lstStyle>
            <a:lvl1pPr marL="0" indent="0">
              <a:spcBef>
                <a:spcPts val="10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302664-717F-A847-BBA8-2A854E4A6DE8}" type="datetimeFigureOut">
              <a:rPr lang="en-US" smtClean="0"/>
              <a:t>3/14/2015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05082" y="969264"/>
            <a:ext cx="3657600" cy="1161288"/>
          </a:xfrm>
        </p:spPr>
        <p:txBody>
          <a:bodyPr anchor="b">
            <a:noAutofit/>
          </a:bodyPr>
          <a:lstStyle>
            <a:lvl1pPr algn="l">
              <a:defRPr sz="3600" b="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663388" y="510988"/>
            <a:ext cx="3657600" cy="5553636"/>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799853" y="2130552"/>
            <a:ext cx="3657600" cy="3584448"/>
          </a:xfrm>
        </p:spPr>
        <p:txBody>
          <a:bodyPr vert="horz" lIns="91440" tIns="45720" rIns="91440" bIns="45720" rtlCol="0">
            <a:normAutofit/>
          </a:bodyPr>
          <a:lstStyle>
            <a:lvl1pPr marL="0" indent="0">
              <a:spcBef>
                <a:spcPts val="1000"/>
              </a:spcBef>
              <a:buNone/>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FontTx/>
              <a:buNone/>
            </a:pPr>
            <a:r>
              <a:rPr lang="en-US" smtClean="0"/>
              <a:t>Click to edit Master text styles</a:t>
            </a:r>
          </a:p>
        </p:txBody>
      </p:sp>
      <p:sp>
        <p:nvSpPr>
          <p:cNvPr id="5" name="Date Placeholder 4"/>
          <p:cNvSpPr>
            <a:spLocks noGrp="1"/>
          </p:cNvSpPr>
          <p:nvPr>
            <p:ph type="dt" sz="half" idx="10"/>
          </p:nvPr>
        </p:nvSpPr>
        <p:spPr/>
        <p:txBody>
          <a:bodyPr/>
          <a:lstStyle/>
          <a:p>
            <a:fld id="{46302664-717F-A847-BBA8-2A854E4A6DE8}" type="datetimeFigureOut">
              <a:rPr lang="en-US" smtClean="0"/>
              <a:t>3/14/2015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51376"/>
            <a:ext cx="7776882" cy="1014984"/>
          </a:xfrm>
        </p:spPr>
        <p:txBody>
          <a:bodyPr anchor="b">
            <a:noAutofit/>
          </a:bodyPr>
          <a:lstStyle>
            <a:lvl1pPr algn="ctr">
              <a:defRPr sz="3600" b="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1828800" y="457199"/>
            <a:ext cx="5486400" cy="3644153"/>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680571" y="5181599"/>
            <a:ext cx="7776882" cy="950259"/>
          </a:xfrm>
        </p:spPr>
        <p:txBody>
          <a:bodyPr vert="horz" lIns="91440" tIns="45720" rIns="91440" bIns="45720" rtlCol="0">
            <a:normAutofit/>
          </a:bodyPr>
          <a:lstStyle>
            <a:lvl1pPr marL="0" indent="0" algn="ctr">
              <a:spcBef>
                <a:spcPts val="300"/>
              </a:spcBef>
              <a:buNone/>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FontTx/>
              <a:buNone/>
            </a:pPr>
            <a:r>
              <a:rPr lang="en-US" smtClean="0"/>
              <a:t>Click to edit Master text styles</a:t>
            </a:r>
          </a:p>
        </p:txBody>
      </p:sp>
      <p:sp>
        <p:nvSpPr>
          <p:cNvPr id="5" name="Date Placeholder 4"/>
          <p:cNvSpPr>
            <a:spLocks noGrp="1"/>
          </p:cNvSpPr>
          <p:nvPr>
            <p:ph type="dt" sz="half" idx="10"/>
          </p:nvPr>
        </p:nvSpPr>
        <p:spPr/>
        <p:txBody>
          <a:bodyPr/>
          <a:lstStyle/>
          <a:p>
            <a:fld id="{46302664-717F-A847-BBA8-2A854E4A6DE8}" type="datetimeFigureOut">
              <a:rPr lang="en-US" smtClean="0"/>
              <a:t>3/14/2015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toryboard">
    <p:spTree>
      <p:nvGrpSpPr>
        <p:cNvPr id="1" name=""/>
        <p:cNvGrpSpPr/>
        <p:nvPr/>
      </p:nvGrpSpPr>
      <p:grpSpPr>
        <a:xfrm>
          <a:off x="0" y="0"/>
          <a:ext cx="0" cy="0"/>
          <a:chOff x="0" y="0"/>
          <a:chExt cx="0" cy="0"/>
        </a:xfrm>
      </p:grpSpPr>
      <p:sp>
        <p:nvSpPr>
          <p:cNvPr id="2" name="Title 1"/>
          <p:cNvSpPr>
            <a:spLocks noGrp="1"/>
          </p:cNvSpPr>
          <p:nvPr>
            <p:ph type="title"/>
          </p:nvPr>
        </p:nvSpPr>
        <p:spPr>
          <a:xfrm>
            <a:off x="685800" y="4155141"/>
            <a:ext cx="7776882" cy="1013011"/>
          </a:xfrm>
        </p:spPr>
        <p:txBody>
          <a:bodyPr anchor="b">
            <a:noAutofit/>
          </a:bodyPr>
          <a:lstStyle>
            <a:lvl1pPr algn="ctr">
              <a:defRPr sz="3600" b="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685800" y="457200"/>
            <a:ext cx="2331720" cy="164592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680571" y="5181599"/>
            <a:ext cx="7776882" cy="950259"/>
          </a:xfrm>
        </p:spPr>
        <p:txBody>
          <a:bodyPr vert="horz" lIns="91440" tIns="45720" rIns="91440" bIns="45720" rtlCol="0">
            <a:normAutofit/>
          </a:bodyPr>
          <a:lstStyle>
            <a:lvl1pPr marL="0" indent="0" algn="ctr">
              <a:spcBef>
                <a:spcPts val="300"/>
              </a:spcBef>
              <a:buNone/>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FontTx/>
              <a:buNone/>
            </a:pPr>
            <a:r>
              <a:rPr lang="en-US" smtClean="0"/>
              <a:t>Click to edit Master text styles</a:t>
            </a:r>
          </a:p>
        </p:txBody>
      </p:sp>
      <p:sp>
        <p:nvSpPr>
          <p:cNvPr id="5" name="Date Placeholder 4"/>
          <p:cNvSpPr>
            <a:spLocks noGrp="1"/>
          </p:cNvSpPr>
          <p:nvPr>
            <p:ph type="dt" sz="half" idx="10"/>
          </p:nvPr>
        </p:nvSpPr>
        <p:spPr/>
        <p:txBody>
          <a:bodyPr/>
          <a:lstStyle/>
          <a:p>
            <a:fld id="{46302664-717F-A847-BBA8-2A854E4A6DE8}" type="datetimeFigureOut">
              <a:rPr lang="en-US" smtClean="0"/>
              <a:t>3/14/2015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A14B7E-B2B1-3741-8A89-F84EFED37A85}" type="slidenum">
              <a:rPr lang="en-US" smtClean="0"/>
              <a:t>‹#›</a:t>
            </a:fld>
            <a:endParaRPr lang="en-US"/>
          </a:p>
        </p:txBody>
      </p:sp>
      <p:sp>
        <p:nvSpPr>
          <p:cNvPr id="11" name="Picture Placeholder 2"/>
          <p:cNvSpPr>
            <a:spLocks noGrp="1"/>
          </p:cNvSpPr>
          <p:nvPr>
            <p:ph type="pic" idx="13"/>
          </p:nvPr>
        </p:nvSpPr>
        <p:spPr>
          <a:xfrm>
            <a:off x="685800" y="2455433"/>
            <a:ext cx="2331720" cy="164592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6" name="Picture Placeholder 2"/>
          <p:cNvSpPr>
            <a:spLocks noGrp="1"/>
          </p:cNvSpPr>
          <p:nvPr>
            <p:ph type="pic" idx="14"/>
          </p:nvPr>
        </p:nvSpPr>
        <p:spPr>
          <a:xfrm>
            <a:off x="3412490" y="457200"/>
            <a:ext cx="2331720" cy="164592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7" name="Picture Placeholder 2"/>
          <p:cNvSpPr>
            <a:spLocks noGrp="1"/>
          </p:cNvSpPr>
          <p:nvPr>
            <p:ph type="pic" idx="15"/>
          </p:nvPr>
        </p:nvSpPr>
        <p:spPr>
          <a:xfrm>
            <a:off x="3412490" y="2455433"/>
            <a:ext cx="2331720" cy="164592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8" name="Picture Placeholder 2"/>
          <p:cNvSpPr>
            <a:spLocks noGrp="1"/>
          </p:cNvSpPr>
          <p:nvPr>
            <p:ph type="pic" idx="16"/>
          </p:nvPr>
        </p:nvSpPr>
        <p:spPr>
          <a:xfrm>
            <a:off x="6139180" y="457200"/>
            <a:ext cx="2331720" cy="164592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9" name="Picture Placeholder 2"/>
          <p:cNvSpPr>
            <a:spLocks noGrp="1"/>
          </p:cNvSpPr>
          <p:nvPr>
            <p:ph type="pic" idx="17"/>
          </p:nvPr>
        </p:nvSpPr>
        <p:spPr>
          <a:xfrm>
            <a:off x="6139180" y="2455433"/>
            <a:ext cx="2331720" cy="1645920"/>
          </a:xfrm>
          <a:solidFill>
            <a:schemeClr val="bg1">
              <a:lumMod val="75000"/>
              <a:lumOff val="25000"/>
            </a:schemeClr>
          </a:solidFill>
          <a:ln w="88900">
            <a:solidFill>
              <a:schemeClr val="tx1"/>
            </a:solidFill>
            <a:miter lim="800000"/>
          </a:ln>
          <a:effectLst>
            <a:outerShdw blurRad="127000" sx="102000" sy="102000" algn="ctr" rotWithShape="0">
              <a:prstClr val="black">
                <a:alpha val="40000"/>
              </a:prstClr>
            </a:outerShdw>
          </a:effectLst>
        </p:spPr>
        <p:txBody>
          <a:bodyPr vert="horz" lIns="91440" tIns="45720" rIns="91440" bIns="45720" rtlCol="0">
            <a:normAutofit/>
          </a:bodyPr>
          <a:lstStyle>
            <a:lvl1pPr marL="342900" indent="-342900" algn="l" defTabSz="914400" rtl="0" eaLnBrk="1" latinLnBrk="0" hangingPunct="1">
              <a:spcBef>
                <a:spcPts val="2000"/>
              </a:spcBef>
              <a:buFont typeface="Arial" pitchFamily="34" charset="0"/>
              <a:buNone/>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46302664-717F-A847-BBA8-2A854E4A6DE8}" type="datetimeFigureOut">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62800" y="533400"/>
            <a:ext cx="1600200" cy="559276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85800" y="533400"/>
            <a:ext cx="6019800" cy="5592763"/>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46302664-717F-A847-BBA8-2A854E4A6DE8}" type="datetimeFigureOut">
              <a:rPr lang="en-US" smtClean="0"/>
              <a:t>3/14/2015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A14B7E-B2B1-3741-8A89-F84EFED37A8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0" y="121023"/>
            <a:ext cx="7770813" cy="1429871"/>
          </a:xfrm>
          <a:prstGeom prst="rect">
            <a:avLst/>
          </a:prstGeom>
        </p:spPr>
        <p:txBody>
          <a:bodyPr vert="horz" lIns="91440" tIns="45720" rIns="91440" bIns="45720" rtlCol="0" anchor="ctr" anchorCtr="0">
            <a:normAutofit/>
          </a:bodyPr>
          <a:lstStyle/>
          <a:p>
            <a:r>
              <a:rPr lang="en-US" smtClean="0"/>
              <a:t>Click to edit Master title style</a:t>
            </a:r>
            <a:endParaRPr/>
          </a:p>
        </p:txBody>
      </p:sp>
      <p:sp>
        <p:nvSpPr>
          <p:cNvPr id="3" name="Text Placeholder 2"/>
          <p:cNvSpPr>
            <a:spLocks noGrp="1"/>
          </p:cNvSpPr>
          <p:nvPr>
            <p:ph type="body" idx="1"/>
          </p:nvPr>
        </p:nvSpPr>
        <p:spPr>
          <a:xfrm>
            <a:off x="685800" y="1752600"/>
            <a:ext cx="7770813"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620435" y="6356350"/>
            <a:ext cx="2133600" cy="365125"/>
          </a:xfrm>
          <a:prstGeom prst="rect">
            <a:avLst/>
          </a:prstGeom>
        </p:spPr>
        <p:txBody>
          <a:bodyPr vert="horz" lIns="91440" tIns="45720" rIns="91440" bIns="45720" rtlCol="0" anchor="ctr"/>
          <a:lstStyle>
            <a:lvl1pPr algn="r">
              <a:defRPr sz="1200">
                <a:solidFill>
                  <a:schemeClr val="tx1">
                    <a:tint val="75000"/>
                  </a:schemeClr>
                </a:solidFill>
                <a:effectLst>
                  <a:outerShdw blurRad="50800" dist="38100" dir="5400000" sx="101000" sy="101000" algn="t" rotWithShape="0">
                    <a:prstClr val="black">
                      <a:alpha val="40000"/>
                    </a:prstClr>
                  </a:outerShdw>
                </a:effectLst>
              </a:defRPr>
            </a:lvl1pPr>
          </a:lstStyle>
          <a:p>
            <a:fld id="{46302664-717F-A847-BBA8-2A854E4A6DE8}" type="datetimeFigureOut">
              <a:rPr lang="en-US" smtClean="0"/>
              <a:t>3/14/2015</a:t>
            </a:fld>
            <a:endParaRPr lang="en-US"/>
          </a:p>
        </p:txBody>
      </p:sp>
      <p:sp>
        <p:nvSpPr>
          <p:cNvPr id="5" name="Footer Placeholder 4"/>
          <p:cNvSpPr>
            <a:spLocks noGrp="1"/>
          </p:cNvSpPr>
          <p:nvPr>
            <p:ph type="ftr" sz="quarter" idx="3"/>
          </p:nvPr>
        </p:nvSpPr>
        <p:spPr>
          <a:xfrm>
            <a:off x="354105" y="6356350"/>
            <a:ext cx="2895600" cy="365125"/>
          </a:xfrm>
          <a:prstGeom prst="rect">
            <a:avLst/>
          </a:prstGeom>
        </p:spPr>
        <p:txBody>
          <a:bodyPr vert="horz" lIns="91440" tIns="45720" rIns="91440" bIns="45720" rtlCol="0" anchor="ctr"/>
          <a:lstStyle>
            <a:lvl1pPr algn="l">
              <a:defRPr sz="1200">
                <a:solidFill>
                  <a:schemeClr val="tx1">
                    <a:tint val="75000"/>
                  </a:schemeClr>
                </a:solidFill>
                <a:effectLst>
                  <a:outerShdw blurRad="50800" dist="38100" dir="5400000" sx="101000" sy="101000" algn="t" rotWithShape="0">
                    <a:prstClr val="black">
                      <a:alpha val="40000"/>
                    </a:prstClr>
                  </a:outerShdw>
                </a:effectLst>
              </a:defRPr>
            </a:lvl1pPr>
          </a:lstStyle>
          <a:p>
            <a:endParaRPr lang="en-US"/>
          </a:p>
        </p:txBody>
      </p:sp>
      <p:sp>
        <p:nvSpPr>
          <p:cNvPr id="6" name="Slide Number Placeholder 5"/>
          <p:cNvSpPr>
            <a:spLocks noGrp="1"/>
          </p:cNvSpPr>
          <p:nvPr>
            <p:ph type="sldNum" sz="quarter" idx="4"/>
          </p:nvPr>
        </p:nvSpPr>
        <p:spPr>
          <a:xfrm>
            <a:off x="4229100" y="6356350"/>
            <a:ext cx="685800" cy="365125"/>
          </a:xfrm>
          <a:prstGeom prst="rect">
            <a:avLst/>
          </a:prstGeom>
        </p:spPr>
        <p:txBody>
          <a:bodyPr vert="horz" lIns="91440" tIns="45720" rIns="91440" bIns="45720" rtlCol="0" anchor="ctr"/>
          <a:lstStyle>
            <a:lvl1pPr algn="ctr">
              <a:defRPr sz="1200">
                <a:solidFill>
                  <a:schemeClr val="tx1">
                    <a:tint val="75000"/>
                  </a:schemeClr>
                </a:solidFill>
                <a:effectLst>
                  <a:outerShdw blurRad="50800" dist="38100" dir="5400000" sx="101000" sy="101000" algn="t" rotWithShape="0">
                    <a:prstClr val="black">
                      <a:alpha val="40000"/>
                    </a:prstClr>
                  </a:outerShdw>
                </a:effectLst>
              </a:defRPr>
            </a:lvl1pPr>
          </a:lstStyle>
          <a:p>
            <a:fld id="{E7A14B7E-B2B1-3741-8A89-F84EFED37A85}"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0" eaLnBrk="1" latinLnBrk="0" hangingPunct="1">
        <a:spcBef>
          <a:spcPct val="0"/>
        </a:spcBef>
        <a:buNone/>
        <a:defRPr sz="480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p:titleStyle>
    <p:bodyStyle>
      <a:lvl1pPr marL="342900" indent="-342900" algn="l" defTabSz="914400" rtl="0" eaLnBrk="1" latinLnBrk="0" hangingPunct="1">
        <a:spcBef>
          <a:spcPts val="2000"/>
        </a:spcBef>
        <a:buFontTx/>
        <a:buBlip>
          <a:blip r:embed="rId16"/>
        </a:buBlip>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685800" indent="-336550" algn="l" defTabSz="914400" rtl="0" eaLnBrk="1" latinLnBrk="0" hangingPunct="1">
        <a:spcBef>
          <a:spcPts val="600"/>
        </a:spcBef>
        <a:buFontTx/>
        <a:buBlip>
          <a:blip r:embed="rId16"/>
        </a:buBlip>
        <a:defRPr sz="2000" kern="1200">
          <a:solidFill>
            <a:schemeClr val="tx1"/>
          </a:solidFill>
          <a:effectLst>
            <a:outerShdw blurRad="50800" dist="50800" dir="5400000" sx="101000" sy="101000" algn="t" rotWithShape="0">
              <a:prstClr val="black">
                <a:alpha val="40000"/>
              </a:prstClr>
            </a:outerShdw>
          </a:effectLst>
          <a:latin typeface="+mn-lt"/>
          <a:ea typeface="+mn-ea"/>
          <a:cs typeface="+mn-cs"/>
        </a:defRPr>
      </a:lvl2pPr>
      <a:lvl3pPr marL="1035050" indent="-349250" algn="l" defTabSz="914400" rtl="0" eaLnBrk="1" latinLnBrk="0" hangingPunct="1">
        <a:spcBef>
          <a:spcPts val="600"/>
        </a:spcBef>
        <a:buFontTx/>
        <a:buBlip>
          <a:blip r:embed="rId16"/>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3pPr>
      <a:lvl4pPr marL="1371600" indent="-336550" algn="l" defTabSz="914400" rtl="0" eaLnBrk="1" latinLnBrk="0" hangingPunct="1">
        <a:spcBef>
          <a:spcPts val="600"/>
        </a:spcBef>
        <a:buFontTx/>
        <a:buBlip>
          <a:blip r:embed="rId16"/>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4pPr>
      <a:lvl5pPr marL="1720850" indent="-349250" algn="l" defTabSz="914400" rtl="0" eaLnBrk="1" latinLnBrk="0" hangingPunct="1">
        <a:spcBef>
          <a:spcPts val="600"/>
        </a:spcBef>
        <a:buFontTx/>
        <a:buBlip>
          <a:blip r:embed="rId16"/>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5pPr>
      <a:lvl6pPr marL="2055813" indent="-336550" algn="l" defTabSz="914400" rtl="0" eaLnBrk="1" latinLnBrk="0" hangingPunct="1">
        <a:spcBef>
          <a:spcPct val="20000"/>
        </a:spcBef>
        <a:buFontTx/>
        <a:buBlip>
          <a:blip r:embed="rId16"/>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6pPr>
      <a:lvl7pPr marL="2398713" indent="-336550" algn="l" defTabSz="914400" rtl="0" eaLnBrk="1" latinLnBrk="0" hangingPunct="1">
        <a:spcBef>
          <a:spcPct val="20000"/>
        </a:spcBef>
        <a:buFontTx/>
        <a:buBlip>
          <a:blip r:embed="rId16"/>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7pPr>
      <a:lvl8pPr marL="2743200" indent="-336550" algn="l" defTabSz="914400" rtl="0" eaLnBrk="1" latinLnBrk="0" hangingPunct="1">
        <a:spcBef>
          <a:spcPct val="20000"/>
        </a:spcBef>
        <a:buFontTx/>
        <a:buBlip>
          <a:blip r:embed="rId16"/>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8pPr>
      <a:lvl9pPr marL="3087688" indent="-336550" algn="l" defTabSz="914400" rtl="0" eaLnBrk="1" latinLnBrk="0" hangingPunct="1">
        <a:spcBef>
          <a:spcPct val="20000"/>
        </a:spcBef>
        <a:buFontTx/>
        <a:buBlip>
          <a:blip r:embed="rId16"/>
        </a:buBlip>
        <a:defRPr lang="en-US" sz="1800" kern="1200" dirty="0">
          <a:solidFill>
            <a:schemeClr val="tx1"/>
          </a:solidFill>
          <a:effectLst>
            <a:outerShdw blurRad="50800" dist="50800" dir="5400000" sx="101000" sy="101000" algn="t" rotWithShape="0">
              <a:prstClr val="black">
                <a:alpha val="40000"/>
              </a:prst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jpg"/><Relationship Id="rId7" Type="http://schemas.openxmlformats.org/officeDocument/2006/relationships/image" Target="../media/image11.jpe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3.emf"/></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g"/><Relationship Id="rId7" Type="http://schemas.openxmlformats.org/officeDocument/2006/relationships/image" Target="../media/image18.jpeg"/><Relationship Id="rId12"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png"/><Relationship Id="rId9" Type="http://schemas.openxmlformats.org/officeDocument/2006/relationships/image" Target="../media/image20.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package" Target="../embeddings/Microsoft_Word_Document2.docx"/><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95" y="865319"/>
            <a:ext cx="8903275" cy="2735131"/>
          </a:xfrm>
        </p:spPr>
        <p:txBody>
          <a:bodyPr>
            <a:normAutofit fontScale="90000"/>
          </a:bodyPr>
          <a:lstStyle/>
          <a:p>
            <a:r>
              <a:rPr lang="en-US" dirty="0" smtClean="0"/>
              <a:t>Eudaimonic Growth:</a:t>
            </a:r>
            <a:br>
              <a:rPr lang="en-US" dirty="0" smtClean="0"/>
            </a:br>
            <a:r>
              <a:rPr lang="en-US" sz="4000" dirty="0" smtClean="0"/>
              <a:t>How Virtues and Motives Shape</a:t>
            </a:r>
            <a:br>
              <a:rPr lang="en-US" sz="4000" dirty="0" smtClean="0"/>
            </a:br>
            <a:r>
              <a:rPr lang="en-US" sz="4000" dirty="0" smtClean="0"/>
              <a:t>the Narrative Self and Its Development</a:t>
            </a:r>
            <a:br>
              <a:rPr lang="en-US" sz="4000" dirty="0" smtClean="0"/>
            </a:br>
            <a:r>
              <a:rPr lang="en-US" sz="4000" dirty="0" smtClean="0"/>
              <a:t>within a Social Ecology</a:t>
            </a:r>
            <a:endParaRPr lang="en-US" sz="4400" dirty="0"/>
          </a:p>
        </p:txBody>
      </p:sp>
      <p:sp>
        <p:nvSpPr>
          <p:cNvPr id="3" name="Subtitle 2"/>
          <p:cNvSpPr>
            <a:spLocks noGrp="1"/>
          </p:cNvSpPr>
          <p:nvPr>
            <p:ph type="subTitle" idx="1"/>
          </p:nvPr>
        </p:nvSpPr>
        <p:spPr>
          <a:xfrm>
            <a:off x="1371600" y="4762500"/>
            <a:ext cx="6400800" cy="1752600"/>
          </a:xfrm>
        </p:spPr>
        <p:txBody>
          <a:bodyPr>
            <a:normAutofit/>
          </a:bodyPr>
          <a:lstStyle/>
          <a:p>
            <a:r>
              <a:rPr lang="en-US" sz="2800" dirty="0" smtClean="0"/>
              <a:t>Jack J. Bauer</a:t>
            </a:r>
          </a:p>
          <a:p>
            <a:r>
              <a:rPr lang="en-US" sz="2800" dirty="0" smtClean="0"/>
              <a:t>Peggy DesAutels</a:t>
            </a:r>
          </a:p>
          <a:p>
            <a:r>
              <a:rPr lang="en-US" sz="2400" dirty="0" smtClean="0"/>
              <a:t>University of Dayton</a:t>
            </a:r>
            <a:endParaRPr lang="en-US" sz="2400" dirty="0"/>
          </a:p>
        </p:txBody>
      </p:sp>
    </p:spTree>
    <p:extLst>
      <p:ext uri="{BB962C8B-B14F-4D97-AF65-F5344CB8AC3E}">
        <p14:creationId xmlns:p14="http://schemas.microsoft.com/office/powerpoint/2010/main" val="5175626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Questions</a:t>
            </a:r>
            <a:endParaRPr lang="en-US" dirty="0"/>
          </a:p>
        </p:txBody>
      </p:sp>
      <p:sp>
        <p:nvSpPr>
          <p:cNvPr id="3" name="Content Placeholder 2"/>
          <p:cNvSpPr>
            <a:spLocks noGrp="1"/>
          </p:cNvSpPr>
          <p:nvPr>
            <p:ph idx="1"/>
          </p:nvPr>
        </p:nvSpPr>
        <p:spPr>
          <a:xfrm>
            <a:off x="601134" y="1869140"/>
            <a:ext cx="8119533" cy="4664303"/>
          </a:xfrm>
        </p:spPr>
        <p:txBody>
          <a:bodyPr>
            <a:normAutofit/>
          </a:bodyPr>
          <a:lstStyle/>
          <a:p>
            <a:r>
              <a:rPr lang="en-US" sz="2800" dirty="0" smtClean="0"/>
              <a:t>How do </a:t>
            </a:r>
            <a:r>
              <a:rPr lang="en-US" sz="2800" dirty="0"/>
              <a:t>eudaimonic values </a:t>
            </a:r>
            <a:r>
              <a:rPr lang="en-US" sz="2800" dirty="0" smtClean="0"/>
              <a:t>and virtues serve as motives that shape the development of the narrative self?</a:t>
            </a:r>
          </a:p>
          <a:p>
            <a:r>
              <a:rPr lang="en-US" sz="2800" dirty="0" smtClean="0"/>
              <a:t>How </a:t>
            </a:r>
            <a:r>
              <a:rPr lang="en-US" sz="2800" dirty="0"/>
              <a:t>do </a:t>
            </a:r>
            <a:r>
              <a:rPr lang="en-US" sz="2800" dirty="0" smtClean="0"/>
              <a:t>families </a:t>
            </a:r>
            <a:r>
              <a:rPr lang="en-US" sz="2800" dirty="0"/>
              <a:t>and </a:t>
            </a:r>
            <a:r>
              <a:rPr lang="en-US" sz="2800" dirty="0" smtClean="0"/>
              <a:t>social institutions both </a:t>
            </a:r>
            <a:r>
              <a:rPr lang="en-US" sz="2800" dirty="0"/>
              <a:t>foster and constrain that development?</a:t>
            </a:r>
          </a:p>
          <a:p>
            <a:r>
              <a:rPr lang="en-US" sz="2800" dirty="0" smtClean="0"/>
              <a:t>How should they?</a:t>
            </a:r>
          </a:p>
        </p:txBody>
      </p:sp>
    </p:spTree>
    <p:extLst>
      <p:ext uri="{BB962C8B-B14F-4D97-AF65-F5344CB8AC3E}">
        <p14:creationId xmlns:p14="http://schemas.microsoft.com/office/powerpoint/2010/main" val="66682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Integration: People</a:t>
            </a:r>
            <a:endParaRPr lang="en-US" dirty="0"/>
          </a:p>
        </p:txBody>
      </p:sp>
      <p:sp>
        <p:nvSpPr>
          <p:cNvPr id="3" name="Content Placeholder 2"/>
          <p:cNvSpPr>
            <a:spLocks noGrp="1"/>
          </p:cNvSpPr>
          <p:nvPr>
            <p:ph idx="1"/>
          </p:nvPr>
        </p:nvSpPr>
        <p:spPr/>
        <p:txBody>
          <a:bodyPr>
            <a:normAutofit/>
          </a:bodyPr>
          <a:lstStyle/>
          <a:p>
            <a:r>
              <a:rPr lang="en-US" sz="2800" dirty="0" smtClean="0"/>
              <a:t>Jack Bauer, Ph.D., psychology, P. I.</a:t>
            </a:r>
          </a:p>
          <a:p>
            <a:pPr lvl="1"/>
            <a:r>
              <a:rPr lang="en-US" sz="2400" i="1" dirty="0" smtClean="0"/>
              <a:t>Psychology: </a:t>
            </a:r>
            <a:r>
              <a:rPr lang="en-US" sz="2400" dirty="0" smtClean="0"/>
              <a:t>Narrative self-identity development, eudaimonic growth, </a:t>
            </a:r>
            <a:r>
              <a:rPr lang="en-US" sz="2400" dirty="0"/>
              <a:t>motivation, moral </a:t>
            </a:r>
            <a:r>
              <a:rPr lang="en-US" sz="2400" dirty="0" smtClean="0"/>
              <a:t>psychology</a:t>
            </a:r>
          </a:p>
          <a:p>
            <a:pPr lvl="1"/>
            <a:r>
              <a:rPr lang="en-US" sz="2400" i="1" dirty="0" smtClean="0"/>
              <a:t>Philosophy: </a:t>
            </a:r>
            <a:r>
              <a:rPr lang="en-US" sz="2400" dirty="0" smtClean="0"/>
              <a:t>Eudaimonia, East and West</a:t>
            </a:r>
          </a:p>
          <a:p>
            <a:r>
              <a:rPr lang="en-US" sz="2800" dirty="0" smtClean="0"/>
              <a:t>Peggy DesAutels, Ph.D., philosophy, co-P. I.</a:t>
            </a:r>
          </a:p>
          <a:p>
            <a:pPr lvl="1"/>
            <a:r>
              <a:rPr lang="en-US" sz="2400" i="1" dirty="0" smtClean="0"/>
              <a:t>Philosophy: </a:t>
            </a:r>
            <a:r>
              <a:rPr lang="en-US" sz="2400" dirty="0" smtClean="0"/>
              <a:t>Virtue ethics, feminist ethics, philosophy of mind</a:t>
            </a:r>
          </a:p>
          <a:p>
            <a:pPr lvl="1"/>
            <a:r>
              <a:rPr lang="en-US" sz="2400" i="1" dirty="0" smtClean="0"/>
              <a:t>Psychology: </a:t>
            </a:r>
            <a:r>
              <a:rPr lang="en-US" sz="2400" dirty="0" smtClean="0"/>
              <a:t>Cognitive science and moral psychology</a:t>
            </a:r>
            <a:endParaRPr lang="en-US" sz="2600" dirty="0"/>
          </a:p>
        </p:txBody>
      </p:sp>
    </p:spTree>
    <p:extLst>
      <p:ext uri="{BB962C8B-B14F-4D97-AF65-F5344CB8AC3E}">
        <p14:creationId xmlns:p14="http://schemas.microsoft.com/office/powerpoint/2010/main" val="9938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the Narrative Self?</a:t>
            </a:r>
            <a:endParaRPr lang="en-US" dirty="0"/>
          </a:p>
        </p:txBody>
      </p:sp>
      <p:sp>
        <p:nvSpPr>
          <p:cNvPr id="3" name="Content Placeholder 2"/>
          <p:cNvSpPr>
            <a:spLocks noGrp="1"/>
          </p:cNvSpPr>
          <p:nvPr>
            <p:ph idx="1"/>
          </p:nvPr>
        </p:nvSpPr>
        <p:spPr>
          <a:xfrm>
            <a:off x="295325" y="1403048"/>
            <a:ext cx="8524016" cy="5261428"/>
          </a:xfrm>
        </p:spPr>
        <p:txBody>
          <a:bodyPr>
            <a:normAutofit/>
          </a:bodyPr>
          <a:lstStyle/>
          <a:p>
            <a:pPr marL="342900" lvl="1" indent="-342900">
              <a:spcBef>
                <a:spcPts val="2000"/>
              </a:spcBef>
            </a:pPr>
            <a:r>
              <a:rPr lang="en-US" sz="2800" dirty="0" smtClean="0"/>
              <a:t>Narrative self </a:t>
            </a:r>
            <a:r>
              <a:rPr lang="en-US" sz="1800" dirty="0" smtClean="0"/>
              <a:t>(</a:t>
            </a:r>
            <a:r>
              <a:rPr lang="en-US" sz="1800" dirty="0">
                <a:solidFill>
                  <a:schemeClr val="accent6">
                    <a:lumMod val="40000"/>
                    <a:lumOff val="60000"/>
                  </a:schemeClr>
                </a:solidFill>
              </a:rPr>
              <a:t>McAdams, </a:t>
            </a:r>
            <a:r>
              <a:rPr lang="en-US" sz="1800" dirty="0" smtClean="0">
                <a:solidFill>
                  <a:schemeClr val="accent6">
                    <a:lumMod val="40000"/>
                    <a:lumOff val="60000"/>
                  </a:schemeClr>
                </a:solidFill>
              </a:rPr>
              <a:t>1993, </a:t>
            </a:r>
            <a:r>
              <a:rPr lang="en-US" sz="1800" dirty="0">
                <a:solidFill>
                  <a:schemeClr val="accent6">
                    <a:lumMod val="40000"/>
                    <a:lumOff val="60000"/>
                  </a:schemeClr>
                </a:solidFill>
              </a:rPr>
              <a:t>2006</a:t>
            </a:r>
            <a:r>
              <a:rPr lang="en-US" sz="1800" dirty="0" smtClean="0"/>
              <a:t>)</a:t>
            </a:r>
            <a:endParaRPr lang="en-US" sz="2800" dirty="0" smtClean="0"/>
          </a:p>
          <a:p>
            <a:pPr lvl="1"/>
            <a:r>
              <a:rPr lang="en-US" sz="2400" dirty="0" smtClean="0"/>
              <a:t>How people construct subjectively meaningful </a:t>
            </a:r>
            <a:br>
              <a:rPr lang="en-US" sz="2400" dirty="0" smtClean="0"/>
            </a:br>
            <a:r>
              <a:rPr lang="en-US" sz="2400" dirty="0" err="1" smtClean="0"/>
              <a:t>construals</a:t>
            </a:r>
            <a:r>
              <a:rPr lang="en-US" sz="2400" dirty="0" smtClean="0"/>
              <a:t> of themselves and their lives</a:t>
            </a:r>
          </a:p>
          <a:p>
            <a:r>
              <a:rPr lang="en-US" sz="2800" dirty="0" smtClean="0"/>
              <a:t>Narrative self is a moral self </a:t>
            </a:r>
            <a:r>
              <a:rPr lang="en-US" sz="1800" dirty="0" smtClean="0"/>
              <a:t>(</a:t>
            </a:r>
            <a:r>
              <a:rPr lang="en-US" sz="1800" dirty="0" smtClean="0">
                <a:solidFill>
                  <a:schemeClr val="accent4">
                    <a:lumMod val="40000"/>
                    <a:lumOff val="60000"/>
                  </a:schemeClr>
                </a:solidFill>
              </a:rPr>
              <a:t>Taylor, 1989</a:t>
            </a:r>
            <a:r>
              <a:rPr lang="en-US" sz="1800" dirty="0" smtClean="0"/>
              <a:t>)</a:t>
            </a:r>
            <a:endParaRPr lang="en-US" dirty="0" smtClean="0"/>
          </a:p>
          <a:p>
            <a:pPr lvl="1"/>
            <a:r>
              <a:rPr lang="en-US" sz="2400" dirty="0" smtClean="0"/>
              <a:t>Life stories position self and others via themes of motivating values and virtues, endowing persons </a:t>
            </a:r>
            <a:br>
              <a:rPr lang="en-US" sz="2400" dirty="0" smtClean="0"/>
            </a:br>
            <a:r>
              <a:rPr lang="en-US" sz="2400" dirty="0" smtClean="0"/>
              <a:t>and actions with meaning </a:t>
            </a:r>
            <a:r>
              <a:rPr lang="en-US" sz="1800" dirty="0" smtClean="0"/>
              <a:t>(</a:t>
            </a:r>
            <a:r>
              <a:rPr lang="en-US" sz="1800" dirty="0" err="1" smtClean="0">
                <a:solidFill>
                  <a:srgbClr val="9EE4D8"/>
                </a:solidFill>
              </a:rPr>
              <a:t>Hermans</a:t>
            </a:r>
            <a:r>
              <a:rPr lang="en-US" sz="1800" dirty="0" smtClean="0">
                <a:solidFill>
                  <a:srgbClr val="9EE4D8"/>
                </a:solidFill>
              </a:rPr>
              <a:t>, 2001</a:t>
            </a:r>
            <a:r>
              <a:rPr lang="en-US" sz="1800" dirty="0" smtClean="0"/>
              <a:t>)</a:t>
            </a:r>
            <a:endParaRPr lang="en-US" sz="1800" dirty="0"/>
          </a:p>
          <a:p>
            <a:r>
              <a:rPr lang="en-US" sz="2800" dirty="0" smtClean="0"/>
              <a:t>Narrative self development </a:t>
            </a:r>
            <a:r>
              <a:rPr lang="en-US" sz="1800" dirty="0" smtClean="0"/>
              <a:t>(</a:t>
            </a:r>
            <a:r>
              <a:rPr lang="en-US" sz="1800" dirty="0" smtClean="0">
                <a:solidFill>
                  <a:schemeClr val="accent6">
                    <a:lumMod val="40000"/>
                    <a:lumOff val="60000"/>
                  </a:schemeClr>
                </a:solidFill>
              </a:rPr>
              <a:t>McLean et al., 2007</a:t>
            </a:r>
            <a:r>
              <a:rPr lang="en-US" sz="1800" dirty="0" smtClean="0"/>
              <a:t>)</a:t>
            </a:r>
            <a:endParaRPr lang="en-US" sz="2800" dirty="0" smtClean="0"/>
          </a:p>
          <a:p>
            <a:pPr lvl="1"/>
            <a:r>
              <a:rPr lang="en-US" sz="2400" dirty="0" smtClean="0"/>
              <a:t>Meanings of self &amp; life reinterpreted over time</a:t>
            </a:r>
          </a:p>
          <a:p>
            <a:pPr lvl="1"/>
            <a:r>
              <a:rPr lang="en-US" sz="2400" dirty="0"/>
              <a:t>C</a:t>
            </a:r>
            <a:r>
              <a:rPr lang="en-US" sz="2400" dirty="0" smtClean="0"/>
              <a:t>apacity to construct meaning develops</a:t>
            </a:r>
          </a:p>
        </p:txBody>
      </p:sp>
      <p:pic>
        <p:nvPicPr>
          <p:cNvPr id="7" name="Picture 6" descr="Unknown-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1254" y="1247647"/>
            <a:ext cx="1462757" cy="2234322"/>
          </a:xfrm>
          <a:prstGeom prst="rect">
            <a:avLst/>
          </a:prstGeom>
        </p:spPr>
      </p:pic>
      <p:pic>
        <p:nvPicPr>
          <p:cNvPr id="8" name="Picture 7" descr="Unknown-5.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19371" y="3632994"/>
            <a:ext cx="1444640" cy="2104824"/>
          </a:xfrm>
          <a:prstGeom prst="rect">
            <a:avLst/>
          </a:prstGeom>
        </p:spPr>
      </p:pic>
    </p:spTree>
    <p:extLst>
      <p:ext uri="{BB962C8B-B14F-4D97-AF65-F5344CB8AC3E}">
        <p14:creationId xmlns:p14="http://schemas.microsoft.com/office/powerpoint/2010/main" val="57284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Eudaimonic Growth?</a:t>
            </a:r>
            <a:endParaRPr lang="en-US" dirty="0"/>
          </a:p>
        </p:txBody>
      </p:sp>
      <p:sp>
        <p:nvSpPr>
          <p:cNvPr id="3" name="Content Placeholder 2"/>
          <p:cNvSpPr>
            <a:spLocks noGrp="1"/>
          </p:cNvSpPr>
          <p:nvPr>
            <p:ph idx="1"/>
          </p:nvPr>
        </p:nvSpPr>
        <p:spPr>
          <a:xfrm>
            <a:off x="445345" y="1869141"/>
            <a:ext cx="8428562" cy="4348867"/>
          </a:xfrm>
        </p:spPr>
        <p:txBody>
          <a:bodyPr>
            <a:normAutofit/>
          </a:bodyPr>
          <a:lstStyle/>
          <a:p>
            <a:r>
              <a:rPr lang="en-US" sz="2800" dirty="0" smtClean="0"/>
              <a:t>Eudaimonia is </a:t>
            </a:r>
            <a:r>
              <a:rPr lang="en-US" sz="2800" dirty="0"/>
              <a:t>multifaceted, like </a:t>
            </a:r>
            <a:r>
              <a:rPr lang="en-US" sz="2800" dirty="0" smtClean="0"/>
              <a:t>personhood</a:t>
            </a:r>
            <a:endParaRPr lang="en-US" sz="2800" dirty="0"/>
          </a:p>
          <a:p>
            <a:pPr lvl="1"/>
            <a:r>
              <a:rPr lang="en-US" sz="2400" i="1" dirty="0" smtClean="0"/>
              <a:t>Person: </a:t>
            </a:r>
            <a:r>
              <a:rPr lang="en-US" sz="2400" dirty="0" smtClean="0"/>
              <a:t>Traits</a:t>
            </a:r>
            <a:r>
              <a:rPr lang="en-US" sz="2400" dirty="0"/>
              <a:t>, motives, </a:t>
            </a:r>
            <a:r>
              <a:rPr lang="en-US" sz="2400" dirty="0" smtClean="0"/>
              <a:t>stories </a:t>
            </a:r>
            <a:r>
              <a:rPr lang="en-US" sz="1800" dirty="0"/>
              <a:t>(</a:t>
            </a:r>
            <a:r>
              <a:rPr lang="en-US" sz="1800" dirty="0">
                <a:solidFill>
                  <a:srgbClr val="9EE4D8"/>
                </a:solidFill>
              </a:rPr>
              <a:t>McAdams, 2013</a:t>
            </a:r>
            <a:r>
              <a:rPr lang="en-US" sz="1800" dirty="0" smtClean="0"/>
              <a:t>)</a:t>
            </a:r>
            <a:endParaRPr lang="en-US" sz="2400" dirty="0"/>
          </a:p>
          <a:p>
            <a:pPr lvl="1"/>
            <a:r>
              <a:rPr lang="en-US" sz="2400" i="1" dirty="0" smtClean="0"/>
              <a:t>Eudaimonia: </a:t>
            </a:r>
            <a:r>
              <a:rPr lang="en-US" sz="2400" dirty="0" smtClean="0"/>
              <a:t>Many virtues—at </a:t>
            </a:r>
            <a:r>
              <a:rPr lang="en-US" sz="2400" dirty="0"/>
              <a:t>each </a:t>
            </a:r>
            <a:r>
              <a:rPr lang="en-US" sz="2400" dirty="0" smtClean="0"/>
              <a:t>level of person</a:t>
            </a:r>
          </a:p>
          <a:p>
            <a:pPr lvl="1"/>
            <a:r>
              <a:rPr lang="en-US" sz="2400" i="1" dirty="0" smtClean="0"/>
              <a:t>Eudaimonic growth: </a:t>
            </a:r>
            <a:r>
              <a:rPr lang="en-US" sz="2400" dirty="0" smtClean="0"/>
              <a:t>Capacities for virtues develop over time</a:t>
            </a:r>
          </a:p>
          <a:p>
            <a:pPr lvl="1"/>
            <a:r>
              <a:rPr lang="en-US" sz="2400" dirty="0" smtClean="0"/>
              <a:t>Plus culture and evolution</a:t>
            </a:r>
            <a:r>
              <a:rPr lang="en-US" sz="1800" dirty="0" smtClean="0"/>
              <a:t> (</a:t>
            </a:r>
            <a:r>
              <a:rPr lang="en-US" sz="1800" dirty="0" smtClean="0">
                <a:solidFill>
                  <a:schemeClr val="accent4">
                    <a:lumMod val="40000"/>
                    <a:lumOff val="60000"/>
                  </a:schemeClr>
                </a:solidFill>
              </a:rPr>
              <a:t>Flanagan, 2011; </a:t>
            </a:r>
            <a:r>
              <a:rPr lang="en-US" sz="1800" dirty="0" smtClean="0">
                <a:solidFill>
                  <a:srgbClr val="9EE4D8"/>
                </a:solidFill>
              </a:rPr>
              <a:t>Narvaez, 2008</a:t>
            </a:r>
            <a:r>
              <a:rPr lang="en-US" sz="1800" dirty="0" smtClean="0"/>
              <a:t>)</a:t>
            </a:r>
          </a:p>
          <a:p>
            <a:r>
              <a:rPr lang="en-US" sz="2600" dirty="0" smtClean="0"/>
              <a:t>Whether a mess or a rich tapestry, this all comes together in the methodologically pluralistic study of the narrative self and eudaimonic growth</a:t>
            </a:r>
            <a:endParaRPr lang="en-US" sz="2400" dirty="0" smtClean="0"/>
          </a:p>
        </p:txBody>
      </p:sp>
    </p:spTree>
    <p:extLst>
      <p:ext uri="{BB962C8B-B14F-4D97-AF65-F5344CB8AC3E}">
        <p14:creationId xmlns:p14="http://schemas.microsoft.com/office/powerpoint/2010/main" val="178492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209030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518" y="4903961"/>
            <a:ext cx="1199866" cy="1784706"/>
          </a:xfrm>
          <a:prstGeom prst="rect">
            <a:avLst/>
          </a:prstGeom>
        </p:spPr>
      </p:pic>
      <p:pic>
        <p:nvPicPr>
          <p:cNvPr id="5" name="Picture 4" descr="FlanaganCov.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6795" y="4908105"/>
            <a:ext cx="1208989" cy="1789303"/>
          </a:xfrm>
          <a:prstGeom prst="rect">
            <a:avLst/>
          </a:prstGeom>
        </p:spPr>
      </p:pic>
      <p:pic>
        <p:nvPicPr>
          <p:cNvPr id="6" name="Picture 5" descr="Unknown.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3156" y="4883432"/>
            <a:ext cx="1197052" cy="1792987"/>
          </a:xfrm>
          <a:prstGeom prst="rect">
            <a:avLst/>
          </a:prstGeom>
        </p:spPr>
      </p:pic>
      <p:pic>
        <p:nvPicPr>
          <p:cNvPr id="7" name="Picture 6" descr="Unknown-1.jpe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8679" y="4903096"/>
            <a:ext cx="1170972" cy="1785570"/>
          </a:xfrm>
          <a:prstGeom prst="rect">
            <a:avLst/>
          </a:prstGeom>
        </p:spPr>
      </p:pic>
      <p:pic>
        <p:nvPicPr>
          <p:cNvPr id="8" name="Picture 7" descr="Unknown-2.jpe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5988" y="4896084"/>
            <a:ext cx="1243106" cy="1784707"/>
          </a:xfrm>
          <a:prstGeom prst="rect">
            <a:avLst/>
          </a:prstGeom>
        </p:spPr>
      </p:pic>
      <p:pic>
        <p:nvPicPr>
          <p:cNvPr id="9" name="Picture 8" descr="Unknown-3.jpe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89963" y="4903960"/>
            <a:ext cx="1147311" cy="1784705"/>
          </a:xfrm>
          <a:prstGeom prst="rect">
            <a:avLst/>
          </a:prstGeom>
        </p:spPr>
      </p:pic>
      <p:pic>
        <p:nvPicPr>
          <p:cNvPr id="10" name="Picture 9" descr="TSI book cover.pdf"/>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69094" y="2885324"/>
            <a:ext cx="1268181" cy="1824400"/>
          </a:xfrm>
          <a:prstGeom prst="rect">
            <a:avLst/>
          </a:prstGeom>
        </p:spPr>
      </p:pic>
      <p:sp>
        <p:nvSpPr>
          <p:cNvPr id="13" name="Title 1"/>
          <p:cNvSpPr>
            <a:spLocks noGrp="1"/>
          </p:cNvSpPr>
          <p:nvPr>
            <p:ph type="title"/>
          </p:nvPr>
        </p:nvSpPr>
        <p:spPr>
          <a:xfrm>
            <a:off x="396007" y="91487"/>
            <a:ext cx="8479882" cy="1163813"/>
          </a:xfrm>
        </p:spPr>
        <p:txBody>
          <a:bodyPr>
            <a:normAutofit fontScale="90000"/>
          </a:bodyPr>
          <a:lstStyle/>
          <a:p>
            <a:r>
              <a:rPr lang="en-US" dirty="0" smtClean="0"/>
              <a:t>The Umbrella of Eudaimonia</a:t>
            </a:r>
            <a:br>
              <a:rPr lang="en-US" dirty="0" smtClean="0"/>
            </a:br>
            <a:r>
              <a:rPr lang="en-US" sz="2700" dirty="0"/>
              <a:t>(Philosophy and </a:t>
            </a:r>
            <a:r>
              <a:rPr lang="en-US" sz="2700" dirty="0" smtClean="0"/>
              <a:t>Psychology, East and West)</a:t>
            </a:r>
            <a:endParaRPr lang="en-US" sz="4400" dirty="0"/>
          </a:p>
        </p:txBody>
      </p:sp>
      <p:sp>
        <p:nvSpPr>
          <p:cNvPr id="14" name="Content Placeholder 2"/>
          <p:cNvSpPr>
            <a:spLocks noGrp="1"/>
          </p:cNvSpPr>
          <p:nvPr>
            <p:ph idx="1"/>
          </p:nvPr>
        </p:nvSpPr>
        <p:spPr>
          <a:xfrm>
            <a:off x="174517" y="1388214"/>
            <a:ext cx="8479882" cy="3532018"/>
          </a:xfrm>
        </p:spPr>
        <p:txBody>
          <a:bodyPr>
            <a:normAutofit/>
          </a:bodyPr>
          <a:lstStyle/>
          <a:p>
            <a:r>
              <a:rPr lang="en-US" sz="2800" b="1" dirty="0" smtClean="0"/>
              <a:t>Wisdom</a:t>
            </a:r>
            <a:r>
              <a:rPr lang="en-US" sz="2800" dirty="0" smtClean="0"/>
              <a:t>: </a:t>
            </a:r>
            <a:r>
              <a:rPr lang="en-US" sz="2400" dirty="0" smtClean="0"/>
              <a:t>practical reason, psychosocial maturity, authenticity, self-actualizing, </a:t>
            </a:r>
            <a:r>
              <a:rPr lang="en-US" sz="2400" dirty="0"/>
              <a:t>mindfulness, etc</a:t>
            </a:r>
            <a:r>
              <a:rPr lang="en-US" sz="2400" dirty="0" smtClean="0"/>
              <a:t>.</a:t>
            </a:r>
          </a:p>
          <a:p>
            <a:r>
              <a:rPr lang="en-US" sz="2800" b="1" dirty="0"/>
              <a:t>Happiness</a:t>
            </a:r>
            <a:r>
              <a:rPr lang="en-US" sz="2800" dirty="0"/>
              <a:t>: </a:t>
            </a:r>
            <a:r>
              <a:rPr lang="en-US" sz="2400" dirty="0" smtClean="0"/>
              <a:t>satisfaction, fulfillment, meaningfulness </a:t>
            </a:r>
            <a:endParaRPr lang="en-US" sz="2800" dirty="0"/>
          </a:p>
          <a:p>
            <a:r>
              <a:rPr lang="en-US" sz="2800" b="1" dirty="0" smtClean="0"/>
              <a:t>Love</a:t>
            </a:r>
            <a:r>
              <a:rPr lang="en-US" sz="2800" dirty="0" smtClean="0"/>
              <a:t>: </a:t>
            </a:r>
            <a:r>
              <a:rPr lang="en-US" sz="2400" dirty="0" smtClean="0"/>
              <a:t>compassion, generativity, etc.; </a:t>
            </a:r>
            <a:br>
              <a:rPr lang="en-US" sz="2400" dirty="0" smtClean="0"/>
            </a:br>
            <a:r>
              <a:rPr lang="en-US" sz="2400" dirty="0" smtClean="0"/>
              <a:t>harmonious passion, vital engagement, etc.</a:t>
            </a:r>
          </a:p>
          <a:p>
            <a:r>
              <a:rPr lang="en-US" sz="2800" b="1" dirty="0" smtClean="0"/>
              <a:t>Growth</a:t>
            </a:r>
            <a:r>
              <a:rPr lang="en-US" sz="2800" dirty="0" smtClean="0"/>
              <a:t>: </a:t>
            </a:r>
            <a:r>
              <a:rPr lang="en-US" sz="2400" dirty="0" smtClean="0"/>
              <a:t>development of wisdom, happiness, love</a:t>
            </a:r>
          </a:p>
        </p:txBody>
      </p:sp>
      <p:pic>
        <p:nvPicPr>
          <p:cNvPr id="16" name="Picture 15" descr="Ryan 01 1st page.pd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09085" y="4874237"/>
            <a:ext cx="1097246" cy="1802182"/>
          </a:xfrm>
          <a:prstGeom prst="rect">
            <a:avLst/>
          </a:prstGeom>
          <a:solidFill>
            <a:srgbClr val="FFFFFF"/>
          </a:solidFill>
        </p:spPr>
      </p:pic>
    </p:spTree>
    <p:extLst>
      <p:ext uri="{BB962C8B-B14F-4D97-AF65-F5344CB8AC3E}">
        <p14:creationId xmlns:p14="http://schemas.microsoft.com/office/powerpoint/2010/main" val="3075910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dissolv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dissolv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dissolv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dissolve">
                                      <p:cBhvr>
                                        <p:cTn id="22"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76200" y="95688"/>
            <a:ext cx="8991600" cy="1143000"/>
          </a:xfrm>
          <a:prstGeom prst="rect">
            <a:avLst/>
          </a:prstGeom>
        </p:spPr>
        <p:txBody>
          <a:bodyPr/>
          <a:lstStyle>
            <a:lvl1pPr algn="ctr" defTabSz="914400" rtl="0" eaLnBrk="1" latinLnBrk="0" hangingPunct="1">
              <a:spcBef>
                <a:spcPct val="0"/>
              </a:spcBef>
              <a:buNone/>
              <a:defRPr sz="4800" kern="1200">
                <a:solidFill>
                  <a:schemeClr val="tx1"/>
                </a:solidFill>
                <a:effectLst>
                  <a:outerShdw blurRad="50800" dist="50800" dir="5400000" sx="101000" sy="101000" algn="t" rotWithShape="0">
                    <a:prstClr val="black">
                      <a:alpha val="40000"/>
                    </a:prstClr>
                  </a:outerShdw>
                </a:effectLst>
                <a:latin typeface="+mj-lt"/>
                <a:ea typeface="+mj-ea"/>
                <a:cs typeface="+mj-cs"/>
              </a:defRPr>
            </a:lvl1pPr>
          </a:lstStyle>
          <a:p>
            <a:pPr>
              <a:defRPr/>
            </a:pPr>
            <a:r>
              <a:rPr lang="en-US" sz="4000" dirty="0" smtClean="0"/>
              <a:t>Narrative Self &amp; Eudaimonic Growth</a:t>
            </a:r>
            <a:r>
              <a:rPr lang="en-US" dirty="0" smtClean="0"/>
              <a:t/>
            </a:r>
            <a:br>
              <a:rPr lang="en-US" dirty="0" smtClean="0"/>
            </a:br>
            <a:r>
              <a:rPr lang="en-US" sz="2400" i="1" dirty="0" smtClean="0"/>
              <a:t>The Transformative Self </a:t>
            </a:r>
            <a:r>
              <a:rPr lang="en-US" sz="2000" dirty="0" smtClean="0"/>
              <a:t>(Bauer, 2016)</a:t>
            </a:r>
            <a:endParaRPr lang="en-US" sz="4000" dirty="0"/>
          </a:p>
        </p:txBody>
      </p:sp>
      <p:sp>
        <p:nvSpPr>
          <p:cNvPr id="5" name="Text Placeholder 10"/>
          <p:cNvSpPr txBox="1">
            <a:spLocks/>
          </p:cNvSpPr>
          <p:nvPr/>
        </p:nvSpPr>
        <p:spPr>
          <a:xfrm>
            <a:off x="4800599" y="1342064"/>
            <a:ext cx="3911487" cy="1212841"/>
          </a:xfrm>
          <a:prstGeom prst="rect">
            <a:avLst/>
          </a:prstGeom>
        </p:spPr>
        <p:txBody>
          <a:bodyPr>
            <a:normAutofit/>
          </a:bodyPr>
          <a:lstStyle>
            <a:lvl1pPr marL="342900" indent="-342900" algn="l" defTabSz="914400" rtl="0" eaLnBrk="1" latinLnBrk="0" hangingPunct="1">
              <a:spcBef>
                <a:spcPts val="2000"/>
              </a:spcBef>
              <a:buFontTx/>
              <a:buBlip>
                <a:blip r:embed="rId3"/>
              </a:buBlip>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685800" indent="-336550" algn="l" defTabSz="914400" rtl="0" eaLnBrk="1" latinLnBrk="0" hangingPunct="1">
              <a:spcBef>
                <a:spcPts val="600"/>
              </a:spcBef>
              <a:buFontTx/>
              <a:buBlip>
                <a:blip r:embed="rId3"/>
              </a:buBlip>
              <a:defRPr sz="2000" kern="1200">
                <a:solidFill>
                  <a:schemeClr val="tx1"/>
                </a:solidFill>
                <a:effectLst>
                  <a:outerShdw blurRad="50800" dist="50800" dir="5400000" sx="101000" sy="101000" algn="t" rotWithShape="0">
                    <a:prstClr val="black">
                      <a:alpha val="40000"/>
                    </a:prstClr>
                  </a:outerShdw>
                </a:effectLst>
                <a:latin typeface="+mn-lt"/>
                <a:ea typeface="+mn-ea"/>
                <a:cs typeface="+mn-cs"/>
              </a:defRPr>
            </a:lvl2pPr>
            <a:lvl3pPr marL="10350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3pPr>
            <a:lvl4pPr marL="1371600" indent="-3365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4pPr>
            <a:lvl5pPr marL="17208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5pPr>
            <a:lvl6pPr marL="20558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6pPr>
            <a:lvl7pPr marL="23987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7pPr>
            <a:lvl8pPr marL="2743200"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8pPr>
            <a:lvl9pPr marL="3087688" indent="-336550" algn="l" defTabSz="914400" rtl="0" eaLnBrk="1" latinLnBrk="0" hangingPunct="1">
              <a:spcBef>
                <a:spcPct val="20000"/>
              </a:spcBef>
              <a:buFontTx/>
              <a:buBlip>
                <a:blip r:embed="rId3"/>
              </a:buBlip>
              <a:defRPr lang="en-US" sz="1800" kern="1200" dirty="0">
                <a:solidFill>
                  <a:schemeClr val="tx1"/>
                </a:solidFill>
                <a:effectLst>
                  <a:outerShdw blurRad="50800" dist="50800" dir="5400000" sx="101000" sy="101000" algn="t" rotWithShape="0">
                    <a:prstClr val="black">
                      <a:alpha val="40000"/>
                    </a:prstClr>
                  </a:outerShdw>
                </a:effectLst>
                <a:latin typeface="+mn-lt"/>
                <a:ea typeface="+mn-ea"/>
                <a:cs typeface="+mn-cs"/>
              </a:defRPr>
            </a:lvl9pPr>
          </a:lstStyle>
          <a:p>
            <a:pPr marL="0" indent="0" algn="ctr">
              <a:buNone/>
            </a:pPr>
            <a:r>
              <a:rPr lang="en-US" sz="2800" b="1" dirty="0" smtClean="0"/>
              <a:t>Reflective Growth Themes</a:t>
            </a:r>
            <a:endParaRPr lang="en-US" sz="2800" b="1" dirty="0"/>
          </a:p>
        </p:txBody>
      </p:sp>
      <p:sp>
        <p:nvSpPr>
          <p:cNvPr id="6" name="Rectangle 3"/>
          <p:cNvSpPr txBox="1">
            <a:spLocks noChangeArrowheads="1"/>
          </p:cNvSpPr>
          <p:nvPr/>
        </p:nvSpPr>
        <p:spPr>
          <a:xfrm>
            <a:off x="4724400" y="2163007"/>
            <a:ext cx="4349424" cy="3153245"/>
          </a:xfrm>
          <a:prstGeom prst="rect">
            <a:avLst/>
          </a:prstGeom>
        </p:spPr>
        <p:txBody>
          <a:bodyPr>
            <a:normAutofit/>
          </a:bodyPr>
          <a:lstStyle>
            <a:lvl1pPr marL="342900" indent="-342900" algn="l" defTabSz="914400" rtl="0" eaLnBrk="1" latinLnBrk="0" hangingPunct="1">
              <a:spcBef>
                <a:spcPts val="2000"/>
              </a:spcBef>
              <a:buFontTx/>
              <a:buBlip>
                <a:blip r:embed="rId3"/>
              </a:buBlip>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685800" indent="-336550" algn="l" defTabSz="914400" rtl="0" eaLnBrk="1" latinLnBrk="0" hangingPunct="1">
              <a:spcBef>
                <a:spcPts val="600"/>
              </a:spcBef>
              <a:buFontTx/>
              <a:buBlip>
                <a:blip r:embed="rId3"/>
              </a:buBlip>
              <a:defRPr sz="2000" kern="1200">
                <a:solidFill>
                  <a:schemeClr val="tx1"/>
                </a:solidFill>
                <a:effectLst>
                  <a:outerShdw blurRad="50800" dist="50800" dir="5400000" sx="101000" sy="101000" algn="t" rotWithShape="0">
                    <a:prstClr val="black">
                      <a:alpha val="40000"/>
                    </a:prstClr>
                  </a:outerShdw>
                </a:effectLst>
                <a:latin typeface="+mn-lt"/>
                <a:ea typeface="+mn-ea"/>
                <a:cs typeface="+mn-cs"/>
              </a:defRPr>
            </a:lvl2pPr>
            <a:lvl3pPr marL="10350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3pPr>
            <a:lvl4pPr marL="1371600" indent="-3365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4pPr>
            <a:lvl5pPr marL="17208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5pPr>
            <a:lvl6pPr marL="20558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6pPr>
            <a:lvl7pPr marL="23987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7pPr>
            <a:lvl8pPr marL="2743200"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8pPr>
            <a:lvl9pPr marL="3087688" indent="-336550" algn="l" defTabSz="914400" rtl="0" eaLnBrk="1" latinLnBrk="0" hangingPunct="1">
              <a:spcBef>
                <a:spcPct val="20000"/>
              </a:spcBef>
              <a:buFontTx/>
              <a:buBlip>
                <a:blip r:embed="rId3"/>
              </a:buBlip>
              <a:defRPr lang="en-US" sz="1800" kern="1200" dirty="0">
                <a:solidFill>
                  <a:schemeClr val="tx1"/>
                </a:solidFill>
                <a:effectLst>
                  <a:outerShdw blurRad="50800" dist="50800" dir="5400000" sx="101000" sy="101000" algn="t" rotWithShape="0">
                    <a:prstClr val="black">
                      <a:alpha val="40000"/>
                    </a:prstClr>
                  </a:outerShdw>
                </a:effectLst>
                <a:latin typeface="+mn-lt"/>
                <a:ea typeface="+mn-ea"/>
                <a:cs typeface="+mn-cs"/>
              </a:defRPr>
            </a:lvl9pPr>
          </a:lstStyle>
          <a:p>
            <a:pPr marL="450850" indent="-450850">
              <a:buFont typeface="Times" pitchFamily="-110" charset="0"/>
              <a:buNone/>
              <a:defRPr/>
            </a:pPr>
            <a:r>
              <a:rPr lang="en-US" dirty="0" smtClean="0"/>
              <a:t>• Learning, insight; heightened conceptual understanding</a:t>
            </a:r>
            <a:endParaRPr lang="en-US" i="1" dirty="0" smtClean="0"/>
          </a:p>
          <a:p>
            <a:pPr marL="333375" indent="-333375">
              <a:buFont typeface="Times" pitchFamily="-110" charset="0"/>
              <a:buNone/>
              <a:defRPr/>
            </a:pPr>
            <a:r>
              <a:rPr lang="en-US" dirty="0" smtClean="0"/>
              <a:t>• “My wedding…I saw an imagined future, I saw an accumulated past…it all integrated into a profound order.”</a:t>
            </a:r>
            <a:endParaRPr lang="en-US" dirty="0"/>
          </a:p>
        </p:txBody>
      </p:sp>
      <p:grpSp>
        <p:nvGrpSpPr>
          <p:cNvPr id="7" name="Group 10"/>
          <p:cNvGrpSpPr>
            <a:grpSpLocks/>
          </p:cNvGrpSpPr>
          <p:nvPr/>
        </p:nvGrpSpPr>
        <p:grpSpPr bwMode="auto">
          <a:xfrm>
            <a:off x="4724400" y="5082627"/>
            <a:ext cx="4191000" cy="1371600"/>
            <a:chOff x="2881" y="3120"/>
            <a:chExt cx="2640" cy="960"/>
          </a:xfrm>
        </p:grpSpPr>
        <p:sp>
          <p:nvSpPr>
            <p:cNvPr id="8" name="AutoShape 6"/>
            <p:cNvSpPr>
              <a:spLocks noChangeArrowheads="1"/>
            </p:cNvSpPr>
            <p:nvPr/>
          </p:nvSpPr>
          <p:spPr bwMode="auto">
            <a:xfrm>
              <a:off x="3937" y="3120"/>
              <a:ext cx="480" cy="432"/>
            </a:xfrm>
            <a:prstGeom prst="downArrow">
              <a:avLst>
                <a:gd name="adj1" fmla="val 50000"/>
                <a:gd name="adj2" fmla="val 25000"/>
              </a:avLst>
            </a:prstGeom>
            <a:noFill/>
            <a:ln w="38100">
              <a:solidFill>
                <a:schemeClr val="tx1"/>
              </a:solidFill>
              <a:miter lim="800000"/>
              <a:headEnd/>
              <a:tailEnd/>
            </a:ln>
          </p:spPr>
          <p:txBody>
            <a:bodyPr wrap="none" anchor="ctr">
              <a:prstTxWarp prst="textNoShape">
                <a:avLst/>
              </a:prstTxWarp>
            </a:bodyPr>
            <a:lstStyle/>
            <a:p>
              <a:pPr algn="ctr"/>
              <a:endParaRPr lang="en-US"/>
            </a:p>
          </p:txBody>
        </p:sp>
        <p:sp>
          <p:nvSpPr>
            <p:cNvPr id="9" name="Rectangle 8"/>
            <p:cNvSpPr>
              <a:spLocks noChangeArrowheads="1"/>
            </p:cNvSpPr>
            <p:nvPr/>
          </p:nvSpPr>
          <p:spPr bwMode="auto">
            <a:xfrm>
              <a:off x="2881" y="3648"/>
              <a:ext cx="2640" cy="432"/>
            </a:xfrm>
            <a:prstGeom prst="rect">
              <a:avLst/>
            </a:prstGeom>
            <a:noFill/>
            <a:ln w="9525">
              <a:noFill/>
              <a:miter lim="800000"/>
              <a:headEnd/>
              <a:tailEnd/>
            </a:ln>
            <a:effectLst>
              <a:outerShdw blurRad="38100" dist="38099" dir="2700000" algn="ctr" rotWithShape="0">
                <a:schemeClr val="bg2">
                  <a:alpha val="99962"/>
                </a:schemeClr>
              </a:outerShdw>
            </a:effectLst>
          </p:spPr>
          <p:txBody>
            <a:bodyPr>
              <a:prstTxWarp prst="textNoShape">
                <a:avLst/>
              </a:prstTxWarp>
            </a:bodyPr>
            <a:lstStyle/>
            <a:p>
              <a:pPr marL="342900" indent="-342900" algn="ctr" eaLnBrk="1" hangingPunct="1">
                <a:spcBef>
                  <a:spcPct val="20000"/>
                </a:spcBef>
                <a:buFont typeface="Times" pitchFamily="-110" charset="0"/>
                <a:buNone/>
                <a:defRPr/>
              </a:pPr>
              <a:r>
                <a:rPr lang="en-US" sz="2800" dirty="0" smtClean="0">
                  <a:latin typeface="Trebuchet MS" pitchFamily="-110" charset="0"/>
                  <a:ea typeface="Osaka" pitchFamily="-110" charset="-128"/>
                  <a:cs typeface="Osaka" pitchFamily="-110" charset="-128"/>
                </a:rPr>
                <a:t>Wisdom/Maturity</a:t>
              </a:r>
              <a:endParaRPr lang="en-US" sz="2800" dirty="0">
                <a:latin typeface="Trebuchet MS" pitchFamily="-110" charset="0"/>
                <a:ea typeface="Osaka" pitchFamily="-110" charset="-128"/>
                <a:cs typeface="Osaka" pitchFamily="-110" charset="-128"/>
              </a:endParaRPr>
            </a:p>
          </p:txBody>
        </p:sp>
      </p:grpSp>
      <p:sp>
        <p:nvSpPr>
          <p:cNvPr id="10" name="Text Placeholder 11"/>
          <p:cNvSpPr txBox="1">
            <a:spLocks/>
          </p:cNvSpPr>
          <p:nvPr/>
        </p:nvSpPr>
        <p:spPr>
          <a:xfrm>
            <a:off x="228600" y="1337995"/>
            <a:ext cx="4192686" cy="584035"/>
          </a:xfrm>
          <a:prstGeom prst="rect">
            <a:avLst/>
          </a:prstGeom>
        </p:spPr>
        <p:txBody>
          <a:bodyPr>
            <a:noAutofit/>
          </a:bodyPr>
          <a:lstStyle>
            <a:lvl1pPr marL="342900" indent="-342900" algn="l" defTabSz="914400" rtl="0" eaLnBrk="1" latinLnBrk="0" hangingPunct="1">
              <a:spcBef>
                <a:spcPts val="2000"/>
              </a:spcBef>
              <a:buFontTx/>
              <a:buBlip>
                <a:blip r:embed="rId3"/>
              </a:buBlip>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685800" indent="-336550" algn="l" defTabSz="914400" rtl="0" eaLnBrk="1" latinLnBrk="0" hangingPunct="1">
              <a:spcBef>
                <a:spcPts val="600"/>
              </a:spcBef>
              <a:buFontTx/>
              <a:buBlip>
                <a:blip r:embed="rId3"/>
              </a:buBlip>
              <a:defRPr sz="2000" kern="1200">
                <a:solidFill>
                  <a:schemeClr val="tx1"/>
                </a:solidFill>
                <a:effectLst>
                  <a:outerShdw blurRad="50800" dist="50800" dir="5400000" sx="101000" sy="101000" algn="t" rotWithShape="0">
                    <a:prstClr val="black">
                      <a:alpha val="40000"/>
                    </a:prstClr>
                  </a:outerShdw>
                </a:effectLst>
                <a:latin typeface="+mn-lt"/>
                <a:ea typeface="+mn-ea"/>
                <a:cs typeface="+mn-cs"/>
              </a:defRPr>
            </a:lvl2pPr>
            <a:lvl3pPr marL="10350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3pPr>
            <a:lvl4pPr marL="1371600" indent="-3365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4pPr>
            <a:lvl5pPr marL="17208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5pPr>
            <a:lvl6pPr marL="20558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6pPr>
            <a:lvl7pPr marL="23987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7pPr>
            <a:lvl8pPr marL="2743200"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8pPr>
            <a:lvl9pPr marL="3087688" indent="-336550" algn="l" defTabSz="914400" rtl="0" eaLnBrk="1" latinLnBrk="0" hangingPunct="1">
              <a:spcBef>
                <a:spcPct val="20000"/>
              </a:spcBef>
              <a:buFontTx/>
              <a:buBlip>
                <a:blip r:embed="rId3"/>
              </a:buBlip>
              <a:defRPr lang="en-US" sz="1800" kern="1200" dirty="0">
                <a:solidFill>
                  <a:schemeClr val="tx1"/>
                </a:solidFill>
                <a:effectLst>
                  <a:outerShdw blurRad="50800" dist="50800" dir="5400000" sx="101000" sy="101000" algn="t" rotWithShape="0">
                    <a:prstClr val="black">
                      <a:alpha val="40000"/>
                    </a:prstClr>
                  </a:outerShdw>
                </a:effectLst>
                <a:latin typeface="+mn-lt"/>
                <a:ea typeface="+mn-ea"/>
                <a:cs typeface="+mn-cs"/>
              </a:defRPr>
            </a:lvl9pPr>
          </a:lstStyle>
          <a:p>
            <a:pPr marL="0" indent="0" algn="ctr">
              <a:buNone/>
            </a:pPr>
            <a:r>
              <a:rPr lang="en-US" sz="2800" b="1" dirty="0" smtClean="0"/>
              <a:t>Experiential Growth Themes</a:t>
            </a:r>
            <a:endParaRPr lang="en-US" sz="2800" b="1" dirty="0"/>
          </a:p>
        </p:txBody>
      </p:sp>
      <p:sp>
        <p:nvSpPr>
          <p:cNvPr id="11" name="Rectangle 4"/>
          <p:cNvSpPr txBox="1">
            <a:spLocks noChangeArrowheads="1"/>
          </p:cNvSpPr>
          <p:nvPr/>
        </p:nvSpPr>
        <p:spPr>
          <a:xfrm>
            <a:off x="228600" y="2164747"/>
            <a:ext cx="4192686" cy="3149765"/>
          </a:xfrm>
          <a:prstGeom prst="rect">
            <a:avLst/>
          </a:prstGeom>
        </p:spPr>
        <p:txBody>
          <a:bodyPr>
            <a:normAutofit/>
          </a:bodyPr>
          <a:lstStyle>
            <a:lvl1pPr marL="342900" indent="-342900" algn="l" defTabSz="914400" rtl="0" eaLnBrk="1" latinLnBrk="0" hangingPunct="1">
              <a:spcBef>
                <a:spcPts val="2000"/>
              </a:spcBef>
              <a:buFontTx/>
              <a:buBlip>
                <a:blip r:embed="rId3"/>
              </a:buBlip>
              <a:defRPr sz="2200" kern="1200">
                <a:solidFill>
                  <a:schemeClr val="tx1"/>
                </a:solidFill>
                <a:effectLst>
                  <a:outerShdw blurRad="50800" dist="50800" dir="5400000" sx="101000" sy="101000" algn="t" rotWithShape="0">
                    <a:prstClr val="black">
                      <a:alpha val="40000"/>
                    </a:prstClr>
                  </a:outerShdw>
                </a:effectLst>
                <a:latin typeface="+mn-lt"/>
                <a:ea typeface="+mn-ea"/>
                <a:cs typeface="+mn-cs"/>
              </a:defRPr>
            </a:lvl1pPr>
            <a:lvl2pPr marL="685800" indent="-336550" algn="l" defTabSz="914400" rtl="0" eaLnBrk="1" latinLnBrk="0" hangingPunct="1">
              <a:spcBef>
                <a:spcPts val="600"/>
              </a:spcBef>
              <a:buFontTx/>
              <a:buBlip>
                <a:blip r:embed="rId3"/>
              </a:buBlip>
              <a:defRPr sz="2000" kern="1200">
                <a:solidFill>
                  <a:schemeClr val="tx1"/>
                </a:solidFill>
                <a:effectLst>
                  <a:outerShdw blurRad="50800" dist="50800" dir="5400000" sx="101000" sy="101000" algn="t" rotWithShape="0">
                    <a:prstClr val="black">
                      <a:alpha val="40000"/>
                    </a:prstClr>
                  </a:outerShdw>
                </a:effectLst>
                <a:latin typeface="+mn-lt"/>
                <a:ea typeface="+mn-ea"/>
                <a:cs typeface="+mn-cs"/>
              </a:defRPr>
            </a:lvl2pPr>
            <a:lvl3pPr marL="10350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3pPr>
            <a:lvl4pPr marL="1371600" indent="-3365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4pPr>
            <a:lvl5pPr marL="1720850" indent="-349250" algn="l" defTabSz="914400" rtl="0" eaLnBrk="1" latinLnBrk="0" hangingPunct="1">
              <a:spcBef>
                <a:spcPts val="600"/>
              </a:spcBef>
              <a:buFontTx/>
              <a:buBlip>
                <a:blip r:embed="rId3"/>
              </a:buBlip>
              <a:defRPr sz="1800" kern="1200">
                <a:solidFill>
                  <a:schemeClr val="tx1"/>
                </a:solidFill>
                <a:effectLst>
                  <a:outerShdw blurRad="50800" dist="50800" dir="5400000" sx="101000" sy="101000" algn="t" rotWithShape="0">
                    <a:prstClr val="black">
                      <a:alpha val="40000"/>
                    </a:prstClr>
                  </a:outerShdw>
                </a:effectLst>
                <a:latin typeface="+mn-lt"/>
                <a:ea typeface="+mn-ea"/>
                <a:cs typeface="+mn-cs"/>
              </a:defRPr>
            </a:lvl5pPr>
            <a:lvl6pPr marL="20558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6pPr>
            <a:lvl7pPr marL="2398713"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7pPr>
            <a:lvl8pPr marL="2743200" indent="-336550" algn="l" defTabSz="914400" rtl="0" eaLnBrk="1" latinLnBrk="0" hangingPunct="1">
              <a:spcBef>
                <a:spcPct val="20000"/>
              </a:spcBef>
              <a:buFontTx/>
              <a:buBlip>
                <a:blip r:embed="rId3"/>
              </a:buBlip>
              <a:defRPr lang="en-US" sz="1800" kern="1200" dirty="0" smtClean="0">
                <a:solidFill>
                  <a:schemeClr val="tx1"/>
                </a:solidFill>
                <a:effectLst>
                  <a:outerShdw blurRad="50800" dist="50800" dir="5400000" sx="101000" sy="101000" algn="t" rotWithShape="0">
                    <a:prstClr val="black">
                      <a:alpha val="40000"/>
                    </a:prstClr>
                  </a:outerShdw>
                </a:effectLst>
                <a:latin typeface="+mn-lt"/>
                <a:ea typeface="+mn-ea"/>
                <a:cs typeface="+mn-cs"/>
              </a:defRPr>
            </a:lvl8pPr>
            <a:lvl9pPr marL="3087688" indent="-336550" algn="l" defTabSz="914400" rtl="0" eaLnBrk="1" latinLnBrk="0" hangingPunct="1">
              <a:spcBef>
                <a:spcPct val="20000"/>
              </a:spcBef>
              <a:buFontTx/>
              <a:buBlip>
                <a:blip r:embed="rId3"/>
              </a:buBlip>
              <a:defRPr lang="en-US" sz="1800" kern="1200" dirty="0">
                <a:solidFill>
                  <a:schemeClr val="tx1"/>
                </a:solidFill>
                <a:effectLst>
                  <a:outerShdw blurRad="50800" dist="50800" dir="5400000" sx="101000" sy="101000" algn="t" rotWithShape="0">
                    <a:prstClr val="black">
                      <a:alpha val="40000"/>
                    </a:prstClr>
                  </a:outerShdw>
                </a:effectLst>
                <a:latin typeface="+mn-lt"/>
                <a:ea typeface="+mn-ea"/>
                <a:cs typeface="+mn-cs"/>
              </a:defRPr>
            </a:lvl9pPr>
          </a:lstStyle>
          <a:p>
            <a:pPr marL="347663" indent="-347663">
              <a:buFontTx/>
              <a:buNone/>
              <a:defRPr/>
            </a:pPr>
            <a:r>
              <a:rPr lang="en-US" sz="2400" dirty="0" smtClean="0"/>
              <a:t>• Deepened or strengthened life experience</a:t>
            </a:r>
            <a:endParaRPr lang="en-US" i="1" dirty="0" smtClean="0"/>
          </a:p>
          <a:p>
            <a:pPr marL="347663" indent="-347663">
              <a:buFont typeface="Times" pitchFamily="-110" charset="0"/>
              <a:buNone/>
              <a:defRPr/>
            </a:pPr>
            <a:r>
              <a:rPr lang="en-US" sz="2400" dirty="0" smtClean="0"/>
              <a:t>• “This [time away together] really strengthened our marriage, as my feelings for him became deeper and more caring.”</a:t>
            </a:r>
            <a:endParaRPr lang="en-US" sz="2400" dirty="0"/>
          </a:p>
        </p:txBody>
      </p:sp>
      <p:grpSp>
        <p:nvGrpSpPr>
          <p:cNvPr id="12" name="Group 9"/>
          <p:cNvGrpSpPr>
            <a:grpSpLocks/>
          </p:cNvGrpSpPr>
          <p:nvPr/>
        </p:nvGrpSpPr>
        <p:grpSpPr bwMode="auto">
          <a:xfrm>
            <a:off x="228600" y="5084367"/>
            <a:ext cx="4114800" cy="1371600"/>
            <a:chOff x="240" y="3120"/>
            <a:chExt cx="2592" cy="960"/>
          </a:xfrm>
        </p:grpSpPr>
        <p:sp>
          <p:nvSpPr>
            <p:cNvPr id="13" name="AutoShape 5"/>
            <p:cNvSpPr>
              <a:spLocks noChangeArrowheads="1"/>
            </p:cNvSpPr>
            <p:nvPr/>
          </p:nvSpPr>
          <p:spPr bwMode="auto">
            <a:xfrm>
              <a:off x="1296" y="3120"/>
              <a:ext cx="480" cy="432"/>
            </a:xfrm>
            <a:prstGeom prst="downArrow">
              <a:avLst>
                <a:gd name="adj1" fmla="val 50000"/>
                <a:gd name="adj2" fmla="val 25000"/>
              </a:avLst>
            </a:prstGeom>
            <a:noFill/>
            <a:ln w="38100">
              <a:solidFill>
                <a:schemeClr val="tx1"/>
              </a:solidFill>
              <a:miter lim="800000"/>
              <a:headEnd/>
              <a:tailEnd/>
            </a:ln>
          </p:spPr>
          <p:txBody>
            <a:bodyPr wrap="none" anchor="ctr">
              <a:prstTxWarp prst="textNoShape">
                <a:avLst/>
              </a:prstTxWarp>
            </a:bodyPr>
            <a:lstStyle/>
            <a:p>
              <a:pPr algn="ctr"/>
              <a:endParaRPr lang="en-US"/>
            </a:p>
          </p:txBody>
        </p:sp>
        <p:sp>
          <p:nvSpPr>
            <p:cNvPr id="14" name="Rectangle 7"/>
            <p:cNvSpPr>
              <a:spLocks noChangeArrowheads="1"/>
            </p:cNvSpPr>
            <p:nvPr/>
          </p:nvSpPr>
          <p:spPr bwMode="auto">
            <a:xfrm>
              <a:off x="240" y="3648"/>
              <a:ext cx="2592" cy="432"/>
            </a:xfrm>
            <a:prstGeom prst="rect">
              <a:avLst/>
            </a:prstGeom>
            <a:noFill/>
            <a:ln w="9525">
              <a:noFill/>
              <a:miter lim="800000"/>
              <a:headEnd/>
              <a:tailEnd/>
            </a:ln>
            <a:effectLst>
              <a:outerShdw blurRad="38100" dist="38099" dir="2700000" algn="ctr" rotWithShape="0">
                <a:schemeClr val="bg2">
                  <a:alpha val="99962"/>
                </a:schemeClr>
              </a:outerShdw>
            </a:effectLst>
          </p:spPr>
          <p:txBody>
            <a:bodyPr>
              <a:prstTxWarp prst="textNoShape">
                <a:avLst/>
              </a:prstTxWarp>
            </a:bodyPr>
            <a:lstStyle/>
            <a:p>
              <a:pPr marL="342900" indent="-342900" algn="ctr" eaLnBrk="1" hangingPunct="1">
                <a:spcBef>
                  <a:spcPct val="20000"/>
                </a:spcBef>
                <a:buFont typeface="Times" pitchFamily="-110" charset="0"/>
                <a:buNone/>
                <a:defRPr/>
              </a:pPr>
              <a:r>
                <a:rPr lang="en-US" sz="2800" dirty="0" smtClean="0">
                  <a:latin typeface="Trebuchet MS" pitchFamily="-110" charset="0"/>
                  <a:ea typeface="Osaka" pitchFamily="-110" charset="-128"/>
                  <a:cs typeface="Osaka" pitchFamily="-110" charset="-128"/>
                </a:rPr>
                <a:t>Happiness/Well-Being</a:t>
              </a:r>
              <a:endParaRPr lang="en-US" sz="2800" dirty="0">
                <a:latin typeface="Trebuchet MS" pitchFamily="-110" charset="0"/>
                <a:ea typeface="Osaka" pitchFamily="-110" charset="-128"/>
                <a:cs typeface="Osaka" pitchFamily="-110" charset="-128"/>
              </a:endParaRPr>
            </a:p>
          </p:txBody>
        </p:sp>
      </p:grpSp>
      <p:sp>
        <p:nvSpPr>
          <p:cNvPr id="15" name="TextBox 14"/>
          <p:cNvSpPr txBox="1"/>
          <p:nvPr/>
        </p:nvSpPr>
        <p:spPr>
          <a:xfrm>
            <a:off x="842764" y="6400800"/>
            <a:ext cx="7611428" cy="369332"/>
          </a:xfrm>
          <a:prstGeom prst="rect">
            <a:avLst/>
          </a:prstGeom>
          <a:noFill/>
        </p:spPr>
        <p:txBody>
          <a:bodyPr wrap="none" rtlCol="0">
            <a:spAutoFit/>
          </a:bodyPr>
          <a:lstStyle/>
          <a:p>
            <a:pPr algn="ctr"/>
            <a:r>
              <a:rPr lang="en-US" dirty="0" smtClean="0"/>
              <a:t>(</a:t>
            </a:r>
            <a:r>
              <a:rPr lang="en-US" dirty="0" smtClean="0">
                <a:solidFill>
                  <a:srgbClr val="9EE4D8"/>
                </a:solidFill>
              </a:rPr>
              <a:t>Bauer &amp; McAdams, 2004, 2010; Bauer, McAdams, &amp; </a:t>
            </a:r>
            <a:r>
              <a:rPr lang="en-US" dirty="0" err="1" smtClean="0">
                <a:solidFill>
                  <a:srgbClr val="9EE4D8"/>
                </a:solidFill>
              </a:rPr>
              <a:t>Sakaeda</a:t>
            </a:r>
            <a:r>
              <a:rPr lang="en-US" dirty="0" smtClean="0">
                <a:solidFill>
                  <a:srgbClr val="9EE4D8"/>
                </a:solidFill>
              </a:rPr>
              <a:t>, 2004, 2005</a:t>
            </a:r>
            <a:r>
              <a:rPr lang="en-US" dirty="0" smtClean="0"/>
              <a:t>)</a:t>
            </a:r>
            <a:endParaRPr lang="en-US" dirty="0"/>
          </a:p>
        </p:txBody>
      </p:sp>
    </p:spTree>
    <p:extLst>
      <p:ext uri="{BB962C8B-B14F-4D97-AF65-F5344CB8AC3E}">
        <p14:creationId xmlns:p14="http://schemas.microsoft.com/office/powerpoint/2010/main" val="94428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dissolv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ssolv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dissolve">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dissolve">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dissolve">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Effect transition="in" filter="dissolve">
                                      <p:cBhvr>
                                        <p:cTn id="37" dur="500"/>
                                        <p:tgtEl>
                                          <p:spTgt spid="6">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dissolve">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P spid="10" grpId="0" build="p"/>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3657600" y="3043145"/>
            <a:ext cx="1752600" cy="914400"/>
            <a:chOff x="2304" y="2160"/>
            <a:chExt cx="1104" cy="576"/>
          </a:xfrm>
        </p:grpSpPr>
        <p:sp>
          <p:nvSpPr>
            <p:cNvPr id="5" name="Oval 4"/>
            <p:cNvSpPr>
              <a:spLocks noChangeArrowheads="1"/>
            </p:cNvSpPr>
            <p:nvPr/>
          </p:nvSpPr>
          <p:spPr bwMode="auto">
            <a:xfrm>
              <a:off x="2304" y="2160"/>
              <a:ext cx="1104" cy="576"/>
            </a:xfrm>
            <a:prstGeom prst="ellipse">
              <a:avLst/>
            </a:prstGeom>
            <a:noFill/>
            <a:ln w="2857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6" name="Text Box 5"/>
            <p:cNvSpPr txBox="1">
              <a:spLocks noChangeArrowheads="1"/>
            </p:cNvSpPr>
            <p:nvPr/>
          </p:nvSpPr>
          <p:spPr bwMode="auto">
            <a:xfrm>
              <a:off x="2448" y="2294"/>
              <a:ext cx="835"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b="1" dirty="0">
                  <a:solidFill>
                    <a:srgbClr val="FFFF00"/>
                  </a:solidFill>
                  <a:latin typeface="Times" charset="0"/>
                </a:rPr>
                <a:t>Individual</a:t>
              </a:r>
              <a:endParaRPr lang="en-US" dirty="0">
                <a:solidFill>
                  <a:srgbClr val="FFFF00"/>
                </a:solidFill>
                <a:latin typeface="Times" charset="0"/>
              </a:endParaRPr>
            </a:p>
          </p:txBody>
        </p:sp>
      </p:grpSp>
      <p:grpSp>
        <p:nvGrpSpPr>
          <p:cNvPr id="7" name="Group 6"/>
          <p:cNvGrpSpPr>
            <a:grpSpLocks/>
          </p:cNvGrpSpPr>
          <p:nvPr/>
        </p:nvGrpSpPr>
        <p:grpSpPr bwMode="auto">
          <a:xfrm>
            <a:off x="2528888" y="2357345"/>
            <a:ext cx="4114799" cy="2301875"/>
            <a:chOff x="1593" y="1728"/>
            <a:chExt cx="2592" cy="1450"/>
          </a:xfrm>
        </p:grpSpPr>
        <p:sp>
          <p:nvSpPr>
            <p:cNvPr id="8" name="Oval 7"/>
            <p:cNvSpPr>
              <a:spLocks noChangeArrowheads="1"/>
            </p:cNvSpPr>
            <p:nvPr/>
          </p:nvSpPr>
          <p:spPr bwMode="auto">
            <a:xfrm>
              <a:off x="1593" y="1728"/>
              <a:ext cx="2592" cy="1440"/>
            </a:xfrm>
            <a:prstGeom prst="ellipse">
              <a:avLst/>
            </a:prstGeom>
            <a:noFill/>
            <a:ln w="2857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9" name="Text Box 8"/>
            <p:cNvSpPr txBox="1">
              <a:spLocks noChangeArrowheads="1"/>
            </p:cNvSpPr>
            <p:nvPr/>
          </p:nvSpPr>
          <p:spPr bwMode="auto">
            <a:xfrm>
              <a:off x="2400" y="1872"/>
              <a:ext cx="1008"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a:solidFill>
                    <a:srgbClr val="FFFF00"/>
                  </a:solidFill>
                  <a:latin typeface="Times" charset="0"/>
                </a:rPr>
                <a:t>Microsystem</a:t>
              </a:r>
              <a:endParaRPr lang="en-US" sz="2000" dirty="0">
                <a:solidFill>
                  <a:srgbClr val="FFFF00"/>
                </a:solidFill>
                <a:latin typeface="Times" charset="0"/>
              </a:endParaRPr>
            </a:p>
          </p:txBody>
        </p:sp>
        <p:sp>
          <p:nvSpPr>
            <p:cNvPr id="10" name="Text Box 9"/>
            <p:cNvSpPr txBox="1">
              <a:spLocks noChangeArrowheads="1"/>
            </p:cNvSpPr>
            <p:nvPr/>
          </p:nvSpPr>
          <p:spPr bwMode="auto">
            <a:xfrm>
              <a:off x="1737" y="2208"/>
              <a:ext cx="601"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a:solidFill>
                    <a:srgbClr val="FFFF00"/>
                  </a:solidFill>
                  <a:latin typeface="Times" charset="0"/>
                </a:rPr>
                <a:t>Family</a:t>
              </a:r>
              <a:endParaRPr lang="en-US" b="1" dirty="0">
                <a:solidFill>
                  <a:srgbClr val="FFFF00"/>
                </a:solidFill>
                <a:latin typeface="Times" charset="0"/>
              </a:endParaRPr>
            </a:p>
          </p:txBody>
        </p:sp>
        <p:sp>
          <p:nvSpPr>
            <p:cNvPr id="11" name="Text Box 10"/>
            <p:cNvSpPr txBox="1">
              <a:spLocks noChangeArrowheads="1"/>
            </p:cNvSpPr>
            <p:nvPr/>
          </p:nvSpPr>
          <p:spPr bwMode="auto">
            <a:xfrm>
              <a:off x="2376" y="2736"/>
              <a:ext cx="921" cy="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2000" dirty="0">
                  <a:latin typeface="Times" charset="0"/>
                </a:rPr>
                <a:t>Community </a:t>
              </a:r>
            </a:p>
            <a:p>
              <a:pPr algn="ctr"/>
              <a:r>
                <a:rPr lang="en-US" sz="2000" dirty="0">
                  <a:latin typeface="Times" charset="0"/>
                </a:rPr>
                <a:t>services</a:t>
              </a:r>
              <a:endParaRPr lang="en-US" dirty="0">
                <a:latin typeface="Times" charset="0"/>
              </a:endParaRPr>
            </a:p>
          </p:txBody>
        </p:sp>
        <p:sp>
          <p:nvSpPr>
            <p:cNvPr id="12" name="Text Box 11"/>
            <p:cNvSpPr txBox="1">
              <a:spLocks noChangeArrowheads="1"/>
            </p:cNvSpPr>
            <p:nvPr/>
          </p:nvSpPr>
          <p:spPr bwMode="auto">
            <a:xfrm>
              <a:off x="3289" y="2076"/>
              <a:ext cx="833" cy="8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latin typeface="Times" charset="0"/>
                </a:rPr>
                <a:t>Activities </a:t>
              </a:r>
            </a:p>
            <a:p>
              <a:r>
                <a:rPr lang="en-US" sz="2000" dirty="0">
                  <a:latin typeface="Times" charset="0"/>
                </a:rPr>
                <a:t>    of </a:t>
              </a:r>
              <a:r>
                <a:rPr lang="en-US" sz="2000" dirty="0" smtClean="0">
                  <a:latin typeface="Times" charset="0"/>
                </a:rPr>
                <a:t>work,</a:t>
              </a:r>
            </a:p>
            <a:p>
              <a:r>
                <a:rPr lang="en-US" sz="2000" dirty="0" smtClean="0">
                  <a:latin typeface="Times" charset="0"/>
                </a:rPr>
                <a:t>  church</a:t>
              </a:r>
              <a:r>
                <a:rPr lang="en-US" sz="2000" dirty="0">
                  <a:latin typeface="Times" charset="0"/>
                </a:rPr>
                <a:t>, </a:t>
              </a:r>
            </a:p>
            <a:p>
              <a:r>
                <a:rPr lang="en-US" sz="2000" dirty="0" smtClean="0">
                  <a:latin typeface="Times" charset="0"/>
                </a:rPr>
                <a:t>school</a:t>
              </a:r>
              <a:endParaRPr lang="en-US" dirty="0">
                <a:latin typeface="Times" charset="0"/>
              </a:endParaRPr>
            </a:p>
          </p:txBody>
        </p:sp>
        <p:sp>
          <p:nvSpPr>
            <p:cNvPr id="13" name="Text Box 12"/>
            <p:cNvSpPr txBox="1">
              <a:spLocks noChangeArrowheads="1"/>
            </p:cNvSpPr>
            <p:nvPr/>
          </p:nvSpPr>
          <p:spPr bwMode="auto">
            <a:xfrm>
              <a:off x="1833" y="2582"/>
              <a:ext cx="463"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a:latin typeface="Times" charset="0"/>
                </a:rPr>
                <a:t>Peers</a:t>
              </a:r>
              <a:endParaRPr lang="en-US">
                <a:latin typeface="Times" charset="0"/>
              </a:endParaRPr>
            </a:p>
          </p:txBody>
        </p:sp>
      </p:grpSp>
      <p:grpSp>
        <p:nvGrpSpPr>
          <p:cNvPr id="14" name="Group 13"/>
          <p:cNvGrpSpPr>
            <a:grpSpLocks/>
          </p:cNvGrpSpPr>
          <p:nvPr/>
        </p:nvGrpSpPr>
        <p:grpSpPr bwMode="auto">
          <a:xfrm>
            <a:off x="1828800" y="1976345"/>
            <a:ext cx="5410200" cy="3124200"/>
            <a:chOff x="1152" y="1488"/>
            <a:chExt cx="3408" cy="1968"/>
          </a:xfrm>
        </p:grpSpPr>
        <p:sp>
          <p:nvSpPr>
            <p:cNvPr id="15" name="Oval 14"/>
            <p:cNvSpPr>
              <a:spLocks noChangeArrowheads="1"/>
            </p:cNvSpPr>
            <p:nvPr/>
          </p:nvSpPr>
          <p:spPr bwMode="auto">
            <a:xfrm>
              <a:off x="1296" y="1536"/>
              <a:ext cx="3168" cy="1824"/>
            </a:xfrm>
            <a:prstGeom prst="ellipse">
              <a:avLst/>
            </a:prstGeom>
            <a:noFill/>
            <a:ln w="2857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16" name="Text Box 15"/>
            <p:cNvSpPr txBox="1">
              <a:spLocks noChangeArrowheads="1"/>
            </p:cNvSpPr>
            <p:nvPr/>
          </p:nvSpPr>
          <p:spPr bwMode="auto">
            <a:xfrm>
              <a:off x="2400" y="1488"/>
              <a:ext cx="956"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err="1">
                  <a:solidFill>
                    <a:srgbClr val="FFFF00"/>
                  </a:solidFill>
                  <a:latin typeface="Times" charset="0"/>
                </a:rPr>
                <a:t>Mesosystem</a:t>
              </a:r>
              <a:endParaRPr lang="en-US" dirty="0">
                <a:solidFill>
                  <a:srgbClr val="FFFF00"/>
                </a:solidFill>
                <a:latin typeface="Times" charset="0"/>
              </a:endParaRPr>
            </a:p>
          </p:txBody>
        </p:sp>
        <p:sp>
          <p:nvSpPr>
            <p:cNvPr id="17" name="Arc 16"/>
            <p:cNvSpPr>
              <a:spLocks/>
            </p:cNvSpPr>
            <p:nvPr/>
          </p:nvSpPr>
          <p:spPr bwMode="auto">
            <a:xfrm flipV="1">
              <a:off x="2976" y="2496"/>
              <a:ext cx="1297" cy="768"/>
            </a:xfrm>
            <a:custGeom>
              <a:avLst/>
              <a:gdLst>
                <a:gd name="T0" fmla="*/ 0 w 21613"/>
                <a:gd name="T1" fmla="*/ 0 h 21600"/>
                <a:gd name="T2" fmla="*/ 0 w 21613"/>
                <a:gd name="T3" fmla="*/ 0 h 21600"/>
                <a:gd name="T4" fmla="*/ 0 w 21613"/>
                <a:gd name="T5" fmla="*/ 0 h 21600"/>
                <a:gd name="T6" fmla="*/ 0 60000 65536"/>
                <a:gd name="T7" fmla="*/ 0 60000 65536"/>
                <a:gd name="T8" fmla="*/ 0 60000 65536"/>
                <a:gd name="T9" fmla="*/ 0 w 21613"/>
                <a:gd name="T10" fmla="*/ 0 h 21600"/>
                <a:gd name="T11" fmla="*/ 21613 w 21613"/>
                <a:gd name="T12" fmla="*/ 21600 h 21600"/>
              </a:gdLst>
              <a:ahLst/>
              <a:cxnLst>
                <a:cxn ang="T6">
                  <a:pos x="T0" y="T1"/>
                </a:cxn>
                <a:cxn ang="T7">
                  <a:pos x="T2" y="T3"/>
                </a:cxn>
                <a:cxn ang="T8">
                  <a:pos x="T4" y="T5"/>
                </a:cxn>
              </a:cxnLst>
              <a:rect l="T9" t="T10" r="T11" b="T12"/>
              <a:pathLst>
                <a:path w="21613" h="21600" fill="none" extrusionOk="0">
                  <a:moveTo>
                    <a:pt x="-1" y="0"/>
                  </a:moveTo>
                  <a:cubicBezTo>
                    <a:pt x="4" y="0"/>
                    <a:pt x="8" y="-1"/>
                    <a:pt x="13" y="-1"/>
                  </a:cubicBezTo>
                  <a:cubicBezTo>
                    <a:pt x="11942" y="-1"/>
                    <a:pt x="21613" y="9670"/>
                    <a:pt x="21613" y="21600"/>
                  </a:cubicBezTo>
                </a:path>
                <a:path w="21613" h="21600" stroke="0" extrusionOk="0">
                  <a:moveTo>
                    <a:pt x="-1" y="0"/>
                  </a:moveTo>
                  <a:cubicBezTo>
                    <a:pt x="4" y="0"/>
                    <a:pt x="8" y="-1"/>
                    <a:pt x="13" y="-1"/>
                  </a:cubicBezTo>
                  <a:cubicBezTo>
                    <a:pt x="11942" y="-1"/>
                    <a:pt x="21613" y="9670"/>
                    <a:pt x="21613" y="21600"/>
                  </a:cubicBezTo>
                  <a:lnTo>
                    <a:pt x="13" y="21600"/>
                  </a:lnTo>
                  <a:lnTo>
                    <a:pt x="-1" y="0"/>
                  </a:lnTo>
                  <a:close/>
                </a:path>
              </a:pathLst>
            </a:custGeom>
            <a:noFill/>
            <a:ln w="9525">
              <a:solidFill>
                <a:schemeClr val="tx1"/>
              </a:solidFill>
              <a:round/>
              <a:headEnd type="triangle" w="med" len="me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18" name="Arc 17"/>
            <p:cNvSpPr>
              <a:spLocks/>
            </p:cNvSpPr>
            <p:nvPr/>
          </p:nvSpPr>
          <p:spPr bwMode="auto">
            <a:xfrm rot="10800000">
              <a:off x="1488" y="2496"/>
              <a:ext cx="1297" cy="768"/>
            </a:xfrm>
            <a:custGeom>
              <a:avLst/>
              <a:gdLst>
                <a:gd name="T0" fmla="*/ 0 w 21613"/>
                <a:gd name="T1" fmla="*/ 0 h 21600"/>
                <a:gd name="T2" fmla="*/ 0 w 21613"/>
                <a:gd name="T3" fmla="*/ 0 h 21600"/>
                <a:gd name="T4" fmla="*/ 0 w 21613"/>
                <a:gd name="T5" fmla="*/ 0 h 21600"/>
                <a:gd name="T6" fmla="*/ 0 60000 65536"/>
                <a:gd name="T7" fmla="*/ 0 60000 65536"/>
                <a:gd name="T8" fmla="*/ 0 60000 65536"/>
                <a:gd name="T9" fmla="*/ 0 w 21613"/>
                <a:gd name="T10" fmla="*/ 0 h 21600"/>
                <a:gd name="T11" fmla="*/ 21613 w 21613"/>
                <a:gd name="T12" fmla="*/ 21600 h 21600"/>
              </a:gdLst>
              <a:ahLst/>
              <a:cxnLst>
                <a:cxn ang="T6">
                  <a:pos x="T0" y="T1"/>
                </a:cxn>
                <a:cxn ang="T7">
                  <a:pos x="T2" y="T3"/>
                </a:cxn>
                <a:cxn ang="T8">
                  <a:pos x="T4" y="T5"/>
                </a:cxn>
              </a:cxnLst>
              <a:rect l="T9" t="T10" r="T11" b="T12"/>
              <a:pathLst>
                <a:path w="21613" h="21600" fill="none" extrusionOk="0">
                  <a:moveTo>
                    <a:pt x="-1" y="0"/>
                  </a:moveTo>
                  <a:cubicBezTo>
                    <a:pt x="4" y="0"/>
                    <a:pt x="8" y="-1"/>
                    <a:pt x="13" y="-1"/>
                  </a:cubicBezTo>
                  <a:cubicBezTo>
                    <a:pt x="11942" y="-1"/>
                    <a:pt x="21613" y="9670"/>
                    <a:pt x="21613" y="21600"/>
                  </a:cubicBezTo>
                </a:path>
                <a:path w="21613" h="21600" stroke="0" extrusionOk="0">
                  <a:moveTo>
                    <a:pt x="-1" y="0"/>
                  </a:moveTo>
                  <a:cubicBezTo>
                    <a:pt x="4" y="0"/>
                    <a:pt x="8" y="-1"/>
                    <a:pt x="13" y="-1"/>
                  </a:cubicBezTo>
                  <a:cubicBezTo>
                    <a:pt x="11942" y="-1"/>
                    <a:pt x="21613" y="9670"/>
                    <a:pt x="21613" y="21600"/>
                  </a:cubicBezTo>
                  <a:lnTo>
                    <a:pt x="13" y="21600"/>
                  </a:lnTo>
                  <a:lnTo>
                    <a:pt x="-1" y="0"/>
                  </a:lnTo>
                  <a:close/>
                </a:path>
              </a:pathLst>
            </a:custGeom>
            <a:noFill/>
            <a:ln w="9525">
              <a:solidFill>
                <a:schemeClr val="tx1"/>
              </a:solidFill>
              <a:round/>
              <a:headEnd type="triangle" w="med" len="me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19" name="Arc 18"/>
            <p:cNvSpPr>
              <a:spLocks/>
            </p:cNvSpPr>
            <p:nvPr/>
          </p:nvSpPr>
          <p:spPr bwMode="auto">
            <a:xfrm rot="10800000" flipV="1">
              <a:off x="1488" y="1728"/>
              <a:ext cx="816" cy="672"/>
            </a:xfrm>
            <a:custGeom>
              <a:avLst/>
              <a:gdLst>
                <a:gd name="T0" fmla="*/ 0 w 21613"/>
                <a:gd name="T1" fmla="*/ 0 h 21600"/>
                <a:gd name="T2" fmla="*/ 0 w 21613"/>
                <a:gd name="T3" fmla="*/ 0 h 21600"/>
                <a:gd name="T4" fmla="*/ 0 w 21613"/>
                <a:gd name="T5" fmla="*/ 0 h 21600"/>
                <a:gd name="T6" fmla="*/ 0 60000 65536"/>
                <a:gd name="T7" fmla="*/ 0 60000 65536"/>
                <a:gd name="T8" fmla="*/ 0 60000 65536"/>
                <a:gd name="T9" fmla="*/ 0 w 21613"/>
                <a:gd name="T10" fmla="*/ 0 h 21600"/>
                <a:gd name="T11" fmla="*/ 21613 w 21613"/>
                <a:gd name="T12" fmla="*/ 21600 h 21600"/>
              </a:gdLst>
              <a:ahLst/>
              <a:cxnLst>
                <a:cxn ang="T6">
                  <a:pos x="T0" y="T1"/>
                </a:cxn>
                <a:cxn ang="T7">
                  <a:pos x="T2" y="T3"/>
                </a:cxn>
                <a:cxn ang="T8">
                  <a:pos x="T4" y="T5"/>
                </a:cxn>
              </a:cxnLst>
              <a:rect l="T9" t="T10" r="T11" b="T12"/>
              <a:pathLst>
                <a:path w="21613" h="21600" fill="none" extrusionOk="0">
                  <a:moveTo>
                    <a:pt x="-1" y="0"/>
                  </a:moveTo>
                  <a:cubicBezTo>
                    <a:pt x="4" y="0"/>
                    <a:pt x="8" y="-1"/>
                    <a:pt x="13" y="-1"/>
                  </a:cubicBezTo>
                  <a:cubicBezTo>
                    <a:pt x="11942" y="-1"/>
                    <a:pt x="21613" y="9670"/>
                    <a:pt x="21613" y="21600"/>
                  </a:cubicBezTo>
                </a:path>
                <a:path w="21613" h="21600" stroke="0" extrusionOk="0">
                  <a:moveTo>
                    <a:pt x="-1" y="0"/>
                  </a:moveTo>
                  <a:cubicBezTo>
                    <a:pt x="4" y="0"/>
                    <a:pt x="8" y="-1"/>
                    <a:pt x="13" y="-1"/>
                  </a:cubicBezTo>
                  <a:cubicBezTo>
                    <a:pt x="11942" y="-1"/>
                    <a:pt x="21613" y="9670"/>
                    <a:pt x="21613" y="21600"/>
                  </a:cubicBezTo>
                  <a:lnTo>
                    <a:pt x="13" y="21600"/>
                  </a:lnTo>
                  <a:lnTo>
                    <a:pt x="-1" y="0"/>
                  </a:lnTo>
                  <a:close/>
                </a:path>
              </a:pathLst>
            </a:custGeom>
            <a:noFill/>
            <a:ln w="9525">
              <a:solidFill>
                <a:schemeClr val="tx1"/>
              </a:solidFill>
              <a:round/>
              <a:headEnd type="triangle" w="med" len="me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20" name="Arc 19"/>
            <p:cNvSpPr>
              <a:spLocks/>
            </p:cNvSpPr>
            <p:nvPr/>
          </p:nvSpPr>
          <p:spPr bwMode="auto">
            <a:xfrm rot="10800000" flipH="1" flipV="1">
              <a:off x="3456" y="1728"/>
              <a:ext cx="816" cy="672"/>
            </a:xfrm>
            <a:custGeom>
              <a:avLst/>
              <a:gdLst>
                <a:gd name="T0" fmla="*/ 0 w 21613"/>
                <a:gd name="T1" fmla="*/ 0 h 21600"/>
                <a:gd name="T2" fmla="*/ 0 w 21613"/>
                <a:gd name="T3" fmla="*/ 0 h 21600"/>
                <a:gd name="T4" fmla="*/ 0 w 21613"/>
                <a:gd name="T5" fmla="*/ 0 h 21600"/>
                <a:gd name="T6" fmla="*/ 0 60000 65536"/>
                <a:gd name="T7" fmla="*/ 0 60000 65536"/>
                <a:gd name="T8" fmla="*/ 0 60000 65536"/>
                <a:gd name="T9" fmla="*/ 0 w 21613"/>
                <a:gd name="T10" fmla="*/ 0 h 21600"/>
                <a:gd name="T11" fmla="*/ 21613 w 21613"/>
                <a:gd name="T12" fmla="*/ 21600 h 21600"/>
              </a:gdLst>
              <a:ahLst/>
              <a:cxnLst>
                <a:cxn ang="T6">
                  <a:pos x="T0" y="T1"/>
                </a:cxn>
                <a:cxn ang="T7">
                  <a:pos x="T2" y="T3"/>
                </a:cxn>
                <a:cxn ang="T8">
                  <a:pos x="T4" y="T5"/>
                </a:cxn>
              </a:cxnLst>
              <a:rect l="T9" t="T10" r="T11" b="T12"/>
              <a:pathLst>
                <a:path w="21613" h="21600" fill="none" extrusionOk="0">
                  <a:moveTo>
                    <a:pt x="-1" y="0"/>
                  </a:moveTo>
                  <a:cubicBezTo>
                    <a:pt x="4" y="0"/>
                    <a:pt x="8" y="-1"/>
                    <a:pt x="13" y="-1"/>
                  </a:cubicBezTo>
                  <a:cubicBezTo>
                    <a:pt x="11942" y="-1"/>
                    <a:pt x="21613" y="9670"/>
                    <a:pt x="21613" y="21600"/>
                  </a:cubicBezTo>
                </a:path>
                <a:path w="21613" h="21600" stroke="0" extrusionOk="0">
                  <a:moveTo>
                    <a:pt x="-1" y="0"/>
                  </a:moveTo>
                  <a:cubicBezTo>
                    <a:pt x="4" y="0"/>
                    <a:pt x="8" y="-1"/>
                    <a:pt x="13" y="-1"/>
                  </a:cubicBezTo>
                  <a:cubicBezTo>
                    <a:pt x="11942" y="-1"/>
                    <a:pt x="21613" y="9670"/>
                    <a:pt x="21613" y="21600"/>
                  </a:cubicBezTo>
                  <a:lnTo>
                    <a:pt x="13" y="21600"/>
                  </a:lnTo>
                  <a:lnTo>
                    <a:pt x="-1" y="0"/>
                  </a:lnTo>
                  <a:close/>
                </a:path>
              </a:pathLst>
            </a:custGeom>
            <a:noFill/>
            <a:ln w="9525">
              <a:solidFill>
                <a:schemeClr val="tx1"/>
              </a:solidFill>
              <a:round/>
              <a:headEnd type="triangle" w="med" len="me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21" name="Line 20"/>
            <p:cNvSpPr>
              <a:spLocks noChangeShapeType="1"/>
            </p:cNvSpPr>
            <p:nvPr/>
          </p:nvSpPr>
          <p:spPr bwMode="auto">
            <a:xfrm>
              <a:off x="1152" y="2448"/>
              <a:ext cx="24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22" name="Line 21"/>
            <p:cNvSpPr>
              <a:spLocks noChangeShapeType="1"/>
            </p:cNvSpPr>
            <p:nvPr/>
          </p:nvSpPr>
          <p:spPr bwMode="auto">
            <a:xfrm>
              <a:off x="1488" y="2448"/>
              <a:ext cx="24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23" name="Line 22"/>
            <p:cNvSpPr>
              <a:spLocks noChangeShapeType="1"/>
            </p:cNvSpPr>
            <p:nvPr/>
          </p:nvSpPr>
          <p:spPr bwMode="auto">
            <a:xfrm>
              <a:off x="4020" y="2448"/>
              <a:ext cx="24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24" name="Line 23"/>
            <p:cNvSpPr>
              <a:spLocks noChangeShapeType="1"/>
            </p:cNvSpPr>
            <p:nvPr/>
          </p:nvSpPr>
          <p:spPr bwMode="auto">
            <a:xfrm>
              <a:off x="4320" y="2448"/>
              <a:ext cx="24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grpSp>
          <p:nvGrpSpPr>
            <p:cNvPr id="25" name="Group 24"/>
            <p:cNvGrpSpPr>
              <a:grpSpLocks/>
            </p:cNvGrpSpPr>
            <p:nvPr/>
          </p:nvGrpSpPr>
          <p:grpSpPr bwMode="auto">
            <a:xfrm rot="5400000">
              <a:off x="2664" y="3240"/>
              <a:ext cx="384" cy="48"/>
              <a:chOff x="1248" y="3408"/>
              <a:chExt cx="576" cy="0"/>
            </a:xfrm>
          </p:grpSpPr>
          <p:sp>
            <p:nvSpPr>
              <p:cNvPr id="26" name="Line 25"/>
              <p:cNvSpPr>
                <a:spLocks noChangeShapeType="1"/>
              </p:cNvSpPr>
              <p:nvPr/>
            </p:nvSpPr>
            <p:spPr bwMode="auto">
              <a:xfrm flipH="1">
                <a:off x="1248" y="3408"/>
                <a:ext cx="24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27" name="Line 26"/>
              <p:cNvSpPr>
                <a:spLocks noChangeShapeType="1"/>
              </p:cNvSpPr>
              <p:nvPr/>
            </p:nvSpPr>
            <p:spPr bwMode="auto">
              <a:xfrm flipH="1">
                <a:off x="1584" y="3408"/>
                <a:ext cx="24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grpSp>
      </p:grpSp>
      <p:grpSp>
        <p:nvGrpSpPr>
          <p:cNvPr id="28" name="Group 27"/>
          <p:cNvGrpSpPr>
            <a:grpSpLocks/>
          </p:cNvGrpSpPr>
          <p:nvPr/>
        </p:nvGrpSpPr>
        <p:grpSpPr bwMode="auto">
          <a:xfrm>
            <a:off x="1219200" y="1519145"/>
            <a:ext cx="6705600" cy="3962400"/>
            <a:chOff x="768" y="1200"/>
            <a:chExt cx="4224" cy="2496"/>
          </a:xfrm>
        </p:grpSpPr>
        <p:sp>
          <p:nvSpPr>
            <p:cNvPr id="29" name="Oval 28"/>
            <p:cNvSpPr>
              <a:spLocks noChangeArrowheads="1"/>
            </p:cNvSpPr>
            <p:nvPr/>
          </p:nvSpPr>
          <p:spPr bwMode="auto">
            <a:xfrm>
              <a:off x="768" y="1200"/>
              <a:ext cx="4224" cy="2496"/>
            </a:xfrm>
            <a:prstGeom prst="ellipse">
              <a:avLst/>
            </a:prstGeom>
            <a:noFill/>
            <a:ln w="2857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30" name="Text Box 29"/>
            <p:cNvSpPr txBox="1">
              <a:spLocks noChangeArrowheads="1"/>
            </p:cNvSpPr>
            <p:nvPr/>
          </p:nvSpPr>
          <p:spPr bwMode="auto">
            <a:xfrm>
              <a:off x="2448" y="1200"/>
              <a:ext cx="864"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err="1">
                  <a:solidFill>
                    <a:srgbClr val="FFFF00"/>
                  </a:solidFill>
                  <a:latin typeface="Times" charset="0"/>
                </a:rPr>
                <a:t>Exosystem</a:t>
              </a:r>
              <a:endParaRPr lang="en-US" sz="2000" dirty="0">
                <a:solidFill>
                  <a:srgbClr val="FFFF00"/>
                </a:solidFill>
                <a:latin typeface="Times" charset="0"/>
              </a:endParaRPr>
            </a:p>
          </p:txBody>
        </p:sp>
        <p:sp>
          <p:nvSpPr>
            <p:cNvPr id="31" name="Text Box 30"/>
            <p:cNvSpPr txBox="1">
              <a:spLocks noChangeArrowheads="1"/>
            </p:cNvSpPr>
            <p:nvPr/>
          </p:nvSpPr>
          <p:spPr bwMode="auto">
            <a:xfrm rot="1563103">
              <a:off x="1295" y="3118"/>
              <a:ext cx="885"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latin typeface="Times" charset="0"/>
                </a:rPr>
                <a:t>Mass media</a:t>
              </a:r>
              <a:endParaRPr lang="en-US" dirty="0">
                <a:latin typeface="Times" charset="0"/>
              </a:endParaRPr>
            </a:p>
          </p:txBody>
        </p:sp>
        <p:sp>
          <p:nvSpPr>
            <p:cNvPr id="32" name="Text Box 31"/>
            <p:cNvSpPr txBox="1">
              <a:spLocks noChangeArrowheads="1"/>
            </p:cNvSpPr>
            <p:nvPr/>
          </p:nvSpPr>
          <p:spPr bwMode="auto">
            <a:xfrm rot="19309828">
              <a:off x="910" y="1655"/>
              <a:ext cx="1189"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a:solidFill>
                    <a:srgbClr val="FFFF00"/>
                  </a:solidFill>
                  <a:latin typeface="Times" charset="0"/>
                </a:rPr>
                <a:t>Political system</a:t>
              </a:r>
              <a:endParaRPr lang="en-US" b="1" dirty="0">
                <a:solidFill>
                  <a:srgbClr val="FFFF00"/>
                </a:solidFill>
                <a:latin typeface="Times" charset="0"/>
              </a:endParaRPr>
            </a:p>
          </p:txBody>
        </p:sp>
        <p:sp>
          <p:nvSpPr>
            <p:cNvPr id="33" name="Text Box 32"/>
            <p:cNvSpPr txBox="1">
              <a:spLocks noChangeArrowheads="1"/>
            </p:cNvSpPr>
            <p:nvPr/>
          </p:nvSpPr>
          <p:spPr bwMode="auto">
            <a:xfrm rot="2307810">
              <a:off x="3972" y="1679"/>
              <a:ext cx="691"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a:solidFill>
                    <a:srgbClr val="FFFF00"/>
                  </a:solidFill>
                  <a:latin typeface="Times" charset="0"/>
                </a:rPr>
                <a:t>Religion</a:t>
              </a:r>
              <a:endParaRPr lang="en-US" b="1" dirty="0">
                <a:solidFill>
                  <a:srgbClr val="FFFF00"/>
                </a:solidFill>
                <a:latin typeface="Times" charset="0"/>
              </a:endParaRPr>
            </a:p>
          </p:txBody>
        </p:sp>
        <p:sp>
          <p:nvSpPr>
            <p:cNvPr id="34" name="Text Box 33"/>
            <p:cNvSpPr txBox="1">
              <a:spLocks noChangeArrowheads="1"/>
            </p:cNvSpPr>
            <p:nvPr/>
          </p:nvSpPr>
          <p:spPr bwMode="auto">
            <a:xfrm rot="20492281">
              <a:off x="3225" y="3167"/>
              <a:ext cx="1333"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a:solidFill>
                    <a:srgbClr val="FFFF00"/>
                  </a:solidFill>
                  <a:latin typeface="Times" charset="0"/>
                </a:rPr>
                <a:t>Education system</a:t>
              </a:r>
              <a:endParaRPr lang="en-US" b="1" dirty="0">
                <a:solidFill>
                  <a:srgbClr val="FFFF00"/>
                </a:solidFill>
                <a:latin typeface="Times" charset="0"/>
              </a:endParaRPr>
            </a:p>
          </p:txBody>
        </p:sp>
      </p:grpSp>
      <p:grpSp>
        <p:nvGrpSpPr>
          <p:cNvPr id="41" name="Group 40"/>
          <p:cNvGrpSpPr>
            <a:grpSpLocks/>
          </p:cNvGrpSpPr>
          <p:nvPr/>
        </p:nvGrpSpPr>
        <p:grpSpPr bwMode="auto">
          <a:xfrm>
            <a:off x="381000" y="3500345"/>
            <a:ext cx="8382000" cy="3276600"/>
            <a:chOff x="240" y="2160"/>
            <a:chExt cx="5280" cy="2064"/>
          </a:xfrm>
        </p:grpSpPr>
        <p:sp>
          <p:nvSpPr>
            <p:cNvPr id="42" name="Line 41"/>
            <p:cNvSpPr>
              <a:spLocks noChangeShapeType="1"/>
            </p:cNvSpPr>
            <p:nvPr/>
          </p:nvSpPr>
          <p:spPr bwMode="auto">
            <a:xfrm>
              <a:off x="240" y="2160"/>
              <a:ext cx="0" cy="2016"/>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43" name="Line 42"/>
            <p:cNvSpPr>
              <a:spLocks noChangeShapeType="1"/>
            </p:cNvSpPr>
            <p:nvPr/>
          </p:nvSpPr>
          <p:spPr bwMode="auto">
            <a:xfrm>
              <a:off x="5520" y="2160"/>
              <a:ext cx="0" cy="2016"/>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a:p>
          </p:txBody>
        </p:sp>
        <p:sp>
          <p:nvSpPr>
            <p:cNvPr id="44" name="Text Box 43"/>
            <p:cNvSpPr txBox="1">
              <a:spLocks noChangeArrowheads="1"/>
            </p:cNvSpPr>
            <p:nvPr/>
          </p:nvSpPr>
          <p:spPr bwMode="auto">
            <a:xfrm rot="-5400000">
              <a:off x="-266" y="3345"/>
              <a:ext cx="1300"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b="1" dirty="0" err="1">
                  <a:solidFill>
                    <a:srgbClr val="FFFF00"/>
                  </a:solidFill>
                  <a:latin typeface="Times" charset="0"/>
                </a:rPr>
                <a:t>Chronosystem</a:t>
              </a:r>
              <a:endParaRPr lang="en-US" dirty="0">
                <a:solidFill>
                  <a:srgbClr val="FFFF00"/>
                </a:solidFill>
                <a:latin typeface="Times" charset="0"/>
              </a:endParaRPr>
            </a:p>
          </p:txBody>
        </p:sp>
        <p:sp>
          <p:nvSpPr>
            <p:cNvPr id="45" name="Line 44"/>
            <p:cNvSpPr>
              <a:spLocks noChangeShapeType="1"/>
            </p:cNvSpPr>
            <p:nvPr/>
          </p:nvSpPr>
          <p:spPr bwMode="auto">
            <a:xfrm flipV="1">
              <a:off x="528" y="3168"/>
              <a:ext cx="0" cy="912"/>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wrap="none" anchor="ctr"/>
            <a:lstStyle/>
            <a:p>
              <a:endParaRPr lang="en-US"/>
            </a:p>
          </p:txBody>
        </p:sp>
        <p:sp>
          <p:nvSpPr>
            <p:cNvPr id="46" name="Text Box 45"/>
            <p:cNvSpPr txBox="1">
              <a:spLocks noChangeArrowheads="1"/>
            </p:cNvSpPr>
            <p:nvPr/>
          </p:nvSpPr>
          <p:spPr bwMode="auto">
            <a:xfrm>
              <a:off x="576" y="3974"/>
              <a:ext cx="3249"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latin typeface="Times" charset="0"/>
                </a:rPr>
                <a:t>Time: Social history and individual development</a:t>
              </a:r>
              <a:endParaRPr lang="en-US" dirty="0">
                <a:latin typeface="Times" charset="0"/>
              </a:endParaRPr>
            </a:p>
          </p:txBody>
        </p:sp>
      </p:grpSp>
      <p:sp>
        <p:nvSpPr>
          <p:cNvPr id="48" name="Title 1"/>
          <p:cNvSpPr>
            <a:spLocks noGrp="1"/>
          </p:cNvSpPr>
          <p:nvPr>
            <p:ph type="title"/>
          </p:nvPr>
        </p:nvSpPr>
        <p:spPr>
          <a:xfrm>
            <a:off x="239889" y="1"/>
            <a:ext cx="8650111" cy="914400"/>
          </a:xfrm>
        </p:spPr>
        <p:txBody>
          <a:bodyPr>
            <a:normAutofit fontScale="90000"/>
          </a:bodyPr>
          <a:lstStyle/>
          <a:p>
            <a:r>
              <a:rPr lang="en-US" dirty="0" smtClean="0"/>
              <a:t>The Social Ecology of the Person</a:t>
            </a:r>
            <a:br>
              <a:rPr lang="en-US" dirty="0" smtClean="0"/>
            </a:br>
            <a:r>
              <a:rPr lang="en-US" sz="2200" dirty="0" smtClean="0"/>
              <a:t>(</a:t>
            </a:r>
            <a:r>
              <a:rPr lang="en-US" sz="2200" dirty="0" err="1" smtClean="0">
                <a:solidFill>
                  <a:srgbClr val="9EE4D8"/>
                </a:solidFill>
              </a:rPr>
              <a:t>Bronfenbrenner</a:t>
            </a:r>
            <a:r>
              <a:rPr lang="en-US" sz="2200" dirty="0" smtClean="0">
                <a:solidFill>
                  <a:srgbClr val="9EE4D8"/>
                </a:solidFill>
              </a:rPr>
              <a:t>, 1979</a:t>
            </a:r>
            <a:r>
              <a:rPr lang="en-US" sz="2200" dirty="0" smtClean="0"/>
              <a:t>)</a:t>
            </a:r>
            <a:endParaRPr lang="en-US" dirty="0"/>
          </a:p>
        </p:txBody>
      </p:sp>
      <p:grpSp>
        <p:nvGrpSpPr>
          <p:cNvPr id="2" name="Group 1"/>
          <p:cNvGrpSpPr/>
          <p:nvPr/>
        </p:nvGrpSpPr>
        <p:grpSpPr>
          <a:xfrm>
            <a:off x="381000" y="985745"/>
            <a:ext cx="8505354" cy="5105400"/>
            <a:chOff x="381000" y="985745"/>
            <a:chExt cx="8505354" cy="5105400"/>
          </a:xfrm>
        </p:grpSpPr>
        <p:grpSp>
          <p:nvGrpSpPr>
            <p:cNvPr id="35" name="Group 34"/>
            <p:cNvGrpSpPr>
              <a:grpSpLocks/>
            </p:cNvGrpSpPr>
            <p:nvPr/>
          </p:nvGrpSpPr>
          <p:grpSpPr bwMode="auto">
            <a:xfrm>
              <a:off x="381000" y="985745"/>
              <a:ext cx="8382000" cy="5105400"/>
              <a:chOff x="240" y="864"/>
              <a:chExt cx="5280" cy="3216"/>
            </a:xfrm>
          </p:grpSpPr>
          <p:sp>
            <p:nvSpPr>
              <p:cNvPr id="36" name="Oval 35"/>
              <p:cNvSpPr>
                <a:spLocks noChangeArrowheads="1"/>
              </p:cNvSpPr>
              <p:nvPr/>
            </p:nvSpPr>
            <p:spPr bwMode="auto">
              <a:xfrm>
                <a:off x="240" y="864"/>
                <a:ext cx="5280" cy="3216"/>
              </a:xfrm>
              <a:prstGeom prst="ellipse">
                <a:avLst/>
              </a:prstGeom>
              <a:noFill/>
              <a:ln w="2857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37" name="Text Box 36"/>
              <p:cNvSpPr txBox="1">
                <a:spLocks noChangeArrowheads="1"/>
              </p:cNvSpPr>
              <p:nvPr/>
            </p:nvSpPr>
            <p:spPr bwMode="auto">
              <a:xfrm>
                <a:off x="2338" y="912"/>
                <a:ext cx="1070" cy="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b="1" dirty="0" err="1">
                    <a:solidFill>
                      <a:srgbClr val="FFFF00"/>
                    </a:solidFill>
                    <a:latin typeface="Times" charset="0"/>
                  </a:rPr>
                  <a:t>Macrosystem</a:t>
                </a:r>
                <a:endParaRPr lang="en-US" dirty="0">
                  <a:solidFill>
                    <a:srgbClr val="FFFF00"/>
                  </a:solidFill>
                  <a:latin typeface="Times" charset="0"/>
                </a:endParaRPr>
              </a:p>
            </p:txBody>
          </p:sp>
          <p:sp>
            <p:nvSpPr>
              <p:cNvPr id="38" name="Text Box 37"/>
              <p:cNvSpPr txBox="1">
                <a:spLocks noChangeArrowheads="1"/>
              </p:cNvSpPr>
              <p:nvPr/>
            </p:nvSpPr>
            <p:spPr bwMode="auto">
              <a:xfrm rot="19478044">
                <a:off x="3917" y="3301"/>
                <a:ext cx="1338"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latin typeface="Times" charset="0"/>
                  </a:rPr>
                  <a:t>Cultural ideologies</a:t>
                </a:r>
                <a:endParaRPr lang="en-US" dirty="0">
                  <a:latin typeface="Times" charset="0"/>
                </a:endParaRPr>
              </a:p>
            </p:txBody>
          </p:sp>
          <p:sp>
            <p:nvSpPr>
              <p:cNvPr id="39" name="Text Box 38"/>
              <p:cNvSpPr txBox="1">
                <a:spLocks noChangeArrowheads="1"/>
              </p:cNvSpPr>
              <p:nvPr/>
            </p:nvSpPr>
            <p:spPr bwMode="auto">
              <a:xfrm rot="1661026">
                <a:off x="756" y="3402"/>
                <a:ext cx="1222"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latin typeface="Times" charset="0"/>
                  </a:rPr>
                  <a:t>Cultural attitudes</a:t>
                </a:r>
                <a:endParaRPr lang="en-US" dirty="0">
                  <a:latin typeface="Times" charset="0"/>
                </a:endParaRPr>
              </a:p>
            </p:txBody>
          </p:sp>
          <p:sp>
            <p:nvSpPr>
              <p:cNvPr id="40" name="Text Box 39"/>
              <p:cNvSpPr txBox="1">
                <a:spLocks noChangeArrowheads="1"/>
              </p:cNvSpPr>
              <p:nvPr/>
            </p:nvSpPr>
            <p:spPr bwMode="auto">
              <a:xfrm rot="18266990">
                <a:off x="112" y="1899"/>
                <a:ext cx="1080"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latin typeface="Times" charset="0"/>
                  </a:rPr>
                  <a:t>Cultural </a:t>
                </a:r>
                <a:r>
                  <a:rPr lang="en-US" sz="2000" dirty="0" smtClean="0">
                    <a:latin typeface="Times" charset="0"/>
                  </a:rPr>
                  <a:t>norms</a:t>
                </a:r>
                <a:endParaRPr lang="en-US" dirty="0">
                  <a:latin typeface="Times" charset="0"/>
                </a:endParaRPr>
              </a:p>
            </p:txBody>
          </p:sp>
        </p:grpSp>
        <p:sp>
          <p:nvSpPr>
            <p:cNvPr id="47" name="Text Box 37"/>
            <p:cNvSpPr txBox="1">
              <a:spLocks noChangeArrowheads="1"/>
            </p:cNvSpPr>
            <p:nvPr/>
          </p:nvSpPr>
          <p:spPr bwMode="auto">
            <a:xfrm rot="1804003">
              <a:off x="5787817" y="1885568"/>
              <a:ext cx="309853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2000" dirty="0">
                  <a:solidFill>
                    <a:srgbClr val="FFFF00"/>
                  </a:solidFill>
                  <a:latin typeface="Times" charset="0"/>
                </a:rPr>
                <a:t>Cultural </a:t>
              </a:r>
              <a:r>
                <a:rPr lang="en-US" sz="2000" dirty="0" smtClean="0">
                  <a:solidFill>
                    <a:srgbClr val="FFFF00"/>
                  </a:solidFill>
                  <a:latin typeface="Times" charset="0"/>
                </a:rPr>
                <a:t>master narratives</a:t>
              </a:r>
              <a:endParaRPr lang="en-US" dirty="0">
                <a:solidFill>
                  <a:srgbClr val="FFFF00"/>
                </a:solidFill>
                <a:latin typeface="Times" charset="0"/>
              </a:endParaRPr>
            </a:p>
          </p:txBody>
        </p:sp>
      </p:grpSp>
    </p:spTree>
    <p:extLst>
      <p:ext uri="{BB962C8B-B14F-4D97-AF65-F5344CB8AC3E}">
        <p14:creationId xmlns:p14="http://schemas.microsoft.com/office/powerpoint/2010/main" val="258632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900" decel="100000" fill="hold"/>
                                        <p:tgtEl>
                                          <p:spTgt spid="7"/>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900" decel="100000" fill="hold"/>
                                        <p:tgtEl>
                                          <p:spTgt spid="28"/>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900" decel="100000" fill="hold"/>
                                        <p:tgtEl>
                                          <p:spTgt spid="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nodeType="click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1000"/>
                                        <p:tgtEl>
                                          <p:spTgt spid="41"/>
                                        </p:tgtEl>
                                      </p:cBhvr>
                                    </p:animEffect>
                                    <p:anim calcmode="lin" valueType="num">
                                      <p:cBhvr>
                                        <p:cTn id="48" dur="1000" fill="hold"/>
                                        <p:tgtEl>
                                          <p:spTgt spid="41"/>
                                        </p:tgtEl>
                                        <p:attrNameLst>
                                          <p:attrName>ppt_x</p:attrName>
                                        </p:attrNameLst>
                                      </p:cBhvr>
                                      <p:tavLst>
                                        <p:tav tm="0">
                                          <p:val>
                                            <p:strVal val="#ppt_x"/>
                                          </p:val>
                                        </p:tav>
                                        <p:tav tm="100000">
                                          <p:val>
                                            <p:strVal val="#ppt_x"/>
                                          </p:val>
                                        </p:tav>
                                      </p:tavLst>
                                    </p:anim>
                                    <p:anim calcmode="lin" valueType="num">
                                      <p:cBhvr>
                                        <p:cTn id="49" dur="900" decel="100000" fill="hold"/>
                                        <p:tgtEl>
                                          <p:spTgt spid="41"/>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51CFN938DXL copy.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1200" y="1322294"/>
            <a:ext cx="2768600" cy="4940300"/>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a:stretch>
            <a:fillRect/>
          </a:stretch>
        </p:blipFill>
        <p:spPr>
          <a:xfrm>
            <a:off x="2258247" y="2617694"/>
            <a:ext cx="2770953" cy="4069837"/>
          </a:xfrm>
          <a:prstGeom prst="rect">
            <a:avLst/>
          </a:prstGeom>
          <a:ln>
            <a:noFill/>
          </a:ln>
          <a:effectLst>
            <a:outerShdw blurRad="292100" dist="139700" dir="2700000" algn="tl" rotWithShape="0">
              <a:srgbClr val="333333">
                <a:alpha val="65000"/>
              </a:srgbClr>
            </a:outerShdw>
          </a:effectLst>
        </p:spPr>
      </p:pic>
      <p:pic>
        <p:nvPicPr>
          <p:cNvPr id="8" name="Picture 7" descr="images-1.jpe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53200" y="1474694"/>
            <a:ext cx="2298700" cy="3543300"/>
          </a:xfrm>
          <a:prstGeom prst="rect">
            <a:avLst/>
          </a:prstGeom>
          <a:ln>
            <a:noFill/>
          </a:ln>
          <a:effectLst>
            <a:outerShdw blurRad="292100" dist="139700" dir="2700000" algn="tl" rotWithShape="0">
              <a:srgbClr val="333333">
                <a:alpha val="65000"/>
              </a:srgbClr>
            </a:outerShdw>
          </a:effectLst>
        </p:spPr>
      </p:pic>
      <p:pic>
        <p:nvPicPr>
          <p:cNvPr id="9" name="Picture 8" descr="images.jpe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600" y="1652494"/>
            <a:ext cx="3263900" cy="2489200"/>
          </a:xfrm>
          <a:prstGeom prst="rect">
            <a:avLst/>
          </a:prstGeom>
          <a:ln>
            <a:noFill/>
          </a:ln>
          <a:effectLst>
            <a:outerShdw blurRad="292100" dist="139700" dir="2700000" algn="tl" rotWithShape="0">
              <a:srgbClr val="333333">
                <a:alpha val="65000"/>
              </a:srgbClr>
            </a:outerShdw>
          </a:effectLst>
        </p:spPr>
      </p:pic>
      <p:pic>
        <p:nvPicPr>
          <p:cNvPr id="6" name="Picture 5" descr="Unknown-1.jpe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4598" y="3054131"/>
            <a:ext cx="2356201" cy="3464252"/>
          </a:xfrm>
          <a:prstGeom prst="rect">
            <a:avLst/>
          </a:prstGeom>
          <a:ln>
            <a:noFill/>
          </a:ln>
          <a:effectLst>
            <a:outerShdw blurRad="292100" dist="139700" dir="2700000" algn="tl" rotWithShape="0">
              <a:srgbClr val="333333">
                <a:alpha val="65000"/>
              </a:srgbClr>
            </a:outerShdw>
          </a:effectLst>
        </p:spPr>
      </p:pic>
      <p:pic>
        <p:nvPicPr>
          <p:cNvPr id="4" name="Picture 3" descr="images-3.jpe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12991" y="2312894"/>
            <a:ext cx="2222500" cy="3657600"/>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a:xfrm>
            <a:off x="228600" y="262467"/>
            <a:ext cx="8623300" cy="788894"/>
          </a:xfrm>
        </p:spPr>
        <p:txBody>
          <a:bodyPr>
            <a:noAutofit/>
          </a:bodyPr>
          <a:lstStyle/>
          <a:p>
            <a:r>
              <a:rPr lang="en-US" sz="4000" dirty="0" smtClean="0"/>
              <a:t>Cultural Master Narratives of Eudaimonic Growth: Bildungsroman</a:t>
            </a:r>
            <a:endParaRPr lang="en-US" sz="4000" dirty="0"/>
          </a:p>
        </p:txBody>
      </p:sp>
      <p:pic>
        <p:nvPicPr>
          <p:cNvPr id="11" name="Picture 10" descr="a-portrait-of-the-artist-as-a-young-man.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200" y="3156916"/>
            <a:ext cx="2064455" cy="3352800"/>
          </a:xfrm>
          <a:prstGeom prst="rect">
            <a:avLst/>
          </a:prstGeom>
          <a:ln>
            <a:noFill/>
          </a:ln>
          <a:effectLst>
            <a:outerShdw blurRad="292100" dist="139700" dir="2700000" algn="tl" rotWithShape="0">
              <a:srgbClr val="333333">
                <a:alpha val="65000"/>
              </a:srgbClr>
            </a:outerShdw>
          </a:effectLst>
        </p:spPr>
      </p:pic>
      <p:pic>
        <p:nvPicPr>
          <p:cNvPr id="12" name="Picture 11" descr="Unknown-3.jpe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98225" y="3156917"/>
            <a:ext cx="1964960" cy="2965978"/>
          </a:xfrm>
          <a:prstGeom prst="rect">
            <a:avLst/>
          </a:prstGeom>
          <a:ln>
            <a:noFill/>
          </a:ln>
          <a:effectLst>
            <a:outerShdw blurRad="292100" dist="139700" dir="2700000" algn="tl" rotWithShape="0">
              <a:srgbClr val="333333">
                <a:alpha val="65000"/>
              </a:srgbClr>
            </a:outerShdw>
          </a:effectLst>
        </p:spPr>
      </p:pic>
      <p:pic>
        <p:nvPicPr>
          <p:cNvPr id="10" name="Picture 9" descr="Unknown-2.jpe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426511" y="4037248"/>
            <a:ext cx="1588783" cy="2590800"/>
          </a:xfrm>
          <a:prstGeom prst="rect">
            <a:avLst/>
          </a:prstGeom>
          <a:ln>
            <a:noFill/>
          </a:ln>
          <a:effectLst>
            <a:outerShdw blurRad="292100" dist="139700" dir="2700000" algn="tl" rotWithShape="0">
              <a:srgbClr val="333333">
                <a:alpha val="65000"/>
              </a:srgbClr>
            </a:outerShdw>
          </a:effectLst>
        </p:spPr>
      </p:pic>
      <p:pic>
        <p:nvPicPr>
          <p:cNvPr id="7" name="Picture 6" descr="siddhartha_cover.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01807" y="3667222"/>
            <a:ext cx="1815055" cy="2971800"/>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7436556" y="6448776"/>
            <a:ext cx="1490537" cy="369332"/>
          </a:xfrm>
          <a:prstGeom prst="rect">
            <a:avLst/>
          </a:prstGeom>
          <a:noFill/>
        </p:spPr>
        <p:txBody>
          <a:bodyPr wrap="none" rtlCol="0">
            <a:spAutoFit/>
          </a:bodyPr>
          <a:lstStyle/>
          <a:p>
            <a:r>
              <a:rPr lang="en-US" dirty="0" smtClean="0"/>
              <a:t>(Bauer, 2016)</a:t>
            </a:r>
            <a:endParaRPr lang="en-US" dirty="0"/>
          </a:p>
        </p:txBody>
      </p:sp>
    </p:spTree>
    <p:extLst>
      <p:ext uri="{BB962C8B-B14F-4D97-AF65-F5344CB8AC3E}">
        <p14:creationId xmlns:p14="http://schemas.microsoft.com/office/powerpoint/2010/main" val="292189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5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500"/>
                                        <p:tgtEl>
                                          <p:spTgt spid="8"/>
                                        </p:tgtEl>
                                      </p:cBhvr>
                                    </p:animEffect>
                                  </p:childTnLst>
                                </p:cTn>
                              </p:par>
                              <p:par>
                                <p:cTn id="14" presetID="9"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500"/>
                                        <p:tgtEl>
                                          <p:spTgt spid="9"/>
                                        </p:tgtEl>
                                      </p:cBhvr>
                                    </p:animEffect>
                                  </p:childTnLst>
                                </p:cTn>
                              </p:par>
                              <p:par>
                                <p:cTn id="17" presetID="9"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par>
                                <p:cTn id="20" presetID="9"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par>
                                <p:cTn id="23" presetID="9"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ssolve">
                                      <p:cBhvr>
                                        <p:cTn id="25" dur="500"/>
                                        <p:tgtEl>
                                          <p:spTgt spid="11"/>
                                        </p:tgtEl>
                                      </p:cBhvr>
                                    </p:animEffect>
                                  </p:childTnLst>
                                </p:cTn>
                              </p:par>
                              <p:par>
                                <p:cTn id="26" presetID="9"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dissolve">
                                      <p:cBhvr>
                                        <p:cTn id="28" dur="500"/>
                                        <p:tgtEl>
                                          <p:spTgt spid="12"/>
                                        </p:tgtEl>
                                      </p:cBhvr>
                                    </p:animEffect>
                                  </p:childTnLst>
                                </p:cTn>
                              </p:par>
                              <p:par>
                                <p:cTn id="29" presetID="9"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dissolve">
                                      <p:cBhvr>
                                        <p:cTn id="31" dur="500"/>
                                        <p:tgtEl>
                                          <p:spTgt spid="10"/>
                                        </p:tgtEl>
                                      </p:cBhvr>
                                    </p:animEffect>
                                  </p:childTnLst>
                                </p:cTn>
                              </p:par>
                              <p:par>
                                <p:cTn id="32" presetID="9"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ssolv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90" y="94836"/>
            <a:ext cx="8678332" cy="1363396"/>
          </a:xfrm>
        </p:spPr>
        <p:txBody>
          <a:bodyPr>
            <a:normAutofit fontScale="90000"/>
          </a:bodyPr>
          <a:lstStyle/>
          <a:p>
            <a:r>
              <a:rPr lang="en-US" dirty="0" smtClean="0"/>
              <a:t>Growth in the Margins</a:t>
            </a:r>
            <a:br>
              <a:rPr lang="en-US" dirty="0" smtClean="0"/>
            </a:br>
            <a:r>
              <a:rPr lang="en-US" dirty="0" smtClean="0"/>
              <a:t>of the Social Ecology</a:t>
            </a:r>
            <a:endParaRPr lang="en-US" dirty="0"/>
          </a:p>
        </p:txBody>
      </p:sp>
      <p:sp>
        <p:nvSpPr>
          <p:cNvPr id="3" name="Content Placeholder 2"/>
          <p:cNvSpPr>
            <a:spLocks noGrp="1"/>
          </p:cNvSpPr>
          <p:nvPr>
            <p:ph idx="1"/>
          </p:nvPr>
        </p:nvSpPr>
        <p:spPr>
          <a:xfrm>
            <a:off x="239890" y="1458232"/>
            <a:ext cx="8678332" cy="5244545"/>
          </a:xfrm>
        </p:spPr>
        <p:txBody>
          <a:bodyPr>
            <a:normAutofit/>
          </a:bodyPr>
          <a:lstStyle/>
          <a:p>
            <a:r>
              <a:rPr lang="en-US" sz="2800" i="1" dirty="0" err="1" smtClean="0"/>
              <a:t>Macrosystem</a:t>
            </a:r>
            <a:r>
              <a:rPr lang="en-US" sz="2800" i="1" dirty="0" smtClean="0"/>
              <a:t>: </a:t>
            </a:r>
            <a:r>
              <a:rPr lang="en-US" sz="2800" dirty="0" smtClean="0"/>
              <a:t>Cultural </a:t>
            </a:r>
            <a:r>
              <a:rPr lang="en-US" sz="2800" dirty="0"/>
              <a:t>master </a:t>
            </a:r>
            <a:r>
              <a:rPr lang="en-US" sz="2800" dirty="0" smtClean="0"/>
              <a:t>narratives of a good life </a:t>
            </a:r>
            <a:r>
              <a:rPr lang="en-US" sz="1800" dirty="0" smtClean="0"/>
              <a:t>(</a:t>
            </a:r>
            <a:r>
              <a:rPr lang="en-US" sz="1800" dirty="0" smtClean="0">
                <a:solidFill>
                  <a:srgbClr val="9EE4D8"/>
                </a:solidFill>
              </a:rPr>
              <a:t>McAdams, 2006</a:t>
            </a:r>
            <a:r>
              <a:rPr lang="en-US" sz="1800" dirty="0" smtClean="0"/>
              <a:t>)</a:t>
            </a:r>
            <a:endParaRPr lang="en-US" sz="2800" dirty="0"/>
          </a:p>
          <a:p>
            <a:pPr lvl="1"/>
            <a:r>
              <a:rPr lang="en-US" sz="2400" dirty="0" smtClean="0"/>
              <a:t>Aristotle</a:t>
            </a:r>
            <a:r>
              <a:rPr lang="en-US" sz="2400" dirty="0"/>
              <a:t>: Eudaimonia requires leisure and luck</a:t>
            </a:r>
          </a:p>
          <a:p>
            <a:pPr lvl="1"/>
            <a:r>
              <a:rPr lang="en-US" sz="2400" dirty="0" smtClean="0"/>
              <a:t>Depend </a:t>
            </a:r>
            <a:r>
              <a:rPr lang="en-US" sz="2400" dirty="0"/>
              <a:t>on luxury, </a:t>
            </a:r>
            <a:r>
              <a:rPr lang="en-US" sz="2400" dirty="0" smtClean="0"/>
              <a:t>power, </a:t>
            </a:r>
            <a:r>
              <a:rPr lang="en-US" sz="2400" dirty="0"/>
              <a:t>cosmopolitanism </a:t>
            </a:r>
            <a:r>
              <a:rPr lang="en-US" sz="1600" dirty="0" smtClean="0"/>
              <a:t>(</a:t>
            </a:r>
            <a:r>
              <a:rPr lang="en-US" sz="1600" dirty="0" smtClean="0">
                <a:solidFill>
                  <a:schemeClr val="accent4">
                    <a:lumMod val="40000"/>
                    <a:lumOff val="60000"/>
                  </a:schemeClr>
                </a:solidFill>
              </a:rPr>
              <a:t>DesAutels, 2009; </a:t>
            </a:r>
            <a:r>
              <a:rPr lang="en-US" sz="1600" dirty="0" err="1" smtClean="0">
                <a:solidFill>
                  <a:srgbClr val="9EE4D8"/>
                </a:solidFill>
              </a:rPr>
              <a:t>Hammack</a:t>
            </a:r>
            <a:r>
              <a:rPr lang="en-US" sz="1600" dirty="0">
                <a:solidFill>
                  <a:srgbClr val="9EE4D8"/>
                </a:solidFill>
              </a:rPr>
              <a:t>, 2008</a:t>
            </a:r>
            <a:r>
              <a:rPr lang="en-US" sz="1600" dirty="0"/>
              <a:t>)</a:t>
            </a:r>
            <a:endParaRPr lang="en-US" sz="2600" dirty="0"/>
          </a:p>
          <a:p>
            <a:r>
              <a:rPr lang="en-US" sz="2800" i="1" dirty="0" err="1" smtClean="0"/>
              <a:t>Exosystem</a:t>
            </a:r>
            <a:r>
              <a:rPr lang="en-US" sz="2800" i="1" dirty="0" smtClean="0"/>
              <a:t>: </a:t>
            </a:r>
            <a:r>
              <a:rPr lang="en-US" sz="2800" dirty="0" smtClean="0"/>
              <a:t>Social institutions foster or inhibit capabilities for eudaimonic growth </a:t>
            </a:r>
            <a:r>
              <a:rPr lang="en-US" sz="1800" dirty="0" smtClean="0"/>
              <a:t>(</a:t>
            </a:r>
            <a:r>
              <a:rPr lang="en-US" sz="1800" dirty="0" smtClean="0">
                <a:solidFill>
                  <a:schemeClr val="accent4">
                    <a:lumMod val="40000"/>
                    <a:lumOff val="60000"/>
                  </a:schemeClr>
                </a:solidFill>
              </a:rPr>
              <a:t>Nussbaum, 1998</a:t>
            </a:r>
            <a:r>
              <a:rPr lang="en-US" sz="1800" dirty="0" smtClean="0"/>
              <a:t>)</a:t>
            </a:r>
            <a:endParaRPr lang="en-US" sz="2400" dirty="0" smtClean="0"/>
          </a:p>
          <a:p>
            <a:pPr lvl="1"/>
            <a:r>
              <a:rPr lang="en-US" sz="2400" dirty="0" smtClean="0"/>
              <a:t>Systematic oppression (via gender, SES, ethnicity, etc.) makes eudaimonic growth difficult or impossible </a:t>
            </a:r>
            <a:r>
              <a:rPr lang="en-US" sz="1600" dirty="0" smtClean="0"/>
              <a:t>(</a:t>
            </a:r>
            <a:r>
              <a:rPr lang="en-US" sz="1600" dirty="0">
                <a:solidFill>
                  <a:srgbClr val="F9D59B"/>
                </a:solidFill>
              </a:rPr>
              <a:t>DesAutels &amp; Walker, 2004; DesAutels &amp; </a:t>
            </a:r>
            <a:r>
              <a:rPr lang="en-US" sz="1600" dirty="0" err="1">
                <a:solidFill>
                  <a:srgbClr val="F9D59B"/>
                </a:solidFill>
              </a:rPr>
              <a:t>Whisnant</a:t>
            </a:r>
            <a:r>
              <a:rPr lang="en-US" sz="1600" dirty="0">
                <a:solidFill>
                  <a:srgbClr val="F9D59B"/>
                </a:solidFill>
              </a:rPr>
              <a:t>, 2007; </a:t>
            </a:r>
            <a:r>
              <a:rPr lang="en-US" sz="1600" dirty="0" err="1">
                <a:solidFill>
                  <a:srgbClr val="F9D59B"/>
                </a:solidFill>
              </a:rPr>
              <a:t>Tessman</a:t>
            </a:r>
            <a:r>
              <a:rPr lang="en-US" sz="1600" dirty="0">
                <a:solidFill>
                  <a:srgbClr val="F9D59B"/>
                </a:solidFill>
              </a:rPr>
              <a:t>, 2001</a:t>
            </a:r>
            <a:r>
              <a:rPr lang="en-US" sz="1600" dirty="0" smtClean="0"/>
              <a:t>)</a:t>
            </a:r>
          </a:p>
        </p:txBody>
      </p:sp>
    </p:spTree>
    <p:extLst>
      <p:ext uri="{BB962C8B-B14F-4D97-AF65-F5344CB8AC3E}">
        <p14:creationId xmlns:p14="http://schemas.microsoft.com/office/powerpoint/2010/main" val="128690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Family Master Narratives</a:t>
            </a:r>
            <a:br>
              <a:rPr lang="en-US" dirty="0" smtClean="0"/>
            </a:br>
            <a:r>
              <a:rPr lang="en-US" sz="3100" dirty="0" smtClean="0"/>
              <a:t>(</a:t>
            </a:r>
            <a:r>
              <a:rPr lang="en-US" sz="3100" i="1" dirty="0" smtClean="0"/>
              <a:t>Microsystem</a:t>
            </a:r>
            <a:r>
              <a:rPr lang="en-US" sz="3100" dirty="0" smtClean="0"/>
              <a:t>)</a:t>
            </a:r>
            <a:r>
              <a:rPr lang="en-US" dirty="0" smtClean="0"/>
              <a:t/>
            </a:r>
            <a:br>
              <a:rPr lang="en-US" dirty="0" smtClean="0"/>
            </a:br>
            <a:r>
              <a:rPr lang="en-US" sz="1800" dirty="0" smtClean="0"/>
              <a:t>(</a:t>
            </a:r>
            <a:r>
              <a:rPr lang="en-US" sz="1800" dirty="0" err="1">
                <a:solidFill>
                  <a:srgbClr val="9EE4D8"/>
                </a:solidFill>
              </a:rPr>
              <a:t>Fivush</a:t>
            </a:r>
            <a:r>
              <a:rPr lang="en-US" sz="1800" dirty="0">
                <a:solidFill>
                  <a:srgbClr val="9EE4D8"/>
                </a:solidFill>
              </a:rPr>
              <a:t> et al., </a:t>
            </a:r>
            <a:r>
              <a:rPr lang="en-US" sz="1800" dirty="0" smtClean="0">
                <a:solidFill>
                  <a:srgbClr val="9EE4D8"/>
                </a:solidFill>
              </a:rPr>
              <a:t>2010; McLean, in press</a:t>
            </a:r>
            <a:r>
              <a:rPr lang="en-US" sz="1800" dirty="0" smtClean="0"/>
              <a:t>)</a:t>
            </a:r>
            <a:endParaRPr lang="en-US" dirty="0"/>
          </a:p>
        </p:txBody>
      </p:sp>
      <p:sp>
        <p:nvSpPr>
          <p:cNvPr id="3" name="Content Placeholder 2"/>
          <p:cNvSpPr>
            <a:spLocks noGrp="1"/>
          </p:cNvSpPr>
          <p:nvPr>
            <p:ph idx="1"/>
          </p:nvPr>
        </p:nvSpPr>
        <p:spPr>
          <a:xfrm>
            <a:off x="591732" y="1869140"/>
            <a:ext cx="8203438" cy="4663073"/>
          </a:xfrm>
        </p:spPr>
        <p:txBody>
          <a:bodyPr>
            <a:normAutofit/>
          </a:bodyPr>
          <a:lstStyle/>
          <a:p>
            <a:r>
              <a:rPr lang="en-US" sz="2800" dirty="0"/>
              <a:t>Shape life stories, </a:t>
            </a:r>
            <a:r>
              <a:rPr lang="en-US" sz="2800" dirty="0" smtClean="0"/>
              <a:t>as do cultural </a:t>
            </a:r>
            <a:r>
              <a:rPr lang="en-US" sz="2800" dirty="0"/>
              <a:t>master narratives</a:t>
            </a:r>
          </a:p>
          <a:p>
            <a:r>
              <a:rPr lang="en-US" sz="2800" dirty="0"/>
              <a:t>Conduit of cultural values, but contextualized for the </a:t>
            </a:r>
            <a:r>
              <a:rPr lang="en-US" sz="2800" dirty="0" smtClean="0"/>
              <a:t>family’s specific microsystem</a:t>
            </a:r>
          </a:p>
          <a:p>
            <a:r>
              <a:rPr lang="en-US" sz="2800" dirty="0" smtClean="0"/>
              <a:t>Family narratives can both counter and contribute to cultural oppression</a:t>
            </a:r>
          </a:p>
          <a:p>
            <a:r>
              <a:rPr lang="en-US" sz="2800" dirty="0" smtClean="0"/>
              <a:t>Understudied in both philosophy and </a:t>
            </a:r>
            <a:r>
              <a:rPr lang="en-US" sz="2800" dirty="0" smtClean="0"/>
              <a:t>psychology</a:t>
            </a:r>
            <a:endParaRPr lang="en-US" sz="2800" dirty="0"/>
          </a:p>
        </p:txBody>
      </p:sp>
    </p:spTree>
    <p:extLst>
      <p:ext uri="{BB962C8B-B14F-4D97-AF65-F5344CB8AC3E}">
        <p14:creationId xmlns:p14="http://schemas.microsoft.com/office/powerpoint/2010/main" val="194937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21024"/>
            <a:ext cx="7770813" cy="1089972"/>
          </a:xfrm>
        </p:spPr>
        <p:txBody>
          <a:bodyPr>
            <a:normAutofit fontScale="90000"/>
          </a:bodyPr>
          <a:lstStyle/>
          <a:p>
            <a:r>
              <a:rPr lang="en-US" dirty="0" smtClean="0"/>
              <a:t>Contributions to Virtue Ethics</a:t>
            </a:r>
            <a:endParaRPr lang="en-US" dirty="0"/>
          </a:p>
        </p:txBody>
      </p:sp>
      <p:sp>
        <p:nvSpPr>
          <p:cNvPr id="3" name="Content Placeholder 2"/>
          <p:cNvSpPr>
            <a:spLocks noGrp="1"/>
          </p:cNvSpPr>
          <p:nvPr>
            <p:ph idx="1"/>
          </p:nvPr>
        </p:nvSpPr>
        <p:spPr>
          <a:xfrm>
            <a:off x="685800" y="1210995"/>
            <a:ext cx="7766513" cy="4596921"/>
          </a:xfrm>
        </p:spPr>
        <p:txBody>
          <a:bodyPr>
            <a:normAutofit/>
          </a:bodyPr>
          <a:lstStyle/>
          <a:p>
            <a:r>
              <a:rPr lang="en-US" sz="2400" dirty="0" smtClean="0"/>
              <a:t>Non-idealized developmental approach</a:t>
            </a:r>
          </a:p>
          <a:p>
            <a:r>
              <a:rPr lang="en-US" sz="2400" dirty="0"/>
              <a:t>Focus </a:t>
            </a:r>
            <a:r>
              <a:rPr lang="en-US" sz="2400" dirty="0" smtClean="0"/>
              <a:t>on </a:t>
            </a:r>
            <a:r>
              <a:rPr lang="en-US" sz="2400" dirty="0"/>
              <a:t>situations of unequal power relationships, abuse of power, institutional hierarchies, and so on</a:t>
            </a:r>
            <a:r>
              <a:rPr lang="en-US" sz="2400" dirty="0" smtClean="0"/>
              <a:t>.</a:t>
            </a:r>
          </a:p>
          <a:p>
            <a:r>
              <a:rPr lang="en-US" sz="2400" dirty="0" smtClean="0"/>
              <a:t>Identify virtues and moral projects needed to resist oppression and abusive power </a:t>
            </a:r>
            <a:r>
              <a:rPr lang="en-US" sz="1800" dirty="0" smtClean="0"/>
              <a:t>(</a:t>
            </a:r>
            <a:r>
              <a:rPr lang="en-US" sz="1800" dirty="0" err="1" smtClean="0">
                <a:solidFill>
                  <a:schemeClr val="accent4">
                    <a:lumMod val="40000"/>
                    <a:lumOff val="60000"/>
                  </a:schemeClr>
                </a:solidFill>
              </a:rPr>
              <a:t>Tessman</a:t>
            </a:r>
            <a:r>
              <a:rPr lang="en-US" sz="1800" dirty="0">
                <a:solidFill>
                  <a:schemeClr val="accent4">
                    <a:lumMod val="40000"/>
                    <a:lumOff val="60000"/>
                  </a:schemeClr>
                </a:solidFill>
              </a:rPr>
              <a:t> </a:t>
            </a:r>
            <a:r>
              <a:rPr lang="en-US" sz="1800" i="1" dirty="0" smtClean="0">
                <a:solidFill>
                  <a:schemeClr val="accent4">
                    <a:lumMod val="40000"/>
                    <a:lumOff val="60000"/>
                  </a:schemeClr>
                </a:solidFill>
              </a:rPr>
              <a:t>Burdened Virtues</a:t>
            </a:r>
            <a:r>
              <a:rPr lang="en-US" sz="1800" dirty="0" smtClean="0">
                <a:solidFill>
                  <a:schemeClr val="accent4">
                    <a:lumMod val="40000"/>
                    <a:lumOff val="60000"/>
                  </a:schemeClr>
                </a:solidFill>
              </a:rPr>
              <a:t>, DesAutels “Resisting </a:t>
            </a:r>
            <a:r>
              <a:rPr lang="en-US" sz="1800" dirty="0">
                <a:solidFill>
                  <a:schemeClr val="accent4">
                    <a:lumMod val="40000"/>
                    <a:lumOff val="60000"/>
                  </a:schemeClr>
                </a:solidFill>
              </a:rPr>
              <a:t>O</a:t>
            </a:r>
            <a:r>
              <a:rPr lang="en-US" sz="1800" dirty="0" smtClean="0">
                <a:solidFill>
                  <a:schemeClr val="accent4">
                    <a:lumMod val="40000"/>
                    <a:lumOff val="60000"/>
                  </a:schemeClr>
                </a:solidFill>
              </a:rPr>
              <a:t>rganizational </a:t>
            </a:r>
            <a:r>
              <a:rPr lang="en-US" sz="1800" dirty="0">
                <a:solidFill>
                  <a:schemeClr val="accent4">
                    <a:lumMod val="40000"/>
                    <a:lumOff val="60000"/>
                  </a:schemeClr>
                </a:solidFill>
              </a:rPr>
              <a:t>P</a:t>
            </a:r>
            <a:r>
              <a:rPr lang="en-US" sz="1800" dirty="0" smtClean="0">
                <a:solidFill>
                  <a:schemeClr val="accent4">
                    <a:lumMod val="40000"/>
                    <a:lumOff val="60000"/>
                  </a:schemeClr>
                </a:solidFill>
              </a:rPr>
              <a:t>ower”</a:t>
            </a:r>
            <a:r>
              <a:rPr lang="en-US" sz="1800" dirty="0" smtClean="0"/>
              <a:t>)</a:t>
            </a:r>
          </a:p>
          <a:p>
            <a:r>
              <a:rPr lang="en-US" sz="2400" dirty="0" smtClean="0"/>
              <a:t>Expand the contexts and situations in which virtues are embedded both diachronically and synchronically</a:t>
            </a:r>
          </a:p>
          <a:p>
            <a:endParaRPr lang="en-US" sz="2400" dirty="0"/>
          </a:p>
        </p:txBody>
      </p:sp>
      <p:pic>
        <p:nvPicPr>
          <p:cNvPr id="4" name="Picture 3" descr="Unknown.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216" y="5224153"/>
            <a:ext cx="997917" cy="1494716"/>
          </a:xfrm>
          <a:prstGeom prst="rect">
            <a:avLst/>
          </a:prstGeom>
        </p:spPr>
      </p:pic>
      <p:pic>
        <p:nvPicPr>
          <p:cNvPr id="5" name="Picture 4" descr="Unknown-1.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1001" y="5171814"/>
            <a:ext cx="1072868" cy="1642533"/>
          </a:xfrm>
          <a:prstGeom prst="rect">
            <a:avLst/>
          </a:prstGeom>
        </p:spPr>
      </p:pic>
      <p:pic>
        <p:nvPicPr>
          <p:cNvPr id="6" name="Picture 5" descr="Unknown-3.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0310" y="5171814"/>
            <a:ext cx="1068121" cy="1642533"/>
          </a:xfrm>
          <a:prstGeom prst="rect">
            <a:avLst/>
          </a:prstGeom>
        </p:spPr>
      </p:pic>
      <p:pic>
        <p:nvPicPr>
          <p:cNvPr id="7" name="Picture 6" descr="51X1qTizo3L._BO2,204,203,200_PIsitb-sticker-v3-big,TopRight,0,-55_SX278_SY278_PIkin4,BottomRight,1,22_AA300_SH20_OU01_.jpg"/>
          <p:cNvPicPr>
            <a:picLocks noChangeAspect="1"/>
          </p:cNvPicPr>
          <p:nvPr/>
        </p:nvPicPr>
        <p:blipFill rotWithShape="1">
          <a:blip r:embed="rId5">
            <a:extLst>
              <a:ext uri="{28A0092B-C50C-407E-A947-70E740481C1C}">
                <a14:useLocalDpi xmlns:a14="http://schemas.microsoft.com/office/drawing/2010/main" val="0"/>
              </a:ext>
            </a:extLst>
          </a:blip>
          <a:srcRect l="21852" t="9494" r="22593" b="8127"/>
          <a:stretch/>
        </p:blipFill>
        <p:spPr>
          <a:xfrm>
            <a:off x="6679055" y="5215467"/>
            <a:ext cx="1011257" cy="1503402"/>
          </a:xfrm>
          <a:prstGeom prst="rect">
            <a:avLst/>
          </a:prstGeom>
        </p:spPr>
      </p:pic>
      <p:pic>
        <p:nvPicPr>
          <p:cNvPr id="8" name="Picture 7" descr="Unknown-2.jpe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84936" y="5215467"/>
            <a:ext cx="1077771" cy="1628422"/>
          </a:xfrm>
          <a:prstGeom prst="rect">
            <a:avLst/>
          </a:prstGeom>
        </p:spPr>
      </p:pic>
      <p:pic>
        <p:nvPicPr>
          <p:cNvPr id="9" name="Picture 8" descr="51faF2SHnhL._BO2,204,203,200_PIsitb-sticker-v3-big,TopRight,0,-55_SX278_SY278_PIkin4,BottomRight,1,22_AA300_SH20_OU01_.jpg"/>
          <p:cNvPicPr>
            <a:picLocks noChangeAspect="1"/>
          </p:cNvPicPr>
          <p:nvPr/>
        </p:nvPicPr>
        <p:blipFill rotWithShape="1">
          <a:blip r:embed="rId7">
            <a:extLst>
              <a:ext uri="{28A0092B-C50C-407E-A947-70E740481C1C}">
                <a14:useLocalDpi xmlns:a14="http://schemas.microsoft.com/office/drawing/2010/main" val="0"/>
              </a:ext>
            </a:extLst>
          </a:blip>
          <a:srcRect l="23333" t="10371" r="22593" b="7037"/>
          <a:stretch/>
        </p:blipFill>
        <p:spPr>
          <a:xfrm>
            <a:off x="5455867" y="5215467"/>
            <a:ext cx="1021133" cy="1559677"/>
          </a:xfrm>
          <a:prstGeom prst="rect">
            <a:avLst/>
          </a:prstGeom>
        </p:spPr>
      </p:pic>
      <p:pic>
        <p:nvPicPr>
          <p:cNvPr id="10" name="Picture 9" descr="Unknown-4.jpe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14766" y="5215467"/>
            <a:ext cx="939653" cy="1444978"/>
          </a:xfrm>
          <a:prstGeom prst="rect">
            <a:avLst/>
          </a:prstGeom>
        </p:spPr>
      </p:pic>
    </p:spTree>
    <p:extLst>
      <p:ext uri="{BB962C8B-B14F-4D97-AF65-F5344CB8AC3E}">
        <p14:creationId xmlns:p14="http://schemas.microsoft.com/office/powerpoint/2010/main" val="251388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198" y="262143"/>
            <a:ext cx="8551413" cy="1290169"/>
          </a:xfrm>
        </p:spPr>
        <p:txBody>
          <a:bodyPr>
            <a:normAutofit/>
          </a:bodyPr>
          <a:lstStyle/>
          <a:p>
            <a:r>
              <a:rPr lang="en-US" dirty="0" smtClean="0"/>
              <a:t>Hypotheses &amp; Questions</a:t>
            </a:r>
            <a:endParaRPr lang="en-US" dirty="0"/>
          </a:p>
        </p:txBody>
      </p:sp>
      <p:sp>
        <p:nvSpPr>
          <p:cNvPr id="3" name="Content Placeholder 2"/>
          <p:cNvSpPr>
            <a:spLocks noGrp="1"/>
          </p:cNvSpPr>
          <p:nvPr>
            <p:ph idx="1"/>
          </p:nvPr>
        </p:nvSpPr>
        <p:spPr>
          <a:xfrm>
            <a:off x="485206" y="1834549"/>
            <a:ext cx="8348405" cy="4800498"/>
          </a:xfrm>
        </p:spPr>
        <p:txBody>
          <a:bodyPr>
            <a:normAutofit/>
          </a:bodyPr>
          <a:lstStyle/>
          <a:p>
            <a:r>
              <a:rPr lang="en-US" sz="2800" dirty="0" smtClean="0"/>
              <a:t>Transformative self </a:t>
            </a:r>
            <a:r>
              <a:rPr lang="en-US" sz="2800" dirty="0">
                <a:sym typeface="Wingdings"/>
              </a:rPr>
              <a:t> </a:t>
            </a:r>
            <a:r>
              <a:rPr lang="en-US" sz="2800" dirty="0"/>
              <a:t>eudaimonic </a:t>
            </a:r>
            <a:r>
              <a:rPr lang="en-US" sz="2800" dirty="0" smtClean="0"/>
              <a:t>growth</a:t>
            </a:r>
          </a:p>
          <a:p>
            <a:pPr lvl="1"/>
            <a:r>
              <a:rPr lang="en-US" sz="2600" dirty="0" smtClean="0"/>
              <a:t>Hypotheses for specific paths</a:t>
            </a:r>
          </a:p>
          <a:p>
            <a:r>
              <a:rPr lang="en-US" sz="2800" dirty="0" smtClean="0"/>
              <a:t>Family stories shape narrative self &amp; development</a:t>
            </a:r>
          </a:p>
          <a:p>
            <a:pPr lvl="1"/>
            <a:r>
              <a:rPr lang="en-US" sz="2400" dirty="0" smtClean="0"/>
              <a:t>Concordance v. discordance </a:t>
            </a:r>
            <a:r>
              <a:rPr lang="en-US" sz="2400" dirty="0" smtClean="0">
                <a:sym typeface="Wingdings"/>
              </a:rPr>
              <a:t> eudaimonic growth</a:t>
            </a:r>
            <a:endParaRPr lang="en-US" sz="2400" dirty="0" smtClean="0"/>
          </a:p>
          <a:p>
            <a:r>
              <a:rPr lang="en-US" sz="2800" dirty="0" smtClean="0"/>
              <a:t>Social institutions shape life stories &amp; family stories</a:t>
            </a:r>
          </a:p>
          <a:p>
            <a:pPr lvl="1"/>
            <a:r>
              <a:rPr lang="en-US" sz="2400" dirty="0"/>
              <a:t>Concordance v. discordance </a:t>
            </a:r>
            <a:r>
              <a:rPr lang="en-US" sz="2400" dirty="0">
                <a:sym typeface="Wingdings"/>
              </a:rPr>
              <a:t> eudaimonic </a:t>
            </a:r>
            <a:r>
              <a:rPr lang="en-US" sz="2400" dirty="0" smtClean="0">
                <a:sym typeface="Wingdings"/>
              </a:rPr>
              <a:t>growth</a:t>
            </a:r>
            <a:endParaRPr lang="en-US" sz="2400" dirty="0"/>
          </a:p>
          <a:p>
            <a:r>
              <a:rPr lang="en-US" sz="2800" dirty="0" smtClean="0"/>
              <a:t>Structure of eudaimonic growth? Non-idealized?</a:t>
            </a:r>
          </a:p>
        </p:txBody>
      </p:sp>
    </p:spTree>
    <p:extLst>
      <p:ext uri="{BB962C8B-B14F-4D97-AF65-F5344CB8AC3E}">
        <p14:creationId xmlns:p14="http://schemas.microsoft.com/office/powerpoint/2010/main" val="123920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21023"/>
            <a:ext cx="7770813" cy="1148911"/>
          </a:xfrm>
        </p:spPr>
        <p:txBody>
          <a:bodyPr>
            <a:normAutofit/>
          </a:bodyPr>
          <a:lstStyle/>
          <a:p>
            <a:r>
              <a:rPr lang="en-US" dirty="0" smtClean="0"/>
              <a:t>Methodology: Interviews</a:t>
            </a:r>
            <a:endParaRPr lang="en-US" dirty="0"/>
          </a:p>
        </p:txBody>
      </p:sp>
      <p:sp>
        <p:nvSpPr>
          <p:cNvPr id="3" name="Content Placeholder 2"/>
          <p:cNvSpPr>
            <a:spLocks noGrp="1"/>
          </p:cNvSpPr>
          <p:nvPr>
            <p:ph idx="1"/>
          </p:nvPr>
        </p:nvSpPr>
        <p:spPr>
          <a:xfrm>
            <a:off x="399582" y="1207660"/>
            <a:ext cx="8633819" cy="5549907"/>
          </a:xfrm>
        </p:spPr>
        <p:txBody>
          <a:bodyPr>
            <a:normAutofit/>
          </a:bodyPr>
          <a:lstStyle/>
          <a:p>
            <a:r>
              <a:rPr lang="en-US" sz="2800" dirty="0"/>
              <a:t>L</a:t>
            </a:r>
            <a:r>
              <a:rPr lang="en-US" sz="2800" dirty="0" smtClean="0"/>
              <a:t>ongitudinal study of adult character development</a:t>
            </a:r>
          </a:p>
          <a:p>
            <a:pPr lvl="1"/>
            <a:r>
              <a:rPr lang="en-US" sz="2400" dirty="0" smtClean="0"/>
              <a:t>Allows for 2-yr stand-alone study + longer-term analyses</a:t>
            </a:r>
          </a:p>
          <a:p>
            <a:r>
              <a:rPr lang="en-US" sz="2800" dirty="0" smtClean="0"/>
              <a:t>Year 1: Life story interviews</a:t>
            </a:r>
          </a:p>
          <a:p>
            <a:pPr lvl="1"/>
            <a:r>
              <a:rPr lang="en-US" sz="2400" dirty="0" smtClean="0"/>
              <a:t>100 participants, ages 18–80s</a:t>
            </a:r>
          </a:p>
          <a:p>
            <a:pPr lvl="1"/>
            <a:r>
              <a:rPr lang="en-US" sz="2400" dirty="0" smtClean="0"/>
              <a:t>Virtues in key life memories, virtue conflicts, virtue projects</a:t>
            </a:r>
          </a:p>
          <a:p>
            <a:pPr lvl="1"/>
            <a:r>
              <a:rPr lang="en-US" sz="2400" dirty="0" smtClean="0"/>
              <a:t>2 hours each, plus 1-hour online survey</a:t>
            </a:r>
            <a:endParaRPr lang="en-US" sz="2400" dirty="0"/>
          </a:p>
          <a:p>
            <a:r>
              <a:rPr lang="en-US" sz="2800" dirty="0" smtClean="0"/>
              <a:t>Year 2: Family story interviews</a:t>
            </a:r>
            <a:endParaRPr lang="en-US" sz="2000" dirty="0" smtClean="0"/>
          </a:p>
          <a:p>
            <a:pPr lvl="1"/>
            <a:r>
              <a:rPr lang="en-US" sz="2400" dirty="0" smtClean="0"/>
              <a:t>50 (of the 125) with 3-4 family members</a:t>
            </a:r>
          </a:p>
          <a:p>
            <a:pPr lvl="1"/>
            <a:r>
              <a:rPr lang="en-US" sz="2400" dirty="0" smtClean="0"/>
              <a:t>Virtues in key family memories, virtue conflicts &amp; projects</a:t>
            </a:r>
          </a:p>
          <a:p>
            <a:pPr lvl="1"/>
            <a:r>
              <a:rPr lang="en-US" sz="2400" dirty="0" smtClean="0"/>
              <a:t>2 hours each, plus 1-hour online survey of family members</a:t>
            </a:r>
          </a:p>
          <a:p>
            <a:pPr lvl="1"/>
            <a:r>
              <a:rPr lang="en-US" sz="2400" i="1" dirty="0" smtClean="0"/>
              <a:t>Also Year </a:t>
            </a:r>
            <a:r>
              <a:rPr lang="en-US" sz="2400" dirty="0" smtClean="0"/>
              <a:t>2: Life story follow-up interviews &amp; surveys</a:t>
            </a:r>
            <a:endParaRPr lang="en-US" sz="2400" dirty="0"/>
          </a:p>
        </p:txBody>
      </p:sp>
    </p:spTree>
    <p:extLst>
      <p:ext uri="{BB962C8B-B14F-4D97-AF65-F5344CB8AC3E}">
        <p14:creationId xmlns:p14="http://schemas.microsoft.com/office/powerpoint/2010/main" val="1376719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dissolv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dissolv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dissolve">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791" y="121023"/>
            <a:ext cx="8619755" cy="1429871"/>
          </a:xfrm>
        </p:spPr>
        <p:txBody>
          <a:bodyPr>
            <a:normAutofit fontScale="90000"/>
          </a:bodyPr>
          <a:lstStyle/>
          <a:p>
            <a:r>
              <a:rPr lang="en-US" dirty="0" smtClean="0"/>
              <a:t>Methodology: Narrative Analysis</a:t>
            </a:r>
            <a:endParaRPr lang="en-US" dirty="0"/>
          </a:p>
        </p:txBody>
      </p:sp>
      <p:sp>
        <p:nvSpPr>
          <p:cNvPr id="3" name="Content Placeholder 2"/>
          <p:cNvSpPr>
            <a:spLocks noGrp="1"/>
          </p:cNvSpPr>
          <p:nvPr>
            <p:ph idx="1"/>
          </p:nvPr>
        </p:nvSpPr>
        <p:spPr>
          <a:xfrm>
            <a:off x="566000" y="1348472"/>
            <a:ext cx="8365750" cy="5258037"/>
          </a:xfrm>
        </p:spPr>
        <p:txBody>
          <a:bodyPr>
            <a:normAutofit/>
          </a:bodyPr>
          <a:lstStyle/>
          <a:p>
            <a:r>
              <a:rPr lang="en-US" sz="2800" dirty="0" smtClean="0"/>
              <a:t>Transdisciplinary, mixed-methods inquiry into the varieties and degrees of themes of eudaimonic virtues and growth in the narrative self</a:t>
            </a:r>
          </a:p>
          <a:p>
            <a:pPr lvl="1"/>
            <a:r>
              <a:rPr lang="en-US" sz="2400" dirty="0" smtClean="0"/>
              <a:t>By interdisciplinary team of professors </a:t>
            </a:r>
            <a:r>
              <a:rPr lang="en-US" sz="2400" dirty="0"/>
              <a:t>and students</a:t>
            </a:r>
          </a:p>
          <a:p>
            <a:r>
              <a:rPr lang="en-US" sz="2800" dirty="0"/>
              <a:t>Quantitative</a:t>
            </a:r>
          </a:p>
          <a:p>
            <a:pPr lvl="1"/>
            <a:r>
              <a:rPr lang="en-US" sz="2400" dirty="0"/>
              <a:t>Coded with established &amp; adapted protocols</a:t>
            </a:r>
          </a:p>
          <a:p>
            <a:pPr lvl="1"/>
            <a:r>
              <a:rPr lang="en-US" sz="2400" dirty="0"/>
              <a:t>Coded by multiple researchers for inter-rater reliability</a:t>
            </a:r>
          </a:p>
          <a:p>
            <a:r>
              <a:rPr lang="en-US" sz="2800" dirty="0" smtClean="0"/>
              <a:t>Qualitative</a:t>
            </a:r>
          </a:p>
          <a:p>
            <a:pPr lvl="1"/>
            <a:r>
              <a:rPr lang="en-US" sz="2400" dirty="0" smtClean="0"/>
              <a:t>Critical inquiry: Deductive</a:t>
            </a:r>
          </a:p>
          <a:p>
            <a:pPr lvl="1"/>
            <a:r>
              <a:rPr lang="en-US" sz="2400" dirty="0" smtClean="0"/>
              <a:t>Grounded theory: Inductive</a:t>
            </a:r>
            <a:endParaRPr lang="en-US" sz="2400" dirty="0"/>
          </a:p>
        </p:txBody>
      </p:sp>
    </p:spTree>
    <p:extLst>
      <p:ext uri="{BB962C8B-B14F-4D97-AF65-F5344CB8AC3E}">
        <p14:creationId xmlns:p14="http://schemas.microsoft.com/office/powerpoint/2010/main" val="3770306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708" y="121022"/>
            <a:ext cx="8802846" cy="991953"/>
          </a:xfrm>
        </p:spPr>
        <p:txBody>
          <a:bodyPr>
            <a:normAutofit fontScale="90000"/>
          </a:bodyPr>
          <a:lstStyle/>
          <a:p>
            <a:r>
              <a:rPr lang="en-US" sz="4000" dirty="0" smtClean="0"/>
              <a:t>Methodology: </a:t>
            </a:r>
            <a:br>
              <a:rPr lang="en-US" sz="4000" dirty="0" smtClean="0"/>
            </a:br>
            <a:r>
              <a:rPr lang="en-US" sz="4000" dirty="0" smtClean="0"/>
              <a:t>Examples of Non-Narrative Measures</a:t>
            </a:r>
            <a:endParaRPr lang="en-US" sz="4000" dirty="0"/>
          </a:p>
        </p:txBody>
      </p:sp>
      <p:sp>
        <p:nvSpPr>
          <p:cNvPr id="3" name="Content Placeholder 2"/>
          <p:cNvSpPr>
            <a:spLocks noGrp="1"/>
          </p:cNvSpPr>
          <p:nvPr>
            <p:ph idx="1"/>
          </p:nvPr>
        </p:nvSpPr>
        <p:spPr>
          <a:xfrm>
            <a:off x="276097" y="1341279"/>
            <a:ext cx="8669457" cy="5412970"/>
          </a:xfrm>
        </p:spPr>
        <p:txBody>
          <a:bodyPr>
            <a:normAutofit/>
          </a:bodyPr>
          <a:lstStyle/>
          <a:p>
            <a:pPr lvl="1"/>
            <a:r>
              <a:rPr lang="en-US" sz="2800" b="1" dirty="0" smtClean="0"/>
              <a:t>Wisdom</a:t>
            </a:r>
            <a:r>
              <a:rPr lang="en-US" sz="2400" dirty="0" smtClean="0"/>
              <a:t>: 3-dimensional wisdom </a:t>
            </a:r>
            <a:r>
              <a:rPr lang="en-US" sz="1800" dirty="0" smtClean="0"/>
              <a:t>(</a:t>
            </a:r>
            <a:r>
              <a:rPr lang="en-US" sz="1800" dirty="0" err="1" smtClean="0"/>
              <a:t>Ardelt</a:t>
            </a:r>
            <a:r>
              <a:rPr lang="en-US" sz="1800" dirty="0" smtClean="0"/>
              <a:t>, 2003)</a:t>
            </a:r>
            <a:r>
              <a:rPr lang="en-US" sz="2400" dirty="0" smtClean="0"/>
              <a:t>; subject-object interview </a:t>
            </a:r>
            <a:r>
              <a:rPr lang="en-US" sz="1800" dirty="0" smtClean="0"/>
              <a:t>(</a:t>
            </a:r>
            <a:r>
              <a:rPr lang="en-US" sz="1800" dirty="0" err="1" smtClean="0"/>
              <a:t>Kegan</a:t>
            </a:r>
            <a:r>
              <a:rPr lang="en-US" sz="1800" dirty="0" smtClean="0"/>
              <a:t>, 1982)</a:t>
            </a:r>
            <a:r>
              <a:rPr lang="en-US" sz="2400" dirty="0"/>
              <a:t> </a:t>
            </a:r>
            <a:r>
              <a:rPr lang="en-US" sz="2400" dirty="0" smtClean="0"/>
              <a:t>or ego development </a:t>
            </a:r>
            <a:r>
              <a:rPr lang="en-US" sz="1800" dirty="0" smtClean="0"/>
              <a:t>(</a:t>
            </a:r>
            <a:r>
              <a:rPr lang="en-US" sz="1800" dirty="0" err="1" smtClean="0"/>
              <a:t>Loevinger</a:t>
            </a:r>
            <a:r>
              <a:rPr lang="en-US" sz="1800" dirty="0" smtClean="0"/>
              <a:t>, 1976)</a:t>
            </a:r>
            <a:r>
              <a:rPr lang="en-US" sz="2400" dirty="0" smtClean="0"/>
              <a:t>; perspective-taking </a:t>
            </a:r>
            <a:r>
              <a:rPr lang="en-US" sz="1800" dirty="0" smtClean="0"/>
              <a:t>(Davis, 1980)</a:t>
            </a:r>
            <a:r>
              <a:rPr lang="en-US" sz="2400" dirty="0" smtClean="0"/>
              <a:t>; mindfulness </a:t>
            </a:r>
            <a:r>
              <a:rPr lang="en-US" sz="1800" dirty="0" smtClean="0"/>
              <a:t>(Brown &amp; Ryan, 2003)</a:t>
            </a:r>
            <a:r>
              <a:rPr lang="en-US" sz="2400" dirty="0" smtClean="0"/>
              <a:t>; authenticity </a:t>
            </a:r>
            <a:r>
              <a:rPr lang="en-US" sz="1800" dirty="0" smtClean="0"/>
              <a:t>(Wood et al., 2008)</a:t>
            </a:r>
            <a:endParaRPr lang="en-US" sz="2400" dirty="0" smtClean="0"/>
          </a:p>
          <a:p>
            <a:pPr lvl="1"/>
            <a:r>
              <a:rPr lang="en-US" sz="2800" b="1" dirty="0"/>
              <a:t>Happiness</a:t>
            </a:r>
            <a:r>
              <a:rPr lang="en-US" sz="2400" dirty="0"/>
              <a:t>: PWB </a:t>
            </a:r>
            <a:r>
              <a:rPr lang="en-US" sz="1800" dirty="0"/>
              <a:t>(</a:t>
            </a:r>
            <a:r>
              <a:rPr lang="en-US" sz="1800" dirty="0" err="1"/>
              <a:t>Ryff</a:t>
            </a:r>
            <a:r>
              <a:rPr lang="en-US" sz="1800" dirty="0"/>
              <a:t> &amp; Keyes, 1995)</a:t>
            </a:r>
            <a:r>
              <a:rPr lang="en-US" sz="2400" dirty="0"/>
              <a:t>; SWB </a:t>
            </a:r>
            <a:r>
              <a:rPr lang="en-US" sz="1800" dirty="0"/>
              <a:t>(</a:t>
            </a:r>
            <a:r>
              <a:rPr lang="en-US" sz="1800" dirty="0" err="1"/>
              <a:t>Diener</a:t>
            </a:r>
            <a:r>
              <a:rPr lang="en-US" sz="1800" dirty="0"/>
              <a:t> et al., 2006)</a:t>
            </a:r>
          </a:p>
          <a:p>
            <a:pPr lvl="1"/>
            <a:r>
              <a:rPr lang="en-US" sz="2800" b="1" dirty="0" smtClean="0"/>
              <a:t>Love</a:t>
            </a:r>
            <a:r>
              <a:rPr lang="en-US" sz="2400" dirty="0" smtClean="0"/>
              <a:t>: compassion </a:t>
            </a:r>
            <a:r>
              <a:rPr lang="en-US" sz="1800" dirty="0" smtClean="0"/>
              <a:t>(Hwang et al., 2008)</a:t>
            </a:r>
            <a:r>
              <a:rPr lang="en-US" sz="2400" dirty="0"/>
              <a:t>;</a:t>
            </a:r>
            <a:r>
              <a:rPr lang="en-US" sz="2400" dirty="0" smtClean="0"/>
              <a:t> </a:t>
            </a:r>
            <a:r>
              <a:rPr lang="en-US" sz="2400" dirty="0"/>
              <a:t>generativity </a:t>
            </a:r>
            <a:r>
              <a:rPr lang="en-US" sz="1800" dirty="0"/>
              <a:t>(McAdams &amp; de St. </a:t>
            </a:r>
            <a:r>
              <a:rPr lang="en-US" sz="1800" dirty="0" err="1"/>
              <a:t>Aubin</a:t>
            </a:r>
            <a:r>
              <a:rPr lang="en-US" sz="1800" dirty="0"/>
              <a:t>, 1992)</a:t>
            </a:r>
            <a:r>
              <a:rPr lang="en-US" sz="2200" dirty="0"/>
              <a:t>; </a:t>
            </a:r>
            <a:r>
              <a:rPr lang="en-US" sz="2400" dirty="0" smtClean="0"/>
              <a:t>self-compassion </a:t>
            </a:r>
            <a:r>
              <a:rPr lang="en-US" sz="1800" dirty="0" smtClean="0"/>
              <a:t>(Neff, 2003)</a:t>
            </a:r>
            <a:r>
              <a:rPr lang="en-US" sz="2400" dirty="0" smtClean="0"/>
              <a:t>; harmonious &amp; obsessive passion </a:t>
            </a:r>
            <a:r>
              <a:rPr lang="en-US" sz="1800" dirty="0" smtClean="0"/>
              <a:t>(</a:t>
            </a:r>
            <a:r>
              <a:rPr lang="en-US" sz="1800" dirty="0" err="1" smtClean="0"/>
              <a:t>Vallerand</a:t>
            </a:r>
            <a:r>
              <a:rPr lang="en-US" sz="1800" dirty="0" smtClean="0"/>
              <a:t>, 2008)</a:t>
            </a:r>
          </a:p>
          <a:p>
            <a:pPr lvl="1"/>
            <a:r>
              <a:rPr lang="en-US" sz="2800" b="1" dirty="0" smtClean="0"/>
              <a:t>Growth</a:t>
            </a:r>
            <a:r>
              <a:rPr lang="en-US" sz="2400" dirty="0" smtClean="0"/>
              <a:t>: growth motivation </a:t>
            </a:r>
            <a:r>
              <a:rPr lang="en-US" sz="1800" dirty="0" smtClean="0"/>
              <a:t>(Bauer et al., 2015)</a:t>
            </a:r>
            <a:r>
              <a:rPr lang="en-US" sz="2400" dirty="0" smtClean="0"/>
              <a:t>; comparisons over time</a:t>
            </a:r>
          </a:p>
          <a:p>
            <a:pPr lvl="1"/>
            <a:r>
              <a:rPr lang="en-US" sz="2400" i="1" dirty="0" smtClean="0"/>
              <a:t>Also: </a:t>
            </a:r>
            <a:r>
              <a:rPr lang="en-US" sz="2400" dirty="0" smtClean="0"/>
              <a:t>values </a:t>
            </a:r>
            <a:r>
              <a:rPr lang="en-US" sz="1800" dirty="0" smtClean="0"/>
              <a:t>(Schwartz, 1990)</a:t>
            </a:r>
            <a:r>
              <a:rPr lang="en-US" sz="2400" dirty="0" smtClean="0"/>
              <a:t>; moral foundations </a:t>
            </a:r>
            <a:r>
              <a:rPr lang="en-US" sz="1800" dirty="0" smtClean="0"/>
              <a:t>(Graham, </a:t>
            </a:r>
            <a:r>
              <a:rPr lang="en-US" sz="1800" dirty="0" err="1" smtClean="0"/>
              <a:t>Haidt</a:t>
            </a:r>
            <a:r>
              <a:rPr lang="en-US" sz="1800" dirty="0" smtClean="0"/>
              <a:t>, et al., 2011); </a:t>
            </a:r>
            <a:r>
              <a:rPr lang="en-US" sz="2600" dirty="0" smtClean="0"/>
              <a:t>quiet ego </a:t>
            </a:r>
            <a:r>
              <a:rPr lang="en-US" sz="1800" dirty="0" smtClean="0"/>
              <a:t>(Wayment, Bauer, &amp; </a:t>
            </a:r>
            <a:r>
              <a:rPr lang="en-US" sz="1800" dirty="0" err="1" smtClean="0"/>
              <a:t>Sylaska</a:t>
            </a:r>
            <a:r>
              <a:rPr lang="en-US" sz="1800" dirty="0" smtClean="0"/>
              <a:t>, 2014)</a:t>
            </a:r>
            <a:endParaRPr lang="en-US" sz="3200" dirty="0"/>
          </a:p>
        </p:txBody>
      </p:sp>
    </p:spTree>
    <p:extLst>
      <p:ext uri="{BB962C8B-B14F-4D97-AF65-F5344CB8AC3E}">
        <p14:creationId xmlns:p14="http://schemas.microsoft.com/office/powerpoint/2010/main" val="1768848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ssolve">
                                      <p:cBhvr>
                                        <p:cTn id="10" dur="500"/>
                                        <p:tgtEl>
                                          <p:spTgt spid="3">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dissolve">
                                      <p:cBhvr>
                                        <p:cTn id="13" dur="500"/>
                                        <p:tgtEl>
                                          <p:spTgt spid="3">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dissolve">
                                      <p:cBhvr>
                                        <p:cTn id="16" dur="500"/>
                                        <p:tgtEl>
                                          <p:spTgt spid="3">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dissolv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Integration: People</a:t>
            </a:r>
            <a:endParaRPr lang="en-US" dirty="0"/>
          </a:p>
        </p:txBody>
      </p:sp>
      <p:sp>
        <p:nvSpPr>
          <p:cNvPr id="3" name="Content Placeholder 2"/>
          <p:cNvSpPr>
            <a:spLocks noGrp="1"/>
          </p:cNvSpPr>
          <p:nvPr>
            <p:ph idx="1"/>
          </p:nvPr>
        </p:nvSpPr>
        <p:spPr>
          <a:xfrm>
            <a:off x="366889" y="1655195"/>
            <a:ext cx="8480993" cy="5051198"/>
          </a:xfrm>
        </p:spPr>
        <p:txBody>
          <a:bodyPr>
            <a:normAutofit/>
          </a:bodyPr>
          <a:lstStyle/>
          <a:p>
            <a:r>
              <a:rPr lang="en-US" sz="2800" dirty="0" smtClean="0"/>
              <a:t>Matt Montoya, Ph.D., social psychology, consultant</a:t>
            </a:r>
          </a:p>
          <a:p>
            <a:pPr lvl="1"/>
            <a:r>
              <a:rPr lang="en-US" sz="2400" dirty="0"/>
              <a:t>I</a:t>
            </a:r>
            <a:r>
              <a:rPr lang="en-US" sz="2400" dirty="0" smtClean="0"/>
              <a:t>nterpersonal and intergroup relations, evolutionary psychology, moral psychology</a:t>
            </a:r>
          </a:p>
          <a:p>
            <a:pPr lvl="1"/>
            <a:r>
              <a:rPr lang="en-US" sz="2400" dirty="0" smtClean="0"/>
              <a:t>Sociology and biological psychology</a:t>
            </a:r>
          </a:p>
          <a:p>
            <a:r>
              <a:rPr lang="en-US" sz="2800" dirty="0" smtClean="0"/>
              <a:t>Jana Bennett, Ph.D., religious studies, consultant</a:t>
            </a:r>
          </a:p>
          <a:p>
            <a:pPr lvl="1"/>
            <a:r>
              <a:rPr lang="en-US" sz="2400" dirty="0" smtClean="0"/>
              <a:t>Theological ethics, marriage and family ethics, feminism</a:t>
            </a:r>
          </a:p>
          <a:p>
            <a:pPr lvl="1"/>
            <a:r>
              <a:rPr lang="en-US" sz="2400" dirty="0" smtClean="0"/>
              <a:t>Developmental moral psychology</a:t>
            </a:r>
          </a:p>
        </p:txBody>
      </p:sp>
    </p:spTree>
    <p:extLst>
      <p:ext uri="{BB962C8B-B14F-4D97-AF65-F5344CB8AC3E}">
        <p14:creationId xmlns:p14="http://schemas.microsoft.com/office/powerpoint/2010/main" val="3187620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Integration: People</a:t>
            </a:r>
            <a:endParaRPr lang="en-US" dirty="0"/>
          </a:p>
        </p:txBody>
      </p:sp>
      <p:sp>
        <p:nvSpPr>
          <p:cNvPr id="3" name="Content Placeholder 2"/>
          <p:cNvSpPr>
            <a:spLocks noGrp="1"/>
          </p:cNvSpPr>
          <p:nvPr>
            <p:ph idx="1"/>
          </p:nvPr>
        </p:nvSpPr>
        <p:spPr>
          <a:xfrm>
            <a:off x="542290" y="1869140"/>
            <a:ext cx="8419758" cy="4637487"/>
          </a:xfrm>
        </p:spPr>
        <p:txBody>
          <a:bodyPr>
            <a:normAutofit/>
          </a:bodyPr>
          <a:lstStyle/>
          <a:p>
            <a:r>
              <a:rPr lang="en-US" sz="2800" dirty="0"/>
              <a:t>Lucas Keefer, </a:t>
            </a:r>
            <a:r>
              <a:rPr lang="en-US" sz="2800" dirty="0" smtClean="0"/>
              <a:t>Ph.D., psychology postdoctoral fellow</a:t>
            </a:r>
            <a:endParaRPr lang="en-US" sz="2800" dirty="0"/>
          </a:p>
          <a:p>
            <a:pPr lvl="1"/>
            <a:r>
              <a:rPr lang="en-US" sz="2400" dirty="0"/>
              <a:t>Social/personality psychology of relationships, cultural metaphors </a:t>
            </a:r>
            <a:r>
              <a:rPr lang="en-US" sz="2400" dirty="0" smtClean="0"/>
              <a:t>in self-identity</a:t>
            </a:r>
          </a:p>
          <a:p>
            <a:r>
              <a:rPr lang="en-US" sz="2800" dirty="0" smtClean="0"/>
              <a:t>Lars </a:t>
            </a:r>
            <a:r>
              <a:rPr lang="en-US" sz="2800" dirty="0" err="1" smtClean="0"/>
              <a:t>Bauger</a:t>
            </a:r>
            <a:r>
              <a:rPr lang="en-US" sz="2800" dirty="0" smtClean="0"/>
              <a:t>, M.A., psychology </a:t>
            </a:r>
            <a:r>
              <a:rPr lang="en-US" sz="2800" dirty="0" err="1" smtClean="0"/>
              <a:t>predoctoral</a:t>
            </a:r>
            <a:r>
              <a:rPr lang="en-US" sz="2800" dirty="0" smtClean="0"/>
              <a:t> fellow</a:t>
            </a:r>
          </a:p>
          <a:p>
            <a:pPr lvl="1"/>
            <a:r>
              <a:rPr lang="en-US" sz="2400" dirty="0" err="1" smtClean="0"/>
              <a:t>Telemark</a:t>
            </a:r>
            <a:r>
              <a:rPr lang="en-US" sz="2400" dirty="0" smtClean="0"/>
              <a:t> University, Norway; at UD fall 2015 semester</a:t>
            </a:r>
          </a:p>
          <a:p>
            <a:pPr lvl="1"/>
            <a:r>
              <a:rPr lang="en-US" sz="2400" dirty="0" smtClean="0"/>
              <a:t>Self &amp; character development, aging, life transitions</a:t>
            </a:r>
          </a:p>
          <a:p>
            <a:r>
              <a:rPr lang="en-US" sz="2600" dirty="0" smtClean="0"/>
              <a:t>2-3 graduate assistants in psychology</a:t>
            </a:r>
          </a:p>
          <a:p>
            <a:r>
              <a:rPr lang="en-US" sz="2600" dirty="0" smtClean="0"/>
              <a:t>10-15 undergrad assistants in psychology &amp; philosophy</a:t>
            </a:r>
            <a:endParaRPr lang="en-US" sz="2600" dirty="0"/>
          </a:p>
          <a:p>
            <a:endParaRPr lang="en-US" dirty="0"/>
          </a:p>
        </p:txBody>
      </p:sp>
    </p:spTree>
    <p:extLst>
      <p:ext uri="{BB962C8B-B14F-4D97-AF65-F5344CB8AC3E}">
        <p14:creationId xmlns:p14="http://schemas.microsoft.com/office/powerpoint/2010/main" val="111635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dissolv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500"/>
                                        <p:tgtEl>
                                          <p:spTgt spid="3">
                                            <p:txEl>
                                              <p:pRg st="2" end="2"/>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dissolv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dissolve">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dissolve">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a:t>
            </a:r>
            <a:endParaRPr lang="en-US" dirty="0"/>
          </a:p>
        </p:txBody>
      </p:sp>
      <p:sp>
        <p:nvSpPr>
          <p:cNvPr id="3" name="Content Placeholder 2"/>
          <p:cNvSpPr>
            <a:spLocks noGrp="1"/>
          </p:cNvSpPr>
          <p:nvPr>
            <p:ph idx="1"/>
          </p:nvPr>
        </p:nvSpPr>
        <p:spPr>
          <a:xfrm>
            <a:off x="685800" y="1379832"/>
            <a:ext cx="8332776" cy="5080289"/>
          </a:xfrm>
        </p:spPr>
        <p:txBody>
          <a:bodyPr>
            <a:normAutofit/>
          </a:bodyPr>
          <a:lstStyle/>
          <a:p>
            <a:r>
              <a:rPr lang="en-US" sz="2800" dirty="0"/>
              <a:t>Revising and integrating models of </a:t>
            </a:r>
            <a:r>
              <a:rPr lang="en-US" sz="2800" dirty="0" smtClean="0"/>
              <a:t>eudaimonia, virtues, and their development</a:t>
            </a:r>
            <a:endParaRPr lang="en-US" sz="2800" dirty="0"/>
          </a:p>
          <a:p>
            <a:pPr lvl="1"/>
            <a:r>
              <a:rPr lang="en-US" sz="2400" dirty="0"/>
              <a:t>Bridging ideal and non-ideal contexts for flourishing</a:t>
            </a:r>
          </a:p>
          <a:p>
            <a:pPr lvl="1"/>
            <a:r>
              <a:rPr lang="en-US" sz="2400" dirty="0" smtClean="0"/>
              <a:t>Descriptive </a:t>
            </a:r>
            <a:r>
              <a:rPr lang="en-US" sz="2400" dirty="0"/>
              <a:t>and normative categorization of virtues</a:t>
            </a:r>
          </a:p>
          <a:p>
            <a:pPr lvl="1"/>
            <a:r>
              <a:rPr lang="en-US" sz="2400" dirty="0" smtClean="0"/>
              <a:t>Objectivist and subjectivist approaches to the good</a:t>
            </a:r>
          </a:p>
          <a:p>
            <a:r>
              <a:rPr lang="en-US" sz="2800" dirty="0"/>
              <a:t>Links among individual, family, society</a:t>
            </a:r>
          </a:p>
          <a:p>
            <a:pPr lvl="1"/>
            <a:r>
              <a:rPr lang="en-US" sz="2400" dirty="0" smtClean="0"/>
              <a:t>Counter-narratives to oppressive master narratives</a:t>
            </a:r>
          </a:p>
          <a:p>
            <a:pPr lvl="1"/>
            <a:r>
              <a:rPr lang="en-US" sz="2400" dirty="0" smtClean="0"/>
              <a:t>Degrees of convergence and conflict in self and family stories</a:t>
            </a:r>
            <a:endParaRPr lang="en-US" sz="2400" dirty="0"/>
          </a:p>
          <a:p>
            <a:r>
              <a:rPr lang="en-US" sz="2800" dirty="0"/>
              <a:t>Disciplinary frameworks and </a:t>
            </a:r>
            <a:r>
              <a:rPr lang="en-US" sz="2800" dirty="0" smtClean="0"/>
              <a:t>purposes</a:t>
            </a:r>
            <a:endParaRPr lang="en-US" sz="2600" dirty="0"/>
          </a:p>
          <a:p>
            <a:pPr marL="0" indent="0">
              <a:buNone/>
            </a:pPr>
            <a:endParaRPr lang="en-US" dirty="0"/>
          </a:p>
        </p:txBody>
      </p:sp>
    </p:spTree>
    <p:extLst>
      <p:ext uri="{BB962C8B-B14F-4D97-AF65-F5344CB8AC3E}">
        <p14:creationId xmlns:p14="http://schemas.microsoft.com/office/powerpoint/2010/main" val="79686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 to Challenges</a:t>
            </a:r>
            <a:endParaRPr lang="en-US" dirty="0"/>
          </a:p>
        </p:txBody>
      </p:sp>
      <p:sp>
        <p:nvSpPr>
          <p:cNvPr id="3" name="Content Placeholder 2"/>
          <p:cNvSpPr>
            <a:spLocks noGrp="1"/>
          </p:cNvSpPr>
          <p:nvPr>
            <p:ph idx="1"/>
          </p:nvPr>
        </p:nvSpPr>
        <p:spPr>
          <a:xfrm>
            <a:off x="685800" y="1869140"/>
            <a:ext cx="7887024" cy="4771419"/>
          </a:xfrm>
        </p:spPr>
        <p:txBody>
          <a:bodyPr>
            <a:normAutofit/>
          </a:bodyPr>
          <a:lstStyle/>
          <a:p>
            <a:r>
              <a:rPr lang="en-US" sz="2800" dirty="0" smtClean="0"/>
              <a:t>Ongoing discussion of our aims and approaches</a:t>
            </a:r>
          </a:p>
          <a:p>
            <a:r>
              <a:rPr lang="en-US" sz="2800" dirty="0" smtClean="0"/>
              <a:t>Method: Collaborative narrative analysis</a:t>
            </a:r>
          </a:p>
          <a:p>
            <a:r>
              <a:rPr lang="en-US" sz="2800" dirty="0" smtClean="0"/>
              <a:t>Results: Directly compare</a:t>
            </a:r>
            <a:r>
              <a:rPr lang="en-US" sz="2800" dirty="0"/>
              <a:t> </a:t>
            </a:r>
            <a:r>
              <a:rPr lang="en-US" sz="2800" dirty="0" smtClean="0"/>
              <a:t>and contrast quantitative and qualitative assessments</a:t>
            </a:r>
          </a:p>
          <a:p>
            <a:r>
              <a:rPr lang="en-US" sz="2800" dirty="0" smtClean="0"/>
              <a:t>Transdisciplinary publications and presentations</a:t>
            </a:r>
          </a:p>
          <a:p>
            <a:pPr lvl="1"/>
            <a:r>
              <a:rPr lang="en-US" sz="2400" dirty="0" smtClean="0"/>
              <a:t>Book on this study</a:t>
            </a:r>
          </a:p>
          <a:p>
            <a:pPr lvl="1"/>
            <a:r>
              <a:rPr lang="en-US" sz="2400" dirty="0" smtClean="0"/>
              <a:t>Articles, chapters</a:t>
            </a:r>
            <a:r>
              <a:rPr lang="en-US" sz="1600" dirty="0" smtClean="0"/>
              <a:t> </a:t>
            </a:r>
            <a:r>
              <a:rPr lang="en-US" sz="1800" dirty="0" smtClean="0"/>
              <a:t>(e.g., Bauer &amp; DesAutels, 2015)</a:t>
            </a:r>
            <a:endParaRPr lang="en-US" sz="2600" dirty="0"/>
          </a:p>
        </p:txBody>
      </p:sp>
    </p:spTree>
    <p:extLst>
      <p:ext uri="{BB962C8B-B14F-4D97-AF65-F5344CB8AC3E}">
        <p14:creationId xmlns:p14="http://schemas.microsoft.com/office/powerpoint/2010/main" val="1313150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Thank You</a:t>
            </a:r>
            <a:endParaRPr lang="en-US" dirty="0"/>
          </a:p>
        </p:txBody>
      </p:sp>
      <p:pic>
        <p:nvPicPr>
          <p:cNvPr id="5" name="Picture 4" descr="images.jpeg"/>
          <p:cNvPicPr>
            <a:picLocks noChangeAspect="1"/>
          </p:cNvPicPr>
          <p:nvPr/>
        </p:nvPicPr>
        <p:blipFill>
          <a:blip r:embed="rId2"/>
          <a:stretch>
            <a:fillRect/>
          </a:stretch>
        </p:blipFill>
        <p:spPr>
          <a:xfrm>
            <a:off x="4016376" y="2635066"/>
            <a:ext cx="1117600" cy="139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309206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Subjective &amp; Objective</a:t>
            </a:r>
            <a:br>
              <a:rPr lang="en-US" dirty="0" smtClean="0"/>
            </a:br>
            <a:r>
              <a:rPr lang="en-US" dirty="0" smtClean="0"/>
              <a:t>Measures of the good</a:t>
            </a:r>
            <a:endParaRPr lang="en-US" dirty="0"/>
          </a:p>
        </p:txBody>
      </p:sp>
      <p:graphicFrame>
        <p:nvGraphicFramePr>
          <p:cNvPr id="3" name="Object 2"/>
          <p:cNvGraphicFramePr>
            <a:graphicFrameLocks noChangeAspect="1"/>
          </p:cNvGraphicFramePr>
          <p:nvPr>
            <p:extLst>
              <p:ext uri="{D42A27DB-BD31-4B8C-83A1-F6EECF244321}">
                <p14:modId xmlns:p14="http://schemas.microsoft.com/office/powerpoint/2010/main" val="3057597941"/>
              </p:ext>
            </p:extLst>
          </p:nvPr>
        </p:nvGraphicFramePr>
        <p:xfrm>
          <a:off x="870948" y="2673349"/>
          <a:ext cx="7585665" cy="1884539"/>
        </p:xfrm>
        <a:graphic>
          <a:graphicData uri="http://schemas.openxmlformats.org/presentationml/2006/ole">
            <mc:AlternateContent xmlns:mc="http://schemas.openxmlformats.org/markup-compatibility/2006">
              <mc:Choice xmlns:v="urn:schemas-microsoft-com:vml" Requires="v">
                <p:oleObj spid="_x0000_s1086" name="Document" r:id="rId3" imgW="6083300" imgH="1511300" progId="Word.Document.12">
                  <p:embed/>
                </p:oleObj>
              </mc:Choice>
              <mc:Fallback>
                <p:oleObj name="Document" r:id="rId3" imgW="6083300" imgH="1511300" progId="Word.Document.12">
                  <p:embed/>
                  <p:pic>
                    <p:nvPicPr>
                      <p:cNvPr id="0" name=""/>
                      <p:cNvPicPr/>
                      <p:nvPr/>
                    </p:nvPicPr>
                    <p:blipFill>
                      <a:blip r:embed="rId4"/>
                      <a:stretch>
                        <a:fillRect/>
                      </a:stretch>
                    </p:blipFill>
                    <p:spPr>
                      <a:xfrm>
                        <a:off x="870948" y="2673349"/>
                        <a:ext cx="7585665" cy="1884539"/>
                      </a:xfrm>
                      <a:prstGeom prst="rect">
                        <a:avLst/>
                      </a:prstGeom>
                    </p:spPr>
                  </p:pic>
                </p:oleObj>
              </mc:Fallback>
            </mc:AlternateContent>
          </a:graphicData>
        </a:graphic>
      </p:graphicFrame>
      <p:sp>
        <p:nvSpPr>
          <p:cNvPr id="4" name="TextBox 3"/>
          <p:cNvSpPr txBox="1"/>
          <p:nvPr/>
        </p:nvSpPr>
        <p:spPr>
          <a:xfrm>
            <a:off x="7436556" y="6251222"/>
            <a:ext cx="1490537" cy="369332"/>
          </a:xfrm>
          <a:prstGeom prst="rect">
            <a:avLst/>
          </a:prstGeom>
          <a:noFill/>
        </p:spPr>
        <p:txBody>
          <a:bodyPr wrap="none" rtlCol="0">
            <a:spAutoFit/>
          </a:bodyPr>
          <a:lstStyle/>
          <a:p>
            <a:r>
              <a:rPr lang="en-US" dirty="0" smtClean="0"/>
              <a:t>(Bauer, 2016)</a:t>
            </a:r>
            <a:endParaRPr lang="en-US" dirty="0"/>
          </a:p>
        </p:txBody>
      </p:sp>
    </p:spTree>
    <p:extLst>
      <p:ext uri="{BB962C8B-B14F-4D97-AF65-F5344CB8AC3E}">
        <p14:creationId xmlns:p14="http://schemas.microsoft.com/office/powerpoint/2010/main" val="34539031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688779983"/>
              </p:ext>
            </p:extLst>
          </p:nvPr>
        </p:nvGraphicFramePr>
        <p:xfrm>
          <a:off x="2158998" y="180817"/>
          <a:ext cx="4826000" cy="6431318"/>
        </p:xfrm>
        <a:graphic>
          <a:graphicData uri="http://schemas.openxmlformats.org/presentationml/2006/ole">
            <mc:AlternateContent xmlns:mc="http://schemas.openxmlformats.org/markup-compatibility/2006">
              <mc:Choice xmlns:v="urn:schemas-microsoft-com:vml" Requires="v">
                <p:oleObj spid="_x0000_s2110" name="Document" r:id="rId3" imgW="6146800" imgH="8191500" progId="Word.Document.12">
                  <p:embed/>
                </p:oleObj>
              </mc:Choice>
              <mc:Fallback>
                <p:oleObj name="Document" r:id="rId3" imgW="6146800" imgH="8191500" progId="Word.Document.12">
                  <p:embed/>
                  <p:pic>
                    <p:nvPicPr>
                      <p:cNvPr id="0" name=""/>
                      <p:cNvPicPr/>
                      <p:nvPr/>
                    </p:nvPicPr>
                    <p:blipFill>
                      <a:blip r:embed="rId4"/>
                      <a:stretch>
                        <a:fillRect/>
                      </a:stretch>
                    </p:blipFill>
                    <p:spPr>
                      <a:xfrm>
                        <a:off x="2158998" y="180817"/>
                        <a:ext cx="4826000" cy="6431318"/>
                      </a:xfrm>
                      <a:prstGeom prst="rect">
                        <a:avLst/>
                      </a:prstGeom>
                    </p:spPr>
                  </p:pic>
                </p:oleObj>
              </mc:Fallback>
            </mc:AlternateContent>
          </a:graphicData>
        </a:graphic>
      </p:graphicFrame>
      <p:sp>
        <p:nvSpPr>
          <p:cNvPr id="4" name="TextBox 3"/>
          <p:cNvSpPr txBox="1"/>
          <p:nvPr/>
        </p:nvSpPr>
        <p:spPr>
          <a:xfrm>
            <a:off x="7436556" y="6251222"/>
            <a:ext cx="1490537" cy="369332"/>
          </a:xfrm>
          <a:prstGeom prst="rect">
            <a:avLst/>
          </a:prstGeom>
          <a:noFill/>
        </p:spPr>
        <p:txBody>
          <a:bodyPr wrap="none" rtlCol="0">
            <a:spAutoFit/>
          </a:bodyPr>
          <a:lstStyle/>
          <a:p>
            <a:r>
              <a:rPr lang="en-US" dirty="0" smtClean="0"/>
              <a:t>(Bauer, 2016)</a:t>
            </a:r>
            <a:endParaRPr lang="en-US" dirty="0"/>
          </a:p>
        </p:txBody>
      </p:sp>
    </p:spTree>
    <p:extLst>
      <p:ext uri="{BB962C8B-B14F-4D97-AF65-F5344CB8AC3E}">
        <p14:creationId xmlns:p14="http://schemas.microsoft.com/office/powerpoint/2010/main" val="125006678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tory">
  <a:themeElements>
    <a:clrScheme name="Story">
      <a:dk1>
        <a:sysClr val="windowText" lastClr="000000"/>
      </a:dk1>
      <a:lt1>
        <a:sysClr val="window" lastClr="FFFFFF"/>
      </a:lt1>
      <a:dk2>
        <a:srgbClr val="212121"/>
      </a:dk2>
      <a:lt2>
        <a:srgbClr val="CDD4D7"/>
      </a:lt2>
      <a:accent1>
        <a:srgbClr val="1D86CD"/>
      </a:accent1>
      <a:accent2>
        <a:srgbClr val="732E9A"/>
      </a:accent2>
      <a:accent3>
        <a:srgbClr val="B50B1B"/>
      </a:accent3>
      <a:accent4>
        <a:srgbClr val="E8950E"/>
      </a:accent4>
      <a:accent5>
        <a:srgbClr val="55992B"/>
      </a:accent5>
      <a:accent6>
        <a:srgbClr val="2C9C89"/>
      </a:accent6>
      <a:hlink>
        <a:srgbClr val="EC4D4D"/>
      </a:hlink>
      <a:folHlink>
        <a:srgbClr val="F8CE8A"/>
      </a:folHlink>
    </a:clrScheme>
    <a:fontScheme name="Story">
      <a:majorFont>
        <a:latin typeface="Calisto MT"/>
        <a:ea typeface=""/>
        <a:cs typeface=""/>
        <a:font script="Jpan" typeface="ＭＳ Ｐ明朝"/>
        <a:font script="Hans" typeface="宋体"/>
        <a:font script="Hant" typeface="新細明體"/>
      </a:majorFont>
      <a:minorFont>
        <a:latin typeface="Calisto MT"/>
        <a:ea typeface=""/>
        <a:cs typeface=""/>
        <a:font script="Jpan" typeface="ＭＳ Ｐ明朝"/>
        <a:font script="Hans" typeface="宋体"/>
        <a:font script="Hant" typeface="新細明體"/>
      </a:minorFont>
    </a:fontScheme>
    <a:fmtScheme name="Story">
      <a:fillStyleLst>
        <a:solidFill>
          <a:schemeClr val="phClr"/>
        </a:solidFill>
        <a:blipFill rotWithShape="1">
          <a:blip xmlns:r="http://schemas.openxmlformats.org/officeDocument/2006/relationships" r:embed="rId1">
            <a:duotone>
              <a:schemeClr val="phClr">
                <a:shade val="10000"/>
                <a:satMod val="150000"/>
                <a:lumMod val="120000"/>
              </a:schemeClr>
              <a:schemeClr val="phClr">
                <a:satMod val="350000"/>
                <a:lumMod val="150000"/>
              </a:schemeClr>
            </a:duotone>
          </a:blip>
          <a:tile tx="0" ty="0" sx="20000" sy="20000" flip="none" algn="ctr"/>
        </a:blipFill>
        <a:gradFill rotWithShape="1">
          <a:gsLst>
            <a:gs pos="0">
              <a:schemeClr val="phClr">
                <a:shade val="20000"/>
                <a:satMod val="130000"/>
              </a:schemeClr>
            </a:gs>
            <a:gs pos="50000">
              <a:schemeClr val="phClr">
                <a:shade val="90000"/>
                <a:satMod val="130000"/>
              </a:schemeClr>
            </a:gs>
            <a:gs pos="100000">
              <a:schemeClr val="phClr">
                <a:shade val="100000"/>
                <a:satMod val="200000"/>
                <a:lumMod val="120000"/>
              </a:schemeClr>
            </a:gs>
          </a:gsLst>
          <a:lin ang="16200000" scaled="0"/>
        </a:gradFill>
      </a:fillStyleLst>
      <a:lnStyleLst>
        <a:ln w="6350" cap="flat" cmpd="sng" algn="ctr">
          <a:solidFill>
            <a:schemeClr val="phClr">
              <a:shade val="95000"/>
              <a:satMod val="105000"/>
            </a:schemeClr>
          </a:solidFill>
          <a:prstDash val="solid"/>
        </a:ln>
        <a:ln w="19050" cap="flat" cmpd="sng" algn="ctr">
          <a:solidFill>
            <a:schemeClr val="phClr"/>
          </a:solidFill>
          <a:prstDash val="solid"/>
        </a:ln>
        <a:ln w="34925" cap="flat" cmpd="sng" algn="ctr">
          <a:solidFill>
            <a:schemeClr val="phClr"/>
          </a:solidFill>
          <a:prstDash val="solid"/>
        </a:ln>
      </a:lnStyleLst>
      <a:effectStyleLst>
        <a:effectStyle>
          <a:effectLst/>
        </a:effectStyle>
        <a:effectStyle>
          <a:effectLst>
            <a:outerShdw blurRad="88900" dist="50800" dir="2100000" sx="104000" sy="104000" algn="br" rotWithShape="0">
              <a:srgbClr val="000000">
                <a:alpha val="55000"/>
              </a:srgbClr>
            </a:outerShdw>
          </a:effectLst>
        </a:effectStyle>
        <a:effectStyle>
          <a:effectLst>
            <a:outerShdw blurRad="127000" dist="63500" dir="5400000" sx="103000" sy="103000" rotWithShape="0">
              <a:srgbClr val="000000">
                <a:alpha val="75000"/>
              </a:srgbClr>
            </a:outerShdw>
          </a:effectLst>
          <a:scene3d>
            <a:camera prst="perspectiveFront" fov="3000000"/>
            <a:lightRig rig="balanced" dir="t">
              <a:rot lat="0" lon="0" rev="18000000"/>
            </a:lightRig>
          </a:scene3d>
          <a:sp3d prstMaterial="plastic">
            <a:bevelT w="25400" h="50800" prst="angle"/>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2">
            <a:duotone>
              <a:schemeClr val="phClr">
                <a:shade val="10000"/>
                <a:satMod val="150000"/>
              </a:schemeClr>
              <a:schemeClr val="phClr">
                <a:tint val="60000"/>
                <a:satMod val="400000"/>
                <a:lumMod val="11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Twilight.thmx</Template>
  <TotalTime>4689</TotalTime>
  <Words>2101</Words>
  <Application>Microsoft Office PowerPoint</Application>
  <PresentationFormat>On-screen Show (4:3)</PresentationFormat>
  <Paragraphs>232</Paragraphs>
  <Slides>23</Slides>
  <Notes>13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33" baseType="lpstr">
      <vt:lpstr>ＭＳ Ｐゴシック</vt:lpstr>
      <vt:lpstr>Arial</vt:lpstr>
      <vt:lpstr>Calibri</vt:lpstr>
      <vt:lpstr>Calisto MT</vt:lpstr>
      <vt:lpstr>Osaka</vt:lpstr>
      <vt:lpstr>Times</vt:lpstr>
      <vt:lpstr>Trebuchet MS</vt:lpstr>
      <vt:lpstr>Wingdings</vt:lpstr>
      <vt:lpstr>Story</vt:lpstr>
      <vt:lpstr>Document</vt:lpstr>
      <vt:lpstr>Eudaimonic Growth: How Virtues and Motives Shape the Narrative Self and Its Development within a Social Ecology</vt:lpstr>
      <vt:lpstr>Main Questions</vt:lpstr>
      <vt:lpstr>Deep Integration: People</vt:lpstr>
      <vt:lpstr>Why the Narrative Self?</vt:lpstr>
      <vt:lpstr>Why Eudaimonic Growth?</vt:lpstr>
      <vt:lpstr>The Umbrella of Eudaimonia (Philosophy and Psychology, East and West)</vt:lpstr>
      <vt:lpstr>PowerPoint Presentation</vt:lpstr>
      <vt:lpstr>The Social Ecology of the Person (Bronfenbrenner, 1979)</vt:lpstr>
      <vt:lpstr>Cultural Master Narratives of Eudaimonic Growth: Bildungsroman</vt:lpstr>
      <vt:lpstr>Growth in the Margins of the Social Ecology</vt:lpstr>
      <vt:lpstr>Family Master Narratives (Microsystem) (Fivush et al., 2010; McLean, in press)</vt:lpstr>
      <vt:lpstr>Contributions to Virtue Ethics</vt:lpstr>
      <vt:lpstr>Hypotheses &amp; Questions</vt:lpstr>
      <vt:lpstr>Methodology: Interviews</vt:lpstr>
      <vt:lpstr>Methodology: Narrative Analysis</vt:lpstr>
      <vt:lpstr>Methodology:  Examples of Non-Narrative Measures</vt:lpstr>
      <vt:lpstr>Deep Integration: People</vt:lpstr>
      <vt:lpstr>Deep Integration: People</vt:lpstr>
      <vt:lpstr>Challenges</vt:lpstr>
      <vt:lpstr>Approach to Challenges</vt:lpstr>
      <vt:lpstr>Thank You</vt:lpstr>
      <vt:lpstr>Subjective &amp; Objective Measures of the good</vt:lpstr>
      <vt:lpstr>PowerPoint Presentation</vt:lpstr>
    </vt:vector>
  </TitlesOfParts>
  <Company>University of Dayton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Eudaimonic Growth: How Virtues and Motives Shape the Narrative Self and Its Development within a Social Ecology</dc:title>
  <dc:creator>Jack Bauer</dc:creator>
  <cp:lastModifiedBy>Marquette University</cp:lastModifiedBy>
  <cp:revision>426</cp:revision>
  <cp:lastPrinted>2015-03-12T13:43:52Z</cp:lastPrinted>
  <dcterms:created xsi:type="dcterms:W3CDTF">2015-03-09T17:45:49Z</dcterms:created>
  <dcterms:modified xsi:type="dcterms:W3CDTF">2015-03-14T14:26:28Z</dcterms:modified>
</cp:coreProperties>
</file>