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caps/>
        </w:rPr>
        <w:id w:val="30091833"/>
        <w:lock w:val="contentLocked"/>
        <w:placeholder>
          <w:docPart w:val="DefaultPlaceholder_22675703"/>
        </w:placeholder>
        <w:group/>
      </w:sdtPr>
      <w:sdtEndPr/>
      <w:sdtContent>
        <w:p w14:paraId="306EBDD3" w14:textId="77777777" w:rsidR="00A50007" w:rsidRPr="0008176F" w:rsidRDefault="0008176F" w:rsidP="0008176F">
          <w:pPr>
            <w:pStyle w:val="NoSpacing"/>
            <w:jc w:val="center"/>
            <w:rPr>
              <w:caps/>
            </w:rPr>
          </w:pPr>
          <w:r w:rsidRPr="0008176F">
            <w:rPr>
              <w:caps/>
            </w:rPr>
            <w:t>University of Oklahoma</w:t>
          </w:r>
        </w:p>
        <w:p w14:paraId="306EBDD4" w14:textId="77777777" w:rsidR="0008176F" w:rsidRPr="0008176F" w:rsidRDefault="0008176F" w:rsidP="0008176F">
          <w:pPr>
            <w:pStyle w:val="NoSpacing"/>
            <w:jc w:val="center"/>
            <w:rPr>
              <w:caps/>
            </w:rPr>
          </w:pPr>
        </w:p>
        <w:p w14:paraId="306EBDD5" w14:textId="77777777" w:rsidR="0008176F" w:rsidRPr="0008176F" w:rsidRDefault="0008176F" w:rsidP="0008176F">
          <w:pPr>
            <w:pStyle w:val="NoSpacing"/>
            <w:jc w:val="center"/>
            <w:rPr>
              <w:caps/>
            </w:rPr>
          </w:pPr>
          <w:r w:rsidRPr="0008176F">
            <w:rPr>
              <w:caps/>
            </w:rPr>
            <w:t>Graduate College</w:t>
          </w:r>
        </w:p>
      </w:sdtContent>
    </w:sdt>
    <w:p w14:paraId="306EBDD6" w14:textId="77777777" w:rsidR="0008176F" w:rsidRPr="0008176F" w:rsidRDefault="0008176F" w:rsidP="0008176F">
      <w:pPr>
        <w:pStyle w:val="NoSpacing"/>
        <w:jc w:val="center"/>
        <w:rPr>
          <w:caps/>
        </w:rPr>
      </w:pPr>
    </w:p>
    <w:p w14:paraId="306EBDD7" w14:textId="77777777" w:rsidR="0008176F" w:rsidRPr="0008176F" w:rsidRDefault="0008176F" w:rsidP="0008176F">
      <w:pPr>
        <w:pStyle w:val="NoSpacing"/>
        <w:jc w:val="center"/>
        <w:rPr>
          <w:caps/>
        </w:rPr>
      </w:pPr>
    </w:p>
    <w:p w14:paraId="306EBDD8" w14:textId="77777777" w:rsidR="0008176F" w:rsidRPr="0008176F" w:rsidRDefault="0008176F" w:rsidP="0008176F">
      <w:pPr>
        <w:pStyle w:val="NoSpacing"/>
        <w:jc w:val="center"/>
        <w:rPr>
          <w:caps/>
        </w:rPr>
      </w:pPr>
    </w:p>
    <w:p w14:paraId="306EBDD9" w14:textId="77777777" w:rsidR="0008176F" w:rsidRPr="0008176F" w:rsidRDefault="0008176F" w:rsidP="0008176F">
      <w:pPr>
        <w:pStyle w:val="NoSpacing"/>
        <w:jc w:val="center"/>
        <w:rPr>
          <w:caps/>
        </w:rPr>
      </w:pPr>
    </w:p>
    <w:p w14:paraId="306EBDDA" w14:textId="77777777" w:rsidR="0008176F" w:rsidRPr="0008176F" w:rsidRDefault="0008176F" w:rsidP="0008176F">
      <w:pPr>
        <w:pStyle w:val="NoSpacing"/>
        <w:jc w:val="center"/>
        <w:rPr>
          <w:caps/>
        </w:rPr>
      </w:pPr>
    </w:p>
    <w:p w14:paraId="306EBDDB" w14:textId="77777777" w:rsidR="0008176F" w:rsidRPr="0008176F" w:rsidRDefault="0008176F" w:rsidP="0008176F">
      <w:pPr>
        <w:pStyle w:val="NoSpacing"/>
        <w:jc w:val="center"/>
        <w:rPr>
          <w:caps/>
        </w:rPr>
      </w:pPr>
    </w:p>
    <w:p w14:paraId="306EBDDC" w14:textId="77777777" w:rsidR="0008176F" w:rsidRPr="0008176F" w:rsidRDefault="0008176F" w:rsidP="009A68D6">
      <w:pPr>
        <w:pStyle w:val="NoSpacing"/>
        <w:spacing w:line="480" w:lineRule="auto"/>
        <w:jc w:val="center"/>
        <w:rPr>
          <w:caps/>
        </w:rPr>
      </w:pPr>
    </w:p>
    <w:sdt>
      <w:sdtPr>
        <w:rPr>
          <w:caps/>
        </w:rPr>
        <w:alias w:val="Click to enter thesis title"/>
        <w:tag w:val="Click to enter thesis title"/>
        <w:id w:val="30091832"/>
        <w:lock w:val="sdtLocked"/>
        <w:placeholder>
          <w:docPart w:val="DefaultPlaceholder_22675703"/>
        </w:placeholder>
      </w:sdtPr>
      <w:sdtEndPr/>
      <w:sdtContent>
        <w:sdt>
          <w:sdtPr>
            <w:rPr>
              <w:caps/>
            </w:rPr>
            <w:alias w:val="Click to enter thesis title"/>
            <w:tag w:val="Click to enter thesis title"/>
            <w:id w:val="-295676569"/>
            <w:placeholder>
              <w:docPart w:val="457AFEA3498E46429A286630E0087EB3"/>
            </w:placeholder>
          </w:sdtPr>
          <w:sdtEndPr/>
          <w:sdtContent>
            <w:p w14:paraId="306EBDDD" w14:textId="595BC458" w:rsidR="0008176F" w:rsidRPr="0008176F" w:rsidRDefault="00887B95" w:rsidP="009A68D6">
              <w:pPr>
                <w:pStyle w:val="NoSpacing"/>
                <w:spacing w:line="480" w:lineRule="auto"/>
                <w:jc w:val="center"/>
                <w:rPr>
                  <w:caps/>
                </w:rPr>
              </w:pPr>
              <w:r>
                <w:rPr>
                  <w:caps/>
                </w:rPr>
                <w:t>MITIGATION OF BLAST-INDUCED HEARING DAMAGE ASSOCIATED WITH MILD-TBI IN CHINCHILLAS USING LIRAGLUTIDE</w:t>
              </w:r>
            </w:p>
          </w:sdtContent>
        </w:sdt>
      </w:sdtContent>
    </w:sdt>
    <w:p w14:paraId="306EBDDE" w14:textId="77777777" w:rsidR="0008176F" w:rsidRPr="0008176F" w:rsidRDefault="0008176F" w:rsidP="0008176F">
      <w:pPr>
        <w:pStyle w:val="NoSpacing"/>
        <w:jc w:val="center"/>
        <w:rPr>
          <w:caps/>
        </w:rPr>
      </w:pPr>
    </w:p>
    <w:p w14:paraId="306EBDDF" w14:textId="77777777" w:rsidR="0008176F" w:rsidRPr="0008176F" w:rsidRDefault="0008176F" w:rsidP="0008176F">
      <w:pPr>
        <w:pStyle w:val="NoSpacing"/>
        <w:jc w:val="center"/>
        <w:rPr>
          <w:caps/>
        </w:rPr>
      </w:pPr>
    </w:p>
    <w:p w14:paraId="306EBDE0" w14:textId="77777777" w:rsidR="0008176F" w:rsidRPr="0008176F" w:rsidRDefault="0008176F" w:rsidP="0008176F">
      <w:pPr>
        <w:pStyle w:val="NoSpacing"/>
        <w:jc w:val="center"/>
        <w:rPr>
          <w:caps/>
        </w:rPr>
      </w:pPr>
    </w:p>
    <w:p w14:paraId="306EBDE1" w14:textId="77777777" w:rsidR="0008176F" w:rsidRPr="0008176F" w:rsidRDefault="0008176F" w:rsidP="0008176F">
      <w:pPr>
        <w:pStyle w:val="NoSpacing"/>
        <w:jc w:val="center"/>
        <w:rPr>
          <w:caps/>
        </w:rPr>
      </w:pPr>
    </w:p>
    <w:p w14:paraId="306EBDE2" w14:textId="77777777" w:rsidR="0008176F" w:rsidRPr="0008176F" w:rsidRDefault="0008176F" w:rsidP="0008176F">
      <w:pPr>
        <w:pStyle w:val="NoSpacing"/>
        <w:jc w:val="center"/>
        <w:rPr>
          <w:caps/>
        </w:rPr>
      </w:pPr>
    </w:p>
    <w:p w14:paraId="306EBDE3" w14:textId="77777777" w:rsidR="0008176F" w:rsidRPr="0008176F" w:rsidRDefault="0008176F" w:rsidP="0008176F">
      <w:pPr>
        <w:pStyle w:val="NoSpacing"/>
        <w:jc w:val="center"/>
        <w:rPr>
          <w:caps/>
        </w:rPr>
      </w:pPr>
    </w:p>
    <w:sdt>
      <w:sdtPr>
        <w:rPr>
          <w:caps/>
        </w:rPr>
        <w:id w:val="30091834"/>
        <w:lock w:val="contentLocked"/>
        <w:placeholder>
          <w:docPart w:val="DefaultPlaceholder_22675703"/>
        </w:placeholder>
        <w:group/>
      </w:sdtPr>
      <w:sdtEndPr>
        <w:rPr>
          <w:caps w:val="0"/>
        </w:rPr>
      </w:sdtEndPr>
      <w:sdtContent>
        <w:p w14:paraId="306EBDE4" w14:textId="77777777" w:rsidR="0008176F" w:rsidRPr="0008176F" w:rsidRDefault="0008176F" w:rsidP="0008176F">
          <w:pPr>
            <w:pStyle w:val="NoSpacing"/>
            <w:jc w:val="center"/>
            <w:rPr>
              <w:caps/>
            </w:rPr>
          </w:pPr>
          <w:r w:rsidRPr="0008176F">
            <w:rPr>
              <w:caps/>
            </w:rPr>
            <w:t>A thesis</w:t>
          </w:r>
        </w:p>
        <w:p w14:paraId="306EBDE5" w14:textId="77777777" w:rsidR="0008176F" w:rsidRPr="0008176F" w:rsidRDefault="0008176F" w:rsidP="0008176F">
          <w:pPr>
            <w:pStyle w:val="NoSpacing"/>
            <w:jc w:val="center"/>
            <w:rPr>
              <w:caps/>
            </w:rPr>
          </w:pPr>
        </w:p>
        <w:p w14:paraId="306EBDE6" w14:textId="77777777" w:rsidR="0008176F" w:rsidRPr="0008176F" w:rsidRDefault="0008176F" w:rsidP="0008176F">
          <w:pPr>
            <w:pStyle w:val="NoSpacing"/>
            <w:jc w:val="center"/>
            <w:rPr>
              <w:caps/>
            </w:rPr>
          </w:pPr>
          <w:r w:rsidRPr="0008176F">
            <w:rPr>
              <w:caps/>
            </w:rPr>
            <w:t>submitted to the Graduate Faculty</w:t>
          </w:r>
        </w:p>
        <w:p w14:paraId="306EBDE7" w14:textId="77777777" w:rsidR="0008176F" w:rsidRDefault="0008176F" w:rsidP="0008176F">
          <w:pPr>
            <w:pStyle w:val="NoSpacing"/>
            <w:jc w:val="center"/>
          </w:pPr>
        </w:p>
        <w:p w14:paraId="306EBDE8" w14:textId="77777777" w:rsidR="0008176F" w:rsidRDefault="0008176F" w:rsidP="0008176F">
          <w:pPr>
            <w:pStyle w:val="NoSpacing"/>
            <w:jc w:val="center"/>
          </w:pPr>
          <w:r>
            <w:t>in partial fulfillment of the requirements for the</w:t>
          </w:r>
        </w:p>
        <w:p w14:paraId="306EBDE9" w14:textId="77777777" w:rsidR="0008176F" w:rsidRDefault="0008176F" w:rsidP="0008176F">
          <w:pPr>
            <w:pStyle w:val="NoSpacing"/>
            <w:jc w:val="center"/>
          </w:pPr>
        </w:p>
        <w:p w14:paraId="306EBDEA" w14:textId="77777777" w:rsidR="0008176F" w:rsidRDefault="0008176F" w:rsidP="0008176F">
          <w:pPr>
            <w:pStyle w:val="NoSpacing"/>
            <w:jc w:val="center"/>
          </w:pPr>
          <w:r>
            <w:t>Degree of</w:t>
          </w:r>
        </w:p>
      </w:sdtContent>
    </w:sdt>
    <w:p w14:paraId="306EBDEB" w14:textId="77777777" w:rsidR="0008176F" w:rsidRDefault="0008176F" w:rsidP="0008176F">
      <w:pPr>
        <w:pStyle w:val="NoSpacing"/>
        <w:jc w:val="center"/>
      </w:pPr>
    </w:p>
    <w:sdt>
      <w:sdtPr>
        <w:rPr>
          <w:caps/>
        </w:rPr>
        <w:alias w:val="Select the exact name of your degree"/>
        <w:tag w:val="Exact name of your degree in ALL CAPS"/>
        <w:id w:val="8173860"/>
        <w:placeholder>
          <w:docPart w:val="73CDC4085887474DA176B67478C41122"/>
        </w:placeholder>
        <w:dropDownList>
          <w:listItem w:displayText="[MASTER OF...]" w:value="[MASTER OF...]"/>
          <w:listItem w:displayText="Master of Architecture" w:value="Master of Architecture"/>
          <w:listItem w:displayText="Master of Arts" w:value="Master of Arts"/>
          <w:listItem w:displayText="Master of Arts in Administrative Leadership" w:value="Master of Arts in Administrative Leadership"/>
          <w:listItem w:displayText="Master of Arts in Applied Linguistic Anthropology" w:value="Master of Arts in Applied Linguistic Anthropology"/>
          <w:listItem w:displayText="Master of Arts in Art History" w:value="Master of Arts in Art History"/>
          <w:listItem w:displayText="Master of Arts in History of Science, Technology and Medicine" w:value="Master of Arts in History of Science, Technology and Medicine"/>
          <w:listItem w:displayText="Master of Arts in International Studies" w:value="Master of Arts in International Studies"/>
          <w:listItem w:displayText="Master of Education" w:value="Master of Education"/>
          <w:listItem w:displayText="Master of Environmental Science" w:value="Master of Environmental Science"/>
          <w:listItem w:displayText="Master of Fine Arts in Art" w:value="Master of Fine Arts in Art"/>
          <w:listItem w:displayText="Master of Fine Arts in Dance" w:value="Master of Fine Arts in Dance"/>
          <w:listItem w:displayText="Master of Fine Arts in Drama" w:value="Master of Fine Arts in Drama"/>
          <w:listItem w:displayText="Master of Human Relations" w:value="Master of Human Relations"/>
          <w:listItem w:displayText="Master of Landscape Architecture" w:value="Master of Landscape Architecture"/>
          <w:listItem w:displayText="Master of Library and Information Studies" w:value="Master of Library and Information Studies"/>
          <w:listItem w:displayText="Master of Music" w:value="Master of Music"/>
          <w:listItem w:displayText="Master of Music Education" w:value="Master of Music Education"/>
          <w:listItem w:displayText="Master of Natural Science" w:value="Master of Natural Science"/>
          <w:listItem w:displayText="Master of Regional and City Planning" w:value="Master of Regional and City Planning"/>
          <w:listItem w:displayText="Master of Science" w:value="Master of Science"/>
          <w:listItem w:displayText="Master of Science in Architectural Urban Studies" w:value="Master of Science in Architectural Urban Studies"/>
          <w:listItem w:displayText="Master of Science in Construction Administration" w:value="Master of Science in Construction Administration"/>
          <w:listItem w:displayText="Master of Science in Environmental Engineering" w:value="Master of Science in Environmental Engineering"/>
          <w:listItem w:displayText="Master of Science in Interior Design" w:value="Master of Science in Interior Design"/>
          <w:listItem w:displayText="Master of Science in Knowledge Management" w:value="Master of Science in Knowledge Management"/>
          <w:listItem w:displayText="Master of Science in Meteorology" w:value="Master of Science in Meteorology"/>
          <w:listItem w:displayText="Master of Science in Natural Gas Engineering and Management" w:value="Master of Science in Natural Gas Engineering and Management"/>
          <w:listItem w:displayText="Master of Science in Telecommunications Engineering" w:value="Master of Science in Telecommunications Engineering"/>
        </w:dropDownList>
      </w:sdtPr>
      <w:sdtEndPr/>
      <w:sdtContent>
        <w:p w14:paraId="306EBDEC" w14:textId="77777777" w:rsidR="00746E16" w:rsidRDefault="0029650F" w:rsidP="00746E16">
          <w:pPr>
            <w:pStyle w:val="NoSpacing"/>
            <w:spacing w:line="480" w:lineRule="auto"/>
            <w:jc w:val="center"/>
            <w:rPr>
              <w:caps/>
            </w:rPr>
          </w:pPr>
          <w:r>
            <w:rPr>
              <w:caps/>
            </w:rPr>
            <w:t>Master of Science</w:t>
          </w:r>
        </w:p>
      </w:sdtContent>
    </w:sdt>
    <w:p w14:paraId="306EBDED" w14:textId="77777777" w:rsidR="00730F0A" w:rsidRDefault="00730F0A" w:rsidP="0008176F">
      <w:pPr>
        <w:pStyle w:val="NoSpacing"/>
        <w:jc w:val="center"/>
      </w:pPr>
    </w:p>
    <w:p w14:paraId="306EBDEE" w14:textId="77777777" w:rsidR="00730F0A" w:rsidRDefault="00730F0A" w:rsidP="0008176F">
      <w:pPr>
        <w:pStyle w:val="NoSpacing"/>
        <w:jc w:val="center"/>
      </w:pPr>
    </w:p>
    <w:p w14:paraId="306EBDEF" w14:textId="77777777" w:rsidR="00730F0A" w:rsidRDefault="00730F0A" w:rsidP="0008176F">
      <w:pPr>
        <w:pStyle w:val="NoSpacing"/>
        <w:jc w:val="center"/>
      </w:pPr>
    </w:p>
    <w:p w14:paraId="306EBDF0" w14:textId="77777777" w:rsidR="00730F0A" w:rsidRDefault="00730F0A" w:rsidP="0008176F">
      <w:pPr>
        <w:pStyle w:val="NoSpacing"/>
        <w:jc w:val="center"/>
      </w:pPr>
    </w:p>
    <w:p w14:paraId="306EBDF1" w14:textId="77777777" w:rsidR="00730F0A" w:rsidRDefault="00730F0A" w:rsidP="0008176F">
      <w:pPr>
        <w:pStyle w:val="NoSpacing"/>
        <w:jc w:val="center"/>
      </w:pPr>
    </w:p>
    <w:p w14:paraId="306EBDF2" w14:textId="77777777" w:rsidR="00730F0A" w:rsidRDefault="00730F0A" w:rsidP="0008176F">
      <w:pPr>
        <w:pStyle w:val="NoSpacing"/>
        <w:jc w:val="center"/>
      </w:pPr>
    </w:p>
    <w:p w14:paraId="306EBDF3" w14:textId="77777777" w:rsidR="00730F0A" w:rsidRDefault="00730F0A" w:rsidP="0008176F">
      <w:pPr>
        <w:pStyle w:val="NoSpacing"/>
        <w:jc w:val="center"/>
      </w:pPr>
    </w:p>
    <w:p w14:paraId="306EBDF4" w14:textId="77777777" w:rsidR="00730F0A" w:rsidRDefault="00730F0A" w:rsidP="0008176F">
      <w:pPr>
        <w:pStyle w:val="NoSpacing"/>
        <w:jc w:val="center"/>
      </w:pPr>
    </w:p>
    <w:p w14:paraId="306EBDF5" w14:textId="77777777" w:rsidR="00730F0A" w:rsidRDefault="00730F0A" w:rsidP="0008176F">
      <w:pPr>
        <w:pStyle w:val="NoSpacing"/>
        <w:jc w:val="center"/>
      </w:pPr>
    </w:p>
    <w:p w14:paraId="306EBDF6" w14:textId="77777777" w:rsidR="00730F0A" w:rsidRDefault="00730F0A" w:rsidP="0008176F">
      <w:pPr>
        <w:pStyle w:val="NoSpacing"/>
        <w:jc w:val="center"/>
      </w:pPr>
      <w:r>
        <w:t>By</w:t>
      </w:r>
    </w:p>
    <w:p w14:paraId="306EBDF7" w14:textId="77777777" w:rsidR="00730F0A" w:rsidRDefault="00730F0A" w:rsidP="0008176F">
      <w:pPr>
        <w:pStyle w:val="NoSpacing"/>
        <w:jc w:val="center"/>
      </w:pPr>
    </w:p>
    <w:sdt>
      <w:sdtPr>
        <w:rPr>
          <w:caps/>
        </w:rPr>
        <w:alias w:val="Click to enter your name (must match University records)"/>
        <w:tag w:val="Click to enter your name (must match University records)"/>
        <w:id w:val="24310776"/>
        <w:lock w:val="sdtLocked"/>
        <w:placeholder>
          <w:docPart w:val="4560A0E964BD401C92999EB205E293AB"/>
        </w:placeholder>
      </w:sdtPr>
      <w:sdtEndPr/>
      <w:sdtContent>
        <w:p w14:paraId="306EBDF8" w14:textId="1034C799" w:rsidR="00746E16" w:rsidRDefault="00887B95" w:rsidP="00746E16">
          <w:pPr>
            <w:pStyle w:val="NoSpacing"/>
            <w:jc w:val="center"/>
            <w:rPr>
              <w:caps/>
            </w:rPr>
          </w:pPr>
          <w:r>
            <w:rPr>
              <w:caps/>
            </w:rPr>
            <w:t>SARAH SANDERS</w:t>
          </w:r>
        </w:p>
      </w:sdtContent>
    </w:sdt>
    <w:sdt>
      <w:sdtPr>
        <w:id w:val="30091838"/>
        <w:lock w:val="contentLocked"/>
        <w:placeholder>
          <w:docPart w:val="DefaultPlaceholder_22675703"/>
        </w:placeholder>
        <w:group/>
      </w:sdtPr>
      <w:sdtEndPr/>
      <w:sdtContent>
        <w:p w14:paraId="306EBDF9" w14:textId="77777777" w:rsidR="00730F0A" w:rsidRDefault="00746E16" w:rsidP="00746E16">
          <w:pPr>
            <w:pStyle w:val="NoSpacing"/>
            <w:jc w:val="center"/>
          </w:pPr>
          <w:r>
            <w:t xml:space="preserve"> </w:t>
          </w:r>
          <w:r w:rsidR="00730F0A">
            <w:t>Norman, Oklahoma</w:t>
          </w:r>
        </w:p>
      </w:sdtContent>
    </w:sdt>
    <w:sdt>
      <w:sdtPr>
        <w:alias w:val="Click to enter the year you are depositing the thesis"/>
        <w:tag w:val="Click to enter the year you are depositing the thesis"/>
        <w:id w:val="30091842"/>
        <w:placeholder>
          <w:docPart w:val="DefaultPlaceholder_22675703"/>
        </w:placeholder>
      </w:sdtPr>
      <w:sdtEndPr/>
      <w:sdtContent>
        <w:p w14:paraId="306EBDFA" w14:textId="5772FD89" w:rsidR="00730F0A" w:rsidRDefault="00991D16" w:rsidP="00730F0A">
          <w:pPr>
            <w:pStyle w:val="NoSpacing"/>
            <w:jc w:val="center"/>
          </w:pPr>
          <w:r>
            <w:t>202</w:t>
          </w:r>
          <w:r w:rsidR="00887B95">
            <w:t>2</w:t>
          </w:r>
        </w:p>
      </w:sdtContent>
    </w:sdt>
    <w:p w14:paraId="306EBDFB" w14:textId="77777777" w:rsidR="00730F0A" w:rsidRDefault="00730F0A" w:rsidP="00730F0A">
      <w:pPr>
        <w:pStyle w:val="NoSpacing"/>
        <w:jc w:val="center"/>
      </w:pPr>
      <w:r>
        <w:br w:type="page"/>
      </w:r>
    </w:p>
    <w:p w14:paraId="306EBDFC" w14:textId="77777777" w:rsidR="00730F0A" w:rsidRDefault="00730F0A" w:rsidP="00730F0A">
      <w:pPr>
        <w:pStyle w:val="NoSpacing"/>
        <w:jc w:val="center"/>
      </w:pPr>
    </w:p>
    <w:p w14:paraId="306EBDFD" w14:textId="77777777" w:rsidR="00730F0A" w:rsidRDefault="00730F0A" w:rsidP="00730F0A">
      <w:pPr>
        <w:pStyle w:val="NoSpacing"/>
        <w:jc w:val="center"/>
      </w:pPr>
    </w:p>
    <w:p w14:paraId="306EBDFE" w14:textId="77777777" w:rsidR="006B5C7A" w:rsidRDefault="006B5C7A" w:rsidP="00730F0A">
      <w:pPr>
        <w:pStyle w:val="NoSpacing"/>
        <w:jc w:val="center"/>
      </w:pPr>
    </w:p>
    <w:p w14:paraId="306EBDFF" w14:textId="77777777" w:rsidR="00C378FA" w:rsidRDefault="00C378FA" w:rsidP="00730F0A">
      <w:pPr>
        <w:pStyle w:val="NoSpacing"/>
        <w:jc w:val="center"/>
      </w:pPr>
    </w:p>
    <w:p w14:paraId="306EBE00" w14:textId="77777777" w:rsidR="00730F0A" w:rsidRDefault="00730F0A" w:rsidP="00730F0A">
      <w:pPr>
        <w:pStyle w:val="NoSpacing"/>
        <w:jc w:val="center"/>
      </w:pPr>
    </w:p>
    <w:sdt>
      <w:sdtPr>
        <w:rPr>
          <w:caps/>
        </w:rPr>
        <w:alias w:val="Click to enter thesis title"/>
        <w:tag w:val="Click to enter thesis title"/>
        <w:id w:val="30091843"/>
        <w:lock w:val="sdtLocked"/>
        <w:placeholder>
          <w:docPart w:val="DefaultPlaceholder_22675703"/>
        </w:placeholder>
      </w:sdtPr>
      <w:sdtEndPr/>
      <w:sdtContent>
        <w:p w14:paraId="306EBE01" w14:textId="7A139DFC" w:rsidR="00730F0A" w:rsidRPr="00730F0A" w:rsidRDefault="00887B95" w:rsidP="00730F0A">
          <w:pPr>
            <w:pStyle w:val="NoSpacing"/>
            <w:jc w:val="center"/>
            <w:rPr>
              <w:caps/>
            </w:rPr>
          </w:pPr>
          <w:r>
            <w:rPr>
              <w:caps/>
            </w:rPr>
            <w:t>MITIGATION OF BLAST-INDUCED HEARING DAMAGE ASSOCIATED WITH MILD-TBI IN CHINCHILLAS USING LIRAGLUTIDE</w:t>
          </w:r>
        </w:p>
      </w:sdtContent>
    </w:sdt>
    <w:p w14:paraId="306EBE02" w14:textId="77777777" w:rsidR="00730F0A" w:rsidRPr="00730F0A" w:rsidRDefault="00730F0A" w:rsidP="00730F0A">
      <w:pPr>
        <w:pStyle w:val="NoSpacing"/>
        <w:jc w:val="center"/>
        <w:rPr>
          <w:caps/>
        </w:rPr>
      </w:pPr>
    </w:p>
    <w:p w14:paraId="306EBE03" w14:textId="77777777" w:rsidR="00730F0A" w:rsidRPr="00730F0A" w:rsidRDefault="00730F0A" w:rsidP="00730F0A">
      <w:pPr>
        <w:pStyle w:val="NoSpacing"/>
        <w:jc w:val="center"/>
        <w:rPr>
          <w:caps/>
        </w:rPr>
      </w:pPr>
    </w:p>
    <w:sdt>
      <w:sdtPr>
        <w:rPr>
          <w:caps/>
        </w:rPr>
        <w:id w:val="30091875"/>
        <w:lock w:val="contentLocked"/>
        <w:placeholder>
          <w:docPart w:val="DefaultPlaceholder_22675703"/>
        </w:placeholder>
        <w:group/>
      </w:sdtPr>
      <w:sdtEndPr/>
      <w:sdtContent>
        <w:p w14:paraId="306EBE04" w14:textId="77777777" w:rsidR="00730F0A" w:rsidRPr="00730F0A" w:rsidRDefault="00730F0A" w:rsidP="00730F0A">
          <w:pPr>
            <w:pStyle w:val="NoSpacing"/>
            <w:jc w:val="center"/>
            <w:rPr>
              <w:caps/>
            </w:rPr>
          </w:pPr>
          <w:r w:rsidRPr="00730F0A">
            <w:rPr>
              <w:caps/>
            </w:rPr>
            <w:t>A thesis approved for the</w:t>
          </w:r>
        </w:p>
      </w:sdtContent>
    </w:sdt>
    <w:p w14:paraId="306EBE05" w14:textId="7A840A01" w:rsidR="00730F0A" w:rsidRPr="00730F0A" w:rsidRDefault="00FC056E" w:rsidP="00730F0A">
      <w:pPr>
        <w:pStyle w:val="NoSpacing"/>
        <w:jc w:val="center"/>
        <w:rPr>
          <w:caps/>
        </w:rPr>
      </w:pPr>
      <w:r>
        <w:rPr>
          <w:caps/>
        </w:rPr>
        <w:t xml:space="preserve">STEPHENSON </w:t>
      </w:r>
      <w:r w:rsidR="00991D16">
        <w:rPr>
          <w:caps/>
        </w:rPr>
        <w:t>school of biomedical engineering</w:t>
      </w:r>
    </w:p>
    <w:p w14:paraId="306EBE06" w14:textId="77777777" w:rsidR="00730F0A" w:rsidRPr="00730F0A" w:rsidRDefault="00730F0A" w:rsidP="00730F0A">
      <w:pPr>
        <w:pStyle w:val="NoSpacing"/>
        <w:jc w:val="center"/>
        <w:rPr>
          <w:caps/>
        </w:rPr>
      </w:pPr>
    </w:p>
    <w:p w14:paraId="306EBE07" w14:textId="77777777" w:rsidR="00730F0A" w:rsidRDefault="00730F0A" w:rsidP="00730F0A">
      <w:pPr>
        <w:pStyle w:val="NoSpacing"/>
        <w:jc w:val="center"/>
        <w:rPr>
          <w:caps/>
        </w:rPr>
      </w:pPr>
    </w:p>
    <w:p w14:paraId="306EBE08" w14:textId="77777777" w:rsidR="00730F0A" w:rsidRPr="00730F0A" w:rsidRDefault="00730F0A" w:rsidP="00730F0A">
      <w:pPr>
        <w:pStyle w:val="NoSpacing"/>
        <w:jc w:val="center"/>
        <w:rPr>
          <w:caps/>
        </w:rPr>
      </w:pPr>
    </w:p>
    <w:p w14:paraId="306EBE09" w14:textId="77777777" w:rsidR="00730F0A" w:rsidRPr="00730F0A" w:rsidRDefault="00730F0A" w:rsidP="00730F0A">
      <w:pPr>
        <w:pStyle w:val="NoSpacing"/>
        <w:jc w:val="center"/>
        <w:rPr>
          <w:caps/>
        </w:rPr>
      </w:pPr>
    </w:p>
    <w:p w14:paraId="306EBE0A" w14:textId="77777777" w:rsidR="00730F0A" w:rsidRPr="00730F0A" w:rsidRDefault="00730F0A" w:rsidP="00730F0A">
      <w:pPr>
        <w:pStyle w:val="NoSpacing"/>
        <w:jc w:val="center"/>
        <w:rPr>
          <w:caps/>
        </w:rPr>
      </w:pPr>
    </w:p>
    <w:p w14:paraId="306EBE0B" w14:textId="77777777" w:rsidR="00730F0A" w:rsidRPr="00730F0A" w:rsidRDefault="00730F0A" w:rsidP="00730F0A">
      <w:pPr>
        <w:pStyle w:val="NoSpacing"/>
        <w:jc w:val="center"/>
        <w:rPr>
          <w:caps/>
        </w:rPr>
      </w:pPr>
    </w:p>
    <w:p w14:paraId="306EBE0C" w14:textId="6D3D3554" w:rsidR="00730F0A" w:rsidRPr="00730F0A" w:rsidRDefault="00730F0A" w:rsidP="00730F0A">
      <w:pPr>
        <w:pStyle w:val="NoSpacing"/>
        <w:jc w:val="center"/>
        <w:rPr>
          <w:caps/>
        </w:rPr>
      </w:pPr>
      <w:r w:rsidRPr="00730F0A">
        <w:rPr>
          <w:caps/>
        </w:rPr>
        <w:t>By</w:t>
      </w:r>
      <w:r w:rsidR="00FC056E">
        <w:rPr>
          <w:caps/>
        </w:rPr>
        <w:t xml:space="preserve"> THE COMMITTEE CONSISTING OF</w:t>
      </w:r>
    </w:p>
    <w:p w14:paraId="306EBE0D" w14:textId="77777777" w:rsidR="00730F0A" w:rsidRDefault="00730F0A" w:rsidP="00730F0A">
      <w:pPr>
        <w:pStyle w:val="NoSpacing"/>
        <w:jc w:val="center"/>
      </w:pPr>
    </w:p>
    <w:p w14:paraId="306EBE0E" w14:textId="77777777" w:rsidR="00730F0A" w:rsidRDefault="00730F0A" w:rsidP="00730F0A">
      <w:pPr>
        <w:pStyle w:val="NoSpacing"/>
        <w:jc w:val="center"/>
      </w:pPr>
    </w:p>
    <w:p w14:paraId="306EBE0F" w14:textId="77777777" w:rsidR="00730F0A" w:rsidRDefault="00730F0A" w:rsidP="00730F0A">
      <w:pPr>
        <w:pStyle w:val="NoSpacing"/>
        <w:jc w:val="center"/>
      </w:pPr>
    </w:p>
    <w:p w14:paraId="306EBE10" w14:textId="3AB7DB58" w:rsidR="00730F0A" w:rsidRPr="003B763D" w:rsidRDefault="00730F0A" w:rsidP="00730F0A">
      <w:pPr>
        <w:pStyle w:val="NoSpacing"/>
        <w:jc w:val="right"/>
      </w:pPr>
    </w:p>
    <w:p w14:paraId="306EBE11" w14:textId="77777777" w:rsidR="00730F0A" w:rsidRDefault="00BB60DF" w:rsidP="00730F0A">
      <w:pPr>
        <w:pStyle w:val="NoSpacing"/>
        <w:jc w:val="right"/>
      </w:pPr>
      <w:sdt>
        <w:sdtPr>
          <w:alias w:val="Select the appropriate prefix"/>
          <w:tag w:val="Prefix"/>
          <w:id w:val="3768269"/>
          <w:placeholder>
            <w:docPart w:val="CE9C1C39675E4525B35945EBFC950E59"/>
          </w:placeholder>
          <w:dropDownList>
            <w:listItem w:displayText="[Dr. / Mr. / Mrs. / Ms.]" w:value="[Dr. / Mr. / Mrs. / Ms.]"/>
            <w:listItem w:displayText="Dr." w:value="Dr."/>
            <w:listItem w:displayText="Mr." w:value="Mr."/>
            <w:listItem w:displayText="Mrs." w:value="Mrs."/>
            <w:listItem w:displayText="Ms." w:value="Ms."/>
          </w:dropDownList>
        </w:sdtPr>
        <w:sdtEndPr/>
        <w:sdtContent>
          <w:r w:rsidR="0029650F">
            <w:t>Dr.</w:t>
          </w:r>
        </w:sdtContent>
      </w:sdt>
      <w:r w:rsidR="00730F0A">
        <w:t xml:space="preserve"> </w:t>
      </w:r>
      <w:sdt>
        <w:sdtPr>
          <w:alias w:val="Click to enter committee chair name"/>
          <w:tag w:val="committee chair"/>
          <w:id w:val="30091849"/>
          <w:lock w:val="sdtLocked"/>
          <w:placeholder>
            <w:docPart w:val="DefaultPlaceholder_22675703"/>
          </w:placeholder>
        </w:sdtPr>
        <w:sdtEndPr/>
        <w:sdtContent>
          <w:r w:rsidR="008650E7">
            <w:t>Rong Gan</w:t>
          </w:r>
        </w:sdtContent>
      </w:sdt>
      <w:r w:rsidR="00730F0A">
        <w:t>, Chair</w:t>
      </w:r>
    </w:p>
    <w:p w14:paraId="306EBE12" w14:textId="77777777" w:rsidR="00730F0A" w:rsidRDefault="00730F0A" w:rsidP="00730F0A">
      <w:pPr>
        <w:pStyle w:val="NoSpacing"/>
        <w:jc w:val="right"/>
      </w:pPr>
    </w:p>
    <w:p w14:paraId="306EBE13" w14:textId="77777777" w:rsidR="00730F0A" w:rsidRDefault="00730F0A" w:rsidP="00730F0A">
      <w:pPr>
        <w:pStyle w:val="NoSpacing"/>
        <w:jc w:val="right"/>
      </w:pPr>
    </w:p>
    <w:p w14:paraId="306EBE15" w14:textId="5DB90A3F" w:rsidR="00730F0A" w:rsidRDefault="00BB60DF" w:rsidP="00730F0A">
      <w:pPr>
        <w:pStyle w:val="NoSpacing"/>
        <w:jc w:val="right"/>
      </w:pPr>
      <w:sdt>
        <w:sdtPr>
          <w:alias w:val="Select the appropriate prefix"/>
          <w:tag w:val="Prefix"/>
          <w:id w:val="8173872"/>
          <w:placeholder>
            <w:docPart w:val="F1348A9CCA98413EB7CFEB8DB5BCAA0A"/>
          </w:placeholder>
          <w:dropDownList>
            <w:listItem w:displayText="[Prefix]" w:value="[Prefix]"/>
            <w:listItem w:displayText="Dr." w:value="Dr."/>
            <w:listItem w:displayText="Mr." w:value="Mr."/>
            <w:listItem w:displayText="Mrs." w:value="Mrs."/>
            <w:listItem w:displayText="Ms." w:value="Ms."/>
          </w:dropDownList>
        </w:sdtPr>
        <w:sdtEndPr/>
        <w:sdtContent>
          <w:r w:rsidR="0029650F">
            <w:t>Dr.</w:t>
          </w:r>
        </w:sdtContent>
      </w:sdt>
      <w:r w:rsidR="00730F0A">
        <w:t xml:space="preserve"> </w:t>
      </w:r>
      <w:sdt>
        <w:sdtPr>
          <w:alias w:val="Click to enter 2nd member name"/>
          <w:tag w:val="2nd member"/>
          <w:id w:val="30091850"/>
          <w:lock w:val="sdtLocked"/>
          <w:placeholder>
            <w:docPart w:val="C062FEE9CF144A928363900CFCE29497"/>
          </w:placeholder>
        </w:sdtPr>
        <w:sdtEndPr/>
        <w:sdtContent>
          <w:r w:rsidR="00887B95">
            <w:t>Kash Barker</w:t>
          </w:r>
        </w:sdtContent>
      </w:sdt>
    </w:p>
    <w:p w14:paraId="306EBE16" w14:textId="77777777" w:rsidR="00730F0A" w:rsidRDefault="00730F0A" w:rsidP="00730F0A">
      <w:pPr>
        <w:pStyle w:val="NoSpacing"/>
        <w:jc w:val="right"/>
      </w:pPr>
    </w:p>
    <w:p w14:paraId="306EBE17" w14:textId="77777777" w:rsidR="00730F0A" w:rsidRDefault="00730F0A" w:rsidP="00730F0A">
      <w:pPr>
        <w:pStyle w:val="NoSpacing"/>
        <w:jc w:val="right"/>
      </w:pPr>
    </w:p>
    <w:p w14:paraId="306EBE19" w14:textId="77777777" w:rsidR="00730F0A" w:rsidRDefault="00BB60DF" w:rsidP="00730F0A">
      <w:pPr>
        <w:pStyle w:val="NoSpacing"/>
        <w:jc w:val="right"/>
      </w:pPr>
      <w:sdt>
        <w:sdtPr>
          <w:alias w:val="Select the appropriate prefix"/>
          <w:tag w:val="Prefix"/>
          <w:id w:val="30091851"/>
          <w:placeholder>
            <w:docPart w:val="381AB8B910934348B8DBC9A4958B8D7B"/>
          </w:placeholder>
          <w:dropDownList>
            <w:listItem w:displayText="[Prefix]" w:value="[Prefix]"/>
            <w:listItem w:displayText="Dr." w:value="Dr."/>
            <w:listItem w:displayText="Mr." w:value="Mr."/>
            <w:listItem w:displayText="Mrs." w:value="Mrs."/>
            <w:listItem w:displayText="Ms." w:value="Ms."/>
          </w:dropDownList>
        </w:sdtPr>
        <w:sdtEndPr/>
        <w:sdtContent>
          <w:r w:rsidR="0029650F">
            <w:t>Dr.</w:t>
          </w:r>
        </w:sdtContent>
      </w:sdt>
      <w:r w:rsidR="00746E16">
        <w:t xml:space="preserve"> </w:t>
      </w:r>
      <w:sdt>
        <w:sdtPr>
          <w:alias w:val="Click to enter 3rd member name"/>
          <w:tag w:val="3rd member"/>
          <w:id w:val="30091852"/>
          <w:lock w:val="sdtLocked"/>
          <w:placeholder>
            <w:docPart w:val="6D39F422706D4B8B985B3284341ED3DD"/>
          </w:placeholder>
        </w:sdtPr>
        <w:sdtEndPr/>
        <w:sdtContent>
          <w:r w:rsidR="00991D16">
            <w:t>Chenkai Dai</w:t>
          </w:r>
        </w:sdtContent>
      </w:sdt>
    </w:p>
    <w:p w14:paraId="306EBE1A" w14:textId="77777777" w:rsidR="00730F0A" w:rsidRDefault="00730F0A" w:rsidP="00730F0A">
      <w:pPr>
        <w:pStyle w:val="NoSpacing"/>
        <w:jc w:val="right"/>
      </w:pPr>
    </w:p>
    <w:p w14:paraId="306EBE1B" w14:textId="77777777" w:rsidR="00730F0A" w:rsidRDefault="00730F0A" w:rsidP="00730F0A">
      <w:pPr>
        <w:pStyle w:val="NoSpacing"/>
        <w:jc w:val="right"/>
      </w:pPr>
    </w:p>
    <w:p w14:paraId="306EBE1C" w14:textId="77777777" w:rsidR="00730F0A" w:rsidRDefault="00730F0A" w:rsidP="00730F0A">
      <w:pPr>
        <w:pStyle w:val="NoSpacing"/>
        <w:jc w:val="center"/>
      </w:pPr>
      <w:r>
        <w:br w:type="page"/>
      </w:r>
    </w:p>
    <w:p w14:paraId="306EBE1D" w14:textId="77777777" w:rsidR="00730F0A" w:rsidRDefault="00730F0A" w:rsidP="00730F0A">
      <w:pPr>
        <w:pStyle w:val="NoSpacing"/>
        <w:jc w:val="center"/>
      </w:pPr>
    </w:p>
    <w:p w14:paraId="306EBE1E" w14:textId="77777777" w:rsidR="00730F0A" w:rsidRDefault="00730F0A" w:rsidP="00730F0A">
      <w:pPr>
        <w:pStyle w:val="NoSpacing"/>
        <w:jc w:val="center"/>
      </w:pPr>
    </w:p>
    <w:p w14:paraId="306EBE1F" w14:textId="77777777" w:rsidR="00730F0A" w:rsidRDefault="00730F0A" w:rsidP="00730F0A">
      <w:pPr>
        <w:pStyle w:val="NoSpacing"/>
        <w:jc w:val="center"/>
      </w:pPr>
    </w:p>
    <w:p w14:paraId="306EBE20" w14:textId="77777777" w:rsidR="00730F0A" w:rsidRDefault="00730F0A" w:rsidP="00730F0A">
      <w:pPr>
        <w:pStyle w:val="NoSpacing"/>
        <w:jc w:val="center"/>
      </w:pPr>
    </w:p>
    <w:p w14:paraId="306EBE21" w14:textId="77777777" w:rsidR="00730F0A" w:rsidRDefault="00730F0A" w:rsidP="00730F0A">
      <w:pPr>
        <w:pStyle w:val="NoSpacing"/>
        <w:jc w:val="center"/>
      </w:pPr>
    </w:p>
    <w:p w14:paraId="306EBE22" w14:textId="77777777" w:rsidR="00730F0A" w:rsidRDefault="00730F0A" w:rsidP="00730F0A">
      <w:pPr>
        <w:pStyle w:val="NoSpacing"/>
        <w:jc w:val="center"/>
      </w:pPr>
    </w:p>
    <w:p w14:paraId="306EBE23" w14:textId="77777777" w:rsidR="00730F0A" w:rsidRDefault="00730F0A" w:rsidP="00730F0A">
      <w:pPr>
        <w:pStyle w:val="NoSpacing"/>
        <w:jc w:val="center"/>
      </w:pPr>
    </w:p>
    <w:p w14:paraId="306EBE24" w14:textId="77777777" w:rsidR="00730F0A" w:rsidRDefault="00730F0A" w:rsidP="00730F0A">
      <w:pPr>
        <w:pStyle w:val="NoSpacing"/>
        <w:jc w:val="center"/>
      </w:pPr>
    </w:p>
    <w:p w14:paraId="306EBE25" w14:textId="77777777" w:rsidR="00730F0A" w:rsidRDefault="00730F0A" w:rsidP="00730F0A">
      <w:pPr>
        <w:pStyle w:val="NoSpacing"/>
        <w:jc w:val="center"/>
      </w:pPr>
    </w:p>
    <w:p w14:paraId="306EBE26" w14:textId="77777777" w:rsidR="00730F0A" w:rsidRDefault="00730F0A" w:rsidP="00730F0A">
      <w:pPr>
        <w:pStyle w:val="NoSpacing"/>
        <w:jc w:val="center"/>
      </w:pPr>
    </w:p>
    <w:p w14:paraId="306EBE27" w14:textId="77777777" w:rsidR="00730F0A" w:rsidRDefault="00730F0A" w:rsidP="00730F0A">
      <w:pPr>
        <w:pStyle w:val="NoSpacing"/>
        <w:jc w:val="center"/>
      </w:pPr>
    </w:p>
    <w:p w14:paraId="306EBE28" w14:textId="77777777" w:rsidR="00730F0A" w:rsidRDefault="00730F0A" w:rsidP="00730F0A">
      <w:pPr>
        <w:pStyle w:val="NoSpacing"/>
        <w:jc w:val="center"/>
      </w:pPr>
    </w:p>
    <w:p w14:paraId="306EBE29" w14:textId="77777777" w:rsidR="00730F0A" w:rsidRDefault="00730F0A" w:rsidP="00730F0A">
      <w:pPr>
        <w:pStyle w:val="NoSpacing"/>
        <w:jc w:val="center"/>
      </w:pPr>
    </w:p>
    <w:p w14:paraId="306EBE2A" w14:textId="77777777" w:rsidR="00730F0A" w:rsidRDefault="00730F0A" w:rsidP="00730F0A">
      <w:pPr>
        <w:pStyle w:val="NoSpacing"/>
        <w:jc w:val="center"/>
      </w:pPr>
    </w:p>
    <w:p w14:paraId="306EBE2B" w14:textId="77777777" w:rsidR="00730F0A" w:rsidRDefault="00730F0A" w:rsidP="00730F0A">
      <w:pPr>
        <w:pStyle w:val="NoSpacing"/>
        <w:jc w:val="center"/>
      </w:pPr>
    </w:p>
    <w:p w14:paraId="306EBE2C" w14:textId="77777777" w:rsidR="00730F0A" w:rsidRDefault="00730F0A" w:rsidP="00730F0A">
      <w:pPr>
        <w:pStyle w:val="NoSpacing"/>
        <w:jc w:val="center"/>
      </w:pPr>
    </w:p>
    <w:p w14:paraId="306EBE2D" w14:textId="77777777" w:rsidR="00730F0A" w:rsidRDefault="00730F0A" w:rsidP="00730F0A">
      <w:pPr>
        <w:pStyle w:val="NoSpacing"/>
        <w:jc w:val="center"/>
      </w:pPr>
    </w:p>
    <w:p w14:paraId="306EBE2E" w14:textId="77777777" w:rsidR="00730F0A" w:rsidRDefault="00730F0A" w:rsidP="00730F0A">
      <w:pPr>
        <w:pStyle w:val="NoSpacing"/>
        <w:jc w:val="center"/>
      </w:pPr>
    </w:p>
    <w:p w14:paraId="306EBE2F" w14:textId="77777777" w:rsidR="00730F0A" w:rsidRDefault="00730F0A" w:rsidP="00730F0A">
      <w:pPr>
        <w:pStyle w:val="NoSpacing"/>
        <w:jc w:val="center"/>
      </w:pPr>
    </w:p>
    <w:p w14:paraId="306EBE30" w14:textId="77777777" w:rsidR="00730F0A" w:rsidRDefault="00730F0A" w:rsidP="00730F0A">
      <w:pPr>
        <w:pStyle w:val="NoSpacing"/>
        <w:jc w:val="center"/>
      </w:pPr>
    </w:p>
    <w:p w14:paraId="306EBE31" w14:textId="77777777" w:rsidR="00730F0A" w:rsidRDefault="00730F0A" w:rsidP="00730F0A">
      <w:pPr>
        <w:pStyle w:val="NoSpacing"/>
        <w:jc w:val="center"/>
      </w:pPr>
    </w:p>
    <w:p w14:paraId="306EBE32" w14:textId="77777777" w:rsidR="00730F0A" w:rsidRDefault="00730F0A" w:rsidP="00730F0A">
      <w:pPr>
        <w:pStyle w:val="NoSpacing"/>
        <w:jc w:val="center"/>
      </w:pPr>
    </w:p>
    <w:p w14:paraId="306EBE33" w14:textId="77777777" w:rsidR="00730F0A" w:rsidRDefault="00730F0A" w:rsidP="00730F0A">
      <w:pPr>
        <w:pStyle w:val="NoSpacing"/>
        <w:jc w:val="center"/>
      </w:pPr>
    </w:p>
    <w:p w14:paraId="306EBE34" w14:textId="77777777" w:rsidR="00730F0A" w:rsidRDefault="00730F0A" w:rsidP="00730F0A">
      <w:pPr>
        <w:pStyle w:val="NoSpacing"/>
        <w:jc w:val="center"/>
      </w:pPr>
    </w:p>
    <w:p w14:paraId="306EBE35" w14:textId="77777777" w:rsidR="00730F0A" w:rsidRDefault="00730F0A" w:rsidP="00730F0A">
      <w:pPr>
        <w:pStyle w:val="NoSpacing"/>
        <w:jc w:val="center"/>
      </w:pPr>
    </w:p>
    <w:p w14:paraId="306EBE36" w14:textId="77777777" w:rsidR="00730F0A" w:rsidRDefault="00730F0A" w:rsidP="00730F0A">
      <w:pPr>
        <w:pStyle w:val="NoSpacing"/>
        <w:jc w:val="center"/>
      </w:pPr>
    </w:p>
    <w:p w14:paraId="306EBE37" w14:textId="77777777" w:rsidR="00730F0A" w:rsidRDefault="00730F0A" w:rsidP="00730F0A">
      <w:pPr>
        <w:pStyle w:val="NoSpacing"/>
        <w:jc w:val="center"/>
      </w:pPr>
    </w:p>
    <w:p w14:paraId="306EBE38" w14:textId="77777777" w:rsidR="00730F0A" w:rsidRDefault="00730F0A" w:rsidP="00730F0A">
      <w:pPr>
        <w:pStyle w:val="NoSpacing"/>
        <w:jc w:val="center"/>
      </w:pPr>
    </w:p>
    <w:p w14:paraId="306EBE39" w14:textId="77777777" w:rsidR="00730F0A" w:rsidRDefault="00730F0A" w:rsidP="00730F0A">
      <w:pPr>
        <w:pStyle w:val="NoSpacing"/>
        <w:jc w:val="center"/>
      </w:pPr>
    </w:p>
    <w:p w14:paraId="306EBE3A" w14:textId="77777777" w:rsidR="00730F0A" w:rsidRDefault="00730F0A" w:rsidP="00730F0A">
      <w:pPr>
        <w:pStyle w:val="NoSpacing"/>
        <w:jc w:val="center"/>
      </w:pPr>
    </w:p>
    <w:p w14:paraId="306EBE3B" w14:textId="77777777" w:rsidR="00730F0A" w:rsidRDefault="00730F0A" w:rsidP="00730F0A">
      <w:pPr>
        <w:pStyle w:val="NoSpacing"/>
        <w:jc w:val="center"/>
      </w:pPr>
    </w:p>
    <w:p w14:paraId="306EBE3C" w14:textId="77777777" w:rsidR="00730F0A" w:rsidRDefault="00730F0A" w:rsidP="00730F0A">
      <w:pPr>
        <w:pStyle w:val="NoSpacing"/>
        <w:jc w:val="center"/>
      </w:pPr>
    </w:p>
    <w:p w14:paraId="306EBE3D" w14:textId="77777777" w:rsidR="00730F0A" w:rsidRDefault="00730F0A" w:rsidP="00730F0A">
      <w:pPr>
        <w:pStyle w:val="NoSpacing"/>
        <w:jc w:val="center"/>
      </w:pPr>
    </w:p>
    <w:p w14:paraId="306EBE3E" w14:textId="77777777" w:rsidR="00730F0A" w:rsidRDefault="00730F0A" w:rsidP="00730F0A">
      <w:pPr>
        <w:pStyle w:val="NoSpacing"/>
        <w:jc w:val="center"/>
      </w:pPr>
    </w:p>
    <w:p w14:paraId="306EBE3F" w14:textId="77777777" w:rsidR="00730F0A" w:rsidRDefault="00730F0A" w:rsidP="00730F0A">
      <w:pPr>
        <w:pStyle w:val="NoSpacing"/>
        <w:jc w:val="center"/>
      </w:pPr>
    </w:p>
    <w:p w14:paraId="306EBE40" w14:textId="77777777" w:rsidR="00730F0A" w:rsidRDefault="00730F0A" w:rsidP="00730F0A">
      <w:pPr>
        <w:pStyle w:val="NoSpacing"/>
        <w:jc w:val="center"/>
      </w:pPr>
    </w:p>
    <w:p w14:paraId="306EBE41" w14:textId="77777777" w:rsidR="00730F0A" w:rsidRDefault="00730F0A" w:rsidP="00730F0A">
      <w:pPr>
        <w:pStyle w:val="NoSpacing"/>
        <w:jc w:val="center"/>
      </w:pPr>
    </w:p>
    <w:p w14:paraId="306EBE42" w14:textId="77777777" w:rsidR="00730F0A" w:rsidRDefault="00730F0A" w:rsidP="00730F0A">
      <w:pPr>
        <w:pStyle w:val="NoSpacing"/>
        <w:jc w:val="center"/>
      </w:pPr>
    </w:p>
    <w:p w14:paraId="306EBE43" w14:textId="77777777" w:rsidR="00730F0A" w:rsidRDefault="00730F0A" w:rsidP="00730F0A">
      <w:pPr>
        <w:pStyle w:val="NoSpacing"/>
        <w:jc w:val="center"/>
      </w:pPr>
    </w:p>
    <w:p w14:paraId="306EBE44" w14:textId="77777777" w:rsidR="00730F0A" w:rsidRDefault="00730F0A" w:rsidP="00730F0A">
      <w:pPr>
        <w:pStyle w:val="NoSpacing"/>
        <w:jc w:val="center"/>
      </w:pPr>
    </w:p>
    <w:p w14:paraId="306EBE45" w14:textId="77777777" w:rsidR="00730F0A" w:rsidRDefault="00730F0A" w:rsidP="00730F0A">
      <w:pPr>
        <w:pStyle w:val="NoSpacing"/>
        <w:jc w:val="center"/>
      </w:pPr>
    </w:p>
    <w:p w14:paraId="306EBE46" w14:textId="77777777" w:rsidR="00730F0A" w:rsidRDefault="00730F0A" w:rsidP="00730F0A">
      <w:pPr>
        <w:pStyle w:val="NoSpacing"/>
        <w:jc w:val="center"/>
      </w:pPr>
    </w:p>
    <w:p w14:paraId="306EBE47" w14:textId="2CD251EA" w:rsidR="00730F0A" w:rsidRDefault="00BB60DF" w:rsidP="00730F0A">
      <w:pPr>
        <w:pStyle w:val="NoSpacing"/>
        <w:jc w:val="center"/>
      </w:pPr>
      <w:sdt>
        <w:sdtPr>
          <w:id w:val="30091877"/>
          <w:lock w:val="contentLocked"/>
          <w:placeholder>
            <w:docPart w:val="DefaultPlaceholder_22675703"/>
          </w:placeholder>
          <w:group/>
        </w:sdtPr>
        <w:sdtEndPr/>
        <w:sdtContent>
          <w:r w:rsidR="00730F0A">
            <w:t>© Copyright by</w:t>
          </w:r>
        </w:sdtContent>
      </w:sdt>
      <w:r w:rsidR="00730F0A">
        <w:t xml:space="preserve"> </w:t>
      </w:r>
      <w:sdt>
        <w:sdtPr>
          <w:alias w:val="Click here to enter your name (must match University records)"/>
          <w:tag w:val="Click here to enter your name (must match University records)"/>
          <w:id w:val="2590303"/>
          <w:lock w:val="sdtLocked"/>
          <w:placeholder>
            <w:docPart w:val="DefaultPlaceholder_22675703"/>
          </w:placeholder>
        </w:sdtPr>
        <w:sdtEndPr>
          <w:rPr>
            <w:caps/>
          </w:rPr>
        </w:sdtEndPr>
        <w:sdtContent>
          <w:r w:rsidR="00887B95">
            <w:t>SARAH SANDERS</w:t>
          </w:r>
        </w:sdtContent>
      </w:sdt>
      <w:r w:rsidR="00730F0A">
        <w:t xml:space="preserve"> </w:t>
      </w:r>
      <w:sdt>
        <w:sdtPr>
          <w:alias w:val="Click to enter the year you are depositing thesis"/>
          <w:tag w:val="Click to enter the year you are depositing thesis"/>
          <w:id w:val="2590304"/>
          <w:lock w:val="sdtLocked"/>
          <w:placeholder>
            <w:docPart w:val="DefaultPlaceholder_22675703"/>
          </w:placeholder>
        </w:sdtPr>
        <w:sdtEndPr/>
        <w:sdtContent>
          <w:r w:rsidR="00991D16">
            <w:t>202</w:t>
          </w:r>
          <w:r w:rsidR="00887B95">
            <w:t>2</w:t>
          </w:r>
        </w:sdtContent>
      </w:sdt>
    </w:p>
    <w:p w14:paraId="306EBE48" w14:textId="77777777" w:rsidR="00730F0A" w:rsidRDefault="00730F0A" w:rsidP="00730F0A">
      <w:pPr>
        <w:pStyle w:val="NoSpacing"/>
        <w:jc w:val="center"/>
      </w:pPr>
      <w:r>
        <w:t>All Rights Reserved.</w:t>
      </w:r>
    </w:p>
    <w:p w14:paraId="306EBE49" w14:textId="727D8377" w:rsidR="008E1C26" w:rsidRDefault="006F10CE" w:rsidP="008E1C26">
      <w:pPr>
        <w:sectPr w:rsidR="008E1C26" w:rsidSect="00753220">
          <w:pgSz w:w="12240" w:h="15840" w:code="1"/>
          <w:pgMar w:top="1440" w:right="1440" w:bottom="1440" w:left="2160" w:header="720" w:footer="720" w:gutter="0"/>
          <w:cols w:space="720"/>
          <w:docGrid w:linePitch="360"/>
        </w:sectPr>
      </w:pPr>
      <w:r>
        <w:br w:type="page"/>
      </w:r>
    </w:p>
    <w:p w14:paraId="306EBE4B" w14:textId="5451BEF9" w:rsidR="000E7317" w:rsidRPr="00D5208E" w:rsidRDefault="00775701" w:rsidP="003C5E74">
      <w:pPr>
        <w:pStyle w:val="Heading1"/>
      </w:pPr>
      <w:bookmarkStart w:id="0" w:name="_Toc37617758"/>
      <w:bookmarkStart w:id="1" w:name="_Toc37617815"/>
      <w:bookmarkStart w:id="2" w:name="_Toc39323130"/>
      <w:bookmarkStart w:id="3" w:name="_Toc100593894"/>
      <w:r w:rsidRPr="00D5208E">
        <w:lastRenderedPageBreak/>
        <w:t>Acknowledgements</w:t>
      </w:r>
      <w:bookmarkEnd w:id="0"/>
      <w:bookmarkEnd w:id="1"/>
      <w:bookmarkEnd w:id="2"/>
      <w:bookmarkEnd w:id="3"/>
    </w:p>
    <w:p w14:paraId="25642A38" w14:textId="1B16BCEB" w:rsidR="006E60E6" w:rsidRDefault="00914D13" w:rsidP="009A5DD0">
      <w:pPr>
        <w:ind w:firstLine="720"/>
        <w:jc w:val="both"/>
      </w:pPr>
      <w:r>
        <w:t>I would like to thank those who helped me throughout my academic career</w:t>
      </w:r>
      <w:r w:rsidR="000070BC">
        <w:t xml:space="preserve"> up</w:t>
      </w:r>
      <w:r>
        <w:t xml:space="preserve"> to this point. First and foremost, I would like to thank Dr. Gan for her support and mentorship as my advisor. I would also like to thank Paige Welch for her guidance in animal studies. I am thankful for the tremendous amount of advice and assistance Shangyuan Jiang provided during my time in the lab these past few years. In addition, I would like to thank Dr. Alexander Bien for his expertise and insight during our lab meetings.</w:t>
      </w:r>
      <w:r w:rsidR="009A5DD0">
        <w:t xml:space="preserve"> </w:t>
      </w:r>
    </w:p>
    <w:p w14:paraId="306EBE4D" w14:textId="3E818E6E" w:rsidR="00F9297E" w:rsidRDefault="009A5DD0" w:rsidP="009A5DD0">
      <w:pPr>
        <w:ind w:firstLine="720"/>
        <w:jc w:val="both"/>
      </w:pPr>
      <w:r>
        <w:t xml:space="preserve">Furthermore, </w:t>
      </w:r>
      <w:r w:rsidR="00F9297E">
        <w:t xml:space="preserve">I would like to thank Dr. </w:t>
      </w:r>
      <w:r>
        <w:t>Clarissa Root</w:t>
      </w:r>
      <w:r w:rsidR="00F9297E">
        <w:t xml:space="preserve"> and the veterinary staff for their</w:t>
      </w:r>
      <w:r w:rsidR="00956633">
        <w:t xml:space="preserve"> </w:t>
      </w:r>
      <w:r w:rsidR="00F9297E">
        <w:t xml:space="preserve">work with the animals. </w:t>
      </w:r>
      <w:r>
        <w:t>Their help was invaluable.</w:t>
      </w:r>
    </w:p>
    <w:p w14:paraId="306EBE4F" w14:textId="7F9C44D3" w:rsidR="00956633" w:rsidRDefault="00956633" w:rsidP="00CF5195">
      <w:pPr>
        <w:ind w:firstLine="720"/>
        <w:jc w:val="both"/>
        <w:rPr>
          <w:rFonts w:ascii="Times New Roman" w:hAnsi="Times New Roman"/>
        </w:rPr>
      </w:pPr>
      <w:r>
        <w:t>This work would not be possible without the support of the Department of Defense grant</w:t>
      </w:r>
      <w:r w:rsidR="009A5DD0">
        <w:t xml:space="preserve"> </w:t>
      </w:r>
      <w:r w:rsidR="00E044F8">
        <w:rPr>
          <w:rFonts w:ascii="Times New Roman" w:hAnsi="Times New Roman"/>
        </w:rPr>
        <w:t>W81XWH-19-1-0469</w:t>
      </w:r>
      <w:r w:rsidRPr="00A33B91">
        <w:rPr>
          <w:rFonts w:ascii="Times New Roman" w:hAnsi="Times New Roman"/>
        </w:rPr>
        <w:t xml:space="preserve">. </w:t>
      </w:r>
    </w:p>
    <w:p w14:paraId="43950ECC" w14:textId="4216BDA4" w:rsidR="00187D45" w:rsidRDefault="00956633" w:rsidP="005F511D">
      <w:pPr>
        <w:ind w:firstLine="720"/>
        <w:jc w:val="both"/>
      </w:pPr>
      <w:r>
        <w:rPr>
          <w:rFonts w:ascii="Times New Roman" w:hAnsi="Times New Roman"/>
        </w:rPr>
        <w:t xml:space="preserve">Finally, </w:t>
      </w:r>
      <w:r w:rsidR="009A5DD0">
        <w:rPr>
          <w:rFonts w:ascii="Times New Roman" w:hAnsi="Times New Roman"/>
        </w:rPr>
        <w:t>I want to thank my family for the</w:t>
      </w:r>
      <w:r w:rsidR="00DB04CE">
        <w:rPr>
          <w:rFonts w:ascii="Times New Roman" w:hAnsi="Times New Roman"/>
        </w:rPr>
        <w:t xml:space="preserve">ir </w:t>
      </w:r>
      <w:r w:rsidR="009A5DD0">
        <w:rPr>
          <w:rFonts w:ascii="Times New Roman" w:hAnsi="Times New Roman"/>
        </w:rPr>
        <w:t>support and</w:t>
      </w:r>
      <w:r w:rsidR="00DB04CE">
        <w:rPr>
          <w:rFonts w:ascii="Times New Roman" w:hAnsi="Times New Roman"/>
        </w:rPr>
        <w:t xml:space="preserve"> the</w:t>
      </w:r>
      <w:r w:rsidR="009A5DD0">
        <w:rPr>
          <w:rFonts w:ascii="Times New Roman" w:hAnsi="Times New Roman"/>
        </w:rPr>
        <w:t xml:space="preserve"> strength they have provided me.</w:t>
      </w:r>
      <w:r w:rsidR="00DA1971">
        <w:br w:type="page"/>
      </w:r>
    </w:p>
    <w:bookmarkStart w:id="4" w:name="_Toc39323131" w:displacedByCustomXml="next"/>
    <w:bookmarkStart w:id="5" w:name="_Toc37617816" w:displacedByCustomXml="next"/>
    <w:bookmarkStart w:id="6" w:name="_Toc37617759" w:displacedByCustomXml="next"/>
    <w:sdt>
      <w:sdtPr>
        <w:rPr>
          <w:rFonts w:asciiTheme="minorHAnsi" w:hAnsiTheme="minorHAnsi"/>
          <w:b w:val="0"/>
          <w:bCs w:val="0"/>
          <w:sz w:val="24"/>
          <w:szCs w:val="24"/>
        </w:rPr>
        <w:id w:val="946118678"/>
        <w:docPartObj>
          <w:docPartGallery w:val="Table of Contents"/>
          <w:docPartUnique/>
        </w:docPartObj>
      </w:sdtPr>
      <w:sdtEndPr>
        <w:rPr>
          <w:noProof/>
        </w:rPr>
      </w:sdtEndPr>
      <w:sdtContent>
        <w:p w14:paraId="2685EE16" w14:textId="40EB413B" w:rsidR="00DC1BD1" w:rsidRPr="00D5208E" w:rsidRDefault="00DC1BD1" w:rsidP="00CC03EB">
          <w:pPr>
            <w:pStyle w:val="TOCHeading"/>
            <w:jc w:val="both"/>
          </w:pPr>
          <w:r w:rsidRPr="00D5208E">
            <w:t>Table of Contents</w:t>
          </w:r>
        </w:p>
        <w:p w14:paraId="37CFE2E5" w14:textId="54DECA82" w:rsidR="00C10A6C" w:rsidRDefault="00DC1BD1">
          <w:pPr>
            <w:pStyle w:val="TOC1"/>
            <w:rPr>
              <w:rFonts w:eastAsiaTheme="minorEastAsia" w:cstheme="minorBidi"/>
              <w:noProof/>
              <w:lang w:bidi="ar-SA"/>
            </w:rPr>
          </w:pPr>
          <w:r>
            <w:fldChar w:fldCharType="begin"/>
          </w:r>
          <w:r>
            <w:instrText xml:space="preserve"> TOC \o "1-3" \h \z \u </w:instrText>
          </w:r>
          <w:r>
            <w:fldChar w:fldCharType="separate"/>
          </w:r>
          <w:hyperlink w:anchor="_Toc100593894" w:history="1">
            <w:r w:rsidR="00C10A6C" w:rsidRPr="003E5328">
              <w:rPr>
                <w:rStyle w:val="Hyperlink"/>
                <w:noProof/>
              </w:rPr>
              <w:t>Acknowledgements</w:t>
            </w:r>
            <w:r w:rsidR="00C10A6C">
              <w:rPr>
                <w:noProof/>
                <w:webHidden/>
              </w:rPr>
              <w:tab/>
            </w:r>
            <w:r w:rsidR="00C10A6C">
              <w:rPr>
                <w:noProof/>
                <w:webHidden/>
              </w:rPr>
              <w:fldChar w:fldCharType="begin"/>
            </w:r>
            <w:r w:rsidR="00C10A6C">
              <w:rPr>
                <w:noProof/>
                <w:webHidden/>
              </w:rPr>
              <w:instrText xml:space="preserve"> PAGEREF _Toc100593894 \h </w:instrText>
            </w:r>
            <w:r w:rsidR="00C10A6C">
              <w:rPr>
                <w:noProof/>
                <w:webHidden/>
              </w:rPr>
            </w:r>
            <w:r w:rsidR="00C10A6C">
              <w:rPr>
                <w:noProof/>
                <w:webHidden/>
              </w:rPr>
              <w:fldChar w:fldCharType="separate"/>
            </w:r>
            <w:r w:rsidR="006C04CF">
              <w:rPr>
                <w:noProof/>
                <w:webHidden/>
              </w:rPr>
              <w:t>iv</w:t>
            </w:r>
            <w:r w:rsidR="00C10A6C">
              <w:rPr>
                <w:noProof/>
                <w:webHidden/>
              </w:rPr>
              <w:fldChar w:fldCharType="end"/>
            </w:r>
          </w:hyperlink>
        </w:p>
        <w:p w14:paraId="3D4048DA" w14:textId="7E58DC3B" w:rsidR="00C10A6C" w:rsidRDefault="00BB60DF">
          <w:pPr>
            <w:pStyle w:val="TOC1"/>
            <w:rPr>
              <w:rFonts w:eastAsiaTheme="minorEastAsia" w:cstheme="minorBidi"/>
              <w:noProof/>
              <w:lang w:bidi="ar-SA"/>
            </w:rPr>
          </w:pPr>
          <w:hyperlink w:anchor="_Toc100593895" w:history="1">
            <w:r w:rsidR="00C10A6C" w:rsidRPr="003E5328">
              <w:rPr>
                <w:rStyle w:val="Hyperlink"/>
                <w:noProof/>
              </w:rPr>
              <w:t>List of Figures</w:t>
            </w:r>
            <w:r w:rsidR="00C10A6C">
              <w:rPr>
                <w:noProof/>
                <w:webHidden/>
              </w:rPr>
              <w:tab/>
            </w:r>
            <w:r w:rsidR="00C10A6C">
              <w:rPr>
                <w:noProof/>
                <w:webHidden/>
              </w:rPr>
              <w:fldChar w:fldCharType="begin"/>
            </w:r>
            <w:r w:rsidR="00C10A6C">
              <w:rPr>
                <w:noProof/>
                <w:webHidden/>
              </w:rPr>
              <w:instrText xml:space="preserve"> PAGEREF _Toc100593895 \h </w:instrText>
            </w:r>
            <w:r w:rsidR="00C10A6C">
              <w:rPr>
                <w:noProof/>
                <w:webHidden/>
              </w:rPr>
            </w:r>
            <w:r w:rsidR="00C10A6C">
              <w:rPr>
                <w:noProof/>
                <w:webHidden/>
              </w:rPr>
              <w:fldChar w:fldCharType="separate"/>
            </w:r>
            <w:r w:rsidR="006C04CF">
              <w:rPr>
                <w:noProof/>
                <w:webHidden/>
              </w:rPr>
              <w:t>vii</w:t>
            </w:r>
            <w:r w:rsidR="00C10A6C">
              <w:rPr>
                <w:noProof/>
                <w:webHidden/>
              </w:rPr>
              <w:fldChar w:fldCharType="end"/>
            </w:r>
          </w:hyperlink>
        </w:p>
        <w:p w14:paraId="6637AEFB" w14:textId="21DE9996" w:rsidR="00C10A6C" w:rsidRDefault="00BB60DF">
          <w:pPr>
            <w:pStyle w:val="TOC1"/>
            <w:rPr>
              <w:rFonts w:eastAsiaTheme="minorEastAsia" w:cstheme="minorBidi"/>
              <w:noProof/>
              <w:lang w:bidi="ar-SA"/>
            </w:rPr>
          </w:pPr>
          <w:hyperlink w:anchor="_Toc100593896" w:history="1">
            <w:r w:rsidR="00C10A6C" w:rsidRPr="003E5328">
              <w:rPr>
                <w:rStyle w:val="Hyperlink"/>
                <w:noProof/>
              </w:rPr>
              <w:t>Abstract</w:t>
            </w:r>
            <w:r w:rsidR="00C10A6C">
              <w:rPr>
                <w:noProof/>
                <w:webHidden/>
              </w:rPr>
              <w:tab/>
            </w:r>
            <w:r w:rsidR="00C10A6C">
              <w:rPr>
                <w:noProof/>
                <w:webHidden/>
              </w:rPr>
              <w:fldChar w:fldCharType="begin"/>
            </w:r>
            <w:r w:rsidR="00C10A6C">
              <w:rPr>
                <w:noProof/>
                <w:webHidden/>
              </w:rPr>
              <w:instrText xml:space="preserve"> PAGEREF _Toc100593896 \h </w:instrText>
            </w:r>
            <w:r w:rsidR="00C10A6C">
              <w:rPr>
                <w:noProof/>
                <w:webHidden/>
              </w:rPr>
            </w:r>
            <w:r w:rsidR="00C10A6C">
              <w:rPr>
                <w:noProof/>
                <w:webHidden/>
              </w:rPr>
              <w:fldChar w:fldCharType="separate"/>
            </w:r>
            <w:r w:rsidR="006C04CF">
              <w:rPr>
                <w:noProof/>
                <w:webHidden/>
              </w:rPr>
              <w:t>xi</w:t>
            </w:r>
            <w:r w:rsidR="00C10A6C">
              <w:rPr>
                <w:noProof/>
                <w:webHidden/>
              </w:rPr>
              <w:fldChar w:fldCharType="end"/>
            </w:r>
          </w:hyperlink>
        </w:p>
        <w:p w14:paraId="0140C095" w14:textId="466809FF" w:rsidR="00C10A6C" w:rsidRDefault="00BB60DF">
          <w:pPr>
            <w:pStyle w:val="TOC1"/>
            <w:rPr>
              <w:rFonts w:eastAsiaTheme="minorEastAsia" w:cstheme="minorBidi"/>
              <w:noProof/>
              <w:lang w:bidi="ar-SA"/>
            </w:rPr>
          </w:pPr>
          <w:hyperlink w:anchor="_Toc100593897" w:history="1">
            <w:r w:rsidR="00C10A6C" w:rsidRPr="003E5328">
              <w:rPr>
                <w:rStyle w:val="Hyperlink"/>
                <w:noProof/>
              </w:rPr>
              <w:t>Chapter 1. Introduction</w:t>
            </w:r>
            <w:r w:rsidR="00C10A6C">
              <w:rPr>
                <w:noProof/>
                <w:webHidden/>
              </w:rPr>
              <w:tab/>
            </w:r>
            <w:r w:rsidR="00C10A6C">
              <w:rPr>
                <w:noProof/>
                <w:webHidden/>
              </w:rPr>
              <w:fldChar w:fldCharType="begin"/>
            </w:r>
            <w:r w:rsidR="00C10A6C">
              <w:rPr>
                <w:noProof/>
                <w:webHidden/>
              </w:rPr>
              <w:instrText xml:space="preserve"> PAGEREF _Toc100593897 \h </w:instrText>
            </w:r>
            <w:r w:rsidR="00C10A6C">
              <w:rPr>
                <w:noProof/>
                <w:webHidden/>
              </w:rPr>
            </w:r>
            <w:r w:rsidR="00C10A6C">
              <w:rPr>
                <w:noProof/>
                <w:webHidden/>
              </w:rPr>
              <w:fldChar w:fldCharType="separate"/>
            </w:r>
            <w:r w:rsidR="006C04CF">
              <w:rPr>
                <w:noProof/>
                <w:webHidden/>
              </w:rPr>
              <w:t>1</w:t>
            </w:r>
            <w:r w:rsidR="00C10A6C">
              <w:rPr>
                <w:noProof/>
                <w:webHidden/>
              </w:rPr>
              <w:fldChar w:fldCharType="end"/>
            </w:r>
          </w:hyperlink>
        </w:p>
        <w:p w14:paraId="2C28CF19" w14:textId="5F9C2CC4" w:rsidR="00C10A6C" w:rsidRDefault="00BB60DF">
          <w:pPr>
            <w:pStyle w:val="TOC2"/>
            <w:tabs>
              <w:tab w:val="right" w:leader="dot" w:pos="8630"/>
            </w:tabs>
            <w:rPr>
              <w:rFonts w:eastAsiaTheme="minorEastAsia" w:cstheme="minorBidi"/>
              <w:noProof/>
              <w:lang w:bidi="ar-SA"/>
            </w:rPr>
          </w:pPr>
          <w:hyperlink w:anchor="_Toc100593898" w:history="1">
            <w:r w:rsidR="00C10A6C" w:rsidRPr="003E5328">
              <w:rPr>
                <w:rStyle w:val="Hyperlink"/>
                <w:noProof/>
              </w:rPr>
              <w:t>1.1 Motivation</w:t>
            </w:r>
            <w:r w:rsidR="00C10A6C">
              <w:rPr>
                <w:noProof/>
                <w:webHidden/>
              </w:rPr>
              <w:tab/>
            </w:r>
            <w:r w:rsidR="00C10A6C">
              <w:rPr>
                <w:noProof/>
                <w:webHidden/>
              </w:rPr>
              <w:fldChar w:fldCharType="begin"/>
            </w:r>
            <w:r w:rsidR="00C10A6C">
              <w:rPr>
                <w:noProof/>
                <w:webHidden/>
              </w:rPr>
              <w:instrText xml:space="preserve"> PAGEREF _Toc100593898 \h </w:instrText>
            </w:r>
            <w:r w:rsidR="00C10A6C">
              <w:rPr>
                <w:noProof/>
                <w:webHidden/>
              </w:rPr>
            </w:r>
            <w:r w:rsidR="00C10A6C">
              <w:rPr>
                <w:noProof/>
                <w:webHidden/>
              </w:rPr>
              <w:fldChar w:fldCharType="separate"/>
            </w:r>
            <w:r w:rsidR="006C04CF">
              <w:rPr>
                <w:noProof/>
                <w:webHidden/>
              </w:rPr>
              <w:t>1</w:t>
            </w:r>
            <w:r w:rsidR="00C10A6C">
              <w:rPr>
                <w:noProof/>
                <w:webHidden/>
              </w:rPr>
              <w:fldChar w:fldCharType="end"/>
            </w:r>
          </w:hyperlink>
        </w:p>
        <w:p w14:paraId="349DCA0D" w14:textId="70F2AD49" w:rsidR="00C10A6C" w:rsidRDefault="00BB60DF">
          <w:pPr>
            <w:pStyle w:val="TOC2"/>
            <w:tabs>
              <w:tab w:val="right" w:leader="dot" w:pos="8630"/>
            </w:tabs>
            <w:rPr>
              <w:rFonts w:eastAsiaTheme="minorEastAsia" w:cstheme="minorBidi"/>
              <w:noProof/>
              <w:lang w:bidi="ar-SA"/>
            </w:rPr>
          </w:pPr>
          <w:hyperlink w:anchor="_Toc100593899" w:history="1">
            <w:r w:rsidR="00C10A6C" w:rsidRPr="003E5328">
              <w:rPr>
                <w:rStyle w:val="Hyperlink"/>
                <w:noProof/>
              </w:rPr>
              <w:t>1.2 Blast-Induced Hearing Loss in Animal Models</w:t>
            </w:r>
            <w:r w:rsidR="00C10A6C">
              <w:rPr>
                <w:noProof/>
                <w:webHidden/>
              </w:rPr>
              <w:tab/>
            </w:r>
            <w:r w:rsidR="00C10A6C">
              <w:rPr>
                <w:noProof/>
                <w:webHidden/>
              </w:rPr>
              <w:fldChar w:fldCharType="begin"/>
            </w:r>
            <w:r w:rsidR="00C10A6C">
              <w:rPr>
                <w:noProof/>
                <w:webHidden/>
              </w:rPr>
              <w:instrText xml:space="preserve"> PAGEREF _Toc100593899 \h </w:instrText>
            </w:r>
            <w:r w:rsidR="00C10A6C">
              <w:rPr>
                <w:noProof/>
                <w:webHidden/>
              </w:rPr>
            </w:r>
            <w:r w:rsidR="00C10A6C">
              <w:rPr>
                <w:noProof/>
                <w:webHidden/>
              </w:rPr>
              <w:fldChar w:fldCharType="separate"/>
            </w:r>
            <w:r w:rsidR="006C04CF">
              <w:rPr>
                <w:noProof/>
                <w:webHidden/>
              </w:rPr>
              <w:t>3</w:t>
            </w:r>
            <w:r w:rsidR="00C10A6C">
              <w:rPr>
                <w:noProof/>
                <w:webHidden/>
              </w:rPr>
              <w:fldChar w:fldCharType="end"/>
            </w:r>
          </w:hyperlink>
        </w:p>
        <w:p w14:paraId="245D1D25" w14:textId="69116EBB" w:rsidR="00C10A6C" w:rsidRDefault="00BB60DF">
          <w:pPr>
            <w:pStyle w:val="TOC2"/>
            <w:tabs>
              <w:tab w:val="right" w:leader="dot" w:pos="8630"/>
            </w:tabs>
            <w:rPr>
              <w:rFonts w:eastAsiaTheme="minorEastAsia" w:cstheme="minorBidi"/>
              <w:noProof/>
              <w:lang w:bidi="ar-SA"/>
            </w:rPr>
          </w:pPr>
          <w:hyperlink w:anchor="_Toc100593900" w:history="1">
            <w:r w:rsidR="00C10A6C" w:rsidRPr="003E5328">
              <w:rPr>
                <w:rStyle w:val="Hyperlink"/>
                <w:noProof/>
              </w:rPr>
              <w:t>1.3 Liraglutide and Hearing Recovery from Low-Level BOPs</w:t>
            </w:r>
            <w:r w:rsidR="00C10A6C">
              <w:rPr>
                <w:noProof/>
                <w:webHidden/>
              </w:rPr>
              <w:tab/>
            </w:r>
            <w:r w:rsidR="00C10A6C">
              <w:rPr>
                <w:noProof/>
                <w:webHidden/>
              </w:rPr>
              <w:fldChar w:fldCharType="begin"/>
            </w:r>
            <w:r w:rsidR="00C10A6C">
              <w:rPr>
                <w:noProof/>
                <w:webHidden/>
              </w:rPr>
              <w:instrText xml:space="preserve"> PAGEREF _Toc100593900 \h </w:instrText>
            </w:r>
            <w:r w:rsidR="00C10A6C">
              <w:rPr>
                <w:noProof/>
                <w:webHidden/>
              </w:rPr>
            </w:r>
            <w:r w:rsidR="00C10A6C">
              <w:rPr>
                <w:noProof/>
                <w:webHidden/>
              </w:rPr>
              <w:fldChar w:fldCharType="separate"/>
            </w:r>
            <w:r w:rsidR="006C04CF">
              <w:rPr>
                <w:noProof/>
                <w:webHidden/>
              </w:rPr>
              <w:t>4</w:t>
            </w:r>
            <w:r w:rsidR="00C10A6C">
              <w:rPr>
                <w:noProof/>
                <w:webHidden/>
              </w:rPr>
              <w:fldChar w:fldCharType="end"/>
            </w:r>
          </w:hyperlink>
        </w:p>
        <w:p w14:paraId="2333CA0E" w14:textId="7D3E8DD8" w:rsidR="00C10A6C" w:rsidRDefault="00BB60DF">
          <w:pPr>
            <w:pStyle w:val="TOC2"/>
            <w:tabs>
              <w:tab w:val="right" w:leader="dot" w:pos="8630"/>
            </w:tabs>
            <w:rPr>
              <w:rFonts w:eastAsiaTheme="minorEastAsia" w:cstheme="minorBidi"/>
              <w:noProof/>
              <w:lang w:bidi="ar-SA"/>
            </w:rPr>
          </w:pPr>
          <w:hyperlink w:anchor="_Toc100593901" w:history="1">
            <w:r w:rsidR="00C10A6C" w:rsidRPr="003E5328">
              <w:rPr>
                <w:rStyle w:val="Hyperlink"/>
                <w:noProof/>
              </w:rPr>
              <w:t>1.4 Objectives</w:t>
            </w:r>
            <w:r w:rsidR="00C10A6C">
              <w:rPr>
                <w:noProof/>
                <w:webHidden/>
              </w:rPr>
              <w:tab/>
            </w:r>
            <w:r w:rsidR="00C10A6C">
              <w:rPr>
                <w:noProof/>
                <w:webHidden/>
              </w:rPr>
              <w:fldChar w:fldCharType="begin"/>
            </w:r>
            <w:r w:rsidR="00C10A6C">
              <w:rPr>
                <w:noProof/>
                <w:webHidden/>
              </w:rPr>
              <w:instrText xml:space="preserve"> PAGEREF _Toc100593901 \h </w:instrText>
            </w:r>
            <w:r w:rsidR="00C10A6C">
              <w:rPr>
                <w:noProof/>
                <w:webHidden/>
              </w:rPr>
            </w:r>
            <w:r w:rsidR="00C10A6C">
              <w:rPr>
                <w:noProof/>
                <w:webHidden/>
              </w:rPr>
              <w:fldChar w:fldCharType="separate"/>
            </w:r>
            <w:r w:rsidR="006C04CF">
              <w:rPr>
                <w:noProof/>
                <w:webHidden/>
              </w:rPr>
              <w:t>6</w:t>
            </w:r>
            <w:r w:rsidR="00C10A6C">
              <w:rPr>
                <w:noProof/>
                <w:webHidden/>
              </w:rPr>
              <w:fldChar w:fldCharType="end"/>
            </w:r>
          </w:hyperlink>
        </w:p>
        <w:p w14:paraId="14DB405C" w14:textId="6ADD350F" w:rsidR="00C10A6C" w:rsidRDefault="00BB60DF">
          <w:pPr>
            <w:pStyle w:val="TOC1"/>
            <w:rPr>
              <w:rFonts w:eastAsiaTheme="minorEastAsia" w:cstheme="minorBidi"/>
              <w:noProof/>
              <w:lang w:bidi="ar-SA"/>
            </w:rPr>
          </w:pPr>
          <w:hyperlink w:anchor="_Toc100593902" w:history="1">
            <w:r w:rsidR="00C10A6C" w:rsidRPr="003E5328">
              <w:rPr>
                <w:rStyle w:val="Hyperlink"/>
                <w:noProof/>
              </w:rPr>
              <w:t>Chapter 2. Methods</w:t>
            </w:r>
            <w:r w:rsidR="00C10A6C">
              <w:rPr>
                <w:noProof/>
                <w:webHidden/>
              </w:rPr>
              <w:tab/>
            </w:r>
            <w:r w:rsidR="00C10A6C">
              <w:rPr>
                <w:noProof/>
                <w:webHidden/>
              </w:rPr>
              <w:fldChar w:fldCharType="begin"/>
            </w:r>
            <w:r w:rsidR="00C10A6C">
              <w:rPr>
                <w:noProof/>
                <w:webHidden/>
              </w:rPr>
              <w:instrText xml:space="preserve"> PAGEREF _Toc100593902 \h </w:instrText>
            </w:r>
            <w:r w:rsidR="00C10A6C">
              <w:rPr>
                <w:noProof/>
                <w:webHidden/>
              </w:rPr>
            </w:r>
            <w:r w:rsidR="00C10A6C">
              <w:rPr>
                <w:noProof/>
                <w:webHidden/>
              </w:rPr>
              <w:fldChar w:fldCharType="separate"/>
            </w:r>
            <w:r w:rsidR="006C04CF">
              <w:rPr>
                <w:noProof/>
                <w:webHidden/>
              </w:rPr>
              <w:t>7</w:t>
            </w:r>
            <w:r w:rsidR="00C10A6C">
              <w:rPr>
                <w:noProof/>
                <w:webHidden/>
              </w:rPr>
              <w:fldChar w:fldCharType="end"/>
            </w:r>
          </w:hyperlink>
        </w:p>
        <w:p w14:paraId="3A40CD45" w14:textId="7255A0F7" w:rsidR="00C10A6C" w:rsidRDefault="00BB60DF">
          <w:pPr>
            <w:pStyle w:val="TOC2"/>
            <w:tabs>
              <w:tab w:val="right" w:leader="dot" w:pos="8630"/>
            </w:tabs>
            <w:rPr>
              <w:rFonts w:eastAsiaTheme="minorEastAsia" w:cstheme="minorBidi"/>
              <w:noProof/>
              <w:lang w:bidi="ar-SA"/>
            </w:rPr>
          </w:pPr>
          <w:hyperlink w:anchor="_Toc100593903" w:history="1">
            <w:r w:rsidR="00C10A6C" w:rsidRPr="003E5328">
              <w:rPr>
                <w:rStyle w:val="Hyperlink"/>
                <w:noProof/>
              </w:rPr>
              <w:t>2.1 Chinchilla Animal Model</w:t>
            </w:r>
            <w:r w:rsidR="00C10A6C">
              <w:rPr>
                <w:noProof/>
                <w:webHidden/>
              </w:rPr>
              <w:tab/>
            </w:r>
            <w:r w:rsidR="00C10A6C">
              <w:rPr>
                <w:noProof/>
                <w:webHidden/>
              </w:rPr>
              <w:fldChar w:fldCharType="begin"/>
            </w:r>
            <w:r w:rsidR="00C10A6C">
              <w:rPr>
                <w:noProof/>
                <w:webHidden/>
              </w:rPr>
              <w:instrText xml:space="preserve"> PAGEREF _Toc100593903 \h </w:instrText>
            </w:r>
            <w:r w:rsidR="00C10A6C">
              <w:rPr>
                <w:noProof/>
                <w:webHidden/>
              </w:rPr>
            </w:r>
            <w:r w:rsidR="00C10A6C">
              <w:rPr>
                <w:noProof/>
                <w:webHidden/>
              </w:rPr>
              <w:fldChar w:fldCharType="separate"/>
            </w:r>
            <w:r w:rsidR="006C04CF">
              <w:rPr>
                <w:noProof/>
                <w:webHidden/>
              </w:rPr>
              <w:t>7</w:t>
            </w:r>
            <w:r w:rsidR="00C10A6C">
              <w:rPr>
                <w:noProof/>
                <w:webHidden/>
              </w:rPr>
              <w:fldChar w:fldCharType="end"/>
            </w:r>
          </w:hyperlink>
        </w:p>
        <w:p w14:paraId="630FA8F8" w14:textId="4502FB54" w:rsidR="00C10A6C" w:rsidRDefault="00BB60DF">
          <w:pPr>
            <w:pStyle w:val="TOC2"/>
            <w:tabs>
              <w:tab w:val="right" w:leader="dot" w:pos="8630"/>
            </w:tabs>
            <w:rPr>
              <w:rFonts w:eastAsiaTheme="minorEastAsia" w:cstheme="minorBidi"/>
              <w:noProof/>
              <w:lang w:bidi="ar-SA"/>
            </w:rPr>
          </w:pPr>
          <w:hyperlink w:anchor="_Toc100593904" w:history="1">
            <w:r w:rsidR="00C10A6C" w:rsidRPr="003E5328">
              <w:rPr>
                <w:rStyle w:val="Hyperlink"/>
                <w:noProof/>
              </w:rPr>
              <w:t>2.2 Experimental Design</w:t>
            </w:r>
            <w:r w:rsidR="00C10A6C">
              <w:rPr>
                <w:noProof/>
                <w:webHidden/>
              </w:rPr>
              <w:tab/>
            </w:r>
            <w:r w:rsidR="00C10A6C">
              <w:rPr>
                <w:noProof/>
                <w:webHidden/>
              </w:rPr>
              <w:fldChar w:fldCharType="begin"/>
            </w:r>
            <w:r w:rsidR="00C10A6C">
              <w:rPr>
                <w:noProof/>
                <w:webHidden/>
              </w:rPr>
              <w:instrText xml:space="preserve"> PAGEREF _Toc100593904 \h </w:instrText>
            </w:r>
            <w:r w:rsidR="00C10A6C">
              <w:rPr>
                <w:noProof/>
                <w:webHidden/>
              </w:rPr>
            </w:r>
            <w:r w:rsidR="00C10A6C">
              <w:rPr>
                <w:noProof/>
                <w:webHidden/>
              </w:rPr>
              <w:fldChar w:fldCharType="separate"/>
            </w:r>
            <w:r w:rsidR="006C04CF">
              <w:rPr>
                <w:noProof/>
                <w:webHidden/>
              </w:rPr>
              <w:t>7</w:t>
            </w:r>
            <w:r w:rsidR="00C10A6C">
              <w:rPr>
                <w:noProof/>
                <w:webHidden/>
              </w:rPr>
              <w:fldChar w:fldCharType="end"/>
            </w:r>
          </w:hyperlink>
        </w:p>
        <w:p w14:paraId="6AD20C9B" w14:textId="602B6869" w:rsidR="00C10A6C" w:rsidRDefault="00BB60DF">
          <w:pPr>
            <w:pStyle w:val="TOC2"/>
            <w:tabs>
              <w:tab w:val="right" w:leader="dot" w:pos="8630"/>
            </w:tabs>
            <w:rPr>
              <w:rFonts w:eastAsiaTheme="minorEastAsia" w:cstheme="minorBidi"/>
              <w:noProof/>
              <w:lang w:bidi="ar-SA"/>
            </w:rPr>
          </w:pPr>
          <w:hyperlink w:anchor="_Toc100593905" w:history="1">
            <w:r w:rsidR="00C10A6C" w:rsidRPr="003E5328">
              <w:rPr>
                <w:rStyle w:val="Hyperlink"/>
                <w:noProof/>
              </w:rPr>
              <w:t>2.3 Hearing Function Measurements</w:t>
            </w:r>
            <w:r w:rsidR="00C10A6C">
              <w:rPr>
                <w:noProof/>
                <w:webHidden/>
              </w:rPr>
              <w:tab/>
            </w:r>
            <w:r w:rsidR="00C10A6C">
              <w:rPr>
                <w:noProof/>
                <w:webHidden/>
              </w:rPr>
              <w:fldChar w:fldCharType="begin"/>
            </w:r>
            <w:r w:rsidR="00C10A6C">
              <w:rPr>
                <w:noProof/>
                <w:webHidden/>
              </w:rPr>
              <w:instrText xml:space="preserve"> PAGEREF _Toc100593905 \h </w:instrText>
            </w:r>
            <w:r w:rsidR="00C10A6C">
              <w:rPr>
                <w:noProof/>
                <w:webHidden/>
              </w:rPr>
            </w:r>
            <w:r w:rsidR="00C10A6C">
              <w:rPr>
                <w:noProof/>
                <w:webHidden/>
              </w:rPr>
              <w:fldChar w:fldCharType="separate"/>
            </w:r>
            <w:r w:rsidR="006C04CF">
              <w:rPr>
                <w:noProof/>
                <w:webHidden/>
              </w:rPr>
              <w:t>11</w:t>
            </w:r>
            <w:r w:rsidR="00C10A6C">
              <w:rPr>
                <w:noProof/>
                <w:webHidden/>
              </w:rPr>
              <w:fldChar w:fldCharType="end"/>
            </w:r>
          </w:hyperlink>
        </w:p>
        <w:p w14:paraId="173A8056" w14:textId="5D6C0638" w:rsidR="00C10A6C" w:rsidRDefault="00BB60DF">
          <w:pPr>
            <w:pStyle w:val="TOC3"/>
            <w:tabs>
              <w:tab w:val="right" w:leader="dot" w:pos="8630"/>
            </w:tabs>
            <w:rPr>
              <w:rFonts w:eastAsiaTheme="minorEastAsia" w:cstheme="minorBidi"/>
              <w:noProof/>
              <w:lang w:bidi="ar-SA"/>
            </w:rPr>
          </w:pPr>
          <w:hyperlink w:anchor="_Toc100593906" w:history="1">
            <w:r w:rsidR="00C10A6C" w:rsidRPr="003E5328">
              <w:rPr>
                <w:rStyle w:val="Hyperlink"/>
                <w:noProof/>
              </w:rPr>
              <w:t>2.3.1 Auditory Brainstem Response (ABR)</w:t>
            </w:r>
            <w:r w:rsidR="00C10A6C">
              <w:rPr>
                <w:noProof/>
                <w:webHidden/>
              </w:rPr>
              <w:tab/>
            </w:r>
            <w:r w:rsidR="00C10A6C">
              <w:rPr>
                <w:noProof/>
                <w:webHidden/>
              </w:rPr>
              <w:fldChar w:fldCharType="begin"/>
            </w:r>
            <w:r w:rsidR="00C10A6C">
              <w:rPr>
                <w:noProof/>
                <w:webHidden/>
              </w:rPr>
              <w:instrText xml:space="preserve"> PAGEREF _Toc100593906 \h </w:instrText>
            </w:r>
            <w:r w:rsidR="00C10A6C">
              <w:rPr>
                <w:noProof/>
                <w:webHidden/>
              </w:rPr>
            </w:r>
            <w:r w:rsidR="00C10A6C">
              <w:rPr>
                <w:noProof/>
                <w:webHidden/>
              </w:rPr>
              <w:fldChar w:fldCharType="separate"/>
            </w:r>
            <w:r w:rsidR="006C04CF">
              <w:rPr>
                <w:noProof/>
                <w:webHidden/>
              </w:rPr>
              <w:t>12</w:t>
            </w:r>
            <w:r w:rsidR="00C10A6C">
              <w:rPr>
                <w:noProof/>
                <w:webHidden/>
              </w:rPr>
              <w:fldChar w:fldCharType="end"/>
            </w:r>
          </w:hyperlink>
        </w:p>
        <w:p w14:paraId="3A5A179E" w14:textId="2FFB7931" w:rsidR="00C10A6C" w:rsidRDefault="00BB60DF">
          <w:pPr>
            <w:pStyle w:val="TOC3"/>
            <w:tabs>
              <w:tab w:val="right" w:leader="dot" w:pos="8630"/>
            </w:tabs>
            <w:rPr>
              <w:rFonts w:eastAsiaTheme="minorEastAsia" w:cstheme="minorBidi"/>
              <w:noProof/>
              <w:lang w:bidi="ar-SA"/>
            </w:rPr>
          </w:pPr>
          <w:hyperlink w:anchor="_Toc100593907" w:history="1">
            <w:r w:rsidR="00C10A6C" w:rsidRPr="003E5328">
              <w:rPr>
                <w:rStyle w:val="Hyperlink"/>
                <w:noProof/>
              </w:rPr>
              <w:t>2.3.2 Distortion Product Otoacoustic Emissions (DPOAE)</w:t>
            </w:r>
            <w:r w:rsidR="00C10A6C">
              <w:rPr>
                <w:noProof/>
                <w:webHidden/>
              </w:rPr>
              <w:tab/>
            </w:r>
            <w:r w:rsidR="00C10A6C">
              <w:rPr>
                <w:noProof/>
                <w:webHidden/>
              </w:rPr>
              <w:fldChar w:fldCharType="begin"/>
            </w:r>
            <w:r w:rsidR="00C10A6C">
              <w:rPr>
                <w:noProof/>
                <w:webHidden/>
              </w:rPr>
              <w:instrText xml:space="preserve"> PAGEREF _Toc100593907 \h </w:instrText>
            </w:r>
            <w:r w:rsidR="00C10A6C">
              <w:rPr>
                <w:noProof/>
                <w:webHidden/>
              </w:rPr>
            </w:r>
            <w:r w:rsidR="00C10A6C">
              <w:rPr>
                <w:noProof/>
                <w:webHidden/>
              </w:rPr>
              <w:fldChar w:fldCharType="separate"/>
            </w:r>
            <w:r w:rsidR="006C04CF">
              <w:rPr>
                <w:noProof/>
                <w:webHidden/>
              </w:rPr>
              <w:t>13</w:t>
            </w:r>
            <w:r w:rsidR="00C10A6C">
              <w:rPr>
                <w:noProof/>
                <w:webHidden/>
              </w:rPr>
              <w:fldChar w:fldCharType="end"/>
            </w:r>
          </w:hyperlink>
        </w:p>
        <w:p w14:paraId="2D48E0F7" w14:textId="0B4081FF" w:rsidR="00C10A6C" w:rsidRDefault="00BB60DF">
          <w:pPr>
            <w:pStyle w:val="TOC2"/>
            <w:tabs>
              <w:tab w:val="right" w:leader="dot" w:pos="8630"/>
            </w:tabs>
            <w:rPr>
              <w:rFonts w:eastAsiaTheme="minorEastAsia" w:cstheme="minorBidi"/>
              <w:noProof/>
              <w:lang w:bidi="ar-SA"/>
            </w:rPr>
          </w:pPr>
          <w:hyperlink w:anchor="_Toc100593908" w:history="1">
            <w:r w:rsidR="00C10A6C" w:rsidRPr="003E5328">
              <w:rPr>
                <w:rStyle w:val="Hyperlink"/>
                <w:noProof/>
              </w:rPr>
              <w:t>2.4 Immunofluorescence Study</w:t>
            </w:r>
            <w:r w:rsidR="00C10A6C">
              <w:rPr>
                <w:noProof/>
                <w:webHidden/>
              </w:rPr>
              <w:tab/>
            </w:r>
            <w:r w:rsidR="00C10A6C">
              <w:rPr>
                <w:noProof/>
                <w:webHidden/>
              </w:rPr>
              <w:fldChar w:fldCharType="begin"/>
            </w:r>
            <w:r w:rsidR="00C10A6C">
              <w:rPr>
                <w:noProof/>
                <w:webHidden/>
              </w:rPr>
              <w:instrText xml:space="preserve"> PAGEREF _Toc100593908 \h </w:instrText>
            </w:r>
            <w:r w:rsidR="00C10A6C">
              <w:rPr>
                <w:noProof/>
                <w:webHidden/>
              </w:rPr>
            </w:r>
            <w:r w:rsidR="00C10A6C">
              <w:rPr>
                <w:noProof/>
                <w:webHidden/>
              </w:rPr>
              <w:fldChar w:fldCharType="separate"/>
            </w:r>
            <w:r w:rsidR="006C04CF">
              <w:rPr>
                <w:noProof/>
                <w:webHidden/>
              </w:rPr>
              <w:t>13</w:t>
            </w:r>
            <w:r w:rsidR="00C10A6C">
              <w:rPr>
                <w:noProof/>
                <w:webHidden/>
              </w:rPr>
              <w:fldChar w:fldCharType="end"/>
            </w:r>
          </w:hyperlink>
        </w:p>
        <w:p w14:paraId="5FEB3207" w14:textId="408765B0" w:rsidR="00C10A6C" w:rsidRDefault="00BB60DF">
          <w:pPr>
            <w:pStyle w:val="TOC2"/>
            <w:tabs>
              <w:tab w:val="right" w:leader="dot" w:pos="8630"/>
            </w:tabs>
            <w:rPr>
              <w:rFonts w:eastAsiaTheme="minorEastAsia" w:cstheme="minorBidi"/>
              <w:noProof/>
              <w:lang w:bidi="ar-SA"/>
            </w:rPr>
          </w:pPr>
          <w:hyperlink w:anchor="_Toc100593909" w:history="1">
            <w:r w:rsidR="00C10A6C" w:rsidRPr="003E5328">
              <w:rPr>
                <w:rStyle w:val="Hyperlink"/>
                <w:noProof/>
              </w:rPr>
              <w:t>2.5 Statistical Analysis</w:t>
            </w:r>
            <w:r w:rsidR="00C10A6C">
              <w:rPr>
                <w:noProof/>
                <w:webHidden/>
              </w:rPr>
              <w:tab/>
            </w:r>
            <w:r w:rsidR="00C10A6C">
              <w:rPr>
                <w:noProof/>
                <w:webHidden/>
              </w:rPr>
              <w:fldChar w:fldCharType="begin"/>
            </w:r>
            <w:r w:rsidR="00C10A6C">
              <w:rPr>
                <w:noProof/>
                <w:webHidden/>
              </w:rPr>
              <w:instrText xml:space="preserve"> PAGEREF _Toc100593909 \h </w:instrText>
            </w:r>
            <w:r w:rsidR="00C10A6C">
              <w:rPr>
                <w:noProof/>
                <w:webHidden/>
              </w:rPr>
            </w:r>
            <w:r w:rsidR="00C10A6C">
              <w:rPr>
                <w:noProof/>
                <w:webHidden/>
              </w:rPr>
              <w:fldChar w:fldCharType="separate"/>
            </w:r>
            <w:r w:rsidR="006C04CF">
              <w:rPr>
                <w:noProof/>
                <w:webHidden/>
              </w:rPr>
              <w:t>17</w:t>
            </w:r>
            <w:r w:rsidR="00C10A6C">
              <w:rPr>
                <w:noProof/>
                <w:webHidden/>
              </w:rPr>
              <w:fldChar w:fldCharType="end"/>
            </w:r>
          </w:hyperlink>
        </w:p>
        <w:p w14:paraId="5CEB2FA0" w14:textId="464F5F80" w:rsidR="00C10A6C" w:rsidRDefault="00BB60DF">
          <w:pPr>
            <w:pStyle w:val="TOC1"/>
            <w:rPr>
              <w:rFonts w:eastAsiaTheme="minorEastAsia" w:cstheme="minorBidi"/>
              <w:noProof/>
              <w:lang w:bidi="ar-SA"/>
            </w:rPr>
          </w:pPr>
          <w:hyperlink w:anchor="_Toc100593910" w:history="1">
            <w:r w:rsidR="00C10A6C" w:rsidRPr="003E5328">
              <w:rPr>
                <w:rStyle w:val="Hyperlink"/>
                <w:noProof/>
              </w:rPr>
              <w:t>Chapter 3. Results</w:t>
            </w:r>
            <w:r w:rsidR="00C10A6C">
              <w:rPr>
                <w:noProof/>
                <w:webHidden/>
              </w:rPr>
              <w:tab/>
            </w:r>
            <w:r w:rsidR="00C10A6C">
              <w:rPr>
                <w:noProof/>
                <w:webHidden/>
              </w:rPr>
              <w:fldChar w:fldCharType="begin"/>
            </w:r>
            <w:r w:rsidR="00C10A6C">
              <w:rPr>
                <w:noProof/>
                <w:webHidden/>
              </w:rPr>
              <w:instrText xml:space="preserve"> PAGEREF _Toc100593910 \h </w:instrText>
            </w:r>
            <w:r w:rsidR="00C10A6C">
              <w:rPr>
                <w:noProof/>
                <w:webHidden/>
              </w:rPr>
            </w:r>
            <w:r w:rsidR="00C10A6C">
              <w:rPr>
                <w:noProof/>
                <w:webHidden/>
              </w:rPr>
              <w:fldChar w:fldCharType="separate"/>
            </w:r>
            <w:r w:rsidR="006C04CF">
              <w:rPr>
                <w:noProof/>
                <w:webHidden/>
              </w:rPr>
              <w:t>18</w:t>
            </w:r>
            <w:r w:rsidR="00C10A6C">
              <w:rPr>
                <w:noProof/>
                <w:webHidden/>
              </w:rPr>
              <w:fldChar w:fldCharType="end"/>
            </w:r>
          </w:hyperlink>
        </w:p>
        <w:p w14:paraId="458EFB58" w14:textId="632DF3A0" w:rsidR="00C10A6C" w:rsidRDefault="00BB60DF">
          <w:pPr>
            <w:pStyle w:val="TOC2"/>
            <w:tabs>
              <w:tab w:val="right" w:leader="dot" w:pos="8630"/>
            </w:tabs>
            <w:rPr>
              <w:rFonts w:eastAsiaTheme="minorEastAsia" w:cstheme="minorBidi"/>
              <w:noProof/>
              <w:lang w:bidi="ar-SA"/>
            </w:rPr>
          </w:pPr>
          <w:hyperlink w:anchor="_Toc100593911" w:history="1">
            <w:r w:rsidR="00C10A6C" w:rsidRPr="003E5328">
              <w:rPr>
                <w:rStyle w:val="Hyperlink"/>
                <w:noProof/>
              </w:rPr>
              <w:t>3.1 BOP Waveforms</w:t>
            </w:r>
            <w:r w:rsidR="00C10A6C">
              <w:rPr>
                <w:noProof/>
                <w:webHidden/>
              </w:rPr>
              <w:tab/>
            </w:r>
            <w:r w:rsidR="00C10A6C">
              <w:rPr>
                <w:noProof/>
                <w:webHidden/>
              </w:rPr>
              <w:fldChar w:fldCharType="begin"/>
            </w:r>
            <w:r w:rsidR="00C10A6C">
              <w:rPr>
                <w:noProof/>
                <w:webHidden/>
              </w:rPr>
              <w:instrText xml:space="preserve"> PAGEREF _Toc100593911 \h </w:instrText>
            </w:r>
            <w:r w:rsidR="00C10A6C">
              <w:rPr>
                <w:noProof/>
                <w:webHidden/>
              </w:rPr>
            </w:r>
            <w:r w:rsidR="00C10A6C">
              <w:rPr>
                <w:noProof/>
                <w:webHidden/>
              </w:rPr>
              <w:fldChar w:fldCharType="separate"/>
            </w:r>
            <w:r w:rsidR="006C04CF">
              <w:rPr>
                <w:noProof/>
                <w:webHidden/>
              </w:rPr>
              <w:t>18</w:t>
            </w:r>
            <w:r w:rsidR="00C10A6C">
              <w:rPr>
                <w:noProof/>
                <w:webHidden/>
              </w:rPr>
              <w:fldChar w:fldCharType="end"/>
            </w:r>
          </w:hyperlink>
        </w:p>
        <w:p w14:paraId="194D403A" w14:textId="07A4444D" w:rsidR="00C10A6C" w:rsidRDefault="00BB60DF">
          <w:pPr>
            <w:pStyle w:val="TOC2"/>
            <w:tabs>
              <w:tab w:val="right" w:leader="dot" w:pos="8630"/>
            </w:tabs>
            <w:rPr>
              <w:rFonts w:eastAsiaTheme="minorEastAsia" w:cstheme="minorBidi"/>
              <w:noProof/>
              <w:lang w:bidi="ar-SA"/>
            </w:rPr>
          </w:pPr>
          <w:hyperlink w:anchor="_Toc100593912" w:history="1">
            <w:r w:rsidR="00C10A6C" w:rsidRPr="003E5328">
              <w:rPr>
                <w:rStyle w:val="Hyperlink"/>
                <w:noProof/>
              </w:rPr>
              <w:t>3.2 ABR Waveform and Threshold Shift</w:t>
            </w:r>
            <w:r w:rsidR="00C10A6C">
              <w:rPr>
                <w:noProof/>
                <w:webHidden/>
              </w:rPr>
              <w:tab/>
            </w:r>
            <w:r w:rsidR="00C10A6C">
              <w:rPr>
                <w:noProof/>
                <w:webHidden/>
              </w:rPr>
              <w:fldChar w:fldCharType="begin"/>
            </w:r>
            <w:r w:rsidR="00C10A6C">
              <w:rPr>
                <w:noProof/>
                <w:webHidden/>
              </w:rPr>
              <w:instrText xml:space="preserve"> PAGEREF _Toc100593912 \h </w:instrText>
            </w:r>
            <w:r w:rsidR="00C10A6C">
              <w:rPr>
                <w:noProof/>
                <w:webHidden/>
              </w:rPr>
            </w:r>
            <w:r w:rsidR="00C10A6C">
              <w:rPr>
                <w:noProof/>
                <w:webHidden/>
              </w:rPr>
              <w:fldChar w:fldCharType="separate"/>
            </w:r>
            <w:r w:rsidR="006C04CF">
              <w:rPr>
                <w:noProof/>
                <w:webHidden/>
              </w:rPr>
              <w:t>19</w:t>
            </w:r>
            <w:r w:rsidR="00C10A6C">
              <w:rPr>
                <w:noProof/>
                <w:webHidden/>
              </w:rPr>
              <w:fldChar w:fldCharType="end"/>
            </w:r>
          </w:hyperlink>
        </w:p>
        <w:p w14:paraId="43A5C211" w14:textId="1088FF09" w:rsidR="00C10A6C" w:rsidRDefault="00BB60DF">
          <w:pPr>
            <w:pStyle w:val="TOC2"/>
            <w:tabs>
              <w:tab w:val="right" w:leader="dot" w:pos="8630"/>
            </w:tabs>
            <w:rPr>
              <w:rFonts w:eastAsiaTheme="minorEastAsia" w:cstheme="minorBidi"/>
              <w:noProof/>
              <w:lang w:bidi="ar-SA"/>
            </w:rPr>
          </w:pPr>
          <w:hyperlink w:anchor="_Toc100593913" w:history="1">
            <w:r w:rsidR="00C10A6C" w:rsidRPr="003E5328">
              <w:rPr>
                <w:rStyle w:val="Hyperlink"/>
                <w:noProof/>
              </w:rPr>
              <w:t>3.3 ABR Wave I Amplitudes</w:t>
            </w:r>
            <w:r w:rsidR="00C10A6C">
              <w:rPr>
                <w:noProof/>
                <w:webHidden/>
              </w:rPr>
              <w:tab/>
            </w:r>
            <w:r w:rsidR="00C10A6C">
              <w:rPr>
                <w:noProof/>
                <w:webHidden/>
              </w:rPr>
              <w:fldChar w:fldCharType="begin"/>
            </w:r>
            <w:r w:rsidR="00C10A6C">
              <w:rPr>
                <w:noProof/>
                <w:webHidden/>
              </w:rPr>
              <w:instrText xml:space="preserve"> PAGEREF _Toc100593913 \h </w:instrText>
            </w:r>
            <w:r w:rsidR="00C10A6C">
              <w:rPr>
                <w:noProof/>
                <w:webHidden/>
              </w:rPr>
            </w:r>
            <w:r w:rsidR="00C10A6C">
              <w:rPr>
                <w:noProof/>
                <w:webHidden/>
              </w:rPr>
              <w:fldChar w:fldCharType="separate"/>
            </w:r>
            <w:r w:rsidR="006C04CF">
              <w:rPr>
                <w:noProof/>
                <w:webHidden/>
              </w:rPr>
              <w:t>23</w:t>
            </w:r>
            <w:r w:rsidR="00C10A6C">
              <w:rPr>
                <w:noProof/>
                <w:webHidden/>
              </w:rPr>
              <w:fldChar w:fldCharType="end"/>
            </w:r>
          </w:hyperlink>
        </w:p>
        <w:p w14:paraId="4912ED94" w14:textId="671B35D5" w:rsidR="00C10A6C" w:rsidRDefault="00BB60DF">
          <w:pPr>
            <w:pStyle w:val="TOC2"/>
            <w:tabs>
              <w:tab w:val="right" w:leader="dot" w:pos="8630"/>
            </w:tabs>
            <w:rPr>
              <w:rFonts w:eastAsiaTheme="minorEastAsia" w:cstheme="minorBidi"/>
              <w:noProof/>
              <w:lang w:bidi="ar-SA"/>
            </w:rPr>
          </w:pPr>
          <w:hyperlink w:anchor="_Toc100593914" w:history="1">
            <w:r w:rsidR="00C10A6C" w:rsidRPr="003E5328">
              <w:rPr>
                <w:rStyle w:val="Hyperlink"/>
                <w:noProof/>
              </w:rPr>
              <w:t>3.4 DPOAE Level Shifts</w:t>
            </w:r>
            <w:r w:rsidR="00C10A6C">
              <w:rPr>
                <w:noProof/>
                <w:webHidden/>
              </w:rPr>
              <w:tab/>
            </w:r>
            <w:r w:rsidR="00C10A6C">
              <w:rPr>
                <w:noProof/>
                <w:webHidden/>
              </w:rPr>
              <w:fldChar w:fldCharType="begin"/>
            </w:r>
            <w:r w:rsidR="00C10A6C">
              <w:rPr>
                <w:noProof/>
                <w:webHidden/>
              </w:rPr>
              <w:instrText xml:space="preserve"> PAGEREF _Toc100593914 \h </w:instrText>
            </w:r>
            <w:r w:rsidR="00C10A6C">
              <w:rPr>
                <w:noProof/>
                <w:webHidden/>
              </w:rPr>
            </w:r>
            <w:r w:rsidR="00C10A6C">
              <w:rPr>
                <w:noProof/>
                <w:webHidden/>
              </w:rPr>
              <w:fldChar w:fldCharType="separate"/>
            </w:r>
            <w:r w:rsidR="006C04CF">
              <w:rPr>
                <w:noProof/>
                <w:webHidden/>
              </w:rPr>
              <w:t>24</w:t>
            </w:r>
            <w:r w:rsidR="00C10A6C">
              <w:rPr>
                <w:noProof/>
                <w:webHidden/>
              </w:rPr>
              <w:fldChar w:fldCharType="end"/>
            </w:r>
          </w:hyperlink>
        </w:p>
        <w:p w14:paraId="763113B7" w14:textId="361158A3" w:rsidR="00C10A6C" w:rsidRDefault="00BB60DF">
          <w:pPr>
            <w:pStyle w:val="TOC2"/>
            <w:tabs>
              <w:tab w:val="right" w:leader="dot" w:pos="8630"/>
            </w:tabs>
            <w:rPr>
              <w:rFonts w:eastAsiaTheme="minorEastAsia" w:cstheme="minorBidi"/>
              <w:noProof/>
              <w:lang w:bidi="ar-SA"/>
            </w:rPr>
          </w:pPr>
          <w:hyperlink w:anchor="_Toc100593915" w:history="1">
            <w:r w:rsidR="00C10A6C" w:rsidRPr="003E5328">
              <w:rPr>
                <w:rStyle w:val="Hyperlink"/>
                <w:noProof/>
              </w:rPr>
              <w:t>3.5 Immunofluorescence Study</w:t>
            </w:r>
            <w:r w:rsidR="00C10A6C">
              <w:rPr>
                <w:noProof/>
                <w:webHidden/>
              </w:rPr>
              <w:tab/>
            </w:r>
            <w:r w:rsidR="00C10A6C">
              <w:rPr>
                <w:noProof/>
                <w:webHidden/>
              </w:rPr>
              <w:fldChar w:fldCharType="begin"/>
            </w:r>
            <w:r w:rsidR="00C10A6C">
              <w:rPr>
                <w:noProof/>
                <w:webHidden/>
              </w:rPr>
              <w:instrText xml:space="preserve"> PAGEREF _Toc100593915 \h </w:instrText>
            </w:r>
            <w:r w:rsidR="00C10A6C">
              <w:rPr>
                <w:noProof/>
                <w:webHidden/>
              </w:rPr>
            </w:r>
            <w:r w:rsidR="00C10A6C">
              <w:rPr>
                <w:noProof/>
                <w:webHidden/>
              </w:rPr>
              <w:fldChar w:fldCharType="separate"/>
            </w:r>
            <w:r w:rsidR="006C04CF">
              <w:rPr>
                <w:noProof/>
                <w:webHidden/>
              </w:rPr>
              <w:t>26</w:t>
            </w:r>
            <w:r w:rsidR="00C10A6C">
              <w:rPr>
                <w:noProof/>
                <w:webHidden/>
              </w:rPr>
              <w:fldChar w:fldCharType="end"/>
            </w:r>
          </w:hyperlink>
        </w:p>
        <w:p w14:paraId="53CE4239" w14:textId="670DAC89" w:rsidR="00C10A6C" w:rsidRDefault="00BB60DF">
          <w:pPr>
            <w:pStyle w:val="TOC1"/>
            <w:rPr>
              <w:rFonts w:eastAsiaTheme="minorEastAsia" w:cstheme="minorBidi"/>
              <w:noProof/>
              <w:lang w:bidi="ar-SA"/>
            </w:rPr>
          </w:pPr>
          <w:hyperlink w:anchor="_Toc100593916" w:history="1">
            <w:r w:rsidR="00C10A6C" w:rsidRPr="003E5328">
              <w:rPr>
                <w:rStyle w:val="Hyperlink"/>
                <w:noProof/>
              </w:rPr>
              <w:t>Chapter 4. Discussion</w:t>
            </w:r>
            <w:r w:rsidR="00C10A6C">
              <w:rPr>
                <w:noProof/>
                <w:webHidden/>
              </w:rPr>
              <w:tab/>
            </w:r>
            <w:r w:rsidR="00C10A6C">
              <w:rPr>
                <w:noProof/>
                <w:webHidden/>
              </w:rPr>
              <w:fldChar w:fldCharType="begin"/>
            </w:r>
            <w:r w:rsidR="00C10A6C">
              <w:rPr>
                <w:noProof/>
                <w:webHidden/>
              </w:rPr>
              <w:instrText xml:space="preserve"> PAGEREF _Toc100593916 \h </w:instrText>
            </w:r>
            <w:r w:rsidR="00C10A6C">
              <w:rPr>
                <w:noProof/>
                <w:webHidden/>
              </w:rPr>
            </w:r>
            <w:r w:rsidR="00C10A6C">
              <w:rPr>
                <w:noProof/>
                <w:webHidden/>
              </w:rPr>
              <w:fldChar w:fldCharType="separate"/>
            </w:r>
            <w:r w:rsidR="006C04CF">
              <w:rPr>
                <w:noProof/>
                <w:webHidden/>
              </w:rPr>
              <w:t>29</w:t>
            </w:r>
            <w:r w:rsidR="00C10A6C">
              <w:rPr>
                <w:noProof/>
                <w:webHidden/>
              </w:rPr>
              <w:fldChar w:fldCharType="end"/>
            </w:r>
          </w:hyperlink>
        </w:p>
        <w:p w14:paraId="2ACF7088" w14:textId="4392D69E" w:rsidR="00C10A6C" w:rsidRDefault="00BB60DF">
          <w:pPr>
            <w:pStyle w:val="TOC2"/>
            <w:tabs>
              <w:tab w:val="right" w:leader="dot" w:pos="8630"/>
            </w:tabs>
            <w:rPr>
              <w:rFonts w:eastAsiaTheme="minorEastAsia" w:cstheme="minorBidi"/>
              <w:noProof/>
              <w:lang w:bidi="ar-SA"/>
            </w:rPr>
          </w:pPr>
          <w:hyperlink w:anchor="_Toc100593917" w:history="1">
            <w:r w:rsidR="00C10A6C" w:rsidRPr="003E5328">
              <w:rPr>
                <w:rStyle w:val="Hyperlink"/>
                <w:noProof/>
              </w:rPr>
              <w:t>4.1 Amelioration of Hearing Damage Induced by Repeated High-Intensity BOPs</w:t>
            </w:r>
            <w:r w:rsidR="00C10A6C">
              <w:rPr>
                <w:noProof/>
                <w:webHidden/>
              </w:rPr>
              <w:tab/>
            </w:r>
            <w:r w:rsidR="00C10A6C">
              <w:rPr>
                <w:noProof/>
                <w:webHidden/>
              </w:rPr>
              <w:fldChar w:fldCharType="begin"/>
            </w:r>
            <w:r w:rsidR="00C10A6C">
              <w:rPr>
                <w:noProof/>
                <w:webHidden/>
              </w:rPr>
              <w:instrText xml:space="preserve"> PAGEREF _Toc100593917 \h </w:instrText>
            </w:r>
            <w:r w:rsidR="00C10A6C">
              <w:rPr>
                <w:noProof/>
                <w:webHidden/>
              </w:rPr>
            </w:r>
            <w:r w:rsidR="00C10A6C">
              <w:rPr>
                <w:noProof/>
                <w:webHidden/>
              </w:rPr>
              <w:fldChar w:fldCharType="separate"/>
            </w:r>
            <w:r w:rsidR="006C04CF">
              <w:rPr>
                <w:noProof/>
                <w:webHidden/>
              </w:rPr>
              <w:t>29</w:t>
            </w:r>
            <w:r w:rsidR="00C10A6C">
              <w:rPr>
                <w:noProof/>
                <w:webHidden/>
              </w:rPr>
              <w:fldChar w:fldCharType="end"/>
            </w:r>
          </w:hyperlink>
        </w:p>
        <w:p w14:paraId="731CD37D" w14:textId="00B0693D" w:rsidR="00C10A6C" w:rsidRDefault="00BB60DF">
          <w:pPr>
            <w:pStyle w:val="TOC2"/>
            <w:tabs>
              <w:tab w:val="right" w:leader="dot" w:pos="8630"/>
            </w:tabs>
            <w:rPr>
              <w:rFonts w:eastAsiaTheme="minorEastAsia" w:cstheme="minorBidi"/>
              <w:noProof/>
              <w:lang w:bidi="ar-SA"/>
            </w:rPr>
          </w:pPr>
          <w:hyperlink w:anchor="_Toc100593918" w:history="1">
            <w:r w:rsidR="00C10A6C" w:rsidRPr="003E5328">
              <w:rPr>
                <w:rStyle w:val="Hyperlink"/>
                <w:noProof/>
              </w:rPr>
              <w:t>4.2 Effect of Number and Intensity of Blasts</w:t>
            </w:r>
            <w:r w:rsidR="00C10A6C">
              <w:rPr>
                <w:noProof/>
                <w:webHidden/>
              </w:rPr>
              <w:tab/>
            </w:r>
            <w:r w:rsidR="00C10A6C">
              <w:rPr>
                <w:noProof/>
                <w:webHidden/>
              </w:rPr>
              <w:fldChar w:fldCharType="begin"/>
            </w:r>
            <w:r w:rsidR="00C10A6C">
              <w:rPr>
                <w:noProof/>
                <w:webHidden/>
              </w:rPr>
              <w:instrText xml:space="preserve"> PAGEREF _Toc100593918 \h </w:instrText>
            </w:r>
            <w:r w:rsidR="00C10A6C">
              <w:rPr>
                <w:noProof/>
                <w:webHidden/>
              </w:rPr>
            </w:r>
            <w:r w:rsidR="00C10A6C">
              <w:rPr>
                <w:noProof/>
                <w:webHidden/>
              </w:rPr>
              <w:fldChar w:fldCharType="separate"/>
            </w:r>
            <w:r w:rsidR="006C04CF">
              <w:rPr>
                <w:noProof/>
                <w:webHidden/>
              </w:rPr>
              <w:t>31</w:t>
            </w:r>
            <w:r w:rsidR="00C10A6C">
              <w:rPr>
                <w:noProof/>
                <w:webHidden/>
              </w:rPr>
              <w:fldChar w:fldCharType="end"/>
            </w:r>
          </w:hyperlink>
        </w:p>
        <w:p w14:paraId="33EA6A8E" w14:textId="4C81E7DB" w:rsidR="00C10A6C" w:rsidRDefault="00BB60DF">
          <w:pPr>
            <w:pStyle w:val="TOC2"/>
            <w:tabs>
              <w:tab w:val="right" w:leader="dot" w:pos="8630"/>
            </w:tabs>
            <w:rPr>
              <w:rFonts w:eastAsiaTheme="minorEastAsia" w:cstheme="minorBidi"/>
              <w:noProof/>
              <w:lang w:bidi="ar-SA"/>
            </w:rPr>
          </w:pPr>
          <w:hyperlink w:anchor="_Toc100593919" w:history="1">
            <w:r w:rsidR="00C10A6C" w:rsidRPr="003E5328">
              <w:rPr>
                <w:rStyle w:val="Hyperlink"/>
                <w:noProof/>
              </w:rPr>
              <w:t>4.3 Limitations and Future Studies</w:t>
            </w:r>
            <w:r w:rsidR="00C10A6C">
              <w:rPr>
                <w:noProof/>
                <w:webHidden/>
              </w:rPr>
              <w:tab/>
            </w:r>
            <w:r w:rsidR="00C10A6C">
              <w:rPr>
                <w:noProof/>
                <w:webHidden/>
              </w:rPr>
              <w:fldChar w:fldCharType="begin"/>
            </w:r>
            <w:r w:rsidR="00C10A6C">
              <w:rPr>
                <w:noProof/>
                <w:webHidden/>
              </w:rPr>
              <w:instrText xml:space="preserve"> PAGEREF _Toc100593919 \h </w:instrText>
            </w:r>
            <w:r w:rsidR="00C10A6C">
              <w:rPr>
                <w:noProof/>
                <w:webHidden/>
              </w:rPr>
            </w:r>
            <w:r w:rsidR="00C10A6C">
              <w:rPr>
                <w:noProof/>
                <w:webHidden/>
              </w:rPr>
              <w:fldChar w:fldCharType="separate"/>
            </w:r>
            <w:r w:rsidR="006C04CF">
              <w:rPr>
                <w:noProof/>
                <w:webHidden/>
              </w:rPr>
              <w:t>34</w:t>
            </w:r>
            <w:r w:rsidR="00C10A6C">
              <w:rPr>
                <w:noProof/>
                <w:webHidden/>
              </w:rPr>
              <w:fldChar w:fldCharType="end"/>
            </w:r>
          </w:hyperlink>
        </w:p>
        <w:p w14:paraId="4306A513" w14:textId="16A2918E" w:rsidR="00C10A6C" w:rsidRDefault="00BB60DF">
          <w:pPr>
            <w:pStyle w:val="TOC1"/>
            <w:rPr>
              <w:rFonts w:eastAsiaTheme="minorEastAsia" w:cstheme="minorBidi"/>
              <w:noProof/>
              <w:lang w:bidi="ar-SA"/>
            </w:rPr>
          </w:pPr>
          <w:hyperlink w:anchor="_Toc100593920" w:history="1">
            <w:r w:rsidR="00C10A6C" w:rsidRPr="003E5328">
              <w:rPr>
                <w:rStyle w:val="Hyperlink"/>
                <w:noProof/>
              </w:rPr>
              <w:t>Chapter 5. Conclusion</w:t>
            </w:r>
            <w:r w:rsidR="00C10A6C">
              <w:rPr>
                <w:noProof/>
                <w:webHidden/>
              </w:rPr>
              <w:tab/>
            </w:r>
            <w:r w:rsidR="00C10A6C">
              <w:rPr>
                <w:noProof/>
                <w:webHidden/>
              </w:rPr>
              <w:fldChar w:fldCharType="begin"/>
            </w:r>
            <w:r w:rsidR="00C10A6C">
              <w:rPr>
                <w:noProof/>
                <w:webHidden/>
              </w:rPr>
              <w:instrText xml:space="preserve"> PAGEREF _Toc100593920 \h </w:instrText>
            </w:r>
            <w:r w:rsidR="00C10A6C">
              <w:rPr>
                <w:noProof/>
                <w:webHidden/>
              </w:rPr>
            </w:r>
            <w:r w:rsidR="00C10A6C">
              <w:rPr>
                <w:noProof/>
                <w:webHidden/>
              </w:rPr>
              <w:fldChar w:fldCharType="separate"/>
            </w:r>
            <w:r w:rsidR="006C04CF">
              <w:rPr>
                <w:noProof/>
                <w:webHidden/>
              </w:rPr>
              <w:t>36</w:t>
            </w:r>
            <w:r w:rsidR="00C10A6C">
              <w:rPr>
                <w:noProof/>
                <w:webHidden/>
              </w:rPr>
              <w:fldChar w:fldCharType="end"/>
            </w:r>
          </w:hyperlink>
        </w:p>
        <w:p w14:paraId="70F79B6C" w14:textId="7A2F4CEE" w:rsidR="00C10A6C" w:rsidRDefault="00BB60DF">
          <w:pPr>
            <w:pStyle w:val="TOC1"/>
            <w:rPr>
              <w:rFonts w:eastAsiaTheme="minorEastAsia" w:cstheme="minorBidi"/>
              <w:noProof/>
              <w:lang w:bidi="ar-SA"/>
            </w:rPr>
          </w:pPr>
          <w:hyperlink w:anchor="_Toc100593921" w:history="1">
            <w:r w:rsidR="00C10A6C" w:rsidRPr="003E5328">
              <w:rPr>
                <w:rStyle w:val="Hyperlink"/>
                <w:noProof/>
              </w:rPr>
              <w:t>References</w:t>
            </w:r>
            <w:r w:rsidR="00C10A6C">
              <w:rPr>
                <w:noProof/>
                <w:webHidden/>
              </w:rPr>
              <w:tab/>
            </w:r>
            <w:r w:rsidR="00C10A6C">
              <w:rPr>
                <w:noProof/>
                <w:webHidden/>
              </w:rPr>
              <w:fldChar w:fldCharType="begin"/>
            </w:r>
            <w:r w:rsidR="00C10A6C">
              <w:rPr>
                <w:noProof/>
                <w:webHidden/>
              </w:rPr>
              <w:instrText xml:space="preserve"> PAGEREF _Toc100593921 \h </w:instrText>
            </w:r>
            <w:r w:rsidR="00C10A6C">
              <w:rPr>
                <w:noProof/>
                <w:webHidden/>
              </w:rPr>
            </w:r>
            <w:r w:rsidR="00C10A6C">
              <w:rPr>
                <w:noProof/>
                <w:webHidden/>
              </w:rPr>
              <w:fldChar w:fldCharType="separate"/>
            </w:r>
            <w:r w:rsidR="006C04CF">
              <w:rPr>
                <w:noProof/>
                <w:webHidden/>
              </w:rPr>
              <w:t>37</w:t>
            </w:r>
            <w:r w:rsidR="00C10A6C">
              <w:rPr>
                <w:noProof/>
                <w:webHidden/>
              </w:rPr>
              <w:fldChar w:fldCharType="end"/>
            </w:r>
          </w:hyperlink>
        </w:p>
        <w:p w14:paraId="6612700C" w14:textId="44402EA4" w:rsidR="00C10A6C" w:rsidRDefault="00BB60DF">
          <w:pPr>
            <w:pStyle w:val="TOC1"/>
            <w:rPr>
              <w:rFonts w:eastAsiaTheme="minorEastAsia" w:cstheme="minorBidi"/>
              <w:noProof/>
              <w:lang w:bidi="ar-SA"/>
            </w:rPr>
          </w:pPr>
          <w:hyperlink w:anchor="_Toc100593922" w:history="1">
            <w:r w:rsidR="00C10A6C" w:rsidRPr="003E5328">
              <w:rPr>
                <w:rStyle w:val="Hyperlink"/>
                <w:noProof/>
              </w:rPr>
              <w:t>Appendix A: List of Abbreviations</w:t>
            </w:r>
            <w:r w:rsidR="00C10A6C">
              <w:rPr>
                <w:noProof/>
                <w:webHidden/>
              </w:rPr>
              <w:tab/>
            </w:r>
            <w:r w:rsidR="00C10A6C">
              <w:rPr>
                <w:noProof/>
                <w:webHidden/>
              </w:rPr>
              <w:fldChar w:fldCharType="begin"/>
            </w:r>
            <w:r w:rsidR="00C10A6C">
              <w:rPr>
                <w:noProof/>
                <w:webHidden/>
              </w:rPr>
              <w:instrText xml:space="preserve"> PAGEREF _Toc100593922 \h </w:instrText>
            </w:r>
            <w:r w:rsidR="00C10A6C">
              <w:rPr>
                <w:noProof/>
                <w:webHidden/>
              </w:rPr>
            </w:r>
            <w:r w:rsidR="00C10A6C">
              <w:rPr>
                <w:noProof/>
                <w:webHidden/>
              </w:rPr>
              <w:fldChar w:fldCharType="separate"/>
            </w:r>
            <w:r w:rsidR="006C04CF">
              <w:rPr>
                <w:noProof/>
                <w:webHidden/>
              </w:rPr>
              <w:t>41</w:t>
            </w:r>
            <w:r w:rsidR="00C10A6C">
              <w:rPr>
                <w:noProof/>
                <w:webHidden/>
              </w:rPr>
              <w:fldChar w:fldCharType="end"/>
            </w:r>
          </w:hyperlink>
        </w:p>
        <w:p w14:paraId="306EBEB1" w14:textId="6C617943" w:rsidR="00EA2694" w:rsidRDefault="00DC1BD1" w:rsidP="00CC03EB">
          <w:pPr>
            <w:jc w:val="right"/>
          </w:pPr>
          <w:r>
            <w:rPr>
              <w:b/>
              <w:bCs/>
              <w:noProof/>
            </w:rPr>
            <w:fldChar w:fldCharType="end"/>
          </w:r>
        </w:p>
      </w:sdtContent>
    </w:sdt>
    <w:bookmarkEnd w:id="4" w:displacedByCustomXml="prev"/>
    <w:bookmarkEnd w:id="5" w:displacedByCustomXml="prev"/>
    <w:bookmarkEnd w:id="6" w:displacedByCustomXml="prev"/>
    <w:p w14:paraId="2CBE2AD0" w14:textId="167D3B57" w:rsidR="00187D45" w:rsidRDefault="00187D45" w:rsidP="00187D45"/>
    <w:p w14:paraId="5D5A40E9" w14:textId="6A790F59" w:rsidR="00187D45" w:rsidRDefault="00187D45" w:rsidP="00187D45"/>
    <w:p w14:paraId="414EA7F7" w14:textId="018E9862" w:rsidR="00187D45" w:rsidRDefault="00187D45" w:rsidP="00187D45"/>
    <w:p w14:paraId="56789F6C" w14:textId="6C88D86F" w:rsidR="00187D45" w:rsidRDefault="00187D45" w:rsidP="00187D45"/>
    <w:p w14:paraId="58E41CB3" w14:textId="422DDAF7" w:rsidR="00187D45" w:rsidRDefault="00187D45" w:rsidP="00187D45"/>
    <w:p w14:paraId="74360AB2" w14:textId="58454E1E" w:rsidR="00187D45" w:rsidRDefault="00187D45" w:rsidP="00187D45"/>
    <w:p w14:paraId="75D2ADAF" w14:textId="2E5E1C25" w:rsidR="00187D45" w:rsidRDefault="00187D45" w:rsidP="00187D45"/>
    <w:p w14:paraId="6B6A7DCC" w14:textId="6F68EA73" w:rsidR="00187D45" w:rsidRDefault="00187D45" w:rsidP="00187D45"/>
    <w:p w14:paraId="4D1C80EA" w14:textId="598A7A6E" w:rsidR="00593613" w:rsidRDefault="00593613">
      <w:pPr>
        <w:spacing w:line="240" w:lineRule="auto"/>
      </w:pPr>
    </w:p>
    <w:p w14:paraId="3087BD9B" w14:textId="77777777" w:rsidR="00593613" w:rsidRDefault="00593613">
      <w:pPr>
        <w:spacing w:line="240" w:lineRule="auto"/>
      </w:pPr>
    </w:p>
    <w:p w14:paraId="6952FB6B" w14:textId="77777777" w:rsidR="00593613" w:rsidRDefault="00593613">
      <w:pPr>
        <w:spacing w:line="240" w:lineRule="auto"/>
      </w:pPr>
    </w:p>
    <w:p w14:paraId="41F857A1" w14:textId="77777777" w:rsidR="00722750" w:rsidRDefault="00722750" w:rsidP="003C5E74">
      <w:pPr>
        <w:pStyle w:val="Heading1"/>
      </w:pPr>
      <w:bookmarkStart w:id="7" w:name="_Toc39323132"/>
    </w:p>
    <w:p w14:paraId="6757AF26" w14:textId="77777777" w:rsidR="00722750" w:rsidRDefault="00722750" w:rsidP="003C5E74">
      <w:pPr>
        <w:pStyle w:val="Heading1"/>
      </w:pPr>
    </w:p>
    <w:p w14:paraId="25CB4C5F" w14:textId="3F95C6D4" w:rsidR="00722750" w:rsidRDefault="00722750" w:rsidP="003C5E74">
      <w:pPr>
        <w:pStyle w:val="Heading1"/>
      </w:pPr>
    </w:p>
    <w:p w14:paraId="6FF985BC" w14:textId="528C6B84" w:rsidR="00722750" w:rsidRDefault="00722750" w:rsidP="00722750"/>
    <w:p w14:paraId="70058848" w14:textId="77777777" w:rsidR="00722750" w:rsidRPr="00722750" w:rsidRDefault="00722750" w:rsidP="00722750"/>
    <w:p w14:paraId="1EA42EA3" w14:textId="77777777" w:rsidR="00C85B8B" w:rsidRDefault="00C85B8B" w:rsidP="003C5E74">
      <w:pPr>
        <w:pStyle w:val="Heading1"/>
      </w:pPr>
    </w:p>
    <w:p w14:paraId="6ABF66BF" w14:textId="77777777" w:rsidR="00AB55C6" w:rsidRDefault="00CB44F1" w:rsidP="003C5E74">
      <w:pPr>
        <w:pStyle w:val="Heading1"/>
        <w:rPr>
          <w:noProof/>
        </w:rPr>
      </w:pPr>
      <w:bookmarkStart w:id="8" w:name="_Toc100593895"/>
      <w:r w:rsidRPr="00D5208E">
        <w:t>List of Figures</w:t>
      </w:r>
      <w:bookmarkEnd w:id="7"/>
      <w:bookmarkEnd w:id="8"/>
      <w:r>
        <w:fldChar w:fldCharType="begin"/>
      </w:r>
      <w:r w:rsidRPr="00D5208E">
        <w:instrText xml:space="preserve"> TOC \h \z \c "Figure" </w:instrText>
      </w:r>
      <w:r>
        <w:fldChar w:fldCharType="separate"/>
      </w:r>
    </w:p>
    <w:p w14:paraId="4BD59E61" w14:textId="73FD3D3F" w:rsidR="00AB55C6" w:rsidRDefault="00BB60DF">
      <w:pPr>
        <w:pStyle w:val="TableofFigures"/>
        <w:tabs>
          <w:tab w:val="right" w:pos="8630"/>
        </w:tabs>
        <w:rPr>
          <w:rFonts w:eastAsiaTheme="minorEastAsia" w:cstheme="minorBidi"/>
          <w:noProof/>
          <w:lang w:bidi="ar-SA"/>
        </w:rPr>
      </w:pPr>
      <w:hyperlink w:anchor="_Toc100672883" w:history="1">
        <w:r w:rsidR="00AB55C6">
          <w:rPr>
            <w:rStyle w:val="Hyperlink"/>
            <w:b/>
            <w:bCs/>
            <w:noProof/>
          </w:rPr>
          <w:t>Figure 1</w:t>
        </w:r>
        <w:r w:rsidR="00AB55C6" w:rsidRPr="00ED603D">
          <w:rPr>
            <w:rStyle w:val="Hyperlink"/>
            <w:noProof/>
          </w:rPr>
          <w:t>. Comparison of volume in decibels of noise associated with combat (https://hearinghealthmatters.org/hearinprivatepractice/2013/hearing-loss-in-the-military-bigger-than-we-realize/).</w:t>
        </w:r>
        <w:r w:rsidR="00AB55C6">
          <w:rPr>
            <w:noProof/>
            <w:webHidden/>
          </w:rPr>
          <w:tab/>
        </w:r>
        <w:r w:rsidR="00AB55C6">
          <w:rPr>
            <w:noProof/>
            <w:webHidden/>
          </w:rPr>
          <w:fldChar w:fldCharType="begin"/>
        </w:r>
        <w:r w:rsidR="00AB55C6">
          <w:rPr>
            <w:noProof/>
            <w:webHidden/>
          </w:rPr>
          <w:instrText xml:space="preserve"> PAGEREF _Toc100672883 \h </w:instrText>
        </w:r>
        <w:r w:rsidR="00AB55C6">
          <w:rPr>
            <w:noProof/>
            <w:webHidden/>
          </w:rPr>
        </w:r>
        <w:r w:rsidR="00AB55C6">
          <w:rPr>
            <w:noProof/>
            <w:webHidden/>
          </w:rPr>
          <w:fldChar w:fldCharType="separate"/>
        </w:r>
        <w:r w:rsidR="006C04CF">
          <w:rPr>
            <w:noProof/>
            <w:webHidden/>
          </w:rPr>
          <w:t>2</w:t>
        </w:r>
        <w:r w:rsidR="00AB55C6">
          <w:rPr>
            <w:noProof/>
            <w:webHidden/>
          </w:rPr>
          <w:fldChar w:fldCharType="end"/>
        </w:r>
      </w:hyperlink>
    </w:p>
    <w:p w14:paraId="5D29C5C7" w14:textId="50710666" w:rsidR="00AB55C6" w:rsidRDefault="00BB60DF">
      <w:pPr>
        <w:pStyle w:val="TableofFigures"/>
        <w:tabs>
          <w:tab w:val="right" w:pos="8630"/>
        </w:tabs>
        <w:rPr>
          <w:rFonts w:eastAsiaTheme="minorEastAsia" w:cstheme="minorBidi"/>
          <w:noProof/>
          <w:lang w:bidi="ar-SA"/>
        </w:rPr>
      </w:pPr>
      <w:hyperlink w:anchor="_Toc100672884" w:history="1">
        <w:r w:rsidR="00AB55C6">
          <w:rPr>
            <w:rStyle w:val="Hyperlink"/>
            <w:b/>
            <w:bCs/>
            <w:noProof/>
          </w:rPr>
          <w:t>Figure 2</w:t>
        </w:r>
        <w:r w:rsidR="00AB55C6" w:rsidRPr="00ED603D">
          <w:rPr>
            <w:rStyle w:val="Hyperlink"/>
            <w:noProof/>
          </w:rPr>
          <w:t xml:space="preserve">. </w:t>
        </w:r>
        <w:r w:rsidR="00AB55C6" w:rsidRPr="00ED603D">
          <w:rPr>
            <w:rStyle w:val="Hyperlink"/>
            <w:rFonts w:ascii="Calibri" w:hAnsi="Calibri" w:cs="Calibri"/>
            <w:noProof/>
          </w:rPr>
          <w:t>﻿</w:t>
        </w:r>
        <w:r w:rsidR="00AB55C6" w:rsidRPr="00ED603D">
          <w:rPr>
            <w:rStyle w:val="Hyperlink"/>
            <w:noProof/>
          </w:rPr>
          <w:t>Schematic diagram of the time course and experimental procedures showing the liraglutide treatment, blast exposures, and hearing function measurements (Jiang et al., 2021).</w:t>
        </w:r>
        <w:r w:rsidR="00AB55C6">
          <w:rPr>
            <w:noProof/>
            <w:webHidden/>
          </w:rPr>
          <w:tab/>
        </w:r>
        <w:r w:rsidR="00AB55C6">
          <w:rPr>
            <w:noProof/>
            <w:webHidden/>
          </w:rPr>
          <w:fldChar w:fldCharType="begin"/>
        </w:r>
        <w:r w:rsidR="00AB55C6">
          <w:rPr>
            <w:noProof/>
            <w:webHidden/>
          </w:rPr>
          <w:instrText xml:space="preserve"> PAGEREF _Toc100672884 \h </w:instrText>
        </w:r>
        <w:r w:rsidR="00AB55C6">
          <w:rPr>
            <w:noProof/>
            <w:webHidden/>
          </w:rPr>
        </w:r>
        <w:r w:rsidR="00AB55C6">
          <w:rPr>
            <w:noProof/>
            <w:webHidden/>
          </w:rPr>
          <w:fldChar w:fldCharType="separate"/>
        </w:r>
        <w:r w:rsidR="006C04CF">
          <w:rPr>
            <w:noProof/>
            <w:webHidden/>
          </w:rPr>
          <w:t>4</w:t>
        </w:r>
        <w:r w:rsidR="00AB55C6">
          <w:rPr>
            <w:noProof/>
            <w:webHidden/>
          </w:rPr>
          <w:fldChar w:fldCharType="end"/>
        </w:r>
      </w:hyperlink>
    </w:p>
    <w:p w14:paraId="26955BA1" w14:textId="33ED2664" w:rsidR="00AB55C6" w:rsidRDefault="00BB60DF">
      <w:pPr>
        <w:pStyle w:val="TableofFigures"/>
        <w:tabs>
          <w:tab w:val="right" w:pos="8630"/>
        </w:tabs>
        <w:rPr>
          <w:rFonts w:eastAsiaTheme="minorEastAsia" w:cstheme="minorBidi"/>
          <w:noProof/>
          <w:lang w:bidi="ar-SA"/>
        </w:rPr>
      </w:pPr>
      <w:hyperlink w:anchor="_Toc100672885" w:history="1">
        <w:r w:rsidR="00AB55C6">
          <w:rPr>
            <w:rStyle w:val="Hyperlink"/>
            <w:b/>
            <w:bCs/>
            <w:noProof/>
          </w:rPr>
          <w:t>Figure 3</w:t>
        </w:r>
        <w:r w:rsidR="00AB55C6" w:rsidRPr="00ED603D">
          <w:rPr>
            <w:rStyle w:val="Hyperlink"/>
            <w:noProof/>
          </w:rPr>
          <w:t>. Typical low-intensity BOP waveform measured at the entrance of the ear canal.</w:t>
        </w:r>
        <w:r w:rsidR="00AB55C6">
          <w:rPr>
            <w:noProof/>
            <w:webHidden/>
          </w:rPr>
          <w:tab/>
        </w:r>
        <w:r w:rsidR="00AB55C6">
          <w:rPr>
            <w:noProof/>
            <w:webHidden/>
          </w:rPr>
          <w:fldChar w:fldCharType="begin"/>
        </w:r>
        <w:r w:rsidR="00AB55C6">
          <w:rPr>
            <w:noProof/>
            <w:webHidden/>
          </w:rPr>
          <w:instrText xml:space="preserve"> PAGEREF _Toc100672885 \h </w:instrText>
        </w:r>
        <w:r w:rsidR="00AB55C6">
          <w:rPr>
            <w:noProof/>
            <w:webHidden/>
          </w:rPr>
        </w:r>
        <w:r w:rsidR="00AB55C6">
          <w:rPr>
            <w:noProof/>
            <w:webHidden/>
          </w:rPr>
          <w:fldChar w:fldCharType="separate"/>
        </w:r>
        <w:r w:rsidR="006C04CF">
          <w:rPr>
            <w:noProof/>
            <w:webHidden/>
          </w:rPr>
          <w:t>5</w:t>
        </w:r>
        <w:r w:rsidR="00AB55C6">
          <w:rPr>
            <w:noProof/>
            <w:webHidden/>
          </w:rPr>
          <w:fldChar w:fldCharType="end"/>
        </w:r>
      </w:hyperlink>
    </w:p>
    <w:p w14:paraId="4AE8FE63" w14:textId="4B686974" w:rsidR="00AB55C6" w:rsidRDefault="00BB60DF">
      <w:pPr>
        <w:pStyle w:val="TableofFigures"/>
        <w:tabs>
          <w:tab w:val="right" w:pos="8630"/>
        </w:tabs>
        <w:rPr>
          <w:rFonts w:eastAsiaTheme="minorEastAsia" w:cstheme="minorBidi"/>
          <w:noProof/>
          <w:lang w:bidi="ar-SA"/>
        </w:rPr>
      </w:pPr>
      <w:hyperlink w:anchor="_Toc100672886" w:history="1">
        <w:r w:rsidR="00AB55C6">
          <w:rPr>
            <w:rStyle w:val="Hyperlink"/>
            <w:b/>
            <w:bCs/>
            <w:noProof/>
          </w:rPr>
          <w:t>Figure 4</w:t>
        </w:r>
        <w:r w:rsidR="00AB55C6" w:rsidRPr="00ED603D">
          <w:rPr>
            <w:rStyle w:val="Hyperlink"/>
            <w:noProof/>
          </w:rPr>
          <w:t>. Example of earplug inserted into chinchilla ear.</w:t>
        </w:r>
        <w:r w:rsidR="00AB55C6">
          <w:rPr>
            <w:noProof/>
            <w:webHidden/>
          </w:rPr>
          <w:tab/>
        </w:r>
        <w:r w:rsidR="00AB55C6">
          <w:rPr>
            <w:noProof/>
            <w:webHidden/>
          </w:rPr>
          <w:fldChar w:fldCharType="begin"/>
        </w:r>
        <w:r w:rsidR="00AB55C6">
          <w:rPr>
            <w:noProof/>
            <w:webHidden/>
          </w:rPr>
          <w:instrText xml:space="preserve"> PAGEREF _Toc100672886 \h </w:instrText>
        </w:r>
        <w:r w:rsidR="00AB55C6">
          <w:rPr>
            <w:noProof/>
            <w:webHidden/>
          </w:rPr>
        </w:r>
        <w:r w:rsidR="00AB55C6">
          <w:rPr>
            <w:noProof/>
            <w:webHidden/>
          </w:rPr>
          <w:fldChar w:fldCharType="separate"/>
        </w:r>
        <w:r w:rsidR="006C04CF">
          <w:rPr>
            <w:noProof/>
            <w:webHidden/>
          </w:rPr>
          <w:t>8</w:t>
        </w:r>
        <w:r w:rsidR="00AB55C6">
          <w:rPr>
            <w:noProof/>
            <w:webHidden/>
          </w:rPr>
          <w:fldChar w:fldCharType="end"/>
        </w:r>
      </w:hyperlink>
    </w:p>
    <w:p w14:paraId="67740011" w14:textId="16468E24" w:rsidR="00AB55C6" w:rsidRDefault="00BB60DF">
      <w:pPr>
        <w:pStyle w:val="TableofFigures"/>
        <w:tabs>
          <w:tab w:val="right" w:pos="8630"/>
        </w:tabs>
        <w:rPr>
          <w:rFonts w:eastAsiaTheme="minorEastAsia" w:cstheme="minorBidi"/>
          <w:noProof/>
          <w:lang w:bidi="ar-SA"/>
        </w:rPr>
      </w:pPr>
      <w:hyperlink w:anchor="_Toc100672887" w:history="1">
        <w:r w:rsidR="00AB55C6">
          <w:rPr>
            <w:rStyle w:val="Hyperlink"/>
            <w:b/>
            <w:bCs/>
            <w:noProof/>
          </w:rPr>
          <w:t>Figure 5</w:t>
        </w:r>
        <w:r w:rsidR="00AB55C6" w:rsidRPr="00ED603D">
          <w:rPr>
            <w:rStyle w:val="Hyperlink"/>
            <w:noProof/>
          </w:rPr>
          <w:t>. Timeline of experimental procedures. Key experimental procedures (e.g., drug administration, blasts, function tests, and euthanasia) are emphasized with arrows at the time points they occurred.</w:t>
        </w:r>
        <w:r w:rsidR="00AB55C6">
          <w:rPr>
            <w:noProof/>
            <w:webHidden/>
          </w:rPr>
          <w:tab/>
        </w:r>
        <w:r w:rsidR="00AB55C6">
          <w:rPr>
            <w:noProof/>
            <w:webHidden/>
          </w:rPr>
          <w:fldChar w:fldCharType="begin"/>
        </w:r>
        <w:r w:rsidR="00AB55C6">
          <w:rPr>
            <w:noProof/>
            <w:webHidden/>
          </w:rPr>
          <w:instrText xml:space="preserve"> PAGEREF _Toc100672887 \h </w:instrText>
        </w:r>
        <w:r w:rsidR="00AB55C6">
          <w:rPr>
            <w:noProof/>
            <w:webHidden/>
          </w:rPr>
        </w:r>
        <w:r w:rsidR="00AB55C6">
          <w:rPr>
            <w:noProof/>
            <w:webHidden/>
          </w:rPr>
          <w:fldChar w:fldCharType="separate"/>
        </w:r>
        <w:r w:rsidR="006C04CF">
          <w:rPr>
            <w:noProof/>
            <w:webHidden/>
          </w:rPr>
          <w:t>9</w:t>
        </w:r>
        <w:r w:rsidR="00AB55C6">
          <w:rPr>
            <w:noProof/>
            <w:webHidden/>
          </w:rPr>
          <w:fldChar w:fldCharType="end"/>
        </w:r>
      </w:hyperlink>
    </w:p>
    <w:p w14:paraId="68337FCA" w14:textId="256C5BAD" w:rsidR="00AB55C6" w:rsidRDefault="00BB60DF">
      <w:pPr>
        <w:pStyle w:val="TableofFigures"/>
        <w:tabs>
          <w:tab w:val="right" w:pos="8630"/>
        </w:tabs>
        <w:rPr>
          <w:rFonts w:eastAsiaTheme="minorEastAsia" w:cstheme="minorBidi"/>
          <w:noProof/>
          <w:lang w:bidi="ar-SA"/>
        </w:rPr>
      </w:pPr>
      <w:hyperlink w:anchor="_Toc100672888" w:history="1">
        <w:r w:rsidR="00AB55C6">
          <w:rPr>
            <w:rStyle w:val="Hyperlink"/>
            <w:b/>
            <w:bCs/>
            <w:noProof/>
          </w:rPr>
          <w:t>Figure 6</w:t>
        </w:r>
        <w:r w:rsidR="00AB55C6" w:rsidRPr="00ED603D">
          <w:rPr>
            <w:rStyle w:val="Hyperlink"/>
            <w:noProof/>
          </w:rPr>
          <w:t>. Schematic of animal experimental setup with blast apparatus. The animal was held in place in a specifically designed holder and exposed to 3 repeated high-level BOPs. BOP level was monitored by the pressure sensor near the animal ear canal entrance.</w:t>
        </w:r>
        <w:r w:rsidR="00AB55C6">
          <w:rPr>
            <w:noProof/>
            <w:webHidden/>
          </w:rPr>
          <w:tab/>
        </w:r>
        <w:r w:rsidR="00AB55C6">
          <w:rPr>
            <w:noProof/>
            <w:webHidden/>
          </w:rPr>
          <w:fldChar w:fldCharType="begin"/>
        </w:r>
        <w:r w:rsidR="00AB55C6">
          <w:rPr>
            <w:noProof/>
            <w:webHidden/>
          </w:rPr>
          <w:instrText xml:space="preserve"> PAGEREF _Toc100672888 \h </w:instrText>
        </w:r>
        <w:r w:rsidR="00AB55C6">
          <w:rPr>
            <w:noProof/>
            <w:webHidden/>
          </w:rPr>
        </w:r>
        <w:r w:rsidR="00AB55C6">
          <w:rPr>
            <w:noProof/>
            <w:webHidden/>
          </w:rPr>
          <w:fldChar w:fldCharType="separate"/>
        </w:r>
        <w:r w:rsidR="006C04CF">
          <w:rPr>
            <w:noProof/>
            <w:webHidden/>
          </w:rPr>
          <w:t>10</w:t>
        </w:r>
        <w:r w:rsidR="00AB55C6">
          <w:rPr>
            <w:noProof/>
            <w:webHidden/>
          </w:rPr>
          <w:fldChar w:fldCharType="end"/>
        </w:r>
      </w:hyperlink>
    </w:p>
    <w:p w14:paraId="1ABA4CA4" w14:textId="7BDE80E8" w:rsidR="00AB55C6" w:rsidRDefault="00BB60DF">
      <w:pPr>
        <w:pStyle w:val="TableofFigures"/>
        <w:tabs>
          <w:tab w:val="right" w:pos="8630"/>
        </w:tabs>
        <w:rPr>
          <w:rFonts w:eastAsiaTheme="minorEastAsia" w:cstheme="minorBidi"/>
          <w:noProof/>
          <w:lang w:bidi="ar-SA"/>
        </w:rPr>
      </w:pPr>
      <w:hyperlink w:anchor="_Toc100672889" w:history="1">
        <w:r w:rsidR="00AB55C6">
          <w:rPr>
            <w:rStyle w:val="Hyperlink"/>
            <w:b/>
            <w:bCs/>
            <w:noProof/>
          </w:rPr>
          <w:t>Figure 7</w:t>
        </w:r>
        <w:r w:rsidR="00AB55C6" w:rsidRPr="00ED603D">
          <w:rPr>
            <w:rStyle w:val="Hyperlink"/>
            <w:noProof/>
          </w:rPr>
          <w:t>. Coronal representation of the auditory cortical regions in the right hemisphere of a chinchilla brain. The anterior auditory field (AAF), primary auditory cortex (AI), secondary auditory field (AII), dorsoanterior field (DA), dorsomedial field (DM), and dorsoposterior field (DP) are highlighted (Tsukano et al., 2016)</w:t>
        </w:r>
        <w:r w:rsidR="00AB55C6" w:rsidRPr="00ED603D">
          <w:rPr>
            <w:rStyle w:val="Hyperlink"/>
            <w:rFonts w:ascii="Times New Roman" w:hAnsi="Times New Roman"/>
            <w:noProof/>
          </w:rPr>
          <w:t>.</w:t>
        </w:r>
        <w:r w:rsidR="00AB55C6">
          <w:rPr>
            <w:noProof/>
            <w:webHidden/>
          </w:rPr>
          <w:tab/>
        </w:r>
        <w:r w:rsidR="00AB55C6">
          <w:rPr>
            <w:noProof/>
            <w:webHidden/>
          </w:rPr>
          <w:fldChar w:fldCharType="begin"/>
        </w:r>
        <w:r w:rsidR="00AB55C6">
          <w:rPr>
            <w:noProof/>
            <w:webHidden/>
          </w:rPr>
          <w:instrText xml:space="preserve"> PAGEREF _Toc100672889 \h </w:instrText>
        </w:r>
        <w:r w:rsidR="00AB55C6">
          <w:rPr>
            <w:noProof/>
            <w:webHidden/>
          </w:rPr>
        </w:r>
        <w:r w:rsidR="00AB55C6">
          <w:rPr>
            <w:noProof/>
            <w:webHidden/>
          </w:rPr>
          <w:fldChar w:fldCharType="separate"/>
        </w:r>
        <w:r w:rsidR="006C04CF">
          <w:rPr>
            <w:noProof/>
            <w:webHidden/>
          </w:rPr>
          <w:t>16</w:t>
        </w:r>
        <w:r w:rsidR="00AB55C6">
          <w:rPr>
            <w:noProof/>
            <w:webHidden/>
          </w:rPr>
          <w:fldChar w:fldCharType="end"/>
        </w:r>
      </w:hyperlink>
    </w:p>
    <w:p w14:paraId="781AE466" w14:textId="1593BF86" w:rsidR="00AB55C6" w:rsidRDefault="00BB60DF">
      <w:pPr>
        <w:pStyle w:val="TableofFigures"/>
        <w:tabs>
          <w:tab w:val="right" w:pos="8630"/>
        </w:tabs>
        <w:rPr>
          <w:rFonts w:eastAsiaTheme="minorEastAsia" w:cstheme="minorBidi"/>
          <w:noProof/>
          <w:lang w:bidi="ar-SA"/>
        </w:rPr>
      </w:pPr>
      <w:hyperlink w:anchor="_Toc100672890" w:history="1">
        <w:r w:rsidR="00AB55C6">
          <w:rPr>
            <w:rStyle w:val="Hyperlink"/>
            <w:b/>
            <w:bCs/>
            <w:noProof/>
          </w:rPr>
          <w:t>Figure 8</w:t>
        </w:r>
        <w:r w:rsidR="00AB55C6" w:rsidRPr="00ED603D">
          <w:rPr>
            <w:rStyle w:val="Hyperlink"/>
            <w:noProof/>
          </w:rPr>
          <w:t>. A recorded BOP waveform at the entrance of the ear canal with a peak pressure of 18.0 psi.</w:t>
        </w:r>
        <w:r w:rsidR="00AB55C6">
          <w:rPr>
            <w:noProof/>
            <w:webHidden/>
          </w:rPr>
          <w:tab/>
        </w:r>
        <w:r w:rsidR="00AB55C6">
          <w:rPr>
            <w:noProof/>
            <w:webHidden/>
          </w:rPr>
          <w:fldChar w:fldCharType="begin"/>
        </w:r>
        <w:r w:rsidR="00AB55C6">
          <w:rPr>
            <w:noProof/>
            <w:webHidden/>
          </w:rPr>
          <w:instrText xml:space="preserve"> PAGEREF _Toc100672890 \h </w:instrText>
        </w:r>
        <w:r w:rsidR="00AB55C6">
          <w:rPr>
            <w:noProof/>
            <w:webHidden/>
          </w:rPr>
        </w:r>
        <w:r w:rsidR="00AB55C6">
          <w:rPr>
            <w:noProof/>
            <w:webHidden/>
          </w:rPr>
          <w:fldChar w:fldCharType="separate"/>
        </w:r>
        <w:r w:rsidR="006C04CF">
          <w:rPr>
            <w:noProof/>
            <w:webHidden/>
          </w:rPr>
          <w:t>18</w:t>
        </w:r>
        <w:r w:rsidR="00AB55C6">
          <w:rPr>
            <w:noProof/>
            <w:webHidden/>
          </w:rPr>
          <w:fldChar w:fldCharType="end"/>
        </w:r>
      </w:hyperlink>
    </w:p>
    <w:p w14:paraId="3AB91F6E" w14:textId="5D94E253" w:rsidR="00AB55C6" w:rsidRDefault="00BB60DF">
      <w:pPr>
        <w:pStyle w:val="TableofFigures"/>
        <w:tabs>
          <w:tab w:val="right" w:pos="8630"/>
        </w:tabs>
        <w:rPr>
          <w:rFonts w:eastAsiaTheme="minorEastAsia" w:cstheme="minorBidi"/>
          <w:noProof/>
          <w:lang w:bidi="ar-SA"/>
        </w:rPr>
      </w:pPr>
      <w:hyperlink w:anchor="_Toc100672891" w:history="1">
        <w:r w:rsidR="00AB55C6">
          <w:rPr>
            <w:rStyle w:val="Hyperlink"/>
            <w:b/>
            <w:bCs/>
            <w:noProof/>
          </w:rPr>
          <w:t>Figure 9</w:t>
        </w:r>
        <w:r w:rsidR="00AB55C6" w:rsidRPr="00ED603D">
          <w:rPr>
            <w:rStyle w:val="Hyperlink"/>
            <w:noProof/>
          </w:rPr>
          <w:t xml:space="preserve">. </w:t>
        </w:r>
        <w:r w:rsidR="00AB55C6" w:rsidRPr="00ED603D">
          <w:rPr>
            <w:rStyle w:val="Hyperlink"/>
            <w:rFonts w:ascii="Times New Roman" w:hAnsi="Times New Roman"/>
            <w:noProof/>
          </w:rPr>
          <w:t>Representative ABR waveforms at 8 kHz measured pre-blast exposure, post-blast exposure, and on Day 14: (A) blast control ear (21-1-19R); (B) post-blast treatment ear (21-1-16L) at the stimulus level ranging from 100 to 20 dB with a step size of 5 dB. Five ABR peaks were labeled on the top of the pre-blast exposure waveform (100 dB).</w:t>
        </w:r>
        <w:r w:rsidR="00AB55C6">
          <w:rPr>
            <w:noProof/>
            <w:webHidden/>
          </w:rPr>
          <w:tab/>
        </w:r>
        <w:r w:rsidR="00AB55C6">
          <w:rPr>
            <w:noProof/>
            <w:webHidden/>
          </w:rPr>
          <w:fldChar w:fldCharType="begin"/>
        </w:r>
        <w:r w:rsidR="00AB55C6">
          <w:rPr>
            <w:noProof/>
            <w:webHidden/>
          </w:rPr>
          <w:instrText xml:space="preserve"> PAGEREF _Toc100672891 \h </w:instrText>
        </w:r>
        <w:r w:rsidR="00AB55C6">
          <w:rPr>
            <w:noProof/>
            <w:webHidden/>
          </w:rPr>
        </w:r>
        <w:r w:rsidR="00AB55C6">
          <w:rPr>
            <w:noProof/>
            <w:webHidden/>
          </w:rPr>
          <w:fldChar w:fldCharType="separate"/>
        </w:r>
        <w:r w:rsidR="006C04CF">
          <w:rPr>
            <w:noProof/>
            <w:webHidden/>
          </w:rPr>
          <w:t>20</w:t>
        </w:r>
        <w:r w:rsidR="00AB55C6">
          <w:rPr>
            <w:noProof/>
            <w:webHidden/>
          </w:rPr>
          <w:fldChar w:fldCharType="end"/>
        </w:r>
      </w:hyperlink>
    </w:p>
    <w:p w14:paraId="6AF79AE5" w14:textId="3B1109BE" w:rsidR="00AB55C6" w:rsidRDefault="00BB60DF">
      <w:pPr>
        <w:pStyle w:val="TableofFigures"/>
        <w:tabs>
          <w:tab w:val="right" w:pos="8630"/>
        </w:tabs>
        <w:rPr>
          <w:rFonts w:eastAsiaTheme="minorEastAsia" w:cstheme="minorBidi"/>
          <w:noProof/>
          <w:lang w:bidi="ar-SA"/>
        </w:rPr>
      </w:pPr>
      <w:hyperlink w:anchor="_Toc100672892" w:history="1">
        <w:r w:rsidR="00AB55C6">
          <w:rPr>
            <w:rStyle w:val="Hyperlink"/>
            <w:b/>
            <w:bCs/>
            <w:noProof/>
          </w:rPr>
          <w:t>Figure 10</w:t>
        </w:r>
        <w:r w:rsidR="00AB55C6" w:rsidRPr="00ED603D">
          <w:rPr>
            <w:rStyle w:val="Hyperlink"/>
            <w:noProof/>
          </w:rPr>
          <w:t xml:space="preserve">. </w:t>
        </w:r>
        <w:r w:rsidR="00AB55C6" w:rsidRPr="00ED603D">
          <w:rPr>
            <w:rStyle w:val="Hyperlink"/>
            <w:rFonts w:ascii="Times New Roman" w:hAnsi="Times New Roman"/>
            <w:noProof/>
          </w:rPr>
          <w:t>ABR threshold shifts (mean ± SEM) measured on Days 1, 4, 7, 14, and 28 from: (A) pre-blast treatment group (D14 n=22, D28 n=7); (B) post-blast treatment group (D14 n=21, D28 n=6); (C) blast control group (D14 n=14, D28 n=6). ABR threshold shifts from 3 chinchilla groups are plotted against time at 4 (D) and 8 (E) kHz. The statistically significant effect of drug treatment detected by an ANOVA test was labeled on the title and significant difference detected by a Tukey’s post-hoc test was highlighted by brackets between the groups. (</w:t>
        </w:r>
        <w:r w:rsidR="00317DCD" w:rsidRPr="004527E0">
          <w:rPr>
            <w:rFonts w:ascii="Times New Roman" w:hAnsi="Times New Roman"/>
          </w:rPr>
          <w:t>*** P &lt; 0.00</w:t>
        </w:r>
        <w:r w:rsidR="00317DCD">
          <w:rPr>
            <w:rFonts w:ascii="Times New Roman" w:hAnsi="Times New Roman"/>
            <w:b/>
            <w:bCs/>
          </w:rPr>
          <w:t xml:space="preserve">; ** </w:t>
        </w:r>
        <w:r w:rsidR="00317DCD" w:rsidRPr="00317DCD">
          <w:rPr>
            <w:rFonts w:ascii="Times New Roman" w:hAnsi="Times New Roman"/>
          </w:rPr>
          <w:t>P &lt; 0.05; * P &lt; 0.10</w:t>
        </w:r>
        <w:r w:rsidR="00AB55C6" w:rsidRPr="00ED603D">
          <w:rPr>
            <w:rStyle w:val="Hyperlink"/>
            <w:rFonts w:ascii="Times New Roman" w:hAnsi="Times New Roman"/>
            <w:noProof/>
          </w:rPr>
          <w:t>).</w:t>
        </w:r>
        <w:r w:rsidR="00AB55C6">
          <w:rPr>
            <w:noProof/>
            <w:webHidden/>
          </w:rPr>
          <w:tab/>
        </w:r>
        <w:r w:rsidR="00AB55C6">
          <w:rPr>
            <w:noProof/>
            <w:webHidden/>
          </w:rPr>
          <w:fldChar w:fldCharType="begin"/>
        </w:r>
        <w:r w:rsidR="00AB55C6">
          <w:rPr>
            <w:noProof/>
            <w:webHidden/>
          </w:rPr>
          <w:instrText xml:space="preserve"> PAGEREF _Toc100672892 \h </w:instrText>
        </w:r>
        <w:r w:rsidR="00AB55C6">
          <w:rPr>
            <w:noProof/>
            <w:webHidden/>
          </w:rPr>
        </w:r>
        <w:r w:rsidR="00AB55C6">
          <w:rPr>
            <w:noProof/>
            <w:webHidden/>
          </w:rPr>
          <w:fldChar w:fldCharType="separate"/>
        </w:r>
        <w:r w:rsidR="006C04CF">
          <w:rPr>
            <w:noProof/>
            <w:webHidden/>
          </w:rPr>
          <w:t>22</w:t>
        </w:r>
        <w:r w:rsidR="00AB55C6">
          <w:rPr>
            <w:noProof/>
            <w:webHidden/>
          </w:rPr>
          <w:fldChar w:fldCharType="end"/>
        </w:r>
      </w:hyperlink>
    </w:p>
    <w:p w14:paraId="37FE3E86" w14:textId="451CF992" w:rsidR="00AB55C6" w:rsidRDefault="00BB60DF">
      <w:pPr>
        <w:pStyle w:val="TableofFigures"/>
        <w:tabs>
          <w:tab w:val="right" w:pos="8630"/>
        </w:tabs>
        <w:rPr>
          <w:rFonts w:eastAsiaTheme="minorEastAsia" w:cstheme="minorBidi"/>
          <w:noProof/>
          <w:lang w:bidi="ar-SA"/>
        </w:rPr>
      </w:pPr>
      <w:hyperlink w:anchor="_Toc100672893" w:history="1">
        <w:r w:rsidR="00AB55C6">
          <w:rPr>
            <w:rStyle w:val="Hyperlink"/>
            <w:b/>
            <w:bCs/>
            <w:noProof/>
          </w:rPr>
          <w:t>Figure 11</w:t>
        </w:r>
        <w:r w:rsidR="00AB55C6" w:rsidRPr="00ED603D">
          <w:rPr>
            <w:rStyle w:val="Hyperlink"/>
            <w:noProof/>
          </w:rPr>
          <w:t xml:space="preserve">. </w:t>
        </w:r>
        <w:r w:rsidR="00AB55C6" w:rsidRPr="00ED603D">
          <w:rPr>
            <w:rStyle w:val="Hyperlink"/>
            <w:rFonts w:ascii="Times New Roman" w:hAnsi="Times New Roman"/>
            <w:noProof/>
          </w:rPr>
          <w:t>ABR threshold shifts (mean ± SEM) measured from pre-blast treatment group (D14 n=22, D28 n=7), post-blast treatment group (D14 n=21, D28 n=6), and blast control group (D14 n=14, D28 n=6) on (A) Day 1; (B) Day 4; (C) Day 7; (D) Day 14; (E) Day 28.</w:t>
        </w:r>
        <w:r w:rsidR="00AB55C6">
          <w:rPr>
            <w:noProof/>
            <w:webHidden/>
          </w:rPr>
          <w:tab/>
        </w:r>
        <w:r w:rsidR="00AB55C6">
          <w:rPr>
            <w:noProof/>
            <w:webHidden/>
          </w:rPr>
          <w:fldChar w:fldCharType="begin"/>
        </w:r>
        <w:r w:rsidR="00AB55C6">
          <w:rPr>
            <w:noProof/>
            <w:webHidden/>
          </w:rPr>
          <w:instrText xml:space="preserve"> PAGEREF _Toc100672893 \h </w:instrText>
        </w:r>
        <w:r w:rsidR="00AB55C6">
          <w:rPr>
            <w:noProof/>
            <w:webHidden/>
          </w:rPr>
        </w:r>
        <w:r w:rsidR="00AB55C6">
          <w:rPr>
            <w:noProof/>
            <w:webHidden/>
          </w:rPr>
          <w:fldChar w:fldCharType="separate"/>
        </w:r>
        <w:r w:rsidR="006C04CF">
          <w:rPr>
            <w:noProof/>
            <w:webHidden/>
          </w:rPr>
          <w:t>23</w:t>
        </w:r>
        <w:r w:rsidR="00AB55C6">
          <w:rPr>
            <w:noProof/>
            <w:webHidden/>
          </w:rPr>
          <w:fldChar w:fldCharType="end"/>
        </w:r>
      </w:hyperlink>
    </w:p>
    <w:p w14:paraId="2FB173EC" w14:textId="0DB77402" w:rsidR="00AB55C6" w:rsidRDefault="00BB60DF">
      <w:pPr>
        <w:pStyle w:val="TableofFigures"/>
        <w:tabs>
          <w:tab w:val="right" w:pos="8630"/>
        </w:tabs>
        <w:rPr>
          <w:rFonts w:eastAsiaTheme="minorEastAsia" w:cstheme="minorBidi"/>
          <w:noProof/>
          <w:lang w:bidi="ar-SA"/>
        </w:rPr>
      </w:pPr>
      <w:hyperlink w:anchor="_Toc100672894" w:history="1">
        <w:r w:rsidR="00AB55C6">
          <w:rPr>
            <w:rStyle w:val="Hyperlink"/>
            <w:b/>
            <w:bCs/>
            <w:noProof/>
          </w:rPr>
          <w:t>Figure 12</w:t>
        </w:r>
        <w:r w:rsidR="00AB55C6" w:rsidRPr="00ED603D">
          <w:rPr>
            <w:rStyle w:val="Hyperlink"/>
            <w:noProof/>
          </w:rPr>
          <w:t>.</w:t>
        </w:r>
        <w:r w:rsidR="00AB55C6" w:rsidRPr="00ED603D">
          <w:rPr>
            <w:rStyle w:val="Hyperlink"/>
            <w:rFonts w:ascii="Times New Roman" w:hAnsi="Times New Roman"/>
            <w:noProof/>
          </w:rPr>
          <w:t xml:space="preserve"> ABR wave I suprathreshold amplitude (mean ± SEM) in response to 8 kHz stimulus at levels of 80 to 100 dB measured from G2 chinchillas. Wave I amplitudes measured from (A) pre-blast treatment (n=20), (B) post-blast treatment (n=24), and (C) blast control (n=22) groups were plotted. Due to some of the chinchillas being euthanized on Day 14 for a histology study, the sample size for Day 28 results were n=10 in pre-blast treatment, and n=12 in post-blast treatment and blast control groups.</w:t>
        </w:r>
        <w:r w:rsidR="00AB55C6">
          <w:rPr>
            <w:noProof/>
            <w:webHidden/>
          </w:rPr>
          <w:tab/>
        </w:r>
        <w:r w:rsidR="00AB55C6">
          <w:rPr>
            <w:noProof/>
            <w:webHidden/>
          </w:rPr>
          <w:fldChar w:fldCharType="begin"/>
        </w:r>
        <w:r w:rsidR="00AB55C6">
          <w:rPr>
            <w:noProof/>
            <w:webHidden/>
          </w:rPr>
          <w:instrText xml:space="preserve"> PAGEREF _Toc100672894 \h </w:instrText>
        </w:r>
        <w:r w:rsidR="00AB55C6">
          <w:rPr>
            <w:noProof/>
            <w:webHidden/>
          </w:rPr>
        </w:r>
        <w:r w:rsidR="00AB55C6">
          <w:rPr>
            <w:noProof/>
            <w:webHidden/>
          </w:rPr>
          <w:fldChar w:fldCharType="separate"/>
        </w:r>
        <w:r w:rsidR="006C04CF">
          <w:rPr>
            <w:noProof/>
            <w:webHidden/>
          </w:rPr>
          <w:t>24</w:t>
        </w:r>
        <w:r w:rsidR="00AB55C6">
          <w:rPr>
            <w:noProof/>
            <w:webHidden/>
          </w:rPr>
          <w:fldChar w:fldCharType="end"/>
        </w:r>
      </w:hyperlink>
    </w:p>
    <w:p w14:paraId="45B8E506" w14:textId="1E84502D" w:rsidR="00AB55C6" w:rsidRDefault="00BB60DF">
      <w:pPr>
        <w:pStyle w:val="TableofFigures"/>
        <w:tabs>
          <w:tab w:val="right" w:pos="8630"/>
        </w:tabs>
        <w:rPr>
          <w:rFonts w:eastAsiaTheme="minorEastAsia" w:cstheme="minorBidi"/>
          <w:noProof/>
          <w:lang w:bidi="ar-SA"/>
        </w:rPr>
      </w:pPr>
      <w:hyperlink w:anchor="_Toc100672895" w:history="1">
        <w:r w:rsidR="00AB55C6">
          <w:rPr>
            <w:rStyle w:val="Hyperlink"/>
            <w:b/>
            <w:bCs/>
            <w:noProof/>
          </w:rPr>
          <w:t>Figure 13</w:t>
        </w:r>
        <w:r w:rsidR="00AB55C6" w:rsidRPr="00ED603D">
          <w:rPr>
            <w:rStyle w:val="Hyperlink"/>
            <w:rFonts w:ascii="Times New Roman" w:hAnsi="Times New Roman"/>
            <w:noProof/>
          </w:rPr>
          <w:t xml:space="preserve">. DPOAE level shift (mean ± SEM) measured after 3 blasts on Days 1, 14, and 28 in (A) pre-blast treatment group (D14 n=21, D28 n=10); (B) post-blast treatment group (D14 n=20, D28 n=10); (C) blast control group (D14 n=24, D28 n=10). DPOAE level shifts from 3 chinchilla groups are plotted against time at 2 (D) and 10 (E) kHz. </w:t>
        </w:r>
        <w:r w:rsidR="009556C1" w:rsidRPr="00060D21">
          <w:rPr>
            <w:rFonts w:ascii="Times New Roman" w:hAnsi="Times New Roman"/>
          </w:rPr>
          <w:t>The statistically significant effect of drug treatment detected by an ANOVA test and detected by a Tukey’s post-hoc test</w:t>
        </w:r>
        <w:r w:rsidR="009556C1">
          <w:rPr>
            <w:rFonts w:ascii="Times New Roman" w:hAnsi="Times New Roman"/>
            <w:b/>
            <w:bCs/>
          </w:rPr>
          <w:t xml:space="preserve">. </w:t>
        </w:r>
        <w:r w:rsidR="009556C1" w:rsidRPr="009556C1">
          <w:rPr>
            <w:rFonts w:ascii="Times New Roman" w:hAnsi="Times New Roman"/>
          </w:rPr>
          <w:t>No significance was found at individual frequencies</w:t>
        </w:r>
        <w:r w:rsidR="009556C1" w:rsidRPr="00060D21">
          <w:rPr>
            <w:rFonts w:ascii="Times New Roman" w:hAnsi="Times New Roman"/>
          </w:rPr>
          <w:t xml:space="preserve"> (*** P &lt; 0.00; ** P &lt; 0.05).</w:t>
        </w:r>
        <w:r w:rsidR="00AB55C6">
          <w:rPr>
            <w:noProof/>
            <w:webHidden/>
          </w:rPr>
          <w:tab/>
        </w:r>
        <w:r w:rsidR="00AB55C6">
          <w:rPr>
            <w:noProof/>
            <w:webHidden/>
          </w:rPr>
          <w:fldChar w:fldCharType="begin"/>
        </w:r>
        <w:r w:rsidR="00AB55C6">
          <w:rPr>
            <w:noProof/>
            <w:webHidden/>
          </w:rPr>
          <w:instrText xml:space="preserve"> PAGEREF _Toc100672895 \h </w:instrText>
        </w:r>
        <w:r w:rsidR="00AB55C6">
          <w:rPr>
            <w:noProof/>
            <w:webHidden/>
          </w:rPr>
        </w:r>
        <w:r w:rsidR="00AB55C6">
          <w:rPr>
            <w:noProof/>
            <w:webHidden/>
          </w:rPr>
          <w:fldChar w:fldCharType="separate"/>
        </w:r>
        <w:r w:rsidR="006C04CF">
          <w:rPr>
            <w:noProof/>
            <w:webHidden/>
          </w:rPr>
          <w:t>26</w:t>
        </w:r>
        <w:r w:rsidR="00AB55C6">
          <w:rPr>
            <w:noProof/>
            <w:webHidden/>
          </w:rPr>
          <w:fldChar w:fldCharType="end"/>
        </w:r>
      </w:hyperlink>
    </w:p>
    <w:p w14:paraId="6136EB2C" w14:textId="2CC9813A" w:rsidR="00AB55C6" w:rsidRDefault="00BB60DF">
      <w:pPr>
        <w:pStyle w:val="TableofFigures"/>
        <w:tabs>
          <w:tab w:val="right" w:pos="8630"/>
        </w:tabs>
        <w:rPr>
          <w:rFonts w:eastAsiaTheme="minorEastAsia" w:cstheme="minorBidi"/>
          <w:noProof/>
          <w:lang w:bidi="ar-SA"/>
        </w:rPr>
      </w:pPr>
      <w:hyperlink w:anchor="_Toc100672896" w:history="1">
        <w:r w:rsidR="00AB55C6">
          <w:rPr>
            <w:rStyle w:val="Hyperlink"/>
            <w:b/>
            <w:bCs/>
            <w:noProof/>
          </w:rPr>
          <w:t>Figure 14</w:t>
        </w:r>
        <w:r w:rsidR="00AB55C6" w:rsidRPr="00ED603D">
          <w:rPr>
            <w:rStyle w:val="Hyperlink"/>
            <w:noProof/>
          </w:rPr>
          <w:t>. (A) Caspase-3-stained chinchilla brain sections harvested from the auditory cortex of the pre-blast treated group (n=2), post-blast treated group (n=2), and blast control group (n=2). Nuclear counterstain is DAPI. (B) Quantification of fluorescence intensities of caspase-3 in treatment groups. Scale bar=150 μm. No statistical significance found with an ANOVA test and a Tukey’s post-hoc test.</w:t>
        </w:r>
        <w:r w:rsidR="00AB55C6">
          <w:rPr>
            <w:noProof/>
            <w:webHidden/>
          </w:rPr>
          <w:tab/>
        </w:r>
        <w:r w:rsidR="00AB55C6">
          <w:rPr>
            <w:noProof/>
            <w:webHidden/>
          </w:rPr>
          <w:fldChar w:fldCharType="begin"/>
        </w:r>
        <w:r w:rsidR="00AB55C6">
          <w:rPr>
            <w:noProof/>
            <w:webHidden/>
          </w:rPr>
          <w:instrText xml:space="preserve"> PAGEREF _Toc100672896 \h </w:instrText>
        </w:r>
        <w:r w:rsidR="00AB55C6">
          <w:rPr>
            <w:noProof/>
            <w:webHidden/>
          </w:rPr>
        </w:r>
        <w:r w:rsidR="00AB55C6">
          <w:rPr>
            <w:noProof/>
            <w:webHidden/>
          </w:rPr>
          <w:fldChar w:fldCharType="separate"/>
        </w:r>
        <w:r w:rsidR="006C04CF">
          <w:rPr>
            <w:noProof/>
            <w:webHidden/>
          </w:rPr>
          <w:t>27</w:t>
        </w:r>
        <w:r w:rsidR="00AB55C6">
          <w:rPr>
            <w:noProof/>
            <w:webHidden/>
          </w:rPr>
          <w:fldChar w:fldCharType="end"/>
        </w:r>
      </w:hyperlink>
    </w:p>
    <w:p w14:paraId="12E8E894" w14:textId="4E4071DD" w:rsidR="00AB55C6" w:rsidRDefault="00BB60DF">
      <w:pPr>
        <w:pStyle w:val="TableofFigures"/>
        <w:tabs>
          <w:tab w:val="right" w:pos="8630"/>
        </w:tabs>
        <w:rPr>
          <w:rFonts w:eastAsiaTheme="minorEastAsia" w:cstheme="minorBidi"/>
          <w:noProof/>
          <w:lang w:bidi="ar-SA"/>
        </w:rPr>
      </w:pPr>
      <w:hyperlink w:anchor="_Toc100672897" w:history="1">
        <w:r w:rsidR="00AB55C6">
          <w:rPr>
            <w:rStyle w:val="Hyperlink"/>
            <w:b/>
            <w:bCs/>
            <w:noProof/>
          </w:rPr>
          <w:t>Figure 15</w:t>
        </w:r>
        <w:r w:rsidR="00AB55C6" w:rsidRPr="00ED603D">
          <w:rPr>
            <w:rStyle w:val="Hyperlink"/>
            <w:noProof/>
          </w:rPr>
          <w:t xml:space="preserve">. </w:t>
        </w:r>
        <w:r w:rsidR="00AB55C6" w:rsidRPr="00ED603D">
          <w:rPr>
            <w:rStyle w:val="Hyperlink"/>
            <w:rFonts w:ascii="Times New Roman" w:hAnsi="Times New Roman"/>
            <w:noProof/>
          </w:rPr>
          <w:t xml:space="preserve">(A) Caspase-3-stained chinchilla brain sections harvested from the inferior colliculus of the pre-blast treated group (n=2), post-blast treated group (n=2), and blast control group (n=2). Nuclear counterstain is DAPI. (B) Quantification of fluorescence intensities of caspase-3 in treatment groups. Scale bar=150 </w:t>
        </w:r>
        <w:r w:rsidR="00AB55C6" w:rsidRPr="00ED603D">
          <w:rPr>
            <w:rStyle w:val="Hyperlink"/>
            <w:rFonts w:ascii="Times New Roman" w:hAnsi="Times New Roman"/>
            <w:noProof/>
            <w:lang w:val="el-GR"/>
          </w:rPr>
          <w:t>μ</w:t>
        </w:r>
        <w:r w:rsidR="00AB55C6" w:rsidRPr="00ED603D">
          <w:rPr>
            <w:rStyle w:val="Hyperlink"/>
            <w:rFonts w:ascii="Times New Roman" w:hAnsi="Times New Roman"/>
            <w:noProof/>
          </w:rPr>
          <w:t>m.</w:t>
        </w:r>
        <w:r w:rsidR="00AB55C6" w:rsidRPr="00ED603D">
          <w:rPr>
            <w:rStyle w:val="Hyperlink"/>
            <w:noProof/>
          </w:rPr>
          <w:t xml:space="preserve"> </w:t>
        </w:r>
        <w:r w:rsidR="00AB55C6" w:rsidRPr="00ED603D">
          <w:rPr>
            <w:rStyle w:val="Hyperlink"/>
            <w:rFonts w:ascii="Times New Roman" w:hAnsi="Times New Roman"/>
            <w:noProof/>
          </w:rPr>
          <w:t>No statistical significance found with an ANOVA test and a Tukey’s post-hoc test.</w:t>
        </w:r>
        <w:r w:rsidR="00AB55C6">
          <w:rPr>
            <w:noProof/>
            <w:webHidden/>
          </w:rPr>
          <w:tab/>
        </w:r>
        <w:r w:rsidR="00AB55C6">
          <w:rPr>
            <w:noProof/>
            <w:webHidden/>
          </w:rPr>
          <w:fldChar w:fldCharType="begin"/>
        </w:r>
        <w:r w:rsidR="00AB55C6">
          <w:rPr>
            <w:noProof/>
            <w:webHidden/>
          </w:rPr>
          <w:instrText xml:space="preserve"> PAGEREF _Toc100672897 \h </w:instrText>
        </w:r>
        <w:r w:rsidR="00AB55C6">
          <w:rPr>
            <w:noProof/>
            <w:webHidden/>
          </w:rPr>
        </w:r>
        <w:r w:rsidR="00AB55C6">
          <w:rPr>
            <w:noProof/>
            <w:webHidden/>
          </w:rPr>
          <w:fldChar w:fldCharType="separate"/>
        </w:r>
        <w:r w:rsidR="006C04CF">
          <w:rPr>
            <w:noProof/>
            <w:webHidden/>
          </w:rPr>
          <w:t>27</w:t>
        </w:r>
        <w:r w:rsidR="00AB55C6">
          <w:rPr>
            <w:noProof/>
            <w:webHidden/>
          </w:rPr>
          <w:fldChar w:fldCharType="end"/>
        </w:r>
      </w:hyperlink>
    </w:p>
    <w:p w14:paraId="0C2F3755" w14:textId="22803871" w:rsidR="00AB55C6" w:rsidRDefault="00BB60DF">
      <w:pPr>
        <w:pStyle w:val="TableofFigures"/>
        <w:tabs>
          <w:tab w:val="right" w:pos="8630"/>
        </w:tabs>
        <w:rPr>
          <w:rFonts w:eastAsiaTheme="minorEastAsia" w:cstheme="minorBidi"/>
          <w:noProof/>
          <w:lang w:bidi="ar-SA"/>
        </w:rPr>
      </w:pPr>
      <w:hyperlink w:anchor="_Toc100672898" w:history="1">
        <w:r w:rsidR="00AB55C6">
          <w:rPr>
            <w:rStyle w:val="Hyperlink"/>
            <w:b/>
            <w:bCs/>
            <w:noProof/>
          </w:rPr>
          <w:t>Figure 16</w:t>
        </w:r>
        <w:r w:rsidR="00AB55C6" w:rsidRPr="00ED603D">
          <w:rPr>
            <w:rStyle w:val="Hyperlink"/>
            <w:noProof/>
          </w:rPr>
          <w:t xml:space="preserve">. </w:t>
        </w:r>
        <w:r w:rsidR="00AB55C6" w:rsidRPr="00ED603D">
          <w:rPr>
            <w:rStyle w:val="Hyperlink"/>
            <w:rFonts w:ascii="Times New Roman" w:hAnsi="Times New Roman"/>
            <w:noProof/>
          </w:rPr>
          <w:t>Negative control with omission of primary antibody in (A) auditory cortex section and (B) inferior colliculus section of chinchilla brain.</w:t>
        </w:r>
        <w:r w:rsidR="00AB55C6">
          <w:rPr>
            <w:noProof/>
            <w:webHidden/>
          </w:rPr>
          <w:tab/>
        </w:r>
        <w:r w:rsidR="00AB55C6">
          <w:rPr>
            <w:noProof/>
            <w:webHidden/>
          </w:rPr>
          <w:fldChar w:fldCharType="begin"/>
        </w:r>
        <w:r w:rsidR="00AB55C6">
          <w:rPr>
            <w:noProof/>
            <w:webHidden/>
          </w:rPr>
          <w:instrText xml:space="preserve"> PAGEREF _Toc100672898 \h </w:instrText>
        </w:r>
        <w:r w:rsidR="00AB55C6">
          <w:rPr>
            <w:noProof/>
            <w:webHidden/>
          </w:rPr>
        </w:r>
        <w:r w:rsidR="00AB55C6">
          <w:rPr>
            <w:noProof/>
            <w:webHidden/>
          </w:rPr>
          <w:fldChar w:fldCharType="separate"/>
        </w:r>
        <w:r w:rsidR="006C04CF">
          <w:rPr>
            <w:noProof/>
            <w:webHidden/>
          </w:rPr>
          <w:t>28</w:t>
        </w:r>
        <w:r w:rsidR="00AB55C6">
          <w:rPr>
            <w:noProof/>
            <w:webHidden/>
          </w:rPr>
          <w:fldChar w:fldCharType="end"/>
        </w:r>
      </w:hyperlink>
    </w:p>
    <w:p w14:paraId="0A6A68E3" w14:textId="67C0477E" w:rsidR="00AB55C6" w:rsidRDefault="00BB60DF">
      <w:pPr>
        <w:pStyle w:val="TableofFigures"/>
        <w:tabs>
          <w:tab w:val="right" w:pos="8630"/>
        </w:tabs>
        <w:rPr>
          <w:rFonts w:eastAsiaTheme="minorEastAsia" w:cstheme="minorBidi"/>
          <w:noProof/>
          <w:lang w:bidi="ar-SA"/>
        </w:rPr>
      </w:pPr>
      <w:hyperlink w:anchor="_Toc100672899" w:history="1">
        <w:r w:rsidR="00AB55C6">
          <w:rPr>
            <w:rStyle w:val="Hyperlink"/>
            <w:b/>
            <w:bCs/>
            <w:noProof/>
          </w:rPr>
          <w:t>Figure 17</w:t>
        </w:r>
        <w:r w:rsidR="00AB55C6" w:rsidRPr="00ED603D">
          <w:rPr>
            <w:rStyle w:val="Hyperlink"/>
            <w:noProof/>
          </w:rPr>
          <w:t xml:space="preserve">. </w:t>
        </w:r>
        <w:r w:rsidR="00AB55C6" w:rsidRPr="00ED603D">
          <w:rPr>
            <w:rStyle w:val="Hyperlink"/>
            <w:rFonts w:ascii="Times New Roman" w:hAnsi="Times New Roman"/>
            <w:noProof/>
          </w:rPr>
          <w:t>ABR threshold shifts (mean ± SEM) measured on Days 1, 4, 7, 14, and 28 after 6 low-level blasts from: (A) pre-blast treatment group (D14 n=22, D28 n=14); (B) post-blast treatment group (D14 n=27, D28 n=15); (C) blast control group (D14 n=17, D28 n=7).</w:t>
        </w:r>
        <w:r w:rsidR="00AB55C6">
          <w:rPr>
            <w:noProof/>
            <w:webHidden/>
          </w:rPr>
          <w:tab/>
        </w:r>
        <w:r w:rsidR="00AB55C6">
          <w:rPr>
            <w:noProof/>
            <w:webHidden/>
          </w:rPr>
          <w:fldChar w:fldCharType="begin"/>
        </w:r>
        <w:r w:rsidR="00AB55C6">
          <w:rPr>
            <w:noProof/>
            <w:webHidden/>
          </w:rPr>
          <w:instrText xml:space="preserve"> PAGEREF _Toc100672899 \h </w:instrText>
        </w:r>
        <w:r w:rsidR="00AB55C6">
          <w:rPr>
            <w:noProof/>
            <w:webHidden/>
          </w:rPr>
        </w:r>
        <w:r w:rsidR="00AB55C6">
          <w:rPr>
            <w:noProof/>
            <w:webHidden/>
          </w:rPr>
          <w:fldChar w:fldCharType="separate"/>
        </w:r>
        <w:r w:rsidR="006C04CF">
          <w:rPr>
            <w:noProof/>
            <w:webHidden/>
          </w:rPr>
          <w:t>32</w:t>
        </w:r>
        <w:r w:rsidR="00AB55C6">
          <w:rPr>
            <w:noProof/>
            <w:webHidden/>
          </w:rPr>
          <w:fldChar w:fldCharType="end"/>
        </w:r>
      </w:hyperlink>
    </w:p>
    <w:p w14:paraId="2F467800" w14:textId="0F7F5ED2" w:rsidR="00AB55C6" w:rsidRDefault="00BB60DF">
      <w:pPr>
        <w:pStyle w:val="TableofFigures"/>
        <w:tabs>
          <w:tab w:val="right" w:pos="8630"/>
        </w:tabs>
        <w:rPr>
          <w:rFonts w:eastAsiaTheme="minorEastAsia" w:cstheme="minorBidi"/>
          <w:noProof/>
          <w:lang w:bidi="ar-SA"/>
        </w:rPr>
      </w:pPr>
      <w:hyperlink w:anchor="_Toc100672900" w:history="1">
        <w:r w:rsidR="00AB55C6">
          <w:rPr>
            <w:rStyle w:val="Hyperlink"/>
            <w:b/>
            <w:bCs/>
            <w:noProof/>
          </w:rPr>
          <w:t>Figure 18</w:t>
        </w:r>
        <w:r w:rsidR="00AB55C6" w:rsidRPr="00ED603D">
          <w:rPr>
            <w:rStyle w:val="Hyperlink"/>
            <w:noProof/>
          </w:rPr>
          <w:t xml:space="preserve">. </w:t>
        </w:r>
        <w:r w:rsidR="00AB55C6" w:rsidRPr="00ED603D">
          <w:rPr>
            <w:rStyle w:val="Hyperlink"/>
            <w:rFonts w:ascii="Times New Roman" w:hAnsi="Times New Roman"/>
            <w:noProof/>
          </w:rPr>
          <w:t>DPOAE level shift (mean ± SEM) measured after 3 blasts on Days 1, 14, and 28 after 6 low-level blasts in (A) pre-blast treatment group (D14 n=30, D28 n=24); (B) post-blast treatment group (D14 n=28, D28 n=22); (C) blast control group (D14 n=18, D28 n=8).</w:t>
        </w:r>
        <w:r w:rsidR="00AB55C6">
          <w:rPr>
            <w:noProof/>
            <w:webHidden/>
          </w:rPr>
          <w:tab/>
        </w:r>
        <w:r w:rsidR="00AB55C6">
          <w:rPr>
            <w:noProof/>
            <w:webHidden/>
          </w:rPr>
          <w:fldChar w:fldCharType="begin"/>
        </w:r>
        <w:r w:rsidR="00AB55C6">
          <w:rPr>
            <w:noProof/>
            <w:webHidden/>
          </w:rPr>
          <w:instrText xml:space="preserve"> PAGEREF _Toc100672900 \h </w:instrText>
        </w:r>
        <w:r w:rsidR="00AB55C6">
          <w:rPr>
            <w:noProof/>
            <w:webHidden/>
          </w:rPr>
        </w:r>
        <w:r w:rsidR="00AB55C6">
          <w:rPr>
            <w:noProof/>
            <w:webHidden/>
          </w:rPr>
          <w:fldChar w:fldCharType="separate"/>
        </w:r>
        <w:r w:rsidR="006C04CF">
          <w:rPr>
            <w:noProof/>
            <w:webHidden/>
          </w:rPr>
          <w:t>34</w:t>
        </w:r>
        <w:r w:rsidR="00AB55C6">
          <w:rPr>
            <w:noProof/>
            <w:webHidden/>
          </w:rPr>
          <w:fldChar w:fldCharType="end"/>
        </w:r>
      </w:hyperlink>
    </w:p>
    <w:p w14:paraId="47BCAC6C" w14:textId="7D97D9F4" w:rsidR="00CB44F1" w:rsidRPr="00CB44F1" w:rsidRDefault="00CB44F1" w:rsidP="00CB44F1">
      <w:r>
        <w:fldChar w:fldCharType="end"/>
      </w:r>
    </w:p>
    <w:p w14:paraId="0DA7C470" w14:textId="77777777" w:rsidR="00E02C61" w:rsidRDefault="00E02C61">
      <w:pPr>
        <w:spacing w:line="240" w:lineRule="auto"/>
        <w:rPr>
          <w:rFonts w:asciiTheme="majorHAnsi" w:hAnsiTheme="majorHAnsi"/>
          <w:b/>
          <w:bCs/>
          <w:sz w:val="32"/>
          <w:szCs w:val="32"/>
        </w:rPr>
      </w:pPr>
      <w:bookmarkStart w:id="9" w:name="_Toc37617761"/>
      <w:bookmarkStart w:id="10" w:name="_Toc37617818"/>
      <w:bookmarkStart w:id="11" w:name="_Toc39323133"/>
      <w:r>
        <w:br w:type="page"/>
      </w:r>
    </w:p>
    <w:p w14:paraId="306EBEB3" w14:textId="5B6A0752" w:rsidR="00DA1971" w:rsidRPr="00D5208E" w:rsidRDefault="00DA1971" w:rsidP="003C5E74">
      <w:pPr>
        <w:pStyle w:val="Heading1"/>
      </w:pPr>
      <w:bookmarkStart w:id="12" w:name="_Toc100593896"/>
      <w:r w:rsidRPr="00D5208E">
        <w:lastRenderedPageBreak/>
        <w:t>Abstract</w:t>
      </w:r>
      <w:bookmarkEnd w:id="9"/>
      <w:bookmarkEnd w:id="10"/>
      <w:bookmarkEnd w:id="11"/>
      <w:bookmarkEnd w:id="12"/>
    </w:p>
    <w:p w14:paraId="297C4284" w14:textId="5527DC96" w:rsidR="00635651" w:rsidRDefault="00635651" w:rsidP="00D20D0F">
      <w:pPr>
        <w:jc w:val="both"/>
      </w:pPr>
      <w:r>
        <w:tab/>
      </w:r>
      <w:r w:rsidR="00CD7B8A">
        <w:t>Even with the use of hearing protection devices (HPDs), h</w:t>
      </w:r>
      <w:r w:rsidR="00710940">
        <w:t xml:space="preserve">earing damage caused by </w:t>
      </w:r>
      <w:r w:rsidR="00E221AA">
        <w:t>blast exposure</w:t>
      </w:r>
      <w:r w:rsidR="00710940">
        <w:t xml:space="preserve"> dominates service-related disabilities faced by </w:t>
      </w:r>
      <w:r w:rsidR="00E95144">
        <w:t xml:space="preserve">active </w:t>
      </w:r>
      <w:r w:rsidR="003756E7">
        <w:t>s</w:t>
      </w:r>
      <w:r w:rsidR="00710940">
        <w:t>ervice members</w:t>
      </w:r>
      <w:r w:rsidR="000070BC">
        <w:t xml:space="preserve"> and Veterans</w:t>
      </w:r>
      <w:r w:rsidR="00710940">
        <w:t xml:space="preserve">. </w:t>
      </w:r>
      <w:r w:rsidR="00E221AA">
        <w:t>Epidemiology studies have revealed that this hearing damage is associated with traumatic brain injury (TBI). There is a need to further investigate the mechanisms of the formation and prevention of auditory hearing damage. Liraglutide, a GLP-1</w:t>
      </w:r>
      <w:r w:rsidR="00F172B2">
        <w:t>R</w:t>
      </w:r>
      <w:r w:rsidR="00E221AA">
        <w:t xml:space="preserve"> agonist, has been found to be a potential treatment for TBI-induced memory deficits. O</w:t>
      </w:r>
      <w:r w:rsidR="00A34E8D">
        <w:t>u</w:t>
      </w:r>
      <w:r w:rsidR="00E221AA">
        <w:t>r previous studies have focused on the therapeutic effect of liraglutide in the prevention and recovery from repeated low-intensity blast exposure. This thesis focuses on the therapeutic function of liraglutide after exposure to higher-level blasts associated with TBI using the chinchilla animal model with HPDs.</w:t>
      </w:r>
    </w:p>
    <w:p w14:paraId="5BA58892" w14:textId="50E7511C" w:rsidR="00E34636" w:rsidRDefault="00E34636" w:rsidP="00D20D0F">
      <w:pPr>
        <w:jc w:val="both"/>
      </w:pPr>
      <w:r>
        <w:tab/>
      </w:r>
      <w:r w:rsidR="007F4F0A">
        <w:t>In this study, c</w:t>
      </w:r>
      <w:r>
        <w:t>hinchilla</w:t>
      </w:r>
      <w:r w:rsidR="00405115">
        <w:t>s</w:t>
      </w:r>
      <w:r>
        <w:t xml:space="preserve"> were separated into </w:t>
      </w:r>
      <w:r w:rsidR="00E97C49">
        <w:t>3</w:t>
      </w:r>
      <w:r>
        <w:t xml:space="preserve"> groups: pre-blast treatment, post-blast treatment, and blast control. </w:t>
      </w:r>
      <w:r w:rsidR="00405115">
        <w:t>All groups were exposed to 3 blasts at the blast overpressure (BOP) level</w:t>
      </w:r>
      <w:r w:rsidR="00A34E8D">
        <w:t xml:space="preserve"> equivalent to mild-TBI (15-20 psi or 103-138 kPa)</w:t>
      </w:r>
      <w:r w:rsidR="00393CCE">
        <w:t xml:space="preserve"> on Day 1 with their ears protected with HPDs (e.g., earplugs).</w:t>
      </w:r>
      <w:r w:rsidR="00287541">
        <w:t xml:space="preserve"> Chinchillas were observed for either 14 or 28 days after blast. To determine the state of the auditory system, hearing function tests</w:t>
      </w:r>
      <w:r w:rsidR="004F06FD">
        <w:t xml:space="preserve"> including auditory brainstem response (ABR)</w:t>
      </w:r>
      <w:r w:rsidR="00B74954">
        <w:t xml:space="preserve"> and </w:t>
      </w:r>
      <w:r w:rsidR="004F06FD">
        <w:t>distortion product otoacoustic emission (DPOAE)</w:t>
      </w:r>
      <w:r w:rsidR="00B74954">
        <w:t xml:space="preserve"> </w:t>
      </w:r>
      <w:r w:rsidR="00287541">
        <w:t>were conducted prior to blast exposure, after blast exposure, and on Days 4, 7, 14, and 28.</w:t>
      </w:r>
      <w:r w:rsidR="00581D73">
        <w:t xml:space="preserve"> Upon the completion of the experiment, the cochlea and brain tissues were collected for </w:t>
      </w:r>
      <w:r w:rsidR="00661A42">
        <w:t>immunofluorescence</w:t>
      </w:r>
      <w:r w:rsidR="00581D73">
        <w:t xml:space="preserve"> studies. </w:t>
      </w:r>
    </w:p>
    <w:p w14:paraId="4494CDC5" w14:textId="668D03B7" w:rsidR="00D91F47" w:rsidRDefault="00412903" w:rsidP="00A8046D">
      <w:pPr>
        <w:jc w:val="both"/>
      </w:pPr>
      <w:r>
        <w:t xml:space="preserve"> </w:t>
      </w:r>
      <w:r w:rsidR="00661A42">
        <w:tab/>
        <w:t>The measurements collected from AB</w:t>
      </w:r>
      <w:r w:rsidR="006E0D7A">
        <w:t>R and DPOAE</w:t>
      </w:r>
      <w:r w:rsidR="00661A42">
        <w:t xml:space="preserve"> recordings as well as immunofluorescence results indicated that liraglutide </w:t>
      </w:r>
      <w:r w:rsidR="00D76167">
        <w:t xml:space="preserve">was able to significantly prevent acute blast-induced hearing damage and </w:t>
      </w:r>
      <w:r w:rsidR="006E0D7A">
        <w:t xml:space="preserve">potentially </w:t>
      </w:r>
      <w:r w:rsidR="00D76167">
        <w:t>aid in recovery post-blast exposure.</w:t>
      </w:r>
    </w:p>
    <w:p w14:paraId="13C2D825" w14:textId="4AD46EC7" w:rsidR="00D91F47" w:rsidRDefault="00D91F47" w:rsidP="00A8046D">
      <w:pPr>
        <w:jc w:val="both"/>
      </w:pPr>
      <w:r>
        <w:lastRenderedPageBreak/>
        <w:tab/>
        <w:t xml:space="preserve">The work presented in this thesis </w:t>
      </w:r>
      <w:r w:rsidR="0079707D">
        <w:t xml:space="preserve">improves our understanding of the effect of </w:t>
      </w:r>
      <w:r w:rsidR="009A2AB1">
        <w:t xml:space="preserve">higher-level </w:t>
      </w:r>
      <w:r w:rsidR="0079707D">
        <w:t>blast exposure on the auditory system</w:t>
      </w:r>
      <w:r w:rsidR="009A2AB1">
        <w:t xml:space="preserve"> and the therapeutic effect of liraglutide</w:t>
      </w:r>
      <w:r w:rsidR="00127FFB">
        <w:t xml:space="preserve">. Future work includes </w:t>
      </w:r>
      <w:r w:rsidR="004E1D95">
        <w:t>improving statistical analys</w:t>
      </w:r>
      <w:r w:rsidR="00E801E9">
        <w:t>e</w:t>
      </w:r>
      <w:r w:rsidR="004E1D95">
        <w:t>s and investigation of the mechanisms by which liraglutide works in auditory injury prevention and restoration.</w:t>
      </w:r>
    </w:p>
    <w:p w14:paraId="0ECEE117" w14:textId="77777777" w:rsidR="00D91F47" w:rsidRDefault="00D91F47" w:rsidP="00A8046D">
      <w:pPr>
        <w:jc w:val="both"/>
      </w:pPr>
    </w:p>
    <w:p w14:paraId="2433C1E0" w14:textId="6154D727" w:rsidR="00D91F47" w:rsidRDefault="00D91F47" w:rsidP="00A8046D">
      <w:pPr>
        <w:jc w:val="both"/>
        <w:sectPr w:rsidR="00D91F47" w:rsidSect="00753220">
          <w:footerReference w:type="default" r:id="rId11"/>
          <w:pgSz w:w="12240" w:h="15840" w:code="1"/>
          <w:pgMar w:top="1440" w:right="1440" w:bottom="1440" w:left="2160" w:header="720" w:footer="720" w:gutter="0"/>
          <w:pgNumType w:fmt="lowerRoman" w:start="4"/>
          <w:cols w:space="720"/>
          <w:docGrid w:linePitch="360"/>
        </w:sectPr>
      </w:pPr>
    </w:p>
    <w:p w14:paraId="306EBEE0" w14:textId="69CF0E31" w:rsidR="006C213B" w:rsidRPr="00D5208E" w:rsidRDefault="007D75D8" w:rsidP="003C5E74">
      <w:pPr>
        <w:pStyle w:val="Heading1"/>
      </w:pPr>
      <w:bookmarkStart w:id="13" w:name="_Toc37617762"/>
      <w:bookmarkStart w:id="14" w:name="_Toc37617819"/>
      <w:bookmarkStart w:id="15" w:name="_Toc39323134"/>
      <w:bookmarkStart w:id="16" w:name="_Toc100593897"/>
      <w:r>
        <w:lastRenderedPageBreak/>
        <w:t xml:space="preserve">Chapter </w:t>
      </w:r>
      <w:r w:rsidR="00CA57E8" w:rsidRPr="00D5208E">
        <w:t xml:space="preserve">1. </w:t>
      </w:r>
      <w:r w:rsidR="006C213B" w:rsidRPr="00D5208E">
        <w:t>Introduction</w:t>
      </w:r>
      <w:bookmarkEnd w:id="13"/>
      <w:bookmarkEnd w:id="14"/>
      <w:bookmarkEnd w:id="15"/>
      <w:bookmarkEnd w:id="16"/>
    </w:p>
    <w:p w14:paraId="22C5AF8B" w14:textId="13C6BAD8" w:rsidR="00F70841" w:rsidRPr="00D5208E" w:rsidRDefault="00457CD3" w:rsidP="00E03AD3">
      <w:pPr>
        <w:pStyle w:val="Heading2"/>
      </w:pPr>
      <w:bookmarkStart w:id="17" w:name="_Toc37617763"/>
      <w:bookmarkStart w:id="18" w:name="_Toc37617820"/>
      <w:bookmarkStart w:id="19" w:name="_Toc39323135"/>
      <w:bookmarkStart w:id="20" w:name="_Toc100593898"/>
      <w:r>
        <w:t xml:space="preserve">1.1 </w:t>
      </w:r>
      <w:r w:rsidR="006C213B" w:rsidRPr="00D5208E">
        <w:t>Motivation</w:t>
      </w:r>
      <w:bookmarkEnd w:id="17"/>
      <w:bookmarkEnd w:id="18"/>
      <w:bookmarkEnd w:id="19"/>
      <w:bookmarkEnd w:id="20"/>
    </w:p>
    <w:p w14:paraId="01100782" w14:textId="555E94C7" w:rsidR="00EB6325" w:rsidRPr="002D796F" w:rsidRDefault="00EB6325" w:rsidP="00BD32F1">
      <w:pPr>
        <w:ind w:firstLine="720"/>
        <w:jc w:val="both"/>
        <w:rPr>
          <w:rFonts w:ascii="Times New Roman" w:hAnsi="Times New Roman"/>
        </w:rPr>
      </w:pPr>
      <w:r w:rsidRPr="002D796F">
        <w:rPr>
          <w:rFonts w:ascii="Times New Roman" w:hAnsi="Times New Roman"/>
        </w:rPr>
        <w:t xml:space="preserve">Hearing loss and tinnitus are the two leading service-connected disabilities among </w:t>
      </w:r>
      <w:r w:rsidR="00707337">
        <w:rPr>
          <w:rFonts w:ascii="Times New Roman" w:hAnsi="Times New Roman"/>
        </w:rPr>
        <w:t>active servic</w:t>
      </w:r>
      <w:r w:rsidR="003B1234">
        <w:rPr>
          <w:rFonts w:ascii="Times New Roman" w:hAnsi="Times New Roman"/>
        </w:rPr>
        <w:t>e</w:t>
      </w:r>
      <w:r w:rsidR="00707337">
        <w:rPr>
          <w:rFonts w:ascii="Times New Roman" w:hAnsi="Times New Roman"/>
        </w:rPr>
        <w:t xml:space="preserve"> members and </w:t>
      </w:r>
      <w:r w:rsidRPr="002D796F">
        <w:rPr>
          <w:rFonts w:ascii="Times New Roman" w:hAnsi="Times New Roman"/>
        </w:rPr>
        <w:t xml:space="preserve">Veterans. Both sensorineural hearing loss, which is caused by damage to the inner ear and auditory nerve, and auditory processing disorder, which is characterized by difficultly in understanding speech, are associated with blast exposure. Hearing loss affects the quality of life of over 1.3 million Veterans as of fiscal year 2020 </w:t>
      </w:r>
      <w:r w:rsidR="00CF04F5">
        <w:rPr>
          <w:rFonts w:ascii="Times New Roman" w:hAnsi="Times New Roman"/>
        </w:rPr>
        <w:fldChar w:fldCharType="begin" w:fldLock="1"/>
      </w:r>
      <w:r w:rsidR="004F7ABD">
        <w:rPr>
          <w:rFonts w:ascii="Times New Roman" w:hAnsi="Times New Roman"/>
        </w:rPr>
        <w:instrText>ADDIN CSL_CITATION {"citationItems":[{"id":"ITEM-1","itemData":{"container-title":"U.S. Department of Veterans Affairs","id":"ITEM-1","issued":{"date-parts":[["2021"]]},"title":"VA Research on Hearing Loss","type":"webpage"},"uris":["http://www.mendeley.com/documents/?uuid=2799ac83-874a-43a1-8d08-c1497fc24f32"]}],"mendeley":{"formattedCitation":"(“VA Research on Hearing Loss,” 2021)","plainTextFormattedCitation":"(“VA Research on Hearing Loss,” 2021)","previouslyFormattedCitation":"(“VA Research on Hearing Loss,” 2021)"},"properties":{"noteIndex":0},"schema":"https://github.com/citation-style-language/schema/raw/master/csl-citation.json"}</w:instrText>
      </w:r>
      <w:r w:rsidR="00CF04F5">
        <w:rPr>
          <w:rFonts w:ascii="Times New Roman" w:hAnsi="Times New Roman"/>
        </w:rPr>
        <w:fldChar w:fldCharType="separate"/>
      </w:r>
      <w:r w:rsidR="00CF04F5" w:rsidRPr="00CF04F5">
        <w:rPr>
          <w:rFonts w:ascii="Times New Roman" w:hAnsi="Times New Roman"/>
          <w:noProof/>
        </w:rPr>
        <w:t>(“VA Research on Hearing Loss,” 2021)</w:t>
      </w:r>
      <w:r w:rsidR="00CF04F5">
        <w:rPr>
          <w:rFonts w:ascii="Times New Roman" w:hAnsi="Times New Roman"/>
        </w:rPr>
        <w:fldChar w:fldCharType="end"/>
      </w:r>
      <w:r w:rsidRPr="002D796F">
        <w:rPr>
          <w:rFonts w:ascii="Times New Roman" w:hAnsi="Times New Roman"/>
        </w:rPr>
        <w:t xml:space="preserve">. Additionally, hearing loss and tinnitus are the two most prevalent service-connected disabilities of all compensation recipients, posing a large economic stress on the Veterans Health Administration </w:t>
      </w:r>
      <w:r w:rsidR="004F7ABD">
        <w:rPr>
          <w:rFonts w:ascii="Times New Roman" w:hAnsi="Times New Roman"/>
        </w:rPr>
        <w:fldChar w:fldCharType="begin" w:fldLock="1"/>
      </w:r>
      <w:r w:rsidR="00B02EDD">
        <w:rPr>
          <w:rFonts w:ascii="Times New Roman" w:hAnsi="Times New Roman"/>
        </w:rPr>
        <w:instrText>ADDIN CSL_CITATION {"citationItems":[{"id":"ITEM-1","itemData":{"container-title":"Veterans Benefits Administration Reports - Compensation","id":"ITEM-1","issued":{"date-parts":[["2020"]]},"title":"Service-Connected Disability or Death Benefits","type":"article-journal"},"uris":["http://www.mendeley.com/documents/?uuid=410982a2-ed31-42ff-890b-032522695c6e"]}],"mendeley":{"formattedCitation":"(“Service-Connected Disability or Death Benefits,” 2020)","plainTextFormattedCitation":"(“Service-Connected Disability or Death Benefits,” 2020)","previouslyFormattedCitation":"(“Service-Connected Disability or Death Benefits,” 2020)"},"properties":{"noteIndex":0},"schema":"https://github.com/citation-style-language/schema/raw/master/csl-citation.json"}</w:instrText>
      </w:r>
      <w:r w:rsidR="004F7ABD">
        <w:rPr>
          <w:rFonts w:ascii="Times New Roman" w:hAnsi="Times New Roman"/>
        </w:rPr>
        <w:fldChar w:fldCharType="separate"/>
      </w:r>
      <w:r w:rsidR="004F7ABD" w:rsidRPr="004F7ABD">
        <w:rPr>
          <w:rFonts w:ascii="Times New Roman" w:hAnsi="Times New Roman"/>
          <w:noProof/>
        </w:rPr>
        <w:t>(“Service-Connected Disability or Death Benefits,” 2020)</w:t>
      </w:r>
      <w:r w:rsidR="004F7ABD">
        <w:rPr>
          <w:rFonts w:ascii="Times New Roman" w:hAnsi="Times New Roman"/>
        </w:rPr>
        <w:fldChar w:fldCharType="end"/>
      </w:r>
      <w:r w:rsidRPr="002D796F">
        <w:rPr>
          <w:rFonts w:ascii="Times New Roman" w:hAnsi="Times New Roman"/>
        </w:rPr>
        <w:t>.</w:t>
      </w:r>
    </w:p>
    <w:p w14:paraId="5EFCC397" w14:textId="77803648" w:rsidR="00EB6325" w:rsidRPr="004C2B8F" w:rsidRDefault="00EB6325" w:rsidP="00BD32F1">
      <w:pPr>
        <w:ind w:firstLine="720"/>
        <w:jc w:val="both"/>
        <w:rPr>
          <w:rFonts w:ascii="Times New Roman" w:hAnsi="Times New Roman"/>
        </w:rPr>
      </w:pPr>
      <w:r>
        <w:rPr>
          <w:rFonts w:ascii="Times New Roman" w:hAnsi="Times New Roman"/>
        </w:rPr>
        <w:t xml:space="preserve">The hearing loss and auditory damage experienced by </w:t>
      </w:r>
      <w:r w:rsidR="006A137A">
        <w:rPr>
          <w:rFonts w:ascii="Times New Roman" w:hAnsi="Times New Roman"/>
        </w:rPr>
        <w:t>s</w:t>
      </w:r>
      <w:r>
        <w:rPr>
          <w:rFonts w:ascii="Times New Roman" w:hAnsi="Times New Roman"/>
        </w:rPr>
        <w:t>ervice members stems from exposure to blast overpressure</w:t>
      </w:r>
      <w:r w:rsidR="003B1234">
        <w:rPr>
          <w:rFonts w:ascii="Times New Roman" w:hAnsi="Times New Roman"/>
        </w:rPr>
        <w:t>s</w:t>
      </w:r>
      <w:r>
        <w:rPr>
          <w:rFonts w:ascii="Times New Roman" w:hAnsi="Times New Roman"/>
        </w:rPr>
        <w:t xml:space="preserve"> (BOP</w:t>
      </w:r>
      <w:r w:rsidR="003B1234">
        <w:rPr>
          <w:rFonts w:ascii="Times New Roman" w:hAnsi="Times New Roman"/>
        </w:rPr>
        <w:t>s</w:t>
      </w:r>
      <w:r>
        <w:rPr>
          <w:rFonts w:ascii="Times New Roman" w:hAnsi="Times New Roman"/>
        </w:rPr>
        <w:t xml:space="preserve">), most commonly causing inner or middle ear injury and tympanic membrane (TM) rupture. BOPs are high intensity disturbances in the ambient air pressure </w:t>
      </w:r>
      <w:r w:rsidR="00B02EDD">
        <w:rPr>
          <w:rFonts w:ascii="Times New Roman" w:hAnsi="Times New Roman"/>
        </w:rPr>
        <w:fldChar w:fldCharType="begin" w:fldLock="1"/>
      </w:r>
      <w:r w:rsidR="006F4C5E">
        <w:rPr>
          <w:rFonts w:ascii="Times New Roman" w:hAnsi="Times New Roman"/>
        </w:rPr>
        <w:instrText>ADDIN CSL_CITATION {"citationItems":[{"id":"ITEM-1","itemData":{"abstract":"OCR","author":[{"dropping-particle":"","family":"Stuhmiller","given":"James H","non-dropping-particle":"","parse-names":false,"suffix":""},{"dropping-particle":"","family":"Phillips","given":"Yancy Y","non-dropping-particle":"","parse-names":false,"suffix":""},{"dropping-particle":"","family":"Richmond","given":"Donald R","non-dropping-particle":"","parse-names":false,"suffix":""}],"id":"ITEM-1","issued":{"date-parts":[["1991"]]},"title":"Chapter THE PHYSICS AND MECHANISMS OF PRIMARY BLAST INJURY","type":"article-journal"},"uris":["http://www.mendeley.com/documents/?uuid=d9bb0f07-4ba4-461e-8f2c-8a3594c7e8a7"]}],"mendeley":{"formattedCitation":"(Stuhmiller, Phillips, &amp; Richmond, 1991)","plainTextFormattedCitation":"(Stuhmiller, Phillips, &amp; Richmond, 1991)","previouslyFormattedCitation":"(Stuhmiller, Phillips, &amp; Richmond, 1991)"},"properties":{"noteIndex":0},"schema":"https://github.com/citation-style-language/schema/raw/master/csl-citation.json"}</w:instrText>
      </w:r>
      <w:r w:rsidR="00B02EDD">
        <w:rPr>
          <w:rFonts w:ascii="Times New Roman" w:hAnsi="Times New Roman"/>
        </w:rPr>
        <w:fldChar w:fldCharType="separate"/>
      </w:r>
      <w:r w:rsidR="00B02EDD" w:rsidRPr="00B02EDD">
        <w:rPr>
          <w:rFonts w:ascii="Times New Roman" w:hAnsi="Times New Roman"/>
          <w:noProof/>
        </w:rPr>
        <w:t>(Stuhmiller, Phillips, &amp; Richmond, 1991)</w:t>
      </w:r>
      <w:r w:rsidR="00B02EDD">
        <w:rPr>
          <w:rFonts w:ascii="Times New Roman" w:hAnsi="Times New Roman"/>
        </w:rPr>
        <w:fldChar w:fldCharType="end"/>
      </w:r>
      <w:r>
        <w:rPr>
          <w:rFonts w:ascii="Times New Roman" w:hAnsi="Times New Roman"/>
        </w:rPr>
        <w:t xml:space="preserve">. At higher-levels, BOPs can cause mild-traumatic brain injury (TBI) </w:t>
      </w:r>
      <w:r w:rsidR="006F4C5E">
        <w:rPr>
          <w:rFonts w:ascii="Times New Roman" w:hAnsi="Times New Roman"/>
        </w:rPr>
        <w:fldChar w:fldCharType="begin" w:fldLock="1"/>
      </w:r>
      <w:r w:rsidR="00E71A65">
        <w:rPr>
          <w:rFonts w:ascii="Times New Roman" w:hAnsi="Times New Roman"/>
        </w:rPr>
        <w:instrText>ADDIN CSL_CITATION {"citationItems":[{"id":"ITEM-1","itemData":{"DOI":"10.1002/MSJ","abstract":"Mild traumatic brain injury has been called the signature injury of the wars in Iraq and Afghanistan. In both theaters of operation, traumatic brain injury has been a significant cause of mortality and morbidity, with blast-related injury the most common cause. Improvised explosive devices have been the major cause of blast injuries. It is estimated that 10% to 20% of veterans returning from these operations have suffered a traumatic brain injury, and there is concern that blast-related injury may produce adverse long-term health affects and affect the resilience and in-theater performance of troops. Blast-related injury occurs through several mechanisms related to the nature of the blast overpressure wave itself as well as secondary and tertiary injuries. Animal studies clearly show that blast overpressure waves are transmitted to the brain and can cause changes that neuropathologically are most similar to diffuse axonal injury. One striking feature of the mild traumatic brain injury cases being seen in veterans of the wars in Iraq and Afghanistan is the high association of mild traumatic brain injury with posttraumatic stress disorder. The overlap in symptoms between the disorders has made distinguishing them clinically challenging. The high rates of mild traumatic brain injury and posttraumatic stress disorder in the current operations are of significant concern for the long-term health of US veterans with associated economic implications.","author":[{"dropping-particle":"","family":"Elder","given":"Gregory A.","non-dropping-particle":"","parse-names":false,"suffix":""},{"dropping-particle":"","family":"Cristian","given":"Adrian","non-dropping-particle":"","parse-names":false,"suffix":""}],"container-title":"Mount Sinai Jounral of Medicine","id":"ITEM-1","issued":{"date-parts":[["2009"]]},"page":"111-118","title":"Blast-Related Mild Traumatic Brain Injury: Mechanisms of Injury and Impact on Clinical Care","type":"article-journal"},"uris":["http://www.mendeley.com/documents/?uuid=8a6549ac-c0b3-443b-8856-d265d8a9fd30"]}],"mendeley":{"formattedCitation":"(Elder &amp; Cristian, 2009)","plainTextFormattedCitation":"(Elder &amp; Cristian, 2009)","previouslyFormattedCitation":"(Elder &amp; Cristian, 2009)"},"properties":{"noteIndex":0},"schema":"https://github.com/citation-style-language/schema/raw/master/csl-citation.json"}</w:instrText>
      </w:r>
      <w:r w:rsidR="006F4C5E">
        <w:rPr>
          <w:rFonts w:ascii="Times New Roman" w:hAnsi="Times New Roman"/>
        </w:rPr>
        <w:fldChar w:fldCharType="separate"/>
      </w:r>
      <w:r w:rsidR="006F4C5E" w:rsidRPr="006F4C5E">
        <w:rPr>
          <w:rFonts w:ascii="Times New Roman" w:hAnsi="Times New Roman"/>
          <w:noProof/>
        </w:rPr>
        <w:t>(Elder &amp; Cristian, 2009)</w:t>
      </w:r>
      <w:r w:rsidR="006F4C5E">
        <w:rPr>
          <w:rFonts w:ascii="Times New Roman" w:hAnsi="Times New Roman"/>
        </w:rPr>
        <w:fldChar w:fldCharType="end"/>
      </w:r>
      <w:r>
        <w:rPr>
          <w:rFonts w:ascii="Times New Roman" w:hAnsi="Times New Roman"/>
        </w:rPr>
        <w:t xml:space="preserve">. The ear is the most vulnerable organ to blast-induced injuries, even with the availability of hearing protection devices (HPDs). Additionally, some </w:t>
      </w:r>
      <w:r w:rsidR="00E71A65">
        <w:rPr>
          <w:rFonts w:ascii="Times New Roman" w:hAnsi="Times New Roman"/>
        </w:rPr>
        <w:t>s</w:t>
      </w:r>
      <w:r>
        <w:rPr>
          <w:rFonts w:ascii="Times New Roman" w:hAnsi="Times New Roman"/>
        </w:rPr>
        <w:t xml:space="preserve">ervice members decline to use HPDs in fear of reduced situational awareness </w:t>
      </w:r>
      <w:r w:rsidR="00E71A65">
        <w:rPr>
          <w:rFonts w:ascii="Times New Roman" w:hAnsi="Times New Roman"/>
        </w:rPr>
        <w:fldChar w:fldCharType="begin" w:fldLock="1"/>
      </w:r>
      <w:r w:rsidR="0044430A">
        <w:rPr>
          <w:rFonts w:ascii="Times New Roman" w:hAnsi="Times New Roman"/>
        </w:rPr>
        <w:instrText>ADDIN CSL_CITATION {"citationItems":[{"id":"ITEM-1","itemData":{"DOI":"10.1682/JRRD.2012.02.0024","ISSN":"07487711","PMID":"24030196","abstract":"Blast-related ear injuries are a concern during deployment because they can compromise a servicemember's situational awareness and adversely affect operational readiness. The objectives of this study were to describe blast-related ear injuries during Operation Iraqi Freedom, identify the effect of hearing protection worn at the point of injury, and explore hearing loss and tinnitus outcomes within one year after injury. The Expeditionary Medical Encounter Database was used to identify military personnel who survived blast-related injury, and it was linked with outpatient medical databases to obtain diagnoses of hearing loss and tinnitus. The prevalence of ear injuries was 30.7% (1,223 of 3,981). The most common ear injury diagnoses were \"inner or middle ear injury involving tinnitus\" and tympanic membrane (TM) rupture. Hearing protection reduced the odds of ear injury involving tinnitus. Personnel with TM rupture had higher odds of hearing loss (odds ratio [OR] = 6.65, 95% confidence interval [CI] = 5.04-8.78) and tinnitus outcomes (OR = 4.34, 95% CI = 3.12-6.04) than those without TM rupture. Ear injuries and hearing impairment are frequent consequences of blast exposure during combat deployment. Hearing protection is warranted for all servicemembers at risk of blast exposure.","author":[{"dropping-particle":"","family":"Dougherty","given":"Amber L.","non-dropping-particle":"","parse-names":false,"suffix":""},{"dropping-particle":"","family":"MacGregor","given":"Andrew J.","non-dropping-particle":"","parse-names":false,"suffix":""},{"dropping-particle":"","family":"Han","given":"Peggy P.","non-dropping-particle":"","parse-names":false,"suffix":""},{"dropping-particle":"","family":"Viirre","given":"Erik","non-dropping-particle":"","parse-names":false,"suffix":""},{"dropping-particle":"","family":"Heltemes","given":"Kevin J.","non-dropping-particle":"","parse-names":false,"suffix":""},{"dropping-particle":"","family":"Galarneau","given":"Michael R.","non-dropping-particle":"","parse-names":false,"suffix":""}],"container-title":"Journal of Rehabilitation Research and Development","id":"ITEM-1","issue":"6","issued":{"date-parts":[["2013"]]},"page":"893-904","title":"Blast-related ear injuries among U.S. military personnel","type":"article-journal","volume":"50"},"uris":["http://www.mendeley.com/documents/?uuid=e0f8874e-741c-48f1-89da-74a8d94a7a55"]}],"mendeley":{"formattedCitation":"(Dougherty et al., 2013)","plainTextFormattedCitation":"(Dougherty et al., 2013)","previouslyFormattedCitation":"(Dougherty et al., 2013)"},"properties":{"noteIndex":0},"schema":"https://github.com/citation-style-language/schema/raw/master/csl-citation.json"}</w:instrText>
      </w:r>
      <w:r w:rsidR="00E71A65">
        <w:rPr>
          <w:rFonts w:ascii="Times New Roman" w:hAnsi="Times New Roman"/>
        </w:rPr>
        <w:fldChar w:fldCharType="separate"/>
      </w:r>
      <w:r w:rsidR="00E71A65" w:rsidRPr="00E71A65">
        <w:rPr>
          <w:rFonts w:ascii="Times New Roman" w:hAnsi="Times New Roman"/>
          <w:noProof/>
        </w:rPr>
        <w:t>(Dougherty et al., 2013)</w:t>
      </w:r>
      <w:r w:rsidR="00E71A65">
        <w:rPr>
          <w:rFonts w:ascii="Times New Roman" w:hAnsi="Times New Roman"/>
        </w:rPr>
        <w:fldChar w:fldCharType="end"/>
      </w:r>
      <w:r>
        <w:rPr>
          <w:rFonts w:ascii="Times New Roman" w:hAnsi="Times New Roman"/>
        </w:rPr>
        <w:t xml:space="preserve">. Combat and work in industrial types of environments expose </w:t>
      </w:r>
      <w:r w:rsidR="00F9068E">
        <w:rPr>
          <w:rFonts w:ascii="Times New Roman" w:hAnsi="Times New Roman"/>
        </w:rPr>
        <w:t>s</w:t>
      </w:r>
      <w:r>
        <w:rPr>
          <w:rFonts w:ascii="Times New Roman" w:hAnsi="Times New Roman"/>
        </w:rPr>
        <w:t>ervice members to hazardous noise levels that are difficult to control, and ultimately cause auditory damage.</w:t>
      </w:r>
      <w:r w:rsidR="00345D92">
        <w:rPr>
          <w:rFonts w:ascii="Times New Roman" w:hAnsi="Times New Roman"/>
        </w:rPr>
        <w:t xml:space="preserve"> The noise created by tanks, chinook helicopter, and grenades are examples of volumes that exceed the recommended level for earplug use, as seen in </w:t>
      </w:r>
      <w:r w:rsidR="00345D92">
        <w:rPr>
          <w:rFonts w:ascii="Times New Roman" w:hAnsi="Times New Roman"/>
          <w:b/>
          <w:bCs/>
        </w:rPr>
        <w:t>Figure 1.</w:t>
      </w:r>
    </w:p>
    <w:p w14:paraId="554FB04A" w14:textId="77777777" w:rsidR="00E73701" w:rsidRDefault="00E73701" w:rsidP="00E73701">
      <w:pPr>
        <w:keepNext/>
        <w:jc w:val="both"/>
      </w:pPr>
      <w:r w:rsidRPr="00E73701">
        <w:rPr>
          <w:rFonts w:ascii="Times New Roman" w:hAnsi="Times New Roman"/>
          <w:noProof/>
        </w:rPr>
        <w:lastRenderedPageBreak/>
        <w:drawing>
          <wp:inline distT="0" distB="0" distL="0" distR="0" wp14:anchorId="5A63C5B6" wp14:editId="5E511958">
            <wp:extent cx="5486400" cy="4053016"/>
            <wp:effectExtent l="0" t="0" r="0" b="0"/>
            <wp:docPr id="12" name="Picture 5" descr="Diagram, timeline&#10;&#10;Description automatically generated">
              <a:extLst xmlns:a="http://schemas.openxmlformats.org/drawingml/2006/main">
                <a:ext uri="{FF2B5EF4-FFF2-40B4-BE49-F238E27FC236}">
                  <a16:creationId xmlns:a16="http://schemas.microsoft.com/office/drawing/2014/main" id="{02EAEF07-B43B-584C-BA68-0A850AF486D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5" descr="Diagram, timeline&#10;&#10;Description automatically generated">
                      <a:extLst>
                        <a:ext uri="{FF2B5EF4-FFF2-40B4-BE49-F238E27FC236}">
                          <a16:creationId xmlns:a16="http://schemas.microsoft.com/office/drawing/2014/main" id="{02EAEF07-B43B-584C-BA68-0A850AF486D8}"/>
                        </a:ext>
                      </a:extLst>
                    </pic:cNvPr>
                    <pic:cNvPicPr>
                      <a:picLocks noChangeAspect="1"/>
                    </pic:cNvPicPr>
                  </pic:nvPicPr>
                  <pic:blipFill>
                    <a:blip r:embed="rId12"/>
                    <a:stretch>
                      <a:fillRect/>
                    </a:stretch>
                  </pic:blipFill>
                  <pic:spPr>
                    <a:xfrm>
                      <a:off x="0" y="0"/>
                      <a:ext cx="5486400" cy="4053016"/>
                    </a:xfrm>
                    <a:prstGeom prst="rect">
                      <a:avLst/>
                    </a:prstGeom>
                    <a:noFill/>
                  </pic:spPr>
                </pic:pic>
              </a:graphicData>
            </a:graphic>
          </wp:inline>
        </w:drawing>
      </w:r>
    </w:p>
    <w:p w14:paraId="45AAA5C2" w14:textId="5B8D8700" w:rsidR="00563EF7" w:rsidRPr="00563EF7" w:rsidRDefault="00E73701" w:rsidP="00563EF7">
      <w:pPr>
        <w:pStyle w:val="Caption"/>
        <w:jc w:val="center"/>
      </w:pPr>
      <w:bookmarkStart w:id="21" w:name="_Toc100672883"/>
      <w:r>
        <w:t xml:space="preserve">Figure </w:t>
      </w:r>
      <w:fldSimple w:instr=" SEQ Figure \* ARABIC ">
        <w:r w:rsidR="006C04CF">
          <w:rPr>
            <w:noProof/>
          </w:rPr>
          <w:t>1</w:t>
        </w:r>
      </w:fldSimple>
      <w:r>
        <w:t xml:space="preserve">. </w:t>
      </w:r>
      <w:r w:rsidR="00563EF7">
        <w:rPr>
          <w:b w:val="0"/>
          <w:bCs w:val="0"/>
        </w:rPr>
        <w:t>Comparison of volume in decibels of noise associated with combat</w:t>
      </w:r>
      <w:r w:rsidR="00330431">
        <w:rPr>
          <w:b w:val="0"/>
          <w:bCs w:val="0"/>
        </w:rPr>
        <w:t xml:space="preserve"> (</w:t>
      </w:r>
      <w:r w:rsidR="00563EF7" w:rsidRPr="00563EF7">
        <w:rPr>
          <w:b w:val="0"/>
          <w:bCs w:val="0"/>
        </w:rPr>
        <w:t>https://hearinghealthmatters.org/hearinprivatepractice/2013/hearing-loss-in-the-military-bigger-than-we-realize/</w:t>
      </w:r>
      <w:r w:rsidR="00330431">
        <w:rPr>
          <w:b w:val="0"/>
          <w:bCs w:val="0"/>
        </w:rPr>
        <w:t>)</w:t>
      </w:r>
      <w:r w:rsidR="009C3C71">
        <w:rPr>
          <w:b w:val="0"/>
          <w:bCs w:val="0"/>
        </w:rPr>
        <w:t>.</w:t>
      </w:r>
      <w:bookmarkEnd w:id="21"/>
    </w:p>
    <w:p w14:paraId="7429DCEA" w14:textId="3EA5ED80" w:rsidR="00E73701" w:rsidRPr="00E73701" w:rsidRDefault="00E73701" w:rsidP="00E73701">
      <w:pPr>
        <w:pStyle w:val="Caption"/>
        <w:jc w:val="center"/>
        <w:rPr>
          <w:rFonts w:ascii="Times New Roman" w:hAnsi="Times New Roman"/>
          <w:b w:val="0"/>
          <w:bCs w:val="0"/>
        </w:rPr>
      </w:pPr>
    </w:p>
    <w:p w14:paraId="64AB81C9" w14:textId="77777777" w:rsidR="00E73701" w:rsidRDefault="00E73701" w:rsidP="00E73701">
      <w:pPr>
        <w:jc w:val="both"/>
        <w:rPr>
          <w:rFonts w:ascii="Times New Roman" w:hAnsi="Times New Roman"/>
        </w:rPr>
      </w:pPr>
    </w:p>
    <w:p w14:paraId="120CF5E9" w14:textId="1475E2BE" w:rsidR="00DF3D46" w:rsidRPr="009B0A27" w:rsidRDefault="00EB6325" w:rsidP="00BD32F1">
      <w:pPr>
        <w:ind w:firstLine="720"/>
        <w:jc w:val="both"/>
        <w:rPr>
          <w:rFonts w:ascii="Times New Roman" w:hAnsi="Times New Roman"/>
        </w:rPr>
      </w:pPr>
      <w:r>
        <w:rPr>
          <w:rFonts w:ascii="Times New Roman" w:hAnsi="Times New Roman"/>
        </w:rPr>
        <w:t xml:space="preserve">A GLP-1R agonist, </w:t>
      </w:r>
      <w:r w:rsidR="00AD2C12">
        <w:rPr>
          <w:rFonts w:ascii="Times New Roman" w:hAnsi="Times New Roman"/>
        </w:rPr>
        <w:t>l</w:t>
      </w:r>
      <w:r>
        <w:rPr>
          <w:rFonts w:ascii="Times New Roman" w:hAnsi="Times New Roman"/>
        </w:rPr>
        <w:t>iraglutide, has been found to be both neurotrophic and neuroprotective in neuronal cultures and able to mitigate mild</w:t>
      </w:r>
      <w:r w:rsidR="002B1001">
        <w:rPr>
          <w:rFonts w:ascii="Times New Roman" w:hAnsi="Times New Roman"/>
        </w:rPr>
        <w:t>-TBI</w:t>
      </w:r>
      <w:r>
        <w:rPr>
          <w:rFonts w:ascii="Times New Roman" w:hAnsi="Times New Roman"/>
        </w:rPr>
        <w:t xml:space="preserve"> in mice </w:t>
      </w:r>
      <w:r w:rsidR="0044430A">
        <w:rPr>
          <w:rFonts w:ascii="Times New Roman" w:hAnsi="Times New Roman"/>
        </w:rPr>
        <w:fldChar w:fldCharType="begin" w:fldLock="1"/>
      </w:r>
      <w:r w:rsidR="00C67235">
        <w:rPr>
          <w:rFonts w:ascii="Times New Roman" w:hAnsi="Times New Roman"/>
        </w:rPr>
        <w:instrText>ADDIN CSL_CITATION {"citationItems":[{"id":"ITEM-1","itemData":{"DOI":"10.1111/jnc.13169","ISSN":"14714159","PMID":"25982185","abstract":"Traumatic brain injury (TBI), a brain dysfunction for which there is no present effective treatment, is often caused by a concussive impact to the head and affects an estimated 1.7 million Americans annually. Our laboratory previously demonstrated that exendin-4, a long-lasting glucagon-like peptide 1 receptor (GLP-1R) agonist, has neuroprotective effects in cellular and animal models of TBI. Here, we demonstrate neurotrophic and neuroprotective effects of a different GLP-1R agonist, liraglutide, in neuronal cultures and a mouse model of mild TBI (mTBI). Liraglutide promoted dose-dependent proliferation in SH-SY5Y cells and in a GLP-1R over-expressing cell line at reduced concentrations. Pre-treatment with liraglutide rescued neuronal cells from oxidative stress- and glutamate excitotoxicity-induced cell death. Liraglutide produced neurotrophic and neuroprotective effects similar to those of exendin-4 in vitro. The cAMP/PKA/pCREB pathway appears to play an important role in this neuroprotective activity of liraglutide. Furthermore, our findings in cell culture were well-translated in a weight drop mTBI mouse model. Post-treatment with a clinically relevant dose of liraglutide for 7 days in mice ameliorated memory impairments caused by mTBI when evaluated 7 and 30 days post trauma. These data cross-validate former studies of exendin-4 and suggest that liraglutide holds therapeutic potential for the treatment of mTBI. Exendin-4, a long-lasting glucagon-like peptide 1 receptor (GLP-1R) agonist, has neuroprotective effects in cellular and animal models of traumatic brain injury (TBI). Here, we demonstrate neurotrophic and neuroprotective effects of a different GLP-1R agonist, liraglutide, in neuronal cultures and a mouse model of mild TBI (mTBI). Liraglutide promoted dose-dependent proliferation in SH-SY5Y cells and in a GLP-1R over-expressing cell line at reduced concentrations. Pretreatment with liraglutide rescued neuronal cells from oxidative stress- and glutamate excitotoxicity-induced cell death. Liraglutide produced neurotrophic and neuroprotective effects similar to those of exendin-4 in vitro, likely involving the cAMP/PKA/pCREB pathway. Our findings in cell culture were well-translated in a weight-drop mTBI mouse model. Post-treatment with a clinically relevant dose of liraglutide for 7 days in mice ameliorated memory impairments caused by mTBI. Exendin-4, a long-lasting glucagon-like peptide 1 receptor (GLP-1R) agonist, has neuroprotective effect…","author":[{"dropping-particle":"","family":"Li","given":"Yazhou","non-dropping-particle":"","parse-names":false,"suffix":""},{"dropping-particle":"","family":"Bader","given":"Miaad","non-dropping-particle":"","parse-names":false,"suffix":""},{"dropping-particle":"","family":"Tamargo","given":"Ian","non-dropping-particle":"","parse-names":false,"suffix":""},{"dropping-particle":"","family":"Rubovitch","given":"Vardit","non-dropping-particle":"","parse-names":false,"suffix":""},{"dropping-particle":"","family":"Tweedie","given":"David","non-dropping-particle":"","parse-names":false,"suffix":""},{"dropping-particle":"","family":"Pick","given":"Chaim G.","non-dropping-particle":"","parse-names":false,"suffix":""},{"dropping-particle":"","family":"Greig","given":"Nigel H.","non-dropping-particle":"","parse-names":false,"suffix":""}],"container-title":"Journal of Neurochemistry","id":"ITEM-1","issue":"6","issued":{"date-parts":[["2015"]]},"page":"1203-1217","title":"Liraglutide is neurotrophic and neuroprotective in neuronal cultures and mitigates mild traumatic brain injury in mice","type":"article-journal","volume":"135"},"uris":["http://www.mendeley.com/documents/?uuid=5b569107-aa02-44b1-a5e3-f91c63f47890"]}],"mendeley":{"formattedCitation":"(Li et al., 2015)","plainTextFormattedCitation":"(Li et al., 2015)","previouslyFormattedCitation":"(Li et al., 2015)"},"properties":{"noteIndex":0},"schema":"https://github.com/citation-style-language/schema/raw/master/csl-citation.json"}</w:instrText>
      </w:r>
      <w:r w:rsidR="0044430A">
        <w:rPr>
          <w:rFonts w:ascii="Times New Roman" w:hAnsi="Times New Roman"/>
        </w:rPr>
        <w:fldChar w:fldCharType="separate"/>
      </w:r>
      <w:r w:rsidR="0044430A" w:rsidRPr="0044430A">
        <w:rPr>
          <w:rFonts w:ascii="Times New Roman" w:hAnsi="Times New Roman"/>
          <w:noProof/>
        </w:rPr>
        <w:t>(Li et al., 2015)</w:t>
      </w:r>
      <w:r w:rsidR="0044430A">
        <w:rPr>
          <w:rFonts w:ascii="Times New Roman" w:hAnsi="Times New Roman"/>
        </w:rPr>
        <w:fldChar w:fldCharType="end"/>
      </w:r>
      <w:r>
        <w:rPr>
          <w:rFonts w:ascii="Times New Roman" w:hAnsi="Times New Roman"/>
        </w:rPr>
        <w:t>. Liraglutide reduced oxidative stress in neuronal cells and glutamate excitotoxicity-induced cell death. In our previous study, we demonstrated that liraglutide is a possible strategy to treat blast</w:t>
      </w:r>
      <w:r w:rsidR="009502F5">
        <w:rPr>
          <w:rFonts w:ascii="Times New Roman" w:hAnsi="Times New Roman"/>
        </w:rPr>
        <w:t>-</w:t>
      </w:r>
      <w:r>
        <w:rPr>
          <w:rFonts w:ascii="Times New Roman" w:hAnsi="Times New Roman"/>
        </w:rPr>
        <w:t xml:space="preserve">induced hearing damage at low-level blasts (3-5 psi or 21-35 kPa) in the chinchilla animal model </w:t>
      </w:r>
      <w:r w:rsidR="00C67235">
        <w:rPr>
          <w:rFonts w:ascii="Times New Roman" w:hAnsi="Times New Roman"/>
        </w:rPr>
        <w:fldChar w:fldCharType="begin" w:fldLock="1"/>
      </w:r>
      <w:r w:rsidR="00FE1848">
        <w:rPr>
          <w:rFonts w:ascii="Times New Roman" w:hAnsi="Times New Roman"/>
        </w:rPr>
        <w:instrText>ADDIN CSL_CITATION {"citationItems":[{"id":"ITEM-1","itemData":{"DOI":"10.47739/Otolaryngology.1266","author":[{"dropping-particle":"","family":"Jiang","given":"Shangyuan","non-dropping-particle":"","parse-names":false,"suffix":""},{"dropping-particle":"","family":"Welch","given":"Paige","non-dropping-particle":"","parse-names":false,"suffix":""},{"dropping-particle":"","family":"Sanders","given":"Sarah","non-dropping-particle":"","parse-names":false,"suffix":""},{"dropping-particle":"","family":"Gan","given":"Rong Z.","non-dropping-particle":"","parse-names":false,"suffix":""}],"container-title":"Journal of the Association for Research in Otolaryngology","id":"ITEM-1","issue":"Ic","issued":{"date-parts":[["2021"]]},"page":"13-15","title":"Mitigation of Blast-Induced Hearing Damage using Liraglutide in Animal Model of Chinchilla","type":"article-journal","volume":"8"},"uris":["http://www.mendeley.com/documents/?uuid=87c198b7-61df-4555-86ad-4a0c7d386731"]}],"mendeley":{"formattedCitation":"(Jiang, Welch, Sanders, &amp; Gan, 2021)","plainTextFormattedCitation":"(Jiang, Welch, Sanders, &amp; Gan, 2021)","previouslyFormattedCitation":"(Jiang, Welch, Sanders, &amp; Gan, 2021)"},"properties":{"noteIndex":0},"schema":"https://github.com/citation-style-language/schema/raw/master/csl-citation.json"}</w:instrText>
      </w:r>
      <w:r w:rsidR="00C67235">
        <w:rPr>
          <w:rFonts w:ascii="Times New Roman" w:hAnsi="Times New Roman"/>
        </w:rPr>
        <w:fldChar w:fldCharType="separate"/>
      </w:r>
      <w:r w:rsidR="00C67235" w:rsidRPr="00C67235">
        <w:rPr>
          <w:rFonts w:ascii="Times New Roman" w:hAnsi="Times New Roman"/>
          <w:noProof/>
        </w:rPr>
        <w:t>(Jiang, Welch, Sanders, &amp; Gan, 2021)</w:t>
      </w:r>
      <w:r w:rsidR="00C67235">
        <w:rPr>
          <w:rFonts w:ascii="Times New Roman" w:hAnsi="Times New Roman"/>
        </w:rPr>
        <w:fldChar w:fldCharType="end"/>
      </w:r>
      <w:r>
        <w:rPr>
          <w:rFonts w:ascii="Times New Roman" w:hAnsi="Times New Roman"/>
        </w:rPr>
        <w:t xml:space="preserve">. To better understand </w:t>
      </w:r>
      <w:r w:rsidR="00F9068E">
        <w:rPr>
          <w:rFonts w:ascii="Times New Roman" w:hAnsi="Times New Roman"/>
        </w:rPr>
        <w:t xml:space="preserve">the </w:t>
      </w:r>
      <w:r>
        <w:rPr>
          <w:rFonts w:ascii="Times New Roman" w:hAnsi="Times New Roman"/>
        </w:rPr>
        <w:t xml:space="preserve">therapeutic effect of liraglutide in protection and restoration from blast-induced hearing damage, investigation into higher-level blasts associated with mild-TBI is necessary. </w:t>
      </w:r>
    </w:p>
    <w:p w14:paraId="267DB3A7" w14:textId="647D2F8C" w:rsidR="00722750" w:rsidRPr="00D5208E" w:rsidRDefault="00457CD3" w:rsidP="00E03AD3">
      <w:pPr>
        <w:pStyle w:val="Heading2"/>
      </w:pPr>
      <w:bookmarkStart w:id="22" w:name="_Toc37617768"/>
      <w:bookmarkStart w:id="23" w:name="_Toc37617825"/>
      <w:bookmarkStart w:id="24" w:name="_Toc39323140"/>
      <w:bookmarkStart w:id="25" w:name="_Toc100593899"/>
      <w:r>
        <w:lastRenderedPageBreak/>
        <w:t xml:space="preserve">1.2 </w:t>
      </w:r>
      <w:r w:rsidR="00787262" w:rsidRPr="00D5208E">
        <w:t>Blast-Induced Hearing Loss</w:t>
      </w:r>
      <w:r w:rsidR="004C11AC" w:rsidRPr="00D5208E">
        <w:t xml:space="preserve"> </w:t>
      </w:r>
      <w:r w:rsidR="002079E8" w:rsidRPr="00D5208E">
        <w:t>in Animal Models</w:t>
      </w:r>
      <w:bookmarkEnd w:id="22"/>
      <w:bookmarkEnd w:id="23"/>
      <w:bookmarkEnd w:id="24"/>
      <w:bookmarkEnd w:id="25"/>
    </w:p>
    <w:p w14:paraId="00BB8013" w14:textId="6F1149D1" w:rsidR="00A459D1" w:rsidRDefault="00A459D1" w:rsidP="004D7BC1">
      <w:pPr>
        <w:jc w:val="both"/>
      </w:pPr>
      <w:r>
        <w:tab/>
      </w:r>
      <w:r w:rsidR="00E61579">
        <w:t xml:space="preserve">A viable animal model for studying the mechanisms and treatment of blast-induced hearing damage have the following qualities: </w:t>
      </w:r>
      <w:r w:rsidR="008F0F63">
        <w:t xml:space="preserve">the </w:t>
      </w:r>
      <w:r w:rsidR="00E61579">
        <w:t>blast</w:t>
      </w:r>
      <w:r w:rsidR="008F0F63">
        <w:t xml:space="preserve"> is</w:t>
      </w:r>
      <w:r w:rsidR="00E61579">
        <w:t xml:space="preserve"> clearly identified, reproducible, and quantifiable</w:t>
      </w:r>
      <w:r w:rsidR="001166DD">
        <w:t>;</w:t>
      </w:r>
      <w:r w:rsidR="008F0F63">
        <w:t xml:space="preserve"> the</w:t>
      </w:r>
      <w:r w:rsidR="00E61579">
        <w:t xml:space="preserve"> hearing injuries are reproducible, quantifiable, and mimic components of human blast induced neurotrauma</w:t>
      </w:r>
      <w:r w:rsidR="001166DD">
        <w:t>;</w:t>
      </w:r>
      <w:r w:rsidR="00E61579">
        <w:t xml:space="preserve"> </w:t>
      </w:r>
      <w:r w:rsidR="00A810DC">
        <w:t xml:space="preserve">the </w:t>
      </w:r>
      <w:r w:rsidR="00E61579">
        <w:t>injury outcomes are related to the conditions of the blast</w:t>
      </w:r>
      <w:r w:rsidR="001166DD">
        <w:t>;</w:t>
      </w:r>
      <w:r w:rsidR="00E61579">
        <w:t xml:space="preserve"> and the mechanical properties of the blast can predict the outcome severity</w:t>
      </w:r>
      <w:r w:rsidR="00B051F8">
        <w:t xml:space="preserve"> </w:t>
      </w:r>
      <w:r w:rsidR="00FE1848">
        <w:fldChar w:fldCharType="begin" w:fldLock="1"/>
      </w:r>
      <w:r w:rsidR="00394B2D">
        <w:instrText>ADDIN CSL_CITATION {"citationItems":[{"id":"ITEM-1","itemData":{"DOI":"10.7874/kja.2012.16.3.103","ISSN":"20929862","abstract":"The main objective of this study is to provide an overview of the basic mechanisms of blast induced hearing loss and review pharmacological treatments or interventions that can reduce or inhibit blast induced hearing loss. The mechanisms of blast induced hearing loss have been studied in experimental animal models mimicking features of damage or injury seen in human. Blast induced hearing loss is characterized by perforation and rupture of the tympanic membrane, ossicular damage, basilar membrane damage, inner and outer hair cell loss, rupture of round window, changes in chemical components of cochlear fluid, vasospasm, ischemia, oxidative stress, excitotoxicity, hematoma, and hemorrhage in both animals and humans. These histopathological consequences of blast exposure can induce hearing loss, tinnitus, dizziness, and headache. The pharmacological approaches to block or inhibit some of the auditory pathological consequences caused by blast exposure have been developed with antioxidant drugs such as 2,4-disulfonyl α-phenyl tertiary butyl nitrone (HXY-059, now called HPN-07) and N-acetylcysteine (NAC). A combination of antioxidant drugs (HPN-07 and NAC) was administered to reduce blast induced cochlear damage and hearing loss. The combination of the antioxidant drugs can prevent or treat blast induced hearing loss by reducing damage to the mechanical and neural component of the auditory system. Although information of the underlying mechanisms and treatment of blast induced hearing loss are provided, further and deep research should be achieved due to the limited and controversial knowledge. © 2012 The Korean Audiological Society.","author":[{"dropping-particle":"","family":"Choi","given":"Chul Hee","non-dropping-particle":"","parse-names":false,"suffix":""}],"container-title":"Korean Journal of Audiology","id":"ITEM-1","issue":"3","issued":{"date-parts":[["2012"]]},"page":"103-107","title":"Mechanisms and treatment of blast induced hearing loss","type":"article-journal","volume":"16"},"uris":["http://www.mendeley.com/documents/?uuid=38f744d8-3d76-4151-bb88-db41f967602b"]}],"mendeley":{"formattedCitation":"(Choi, 2012)","plainTextFormattedCitation":"(Choi, 2012)","previouslyFormattedCitation":"(Choi, 2012)"},"properties":{"noteIndex":0},"schema":"https://github.com/citation-style-language/schema/raw/master/csl-citation.json"}</w:instrText>
      </w:r>
      <w:r w:rsidR="00FE1848">
        <w:fldChar w:fldCharType="separate"/>
      </w:r>
      <w:r w:rsidR="00FE1848" w:rsidRPr="00FE1848">
        <w:rPr>
          <w:noProof/>
        </w:rPr>
        <w:t>(Choi, 2012)</w:t>
      </w:r>
      <w:r w:rsidR="00FE1848">
        <w:fldChar w:fldCharType="end"/>
      </w:r>
      <w:r w:rsidR="00E61579">
        <w:t xml:space="preserve">. The most common animal models used to study blast-induced hearing loss are the </w:t>
      </w:r>
      <w:r w:rsidR="00462F78">
        <w:t>rat, guinea pig, non-human primate, and chinchilla</w:t>
      </w:r>
      <w:r w:rsidR="00B464DA">
        <w:t xml:space="preserve"> </w:t>
      </w:r>
      <w:r w:rsidR="00394B2D">
        <w:fldChar w:fldCharType="begin" w:fldLock="1"/>
      </w:r>
      <w:r w:rsidR="002D0654">
        <w:instrText>ADDIN CSL_CITATION {"citationItems":[{"id":"ITEM-1","itemData":{"DOI":"10.1121/1.5133385","ISSN":"0001-4966","PMID":"31795692","abstract":"© 2019 U.S. Government. Noise-induced hearing loss (NIHL) is a common injury for service members and civilians. Effective prevention of NIHL with drug agents would reduce the prevalence of NIHL. There are a host of challenges in translation of investigational new drug agents from animals into human clinical testing, however. Initial articles in this special issue describe common pre-clinical (animal) testing paradigms used to assess potential otoprotective drug agents and design-related factors that impact translation of promising agents into human clinical trials. Additional articles describe populations in which NIHL has a high incidence and factors that affect individual vulnerability. While otoprotective drugs will ultimately be developed for use by specific noise-exposed populations, there has been little effort to develop pre-clinical (animal) models that accurately model exposure hazards across diverse human populations. To facilitate advances in the translational framework for NIHL otoprotection in pre-clinical and clinical testing, the overarching goals of the current series are to (1) review the animal models that have been used, highlighting the relevance to the human populations of interest, (2) provide insight into the populations for whom pharmaceutical interventions might, or might not, be appropriate, and (3) highlight the factors that drive the significant individual variability observed in humans.","author":[{"dropping-particle":"","family":"Prell","given":"Colleen G.","non-dropping-particle":"Le","parse-names":false,"suffix":""},{"dropping-particle":"","family":"Hammill","given":"Tanisha L.","non-dropping-particle":"","parse-names":false,"suffix":""},{"dropping-particle":"","family":"Murphy","given":"William J.","non-dropping-particle":"","parse-names":false,"suffix":""}],"container-title":"The Journal of the Acoustical Society of America","id":"ITEM-1","issue":"5","issued":{"date-parts":[["2019"]]},"page":"3646-3651","publisher":"Acoustical Society of America","title":"Noise-induced hearing loss: Translating risk from animal models to real-world environments","type":"article-journal","volume":"146"},"uris":["http://www.mendeley.com/documents/?uuid=693255cb-8733-42ce-a4d9-141169ceda85"]}],"mendeley":{"formattedCitation":"(Le Prell, Hammill, &amp; Murphy, 2019)","plainTextFormattedCitation":"(Le Prell, Hammill, &amp; Murphy, 2019)","previouslyFormattedCitation":"(Le Prell, Hammill, &amp; Murphy, 2019)"},"properties":{"noteIndex":0},"schema":"https://github.com/citation-style-language/schema/raw/master/csl-citation.json"}</w:instrText>
      </w:r>
      <w:r w:rsidR="00394B2D">
        <w:fldChar w:fldCharType="separate"/>
      </w:r>
      <w:r w:rsidR="00394B2D" w:rsidRPr="00394B2D">
        <w:rPr>
          <w:noProof/>
        </w:rPr>
        <w:t>(Le Prell, Hammill, &amp; Murphy, 2019)</w:t>
      </w:r>
      <w:r w:rsidR="00394B2D">
        <w:fldChar w:fldCharType="end"/>
      </w:r>
      <w:r w:rsidR="00462F78">
        <w:t xml:space="preserve">. </w:t>
      </w:r>
      <w:r w:rsidR="00B33223">
        <w:t xml:space="preserve">Studies have shown that BOP induces damage to the </w:t>
      </w:r>
      <w:r w:rsidR="00A478AD">
        <w:t>peripheral and central auditory systems</w:t>
      </w:r>
      <w:r w:rsidR="00B33223">
        <w:t>,</w:t>
      </w:r>
      <w:r w:rsidR="00A478AD">
        <w:t xml:space="preserve"> including</w:t>
      </w:r>
      <w:r w:rsidR="00B33223">
        <w:t xml:space="preserve"> rupture of the TM, </w:t>
      </w:r>
      <w:r w:rsidR="00A478AD">
        <w:t xml:space="preserve">basilar membrane damage, ossicular damage, inner and outer hair cell loss, rupture of the round window, oxidative damage, and excitotoxicity </w:t>
      </w:r>
      <w:r w:rsidR="002D0654">
        <w:fldChar w:fldCharType="begin" w:fldLock="1"/>
      </w:r>
      <w:r w:rsidR="002D0654">
        <w:instrText>ADDIN CSL_CITATION {"citationItems":[{"id":"ITEM-1","itemData":{"DOI":"10.7874/kja.2012.16.3.103","ISSN":"20929862","abstract":"The main objective of this study is to provide an overview of the basic mechanisms of blast induced hearing loss and review pharmacological treatments or interventions that can reduce or inhibit blast induced hearing loss. The mechanisms of blast induced hearing loss have been studied in experimental animal models mimicking features of damage or injury seen in human. Blast induced hearing loss is characterized by perforation and rupture of the tympanic membrane, ossicular damage, basilar membrane damage, inner and outer hair cell loss, rupture of round window, changes in chemical components of cochlear fluid, vasospasm, ischemia, oxidative stress, excitotoxicity, hematoma, and hemorrhage in both animals and humans. These histopathological consequences of blast exposure can induce hearing loss, tinnitus, dizziness, and headache. The pharmacological approaches to block or inhibit some of the auditory pathological consequences caused by blast exposure have been developed with antioxidant drugs such as 2,4-disulfonyl α-phenyl tertiary butyl nitrone (HXY-059, now called HPN-07) and N-acetylcysteine (NAC). A combination of antioxidant drugs (HPN-07 and NAC) was administered to reduce blast induced cochlear damage and hearing loss. The combination of the antioxidant drugs can prevent or treat blast induced hearing loss by reducing damage to the mechanical and neural component of the auditory system. Although information of the underlying mechanisms and treatment of blast induced hearing loss are provided, further and deep research should be achieved due to the limited and controversial knowledge. © 2012 The Korean Audiological Society.","author":[{"dropping-particle":"","family":"Choi","given":"Chul Hee","non-dropping-particle":"","parse-names":false,"suffix":""}],"container-title":"Korean Journal of Audiology","id":"ITEM-1","issue":"3","issued":{"date-parts":[["2012"]]},"page":"103-107","title":"Mechanisms and treatment of blast induced hearing loss","type":"article-journal","volume":"16"},"uris":["http://www.mendeley.com/documents/?uuid=38f744d8-3d76-4151-bb88-db41f967602b"]}],"mendeley":{"formattedCitation":"(Choi, 2012)","plainTextFormattedCitation":"(Choi, 2012)","previouslyFormattedCitation":"(Choi, 2012)"},"properties":{"noteIndex":0},"schema":"https://github.com/citation-style-language/schema/raw/master/csl-citation.json"}</w:instrText>
      </w:r>
      <w:r w:rsidR="002D0654">
        <w:fldChar w:fldCharType="separate"/>
      </w:r>
      <w:r w:rsidR="002D0654" w:rsidRPr="002D0654">
        <w:rPr>
          <w:noProof/>
        </w:rPr>
        <w:t>(Choi, 2012)</w:t>
      </w:r>
      <w:r w:rsidR="002D0654">
        <w:fldChar w:fldCharType="end"/>
      </w:r>
      <w:r w:rsidR="00B33223">
        <w:t>.</w:t>
      </w:r>
      <w:r w:rsidR="007C4540">
        <w:t xml:space="preserve"> Furthermore, damage to the central auditory system results from shearing and stretching forces that can damage the brainstem and the auditory cortex </w:t>
      </w:r>
      <w:r w:rsidR="002D0654">
        <w:fldChar w:fldCharType="begin" w:fldLock="1"/>
      </w:r>
      <w:r w:rsidR="00D17656">
        <w:instrText>ADDIN CSL_CITATION {"citationItems":[{"id":"ITEM-1","itemData":{"DOI":"10.1682/JRRD.2008.09.0118","ISSN":"07487711","PMID":"20104403","abstract":"The dramatic escalation of blast exposure in military deployments has created an unprecedented amount of traumatic brain injury (TBI) and associated auditory impairment. Auditory dysfunction has become the most prevalent individual service-connected disability, with compensation totaling more than 1 billion dollars annually. Impairment due to blast can include peripheral hearing loss, central auditory processing deficits, vestibular impairment, and tinnitus. These deficits are particularly challenging in the TBI population, as symptoms can be mistaken for posttraumatic stress disorder, mental-health issues, and cognitive deficits. In addition, comorbid factors such as attention, cognition, neuronal loss, noise toxicity, etc., can confound assessment, causing misdiagnosis. Furthermore, some auditory impairments, such as sensorineural hearing loss, will continue to progress with age, unlike many other injuries. In the TBI population, significant clinical challenges are the accurate differentiation of auditory and vestibular impairments from multiple, many times overlapping, symptoms and the development of multidisciplinary rehabilitation strategies to improve treatment outcomes and quality of life for these patients.","author":[{"dropping-particle":"","family":"Fausti","given":"Stephen A.","non-dropping-particle":"","parse-names":false,"suffix":""},{"dropping-particle":"","family":"Wilmington","given":"Debra J.","non-dropping-particle":"","parse-names":false,"suffix":""},{"dropping-particle":"","family":"Gallun","given":"Frederick J.","non-dropping-particle":"","parse-names":false,"suffix":""},{"dropping-particle":"","family":"Myers","given":"Paula J.","non-dropping-particle":"","parse-names":false,"suffix":""},{"dropping-particle":"","family":"Henry","given":"James A.","non-dropping-particle":"","parse-names":false,"suffix":""}],"container-title":"Journal of Rehabilitation Research and Development","id":"ITEM-1","issue":"6","issued":{"date-parts":[["2009"]]},"page":"797-810","title":"Auditory and vestibular dysfunction associated with blast-related traumatic brain injury","type":"article-journal","volume":"46"},"uris":["http://www.mendeley.com/documents/?uuid=e6f62442-feed-44f9-b069-b36e6d464994"]}],"mendeley":{"formattedCitation":"(Fausti, Wilmington, Gallun, Myers, &amp; Henry, 2009)","plainTextFormattedCitation":"(Fausti, Wilmington, Gallun, Myers, &amp; Henry, 2009)","previouslyFormattedCitation":"(Fausti, Wilmington, Gallun, Myers, &amp; Henry, 2009)"},"properties":{"noteIndex":0},"schema":"https://github.com/citation-style-language/schema/raw/master/csl-citation.json"}</w:instrText>
      </w:r>
      <w:r w:rsidR="002D0654">
        <w:fldChar w:fldCharType="separate"/>
      </w:r>
      <w:r w:rsidR="002D0654" w:rsidRPr="002D0654">
        <w:rPr>
          <w:noProof/>
        </w:rPr>
        <w:t>(Fausti, Wilmington, Gallun, Myers, &amp; Henry, 2009)</w:t>
      </w:r>
      <w:r w:rsidR="002D0654">
        <w:fldChar w:fldCharType="end"/>
      </w:r>
      <w:r w:rsidR="007C4540">
        <w:t>.</w:t>
      </w:r>
    </w:p>
    <w:p w14:paraId="2DEBDE55" w14:textId="126813C8" w:rsidR="00F70841" w:rsidRDefault="00941F95" w:rsidP="00CB7C3C">
      <w:pPr>
        <w:jc w:val="both"/>
      </w:pPr>
      <w:r>
        <w:tab/>
      </w:r>
      <w:r w:rsidR="001122A9">
        <w:t>A r</w:t>
      </w:r>
      <w:r>
        <w:t>ecent stud</w:t>
      </w:r>
      <w:r w:rsidR="001122A9">
        <w:t>y</w:t>
      </w:r>
      <w:r>
        <w:t xml:space="preserve"> by Smith et al. investigated the effect of high-intensity (15-20 psi) blast exposure </w:t>
      </w:r>
      <w:r w:rsidR="001122A9">
        <w:t>using</w:t>
      </w:r>
      <w:r>
        <w:t xml:space="preserve"> the chinchilla animal model. </w:t>
      </w:r>
      <w:r w:rsidR="00CB7C3C">
        <w:t xml:space="preserve">Chinchillas exposed to 2 high-level blasts with HPDs (e.g., earplugs) were able to recover hearing function after 7 days </w:t>
      </w:r>
      <w:r w:rsidR="00D17656">
        <w:fldChar w:fldCharType="begin" w:fldLock="1"/>
      </w:r>
      <w:r w:rsidR="00D3466C">
        <w:instrText>ADDIN CSL_CITATION {"citationItems":[{"id":"ITEM-1","itemData":{"DOI":"10.1093/milmed/usz309","ISSN":"1930613X","PMID":"32074377","abstract":"Introduction: The peripheral auditory system and various structures within the central auditory system are vulnerable to blast injuries, and even blast overpressure is at relatively mild traumatic brain injury (TBI) level. However, the extent of hearing loss in relation to blast number and time course of post-blast is not well understood. This study reports the progressive hearing damage measured in chinchillas after multiple blast exposures at mild TBI levels (103-138 kPa or 15-20 psi). Materials and Methods: Sixteen animals (two controls) were exposed to two blasts and three blasts, respectively, in two groups with both ears plugged with foam earplugs to prevent the eardrum from rupturing. Auditory brainstem response (ABR) and distortion product otoacoustic emission (DPOAE) were measured in pre- A nd post-blasts. Immunohistochemical study of chinchilla brains were performed at the end of experiment. Results: Results show that the ABR threshold and DPOAE level shifts in 2-blast animals were recovered after 7 days. In 3-blast animals, the ABR and DPOAE shifts remained at 26 and 23 dB, respectively after 14 days. Variation of auditory cortex damage between 2-blast and 3-blast was also observed in immunofluorescence images. Conclusions: This study demonstrates that the number of blasts causing mild TBI critically affects hearing damage.","author":[{"dropping-particle":"","family":"Smith","given":"Kyle D.","non-dropping-particle":"","parse-names":false,"suffix":""},{"dropping-particle":"","family":"Chen","given":"Tao","non-dropping-particle":"","parse-names":false,"suffix":""},{"dropping-particle":"","family":"Gan","given":"Rong Z.","non-dropping-particle":"","parse-names":false,"suffix":""}],"container-title":"Military Medicine","id":"ITEM-1","issued":{"date-parts":[["2020"]]},"page":"248-255","title":"Hearing Damage Induced by Blast Overpressure at Mild TBI Level in a Chinchilla Model","type":"article-journal","volume":"185"},"uris":["http://www.mendeley.com/documents/?uuid=8022ac20-302a-44ab-9f97-6fb21d6719e5"]}],"mendeley":{"formattedCitation":"(Smith, Chen, &amp; Gan, 2020)","plainTextFormattedCitation":"(Smith, Chen, &amp; Gan, 2020)","previouslyFormattedCitation":"(Smith, Chen, &amp; Gan, 2020)"},"properties":{"noteIndex":0},"schema":"https://github.com/citation-style-language/schema/raw/master/csl-citation.json"}</w:instrText>
      </w:r>
      <w:r w:rsidR="00D17656">
        <w:fldChar w:fldCharType="separate"/>
      </w:r>
      <w:r w:rsidR="00D17656" w:rsidRPr="00D17656">
        <w:rPr>
          <w:noProof/>
        </w:rPr>
        <w:t>(Smith, Chen, &amp; Gan, 2020)</w:t>
      </w:r>
      <w:r w:rsidR="00D17656">
        <w:fldChar w:fldCharType="end"/>
      </w:r>
      <w:r w:rsidR="00CB7C3C">
        <w:t xml:space="preserve">. </w:t>
      </w:r>
      <w:r w:rsidR="001122A9">
        <w:t>Chinchillas</w:t>
      </w:r>
      <w:r w:rsidR="000B6024">
        <w:t xml:space="preserve"> in the same study, but</w:t>
      </w:r>
      <w:r w:rsidR="001122A9">
        <w:t xml:space="preserve"> exposed to 3 high-level blasts with HPDs</w:t>
      </w:r>
      <w:r w:rsidR="000B6024">
        <w:t>,</w:t>
      </w:r>
      <w:r w:rsidR="001122A9">
        <w:t xml:space="preserve"> experienced hearing loss that did not recover after 14 days </w:t>
      </w:r>
      <w:r w:rsidR="00D3466C">
        <w:fldChar w:fldCharType="begin" w:fldLock="1"/>
      </w:r>
      <w:r w:rsidR="00DD14B2">
        <w:instrText>ADDIN CSL_CITATION {"citationItems":[{"id":"ITEM-1","itemData":{"DOI":"10.1093/milmed/usz309","ISSN":"1930613X","PMID":"32074377","abstract":"Introduction: The peripheral auditory system and various structures within the central auditory system are vulnerable to blast injuries, and even blast overpressure is at relatively mild traumatic brain injury (TBI) level. However, the extent of hearing loss in relation to blast number and time course of post-blast is not well understood. This study reports the progressive hearing damage measured in chinchillas after multiple blast exposures at mild TBI levels (103-138 kPa or 15-20 psi). Materials and Methods: Sixteen animals (two controls) were exposed to two blasts and three blasts, respectively, in two groups with both ears plugged with foam earplugs to prevent the eardrum from rupturing. Auditory brainstem response (ABR) and distortion product otoacoustic emission (DPOAE) were measured in pre- A nd post-blasts. Immunohistochemical study of chinchilla brains were performed at the end of experiment. Results: Results show that the ABR threshold and DPOAE level shifts in 2-blast animals were recovered after 7 days. In 3-blast animals, the ABR and DPOAE shifts remained at 26 and 23 dB, respectively after 14 days. Variation of auditory cortex damage between 2-blast and 3-blast was also observed in immunofluorescence images. Conclusions: This study demonstrates that the number of blasts causing mild TBI critically affects hearing damage.","author":[{"dropping-particle":"","family":"Smith","given":"Kyle D.","non-dropping-particle":"","parse-names":false,"suffix":""},{"dropping-particle":"","family":"Chen","given":"Tao","non-dropping-particle":"","parse-names":false,"suffix":""},{"dropping-particle":"","family":"Gan","given":"Rong Z.","non-dropping-particle":"","parse-names":false,"suffix":""}],"container-title":"Military Medicine","id":"ITEM-1","issued":{"date-parts":[["2020"]]},"page":"248-255","title":"Hearing Damage Induced by Blast Overpressure at Mild TBI Level in a Chinchilla Model","type":"article-journal","volume":"185"},"uris":["http://www.mendeley.com/documents/?uuid=8022ac20-302a-44ab-9f97-6fb21d6719e5"]}],"mendeley":{"formattedCitation":"(Smith et al., 2020)","plainTextFormattedCitation":"(Smith et al., 2020)","previouslyFormattedCitation":"(Smith et al., 2020)"},"properties":{"noteIndex":0},"schema":"https://github.com/citation-style-language/schema/raw/master/csl-citation.json"}</w:instrText>
      </w:r>
      <w:r w:rsidR="00D3466C">
        <w:fldChar w:fldCharType="separate"/>
      </w:r>
      <w:r w:rsidR="00D3466C" w:rsidRPr="00D3466C">
        <w:rPr>
          <w:noProof/>
        </w:rPr>
        <w:t>(Smith et al., 2020)</w:t>
      </w:r>
      <w:r w:rsidR="00D3466C">
        <w:fldChar w:fldCharType="end"/>
      </w:r>
      <w:r w:rsidR="001122A9">
        <w:t>.</w:t>
      </w:r>
      <w:r w:rsidR="008331DF">
        <w:t xml:space="preserve"> Another study conducted by Chen et al. investigated the effect of low-intensity (3-5 psi) BOPs on hearing damage in the chinchilla animal model. This study found that after exposure to 3 low-intensity BOPs with the use of HPDs, chinchillas experienced temporary hearing damage; however, without the use of HPDs, chinchillas experienced permanent hearing </w:t>
      </w:r>
      <w:r w:rsidR="008331DF">
        <w:lastRenderedPageBreak/>
        <w:t>damage 7 days after blast exposure</w:t>
      </w:r>
      <w:r w:rsidR="002D0217">
        <w:t xml:space="preserve"> </w:t>
      </w:r>
      <w:r w:rsidR="00D7627C">
        <w:fldChar w:fldCharType="begin" w:fldLock="1"/>
      </w:r>
      <w:r w:rsidR="00FD0A3D">
        <w:instrText>ADDIN CSL_CITATION {"citationItems":[{"id":"ITEM-1","itemData":{"DOI":"10.1016/j.heares.2019.01.010","ISSN":"18785891","PMID":"30686544","abstract":"Hearing damage caused by blast waves is a frequent and common injury for Service members. However, most studies have focused on high-intensity blast exposures that are known to cause moderate to severe traumatic brain injury (TBI), and fewer studies have investigated the progressive hearing damage caused by low-intensity blast exposures (below mild TBI). In this paper, we report our recent study in chinchillas to investigate the auditory function changes over the time course after repetitive exposures to low-intensity blast. Two groups of chinchillas (N = 7 each) were used in this study. Group 1 was for an acute study with 2 blasts and Group 2 for progressive study with 3 blasts on Day 1 and observed for 7 days. Animals in both groups were exposed to blast overpressures of 21–35 kPa (3–5 psi or 180–185 dB SPL) at which the eardrum was usually not ruptured. One ear was left open while another ear was protected with an earplug. Blast overpressures were monitored at the entrance of the ear canal (P0) and near the eardrum in the canal (P1). Auditory brainstem responses (ABRs), distortion product otoacoustic emissions (DPOAEs), and middle latency responses (MLRs) were measured after each blast series in the acute group and on Days 1, 4, and 7 in the progressive group. Results show that hearing damage was induced in both ears after blast exposure on Day 1 and more damage was observed in open ears than plugged ears. Seven days after the three-blast series, the ABR threshold in open ears was still 7–20 dB higher on average than prior to the blasts. The MLR wave amplitude shifts were observed in both open and protected ears, which indicated central auditory damage. With the protection of an earplug, hearing thresholds had recovered to the pre-blast level by Day 7. Using this chinchilla blast model, acute and progressive hearing damages were quantified in both open and protected ears following repeated low-intensity blast exposures.","author":[{"dropping-particle":"","family":"Chen","given":"Tao","non-dropping-particle":"","parse-names":false,"suffix":""},{"dropping-particle":"","family":"Smith","given":"Kyle","non-dropping-particle":"","parse-names":false,"suffix":""},{"dropping-particle":"","family":"Jiang","given":"Shangyuan","non-dropping-particle":"","parse-names":false,"suffix":""},{"dropping-particle":"","family":"Zhang","given":"Tianyu","non-dropping-particle":"","parse-names":false,"suffix":""},{"dropping-particle":"","family":"Gan","given":"Rong Z.","non-dropping-particle":"","parse-names":false,"suffix":""}],"container-title":"Hearing Research","id":"ITEM-1","issued":{"date-parts":[["2019"]]},"page":"33-42","publisher":"Elsevier B.V","title":"Progressive hearing damage after exposure to repeated low-intensity blasts in chinchillas","type":"article-journal","volume":"378"},"uris":["http://www.mendeley.com/documents/?uuid=d4f0308c-fbb6-436f-b454-0468c6676e77"]}],"mendeley":{"formattedCitation":"(Chen, Smith, Jiang, Zhang, &amp; Gan, 2019)","plainTextFormattedCitation":"(Chen, Smith, Jiang, Zhang, &amp; Gan, 2019)","previouslyFormattedCitation":"(Chen, Smith, Jiang, Zhang, &amp; Gan, 2019)"},"properties":{"noteIndex":0},"schema":"https://github.com/citation-style-language/schema/raw/master/csl-citation.json"}</w:instrText>
      </w:r>
      <w:r w:rsidR="00D7627C">
        <w:fldChar w:fldCharType="separate"/>
      </w:r>
      <w:r w:rsidR="00D7627C" w:rsidRPr="00D7627C">
        <w:rPr>
          <w:noProof/>
        </w:rPr>
        <w:t>(Chen, Smith, Jiang, Zhang, &amp; Gan, 2019)</w:t>
      </w:r>
      <w:r w:rsidR="00D7627C">
        <w:fldChar w:fldCharType="end"/>
      </w:r>
      <w:r w:rsidR="008331DF">
        <w:t>.</w:t>
      </w:r>
      <w:r w:rsidR="00CB7C3C">
        <w:t xml:space="preserve"> In this thesis</w:t>
      </w:r>
      <w:r w:rsidR="00A810DC">
        <w:t>,</w:t>
      </w:r>
      <w:r w:rsidR="00CB7C3C">
        <w:t xml:space="preserve"> the therapeutic function of liraglutide is investigated using chinchillas exposed to 3 high-level blasts</w:t>
      </w:r>
      <w:r w:rsidR="007A2269">
        <w:t xml:space="preserve"> associated with mild-TBI</w:t>
      </w:r>
      <w:r w:rsidR="00CB7C3C">
        <w:t>.</w:t>
      </w:r>
    </w:p>
    <w:p w14:paraId="62821164" w14:textId="1939E3EF" w:rsidR="00F27C4D" w:rsidRPr="001A65C2" w:rsidRDefault="00BE213C" w:rsidP="00E03AD3">
      <w:pPr>
        <w:pStyle w:val="Heading2"/>
      </w:pPr>
      <w:bookmarkStart w:id="26" w:name="_Toc100593900"/>
      <w:r w:rsidRPr="001A65C2">
        <w:t>1.3 Liraglutide and Hearing Recovery from Low-Level BOPs</w:t>
      </w:r>
      <w:bookmarkEnd w:id="26"/>
    </w:p>
    <w:p w14:paraId="5CEA0FD4" w14:textId="309C9855" w:rsidR="006611C6" w:rsidRDefault="00176380" w:rsidP="00CB7C3C">
      <w:pPr>
        <w:jc w:val="both"/>
      </w:pPr>
      <w:r>
        <w:tab/>
        <w:t xml:space="preserve">In previous studies conducted by our lab, the chinchilla animal model was utilized to investigate the </w:t>
      </w:r>
      <w:r w:rsidR="00940DA5">
        <w:t xml:space="preserve">therapeutic </w:t>
      </w:r>
      <w:r>
        <w:t>effect</w:t>
      </w:r>
      <w:r w:rsidR="00940DA5">
        <w:t xml:space="preserve"> of</w:t>
      </w:r>
      <w:r>
        <w:t xml:space="preserve"> liraglutide after exposure to 6 low-level BOPs, both with and without the use of HPDs</w:t>
      </w:r>
      <w:r w:rsidR="001A639A">
        <w:t>. Jiang et al. presents the results of our study with the use of HPDs</w:t>
      </w:r>
      <w:r w:rsidR="00CF06AF">
        <w:t xml:space="preserve"> </w:t>
      </w:r>
      <w:r w:rsidR="00D7627C">
        <w:fldChar w:fldCharType="begin" w:fldLock="1"/>
      </w:r>
      <w:r w:rsidR="00D7627C">
        <w:instrText>ADDIN CSL_CITATION {"citationItems":[{"id":"ITEM-1","itemData":{"DOI":"10.47739/Otolaryngology.1266","author":[{"dropping-particle":"","family":"Jiang","given":"Shangyuan","non-dropping-particle":"","parse-names":false,"suffix":""},{"dropping-particle":"","family":"Welch","given":"Paige","non-dropping-particle":"","parse-names":false,"suffix":""},{"dropping-particle":"","family":"Sanders","given":"Sarah","non-dropping-particle":"","parse-names":false,"suffix":""},{"dropping-particle":"","family":"Gan","given":"Rong Z.","non-dropping-particle":"","parse-names":false,"suffix":""}],"container-title":"Journal of the Association for Research in Otolaryngology","id":"ITEM-1","issue":"Ic","issued":{"date-parts":[["2021"]]},"page":"13-15","title":"Mitigation of Blast-Induced Hearing Damage using Liraglutide in Animal Model of Chinchilla","type":"article-journal","volume":"8"},"uris":["http://www.mendeley.com/documents/?uuid=87c198b7-61df-4555-86ad-4a0c7d386731"]}],"mendeley":{"formattedCitation":"(Jiang et al., 2021)","plainTextFormattedCitation":"(Jiang et al., 2021)","previouslyFormattedCitation":"(Jiang et al., 2021)"},"properties":{"noteIndex":0},"schema":"https://github.com/citation-style-language/schema/raw/master/csl-citation.json"}</w:instrText>
      </w:r>
      <w:r w:rsidR="00D7627C">
        <w:fldChar w:fldCharType="separate"/>
      </w:r>
      <w:r w:rsidR="00D7627C" w:rsidRPr="00D7627C">
        <w:rPr>
          <w:noProof/>
        </w:rPr>
        <w:t>(Jiang et al., 2021)</w:t>
      </w:r>
      <w:r w:rsidR="00D7627C">
        <w:fldChar w:fldCharType="end"/>
      </w:r>
      <w:r w:rsidR="001A639A">
        <w:t xml:space="preserve">. </w:t>
      </w:r>
      <w:r w:rsidR="00F57BDB">
        <w:t>Chinchillas were divided into 3 groups: pre-blast treatment, post-blast treatment, and blast control.</w:t>
      </w:r>
      <w:r w:rsidR="00EF7EFF">
        <w:t xml:space="preserve"> Hearing function tests </w:t>
      </w:r>
      <w:r w:rsidR="007A2972">
        <w:t xml:space="preserve">including auditory brainstem response (ABR) and distortion product otoacoustic emissions (DPOAE) </w:t>
      </w:r>
      <w:r w:rsidR="00EF7EFF">
        <w:t>were conducted before blast exposure on Day 1, after blast exposure on Day 1, and on Days 4, 7, and 14</w:t>
      </w:r>
      <w:r w:rsidR="00633EED">
        <w:t>.</w:t>
      </w:r>
      <w:r w:rsidR="0091420B">
        <w:t xml:space="preserve"> The experimental protocol for this study can be seen in </w:t>
      </w:r>
      <w:r w:rsidR="0091420B" w:rsidRPr="0091420B">
        <w:rPr>
          <w:b/>
          <w:bCs/>
        </w:rPr>
        <w:t xml:space="preserve">Figure </w:t>
      </w:r>
      <w:r w:rsidR="003D41F2">
        <w:rPr>
          <w:b/>
          <w:bCs/>
        </w:rPr>
        <w:t>2</w:t>
      </w:r>
      <w:r w:rsidR="00FD0A3D">
        <w:rPr>
          <w:b/>
          <w:bCs/>
        </w:rPr>
        <w:t xml:space="preserve"> </w:t>
      </w:r>
      <w:r w:rsidR="00FD0A3D">
        <w:rPr>
          <w:b/>
          <w:bCs/>
        </w:rPr>
        <w:fldChar w:fldCharType="begin" w:fldLock="1"/>
      </w:r>
      <w:r w:rsidR="00FD0A3D">
        <w:rPr>
          <w:b/>
          <w:bCs/>
        </w:rPr>
        <w:instrText>ADDIN CSL_CITATION {"citationItems":[{"id":"ITEM-1","itemData":{"DOI":"10.47739/Otolaryngology.1266","author":[{"dropping-particle":"","family":"Jiang","given":"Shangyuan","non-dropping-particle":"","parse-names":false,"suffix":""},{"dropping-particle":"","family":"Welch","given":"Paige","non-dropping-particle":"","parse-names":false,"suffix":""},{"dropping-particle":"","family":"Sanders","given":"Sarah","non-dropping-particle":"","parse-names":false,"suffix":""},{"dropping-particle":"","family":"Gan","given":"Rong Z.","non-dropping-particle":"","parse-names":false,"suffix":""}],"container-title":"Journal of the Association for Research in Otolaryngology","id":"ITEM-1","issue":"Ic","issued":{"date-parts":[["2021"]]},"page":"13-15","title":"Mitigation of Blast-Induced Hearing Damage using Liraglutide in Animal Model of Chinchilla","type":"article-journal","volume":"8"},"uris":["http://www.mendeley.com/documents/?uuid=87c198b7-61df-4555-86ad-4a0c7d386731"]}],"mendeley":{"formattedCitation":"(Jiang et al., 2021)","plainTextFormattedCitation":"(Jiang et al., 2021)","previouslyFormattedCitation":"(Jiang et al., 2021)"},"properties":{"noteIndex":0},"schema":"https://github.com/citation-style-language/schema/raw/master/csl-citation.json"}</w:instrText>
      </w:r>
      <w:r w:rsidR="00FD0A3D">
        <w:rPr>
          <w:b/>
          <w:bCs/>
        </w:rPr>
        <w:fldChar w:fldCharType="separate"/>
      </w:r>
      <w:r w:rsidR="00FD0A3D" w:rsidRPr="00FD0A3D">
        <w:rPr>
          <w:bCs/>
          <w:noProof/>
        </w:rPr>
        <w:t>(Jiang et al., 2021)</w:t>
      </w:r>
      <w:r w:rsidR="00FD0A3D">
        <w:rPr>
          <w:b/>
          <w:bCs/>
        </w:rPr>
        <w:fldChar w:fldCharType="end"/>
      </w:r>
      <w:r w:rsidR="0091420B">
        <w:t>.</w:t>
      </w:r>
    </w:p>
    <w:p w14:paraId="67E3A9AA" w14:textId="77777777" w:rsidR="0091420B" w:rsidRDefault="0091420B" w:rsidP="0020445E">
      <w:pPr>
        <w:keepNext/>
        <w:jc w:val="center"/>
      </w:pPr>
      <w:r>
        <w:rPr>
          <w:noProof/>
        </w:rPr>
        <w:drawing>
          <wp:inline distT="0" distB="0" distL="0" distR="0" wp14:anchorId="38416086" wp14:editId="23F8CCFE">
            <wp:extent cx="5486400" cy="1615749"/>
            <wp:effectExtent l="0" t="0" r="0" b="0"/>
            <wp:docPr id="9" name="Picture 9" descr="A picture containing box and whisker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A picture containing box and whisker chart&#10;&#10;Description automatically generated"/>
                    <pic:cNvPicPr/>
                  </pic:nvPicPr>
                  <pic:blipFill rotWithShape="1">
                    <a:blip r:embed="rId13" cstate="print">
                      <a:extLst>
                        <a:ext uri="{28A0092B-C50C-407E-A947-70E740481C1C}">
                          <a14:useLocalDpi xmlns:a14="http://schemas.microsoft.com/office/drawing/2010/main" val="0"/>
                        </a:ext>
                      </a:extLst>
                    </a:blip>
                    <a:srcRect r="6425"/>
                    <a:stretch/>
                  </pic:blipFill>
                  <pic:spPr bwMode="auto">
                    <a:xfrm>
                      <a:off x="0" y="0"/>
                      <a:ext cx="5486400" cy="1615749"/>
                    </a:xfrm>
                    <a:prstGeom prst="rect">
                      <a:avLst/>
                    </a:prstGeom>
                    <a:ln>
                      <a:noFill/>
                    </a:ln>
                    <a:extLst>
                      <a:ext uri="{53640926-AAD7-44D8-BBD7-CCE9431645EC}">
                        <a14:shadowObscured xmlns:a14="http://schemas.microsoft.com/office/drawing/2010/main"/>
                      </a:ext>
                    </a:extLst>
                  </pic:spPr>
                </pic:pic>
              </a:graphicData>
            </a:graphic>
          </wp:inline>
        </w:drawing>
      </w:r>
    </w:p>
    <w:p w14:paraId="0BEBD67B" w14:textId="75EE84B2" w:rsidR="0091420B" w:rsidRPr="0091420B" w:rsidRDefault="0091420B" w:rsidP="0091420B">
      <w:pPr>
        <w:pStyle w:val="Caption"/>
        <w:jc w:val="center"/>
      </w:pPr>
      <w:bookmarkStart w:id="27" w:name="_Toc100672884"/>
      <w:r>
        <w:t xml:space="preserve">Figure </w:t>
      </w:r>
      <w:fldSimple w:instr=" SEQ Figure \* ARABIC ">
        <w:r w:rsidR="006C04CF">
          <w:rPr>
            <w:noProof/>
          </w:rPr>
          <w:t>2</w:t>
        </w:r>
      </w:fldSimple>
      <w:r>
        <w:t xml:space="preserve">. </w:t>
      </w:r>
      <w:r>
        <w:rPr>
          <w:rFonts w:ascii="Calibri" w:hAnsi="Calibri" w:cs="Calibri"/>
        </w:rPr>
        <w:t>﻿</w:t>
      </w:r>
      <w:r w:rsidRPr="0091420B">
        <w:rPr>
          <w:b w:val="0"/>
          <w:bCs w:val="0"/>
        </w:rPr>
        <w:t xml:space="preserve">Schematic diagram of the time course and experimental procedures showing the liraglutide treatment, blast exposures, and hearing function measurements </w:t>
      </w:r>
      <w:r w:rsidR="00D7627C">
        <w:rPr>
          <w:b w:val="0"/>
          <w:bCs w:val="0"/>
        </w:rPr>
        <w:fldChar w:fldCharType="begin" w:fldLock="1"/>
      </w:r>
      <w:r w:rsidR="00D7627C">
        <w:rPr>
          <w:b w:val="0"/>
          <w:bCs w:val="0"/>
        </w:rPr>
        <w:instrText>ADDIN CSL_CITATION {"citationItems":[{"id":"ITEM-1","itemData":{"DOI":"10.47739/Otolaryngology.1266","author":[{"dropping-particle":"","family":"Jiang","given":"Shangyuan","non-dropping-particle":"","parse-names":false,"suffix":""},{"dropping-particle":"","family":"Welch","given":"Paige","non-dropping-particle":"","parse-names":false,"suffix":""},{"dropping-particle":"","family":"Sanders","given":"Sarah","non-dropping-particle":"","parse-names":false,"suffix":""},{"dropping-particle":"","family":"Gan","given":"Rong Z.","non-dropping-particle":"","parse-names":false,"suffix":""}],"container-title":"Journal of the Association for Research in Otolaryngology","id":"ITEM-1","issue":"Ic","issued":{"date-parts":[["2021"]]},"page":"13-15","title":"Mitigation of Blast-Induced Hearing Damage using Liraglutide in Animal Model of Chinchilla","type":"article-journal","volume":"8"},"uris":["http://www.mendeley.com/documents/?uuid=87c198b7-61df-4555-86ad-4a0c7d386731"]}],"mendeley":{"formattedCitation":"(Jiang et al., 2021)","plainTextFormattedCitation":"(Jiang et al., 2021)","previouslyFormattedCitation":"(Jiang et al., 2021)"},"properties":{"noteIndex":0},"schema":"https://github.com/citation-style-language/schema/raw/master/csl-citation.json"}</w:instrText>
      </w:r>
      <w:r w:rsidR="00D7627C">
        <w:rPr>
          <w:b w:val="0"/>
          <w:bCs w:val="0"/>
        </w:rPr>
        <w:fldChar w:fldCharType="separate"/>
      </w:r>
      <w:r w:rsidR="00D7627C" w:rsidRPr="00D7627C">
        <w:rPr>
          <w:b w:val="0"/>
          <w:bCs w:val="0"/>
          <w:noProof/>
        </w:rPr>
        <w:t>(Jiang et al., 2021)</w:t>
      </w:r>
      <w:r w:rsidR="00D7627C">
        <w:rPr>
          <w:b w:val="0"/>
          <w:bCs w:val="0"/>
        </w:rPr>
        <w:fldChar w:fldCharType="end"/>
      </w:r>
      <w:r w:rsidR="00E5138F">
        <w:rPr>
          <w:b w:val="0"/>
          <w:bCs w:val="0"/>
        </w:rPr>
        <w:t>.</w:t>
      </w:r>
      <w:bookmarkEnd w:id="27"/>
    </w:p>
    <w:p w14:paraId="6F67199D" w14:textId="1EDAD2BC" w:rsidR="0091420B" w:rsidRDefault="0091420B" w:rsidP="0091420B"/>
    <w:p w14:paraId="4BD32DD1" w14:textId="0561D8D8" w:rsidR="00320AE1" w:rsidRPr="00DC171B" w:rsidRDefault="00320AE1" w:rsidP="00F604BC">
      <w:pPr>
        <w:jc w:val="both"/>
      </w:pPr>
      <w:r>
        <w:tab/>
        <w:t xml:space="preserve">For the pre-blast treatment group, liraglutide treatment began 2 days prior to blast exposure and continued for the next 7 days. In the post-blast treatment group, liraglutide treatment began 2 hours after blast exposure and continued for the next 7 days. </w:t>
      </w:r>
      <w:r w:rsidR="00154905">
        <w:t xml:space="preserve">On Day 1 </w:t>
      </w:r>
      <w:r w:rsidR="00154905">
        <w:lastRenderedPageBreak/>
        <w:t>of the study</w:t>
      </w:r>
      <w:r w:rsidR="00CA03C5">
        <w:t xml:space="preserve"> animals were placed inside an anechoic chamber and exposed to 6 low-level blasts</w:t>
      </w:r>
      <w:r w:rsidR="007E6BDE">
        <w:t xml:space="preserve"> with HPDs inserted</w:t>
      </w:r>
      <w:r w:rsidR="0072669B">
        <w:t xml:space="preserve"> in their ears</w:t>
      </w:r>
      <w:r w:rsidR="00CA03C5">
        <w:t xml:space="preserve">. </w:t>
      </w:r>
      <w:r w:rsidR="00DC171B">
        <w:t>An example of a</w:t>
      </w:r>
      <w:r w:rsidR="00F604BC">
        <w:t xml:space="preserve"> low-level</w:t>
      </w:r>
      <w:r w:rsidR="00DC171B">
        <w:t xml:space="preserve"> BOP waveform with a peak of 4.0 psi can be seen in </w:t>
      </w:r>
      <w:r w:rsidR="00DC171B">
        <w:rPr>
          <w:b/>
          <w:bCs/>
        </w:rPr>
        <w:t xml:space="preserve">Figure </w:t>
      </w:r>
      <w:r w:rsidR="003D41F2">
        <w:rPr>
          <w:b/>
          <w:bCs/>
        </w:rPr>
        <w:t>3</w:t>
      </w:r>
      <w:r w:rsidR="00DC171B">
        <w:t>.</w:t>
      </w:r>
      <w:r w:rsidR="003130B8">
        <w:t xml:space="preserve"> After the completion of the study on Day 14, animals were euthanized for the histology study</w:t>
      </w:r>
      <w:r w:rsidR="00FD0A3D">
        <w:t xml:space="preserve"> </w:t>
      </w:r>
      <w:r w:rsidR="00FD0A3D">
        <w:fldChar w:fldCharType="begin" w:fldLock="1"/>
      </w:r>
      <w:r w:rsidR="00DC0860">
        <w:instrText>ADDIN CSL_CITATION {"citationItems":[{"id":"ITEM-1","itemData":{"DOI":"10.47739/Otolaryngology.1266","author":[{"dropping-particle":"","family":"Jiang","given":"Shangyuan","non-dropping-particle":"","parse-names":false,"suffix":""},{"dropping-particle":"","family":"Welch","given":"Paige","non-dropping-particle":"","parse-names":false,"suffix":""},{"dropping-particle":"","family":"Sanders","given":"Sarah","non-dropping-particle":"","parse-names":false,"suffix":""},{"dropping-particle":"","family":"Gan","given":"Rong Z.","non-dropping-particle":"","parse-names":false,"suffix":""}],"container-title":"Journal of the Association for Research in Otolaryngology","id":"ITEM-1","issue":"Ic","issued":{"date-parts":[["2021"]]},"page":"13-15","title":"Mitigation of Blast-Induced Hearing Damage using Liraglutide in Animal Model of Chinchilla","type":"article-journal","volume":"8"},"uris":["http://www.mendeley.com/documents/?uuid=87c198b7-61df-4555-86ad-4a0c7d386731"]}],"mendeley":{"formattedCitation":"(Jiang et al., 2021)","plainTextFormattedCitation":"(Jiang et al., 2021)","previouslyFormattedCitation":"(Jiang et al., 2021)"},"properties":{"noteIndex":0},"schema":"https://github.com/citation-style-language/schema/raw/master/csl-citation.json"}</w:instrText>
      </w:r>
      <w:r w:rsidR="00FD0A3D">
        <w:fldChar w:fldCharType="separate"/>
      </w:r>
      <w:r w:rsidR="00FD0A3D" w:rsidRPr="00FD0A3D">
        <w:rPr>
          <w:noProof/>
        </w:rPr>
        <w:t>(Jiang et al., 2021)</w:t>
      </w:r>
      <w:r w:rsidR="00FD0A3D">
        <w:fldChar w:fldCharType="end"/>
      </w:r>
      <w:r w:rsidR="003130B8">
        <w:t>.</w:t>
      </w:r>
      <w:r w:rsidR="007E6BDE">
        <w:t xml:space="preserve"> The protocol used during this study was adapted for further investigation into </w:t>
      </w:r>
      <w:r w:rsidR="00582D2C">
        <w:t>high-level blast exposure described in this thesis.</w:t>
      </w:r>
    </w:p>
    <w:p w14:paraId="6E5B6F6D" w14:textId="77777777" w:rsidR="00817AB7" w:rsidRDefault="00DC171B" w:rsidP="00817AB7">
      <w:pPr>
        <w:keepNext/>
        <w:jc w:val="center"/>
      </w:pPr>
      <w:r>
        <w:rPr>
          <w:rFonts w:ascii="Times New Roman" w:hAnsi="Times New Roman"/>
          <w:b/>
          <w:bCs/>
          <w:noProof/>
          <w:lang w:bidi="ar-SA"/>
        </w:rPr>
        <w:drawing>
          <wp:inline distT="0" distB="0" distL="0" distR="0" wp14:anchorId="165D1C6F" wp14:editId="3EA7FFBF">
            <wp:extent cx="5486400" cy="3945255"/>
            <wp:effectExtent l="0" t="0" r="0" b="0"/>
            <wp:docPr id="11" name="Picture 11" descr="C:\Users\welc7784\Documents\PW\G1 6B Control Paper\Figures\Waveform\18-3-5 P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welc7784\Documents\PW\G1 6B Control Paper\Figures\Waveform\18-3-5 P0.emf"/>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5486400" cy="3945255"/>
                    </a:xfrm>
                    <a:prstGeom prst="rect">
                      <a:avLst/>
                    </a:prstGeom>
                    <a:noFill/>
                    <a:ln>
                      <a:noFill/>
                    </a:ln>
                  </pic:spPr>
                </pic:pic>
              </a:graphicData>
            </a:graphic>
          </wp:inline>
        </w:drawing>
      </w:r>
    </w:p>
    <w:p w14:paraId="4AFBFC0E" w14:textId="62D23D09" w:rsidR="00817AB7" w:rsidRPr="00E03AD3" w:rsidRDefault="00817AB7" w:rsidP="00E03AD3">
      <w:pPr>
        <w:pStyle w:val="Caption"/>
        <w:jc w:val="center"/>
        <w:rPr>
          <w:b w:val="0"/>
          <w:bCs w:val="0"/>
        </w:rPr>
      </w:pPr>
      <w:bookmarkStart w:id="28" w:name="_Toc100672885"/>
      <w:r>
        <w:t xml:space="preserve">Figure </w:t>
      </w:r>
      <w:fldSimple w:instr=" SEQ Figure \* ARABIC ">
        <w:r w:rsidR="006C04CF">
          <w:rPr>
            <w:noProof/>
          </w:rPr>
          <w:t>3</w:t>
        </w:r>
      </w:fldSimple>
      <w:r>
        <w:t xml:space="preserve">. </w:t>
      </w:r>
      <w:r>
        <w:rPr>
          <w:b w:val="0"/>
          <w:bCs w:val="0"/>
        </w:rPr>
        <w:t>Typical low-intensity BOP waveform measured at the entrance of the ear canal.</w:t>
      </w:r>
      <w:bookmarkEnd w:id="28"/>
    </w:p>
    <w:p w14:paraId="1FF48574" w14:textId="77777777" w:rsidR="00E03AD3" w:rsidRDefault="00367747" w:rsidP="00951815">
      <w:pPr>
        <w:jc w:val="both"/>
      </w:pPr>
      <w:r>
        <w:tab/>
      </w:r>
    </w:p>
    <w:p w14:paraId="5187153C" w14:textId="77CE5CA4" w:rsidR="00367747" w:rsidRPr="00817AB7" w:rsidRDefault="00367747" w:rsidP="00E03AD3">
      <w:pPr>
        <w:ind w:firstLine="450"/>
        <w:jc w:val="both"/>
      </w:pPr>
      <w:r>
        <w:t xml:space="preserve">Jiang et al. reported that </w:t>
      </w:r>
      <w:r w:rsidR="00951815">
        <w:t xml:space="preserve">exposure to </w:t>
      </w:r>
      <w:r>
        <w:t>6 low-level blasts</w:t>
      </w:r>
      <w:r w:rsidR="00951815">
        <w:t xml:space="preserve"> with the use of HPDs</w:t>
      </w:r>
      <w:r w:rsidR="00F604BC">
        <w:t xml:space="preserve"> </w:t>
      </w:r>
      <w:r w:rsidR="000615DE">
        <w:t xml:space="preserve">induced temporary </w:t>
      </w:r>
      <w:r w:rsidR="00C00605">
        <w:t xml:space="preserve">hearing </w:t>
      </w:r>
      <w:r w:rsidR="000615DE">
        <w:t xml:space="preserve">damage </w:t>
      </w:r>
      <w:r w:rsidR="00C00605">
        <w:t>that recovered over 14 days</w:t>
      </w:r>
      <w:r w:rsidR="00951815">
        <w:t>.</w:t>
      </w:r>
      <w:r w:rsidR="004000AD">
        <w:t xml:space="preserve"> The effect of liraglutide could not clearly be observed in ears protected by HPDs due to the insignificant amount of damage.</w:t>
      </w:r>
      <w:r w:rsidR="00D75448">
        <w:t xml:space="preserve"> Without sufficient damage, detect</w:t>
      </w:r>
      <w:r w:rsidR="00154E95">
        <w:t>ing</w:t>
      </w:r>
      <w:r w:rsidR="00D75448">
        <w:t xml:space="preserve"> the effect of liraglutide in ABR, DPOAE, and </w:t>
      </w:r>
      <w:r w:rsidR="00D75448">
        <w:lastRenderedPageBreak/>
        <w:t>immunofluorescence results</w:t>
      </w:r>
      <w:r w:rsidR="00154E95">
        <w:t xml:space="preserve"> was difficul</w:t>
      </w:r>
      <w:r w:rsidR="00BC4490">
        <w:t>t, and further investigation was necessary</w:t>
      </w:r>
      <w:r w:rsidR="00FD0A3D">
        <w:t xml:space="preserve"> </w:t>
      </w:r>
      <w:r w:rsidR="00FD0A3D">
        <w:fldChar w:fldCharType="begin" w:fldLock="1"/>
      </w:r>
      <w:r w:rsidR="00FD0A3D">
        <w:instrText>ADDIN CSL_CITATION {"citationItems":[{"id":"ITEM-1","itemData":{"DOI":"10.47739/Otolaryngology.1266","author":[{"dropping-particle":"","family":"Jiang","given":"Shangyuan","non-dropping-particle":"","parse-names":false,"suffix":""},{"dropping-particle":"","family":"Welch","given":"Paige","non-dropping-particle":"","parse-names":false,"suffix":""},{"dropping-particle":"","family":"Sanders","given":"Sarah","non-dropping-particle":"","parse-names":false,"suffix":""},{"dropping-particle":"","family":"Gan","given":"Rong Z.","non-dropping-particle":"","parse-names":false,"suffix":""}],"container-title":"Journal of the Association for Research in Otolaryngology","id":"ITEM-1","issue":"Ic","issued":{"date-parts":[["2021"]]},"page":"13-15","title":"Mitigation of Blast-Induced Hearing Damage using Liraglutide in Animal Model of Chinchilla","type":"article-journal","volume":"8"},"uris":["http://www.mendeley.com/documents/?uuid=87c198b7-61df-4555-86ad-4a0c7d386731"]}],"mendeley":{"formattedCitation":"(Jiang et al., 2021)","plainTextFormattedCitation":"(Jiang et al., 2021)","previouslyFormattedCitation":"(Jiang et al., 2021)"},"properties":{"noteIndex":0},"schema":"https://github.com/citation-style-language/schema/raw/master/csl-citation.json"}</w:instrText>
      </w:r>
      <w:r w:rsidR="00FD0A3D">
        <w:fldChar w:fldCharType="separate"/>
      </w:r>
      <w:r w:rsidR="00FD0A3D" w:rsidRPr="00FD0A3D">
        <w:rPr>
          <w:noProof/>
        </w:rPr>
        <w:t>(Jiang et al., 2021)</w:t>
      </w:r>
      <w:r w:rsidR="00FD0A3D">
        <w:fldChar w:fldCharType="end"/>
      </w:r>
      <w:r w:rsidR="00BC4490">
        <w:t>.</w:t>
      </w:r>
    </w:p>
    <w:p w14:paraId="6AC6E98B" w14:textId="358CCC4A" w:rsidR="009E3780" w:rsidRPr="00D5208E" w:rsidRDefault="00457CD3" w:rsidP="00E03AD3">
      <w:pPr>
        <w:pStyle w:val="Heading2"/>
      </w:pPr>
      <w:bookmarkStart w:id="29" w:name="_Toc37617772"/>
      <w:bookmarkStart w:id="30" w:name="_Toc37617829"/>
      <w:bookmarkStart w:id="31" w:name="_Toc39323144"/>
      <w:bookmarkStart w:id="32" w:name="_Toc100593901"/>
      <w:r>
        <w:t>1.</w:t>
      </w:r>
      <w:r w:rsidR="00DE72CE">
        <w:t>4</w:t>
      </w:r>
      <w:r>
        <w:t xml:space="preserve"> </w:t>
      </w:r>
      <w:r w:rsidR="00927AE6" w:rsidRPr="00D5208E">
        <w:t>Objectives</w:t>
      </w:r>
      <w:bookmarkEnd w:id="29"/>
      <w:bookmarkEnd w:id="30"/>
      <w:bookmarkEnd w:id="31"/>
      <w:bookmarkEnd w:id="32"/>
    </w:p>
    <w:p w14:paraId="497D6796" w14:textId="7ECF3BDF" w:rsidR="00556269" w:rsidRDefault="00556269" w:rsidP="00E456CB">
      <w:pPr>
        <w:ind w:firstLine="720"/>
        <w:jc w:val="both"/>
      </w:pPr>
      <w:r>
        <w:t xml:space="preserve">Due to the prevalence of blast-induced hearing damage among </w:t>
      </w:r>
      <w:r w:rsidR="006171C1">
        <w:t>s</w:t>
      </w:r>
      <w:r>
        <w:t xml:space="preserve">ervice members and Veterans, our understanding of the causes and mechanisms of hearing damage as well as potential treatments must be improved. </w:t>
      </w:r>
      <w:r w:rsidR="00E34694">
        <w:t>Investigating the effect of blast intensity, quantity of blast, use of HPDs, and the therapeutic function of potential treatments such as liraglutide help to achieve this goal. Using an established chinchilla model, this study investigated the effect of liraglutide on blast-induced hearing damage in animals exposed to 3 high-level blasts. The results of this study can be used to provide insight into the effect of blast-intensity and HPDs compared to our previous studies investigating 6 low-level blasts, as well as evaluate the efficacy of liraglutide as a future treatment</w:t>
      </w:r>
      <w:r w:rsidR="00E21865">
        <w:t>.</w:t>
      </w:r>
    </w:p>
    <w:p w14:paraId="51F32B47" w14:textId="77777777" w:rsidR="00D87712" w:rsidRDefault="00D87712">
      <w:pPr>
        <w:spacing w:line="240" w:lineRule="auto"/>
        <w:rPr>
          <w:rStyle w:val="Heading1Char"/>
        </w:rPr>
      </w:pPr>
      <w:bookmarkStart w:id="33" w:name="_Toc37617773"/>
      <w:bookmarkStart w:id="34" w:name="_Toc37617830"/>
      <w:bookmarkStart w:id="35" w:name="_Toc39323145"/>
      <w:r>
        <w:rPr>
          <w:rStyle w:val="Heading1Char"/>
          <w:b w:val="0"/>
          <w:bCs w:val="0"/>
        </w:rPr>
        <w:br w:type="page"/>
      </w:r>
    </w:p>
    <w:p w14:paraId="08D788A0" w14:textId="40B74587" w:rsidR="005A5EF6" w:rsidRPr="00D5208E" w:rsidRDefault="00800611" w:rsidP="003C5E74">
      <w:pPr>
        <w:pStyle w:val="Heading1"/>
        <w:rPr>
          <w:rStyle w:val="Heading1Char"/>
          <w:b/>
          <w:bCs/>
        </w:rPr>
      </w:pPr>
      <w:bookmarkStart w:id="36" w:name="_Toc100593902"/>
      <w:r>
        <w:rPr>
          <w:rStyle w:val="Heading1Char"/>
          <w:b/>
          <w:bCs/>
        </w:rPr>
        <w:lastRenderedPageBreak/>
        <w:t xml:space="preserve">Chapter </w:t>
      </w:r>
      <w:r w:rsidR="005A5EF6" w:rsidRPr="00D5208E">
        <w:rPr>
          <w:rStyle w:val="Heading1Char"/>
          <w:b/>
          <w:bCs/>
        </w:rPr>
        <w:t>2. Methods</w:t>
      </w:r>
      <w:bookmarkEnd w:id="36"/>
    </w:p>
    <w:p w14:paraId="306EBEF1" w14:textId="4BCB1391" w:rsidR="00397110" w:rsidRPr="00D5208E" w:rsidRDefault="005A5EF6" w:rsidP="00E03AD3">
      <w:pPr>
        <w:pStyle w:val="Heading2"/>
      </w:pPr>
      <w:bookmarkStart w:id="37" w:name="_Toc37617774"/>
      <w:bookmarkStart w:id="38" w:name="_Toc37617831"/>
      <w:bookmarkStart w:id="39" w:name="_Toc39323146"/>
      <w:bookmarkStart w:id="40" w:name="_Toc100593903"/>
      <w:bookmarkEnd w:id="33"/>
      <w:bookmarkEnd w:id="34"/>
      <w:bookmarkEnd w:id="35"/>
      <w:r w:rsidRPr="00D5208E">
        <w:t xml:space="preserve">2.1 </w:t>
      </w:r>
      <w:bookmarkEnd w:id="37"/>
      <w:bookmarkEnd w:id="38"/>
      <w:bookmarkEnd w:id="39"/>
      <w:r w:rsidRPr="00D5208E">
        <w:t>Chinchilla Animal Model</w:t>
      </w:r>
      <w:bookmarkEnd w:id="40"/>
    </w:p>
    <w:p w14:paraId="1392880C" w14:textId="5792BCAB" w:rsidR="00B720C8" w:rsidRDefault="009556B7" w:rsidP="007924D5">
      <w:pPr>
        <w:ind w:firstLine="720"/>
        <w:jc w:val="both"/>
        <w:rPr>
          <w:rFonts w:ascii="Times New Roman" w:hAnsi="Times New Roman"/>
        </w:rPr>
      </w:pPr>
      <w:r>
        <w:rPr>
          <w:rFonts w:ascii="Times New Roman" w:hAnsi="Times New Roman"/>
        </w:rPr>
        <w:t xml:space="preserve">This study included </w:t>
      </w:r>
      <w:r w:rsidR="00C0207F">
        <w:rPr>
          <w:rFonts w:ascii="Times New Roman" w:hAnsi="Times New Roman"/>
        </w:rPr>
        <w:t>twenty-nine</w:t>
      </w:r>
      <w:r>
        <w:rPr>
          <w:rFonts w:ascii="Times New Roman" w:hAnsi="Times New Roman"/>
        </w:rPr>
        <w:t xml:space="preserve"> young, healthy chinchillas (Chinchilla lanigera) with mixed genders provided by Eddy Chinchilla</w:t>
      </w:r>
      <w:r w:rsidR="001051F0">
        <w:rPr>
          <w:rFonts w:ascii="Times New Roman" w:hAnsi="Times New Roman"/>
        </w:rPr>
        <w:t xml:space="preserve"> </w:t>
      </w:r>
      <w:r w:rsidR="001051F0">
        <w:rPr>
          <w:rFonts w:ascii="Times New Roman" w:hAnsi="Times New Roman"/>
          <w:color w:val="000000" w:themeColor="text1"/>
        </w:rPr>
        <w:t>(Kalamazoo, MI)</w:t>
      </w:r>
      <w:r>
        <w:rPr>
          <w:rFonts w:ascii="Times New Roman" w:hAnsi="Times New Roman"/>
        </w:rPr>
        <w:t xml:space="preserve"> and Buckeye Chinchilla</w:t>
      </w:r>
      <w:r w:rsidR="001051F0">
        <w:rPr>
          <w:rFonts w:ascii="Times New Roman" w:hAnsi="Times New Roman"/>
        </w:rPr>
        <w:t xml:space="preserve"> </w:t>
      </w:r>
      <w:r w:rsidR="001051F0">
        <w:rPr>
          <w:rFonts w:ascii="Times New Roman" w:hAnsi="Times New Roman"/>
          <w:color w:val="000000" w:themeColor="text1"/>
        </w:rPr>
        <w:t>(Louisville, OH)</w:t>
      </w:r>
      <w:r>
        <w:rPr>
          <w:rFonts w:ascii="Times New Roman" w:hAnsi="Times New Roman"/>
        </w:rPr>
        <w:t xml:space="preserve">. </w:t>
      </w:r>
      <w:r w:rsidR="0031561B">
        <w:rPr>
          <w:rFonts w:ascii="Times New Roman" w:hAnsi="Times New Roman"/>
        </w:rPr>
        <w:t>Th</w:t>
      </w:r>
      <w:r w:rsidR="00205266">
        <w:rPr>
          <w:rFonts w:ascii="Times New Roman" w:hAnsi="Times New Roman"/>
        </w:rPr>
        <w:t>e</w:t>
      </w:r>
      <w:r w:rsidR="0031561B">
        <w:rPr>
          <w:rFonts w:ascii="Times New Roman" w:hAnsi="Times New Roman"/>
        </w:rPr>
        <w:t xml:space="preserve"> study protocol was approved by the Institutional Animal Care and Use Committee (IACUC) of the University of Oklahoma and met the guidelines of the National Institutes of Health (NIH) and the U</w:t>
      </w:r>
      <w:r w:rsidR="001C660E">
        <w:rPr>
          <w:rFonts w:ascii="Times New Roman" w:hAnsi="Times New Roman"/>
        </w:rPr>
        <w:t>nited States</w:t>
      </w:r>
      <w:r w:rsidR="0031561B">
        <w:rPr>
          <w:rFonts w:ascii="Times New Roman" w:hAnsi="Times New Roman"/>
        </w:rPr>
        <w:t xml:space="preserve"> Department of Agriculture</w:t>
      </w:r>
      <w:r w:rsidR="001C660E">
        <w:rPr>
          <w:rFonts w:ascii="Times New Roman" w:hAnsi="Times New Roman"/>
        </w:rPr>
        <w:t xml:space="preserve"> (USDA)</w:t>
      </w:r>
      <w:r w:rsidR="0031561B">
        <w:rPr>
          <w:rFonts w:ascii="Times New Roman" w:hAnsi="Times New Roman"/>
        </w:rPr>
        <w:t>.</w:t>
      </w:r>
      <w:r w:rsidR="00D5502B">
        <w:rPr>
          <w:rFonts w:ascii="Times New Roman" w:hAnsi="Times New Roman"/>
        </w:rPr>
        <w:t xml:space="preserve"> All animals underwent an extensive check upon arrival and </w:t>
      </w:r>
      <w:r w:rsidR="007D3212">
        <w:rPr>
          <w:rFonts w:ascii="Times New Roman" w:hAnsi="Times New Roman"/>
        </w:rPr>
        <w:t xml:space="preserve">were </w:t>
      </w:r>
      <w:r w:rsidR="00D5502B">
        <w:rPr>
          <w:rFonts w:ascii="Times New Roman" w:hAnsi="Times New Roman"/>
        </w:rPr>
        <w:t>determined to be clear of disease in the ear.</w:t>
      </w:r>
    </w:p>
    <w:p w14:paraId="4542BF5E" w14:textId="2805DF1E" w:rsidR="005A5EF6" w:rsidRDefault="009556B7" w:rsidP="007924D5">
      <w:pPr>
        <w:ind w:firstLine="720"/>
        <w:jc w:val="both"/>
        <w:rPr>
          <w:rFonts w:ascii="Times New Roman" w:hAnsi="Times New Roman"/>
        </w:rPr>
      </w:pPr>
      <w:r>
        <w:rPr>
          <w:rFonts w:ascii="Times New Roman" w:hAnsi="Times New Roman"/>
        </w:rPr>
        <w:t>The chinchilla animal model is well-established for use in the investigation of hearing loss and auditory function due to the</w:t>
      </w:r>
      <w:r w:rsidR="00E3579D">
        <w:rPr>
          <w:rFonts w:ascii="Times New Roman" w:hAnsi="Times New Roman"/>
        </w:rPr>
        <w:t>ir</w:t>
      </w:r>
      <w:r>
        <w:rPr>
          <w:rFonts w:ascii="Times New Roman" w:hAnsi="Times New Roman"/>
        </w:rPr>
        <w:t xml:space="preserve"> similarity to</w:t>
      </w:r>
      <w:r w:rsidR="00383304">
        <w:rPr>
          <w:rFonts w:ascii="Times New Roman" w:hAnsi="Times New Roman"/>
        </w:rPr>
        <w:t xml:space="preserve"> humans</w:t>
      </w:r>
      <w:r w:rsidR="00AD0B32">
        <w:rPr>
          <w:rFonts w:ascii="Times New Roman" w:hAnsi="Times New Roman"/>
        </w:rPr>
        <w:t>’</w:t>
      </w:r>
      <w:r w:rsidR="00383304">
        <w:rPr>
          <w:rFonts w:ascii="Times New Roman" w:hAnsi="Times New Roman"/>
        </w:rPr>
        <w:t xml:space="preserve"> ear anatomy and</w:t>
      </w:r>
      <w:r>
        <w:rPr>
          <w:rFonts w:ascii="Times New Roman" w:hAnsi="Times New Roman"/>
        </w:rPr>
        <w:t xml:space="preserve"> humans</w:t>
      </w:r>
      <w:r w:rsidR="00AD0B32">
        <w:rPr>
          <w:rFonts w:ascii="Times New Roman" w:hAnsi="Times New Roman"/>
        </w:rPr>
        <w:t>’</w:t>
      </w:r>
      <w:r>
        <w:rPr>
          <w:rFonts w:ascii="Times New Roman" w:hAnsi="Times New Roman"/>
        </w:rPr>
        <w:t xml:space="preserve"> range of hearing, having an average hearing range </w:t>
      </w:r>
      <w:r w:rsidR="00E3579D">
        <w:rPr>
          <w:rFonts w:ascii="Times New Roman" w:hAnsi="Times New Roman"/>
        </w:rPr>
        <w:t>of</w:t>
      </w:r>
      <w:r>
        <w:rPr>
          <w:rFonts w:ascii="Times New Roman" w:hAnsi="Times New Roman"/>
        </w:rPr>
        <w:t xml:space="preserve"> 50 Hz to 33 </w:t>
      </w:r>
      <w:r w:rsidR="00DD14B2">
        <w:rPr>
          <w:rFonts w:ascii="Times New Roman" w:hAnsi="Times New Roman"/>
        </w:rPr>
        <w:t>k</w:t>
      </w:r>
      <w:r>
        <w:rPr>
          <w:rFonts w:ascii="Times New Roman" w:hAnsi="Times New Roman"/>
        </w:rPr>
        <w:t xml:space="preserve">Hz </w:t>
      </w:r>
      <w:r w:rsidR="00DD14B2">
        <w:rPr>
          <w:rFonts w:ascii="Times New Roman" w:hAnsi="Times New Roman"/>
        </w:rPr>
        <w:fldChar w:fldCharType="begin" w:fldLock="1"/>
      </w:r>
      <w:r w:rsidR="002716A2">
        <w:rPr>
          <w:rFonts w:ascii="Times New Roman" w:hAnsi="Times New Roman"/>
        </w:rPr>
        <w:instrText>ADDIN CSL_CITATION {"citationItems":[{"id":"ITEM-1","itemData":{"DOI":"10.1089/mdr.1999.5.57","ISSN":"10766294","PMID":"10332723","abstract":"Streptococcus pneumoniae infection and disease have been modeled in several animal species including infant and adult mice, infant and adult rats, infant Rhesus monkeys, and adolescent and adult chinchillas. Most are models of sepsis arising from intravenous or intraperitoneal inoculation of bacteria, and a few were designed to study disease arising from intranasal infection. Chinchillas provide the only animal model of middle ear pneumococcal infection in which the disease can be produced by very small inocula injected into the middle ear (ME) or intranasally, and in which the disease remains localized to the ME in most cases. This model, developed at the University of Minnesota in 1975, has been used to study pneumococcal pathogenesis at a mucosal site, immunogenicity and efficacy of pneumococcal capsular polysaccharide (PS) vaccine antigens, and the kinetics and efficacy of antimicrobial drugs. Pathogenesis experiments in the chinchilla model have revealed variation in ME virulence among different pneumococcal serotypes, enhancement of ME infection during concurrent intranasal influenza A virus infections, and natural resolution of pneumococcal otitis media (OM) without intervention. Research has explored the relative contribution of pneumococcal and host products to ME inflammation. Pneumococcal cell wall components and pneumolysin have been studied in the model. Host inflammatory responses studied in the chinchilla ME include polymorphonuclear leukocyte oxidative products, hydrolytic enzymes, cytokine and eicosanoid metabolites, and ME epithelial cell adhesion and mucous glycoprotein production. Both clinical (tympanic membrane appearance) and histopathology (ME, Eustachian tube, inner ear) endpoints can be quantified. Immunologic and inflammatory studies have been facilitated by the production of affinity-purified anti-chinchilla immunoglobulin G (IgG), IgM, and secretory IgA polyclonal antibody reagents, and the identification of cross-reactivity between human and chinchilla cytokines, and between guinea pig and chinchilla C3. Alteration of ME mucosa by pneumococcal neuraminidase and alteration of ME epithelial cell (MEEC) surface carbohydrates during intranasal pneumococcal infection have been demonstrated. Pathogenesis studies have been aided by cultured chinchilla MEEC systems, in which the ability of platelet activating factor and interleukin (IL)-1β to stimulate epithelial mucous glycoprotein synthesis has recently been demonstrated. Because…","author":[{"dropping-particle":"","family":"Giebink","given":"G. Scott","non-dropping-particle":"","parse-names":false,"suffix":""}],"container-title":"Microbial Drug Resistance","id":"ITEM-1","issue":"1","issued":{"date-parts":[["2009"]]},"page":"57-72","title":"Otitis media: The chinchilla model","type":"article-journal","volume":"5"},"uris":["http://www.mendeley.com/documents/?uuid=c474ec2a-8c23-422a-9128-6bff5bd2c803"]},{"id":"ITEM-2","itemData":{"DOI":"10.1121/1.5132950","ISSN":"0001-4966","PMID":"31795699","abstract":"The chinchilla animal model for noise-induced hearing loss has an extensive history spanning more than 50 years. Many behavioral, anatomical, and physiological characteristics of the chinchilla mak...","author":[{"dropping-particle":"","family":"Trevino","given":"Monica","non-dropping-particle":"","parse-names":false,"suffix":""},{"dropping-particle":"","family":"Lobarinas","given":"Edward","non-dropping-particle":"","parse-names":false,"suffix":""},{"dropping-particle":"","family":"Maulden","given":"Amanda C.","non-dropping-particle":"","parse-names":false,"suffix":""},{"dropping-particle":"","family":"Heinz","given":"Michael G.","non-dropping-particle":"","parse-names":false,"suffix":""}],"container-title":"The Journal of the Acoustical Society of America","id":"ITEM-2","issue":"5","issued":{"date-parts":[["2019"]]},"page":"3710-3732","publisher":"Acoustical Society of America","title":"The chinchilla animal model for hearing science and noise-induced hearing loss","type":"article-journal","volume":"146"},"uris":["http://www.mendeley.com/documents/?uuid=7f72aa76-120f-4b54-92f1-adbc90143e3b"]}],"mendeley":{"formattedCitation":"(Giebink, 2009; Trevino, Lobarinas, Maulden, &amp; Heinz, 2019)","plainTextFormattedCitation":"(Giebink, 2009; Trevino, Lobarinas, Maulden, &amp; Heinz, 2019)","previouslyFormattedCitation":"(Giebink, 2009; Trevino, Lobarinas, Maulden, &amp; Heinz, 2019)"},"properties":{"noteIndex":0},"schema":"https://github.com/citation-style-language/schema/raw/master/csl-citation.json"}</w:instrText>
      </w:r>
      <w:r w:rsidR="00DD14B2">
        <w:rPr>
          <w:rFonts w:ascii="Times New Roman" w:hAnsi="Times New Roman"/>
        </w:rPr>
        <w:fldChar w:fldCharType="separate"/>
      </w:r>
      <w:r w:rsidR="00DD14B2" w:rsidRPr="00DD14B2">
        <w:rPr>
          <w:rFonts w:ascii="Times New Roman" w:hAnsi="Times New Roman"/>
          <w:noProof/>
        </w:rPr>
        <w:t>(Giebink, 2009; Trevino, Lobarinas, Maulden, &amp; Heinz, 2019)</w:t>
      </w:r>
      <w:r w:rsidR="00DD14B2">
        <w:rPr>
          <w:rFonts w:ascii="Times New Roman" w:hAnsi="Times New Roman"/>
        </w:rPr>
        <w:fldChar w:fldCharType="end"/>
      </w:r>
      <w:r>
        <w:rPr>
          <w:rFonts w:ascii="Times New Roman" w:hAnsi="Times New Roman"/>
        </w:rPr>
        <w:t>.</w:t>
      </w:r>
      <w:r w:rsidR="00383304">
        <w:rPr>
          <w:rFonts w:ascii="Times New Roman" w:hAnsi="Times New Roman"/>
        </w:rPr>
        <w:t xml:space="preserve"> The chinchilla’s enlarged auditory bulla allows for ease of measurement and access </w:t>
      </w:r>
      <w:r w:rsidR="0031561B">
        <w:rPr>
          <w:rFonts w:ascii="Times New Roman" w:hAnsi="Times New Roman"/>
        </w:rPr>
        <w:t>to</w:t>
      </w:r>
      <w:r w:rsidR="00383304">
        <w:rPr>
          <w:rFonts w:ascii="Times New Roman" w:hAnsi="Times New Roman"/>
        </w:rPr>
        <w:t xml:space="preserve"> quantify sound transmission through the ear </w:t>
      </w:r>
      <w:r w:rsidR="002716A2">
        <w:rPr>
          <w:rFonts w:ascii="Times New Roman" w:hAnsi="Times New Roman"/>
        </w:rPr>
        <w:fldChar w:fldCharType="begin" w:fldLock="1"/>
      </w:r>
      <w:r w:rsidR="00AF7499">
        <w:rPr>
          <w:rFonts w:ascii="Times New Roman" w:hAnsi="Times New Roman"/>
        </w:rPr>
        <w:instrText>ADDIN CSL_CITATION {"citationItems":[{"id":"ITEM-1","itemData":{"DOI":"10.1121/1.5132950","ISSN":"0001-4966","PMID":"31795699","abstract":"The chinchilla animal model for noise-induced hearing loss has an extensive history spanning more than 50 years. Many behavioral, anatomical, and physiological characteristics of the chinchilla mak...","author":[{"dropping-particle":"","family":"Trevino","given":"Monica","non-dropping-particle":"","parse-names":false,"suffix":""},{"dropping-particle":"","family":"Lobarinas","given":"Edward","non-dropping-particle":"","parse-names":false,"suffix":""},{"dropping-particle":"","family":"Maulden","given":"Amanda C.","non-dropping-particle":"","parse-names":false,"suffix":""},{"dropping-particle":"","family":"Heinz","given":"Michael G.","non-dropping-particle":"","parse-names":false,"suffix":""}],"container-title":"The Journal of the Acoustical Society of America","id":"ITEM-1","issue":"5","issued":{"date-parts":[["2019"]]},"page":"3710-3732","publisher":"Acoustical Society of America","title":"The chinchilla animal model for hearing science and noise-induced hearing loss","type":"article-journal","volume":"146"},"uris":["http://www.mendeley.com/documents/?uuid=7f72aa76-120f-4b54-92f1-adbc90143e3b"]}],"mendeley":{"formattedCitation":"(Trevino et al., 2019)","plainTextFormattedCitation":"(Trevino et al., 2019)","previouslyFormattedCitation":"(Trevino et al., 2019)"},"properties":{"noteIndex":0},"schema":"https://github.com/citation-style-language/schema/raw/master/csl-citation.json"}</w:instrText>
      </w:r>
      <w:r w:rsidR="002716A2">
        <w:rPr>
          <w:rFonts w:ascii="Times New Roman" w:hAnsi="Times New Roman"/>
        </w:rPr>
        <w:fldChar w:fldCharType="separate"/>
      </w:r>
      <w:r w:rsidR="002716A2" w:rsidRPr="002716A2">
        <w:rPr>
          <w:rFonts w:ascii="Times New Roman" w:hAnsi="Times New Roman"/>
          <w:noProof/>
        </w:rPr>
        <w:t>(Trevino et al., 2019)</w:t>
      </w:r>
      <w:r w:rsidR="002716A2">
        <w:rPr>
          <w:rFonts w:ascii="Times New Roman" w:hAnsi="Times New Roman"/>
        </w:rPr>
        <w:fldChar w:fldCharType="end"/>
      </w:r>
      <w:r w:rsidR="00383304">
        <w:rPr>
          <w:rFonts w:ascii="Times New Roman" w:hAnsi="Times New Roman"/>
        </w:rPr>
        <w:t>.</w:t>
      </w:r>
      <w:r w:rsidR="002C3622">
        <w:rPr>
          <w:rFonts w:ascii="Times New Roman" w:hAnsi="Times New Roman"/>
        </w:rPr>
        <w:t xml:space="preserve"> Furthermore, the chinchilla is naturally a relatively docile animal and easy to work with, making them one of the most widely used animals for hearing research.</w:t>
      </w:r>
    </w:p>
    <w:p w14:paraId="306EBEF3" w14:textId="77777777" w:rsidR="00397110" w:rsidRPr="00D5208E" w:rsidRDefault="008E2BCA" w:rsidP="00E03AD3">
      <w:pPr>
        <w:pStyle w:val="Heading2"/>
      </w:pPr>
      <w:bookmarkStart w:id="41" w:name="_Toc37617775"/>
      <w:bookmarkStart w:id="42" w:name="_Toc37617832"/>
      <w:bookmarkStart w:id="43" w:name="_Toc39323147"/>
      <w:bookmarkStart w:id="44" w:name="_Toc100593904"/>
      <w:r w:rsidRPr="00D5208E">
        <w:t xml:space="preserve">2.2 </w:t>
      </w:r>
      <w:r w:rsidR="00787262" w:rsidRPr="00D5208E">
        <w:t>Experimental Design</w:t>
      </w:r>
      <w:bookmarkEnd w:id="41"/>
      <w:bookmarkEnd w:id="42"/>
      <w:bookmarkEnd w:id="43"/>
      <w:bookmarkEnd w:id="44"/>
    </w:p>
    <w:p w14:paraId="234EBE9B" w14:textId="3CB1C986" w:rsidR="00D5208E" w:rsidRPr="009C0640" w:rsidRDefault="00051761" w:rsidP="00D5208E">
      <w:pPr>
        <w:ind w:firstLine="720"/>
        <w:jc w:val="both"/>
        <w:rPr>
          <w:rFonts w:ascii="Times New Roman" w:hAnsi="Times New Roman"/>
        </w:rPr>
      </w:pPr>
      <w:r>
        <w:rPr>
          <w:rFonts w:ascii="Times New Roman" w:hAnsi="Times New Roman"/>
        </w:rPr>
        <w:t>The</w:t>
      </w:r>
      <w:r w:rsidR="000651A5">
        <w:rPr>
          <w:rFonts w:ascii="Times New Roman" w:hAnsi="Times New Roman"/>
        </w:rPr>
        <w:t xml:space="preserve"> chinchillas</w:t>
      </w:r>
      <w:r w:rsidR="00EF4B72">
        <w:rPr>
          <w:rFonts w:ascii="Times New Roman" w:hAnsi="Times New Roman"/>
        </w:rPr>
        <w:t xml:space="preserve"> in this study</w:t>
      </w:r>
      <w:r w:rsidR="000651A5">
        <w:rPr>
          <w:rFonts w:ascii="Times New Roman" w:hAnsi="Times New Roman"/>
        </w:rPr>
        <w:t xml:space="preserve"> were randomly divided into </w:t>
      </w:r>
      <w:r w:rsidR="00E97C49">
        <w:rPr>
          <w:rFonts w:ascii="Times New Roman" w:hAnsi="Times New Roman"/>
        </w:rPr>
        <w:t>3</w:t>
      </w:r>
      <w:r w:rsidR="000651A5">
        <w:rPr>
          <w:rFonts w:ascii="Times New Roman" w:hAnsi="Times New Roman"/>
        </w:rPr>
        <w:t xml:space="preserve"> groups</w:t>
      </w:r>
      <w:r>
        <w:rPr>
          <w:rFonts w:ascii="Times New Roman" w:hAnsi="Times New Roman"/>
        </w:rPr>
        <w:t xml:space="preserve">: </w:t>
      </w:r>
      <w:r w:rsidR="00C0207F">
        <w:rPr>
          <w:rFonts w:ascii="Times New Roman" w:hAnsi="Times New Roman"/>
        </w:rPr>
        <w:t xml:space="preserve">11 chinchillas to the </w:t>
      </w:r>
      <w:r>
        <w:rPr>
          <w:rFonts w:ascii="Times New Roman" w:hAnsi="Times New Roman"/>
        </w:rPr>
        <w:t>pre-blast treatment group</w:t>
      </w:r>
      <w:r>
        <w:rPr>
          <w:rFonts w:ascii="Times New Roman" w:hAnsi="Times New Roman"/>
          <w:color w:val="000000" w:themeColor="text1"/>
        </w:rPr>
        <w:t>,</w:t>
      </w:r>
      <w:r w:rsidRPr="00912E06">
        <w:rPr>
          <w:rFonts w:ascii="Times New Roman" w:hAnsi="Times New Roman"/>
          <w:color w:val="000000" w:themeColor="text1"/>
        </w:rPr>
        <w:t xml:space="preserve"> </w:t>
      </w:r>
      <w:r w:rsidR="00C0207F">
        <w:rPr>
          <w:rFonts w:ascii="Times New Roman" w:hAnsi="Times New Roman"/>
          <w:color w:val="000000" w:themeColor="text1"/>
        </w:rPr>
        <w:t xml:space="preserve">11 chinchillas to the </w:t>
      </w:r>
      <w:r w:rsidRPr="00912E06">
        <w:rPr>
          <w:rFonts w:ascii="Times New Roman" w:hAnsi="Times New Roman"/>
          <w:color w:val="000000" w:themeColor="text1"/>
        </w:rPr>
        <w:t>post-blast treatment group, and</w:t>
      </w:r>
      <w:r w:rsidR="00B55BCD">
        <w:rPr>
          <w:rFonts w:ascii="Times New Roman" w:hAnsi="Times New Roman"/>
          <w:color w:val="000000" w:themeColor="text1"/>
        </w:rPr>
        <w:t xml:space="preserve"> 7 </w:t>
      </w:r>
      <w:r w:rsidR="00E767E4">
        <w:rPr>
          <w:rFonts w:ascii="Times New Roman" w:hAnsi="Times New Roman"/>
          <w:color w:val="000000" w:themeColor="text1"/>
        </w:rPr>
        <w:t xml:space="preserve">chinchillas </w:t>
      </w:r>
      <w:r w:rsidR="00B55BCD">
        <w:rPr>
          <w:rFonts w:ascii="Times New Roman" w:hAnsi="Times New Roman"/>
          <w:color w:val="000000" w:themeColor="text1"/>
        </w:rPr>
        <w:t>to the</w:t>
      </w:r>
      <w:r w:rsidRPr="00912E06">
        <w:rPr>
          <w:rFonts w:ascii="Times New Roman" w:hAnsi="Times New Roman"/>
          <w:color w:val="000000" w:themeColor="text1"/>
        </w:rPr>
        <w:t xml:space="preserve"> blast control group</w:t>
      </w:r>
      <w:r w:rsidR="00395F89">
        <w:rPr>
          <w:rFonts w:ascii="Times New Roman" w:hAnsi="Times New Roman"/>
          <w:color w:val="000000" w:themeColor="text1"/>
        </w:rPr>
        <w:t>.</w:t>
      </w:r>
      <w:r w:rsidR="00BA49D7">
        <w:rPr>
          <w:rFonts w:ascii="Times New Roman" w:hAnsi="Times New Roman"/>
        </w:rPr>
        <w:t xml:space="preserve"> </w:t>
      </w:r>
      <w:r w:rsidR="004D46CF">
        <w:rPr>
          <w:rFonts w:ascii="Times New Roman" w:hAnsi="Times New Roman"/>
        </w:rPr>
        <w:t>F</w:t>
      </w:r>
      <w:r w:rsidR="001666ED">
        <w:rPr>
          <w:rFonts w:ascii="Times New Roman" w:hAnsi="Times New Roman"/>
        </w:rPr>
        <w:t>our</w:t>
      </w:r>
      <w:r w:rsidR="004D46CF">
        <w:rPr>
          <w:rFonts w:ascii="Times New Roman" w:hAnsi="Times New Roman"/>
        </w:rPr>
        <w:t xml:space="preserve"> chinchillas in the pre-blast treatment group and</w:t>
      </w:r>
      <w:r w:rsidR="00BA49D7">
        <w:rPr>
          <w:rFonts w:ascii="Times New Roman" w:hAnsi="Times New Roman"/>
        </w:rPr>
        <w:t xml:space="preserve"> </w:t>
      </w:r>
      <w:r w:rsidR="004D46CF">
        <w:rPr>
          <w:rFonts w:ascii="Times New Roman" w:hAnsi="Times New Roman"/>
        </w:rPr>
        <w:t xml:space="preserve">3 </w:t>
      </w:r>
      <w:r w:rsidR="00BA49D7">
        <w:rPr>
          <w:rFonts w:ascii="Times New Roman" w:hAnsi="Times New Roman"/>
        </w:rPr>
        <w:t>chinchillas</w:t>
      </w:r>
      <w:r w:rsidR="004D46CF">
        <w:rPr>
          <w:rFonts w:ascii="Times New Roman" w:hAnsi="Times New Roman"/>
        </w:rPr>
        <w:t xml:space="preserve"> from both the post-blast treatment group and blast control group</w:t>
      </w:r>
      <w:r w:rsidR="00BA49D7">
        <w:rPr>
          <w:rFonts w:ascii="Times New Roman" w:hAnsi="Times New Roman"/>
        </w:rPr>
        <w:t xml:space="preserve"> were</w:t>
      </w:r>
      <w:r w:rsidR="00AF7499">
        <w:rPr>
          <w:rFonts w:ascii="Times New Roman" w:hAnsi="Times New Roman"/>
        </w:rPr>
        <w:t xml:space="preserve"> </w:t>
      </w:r>
      <w:r w:rsidR="00AF7499">
        <w:rPr>
          <w:rFonts w:ascii="Times New Roman" w:hAnsi="Times New Roman"/>
        </w:rPr>
        <w:lastRenderedPageBreak/>
        <w:t>randomly assigned to be</w:t>
      </w:r>
      <w:r w:rsidR="00BA49D7">
        <w:rPr>
          <w:rFonts w:ascii="Times New Roman" w:hAnsi="Times New Roman"/>
        </w:rPr>
        <w:t xml:space="preserve"> euthanized on Day </w:t>
      </w:r>
      <w:r w:rsidR="001666ED">
        <w:rPr>
          <w:rFonts w:ascii="Times New Roman" w:hAnsi="Times New Roman"/>
        </w:rPr>
        <w:t>28</w:t>
      </w:r>
      <w:r w:rsidR="00BA49D7">
        <w:rPr>
          <w:rFonts w:ascii="Times New Roman" w:hAnsi="Times New Roman"/>
        </w:rPr>
        <w:t xml:space="preserve">, </w:t>
      </w:r>
      <w:r w:rsidR="001666ED">
        <w:rPr>
          <w:rFonts w:ascii="Times New Roman" w:hAnsi="Times New Roman"/>
        </w:rPr>
        <w:t>with</w:t>
      </w:r>
      <w:r w:rsidR="00BA49D7">
        <w:rPr>
          <w:rFonts w:ascii="Times New Roman" w:hAnsi="Times New Roman"/>
        </w:rPr>
        <w:t xml:space="preserve"> the remaining chinchillas euthanized on Day </w:t>
      </w:r>
      <w:r w:rsidR="001666ED">
        <w:rPr>
          <w:rFonts w:ascii="Times New Roman" w:hAnsi="Times New Roman"/>
        </w:rPr>
        <w:t>14</w:t>
      </w:r>
      <w:r w:rsidR="00BA49D7">
        <w:rPr>
          <w:rFonts w:ascii="Times New Roman" w:hAnsi="Times New Roman"/>
        </w:rPr>
        <w:t>.</w:t>
      </w:r>
      <w:r w:rsidR="00C661D2">
        <w:rPr>
          <w:rFonts w:ascii="Times New Roman" w:hAnsi="Times New Roman"/>
        </w:rPr>
        <w:t xml:space="preserve"> All chinchillas</w:t>
      </w:r>
      <w:r w:rsidR="000651A5">
        <w:rPr>
          <w:rFonts w:ascii="Times New Roman" w:hAnsi="Times New Roman"/>
        </w:rPr>
        <w:t xml:space="preserve"> had standard </w:t>
      </w:r>
      <w:r w:rsidR="00F6771E">
        <w:rPr>
          <w:rFonts w:ascii="Times New Roman" w:hAnsi="Times New Roman"/>
        </w:rPr>
        <w:t>polyurethane</w:t>
      </w:r>
      <w:r w:rsidR="000651A5">
        <w:rPr>
          <w:rFonts w:ascii="Times New Roman" w:hAnsi="Times New Roman"/>
        </w:rPr>
        <w:t xml:space="preserve"> earplugs (3M, Inc. St. Paul, MN) inserted deeply into the ear canal prior to blast</w:t>
      </w:r>
      <w:r w:rsidR="00C661D2">
        <w:rPr>
          <w:rFonts w:ascii="Times New Roman" w:hAnsi="Times New Roman"/>
        </w:rPr>
        <w:t>.</w:t>
      </w:r>
      <w:r w:rsidR="00F6771E">
        <w:rPr>
          <w:rFonts w:ascii="Times New Roman" w:hAnsi="Times New Roman"/>
        </w:rPr>
        <w:t xml:space="preserve"> The bottom 1/3 of the earplugs were removed to ensure an optimal fit for the </w:t>
      </w:r>
      <w:r w:rsidR="00AF7499">
        <w:rPr>
          <w:rFonts w:ascii="Times New Roman" w:hAnsi="Times New Roman"/>
        </w:rPr>
        <w:t>chinchilla’s</w:t>
      </w:r>
      <w:r w:rsidR="00F6771E">
        <w:rPr>
          <w:rFonts w:ascii="Times New Roman" w:hAnsi="Times New Roman"/>
        </w:rPr>
        <w:t xml:space="preserve"> ear canal. A typical earplug inserted into a chinchilla ear can be seen in </w:t>
      </w:r>
      <w:r w:rsidR="00F6771E" w:rsidRPr="00F6771E">
        <w:rPr>
          <w:rFonts w:ascii="Times New Roman" w:hAnsi="Times New Roman"/>
          <w:b/>
          <w:bCs/>
        </w:rPr>
        <w:t xml:space="preserve">Figure </w:t>
      </w:r>
      <w:r w:rsidR="00242935">
        <w:rPr>
          <w:rFonts w:ascii="Times New Roman" w:hAnsi="Times New Roman"/>
          <w:b/>
          <w:bCs/>
        </w:rPr>
        <w:t>4</w:t>
      </w:r>
      <w:r w:rsidR="00F6771E">
        <w:rPr>
          <w:rFonts w:ascii="Times New Roman" w:hAnsi="Times New Roman"/>
        </w:rPr>
        <w:t>.</w:t>
      </w:r>
      <w:r w:rsidR="00C661D2">
        <w:rPr>
          <w:rFonts w:ascii="Times New Roman" w:hAnsi="Times New Roman"/>
        </w:rPr>
        <w:t xml:space="preserve"> </w:t>
      </w:r>
      <w:r w:rsidR="00D5208E">
        <w:rPr>
          <w:rFonts w:ascii="Times New Roman" w:hAnsi="Times New Roman"/>
          <w:b/>
        </w:rPr>
        <w:t xml:space="preserve">Figure </w:t>
      </w:r>
      <w:r w:rsidR="00242935">
        <w:rPr>
          <w:rFonts w:ascii="Times New Roman" w:hAnsi="Times New Roman"/>
          <w:b/>
        </w:rPr>
        <w:t>5</w:t>
      </w:r>
      <w:r w:rsidR="00D5208E">
        <w:rPr>
          <w:rFonts w:ascii="Times New Roman" w:hAnsi="Times New Roman"/>
        </w:rPr>
        <w:t xml:space="preserve"> is an overview of the experimental procedures</w:t>
      </w:r>
      <w:r w:rsidR="005F0FBF">
        <w:rPr>
          <w:rFonts w:ascii="Times New Roman" w:hAnsi="Times New Roman"/>
        </w:rPr>
        <w:t xml:space="preserve"> described above.</w:t>
      </w:r>
    </w:p>
    <w:p w14:paraId="456AA777" w14:textId="1EF3065E" w:rsidR="00F6771E" w:rsidRDefault="00F6771E" w:rsidP="00915CE5">
      <w:pPr>
        <w:ind w:firstLine="720"/>
        <w:jc w:val="both"/>
        <w:rPr>
          <w:rFonts w:ascii="Times New Roman" w:hAnsi="Times New Roman"/>
        </w:rPr>
      </w:pPr>
    </w:p>
    <w:p w14:paraId="7078C0B0" w14:textId="79FC1E18" w:rsidR="000507AC" w:rsidRDefault="00F6771E" w:rsidP="00E5138F">
      <w:pPr>
        <w:keepNext/>
        <w:jc w:val="center"/>
      </w:pPr>
      <w:r>
        <w:rPr>
          <w:rFonts w:ascii="Times New Roman" w:hAnsi="Times New Roman"/>
          <w:noProof/>
        </w:rPr>
        <w:drawing>
          <wp:inline distT="0" distB="0" distL="0" distR="0" wp14:anchorId="2D8D8A70" wp14:editId="02D78803">
            <wp:extent cx="4088423" cy="2724846"/>
            <wp:effectExtent l="0" t="0" r="1270" b="5715"/>
            <wp:docPr id="39" name="Picture 39" descr="A picture containing cat, indoor, measuring stick, gre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descr="A picture containing cat, indoor, measuring stick, grey&#10;&#10;Description automatically generated"/>
                    <pic:cNvPicPr/>
                  </pic:nvPicPr>
                  <pic:blipFill rotWithShape="1">
                    <a:blip r:embed="rId15">
                      <a:extLst>
                        <a:ext uri="{28A0092B-C50C-407E-A947-70E740481C1C}">
                          <a14:useLocalDpi xmlns:a14="http://schemas.microsoft.com/office/drawing/2010/main" val="0"/>
                        </a:ext>
                      </a:extLst>
                    </a:blip>
                    <a:srcRect t="10473"/>
                    <a:stretch/>
                  </pic:blipFill>
                  <pic:spPr bwMode="auto">
                    <a:xfrm>
                      <a:off x="0" y="0"/>
                      <a:ext cx="4217258" cy="2810712"/>
                    </a:xfrm>
                    <a:prstGeom prst="rect">
                      <a:avLst/>
                    </a:prstGeom>
                    <a:ln>
                      <a:noFill/>
                    </a:ln>
                    <a:extLst>
                      <a:ext uri="{53640926-AAD7-44D8-BBD7-CCE9431645EC}">
                        <a14:shadowObscured xmlns:a14="http://schemas.microsoft.com/office/drawing/2010/main"/>
                      </a:ext>
                    </a:extLst>
                  </pic:spPr>
                </pic:pic>
              </a:graphicData>
            </a:graphic>
          </wp:inline>
        </w:drawing>
      </w:r>
    </w:p>
    <w:p w14:paraId="6DC8ED2F" w14:textId="005D950E" w:rsidR="00D47C91" w:rsidRDefault="000507AC" w:rsidP="00E5138F">
      <w:pPr>
        <w:pStyle w:val="Caption"/>
        <w:jc w:val="center"/>
        <w:rPr>
          <w:b w:val="0"/>
          <w:bCs w:val="0"/>
        </w:rPr>
      </w:pPr>
      <w:bookmarkStart w:id="45" w:name="_Toc100672886"/>
      <w:r>
        <w:t xml:space="preserve">Figure </w:t>
      </w:r>
      <w:r w:rsidR="00BB60DF">
        <w:fldChar w:fldCharType="begin"/>
      </w:r>
      <w:r w:rsidR="00BB60DF">
        <w:instrText xml:space="preserve"> SEQ Figure \* ARABIC </w:instrText>
      </w:r>
      <w:r w:rsidR="00BB60DF">
        <w:fldChar w:fldCharType="separate"/>
      </w:r>
      <w:r w:rsidR="006C04CF">
        <w:rPr>
          <w:noProof/>
        </w:rPr>
        <w:t>4</w:t>
      </w:r>
      <w:r w:rsidR="00BB60DF">
        <w:rPr>
          <w:noProof/>
        </w:rPr>
        <w:fldChar w:fldCharType="end"/>
      </w:r>
      <w:r>
        <w:t xml:space="preserve">. </w:t>
      </w:r>
      <w:r w:rsidRPr="007252C3">
        <w:rPr>
          <w:b w:val="0"/>
          <w:bCs w:val="0"/>
        </w:rPr>
        <w:t>Example of earplug inserted into chinchilla ear.</w:t>
      </w:r>
      <w:bookmarkEnd w:id="45"/>
    </w:p>
    <w:p w14:paraId="371D8C1B" w14:textId="0394C5EC" w:rsidR="00D42CA3" w:rsidRDefault="00D42CA3" w:rsidP="00D42CA3"/>
    <w:p w14:paraId="7D79A79A" w14:textId="77777777" w:rsidR="00D42CA3" w:rsidRPr="00D42CA3" w:rsidRDefault="00D42CA3" w:rsidP="00D42CA3"/>
    <w:p w14:paraId="43F3D533" w14:textId="77777777" w:rsidR="00D47C91" w:rsidRPr="00D47C91" w:rsidRDefault="00D47C91" w:rsidP="00D47C91"/>
    <w:p w14:paraId="2AC3C7B4" w14:textId="5879B6C3" w:rsidR="00D5208E" w:rsidRDefault="00D5208E" w:rsidP="00F6771E">
      <w:pPr>
        <w:ind w:firstLine="720"/>
        <w:jc w:val="both"/>
        <w:rPr>
          <w:rFonts w:ascii="Times New Roman" w:hAnsi="Times New Roman"/>
        </w:rPr>
      </w:pPr>
    </w:p>
    <w:p w14:paraId="307BF79D" w14:textId="17B64E63" w:rsidR="00C661D2" w:rsidRDefault="008D08CE" w:rsidP="00C60BEF">
      <w:pPr>
        <w:pStyle w:val="Caption"/>
        <w:spacing w:after="240"/>
        <w:jc w:val="center"/>
      </w:pPr>
      <w:r>
        <w:rPr>
          <w:rFonts w:ascii="Times New Roman" w:hAnsi="Times New Roman"/>
          <w:noProof/>
        </w:rPr>
        <w:lastRenderedPageBreak/>
        <w:drawing>
          <wp:inline distT="0" distB="0" distL="0" distR="0" wp14:anchorId="0205E894" wp14:editId="4708831F">
            <wp:extent cx="5486400" cy="1378585"/>
            <wp:effectExtent l="0" t="0" r="0" b="571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pic:nvPicPr>
                  <pic:blipFill>
                    <a:blip r:embed="rId16" cstate="print">
                      <a:extLst>
                        <a:ext uri="{28A0092B-C50C-407E-A947-70E740481C1C}">
                          <a14:useLocalDpi xmlns:a14="http://schemas.microsoft.com/office/drawing/2010/main" val="0"/>
                        </a:ext>
                      </a:extLst>
                    </a:blip>
                    <a:stretch>
                      <a:fillRect/>
                    </a:stretch>
                  </pic:blipFill>
                  <pic:spPr>
                    <a:xfrm>
                      <a:off x="0" y="0"/>
                      <a:ext cx="5486400" cy="1378585"/>
                    </a:xfrm>
                    <a:prstGeom prst="rect">
                      <a:avLst/>
                    </a:prstGeom>
                  </pic:spPr>
                </pic:pic>
              </a:graphicData>
            </a:graphic>
          </wp:inline>
        </w:drawing>
      </w:r>
    </w:p>
    <w:p w14:paraId="7979665C" w14:textId="6F97E7C0" w:rsidR="00915CE5" w:rsidRDefault="008A3BE6" w:rsidP="008A3BE6">
      <w:pPr>
        <w:pStyle w:val="Caption"/>
        <w:jc w:val="center"/>
        <w:rPr>
          <w:b w:val="0"/>
          <w:bCs w:val="0"/>
        </w:rPr>
      </w:pPr>
      <w:bookmarkStart w:id="46" w:name="_Toc100672887"/>
      <w:r>
        <w:t xml:space="preserve">Figure </w:t>
      </w:r>
      <w:r w:rsidR="00BB60DF">
        <w:fldChar w:fldCharType="begin"/>
      </w:r>
      <w:r w:rsidR="00BB60DF">
        <w:instrText xml:space="preserve"> SEQ Figure \* ARABIC </w:instrText>
      </w:r>
      <w:r w:rsidR="00BB60DF">
        <w:fldChar w:fldCharType="separate"/>
      </w:r>
      <w:r w:rsidR="006C04CF">
        <w:rPr>
          <w:noProof/>
        </w:rPr>
        <w:t>5</w:t>
      </w:r>
      <w:r w:rsidR="00BB60DF">
        <w:rPr>
          <w:noProof/>
        </w:rPr>
        <w:fldChar w:fldCharType="end"/>
      </w:r>
      <w:r>
        <w:t xml:space="preserve">. </w:t>
      </w:r>
      <w:r w:rsidRPr="00BF2396">
        <w:rPr>
          <w:b w:val="0"/>
          <w:bCs w:val="0"/>
        </w:rPr>
        <w:t>Timeline of experimental procedures. Key experimental procedures (</w:t>
      </w:r>
      <w:r w:rsidR="00124CEA" w:rsidRPr="00BF2396">
        <w:rPr>
          <w:b w:val="0"/>
          <w:bCs w:val="0"/>
        </w:rPr>
        <w:t>e.g.,</w:t>
      </w:r>
      <w:r w:rsidRPr="00BF2396">
        <w:rPr>
          <w:b w:val="0"/>
          <w:bCs w:val="0"/>
        </w:rPr>
        <w:t xml:space="preserve"> drug administration, blasts, function tests, and euthanasia) are emphasized with arrows at the time points they occurred.</w:t>
      </w:r>
      <w:bookmarkEnd w:id="46"/>
    </w:p>
    <w:p w14:paraId="488C5413" w14:textId="77777777" w:rsidR="008A3BE6" w:rsidRPr="008A3BE6" w:rsidRDefault="008A3BE6" w:rsidP="008A3BE6"/>
    <w:p w14:paraId="58BA1EB4" w14:textId="05C3DEEF" w:rsidR="00443905" w:rsidRDefault="00443905" w:rsidP="000651A5">
      <w:pPr>
        <w:ind w:firstLine="720"/>
        <w:jc w:val="both"/>
        <w:rPr>
          <w:rFonts w:ascii="Times New Roman" w:hAnsi="Times New Roman"/>
          <w:color w:val="000000" w:themeColor="text1"/>
        </w:rPr>
      </w:pPr>
      <w:r>
        <w:rPr>
          <w:rFonts w:ascii="Times New Roman" w:hAnsi="Times New Roman"/>
        </w:rPr>
        <w:t>Liraglutide (Victoza, Novo Nordisk Inc., Plainsboro NJ) was injected subcutaneously in animals assigned to the pre-treatment and post-treatment groups.</w:t>
      </w:r>
      <w:r w:rsidR="00346193">
        <w:rPr>
          <w:rFonts w:ascii="Times New Roman" w:hAnsi="Times New Roman"/>
        </w:rPr>
        <w:t xml:space="preserve"> The injection was determined by the equivalent to the human dose (20 </w:t>
      </w:r>
      <w:r w:rsidR="00346193" w:rsidRPr="00912E06">
        <w:rPr>
          <w:rFonts w:ascii="Times New Roman" w:hAnsi="Times New Roman"/>
          <w:color w:val="000000" w:themeColor="text1"/>
        </w:rPr>
        <w:sym w:font="Symbol" w:char="F06D"/>
      </w:r>
      <w:r w:rsidR="00346193" w:rsidRPr="00912E06">
        <w:rPr>
          <w:rFonts w:ascii="Times New Roman" w:hAnsi="Times New Roman"/>
          <w:color w:val="000000" w:themeColor="text1"/>
        </w:rPr>
        <w:t>g/kg/day</w:t>
      </w:r>
      <w:r w:rsidR="00346193">
        <w:rPr>
          <w:rFonts w:ascii="Times New Roman" w:hAnsi="Times New Roman"/>
          <w:color w:val="000000" w:themeColor="text1"/>
        </w:rPr>
        <w:t xml:space="preserve">) normalized to body surface area across species </w:t>
      </w:r>
      <w:r w:rsidR="0004623E">
        <w:rPr>
          <w:rFonts w:ascii="Times New Roman" w:hAnsi="Times New Roman"/>
          <w:color w:val="000000" w:themeColor="text1"/>
        </w:rPr>
        <w:fldChar w:fldCharType="begin" w:fldLock="1"/>
      </w:r>
      <w:r w:rsidR="007B24B4">
        <w:rPr>
          <w:rFonts w:ascii="Times New Roman" w:hAnsi="Times New Roman"/>
          <w:color w:val="000000" w:themeColor="text1"/>
        </w:rPr>
        <w:instrText>ADDIN CSL_CITATION {"citationItems":[{"id":"ITEM-1","itemData":{"DOI":"10.1371/journal.pone.0120074","ISSN":"19326203","PMID":"25822252","abstract":"Cerebral edema is a common complication following moderate and severe traumatic brain injury (TBI), and a significant risk factor for development of neuronal death and deterioration of neurological outcome. To this date, medical approaches that effectively alleviate cerebral edema and neuronal death after TBI are not available. Glucagon-like peptide-1 (GLP-1) has anti-inflammatory properties on cerebral endothelium and exerts neuroprotective effects. Here, we investigated the effects of GLP-1 on secondary injury after moderate and severe TBI. Male Sprague Dawley rats were subjected either to TBI by Controlled Cortical Impact (CCI) or sham surgery. After surgery, vehicle or a GLP-1 analogue, Liraglutide, were administered subcutaneously twice daily for two days. Treatment with Liraglutide (200 μg/kg) significantly reduced cerebral edema in pericontusional regions and improved sensorimotor function 48 hours after CCI. The integrity of the blood-brain barrier was markedly preserved in Liraglutide treated animals, as determined by cerebral extravasation of Evans blue conjugated albumin. Furthermore, Liraglutide reduced cortical tissue loss, but did not affect tissue loss and delayed neuronal death in the thalamus on day 7 post injury. Together, our data suggest that the GLP-1 pathway might be a promising target in the therapy of cerebral edema and cortical neuronal injury after moderate and severe TBI.","author":[{"dropping-particle":"","family":"Hakon","given":"Jakob","non-dropping-particle":"","parse-names":false,"suffix":""},{"dropping-particle":"","family":"Ruscher","given":"Karsten","non-dropping-particle":"","parse-names":false,"suffix":""},{"dropping-particle":"","family":"Romner","given":"Bertil","non-dropping-particle":"","parse-names":false,"suffix":""},{"dropping-particle":"","family":"Tomasevic","given":"Gregor","non-dropping-particle":"","parse-names":false,"suffix":""}],"container-title":"PLoS ONE","id":"ITEM-1","issue":"3","issued":{"date-parts":[["2015"]]},"page":"1-17","title":"Preservation of the blood brain barrier and cortical neuronal tissue by Liraglutide, a long acting glucagon-like-1 analogue, after experimental traumatic brain injury","type":"article-journal","volume":"10"},"uris":["http://www.mendeley.com/documents/?uuid=582e671a-57cd-4cf2-9b1c-a3ff96ad0fbb"]},{"id":"ITEM-2","itemData":{"DOI":"10.1111/jnc.13169","ISSN":"14714159","PMID":"25982185","abstract":"Traumatic brain injury (TBI), a brain dysfunction for which there is no present effective treatment, is often caused by a concussive impact to the head and affects an estimated 1.7 million Americans annually. Our laboratory previously demonstrated that exendin-4, a long-lasting glucagon-like peptide 1 receptor (GLP-1R) agonist, has neuroprotective effects in cellular and animal models of TBI. Here, we demonstrate neurotrophic and neuroprotective effects of a different GLP-1R agonist, liraglutide, in neuronal cultures and a mouse model of mild TBI (mTBI). Liraglutide promoted dose-dependent proliferation in SH-SY5Y cells and in a GLP-1R over-expressing cell line at reduced concentrations. Pre-treatment with liraglutide rescued neuronal cells from oxidative stress- and glutamate excitotoxicity-induced cell death. Liraglutide produced neurotrophic and neuroprotective effects similar to those of exendin-4 in vitro. The cAMP/PKA/pCREB pathway appears to play an important role in this neuroprotective activity of liraglutide. Furthermore, our findings in cell culture were well-translated in a weight drop mTBI mouse model. Post-treatment with a clinically relevant dose of liraglutide for 7 days in mice ameliorated memory impairments caused by mTBI when evaluated 7 and 30 days post trauma. These data cross-validate former studies of exendin-4 and suggest that liraglutide holds therapeutic potential for the treatment of mTBI. Exendin-4, a long-lasting glucagon-like peptide 1 receptor (GLP-1R) agonist, has neuroprotective effects in cellular and animal models of traumatic brain injury (TBI). Here, we demonstrate neurotrophic and neuroprotective effects of a different GLP-1R agonist, liraglutide, in neuronal cultures and a mouse model of mild TBI (mTBI). Liraglutide promoted dose-dependent proliferation in SH-SY5Y cells and in a GLP-1R over-expressing cell line at reduced concentrations. Pretreatment with liraglutide rescued neuronal cells from oxidative stress- and glutamate excitotoxicity-induced cell death. Liraglutide produced neurotrophic and neuroprotective effects similar to those of exendin-4 in vitro, likely involving the cAMP/PKA/pCREB pathway. Our findings in cell culture were well-translated in a weight-drop mTBI mouse model. Post-treatment with a clinically relevant dose of liraglutide for 7 days in mice ameliorated memory impairments caused by mTBI. Exendin-4, a long-lasting glucagon-like peptide 1 receptor (GLP-1R) agonist, has neuroprotective effect…","author":[{"dropping-particle":"","family":"Li","given":"Yazhou","non-dropping-particle":"","parse-names":false,"suffix":""},{"dropping-particle":"","family":"Bader","given":"Miaad","non-dropping-particle":"","parse-names":false,"suffix":""},{"dropping-particle":"","family":"Tamargo","given":"Ian","non-dropping-particle":"","parse-names":false,"suffix":""},{"dropping-particle":"","family":"Rubovitch","given":"Vardit","non-dropping-particle":"","parse-names":false,"suffix":""},{"dropping-particle":"","family":"Tweedie","given":"David","non-dropping-particle":"","parse-names":false,"suffix":""},{"dropping-particle":"","family":"Pick","given":"Chaim G.","non-dropping-particle":"","parse-names":false,"suffix":""},{"dropping-particle":"","family":"Greig","given":"Nigel H.","non-dropping-particle":"","parse-names":false,"suffix":""}],"container-title":"Journal of Neurochemistry","id":"ITEM-2","issue":"6","issued":{"date-parts":[["2015"]]},"page":"1203-1217","title":"Liraglutide is neurotrophic and neuroprotective in neuronal cultures and mitigates mild traumatic brain injury in mice","type":"article-journal","volume":"135"},"uris":["http://www.mendeley.com/documents/?uuid=5b569107-aa02-44b1-a5e3-f91c63f47890"]}],"mendeley":{"formattedCitation":"(Hakon, Ruscher, Romner, &amp; Tomasevic, 2015; Li et al., 2015)","plainTextFormattedCitation":"(Hakon, Ruscher, Romner, &amp; Tomasevic, 2015; Li et al., 2015)","previouslyFormattedCitation":"(Hakon, Ruscher, Romner, &amp; Tomasevic, 2015; Li et al., 2015)"},"properties":{"noteIndex":0},"schema":"https://github.com/citation-style-language/schema/raw/master/csl-citation.json"}</w:instrText>
      </w:r>
      <w:r w:rsidR="0004623E">
        <w:rPr>
          <w:rFonts w:ascii="Times New Roman" w:hAnsi="Times New Roman"/>
          <w:color w:val="000000" w:themeColor="text1"/>
        </w:rPr>
        <w:fldChar w:fldCharType="separate"/>
      </w:r>
      <w:r w:rsidR="0004623E" w:rsidRPr="0004623E">
        <w:rPr>
          <w:rFonts w:ascii="Times New Roman" w:hAnsi="Times New Roman"/>
          <w:noProof/>
          <w:color w:val="000000" w:themeColor="text1"/>
        </w:rPr>
        <w:t>(Hakon, Ruscher, Romner, &amp; Tomasevic, 2015; Li et al., 2015)</w:t>
      </w:r>
      <w:r w:rsidR="0004623E">
        <w:rPr>
          <w:rFonts w:ascii="Times New Roman" w:hAnsi="Times New Roman"/>
          <w:color w:val="000000" w:themeColor="text1"/>
        </w:rPr>
        <w:fldChar w:fldCharType="end"/>
      </w:r>
      <w:r w:rsidR="00346193">
        <w:rPr>
          <w:rFonts w:ascii="Times New Roman" w:hAnsi="Times New Roman"/>
          <w:color w:val="000000" w:themeColor="text1"/>
        </w:rPr>
        <w:t xml:space="preserve">. Each chinchilla assigned to the treatment groups received a dose of 246.7 </w:t>
      </w:r>
      <w:r w:rsidR="00346193" w:rsidRPr="00912E06">
        <w:rPr>
          <w:rFonts w:ascii="Times New Roman" w:hAnsi="Times New Roman"/>
          <w:color w:val="000000" w:themeColor="text1"/>
        </w:rPr>
        <w:sym w:font="Symbol" w:char="F06D"/>
      </w:r>
      <w:r w:rsidR="00346193" w:rsidRPr="00912E06">
        <w:rPr>
          <w:rFonts w:ascii="Times New Roman" w:hAnsi="Times New Roman"/>
          <w:color w:val="000000" w:themeColor="text1"/>
        </w:rPr>
        <w:t>g/kg/day</w:t>
      </w:r>
      <w:r w:rsidR="00346193">
        <w:rPr>
          <w:rFonts w:ascii="Times New Roman" w:hAnsi="Times New Roman"/>
          <w:color w:val="000000" w:themeColor="text1"/>
        </w:rPr>
        <w:t xml:space="preserve"> for 7 consecutive days. Chinchillas assigned to the pre-treatment groups received the first of </w:t>
      </w:r>
      <w:r w:rsidR="00C14D31">
        <w:rPr>
          <w:rFonts w:ascii="Times New Roman" w:hAnsi="Times New Roman"/>
          <w:color w:val="000000" w:themeColor="text1"/>
        </w:rPr>
        <w:t>7</w:t>
      </w:r>
      <w:r w:rsidR="00346193">
        <w:rPr>
          <w:rFonts w:ascii="Times New Roman" w:hAnsi="Times New Roman"/>
          <w:color w:val="000000" w:themeColor="text1"/>
        </w:rPr>
        <w:t xml:space="preserve"> liraglutide doses 2 days prior to blast exposure, and chinchillas assigned to the post-blast treatment group received the first liraglutide do</w:t>
      </w:r>
      <w:r w:rsidR="001109EE">
        <w:rPr>
          <w:rFonts w:ascii="Times New Roman" w:hAnsi="Times New Roman"/>
          <w:color w:val="000000" w:themeColor="text1"/>
        </w:rPr>
        <w:t>se</w:t>
      </w:r>
      <w:r w:rsidR="00346193">
        <w:rPr>
          <w:rFonts w:ascii="Times New Roman" w:hAnsi="Times New Roman"/>
          <w:color w:val="000000" w:themeColor="text1"/>
        </w:rPr>
        <w:t xml:space="preserve"> 2 hours after blast exposure on Day 1.</w:t>
      </w:r>
    </w:p>
    <w:p w14:paraId="1718A7FA" w14:textId="7094A391" w:rsidR="00346193" w:rsidRDefault="00346193" w:rsidP="000651A5">
      <w:pPr>
        <w:ind w:firstLine="720"/>
        <w:jc w:val="both"/>
        <w:rPr>
          <w:rFonts w:ascii="Times New Roman" w:hAnsi="Times New Roman"/>
          <w:color w:val="000000" w:themeColor="text1"/>
        </w:rPr>
      </w:pPr>
      <w:r>
        <w:rPr>
          <w:rFonts w:ascii="Times New Roman" w:hAnsi="Times New Roman"/>
          <w:color w:val="000000" w:themeColor="text1"/>
        </w:rPr>
        <w:t xml:space="preserve">On Day 1, animals were anesthetized with 35 mg/kg </w:t>
      </w:r>
      <w:r w:rsidR="00061487">
        <w:rPr>
          <w:rFonts w:ascii="Times New Roman" w:hAnsi="Times New Roman"/>
          <w:color w:val="000000" w:themeColor="text1"/>
        </w:rPr>
        <w:t>k</w:t>
      </w:r>
      <w:r>
        <w:rPr>
          <w:rFonts w:ascii="Times New Roman" w:hAnsi="Times New Roman"/>
          <w:color w:val="000000" w:themeColor="text1"/>
        </w:rPr>
        <w:t xml:space="preserve">etamine (Henry Schein Animal Health) and 3 mg/kg </w:t>
      </w:r>
      <w:r w:rsidR="00061487">
        <w:rPr>
          <w:rFonts w:ascii="Times New Roman" w:hAnsi="Times New Roman"/>
          <w:color w:val="000000" w:themeColor="text1"/>
        </w:rPr>
        <w:t>x</w:t>
      </w:r>
      <w:r>
        <w:rPr>
          <w:rFonts w:ascii="Times New Roman" w:hAnsi="Times New Roman"/>
          <w:color w:val="000000" w:themeColor="text1"/>
        </w:rPr>
        <w:t>ylazine (Akron Inc., Lake Forest, IL)</w:t>
      </w:r>
      <w:r w:rsidR="002F4C3A">
        <w:rPr>
          <w:rFonts w:ascii="Times New Roman" w:hAnsi="Times New Roman"/>
          <w:color w:val="000000" w:themeColor="text1"/>
        </w:rPr>
        <w:t xml:space="preserve"> to prepare for hearing function tests and blast exposure.</w:t>
      </w:r>
      <w:r w:rsidR="005104CC">
        <w:rPr>
          <w:rFonts w:ascii="Times New Roman" w:hAnsi="Times New Roman"/>
          <w:color w:val="000000" w:themeColor="text1"/>
        </w:rPr>
        <w:t xml:space="preserve"> An </w:t>
      </w:r>
      <w:r w:rsidR="001C5577">
        <w:rPr>
          <w:rFonts w:ascii="Times New Roman" w:hAnsi="Times New Roman"/>
          <w:color w:val="000000" w:themeColor="text1"/>
        </w:rPr>
        <w:t>otoscope</w:t>
      </w:r>
      <w:r w:rsidR="005104CC">
        <w:rPr>
          <w:rFonts w:ascii="Times New Roman" w:hAnsi="Times New Roman"/>
          <w:color w:val="000000" w:themeColor="text1"/>
        </w:rPr>
        <w:t xml:space="preserve"> (</w:t>
      </w:r>
      <w:r w:rsidR="001C5577">
        <w:rPr>
          <w:rFonts w:ascii="Times New Roman" w:hAnsi="Times New Roman"/>
          <w:color w:val="000000" w:themeColor="text1"/>
        </w:rPr>
        <w:t>ScopeAround</w:t>
      </w:r>
      <w:r w:rsidR="005104CC">
        <w:rPr>
          <w:rFonts w:ascii="Times New Roman" w:hAnsi="Times New Roman"/>
          <w:color w:val="000000" w:themeColor="text1"/>
        </w:rPr>
        <w:t xml:space="preserve">) was utilized to examine both ears to determine if there were TM or middle ear abnormalities. </w:t>
      </w:r>
      <w:r w:rsidR="00DF702A">
        <w:rPr>
          <w:rFonts w:ascii="Times New Roman" w:hAnsi="Times New Roman"/>
          <w:color w:val="000000" w:themeColor="text1"/>
        </w:rPr>
        <w:t xml:space="preserve">Wide-band tympanometry (Titan, Interacoustics, Demark) was used to check the condition of the middle ear as well. </w:t>
      </w:r>
      <w:r w:rsidR="001236E8">
        <w:rPr>
          <w:rFonts w:ascii="Times New Roman" w:hAnsi="Times New Roman"/>
          <w:color w:val="000000" w:themeColor="text1"/>
        </w:rPr>
        <w:t>Prior to blast, auditory brainstem response (ABR)</w:t>
      </w:r>
      <w:r w:rsidR="00827A9E">
        <w:rPr>
          <w:rFonts w:ascii="Times New Roman" w:hAnsi="Times New Roman"/>
          <w:color w:val="000000" w:themeColor="text1"/>
        </w:rPr>
        <w:t xml:space="preserve"> and</w:t>
      </w:r>
      <w:r w:rsidR="001236E8">
        <w:rPr>
          <w:rFonts w:ascii="Times New Roman" w:hAnsi="Times New Roman"/>
          <w:color w:val="000000" w:themeColor="text1"/>
        </w:rPr>
        <w:t xml:space="preserve"> distortion product otoacoustic emissions (DPOAE)</w:t>
      </w:r>
      <w:r w:rsidR="00827A9E">
        <w:rPr>
          <w:rFonts w:ascii="Times New Roman" w:hAnsi="Times New Roman"/>
          <w:color w:val="000000" w:themeColor="text1"/>
        </w:rPr>
        <w:t xml:space="preserve"> </w:t>
      </w:r>
      <w:r w:rsidR="001236E8">
        <w:rPr>
          <w:rFonts w:ascii="Times New Roman" w:hAnsi="Times New Roman"/>
          <w:color w:val="000000" w:themeColor="text1"/>
        </w:rPr>
        <w:t xml:space="preserve">function tests were conducted to establish baseline </w:t>
      </w:r>
      <w:r w:rsidR="001236E8">
        <w:rPr>
          <w:rFonts w:ascii="Times New Roman" w:hAnsi="Times New Roman"/>
          <w:color w:val="000000" w:themeColor="text1"/>
        </w:rPr>
        <w:lastRenderedPageBreak/>
        <w:t>measurements.</w:t>
      </w:r>
      <w:r w:rsidR="00E6143D">
        <w:rPr>
          <w:rFonts w:ascii="Times New Roman" w:hAnsi="Times New Roman"/>
          <w:color w:val="000000" w:themeColor="text1"/>
        </w:rPr>
        <w:t xml:space="preserve"> Following </w:t>
      </w:r>
      <w:r w:rsidR="00051242">
        <w:rPr>
          <w:rFonts w:ascii="Times New Roman" w:hAnsi="Times New Roman"/>
          <w:color w:val="000000" w:themeColor="text1"/>
        </w:rPr>
        <w:t>pre-blast exposure</w:t>
      </w:r>
      <w:r w:rsidR="00E6143D">
        <w:rPr>
          <w:rFonts w:ascii="Times New Roman" w:hAnsi="Times New Roman"/>
          <w:color w:val="000000" w:themeColor="text1"/>
        </w:rPr>
        <w:t xml:space="preserve"> function test</w:t>
      </w:r>
      <w:r w:rsidR="001109EE">
        <w:rPr>
          <w:rFonts w:ascii="Times New Roman" w:hAnsi="Times New Roman"/>
          <w:color w:val="000000" w:themeColor="text1"/>
        </w:rPr>
        <w:t>s</w:t>
      </w:r>
      <w:r w:rsidR="00E6143D">
        <w:rPr>
          <w:rFonts w:ascii="Times New Roman" w:hAnsi="Times New Roman"/>
          <w:color w:val="000000" w:themeColor="text1"/>
        </w:rPr>
        <w:t xml:space="preserve">, the animal was placed in a custom designed L-shape animal holder using straps to ensure a fixed position. </w:t>
      </w:r>
      <w:r w:rsidR="00E6143D" w:rsidRPr="00E6143D">
        <w:rPr>
          <w:rFonts w:ascii="Times New Roman" w:hAnsi="Times New Roman"/>
          <w:b/>
          <w:bCs/>
          <w:color w:val="000000" w:themeColor="text1"/>
        </w:rPr>
        <w:t xml:space="preserve">Figure </w:t>
      </w:r>
      <w:r w:rsidR="00242935">
        <w:rPr>
          <w:rFonts w:ascii="Times New Roman" w:hAnsi="Times New Roman"/>
          <w:b/>
          <w:bCs/>
          <w:color w:val="000000" w:themeColor="text1"/>
        </w:rPr>
        <w:t>6</w:t>
      </w:r>
      <w:r w:rsidR="00E6143D">
        <w:rPr>
          <w:rFonts w:ascii="Times New Roman" w:hAnsi="Times New Roman"/>
          <w:b/>
          <w:bCs/>
          <w:color w:val="000000" w:themeColor="text1"/>
        </w:rPr>
        <w:t xml:space="preserve"> </w:t>
      </w:r>
      <w:r w:rsidR="00E6143D">
        <w:rPr>
          <w:rFonts w:ascii="Times New Roman" w:hAnsi="Times New Roman"/>
          <w:color w:val="000000" w:themeColor="text1"/>
        </w:rPr>
        <w:t xml:space="preserve">displays the animal experimental setup, in which the animal’s body is in an upward position so the top of the animal’s head faced the blast source. </w:t>
      </w:r>
      <w:r w:rsidR="00051242">
        <w:rPr>
          <w:rFonts w:ascii="Times New Roman" w:hAnsi="Times New Roman"/>
          <w:color w:val="000000" w:themeColor="text1"/>
        </w:rPr>
        <w:t>To monitor the BOP, a pressure sensor (</w:t>
      </w:r>
      <w:r w:rsidR="00051242" w:rsidRPr="00912E06">
        <w:rPr>
          <w:rFonts w:ascii="Times New Roman" w:hAnsi="Times New Roman"/>
          <w:color w:val="000000" w:themeColor="text1"/>
        </w:rPr>
        <w:t>Model 102B16, Piezotronics, Depew, NY</w:t>
      </w:r>
      <w:r w:rsidR="00051242">
        <w:rPr>
          <w:rFonts w:ascii="Times New Roman" w:hAnsi="Times New Roman"/>
          <w:color w:val="000000" w:themeColor="text1"/>
        </w:rPr>
        <w:t>)</w:t>
      </w:r>
      <w:r w:rsidR="001F4813">
        <w:rPr>
          <w:rFonts w:ascii="Times New Roman" w:hAnsi="Times New Roman"/>
          <w:color w:val="000000" w:themeColor="text1"/>
        </w:rPr>
        <w:t xml:space="preserve"> was fixed to the animal holder approximately 2 cm from the animal’s ear canal entrance.</w:t>
      </w:r>
      <w:r w:rsidR="001962E1">
        <w:rPr>
          <w:rFonts w:ascii="Times New Roman" w:hAnsi="Times New Roman"/>
          <w:color w:val="000000" w:themeColor="text1"/>
        </w:rPr>
        <w:t xml:space="preserve"> The earplugs were t</w:t>
      </w:r>
      <w:r w:rsidR="00716485">
        <w:rPr>
          <w:rFonts w:ascii="Times New Roman" w:hAnsi="Times New Roman"/>
          <w:color w:val="000000" w:themeColor="text1"/>
        </w:rPr>
        <w:t>h</w:t>
      </w:r>
      <w:r w:rsidR="001962E1">
        <w:rPr>
          <w:rFonts w:ascii="Times New Roman" w:hAnsi="Times New Roman"/>
          <w:color w:val="000000" w:themeColor="text1"/>
        </w:rPr>
        <w:t>en inserted into both ears of the animal.</w:t>
      </w:r>
    </w:p>
    <w:p w14:paraId="5C8F8B75" w14:textId="5700F3F9" w:rsidR="005E6BCA" w:rsidRDefault="00F04A1B" w:rsidP="005F68DB">
      <w:pPr>
        <w:keepNext/>
      </w:pPr>
      <w:r>
        <w:rPr>
          <w:noProof/>
        </w:rPr>
        <w:drawing>
          <wp:inline distT="0" distB="0" distL="0" distR="0" wp14:anchorId="78DEF799" wp14:editId="1536AB22">
            <wp:extent cx="5486400" cy="4457466"/>
            <wp:effectExtent l="0" t="0" r="0" b="635"/>
            <wp:docPr id="45" name="Picture 4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Picture 45" descr="Diagram&#10;&#10;Description automatically generated"/>
                    <pic:cNvPicPr/>
                  </pic:nvPicPr>
                  <pic:blipFill rotWithShape="1">
                    <a:blip r:embed="rId17">
                      <a:extLst>
                        <a:ext uri="{28A0092B-C50C-407E-A947-70E740481C1C}">
                          <a14:useLocalDpi xmlns:a14="http://schemas.microsoft.com/office/drawing/2010/main" val="0"/>
                        </a:ext>
                      </a:extLst>
                    </a:blip>
                    <a:srcRect l="7802"/>
                    <a:stretch/>
                  </pic:blipFill>
                  <pic:spPr bwMode="auto">
                    <a:xfrm>
                      <a:off x="0" y="0"/>
                      <a:ext cx="5486400" cy="4457466"/>
                    </a:xfrm>
                    <a:prstGeom prst="rect">
                      <a:avLst/>
                    </a:prstGeom>
                    <a:ln>
                      <a:noFill/>
                    </a:ln>
                    <a:extLst>
                      <a:ext uri="{53640926-AAD7-44D8-BBD7-CCE9431645EC}">
                        <a14:shadowObscured xmlns:a14="http://schemas.microsoft.com/office/drawing/2010/main"/>
                      </a:ext>
                    </a:extLst>
                  </pic:spPr>
                </pic:pic>
              </a:graphicData>
            </a:graphic>
          </wp:inline>
        </w:drawing>
      </w:r>
    </w:p>
    <w:p w14:paraId="56968EB4" w14:textId="0E507E14" w:rsidR="00F04A1B" w:rsidRDefault="005E6BCA" w:rsidP="003A46A9">
      <w:pPr>
        <w:pStyle w:val="Caption"/>
        <w:jc w:val="center"/>
        <w:rPr>
          <w:rFonts w:ascii="Times New Roman" w:hAnsi="Times New Roman"/>
        </w:rPr>
      </w:pPr>
      <w:bookmarkStart w:id="47" w:name="_Toc100672888"/>
      <w:r>
        <w:t xml:space="preserve">Figure </w:t>
      </w:r>
      <w:r w:rsidR="00BB60DF">
        <w:fldChar w:fldCharType="begin"/>
      </w:r>
      <w:r w:rsidR="00BB60DF">
        <w:instrText xml:space="preserve"> SEQ Figure \* ARABIC </w:instrText>
      </w:r>
      <w:r w:rsidR="00BB60DF">
        <w:fldChar w:fldCharType="separate"/>
      </w:r>
      <w:r w:rsidR="006C04CF">
        <w:rPr>
          <w:noProof/>
        </w:rPr>
        <w:t>6</w:t>
      </w:r>
      <w:r w:rsidR="00BB60DF">
        <w:rPr>
          <w:noProof/>
        </w:rPr>
        <w:fldChar w:fldCharType="end"/>
      </w:r>
      <w:r>
        <w:t xml:space="preserve">. </w:t>
      </w:r>
      <w:r w:rsidRPr="00BA6A09">
        <w:rPr>
          <w:b w:val="0"/>
          <w:bCs w:val="0"/>
        </w:rPr>
        <w:t xml:space="preserve">Schematic of animal experimental setup with blast apparatus. The animal was held in place in a specifically designed holder and exposed to 3 repeated </w:t>
      </w:r>
      <w:r w:rsidR="00FF6F36">
        <w:rPr>
          <w:b w:val="0"/>
          <w:bCs w:val="0"/>
        </w:rPr>
        <w:t>high</w:t>
      </w:r>
      <w:r w:rsidRPr="00BA6A09">
        <w:rPr>
          <w:b w:val="0"/>
          <w:bCs w:val="0"/>
        </w:rPr>
        <w:t>-level BOPs. BOP level was monitored by the pressure sensor near the animal ear canal entrance.</w:t>
      </w:r>
      <w:bookmarkEnd w:id="47"/>
    </w:p>
    <w:p w14:paraId="588738B0" w14:textId="77777777" w:rsidR="00F04A1B" w:rsidRDefault="00F04A1B" w:rsidP="00F04A1B">
      <w:pPr>
        <w:jc w:val="both"/>
        <w:rPr>
          <w:rFonts w:ascii="Times New Roman" w:hAnsi="Times New Roman"/>
          <w:color w:val="000000" w:themeColor="text1"/>
        </w:rPr>
      </w:pPr>
    </w:p>
    <w:p w14:paraId="04EC745B" w14:textId="59065E01" w:rsidR="006A05B3" w:rsidRPr="00E6143D" w:rsidRDefault="006A05B3" w:rsidP="000651A5">
      <w:pPr>
        <w:ind w:firstLine="720"/>
        <w:jc w:val="both"/>
        <w:rPr>
          <w:rFonts w:ascii="Times New Roman" w:hAnsi="Times New Roman"/>
          <w:color w:val="000000" w:themeColor="text1"/>
        </w:rPr>
      </w:pPr>
      <w:r>
        <w:rPr>
          <w:rFonts w:ascii="Times New Roman" w:hAnsi="Times New Roman"/>
          <w:color w:val="000000" w:themeColor="text1"/>
        </w:rPr>
        <w:lastRenderedPageBreak/>
        <w:t>A well-controlled compressed nitrogen-driven blast apparatus located inside the anechoic chamber at the University of Oklahoma Biomedical Engineering Laboratory (</w:t>
      </w:r>
      <w:r w:rsidRPr="006A05B3">
        <w:rPr>
          <w:rFonts w:ascii="Times New Roman" w:hAnsi="Times New Roman"/>
          <w:b/>
          <w:bCs/>
          <w:color w:val="000000" w:themeColor="text1"/>
        </w:rPr>
        <w:t xml:space="preserve">Figure </w:t>
      </w:r>
      <w:r w:rsidR="00242935">
        <w:rPr>
          <w:rFonts w:ascii="Times New Roman" w:hAnsi="Times New Roman"/>
          <w:b/>
          <w:bCs/>
          <w:color w:val="000000" w:themeColor="text1"/>
        </w:rPr>
        <w:t>6</w:t>
      </w:r>
      <w:r>
        <w:rPr>
          <w:rFonts w:ascii="Times New Roman" w:hAnsi="Times New Roman"/>
          <w:color w:val="000000" w:themeColor="text1"/>
        </w:rPr>
        <w:t xml:space="preserve">) was used to generate the BOPs. </w:t>
      </w:r>
      <w:r w:rsidR="00D674C3">
        <w:rPr>
          <w:rFonts w:ascii="Times New Roman" w:hAnsi="Times New Roman"/>
          <w:color w:val="000000" w:themeColor="text1"/>
        </w:rPr>
        <w:t>The intensity of the BOP was controlled by rupturing polycarbonate films (</w:t>
      </w:r>
      <w:r w:rsidR="00D674C3" w:rsidRPr="00912E06">
        <w:rPr>
          <w:rFonts w:ascii="Times New Roman" w:hAnsi="Times New Roman"/>
          <w:color w:val="000000" w:themeColor="text1"/>
        </w:rPr>
        <w:t>McMaster-Carr, Atlanta, GA</w:t>
      </w:r>
      <w:r w:rsidR="00D674C3">
        <w:rPr>
          <w:rFonts w:ascii="Times New Roman" w:hAnsi="Times New Roman"/>
          <w:color w:val="000000" w:themeColor="text1"/>
        </w:rPr>
        <w:t xml:space="preserve">). In this study, 3 polycarbonate films with thicknesses of 0.25 mm were </w:t>
      </w:r>
      <w:r w:rsidR="0005598E">
        <w:rPr>
          <w:rFonts w:ascii="Times New Roman" w:hAnsi="Times New Roman"/>
          <w:color w:val="000000" w:themeColor="text1"/>
        </w:rPr>
        <w:t>used to generate BOP levels of 15-20 psi or 103-138 kPa. The animals were exposed to 3</w:t>
      </w:r>
      <w:r w:rsidR="006F6A3C">
        <w:rPr>
          <w:rFonts w:ascii="Times New Roman" w:hAnsi="Times New Roman"/>
          <w:color w:val="000000" w:themeColor="text1"/>
        </w:rPr>
        <w:t xml:space="preserve"> repeated</w:t>
      </w:r>
      <w:r w:rsidR="0005598E">
        <w:rPr>
          <w:rFonts w:ascii="Times New Roman" w:hAnsi="Times New Roman"/>
          <w:color w:val="000000" w:themeColor="text1"/>
        </w:rPr>
        <w:t xml:space="preserve"> blasts at this level with approximately 5 minutes between each blast.</w:t>
      </w:r>
      <w:r w:rsidR="00120DAA">
        <w:rPr>
          <w:rFonts w:ascii="Times New Roman" w:hAnsi="Times New Roman"/>
          <w:color w:val="000000" w:themeColor="text1"/>
        </w:rPr>
        <w:t xml:space="preserve"> A cDAO 7194 and A/D converter 9215 (National Instruments Inc., Austin, TX) was used to collect pressure sensor signals with a sampling rate of 100 k/s (10 ms dwell time</w:t>
      </w:r>
      <w:r w:rsidR="001109EE">
        <w:rPr>
          <w:rFonts w:ascii="Times New Roman" w:hAnsi="Times New Roman"/>
          <w:color w:val="000000" w:themeColor="text1"/>
        </w:rPr>
        <w:t>)</w:t>
      </w:r>
      <w:r w:rsidR="00120DAA">
        <w:rPr>
          <w:rFonts w:ascii="Times New Roman" w:hAnsi="Times New Roman"/>
          <w:color w:val="000000" w:themeColor="text1"/>
        </w:rPr>
        <w:t xml:space="preserve">. </w:t>
      </w:r>
      <w:r w:rsidR="0071376E">
        <w:rPr>
          <w:rFonts w:ascii="Times New Roman" w:hAnsi="Times New Roman"/>
          <w:color w:val="000000" w:themeColor="text1"/>
        </w:rPr>
        <w:t>The LabVIEW software package (National Instruments Inc., Austin, TX) was used to acquire and analyze data.</w:t>
      </w:r>
      <w:r w:rsidR="002824E5">
        <w:rPr>
          <w:rFonts w:ascii="Times New Roman" w:hAnsi="Times New Roman"/>
          <w:color w:val="000000" w:themeColor="text1"/>
        </w:rPr>
        <w:t xml:space="preserve"> After exposure to 3 blasts, the </w:t>
      </w:r>
      <w:r w:rsidR="007D1161">
        <w:rPr>
          <w:rFonts w:ascii="Times New Roman" w:hAnsi="Times New Roman"/>
          <w:color w:val="000000" w:themeColor="text1"/>
        </w:rPr>
        <w:t>otoscope and wide-band tympanometry</w:t>
      </w:r>
      <w:r w:rsidR="002824E5">
        <w:rPr>
          <w:rFonts w:ascii="Times New Roman" w:hAnsi="Times New Roman"/>
          <w:color w:val="000000" w:themeColor="text1"/>
        </w:rPr>
        <w:t xml:space="preserve"> w</w:t>
      </w:r>
      <w:r w:rsidR="007D1161">
        <w:rPr>
          <w:rFonts w:ascii="Times New Roman" w:hAnsi="Times New Roman"/>
          <w:color w:val="000000" w:themeColor="text1"/>
        </w:rPr>
        <w:t>ere</w:t>
      </w:r>
      <w:r w:rsidR="002824E5">
        <w:rPr>
          <w:rFonts w:ascii="Times New Roman" w:hAnsi="Times New Roman"/>
          <w:color w:val="000000" w:themeColor="text1"/>
        </w:rPr>
        <w:t xml:space="preserve"> used to examine the status of the chinchilla TM</w:t>
      </w:r>
      <w:r w:rsidR="00CB325B">
        <w:rPr>
          <w:rFonts w:ascii="Times New Roman" w:hAnsi="Times New Roman"/>
          <w:color w:val="000000" w:themeColor="text1"/>
        </w:rPr>
        <w:t>,</w:t>
      </w:r>
      <w:r w:rsidR="002824E5">
        <w:rPr>
          <w:rFonts w:ascii="Times New Roman" w:hAnsi="Times New Roman"/>
          <w:color w:val="000000" w:themeColor="text1"/>
        </w:rPr>
        <w:t xml:space="preserve"> and post-blast exposure function tests were conducted to complete the Day 1 procedure.</w:t>
      </w:r>
      <w:r w:rsidR="00402047">
        <w:rPr>
          <w:rFonts w:ascii="Times New Roman" w:hAnsi="Times New Roman"/>
          <w:color w:val="000000" w:themeColor="text1"/>
        </w:rPr>
        <w:t xml:space="preserve"> The </w:t>
      </w:r>
      <w:r w:rsidR="00AD18E2">
        <w:rPr>
          <w:rFonts w:ascii="Times New Roman" w:hAnsi="Times New Roman"/>
          <w:color w:val="000000" w:themeColor="text1"/>
        </w:rPr>
        <w:t>animals</w:t>
      </w:r>
      <w:r w:rsidR="00402047">
        <w:rPr>
          <w:rFonts w:ascii="Times New Roman" w:hAnsi="Times New Roman"/>
          <w:color w:val="000000" w:themeColor="text1"/>
        </w:rPr>
        <w:t xml:space="preserve"> were then kept under observation for the following 14 or 28 days.</w:t>
      </w:r>
    </w:p>
    <w:p w14:paraId="306EBF01" w14:textId="59018480" w:rsidR="00751417" w:rsidRPr="00D5208E" w:rsidRDefault="00751417" w:rsidP="00E03AD3">
      <w:pPr>
        <w:pStyle w:val="Heading2"/>
      </w:pPr>
      <w:bookmarkStart w:id="48" w:name="_Toc37617776"/>
      <w:bookmarkStart w:id="49" w:name="_Toc37617833"/>
      <w:bookmarkStart w:id="50" w:name="_Toc39323148"/>
      <w:bookmarkStart w:id="51" w:name="_Toc100593905"/>
      <w:r w:rsidRPr="00D5208E">
        <w:t xml:space="preserve">2.3 </w:t>
      </w:r>
      <w:r w:rsidR="00787262" w:rsidRPr="00D5208E">
        <w:t xml:space="preserve">Hearing Function </w:t>
      </w:r>
      <w:bookmarkEnd w:id="48"/>
      <w:bookmarkEnd w:id="49"/>
      <w:bookmarkEnd w:id="50"/>
      <w:r w:rsidR="00E56405" w:rsidRPr="00D5208E">
        <w:t>Measurements</w:t>
      </w:r>
      <w:bookmarkEnd w:id="51"/>
      <w:r w:rsidRPr="00D5208E">
        <w:t xml:space="preserve"> </w:t>
      </w:r>
    </w:p>
    <w:p w14:paraId="4181A9EC" w14:textId="705E13F8" w:rsidR="00AD18E2" w:rsidRDefault="00AD18E2" w:rsidP="00216D5A">
      <w:pPr>
        <w:ind w:firstLine="720"/>
        <w:jc w:val="both"/>
        <w:rPr>
          <w:rFonts w:ascii="Times New Roman" w:hAnsi="Times New Roman"/>
        </w:rPr>
      </w:pPr>
      <w:r>
        <w:rPr>
          <w:rFonts w:ascii="Times New Roman" w:hAnsi="Times New Roman"/>
        </w:rPr>
        <w:t xml:space="preserve">Auditory function measurements were conducted </w:t>
      </w:r>
      <w:r w:rsidR="007B1EFF">
        <w:rPr>
          <w:rFonts w:ascii="Times New Roman" w:hAnsi="Times New Roman"/>
        </w:rPr>
        <w:t>pre- and post-blast exposure on Day 1, and on Days</w:t>
      </w:r>
      <w:r>
        <w:rPr>
          <w:rFonts w:ascii="Times New Roman" w:hAnsi="Times New Roman"/>
        </w:rPr>
        <w:t xml:space="preserve"> 4, 7, 14, and 28. </w:t>
      </w:r>
      <w:r w:rsidR="00435A00">
        <w:rPr>
          <w:rFonts w:ascii="Times New Roman" w:hAnsi="Times New Roman"/>
        </w:rPr>
        <w:t>The function tests included auditory brainstem response (ABR)</w:t>
      </w:r>
      <w:r w:rsidR="003F337F">
        <w:rPr>
          <w:rFonts w:ascii="Times New Roman" w:hAnsi="Times New Roman"/>
        </w:rPr>
        <w:t xml:space="preserve"> and</w:t>
      </w:r>
      <w:r w:rsidR="00435A00">
        <w:rPr>
          <w:rFonts w:ascii="Times New Roman" w:hAnsi="Times New Roman"/>
        </w:rPr>
        <w:t xml:space="preserve"> distortion product otoacoustic emissions (DPOAE)</w:t>
      </w:r>
      <w:r w:rsidR="003F337F">
        <w:rPr>
          <w:rFonts w:ascii="Times New Roman" w:hAnsi="Times New Roman"/>
        </w:rPr>
        <w:t>.</w:t>
      </w:r>
      <w:r w:rsidR="007B1EFF">
        <w:rPr>
          <w:rFonts w:ascii="Times New Roman" w:hAnsi="Times New Roman"/>
        </w:rPr>
        <w:t xml:space="preserve"> On Day 1</w:t>
      </w:r>
      <w:r w:rsidR="005F0B0D">
        <w:rPr>
          <w:rFonts w:ascii="Times New Roman" w:hAnsi="Times New Roman"/>
        </w:rPr>
        <w:t xml:space="preserve"> t</w:t>
      </w:r>
      <w:r w:rsidR="007B1EFF">
        <w:rPr>
          <w:rFonts w:ascii="Times New Roman" w:hAnsi="Times New Roman"/>
        </w:rPr>
        <w:t xml:space="preserve">he animals were sedated using </w:t>
      </w:r>
      <w:r w:rsidR="00161CCF">
        <w:rPr>
          <w:rFonts w:ascii="Times New Roman" w:hAnsi="Times New Roman"/>
        </w:rPr>
        <w:t>k</w:t>
      </w:r>
      <w:r w:rsidR="007B1EFF">
        <w:rPr>
          <w:rFonts w:ascii="Times New Roman" w:hAnsi="Times New Roman"/>
        </w:rPr>
        <w:t xml:space="preserve">etamine and </w:t>
      </w:r>
      <w:r w:rsidR="00161CCF">
        <w:rPr>
          <w:rFonts w:ascii="Times New Roman" w:hAnsi="Times New Roman"/>
        </w:rPr>
        <w:t>x</w:t>
      </w:r>
      <w:r w:rsidR="007B1EFF">
        <w:rPr>
          <w:rFonts w:ascii="Times New Roman" w:hAnsi="Times New Roman"/>
        </w:rPr>
        <w:t>ylazine as described above. During the function testing on Days 4, 7, 14, and 28, the chinchillas were sedated using isoflurane (Covetrus, Dublin, OH)</w:t>
      </w:r>
      <w:r w:rsidR="00531662">
        <w:rPr>
          <w:rFonts w:ascii="Times New Roman" w:hAnsi="Times New Roman"/>
        </w:rPr>
        <w:t xml:space="preserve"> at a concentration of 1% - 3% with oxygen flow at 1 L/minute. Isoflurane is the preferred sedation method in this experiment</w:t>
      </w:r>
      <w:r w:rsidR="00246176">
        <w:rPr>
          <w:rFonts w:ascii="Times New Roman" w:hAnsi="Times New Roman"/>
        </w:rPr>
        <w:t xml:space="preserve"> as chinchillas are able to wake up easier</w:t>
      </w:r>
      <w:r w:rsidR="00531662">
        <w:rPr>
          <w:rFonts w:ascii="Times New Roman" w:hAnsi="Times New Roman"/>
        </w:rPr>
        <w:t>; however</w:t>
      </w:r>
      <w:r w:rsidR="00E365F2">
        <w:rPr>
          <w:rFonts w:ascii="Times New Roman" w:hAnsi="Times New Roman"/>
        </w:rPr>
        <w:t>,</w:t>
      </w:r>
      <w:r w:rsidR="00531662">
        <w:rPr>
          <w:rFonts w:ascii="Times New Roman" w:hAnsi="Times New Roman"/>
        </w:rPr>
        <w:t xml:space="preserve"> the sedation apparatus used to administer isoflurane is not able to work in the blast chamber for use on Day 1.</w:t>
      </w:r>
    </w:p>
    <w:p w14:paraId="306EBF03" w14:textId="440DEC4D" w:rsidR="003D28E1" w:rsidRPr="00FF7577" w:rsidRDefault="00787262" w:rsidP="00FF7577">
      <w:pPr>
        <w:pStyle w:val="Heading3"/>
      </w:pPr>
      <w:bookmarkStart w:id="52" w:name="_Toc37617777"/>
      <w:bookmarkStart w:id="53" w:name="_Toc37617834"/>
      <w:bookmarkStart w:id="54" w:name="_Toc39323149"/>
      <w:bookmarkStart w:id="55" w:name="_Toc100593906"/>
      <w:r w:rsidRPr="00FF7577">
        <w:lastRenderedPageBreak/>
        <w:t>2.3.1 Auditory</w:t>
      </w:r>
      <w:r w:rsidR="007B168E" w:rsidRPr="00FF7577">
        <w:t xml:space="preserve"> B</w:t>
      </w:r>
      <w:r w:rsidRPr="00FF7577">
        <w:t xml:space="preserve">rainstem </w:t>
      </w:r>
      <w:r w:rsidR="007B168E" w:rsidRPr="00FF7577">
        <w:t>R</w:t>
      </w:r>
      <w:r w:rsidRPr="00FF7577">
        <w:t>esponse (ABR)</w:t>
      </w:r>
      <w:bookmarkEnd w:id="52"/>
      <w:bookmarkEnd w:id="53"/>
      <w:bookmarkEnd w:id="54"/>
      <w:bookmarkEnd w:id="55"/>
    </w:p>
    <w:p w14:paraId="4B77D0B8" w14:textId="43A24540" w:rsidR="00E87FCF" w:rsidRDefault="00E87FCF" w:rsidP="00E87FCF">
      <w:pPr>
        <w:ind w:firstLine="720"/>
        <w:jc w:val="both"/>
        <w:rPr>
          <w:rFonts w:ascii="Times New Roman" w:hAnsi="Times New Roman"/>
          <w:color w:val="000000" w:themeColor="text1"/>
        </w:rPr>
      </w:pPr>
      <w:r>
        <w:rPr>
          <w:rFonts w:ascii="Times New Roman" w:hAnsi="Times New Roman"/>
        </w:rPr>
        <w:t xml:space="preserve">ABR measurements </w:t>
      </w:r>
      <w:r w:rsidR="00AE230F">
        <w:rPr>
          <w:rFonts w:ascii="Times New Roman" w:hAnsi="Times New Roman"/>
        </w:rPr>
        <w:t>consist of the early portion of the auditory evoked potential</w:t>
      </w:r>
      <w:r w:rsidR="00E3579D">
        <w:rPr>
          <w:rFonts w:ascii="Times New Roman" w:hAnsi="Times New Roman"/>
        </w:rPr>
        <w:t>,</w:t>
      </w:r>
      <w:r w:rsidR="00AE230F">
        <w:rPr>
          <w:rFonts w:ascii="Times New Roman" w:hAnsi="Times New Roman"/>
        </w:rPr>
        <w:t xml:space="preserve"> which has been well-established to test auditory function and diagnose and localize pathologies affecting brainstem pathways.</w:t>
      </w:r>
      <w:r w:rsidR="00A5038C">
        <w:rPr>
          <w:rFonts w:ascii="Times New Roman" w:hAnsi="Times New Roman"/>
        </w:rPr>
        <w:t xml:space="preserve"> </w:t>
      </w:r>
      <w:r w:rsidR="00AE230F">
        <w:rPr>
          <w:rFonts w:ascii="Times New Roman" w:hAnsi="Times New Roman"/>
        </w:rPr>
        <w:t>ABR threshold measurements</w:t>
      </w:r>
      <w:r w:rsidR="00AE1475">
        <w:rPr>
          <w:rFonts w:ascii="Times New Roman" w:hAnsi="Times New Roman"/>
        </w:rPr>
        <w:t xml:space="preserve"> provide information on hearing sensitivity before and after blast exposure. </w:t>
      </w:r>
      <w:r w:rsidR="00112258">
        <w:rPr>
          <w:rFonts w:ascii="Times New Roman" w:hAnsi="Times New Roman"/>
        </w:rPr>
        <w:t xml:space="preserve">An increase in ABR threshold reflects hearing damage. </w:t>
      </w:r>
      <w:r w:rsidR="00C435E2">
        <w:rPr>
          <w:rFonts w:ascii="Times New Roman" w:hAnsi="Times New Roman"/>
        </w:rPr>
        <w:t xml:space="preserve">A TDT system III </w:t>
      </w:r>
      <w:r w:rsidR="00C435E2" w:rsidRPr="00912E06">
        <w:rPr>
          <w:rFonts w:ascii="Times New Roman" w:hAnsi="Times New Roman"/>
          <w:color w:val="000000" w:themeColor="text1"/>
        </w:rPr>
        <w:t>(Tucker-Davis Technologies, Alachua, FL)</w:t>
      </w:r>
      <w:r w:rsidR="00C435E2">
        <w:rPr>
          <w:rFonts w:ascii="Times New Roman" w:hAnsi="Times New Roman"/>
          <w:color w:val="000000" w:themeColor="text1"/>
        </w:rPr>
        <w:t xml:space="preserve"> was used to collect the ABR thresholds following the protocol established in previous studies</w:t>
      </w:r>
      <w:r w:rsidR="007B24B4">
        <w:rPr>
          <w:rFonts w:ascii="Times New Roman" w:hAnsi="Times New Roman"/>
          <w:color w:val="000000" w:themeColor="text1"/>
        </w:rPr>
        <w:t xml:space="preserve"> </w:t>
      </w:r>
      <w:r w:rsidR="007B24B4">
        <w:rPr>
          <w:rFonts w:ascii="Times New Roman" w:hAnsi="Times New Roman"/>
          <w:color w:val="000000" w:themeColor="text1"/>
        </w:rPr>
        <w:fldChar w:fldCharType="begin" w:fldLock="1"/>
      </w:r>
      <w:r w:rsidR="007B24B4">
        <w:rPr>
          <w:rFonts w:ascii="Times New Roman" w:hAnsi="Times New Roman"/>
          <w:color w:val="000000" w:themeColor="text1"/>
        </w:rPr>
        <w:instrText>ADDIN CSL_CITATION {"citationItems":[{"id":"ITEM-1","itemData":{"DOI":"10.47739/Otolaryngology.1266","author":[{"dropping-particle":"","family":"Jiang","given":"Shangyuan","non-dropping-particle":"","parse-names":false,"suffix":""},{"dropping-particle":"","family":"Welch","given":"Paige","non-dropping-particle":"","parse-names":false,"suffix":""},{"dropping-particle":"","family":"Sanders","given":"Sarah","non-dropping-particle":"","parse-names":false,"suffix":""},{"dropping-particle":"","family":"Gan","given":"Rong Z.","non-dropping-particle":"","parse-names":false,"suffix":""}],"container-title":"Journal of the Association for Research in Otolaryngology","id":"ITEM-1","issue":"Ic","issued":{"date-parts":[["2021"]]},"page":"13-15","title":"Mitigation of Blast-Induced Hearing Damage using Liraglutide in Animal Model of Chinchilla","type":"article-journal","volume":"8"},"uris":["http://www.mendeley.com/documents/?uuid=87c198b7-61df-4555-86ad-4a0c7d386731"]},{"id":"ITEM-2","itemData":{"DOI":"10.1093/milmed/usz309","ISSN":"1930613X","PMID":"32074377","abstract":"Introduction: The peripheral auditory system and various structures within the central auditory system are vulnerable to blast injuries, and even blast overpressure is at relatively mild traumatic brain injury (TBI) level. However, the extent of hearing loss in relation to blast number and time course of post-blast is not well understood. This study reports the progressive hearing damage measured in chinchillas after multiple blast exposures at mild TBI levels (103-138 kPa or 15-20 psi). Materials and Methods: Sixteen animals (two controls) were exposed to two blasts and three blasts, respectively, in two groups with both ears plugged with foam earplugs to prevent the eardrum from rupturing. Auditory brainstem response (ABR) and distortion product otoacoustic emission (DPOAE) were measured in pre- A nd post-blasts. Immunohistochemical study of chinchilla brains were performed at the end of experiment. Results: Results show that the ABR threshold and DPOAE level shifts in 2-blast animals were recovered after 7 days. In 3-blast animals, the ABR and DPOAE shifts remained at 26 and 23 dB, respectively after 14 days. Variation of auditory cortex damage between 2-blast and 3-blast was also observed in immunofluorescence images. Conclusions: This study demonstrates that the number of blasts causing mild TBI critically affects hearing damage.","author":[{"dropping-particle":"","family":"Smith","given":"Kyle D.","non-dropping-particle":"","parse-names":false,"suffix":""},{"dropping-particle":"","family":"Chen","given":"Tao","non-dropping-particle":"","parse-names":false,"suffix":""},{"dropping-particle":"","family":"Gan","given":"Rong Z.","non-dropping-particle":"","parse-names":false,"suffix":""}],"container-title":"Military Medicine","id":"ITEM-2","issued":{"date-parts":[["2020"]]},"page":"248-255","title":"Hearing Damage Induced by Blast Overpressure at Mild TBI Level in a Chinchilla Model","type":"article-journal","volume":"185"},"uris":["http://www.mendeley.com/documents/?uuid=8022ac20-302a-44ab-9f97-6fb21d6719e5"]}],"mendeley":{"formattedCitation":"(Jiang et al., 2021; Smith et al., 2020)","plainTextFormattedCitation":"(Jiang et al., 2021; Smith et al., 2020)","previouslyFormattedCitation":"(Jiang et al., 2021; Smith et al., 2020)"},"properties":{"noteIndex":0},"schema":"https://github.com/citation-style-language/schema/raw/master/csl-citation.json"}</w:instrText>
      </w:r>
      <w:r w:rsidR="007B24B4">
        <w:rPr>
          <w:rFonts w:ascii="Times New Roman" w:hAnsi="Times New Roman"/>
          <w:color w:val="000000" w:themeColor="text1"/>
        </w:rPr>
        <w:fldChar w:fldCharType="separate"/>
      </w:r>
      <w:r w:rsidR="007B24B4" w:rsidRPr="007B24B4">
        <w:rPr>
          <w:rFonts w:ascii="Times New Roman" w:hAnsi="Times New Roman"/>
          <w:noProof/>
          <w:color w:val="000000" w:themeColor="text1"/>
        </w:rPr>
        <w:t>(Jiang et al., 2021; Smith et al., 2020)</w:t>
      </w:r>
      <w:r w:rsidR="007B24B4">
        <w:rPr>
          <w:rFonts w:ascii="Times New Roman" w:hAnsi="Times New Roman"/>
          <w:color w:val="000000" w:themeColor="text1"/>
        </w:rPr>
        <w:fldChar w:fldCharType="end"/>
      </w:r>
      <w:r w:rsidR="00C435E2">
        <w:rPr>
          <w:rFonts w:ascii="Times New Roman" w:hAnsi="Times New Roman"/>
          <w:color w:val="000000" w:themeColor="text1"/>
        </w:rPr>
        <w:t>.</w:t>
      </w:r>
      <w:r w:rsidR="00A5038C">
        <w:rPr>
          <w:rFonts w:ascii="Times New Roman" w:hAnsi="Times New Roman"/>
          <w:color w:val="000000" w:themeColor="text1"/>
        </w:rPr>
        <w:t xml:space="preserve"> After the animal was placed under anesthesia, </w:t>
      </w:r>
      <w:r w:rsidR="00563913">
        <w:rPr>
          <w:rFonts w:ascii="Times New Roman" w:hAnsi="Times New Roman"/>
          <w:color w:val="000000" w:themeColor="text1"/>
        </w:rPr>
        <w:t>stainless steel needle electrodes were placed subcutaneously at the</w:t>
      </w:r>
      <w:r w:rsidR="00CF2835">
        <w:rPr>
          <w:rFonts w:ascii="Times New Roman" w:hAnsi="Times New Roman"/>
          <w:color w:val="000000" w:themeColor="text1"/>
        </w:rPr>
        <w:t xml:space="preserve"> </w:t>
      </w:r>
      <w:r w:rsidR="00563913">
        <w:rPr>
          <w:rFonts w:ascii="Times New Roman" w:hAnsi="Times New Roman"/>
          <w:color w:val="000000" w:themeColor="text1"/>
        </w:rPr>
        <w:t>vertex of the skull, ventrolateral surfaces of the ear, and a ground in the rear leg.</w:t>
      </w:r>
      <w:r w:rsidR="0075347A">
        <w:rPr>
          <w:rFonts w:ascii="Times New Roman" w:hAnsi="Times New Roman"/>
          <w:color w:val="000000" w:themeColor="text1"/>
        </w:rPr>
        <w:t xml:space="preserve">  Tone burst stimuli of 0.5 ms rise/fall time and 4-ms duration at frequencies of 1, 2, 4, 6, and 8 kHz were generated and delivered 21 times/second. </w:t>
      </w:r>
      <w:r w:rsidR="009F5B17">
        <w:rPr>
          <w:rFonts w:ascii="Times New Roman" w:hAnsi="Times New Roman"/>
          <w:color w:val="000000" w:themeColor="text1"/>
        </w:rPr>
        <w:t xml:space="preserve">This frequency range is widely used and accepted for chinchilla studies </w:t>
      </w:r>
      <w:r w:rsidR="007B24B4">
        <w:rPr>
          <w:rFonts w:ascii="Times New Roman" w:hAnsi="Times New Roman"/>
          <w:color w:val="000000" w:themeColor="text1"/>
        </w:rPr>
        <w:fldChar w:fldCharType="begin" w:fldLock="1"/>
      </w:r>
      <w:r w:rsidR="0035714D">
        <w:rPr>
          <w:rFonts w:ascii="Times New Roman" w:hAnsi="Times New Roman"/>
          <w:color w:val="000000" w:themeColor="text1"/>
        </w:rPr>
        <w:instrText>ADDIN CSL_CITATION {"citationItems":[{"id":"ITEM-1","itemData":{"DOI":"10.1016/j.heares.2016.01.004","ISSN":"18785891","PMID":"26807796","abstract":"Mechanical damage to middle ear components in blast exposure directly causes hearing loss, and the rupture of the tympanic membrane (TM) is the most frequent injury of the ear. However, it is unclear how the severity of injury graded by different patterns of TM rupture is related to the overpressure waveforms induced by blast waves. In the present study, the relationship between the TM rupture threshold and the impulse or overpressure waveform has been investigated in chinchillas. Two groups of animals were exposed to blast overpressure simulated in our lab under two conditions: open field and shielded with a stainless steel cup covering the animal head. Auditory brainstem response (ABR) and wideband tympanometry were measured before and after exposure to check the hearing threshold and middle ear function. Results show that waveforms recorded in the shielded case were different from those in the open field and the TM rupture threshold in the shielded case was lower than that in the open field (3.4 ± 0.7 vs. 9.1 ± 1.7 psi or 181 ± 1.6 vs. 190 ± 1.9 dB SPL). The impulse pressure energy spectra analysis of waveforms demonstrates that the shielded waveforms include greater energy at high frequencies than that of the open field waves. Finally, a 3D finite element (FE) model of the chinchilla ear was used to compute the distributions of stress in the TM and the TM displacement with impulse pressure waves. The FE model-derived change of stress in response to pressure loading in the shielded case was substantially faster than that in the open case. This finding provides the biomechanical mechanisms for blast induced TM damage in relation to overpressure waveforms. The TM rupture threshold difference between the open and shielded cases suggests that an acoustic role of helmets may exist, intensifying ear injury during blast exposure.","author":[{"dropping-particle":"","family":"Gan","given":"Rong Z.","non-dropping-particle":"","parse-names":false,"suffix":""},{"dropping-particle":"","family":"Nakmali","given":"Don","non-dropping-particle":"","parse-names":false,"suffix":""},{"dropping-particle":"","family":"Ji","given":"Xiao D.","non-dropping-particle":"","parse-names":false,"suffix":""},{"dropping-particle":"","family":"Leckness","given":"Kegan","non-dropping-particle":"","parse-names":false,"suffix":""},{"dropping-particle":"","family":"Yokell","given":"Zachary","non-dropping-particle":"","parse-names":false,"suffix":""}],"container-title":"Hearing Research","id":"ITEM-1","issued":{"date-parts":[["2016"]]},"page":"25-34","publisher":"Elsevier B.V","title":"Mechanical damage of tympanic membrane in relation to impulse pressure waveform – A study in chinchillas","type":"article-journal","volume":"340"},"uris":["http://www.mendeley.com/documents/?uuid=05b8032e-a8db-4d07-9120-d56180120ee9"]},{"id":"ITEM-2","itemData":{"DOI":"10.1016/j.heares.2013.11.006","ISSN":"03785955","PMID":"24315815","abstract":"People with sensorineural hearing loss often have substantial difficulty understanding speech under challenging listening conditions. Behavioral studies suggest that reduced sensitivity to the temporal structure of sound may be responsible, but underlying neurophysiological pathologies are incompletely understood. Here, we investigate the effects of noise-induced hearing loss on coding of envelope (ENV) structure in the central auditory system of anesthetized chinchillas. ENV coding was evaluated noninvasively using auditory evoked potentials recorded from the scalp surface in response to sinusoidally amplitude modulated tones with carrier frequencies of 1, 2, 4, and 8kHz and a modulation frequency of 140Hz. Stimuli were presented in quiet and in three levels of white background noise. The latency of scalp-recorded ENV responses was consistent with generation in the auditory midbrain. Hearing loss amplified neural coding of ENV at carrier frequencies of 2kHz and above. This result may reflect enhanced ENV coding from the periphery and/or an increase in the gain of central auditory neurons. In contrast to expectations, hearing loss was not associated with a stronger adverse effect of increasing masker intensity on ENV coding. The exaggerated neural representation of ENV information shown here at the level of the auditory midbrain helps to explain previous findings of enhanced sensitivity to amplitude modulation in people with hearing loss under some conditions. Furthermore, amplified ENV coding may potentially contribute to speech perception problems in people with cochlear hearing loss by acting as a distraction from more salient acoustic cues, particularly in fluctuating backgrounds. © 2013 Elsevier B.V.","author":[{"dropping-particle":"","family":"Zhong","given":"Ziwei","non-dropping-particle":"","parse-names":false,"suffix":""},{"dropping-particle":"","family":"Henry","given":"Kenneth S.","non-dropping-particle":"","parse-names":false,"suffix":""},{"dropping-particle":"","family":"Heinz","given":"Michael G.","non-dropping-particle":"","parse-names":false,"suffix":""}],"container-title":"Hearing Research","id":"ITEM-2","issued":{"date-parts":[["2014"]]},"page":"55-62","publisher":"Elsevier B.V","title":"Sensorineural hearing loss amplifies neural coding of envelope information in the central auditory system of chinchillas","type":"article-journal","volume":"309"},"uris":["http://www.mendeley.com/documents/?uuid=710cb114-5a45-4f1c-adea-dde1344ca3a1"]}],"mendeley":{"formattedCitation":"(Gan, Nakmali, Ji, Leckness, &amp; Yokell, 2016; Zhong, Henry, &amp; Heinz, 2014)","plainTextFormattedCitation":"(Gan, Nakmali, Ji, Leckness, &amp; Yokell, 2016; Zhong, Henry, &amp; Heinz, 2014)","previouslyFormattedCitation":"(Gan, Nakmali, Ji, Leckness, &amp; Yokell, 2016; Zhong, Henry, &amp; Heinz, 2014)"},"properties":{"noteIndex":0},"schema":"https://github.com/citation-style-language/schema/raw/master/csl-citation.json"}</w:instrText>
      </w:r>
      <w:r w:rsidR="007B24B4">
        <w:rPr>
          <w:rFonts w:ascii="Times New Roman" w:hAnsi="Times New Roman"/>
          <w:color w:val="000000" w:themeColor="text1"/>
        </w:rPr>
        <w:fldChar w:fldCharType="separate"/>
      </w:r>
      <w:r w:rsidR="007B24B4" w:rsidRPr="007B24B4">
        <w:rPr>
          <w:rFonts w:ascii="Times New Roman" w:hAnsi="Times New Roman"/>
          <w:noProof/>
          <w:color w:val="000000" w:themeColor="text1"/>
        </w:rPr>
        <w:t>(Gan, Nakmali, Ji, Leckness, &amp; Yokell, 2016; Zhong, Henry, &amp; Heinz, 2014)</w:t>
      </w:r>
      <w:r w:rsidR="007B24B4">
        <w:rPr>
          <w:rFonts w:ascii="Times New Roman" w:hAnsi="Times New Roman"/>
          <w:color w:val="000000" w:themeColor="text1"/>
        </w:rPr>
        <w:fldChar w:fldCharType="end"/>
      </w:r>
      <w:r w:rsidR="009F5B17">
        <w:rPr>
          <w:rFonts w:ascii="Times New Roman" w:hAnsi="Times New Roman"/>
        </w:rPr>
        <w:t>.</w:t>
      </w:r>
      <w:r w:rsidR="00112E9E">
        <w:rPr>
          <w:rFonts w:ascii="Times New Roman" w:hAnsi="Times New Roman"/>
        </w:rPr>
        <w:t xml:space="preserve"> A power amplifier TYPE 2718 </w:t>
      </w:r>
      <w:r w:rsidR="00112E9E" w:rsidRPr="00912E06">
        <w:rPr>
          <w:rFonts w:ascii="Times New Roman" w:hAnsi="Times New Roman"/>
          <w:color w:val="000000" w:themeColor="text1"/>
        </w:rPr>
        <w:t>(BRUEL &amp; KJAER, Nærum, Denmanrk)</w:t>
      </w:r>
      <w:r w:rsidR="00112E9E">
        <w:rPr>
          <w:rFonts w:ascii="Times New Roman" w:hAnsi="Times New Roman"/>
          <w:color w:val="000000" w:themeColor="text1"/>
        </w:rPr>
        <w:t xml:space="preserve"> was used to amplify the stimuli generated by an MF1 multi-field magnetic speaker </w:t>
      </w:r>
      <w:r w:rsidR="00112E9E" w:rsidRPr="00912E06">
        <w:rPr>
          <w:rFonts w:ascii="Times New Roman" w:hAnsi="Times New Roman"/>
          <w:color w:val="000000" w:themeColor="text1"/>
        </w:rPr>
        <w:t>(Tucker-Davis Technologies, Aluchua, FL)</w:t>
      </w:r>
      <w:r w:rsidR="00112E9E">
        <w:rPr>
          <w:rFonts w:ascii="Times New Roman" w:hAnsi="Times New Roman"/>
          <w:color w:val="000000" w:themeColor="text1"/>
        </w:rPr>
        <w:t xml:space="preserve">. The stimuli </w:t>
      </w:r>
      <w:r w:rsidR="005F0B0D">
        <w:rPr>
          <w:rFonts w:ascii="Times New Roman" w:hAnsi="Times New Roman"/>
          <w:color w:val="000000" w:themeColor="text1"/>
        </w:rPr>
        <w:t>were</w:t>
      </w:r>
      <w:r w:rsidR="00112E9E">
        <w:rPr>
          <w:rFonts w:ascii="Times New Roman" w:hAnsi="Times New Roman"/>
          <w:color w:val="000000" w:themeColor="text1"/>
        </w:rPr>
        <w:t xml:space="preserve"> monitored by a probe microphone inside the chinchilla ear canal </w:t>
      </w:r>
      <w:r w:rsidR="00112E9E" w:rsidRPr="00912E06">
        <w:rPr>
          <w:rFonts w:ascii="Times New Roman" w:hAnsi="Times New Roman"/>
          <w:color w:val="000000" w:themeColor="text1"/>
        </w:rPr>
        <w:t>(ER-7C, Etymotic Research, Elk Grove Village, IL)</w:t>
      </w:r>
      <w:r w:rsidR="00F32497">
        <w:rPr>
          <w:rFonts w:ascii="Times New Roman" w:hAnsi="Times New Roman"/>
          <w:color w:val="000000" w:themeColor="text1"/>
        </w:rPr>
        <w:t xml:space="preserve"> and recorded for 10 ms, averaged 150 times, and filtered by a band-pass filter of 100-3000 Hz. ABR waveforms were recorded in 5 dB intervals descending from 100 dB to 20 dB. </w:t>
      </w:r>
      <w:r w:rsidR="001C750E">
        <w:rPr>
          <w:rFonts w:ascii="Times New Roman" w:hAnsi="Times New Roman"/>
          <w:color w:val="000000" w:themeColor="text1"/>
        </w:rPr>
        <w:t>The ABR threshold shift was calculated by subtracting the threshold of the pre-blast exposure measurement from the post-blast</w:t>
      </w:r>
      <w:r w:rsidR="00D607EE">
        <w:rPr>
          <w:rFonts w:ascii="Times New Roman" w:hAnsi="Times New Roman"/>
          <w:color w:val="000000" w:themeColor="text1"/>
        </w:rPr>
        <w:t xml:space="preserve"> (Day 1)</w:t>
      </w:r>
      <w:r w:rsidR="001C750E">
        <w:rPr>
          <w:rFonts w:ascii="Times New Roman" w:hAnsi="Times New Roman"/>
          <w:color w:val="000000" w:themeColor="text1"/>
        </w:rPr>
        <w:t xml:space="preserve">, Day 4, </w:t>
      </w:r>
      <w:r w:rsidR="005F0B0D">
        <w:rPr>
          <w:rFonts w:ascii="Times New Roman" w:hAnsi="Times New Roman"/>
          <w:color w:val="000000" w:themeColor="text1"/>
        </w:rPr>
        <w:t xml:space="preserve">Day </w:t>
      </w:r>
      <w:r w:rsidR="001C750E">
        <w:rPr>
          <w:rFonts w:ascii="Times New Roman" w:hAnsi="Times New Roman"/>
          <w:color w:val="000000" w:themeColor="text1"/>
        </w:rPr>
        <w:t xml:space="preserve">7, </w:t>
      </w:r>
      <w:r w:rsidR="005F0B0D">
        <w:rPr>
          <w:rFonts w:ascii="Times New Roman" w:hAnsi="Times New Roman"/>
          <w:color w:val="000000" w:themeColor="text1"/>
        </w:rPr>
        <w:t xml:space="preserve">Day </w:t>
      </w:r>
      <w:r w:rsidR="001C750E">
        <w:rPr>
          <w:rFonts w:ascii="Times New Roman" w:hAnsi="Times New Roman"/>
          <w:color w:val="000000" w:themeColor="text1"/>
        </w:rPr>
        <w:t xml:space="preserve">14, and </w:t>
      </w:r>
      <w:r w:rsidR="005F0B0D">
        <w:rPr>
          <w:rFonts w:ascii="Times New Roman" w:hAnsi="Times New Roman"/>
          <w:color w:val="000000" w:themeColor="text1"/>
        </w:rPr>
        <w:t xml:space="preserve">Day </w:t>
      </w:r>
      <w:r w:rsidR="001C750E">
        <w:rPr>
          <w:rFonts w:ascii="Times New Roman" w:hAnsi="Times New Roman"/>
          <w:color w:val="000000" w:themeColor="text1"/>
        </w:rPr>
        <w:t>28</w:t>
      </w:r>
      <w:r w:rsidR="005F0B0D">
        <w:rPr>
          <w:rFonts w:ascii="Times New Roman" w:hAnsi="Times New Roman"/>
          <w:color w:val="000000" w:themeColor="text1"/>
        </w:rPr>
        <w:t xml:space="preserve"> threshold measurements</w:t>
      </w:r>
      <w:r w:rsidR="001C750E">
        <w:rPr>
          <w:rFonts w:ascii="Times New Roman" w:hAnsi="Times New Roman"/>
          <w:color w:val="000000" w:themeColor="text1"/>
        </w:rPr>
        <w:t xml:space="preserve">. </w:t>
      </w:r>
      <w:r w:rsidR="00F32497">
        <w:rPr>
          <w:rFonts w:ascii="Times New Roman" w:hAnsi="Times New Roman"/>
          <w:color w:val="000000" w:themeColor="text1"/>
        </w:rPr>
        <w:t xml:space="preserve">If there was no ABR waveform detected at </w:t>
      </w:r>
      <w:r w:rsidR="00192EFF">
        <w:rPr>
          <w:rFonts w:ascii="Times New Roman" w:hAnsi="Times New Roman"/>
          <w:color w:val="000000" w:themeColor="text1"/>
        </w:rPr>
        <w:t xml:space="preserve">the maximum acoustic stimulation of </w:t>
      </w:r>
      <w:r w:rsidR="00F32497">
        <w:rPr>
          <w:rFonts w:ascii="Times New Roman" w:hAnsi="Times New Roman"/>
          <w:color w:val="000000" w:themeColor="text1"/>
        </w:rPr>
        <w:t>100 dB, the threshold was set at 100 dB.</w:t>
      </w:r>
    </w:p>
    <w:p w14:paraId="7756ADC0" w14:textId="3DD22B2F" w:rsidR="007D3463" w:rsidRDefault="007D3463" w:rsidP="00E87FCF">
      <w:pPr>
        <w:ind w:firstLine="720"/>
        <w:jc w:val="both"/>
        <w:rPr>
          <w:rFonts w:ascii="Times New Roman" w:hAnsi="Times New Roman"/>
        </w:rPr>
      </w:pPr>
      <w:r>
        <w:rPr>
          <w:rFonts w:ascii="Times New Roman" w:hAnsi="Times New Roman"/>
          <w:color w:val="000000" w:themeColor="text1"/>
        </w:rPr>
        <w:lastRenderedPageBreak/>
        <w:t xml:space="preserve">ABR wave I amplitudes reflect the injuries in the ascending </w:t>
      </w:r>
      <w:r w:rsidR="006F1A09">
        <w:rPr>
          <w:rFonts w:ascii="Times New Roman" w:hAnsi="Times New Roman"/>
          <w:color w:val="000000" w:themeColor="text1"/>
        </w:rPr>
        <w:t>a</w:t>
      </w:r>
      <w:r>
        <w:rPr>
          <w:rFonts w:ascii="Times New Roman" w:hAnsi="Times New Roman"/>
          <w:color w:val="000000" w:themeColor="text1"/>
        </w:rPr>
        <w:t xml:space="preserve">udatory pathway to the auditory nerve and can serve as indicators for damaged auditory nerves, inner ear cells, cochlear ribbon synapses, as well as conductive hearing loss from reduced input to the auditory nerve, seen in a decrease in the </w:t>
      </w:r>
      <w:r w:rsidR="006E5134">
        <w:rPr>
          <w:rFonts w:ascii="Times New Roman" w:hAnsi="Times New Roman"/>
          <w:color w:val="000000" w:themeColor="text1"/>
        </w:rPr>
        <w:t>w</w:t>
      </w:r>
      <w:r>
        <w:rPr>
          <w:rFonts w:ascii="Times New Roman" w:hAnsi="Times New Roman"/>
          <w:color w:val="000000" w:themeColor="text1"/>
        </w:rPr>
        <w:t xml:space="preserve">ave I amplitude </w:t>
      </w:r>
      <w:r w:rsidR="0035714D">
        <w:rPr>
          <w:rFonts w:ascii="Times New Roman" w:hAnsi="Times New Roman"/>
          <w:color w:val="000000" w:themeColor="text1"/>
        </w:rPr>
        <w:fldChar w:fldCharType="begin" w:fldLock="1"/>
      </w:r>
      <w:r w:rsidR="008935A5">
        <w:rPr>
          <w:rFonts w:ascii="Times New Roman" w:hAnsi="Times New Roman"/>
          <w:color w:val="000000" w:themeColor="text1"/>
        </w:rPr>
        <w:instrText>ADDIN CSL_CITATION {"citationItems":[{"id":"ITEM-1","itemData":{"DOI":"10.1016/j.heares.2017.01.003","author":[{"dropping-particle":"","family":"Liberman","given":"M. Charles","non-dropping-particle":"","parse-names":false,"suffix":""},{"dropping-particle":"","family":"Kujawa","given":"Sharon G.","non-dropping-particle":"","parse-names":false,"suffix":""}],"container-title":"Hear Res.","id":"ITEM-1","issued":{"date-parts":[["2017"]]},"page":"138-147","title":"Cochlear synaptopathy in acquired sensorineural hearing loss: Manifestations and mechanisms","type":"article-journal","volume":"349"},"uris":["http://www.mendeley.com/documents/?uuid=89f7059a-ba53-4d15-868f-a0e99cacdfc7"]},{"id":"ITEM-2","itemData":{"DOI":"10.1038/ncomms14487","ISSN":"20411723","PMID":"28211470","abstract":"Hidden hearing loss (HHL) is a recently described auditory neuropathy believed to contribute to speech discrimination and intelligibility deficits in people with normal audiological tests. Animals and humans with HHL have normal auditory thresholds but defective cochlear neurotransmission, that is, reduced suprathreshold amplitude of the sound-evoked auditory nerve compound action potential. Currently, the only cellular mechanism known for HHL is loss of inner hair cell synapses (synaptopathy). Here we report that transient loss of cochlear Schwann cells results in permanent auditory deficits characteristic of HHL. This auditory neuropathy is not associated with synaptic loss, but rather with disruption of the first heminodes at the auditory nerve peripheral terminal. Thus, this study identifies a new mechanism for HHL, highlights the long-term consequences of transient Schwann cell loss on hearing and might provide insights into the causes of the auditory deficits reported in patients that recover from acute demyelinating diseases such as Guillain-Barré syndrome.","author":[{"dropping-particle":"","family":"Wan","given":"Guoqiang","non-dropping-particle":"","parse-names":false,"suffix":""},{"dropping-particle":"","family":"Corfas","given":"Gabriel","non-dropping-particle":"","parse-names":false,"suffix":""}],"container-title":"Nature Communications","id":"ITEM-2","issued":{"date-parts":[["2017"]]},"page":"1-13","publisher":"Nature Publishing Group","title":"Transient auditory nerve demyelination as a new mechanism for hidden hearing loss","type":"article-journal","volume":"8"},"uris":["http://www.mendeley.com/documents/?uuid=76650ec5-f0f8-4fb3-b333-ba2d3f7a8a75"]}],"mendeley":{"formattedCitation":"(Liberman &amp; Kujawa, 2017; Wan &amp; Corfas, 2017)","plainTextFormattedCitation":"(Liberman &amp; Kujawa, 2017; Wan &amp; Corfas, 2017)","previouslyFormattedCitation":"(Liberman &amp; Kujawa, 2017; Wan &amp; Corfas, 2017)"},"properties":{"noteIndex":0},"schema":"https://github.com/citation-style-language/schema/raw/master/csl-citation.json"}</w:instrText>
      </w:r>
      <w:r w:rsidR="0035714D">
        <w:rPr>
          <w:rFonts w:ascii="Times New Roman" w:hAnsi="Times New Roman"/>
          <w:color w:val="000000" w:themeColor="text1"/>
        </w:rPr>
        <w:fldChar w:fldCharType="separate"/>
      </w:r>
      <w:r w:rsidR="0035714D" w:rsidRPr="0035714D">
        <w:rPr>
          <w:rFonts w:ascii="Times New Roman" w:hAnsi="Times New Roman"/>
          <w:noProof/>
          <w:color w:val="000000" w:themeColor="text1"/>
        </w:rPr>
        <w:t>(Liberman &amp; Kujawa, 2017; Wan &amp; Corfas, 2017)</w:t>
      </w:r>
      <w:r w:rsidR="0035714D">
        <w:rPr>
          <w:rFonts w:ascii="Times New Roman" w:hAnsi="Times New Roman"/>
          <w:color w:val="000000" w:themeColor="text1"/>
        </w:rPr>
        <w:fldChar w:fldCharType="end"/>
      </w:r>
      <w:r w:rsidRPr="00912E06">
        <w:rPr>
          <w:rFonts w:ascii="Times New Roman" w:hAnsi="Times New Roman"/>
          <w:color w:val="000000" w:themeColor="text1"/>
        </w:rPr>
        <w:t>.</w:t>
      </w:r>
      <w:r>
        <w:rPr>
          <w:rFonts w:ascii="Times New Roman" w:hAnsi="Times New Roman"/>
          <w:color w:val="000000" w:themeColor="text1"/>
        </w:rPr>
        <w:t xml:space="preserve"> Amplitudes were measured at stimulus levels between 80 and 100 dB at 8 kHz.</w:t>
      </w:r>
    </w:p>
    <w:p w14:paraId="306EBF05" w14:textId="08754E78" w:rsidR="00787262" w:rsidRDefault="00787262" w:rsidP="00FF7577">
      <w:pPr>
        <w:pStyle w:val="Heading3"/>
      </w:pPr>
      <w:bookmarkStart w:id="56" w:name="_Toc37617778"/>
      <w:bookmarkStart w:id="57" w:name="_Toc37617835"/>
      <w:bookmarkStart w:id="58" w:name="_Toc39323150"/>
      <w:bookmarkStart w:id="59" w:name="_Toc100593907"/>
      <w:r>
        <w:t xml:space="preserve">2.3.2 Distortion </w:t>
      </w:r>
      <w:r w:rsidR="007B168E">
        <w:t>P</w:t>
      </w:r>
      <w:r>
        <w:t xml:space="preserve">roduct </w:t>
      </w:r>
      <w:r w:rsidR="007B168E">
        <w:t>O</w:t>
      </w:r>
      <w:r>
        <w:t xml:space="preserve">toacoustic </w:t>
      </w:r>
      <w:r w:rsidR="007B168E">
        <w:t>E</w:t>
      </w:r>
      <w:r>
        <w:t>missions (DPOAE)</w:t>
      </w:r>
      <w:bookmarkEnd w:id="56"/>
      <w:bookmarkEnd w:id="57"/>
      <w:bookmarkEnd w:id="58"/>
      <w:bookmarkEnd w:id="59"/>
    </w:p>
    <w:p w14:paraId="23EB9BB0" w14:textId="640D4C56" w:rsidR="0099679C" w:rsidRDefault="0099679C" w:rsidP="001A3ED3">
      <w:pPr>
        <w:ind w:firstLine="720"/>
        <w:jc w:val="both"/>
        <w:rPr>
          <w:rFonts w:ascii="Times New Roman" w:hAnsi="Times New Roman"/>
        </w:rPr>
      </w:pPr>
      <w:r>
        <w:rPr>
          <w:rFonts w:ascii="Times New Roman" w:hAnsi="Times New Roman"/>
        </w:rPr>
        <w:t xml:space="preserve">Using the same TDT system III as the ABR measurement and a probe-tipped microphone </w:t>
      </w:r>
      <w:r w:rsidRPr="00912E06">
        <w:rPr>
          <w:rFonts w:ascii="Times New Roman" w:hAnsi="Times New Roman"/>
          <w:color w:val="000000" w:themeColor="text1"/>
        </w:rPr>
        <w:t>(ER-10B, Etymotic Research)</w:t>
      </w:r>
      <w:r>
        <w:rPr>
          <w:rFonts w:ascii="Times New Roman" w:hAnsi="Times New Roman"/>
          <w:color w:val="000000" w:themeColor="text1"/>
        </w:rPr>
        <w:t xml:space="preserve"> sealed in the external ear canal</w:t>
      </w:r>
      <w:r>
        <w:rPr>
          <w:rFonts w:ascii="Times New Roman" w:hAnsi="Times New Roman"/>
        </w:rPr>
        <w:t xml:space="preserve">, the DPOAE was measured to evaluate the cochlear outer hair cell function </w:t>
      </w:r>
      <w:r w:rsidR="008935A5">
        <w:rPr>
          <w:rFonts w:ascii="Times New Roman" w:hAnsi="Times New Roman"/>
        </w:rPr>
        <w:fldChar w:fldCharType="begin" w:fldLock="1"/>
      </w:r>
      <w:r w:rsidR="00FD0A3D">
        <w:rPr>
          <w:rFonts w:ascii="Times New Roman" w:hAnsi="Times New Roman"/>
        </w:rPr>
        <w:instrText>ADDIN CSL_CITATION {"citationItems":[{"id":"ITEM-1","itemData":{"DOI":"10.1016/j.heares.2019.01.010","ISSN":"18785891","PMID":"30686544","abstract":"Hearing damage caused by blast waves is a frequent and common injury for Service members. However, most studies have focused on high-intensity blast exposures that are known to cause moderate to severe traumatic brain injury (TBI), and fewer studies have investigated the progressive hearing damage caused by low-intensity blast exposures (below mild TBI). In this paper, we report our recent study in chinchillas to investigate the auditory function changes over the time course after repetitive exposures to low-intensity blast. Two groups of chinchillas (N = 7 each) were used in this study. Group 1 was for an acute study with 2 blasts and Group 2 for progressive study with 3 blasts on Day 1 and observed for 7 days. Animals in both groups were exposed to blast overpressures of 21–35 kPa (3–5 psi or 180–185 dB SPL) at which the eardrum was usually not ruptured. One ear was left open while another ear was protected with an earplug. Blast overpressures were monitored at the entrance of the ear canal (P0) and near the eardrum in the canal (P1). Auditory brainstem responses (ABRs), distortion product otoacoustic emissions (DPOAEs), and middle latency responses (MLRs) were measured after each blast series in the acute group and on Days 1, 4, and 7 in the progressive group. Results show that hearing damage was induced in both ears after blast exposure on Day 1 and more damage was observed in open ears than plugged ears. Seven days after the three-blast series, the ABR threshold in open ears was still 7–20 dB higher on average than prior to the blasts. The MLR wave amplitude shifts were observed in both open and protected ears, which indicated central auditory damage. With the protection of an earplug, hearing thresholds had recovered to the pre-blast level by Day 7. Using this chinchilla blast model, acute and progressive hearing damages were quantified in both open and protected ears following repeated low-intensity blast exposures.","author":[{"dropping-particle":"","family":"Chen","given":"Tao","non-dropping-particle":"","parse-names":false,"suffix":""},{"dropping-particle":"","family":"Smith","given":"Kyle","non-dropping-particle":"","parse-names":false,"suffix":""},{"dropping-particle":"","family":"Jiang","given":"Shangyuan","non-dropping-particle":"","parse-names":false,"suffix":""},{"dropping-particle":"","family":"Zhang","given":"Tianyu","non-dropping-particle":"","parse-names":false,"suffix":""},{"dropping-particle":"","family":"Gan","given":"Rong Z.","non-dropping-particle":"","parse-names":false,"suffix":""}],"container-title":"Hearing Research","id":"ITEM-1","issued":{"date-parts":[["2019"]]},"page":"33-42","publisher":"Elsevier B.V","title":"Progressive hearing damage after exposure to repeated low-intensity blasts in chinchillas","type":"article-journal","volume":"378"},"uris":["http://www.mendeley.com/documents/?uuid=a46b9f48-fcfc-474d-af26-970cc7fc14ba"]}],"mendeley":{"formattedCitation":"(Chen et al., 2019)","plainTextFormattedCitation":"(Chen et al., 2019)","previouslyFormattedCitation":"(Chen et al., 2019)"},"properties":{"noteIndex":0},"schema":"https://github.com/citation-style-language/schema/raw/master/csl-citation.json"}</w:instrText>
      </w:r>
      <w:r w:rsidR="008935A5">
        <w:rPr>
          <w:rFonts w:ascii="Times New Roman" w:hAnsi="Times New Roman"/>
        </w:rPr>
        <w:fldChar w:fldCharType="separate"/>
      </w:r>
      <w:r w:rsidR="00D7627C" w:rsidRPr="00D7627C">
        <w:rPr>
          <w:rFonts w:ascii="Times New Roman" w:hAnsi="Times New Roman"/>
          <w:noProof/>
        </w:rPr>
        <w:t>(Chen et al., 2019)</w:t>
      </w:r>
      <w:r w:rsidR="008935A5">
        <w:rPr>
          <w:rFonts w:ascii="Times New Roman" w:hAnsi="Times New Roman"/>
        </w:rPr>
        <w:fldChar w:fldCharType="end"/>
      </w:r>
      <w:r>
        <w:rPr>
          <w:rFonts w:ascii="Times New Roman" w:hAnsi="Times New Roman"/>
        </w:rPr>
        <w:t xml:space="preserve">. </w:t>
      </w:r>
      <w:r w:rsidR="00273115">
        <w:rPr>
          <w:rFonts w:ascii="Times New Roman" w:hAnsi="Times New Roman"/>
        </w:rPr>
        <w:t xml:space="preserve">Cubic 2f1-f2 (f2 = 1.22xf1) DPOAE levels were recorded using f1 and f2 primary tones and presented at tone levels of L1 = 70 dB SPL and L2 </w:t>
      </w:r>
      <w:r w:rsidR="006E5134">
        <w:rPr>
          <w:rFonts w:ascii="Times New Roman" w:hAnsi="Times New Roman"/>
        </w:rPr>
        <w:t>=</w:t>
      </w:r>
      <w:r w:rsidR="00273115">
        <w:rPr>
          <w:rFonts w:ascii="Times New Roman" w:hAnsi="Times New Roman"/>
        </w:rPr>
        <w:t xml:space="preserve"> 65 dB SPL </w:t>
      </w:r>
      <w:r w:rsidR="00DD29D9">
        <w:rPr>
          <w:rFonts w:ascii="Times New Roman" w:hAnsi="Times New Roman"/>
        </w:rPr>
        <w:fldChar w:fldCharType="begin" w:fldLock="1"/>
      </w:r>
      <w:r w:rsidR="00BB7C8A">
        <w:rPr>
          <w:rFonts w:ascii="Times New Roman" w:hAnsi="Times New Roman"/>
        </w:rPr>
        <w:instrText>ADDIN CSL_CITATION {"citationItems":[{"id":"ITEM-1","itemData":{"DOI":"10.1097/MLG.0b013e318148b275","ISSN":"0023852X","PMID":"18322423","abstract":"OBJECTIVE: Ciprofloxacin is currently the only proven nonototoxic topical antibiotic. However, its widespread use has resulted in the emergence of antimicrobial resistance. There are also concerns that there is currently no safe alternative to ciprofloxacin for patients with a nonintact eardrum. We thus wished to evaluate whether a moxifloxacin solution is ototoxic when used topically in chinchilla ears in the presence of a pressure-equalizing tube (PET). STUDY DESIGN: A prospective, randomized, controlled trial was conducted in an animal model. METHODS: Twenty chinchillas were included in this study. After bilateral insertion of PETs, four drops of a moxifloxacin solution were delivered twice daily for 7 days in the randomly assigned experimental ear. The control ear received an equal amount of a solution of Ringer's lactate. Distortion product otoacoustic emissions (DPOAE) were recorded at baseline (after PET insertion) and at days 1, 3, 7, 14, and 28 after treatment initiation. RESULTS: When baseline DPOAE measurements were compared with the final measurements at day 28, moxifloxacin caused a statistically significant (P &lt; .05) hearing loss (HL) in the experimental ears for the frequencies between 3.7 and 15 kHz. There was no significant change in hearing in the control ears. CONCLUSION: This represents the first study on the ototoxicity of topical moxifloxacin. Our results demonstrate that moxifloxacin causes HL when used with a nonintact tympanic membrane in a chinchilla animal model. © The American Laryngological, Rhinological &amp; Otological Society, Inc.","author":[{"dropping-particle":"","family":"Daniel","given":"Sam J.","non-dropping-particle":"","parse-names":false,"suffix":""},{"dropping-particle":"","family":"Duval","given":"Melanie","non-dropping-particle":"","parse-names":false,"suffix":""},{"dropping-particle":"","family":"Sahmkow","given":"Sofia","non-dropping-particle":"","parse-names":false,"suffix":""},{"dropping-particle":"","family":"Akache","given":"Fadi","non-dropping-particle":"","parse-names":false,"suffix":""}],"container-title":"Laryngoscope","id":"ITEM-1","issue":"12","issued":{"date-parts":[["2007"]]},"page":"2201-2205","title":"Ototoxicity of topical moxifloxacin in a chinchilla animal model","type":"article-journal","volume":"117"},"uris":["http://www.mendeley.com/documents/?uuid=a1c484cc-b268-4d45-895d-9844082eb2bb"]}],"mendeley":{"formattedCitation":"(Daniel, Duval, Sahmkow, &amp; Akache, 2007)","plainTextFormattedCitation":"(Daniel, Duval, Sahmkow, &amp; Akache, 2007)","previouslyFormattedCitation":"(Daniel, Duval, Sahmkow, &amp; Akache, 2007)"},"properties":{"noteIndex":0},"schema":"https://github.com/citation-style-language/schema/raw/master/csl-citation.json"}</w:instrText>
      </w:r>
      <w:r w:rsidR="00DD29D9">
        <w:rPr>
          <w:rFonts w:ascii="Times New Roman" w:hAnsi="Times New Roman"/>
        </w:rPr>
        <w:fldChar w:fldCharType="separate"/>
      </w:r>
      <w:r w:rsidR="00DD29D9" w:rsidRPr="00DD29D9">
        <w:rPr>
          <w:rFonts w:ascii="Times New Roman" w:hAnsi="Times New Roman"/>
          <w:noProof/>
        </w:rPr>
        <w:t>(Daniel, Duval, Sahmkow, &amp; Akache, 2007)</w:t>
      </w:r>
      <w:r w:rsidR="00DD29D9">
        <w:rPr>
          <w:rFonts w:ascii="Times New Roman" w:hAnsi="Times New Roman"/>
        </w:rPr>
        <w:fldChar w:fldCharType="end"/>
      </w:r>
      <w:r w:rsidR="00273115">
        <w:rPr>
          <w:rFonts w:ascii="Times New Roman" w:hAnsi="Times New Roman"/>
        </w:rPr>
        <w:t xml:space="preserve">. </w:t>
      </w:r>
      <w:r w:rsidR="002E40DF">
        <w:rPr>
          <w:rFonts w:ascii="Times New Roman" w:hAnsi="Times New Roman"/>
        </w:rPr>
        <w:t xml:space="preserve">DPOAE levels were calculated by subtracting the 2f1-f2 distortion product from the surrounding noise. The DPOAE level shift was calculated by </w:t>
      </w:r>
      <w:r w:rsidR="002E40DF">
        <w:rPr>
          <w:rFonts w:ascii="Times New Roman" w:hAnsi="Times New Roman"/>
          <w:color w:val="000000" w:themeColor="text1"/>
        </w:rPr>
        <w:t>subtracting the DPOAE level of the pre-blast exposure measurement from the post-blast exposure measurement (Day 1), and the level measurements on Days 4, 7, 14, and 28</w:t>
      </w:r>
      <w:r w:rsidR="001A3ED3">
        <w:rPr>
          <w:rFonts w:ascii="Times New Roman" w:hAnsi="Times New Roman"/>
        </w:rPr>
        <w:t>.</w:t>
      </w:r>
    </w:p>
    <w:p w14:paraId="306EBF07" w14:textId="5111CB87" w:rsidR="000651A5" w:rsidRPr="00D5208E" w:rsidRDefault="00977FAD" w:rsidP="00E03AD3">
      <w:pPr>
        <w:pStyle w:val="Heading2"/>
      </w:pPr>
      <w:bookmarkStart w:id="60" w:name="_Toc100593908"/>
      <w:r>
        <w:t xml:space="preserve">2.4 </w:t>
      </w:r>
      <w:r w:rsidR="001E335D" w:rsidRPr="00D5208E">
        <w:t>Immunofluorescence Study</w:t>
      </w:r>
      <w:bookmarkEnd w:id="60"/>
    </w:p>
    <w:p w14:paraId="76EA2F6A" w14:textId="652533E9" w:rsidR="002A4613" w:rsidRDefault="002A4613" w:rsidP="002A4613">
      <w:pPr>
        <w:ind w:firstLine="720"/>
        <w:jc w:val="both"/>
        <w:rPr>
          <w:rFonts w:ascii="Times New Roman" w:hAnsi="Times New Roman"/>
          <w:color w:val="000000" w:themeColor="text1"/>
        </w:rPr>
      </w:pPr>
      <w:r>
        <w:t xml:space="preserve">Following the completion of </w:t>
      </w:r>
      <w:r w:rsidR="00954ACC">
        <w:t>the study</w:t>
      </w:r>
      <w:r>
        <w:t>, the animals were euthanized and prepared for the histology procedure.</w:t>
      </w:r>
      <w:r w:rsidR="00410B9A">
        <w:t xml:space="preserve"> </w:t>
      </w:r>
      <w:r w:rsidR="00305562">
        <w:t xml:space="preserve">To start the procedure, animals were perfused transcardially with saline solution </w:t>
      </w:r>
      <w:r w:rsidR="00A80A3A">
        <w:t>followed by a</w:t>
      </w:r>
      <w:r w:rsidR="00305562">
        <w:t xml:space="preserve"> fixative (4% paraformaldehyde solution</w:t>
      </w:r>
      <w:r w:rsidR="00175FF4">
        <w:t xml:space="preserve"> in 9.6 g/L phosphate-buffered saline (PBS)</w:t>
      </w:r>
      <w:r w:rsidR="00305562">
        <w:t xml:space="preserve">) </w:t>
      </w:r>
      <w:r w:rsidR="00A80A3A">
        <w:t xml:space="preserve">for approximately 30 minutes </w:t>
      </w:r>
      <w:r w:rsidR="00305562">
        <w:t xml:space="preserve">via the left ventricle. </w:t>
      </w:r>
      <w:r w:rsidR="00CE162B">
        <w:t xml:space="preserve">Next, the chinchilla brains were harvested and kept in the fixative for </w:t>
      </w:r>
      <w:r w:rsidR="007C2608">
        <w:t>48-</w:t>
      </w:r>
      <w:r w:rsidR="00CE162B">
        <w:t xml:space="preserve">72 hours at 4 </w:t>
      </w:r>
      <w:r w:rsidR="00CE162B" w:rsidRPr="00F10FDF">
        <w:rPr>
          <w:rFonts w:ascii="Times New Roman" w:hAnsi="Times New Roman"/>
          <w:color w:val="000000" w:themeColor="text1"/>
        </w:rPr>
        <w:t>°C</w:t>
      </w:r>
      <w:r w:rsidR="00CE162B">
        <w:rPr>
          <w:rFonts w:ascii="Times New Roman" w:hAnsi="Times New Roman"/>
          <w:color w:val="000000" w:themeColor="text1"/>
        </w:rPr>
        <w:t>.</w:t>
      </w:r>
      <w:r w:rsidR="007C2608">
        <w:rPr>
          <w:rFonts w:ascii="Times New Roman" w:hAnsi="Times New Roman"/>
          <w:color w:val="000000" w:themeColor="text1"/>
        </w:rPr>
        <w:t xml:space="preserve"> </w:t>
      </w:r>
      <w:r w:rsidR="00236643">
        <w:rPr>
          <w:rFonts w:ascii="Times New Roman" w:hAnsi="Times New Roman"/>
          <w:color w:val="000000" w:themeColor="text1"/>
        </w:rPr>
        <w:t xml:space="preserve">The </w:t>
      </w:r>
      <w:r w:rsidR="00236643">
        <w:rPr>
          <w:rFonts w:ascii="Times New Roman" w:hAnsi="Times New Roman"/>
          <w:color w:val="000000" w:themeColor="text1"/>
        </w:rPr>
        <w:lastRenderedPageBreak/>
        <w:t xml:space="preserve">samples were then washed in PBS solution </w:t>
      </w:r>
      <w:r w:rsidR="0034046A">
        <w:rPr>
          <w:rFonts w:ascii="Times New Roman" w:hAnsi="Times New Roman"/>
          <w:color w:val="000000" w:themeColor="text1"/>
        </w:rPr>
        <w:t>3</w:t>
      </w:r>
      <w:r w:rsidR="00236643">
        <w:rPr>
          <w:rFonts w:ascii="Times New Roman" w:hAnsi="Times New Roman"/>
          <w:color w:val="000000" w:themeColor="text1"/>
        </w:rPr>
        <w:t xml:space="preserve"> times for 1 hour each</w:t>
      </w:r>
      <w:r w:rsidR="00F90E99">
        <w:rPr>
          <w:rFonts w:ascii="Times New Roman" w:hAnsi="Times New Roman"/>
          <w:color w:val="000000" w:themeColor="text1"/>
        </w:rPr>
        <w:t xml:space="preserve"> and left in 30% sucrose solution 1X PBS in a sealed bottle at 4 </w:t>
      </w:r>
      <w:r w:rsidR="00F90E99" w:rsidRPr="00F10FDF">
        <w:rPr>
          <w:rFonts w:ascii="Times New Roman" w:hAnsi="Times New Roman"/>
          <w:color w:val="000000" w:themeColor="text1"/>
        </w:rPr>
        <w:t>°C</w:t>
      </w:r>
      <w:r w:rsidR="00F90E99">
        <w:rPr>
          <w:rFonts w:ascii="Times New Roman" w:hAnsi="Times New Roman"/>
          <w:color w:val="000000" w:themeColor="text1"/>
        </w:rPr>
        <w:t xml:space="preserve"> for 3-6 days</w:t>
      </w:r>
      <w:r w:rsidR="000E7455">
        <w:rPr>
          <w:rFonts w:ascii="Times New Roman" w:hAnsi="Times New Roman"/>
          <w:color w:val="000000" w:themeColor="text1"/>
        </w:rPr>
        <w:t xml:space="preserve"> until the samples sank.</w:t>
      </w:r>
    </w:p>
    <w:p w14:paraId="6975345E" w14:textId="18DD02EF" w:rsidR="002A2334" w:rsidRPr="008337AF" w:rsidRDefault="002A2334" w:rsidP="002A4613">
      <w:pPr>
        <w:ind w:firstLine="720"/>
        <w:jc w:val="both"/>
      </w:pPr>
      <w:r>
        <w:rPr>
          <w:rFonts w:ascii="Times New Roman" w:hAnsi="Times New Roman"/>
          <w:color w:val="000000" w:themeColor="text1"/>
        </w:rPr>
        <w:t>A Leica CM1950 cryostat (Leica Biosystems, Deer Park, IL)</w:t>
      </w:r>
      <w:r w:rsidR="009E2CAF">
        <w:rPr>
          <w:rFonts w:ascii="Times New Roman" w:hAnsi="Times New Roman"/>
          <w:color w:val="000000" w:themeColor="text1"/>
        </w:rPr>
        <w:t xml:space="preserve"> was used for </w:t>
      </w:r>
      <w:r w:rsidR="00376CEE">
        <w:rPr>
          <w:rFonts w:ascii="Times New Roman" w:hAnsi="Times New Roman"/>
          <w:color w:val="000000" w:themeColor="text1"/>
        </w:rPr>
        <w:t xml:space="preserve">embedding and </w:t>
      </w:r>
      <w:r w:rsidR="009E2CAF">
        <w:rPr>
          <w:rFonts w:ascii="Times New Roman" w:hAnsi="Times New Roman"/>
          <w:color w:val="000000" w:themeColor="text1"/>
        </w:rPr>
        <w:t xml:space="preserve">sectioning the brain samples. </w:t>
      </w:r>
      <w:r w:rsidR="001F1DDB">
        <w:rPr>
          <w:rFonts w:ascii="Times New Roman" w:hAnsi="Times New Roman"/>
          <w:color w:val="000000" w:themeColor="text1"/>
        </w:rPr>
        <w:t xml:space="preserve">The chamber temperature and sample temperatures were -18 </w:t>
      </w:r>
      <w:r w:rsidR="001F1DDB" w:rsidRPr="00F10FDF">
        <w:rPr>
          <w:rFonts w:ascii="Times New Roman" w:hAnsi="Times New Roman"/>
          <w:color w:val="000000" w:themeColor="text1"/>
        </w:rPr>
        <w:t>°C</w:t>
      </w:r>
      <w:r w:rsidR="001F1DDB">
        <w:rPr>
          <w:rFonts w:ascii="Times New Roman" w:hAnsi="Times New Roman"/>
          <w:color w:val="000000" w:themeColor="text1"/>
        </w:rPr>
        <w:t xml:space="preserve"> and -14 </w:t>
      </w:r>
      <w:r w:rsidR="001F1DDB" w:rsidRPr="00F10FDF">
        <w:rPr>
          <w:rFonts w:ascii="Times New Roman" w:hAnsi="Times New Roman"/>
          <w:color w:val="000000" w:themeColor="text1"/>
        </w:rPr>
        <w:t>°C</w:t>
      </w:r>
      <w:r w:rsidR="001F1DDB">
        <w:rPr>
          <w:rFonts w:ascii="Times New Roman" w:hAnsi="Times New Roman"/>
          <w:color w:val="000000" w:themeColor="text1"/>
        </w:rPr>
        <w:t xml:space="preserve">, respectively. </w:t>
      </w:r>
      <w:r w:rsidR="00FF5A57">
        <w:rPr>
          <w:rFonts w:ascii="Times New Roman" w:hAnsi="Times New Roman"/>
          <w:color w:val="000000" w:themeColor="text1"/>
        </w:rPr>
        <w:t>The brain samples were cut into coronal sections of approximately 5 mm using a microtome blade</w:t>
      </w:r>
      <w:r w:rsidR="00911E10">
        <w:rPr>
          <w:rFonts w:ascii="Times New Roman" w:hAnsi="Times New Roman"/>
          <w:color w:val="000000" w:themeColor="text1"/>
        </w:rPr>
        <w:t>, focusing on the auditory cortex and inferior colliculus regions</w:t>
      </w:r>
      <w:r w:rsidR="00FF5A57">
        <w:rPr>
          <w:rFonts w:ascii="Times New Roman" w:hAnsi="Times New Roman"/>
          <w:color w:val="000000" w:themeColor="text1"/>
        </w:rPr>
        <w:t xml:space="preserve">. </w:t>
      </w:r>
      <w:r w:rsidR="00BB233D">
        <w:rPr>
          <w:rFonts w:ascii="Times New Roman" w:hAnsi="Times New Roman"/>
          <w:color w:val="000000" w:themeColor="text1"/>
        </w:rPr>
        <w:t>The 55 mm</w:t>
      </w:r>
      <w:r w:rsidR="00CB2887">
        <w:rPr>
          <w:rFonts w:ascii="Times New Roman" w:hAnsi="Times New Roman"/>
          <w:color w:val="000000" w:themeColor="text1"/>
        </w:rPr>
        <w:t>-diameter</w:t>
      </w:r>
      <w:r w:rsidR="00BB233D">
        <w:rPr>
          <w:rFonts w:ascii="Times New Roman" w:hAnsi="Times New Roman"/>
          <w:color w:val="000000" w:themeColor="text1"/>
        </w:rPr>
        <w:t xml:space="preserve"> specimen disc was precooled on the freeze shelf in the cryostat chamber</w:t>
      </w:r>
      <w:r w:rsidR="002A0A30">
        <w:rPr>
          <w:rFonts w:ascii="Times New Roman" w:hAnsi="Times New Roman"/>
          <w:color w:val="000000" w:themeColor="text1"/>
        </w:rPr>
        <w:t xml:space="preserve"> and</w:t>
      </w:r>
      <w:r w:rsidR="0012756B">
        <w:rPr>
          <w:rFonts w:ascii="Times New Roman" w:hAnsi="Times New Roman"/>
          <w:color w:val="000000" w:themeColor="text1"/>
        </w:rPr>
        <w:t xml:space="preserve"> covered with freezing compound</w:t>
      </w:r>
      <w:r w:rsidR="002A0A30">
        <w:rPr>
          <w:rFonts w:ascii="Times New Roman" w:hAnsi="Times New Roman"/>
          <w:color w:val="000000" w:themeColor="text1"/>
        </w:rPr>
        <w:t>. The sample was then placed on the specimen disc and attached to the Peltier position on the freeze shelf</w:t>
      </w:r>
      <w:r w:rsidR="007D1F38">
        <w:rPr>
          <w:rFonts w:ascii="Times New Roman" w:hAnsi="Times New Roman"/>
          <w:color w:val="000000" w:themeColor="text1"/>
        </w:rPr>
        <w:t xml:space="preserve"> for approximately 10 minutes. </w:t>
      </w:r>
      <w:r w:rsidR="00C549F1">
        <w:rPr>
          <w:rFonts w:ascii="Times New Roman" w:hAnsi="Times New Roman"/>
          <w:color w:val="000000" w:themeColor="text1"/>
        </w:rPr>
        <w:t xml:space="preserve">After </w:t>
      </w:r>
      <w:r w:rsidR="00145735">
        <w:rPr>
          <w:rFonts w:ascii="Times New Roman" w:hAnsi="Times New Roman"/>
          <w:color w:val="000000" w:themeColor="text1"/>
        </w:rPr>
        <w:t xml:space="preserve">the </w:t>
      </w:r>
      <w:r w:rsidR="00C549F1">
        <w:rPr>
          <w:rFonts w:ascii="Times New Roman" w:hAnsi="Times New Roman"/>
          <w:color w:val="000000" w:themeColor="text1"/>
        </w:rPr>
        <w:t xml:space="preserve">sample was completely frozen, the specimen disc and sample were installed onto the specimen head and allowed to warm to -14 </w:t>
      </w:r>
      <w:r w:rsidR="00C549F1" w:rsidRPr="00F10FDF">
        <w:rPr>
          <w:rFonts w:ascii="Times New Roman" w:hAnsi="Times New Roman"/>
          <w:color w:val="000000" w:themeColor="text1"/>
        </w:rPr>
        <w:t>°C</w:t>
      </w:r>
      <w:r w:rsidR="00C549F1">
        <w:rPr>
          <w:rFonts w:ascii="Times New Roman" w:hAnsi="Times New Roman"/>
          <w:color w:val="000000" w:themeColor="text1"/>
        </w:rPr>
        <w:t>.</w:t>
      </w:r>
      <w:r w:rsidR="00DA05A5">
        <w:rPr>
          <w:rFonts w:ascii="Times New Roman" w:hAnsi="Times New Roman"/>
          <w:color w:val="000000" w:themeColor="text1"/>
        </w:rPr>
        <w:t xml:space="preserve"> Sections of thickness 20 </w:t>
      </w:r>
      <w:r w:rsidR="00DA05A5" w:rsidRPr="00F10FDF">
        <w:rPr>
          <w:rFonts w:ascii="Times New Roman" w:hAnsi="Times New Roman"/>
          <w:color w:val="000000" w:themeColor="text1"/>
        </w:rPr>
        <w:t>μm</w:t>
      </w:r>
      <w:r w:rsidR="00DA05A5">
        <w:rPr>
          <w:rFonts w:ascii="Times New Roman" w:hAnsi="Times New Roman"/>
          <w:color w:val="000000" w:themeColor="text1"/>
        </w:rPr>
        <w:t xml:space="preserve"> were obtained perpendicular to the front-posterior central axis of the brain.</w:t>
      </w:r>
      <w:r w:rsidR="008337AF">
        <w:rPr>
          <w:rFonts w:ascii="Times New Roman" w:hAnsi="Times New Roman"/>
          <w:color w:val="000000" w:themeColor="text1"/>
        </w:rPr>
        <w:t xml:space="preserve"> The sections were collected on microscope slides and the locations of the inferior colliculus and auditory cortex were determined based on chinchilla brain anatomy </w:t>
      </w:r>
      <w:r w:rsidR="00BB7C8A">
        <w:rPr>
          <w:rFonts w:ascii="Times New Roman" w:hAnsi="Times New Roman"/>
          <w:color w:val="000000" w:themeColor="text1"/>
        </w:rPr>
        <w:fldChar w:fldCharType="begin" w:fldLock="1"/>
      </w:r>
      <w:r w:rsidR="003B0AB5">
        <w:rPr>
          <w:rFonts w:ascii="Times New Roman" w:hAnsi="Times New Roman"/>
          <w:color w:val="000000" w:themeColor="text1"/>
        </w:rPr>
        <w:instrText>ADDIN CSL_CITATION {"citationItems":[{"id":"ITEM-1","itemData":{"ISSN":"1843-5378","author":[{"dropping-particle":"","family":"Irimescu","given":"Irina","non-dropping-particle":"","parse-names":false,"suffix":""},{"dropping-particle":"","family":"Chende","given":"Adriana","non-dropping-particle":"","parse-names":false,"suffix":""},{"dropping-particle":"","family":"Ghiurco","given":"Florin","non-dropping-particle":"","parse-names":false,"suffix":""},{"dropping-particle":"","family":"Damian","given":"Aurel","non-dropping-particle":"","parse-names":false,"suffix":""}],"container-title":"Bulletin of University of Agricultural Sciences and Veterinary Medicine Cluj-Napoca. Veterinary Medicine","id":"ITEM-1","issue":"1","issued":{"date-parts":[["2014"]]},"page":"130-136-136","title":"Anatomical Study of the Cerebral Hemispheres in the Chinchilla (Chinchilla lanigera)","type":"article-journal","volume":"71"},"uris":["http://www.mendeley.com/documents/?uuid=61760f41-503c-46f5-bdd7-e6bb8799fb97"]},{"id":"ITEM-2","itemData":{"DOI":"10.1038/srep22315","ISSN":"20452322","PMID":"26924462","abstract":"Optical imaging studies have recently revealed the presence of multiple auditory cortical regions in the mouse brain. We have previously demonstrated, using flavoprotein fluorescence imaging, at least six regions in the mouse auditory cortex, including the anterior auditory field (AAF), primary auditory cortex (AI), the secondary auditory field (AII), dorsoanterior field (DA), dorsomedial field (DM), and dorsoposterior field (DP). While multiple regions in the visual cortex and somatosensory cortex have been annotated and consolidated in recent brain atlases, the multiple auditory cortical regions have not yet been presented from a coronal view. In the current study, we obtained regional coordinates of the six auditory cortical regions of the C57BL/6 mouse brain and illustrated these regions on template coronal brain slices. These results should reinforce the existing mouse brain atlases and support future studies in the auditory cortex.","author":[{"dropping-particle":"","family":"Tsukano","given":"Hiroaki","non-dropping-particle":"","parse-names":false,"suffix":""},{"dropping-particle":"","family":"Horie","given":"Masao","non-dropping-particle":"","parse-names":false,"suffix":""},{"dropping-particle":"","family":"Hishida","given":"Ryuichi","non-dropping-particle":"","parse-names":false,"suffix":""},{"dropping-particle":"","family":"Takahashi","given":"Kuniyuki","non-dropping-particle":"","parse-names":false,"suffix":""},{"dropping-particle":"","family":"Takebayashi","given":"Hirohide","non-dropping-particle":"","parse-names":false,"suffix":""},{"dropping-particle":"","family":"Shibuki","given":"Katsuei","non-dropping-particle":"","parse-names":false,"suffix":""}],"container-title":"Scientific Reports","id":"ITEM-2","issue":"March","issued":{"date-parts":[["2016"]]},"publisher":"Nature Publishing Group","title":"Quantitative map of multiple auditory cortical regions with a stereotaxic fine-scale atlas of the mouse brain","type":"article-journal","volume":"6"},"uris":["http://www.mendeley.com/documents/?uuid=d7ecdc56-b65e-464e-b44a-654723df0280"]}],"mendeley":{"formattedCitation":"(Irimescu, Chende, Ghiurco, &amp; Damian, 2014; Tsukano et al., 2016)","plainTextFormattedCitation":"(Irimescu, Chende, Ghiurco, &amp; Damian, 2014; Tsukano et al., 2016)","previouslyFormattedCitation":"(Irimescu, Chende, Ghiurco, &amp; Damian, 2014; Tsukano et al., 2016)"},"properties":{"noteIndex":0},"schema":"https://github.com/citation-style-language/schema/raw/master/csl-citation.json"}</w:instrText>
      </w:r>
      <w:r w:rsidR="00BB7C8A">
        <w:rPr>
          <w:rFonts w:ascii="Times New Roman" w:hAnsi="Times New Roman"/>
          <w:color w:val="000000" w:themeColor="text1"/>
        </w:rPr>
        <w:fldChar w:fldCharType="separate"/>
      </w:r>
      <w:r w:rsidR="00BB7C8A" w:rsidRPr="00BB7C8A">
        <w:rPr>
          <w:rFonts w:ascii="Times New Roman" w:hAnsi="Times New Roman"/>
          <w:noProof/>
          <w:color w:val="000000" w:themeColor="text1"/>
        </w:rPr>
        <w:t>(Irimescu, Chende, Ghiurco, &amp; Damian, 2014; Tsukano et al., 2016)</w:t>
      </w:r>
      <w:r w:rsidR="00BB7C8A">
        <w:rPr>
          <w:rFonts w:ascii="Times New Roman" w:hAnsi="Times New Roman"/>
          <w:color w:val="000000" w:themeColor="text1"/>
        </w:rPr>
        <w:fldChar w:fldCharType="end"/>
      </w:r>
      <w:r w:rsidR="008337AF">
        <w:rPr>
          <w:rFonts w:ascii="Times New Roman" w:hAnsi="Times New Roman"/>
          <w:color w:val="000000" w:themeColor="text1"/>
        </w:rPr>
        <w:t xml:space="preserve">. </w:t>
      </w:r>
      <w:r w:rsidR="00887381">
        <w:rPr>
          <w:rFonts w:ascii="Times New Roman" w:hAnsi="Times New Roman"/>
          <w:color w:val="000000" w:themeColor="text1"/>
        </w:rPr>
        <w:t>An example of a</w:t>
      </w:r>
      <w:r w:rsidR="008337AF">
        <w:rPr>
          <w:rFonts w:ascii="Times New Roman" w:hAnsi="Times New Roman"/>
          <w:color w:val="000000" w:themeColor="text1"/>
        </w:rPr>
        <w:t xml:space="preserve"> coronal section of a chinchilla auditory cortex is displayed in </w:t>
      </w:r>
      <w:r w:rsidR="008337AF">
        <w:rPr>
          <w:rFonts w:ascii="Times New Roman" w:hAnsi="Times New Roman"/>
          <w:b/>
          <w:bCs/>
          <w:color w:val="000000" w:themeColor="text1"/>
        </w:rPr>
        <w:t xml:space="preserve">Figure </w:t>
      </w:r>
      <w:r w:rsidR="00242935">
        <w:rPr>
          <w:rFonts w:ascii="Times New Roman" w:hAnsi="Times New Roman"/>
          <w:b/>
          <w:bCs/>
          <w:color w:val="000000" w:themeColor="text1"/>
        </w:rPr>
        <w:t>7</w:t>
      </w:r>
      <w:r w:rsidR="008337AF">
        <w:rPr>
          <w:rFonts w:ascii="Times New Roman" w:hAnsi="Times New Roman"/>
          <w:color w:val="000000" w:themeColor="text1"/>
        </w:rPr>
        <w:t>.</w:t>
      </w:r>
      <w:r w:rsidR="00EA0B80">
        <w:rPr>
          <w:rFonts w:ascii="Times New Roman" w:hAnsi="Times New Roman"/>
          <w:color w:val="000000" w:themeColor="text1"/>
        </w:rPr>
        <w:t xml:space="preserve"> The microscope slides were dried in 4 </w:t>
      </w:r>
      <w:r w:rsidR="00EA0B80" w:rsidRPr="00F10FDF">
        <w:rPr>
          <w:rFonts w:ascii="Times New Roman" w:hAnsi="Times New Roman"/>
          <w:color w:val="000000" w:themeColor="text1"/>
        </w:rPr>
        <w:t>°C</w:t>
      </w:r>
      <w:r w:rsidR="00EA0B80">
        <w:rPr>
          <w:rFonts w:ascii="Times New Roman" w:hAnsi="Times New Roman"/>
          <w:color w:val="000000" w:themeColor="text1"/>
        </w:rPr>
        <w:t xml:space="preserve"> and stored in a freezer overnight.</w:t>
      </w:r>
    </w:p>
    <w:p w14:paraId="210D1658" w14:textId="2F572BE0" w:rsidR="00721A1B" w:rsidRPr="00520DB3" w:rsidRDefault="003E539C" w:rsidP="00721A1B">
      <w:pPr>
        <w:ind w:firstLine="720"/>
        <w:jc w:val="both"/>
      </w:pPr>
      <w:r>
        <w:t xml:space="preserve">The immunofluorescence staining procedure began with unfreezing the microscope slides and rinsing </w:t>
      </w:r>
      <w:r w:rsidR="00BB2E11">
        <w:t>3</w:t>
      </w:r>
      <w:r>
        <w:t xml:space="preserve"> times with PBS solution for </w:t>
      </w:r>
      <w:r w:rsidR="00BB2E11">
        <w:t>3</w:t>
      </w:r>
      <w:r>
        <w:t xml:space="preserve"> minutes each</w:t>
      </w:r>
      <w:r w:rsidR="00BB2E11">
        <w:t>, then</w:t>
      </w:r>
      <w:r>
        <w:t xml:space="preserve"> applying a </w:t>
      </w:r>
      <w:r>
        <w:rPr>
          <w:rFonts w:ascii="Times New Roman" w:hAnsi="Times New Roman"/>
          <w:color w:val="000000" w:themeColor="text1"/>
        </w:rPr>
        <w:t>3% H</w:t>
      </w:r>
      <w:r>
        <w:rPr>
          <w:rFonts w:ascii="Times New Roman" w:hAnsi="Times New Roman"/>
          <w:color w:val="000000" w:themeColor="text1"/>
          <w:vertAlign w:val="subscript"/>
        </w:rPr>
        <w:t>2</w:t>
      </w:r>
      <w:r>
        <w:rPr>
          <w:rFonts w:ascii="Times New Roman" w:hAnsi="Times New Roman"/>
          <w:color w:val="000000" w:themeColor="text1"/>
        </w:rPr>
        <w:t>O</w:t>
      </w:r>
      <w:r>
        <w:rPr>
          <w:rFonts w:ascii="Times New Roman" w:hAnsi="Times New Roman"/>
          <w:color w:val="000000" w:themeColor="text1"/>
          <w:vertAlign w:val="subscript"/>
        </w:rPr>
        <w:t>2</w:t>
      </w:r>
      <w:r>
        <w:rPr>
          <w:rFonts w:ascii="Times New Roman" w:hAnsi="Times New Roman"/>
          <w:color w:val="000000" w:themeColor="text1"/>
        </w:rPr>
        <w:t xml:space="preserve"> solution for 15 minutes.</w:t>
      </w:r>
      <w:r w:rsidR="00897699">
        <w:rPr>
          <w:rFonts w:ascii="Times New Roman" w:hAnsi="Times New Roman"/>
          <w:color w:val="000000" w:themeColor="text1"/>
        </w:rPr>
        <w:t xml:space="preserve"> The tissues were rinsed with PBS </w:t>
      </w:r>
      <w:r w:rsidR="00BB2E11">
        <w:rPr>
          <w:rFonts w:ascii="Times New Roman" w:hAnsi="Times New Roman"/>
          <w:color w:val="000000" w:themeColor="text1"/>
        </w:rPr>
        <w:t>3</w:t>
      </w:r>
      <w:r w:rsidR="00897699">
        <w:rPr>
          <w:rFonts w:ascii="Times New Roman" w:hAnsi="Times New Roman"/>
          <w:color w:val="000000" w:themeColor="text1"/>
        </w:rPr>
        <w:t xml:space="preserve"> times for </w:t>
      </w:r>
      <w:r w:rsidR="00BB2E11">
        <w:rPr>
          <w:rFonts w:ascii="Times New Roman" w:hAnsi="Times New Roman"/>
          <w:color w:val="000000" w:themeColor="text1"/>
        </w:rPr>
        <w:t>3</w:t>
      </w:r>
      <w:r w:rsidR="00897699">
        <w:rPr>
          <w:rFonts w:ascii="Times New Roman" w:hAnsi="Times New Roman"/>
          <w:color w:val="000000" w:themeColor="text1"/>
        </w:rPr>
        <w:t xml:space="preserve"> minutes each </w:t>
      </w:r>
      <w:r w:rsidR="00193354">
        <w:rPr>
          <w:rFonts w:ascii="Times New Roman" w:hAnsi="Times New Roman"/>
          <w:color w:val="000000" w:themeColor="text1"/>
        </w:rPr>
        <w:t>again and</w:t>
      </w:r>
      <w:r w:rsidR="00897699">
        <w:rPr>
          <w:rFonts w:ascii="Times New Roman" w:hAnsi="Times New Roman"/>
          <w:color w:val="000000" w:themeColor="text1"/>
        </w:rPr>
        <w:t xml:space="preserve"> were blocked with 5% goat serum (Sigma-Aldrich, Saint Louis, MO) containing PBS with 0.4% Triton X-100 (PBS-T) and incubated overnight </w:t>
      </w:r>
      <w:r w:rsidR="00BB2E11">
        <w:rPr>
          <w:rFonts w:ascii="Times New Roman" w:hAnsi="Times New Roman"/>
          <w:color w:val="000000" w:themeColor="text1"/>
        </w:rPr>
        <w:t>at</w:t>
      </w:r>
      <w:r w:rsidR="00897699">
        <w:rPr>
          <w:rFonts w:ascii="Times New Roman" w:hAnsi="Times New Roman"/>
          <w:color w:val="000000" w:themeColor="text1"/>
        </w:rPr>
        <w:t xml:space="preserve"> 4 </w:t>
      </w:r>
      <w:r w:rsidR="00897699" w:rsidRPr="00F10FDF">
        <w:rPr>
          <w:rFonts w:ascii="Times New Roman" w:hAnsi="Times New Roman"/>
          <w:color w:val="000000" w:themeColor="text1"/>
        </w:rPr>
        <w:t>°C</w:t>
      </w:r>
      <w:r w:rsidR="00897699">
        <w:rPr>
          <w:rFonts w:ascii="Times New Roman" w:hAnsi="Times New Roman"/>
          <w:color w:val="000000" w:themeColor="text1"/>
        </w:rPr>
        <w:t xml:space="preserve"> with caspase-3 primary antibody (1:200, #9661, Cell Signaling Technology Inc., Danvers, MA).</w:t>
      </w:r>
      <w:r w:rsidR="00FD59AC">
        <w:rPr>
          <w:rFonts w:ascii="Times New Roman" w:hAnsi="Times New Roman"/>
          <w:color w:val="000000" w:themeColor="text1"/>
        </w:rPr>
        <w:t xml:space="preserve"> Negative controls </w:t>
      </w:r>
      <w:r w:rsidR="00FD59AC">
        <w:rPr>
          <w:rFonts w:ascii="Times New Roman" w:hAnsi="Times New Roman"/>
          <w:color w:val="000000" w:themeColor="text1"/>
        </w:rPr>
        <w:lastRenderedPageBreak/>
        <w:t xml:space="preserve">were </w:t>
      </w:r>
      <w:r w:rsidR="00F07EE0">
        <w:rPr>
          <w:rFonts w:ascii="Times New Roman" w:hAnsi="Times New Roman"/>
          <w:color w:val="000000" w:themeColor="text1"/>
        </w:rPr>
        <w:t>made</w:t>
      </w:r>
      <w:r w:rsidR="00FD59AC">
        <w:rPr>
          <w:rFonts w:ascii="Times New Roman" w:hAnsi="Times New Roman"/>
          <w:color w:val="000000" w:themeColor="text1"/>
        </w:rPr>
        <w:t xml:space="preserve"> by </w:t>
      </w:r>
      <w:r w:rsidR="00BB2E11">
        <w:rPr>
          <w:rFonts w:ascii="Times New Roman" w:hAnsi="Times New Roman"/>
          <w:color w:val="000000" w:themeColor="text1"/>
        </w:rPr>
        <w:t>omission of</w:t>
      </w:r>
      <w:r w:rsidR="00FD59AC">
        <w:rPr>
          <w:rFonts w:ascii="Times New Roman" w:hAnsi="Times New Roman"/>
          <w:color w:val="000000" w:themeColor="text1"/>
        </w:rPr>
        <w:t xml:space="preserve"> caspase-3 primary antibody.</w:t>
      </w:r>
      <w:r w:rsidR="00F07EE0">
        <w:rPr>
          <w:rFonts w:ascii="Times New Roman" w:hAnsi="Times New Roman"/>
          <w:color w:val="000000" w:themeColor="text1"/>
        </w:rPr>
        <w:t xml:space="preserve"> Tissues were then rinsed with 5% goat serum PBS-T and the goat anti-rabbit IgG secondary antibody (H+L) cross-absorbed secondary antibody (1:1000, Alexafluor 594, Thermo Fisher Scientific, Rockford, IL) was applied</w:t>
      </w:r>
      <w:r w:rsidR="001B14A4">
        <w:rPr>
          <w:rFonts w:ascii="Times New Roman" w:hAnsi="Times New Roman"/>
          <w:color w:val="000000" w:themeColor="text1"/>
        </w:rPr>
        <w:t xml:space="preserve"> and allowed to incubate for 1 hour at room temperature. </w:t>
      </w:r>
      <w:r w:rsidR="002633D4">
        <w:rPr>
          <w:rFonts w:ascii="Times New Roman" w:hAnsi="Times New Roman"/>
          <w:color w:val="000000" w:themeColor="text1"/>
        </w:rPr>
        <w:t>Tissues were then rinsed with PBS.</w:t>
      </w:r>
      <w:r w:rsidR="008B64E1">
        <w:rPr>
          <w:rFonts w:ascii="Times New Roman" w:hAnsi="Times New Roman"/>
          <w:color w:val="000000" w:themeColor="text1"/>
        </w:rPr>
        <w:t xml:space="preserve"> Cell nuclei were stained using 4,6-diamidino-2-phenylindole (DAPI) (D9542, Sigma-Aldrich, Saint Louis, MO) and images were collected using an EVOS M7000 Imaging System (Thermo Fisher Scientific, Rockford, IL).</w:t>
      </w:r>
      <w:r w:rsidR="00721A1B">
        <w:rPr>
          <w:rFonts w:ascii="Times New Roman" w:hAnsi="Times New Roman"/>
          <w:color w:val="000000" w:themeColor="text1"/>
        </w:rPr>
        <w:t xml:space="preserve"> Blue channel (405 nm, DAPI) and red channel (594 nm, caspase-3) fluorescence was collected for each section and images were processed using ImageJ software. The exposure time was fixed for all images collected and the brightness threshold for post processing remained consistent for all images.</w:t>
      </w:r>
    </w:p>
    <w:p w14:paraId="51E2A278" w14:textId="77777777" w:rsidR="00825654" w:rsidRDefault="00825654" w:rsidP="00957723">
      <w:pPr>
        <w:jc w:val="both"/>
        <w:rPr>
          <w:rFonts w:ascii="Times New Roman" w:hAnsi="Times New Roman"/>
          <w:color w:val="000000" w:themeColor="text1"/>
        </w:rPr>
      </w:pPr>
    </w:p>
    <w:p w14:paraId="4A662D9A" w14:textId="30BFB435" w:rsidR="001D5C02" w:rsidRDefault="001D5C02" w:rsidP="005A1FDB">
      <w:pPr>
        <w:shd w:val="clear" w:color="auto" w:fill="FFFFFF"/>
        <w:spacing w:line="240" w:lineRule="auto"/>
        <w:jc w:val="center"/>
        <w:rPr>
          <w:rFonts w:ascii="Times New Roman" w:hAnsi="Times New Roman"/>
          <w:lang w:bidi="ar-SA"/>
        </w:rPr>
      </w:pPr>
      <w:r w:rsidRPr="001D5C02">
        <w:rPr>
          <w:rFonts w:ascii="Times New Roman" w:hAnsi="Times New Roman"/>
          <w:lang w:bidi="ar-SA"/>
        </w:rPr>
        <w:lastRenderedPageBreak/>
        <w:fldChar w:fldCharType="begin"/>
      </w:r>
      <w:r w:rsidRPr="001D5C02">
        <w:rPr>
          <w:rFonts w:ascii="Times New Roman" w:hAnsi="Times New Roman"/>
          <w:lang w:bidi="ar-SA"/>
        </w:rPr>
        <w:instrText xml:space="preserve"> INCLUDEPICTURE "/var/folders/d0/yjjmp8hx0618msm50fp1j8p00000gn/T/com.microsoft.Word/WebArchiveCopyPasteTempFiles/page9image38343344" \* MERGEFORMATINET </w:instrText>
      </w:r>
      <w:r w:rsidRPr="001D5C02">
        <w:rPr>
          <w:rFonts w:ascii="Times New Roman" w:hAnsi="Times New Roman"/>
          <w:lang w:bidi="ar-SA"/>
        </w:rPr>
        <w:fldChar w:fldCharType="separate"/>
      </w:r>
      <w:r w:rsidRPr="001D5C02">
        <w:rPr>
          <w:rFonts w:ascii="Times New Roman" w:hAnsi="Times New Roman"/>
          <w:noProof/>
          <w:lang w:bidi="ar-SA"/>
        </w:rPr>
        <w:drawing>
          <wp:inline distT="0" distB="0" distL="0" distR="0" wp14:anchorId="7A55D8AC" wp14:editId="2B707784">
            <wp:extent cx="4457700" cy="6027279"/>
            <wp:effectExtent l="0" t="0" r="0" b="5715"/>
            <wp:docPr id="2" name="Picture 2" descr="page9image383433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age9image38343344"/>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4478940" cy="6055997"/>
                    </a:xfrm>
                    <a:prstGeom prst="rect">
                      <a:avLst/>
                    </a:prstGeom>
                    <a:noFill/>
                    <a:ln>
                      <a:noFill/>
                    </a:ln>
                  </pic:spPr>
                </pic:pic>
              </a:graphicData>
            </a:graphic>
          </wp:inline>
        </w:drawing>
      </w:r>
      <w:r w:rsidRPr="001D5C02">
        <w:rPr>
          <w:rFonts w:ascii="Times New Roman" w:hAnsi="Times New Roman"/>
          <w:lang w:bidi="ar-SA"/>
        </w:rPr>
        <w:fldChar w:fldCharType="end"/>
      </w:r>
    </w:p>
    <w:p w14:paraId="06048C1D" w14:textId="15337535" w:rsidR="001D5C02" w:rsidRPr="00B9451C" w:rsidRDefault="001D5C02" w:rsidP="00B9451C">
      <w:pPr>
        <w:pStyle w:val="Caption"/>
        <w:jc w:val="center"/>
        <w:rPr>
          <w:b w:val="0"/>
          <w:bCs w:val="0"/>
        </w:rPr>
      </w:pPr>
      <w:bookmarkStart w:id="61" w:name="_Toc100672889"/>
      <w:r>
        <w:t xml:space="preserve">Figure </w:t>
      </w:r>
      <w:r w:rsidR="00BB60DF">
        <w:fldChar w:fldCharType="begin"/>
      </w:r>
      <w:r w:rsidR="00BB60DF">
        <w:instrText xml:space="preserve"> SEQ Figure \* ARABIC </w:instrText>
      </w:r>
      <w:r w:rsidR="00BB60DF">
        <w:fldChar w:fldCharType="separate"/>
      </w:r>
      <w:r w:rsidR="006C04CF">
        <w:rPr>
          <w:noProof/>
        </w:rPr>
        <w:t>7</w:t>
      </w:r>
      <w:r w:rsidR="00BB60DF">
        <w:rPr>
          <w:noProof/>
        </w:rPr>
        <w:fldChar w:fldCharType="end"/>
      </w:r>
      <w:r>
        <w:t>.</w:t>
      </w:r>
      <w:r w:rsidR="00D3165F">
        <w:t xml:space="preserve"> </w:t>
      </w:r>
      <w:r w:rsidR="00D3165F" w:rsidRPr="00D3165F">
        <w:rPr>
          <w:b w:val="0"/>
          <w:bCs w:val="0"/>
        </w:rPr>
        <w:t>Coronal representation of the auditory cortical regions</w:t>
      </w:r>
      <w:r w:rsidR="00CE38CC">
        <w:rPr>
          <w:b w:val="0"/>
          <w:bCs w:val="0"/>
        </w:rPr>
        <w:t xml:space="preserve"> in the right hemisphere of </w:t>
      </w:r>
      <w:r w:rsidR="00B454A3">
        <w:rPr>
          <w:b w:val="0"/>
          <w:bCs w:val="0"/>
        </w:rPr>
        <w:t xml:space="preserve">a </w:t>
      </w:r>
      <w:r w:rsidR="00CE38CC">
        <w:rPr>
          <w:b w:val="0"/>
          <w:bCs w:val="0"/>
        </w:rPr>
        <w:t>chinchilla brain</w:t>
      </w:r>
      <w:r w:rsidR="00D3165F" w:rsidRPr="00D3165F">
        <w:rPr>
          <w:b w:val="0"/>
          <w:bCs w:val="0"/>
        </w:rPr>
        <w:t xml:space="preserve">. </w:t>
      </w:r>
      <w:r w:rsidR="00B9451C">
        <w:rPr>
          <w:b w:val="0"/>
          <w:bCs w:val="0"/>
        </w:rPr>
        <w:t>The a</w:t>
      </w:r>
      <w:r w:rsidR="00B9451C" w:rsidRPr="00B9451C">
        <w:rPr>
          <w:b w:val="0"/>
          <w:bCs w:val="0"/>
        </w:rPr>
        <w:t>nterior auditory field</w:t>
      </w:r>
      <w:r w:rsidR="00B9451C">
        <w:rPr>
          <w:b w:val="0"/>
          <w:bCs w:val="0"/>
        </w:rPr>
        <w:t xml:space="preserve"> (AAF), </w:t>
      </w:r>
      <w:r w:rsidR="00B9451C" w:rsidRPr="00B9451C">
        <w:rPr>
          <w:b w:val="0"/>
          <w:bCs w:val="0"/>
        </w:rPr>
        <w:t>primary auditory cortex</w:t>
      </w:r>
      <w:r w:rsidR="00B9451C">
        <w:rPr>
          <w:b w:val="0"/>
          <w:bCs w:val="0"/>
        </w:rPr>
        <w:t xml:space="preserve"> (AI), </w:t>
      </w:r>
      <w:r w:rsidR="00B9451C" w:rsidRPr="00B9451C">
        <w:rPr>
          <w:b w:val="0"/>
          <w:bCs w:val="0"/>
        </w:rPr>
        <w:t>secondary auditory field</w:t>
      </w:r>
      <w:r w:rsidR="00B9451C">
        <w:rPr>
          <w:b w:val="0"/>
          <w:bCs w:val="0"/>
        </w:rPr>
        <w:t xml:space="preserve"> (AII),</w:t>
      </w:r>
      <w:r w:rsidR="00B9451C" w:rsidRPr="00B9451C">
        <w:rPr>
          <w:b w:val="0"/>
          <w:bCs w:val="0"/>
        </w:rPr>
        <w:t xml:space="preserve"> dorsoanterior field</w:t>
      </w:r>
      <w:r w:rsidR="00B9451C">
        <w:rPr>
          <w:b w:val="0"/>
          <w:bCs w:val="0"/>
        </w:rPr>
        <w:t xml:space="preserve"> (DA),</w:t>
      </w:r>
      <w:r w:rsidR="00B9451C" w:rsidRPr="00B9451C">
        <w:rPr>
          <w:b w:val="0"/>
          <w:bCs w:val="0"/>
        </w:rPr>
        <w:t xml:space="preserve"> dorsomedial field</w:t>
      </w:r>
      <w:r w:rsidR="00B9451C">
        <w:rPr>
          <w:b w:val="0"/>
          <w:bCs w:val="0"/>
        </w:rPr>
        <w:t xml:space="preserve"> (DM)</w:t>
      </w:r>
      <w:r w:rsidR="00B9451C" w:rsidRPr="00B9451C">
        <w:rPr>
          <w:b w:val="0"/>
          <w:bCs w:val="0"/>
        </w:rPr>
        <w:t>,</w:t>
      </w:r>
      <w:r w:rsidR="00B9451C">
        <w:rPr>
          <w:b w:val="0"/>
          <w:bCs w:val="0"/>
        </w:rPr>
        <w:t xml:space="preserve"> and</w:t>
      </w:r>
      <w:r w:rsidR="00B9451C" w:rsidRPr="00B9451C">
        <w:rPr>
          <w:b w:val="0"/>
          <w:bCs w:val="0"/>
        </w:rPr>
        <w:t xml:space="preserve"> dorsoposterior field </w:t>
      </w:r>
      <w:r w:rsidR="00B9451C">
        <w:rPr>
          <w:b w:val="0"/>
          <w:bCs w:val="0"/>
        </w:rPr>
        <w:t>(DP) are highlighted</w:t>
      </w:r>
      <w:r w:rsidR="00B50EA5">
        <w:rPr>
          <w:b w:val="0"/>
          <w:bCs w:val="0"/>
        </w:rPr>
        <w:t xml:space="preserve"> </w:t>
      </w:r>
      <w:r w:rsidR="00B50EA5">
        <w:rPr>
          <w:b w:val="0"/>
          <w:bCs w:val="0"/>
        </w:rPr>
        <w:fldChar w:fldCharType="begin" w:fldLock="1"/>
      </w:r>
      <w:r w:rsidR="00D7627C">
        <w:rPr>
          <w:b w:val="0"/>
          <w:bCs w:val="0"/>
        </w:rPr>
        <w:instrText>ADDIN CSL_CITATION {"citationItems":[{"id":"ITEM-1","itemData":{"DOI":"10.1038/srep22315","ISSN":"20452322","PMID":"26924462","abstract":"Optical imaging studies have recently revealed the presence of multiple auditory cortical regions in the mouse brain. We have previously demonstrated, using flavoprotein fluorescence imaging, at least six regions in the mouse auditory cortex, including the anterior auditory field (AAF), primary auditory cortex (AI), the secondary auditory field (AII), dorsoanterior field (DA), dorsomedial field (DM), and dorsoposterior field (DP). While multiple regions in the visual cortex and somatosensory cortex have been annotated and consolidated in recent brain atlases, the multiple auditory cortical regions have not yet been presented from a coronal view. In the current study, we obtained regional coordinates of the six auditory cortical regions of the C57BL/6 mouse brain and illustrated these regions on template coronal brain slices. These results should reinforce the existing mouse brain atlases and support future studies in the auditory cortex.","author":[{"dropping-particle":"","family":"Tsukano","given":"Hiroaki","non-dropping-particle":"","parse-names":false,"suffix":""},{"dropping-particle":"","family":"Horie","given":"Masao","non-dropping-particle":"","parse-names":false,"suffix":""},{"dropping-particle":"","family":"Hishida","given":"Ryuichi","non-dropping-particle":"","parse-names":false,"suffix":""},{"dropping-particle":"","family":"Takahashi","given":"Kuniyuki","non-dropping-particle":"","parse-names":false,"suffix":""},{"dropping-particle":"","family":"Takebayashi","given":"Hirohide","non-dropping-particle":"","parse-names":false,"suffix":""},{"dropping-particle":"","family":"Shibuki","given":"Katsuei","non-dropping-particle":"","parse-names":false,"suffix":""}],"container-title":"Scientific Reports","id":"ITEM-1","issue":"March","issued":{"date-parts":[["2016"]]},"publisher":"Nature Publishing Group","title":"Quantitative map of multiple auditory cortical regions with a stereotaxic fine-scale atlas of the mouse brain","type":"article-journal","volume":"6"},"uris":["http://www.mendeley.com/documents/?uuid=d7ecdc56-b65e-464e-b44a-654723df0280"]}],"mendeley":{"formattedCitation":"(Tsukano et al., 2016)","plainTextFormattedCitation":"(Tsukano et al., 2016)","previouslyFormattedCitation":"(Tsukano et al., 2016)"},"properties":{"noteIndex":0},"schema":"https://github.com/citation-style-language/schema/raw/master/csl-citation.json"}</w:instrText>
      </w:r>
      <w:r w:rsidR="00B50EA5">
        <w:rPr>
          <w:b w:val="0"/>
          <w:bCs w:val="0"/>
        </w:rPr>
        <w:fldChar w:fldCharType="separate"/>
      </w:r>
      <w:r w:rsidR="00B50EA5" w:rsidRPr="00B50EA5">
        <w:rPr>
          <w:b w:val="0"/>
          <w:bCs w:val="0"/>
          <w:noProof/>
        </w:rPr>
        <w:t>(Tsukano et al., 2016)</w:t>
      </w:r>
      <w:r w:rsidR="00B50EA5">
        <w:rPr>
          <w:b w:val="0"/>
          <w:bCs w:val="0"/>
        </w:rPr>
        <w:fldChar w:fldCharType="end"/>
      </w:r>
      <w:r w:rsidR="00B50EA5" w:rsidRPr="00751D1F">
        <w:rPr>
          <w:rFonts w:ascii="Times New Roman" w:hAnsi="Times New Roman"/>
          <w:b w:val="0"/>
          <w:bCs w:val="0"/>
          <w:noProof/>
          <w:color w:val="000000" w:themeColor="text1"/>
        </w:rPr>
        <w:t>.</w:t>
      </w:r>
      <w:bookmarkEnd w:id="61"/>
    </w:p>
    <w:p w14:paraId="565F03AA" w14:textId="77777777" w:rsidR="00FB2059" w:rsidRDefault="00F52037" w:rsidP="00957723">
      <w:pPr>
        <w:jc w:val="both"/>
        <w:rPr>
          <w:rFonts w:ascii="Times New Roman" w:hAnsi="Times New Roman"/>
          <w:color w:val="000000" w:themeColor="text1"/>
        </w:rPr>
      </w:pPr>
      <w:r>
        <w:rPr>
          <w:rFonts w:ascii="Times New Roman" w:hAnsi="Times New Roman"/>
          <w:color w:val="000000" w:themeColor="text1"/>
        </w:rPr>
        <w:tab/>
      </w:r>
    </w:p>
    <w:p w14:paraId="4FD743D2" w14:textId="3E240704" w:rsidR="00DC0A34" w:rsidRPr="00D5208E" w:rsidRDefault="00DC0A34" w:rsidP="00E03AD3">
      <w:pPr>
        <w:pStyle w:val="Heading2"/>
      </w:pPr>
      <w:bookmarkStart w:id="62" w:name="_Toc39323152"/>
      <w:bookmarkStart w:id="63" w:name="_Toc100593909"/>
      <w:r w:rsidRPr="00D5208E">
        <w:lastRenderedPageBreak/>
        <w:t>2.</w:t>
      </w:r>
      <w:r w:rsidR="00EF5BF0" w:rsidRPr="00D5208E">
        <w:t>5</w:t>
      </w:r>
      <w:r w:rsidRPr="00D5208E">
        <w:t xml:space="preserve"> Statistical Analysis</w:t>
      </w:r>
      <w:bookmarkEnd w:id="62"/>
      <w:bookmarkEnd w:id="63"/>
    </w:p>
    <w:p w14:paraId="5868C61B" w14:textId="1FD4647D" w:rsidR="009259FD" w:rsidRDefault="009259FD" w:rsidP="001039FE">
      <w:pPr>
        <w:jc w:val="both"/>
      </w:pPr>
      <w:r>
        <w:tab/>
        <w:t>The mean and SEM of the ABR threshold shifts, DPOAE level shifts, and immunofluorescence integrated densities were plotted using GraphPad Prism (GraphPad Software Inc., Version 9).</w:t>
      </w:r>
      <w:r w:rsidR="002327B3">
        <w:t xml:space="preserve"> A two-way ANOVA and Tukey’s post-hoc test were conducted </w:t>
      </w:r>
      <w:r w:rsidR="00145735">
        <w:t>using</w:t>
      </w:r>
      <w:r w:rsidR="002327B3">
        <w:t xml:space="preserve"> R </w:t>
      </w:r>
      <w:r w:rsidR="00145735">
        <w:t xml:space="preserve">software </w:t>
      </w:r>
      <w:r w:rsidR="002327B3">
        <w:t xml:space="preserve">(R Core Team, 2021) </w:t>
      </w:r>
      <w:r w:rsidR="006E169B">
        <w:t>to analyze both the ABR threshold shift and DPOAE level shift.</w:t>
      </w:r>
      <w:r w:rsidR="00962E19">
        <w:t xml:space="preserve"> </w:t>
      </w:r>
      <w:r w:rsidR="00962E19" w:rsidRPr="00885E1E">
        <w:t xml:space="preserve">The ABR threshold shift values of the pre-blast treatment group, post-blast treatment group, and blast control group were compared </w:t>
      </w:r>
      <w:r w:rsidR="00CF659F" w:rsidRPr="00885E1E">
        <w:t>at</w:t>
      </w:r>
      <w:r w:rsidR="00962E19" w:rsidRPr="00885E1E">
        <w:t xml:space="preserve"> all</w:t>
      </w:r>
      <w:r w:rsidR="00CF659F" w:rsidRPr="00885E1E">
        <w:t xml:space="preserve"> individual</w:t>
      </w:r>
      <w:r w:rsidR="00962E19" w:rsidRPr="00885E1E">
        <w:t xml:space="preserve"> frequencies at Days 1, 4, 7, 14, and 28. DPAOE level shift values of the pre-blast treatment group, post-blast treatment group, and blast control group were compared </w:t>
      </w:r>
      <w:r w:rsidR="00CF659F" w:rsidRPr="00885E1E">
        <w:t>at</w:t>
      </w:r>
      <w:r w:rsidR="00962E19" w:rsidRPr="00885E1E">
        <w:t xml:space="preserve"> all </w:t>
      </w:r>
      <w:r w:rsidR="00CF659F" w:rsidRPr="00885E1E">
        <w:t>indi</w:t>
      </w:r>
      <w:r w:rsidR="000D1DC1" w:rsidRPr="00885E1E">
        <w:t>vidual</w:t>
      </w:r>
      <w:r w:rsidR="00CF659F" w:rsidRPr="00885E1E">
        <w:t xml:space="preserve"> </w:t>
      </w:r>
      <w:r w:rsidR="00962E19" w:rsidRPr="00885E1E">
        <w:t xml:space="preserve">frequencies </w:t>
      </w:r>
      <w:r w:rsidR="0085608B" w:rsidRPr="00885E1E">
        <w:t xml:space="preserve">as well as across all frequencies </w:t>
      </w:r>
      <w:r w:rsidR="00962E19" w:rsidRPr="00885E1E">
        <w:t>at Days 1, 14, and 28</w:t>
      </w:r>
      <w:r w:rsidR="00962E19">
        <w:t xml:space="preserve">. A one-way ANOVA </w:t>
      </w:r>
      <w:r w:rsidR="003854B4">
        <w:t>was</w:t>
      </w:r>
      <w:r w:rsidR="00962E19">
        <w:t xml:space="preserve"> conducted to analyze the caspase-3 immunofluorescence integrated densities of the pre-blast treated sections, post-blast treated sections, and blast control sections.</w:t>
      </w:r>
    </w:p>
    <w:p w14:paraId="22E5B6A4" w14:textId="77777777" w:rsidR="00D87712" w:rsidRDefault="00D87712">
      <w:pPr>
        <w:spacing w:line="240" w:lineRule="auto"/>
        <w:rPr>
          <w:rFonts w:asciiTheme="majorHAnsi" w:hAnsiTheme="majorHAnsi"/>
          <w:b/>
          <w:bCs/>
          <w:sz w:val="32"/>
          <w:szCs w:val="32"/>
        </w:rPr>
      </w:pPr>
      <w:bookmarkStart w:id="64" w:name="_Toc37617780"/>
      <w:bookmarkStart w:id="65" w:name="_Toc37617837"/>
      <w:bookmarkStart w:id="66" w:name="_Toc39323153"/>
      <w:r>
        <w:br w:type="page"/>
      </w:r>
    </w:p>
    <w:p w14:paraId="306EBF0A" w14:textId="37ED3A63" w:rsidR="003205A6" w:rsidRPr="00D5208E" w:rsidRDefault="00800611" w:rsidP="003C5E74">
      <w:pPr>
        <w:pStyle w:val="Heading1"/>
      </w:pPr>
      <w:bookmarkStart w:id="67" w:name="_Toc100593910"/>
      <w:r>
        <w:lastRenderedPageBreak/>
        <w:t xml:space="preserve">Chapter </w:t>
      </w:r>
      <w:r w:rsidR="00722750" w:rsidRPr="00D5208E">
        <w:t xml:space="preserve">3. </w:t>
      </w:r>
      <w:r w:rsidR="00787262" w:rsidRPr="00D5208E">
        <w:t>Results</w:t>
      </w:r>
      <w:bookmarkEnd w:id="64"/>
      <w:bookmarkEnd w:id="65"/>
      <w:bookmarkEnd w:id="66"/>
      <w:bookmarkEnd w:id="67"/>
    </w:p>
    <w:p w14:paraId="306EBF0B" w14:textId="223DFCF4" w:rsidR="000651A5" w:rsidRPr="00D5208E" w:rsidRDefault="000B55A1" w:rsidP="00E03AD3">
      <w:pPr>
        <w:pStyle w:val="Heading2"/>
      </w:pPr>
      <w:bookmarkStart w:id="68" w:name="_Toc37617781"/>
      <w:bookmarkStart w:id="69" w:name="_Toc37617838"/>
      <w:bookmarkStart w:id="70" w:name="_Toc39323154"/>
      <w:bookmarkStart w:id="71" w:name="_Toc100593911"/>
      <w:r w:rsidRPr="00D5208E">
        <w:t>3.1</w:t>
      </w:r>
      <w:r w:rsidR="000651A5" w:rsidRPr="00D5208E">
        <w:t xml:space="preserve"> BOP Waveforms</w:t>
      </w:r>
      <w:bookmarkEnd w:id="68"/>
      <w:bookmarkEnd w:id="69"/>
      <w:bookmarkEnd w:id="70"/>
      <w:bookmarkEnd w:id="71"/>
    </w:p>
    <w:p w14:paraId="3E096C4C" w14:textId="610E1694" w:rsidR="00391ECE" w:rsidRDefault="00391ECE" w:rsidP="009918FB">
      <w:pPr>
        <w:ind w:firstLine="720"/>
        <w:jc w:val="both"/>
        <w:rPr>
          <w:rFonts w:ascii="Times New Roman" w:hAnsi="Times New Roman"/>
          <w:bCs/>
        </w:rPr>
      </w:pPr>
      <w:r>
        <w:rPr>
          <w:rFonts w:ascii="Times New Roman" w:hAnsi="Times New Roman"/>
          <w:bCs/>
        </w:rPr>
        <w:t xml:space="preserve">Animals were exposed to 3 high-intensity BOPs associated with mild-TBI. </w:t>
      </w:r>
      <w:r>
        <w:rPr>
          <w:rFonts w:ascii="Times New Roman" w:hAnsi="Times New Roman"/>
          <w:b/>
        </w:rPr>
        <w:t xml:space="preserve">Figure </w:t>
      </w:r>
      <w:r w:rsidR="00242935">
        <w:rPr>
          <w:rFonts w:ascii="Times New Roman" w:hAnsi="Times New Roman"/>
          <w:b/>
        </w:rPr>
        <w:t>8</w:t>
      </w:r>
      <w:r>
        <w:rPr>
          <w:rFonts w:ascii="Times New Roman" w:hAnsi="Times New Roman"/>
          <w:bCs/>
        </w:rPr>
        <w:t xml:space="preserve"> shows a typical BOP waveform</w:t>
      </w:r>
      <w:r w:rsidR="00CE14E7">
        <w:rPr>
          <w:rFonts w:ascii="Times New Roman" w:hAnsi="Times New Roman"/>
          <w:bCs/>
        </w:rPr>
        <w:t xml:space="preserve"> with a peak pressure of 18 psi at 1 ms</w:t>
      </w:r>
      <w:r w:rsidR="00257630">
        <w:rPr>
          <w:rFonts w:ascii="Times New Roman" w:hAnsi="Times New Roman"/>
          <w:bCs/>
        </w:rPr>
        <w:t>, followed by</w:t>
      </w:r>
      <w:r w:rsidR="00CE14E7">
        <w:rPr>
          <w:rFonts w:ascii="Times New Roman" w:hAnsi="Times New Roman"/>
          <w:bCs/>
        </w:rPr>
        <w:t xml:space="preserve"> a negative peak at -3.8 psi occurring before 2 ms</w:t>
      </w:r>
      <w:r w:rsidR="00257630">
        <w:rPr>
          <w:rFonts w:ascii="Times New Roman" w:hAnsi="Times New Roman"/>
          <w:bCs/>
        </w:rPr>
        <w:t>, then</w:t>
      </w:r>
      <w:r w:rsidR="002C5426">
        <w:rPr>
          <w:rFonts w:ascii="Times New Roman" w:hAnsi="Times New Roman"/>
          <w:bCs/>
        </w:rPr>
        <w:t xml:space="preserve"> returning to 0 psi with minor fluctuations. </w:t>
      </w:r>
      <w:r w:rsidR="00380666">
        <w:rPr>
          <w:rFonts w:ascii="Times New Roman" w:hAnsi="Times New Roman"/>
          <w:bCs/>
        </w:rPr>
        <w:t>A BOP waveform with peak pressure ranging from 15-20 psi was repeatable throughout the study.</w:t>
      </w:r>
    </w:p>
    <w:p w14:paraId="795DD93E" w14:textId="77777777" w:rsidR="003A46A9" w:rsidRDefault="0047374E" w:rsidP="003A46A9">
      <w:pPr>
        <w:keepNext/>
        <w:jc w:val="both"/>
      </w:pPr>
      <w:r w:rsidRPr="00A415B2">
        <w:rPr>
          <w:rFonts w:ascii="Arial" w:hAnsi="Arial" w:cs="Arial"/>
          <w:noProof/>
          <w:color w:val="000000" w:themeColor="text1"/>
        </w:rPr>
        <w:drawing>
          <wp:inline distT="0" distB="0" distL="0" distR="0" wp14:anchorId="44507879" wp14:editId="3504DDBD">
            <wp:extent cx="5486400" cy="3879167"/>
            <wp:effectExtent l="0" t="0" r="0" b="0"/>
            <wp:docPr id="3" name="Picture 3" descr="Chart, line chart, histo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Chart, line chart, histogram&#10;&#10;Description automatically generated"/>
                    <pic:cNvPicPr/>
                  </pic:nvPicPr>
                  <pic:blipFill>
                    <a:blip r:embed="rId19" cstate="print">
                      <a:extLst>
                        <a:ext uri="{28A0092B-C50C-407E-A947-70E740481C1C}">
                          <a14:useLocalDpi xmlns:a14="http://schemas.microsoft.com/office/drawing/2010/main" val="0"/>
                        </a:ext>
                      </a:extLst>
                    </a:blip>
                    <a:stretch>
                      <a:fillRect/>
                    </a:stretch>
                  </pic:blipFill>
                  <pic:spPr>
                    <a:xfrm>
                      <a:off x="0" y="0"/>
                      <a:ext cx="5486400" cy="3879167"/>
                    </a:xfrm>
                    <a:prstGeom prst="rect">
                      <a:avLst/>
                    </a:prstGeom>
                  </pic:spPr>
                </pic:pic>
              </a:graphicData>
            </a:graphic>
          </wp:inline>
        </w:drawing>
      </w:r>
    </w:p>
    <w:p w14:paraId="6E2D634B" w14:textId="4E4CCEA5" w:rsidR="0047374E" w:rsidRDefault="003A46A9" w:rsidP="00630078">
      <w:pPr>
        <w:pStyle w:val="Caption"/>
        <w:jc w:val="center"/>
        <w:rPr>
          <w:b w:val="0"/>
          <w:bCs w:val="0"/>
        </w:rPr>
      </w:pPr>
      <w:bookmarkStart w:id="72" w:name="_Toc100672890"/>
      <w:r>
        <w:t xml:space="preserve">Figure </w:t>
      </w:r>
      <w:r w:rsidR="00BB60DF">
        <w:fldChar w:fldCharType="begin"/>
      </w:r>
      <w:r w:rsidR="00BB60DF">
        <w:instrText xml:space="preserve"> SEQ Figure \* ARABIC </w:instrText>
      </w:r>
      <w:r w:rsidR="00BB60DF">
        <w:fldChar w:fldCharType="separate"/>
      </w:r>
      <w:r w:rsidR="006C04CF">
        <w:rPr>
          <w:noProof/>
        </w:rPr>
        <w:t>8</w:t>
      </w:r>
      <w:r w:rsidR="00BB60DF">
        <w:rPr>
          <w:noProof/>
        </w:rPr>
        <w:fldChar w:fldCharType="end"/>
      </w:r>
      <w:r>
        <w:t xml:space="preserve">. </w:t>
      </w:r>
      <w:r w:rsidRPr="008A0E34">
        <w:rPr>
          <w:b w:val="0"/>
          <w:bCs w:val="0"/>
        </w:rPr>
        <w:t>A recorded BOP waveform at the entrance of the ear canal with a peak pressure of 18.0 psi.</w:t>
      </w:r>
      <w:bookmarkEnd w:id="72"/>
    </w:p>
    <w:p w14:paraId="24BEEF94" w14:textId="77777777" w:rsidR="00D5208E" w:rsidRPr="00D5208E" w:rsidRDefault="00D5208E" w:rsidP="00D5208E"/>
    <w:p w14:paraId="5E80660D" w14:textId="297C333E" w:rsidR="0047374E" w:rsidRPr="00391ECE" w:rsidRDefault="00E93DF2" w:rsidP="0047374E">
      <w:pPr>
        <w:jc w:val="both"/>
        <w:rPr>
          <w:rFonts w:ascii="Times New Roman" w:hAnsi="Times New Roman"/>
          <w:bCs/>
        </w:rPr>
      </w:pPr>
      <w:r>
        <w:rPr>
          <w:rFonts w:ascii="Times New Roman" w:hAnsi="Times New Roman"/>
          <w:bCs/>
        </w:rPr>
        <w:lastRenderedPageBreak/>
        <w:tab/>
        <w:t>After the completion of blast exposure, otoscopic examination determined that no TMs were ruptured and there were no signs of infections or fluid throughout the experiment.</w:t>
      </w:r>
    </w:p>
    <w:p w14:paraId="306EBF10" w14:textId="09874828" w:rsidR="000651A5" w:rsidRPr="00D5208E" w:rsidRDefault="003473E0" w:rsidP="00E03AD3">
      <w:pPr>
        <w:pStyle w:val="Heading2"/>
      </w:pPr>
      <w:bookmarkStart w:id="73" w:name="_Toc37617782"/>
      <w:bookmarkStart w:id="74" w:name="_Toc37617839"/>
      <w:bookmarkStart w:id="75" w:name="_Toc39323155"/>
      <w:bookmarkStart w:id="76" w:name="_Toc100593912"/>
      <w:r w:rsidRPr="00D5208E">
        <w:t>3.2</w:t>
      </w:r>
      <w:r w:rsidR="000651A5" w:rsidRPr="00D5208E">
        <w:t xml:space="preserve"> ABR </w:t>
      </w:r>
      <w:r w:rsidR="009359EF" w:rsidRPr="00D5208E">
        <w:t xml:space="preserve">Waveform and </w:t>
      </w:r>
      <w:r w:rsidR="000651A5" w:rsidRPr="00D5208E">
        <w:t>Threshold Shift</w:t>
      </w:r>
      <w:bookmarkEnd w:id="73"/>
      <w:bookmarkEnd w:id="74"/>
      <w:bookmarkEnd w:id="75"/>
      <w:bookmarkEnd w:id="76"/>
    </w:p>
    <w:p w14:paraId="056EE4E7" w14:textId="277534EA" w:rsidR="00006A38" w:rsidRDefault="00033974" w:rsidP="00C4791D">
      <w:pPr>
        <w:jc w:val="both"/>
      </w:pPr>
      <w:r>
        <w:tab/>
      </w:r>
      <w:r>
        <w:rPr>
          <w:b/>
          <w:bCs/>
        </w:rPr>
        <w:t xml:space="preserve">Figure </w:t>
      </w:r>
      <w:r w:rsidR="00242935">
        <w:rPr>
          <w:b/>
          <w:bCs/>
        </w:rPr>
        <w:t>9</w:t>
      </w:r>
      <w:r>
        <w:rPr>
          <w:b/>
          <w:bCs/>
        </w:rPr>
        <w:t xml:space="preserve"> </w:t>
      </w:r>
      <w:r>
        <w:t>shows ABR waveform examples from a blast control ear (21-1-19R) and a post-blast treat</w:t>
      </w:r>
      <w:r w:rsidR="00BB02F5">
        <w:t>ed</w:t>
      </w:r>
      <w:r>
        <w:t xml:space="preserve"> ear (21-1-16L) recorded at 8 kHz.</w:t>
      </w:r>
      <w:r w:rsidR="00D2242F">
        <w:t xml:space="preserve"> </w:t>
      </w:r>
      <w:r w:rsidR="00D1038B">
        <w:t xml:space="preserve">Waveforms were recorded </w:t>
      </w:r>
      <w:r w:rsidR="00746921">
        <w:t xml:space="preserve">for 10 ms and </w:t>
      </w:r>
      <w:r w:rsidR="00D1038B">
        <w:t xml:space="preserve">from </w:t>
      </w:r>
      <w:r w:rsidR="00746921">
        <w:t xml:space="preserve">the stimulus level </w:t>
      </w:r>
      <w:r w:rsidR="00D1038B">
        <w:t>100 dB down to 20 dB with a step size of 5 dB.</w:t>
      </w:r>
      <w:r w:rsidR="00746921">
        <w:t xml:space="preserve"> </w:t>
      </w:r>
      <w:r w:rsidR="002F2936">
        <w:t>The ABR waveforms recorded pre-blast exposure, post-blast exposure, and on Day 14 are plotted to show both acute damage and recovery comparisons. The 5 major peaks typical of ABR waveforms are labeled on the pre-blast exposure waveform</w:t>
      </w:r>
      <w:r w:rsidR="0089566C">
        <w:t>s</w:t>
      </w:r>
      <w:r w:rsidR="002F2936">
        <w:t xml:space="preserve"> at </w:t>
      </w:r>
      <w:r w:rsidR="00A83035">
        <w:t xml:space="preserve">the </w:t>
      </w:r>
      <w:r w:rsidR="002F2936">
        <w:t xml:space="preserve">stimulus level </w:t>
      </w:r>
      <w:r w:rsidR="00A83035">
        <w:t xml:space="preserve">of </w:t>
      </w:r>
      <w:r w:rsidR="002F2936">
        <w:t>100 dB.</w:t>
      </w:r>
      <w:r w:rsidR="00C92C14">
        <w:t xml:space="preserve"> At all timepoints, there is a clear decrease in amplitude and increase in latency as the stimulus level decreases.</w:t>
      </w:r>
    </w:p>
    <w:p w14:paraId="567BBCA3" w14:textId="6400ABEE" w:rsidR="005105B5" w:rsidRDefault="005105B5" w:rsidP="00C4791D">
      <w:pPr>
        <w:jc w:val="both"/>
      </w:pPr>
    </w:p>
    <w:p w14:paraId="08D0A6D3" w14:textId="77777777" w:rsidR="005105B5" w:rsidRDefault="005105B5" w:rsidP="00C4791D">
      <w:pPr>
        <w:jc w:val="both"/>
      </w:pPr>
    </w:p>
    <w:p w14:paraId="18740F02" w14:textId="3B8A9F8D" w:rsidR="004B3ED7" w:rsidRDefault="00D8604C" w:rsidP="00562254">
      <w:pPr>
        <w:jc w:val="both"/>
      </w:pPr>
      <w:r w:rsidRPr="00A415B2">
        <w:rPr>
          <w:rFonts w:ascii="Arial" w:hAnsi="Arial" w:cs="Arial"/>
          <w:noProof/>
        </w:rPr>
        <w:lastRenderedPageBreak/>
        <w:drawing>
          <wp:inline distT="0" distB="0" distL="0" distR="0" wp14:anchorId="3F15203F" wp14:editId="05B491BA">
            <wp:extent cx="2743200" cy="3286760"/>
            <wp:effectExtent l="0" t="0" r="0" b="2540"/>
            <wp:docPr id="8" name="Picture 8"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Table&#10;&#10;Description automatically generated"/>
                    <pic:cNvPicPr/>
                  </pic:nvPicPr>
                  <pic:blipFill rotWithShape="1">
                    <a:blip r:embed="rId20" cstate="print">
                      <a:extLst>
                        <a:ext uri="{28A0092B-C50C-407E-A947-70E740481C1C}">
                          <a14:useLocalDpi xmlns:a14="http://schemas.microsoft.com/office/drawing/2010/main" val="0"/>
                        </a:ext>
                      </a:extLst>
                    </a:blip>
                    <a:srcRect r="49994"/>
                    <a:stretch/>
                  </pic:blipFill>
                  <pic:spPr bwMode="auto">
                    <a:xfrm>
                      <a:off x="0" y="0"/>
                      <a:ext cx="2743200" cy="3286760"/>
                    </a:xfrm>
                    <a:prstGeom prst="rect">
                      <a:avLst/>
                    </a:prstGeom>
                    <a:ln>
                      <a:noFill/>
                    </a:ln>
                    <a:extLst>
                      <a:ext uri="{53640926-AAD7-44D8-BBD7-CCE9431645EC}">
                        <a14:shadowObscured xmlns:a14="http://schemas.microsoft.com/office/drawing/2010/main"/>
                      </a:ext>
                    </a:extLst>
                  </pic:spPr>
                </pic:pic>
              </a:graphicData>
            </a:graphic>
          </wp:inline>
        </w:drawing>
      </w:r>
      <w:r w:rsidR="00006A38" w:rsidRPr="00A415B2">
        <w:rPr>
          <w:rFonts w:ascii="Arial" w:hAnsi="Arial" w:cs="Arial"/>
          <w:noProof/>
        </w:rPr>
        <w:drawing>
          <wp:inline distT="0" distB="0" distL="0" distR="0" wp14:anchorId="08AFA315" wp14:editId="5510229D">
            <wp:extent cx="2743200" cy="3287543"/>
            <wp:effectExtent l="0" t="0" r="0" b="1905"/>
            <wp:docPr id="46" name="Picture 46"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Table&#10;&#10;Description automatically generated"/>
                    <pic:cNvPicPr/>
                  </pic:nvPicPr>
                  <pic:blipFill rotWithShape="1">
                    <a:blip r:embed="rId20" cstate="print">
                      <a:extLst>
                        <a:ext uri="{28A0092B-C50C-407E-A947-70E740481C1C}">
                          <a14:useLocalDpi xmlns:a14="http://schemas.microsoft.com/office/drawing/2010/main" val="0"/>
                        </a:ext>
                      </a:extLst>
                    </a:blip>
                    <a:srcRect l="50006"/>
                    <a:stretch/>
                  </pic:blipFill>
                  <pic:spPr bwMode="auto">
                    <a:xfrm>
                      <a:off x="0" y="0"/>
                      <a:ext cx="2743200" cy="3287543"/>
                    </a:xfrm>
                    <a:prstGeom prst="rect">
                      <a:avLst/>
                    </a:prstGeom>
                    <a:ln>
                      <a:noFill/>
                    </a:ln>
                    <a:extLst>
                      <a:ext uri="{53640926-AAD7-44D8-BBD7-CCE9431645EC}">
                        <a14:shadowObscured xmlns:a14="http://schemas.microsoft.com/office/drawing/2010/main"/>
                      </a:ext>
                    </a:extLst>
                  </pic:spPr>
                </pic:pic>
              </a:graphicData>
            </a:graphic>
          </wp:inline>
        </w:drawing>
      </w:r>
    </w:p>
    <w:p w14:paraId="24C599F2" w14:textId="1CB57857" w:rsidR="00D2242F" w:rsidRPr="00033974" w:rsidRDefault="004B3ED7" w:rsidP="004B3ED7">
      <w:pPr>
        <w:pStyle w:val="Caption"/>
        <w:jc w:val="center"/>
      </w:pPr>
      <w:bookmarkStart w:id="77" w:name="_Toc100672891"/>
      <w:r>
        <w:t xml:space="preserve">Figure </w:t>
      </w:r>
      <w:r w:rsidR="00BB60DF">
        <w:fldChar w:fldCharType="begin"/>
      </w:r>
      <w:r w:rsidR="00BB60DF">
        <w:instrText xml:space="preserve"> SEQ Figure \* ARABIC </w:instrText>
      </w:r>
      <w:r w:rsidR="00BB60DF">
        <w:fldChar w:fldCharType="separate"/>
      </w:r>
      <w:r w:rsidR="006C04CF">
        <w:rPr>
          <w:noProof/>
        </w:rPr>
        <w:t>9</w:t>
      </w:r>
      <w:r w:rsidR="00BB60DF">
        <w:rPr>
          <w:noProof/>
        </w:rPr>
        <w:fldChar w:fldCharType="end"/>
      </w:r>
      <w:r>
        <w:t xml:space="preserve">. </w:t>
      </w:r>
      <w:r w:rsidRPr="004B3ED7">
        <w:rPr>
          <w:rFonts w:ascii="Times New Roman" w:hAnsi="Times New Roman"/>
          <w:b w:val="0"/>
          <w:bCs w:val="0"/>
        </w:rPr>
        <w:t>Representative ABR waveforms at 8 kHz measured pre-blast exposure, post-blast exposure, and on Day 14: (A) blast control ear (21-1-19R); (B) post-blast treatment ear (21-1-16L) at the stimulus level ranging from 100 to 20 dB with a step size of 5 dB. Five ABR peaks were labeled on the top of the pre-blast exposure waveform (100 dB).</w:t>
      </w:r>
      <w:bookmarkEnd w:id="77"/>
    </w:p>
    <w:p w14:paraId="7CAC8777" w14:textId="77777777" w:rsidR="00D2242F" w:rsidRDefault="00D2242F" w:rsidP="004B3ED7">
      <w:pPr>
        <w:jc w:val="both"/>
        <w:rPr>
          <w:rFonts w:ascii="Times New Roman" w:hAnsi="Times New Roman"/>
        </w:rPr>
      </w:pPr>
    </w:p>
    <w:p w14:paraId="00C45CEF" w14:textId="2924049D" w:rsidR="00D8604C" w:rsidRPr="00D8604C" w:rsidRDefault="00D8604C" w:rsidP="00D8604C">
      <w:pPr>
        <w:jc w:val="both"/>
        <w:rPr>
          <w:b/>
        </w:rPr>
      </w:pPr>
      <w:r>
        <w:tab/>
        <w:t>The pre-blast exposure threshold for both the blast control and post-blast treat</w:t>
      </w:r>
      <w:r w:rsidR="00B26573">
        <w:t>ed</w:t>
      </w:r>
      <w:r>
        <w:t xml:space="preserve"> ears were approximately 30 dB, indicating that both ears started with the same hearing sensitivity. Severe hearing damage can be seen in the post-blast waveforms indicated by a decrease in amplitude and an increase in threshold to approximately 80 dB in both ears. By Day 14, the post-blast treated ear had a threshold of 30 dB compared to the blast control at 50 dB, indicating that the post-blast treated ear was able to recover to a greater degree than the blast control ear.</w:t>
      </w:r>
    </w:p>
    <w:p w14:paraId="2DAB4C79" w14:textId="689A00B9" w:rsidR="00CD6FBF" w:rsidRDefault="00CD6FBF" w:rsidP="00E77304">
      <w:pPr>
        <w:ind w:firstLine="720"/>
        <w:jc w:val="both"/>
        <w:rPr>
          <w:rFonts w:ascii="Times New Roman" w:hAnsi="Times New Roman"/>
        </w:rPr>
      </w:pPr>
      <w:r w:rsidRPr="008A759A">
        <w:rPr>
          <w:rFonts w:ascii="Times New Roman" w:hAnsi="Times New Roman"/>
        </w:rPr>
        <w:t xml:space="preserve">The mean and SEM of the ABR threshold shifts measured from pre-blast treatment, post-blast treatment, and blast control groups were plotted in </w:t>
      </w:r>
      <w:r w:rsidRPr="00797097">
        <w:rPr>
          <w:rFonts w:ascii="Times New Roman" w:hAnsi="Times New Roman"/>
          <w:b/>
        </w:rPr>
        <w:t xml:space="preserve">Figures </w:t>
      </w:r>
      <w:r w:rsidR="00242935">
        <w:rPr>
          <w:rFonts w:ascii="Times New Roman" w:hAnsi="Times New Roman"/>
          <w:b/>
        </w:rPr>
        <w:t>10</w:t>
      </w:r>
      <w:r w:rsidRPr="00797097">
        <w:rPr>
          <w:rFonts w:ascii="Times New Roman" w:hAnsi="Times New Roman"/>
          <w:b/>
        </w:rPr>
        <w:t xml:space="preserve">A, </w:t>
      </w:r>
      <w:r w:rsidR="00242935">
        <w:rPr>
          <w:rFonts w:ascii="Times New Roman" w:hAnsi="Times New Roman"/>
          <w:b/>
        </w:rPr>
        <w:t>10</w:t>
      </w:r>
      <w:r w:rsidRPr="00797097">
        <w:rPr>
          <w:rFonts w:ascii="Times New Roman" w:hAnsi="Times New Roman"/>
          <w:b/>
        </w:rPr>
        <w:t xml:space="preserve">B, </w:t>
      </w:r>
      <w:r w:rsidRPr="00CA2A17">
        <w:rPr>
          <w:rFonts w:ascii="Times New Roman" w:hAnsi="Times New Roman"/>
          <w:bCs/>
        </w:rPr>
        <w:t>and</w:t>
      </w:r>
      <w:r w:rsidRPr="00797097">
        <w:rPr>
          <w:rFonts w:ascii="Times New Roman" w:hAnsi="Times New Roman"/>
          <w:b/>
        </w:rPr>
        <w:t xml:space="preserve"> </w:t>
      </w:r>
      <w:r w:rsidR="00242935">
        <w:rPr>
          <w:rFonts w:ascii="Times New Roman" w:hAnsi="Times New Roman"/>
          <w:b/>
        </w:rPr>
        <w:t>10</w:t>
      </w:r>
      <w:r w:rsidRPr="00797097">
        <w:rPr>
          <w:rFonts w:ascii="Times New Roman" w:hAnsi="Times New Roman"/>
          <w:b/>
        </w:rPr>
        <w:t>C</w:t>
      </w:r>
      <w:r w:rsidRPr="008A759A">
        <w:rPr>
          <w:rFonts w:ascii="Times New Roman" w:hAnsi="Times New Roman"/>
          <w:bCs/>
        </w:rPr>
        <w:t xml:space="preserve"> respectively. The threshold shifts on Days 1, 4, 7, 14, and 28 were plotted in eac</w:t>
      </w:r>
      <w:r w:rsidRPr="008A759A">
        <w:rPr>
          <w:rFonts w:ascii="Times New Roman" w:hAnsi="Times New Roman"/>
        </w:rPr>
        <w:t xml:space="preserve">h figure </w:t>
      </w:r>
      <w:r w:rsidRPr="008A759A">
        <w:rPr>
          <w:rFonts w:ascii="Times New Roman" w:hAnsi="Times New Roman"/>
        </w:rPr>
        <w:lastRenderedPageBreak/>
        <w:t xml:space="preserve">and represented by different colors. Furthermore, the threshold shifts are organized by Day in </w:t>
      </w:r>
      <w:r w:rsidRPr="00797097">
        <w:rPr>
          <w:rFonts w:ascii="Times New Roman" w:hAnsi="Times New Roman"/>
          <w:b/>
          <w:bCs/>
        </w:rPr>
        <w:t xml:space="preserve">Figure </w:t>
      </w:r>
      <w:r w:rsidR="00242935">
        <w:rPr>
          <w:rFonts w:ascii="Times New Roman" w:hAnsi="Times New Roman"/>
          <w:b/>
          <w:bCs/>
        </w:rPr>
        <w:t>11</w:t>
      </w:r>
      <w:r w:rsidRPr="008A759A">
        <w:rPr>
          <w:rFonts w:ascii="Times New Roman" w:hAnsi="Times New Roman"/>
        </w:rPr>
        <w:t>, with each treatment represented by a different color.</w:t>
      </w:r>
    </w:p>
    <w:p w14:paraId="04CD0F0E" w14:textId="34848399" w:rsidR="009306F3" w:rsidRDefault="00CD6FBF" w:rsidP="009306F3">
      <w:pPr>
        <w:ind w:firstLine="720"/>
        <w:jc w:val="both"/>
        <w:rPr>
          <w:rFonts w:ascii="Times New Roman" w:hAnsi="Times New Roman"/>
        </w:rPr>
      </w:pPr>
      <w:r w:rsidRPr="008A759A">
        <w:rPr>
          <w:rFonts w:ascii="Times New Roman" w:hAnsi="Times New Roman"/>
        </w:rPr>
        <w:t xml:space="preserve">On Day 1, the mean threshold shift ranged between 25 dB and 40 dB in the post-blast treatment and </w:t>
      </w:r>
      <w:r w:rsidR="00925BC5">
        <w:rPr>
          <w:rFonts w:ascii="Times New Roman" w:hAnsi="Times New Roman"/>
        </w:rPr>
        <w:t xml:space="preserve">blast </w:t>
      </w:r>
      <w:r w:rsidRPr="008A759A">
        <w:rPr>
          <w:rFonts w:ascii="Times New Roman" w:hAnsi="Times New Roman"/>
        </w:rPr>
        <w:t xml:space="preserve">control groups and had a lower range of between 20 dB and 25 dB in the pre-blast treatment group, as seen in </w:t>
      </w:r>
      <w:r w:rsidRPr="008938FF">
        <w:rPr>
          <w:rFonts w:ascii="Times New Roman" w:hAnsi="Times New Roman"/>
          <w:b/>
          <w:bCs/>
        </w:rPr>
        <w:t>Figure</w:t>
      </w:r>
      <w:r w:rsidRPr="008A759A">
        <w:rPr>
          <w:rFonts w:ascii="Times New Roman" w:hAnsi="Times New Roman"/>
        </w:rPr>
        <w:t xml:space="preserve"> </w:t>
      </w:r>
      <w:r w:rsidR="00242935">
        <w:rPr>
          <w:rFonts w:ascii="Times New Roman" w:hAnsi="Times New Roman"/>
          <w:b/>
          <w:bCs/>
        </w:rPr>
        <w:t>11</w:t>
      </w:r>
      <w:r w:rsidRPr="00E77304">
        <w:rPr>
          <w:rFonts w:ascii="Times New Roman" w:hAnsi="Times New Roman"/>
          <w:b/>
          <w:bCs/>
        </w:rPr>
        <w:t>A</w:t>
      </w:r>
      <w:r w:rsidRPr="008A759A">
        <w:rPr>
          <w:rFonts w:ascii="Times New Roman" w:hAnsi="Times New Roman"/>
        </w:rPr>
        <w:t xml:space="preserve">. </w:t>
      </w:r>
      <w:r w:rsidRPr="00060D21">
        <w:rPr>
          <w:rFonts w:ascii="Times New Roman" w:hAnsi="Times New Roman"/>
        </w:rPr>
        <w:t>A two-</w:t>
      </w:r>
      <w:r w:rsidR="00FE13AB" w:rsidRPr="00060D21">
        <w:rPr>
          <w:rFonts w:ascii="Times New Roman" w:hAnsi="Times New Roman"/>
        </w:rPr>
        <w:t>way</w:t>
      </w:r>
      <w:r w:rsidRPr="00060D21">
        <w:rPr>
          <w:rFonts w:ascii="Times New Roman" w:hAnsi="Times New Roman"/>
        </w:rPr>
        <w:t xml:space="preserve"> ANOVA test followed by a Tukey’s post-hoc test was performed </w:t>
      </w:r>
      <w:r w:rsidR="00B9632E" w:rsidRPr="00060D21">
        <w:rPr>
          <w:rFonts w:ascii="Times New Roman" w:hAnsi="Times New Roman"/>
        </w:rPr>
        <w:t xml:space="preserve">using </w:t>
      </w:r>
      <w:r w:rsidRPr="00060D21">
        <w:rPr>
          <w:rFonts w:ascii="Times New Roman" w:hAnsi="Times New Roman"/>
        </w:rPr>
        <w:t>R</w:t>
      </w:r>
      <w:r w:rsidR="00B9632E" w:rsidRPr="00060D21">
        <w:rPr>
          <w:rFonts w:ascii="Times New Roman" w:hAnsi="Times New Roman"/>
        </w:rPr>
        <w:t xml:space="preserve"> software</w:t>
      </w:r>
      <w:r w:rsidRPr="00060D21">
        <w:rPr>
          <w:rFonts w:ascii="Times New Roman" w:hAnsi="Times New Roman"/>
        </w:rPr>
        <w:t xml:space="preserve"> (R core team 2021) comparing the mean threshold shift of each treatment group at each time point</w:t>
      </w:r>
      <w:r w:rsidR="0045750B" w:rsidRPr="00060D21">
        <w:rPr>
          <w:rFonts w:ascii="Times New Roman" w:hAnsi="Times New Roman"/>
        </w:rPr>
        <w:t xml:space="preserve"> and each individual frequency</w:t>
      </w:r>
      <w:r w:rsidRPr="00060D21">
        <w:rPr>
          <w:rFonts w:ascii="Times New Roman" w:hAnsi="Times New Roman"/>
        </w:rPr>
        <w:t>. The analysis indicated that on Day 1, the mean ABR threshold shift of the pre-blast treatment group was significantly lower than the blast control and post-blast treatment groups</w:t>
      </w:r>
      <w:r w:rsidR="00565E5E" w:rsidRPr="00060D21">
        <w:rPr>
          <w:rFonts w:ascii="Times New Roman" w:hAnsi="Times New Roman"/>
        </w:rPr>
        <w:t xml:space="preserve"> at 4 kHz, 6 kHz, and 8 kHz</w:t>
      </w:r>
      <w:r w:rsidRPr="00060D21">
        <w:rPr>
          <w:rFonts w:ascii="Times New Roman" w:hAnsi="Times New Roman"/>
        </w:rPr>
        <w:t xml:space="preserve">. The frequencies 4 kHz and 8 kHz were selected to display this difference in </w:t>
      </w:r>
      <w:r w:rsidRPr="00060D21">
        <w:rPr>
          <w:rFonts w:ascii="Times New Roman" w:hAnsi="Times New Roman"/>
          <w:b/>
          <w:bCs/>
        </w:rPr>
        <w:t xml:space="preserve">Figures </w:t>
      </w:r>
      <w:r w:rsidR="00242935" w:rsidRPr="00060D21">
        <w:rPr>
          <w:rFonts w:ascii="Times New Roman" w:hAnsi="Times New Roman"/>
          <w:b/>
          <w:bCs/>
        </w:rPr>
        <w:t>10</w:t>
      </w:r>
      <w:r w:rsidRPr="00060D21">
        <w:rPr>
          <w:rFonts w:ascii="Times New Roman" w:hAnsi="Times New Roman"/>
          <w:b/>
          <w:bCs/>
        </w:rPr>
        <w:t xml:space="preserve">D </w:t>
      </w:r>
      <w:r w:rsidRPr="00060D21">
        <w:rPr>
          <w:rFonts w:ascii="Times New Roman" w:hAnsi="Times New Roman"/>
        </w:rPr>
        <w:t>and</w:t>
      </w:r>
      <w:r w:rsidRPr="00060D21">
        <w:rPr>
          <w:rFonts w:ascii="Times New Roman" w:hAnsi="Times New Roman"/>
          <w:b/>
          <w:bCs/>
        </w:rPr>
        <w:t xml:space="preserve"> </w:t>
      </w:r>
      <w:r w:rsidR="00242935" w:rsidRPr="00060D21">
        <w:rPr>
          <w:rFonts w:ascii="Times New Roman" w:hAnsi="Times New Roman"/>
          <w:b/>
          <w:bCs/>
        </w:rPr>
        <w:t>10</w:t>
      </w:r>
      <w:r w:rsidRPr="00060D21">
        <w:rPr>
          <w:rFonts w:ascii="Times New Roman" w:hAnsi="Times New Roman"/>
          <w:b/>
          <w:bCs/>
        </w:rPr>
        <w:t>E</w:t>
      </w:r>
      <w:r w:rsidRPr="00060D21">
        <w:rPr>
          <w:rFonts w:ascii="Times New Roman" w:hAnsi="Times New Roman"/>
        </w:rPr>
        <w:t>, respectively.</w:t>
      </w:r>
      <w:r w:rsidRPr="008A759A">
        <w:rPr>
          <w:rFonts w:ascii="Times New Roman" w:hAnsi="Times New Roman"/>
        </w:rPr>
        <w:t xml:space="preserve"> All treatment groups experienced a lower shift at 1 kHz and higher shifts at 4-8 kHz, and the threshold shifts gradually decreased with time from Day 1 to 2</w:t>
      </w:r>
      <w:r>
        <w:rPr>
          <w:rFonts w:ascii="Times New Roman" w:hAnsi="Times New Roman"/>
        </w:rPr>
        <w:t>8</w:t>
      </w:r>
      <w:r w:rsidRPr="008A759A">
        <w:rPr>
          <w:rFonts w:ascii="Times New Roman" w:hAnsi="Times New Roman"/>
        </w:rPr>
        <w:t xml:space="preserve"> with the amount of recovery between adjacent time points decreasing with time. On Days 14 and 28, the mean threshold shift in the blast control group averaged 5 dB over all frequencies, as seen in </w:t>
      </w:r>
      <w:r w:rsidRPr="003477EB">
        <w:rPr>
          <w:rFonts w:ascii="Times New Roman" w:hAnsi="Times New Roman"/>
          <w:b/>
          <w:bCs/>
        </w:rPr>
        <w:t xml:space="preserve">Figures </w:t>
      </w:r>
      <w:r w:rsidR="00242935">
        <w:rPr>
          <w:rFonts w:ascii="Times New Roman" w:hAnsi="Times New Roman"/>
          <w:b/>
          <w:bCs/>
        </w:rPr>
        <w:t>11</w:t>
      </w:r>
      <w:r w:rsidRPr="003477EB">
        <w:rPr>
          <w:rFonts w:ascii="Times New Roman" w:hAnsi="Times New Roman"/>
          <w:b/>
          <w:bCs/>
        </w:rPr>
        <w:t>D</w:t>
      </w:r>
      <w:r w:rsidRPr="008A759A">
        <w:rPr>
          <w:rFonts w:ascii="Times New Roman" w:hAnsi="Times New Roman"/>
        </w:rPr>
        <w:t xml:space="preserve"> and </w:t>
      </w:r>
      <w:r w:rsidR="00242935">
        <w:rPr>
          <w:rFonts w:ascii="Times New Roman" w:hAnsi="Times New Roman"/>
          <w:b/>
          <w:bCs/>
        </w:rPr>
        <w:t>11</w:t>
      </w:r>
      <w:r w:rsidRPr="003477EB">
        <w:rPr>
          <w:rFonts w:ascii="Times New Roman" w:hAnsi="Times New Roman"/>
          <w:b/>
          <w:bCs/>
        </w:rPr>
        <w:t>E</w:t>
      </w:r>
      <w:r w:rsidRPr="008A759A">
        <w:rPr>
          <w:rFonts w:ascii="Times New Roman" w:hAnsi="Times New Roman"/>
        </w:rPr>
        <w:t>. The mean threshold shifts in the pre-blast treatment and post-blast treatment groups were approximately 0 dB to 5 dB, which was lower than that of the control</w:t>
      </w:r>
      <w:r w:rsidR="00701041">
        <w:rPr>
          <w:rFonts w:ascii="Times New Roman" w:hAnsi="Times New Roman"/>
        </w:rPr>
        <w:t xml:space="preserve"> group</w:t>
      </w:r>
      <w:r w:rsidR="00FE13AB">
        <w:rPr>
          <w:rFonts w:ascii="Times New Roman" w:hAnsi="Times New Roman"/>
        </w:rPr>
        <w:t>, but not significant according to the statistical analysis</w:t>
      </w:r>
      <w:r w:rsidRPr="008A759A">
        <w:rPr>
          <w:rFonts w:ascii="Times New Roman" w:hAnsi="Times New Roman"/>
        </w:rPr>
        <w:t xml:space="preserve">. The ABR threshold shift indicated the blast-induced acute damage on Day 1 was approximately the same in the blast-control and post-blast treated groups, and lower in the pre-blast treated group. </w:t>
      </w:r>
      <w:r w:rsidRPr="00263947">
        <w:rPr>
          <w:rFonts w:ascii="Times New Roman" w:hAnsi="Times New Roman"/>
          <w:b/>
          <w:bCs/>
        </w:rPr>
        <w:t xml:space="preserve">Figures </w:t>
      </w:r>
      <w:r w:rsidR="00242935">
        <w:rPr>
          <w:rFonts w:ascii="Times New Roman" w:hAnsi="Times New Roman"/>
          <w:b/>
          <w:bCs/>
        </w:rPr>
        <w:t>11</w:t>
      </w:r>
      <w:r w:rsidRPr="00263947">
        <w:rPr>
          <w:rFonts w:ascii="Times New Roman" w:hAnsi="Times New Roman"/>
          <w:b/>
          <w:bCs/>
        </w:rPr>
        <w:t>A</w:t>
      </w:r>
      <w:r w:rsidRPr="008A759A">
        <w:rPr>
          <w:rFonts w:ascii="Times New Roman" w:hAnsi="Times New Roman"/>
        </w:rPr>
        <w:t xml:space="preserve"> </w:t>
      </w:r>
      <w:r>
        <w:rPr>
          <w:rFonts w:ascii="Times New Roman" w:hAnsi="Times New Roman"/>
        </w:rPr>
        <w:t>through</w:t>
      </w:r>
      <w:r w:rsidRPr="008A759A">
        <w:rPr>
          <w:rFonts w:ascii="Times New Roman" w:hAnsi="Times New Roman"/>
        </w:rPr>
        <w:t xml:space="preserve"> </w:t>
      </w:r>
      <w:r w:rsidR="00242935">
        <w:rPr>
          <w:rFonts w:ascii="Times New Roman" w:hAnsi="Times New Roman"/>
          <w:b/>
          <w:bCs/>
        </w:rPr>
        <w:t>11</w:t>
      </w:r>
      <w:r w:rsidRPr="00263947">
        <w:rPr>
          <w:rFonts w:ascii="Times New Roman" w:hAnsi="Times New Roman"/>
          <w:b/>
          <w:bCs/>
        </w:rPr>
        <w:t>C</w:t>
      </w:r>
      <w:r w:rsidRPr="008A759A">
        <w:rPr>
          <w:rFonts w:ascii="Times New Roman" w:hAnsi="Times New Roman"/>
        </w:rPr>
        <w:t xml:space="preserve"> show that the drug was able to mitigate acute hearing damage during Days 1, 4, and 7. </w:t>
      </w:r>
      <w:r w:rsidR="00E34E8E">
        <w:rPr>
          <w:rFonts w:ascii="Times New Roman" w:hAnsi="Times New Roman"/>
        </w:rPr>
        <w:t>It appears the</w:t>
      </w:r>
      <w:r w:rsidRPr="008A759A">
        <w:rPr>
          <w:rFonts w:ascii="Times New Roman" w:hAnsi="Times New Roman"/>
        </w:rPr>
        <w:t xml:space="preserve"> drug continues to have an effect through Days 14 and 28, as seen in </w:t>
      </w:r>
      <w:r w:rsidRPr="00263947">
        <w:rPr>
          <w:rFonts w:ascii="Times New Roman" w:hAnsi="Times New Roman"/>
          <w:b/>
          <w:bCs/>
        </w:rPr>
        <w:t xml:space="preserve">Figures </w:t>
      </w:r>
      <w:r w:rsidR="00242935">
        <w:rPr>
          <w:rFonts w:ascii="Times New Roman" w:hAnsi="Times New Roman"/>
          <w:b/>
          <w:bCs/>
        </w:rPr>
        <w:lastRenderedPageBreak/>
        <w:t>11</w:t>
      </w:r>
      <w:r w:rsidRPr="00263947">
        <w:rPr>
          <w:rFonts w:ascii="Times New Roman" w:hAnsi="Times New Roman"/>
          <w:b/>
          <w:bCs/>
        </w:rPr>
        <w:t>D</w:t>
      </w:r>
      <w:r w:rsidRPr="008A759A">
        <w:rPr>
          <w:rFonts w:ascii="Times New Roman" w:hAnsi="Times New Roman"/>
        </w:rPr>
        <w:t xml:space="preserve"> and </w:t>
      </w:r>
      <w:r w:rsidR="00242935">
        <w:rPr>
          <w:rFonts w:ascii="Times New Roman" w:hAnsi="Times New Roman"/>
          <w:b/>
          <w:bCs/>
        </w:rPr>
        <w:t>11</w:t>
      </w:r>
      <w:r w:rsidRPr="00263947">
        <w:rPr>
          <w:rFonts w:ascii="Times New Roman" w:hAnsi="Times New Roman"/>
          <w:b/>
          <w:bCs/>
        </w:rPr>
        <w:t>E</w:t>
      </w:r>
      <w:r w:rsidRPr="008A759A">
        <w:rPr>
          <w:rFonts w:ascii="Times New Roman" w:hAnsi="Times New Roman"/>
        </w:rPr>
        <w:t>, in which the blast control group has a higher mean ABR threshold shift than both the treatment groups.</w:t>
      </w:r>
    </w:p>
    <w:p w14:paraId="0DC2FCBD" w14:textId="0144BEA6" w:rsidR="00CD6FBF" w:rsidRDefault="00CD6FBF" w:rsidP="009306F3">
      <w:pPr>
        <w:spacing w:line="240" w:lineRule="auto"/>
        <w:rPr>
          <w:rFonts w:ascii="Times New Roman" w:hAnsi="Times New Roman"/>
        </w:rPr>
      </w:pPr>
    </w:p>
    <w:p w14:paraId="724152EA" w14:textId="1B86B8DF" w:rsidR="0059215D" w:rsidRDefault="0059215D" w:rsidP="005105B5">
      <w:pPr>
        <w:spacing w:line="240" w:lineRule="auto"/>
        <w:jc w:val="center"/>
        <w:rPr>
          <w:rFonts w:ascii="Times New Roman" w:hAnsi="Times New Roman"/>
        </w:rPr>
      </w:pPr>
      <w:r>
        <w:rPr>
          <w:rFonts w:ascii="Times New Roman" w:hAnsi="Times New Roman"/>
          <w:noProof/>
        </w:rPr>
        <w:drawing>
          <wp:inline distT="0" distB="0" distL="0" distR="0" wp14:anchorId="2696DB0E" wp14:editId="155D539F">
            <wp:extent cx="1828800" cy="1298309"/>
            <wp:effectExtent l="0" t="0" r="0" b="0"/>
            <wp:docPr id="51" name="Picture 51"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Picture 51" descr="Chart, line chart&#10;&#10;Description automatically generated"/>
                    <pic:cNvPicPr/>
                  </pic:nvPicPr>
                  <pic:blipFill>
                    <a:blip r:embed="rId21" cstate="print">
                      <a:extLst>
                        <a:ext uri="{28A0092B-C50C-407E-A947-70E740481C1C}">
                          <a14:useLocalDpi xmlns:a14="http://schemas.microsoft.com/office/drawing/2010/main" val="0"/>
                        </a:ext>
                      </a:extLst>
                    </a:blip>
                    <a:stretch>
                      <a:fillRect/>
                    </a:stretch>
                  </pic:blipFill>
                  <pic:spPr>
                    <a:xfrm>
                      <a:off x="0" y="0"/>
                      <a:ext cx="1828800" cy="1298309"/>
                    </a:xfrm>
                    <a:prstGeom prst="rect">
                      <a:avLst/>
                    </a:prstGeom>
                  </pic:spPr>
                </pic:pic>
              </a:graphicData>
            </a:graphic>
          </wp:inline>
        </w:drawing>
      </w:r>
      <w:r w:rsidR="005105B5">
        <w:rPr>
          <w:rFonts w:ascii="Times New Roman" w:hAnsi="Times New Roman"/>
          <w:noProof/>
        </w:rPr>
        <w:drawing>
          <wp:inline distT="0" distB="0" distL="0" distR="0" wp14:anchorId="4429E43E" wp14:editId="7DC40263">
            <wp:extent cx="1828800" cy="1298309"/>
            <wp:effectExtent l="0" t="0" r="0" b="0"/>
            <wp:docPr id="52" name="Picture 52"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Picture 52" descr="Chart, line chart&#10;&#10;Description automatically generated"/>
                    <pic:cNvPicPr/>
                  </pic:nvPicPr>
                  <pic:blipFill>
                    <a:blip r:embed="rId22" cstate="print">
                      <a:extLst>
                        <a:ext uri="{28A0092B-C50C-407E-A947-70E740481C1C}">
                          <a14:useLocalDpi xmlns:a14="http://schemas.microsoft.com/office/drawing/2010/main" val="0"/>
                        </a:ext>
                      </a:extLst>
                    </a:blip>
                    <a:stretch>
                      <a:fillRect/>
                    </a:stretch>
                  </pic:blipFill>
                  <pic:spPr>
                    <a:xfrm>
                      <a:off x="0" y="0"/>
                      <a:ext cx="1828800" cy="1298309"/>
                    </a:xfrm>
                    <a:prstGeom prst="rect">
                      <a:avLst/>
                    </a:prstGeom>
                  </pic:spPr>
                </pic:pic>
              </a:graphicData>
            </a:graphic>
          </wp:inline>
        </w:drawing>
      </w:r>
      <w:r w:rsidR="005105B5">
        <w:rPr>
          <w:rFonts w:ascii="Times New Roman" w:hAnsi="Times New Roman"/>
          <w:noProof/>
        </w:rPr>
        <w:drawing>
          <wp:inline distT="0" distB="0" distL="0" distR="0" wp14:anchorId="1A6EF54B" wp14:editId="2DC4ED27">
            <wp:extent cx="1828800" cy="1298309"/>
            <wp:effectExtent l="0" t="0" r="0" b="0"/>
            <wp:docPr id="53" name="Picture 53"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Picture 53" descr="Chart, line chart&#10;&#10;Description automatically generated"/>
                    <pic:cNvPicPr/>
                  </pic:nvPicPr>
                  <pic:blipFill>
                    <a:blip r:embed="rId23" cstate="print">
                      <a:extLst>
                        <a:ext uri="{28A0092B-C50C-407E-A947-70E740481C1C}">
                          <a14:useLocalDpi xmlns:a14="http://schemas.microsoft.com/office/drawing/2010/main" val="0"/>
                        </a:ext>
                      </a:extLst>
                    </a:blip>
                    <a:stretch>
                      <a:fillRect/>
                    </a:stretch>
                  </pic:blipFill>
                  <pic:spPr>
                    <a:xfrm>
                      <a:off x="0" y="0"/>
                      <a:ext cx="1828800" cy="1298309"/>
                    </a:xfrm>
                    <a:prstGeom prst="rect">
                      <a:avLst/>
                    </a:prstGeom>
                  </pic:spPr>
                </pic:pic>
              </a:graphicData>
            </a:graphic>
          </wp:inline>
        </w:drawing>
      </w:r>
    </w:p>
    <w:p w14:paraId="4EFA634B" w14:textId="39938236" w:rsidR="0059215D" w:rsidRDefault="0059215D" w:rsidP="005105B5">
      <w:pPr>
        <w:spacing w:line="240" w:lineRule="auto"/>
        <w:jc w:val="center"/>
        <w:rPr>
          <w:rFonts w:ascii="Times New Roman" w:hAnsi="Times New Roman"/>
        </w:rPr>
      </w:pPr>
    </w:p>
    <w:p w14:paraId="15B2A296" w14:textId="5826E44D" w:rsidR="00607400" w:rsidRDefault="00607400" w:rsidP="005105B5">
      <w:pPr>
        <w:spacing w:line="240" w:lineRule="auto"/>
        <w:jc w:val="center"/>
        <w:rPr>
          <w:rFonts w:ascii="Times New Roman" w:hAnsi="Times New Roman"/>
        </w:rPr>
      </w:pPr>
      <w:r>
        <w:rPr>
          <w:rFonts w:ascii="Times New Roman" w:hAnsi="Times New Roman"/>
          <w:noProof/>
        </w:rPr>
        <w:drawing>
          <wp:inline distT="0" distB="0" distL="0" distR="0" wp14:anchorId="2F7B5997" wp14:editId="5B2BB0CC">
            <wp:extent cx="1828800" cy="1436914"/>
            <wp:effectExtent l="0" t="0" r="0" b="0"/>
            <wp:docPr id="59" name="Picture 59" descr="Chart, box and whisker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 name="Picture 59" descr="Chart, box and whisker chart&#10;&#10;Description automatically generated"/>
                    <pic:cNvPicPr/>
                  </pic:nvPicPr>
                  <pic:blipFill>
                    <a:blip r:embed="rId24" cstate="print">
                      <a:extLst>
                        <a:ext uri="{28A0092B-C50C-407E-A947-70E740481C1C}">
                          <a14:useLocalDpi xmlns:a14="http://schemas.microsoft.com/office/drawing/2010/main" val="0"/>
                        </a:ext>
                      </a:extLst>
                    </a:blip>
                    <a:stretch>
                      <a:fillRect/>
                    </a:stretch>
                  </pic:blipFill>
                  <pic:spPr>
                    <a:xfrm>
                      <a:off x="0" y="0"/>
                      <a:ext cx="1828800" cy="1436914"/>
                    </a:xfrm>
                    <a:prstGeom prst="rect">
                      <a:avLst/>
                    </a:prstGeom>
                  </pic:spPr>
                </pic:pic>
              </a:graphicData>
            </a:graphic>
          </wp:inline>
        </w:drawing>
      </w:r>
      <w:r w:rsidR="005105B5">
        <w:rPr>
          <w:rFonts w:ascii="Times New Roman" w:hAnsi="Times New Roman"/>
          <w:noProof/>
        </w:rPr>
        <w:drawing>
          <wp:inline distT="0" distB="0" distL="0" distR="0" wp14:anchorId="67113856" wp14:editId="6293A7FB">
            <wp:extent cx="1828800" cy="1337733"/>
            <wp:effectExtent l="0" t="0" r="0" b="0"/>
            <wp:docPr id="1" name="Picture 1" descr="Chart, box and whisker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hart, box and whisker chart&#10;&#10;Description automatically generated"/>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828800" cy="1337733"/>
                    </a:xfrm>
                    <a:prstGeom prst="rect">
                      <a:avLst/>
                    </a:prstGeom>
                  </pic:spPr>
                </pic:pic>
              </a:graphicData>
            </a:graphic>
          </wp:inline>
        </w:drawing>
      </w:r>
    </w:p>
    <w:p w14:paraId="55416E19" w14:textId="0BD39AED" w:rsidR="004527E0" w:rsidRDefault="004527E0" w:rsidP="004527E0">
      <w:pPr>
        <w:keepNext/>
        <w:spacing w:line="240" w:lineRule="auto"/>
        <w:jc w:val="center"/>
      </w:pPr>
    </w:p>
    <w:p w14:paraId="198AFA8F" w14:textId="3371228C" w:rsidR="00607400" w:rsidRPr="004527E0" w:rsidRDefault="004527E0" w:rsidP="004527E0">
      <w:pPr>
        <w:pStyle w:val="Caption"/>
        <w:jc w:val="center"/>
        <w:rPr>
          <w:rFonts w:ascii="Times New Roman" w:hAnsi="Times New Roman"/>
          <w:b w:val="0"/>
          <w:bCs w:val="0"/>
        </w:rPr>
      </w:pPr>
      <w:bookmarkStart w:id="78" w:name="_Toc100672892"/>
      <w:r>
        <w:t xml:space="preserve">Figure </w:t>
      </w:r>
      <w:r w:rsidR="00BB60DF">
        <w:fldChar w:fldCharType="begin"/>
      </w:r>
      <w:r w:rsidR="00BB60DF">
        <w:instrText xml:space="preserve"> SEQ Figure \* ARABIC </w:instrText>
      </w:r>
      <w:r w:rsidR="00BB60DF">
        <w:fldChar w:fldCharType="separate"/>
      </w:r>
      <w:r w:rsidR="006C04CF">
        <w:rPr>
          <w:noProof/>
        </w:rPr>
        <w:t>10</w:t>
      </w:r>
      <w:r w:rsidR="00BB60DF">
        <w:rPr>
          <w:noProof/>
        </w:rPr>
        <w:fldChar w:fldCharType="end"/>
      </w:r>
      <w:r>
        <w:t xml:space="preserve">. </w:t>
      </w:r>
      <w:r w:rsidR="009306F3" w:rsidRPr="004527E0">
        <w:rPr>
          <w:rFonts w:ascii="Times New Roman" w:hAnsi="Times New Roman"/>
          <w:b w:val="0"/>
          <w:bCs w:val="0"/>
        </w:rPr>
        <w:t xml:space="preserve">ABR threshold shifts (mean ± SEM) measured on Days 1, 4, 7, 14, and 28 from: (A) pre-blast treatment group (D14 n=22, D28 n=7); (B) post-blast treatment group (D14 n=21, D28 n=6); (C) blast control group (D14 n=14, D28 n=6). ABR threshold shifts from </w:t>
      </w:r>
      <w:r w:rsidR="00E97C49">
        <w:rPr>
          <w:rFonts w:ascii="Times New Roman" w:hAnsi="Times New Roman"/>
          <w:b w:val="0"/>
          <w:bCs w:val="0"/>
        </w:rPr>
        <w:t>3</w:t>
      </w:r>
      <w:r w:rsidR="009306F3" w:rsidRPr="004527E0">
        <w:rPr>
          <w:rFonts w:ascii="Times New Roman" w:hAnsi="Times New Roman"/>
          <w:b w:val="0"/>
          <w:bCs w:val="0"/>
        </w:rPr>
        <w:t xml:space="preserve"> chinchilla groups are plotted against time at 4 (D) and 8 (E) kHz</w:t>
      </w:r>
      <w:r w:rsidR="009306F3" w:rsidRPr="00060D21">
        <w:rPr>
          <w:rFonts w:ascii="Times New Roman" w:hAnsi="Times New Roman"/>
          <w:b w:val="0"/>
          <w:bCs w:val="0"/>
        </w:rPr>
        <w:t xml:space="preserve">. The statistically significant effect of drug treatment detected by </w:t>
      </w:r>
      <w:r w:rsidR="00701041" w:rsidRPr="00060D21">
        <w:rPr>
          <w:rFonts w:ascii="Times New Roman" w:hAnsi="Times New Roman"/>
          <w:b w:val="0"/>
          <w:bCs w:val="0"/>
        </w:rPr>
        <w:t xml:space="preserve">an </w:t>
      </w:r>
      <w:r w:rsidR="009306F3" w:rsidRPr="00060D21">
        <w:rPr>
          <w:rFonts w:ascii="Times New Roman" w:hAnsi="Times New Roman"/>
          <w:b w:val="0"/>
          <w:bCs w:val="0"/>
        </w:rPr>
        <w:t xml:space="preserve">ANOVA test was labeled on the title and significant difference detected by </w:t>
      </w:r>
      <w:r w:rsidR="00701041" w:rsidRPr="00060D21">
        <w:rPr>
          <w:rFonts w:ascii="Times New Roman" w:hAnsi="Times New Roman"/>
          <w:b w:val="0"/>
          <w:bCs w:val="0"/>
        </w:rPr>
        <w:t xml:space="preserve">a </w:t>
      </w:r>
      <w:r w:rsidR="009306F3" w:rsidRPr="00060D21">
        <w:rPr>
          <w:rFonts w:ascii="Times New Roman" w:hAnsi="Times New Roman"/>
          <w:b w:val="0"/>
          <w:bCs w:val="0"/>
        </w:rPr>
        <w:t>Tukey’s post-hoc test was highlighted by brackets between the groups. (*** P &lt; 0.00</w:t>
      </w:r>
      <w:r w:rsidR="0061412A" w:rsidRPr="00060D21">
        <w:rPr>
          <w:rFonts w:ascii="Times New Roman" w:hAnsi="Times New Roman"/>
          <w:b w:val="0"/>
          <w:bCs w:val="0"/>
        </w:rPr>
        <w:t>;</w:t>
      </w:r>
      <w:r w:rsidR="00C2366F" w:rsidRPr="00060D21">
        <w:rPr>
          <w:rFonts w:ascii="Times New Roman" w:hAnsi="Times New Roman"/>
          <w:b w:val="0"/>
          <w:bCs w:val="0"/>
        </w:rPr>
        <w:t xml:space="preserve"> ** P &lt; 0.05</w:t>
      </w:r>
      <w:r w:rsidR="0061412A" w:rsidRPr="00060D21">
        <w:rPr>
          <w:rFonts w:ascii="Times New Roman" w:hAnsi="Times New Roman"/>
          <w:b w:val="0"/>
          <w:bCs w:val="0"/>
        </w:rPr>
        <w:t>;</w:t>
      </w:r>
      <w:r w:rsidR="00C2366F" w:rsidRPr="00060D21">
        <w:rPr>
          <w:rFonts w:ascii="Times New Roman" w:hAnsi="Times New Roman"/>
          <w:b w:val="0"/>
          <w:bCs w:val="0"/>
        </w:rPr>
        <w:t xml:space="preserve"> * P &lt; 0.10</w:t>
      </w:r>
      <w:r w:rsidR="009306F3" w:rsidRPr="00060D21">
        <w:rPr>
          <w:rFonts w:ascii="Times New Roman" w:hAnsi="Times New Roman"/>
          <w:b w:val="0"/>
          <w:bCs w:val="0"/>
        </w:rPr>
        <w:t>).</w:t>
      </w:r>
      <w:bookmarkEnd w:id="78"/>
    </w:p>
    <w:p w14:paraId="1A35C48A" w14:textId="77777777" w:rsidR="0026086A" w:rsidRDefault="0026086A" w:rsidP="009306F3">
      <w:pPr>
        <w:spacing w:line="240" w:lineRule="auto"/>
        <w:jc w:val="center"/>
        <w:rPr>
          <w:rFonts w:ascii="Times New Roman" w:hAnsi="Times New Roman"/>
        </w:rPr>
      </w:pPr>
    </w:p>
    <w:p w14:paraId="6E0542CA" w14:textId="77777777" w:rsidR="0026086A" w:rsidRDefault="0026086A" w:rsidP="009306F3">
      <w:pPr>
        <w:spacing w:line="240" w:lineRule="auto"/>
        <w:jc w:val="center"/>
        <w:rPr>
          <w:rFonts w:ascii="Times New Roman" w:hAnsi="Times New Roman"/>
        </w:rPr>
      </w:pPr>
    </w:p>
    <w:p w14:paraId="639321AD" w14:textId="77777777" w:rsidR="0026086A" w:rsidRDefault="0026086A" w:rsidP="009306F3">
      <w:pPr>
        <w:spacing w:line="240" w:lineRule="auto"/>
        <w:jc w:val="center"/>
        <w:rPr>
          <w:rFonts w:ascii="Times New Roman" w:hAnsi="Times New Roman"/>
        </w:rPr>
      </w:pPr>
    </w:p>
    <w:p w14:paraId="26E1E458" w14:textId="77777777" w:rsidR="0026086A" w:rsidRDefault="0026086A" w:rsidP="009306F3">
      <w:pPr>
        <w:spacing w:line="240" w:lineRule="auto"/>
        <w:jc w:val="center"/>
        <w:rPr>
          <w:rFonts w:ascii="Times New Roman" w:hAnsi="Times New Roman"/>
        </w:rPr>
      </w:pPr>
    </w:p>
    <w:p w14:paraId="3673E4BB" w14:textId="77777777" w:rsidR="0026086A" w:rsidRDefault="0026086A" w:rsidP="009306F3">
      <w:pPr>
        <w:spacing w:line="240" w:lineRule="auto"/>
        <w:jc w:val="center"/>
        <w:rPr>
          <w:rFonts w:ascii="Times New Roman" w:hAnsi="Times New Roman"/>
        </w:rPr>
      </w:pPr>
    </w:p>
    <w:p w14:paraId="7427FEDA" w14:textId="77777777" w:rsidR="0026086A" w:rsidRDefault="0026086A" w:rsidP="009306F3">
      <w:pPr>
        <w:spacing w:line="240" w:lineRule="auto"/>
        <w:jc w:val="center"/>
        <w:rPr>
          <w:rFonts w:ascii="Times New Roman" w:hAnsi="Times New Roman"/>
        </w:rPr>
      </w:pPr>
    </w:p>
    <w:p w14:paraId="7CD3D574" w14:textId="77777777" w:rsidR="0026086A" w:rsidRDefault="0026086A" w:rsidP="009306F3">
      <w:pPr>
        <w:spacing w:line="240" w:lineRule="auto"/>
        <w:jc w:val="center"/>
        <w:rPr>
          <w:rFonts w:ascii="Times New Roman" w:hAnsi="Times New Roman"/>
        </w:rPr>
      </w:pPr>
    </w:p>
    <w:p w14:paraId="4723913C" w14:textId="77777777" w:rsidR="0026086A" w:rsidRDefault="0026086A" w:rsidP="009306F3">
      <w:pPr>
        <w:spacing w:line="240" w:lineRule="auto"/>
        <w:jc w:val="center"/>
        <w:rPr>
          <w:rFonts w:ascii="Times New Roman" w:hAnsi="Times New Roman"/>
        </w:rPr>
      </w:pPr>
    </w:p>
    <w:p w14:paraId="5B287EA7" w14:textId="0F5A92AA" w:rsidR="0059215D" w:rsidRDefault="0059215D" w:rsidP="00245813">
      <w:pPr>
        <w:spacing w:line="240" w:lineRule="auto"/>
        <w:jc w:val="center"/>
        <w:rPr>
          <w:rFonts w:ascii="Times New Roman" w:hAnsi="Times New Roman"/>
        </w:rPr>
      </w:pPr>
      <w:r>
        <w:rPr>
          <w:rFonts w:ascii="Times New Roman" w:hAnsi="Times New Roman"/>
          <w:noProof/>
        </w:rPr>
        <w:lastRenderedPageBreak/>
        <w:drawing>
          <wp:inline distT="0" distB="0" distL="0" distR="0" wp14:anchorId="6175D914" wp14:editId="5516EF1F">
            <wp:extent cx="1828800" cy="1405338"/>
            <wp:effectExtent l="0" t="0" r="0" b="4445"/>
            <wp:docPr id="54" name="Picture 54"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Picture 54" descr="Chart, line chart&#10;&#10;Description automatically generat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1828800" cy="1405338"/>
                    </a:xfrm>
                    <a:prstGeom prst="rect">
                      <a:avLst/>
                    </a:prstGeom>
                  </pic:spPr>
                </pic:pic>
              </a:graphicData>
            </a:graphic>
          </wp:inline>
        </w:drawing>
      </w:r>
      <w:r w:rsidR="0026086A">
        <w:rPr>
          <w:rFonts w:ascii="Times New Roman" w:hAnsi="Times New Roman"/>
          <w:noProof/>
        </w:rPr>
        <w:drawing>
          <wp:inline distT="0" distB="0" distL="0" distR="0" wp14:anchorId="73AFA2E1" wp14:editId="34088C2C">
            <wp:extent cx="1828800" cy="1405338"/>
            <wp:effectExtent l="0" t="0" r="0" b="4445"/>
            <wp:docPr id="55" name="Picture 55"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 name="Picture 55" descr="Chart, line chart&#10;&#10;Description automatically generated"/>
                    <pic:cNvPicPr/>
                  </pic:nvPicPr>
                  <pic:blipFill>
                    <a:blip r:embed="rId27" cstate="print">
                      <a:extLst>
                        <a:ext uri="{28A0092B-C50C-407E-A947-70E740481C1C}">
                          <a14:useLocalDpi xmlns:a14="http://schemas.microsoft.com/office/drawing/2010/main" val="0"/>
                        </a:ext>
                      </a:extLst>
                    </a:blip>
                    <a:stretch>
                      <a:fillRect/>
                    </a:stretch>
                  </pic:blipFill>
                  <pic:spPr>
                    <a:xfrm>
                      <a:off x="0" y="0"/>
                      <a:ext cx="1828800" cy="1405338"/>
                    </a:xfrm>
                    <a:prstGeom prst="rect">
                      <a:avLst/>
                    </a:prstGeom>
                  </pic:spPr>
                </pic:pic>
              </a:graphicData>
            </a:graphic>
          </wp:inline>
        </w:drawing>
      </w:r>
      <w:r w:rsidR="0026086A">
        <w:rPr>
          <w:rFonts w:ascii="Times New Roman" w:hAnsi="Times New Roman"/>
          <w:noProof/>
        </w:rPr>
        <w:drawing>
          <wp:inline distT="0" distB="0" distL="0" distR="0" wp14:anchorId="7067B898" wp14:editId="5621A231">
            <wp:extent cx="1828800" cy="1405338"/>
            <wp:effectExtent l="0" t="0" r="0" b="4445"/>
            <wp:docPr id="56" name="Picture 56"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Picture 56" descr="Chart, line chart&#10;&#10;Description automatically generated"/>
                    <pic:cNvPicPr/>
                  </pic:nvPicPr>
                  <pic:blipFill>
                    <a:blip r:embed="rId28" cstate="print">
                      <a:extLst>
                        <a:ext uri="{28A0092B-C50C-407E-A947-70E740481C1C}">
                          <a14:useLocalDpi xmlns:a14="http://schemas.microsoft.com/office/drawing/2010/main" val="0"/>
                        </a:ext>
                      </a:extLst>
                    </a:blip>
                    <a:stretch>
                      <a:fillRect/>
                    </a:stretch>
                  </pic:blipFill>
                  <pic:spPr>
                    <a:xfrm>
                      <a:off x="0" y="0"/>
                      <a:ext cx="1828800" cy="1405338"/>
                    </a:xfrm>
                    <a:prstGeom prst="rect">
                      <a:avLst/>
                    </a:prstGeom>
                  </pic:spPr>
                </pic:pic>
              </a:graphicData>
            </a:graphic>
          </wp:inline>
        </w:drawing>
      </w:r>
    </w:p>
    <w:p w14:paraId="420DA405" w14:textId="643A805E" w:rsidR="0059215D" w:rsidRDefault="0059215D" w:rsidP="009306F3">
      <w:pPr>
        <w:spacing w:line="240" w:lineRule="auto"/>
        <w:jc w:val="center"/>
        <w:rPr>
          <w:rFonts w:ascii="Times New Roman" w:hAnsi="Times New Roman"/>
        </w:rPr>
      </w:pPr>
    </w:p>
    <w:p w14:paraId="5107FE5B" w14:textId="346F888F" w:rsidR="0059215D" w:rsidRDefault="0059215D" w:rsidP="009306F3">
      <w:pPr>
        <w:spacing w:line="240" w:lineRule="auto"/>
        <w:jc w:val="center"/>
        <w:rPr>
          <w:rFonts w:ascii="Times New Roman" w:hAnsi="Times New Roman"/>
        </w:rPr>
      </w:pPr>
      <w:r>
        <w:rPr>
          <w:rFonts w:ascii="Times New Roman" w:hAnsi="Times New Roman"/>
          <w:noProof/>
        </w:rPr>
        <w:drawing>
          <wp:inline distT="0" distB="0" distL="0" distR="0" wp14:anchorId="7FB8075D" wp14:editId="169ED4B9">
            <wp:extent cx="1828800" cy="1405338"/>
            <wp:effectExtent l="0" t="0" r="0" b="4445"/>
            <wp:docPr id="57" name="Picture 57"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Picture 57" descr="Chart&#10;&#10;Description automatically generated"/>
                    <pic:cNvPicPr/>
                  </pic:nvPicPr>
                  <pic:blipFill>
                    <a:blip r:embed="rId29" cstate="print">
                      <a:extLst>
                        <a:ext uri="{28A0092B-C50C-407E-A947-70E740481C1C}">
                          <a14:useLocalDpi xmlns:a14="http://schemas.microsoft.com/office/drawing/2010/main" val="0"/>
                        </a:ext>
                      </a:extLst>
                    </a:blip>
                    <a:stretch>
                      <a:fillRect/>
                    </a:stretch>
                  </pic:blipFill>
                  <pic:spPr>
                    <a:xfrm>
                      <a:off x="0" y="0"/>
                      <a:ext cx="1828800" cy="1405338"/>
                    </a:xfrm>
                    <a:prstGeom prst="rect">
                      <a:avLst/>
                    </a:prstGeom>
                  </pic:spPr>
                </pic:pic>
              </a:graphicData>
            </a:graphic>
          </wp:inline>
        </w:drawing>
      </w:r>
      <w:r w:rsidR="0026086A">
        <w:rPr>
          <w:rFonts w:ascii="Times New Roman" w:hAnsi="Times New Roman"/>
          <w:noProof/>
        </w:rPr>
        <w:drawing>
          <wp:inline distT="0" distB="0" distL="0" distR="0" wp14:anchorId="35D6B509" wp14:editId="08EBE101">
            <wp:extent cx="1828800" cy="1405338"/>
            <wp:effectExtent l="0" t="0" r="0" b="4445"/>
            <wp:docPr id="58" name="Picture 58"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 name="Picture 58" descr="Chart&#10;&#10;Description automatically generat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1828800" cy="1405338"/>
                    </a:xfrm>
                    <a:prstGeom prst="rect">
                      <a:avLst/>
                    </a:prstGeom>
                  </pic:spPr>
                </pic:pic>
              </a:graphicData>
            </a:graphic>
          </wp:inline>
        </w:drawing>
      </w:r>
    </w:p>
    <w:p w14:paraId="6575B44F" w14:textId="1419D60C" w:rsidR="00C270F2" w:rsidRDefault="00C270F2" w:rsidP="00C270F2">
      <w:pPr>
        <w:keepNext/>
        <w:spacing w:line="240" w:lineRule="auto"/>
        <w:jc w:val="center"/>
      </w:pPr>
    </w:p>
    <w:p w14:paraId="0CE62020" w14:textId="4E4F1A66" w:rsidR="009306F3" w:rsidRPr="00546EAB" w:rsidRDefault="00C270F2" w:rsidP="00C270F2">
      <w:pPr>
        <w:pStyle w:val="Caption"/>
        <w:jc w:val="center"/>
        <w:rPr>
          <w:rFonts w:ascii="Times New Roman" w:hAnsi="Times New Roman"/>
        </w:rPr>
      </w:pPr>
      <w:bookmarkStart w:id="79" w:name="_Toc100672893"/>
      <w:r>
        <w:t xml:space="preserve">Figure </w:t>
      </w:r>
      <w:r w:rsidR="00BB60DF">
        <w:fldChar w:fldCharType="begin"/>
      </w:r>
      <w:r w:rsidR="00BB60DF">
        <w:instrText xml:space="preserve"> SEQ Figure \* ARABIC </w:instrText>
      </w:r>
      <w:r w:rsidR="00BB60DF">
        <w:fldChar w:fldCharType="separate"/>
      </w:r>
      <w:r w:rsidR="006C04CF">
        <w:rPr>
          <w:noProof/>
        </w:rPr>
        <w:t>11</w:t>
      </w:r>
      <w:r w:rsidR="00BB60DF">
        <w:rPr>
          <w:noProof/>
        </w:rPr>
        <w:fldChar w:fldCharType="end"/>
      </w:r>
      <w:r>
        <w:t xml:space="preserve">. </w:t>
      </w:r>
      <w:r w:rsidR="009306F3" w:rsidRPr="00C270F2">
        <w:rPr>
          <w:rFonts w:ascii="Times New Roman" w:hAnsi="Times New Roman"/>
          <w:b w:val="0"/>
          <w:bCs w:val="0"/>
        </w:rPr>
        <w:t>ABR threshold shifts (mean ± SEM) measured from pre-blast treatment group (D14 n=22, D28 n=7)</w:t>
      </w:r>
      <w:r w:rsidR="00D5527B">
        <w:rPr>
          <w:rFonts w:ascii="Times New Roman" w:hAnsi="Times New Roman"/>
          <w:b w:val="0"/>
          <w:bCs w:val="0"/>
        </w:rPr>
        <w:t>,</w:t>
      </w:r>
      <w:r w:rsidR="009306F3" w:rsidRPr="00C270F2">
        <w:rPr>
          <w:rFonts w:ascii="Times New Roman" w:hAnsi="Times New Roman"/>
          <w:b w:val="0"/>
          <w:bCs w:val="0"/>
        </w:rPr>
        <w:t xml:space="preserve"> post-blast treatment group (D14 n=21, D28 n=6), and blast control group (D14 n=14, D28 n=6) on (A) Day 1; (B) Day 4; (C) Day 7; (D) Day 14; (E) Day 28.</w:t>
      </w:r>
      <w:bookmarkEnd w:id="79"/>
    </w:p>
    <w:p w14:paraId="5C2C6317" w14:textId="77777777" w:rsidR="00A17E98" w:rsidRDefault="00A17E98" w:rsidP="00E03AD3">
      <w:pPr>
        <w:pStyle w:val="Heading2"/>
      </w:pPr>
      <w:bookmarkStart w:id="80" w:name="_Toc37617783"/>
      <w:bookmarkStart w:id="81" w:name="_Toc37617840"/>
      <w:bookmarkStart w:id="82" w:name="_Toc39323156"/>
    </w:p>
    <w:p w14:paraId="306EBF16" w14:textId="78C2971E" w:rsidR="000651A5" w:rsidRPr="00D5208E" w:rsidRDefault="003473E0" w:rsidP="00E03AD3">
      <w:pPr>
        <w:pStyle w:val="Heading2"/>
      </w:pPr>
      <w:bookmarkStart w:id="83" w:name="_Toc100593913"/>
      <w:r w:rsidRPr="00D5208E">
        <w:t>3.3</w:t>
      </w:r>
      <w:r w:rsidR="000651A5" w:rsidRPr="00D5208E">
        <w:t xml:space="preserve"> ABR Wave I Amplitudes</w:t>
      </w:r>
      <w:bookmarkEnd w:id="80"/>
      <w:bookmarkEnd w:id="81"/>
      <w:bookmarkEnd w:id="82"/>
      <w:bookmarkEnd w:id="83"/>
    </w:p>
    <w:p w14:paraId="1C4119A7" w14:textId="024447E5" w:rsidR="005651A0" w:rsidRDefault="005651A0" w:rsidP="00CE6508">
      <w:pPr>
        <w:ind w:firstLine="720"/>
        <w:jc w:val="both"/>
        <w:rPr>
          <w:rFonts w:ascii="Times New Roman" w:hAnsi="Times New Roman"/>
          <w:color w:val="000000" w:themeColor="text1"/>
        </w:rPr>
      </w:pPr>
      <w:r w:rsidRPr="00F10FDF">
        <w:rPr>
          <w:rFonts w:ascii="Times New Roman" w:hAnsi="Times New Roman"/>
          <w:color w:val="000000" w:themeColor="text1"/>
        </w:rPr>
        <w:t>The</w:t>
      </w:r>
      <w:r w:rsidR="00B20C2C">
        <w:rPr>
          <w:rFonts w:ascii="Times New Roman" w:hAnsi="Times New Roman"/>
          <w:color w:val="000000" w:themeColor="text1"/>
        </w:rPr>
        <w:t xml:space="preserve"> mean and SEM of the</w:t>
      </w:r>
      <w:r w:rsidRPr="00F10FDF">
        <w:rPr>
          <w:rFonts w:ascii="Times New Roman" w:hAnsi="Times New Roman"/>
          <w:color w:val="000000" w:themeColor="text1"/>
        </w:rPr>
        <w:t xml:space="preserve"> ABR wave I amplitudes (peak-to-peak) measured from animals of pre-blast treatment, post-blast treatment, and blast control groups at 8 kHz are shown in </w:t>
      </w:r>
      <w:r w:rsidRPr="003C7387">
        <w:rPr>
          <w:rFonts w:ascii="Times New Roman" w:hAnsi="Times New Roman"/>
          <w:b/>
          <w:color w:val="000000" w:themeColor="text1"/>
        </w:rPr>
        <w:t xml:space="preserve">Figures </w:t>
      </w:r>
      <w:r w:rsidR="00C43308">
        <w:rPr>
          <w:rFonts w:ascii="Times New Roman" w:hAnsi="Times New Roman"/>
          <w:b/>
          <w:color w:val="000000" w:themeColor="text1"/>
        </w:rPr>
        <w:t>12</w:t>
      </w:r>
      <w:r w:rsidRPr="003C7387">
        <w:rPr>
          <w:rFonts w:ascii="Times New Roman" w:hAnsi="Times New Roman"/>
          <w:b/>
          <w:color w:val="000000" w:themeColor="text1"/>
        </w:rPr>
        <w:t xml:space="preserve">A, </w:t>
      </w:r>
      <w:r w:rsidR="00C43308">
        <w:rPr>
          <w:rFonts w:ascii="Times New Roman" w:hAnsi="Times New Roman"/>
          <w:b/>
          <w:color w:val="000000" w:themeColor="text1"/>
        </w:rPr>
        <w:t>12</w:t>
      </w:r>
      <w:r w:rsidRPr="003C7387">
        <w:rPr>
          <w:rFonts w:ascii="Times New Roman" w:hAnsi="Times New Roman"/>
          <w:b/>
          <w:color w:val="000000" w:themeColor="text1"/>
        </w:rPr>
        <w:t>B</w:t>
      </w:r>
      <w:r>
        <w:rPr>
          <w:rFonts w:ascii="Times New Roman" w:hAnsi="Times New Roman"/>
          <w:bCs/>
          <w:color w:val="000000" w:themeColor="text1"/>
        </w:rPr>
        <w:t xml:space="preserve">, and </w:t>
      </w:r>
      <w:r w:rsidR="00C43308">
        <w:rPr>
          <w:rFonts w:ascii="Times New Roman" w:hAnsi="Times New Roman"/>
          <w:b/>
          <w:color w:val="000000" w:themeColor="text1"/>
        </w:rPr>
        <w:t>12</w:t>
      </w:r>
      <w:r w:rsidRPr="003C7387">
        <w:rPr>
          <w:rFonts w:ascii="Times New Roman" w:hAnsi="Times New Roman"/>
          <w:b/>
          <w:color w:val="000000" w:themeColor="text1"/>
        </w:rPr>
        <w:t>C</w:t>
      </w:r>
      <w:r>
        <w:rPr>
          <w:rFonts w:ascii="Times New Roman" w:hAnsi="Times New Roman"/>
          <w:bCs/>
          <w:color w:val="000000" w:themeColor="text1"/>
        </w:rPr>
        <w:t>, respectively</w:t>
      </w:r>
      <w:r w:rsidRPr="00F10FDF">
        <w:rPr>
          <w:rFonts w:ascii="Times New Roman" w:hAnsi="Times New Roman"/>
          <w:color w:val="000000" w:themeColor="text1"/>
        </w:rPr>
        <w:t>.</w:t>
      </w:r>
      <w:r>
        <w:rPr>
          <w:rFonts w:ascii="Times New Roman" w:hAnsi="Times New Roman"/>
          <w:color w:val="000000" w:themeColor="text1"/>
        </w:rPr>
        <w:t xml:space="preserve"> </w:t>
      </w:r>
      <w:r w:rsidRPr="00F10FDF">
        <w:rPr>
          <w:rFonts w:ascii="Times New Roman" w:hAnsi="Times New Roman"/>
          <w:color w:val="000000" w:themeColor="text1"/>
        </w:rPr>
        <w:t>The values</w:t>
      </w:r>
      <w:r>
        <w:rPr>
          <w:rFonts w:ascii="Times New Roman" w:hAnsi="Times New Roman"/>
          <w:color w:val="000000" w:themeColor="text1"/>
        </w:rPr>
        <w:t xml:space="preserve"> </w:t>
      </w:r>
      <w:r w:rsidR="00B20C2C">
        <w:rPr>
          <w:rFonts w:ascii="Times New Roman" w:hAnsi="Times New Roman"/>
          <w:color w:val="000000" w:themeColor="text1"/>
        </w:rPr>
        <w:t>of</w:t>
      </w:r>
      <w:r>
        <w:rPr>
          <w:rFonts w:ascii="Times New Roman" w:hAnsi="Times New Roman"/>
          <w:color w:val="000000" w:themeColor="text1"/>
        </w:rPr>
        <w:t xml:space="preserve"> pre-</w:t>
      </w:r>
      <w:r w:rsidR="00B20C2C">
        <w:rPr>
          <w:rFonts w:ascii="Times New Roman" w:hAnsi="Times New Roman"/>
          <w:color w:val="000000" w:themeColor="text1"/>
        </w:rPr>
        <w:t>blast exposure on Day 1,</w:t>
      </w:r>
      <w:r>
        <w:rPr>
          <w:rFonts w:ascii="Times New Roman" w:hAnsi="Times New Roman"/>
          <w:color w:val="000000" w:themeColor="text1"/>
        </w:rPr>
        <w:t xml:space="preserve"> post-blast</w:t>
      </w:r>
      <w:r w:rsidR="00B20C2C">
        <w:rPr>
          <w:rFonts w:ascii="Times New Roman" w:hAnsi="Times New Roman"/>
          <w:color w:val="000000" w:themeColor="text1"/>
        </w:rPr>
        <w:t xml:space="preserve"> exposure on Day 1,</w:t>
      </w:r>
      <w:r>
        <w:rPr>
          <w:rFonts w:ascii="Times New Roman" w:hAnsi="Times New Roman"/>
          <w:color w:val="000000" w:themeColor="text1"/>
        </w:rPr>
        <w:t xml:space="preserve"> Day 14, and Day 28</w:t>
      </w:r>
      <w:r w:rsidRPr="00F10FDF">
        <w:rPr>
          <w:rFonts w:ascii="Times New Roman" w:hAnsi="Times New Roman"/>
          <w:color w:val="000000" w:themeColor="text1"/>
        </w:rPr>
        <w:t xml:space="preserve"> were plotted against the level of acoustic stimulus from 80 </w:t>
      </w:r>
      <w:r w:rsidR="0078667B">
        <w:rPr>
          <w:rFonts w:ascii="Times New Roman" w:hAnsi="Times New Roman"/>
          <w:color w:val="000000" w:themeColor="text1"/>
        </w:rPr>
        <w:t xml:space="preserve">dB </w:t>
      </w:r>
      <w:r w:rsidRPr="00F10FDF">
        <w:rPr>
          <w:rFonts w:ascii="Times New Roman" w:hAnsi="Times New Roman"/>
          <w:color w:val="000000" w:themeColor="text1"/>
        </w:rPr>
        <w:t>to 100 dB.</w:t>
      </w:r>
      <w:r>
        <w:rPr>
          <w:rFonts w:ascii="Times New Roman" w:hAnsi="Times New Roman"/>
          <w:color w:val="000000" w:themeColor="text1"/>
        </w:rPr>
        <w:t xml:space="preserve"> </w:t>
      </w:r>
      <w:r w:rsidRPr="00F10FDF">
        <w:rPr>
          <w:rFonts w:ascii="Times New Roman" w:hAnsi="Times New Roman"/>
          <w:color w:val="000000" w:themeColor="text1"/>
        </w:rPr>
        <w:t xml:space="preserve">The results measured at different time points were represented by different colors as shown in the legend of </w:t>
      </w:r>
      <w:r w:rsidRPr="00E82832">
        <w:rPr>
          <w:rFonts w:ascii="Times New Roman" w:hAnsi="Times New Roman"/>
          <w:b/>
          <w:bCs/>
          <w:color w:val="000000" w:themeColor="text1"/>
        </w:rPr>
        <w:t xml:space="preserve">Figure </w:t>
      </w:r>
      <w:r w:rsidR="00C43308">
        <w:rPr>
          <w:rFonts w:ascii="Times New Roman" w:hAnsi="Times New Roman"/>
          <w:b/>
          <w:bCs/>
          <w:color w:val="000000" w:themeColor="text1"/>
        </w:rPr>
        <w:t>12</w:t>
      </w:r>
      <w:r w:rsidRPr="00E82832">
        <w:rPr>
          <w:rFonts w:ascii="Times New Roman" w:hAnsi="Times New Roman"/>
          <w:b/>
          <w:bCs/>
          <w:color w:val="000000" w:themeColor="text1"/>
        </w:rPr>
        <w:t>C</w:t>
      </w:r>
      <w:r w:rsidRPr="00F10FDF">
        <w:rPr>
          <w:rFonts w:ascii="Times New Roman" w:hAnsi="Times New Roman"/>
          <w:color w:val="000000" w:themeColor="text1"/>
        </w:rPr>
        <w:t>.</w:t>
      </w:r>
    </w:p>
    <w:p w14:paraId="0881D7B0" w14:textId="7B542341" w:rsidR="005651A0" w:rsidRPr="004359AF" w:rsidRDefault="00B46778" w:rsidP="005651A0">
      <w:pPr>
        <w:ind w:firstLine="720"/>
        <w:jc w:val="both"/>
        <w:rPr>
          <w:rFonts w:ascii="Times New Roman" w:hAnsi="Times New Roman"/>
          <w:color w:val="000000" w:themeColor="text1"/>
        </w:rPr>
      </w:pPr>
      <w:r>
        <w:rPr>
          <w:rFonts w:ascii="Times New Roman" w:hAnsi="Times New Roman"/>
        </w:rPr>
        <w:t>T</w:t>
      </w:r>
      <w:r w:rsidR="005651A0">
        <w:rPr>
          <w:rFonts w:ascii="Times New Roman" w:hAnsi="Times New Roman"/>
        </w:rPr>
        <w:t xml:space="preserve">he pre-blast </w:t>
      </w:r>
      <w:r>
        <w:rPr>
          <w:rFonts w:ascii="Times New Roman" w:hAnsi="Times New Roman"/>
        </w:rPr>
        <w:t xml:space="preserve">exposure </w:t>
      </w:r>
      <w:r w:rsidR="005651A0">
        <w:rPr>
          <w:rFonts w:ascii="Times New Roman" w:hAnsi="Times New Roman"/>
        </w:rPr>
        <w:t>ABR wave I amplitude</w:t>
      </w:r>
      <w:r>
        <w:rPr>
          <w:rFonts w:ascii="Times New Roman" w:hAnsi="Times New Roman"/>
        </w:rPr>
        <w:t>s</w:t>
      </w:r>
      <w:r w:rsidR="005651A0">
        <w:rPr>
          <w:rFonts w:ascii="Times New Roman" w:hAnsi="Times New Roman"/>
        </w:rPr>
        <w:t xml:space="preserve"> ranged from 1 to 2 </w:t>
      </w:r>
      <m:oMath>
        <m:r>
          <w:rPr>
            <w:rFonts w:ascii="Cambria Math" w:hAnsi="Cambria Math"/>
          </w:rPr>
          <m:t>μV</m:t>
        </m:r>
      </m:oMath>
      <w:r w:rsidR="005651A0">
        <w:rPr>
          <w:rFonts w:ascii="Times New Roman" w:eastAsiaTheme="minorEastAsia" w:hAnsi="Times New Roman"/>
        </w:rPr>
        <w:t xml:space="preserve"> in all treatment groups. After blast</w:t>
      </w:r>
      <w:r>
        <w:rPr>
          <w:rFonts w:ascii="Times New Roman" w:eastAsiaTheme="minorEastAsia" w:hAnsi="Times New Roman"/>
        </w:rPr>
        <w:t xml:space="preserve"> exposure</w:t>
      </w:r>
      <w:r w:rsidR="005651A0">
        <w:rPr>
          <w:rFonts w:ascii="Times New Roman" w:eastAsiaTheme="minorEastAsia" w:hAnsi="Times New Roman"/>
        </w:rPr>
        <w:t>, each group experienced a decrease in amplitude</w:t>
      </w:r>
      <w:r>
        <w:rPr>
          <w:rFonts w:ascii="Times New Roman" w:eastAsiaTheme="minorEastAsia" w:hAnsi="Times New Roman"/>
        </w:rPr>
        <w:t>; however, the pre-blast treatment group did not experience as substantial of a decrease as the other two groups</w:t>
      </w:r>
      <w:r w:rsidR="005651A0">
        <w:rPr>
          <w:rFonts w:ascii="Times New Roman" w:eastAsiaTheme="minorEastAsia" w:hAnsi="Times New Roman"/>
        </w:rPr>
        <w:t>. The pre-blast treatment group had post-blast</w:t>
      </w:r>
      <w:r w:rsidR="00E41952">
        <w:rPr>
          <w:rFonts w:ascii="Times New Roman" w:eastAsiaTheme="minorEastAsia" w:hAnsi="Times New Roman"/>
        </w:rPr>
        <w:t xml:space="preserve"> exposure</w:t>
      </w:r>
      <w:r w:rsidR="005651A0">
        <w:rPr>
          <w:rFonts w:ascii="Times New Roman" w:eastAsiaTheme="minorEastAsia" w:hAnsi="Times New Roman"/>
        </w:rPr>
        <w:t xml:space="preserve"> amplitudes of </w:t>
      </w:r>
      <w:r w:rsidR="005651A0">
        <w:rPr>
          <w:rFonts w:ascii="Times New Roman" w:eastAsiaTheme="minorEastAsia" w:hAnsi="Times New Roman"/>
        </w:rPr>
        <w:lastRenderedPageBreak/>
        <w:t xml:space="preserve">approximately 1 </w:t>
      </w:r>
      <m:oMath>
        <m:r>
          <w:rPr>
            <w:rFonts w:ascii="Cambria Math" w:hAnsi="Cambria Math"/>
          </w:rPr>
          <m:t>μV</m:t>
        </m:r>
      </m:oMath>
      <w:r w:rsidR="005651A0">
        <w:rPr>
          <w:rFonts w:ascii="Times New Roman" w:eastAsiaTheme="minorEastAsia" w:hAnsi="Times New Roman"/>
        </w:rPr>
        <w:t xml:space="preserve">, whereas the post-blast treatment group and control group had lower amplitudes. By Days 14 and 28, the ABR wave I amplitude in all </w:t>
      </w:r>
      <w:r w:rsidR="00E97C49">
        <w:rPr>
          <w:rFonts w:ascii="Times New Roman" w:eastAsiaTheme="minorEastAsia" w:hAnsi="Times New Roman"/>
        </w:rPr>
        <w:t>3</w:t>
      </w:r>
      <w:r w:rsidR="005651A0">
        <w:rPr>
          <w:rFonts w:ascii="Times New Roman" w:eastAsiaTheme="minorEastAsia" w:hAnsi="Times New Roman"/>
        </w:rPr>
        <w:t xml:space="preserve"> groups </w:t>
      </w:r>
      <w:r w:rsidR="00BD6DAD">
        <w:rPr>
          <w:rFonts w:ascii="Times New Roman" w:eastAsiaTheme="minorEastAsia" w:hAnsi="Times New Roman"/>
        </w:rPr>
        <w:t>appear</w:t>
      </w:r>
      <w:r w:rsidR="005651A0">
        <w:rPr>
          <w:rFonts w:ascii="Times New Roman" w:eastAsiaTheme="minorEastAsia" w:hAnsi="Times New Roman"/>
        </w:rPr>
        <w:t xml:space="preserve"> to have recovered to the pre-blast amplitude</w:t>
      </w:r>
      <w:r w:rsidR="00E82832">
        <w:rPr>
          <w:rFonts w:ascii="Times New Roman" w:eastAsiaTheme="minorEastAsia" w:hAnsi="Times New Roman"/>
        </w:rPr>
        <w:t>, indicating no long-term permanent damage.</w:t>
      </w:r>
    </w:p>
    <w:p w14:paraId="76ABBAA5" w14:textId="77777777" w:rsidR="00666A37" w:rsidRDefault="00A1568D" w:rsidP="00666A37">
      <w:pPr>
        <w:keepNext/>
        <w:jc w:val="center"/>
      </w:pPr>
      <w:r w:rsidRPr="00A415B2">
        <w:rPr>
          <w:rFonts w:ascii="Arial" w:hAnsi="Arial" w:cs="Arial"/>
          <w:noProof/>
        </w:rPr>
        <w:drawing>
          <wp:inline distT="0" distB="0" distL="0" distR="0" wp14:anchorId="3BAF9A87" wp14:editId="215CCD9D">
            <wp:extent cx="5485521" cy="2255578"/>
            <wp:effectExtent l="0" t="0" r="0" b="0"/>
            <wp:docPr id="4" name="Picture 4" descr="A screenshot of a computer screen&#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screenshot of a computer screen&#10;&#10;Description automatically generated with low confidence"/>
                    <pic:cNvPicPr>
                      <a:picLocks noChangeAspect="1" noChangeArrowheads="1"/>
                    </pic:cNvPicPr>
                  </pic:nvPicPr>
                  <pic:blipFill rotWithShape="1">
                    <a:blip r:embed="rId31">
                      <a:extLst>
                        <a:ext uri="{28A0092B-C50C-407E-A947-70E740481C1C}">
                          <a14:useLocalDpi xmlns:a14="http://schemas.microsoft.com/office/drawing/2010/main" val="0"/>
                        </a:ext>
                      </a:extLst>
                    </a:blip>
                    <a:srcRect t="9762" b="45261"/>
                    <a:stretch/>
                  </pic:blipFill>
                  <pic:spPr bwMode="auto">
                    <a:xfrm>
                      <a:off x="0" y="0"/>
                      <a:ext cx="5486400" cy="2255940"/>
                    </a:xfrm>
                    <a:prstGeom prst="rect">
                      <a:avLst/>
                    </a:prstGeom>
                    <a:noFill/>
                    <a:ln>
                      <a:noFill/>
                    </a:ln>
                    <a:extLst>
                      <a:ext uri="{53640926-AAD7-44D8-BBD7-CCE9431645EC}">
                        <a14:shadowObscured xmlns:a14="http://schemas.microsoft.com/office/drawing/2010/main"/>
                      </a:ext>
                    </a:extLst>
                  </pic:spPr>
                </pic:pic>
              </a:graphicData>
            </a:graphic>
          </wp:inline>
        </w:drawing>
      </w:r>
    </w:p>
    <w:p w14:paraId="1140B1B0" w14:textId="4376E430" w:rsidR="00A1568D" w:rsidRPr="00666A37" w:rsidRDefault="00666A37" w:rsidP="00666A37">
      <w:pPr>
        <w:pStyle w:val="Caption"/>
        <w:jc w:val="center"/>
        <w:rPr>
          <w:rFonts w:ascii="Times New Roman" w:hAnsi="Times New Roman"/>
        </w:rPr>
      </w:pPr>
      <w:bookmarkStart w:id="84" w:name="_Toc100672894"/>
      <w:r>
        <w:t xml:space="preserve">Figure </w:t>
      </w:r>
      <w:r w:rsidR="00BB60DF">
        <w:fldChar w:fldCharType="begin"/>
      </w:r>
      <w:r w:rsidR="00BB60DF">
        <w:instrText xml:space="preserve"> SEQ Figure \* ARABIC </w:instrText>
      </w:r>
      <w:r w:rsidR="00BB60DF">
        <w:fldChar w:fldCharType="separate"/>
      </w:r>
      <w:r w:rsidR="006C04CF">
        <w:rPr>
          <w:noProof/>
        </w:rPr>
        <w:t>12</w:t>
      </w:r>
      <w:r w:rsidR="00BB60DF">
        <w:rPr>
          <w:noProof/>
        </w:rPr>
        <w:fldChar w:fldCharType="end"/>
      </w:r>
      <w:r>
        <w:t>.</w:t>
      </w:r>
      <w:r>
        <w:rPr>
          <w:rFonts w:ascii="Times New Roman" w:hAnsi="Times New Roman"/>
        </w:rPr>
        <w:t xml:space="preserve"> </w:t>
      </w:r>
      <w:r w:rsidR="00A1568D" w:rsidRPr="00060D21">
        <w:rPr>
          <w:rFonts w:ascii="Times New Roman" w:hAnsi="Times New Roman"/>
          <w:b w:val="0"/>
          <w:bCs w:val="0"/>
        </w:rPr>
        <w:t xml:space="preserve">ABR wave I suprathreshold amplitude (mean ± SEM) in response to 8 kHz stimulus at levels of 80 to 100 dB measured from G2 chinchillas. Wave </w:t>
      </w:r>
      <w:r w:rsidR="00202020" w:rsidRPr="00060D21">
        <w:rPr>
          <w:rFonts w:ascii="Times New Roman" w:hAnsi="Times New Roman"/>
          <w:b w:val="0"/>
          <w:bCs w:val="0"/>
        </w:rPr>
        <w:t>I</w:t>
      </w:r>
      <w:r w:rsidR="00A1568D" w:rsidRPr="00060D21">
        <w:rPr>
          <w:rFonts w:ascii="Times New Roman" w:hAnsi="Times New Roman"/>
          <w:b w:val="0"/>
          <w:bCs w:val="0"/>
        </w:rPr>
        <w:t xml:space="preserve"> amplitudes measured from (A) pre-blast treatment (</w:t>
      </w:r>
      <w:r w:rsidR="0035179A" w:rsidRPr="00060D21">
        <w:rPr>
          <w:rFonts w:ascii="Times New Roman" w:hAnsi="Times New Roman"/>
          <w:b w:val="0"/>
          <w:bCs w:val="0"/>
        </w:rPr>
        <w:t>D14 n=20, D28 n=7</w:t>
      </w:r>
      <w:r w:rsidR="00A1568D" w:rsidRPr="00060D21">
        <w:rPr>
          <w:rFonts w:ascii="Times New Roman" w:hAnsi="Times New Roman"/>
          <w:b w:val="0"/>
          <w:bCs w:val="0"/>
        </w:rPr>
        <w:t>), (B) post-blast treatment (</w:t>
      </w:r>
      <w:r w:rsidR="0035179A" w:rsidRPr="00060D21">
        <w:rPr>
          <w:rFonts w:ascii="Times New Roman" w:hAnsi="Times New Roman"/>
          <w:b w:val="0"/>
          <w:bCs w:val="0"/>
        </w:rPr>
        <w:t>D14 n=24, D28 n=6</w:t>
      </w:r>
      <w:r w:rsidR="00A1568D" w:rsidRPr="00060D21">
        <w:rPr>
          <w:rFonts w:ascii="Times New Roman" w:hAnsi="Times New Roman"/>
          <w:b w:val="0"/>
          <w:bCs w:val="0"/>
        </w:rPr>
        <w:t>), and (C) blast control (</w:t>
      </w:r>
      <w:r w:rsidR="0035179A" w:rsidRPr="00060D21">
        <w:rPr>
          <w:rFonts w:ascii="Times New Roman" w:hAnsi="Times New Roman"/>
          <w:b w:val="0"/>
          <w:bCs w:val="0"/>
        </w:rPr>
        <w:t>D14 n=22, D28 n=6</w:t>
      </w:r>
      <w:r w:rsidR="00A1568D" w:rsidRPr="00060D21">
        <w:rPr>
          <w:rFonts w:ascii="Times New Roman" w:hAnsi="Times New Roman"/>
          <w:b w:val="0"/>
          <w:bCs w:val="0"/>
        </w:rPr>
        <w:t>) groups were plotted. Due to some of the chinchillas</w:t>
      </w:r>
      <w:r w:rsidR="00BD4B85" w:rsidRPr="00060D21">
        <w:rPr>
          <w:rFonts w:ascii="Times New Roman" w:hAnsi="Times New Roman"/>
          <w:b w:val="0"/>
          <w:bCs w:val="0"/>
        </w:rPr>
        <w:t xml:space="preserve"> being</w:t>
      </w:r>
      <w:r w:rsidR="00A1568D" w:rsidRPr="00060D21">
        <w:rPr>
          <w:rFonts w:ascii="Times New Roman" w:hAnsi="Times New Roman"/>
          <w:b w:val="0"/>
          <w:bCs w:val="0"/>
        </w:rPr>
        <w:t xml:space="preserve"> euthanized on Day 14 for</w:t>
      </w:r>
      <w:r w:rsidR="00BD4B85" w:rsidRPr="00060D21">
        <w:rPr>
          <w:rFonts w:ascii="Times New Roman" w:hAnsi="Times New Roman"/>
          <w:b w:val="0"/>
          <w:bCs w:val="0"/>
        </w:rPr>
        <w:t xml:space="preserve"> a</w:t>
      </w:r>
      <w:r w:rsidR="00A1568D" w:rsidRPr="00060D21">
        <w:rPr>
          <w:rFonts w:ascii="Times New Roman" w:hAnsi="Times New Roman"/>
          <w:b w:val="0"/>
          <w:bCs w:val="0"/>
        </w:rPr>
        <w:t xml:space="preserve"> histology study, the sample size for Day 28 results were n=10 in pre-blast treatment, and n=12 in post-blast treatment and blast control groups.</w:t>
      </w:r>
      <w:bookmarkEnd w:id="84"/>
    </w:p>
    <w:p w14:paraId="306EBF1A" w14:textId="79ED6189" w:rsidR="000651A5" w:rsidRPr="00D66F71" w:rsidRDefault="000651A5" w:rsidP="009918FB">
      <w:pPr>
        <w:pStyle w:val="Caption"/>
        <w:spacing w:after="240"/>
        <w:jc w:val="center"/>
        <w:rPr>
          <w:b w:val="0"/>
          <w:bCs w:val="0"/>
        </w:rPr>
      </w:pPr>
    </w:p>
    <w:p w14:paraId="306EBF1B" w14:textId="6B87DBA9" w:rsidR="000651A5" w:rsidRPr="00D5208E" w:rsidRDefault="00722750" w:rsidP="00E03AD3">
      <w:pPr>
        <w:pStyle w:val="Heading2"/>
      </w:pPr>
      <w:bookmarkStart w:id="85" w:name="_Toc37617784"/>
      <w:bookmarkStart w:id="86" w:name="_Toc37617841"/>
      <w:bookmarkStart w:id="87" w:name="_Toc39323157"/>
      <w:bookmarkStart w:id="88" w:name="_Toc100593914"/>
      <w:r w:rsidRPr="00D5208E">
        <w:t>3.</w:t>
      </w:r>
      <w:r w:rsidR="00C450F4" w:rsidRPr="00D5208E">
        <w:t>4</w:t>
      </w:r>
      <w:r w:rsidR="000651A5" w:rsidRPr="00D5208E">
        <w:t xml:space="preserve"> DPOAE Level Shifts</w:t>
      </w:r>
      <w:bookmarkEnd w:id="85"/>
      <w:bookmarkEnd w:id="86"/>
      <w:bookmarkEnd w:id="87"/>
      <w:bookmarkEnd w:id="88"/>
    </w:p>
    <w:p w14:paraId="7580A6FF" w14:textId="5369EBB6" w:rsidR="00A279BF" w:rsidRDefault="004723E9" w:rsidP="009A6076">
      <w:pPr>
        <w:ind w:firstLine="720"/>
        <w:jc w:val="both"/>
        <w:rPr>
          <w:rFonts w:ascii="Times New Roman" w:hAnsi="Times New Roman"/>
        </w:rPr>
      </w:pPr>
      <w:r>
        <w:rPr>
          <w:rFonts w:ascii="Times New Roman" w:hAnsi="Times New Roman"/>
          <w:b/>
          <w:bCs/>
        </w:rPr>
        <w:t>Figures 1</w:t>
      </w:r>
      <w:r w:rsidR="00C43308">
        <w:rPr>
          <w:rFonts w:ascii="Times New Roman" w:hAnsi="Times New Roman"/>
          <w:b/>
          <w:bCs/>
        </w:rPr>
        <w:t>3</w:t>
      </w:r>
      <w:r>
        <w:rPr>
          <w:rFonts w:ascii="Times New Roman" w:hAnsi="Times New Roman"/>
          <w:b/>
          <w:bCs/>
        </w:rPr>
        <w:t>A, 1</w:t>
      </w:r>
      <w:r w:rsidR="00C43308">
        <w:rPr>
          <w:rFonts w:ascii="Times New Roman" w:hAnsi="Times New Roman"/>
          <w:b/>
          <w:bCs/>
        </w:rPr>
        <w:t>3</w:t>
      </w:r>
      <w:r>
        <w:rPr>
          <w:rFonts w:ascii="Times New Roman" w:hAnsi="Times New Roman"/>
          <w:b/>
          <w:bCs/>
        </w:rPr>
        <w:t>B</w:t>
      </w:r>
      <w:r w:rsidR="0064629E">
        <w:rPr>
          <w:rFonts w:ascii="Times New Roman" w:hAnsi="Times New Roman"/>
          <w:b/>
          <w:bCs/>
        </w:rPr>
        <w:t>,</w:t>
      </w:r>
      <w:r>
        <w:rPr>
          <w:rFonts w:ascii="Times New Roman" w:hAnsi="Times New Roman"/>
          <w:b/>
          <w:bCs/>
        </w:rPr>
        <w:t xml:space="preserve"> </w:t>
      </w:r>
      <w:r>
        <w:rPr>
          <w:rFonts w:ascii="Times New Roman" w:hAnsi="Times New Roman"/>
        </w:rPr>
        <w:t xml:space="preserve">and </w:t>
      </w:r>
      <w:r>
        <w:rPr>
          <w:rFonts w:ascii="Times New Roman" w:hAnsi="Times New Roman"/>
          <w:b/>
          <w:bCs/>
        </w:rPr>
        <w:t>1</w:t>
      </w:r>
      <w:r w:rsidR="00C43308">
        <w:rPr>
          <w:rFonts w:ascii="Times New Roman" w:hAnsi="Times New Roman"/>
          <w:b/>
          <w:bCs/>
        </w:rPr>
        <w:t>3</w:t>
      </w:r>
      <w:r>
        <w:rPr>
          <w:rFonts w:ascii="Times New Roman" w:hAnsi="Times New Roman"/>
          <w:b/>
          <w:bCs/>
        </w:rPr>
        <w:t xml:space="preserve">C </w:t>
      </w:r>
      <w:r>
        <w:rPr>
          <w:rFonts w:ascii="Times New Roman" w:hAnsi="Times New Roman"/>
        </w:rPr>
        <w:t>display the</w:t>
      </w:r>
      <w:r w:rsidR="00A279BF" w:rsidRPr="00221D8D">
        <w:rPr>
          <w:rFonts w:ascii="Times New Roman" w:hAnsi="Times New Roman"/>
        </w:rPr>
        <w:t xml:space="preserve"> mean and SEM of the DPOAE level shifts</w:t>
      </w:r>
      <w:r w:rsidR="00A279BF">
        <w:rPr>
          <w:rFonts w:ascii="Times New Roman" w:hAnsi="Times New Roman"/>
        </w:rPr>
        <w:t xml:space="preserve"> </w:t>
      </w:r>
      <w:r w:rsidR="00A279BF" w:rsidRPr="00221D8D">
        <w:rPr>
          <w:rFonts w:ascii="Times New Roman" w:hAnsi="Times New Roman"/>
        </w:rPr>
        <w:t>measured from pre-blast treatment, post-blast treatment, and blast control groups</w:t>
      </w:r>
      <w:r>
        <w:rPr>
          <w:rFonts w:ascii="Times New Roman" w:hAnsi="Times New Roman"/>
        </w:rPr>
        <w:t xml:space="preserve">, </w:t>
      </w:r>
      <w:r w:rsidR="00A279BF" w:rsidRPr="00221D8D">
        <w:rPr>
          <w:rFonts w:ascii="Times New Roman" w:hAnsi="Times New Roman"/>
        </w:rPr>
        <w:t>respectively. The DPOAE level shift on Days 1, 14, and 28 were plotted in each figure and represented by different colors</w:t>
      </w:r>
      <w:r w:rsidR="00CF4FBC">
        <w:rPr>
          <w:rFonts w:ascii="Times New Roman" w:hAnsi="Times New Roman"/>
        </w:rPr>
        <w:t>.</w:t>
      </w:r>
    </w:p>
    <w:p w14:paraId="1837F6AE" w14:textId="312E1623" w:rsidR="001116CC" w:rsidRDefault="00A279BF" w:rsidP="001E1B5A">
      <w:pPr>
        <w:ind w:firstLine="720"/>
        <w:jc w:val="both"/>
        <w:rPr>
          <w:rFonts w:ascii="Times New Roman" w:hAnsi="Times New Roman"/>
        </w:rPr>
      </w:pPr>
      <w:r w:rsidRPr="00221D8D">
        <w:rPr>
          <w:rFonts w:ascii="Times New Roman" w:hAnsi="Times New Roman"/>
        </w:rPr>
        <w:t>On Day 1,</w:t>
      </w:r>
      <w:r w:rsidR="001116CC">
        <w:rPr>
          <w:rFonts w:ascii="Times New Roman" w:hAnsi="Times New Roman"/>
        </w:rPr>
        <w:t xml:space="preserve"> the mean DPOAE level shift of the pre-blast treatment group was significantly lower than the mean DPOAE level shift of both the post-blast treatment group and blast control group, ranging from 2 dB to 15 dB compared to approximately 10 dB to </w:t>
      </w:r>
      <w:r w:rsidR="001116CC">
        <w:rPr>
          <w:rFonts w:ascii="Times New Roman" w:hAnsi="Times New Roman"/>
        </w:rPr>
        <w:lastRenderedPageBreak/>
        <w:t>20 dB.</w:t>
      </w:r>
      <w:r w:rsidR="001E1B5A">
        <w:rPr>
          <w:rFonts w:ascii="Times New Roman" w:hAnsi="Times New Roman"/>
        </w:rPr>
        <w:t xml:space="preserve"> By Day 14, the mean DPOAE level shift in both the pre-blast treatment group and post-blast treatment </w:t>
      </w:r>
      <w:r w:rsidR="00684074">
        <w:rPr>
          <w:rFonts w:ascii="Times New Roman" w:hAnsi="Times New Roman"/>
        </w:rPr>
        <w:t xml:space="preserve">group </w:t>
      </w:r>
      <w:r w:rsidR="00BC125D">
        <w:rPr>
          <w:rFonts w:ascii="Times New Roman" w:hAnsi="Times New Roman"/>
        </w:rPr>
        <w:t>ranged from</w:t>
      </w:r>
      <w:r w:rsidR="009338F9">
        <w:rPr>
          <w:rFonts w:ascii="Times New Roman" w:hAnsi="Times New Roman"/>
        </w:rPr>
        <w:t xml:space="preserve"> 0 dB to 7 dB, which was </w:t>
      </w:r>
      <w:r w:rsidR="000616BE">
        <w:rPr>
          <w:rFonts w:ascii="Times New Roman" w:hAnsi="Times New Roman"/>
        </w:rPr>
        <w:t xml:space="preserve">significantly </w:t>
      </w:r>
      <w:r w:rsidR="009338F9">
        <w:rPr>
          <w:rFonts w:ascii="Times New Roman" w:hAnsi="Times New Roman"/>
        </w:rPr>
        <w:t>lower than the 5 dB to 12 dB level shift of the blast control group.</w:t>
      </w:r>
      <w:r w:rsidR="00E414AC">
        <w:rPr>
          <w:rFonts w:ascii="Times New Roman" w:hAnsi="Times New Roman"/>
        </w:rPr>
        <w:t xml:space="preserve"> </w:t>
      </w:r>
      <w:r w:rsidR="0087572F">
        <w:rPr>
          <w:rFonts w:ascii="Times New Roman" w:hAnsi="Times New Roman"/>
        </w:rPr>
        <w:t>On Day 28, the DPOAE level shifts of the drug-treated groups average 0 dB to 5 dB and the DPOAE level shift of the blast control group average</w:t>
      </w:r>
      <w:r w:rsidR="00BC125D">
        <w:rPr>
          <w:rFonts w:ascii="Times New Roman" w:hAnsi="Times New Roman"/>
        </w:rPr>
        <w:t>d</w:t>
      </w:r>
      <w:r w:rsidR="0087572F">
        <w:rPr>
          <w:rFonts w:ascii="Times New Roman" w:hAnsi="Times New Roman"/>
        </w:rPr>
        <w:t xml:space="preserve"> 0 dB to 10 dB; however, this difference was not significant.</w:t>
      </w:r>
    </w:p>
    <w:p w14:paraId="6A10B5F0" w14:textId="1A320849" w:rsidR="00244805" w:rsidRDefault="00A279BF" w:rsidP="00244805">
      <w:pPr>
        <w:ind w:firstLine="720"/>
        <w:jc w:val="both"/>
        <w:rPr>
          <w:rFonts w:ascii="Times New Roman" w:hAnsi="Times New Roman"/>
        </w:rPr>
      </w:pPr>
      <w:r w:rsidRPr="008A759A">
        <w:rPr>
          <w:rFonts w:ascii="Times New Roman" w:hAnsi="Times New Roman"/>
        </w:rPr>
        <w:t>A</w:t>
      </w:r>
      <w:r>
        <w:rPr>
          <w:rFonts w:ascii="Times New Roman" w:hAnsi="Times New Roman"/>
        </w:rPr>
        <w:t xml:space="preserve"> two-</w:t>
      </w:r>
      <w:r w:rsidR="00E414AC">
        <w:rPr>
          <w:rFonts w:ascii="Times New Roman" w:hAnsi="Times New Roman"/>
        </w:rPr>
        <w:t>way</w:t>
      </w:r>
      <w:r>
        <w:rPr>
          <w:rFonts w:ascii="Times New Roman" w:hAnsi="Times New Roman"/>
        </w:rPr>
        <w:t xml:space="preserve"> ANOVA test</w:t>
      </w:r>
      <w:r w:rsidRPr="008A759A">
        <w:rPr>
          <w:rFonts w:ascii="Times New Roman" w:hAnsi="Times New Roman"/>
        </w:rPr>
        <w:t xml:space="preserve"> followed by a Tukey’s post-hoc test was performed </w:t>
      </w:r>
      <w:r w:rsidR="00EC7CBA">
        <w:rPr>
          <w:rFonts w:ascii="Times New Roman" w:hAnsi="Times New Roman"/>
        </w:rPr>
        <w:t>using</w:t>
      </w:r>
      <w:r w:rsidRPr="008A759A">
        <w:rPr>
          <w:rFonts w:ascii="Times New Roman" w:hAnsi="Times New Roman"/>
        </w:rPr>
        <w:t xml:space="preserve"> R</w:t>
      </w:r>
      <w:r w:rsidR="00EC7CBA">
        <w:rPr>
          <w:rFonts w:ascii="Times New Roman" w:hAnsi="Times New Roman"/>
        </w:rPr>
        <w:t xml:space="preserve"> software</w:t>
      </w:r>
      <w:r w:rsidRPr="008A759A">
        <w:rPr>
          <w:rFonts w:ascii="Times New Roman" w:hAnsi="Times New Roman"/>
        </w:rPr>
        <w:t xml:space="preserve"> (R core team 2021) comparing the mean </w:t>
      </w:r>
      <w:r w:rsidR="006B3F93">
        <w:rPr>
          <w:rFonts w:ascii="Times New Roman" w:hAnsi="Times New Roman"/>
        </w:rPr>
        <w:t>DPOAE level</w:t>
      </w:r>
      <w:r w:rsidRPr="008A759A">
        <w:rPr>
          <w:rFonts w:ascii="Times New Roman" w:hAnsi="Times New Roman"/>
        </w:rPr>
        <w:t xml:space="preserve"> shift of each treatment group at each time point.</w:t>
      </w:r>
      <w:r>
        <w:rPr>
          <w:rFonts w:ascii="Times New Roman" w:hAnsi="Times New Roman"/>
        </w:rPr>
        <w:t xml:space="preserve">  </w:t>
      </w:r>
      <w:r w:rsidR="00C458EB">
        <w:rPr>
          <w:rFonts w:ascii="Times New Roman" w:hAnsi="Times New Roman"/>
        </w:rPr>
        <w:t xml:space="preserve">The average DPOAE level shift over all frequencies was used to investigate the </w:t>
      </w:r>
      <w:r w:rsidR="00433038">
        <w:rPr>
          <w:rFonts w:ascii="Times New Roman" w:hAnsi="Times New Roman"/>
        </w:rPr>
        <w:t>interaction</w:t>
      </w:r>
      <w:r w:rsidR="00C458EB">
        <w:rPr>
          <w:rFonts w:ascii="Times New Roman" w:hAnsi="Times New Roman"/>
        </w:rPr>
        <w:t xml:space="preserve"> of time and treatment. </w:t>
      </w:r>
      <w:r w:rsidRPr="008A759A">
        <w:rPr>
          <w:rFonts w:ascii="Times New Roman" w:hAnsi="Times New Roman"/>
        </w:rPr>
        <w:t xml:space="preserve">The analysis indicated that on Day 1, the mean </w:t>
      </w:r>
      <w:r>
        <w:rPr>
          <w:rFonts w:ascii="Times New Roman" w:hAnsi="Times New Roman"/>
        </w:rPr>
        <w:t>DPOAE</w:t>
      </w:r>
      <w:r w:rsidRPr="008A759A">
        <w:rPr>
          <w:rFonts w:ascii="Times New Roman" w:hAnsi="Times New Roman"/>
        </w:rPr>
        <w:t xml:space="preserve"> </w:t>
      </w:r>
      <w:r>
        <w:rPr>
          <w:rFonts w:ascii="Times New Roman" w:hAnsi="Times New Roman"/>
        </w:rPr>
        <w:t>level</w:t>
      </w:r>
      <w:r w:rsidRPr="008A759A">
        <w:rPr>
          <w:rFonts w:ascii="Times New Roman" w:hAnsi="Times New Roman"/>
        </w:rPr>
        <w:t xml:space="preserve"> shift of the pre-blast treatment group was significantly lower than the blast control and post-blast treatment groups</w:t>
      </w:r>
      <w:r w:rsidR="00E414AC">
        <w:rPr>
          <w:rFonts w:ascii="Times New Roman" w:hAnsi="Times New Roman"/>
        </w:rPr>
        <w:t>, and on Day 14, the DPOAE level shift of both drug-treated groups were lower than the blast control group.</w:t>
      </w:r>
      <w:r w:rsidRPr="008A759A">
        <w:rPr>
          <w:rFonts w:ascii="Times New Roman" w:hAnsi="Times New Roman"/>
        </w:rPr>
        <w:t xml:space="preserve"> The frequencies </w:t>
      </w:r>
      <w:r>
        <w:rPr>
          <w:rFonts w:ascii="Times New Roman" w:hAnsi="Times New Roman"/>
        </w:rPr>
        <w:t>2</w:t>
      </w:r>
      <w:r w:rsidRPr="008A759A">
        <w:rPr>
          <w:rFonts w:ascii="Times New Roman" w:hAnsi="Times New Roman"/>
        </w:rPr>
        <w:t xml:space="preserve"> kHz and </w:t>
      </w:r>
      <w:r>
        <w:rPr>
          <w:rFonts w:ascii="Times New Roman" w:hAnsi="Times New Roman"/>
        </w:rPr>
        <w:t>10</w:t>
      </w:r>
      <w:r w:rsidRPr="008A759A">
        <w:rPr>
          <w:rFonts w:ascii="Times New Roman" w:hAnsi="Times New Roman"/>
        </w:rPr>
        <w:t xml:space="preserve"> kHz were selected to display this difference in </w:t>
      </w:r>
      <w:r w:rsidRPr="00CE4A52">
        <w:rPr>
          <w:rFonts w:ascii="Times New Roman" w:hAnsi="Times New Roman"/>
          <w:b/>
          <w:bCs/>
        </w:rPr>
        <w:t>Figures</w:t>
      </w:r>
      <w:r w:rsidRPr="008A759A">
        <w:rPr>
          <w:rFonts w:ascii="Times New Roman" w:hAnsi="Times New Roman"/>
        </w:rPr>
        <w:t xml:space="preserve"> </w:t>
      </w:r>
      <w:r w:rsidR="00CE4A52" w:rsidRPr="00CE4A52">
        <w:rPr>
          <w:rFonts w:ascii="Times New Roman" w:hAnsi="Times New Roman"/>
          <w:b/>
          <w:bCs/>
        </w:rPr>
        <w:t>1</w:t>
      </w:r>
      <w:r w:rsidR="00C43308">
        <w:rPr>
          <w:rFonts w:ascii="Times New Roman" w:hAnsi="Times New Roman"/>
          <w:b/>
          <w:bCs/>
        </w:rPr>
        <w:t>3</w:t>
      </w:r>
      <w:r w:rsidR="00CE4A52" w:rsidRPr="00CE4A52">
        <w:rPr>
          <w:rFonts w:ascii="Times New Roman" w:hAnsi="Times New Roman"/>
          <w:b/>
          <w:bCs/>
        </w:rPr>
        <w:t>D</w:t>
      </w:r>
      <w:r w:rsidRPr="008A759A">
        <w:rPr>
          <w:rFonts w:ascii="Times New Roman" w:hAnsi="Times New Roman"/>
        </w:rPr>
        <w:t xml:space="preserve"> and </w:t>
      </w:r>
      <w:r w:rsidR="00CE4A52" w:rsidRPr="00CE4A52">
        <w:rPr>
          <w:rFonts w:ascii="Times New Roman" w:hAnsi="Times New Roman"/>
          <w:b/>
          <w:bCs/>
        </w:rPr>
        <w:t>1</w:t>
      </w:r>
      <w:r w:rsidR="00C43308">
        <w:rPr>
          <w:rFonts w:ascii="Times New Roman" w:hAnsi="Times New Roman"/>
          <w:b/>
          <w:bCs/>
        </w:rPr>
        <w:t>3</w:t>
      </w:r>
      <w:r w:rsidR="00CE4A52" w:rsidRPr="00CE4A52">
        <w:rPr>
          <w:rFonts w:ascii="Times New Roman" w:hAnsi="Times New Roman"/>
          <w:b/>
          <w:bCs/>
        </w:rPr>
        <w:t>E</w:t>
      </w:r>
      <w:r w:rsidRPr="008A759A">
        <w:rPr>
          <w:rFonts w:ascii="Times New Roman" w:hAnsi="Times New Roman"/>
        </w:rPr>
        <w:t>, respectively</w:t>
      </w:r>
      <w:r w:rsidR="00433038">
        <w:rPr>
          <w:rFonts w:ascii="Times New Roman" w:hAnsi="Times New Roman"/>
        </w:rPr>
        <w:t>; however, significant differences were not found at individual frequencies</w:t>
      </w:r>
      <w:r w:rsidRPr="008A759A">
        <w:rPr>
          <w:rFonts w:ascii="Times New Roman" w:hAnsi="Times New Roman"/>
        </w:rPr>
        <w:t>.</w:t>
      </w:r>
    </w:p>
    <w:p w14:paraId="0C748FBF" w14:textId="1DE7D9CC" w:rsidR="00244805" w:rsidRDefault="00244805" w:rsidP="00244805">
      <w:pPr>
        <w:ind w:firstLine="720"/>
        <w:jc w:val="both"/>
        <w:rPr>
          <w:rFonts w:ascii="Times New Roman" w:hAnsi="Times New Roman"/>
        </w:rPr>
      </w:pPr>
    </w:p>
    <w:p w14:paraId="629B2333" w14:textId="74A24F4A" w:rsidR="00244805" w:rsidRDefault="00244805" w:rsidP="00244805">
      <w:pPr>
        <w:ind w:firstLine="720"/>
        <w:jc w:val="both"/>
        <w:rPr>
          <w:rFonts w:ascii="Times New Roman" w:hAnsi="Times New Roman"/>
        </w:rPr>
      </w:pPr>
    </w:p>
    <w:p w14:paraId="11C8BC14" w14:textId="5CE3F7D9" w:rsidR="00244805" w:rsidRDefault="00244805" w:rsidP="00244805">
      <w:pPr>
        <w:ind w:firstLine="720"/>
        <w:jc w:val="both"/>
        <w:rPr>
          <w:rFonts w:ascii="Times New Roman" w:hAnsi="Times New Roman"/>
        </w:rPr>
      </w:pPr>
    </w:p>
    <w:p w14:paraId="30A81C98" w14:textId="3C5DC81D" w:rsidR="00244805" w:rsidRDefault="00244805" w:rsidP="00244805">
      <w:pPr>
        <w:ind w:firstLine="720"/>
        <w:jc w:val="both"/>
        <w:rPr>
          <w:rFonts w:ascii="Times New Roman" w:hAnsi="Times New Roman"/>
        </w:rPr>
      </w:pPr>
    </w:p>
    <w:p w14:paraId="74D2D2A7" w14:textId="56E853DE" w:rsidR="00244805" w:rsidRDefault="00244805" w:rsidP="00244805">
      <w:pPr>
        <w:ind w:firstLine="720"/>
        <w:jc w:val="both"/>
        <w:rPr>
          <w:rFonts w:ascii="Times New Roman" w:hAnsi="Times New Roman"/>
        </w:rPr>
      </w:pPr>
    </w:p>
    <w:p w14:paraId="29E64796" w14:textId="77777777" w:rsidR="00244805" w:rsidRDefault="00244805" w:rsidP="00244805">
      <w:pPr>
        <w:ind w:firstLine="720"/>
        <w:jc w:val="both"/>
        <w:rPr>
          <w:rFonts w:ascii="Times New Roman" w:hAnsi="Times New Roman"/>
        </w:rPr>
      </w:pPr>
    </w:p>
    <w:p w14:paraId="42AC72D4" w14:textId="3C880ADD" w:rsidR="00FF58A3" w:rsidRDefault="008D6E83" w:rsidP="00244805">
      <w:pPr>
        <w:spacing w:line="240" w:lineRule="auto"/>
        <w:jc w:val="center"/>
      </w:pPr>
      <w:r>
        <w:rPr>
          <w:noProof/>
        </w:rPr>
        <w:lastRenderedPageBreak/>
        <w:drawing>
          <wp:inline distT="0" distB="0" distL="0" distR="0" wp14:anchorId="34B450B2" wp14:editId="04889B74">
            <wp:extent cx="1828800" cy="1293495"/>
            <wp:effectExtent l="0" t="0" r="0" b="1905"/>
            <wp:docPr id="5" name="Picture 5"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Chart&#10;&#10;Description automatically generated"/>
                    <pic:cNvPicPr/>
                  </pic:nvPicPr>
                  <pic:blipFill>
                    <a:blip r:embed="rId32" cstate="print">
                      <a:extLst>
                        <a:ext uri="{28A0092B-C50C-407E-A947-70E740481C1C}">
                          <a14:useLocalDpi xmlns:a14="http://schemas.microsoft.com/office/drawing/2010/main" val="0"/>
                        </a:ext>
                      </a:extLst>
                    </a:blip>
                    <a:stretch>
                      <a:fillRect/>
                    </a:stretch>
                  </pic:blipFill>
                  <pic:spPr>
                    <a:xfrm>
                      <a:off x="0" y="0"/>
                      <a:ext cx="1828800" cy="1293495"/>
                    </a:xfrm>
                    <a:prstGeom prst="rect">
                      <a:avLst/>
                    </a:prstGeom>
                  </pic:spPr>
                </pic:pic>
              </a:graphicData>
            </a:graphic>
          </wp:inline>
        </w:drawing>
      </w:r>
      <w:r>
        <w:rPr>
          <w:noProof/>
        </w:rPr>
        <w:drawing>
          <wp:inline distT="0" distB="0" distL="0" distR="0" wp14:anchorId="234EF2E0" wp14:editId="26C82DE1">
            <wp:extent cx="1828800" cy="1293495"/>
            <wp:effectExtent l="0" t="0" r="0" b="1905"/>
            <wp:docPr id="6" name="Picture 6"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Chart&#10;&#10;Description automatically generated"/>
                    <pic:cNvPicPr/>
                  </pic:nvPicPr>
                  <pic:blipFill>
                    <a:blip r:embed="rId33" cstate="print">
                      <a:extLst>
                        <a:ext uri="{28A0092B-C50C-407E-A947-70E740481C1C}">
                          <a14:useLocalDpi xmlns:a14="http://schemas.microsoft.com/office/drawing/2010/main" val="0"/>
                        </a:ext>
                      </a:extLst>
                    </a:blip>
                    <a:stretch>
                      <a:fillRect/>
                    </a:stretch>
                  </pic:blipFill>
                  <pic:spPr>
                    <a:xfrm>
                      <a:off x="0" y="0"/>
                      <a:ext cx="1828800" cy="1293495"/>
                    </a:xfrm>
                    <a:prstGeom prst="rect">
                      <a:avLst/>
                    </a:prstGeom>
                  </pic:spPr>
                </pic:pic>
              </a:graphicData>
            </a:graphic>
          </wp:inline>
        </w:drawing>
      </w:r>
      <w:r>
        <w:rPr>
          <w:noProof/>
        </w:rPr>
        <w:drawing>
          <wp:inline distT="0" distB="0" distL="0" distR="0" wp14:anchorId="4A15A643" wp14:editId="3B983A59">
            <wp:extent cx="1828800" cy="1293495"/>
            <wp:effectExtent l="0" t="0" r="0" b="1905"/>
            <wp:docPr id="7" name="Picture 7"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Chart, line chart&#10;&#10;Description automatically generated"/>
                    <pic:cNvPicPr/>
                  </pic:nvPicPr>
                  <pic:blipFill>
                    <a:blip r:embed="rId34" cstate="print">
                      <a:extLst>
                        <a:ext uri="{28A0092B-C50C-407E-A947-70E740481C1C}">
                          <a14:useLocalDpi xmlns:a14="http://schemas.microsoft.com/office/drawing/2010/main" val="0"/>
                        </a:ext>
                      </a:extLst>
                    </a:blip>
                    <a:stretch>
                      <a:fillRect/>
                    </a:stretch>
                  </pic:blipFill>
                  <pic:spPr>
                    <a:xfrm>
                      <a:off x="0" y="0"/>
                      <a:ext cx="1828800" cy="1293495"/>
                    </a:xfrm>
                    <a:prstGeom prst="rect">
                      <a:avLst/>
                    </a:prstGeom>
                  </pic:spPr>
                </pic:pic>
              </a:graphicData>
            </a:graphic>
          </wp:inline>
        </w:drawing>
      </w:r>
    </w:p>
    <w:p w14:paraId="0C281400" w14:textId="351E0D91" w:rsidR="00FA17B2" w:rsidRDefault="00B93ACD" w:rsidP="0027021C">
      <w:pPr>
        <w:spacing w:line="240" w:lineRule="auto"/>
        <w:jc w:val="center"/>
      </w:pPr>
      <w:r>
        <w:rPr>
          <w:noProof/>
        </w:rPr>
        <w:drawing>
          <wp:inline distT="0" distB="0" distL="0" distR="0" wp14:anchorId="739D0A30" wp14:editId="15E4F9F6">
            <wp:extent cx="1828800" cy="1423035"/>
            <wp:effectExtent l="0" t="0" r="0" b="0"/>
            <wp:docPr id="10" name="Picture 10" descr="Chart, box and whisker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Chart, box and whisker chart&#10;&#10;Description automatically generated"/>
                    <pic:cNvPicPr/>
                  </pic:nvPicPr>
                  <pic:blipFill>
                    <a:blip r:embed="rId35" cstate="print">
                      <a:extLst>
                        <a:ext uri="{28A0092B-C50C-407E-A947-70E740481C1C}">
                          <a14:useLocalDpi xmlns:a14="http://schemas.microsoft.com/office/drawing/2010/main" val="0"/>
                        </a:ext>
                      </a:extLst>
                    </a:blip>
                    <a:stretch>
                      <a:fillRect/>
                    </a:stretch>
                  </pic:blipFill>
                  <pic:spPr>
                    <a:xfrm>
                      <a:off x="0" y="0"/>
                      <a:ext cx="1828800" cy="1423035"/>
                    </a:xfrm>
                    <a:prstGeom prst="rect">
                      <a:avLst/>
                    </a:prstGeom>
                  </pic:spPr>
                </pic:pic>
              </a:graphicData>
            </a:graphic>
          </wp:inline>
        </w:drawing>
      </w:r>
      <w:r w:rsidR="00244805">
        <w:rPr>
          <w:noProof/>
        </w:rPr>
        <w:drawing>
          <wp:inline distT="0" distB="0" distL="0" distR="0" wp14:anchorId="05562B5D" wp14:editId="55CA40B0">
            <wp:extent cx="1828800" cy="1423035"/>
            <wp:effectExtent l="0" t="0" r="0" b="0"/>
            <wp:docPr id="17" name="Picture 17" descr="Chart, box and whisker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Chart, box and whisker chart&#10;&#10;Description automatically generated"/>
                    <pic:cNvPicPr/>
                  </pic:nvPicPr>
                  <pic:blipFill>
                    <a:blip r:embed="rId36" cstate="print">
                      <a:extLst>
                        <a:ext uri="{28A0092B-C50C-407E-A947-70E740481C1C}">
                          <a14:useLocalDpi xmlns:a14="http://schemas.microsoft.com/office/drawing/2010/main" val="0"/>
                        </a:ext>
                      </a:extLst>
                    </a:blip>
                    <a:stretch>
                      <a:fillRect/>
                    </a:stretch>
                  </pic:blipFill>
                  <pic:spPr>
                    <a:xfrm>
                      <a:off x="0" y="0"/>
                      <a:ext cx="1828800" cy="1423035"/>
                    </a:xfrm>
                    <a:prstGeom prst="rect">
                      <a:avLst/>
                    </a:prstGeom>
                  </pic:spPr>
                </pic:pic>
              </a:graphicData>
            </a:graphic>
          </wp:inline>
        </w:drawing>
      </w:r>
    </w:p>
    <w:p w14:paraId="278F5A9B" w14:textId="0BF78463" w:rsidR="00FF58A3" w:rsidRDefault="00FF58A3" w:rsidP="00F72AEC">
      <w:pPr>
        <w:spacing w:line="240" w:lineRule="auto"/>
        <w:jc w:val="center"/>
      </w:pPr>
    </w:p>
    <w:p w14:paraId="306EBF1E" w14:textId="263E0228" w:rsidR="000651A5" w:rsidRPr="00D66F71" w:rsidRDefault="00D94D5F" w:rsidP="00F72AEC">
      <w:pPr>
        <w:pStyle w:val="Caption"/>
        <w:spacing w:after="240"/>
        <w:jc w:val="center"/>
        <w:rPr>
          <w:rFonts w:ascii="Times New Roman" w:hAnsi="Times New Roman"/>
          <w:b w:val="0"/>
          <w:bCs w:val="0"/>
        </w:rPr>
      </w:pPr>
      <w:bookmarkStart w:id="89" w:name="_Toc100672895"/>
      <w:r w:rsidRPr="00695949">
        <w:t xml:space="preserve">Figure </w:t>
      </w:r>
      <w:r w:rsidR="00BB60DF">
        <w:fldChar w:fldCharType="begin"/>
      </w:r>
      <w:r w:rsidR="00BB60DF">
        <w:instrText xml:space="preserve"> SEQ Figure \* ARABIC </w:instrText>
      </w:r>
      <w:r w:rsidR="00BB60DF">
        <w:fldChar w:fldCharType="separate"/>
      </w:r>
      <w:r w:rsidR="006C04CF">
        <w:rPr>
          <w:noProof/>
        </w:rPr>
        <w:t>13</w:t>
      </w:r>
      <w:r w:rsidR="00BB60DF">
        <w:rPr>
          <w:noProof/>
        </w:rPr>
        <w:fldChar w:fldCharType="end"/>
      </w:r>
      <w:r w:rsidR="000651A5" w:rsidRPr="00D66F71">
        <w:rPr>
          <w:rFonts w:ascii="Times New Roman" w:hAnsi="Times New Roman"/>
          <w:b w:val="0"/>
          <w:bCs w:val="0"/>
        </w:rPr>
        <w:t xml:space="preserve">. </w:t>
      </w:r>
      <w:r w:rsidR="00FA17B2" w:rsidRPr="00FA17B2">
        <w:rPr>
          <w:rFonts w:ascii="Times New Roman" w:hAnsi="Times New Roman"/>
          <w:b w:val="0"/>
          <w:bCs w:val="0"/>
        </w:rPr>
        <w:t xml:space="preserve">DPOAE level shift (mean ± SEM) measured after 3 blasts on Days 1, 14, and 28 in (A) pre-blast treatment group (D14 n=21, D28 n=10); (B) post-blast treatment group (D14 n=20, D28 n=10); (C) blast control group (D14 n=24, D28 n=10). DPOAE level shifts from </w:t>
      </w:r>
      <w:r w:rsidR="00E97C49">
        <w:rPr>
          <w:rFonts w:ascii="Times New Roman" w:hAnsi="Times New Roman"/>
          <w:b w:val="0"/>
          <w:bCs w:val="0"/>
        </w:rPr>
        <w:t>3</w:t>
      </w:r>
      <w:r w:rsidR="00FA17B2" w:rsidRPr="00FA17B2">
        <w:rPr>
          <w:rFonts w:ascii="Times New Roman" w:hAnsi="Times New Roman"/>
          <w:b w:val="0"/>
          <w:bCs w:val="0"/>
        </w:rPr>
        <w:t xml:space="preserve"> chinchilla groups are plotted against time at 2 (D) and 10 (E) kHz</w:t>
      </w:r>
      <w:r w:rsidR="00FA17B2" w:rsidRPr="00060D21">
        <w:rPr>
          <w:rFonts w:ascii="Times New Roman" w:hAnsi="Times New Roman"/>
          <w:b w:val="0"/>
          <w:bCs w:val="0"/>
        </w:rPr>
        <w:t xml:space="preserve">. The statistically significant effect of drug treatment detected by </w:t>
      </w:r>
      <w:r w:rsidR="00701041" w:rsidRPr="00060D21">
        <w:rPr>
          <w:rFonts w:ascii="Times New Roman" w:hAnsi="Times New Roman"/>
          <w:b w:val="0"/>
          <w:bCs w:val="0"/>
        </w:rPr>
        <w:t xml:space="preserve">an </w:t>
      </w:r>
      <w:r w:rsidR="00FA17B2" w:rsidRPr="00060D21">
        <w:rPr>
          <w:rFonts w:ascii="Times New Roman" w:hAnsi="Times New Roman"/>
          <w:b w:val="0"/>
          <w:bCs w:val="0"/>
        </w:rPr>
        <w:t xml:space="preserve">ANOVA test and detected by </w:t>
      </w:r>
      <w:r w:rsidR="00701041" w:rsidRPr="00060D21">
        <w:rPr>
          <w:rFonts w:ascii="Times New Roman" w:hAnsi="Times New Roman"/>
          <w:b w:val="0"/>
          <w:bCs w:val="0"/>
        </w:rPr>
        <w:t xml:space="preserve">a </w:t>
      </w:r>
      <w:r w:rsidR="00FA17B2" w:rsidRPr="00060D21">
        <w:rPr>
          <w:rFonts w:ascii="Times New Roman" w:hAnsi="Times New Roman"/>
          <w:b w:val="0"/>
          <w:bCs w:val="0"/>
        </w:rPr>
        <w:t>Tukey’s post-hoc test</w:t>
      </w:r>
      <w:r w:rsidR="009556C1">
        <w:rPr>
          <w:rFonts w:ascii="Times New Roman" w:hAnsi="Times New Roman"/>
          <w:b w:val="0"/>
          <w:bCs w:val="0"/>
        </w:rPr>
        <w:t>. No significance was found at individual frequencies</w:t>
      </w:r>
      <w:r w:rsidR="00FA17B2" w:rsidRPr="00060D21">
        <w:rPr>
          <w:rFonts w:ascii="Times New Roman" w:hAnsi="Times New Roman"/>
          <w:b w:val="0"/>
          <w:bCs w:val="0"/>
        </w:rPr>
        <w:t xml:space="preserve"> (*** P &lt; 0.00; ** P &lt; 0.05)</w:t>
      </w:r>
      <w:r w:rsidR="00B82FC1" w:rsidRPr="00060D21">
        <w:rPr>
          <w:rFonts w:ascii="Times New Roman" w:hAnsi="Times New Roman"/>
          <w:b w:val="0"/>
          <w:bCs w:val="0"/>
        </w:rPr>
        <w:t>.</w:t>
      </w:r>
      <w:bookmarkEnd w:id="89"/>
    </w:p>
    <w:p w14:paraId="306EBF1F" w14:textId="4F3F519E" w:rsidR="000651A5" w:rsidRPr="00D5208E" w:rsidRDefault="003473E0" w:rsidP="00E03AD3">
      <w:pPr>
        <w:pStyle w:val="Heading2"/>
      </w:pPr>
      <w:bookmarkStart w:id="90" w:name="_Toc37617785"/>
      <w:bookmarkStart w:id="91" w:name="_Toc37617842"/>
      <w:bookmarkStart w:id="92" w:name="_Toc39323158"/>
      <w:bookmarkStart w:id="93" w:name="_Toc100593915"/>
      <w:r w:rsidRPr="00D5208E">
        <w:t>3.</w:t>
      </w:r>
      <w:r w:rsidR="00C450F4" w:rsidRPr="00D5208E">
        <w:t>5</w:t>
      </w:r>
      <w:r w:rsidR="00255A53" w:rsidRPr="00D5208E">
        <w:t xml:space="preserve"> </w:t>
      </w:r>
      <w:bookmarkEnd w:id="90"/>
      <w:bookmarkEnd w:id="91"/>
      <w:bookmarkEnd w:id="92"/>
      <w:r w:rsidRPr="00D5208E">
        <w:t>Immunofluorescence Study</w:t>
      </w:r>
      <w:bookmarkEnd w:id="93"/>
    </w:p>
    <w:p w14:paraId="0A1593CB" w14:textId="33C683FE" w:rsidR="00911B89" w:rsidRPr="00A57F8C" w:rsidRDefault="00911B89" w:rsidP="00E97C49">
      <w:pPr>
        <w:jc w:val="both"/>
      </w:pPr>
      <w:r>
        <w:tab/>
      </w:r>
      <w:r>
        <w:rPr>
          <w:b/>
          <w:bCs/>
        </w:rPr>
        <w:t>Figures 1</w:t>
      </w:r>
      <w:r w:rsidR="00C43308">
        <w:rPr>
          <w:b/>
          <w:bCs/>
        </w:rPr>
        <w:t>4</w:t>
      </w:r>
      <w:r>
        <w:rPr>
          <w:b/>
          <w:bCs/>
        </w:rPr>
        <w:t xml:space="preserve"> </w:t>
      </w:r>
      <w:r>
        <w:t xml:space="preserve">and </w:t>
      </w:r>
      <w:r>
        <w:rPr>
          <w:b/>
          <w:bCs/>
        </w:rPr>
        <w:t>1</w:t>
      </w:r>
      <w:r w:rsidR="00C43308">
        <w:rPr>
          <w:b/>
          <w:bCs/>
        </w:rPr>
        <w:t>5</w:t>
      </w:r>
      <w:r>
        <w:t xml:space="preserve"> display the results of the immunofluorescence study on the auditory cortex and inferior colliculus, respectively. </w:t>
      </w:r>
      <w:r w:rsidR="00280F63">
        <w:t xml:space="preserve">Pre-blast treated, post-blast treated, and blast control sections are labeled in </w:t>
      </w:r>
      <w:r w:rsidR="00280F63" w:rsidRPr="00280F63">
        <w:rPr>
          <w:b/>
          <w:bCs/>
        </w:rPr>
        <w:t>Figures 1</w:t>
      </w:r>
      <w:r w:rsidR="00C43308">
        <w:rPr>
          <w:b/>
          <w:bCs/>
        </w:rPr>
        <w:t>4</w:t>
      </w:r>
      <w:r w:rsidR="00280F63" w:rsidRPr="00280F63">
        <w:rPr>
          <w:b/>
          <w:bCs/>
        </w:rPr>
        <w:t>A</w:t>
      </w:r>
      <w:r w:rsidR="00280F63">
        <w:t xml:space="preserve"> and </w:t>
      </w:r>
      <w:r w:rsidR="00280F63" w:rsidRPr="00280F63">
        <w:rPr>
          <w:b/>
          <w:bCs/>
        </w:rPr>
        <w:t>1</w:t>
      </w:r>
      <w:r w:rsidR="00C43308">
        <w:rPr>
          <w:b/>
          <w:bCs/>
        </w:rPr>
        <w:t>5</w:t>
      </w:r>
      <w:r w:rsidR="00280F63" w:rsidRPr="00280F63">
        <w:rPr>
          <w:b/>
          <w:bCs/>
        </w:rPr>
        <w:t>A</w:t>
      </w:r>
      <w:r w:rsidR="00280F63">
        <w:t xml:space="preserve">. </w:t>
      </w:r>
      <w:r w:rsidR="00541C50">
        <w:t>DAPI was used to highlight the cell nuclei in blue and caspase</w:t>
      </w:r>
      <w:r w:rsidR="00BD23DC">
        <w:t>-3</w:t>
      </w:r>
      <w:r w:rsidR="00541C50">
        <w:t xml:space="preserve"> staining was used to highlight the apoptotic cells in red</w:t>
      </w:r>
      <w:r w:rsidR="004B3D55">
        <w:t xml:space="preserve"> in all sections</w:t>
      </w:r>
      <w:r w:rsidR="00541C50">
        <w:t>.</w:t>
      </w:r>
      <w:r w:rsidR="00E900E1">
        <w:t xml:space="preserve"> </w:t>
      </w:r>
      <w:r w:rsidR="00BB7780">
        <w:t xml:space="preserve">The negative control of both the AC and IC in which caspase-3 was omitted in the staining procedure are shown in </w:t>
      </w:r>
      <w:r w:rsidR="00BB7780">
        <w:rPr>
          <w:b/>
          <w:bCs/>
        </w:rPr>
        <w:t>Figure 1</w:t>
      </w:r>
      <w:r w:rsidR="00C43308">
        <w:rPr>
          <w:b/>
          <w:bCs/>
        </w:rPr>
        <w:t>6</w:t>
      </w:r>
      <w:r w:rsidR="00BB7780">
        <w:t>.</w:t>
      </w:r>
      <w:r w:rsidR="00D15482">
        <w:t xml:space="preserve"> The negative control sections showed no caspase-3 signal. </w:t>
      </w:r>
      <w:r w:rsidR="00A57F8C">
        <w:rPr>
          <w:b/>
          <w:bCs/>
        </w:rPr>
        <w:t>Figures 1</w:t>
      </w:r>
      <w:r w:rsidR="00C43308">
        <w:rPr>
          <w:b/>
          <w:bCs/>
        </w:rPr>
        <w:t>4</w:t>
      </w:r>
      <w:r w:rsidR="00A57F8C">
        <w:rPr>
          <w:b/>
          <w:bCs/>
        </w:rPr>
        <w:t>B</w:t>
      </w:r>
      <w:r w:rsidR="00A57F8C">
        <w:t xml:space="preserve"> and </w:t>
      </w:r>
      <w:r w:rsidR="00A57F8C">
        <w:rPr>
          <w:b/>
          <w:bCs/>
        </w:rPr>
        <w:t>1</w:t>
      </w:r>
      <w:r w:rsidR="00C43308">
        <w:rPr>
          <w:b/>
          <w:bCs/>
        </w:rPr>
        <w:t>5</w:t>
      </w:r>
      <w:r w:rsidR="00A57F8C">
        <w:rPr>
          <w:b/>
          <w:bCs/>
        </w:rPr>
        <w:t>B</w:t>
      </w:r>
      <w:r w:rsidR="00A57F8C">
        <w:t xml:space="preserve"> show a quantitative analysis of the integrated densities of caspase-3 staining</w:t>
      </w:r>
      <w:r w:rsidR="003843C8">
        <w:t xml:space="preserve"> in the AC and IC</w:t>
      </w:r>
      <w:r w:rsidR="00A57F8C">
        <w:t xml:space="preserve">, which was found </w:t>
      </w:r>
      <w:r w:rsidR="003843C8">
        <w:t>by processing the imaged sections with</w:t>
      </w:r>
      <w:r w:rsidR="00A57F8C">
        <w:t xml:space="preserve"> ImageJ software.</w:t>
      </w:r>
      <w:r w:rsidR="00FD6473">
        <w:t xml:space="preserve"> The one-way ANOVA a</w:t>
      </w:r>
      <w:r w:rsidR="00F250B7">
        <w:t>nalysis</w:t>
      </w:r>
      <w:r w:rsidR="00FD6473">
        <w:t xml:space="preserve"> indicated there </w:t>
      </w:r>
      <w:r w:rsidR="00FD6473">
        <w:lastRenderedPageBreak/>
        <w:t xml:space="preserve">were no significant differences of the integrated densities between the </w:t>
      </w:r>
      <w:r w:rsidR="00E97C49">
        <w:t>3</w:t>
      </w:r>
      <w:r w:rsidR="00FD6473">
        <w:t xml:space="preserve"> groups.</w:t>
      </w:r>
      <w:r w:rsidR="004A5D57">
        <w:t xml:space="preserve"> These results suggest that liraglutide does not significantly impact long-term recovery reflected by caspase-3 staining.</w:t>
      </w:r>
    </w:p>
    <w:p w14:paraId="4C292286" w14:textId="6374678E" w:rsidR="00D84AD3" w:rsidRDefault="00FF2932" w:rsidP="00D84AD3">
      <w:pPr>
        <w:keepNext/>
      </w:pPr>
      <w:r>
        <w:rPr>
          <w:noProof/>
        </w:rPr>
        <w:drawing>
          <wp:inline distT="0" distB="0" distL="0" distR="0" wp14:anchorId="03B59D83" wp14:editId="166B9ED2">
            <wp:extent cx="5486400" cy="2488565"/>
            <wp:effectExtent l="0" t="0" r="0" b="635"/>
            <wp:docPr id="18" name="Picture 18"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A screenshot of a computer&#10;&#10;Description automatically generated with medium confidence"/>
                    <pic:cNvPicPr/>
                  </pic:nvPicPr>
                  <pic:blipFill>
                    <a:blip r:embed="rId37" cstate="print">
                      <a:extLst>
                        <a:ext uri="{28A0092B-C50C-407E-A947-70E740481C1C}">
                          <a14:useLocalDpi xmlns:a14="http://schemas.microsoft.com/office/drawing/2010/main" val="0"/>
                        </a:ext>
                      </a:extLst>
                    </a:blip>
                    <a:stretch>
                      <a:fillRect/>
                    </a:stretch>
                  </pic:blipFill>
                  <pic:spPr>
                    <a:xfrm>
                      <a:off x="0" y="0"/>
                      <a:ext cx="5486400" cy="2488565"/>
                    </a:xfrm>
                    <a:prstGeom prst="rect">
                      <a:avLst/>
                    </a:prstGeom>
                  </pic:spPr>
                </pic:pic>
              </a:graphicData>
            </a:graphic>
          </wp:inline>
        </w:drawing>
      </w:r>
    </w:p>
    <w:p w14:paraId="6E8AE5FE" w14:textId="28DB9AD5" w:rsidR="00D84AD3" w:rsidRPr="007A5984" w:rsidRDefault="00D84AD3" w:rsidP="007A5984">
      <w:pPr>
        <w:pStyle w:val="Caption"/>
        <w:jc w:val="center"/>
        <w:rPr>
          <w:b w:val="0"/>
          <w:bCs w:val="0"/>
        </w:rPr>
      </w:pPr>
      <w:bookmarkStart w:id="94" w:name="_Toc100672896"/>
      <w:r>
        <w:t xml:space="preserve">Figure </w:t>
      </w:r>
      <w:r w:rsidR="00BB60DF">
        <w:fldChar w:fldCharType="begin"/>
      </w:r>
      <w:r w:rsidR="00BB60DF">
        <w:instrText xml:space="preserve"> SEQ Figure \* ARABIC </w:instrText>
      </w:r>
      <w:r w:rsidR="00BB60DF">
        <w:fldChar w:fldCharType="separate"/>
      </w:r>
      <w:r w:rsidR="006C04CF">
        <w:rPr>
          <w:noProof/>
        </w:rPr>
        <w:t>14</w:t>
      </w:r>
      <w:r w:rsidR="00BB60DF">
        <w:rPr>
          <w:noProof/>
        </w:rPr>
        <w:fldChar w:fldCharType="end"/>
      </w:r>
      <w:r>
        <w:t>.</w:t>
      </w:r>
      <w:r w:rsidR="002D7AD0">
        <w:t xml:space="preserve"> </w:t>
      </w:r>
      <w:r w:rsidR="002D7AD0" w:rsidRPr="00C43308">
        <w:rPr>
          <w:b w:val="0"/>
          <w:bCs w:val="0"/>
        </w:rPr>
        <w:t>(A)</w:t>
      </w:r>
      <w:r w:rsidR="002D7AD0" w:rsidRPr="002D7AD0">
        <w:rPr>
          <w:b w:val="0"/>
          <w:bCs w:val="0"/>
        </w:rPr>
        <w:t xml:space="preserve"> Caspase-3-stained chinchilla brain sections harvested from the auditory cortex of the pre-blast treated group (n=2), post-blast treated group (n=2), and blast control group (n=2). Nuclear counterstain is DAPI. </w:t>
      </w:r>
      <w:r w:rsidR="002D7AD0" w:rsidRPr="00C43308">
        <w:rPr>
          <w:b w:val="0"/>
          <w:bCs w:val="0"/>
        </w:rPr>
        <w:t>(B)</w:t>
      </w:r>
      <w:r w:rsidR="002D7AD0" w:rsidRPr="002D7AD0">
        <w:rPr>
          <w:b w:val="0"/>
          <w:bCs w:val="0"/>
        </w:rPr>
        <w:t xml:space="preserve"> Quantification of fluorescence intensities of caspase-3 in treatment groups. Scale bar=150 μm. No statistical significance found with </w:t>
      </w:r>
      <w:r w:rsidR="00701041">
        <w:rPr>
          <w:b w:val="0"/>
          <w:bCs w:val="0"/>
        </w:rPr>
        <w:t xml:space="preserve">an </w:t>
      </w:r>
      <w:r w:rsidR="002D7AD0" w:rsidRPr="002D7AD0">
        <w:rPr>
          <w:b w:val="0"/>
          <w:bCs w:val="0"/>
        </w:rPr>
        <w:t xml:space="preserve">ANOVA test and </w:t>
      </w:r>
      <w:r w:rsidR="00701041">
        <w:rPr>
          <w:b w:val="0"/>
          <w:bCs w:val="0"/>
        </w:rPr>
        <w:t xml:space="preserve">a </w:t>
      </w:r>
      <w:r w:rsidR="002D7AD0" w:rsidRPr="002D7AD0">
        <w:rPr>
          <w:b w:val="0"/>
          <w:bCs w:val="0"/>
        </w:rPr>
        <w:t>Tukey’s post-hoc test.</w:t>
      </w:r>
      <w:bookmarkEnd w:id="94"/>
    </w:p>
    <w:p w14:paraId="641BA22B" w14:textId="5855BA4A" w:rsidR="00D84AD3" w:rsidRDefault="00FF2932" w:rsidP="00D84AD3">
      <w:pPr>
        <w:keepNext/>
      </w:pPr>
      <w:r>
        <w:rPr>
          <w:noProof/>
        </w:rPr>
        <w:drawing>
          <wp:inline distT="0" distB="0" distL="0" distR="0" wp14:anchorId="6BD89FF1" wp14:editId="6D5A7096">
            <wp:extent cx="5486400" cy="2488565"/>
            <wp:effectExtent l="0" t="0" r="0" b="635"/>
            <wp:docPr id="19" name="Picture 19"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A screenshot of a computer&#10;&#10;Description automatically generated with medium confidence"/>
                    <pic:cNvPicPr/>
                  </pic:nvPicPr>
                  <pic:blipFill>
                    <a:blip r:embed="rId38" cstate="print">
                      <a:extLst>
                        <a:ext uri="{28A0092B-C50C-407E-A947-70E740481C1C}">
                          <a14:useLocalDpi xmlns:a14="http://schemas.microsoft.com/office/drawing/2010/main" val="0"/>
                        </a:ext>
                      </a:extLst>
                    </a:blip>
                    <a:stretch>
                      <a:fillRect/>
                    </a:stretch>
                  </pic:blipFill>
                  <pic:spPr>
                    <a:xfrm>
                      <a:off x="0" y="0"/>
                      <a:ext cx="5486400" cy="2488565"/>
                    </a:xfrm>
                    <a:prstGeom prst="rect">
                      <a:avLst/>
                    </a:prstGeom>
                  </pic:spPr>
                </pic:pic>
              </a:graphicData>
            </a:graphic>
          </wp:inline>
        </w:drawing>
      </w:r>
    </w:p>
    <w:p w14:paraId="11657D59" w14:textId="1C87BD40" w:rsidR="00957F12" w:rsidRPr="00EE4F9E" w:rsidRDefault="00D84AD3" w:rsidP="00EE4F9E">
      <w:pPr>
        <w:pStyle w:val="Caption"/>
        <w:jc w:val="center"/>
        <w:rPr>
          <w:b w:val="0"/>
          <w:bCs w:val="0"/>
        </w:rPr>
      </w:pPr>
      <w:bookmarkStart w:id="95" w:name="_Toc100672897"/>
      <w:r>
        <w:t xml:space="preserve">Figure </w:t>
      </w:r>
      <w:r w:rsidR="00BB60DF">
        <w:fldChar w:fldCharType="begin"/>
      </w:r>
      <w:r w:rsidR="00BB60DF">
        <w:instrText xml:space="preserve"> SEQ Figure \* ARABIC </w:instrText>
      </w:r>
      <w:r w:rsidR="00BB60DF">
        <w:fldChar w:fldCharType="separate"/>
      </w:r>
      <w:r w:rsidR="006C04CF">
        <w:rPr>
          <w:noProof/>
        </w:rPr>
        <w:t>15</w:t>
      </w:r>
      <w:r w:rsidR="00BB60DF">
        <w:rPr>
          <w:noProof/>
        </w:rPr>
        <w:fldChar w:fldCharType="end"/>
      </w:r>
      <w:r>
        <w:t>.</w:t>
      </w:r>
      <w:r w:rsidR="00EE4F9E">
        <w:t xml:space="preserve"> </w:t>
      </w:r>
      <w:r w:rsidR="00EE4F9E" w:rsidRPr="00C43308">
        <w:rPr>
          <w:rFonts w:ascii="Times New Roman" w:hAnsi="Times New Roman"/>
          <w:b w:val="0"/>
          <w:bCs w:val="0"/>
        </w:rPr>
        <w:t>(A)</w:t>
      </w:r>
      <w:r w:rsidR="00EE4F9E" w:rsidRPr="00EE4F9E">
        <w:rPr>
          <w:rFonts w:ascii="Times New Roman" w:hAnsi="Times New Roman"/>
          <w:b w:val="0"/>
          <w:bCs w:val="0"/>
        </w:rPr>
        <w:t xml:space="preserve"> Caspase-3-stained chinchilla brain sections harvested from the inferior colliculus of the pre-blast treated group (n=2), post-blast treated group (n=2), and blast control group (n=2). Nuclear counterstain is DAPI. </w:t>
      </w:r>
      <w:r w:rsidR="00EE4F9E" w:rsidRPr="00C43308">
        <w:rPr>
          <w:rFonts w:ascii="Times New Roman" w:hAnsi="Times New Roman"/>
          <w:b w:val="0"/>
          <w:bCs w:val="0"/>
        </w:rPr>
        <w:t>(B)</w:t>
      </w:r>
      <w:r w:rsidR="00EE4F9E" w:rsidRPr="00EE4F9E">
        <w:rPr>
          <w:rFonts w:ascii="Times New Roman" w:hAnsi="Times New Roman"/>
          <w:b w:val="0"/>
          <w:bCs w:val="0"/>
        </w:rPr>
        <w:t xml:space="preserve"> Quantification of fluorescence </w:t>
      </w:r>
      <w:r w:rsidR="00EE4F9E" w:rsidRPr="00EE4F9E">
        <w:rPr>
          <w:rFonts w:ascii="Times New Roman" w:hAnsi="Times New Roman"/>
          <w:b w:val="0"/>
          <w:bCs w:val="0"/>
        </w:rPr>
        <w:lastRenderedPageBreak/>
        <w:t xml:space="preserve">intensities of caspase-3 in treatment groups. Scale bar=150 </w:t>
      </w:r>
      <w:r w:rsidR="00EE4F9E" w:rsidRPr="00EE4F9E">
        <w:rPr>
          <w:rFonts w:ascii="Times New Roman" w:hAnsi="Times New Roman"/>
          <w:b w:val="0"/>
          <w:bCs w:val="0"/>
          <w:lang w:val="el-GR"/>
        </w:rPr>
        <w:t>μ</w:t>
      </w:r>
      <w:r w:rsidR="00EE4F9E" w:rsidRPr="00EE4F9E">
        <w:rPr>
          <w:rFonts w:ascii="Times New Roman" w:hAnsi="Times New Roman"/>
          <w:b w:val="0"/>
          <w:bCs w:val="0"/>
        </w:rPr>
        <w:t>m.</w:t>
      </w:r>
      <w:r w:rsidR="00EE4F9E" w:rsidRPr="00EE4F9E">
        <w:rPr>
          <w:b w:val="0"/>
          <w:bCs w:val="0"/>
        </w:rPr>
        <w:t xml:space="preserve"> </w:t>
      </w:r>
      <w:r w:rsidR="00EE4F9E" w:rsidRPr="00EE4F9E">
        <w:rPr>
          <w:rFonts w:ascii="Times New Roman" w:hAnsi="Times New Roman"/>
          <w:b w:val="0"/>
          <w:bCs w:val="0"/>
        </w:rPr>
        <w:t xml:space="preserve">No statistical significance found with </w:t>
      </w:r>
      <w:r w:rsidR="00701041">
        <w:rPr>
          <w:rFonts w:ascii="Times New Roman" w:hAnsi="Times New Roman"/>
          <w:b w:val="0"/>
          <w:bCs w:val="0"/>
        </w:rPr>
        <w:t xml:space="preserve">an </w:t>
      </w:r>
      <w:r w:rsidR="00EE4F9E" w:rsidRPr="00EE4F9E">
        <w:rPr>
          <w:rFonts w:ascii="Times New Roman" w:hAnsi="Times New Roman"/>
          <w:b w:val="0"/>
          <w:bCs w:val="0"/>
        </w:rPr>
        <w:t xml:space="preserve">ANOVA test and </w:t>
      </w:r>
      <w:r w:rsidR="00701041">
        <w:rPr>
          <w:rFonts w:ascii="Times New Roman" w:hAnsi="Times New Roman"/>
          <w:b w:val="0"/>
          <w:bCs w:val="0"/>
        </w:rPr>
        <w:t xml:space="preserve">a </w:t>
      </w:r>
      <w:r w:rsidR="00EE4F9E" w:rsidRPr="00EE4F9E">
        <w:rPr>
          <w:rFonts w:ascii="Times New Roman" w:hAnsi="Times New Roman"/>
          <w:b w:val="0"/>
          <w:bCs w:val="0"/>
        </w:rPr>
        <w:t>Tukey’s post-hoc test.</w:t>
      </w:r>
      <w:bookmarkEnd w:id="95"/>
    </w:p>
    <w:p w14:paraId="584A0672" w14:textId="77777777" w:rsidR="00D84AD3" w:rsidRDefault="00D84AD3" w:rsidP="00FF58A3"/>
    <w:p w14:paraId="4D74A447" w14:textId="291425E3" w:rsidR="00D84AD3" w:rsidRDefault="00FF2932" w:rsidP="00D84AD3">
      <w:pPr>
        <w:keepNext/>
      </w:pPr>
      <w:r>
        <w:rPr>
          <w:noProof/>
        </w:rPr>
        <w:drawing>
          <wp:inline distT="0" distB="0" distL="0" distR="0" wp14:anchorId="04FE37EE" wp14:editId="1D61F8DD">
            <wp:extent cx="5486400" cy="2552700"/>
            <wp:effectExtent l="0" t="0" r="0" b="0"/>
            <wp:docPr id="20" name="Picture 20" descr="Qr cod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Qr code&#10;&#10;Description automatically generated"/>
                    <pic:cNvPicPr/>
                  </pic:nvPicPr>
                  <pic:blipFill>
                    <a:blip r:embed="rId39" cstate="print">
                      <a:extLst>
                        <a:ext uri="{28A0092B-C50C-407E-A947-70E740481C1C}">
                          <a14:useLocalDpi xmlns:a14="http://schemas.microsoft.com/office/drawing/2010/main" val="0"/>
                        </a:ext>
                      </a:extLst>
                    </a:blip>
                    <a:stretch>
                      <a:fillRect/>
                    </a:stretch>
                  </pic:blipFill>
                  <pic:spPr>
                    <a:xfrm>
                      <a:off x="0" y="0"/>
                      <a:ext cx="5486400" cy="2552700"/>
                    </a:xfrm>
                    <a:prstGeom prst="rect">
                      <a:avLst/>
                    </a:prstGeom>
                  </pic:spPr>
                </pic:pic>
              </a:graphicData>
            </a:graphic>
          </wp:inline>
        </w:drawing>
      </w:r>
    </w:p>
    <w:p w14:paraId="6A86980C" w14:textId="505CBACF" w:rsidR="00957F12" w:rsidRDefault="00D84AD3" w:rsidP="000C42AF">
      <w:pPr>
        <w:pStyle w:val="Caption"/>
        <w:jc w:val="center"/>
      </w:pPr>
      <w:bookmarkStart w:id="96" w:name="_Toc100672898"/>
      <w:r>
        <w:t xml:space="preserve">Figure </w:t>
      </w:r>
      <w:r w:rsidR="00BB60DF">
        <w:fldChar w:fldCharType="begin"/>
      </w:r>
      <w:r w:rsidR="00BB60DF">
        <w:instrText xml:space="preserve"> SEQ Figure \* ARABIC </w:instrText>
      </w:r>
      <w:r w:rsidR="00BB60DF">
        <w:fldChar w:fldCharType="separate"/>
      </w:r>
      <w:r w:rsidR="006C04CF">
        <w:rPr>
          <w:noProof/>
        </w:rPr>
        <w:t>16</w:t>
      </w:r>
      <w:r w:rsidR="00BB60DF">
        <w:rPr>
          <w:noProof/>
        </w:rPr>
        <w:fldChar w:fldCharType="end"/>
      </w:r>
      <w:r>
        <w:t>.</w:t>
      </w:r>
      <w:r w:rsidR="000C42AF">
        <w:t xml:space="preserve"> </w:t>
      </w:r>
      <w:r w:rsidR="000C42AF" w:rsidRPr="000C42AF">
        <w:rPr>
          <w:rFonts w:ascii="Times New Roman" w:hAnsi="Times New Roman"/>
          <w:b w:val="0"/>
          <w:bCs w:val="0"/>
        </w:rPr>
        <w:t xml:space="preserve">Negative control with omission of primary antibody in </w:t>
      </w:r>
      <w:r w:rsidR="000C42AF" w:rsidRPr="00C43308">
        <w:rPr>
          <w:rFonts w:ascii="Times New Roman" w:hAnsi="Times New Roman"/>
          <w:b w:val="0"/>
          <w:bCs w:val="0"/>
        </w:rPr>
        <w:t>(A)</w:t>
      </w:r>
      <w:r w:rsidR="000C42AF" w:rsidRPr="000C42AF">
        <w:rPr>
          <w:rFonts w:ascii="Times New Roman" w:hAnsi="Times New Roman"/>
          <w:b w:val="0"/>
          <w:bCs w:val="0"/>
        </w:rPr>
        <w:t xml:space="preserve"> auditory cortex section and </w:t>
      </w:r>
      <w:r w:rsidR="000C42AF" w:rsidRPr="00C43308">
        <w:rPr>
          <w:rFonts w:ascii="Times New Roman" w:hAnsi="Times New Roman"/>
          <w:b w:val="0"/>
          <w:bCs w:val="0"/>
        </w:rPr>
        <w:t>(B)</w:t>
      </w:r>
      <w:r w:rsidR="000C42AF" w:rsidRPr="000C42AF">
        <w:rPr>
          <w:rFonts w:ascii="Times New Roman" w:hAnsi="Times New Roman"/>
          <w:b w:val="0"/>
          <w:bCs w:val="0"/>
        </w:rPr>
        <w:t xml:space="preserve"> inferior colliculus section of chinchilla brain.</w:t>
      </w:r>
      <w:bookmarkEnd w:id="96"/>
    </w:p>
    <w:p w14:paraId="1FD480DE" w14:textId="77777777" w:rsidR="00D84AD3" w:rsidRPr="00D84AD3" w:rsidRDefault="00D84AD3" w:rsidP="00D84AD3"/>
    <w:p w14:paraId="76B23E16" w14:textId="77777777" w:rsidR="00D87712" w:rsidRDefault="00D87712">
      <w:pPr>
        <w:spacing w:line="240" w:lineRule="auto"/>
        <w:rPr>
          <w:rFonts w:asciiTheme="majorHAnsi" w:hAnsiTheme="majorHAnsi"/>
          <w:b/>
          <w:bCs/>
          <w:sz w:val="32"/>
          <w:szCs w:val="32"/>
        </w:rPr>
      </w:pPr>
      <w:r>
        <w:br w:type="page"/>
      </w:r>
    </w:p>
    <w:p w14:paraId="5648B95D" w14:textId="4AE2B7CE" w:rsidR="003473E0" w:rsidRPr="00D5208E" w:rsidRDefault="00800611" w:rsidP="003C5E74">
      <w:pPr>
        <w:pStyle w:val="Heading1"/>
      </w:pPr>
      <w:bookmarkStart w:id="97" w:name="_Toc100593916"/>
      <w:r>
        <w:lastRenderedPageBreak/>
        <w:t xml:space="preserve">Chapter </w:t>
      </w:r>
      <w:r w:rsidR="00722750" w:rsidRPr="00D5208E">
        <w:t xml:space="preserve">4. </w:t>
      </w:r>
      <w:r w:rsidR="003473E0" w:rsidRPr="00D5208E">
        <w:t>Discussion</w:t>
      </w:r>
      <w:bookmarkEnd w:id="97"/>
    </w:p>
    <w:p w14:paraId="50D6544D" w14:textId="4F46E414" w:rsidR="00FA77B0" w:rsidRPr="00D5208E" w:rsidRDefault="00E13FB5" w:rsidP="00E03AD3">
      <w:pPr>
        <w:pStyle w:val="Heading2"/>
      </w:pPr>
      <w:bookmarkStart w:id="98" w:name="_Toc37617787"/>
      <w:bookmarkStart w:id="99" w:name="_Toc37617844"/>
      <w:bookmarkStart w:id="100" w:name="_Toc39323160"/>
      <w:bookmarkStart w:id="101" w:name="_Toc100593917"/>
      <w:r w:rsidRPr="00D5208E">
        <w:t>4.1</w:t>
      </w:r>
      <w:r w:rsidR="00FA77B0" w:rsidRPr="00D5208E">
        <w:t xml:space="preserve"> </w:t>
      </w:r>
      <w:r w:rsidRPr="00D5208E">
        <w:t xml:space="preserve">Amelioration of </w:t>
      </w:r>
      <w:r w:rsidR="00FA77B0" w:rsidRPr="00D5208E">
        <w:t xml:space="preserve">Hearing Damage Induced by Repeated </w:t>
      </w:r>
      <w:r w:rsidRPr="00D5208E">
        <w:t>High</w:t>
      </w:r>
      <w:r w:rsidR="00FA77B0" w:rsidRPr="00D5208E">
        <w:t>-Intensity BOPs</w:t>
      </w:r>
      <w:bookmarkEnd w:id="98"/>
      <w:bookmarkEnd w:id="99"/>
      <w:bookmarkEnd w:id="100"/>
      <w:bookmarkEnd w:id="101"/>
    </w:p>
    <w:p w14:paraId="7B1BAE69" w14:textId="2CB3CD6C" w:rsidR="00E02CBF" w:rsidRDefault="00D63B97" w:rsidP="00151A90">
      <w:pPr>
        <w:jc w:val="both"/>
      </w:pPr>
      <w:r>
        <w:tab/>
        <w:t xml:space="preserve">The results of this study were used to analyze the effect of the GLP-1R </w:t>
      </w:r>
      <w:r w:rsidR="001A0104">
        <w:t>agonist</w:t>
      </w:r>
      <w:r>
        <w:t xml:space="preserve">, </w:t>
      </w:r>
      <w:r w:rsidR="002B4E54">
        <w:t>l</w:t>
      </w:r>
      <w:r>
        <w:t>iraglutide</w:t>
      </w:r>
      <w:r w:rsidR="001A0104">
        <w:t>, on the effect of hearing damage when administered pre-blast exposure and post-blast exposure</w:t>
      </w:r>
      <w:r w:rsidR="00EB4EC5">
        <w:t>. ABR threshold shift, ABR wave I amplitude, and DPOAE level shift measurements, paired with immunofluorescence studies, indicated that liraglutide could potentially serve to prevent hearing damage before blast exposure, as well as aid in recovery when administered after blast exposure.</w:t>
      </w:r>
    </w:p>
    <w:p w14:paraId="08DC629B" w14:textId="7F1D2977" w:rsidR="00696BBB" w:rsidRDefault="00696BBB" w:rsidP="00151A90">
      <w:pPr>
        <w:jc w:val="both"/>
      </w:pPr>
      <w:r>
        <w:tab/>
      </w:r>
      <w:r w:rsidRPr="00060D21">
        <w:t xml:space="preserve">The use of HPDs </w:t>
      </w:r>
      <w:r w:rsidR="00F67E5E" w:rsidRPr="00060D21">
        <w:t xml:space="preserve">during blast exposure </w:t>
      </w:r>
      <w:r w:rsidRPr="00060D21">
        <w:t>ensured that the integrity of the middle ear was maintained, and imitated blast exposure that military personnel are exposed to during combat and trainings. All of the TMs remained intact during the extent of the study; however, HPDs provide limited CAS and PAS protection during blast exposure</w:t>
      </w:r>
      <w:r w:rsidR="005E27BD" w:rsidRPr="00060D21">
        <w:t xml:space="preserve"> </w:t>
      </w:r>
      <w:r w:rsidR="005E27BD" w:rsidRPr="00060D21">
        <w:fldChar w:fldCharType="begin" w:fldLock="1"/>
      </w:r>
      <w:r w:rsidR="005E27BD" w:rsidRPr="00060D21">
        <w:instrText>ADDIN CSL_CITATION {"citationItems":[{"id":"ITEM-1","itemData":{"DOI":"10.1152/jn.00710.2016","ISSN":"15221598","PMID":"28275059","abstract":"Hearing difficulties are the most commonly reported disabilities among veterans. Blast exposures during explosive events likely play a role, given their propensity to directly damage both peripheral (PAS) and central auditory system (CAS) components. Postblast PAS pathophysiology has been well documented in both clinical case reports and laboratory investigations. In contrast, blast-induced CAS dysfunction remains understudied but has been hypothesized to contribute to an array of common veteran behavioral complaints, including learning, memory, communication, and emotional regulation. This investigation compared the effects of acute blast and nonblast acoustic impulse trauma in adult male Sprague-Dawley rats. An array of audiometric tests were utilized, including distortion product otoacoustic emissions (DPOAE), auditory brain stem responses (ABR), middle latency responses (MLR), and envelope following responses (EFRs). Generally, more severe and persistent postinjury central auditory processing (CAP) deficits were observed in blast-exposed animals throughout the auditory neuraxis, spanning from the cochlea to the cortex. DPOAE and ABR results captured cochlear and auditory nerve/brain stem deficits, respectively. EFRs demonstrated temporal processing impairments suggestive of functional damage to regions in the auditory brain stem and the inferior colliculus. MLRs captured thalamocortical transmission and cortical activation impairments. Taken together, the results suggest blast-induced CAS dysfunction may play a complementary pathophysiological role to maladaptive neuroplasticity of PAS origin. Even mild blasts can produce lasting hearing impairments that can be assessed with noninvasive electrophysiology, allowing these measurements to serve as simple, effective diagnostics. NEW &amp; NOTEWORTHY Blasts exposures often produce hearing difficulties. Although cochlear damage typically occurs, the downstream effects on central auditory processing are less clear. Moreover, outcomes were compared between individuals exposed to the blast pressure wave vs. those who experienced the blast noise without the pressure wave. It was found that a single blast exposure produced changes at all stages of the ascending auditory path at least 4 wk postblast, whereas blast noise alone produced largely transient changes.","author":[{"dropping-particle":"","family":"Race","given":"Nicholas","non-dropping-particle":"","parse-names":false,"suffix":""},{"dropping-particle":"","family":"Lai","given":"Jesyin","non-dropping-particle":"","parse-names":false,"suffix":""},{"dropping-particle":"","family":"Shi","given":"Riyi","non-dropping-particle":"","parse-names":false,"suffix":""},{"dropping-particle":"","family":"Bartlett","given":"Edward L.","non-dropping-particle":"","parse-names":false,"suffix":""}],"container-title":"Journal of Neurophysiology","id":"ITEM-1","issue":"2","issued":{"date-parts":[["2017"]]},"page":"782-799","title":"Differences in postinjury auditory system pathophysiology after mild blast and nonblast acute acoustic trauma","type":"article-journal","volume":"118"},"uris":["http://www.mendeley.com/documents/?uuid=a346390a-c344-48fe-8882-1a482e3400a7"]}],"mendeley":{"formattedCitation":"(Race, Lai, Shi, &amp; Bartlett, 2017)","plainTextFormattedCitation":"(Race, Lai, Shi, &amp; Bartlett, 2017)"},"properties":{"noteIndex":0},"schema":"https://github.com/citation-style-language/schema/raw/master/csl-citation.json"}</w:instrText>
      </w:r>
      <w:r w:rsidR="005E27BD" w:rsidRPr="00060D21">
        <w:fldChar w:fldCharType="separate"/>
      </w:r>
      <w:r w:rsidR="005E27BD" w:rsidRPr="00060D21">
        <w:rPr>
          <w:noProof/>
        </w:rPr>
        <w:t>(Race, Lai, Shi, &amp; Bartlett, 2017)</w:t>
      </w:r>
      <w:r w:rsidR="005E27BD" w:rsidRPr="00060D21">
        <w:fldChar w:fldCharType="end"/>
      </w:r>
      <w:r w:rsidRPr="00060D21">
        <w:t xml:space="preserve">. </w:t>
      </w:r>
      <w:r w:rsidR="00F67E5E" w:rsidRPr="00060D21">
        <w:t xml:space="preserve">Investigating the effect of liraglutide </w:t>
      </w:r>
      <w:r w:rsidR="00D348C5" w:rsidRPr="00060D21">
        <w:t>before and after</w:t>
      </w:r>
      <w:r w:rsidR="00F67E5E" w:rsidRPr="00060D21">
        <w:t xml:space="preserve"> blast exposure with HPDs provides insight on the progression of hearing damage associated with mild-TBI and the efficacy of liraglutide in ameliorating the hearing damage </w:t>
      </w:r>
      <w:r w:rsidR="00196B65" w:rsidRPr="00060D21">
        <w:t>resulting from these conditions</w:t>
      </w:r>
      <w:r w:rsidR="00F67E5E" w:rsidRPr="00060D21">
        <w:t xml:space="preserve"> often experienced by service members.</w:t>
      </w:r>
    </w:p>
    <w:p w14:paraId="07B4B06B" w14:textId="082DD362" w:rsidR="00416F7F" w:rsidRPr="009B0FDA" w:rsidRDefault="00416F7F" w:rsidP="00151A90">
      <w:pPr>
        <w:jc w:val="both"/>
      </w:pPr>
      <w:r>
        <w:tab/>
        <w:t>ABR threshold shift is an indicator of hearing sensitivity and reflects the function of the PAS and CAS.</w:t>
      </w:r>
      <w:r w:rsidR="009B0FDA">
        <w:t xml:space="preserve"> The results displayed in </w:t>
      </w:r>
      <w:r w:rsidR="009B0FDA">
        <w:rPr>
          <w:b/>
          <w:bCs/>
        </w:rPr>
        <w:t xml:space="preserve">Figures </w:t>
      </w:r>
      <w:r w:rsidR="00E3239C">
        <w:rPr>
          <w:b/>
          <w:bCs/>
        </w:rPr>
        <w:t>10</w:t>
      </w:r>
      <w:r w:rsidR="009B0FDA">
        <w:t xml:space="preserve"> and </w:t>
      </w:r>
      <w:r w:rsidR="00E3239C">
        <w:rPr>
          <w:b/>
          <w:bCs/>
        </w:rPr>
        <w:t>11</w:t>
      </w:r>
      <w:r w:rsidR="009B0FDA">
        <w:t xml:space="preserve"> indicated that liraglutide treatment can potentially both prevent acute-hearing damage on Day 1, with the pre-blast treated group ha</w:t>
      </w:r>
      <w:r w:rsidR="00F250B7">
        <w:t>ving</w:t>
      </w:r>
      <w:r w:rsidR="009B0FDA">
        <w:t xml:space="preserve"> a significantly lower </w:t>
      </w:r>
      <w:r w:rsidR="00F250B7">
        <w:t>D</w:t>
      </w:r>
      <w:r w:rsidR="009B0FDA">
        <w:t xml:space="preserve">ay 1 threshold shift than both the post-blast treated group and blast control group. Results also suggested that liraglutide can possibly </w:t>
      </w:r>
      <w:r w:rsidR="009B0FDA">
        <w:lastRenderedPageBreak/>
        <w:t>aid in long-term hearing recovery</w:t>
      </w:r>
      <w:r w:rsidR="00301754">
        <w:t>, as both drug-treated groups had lower ABR threshold shifts than the blast control group on Days 14 and 28.</w:t>
      </w:r>
    </w:p>
    <w:p w14:paraId="77D2BD3B" w14:textId="74F43135" w:rsidR="001C30B1" w:rsidRPr="00A1512E" w:rsidRDefault="00AC559D" w:rsidP="00151A90">
      <w:pPr>
        <w:jc w:val="both"/>
      </w:pPr>
      <w:r>
        <w:tab/>
      </w:r>
      <w:r w:rsidR="00F74290">
        <w:rPr>
          <w:b/>
          <w:bCs/>
        </w:rPr>
        <w:t xml:space="preserve">Figure </w:t>
      </w:r>
      <w:r w:rsidR="00E3239C">
        <w:rPr>
          <w:b/>
          <w:bCs/>
        </w:rPr>
        <w:t>12</w:t>
      </w:r>
      <w:r w:rsidR="00F74290">
        <w:t xml:space="preserve"> displayed the results of the ABR wave I amplitude</w:t>
      </w:r>
      <w:r w:rsidR="00332B72">
        <w:t>s, which are an indicator of cochlear syn</w:t>
      </w:r>
      <w:r w:rsidR="0047554F">
        <w:t>a</w:t>
      </w:r>
      <w:r w:rsidR="00332B72">
        <w:t>ptopathy, myelination defects in the auditory nerve, conductive hearing loss, lesions, and damage to cochlear structures</w:t>
      </w:r>
      <w:r w:rsidR="00681A23">
        <w:t xml:space="preserve"> </w:t>
      </w:r>
      <w:r w:rsidR="003B0AB5">
        <w:fldChar w:fldCharType="begin" w:fldLock="1"/>
      </w:r>
      <w:r w:rsidR="00B95A4D">
        <w:instrText>ADDIN CSL_CITATION {"citationItems":[{"id":"ITEM-1","itemData":{"DOI":"10.1016/j.heares.2017.01.003","author":[{"dropping-particle":"","family":"Liberman","given":"M. Charles","non-dropping-particle":"","parse-names":false,"suffix":""},{"dropping-particle":"","family":"Kujawa","given":"Sharon G.","non-dropping-particle":"","parse-names":false,"suffix":""}],"container-title":"Hear Res.","id":"ITEM-1","issued":{"date-parts":[["2017"]]},"page":"138-147","title":"Cochlear synaptopathy in acquired sensorineural hearing loss: Manifestations and mechanisms","type":"article-journal","volume":"349"},"uris":["http://www.mendeley.com/documents/?uuid=89f7059a-ba53-4d15-868f-a0e99cacdfc7"]},{"id":"ITEM-2","itemData":{"DOI":"10.1038/ncomms14487","ISSN":"20411723","PMID":"28211470","abstract":"Hidden hearing loss (HHL) is a recently described auditory neuropathy believed to contribute to speech discrimination and intelligibility deficits in people with normal audiological tests. Animals and humans with HHL have normal auditory thresholds but defective cochlear neurotransmission, that is, reduced suprathreshold amplitude of the sound-evoked auditory nerve compound action potential. Currently, the only cellular mechanism known for HHL is loss of inner hair cell synapses (synaptopathy). Here we report that transient loss of cochlear Schwann cells results in permanent auditory deficits characteristic of HHL. This auditory neuropathy is not associated with synaptic loss, but rather with disruption of the first heminodes at the auditory nerve peripheral terminal. Thus, this study identifies a new mechanism for HHL, highlights the long-term consequences of transient Schwann cell loss on hearing and might provide insights into the causes of the auditory deficits reported in patients that recover from acute demyelinating diseases such as Guillain-Barré syndrome.","author":[{"dropping-particle":"","family":"Wan","given":"Guoqiang","non-dropping-particle":"","parse-names":false,"suffix":""},{"dropping-particle":"","family":"Corfas","given":"Gabriel","non-dropping-particle":"","parse-names":false,"suffix":""}],"container-title":"Nature Communications","id":"ITEM-2","issued":{"date-parts":[["2017"]]},"page":"1-13","publisher":"Nature Publishing Group","title":"Transient auditory nerve demyelination as a new mechanism for hidden hearing loss","type":"article-journal","volume":"8"},"uris":["http://www.mendeley.com/documents/?uuid=76650ec5-f0f8-4fb3-b333-ba2d3f7a8a75"]}],"mendeley":{"formattedCitation":"(Liberman &amp; Kujawa, 2017; Wan &amp; Corfas, 2017)","plainTextFormattedCitation":"(Liberman &amp; Kujawa, 2017; Wan &amp; Corfas, 2017)","previouslyFormattedCitation":"(Liberman &amp; Kujawa, 2017; Wan &amp; Corfas, 2017)"},"properties":{"noteIndex":0},"schema":"https://github.com/citation-style-language/schema/raw/master/csl-citation.json"}</w:instrText>
      </w:r>
      <w:r w:rsidR="003B0AB5">
        <w:fldChar w:fldCharType="separate"/>
      </w:r>
      <w:r w:rsidR="003B0AB5" w:rsidRPr="003B0AB5">
        <w:rPr>
          <w:noProof/>
        </w:rPr>
        <w:t>(Liberman &amp; Kujawa, 2017; Wan &amp; Corfas, 2017)</w:t>
      </w:r>
      <w:r w:rsidR="003B0AB5">
        <w:fldChar w:fldCharType="end"/>
      </w:r>
      <w:r w:rsidR="00332B72">
        <w:t>.</w:t>
      </w:r>
      <w:r w:rsidR="00A1512E">
        <w:t xml:space="preserve"> The results showed that the pre-blast treated animals did not experience as substantial of a decrease in ABR wave I amplitude as the post-blast treated and blast control groups on Day 1</w:t>
      </w:r>
      <w:r w:rsidR="001C30B1">
        <w:rPr>
          <w:rFonts w:ascii="Times New Roman" w:hAnsi="Times New Roman"/>
        </w:rPr>
        <w:t xml:space="preserve">. This </w:t>
      </w:r>
      <w:r w:rsidR="00A6521A">
        <w:rPr>
          <w:rFonts w:ascii="Times New Roman" w:hAnsi="Times New Roman"/>
        </w:rPr>
        <w:t>suggests</w:t>
      </w:r>
      <w:r w:rsidR="001C30B1">
        <w:rPr>
          <w:rFonts w:ascii="Times New Roman" w:hAnsi="Times New Roman"/>
        </w:rPr>
        <w:t xml:space="preserve"> that the liraglutide treatment can potentially prevent hearing damage when administered prior to blast exposure.</w:t>
      </w:r>
    </w:p>
    <w:p w14:paraId="315B69B1" w14:textId="3830C2A2" w:rsidR="00936F12" w:rsidRDefault="001C30B1" w:rsidP="00FB34CD">
      <w:pPr>
        <w:jc w:val="both"/>
        <w:rPr>
          <w:rFonts w:ascii="Times New Roman" w:hAnsi="Times New Roman"/>
        </w:rPr>
      </w:pPr>
      <w:r>
        <w:rPr>
          <w:rFonts w:ascii="Times New Roman" w:hAnsi="Times New Roman"/>
        </w:rPr>
        <w:tab/>
        <w:t>DPOAE measurements</w:t>
      </w:r>
      <w:r w:rsidR="00FA4397">
        <w:rPr>
          <w:rFonts w:ascii="Times New Roman" w:hAnsi="Times New Roman"/>
        </w:rPr>
        <w:t xml:space="preserve"> reflect the function of the outer hair </w:t>
      </w:r>
      <w:r w:rsidR="00F250B7">
        <w:rPr>
          <w:rFonts w:ascii="Times New Roman" w:hAnsi="Times New Roman"/>
        </w:rPr>
        <w:t>cells and</w:t>
      </w:r>
      <w:r>
        <w:rPr>
          <w:rFonts w:ascii="Times New Roman" w:hAnsi="Times New Roman"/>
        </w:rPr>
        <w:t xml:space="preserve"> are the response of the cochlea to two simultaneous tones</w:t>
      </w:r>
      <w:r w:rsidR="00FA4397">
        <w:rPr>
          <w:rFonts w:ascii="Times New Roman" w:hAnsi="Times New Roman"/>
        </w:rPr>
        <w:t>.</w:t>
      </w:r>
      <w:r>
        <w:rPr>
          <w:rFonts w:ascii="Times New Roman" w:hAnsi="Times New Roman"/>
        </w:rPr>
        <w:t xml:space="preserve"> </w:t>
      </w:r>
      <w:r w:rsidR="00564269">
        <w:rPr>
          <w:rFonts w:ascii="Times New Roman" w:hAnsi="Times New Roman"/>
        </w:rPr>
        <w:t xml:space="preserve">The DPOAE level shifts displayed in </w:t>
      </w:r>
      <w:r w:rsidRPr="008A681B">
        <w:rPr>
          <w:rFonts w:ascii="Times New Roman" w:hAnsi="Times New Roman"/>
          <w:b/>
          <w:bCs/>
        </w:rPr>
        <w:t xml:space="preserve">Figure </w:t>
      </w:r>
      <w:r w:rsidR="00F46260">
        <w:rPr>
          <w:rFonts w:ascii="Times New Roman" w:hAnsi="Times New Roman"/>
          <w:b/>
          <w:bCs/>
        </w:rPr>
        <w:t>1</w:t>
      </w:r>
      <w:r w:rsidR="00E3239C">
        <w:rPr>
          <w:rFonts w:ascii="Times New Roman" w:hAnsi="Times New Roman"/>
          <w:b/>
          <w:bCs/>
        </w:rPr>
        <w:t>3</w:t>
      </w:r>
      <w:r>
        <w:rPr>
          <w:rFonts w:ascii="Times New Roman" w:hAnsi="Times New Roman"/>
        </w:rPr>
        <w:t xml:space="preserve"> </w:t>
      </w:r>
      <w:r w:rsidR="00564269">
        <w:rPr>
          <w:rFonts w:ascii="Times New Roman" w:hAnsi="Times New Roman"/>
        </w:rPr>
        <w:t>show a</w:t>
      </w:r>
      <w:r>
        <w:rPr>
          <w:rFonts w:ascii="Times New Roman" w:hAnsi="Times New Roman"/>
        </w:rPr>
        <w:t xml:space="preserve"> significantly lower pre-blast DPOAE </w:t>
      </w:r>
      <w:r w:rsidR="00564269">
        <w:rPr>
          <w:rFonts w:ascii="Times New Roman" w:hAnsi="Times New Roman"/>
        </w:rPr>
        <w:t>level shift</w:t>
      </w:r>
      <w:r>
        <w:rPr>
          <w:rFonts w:ascii="Times New Roman" w:hAnsi="Times New Roman"/>
        </w:rPr>
        <w:t xml:space="preserve"> on Day 1 than the post-blast treatment and blast control groups. This indicates that liraglutide could potentially prevent damage when administered prior to blast. On Day 14, the DPOAE level shift is </w:t>
      </w:r>
      <w:r w:rsidR="00564269">
        <w:rPr>
          <w:rFonts w:ascii="Times New Roman" w:hAnsi="Times New Roman"/>
        </w:rPr>
        <w:t xml:space="preserve">significantly </w:t>
      </w:r>
      <w:r>
        <w:rPr>
          <w:rFonts w:ascii="Times New Roman" w:hAnsi="Times New Roman"/>
        </w:rPr>
        <w:t>lower in both the drug treatment groups than in the blast control group</w:t>
      </w:r>
      <w:r w:rsidR="00564269">
        <w:rPr>
          <w:rFonts w:ascii="Times New Roman" w:hAnsi="Times New Roman"/>
        </w:rPr>
        <w:t xml:space="preserve">, </w:t>
      </w:r>
      <w:r>
        <w:rPr>
          <w:rFonts w:ascii="Times New Roman" w:hAnsi="Times New Roman"/>
        </w:rPr>
        <w:t>indicat</w:t>
      </w:r>
      <w:r w:rsidR="00F250B7">
        <w:rPr>
          <w:rFonts w:ascii="Times New Roman" w:hAnsi="Times New Roman"/>
        </w:rPr>
        <w:t>ing</w:t>
      </w:r>
      <w:r>
        <w:rPr>
          <w:rFonts w:ascii="Times New Roman" w:hAnsi="Times New Roman"/>
        </w:rPr>
        <w:t xml:space="preserve"> that liraglutide could potentially </w:t>
      </w:r>
      <w:r w:rsidR="00F4260C">
        <w:rPr>
          <w:rFonts w:ascii="Times New Roman" w:hAnsi="Times New Roman"/>
        </w:rPr>
        <w:t>accelerate</w:t>
      </w:r>
      <w:r>
        <w:rPr>
          <w:rFonts w:ascii="Times New Roman" w:hAnsi="Times New Roman"/>
        </w:rPr>
        <w:t xml:space="preserve"> hearing recovery.</w:t>
      </w:r>
    </w:p>
    <w:p w14:paraId="53AEAC08" w14:textId="0CA93C1A" w:rsidR="00955643" w:rsidRPr="001C30B1" w:rsidRDefault="00955643" w:rsidP="00722ED9">
      <w:pPr>
        <w:ind w:firstLine="720"/>
        <w:jc w:val="both"/>
        <w:rPr>
          <w:rFonts w:ascii="Times New Roman" w:hAnsi="Times New Roman"/>
        </w:rPr>
      </w:pPr>
      <w:r>
        <w:rPr>
          <w:rFonts w:ascii="Times New Roman" w:hAnsi="Times New Roman"/>
        </w:rPr>
        <w:t xml:space="preserve">Immunofluorescence results in </w:t>
      </w:r>
      <w:r w:rsidRPr="00F46260">
        <w:rPr>
          <w:rFonts w:ascii="Times New Roman" w:hAnsi="Times New Roman"/>
          <w:b/>
          <w:bCs/>
        </w:rPr>
        <w:t>Figures 1</w:t>
      </w:r>
      <w:r w:rsidR="00E3239C">
        <w:rPr>
          <w:rFonts w:ascii="Times New Roman" w:hAnsi="Times New Roman"/>
          <w:b/>
          <w:bCs/>
        </w:rPr>
        <w:t>4</w:t>
      </w:r>
      <w:r>
        <w:rPr>
          <w:rFonts w:ascii="Times New Roman" w:hAnsi="Times New Roman"/>
        </w:rPr>
        <w:t xml:space="preserve"> through </w:t>
      </w:r>
      <w:r w:rsidRPr="00F46260">
        <w:rPr>
          <w:rFonts w:ascii="Times New Roman" w:hAnsi="Times New Roman"/>
          <w:b/>
          <w:bCs/>
        </w:rPr>
        <w:t>1</w:t>
      </w:r>
      <w:r w:rsidR="00E3239C">
        <w:rPr>
          <w:rFonts w:ascii="Times New Roman" w:hAnsi="Times New Roman"/>
          <w:b/>
          <w:bCs/>
        </w:rPr>
        <w:t>6</w:t>
      </w:r>
      <w:r>
        <w:rPr>
          <w:rFonts w:ascii="Times New Roman" w:hAnsi="Times New Roman"/>
        </w:rPr>
        <w:t xml:space="preserve"> showed the activity of caspase-3 in auditory cortex and inferior colliculus</w:t>
      </w:r>
      <w:r w:rsidR="00535DF7">
        <w:rPr>
          <w:rFonts w:ascii="Times New Roman" w:hAnsi="Times New Roman"/>
        </w:rPr>
        <w:t xml:space="preserve"> sections</w:t>
      </w:r>
      <w:r>
        <w:rPr>
          <w:rFonts w:ascii="Times New Roman" w:hAnsi="Times New Roman"/>
        </w:rPr>
        <w:t xml:space="preserve"> of each treatment group. Caspase-3 </w:t>
      </w:r>
      <w:r w:rsidR="00535DF7">
        <w:rPr>
          <w:rFonts w:ascii="Times New Roman" w:hAnsi="Times New Roman"/>
        </w:rPr>
        <w:t xml:space="preserve">staining </w:t>
      </w:r>
      <w:r>
        <w:rPr>
          <w:rFonts w:ascii="Times New Roman" w:hAnsi="Times New Roman"/>
        </w:rPr>
        <w:t xml:space="preserve">reflects cell apoptosis activity and is an indicator of cell damage caused by TBI </w:t>
      </w:r>
      <w:r w:rsidR="00B95A4D">
        <w:rPr>
          <w:rFonts w:ascii="Times New Roman" w:hAnsi="Times New Roman"/>
        </w:rPr>
        <w:fldChar w:fldCharType="begin" w:fldLock="1"/>
      </w:r>
      <w:r w:rsidR="007C5715">
        <w:rPr>
          <w:rFonts w:ascii="Times New Roman" w:hAnsi="Times New Roman"/>
        </w:rPr>
        <w:instrText>ADDIN CSL_CITATION {"citationItems":[{"id":"ITEM-1","itemData":{"DOI":"10.1046/j.1471-4159.2000.740740.x","ISSN":"00223042","PMID":"10646526","abstract":"During programmed cell death, activation of caspase-3 leads to proteolysis of DNA repair proteins, cytoskeletal proteins, and the inhibitor of caspase-activated deoxyribonuclease, culminating in morphologic changes and DNA damage defining apoptosis. The participation of caspase-3 activation in the evolution of neuronal death after traumatic brain injury in rats was examined. Cleavage of pro-caspase-3 in cytosolic cellular fractions and an increase in caspase-3-like enzyme activity were seen in injured brain versus control. Cleavage of the caspase-3 substrates DNA-dependent protein kinase and inhibitor of caspase-activated deoxyribonuclease and co-localization of cytosolic caspase-3 in neurons with evidence of DNA fragmentation were also identified. Intracerebral administration of the caspase-3 inhibitor N- benzyloxycarbonyl-Asp-Glu-Val-Asp-fluoromethyl ketone (480 ng) after trauma reduced caspase-3-like activity and DNA fragmentation in injured brain versus vehicle at 24 h. Treatment with N-benzyloxycarbonyl-Asp-Glu-Val-Asp- fluoromethyl ketone for 72 h (480 ng/day) reduced contusion size and ipsilateral dorsal hippocampal tissue loss at 3 weeks but had no effect on functional outcome versus vehicle. These data demonstrate that caspase-3 activation contributes to brain tissue loss and downstream biochemical events that execute programmed cell death after traumatic brain injury. Caspase inhibition may prove efficacious in the treatment of certain types of brain injury where programmed cell death occurs.","author":[{"dropping-particle":"","family":"Clark","given":"Robert S.B.","non-dropping-particle":"","parse-names":false,"suffix":""},{"dropping-particle":"","family":"Kochanek","given":"Patrick M.","non-dropping-particle":"","parse-names":false,"suffix":""},{"dropping-particle":"","family":"Watkins","given":"Simon C.","non-dropping-particle":"","parse-names":false,"suffix":""},{"dropping-particle":"","family":"Chen","given":"Minzhi","non-dropping-particle":"","parse-names":false,"suffix":""},{"dropping-particle":"","family":"Dixon","given":"C. Edward","non-dropping-particle":"","parse-names":false,"suffix":""},{"dropping-particle":"","family":"Seidberg","given":"Neal A.","non-dropping-particle":"","parse-names":false,"suffix":""},{"dropping-particle":"","family":"Melick","given":"John","non-dropping-particle":"","parse-names":false,"suffix":""},{"dropping-particle":"","family":"Loeffert","given":"J. Eric","non-dropping-particle":"","parse-names":false,"suffix":""},{"dropping-particle":"","family":"Nathaniel","given":"Paula D.","non-dropping-particle":"","parse-names":false,"suffix":""},{"dropping-particle":"","family":"Jin","given":"Kun Lin","non-dropping-particle":"","parse-names":false,"suffix":""},{"dropping-particle":"","family":"Graham","given":"Steven H.","non-dropping-particle":"","parse-names":false,"suffix":""}],"container-title":"Journal of Neurochemistry","id":"ITEM-1","issue":"2","issued":{"date-parts":[["2000"]]},"page":"740-753","title":"Caspase-3 mediated neuronal death after traumatic brain injury in rats","type":"article-journal","volume":"74"},"uris":["http://www.mendeley.com/documents/?uuid=f6de3516-0fc3-4ac8-999b-a2707078e80c"]}],"mendeley":{"formattedCitation":"(Clark et al., 2000)","plainTextFormattedCitation":"(Clark et al., 2000)","previouslyFormattedCitation":"(Clark et al., 2000)"},"properties":{"noteIndex":0},"schema":"https://github.com/citation-style-language/schema/raw/master/csl-citation.json"}</w:instrText>
      </w:r>
      <w:r w:rsidR="00B95A4D">
        <w:rPr>
          <w:rFonts w:ascii="Times New Roman" w:hAnsi="Times New Roman"/>
        </w:rPr>
        <w:fldChar w:fldCharType="separate"/>
      </w:r>
      <w:r w:rsidR="00B95A4D" w:rsidRPr="00B95A4D">
        <w:rPr>
          <w:rFonts w:ascii="Times New Roman" w:hAnsi="Times New Roman"/>
          <w:noProof/>
        </w:rPr>
        <w:t>(Clark et al., 2000)</w:t>
      </w:r>
      <w:r w:rsidR="00B95A4D">
        <w:rPr>
          <w:rFonts w:ascii="Times New Roman" w:hAnsi="Times New Roman"/>
        </w:rPr>
        <w:fldChar w:fldCharType="end"/>
      </w:r>
      <w:r>
        <w:rPr>
          <w:rFonts w:ascii="Times New Roman" w:hAnsi="Times New Roman"/>
        </w:rPr>
        <w:t>. The IF results supported the ABR threshold shift</w:t>
      </w:r>
      <w:r w:rsidR="00535DF7">
        <w:rPr>
          <w:rFonts w:ascii="Times New Roman" w:hAnsi="Times New Roman"/>
        </w:rPr>
        <w:t>,</w:t>
      </w:r>
      <w:r>
        <w:rPr>
          <w:rFonts w:ascii="Times New Roman" w:hAnsi="Times New Roman"/>
        </w:rPr>
        <w:t xml:space="preserve"> ABR wave I</w:t>
      </w:r>
      <w:r w:rsidR="00535DF7">
        <w:rPr>
          <w:rFonts w:ascii="Times New Roman" w:hAnsi="Times New Roman"/>
        </w:rPr>
        <w:t>, and DPOAE level shift results</w:t>
      </w:r>
      <w:r>
        <w:rPr>
          <w:rFonts w:ascii="Times New Roman" w:hAnsi="Times New Roman"/>
        </w:rPr>
        <w:t>, showing no significant long-term difference in damage between the treatment and control groups.</w:t>
      </w:r>
    </w:p>
    <w:p w14:paraId="7869A385" w14:textId="6A452720" w:rsidR="00FA77B0" w:rsidRPr="001C30B1" w:rsidRDefault="00E13FB5" w:rsidP="00E03AD3">
      <w:pPr>
        <w:pStyle w:val="Heading2"/>
      </w:pPr>
      <w:bookmarkStart w:id="102" w:name="_Toc37617788"/>
      <w:bookmarkStart w:id="103" w:name="_Toc37617845"/>
      <w:bookmarkStart w:id="104" w:name="_Toc39323161"/>
      <w:bookmarkStart w:id="105" w:name="_Toc100593918"/>
      <w:r w:rsidRPr="001C30B1">
        <w:lastRenderedPageBreak/>
        <w:t>4.2</w:t>
      </w:r>
      <w:r w:rsidR="00FA77B0" w:rsidRPr="001C30B1">
        <w:t xml:space="preserve"> Effect of Number </w:t>
      </w:r>
      <w:r w:rsidR="00504D6A" w:rsidRPr="001C30B1">
        <w:t xml:space="preserve">and Intensity </w:t>
      </w:r>
      <w:r w:rsidR="00FA77B0" w:rsidRPr="001C30B1">
        <w:t>of Blast</w:t>
      </w:r>
      <w:bookmarkEnd w:id="102"/>
      <w:bookmarkEnd w:id="103"/>
      <w:bookmarkEnd w:id="104"/>
      <w:r w:rsidR="00504D6A" w:rsidRPr="001C30B1">
        <w:t>s</w:t>
      </w:r>
      <w:bookmarkEnd w:id="105"/>
    </w:p>
    <w:p w14:paraId="0B84F3E1" w14:textId="05DA8DDB" w:rsidR="009A695D" w:rsidRDefault="009A695D" w:rsidP="00151A90">
      <w:pPr>
        <w:jc w:val="both"/>
      </w:pPr>
      <w:r>
        <w:tab/>
        <w:t xml:space="preserve">Previously, our lab conducted a study in which chinchillas were exposed to 6 blasts at 3-5 psi to investigate the effect of liraglutide when treating lower-level blasts </w:t>
      </w:r>
      <w:r w:rsidR="007C5715">
        <w:fldChar w:fldCharType="begin" w:fldLock="1"/>
      </w:r>
      <w:r w:rsidR="00D400F8">
        <w:instrText>ADDIN CSL_CITATION {"citationItems":[{"id":"ITEM-1","itemData":{"DOI":"10.47739/Otolaryngology.1266","author":[{"dropping-particle":"","family":"Jiang","given":"Shangyuan","non-dropping-particle":"","parse-names":false,"suffix":""},{"dropping-particle":"","family":"Welch","given":"Paige","non-dropping-particle":"","parse-names":false,"suffix":""},{"dropping-particle":"","family":"Sanders","given":"Sarah","non-dropping-particle":"","parse-names":false,"suffix":""},{"dropping-particle":"","family":"Gan","given":"Rong Z.","non-dropping-particle":"","parse-names":false,"suffix":""}],"container-title":"Journal of the Association for Research in Otolaryngology","id":"ITEM-1","issue":"Ic","issued":{"date-parts":[["2021"]]},"page":"13-15","title":"Mitigation of Blast-Induced Hearing Damage using Liraglutide in Animal Model of Chinchilla","type":"article-journal","volume":"8"},"uris":["http://www.mendeley.com/documents/?uuid=87c198b7-61df-4555-86ad-4a0c7d386731"]}],"mendeley":{"formattedCitation":"(Jiang et al., 2021)","plainTextFormattedCitation":"(Jiang et al., 2021)","previouslyFormattedCitation":"(Jiang et al., 2021)"},"properties":{"noteIndex":0},"schema":"https://github.com/citation-style-language/schema/raw/master/csl-citation.json"}</w:instrText>
      </w:r>
      <w:r w:rsidR="007C5715">
        <w:fldChar w:fldCharType="separate"/>
      </w:r>
      <w:r w:rsidR="007C5715" w:rsidRPr="007C5715">
        <w:rPr>
          <w:noProof/>
        </w:rPr>
        <w:t>(Jiang et al., 2021)</w:t>
      </w:r>
      <w:r w:rsidR="007C5715">
        <w:fldChar w:fldCharType="end"/>
      </w:r>
      <w:r>
        <w:t xml:space="preserve">. The </w:t>
      </w:r>
      <w:r w:rsidR="00AB35DC">
        <w:t>most recent</w:t>
      </w:r>
      <w:r>
        <w:t xml:space="preserve"> ABR threshold shift data from this study is displayed in </w:t>
      </w:r>
      <w:r>
        <w:rPr>
          <w:b/>
          <w:bCs/>
        </w:rPr>
        <w:t>Figure 1</w:t>
      </w:r>
      <w:r w:rsidR="00E3239C">
        <w:rPr>
          <w:b/>
          <w:bCs/>
        </w:rPr>
        <w:t>7</w:t>
      </w:r>
      <w:r>
        <w:t>.</w:t>
      </w:r>
      <w:r w:rsidR="003E1A66">
        <w:t xml:space="preserve"> The same methods and experimental procedure were followed in both the low-level study and the present study.</w:t>
      </w:r>
      <w:r w:rsidR="001B6144">
        <w:t xml:space="preserve"> Comparing the ABR threshold shifts from the </w:t>
      </w:r>
      <w:r w:rsidR="00A75B7C">
        <w:t>6</w:t>
      </w:r>
      <w:r w:rsidR="001B6144">
        <w:t xml:space="preserve"> low-level blast and </w:t>
      </w:r>
      <w:r w:rsidR="00A75B7C">
        <w:t>3</w:t>
      </w:r>
      <w:r w:rsidR="001B6144">
        <w:t xml:space="preserve"> higher-level blast studies provides insight on the effect of the number and intensity of BOPs in ears protected by HPDs and either </w:t>
      </w:r>
      <w:r w:rsidR="009C4713">
        <w:t>treated pre-blast exposure</w:t>
      </w:r>
      <w:r w:rsidR="001B6144">
        <w:t xml:space="preserve">, treated post-blast exposure, </w:t>
      </w:r>
      <w:r w:rsidR="00882F6F">
        <w:t>and</w:t>
      </w:r>
      <w:r w:rsidR="001B6144">
        <w:t xml:space="preserve"> not treated.</w:t>
      </w:r>
    </w:p>
    <w:p w14:paraId="787AF717" w14:textId="3E036708" w:rsidR="00620DF5" w:rsidRPr="00620DF5" w:rsidRDefault="00FA77B0" w:rsidP="00620DF5">
      <w:pPr>
        <w:jc w:val="both"/>
      </w:pPr>
      <w:r>
        <w:tab/>
      </w:r>
      <w:r w:rsidR="00620DF5" w:rsidRPr="00620DF5">
        <w:t xml:space="preserve">The mean and SEM of the ABR threshold shifts of animals exposed to 6 </w:t>
      </w:r>
      <w:r w:rsidR="00C87162">
        <w:t>low</w:t>
      </w:r>
      <w:r w:rsidR="00620DF5" w:rsidRPr="00620DF5">
        <w:t xml:space="preserve">-level blasts (3-5 psi) with HPDs measured from pre-blast treatment, post-blast treatment, and blast control groups were plotted in </w:t>
      </w:r>
      <w:r w:rsidR="00620DF5" w:rsidRPr="00C87162">
        <w:rPr>
          <w:b/>
        </w:rPr>
        <w:t xml:space="preserve">Figures </w:t>
      </w:r>
      <w:r w:rsidR="00C87162" w:rsidRPr="00C87162">
        <w:rPr>
          <w:b/>
        </w:rPr>
        <w:t>1</w:t>
      </w:r>
      <w:r w:rsidR="00E3239C">
        <w:rPr>
          <w:b/>
        </w:rPr>
        <w:t>7</w:t>
      </w:r>
      <w:r w:rsidR="00620DF5" w:rsidRPr="00C87162">
        <w:rPr>
          <w:b/>
        </w:rPr>
        <w:t>A</w:t>
      </w:r>
      <w:r w:rsidR="00620DF5" w:rsidRPr="00620DF5">
        <w:rPr>
          <w:bCs/>
        </w:rPr>
        <w:t xml:space="preserve">, </w:t>
      </w:r>
      <w:r w:rsidR="00620DF5" w:rsidRPr="00C87162">
        <w:rPr>
          <w:b/>
        </w:rPr>
        <w:t>1</w:t>
      </w:r>
      <w:r w:rsidR="00E3239C">
        <w:rPr>
          <w:b/>
        </w:rPr>
        <w:t>7</w:t>
      </w:r>
      <w:r w:rsidR="00620DF5" w:rsidRPr="00C87162">
        <w:rPr>
          <w:b/>
        </w:rPr>
        <w:t>B</w:t>
      </w:r>
      <w:r w:rsidR="00620DF5" w:rsidRPr="00620DF5">
        <w:rPr>
          <w:bCs/>
        </w:rPr>
        <w:t xml:space="preserve">, and </w:t>
      </w:r>
      <w:r w:rsidR="00620DF5" w:rsidRPr="00C87162">
        <w:rPr>
          <w:b/>
        </w:rPr>
        <w:t>1</w:t>
      </w:r>
      <w:r w:rsidR="00E3239C">
        <w:rPr>
          <w:b/>
        </w:rPr>
        <w:t>7</w:t>
      </w:r>
      <w:r w:rsidR="00620DF5" w:rsidRPr="00C87162">
        <w:rPr>
          <w:b/>
        </w:rPr>
        <w:t>C</w:t>
      </w:r>
      <w:r w:rsidR="00C87162">
        <w:rPr>
          <w:bCs/>
        </w:rPr>
        <w:t>,</w:t>
      </w:r>
      <w:r w:rsidR="00620DF5" w:rsidRPr="00620DF5">
        <w:rPr>
          <w:bCs/>
        </w:rPr>
        <w:t xml:space="preserve"> respectively. The threshold shifts on Days 1, 4, 7, 14, and 28 were plotted in eac</w:t>
      </w:r>
      <w:r w:rsidR="00620DF5" w:rsidRPr="00620DF5">
        <w:t xml:space="preserve">h figure and represented by different colors. </w:t>
      </w:r>
    </w:p>
    <w:p w14:paraId="0892F3DC" w14:textId="327A7E66" w:rsidR="00620DF5" w:rsidRPr="00620DF5" w:rsidRDefault="00A1300C" w:rsidP="00A1300C">
      <w:pPr>
        <w:ind w:firstLine="720"/>
        <w:jc w:val="both"/>
      </w:pPr>
      <w:r>
        <w:t>O</w:t>
      </w:r>
      <w:r w:rsidR="00620DF5" w:rsidRPr="00620DF5">
        <w:t>n Day 1</w:t>
      </w:r>
      <w:r>
        <w:t>,</w:t>
      </w:r>
      <w:r w:rsidR="00620DF5" w:rsidRPr="00620DF5">
        <w:t xml:space="preserve"> the mean threshold shift ranged between 15 dB and 25 dB in the pre-blast treatment and post-blast treatment groups and between 2</w:t>
      </w:r>
      <w:r w:rsidR="00150607">
        <w:t>0</w:t>
      </w:r>
      <w:r w:rsidR="00620DF5" w:rsidRPr="00620DF5">
        <w:t xml:space="preserve"> dB and 3</w:t>
      </w:r>
      <w:r w:rsidR="00150607">
        <w:t>0</w:t>
      </w:r>
      <w:r w:rsidR="00620DF5" w:rsidRPr="00620DF5">
        <w:t xml:space="preserve"> dB in the blast control group. All treatment groups experienced a lower shift at 1 kHz and higher shifts at 4-8 kHz, and the threshold shifts gradually decreased with time from Day 1 to </w:t>
      </w:r>
      <w:r w:rsidR="00055C9E">
        <w:t xml:space="preserve">Day </w:t>
      </w:r>
      <w:r w:rsidR="00620DF5" w:rsidRPr="00620DF5">
        <w:t xml:space="preserve">28 with the amount of recovery between adjacent time points decreasing with time. On Days 4, 7, and 14 the mean threshold shifts in the treatment groups were lower than the threshold shifts in the blast control group. On Day 28, the mean ABR threshold shift in all </w:t>
      </w:r>
      <w:r w:rsidR="00E97C49">
        <w:t>3</w:t>
      </w:r>
      <w:r w:rsidR="00620DF5" w:rsidRPr="00620DF5">
        <w:t xml:space="preserve"> groups ranged between 0 dB and 5 dB.</w:t>
      </w:r>
    </w:p>
    <w:p w14:paraId="12D94074" w14:textId="548F2523" w:rsidR="001C30B1" w:rsidRDefault="00A1300C" w:rsidP="00581030">
      <w:pPr>
        <w:ind w:firstLine="720"/>
        <w:jc w:val="both"/>
      </w:pPr>
      <w:r>
        <w:lastRenderedPageBreak/>
        <w:t xml:space="preserve">Compared to the ABR threshold shifts experienced by animals exposed to 3 blasts </w:t>
      </w:r>
      <w:r w:rsidR="00795B41">
        <w:t>at the</w:t>
      </w:r>
      <w:r>
        <w:t xml:space="preserve"> higher level of 15-20 psi, the shifts from our low-level study are lower on Day 1, indicating that animals experienced more hearing damage when exposed to 3 blasts at a higher level than 6 blasts at a lower level.</w:t>
      </w:r>
      <w:r w:rsidR="00620DF5" w:rsidRPr="00620DF5">
        <w:t xml:space="preserve"> Over the course of the study, the drug-treated groups in both the </w:t>
      </w:r>
      <w:r w:rsidR="00150607">
        <w:t>low-level</w:t>
      </w:r>
      <w:r w:rsidR="00620DF5" w:rsidRPr="00620DF5">
        <w:t xml:space="preserve"> and </w:t>
      </w:r>
      <w:r w:rsidR="00150607">
        <w:t>higher-level</w:t>
      </w:r>
      <w:r w:rsidR="00620DF5" w:rsidRPr="00620DF5">
        <w:t xml:space="preserve"> </w:t>
      </w:r>
      <w:r w:rsidR="00150607">
        <w:t>studies</w:t>
      </w:r>
      <w:r w:rsidR="00620DF5" w:rsidRPr="00620DF5">
        <w:t xml:space="preserve"> were able to recover to the same degree, with their Day 28 threshold shifts ranging from 0 dB to 5 dB; however, the </w:t>
      </w:r>
      <w:r w:rsidR="00150607">
        <w:t>high-level</w:t>
      </w:r>
      <w:r w:rsidR="00620DF5" w:rsidRPr="00620DF5">
        <w:t xml:space="preserve"> blast control group has a higher mean ABR threshold</w:t>
      </w:r>
      <w:r w:rsidR="00150607">
        <w:t xml:space="preserve"> shift on Day 28, approximately 5 dB over all frequencies,</w:t>
      </w:r>
      <w:r w:rsidR="00620DF5" w:rsidRPr="00620DF5">
        <w:t xml:space="preserve"> than the </w:t>
      </w:r>
      <w:r w:rsidR="00150607">
        <w:t>low-level</w:t>
      </w:r>
      <w:r w:rsidR="00620DF5" w:rsidRPr="00620DF5">
        <w:t xml:space="preserve"> blast control group,</w:t>
      </w:r>
      <w:r w:rsidR="00150607">
        <w:t xml:space="preserve"> which was approximately 0 dB over the frequencies 1 kHz to 4 kHz, and reach</w:t>
      </w:r>
      <w:r w:rsidR="00097BF7">
        <w:t>ing</w:t>
      </w:r>
      <w:r w:rsidR="00150607">
        <w:t xml:space="preserve"> 5 dB at 6 kHz and 8 kHz.</w:t>
      </w:r>
      <w:r w:rsidR="00620DF5" w:rsidRPr="00620DF5">
        <w:t xml:space="preserve"> </w:t>
      </w:r>
      <w:r w:rsidR="00150607">
        <w:t>These results suggest</w:t>
      </w:r>
      <w:r w:rsidR="00620DF5" w:rsidRPr="00620DF5">
        <w:t xml:space="preserve"> that ears exposed to the higher</w:t>
      </w:r>
      <w:r w:rsidR="00581030">
        <w:t>-</w:t>
      </w:r>
      <w:r w:rsidR="00620DF5" w:rsidRPr="00620DF5">
        <w:t>level blast</w:t>
      </w:r>
      <w:r w:rsidR="00097BF7">
        <w:t>s</w:t>
      </w:r>
      <w:r w:rsidR="00620DF5" w:rsidRPr="00620DF5">
        <w:t xml:space="preserve"> are not able to recover as well as ears exposed to lower</w:t>
      </w:r>
      <w:r w:rsidR="00581030">
        <w:t>-</w:t>
      </w:r>
      <w:r w:rsidR="00620DF5" w:rsidRPr="00620DF5">
        <w:t>level blasts when not treated with liraglutide.</w:t>
      </w:r>
    </w:p>
    <w:p w14:paraId="06149C01" w14:textId="77777777" w:rsidR="00C16104" w:rsidRPr="00581030" w:rsidRDefault="00C16104" w:rsidP="00581030">
      <w:pPr>
        <w:ind w:firstLine="720"/>
        <w:jc w:val="both"/>
      </w:pPr>
    </w:p>
    <w:p w14:paraId="10809917" w14:textId="214F1F35" w:rsidR="0048214F" w:rsidRDefault="00757C5C" w:rsidP="00D22B7B">
      <w:pPr>
        <w:spacing w:line="240" w:lineRule="auto"/>
        <w:jc w:val="center"/>
      </w:pPr>
      <w:r>
        <w:rPr>
          <w:noProof/>
        </w:rPr>
        <w:drawing>
          <wp:inline distT="0" distB="0" distL="0" distR="0" wp14:anchorId="76DAD8BA" wp14:editId="19812536">
            <wp:extent cx="1828800" cy="1280687"/>
            <wp:effectExtent l="0" t="0" r="0" b="2540"/>
            <wp:docPr id="67" name="Picture 67"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 name="Picture 67" descr="Chart, line chart&#10;&#10;Description automatically generated"/>
                    <pic:cNvPicPr/>
                  </pic:nvPicPr>
                  <pic:blipFill>
                    <a:blip r:embed="rId40" cstate="print">
                      <a:extLst>
                        <a:ext uri="{28A0092B-C50C-407E-A947-70E740481C1C}">
                          <a14:useLocalDpi xmlns:a14="http://schemas.microsoft.com/office/drawing/2010/main" val="0"/>
                        </a:ext>
                      </a:extLst>
                    </a:blip>
                    <a:stretch>
                      <a:fillRect/>
                    </a:stretch>
                  </pic:blipFill>
                  <pic:spPr>
                    <a:xfrm>
                      <a:off x="0" y="0"/>
                      <a:ext cx="1828800" cy="1280687"/>
                    </a:xfrm>
                    <a:prstGeom prst="rect">
                      <a:avLst/>
                    </a:prstGeom>
                  </pic:spPr>
                </pic:pic>
              </a:graphicData>
            </a:graphic>
          </wp:inline>
        </w:drawing>
      </w:r>
      <w:r w:rsidR="00D74F46">
        <w:rPr>
          <w:noProof/>
        </w:rPr>
        <w:drawing>
          <wp:inline distT="0" distB="0" distL="0" distR="0" wp14:anchorId="7A2E31DC" wp14:editId="593BB384">
            <wp:extent cx="1828800" cy="1280687"/>
            <wp:effectExtent l="0" t="0" r="0" b="2540"/>
            <wp:docPr id="68" name="Picture 68"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 name="Picture 68" descr="Chart, line chart&#10;&#10;Description automatically generated"/>
                    <pic:cNvPicPr/>
                  </pic:nvPicPr>
                  <pic:blipFill>
                    <a:blip r:embed="rId41" cstate="print">
                      <a:extLst>
                        <a:ext uri="{28A0092B-C50C-407E-A947-70E740481C1C}">
                          <a14:useLocalDpi xmlns:a14="http://schemas.microsoft.com/office/drawing/2010/main" val="0"/>
                        </a:ext>
                      </a:extLst>
                    </a:blip>
                    <a:stretch>
                      <a:fillRect/>
                    </a:stretch>
                  </pic:blipFill>
                  <pic:spPr>
                    <a:xfrm>
                      <a:off x="0" y="0"/>
                      <a:ext cx="1828800" cy="1280687"/>
                    </a:xfrm>
                    <a:prstGeom prst="rect">
                      <a:avLst/>
                    </a:prstGeom>
                  </pic:spPr>
                </pic:pic>
              </a:graphicData>
            </a:graphic>
          </wp:inline>
        </w:drawing>
      </w:r>
      <w:r w:rsidR="00D74F46">
        <w:rPr>
          <w:noProof/>
        </w:rPr>
        <w:drawing>
          <wp:inline distT="0" distB="0" distL="0" distR="0" wp14:anchorId="736CFFDB" wp14:editId="37A058F7">
            <wp:extent cx="1828800" cy="1280687"/>
            <wp:effectExtent l="0" t="0" r="0" b="2540"/>
            <wp:docPr id="69" name="Picture 69"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 name="Picture 69" descr="Chart, line chart&#10;&#10;Description automatically generated"/>
                    <pic:cNvPicPr/>
                  </pic:nvPicPr>
                  <pic:blipFill>
                    <a:blip r:embed="rId42" cstate="print">
                      <a:extLst>
                        <a:ext uri="{28A0092B-C50C-407E-A947-70E740481C1C}">
                          <a14:useLocalDpi xmlns:a14="http://schemas.microsoft.com/office/drawing/2010/main" val="0"/>
                        </a:ext>
                      </a:extLst>
                    </a:blip>
                    <a:stretch>
                      <a:fillRect/>
                    </a:stretch>
                  </pic:blipFill>
                  <pic:spPr>
                    <a:xfrm>
                      <a:off x="0" y="0"/>
                      <a:ext cx="1828800" cy="1280687"/>
                    </a:xfrm>
                    <a:prstGeom prst="rect">
                      <a:avLst/>
                    </a:prstGeom>
                  </pic:spPr>
                </pic:pic>
              </a:graphicData>
            </a:graphic>
          </wp:inline>
        </w:drawing>
      </w:r>
    </w:p>
    <w:p w14:paraId="4FC7482D" w14:textId="238BD1B9" w:rsidR="00757C5C" w:rsidRDefault="00757C5C" w:rsidP="00D22B7B">
      <w:pPr>
        <w:spacing w:line="240" w:lineRule="auto"/>
        <w:jc w:val="center"/>
      </w:pPr>
    </w:p>
    <w:p w14:paraId="1B8A2CE8" w14:textId="60FE8296" w:rsidR="008502A6" w:rsidRDefault="008502A6" w:rsidP="00D22B7B">
      <w:pPr>
        <w:keepNext/>
        <w:spacing w:line="240" w:lineRule="auto"/>
        <w:jc w:val="center"/>
      </w:pPr>
    </w:p>
    <w:p w14:paraId="72EEE682" w14:textId="1874430B" w:rsidR="005E4A39" w:rsidRDefault="008502A6" w:rsidP="00D22B7B">
      <w:pPr>
        <w:pStyle w:val="Caption"/>
        <w:jc w:val="center"/>
        <w:rPr>
          <w:rFonts w:ascii="Times New Roman" w:hAnsi="Times New Roman"/>
          <w:b w:val="0"/>
          <w:bCs w:val="0"/>
        </w:rPr>
      </w:pPr>
      <w:bookmarkStart w:id="106" w:name="_Toc100672899"/>
      <w:r>
        <w:t xml:space="preserve">Figure </w:t>
      </w:r>
      <w:r w:rsidR="00BB60DF">
        <w:fldChar w:fldCharType="begin"/>
      </w:r>
      <w:r w:rsidR="00BB60DF">
        <w:instrText xml:space="preserve"> SEQ Figure \* ARABIC </w:instrText>
      </w:r>
      <w:r w:rsidR="00BB60DF">
        <w:fldChar w:fldCharType="separate"/>
      </w:r>
      <w:r w:rsidR="006C04CF">
        <w:rPr>
          <w:noProof/>
        </w:rPr>
        <w:t>17</w:t>
      </w:r>
      <w:r w:rsidR="00BB60DF">
        <w:rPr>
          <w:noProof/>
        </w:rPr>
        <w:fldChar w:fldCharType="end"/>
      </w:r>
      <w:r>
        <w:t xml:space="preserve">. </w:t>
      </w:r>
      <w:r w:rsidR="00757C5C" w:rsidRPr="004527E0">
        <w:rPr>
          <w:rFonts w:ascii="Times New Roman" w:hAnsi="Times New Roman"/>
          <w:b w:val="0"/>
          <w:bCs w:val="0"/>
        </w:rPr>
        <w:t xml:space="preserve">ABR threshold shifts (mean ± SEM) measured on Days 1, 4, 7, 14, and 28 </w:t>
      </w:r>
      <w:r w:rsidR="003961A3">
        <w:rPr>
          <w:rFonts w:ascii="Times New Roman" w:hAnsi="Times New Roman"/>
          <w:b w:val="0"/>
          <w:bCs w:val="0"/>
        </w:rPr>
        <w:t xml:space="preserve">after 6 low-level blasts </w:t>
      </w:r>
      <w:r w:rsidR="00757C5C" w:rsidRPr="004527E0">
        <w:rPr>
          <w:rFonts w:ascii="Times New Roman" w:hAnsi="Times New Roman"/>
          <w:b w:val="0"/>
          <w:bCs w:val="0"/>
        </w:rPr>
        <w:t>from: (A) pre-blast treatment group (D14 n=22, D28 n=</w:t>
      </w:r>
      <w:r w:rsidR="00757C5C">
        <w:rPr>
          <w:rFonts w:ascii="Times New Roman" w:hAnsi="Times New Roman"/>
          <w:b w:val="0"/>
          <w:bCs w:val="0"/>
        </w:rPr>
        <w:t>14</w:t>
      </w:r>
      <w:r w:rsidR="00757C5C" w:rsidRPr="004527E0">
        <w:rPr>
          <w:rFonts w:ascii="Times New Roman" w:hAnsi="Times New Roman"/>
          <w:b w:val="0"/>
          <w:bCs w:val="0"/>
        </w:rPr>
        <w:t>); (B) post-blast treatment group (D14 n=2</w:t>
      </w:r>
      <w:r w:rsidR="00757C5C">
        <w:rPr>
          <w:rFonts w:ascii="Times New Roman" w:hAnsi="Times New Roman"/>
          <w:b w:val="0"/>
          <w:bCs w:val="0"/>
        </w:rPr>
        <w:t>7</w:t>
      </w:r>
      <w:r w:rsidR="00757C5C" w:rsidRPr="004527E0">
        <w:rPr>
          <w:rFonts w:ascii="Times New Roman" w:hAnsi="Times New Roman"/>
          <w:b w:val="0"/>
          <w:bCs w:val="0"/>
        </w:rPr>
        <w:t>, D28 n=</w:t>
      </w:r>
      <w:r w:rsidR="00757C5C">
        <w:rPr>
          <w:rFonts w:ascii="Times New Roman" w:hAnsi="Times New Roman"/>
          <w:b w:val="0"/>
          <w:bCs w:val="0"/>
        </w:rPr>
        <w:t>15</w:t>
      </w:r>
      <w:r w:rsidR="00757C5C" w:rsidRPr="004527E0">
        <w:rPr>
          <w:rFonts w:ascii="Times New Roman" w:hAnsi="Times New Roman"/>
          <w:b w:val="0"/>
          <w:bCs w:val="0"/>
        </w:rPr>
        <w:t>); (C) blast control group (D14 n=1</w:t>
      </w:r>
      <w:r w:rsidR="00757C5C">
        <w:rPr>
          <w:rFonts w:ascii="Times New Roman" w:hAnsi="Times New Roman"/>
          <w:b w:val="0"/>
          <w:bCs w:val="0"/>
        </w:rPr>
        <w:t>7</w:t>
      </w:r>
      <w:r w:rsidR="00757C5C" w:rsidRPr="004527E0">
        <w:rPr>
          <w:rFonts w:ascii="Times New Roman" w:hAnsi="Times New Roman"/>
          <w:b w:val="0"/>
          <w:bCs w:val="0"/>
        </w:rPr>
        <w:t>, D28 n=</w:t>
      </w:r>
      <w:r w:rsidR="00757C5C">
        <w:rPr>
          <w:rFonts w:ascii="Times New Roman" w:hAnsi="Times New Roman"/>
          <w:b w:val="0"/>
          <w:bCs w:val="0"/>
        </w:rPr>
        <w:t>7</w:t>
      </w:r>
      <w:r w:rsidR="00757C5C" w:rsidRPr="004527E0">
        <w:rPr>
          <w:rFonts w:ascii="Times New Roman" w:hAnsi="Times New Roman"/>
          <w:b w:val="0"/>
          <w:bCs w:val="0"/>
        </w:rPr>
        <w:t>).</w:t>
      </w:r>
      <w:bookmarkEnd w:id="106"/>
    </w:p>
    <w:p w14:paraId="27865055" w14:textId="5B3F67D6" w:rsidR="006435C2" w:rsidRDefault="006435C2" w:rsidP="006435C2"/>
    <w:p w14:paraId="0D75674A" w14:textId="22C5B94E" w:rsidR="00F82ACF" w:rsidRDefault="00D558B5" w:rsidP="00F82ACF">
      <w:pPr>
        <w:jc w:val="both"/>
      </w:pPr>
      <w:r>
        <w:tab/>
      </w:r>
      <w:r w:rsidR="00F82ACF">
        <w:t xml:space="preserve">The mean and SEM of the DPOAE level shifts of animals exposed to 6 low-level blasts with HPDs measured from </w:t>
      </w:r>
      <w:r w:rsidR="00F82ACF" w:rsidRPr="00620DF5">
        <w:t xml:space="preserve">pre-blast treatment, post-blast treatment, and blast control </w:t>
      </w:r>
      <w:r w:rsidR="00F82ACF" w:rsidRPr="00620DF5">
        <w:lastRenderedPageBreak/>
        <w:t xml:space="preserve">groups were plotted in </w:t>
      </w:r>
      <w:r w:rsidR="00F82ACF" w:rsidRPr="00C87162">
        <w:rPr>
          <w:b/>
        </w:rPr>
        <w:t xml:space="preserve">Figures </w:t>
      </w:r>
      <w:r w:rsidR="00F82ACF">
        <w:rPr>
          <w:b/>
        </w:rPr>
        <w:t>17</w:t>
      </w:r>
      <w:r w:rsidR="00F82ACF" w:rsidRPr="00C87162">
        <w:rPr>
          <w:b/>
        </w:rPr>
        <w:t>A</w:t>
      </w:r>
      <w:r w:rsidR="00F82ACF" w:rsidRPr="00620DF5">
        <w:rPr>
          <w:bCs/>
        </w:rPr>
        <w:t xml:space="preserve">, </w:t>
      </w:r>
      <w:r w:rsidR="00F82ACF" w:rsidRPr="00C87162">
        <w:rPr>
          <w:b/>
        </w:rPr>
        <w:t>1</w:t>
      </w:r>
      <w:r w:rsidR="00F82ACF">
        <w:rPr>
          <w:b/>
        </w:rPr>
        <w:t>7</w:t>
      </w:r>
      <w:r w:rsidR="00F82ACF" w:rsidRPr="00C87162">
        <w:rPr>
          <w:b/>
        </w:rPr>
        <w:t>B</w:t>
      </w:r>
      <w:r w:rsidR="00F82ACF" w:rsidRPr="00620DF5">
        <w:rPr>
          <w:bCs/>
        </w:rPr>
        <w:t xml:space="preserve">, and </w:t>
      </w:r>
      <w:r w:rsidR="00F82ACF" w:rsidRPr="00C87162">
        <w:rPr>
          <w:b/>
        </w:rPr>
        <w:t>1</w:t>
      </w:r>
      <w:r w:rsidR="00F82ACF">
        <w:rPr>
          <w:b/>
        </w:rPr>
        <w:t>7</w:t>
      </w:r>
      <w:r w:rsidR="00F82ACF" w:rsidRPr="00C87162">
        <w:rPr>
          <w:b/>
        </w:rPr>
        <w:t>C</w:t>
      </w:r>
      <w:r w:rsidR="00F82ACF">
        <w:rPr>
          <w:bCs/>
        </w:rPr>
        <w:t>,</w:t>
      </w:r>
      <w:r w:rsidR="00F82ACF" w:rsidRPr="00620DF5">
        <w:rPr>
          <w:bCs/>
        </w:rPr>
        <w:t xml:space="preserve"> respectively. The threshold shifts on Days 1, 14, and 28 were plotted in eac</w:t>
      </w:r>
      <w:r w:rsidR="00F82ACF" w:rsidRPr="00620DF5">
        <w:t>h figure and represented by different colors.</w:t>
      </w:r>
    </w:p>
    <w:p w14:paraId="0661F0B8" w14:textId="0277999C" w:rsidR="00AE370E" w:rsidRDefault="00EA129F" w:rsidP="004579A8">
      <w:pPr>
        <w:jc w:val="both"/>
      </w:pPr>
      <w:r>
        <w:tab/>
        <w:t>On Day 1, the DPOAE level shift ranged from 10 dB to 20 dB in the pre-blast treatment group, from 5 dB to 15 dB in the post-blast treatment group, and from 15 dB to 25 dB in the blast control group.</w:t>
      </w:r>
      <w:r w:rsidR="00175CD4">
        <w:t xml:space="preserve"> Compared to the DPOAE level shift of animals exposed to 3 high-level blasts presented in </w:t>
      </w:r>
      <w:r w:rsidR="00175CD4">
        <w:rPr>
          <w:b/>
          <w:bCs/>
        </w:rPr>
        <w:t>Figure 13</w:t>
      </w:r>
      <w:r w:rsidR="00175CD4">
        <w:t xml:space="preserve">, the DPOAE level shifts on Day 1 are approximately the same. </w:t>
      </w:r>
      <w:r w:rsidR="00814BE4">
        <w:t xml:space="preserve">By Day 28, the DPOAE level shifts </w:t>
      </w:r>
      <w:r w:rsidR="00636433">
        <w:t xml:space="preserve">of animals exposed to 6 low-level blasts </w:t>
      </w:r>
      <w:r w:rsidR="00814BE4">
        <w:t>appear to return to within 0 dB and 5 dB of their original DPOAE level</w:t>
      </w:r>
      <w:r w:rsidR="00EE312A">
        <w:t xml:space="preserve"> in all</w:t>
      </w:r>
      <w:r w:rsidR="00636433">
        <w:t xml:space="preserve"> three</w:t>
      </w:r>
      <w:r w:rsidR="00EE312A">
        <w:t xml:space="preserve"> treatment groups</w:t>
      </w:r>
      <w:r w:rsidR="00814BE4">
        <w:t xml:space="preserve">. </w:t>
      </w:r>
      <w:r w:rsidR="00AA5966">
        <w:t>In both the pre-blast treatment and post-blast treatment groups of the high-level blast study, the DPOAE level shifts return to approximately 0 dB to 5 dB</w:t>
      </w:r>
      <w:r w:rsidR="003F1C5D">
        <w:t xml:space="preserve"> as well; however, the high-level blast control group continues to have DPOAE level shifts of up to 10 dB on Day 28</w:t>
      </w:r>
      <w:r w:rsidR="00AA5966">
        <w:t>.</w:t>
      </w:r>
      <w:r w:rsidR="003F1C5D">
        <w:t xml:space="preserve"> </w:t>
      </w:r>
      <w:r w:rsidR="00175CD4">
        <w:t>Th</w:t>
      </w:r>
      <w:r w:rsidR="003F1C5D">
        <w:t>ese</w:t>
      </w:r>
      <w:r w:rsidR="00175CD4">
        <w:t xml:space="preserve"> </w:t>
      </w:r>
      <w:r w:rsidR="003F1C5D">
        <w:t xml:space="preserve">results </w:t>
      </w:r>
      <w:r w:rsidR="00175CD4">
        <w:t>suggest that exposure to both 6 low-level blasts and 3 high-level blasts with HPDs causes the same degree of damage to outer hair cells</w:t>
      </w:r>
      <w:r w:rsidR="0090181E">
        <w:t xml:space="preserve"> on Day 1</w:t>
      </w:r>
      <w:r w:rsidR="003F1C5D">
        <w:t>, and liraglutide is potentially able to aid in the recovery process.</w:t>
      </w:r>
    </w:p>
    <w:p w14:paraId="2A7F6AE3" w14:textId="63E79E74" w:rsidR="00D558B5" w:rsidRDefault="003F1C5D" w:rsidP="00AE370E">
      <w:pPr>
        <w:ind w:firstLine="720"/>
        <w:jc w:val="both"/>
      </w:pPr>
      <w:r>
        <w:t xml:space="preserve">The DPOAE level shift results support the ABR threshold shift results </w:t>
      </w:r>
      <w:r w:rsidR="00E3239C">
        <w:t>which indicated</w:t>
      </w:r>
      <w:r w:rsidR="001B594B">
        <w:t xml:space="preserve"> that</w:t>
      </w:r>
      <w:r w:rsidRPr="00620DF5">
        <w:t xml:space="preserve"> ears exposed to the higher</w:t>
      </w:r>
      <w:r>
        <w:t>-</w:t>
      </w:r>
      <w:r w:rsidRPr="00620DF5">
        <w:t>level blast</w:t>
      </w:r>
      <w:r>
        <w:t>s</w:t>
      </w:r>
      <w:r w:rsidRPr="00620DF5">
        <w:t xml:space="preserve"> are not able to recover as well as ears exposed to lower</w:t>
      </w:r>
      <w:r>
        <w:t>-</w:t>
      </w:r>
      <w:r w:rsidRPr="00620DF5">
        <w:t>level blasts when not treated with liraglutide</w:t>
      </w:r>
      <w:r>
        <w:t>, as the blast control ears exposed to higher-level blasts have a higher DPOAE level shift on Day 28 than those exposed to 6 low-level blasts.</w:t>
      </w:r>
      <w:r w:rsidR="00AE370E">
        <w:t xml:space="preserve"> The effect of liraglutide in treating hearing damage is more pronounced after exposure to 3 high-intensity blasts compared to 6 low-intensity blasts.</w:t>
      </w:r>
    </w:p>
    <w:p w14:paraId="0E9C51FA" w14:textId="77777777" w:rsidR="00D558B5" w:rsidRPr="006435C2" w:rsidRDefault="00D558B5" w:rsidP="006435C2"/>
    <w:p w14:paraId="168B1A0D" w14:textId="23B21F43" w:rsidR="003F191E" w:rsidRDefault="00BB7208" w:rsidP="00D74F46">
      <w:pPr>
        <w:jc w:val="center"/>
      </w:pPr>
      <w:r>
        <w:rPr>
          <w:noProof/>
        </w:rPr>
        <w:lastRenderedPageBreak/>
        <w:drawing>
          <wp:inline distT="0" distB="0" distL="0" distR="0" wp14:anchorId="1F65D49A" wp14:editId="2099D889">
            <wp:extent cx="1828800" cy="1293495"/>
            <wp:effectExtent l="0" t="0" r="0" b="1905"/>
            <wp:docPr id="21" name="Picture 21"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Chart, line chart&#10;&#10;Description automatically generated"/>
                    <pic:cNvPicPr/>
                  </pic:nvPicPr>
                  <pic:blipFill>
                    <a:blip r:embed="rId43" cstate="print">
                      <a:extLst>
                        <a:ext uri="{28A0092B-C50C-407E-A947-70E740481C1C}">
                          <a14:useLocalDpi xmlns:a14="http://schemas.microsoft.com/office/drawing/2010/main" val="0"/>
                        </a:ext>
                      </a:extLst>
                    </a:blip>
                    <a:stretch>
                      <a:fillRect/>
                    </a:stretch>
                  </pic:blipFill>
                  <pic:spPr>
                    <a:xfrm>
                      <a:off x="0" y="0"/>
                      <a:ext cx="1828800" cy="1293495"/>
                    </a:xfrm>
                    <a:prstGeom prst="rect">
                      <a:avLst/>
                    </a:prstGeom>
                  </pic:spPr>
                </pic:pic>
              </a:graphicData>
            </a:graphic>
          </wp:inline>
        </w:drawing>
      </w:r>
      <w:r>
        <w:rPr>
          <w:noProof/>
        </w:rPr>
        <w:drawing>
          <wp:inline distT="0" distB="0" distL="0" distR="0" wp14:anchorId="5E09BAB0" wp14:editId="364BE541">
            <wp:extent cx="1828800" cy="1293495"/>
            <wp:effectExtent l="0" t="0" r="0" b="1905"/>
            <wp:docPr id="22" name="Picture 22"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Chart&#10;&#10;Description automatically generated"/>
                    <pic:cNvPicPr/>
                  </pic:nvPicPr>
                  <pic:blipFill>
                    <a:blip r:embed="rId44" cstate="print">
                      <a:extLst>
                        <a:ext uri="{28A0092B-C50C-407E-A947-70E740481C1C}">
                          <a14:useLocalDpi xmlns:a14="http://schemas.microsoft.com/office/drawing/2010/main" val="0"/>
                        </a:ext>
                      </a:extLst>
                    </a:blip>
                    <a:stretch>
                      <a:fillRect/>
                    </a:stretch>
                  </pic:blipFill>
                  <pic:spPr>
                    <a:xfrm>
                      <a:off x="0" y="0"/>
                      <a:ext cx="1828800" cy="1293495"/>
                    </a:xfrm>
                    <a:prstGeom prst="rect">
                      <a:avLst/>
                    </a:prstGeom>
                  </pic:spPr>
                </pic:pic>
              </a:graphicData>
            </a:graphic>
          </wp:inline>
        </w:drawing>
      </w:r>
      <w:r>
        <w:rPr>
          <w:noProof/>
        </w:rPr>
        <w:drawing>
          <wp:inline distT="0" distB="0" distL="0" distR="0" wp14:anchorId="2A70549E" wp14:editId="03661F51">
            <wp:extent cx="1828800" cy="1293495"/>
            <wp:effectExtent l="0" t="0" r="0" b="1905"/>
            <wp:docPr id="23" name="Picture 23"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Chart, line chart&#10;&#10;Description automatically generated"/>
                    <pic:cNvPicPr/>
                  </pic:nvPicPr>
                  <pic:blipFill>
                    <a:blip r:embed="rId45" cstate="print">
                      <a:extLst>
                        <a:ext uri="{28A0092B-C50C-407E-A947-70E740481C1C}">
                          <a14:useLocalDpi xmlns:a14="http://schemas.microsoft.com/office/drawing/2010/main" val="0"/>
                        </a:ext>
                      </a:extLst>
                    </a:blip>
                    <a:stretch>
                      <a:fillRect/>
                    </a:stretch>
                  </pic:blipFill>
                  <pic:spPr>
                    <a:xfrm>
                      <a:off x="0" y="0"/>
                      <a:ext cx="1828800" cy="1293495"/>
                    </a:xfrm>
                    <a:prstGeom prst="rect">
                      <a:avLst/>
                    </a:prstGeom>
                  </pic:spPr>
                </pic:pic>
              </a:graphicData>
            </a:graphic>
          </wp:inline>
        </w:drawing>
      </w:r>
    </w:p>
    <w:p w14:paraId="3BBE4051" w14:textId="439602ED" w:rsidR="009E2519" w:rsidRDefault="003F191E" w:rsidP="003F191E">
      <w:pPr>
        <w:pStyle w:val="Caption"/>
        <w:jc w:val="center"/>
      </w:pPr>
      <w:bookmarkStart w:id="107" w:name="_Toc100672900"/>
      <w:r>
        <w:t xml:space="preserve">Figure </w:t>
      </w:r>
      <w:fldSimple w:instr=" SEQ Figure \* ARABIC ">
        <w:r w:rsidR="006C04CF">
          <w:rPr>
            <w:noProof/>
          </w:rPr>
          <w:t>18</w:t>
        </w:r>
      </w:fldSimple>
      <w:r>
        <w:t xml:space="preserve">. </w:t>
      </w:r>
      <w:r w:rsidR="003961A3" w:rsidRPr="00FA17B2">
        <w:rPr>
          <w:rFonts w:ascii="Times New Roman" w:hAnsi="Times New Roman"/>
          <w:b w:val="0"/>
          <w:bCs w:val="0"/>
        </w:rPr>
        <w:t>DPOAE level shift (mean ± SEM) measured after 3 blasts on Days 1, 14, and 28</w:t>
      </w:r>
      <w:r w:rsidR="00904021">
        <w:rPr>
          <w:rFonts w:ascii="Times New Roman" w:hAnsi="Times New Roman"/>
          <w:b w:val="0"/>
          <w:bCs w:val="0"/>
        </w:rPr>
        <w:t xml:space="preserve"> after 6 low-level blasts</w:t>
      </w:r>
      <w:r w:rsidR="003961A3" w:rsidRPr="00FA17B2">
        <w:rPr>
          <w:rFonts w:ascii="Times New Roman" w:hAnsi="Times New Roman"/>
          <w:b w:val="0"/>
          <w:bCs w:val="0"/>
        </w:rPr>
        <w:t xml:space="preserve"> in (A) pre-blast treatment group (D14 n=</w:t>
      </w:r>
      <w:r w:rsidR="00AC2D75">
        <w:rPr>
          <w:rFonts w:ascii="Times New Roman" w:hAnsi="Times New Roman"/>
          <w:b w:val="0"/>
          <w:bCs w:val="0"/>
        </w:rPr>
        <w:t>30</w:t>
      </w:r>
      <w:r w:rsidR="003961A3" w:rsidRPr="00FA17B2">
        <w:rPr>
          <w:rFonts w:ascii="Times New Roman" w:hAnsi="Times New Roman"/>
          <w:b w:val="0"/>
          <w:bCs w:val="0"/>
        </w:rPr>
        <w:t>, D28 n=</w:t>
      </w:r>
      <w:r w:rsidR="00AC2D75">
        <w:rPr>
          <w:rFonts w:ascii="Times New Roman" w:hAnsi="Times New Roman"/>
          <w:b w:val="0"/>
          <w:bCs w:val="0"/>
        </w:rPr>
        <w:t>24</w:t>
      </w:r>
      <w:r w:rsidR="003961A3" w:rsidRPr="00FA17B2">
        <w:rPr>
          <w:rFonts w:ascii="Times New Roman" w:hAnsi="Times New Roman"/>
          <w:b w:val="0"/>
          <w:bCs w:val="0"/>
        </w:rPr>
        <w:t>); (B) post-blast treatment group (D14 n=2</w:t>
      </w:r>
      <w:r w:rsidR="00AC2D75">
        <w:rPr>
          <w:rFonts w:ascii="Times New Roman" w:hAnsi="Times New Roman"/>
          <w:b w:val="0"/>
          <w:bCs w:val="0"/>
        </w:rPr>
        <w:t>8</w:t>
      </w:r>
      <w:r w:rsidR="003961A3" w:rsidRPr="00FA17B2">
        <w:rPr>
          <w:rFonts w:ascii="Times New Roman" w:hAnsi="Times New Roman"/>
          <w:b w:val="0"/>
          <w:bCs w:val="0"/>
        </w:rPr>
        <w:t>, D28 n=</w:t>
      </w:r>
      <w:r w:rsidR="00AC2D75">
        <w:rPr>
          <w:rFonts w:ascii="Times New Roman" w:hAnsi="Times New Roman"/>
          <w:b w:val="0"/>
          <w:bCs w:val="0"/>
        </w:rPr>
        <w:t>22</w:t>
      </w:r>
      <w:r w:rsidR="003961A3" w:rsidRPr="00FA17B2">
        <w:rPr>
          <w:rFonts w:ascii="Times New Roman" w:hAnsi="Times New Roman"/>
          <w:b w:val="0"/>
          <w:bCs w:val="0"/>
        </w:rPr>
        <w:t>); (C) blast control group (D14 n=</w:t>
      </w:r>
      <w:r w:rsidR="00AC2D75">
        <w:rPr>
          <w:rFonts w:ascii="Times New Roman" w:hAnsi="Times New Roman"/>
          <w:b w:val="0"/>
          <w:bCs w:val="0"/>
        </w:rPr>
        <w:t>18</w:t>
      </w:r>
      <w:r w:rsidR="003961A3" w:rsidRPr="00FA17B2">
        <w:rPr>
          <w:rFonts w:ascii="Times New Roman" w:hAnsi="Times New Roman"/>
          <w:b w:val="0"/>
          <w:bCs w:val="0"/>
        </w:rPr>
        <w:t>, D28 n=</w:t>
      </w:r>
      <w:r w:rsidR="00AC2D75">
        <w:rPr>
          <w:rFonts w:ascii="Times New Roman" w:hAnsi="Times New Roman"/>
          <w:b w:val="0"/>
          <w:bCs w:val="0"/>
        </w:rPr>
        <w:t>8</w:t>
      </w:r>
      <w:r w:rsidR="003961A3" w:rsidRPr="00FA17B2">
        <w:rPr>
          <w:rFonts w:ascii="Times New Roman" w:hAnsi="Times New Roman"/>
          <w:b w:val="0"/>
          <w:bCs w:val="0"/>
        </w:rPr>
        <w:t>).</w:t>
      </w:r>
      <w:bookmarkEnd w:id="107"/>
    </w:p>
    <w:p w14:paraId="7562EB1B" w14:textId="77777777" w:rsidR="003F191E" w:rsidRPr="003F191E" w:rsidRDefault="003F191E" w:rsidP="003F191E"/>
    <w:p w14:paraId="36D635B4" w14:textId="77777777" w:rsidR="001C30B1" w:rsidRDefault="0037292B" w:rsidP="00E03AD3">
      <w:pPr>
        <w:pStyle w:val="Heading2"/>
      </w:pPr>
      <w:bookmarkStart w:id="108" w:name="_Toc100593919"/>
      <w:r w:rsidRPr="00D5208E">
        <w:t>4.3 Limitations and Future Studies</w:t>
      </w:r>
      <w:bookmarkEnd w:id="108"/>
    </w:p>
    <w:p w14:paraId="59AF9410" w14:textId="70C939DF" w:rsidR="00724EAA" w:rsidRDefault="00724EAA" w:rsidP="0085311E">
      <w:pPr>
        <w:ind w:firstLine="720"/>
        <w:jc w:val="both"/>
        <w:rPr>
          <w:rFonts w:ascii="Times New Roman" w:hAnsi="Times New Roman"/>
        </w:rPr>
      </w:pPr>
      <w:r>
        <w:rPr>
          <w:rFonts w:ascii="Times New Roman" w:hAnsi="Times New Roman"/>
        </w:rPr>
        <w:t>Within the procedure of this study, there is a limitation stemming from the sedation method used during the collection of both ABR and DPOAE measurements. The isoflurane sedation apparatus was unable to be used in the blast chamber, therefore Day 1 measurements were conducted while the animals were sedated with ketamine and xylazine, while Day 4 through Day 28 measurements were conducted while the animals were sedated with isoflurane. The sedation method, however, should not affect the investigation into the effect of liraglutide</w:t>
      </w:r>
      <w:r w:rsidR="00CB6EE7">
        <w:rPr>
          <w:rFonts w:ascii="Times New Roman" w:hAnsi="Times New Roman"/>
        </w:rPr>
        <w:t>,</w:t>
      </w:r>
      <w:r>
        <w:rPr>
          <w:rFonts w:ascii="Times New Roman" w:hAnsi="Times New Roman"/>
        </w:rPr>
        <w:t xml:space="preserve"> as the protocol between each experimental group remained consistent</w:t>
      </w:r>
      <w:r w:rsidR="00CB6EE7">
        <w:rPr>
          <w:rFonts w:ascii="Times New Roman" w:hAnsi="Times New Roman"/>
        </w:rPr>
        <w:t xml:space="preserve"> throughout each of our studies.</w:t>
      </w:r>
    </w:p>
    <w:p w14:paraId="2C11995B" w14:textId="6D01FEDA" w:rsidR="00724EAA" w:rsidRDefault="00B900C1" w:rsidP="0085311E">
      <w:pPr>
        <w:ind w:firstLine="720"/>
        <w:jc w:val="both"/>
        <w:rPr>
          <w:rFonts w:ascii="Times New Roman" w:hAnsi="Times New Roman"/>
        </w:rPr>
      </w:pPr>
      <w:r>
        <w:rPr>
          <w:rFonts w:ascii="Times New Roman" w:hAnsi="Times New Roman"/>
        </w:rPr>
        <w:t xml:space="preserve">The second limitation of this study arises due to the limited understanding of </w:t>
      </w:r>
      <w:r w:rsidR="00FE6B2C">
        <w:rPr>
          <w:rFonts w:ascii="Times New Roman" w:hAnsi="Times New Roman"/>
        </w:rPr>
        <w:t>the mechanisms of liraglutide to prevent or facilitate recovery from blast-induced hearing damage. Blast-induced hearing damage can result from a variety of complex mechanisms including loss of hair cells, excitotoxicity to neurons, damage to the auditory nerve, and damage to the CAS.</w:t>
      </w:r>
      <w:r w:rsidR="007D49F5">
        <w:rPr>
          <w:rFonts w:ascii="Times New Roman" w:hAnsi="Times New Roman"/>
        </w:rPr>
        <w:t xml:space="preserve"> The hearing function test results and data analyses </w:t>
      </w:r>
      <w:r w:rsidR="00CC1DF7">
        <w:rPr>
          <w:rFonts w:ascii="Times New Roman" w:hAnsi="Times New Roman"/>
        </w:rPr>
        <w:t>cannot</w:t>
      </w:r>
      <w:r w:rsidR="007D49F5">
        <w:rPr>
          <w:rFonts w:ascii="Times New Roman" w:hAnsi="Times New Roman"/>
        </w:rPr>
        <w:t xml:space="preserve"> tell the full story of how liraglutide is able to potentially prevent acute hearing damage on Day 1 and </w:t>
      </w:r>
      <w:r w:rsidR="007D49F5">
        <w:rPr>
          <w:rFonts w:ascii="Times New Roman" w:hAnsi="Times New Roman"/>
        </w:rPr>
        <w:lastRenderedPageBreak/>
        <w:t>facilitate hearing recovery after blast exposure. Statistical analyses</w:t>
      </w:r>
      <w:r w:rsidR="00EA1457">
        <w:rPr>
          <w:rFonts w:ascii="Times New Roman" w:hAnsi="Times New Roman"/>
        </w:rPr>
        <w:t xml:space="preserve"> and histology studies</w:t>
      </w:r>
      <w:r w:rsidR="007D49F5">
        <w:rPr>
          <w:rFonts w:ascii="Times New Roman" w:hAnsi="Times New Roman"/>
        </w:rPr>
        <w:t xml:space="preserve"> are ongoing, including analyses comparing the low-level and higher-level blast damage, and the effect of protection provided by HPDs paired with liraglutide treatment.</w:t>
      </w:r>
    </w:p>
    <w:p w14:paraId="1CFCD0FB" w14:textId="77777777" w:rsidR="00D87712" w:rsidRDefault="00D87712">
      <w:pPr>
        <w:spacing w:line="240" w:lineRule="auto"/>
        <w:rPr>
          <w:rFonts w:asciiTheme="majorHAnsi" w:hAnsiTheme="majorHAnsi"/>
          <w:b/>
          <w:bCs/>
          <w:sz w:val="32"/>
          <w:szCs w:val="32"/>
        </w:rPr>
      </w:pPr>
      <w:r>
        <w:br w:type="page"/>
      </w:r>
    </w:p>
    <w:p w14:paraId="0850276F" w14:textId="7DB17C5C" w:rsidR="0037292B" w:rsidRPr="00D5208E" w:rsidRDefault="00800611" w:rsidP="003C5E74">
      <w:pPr>
        <w:pStyle w:val="Heading1"/>
      </w:pPr>
      <w:bookmarkStart w:id="109" w:name="_Toc100593920"/>
      <w:r>
        <w:lastRenderedPageBreak/>
        <w:t xml:space="preserve">Chapter </w:t>
      </w:r>
      <w:r w:rsidR="00722750" w:rsidRPr="00D5208E">
        <w:t xml:space="preserve">5. </w:t>
      </w:r>
      <w:r w:rsidR="0037292B" w:rsidRPr="00D5208E">
        <w:t>Conclusion</w:t>
      </w:r>
      <w:bookmarkEnd w:id="109"/>
    </w:p>
    <w:p w14:paraId="5475A5DF" w14:textId="246FCD8A" w:rsidR="00024893" w:rsidRDefault="00024893" w:rsidP="0023746D">
      <w:pPr>
        <w:jc w:val="both"/>
        <w:rPr>
          <w:rFonts w:ascii="Times New Roman" w:hAnsi="Times New Roman"/>
        </w:rPr>
      </w:pPr>
      <w:r>
        <w:rPr>
          <w:rFonts w:ascii="Times New Roman" w:hAnsi="Times New Roman"/>
        </w:rPr>
        <w:tab/>
        <w:t xml:space="preserve">The present study built upon our previous investigations </w:t>
      </w:r>
      <w:r w:rsidR="00D50BA2">
        <w:rPr>
          <w:rFonts w:ascii="Times New Roman" w:hAnsi="Times New Roman"/>
        </w:rPr>
        <w:t>into the effect of liraglutide on blast-induced hearing damage. As opposed to 6 low-level blasts, this study exposed animals with ears protected by HPDs to 3 high-level blast</w:t>
      </w:r>
      <w:r w:rsidR="007E005A">
        <w:rPr>
          <w:rFonts w:ascii="Times New Roman" w:hAnsi="Times New Roman"/>
        </w:rPr>
        <w:t>s associated with mild-TBI.</w:t>
      </w:r>
      <w:r w:rsidR="00CF69A7">
        <w:rPr>
          <w:rFonts w:ascii="Times New Roman" w:hAnsi="Times New Roman"/>
        </w:rPr>
        <w:t xml:space="preserve"> Both ABR and DPOAE measurements were collected in pre-blast treated animals, post-blast treated animals, and blast control animals over a period of 14 or 28 days. The ABR threshold shift results and DPOAE level shift results indicated that liraglutide had a significant effect in preventing acute hearing damage on Day 1 and can potentially facilitate hearing recovery post blast. </w:t>
      </w:r>
      <w:r w:rsidR="00821F45">
        <w:rPr>
          <w:rFonts w:ascii="Times New Roman" w:hAnsi="Times New Roman"/>
        </w:rPr>
        <w:t xml:space="preserve">The ABR wave I results supported these </w:t>
      </w:r>
      <w:r w:rsidR="00DA6FEE">
        <w:rPr>
          <w:rFonts w:ascii="Times New Roman" w:hAnsi="Times New Roman"/>
        </w:rPr>
        <w:t>observations</w:t>
      </w:r>
      <w:r w:rsidR="00821F45">
        <w:rPr>
          <w:rFonts w:ascii="Times New Roman" w:hAnsi="Times New Roman"/>
        </w:rPr>
        <w:t xml:space="preserve">, as </w:t>
      </w:r>
      <w:r w:rsidR="00821F45" w:rsidRPr="00C76869">
        <w:rPr>
          <w:rFonts w:ascii="Times New Roman" w:hAnsi="Times New Roman"/>
        </w:rPr>
        <w:t xml:space="preserve">the </w:t>
      </w:r>
      <w:r w:rsidR="00821F45">
        <w:rPr>
          <w:rFonts w:ascii="Times New Roman" w:hAnsi="Times New Roman"/>
        </w:rPr>
        <w:t xml:space="preserve">amplitude of </w:t>
      </w:r>
      <w:r w:rsidR="00821F45" w:rsidRPr="00C76869">
        <w:rPr>
          <w:rFonts w:ascii="Times New Roman" w:hAnsi="Times New Roman"/>
        </w:rPr>
        <w:t xml:space="preserve">pre-blast treated animals </w:t>
      </w:r>
      <w:r w:rsidR="00821F45">
        <w:rPr>
          <w:rFonts w:ascii="Times New Roman" w:hAnsi="Times New Roman"/>
        </w:rPr>
        <w:t>was not affected as drastically as</w:t>
      </w:r>
      <w:r w:rsidR="00821F45" w:rsidRPr="00C76869">
        <w:rPr>
          <w:rFonts w:ascii="Times New Roman" w:hAnsi="Times New Roman"/>
        </w:rPr>
        <w:t xml:space="preserve"> the post-blast treated and blast-control animals</w:t>
      </w:r>
      <w:r w:rsidR="00821F45">
        <w:rPr>
          <w:rFonts w:ascii="Times New Roman" w:hAnsi="Times New Roman"/>
        </w:rPr>
        <w:t xml:space="preserve"> after exposure to the blasts. </w:t>
      </w:r>
      <w:r w:rsidR="00CF69A7">
        <w:rPr>
          <w:rFonts w:ascii="Times New Roman" w:hAnsi="Times New Roman"/>
        </w:rPr>
        <w:t>Immunofluorescence results suggested that there were no significant long-term effects of the drug in the auditory cortex and inferior colliculus reflected by caspase-3 staining.</w:t>
      </w:r>
    </w:p>
    <w:p w14:paraId="4192F35E" w14:textId="05DF2C6C" w:rsidR="004531FE" w:rsidRDefault="004531FE" w:rsidP="0023746D">
      <w:pPr>
        <w:jc w:val="both"/>
        <w:rPr>
          <w:rFonts w:ascii="Times New Roman" w:hAnsi="Times New Roman"/>
        </w:rPr>
      </w:pPr>
      <w:r>
        <w:rPr>
          <w:rFonts w:ascii="Times New Roman" w:hAnsi="Times New Roman"/>
        </w:rPr>
        <w:tab/>
        <w:t>This study demonstrated that the GLP-1R agonist, liraglutide, is a potential method for hearing damage prevention and recovery for service members exposed to high-level blasts</w:t>
      </w:r>
      <w:r w:rsidR="00097BF7">
        <w:rPr>
          <w:rFonts w:ascii="Times New Roman" w:hAnsi="Times New Roman"/>
        </w:rPr>
        <w:t>.</w:t>
      </w:r>
    </w:p>
    <w:p w14:paraId="69E17665" w14:textId="0987DFA1" w:rsidR="004531FE" w:rsidRPr="00823689" w:rsidRDefault="00823689" w:rsidP="00823689">
      <w:pPr>
        <w:spacing w:line="240" w:lineRule="auto"/>
        <w:rPr>
          <w:rFonts w:asciiTheme="majorHAnsi" w:hAnsiTheme="majorHAnsi"/>
          <w:b/>
          <w:bCs/>
          <w:sz w:val="32"/>
          <w:szCs w:val="32"/>
        </w:rPr>
      </w:pPr>
      <w:bookmarkStart w:id="110" w:name="_Toc37617813"/>
      <w:bookmarkStart w:id="111" w:name="_Toc37617870"/>
      <w:bookmarkStart w:id="112" w:name="_Toc39323186"/>
      <w:r>
        <w:br w:type="page"/>
      </w:r>
    </w:p>
    <w:p w14:paraId="306EBF65" w14:textId="79691771" w:rsidR="00787262" w:rsidRPr="00D5208E" w:rsidRDefault="00787262" w:rsidP="003C5E74">
      <w:pPr>
        <w:pStyle w:val="Heading1"/>
      </w:pPr>
      <w:bookmarkStart w:id="113" w:name="_Toc100593921"/>
      <w:r w:rsidRPr="00D5208E">
        <w:lastRenderedPageBreak/>
        <w:t>References</w:t>
      </w:r>
      <w:bookmarkEnd w:id="110"/>
      <w:bookmarkEnd w:id="111"/>
      <w:bookmarkEnd w:id="112"/>
      <w:bookmarkEnd w:id="113"/>
    </w:p>
    <w:p w14:paraId="2A771280" w14:textId="430D01B9" w:rsidR="005E27BD" w:rsidRPr="005E27BD" w:rsidRDefault="00D400F8" w:rsidP="005E27BD">
      <w:pPr>
        <w:widowControl w:val="0"/>
        <w:autoSpaceDE w:val="0"/>
        <w:autoSpaceDN w:val="0"/>
        <w:adjustRightInd w:val="0"/>
        <w:ind w:left="480" w:hanging="480"/>
        <w:rPr>
          <w:rFonts w:ascii="Times New Roman" w:hAnsi="Times New Roman"/>
          <w:noProof/>
        </w:rPr>
      </w:pPr>
      <w:r>
        <w:fldChar w:fldCharType="begin" w:fldLock="1"/>
      </w:r>
      <w:r>
        <w:instrText xml:space="preserve">ADDIN Mendeley Bibliography CSL_BIBLIOGRAPHY </w:instrText>
      </w:r>
      <w:r>
        <w:fldChar w:fldCharType="separate"/>
      </w:r>
      <w:r w:rsidR="005E27BD" w:rsidRPr="005E27BD">
        <w:rPr>
          <w:rFonts w:ascii="Times New Roman" w:hAnsi="Times New Roman"/>
          <w:noProof/>
        </w:rPr>
        <w:t xml:space="preserve">Chen, T., Smith, K., Jiang, S., Zhang, T., &amp; Gan, R. Z. (2019). Progressive hearing damage after exposure to repeated low-intensity blasts in chinchillas. </w:t>
      </w:r>
      <w:r w:rsidR="005E27BD" w:rsidRPr="005E27BD">
        <w:rPr>
          <w:rFonts w:ascii="Times New Roman" w:hAnsi="Times New Roman"/>
          <w:i/>
          <w:iCs/>
          <w:noProof/>
        </w:rPr>
        <w:t>Hearing Research</w:t>
      </w:r>
      <w:r w:rsidR="005E27BD" w:rsidRPr="005E27BD">
        <w:rPr>
          <w:rFonts w:ascii="Times New Roman" w:hAnsi="Times New Roman"/>
          <w:noProof/>
        </w:rPr>
        <w:t xml:space="preserve">, </w:t>
      </w:r>
      <w:r w:rsidR="005E27BD" w:rsidRPr="005E27BD">
        <w:rPr>
          <w:rFonts w:ascii="Times New Roman" w:hAnsi="Times New Roman"/>
          <w:i/>
          <w:iCs/>
          <w:noProof/>
        </w:rPr>
        <w:t>378</w:t>
      </w:r>
      <w:r w:rsidR="005E27BD" w:rsidRPr="005E27BD">
        <w:rPr>
          <w:rFonts w:ascii="Times New Roman" w:hAnsi="Times New Roman"/>
          <w:noProof/>
        </w:rPr>
        <w:t>, 33–42. https://doi.org/10.1016/j.heares.2019.01.010</w:t>
      </w:r>
    </w:p>
    <w:p w14:paraId="350D938A"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Choi, C. H. (2012). Mechanisms and treatment of blast induced hearing loss. </w:t>
      </w:r>
      <w:r w:rsidRPr="005E27BD">
        <w:rPr>
          <w:rFonts w:ascii="Times New Roman" w:hAnsi="Times New Roman"/>
          <w:i/>
          <w:iCs/>
          <w:noProof/>
        </w:rPr>
        <w:t>Korean Journal of Audiology</w:t>
      </w:r>
      <w:r w:rsidRPr="005E27BD">
        <w:rPr>
          <w:rFonts w:ascii="Times New Roman" w:hAnsi="Times New Roman"/>
          <w:noProof/>
        </w:rPr>
        <w:t xml:space="preserve">, </w:t>
      </w:r>
      <w:r w:rsidRPr="005E27BD">
        <w:rPr>
          <w:rFonts w:ascii="Times New Roman" w:hAnsi="Times New Roman"/>
          <w:i/>
          <w:iCs/>
          <w:noProof/>
        </w:rPr>
        <w:t>16</w:t>
      </w:r>
      <w:r w:rsidRPr="005E27BD">
        <w:rPr>
          <w:rFonts w:ascii="Times New Roman" w:hAnsi="Times New Roman"/>
          <w:noProof/>
        </w:rPr>
        <w:t>(3), 103–107. https://doi.org/10.7874/kja.2012.16.3.103</w:t>
      </w:r>
    </w:p>
    <w:p w14:paraId="64E1E335"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Clark, R. S. B., Kochanek, P. M., Watkins, S. C., Chen, M., Dixon, C. E., Seidberg, N. A., … Graham, S. H. (2000). Caspase-3 mediated neuronal death after traumatic brain injury in rats. </w:t>
      </w:r>
      <w:r w:rsidRPr="005E27BD">
        <w:rPr>
          <w:rFonts w:ascii="Times New Roman" w:hAnsi="Times New Roman"/>
          <w:i/>
          <w:iCs/>
          <w:noProof/>
        </w:rPr>
        <w:t>Journal of Neurochemistry</w:t>
      </w:r>
      <w:r w:rsidRPr="005E27BD">
        <w:rPr>
          <w:rFonts w:ascii="Times New Roman" w:hAnsi="Times New Roman"/>
          <w:noProof/>
        </w:rPr>
        <w:t xml:space="preserve">, </w:t>
      </w:r>
      <w:r w:rsidRPr="005E27BD">
        <w:rPr>
          <w:rFonts w:ascii="Times New Roman" w:hAnsi="Times New Roman"/>
          <w:i/>
          <w:iCs/>
          <w:noProof/>
        </w:rPr>
        <w:t>74</w:t>
      </w:r>
      <w:r w:rsidRPr="005E27BD">
        <w:rPr>
          <w:rFonts w:ascii="Times New Roman" w:hAnsi="Times New Roman"/>
          <w:noProof/>
        </w:rPr>
        <w:t>(2), 740–753. https://doi.org/10.1046/j.1471-4159.2000.740740.x</w:t>
      </w:r>
    </w:p>
    <w:p w14:paraId="48D64C6F"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Daniel, S. J., Duval, M., Sahmkow, S., &amp; Akache, F. (2007). Ototoxicity of topical moxifloxacin in a chinchilla animal model. </w:t>
      </w:r>
      <w:r w:rsidRPr="005E27BD">
        <w:rPr>
          <w:rFonts w:ascii="Times New Roman" w:hAnsi="Times New Roman"/>
          <w:i/>
          <w:iCs/>
          <w:noProof/>
        </w:rPr>
        <w:t>Laryngoscope</w:t>
      </w:r>
      <w:r w:rsidRPr="005E27BD">
        <w:rPr>
          <w:rFonts w:ascii="Times New Roman" w:hAnsi="Times New Roman"/>
          <w:noProof/>
        </w:rPr>
        <w:t xml:space="preserve">, </w:t>
      </w:r>
      <w:r w:rsidRPr="005E27BD">
        <w:rPr>
          <w:rFonts w:ascii="Times New Roman" w:hAnsi="Times New Roman"/>
          <w:i/>
          <w:iCs/>
          <w:noProof/>
        </w:rPr>
        <w:t>117</w:t>
      </w:r>
      <w:r w:rsidRPr="005E27BD">
        <w:rPr>
          <w:rFonts w:ascii="Times New Roman" w:hAnsi="Times New Roman"/>
          <w:noProof/>
        </w:rPr>
        <w:t>(12), 2201–2205. https://doi.org/10.1097/MLG.0b013e318148b275</w:t>
      </w:r>
    </w:p>
    <w:p w14:paraId="603F128B"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Dougherty, A. L., MacGregor, A. J., Han, P. P., Viirre, E., Heltemes, K. J., &amp; Galarneau, M. R. (2013). Blast-related ear injuries among U.S. military personnel. </w:t>
      </w:r>
      <w:r w:rsidRPr="005E27BD">
        <w:rPr>
          <w:rFonts w:ascii="Times New Roman" w:hAnsi="Times New Roman"/>
          <w:i/>
          <w:iCs/>
          <w:noProof/>
        </w:rPr>
        <w:t>Journal of Rehabilitation Research and Development</w:t>
      </w:r>
      <w:r w:rsidRPr="005E27BD">
        <w:rPr>
          <w:rFonts w:ascii="Times New Roman" w:hAnsi="Times New Roman"/>
          <w:noProof/>
        </w:rPr>
        <w:t xml:space="preserve">, </w:t>
      </w:r>
      <w:r w:rsidRPr="005E27BD">
        <w:rPr>
          <w:rFonts w:ascii="Times New Roman" w:hAnsi="Times New Roman"/>
          <w:i/>
          <w:iCs/>
          <w:noProof/>
        </w:rPr>
        <w:t>50</w:t>
      </w:r>
      <w:r w:rsidRPr="005E27BD">
        <w:rPr>
          <w:rFonts w:ascii="Times New Roman" w:hAnsi="Times New Roman"/>
          <w:noProof/>
        </w:rPr>
        <w:t>(6), 893–904. https://doi.org/10.1682/JRRD.2012.02.0024</w:t>
      </w:r>
    </w:p>
    <w:p w14:paraId="6EB73EA0"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Elder, G. A., &amp; Cristian, A. (2009). Blast-Related Mild Traumatic Brain Injury: Mechanisms of Injury and Impact on Clinical Care. </w:t>
      </w:r>
      <w:r w:rsidRPr="005E27BD">
        <w:rPr>
          <w:rFonts w:ascii="Times New Roman" w:hAnsi="Times New Roman"/>
          <w:i/>
          <w:iCs/>
          <w:noProof/>
        </w:rPr>
        <w:t>Mount Sinai Jounral of Medicine</w:t>
      </w:r>
      <w:r w:rsidRPr="005E27BD">
        <w:rPr>
          <w:rFonts w:ascii="Times New Roman" w:hAnsi="Times New Roman"/>
          <w:noProof/>
        </w:rPr>
        <w:t>, 111–118. https://doi.org/10.1002/MSJ</w:t>
      </w:r>
    </w:p>
    <w:p w14:paraId="06EA820E"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Fausti, S. A., Wilmington, D. J., Gallun, F. J., Myers, P. J., &amp; Henry, J. A. (2009). Auditory and vestibular dysfunction associated with blast-related traumatic brain injury. </w:t>
      </w:r>
      <w:r w:rsidRPr="005E27BD">
        <w:rPr>
          <w:rFonts w:ascii="Times New Roman" w:hAnsi="Times New Roman"/>
          <w:i/>
          <w:iCs/>
          <w:noProof/>
        </w:rPr>
        <w:t>Journal of Rehabilitation Research and Development</w:t>
      </w:r>
      <w:r w:rsidRPr="005E27BD">
        <w:rPr>
          <w:rFonts w:ascii="Times New Roman" w:hAnsi="Times New Roman"/>
          <w:noProof/>
        </w:rPr>
        <w:t xml:space="preserve">, </w:t>
      </w:r>
      <w:r w:rsidRPr="005E27BD">
        <w:rPr>
          <w:rFonts w:ascii="Times New Roman" w:hAnsi="Times New Roman"/>
          <w:i/>
          <w:iCs/>
          <w:noProof/>
        </w:rPr>
        <w:t>46</w:t>
      </w:r>
      <w:r w:rsidRPr="005E27BD">
        <w:rPr>
          <w:rFonts w:ascii="Times New Roman" w:hAnsi="Times New Roman"/>
          <w:noProof/>
        </w:rPr>
        <w:t xml:space="preserve">(6), 797–810. </w:t>
      </w:r>
      <w:r w:rsidRPr="005E27BD">
        <w:rPr>
          <w:rFonts w:ascii="Times New Roman" w:hAnsi="Times New Roman"/>
          <w:noProof/>
        </w:rPr>
        <w:lastRenderedPageBreak/>
        <w:t>https://doi.org/10.1682/JRRD.2008.09.0118</w:t>
      </w:r>
    </w:p>
    <w:p w14:paraId="6D8C055C"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Gan, R. Z., Nakmali, D., Ji, X. D., Leckness, K., &amp; Yokell, Z. (2016). Mechanical damage of tympanic membrane in relation to impulse pressure waveform – A study in chinchillas. </w:t>
      </w:r>
      <w:r w:rsidRPr="005E27BD">
        <w:rPr>
          <w:rFonts w:ascii="Times New Roman" w:hAnsi="Times New Roman"/>
          <w:i/>
          <w:iCs/>
          <w:noProof/>
        </w:rPr>
        <w:t>Hearing Research</w:t>
      </w:r>
      <w:r w:rsidRPr="005E27BD">
        <w:rPr>
          <w:rFonts w:ascii="Times New Roman" w:hAnsi="Times New Roman"/>
          <w:noProof/>
        </w:rPr>
        <w:t xml:space="preserve">, </w:t>
      </w:r>
      <w:r w:rsidRPr="005E27BD">
        <w:rPr>
          <w:rFonts w:ascii="Times New Roman" w:hAnsi="Times New Roman"/>
          <w:i/>
          <w:iCs/>
          <w:noProof/>
        </w:rPr>
        <w:t>340</w:t>
      </w:r>
      <w:r w:rsidRPr="005E27BD">
        <w:rPr>
          <w:rFonts w:ascii="Times New Roman" w:hAnsi="Times New Roman"/>
          <w:noProof/>
        </w:rPr>
        <w:t>, 25–34. https://doi.org/10.1016/j.heares.2016.01.004</w:t>
      </w:r>
    </w:p>
    <w:p w14:paraId="2FB6960E"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Giebink, G. S. (2009). Otitis media: The chinchilla model. </w:t>
      </w:r>
      <w:r w:rsidRPr="005E27BD">
        <w:rPr>
          <w:rFonts w:ascii="Times New Roman" w:hAnsi="Times New Roman"/>
          <w:i/>
          <w:iCs/>
          <w:noProof/>
        </w:rPr>
        <w:t>Microbial Drug Resistance</w:t>
      </w:r>
      <w:r w:rsidRPr="005E27BD">
        <w:rPr>
          <w:rFonts w:ascii="Times New Roman" w:hAnsi="Times New Roman"/>
          <w:noProof/>
        </w:rPr>
        <w:t xml:space="preserve">, </w:t>
      </w:r>
      <w:r w:rsidRPr="005E27BD">
        <w:rPr>
          <w:rFonts w:ascii="Times New Roman" w:hAnsi="Times New Roman"/>
          <w:i/>
          <w:iCs/>
          <w:noProof/>
        </w:rPr>
        <w:t>5</w:t>
      </w:r>
      <w:r w:rsidRPr="005E27BD">
        <w:rPr>
          <w:rFonts w:ascii="Times New Roman" w:hAnsi="Times New Roman"/>
          <w:noProof/>
        </w:rPr>
        <w:t>(1), 57–72. https://doi.org/10.1089/mdr.1999.5.57</w:t>
      </w:r>
    </w:p>
    <w:p w14:paraId="0AA765D7"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Hakon, J., Ruscher, K., Romner, B., &amp; Tomasevic, G. (2015). Preservation of the blood brain barrier and cortical neuronal tissue by Liraglutide, a long acting glucagon-like-1 analogue, after experimental traumatic brain injury. </w:t>
      </w:r>
      <w:r w:rsidRPr="005E27BD">
        <w:rPr>
          <w:rFonts w:ascii="Times New Roman" w:hAnsi="Times New Roman"/>
          <w:i/>
          <w:iCs/>
          <w:noProof/>
        </w:rPr>
        <w:t>PLoS ONE</w:t>
      </w:r>
      <w:r w:rsidRPr="005E27BD">
        <w:rPr>
          <w:rFonts w:ascii="Times New Roman" w:hAnsi="Times New Roman"/>
          <w:noProof/>
        </w:rPr>
        <w:t xml:space="preserve">, </w:t>
      </w:r>
      <w:r w:rsidRPr="005E27BD">
        <w:rPr>
          <w:rFonts w:ascii="Times New Roman" w:hAnsi="Times New Roman"/>
          <w:i/>
          <w:iCs/>
          <w:noProof/>
        </w:rPr>
        <w:t>10</w:t>
      </w:r>
      <w:r w:rsidRPr="005E27BD">
        <w:rPr>
          <w:rFonts w:ascii="Times New Roman" w:hAnsi="Times New Roman"/>
          <w:noProof/>
        </w:rPr>
        <w:t>(3), 1–17. https://doi.org/10.1371/journal.pone.0120074</w:t>
      </w:r>
    </w:p>
    <w:p w14:paraId="52FA98E9"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Irimescu, I., Chende, A., Ghiurco, F., &amp; Damian, A. (2014). Anatomical Study of the Cerebral Hemispheres in the Chinchilla (Chinchilla lanigera). </w:t>
      </w:r>
      <w:r w:rsidRPr="005E27BD">
        <w:rPr>
          <w:rFonts w:ascii="Times New Roman" w:hAnsi="Times New Roman"/>
          <w:i/>
          <w:iCs/>
          <w:noProof/>
        </w:rPr>
        <w:t>Bulletin of University of Agricultural Sciences and Veterinary Medicine Cluj-Napoca. Veterinary Medicine</w:t>
      </w:r>
      <w:r w:rsidRPr="005E27BD">
        <w:rPr>
          <w:rFonts w:ascii="Times New Roman" w:hAnsi="Times New Roman"/>
          <w:noProof/>
        </w:rPr>
        <w:t xml:space="preserve">, </w:t>
      </w:r>
      <w:r w:rsidRPr="005E27BD">
        <w:rPr>
          <w:rFonts w:ascii="Times New Roman" w:hAnsi="Times New Roman"/>
          <w:i/>
          <w:iCs/>
          <w:noProof/>
        </w:rPr>
        <w:t>71</w:t>
      </w:r>
      <w:r w:rsidRPr="005E27BD">
        <w:rPr>
          <w:rFonts w:ascii="Times New Roman" w:hAnsi="Times New Roman"/>
          <w:noProof/>
        </w:rPr>
        <w:t>(1), 130-136–136.</w:t>
      </w:r>
    </w:p>
    <w:p w14:paraId="72C8F823"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Jiang, S., Welch, P., Sanders, S., &amp; Gan, R. Z. (2021). Mitigation of Blast-Induced Hearing Damage using Liraglutide in Animal Model of Chinchilla. </w:t>
      </w:r>
      <w:r w:rsidRPr="005E27BD">
        <w:rPr>
          <w:rFonts w:ascii="Times New Roman" w:hAnsi="Times New Roman"/>
          <w:i/>
          <w:iCs/>
          <w:noProof/>
        </w:rPr>
        <w:t>Journal of the Association for Research in Otolaryngology</w:t>
      </w:r>
      <w:r w:rsidRPr="005E27BD">
        <w:rPr>
          <w:rFonts w:ascii="Times New Roman" w:hAnsi="Times New Roman"/>
          <w:noProof/>
        </w:rPr>
        <w:t xml:space="preserve">, </w:t>
      </w:r>
      <w:r w:rsidRPr="005E27BD">
        <w:rPr>
          <w:rFonts w:ascii="Times New Roman" w:hAnsi="Times New Roman"/>
          <w:i/>
          <w:iCs/>
          <w:noProof/>
        </w:rPr>
        <w:t>8</w:t>
      </w:r>
      <w:r w:rsidRPr="005E27BD">
        <w:rPr>
          <w:rFonts w:ascii="Times New Roman" w:hAnsi="Times New Roman"/>
          <w:noProof/>
        </w:rPr>
        <w:t>(Ic), 13–15. https://doi.org/10.47739/Otolaryngology.1266</w:t>
      </w:r>
    </w:p>
    <w:p w14:paraId="22E43A39"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Le Prell, C. G., Hammill, T. L., &amp; Murphy, W. J. (2019). Noise-induced hearing loss: Translating risk from animal models to real-world environments. </w:t>
      </w:r>
      <w:r w:rsidRPr="005E27BD">
        <w:rPr>
          <w:rFonts w:ascii="Times New Roman" w:hAnsi="Times New Roman"/>
          <w:i/>
          <w:iCs/>
          <w:noProof/>
        </w:rPr>
        <w:t>The Journal of the Acoustical Society of America</w:t>
      </w:r>
      <w:r w:rsidRPr="005E27BD">
        <w:rPr>
          <w:rFonts w:ascii="Times New Roman" w:hAnsi="Times New Roman"/>
          <w:noProof/>
        </w:rPr>
        <w:t xml:space="preserve">, </w:t>
      </w:r>
      <w:r w:rsidRPr="005E27BD">
        <w:rPr>
          <w:rFonts w:ascii="Times New Roman" w:hAnsi="Times New Roman"/>
          <w:i/>
          <w:iCs/>
          <w:noProof/>
        </w:rPr>
        <w:t>146</w:t>
      </w:r>
      <w:r w:rsidRPr="005E27BD">
        <w:rPr>
          <w:rFonts w:ascii="Times New Roman" w:hAnsi="Times New Roman"/>
          <w:noProof/>
        </w:rPr>
        <w:t>(5), 3646–3651. https://doi.org/10.1121/1.5133385</w:t>
      </w:r>
    </w:p>
    <w:p w14:paraId="289A5894"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lastRenderedPageBreak/>
        <w:t xml:space="preserve">Li, Y., Bader, M., Tamargo, I., Rubovitch, V., Tweedie, D., Pick, C. G., &amp; Greig, N. H. (2015). Liraglutide is neurotrophic and neuroprotective in neuronal cultures and mitigates mild traumatic brain injury in mice. </w:t>
      </w:r>
      <w:r w:rsidRPr="005E27BD">
        <w:rPr>
          <w:rFonts w:ascii="Times New Roman" w:hAnsi="Times New Roman"/>
          <w:i/>
          <w:iCs/>
          <w:noProof/>
        </w:rPr>
        <w:t>Journal of Neurochemistry</w:t>
      </w:r>
      <w:r w:rsidRPr="005E27BD">
        <w:rPr>
          <w:rFonts w:ascii="Times New Roman" w:hAnsi="Times New Roman"/>
          <w:noProof/>
        </w:rPr>
        <w:t xml:space="preserve">, </w:t>
      </w:r>
      <w:r w:rsidRPr="005E27BD">
        <w:rPr>
          <w:rFonts w:ascii="Times New Roman" w:hAnsi="Times New Roman"/>
          <w:i/>
          <w:iCs/>
          <w:noProof/>
        </w:rPr>
        <w:t>135</w:t>
      </w:r>
      <w:r w:rsidRPr="005E27BD">
        <w:rPr>
          <w:rFonts w:ascii="Times New Roman" w:hAnsi="Times New Roman"/>
          <w:noProof/>
        </w:rPr>
        <w:t>(6), 1203–1217. https://doi.org/10.1111/jnc.13169</w:t>
      </w:r>
    </w:p>
    <w:p w14:paraId="4444DE43"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Liberman, M. C., &amp; Kujawa, S. G. (2017). Cochlear synaptopathy in acquired sensorineural hearing loss: Manifestations and mechanisms. </w:t>
      </w:r>
      <w:r w:rsidRPr="005E27BD">
        <w:rPr>
          <w:rFonts w:ascii="Times New Roman" w:hAnsi="Times New Roman"/>
          <w:i/>
          <w:iCs/>
          <w:noProof/>
        </w:rPr>
        <w:t>Hear Res.</w:t>
      </w:r>
      <w:r w:rsidRPr="005E27BD">
        <w:rPr>
          <w:rFonts w:ascii="Times New Roman" w:hAnsi="Times New Roman"/>
          <w:noProof/>
        </w:rPr>
        <w:t xml:space="preserve">, </w:t>
      </w:r>
      <w:r w:rsidRPr="005E27BD">
        <w:rPr>
          <w:rFonts w:ascii="Times New Roman" w:hAnsi="Times New Roman"/>
          <w:i/>
          <w:iCs/>
          <w:noProof/>
        </w:rPr>
        <w:t>349</w:t>
      </w:r>
      <w:r w:rsidRPr="005E27BD">
        <w:rPr>
          <w:rFonts w:ascii="Times New Roman" w:hAnsi="Times New Roman"/>
          <w:noProof/>
        </w:rPr>
        <w:t>, 138–147. https://doi.org/10.1016/j.heares.2017.01.003</w:t>
      </w:r>
    </w:p>
    <w:p w14:paraId="210F8888"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Race, N., Lai, J., Shi, R., &amp; Bartlett, E. L. (2017). Differences in postinjury auditory system pathophysiology after mild blast and nonblast acute acoustic trauma. </w:t>
      </w:r>
      <w:r w:rsidRPr="005E27BD">
        <w:rPr>
          <w:rFonts w:ascii="Times New Roman" w:hAnsi="Times New Roman"/>
          <w:i/>
          <w:iCs/>
          <w:noProof/>
        </w:rPr>
        <w:t>Journal of Neurophysiology</w:t>
      </w:r>
      <w:r w:rsidRPr="005E27BD">
        <w:rPr>
          <w:rFonts w:ascii="Times New Roman" w:hAnsi="Times New Roman"/>
          <w:noProof/>
        </w:rPr>
        <w:t xml:space="preserve">, </w:t>
      </w:r>
      <w:r w:rsidRPr="005E27BD">
        <w:rPr>
          <w:rFonts w:ascii="Times New Roman" w:hAnsi="Times New Roman"/>
          <w:i/>
          <w:iCs/>
          <w:noProof/>
        </w:rPr>
        <w:t>118</w:t>
      </w:r>
      <w:r w:rsidRPr="005E27BD">
        <w:rPr>
          <w:rFonts w:ascii="Times New Roman" w:hAnsi="Times New Roman"/>
          <w:noProof/>
        </w:rPr>
        <w:t>(2), 782–799. https://doi.org/10.1152/jn.00710.2016</w:t>
      </w:r>
    </w:p>
    <w:p w14:paraId="6BF59B3A"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Service-Connected Disability or Death Benefits. (2020). </w:t>
      </w:r>
      <w:r w:rsidRPr="005E27BD">
        <w:rPr>
          <w:rFonts w:ascii="Times New Roman" w:hAnsi="Times New Roman"/>
          <w:i/>
          <w:iCs/>
          <w:noProof/>
        </w:rPr>
        <w:t>Veterans Benefits Administration Reports - Compensation</w:t>
      </w:r>
      <w:r w:rsidRPr="005E27BD">
        <w:rPr>
          <w:rFonts w:ascii="Times New Roman" w:hAnsi="Times New Roman"/>
          <w:noProof/>
        </w:rPr>
        <w:t>.</w:t>
      </w:r>
    </w:p>
    <w:p w14:paraId="4850E765"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Smith, K. D., Chen, T., &amp; Gan, R. Z. (2020). Hearing Damage Induced by Blast Overpressure at Mild TBI Level in a Chinchilla Model. </w:t>
      </w:r>
      <w:r w:rsidRPr="005E27BD">
        <w:rPr>
          <w:rFonts w:ascii="Times New Roman" w:hAnsi="Times New Roman"/>
          <w:i/>
          <w:iCs/>
          <w:noProof/>
        </w:rPr>
        <w:t>Military Medicine</w:t>
      </w:r>
      <w:r w:rsidRPr="005E27BD">
        <w:rPr>
          <w:rFonts w:ascii="Times New Roman" w:hAnsi="Times New Roman"/>
          <w:noProof/>
        </w:rPr>
        <w:t xml:space="preserve">, </w:t>
      </w:r>
      <w:r w:rsidRPr="005E27BD">
        <w:rPr>
          <w:rFonts w:ascii="Times New Roman" w:hAnsi="Times New Roman"/>
          <w:i/>
          <w:iCs/>
          <w:noProof/>
        </w:rPr>
        <w:t>185</w:t>
      </w:r>
      <w:r w:rsidRPr="005E27BD">
        <w:rPr>
          <w:rFonts w:ascii="Times New Roman" w:hAnsi="Times New Roman"/>
          <w:noProof/>
        </w:rPr>
        <w:t>, 248–255. https://doi.org/10.1093/milmed/usz309</w:t>
      </w:r>
    </w:p>
    <w:p w14:paraId="62C9FA1C"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Stuhmiller, J. H., Phillips, Y. Y., &amp; Richmond, D. R. (1991). Chapter THE PHYSICS AND MECHANISMS OF PRIMARY BLAST INJURY.</w:t>
      </w:r>
    </w:p>
    <w:p w14:paraId="798CFE01"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Trevino, M., Lobarinas, E., Maulden, A. C., &amp; Heinz, M. G. (2019). The chinchilla animal model for hearing science and noise-induced hearing loss. </w:t>
      </w:r>
      <w:r w:rsidRPr="005E27BD">
        <w:rPr>
          <w:rFonts w:ascii="Times New Roman" w:hAnsi="Times New Roman"/>
          <w:i/>
          <w:iCs/>
          <w:noProof/>
        </w:rPr>
        <w:t>The Journal of the Acoustical Society of America</w:t>
      </w:r>
      <w:r w:rsidRPr="005E27BD">
        <w:rPr>
          <w:rFonts w:ascii="Times New Roman" w:hAnsi="Times New Roman"/>
          <w:noProof/>
        </w:rPr>
        <w:t xml:space="preserve">, </w:t>
      </w:r>
      <w:r w:rsidRPr="005E27BD">
        <w:rPr>
          <w:rFonts w:ascii="Times New Roman" w:hAnsi="Times New Roman"/>
          <w:i/>
          <w:iCs/>
          <w:noProof/>
        </w:rPr>
        <w:t>146</w:t>
      </w:r>
      <w:r w:rsidRPr="005E27BD">
        <w:rPr>
          <w:rFonts w:ascii="Times New Roman" w:hAnsi="Times New Roman"/>
          <w:noProof/>
        </w:rPr>
        <w:t>(5), 3710–3732. https://doi.org/10.1121/1.5132950</w:t>
      </w:r>
    </w:p>
    <w:p w14:paraId="30F9538A"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Tsukano, H., Horie, M., Hishida, R., Takahashi, K., Takebayashi, H., &amp; Shibuki, K. (2016). Quantitative map of multiple auditory cortical regions with a stereotaxic </w:t>
      </w:r>
      <w:r w:rsidRPr="005E27BD">
        <w:rPr>
          <w:rFonts w:ascii="Times New Roman" w:hAnsi="Times New Roman"/>
          <w:noProof/>
        </w:rPr>
        <w:lastRenderedPageBreak/>
        <w:t xml:space="preserve">fine-scale atlas of the mouse brain. </w:t>
      </w:r>
      <w:r w:rsidRPr="005E27BD">
        <w:rPr>
          <w:rFonts w:ascii="Times New Roman" w:hAnsi="Times New Roman"/>
          <w:i/>
          <w:iCs/>
          <w:noProof/>
        </w:rPr>
        <w:t>Scientific Reports</w:t>
      </w:r>
      <w:r w:rsidRPr="005E27BD">
        <w:rPr>
          <w:rFonts w:ascii="Times New Roman" w:hAnsi="Times New Roman"/>
          <w:noProof/>
        </w:rPr>
        <w:t xml:space="preserve">, </w:t>
      </w:r>
      <w:r w:rsidRPr="005E27BD">
        <w:rPr>
          <w:rFonts w:ascii="Times New Roman" w:hAnsi="Times New Roman"/>
          <w:i/>
          <w:iCs/>
          <w:noProof/>
        </w:rPr>
        <w:t>6</w:t>
      </w:r>
      <w:r w:rsidRPr="005E27BD">
        <w:rPr>
          <w:rFonts w:ascii="Times New Roman" w:hAnsi="Times New Roman"/>
          <w:noProof/>
        </w:rPr>
        <w:t>(March). https://doi.org/10.1038/srep22315</w:t>
      </w:r>
    </w:p>
    <w:p w14:paraId="6806B39E"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VA Research on Hearing Loss. (2021).</w:t>
      </w:r>
    </w:p>
    <w:p w14:paraId="6425901C"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Wan, G., &amp; Corfas, G. (2017). Transient auditory nerve demyelination as a new mechanism for hidden hearing loss. </w:t>
      </w:r>
      <w:r w:rsidRPr="005E27BD">
        <w:rPr>
          <w:rFonts w:ascii="Times New Roman" w:hAnsi="Times New Roman"/>
          <w:i/>
          <w:iCs/>
          <w:noProof/>
        </w:rPr>
        <w:t>Nature Communications</w:t>
      </w:r>
      <w:r w:rsidRPr="005E27BD">
        <w:rPr>
          <w:rFonts w:ascii="Times New Roman" w:hAnsi="Times New Roman"/>
          <w:noProof/>
        </w:rPr>
        <w:t xml:space="preserve">, </w:t>
      </w:r>
      <w:r w:rsidRPr="005E27BD">
        <w:rPr>
          <w:rFonts w:ascii="Times New Roman" w:hAnsi="Times New Roman"/>
          <w:i/>
          <w:iCs/>
          <w:noProof/>
        </w:rPr>
        <w:t>8</w:t>
      </w:r>
      <w:r w:rsidRPr="005E27BD">
        <w:rPr>
          <w:rFonts w:ascii="Times New Roman" w:hAnsi="Times New Roman"/>
          <w:noProof/>
        </w:rPr>
        <w:t>, 1–13. https://doi.org/10.1038/ncomms14487</w:t>
      </w:r>
    </w:p>
    <w:p w14:paraId="1016689A" w14:textId="77777777" w:rsidR="005E27BD" w:rsidRPr="005E27BD" w:rsidRDefault="005E27BD" w:rsidP="005E27BD">
      <w:pPr>
        <w:widowControl w:val="0"/>
        <w:autoSpaceDE w:val="0"/>
        <w:autoSpaceDN w:val="0"/>
        <w:adjustRightInd w:val="0"/>
        <w:ind w:left="480" w:hanging="480"/>
        <w:rPr>
          <w:rFonts w:ascii="Times New Roman" w:hAnsi="Times New Roman"/>
          <w:noProof/>
        </w:rPr>
      </w:pPr>
      <w:r w:rsidRPr="005E27BD">
        <w:rPr>
          <w:rFonts w:ascii="Times New Roman" w:hAnsi="Times New Roman"/>
          <w:noProof/>
        </w:rPr>
        <w:t xml:space="preserve">Zhong, Z., Henry, K. S., &amp; Heinz, M. G. (2014). Sensorineural hearing loss amplifies neural coding of envelope information in the central auditory system of chinchillas. </w:t>
      </w:r>
      <w:r w:rsidRPr="005E27BD">
        <w:rPr>
          <w:rFonts w:ascii="Times New Roman" w:hAnsi="Times New Roman"/>
          <w:i/>
          <w:iCs/>
          <w:noProof/>
        </w:rPr>
        <w:t>Hearing Research</w:t>
      </w:r>
      <w:r w:rsidRPr="005E27BD">
        <w:rPr>
          <w:rFonts w:ascii="Times New Roman" w:hAnsi="Times New Roman"/>
          <w:noProof/>
        </w:rPr>
        <w:t xml:space="preserve">, </w:t>
      </w:r>
      <w:r w:rsidRPr="005E27BD">
        <w:rPr>
          <w:rFonts w:ascii="Times New Roman" w:hAnsi="Times New Roman"/>
          <w:i/>
          <w:iCs/>
          <w:noProof/>
        </w:rPr>
        <w:t>309</w:t>
      </w:r>
      <w:r w:rsidRPr="005E27BD">
        <w:rPr>
          <w:rFonts w:ascii="Times New Roman" w:hAnsi="Times New Roman"/>
          <w:noProof/>
        </w:rPr>
        <w:t>, 55–62. https://doi.org/10.1016/j.heares.2013.11.006</w:t>
      </w:r>
    </w:p>
    <w:p w14:paraId="306EBF73" w14:textId="46B79B09" w:rsidR="00787262" w:rsidRPr="00787262" w:rsidRDefault="00D400F8" w:rsidP="005E27BD">
      <w:pPr>
        <w:widowControl w:val="0"/>
        <w:autoSpaceDE w:val="0"/>
        <w:autoSpaceDN w:val="0"/>
        <w:adjustRightInd w:val="0"/>
        <w:ind w:left="480" w:hanging="480"/>
      </w:pPr>
      <w:r>
        <w:fldChar w:fldCharType="end"/>
      </w:r>
    </w:p>
    <w:p w14:paraId="306EBF74" w14:textId="77777777" w:rsidR="008E5215" w:rsidRDefault="008F558D" w:rsidP="00787262">
      <w:pPr>
        <w:jc w:val="both"/>
      </w:pPr>
      <w:r>
        <w:br w:type="page"/>
      </w:r>
    </w:p>
    <w:p w14:paraId="306EBF75" w14:textId="32E4426F" w:rsidR="00920A44" w:rsidRPr="00D5208E" w:rsidRDefault="008E5215" w:rsidP="003C5E74">
      <w:pPr>
        <w:pStyle w:val="Heading1"/>
      </w:pPr>
      <w:bookmarkStart w:id="114" w:name="_Toc37617814"/>
      <w:bookmarkStart w:id="115" w:name="_Toc37617871"/>
      <w:bookmarkStart w:id="116" w:name="_Toc39323187"/>
      <w:bookmarkStart w:id="117" w:name="_Toc100593922"/>
      <w:r w:rsidRPr="00D5208E">
        <w:lastRenderedPageBreak/>
        <w:t>Appendix A: List of Abbreviations</w:t>
      </w:r>
      <w:bookmarkEnd w:id="114"/>
      <w:bookmarkEnd w:id="115"/>
      <w:bookmarkEnd w:id="116"/>
      <w:bookmarkEnd w:id="117"/>
    </w:p>
    <w:p w14:paraId="7CDF99A1" w14:textId="77777777" w:rsidR="00053DB1" w:rsidRDefault="00053DB1" w:rsidP="00053DB1">
      <w:pPr>
        <w:rPr>
          <w:rFonts w:asciiTheme="majorHAnsi" w:hAnsiTheme="majorHAnsi" w:cstheme="majorHAnsi"/>
        </w:rPr>
      </w:pPr>
      <w:r>
        <w:rPr>
          <w:rFonts w:asciiTheme="majorHAnsi" w:hAnsiTheme="majorHAnsi" w:cstheme="majorHAnsi"/>
        </w:rPr>
        <w:t>AI</w:t>
      </w:r>
      <w:r>
        <w:rPr>
          <w:rFonts w:asciiTheme="majorHAnsi" w:hAnsiTheme="majorHAnsi" w:cstheme="majorHAnsi"/>
        </w:rPr>
        <w:tab/>
      </w:r>
      <w:r>
        <w:rPr>
          <w:rFonts w:asciiTheme="majorHAnsi" w:hAnsiTheme="majorHAnsi" w:cstheme="majorHAnsi"/>
        </w:rPr>
        <w:tab/>
        <w:t>Primary auditory cortex</w:t>
      </w:r>
    </w:p>
    <w:p w14:paraId="2915A369" w14:textId="77777777" w:rsidR="00053DB1" w:rsidRDefault="00053DB1" w:rsidP="00053DB1">
      <w:pPr>
        <w:rPr>
          <w:rFonts w:asciiTheme="majorHAnsi" w:hAnsiTheme="majorHAnsi" w:cstheme="majorHAnsi"/>
        </w:rPr>
      </w:pPr>
      <w:r>
        <w:rPr>
          <w:rFonts w:asciiTheme="majorHAnsi" w:hAnsiTheme="majorHAnsi" w:cstheme="majorHAnsi"/>
        </w:rPr>
        <w:t>AII</w:t>
      </w:r>
      <w:r>
        <w:rPr>
          <w:rFonts w:asciiTheme="majorHAnsi" w:hAnsiTheme="majorHAnsi" w:cstheme="majorHAnsi"/>
        </w:rPr>
        <w:tab/>
      </w:r>
      <w:r>
        <w:rPr>
          <w:rFonts w:asciiTheme="majorHAnsi" w:hAnsiTheme="majorHAnsi" w:cstheme="majorHAnsi"/>
        </w:rPr>
        <w:tab/>
        <w:t>Secondary auditory field</w:t>
      </w:r>
    </w:p>
    <w:p w14:paraId="3D971C15" w14:textId="511AFB61" w:rsidR="00053DB1" w:rsidRDefault="00053DB1" w:rsidP="00375E5A">
      <w:pPr>
        <w:rPr>
          <w:rFonts w:asciiTheme="majorHAnsi" w:hAnsiTheme="majorHAnsi" w:cstheme="majorHAnsi"/>
        </w:rPr>
      </w:pPr>
      <w:r>
        <w:rPr>
          <w:rFonts w:asciiTheme="majorHAnsi" w:hAnsiTheme="majorHAnsi" w:cstheme="majorHAnsi"/>
        </w:rPr>
        <w:t>AAF</w:t>
      </w:r>
      <w:r>
        <w:rPr>
          <w:rFonts w:asciiTheme="majorHAnsi" w:hAnsiTheme="majorHAnsi" w:cstheme="majorHAnsi"/>
        </w:rPr>
        <w:tab/>
      </w:r>
      <w:r>
        <w:rPr>
          <w:rFonts w:asciiTheme="majorHAnsi" w:hAnsiTheme="majorHAnsi" w:cstheme="majorHAnsi"/>
        </w:rPr>
        <w:tab/>
        <w:t>Anterior auditory field</w:t>
      </w:r>
    </w:p>
    <w:p w14:paraId="0EF4CBD3" w14:textId="132A990C" w:rsidR="004F06FD" w:rsidRDefault="004F06FD" w:rsidP="00375E5A">
      <w:pPr>
        <w:rPr>
          <w:rFonts w:asciiTheme="majorHAnsi" w:hAnsiTheme="majorHAnsi" w:cstheme="majorHAnsi"/>
        </w:rPr>
      </w:pPr>
      <w:r>
        <w:rPr>
          <w:rFonts w:asciiTheme="majorHAnsi" w:hAnsiTheme="majorHAnsi" w:cstheme="majorHAnsi"/>
        </w:rPr>
        <w:t>ABR</w:t>
      </w:r>
      <w:r>
        <w:rPr>
          <w:rFonts w:asciiTheme="majorHAnsi" w:hAnsiTheme="majorHAnsi" w:cstheme="majorHAnsi"/>
        </w:rPr>
        <w:tab/>
      </w:r>
      <w:r>
        <w:rPr>
          <w:rFonts w:asciiTheme="majorHAnsi" w:hAnsiTheme="majorHAnsi" w:cstheme="majorHAnsi"/>
        </w:rPr>
        <w:tab/>
        <w:t>Auditory brainstem response</w:t>
      </w:r>
    </w:p>
    <w:p w14:paraId="1EB5EAB3" w14:textId="534C27ED" w:rsidR="00405115" w:rsidRDefault="00405115" w:rsidP="00375E5A">
      <w:pPr>
        <w:rPr>
          <w:rFonts w:asciiTheme="majorHAnsi" w:hAnsiTheme="majorHAnsi" w:cstheme="majorHAnsi"/>
        </w:rPr>
      </w:pPr>
      <w:r>
        <w:rPr>
          <w:rFonts w:asciiTheme="majorHAnsi" w:hAnsiTheme="majorHAnsi" w:cstheme="majorHAnsi"/>
        </w:rPr>
        <w:t>BOP</w:t>
      </w:r>
      <w:r>
        <w:rPr>
          <w:rFonts w:asciiTheme="majorHAnsi" w:hAnsiTheme="majorHAnsi" w:cstheme="majorHAnsi"/>
        </w:rPr>
        <w:tab/>
      </w:r>
      <w:r>
        <w:rPr>
          <w:rFonts w:asciiTheme="majorHAnsi" w:hAnsiTheme="majorHAnsi" w:cstheme="majorHAnsi"/>
        </w:rPr>
        <w:tab/>
        <w:t>Blast overpressure</w:t>
      </w:r>
    </w:p>
    <w:p w14:paraId="11F7137E" w14:textId="03FF29E9" w:rsidR="00C66175" w:rsidRDefault="00C66175" w:rsidP="00375E5A">
      <w:pPr>
        <w:rPr>
          <w:rFonts w:asciiTheme="majorHAnsi" w:hAnsiTheme="majorHAnsi" w:cstheme="majorHAnsi"/>
        </w:rPr>
      </w:pPr>
      <w:r>
        <w:rPr>
          <w:rFonts w:asciiTheme="majorHAnsi" w:hAnsiTheme="majorHAnsi" w:cstheme="majorHAnsi"/>
        </w:rPr>
        <w:t>DA</w:t>
      </w:r>
      <w:r>
        <w:rPr>
          <w:rFonts w:asciiTheme="majorHAnsi" w:hAnsiTheme="majorHAnsi" w:cstheme="majorHAnsi"/>
        </w:rPr>
        <w:tab/>
      </w:r>
      <w:r>
        <w:rPr>
          <w:rFonts w:asciiTheme="majorHAnsi" w:hAnsiTheme="majorHAnsi" w:cstheme="majorHAnsi"/>
        </w:rPr>
        <w:tab/>
        <w:t>Dorsoanterior field</w:t>
      </w:r>
    </w:p>
    <w:p w14:paraId="2BA48D6F" w14:textId="01A0D424" w:rsidR="003B2296" w:rsidRDefault="003B2296" w:rsidP="00375E5A">
      <w:pPr>
        <w:rPr>
          <w:rFonts w:asciiTheme="majorHAnsi" w:hAnsiTheme="majorHAnsi" w:cstheme="majorHAnsi"/>
        </w:rPr>
      </w:pPr>
      <w:r>
        <w:rPr>
          <w:rFonts w:asciiTheme="majorHAnsi" w:hAnsiTheme="majorHAnsi" w:cstheme="majorHAnsi"/>
        </w:rPr>
        <w:t>DAPI</w:t>
      </w:r>
      <w:r>
        <w:rPr>
          <w:rFonts w:asciiTheme="majorHAnsi" w:hAnsiTheme="majorHAnsi" w:cstheme="majorHAnsi"/>
        </w:rPr>
        <w:tab/>
      </w:r>
      <w:r>
        <w:rPr>
          <w:rFonts w:asciiTheme="majorHAnsi" w:hAnsiTheme="majorHAnsi" w:cstheme="majorHAnsi"/>
        </w:rPr>
        <w:tab/>
      </w:r>
      <w:r>
        <w:rPr>
          <w:rFonts w:ascii="Times New Roman" w:hAnsi="Times New Roman"/>
          <w:color w:val="000000" w:themeColor="text1"/>
        </w:rPr>
        <w:t>4,6-diamidino-2-phenylindole</w:t>
      </w:r>
    </w:p>
    <w:p w14:paraId="288EA09C" w14:textId="62F3DF4B" w:rsidR="004F06FD" w:rsidRDefault="004F06FD" w:rsidP="00375E5A">
      <w:pPr>
        <w:rPr>
          <w:rFonts w:asciiTheme="majorHAnsi" w:hAnsiTheme="majorHAnsi" w:cstheme="majorHAnsi"/>
        </w:rPr>
      </w:pPr>
      <w:r>
        <w:rPr>
          <w:rFonts w:asciiTheme="majorHAnsi" w:hAnsiTheme="majorHAnsi" w:cstheme="majorHAnsi"/>
        </w:rPr>
        <w:t>DPOAE</w:t>
      </w:r>
      <w:r>
        <w:rPr>
          <w:rFonts w:asciiTheme="majorHAnsi" w:hAnsiTheme="majorHAnsi" w:cstheme="majorHAnsi"/>
        </w:rPr>
        <w:tab/>
        <w:t>Distortion product otoacoustic emission</w:t>
      </w:r>
    </w:p>
    <w:p w14:paraId="5D810342" w14:textId="6C25244A" w:rsidR="00C66175" w:rsidRDefault="00C66175" w:rsidP="00375E5A">
      <w:pPr>
        <w:rPr>
          <w:rFonts w:asciiTheme="majorHAnsi" w:hAnsiTheme="majorHAnsi" w:cstheme="majorHAnsi"/>
        </w:rPr>
      </w:pPr>
      <w:r>
        <w:rPr>
          <w:rFonts w:asciiTheme="majorHAnsi" w:hAnsiTheme="majorHAnsi" w:cstheme="majorHAnsi"/>
        </w:rPr>
        <w:t>DM</w:t>
      </w:r>
      <w:r>
        <w:rPr>
          <w:rFonts w:asciiTheme="majorHAnsi" w:hAnsiTheme="majorHAnsi" w:cstheme="majorHAnsi"/>
        </w:rPr>
        <w:tab/>
      </w:r>
      <w:r>
        <w:rPr>
          <w:rFonts w:asciiTheme="majorHAnsi" w:hAnsiTheme="majorHAnsi" w:cstheme="majorHAnsi"/>
        </w:rPr>
        <w:tab/>
        <w:t>Dorsomedial field</w:t>
      </w:r>
    </w:p>
    <w:p w14:paraId="7EBF0272" w14:textId="4377F666" w:rsidR="00C66175" w:rsidRDefault="00C66175" w:rsidP="00375E5A">
      <w:pPr>
        <w:rPr>
          <w:rFonts w:asciiTheme="majorHAnsi" w:hAnsiTheme="majorHAnsi" w:cstheme="majorHAnsi"/>
        </w:rPr>
      </w:pPr>
      <w:r>
        <w:rPr>
          <w:rFonts w:asciiTheme="majorHAnsi" w:hAnsiTheme="majorHAnsi" w:cstheme="majorHAnsi"/>
        </w:rPr>
        <w:t>DP</w:t>
      </w:r>
      <w:r>
        <w:rPr>
          <w:rFonts w:asciiTheme="majorHAnsi" w:hAnsiTheme="majorHAnsi" w:cstheme="majorHAnsi"/>
        </w:rPr>
        <w:tab/>
      </w:r>
      <w:r>
        <w:rPr>
          <w:rFonts w:asciiTheme="majorHAnsi" w:hAnsiTheme="majorHAnsi" w:cstheme="majorHAnsi"/>
        </w:rPr>
        <w:tab/>
        <w:t>Dorsoposterior field</w:t>
      </w:r>
    </w:p>
    <w:p w14:paraId="6C34738E" w14:textId="7FAB9DBE" w:rsidR="002E228A" w:rsidRDefault="002E228A" w:rsidP="00375E5A">
      <w:pPr>
        <w:rPr>
          <w:rFonts w:asciiTheme="majorHAnsi" w:hAnsiTheme="majorHAnsi" w:cstheme="majorHAnsi"/>
        </w:rPr>
      </w:pPr>
      <w:r>
        <w:rPr>
          <w:rFonts w:asciiTheme="majorHAnsi" w:hAnsiTheme="majorHAnsi" w:cstheme="majorHAnsi"/>
        </w:rPr>
        <w:t>GLP-1R</w:t>
      </w:r>
      <w:r>
        <w:rPr>
          <w:rFonts w:asciiTheme="majorHAnsi" w:hAnsiTheme="majorHAnsi" w:cstheme="majorHAnsi"/>
        </w:rPr>
        <w:tab/>
        <w:t>Glucagon-like peptide-1 receptor</w:t>
      </w:r>
    </w:p>
    <w:p w14:paraId="22726FF1" w14:textId="62010DF3" w:rsidR="00CD7B8A" w:rsidRDefault="00CD7B8A" w:rsidP="00375E5A">
      <w:pPr>
        <w:rPr>
          <w:rFonts w:asciiTheme="majorHAnsi" w:hAnsiTheme="majorHAnsi" w:cstheme="majorHAnsi"/>
        </w:rPr>
      </w:pPr>
      <w:r>
        <w:rPr>
          <w:rFonts w:asciiTheme="majorHAnsi" w:hAnsiTheme="majorHAnsi" w:cstheme="majorHAnsi"/>
        </w:rPr>
        <w:t>HPDs</w:t>
      </w:r>
      <w:r>
        <w:rPr>
          <w:rFonts w:asciiTheme="majorHAnsi" w:hAnsiTheme="majorHAnsi" w:cstheme="majorHAnsi"/>
        </w:rPr>
        <w:tab/>
      </w:r>
      <w:r>
        <w:rPr>
          <w:rFonts w:asciiTheme="majorHAnsi" w:hAnsiTheme="majorHAnsi" w:cstheme="majorHAnsi"/>
        </w:rPr>
        <w:tab/>
        <w:t>Hearing protection devices</w:t>
      </w:r>
    </w:p>
    <w:p w14:paraId="23763D69" w14:textId="54C4BFBE" w:rsidR="0031561B" w:rsidRDefault="0031561B" w:rsidP="00375E5A">
      <w:pPr>
        <w:rPr>
          <w:rFonts w:asciiTheme="majorHAnsi" w:hAnsiTheme="majorHAnsi" w:cstheme="majorHAnsi"/>
        </w:rPr>
      </w:pPr>
      <w:r>
        <w:rPr>
          <w:rFonts w:asciiTheme="majorHAnsi" w:hAnsiTheme="majorHAnsi" w:cstheme="majorHAnsi"/>
        </w:rPr>
        <w:t>IACUC</w:t>
      </w:r>
      <w:r>
        <w:rPr>
          <w:rFonts w:asciiTheme="majorHAnsi" w:hAnsiTheme="majorHAnsi" w:cstheme="majorHAnsi"/>
        </w:rPr>
        <w:tab/>
        <w:t xml:space="preserve">Institutional </w:t>
      </w:r>
      <w:r w:rsidR="00EC1C61">
        <w:rPr>
          <w:rFonts w:asciiTheme="majorHAnsi" w:hAnsiTheme="majorHAnsi" w:cstheme="majorHAnsi"/>
        </w:rPr>
        <w:t>Animal</w:t>
      </w:r>
      <w:r>
        <w:rPr>
          <w:rFonts w:asciiTheme="majorHAnsi" w:hAnsiTheme="majorHAnsi" w:cstheme="majorHAnsi"/>
        </w:rPr>
        <w:t xml:space="preserve"> Care and Use Committee</w:t>
      </w:r>
    </w:p>
    <w:p w14:paraId="2837430C" w14:textId="68FFDF75" w:rsidR="004F06FD" w:rsidRDefault="004F06FD" w:rsidP="00375E5A">
      <w:pPr>
        <w:rPr>
          <w:rFonts w:asciiTheme="majorHAnsi" w:hAnsiTheme="majorHAnsi" w:cstheme="majorHAnsi"/>
        </w:rPr>
      </w:pPr>
      <w:r>
        <w:rPr>
          <w:rFonts w:asciiTheme="majorHAnsi" w:hAnsiTheme="majorHAnsi" w:cstheme="majorHAnsi"/>
        </w:rPr>
        <w:t>MLR</w:t>
      </w:r>
      <w:r>
        <w:rPr>
          <w:rFonts w:asciiTheme="majorHAnsi" w:hAnsiTheme="majorHAnsi" w:cstheme="majorHAnsi"/>
        </w:rPr>
        <w:tab/>
      </w:r>
      <w:r>
        <w:rPr>
          <w:rFonts w:asciiTheme="majorHAnsi" w:hAnsiTheme="majorHAnsi" w:cstheme="majorHAnsi"/>
        </w:rPr>
        <w:tab/>
        <w:t>Middle latency response</w:t>
      </w:r>
    </w:p>
    <w:p w14:paraId="3B2C820B" w14:textId="12165776" w:rsidR="0031561B" w:rsidRDefault="0031561B" w:rsidP="00375E5A">
      <w:pPr>
        <w:rPr>
          <w:rFonts w:asciiTheme="majorHAnsi" w:hAnsiTheme="majorHAnsi" w:cstheme="majorHAnsi"/>
        </w:rPr>
      </w:pPr>
      <w:r>
        <w:rPr>
          <w:rFonts w:asciiTheme="majorHAnsi" w:hAnsiTheme="majorHAnsi" w:cstheme="majorHAnsi"/>
        </w:rPr>
        <w:t>NIH</w:t>
      </w:r>
      <w:r>
        <w:rPr>
          <w:rFonts w:asciiTheme="majorHAnsi" w:hAnsiTheme="majorHAnsi" w:cstheme="majorHAnsi"/>
        </w:rPr>
        <w:tab/>
      </w:r>
      <w:r>
        <w:rPr>
          <w:rFonts w:asciiTheme="majorHAnsi" w:hAnsiTheme="majorHAnsi" w:cstheme="majorHAnsi"/>
        </w:rPr>
        <w:tab/>
        <w:t>National Institutes of Health</w:t>
      </w:r>
    </w:p>
    <w:p w14:paraId="7E25FF83" w14:textId="57D7D930" w:rsidR="00A64D88" w:rsidRDefault="00A64D88" w:rsidP="00375E5A">
      <w:pPr>
        <w:rPr>
          <w:rFonts w:asciiTheme="majorHAnsi" w:hAnsiTheme="majorHAnsi" w:cstheme="majorHAnsi"/>
        </w:rPr>
      </w:pPr>
      <w:r>
        <w:rPr>
          <w:rFonts w:asciiTheme="majorHAnsi" w:hAnsiTheme="majorHAnsi" w:cstheme="majorHAnsi"/>
        </w:rPr>
        <w:t>PBS</w:t>
      </w:r>
      <w:r>
        <w:rPr>
          <w:rFonts w:asciiTheme="majorHAnsi" w:hAnsiTheme="majorHAnsi" w:cstheme="majorHAnsi"/>
        </w:rPr>
        <w:tab/>
      </w:r>
      <w:r>
        <w:rPr>
          <w:rFonts w:asciiTheme="majorHAnsi" w:hAnsiTheme="majorHAnsi" w:cstheme="majorHAnsi"/>
        </w:rPr>
        <w:tab/>
        <w:t>Phosphate-buffered saline</w:t>
      </w:r>
    </w:p>
    <w:p w14:paraId="0EB3DABC" w14:textId="46CA2F24" w:rsidR="008803AB" w:rsidRDefault="008803AB" w:rsidP="00375E5A">
      <w:pPr>
        <w:rPr>
          <w:rFonts w:asciiTheme="majorHAnsi" w:hAnsiTheme="majorHAnsi" w:cstheme="majorHAnsi"/>
        </w:rPr>
      </w:pPr>
      <w:r>
        <w:rPr>
          <w:rFonts w:asciiTheme="majorHAnsi" w:hAnsiTheme="majorHAnsi" w:cstheme="majorHAnsi"/>
        </w:rPr>
        <w:t>PBS-T</w:t>
      </w:r>
      <w:r>
        <w:rPr>
          <w:rFonts w:asciiTheme="majorHAnsi" w:hAnsiTheme="majorHAnsi" w:cstheme="majorHAnsi"/>
        </w:rPr>
        <w:tab/>
      </w:r>
      <w:r>
        <w:rPr>
          <w:rFonts w:asciiTheme="majorHAnsi" w:hAnsiTheme="majorHAnsi" w:cstheme="majorHAnsi"/>
        </w:rPr>
        <w:tab/>
        <w:t>Phosphate-buffered saline with 0.4% Triton X-100</w:t>
      </w:r>
    </w:p>
    <w:p w14:paraId="046583BE" w14:textId="3B239CEC" w:rsidR="00E221AA" w:rsidRDefault="00E221AA" w:rsidP="00375E5A">
      <w:pPr>
        <w:rPr>
          <w:rFonts w:asciiTheme="majorHAnsi" w:hAnsiTheme="majorHAnsi" w:cstheme="majorHAnsi"/>
        </w:rPr>
      </w:pPr>
      <w:r>
        <w:rPr>
          <w:rFonts w:asciiTheme="majorHAnsi" w:hAnsiTheme="majorHAnsi" w:cstheme="majorHAnsi"/>
        </w:rPr>
        <w:t>TBI</w:t>
      </w:r>
      <w:r>
        <w:rPr>
          <w:rFonts w:asciiTheme="majorHAnsi" w:hAnsiTheme="majorHAnsi" w:cstheme="majorHAnsi"/>
        </w:rPr>
        <w:tab/>
      </w:r>
      <w:r>
        <w:rPr>
          <w:rFonts w:asciiTheme="majorHAnsi" w:hAnsiTheme="majorHAnsi" w:cstheme="majorHAnsi"/>
        </w:rPr>
        <w:tab/>
        <w:t>Traumatic brain injury</w:t>
      </w:r>
    </w:p>
    <w:p w14:paraId="6047D077" w14:textId="67282D65" w:rsidR="00A204DF" w:rsidRDefault="00A204DF" w:rsidP="00375E5A">
      <w:pPr>
        <w:rPr>
          <w:rFonts w:asciiTheme="majorHAnsi" w:hAnsiTheme="majorHAnsi" w:cstheme="majorHAnsi"/>
        </w:rPr>
      </w:pPr>
      <w:r>
        <w:rPr>
          <w:rFonts w:asciiTheme="majorHAnsi" w:hAnsiTheme="majorHAnsi" w:cstheme="majorHAnsi"/>
        </w:rPr>
        <w:t>TM</w:t>
      </w:r>
      <w:r>
        <w:rPr>
          <w:rFonts w:asciiTheme="majorHAnsi" w:hAnsiTheme="majorHAnsi" w:cstheme="majorHAnsi"/>
        </w:rPr>
        <w:tab/>
      </w:r>
      <w:r>
        <w:rPr>
          <w:rFonts w:asciiTheme="majorHAnsi" w:hAnsiTheme="majorHAnsi" w:cstheme="majorHAnsi"/>
        </w:rPr>
        <w:tab/>
        <w:t>Tympanic membrane</w:t>
      </w:r>
    </w:p>
    <w:p w14:paraId="327AC0C4" w14:textId="2A41E231" w:rsidR="00BC539F" w:rsidRPr="003C3CB6" w:rsidRDefault="001C660E" w:rsidP="003C3CB6">
      <w:pPr>
        <w:rPr>
          <w:rFonts w:asciiTheme="majorHAnsi" w:hAnsiTheme="majorHAnsi" w:cstheme="majorHAnsi"/>
        </w:rPr>
      </w:pPr>
      <w:r>
        <w:rPr>
          <w:rFonts w:asciiTheme="majorHAnsi" w:hAnsiTheme="majorHAnsi" w:cstheme="majorHAnsi"/>
        </w:rPr>
        <w:t>USDA</w:t>
      </w:r>
      <w:r>
        <w:rPr>
          <w:rFonts w:asciiTheme="majorHAnsi" w:hAnsiTheme="majorHAnsi" w:cstheme="majorHAnsi"/>
        </w:rPr>
        <w:tab/>
      </w:r>
      <w:r>
        <w:rPr>
          <w:rFonts w:asciiTheme="majorHAnsi" w:hAnsiTheme="majorHAnsi" w:cstheme="majorHAnsi"/>
        </w:rPr>
        <w:tab/>
        <w:t>United States Department of Agriculture</w:t>
      </w:r>
    </w:p>
    <w:p w14:paraId="306EBF77" w14:textId="77777777" w:rsidR="00AA0B13" w:rsidRPr="00AA0B13" w:rsidRDefault="00AA0B13" w:rsidP="003C5E74">
      <w:pPr>
        <w:pStyle w:val="Heading1"/>
      </w:pPr>
    </w:p>
    <w:sectPr w:rsidR="00AA0B13" w:rsidRPr="00AA0B13" w:rsidSect="00753220">
      <w:pgSz w:w="12240" w:h="15840" w:code="1"/>
      <w:pgMar w:top="1440" w:right="1440" w:bottom="1440" w:left="216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C44059E" w14:textId="77777777" w:rsidR="00BB60DF" w:rsidRDefault="00BB60DF" w:rsidP="008E1C26">
      <w:pPr>
        <w:spacing w:line="240" w:lineRule="auto"/>
      </w:pPr>
      <w:r>
        <w:separator/>
      </w:r>
    </w:p>
  </w:endnote>
  <w:endnote w:type="continuationSeparator" w:id="0">
    <w:p w14:paraId="6E1B01A8" w14:textId="77777777" w:rsidR="00BB60DF" w:rsidRDefault="00BB60DF" w:rsidP="008E1C2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0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Cambria Math">
    <w:panose1 w:val="02040503050406030204"/>
    <w:charset w:val="00"/>
    <w:family w:val="roman"/>
    <w:pitch w:val="variable"/>
    <w:sig w:usb0="E00002FF" w:usb1="420024FF" w:usb2="00000000" w:usb3="00000000" w:csb0="0000019F" w:csb1="00000000"/>
  </w:font>
  <w:font w:name="SimHei">
    <w:altName w:val="黑体"/>
    <w:panose1 w:val="0201060906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12343813"/>
      <w:docPartObj>
        <w:docPartGallery w:val="Page Numbers (Bottom of Page)"/>
        <w:docPartUnique/>
      </w:docPartObj>
    </w:sdtPr>
    <w:sdtEndPr>
      <w:rPr>
        <w:noProof/>
      </w:rPr>
    </w:sdtEndPr>
    <w:sdtContent>
      <w:p w14:paraId="59E7D116" w14:textId="013442EB" w:rsidR="0070715B" w:rsidRDefault="0070715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611E13A2" w14:textId="77777777" w:rsidR="0070715B" w:rsidRDefault="0070715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E0B61B9" w14:textId="77777777" w:rsidR="00BB60DF" w:rsidRDefault="00BB60DF" w:rsidP="008E1C26">
      <w:pPr>
        <w:spacing w:line="240" w:lineRule="auto"/>
      </w:pPr>
      <w:r>
        <w:separator/>
      </w:r>
    </w:p>
  </w:footnote>
  <w:footnote w:type="continuationSeparator" w:id="0">
    <w:p w14:paraId="449E596E" w14:textId="77777777" w:rsidR="00BB60DF" w:rsidRDefault="00BB60DF" w:rsidP="008E1C26">
      <w:pPr>
        <w:spacing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045CFE"/>
    <w:multiLevelType w:val="hybridMultilevel"/>
    <w:tmpl w:val="7C4CDC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5E72FCB"/>
    <w:multiLevelType w:val="hybridMultilevel"/>
    <w:tmpl w:val="8D3E25A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8A2427C"/>
    <w:multiLevelType w:val="hybridMultilevel"/>
    <w:tmpl w:val="B03A4E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23482CDC"/>
    <w:multiLevelType w:val="hybridMultilevel"/>
    <w:tmpl w:val="3DC41C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9AB46CA"/>
    <w:multiLevelType w:val="hybridMultilevel"/>
    <w:tmpl w:val="144E3806"/>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 w15:restartNumberingAfterBreak="0">
    <w:nsid w:val="2E4259F0"/>
    <w:multiLevelType w:val="multilevel"/>
    <w:tmpl w:val="2042FAC6"/>
    <w:lvl w:ilvl="0">
      <w:start w:val="2"/>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6" w15:restartNumberingAfterBreak="0">
    <w:nsid w:val="315E2EE7"/>
    <w:multiLevelType w:val="hybridMultilevel"/>
    <w:tmpl w:val="FAD8B382"/>
    <w:lvl w:ilvl="0" w:tplc="04090001">
      <w:start w:val="1"/>
      <w:numFmt w:val="bullet"/>
      <w:lvlText w:val=""/>
      <w:lvlJc w:val="left"/>
      <w:pPr>
        <w:ind w:left="3600" w:hanging="360"/>
      </w:pPr>
      <w:rPr>
        <w:rFonts w:ascii="Symbol" w:hAnsi="Symbol" w:hint="default"/>
      </w:rPr>
    </w:lvl>
    <w:lvl w:ilvl="1" w:tplc="04090003" w:tentative="1">
      <w:start w:val="1"/>
      <w:numFmt w:val="bullet"/>
      <w:lvlText w:val="o"/>
      <w:lvlJc w:val="left"/>
      <w:pPr>
        <w:ind w:left="4320" w:hanging="360"/>
      </w:pPr>
      <w:rPr>
        <w:rFonts w:ascii="Courier New" w:hAnsi="Courier New" w:cs="Courier New" w:hint="default"/>
      </w:rPr>
    </w:lvl>
    <w:lvl w:ilvl="2" w:tplc="04090005" w:tentative="1">
      <w:start w:val="1"/>
      <w:numFmt w:val="bullet"/>
      <w:lvlText w:val=""/>
      <w:lvlJc w:val="left"/>
      <w:pPr>
        <w:ind w:left="5040" w:hanging="360"/>
      </w:pPr>
      <w:rPr>
        <w:rFonts w:ascii="Wingdings" w:hAnsi="Wingdings" w:hint="default"/>
      </w:rPr>
    </w:lvl>
    <w:lvl w:ilvl="3" w:tplc="04090001" w:tentative="1">
      <w:start w:val="1"/>
      <w:numFmt w:val="bullet"/>
      <w:lvlText w:val=""/>
      <w:lvlJc w:val="left"/>
      <w:pPr>
        <w:ind w:left="5760" w:hanging="360"/>
      </w:pPr>
      <w:rPr>
        <w:rFonts w:ascii="Symbol" w:hAnsi="Symbol" w:hint="default"/>
      </w:rPr>
    </w:lvl>
    <w:lvl w:ilvl="4" w:tplc="04090003" w:tentative="1">
      <w:start w:val="1"/>
      <w:numFmt w:val="bullet"/>
      <w:lvlText w:val="o"/>
      <w:lvlJc w:val="left"/>
      <w:pPr>
        <w:ind w:left="6480" w:hanging="360"/>
      </w:pPr>
      <w:rPr>
        <w:rFonts w:ascii="Courier New" w:hAnsi="Courier New" w:cs="Courier New" w:hint="default"/>
      </w:rPr>
    </w:lvl>
    <w:lvl w:ilvl="5" w:tplc="04090005" w:tentative="1">
      <w:start w:val="1"/>
      <w:numFmt w:val="bullet"/>
      <w:lvlText w:val=""/>
      <w:lvlJc w:val="left"/>
      <w:pPr>
        <w:ind w:left="7200" w:hanging="360"/>
      </w:pPr>
      <w:rPr>
        <w:rFonts w:ascii="Wingdings" w:hAnsi="Wingdings" w:hint="default"/>
      </w:rPr>
    </w:lvl>
    <w:lvl w:ilvl="6" w:tplc="04090001" w:tentative="1">
      <w:start w:val="1"/>
      <w:numFmt w:val="bullet"/>
      <w:lvlText w:val=""/>
      <w:lvlJc w:val="left"/>
      <w:pPr>
        <w:ind w:left="7920" w:hanging="360"/>
      </w:pPr>
      <w:rPr>
        <w:rFonts w:ascii="Symbol" w:hAnsi="Symbol" w:hint="default"/>
      </w:rPr>
    </w:lvl>
    <w:lvl w:ilvl="7" w:tplc="04090003" w:tentative="1">
      <w:start w:val="1"/>
      <w:numFmt w:val="bullet"/>
      <w:lvlText w:val="o"/>
      <w:lvlJc w:val="left"/>
      <w:pPr>
        <w:ind w:left="8640" w:hanging="360"/>
      </w:pPr>
      <w:rPr>
        <w:rFonts w:ascii="Courier New" w:hAnsi="Courier New" w:cs="Courier New" w:hint="default"/>
      </w:rPr>
    </w:lvl>
    <w:lvl w:ilvl="8" w:tplc="04090005" w:tentative="1">
      <w:start w:val="1"/>
      <w:numFmt w:val="bullet"/>
      <w:lvlText w:val=""/>
      <w:lvlJc w:val="left"/>
      <w:pPr>
        <w:ind w:left="9360" w:hanging="360"/>
      </w:pPr>
      <w:rPr>
        <w:rFonts w:ascii="Wingdings" w:hAnsi="Wingdings" w:hint="default"/>
      </w:rPr>
    </w:lvl>
  </w:abstractNum>
  <w:abstractNum w:abstractNumId="7" w15:restartNumberingAfterBreak="0">
    <w:nsid w:val="371F545B"/>
    <w:multiLevelType w:val="hybridMultilevel"/>
    <w:tmpl w:val="E5F69F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3932714B"/>
    <w:multiLevelType w:val="hybridMultilevel"/>
    <w:tmpl w:val="34AE84D0"/>
    <w:lvl w:ilvl="0" w:tplc="0409000F">
      <w:start w:val="3"/>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 w15:restartNumberingAfterBreak="0">
    <w:nsid w:val="3C78061A"/>
    <w:multiLevelType w:val="hybridMultilevel"/>
    <w:tmpl w:val="716815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4D1B4F5D"/>
    <w:multiLevelType w:val="multilevel"/>
    <w:tmpl w:val="E11808A8"/>
    <w:lvl w:ilvl="0">
      <w:start w:val="1"/>
      <w:numFmt w:val="decimal"/>
      <w:lvlText w:val="%1"/>
      <w:lvlJc w:val="left"/>
      <w:pPr>
        <w:ind w:left="375" w:hanging="375"/>
      </w:pPr>
      <w:rPr>
        <w:rFonts w:hint="default"/>
      </w:rPr>
    </w:lvl>
    <w:lvl w:ilvl="1">
      <w:start w:val="4"/>
      <w:numFmt w:val="decimal"/>
      <w:lvlText w:val="%1.%2"/>
      <w:lvlJc w:val="left"/>
      <w:pPr>
        <w:ind w:left="375" w:hanging="37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11" w15:restartNumberingAfterBreak="0">
    <w:nsid w:val="4F995959"/>
    <w:multiLevelType w:val="hybridMultilevel"/>
    <w:tmpl w:val="C2E08E2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52913C8B"/>
    <w:multiLevelType w:val="multilevel"/>
    <w:tmpl w:val="B47EEA9A"/>
    <w:lvl w:ilvl="0">
      <w:start w:val="1"/>
      <w:numFmt w:val="decimal"/>
      <w:lvlText w:val="%1"/>
      <w:lvlJc w:val="left"/>
      <w:pPr>
        <w:ind w:left="450" w:hanging="450"/>
      </w:pPr>
      <w:rPr>
        <w:rFonts w:hint="default"/>
      </w:rPr>
    </w:lvl>
    <w:lvl w:ilvl="1">
      <w:start w:val="1"/>
      <w:numFmt w:val="decimal"/>
      <w:lvlText w:val="%2."/>
      <w:lvlJc w:val="left"/>
      <w:pPr>
        <w:ind w:left="450" w:hanging="450"/>
      </w:pPr>
      <w:rPr>
        <w:rFonts w:asciiTheme="majorHAnsi" w:eastAsia="Times New Roman" w:hAnsiTheme="majorHAnsi" w:cs="Times New Roman"/>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52C47846"/>
    <w:multiLevelType w:val="hybridMultilevel"/>
    <w:tmpl w:val="BB46DC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56FD65E9"/>
    <w:multiLevelType w:val="hybridMultilevel"/>
    <w:tmpl w:val="D26C17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5A8D11C2"/>
    <w:multiLevelType w:val="hybridMultilevel"/>
    <w:tmpl w:val="C67AB1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5C5B5AD3"/>
    <w:multiLevelType w:val="hybridMultilevel"/>
    <w:tmpl w:val="26C24B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5D1254D9"/>
    <w:multiLevelType w:val="hybridMultilevel"/>
    <w:tmpl w:val="AB1251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64780F87"/>
    <w:multiLevelType w:val="multilevel"/>
    <w:tmpl w:val="BCAC99DA"/>
    <w:lvl w:ilvl="0">
      <w:start w:val="2"/>
      <w:numFmt w:val="decimal"/>
      <w:lvlText w:val="%1"/>
      <w:lvlJc w:val="left"/>
      <w:pPr>
        <w:ind w:left="360" w:hanging="360"/>
      </w:pPr>
      <w:rPr>
        <w:rFonts w:hint="default"/>
      </w:rPr>
    </w:lvl>
    <w:lvl w:ilvl="1">
      <w:start w:val="4"/>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698439BF"/>
    <w:multiLevelType w:val="multilevel"/>
    <w:tmpl w:val="1C38F8F4"/>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6F1B3E62"/>
    <w:multiLevelType w:val="multilevel"/>
    <w:tmpl w:val="CB92197A"/>
    <w:lvl w:ilvl="0">
      <w:start w:val="1"/>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1" w15:restartNumberingAfterBreak="0">
    <w:nsid w:val="74995C68"/>
    <w:multiLevelType w:val="hybridMultilevel"/>
    <w:tmpl w:val="4462E066"/>
    <w:lvl w:ilvl="0" w:tplc="0409000F">
      <w:start w:val="6"/>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15:restartNumberingAfterBreak="0">
    <w:nsid w:val="777335DA"/>
    <w:multiLevelType w:val="hybridMultilevel"/>
    <w:tmpl w:val="4874FE0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8413182"/>
    <w:multiLevelType w:val="hybridMultilevel"/>
    <w:tmpl w:val="F718F33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num w:numId="1" w16cid:durableId="1423529929">
    <w:abstractNumId w:val="23"/>
  </w:num>
  <w:num w:numId="2" w16cid:durableId="801339547">
    <w:abstractNumId w:val="0"/>
  </w:num>
  <w:num w:numId="3" w16cid:durableId="1723947351">
    <w:abstractNumId w:val="7"/>
  </w:num>
  <w:num w:numId="4" w16cid:durableId="1028482208">
    <w:abstractNumId w:val="13"/>
  </w:num>
  <w:num w:numId="5" w16cid:durableId="1457062300">
    <w:abstractNumId w:val="11"/>
  </w:num>
  <w:num w:numId="6" w16cid:durableId="1212300481">
    <w:abstractNumId w:val="14"/>
  </w:num>
  <w:num w:numId="7" w16cid:durableId="446849311">
    <w:abstractNumId w:val="22"/>
  </w:num>
  <w:num w:numId="8" w16cid:durableId="449513195">
    <w:abstractNumId w:val="9"/>
  </w:num>
  <w:num w:numId="9" w16cid:durableId="1163354711">
    <w:abstractNumId w:val="17"/>
  </w:num>
  <w:num w:numId="10" w16cid:durableId="1661227732">
    <w:abstractNumId w:val="1"/>
  </w:num>
  <w:num w:numId="11" w16cid:durableId="759520646">
    <w:abstractNumId w:val="6"/>
  </w:num>
  <w:num w:numId="12" w16cid:durableId="519705797">
    <w:abstractNumId w:val="3"/>
  </w:num>
  <w:num w:numId="13" w16cid:durableId="1169442952">
    <w:abstractNumId w:val="15"/>
  </w:num>
  <w:num w:numId="14" w16cid:durableId="737442853">
    <w:abstractNumId w:val="2"/>
  </w:num>
  <w:num w:numId="15" w16cid:durableId="1994329842">
    <w:abstractNumId w:val="16"/>
  </w:num>
  <w:num w:numId="16" w16cid:durableId="2096122453">
    <w:abstractNumId w:val="12"/>
  </w:num>
  <w:num w:numId="17" w16cid:durableId="375200969">
    <w:abstractNumId w:val="10"/>
  </w:num>
  <w:num w:numId="18" w16cid:durableId="1451776161">
    <w:abstractNumId w:val="5"/>
  </w:num>
  <w:num w:numId="19" w16cid:durableId="1576433053">
    <w:abstractNumId w:val="8"/>
  </w:num>
  <w:num w:numId="20" w16cid:durableId="1380284280">
    <w:abstractNumId w:val="20"/>
  </w:num>
  <w:num w:numId="21" w16cid:durableId="1178227387">
    <w:abstractNumId w:val="19"/>
  </w:num>
  <w:num w:numId="22" w16cid:durableId="304940792">
    <w:abstractNumId w:val="4"/>
  </w:num>
  <w:num w:numId="23" w16cid:durableId="1379092129">
    <w:abstractNumId w:val="21"/>
  </w:num>
  <w:num w:numId="24" w16cid:durableId="1961839839">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9"/>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A060D"/>
    <w:rsid w:val="00002577"/>
    <w:rsid w:val="00002863"/>
    <w:rsid w:val="00002D9F"/>
    <w:rsid w:val="00003AF7"/>
    <w:rsid w:val="00003FB2"/>
    <w:rsid w:val="0000559D"/>
    <w:rsid w:val="00006A38"/>
    <w:rsid w:val="00006E56"/>
    <w:rsid w:val="000070BC"/>
    <w:rsid w:val="00010773"/>
    <w:rsid w:val="0001101E"/>
    <w:rsid w:val="0001166C"/>
    <w:rsid w:val="00015093"/>
    <w:rsid w:val="00015340"/>
    <w:rsid w:val="00015411"/>
    <w:rsid w:val="00015A4C"/>
    <w:rsid w:val="00015FC6"/>
    <w:rsid w:val="000201FC"/>
    <w:rsid w:val="00021E1A"/>
    <w:rsid w:val="00022855"/>
    <w:rsid w:val="00022A02"/>
    <w:rsid w:val="000230EF"/>
    <w:rsid w:val="00023F9E"/>
    <w:rsid w:val="00024893"/>
    <w:rsid w:val="000250B1"/>
    <w:rsid w:val="00025735"/>
    <w:rsid w:val="00025A12"/>
    <w:rsid w:val="00030D7A"/>
    <w:rsid w:val="00031340"/>
    <w:rsid w:val="0003237D"/>
    <w:rsid w:val="000328E0"/>
    <w:rsid w:val="00032D91"/>
    <w:rsid w:val="00033396"/>
    <w:rsid w:val="00033974"/>
    <w:rsid w:val="0003451E"/>
    <w:rsid w:val="000345A9"/>
    <w:rsid w:val="0003491D"/>
    <w:rsid w:val="000353F4"/>
    <w:rsid w:val="0003569D"/>
    <w:rsid w:val="0003661E"/>
    <w:rsid w:val="0003688D"/>
    <w:rsid w:val="00036FD0"/>
    <w:rsid w:val="00040752"/>
    <w:rsid w:val="00041638"/>
    <w:rsid w:val="00041CED"/>
    <w:rsid w:val="000429EE"/>
    <w:rsid w:val="00043A51"/>
    <w:rsid w:val="0004623E"/>
    <w:rsid w:val="000507AC"/>
    <w:rsid w:val="00051242"/>
    <w:rsid w:val="00051761"/>
    <w:rsid w:val="00053DB1"/>
    <w:rsid w:val="00054AB7"/>
    <w:rsid w:val="00055089"/>
    <w:rsid w:val="0005598E"/>
    <w:rsid w:val="00055C9E"/>
    <w:rsid w:val="0005626A"/>
    <w:rsid w:val="00060634"/>
    <w:rsid w:val="00060D21"/>
    <w:rsid w:val="00061487"/>
    <w:rsid w:val="000615DE"/>
    <w:rsid w:val="000616BE"/>
    <w:rsid w:val="00061A22"/>
    <w:rsid w:val="00063535"/>
    <w:rsid w:val="00064D79"/>
    <w:rsid w:val="000651A5"/>
    <w:rsid w:val="00065390"/>
    <w:rsid w:val="00065BB9"/>
    <w:rsid w:val="00066021"/>
    <w:rsid w:val="000671E6"/>
    <w:rsid w:val="000720D0"/>
    <w:rsid w:val="00072688"/>
    <w:rsid w:val="00072DE2"/>
    <w:rsid w:val="00072E8F"/>
    <w:rsid w:val="00075803"/>
    <w:rsid w:val="000759A9"/>
    <w:rsid w:val="00076B36"/>
    <w:rsid w:val="00077CCB"/>
    <w:rsid w:val="00077F0A"/>
    <w:rsid w:val="000803CF"/>
    <w:rsid w:val="00080E0A"/>
    <w:rsid w:val="0008175B"/>
    <w:rsid w:val="0008176F"/>
    <w:rsid w:val="00081938"/>
    <w:rsid w:val="00081A78"/>
    <w:rsid w:val="000844F6"/>
    <w:rsid w:val="00085B81"/>
    <w:rsid w:val="00087627"/>
    <w:rsid w:val="000901EF"/>
    <w:rsid w:val="000919FF"/>
    <w:rsid w:val="00092235"/>
    <w:rsid w:val="00094817"/>
    <w:rsid w:val="00095FE8"/>
    <w:rsid w:val="00095FF2"/>
    <w:rsid w:val="00096CD5"/>
    <w:rsid w:val="00097BF7"/>
    <w:rsid w:val="000A4E4F"/>
    <w:rsid w:val="000B0099"/>
    <w:rsid w:val="000B0306"/>
    <w:rsid w:val="000B0852"/>
    <w:rsid w:val="000B0E10"/>
    <w:rsid w:val="000B302B"/>
    <w:rsid w:val="000B52F8"/>
    <w:rsid w:val="000B55A1"/>
    <w:rsid w:val="000B6024"/>
    <w:rsid w:val="000B6F32"/>
    <w:rsid w:val="000B7546"/>
    <w:rsid w:val="000B7C14"/>
    <w:rsid w:val="000B7E4E"/>
    <w:rsid w:val="000C18E6"/>
    <w:rsid w:val="000C249A"/>
    <w:rsid w:val="000C24B8"/>
    <w:rsid w:val="000C3BB5"/>
    <w:rsid w:val="000C42AF"/>
    <w:rsid w:val="000C79C0"/>
    <w:rsid w:val="000D0CE4"/>
    <w:rsid w:val="000D1DC1"/>
    <w:rsid w:val="000D2C54"/>
    <w:rsid w:val="000D47EA"/>
    <w:rsid w:val="000D4D84"/>
    <w:rsid w:val="000D56E2"/>
    <w:rsid w:val="000D58D0"/>
    <w:rsid w:val="000D72C5"/>
    <w:rsid w:val="000E0CFC"/>
    <w:rsid w:val="000E19E3"/>
    <w:rsid w:val="000E1CDC"/>
    <w:rsid w:val="000E7317"/>
    <w:rsid w:val="000E7455"/>
    <w:rsid w:val="000F0184"/>
    <w:rsid w:val="000F1067"/>
    <w:rsid w:val="000F16E6"/>
    <w:rsid w:val="000F1908"/>
    <w:rsid w:val="000F19B2"/>
    <w:rsid w:val="000F2FCF"/>
    <w:rsid w:val="000F3643"/>
    <w:rsid w:val="000F39F3"/>
    <w:rsid w:val="000F3A7B"/>
    <w:rsid w:val="000F56FF"/>
    <w:rsid w:val="000F7506"/>
    <w:rsid w:val="001010CC"/>
    <w:rsid w:val="00101340"/>
    <w:rsid w:val="001014A7"/>
    <w:rsid w:val="001039FE"/>
    <w:rsid w:val="00104F22"/>
    <w:rsid w:val="001051F0"/>
    <w:rsid w:val="00105BBB"/>
    <w:rsid w:val="00106C83"/>
    <w:rsid w:val="00107E60"/>
    <w:rsid w:val="001109EE"/>
    <w:rsid w:val="00110E24"/>
    <w:rsid w:val="001116CC"/>
    <w:rsid w:val="00111845"/>
    <w:rsid w:val="00111915"/>
    <w:rsid w:val="00111AE3"/>
    <w:rsid w:val="00112258"/>
    <w:rsid w:val="001122A9"/>
    <w:rsid w:val="001128CE"/>
    <w:rsid w:val="00112E9E"/>
    <w:rsid w:val="0011310A"/>
    <w:rsid w:val="00114277"/>
    <w:rsid w:val="0011489F"/>
    <w:rsid w:val="00115291"/>
    <w:rsid w:val="001166DD"/>
    <w:rsid w:val="0011723A"/>
    <w:rsid w:val="0011729D"/>
    <w:rsid w:val="00120DAA"/>
    <w:rsid w:val="00120EA2"/>
    <w:rsid w:val="00123526"/>
    <w:rsid w:val="001236E8"/>
    <w:rsid w:val="00124603"/>
    <w:rsid w:val="00124CEA"/>
    <w:rsid w:val="00125829"/>
    <w:rsid w:val="00126422"/>
    <w:rsid w:val="00126634"/>
    <w:rsid w:val="001267CC"/>
    <w:rsid w:val="001269CC"/>
    <w:rsid w:val="00126A53"/>
    <w:rsid w:val="0012735F"/>
    <w:rsid w:val="0012756B"/>
    <w:rsid w:val="00127FFB"/>
    <w:rsid w:val="001305C1"/>
    <w:rsid w:val="001315CA"/>
    <w:rsid w:val="0013200B"/>
    <w:rsid w:val="00132D19"/>
    <w:rsid w:val="001351FE"/>
    <w:rsid w:val="00136393"/>
    <w:rsid w:val="00141673"/>
    <w:rsid w:val="001436AF"/>
    <w:rsid w:val="001444D7"/>
    <w:rsid w:val="00144B35"/>
    <w:rsid w:val="00145735"/>
    <w:rsid w:val="001458F5"/>
    <w:rsid w:val="0014598D"/>
    <w:rsid w:val="00146920"/>
    <w:rsid w:val="00146936"/>
    <w:rsid w:val="001473ED"/>
    <w:rsid w:val="00147BBF"/>
    <w:rsid w:val="00150607"/>
    <w:rsid w:val="00151A90"/>
    <w:rsid w:val="00153947"/>
    <w:rsid w:val="00153C1E"/>
    <w:rsid w:val="00154905"/>
    <w:rsid w:val="00154E95"/>
    <w:rsid w:val="00155645"/>
    <w:rsid w:val="001600C0"/>
    <w:rsid w:val="00161163"/>
    <w:rsid w:val="00161CCF"/>
    <w:rsid w:val="001666ED"/>
    <w:rsid w:val="00170089"/>
    <w:rsid w:val="00171AD8"/>
    <w:rsid w:val="00171CFA"/>
    <w:rsid w:val="00172240"/>
    <w:rsid w:val="00172771"/>
    <w:rsid w:val="00172AAA"/>
    <w:rsid w:val="00174266"/>
    <w:rsid w:val="001746FF"/>
    <w:rsid w:val="00175CD4"/>
    <w:rsid w:val="00175FF4"/>
    <w:rsid w:val="00176380"/>
    <w:rsid w:val="00177E36"/>
    <w:rsid w:val="00180428"/>
    <w:rsid w:val="001826BB"/>
    <w:rsid w:val="0018555E"/>
    <w:rsid w:val="0018674F"/>
    <w:rsid w:val="001867E3"/>
    <w:rsid w:val="00186F41"/>
    <w:rsid w:val="00187216"/>
    <w:rsid w:val="00187691"/>
    <w:rsid w:val="00187D45"/>
    <w:rsid w:val="00190259"/>
    <w:rsid w:val="00191C02"/>
    <w:rsid w:val="00191E37"/>
    <w:rsid w:val="00192561"/>
    <w:rsid w:val="00192EFF"/>
    <w:rsid w:val="00193212"/>
    <w:rsid w:val="00193354"/>
    <w:rsid w:val="00193C79"/>
    <w:rsid w:val="00194E4A"/>
    <w:rsid w:val="00194FD7"/>
    <w:rsid w:val="001962E1"/>
    <w:rsid w:val="00196B65"/>
    <w:rsid w:val="00197C2F"/>
    <w:rsid w:val="001A0104"/>
    <w:rsid w:val="001A2DB4"/>
    <w:rsid w:val="001A397F"/>
    <w:rsid w:val="001A3ED3"/>
    <w:rsid w:val="001A4760"/>
    <w:rsid w:val="001A639A"/>
    <w:rsid w:val="001A65C2"/>
    <w:rsid w:val="001A771F"/>
    <w:rsid w:val="001B12EB"/>
    <w:rsid w:val="001B12EF"/>
    <w:rsid w:val="001B14A4"/>
    <w:rsid w:val="001B594B"/>
    <w:rsid w:val="001B6144"/>
    <w:rsid w:val="001B716A"/>
    <w:rsid w:val="001C1487"/>
    <w:rsid w:val="001C2055"/>
    <w:rsid w:val="001C21E4"/>
    <w:rsid w:val="001C2A2A"/>
    <w:rsid w:val="001C30B1"/>
    <w:rsid w:val="001C3B63"/>
    <w:rsid w:val="001C3C79"/>
    <w:rsid w:val="001C410F"/>
    <w:rsid w:val="001C457D"/>
    <w:rsid w:val="001C514C"/>
    <w:rsid w:val="001C5577"/>
    <w:rsid w:val="001C5EDD"/>
    <w:rsid w:val="001C660E"/>
    <w:rsid w:val="001C750E"/>
    <w:rsid w:val="001D165B"/>
    <w:rsid w:val="001D5495"/>
    <w:rsid w:val="001D57C9"/>
    <w:rsid w:val="001D5A8A"/>
    <w:rsid w:val="001D5C02"/>
    <w:rsid w:val="001D6809"/>
    <w:rsid w:val="001D751A"/>
    <w:rsid w:val="001E1B5A"/>
    <w:rsid w:val="001E2404"/>
    <w:rsid w:val="001E335D"/>
    <w:rsid w:val="001E4609"/>
    <w:rsid w:val="001E5A80"/>
    <w:rsid w:val="001E69EF"/>
    <w:rsid w:val="001E751B"/>
    <w:rsid w:val="001F00B9"/>
    <w:rsid w:val="001F1A98"/>
    <w:rsid w:val="001F1DDB"/>
    <w:rsid w:val="001F4813"/>
    <w:rsid w:val="001F4AFF"/>
    <w:rsid w:val="001F5739"/>
    <w:rsid w:val="001F5C49"/>
    <w:rsid w:val="00200F33"/>
    <w:rsid w:val="00202020"/>
    <w:rsid w:val="002021E0"/>
    <w:rsid w:val="00204028"/>
    <w:rsid w:val="00204086"/>
    <w:rsid w:val="0020445E"/>
    <w:rsid w:val="00204753"/>
    <w:rsid w:val="00205266"/>
    <w:rsid w:val="00205EB5"/>
    <w:rsid w:val="002079E8"/>
    <w:rsid w:val="00213A1D"/>
    <w:rsid w:val="002147D8"/>
    <w:rsid w:val="00214EBC"/>
    <w:rsid w:val="00215A05"/>
    <w:rsid w:val="00216D5A"/>
    <w:rsid w:val="00221C8F"/>
    <w:rsid w:val="00222595"/>
    <w:rsid w:val="002232EA"/>
    <w:rsid w:val="00223810"/>
    <w:rsid w:val="0023140E"/>
    <w:rsid w:val="002320E9"/>
    <w:rsid w:val="002327B3"/>
    <w:rsid w:val="002332FE"/>
    <w:rsid w:val="0023375C"/>
    <w:rsid w:val="00233761"/>
    <w:rsid w:val="00234A4F"/>
    <w:rsid w:val="00236643"/>
    <w:rsid w:val="00236861"/>
    <w:rsid w:val="00237123"/>
    <w:rsid w:val="0023746D"/>
    <w:rsid w:val="00241D10"/>
    <w:rsid w:val="00241E68"/>
    <w:rsid w:val="00242935"/>
    <w:rsid w:val="00244805"/>
    <w:rsid w:val="00245813"/>
    <w:rsid w:val="00245EDF"/>
    <w:rsid w:val="00246176"/>
    <w:rsid w:val="0024684D"/>
    <w:rsid w:val="00247C23"/>
    <w:rsid w:val="00250B81"/>
    <w:rsid w:val="00251183"/>
    <w:rsid w:val="002539A5"/>
    <w:rsid w:val="00255007"/>
    <w:rsid w:val="00255A53"/>
    <w:rsid w:val="002567D0"/>
    <w:rsid w:val="00257630"/>
    <w:rsid w:val="0026086A"/>
    <w:rsid w:val="00260F9A"/>
    <w:rsid w:val="00261799"/>
    <w:rsid w:val="00261A5B"/>
    <w:rsid w:val="00261EE2"/>
    <w:rsid w:val="002633D4"/>
    <w:rsid w:val="00263947"/>
    <w:rsid w:val="00264FB6"/>
    <w:rsid w:val="0027021C"/>
    <w:rsid w:val="00270479"/>
    <w:rsid w:val="002714FE"/>
    <w:rsid w:val="002716A2"/>
    <w:rsid w:val="00271ED6"/>
    <w:rsid w:val="00272358"/>
    <w:rsid w:val="00272CAD"/>
    <w:rsid w:val="00273115"/>
    <w:rsid w:val="0027380E"/>
    <w:rsid w:val="00275502"/>
    <w:rsid w:val="0027595E"/>
    <w:rsid w:val="0027681C"/>
    <w:rsid w:val="00280F63"/>
    <w:rsid w:val="002813A8"/>
    <w:rsid w:val="002815C5"/>
    <w:rsid w:val="0028160D"/>
    <w:rsid w:val="00281611"/>
    <w:rsid w:val="002816BE"/>
    <w:rsid w:val="002824E5"/>
    <w:rsid w:val="002862D3"/>
    <w:rsid w:val="00286E02"/>
    <w:rsid w:val="00287541"/>
    <w:rsid w:val="00287E8C"/>
    <w:rsid w:val="00287FBB"/>
    <w:rsid w:val="002902BB"/>
    <w:rsid w:val="002905B3"/>
    <w:rsid w:val="002935DA"/>
    <w:rsid w:val="00294A44"/>
    <w:rsid w:val="00294A4D"/>
    <w:rsid w:val="0029650F"/>
    <w:rsid w:val="0029698C"/>
    <w:rsid w:val="0029740E"/>
    <w:rsid w:val="002A0A30"/>
    <w:rsid w:val="002A2334"/>
    <w:rsid w:val="002A4613"/>
    <w:rsid w:val="002A653D"/>
    <w:rsid w:val="002A69BA"/>
    <w:rsid w:val="002A69C8"/>
    <w:rsid w:val="002B1001"/>
    <w:rsid w:val="002B1D48"/>
    <w:rsid w:val="002B3D16"/>
    <w:rsid w:val="002B4E54"/>
    <w:rsid w:val="002C0826"/>
    <w:rsid w:val="002C0F81"/>
    <w:rsid w:val="002C28F8"/>
    <w:rsid w:val="002C3622"/>
    <w:rsid w:val="002C3918"/>
    <w:rsid w:val="002C3C86"/>
    <w:rsid w:val="002C4041"/>
    <w:rsid w:val="002C5426"/>
    <w:rsid w:val="002C5530"/>
    <w:rsid w:val="002C59AD"/>
    <w:rsid w:val="002C6244"/>
    <w:rsid w:val="002C7C13"/>
    <w:rsid w:val="002D0147"/>
    <w:rsid w:val="002D0217"/>
    <w:rsid w:val="002D0244"/>
    <w:rsid w:val="002D0654"/>
    <w:rsid w:val="002D0941"/>
    <w:rsid w:val="002D2A26"/>
    <w:rsid w:val="002D4BCD"/>
    <w:rsid w:val="002D52B0"/>
    <w:rsid w:val="002D6E20"/>
    <w:rsid w:val="002D7AD0"/>
    <w:rsid w:val="002E157F"/>
    <w:rsid w:val="002E228A"/>
    <w:rsid w:val="002E40DF"/>
    <w:rsid w:val="002E4113"/>
    <w:rsid w:val="002E4BA2"/>
    <w:rsid w:val="002E5530"/>
    <w:rsid w:val="002E5681"/>
    <w:rsid w:val="002E606F"/>
    <w:rsid w:val="002E737E"/>
    <w:rsid w:val="002F101C"/>
    <w:rsid w:val="002F10D1"/>
    <w:rsid w:val="002F2704"/>
    <w:rsid w:val="002F2936"/>
    <w:rsid w:val="002F4C3A"/>
    <w:rsid w:val="002F4DC2"/>
    <w:rsid w:val="002F6638"/>
    <w:rsid w:val="002F6A11"/>
    <w:rsid w:val="00301093"/>
    <w:rsid w:val="0030156B"/>
    <w:rsid w:val="00301754"/>
    <w:rsid w:val="00301A5F"/>
    <w:rsid w:val="00301D8A"/>
    <w:rsid w:val="0030271E"/>
    <w:rsid w:val="00305562"/>
    <w:rsid w:val="003059CF"/>
    <w:rsid w:val="0030639F"/>
    <w:rsid w:val="00306E8C"/>
    <w:rsid w:val="00306FF7"/>
    <w:rsid w:val="0030767B"/>
    <w:rsid w:val="00312E9D"/>
    <w:rsid w:val="003130B8"/>
    <w:rsid w:val="00313874"/>
    <w:rsid w:val="00314CA5"/>
    <w:rsid w:val="00314F3F"/>
    <w:rsid w:val="0031561B"/>
    <w:rsid w:val="00315942"/>
    <w:rsid w:val="00317DCD"/>
    <w:rsid w:val="003205A6"/>
    <w:rsid w:val="00320AE1"/>
    <w:rsid w:val="003218D0"/>
    <w:rsid w:val="0032287F"/>
    <w:rsid w:val="003240AA"/>
    <w:rsid w:val="00325DEB"/>
    <w:rsid w:val="00326639"/>
    <w:rsid w:val="003268AC"/>
    <w:rsid w:val="003271A2"/>
    <w:rsid w:val="00327EBB"/>
    <w:rsid w:val="00330431"/>
    <w:rsid w:val="00330E8E"/>
    <w:rsid w:val="00331A24"/>
    <w:rsid w:val="003326D1"/>
    <w:rsid w:val="00332B72"/>
    <w:rsid w:val="0033345D"/>
    <w:rsid w:val="00333D24"/>
    <w:rsid w:val="00335926"/>
    <w:rsid w:val="00335E85"/>
    <w:rsid w:val="00337576"/>
    <w:rsid w:val="00337ED8"/>
    <w:rsid w:val="0034046A"/>
    <w:rsid w:val="00343673"/>
    <w:rsid w:val="0034405C"/>
    <w:rsid w:val="00344BF1"/>
    <w:rsid w:val="003450B1"/>
    <w:rsid w:val="003453BB"/>
    <w:rsid w:val="00345758"/>
    <w:rsid w:val="00345D92"/>
    <w:rsid w:val="00346193"/>
    <w:rsid w:val="003473E0"/>
    <w:rsid w:val="003477EB"/>
    <w:rsid w:val="00347B81"/>
    <w:rsid w:val="00350ED1"/>
    <w:rsid w:val="0035179A"/>
    <w:rsid w:val="00353728"/>
    <w:rsid w:val="00354BA3"/>
    <w:rsid w:val="0035714D"/>
    <w:rsid w:val="003579E1"/>
    <w:rsid w:val="00361138"/>
    <w:rsid w:val="00361649"/>
    <w:rsid w:val="00361A7F"/>
    <w:rsid w:val="00361CFD"/>
    <w:rsid w:val="00362804"/>
    <w:rsid w:val="003635D6"/>
    <w:rsid w:val="003661DF"/>
    <w:rsid w:val="0036664E"/>
    <w:rsid w:val="00367747"/>
    <w:rsid w:val="00367D53"/>
    <w:rsid w:val="0037033C"/>
    <w:rsid w:val="00370C88"/>
    <w:rsid w:val="0037197E"/>
    <w:rsid w:val="003724F3"/>
    <w:rsid w:val="0037292B"/>
    <w:rsid w:val="003739FC"/>
    <w:rsid w:val="00373CA1"/>
    <w:rsid w:val="003756E7"/>
    <w:rsid w:val="00375A19"/>
    <w:rsid w:val="00375E5A"/>
    <w:rsid w:val="00376CEE"/>
    <w:rsid w:val="00377272"/>
    <w:rsid w:val="00380666"/>
    <w:rsid w:val="00380F31"/>
    <w:rsid w:val="003826E3"/>
    <w:rsid w:val="0038288B"/>
    <w:rsid w:val="00383304"/>
    <w:rsid w:val="00383472"/>
    <w:rsid w:val="003843C8"/>
    <w:rsid w:val="00384628"/>
    <w:rsid w:val="003854B4"/>
    <w:rsid w:val="0038576A"/>
    <w:rsid w:val="00385E9D"/>
    <w:rsid w:val="00386623"/>
    <w:rsid w:val="00386E26"/>
    <w:rsid w:val="00387608"/>
    <w:rsid w:val="0039024C"/>
    <w:rsid w:val="00391ECE"/>
    <w:rsid w:val="0039313B"/>
    <w:rsid w:val="00393159"/>
    <w:rsid w:val="00393CCE"/>
    <w:rsid w:val="00394B2D"/>
    <w:rsid w:val="00395F89"/>
    <w:rsid w:val="003961A3"/>
    <w:rsid w:val="00396207"/>
    <w:rsid w:val="0039658E"/>
    <w:rsid w:val="00397110"/>
    <w:rsid w:val="00397ACF"/>
    <w:rsid w:val="003A060D"/>
    <w:rsid w:val="003A2AFF"/>
    <w:rsid w:val="003A34DC"/>
    <w:rsid w:val="003A3D67"/>
    <w:rsid w:val="003A416C"/>
    <w:rsid w:val="003A46A9"/>
    <w:rsid w:val="003A5657"/>
    <w:rsid w:val="003A6D5A"/>
    <w:rsid w:val="003A757D"/>
    <w:rsid w:val="003A7D0A"/>
    <w:rsid w:val="003B0AB5"/>
    <w:rsid w:val="003B1234"/>
    <w:rsid w:val="003B2296"/>
    <w:rsid w:val="003B37CB"/>
    <w:rsid w:val="003B3D6D"/>
    <w:rsid w:val="003B5625"/>
    <w:rsid w:val="003B6279"/>
    <w:rsid w:val="003B655D"/>
    <w:rsid w:val="003B6848"/>
    <w:rsid w:val="003B73A8"/>
    <w:rsid w:val="003B763D"/>
    <w:rsid w:val="003C04B5"/>
    <w:rsid w:val="003C2F4F"/>
    <w:rsid w:val="003C3CB6"/>
    <w:rsid w:val="003C3F3A"/>
    <w:rsid w:val="003C5E74"/>
    <w:rsid w:val="003C7387"/>
    <w:rsid w:val="003D1EAF"/>
    <w:rsid w:val="003D2149"/>
    <w:rsid w:val="003D28E1"/>
    <w:rsid w:val="003D3F1A"/>
    <w:rsid w:val="003D41F2"/>
    <w:rsid w:val="003D4A02"/>
    <w:rsid w:val="003D5CCF"/>
    <w:rsid w:val="003D6732"/>
    <w:rsid w:val="003D6EB7"/>
    <w:rsid w:val="003E1A66"/>
    <w:rsid w:val="003E22B5"/>
    <w:rsid w:val="003E26A4"/>
    <w:rsid w:val="003E309C"/>
    <w:rsid w:val="003E539C"/>
    <w:rsid w:val="003E75CA"/>
    <w:rsid w:val="003F1757"/>
    <w:rsid w:val="003F191E"/>
    <w:rsid w:val="003F1C5D"/>
    <w:rsid w:val="003F2C11"/>
    <w:rsid w:val="003F337F"/>
    <w:rsid w:val="003F40C6"/>
    <w:rsid w:val="003F4648"/>
    <w:rsid w:val="004000AD"/>
    <w:rsid w:val="00402047"/>
    <w:rsid w:val="00405115"/>
    <w:rsid w:val="004059B2"/>
    <w:rsid w:val="00406DF5"/>
    <w:rsid w:val="00410414"/>
    <w:rsid w:val="00410B9A"/>
    <w:rsid w:val="00411BD8"/>
    <w:rsid w:val="00412903"/>
    <w:rsid w:val="0041617C"/>
    <w:rsid w:val="004166E8"/>
    <w:rsid w:val="00416F7F"/>
    <w:rsid w:val="0041769D"/>
    <w:rsid w:val="00420664"/>
    <w:rsid w:val="004216B9"/>
    <w:rsid w:val="004233AA"/>
    <w:rsid w:val="004265A4"/>
    <w:rsid w:val="004307BB"/>
    <w:rsid w:val="00430BA0"/>
    <w:rsid w:val="0043195F"/>
    <w:rsid w:val="00433038"/>
    <w:rsid w:val="00434A43"/>
    <w:rsid w:val="00435288"/>
    <w:rsid w:val="00435A00"/>
    <w:rsid w:val="00436022"/>
    <w:rsid w:val="00437975"/>
    <w:rsid w:val="00440351"/>
    <w:rsid w:val="00442737"/>
    <w:rsid w:val="004431F8"/>
    <w:rsid w:val="004438D7"/>
    <w:rsid w:val="00443905"/>
    <w:rsid w:val="0044430A"/>
    <w:rsid w:val="00444FEE"/>
    <w:rsid w:val="004456DC"/>
    <w:rsid w:val="00447DD0"/>
    <w:rsid w:val="00450495"/>
    <w:rsid w:val="00451D51"/>
    <w:rsid w:val="004527E0"/>
    <w:rsid w:val="004531FE"/>
    <w:rsid w:val="004534FB"/>
    <w:rsid w:val="0045595C"/>
    <w:rsid w:val="0045750B"/>
    <w:rsid w:val="004579A8"/>
    <w:rsid w:val="00457CD3"/>
    <w:rsid w:val="00461AA9"/>
    <w:rsid w:val="00462F78"/>
    <w:rsid w:val="00465738"/>
    <w:rsid w:val="0046627D"/>
    <w:rsid w:val="004677DC"/>
    <w:rsid w:val="00467C4E"/>
    <w:rsid w:val="00470002"/>
    <w:rsid w:val="00471C23"/>
    <w:rsid w:val="004723E9"/>
    <w:rsid w:val="00472B7F"/>
    <w:rsid w:val="00472BC8"/>
    <w:rsid w:val="0047374E"/>
    <w:rsid w:val="0047554F"/>
    <w:rsid w:val="004765D7"/>
    <w:rsid w:val="00476A15"/>
    <w:rsid w:val="00476C4B"/>
    <w:rsid w:val="00477BE4"/>
    <w:rsid w:val="004809DA"/>
    <w:rsid w:val="0048214F"/>
    <w:rsid w:val="004866D6"/>
    <w:rsid w:val="00486E9C"/>
    <w:rsid w:val="004872BD"/>
    <w:rsid w:val="0049162C"/>
    <w:rsid w:val="00493488"/>
    <w:rsid w:val="0049419C"/>
    <w:rsid w:val="0049484F"/>
    <w:rsid w:val="0049494B"/>
    <w:rsid w:val="004A0AD9"/>
    <w:rsid w:val="004A4CFF"/>
    <w:rsid w:val="004A5D57"/>
    <w:rsid w:val="004A6137"/>
    <w:rsid w:val="004A7375"/>
    <w:rsid w:val="004A74F9"/>
    <w:rsid w:val="004A762D"/>
    <w:rsid w:val="004A77F0"/>
    <w:rsid w:val="004B0F3D"/>
    <w:rsid w:val="004B0FDB"/>
    <w:rsid w:val="004B28F6"/>
    <w:rsid w:val="004B3D55"/>
    <w:rsid w:val="004B3ED7"/>
    <w:rsid w:val="004B55DC"/>
    <w:rsid w:val="004B5F91"/>
    <w:rsid w:val="004B6640"/>
    <w:rsid w:val="004B6A80"/>
    <w:rsid w:val="004B799C"/>
    <w:rsid w:val="004C02E6"/>
    <w:rsid w:val="004C0928"/>
    <w:rsid w:val="004C11AC"/>
    <w:rsid w:val="004C2B8F"/>
    <w:rsid w:val="004C3167"/>
    <w:rsid w:val="004C3437"/>
    <w:rsid w:val="004D36ED"/>
    <w:rsid w:val="004D46CF"/>
    <w:rsid w:val="004D4DE9"/>
    <w:rsid w:val="004D7B6F"/>
    <w:rsid w:val="004D7BC1"/>
    <w:rsid w:val="004E1D95"/>
    <w:rsid w:val="004E1DCE"/>
    <w:rsid w:val="004E22C9"/>
    <w:rsid w:val="004E2AF8"/>
    <w:rsid w:val="004E58C5"/>
    <w:rsid w:val="004E6792"/>
    <w:rsid w:val="004F06FD"/>
    <w:rsid w:val="004F20DC"/>
    <w:rsid w:val="004F21B6"/>
    <w:rsid w:val="004F535A"/>
    <w:rsid w:val="004F551C"/>
    <w:rsid w:val="004F6DFA"/>
    <w:rsid w:val="004F700E"/>
    <w:rsid w:val="004F75B2"/>
    <w:rsid w:val="004F7ABD"/>
    <w:rsid w:val="005008CB"/>
    <w:rsid w:val="00500B24"/>
    <w:rsid w:val="00500FBF"/>
    <w:rsid w:val="005019E3"/>
    <w:rsid w:val="005025F4"/>
    <w:rsid w:val="00502D71"/>
    <w:rsid w:val="00504D6A"/>
    <w:rsid w:val="005061FC"/>
    <w:rsid w:val="005104CC"/>
    <w:rsid w:val="005105B5"/>
    <w:rsid w:val="0051278E"/>
    <w:rsid w:val="005130A1"/>
    <w:rsid w:val="00513263"/>
    <w:rsid w:val="00514569"/>
    <w:rsid w:val="00514B16"/>
    <w:rsid w:val="00514C59"/>
    <w:rsid w:val="005173AE"/>
    <w:rsid w:val="00517D79"/>
    <w:rsid w:val="00520DB3"/>
    <w:rsid w:val="005212C0"/>
    <w:rsid w:val="00523BA1"/>
    <w:rsid w:val="0053028C"/>
    <w:rsid w:val="0053067E"/>
    <w:rsid w:val="00530B56"/>
    <w:rsid w:val="00531662"/>
    <w:rsid w:val="00532D93"/>
    <w:rsid w:val="00533552"/>
    <w:rsid w:val="00533B2A"/>
    <w:rsid w:val="005354E8"/>
    <w:rsid w:val="00535DF7"/>
    <w:rsid w:val="00535FF7"/>
    <w:rsid w:val="00540E19"/>
    <w:rsid w:val="00541C50"/>
    <w:rsid w:val="0054252D"/>
    <w:rsid w:val="00544988"/>
    <w:rsid w:val="00547B26"/>
    <w:rsid w:val="005502DE"/>
    <w:rsid w:val="00550FBA"/>
    <w:rsid w:val="005510A9"/>
    <w:rsid w:val="00551D1B"/>
    <w:rsid w:val="00554846"/>
    <w:rsid w:val="00556269"/>
    <w:rsid w:val="00556580"/>
    <w:rsid w:val="005610C8"/>
    <w:rsid w:val="005613DE"/>
    <w:rsid w:val="00561C72"/>
    <w:rsid w:val="00562254"/>
    <w:rsid w:val="00562A08"/>
    <w:rsid w:val="00562DCD"/>
    <w:rsid w:val="00563913"/>
    <w:rsid w:val="00563EF7"/>
    <w:rsid w:val="00564269"/>
    <w:rsid w:val="005651A0"/>
    <w:rsid w:val="00565E5E"/>
    <w:rsid w:val="0056642F"/>
    <w:rsid w:val="0056719E"/>
    <w:rsid w:val="00570190"/>
    <w:rsid w:val="00571B01"/>
    <w:rsid w:val="00572DDE"/>
    <w:rsid w:val="00576BDE"/>
    <w:rsid w:val="00576DA9"/>
    <w:rsid w:val="00576EB7"/>
    <w:rsid w:val="0057775C"/>
    <w:rsid w:val="00581030"/>
    <w:rsid w:val="005814BC"/>
    <w:rsid w:val="00581D73"/>
    <w:rsid w:val="00582D2C"/>
    <w:rsid w:val="00582DBC"/>
    <w:rsid w:val="00582EBC"/>
    <w:rsid w:val="00583958"/>
    <w:rsid w:val="00584705"/>
    <w:rsid w:val="005849D6"/>
    <w:rsid w:val="00585840"/>
    <w:rsid w:val="00586B73"/>
    <w:rsid w:val="00590211"/>
    <w:rsid w:val="0059104C"/>
    <w:rsid w:val="0059143A"/>
    <w:rsid w:val="005914F9"/>
    <w:rsid w:val="0059215D"/>
    <w:rsid w:val="005928EC"/>
    <w:rsid w:val="00593613"/>
    <w:rsid w:val="005944A1"/>
    <w:rsid w:val="00596960"/>
    <w:rsid w:val="005A02F5"/>
    <w:rsid w:val="005A05D6"/>
    <w:rsid w:val="005A1080"/>
    <w:rsid w:val="005A1FDB"/>
    <w:rsid w:val="005A202D"/>
    <w:rsid w:val="005A2343"/>
    <w:rsid w:val="005A2B79"/>
    <w:rsid w:val="005A5195"/>
    <w:rsid w:val="005A569F"/>
    <w:rsid w:val="005A585F"/>
    <w:rsid w:val="005A5EF6"/>
    <w:rsid w:val="005A767E"/>
    <w:rsid w:val="005A796D"/>
    <w:rsid w:val="005B003C"/>
    <w:rsid w:val="005B0705"/>
    <w:rsid w:val="005B1A58"/>
    <w:rsid w:val="005B34BF"/>
    <w:rsid w:val="005B3F26"/>
    <w:rsid w:val="005B4348"/>
    <w:rsid w:val="005B43A9"/>
    <w:rsid w:val="005B50FE"/>
    <w:rsid w:val="005B5BE8"/>
    <w:rsid w:val="005B61B5"/>
    <w:rsid w:val="005B7352"/>
    <w:rsid w:val="005B7D12"/>
    <w:rsid w:val="005C1A5A"/>
    <w:rsid w:val="005C1D06"/>
    <w:rsid w:val="005C2011"/>
    <w:rsid w:val="005C3C4A"/>
    <w:rsid w:val="005C45F3"/>
    <w:rsid w:val="005C67D8"/>
    <w:rsid w:val="005C6C62"/>
    <w:rsid w:val="005C7630"/>
    <w:rsid w:val="005D2324"/>
    <w:rsid w:val="005D2D11"/>
    <w:rsid w:val="005D3D49"/>
    <w:rsid w:val="005D4574"/>
    <w:rsid w:val="005D553B"/>
    <w:rsid w:val="005D5637"/>
    <w:rsid w:val="005D659C"/>
    <w:rsid w:val="005E030B"/>
    <w:rsid w:val="005E191F"/>
    <w:rsid w:val="005E1D7E"/>
    <w:rsid w:val="005E27BD"/>
    <w:rsid w:val="005E4A39"/>
    <w:rsid w:val="005E5FA4"/>
    <w:rsid w:val="005E5FBD"/>
    <w:rsid w:val="005E6BCA"/>
    <w:rsid w:val="005F00D0"/>
    <w:rsid w:val="005F01D0"/>
    <w:rsid w:val="005F0B0D"/>
    <w:rsid w:val="005F0FBF"/>
    <w:rsid w:val="005F1512"/>
    <w:rsid w:val="005F3367"/>
    <w:rsid w:val="005F5056"/>
    <w:rsid w:val="005F511D"/>
    <w:rsid w:val="005F60AF"/>
    <w:rsid w:val="005F68DB"/>
    <w:rsid w:val="005F6BDA"/>
    <w:rsid w:val="006003E5"/>
    <w:rsid w:val="0060169E"/>
    <w:rsid w:val="00602F80"/>
    <w:rsid w:val="006032A6"/>
    <w:rsid w:val="00607400"/>
    <w:rsid w:val="0061125D"/>
    <w:rsid w:val="00611618"/>
    <w:rsid w:val="00612E02"/>
    <w:rsid w:val="0061412A"/>
    <w:rsid w:val="006148FD"/>
    <w:rsid w:val="00616578"/>
    <w:rsid w:val="00616A57"/>
    <w:rsid w:val="006171C1"/>
    <w:rsid w:val="00617BF3"/>
    <w:rsid w:val="00620A37"/>
    <w:rsid w:val="00620DF5"/>
    <w:rsid w:val="00621584"/>
    <w:rsid w:val="00622D4F"/>
    <w:rsid w:val="00624737"/>
    <w:rsid w:val="00624A01"/>
    <w:rsid w:val="006262BC"/>
    <w:rsid w:val="006273C0"/>
    <w:rsid w:val="00630078"/>
    <w:rsid w:val="00632FAF"/>
    <w:rsid w:val="00633C74"/>
    <w:rsid w:val="00633EED"/>
    <w:rsid w:val="00635651"/>
    <w:rsid w:val="00635978"/>
    <w:rsid w:val="006361BB"/>
    <w:rsid w:val="00636433"/>
    <w:rsid w:val="0063721D"/>
    <w:rsid w:val="00640C4E"/>
    <w:rsid w:val="00642DFD"/>
    <w:rsid w:val="006435C2"/>
    <w:rsid w:val="0064516C"/>
    <w:rsid w:val="006459A1"/>
    <w:rsid w:val="00645A8F"/>
    <w:rsid w:val="00645D8B"/>
    <w:rsid w:val="0064629E"/>
    <w:rsid w:val="00646510"/>
    <w:rsid w:val="00646995"/>
    <w:rsid w:val="00646BB1"/>
    <w:rsid w:val="00651FDB"/>
    <w:rsid w:val="00652B83"/>
    <w:rsid w:val="00653C73"/>
    <w:rsid w:val="00654966"/>
    <w:rsid w:val="00654B61"/>
    <w:rsid w:val="0065793D"/>
    <w:rsid w:val="00657F1C"/>
    <w:rsid w:val="00660B74"/>
    <w:rsid w:val="006611C6"/>
    <w:rsid w:val="00661A42"/>
    <w:rsid w:val="00661C13"/>
    <w:rsid w:val="006624D3"/>
    <w:rsid w:val="00663217"/>
    <w:rsid w:val="00665437"/>
    <w:rsid w:val="00665A6B"/>
    <w:rsid w:val="00666A37"/>
    <w:rsid w:val="0067283D"/>
    <w:rsid w:val="00672D21"/>
    <w:rsid w:val="00673EB4"/>
    <w:rsid w:val="0067402B"/>
    <w:rsid w:val="00674540"/>
    <w:rsid w:val="00674961"/>
    <w:rsid w:val="00675403"/>
    <w:rsid w:val="00681A23"/>
    <w:rsid w:val="006820ED"/>
    <w:rsid w:val="0068298D"/>
    <w:rsid w:val="00682BB0"/>
    <w:rsid w:val="00682FEB"/>
    <w:rsid w:val="0068312F"/>
    <w:rsid w:val="00683663"/>
    <w:rsid w:val="00683737"/>
    <w:rsid w:val="00684074"/>
    <w:rsid w:val="00685C04"/>
    <w:rsid w:val="00690E06"/>
    <w:rsid w:val="00690EB5"/>
    <w:rsid w:val="0069415A"/>
    <w:rsid w:val="006949BA"/>
    <w:rsid w:val="00695949"/>
    <w:rsid w:val="00695981"/>
    <w:rsid w:val="00696308"/>
    <w:rsid w:val="00696BBB"/>
    <w:rsid w:val="006A05B3"/>
    <w:rsid w:val="006A09C1"/>
    <w:rsid w:val="006A137A"/>
    <w:rsid w:val="006A16BA"/>
    <w:rsid w:val="006A2B89"/>
    <w:rsid w:val="006A463E"/>
    <w:rsid w:val="006A491D"/>
    <w:rsid w:val="006A57D4"/>
    <w:rsid w:val="006A5A7E"/>
    <w:rsid w:val="006A5DC7"/>
    <w:rsid w:val="006A6340"/>
    <w:rsid w:val="006A7E10"/>
    <w:rsid w:val="006B0B3F"/>
    <w:rsid w:val="006B1674"/>
    <w:rsid w:val="006B1D41"/>
    <w:rsid w:val="006B3F93"/>
    <w:rsid w:val="006B5145"/>
    <w:rsid w:val="006B566E"/>
    <w:rsid w:val="006B5789"/>
    <w:rsid w:val="006B5C7A"/>
    <w:rsid w:val="006B62EC"/>
    <w:rsid w:val="006C04CF"/>
    <w:rsid w:val="006C1ACE"/>
    <w:rsid w:val="006C213B"/>
    <w:rsid w:val="006C3228"/>
    <w:rsid w:val="006C3A5C"/>
    <w:rsid w:val="006C4A3A"/>
    <w:rsid w:val="006C55B6"/>
    <w:rsid w:val="006C5DFB"/>
    <w:rsid w:val="006C6D82"/>
    <w:rsid w:val="006C712F"/>
    <w:rsid w:val="006C7CDD"/>
    <w:rsid w:val="006D07DE"/>
    <w:rsid w:val="006D48A6"/>
    <w:rsid w:val="006D5074"/>
    <w:rsid w:val="006D76AC"/>
    <w:rsid w:val="006E0791"/>
    <w:rsid w:val="006E0D7A"/>
    <w:rsid w:val="006E14BC"/>
    <w:rsid w:val="006E169B"/>
    <w:rsid w:val="006E177B"/>
    <w:rsid w:val="006E3332"/>
    <w:rsid w:val="006E3A0C"/>
    <w:rsid w:val="006E3E8A"/>
    <w:rsid w:val="006E4150"/>
    <w:rsid w:val="006E4E81"/>
    <w:rsid w:val="006E5134"/>
    <w:rsid w:val="006E60E6"/>
    <w:rsid w:val="006E6DE3"/>
    <w:rsid w:val="006F10CE"/>
    <w:rsid w:val="006F1A09"/>
    <w:rsid w:val="006F1D47"/>
    <w:rsid w:val="006F4C5E"/>
    <w:rsid w:val="006F51BD"/>
    <w:rsid w:val="006F6A3C"/>
    <w:rsid w:val="006F6BC7"/>
    <w:rsid w:val="006F6BD9"/>
    <w:rsid w:val="006F7BC0"/>
    <w:rsid w:val="006F7E97"/>
    <w:rsid w:val="0070017B"/>
    <w:rsid w:val="00701041"/>
    <w:rsid w:val="00701A7F"/>
    <w:rsid w:val="007020E2"/>
    <w:rsid w:val="00703B8D"/>
    <w:rsid w:val="007044E4"/>
    <w:rsid w:val="00705086"/>
    <w:rsid w:val="0070715B"/>
    <w:rsid w:val="00707258"/>
    <w:rsid w:val="00707337"/>
    <w:rsid w:val="00710940"/>
    <w:rsid w:val="00710B4B"/>
    <w:rsid w:val="007110D5"/>
    <w:rsid w:val="0071322F"/>
    <w:rsid w:val="00713529"/>
    <w:rsid w:val="0071376E"/>
    <w:rsid w:val="00715B42"/>
    <w:rsid w:val="00715D9F"/>
    <w:rsid w:val="00716485"/>
    <w:rsid w:val="00716C46"/>
    <w:rsid w:val="00716DDB"/>
    <w:rsid w:val="0072098F"/>
    <w:rsid w:val="00721A1B"/>
    <w:rsid w:val="00722750"/>
    <w:rsid w:val="00722ED9"/>
    <w:rsid w:val="00723862"/>
    <w:rsid w:val="00724EAA"/>
    <w:rsid w:val="0072669B"/>
    <w:rsid w:val="00726F59"/>
    <w:rsid w:val="00730770"/>
    <w:rsid w:val="00730F0A"/>
    <w:rsid w:val="00731ED5"/>
    <w:rsid w:val="00732050"/>
    <w:rsid w:val="00732587"/>
    <w:rsid w:val="0073300D"/>
    <w:rsid w:val="007333D0"/>
    <w:rsid w:val="00733981"/>
    <w:rsid w:val="00733EC6"/>
    <w:rsid w:val="00735E7D"/>
    <w:rsid w:val="007416E7"/>
    <w:rsid w:val="00743E93"/>
    <w:rsid w:val="0074523E"/>
    <w:rsid w:val="0074687F"/>
    <w:rsid w:val="00746921"/>
    <w:rsid w:val="00746DE5"/>
    <w:rsid w:val="00746E16"/>
    <w:rsid w:val="007478E4"/>
    <w:rsid w:val="00747D4C"/>
    <w:rsid w:val="00750B4B"/>
    <w:rsid w:val="00751417"/>
    <w:rsid w:val="00751D1F"/>
    <w:rsid w:val="00752422"/>
    <w:rsid w:val="007525E4"/>
    <w:rsid w:val="00753220"/>
    <w:rsid w:val="0075347A"/>
    <w:rsid w:val="00754146"/>
    <w:rsid w:val="007547F7"/>
    <w:rsid w:val="00754A47"/>
    <w:rsid w:val="00755242"/>
    <w:rsid w:val="007559B1"/>
    <w:rsid w:val="00756FE2"/>
    <w:rsid w:val="00757B78"/>
    <w:rsid w:val="00757C5C"/>
    <w:rsid w:val="00761921"/>
    <w:rsid w:val="00761FDB"/>
    <w:rsid w:val="00762357"/>
    <w:rsid w:val="00763395"/>
    <w:rsid w:val="00763C40"/>
    <w:rsid w:val="00765F20"/>
    <w:rsid w:val="0076679E"/>
    <w:rsid w:val="00770592"/>
    <w:rsid w:val="00771802"/>
    <w:rsid w:val="00771ABB"/>
    <w:rsid w:val="00771C44"/>
    <w:rsid w:val="00771D38"/>
    <w:rsid w:val="007739FB"/>
    <w:rsid w:val="00775183"/>
    <w:rsid w:val="00775701"/>
    <w:rsid w:val="0077600D"/>
    <w:rsid w:val="00776B20"/>
    <w:rsid w:val="00777E64"/>
    <w:rsid w:val="00780606"/>
    <w:rsid w:val="007832EE"/>
    <w:rsid w:val="00784393"/>
    <w:rsid w:val="00785490"/>
    <w:rsid w:val="0078667B"/>
    <w:rsid w:val="0078679A"/>
    <w:rsid w:val="00787262"/>
    <w:rsid w:val="00787AA4"/>
    <w:rsid w:val="00790837"/>
    <w:rsid w:val="00791F03"/>
    <w:rsid w:val="007924D5"/>
    <w:rsid w:val="0079314F"/>
    <w:rsid w:val="00795B41"/>
    <w:rsid w:val="0079707D"/>
    <w:rsid w:val="00797097"/>
    <w:rsid w:val="007979FA"/>
    <w:rsid w:val="00797B6D"/>
    <w:rsid w:val="007A2269"/>
    <w:rsid w:val="007A2972"/>
    <w:rsid w:val="007A39B6"/>
    <w:rsid w:val="007A3C32"/>
    <w:rsid w:val="007A4982"/>
    <w:rsid w:val="007A5984"/>
    <w:rsid w:val="007B168E"/>
    <w:rsid w:val="007B1EFF"/>
    <w:rsid w:val="007B24B4"/>
    <w:rsid w:val="007B3298"/>
    <w:rsid w:val="007C2608"/>
    <w:rsid w:val="007C3759"/>
    <w:rsid w:val="007C4540"/>
    <w:rsid w:val="007C5715"/>
    <w:rsid w:val="007C6B1F"/>
    <w:rsid w:val="007D1161"/>
    <w:rsid w:val="007D1F38"/>
    <w:rsid w:val="007D23BD"/>
    <w:rsid w:val="007D3212"/>
    <w:rsid w:val="007D3463"/>
    <w:rsid w:val="007D3DF2"/>
    <w:rsid w:val="007D49F5"/>
    <w:rsid w:val="007D75D8"/>
    <w:rsid w:val="007E005A"/>
    <w:rsid w:val="007E1C03"/>
    <w:rsid w:val="007E5847"/>
    <w:rsid w:val="007E6BDE"/>
    <w:rsid w:val="007F0D14"/>
    <w:rsid w:val="007F10A2"/>
    <w:rsid w:val="007F1949"/>
    <w:rsid w:val="007F2648"/>
    <w:rsid w:val="007F4CA1"/>
    <w:rsid w:val="007F4F0A"/>
    <w:rsid w:val="007F51C9"/>
    <w:rsid w:val="007F54D4"/>
    <w:rsid w:val="007F6188"/>
    <w:rsid w:val="007F7A84"/>
    <w:rsid w:val="00800611"/>
    <w:rsid w:val="00801ACD"/>
    <w:rsid w:val="00803F4D"/>
    <w:rsid w:val="00804EB3"/>
    <w:rsid w:val="00805D1D"/>
    <w:rsid w:val="00806608"/>
    <w:rsid w:val="00810733"/>
    <w:rsid w:val="00812EBD"/>
    <w:rsid w:val="00814771"/>
    <w:rsid w:val="00814BE4"/>
    <w:rsid w:val="008156C8"/>
    <w:rsid w:val="00817309"/>
    <w:rsid w:val="00817AB7"/>
    <w:rsid w:val="00820ECE"/>
    <w:rsid w:val="008217D6"/>
    <w:rsid w:val="00821F45"/>
    <w:rsid w:val="0082295F"/>
    <w:rsid w:val="00823689"/>
    <w:rsid w:val="00823D94"/>
    <w:rsid w:val="00824BD7"/>
    <w:rsid w:val="00825654"/>
    <w:rsid w:val="00825E21"/>
    <w:rsid w:val="008270AF"/>
    <w:rsid w:val="00827A9E"/>
    <w:rsid w:val="00832D32"/>
    <w:rsid w:val="008331DF"/>
    <w:rsid w:val="008337AF"/>
    <w:rsid w:val="00834CFC"/>
    <w:rsid w:val="00837B74"/>
    <w:rsid w:val="00842786"/>
    <w:rsid w:val="0084340A"/>
    <w:rsid w:val="00843643"/>
    <w:rsid w:val="00844084"/>
    <w:rsid w:val="00844477"/>
    <w:rsid w:val="00846679"/>
    <w:rsid w:val="00846753"/>
    <w:rsid w:val="00846DCC"/>
    <w:rsid w:val="008502A6"/>
    <w:rsid w:val="008518DE"/>
    <w:rsid w:val="00851C56"/>
    <w:rsid w:val="008525E5"/>
    <w:rsid w:val="0085311E"/>
    <w:rsid w:val="008531BB"/>
    <w:rsid w:val="00853BFD"/>
    <w:rsid w:val="008542FE"/>
    <w:rsid w:val="008551C0"/>
    <w:rsid w:val="0085608B"/>
    <w:rsid w:val="008650E7"/>
    <w:rsid w:val="0086523C"/>
    <w:rsid w:val="00865CA0"/>
    <w:rsid w:val="00865CA9"/>
    <w:rsid w:val="00865DAE"/>
    <w:rsid w:val="00866085"/>
    <w:rsid w:val="008661CA"/>
    <w:rsid w:val="008674AF"/>
    <w:rsid w:val="00870041"/>
    <w:rsid w:val="0087572F"/>
    <w:rsid w:val="00875E46"/>
    <w:rsid w:val="008772DF"/>
    <w:rsid w:val="008803AB"/>
    <w:rsid w:val="00880CA3"/>
    <w:rsid w:val="00880CAD"/>
    <w:rsid w:val="00880EFE"/>
    <w:rsid w:val="00881B4C"/>
    <w:rsid w:val="00882F6F"/>
    <w:rsid w:val="0088539B"/>
    <w:rsid w:val="00885E1E"/>
    <w:rsid w:val="00887381"/>
    <w:rsid w:val="00887B95"/>
    <w:rsid w:val="00890304"/>
    <w:rsid w:val="0089123D"/>
    <w:rsid w:val="00892327"/>
    <w:rsid w:val="00892770"/>
    <w:rsid w:val="00892A21"/>
    <w:rsid w:val="00892E48"/>
    <w:rsid w:val="008935A5"/>
    <w:rsid w:val="008938FF"/>
    <w:rsid w:val="008955EA"/>
    <w:rsid w:val="0089566C"/>
    <w:rsid w:val="008963F7"/>
    <w:rsid w:val="00897699"/>
    <w:rsid w:val="008A06AC"/>
    <w:rsid w:val="008A0977"/>
    <w:rsid w:val="008A0E08"/>
    <w:rsid w:val="008A374D"/>
    <w:rsid w:val="008A3BE6"/>
    <w:rsid w:val="008A4233"/>
    <w:rsid w:val="008A4F22"/>
    <w:rsid w:val="008A55F8"/>
    <w:rsid w:val="008A681B"/>
    <w:rsid w:val="008A72BA"/>
    <w:rsid w:val="008A7751"/>
    <w:rsid w:val="008B607D"/>
    <w:rsid w:val="008B64E1"/>
    <w:rsid w:val="008B715A"/>
    <w:rsid w:val="008C2ED7"/>
    <w:rsid w:val="008C3622"/>
    <w:rsid w:val="008C4167"/>
    <w:rsid w:val="008C5E5D"/>
    <w:rsid w:val="008C6F97"/>
    <w:rsid w:val="008C7CB9"/>
    <w:rsid w:val="008D08CE"/>
    <w:rsid w:val="008D2D39"/>
    <w:rsid w:val="008D3518"/>
    <w:rsid w:val="008D382C"/>
    <w:rsid w:val="008D4BA4"/>
    <w:rsid w:val="008D5CDC"/>
    <w:rsid w:val="008D6E83"/>
    <w:rsid w:val="008D7237"/>
    <w:rsid w:val="008E1C26"/>
    <w:rsid w:val="008E1CF0"/>
    <w:rsid w:val="008E2202"/>
    <w:rsid w:val="008E2BCA"/>
    <w:rsid w:val="008E497B"/>
    <w:rsid w:val="008E4EE6"/>
    <w:rsid w:val="008E5215"/>
    <w:rsid w:val="008E551F"/>
    <w:rsid w:val="008E7FD7"/>
    <w:rsid w:val="008F0F63"/>
    <w:rsid w:val="008F1822"/>
    <w:rsid w:val="008F215C"/>
    <w:rsid w:val="008F219F"/>
    <w:rsid w:val="008F2C9B"/>
    <w:rsid w:val="008F360D"/>
    <w:rsid w:val="008F558D"/>
    <w:rsid w:val="008F56BC"/>
    <w:rsid w:val="0090181E"/>
    <w:rsid w:val="009019CD"/>
    <w:rsid w:val="009022BA"/>
    <w:rsid w:val="00904021"/>
    <w:rsid w:val="0090406C"/>
    <w:rsid w:val="009059F6"/>
    <w:rsid w:val="00905EC0"/>
    <w:rsid w:val="00906900"/>
    <w:rsid w:val="00911B89"/>
    <w:rsid w:val="00911E10"/>
    <w:rsid w:val="00912634"/>
    <w:rsid w:val="0091420B"/>
    <w:rsid w:val="00914D13"/>
    <w:rsid w:val="009158C7"/>
    <w:rsid w:val="009159EC"/>
    <w:rsid w:val="00915CE5"/>
    <w:rsid w:val="0091650E"/>
    <w:rsid w:val="00917D6C"/>
    <w:rsid w:val="00920A44"/>
    <w:rsid w:val="0092368D"/>
    <w:rsid w:val="00924434"/>
    <w:rsid w:val="009245C5"/>
    <w:rsid w:val="009246F6"/>
    <w:rsid w:val="009252CB"/>
    <w:rsid w:val="009259FD"/>
    <w:rsid w:val="00925BC5"/>
    <w:rsid w:val="0092643E"/>
    <w:rsid w:val="0092717B"/>
    <w:rsid w:val="00927233"/>
    <w:rsid w:val="00927AE6"/>
    <w:rsid w:val="00930660"/>
    <w:rsid w:val="009306F3"/>
    <w:rsid w:val="00931926"/>
    <w:rsid w:val="00931996"/>
    <w:rsid w:val="00931D96"/>
    <w:rsid w:val="009338F9"/>
    <w:rsid w:val="00934CF1"/>
    <w:rsid w:val="0093526D"/>
    <w:rsid w:val="009359EF"/>
    <w:rsid w:val="00935AC7"/>
    <w:rsid w:val="009364FD"/>
    <w:rsid w:val="00936F12"/>
    <w:rsid w:val="00937816"/>
    <w:rsid w:val="00940D81"/>
    <w:rsid w:val="00940DA5"/>
    <w:rsid w:val="00941CCD"/>
    <w:rsid w:val="00941F95"/>
    <w:rsid w:val="00942C59"/>
    <w:rsid w:val="009466B8"/>
    <w:rsid w:val="009479E1"/>
    <w:rsid w:val="009501BE"/>
    <w:rsid w:val="009502F5"/>
    <w:rsid w:val="009515D8"/>
    <w:rsid w:val="00951815"/>
    <w:rsid w:val="009531F1"/>
    <w:rsid w:val="00954A2D"/>
    <w:rsid w:val="00954ACC"/>
    <w:rsid w:val="00955643"/>
    <w:rsid w:val="009556B7"/>
    <w:rsid w:val="009556C1"/>
    <w:rsid w:val="00956633"/>
    <w:rsid w:val="009568BF"/>
    <w:rsid w:val="00957723"/>
    <w:rsid w:val="00957D65"/>
    <w:rsid w:val="00957F12"/>
    <w:rsid w:val="009601CE"/>
    <w:rsid w:val="00960917"/>
    <w:rsid w:val="0096145E"/>
    <w:rsid w:val="00961474"/>
    <w:rsid w:val="00962E19"/>
    <w:rsid w:val="00964465"/>
    <w:rsid w:val="009671ED"/>
    <w:rsid w:val="00967278"/>
    <w:rsid w:val="0096788D"/>
    <w:rsid w:val="00970C29"/>
    <w:rsid w:val="009716F0"/>
    <w:rsid w:val="00972074"/>
    <w:rsid w:val="0097246F"/>
    <w:rsid w:val="00972601"/>
    <w:rsid w:val="009739DC"/>
    <w:rsid w:val="00973AAE"/>
    <w:rsid w:val="00974162"/>
    <w:rsid w:val="00974583"/>
    <w:rsid w:val="0097739E"/>
    <w:rsid w:val="00977953"/>
    <w:rsid w:val="009779C6"/>
    <w:rsid w:val="00977F77"/>
    <w:rsid w:val="00977FAD"/>
    <w:rsid w:val="00981B1B"/>
    <w:rsid w:val="00981D24"/>
    <w:rsid w:val="0098209E"/>
    <w:rsid w:val="009823DB"/>
    <w:rsid w:val="00983D8C"/>
    <w:rsid w:val="009848B8"/>
    <w:rsid w:val="0098511B"/>
    <w:rsid w:val="009875C4"/>
    <w:rsid w:val="00987721"/>
    <w:rsid w:val="009908D7"/>
    <w:rsid w:val="009918FB"/>
    <w:rsid w:val="00991D16"/>
    <w:rsid w:val="009929DE"/>
    <w:rsid w:val="00992C28"/>
    <w:rsid w:val="0099679C"/>
    <w:rsid w:val="00996F92"/>
    <w:rsid w:val="009A2606"/>
    <w:rsid w:val="009A2748"/>
    <w:rsid w:val="009A2AB1"/>
    <w:rsid w:val="009A5A5F"/>
    <w:rsid w:val="009A5DD0"/>
    <w:rsid w:val="009A6076"/>
    <w:rsid w:val="009A68D6"/>
    <w:rsid w:val="009A695D"/>
    <w:rsid w:val="009B0A27"/>
    <w:rsid w:val="009B0FDA"/>
    <w:rsid w:val="009B10CA"/>
    <w:rsid w:val="009B124C"/>
    <w:rsid w:val="009B1335"/>
    <w:rsid w:val="009B1BD3"/>
    <w:rsid w:val="009B29E6"/>
    <w:rsid w:val="009B38F8"/>
    <w:rsid w:val="009B49FC"/>
    <w:rsid w:val="009B53B5"/>
    <w:rsid w:val="009B5703"/>
    <w:rsid w:val="009B5EB2"/>
    <w:rsid w:val="009B6C1F"/>
    <w:rsid w:val="009C0640"/>
    <w:rsid w:val="009C15B4"/>
    <w:rsid w:val="009C3C71"/>
    <w:rsid w:val="009C4205"/>
    <w:rsid w:val="009C4713"/>
    <w:rsid w:val="009C4FEF"/>
    <w:rsid w:val="009C5857"/>
    <w:rsid w:val="009D0DFD"/>
    <w:rsid w:val="009D1F57"/>
    <w:rsid w:val="009D6637"/>
    <w:rsid w:val="009D6CCC"/>
    <w:rsid w:val="009D7009"/>
    <w:rsid w:val="009D796F"/>
    <w:rsid w:val="009E046E"/>
    <w:rsid w:val="009E22C9"/>
    <w:rsid w:val="009E2519"/>
    <w:rsid w:val="009E26A4"/>
    <w:rsid w:val="009E2CAF"/>
    <w:rsid w:val="009E3780"/>
    <w:rsid w:val="009E4844"/>
    <w:rsid w:val="009E4B14"/>
    <w:rsid w:val="009E5955"/>
    <w:rsid w:val="009E7A54"/>
    <w:rsid w:val="009F16A2"/>
    <w:rsid w:val="009F245C"/>
    <w:rsid w:val="009F39C9"/>
    <w:rsid w:val="009F4396"/>
    <w:rsid w:val="009F50A6"/>
    <w:rsid w:val="009F5B17"/>
    <w:rsid w:val="009F6B99"/>
    <w:rsid w:val="009F70E5"/>
    <w:rsid w:val="00A0094B"/>
    <w:rsid w:val="00A02618"/>
    <w:rsid w:val="00A03D5F"/>
    <w:rsid w:val="00A044B9"/>
    <w:rsid w:val="00A07FBA"/>
    <w:rsid w:val="00A12281"/>
    <w:rsid w:val="00A1300C"/>
    <w:rsid w:val="00A13B89"/>
    <w:rsid w:val="00A14A99"/>
    <w:rsid w:val="00A1512E"/>
    <w:rsid w:val="00A15497"/>
    <w:rsid w:val="00A1568D"/>
    <w:rsid w:val="00A160D4"/>
    <w:rsid w:val="00A17E98"/>
    <w:rsid w:val="00A204DF"/>
    <w:rsid w:val="00A21082"/>
    <w:rsid w:val="00A23330"/>
    <w:rsid w:val="00A236AB"/>
    <w:rsid w:val="00A24770"/>
    <w:rsid w:val="00A266C9"/>
    <w:rsid w:val="00A27584"/>
    <w:rsid w:val="00A279BF"/>
    <w:rsid w:val="00A34E8D"/>
    <w:rsid w:val="00A34FE9"/>
    <w:rsid w:val="00A3589F"/>
    <w:rsid w:val="00A42237"/>
    <w:rsid w:val="00A4443D"/>
    <w:rsid w:val="00A454C5"/>
    <w:rsid w:val="00A459D1"/>
    <w:rsid w:val="00A460F3"/>
    <w:rsid w:val="00A4642A"/>
    <w:rsid w:val="00A471C0"/>
    <w:rsid w:val="00A478AD"/>
    <w:rsid w:val="00A50007"/>
    <w:rsid w:val="00A5038C"/>
    <w:rsid w:val="00A50649"/>
    <w:rsid w:val="00A51A07"/>
    <w:rsid w:val="00A51A8B"/>
    <w:rsid w:val="00A51AD8"/>
    <w:rsid w:val="00A53443"/>
    <w:rsid w:val="00A5626C"/>
    <w:rsid w:val="00A5626F"/>
    <w:rsid w:val="00A565DD"/>
    <w:rsid w:val="00A5753D"/>
    <w:rsid w:val="00A57F8C"/>
    <w:rsid w:val="00A60641"/>
    <w:rsid w:val="00A619BE"/>
    <w:rsid w:val="00A62F78"/>
    <w:rsid w:val="00A634EB"/>
    <w:rsid w:val="00A64D88"/>
    <w:rsid w:val="00A6521A"/>
    <w:rsid w:val="00A65A52"/>
    <w:rsid w:val="00A665F0"/>
    <w:rsid w:val="00A67FD9"/>
    <w:rsid w:val="00A70943"/>
    <w:rsid w:val="00A74F99"/>
    <w:rsid w:val="00A752AF"/>
    <w:rsid w:val="00A75B7C"/>
    <w:rsid w:val="00A76C0F"/>
    <w:rsid w:val="00A76D67"/>
    <w:rsid w:val="00A773AA"/>
    <w:rsid w:val="00A77584"/>
    <w:rsid w:val="00A7788F"/>
    <w:rsid w:val="00A8046D"/>
    <w:rsid w:val="00A80A3A"/>
    <w:rsid w:val="00A810DC"/>
    <w:rsid w:val="00A811ED"/>
    <w:rsid w:val="00A83035"/>
    <w:rsid w:val="00A831D1"/>
    <w:rsid w:val="00A84232"/>
    <w:rsid w:val="00A8563A"/>
    <w:rsid w:val="00A8799A"/>
    <w:rsid w:val="00A87A4B"/>
    <w:rsid w:val="00A902BE"/>
    <w:rsid w:val="00A90647"/>
    <w:rsid w:val="00A9486F"/>
    <w:rsid w:val="00A94A83"/>
    <w:rsid w:val="00A94BD9"/>
    <w:rsid w:val="00A94F9A"/>
    <w:rsid w:val="00A9653F"/>
    <w:rsid w:val="00AA0B13"/>
    <w:rsid w:val="00AA1B3B"/>
    <w:rsid w:val="00AA266E"/>
    <w:rsid w:val="00AA26D7"/>
    <w:rsid w:val="00AA4AED"/>
    <w:rsid w:val="00AA5966"/>
    <w:rsid w:val="00AA5C30"/>
    <w:rsid w:val="00AA6827"/>
    <w:rsid w:val="00AA7D57"/>
    <w:rsid w:val="00AB2BCC"/>
    <w:rsid w:val="00AB35DC"/>
    <w:rsid w:val="00AB505A"/>
    <w:rsid w:val="00AB5354"/>
    <w:rsid w:val="00AB55C6"/>
    <w:rsid w:val="00AB70C5"/>
    <w:rsid w:val="00AB7190"/>
    <w:rsid w:val="00AC2D75"/>
    <w:rsid w:val="00AC4B3D"/>
    <w:rsid w:val="00AC559D"/>
    <w:rsid w:val="00AC5E50"/>
    <w:rsid w:val="00AC6206"/>
    <w:rsid w:val="00AC72E0"/>
    <w:rsid w:val="00AD03BA"/>
    <w:rsid w:val="00AD0B32"/>
    <w:rsid w:val="00AD0F08"/>
    <w:rsid w:val="00AD18E2"/>
    <w:rsid w:val="00AD196B"/>
    <w:rsid w:val="00AD2C12"/>
    <w:rsid w:val="00AD3E47"/>
    <w:rsid w:val="00AD4704"/>
    <w:rsid w:val="00AD4FED"/>
    <w:rsid w:val="00AE0F06"/>
    <w:rsid w:val="00AE13FA"/>
    <w:rsid w:val="00AE1475"/>
    <w:rsid w:val="00AE148C"/>
    <w:rsid w:val="00AE1E1D"/>
    <w:rsid w:val="00AE230F"/>
    <w:rsid w:val="00AE370E"/>
    <w:rsid w:val="00AE4807"/>
    <w:rsid w:val="00AE5A6D"/>
    <w:rsid w:val="00AE5D9E"/>
    <w:rsid w:val="00AE6D54"/>
    <w:rsid w:val="00AF02C0"/>
    <w:rsid w:val="00AF0BB2"/>
    <w:rsid w:val="00AF0D29"/>
    <w:rsid w:val="00AF0FCA"/>
    <w:rsid w:val="00AF25DB"/>
    <w:rsid w:val="00AF320D"/>
    <w:rsid w:val="00AF4747"/>
    <w:rsid w:val="00AF48EA"/>
    <w:rsid w:val="00AF7499"/>
    <w:rsid w:val="00B00CE0"/>
    <w:rsid w:val="00B01ADD"/>
    <w:rsid w:val="00B02EDD"/>
    <w:rsid w:val="00B03D31"/>
    <w:rsid w:val="00B03E3D"/>
    <w:rsid w:val="00B051F8"/>
    <w:rsid w:val="00B05ED7"/>
    <w:rsid w:val="00B0663F"/>
    <w:rsid w:val="00B07150"/>
    <w:rsid w:val="00B1088E"/>
    <w:rsid w:val="00B109BE"/>
    <w:rsid w:val="00B13AC0"/>
    <w:rsid w:val="00B13B10"/>
    <w:rsid w:val="00B143F1"/>
    <w:rsid w:val="00B14875"/>
    <w:rsid w:val="00B20C2C"/>
    <w:rsid w:val="00B2175F"/>
    <w:rsid w:val="00B223E1"/>
    <w:rsid w:val="00B231D6"/>
    <w:rsid w:val="00B23B1C"/>
    <w:rsid w:val="00B242CA"/>
    <w:rsid w:val="00B26394"/>
    <w:rsid w:val="00B26573"/>
    <w:rsid w:val="00B27339"/>
    <w:rsid w:val="00B3146F"/>
    <w:rsid w:val="00B317AE"/>
    <w:rsid w:val="00B325BA"/>
    <w:rsid w:val="00B325D2"/>
    <w:rsid w:val="00B32ABD"/>
    <w:rsid w:val="00B33223"/>
    <w:rsid w:val="00B33704"/>
    <w:rsid w:val="00B35121"/>
    <w:rsid w:val="00B35335"/>
    <w:rsid w:val="00B35A3A"/>
    <w:rsid w:val="00B36426"/>
    <w:rsid w:val="00B37925"/>
    <w:rsid w:val="00B37A00"/>
    <w:rsid w:val="00B42558"/>
    <w:rsid w:val="00B42EE8"/>
    <w:rsid w:val="00B43F7E"/>
    <w:rsid w:val="00B454A3"/>
    <w:rsid w:val="00B464DA"/>
    <w:rsid w:val="00B46778"/>
    <w:rsid w:val="00B46D72"/>
    <w:rsid w:val="00B474DC"/>
    <w:rsid w:val="00B47EEA"/>
    <w:rsid w:val="00B50357"/>
    <w:rsid w:val="00B50EA5"/>
    <w:rsid w:val="00B5232D"/>
    <w:rsid w:val="00B529AB"/>
    <w:rsid w:val="00B55BCD"/>
    <w:rsid w:val="00B57FDC"/>
    <w:rsid w:val="00B6044C"/>
    <w:rsid w:val="00B604AA"/>
    <w:rsid w:val="00B60C19"/>
    <w:rsid w:val="00B60F0B"/>
    <w:rsid w:val="00B61951"/>
    <w:rsid w:val="00B61BAB"/>
    <w:rsid w:val="00B63E45"/>
    <w:rsid w:val="00B653CF"/>
    <w:rsid w:val="00B711F9"/>
    <w:rsid w:val="00B720C8"/>
    <w:rsid w:val="00B72A1F"/>
    <w:rsid w:val="00B73388"/>
    <w:rsid w:val="00B74490"/>
    <w:rsid w:val="00B74954"/>
    <w:rsid w:val="00B775D9"/>
    <w:rsid w:val="00B82FC1"/>
    <w:rsid w:val="00B830F8"/>
    <w:rsid w:val="00B8379E"/>
    <w:rsid w:val="00B837F0"/>
    <w:rsid w:val="00B8392A"/>
    <w:rsid w:val="00B84A70"/>
    <w:rsid w:val="00B85279"/>
    <w:rsid w:val="00B85CE8"/>
    <w:rsid w:val="00B87258"/>
    <w:rsid w:val="00B872EE"/>
    <w:rsid w:val="00B900C1"/>
    <w:rsid w:val="00B90C1F"/>
    <w:rsid w:val="00B91E22"/>
    <w:rsid w:val="00B928CB"/>
    <w:rsid w:val="00B928FD"/>
    <w:rsid w:val="00B93ACD"/>
    <w:rsid w:val="00B93B81"/>
    <w:rsid w:val="00B93EFF"/>
    <w:rsid w:val="00B9451C"/>
    <w:rsid w:val="00B948E2"/>
    <w:rsid w:val="00B94FAC"/>
    <w:rsid w:val="00B95A4D"/>
    <w:rsid w:val="00B95C27"/>
    <w:rsid w:val="00B961B2"/>
    <w:rsid w:val="00B9632E"/>
    <w:rsid w:val="00B96359"/>
    <w:rsid w:val="00B971FD"/>
    <w:rsid w:val="00BA1A3A"/>
    <w:rsid w:val="00BA493E"/>
    <w:rsid w:val="00BA49D7"/>
    <w:rsid w:val="00BA4DFF"/>
    <w:rsid w:val="00BA4E9D"/>
    <w:rsid w:val="00BA6F7A"/>
    <w:rsid w:val="00BB02F5"/>
    <w:rsid w:val="00BB1224"/>
    <w:rsid w:val="00BB1B1D"/>
    <w:rsid w:val="00BB233D"/>
    <w:rsid w:val="00BB2DDE"/>
    <w:rsid w:val="00BB2E11"/>
    <w:rsid w:val="00BB3F72"/>
    <w:rsid w:val="00BB52AA"/>
    <w:rsid w:val="00BB60DF"/>
    <w:rsid w:val="00BB678C"/>
    <w:rsid w:val="00BB6BAB"/>
    <w:rsid w:val="00BB704E"/>
    <w:rsid w:val="00BB7208"/>
    <w:rsid w:val="00BB7780"/>
    <w:rsid w:val="00BB7C8A"/>
    <w:rsid w:val="00BC125D"/>
    <w:rsid w:val="00BC1415"/>
    <w:rsid w:val="00BC1A46"/>
    <w:rsid w:val="00BC2646"/>
    <w:rsid w:val="00BC2AFB"/>
    <w:rsid w:val="00BC391B"/>
    <w:rsid w:val="00BC4490"/>
    <w:rsid w:val="00BC539F"/>
    <w:rsid w:val="00BC7DC3"/>
    <w:rsid w:val="00BD1142"/>
    <w:rsid w:val="00BD117F"/>
    <w:rsid w:val="00BD1DF3"/>
    <w:rsid w:val="00BD1F69"/>
    <w:rsid w:val="00BD23DC"/>
    <w:rsid w:val="00BD24E0"/>
    <w:rsid w:val="00BD2769"/>
    <w:rsid w:val="00BD28C5"/>
    <w:rsid w:val="00BD32F1"/>
    <w:rsid w:val="00BD36FD"/>
    <w:rsid w:val="00BD45C8"/>
    <w:rsid w:val="00BD4B85"/>
    <w:rsid w:val="00BD53E3"/>
    <w:rsid w:val="00BD65BE"/>
    <w:rsid w:val="00BD6B36"/>
    <w:rsid w:val="00BD6CA1"/>
    <w:rsid w:val="00BD6DAD"/>
    <w:rsid w:val="00BD708A"/>
    <w:rsid w:val="00BD736C"/>
    <w:rsid w:val="00BE0D31"/>
    <w:rsid w:val="00BE213C"/>
    <w:rsid w:val="00BE25B8"/>
    <w:rsid w:val="00BE4469"/>
    <w:rsid w:val="00BE4D35"/>
    <w:rsid w:val="00BF171A"/>
    <w:rsid w:val="00BF2657"/>
    <w:rsid w:val="00BF3132"/>
    <w:rsid w:val="00BF3FF6"/>
    <w:rsid w:val="00C00605"/>
    <w:rsid w:val="00C01668"/>
    <w:rsid w:val="00C0207F"/>
    <w:rsid w:val="00C03971"/>
    <w:rsid w:val="00C04D2F"/>
    <w:rsid w:val="00C04E2D"/>
    <w:rsid w:val="00C0725C"/>
    <w:rsid w:val="00C07E70"/>
    <w:rsid w:val="00C1013A"/>
    <w:rsid w:val="00C10A6C"/>
    <w:rsid w:val="00C132A7"/>
    <w:rsid w:val="00C13B9E"/>
    <w:rsid w:val="00C14D31"/>
    <w:rsid w:val="00C15668"/>
    <w:rsid w:val="00C16104"/>
    <w:rsid w:val="00C16C66"/>
    <w:rsid w:val="00C2017A"/>
    <w:rsid w:val="00C2366F"/>
    <w:rsid w:val="00C237D1"/>
    <w:rsid w:val="00C23E02"/>
    <w:rsid w:val="00C255E2"/>
    <w:rsid w:val="00C2583C"/>
    <w:rsid w:val="00C25B91"/>
    <w:rsid w:val="00C26268"/>
    <w:rsid w:val="00C26902"/>
    <w:rsid w:val="00C270F2"/>
    <w:rsid w:val="00C27683"/>
    <w:rsid w:val="00C303BC"/>
    <w:rsid w:val="00C30929"/>
    <w:rsid w:val="00C30CCE"/>
    <w:rsid w:val="00C30E4F"/>
    <w:rsid w:val="00C30FAE"/>
    <w:rsid w:val="00C31C44"/>
    <w:rsid w:val="00C31EA5"/>
    <w:rsid w:val="00C34000"/>
    <w:rsid w:val="00C3474D"/>
    <w:rsid w:val="00C3682D"/>
    <w:rsid w:val="00C36E17"/>
    <w:rsid w:val="00C3745C"/>
    <w:rsid w:val="00C378FA"/>
    <w:rsid w:val="00C4062A"/>
    <w:rsid w:val="00C4166C"/>
    <w:rsid w:val="00C423CA"/>
    <w:rsid w:val="00C43308"/>
    <w:rsid w:val="00C435E2"/>
    <w:rsid w:val="00C43E3D"/>
    <w:rsid w:val="00C4480F"/>
    <w:rsid w:val="00C450F4"/>
    <w:rsid w:val="00C45431"/>
    <w:rsid w:val="00C458EB"/>
    <w:rsid w:val="00C45A28"/>
    <w:rsid w:val="00C4791D"/>
    <w:rsid w:val="00C50EDE"/>
    <w:rsid w:val="00C536A0"/>
    <w:rsid w:val="00C549F1"/>
    <w:rsid w:val="00C56903"/>
    <w:rsid w:val="00C56F14"/>
    <w:rsid w:val="00C6004C"/>
    <w:rsid w:val="00C60BEF"/>
    <w:rsid w:val="00C610BE"/>
    <w:rsid w:val="00C63C23"/>
    <w:rsid w:val="00C652D1"/>
    <w:rsid w:val="00C66175"/>
    <w:rsid w:val="00C661D2"/>
    <w:rsid w:val="00C67235"/>
    <w:rsid w:val="00C75059"/>
    <w:rsid w:val="00C7522D"/>
    <w:rsid w:val="00C76002"/>
    <w:rsid w:val="00C77B1C"/>
    <w:rsid w:val="00C8312C"/>
    <w:rsid w:val="00C8326D"/>
    <w:rsid w:val="00C83527"/>
    <w:rsid w:val="00C83AB8"/>
    <w:rsid w:val="00C8403D"/>
    <w:rsid w:val="00C85B8B"/>
    <w:rsid w:val="00C87162"/>
    <w:rsid w:val="00C92079"/>
    <w:rsid w:val="00C92AE4"/>
    <w:rsid w:val="00C92C14"/>
    <w:rsid w:val="00C9333C"/>
    <w:rsid w:val="00C9354F"/>
    <w:rsid w:val="00C94596"/>
    <w:rsid w:val="00C94656"/>
    <w:rsid w:val="00C95243"/>
    <w:rsid w:val="00CA03C5"/>
    <w:rsid w:val="00CA1805"/>
    <w:rsid w:val="00CA2913"/>
    <w:rsid w:val="00CA2A17"/>
    <w:rsid w:val="00CA540A"/>
    <w:rsid w:val="00CA57E8"/>
    <w:rsid w:val="00CA7B1F"/>
    <w:rsid w:val="00CB17B6"/>
    <w:rsid w:val="00CB1A73"/>
    <w:rsid w:val="00CB2887"/>
    <w:rsid w:val="00CB314D"/>
    <w:rsid w:val="00CB325B"/>
    <w:rsid w:val="00CB3E47"/>
    <w:rsid w:val="00CB44F1"/>
    <w:rsid w:val="00CB4697"/>
    <w:rsid w:val="00CB6EE7"/>
    <w:rsid w:val="00CB7C3C"/>
    <w:rsid w:val="00CC03EB"/>
    <w:rsid w:val="00CC10A9"/>
    <w:rsid w:val="00CC1889"/>
    <w:rsid w:val="00CC1DF7"/>
    <w:rsid w:val="00CC2A81"/>
    <w:rsid w:val="00CC3272"/>
    <w:rsid w:val="00CC32C9"/>
    <w:rsid w:val="00CC5294"/>
    <w:rsid w:val="00CC54CE"/>
    <w:rsid w:val="00CC60EB"/>
    <w:rsid w:val="00CC6125"/>
    <w:rsid w:val="00CC6C97"/>
    <w:rsid w:val="00CC7789"/>
    <w:rsid w:val="00CC7ACF"/>
    <w:rsid w:val="00CD0846"/>
    <w:rsid w:val="00CD138F"/>
    <w:rsid w:val="00CD18A4"/>
    <w:rsid w:val="00CD2AA7"/>
    <w:rsid w:val="00CD6FBF"/>
    <w:rsid w:val="00CD7B8A"/>
    <w:rsid w:val="00CE0844"/>
    <w:rsid w:val="00CE122D"/>
    <w:rsid w:val="00CE14E7"/>
    <w:rsid w:val="00CE1629"/>
    <w:rsid w:val="00CE162B"/>
    <w:rsid w:val="00CE38CC"/>
    <w:rsid w:val="00CE4A52"/>
    <w:rsid w:val="00CE5297"/>
    <w:rsid w:val="00CE6508"/>
    <w:rsid w:val="00CE666B"/>
    <w:rsid w:val="00CE6E64"/>
    <w:rsid w:val="00CF0431"/>
    <w:rsid w:val="00CF04F5"/>
    <w:rsid w:val="00CF06AF"/>
    <w:rsid w:val="00CF21E1"/>
    <w:rsid w:val="00CF2835"/>
    <w:rsid w:val="00CF36B9"/>
    <w:rsid w:val="00CF4E04"/>
    <w:rsid w:val="00CF4FBC"/>
    <w:rsid w:val="00CF5195"/>
    <w:rsid w:val="00CF659F"/>
    <w:rsid w:val="00CF6786"/>
    <w:rsid w:val="00CF69A7"/>
    <w:rsid w:val="00CF700C"/>
    <w:rsid w:val="00CF73E4"/>
    <w:rsid w:val="00CF766E"/>
    <w:rsid w:val="00CF7AEC"/>
    <w:rsid w:val="00D03218"/>
    <w:rsid w:val="00D04095"/>
    <w:rsid w:val="00D05D4E"/>
    <w:rsid w:val="00D06004"/>
    <w:rsid w:val="00D1038B"/>
    <w:rsid w:val="00D11235"/>
    <w:rsid w:val="00D120C7"/>
    <w:rsid w:val="00D1327A"/>
    <w:rsid w:val="00D15482"/>
    <w:rsid w:val="00D154D3"/>
    <w:rsid w:val="00D15D9D"/>
    <w:rsid w:val="00D16FA8"/>
    <w:rsid w:val="00D17388"/>
    <w:rsid w:val="00D17505"/>
    <w:rsid w:val="00D17656"/>
    <w:rsid w:val="00D208EA"/>
    <w:rsid w:val="00D20D0F"/>
    <w:rsid w:val="00D2176E"/>
    <w:rsid w:val="00D2242F"/>
    <w:rsid w:val="00D22B7B"/>
    <w:rsid w:val="00D23514"/>
    <w:rsid w:val="00D262EF"/>
    <w:rsid w:val="00D26DBE"/>
    <w:rsid w:val="00D3165F"/>
    <w:rsid w:val="00D332B1"/>
    <w:rsid w:val="00D3466C"/>
    <w:rsid w:val="00D348C5"/>
    <w:rsid w:val="00D37068"/>
    <w:rsid w:val="00D400F8"/>
    <w:rsid w:val="00D4117F"/>
    <w:rsid w:val="00D417E2"/>
    <w:rsid w:val="00D418C5"/>
    <w:rsid w:val="00D41B5C"/>
    <w:rsid w:val="00D42CA3"/>
    <w:rsid w:val="00D43139"/>
    <w:rsid w:val="00D43176"/>
    <w:rsid w:val="00D43F08"/>
    <w:rsid w:val="00D4534B"/>
    <w:rsid w:val="00D45544"/>
    <w:rsid w:val="00D45DE7"/>
    <w:rsid w:val="00D47C91"/>
    <w:rsid w:val="00D50BA2"/>
    <w:rsid w:val="00D513DF"/>
    <w:rsid w:val="00D51477"/>
    <w:rsid w:val="00D5151E"/>
    <w:rsid w:val="00D5208E"/>
    <w:rsid w:val="00D533DF"/>
    <w:rsid w:val="00D54C4F"/>
    <w:rsid w:val="00D5502B"/>
    <w:rsid w:val="00D5527B"/>
    <w:rsid w:val="00D558B5"/>
    <w:rsid w:val="00D55CA2"/>
    <w:rsid w:val="00D578BA"/>
    <w:rsid w:val="00D57CC4"/>
    <w:rsid w:val="00D607EE"/>
    <w:rsid w:val="00D60A11"/>
    <w:rsid w:val="00D610D6"/>
    <w:rsid w:val="00D6203C"/>
    <w:rsid w:val="00D627C4"/>
    <w:rsid w:val="00D62AE1"/>
    <w:rsid w:val="00D63B97"/>
    <w:rsid w:val="00D66F71"/>
    <w:rsid w:val="00D674C3"/>
    <w:rsid w:val="00D71939"/>
    <w:rsid w:val="00D71B96"/>
    <w:rsid w:val="00D72088"/>
    <w:rsid w:val="00D74F46"/>
    <w:rsid w:val="00D752D0"/>
    <w:rsid w:val="00D752D5"/>
    <w:rsid w:val="00D75448"/>
    <w:rsid w:val="00D76167"/>
    <w:rsid w:val="00D7627C"/>
    <w:rsid w:val="00D76B81"/>
    <w:rsid w:val="00D801C9"/>
    <w:rsid w:val="00D81E6C"/>
    <w:rsid w:val="00D821FB"/>
    <w:rsid w:val="00D84AD3"/>
    <w:rsid w:val="00D856F5"/>
    <w:rsid w:val="00D8604C"/>
    <w:rsid w:val="00D86380"/>
    <w:rsid w:val="00D867FA"/>
    <w:rsid w:val="00D87712"/>
    <w:rsid w:val="00D90471"/>
    <w:rsid w:val="00D911F3"/>
    <w:rsid w:val="00D9146D"/>
    <w:rsid w:val="00D91F47"/>
    <w:rsid w:val="00D92F5D"/>
    <w:rsid w:val="00D938F9"/>
    <w:rsid w:val="00D93B86"/>
    <w:rsid w:val="00D94AB5"/>
    <w:rsid w:val="00D94D5F"/>
    <w:rsid w:val="00D94FD1"/>
    <w:rsid w:val="00D965BE"/>
    <w:rsid w:val="00D96F73"/>
    <w:rsid w:val="00DA0169"/>
    <w:rsid w:val="00DA05A5"/>
    <w:rsid w:val="00DA08E8"/>
    <w:rsid w:val="00DA10D5"/>
    <w:rsid w:val="00DA1971"/>
    <w:rsid w:val="00DA1ECE"/>
    <w:rsid w:val="00DA332D"/>
    <w:rsid w:val="00DA48DA"/>
    <w:rsid w:val="00DA5ACF"/>
    <w:rsid w:val="00DA6E68"/>
    <w:rsid w:val="00DA6FEE"/>
    <w:rsid w:val="00DA7C8A"/>
    <w:rsid w:val="00DB04CE"/>
    <w:rsid w:val="00DB10C4"/>
    <w:rsid w:val="00DB3A28"/>
    <w:rsid w:val="00DB59F2"/>
    <w:rsid w:val="00DB664C"/>
    <w:rsid w:val="00DB66FA"/>
    <w:rsid w:val="00DC0860"/>
    <w:rsid w:val="00DC0A34"/>
    <w:rsid w:val="00DC171B"/>
    <w:rsid w:val="00DC1BD1"/>
    <w:rsid w:val="00DC40EE"/>
    <w:rsid w:val="00DC6856"/>
    <w:rsid w:val="00DD14B2"/>
    <w:rsid w:val="00DD1E46"/>
    <w:rsid w:val="00DD29D9"/>
    <w:rsid w:val="00DD4991"/>
    <w:rsid w:val="00DD5C04"/>
    <w:rsid w:val="00DD5FE2"/>
    <w:rsid w:val="00DE0666"/>
    <w:rsid w:val="00DE1E11"/>
    <w:rsid w:val="00DE1EF7"/>
    <w:rsid w:val="00DE2913"/>
    <w:rsid w:val="00DE50F8"/>
    <w:rsid w:val="00DE72CE"/>
    <w:rsid w:val="00DF0A55"/>
    <w:rsid w:val="00DF3869"/>
    <w:rsid w:val="00DF3D46"/>
    <w:rsid w:val="00DF4061"/>
    <w:rsid w:val="00DF5261"/>
    <w:rsid w:val="00DF702A"/>
    <w:rsid w:val="00DF7238"/>
    <w:rsid w:val="00DF7412"/>
    <w:rsid w:val="00DF7842"/>
    <w:rsid w:val="00E02C61"/>
    <w:rsid w:val="00E02CBF"/>
    <w:rsid w:val="00E03AD3"/>
    <w:rsid w:val="00E0424F"/>
    <w:rsid w:val="00E044F8"/>
    <w:rsid w:val="00E0501B"/>
    <w:rsid w:val="00E06071"/>
    <w:rsid w:val="00E07716"/>
    <w:rsid w:val="00E07B4D"/>
    <w:rsid w:val="00E10461"/>
    <w:rsid w:val="00E11419"/>
    <w:rsid w:val="00E119DC"/>
    <w:rsid w:val="00E131AB"/>
    <w:rsid w:val="00E13792"/>
    <w:rsid w:val="00E13FB5"/>
    <w:rsid w:val="00E14041"/>
    <w:rsid w:val="00E14C7B"/>
    <w:rsid w:val="00E14D0C"/>
    <w:rsid w:val="00E15D45"/>
    <w:rsid w:val="00E15F99"/>
    <w:rsid w:val="00E20B9A"/>
    <w:rsid w:val="00E21865"/>
    <w:rsid w:val="00E2200E"/>
    <w:rsid w:val="00E221AA"/>
    <w:rsid w:val="00E23EA3"/>
    <w:rsid w:val="00E24F2D"/>
    <w:rsid w:val="00E252B0"/>
    <w:rsid w:val="00E272EF"/>
    <w:rsid w:val="00E302FB"/>
    <w:rsid w:val="00E314D1"/>
    <w:rsid w:val="00E3239C"/>
    <w:rsid w:val="00E331A7"/>
    <w:rsid w:val="00E33BEB"/>
    <w:rsid w:val="00E33C35"/>
    <w:rsid w:val="00E34341"/>
    <w:rsid w:val="00E343C1"/>
    <w:rsid w:val="00E34636"/>
    <w:rsid w:val="00E34694"/>
    <w:rsid w:val="00E34E8E"/>
    <w:rsid w:val="00E3579D"/>
    <w:rsid w:val="00E365F2"/>
    <w:rsid w:val="00E400A5"/>
    <w:rsid w:val="00E414AC"/>
    <w:rsid w:val="00E41647"/>
    <w:rsid w:val="00E41952"/>
    <w:rsid w:val="00E42691"/>
    <w:rsid w:val="00E4408D"/>
    <w:rsid w:val="00E44E14"/>
    <w:rsid w:val="00E453E8"/>
    <w:rsid w:val="00E456CB"/>
    <w:rsid w:val="00E50288"/>
    <w:rsid w:val="00E5138F"/>
    <w:rsid w:val="00E53339"/>
    <w:rsid w:val="00E538D5"/>
    <w:rsid w:val="00E53D7E"/>
    <w:rsid w:val="00E56405"/>
    <w:rsid w:val="00E570B8"/>
    <w:rsid w:val="00E57481"/>
    <w:rsid w:val="00E6062A"/>
    <w:rsid w:val="00E61178"/>
    <w:rsid w:val="00E6118D"/>
    <w:rsid w:val="00E6143D"/>
    <w:rsid w:val="00E61579"/>
    <w:rsid w:val="00E619F5"/>
    <w:rsid w:val="00E71A65"/>
    <w:rsid w:val="00E72BBA"/>
    <w:rsid w:val="00E72FD9"/>
    <w:rsid w:val="00E73701"/>
    <w:rsid w:val="00E74595"/>
    <w:rsid w:val="00E75EBC"/>
    <w:rsid w:val="00E761B0"/>
    <w:rsid w:val="00E767E4"/>
    <w:rsid w:val="00E769C4"/>
    <w:rsid w:val="00E772AB"/>
    <w:rsid w:val="00E77304"/>
    <w:rsid w:val="00E77477"/>
    <w:rsid w:val="00E801E9"/>
    <w:rsid w:val="00E82832"/>
    <w:rsid w:val="00E83A89"/>
    <w:rsid w:val="00E87D39"/>
    <w:rsid w:val="00E87FCF"/>
    <w:rsid w:val="00E900E1"/>
    <w:rsid w:val="00E915E0"/>
    <w:rsid w:val="00E91DAC"/>
    <w:rsid w:val="00E92584"/>
    <w:rsid w:val="00E9299B"/>
    <w:rsid w:val="00E92A67"/>
    <w:rsid w:val="00E93DF2"/>
    <w:rsid w:val="00E948D0"/>
    <w:rsid w:val="00E95144"/>
    <w:rsid w:val="00E96BDF"/>
    <w:rsid w:val="00E97C49"/>
    <w:rsid w:val="00EA0913"/>
    <w:rsid w:val="00EA0B21"/>
    <w:rsid w:val="00EA0B80"/>
    <w:rsid w:val="00EA0FC5"/>
    <w:rsid w:val="00EA129F"/>
    <w:rsid w:val="00EA142C"/>
    <w:rsid w:val="00EA1457"/>
    <w:rsid w:val="00EA1461"/>
    <w:rsid w:val="00EA1584"/>
    <w:rsid w:val="00EA2694"/>
    <w:rsid w:val="00EA4830"/>
    <w:rsid w:val="00EA68A3"/>
    <w:rsid w:val="00EA7E4F"/>
    <w:rsid w:val="00EB0F83"/>
    <w:rsid w:val="00EB220F"/>
    <w:rsid w:val="00EB37EC"/>
    <w:rsid w:val="00EB4EC5"/>
    <w:rsid w:val="00EB5366"/>
    <w:rsid w:val="00EB60FE"/>
    <w:rsid w:val="00EB6325"/>
    <w:rsid w:val="00EB637B"/>
    <w:rsid w:val="00EC0018"/>
    <w:rsid w:val="00EC1C61"/>
    <w:rsid w:val="00EC6E5E"/>
    <w:rsid w:val="00EC7CBA"/>
    <w:rsid w:val="00ED0357"/>
    <w:rsid w:val="00ED03E9"/>
    <w:rsid w:val="00ED0AA8"/>
    <w:rsid w:val="00ED11AA"/>
    <w:rsid w:val="00ED2D5F"/>
    <w:rsid w:val="00ED38FF"/>
    <w:rsid w:val="00ED3F9F"/>
    <w:rsid w:val="00ED70C5"/>
    <w:rsid w:val="00ED7A7E"/>
    <w:rsid w:val="00EE0DD6"/>
    <w:rsid w:val="00EE1870"/>
    <w:rsid w:val="00EE1B3E"/>
    <w:rsid w:val="00EE228D"/>
    <w:rsid w:val="00EE312A"/>
    <w:rsid w:val="00EE3797"/>
    <w:rsid w:val="00EE433B"/>
    <w:rsid w:val="00EE4F9E"/>
    <w:rsid w:val="00EE5457"/>
    <w:rsid w:val="00EE601C"/>
    <w:rsid w:val="00EE668B"/>
    <w:rsid w:val="00EE6883"/>
    <w:rsid w:val="00EF3DE3"/>
    <w:rsid w:val="00EF44A5"/>
    <w:rsid w:val="00EF4B72"/>
    <w:rsid w:val="00EF4C24"/>
    <w:rsid w:val="00EF576B"/>
    <w:rsid w:val="00EF5BF0"/>
    <w:rsid w:val="00EF7EFF"/>
    <w:rsid w:val="00F01CDE"/>
    <w:rsid w:val="00F01D22"/>
    <w:rsid w:val="00F022E9"/>
    <w:rsid w:val="00F03247"/>
    <w:rsid w:val="00F04743"/>
    <w:rsid w:val="00F04943"/>
    <w:rsid w:val="00F04A1B"/>
    <w:rsid w:val="00F061D4"/>
    <w:rsid w:val="00F06CD8"/>
    <w:rsid w:val="00F07050"/>
    <w:rsid w:val="00F07EE0"/>
    <w:rsid w:val="00F10D2C"/>
    <w:rsid w:val="00F11F16"/>
    <w:rsid w:val="00F12E2C"/>
    <w:rsid w:val="00F13591"/>
    <w:rsid w:val="00F14962"/>
    <w:rsid w:val="00F15144"/>
    <w:rsid w:val="00F15CB0"/>
    <w:rsid w:val="00F172B2"/>
    <w:rsid w:val="00F20CE5"/>
    <w:rsid w:val="00F239DD"/>
    <w:rsid w:val="00F250B7"/>
    <w:rsid w:val="00F25C67"/>
    <w:rsid w:val="00F25DE1"/>
    <w:rsid w:val="00F27248"/>
    <w:rsid w:val="00F27C4D"/>
    <w:rsid w:val="00F30205"/>
    <w:rsid w:val="00F31FA9"/>
    <w:rsid w:val="00F32497"/>
    <w:rsid w:val="00F357BB"/>
    <w:rsid w:val="00F3715D"/>
    <w:rsid w:val="00F40931"/>
    <w:rsid w:val="00F40F3F"/>
    <w:rsid w:val="00F41A63"/>
    <w:rsid w:val="00F4260C"/>
    <w:rsid w:val="00F4353C"/>
    <w:rsid w:val="00F44134"/>
    <w:rsid w:val="00F46260"/>
    <w:rsid w:val="00F4650A"/>
    <w:rsid w:val="00F46A49"/>
    <w:rsid w:val="00F474F7"/>
    <w:rsid w:val="00F52037"/>
    <w:rsid w:val="00F53CD6"/>
    <w:rsid w:val="00F5637A"/>
    <w:rsid w:val="00F57671"/>
    <w:rsid w:val="00F57BDB"/>
    <w:rsid w:val="00F6021C"/>
    <w:rsid w:val="00F604BC"/>
    <w:rsid w:val="00F60902"/>
    <w:rsid w:val="00F619DD"/>
    <w:rsid w:val="00F624C5"/>
    <w:rsid w:val="00F62E06"/>
    <w:rsid w:val="00F64062"/>
    <w:rsid w:val="00F651E7"/>
    <w:rsid w:val="00F657BF"/>
    <w:rsid w:val="00F66632"/>
    <w:rsid w:val="00F6771E"/>
    <w:rsid w:val="00F67E5E"/>
    <w:rsid w:val="00F70841"/>
    <w:rsid w:val="00F72686"/>
    <w:rsid w:val="00F72AEC"/>
    <w:rsid w:val="00F74290"/>
    <w:rsid w:val="00F7510A"/>
    <w:rsid w:val="00F75B6D"/>
    <w:rsid w:val="00F76D84"/>
    <w:rsid w:val="00F8116A"/>
    <w:rsid w:val="00F82ACF"/>
    <w:rsid w:val="00F832AC"/>
    <w:rsid w:val="00F83386"/>
    <w:rsid w:val="00F836D3"/>
    <w:rsid w:val="00F85A26"/>
    <w:rsid w:val="00F9068E"/>
    <w:rsid w:val="00F90E99"/>
    <w:rsid w:val="00F91D5B"/>
    <w:rsid w:val="00F9297E"/>
    <w:rsid w:val="00F93BF6"/>
    <w:rsid w:val="00F95527"/>
    <w:rsid w:val="00F95D93"/>
    <w:rsid w:val="00F9635D"/>
    <w:rsid w:val="00F96BAF"/>
    <w:rsid w:val="00F96EC6"/>
    <w:rsid w:val="00F979FD"/>
    <w:rsid w:val="00F97EED"/>
    <w:rsid w:val="00FA022D"/>
    <w:rsid w:val="00FA0853"/>
    <w:rsid w:val="00FA17B2"/>
    <w:rsid w:val="00FA2389"/>
    <w:rsid w:val="00FA2425"/>
    <w:rsid w:val="00FA2FFC"/>
    <w:rsid w:val="00FA33E0"/>
    <w:rsid w:val="00FA3A91"/>
    <w:rsid w:val="00FA4397"/>
    <w:rsid w:val="00FA77B0"/>
    <w:rsid w:val="00FA7CD9"/>
    <w:rsid w:val="00FB2059"/>
    <w:rsid w:val="00FB2275"/>
    <w:rsid w:val="00FB24C2"/>
    <w:rsid w:val="00FB2DE4"/>
    <w:rsid w:val="00FB34CD"/>
    <w:rsid w:val="00FB39DC"/>
    <w:rsid w:val="00FB4F62"/>
    <w:rsid w:val="00FB501A"/>
    <w:rsid w:val="00FB5378"/>
    <w:rsid w:val="00FC056E"/>
    <w:rsid w:val="00FC06EC"/>
    <w:rsid w:val="00FC1015"/>
    <w:rsid w:val="00FC19A8"/>
    <w:rsid w:val="00FC1E00"/>
    <w:rsid w:val="00FC4FE2"/>
    <w:rsid w:val="00FC5085"/>
    <w:rsid w:val="00FC5D6F"/>
    <w:rsid w:val="00FC6A58"/>
    <w:rsid w:val="00FC6D74"/>
    <w:rsid w:val="00FD0157"/>
    <w:rsid w:val="00FD0A3D"/>
    <w:rsid w:val="00FD13AA"/>
    <w:rsid w:val="00FD59AC"/>
    <w:rsid w:val="00FD6473"/>
    <w:rsid w:val="00FE13AB"/>
    <w:rsid w:val="00FE1848"/>
    <w:rsid w:val="00FE2948"/>
    <w:rsid w:val="00FE4CE4"/>
    <w:rsid w:val="00FE6671"/>
    <w:rsid w:val="00FE6B2C"/>
    <w:rsid w:val="00FE711F"/>
    <w:rsid w:val="00FE7AE0"/>
    <w:rsid w:val="00FF0449"/>
    <w:rsid w:val="00FF0D95"/>
    <w:rsid w:val="00FF2932"/>
    <w:rsid w:val="00FF3693"/>
    <w:rsid w:val="00FF3ABC"/>
    <w:rsid w:val="00FF58A3"/>
    <w:rsid w:val="00FF5A57"/>
    <w:rsid w:val="00FF6327"/>
    <w:rsid w:val="00FF6F36"/>
    <w:rsid w:val="00FF7577"/>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06EBDD3"/>
  <w15:docId w15:val="{649BC88B-2968-45FE-ABA3-379AA26759C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44477"/>
    <w:pPr>
      <w:spacing w:line="480" w:lineRule="auto"/>
    </w:pPr>
    <w:rPr>
      <w:rFonts w:asciiTheme="minorHAnsi" w:hAnsiTheme="minorHAnsi"/>
      <w:sz w:val="24"/>
      <w:szCs w:val="24"/>
      <w:lang w:bidi="en-US"/>
    </w:rPr>
  </w:style>
  <w:style w:type="paragraph" w:styleId="Heading1">
    <w:name w:val="heading 1"/>
    <w:next w:val="Normal"/>
    <w:link w:val="Heading1Char"/>
    <w:autoRedefine/>
    <w:uiPriority w:val="9"/>
    <w:qFormat/>
    <w:rsid w:val="003C5E74"/>
    <w:pPr>
      <w:tabs>
        <w:tab w:val="center" w:pos="4248"/>
        <w:tab w:val="left" w:pos="6363"/>
      </w:tabs>
      <w:spacing w:after="240"/>
      <w:outlineLvl w:val="0"/>
    </w:pPr>
    <w:rPr>
      <w:rFonts w:asciiTheme="majorHAnsi" w:hAnsiTheme="majorHAnsi"/>
      <w:b/>
      <w:bCs/>
      <w:sz w:val="32"/>
      <w:szCs w:val="32"/>
      <w:lang w:bidi="en-US"/>
    </w:rPr>
  </w:style>
  <w:style w:type="paragraph" w:styleId="Heading2">
    <w:name w:val="heading 2"/>
    <w:next w:val="Normal"/>
    <w:link w:val="Heading2Char"/>
    <w:autoRedefine/>
    <w:uiPriority w:val="9"/>
    <w:unhideWhenUsed/>
    <w:qFormat/>
    <w:rsid w:val="00E03AD3"/>
    <w:pPr>
      <w:keepNext/>
      <w:spacing w:after="240"/>
      <w:ind w:left="450" w:hanging="450"/>
      <w:outlineLvl w:val="1"/>
    </w:pPr>
    <w:rPr>
      <w:rFonts w:asciiTheme="majorHAnsi" w:hAnsiTheme="majorHAnsi"/>
      <w:b/>
      <w:bCs/>
      <w:iCs/>
      <w:sz w:val="32"/>
      <w:szCs w:val="32"/>
      <w:lang w:bidi="en-US"/>
    </w:rPr>
  </w:style>
  <w:style w:type="paragraph" w:styleId="Heading3">
    <w:name w:val="heading 3"/>
    <w:next w:val="Normal"/>
    <w:link w:val="Heading3Char"/>
    <w:autoRedefine/>
    <w:uiPriority w:val="9"/>
    <w:unhideWhenUsed/>
    <w:qFormat/>
    <w:rsid w:val="00FF7577"/>
    <w:pPr>
      <w:keepNext/>
      <w:spacing w:line="480" w:lineRule="auto"/>
      <w:outlineLvl w:val="2"/>
    </w:pPr>
    <w:rPr>
      <w:rFonts w:asciiTheme="majorHAnsi" w:hAnsiTheme="majorHAnsi"/>
      <w:b/>
      <w:i/>
      <w:sz w:val="24"/>
      <w:szCs w:val="24"/>
      <w:lang w:bidi="en-US"/>
    </w:rPr>
  </w:style>
  <w:style w:type="paragraph" w:styleId="Heading4">
    <w:name w:val="heading 4"/>
    <w:basedOn w:val="Normal"/>
    <w:next w:val="Normal"/>
    <w:link w:val="Heading4Char"/>
    <w:uiPriority w:val="9"/>
    <w:semiHidden/>
    <w:unhideWhenUsed/>
    <w:rsid w:val="003A060D"/>
    <w:pPr>
      <w:keepNext/>
      <w:spacing w:before="240" w:after="60"/>
      <w:outlineLvl w:val="3"/>
    </w:pPr>
    <w:rPr>
      <w:b/>
      <w:bCs/>
      <w:sz w:val="28"/>
      <w:szCs w:val="28"/>
    </w:rPr>
  </w:style>
  <w:style w:type="paragraph" w:styleId="Heading5">
    <w:name w:val="heading 5"/>
    <w:basedOn w:val="Normal"/>
    <w:next w:val="Normal"/>
    <w:link w:val="Heading5Char"/>
    <w:uiPriority w:val="9"/>
    <w:semiHidden/>
    <w:unhideWhenUsed/>
    <w:qFormat/>
    <w:rsid w:val="003A060D"/>
    <w:pPr>
      <w:spacing w:before="240" w:after="60"/>
      <w:outlineLvl w:val="4"/>
    </w:pPr>
    <w:rPr>
      <w:b/>
      <w:bCs/>
      <w:i/>
      <w:iCs/>
      <w:sz w:val="26"/>
      <w:szCs w:val="26"/>
    </w:rPr>
  </w:style>
  <w:style w:type="paragraph" w:styleId="Heading6">
    <w:name w:val="heading 6"/>
    <w:basedOn w:val="Normal"/>
    <w:next w:val="Normal"/>
    <w:link w:val="Heading6Char"/>
    <w:uiPriority w:val="9"/>
    <w:semiHidden/>
    <w:unhideWhenUsed/>
    <w:qFormat/>
    <w:rsid w:val="003A060D"/>
    <w:pPr>
      <w:spacing w:before="240" w:after="60"/>
      <w:outlineLvl w:val="5"/>
    </w:pPr>
    <w:rPr>
      <w:b/>
      <w:bCs/>
      <w:sz w:val="22"/>
      <w:szCs w:val="22"/>
    </w:rPr>
  </w:style>
  <w:style w:type="paragraph" w:styleId="Heading7">
    <w:name w:val="heading 7"/>
    <w:basedOn w:val="Normal"/>
    <w:next w:val="Normal"/>
    <w:link w:val="Heading7Char"/>
    <w:uiPriority w:val="9"/>
    <w:semiHidden/>
    <w:unhideWhenUsed/>
    <w:qFormat/>
    <w:rsid w:val="003A060D"/>
    <w:pPr>
      <w:spacing w:before="240" w:after="60"/>
      <w:outlineLvl w:val="6"/>
    </w:pPr>
  </w:style>
  <w:style w:type="paragraph" w:styleId="Heading8">
    <w:name w:val="heading 8"/>
    <w:basedOn w:val="Normal"/>
    <w:next w:val="Normal"/>
    <w:link w:val="Heading8Char"/>
    <w:uiPriority w:val="9"/>
    <w:semiHidden/>
    <w:unhideWhenUsed/>
    <w:qFormat/>
    <w:rsid w:val="003A060D"/>
    <w:pPr>
      <w:spacing w:before="240" w:after="60"/>
      <w:outlineLvl w:val="7"/>
    </w:pPr>
    <w:rPr>
      <w:i/>
      <w:iCs/>
    </w:rPr>
  </w:style>
  <w:style w:type="paragraph" w:styleId="Heading9">
    <w:name w:val="heading 9"/>
    <w:basedOn w:val="Normal"/>
    <w:next w:val="Normal"/>
    <w:link w:val="Heading9Char"/>
    <w:uiPriority w:val="9"/>
    <w:semiHidden/>
    <w:unhideWhenUsed/>
    <w:qFormat/>
    <w:rsid w:val="003A060D"/>
    <w:pPr>
      <w:spacing w:before="240" w:after="60"/>
      <w:outlineLvl w:val="8"/>
    </w:pPr>
    <w:rPr>
      <w:rFonts w:ascii="Times New Roman" w:hAnsi="Times New Roman"/>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3C5E74"/>
    <w:rPr>
      <w:rFonts w:asciiTheme="majorHAnsi" w:hAnsiTheme="majorHAnsi"/>
      <w:b/>
      <w:bCs/>
      <w:sz w:val="32"/>
      <w:szCs w:val="32"/>
      <w:lang w:bidi="en-US"/>
    </w:rPr>
  </w:style>
  <w:style w:type="character" w:customStyle="1" w:styleId="Heading2Char">
    <w:name w:val="Heading 2 Char"/>
    <w:basedOn w:val="DefaultParagraphFont"/>
    <w:link w:val="Heading2"/>
    <w:uiPriority w:val="9"/>
    <w:rsid w:val="00E03AD3"/>
    <w:rPr>
      <w:rFonts w:asciiTheme="majorHAnsi" w:hAnsiTheme="majorHAnsi"/>
      <w:b/>
      <w:bCs/>
      <w:iCs/>
      <w:sz w:val="32"/>
      <w:szCs w:val="32"/>
      <w:lang w:bidi="en-US"/>
    </w:rPr>
  </w:style>
  <w:style w:type="character" w:customStyle="1" w:styleId="Heading3Char">
    <w:name w:val="Heading 3 Char"/>
    <w:basedOn w:val="DefaultParagraphFont"/>
    <w:link w:val="Heading3"/>
    <w:uiPriority w:val="9"/>
    <w:rsid w:val="00FF7577"/>
    <w:rPr>
      <w:rFonts w:asciiTheme="majorHAnsi" w:hAnsiTheme="majorHAnsi"/>
      <w:b/>
      <w:i/>
      <w:sz w:val="24"/>
      <w:szCs w:val="24"/>
      <w:lang w:bidi="en-US"/>
    </w:rPr>
  </w:style>
  <w:style w:type="character" w:customStyle="1" w:styleId="Heading4Char">
    <w:name w:val="Heading 4 Char"/>
    <w:basedOn w:val="DefaultParagraphFont"/>
    <w:link w:val="Heading4"/>
    <w:uiPriority w:val="9"/>
    <w:semiHidden/>
    <w:rsid w:val="003A060D"/>
    <w:rPr>
      <w:rFonts w:cs="Times New Roman"/>
      <w:b/>
      <w:bCs/>
      <w:sz w:val="28"/>
      <w:szCs w:val="28"/>
    </w:rPr>
  </w:style>
  <w:style w:type="character" w:customStyle="1" w:styleId="Heading5Char">
    <w:name w:val="Heading 5 Char"/>
    <w:basedOn w:val="DefaultParagraphFont"/>
    <w:link w:val="Heading5"/>
    <w:uiPriority w:val="9"/>
    <w:semiHidden/>
    <w:rsid w:val="003A060D"/>
    <w:rPr>
      <w:rFonts w:cs="Times New Roman"/>
      <w:b/>
      <w:bCs/>
      <w:i/>
      <w:iCs/>
      <w:sz w:val="26"/>
      <w:szCs w:val="26"/>
    </w:rPr>
  </w:style>
  <w:style w:type="character" w:customStyle="1" w:styleId="Heading6Char">
    <w:name w:val="Heading 6 Char"/>
    <w:basedOn w:val="DefaultParagraphFont"/>
    <w:link w:val="Heading6"/>
    <w:uiPriority w:val="9"/>
    <w:semiHidden/>
    <w:rsid w:val="003A060D"/>
    <w:rPr>
      <w:rFonts w:cs="Times New Roman"/>
      <w:b/>
      <w:bCs/>
    </w:rPr>
  </w:style>
  <w:style w:type="character" w:customStyle="1" w:styleId="Heading7Char">
    <w:name w:val="Heading 7 Char"/>
    <w:basedOn w:val="DefaultParagraphFont"/>
    <w:link w:val="Heading7"/>
    <w:uiPriority w:val="9"/>
    <w:semiHidden/>
    <w:rsid w:val="003A060D"/>
    <w:rPr>
      <w:rFonts w:cs="Times New Roman"/>
      <w:sz w:val="24"/>
      <w:szCs w:val="24"/>
    </w:rPr>
  </w:style>
  <w:style w:type="character" w:customStyle="1" w:styleId="Heading8Char">
    <w:name w:val="Heading 8 Char"/>
    <w:basedOn w:val="DefaultParagraphFont"/>
    <w:link w:val="Heading8"/>
    <w:uiPriority w:val="9"/>
    <w:semiHidden/>
    <w:rsid w:val="003A060D"/>
    <w:rPr>
      <w:rFonts w:cs="Times New Roman"/>
      <w:i/>
      <w:iCs/>
      <w:sz w:val="24"/>
      <w:szCs w:val="24"/>
    </w:rPr>
  </w:style>
  <w:style w:type="character" w:customStyle="1" w:styleId="Heading9Char">
    <w:name w:val="Heading 9 Char"/>
    <w:basedOn w:val="DefaultParagraphFont"/>
    <w:link w:val="Heading9"/>
    <w:uiPriority w:val="9"/>
    <w:semiHidden/>
    <w:rsid w:val="003A060D"/>
    <w:rPr>
      <w:rFonts w:ascii="Times New Roman" w:eastAsia="Times New Roman" w:hAnsi="Times New Roman" w:cs="Times New Roman"/>
    </w:rPr>
  </w:style>
  <w:style w:type="paragraph" w:styleId="Caption">
    <w:name w:val="caption"/>
    <w:basedOn w:val="Normal"/>
    <w:next w:val="Normal"/>
    <w:uiPriority w:val="35"/>
    <w:unhideWhenUsed/>
    <w:rsid w:val="00E948D0"/>
    <w:pPr>
      <w:spacing w:line="240" w:lineRule="auto"/>
    </w:pPr>
    <w:rPr>
      <w:b/>
      <w:bCs/>
      <w:szCs w:val="18"/>
    </w:rPr>
  </w:style>
  <w:style w:type="paragraph" w:styleId="Title">
    <w:name w:val="Title"/>
    <w:basedOn w:val="Heading1"/>
    <w:next w:val="Normal"/>
    <w:link w:val="TitleChar"/>
    <w:autoRedefine/>
    <w:uiPriority w:val="10"/>
    <w:qFormat/>
    <w:rsid w:val="0057775C"/>
    <w:pPr>
      <w:keepNext/>
    </w:pPr>
    <w:rPr>
      <w:bCs w:val="0"/>
    </w:rPr>
  </w:style>
  <w:style w:type="character" w:customStyle="1" w:styleId="TitleChar">
    <w:name w:val="Title Char"/>
    <w:basedOn w:val="DefaultParagraphFont"/>
    <w:link w:val="Title"/>
    <w:uiPriority w:val="10"/>
    <w:rsid w:val="00C3745C"/>
    <w:rPr>
      <w:rFonts w:asciiTheme="majorHAnsi" w:hAnsiTheme="majorHAnsi"/>
      <w:caps/>
      <w:sz w:val="24"/>
      <w:szCs w:val="32"/>
      <w:lang w:bidi="en-US"/>
    </w:rPr>
  </w:style>
  <w:style w:type="paragraph" w:styleId="Subtitle">
    <w:name w:val="Subtitle"/>
    <w:basedOn w:val="Normal"/>
    <w:next w:val="Normal"/>
    <w:link w:val="SubtitleChar"/>
    <w:uiPriority w:val="11"/>
    <w:semiHidden/>
    <w:unhideWhenUsed/>
    <w:qFormat/>
    <w:rsid w:val="003A060D"/>
    <w:pPr>
      <w:spacing w:after="60"/>
      <w:jc w:val="center"/>
      <w:outlineLvl w:val="1"/>
    </w:pPr>
    <w:rPr>
      <w:rFonts w:ascii="Times New Roman" w:hAnsi="Times New Roman"/>
    </w:rPr>
  </w:style>
  <w:style w:type="character" w:customStyle="1" w:styleId="SubtitleChar">
    <w:name w:val="Subtitle Char"/>
    <w:basedOn w:val="DefaultParagraphFont"/>
    <w:link w:val="Subtitle"/>
    <w:uiPriority w:val="11"/>
    <w:semiHidden/>
    <w:rsid w:val="00077F0A"/>
    <w:rPr>
      <w:sz w:val="24"/>
      <w:szCs w:val="24"/>
      <w:lang w:bidi="en-US"/>
    </w:rPr>
  </w:style>
  <w:style w:type="character" w:styleId="Strong">
    <w:name w:val="Strong"/>
    <w:basedOn w:val="DefaultParagraphFont"/>
    <w:uiPriority w:val="22"/>
    <w:semiHidden/>
    <w:unhideWhenUsed/>
    <w:qFormat/>
    <w:rsid w:val="003A060D"/>
    <w:rPr>
      <w:b/>
      <w:bCs/>
    </w:rPr>
  </w:style>
  <w:style w:type="character" w:styleId="Emphasis">
    <w:name w:val="Emphasis"/>
    <w:basedOn w:val="DefaultParagraphFont"/>
    <w:uiPriority w:val="20"/>
    <w:semiHidden/>
    <w:unhideWhenUsed/>
    <w:qFormat/>
    <w:rsid w:val="003A060D"/>
    <w:rPr>
      <w:rFonts w:ascii="Times New Roman" w:hAnsi="Times New Roman"/>
      <w:b/>
      <w:i/>
      <w:iCs/>
    </w:rPr>
  </w:style>
  <w:style w:type="paragraph" w:styleId="NoSpacing">
    <w:name w:val="No Spacing"/>
    <w:basedOn w:val="Normal"/>
    <w:link w:val="NoSpacingChar"/>
    <w:uiPriority w:val="1"/>
    <w:semiHidden/>
    <w:qFormat/>
    <w:rsid w:val="0070017B"/>
    <w:pPr>
      <w:spacing w:line="240" w:lineRule="auto"/>
    </w:pPr>
    <w:rPr>
      <w:szCs w:val="32"/>
    </w:rPr>
  </w:style>
  <w:style w:type="paragraph" w:styleId="TableofFigures">
    <w:name w:val="table of figures"/>
    <w:basedOn w:val="Normal"/>
    <w:next w:val="Normal"/>
    <w:uiPriority w:val="99"/>
    <w:unhideWhenUsed/>
    <w:rsid w:val="00E948D0"/>
  </w:style>
  <w:style w:type="paragraph" w:styleId="Quote">
    <w:name w:val="Quote"/>
    <w:basedOn w:val="Normal"/>
    <w:next w:val="Normal"/>
    <w:link w:val="QuoteChar"/>
    <w:uiPriority w:val="29"/>
    <w:semiHidden/>
    <w:unhideWhenUsed/>
    <w:qFormat/>
    <w:rsid w:val="003A060D"/>
    <w:rPr>
      <w:i/>
    </w:rPr>
  </w:style>
  <w:style w:type="character" w:customStyle="1" w:styleId="QuoteChar">
    <w:name w:val="Quote Char"/>
    <w:basedOn w:val="DefaultParagraphFont"/>
    <w:link w:val="Quote"/>
    <w:uiPriority w:val="29"/>
    <w:semiHidden/>
    <w:rsid w:val="00077F0A"/>
    <w:rPr>
      <w:i/>
      <w:sz w:val="24"/>
      <w:szCs w:val="24"/>
      <w:lang w:bidi="en-US"/>
    </w:rPr>
  </w:style>
  <w:style w:type="paragraph" w:styleId="IntenseQuote">
    <w:name w:val="Intense Quote"/>
    <w:basedOn w:val="Normal"/>
    <w:next w:val="Normal"/>
    <w:link w:val="IntenseQuoteChar"/>
    <w:uiPriority w:val="30"/>
    <w:semiHidden/>
    <w:unhideWhenUsed/>
    <w:qFormat/>
    <w:rsid w:val="003A060D"/>
    <w:pPr>
      <w:ind w:left="720" w:right="720"/>
    </w:pPr>
    <w:rPr>
      <w:b/>
      <w:i/>
      <w:szCs w:val="22"/>
    </w:rPr>
  </w:style>
  <w:style w:type="character" w:customStyle="1" w:styleId="IntenseQuoteChar">
    <w:name w:val="Intense Quote Char"/>
    <w:basedOn w:val="DefaultParagraphFont"/>
    <w:link w:val="IntenseQuote"/>
    <w:uiPriority w:val="30"/>
    <w:semiHidden/>
    <w:rsid w:val="00077F0A"/>
    <w:rPr>
      <w:b/>
      <w:i/>
      <w:sz w:val="24"/>
      <w:szCs w:val="22"/>
      <w:lang w:bidi="en-US"/>
    </w:rPr>
  </w:style>
  <w:style w:type="character" w:styleId="SubtleEmphasis">
    <w:name w:val="Subtle Emphasis"/>
    <w:uiPriority w:val="19"/>
    <w:semiHidden/>
    <w:unhideWhenUsed/>
    <w:qFormat/>
    <w:rsid w:val="003A060D"/>
    <w:rPr>
      <w:i/>
      <w:color w:val="5A5A5A"/>
    </w:rPr>
  </w:style>
  <w:style w:type="character" w:styleId="IntenseEmphasis">
    <w:name w:val="Intense Emphasis"/>
    <w:basedOn w:val="DefaultParagraphFont"/>
    <w:uiPriority w:val="21"/>
    <w:semiHidden/>
    <w:unhideWhenUsed/>
    <w:qFormat/>
    <w:rsid w:val="003A060D"/>
    <w:rPr>
      <w:b/>
      <w:i/>
      <w:sz w:val="24"/>
      <w:szCs w:val="24"/>
      <w:u w:val="single"/>
    </w:rPr>
  </w:style>
  <w:style w:type="character" w:styleId="SubtleReference">
    <w:name w:val="Subtle Reference"/>
    <w:basedOn w:val="DefaultParagraphFont"/>
    <w:uiPriority w:val="31"/>
    <w:semiHidden/>
    <w:unhideWhenUsed/>
    <w:qFormat/>
    <w:rsid w:val="003A060D"/>
    <w:rPr>
      <w:sz w:val="24"/>
      <w:szCs w:val="24"/>
      <w:u w:val="single"/>
    </w:rPr>
  </w:style>
  <w:style w:type="character" w:styleId="IntenseReference">
    <w:name w:val="Intense Reference"/>
    <w:basedOn w:val="DefaultParagraphFont"/>
    <w:uiPriority w:val="32"/>
    <w:semiHidden/>
    <w:unhideWhenUsed/>
    <w:qFormat/>
    <w:rsid w:val="003A060D"/>
    <w:rPr>
      <w:b/>
      <w:sz w:val="24"/>
      <w:u w:val="single"/>
    </w:rPr>
  </w:style>
  <w:style w:type="character" w:styleId="BookTitle">
    <w:name w:val="Book Title"/>
    <w:basedOn w:val="DefaultParagraphFont"/>
    <w:uiPriority w:val="33"/>
    <w:semiHidden/>
    <w:unhideWhenUsed/>
    <w:qFormat/>
    <w:rsid w:val="003A060D"/>
    <w:rPr>
      <w:rFonts w:ascii="Times New Roman" w:eastAsia="Times New Roman" w:hAnsi="Times New Roman"/>
      <w:b/>
      <w:i/>
      <w:sz w:val="24"/>
      <w:szCs w:val="24"/>
    </w:rPr>
  </w:style>
  <w:style w:type="paragraph" w:styleId="TOCHeading">
    <w:name w:val="TOC Heading"/>
    <w:basedOn w:val="Heading1"/>
    <w:next w:val="Normal"/>
    <w:uiPriority w:val="39"/>
    <w:unhideWhenUsed/>
    <w:qFormat/>
    <w:rsid w:val="003A060D"/>
    <w:pPr>
      <w:outlineLvl w:val="9"/>
    </w:pPr>
  </w:style>
  <w:style w:type="character" w:customStyle="1" w:styleId="NoSpacingChar">
    <w:name w:val="No Spacing Char"/>
    <w:basedOn w:val="DefaultParagraphFont"/>
    <w:link w:val="NoSpacing"/>
    <w:uiPriority w:val="1"/>
    <w:semiHidden/>
    <w:rsid w:val="00844477"/>
    <w:rPr>
      <w:rFonts w:asciiTheme="minorHAnsi" w:hAnsiTheme="minorHAnsi"/>
      <w:sz w:val="24"/>
      <w:szCs w:val="32"/>
      <w:lang w:bidi="en-US"/>
    </w:rPr>
  </w:style>
  <w:style w:type="paragraph" w:styleId="BalloonText">
    <w:name w:val="Balloon Text"/>
    <w:basedOn w:val="Normal"/>
    <w:link w:val="BalloonTextChar"/>
    <w:uiPriority w:val="99"/>
    <w:semiHidden/>
    <w:unhideWhenUsed/>
    <w:rsid w:val="00730F0A"/>
    <w:rPr>
      <w:rFonts w:ascii="Tahoma" w:hAnsi="Tahoma" w:cs="Tahoma"/>
      <w:sz w:val="16"/>
      <w:szCs w:val="16"/>
    </w:rPr>
  </w:style>
  <w:style w:type="character" w:customStyle="1" w:styleId="BalloonTextChar">
    <w:name w:val="Balloon Text Char"/>
    <w:basedOn w:val="DefaultParagraphFont"/>
    <w:link w:val="BalloonText"/>
    <w:uiPriority w:val="99"/>
    <w:semiHidden/>
    <w:rsid w:val="00730F0A"/>
    <w:rPr>
      <w:rFonts w:ascii="Tahoma" w:hAnsi="Tahoma" w:cs="Tahoma"/>
      <w:sz w:val="16"/>
      <w:szCs w:val="16"/>
      <w:lang w:bidi="en-US"/>
    </w:rPr>
  </w:style>
  <w:style w:type="paragraph" w:styleId="Header">
    <w:name w:val="header"/>
    <w:basedOn w:val="Normal"/>
    <w:link w:val="HeaderChar"/>
    <w:uiPriority w:val="99"/>
    <w:unhideWhenUsed/>
    <w:rsid w:val="008E1C26"/>
    <w:pPr>
      <w:tabs>
        <w:tab w:val="center" w:pos="4680"/>
        <w:tab w:val="right" w:pos="9360"/>
      </w:tabs>
    </w:pPr>
  </w:style>
  <w:style w:type="character" w:customStyle="1" w:styleId="HeaderChar">
    <w:name w:val="Header Char"/>
    <w:basedOn w:val="DefaultParagraphFont"/>
    <w:link w:val="Header"/>
    <w:uiPriority w:val="99"/>
    <w:rsid w:val="008E1C26"/>
    <w:rPr>
      <w:sz w:val="24"/>
      <w:szCs w:val="24"/>
      <w:lang w:bidi="en-US"/>
    </w:rPr>
  </w:style>
  <w:style w:type="paragraph" w:styleId="Footer">
    <w:name w:val="footer"/>
    <w:basedOn w:val="Normal"/>
    <w:link w:val="FooterChar"/>
    <w:uiPriority w:val="99"/>
    <w:unhideWhenUsed/>
    <w:rsid w:val="008E1C26"/>
    <w:pPr>
      <w:tabs>
        <w:tab w:val="center" w:pos="4680"/>
        <w:tab w:val="right" w:pos="9360"/>
      </w:tabs>
    </w:pPr>
  </w:style>
  <w:style w:type="character" w:customStyle="1" w:styleId="FooterChar">
    <w:name w:val="Footer Char"/>
    <w:basedOn w:val="DefaultParagraphFont"/>
    <w:link w:val="Footer"/>
    <w:uiPriority w:val="99"/>
    <w:rsid w:val="008E1C26"/>
    <w:rPr>
      <w:sz w:val="24"/>
      <w:szCs w:val="24"/>
      <w:lang w:bidi="en-US"/>
    </w:rPr>
  </w:style>
  <w:style w:type="character" w:styleId="Hyperlink">
    <w:name w:val="Hyperlink"/>
    <w:basedOn w:val="DefaultParagraphFont"/>
    <w:uiPriority w:val="99"/>
    <w:unhideWhenUsed/>
    <w:rsid w:val="00DA1971"/>
    <w:rPr>
      <w:color w:val="0000FF"/>
      <w:u w:val="single"/>
    </w:rPr>
  </w:style>
  <w:style w:type="paragraph" w:styleId="TOC1">
    <w:name w:val="toc 1"/>
    <w:basedOn w:val="Normal"/>
    <w:next w:val="Normal"/>
    <w:autoRedefine/>
    <w:uiPriority w:val="39"/>
    <w:unhideWhenUsed/>
    <w:rsid w:val="001D6809"/>
    <w:pPr>
      <w:tabs>
        <w:tab w:val="right" w:leader="dot" w:pos="8486"/>
      </w:tabs>
      <w:ind w:left="720" w:hanging="720"/>
      <w:jc w:val="right"/>
    </w:pPr>
  </w:style>
  <w:style w:type="paragraph" w:styleId="TOC2">
    <w:name w:val="toc 2"/>
    <w:basedOn w:val="Normal"/>
    <w:next w:val="Normal"/>
    <w:autoRedefine/>
    <w:uiPriority w:val="39"/>
    <w:unhideWhenUsed/>
    <w:rsid w:val="00C3745C"/>
    <w:pPr>
      <w:ind w:left="1080" w:hanging="720"/>
    </w:pPr>
  </w:style>
  <w:style w:type="table" w:styleId="TableGrid">
    <w:name w:val="Table Grid"/>
    <w:basedOn w:val="TableNormal"/>
    <w:uiPriority w:val="59"/>
    <w:rsid w:val="00A460F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3">
    <w:name w:val="toc 3"/>
    <w:basedOn w:val="Normal"/>
    <w:next w:val="Normal"/>
    <w:autoRedefine/>
    <w:uiPriority w:val="39"/>
    <w:unhideWhenUsed/>
    <w:rsid w:val="00C3745C"/>
    <w:pPr>
      <w:ind w:left="1440" w:hanging="720"/>
    </w:pPr>
  </w:style>
  <w:style w:type="paragraph" w:customStyle="1" w:styleId="BlockQuotation">
    <w:name w:val="Block Quotation"/>
    <w:next w:val="Normal"/>
    <w:link w:val="BlockQuotationChar"/>
    <w:qFormat/>
    <w:rsid w:val="0070017B"/>
    <w:pPr>
      <w:spacing w:after="240"/>
      <w:ind w:left="720"/>
    </w:pPr>
    <w:rPr>
      <w:rFonts w:asciiTheme="minorHAnsi" w:hAnsiTheme="minorHAnsi"/>
      <w:sz w:val="24"/>
      <w:szCs w:val="24"/>
      <w:lang w:bidi="en-US"/>
    </w:rPr>
  </w:style>
  <w:style w:type="character" w:styleId="PlaceholderText">
    <w:name w:val="Placeholder Text"/>
    <w:basedOn w:val="DefaultParagraphFont"/>
    <w:uiPriority w:val="99"/>
    <w:semiHidden/>
    <w:rsid w:val="00746E16"/>
    <w:rPr>
      <w:color w:val="808080"/>
    </w:rPr>
  </w:style>
  <w:style w:type="character" w:customStyle="1" w:styleId="BlockQuotationChar">
    <w:name w:val="Block Quotation Char"/>
    <w:basedOn w:val="NoSpacingChar"/>
    <w:link w:val="BlockQuotation"/>
    <w:rsid w:val="0070017B"/>
    <w:rPr>
      <w:rFonts w:asciiTheme="minorHAnsi" w:hAnsiTheme="minorHAnsi"/>
      <w:sz w:val="24"/>
      <w:szCs w:val="24"/>
      <w:lang w:bidi="en-US"/>
    </w:rPr>
  </w:style>
  <w:style w:type="paragraph" w:styleId="Bibliography">
    <w:name w:val="Bibliography"/>
    <w:basedOn w:val="Normal"/>
    <w:next w:val="Normal"/>
    <w:uiPriority w:val="37"/>
    <w:rsid w:val="0070017B"/>
  </w:style>
  <w:style w:type="paragraph" w:customStyle="1" w:styleId="Chapter">
    <w:name w:val="Chapter"/>
    <w:next w:val="Normal"/>
    <w:autoRedefine/>
    <w:qFormat/>
    <w:rsid w:val="000F56FF"/>
    <w:pPr>
      <w:keepNext/>
      <w:pBdr>
        <w:bottom w:val="single" w:sz="4" w:space="1" w:color="auto"/>
      </w:pBdr>
      <w:spacing w:after="240"/>
    </w:pPr>
    <w:rPr>
      <w:rFonts w:asciiTheme="majorHAnsi" w:hAnsiTheme="majorHAnsi"/>
      <w:b/>
      <w:bCs/>
      <w:sz w:val="28"/>
      <w:szCs w:val="32"/>
      <w:lang w:bidi="en-US"/>
    </w:rPr>
  </w:style>
  <w:style w:type="paragraph" w:styleId="ListParagraph">
    <w:name w:val="List Paragraph"/>
    <w:basedOn w:val="Normal"/>
    <w:uiPriority w:val="34"/>
    <w:unhideWhenUsed/>
    <w:rsid w:val="00660B74"/>
    <w:pPr>
      <w:ind w:left="720"/>
      <w:contextualSpacing/>
    </w:pPr>
  </w:style>
  <w:style w:type="paragraph" w:styleId="NormalWeb">
    <w:name w:val="Normal (Web)"/>
    <w:basedOn w:val="Normal"/>
    <w:uiPriority w:val="99"/>
    <w:semiHidden/>
    <w:unhideWhenUsed/>
    <w:rsid w:val="00006E56"/>
    <w:pPr>
      <w:spacing w:before="100" w:beforeAutospacing="1" w:after="100" w:afterAutospacing="1" w:line="240" w:lineRule="auto"/>
    </w:pPr>
    <w:rPr>
      <w:rFonts w:ascii="Times New Roman" w:eastAsiaTheme="minorEastAsia" w:hAnsi="Times New Roman"/>
      <w:lang w:bidi="ar-SA"/>
    </w:rPr>
  </w:style>
  <w:style w:type="paragraph" w:styleId="EndnoteText">
    <w:name w:val="endnote text"/>
    <w:basedOn w:val="Normal"/>
    <w:link w:val="EndnoteTextChar"/>
    <w:uiPriority w:val="99"/>
    <w:semiHidden/>
    <w:unhideWhenUsed/>
    <w:rsid w:val="00920A44"/>
    <w:pPr>
      <w:spacing w:line="240" w:lineRule="auto"/>
    </w:pPr>
    <w:rPr>
      <w:sz w:val="20"/>
      <w:szCs w:val="20"/>
    </w:rPr>
  </w:style>
  <w:style w:type="character" w:customStyle="1" w:styleId="EndnoteTextChar">
    <w:name w:val="Endnote Text Char"/>
    <w:basedOn w:val="DefaultParagraphFont"/>
    <w:link w:val="EndnoteText"/>
    <w:uiPriority w:val="99"/>
    <w:semiHidden/>
    <w:rsid w:val="00920A44"/>
    <w:rPr>
      <w:rFonts w:asciiTheme="minorHAnsi" w:hAnsiTheme="minorHAnsi"/>
      <w:lang w:bidi="en-US"/>
    </w:rPr>
  </w:style>
  <w:style w:type="character" w:styleId="EndnoteReference">
    <w:name w:val="endnote reference"/>
    <w:basedOn w:val="DefaultParagraphFont"/>
    <w:uiPriority w:val="99"/>
    <w:semiHidden/>
    <w:unhideWhenUsed/>
    <w:rsid w:val="00920A44"/>
    <w:rPr>
      <w:vertAlign w:val="superscript"/>
    </w:rPr>
  </w:style>
  <w:style w:type="character" w:styleId="CommentReference">
    <w:name w:val="annotation reference"/>
    <w:basedOn w:val="DefaultParagraphFont"/>
    <w:uiPriority w:val="99"/>
    <w:semiHidden/>
    <w:unhideWhenUsed/>
    <w:rsid w:val="00CA7B1F"/>
    <w:rPr>
      <w:sz w:val="16"/>
      <w:szCs w:val="16"/>
    </w:rPr>
  </w:style>
  <w:style w:type="paragraph" w:styleId="CommentText">
    <w:name w:val="annotation text"/>
    <w:basedOn w:val="Normal"/>
    <w:link w:val="CommentTextChar"/>
    <w:uiPriority w:val="99"/>
    <w:semiHidden/>
    <w:unhideWhenUsed/>
    <w:rsid w:val="00CA7B1F"/>
    <w:pPr>
      <w:spacing w:line="240" w:lineRule="auto"/>
    </w:pPr>
    <w:rPr>
      <w:sz w:val="20"/>
      <w:szCs w:val="20"/>
    </w:rPr>
  </w:style>
  <w:style w:type="character" w:customStyle="1" w:styleId="CommentTextChar">
    <w:name w:val="Comment Text Char"/>
    <w:basedOn w:val="DefaultParagraphFont"/>
    <w:link w:val="CommentText"/>
    <w:uiPriority w:val="99"/>
    <w:semiHidden/>
    <w:rsid w:val="00CA7B1F"/>
    <w:rPr>
      <w:rFonts w:asciiTheme="minorHAnsi" w:hAnsiTheme="minorHAnsi"/>
      <w:lang w:bidi="en-US"/>
    </w:rPr>
  </w:style>
  <w:style w:type="paragraph" w:styleId="CommentSubject">
    <w:name w:val="annotation subject"/>
    <w:basedOn w:val="CommentText"/>
    <w:next w:val="CommentText"/>
    <w:link w:val="CommentSubjectChar"/>
    <w:uiPriority w:val="99"/>
    <w:semiHidden/>
    <w:unhideWhenUsed/>
    <w:rsid w:val="00CA7B1F"/>
    <w:rPr>
      <w:b/>
      <w:bCs/>
    </w:rPr>
  </w:style>
  <w:style w:type="character" w:customStyle="1" w:styleId="CommentSubjectChar">
    <w:name w:val="Comment Subject Char"/>
    <w:basedOn w:val="CommentTextChar"/>
    <w:link w:val="CommentSubject"/>
    <w:uiPriority w:val="99"/>
    <w:semiHidden/>
    <w:rsid w:val="00CA7B1F"/>
    <w:rPr>
      <w:rFonts w:asciiTheme="minorHAnsi" w:hAnsiTheme="minorHAnsi"/>
      <w:b/>
      <w:bCs/>
      <w:lang w:bidi="en-US"/>
    </w:rPr>
  </w:style>
  <w:style w:type="paragraph" w:styleId="Revision">
    <w:name w:val="Revision"/>
    <w:hidden/>
    <w:uiPriority w:val="99"/>
    <w:semiHidden/>
    <w:rsid w:val="0029740E"/>
    <w:rPr>
      <w:rFonts w:asciiTheme="minorHAnsi" w:hAnsiTheme="minorHAnsi"/>
      <w:sz w:val="24"/>
      <w:szCs w:val="24"/>
      <w:lang w:bidi="en-US"/>
    </w:rPr>
  </w:style>
  <w:style w:type="character" w:styleId="UnresolvedMention">
    <w:name w:val="Unresolved Mention"/>
    <w:basedOn w:val="DefaultParagraphFont"/>
    <w:uiPriority w:val="99"/>
    <w:semiHidden/>
    <w:unhideWhenUsed/>
    <w:rsid w:val="001D57C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228413">
      <w:bodyDiv w:val="1"/>
      <w:marLeft w:val="0"/>
      <w:marRight w:val="0"/>
      <w:marTop w:val="0"/>
      <w:marBottom w:val="0"/>
      <w:divBdr>
        <w:top w:val="none" w:sz="0" w:space="0" w:color="auto"/>
        <w:left w:val="none" w:sz="0" w:space="0" w:color="auto"/>
        <w:bottom w:val="none" w:sz="0" w:space="0" w:color="auto"/>
        <w:right w:val="none" w:sz="0" w:space="0" w:color="auto"/>
      </w:divBdr>
    </w:div>
    <w:div w:id="11885501">
      <w:bodyDiv w:val="1"/>
      <w:marLeft w:val="0"/>
      <w:marRight w:val="0"/>
      <w:marTop w:val="0"/>
      <w:marBottom w:val="0"/>
      <w:divBdr>
        <w:top w:val="none" w:sz="0" w:space="0" w:color="auto"/>
        <w:left w:val="none" w:sz="0" w:space="0" w:color="auto"/>
        <w:bottom w:val="none" w:sz="0" w:space="0" w:color="auto"/>
        <w:right w:val="none" w:sz="0" w:space="0" w:color="auto"/>
      </w:divBdr>
    </w:div>
    <w:div w:id="19549535">
      <w:bodyDiv w:val="1"/>
      <w:marLeft w:val="0"/>
      <w:marRight w:val="0"/>
      <w:marTop w:val="0"/>
      <w:marBottom w:val="0"/>
      <w:divBdr>
        <w:top w:val="none" w:sz="0" w:space="0" w:color="auto"/>
        <w:left w:val="none" w:sz="0" w:space="0" w:color="auto"/>
        <w:bottom w:val="none" w:sz="0" w:space="0" w:color="auto"/>
        <w:right w:val="none" w:sz="0" w:space="0" w:color="auto"/>
      </w:divBdr>
    </w:div>
    <w:div w:id="21366062">
      <w:bodyDiv w:val="1"/>
      <w:marLeft w:val="0"/>
      <w:marRight w:val="0"/>
      <w:marTop w:val="0"/>
      <w:marBottom w:val="0"/>
      <w:divBdr>
        <w:top w:val="none" w:sz="0" w:space="0" w:color="auto"/>
        <w:left w:val="none" w:sz="0" w:space="0" w:color="auto"/>
        <w:bottom w:val="none" w:sz="0" w:space="0" w:color="auto"/>
        <w:right w:val="none" w:sz="0" w:space="0" w:color="auto"/>
      </w:divBdr>
    </w:div>
    <w:div w:id="27340248">
      <w:bodyDiv w:val="1"/>
      <w:marLeft w:val="0"/>
      <w:marRight w:val="0"/>
      <w:marTop w:val="0"/>
      <w:marBottom w:val="0"/>
      <w:divBdr>
        <w:top w:val="none" w:sz="0" w:space="0" w:color="auto"/>
        <w:left w:val="none" w:sz="0" w:space="0" w:color="auto"/>
        <w:bottom w:val="none" w:sz="0" w:space="0" w:color="auto"/>
        <w:right w:val="none" w:sz="0" w:space="0" w:color="auto"/>
      </w:divBdr>
    </w:div>
    <w:div w:id="29039119">
      <w:bodyDiv w:val="1"/>
      <w:marLeft w:val="0"/>
      <w:marRight w:val="0"/>
      <w:marTop w:val="0"/>
      <w:marBottom w:val="0"/>
      <w:divBdr>
        <w:top w:val="none" w:sz="0" w:space="0" w:color="auto"/>
        <w:left w:val="none" w:sz="0" w:space="0" w:color="auto"/>
        <w:bottom w:val="none" w:sz="0" w:space="0" w:color="auto"/>
        <w:right w:val="none" w:sz="0" w:space="0" w:color="auto"/>
      </w:divBdr>
    </w:div>
    <w:div w:id="34350518">
      <w:bodyDiv w:val="1"/>
      <w:marLeft w:val="0"/>
      <w:marRight w:val="0"/>
      <w:marTop w:val="0"/>
      <w:marBottom w:val="0"/>
      <w:divBdr>
        <w:top w:val="none" w:sz="0" w:space="0" w:color="auto"/>
        <w:left w:val="none" w:sz="0" w:space="0" w:color="auto"/>
        <w:bottom w:val="none" w:sz="0" w:space="0" w:color="auto"/>
        <w:right w:val="none" w:sz="0" w:space="0" w:color="auto"/>
      </w:divBdr>
    </w:div>
    <w:div w:id="42684421">
      <w:bodyDiv w:val="1"/>
      <w:marLeft w:val="0"/>
      <w:marRight w:val="0"/>
      <w:marTop w:val="0"/>
      <w:marBottom w:val="0"/>
      <w:divBdr>
        <w:top w:val="none" w:sz="0" w:space="0" w:color="auto"/>
        <w:left w:val="none" w:sz="0" w:space="0" w:color="auto"/>
        <w:bottom w:val="none" w:sz="0" w:space="0" w:color="auto"/>
        <w:right w:val="none" w:sz="0" w:space="0" w:color="auto"/>
      </w:divBdr>
    </w:div>
    <w:div w:id="44138041">
      <w:bodyDiv w:val="1"/>
      <w:marLeft w:val="0"/>
      <w:marRight w:val="0"/>
      <w:marTop w:val="0"/>
      <w:marBottom w:val="0"/>
      <w:divBdr>
        <w:top w:val="none" w:sz="0" w:space="0" w:color="auto"/>
        <w:left w:val="none" w:sz="0" w:space="0" w:color="auto"/>
        <w:bottom w:val="none" w:sz="0" w:space="0" w:color="auto"/>
        <w:right w:val="none" w:sz="0" w:space="0" w:color="auto"/>
      </w:divBdr>
    </w:div>
    <w:div w:id="46997090">
      <w:bodyDiv w:val="1"/>
      <w:marLeft w:val="0"/>
      <w:marRight w:val="0"/>
      <w:marTop w:val="0"/>
      <w:marBottom w:val="0"/>
      <w:divBdr>
        <w:top w:val="none" w:sz="0" w:space="0" w:color="auto"/>
        <w:left w:val="none" w:sz="0" w:space="0" w:color="auto"/>
        <w:bottom w:val="none" w:sz="0" w:space="0" w:color="auto"/>
        <w:right w:val="none" w:sz="0" w:space="0" w:color="auto"/>
      </w:divBdr>
    </w:div>
    <w:div w:id="47414497">
      <w:bodyDiv w:val="1"/>
      <w:marLeft w:val="0"/>
      <w:marRight w:val="0"/>
      <w:marTop w:val="0"/>
      <w:marBottom w:val="0"/>
      <w:divBdr>
        <w:top w:val="none" w:sz="0" w:space="0" w:color="auto"/>
        <w:left w:val="none" w:sz="0" w:space="0" w:color="auto"/>
        <w:bottom w:val="none" w:sz="0" w:space="0" w:color="auto"/>
        <w:right w:val="none" w:sz="0" w:space="0" w:color="auto"/>
      </w:divBdr>
    </w:div>
    <w:div w:id="50085344">
      <w:bodyDiv w:val="1"/>
      <w:marLeft w:val="0"/>
      <w:marRight w:val="0"/>
      <w:marTop w:val="0"/>
      <w:marBottom w:val="0"/>
      <w:divBdr>
        <w:top w:val="none" w:sz="0" w:space="0" w:color="auto"/>
        <w:left w:val="none" w:sz="0" w:space="0" w:color="auto"/>
        <w:bottom w:val="none" w:sz="0" w:space="0" w:color="auto"/>
        <w:right w:val="none" w:sz="0" w:space="0" w:color="auto"/>
      </w:divBdr>
    </w:div>
    <w:div w:id="50275124">
      <w:bodyDiv w:val="1"/>
      <w:marLeft w:val="0"/>
      <w:marRight w:val="0"/>
      <w:marTop w:val="0"/>
      <w:marBottom w:val="0"/>
      <w:divBdr>
        <w:top w:val="none" w:sz="0" w:space="0" w:color="auto"/>
        <w:left w:val="none" w:sz="0" w:space="0" w:color="auto"/>
        <w:bottom w:val="none" w:sz="0" w:space="0" w:color="auto"/>
        <w:right w:val="none" w:sz="0" w:space="0" w:color="auto"/>
      </w:divBdr>
    </w:div>
    <w:div w:id="53234693">
      <w:bodyDiv w:val="1"/>
      <w:marLeft w:val="0"/>
      <w:marRight w:val="0"/>
      <w:marTop w:val="0"/>
      <w:marBottom w:val="0"/>
      <w:divBdr>
        <w:top w:val="none" w:sz="0" w:space="0" w:color="auto"/>
        <w:left w:val="none" w:sz="0" w:space="0" w:color="auto"/>
        <w:bottom w:val="none" w:sz="0" w:space="0" w:color="auto"/>
        <w:right w:val="none" w:sz="0" w:space="0" w:color="auto"/>
      </w:divBdr>
    </w:div>
    <w:div w:id="57826810">
      <w:bodyDiv w:val="1"/>
      <w:marLeft w:val="0"/>
      <w:marRight w:val="0"/>
      <w:marTop w:val="0"/>
      <w:marBottom w:val="0"/>
      <w:divBdr>
        <w:top w:val="none" w:sz="0" w:space="0" w:color="auto"/>
        <w:left w:val="none" w:sz="0" w:space="0" w:color="auto"/>
        <w:bottom w:val="none" w:sz="0" w:space="0" w:color="auto"/>
        <w:right w:val="none" w:sz="0" w:space="0" w:color="auto"/>
      </w:divBdr>
    </w:div>
    <w:div w:id="59981088">
      <w:bodyDiv w:val="1"/>
      <w:marLeft w:val="0"/>
      <w:marRight w:val="0"/>
      <w:marTop w:val="0"/>
      <w:marBottom w:val="0"/>
      <w:divBdr>
        <w:top w:val="none" w:sz="0" w:space="0" w:color="auto"/>
        <w:left w:val="none" w:sz="0" w:space="0" w:color="auto"/>
        <w:bottom w:val="none" w:sz="0" w:space="0" w:color="auto"/>
        <w:right w:val="none" w:sz="0" w:space="0" w:color="auto"/>
      </w:divBdr>
    </w:div>
    <w:div w:id="62340648">
      <w:bodyDiv w:val="1"/>
      <w:marLeft w:val="0"/>
      <w:marRight w:val="0"/>
      <w:marTop w:val="0"/>
      <w:marBottom w:val="0"/>
      <w:divBdr>
        <w:top w:val="none" w:sz="0" w:space="0" w:color="auto"/>
        <w:left w:val="none" w:sz="0" w:space="0" w:color="auto"/>
        <w:bottom w:val="none" w:sz="0" w:space="0" w:color="auto"/>
        <w:right w:val="none" w:sz="0" w:space="0" w:color="auto"/>
      </w:divBdr>
    </w:div>
    <w:div w:id="73748699">
      <w:bodyDiv w:val="1"/>
      <w:marLeft w:val="0"/>
      <w:marRight w:val="0"/>
      <w:marTop w:val="0"/>
      <w:marBottom w:val="0"/>
      <w:divBdr>
        <w:top w:val="none" w:sz="0" w:space="0" w:color="auto"/>
        <w:left w:val="none" w:sz="0" w:space="0" w:color="auto"/>
        <w:bottom w:val="none" w:sz="0" w:space="0" w:color="auto"/>
        <w:right w:val="none" w:sz="0" w:space="0" w:color="auto"/>
      </w:divBdr>
    </w:div>
    <w:div w:id="79789669">
      <w:bodyDiv w:val="1"/>
      <w:marLeft w:val="0"/>
      <w:marRight w:val="0"/>
      <w:marTop w:val="0"/>
      <w:marBottom w:val="0"/>
      <w:divBdr>
        <w:top w:val="none" w:sz="0" w:space="0" w:color="auto"/>
        <w:left w:val="none" w:sz="0" w:space="0" w:color="auto"/>
        <w:bottom w:val="none" w:sz="0" w:space="0" w:color="auto"/>
        <w:right w:val="none" w:sz="0" w:space="0" w:color="auto"/>
      </w:divBdr>
    </w:div>
    <w:div w:id="82381413">
      <w:bodyDiv w:val="1"/>
      <w:marLeft w:val="0"/>
      <w:marRight w:val="0"/>
      <w:marTop w:val="0"/>
      <w:marBottom w:val="0"/>
      <w:divBdr>
        <w:top w:val="none" w:sz="0" w:space="0" w:color="auto"/>
        <w:left w:val="none" w:sz="0" w:space="0" w:color="auto"/>
        <w:bottom w:val="none" w:sz="0" w:space="0" w:color="auto"/>
        <w:right w:val="none" w:sz="0" w:space="0" w:color="auto"/>
      </w:divBdr>
    </w:div>
    <w:div w:id="84303167">
      <w:bodyDiv w:val="1"/>
      <w:marLeft w:val="0"/>
      <w:marRight w:val="0"/>
      <w:marTop w:val="0"/>
      <w:marBottom w:val="0"/>
      <w:divBdr>
        <w:top w:val="none" w:sz="0" w:space="0" w:color="auto"/>
        <w:left w:val="none" w:sz="0" w:space="0" w:color="auto"/>
        <w:bottom w:val="none" w:sz="0" w:space="0" w:color="auto"/>
        <w:right w:val="none" w:sz="0" w:space="0" w:color="auto"/>
      </w:divBdr>
    </w:div>
    <w:div w:id="89398193">
      <w:bodyDiv w:val="1"/>
      <w:marLeft w:val="0"/>
      <w:marRight w:val="0"/>
      <w:marTop w:val="0"/>
      <w:marBottom w:val="0"/>
      <w:divBdr>
        <w:top w:val="none" w:sz="0" w:space="0" w:color="auto"/>
        <w:left w:val="none" w:sz="0" w:space="0" w:color="auto"/>
        <w:bottom w:val="none" w:sz="0" w:space="0" w:color="auto"/>
        <w:right w:val="none" w:sz="0" w:space="0" w:color="auto"/>
      </w:divBdr>
    </w:div>
    <w:div w:id="93333058">
      <w:bodyDiv w:val="1"/>
      <w:marLeft w:val="0"/>
      <w:marRight w:val="0"/>
      <w:marTop w:val="0"/>
      <w:marBottom w:val="0"/>
      <w:divBdr>
        <w:top w:val="none" w:sz="0" w:space="0" w:color="auto"/>
        <w:left w:val="none" w:sz="0" w:space="0" w:color="auto"/>
        <w:bottom w:val="none" w:sz="0" w:space="0" w:color="auto"/>
        <w:right w:val="none" w:sz="0" w:space="0" w:color="auto"/>
      </w:divBdr>
    </w:div>
    <w:div w:id="94132426">
      <w:bodyDiv w:val="1"/>
      <w:marLeft w:val="0"/>
      <w:marRight w:val="0"/>
      <w:marTop w:val="0"/>
      <w:marBottom w:val="0"/>
      <w:divBdr>
        <w:top w:val="none" w:sz="0" w:space="0" w:color="auto"/>
        <w:left w:val="none" w:sz="0" w:space="0" w:color="auto"/>
        <w:bottom w:val="none" w:sz="0" w:space="0" w:color="auto"/>
        <w:right w:val="none" w:sz="0" w:space="0" w:color="auto"/>
      </w:divBdr>
    </w:div>
    <w:div w:id="98645274">
      <w:bodyDiv w:val="1"/>
      <w:marLeft w:val="0"/>
      <w:marRight w:val="0"/>
      <w:marTop w:val="0"/>
      <w:marBottom w:val="0"/>
      <w:divBdr>
        <w:top w:val="none" w:sz="0" w:space="0" w:color="auto"/>
        <w:left w:val="none" w:sz="0" w:space="0" w:color="auto"/>
        <w:bottom w:val="none" w:sz="0" w:space="0" w:color="auto"/>
        <w:right w:val="none" w:sz="0" w:space="0" w:color="auto"/>
      </w:divBdr>
    </w:div>
    <w:div w:id="105396630">
      <w:bodyDiv w:val="1"/>
      <w:marLeft w:val="0"/>
      <w:marRight w:val="0"/>
      <w:marTop w:val="0"/>
      <w:marBottom w:val="0"/>
      <w:divBdr>
        <w:top w:val="none" w:sz="0" w:space="0" w:color="auto"/>
        <w:left w:val="none" w:sz="0" w:space="0" w:color="auto"/>
        <w:bottom w:val="none" w:sz="0" w:space="0" w:color="auto"/>
        <w:right w:val="none" w:sz="0" w:space="0" w:color="auto"/>
      </w:divBdr>
    </w:div>
    <w:div w:id="115105933">
      <w:bodyDiv w:val="1"/>
      <w:marLeft w:val="0"/>
      <w:marRight w:val="0"/>
      <w:marTop w:val="0"/>
      <w:marBottom w:val="0"/>
      <w:divBdr>
        <w:top w:val="none" w:sz="0" w:space="0" w:color="auto"/>
        <w:left w:val="none" w:sz="0" w:space="0" w:color="auto"/>
        <w:bottom w:val="none" w:sz="0" w:space="0" w:color="auto"/>
        <w:right w:val="none" w:sz="0" w:space="0" w:color="auto"/>
      </w:divBdr>
    </w:div>
    <w:div w:id="120613151">
      <w:bodyDiv w:val="1"/>
      <w:marLeft w:val="0"/>
      <w:marRight w:val="0"/>
      <w:marTop w:val="0"/>
      <w:marBottom w:val="0"/>
      <w:divBdr>
        <w:top w:val="none" w:sz="0" w:space="0" w:color="auto"/>
        <w:left w:val="none" w:sz="0" w:space="0" w:color="auto"/>
        <w:bottom w:val="none" w:sz="0" w:space="0" w:color="auto"/>
        <w:right w:val="none" w:sz="0" w:space="0" w:color="auto"/>
      </w:divBdr>
    </w:div>
    <w:div w:id="121580040">
      <w:bodyDiv w:val="1"/>
      <w:marLeft w:val="0"/>
      <w:marRight w:val="0"/>
      <w:marTop w:val="0"/>
      <w:marBottom w:val="0"/>
      <w:divBdr>
        <w:top w:val="none" w:sz="0" w:space="0" w:color="auto"/>
        <w:left w:val="none" w:sz="0" w:space="0" w:color="auto"/>
        <w:bottom w:val="none" w:sz="0" w:space="0" w:color="auto"/>
        <w:right w:val="none" w:sz="0" w:space="0" w:color="auto"/>
      </w:divBdr>
    </w:div>
    <w:div w:id="140462131">
      <w:bodyDiv w:val="1"/>
      <w:marLeft w:val="0"/>
      <w:marRight w:val="0"/>
      <w:marTop w:val="0"/>
      <w:marBottom w:val="0"/>
      <w:divBdr>
        <w:top w:val="none" w:sz="0" w:space="0" w:color="auto"/>
        <w:left w:val="none" w:sz="0" w:space="0" w:color="auto"/>
        <w:bottom w:val="none" w:sz="0" w:space="0" w:color="auto"/>
        <w:right w:val="none" w:sz="0" w:space="0" w:color="auto"/>
      </w:divBdr>
    </w:div>
    <w:div w:id="145320288">
      <w:bodyDiv w:val="1"/>
      <w:marLeft w:val="0"/>
      <w:marRight w:val="0"/>
      <w:marTop w:val="0"/>
      <w:marBottom w:val="0"/>
      <w:divBdr>
        <w:top w:val="none" w:sz="0" w:space="0" w:color="auto"/>
        <w:left w:val="none" w:sz="0" w:space="0" w:color="auto"/>
        <w:bottom w:val="none" w:sz="0" w:space="0" w:color="auto"/>
        <w:right w:val="none" w:sz="0" w:space="0" w:color="auto"/>
      </w:divBdr>
    </w:div>
    <w:div w:id="148985993">
      <w:bodyDiv w:val="1"/>
      <w:marLeft w:val="0"/>
      <w:marRight w:val="0"/>
      <w:marTop w:val="0"/>
      <w:marBottom w:val="0"/>
      <w:divBdr>
        <w:top w:val="none" w:sz="0" w:space="0" w:color="auto"/>
        <w:left w:val="none" w:sz="0" w:space="0" w:color="auto"/>
        <w:bottom w:val="none" w:sz="0" w:space="0" w:color="auto"/>
        <w:right w:val="none" w:sz="0" w:space="0" w:color="auto"/>
      </w:divBdr>
    </w:div>
    <w:div w:id="152765955">
      <w:bodyDiv w:val="1"/>
      <w:marLeft w:val="0"/>
      <w:marRight w:val="0"/>
      <w:marTop w:val="0"/>
      <w:marBottom w:val="0"/>
      <w:divBdr>
        <w:top w:val="none" w:sz="0" w:space="0" w:color="auto"/>
        <w:left w:val="none" w:sz="0" w:space="0" w:color="auto"/>
        <w:bottom w:val="none" w:sz="0" w:space="0" w:color="auto"/>
        <w:right w:val="none" w:sz="0" w:space="0" w:color="auto"/>
      </w:divBdr>
    </w:div>
    <w:div w:id="155656537">
      <w:bodyDiv w:val="1"/>
      <w:marLeft w:val="0"/>
      <w:marRight w:val="0"/>
      <w:marTop w:val="0"/>
      <w:marBottom w:val="0"/>
      <w:divBdr>
        <w:top w:val="none" w:sz="0" w:space="0" w:color="auto"/>
        <w:left w:val="none" w:sz="0" w:space="0" w:color="auto"/>
        <w:bottom w:val="none" w:sz="0" w:space="0" w:color="auto"/>
        <w:right w:val="none" w:sz="0" w:space="0" w:color="auto"/>
      </w:divBdr>
      <w:divsChild>
        <w:div w:id="1594050772">
          <w:marLeft w:val="0"/>
          <w:marRight w:val="0"/>
          <w:marTop w:val="0"/>
          <w:marBottom w:val="0"/>
          <w:divBdr>
            <w:top w:val="none" w:sz="0" w:space="0" w:color="auto"/>
            <w:left w:val="none" w:sz="0" w:space="0" w:color="auto"/>
            <w:bottom w:val="none" w:sz="0" w:space="0" w:color="auto"/>
            <w:right w:val="none" w:sz="0" w:space="0" w:color="auto"/>
          </w:divBdr>
          <w:divsChild>
            <w:div w:id="972054560">
              <w:marLeft w:val="0"/>
              <w:marRight w:val="0"/>
              <w:marTop w:val="0"/>
              <w:marBottom w:val="0"/>
              <w:divBdr>
                <w:top w:val="none" w:sz="0" w:space="0" w:color="auto"/>
                <w:left w:val="none" w:sz="0" w:space="0" w:color="auto"/>
                <w:bottom w:val="none" w:sz="0" w:space="0" w:color="auto"/>
                <w:right w:val="none" w:sz="0" w:space="0" w:color="auto"/>
              </w:divBdr>
              <w:divsChild>
                <w:div w:id="1210650743">
                  <w:marLeft w:val="0"/>
                  <w:marRight w:val="0"/>
                  <w:marTop w:val="0"/>
                  <w:marBottom w:val="0"/>
                  <w:divBdr>
                    <w:top w:val="none" w:sz="0" w:space="0" w:color="auto"/>
                    <w:left w:val="none" w:sz="0" w:space="0" w:color="auto"/>
                    <w:bottom w:val="none" w:sz="0" w:space="0" w:color="auto"/>
                    <w:right w:val="none" w:sz="0" w:space="0" w:color="auto"/>
                  </w:divBdr>
                  <w:divsChild>
                    <w:div w:id="946891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1702879">
      <w:bodyDiv w:val="1"/>
      <w:marLeft w:val="0"/>
      <w:marRight w:val="0"/>
      <w:marTop w:val="0"/>
      <w:marBottom w:val="0"/>
      <w:divBdr>
        <w:top w:val="none" w:sz="0" w:space="0" w:color="auto"/>
        <w:left w:val="none" w:sz="0" w:space="0" w:color="auto"/>
        <w:bottom w:val="none" w:sz="0" w:space="0" w:color="auto"/>
        <w:right w:val="none" w:sz="0" w:space="0" w:color="auto"/>
      </w:divBdr>
    </w:div>
    <w:div w:id="162471145">
      <w:bodyDiv w:val="1"/>
      <w:marLeft w:val="0"/>
      <w:marRight w:val="0"/>
      <w:marTop w:val="0"/>
      <w:marBottom w:val="0"/>
      <w:divBdr>
        <w:top w:val="none" w:sz="0" w:space="0" w:color="auto"/>
        <w:left w:val="none" w:sz="0" w:space="0" w:color="auto"/>
        <w:bottom w:val="none" w:sz="0" w:space="0" w:color="auto"/>
        <w:right w:val="none" w:sz="0" w:space="0" w:color="auto"/>
      </w:divBdr>
    </w:div>
    <w:div w:id="163590468">
      <w:bodyDiv w:val="1"/>
      <w:marLeft w:val="0"/>
      <w:marRight w:val="0"/>
      <w:marTop w:val="0"/>
      <w:marBottom w:val="0"/>
      <w:divBdr>
        <w:top w:val="none" w:sz="0" w:space="0" w:color="auto"/>
        <w:left w:val="none" w:sz="0" w:space="0" w:color="auto"/>
        <w:bottom w:val="none" w:sz="0" w:space="0" w:color="auto"/>
        <w:right w:val="none" w:sz="0" w:space="0" w:color="auto"/>
      </w:divBdr>
    </w:div>
    <w:div w:id="163791265">
      <w:bodyDiv w:val="1"/>
      <w:marLeft w:val="0"/>
      <w:marRight w:val="0"/>
      <w:marTop w:val="0"/>
      <w:marBottom w:val="0"/>
      <w:divBdr>
        <w:top w:val="none" w:sz="0" w:space="0" w:color="auto"/>
        <w:left w:val="none" w:sz="0" w:space="0" w:color="auto"/>
        <w:bottom w:val="none" w:sz="0" w:space="0" w:color="auto"/>
        <w:right w:val="none" w:sz="0" w:space="0" w:color="auto"/>
      </w:divBdr>
    </w:div>
    <w:div w:id="163936349">
      <w:bodyDiv w:val="1"/>
      <w:marLeft w:val="0"/>
      <w:marRight w:val="0"/>
      <w:marTop w:val="0"/>
      <w:marBottom w:val="0"/>
      <w:divBdr>
        <w:top w:val="none" w:sz="0" w:space="0" w:color="auto"/>
        <w:left w:val="none" w:sz="0" w:space="0" w:color="auto"/>
        <w:bottom w:val="none" w:sz="0" w:space="0" w:color="auto"/>
        <w:right w:val="none" w:sz="0" w:space="0" w:color="auto"/>
      </w:divBdr>
    </w:div>
    <w:div w:id="170993689">
      <w:bodyDiv w:val="1"/>
      <w:marLeft w:val="0"/>
      <w:marRight w:val="0"/>
      <w:marTop w:val="0"/>
      <w:marBottom w:val="0"/>
      <w:divBdr>
        <w:top w:val="none" w:sz="0" w:space="0" w:color="auto"/>
        <w:left w:val="none" w:sz="0" w:space="0" w:color="auto"/>
        <w:bottom w:val="none" w:sz="0" w:space="0" w:color="auto"/>
        <w:right w:val="none" w:sz="0" w:space="0" w:color="auto"/>
      </w:divBdr>
    </w:div>
    <w:div w:id="176848189">
      <w:bodyDiv w:val="1"/>
      <w:marLeft w:val="0"/>
      <w:marRight w:val="0"/>
      <w:marTop w:val="0"/>
      <w:marBottom w:val="0"/>
      <w:divBdr>
        <w:top w:val="none" w:sz="0" w:space="0" w:color="auto"/>
        <w:left w:val="none" w:sz="0" w:space="0" w:color="auto"/>
        <w:bottom w:val="none" w:sz="0" w:space="0" w:color="auto"/>
        <w:right w:val="none" w:sz="0" w:space="0" w:color="auto"/>
      </w:divBdr>
    </w:div>
    <w:div w:id="176892429">
      <w:bodyDiv w:val="1"/>
      <w:marLeft w:val="0"/>
      <w:marRight w:val="0"/>
      <w:marTop w:val="0"/>
      <w:marBottom w:val="0"/>
      <w:divBdr>
        <w:top w:val="none" w:sz="0" w:space="0" w:color="auto"/>
        <w:left w:val="none" w:sz="0" w:space="0" w:color="auto"/>
        <w:bottom w:val="none" w:sz="0" w:space="0" w:color="auto"/>
        <w:right w:val="none" w:sz="0" w:space="0" w:color="auto"/>
      </w:divBdr>
    </w:div>
    <w:div w:id="178550441">
      <w:bodyDiv w:val="1"/>
      <w:marLeft w:val="0"/>
      <w:marRight w:val="0"/>
      <w:marTop w:val="0"/>
      <w:marBottom w:val="0"/>
      <w:divBdr>
        <w:top w:val="none" w:sz="0" w:space="0" w:color="auto"/>
        <w:left w:val="none" w:sz="0" w:space="0" w:color="auto"/>
        <w:bottom w:val="none" w:sz="0" w:space="0" w:color="auto"/>
        <w:right w:val="none" w:sz="0" w:space="0" w:color="auto"/>
      </w:divBdr>
    </w:div>
    <w:div w:id="182717558">
      <w:bodyDiv w:val="1"/>
      <w:marLeft w:val="0"/>
      <w:marRight w:val="0"/>
      <w:marTop w:val="0"/>
      <w:marBottom w:val="0"/>
      <w:divBdr>
        <w:top w:val="none" w:sz="0" w:space="0" w:color="auto"/>
        <w:left w:val="none" w:sz="0" w:space="0" w:color="auto"/>
        <w:bottom w:val="none" w:sz="0" w:space="0" w:color="auto"/>
        <w:right w:val="none" w:sz="0" w:space="0" w:color="auto"/>
      </w:divBdr>
    </w:div>
    <w:div w:id="185801178">
      <w:bodyDiv w:val="1"/>
      <w:marLeft w:val="0"/>
      <w:marRight w:val="0"/>
      <w:marTop w:val="0"/>
      <w:marBottom w:val="0"/>
      <w:divBdr>
        <w:top w:val="none" w:sz="0" w:space="0" w:color="auto"/>
        <w:left w:val="none" w:sz="0" w:space="0" w:color="auto"/>
        <w:bottom w:val="none" w:sz="0" w:space="0" w:color="auto"/>
        <w:right w:val="none" w:sz="0" w:space="0" w:color="auto"/>
      </w:divBdr>
    </w:div>
    <w:div w:id="190657173">
      <w:bodyDiv w:val="1"/>
      <w:marLeft w:val="0"/>
      <w:marRight w:val="0"/>
      <w:marTop w:val="0"/>
      <w:marBottom w:val="0"/>
      <w:divBdr>
        <w:top w:val="none" w:sz="0" w:space="0" w:color="auto"/>
        <w:left w:val="none" w:sz="0" w:space="0" w:color="auto"/>
        <w:bottom w:val="none" w:sz="0" w:space="0" w:color="auto"/>
        <w:right w:val="none" w:sz="0" w:space="0" w:color="auto"/>
      </w:divBdr>
    </w:div>
    <w:div w:id="192839633">
      <w:bodyDiv w:val="1"/>
      <w:marLeft w:val="0"/>
      <w:marRight w:val="0"/>
      <w:marTop w:val="0"/>
      <w:marBottom w:val="0"/>
      <w:divBdr>
        <w:top w:val="none" w:sz="0" w:space="0" w:color="auto"/>
        <w:left w:val="none" w:sz="0" w:space="0" w:color="auto"/>
        <w:bottom w:val="none" w:sz="0" w:space="0" w:color="auto"/>
        <w:right w:val="none" w:sz="0" w:space="0" w:color="auto"/>
      </w:divBdr>
    </w:div>
    <w:div w:id="202640573">
      <w:bodyDiv w:val="1"/>
      <w:marLeft w:val="0"/>
      <w:marRight w:val="0"/>
      <w:marTop w:val="0"/>
      <w:marBottom w:val="0"/>
      <w:divBdr>
        <w:top w:val="none" w:sz="0" w:space="0" w:color="auto"/>
        <w:left w:val="none" w:sz="0" w:space="0" w:color="auto"/>
        <w:bottom w:val="none" w:sz="0" w:space="0" w:color="auto"/>
        <w:right w:val="none" w:sz="0" w:space="0" w:color="auto"/>
      </w:divBdr>
    </w:div>
    <w:div w:id="208687560">
      <w:bodyDiv w:val="1"/>
      <w:marLeft w:val="0"/>
      <w:marRight w:val="0"/>
      <w:marTop w:val="0"/>
      <w:marBottom w:val="0"/>
      <w:divBdr>
        <w:top w:val="none" w:sz="0" w:space="0" w:color="auto"/>
        <w:left w:val="none" w:sz="0" w:space="0" w:color="auto"/>
        <w:bottom w:val="none" w:sz="0" w:space="0" w:color="auto"/>
        <w:right w:val="none" w:sz="0" w:space="0" w:color="auto"/>
      </w:divBdr>
    </w:div>
    <w:div w:id="215089924">
      <w:bodyDiv w:val="1"/>
      <w:marLeft w:val="0"/>
      <w:marRight w:val="0"/>
      <w:marTop w:val="0"/>
      <w:marBottom w:val="0"/>
      <w:divBdr>
        <w:top w:val="none" w:sz="0" w:space="0" w:color="auto"/>
        <w:left w:val="none" w:sz="0" w:space="0" w:color="auto"/>
        <w:bottom w:val="none" w:sz="0" w:space="0" w:color="auto"/>
        <w:right w:val="none" w:sz="0" w:space="0" w:color="auto"/>
      </w:divBdr>
    </w:div>
    <w:div w:id="222453647">
      <w:bodyDiv w:val="1"/>
      <w:marLeft w:val="0"/>
      <w:marRight w:val="0"/>
      <w:marTop w:val="0"/>
      <w:marBottom w:val="0"/>
      <w:divBdr>
        <w:top w:val="none" w:sz="0" w:space="0" w:color="auto"/>
        <w:left w:val="none" w:sz="0" w:space="0" w:color="auto"/>
        <w:bottom w:val="none" w:sz="0" w:space="0" w:color="auto"/>
        <w:right w:val="none" w:sz="0" w:space="0" w:color="auto"/>
      </w:divBdr>
    </w:div>
    <w:div w:id="224461043">
      <w:bodyDiv w:val="1"/>
      <w:marLeft w:val="0"/>
      <w:marRight w:val="0"/>
      <w:marTop w:val="0"/>
      <w:marBottom w:val="0"/>
      <w:divBdr>
        <w:top w:val="none" w:sz="0" w:space="0" w:color="auto"/>
        <w:left w:val="none" w:sz="0" w:space="0" w:color="auto"/>
        <w:bottom w:val="none" w:sz="0" w:space="0" w:color="auto"/>
        <w:right w:val="none" w:sz="0" w:space="0" w:color="auto"/>
      </w:divBdr>
    </w:div>
    <w:div w:id="228927501">
      <w:bodyDiv w:val="1"/>
      <w:marLeft w:val="0"/>
      <w:marRight w:val="0"/>
      <w:marTop w:val="0"/>
      <w:marBottom w:val="0"/>
      <w:divBdr>
        <w:top w:val="none" w:sz="0" w:space="0" w:color="auto"/>
        <w:left w:val="none" w:sz="0" w:space="0" w:color="auto"/>
        <w:bottom w:val="none" w:sz="0" w:space="0" w:color="auto"/>
        <w:right w:val="none" w:sz="0" w:space="0" w:color="auto"/>
      </w:divBdr>
    </w:div>
    <w:div w:id="236139138">
      <w:bodyDiv w:val="1"/>
      <w:marLeft w:val="0"/>
      <w:marRight w:val="0"/>
      <w:marTop w:val="0"/>
      <w:marBottom w:val="0"/>
      <w:divBdr>
        <w:top w:val="none" w:sz="0" w:space="0" w:color="auto"/>
        <w:left w:val="none" w:sz="0" w:space="0" w:color="auto"/>
        <w:bottom w:val="none" w:sz="0" w:space="0" w:color="auto"/>
        <w:right w:val="none" w:sz="0" w:space="0" w:color="auto"/>
      </w:divBdr>
    </w:div>
    <w:div w:id="237443640">
      <w:bodyDiv w:val="1"/>
      <w:marLeft w:val="0"/>
      <w:marRight w:val="0"/>
      <w:marTop w:val="0"/>
      <w:marBottom w:val="0"/>
      <w:divBdr>
        <w:top w:val="none" w:sz="0" w:space="0" w:color="auto"/>
        <w:left w:val="none" w:sz="0" w:space="0" w:color="auto"/>
        <w:bottom w:val="none" w:sz="0" w:space="0" w:color="auto"/>
        <w:right w:val="none" w:sz="0" w:space="0" w:color="auto"/>
      </w:divBdr>
    </w:div>
    <w:div w:id="241840733">
      <w:bodyDiv w:val="1"/>
      <w:marLeft w:val="0"/>
      <w:marRight w:val="0"/>
      <w:marTop w:val="0"/>
      <w:marBottom w:val="0"/>
      <w:divBdr>
        <w:top w:val="none" w:sz="0" w:space="0" w:color="auto"/>
        <w:left w:val="none" w:sz="0" w:space="0" w:color="auto"/>
        <w:bottom w:val="none" w:sz="0" w:space="0" w:color="auto"/>
        <w:right w:val="none" w:sz="0" w:space="0" w:color="auto"/>
      </w:divBdr>
    </w:div>
    <w:div w:id="242296049">
      <w:bodyDiv w:val="1"/>
      <w:marLeft w:val="0"/>
      <w:marRight w:val="0"/>
      <w:marTop w:val="0"/>
      <w:marBottom w:val="0"/>
      <w:divBdr>
        <w:top w:val="none" w:sz="0" w:space="0" w:color="auto"/>
        <w:left w:val="none" w:sz="0" w:space="0" w:color="auto"/>
        <w:bottom w:val="none" w:sz="0" w:space="0" w:color="auto"/>
        <w:right w:val="none" w:sz="0" w:space="0" w:color="auto"/>
      </w:divBdr>
    </w:div>
    <w:div w:id="243415657">
      <w:bodyDiv w:val="1"/>
      <w:marLeft w:val="0"/>
      <w:marRight w:val="0"/>
      <w:marTop w:val="0"/>
      <w:marBottom w:val="0"/>
      <w:divBdr>
        <w:top w:val="none" w:sz="0" w:space="0" w:color="auto"/>
        <w:left w:val="none" w:sz="0" w:space="0" w:color="auto"/>
        <w:bottom w:val="none" w:sz="0" w:space="0" w:color="auto"/>
        <w:right w:val="none" w:sz="0" w:space="0" w:color="auto"/>
      </w:divBdr>
    </w:div>
    <w:div w:id="251592793">
      <w:bodyDiv w:val="1"/>
      <w:marLeft w:val="0"/>
      <w:marRight w:val="0"/>
      <w:marTop w:val="0"/>
      <w:marBottom w:val="0"/>
      <w:divBdr>
        <w:top w:val="none" w:sz="0" w:space="0" w:color="auto"/>
        <w:left w:val="none" w:sz="0" w:space="0" w:color="auto"/>
        <w:bottom w:val="none" w:sz="0" w:space="0" w:color="auto"/>
        <w:right w:val="none" w:sz="0" w:space="0" w:color="auto"/>
      </w:divBdr>
    </w:div>
    <w:div w:id="258099851">
      <w:bodyDiv w:val="1"/>
      <w:marLeft w:val="0"/>
      <w:marRight w:val="0"/>
      <w:marTop w:val="0"/>
      <w:marBottom w:val="0"/>
      <w:divBdr>
        <w:top w:val="none" w:sz="0" w:space="0" w:color="auto"/>
        <w:left w:val="none" w:sz="0" w:space="0" w:color="auto"/>
        <w:bottom w:val="none" w:sz="0" w:space="0" w:color="auto"/>
        <w:right w:val="none" w:sz="0" w:space="0" w:color="auto"/>
      </w:divBdr>
    </w:div>
    <w:div w:id="259874809">
      <w:bodyDiv w:val="1"/>
      <w:marLeft w:val="0"/>
      <w:marRight w:val="0"/>
      <w:marTop w:val="0"/>
      <w:marBottom w:val="0"/>
      <w:divBdr>
        <w:top w:val="none" w:sz="0" w:space="0" w:color="auto"/>
        <w:left w:val="none" w:sz="0" w:space="0" w:color="auto"/>
        <w:bottom w:val="none" w:sz="0" w:space="0" w:color="auto"/>
        <w:right w:val="none" w:sz="0" w:space="0" w:color="auto"/>
      </w:divBdr>
    </w:div>
    <w:div w:id="260265668">
      <w:bodyDiv w:val="1"/>
      <w:marLeft w:val="0"/>
      <w:marRight w:val="0"/>
      <w:marTop w:val="0"/>
      <w:marBottom w:val="0"/>
      <w:divBdr>
        <w:top w:val="none" w:sz="0" w:space="0" w:color="auto"/>
        <w:left w:val="none" w:sz="0" w:space="0" w:color="auto"/>
        <w:bottom w:val="none" w:sz="0" w:space="0" w:color="auto"/>
        <w:right w:val="none" w:sz="0" w:space="0" w:color="auto"/>
      </w:divBdr>
    </w:div>
    <w:div w:id="265625113">
      <w:bodyDiv w:val="1"/>
      <w:marLeft w:val="0"/>
      <w:marRight w:val="0"/>
      <w:marTop w:val="0"/>
      <w:marBottom w:val="0"/>
      <w:divBdr>
        <w:top w:val="none" w:sz="0" w:space="0" w:color="auto"/>
        <w:left w:val="none" w:sz="0" w:space="0" w:color="auto"/>
        <w:bottom w:val="none" w:sz="0" w:space="0" w:color="auto"/>
        <w:right w:val="none" w:sz="0" w:space="0" w:color="auto"/>
      </w:divBdr>
    </w:div>
    <w:div w:id="266547481">
      <w:bodyDiv w:val="1"/>
      <w:marLeft w:val="0"/>
      <w:marRight w:val="0"/>
      <w:marTop w:val="0"/>
      <w:marBottom w:val="0"/>
      <w:divBdr>
        <w:top w:val="none" w:sz="0" w:space="0" w:color="auto"/>
        <w:left w:val="none" w:sz="0" w:space="0" w:color="auto"/>
        <w:bottom w:val="none" w:sz="0" w:space="0" w:color="auto"/>
        <w:right w:val="none" w:sz="0" w:space="0" w:color="auto"/>
      </w:divBdr>
    </w:div>
    <w:div w:id="275017802">
      <w:bodyDiv w:val="1"/>
      <w:marLeft w:val="0"/>
      <w:marRight w:val="0"/>
      <w:marTop w:val="0"/>
      <w:marBottom w:val="0"/>
      <w:divBdr>
        <w:top w:val="none" w:sz="0" w:space="0" w:color="auto"/>
        <w:left w:val="none" w:sz="0" w:space="0" w:color="auto"/>
        <w:bottom w:val="none" w:sz="0" w:space="0" w:color="auto"/>
        <w:right w:val="none" w:sz="0" w:space="0" w:color="auto"/>
      </w:divBdr>
    </w:div>
    <w:div w:id="280959846">
      <w:bodyDiv w:val="1"/>
      <w:marLeft w:val="0"/>
      <w:marRight w:val="0"/>
      <w:marTop w:val="0"/>
      <w:marBottom w:val="0"/>
      <w:divBdr>
        <w:top w:val="none" w:sz="0" w:space="0" w:color="auto"/>
        <w:left w:val="none" w:sz="0" w:space="0" w:color="auto"/>
        <w:bottom w:val="none" w:sz="0" w:space="0" w:color="auto"/>
        <w:right w:val="none" w:sz="0" w:space="0" w:color="auto"/>
      </w:divBdr>
    </w:div>
    <w:div w:id="282230367">
      <w:bodyDiv w:val="1"/>
      <w:marLeft w:val="0"/>
      <w:marRight w:val="0"/>
      <w:marTop w:val="0"/>
      <w:marBottom w:val="0"/>
      <w:divBdr>
        <w:top w:val="none" w:sz="0" w:space="0" w:color="auto"/>
        <w:left w:val="none" w:sz="0" w:space="0" w:color="auto"/>
        <w:bottom w:val="none" w:sz="0" w:space="0" w:color="auto"/>
        <w:right w:val="none" w:sz="0" w:space="0" w:color="auto"/>
      </w:divBdr>
    </w:div>
    <w:div w:id="283313067">
      <w:bodyDiv w:val="1"/>
      <w:marLeft w:val="0"/>
      <w:marRight w:val="0"/>
      <w:marTop w:val="0"/>
      <w:marBottom w:val="0"/>
      <w:divBdr>
        <w:top w:val="none" w:sz="0" w:space="0" w:color="auto"/>
        <w:left w:val="none" w:sz="0" w:space="0" w:color="auto"/>
        <w:bottom w:val="none" w:sz="0" w:space="0" w:color="auto"/>
        <w:right w:val="none" w:sz="0" w:space="0" w:color="auto"/>
      </w:divBdr>
    </w:div>
    <w:div w:id="293830520">
      <w:bodyDiv w:val="1"/>
      <w:marLeft w:val="0"/>
      <w:marRight w:val="0"/>
      <w:marTop w:val="0"/>
      <w:marBottom w:val="0"/>
      <w:divBdr>
        <w:top w:val="none" w:sz="0" w:space="0" w:color="auto"/>
        <w:left w:val="none" w:sz="0" w:space="0" w:color="auto"/>
        <w:bottom w:val="none" w:sz="0" w:space="0" w:color="auto"/>
        <w:right w:val="none" w:sz="0" w:space="0" w:color="auto"/>
      </w:divBdr>
    </w:div>
    <w:div w:id="301540289">
      <w:bodyDiv w:val="1"/>
      <w:marLeft w:val="0"/>
      <w:marRight w:val="0"/>
      <w:marTop w:val="0"/>
      <w:marBottom w:val="0"/>
      <w:divBdr>
        <w:top w:val="none" w:sz="0" w:space="0" w:color="auto"/>
        <w:left w:val="none" w:sz="0" w:space="0" w:color="auto"/>
        <w:bottom w:val="none" w:sz="0" w:space="0" w:color="auto"/>
        <w:right w:val="none" w:sz="0" w:space="0" w:color="auto"/>
      </w:divBdr>
    </w:div>
    <w:div w:id="310253250">
      <w:bodyDiv w:val="1"/>
      <w:marLeft w:val="0"/>
      <w:marRight w:val="0"/>
      <w:marTop w:val="0"/>
      <w:marBottom w:val="0"/>
      <w:divBdr>
        <w:top w:val="none" w:sz="0" w:space="0" w:color="auto"/>
        <w:left w:val="none" w:sz="0" w:space="0" w:color="auto"/>
        <w:bottom w:val="none" w:sz="0" w:space="0" w:color="auto"/>
        <w:right w:val="none" w:sz="0" w:space="0" w:color="auto"/>
      </w:divBdr>
    </w:div>
    <w:div w:id="313266838">
      <w:bodyDiv w:val="1"/>
      <w:marLeft w:val="0"/>
      <w:marRight w:val="0"/>
      <w:marTop w:val="0"/>
      <w:marBottom w:val="0"/>
      <w:divBdr>
        <w:top w:val="none" w:sz="0" w:space="0" w:color="auto"/>
        <w:left w:val="none" w:sz="0" w:space="0" w:color="auto"/>
        <w:bottom w:val="none" w:sz="0" w:space="0" w:color="auto"/>
        <w:right w:val="none" w:sz="0" w:space="0" w:color="auto"/>
      </w:divBdr>
    </w:div>
    <w:div w:id="317657391">
      <w:bodyDiv w:val="1"/>
      <w:marLeft w:val="0"/>
      <w:marRight w:val="0"/>
      <w:marTop w:val="0"/>
      <w:marBottom w:val="0"/>
      <w:divBdr>
        <w:top w:val="none" w:sz="0" w:space="0" w:color="auto"/>
        <w:left w:val="none" w:sz="0" w:space="0" w:color="auto"/>
        <w:bottom w:val="none" w:sz="0" w:space="0" w:color="auto"/>
        <w:right w:val="none" w:sz="0" w:space="0" w:color="auto"/>
      </w:divBdr>
    </w:div>
    <w:div w:id="327557516">
      <w:bodyDiv w:val="1"/>
      <w:marLeft w:val="0"/>
      <w:marRight w:val="0"/>
      <w:marTop w:val="0"/>
      <w:marBottom w:val="0"/>
      <w:divBdr>
        <w:top w:val="none" w:sz="0" w:space="0" w:color="auto"/>
        <w:left w:val="none" w:sz="0" w:space="0" w:color="auto"/>
        <w:bottom w:val="none" w:sz="0" w:space="0" w:color="auto"/>
        <w:right w:val="none" w:sz="0" w:space="0" w:color="auto"/>
      </w:divBdr>
    </w:div>
    <w:div w:id="332416269">
      <w:bodyDiv w:val="1"/>
      <w:marLeft w:val="0"/>
      <w:marRight w:val="0"/>
      <w:marTop w:val="0"/>
      <w:marBottom w:val="0"/>
      <w:divBdr>
        <w:top w:val="none" w:sz="0" w:space="0" w:color="auto"/>
        <w:left w:val="none" w:sz="0" w:space="0" w:color="auto"/>
        <w:bottom w:val="none" w:sz="0" w:space="0" w:color="auto"/>
        <w:right w:val="none" w:sz="0" w:space="0" w:color="auto"/>
      </w:divBdr>
    </w:div>
    <w:div w:id="336158394">
      <w:bodyDiv w:val="1"/>
      <w:marLeft w:val="0"/>
      <w:marRight w:val="0"/>
      <w:marTop w:val="0"/>
      <w:marBottom w:val="0"/>
      <w:divBdr>
        <w:top w:val="none" w:sz="0" w:space="0" w:color="auto"/>
        <w:left w:val="none" w:sz="0" w:space="0" w:color="auto"/>
        <w:bottom w:val="none" w:sz="0" w:space="0" w:color="auto"/>
        <w:right w:val="none" w:sz="0" w:space="0" w:color="auto"/>
      </w:divBdr>
    </w:div>
    <w:div w:id="341470875">
      <w:bodyDiv w:val="1"/>
      <w:marLeft w:val="0"/>
      <w:marRight w:val="0"/>
      <w:marTop w:val="0"/>
      <w:marBottom w:val="0"/>
      <w:divBdr>
        <w:top w:val="none" w:sz="0" w:space="0" w:color="auto"/>
        <w:left w:val="none" w:sz="0" w:space="0" w:color="auto"/>
        <w:bottom w:val="none" w:sz="0" w:space="0" w:color="auto"/>
        <w:right w:val="none" w:sz="0" w:space="0" w:color="auto"/>
      </w:divBdr>
    </w:div>
    <w:div w:id="352615328">
      <w:bodyDiv w:val="1"/>
      <w:marLeft w:val="0"/>
      <w:marRight w:val="0"/>
      <w:marTop w:val="0"/>
      <w:marBottom w:val="0"/>
      <w:divBdr>
        <w:top w:val="none" w:sz="0" w:space="0" w:color="auto"/>
        <w:left w:val="none" w:sz="0" w:space="0" w:color="auto"/>
        <w:bottom w:val="none" w:sz="0" w:space="0" w:color="auto"/>
        <w:right w:val="none" w:sz="0" w:space="0" w:color="auto"/>
      </w:divBdr>
    </w:div>
    <w:div w:id="355926326">
      <w:bodyDiv w:val="1"/>
      <w:marLeft w:val="0"/>
      <w:marRight w:val="0"/>
      <w:marTop w:val="0"/>
      <w:marBottom w:val="0"/>
      <w:divBdr>
        <w:top w:val="none" w:sz="0" w:space="0" w:color="auto"/>
        <w:left w:val="none" w:sz="0" w:space="0" w:color="auto"/>
        <w:bottom w:val="none" w:sz="0" w:space="0" w:color="auto"/>
        <w:right w:val="none" w:sz="0" w:space="0" w:color="auto"/>
      </w:divBdr>
    </w:div>
    <w:div w:id="360322231">
      <w:bodyDiv w:val="1"/>
      <w:marLeft w:val="0"/>
      <w:marRight w:val="0"/>
      <w:marTop w:val="0"/>
      <w:marBottom w:val="0"/>
      <w:divBdr>
        <w:top w:val="none" w:sz="0" w:space="0" w:color="auto"/>
        <w:left w:val="none" w:sz="0" w:space="0" w:color="auto"/>
        <w:bottom w:val="none" w:sz="0" w:space="0" w:color="auto"/>
        <w:right w:val="none" w:sz="0" w:space="0" w:color="auto"/>
      </w:divBdr>
    </w:div>
    <w:div w:id="367611838">
      <w:bodyDiv w:val="1"/>
      <w:marLeft w:val="0"/>
      <w:marRight w:val="0"/>
      <w:marTop w:val="0"/>
      <w:marBottom w:val="0"/>
      <w:divBdr>
        <w:top w:val="none" w:sz="0" w:space="0" w:color="auto"/>
        <w:left w:val="none" w:sz="0" w:space="0" w:color="auto"/>
        <w:bottom w:val="none" w:sz="0" w:space="0" w:color="auto"/>
        <w:right w:val="none" w:sz="0" w:space="0" w:color="auto"/>
      </w:divBdr>
    </w:div>
    <w:div w:id="375399578">
      <w:bodyDiv w:val="1"/>
      <w:marLeft w:val="0"/>
      <w:marRight w:val="0"/>
      <w:marTop w:val="0"/>
      <w:marBottom w:val="0"/>
      <w:divBdr>
        <w:top w:val="none" w:sz="0" w:space="0" w:color="auto"/>
        <w:left w:val="none" w:sz="0" w:space="0" w:color="auto"/>
        <w:bottom w:val="none" w:sz="0" w:space="0" w:color="auto"/>
        <w:right w:val="none" w:sz="0" w:space="0" w:color="auto"/>
      </w:divBdr>
    </w:div>
    <w:div w:id="377322252">
      <w:bodyDiv w:val="1"/>
      <w:marLeft w:val="0"/>
      <w:marRight w:val="0"/>
      <w:marTop w:val="0"/>
      <w:marBottom w:val="0"/>
      <w:divBdr>
        <w:top w:val="none" w:sz="0" w:space="0" w:color="auto"/>
        <w:left w:val="none" w:sz="0" w:space="0" w:color="auto"/>
        <w:bottom w:val="none" w:sz="0" w:space="0" w:color="auto"/>
        <w:right w:val="none" w:sz="0" w:space="0" w:color="auto"/>
      </w:divBdr>
    </w:div>
    <w:div w:id="378557807">
      <w:bodyDiv w:val="1"/>
      <w:marLeft w:val="0"/>
      <w:marRight w:val="0"/>
      <w:marTop w:val="0"/>
      <w:marBottom w:val="0"/>
      <w:divBdr>
        <w:top w:val="none" w:sz="0" w:space="0" w:color="auto"/>
        <w:left w:val="none" w:sz="0" w:space="0" w:color="auto"/>
        <w:bottom w:val="none" w:sz="0" w:space="0" w:color="auto"/>
        <w:right w:val="none" w:sz="0" w:space="0" w:color="auto"/>
      </w:divBdr>
    </w:div>
    <w:div w:id="382366517">
      <w:bodyDiv w:val="1"/>
      <w:marLeft w:val="0"/>
      <w:marRight w:val="0"/>
      <w:marTop w:val="0"/>
      <w:marBottom w:val="0"/>
      <w:divBdr>
        <w:top w:val="none" w:sz="0" w:space="0" w:color="auto"/>
        <w:left w:val="none" w:sz="0" w:space="0" w:color="auto"/>
        <w:bottom w:val="none" w:sz="0" w:space="0" w:color="auto"/>
        <w:right w:val="none" w:sz="0" w:space="0" w:color="auto"/>
      </w:divBdr>
    </w:div>
    <w:div w:id="385033530">
      <w:bodyDiv w:val="1"/>
      <w:marLeft w:val="0"/>
      <w:marRight w:val="0"/>
      <w:marTop w:val="0"/>
      <w:marBottom w:val="0"/>
      <w:divBdr>
        <w:top w:val="none" w:sz="0" w:space="0" w:color="auto"/>
        <w:left w:val="none" w:sz="0" w:space="0" w:color="auto"/>
        <w:bottom w:val="none" w:sz="0" w:space="0" w:color="auto"/>
        <w:right w:val="none" w:sz="0" w:space="0" w:color="auto"/>
      </w:divBdr>
    </w:div>
    <w:div w:id="386030898">
      <w:bodyDiv w:val="1"/>
      <w:marLeft w:val="0"/>
      <w:marRight w:val="0"/>
      <w:marTop w:val="0"/>
      <w:marBottom w:val="0"/>
      <w:divBdr>
        <w:top w:val="none" w:sz="0" w:space="0" w:color="auto"/>
        <w:left w:val="none" w:sz="0" w:space="0" w:color="auto"/>
        <w:bottom w:val="none" w:sz="0" w:space="0" w:color="auto"/>
        <w:right w:val="none" w:sz="0" w:space="0" w:color="auto"/>
      </w:divBdr>
    </w:div>
    <w:div w:id="394471525">
      <w:bodyDiv w:val="1"/>
      <w:marLeft w:val="0"/>
      <w:marRight w:val="0"/>
      <w:marTop w:val="0"/>
      <w:marBottom w:val="0"/>
      <w:divBdr>
        <w:top w:val="none" w:sz="0" w:space="0" w:color="auto"/>
        <w:left w:val="none" w:sz="0" w:space="0" w:color="auto"/>
        <w:bottom w:val="none" w:sz="0" w:space="0" w:color="auto"/>
        <w:right w:val="none" w:sz="0" w:space="0" w:color="auto"/>
      </w:divBdr>
    </w:div>
    <w:div w:id="398019780">
      <w:bodyDiv w:val="1"/>
      <w:marLeft w:val="0"/>
      <w:marRight w:val="0"/>
      <w:marTop w:val="0"/>
      <w:marBottom w:val="0"/>
      <w:divBdr>
        <w:top w:val="none" w:sz="0" w:space="0" w:color="auto"/>
        <w:left w:val="none" w:sz="0" w:space="0" w:color="auto"/>
        <w:bottom w:val="none" w:sz="0" w:space="0" w:color="auto"/>
        <w:right w:val="none" w:sz="0" w:space="0" w:color="auto"/>
      </w:divBdr>
    </w:div>
    <w:div w:id="400178636">
      <w:bodyDiv w:val="1"/>
      <w:marLeft w:val="0"/>
      <w:marRight w:val="0"/>
      <w:marTop w:val="0"/>
      <w:marBottom w:val="0"/>
      <w:divBdr>
        <w:top w:val="none" w:sz="0" w:space="0" w:color="auto"/>
        <w:left w:val="none" w:sz="0" w:space="0" w:color="auto"/>
        <w:bottom w:val="none" w:sz="0" w:space="0" w:color="auto"/>
        <w:right w:val="none" w:sz="0" w:space="0" w:color="auto"/>
      </w:divBdr>
    </w:div>
    <w:div w:id="404494001">
      <w:bodyDiv w:val="1"/>
      <w:marLeft w:val="0"/>
      <w:marRight w:val="0"/>
      <w:marTop w:val="0"/>
      <w:marBottom w:val="0"/>
      <w:divBdr>
        <w:top w:val="none" w:sz="0" w:space="0" w:color="auto"/>
        <w:left w:val="none" w:sz="0" w:space="0" w:color="auto"/>
        <w:bottom w:val="none" w:sz="0" w:space="0" w:color="auto"/>
        <w:right w:val="none" w:sz="0" w:space="0" w:color="auto"/>
      </w:divBdr>
    </w:div>
    <w:div w:id="413404141">
      <w:bodyDiv w:val="1"/>
      <w:marLeft w:val="0"/>
      <w:marRight w:val="0"/>
      <w:marTop w:val="0"/>
      <w:marBottom w:val="0"/>
      <w:divBdr>
        <w:top w:val="none" w:sz="0" w:space="0" w:color="auto"/>
        <w:left w:val="none" w:sz="0" w:space="0" w:color="auto"/>
        <w:bottom w:val="none" w:sz="0" w:space="0" w:color="auto"/>
        <w:right w:val="none" w:sz="0" w:space="0" w:color="auto"/>
      </w:divBdr>
    </w:div>
    <w:div w:id="414741950">
      <w:bodyDiv w:val="1"/>
      <w:marLeft w:val="0"/>
      <w:marRight w:val="0"/>
      <w:marTop w:val="0"/>
      <w:marBottom w:val="0"/>
      <w:divBdr>
        <w:top w:val="none" w:sz="0" w:space="0" w:color="auto"/>
        <w:left w:val="none" w:sz="0" w:space="0" w:color="auto"/>
        <w:bottom w:val="none" w:sz="0" w:space="0" w:color="auto"/>
        <w:right w:val="none" w:sz="0" w:space="0" w:color="auto"/>
      </w:divBdr>
    </w:div>
    <w:div w:id="415323354">
      <w:bodyDiv w:val="1"/>
      <w:marLeft w:val="0"/>
      <w:marRight w:val="0"/>
      <w:marTop w:val="0"/>
      <w:marBottom w:val="0"/>
      <w:divBdr>
        <w:top w:val="none" w:sz="0" w:space="0" w:color="auto"/>
        <w:left w:val="none" w:sz="0" w:space="0" w:color="auto"/>
        <w:bottom w:val="none" w:sz="0" w:space="0" w:color="auto"/>
        <w:right w:val="none" w:sz="0" w:space="0" w:color="auto"/>
      </w:divBdr>
    </w:div>
    <w:div w:id="418723158">
      <w:bodyDiv w:val="1"/>
      <w:marLeft w:val="0"/>
      <w:marRight w:val="0"/>
      <w:marTop w:val="0"/>
      <w:marBottom w:val="0"/>
      <w:divBdr>
        <w:top w:val="none" w:sz="0" w:space="0" w:color="auto"/>
        <w:left w:val="none" w:sz="0" w:space="0" w:color="auto"/>
        <w:bottom w:val="none" w:sz="0" w:space="0" w:color="auto"/>
        <w:right w:val="none" w:sz="0" w:space="0" w:color="auto"/>
      </w:divBdr>
    </w:div>
    <w:div w:id="421536197">
      <w:bodyDiv w:val="1"/>
      <w:marLeft w:val="0"/>
      <w:marRight w:val="0"/>
      <w:marTop w:val="0"/>
      <w:marBottom w:val="0"/>
      <w:divBdr>
        <w:top w:val="none" w:sz="0" w:space="0" w:color="auto"/>
        <w:left w:val="none" w:sz="0" w:space="0" w:color="auto"/>
        <w:bottom w:val="none" w:sz="0" w:space="0" w:color="auto"/>
        <w:right w:val="none" w:sz="0" w:space="0" w:color="auto"/>
      </w:divBdr>
    </w:div>
    <w:div w:id="429743498">
      <w:bodyDiv w:val="1"/>
      <w:marLeft w:val="0"/>
      <w:marRight w:val="0"/>
      <w:marTop w:val="0"/>
      <w:marBottom w:val="0"/>
      <w:divBdr>
        <w:top w:val="none" w:sz="0" w:space="0" w:color="auto"/>
        <w:left w:val="none" w:sz="0" w:space="0" w:color="auto"/>
        <w:bottom w:val="none" w:sz="0" w:space="0" w:color="auto"/>
        <w:right w:val="none" w:sz="0" w:space="0" w:color="auto"/>
      </w:divBdr>
    </w:div>
    <w:div w:id="436950123">
      <w:bodyDiv w:val="1"/>
      <w:marLeft w:val="0"/>
      <w:marRight w:val="0"/>
      <w:marTop w:val="0"/>
      <w:marBottom w:val="0"/>
      <w:divBdr>
        <w:top w:val="none" w:sz="0" w:space="0" w:color="auto"/>
        <w:left w:val="none" w:sz="0" w:space="0" w:color="auto"/>
        <w:bottom w:val="none" w:sz="0" w:space="0" w:color="auto"/>
        <w:right w:val="none" w:sz="0" w:space="0" w:color="auto"/>
      </w:divBdr>
    </w:div>
    <w:div w:id="439951650">
      <w:bodyDiv w:val="1"/>
      <w:marLeft w:val="0"/>
      <w:marRight w:val="0"/>
      <w:marTop w:val="0"/>
      <w:marBottom w:val="0"/>
      <w:divBdr>
        <w:top w:val="none" w:sz="0" w:space="0" w:color="auto"/>
        <w:left w:val="none" w:sz="0" w:space="0" w:color="auto"/>
        <w:bottom w:val="none" w:sz="0" w:space="0" w:color="auto"/>
        <w:right w:val="none" w:sz="0" w:space="0" w:color="auto"/>
      </w:divBdr>
    </w:div>
    <w:div w:id="445127338">
      <w:bodyDiv w:val="1"/>
      <w:marLeft w:val="0"/>
      <w:marRight w:val="0"/>
      <w:marTop w:val="0"/>
      <w:marBottom w:val="0"/>
      <w:divBdr>
        <w:top w:val="none" w:sz="0" w:space="0" w:color="auto"/>
        <w:left w:val="none" w:sz="0" w:space="0" w:color="auto"/>
        <w:bottom w:val="none" w:sz="0" w:space="0" w:color="auto"/>
        <w:right w:val="none" w:sz="0" w:space="0" w:color="auto"/>
      </w:divBdr>
    </w:div>
    <w:div w:id="447824001">
      <w:bodyDiv w:val="1"/>
      <w:marLeft w:val="0"/>
      <w:marRight w:val="0"/>
      <w:marTop w:val="0"/>
      <w:marBottom w:val="0"/>
      <w:divBdr>
        <w:top w:val="none" w:sz="0" w:space="0" w:color="auto"/>
        <w:left w:val="none" w:sz="0" w:space="0" w:color="auto"/>
        <w:bottom w:val="none" w:sz="0" w:space="0" w:color="auto"/>
        <w:right w:val="none" w:sz="0" w:space="0" w:color="auto"/>
      </w:divBdr>
    </w:div>
    <w:div w:id="448553760">
      <w:bodyDiv w:val="1"/>
      <w:marLeft w:val="0"/>
      <w:marRight w:val="0"/>
      <w:marTop w:val="0"/>
      <w:marBottom w:val="0"/>
      <w:divBdr>
        <w:top w:val="none" w:sz="0" w:space="0" w:color="auto"/>
        <w:left w:val="none" w:sz="0" w:space="0" w:color="auto"/>
        <w:bottom w:val="none" w:sz="0" w:space="0" w:color="auto"/>
        <w:right w:val="none" w:sz="0" w:space="0" w:color="auto"/>
      </w:divBdr>
    </w:div>
    <w:div w:id="458958595">
      <w:bodyDiv w:val="1"/>
      <w:marLeft w:val="0"/>
      <w:marRight w:val="0"/>
      <w:marTop w:val="0"/>
      <w:marBottom w:val="0"/>
      <w:divBdr>
        <w:top w:val="none" w:sz="0" w:space="0" w:color="auto"/>
        <w:left w:val="none" w:sz="0" w:space="0" w:color="auto"/>
        <w:bottom w:val="none" w:sz="0" w:space="0" w:color="auto"/>
        <w:right w:val="none" w:sz="0" w:space="0" w:color="auto"/>
      </w:divBdr>
    </w:div>
    <w:div w:id="471675552">
      <w:bodyDiv w:val="1"/>
      <w:marLeft w:val="0"/>
      <w:marRight w:val="0"/>
      <w:marTop w:val="0"/>
      <w:marBottom w:val="0"/>
      <w:divBdr>
        <w:top w:val="none" w:sz="0" w:space="0" w:color="auto"/>
        <w:left w:val="none" w:sz="0" w:space="0" w:color="auto"/>
        <w:bottom w:val="none" w:sz="0" w:space="0" w:color="auto"/>
        <w:right w:val="none" w:sz="0" w:space="0" w:color="auto"/>
      </w:divBdr>
    </w:div>
    <w:div w:id="473836456">
      <w:bodyDiv w:val="1"/>
      <w:marLeft w:val="0"/>
      <w:marRight w:val="0"/>
      <w:marTop w:val="0"/>
      <w:marBottom w:val="0"/>
      <w:divBdr>
        <w:top w:val="none" w:sz="0" w:space="0" w:color="auto"/>
        <w:left w:val="none" w:sz="0" w:space="0" w:color="auto"/>
        <w:bottom w:val="none" w:sz="0" w:space="0" w:color="auto"/>
        <w:right w:val="none" w:sz="0" w:space="0" w:color="auto"/>
      </w:divBdr>
    </w:div>
    <w:div w:id="477383062">
      <w:bodyDiv w:val="1"/>
      <w:marLeft w:val="0"/>
      <w:marRight w:val="0"/>
      <w:marTop w:val="0"/>
      <w:marBottom w:val="0"/>
      <w:divBdr>
        <w:top w:val="none" w:sz="0" w:space="0" w:color="auto"/>
        <w:left w:val="none" w:sz="0" w:space="0" w:color="auto"/>
        <w:bottom w:val="none" w:sz="0" w:space="0" w:color="auto"/>
        <w:right w:val="none" w:sz="0" w:space="0" w:color="auto"/>
      </w:divBdr>
    </w:div>
    <w:div w:id="478347359">
      <w:bodyDiv w:val="1"/>
      <w:marLeft w:val="0"/>
      <w:marRight w:val="0"/>
      <w:marTop w:val="0"/>
      <w:marBottom w:val="0"/>
      <w:divBdr>
        <w:top w:val="none" w:sz="0" w:space="0" w:color="auto"/>
        <w:left w:val="none" w:sz="0" w:space="0" w:color="auto"/>
        <w:bottom w:val="none" w:sz="0" w:space="0" w:color="auto"/>
        <w:right w:val="none" w:sz="0" w:space="0" w:color="auto"/>
      </w:divBdr>
    </w:div>
    <w:div w:id="481774051">
      <w:bodyDiv w:val="1"/>
      <w:marLeft w:val="0"/>
      <w:marRight w:val="0"/>
      <w:marTop w:val="0"/>
      <w:marBottom w:val="0"/>
      <w:divBdr>
        <w:top w:val="none" w:sz="0" w:space="0" w:color="auto"/>
        <w:left w:val="none" w:sz="0" w:space="0" w:color="auto"/>
        <w:bottom w:val="none" w:sz="0" w:space="0" w:color="auto"/>
        <w:right w:val="none" w:sz="0" w:space="0" w:color="auto"/>
      </w:divBdr>
    </w:div>
    <w:div w:id="482350942">
      <w:bodyDiv w:val="1"/>
      <w:marLeft w:val="0"/>
      <w:marRight w:val="0"/>
      <w:marTop w:val="0"/>
      <w:marBottom w:val="0"/>
      <w:divBdr>
        <w:top w:val="none" w:sz="0" w:space="0" w:color="auto"/>
        <w:left w:val="none" w:sz="0" w:space="0" w:color="auto"/>
        <w:bottom w:val="none" w:sz="0" w:space="0" w:color="auto"/>
        <w:right w:val="none" w:sz="0" w:space="0" w:color="auto"/>
      </w:divBdr>
    </w:div>
    <w:div w:id="490027295">
      <w:bodyDiv w:val="1"/>
      <w:marLeft w:val="0"/>
      <w:marRight w:val="0"/>
      <w:marTop w:val="0"/>
      <w:marBottom w:val="0"/>
      <w:divBdr>
        <w:top w:val="none" w:sz="0" w:space="0" w:color="auto"/>
        <w:left w:val="none" w:sz="0" w:space="0" w:color="auto"/>
        <w:bottom w:val="none" w:sz="0" w:space="0" w:color="auto"/>
        <w:right w:val="none" w:sz="0" w:space="0" w:color="auto"/>
      </w:divBdr>
    </w:div>
    <w:div w:id="494105942">
      <w:bodyDiv w:val="1"/>
      <w:marLeft w:val="0"/>
      <w:marRight w:val="0"/>
      <w:marTop w:val="0"/>
      <w:marBottom w:val="0"/>
      <w:divBdr>
        <w:top w:val="none" w:sz="0" w:space="0" w:color="auto"/>
        <w:left w:val="none" w:sz="0" w:space="0" w:color="auto"/>
        <w:bottom w:val="none" w:sz="0" w:space="0" w:color="auto"/>
        <w:right w:val="none" w:sz="0" w:space="0" w:color="auto"/>
      </w:divBdr>
    </w:div>
    <w:div w:id="496457066">
      <w:bodyDiv w:val="1"/>
      <w:marLeft w:val="0"/>
      <w:marRight w:val="0"/>
      <w:marTop w:val="0"/>
      <w:marBottom w:val="0"/>
      <w:divBdr>
        <w:top w:val="none" w:sz="0" w:space="0" w:color="auto"/>
        <w:left w:val="none" w:sz="0" w:space="0" w:color="auto"/>
        <w:bottom w:val="none" w:sz="0" w:space="0" w:color="auto"/>
        <w:right w:val="none" w:sz="0" w:space="0" w:color="auto"/>
      </w:divBdr>
    </w:div>
    <w:div w:id="498735219">
      <w:bodyDiv w:val="1"/>
      <w:marLeft w:val="0"/>
      <w:marRight w:val="0"/>
      <w:marTop w:val="0"/>
      <w:marBottom w:val="0"/>
      <w:divBdr>
        <w:top w:val="none" w:sz="0" w:space="0" w:color="auto"/>
        <w:left w:val="none" w:sz="0" w:space="0" w:color="auto"/>
        <w:bottom w:val="none" w:sz="0" w:space="0" w:color="auto"/>
        <w:right w:val="none" w:sz="0" w:space="0" w:color="auto"/>
      </w:divBdr>
    </w:div>
    <w:div w:id="498736912">
      <w:bodyDiv w:val="1"/>
      <w:marLeft w:val="0"/>
      <w:marRight w:val="0"/>
      <w:marTop w:val="0"/>
      <w:marBottom w:val="0"/>
      <w:divBdr>
        <w:top w:val="none" w:sz="0" w:space="0" w:color="auto"/>
        <w:left w:val="none" w:sz="0" w:space="0" w:color="auto"/>
        <w:bottom w:val="none" w:sz="0" w:space="0" w:color="auto"/>
        <w:right w:val="none" w:sz="0" w:space="0" w:color="auto"/>
      </w:divBdr>
    </w:div>
    <w:div w:id="502210093">
      <w:bodyDiv w:val="1"/>
      <w:marLeft w:val="0"/>
      <w:marRight w:val="0"/>
      <w:marTop w:val="0"/>
      <w:marBottom w:val="0"/>
      <w:divBdr>
        <w:top w:val="none" w:sz="0" w:space="0" w:color="auto"/>
        <w:left w:val="none" w:sz="0" w:space="0" w:color="auto"/>
        <w:bottom w:val="none" w:sz="0" w:space="0" w:color="auto"/>
        <w:right w:val="none" w:sz="0" w:space="0" w:color="auto"/>
      </w:divBdr>
    </w:div>
    <w:div w:id="503740653">
      <w:bodyDiv w:val="1"/>
      <w:marLeft w:val="0"/>
      <w:marRight w:val="0"/>
      <w:marTop w:val="0"/>
      <w:marBottom w:val="0"/>
      <w:divBdr>
        <w:top w:val="none" w:sz="0" w:space="0" w:color="auto"/>
        <w:left w:val="none" w:sz="0" w:space="0" w:color="auto"/>
        <w:bottom w:val="none" w:sz="0" w:space="0" w:color="auto"/>
        <w:right w:val="none" w:sz="0" w:space="0" w:color="auto"/>
      </w:divBdr>
    </w:div>
    <w:div w:id="505022393">
      <w:bodyDiv w:val="1"/>
      <w:marLeft w:val="0"/>
      <w:marRight w:val="0"/>
      <w:marTop w:val="0"/>
      <w:marBottom w:val="0"/>
      <w:divBdr>
        <w:top w:val="none" w:sz="0" w:space="0" w:color="auto"/>
        <w:left w:val="none" w:sz="0" w:space="0" w:color="auto"/>
        <w:bottom w:val="none" w:sz="0" w:space="0" w:color="auto"/>
        <w:right w:val="none" w:sz="0" w:space="0" w:color="auto"/>
      </w:divBdr>
    </w:div>
    <w:div w:id="510340367">
      <w:bodyDiv w:val="1"/>
      <w:marLeft w:val="0"/>
      <w:marRight w:val="0"/>
      <w:marTop w:val="0"/>
      <w:marBottom w:val="0"/>
      <w:divBdr>
        <w:top w:val="none" w:sz="0" w:space="0" w:color="auto"/>
        <w:left w:val="none" w:sz="0" w:space="0" w:color="auto"/>
        <w:bottom w:val="none" w:sz="0" w:space="0" w:color="auto"/>
        <w:right w:val="none" w:sz="0" w:space="0" w:color="auto"/>
      </w:divBdr>
    </w:div>
    <w:div w:id="520438274">
      <w:bodyDiv w:val="1"/>
      <w:marLeft w:val="0"/>
      <w:marRight w:val="0"/>
      <w:marTop w:val="0"/>
      <w:marBottom w:val="0"/>
      <w:divBdr>
        <w:top w:val="none" w:sz="0" w:space="0" w:color="auto"/>
        <w:left w:val="none" w:sz="0" w:space="0" w:color="auto"/>
        <w:bottom w:val="none" w:sz="0" w:space="0" w:color="auto"/>
        <w:right w:val="none" w:sz="0" w:space="0" w:color="auto"/>
      </w:divBdr>
    </w:div>
    <w:div w:id="523861692">
      <w:bodyDiv w:val="1"/>
      <w:marLeft w:val="0"/>
      <w:marRight w:val="0"/>
      <w:marTop w:val="0"/>
      <w:marBottom w:val="0"/>
      <w:divBdr>
        <w:top w:val="none" w:sz="0" w:space="0" w:color="auto"/>
        <w:left w:val="none" w:sz="0" w:space="0" w:color="auto"/>
        <w:bottom w:val="none" w:sz="0" w:space="0" w:color="auto"/>
        <w:right w:val="none" w:sz="0" w:space="0" w:color="auto"/>
      </w:divBdr>
    </w:div>
    <w:div w:id="533226508">
      <w:bodyDiv w:val="1"/>
      <w:marLeft w:val="0"/>
      <w:marRight w:val="0"/>
      <w:marTop w:val="0"/>
      <w:marBottom w:val="0"/>
      <w:divBdr>
        <w:top w:val="none" w:sz="0" w:space="0" w:color="auto"/>
        <w:left w:val="none" w:sz="0" w:space="0" w:color="auto"/>
        <w:bottom w:val="none" w:sz="0" w:space="0" w:color="auto"/>
        <w:right w:val="none" w:sz="0" w:space="0" w:color="auto"/>
      </w:divBdr>
    </w:div>
    <w:div w:id="535386276">
      <w:bodyDiv w:val="1"/>
      <w:marLeft w:val="0"/>
      <w:marRight w:val="0"/>
      <w:marTop w:val="0"/>
      <w:marBottom w:val="0"/>
      <w:divBdr>
        <w:top w:val="none" w:sz="0" w:space="0" w:color="auto"/>
        <w:left w:val="none" w:sz="0" w:space="0" w:color="auto"/>
        <w:bottom w:val="none" w:sz="0" w:space="0" w:color="auto"/>
        <w:right w:val="none" w:sz="0" w:space="0" w:color="auto"/>
      </w:divBdr>
    </w:div>
    <w:div w:id="535774321">
      <w:bodyDiv w:val="1"/>
      <w:marLeft w:val="0"/>
      <w:marRight w:val="0"/>
      <w:marTop w:val="0"/>
      <w:marBottom w:val="0"/>
      <w:divBdr>
        <w:top w:val="none" w:sz="0" w:space="0" w:color="auto"/>
        <w:left w:val="none" w:sz="0" w:space="0" w:color="auto"/>
        <w:bottom w:val="none" w:sz="0" w:space="0" w:color="auto"/>
        <w:right w:val="none" w:sz="0" w:space="0" w:color="auto"/>
      </w:divBdr>
    </w:div>
    <w:div w:id="537400081">
      <w:bodyDiv w:val="1"/>
      <w:marLeft w:val="0"/>
      <w:marRight w:val="0"/>
      <w:marTop w:val="0"/>
      <w:marBottom w:val="0"/>
      <w:divBdr>
        <w:top w:val="none" w:sz="0" w:space="0" w:color="auto"/>
        <w:left w:val="none" w:sz="0" w:space="0" w:color="auto"/>
        <w:bottom w:val="none" w:sz="0" w:space="0" w:color="auto"/>
        <w:right w:val="none" w:sz="0" w:space="0" w:color="auto"/>
      </w:divBdr>
    </w:div>
    <w:div w:id="544297763">
      <w:bodyDiv w:val="1"/>
      <w:marLeft w:val="0"/>
      <w:marRight w:val="0"/>
      <w:marTop w:val="0"/>
      <w:marBottom w:val="0"/>
      <w:divBdr>
        <w:top w:val="none" w:sz="0" w:space="0" w:color="auto"/>
        <w:left w:val="none" w:sz="0" w:space="0" w:color="auto"/>
        <w:bottom w:val="none" w:sz="0" w:space="0" w:color="auto"/>
        <w:right w:val="none" w:sz="0" w:space="0" w:color="auto"/>
      </w:divBdr>
    </w:div>
    <w:div w:id="546602086">
      <w:bodyDiv w:val="1"/>
      <w:marLeft w:val="0"/>
      <w:marRight w:val="0"/>
      <w:marTop w:val="0"/>
      <w:marBottom w:val="0"/>
      <w:divBdr>
        <w:top w:val="none" w:sz="0" w:space="0" w:color="auto"/>
        <w:left w:val="none" w:sz="0" w:space="0" w:color="auto"/>
        <w:bottom w:val="none" w:sz="0" w:space="0" w:color="auto"/>
        <w:right w:val="none" w:sz="0" w:space="0" w:color="auto"/>
      </w:divBdr>
    </w:div>
    <w:div w:id="551887055">
      <w:bodyDiv w:val="1"/>
      <w:marLeft w:val="0"/>
      <w:marRight w:val="0"/>
      <w:marTop w:val="0"/>
      <w:marBottom w:val="0"/>
      <w:divBdr>
        <w:top w:val="none" w:sz="0" w:space="0" w:color="auto"/>
        <w:left w:val="none" w:sz="0" w:space="0" w:color="auto"/>
        <w:bottom w:val="none" w:sz="0" w:space="0" w:color="auto"/>
        <w:right w:val="none" w:sz="0" w:space="0" w:color="auto"/>
      </w:divBdr>
    </w:div>
    <w:div w:id="559438005">
      <w:bodyDiv w:val="1"/>
      <w:marLeft w:val="0"/>
      <w:marRight w:val="0"/>
      <w:marTop w:val="0"/>
      <w:marBottom w:val="0"/>
      <w:divBdr>
        <w:top w:val="none" w:sz="0" w:space="0" w:color="auto"/>
        <w:left w:val="none" w:sz="0" w:space="0" w:color="auto"/>
        <w:bottom w:val="none" w:sz="0" w:space="0" w:color="auto"/>
        <w:right w:val="none" w:sz="0" w:space="0" w:color="auto"/>
      </w:divBdr>
    </w:div>
    <w:div w:id="562712977">
      <w:bodyDiv w:val="1"/>
      <w:marLeft w:val="0"/>
      <w:marRight w:val="0"/>
      <w:marTop w:val="0"/>
      <w:marBottom w:val="0"/>
      <w:divBdr>
        <w:top w:val="none" w:sz="0" w:space="0" w:color="auto"/>
        <w:left w:val="none" w:sz="0" w:space="0" w:color="auto"/>
        <w:bottom w:val="none" w:sz="0" w:space="0" w:color="auto"/>
        <w:right w:val="none" w:sz="0" w:space="0" w:color="auto"/>
      </w:divBdr>
    </w:div>
    <w:div w:id="566182506">
      <w:bodyDiv w:val="1"/>
      <w:marLeft w:val="0"/>
      <w:marRight w:val="0"/>
      <w:marTop w:val="0"/>
      <w:marBottom w:val="0"/>
      <w:divBdr>
        <w:top w:val="none" w:sz="0" w:space="0" w:color="auto"/>
        <w:left w:val="none" w:sz="0" w:space="0" w:color="auto"/>
        <w:bottom w:val="none" w:sz="0" w:space="0" w:color="auto"/>
        <w:right w:val="none" w:sz="0" w:space="0" w:color="auto"/>
      </w:divBdr>
    </w:div>
    <w:div w:id="566460253">
      <w:bodyDiv w:val="1"/>
      <w:marLeft w:val="0"/>
      <w:marRight w:val="0"/>
      <w:marTop w:val="0"/>
      <w:marBottom w:val="0"/>
      <w:divBdr>
        <w:top w:val="none" w:sz="0" w:space="0" w:color="auto"/>
        <w:left w:val="none" w:sz="0" w:space="0" w:color="auto"/>
        <w:bottom w:val="none" w:sz="0" w:space="0" w:color="auto"/>
        <w:right w:val="none" w:sz="0" w:space="0" w:color="auto"/>
      </w:divBdr>
    </w:div>
    <w:div w:id="568267654">
      <w:bodyDiv w:val="1"/>
      <w:marLeft w:val="0"/>
      <w:marRight w:val="0"/>
      <w:marTop w:val="0"/>
      <w:marBottom w:val="0"/>
      <w:divBdr>
        <w:top w:val="none" w:sz="0" w:space="0" w:color="auto"/>
        <w:left w:val="none" w:sz="0" w:space="0" w:color="auto"/>
        <w:bottom w:val="none" w:sz="0" w:space="0" w:color="auto"/>
        <w:right w:val="none" w:sz="0" w:space="0" w:color="auto"/>
      </w:divBdr>
    </w:div>
    <w:div w:id="581261826">
      <w:bodyDiv w:val="1"/>
      <w:marLeft w:val="0"/>
      <w:marRight w:val="0"/>
      <w:marTop w:val="0"/>
      <w:marBottom w:val="0"/>
      <w:divBdr>
        <w:top w:val="none" w:sz="0" w:space="0" w:color="auto"/>
        <w:left w:val="none" w:sz="0" w:space="0" w:color="auto"/>
        <w:bottom w:val="none" w:sz="0" w:space="0" w:color="auto"/>
        <w:right w:val="none" w:sz="0" w:space="0" w:color="auto"/>
      </w:divBdr>
    </w:div>
    <w:div w:id="584000859">
      <w:bodyDiv w:val="1"/>
      <w:marLeft w:val="0"/>
      <w:marRight w:val="0"/>
      <w:marTop w:val="0"/>
      <w:marBottom w:val="0"/>
      <w:divBdr>
        <w:top w:val="none" w:sz="0" w:space="0" w:color="auto"/>
        <w:left w:val="none" w:sz="0" w:space="0" w:color="auto"/>
        <w:bottom w:val="none" w:sz="0" w:space="0" w:color="auto"/>
        <w:right w:val="none" w:sz="0" w:space="0" w:color="auto"/>
      </w:divBdr>
    </w:div>
    <w:div w:id="588463019">
      <w:bodyDiv w:val="1"/>
      <w:marLeft w:val="0"/>
      <w:marRight w:val="0"/>
      <w:marTop w:val="0"/>
      <w:marBottom w:val="0"/>
      <w:divBdr>
        <w:top w:val="none" w:sz="0" w:space="0" w:color="auto"/>
        <w:left w:val="none" w:sz="0" w:space="0" w:color="auto"/>
        <w:bottom w:val="none" w:sz="0" w:space="0" w:color="auto"/>
        <w:right w:val="none" w:sz="0" w:space="0" w:color="auto"/>
      </w:divBdr>
    </w:div>
    <w:div w:id="590118298">
      <w:bodyDiv w:val="1"/>
      <w:marLeft w:val="0"/>
      <w:marRight w:val="0"/>
      <w:marTop w:val="0"/>
      <w:marBottom w:val="0"/>
      <w:divBdr>
        <w:top w:val="none" w:sz="0" w:space="0" w:color="auto"/>
        <w:left w:val="none" w:sz="0" w:space="0" w:color="auto"/>
        <w:bottom w:val="none" w:sz="0" w:space="0" w:color="auto"/>
        <w:right w:val="none" w:sz="0" w:space="0" w:color="auto"/>
      </w:divBdr>
    </w:div>
    <w:div w:id="592591298">
      <w:bodyDiv w:val="1"/>
      <w:marLeft w:val="0"/>
      <w:marRight w:val="0"/>
      <w:marTop w:val="0"/>
      <w:marBottom w:val="0"/>
      <w:divBdr>
        <w:top w:val="none" w:sz="0" w:space="0" w:color="auto"/>
        <w:left w:val="none" w:sz="0" w:space="0" w:color="auto"/>
        <w:bottom w:val="none" w:sz="0" w:space="0" w:color="auto"/>
        <w:right w:val="none" w:sz="0" w:space="0" w:color="auto"/>
      </w:divBdr>
    </w:div>
    <w:div w:id="592661736">
      <w:bodyDiv w:val="1"/>
      <w:marLeft w:val="0"/>
      <w:marRight w:val="0"/>
      <w:marTop w:val="0"/>
      <w:marBottom w:val="0"/>
      <w:divBdr>
        <w:top w:val="none" w:sz="0" w:space="0" w:color="auto"/>
        <w:left w:val="none" w:sz="0" w:space="0" w:color="auto"/>
        <w:bottom w:val="none" w:sz="0" w:space="0" w:color="auto"/>
        <w:right w:val="none" w:sz="0" w:space="0" w:color="auto"/>
      </w:divBdr>
    </w:div>
    <w:div w:id="593980704">
      <w:bodyDiv w:val="1"/>
      <w:marLeft w:val="0"/>
      <w:marRight w:val="0"/>
      <w:marTop w:val="0"/>
      <w:marBottom w:val="0"/>
      <w:divBdr>
        <w:top w:val="none" w:sz="0" w:space="0" w:color="auto"/>
        <w:left w:val="none" w:sz="0" w:space="0" w:color="auto"/>
        <w:bottom w:val="none" w:sz="0" w:space="0" w:color="auto"/>
        <w:right w:val="none" w:sz="0" w:space="0" w:color="auto"/>
      </w:divBdr>
    </w:div>
    <w:div w:id="594870520">
      <w:bodyDiv w:val="1"/>
      <w:marLeft w:val="0"/>
      <w:marRight w:val="0"/>
      <w:marTop w:val="0"/>
      <w:marBottom w:val="0"/>
      <w:divBdr>
        <w:top w:val="none" w:sz="0" w:space="0" w:color="auto"/>
        <w:left w:val="none" w:sz="0" w:space="0" w:color="auto"/>
        <w:bottom w:val="none" w:sz="0" w:space="0" w:color="auto"/>
        <w:right w:val="none" w:sz="0" w:space="0" w:color="auto"/>
      </w:divBdr>
    </w:div>
    <w:div w:id="595939310">
      <w:bodyDiv w:val="1"/>
      <w:marLeft w:val="0"/>
      <w:marRight w:val="0"/>
      <w:marTop w:val="0"/>
      <w:marBottom w:val="0"/>
      <w:divBdr>
        <w:top w:val="none" w:sz="0" w:space="0" w:color="auto"/>
        <w:left w:val="none" w:sz="0" w:space="0" w:color="auto"/>
        <w:bottom w:val="none" w:sz="0" w:space="0" w:color="auto"/>
        <w:right w:val="none" w:sz="0" w:space="0" w:color="auto"/>
      </w:divBdr>
    </w:div>
    <w:div w:id="609361332">
      <w:bodyDiv w:val="1"/>
      <w:marLeft w:val="0"/>
      <w:marRight w:val="0"/>
      <w:marTop w:val="0"/>
      <w:marBottom w:val="0"/>
      <w:divBdr>
        <w:top w:val="none" w:sz="0" w:space="0" w:color="auto"/>
        <w:left w:val="none" w:sz="0" w:space="0" w:color="auto"/>
        <w:bottom w:val="none" w:sz="0" w:space="0" w:color="auto"/>
        <w:right w:val="none" w:sz="0" w:space="0" w:color="auto"/>
      </w:divBdr>
    </w:div>
    <w:div w:id="613640000">
      <w:bodyDiv w:val="1"/>
      <w:marLeft w:val="0"/>
      <w:marRight w:val="0"/>
      <w:marTop w:val="0"/>
      <w:marBottom w:val="0"/>
      <w:divBdr>
        <w:top w:val="none" w:sz="0" w:space="0" w:color="auto"/>
        <w:left w:val="none" w:sz="0" w:space="0" w:color="auto"/>
        <w:bottom w:val="none" w:sz="0" w:space="0" w:color="auto"/>
        <w:right w:val="none" w:sz="0" w:space="0" w:color="auto"/>
      </w:divBdr>
    </w:div>
    <w:div w:id="614554744">
      <w:bodyDiv w:val="1"/>
      <w:marLeft w:val="0"/>
      <w:marRight w:val="0"/>
      <w:marTop w:val="0"/>
      <w:marBottom w:val="0"/>
      <w:divBdr>
        <w:top w:val="none" w:sz="0" w:space="0" w:color="auto"/>
        <w:left w:val="none" w:sz="0" w:space="0" w:color="auto"/>
        <w:bottom w:val="none" w:sz="0" w:space="0" w:color="auto"/>
        <w:right w:val="none" w:sz="0" w:space="0" w:color="auto"/>
      </w:divBdr>
    </w:div>
    <w:div w:id="615335212">
      <w:bodyDiv w:val="1"/>
      <w:marLeft w:val="0"/>
      <w:marRight w:val="0"/>
      <w:marTop w:val="0"/>
      <w:marBottom w:val="0"/>
      <w:divBdr>
        <w:top w:val="none" w:sz="0" w:space="0" w:color="auto"/>
        <w:left w:val="none" w:sz="0" w:space="0" w:color="auto"/>
        <w:bottom w:val="none" w:sz="0" w:space="0" w:color="auto"/>
        <w:right w:val="none" w:sz="0" w:space="0" w:color="auto"/>
      </w:divBdr>
    </w:div>
    <w:div w:id="615723713">
      <w:bodyDiv w:val="1"/>
      <w:marLeft w:val="0"/>
      <w:marRight w:val="0"/>
      <w:marTop w:val="0"/>
      <w:marBottom w:val="0"/>
      <w:divBdr>
        <w:top w:val="none" w:sz="0" w:space="0" w:color="auto"/>
        <w:left w:val="none" w:sz="0" w:space="0" w:color="auto"/>
        <w:bottom w:val="none" w:sz="0" w:space="0" w:color="auto"/>
        <w:right w:val="none" w:sz="0" w:space="0" w:color="auto"/>
      </w:divBdr>
    </w:div>
    <w:div w:id="620691989">
      <w:bodyDiv w:val="1"/>
      <w:marLeft w:val="0"/>
      <w:marRight w:val="0"/>
      <w:marTop w:val="0"/>
      <w:marBottom w:val="0"/>
      <w:divBdr>
        <w:top w:val="none" w:sz="0" w:space="0" w:color="auto"/>
        <w:left w:val="none" w:sz="0" w:space="0" w:color="auto"/>
        <w:bottom w:val="none" w:sz="0" w:space="0" w:color="auto"/>
        <w:right w:val="none" w:sz="0" w:space="0" w:color="auto"/>
      </w:divBdr>
    </w:div>
    <w:div w:id="621036709">
      <w:bodyDiv w:val="1"/>
      <w:marLeft w:val="0"/>
      <w:marRight w:val="0"/>
      <w:marTop w:val="0"/>
      <w:marBottom w:val="0"/>
      <w:divBdr>
        <w:top w:val="none" w:sz="0" w:space="0" w:color="auto"/>
        <w:left w:val="none" w:sz="0" w:space="0" w:color="auto"/>
        <w:bottom w:val="none" w:sz="0" w:space="0" w:color="auto"/>
        <w:right w:val="none" w:sz="0" w:space="0" w:color="auto"/>
      </w:divBdr>
    </w:div>
    <w:div w:id="622463697">
      <w:bodyDiv w:val="1"/>
      <w:marLeft w:val="0"/>
      <w:marRight w:val="0"/>
      <w:marTop w:val="0"/>
      <w:marBottom w:val="0"/>
      <w:divBdr>
        <w:top w:val="none" w:sz="0" w:space="0" w:color="auto"/>
        <w:left w:val="none" w:sz="0" w:space="0" w:color="auto"/>
        <w:bottom w:val="none" w:sz="0" w:space="0" w:color="auto"/>
        <w:right w:val="none" w:sz="0" w:space="0" w:color="auto"/>
      </w:divBdr>
    </w:div>
    <w:div w:id="626472511">
      <w:bodyDiv w:val="1"/>
      <w:marLeft w:val="0"/>
      <w:marRight w:val="0"/>
      <w:marTop w:val="0"/>
      <w:marBottom w:val="0"/>
      <w:divBdr>
        <w:top w:val="none" w:sz="0" w:space="0" w:color="auto"/>
        <w:left w:val="none" w:sz="0" w:space="0" w:color="auto"/>
        <w:bottom w:val="none" w:sz="0" w:space="0" w:color="auto"/>
        <w:right w:val="none" w:sz="0" w:space="0" w:color="auto"/>
      </w:divBdr>
    </w:div>
    <w:div w:id="629163734">
      <w:bodyDiv w:val="1"/>
      <w:marLeft w:val="0"/>
      <w:marRight w:val="0"/>
      <w:marTop w:val="0"/>
      <w:marBottom w:val="0"/>
      <w:divBdr>
        <w:top w:val="none" w:sz="0" w:space="0" w:color="auto"/>
        <w:left w:val="none" w:sz="0" w:space="0" w:color="auto"/>
        <w:bottom w:val="none" w:sz="0" w:space="0" w:color="auto"/>
        <w:right w:val="none" w:sz="0" w:space="0" w:color="auto"/>
      </w:divBdr>
    </w:div>
    <w:div w:id="631863525">
      <w:bodyDiv w:val="1"/>
      <w:marLeft w:val="0"/>
      <w:marRight w:val="0"/>
      <w:marTop w:val="0"/>
      <w:marBottom w:val="0"/>
      <w:divBdr>
        <w:top w:val="none" w:sz="0" w:space="0" w:color="auto"/>
        <w:left w:val="none" w:sz="0" w:space="0" w:color="auto"/>
        <w:bottom w:val="none" w:sz="0" w:space="0" w:color="auto"/>
        <w:right w:val="none" w:sz="0" w:space="0" w:color="auto"/>
      </w:divBdr>
    </w:div>
    <w:div w:id="638144238">
      <w:bodyDiv w:val="1"/>
      <w:marLeft w:val="0"/>
      <w:marRight w:val="0"/>
      <w:marTop w:val="0"/>
      <w:marBottom w:val="0"/>
      <w:divBdr>
        <w:top w:val="none" w:sz="0" w:space="0" w:color="auto"/>
        <w:left w:val="none" w:sz="0" w:space="0" w:color="auto"/>
        <w:bottom w:val="none" w:sz="0" w:space="0" w:color="auto"/>
        <w:right w:val="none" w:sz="0" w:space="0" w:color="auto"/>
      </w:divBdr>
    </w:div>
    <w:div w:id="647635207">
      <w:bodyDiv w:val="1"/>
      <w:marLeft w:val="0"/>
      <w:marRight w:val="0"/>
      <w:marTop w:val="0"/>
      <w:marBottom w:val="0"/>
      <w:divBdr>
        <w:top w:val="none" w:sz="0" w:space="0" w:color="auto"/>
        <w:left w:val="none" w:sz="0" w:space="0" w:color="auto"/>
        <w:bottom w:val="none" w:sz="0" w:space="0" w:color="auto"/>
        <w:right w:val="none" w:sz="0" w:space="0" w:color="auto"/>
      </w:divBdr>
    </w:div>
    <w:div w:id="648216920">
      <w:bodyDiv w:val="1"/>
      <w:marLeft w:val="0"/>
      <w:marRight w:val="0"/>
      <w:marTop w:val="0"/>
      <w:marBottom w:val="0"/>
      <w:divBdr>
        <w:top w:val="none" w:sz="0" w:space="0" w:color="auto"/>
        <w:left w:val="none" w:sz="0" w:space="0" w:color="auto"/>
        <w:bottom w:val="none" w:sz="0" w:space="0" w:color="auto"/>
        <w:right w:val="none" w:sz="0" w:space="0" w:color="auto"/>
      </w:divBdr>
    </w:div>
    <w:div w:id="658003309">
      <w:bodyDiv w:val="1"/>
      <w:marLeft w:val="0"/>
      <w:marRight w:val="0"/>
      <w:marTop w:val="0"/>
      <w:marBottom w:val="0"/>
      <w:divBdr>
        <w:top w:val="none" w:sz="0" w:space="0" w:color="auto"/>
        <w:left w:val="none" w:sz="0" w:space="0" w:color="auto"/>
        <w:bottom w:val="none" w:sz="0" w:space="0" w:color="auto"/>
        <w:right w:val="none" w:sz="0" w:space="0" w:color="auto"/>
      </w:divBdr>
    </w:div>
    <w:div w:id="669793970">
      <w:bodyDiv w:val="1"/>
      <w:marLeft w:val="0"/>
      <w:marRight w:val="0"/>
      <w:marTop w:val="0"/>
      <w:marBottom w:val="0"/>
      <w:divBdr>
        <w:top w:val="none" w:sz="0" w:space="0" w:color="auto"/>
        <w:left w:val="none" w:sz="0" w:space="0" w:color="auto"/>
        <w:bottom w:val="none" w:sz="0" w:space="0" w:color="auto"/>
        <w:right w:val="none" w:sz="0" w:space="0" w:color="auto"/>
      </w:divBdr>
    </w:div>
    <w:div w:id="675503599">
      <w:bodyDiv w:val="1"/>
      <w:marLeft w:val="0"/>
      <w:marRight w:val="0"/>
      <w:marTop w:val="0"/>
      <w:marBottom w:val="0"/>
      <w:divBdr>
        <w:top w:val="none" w:sz="0" w:space="0" w:color="auto"/>
        <w:left w:val="none" w:sz="0" w:space="0" w:color="auto"/>
        <w:bottom w:val="none" w:sz="0" w:space="0" w:color="auto"/>
        <w:right w:val="none" w:sz="0" w:space="0" w:color="auto"/>
      </w:divBdr>
    </w:div>
    <w:div w:id="680739349">
      <w:bodyDiv w:val="1"/>
      <w:marLeft w:val="0"/>
      <w:marRight w:val="0"/>
      <w:marTop w:val="0"/>
      <w:marBottom w:val="0"/>
      <w:divBdr>
        <w:top w:val="none" w:sz="0" w:space="0" w:color="auto"/>
        <w:left w:val="none" w:sz="0" w:space="0" w:color="auto"/>
        <w:bottom w:val="none" w:sz="0" w:space="0" w:color="auto"/>
        <w:right w:val="none" w:sz="0" w:space="0" w:color="auto"/>
      </w:divBdr>
    </w:div>
    <w:div w:id="685980194">
      <w:bodyDiv w:val="1"/>
      <w:marLeft w:val="0"/>
      <w:marRight w:val="0"/>
      <w:marTop w:val="0"/>
      <w:marBottom w:val="0"/>
      <w:divBdr>
        <w:top w:val="none" w:sz="0" w:space="0" w:color="auto"/>
        <w:left w:val="none" w:sz="0" w:space="0" w:color="auto"/>
        <w:bottom w:val="none" w:sz="0" w:space="0" w:color="auto"/>
        <w:right w:val="none" w:sz="0" w:space="0" w:color="auto"/>
      </w:divBdr>
    </w:div>
    <w:div w:id="695886070">
      <w:bodyDiv w:val="1"/>
      <w:marLeft w:val="0"/>
      <w:marRight w:val="0"/>
      <w:marTop w:val="0"/>
      <w:marBottom w:val="0"/>
      <w:divBdr>
        <w:top w:val="none" w:sz="0" w:space="0" w:color="auto"/>
        <w:left w:val="none" w:sz="0" w:space="0" w:color="auto"/>
        <w:bottom w:val="none" w:sz="0" w:space="0" w:color="auto"/>
        <w:right w:val="none" w:sz="0" w:space="0" w:color="auto"/>
      </w:divBdr>
    </w:div>
    <w:div w:id="701243272">
      <w:bodyDiv w:val="1"/>
      <w:marLeft w:val="0"/>
      <w:marRight w:val="0"/>
      <w:marTop w:val="0"/>
      <w:marBottom w:val="0"/>
      <w:divBdr>
        <w:top w:val="none" w:sz="0" w:space="0" w:color="auto"/>
        <w:left w:val="none" w:sz="0" w:space="0" w:color="auto"/>
        <w:bottom w:val="none" w:sz="0" w:space="0" w:color="auto"/>
        <w:right w:val="none" w:sz="0" w:space="0" w:color="auto"/>
      </w:divBdr>
    </w:div>
    <w:div w:id="701589247">
      <w:bodyDiv w:val="1"/>
      <w:marLeft w:val="0"/>
      <w:marRight w:val="0"/>
      <w:marTop w:val="0"/>
      <w:marBottom w:val="0"/>
      <w:divBdr>
        <w:top w:val="none" w:sz="0" w:space="0" w:color="auto"/>
        <w:left w:val="none" w:sz="0" w:space="0" w:color="auto"/>
        <w:bottom w:val="none" w:sz="0" w:space="0" w:color="auto"/>
        <w:right w:val="none" w:sz="0" w:space="0" w:color="auto"/>
      </w:divBdr>
    </w:div>
    <w:div w:id="704211733">
      <w:bodyDiv w:val="1"/>
      <w:marLeft w:val="0"/>
      <w:marRight w:val="0"/>
      <w:marTop w:val="0"/>
      <w:marBottom w:val="0"/>
      <w:divBdr>
        <w:top w:val="none" w:sz="0" w:space="0" w:color="auto"/>
        <w:left w:val="none" w:sz="0" w:space="0" w:color="auto"/>
        <w:bottom w:val="none" w:sz="0" w:space="0" w:color="auto"/>
        <w:right w:val="none" w:sz="0" w:space="0" w:color="auto"/>
      </w:divBdr>
    </w:div>
    <w:div w:id="705329766">
      <w:bodyDiv w:val="1"/>
      <w:marLeft w:val="0"/>
      <w:marRight w:val="0"/>
      <w:marTop w:val="0"/>
      <w:marBottom w:val="0"/>
      <w:divBdr>
        <w:top w:val="none" w:sz="0" w:space="0" w:color="auto"/>
        <w:left w:val="none" w:sz="0" w:space="0" w:color="auto"/>
        <w:bottom w:val="none" w:sz="0" w:space="0" w:color="auto"/>
        <w:right w:val="none" w:sz="0" w:space="0" w:color="auto"/>
      </w:divBdr>
    </w:div>
    <w:div w:id="710803491">
      <w:bodyDiv w:val="1"/>
      <w:marLeft w:val="0"/>
      <w:marRight w:val="0"/>
      <w:marTop w:val="0"/>
      <w:marBottom w:val="0"/>
      <w:divBdr>
        <w:top w:val="none" w:sz="0" w:space="0" w:color="auto"/>
        <w:left w:val="none" w:sz="0" w:space="0" w:color="auto"/>
        <w:bottom w:val="none" w:sz="0" w:space="0" w:color="auto"/>
        <w:right w:val="none" w:sz="0" w:space="0" w:color="auto"/>
      </w:divBdr>
    </w:div>
    <w:div w:id="720835320">
      <w:bodyDiv w:val="1"/>
      <w:marLeft w:val="0"/>
      <w:marRight w:val="0"/>
      <w:marTop w:val="0"/>
      <w:marBottom w:val="0"/>
      <w:divBdr>
        <w:top w:val="none" w:sz="0" w:space="0" w:color="auto"/>
        <w:left w:val="none" w:sz="0" w:space="0" w:color="auto"/>
        <w:bottom w:val="none" w:sz="0" w:space="0" w:color="auto"/>
        <w:right w:val="none" w:sz="0" w:space="0" w:color="auto"/>
      </w:divBdr>
    </w:div>
    <w:div w:id="722755088">
      <w:bodyDiv w:val="1"/>
      <w:marLeft w:val="0"/>
      <w:marRight w:val="0"/>
      <w:marTop w:val="0"/>
      <w:marBottom w:val="0"/>
      <w:divBdr>
        <w:top w:val="none" w:sz="0" w:space="0" w:color="auto"/>
        <w:left w:val="none" w:sz="0" w:space="0" w:color="auto"/>
        <w:bottom w:val="none" w:sz="0" w:space="0" w:color="auto"/>
        <w:right w:val="none" w:sz="0" w:space="0" w:color="auto"/>
      </w:divBdr>
    </w:div>
    <w:div w:id="725300136">
      <w:bodyDiv w:val="1"/>
      <w:marLeft w:val="0"/>
      <w:marRight w:val="0"/>
      <w:marTop w:val="0"/>
      <w:marBottom w:val="0"/>
      <w:divBdr>
        <w:top w:val="none" w:sz="0" w:space="0" w:color="auto"/>
        <w:left w:val="none" w:sz="0" w:space="0" w:color="auto"/>
        <w:bottom w:val="none" w:sz="0" w:space="0" w:color="auto"/>
        <w:right w:val="none" w:sz="0" w:space="0" w:color="auto"/>
      </w:divBdr>
    </w:div>
    <w:div w:id="732584908">
      <w:bodyDiv w:val="1"/>
      <w:marLeft w:val="0"/>
      <w:marRight w:val="0"/>
      <w:marTop w:val="0"/>
      <w:marBottom w:val="0"/>
      <w:divBdr>
        <w:top w:val="none" w:sz="0" w:space="0" w:color="auto"/>
        <w:left w:val="none" w:sz="0" w:space="0" w:color="auto"/>
        <w:bottom w:val="none" w:sz="0" w:space="0" w:color="auto"/>
        <w:right w:val="none" w:sz="0" w:space="0" w:color="auto"/>
      </w:divBdr>
    </w:div>
    <w:div w:id="748231245">
      <w:bodyDiv w:val="1"/>
      <w:marLeft w:val="0"/>
      <w:marRight w:val="0"/>
      <w:marTop w:val="0"/>
      <w:marBottom w:val="0"/>
      <w:divBdr>
        <w:top w:val="none" w:sz="0" w:space="0" w:color="auto"/>
        <w:left w:val="none" w:sz="0" w:space="0" w:color="auto"/>
        <w:bottom w:val="none" w:sz="0" w:space="0" w:color="auto"/>
        <w:right w:val="none" w:sz="0" w:space="0" w:color="auto"/>
      </w:divBdr>
    </w:div>
    <w:div w:id="750813059">
      <w:bodyDiv w:val="1"/>
      <w:marLeft w:val="0"/>
      <w:marRight w:val="0"/>
      <w:marTop w:val="0"/>
      <w:marBottom w:val="0"/>
      <w:divBdr>
        <w:top w:val="none" w:sz="0" w:space="0" w:color="auto"/>
        <w:left w:val="none" w:sz="0" w:space="0" w:color="auto"/>
        <w:bottom w:val="none" w:sz="0" w:space="0" w:color="auto"/>
        <w:right w:val="none" w:sz="0" w:space="0" w:color="auto"/>
      </w:divBdr>
    </w:div>
    <w:div w:id="752777606">
      <w:bodyDiv w:val="1"/>
      <w:marLeft w:val="0"/>
      <w:marRight w:val="0"/>
      <w:marTop w:val="0"/>
      <w:marBottom w:val="0"/>
      <w:divBdr>
        <w:top w:val="none" w:sz="0" w:space="0" w:color="auto"/>
        <w:left w:val="none" w:sz="0" w:space="0" w:color="auto"/>
        <w:bottom w:val="none" w:sz="0" w:space="0" w:color="auto"/>
        <w:right w:val="none" w:sz="0" w:space="0" w:color="auto"/>
      </w:divBdr>
    </w:div>
    <w:div w:id="757361128">
      <w:bodyDiv w:val="1"/>
      <w:marLeft w:val="0"/>
      <w:marRight w:val="0"/>
      <w:marTop w:val="0"/>
      <w:marBottom w:val="0"/>
      <w:divBdr>
        <w:top w:val="none" w:sz="0" w:space="0" w:color="auto"/>
        <w:left w:val="none" w:sz="0" w:space="0" w:color="auto"/>
        <w:bottom w:val="none" w:sz="0" w:space="0" w:color="auto"/>
        <w:right w:val="none" w:sz="0" w:space="0" w:color="auto"/>
      </w:divBdr>
    </w:div>
    <w:div w:id="759257739">
      <w:bodyDiv w:val="1"/>
      <w:marLeft w:val="0"/>
      <w:marRight w:val="0"/>
      <w:marTop w:val="0"/>
      <w:marBottom w:val="0"/>
      <w:divBdr>
        <w:top w:val="none" w:sz="0" w:space="0" w:color="auto"/>
        <w:left w:val="none" w:sz="0" w:space="0" w:color="auto"/>
        <w:bottom w:val="none" w:sz="0" w:space="0" w:color="auto"/>
        <w:right w:val="none" w:sz="0" w:space="0" w:color="auto"/>
      </w:divBdr>
    </w:div>
    <w:div w:id="760108379">
      <w:bodyDiv w:val="1"/>
      <w:marLeft w:val="0"/>
      <w:marRight w:val="0"/>
      <w:marTop w:val="0"/>
      <w:marBottom w:val="0"/>
      <w:divBdr>
        <w:top w:val="none" w:sz="0" w:space="0" w:color="auto"/>
        <w:left w:val="none" w:sz="0" w:space="0" w:color="auto"/>
        <w:bottom w:val="none" w:sz="0" w:space="0" w:color="auto"/>
        <w:right w:val="none" w:sz="0" w:space="0" w:color="auto"/>
      </w:divBdr>
    </w:div>
    <w:div w:id="763494538">
      <w:bodyDiv w:val="1"/>
      <w:marLeft w:val="0"/>
      <w:marRight w:val="0"/>
      <w:marTop w:val="0"/>
      <w:marBottom w:val="0"/>
      <w:divBdr>
        <w:top w:val="none" w:sz="0" w:space="0" w:color="auto"/>
        <w:left w:val="none" w:sz="0" w:space="0" w:color="auto"/>
        <w:bottom w:val="none" w:sz="0" w:space="0" w:color="auto"/>
        <w:right w:val="none" w:sz="0" w:space="0" w:color="auto"/>
      </w:divBdr>
    </w:div>
    <w:div w:id="764301859">
      <w:bodyDiv w:val="1"/>
      <w:marLeft w:val="0"/>
      <w:marRight w:val="0"/>
      <w:marTop w:val="0"/>
      <w:marBottom w:val="0"/>
      <w:divBdr>
        <w:top w:val="none" w:sz="0" w:space="0" w:color="auto"/>
        <w:left w:val="none" w:sz="0" w:space="0" w:color="auto"/>
        <w:bottom w:val="none" w:sz="0" w:space="0" w:color="auto"/>
        <w:right w:val="none" w:sz="0" w:space="0" w:color="auto"/>
      </w:divBdr>
    </w:div>
    <w:div w:id="778135905">
      <w:bodyDiv w:val="1"/>
      <w:marLeft w:val="0"/>
      <w:marRight w:val="0"/>
      <w:marTop w:val="0"/>
      <w:marBottom w:val="0"/>
      <w:divBdr>
        <w:top w:val="none" w:sz="0" w:space="0" w:color="auto"/>
        <w:left w:val="none" w:sz="0" w:space="0" w:color="auto"/>
        <w:bottom w:val="none" w:sz="0" w:space="0" w:color="auto"/>
        <w:right w:val="none" w:sz="0" w:space="0" w:color="auto"/>
      </w:divBdr>
    </w:div>
    <w:div w:id="779841681">
      <w:bodyDiv w:val="1"/>
      <w:marLeft w:val="0"/>
      <w:marRight w:val="0"/>
      <w:marTop w:val="0"/>
      <w:marBottom w:val="0"/>
      <w:divBdr>
        <w:top w:val="none" w:sz="0" w:space="0" w:color="auto"/>
        <w:left w:val="none" w:sz="0" w:space="0" w:color="auto"/>
        <w:bottom w:val="none" w:sz="0" w:space="0" w:color="auto"/>
        <w:right w:val="none" w:sz="0" w:space="0" w:color="auto"/>
      </w:divBdr>
    </w:div>
    <w:div w:id="797259255">
      <w:bodyDiv w:val="1"/>
      <w:marLeft w:val="0"/>
      <w:marRight w:val="0"/>
      <w:marTop w:val="0"/>
      <w:marBottom w:val="0"/>
      <w:divBdr>
        <w:top w:val="none" w:sz="0" w:space="0" w:color="auto"/>
        <w:left w:val="none" w:sz="0" w:space="0" w:color="auto"/>
        <w:bottom w:val="none" w:sz="0" w:space="0" w:color="auto"/>
        <w:right w:val="none" w:sz="0" w:space="0" w:color="auto"/>
      </w:divBdr>
    </w:div>
    <w:div w:id="813375366">
      <w:bodyDiv w:val="1"/>
      <w:marLeft w:val="0"/>
      <w:marRight w:val="0"/>
      <w:marTop w:val="0"/>
      <w:marBottom w:val="0"/>
      <w:divBdr>
        <w:top w:val="none" w:sz="0" w:space="0" w:color="auto"/>
        <w:left w:val="none" w:sz="0" w:space="0" w:color="auto"/>
        <w:bottom w:val="none" w:sz="0" w:space="0" w:color="auto"/>
        <w:right w:val="none" w:sz="0" w:space="0" w:color="auto"/>
      </w:divBdr>
    </w:div>
    <w:div w:id="816261886">
      <w:bodyDiv w:val="1"/>
      <w:marLeft w:val="0"/>
      <w:marRight w:val="0"/>
      <w:marTop w:val="0"/>
      <w:marBottom w:val="0"/>
      <w:divBdr>
        <w:top w:val="none" w:sz="0" w:space="0" w:color="auto"/>
        <w:left w:val="none" w:sz="0" w:space="0" w:color="auto"/>
        <w:bottom w:val="none" w:sz="0" w:space="0" w:color="auto"/>
        <w:right w:val="none" w:sz="0" w:space="0" w:color="auto"/>
      </w:divBdr>
    </w:div>
    <w:div w:id="817376908">
      <w:bodyDiv w:val="1"/>
      <w:marLeft w:val="0"/>
      <w:marRight w:val="0"/>
      <w:marTop w:val="0"/>
      <w:marBottom w:val="0"/>
      <w:divBdr>
        <w:top w:val="none" w:sz="0" w:space="0" w:color="auto"/>
        <w:left w:val="none" w:sz="0" w:space="0" w:color="auto"/>
        <w:bottom w:val="none" w:sz="0" w:space="0" w:color="auto"/>
        <w:right w:val="none" w:sz="0" w:space="0" w:color="auto"/>
      </w:divBdr>
    </w:div>
    <w:div w:id="820540834">
      <w:bodyDiv w:val="1"/>
      <w:marLeft w:val="0"/>
      <w:marRight w:val="0"/>
      <w:marTop w:val="0"/>
      <w:marBottom w:val="0"/>
      <w:divBdr>
        <w:top w:val="none" w:sz="0" w:space="0" w:color="auto"/>
        <w:left w:val="none" w:sz="0" w:space="0" w:color="auto"/>
        <w:bottom w:val="none" w:sz="0" w:space="0" w:color="auto"/>
        <w:right w:val="none" w:sz="0" w:space="0" w:color="auto"/>
      </w:divBdr>
    </w:div>
    <w:div w:id="822740353">
      <w:bodyDiv w:val="1"/>
      <w:marLeft w:val="0"/>
      <w:marRight w:val="0"/>
      <w:marTop w:val="0"/>
      <w:marBottom w:val="0"/>
      <w:divBdr>
        <w:top w:val="none" w:sz="0" w:space="0" w:color="auto"/>
        <w:left w:val="none" w:sz="0" w:space="0" w:color="auto"/>
        <w:bottom w:val="none" w:sz="0" w:space="0" w:color="auto"/>
        <w:right w:val="none" w:sz="0" w:space="0" w:color="auto"/>
      </w:divBdr>
    </w:div>
    <w:div w:id="826212400">
      <w:bodyDiv w:val="1"/>
      <w:marLeft w:val="0"/>
      <w:marRight w:val="0"/>
      <w:marTop w:val="0"/>
      <w:marBottom w:val="0"/>
      <w:divBdr>
        <w:top w:val="none" w:sz="0" w:space="0" w:color="auto"/>
        <w:left w:val="none" w:sz="0" w:space="0" w:color="auto"/>
        <w:bottom w:val="none" w:sz="0" w:space="0" w:color="auto"/>
        <w:right w:val="none" w:sz="0" w:space="0" w:color="auto"/>
      </w:divBdr>
    </w:div>
    <w:div w:id="829253791">
      <w:bodyDiv w:val="1"/>
      <w:marLeft w:val="0"/>
      <w:marRight w:val="0"/>
      <w:marTop w:val="0"/>
      <w:marBottom w:val="0"/>
      <w:divBdr>
        <w:top w:val="none" w:sz="0" w:space="0" w:color="auto"/>
        <w:left w:val="none" w:sz="0" w:space="0" w:color="auto"/>
        <w:bottom w:val="none" w:sz="0" w:space="0" w:color="auto"/>
        <w:right w:val="none" w:sz="0" w:space="0" w:color="auto"/>
      </w:divBdr>
    </w:div>
    <w:div w:id="835917396">
      <w:bodyDiv w:val="1"/>
      <w:marLeft w:val="0"/>
      <w:marRight w:val="0"/>
      <w:marTop w:val="0"/>
      <w:marBottom w:val="0"/>
      <w:divBdr>
        <w:top w:val="none" w:sz="0" w:space="0" w:color="auto"/>
        <w:left w:val="none" w:sz="0" w:space="0" w:color="auto"/>
        <w:bottom w:val="none" w:sz="0" w:space="0" w:color="auto"/>
        <w:right w:val="none" w:sz="0" w:space="0" w:color="auto"/>
      </w:divBdr>
    </w:div>
    <w:div w:id="845242286">
      <w:bodyDiv w:val="1"/>
      <w:marLeft w:val="0"/>
      <w:marRight w:val="0"/>
      <w:marTop w:val="0"/>
      <w:marBottom w:val="0"/>
      <w:divBdr>
        <w:top w:val="none" w:sz="0" w:space="0" w:color="auto"/>
        <w:left w:val="none" w:sz="0" w:space="0" w:color="auto"/>
        <w:bottom w:val="none" w:sz="0" w:space="0" w:color="auto"/>
        <w:right w:val="none" w:sz="0" w:space="0" w:color="auto"/>
      </w:divBdr>
    </w:div>
    <w:div w:id="846671124">
      <w:bodyDiv w:val="1"/>
      <w:marLeft w:val="0"/>
      <w:marRight w:val="0"/>
      <w:marTop w:val="0"/>
      <w:marBottom w:val="0"/>
      <w:divBdr>
        <w:top w:val="none" w:sz="0" w:space="0" w:color="auto"/>
        <w:left w:val="none" w:sz="0" w:space="0" w:color="auto"/>
        <w:bottom w:val="none" w:sz="0" w:space="0" w:color="auto"/>
        <w:right w:val="none" w:sz="0" w:space="0" w:color="auto"/>
      </w:divBdr>
    </w:div>
    <w:div w:id="847597098">
      <w:bodyDiv w:val="1"/>
      <w:marLeft w:val="0"/>
      <w:marRight w:val="0"/>
      <w:marTop w:val="0"/>
      <w:marBottom w:val="0"/>
      <w:divBdr>
        <w:top w:val="none" w:sz="0" w:space="0" w:color="auto"/>
        <w:left w:val="none" w:sz="0" w:space="0" w:color="auto"/>
        <w:bottom w:val="none" w:sz="0" w:space="0" w:color="auto"/>
        <w:right w:val="none" w:sz="0" w:space="0" w:color="auto"/>
      </w:divBdr>
    </w:div>
    <w:div w:id="855072385">
      <w:bodyDiv w:val="1"/>
      <w:marLeft w:val="0"/>
      <w:marRight w:val="0"/>
      <w:marTop w:val="0"/>
      <w:marBottom w:val="0"/>
      <w:divBdr>
        <w:top w:val="none" w:sz="0" w:space="0" w:color="auto"/>
        <w:left w:val="none" w:sz="0" w:space="0" w:color="auto"/>
        <w:bottom w:val="none" w:sz="0" w:space="0" w:color="auto"/>
        <w:right w:val="none" w:sz="0" w:space="0" w:color="auto"/>
      </w:divBdr>
    </w:div>
    <w:div w:id="859320713">
      <w:bodyDiv w:val="1"/>
      <w:marLeft w:val="0"/>
      <w:marRight w:val="0"/>
      <w:marTop w:val="0"/>
      <w:marBottom w:val="0"/>
      <w:divBdr>
        <w:top w:val="none" w:sz="0" w:space="0" w:color="auto"/>
        <w:left w:val="none" w:sz="0" w:space="0" w:color="auto"/>
        <w:bottom w:val="none" w:sz="0" w:space="0" w:color="auto"/>
        <w:right w:val="none" w:sz="0" w:space="0" w:color="auto"/>
      </w:divBdr>
    </w:div>
    <w:div w:id="866067285">
      <w:bodyDiv w:val="1"/>
      <w:marLeft w:val="0"/>
      <w:marRight w:val="0"/>
      <w:marTop w:val="0"/>
      <w:marBottom w:val="0"/>
      <w:divBdr>
        <w:top w:val="none" w:sz="0" w:space="0" w:color="auto"/>
        <w:left w:val="none" w:sz="0" w:space="0" w:color="auto"/>
        <w:bottom w:val="none" w:sz="0" w:space="0" w:color="auto"/>
        <w:right w:val="none" w:sz="0" w:space="0" w:color="auto"/>
      </w:divBdr>
    </w:div>
    <w:div w:id="866335988">
      <w:bodyDiv w:val="1"/>
      <w:marLeft w:val="0"/>
      <w:marRight w:val="0"/>
      <w:marTop w:val="0"/>
      <w:marBottom w:val="0"/>
      <w:divBdr>
        <w:top w:val="none" w:sz="0" w:space="0" w:color="auto"/>
        <w:left w:val="none" w:sz="0" w:space="0" w:color="auto"/>
        <w:bottom w:val="none" w:sz="0" w:space="0" w:color="auto"/>
        <w:right w:val="none" w:sz="0" w:space="0" w:color="auto"/>
      </w:divBdr>
    </w:div>
    <w:div w:id="871721894">
      <w:bodyDiv w:val="1"/>
      <w:marLeft w:val="0"/>
      <w:marRight w:val="0"/>
      <w:marTop w:val="0"/>
      <w:marBottom w:val="0"/>
      <w:divBdr>
        <w:top w:val="none" w:sz="0" w:space="0" w:color="auto"/>
        <w:left w:val="none" w:sz="0" w:space="0" w:color="auto"/>
        <w:bottom w:val="none" w:sz="0" w:space="0" w:color="auto"/>
        <w:right w:val="none" w:sz="0" w:space="0" w:color="auto"/>
      </w:divBdr>
    </w:div>
    <w:div w:id="884869406">
      <w:bodyDiv w:val="1"/>
      <w:marLeft w:val="0"/>
      <w:marRight w:val="0"/>
      <w:marTop w:val="0"/>
      <w:marBottom w:val="0"/>
      <w:divBdr>
        <w:top w:val="none" w:sz="0" w:space="0" w:color="auto"/>
        <w:left w:val="none" w:sz="0" w:space="0" w:color="auto"/>
        <w:bottom w:val="none" w:sz="0" w:space="0" w:color="auto"/>
        <w:right w:val="none" w:sz="0" w:space="0" w:color="auto"/>
      </w:divBdr>
    </w:div>
    <w:div w:id="887227732">
      <w:bodyDiv w:val="1"/>
      <w:marLeft w:val="0"/>
      <w:marRight w:val="0"/>
      <w:marTop w:val="0"/>
      <w:marBottom w:val="0"/>
      <w:divBdr>
        <w:top w:val="none" w:sz="0" w:space="0" w:color="auto"/>
        <w:left w:val="none" w:sz="0" w:space="0" w:color="auto"/>
        <w:bottom w:val="none" w:sz="0" w:space="0" w:color="auto"/>
        <w:right w:val="none" w:sz="0" w:space="0" w:color="auto"/>
      </w:divBdr>
    </w:div>
    <w:div w:id="891308855">
      <w:bodyDiv w:val="1"/>
      <w:marLeft w:val="0"/>
      <w:marRight w:val="0"/>
      <w:marTop w:val="0"/>
      <w:marBottom w:val="0"/>
      <w:divBdr>
        <w:top w:val="none" w:sz="0" w:space="0" w:color="auto"/>
        <w:left w:val="none" w:sz="0" w:space="0" w:color="auto"/>
        <w:bottom w:val="none" w:sz="0" w:space="0" w:color="auto"/>
        <w:right w:val="none" w:sz="0" w:space="0" w:color="auto"/>
      </w:divBdr>
    </w:div>
    <w:div w:id="893279034">
      <w:bodyDiv w:val="1"/>
      <w:marLeft w:val="0"/>
      <w:marRight w:val="0"/>
      <w:marTop w:val="0"/>
      <w:marBottom w:val="0"/>
      <w:divBdr>
        <w:top w:val="none" w:sz="0" w:space="0" w:color="auto"/>
        <w:left w:val="none" w:sz="0" w:space="0" w:color="auto"/>
        <w:bottom w:val="none" w:sz="0" w:space="0" w:color="auto"/>
        <w:right w:val="none" w:sz="0" w:space="0" w:color="auto"/>
      </w:divBdr>
    </w:div>
    <w:div w:id="899054509">
      <w:bodyDiv w:val="1"/>
      <w:marLeft w:val="0"/>
      <w:marRight w:val="0"/>
      <w:marTop w:val="0"/>
      <w:marBottom w:val="0"/>
      <w:divBdr>
        <w:top w:val="none" w:sz="0" w:space="0" w:color="auto"/>
        <w:left w:val="none" w:sz="0" w:space="0" w:color="auto"/>
        <w:bottom w:val="none" w:sz="0" w:space="0" w:color="auto"/>
        <w:right w:val="none" w:sz="0" w:space="0" w:color="auto"/>
      </w:divBdr>
    </w:div>
    <w:div w:id="899636410">
      <w:bodyDiv w:val="1"/>
      <w:marLeft w:val="0"/>
      <w:marRight w:val="0"/>
      <w:marTop w:val="0"/>
      <w:marBottom w:val="0"/>
      <w:divBdr>
        <w:top w:val="none" w:sz="0" w:space="0" w:color="auto"/>
        <w:left w:val="none" w:sz="0" w:space="0" w:color="auto"/>
        <w:bottom w:val="none" w:sz="0" w:space="0" w:color="auto"/>
        <w:right w:val="none" w:sz="0" w:space="0" w:color="auto"/>
      </w:divBdr>
    </w:div>
    <w:div w:id="906695849">
      <w:bodyDiv w:val="1"/>
      <w:marLeft w:val="0"/>
      <w:marRight w:val="0"/>
      <w:marTop w:val="0"/>
      <w:marBottom w:val="0"/>
      <w:divBdr>
        <w:top w:val="none" w:sz="0" w:space="0" w:color="auto"/>
        <w:left w:val="none" w:sz="0" w:space="0" w:color="auto"/>
        <w:bottom w:val="none" w:sz="0" w:space="0" w:color="auto"/>
        <w:right w:val="none" w:sz="0" w:space="0" w:color="auto"/>
      </w:divBdr>
    </w:div>
    <w:div w:id="910431169">
      <w:bodyDiv w:val="1"/>
      <w:marLeft w:val="0"/>
      <w:marRight w:val="0"/>
      <w:marTop w:val="0"/>
      <w:marBottom w:val="0"/>
      <w:divBdr>
        <w:top w:val="none" w:sz="0" w:space="0" w:color="auto"/>
        <w:left w:val="none" w:sz="0" w:space="0" w:color="auto"/>
        <w:bottom w:val="none" w:sz="0" w:space="0" w:color="auto"/>
        <w:right w:val="none" w:sz="0" w:space="0" w:color="auto"/>
      </w:divBdr>
    </w:div>
    <w:div w:id="911741233">
      <w:bodyDiv w:val="1"/>
      <w:marLeft w:val="0"/>
      <w:marRight w:val="0"/>
      <w:marTop w:val="0"/>
      <w:marBottom w:val="0"/>
      <w:divBdr>
        <w:top w:val="none" w:sz="0" w:space="0" w:color="auto"/>
        <w:left w:val="none" w:sz="0" w:space="0" w:color="auto"/>
        <w:bottom w:val="none" w:sz="0" w:space="0" w:color="auto"/>
        <w:right w:val="none" w:sz="0" w:space="0" w:color="auto"/>
      </w:divBdr>
    </w:div>
    <w:div w:id="913047685">
      <w:bodyDiv w:val="1"/>
      <w:marLeft w:val="0"/>
      <w:marRight w:val="0"/>
      <w:marTop w:val="0"/>
      <w:marBottom w:val="0"/>
      <w:divBdr>
        <w:top w:val="none" w:sz="0" w:space="0" w:color="auto"/>
        <w:left w:val="none" w:sz="0" w:space="0" w:color="auto"/>
        <w:bottom w:val="none" w:sz="0" w:space="0" w:color="auto"/>
        <w:right w:val="none" w:sz="0" w:space="0" w:color="auto"/>
      </w:divBdr>
    </w:div>
    <w:div w:id="917327074">
      <w:bodyDiv w:val="1"/>
      <w:marLeft w:val="0"/>
      <w:marRight w:val="0"/>
      <w:marTop w:val="0"/>
      <w:marBottom w:val="0"/>
      <w:divBdr>
        <w:top w:val="none" w:sz="0" w:space="0" w:color="auto"/>
        <w:left w:val="none" w:sz="0" w:space="0" w:color="auto"/>
        <w:bottom w:val="none" w:sz="0" w:space="0" w:color="auto"/>
        <w:right w:val="none" w:sz="0" w:space="0" w:color="auto"/>
      </w:divBdr>
    </w:div>
    <w:div w:id="931162806">
      <w:bodyDiv w:val="1"/>
      <w:marLeft w:val="0"/>
      <w:marRight w:val="0"/>
      <w:marTop w:val="0"/>
      <w:marBottom w:val="0"/>
      <w:divBdr>
        <w:top w:val="none" w:sz="0" w:space="0" w:color="auto"/>
        <w:left w:val="none" w:sz="0" w:space="0" w:color="auto"/>
        <w:bottom w:val="none" w:sz="0" w:space="0" w:color="auto"/>
        <w:right w:val="none" w:sz="0" w:space="0" w:color="auto"/>
      </w:divBdr>
    </w:div>
    <w:div w:id="933130303">
      <w:bodyDiv w:val="1"/>
      <w:marLeft w:val="0"/>
      <w:marRight w:val="0"/>
      <w:marTop w:val="0"/>
      <w:marBottom w:val="0"/>
      <w:divBdr>
        <w:top w:val="none" w:sz="0" w:space="0" w:color="auto"/>
        <w:left w:val="none" w:sz="0" w:space="0" w:color="auto"/>
        <w:bottom w:val="none" w:sz="0" w:space="0" w:color="auto"/>
        <w:right w:val="none" w:sz="0" w:space="0" w:color="auto"/>
      </w:divBdr>
    </w:div>
    <w:div w:id="937908776">
      <w:bodyDiv w:val="1"/>
      <w:marLeft w:val="0"/>
      <w:marRight w:val="0"/>
      <w:marTop w:val="0"/>
      <w:marBottom w:val="0"/>
      <w:divBdr>
        <w:top w:val="none" w:sz="0" w:space="0" w:color="auto"/>
        <w:left w:val="none" w:sz="0" w:space="0" w:color="auto"/>
        <w:bottom w:val="none" w:sz="0" w:space="0" w:color="auto"/>
        <w:right w:val="none" w:sz="0" w:space="0" w:color="auto"/>
      </w:divBdr>
    </w:div>
    <w:div w:id="941962276">
      <w:bodyDiv w:val="1"/>
      <w:marLeft w:val="0"/>
      <w:marRight w:val="0"/>
      <w:marTop w:val="0"/>
      <w:marBottom w:val="0"/>
      <w:divBdr>
        <w:top w:val="none" w:sz="0" w:space="0" w:color="auto"/>
        <w:left w:val="none" w:sz="0" w:space="0" w:color="auto"/>
        <w:bottom w:val="none" w:sz="0" w:space="0" w:color="auto"/>
        <w:right w:val="none" w:sz="0" w:space="0" w:color="auto"/>
      </w:divBdr>
    </w:div>
    <w:div w:id="942297431">
      <w:bodyDiv w:val="1"/>
      <w:marLeft w:val="0"/>
      <w:marRight w:val="0"/>
      <w:marTop w:val="0"/>
      <w:marBottom w:val="0"/>
      <w:divBdr>
        <w:top w:val="none" w:sz="0" w:space="0" w:color="auto"/>
        <w:left w:val="none" w:sz="0" w:space="0" w:color="auto"/>
        <w:bottom w:val="none" w:sz="0" w:space="0" w:color="auto"/>
        <w:right w:val="none" w:sz="0" w:space="0" w:color="auto"/>
      </w:divBdr>
    </w:div>
    <w:div w:id="945308052">
      <w:bodyDiv w:val="1"/>
      <w:marLeft w:val="0"/>
      <w:marRight w:val="0"/>
      <w:marTop w:val="0"/>
      <w:marBottom w:val="0"/>
      <w:divBdr>
        <w:top w:val="none" w:sz="0" w:space="0" w:color="auto"/>
        <w:left w:val="none" w:sz="0" w:space="0" w:color="auto"/>
        <w:bottom w:val="none" w:sz="0" w:space="0" w:color="auto"/>
        <w:right w:val="none" w:sz="0" w:space="0" w:color="auto"/>
      </w:divBdr>
    </w:div>
    <w:div w:id="948466912">
      <w:bodyDiv w:val="1"/>
      <w:marLeft w:val="0"/>
      <w:marRight w:val="0"/>
      <w:marTop w:val="0"/>
      <w:marBottom w:val="0"/>
      <w:divBdr>
        <w:top w:val="none" w:sz="0" w:space="0" w:color="auto"/>
        <w:left w:val="none" w:sz="0" w:space="0" w:color="auto"/>
        <w:bottom w:val="none" w:sz="0" w:space="0" w:color="auto"/>
        <w:right w:val="none" w:sz="0" w:space="0" w:color="auto"/>
      </w:divBdr>
    </w:div>
    <w:div w:id="955065676">
      <w:bodyDiv w:val="1"/>
      <w:marLeft w:val="0"/>
      <w:marRight w:val="0"/>
      <w:marTop w:val="0"/>
      <w:marBottom w:val="0"/>
      <w:divBdr>
        <w:top w:val="none" w:sz="0" w:space="0" w:color="auto"/>
        <w:left w:val="none" w:sz="0" w:space="0" w:color="auto"/>
        <w:bottom w:val="none" w:sz="0" w:space="0" w:color="auto"/>
        <w:right w:val="none" w:sz="0" w:space="0" w:color="auto"/>
      </w:divBdr>
    </w:div>
    <w:div w:id="955793570">
      <w:bodyDiv w:val="1"/>
      <w:marLeft w:val="0"/>
      <w:marRight w:val="0"/>
      <w:marTop w:val="0"/>
      <w:marBottom w:val="0"/>
      <w:divBdr>
        <w:top w:val="none" w:sz="0" w:space="0" w:color="auto"/>
        <w:left w:val="none" w:sz="0" w:space="0" w:color="auto"/>
        <w:bottom w:val="none" w:sz="0" w:space="0" w:color="auto"/>
        <w:right w:val="none" w:sz="0" w:space="0" w:color="auto"/>
      </w:divBdr>
    </w:div>
    <w:div w:id="965431431">
      <w:bodyDiv w:val="1"/>
      <w:marLeft w:val="0"/>
      <w:marRight w:val="0"/>
      <w:marTop w:val="0"/>
      <w:marBottom w:val="0"/>
      <w:divBdr>
        <w:top w:val="none" w:sz="0" w:space="0" w:color="auto"/>
        <w:left w:val="none" w:sz="0" w:space="0" w:color="auto"/>
        <w:bottom w:val="none" w:sz="0" w:space="0" w:color="auto"/>
        <w:right w:val="none" w:sz="0" w:space="0" w:color="auto"/>
      </w:divBdr>
    </w:div>
    <w:div w:id="974485452">
      <w:bodyDiv w:val="1"/>
      <w:marLeft w:val="0"/>
      <w:marRight w:val="0"/>
      <w:marTop w:val="0"/>
      <w:marBottom w:val="0"/>
      <w:divBdr>
        <w:top w:val="none" w:sz="0" w:space="0" w:color="auto"/>
        <w:left w:val="none" w:sz="0" w:space="0" w:color="auto"/>
        <w:bottom w:val="none" w:sz="0" w:space="0" w:color="auto"/>
        <w:right w:val="none" w:sz="0" w:space="0" w:color="auto"/>
      </w:divBdr>
    </w:div>
    <w:div w:id="974799326">
      <w:bodyDiv w:val="1"/>
      <w:marLeft w:val="0"/>
      <w:marRight w:val="0"/>
      <w:marTop w:val="0"/>
      <w:marBottom w:val="0"/>
      <w:divBdr>
        <w:top w:val="none" w:sz="0" w:space="0" w:color="auto"/>
        <w:left w:val="none" w:sz="0" w:space="0" w:color="auto"/>
        <w:bottom w:val="none" w:sz="0" w:space="0" w:color="auto"/>
        <w:right w:val="none" w:sz="0" w:space="0" w:color="auto"/>
      </w:divBdr>
    </w:div>
    <w:div w:id="999581245">
      <w:bodyDiv w:val="1"/>
      <w:marLeft w:val="0"/>
      <w:marRight w:val="0"/>
      <w:marTop w:val="0"/>
      <w:marBottom w:val="0"/>
      <w:divBdr>
        <w:top w:val="none" w:sz="0" w:space="0" w:color="auto"/>
        <w:left w:val="none" w:sz="0" w:space="0" w:color="auto"/>
        <w:bottom w:val="none" w:sz="0" w:space="0" w:color="auto"/>
        <w:right w:val="none" w:sz="0" w:space="0" w:color="auto"/>
      </w:divBdr>
    </w:div>
    <w:div w:id="1000086181">
      <w:bodyDiv w:val="1"/>
      <w:marLeft w:val="0"/>
      <w:marRight w:val="0"/>
      <w:marTop w:val="0"/>
      <w:marBottom w:val="0"/>
      <w:divBdr>
        <w:top w:val="none" w:sz="0" w:space="0" w:color="auto"/>
        <w:left w:val="none" w:sz="0" w:space="0" w:color="auto"/>
        <w:bottom w:val="none" w:sz="0" w:space="0" w:color="auto"/>
        <w:right w:val="none" w:sz="0" w:space="0" w:color="auto"/>
      </w:divBdr>
    </w:div>
    <w:div w:id="1001853906">
      <w:bodyDiv w:val="1"/>
      <w:marLeft w:val="0"/>
      <w:marRight w:val="0"/>
      <w:marTop w:val="0"/>
      <w:marBottom w:val="0"/>
      <w:divBdr>
        <w:top w:val="none" w:sz="0" w:space="0" w:color="auto"/>
        <w:left w:val="none" w:sz="0" w:space="0" w:color="auto"/>
        <w:bottom w:val="none" w:sz="0" w:space="0" w:color="auto"/>
        <w:right w:val="none" w:sz="0" w:space="0" w:color="auto"/>
      </w:divBdr>
    </w:div>
    <w:div w:id="1004430689">
      <w:bodyDiv w:val="1"/>
      <w:marLeft w:val="0"/>
      <w:marRight w:val="0"/>
      <w:marTop w:val="0"/>
      <w:marBottom w:val="0"/>
      <w:divBdr>
        <w:top w:val="none" w:sz="0" w:space="0" w:color="auto"/>
        <w:left w:val="none" w:sz="0" w:space="0" w:color="auto"/>
        <w:bottom w:val="none" w:sz="0" w:space="0" w:color="auto"/>
        <w:right w:val="none" w:sz="0" w:space="0" w:color="auto"/>
      </w:divBdr>
    </w:div>
    <w:div w:id="1005128927">
      <w:bodyDiv w:val="1"/>
      <w:marLeft w:val="0"/>
      <w:marRight w:val="0"/>
      <w:marTop w:val="0"/>
      <w:marBottom w:val="0"/>
      <w:divBdr>
        <w:top w:val="none" w:sz="0" w:space="0" w:color="auto"/>
        <w:left w:val="none" w:sz="0" w:space="0" w:color="auto"/>
        <w:bottom w:val="none" w:sz="0" w:space="0" w:color="auto"/>
        <w:right w:val="none" w:sz="0" w:space="0" w:color="auto"/>
      </w:divBdr>
    </w:div>
    <w:div w:id="1032420351">
      <w:bodyDiv w:val="1"/>
      <w:marLeft w:val="0"/>
      <w:marRight w:val="0"/>
      <w:marTop w:val="0"/>
      <w:marBottom w:val="0"/>
      <w:divBdr>
        <w:top w:val="none" w:sz="0" w:space="0" w:color="auto"/>
        <w:left w:val="none" w:sz="0" w:space="0" w:color="auto"/>
        <w:bottom w:val="none" w:sz="0" w:space="0" w:color="auto"/>
        <w:right w:val="none" w:sz="0" w:space="0" w:color="auto"/>
      </w:divBdr>
    </w:div>
    <w:div w:id="1044133434">
      <w:bodyDiv w:val="1"/>
      <w:marLeft w:val="0"/>
      <w:marRight w:val="0"/>
      <w:marTop w:val="0"/>
      <w:marBottom w:val="0"/>
      <w:divBdr>
        <w:top w:val="none" w:sz="0" w:space="0" w:color="auto"/>
        <w:left w:val="none" w:sz="0" w:space="0" w:color="auto"/>
        <w:bottom w:val="none" w:sz="0" w:space="0" w:color="auto"/>
        <w:right w:val="none" w:sz="0" w:space="0" w:color="auto"/>
      </w:divBdr>
    </w:div>
    <w:div w:id="1050033192">
      <w:bodyDiv w:val="1"/>
      <w:marLeft w:val="0"/>
      <w:marRight w:val="0"/>
      <w:marTop w:val="0"/>
      <w:marBottom w:val="0"/>
      <w:divBdr>
        <w:top w:val="none" w:sz="0" w:space="0" w:color="auto"/>
        <w:left w:val="none" w:sz="0" w:space="0" w:color="auto"/>
        <w:bottom w:val="none" w:sz="0" w:space="0" w:color="auto"/>
        <w:right w:val="none" w:sz="0" w:space="0" w:color="auto"/>
      </w:divBdr>
    </w:div>
    <w:div w:id="1060133573">
      <w:bodyDiv w:val="1"/>
      <w:marLeft w:val="0"/>
      <w:marRight w:val="0"/>
      <w:marTop w:val="0"/>
      <w:marBottom w:val="0"/>
      <w:divBdr>
        <w:top w:val="none" w:sz="0" w:space="0" w:color="auto"/>
        <w:left w:val="none" w:sz="0" w:space="0" w:color="auto"/>
        <w:bottom w:val="none" w:sz="0" w:space="0" w:color="auto"/>
        <w:right w:val="none" w:sz="0" w:space="0" w:color="auto"/>
      </w:divBdr>
    </w:div>
    <w:div w:id="1060710816">
      <w:bodyDiv w:val="1"/>
      <w:marLeft w:val="0"/>
      <w:marRight w:val="0"/>
      <w:marTop w:val="0"/>
      <w:marBottom w:val="0"/>
      <w:divBdr>
        <w:top w:val="none" w:sz="0" w:space="0" w:color="auto"/>
        <w:left w:val="none" w:sz="0" w:space="0" w:color="auto"/>
        <w:bottom w:val="none" w:sz="0" w:space="0" w:color="auto"/>
        <w:right w:val="none" w:sz="0" w:space="0" w:color="auto"/>
      </w:divBdr>
    </w:div>
    <w:div w:id="1063068224">
      <w:bodyDiv w:val="1"/>
      <w:marLeft w:val="0"/>
      <w:marRight w:val="0"/>
      <w:marTop w:val="0"/>
      <w:marBottom w:val="0"/>
      <w:divBdr>
        <w:top w:val="none" w:sz="0" w:space="0" w:color="auto"/>
        <w:left w:val="none" w:sz="0" w:space="0" w:color="auto"/>
        <w:bottom w:val="none" w:sz="0" w:space="0" w:color="auto"/>
        <w:right w:val="none" w:sz="0" w:space="0" w:color="auto"/>
      </w:divBdr>
    </w:div>
    <w:div w:id="1063285869">
      <w:bodyDiv w:val="1"/>
      <w:marLeft w:val="0"/>
      <w:marRight w:val="0"/>
      <w:marTop w:val="0"/>
      <w:marBottom w:val="0"/>
      <w:divBdr>
        <w:top w:val="none" w:sz="0" w:space="0" w:color="auto"/>
        <w:left w:val="none" w:sz="0" w:space="0" w:color="auto"/>
        <w:bottom w:val="none" w:sz="0" w:space="0" w:color="auto"/>
        <w:right w:val="none" w:sz="0" w:space="0" w:color="auto"/>
      </w:divBdr>
    </w:div>
    <w:div w:id="1065103310">
      <w:bodyDiv w:val="1"/>
      <w:marLeft w:val="0"/>
      <w:marRight w:val="0"/>
      <w:marTop w:val="0"/>
      <w:marBottom w:val="0"/>
      <w:divBdr>
        <w:top w:val="none" w:sz="0" w:space="0" w:color="auto"/>
        <w:left w:val="none" w:sz="0" w:space="0" w:color="auto"/>
        <w:bottom w:val="none" w:sz="0" w:space="0" w:color="auto"/>
        <w:right w:val="none" w:sz="0" w:space="0" w:color="auto"/>
      </w:divBdr>
    </w:div>
    <w:div w:id="1065689431">
      <w:bodyDiv w:val="1"/>
      <w:marLeft w:val="0"/>
      <w:marRight w:val="0"/>
      <w:marTop w:val="0"/>
      <w:marBottom w:val="0"/>
      <w:divBdr>
        <w:top w:val="none" w:sz="0" w:space="0" w:color="auto"/>
        <w:left w:val="none" w:sz="0" w:space="0" w:color="auto"/>
        <w:bottom w:val="none" w:sz="0" w:space="0" w:color="auto"/>
        <w:right w:val="none" w:sz="0" w:space="0" w:color="auto"/>
      </w:divBdr>
    </w:div>
    <w:div w:id="1067609275">
      <w:bodyDiv w:val="1"/>
      <w:marLeft w:val="0"/>
      <w:marRight w:val="0"/>
      <w:marTop w:val="0"/>
      <w:marBottom w:val="0"/>
      <w:divBdr>
        <w:top w:val="none" w:sz="0" w:space="0" w:color="auto"/>
        <w:left w:val="none" w:sz="0" w:space="0" w:color="auto"/>
        <w:bottom w:val="none" w:sz="0" w:space="0" w:color="auto"/>
        <w:right w:val="none" w:sz="0" w:space="0" w:color="auto"/>
      </w:divBdr>
    </w:div>
    <w:div w:id="1074743240">
      <w:bodyDiv w:val="1"/>
      <w:marLeft w:val="0"/>
      <w:marRight w:val="0"/>
      <w:marTop w:val="0"/>
      <w:marBottom w:val="0"/>
      <w:divBdr>
        <w:top w:val="none" w:sz="0" w:space="0" w:color="auto"/>
        <w:left w:val="none" w:sz="0" w:space="0" w:color="auto"/>
        <w:bottom w:val="none" w:sz="0" w:space="0" w:color="auto"/>
        <w:right w:val="none" w:sz="0" w:space="0" w:color="auto"/>
      </w:divBdr>
    </w:div>
    <w:div w:id="1076517818">
      <w:bodyDiv w:val="1"/>
      <w:marLeft w:val="0"/>
      <w:marRight w:val="0"/>
      <w:marTop w:val="0"/>
      <w:marBottom w:val="0"/>
      <w:divBdr>
        <w:top w:val="none" w:sz="0" w:space="0" w:color="auto"/>
        <w:left w:val="none" w:sz="0" w:space="0" w:color="auto"/>
        <w:bottom w:val="none" w:sz="0" w:space="0" w:color="auto"/>
        <w:right w:val="none" w:sz="0" w:space="0" w:color="auto"/>
      </w:divBdr>
    </w:div>
    <w:div w:id="1079981407">
      <w:bodyDiv w:val="1"/>
      <w:marLeft w:val="0"/>
      <w:marRight w:val="0"/>
      <w:marTop w:val="0"/>
      <w:marBottom w:val="0"/>
      <w:divBdr>
        <w:top w:val="none" w:sz="0" w:space="0" w:color="auto"/>
        <w:left w:val="none" w:sz="0" w:space="0" w:color="auto"/>
        <w:bottom w:val="none" w:sz="0" w:space="0" w:color="auto"/>
        <w:right w:val="none" w:sz="0" w:space="0" w:color="auto"/>
      </w:divBdr>
    </w:div>
    <w:div w:id="1080062309">
      <w:bodyDiv w:val="1"/>
      <w:marLeft w:val="0"/>
      <w:marRight w:val="0"/>
      <w:marTop w:val="0"/>
      <w:marBottom w:val="0"/>
      <w:divBdr>
        <w:top w:val="none" w:sz="0" w:space="0" w:color="auto"/>
        <w:left w:val="none" w:sz="0" w:space="0" w:color="auto"/>
        <w:bottom w:val="none" w:sz="0" w:space="0" w:color="auto"/>
        <w:right w:val="none" w:sz="0" w:space="0" w:color="auto"/>
      </w:divBdr>
    </w:div>
    <w:div w:id="1082145686">
      <w:bodyDiv w:val="1"/>
      <w:marLeft w:val="0"/>
      <w:marRight w:val="0"/>
      <w:marTop w:val="0"/>
      <w:marBottom w:val="0"/>
      <w:divBdr>
        <w:top w:val="none" w:sz="0" w:space="0" w:color="auto"/>
        <w:left w:val="none" w:sz="0" w:space="0" w:color="auto"/>
        <w:bottom w:val="none" w:sz="0" w:space="0" w:color="auto"/>
        <w:right w:val="none" w:sz="0" w:space="0" w:color="auto"/>
      </w:divBdr>
    </w:div>
    <w:div w:id="1086615088">
      <w:bodyDiv w:val="1"/>
      <w:marLeft w:val="0"/>
      <w:marRight w:val="0"/>
      <w:marTop w:val="0"/>
      <w:marBottom w:val="0"/>
      <w:divBdr>
        <w:top w:val="none" w:sz="0" w:space="0" w:color="auto"/>
        <w:left w:val="none" w:sz="0" w:space="0" w:color="auto"/>
        <w:bottom w:val="none" w:sz="0" w:space="0" w:color="auto"/>
        <w:right w:val="none" w:sz="0" w:space="0" w:color="auto"/>
      </w:divBdr>
    </w:div>
    <w:div w:id="1098062290">
      <w:bodyDiv w:val="1"/>
      <w:marLeft w:val="0"/>
      <w:marRight w:val="0"/>
      <w:marTop w:val="0"/>
      <w:marBottom w:val="0"/>
      <w:divBdr>
        <w:top w:val="none" w:sz="0" w:space="0" w:color="auto"/>
        <w:left w:val="none" w:sz="0" w:space="0" w:color="auto"/>
        <w:bottom w:val="none" w:sz="0" w:space="0" w:color="auto"/>
        <w:right w:val="none" w:sz="0" w:space="0" w:color="auto"/>
      </w:divBdr>
    </w:div>
    <w:div w:id="1098330594">
      <w:bodyDiv w:val="1"/>
      <w:marLeft w:val="0"/>
      <w:marRight w:val="0"/>
      <w:marTop w:val="0"/>
      <w:marBottom w:val="0"/>
      <w:divBdr>
        <w:top w:val="none" w:sz="0" w:space="0" w:color="auto"/>
        <w:left w:val="none" w:sz="0" w:space="0" w:color="auto"/>
        <w:bottom w:val="none" w:sz="0" w:space="0" w:color="auto"/>
        <w:right w:val="none" w:sz="0" w:space="0" w:color="auto"/>
      </w:divBdr>
    </w:div>
    <w:div w:id="1108351819">
      <w:bodyDiv w:val="1"/>
      <w:marLeft w:val="0"/>
      <w:marRight w:val="0"/>
      <w:marTop w:val="0"/>
      <w:marBottom w:val="0"/>
      <w:divBdr>
        <w:top w:val="none" w:sz="0" w:space="0" w:color="auto"/>
        <w:left w:val="none" w:sz="0" w:space="0" w:color="auto"/>
        <w:bottom w:val="none" w:sz="0" w:space="0" w:color="auto"/>
        <w:right w:val="none" w:sz="0" w:space="0" w:color="auto"/>
      </w:divBdr>
    </w:div>
    <w:div w:id="1108542636">
      <w:bodyDiv w:val="1"/>
      <w:marLeft w:val="0"/>
      <w:marRight w:val="0"/>
      <w:marTop w:val="0"/>
      <w:marBottom w:val="0"/>
      <w:divBdr>
        <w:top w:val="none" w:sz="0" w:space="0" w:color="auto"/>
        <w:left w:val="none" w:sz="0" w:space="0" w:color="auto"/>
        <w:bottom w:val="none" w:sz="0" w:space="0" w:color="auto"/>
        <w:right w:val="none" w:sz="0" w:space="0" w:color="auto"/>
      </w:divBdr>
    </w:div>
    <w:div w:id="1108741433">
      <w:bodyDiv w:val="1"/>
      <w:marLeft w:val="0"/>
      <w:marRight w:val="0"/>
      <w:marTop w:val="0"/>
      <w:marBottom w:val="0"/>
      <w:divBdr>
        <w:top w:val="none" w:sz="0" w:space="0" w:color="auto"/>
        <w:left w:val="none" w:sz="0" w:space="0" w:color="auto"/>
        <w:bottom w:val="none" w:sz="0" w:space="0" w:color="auto"/>
        <w:right w:val="none" w:sz="0" w:space="0" w:color="auto"/>
      </w:divBdr>
    </w:div>
    <w:div w:id="1109393643">
      <w:bodyDiv w:val="1"/>
      <w:marLeft w:val="0"/>
      <w:marRight w:val="0"/>
      <w:marTop w:val="0"/>
      <w:marBottom w:val="0"/>
      <w:divBdr>
        <w:top w:val="none" w:sz="0" w:space="0" w:color="auto"/>
        <w:left w:val="none" w:sz="0" w:space="0" w:color="auto"/>
        <w:bottom w:val="none" w:sz="0" w:space="0" w:color="auto"/>
        <w:right w:val="none" w:sz="0" w:space="0" w:color="auto"/>
      </w:divBdr>
    </w:div>
    <w:div w:id="1114863572">
      <w:bodyDiv w:val="1"/>
      <w:marLeft w:val="0"/>
      <w:marRight w:val="0"/>
      <w:marTop w:val="0"/>
      <w:marBottom w:val="0"/>
      <w:divBdr>
        <w:top w:val="none" w:sz="0" w:space="0" w:color="auto"/>
        <w:left w:val="none" w:sz="0" w:space="0" w:color="auto"/>
        <w:bottom w:val="none" w:sz="0" w:space="0" w:color="auto"/>
        <w:right w:val="none" w:sz="0" w:space="0" w:color="auto"/>
      </w:divBdr>
    </w:div>
    <w:div w:id="1116101903">
      <w:bodyDiv w:val="1"/>
      <w:marLeft w:val="0"/>
      <w:marRight w:val="0"/>
      <w:marTop w:val="0"/>
      <w:marBottom w:val="0"/>
      <w:divBdr>
        <w:top w:val="none" w:sz="0" w:space="0" w:color="auto"/>
        <w:left w:val="none" w:sz="0" w:space="0" w:color="auto"/>
        <w:bottom w:val="none" w:sz="0" w:space="0" w:color="auto"/>
        <w:right w:val="none" w:sz="0" w:space="0" w:color="auto"/>
      </w:divBdr>
    </w:div>
    <w:div w:id="1117718973">
      <w:bodyDiv w:val="1"/>
      <w:marLeft w:val="0"/>
      <w:marRight w:val="0"/>
      <w:marTop w:val="0"/>
      <w:marBottom w:val="0"/>
      <w:divBdr>
        <w:top w:val="none" w:sz="0" w:space="0" w:color="auto"/>
        <w:left w:val="none" w:sz="0" w:space="0" w:color="auto"/>
        <w:bottom w:val="none" w:sz="0" w:space="0" w:color="auto"/>
        <w:right w:val="none" w:sz="0" w:space="0" w:color="auto"/>
      </w:divBdr>
    </w:div>
    <w:div w:id="1120221176">
      <w:bodyDiv w:val="1"/>
      <w:marLeft w:val="0"/>
      <w:marRight w:val="0"/>
      <w:marTop w:val="0"/>
      <w:marBottom w:val="0"/>
      <w:divBdr>
        <w:top w:val="none" w:sz="0" w:space="0" w:color="auto"/>
        <w:left w:val="none" w:sz="0" w:space="0" w:color="auto"/>
        <w:bottom w:val="none" w:sz="0" w:space="0" w:color="auto"/>
        <w:right w:val="none" w:sz="0" w:space="0" w:color="auto"/>
      </w:divBdr>
    </w:div>
    <w:div w:id="1121800087">
      <w:bodyDiv w:val="1"/>
      <w:marLeft w:val="0"/>
      <w:marRight w:val="0"/>
      <w:marTop w:val="0"/>
      <w:marBottom w:val="0"/>
      <w:divBdr>
        <w:top w:val="none" w:sz="0" w:space="0" w:color="auto"/>
        <w:left w:val="none" w:sz="0" w:space="0" w:color="auto"/>
        <w:bottom w:val="none" w:sz="0" w:space="0" w:color="auto"/>
        <w:right w:val="none" w:sz="0" w:space="0" w:color="auto"/>
      </w:divBdr>
    </w:div>
    <w:div w:id="1129055490">
      <w:bodyDiv w:val="1"/>
      <w:marLeft w:val="0"/>
      <w:marRight w:val="0"/>
      <w:marTop w:val="0"/>
      <w:marBottom w:val="0"/>
      <w:divBdr>
        <w:top w:val="none" w:sz="0" w:space="0" w:color="auto"/>
        <w:left w:val="none" w:sz="0" w:space="0" w:color="auto"/>
        <w:bottom w:val="none" w:sz="0" w:space="0" w:color="auto"/>
        <w:right w:val="none" w:sz="0" w:space="0" w:color="auto"/>
      </w:divBdr>
    </w:div>
    <w:div w:id="1137261843">
      <w:bodyDiv w:val="1"/>
      <w:marLeft w:val="0"/>
      <w:marRight w:val="0"/>
      <w:marTop w:val="0"/>
      <w:marBottom w:val="0"/>
      <w:divBdr>
        <w:top w:val="none" w:sz="0" w:space="0" w:color="auto"/>
        <w:left w:val="none" w:sz="0" w:space="0" w:color="auto"/>
        <w:bottom w:val="none" w:sz="0" w:space="0" w:color="auto"/>
        <w:right w:val="none" w:sz="0" w:space="0" w:color="auto"/>
      </w:divBdr>
    </w:div>
    <w:div w:id="1148326220">
      <w:bodyDiv w:val="1"/>
      <w:marLeft w:val="0"/>
      <w:marRight w:val="0"/>
      <w:marTop w:val="0"/>
      <w:marBottom w:val="0"/>
      <w:divBdr>
        <w:top w:val="none" w:sz="0" w:space="0" w:color="auto"/>
        <w:left w:val="none" w:sz="0" w:space="0" w:color="auto"/>
        <w:bottom w:val="none" w:sz="0" w:space="0" w:color="auto"/>
        <w:right w:val="none" w:sz="0" w:space="0" w:color="auto"/>
      </w:divBdr>
    </w:div>
    <w:div w:id="1150755259">
      <w:bodyDiv w:val="1"/>
      <w:marLeft w:val="0"/>
      <w:marRight w:val="0"/>
      <w:marTop w:val="0"/>
      <w:marBottom w:val="0"/>
      <w:divBdr>
        <w:top w:val="none" w:sz="0" w:space="0" w:color="auto"/>
        <w:left w:val="none" w:sz="0" w:space="0" w:color="auto"/>
        <w:bottom w:val="none" w:sz="0" w:space="0" w:color="auto"/>
        <w:right w:val="none" w:sz="0" w:space="0" w:color="auto"/>
      </w:divBdr>
      <w:divsChild>
        <w:div w:id="2111077086">
          <w:marLeft w:val="0"/>
          <w:marRight w:val="0"/>
          <w:marTop w:val="0"/>
          <w:marBottom w:val="0"/>
          <w:divBdr>
            <w:top w:val="none" w:sz="0" w:space="0" w:color="auto"/>
            <w:left w:val="none" w:sz="0" w:space="0" w:color="auto"/>
            <w:bottom w:val="none" w:sz="0" w:space="0" w:color="auto"/>
            <w:right w:val="none" w:sz="0" w:space="0" w:color="auto"/>
          </w:divBdr>
          <w:divsChild>
            <w:div w:id="423114519">
              <w:marLeft w:val="0"/>
              <w:marRight w:val="0"/>
              <w:marTop w:val="0"/>
              <w:marBottom w:val="0"/>
              <w:divBdr>
                <w:top w:val="none" w:sz="0" w:space="0" w:color="auto"/>
                <w:left w:val="none" w:sz="0" w:space="0" w:color="auto"/>
                <w:bottom w:val="none" w:sz="0" w:space="0" w:color="auto"/>
                <w:right w:val="none" w:sz="0" w:space="0" w:color="auto"/>
              </w:divBdr>
              <w:divsChild>
                <w:div w:id="1776972849">
                  <w:marLeft w:val="0"/>
                  <w:marRight w:val="0"/>
                  <w:marTop w:val="0"/>
                  <w:marBottom w:val="0"/>
                  <w:divBdr>
                    <w:top w:val="none" w:sz="0" w:space="0" w:color="auto"/>
                    <w:left w:val="none" w:sz="0" w:space="0" w:color="auto"/>
                    <w:bottom w:val="none" w:sz="0" w:space="0" w:color="auto"/>
                    <w:right w:val="none" w:sz="0" w:space="0" w:color="auto"/>
                  </w:divBdr>
                  <w:divsChild>
                    <w:div w:id="10501518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64052546">
      <w:bodyDiv w:val="1"/>
      <w:marLeft w:val="0"/>
      <w:marRight w:val="0"/>
      <w:marTop w:val="0"/>
      <w:marBottom w:val="0"/>
      <w:divBdr>
        <w:top w:val="none" w:sz="0" w:space="0" w:color="auto"/>
        <w:left w:val="none" w:sz="0" w:space="0" w:color="auto"/>
        <w:bottom w:val="none" w:sz="0" w:space="0" w:color="auto"/>
        <w:right w:val="none" w:sz="0" w:space="0" w:color="auto"/>
      </w:divBdr>
    </w:div>
    <w:div w:id="1174539539">
      <w:bodyDiv w:val="1"/>
      <w:marLeft w:val="0"/>
      <w:marRight w:val="0"/>
      <w:marTop w:val="0"/>
      <w:marBottom w:val="0"/>
      <w:divBdr>
        <w:top w:val="none" w:sz="0" w:space="0" w:color="auto"/>
        <w:left w:val="none" w:sz="0" w:space="0" w:color="auto"/>
        <w:bottom w:val="none" w:sz="0" w:space="0" w:color="auto"/>
        <w:right w:val="none" w:sz="0" w:space="0" w:color="auto"/>
      </w:divBdr>
    </w:div>
    <w:div w:id="1177770915">
      <w:bodyDiv w:val="1"/>
      <w:marLeft w:val="0"/>
      <w:marRight w:val="0"/>
      <w:marTop w:val="0"/>
      <w:marBottom w:val="0"/>
      <w:divBdr>
        <w:top w:val="none" w:sz="0" w:space="0" w:color="auto"/>
        <w:left w:val="none" w:sz="0" w:space="0" w:color="auto"/>
        <w:bottom w:val="none" w:sz="0" w:space="0" w:color="auto"/>
        <w:right w:val="none" w:sz="0" w:space="0" w:color="auto"/>
      </w:divBdr>
    </w:div>
    <w:div w:id="1183085153">
      <w:bodyDiv w:val="1"/>
      <w:marLeft w:val="0"/>
      <w:marRight w:val="0"/>
      <w:marTop w:val="0"/>
      <w:marBottom w:val="0"/>
      <w:divBdr>
        <w:top w:val="none" w:sz="0" w:space="0" w:color="auto"/>
        <w:left w:val="none" w:sz="0" w:space="0" w:color="auto"/>
        <w:bottom w:val="none" w:sz="0" w:space="0" w:color="auto"/>
        <w:right w:val="none" w:sz="0" w:space="0" w:color="auto"/>
      </w:divBdr>
    </w:div>
    <w:div w:id="1183671133">
      <w:bodyDiv w:val="1"/>
      <w:marLeft w:val="0"/>
      <w:marRight w:val="0"/>
      <w:marTop w:val="0"/>
      <w:marBottom w:val="0"/>
      <w:divBdr>
        <w:top w:val="none" w:sz="0" w:space="0" w:color="auto"/>
        <w:left w:val="none" w:sz="0" w:space="0" w:color="auto"/>
        <w:bottom w:val="none" w:sz="0" w:space="0" w:color="auto"/>
        <w:right w:val="none" w:sz="0" w:space="0" w:color="auto"/>
      </w:divBdr>
    </w:div>
    <w:div w:id="1187209809">
      <w:bodyDiv w:val="1"/>
      <w:marLeft w:val="0"/>
      <w:marRight w:val="0"/>
      <w:marTop w:val="0"/>
      <w:marBottom w:val="0"/>
      <w:divBdr>
        <w:top w:val="none" w:sz="0" w:space="0" w:color="auto"/>
        <w:left w:val="none" w:sz="0" w:space="0" w:color="auto"/>
        <w:bottom w:val="none" w:sz="0" w:space="0" w:color="auto"/>
        <w:right w:val="none" w:sz="0" w:space="0" w:color="auto"/>
      </w:divBdr>
    </w:div>
    <w:div w:id="1190803175">
      <w:bodyDiv w:val="1"/>
      <w:marLeft w:val="0"/>
      <w:marRight w:val="0"/>
      <w:marTop w:val="0"/>
      <w:marBottom w:val="0"/>
      <w:divBdr>
        <w:top w:val="none" w:sz="0" w:space="0" w:color="auto"/>
        <w:left w:val="none" w:sz="0" w:space="0" w:color="auto"/>
        <w:bottom w:val="none" w:sz="0" w:space="0" w:color="auto"/>
        <w:right w:val="none" w:sz="0" w:space="0" w:color="auto"/>
      </w:divBdr>
    </w:div>
    <w:div w:id="1198156246">
      <w:bodyDiv w:val="1"/>
      <w:marLeft w:val="0"/>
      <w:marRight w:val="0"/>
      <w:marTop w:val="0"/>
      <w:marBottom w:val="0"/>
      <w:divBdr>
        <w:top w:val="none" w:sz="0" w:space="0" w:color="auto"/>
        <w:left w:val="none" w:sz="0" w:space="0" w:color="auto"/>
        <w:bottom w:val="none" w:sz="0" w:space="0" w:color="auto"/>
        <w:right w:val="none" w:sz="0" w:space="0" w:color="auto"/>
      </w:divBdr>
    </w:div>
    <w:div w:id="1201671405">
      <w:bodyDiv w:val="1"/>
      <w:marLeft w:val="0"/>
      <w:marRight w:val="0"/>
      <w:marTop w:val="0"/>
      <w:marBottom w:val="0"/>
      <w:divBdr>
        <w:top w:val="none" w:sz="0" w:space="0" w:color="auto"/>
        <w:left w:val="none" w:sz="0" w:space="0" w:color="auto"/>
        <w:bottom w:val="none" w:sz="0" w:space="0" w:color="auto"/>
        <w:right w:val="none" w:sz="0" w:space="0" w:color="auto"/>
      </w:divBdr>
    </w:div>
    <w:div w:id="1214197076">
      <w:bodyDiv w:val="1"/>
      <w:marLeft w:val="0"/>
      <w:marRight w:val="0"/>
      <w:marTop w:val="0"/>
      <w:marBottom w:val="0"/>
      <w:divBdr>
        <w:top w:val="none" w:sz="0" w:space="0" w:color="auto"/>
        <w:left w:val="none" w:sz="0" w:space="0" w:color="auto"/>
        <w:bottom w:val="none" w:sz="0" w:space="0" w:color="auto"/>
        <w:right w:val="none" w:sz="0" w:space="0" w:color="auto"/>
      </w:divBdr>
    </w:div>
    <w:div w:id="1216813664">
      <w:bodyDiv w:val="1"/>
      <w:marLeft w:val="0"/>
      <w:marRight w:val="0"/>
      <w:marTop w:val="0"/>
      <w:marBottom w:val="0"/>
      <w:divBdr>
        <w:top w:val="none" w:sz="0" w:space="0" w:color="auto"/>
        <w:left w:val="none" w:sz="0" w:space="0" w:color="auto"/>
        <w:bottom w:val="none" w:sz="0" w:space="0" w:color="auto"/>
        <w:right w:val="none" w:sz="0" w:space="0" w:color="auto"/>
      </w:divBdr>
    </w:div>
    <w:div w:id="1222668762">
      <w:bodyDiv w:val="1"/>
      <w:marLeft w:val="0"/>
      <w:marRight w:val="0"/>
      <w:marTop w:val="0"/>
      <w:marBottom w:val="0"/>
      <w:divBdr>
        <w:top w:val="none" w:sz="0" w:space="0" w:color="auto"/>
        <w:left w:val="none" w:sz="0" w:space="0" w:color="auto"/>
        <w:bottom w:val="none" w:sz="0" w:space="0" w:color="auto"/>
        <w:right w:val="none" w:sz="0" w:space="0" w:color="auto"/>
      </w:divBdr>
    </w:div>
    <w:div w:id="1224365279">
      <w:bodyDiv w:val="1"/>
      <w:marLeft w:val="0"/>
      <w:marRight w:val="0"/>
      <w:marTop w:val="0"/>
      <w:marBottom w:val="0"/>
      <w:divBdr>
        <w:top w:val="none" w:sz="0" w:space="0" w:color="auto"/>
        <w:left w:val="none" w:sz="0" w:space="0" w:color="auto"/>
        <w:bottom w:val="none" w:sz="0" w:space="0" w:color="auto"/>
        <w:right w:val="none" w:sz="0" w:space="0" w:color="auto"/>
      </w:divBdr>
    </w:div>
    <w:div w:id="1230917689">
      <w:bodyDiv w:val="1"/>
      <w:marLeft w:val="0"/>
      <w:marRight w:val="0"/>
      <w:marTop w:val="0"/>
      <w:marBottom w:val="0"/>
      <w:divBdr>
        <w:top w:val="none" w:sz="0" w:space="0" w:color="auto"/>
        <w:left w:val="none" w:sz="0" w:space="0" w:color="auto"/>
        <w:bottom w:val="none" w:sz="0" w:space="0" w:color="auto"/>
        <w:right w:val="none" w:sz="0" w:space="0" w:color="auto"/>
      </w:divBdr>
    </w:div>
    <w:div w:id="1232304195">
      <w:bodyDiv w:val="1"/>
      <w:marLeft w:val="0"/>
      <w:marRight w:val="0"/>
      <w:marTop w:val="0"/>
      <w:marBottom w:val="0"/>
      <w:divBdr>
        <w:top w:val="none" w:sz="0" w:space="0" w:color="auto"/>
        <w:left w:val="none" w:sz="0" w:space="0" w:color="auto"/>
        <w:bottom w:val="none" w:sz="0" w:space="0" w:color="auto"/>
        <w:right w:val="none" w:sz="0" w:space="0" w:color="auto"/>
      </w:divBdr>
    </w:div>
    <w:div w:id="1233932895">
      <w:bodyDiv w:val="1"/>
      <w:marLeft w:val="0"/>
      <w:marRight w:val="0"/>
      <w:marTop w:val="0"/>
      <w:marBottom w:val="0"/>
      <w:divBdr>
        <w:top w:val="none" w:sz="0" w:space="0" w:color="auto"/>
        <w:left w:val="none" w:sz="0" w:space="0" w:color="auto"/>
        <w:bottom w:val="none" w:sz="0" w:space="0" w:color="auto"/>
        <w:right w:val="none" w:sz="0" w:space="0" w:color="auto"/>
      </w:divBdr>
    </w:div>
    <w:div w:id="1240560945">
      <w:bodyDiv w:val="1"/>
      <w:marLeft w:val="0"/>
      <w:marRight w:val="0"/>
      <w:marTop w:val="0"/>
      <w:marBottom w:val="0"/>
      <w:divBdr>
        <w:top w:val="none" w:sz="0" w:space="0" w:color="auto"/>
        <w:left w:val="none" w:sz="0" w:space="0" w:color="auto"/>
        <w:bottom w:val="none" w:sz="0" w:space="0" w:color="auto"/>
        <w:right w:val="none" w:sz="0" w:space="0" w:color="auto"/>
      </w:divBdr>
    </w:div>
    <w:div w:id="1244952361">
      <w:bodyDiv w:val="1"/>
      <w:marLeft w:val="0"/>
      <w:marRight w:val="0"/>
      <w:marTop w:val="0"/>
      <w:marBottom w:val="0"/>
      <w:divBdr>
        <w:top w:val="none" w:sz="0" w:space="0" w:color="auto"/>
        <w:left w:val="none" w:sz="0" w:space="0" w:color="auto"/>
        <w:bottom w:val="none" w:sz="0" w:space="0" w:color="auto"/>
        <w:right w:val="none" w:sz="0" w:space="0" w:color="auto"/>
      </w:divBdr>
      <w:divsChild>
        <w:div w:id="1324625351">
          <w:marLeft w:val="0"/>
          <w:marRight w:val="0"/>
          <w:marTop w:val="0"/>
          <w:marBottom w:val="0"/>
          <w:divBdr>
            <w:top w:val="none" w:sz="0" w:space="0" w:color="auto"/>
            <w:left w:val="none" w:sz="0" w:space="0" w:color="auto"/>
            <w:bottom w:val="none" w:sz="0" w:space="0" w:color="auto"/>
            <w:right w:val="none" w:sz="0" w:space="0" w:color="auto"/>
          </w:divBdr>
          <w:divsChild>
            <w:div w:id="1526098269">
              <w:marLeft w:val="0"/>
              <w:marRight w:val="0"/>
              <w:marTop w:val="0"/>
              <w:marBottom w:val="0"/>
              <w:divBdr>
                <w:top w:val="none" w:sz="0" w:space="0" w:color="auto"/>
                <w:left w:val="none" w:sz="0" w:space="0" w:color="auto"/>
                <w:bottom w:val="none" w:sz="0" w:space="0" w:color="auto"/>
                <w:right w:val="none" w:sz="0" w:space="0" w:color="auto"/>
              </w:divBdr>
              <w:divsChild>
                <w:div w:id="696272012">
                  <w:marLeft w:val="0"/>
                  <w:marRight w:val="0"/>
                  <w:marTop w:val="0"/>
                  <w:marBottom w:val="0"/>
                  <w:divBdr>
                    <w:top w:val="none" w:sz="0" w:space="0" w:color="auto"/>
                    <w:left w:val="none" w:sz="0" w:space="0" w:color="auto"/>
                    <w:bottom w:val="none" w:sz="0" w:space="0" w:color="auto"/>
                    <w:right w:val="none" w:sz="0" w:space="0" w:color="auto"/>
                  </w:divBdr>
                  <w:divsChild>
                    <w:div w:id="9163992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47567606">
      <w:bodyDiv w:val="1"/>
      <w:marLeft w:val="0"/>
      <w:marRight w:val="0"/>
      <w:marTop w:val="0"/>
      <w:marBottom w:val="0"/>
      <w:divBdr>
        <w:top w:val="none" w:sz="0" w:space="0" w:color="auto"/>
        <w:left w:val="none" w:sz="0" w:space="0" w:color="auto"/>
        <w:bottom w:val="none" w:sz="0" w:space="0" w:color="auto"/>
        <w:right w:val="none" w:sz="0" w:space="0" w:color="auto"/>
      </w:divBdr>
    </w:div>
    <w:div w:id="1249971049">
      <w:bodyDiv w:val="1"/>
      <w:marLeft w:val="0"/>
      <w:marRight w:val="0"/>
      <w:marTop w:val="0"/>
      <w:marBottom w:val="0"/>
      <w:divBdr>
        <w:top w:val="none" w:sz="0" w:space="0" w:color="auto"/>
        <w:left w:val="none" w:sz="0" w:space="0" w:color="auto"/>
        <w:bottom w:val="none" w:sz="0" w:space="0" w:color="auto"/>
        <w:right w:val="none" w:sz="0" w:space="0" w:color="auto"/>
      </w:divBdr>
    </w:div>
    <w:div w:id="1255481681">
      <w:bodyDiv w:val="1"/>
      <w:marLeft w:val="0"/>
      <w:marRight w:val="0"/>
      <w:marTop w:val="0"/>
      <w:marBottom w:val="0"/>
      <w:divBdr>
        <w:top w:val="none" w:sz="0" w:space="0" w:color="auto"/>
        <w:left w:val="none" w:sz="0" w:space="0" w:color="auto"/>
        <w:bottom w:val="none" w:sz="0" w:space="0" w:color="auto"/>
        <w:right w:val="none" w:sz="0" w:space="0" w:color="auto"/>
      </w:divBdr>
    </w:div>
    <w:div w:id="1256399765">
      <w:bodyDiv w:val="1"/>
      <w:marLeft w:val="0"/>
      <w:marRight w:val="0"/>
      <w:marTop w:val="0"/>
      <w:marBottom w:val="0"/>
      <w:divBdr>
        <w:top w:val="none" w:sz="0" w:space="0" w:color="auto"/>
        <w:left w:val="none" w:sz="0" w:space="0" w:color="auto"/>
        <w:bottom w:val="none" w:sz="0" w:space="0" w:color="auto"/>
        <w:right w:val="none" w:sz="0" w:space="0" w:color="auto"/>
      </w:divBdr>
    </w:div>
    <w:div w:id="1257598005">
      <w:bodyDiv w:val="1"/>
      <w:marLeft w:val="0"/>
      <w:marRight w:val="0"/>
      <w:marTop w:val="0"/>
      <w:marBottom w:val="0"/>
      <w:divBdr>
        <w:top w:val="none" w:sz="0" w:space="0" w:color="auto"/>
        <w:left w:val="none" w:sz="0" w:space="0" w:color="auto"/>
        <w:bottom w:val="none" w:sz="0" w:space="0" w:color="auto"/>
        <w:right w:val="none" w:sz="0" w:space="0" w:color="auto"/>
      </w:divBdr>
    </w:div>
    <w:div w:id="1258365412">
      <w:bodyDiv w:val="1"/>
      <w:marLeft w:val="0"/>
      <w:marRight w:val="0"/>
      <w:marTop w:val="0"/>
      <w:marBottom w:val="0"/>
      <w:divBdr>
        <w:top w:val="none" w:sz="0" w:space="0" w:color="auto"/>
        <w:left w:val="none" w:sz="0" w:space="0" w:color="auto"/>
        <w:bottom w:val="none" w:sz="0" w:space="0" w:color="auto"/>
        <w:right w:val="none" w:sz="0" w:space="0" w:color="auto"/>
      </w:divBdr>
    </w:div>
    <w:div w:id="1262103983">
      <w:bodyDiv w:val="1"/>
      <w:marLeft w:val="0"/>
      <w:marRight w:val="0"/>
      <w:marTop w:val="0"/>
      <w:marBottom w:val="0"/>
      <w:divBdr>
        <w:top w:val="none" w:sz="0" w:space="0" w:color="auto"/>
        <w:left w:val="none" w:sz="0" w:space="0" w:color="auto"/>
        <w:bottom w:val="none" w:sz="0" w:space="0" w:color="auto"/>
        <w:right w:val="none" w:sz="0" w:space="0" w:color="auto"/>
      </w:divBdr>
    </w:div>
    <w:div w:id="1262451017">
      <w:bodyDiv w:val="1"/>
      <w:marLeft w:val="0"/>
      <w:marRight w:val="0"/>
      <w:marTop w:val="0"/>
      <w:marBottom w:val="0"/>
      <w:divBdr>
        <w:top w:val="none" w:sz="0" w:space="0" w:color="auto"/>
        <w:left w:val="none" w:sz="0" w:space="0" w:color="auto"/>
        <w:bottom w:val="none" w:sz="0" w:space="0" w:color="auto"/>
        <w:right w:val="none" w:sz="0" w:space="0" w:color="auto"/>
      </w:divBdr>
    </w:div>
    <w:div w:id="1266883045">
      <w:bodyDiv w:val="1"/>
      <w:marLeft w:val="0"/>
      <w:marRight w:val="0"/>
      <w:marTop w:val="0"/>
      <w:marBottom w:val="0"/>
      <w:divBdr>
        <w:top w:val="none" w:sz="0" w:space="0" w:color="auto"/>
        <w:left w:val="none" w:sz="0" w:space="0" w:color="auto"/>
        <w:bottom w:val="none" w:sz="0" w:space="0" w:color="auto"/>
        <w:right w:val="none" w:sz="0" w:space="0" w:color="auto"/>
      </w:divBdr>
    </w:div>
    <w:div w:id="1270233679">
      <w:bodyDiv w:val="1"/>
      <w:marLeft w:val="0"/>
      <w:marRight w:val="0"/>
      <w:marTop w:val="0"/>
      <w:marBottom w:val="0"/>
      <w:divBdr>
        <w:top w:val="none" w:sz="0" w:space="0" w:color="auto"/>
        <w:left w:val="none" w:sz="0" w:space="0" w:color="auto"/>
        <w:bottom w:val="none" w:sz="0" w:space="0" w:color="auto"/>
        <w:right w:val="none" w:sz="0" w:space="0" w:color="auto"/>
      </w:divBdr>
    </w:div>
    <w:div w:id="1288045942">
      <w:bodyDiv w:val="1"/>
      <w:marLeft w:val="0"/>
      <w:marRight w:val="0"/>
      <w:marTop w:val="0"/>
      <w:marBottom w:val="0"/>
      <w:divBdr>
        <w:top w:val="none" w:sz="0" w:space="0" w:color="auto"/>
        <w:left w:val="none" w:sz="0" w:space="0" w:color="auto"/>
        <w:bottom w:val="none" w:sz="0" w:space="0" w:color="auto"/>
        <w:right w:val="none" w:sz="0" w:space="0" w:color="auto"/>
      </w:divBdr>
    </w:div>
    <w:div w:id="1291715440">
      <w:bodyDiv w:val="1"/>
      <w:marLeft w:val="0"/>
      <w:marRight w:val="0"/>
      <w:marTop w:val="0"/>
      <w:marBottom w:val="0"/>
      <w:divBdr>
        <w:top w:val="none" w:sz="0" w:space="0" w:color="auto"/>
        <w:left w:val="none" w:sz="0" w:space="0" w:color="auto"/>
        <w:bottom w:val="none" w:sz="0" w:space="0" w:color="auto"/>
        <w:right w:val="none" w:sz="0" w:space="0" w:color="auto"/>
      </w:divBdr>
    </w:div>
    <w:div w:id="1295910392">
      <w:bodyDiv w:val="1"/>
      <w:marLeft w:val="0"/>
      <w:marRight w:val="0"/>
      <w:marTop w:val="0"/>
      <w:marBottom w:val="0"/>
      <w:divBdr>
        <w:top w:val="none" w:sz="0" w:space="0" w:color="auto"/>
        <w:left w:val="none" w:sz="0" w:space="0" w:color="auto"/>
        <w:bottom w:val="none" w:sz="0" w:space="0" w:color="auto"/>
        <w:right w:val="none" w:sz="0" w:space="0" w:color="auto"/>
      </w:divBdr>
    </w:div>
    <w:div w:id="1297956630">
      <w:bodyDiv w:val="1"/>
      <w:marLeft w:val="0"/>
      <w:marRight w:val="0"/>
      <w:marTop w:val="0"/>
      <w:marBottom w:val="0"/>
      <w:divBdr>
        <w:top w:val="none" w:sz="0" w:space="0" w:color="auto"/>
        <w:left w:val="none" w:sz="0" w:space="0" w:color="auto"/>
        <w:bottom w:val="none" w:sz="0" w:space="0" w:color="auto"/>
        <w:right w:val="none" w:sz="0" w:space="0" w:color="auto"/>
      </w:divBdr>
    </w:div>
    <w:div w:id="1301422536">
      <w:bodyDiv w:val="1"/>
      <w:marLeft w:val="0"/>
      <w:marRight w:val="0"/>
      <w:marTop w:val="0"/>
      <w:marBottom w:val="0"/>
      <w:divBdr>
        <w:top w:val="none" w:sz="0" w:space="0" w:color="auto"/>
        <w:left w:val="none" w:sz="0" w:space="0" w:color="auto"/>
        <w:bottom w:val="none" w:sz="0" w:space="0" w:color="auto"/>
        <w:right w:val="none" w:sz="0" w:space="0" w:color="auto"/>
      </w:divBdr>
    </w:div>
    <w:div w:id="1302616403">
      <w:bodyDiv w:val="1"/>
      <w:marLeft w:val="0"/>
      <w:marRight w:val="0"/>
      <w:marTop w:val="0"/>
      <w:marBottom w:val="0"/>
      <w:divBdr>
        <w:top w:val="none" w:sz="0" w:space="0" w:color="auto"/>
        <w:left w:val="none" w:sz="0" w:space="0" w:color="auto"/>
        <w:bottom w:val="none" w:sz="0" w:space="0" w:color="auto"/>
        <w:right w:val="none" w:sz="0" w:space="0" w:color="auto"/>
      </w:divBdr>
    </w:div>
    <w:div w:id="1303461720">
      <w:bodyDiv w:val="1"/>
      <w:marLeft w:val="0"/>
      <w:marRight w:val="0"/>
      <w:marTop w:val="0"/>
      <w:marBottom w:val="0"/>
      <w:divBdr>
        <w:top w:val="none" w:sz="0" w:space="0" w:color="auto"/>
        <w:left w:val="none" w:sz="0" w:space="0" w:color="auto"/>
        <w:bottom w:val="none" w:sz="0" w:space="0" w:color="auto"/>
        <w:right w:val="none" w:sz="0" w:space="0" w:color="auto"/>
      </w:divBdr>
    </w:div>
    <w:div w:id="1307465515">
      <w:bodyDiv w:val="1"/>
      <w:marLeft w:val="0"/>
      <w:marRight w:val="0"/>
      <w:marTop w:val="0"/>
      <w:marBottom w:val="0"/>
      <w:divBdr>
        <w:top w:val="none" w:sz="0" w:space="0" w:color="auto"/>
        <w:left w:val="none" w:sz="0" w:space="0" w:color="auto"/>
        <w:bottom w:val="none" w:sz="0" w:space="0" w:color="auto"/>
        <w:right w:val="none" w:sz="0" w:space="0" w:color="auto"/>
      </w:divBdr>
    </w:div>
    <w:div w:id="1312951130">
      <w:bodyDiv w:val="1"/>
      <w:marLeft w:val="0"/>
      <w:marRight w:val="0"/>
      <w:marTop w:val="0"/>
      <w:marBottom w:val="0"/>
      <w:divBdr>
        <w:top w:val="none" w:sz="0" w:space="0" w:color="auto"/>
        <w:left w:val="none" w:sz="0" w:space="0" w:color="auto"/>
        <w:bottom w:val="none" w:sz="0" w:space="0" w:color="auto"/>
        <w:right w:val="none" w:sz="0" w:space="0" w:color="auto"/>
      </w:divBdr>
    </w:div>
    <w:div w:id="1317875853">
      <w:bodyDiv w:val="1"/>
      <w:marLeft w:val="0"/>
      <w:marRight w:val="0"/>
      <w:marTop w:val="0"/>
      <w:marBottom w:val="0"/>
      <w:divBdr>
        <w:top w:val="none" w:sz="0" w:space="0" w:color="auto"/>
        <w:left w:val="none" w:sz="0" w:space="0" w:color="auto"/>
        <w:bottom w:val="none" w:sz="0" w:space="0" w:color="auto"/>
        <w:right w:val="none" w:sz="0" w:space="0" w:color="auto"/>
      </w:divBdr>
    </w:div>
    <w:div w:id="1322729870">
      <w:bodyDiv w:val="1"/>
      <w:marLeft w:val="0"/>
      <w:marRight w:val="0"/>
      <w:marTop w:val="0"/>
      <w:marBottom w:val="0"/>
      <w:divBdr>
        <w:top w:val="none" w:sz="0" w:space="0" w:color="auto"/>
        <w:left w:val="none" w:sz="0" w:space="0" w:color="auto"/>
        <w:bottom w:val="none" w:sz="0" w:space="0" w:color="auto"/>
        <w:right w:val="none" w:sz="0" w:space="0" w:color="auto"/>
      </w:divBdr>
    </w:div>
    <w:div w:id="1329166956">
      <w:bodyDiv w:val="1"/>
      <w:marLeft w:val="0"/>
      <w:marRight w:val="0"/>
      <w:marTop w:val="0"/>
      <w:marBottom w:val="0"/>
      <w:divBdr>
        <w:top w:val="none" w:sz="0" w:space="0" w:color="auto"/>
        <w:left w:val="none" w:sz="0" w:space="0" w:color="auto"/>
        <w:bottom w:val="none" w:sz="0" w:space="0" w:color="auto"/>
        <w:right w:val="none" w:sz="0" w:space="0" w:color="auto"/>
      </w:divBdr>
    </w:div>
    <w:div w:id="1333096848">
      <w:bodyDiv w:val="1"/>
      <w:marLeft w:val="0"/>
      <w:marRight w:val="0"/>
      <w:marTop w:val="0"/>
      <w:marBottom w:val="0"/>
      <w:divBdr>
        <w:top w:val="none" w:sz="0" w:space="0" w:color="auto"/>
        <w:left w:val="none" w:sz="0" w:space="0" w:color="auto"/>
        <w:bottom w:val="none" w:sz="0" w:space="0" w:color="auto"/>
        <w:right w:val="none" w:sz="0" w:space="0" w:color="auto"/>
      </w:divBdr>
    </w:div>
    <w:div w:id="1333803238">
      <w:bodyDiv w:val="1"/>
      <w:marLeft w:val="0"/>
      <w:marRight w:val="0"/>
      <w:marTop w:val="0"/>
      <w:marBottom w:val="0"/>
      <w:divBdr>
        <w:top w:val="none" w:sz="0" w:space="0" w:color="auto"/>
        <w:left w:val="none" w:sz="0" w:space="0" w:color="auto"/>
        <w:bottom w:val="none" w:sz="0" w:space="0" w:color="auto"/>
        <w:right w:val="none" w:sz="0" w:space="0" w:color="auto"/>
      </w:divBdr>
    </w:div>
    <w:div w:id="1334642797">
      <w:bodyDiv w:val="1"/>
      <w:marLeft w:val="0"/>
      <w:marRight w:val="0"/>
      <w:marTop w:val="0"/>
      <w:marBottom w:val="0"/>
      <w:divBdr>
        <w:top w:val="none" w:sz="0" w:space="0" w:color="auto"/>
        <w:left w:val="none" w:sz="0" w:space="0" w:color="auto"/>
        <w:bottom w:val="none" w:sz="0" w:space="0" w:color="auto"/>
        <w:right w:val="none" w:sz="0" w:space="0" w:color="auto"/>
      </w:divBdr>
    </w:div>
    <w:div w:id="1341351702">
      <w:bodyDiv w:val="1"/>
      <w:marLeft w:val="0"/>
      <w:marRight w:val="0"/>
      <w:marTop w:val="0"/>
      <w:marBottom w:val="0"/>
      <w:divBdr>
        <w:top w:val="none" w:sz="0" w:space="0" w:color="auto"/>
        <w:left w:val="none" w:sz="0" w:space="0" w:color="auto"/>
        <w:bottom w:val="none" w:sz="0" w:space="0" w:color="auto"/>
        <w:right w:val="none" w:sz="0" w:space="0" w:color="auto"/>
      </w:divBdr>
    </w:div>
    <w:div w:id="1345132873">
      <w:bodyDiv w:val="1"/>
      <w:marLeft w:val="0"/>
      <w:marRight w:val="0"/>
      <w:marTop w:val="0"/>
      <w:marBottom w:val="0"/>
      <w:divBdr>
        <w:top w:val="none" w:sz="0" w:space="0" w:color="auto"/>
        <w:left w:val="none" w:sz="0" w:space="0" w:color="auto"/>
        <w:bottom w:val="none" w:sz="0" w:space="0" w:color="auto"/>
        <w:right w:val="none" w:sz="0" w:space="0" w:color="auto"/>
      </w:divBdr>
    </w:div>
    <w:div w:id="1348873547">
      <w:bodyDiv w:val="1"/>
      <w:marLeft w:val="0"/>
      <w:marRight w:val="0"/>
      <w:marTop w:val="0"/>
      <w:marBottom w:val="0"/>
      <w:divBdr>
        <w:top w:val="none" w:sz="0" w:space="0" w:color="auto"/>
        <w:left w:val="none" w:sz="0" w:space="0" w:color="auto"/>
        <w:bottom w:val="none" w:sz="0" w:space="0" w:color="auto"/>
        <w:right w:val="none" w:sz="0" w:space="0" w:color="auto"/>
      </w:divBdr>
    </w:div>
    <w:div w:id="1349063765">
      <w:bodyDiv w:val="1"/>
      <w:marLeft w:val="0"/>
      <w:marRight w:val="0"/>
      <w:marTop w:val="0"/>
      <w:marBottom w:val="0"/>
      <w:divBdr>
        <w:top w:val="none" w:sz="0" w:space="0" w:color="auto"/>
        <w:left w:val="none" w:sz="0" w:space="0" w:color="auto"/>
        <w:bottom w:val="none" w:sz="0" w:space="0" w:color="auto"/>
        <w:right w:val="none" w:sz="0" w:space="0" w:color="auto"/>
      </w:divBdr>
    </w:div>
    <w:div w:id="1351638737">
      <w:bodyDiv w:val="1"/>
      <w:marLeft w:val="0"/>
      <w:marRight w:val="0"/>
      <w:marTop w:val="0"/>
      <w:marBottom w:val="0"/>
      <w:divBdr>
        <w:top w:val="none" w:sz="0" w:space="0" w:color="auto"/>
        <w:left w:val="none" w:sz="0" w:space="0" w:color="auto"/>
        <w:bottom w:val="none" w:sz="0" w:space="0" w:color="auto"/>
        <w:right w:val="none" w:sz="0" w:space="0" w:color="auto"/>
      </w:divBdr>
    </w:div>
    <w:div w:id="1354577369">
      <w:bodyDiv w:val="1"/>
      <w:marLeft w:val="0"/>
      <w:marRight w:val="0"/>
      <w:marTop w:val="0"/>
      <w:marBottom w:val="0"/>
      <w:divBdr>
        <w:top w:val="none" w:sz="0" w:space="0" w:color="auto"/>
        <w:left w:val="none" w:sz="0" w:space="0" w:color="auto"/>
        <w:bottom w:val="none" w:sz="0" w:space="0" w:color="auto"/>
        <w:right w:val="none" w:sz="0" w:space="0" w:color="auto"/>
      </w:divBdr>
    </w:div>
    <w:div w:id="1360470215">
      <w:bodyDiv w:val="1"/>
      <w:marLeft w:val="0"/>
      <w:marRight w:val="0"/>
      <w:marTop w:val="0"/>
      <w:marBottom w:val="0"/>
      <w:divBdr>
        <w:top w:val="none" w:sz="0" w:space="0" w:color="auto"/>
        <w:left w:val="none" w:sz="0" w:space="0" w:color="auto"/>
        <w:bottom w:val="none" w:sz="0" w:space="0" w:color="auto"/>
        <w:right w:val="none" w:sz="0" w:space="0" w:color="auto"/>
      </w:divBdr>
    </w:div>
    <w:div w:id="1364746113">
      <w:bodyDiv w:val="1"/>
      <w:marLeft w:val="0"/>
      <w:marRight w:val="0"/>
      <w:marTop w:val="0"/>
      <w:marBottom w:val="0"/>
      <w:divBdr>
        <w:top w:val="none" w:sz="0" w:space="0" w:color="auto"/>
        <w:left w:val="none" w:sz="0" w:space="0" w:color="auto"/>
        <w:bottom w:val="none" w:sz="0" w:space="0" w:color="auto"/>
        <w:right w:val="none" w:sz="0" w:space="0" w:color="auto"/>
      </w:divBdr>
    </w:div>
    <w:div w:id="1368750418">
      <w:bodyDiv w:val="1"/>
      <w:marLeft w:val="0"/>
      <w:marRight w:val="0"/>
      <w:marTop w:val="0"/>
      <w:marBottom w:val="0"/>
      <w:divBdr>
        <w:top w:val="none" w:sz="0" w:space="0" w:color="auto"/>
        <w:left w:val="none" w:sz="0" w:space="0" w:color="auto"/>
        <w:bottom w:val="none" w:sz="0" w:space="0" w:color="auto"/>
        <w:right w:val="none" w:sz="0" w:space="0" w:color="auto"/>
      </w:divBdr>
    </w:div>
    <w:div w:id="1371958174">
      <w:bodyDiv w:val="1"/>
      <w:marLeft w:val="0"/>
      <w:marRight w:val="0"/>
      <w:marTop w:val="0"/>
      <w:marBottom w:val="0"/>
      <w:divBdr>
        <w:top w:val="none" w:sz="0" w:space="0" w:color="auto"/>
        <w:left w:val="none" w:sz="0" w:space="0" w:color="auto"/>
        <w:bottom w:val="none" w:sz="0" w:space="0" w:color="auto"/>
        <w:right w:val="none" w:sz="0" w:space="0" w:color="auto"/>
      </w:divBdr>
    </w:div>
    <w:div w:id="1372681343">
      <w:bodyDiv w:val="1"/>
      <w:marLeft w:val="0"/>
      <w:marRight w:val="0"/>
      <w:marTop w:val="0"/>
      <w:marBottom w:val="0"/>
      <w:divBdr>
        <w:top w:val="none" w:sz="0" w:space="0" w:color="auto"/>
        <w:left w:val="none" w:sz="0" w:space="0" w:color="auto"/>
        <w:bottom w:val="none" w:sz="0" w:space="0" w:color="auto"/>
        <w:right w:val="none" w:sz="0" w:space="0" w:color="auto"/>
      </w:divBdr>
    </w:div>
    <w:div w:id="1377270698">
      <w:bodyDiv w:val="1"/>
      <w:marLeft w:val="0"/>
      <w:marRight w:val="0"/>
      <w:marTop w:val="0"/>
      <w:marBottom w:val="0"/>
      <w:divBdr>
        <w:top w:val="none" w:sz="0" w:space="0" w:color="auto"/>
        <w:left w:val="none" w:sz="0" w:space="0" w:color="auto"/>
        <w:bottom w:val="none" w:sz="0" w:space="0" w:color="auto"/>
        <w:right w:val="none" w:sz="0" w:space="0" w:color="auto"/>
      </w:divBdr>
    </w:div>
    <w:div w:id="1387492465">
      <w:bodyDiv w:val="1"/>
      <w:marLeft w:val="0"/>
      <w:marRight w:val="0"/>
      <w:marTop w:val="0"/>
      <w:marBottom w:val="0"/>
      <w:divBdr>
        <w:top w:val="none" w:sz="0" w:space="0" w:color="auto"/>
        <w:left w:val="none" w:sz="0" w:space="0" w:color="auto"/>
        <w:bottom w:val="none" w:sz="0" w:space="0" w:color="auto"/>
        <w:right w:val="none" w:sz="0" w:space="0" w:color="auto"/>
      </w:divBdr>
    </w:div>
    <w:div w:id="1391534715">
      <w:bodyDiv w:val="1"/>
      <w:marLeft w:val="0"/>
      <w:marRight w:val="0"/>
      <w:marTop w:val="0"/>
      <w:marBottom w:val="0"/>
      <w:divBdr>
        <w:top w:val="none" w:sz="0" w:space="0" w:color="auto"/>
        <w:left w:val="none" w:sz="0" w:space="0" w:color="auto"/>
        <w:bottom w:val="none" w:sz="0" w:space="0" w:color="auto"/>
        <w:right w:val="none" w:sz="0" w:space="0" w:color="auto"/>
      </w:divBdr>
    </w:div>
    <w:div w:id="1403137488">
      <w:bodyDiv w:val="1"/>
      <w:marLeft w:val="0"/>
      <w:marRight w:val="0"/>
      <w:marTop w:val="0"/>
      <w:marBottom w:val="0"/>
      <w:divBdr>
        <w:top w:val="none" w:sz="0" w:space="0" w:color="auto"/>
        <w:left w:val="none" w:sz="0" w:space="0" w:color="auto"/>
        <w:bottom w:val="none" w:sz="0" w:space="0" w:color="auto"/>
        <w:right w:val="none" w:sz="0" w:space="0" w:color="auto"/>
      </w:divBdr>
    </w:div>
    <w:div w:id="1409956953">
      <w:bodyDiv w:val="1"/>
      <w:marLeft w:val="0"/>
      <w:marRight w:val="0"/>
      <w:marTop w:val="0"/>
      <w:marBottom w:val="0"/>
      <w:divBdr>
        <w:top w:val="none" w:sz="0" w:space="0" w:color="auto"/>
        <w:left w:val="none" w:sz="0" w:space="0" w:color="auto"/>
        <w:bottom w:val="none" w:sz="0" w:space="0" w:color="auto"/>
        <w:right w:val="none" w:sz="0" w:space="0" w:color="auto"/>
      </w:divBdr>
    </w:div>
    <w:div w:id="1420449585">
      <w:bodyDiv w:val="1"/>
      <w:marLeft w:val="0"/>
      <w:marRight w:val="0"/>
      <w:marTop w:val="0"/>
      <w:marBottom w:val="0"/>
      <w:divBdr>
        <w:top w:val="none" w:sz="0" w:space="0" w:color="auto"/>
        <w:left w:val="none" w:sz="0" w:space="0" w:color="auto"/>
        <w:bottom w:val="none" w:sz="0" w:space="0" w:color="auto"/>
        <w:right w:val="none" w:sz="0" w:space="0" w:color="auto"/>
      </w:divBdr>
    </w:div>
    <w:div w:id="1421216076">
      <w:bodyDiv w:val="1"/>
      <w:marLeft w:val="0"/>
      <w:marRight w:val="0"/>
      <w:marTop w:val="0"/>
      <w:marBottom w:val="0"/>
      <w:divBdr>
        <w:top w:val="none" w:sz="0" w:space="0" w:color="auto"/>
        <w:left w:val="none" w:sz="0" w:space="0" w:color="auto"/>
        <w:bottom w:val="none" w:sz="0" w:space="0" w:color="auto"/>
        <w:right w:val="none" w:sz="0" w:space="0" w:color="auto"/>
      </w:divBdr>
    </w:div>
    <w:div w:id="1425763199">
      <w:bodyDiv w:val="1"/>
      <w:marLeft w:val="0"/>
      <w:marRight w:val="0"/>
      <w:marTop w:val="0"/>
      <w:marBottom w:val="0"/>
      <w:divBdr>
        <w:top w:val="none" w:sz="0" w:space="0" w:color="auto"/>
        <w:left w:val="none" w:sz="0" w:space="0" w:color="auto"/>
        <w:bottom w:val="none" w:sz="0" w:space="0" w:color="auto"/>
        <w:right w:val="none" w:sz="0" w:space="0" w:color="auto"/>
      </w:divBdr>
    </w:div>
    <w:div w:id="1437097791">
      <w:bodyDiv w:val="1"/>
      <w:marLeft w:val="0"/>
      <w:marRight w:val="0"/>
      <w:marTop w:val="0"/>
      <w:marBottom w:val="0"/>
      <w:divBdr>
        <w:top w:val="none" w:sz="0" w:space="0" w:color="auto"/>
        <w:left w:val="none" w:sz="0" w:space="0" w:color="auto"/>
        <w:bottom w:val="none" w:sz="0" w:space="0" w:color="auto"/>
        <w:right w:val="none" w:sz="0" w:space="0" w:color="auto"/>
      </w:divBdr>
    </w:div>
    <w:div w:id="1439449858">
      <w:bodyDiv w:val="1"/>
      <w:marLeft w:val="0"/>
      <w:marRight w:val="0"/>
      <w:marTop w:val="0"/>
      <w:marBottom w:val="0"/>
      <w:divBdr>
        <w:top w:val="none" w:sz="0" w:space="0" w:color="auto"/>
        <w:left w:val="none" w:sz="0" w:space="0" w:color="auto"/>
        <w:bottom w:val="none" w:sz="0" w:space="0" w:color="auto"/>
        <w:right w:val="none" w:sz="0" w:space="0" w:color="auto"/>
      </w:divBdr>
    </w:div>
    <w:div w:id="1440174385">
      <w:bodyDiv w:val="1"/>
      <w:marLeft w:val="0"/>
      <w:marRight w:val="0"/>
      <w:marTop w:val="0"/>
      <w:marBottom w:val="0"/>
      <w:divBdr>
        <w:top w:val="none" w:sz="0" w:space="0" w:color="auto"/>
        <w:left w:val="none" w:sz="0" w:space="0" w:color="auto"/>
        <w:bottom w:val="none" w:sz="0" w:space="0" w:color="auto"/>
        <w:right w:val="none" w:sz="0" w:space="0" w:color="auto"/>
      </w:divBdr>
    </w:div>
    <w:div w:id="1446577670">
      <w:bodyDiv w:val="1"/>
      <w:marLeft w:val="0"/>
      <w:marRight w:val="0"/>
      <w:marTop w:val="0"/>
      <w:marBottom w:val="0"/>
      <w:divBdr>
        <w:top w:val="none" w:sz="0" w:space="0" w:color="auto"/>
        <w:left w:val="none" w:sz="0" w:space="0" w:color="auto"/>
        <w:bottom w:val="none" w:sz="0" w:space="0" w:color="auto"/>
        <w:right w:val="none" w:sz="0" w:space="0" w:color="auto"/>
      </w:divBdr>
    </w:div>
    <w:div w:id="1448743887">
      <w:bodyDiv w:val="1"/>
      <w:marLeft w:val="0"/>
      <w:marRight w:val="0"/>
      <w:marTop w:val="0"/>
      <w:marBottom w:val="0"/>
      <w:divBdr>
        <w:top w:val="none" w:sz="0" w:space="0" w:color="auto"/>
        <w:left w:val="none" w:sz="0" w:space="0" w:color="auto"/>
        <w:bottom w:val="none" w:sz="0" w:space="0" w:color="auto"/>
        <w:right w:val="none" w:sz="0" w:space="0" w:color="auto"/>
      </w:divBdr>
    </w:div>
    <w:div w:id="1457528260">
      <w:bodyDiv w:val="1"/>
      <w:marLeft w:val="0"/>
      <w:marRight w:val="0"/>
      <w:marTop w:val="0"/>
      <w:marBottom w:val="0"/>
      <w:divBdr>
        <w:top w:val="none" w:sz="0" w:space="0" w:color="auto"/>
        <w:left w:val="none" w:sz="0" w:space="0" w:color="auto"/>
        <w:bottom w:val="none" w:sz="0" w:space="0" w:color="auto"/>
        <w:right w:val="none" w:sz="0" w:space="0" w:color="auto"/>
      </w:divBdr>
    </w:div>
    <w:div w:id="1465731377">
      <w:bodyDiv w:val="1"/>
      <w:marLeft w:val="0"/>
      <w:marRight w:val="0"/>
      <w:marTop w:val="0"/>
      <w:marBottom w:val="0"/>
      <w:divBdr>
        <w:top w:val="none" w:sz="0" w:space="0" w:color="auto"/>
        <w:left w:val="none" w:sz="0" w:space="0" w:color="auto"/>
        <w:bottom w:val="none" w:sz="0" w:space="0" w:color="auto"/>
        <w:right w:val="none" w:sz="0" w:space="0" w:color="auto"/>
      </w:divBdr>
    </w:div>
    <w:div w:id="1477382032">
      <w:bodyDiv w:val="1"/>
      <w:marLeft w:val="0"/>
      <w:marRight w:val="0"/>
      <w:marTop w:val="0"/>
      <w:marBottom w:val="0"/>
      <w:divBdr>
        <w:top w:val="none" w:sz="0" w:space="0" w:color="auto"/>
        <w:left w:val="none" w:sz="0" w:space="0" w:color="auto"/>
        <w:bottom w:val="none" w:sz="0" w:space="0" w:color="auto"/>
        <w:right w:val="none" w:sz="0" w:space="0" w:color="auto"/>
      </w:divBdr>
    </w:div>
    <w:div w:id="1479492209">
      <w:bodyDiv w:val="1"/>
      <w:marLeft w:val="0"/>
      <w:marRight w:val="0"/>
      <w:marTop w:val="0"/>
      <w:marBottom w:val="0"/>
      <w:divBdr>
        <w:top w:val="none" w:sz="0" w:space="0" w:color="auto"/>
        <w:left w:val="none" w:sz="0" w:space="0" w:color="auto"/>
        <w:bottom w:val="none" w:sz="0" w:space="0" w:color="auto"/>
        <w:right w:val="none" w:sz="0" w:space="0" w:color="auto"/>
      </w:divBdr>
    </w:div>
    <w:div w:id="1495149912">
      <w:bodyDiv w:val="1"/>
      <w:marLeft w:val="0"/>
      <w:marRight w:val="0"/>
      <w:marTop w:val="0"/>
      <w:marBottom w:val="0"/>
      <w:divBdr>
        <w:top w:val="none" w:sz="0" w:space="0" w:color="auto"/>
        <w:left w:val="none" w:sz="0" w:space="0" w:color="auto"/>
        <w:bottom w:val="none" w:sz="0" w:space="0" w:color="auto"/>
        <w:right w:val="none" w:sz="0" w:space="0" w:color="auto"/>
      </w:divBdr>
    </w:div>
    <w:div w:id="1496458876">
      <w:bodyDiv w:val="1"/>
      <w:marLeft w:val="0"/>
      <w:marRight w:val="0"/>
      <w:marTop w:val="0"/>
      <w:marBottom w:val="0"/>
      <w:divBdr>
        <w:top w:val="none" w:sz="0" w:space="0" w:color="auto"/>
        <w:left w:val="none" w:sz="0" w:space="0" w:color="auto"/>
        <w:bottom w:val="none" w:sz="0" w:space="0" w:color="auto"/>
        <w:right w:val="none" w:sz="0" w:space="0" w:color="auto"/>
      </w:divBdr>
    </w:div>
    <w:div w:id="1505315484">
      <w:bodyDiv w:val="1"/>
      <w:marLeft w:val="0"/>
      <w:marRight w:val="0"/>
      <w:marTop w:val="0"/>
      <w:marBottom w:val="0"/>
      <w:divBdr>
        <w:top w:val="none" w:sz="0" w:space="0" w:color="auto"/>
        <w:left w:val="none" w:sz="0" w:space="0" w:color="auto"/>
        <w:bottom w:val="none" w:sz="0" w:space="0" w:color="auto"/>
        <w:right w:val="none" w:sz="0" w:space="0" w:color="auto"/>
      </w:divBdr>
    </w:div>
    <w:div w:id="1510633440">
      <w:bodyDiv w:val="1"/>
      <w:marLeft w:val="0"/>
      <w:marRight w:val="0"/>
      <w:marTop w:val="0"/>
      <w:marBottom w:val="0"/>
      <w:divBdr>
        <w:top w:val="none" w:sz="0" w:space="0" w:color="auto"/>
        <w:left w:val="none" w:sz="0" w:space="0" w:color="auto"/>
        <w:bottom w:val="none" w:sz="0" w:space="0" w:color="auto"/>
        <w:right w:val="none" w:sz="0" w:space="0" w:color="auto"/>
      </w:divBdr>
    </w:div>
    <w:div w:id="1512910894">
      <w:bodyDiv w:val="1"/>
      <w:marLeft w:val="0"/>
      <w:marRight w:val="0"/>
      <w:marTop w:val="0"/>
      <w:marBottom w:val="0"/>
      <w:divBdr>
        <w:top w:val="none" w:sz="0" w:space="0" w:color="auto"/>
        <w:left w:val="none" w:sz="0" w:space="0" w:color="auto"/>
        <w:bottom w:val="none" w:sz="0" w:space="0" w:color="auto"/>
        <w:right w:val="none" w:sz="0" w:space="0" w:color="auto"/>
      </w:divBdr>
    </w:div>
    <w:div w:id="1523324735">
      <w:bodyDiv w:val="1"/>
      <w:marLeft w:val="0"/>
      <w:marRight w:val="0"/>
      <w:marTop w:val="0"/>
      <w:marBottom w:val="0"/>
      <w:divBdr>
        <w:top w:val="none" w:sz="0" w:space="0" w:color="auto"/>
        <w:left w:val="none" w:sz="0" w:space="0" w:color="auto"/>
        <w:bottom w:val="none" w:sz="0" w:space="0" w:color="auto"/>
        <w:right w:val="none" w:sz="0" w:space="0" w:color="auto"/>
      </w:divBdr>
    </w:div>
    <w:div w:id="1525434293">
      <w:bodyDiv w:val="1"/>
      <w:marLeft w:val="0"/>
      <w:marRight w:val="0"/>
      <w:marTop w:val="0"/>
      <w:marBottom w:val="0"/>
      <w:divBdr>
        <w:top w:val="none" w:sz="0" w:space="0" w:color="auto"/>
        <w:left w:val="none" w:sz="0" w:space="0" w:color="auto"/>
        <w:bottom w:val="none" w:sz="0" w:space="0" w:color="auto"/>
        <w:right w:val="none" w:sz="0" w:space="0" w:color="auto"/>
      </w:divBdr>
    </w:div>
    <w:div w:id="1527060928">
      <w:bodyDiv w:val="1"/>
      <w:marLeft w:val="0"/>
      <w:marRight w:val="0"/>
      <w:marTop w:val="0"/>
      <w:marBottom w:val="0"/>
      <w:divBdr>
        <w:top w:val="none" w:sz="0" w:space="0" w:color="auto"/>
        <w:left w:val="none" w:sz="0" w:space="0" w:color="auto"/>
        <w:bottom w:val="none" w:sz="0" w:space="0" w:color="auto"/>
        <w:right w:val="none" w:sz="0" w:space="0" w:color="auto"/>
      </w:divBdr>
      <w:divsChild>
        <w:div w:id="1416440911">
          <w:marLeft w:val="0"/>
          <w:marRight w:val="0"/>
          <w:marTop w:val="0"/>
          <w:marBottom w:val="0"/>
          <w:divBdr>
            <w:top w:val="none" w:sz="0" w:space="0" w:color="auto"/>
            <w:left w:val="none" w:sz="0" w:space="0" w:color="auto"/>
            <w:bottom w:val="none" w:sz="0" w:space="0" w:color="auto"/>
            <w:right w:val="none" w:sz="0" w:space="0" w:color="auto"/>
          </w:divBdr>
          <w:divsChild>
            <w:div w:id="423261454">
              <w:marLeft w:val="0"/>
              <w:marRight w:val="0"/>
              <w:marTop w:val="0"/>
              <w:marBottom w:val="0"/>
              <w:divBdr>
                <w:top w:val="none" w:sz="0" w:space="0" w:color="auto"/>
                <w:left w:val="none" w:sz="0" w:space="0" w:color="auto"/>
                <w:bottom w:val="none" w:sz="0" w:space="0" w:color="auto"/>
                <w:right w:val="none" w:sz="0" w:space="0" w:color="auto"/>
              </w:divBdr>
              <w:divsChild>
                <w:div w:id="37441732">
                  <w:marLeft w:val="0"/>
                  <w:marRight w:val="0"/>
                  <w:marTop w:val="0"/>
                  <w:marBottom w:val="0"/>
                  <w:divBdr>
                    <w:top w:val="none" w:sz="0" w:space="0" w:color="auto"/>
                    <w:left w:val="none" w:sz="0" w:space="0" w:color="auto"/>
                    <w:bottom w:val="none" w:sz="0" w:space="0" w:color="auto"/>
                    <w:right w:val="none" w:sz="0" w:space="0" w:color="auto"/>
                  </w:divBdr>
                  <w:divsChild>
                    <w:div w:id="20588190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30336228">
      <w:bodyDiv w:val="1"/>
      <w:marLeft w:val="0"/>
      <w:marRight w:val="0"/>
      <w:marTop w:val="0"/>
      <w:marBottom w:val="0"/>
      <w:divBdr>
        <w:top w:val="none" w:sz="0" w:space="0" w:color="auto"/>
        <w:left w:val="none" w:sz="0" w:space="0" w:color="auto"/>
        <w:bottom w:val="none" w:sz="0" w:space="0" w:color="auto"/>
        <w:right w:val="none" w:sz="0" w:space="0" w:color="auto"/>
      </w:divBdr>
    </w:div>
    <w:div w:id="1534147049">
      <w:bodyDiv w:val="1"/>
      <w:marLeft w:val="0"/>
      <w:marRight w:val="0"/>
      <w:marTop w:val="0"/>
      <w:marBottom w:val="0"/>
      <w:divBdr>
        <w:top w:val="none" w:sz="0" w:space="0" w:color="auto"/>
        <w:left w:val="none" w:sz="0" w:space="0" w:color="auto"/>
        <w:bottom w:val="none" w:sz="0" w:space="0" w:color="auto"/>
        <w:right w:val="none" w:sz="0" w:space="0" w:color="auto"/>
      </w:divBdr>
    </w:div>
    <w:div w:id="1560747976">
      <w:bodyDiv w:val="1"/>
      <w:marLeft w:val="0"/>
      <w:marRight w:val="0"/>
      <w:marTop w:val="0"/>
      <w:marBottom w:val="0"/>
      <w:divBdr>
        <w:top w:val="none" w:sz="0" w:space="0" w:color="auto"/>
        <w:left w:val="none" w:sz="0" w:space="0" w:color="auto"/>
        <w:bottom w:val="none" w:sz="0" w:space="0" w:color="auto"/>
        <w:right w:val="none" w:sz="0" w:space="0" w:color="auto"/>
      </w:divBdr>
    </w:div>
    <w:div w:id="1567953443">
      <w:bodyDiv w:val="1"/>
      <w:marLeft w:val="0"/>
      <w:marRight w:val="0"/>
      <w:marTop w:val="0"/>
      <w:marBottom w:val="0"/>
      <w:divBdr>
        <w:top w:val="none" w:sz="0" w:space="0" w:color="auto"/>
        <w:left w:val="none" w:sz="0" w:space="0" w:color="auto"/>
        <w:bottom w:val="none" w:sz="0" w:space="0" w:color="auto"/>
        <w:right w:val="none" w:sz="0" w:space="0" w:color="auto"/>
      </w:divBdr>
    </w:div>
    <w:div w:id="1573273110">
      <w:bodyDiv w:val="1"/>
      <w:marLeft w:val="0"/>
      <w:marRight w:val="0"/>
      <w:marTop w:val="0"/>
      <w:marBottom w:val="0"/>
      <w:divBdr>
        <w:top w:val="none" w:sz="0" w:space="0" w:color="auto"/>
        <w:left w:val="none" w:sz="0" w:space="0" w:color="auto"/>
        <w:bottom w:val="none" w:sz="0" w:space="0" w:color="auto"/>
        <w:right w:val="none" w:sz="0" w:space="0" w:color="auto"/>
      </w:divBdr>
    </w:div>
    <w:div w:id="1573273292">
      <w:bodyDiv w:val="1"/>
      <w:marLeft w:val="0"/>
      <w:marRight w:val="0"/>
      <w:marTop w:val="0"/>
      <w:marBottom w:val="0"/>
      <w:divBdr>
        <w:top w:val="none" w:sz="0" w:space="0" w:color="auto"/>
        <w:left w:val="none" w:sz="0" w:space="0" w:color="auto"/>
        <w:bottom w:val="none" w:sz="0" w:space="0" w:color="auto"/>
        <w:right w:val="none" w:sz="0" w:space="0" w:color="auto"/>
      </w:divBdr>
    </w:div>
    <w:div w:id="1575356369">
      <w:bodyDiv w:val="1"/>
      <w:marLeft w:val="0"/>
      <w:marRight w:val="0"/>
      <w:marTop w:val="0"/>
      <w:marBottom w:val="0"/>
      <w:divBdr>
        <w:top w:val="none" w:sz="0" w:space="0" w:color="auto"/>
        <w:left w:val="none" w:sz="0" w:space="0" w:color="auto"/>
        <w:bottom w:val="none" w:sz="0" w:space="0" w:color="auto"/>
        <w:right w:val="none" w:sz="0" w:space="0" w:color="auto"/>
      </w:divBdr>
    </w:div>
    <w:div w:id="1584879041">
      <w:bodyDiv w:val="1"/>
      <w:marLeft w:val="0"/>
      <w:marRight w:val="0"/>
      <w:marTop w:val="0"/>
      <w:marBottom w:val="0"/>
      <w:divBdr>
        <w:top w:val="none" w:sz="0" w:space="0" w:color="auto"/>
        <w:left w:val="none" w:sz="0" w:space="0" w:color="auto"/>
        <w:bottom w:val="none" w:sz="0" w:space="0" w:color="auto"/>
        <w:right w:val="none" w:sz="0" w:space="0" w:color="auto"/>
      </w:divBdr>
    </w:div>
    <w:div w:id="1589079947">
      <w:bodyDiv w:val="1"/>
      <w:marLeft w:val="0"/>
      <w:marRight w:val="0"/>
      <w:marTop w:val="0"/>
      <w:marBottom w:val="0"/>
      <w:divBdr>
        <w:top w:val="none" w:sz="0" w:space="0" w:color="auto"/>
        <w:left w:val="none" w:sz="0" w:space="0" w:color="auto"/>
        <w:bottom w:val="none" w:sz="0" w:space="0" w:color="auto"/>
        <w:right w:val="none" w:sz="0" w:space="0" w:color="auto"/>
      </w:divBdr>
    </w:div>
    <w:div w:id="1593051855">
      <w:bodyDiv w:val="1"/>
      <w:marLeft w:val="0"/>
      <w:marRight w:val="0"/>
      <w:marTop w:val="0"/>
      <w:marBottom w:val="0"/>
      <w:divBdr>
        <w:top w:val="none" w:sz="0" w:space="0" w:color="auto"/>
        <w:left w:val="none" w:sz="0" w:space="0" w:color="auto"/>
        <w:bottom w:val="none" w:sz="0" w:space="0" w:color="auto"/>
        <w:right w:val="none" w:sz="0" w:space="0" w:color="auto"/>
      </w:divBdr>
    </w:div>
    <w:div w:id="1601110036">
      <w:bodyDiv w:val="1"/>
      <w:marLeft w:val="0"/>
      <w:marRight w:val="0"/>
      <w:marTop w:val="0"/>
      <w:marBottom w:val="0"/>
      <w:divBdr>
        <w:top w:val="none" w:sz="0" w:space="0" w:color="auto"/>
        <w:left w:val="none" w:sz="0" w:space="0" w:color="auto"/>
        <w:bottom w:val="none" w:sz="0" w:space="0" w:color="auto"/>
        <w:right w:val="none" w:sz="0" w:space="0" w:color="auto"/>
      </w:divBdr>
    </w:div>
    <w:div w:id="1617061587">
      <w:bodyDiv w:val="1"/>
      <w:marLeft w:val="0"/>
      <w:marRight w:val="0"/>
      <w:marTop w:val="0"/>
      <w:marBottom w:val="0"/>
      <w:divBdr>
        <w:top w:val="none" w:sz="0" w:space="0" w:color="auto"/>
        <w:left w:val="none" w:sz="0" w:space="0" w:color="auto"/>
        <w:bottom w:val="none" w:sz="0" w:space="0" w:color="auto"/>
        <w:right w:val="none" w:sz="0" w:space="0" w:color="auto"/>
      </w:divBdr>
    </w:div>
    <w:div w:id="1626503668">
      <w:bodyDiv w:val="1"/>
      <w:marLeft w:val="0"/>
      <w:marRight w:val="0"/>
      <w:marTop w:val="0"/>
      <w:marBottom w:val="0"/>
      <w:divBdr>
        <w:top w:val="none" w:sz="0" w:space="0" w:color="auto"/>
        <w:left w:val="none" w:sz="0" w:space="0" w:color="auto"/>
        <w:bottom w:val="none" w:sz="0" w:space="0" w:color="auto"/>
        <w:right w:val="none" w:sz="0" w:space="0" w:color="auto"/>
      </w:divBdr>
    </w:div>
    <w:div w:id="1628510538">
      <w:bodyDiv w:val="1"/>
      <w:marLeft w:val="0"/>
      <w:marRight w:val="0"/>
      <w:marTop w:val="0"/>
      <w:marBottom w:val="0"/>
      <w:divBdr>
        <w:top w:val="none" w:sz="0" w:space="0" w:color="auto"/>
        <w:left w:val="none" w:sz="0" w:space="0" w:color="auto"/>
        <w:bottom w:val="none" w:sz="0" w:space="0" w:color="auto"/>
        <w:right w:val="none" w:sz="0" w:space="0" w:color="auto"/>
      </w:divBdr>
    </w:div>
    <w:div w:id="1629706046">
      <w:bodyDiv w:val="1"/>
      <w:marLeft w:val="0"/>
      <w:marRight w:val="0"/>
      <w:marTop w:val="0"/>
      <w:marBottom w:val="0"/>
      <w:divBdr>
        <w:top w:val="none" w:sz="0" w:space="0" w:color="auto"/>
        <w:left w:val="none" w:sz="0" w:space="0" w:color="auto"/>
        <w:bottom w:val="none" w:sz="0" w:space="0" w:color="auto"/>
        <w:right w:val="none" w:sz="0" w:space="0" w:color="auto"/>
      </w:divBdr>
    </w:div>
    <w:div w:id="1639339870">
      <w:bodyDiv w:val="1"/>
      <w:marLeft w:val="0"/>
      <w:marRight w:val="0"/>
      <w:marTop w:val="0"/>
      <w:marBottom w:val="0"/>
      <w:divBdr>
        <w:top w:val="none" w:sz="0" w:space="0" w:color="auto"/>
        <w:left w:val="none" w:sz="0" w:space="0" w:color="auto"/>
        <w:bottom w:val="none" w:sz="0" w:space="0" w:color="auto"/>
        <w:right w:val="none" w:sz="0" w:space="0" w:color="auto"/>
      </w:divBdr>
    </w:div>
    <w:div w:id="1643804677">
      <w:bodyDiv w:val="1"/>
      <w:marLeft w:val="0"/>
      <w:marRight w:val="0"/>
      <w:marTop w:val="0"/>
      <w:marBottom w:val="0"/>
      <w:divBdr>
        <w:top w:val="none" w:sz="0" w:space="0" w:color="auto"/>
        <w:left w:val="none" w:sz="0" w:space="0" w:color="auto"/>
        <w:bottom w:val="none" w:sz="0" w:space="0" w:color="auto"/>
        <w:right w:val="none" w:sz="0" w:space="0" w:color="auto"/>
      </w:divBdr>
    </w:div>
    <w:div w:id="1644312659">
      <w:bodyDiv w:val="1"/>
      <w:marLeft w:val="0"/>
      <w:marRight w:val="0"/>
      <w:marTop w:val="0"/>
      <w:marBottom w:val="0"/>
      <w:divBdr>
        <w:top w:val="none" w:sz="0" w:space="0" w:color="auto"/>
        <w:left w:val="none" w:sz="0" w:space="0" w:color="auto"/>
        <w:bottom w:val="none" w:sz="0" w:space="0" w:color="auto"/>
        <w:right w:val="none" w:sz="0" w:space="0" w:color="auto"/>
      </w:divBdr>
    </w:div>
    <w:div w:id="1644657530">
      <w:bodyDiv w:val="1"/>
      <w:marLeft w:val="0"/>
      <w:marRight w:val="0"/>
      <w:marTop w:val="0"/>
      <w:marBottom w:val="0"/>
      <w:divBdr>
        <w:top w:val="none" w:sz="0" w:space="0" w:color="auto"/>
        <w:left w:val="none" w:sz="0" w:space="0" w:color="auto"/>
        <w:bottom w:val="none" w:sz="0" w:space="0" w:color="auto"/>
        <w:right w:val="none" w:sz="0" w:space="0" w:color="auto"/>
      </w:divBdr>
    </w:div>
    <w:div w:id="1648703174">
      <w:bodyDiv w:val="1"/>
      <w:marLeft w:val="0"/>
      <w:marRight w:val="0"/>
      <w:marTop w:val="0"/>
      <w:marBottom w:val="0"/>
      <w:divBdr>
        <w:top w:val="none" w:sz="0" w:space="0" w:color="auto"/>
        <w:left w:val="none" w:sz="0" w:space="0" w:color="auto"/>
        <w:bottom w:val="none" w:sz="0" w:space="0" w:color="auto"/>
        <w:right w:val="none" w:sz="0" w:space="0" w:color="auto"/>
      </w:divBdr>
    </w:div>
    <w:div w:id="1650790004">
      <w:bodyDiv w:val="1"/>
      <w:marLeft w:val="0"/>
      <w:marRight w:val="0"/>
      <w:marTop w:val="0"/>
      <w:marBottom w:val="0"/>
      <w:divBdr>
        <w:top w:val="none" w:sz="0" w:space="0" w:color="auto"/>
        <w:left w:val="none" w:sz="0" w:space="0" w:color="auto"/>
        <w:bottom w:val="none" w:sz="0" w:space="0" w:color="auto"/>
        <w:right w:val="none" w:sz="0" w:space="0" w:color="auto"/>
      </w:divBdr>
    </w:div>
    <w:div w:id="1653483091">
      <w:bodyDiv w:val="1"/>
      <w:marLeft w:val="0"/>
      <w:marRight w:val="0"/>
      <w:marTop w:val="0"/>
      <w:marBottom w:val="0"/>
      <w:divBdr>
        <w:top w:val="none" w:sz="0" w:space="0" w:color="auto"/>
        <w:left w:val="none" w:sz="0" w:space="0" w:color="auto"/>
        <w:bottom w:val="none" w:sz="0" w:space="0" w:color="auto"/>
        <w:right w:val="none" w:sz="0" w:space="0" w:color="auto"/>
      </w:divBdr>
    </w:div>
    <w:div w:id="1662079569">
      <w:bodyDiv w:val="1"/>
      <w:marLeft w:val="0"/>
      <w:marRight w:val="0"/>
      <w:marTop w:val="0"/>
      <w:marBottom w:val="0"/>
      <w:divBdr>
        <w:top w:val="none" w:sz="0" w:space="0" w:color="auto"/>
        <w:left w:val="none" w:sz="0" w:space="0" w:color="auto"/>
        <w:bottom w:val="none" w:sz="0" w:space="0" w:color="auto"/>
        <w:right w:val="none" w:sz="0" w:space="0" w:color="auto"/>
      </w:divBdr>
    </w:div>
    <w:div w:id="1662923060">
      <w:bodyDiv w:val="1"/>
      <w:marLeft w:val="0"/>
      <w:marRight w:val="0"/>
      <w:marTop w:val="0"/>
      <w:marBottom w:val="0"/>
      <w:divBdr>
        <w:top w:val="none" w:sz="0" w:space="0" w:color="auto"/>
        <w:left w:val="none" w:sz="0" w:space="0" w:color="auto"/>
        <w:bottom w:val="none" w:sz="0" w:space="0" w:color="auto"/>
        <w:right w:val="none" w:sz="0" w:space="0" w:color="auto"/>
      </w:divBdr>
    </w:div>
    <w:div w:id="1671324731">
      <w:bodyDiv w:val="1"/>
      <w:marLeft w:val="0"/>
      <w:marRight w:val="0"/>
      <w:marTop w:val="0"/>
      <w:marBottom w:val="0"/>
      <w:divBdr>
        <w:top w:val="none" w:sz="0" w:space="0" w:color="auto"/>
        <w:left w:val="none" w:sz="0" w:space="0" w:color="auto"/>
        <w:bottom w:val="none" w:sz="0" w:space="0" w:color="auto"/>
        <w:right w:val="none" w:sz="0" w:space="0" w:color="auto"/>
      </w:divBdr>
    </w:div>
    <w:div w:id="1673097163">
      <w:bodyDiv w:val="1"/>
      <w:marLeft w:val="0"/>
      <w:marRight w:val="0"/>
      <w:marTop w:val="0"/>
      <w:marBottom w:val="0"/>
      <w:divBdr>
        <w:top w:val="none" w:sz="0" w:space="0" w:color="auto"/>
        <w:left w:val="none" w:sz="0" w:space="0" w:color="auto"/>
        <w:bottom w:val="none" w:sz="0" w:space="0" w:color="auto"/>
        <w:right w:val="none" w:sz="0" w:space="0" w:color="auto"/>
      </w:divBdr>
    </w:div>
    <w:div w:id="1675110197">
      <w:bodyDiv w:val="1"/>
      <w:marLeft w:val="0"/>
      <w:marRight w:val="0"/>
      <w:marTop w:val="0"/>
      <w:marBottom w:val="0"/>
      <w:divBdr>
        <w:top w:val="none" w:sz="0" w:space="0" w:color="auto"/>
        <w:left w:val="none" w:sz="0" w:space="0" w:color="auto"/>
        <w:bottom w:val="none" w:sz="0" w:space="0" w:color="auto"/>
        <w:right w:val="none" w:sz="0" w:space="0" w:color="auto"/>
      </w:divBdr>
    </w:div>
    <w:div w:id="1682970064">
      <w:bodyDiv w:val="1"/>
      <w:marLeft w:val="0"/>
      <w:marRight w:val="0"/>
      <w:marTop w:val="0"/>
      <w:marBottom w:val="0"/>
      <w:divBdr>
        <w:top w:val="none" w:sz="0" w:space="0" w:color="auto"/>
        <w:left w:val="none" w:sz="0" w:space="0" w:color="auto"/>
        <w:bottom w:val="none" w:sz="0" w:space="0" w:color="auto"/>
        <w:right w:val="none" w:sz="0" w:space="0" w:color="auto"/>
      </w:divBdr>
    </w:div>
    <w:div w:id="1684434317">
      <w:bodyDiv w:val="1"/>
      <w:marLeft w:val="0"/>
      <w:marRight w:val="0"/>
      <w:marTop w:val="0"/>
      <w:marBottom w:val="0"/>
      <w:divBdr>
        <w:top w:val="none" w:sz="0" w:space="0" w:color="auto"/>
        <w:left w:val="none" w:sz="0" w:space="0" w:color="auto"/>
        <w:bottom w:val="none" w:sz="0" w:space="0" w:color="auto"/>
        <w:right w:val="none" w:sz="0" w:space="0" w:color="auto"/>
      </w:divBdr>
    </w:div>
    <w:div w:id="1685739404">
      <w:bodyDiv w:val="1"/>
      <w:marLeft w:val="0"/>
      <w:marRight w:val="0"/>
      <w:marTop w:val="0"/>
      <w:marBottom w:val="0"/>
      <w:divBdr>
        <w:top w:val="none" w:sz="0" w:space="0" w:color="auto"/>
        <w:left w:val="none" w:sz="0" w:space="0" w:color="auto"/>
        <w:bottom w:val="none" w:sz="0" w:space="0" w:color="auto"/>
        <w:right w:val="none" w:sz="0" w:space="0" w:color="auto"/>
      </w:divBdr>
    </w:div>
    <w:div w:id="1691447488">
      <w:bodyDiv w:val="1"/>
      <w:marLeft w:val="0"/>
      <w:marRight w:val="0"/>
      <w:marTop w:val="0"/>
      <w:marBottom w:val="0"/>
      <w:divBdr>
        <w:top w:val="none" w:sz="0" w:space="0" w:color="auto"/>
        <w:left w:val="none" w:sz="0" w:space="0" w:color="auto"/>
        <w:bottom w:val="none" w:sz="0" w:space="0" w:color="auto"/>
        <w:right w:val="none" w:sz="0" w:space="0" w:color="auto"/>
      </w:divBdr>
    </w:div>
    <w:div w:id="1693915842">
      <w:bodyDiv w:val="1"/>
      <w:marLeft w:val="0"/>
      <w:marRight w:val="0"/>
      <w:marTop w:val="0"/>
      <w:marBottom w:val="0"/>
      <w:divBdr>
        <w:top w:val="none" w:sz="0" w:space="0" w:color="auto"/>
        <w:left w:val="none" w:sz="0" w:space="0" w:color="auto"/>
        <w:bottom w:val="none" w:sz="0" w:space="0" w:color="auto"/>
        <w:right w:val="none" w:sz="0" w:space="0" w:color="auto"/>
      </w:divBdr>
    </w:div>
    <w:div w:id="1695030591">
      <w:bodyDiv w:val="1"/>
      <w:marLeft w:val="0"/>
      <w:marRight w:val="0"/>
      <w:marTop w:val="0"/>
      <w:marBottom w:val="0"/>
      <w:divBdr>
        <w:top w:val="none" w:sz="0" w:space="0" w:color="auto"/>
        <w:left w:val="none" w:sz="0" w:space="0" w:color="auto"/>
        <w:bottom w:val="none" w:sz="0" w:space="0" w:color="auto"/>
        <w:right w:val="none" w:sz="0" w:space="0" w:color="auto"/>
      </w:divBdr>
    </w:div>
    <w:div w:id="1696879913">
      <w:bodyDiv w:val="1"/>
      <w:marLeft w:val="0"/>
      <w:marRight w:val="0"/>
      <w:marTop w:val="0"/>
      <w:marBottom w:val="0"/>
      <w:divBdr>
        <w:top w:val="none" w:sz="0" w:space="0" w:color="auto"/>
        <w:left w:val="none" w:sz="0" w:space="0" w:color="auto"/>
        <w:bottom w:val="none" w:sz="0" w:space="0" w:color="auto"/>
        <w:right w:val="none" w:sz="0" w:space="0" w:color="auto"/>
      </w:divBdr>
    </w:div>
    <w:div w:id="1712655278">
      <w:bodyDiv w:val="1"/>
      <w:marLeft w:val="0"/>
      <w:marRight w:val="0"/>
      <w:marTop w:val="0"/>
      <w:marBottom w:val="0"/>
      <w:divBdr>
        <w:top w:val="none" w:sz="0" w:space="0" w:color="auto"/>
        <w:left w:val="none" w:sz="0" w:space="0" w:color="auto"/>
        <w:bottom w:val="none" w:sz="0" w:space="0" w:color="auto"/>
        <w:right w:val="none" w:sz="0" w:space="0" w:color="auto"/>
      </w:divBdr>
    </w:div>
    <w:div w:id="1716805614">
      <w:bodyDiv w:val="1"/>
      <w:marLeft w:val="0"/>
      <w:marRight w:val="0"/>
      <w:marTop w:val="0"/>
      <w:marBottom w:val="0"/>
      <w:divBdr>
        <w:top w:val="none" w:sz="0" w:space="0" w:color="auto"/>
        <w:left w:val="none" w:sz="0" w:space="0" w:color="auto"/>
        <w:bottom w:val="none" w:sz="0" w:space="0" w:color="auto"/>
        <w:right w:val="none" w:sz="0" w:space="0" w:color="auto"/>
      </w:divBdr>
    </w:div>
    <w:div w:id="1719083624">
      <w:bodyDiv w:val="1"/>
      <w:marLeft w:val="0"/>
      <w:marRight w:val="0"/>
      <w:marTop w:val="0"/>
      <w:marBottom w:val="0"/>
      <w:divBdr>
        <w:top w:val="none" w:sz="0" w:space="0" w:color="auto"/>
        <w:left w:val="none" w:sz="0" w:space="0" w:color="auto"/>
        <w:bottom w:val="none" w:sz="0" w:space="0" w:color="auto"/>
        <w:right w:val="none" w:sz="0" w:space="0" w:color="auto"/>
      </w:divBdr>
    </w:div>
    <w:div w:id="1725375463">
      <w:bodyDiv w:val="1"/>
      <w:marLeft w:val="0"/>
      <w:marRight w:val="0"/>
      <w:marTop w:val="0"/>
      <w:marBottom w:val="0"/>
      <w:divBdr>
        <w:top w:val="none" w:sz="0" w:space="0" w:color="auto"/>
        <w:left w:val="none" w:sz="0" w:space="0" w:color="auto"/>
        <w:bottom w:val="none" w:sz="0" w:space="0" w:color="auto"/>
        <w:right w:val="none" w:sz="0" w:space="0" w:color="auto"/>
      </w:divBdr>
      <w:divsChild>
        <w:div w:id="1609124231">
          <w:marLeft w:val="0"/>
          <w:marRight w:val="0"/>
          <w:marTop w:val="0"/>
          <w:marBottom w:val="0"/>
          <w:divBdr>
            <w:top w:val="none" w:sz="0" w:space="0" w:color="auto"/>
            <w:left w:val="none" w:sz="0" w:space="0" w:color="auto"/>
            <w:bottom w:val="none" w:sz="0" w:space="0" w:color="auto"/>
            <w:right w:val="none" w:sz="0" w:space="0" w:color="auto"/>
          </w:divBdr>
          <w:divsChild>
            <w:div w:id="9150904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31920705">
      <w:bodyDiv w:val="1"/>
      <w:marLeft w:val="0"/>
      <w:marRight w:val="0"/>
      <w:marTop w:val="0"/>
      <w:marBottom w:val="0"/>
      <w:divBdr>
        <w:top w:val="none" w:sz="0" w:space="0" w:color="auto"/>
        <w:left w:val="none" w:sz="0" w:space="0" w:color="auto"/>
        <w:bottom w:val="none" w:sz="0" w:space="0" w:color="auto"/>
        <w:right w:val="none" w:sz="0" w:space="0" w:color="auto"/>
      </w:divBdr>
    </w:div>
    <w:div w:id="1741754480">
      <w:bodyDiv w:val="1"/>
      <w:marLeft w:val="0"/>
      <w:marRight w:val="0"/>
      <w:marTop w:val="0"/>
      <w:marBottom w:val="0"/>
      <w:divBdr>
        <w:top w:val="none" w:sz="0" w:space="0" w:color="auto"/>
        <w:left w:val="none" w:sz="0" w:space="0" w:color="auto"/>
        <w:bottom w:val="none" w:sz="0" w:space="0" w:color="auto"/>
        <w:right w:val="none" w:sz="0" w:space="0" w:color="auto"/>
      </w:divBdr>
    </w:div>
    <w:div w:id="1748723317">
      <w:bodyDiv w:val="1"/>
      <w:marLeft w:val="0"/>
      <w:marRight w:val="0"/>
      <w:marTop w:val="0"/>
      <w:marBottom w:val="0"/>
      <w:divBdr>
        <w:top w:val="none" w:sz="0" w:space="0" w:color="auto"/>
        <w:left w:val="none" w:sz="0" w:space="0" w:color="auto"/>
        <w:bottom w:val="none" w:sz="0" w:space="0" w:color="auto"/>
        <w:right w:val="none" w:sz="0" w:space="0" w:color="auto"/>
      </w:divBdr>
    </w:div>
    <w:div w:id="1764453111">
      <w:bodyDiv w:val="1"/>
      <w:marLeft w:val="0"/>
      <w:marRight w:val="0"/>
      <w:marTop w:val="0"/>
      <w:marBottom w:val="0"/>
      <w:divBdr>
        <w:top w:val="none" w:sz="0" w:space="0" w:color="auto"/>
        <w:left w:val="none" w:sz="0" w:space="0" w:color="auto"/>
        <w:bottom w:val="none" w:sz="0" w:space="0" w:color="auto"/>
        <w:right w:val="none" w:sz="0" w:space="0" w:color="auto"/>
      </w:divBdr>
    </w:div>
    <w:div w:id="1770851883">
      <w:bodyDiv w:val="1"/>
      <w:marLeft w:val="0"/>
      <w:marRight w:val="0"/>
      <w:marTop w:val="0"/>
      <w:marBottom w:val="0"/>
      <w:divBdr>
        <w:top w:val="none" w:sz="0" w:space="0" w:color="auto"/>
        <w:left w:val="none" w:sz="0" w:space="0" w:color="auto"/>
        <w:bottom w:val="none" w:sz="0" w:space="0" w:color="auto"/>
        <w:right w:val="none" w:sz="0" w:space="0" w:color="auto"/>
      </w:divBdr>
    </w:div>
    <w:div w:id="1772697135">
      <w:bodyDiv w:val="1"/>
      <w:marLeft w:val="0"/>
      <w:marRight w:val="0"/>
      <w:marTop w:val="0"/>
      <w:marBottom w:val="0"/>
      <w:divBdr>
        <w:top w:val="none" w:sz="0" w:space="0" w:color="auto"/>
        <w:left w:val="none" w:sz="0" w:space="0" w:color="auto"/>
        <w:bottom w:val="none" w:sz="0" w:space="0" w:color="auto"/>
        <w:right w:val="none" w:sz="0" w:space="0" w:color="auto"/>
      </w:divBdr>
    </w:div>
    <w:div w:id="1781027129">
      <w:bodyDiv w:val="1"/>
      <w:marLeft w:val="0"/>
      <w:marRight w:val="0"/>
      <w:marTop w:val="0"/>
      <w:marBottom w:val="0"/>
      <w:divBdr>
        <w:top w:val="none" w:sz="0" w:space="0" w:color="auto"/>
        <w:left w:val="none" w:sz="0" w:space="0" w:color="auto"/>
        <w:bottom w:val="none" w:sz="0" w:space="0" w:color="auto"/>
        <w:right w:val="none" w:sz="0" w:space="0" w:color="auto"/>
      </w:divBdr>
    </w:div>
    <w:div w:id="1799757445">
      <w:bodyDiv w:val="1"/>
      <w:marLeft w:val="0"/>
      <w:marRight w:val="0"/>
      <w:marTop w:val="0"/>
      <w:marBottom w:val="0"/>
      <w:divBdr>
        <w:top w:val="none" w:sz="0" w:space="0" w:color="auto"/>
        <w:left w:val="none" w:sz="0" w:space="0" w:color="auto"/>
        <w:bottom w:val="none" w:sz="0" w:space="0" w:color="auto"/>
        <w:right w:val="none" w:sz="0" w:space="0" w:color="auto"/>
      </w:divBdr>
    </w:div>
    <w:div w:id="1801722245">
      <w:bodyDiv w:val="1"/>
      <w:marLeft w:val="0"/>
      <w:marRight w:val="0"/>
      <w:marTop w:val="0"/>
      <w:marBottom w:val="0"/>
      <w:divBdr>
        <w:top w:val="none" w:sz="0" w:space="0" w:color="auto"/>
        <w:left w:val="none" w:sz="0" w:space="0" w:color="auto"/>
        <w:bottom w:val="none" w:sz="0" w:space="0" w:color="auto"/>
        <w:right w:val="none" w:sz="0" w:space="0" w:color="auto"/>
      </w:divBdr>
    </w:div>
    <w:div w:id="1811634666">
      <w:bodyDiv w:val="1"/>
      <w:marLeft w:val="0"/>
      <w:marRight w:val="0"/>
      <w:marTop w:val="0"/>
      <w:marBottom w:val="0"/>
      <w:divBdr>
        <w:top w:val="none" w:sz="0" w:space="0" w:color="auto"/>
        <w:left w:val="none" w:sz="0" w:space="0" w:color="auto"/>
        <w:bottom w:val="none" w:sz="0" w:space="0" w:color="auto"/>
        <w:right w:val="none" w:sz="0" w:space="0" w:color="auto"/>
      </w:divBdr>
    </w:div>
    <w:div w:id="1820806713">
      <w:bodyDiv w:val="1"/>
      <w:marLeft w:val="0"/>
      <w:marRight w:val="0"/>
      <w:marTop w:val="0"/>
      <w:marBottom w:val="0"/>
      <w:divBdr>
        <w:top w:val="none" w:sz="0" w:space="0" w:color="auto"/>
        <w:left w:val="none" w:sz="0" w:space="0" w:color="auto"/>
        <w:bottom w:val="none" w:sz="0" w:space="0" w:color="auto"/>
        <w:right w:val="none" w:sz="0" w:space="0" w:color="auto"/>
      </w:divBdr>
    </w:div>
    <w:div w:id="1828158450">
      <w:bodyDiv w:val="1"/>
      <w:marLeft w:val="0"/>
      <w:marRight w:val="0"/>
      <w:marTop w:val="0"/>
      <w:marBottom w:val="0"/>
      <w:divBdr>
        <w:top w:val="none" w:sz="0" w:space="0" w:color="auto"/>
        <w:left w:val="none" w:sz="0" w:space="0" w:color="auto"/>
        <w:bottom w:val="none" w:sz="0" w:space="0" w:color="auto"/>
        <w:right w:val="none" w:sz="0" w:space="0" w:color="auto"/>
      </w:divBdr>
    </w:div>
    <w:div w:id="1830363386">
      <w:bodyDiv w:val="1"/>
      <w:marLeft w:val="0"/>
      <w:marRight w:val="0"/>
      <w:marTop w:val="0"/>
      <w:marBottom w:val="0"/>
      <w:divBdr>
        <w:top w:val="none" w:sz="0" w:space="0" w:color="auto"/>
        <w:left w:val="none" w:sz="0" w:space="0" w:color="auto"/>
        <w:bottom w:val="none" w:sz="0" w:space="0" w:color="auto"/>
        <w:right w:val="none" w:sz="0" w:space="0" w:color="auto"/>
      </w:divBdr>
    </w:div>
    <w:div w:id="1833792175">
      <w:bodyDiv w:val="1"/>
      <w:marLeft w:val="0"/>
      <w:marRight w:val="0"/>
      <w:marTop w:val="0"/>
      <w:marBottom w:val="0"/>
      <w:divBdr>
        <w:top w:val="none" w:sz="0" w:space="0" w:color="auto"/>
        <w:left w:val="none" w:sz="0" w:space="0" w:color="auto"/>
        <w:bottom w:val="none" w:sz="0" w:space="0" w:color="auto"/>
        <w:right w:val="none" w:sz="0" w:space="0" w:color="auto"/>
      </w:divBdr>
    </w:div>
    <w:div w:id="1834491556">
      <w:bodyDiv w:val="1"/>
      <w:marLeft w:val="0"/>
      <w:marRight w:val="0"/>
      <w:marTop w:val="0"/>
      <w:marBottom w:val="0"/>
      <w:divBdr>
        <w:top w:val="none" w:sz="0" w:space="0" w:color="auto"/>
        <w:left w:val="none" w:sz="0" w:space="0" w:color="auto"/>
        <w:bottom w:val="none" w:sz="0" w:space="0" w:color="auto"/>
        <w:right w:val="none" w:sz="0" w:space="0" w:color="auto"/>
      </w:divBdr>
    </w:div>
    <w:div w:id="1836534254">
      <w:bodyDiv w:val="1"/>
      <w:marLeft w:val="0"/>
      <w:marRight w:val="0"/>
      <w:marTop w:val="0"/>
      <w:marBottom w:val="0"/>
      <w:divBdr>
        <w:top w:val="none" w:sz="0" w:space="0" w:color="auto"/>
        <w:left w:val="none" w:sz="0" w:space="0" w:color="auto"/>
        <w:bottom w:val="none" w:sz="0" w:space="0" w:color="auto"/>
        <w:right w:val="none" w:sz="0" w:space="0" w:color="auto"/>
      </w:divBdr>
    </w:div>
    <w:div w:id="1838112273">
      <w:bodyDiv w:val="1"/>
      <w:marLeft w:val="0"/>
      <w:marRight w:val="0"/>
      <w:marTop w:val="0"/>
      <w:marBottom w:val="0"/>
      <w:divBdr>
        <w:top w:val="none" w:sz="0" w:space="0" w:color="auto"/>
        <w:left w:val="none" w:sz="0" w:space="0" w:color="auto"/>
        <w:bottom w:val="none" w:sz="0" w:space="0" w:color="auto"/>
        <w:right w:val="none" w:sz="0" w:space="0" w:color="auto"/>
      </w:divBdr>
    </w:div>
    <w:div w:id="1838960788">
      <w:bodyDiv w:val="1"/>
      <w:marLeft w:val="0"/>
      <w:marRight w:val="0"/>
      <w:marTop w:val="0"/>
      <w:marBottom w:val="0"/>
      <w:divBdr>
        <w:top w:val="none" w:sz="0" w:space="0" w:color="auto"/>
        <w:left w:val="none" w:sz="0" w:space="0" w:color="auto"/>
        <w:bottom w:val="none" w:sz="0" w:space="0" w:color="auto"/>
        <w:right w:val="none" w:sz="0" w:space="0" w:color="auto"/>
      </w:divBdr>
    </w:div>
    <w:div w:id="1839689422">
      <w:bodyDiv w:val="1"/>
      <w:marLeft w:val="0"/>
      <w:marRight w:val="0"/>
      <w:marTop w:val="0"/>
      <w:marBottom w:val="0"/>
      <w:divBdr>
        <w:top w:val="none" w:sz="0" w:space="0" w:color="auto"/>
        <w:left w:val="none" w:sz="0" w:space="0" w:color="auto"/>
        <w:bottom w:val="none" w:sz="0" w:space="0" w:color="auto"/>
        <w:right w:val="none" w:sz="0" w:space="0" w:color="auto"/>
      </w:divBdr>
    </w:div>
    <w:div w:id="1841627296">
      <w:bodyDiv w:val="1"/>
      <w:marLeft w:val="0"/>
      <w:marRight w:val="0"/>
      <w:marTop w:val="0"/>
      <w:marBottom w:val="0"/>
      <w:divBdr>
        <w:top w:val="none" w:sz="0" w:space="0" w:color="auto"/>
        <w:left w:val="none" w:sz="0" w:space="0" w:color="auto"/>
        <w:bottom w:val="none" w:sz="0" w:space="0" w:color="auto"/>
        <w:right w:val="none" w:sz="0" w:space="0" w:color="auto"/>
      </w:divBdr>
    </w:div>
    <w:div w:id="1860317673">
      <w:bodyDiv w:val="1"/>
      <w:marLeft w:val="0"/>
      <w:marRight w:val="0"/>
      <w:marTop w:val="0"/>
      <w:marBottom w:val="0"/>
      <w:divBdr>
        <w:top w:val="none" w:sz="0" w:space="0" w:color="auto"/>
        <w:left w:val="none" w:sz="0" w:space="0" w:color="auto"/>
        <w:bottom w:val="none" w:sz="0" w:space="0" w:color="auto"/>
        <w:right w:val="none" w:sz="0" w:space="0" w:color="auto"/>
      </w:divBdr>
    </w:div>
    <w:div w:id="1864591872">
      <w:bodyDiv w:val="1"/>
      <w:marLeft w:val="0"/>
      <w:marRight w:val="0"/>
      <w:marTop w:val="0"/>
      <w:marBottom w:val="0"/>
      <w:divBdr>
        <w:top w:val="none" w:sz="0" w:space="0" w:color="auto"/>
        <w:left w:val="none" w:sz="0" w:space="0" w:color="auto"/>
        <w:bottom w:val="none" w:sz="0" w:space="0" w:color="auto"/>
        <w:right w:val="none" w:sz="0" w:space="0" w:color="auto"/>
      </w:divBdr>
    </w:div>
    <w:div w:id="1866671848">
      <w:bodyDiv w:val="1"/>
      <w:marLeft w:val="0"/>
      <w:marRight w:val="0"/>
      <w:marTop w:val="0"/>
      <w:marBottom w:val="0"/>
      <w:divBdr>
        <w:top w:val="none" w:sz="0" w:space="0" w:color="auto"/>
        <w:left w:val="none" w:sz="0" w:space="0" w:color="auto"/>
        <w:bottom w:val="none" w:sz="0" w:space="0" w:color="auto"/>
        <w:right w:val="none" w:sz="0" w:space="0" w:color="auto"/>
      </w:divBdr>
    </w:div>
    <w:div w:id="1877085931">
      <w:bodyDiv w:val="1"/>
      <w:marLeft w:val="0"/>
      <w:marRight w:val="0"/>
      <w:marTop w:val="0"/>
      <w:marBottom w:val="0"/>
      <w:divBdr>
        <w:top w:val="none" w:sz="0" w:space="0" w:color="auto"/>
        <w:left w:val="none" w:sz="0" w:space="0" w:color="auto"/>
        <w:bottom w:val="none" w:sz="0" w:space="0" w:color="auto"/>
        <w:right w:val="none" w:sz="0" w:space="0" w:color="auto"/>
      </w:divBdr>
    </w:div>
    <w:div w:id="1902671278">
      <w:bodyDiv w:val="1"/>
      <w:marLeft w:val="0"/>
      <w:marRight w:val="0"/>
      <w:marTop w:val="0"/>
      <w:marBottom w:val="0"/>
      <w:divBdr>
        <w:top w:val="none" w:sz="0" w:space="0" w:color="auto"/>
        <w:left w:val="none" w:sz="0" w:space="0" w:color="auto"/>
        <w:bottom w:val="none" w:sz="0" w:space="0" w:color="auto"/>
        <w:right w:val="none" w:sz="0" w:space="0" w:color="auto"/>
      </w:divBdr>
    </w:div>
    <w:div w:id="1904682163">
      <w:bodyDiv w:val="1"/>
      <w:marLeft w:val="0"/>
      <w:marRight w:val="0"/>
      <w:marTop w:val="0"/>
      <w:marBottom w:val="0"/>
      <w:divBdr>
        <w:top w:val="none" w:sz="0" w:space="0" w:color="auto"/>
        <w:left w:val="none" w:sz="0" w:space="0" w:color="auto"/>
        <w:bottom w:val="none" w:sz="0" w:space="0" w:color="auto"/>
        <w:right w:val="none" w:sz="0" w:space="0" w:color="auto"/>
      </w:divBdr>
    </w:div>
    <w:div w:id="1906068536">
      <w:bodyDiv w:val="1"/>
      <w:marLeft w:val="0"/>
      <w:marRight w:val="0"/>
      <w:marTop w:val="0"/>
      <w:marBottom w:val="0"/>
      <w:divBdr>
        <w:top w:val="none" w:sz="0" w:space="0" w:color="auto"/>
        <w:left w:val="none" w:sz="0" w:space="0" w:color="auto"/>
        <w:bottom w:val="none" w:sz="0" w:space="0" w:color="auto"/>
        <w:right w:val="none" w:sz="0" w:space="0" w:color="auto"/>
      </w:divBdr>
    </w:div>
    <w:div w:id="1909606214">
      <w:bodyDiv w:val="1"/>
      <w:marLeft w:val="0"/>
      <w:marRight w:val="0"/>
      <w:marTop w:val="0"/>
      <w:marBottom w:val="0"/>
      <w:divBdr>
        <w:top w:val="none" w:sz="0" w:space="0" w:color="auto"/>
        <w:left w:val="none" w:sz="0" w:space="0" w:color="auto"/>
        <w:bottom w:val="none" w:sz="0" w:space="0" w:color="auto"/>
        <w:right w:val="none" w:sz="0" w:space="0" w:color="auto"/>
      </w:divBdr>
    </w:div>
    <w:div w:id="1915582976">
      <w:bodyDiv w:val="1"/>
      <w:marLeft w:val="0"/>
      <w:marRight w:val="0"/>
      <w:marTop w:val="0"/>
      <w:marBottom w:val="0"/>
      <w:divBdr>
        <w:top w:val="none" w:sz="0" w:space="0" w:color="auto"/>
        <w:left w:val="none" w:sz="0" w:space="0" w:color="auto"/>
        <w:bottom w:val="none" w:sz="0" w:space="0" w:color="auto"/>
        <w:right w:val="none" w:sz="0" w:space="0" w:color="auto"/>
      </w:divBdr>
    </w:div>
    <w:div w:id="1918324712">
      <w:bodyDiv w:val="1"/>
      <w:marLeft w:val="0"/>
      <w:marRight w:val="0"/>
      <w:marTop w:val="0"/>
      <w:marBottom w:val="0"/>
      <w:divBdr>
        <w:top w:val="none" w:sz="0" w:space="0" w:color="auto"/>
        <w:left w:val="none" w:sz="0" w:space="0" w:color="auto"/>
        <w:bottom w:val="none" w:sz="0" w:space="0" w:color="auto"/>
        <w:right w:val="none" w:sz="0" w:space="0" w:color="auto"/>
      </w:divBdr>
    </w:div>
    <w:div w:id="1925144598">
      <w:bodyDiv w:val="1"/>
      <w:marLeft w:val="0"/>
      <w:marRight w:val="0"/>
      <w:marTop w:val="0"/>
      <w:marBottom w:val="0"/>
      <w:divBdr>
        <w:top w:val="none" w:sz="0" w:space="0" w:color="auto"/>
        <w:left w:val="none" w:sz="0" w:space="0" w:color="auto"/>
        <w:bottom w:val="none" w:sz="0" w:space="0" w:color="auto"/>
        <w:right w:val="none" w:sz="0" w:space="0" w:color="auto"/>
      </w:divBdr>
    </w:div>
    <w:div w:id="1931505215">
      <w:bodyDiv w:val="1"/>
      <w:marLeft w:val="0"/>
      <w:marRight w:val="0"/>
      <w:marTop w:val="0"/>
      <w:marBottom w:val="0"/>
      <w:divBdr>
        <w:top w:val="none" w:sz="0" w:space="0" w:color="auto"/>
        <w:left w:val="none" w:sz="0" w:space="0" w:color="auto"/>
        <w:bottom w:val="none" w:sz="0" w:space="0" w:color="auto"/>
        <w:right w:val="none" w:sz="0" w:space="0" w:color="auto"/>
      </w:divBdr>
    </w:div>
    <w:div w:id="1937790956">
      <w:bodyDiv w:val="1"/>
      <w:marLeft w:val="0"/>
      <w:marRight w:val="0"/>
      <w:marTop w:val="0"/>
      <w:marBottom w:val="0"/>
      <w:divBdr>
        <w:top w:val="none" w:sz="0" w:space="0" w:color="auto"/>
        <w:left w:val="none" w:sz="0" w:space="0" w:color="auto"/>
        <w:bottom w:val="none" w:sz="0" w:space="0" w:color="auto"/>
        <w:right w:val="none" w:sz="0" w:space="0" w:color="auto"/>
      </w:divBdr>
    </w:div>
    <w:div w:id="1939100386">
      <w:bodyDiv w:val="1"/>
      <w:marLeft w:val="0"/>
      <w:marRight w:val="0"/>
      <w:marTop w:val="0"/>
      <w:marBottom w:val="0"/>
      <w:divBdr>
        <w:top w:val="none" w:sz="0" w:space="0" w:color="auto"/>
        <w:left w:val="none" w:sz="0" w:space="0" w:color="auto"/>
        <w:bottom w:val="none" w:sz="0" w:space="0" w:color="auto"/>
        <w:right w:val="none" w:sz="0" w:space="0" w:color="auto"/>
      </w:divBdr>
    </w:div>
    <w:div w:id="1939681401">
      <w:bodyDiv w:val="1"/>
      <w:marLeft w:val="0"/>
      <w:marRight w:val="0"/>
      <w:marTop w:val="0"/>
      <w:marBottom w:val="0"/>
      <w:divBdr>
        <w:top w:val="none" w:sz="0" w:space="0" w:color="auto"/>
        <w:left w:val="none" w:sz="0" w:space="0" w:color="auto"/>
        <w:bottom w:val="none" w:sz="0" w:space="0" w:color="auto"/>
        <w:right w:val="none" w:sz="0" w:space="0" w:color="auto"/>
      </w:divBdr>
    </w:div>
    <w:div w:id="1943802313">
      <w:bodyDiv w:val="1"/>
      <w:marLeft w:val="0"/>
      <w:marRight w:val="0"/>
      <w:marTop w:val="0"/>
      <w:marBottom w:val="0"/>
      <w:divBdr>
        <w:top w:val="none" w:sz="0" w:space="0" w:color="auto"/>
        <w:left w:val="none" w:sz="0" w:space="0" w:color="auto"/>
        <w:bottom w:val="none" w:sz="0" w:space="0" w:color="auto"/>
        <w:right w:val="none" w:sz="0" w:space="0" w:color="auto"/>
      </w:divBdr>
    </w:div>
    <w:div w:id="1949509200">
      <w:bodyDiv w:val="1"/>
      <w:marLeft w:val="0"/>
      <w:marRight w:val="0"/>
      <w:marTop w:val="0"/>
      <w:marBottom w:val="0"/>
      <w:divBdr>
        <w:top w:val="none" w:sz="0" w:space="0" w:color="auto"/>
        <w:left w:val="none" w:sz="0" w:space="0" w:color="auto"/>
        <w:bottom w:val="none" w:sz="0" w:space="0" w:color="auto"/>
        <w:right w:val="none" w:sz="0" w:space="0" w:color="auto"/>
      </w:divBdr>
    </w:div>
    <w:div w:id="1952588259">
      <w:bodyDiv w:val="1"/>
      <w:marLeft w:val="0"/>
      <w:marRight w:val="0"/>
      <w:marTop w:val="0"/>
      <w:marBottom w:val="0"/>
      <w:divBdr>
        <w:top w:val="none" w:sz="0" w:space="0" w:color="auto"/>
        <w:left w:val="none" w:sz="0" w:space="0" w:color="auto"/>
        <w:bottom w:val="none" w:sz="0" w:space="0" w:color="auto"/>
        <w:right w:val="none" w:sz="0" w:space="0" w:color="auto"/>
      </w:divBdr>
    </w:div>
    <w:div w:id="1960256816">
      <w:bodyDiv w:val="1"/>
      <w:marLeft w:val="0"/>
      <w:marRight w:val="0"/>
      <w:marTop w:val="0"/>
      <w:marBottom w:val="0"/>
      <w:divBdr>
        <w:top w:val="none" w:sz="0" w:space="0" w:color="auto"/>
        <w:left w:val="none" w:sz="0" w:space="0" w:color="auto"/>
        <w:bottom w:val="none" w:sz="0" w:space="0" w:color="auto"/>
        <w:right w:val="none" w:sz="0" w:space="0" w:color="auto"/>
      </w:divBdr>
    </w:div>
    <w:div w:id="1970741790">
      <w:bodyDiv w:val="1"/>
      <w:marLeft w:val="0"/>
      <w:marRight w:val="0"/>
      <w:marTop w:val="0"/>
      <w:marBottom w:val="0"/>
      <w:divBdr>
        <w:top w:val="none" w:sz="0" w:space="0" w:color="auto"/>
        <w:left w:val="none" w:sz="0" w:space="0" w:color="auto"/>
        <w:bottom w:val="none" w:sz="0" w:space="0" w:color="auto"/>
        <w:right w:val="none" w:sz="0" w:space="0" w:color="auto"/>
      </w:divBdr>
    </w:div>
    <w:div w:id="1974604378">
      <w:bodyDiv w:val="1"/>
      <w:marLeft w:val="0"/>
      <w:marRight w:val="0"/>
      <w:marTop w:val="0"/>
      <w:marBottom w:val="0"/>
      <w:divBdr>
        <w:top w:val="none" w:sz="0" w:space="0" w:color="auto"/>
        <w:left w:val="none" w:sz="0" w:space="0" w:color="auto"/>
        <w:bottom w:val="none" w:sz="0" w:space="0" w:color="auto"/>
        <w:right w:val="none" w:sz="0" w:space="0" w:color="auto"/>
      </w:divBdr>
    </w:div>
    <w:div w:id="1975871054">
      <w:bodyDiv w:val="1"/>
      <w:marLeft w:val="0"/>
      <w:marRight w:val="0"/>
      <w:marTop w:val="0"/>
      <w:marBottom w:val="0"/>
      <w:divBdr>
        <w:top w:val="none" w:sz="0" w:space="0" w:color="auto"/>
        <w:left w:val="none" w:sz="0" w:space="0" w:color="auto"/>
        <w:bottom w:val="none" w:sz="0" w:space="0" w:color="auto"/>
        <w:right w:val="none" w:sz="0" w:space="0" w:color="auto"/>
      </w:divBdr>
    </w:div>
    <w:div w:id="1977367877">
      <w:bodyDiv w:val="1"/>
      <w:marLeft w:val="0"/>
      <w:marRight w:val="0"/>
      <w:marTop w:val="0"/>
      <w:marBottom w:val="0"/>
      <w:divBdr>
        <w:top w:val="none" w:sz="0" w:space="0" w:color="auto"/>
        <w:left w:val="none" w:sz="0" w:space="0" w:color="auto"/>
        <w:bottom w:val="none" w:sz="0" w:space="0" w:color="auto"/>
        <w:right w:val="none" w:sz="0" w:space="0" w:color="auto"/>
      </w:divBdr>
    </w:div>
    <w:div w:id="1980576120">
      <w:bodyDiv w:val="1"/>
      <w:marLeft w:val="0"/>
      <w:marRight w:val="0"/>
      <w:marTop w:val="0"/>
      <w:marBottom w:val="0"/>
      <w:divBdr>
        <w:top w:val="none" w:sz="0" w:space="0" w:color="auto"/>
        <w:left w:val="none" w:sz="0" w:space="0" w:color="auto"/>
        <w:bottom w:val="none" w:sz="0" w:space="0" w:color="auto"/>
        <w:right w:val="none" w:sz="0" w:space="0" w:color="auto"/>
      </w:divBdr>
    </w:div>
    <w:div w:id="1982036355">
      <w:bodyDiv w:val="1"/>
      <w:marLeft w:val="0"/>
      <w:marRight w:val="0"/>
      <w:marTop w:val="0"/>
      <w:marBottom w:val="0"/>
      <w:divBdr>
        <w:top w:val="none" w:sz="0" w:space="0" w:color="auto"/>
        <w:left w:val="none" w:sz="0" w:space="0" w:color="auto"/>
        <w:bottom w:val="none" w:sz="0" w:space="0" w:color="auto"/>
        <w:right w:val="none" w:sz="0" w:space="0" w:color="auto"/>
      </w:divBdr>
    </w:div>
    <w:div w:id="1983388154">
      <w:bodyDiv w:val="1"/>
      <w:marLeft w:val="0"/>
      <w:marRight w:val="0"/>
      <w:marTop w:val="0"/>
      <w:marBottom w:val="0"/>
      <w:divBdr>
        <w:top w:val="none" w:sz="0" w:space="0" w:color="auto"/>
        <w:left w:val="none" w:sz="0" w:space="0" w:color="auto"/>
        <w:bottom w:val="none" w:sz="0" w:space="0" w:color="auto"/>
        <w:right w:val="none" w:sz="0" w:space="0" w:color="auto"/>
      </w:divBdr>
    </w:div>
    <w:div w:id="1989354923">
      <w:bodyDiv w:val="1"/>
      <w:marLeft w:val="0"/>
      <w:marRight w:val="0"/>
      <w:marTop w:val="0"/>
      <w:marBottom w:val="0"/>
      <w:divBdr>
        <w:top w:val="none" w:sz="0" w:space="0" w:color="auto"/>
        <w:left w:val="none" w:sz="0" w:space="0" w:color="auto"/>
        <w:bottom w:val="none" w:sz="0" w:space="0" w:color="auto"/>
        <w:right w:val="none" w:sz="0" w:space="0" w:color="auto"/>
      </w:divBdr>
    </w:div>
    <w:div w:id="2030645224">
      <w:bodyDiv w:val="1"/>
      <w:marLeft w:val="0"/>
      <w:marRight w:val="0"/>
      <w:marTop w:val="0"/>
      <w:marBottom w:val="0"/>
      <w:divBdr>
        <w:top w:val="none" w:sz="0" w:space="0" w:color="auto"/>
        <w:left w:val="none" w:sz="0" w:space="0" w:color="auto"/>
        <w:bottom w:val="none" w:sz="0" w:space="0" w:color="auto"/>
        <w:right w:val="none" w:sz="0" w:space="0" w:color="auto"/>
      </w:divBdr>
    </w:div>
    <w:div w:id="2043439429">
      <w:bodyDiv w:val="1"/>
      <w:marLeft w:val="0"/>
      <w:marRight w:val="0"/>
      <w:marTop w:val="0"/>
      <w:marBottom w:val="0"/>
      <w:divBdr>
        <w:top w:val="none" w:sz="0" w:space="0" w:color="auto"/>
        <w:left w:val="none" w:sz="0" w:space="0" w:color="auto"/>
        <w:bottom w:val="none" w:sz="0" w:space="0" w:color="auto"/>
        <w:right w:val="none" w:sz="0" w:space="0" w:color="auto"/>
      </w:divBdr>
    </w:div>
    <w:div w:id="2043941380">
      <w:bodyDiv w:val="1"/>
      <w:marLeft w:val="0"/>
      <w:marRight w:val="0"/>
      <w:marTop w:val="0"/>
      <w:marBottom w:val="0"/>
      <w:divBdr>
        <w:top w:val="none" w:sz="0" w:space="0" w:color="auto"/>
        <w:left w:val="none" w:sz="0" w:space="0" w:color="auto"/>
        <w:bottom w:val="none" w:sz="0" w:space="0" w:color="auto"/>
        <w:right w:val="none" w:sz="0" w:space="0" w:color="auto"/>
      </w:divBdr>
    </w:div>
    <w:div w:id="2043968745">
      <w:bodyDiv w:val="1"/>
      <w:marLeft w:val="0"/>
      <w:marRight w:val="0"/>
      <w:marTop w:val="0"/>
      <w:marBottom w:val="0"/>
      <w:divBdr>
        <w:top w:val="none" w:sz="0" w:space="0" w:color="auto"/>
        <w:left w:val="none" w:sz="0" w:space="0" w:color="auto"/>
        <w:bottom w:val="none" w:sz="0" w:space="0" w:color="auto"/>
        <w:right w:val="none" w:sz="0" w:space="0" w:color="auto"/>
      </w:divBdr>
    </w:div>
    <w:div w:id="2045983668">
      <w:bodyDiv w:val="1"/>
      <w:marLeft w:val="0"/>
      <w:marRight w:val="0"/>
      <w:marTop w:val="0"/>
      <w:marBottom w:val="0"/>
      <w:divBdr>
        <w:top w:val="none" w:sz="0" w:space="0" w:color="auto"/>
        <w:left w:val="none" w:sz="0" w:space="0" w:color="auto"/>
        <w:bottom w:val="none" w:sz="0" w:space="0" w:color="auto"/>
        <w:right w:val="none" w:sz="0" w:space="0" w:color="auto"/>
      </w:divBdr>
    </w:div>
    <w:div w:id="2047170202">
      <w:bodyDiv w:val="1"/>
      <w:marLeft w:val="0"/>
      <w:marRight w:val="0"/>
      <w:marTop w:val="0"/>
      <w:marBottom w:val="0"/>
      <w:divBdr>
        <w:top w:val="none" w:sz="0" w:space="0" w:color="auto"/>
        <w:left w:val="none" w:sz="0" w:space="0" w:color="auto"/>
        <w:bottom w:val="none" w:sz="0" w:space="0" w:color="auto"/>
        <w:right w:val="none" w:sz="0" w:space="0" w:color="auto"/>
      </w:divBdr>
    </w:div>
    <w:div w:id="2052226997">
      <w:bodyDiv w:val="1"/>
      <w:marLeft w:val="0"/>
      <w:marRight w:val="0"/>
      <w:marTop w:val="0"/>
      <w:marBottom w:val="0"/>
      <w:divBdr>
        <w:top w:val="none" w:sz="0" w:space="0" w:color="auto"/>
        <w:left w:val="none" w:sz="0" w:space="0" w:color="auto"/>
        <w:bottom w:val="none" w:sz="0" w:space="0" w:color="auto"/>
        <w:right w:val="none" w:sz="0" w:space="0" w:color="auto"/>
      </w:divBdr>
    </w:div>
    <w:div w:id="2062094159">
      <w:bodyDiv w:val="1"/>
      <w:marLeft w:val="0"/>
      <w:marRight w:val="0"/>
      <w:marTop w:val="0"/>
      <w:marBottom w:val="0"/>
      <w:divBdr>
        <w:top w:val="none" w:sz="0" w:space="0" w:color="auto"/>
        <w:left w:val="none" w:sz="0" w:space="0" w:color="auto"/>
        <w:bottom w:val="none" w:sz="0" w:space="0" w:color="auto"/>
        <w:right w:val="none" w:sz="0" w:space="0" w:color="auto"/>
      </w:divBdr>
    </w:div>
    <w:div w:id="2067138351">
      <w:bodyDiv w:val="1"/>
      <w:marLeft w:val="0"/>
      <w:marRight w:val="0"/>
      <w:marTop w:val="0"/>
      <w:marBottom w:val="0"/>
      <w:divBdr>
        <w:top w:val="none" w:sz="0" w:space="0" w:color="auto"/>
        <w:left w:val="none" w:sz="0" w:space="0" w:color="auto"/>
        <w:bottom w:val="none" w:sz="0" w:space="0" w:color="auto"/>
        <w:right w:val="none" w:sz="0" w:space="0" w:color="auto"/>
      </w:divBdr>
    </w:div>
    <w:div w:id="2082480316">
      <w:bodyDiv w:val="1"/>
      <w:marLeft w:val="0"/>
      <w:marRight w:val="0"/>
      <w:marTop w:val="0"/>
      <w:marBottom w:val="0"/>
      <w:divBdr>
        <w:top w:val="none" w:sz="0" w:space="0" w:color="auto"/>
        <w:left w:val="none" w:sz="0" w:space="0" w:color="auto"/>
        <w:bottom w:val="none" w:sz="0" w:space="0" w:color="auto"/>
        <w:right w:val="none" w:sz="0" w:space="0" w:color="auto"/>
      </w:divBdr>
    </w:div>
    <w:div w:id="2089301542">
      <w:bodyDiv w:val="1"/>
      <w:marLeft w:val="0"/>
      <w:marRight w:val="0"/>
      <w:marTop w:val="0"/>
      <w:marBottom w:val="0"/>
      <w:divBdr>
        <w:top w:val="none" w:sz="0" w:space="0" w:color="auto"/>
        <w:left w:val="none" w:sz="0" w:space="0" w:color="auto"/>
        <w:bottom w:val="none" w:sz="0" w:space="0" w:color="auto"/>
        <w:right w:val="none" w:sz="0" w:space="0" w:color="auto"/>
      </w:divBdr>
    </w:div>
    <w:div w:id="2089882221">
      <w:bodyDiv w:val="1"/>
      <w:marLeft w:val="0"/>
      <w:marRight w:val="0"/>
      <w:marTop w:val="0"/>
      <w:marBottom w:val="0"/>
      <w:divBdr>
        <w:top w:val="none" w:sz="0" w:space="0" w:color="auto"/>
        <w:left w:val="none" w:sz="0" w:space="0" w:color="auto"/>
        <w:bottom w:val="none" w:sz="0" w:space="0" w:color="auto"/>
        <w:right w:val="none" w:sz="0" w:space="0" w:color="auto"/>
      </w:divBdr>
    </w:div>
    <w:div w:id="2097481691">
      <w:bodyDiv w:val="1"/>
      <w:marLeft w:val="0"/>
      <w:marRight w:val="0"/>
      <w:marTop w:val="0"/>
      <w:marBottom w:val="0"/>
      <w:divBdr>
        <w:top w:val="none" w:sz="0" w:space="0" w:color="auto"/>
        <w:left w:val="none" w:sz="0" w:space="0" w:color="auto"/>
        <w:bottom w:val="none" w:sz="0" w:space="0" w:color="auto"/>
        <w:right w:val="none" w:sz="0" w:space="0" w:color="auto"/>
      </w:divBdr>
    </w:div>
    <w:div w:id="2100711598">
      <w:bodyDiv w:val="1"/>
      <w:marLeft w:val="0"/>
      <w:marRight w:val="0"/>
      <w:marTop w:val="0"/>
      <w:marBottom w:val="0"/>
      <w:divBdr>
        <w:top w:val="none" w:sz="0" w:space="0" w:color="auto"/>
        <w:left w:val="none" w:sz="0" w:space="0" w:color="auto"/>
        <w:bottom w:val="none" w:sz="0" w:space="0" w:color="auto"/>
        <w:right w:val="none" w:sz="0" w:space="0" w:color="auto"/>
      </w:divBdr>
    </w:div>
    <w:div w:id="2100784805">
      <w:bodyDiv w:val="1"/>
      <w:marLeft w:val="0"/>
      <w:marRight w:val="0"/>
      <w:marTop w:val="0"/>
      <w:marBottom w:val="0"/>
      <w:divBdr>
        <w:top w:val="none" w:sz="0" w:space="0" w:color="auto"/>
        <w:left w:val="none" w:sz="0" w:space="0" w:color="auto"/>
        <w:bottom w:val="none" w:sz="0" w:space="0" w:color="auto"/>
        <w:right w:val="none" w:sz="0" w:space="0" w:color="auto"/>
      </w:divBdr>
    </w:div>
    <w:div w:id="2103261765">
      <w:bodyDiv w:val="1"/>
      <w:marLeft w:val="0"/>
      <w:marRight w:val="0"/>
      <w:marTop w:val="0"/>
      <w:marBottom w:val="0"/>
      <w:divBdr>
        <w:top w:val="none" w:sz="0" w:space="0" w:color="auto"/>
        <w:left w:val="none" w:sz="0" w:space="0" w:color="auto"/>
        <w:bottom w:val="none" w:sz="0" w:space="0" w:color="auto"/>
        <w:right w:val="none" w:sz="0" w:space="0" w:color="auto"/>
      </w:divBdr>
    </w:div>
    <w:div w:id="2113434092">
      <w:bodyDiv w:val="1"/>
      <w:marLeft w:val="0"/>
      <w:marRight w:val="0"/>
      <w:marTop w:val="0"/>
      <w:marBottom w:val="0"/>
      <w:divBdr>
        <w:top w:val="none" w:sz="0" w:space="0" w:color="auto"/>
        <w:left w:val="none" w:sz="0" w:space="0" w:color="auto"/>
        <w:bottom w:val="none" w:sz="0" w:space="0" w:color="auto"/>
        <w:right w:val="none" w:sz="0" w:space="0" w:color="auto"/>
      </w:divBdr>
    </w:div>
    <w:div w:id="2125535892">
      <w:bodyDiv w:val="1"/>
      <w:marLeft w:val="0"/>
      <w:marRight w:val="0"/>
      <w:marTop w:val="0"/>
      <w:marBottom w:val="0"/>
      <w:divBdr>
        <w:top w:val="none" w:sz="0" w:space="0" w:color="auto"/>
        <w:left w:val="none" w:sz="0" w:space="0" w:color="auto"/>
        <w:bottom w:val="none" w:sz="0" w:space="0" w:color="auto"/>
        <w:right w:val="none" w:sz="0" w:space="0" w:color="auto"/>
      </w:divBdr>
    </w:div>
    <w:div w:id="2127430352">
      <w:bodyDiv w:val="1"/>
      <w:marLeft w:val="0"/>
      <w:marRight w:val="0"/>
      <w:marTop w:val="0"/>
      <w:marBottom w:val="0"/>
      <w:divBdr>
        <w:top w:val="none" w:sz="0" w:space="0" w:color="auto"/>
        <w:left w:val="none" w:sz="0" w:space="0" w:color="auto"/>
        <w:bottom w:val="none" w:sz="0" w:space="0" w:color="auto"/>
        <w:right w:val="none" w:sz="0" w:space="0" w:color="auto"/>
      </w:divBdr>
    </w:div>
    <w:div w:id="2129003077">
      <w:bodyDiv w:val="1"/>
      <w:marLeft w:val="0"/>
      <w:marRight w:val="0"/>
      <w:marTop w:val="0"/>
      <w:marBottom w:val="0"/>
      <w:divBdr>
        <w:top w:val="none" w:sz="0" w:space="0" w:color="auto"/>
        <w:left w:val="none" w:sz="0" w:space="0" w:color="auto"/>
        <w:bottom w:val="none" w:sz="0" w:space="0" w:color="auto"/>
        <w:right w:val="none" w:sz="0" w:space="0" w:color="auto"/>
      </w:divBdr>
    </w:div>
    <w:div w:id="2137285729">
      <w:bodyDiv w:val="1"/>
      <w:marLeft w:val="0"/>
      <w:marRight w:val="0"/>
      <w:marTop w:val="0"/>
      <w:marBottom w:val="0"/>
      <w:divBdr>
        <w:top w:val="none" w:sz="0" w:space="0" w:color="auto"/>
        <w:left w:val="none" w:sz="0" w:space="0" w:color="auto"/>
        <w:bottom w:val="none" w:sz="0" w:space="0" w:color="auto"/>
        <w:right w:val="none" w:sz="0" w:space="0" w:color="auto"/>
      </w:divBdr>
    </w:div>
    <w:div w:id="2139059804">
      <w:bodyDiv w:val="1"/>
      <w:marLeft w:val="0"/>
      <w:marRight w:val="0"/>
      <w:marTop w:val="0"/>
      <w:marBottom w:val="0"/>
      <w:divBdr>
        <w:top w:val="none" w:sz="0" w:space="0" w:color="auto"/>
        <w:left w:val="none" w:sz="0" w:space="0" w:color="auto"/>
        <w:bottom w:val="none" w:sz="0" w:space="0" w:color="auto"/>
        <w:right w:val="none" w:sz="0" w:space="0" w:color="auto"/>
      </w:divBdr>
    </w:div>
    <w:div w:id="21467767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image" Target="media/image7.jpeg"/><Relationship Id="rId26" Type="http://schemas.openxmlformats.org/officeDocument/2006/relationships/image" Target="media/image15.png"/><Relationship Id="rId39" Type="http://schemas.openxmlformats.org/officeDocument/2006/relationships/image" Target="media/image28.png"/><Relationship Id="rId21" Type="http://schemas.openxmlformats.org/officeDocument/2006/relationships/image" Target="media/image10.png"/><Relationship Id="rId34" Type="http://schemas.openxmlformats.org/officeDocument/2006/relationships/image" Target="media/image23.png"/><Relationship Id="rId42" Type="http://schemas.openxmlformats.org/officeDocument/2006/relationships/image" Target="media/image31.png"/><Relationship Id="rId47" Type="http://schemas.openxmlformats.org/officeDocument/2006/relationships/glossaryDocument" Target="glossary/document.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5.png"/><Relationship Id="rId29" Type="http://schemas.openxmlformats.org/officeDocument/2006/relationships/image" Target="media/image18.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footer" Target="footer1.xml"/><Relationship Id="rId24" Type="http://schemas.openxmlformats.org/officeDocument/2006/relationships/image" Target="media/image13.png"/><Relationship Id="rId32" Type="http://schemas.openxmlformats.org/officeDocument/2006/relationships/image" Target="media/image21.png"/><Relationship Id="rId37" Type="http://schemas.openxmlformats.org/officeDocument/2006/relationships/image" Target="media/image26.png"/><Relationship Id="rId40" Type="http://schemas.openxmlformats.org/officeDocument/2006/relationships/image" Target="media/image29.png"/><Relationship Id="rId45" Type="http://schemas.openxmlformats.org/officeDocument/2006/relationships/image" Target="media/image34.png"/><Relationship Id="rId5" Type="http://schemas.openxmlformats.org/officeDocument/2006/relationships/numbering" Target="numbering.xml"/><Relationship Id="rId15" Type="http://schemas.openxmlformats.org/officeDocument/2006/relationships/image" Target="media/image4.png"/><Relationship Id="rId23" Type="http://schemas.openxmlformats.org/officeDocument/2006/relationships/image" Target="media/image12.png"/><Relationship Id="rId28" Type="http://schemas.openxmlformats.org/officeDocument/2006/relationships/image" Target="media/image17.png"/><Relationship Id="rId36" Type="http://schemas.openxmlformats.org/officeDocument/2006/relationships/image" Target="media/image25.png"/><Relationship Id="rId10" Type="http://schemas.openxmlformats.org/officeDocument/2006/relationships/endnotes" Target="endnotes.xml"/><Relationship Id="rId19" Type="http://schemas.openxmlformats.org/officeDocument/2006/relationships/image" Target="media/image8.png"/><Relationship Id="rId31" Type="http://schemas.openxmlformats.org/officeDocument/2006/relationships/image" Target="media/image20.png"/><Relationship Id="rId44" Type="http://schemas.openxmlformats.org/officeDocument/2006/relationships/image" Target="media/image33.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3.emf"/><Relationship Id="rId22" Type="http://schemas.openxmlformats.org/officeDocument/2006/relationships/image" Target="media/image11.png"/><Relationship Id="rId27" Type="http://schemas.openxmlformats.org/officeDocument/2006/relationships/image" Target="media/image16.png"/><Relationship Id="rId30" Type="http://schemas.openxmlformats.org/officeDocument/2006/relationships/image" Target="media/image19.png"/><Relationship Id="rId35" Type="http://schemas.openxmlformats.org/officeDocument/2006/relationships/image" Target="media/image24.png"/><Relationship Id="rId43" Type="http://schemas.openxmlformats.org/officeDocument/2006/relationships/image" Target="media/image32.png"/><Relationship Id="rId48" Type="http://schemas.openxmlformats.org/officeDocument/2006/relationships/theme" Target="theme/theme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1.gif"/><Relationship Id="rId17" Type="http://schemas.openxmlformats.org/officeDocument/2006/relationships/image" Target="media/image6.png"/><Relationship Id="rId25" Type="http://schemas.openxmlformats.org/officeDocument/2006/relationships/image" Target="media/image14.png"/><Relationship Id="rId33" Type="http://schemas.openxmlformats.org/officeDocument/2006/relationships/image" Target="media/image22.png"/><Relationship Id="rId38" Type="http://schemas.openxmlformats.org/officeDocument/2006/relationships/image" Target="media/image27.png"/><Relationship Id="rId46" Type="http://schemas.openxmlformats.org/officeDocument/2006/relationships/fontTable" Target="fontTable.xml"/><Relationship Id="rId20" Type="http://schemas.openxmlformats.org/officeDocument/2006/relationships/image" Target="media/image9.png"/><Relationship Id="rId41" Type="http://schemas.openxmlformats.org/officeDocument/2006/relationships/image" Target="media/image30.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22675703"/>
        <w:category>
          <w:name w:val="General"/>
          <w:gallery w:val="placeholder"/>
        </w:category>
        <w:types>
          <w:type w:val="bbPlcHdr"/>
        </w:types>
        <w:behaviors>
          <w:behavior w:val="content"/>
        </w:behaviors>
        <w:guid w:val="{C78FA7F2-150A-4145-A219-F68031D2E1AA}"/>
      </w:docPartPr>
      <w:docPartBody>
        <w:p w:rsidR="00AD7AA9" w:rsidRDefault="00045235">
          <w:r w:rsidRPr="001F1C68">
            <w:rPr>
              <w:rStyle w:val="PlaceholderText"/>
            </w:rPr>
            <w:t>Click here to enter text.</w:t>
          </w:r>
        </w:p>
      </w:docPartBody>
    </w:docPart>
    <w:docPart>
      <w:docPartPr>
        <w:name w:val="73CDC4085887474DA176B67478C41122"/>
        <w:category>
          <w:name w:val="General"/>
          <w:gallery w:val="placeholder"/>
        </w:category>
        <w:types>
          <w:type w:val="bbPlcHdr"/>
        </w:types>
        <w:behaviors>
          <w:behavior w:val="content"/>
        </w:behaviors>
        <w:guid w:val="{EE968262-63EC-430D-8EF7-A8055219C74A}"/>
      </w:docPartPr>
      <w:docPartBody>
        <w:p w:rsidR="00AD7AA9" w:rsidRDefault="00045235" w:rsidP="00045235">
          <w:pPr>
            <w:pStyle w:val="73CDC4085887474DA176B67478C41122"/>
          </w:pPr>
          <w:r w:rsidRPr="00AC7F25">
            <w:rPr>
              <w:rStyle w:val="PlaceholderText"/>
            </w:rPr>
            <w:t>Choose an item.</w:t>
          </w:r>
        </w:p>
      </w:docPartBody>
    </w:docPart>
    <w:docPart>
      <w:docPartPr>
        <w:name w:val="4560A0E964BD401C92999EB205E293AB"/>
        <w:category>
          <w:name w:val="General"/>
          <w:gallery w:val="placeholder"/>
        </w:category>
        <w:types>
          <w:type w:val="bbPlcHdr"/>
        </w:types>
        <w:behaviors>
          <w:behavior w:val="content"/>
        </w:behaviors>
        <w:guid w:val="{0D309B71-CA1F-42D6-8342-AA10722A6402}"/>
      </w:docPartPr>
      <w:docPartBody>
        <w:p w:rsidR="00AD7AA9" w:rsidRDefault="00045235" w:rsidP="00045235">
          <w:pPr>
            <w:pStyle w:val="4560A0E964BD401C92999EB205E293AB"/>
          </w:pPr>
          <w:r w:rsidRPr="00BB1A19">
            <w:rPr>
              <w:rStyle w:val="PlaceholderText"/>
            </w:rPr>
            <w:t>Click here to enter text.</w:t>
          </w:r>
        </w:p>
      </w:docPartBody>
    </w:docPart>
    <w:docPart>
      <w:docPartPr>
        <w:name w:val="CE9C1C39675E4525B35945EBFC950E59"/>
        <w:category>
          <w:name w:val="General"/>
          <w:gallery w:val="placeholder"/>
        </w:category>
        <w:types>
          <w:type w:val="bbPlcHdr"/>
        </w:types>
        <w:behaviors>
          <w:behavior w:val="content"/>
        </w:behaviors>
        <w:guid w:val="{38639063-EB43-4E29-9DFE-7780DD295684}"/>
      </w:docPartPr>
      <w:docPartBody>
        <w:p w:rsidR="00AD7AA9" w:rsidRDefault="00045235" w:rsidP="00045235">
          <w:pPr>
            <w:pStyle w:val="CE9C1C39675E4525B35945EBFC950E59"/>
          </w:pPr>
          <w:r w:rsidRPr="00AC7F25">
            <w:rPr>
              <w:rStyle w:val="PlaceholderText"/>
            </w:rPr>
            <w:t>Choose an item.</w:t>
          </w:r>
        </w:p>
      </w:docPartBody>
    </w:docPart>
    <w:docPart>
      <w:docPartPr>
        <w:name w:val="F1348A9CCA98413EB7CFEB8DB5BCAA0A"/>
        <w:category>
          <w:name w:val="General"/>
          <w:gallery w:val="placeholder"/>
        </w:category>
        <w:types>
          <w:type w:val="bbPlcHdr"/>
        </w:types>
        <w:behaviors>
          <w:behavior w:val="content"/>
        </w:behaviors>
        <w:guid w:val="{50F93F07-D583-4915-B050-D158BBAFED16}"/>
      </w:docPartPr>
      <w:docPartBody>
        <w:p w:rsidR="00AD7AA9" w:rsidRDefault="00045235" w:rsidP="00045235">
          <w:pPr>
            <w:pStyle w:val="F1348A9CCA98413EB7CFEB8DB5BCAA0A"/>
          </w:pPr>
          <w:r w:rsidRPr="00AC7F25">
            <w:rPr>
              <w:rStyle w:val="PlaceholderText"/>
            </w:rPr>
            <w:t>Choose an item.</w:t>
          </w:r>
        </w:p>
      </w:docPartBody>
    </w:docPart>
    <w:docPart>
      <w:docPartPr>
        <w:name w:val="C062FEE9CF144A928363900CFCE29497"/>
        <w:category>
          <w:name w:val="General"/>
          <w:gallery w:val="placeholder"/>
        </w:category>
        <w:types>
          <w:type w:val="bbPlcHdr"/>
        </w:types>
        <w:behaviors>
          <w:behavior w:val="content"/>
        </w:behaviors>
        <w:guid w:val="{9B458099-116D-4FBB-AF2B-9E01D01FFAF9}"/>
      </w:docPartPr>
      <w:docPartBody>
        <w:p w:rsidR="00AD7AA9" w:rsidRDefault="00045235" w:rsidP="00045235">
          <w:pPr>
            <w:pStyle w:val="C062FEE9CF144A928363900CFCE29497"/>
          </w:pPr>
          <w:r w:rsidRPr="001F1C68">
            <w:rPr>
              <w:rStyle w:val="PlaceholderText"/>
            </w:rPr>
            <w:t>Click here to enter text.</w:t>
          </w:r>
        </w:p>
      </w:docPartBody>
    </w:docPart>
    <w:docPart>
      <w:docPartPr>
        <w:name w:val="381AB8B910934348B8DBC9A4958B8D7B"/>
        <w:category>
          <w:name w:val="General"/>
          <w:gallery w:val="placeholder"/>
        </w:category>
        <w:types>
          <w:type w:val="bbPlcHdr"/>
        </w:types>
        <w:behaviors>
          <w:behavior w:val="content"/>
        </w:behaviors>
        <w:guid w:val="{47ED973C-2A8B-48BF-BAFE-0D35D7DB652F}"/>
      </w:docPartPr>
      <w:docPartBody>
        <w:p w:rsidR="00AD7AA9" w:rsidRDefault="00045235" w:rsidP="00045235">
          <w:pPr>
            <w:pStyle w:val="381AB8B910934348B8DBC9A4958B8D7B"/>
          </w:pPr>
          <w:r w:rsidRPr="00AC7F25">
            <w:rPr>
              <w:rStyle w:val="PlaceholderText"/>
            </w:rPr>
            <w:t>Choose an item.</w:t>
          </w:r>
        </w:p>
      </w:docPartBody>
    </w:docPart>
    <w:docPart>
      <w:docPartPr>
        <w:name w:val="6D39F422706D4B8B985B3284341ED3DD"/>
        <w:category>
          <w:name w:val="General"/>
          <w:gallery w:val="placeholder"/>
        </w:category>
        <w:types>
          <w:type w:val="bbPlcHdr"/>
        </w:types>
        <w:behaviors>
          <w:behavior w:val="content"/>
        </w:behaviors>
        <w:guid w:val="{A06109CC-6480-4790-A471-CB7F894BA2B9}"/>
      </w:docPartPr>
      <w:docPartBody>
        <w:p w:rsidR="00AD7AA9" w:rsidRDefault="00045235" w:rsidP="00045235">
          <w:pPr>
            <w:pStyle w:val="6D39F422706D4B8B985B3284341ED3DD"/>
          </w:pPr>
          <w:r w:rsidRPr="001F1C68">
            <w:rPr>
              <w:rStyle w:val="PlaceholderText"/>
            </w:rPr>
            <w:t>Click here to enter text.</w:t>
          </w:r>
        </w:p>
      </w:docPartBody>
    </w:docPart>
    <w:docPart>
      <w:docPartPr>
        <w:name w:val="457AFEA3498E46429A286630E0087EB3"/>
        <w:category>
          <w:name w:val="General"/>
          <w:gallery w:val="placeholder"/>
        </w:category>
        <w:types>
          <w:type w:val="bbPlcHdr"/>
        </w:types>
        <w:behaviors>
          <w:behavior w:val="content"/>
        </w:behaviors>
        <w:guid w:val="{A4136272-F3BE-4790-BB92-B28BA5C223D0}"/>
      </w:docPartPr>
      <w:docPartBody>
        <w:p w:rsidR="001228AD" w:rsidRDefault="009E25CD" w:rsidP="009E25CD">
          <w:pPr>
            <w:pStyle w:val="457AFEA3498E46429A286630E0087EB3"/>
          </w:pPr>
          <w:r w:rsidRPr="001F1C68">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0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Cambria Math">
    <w:panose1 w:val="02040503050406030204"/>
    <w:charset w:val="00"/>
    <w:family w:val="roman"/>
    <w:pitch w:val="variable"/>
    <w:sig w:usb0="E00002FF" w:usb1="420024FF" w:usb2="00000000" w:usb3="00000000" w:csb0="0000019F" w:csb1="00000000"/>
  </w:font>
  <w:font w:name="SimHei">
    <w:altName w:val="黑体"/>
    <w:panose1 w:val="02010609060101010101"/>
    <w:charset w:val="86"/>
    <w:family w:val="modern"/>
    <w:pitch w:val="fixed"/>
    <w:sig w:usb0="800002BF" w:usb1="38CF7CFA" w:usb2="00000016" w:usb3="00000000" w:csb0="0004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markup="0" w:comments="0" w:insDel="0" w:formatting="0" w:inkAnnotations="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045235"/>
    <w:rsid w:val="00003844"/>
    <w:rsid w:val="00016920"/>
    <w:rsid w:val="00021497"/>
    <w:rsid w:val="00045235"/>
    <w:rsid w:val="0009021F"/>
    <w:rsid w:val="000C6F04"/>
    <w:rsid w:val="000E348E"/>
    <w:rsid w:val="000F26DD"/>
    <w:rsid w:val="000F3867"/>
    <w:rsid w:val="001228AD"/>
    <w:rsid w:val="00151A9E"/>
    <w:rsid w:val="001924A2"/>
    <w:rsid w:val="001B42F1"/>
    <w:rsid w:val="001D26AE"/>
    <w:rsid w:val="001D65C3"/>
    <w:rsid w:val="001F1822"/>
    <w:rsid w:val="002B3697"/>
    <w:rsid w:val="002B607E"/>
    <w:rsid w:val="002E4459"/>
    <w:rsid w:val="002F2904"/>
    <w:rsid w:val="00303490"/>
    <w:rsid w:val="00314F90"/>
    <w:rsid w:val="003153C5"/>
    <w:rsid w:val="00327900"/>
    <w:rsid w:val="00352989"/>
    <w:rsid w:val="00370A2C"/>
    <w:rsid w:val="003D2972"/>
    <w:rsid w:val="003F225B"/>
    <w:rsid w:val="004126C8"/>
    <w:rsid w:val="004428BC"/>
    <w:rsid w:val="004F10EE"/>
    <w:rsid w:val="0053599A"/>
    <w:rsid w:val="005644C6"/>
    <w:rsid w:val="005C08FC"/>
    <w:rsid w:val="00617A9D"/>
    <w:rsid w:val="006B0CE5"/>
    <w:rsid w:val="00713126"/>
    <w:rsid w:val="007332C0"/>
    <w:rsid w:val="007943BA"/>
    <w:rsid w:val="007A1E61"/>
    <w:rsid w:val="007C145E"/>
    <w:rsid w:val="007C7AB1"/>
    <w:rsid w:val="007D11E5"/>
    <w:rsid w:val="007F33CA"/>
    <w:rsid w:val="00856124"/>
    <w:rsid w:val="0086030F"/>
    <w:rsid w:val="008809FC"/>
    <w:rsid w:val="008B7CFD"/>
    <w:rsid w:val="008C0287"/>
    <w:rsid w:val="008C532B"/>
    <w:rsid w:val="008D1845"/>
    <w:rsid w:val="008E0C29"/>
    <w:rsid w:val="008F3F6E"/>
    <w:rsid w:val="00910FCA"/>
    <w:rsid w:val="009372FD"/>
    <w:rsid w:val="00943536"/>
    <w:rsid w:val="00946D53"/>
    <w:rsid w:val="009473AD"/>
    <w:rsid w:val="0095122F"/>
    <w:rsid w:val="009A7815"/>
    <w:rsid w:val="009B6C32"/>
    <w:rsid w:val="009E25CD"/>
    <w:rsid w:val="00A4381C"/>
    <w:rsid w:val="00A61B0E"/>
    <w:rsid w:val="00AD7AA9"/>
    <w:rsid w:val="00B12DA6"/>
    <w:rsid w:val="00B16BAB"/>
    <w:rsid w:val="00B719A7"/>
    <w:rsid w:val="00C12F58"/>
    <w:rsid w:val="00C3632D"/>
    <w:rsid w:val="00C93197"/>
    <w:rsid w:val="00D21CCE"/>
    <w:rsid w:val="00D22F47"/>
    <w:rsid w:val="00D35887"/>
    <w:rsid w:val="00D421B6"/>
    <w:rsid w:val="00D56634"/>
    <w:rsid w:val="00D64874"/>
    <w:rsid w:val="00DB11BC"/>
    <w:rsid w:val="00DD6675"/>
    <w:rsid w:val="00E5448F"/>
    <w:rsid w:val="00E637F6"/>
    <w:rsid w:val="00E82BB9"/>
    <w:rsid w:val="00E94DB3"/>
    <w:rsid w:val="00ED476C"/>
    <w:rsid w:val="00EE09B2"/>
    <w:rsid w:val="00F216A2"/>
    <w:rsid w:val="00F40552"/>
    <w:rsid w:val="00F93956"/>
    <w:rsid w:val="00FA1EC0"/>
    <w:rsid w:val="00FC117F"/>
    <w:rsid w:val="00FE1D1A"/>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D7AA9"/>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F3F6E"/>
    <w:rPr>
      <w:color w:val="808080"/>
    </w:rPr>
  </w:style>
  <w:style w:type="paragraph" w:customStyle="1" w:styleId="73CDC4085887474DA176B67478C41122">
    <w:name w:val="73CDC4085887474DA176B67478C41122"/>
    <w:rsid w:val="00045235"/>
  </w:style>
  <w:style w:type="paragraph" w:customStyle="1" w:styleId="4560A0E964BD401C92999EB205E293AB">
    <w:name w:val="4560A0E964BD401C92999EB205E293AB"/>
    <w:rsid w:val="00045235"/>
  </w:style>
  <w:style w:type="paragraph" w:customStyle="1" w:styleId="CE9C1C39675E4525B35945EBFC950E59">
    <w:name w:val="CE9C1C39675E4525B35945EBFC950E59"/>
    <w:rsid w:val="00045235"/>
  </w:style>
  <w:style w:type="paragraph" w:customStyle="1" w:styleId="F1348A9CCA98413EB7CFEB8DB5BCAA0A">
    <w:name w:val="F1348A9CCA98413EB7CFEB8DB5BCAA0A"/>
    <w:rsid w:val="00045235"/>
  </w:style>
  <w:style w:type="paragraph" w:customStyle="1" w:styleId="C062FEE9CF144A928363900CFCE29497">
    <w:name w:val="C062FEE9CF144A928363900CFCE29497"/>
    <w:rsid w:val="00045235"/>
  </w:style>
  <w:style w:type="paragraph" w:customStyle="1" w:styleId="381AB8B910934348B8DBC9A4958B8D7B">
    <w:name w:val="381AB8B910934348B8DBC9A4958B8D7B"/>
    <w:rsid w:val="00045235"/>
  </w:style>
  <w:style w:type="paragraph" w:customStyle="1" w:styleId="6D39F422706D4B8B985B3284341ED3DD">
    <w:name w:val="6D39F422706D4B8B985B3284341ED3DD"/>
    <w:rsid w:val="00045235"/>
  </w:style>
  <w:style w:type="paragraph" w:customStyle="1" w:styleId="457AFEA3498E46429A286630E0087EB3">
    <w:name w:val="457AFEA3498E46429A286630E0087EB3"/>
    <w:rsid w:val="009E25CD"/>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imes New Roma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C210CD57-032C-AE4F-A014-6508939E4102}">
  <we:reference id="wa104382081" version="1.35.0.0" store="en-US" storeType="OMEX"/>
  <we:alternateReferences>
    <we:reference id="wa104382081" version="1.35.0.0" store="" storeType="OMEX"/>
  </we:alternateReferences>
  <we:properties>
    <we:property name="MENDELEY_CITATIONS" value="[]"/>
    <we:property name="MENDELEY_CITATIONS_STYLE" value="{&quot;id&quot;:&quot;https://www.zotero.org/styles/ieee&quot;,&quot;title&quot;:&quot;IEEE&quot;,&quot;format&quot;:&quot;numeric&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B35E9B34D4B540A5782920032EE300" ma:contentTypeVersion="7" ma:contentTypeDescription="Create a new document." ma:contentTypeScope="" ma:versionID="6c776b9ae6424bca17dbfae223da5cea">
  <xsd:schema xmlns:xsd="http://www.w3.org/2001/XMLSchema" xmlns:xs="http://www.w3.org/2001/XMLSchema" xmlns:p="http://schemas.microsoft.com/office/2006/metadata/properties" xmlns:ns3="84414299-4190-4ce0-817c-498f52f0e748" xmlns:ns4="a93bf28d-c3e5-4b25-b576-f1cfe2078d75" targetNamespace="http://schemas.microsoft.com/office/2006/metadata/properties" ma:root="true" ma:fieldsID="b18f44b948f9ed25eeefa8916f5ab5f1" ns3:_="" ns4:_="">
    <xsd:import namespace="84414299-4190-4ce0-817c-498f52f0e748"/>
    <xsd:import namespace="a93bf28d-c3e5-4b25-b576-f1cfe2078d7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414299-4190-4ce0-817c-498f52f0e74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3bf28d-c3e5-4b25-b576-f1cfe2078d7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IEEE2006OfficeOnline.xsl" StyleName="IEEE" Version="2006">
  <b:Source>
    <b:Tag>Suh80</b:Tag>
    <b:SourceType>Book</b:SourceType>
    <b:Guid>{99B06DE9-C309-4686-9FD3-6389314D384D}</b:Guid>
    <b:Author>
      <b:Author>
        <b:NameList>
          <b:Person>
            <b:Last>Patankar</b:Last>
            <b:First>Suhas</b:First>
            <b:Middle>V.</b:Middle>
          </b:Person>
        </b:NameList>
      </b:Author>
    </b:Author>
    <b:Title>Numerical Heat Transfer and Fluid FLow</b:Title>
    <b:Year>1980</b:Year>
    <b:Publisher>Hemisphere Publishing Corporation</b:Publisher>
    <b:RefOrder>1</b:RefOrder>
  </b:Source>
  <b:Source>
    <b:Tag>Ben12</b:Tag>
    <b:SourceType>Report</b:SourceType>
    <b:Guid>{CF707F30-B729-4551-ACDF-072E70104DEA}</b:Guid>
    <b:Title>Benefits Report, Fiscal Year 2012</b:Title>
    <b:Year>2012</b:Year>
    <b:Publisher>VA</b:Publisher>
    <b:RefOrder>2</b:RefOrder>
  </b:Source>
  <b:Source>
    <b:Tag>GSa09</b:Tag>
    <b:SourceType>JournalArticle</b:SourceType>
    <b:Guid>{811B82E6-EEF9-4352-BAAD-FE5097EA35C7}</b:Guid>
    <b:Title>Hearing loss in veterans and the need for hearing loss prevention programs</b:Title>
    <b:Year>2009</b:Year>
    <b:Author>
      <b:Author>
        <b:NameList>
          <b:Person>
            <b:Last>Saunders</b:Last>
            <b:First>G.</b:First>
          </b:Person>
          <b:Person>
            <b:Last>Griest</b:Last>
            <b:First>S.</b:First>
          </b:Person>
        </b:NameList>
      </b:Author>
    </b:Author>
    <b:JournalName>Noise &amp; Health</b:JournalName>
    <b:Pages>14-21</b:Pages>
    <b:Volume>11</b:Volume>
    <b:Issue>42</b:Issue>
    <b:RefOrder>3</b:RefOrder>
  </b:Source>
  <b:Source>
    <b:Tag>KYa13</b:Tag>
    <b:SourceType>JournalArticle</b:SourceType>
    <b:Guid>{105522B9-C0B3-4627-9E5F-9DF209B8FEFF}</b:Guid>
    <b:Title>Prelude: Noise-induced tinnitus and hearing loss in the military</b:Title>
    <b:Year>2013</b:Year>
    <b:Author>
      <b:Author>
        <b:NameList>
          <b:Person>
            <b:Last>Yankaskas</b:Last>
            <b:First>K.</b:First>
          </b:Person>
        </b:NameList>
      </b:Author>
    </b:Author>
    <b:JournalName>Hearing Research</b:JournalName>
    <b:Pages>3-8</b:Pages>
    <b:Volume>395</b:Volume>
    <b:RefOrder>4</b:RefOrder>
  </b:Source>
  <b:Source>
    <b:Tag>BAm12</b:Tag>
    <b:SourceType>Report</b:SourceType>
    <b:Guid>{B1FDEBD1-7389-43D3-BA13-515344C602D1}</b:Guid>
    <b:Title>High Level Impulse Sounds and Human Hearing: Standards, Physiology, Quantification</b:Title>
    <b:Year>2012</b:Year>
    <b:Publisher>Report prepared for Human Research and Engineering Directorate </b:Publisher>
    <b:City>U.S. Army Research Laboratory, Aberdeen Proving Ground, MD</b:City>
    <b:Author>
      <b:Author>
        <b:NameList>
          <b:Person>
            <b:Last>Amrein</b:Last>
            <b:First>B.</b:First>
          </b:Person>
          <b:Person>
            <b:Last>Letowski</b:Last>
            <b:First>T.</b:First>
          </b:Person>
        </b:NameList>
      </b:Author>
    </b:Author>
    <b:RefOrder>5</b:RefOrder>
  </b:Source>
  <b:Source>
    <b:Tag>GPr10</b:Tag>
    <b:SourceType>Report</b:SourceType>
    <b:Guid>{D4F8ED9B-96CB-4E83-A434-9E129C71E3BC}</b:Guid>
    <b:Title>Executive Summary of the Development and Validation of AHAAH</b:Title>
    <b:Year>2010</b:Year>
    <b:Author>
      <b:Author>
        <b:NameList>
          <b:Person>
            <b:Last>Price</b:Last>
            <b:First>G.</b:First>
          </b:Person>
        </b:NameList>
      </b:Author>
    </b:Author>
    <b:Publisher>Report prepared for Human Research and Engineering Directorate</b:Publisher>
    <b:City>U.S. Army Research Laboratory, Aberdeen Proving Ground, MD</b:City>
    <b:RefOrder>6</b:RefOrder>
  </b:Source>
  <b:Source>
    <b:Tag>Tas10</b:Tag>
    <b:SourceType>Report</b:SourceType>
    <b:Guid>{5584A81E-4820-4713-9177-2430D14C9B0F}</b:Guid>
    <b:Author>
      <b:Author>
        <b:NameList>
          <b:Person>
            <b:Last>HFM-147</b:Last>
            <b:First>Task</b:First>
            <b:Middle>Group</b:Middle>
          </b:Person>
        </b:NameList>
      </b:Author>
    </b:Author>
    <b:Title>Hearing Protection - Needs, Technologies and Performance</b:Title>
    <b:Year>2010</b:Year>
    <b:Publisher>North Atlantic Treaty Organization</b:Publisher>
    <b:City>Research and Technology Organization, NATO</b:City>
    <b:RefOrder>7</b:RefOrder>
  </b:Source>
  <b:Source>
    <b:Tag>GPr05</b:Tag>
    <b:SourceType>Report</b:SourceType>
    <b:Guid>{BF7F1905-FA7A-4341-A330-275243171631}</b:Guid>
    <b:Author>
      <b:Author>
        <b:NameList>
          <b:Person>
            <b:Last>Price</b:Last>
            <b:First>G.</b:First>
          </b:Person>
        </b:NameList>
      </b:Author>
    </b:Author>
    <b:Title>Critical Analysis and Comment on Patterson and Ahroon (2004) 'Evaluation of an auditory model using data from human volunteer studies' USAARL Report No. 2005-01</b:Title>
    <b:Year>2005</b:Year>
    <b:Publisher>Technical Report 190805</b:Publisher>
    <b:City>Auditory Hazard Analysis, Charlestown, MD</b:City>
    <b:RefOrder>8</b:RefOrder>
  </b:Source>
  <b:Source>
    <b:Tag>PFe15</b:Tag>
    <b:SourceType>Report</b:SourceType>
    <b:Guid>{225DD6B8-BFED-47FA-A788-638C311F02E8}</b:Guid>
    <b:Author>
      <b:Author>
        <b:NameList>
          <b:Person>
            <b:Last>Fedele</b:Last>
            <b:First>P.</b:First>
          </b:Person>
          <b:Person>
            <b:Last>Kalb</b:Last>
            <b:First>J.</b:First>
          </b:Person>
        </b:NameList>
      </b:Author>
    </b:Author>
    <b:Title>Level-Dependent Nonlinear Hearing Protector Model in the Auditory Hazard Assessment Algorithm for Humans</b:Title>
    <b:Year>2015</b:Year>
    <b:Publisher>Human Research and Engineering Directorate</b:Publisher>
    <b:City>U.S. Army Research Laboratory, Aberdeen Proving Grounds, MD</b:City>
    <b:RefOrder>9</b:RefOrder>
  </b:Source>
  <b:Source>
    <b:Tag>Gru11</b:Tag>
    <b:SourceType>JournalArticle</b:SourceType>
    <b:Guid>{70573F9F-344D-434C-B4C7-A66FFF809520}</b:Guid>
    <b:Author>
      <b:Author>
        <b:NameList>
          <b:Person>
            <b:Last>Grujicic</b:Last>
            <b:First>M.</b:First>
          </b:Person>
          <b:Person>
            <b:Last>Bell</b:Last>
            <b:First>W.C.</b:First>
          </b:Person>
          <b:Person>
            <b:Last>Pandurangan</b:Last>
            <b:First>B.</b:First>
          </b:Person>
          <b:Person>
            <b:Last>al.</b:Last>
            <b:First>et.</b:First>
          </b:Person>
        </b:NameList>
      </b:Author>
    </b:Author>
    <b:Title>Fluid/Structure Interaction Computational Investigation of Blast-Wave Mitigation Efficacy of the Advance Combat Helmet</b:Title>
    <b:Year>2011</b:Year>
    <b:Publisher>J. of Materi Eng and Perform</b:Publisher>
    <b:JournalName>J. of Materi Eng and Perform</b:JournalName>
    <b:Pages>887</b:Pages>
    <b:Volume>20</b:Volume>
    <b:Issue>doi:10.1007/s11665-010-9724-z</b:Issue>
    <b:RefOrder>10</b:RefOrder>
  </b:Source>
  <b:Source>
    <b:Tag>MGr16</b:Tag>
    <b:SourceType>JournalArticle</b:SourceType>
    <b:Guid>{81CB6FDB-BD67-426A-B905-E1F5EFB2A4F6}</b:Guid>
    <b:Author>
      <b:Author>
        <b:NameList>
          <b:Person>
            <b:Last>Grujicic</b:Last>
            <b:First>M.</b:First>
          </b:Person>
          <b:Person>
            <b:Last>Ramaswami</b:Last>
            <b:First>S.</b:First>
          </b:Person>
          <b:Person>
            <b:Last>Snipes</b:Last>
            <b:First>JS.</b:First>
          </b:Person>
          <b:Person>
            <b:Last>Dudt</b:Last>
            <b:First>P.</b:First>
          </b:Person>
        </b:NameList>
      </b:Author>
    </b:Author>
    <b:Title>Potential improvement in helmet blast-protection via the use of a polyurea external coating: Combined experimental/computational analyses</b:Title>
    <b:JournalName>J. of Materials: Design and Applications</b:JournalName>
    <b:Year>2016</b:Year>
    <b:Pages>1-31</b:Pages>
    <b:Issue>doi: 10.1177/1464420716644472</b:Issue>
    <b:RefOrder>11</b:RefOrder>
  </b:Source>
  <b:Source>
    <b:Tag>SBa15</b:Tag>
    <b:SourceType>JournalArticle</b:SourceType>
    <b:Guid>{52836169-1797-44CD-8019-C9126EEA0301}</b:Guid>
    <b:Author>
      <b:Author>
        <b:NameList>
          <b:Person>
            <b:Last>Bailoor</b:Last>
            <b:First>S.</b:First>
          </b:Person>
          <b:Person>
            <b:Last>Bjardwaj</b:Last>
            <b:First>R.</b:First>
          </b:Person>
          <b:Person>
            <b:Last>Nguyen</b:Last>
            <b:First>T.</b:First>
          </b:Person>
        </b:NameList>
      </b:Author>
    </b:Author>
    <b:Title>Effectiveness of eye armor during blast loading</b:Title>
    <b:JournalName>Biomech Model Mechanobiol</b:JournalName>
    <b:Year>2015</b:Year>
    <b:Pages>1127-1237</b:Pages>
    <b:Volume>14</b:Volume>
    <b:Issue>doi: 10.1007/s10237-015-0667-z</b:Issue>
    <b:RefOrder>12</b:RefOrder>
  </b:Source>
  <b:Source>
    <b:Tag>GVi15</b:Tag>
    <b:SourceType>JournalArticle</b:SourceType>
    <b:Guid>{FE811B2D-6866-4459-8C12-2768EC839EDA}</b:Guid>
    <b:Author>
      <b:Author>
        <b:NameList>
          <b:Person>
            <b:Last>Viallet</b:Last>
            <b:First>G.</b:First>
          </b:Person>
          <b:Person>
            <b:Last>Sgard</b:Last>
            <b:First>F.</b:First>
          </b:Person>
          <b:Person>
            <b:Last>Laville</b:Last>
            <b:First>F.</b:First>
          </b:Person>
          <b:Person>
            <b:Last>Nelisse</b:Last>
            <b:First>H.</b:First>
          </b:Person>
        </b:NameList>
      </b:Author>
    </b:Author>
    <b:Title>Investigation of the variability in earplugs sound attenuation measurements using a finte element method</b:Title>
    <b:JournalName>Applied Acoustics</b:JournalName>
    <b:Year>2015</b:Year>
    <b:Pages>333-344</b:Pages>
    <b:Volume>89</b:Volume>
    <b:RefOrder>13</b:RefOrder>
  </b:Source>
  <b:Source>
    <b:Tag>Sga14</b:Tag>
    <b:SourceType>ConferenceProceedings</b:SourceType>
    <b:Guid>{FE6F2223-2C8A-4B27-8A8A-F42E0F23BA56}</b:Guid>
    <b:Author>
      <b:Author>
        <b:NameList>
          <b:Person>
            <b:Last>Sgard</b:Last>
            <b:First>F.</b:First>
          </b:Person>
          <b:Person>
            <b:Last>Brummund</b:Last>
            <b:First>M.</b:First>
          </b:Person>
          <b:Person>
            <b:Last>Viallet</b:Last>
            <b:First>G.</b:First>
          </b:Person>
          <b:Person>
            <b:Last>al.</b:Last>
            <b:First>et.</b:First>
          </b:Person>
        </b:NameList>
      </b:Author>
    </b:Author>
    <b:Title>Prediction of airborne and structure borne sound transmission through hearing protectors using FEM</b:Title>
    <b:Year>2014</b:Year>
    <b:ConferenceName>Inter-noise 2014</b:ConferenceName>
    <b:City>Melbourne, Australia</b:City>
    <b:RefOrder>14</b:RefOrder>
  </b:Source>
  <b:Source>
    <b:Tag>GVi13</b:Tag>
    <b:SourceType>JournalArticle</b:SourceType>
    <b:Guid>{2D0B36C4-1F87-4301-AED5-6CF77006DBC2}</b:Guid>
    <b:Title>Axisymmetic versus three-dimensional finite element models for predicting the attenuation of earplugs in rigid walled ear canals </b:Title>
    <b:Year>2013</b:Year>
    <b:Pages>4470-4480</b:Pages>
    <b:Author>
      <b:Author>
        <b:NameList>
          <b:Person>
            <b:Last>Viallet</b:Last>
            <b:First>G.</b:First>
          </b:Person>
          <b:Person>
            <b:Last>Sgard</b:Last>
            <b:First>G.</b:First>
          </b:Person>
          <b:Person>
            <b:Last>Laville</b:Last>
            <b:First>F.</b:First>
          </b:Person>
          <b:Person>
            <b:Last>Boutin</b:Last>
            <b:First>J.</b:First>
          </b:Person>
        </b:NameList>
      </b:Author>
    </b:Author>
    <b:JournalName>J. Acoust. Soc. Am.</b:JournalName>
    <b:Volume>134</b:Volume>
    <b:Issue>6</b:Issue>
    <b:RefOrder>15</b:RefOrder>
  </b:Source>
  <b:Source>
    <b:Tag>GVi14</b:Tag>
    <b:SourceType>JournalArticle</b:SourceType>
    <b:Guid>{C15CA524-93C3-4E71-9C49-05750B37A68A}</b:Guid>
    <b:Author>
      <b:Author>
        <b:NameList>
          <b:Person>
            <b:Last>Viallet</b:Last>
            <b:First>G.</b:First>
          </b:Person>
          <b:Person>
            <b:Last>Sgard</b:Last>
            <b:First>F.</b:First>
          </b:Person>
          <b:Person>
            <b:Last>Laville</b:Last>
            <b:First>F.</b:First>
          </b:Person>
          <b:Person>
            <b:Last>Boutin</b:Last>
            <b:First>J.</b:First>
          </b:Person>
        </b:NameList>
      </b:Author>
    </b:Author>
    <b:Title>A finite element model to predict the sound attenuation of earplugs in an acoustical test fixture</b:Title>
    <b:JournalName>J. Acoust. Soc. Am.</b:JournalName>
    <b:Year>2014</b:Year>
    <b:Pages>1269-1280</b:Pages>
    <b:Volume>136</b:Volume>
    <b:RefOrder>16</b:RefOrder>
  </b:Source>
  <b:Source>
    <b:Tag>GVi11</b:Tag>
    <b:SourceType>JournalArticle</b:SourceType>
    <b:Guid>{109E04E7-9D7C-4EA7-B990-A4D3DDEDC088}</b:Guid>
    <b:Author>
      <b:Author>
        <b:NameList>
          <b:Person>
            <b:Last>Viallet</b:Last>
            <b:First>G.</b:First>
          </b:Person>
          <b:Person>
            <b:Last>Sgard</b:Last>
            <b:First>F.</b:First>
          </b:Person>
          <b:Person>
            <b:Last>Laville</b:Last>
            <b:First>F.</b:First>
          </b:Person>
        </b:NameList>
      </b:Author>
    </b:Author>
    <b:Title>Development of a simplified axi-symmetric finite element model of the auditory canal occluded by an earplug: Variability of the attenuation as a function of the input parameters</b:Title>
    <b:JournalName>Canadian Acoustics</b:JournalName>
    <b:Year>2011</b:Year>
    <b:Pages>100-101</b:Pages>
    <b:Volume>39</b:Volume>
    <b:Issue>3</b:Issue>
    <b:RefOrder>17</b:RefOrder>
  </b:Source>
  <b:Source>
    <b:Tag>MBr14</b:Tag>
    <b:SourceType>JournalArticle</b:SourceType>
    <b:Guid>{F5DAAB76-F24C-4E6A-BDCD-79A21B283106}</b:Guid>
    <b:Author>
      <b:Author>
        <b:NameList>
          <b:Person>
            <b:Last>Brummund</b:Last>
            <b:First>M.</b:First>
          </b:Person>
          <b:Person>
            <b:Last>Sgard</b:Last>
            <b:First>F.</b:First>
          </b:Person>
          <b:Person>
            <b:Last>Petit</b:Last>
            <b:First>Y.</b:First>
          </b:Person>
          <b:Person>
            <b:Last>al.</b:Last>
            <b:First>et.</b:First>
          </b:Person>
        </b:NameList>
      </b:Author>
    </b:Author>
    <b:Title>hree-dimensional finite element modeling of the human external ear: Simulation study of the bone conduction occlusion effect</b:Title>
    <b:JournalName>J. Acoust. Soc. Am. </b:JournalName>
    <b:Year>2014</b:Year>
    <b:Pages>1433-1444</b:Pages>
    <b:Volume>135</b:Volume>
    <b:Issue>3</b:Issue>
    <b:RefOrder>18</b:RefOrder>
  </b:Source>
  <b:Source>
    <b:Tag>RZG04</b:Tag>
    <b:SourceType>JournalArticle</b:SourceType>
    <b:Guid>{0720873F-94ED-4F46-9A90-D79672C3D22F}</b:Guid>
    <b:Author>
      <b:Author>
        <b:NameList>
          <b:Person>
            <b:Last>Gan</b:Last>
            <b:First>R.Z.</b:First>
          </b:Person>
          <b:Person>
            <b:Last>Feng</b:Last>
            <b:First>B.</b:First>
          </b:Person>
          <b:Person>
            <b:Last>Sun</b:Last>
            <b:First>Q.</b:First>
          </b:Person>
        </b:NameList>
      </b:Author>
    </b:Author>
    <b:Title>3-Dimensional finite element modeling of human ear for sound transmission</b:Title>
    <b:JournalName>Ann. Biomed. Eng.</b:JournalName>
    <b:Year>2004</b:Year>
    <b:Pages>847-856</b:Pages>
    <b:Volume>32</b:Volume>
    <b:Issue>6</b:Issue>
    <b:RefOrder>19</b:RefOrder>
  </b:Source>
  <b:Source>
    <b:Tag>XWa07</b:Tag>
    <b:SourceType>JournalArticle</b:SourceType>
    <b:Guid>{5B4773CB-CEE1-4BC5-80FB-FA1055123E6D}</b:Guid>
    <b:Author>
      <b:Author>
        <b:NameList>
          <b:Person>
            <b:Last>Wang</b:Last>
            <b:First>X.</b:First>
          </b:Person>
          <b:Person>
            <b:Last>Cheng</b:Last>
            <b:First>T.</b:First>
          </b:Person>
          <b:Person>
            <b:Last>Gan</b:Last>
            <b:First>R.Z.</b:First>
          </b:Person>
        </b:NameList>
      </b:Author>
    </b:Author>
    <b:Title>Finite-element analysis of middle-ear pressure effects on static and dynamic behavior of the human ear</b:Title>
    <b:JournalName>J. Acoust. Soc. Am.</b:JournalName>
    <b:Year>2007</b:Year>
    <b:Pages>906-917</b:Pages>
    <b:Volume>122</b:Volume>
    <b:Issue>2</b:Issue>
    <b:RefOrder>20</b:RefOrder>
  </b:Source>
  <b:Source>
    <b:Tag>RZG07</b:Tag>
    <b:SourceType>JournalArticle</b:SourceType>
    <b:Guid>{9B3FB122-56FE-417D-8B18-0CC978F3220E}</b:Guid>
    <b:Author>
      <b:Author>
        <b:NameList>
          <b:Person>
            <b:Last>Gan</b:Last>
            <b:First>R.Z.</b:First>
          </b:Person>
          <b:Person>
            <b:Last>Reeves</b:Last>
            <b:First>B.</b:First>
          </b:Person>
          <b:Person>
            <b:Last>Wang</b:Last>
            <b:First>X.</b:First>
          </b:Person>
        </b:NameList>
      </b:Author>
    </b:Author>
    <b:Title>Modeling of sound transmission from ear canal to cochlea</b:Title>
    <b:JournalName>Ann. Biomed. Eng.</b:JournalName>
    <b:Year>2007</b:Year>
    <b:Pages>2180-2194</b:Pages>
    <b:Volume>35</b:Volume>
    <b:Issue>12</b:Issue>
    <b:RefOrder>21</b:RefOrder>
  </b:Source>
  <b:Source>
    <b:Tag>RZG09</b:Tag>
    <b:SourceType>JournalArticle</b:SourceType>
    <b:Guid>{9D25C40E-0380-4178-87E4-493C6C49EAB5}</b:Guid>
    <b:Author>
      <b:Author>
        <b:NameList>
          <b:Person>
            <b:Last>Gan</b:Last>
            <b:First>R.Z.</b:First>
          </b:Person>
          <b:Person>
            <b:Last>Cheng</b:Last>
            <b:First>T.</b:First>
          </b:Person>
          <b:Person>
            <b:Last>Dai</b:Last>
            <b:First>C.</b:First>
          </b:Person>
          <b:Person>
            <b:Last>Yang</b:Last>
            <b:First>F.</b:First>
          </b:Person>
        </b:NameList>
      </b:Author>
    </b:Author>
    <b:Title>Finite element modeling of sound transmission with perforations of tympanic membrane</b:Title>
    <b:JournalName>J. Acoust. Soc. Am.</b:JournalName>
    <b:Year>2009</b:Year>
    <b:Pages>243-253</b:Pages>
    <b:Volume>126</b:Volume>
    <b:Issue>1</b:Issue>
    <b:RefOrder>22</b:RefOrder>
  </b:Source>
  <b:Source>
    <b:Tag>XZh13</b:Tag>
    <b:SourceType>JournalArticle</b:SourceType>
    <b:Guid>{4B96702C-101A-452E-8B96-F4A949020191}</b:Guid>
    <b:Author>
      <b:Author>
        <b:NameList>
          <b:Person>
            <b:Last>Zhang</b:Last>
            <b:First>X.</b:First>
          </b:Person>
          <b:Person>
            <b:Last>Gan</b:Last>
            <b:First>R.Z.</b:First>
          </b:Person>
        </b:NameList>
      </b:Author>
    </b:Author>
    <b:Title>Finite element modeling of energy absorbance in normal and disordered human ears</b:Title>
    <b:JournalName>Hearing Research</b:JournalName>
    <b:Year>2013</b:Year>
    <b:Pages>146-155</b:Pages>
    <b:Volume>301</b:Volume>
    <b:RefOrder>23</b:RefOrder>
  </b:Source>
  <b:Source>
    <b:Tag>RZG10</b:Tag>
    <b:SourceType>JournalArticle</b:SourceType>
    <b:Guid>{F491265C-F333-401B-AFFC-501954085AA9}</b:Guid>
    <b:Author>
      <b:Author>
        <b:NameList>
          <b:Person>
            <b:Last>Gan</b:Last>
            <b:First>R.Z.</b:First>
          </b:Person>
          <b:Person>
            <b:Last>Wood</b:Last>
            <b:First>M.</b:First>
          </b:Person>
          <b:Person>
            <b:Last>al.</b:Last>
            <b:First>et.</b:First>
          </b:Person>
        </b:NameList>
      </b:Author>
    </b:Author>
    <b:Title>A totally implantable hearing system - Design and function characterization in a 3D computational model and temporal bones</b:Title>
    <b:JournalName>Hearing Research</b:JournalName>
    <b:Year>2010</b:Year>
    <b:Pages>138-144</b:Pages>
    <b:Volume>263</b:Volume>
    <b:Issue>1-2</b:Issue>
    <b:RefOrder>24</b:RefOrder>
  </b:Source>
  <b:Source>
    <b:Tag>BXi02</b:Tag>
    <b:SourceType>JournalArticle</b:SourceType>
    <b:Guid>{B06E7FCB-F2EB-4FF0-A62E-7EFD668C16E8}</b:Guid>
    <b:Title>Applications of computational fluid dynamics in the food industry: a review</b:Title>
    <b:Year>2002</b:Year>
    <b:Author>
      <b:Author>
        <b:NameList>
          <b:Person>
            <b:Last>Xia</b:Last>
            <b:First>B.</b:First>
          </b:Person>
          <b:Person>
            <b:Last>Sun</b:Last>
            <b:First>D.</b:First>
          </b:Person>
        </b:NameList>
      </b:Author>
    </b:Author>
    <b:JournalName>Computers and Electronics in Agriculture</b:JournalName>
    <b:Pages>5-24</b:Pages>
    <b:Volume>34</b:Volume>
    <b:RefOrder>25</b:RefOrder>
  </b:Source>
  <b:Source>
    <b:Tag>Suh801</b:Tag>
    <b:SourceType>Book</b:SourceType>
    <b:Guid>{443C2420-CEA9-4A31-8E6B-CE635DE2A2B1}</b:Guid>
    <b:Title>Numerical Heat Transfer and Fluid FLow</b:Title>
    <b:Year>1980</b:Year>
    <b:Author>
      <b:Author>
        <b:NameList>
          <b:Person>
            <b:Last>Patankar</b:Last>
            <b:First>Suhas</b:First>
            <b:Middle>V.</b:Middle>
          </b:Person>
        </b:NameList>
      </b:Author>
    </b:Author>
    <b:Publisher>Hemisphere Publishing. ISBN 0891165223</b:Publisher>
    <b:RefOrder>26</b:RefOrder>
  </b:Source>
  <b:Source>
    <b:Tag>TKo02</b:Tag>
    <b:SourceType>JournalArticle</b:SourceType>
    <b:Guid>{C3822F1B-86CA-4863-B3C9-A94D39981FB6}</b:Guid>
    <b:Title>Modeling of the human middle ear using the finite-element method</b:Title>
    <b:Year>2002</b:Year>
    <b:Author>
      <b:Author>
        <b:NameList>
          <b:Person>
            <b:Last>Koike</b:Last>
            <b:First>T.</b:First>
          </b:Person>
          <b:Person>
            <b:Last>Wada</b:Last>
            <b:First>H.</b:First>
          </b:Person>
          <b:Person>
            <b:Last>Kobayashi</b:Last>
            <b:First>T.</b:First>
          </b:Person>
        </b:NameList>
      </b:Author>
    </b:Author>
    <b:JournalName>J. Acoust. Soc. Am.</b:JournalName>
    <b:Pages>1306-1317</b:Pages>
    <b:Volume>111</b:Volume>
    <b:RefOrder>27</b:RefOrder>
  </b:Source>
  <b:Source>
    <b:Tag>JAl01</b:Tag>
    <b:SourceType>JournalArticle</b:SourceType>
    <b:Guid>{6ACDBA66-E8F4-4533-B243-6E875F3E79B0}</b:Guid>
    <b:Author>
      <b:Author>
        <b:NameList>
          <b:Person>
            <b:Last>Altmann</b:Last>
            <b:First>J.</b:First>
          </b:Person>
        </b:NameList>
      </b:Author>
    </b:Author>
    <b:Title>Acoustic Weapons - A prospective Assessment</b:Title>
    <b:JournalName>Science &amp; Global Security</b:JournalName>
    <b:Year>2001</b:Year>
    <b:Pages>165-234</b:Pages>
    <b:Volume>9</b:Volume>
    <b:RefOrder>28</b:RefOrder>
  </b:Source>
  <b:Source>
    <b:Tag>RPr10</b:Tag>
    <b:SourceType>Report</b:SourceType>
    <b:Guid>{BA0D629E-89A4-46DB-B1CE-F0A1E9AAC145}</b:Guid>
    <b:Title>Weapon Noise Exposure of the Human Ear Analyzed with the AHAAH Model</b:Title>
    <b:Year>2010</b:Year>
    <b:Author>
      <b:Author>
        <b:NameList>
          <b:Person>
            <b:Last>Price</b:Last>
            <b:First>R.</b:First>
          </b:Person>
        </b:NameList>
      </b:Author>
    </b:Author>
    <b:Publisher>Human Research and Engineering Directorate</b:Publisher>
    <b:City>U.S. Army Research Laboratory, Aberdeen Proving Ground, MD</b:City>
    <b:RefOrder>29</b:RefOrder>
  </b:Source>
  <b:Source>
    <b:Tag>CJa06</b:Tag>
    <b:SourceType>Book</b:SourceType>
    <b:Guid>{4A18E995-0F00-4C79-85FC-437B7287A64F}</b:Guid>
    <b:Title>Finite Element Modeling and Exploration of Double Hearing Procetion Systems</b:Title>
    <b:Year>2006</b:Year>
    <b:Publisher>Virginia Polytechnic Institute and State University</b:Publisher>
    <b:City>Masters thesis</b:City>
    <b:Author>
      <b:Author>
        <b:NameList>
          <b:Person>
            <b:Last>James</b:Last>
            <b:First>C.</b:First>
          </b:Person>
        </b:NameList>
      </b:Author>
    </b:Author>
    <b:RefOrder>30</b:RefOrder>
  </b:Source>
  <b:Source>
    <b:Tag>RGa16</b:Tag>
    <b:SourceType>JournalArticle</b:SourceType>
    <b:Guid>{7734D272-8051-40F7-830D-E9783A86D42A}</b:Guid>
    <b:Title>Mechanical damage of tympanic membrane in relation to impulse pressure waveform - a study in chinchillas</b:Title>
    <b:Year>2016</b:Year>
    <b:Author>
      <b:Author>
        <b:NameList>
          <b:Person>
            <b:Last>Gan</b:Last>
            <b:First>R.</b:First>
          </b:Person>
          <b:Person>
            <b:Last>Nakmali</b:Last>
            <b:First>D.</b:First>
          </b:Person>
          <b:Person>
            <b:Last>Xiao</b:Last>
            <b:First>J.</b:First>
          </b:Person>
          <b:Person>
            <b:Last>Leckness</b:Last>
            <b:First>K.</b:First>
          </b:Person>
          <b:Person>
            <b:Last>Yokell</b:Last>
            <b:First>Z.</b:First>
          </b:Person>
        </b:NameList>
      </b:Author>
    </b:Author>
    <b:JournalName>Hearing Research</b:JournalName>
    <b:Pages>1-10</b:Pages>
    <b:RefOrder>31</b:RefOrder>
  </b:Source>
  <b:Source>
    <b:Tag>JZw53</b:Tag>
    <b:SourceType>JournalArticle</b:SourceType>
    <b:Guid>{BEC008C6-2087-49ED-A2AA-8ACB1F7155E9}</b:Guid>
    <b:Author>
      <b:Author>
        <b:NameList>
          <b:Person>
            <b:Last>Zwislocki</b:Last>
            <b:First>J.</b:First>
          </b:Person>
        </b:NameList>
      </b:Author>
    </b:Author>
    <b:Title>Wave Motion in the Cochlea Caused by Bone Conduction</b:Title>
    <b:JournalName>J. Acoust. Soc. Am.</b:JournalName>
    <b:Year>1953</b:Year>
    <b:Pages>986</b:Pages>
    <b:Volume>25</b:Volume>
    <b:RefOrder>32</b:RefOrder>
  </b:Source>
  <b:Source>
    <b:Tag>LJS35</b:Tag>
    <b:SourceType>JournalArticle</b:SourceType>
    <b:Guid>{1A8EF9A6-0038-4199-AA6F-5BB1D142958D}</b:Guid>
    <b:Title>Acoustic Impedance of Small Orifices</b:Title>
    <b:Year>1935</b:Year>
    <b:Author>
      <b:Author>
        <b:NameList>
          <b:Person>
            <b:Last>Sivian</b:Last>
            <b:First>L.</b:First>
            <b:Middle>J.</b:Middle>
          </b:Person>
        </b:NameList>
      </b:Author>
    </b:Author>
    <b:JournalName>J. Acoust. Soc. Am.</b:JournalName>
    <b:Pages>94-101</b:Pages>
    <b:Volume>7</b:Volume>
    <b:Issue>2</b:Issue>
    <b:RefOrder>33</b:RefOrder>
  </b:Source>
  <b:Source>
    <b:Tag>ANS61</b:Tag>
    <b:SourceType>Misc</b:SourceType>
    <b:Guid>{3551607F-7B84-463E-9CE1-DA041BA6E95A}</b:Guid>
    <b:Title>Help System, ANSYS Workbench Documentation, Process Synchronization and Analysis Evolution</b:Title>
    <b:Year>Release 16.1</b:Year>
    <b:Publisher>ANSYS Academic Research</b:Publisher>
    <b:Author>
      <b:Author>
        <b:NameList>
          <b:Person>
            <b:Last>ANSYS</b:Last>
          </b:Person>
        </b:NameList>
      </b:Author>
    </b:Author>
    <b:RefOrder>34</b:RefOrder>
  </b:Source>
  <b:Source>
    <b:Tag>ANS611</b:Tag>
    <b:SourceType>Book</b:SourceType>
    <b:Guid>{24DB937E-82CA-408E-8A2E-133C872545E3}</b:Guid>
    <b:Author>
      <b:Author>
        <b:NameList>
          <b:Person>
            <b:Last>ANSYS</b:Last>
          </b:Person>
        </b:NameList>
      </b:Author>
    </b:Author>
    <b:Title>Help System, Fluent Theory Guide, Basic Fluid</b:Title>
    <b:Year>Release 16.1</b:Year>
    <b:Publisher>ANSYS Academic Research</b:Publisher>
    <b:RefOrder>35</b:RefOrder>
  </b:Source>
  <b:Source>
    <b:Tag>ANS612</b:Tag>
    <b:SourceType>Misc</b:SourceType>
    <b:Guid>{18BB9171-B44B-4D79-8809-D93A03C9C165}</b:Guid>
    <b:Title>Help System, Fluent Theory Guide, Multiphase</b:Title>
    <b:Year>Release 16.1</b:Year>
    <b:Publisher>ANSYS Academic Research</b:Publisher>
    <b:Author>
      <b:Author>
        <b:NameList>
          <b:Person>
            <b:Last>ANSYS</b:Last>
          </b:Person>
        </b:NameList>
      </b:Author>
    </b:Author>
    <b:RefOrder>36</b:RefOrder>
  </b:Source>
  <b:Source>
    <b:Tag>ANS613</b:Tag>
    <b:SourceType>Misc</b:SourceType>
    <b:Guid>{7F9E16FC-48E9-4ED5-AAB0-F0ED2E50DB61}</b:Guid>
    <b:Author>
      <b:Author>
        <b:NameList>
          <b:Person>
            <b:Last>ANSYS</b:Last>
          </b:Person>
        </b:NameList>
      </b:Author>
    </b:Author>
    <b:Title>Help System, CFX Theory Guide, Basic Solver</b:Title>
    <b:Year>Release 16.1</b:Year>
    <b:Publisher>ANSYS Academic Research</b:Publisher>
    <b:RefOrder>37</b:RefOrder>
  </b:Source>
  <b:Source>
    <b:Tag>ANS614</b:Tag>
    <b:SourceType>Misc</b:SourceType>
    <b:Guid>{8B254502-3D22-48F8-A6D9-33A78827591C}</b:Guid>
    <b:Title>ANSYS Workbench</b:Title>
    <b:Year>Release 16.1</b:Year>
    <b:Author>
      <b:Author>
        <b:NameList>
          <b:Person>
            <b:Last>ANSYS</b:Last>
          </b:Person>
        </b:NameList>
      </b:Author>
    </b:Author>
    <b:Publisher>ANSYS Academic Research</b:Publisher>
    <b:RefOrder>38</b:RefOrder>
  </b:Source>
  <b:Source>
    <b:Tag>Kar</b:Tag>
    <b:SourceType>JournalArticle</b:SourceType>
    <b:Guid>{E017578D-C471-463F-8048-1CFCD30A26C6}</b:Guid>
    <b:Author>
      <b:Author>
        <b:NameList>
          <b:Person>
            <b:Last>Buck</b:Last>
            <b:First>Karl</b:First>
          </b:Person>
        </b:NameList>
      </b:Author>
    </b:Author>
    <b:Title>Performance of Different Types of Hearing Protectors Undergoing High-Level Impulse Noise</b:Title>
    <b:JournalName>JOSE</b:JournalName>
    <b:Year>2009</b:Year>
    <b:Pages>227-240</b:Pages>
    <b:Volume>15</b:Volume>
    <b:Issue>2</b:Issue>
    <b:RefOrder>39</b:RefOrder>
  </b:Source>
</b:Sources>
</file>

<file path=customXml/itemProps1.xml><?xml version="1.0" encoding="utf-8"?>
<ds:datastoreItem xmlns:ds="http://schemas.openxmlformats.org/officeDocument/2006/customXml" ds:itemID="{CC7A8BB1-7EA3-4BA0-AF2A-1EB4E4A981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4414299-4190-4ce0-817c-498f52f0e748"/>
    <ds:schemaRef ds:uri="a93bf28d-c3e5-4b25-b576-f1cfe2078d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F8F7B1-2F8F-4100-AAF9-5543C801E35B}">
  <ds:schemaRefs>
    <ds:schemaRef ds:uri="http://schemas.microsoft.com/sharepoint/v3/contenttype/forms"/>
  </ds:schemaRefs>
</ds:datastoreItem>
</file>

<file path=customXml/itemProps3.xml><?xml version="1.0" encoding="utf-8"?>
<ds:datastoreItem xmlns:ds="http://schemas.openxmlformats.org/officeDocument/2006/customXml" ds:itemID="{F54B903B-CB9E-40D0-89FE-AF4916D435CC}">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056766FD-3007-48F7-87E0-0B7E8E61B0D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53</Pages>
  <Words>22596</Words>
  <Characters>128802</Characters>
  <Application>Microsoft Office Word</Application>
  <DocSecurity>0</DocSecurity>
  <Lines>1073</Lines>
  <Paragraphs>302</Paragraphs>
  <ScaleCrop>false</ScaleCrop>
  <HeadingPairs>
    <vt:vector size="2" baseType="variant">
      <vt:variant>
        <vt:lpstr>Title</vt:lpstr>
      </vt:variant>
      <vt:variant>
        <vt:i4>1</vt:i4>
      </vt:variant>
    </vt:vector>
  </HeadingPairs>
  <TitlesOfParts>
    <vt:vector size="1" baseType="lpstr">
      <vt:lpstr>Master's Thesis Template</vt:lpstr>
    </vt:vector>
  </TitlesOfParts>
  <Company>OU</Company>
  <LinksUpToDate>false</LinksUpToDate>
  <CharactersWithSpaces>151096</CharactersWithSpaces>
  <SharedDoc>false</SharedDoc>
  <HLinks>
    <vt:vector size="108" baseType="variant">
      <vt:variant>
        <vt:i4>5111928</vt:i4>
      </vt:variant>
      <vt:variant>
        <vt:i4>105</vt:i4>
      </vt:variant>
      <vt:variant>
        <vt:i4>0</vt:i4>
      </vt:variant>
      <vt:variant>
        <vt:i4>5</vt:i4>
      </vt:variant>
      <vt:variant>
        <vt:lpwstr>mailto:gradinfo@ou.edu</vt:lpwstr>
      </vt:variant>
      <vt:variant>
        <vt:lpwstr/>
      </vt:variant>
      <vt:variant>
        <vt:i4>3932285</vt:i4>
      </vt:variant>
      <vt:variant>
        <vt:i4>102</vt:i4>
      </vt:variant>
      <vt:variant>
        <vt:i4>0</vt:i4>
      </vt:variant>
      <vt:variant>
        <vt:i4>5</vt:i4>
      </vt:variant>
      <vt:variant>
        <vt:lpwstr>http://gradweb.ou.edu/Current/Masters/ThesisPacket.pdf</vt:lpwstr>
      </vt:variant>
      <vt:variant>
        <vt:lpwstr/>
      </vt:variant>
      <vt:variant>
        <vt:i4>3276849</vt:i4>
      </vt:variant>
      <vt:variant>
        <vt:i4>99</vt:i4>
      </vt:variant>
      <vt:variant>
        <vt:i4>0</vt:i4>
      </vt:variant>
      <vt:variant>
        <vt:i4>5</vt:i4>
      </vt:variant>
      <vt:variant>
        <vt:lpwstr>http://gradweb.ou.edu/</vt:lpwstr>
      </vt:variant>
      <vt:variant>
        <vt:lpwstr/>
      </vt:variant>
      <vt:variant>
        <vt:i4>1179703</vt:i4>
      </vt:variant>
      <vt:variant>
        <vt:i4>92</vt:i4>
      </vt:variant>
      <vt:variant>
        <vt:i4>0</vt:i4>
      </vt:variant>
      <vt:variant>
        <vt:i4>5</vt:i4>
      </vt:variant>
      <vt:variant>
        <vt:lpwstr/>
      </vt:variant>
      <vt:variant>
        <vt:lpwstr>_Toc310605479</vt:lpwstr>
      </vt:variant>
      <vt:variant>
        <vt:i4>1179703</vt:i4>
      </vt:variant>
      <vt:variant>
        <vt:i4>86</vt:i4>
      </vt:variant>
      <vt:variant>
        <vt:i4>0</vt:i4>
      </vt:variant>
      <vt:variant>
        <vt:i4>5</vt:i4>
      </vt:variant>
      <vt:variant>
        <vt:lpwstr/>
      </vt:variant>
      <vt:variant>
        <vt:lpwstr>_Toc310605478</vt:lpwstr>
      </vt:variant>
      <vt:variant>
        <vt:i4>1179703</vt:i4>
      </vt:variant>
      <vt:variant>
        <vt:i4>80</vt:i4>
      </vt:variant>
      <vt:variant>
        <vt:i4>0</vt:i4>
      </vt:variant>
      <vt:variant>
        <vt:i4>5</vt:i4>
      </vt:variant>
      <vt:variant>
        <vt:lpwstr/>
      </vt:variant>
      <vt:variant>
        <vt:lpwstr>_Toc310605477</vt:lpwstr>
      </vt:variant>
      <vt:variant>
        <vt:i4>1179703</vt:i4>
      </vt:variant>
      <vt:variant>
        <vt:i4>74</vt:i4>
      </vt:variant>
      <vt:variant>
        <vt:i4>0</vt:i4>
      </vt:variant>
      <vt:variant>
        <vt:i4>5</vt:i4>
      </vt:variant>
      <vt:variant>
        <vt:lpwstr/>
      </vt:variant>
      <vt:variant>
        <vt:lpwstr>_Toc310605476</vt:lpwstr>
      </vt:variant>
      <vt:variant>
        <vt:i4>1179703</vt:i4>
      </vt:variant>
      <vt:variant>
        <vt:i4>68</vt:i4>
      </vt:variant>
      <vt:variant>
        <vt:i4>0</vt:i4>
      </vt:variant>
      <vt:variant>
        <vt:i4>5</vt:i4>
      </vt:variant>
      <vt:variant>
        <vt:lpwstr/>
      </vt:variant>
      <vt:variant>
        <vt:lpwstr>_Toc310605475</vt:lpwstr>
      </vt:variant>
      <vt:variant>
        <vt:i4>1179703</vt:i4>
      </vt:variant>
      <vt:variant>
        <vt:i4>62</vt:i4>
      </vt:variant>
      <vt:variant>
        <vt:i4>0</vt:i4>
      </vt:variant>
      <vt:variant>
        <vt:i4>5</vt:i4>
      </vt:variant>
      <vt:variant>
        <vt:lpwstr/>
      </vt:variant>
      <vt:variant>
        <vt:lpwstr>_Toc310605474</vt:lpwstr>
      </vt:variant>
      <vt:variant>
        <vt:i4>1179703</vt:i4>
      </vt:variant>
      <vt:variant>
        <vt:i4>56</vt:i4>
      </vt:variant>
      <vt:variant>
        <vt:i4>0</vt:i4>
      </vt:variant>
      <vt:variant>
        <vt:i4>5</vt:i4>
      </vt:variant>
      <vt:variant>
        <vt:lpwstr/>
      </vt:variant>
      <vt:variant>
        <vt:lpwstr>_Toc310605473</vt:lpwstr>
      </vt:variant>
      <vt:variant>
        <vt:i4>1179703</vt:i4>
      </vt:variant>
      <vt:variant>
        <vt:i4>50</vt:i4>
      </vt:variant>
      <vt:variant>
        <vt:i4>0</vt:i4>
      </vt:variant>
      <vt:variant>
        <vt:i4>5</vt:i4>
      </vt:variant>
      <vt:variant>
        <vt:lpwstr/>
      </vt:variant>
      <vt:variant>
        <vt:lpwstr>_Toc310605472</vt:lpwstr>
      </vt:variant>
      <vt:variant>
        <vt:i4>1179703</vt:i4>
      </vt:variant>
      <vt:variant>
        <vt:i4>44</vt:i4>
      </vt:variant>
      <vt:variant>
        <vt:i4>0</vt:i4>
      </vt:variant>
      <vt:variant>
        <vt:i4>5</vt:i4>
      </vt:variant>
      <vt:variant>
        <vt:lpwstr/>
      </vt:variant>
      <vt:variant>
        <vt:lpwstr>_Toc310605471</vt:lpwstr>
      </vt:variant>
      <vt:variant>
        <vt:i4>1179703</vt:i4>
      </vt:variant>
      <vt:variant>
        <vt:i4>38</vt:i4>
      </vt:variant>
      <vt:variant>
        <vt:i4>0</vt:i4>
      </vt:variant>
      <vt:variant>
        <vt:i4>5</vt:i4>
      </vt:variant>
      <vt:variant>
        <vt:lpwstr/>
      </vt:variant>
      <vt:variant>
        <vt:lpwstr>_Toc310605470</vt:lpwstr>
      </vt:variant>
      <vt:variant>
        <vt:i4>1245239</vt:i4>
      </vt:variant>
      <vt:variant>
        <vt:i4>32</vt:i4>
      </vt:variant>
      <vt:variant>
        <vt:i4>0</vt:i4>
      </vt:variant>
      <vt:variant>
        <vt:i4>5</vt:i4>
      </vt:variant>
      <vt:variant>
        <vt:lpwstr/>
      </vt:variant>
      <vt:variant>
        <vt:lpwstr>_Toc310605469</vt:lpwstr>
      </vt:variant>
      <vt:variant>
        <vt:i4>1245239</vt:i4>
      </vt:variant>
      <vt:variant>
        <vt:i4>26</vt:i4>
      </vt:variant>
      <vt:variant>
        <vt:i4>0</vt:i4>
      </vt:variant>
      <vt:variant>
        <vt:i4>5</vt:i4>
      </vt:variant>
      <vt:variant>
        <vt:lpwstr/>
      </vt:variant>
      <vt:variant>
        <vt:lpwstr>_Toc310605468</vt:lpwstr>
      </vt:variant>
      <vt:variant>
        <vt:i4>1245239</vt:i4>
      </vt:variant>
      <vt:variant>
        <vt:i4>20</vt:i4>
      </vt:variant>
      <vt:variant>
        <vt:i4>0</vt:i4>
      </vt:variant>
      <vt:variant>
        <vt:i4>5</vt:i4>
      </vt:variant>
      <vt:variant>
        <vt:lpwstr/>
      </vt:variant>
      <vt:variant>
        <vt:lpwstr>_Toc310605467</vt:lpwstr>
      </vt:variant>
      <vt:variant>
        <vt:i4>1245239</vt:i4>
      </vt:variant>
      <vt:variant>
        <vt:i4>14</vt:i4>
      </vt:variant>
      <vt:variant>
        <vt:i4>0</vt:i4>
      </vt:variant>
      <vt:variant>
        <vt:i4>5</vt:i4>
      </vt:variant>
      <vt:variant>
        <vt:lpwstr/>
      </vt:variant>
      <vt:variant>
        <vt:lpwstr>_Toc310605466</vt:lpwstr>
      </vt:variant>
      <vt:variant>
        <vt:i4>1245239</vt:i4>
      </vt:variant>
      <vt:variant>
        <vt:i4>8</vt:i4>
      </vt:variant>
      <vt:variant>
        <vt:i4>0</vt:i4>
      </vt:variant>
      <vt:variant>
        <vt:i4>5</vt:i4>
      </vt:variant>
      <vt:variant>
        <vt:lpwstr/>
      </vt:variant>
      <vt:variant>
        <vt:lpwstr>_Toc310605465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Master's Thesis Template</dc:title>
  <dc:subject/>
  <dc:creator>OU Graduate College</dc:creator>
  <cp:keywords/>
  <dc:description/>
  <cp:lastModifiedBy>Sanders, Sarah J.</cp:lastModifiedBy>
  <cp:revision>2</cp:revision>
  <cp:lastPrinted>2022-05-06T00:35:00Z</cp:lastPrinted>
  <dcterms:created xsi:type="dcterms:W3CDTF">2022-05-06T00:35:00Z</dcterms:created>
  <dcterms:modified xsi:type="dcterms:W3CDTF">2022-05-06T00:35:00Z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ndeley Recent Style Id 0_1">
    <vt:lpwstr>http://www.zotero.org/styles/american-medical-association</vt:lpwstr>
  </property>
  <property fmtid="{D5CDD505-2E9C-101B-9397-08002B2CF9AE}" pid="3" name="Mendeley Recent Style Name 0_1">
    <vt:lpwstr>American Medical Association</vt:lpwstr>
  </property>
  <property fmtid="{D5CDD505-2E9C-101B-9397-08002B2CF9AE}" pid="4" name="Mendeley Recent Style Id 1_1">
    <vt:lpwstr>http://www.zotero.org/styles/american-political-science-association</vt:lpwstr>
  </property>
  <property fmtid="{D5CDD505-2E9C-101B-9397-08002B2CF9AE}" pid="5" name="Mendeley Recent Style Name 1_1">
    <vt:lpwstr>American Political Science Association</vt:lpwstr>
  </property>
  <property fmtid="{D5CDD505-2E9C-101B-9397-08002B2CF9AE}" pid="6" name="Mendeley Recent Style Id 2_1">
    <vt:lpwstr>http://www.zotero.org/styles/apa</vt:lpwstr>
  </property>
  <property fmtid="{D5CDD505-2E9C-101B-9397-08002B2CF9AE}" pid="7" name="Mendeley Recent Style Name 2_1">
    <vt:lpwstr>American Psychological Association 6th edition</vt:lpwstr>
  </property>
  <property fmtid="{D5CDD505-2E9C-101B-9397-08002B2CF9AE}" pid="8" name="Mendeley Recent Style Id 3_1">
    <vt:lpwstr>http://www.zotero.org/styles/american-sociological-association</vt:lpwstr>
  </property>
  <property fmtid="{D5CDD505-2E9C-101B-9397-08002B2CF9AE}" pid="9" name="Mendeley Recent Style Name 3_1">
    <vt:lpwstr>American Sociological Association</vt:lpwstr>
  </property>
  <property fmtid="{D5CDD505-2E9C-101B-9397-08002B2CF9AE}" pid="10" name="Mendeley Recent Style Id 4_1">
    <vt:lpwstr>http://www.zotero.org/styles/chicago-author-date</vt:lpwstr>
  </property>
  <property fmtid="{D5CDD505-2E9C-101B-9397-08002B2CF9AE}" pid="11" name="Mendeley Recent Style Name 4_1">
    <vt:lpwstr>Chicago Manual of Style 17th edition (author-date)</vt:lpwstr>
  </property>
  <property fmtid="{D5CDD505-2E9C-101B-9397-08002B2CF9AE}" pid="12" name="Mendeley Recent Style Id 5_1">
    <vt:lpwstr>http://www.zotero.org/styles/harvard-cite-them-right</vt:lpwstr>
  </property>
  <property fmtid="{D5CDD505-2E9C-101B-9397-08002B2CF9AE}" pid="13" name="Mendeley Recent Style Name 5_1">
    <vt:lpwstr>Cite Them Right 10th edition - Harvard</vt:lpwstr>
  </property>
  <property fmtid="{D5CDD505-2E9C-101B-9397-08002B2CF9AE}" pid="14" name="Mendeley Recent Style Id 6_1">
    <vt:lpwstr>http://www.zotero.org/styles/ieee</vt:lpwstr>
  </property>
  <property fmtid="{D5CDD505-2E9C-101B-9397-08002B2CF9AE}" pid="15" name="Mendeley Recent Style Name 6_1">
    <vt:lpwstr>IEEE</vt:lpwstr>
  </property>
  <property fmtid="{D5CDD505-2E9C-101B-9397-08002B2CF9AE}" pid="16" name="Mendeley Recent Style Id 7_1">
    <vt:lpwstr>http://www.zotero.org/styles/modern-humanities-research-association</vt:lpwstr>
  </property>
  <property fmtid="{D5CDD505-2E9C-101B-9397-08002B2CF9AE}" pid="17" name="Mendeley Recent Style Name 7_1">
    <vt:lpwstr>Modern Humanities Research Association 3rd edition (note with bibliography)</vt:lpwstr>
  </property>
  <property fmtid="{D5CDD505-2E9C-101B-9397-08002B2CF9AE}" pid="18" name="Mendeley Recent Style Id 8_1">
    <vt:lpwstr>http://www.zotero.org/styles/modern-language-association</vt:lpwstr>
  </property>
  <property fmtid="{D5CDD505-2E9C-101B-9397-08002B2CF9AE}" pid="19" name="Mendeley Recent Style Name 8_1">
    <vt:lpwstr>Modern Language Association 8th edition</vt:lpwstr>
  </property>
  <property fmtid="{D5CDD505-2E9C-101B-9397-08002B2CF9AE}" pid="20" name="Mendeley Recent Style Id 9_1">
    <vt:lpwstr>http://www.zotero.org/styles/nature</vt:lpwstr>
  </property>
  <property fmtid="{D5CDD505-2E9C-101B-9397-08002B2CF9AE}" pid="21" name="Mendeley Recent Style Name 9_1">
    <vt:lpwstr>Nature</vt:lpwstr>
  </property>
  <property fmtid="{D5CDD505-2E9C-101B-9397-08002B2CF9AE}" pid="22" name="Mendeley Document_1">
    <vt:lpwstr>True</vt:lpwstr>
  </property>
  <property fmtid="{D5CDD505-2E9C-101B-9397-08002B2CF9AE}" pid="23" name="Mendeley Unique User Id_1">
    <vt:lpwstr>dc502ca2-2602-368a-9732-bca0d5db5804</vt:lpwstr>
  </property>
  <property fmtid="{D5CDD505-2E9C-101B-9397-08002B2CF9AE}" pid="24" name="Mendeley Citation Style_1">
    <vt:lpwstr>http://www.zotero.org/styles/apa</vt:lpwstr>
  </property>
  <property fmtid="{D5CDD505-2E9C-101B-9397-08002B2CF9AE}" pid="25" name="ContentTypeId">
    <vt:lpwstr>0x01010029B35E9B34D4B540A5782920032EE300</vt:lpwstr>
  </property>
</Properties>
</file>