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6" r:id="rId1"/>
  </p:sldMasterIdLst>
  <p:notesMasterIdLst>
    <p:notesMasterId r:id="rId29"/>
  </p:notesMasterIdLst>
  <p:handoutMasterIdLst>
    <p:handoutMasterId r:id="rId30"/>
  </p:handoutMasterIdLst>
  <p:sldIdLst>
    <p:sldId id="701" r:id="rId2"/>
    <p:sldId id="1145" r:id="rId3"/>
    <p:sldId id="1095" r:id="rId4"/>
    <p:sldId id="1156" r:id="rId5"/>
    <p:sldId id="1157" r:id="rId6"/>
    <p:sldId id="1165" r:id="rId7"/>
    <p:sldId id="1158" r:id="rId8"/>
    <p:sldId id="1142" r:id="rId9"/>
    <p:sldId id="1143" r:id="rId10"/>
    <p:sldId id="1150" r:id="rId11"/>
    <p:sldId id="1148" r:id="rId12"/>
    <p:sldId id="1159" r:id="rId13"/>
    <p:sldId id="1149" r:id="rId14"/>
    <p:sldId id="1151" r:id="rId15"/>
    <p:sldId id="1152" r:id="rId16"/>
    <p:sldId id="1155" r:id="rId17"/>
    <p:sldId id="1161" r:id="rId18"/>
    <p:sldId id="1162" r:id="rId19"/>
    <p:sldId id="1167" r:id="rId20"/>
    <p:sldId id="1163" r:id="rId21"/>
    <p:sldId id="1168" r:id="rId22"/>
    <p:sldId id="1164" r:id="rId23"/>
    <p:sldId id="1160" r:id="rId24"/>
    <p:sldId id="1154" r:id="rId25"/>
    <p:sldId id="1153" r:id="rId26"/>
    <p:sldId id="1141" r:id="rId27"/>
    <p:sldId id="1073" r:id="rId28"/>
  </p:sldIdLst>
  <p:sldSz cx="9144000" cy="6858000" type="screen4x3"/>
  <p:notesSz cx="6858000" cy="9144000"/>
  <p:custDataLst>
    <p:tags r:id="rId31"/>
  </p:custData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2929"/>
    <a:srgbClr val="FF4747"/>
    <a:srgbClr val="FF00FF"/>
    <a:srgbClr val="FFCCFF"/>
    <a:srgbClr val="CC99FF"/>
    <a:srgbClr val="800080"/>
    <a:srgbClr val="CC6600"/>
    <a:srgbClr val="008000"/>
    <a:srgbClr val="A50021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4" autoAdjust="0"/>
    <p:restoredTop sz="94622" autoAdjust="0"/>
  </p:normalViewPr>
  <p:slideViewPr>
    <p:cSldViewPr>
      <p:cViewPr varScale="1">
        <p:scale>
          <a:sx n="61" d="100"/>
          <a:sy n="61" d="100"/>
        </p:scale>
        <p:origin x="28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01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68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24623497-17EC-4C85-AF35-E567DE506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0277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9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FE03D026-CEFD-4132-B671-818C5F1E8B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5529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4"/>
          <p:cNvSpPr>
            <a:spLocks noChangeArrowheads="1"/>
          </p:cNvSpPr>
          <p:nvPr/>
        </p:nvSpPr>
        <p:spPr bwMode="auto">
          <a:xfrm>
            <a:off x="635000" y="24384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ctangle 1035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9404" name="Rectangle 1036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9405" name="Rectangle 103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1038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9906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 smtClean="0">
                <a:solidFill>
                  <a:schemeClr val="bg2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39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r>
              <a:rPr lang="en-US"/>
              <a:t>OU Supercomputing Center for Education &amp; Research</a:t>
            </a:r>
          </a:p>
        </p:txBody>
      </p:sp>
      <p:sp>
        <p:nvSpPr>
          <p:cNvPr id="9" name="Rectangle 104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0444E359-79E0-4AF8-A8E7-4848D3ACC6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1" name="Picture 15" descr="ou201_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667000"/>
            <a:ext cx="393700" cy="53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Overview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Sun May 31 2015</a:t>
            </a: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235FF7-5179-46DA-B105-D41AB8E530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0525" y="457200"/>
            <a:ext cx="2043113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5978525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Overview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Sun May 31 2015</a:t>
            </a: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3A9AA8-B67F-451E-A4EA-DB0938330C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457200"/>
            <a:ext cx="7793038" cy="6778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371600"/>
            <a:ext cx="38862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38862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Overview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Sun May 31 2015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12EC9EB-093D-4AEC-827C-43FD36EDF2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457200"/>
            <a:ext cx="7793038" cy="6778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09600" y="1371600"/>
            <a:ext cx="3886200" cy="46482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371600"/>
            <a:ext cx="38862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Overview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Sun May 31 2015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150A29B-C713-428D-8EEE-FBB5AB7521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457200"/>
            <a:ext cx="7793038" cy="6778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371600"/>
            <a:ext cx="7924800" cy="46482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Overview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Sun May 31 2015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7696F83-8082-4514-8AA9-864DCCAA62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Overview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Sun May 31 2015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FF6522-D39A-4EFB-9FD2-0F43165FD2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Overview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Sun May 31 2015</a:t>
            </a: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B2F73B-AF29-4A05-AF7F-4F48D44409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38862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38862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Overview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Sun May 31 2015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04F282-5D9D-4EB2-A4AC-1849A209E5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Overview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Sun May 31 2015</a:t>
            </a:r>
            <a:endParaRPr lang="en-US" dirty="0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AFA57-DB10-4D8E-B495-9E7DF239E0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 smtClean="0"/>
            </a:lvl1pPr>
          </a:lstStyle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Overview</a:t>
            </a:r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Sun May 31 2015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 bwMode="auto">
          <a:xfrm>
            <a:off x="6324600" y="6096000"/>
            <a:ext cx="152400" cy="762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Overview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Sun May 31 2015</a:t>
            </a:r>
            <a:endParaRPr lang="en-US" dirty="0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E5F05-49DD-403D-8B1B-C58F7D6A2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Overview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Sun May 31 2015</a:t>
            </a: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7A33A4-B068-4571-97F3-222EF8233F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Overview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Sun May 31 2015</a:t>
            </a: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CE84F-D98D-47F7-A4D6-21F3EE13A3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33663" y="6172200"/>
            <a:ext cx="39957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Overview</a:t>
            </a:r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Sun May 31 2015</a:t>
            </a:r>
            <a:endParaRPr lang="en-US" dirty="0"/>
          </a:p>
        </p:txBody>
      </p:sp>
      <p:sp>
        <p:nvSpPr>
          <p:cNvPr id="5838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19125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33E90D56-9F13-476E-9C0C-A76A957C9F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3084" name="Picture 15" descr="ou201_logo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066800" y="6175524"/>
            <a:ext cx="393700" cy="53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Picture 35" descr="oscer_logo_crimson_20060918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28600" y="6127899"/>
            <a:ext cx="776288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6" name="Picture 39" descr="ouit_logo_small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447800" y="6127899"/>
            <a:ext cx="1143000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5" name="Rectangle 7"/>
          <p:cNvSpPr>
            <a:spLocks noChangeArrowheads="1"/>
          </p:cNvSpPr>
          <p:nvPr userDrawn="1"/>
        </p:nvSpPr>
        <p:spPr bwMode="gray">
          <a:xfrm>
            <a:off x="609600" y="3810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58376" name="Rectangle 8"/>
          <p:cNvSpPr>
            <a:spLocks noChangeArrowheads="1"/>
          </p:cNvSpPr>
          <p:nvPr userDrawn="1"/>
        </p:nvSpPr>
        <p:spPr bwMode="gray">
          <a:xfrm>
            <a:off x="304800" y="1219200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3079" name="Rectangle 9"/>
          <p:cNvSpPr>
            <a:spLocks noGrp="1" noChangeArrowheads="1"/>
          </p:cNvSpPr>
          <p:nvPr userDrawn="1">
            <p:ph type="title"/>
          </p:nvPr>
        </p:nvSpPr>
        <p:spPr bwMode="auto">
          <a:xfrm>
            <a:off x="762000" y="457200"/>
            <a:ext cx="8021638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80" name="Rectangle 10"/>
          <p:cNvSpPr>
            <a:spLocks noGrp="1" noChangeArrowheads="1"/>
          </p:cNvSpPr>
          <p:nvPr userDrawn="1">
            <p:ph type="body" idx="1"/>
          </p:nvPr>
        </p:nvSpPr>
        <p:spPr bwMode="auto">
          <a:xfrm>
            <a:off x="609600" y="1371600"/>
            <a:ext cx="7924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19" name="Picture 15" descr="ou201_logo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78904" y="609600"/>
            <a:ext cx="393700" cy="53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78" r:id="rId3"/>
    <p:sldLayoutId id="2147483687" r:id="rId4"/>
    <p:sldLayoutId id="2147483679" r:id="rId5"/>
    <p:sldLayoutId id="2147483688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9" r:id="rId12"/>
    <p:sldLayoutId id="2147483690" r:id="rId13"/>
    <p:sldLayoutId id="2147483691" r:id="rId14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33399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A50021"/>
        </a:buClr>
        <a:buSzPct val="5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C6600"/>
        </a:buClr>
        <a:buSzPct val="55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800080"/>
        </a:buClr>
        <a:buSzPct val="5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800080"/>
        </a:buClr>
        <a:buSzPct val="5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800080"/>
        </a:buClr>
        <a:buSzPct val="5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800080"/>
        </a:buClr>
        <a:buSzPct val="5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800080"/>
        </a:buClr>
        <a:buSzPct val="5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freapp.us/apps/android/com.im.uncle.sam/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ewresearch.org/daily-number/baby-boomers-retire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pn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5" Type="http://schemas.openxmlformats.org/officeDocument/2006/relationships/image" Target="../media/image21.jpeg"/><Relationship Id="rId10" Type="http://schemas.openxmlformats.org/officeDocument/2006/relationships/image" Target="../media/image16.jpeg"/><Relationship Id="rId4" Type="http://schemas.openxmlformats.org/officeDocument/2006/relationships/image" Target="../media/image10.png"/><Relationship Id="rId9" Type="http://schemas.openxmlformats.org/officeDocument/2006/relationships/image" Target="../media/image15.jpeg"/><Relationship Id="rId14" Type="http://schemas.openxmlformats.org/officeDocument/2006/relationships/image" Target="../media/image2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ciref.org/wp-content/uploads/2014/04/map.png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381000" y="4724400"/>
            <a:ext cx="152400" cy="1676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954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81000" y="933448"/>
            <a:ext cx="8382000" cy="2362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35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Advanced </a:t>
            </a:r>
            <a:r>
              <a:rPr lang="en-US" sz="3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Cyberinfrastructure Research &amp; Education Facilitators:</a:t>
            </a:r>
            <a:br>
              <a:rPr lang="en-US" sz="3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</a:br>
            <a:r>
              <a:rPr lang="en-US" sz="3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Overview</a:t>
            </a:r>
          </a:p>
        </p:txBody>
      </p:sp>
      <p:sp>
        <p:nvSpPr>
          <p:cNvPr id="11268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09600" y="3238500"/>
            <a:ext cx="8001000" cy="160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0"/>
              </a:spcBef>
            </a:pPr>
            <a:r>
              <a:rPr lang="en-US" b="1" dirty="0" smtClean="0"/>
              <a:t>Henry </a:t>
            </a:r>
            <a:r>
              <a:rPr lang="en-US" b="1" dirty="0" err="1" smtClean="0"/>
              <a:t>Neeman</a:t>
            </a:r>
            <a:r>
              <a:rPr lang="en-US" b="1" dirty="0" smtClean="0"/>
              <a:t>, University of Oklahoma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</a:pPr>
            <a:r>
              <a:rPr lang="en-US" sz="1800" b="1" dirty="0" smtClean="0"/>
              <a:t>Director, OU Supercomputing Center for Education &amp; Research (OSCER)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</a:pPr>
            <a:r>
              <a:rPr lang="en-US" sz="1800" b="1" dirty="0" smtClean="0"/>
              <a:t>Assistant Vice President, Information Technology - Research Strategy Advisor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</a:pPr>
            <a:r>
              <a:rPr lang="en-US" sz="1800" b="1" dirty="0" smtClean="0"/>
              <a:t>Associate Professor, College of Engineering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</a:pPr>
            <a:r>
              <a:rPr lang="en-US" sz="1800" b="1" dirty="0" smtClean="0"/>
              <a:t>Adjunct Faculty, School of Computer Science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</a:pPr>
            <a:r>
              <a:rPr lang="en-US" sz="1800" b="1" dirty="0" smtClean="0"/>
              <a:t>ACI-REF Virtual Residency 2015</a:t>
            </a:r>
          </a:p>
          <a:p>
            <a:pPr eaLnBrk="1" hangingPunct="1">
              <a:spcBef>
                <a:spcPts val="0"/>
              </a:spcBef>
            </a:pPr>
            <a:r>
              <a:rPr lang="en-US" sz="1600" b="1" dirty="0" smtClean="0"/>
              <a:t>Sunday May 31 2015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667000" y="5254752"/>
            <a:ext cx="3886200" cy="1066800"/>
            <a:chOff x="1824" y="3120"/>
            <a:chExt cx="3168" cy="853"/>
          </a:xfrm>
        </p:grpSpPr>
        <p:pic>
          <p:nvPicPr>
            <p:cNvPr id="11272" name="Picture 9" descr="ouit_logo_small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56" y="3168"/>
              <a:ext cx="1536" cy="8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73" name="Picture 6" descr="ou201_logo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824" y="3264"/>
              <a:ext cx="432" cy="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74" name="Picture 7" descr="oscer_logo_crimson_20060918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304" y="3120"/>
              <a:ext cx="1209" cy="8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270" name="Rectangle 8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635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OU’s Piece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478838" cy="4648200"/>
          </a:xfrm>
        </p:spPr>
        <p:txBody>
          <a:bodyPr/>
          <a:lstStyle/>
          <a:p>
            <a:r>
              <a:rPr lang="en-US" dirty="0" smtClean="0"/>
              <a:t>OU’s piece included some extra components: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 component about </a:t>
            </a:r>
            <a:r>
              <a:rPr lang="en-US" dirty="0" err="1" smtClean="0"/>
              <a:t>EPSCoR</a:t>
            </a:r>
            <a:r>
              <a:rPr lang="en-US" dirty="0" smtClean="0"/>
              <a:t> jurisdictions, shared with HI, SC, UT;</a:t>
            </a:r>
          </a:p>
          <a:p>
            <a:pPr lvl="1"/>
            <a:r>
              <a:rPr lang="en-US" dirty="0" smtClean="0"/>
              <a:t>a Virtual Residency to teach how to be an ACI-REF.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ACI-REF Virt Res Overview</a:t>
            </a:r>
          </a:p>
          <a:p>
            <a:pPr>
              <a:defRPr/>
            </a:pPr>
            <a:r>
              <a:rPr lang="en-US" smtClean="0"/>
              <a:t>ACI-REF Virt Res 2015, Sun May 31 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FF6522-D39A-4EFB-9FD2-0F43165FD2EE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29368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Ah, if only 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</a:p>
          <a:p>
            <a:endParaRPr lang="en-US" dirty="0"/>
          </a:p>
          <a:p>
            <a:endParaRPr lang="en-US" sz="2400" dirty="0" smtClean="0"/>
          </a:p>
          <a:p>
            <a:r>
              <a:rPr lang="en-US" sz="2400" dirty="0" smtClean="0"/>
              <a:t>“</a:t>
            </a:r>
            <a:r>
              <a:rPr lang="en-US" sz="2400" dirty="0"/>
              <a:t>Phase 1</a:t>
            </a:r>
            <a:r>
              <a:rPr lang="en-US" sz="2400" dirty="0" smtClean="0"/>
              <a:t>:”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Clemson U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Harvard U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U Hawai’i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U </a:t>
            </a:r>
            <a:r>
              <a:rPr lang="en-US" sz="2000" dirty="0"/>
              <a:t>Southern </a:t>
            </a:r>
            <a:r>
              <a:rPr lang="en-US" sz="2000" dirty="0" smtClean="0"/>
              <a:t>California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U Utah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U </a:t>
            </a:r>
            <a:r>
              <a:rPr lang="en-US" sz="2000" dirty="0"/>
              <a:t>Wisconsin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sz="2400" dirty="0" smtClean="0"/>
          </a:p>
          <a:p>
            <a:r>
              <a:rPr lang="en-US" sz="2400" dirty="0" smtClean="0"/>
              <a:t>“Phase 2:”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Arizona State U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Emory U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Ohio Supercomputer Center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Stanford U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Sunshine State Education &amp; Research Computing Alliance (SSERCA)</a:t>
            </a:r>
          </a:p>
          <a:p>
            <a:pPr lvl="1">
              <a:spcBef>
                <a:spcPts val="0"/>
              </a:spcBef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 Oklahoma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U Washington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ACI-REF Virt Res Overview</a:t>
            </a:r>
          </a:p>
          <a:p>
            <a:pPr>
              <a:defRPr/>
            </a:pPr>
            <a:r>
              <a:rPr lang="en-US" smtClean="0"/>
              <a:t>ACI-REF Virt Res 2015, Sun May 31 2015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04F282-5D9D-4EB2-A4AC-1849A209E5C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90600" y="1422400"/>
            <a:ext cx="792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/>
              <a:t>Unfortunately, the NSF wasn’t </a:t>
            </a:r>
            <a:r>
              <a:rPr lang="en-US" sz="2400" dirty="0" smtClean="0"/>
              <a:t>able </a:t>
            </a:r>
            <a:r>
              <a:rPr lang="en-US" sz="2400" dirty="0"/>
              <a:t>to fully fund that proposal. The team ended up reducing down to 6 institutions for 2 years, and no advanced networking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98723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56619"/>
            <a:ext cx="7772400" cy="3405981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sz="5000" dirty="0" smtClean="0">
                <a:latin typeface="Arial Black" panose="020B0A04020102020204" pitchFamily="34" charset="0"/>
              </a:rPr>
              <a:t>National Science Foundation’s     Campus Cyberinfrastructure Programs</a:t>
            </a:r>
            <a:endParaRPr lang="en-US" sz="50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9869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 then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2012-13, the NSF had a program called               “Campus Cyberinfrastructure - Networking Infrastructure &amp; Engineering” (CC-NIE).</a:t>
            </a:r>
          </a:p>
          <a:p>
            <a:pPr lvl="1"/>
            <a:r>
              <a:rPr lang="en-US" dirty="0" smtClean="0"/>
              <a:t>Two subprograms: One for deploying networking equipment, one for innovative networking research.</a:t>
            </a:r>
          </a:p>
          <a:p>
            <a:pPr lvl="1"/>
            <a:r>
              <a:rPr lang="en-US" dirty="0" smtClean="0"/>
              <a:t>OU, OSU, Oklahoma Innovation Institute, Langston U, </a:t>
            </a:r>
            <a:r>
              <a:rPr lang="en-US" dirty="0" err="1" smtClean="0"/>
              <a:t>OneNet</a:t>
            </a:r>
            <a:r>
              <a:rPr lang="en-US" dirty="0" smtClean="0"/>
              <a:t>: “</a:t>
            </a:r>
            <a:r>
              <a:rPr lang="en-US" dirty="0" err="1" smtClean="0"/>
              <a:t>OneOklahoma</a:t>
            </a:r>
            <a:r>
              <a:rPr lang="en-US" dirty="0" smtClean="0"/>
              <a:t> Friction Free Network”</a:t>
            </a:r>
          </a:p>
          <a:p>
            <a:r>
              <a:rPr lang="en-US" dirty="0" smtClean="0"/>
              <a:t>In 2014, that was followed by “Campus Cyberinfrastructure - Infrastructure, Innovation &amp; Engineering” (CC*IIE).</a:t>
            </a:r>
          </a:p>
          <a:p>
            <a:pPr lvl="1"/>
            <a:r>
              <a:rPr lang="en-US" dirty="0" smtClean="0"/>
              <a:t>Several new subprograms, including “Campus CI Engineer.”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ACI-REF Virt Res Overview</a:t>
            </a:r>
          </a:p>
          <a:p>
            <a:pPr>
              <a:defRPr/>
            </a:pPr>
            <a:r>
              <a:rPr lang="en-US" smtClean="0"/>
              <a:t>ACI-REF Virt Res 2015, Sun May 31 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FF6522-D39A-4EFB-9FD2-0F43165FD2EE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76330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 submitted a proposal to the Campus CI Engineer subprogram:</a:t>
            </a:r>
          </a:p>
          <a:p>
            <a:pPr lvl="1"/>
            <a:r>
              <a:rPr lang="en-US" dirty="0" smtClean="0"/>
              <a:t>“A Model for Advanced Cyberinfrastructure Research and Education Facilitators”</a:t>
            </a:r>
          </a:p>
          <a:p>
            <a:pPr lvl="1"/>
            <a:r>
              <a:rPr lang="en-US" dirty="0" smtClean="0"/>
              <a:t>$400K</a:t>
            </a:r>
          </a:p>
          <a:p>
            <a:pPr lvl="1"/>
            <a:r>
              <a:rPr lang="en-US" dirty="0" smtClean="0"/>
              <a:t>Highlights the relationship between OU and the ACI-REF project.</a:t>
            </a:r>
          </a:p>
          <a:p>
            <a:r>
              <a:rPr lang="en-US" dirty="0" smtClean="0"/>
              <a:t>OU is the only institution that is all of:</a:t>
            </a:r>
          </a:p>
          <a:p>
            <a:pPr lvl="1"/>
            <a:r>
              <a:rPr lang="en-US" dirty="0" smtClean="0"/>
              <a:t>ACI-REF Phase 2 (so already engaged)</a:t>
            </a:r>
          </a:p>
          <a:p>
            <a:pPr lvl="1"/>
            <a:r>
              <a:rPr lang="en-US" dirty="0" err="1" smtClean="0"/>
              <a:t>EPSCoR</a:t>
            </a:r>
            <a:r>
              <a:rPr lang="en-US" dirty="0" smtClean="0"/>
              <a:t> (and was to have co-lead the ACI-REF </a:t>
            </a:r>
            <a:r>
              <a:rPr lang="en-US" dirty="0" err="1" smtClean="0"/>
              <a:t>EPSCoR</a:t>
            </a:r>
            <a:r>
              <a:rPr lang="en-US" dirty="0" smtClean="0"/>
              <a:t> thrust)</a:t>
            </a:r>
          </a:p>
          <a:p>
            <a:pPr lvl="1"/>
            <a:r>
              <a:rPr lang="en-US" dirty="0" smtClean="0"/>
              <a:t>CC-NIE awardee (so need a Campus CI Engineer already)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ACI-REF Virt Res Overview</a:t>
            </a:r>
          </a:p>
          <a:p>
            <a:pPr>
              <a:defRPr/>
            </a:pPr>
            <a:r>
              <a:rPr lang="en-US" smtClean="0"/>
              <a:t>ACI-REF Virt Res 2015, Sun May 31 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FF6522-D39A-4EFB-9FD2-0F43165FD2EE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73179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800" u="sng" dirty="0"/>
              <a:t>Data-Intensive Research Facilitation</a:t>
            </a:r>
            <a:r>
              <a:rPr lang="en-US" sz="1800" dirty="0"/>
              <a:t>: Via Software Defined Networking (SDN) across OFFN, facilitate end-to-end management, by researchers, of high bandwidth/high performance data flows through a distributed hierarchy of open standards tools, providing researchers with a new layer of transparency into network transport at OU, among </a:t>
            </a:r>
            <a:r>
              <a:rPr lang="en-US" sz="1800" dirty="0" err="1"/>
              <a:t>OneOCII</a:t>
            </a:r>
            <a:r>
              <a:rPr lang="en-US" sz="1800" dirty="0"/>
              <a:t> institutions, and with ACI-REF members.</a:t>
            </a:r>
          </a:p>
          <a:p>
            <a:pPr lvl="0"/>
            <a:r>
              <a:rPr lang="en-US" sz="1800" u="sng" dirty="0"/>
              <a:t>Oklahoma ACI-REF project</a:t>
            </a:r>
            <a:r>
              <a:rPr lang="en-US" sz="1800" dirty="0"/>
              <a:t>: Lead and facilitate adoption of the ACI-REF approach across Oklahoma, leveraging extant and emerging capabilities within </a:t>
            </a:r>
            <a:r>
              <a:rPr lang="en-US" sz="1800" dirty="0" err="1"/>
              <a:t>OneOCII</a:t>
            </a:r>
            <a:r>
              <a:rPr lang="en-US" sz="1800" dirty="0"/>
              <a:t>.</a:t>
            </a:r>
          </a:p>
          <a:p>
            <a:pPr lvl="0"/>
            <a:r>
              <a:rPr lang="en-US" sz="1800" b="1" u="sng" dirty="0"/>
              <a:t>National training regime</a:t>
            </a:r>
            <a:r>
              <a:rPr lang="en-US" sz="1800" b="1" dirty="0"/>
              <a:t>: Provide a “virtual residency” program for Campus CI Engineers and other ACI-REFs, open to not only CC*IIE awardees and ACI-REF members but any institution that needs.</a:t>
            </a:r>
          </a:p>
          <a:p>
            <a:pPr lvl="0"/>
            <a:r>
              <a:rPr lang="en-US" sz="1800" u="sng" dirty="0"/>
              <a:t>Research Experiences for Undergraduates (REU) Sites/Supplements</a:t>
            </a:r>
            <a:r>
              <a:rPr lang="en-US" sz="1800" dirty="0"/>
              <a:t>: Foster undergraduate research at OU via a culture of integrating REU sites and supplements into Science, Technology, Engineering &amp; Mathematics (STEM) research, including by all research themes on this proposed CC*IIE project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ACI-REF Virt Res Overview</a:t>
            </a:r>
          </a:p>
          <a:p>
            <a:pPr>
              <a:defRPr/>
            </a:pPr>
            <a:r>
              <a:rPr lang="en-US" smtClean="0"/>
              <a:t>ACI-REF Virt Res 2015, Sun May 31 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FF6522-D39A-4EFB-9FD2-0F43165FD2EE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93889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Success!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Reviewer comments</a:t>
            </a:r>
          </a:p>
          <a:p>
            <a:pPr lvl="1"/>
            <a:r>
              <a:rPr lang="en-US" dirty="0"/>
              <a:t>“This energetic, detailed and ambitious proposal from </a:t>
            </a:r>
            <a:r>
              <a:rPr lang="en-US" dirty="0" smtClean="0"/>
              <a:t>the University </a:t>
            </a:r>
            <a:r>
              <a:rPr lang="en-US" dirty="0"/>
              <a:t>of Oklahoma deserves the highest priority for </a:t>
            </a:r>
            <a:r>
              <a:rPr lang="en-US" dirty="0" smtClean="0"/>
              <a:t>support. </a:t>
            </a:r>
            <a:r>
              <a:rPr lang="en-US" dirty="0"/>
              <a:t>… There are no major weaknesses </a:t>
            </a:r>
            <a:r>
              <a:rPr lang="en-US" dirty="0" smtClean="0"/>
              <a:t>in the </a:t>
            </a:r>
            <a:r>
              <a:rPr lang="en-US" dirty="0"/>
              <a:t>proposal and many strengths. </a:t>
            </a:r>
            <a:r>
              <a:rPr lang="en-US" dirty="0" smtClean="0"/>
              <a:t>…”</a:t>
            </a:r>
          </a:p>
          <a:p>
            <a:pPr lvl="1"/>
            <a:r>
              <a:rPr lang="en-US" dirty="0"/>
              <a:t>“The broader impacts are nicely defined in terms of </a:t>
            </a:r>
            <a:r>
              <a:rPr lang="en-US" dirty="0" smtClean="0"/>
              <a:t>… the </a:t>
            </a:r>
            <a:r>
              <a:rPr lang="en-US" dirty="0"/>
              <a:t>idea of a residency program …. A residency program </a:t>
            </a:r>
            <a:r>
              <a:rPr lang="en-US" dirty="0" smtClean="0"/>
              <a:t>and enhancement </a:t>
            </a:r>
            <a:r>
              <a:rPr lang="en-US" dirty="0"/>
              <a:t>of undergraduate research are strong enhancements </a:t>
            </a:r>
            <a:r>
              <a:rPr lang="en-US" dirty="0" smtClean="0"/>
              <a:t>to the </a:t>
            </a:r>
            <a:r>
              <a:rPr lang="en-US" dirty="0"/>
              <a:t>proposal</a:t>
            </a:r>
            <a:r>
              <a:rPr lang="en-US" dirty="0" smtClean="0"/>
              <a:t>. …”</a:t>
            </a:r>
          </a:p>
          <a:p>
            <a:pPr lvl="1"/>
            <a:r>
              <a:rPr lang="en-US" dirty="0"/>
              <a:t>“This is one of the better proposals </a:t>
            </a:r>
            <a:r>
              <a:rPr lang="en-US" dirty="0" smtClean="0"/>
              <a:t>regarding … additional </a:t>
            </a:r>
            <a:r>
              <a:rPr lang="en-US" dirty="0"/>
              <a:t>outreach via </a:t>
            </a:r>
            <a:r>
              <a:rPr lang="en-US" dirty="0" smtClean="0"/>
              <a:t>the budgeted </a:t>
            </a:r>
            <a:r>
              <a:rPr lang="en-US" dirty="0"/>
              <a:t>virtual residency program. </a:t>
            </a:r>
            <a:r>
              <a:rPr lang="en-US" dirty="0" smtClean="0"/>
              <a:t>…”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ACI-REF Virt Res Overview</a:t>
            </a:r>
          </a:p>
          <a:p>
            <a:pPr>
              <a:defRPr/>
            </a:pPr>
            <a:r>
              <a:rPr lang="en-US" smtClean="0"/>
              <a:t>ACI-REF Virt Res 2015, Sun May 31 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FF6522-D39A-4EFB-9FD2-0F43165FD2EE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972674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56619"/>
            <a:ext cx="7772400" cy="2491581"/>
          </a:xfrm>
        </p:spPr>
        <p:txBody>
          <a:bodyPr>
            <a:normAutofit/>
          </a:bodyPr>
          <a:lstStyle/>
          <a:p>
            <a:pPr algn="ctr"/>
            <a:r>
              <a:rPr lang="en-US" sz="50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Virtual Residency</a:t>
            </a:r>
          </a:p>
          <a:p>
            <a:pPr algn="ctr"/>
            <a:endParaRPr lang="en-US" sz="50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871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Lots of Interest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the proposal, we </a:t>
            </a:r>
            <a:r>
              <a:rPr lang="en-US" dirty="0" smtClean="0"/>
              <a:t>had 33 </a:t>
            </a:r>
            <a:r>
              <a:rPr lang="en-US" dirty="0"/>
              <a:t>institutions in 23 states and territories </a:t>
            </a:r>
            <a:r>
              <a:rPr lang="en-US" dirty="0" smtClean="0"/>
              <a:t>that expressed </a:t>
            </a:r>
            <a:r>
              <a:rPr lang="en-US" dirty="0"/>
              <a:t>interest  in the residency </a:t>
            </a:r>
            <a:r>
              <a:rPr lang="en-US" dirty="0" smtClean="0"/>
              <a:t>workshops, </a:t>
            </a:r>
            <a:r>
              <a:rPr lang="en-US" dirty="0"/>
              <a:t>including 3 </a:t>
            </a:r>
            <a:r>
              <a:rPr lang="en-US" dirty="0" smtClean="0"/>
              <a:t>Minority Serving Institutions,        </a:t>
            </a:r>
            <a:r>
              <a:rPr lang="en-US" dirty="0"/>
              <a:t>19 institutions in 13 </a:t>
            </a:r>
            <a:r>
              <a:rPr lang="en-US" dirty="0" err="1"/>
              <a:t>EPSCoR</a:t>
            </a:r>
            <a:r>
              <a:rPr lang="en-US" dirty="0"/>
              <a:t> </a:t>
            </a:r>
            <a:r>
              <a:rPr lang="en-US" dirty="0" smtClean="0"/>
              <a:t>states </a:t>
            </a:r>
            <a:r>
              <a:rPr lang="en-US" dirty="0"/>
              <a:t>and 7 non-PhD-granting </a:t>
            </a:r>
            <a:r>
              <a:rPr lang="en-US" dirty="0" smtClean="0"/>
              <a:t>institutions.</a:t>
            </a:r>
          </a:p>
          <a:p>
            <a:r>
              <a:rPr lang="en-US" dirty="0" smtClean="0"/>
              <a:t>We had applications from over 65 people at 50 institutions in 31 states and territories.</a:t>
            </a:r>
          </a:p>
          <a:p>
            <a:r>
              <a:rPr lang="en-US" dirty="0" smtClean="0"/>
              <a:t>The final headcount is 52 (29 onsite, 23 remote) from        40 institutions in 26 states and territories, including 19 institutions in 12 </a:t>
            </a:r>
            <a:r>
              <a:rPr lang="en-US" dirty="0" err="1" smtClean="0"/>
              <a:t>EPSCoR</a:t>
            </a:r>
            <a:r>
              <a:rPr lang="en-US" dirty="0"/>
              <a:t> </a:t>
            </a:r>
            <a:r>
              <a:rPr lang="en-US" dirty="0" smtClean="0"/>
              <a:t>states, 5 Minority Serving Institutions and 5 non-PhD-granting institutions.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ACI-REF Virt Res Overview</a:t>
            </a:r>
          </a:p>
          <a:p>
            <a:pPr>
              <a:defRPr/>
            </a:pPr>
            <a:r>
              <a:rPr lang="en-US" smtClean="0"/>
              <a:t>ACI-REF Virt Res 2015, Sun May 31 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FF6522-D39A-4EFB-9FD2-0F43165FD2EE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307969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You’ve got a copy of the agenda in front of you.</a:t>
            </a:r>
          </a:p>
          <a:p>
            <a:r>
              <a:rPr lang="en-US" dirty="0" smtClean="0"/>
              <a:t>Everything on it is subject to change without notice:</a:t>
            </a:r>
          </a:p>
          <a:p>
            <a:pPr lvl="1"/>
            <a:r>
              <a:rPr lang="en-US" dirty="0" smtClean="0"/>
              <a:t>We may drop some of the sessions.</a:t>
            </a:r>
          </a:p>
          <a:p>
            <a:pPr lvl="1"/>
            <a:r>
              <a:rPr lang="en-US" dirty="0" smtClean="0"/>
              <a:t>We may add sessions that we think are needed.</a:t>
            </a:r>
          </a:p>
          <a:p>
            <a:r>
              <a:rPr lang="en-US" dirty="0" smtClean="0"/>
              <a:t>You’re going to help us learn how to help you learn.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ACI-REF Virt Res Overview</a:t>
            </a:r>
          </a:p>
          <a:p>
            <a:pPr>
              <a:defRPr/>
            </a:pPr>
            <a:r>
              <a:rPr lang="en-US" smtClean="0"/>
              <a:t>ACI-REF Virt Res 2015, Sun May 31 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FF6522-D39A-4EFB-9FD2-0F43165FD2EE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10787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Introduce </a:t>
            </a:r>
            <a:r>
              <a:rPr lang="en-US" dirty="0"/>
              <a:t>O</a:t>
            </a:r>
            <a:r>
              <a:rPr lang="en-US" dirty="0" smtClean="0"/>
              <a:t>urselves!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go around the room.</a:t>
            </a:r>
          </a:p>
          <a:p>
            <a:r>
              <a:rPr lang="en-US" dirty="0" smtClean="0"/>
              <a:t>Say your name, your institution, your role, and why you wanted to attend the ACI-REF Virtual Residency.</a:t>
            </a:r>
          </a:p>
          <a:p>
            <a:pPr lvl="1"/>
            <a:r>
              <a:rPr lang="en-US" dirty="0" smtClean="0"/>
              <a:t>What do you hope to get out of this week?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ACI-REF Virt Res Overview</a:t>
            </a:r>
          </a:p>
          <a:p>
            <a:pPr>
              <a:defRPr/>
            </a:pPr>
            <a:r>
              <a:rPr lang="en-US" smtClean="0"/>
              <a:t>ACI-REF Virt Res 2015, Sun May 31 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FF6522-D39A-4EFB-9FD2-0F43165FD2E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964704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We Here to Accomplish?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how to work with researchers who are using CI.</a:t>
            </a:r>
          </a:p>
          <a:p>
            <a:pPr lvl="1"/>
            <a:r>
              <a:rPr lang="en-US" dirty="0" smtClean="0"/>
              <a:t>Learn how to talk to them.</a:t>
            </a:r>
          </a:p>
          <a:p>
            <a:pPr lvl="1"/>
            <a:r>
              <a:rPr lang="en-US" dirty="0" smtClean="0"/>
              <a:t>Learn how to help them.</a:t>
            </a:r>
          </a:p>
          <a:p>
            <a:r>
              <a:rPr lang="en-US" dirty="0" smtClean="0"/>
              <a:t>Learn how to contribute to, and ultimately to lead, grant proposals.</a:t>
            </a:r>
          </a:p>
          <a:p>
            <a:pPr lvl="1"/>
            <a:r>
              <a:rPr lang="en-US" dirty="0" smtClean="0"/>
              <a:t>Some of you already know how to do this, so you’ll help us help the rest to learn.</a:t>
            </a:r>
          </a:p>
          <a:p>
            <a:r>
              <a:rPr lang="en-US" dirty="0" smtClean="0"/>
              <a:t>Science DMZ Track</a:t>
            </a:r>
          </a:p>
          <a:p>
            <a:pPr lvl="1"/>
            <a:r>
              <a:rPr lang="en-US" dirty="0" smtClean="0"/>
              <a:t>Learn how to manage a Science DMZ.</a:t>
            </a:r>
          </a:p>
          <a:p>
            <a:r>
              <a:rPr lang="en-US" dirty="0" smtClean="0"/>
              <a:t>Computational Science &amp; Engineering Track</a:t>
            </a:r>
          </a:p>
          <a:p>
            <a:pPr lvl="1"/>
            <a:r>
              <a:rPr lang="en-US" dirty="0" smtClean="0"/>
              <a:t>Get some practice working with researchers.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ACI-REF Virt Res Overview</a:t>
            </a:r>
          </a:p>
          <a:p>
            <a:pPr>
              <a:defRPr/>
            </a:pPr>
            <a:r>
              <a:rPr lang="en-US" smtClean="0"/>
              <a:t>ACI-REF Virt Res 2015, Sun May 31 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FF6522-D39A-4EFB-9FD2-0F43165FD2EE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546479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Aren’t We Trying to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 the Computational &amp; Data-enabled Science &amp; Engineering track, we </a:t>
            </a:r>
            <a:r>
              <a:rPr lang="en-US" b="1" u="sng" dirty="0" smtClean="0"/>
              <a:t>AREN’T</a:t>
            </a:r>
            <a:r>
              <a:rPr lang="en-US" dirty="0" smtClean="0"/>
              <a:t> trying to teach you a lot of technical content.</a:t>
            </a:r>
          </a:p>
          <a:p>
            <a:pPr lvl="1"/>
            <a:r>
              <a:rPr lang="en-US" dirty="0" smtClean="0"/>
              <a:t>You can learn that from other sources.</a:t>
            </a:r>
          </a:p>
          <a:p>
            <a:r>
              <a:rPr lang="en-US" dirty="0" smtClean="0"/>
              <a:t>Instead, our goal is to teach you  the </a:t>
            </a:r>
            <a:r>
              <a:rPr lang="en-US" b="1" u="sng" dirty="0" smtClean="0"/>
              <a:t>PROFESSION</a:t>
            </a:r>
            <a:r>
              <a:rPr lang="en-US" dirty="0" smtClean="0"/>
              <a:t> of ACI-REF.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ACI-REF Virt Res Overview</a:t>
            </a:r>
          </a:p>
          <a:p>
            <a:pPr>
              <a:defRPr/>
            </a:pPr>
            <a:r>
              <a:rPr lang="en-US" smtClean="0"/>
              <a:t>ACI-REF Virt Res 2015, Sun May 31 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FF6522-D39A-4EFB-9FD2-0F43165FD2EE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332377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We Really Here For?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We’re really here to prepare for an upcoming transition to:</a:t>
            </a:r>
          </a:p>
          <a:p>
            <a:pPr lvl="1"/>
            <a:r>
              <a:rPr lang="en-US" dirty="0"/>
              <a:t>m</a:t>
            </a:r>
            <a:r>
              <a:rPr lang="en-US" dirty="0" smtClean="0"/>
              <a:t>ore need for this kind of skilled workforce, but</a:t>
            </a:r>
          </a:p>
          <a:p>
            <a:pPr lvl="1"/>
            <a:r>
              <a:rPr lang="en-US" dirty="0" smtClean="0"/>
              <a:t>fewer people who know how to do it, with</a:t>
            </a:r>
          </a:p>
          <a:p>
            <a:pPr lvl="1"/>
            <a:r>
              <a:rPr lang="en-US" dirty="0" smtClean="0"/>
              <a:t>no mechanism to prepare a sufficiently large cohort.</a:t>
            </a:r>
          </a:p>
          <a:p>
            <a:r>
              <a:rPr lang="en-US" dirty="0" smtClean="0"/>
              <a:t>Some of us here already know how to do this.</a:t>
            </a:r>
          </a:p>
          <a:p>
            <a:pPr lvl="1"/>
            <a:r>
              <a:rPr lang="en-US" dirty="0" smtClean="0"/>
              <a:t>But it took a very long time to learn on our own.</a:t>
            </a:r>
          </a:p>
          <a:p>
            <a:pPr lvl="1"/>
            <a:r>
              <a:rPr lang="en-US" dirty="0" smtClean="0"/>
              <a:t>To keep up with demand, the community needs us to streamline the process so that new ACI-REFs can become fully productive quickly.</a:t>
            </a:r>
          </a:p>
          <a:p>
            <a:r>
              <a:rPr lang="en-US" dirty="0" smtClean="0"/>
              <a:t>You’re the leaders of tomorrow.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ACI-REF Virt Res Overview</a:t>
            </a:r>
          </a:p>
          <a:p>
            <a:pPr>
              <a:defRPr/>
            </a:pPr>
            <a:r>
              <a:rPr lang="en-US" smtClean="0"/>
              <a:t>ACI-REF Virt Res 2015, Sun May 31 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FF6522-D39A-4EFB-9FD2-0F43165FD2EE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739504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1999" y="940389"/>
            <a:ext cx="7772400" cy="2491581"/>
          </a:xfrm>
        </p:spPr>
        <p:txBody>
          <a:bodyPr>
            <a:normAutofit/>
          </a:bodyPr>
          <a:lstStyle/>
          <a:p>
            <a:pPr algn="ctr"/>
            <a:r>
              <a:rPr lang="en-US" sz="50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You’re Next …</a:t>
            </a:r>
          </a:p>
          <a:p>
            <a:pPr algn="ctr"/>
            <a:endParaRPr lang="en-US" sz="50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4098" name="Picture 2" descr="http://49b5af5c747982f45fd7-dec8f175b0901987f30693abc46dc353.r35.cf2.rackcdn.com/screenshots/13/09/25/bdfa00c6bc2abb09849e0f1e70bdba2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3503" y="2590800"/>
            <a:ext cx="1649391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28998" y="5524500"/>
            <a:ext cx="2438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hlinkClick r:id="rId3"/>
              </a:rPr>
              <a:t>http://freapp.us/apps/android/com.im.uncle.sam/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2777967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Growing Need, a Growing Breed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Coalition for Academic Scientific Computation </a:t>
            </a:r>
            <a:r>
              <a:rPr lang="en-US" dirty="0" smtClean="0"/>
              <a:t>(CASC) is a group of most of the mid-to-large academic and government CI centers in the US.</a:t>
            </a:r>
          </a:p>
          <a:p>
            <a:r>
              <a:rPr lang="en-US" dirty="0" smtClean="0"/>
              <a:t>When OU joined CASC in 2004, there were roughly          35 member institutions.</a:t>
            </a:r>
          </a:p>
          <a:p>
            <a:r>
              <a:rPr lang="en-US" dirty="0" smtClean="0"/>
              <a:t>Now there are 82.</a:t>
            </a:r>
          </a:p>
          <a:p>
            <a:r>
              <a:rPr lang="en-US" dirty="0" smtClean="0"/>
              <a:t>So the growth has been significant.</a:t>
            </a:r>
          </a:p>
          <a:p>
            <a:r>
              <a:rPr lang="en-US" dirty="0" smtClean="0"/>
              <a:t>There are a total of about 300 institutions on the                US News rankings of STEM graduate programs.</a:t>
            </a:r>
          </a:p>
          <a:p>
            <a:r>
              <a:rPr lang="en-US" dirty="0" smtClean="0"/>
              <a:t>So the growth potential is substantial.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ACI-REF Virt Res Overview</a:t>
            </a:r>
          </a:p>
          <a:p>
            <a:pPr>
              <a:defRPr/>
            </a:pPr>
            <a:r>
              <a:rPr lang="en-US" smtClean="0"/>
              <a:t>ACI-REF Virt Res 2015, Sun May 31 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FF6522-D39A-4EFB-9FD2-0F43165FD2EE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91275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 Ready to Be in Charge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Baby Boomers: born 1946-1964 (ages 50-69)</a:t>
            </a:r>
          </a:p>
          <a:p>
            <a:r>
              <a:rPr lang="en-US" dirty="0" smtClean="0"/>
              <a:t>Generation X: 1965-1984 (ages 31-50)</a:t>
            </a:r>
          </a:p>
          <a:p>
            <a:r>
              <a:rPr lang="en-US" dirty="0" err="1" smtClean="0"/>
              <a:t>Millenials</a:t>
            </a:r>
            <a:r>
              <a:rPr lang="en-US" dirty="0" smtClean="0"/>
              <a:t>: roughly ages 10-30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“</a:t>
            </a:r>
            <a:r>
              <a:rPr lang="en-US" dirty="0"/>
              <a:t>Roughly 10,000 Baby Boomers will turn 65 today, and about 10,000 more will cross that threshold every day for the next 19 years</a:t>
            </a:r>
            <a:r>
              <a:rPr lang="en-US" dirty="0" smtClean="0"/>
              <a:t>.” -- Pew Research Center, 2010 </a:t>
            </a:r>
            <a:r>
              <a:rPr lang="en-US" sz="900" dirty="0" smtClean="0">
                <a:hlinkClick r:id="rId2"/>
              </a:rPr>
              <a:t>http://www.pewresearch.org/daily-number/baby-boomers-retire/</a:t>
            </a:r>
            <a:endParaRPr lang="en-US" sz="900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Who do you think is going to have to take up the mantle they’re currently carrying?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ACI-REF Virt Res Overview</a:t>
            </a:r>
          </a:p>
          <a:p>
            <a:pPr>
              <a:defRPr/>
            </a:pPr>
            <a:r>
              <a:rPr lang="en-US" smtClean="0"/>
              <a:t>ACI-REF Virt Res 2015, Sun May 31 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FF6522-D39A-4EFB-9FD2-0F43165FD2EE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398061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998784" y="1190625"/>
            <a:ext cx="1163542" cy="1520819"/>
            <a:chOff x="4572000" y="1190625"/>
            <a:chExt cx="1295400" cy="1752600"/>
          </a:xfrm>
        </p:grpSpPr>
        <p:pic>
          <p:nvPicPr>
            <p:cNvPr id="553987" name="Picture 3" descr="atkinsdanie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19978" y="1263783"/>
              <a:ext cx="1237427" cy="1679442"/>
            </a:xfrm>
            <a:prstGeom prst="rect">
              <a:avLst/>
            </a:prstGeom>
            <a:noFill/>
          </p:spPr>
        </p:pic>
        <p:sp>
          <p:nvSpPr>
            <p:cNvPr id="553988" name="Rectangle 4"/>
            <p:cNvSpPr>
              <a:spLocks noChangeArrowheads="1"/>
            </p:cNvSpPr>
            <p:nvPr/>
          </p:nvSpPr>
          <p:spPr bwMode="auto">
            <a:xfrm>
              <a:off x="4572000" y="1190625"/>
              <a:ext cx="1295400" cy="25446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367" y="3476766"/>
            <a:ext cx="870838" cy="1306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58" name="Picture 2" descr="http://www.ncsa.illinois.edu/News/Stories/TransformComputing/tho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33767" y="3612796"/>
            <a:ext cx="1038822" cy="1142706"/>
          </a:xfrm>
          <a:prstGeom prst="rect">
            <a:avLst/>
          </a:prstGeom>
          <a:noFill/>
        </p:spPr>
      </p:pic>
      <p:sp>
        <p:nvSpPr>
          <p:cNvPr id="23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4C6B874-FE2D-40EE-A33E-EB158CDD195A}" type="slidenum">
              <a:rPr lang="en-US"/>
              <a:pPr/>
              <a:t>26</a:t>
            </a:fld>
            <a:endParaRPr lang="en-US" dirty="0"/>
          </a:p>
        </p:txBody>
      </p:sp>
      <p:sp>
        <p:nvSpPr>
          <p:cNvPr id="55398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OK Supercomputing Symposium </a:t>
            </a:r>
            <a:r>
              <a:rPr lang="en-US" sz="3600" dirty="0" smtClean="0"/>
              <a:t>2015</a:t>
            </a:r>
            <a:endParaRPr lang="en-US" sz="3600" dirty="0"/>
          </a:p>
        </p:txBody>
      </p:sp>
      <p:sp>
        <p:nvSpPr>
          <p:cNvPr id="55399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3807751" y="2599807"/>
            <a:ext cx="1600200" cy="1295400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n-US" sz="1100" dirty="0"/>
              <a:t>2006 Keynote: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n-US" sz="1100" dirty="0"/>
              <a:t>Dan Atkins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n-US" sz="1100" dirty="0"/>
              <a:t>Head of NSF’s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n-US" sz="1100" dirty="0"/>
              <a:t>Office of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n-US" sz="1100" dirty="0" smtClean="0"/>
              <a:t>Cyberinfrastructure</a:t>
            </a:r>
            <a:endParaRPr lang="en-US" sz="1100" dirty="0"/>
          </a:p>
        </p:txBody>
      </p:sp>
      <p:pic>
        <p:nvPicPr>
          <p:cNvPr id="553991" name="Picture 7" descr="ski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67216" y="1447800"/>
            <a:ext cx="1500553" cy="1125415"/>
          </a:xfrm>
          <a:prstGeom prst="rect">
            <a:avLst/>
          </a:prstGeom>
          <a:noFill/>
        </p:spPr>
      </p:pic>
      <p:sp>
        <p:nvSpPr>
          <p:cNvPr id="553992" name="Rectangle 8"/>
          <p:cNvSpPr>
            <a:spLocks noChangeArrowheads="1"/>
          </p:cNvSpPr>
          <p:nvPr/>
        </p:nvSpPr>
        <p:spPr bwMode="auto">
          <a:xfrm>
            <a:off x="1624080" y="2598760"/>
            <a:ext cx="1447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2004 Keynote: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 err="1"/>
              <a:t>Sangtae</a:t>
            </a:r>
            <a:r>
              <a:rPr lang="en-US" sz="1100" dirty="0"/>
              <a:t> Kim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NSF </a:t>
            </a:r>
            <a:r>
              <a:rPr lang="en-US" sz="1100" dirty="0" smtClean="0"/>
              <a:t>Shared 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 smtClean="0"/>
              <a:t>Cyberinfrastructure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 smtClean="0"/>
              <a:t>Division </a:t>
            </a:r>
            <a:r>
              <a:rPr lang="en-US" sz="1100" dirty="0"/>
              <a:t>Director</a:t>
            </a:r>
          </a:p>
        </p:txBody>
      </p:sp>
      <p:pic>
        <p:nvPicPr>
          <p:cNvPr id="553993" name="Picture 9" descr="freeman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" y="1447800"/>
            <a:ext cx="1066800" cy="1125415"/>
          </a:xfrm>
          <a:prstGeom prst="rect">
            <a:avLst/>
          </a:prstGeom>
          <a:noFill/>
        </p:spPr>
      </p:pic>
      <p:sp>
        <p:nvSpPr>
          <p:cNvPr id="553994" name="Rectangle 10"/>
          <p:cNvSpPr>
            <a:spLocks noChangeArrowheads="1"/>
          </p:cNvSpPr>
          <p:nvPr/>
        </p:nvSpPr>
        <p:spPr bwMode="auto">
          <a:xfrm>
            <a:off x="128850" y="2591835"/>
            <a:ext cx="1828800" cy="114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2003 Keynote: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Peter Freeman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 smtClean="0"/>
              <a:t>NSF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 smtClean="0"/>
              <a:t>Computer &amp; </a:t>
            </a:r>
            <a:r>
              <a:rPr lang="en-US" sz="1100" dirty="0"/>
              <a:t>Information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Science </a:t>
            </a:r>
            <a:r>
              <a:rPr lang="en-US" sz="1100" dirty="0" smtClean="0"/>
              <a:t>&amp; </a:t>
            </a:r>
            <a:r>
              <a:rPr lang="en-US" sz="1100" dirty="0"/>
              <a:t>Engineering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Assistant Director</a:t>
            </a:r>
          </a:p>
        </p:txBody>
      </p:sp>
      <p:pic>
        <p:nvPicPr>
          <p:cNvPr id="553995" name="Picture 11" descr="brooks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07136" y="1447800"/>
            <a:ext cx="896815" cy="1125415"/>
          </a:xfrm>
          <a:prstGeom prst="rect">
            <a:avLst/>
          </a:prstGeom>
          <a:noFill/>
        </p:spPr>
      </p:pic>
      <p:sp>
        <p:nvSpPr>
          <p:cNvPr id="553996" name="Rectangle 12"/>
          <p:cNvSpPr>
            <a:spLocks noChangeArrowheads="1"/>
          </p:cNvSpPr>
          <p:nvPr/>
        </p:nvSpPr>
        <p:spPr bwMode="auto">
          <a:xfrm>
            <a:off x="2910687" y="2572511"/>
            <a:ext cx="1371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2005 Keynote: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Walt Brooks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NASA Advanced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Supercomputing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Division Director</a:t>
            </a:r>
          </a:p>
        </p:txBody>
      </p:sp>
      <p:pic>
        <p:nvPicPr>
          <p:cNvPr id="553997" name="Picture 13" descr="boisseau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16001" y="1416044"/>
            <a:ext cx="869148" cy="1157171"/>
          </a:xfrm>
          <a:prstGeom prst="rect">
            <a:avLst/>
          </a:prstGeom>
          <a:noFill/>
        </p:spPr>
      </p:pic>
      <p:sp>
        <p:nvSpPr>
          <p:cNvPr id="553998" name="Rectangle 14"/>
          <p:cNvSpPr>
            <a:spLocks noChangeArrowheads="1"/>
          </p:cNvSpPr>
          <p:nvPr/>
        </p:nvSpPr>
        <p:spPr bwMode="auto">
          <a:xfrm>
            <a:off x="4964775" y="2579225"/>
            <a:ext cx="1371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2007 Keynote: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Jay </a:t>
            </a:r>
            <a:r>
              <a:rPr lang="en-US" sz="1100" dirty="0" err="1"/>
              <a:t>Boisseau</a:t>
            </a:r>
            <a:endParaRPr lang="en-US" sz="1100" dirty="0"/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Director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Texas Advanced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Computing Center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U. Texas Austin</a:t>
            </a:r>
          </a:p>
        </p:txBody>
      </p:sp>
      <p:pic>
        <p:nvPicPr>
          <p:cNvPr id="554000" name="Picture 16" descr="jose_munoz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39306" y="1420420"/>
            <a:ext cx="900449" cy="1178340"/>
          </a:xfrm>
          <a:prstGeom prst="rect">
            <a:avLst/>
          </a:prstGeom>
          <a:noFill/>
        </p:spPr>
      </p:pic>
      <p:sp>
        <p:nvSpPr>
          <p:cNvPr id="554001" name="Text Box 17"/>
          <p:cNvSpPr txBox="1">
            <a:spLocks noChangeArrowheads="1"/>
          </p:cNvSpPr>
          <p:nvPr/>
        </p:nvSpPr>
        <p:spPr bwMode="auto">
          <a:xfrm>
            <a:off x="5947129" y="2572511"/>
            <a:ext cx="1524000" cy="1040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1100" dirty="0"/>
              <a:t>2008 Keynote: </a:t>
            </a:r>
            <a:r>
              <a:rPr lang="en-US" sz="1100" dirty="0" smtClean="0"/>
              <a:t>        Jos</a:t>
            </a:r>
            <a:r>
              <a:rPr lang="en-US" sz="1100" dirty="0" smtClean="0">
                <a:cs typeface="Times New Roman" pitchFamily="18" charset="0"/>
              </a:rPr>
              <a:t>é </a:t>
            </a:r>
            <a:r>
              <a:rPr lang="en-US" sz="1100" dirty="0">
                <a:cs typeface="Times New Roman" pitchFamily="18" charset="0"/>
              </a:rPr>
              <a:t>Munoz </a:t>
            </a:r>
            <a:r>
              <a:rPr lang="en-US" sz="1100" dirty="0" smtClean="0">
                <a:cs typeface="Times New Roman" pitchFamily="18" charset="0"/>
              </a:rPr>
              <a:t>        Deputy </a:t>
            </a:r>
            <a:r>
              <a:rPr lang="en-US" sz="1100" dirty="0">
                <a:cs typeface="Times New Roman" pitchFamily="18" charset="0"/>
              </a:rPr>
              <a:t>Office </a:t>
            </a:r>
            <a:r>
              <a:rPr lang="en-US" sz="1100" dirty="0" smtClean="0">
                <a:cs typeface="Times New Roman" pitchFamily="18" charset="0"/>
              </a:rPr>
              <a:t>  Director/Senior </a:t>
            </a:r>
            <a:r>
              <a:rPr lang="en-US" sz="1100" dirty="0">
                <a:cs typeface="Times New Roman" pitchFamily="18" charset="0"/>
              </a:rPr>
              <a:t>Scientific Advisor </a:t>
            </a:r>
            <a:r>
              <a:rPr lang="en-US" sz="1100" dirty="0" smtClean="0">
                <a:cs typeface="Times New Roman" pitchFamily="18" charset="0"/>
              </a:rPr>
              <a:t> NSF Office </a:t>
            </a:r>
            <a:r>
              <a:rPr lang="en-US" sz="1100" dirty="0">
                <a:cs typeface="Times New Roman" pitchFamily="18" charset="0"/>
              </a:rPr>
              <a:t>of </a:t>
            </a:r>
            <a:r>
              <a:rPr lang="en-US" sz="1100" dirty="0" smtClean="0">
                <a:cs typeface="Times New Roman" pitchFamily="18" charset="0"/>
              </a:rPr>
              <a:t>Cyberinfrastructure</a:t>
            </a:r>
            <a:endParaRPr lang="en-US" sz="1100" dirty="0">
              <a:cs typeface="Times New Roman" pitchFamily="18" charset="0"/>
            </a:endParaRPr>
          </a:p>
        </p:txBody>
      </p:sp>
      <p:sp>
        <p:nvSpPr>
          <p:cNvPr id="554003" name="Text Box 19"/>
          <p:cNvSpPr txBox="1">
            <a:spLocks noChangeArrowheads="1"/>
          </p:cNvSpPr>
          <p:nvPr/>
        </p:nvSpPr>
        <p:spPr bwMode="auto">
          <a:xfrm>
            <a:off x="7095946" y="2590696"/>
            <a:ext cx="1447800" cy="100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100" dirty="0"/>
              <a:t>2009 Keynote: Douglass </a:t>
            </a:r>
            <a:r>
              <a:rPr lang="en-US" sz="1100" dirty="0" smtClean="0"/>
              <a:t>Post     Chief </a:t>
            </a:r>
            <a:r>
              <a:rPr lang="en-US" sz="1100" dirty="0"/>
              <a:t>Scientist         US Dept of Defense       HPC Modernization Program</a:t>
            </a:r>
          </a:p>
        </p:txBody>
      </p:sp>
      <p:grpSp>
        <p:nvGrpSpPr>
          <p:cNvPr id="3" name="Group 25"/>
          <p:cNvGrpSpPr/>
          <p:nvPr/>
        </p:nvGrpSpPr>
        <p:grpSpPr>
          <a:xfrm>
            <a:off x="6381120" y="3475077"/>
            <a:ext cx="2507013" cy="1945148"/>
            <a:chOff x="3500506" y="5029200"/>
            <a:chExt cx="4500494" cy="1945148"/>
          </a:xfrm>
        </p:grpSpPr>
        <p:sp>
          <p:nvSpPr>
            <p:cNvPr id="553999" name="Text Box 15"/>
            <p:cNvSpPr txBox="1">
              <a:spLocks noChangeArrowheads="1"/>
            </p:cNvSpPr>
            <p:nvPr/>
          </p:nvSpPr>
          <p:spPr bwMode="auto">
            <a:xfrm>
              <a:off x="3657601" y="5029200"/>
              <a:ext cx="4343399" cy="1945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FREE!</a:t>
              </a:r>
            </a:p>
            <a:p>
              <a:pPr>
                <a:spcBef>
                  <a:spcPts val="0"/>
                </a:spcBef>
              </a:pP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Wed Sep 23 2015</a:t>
              </a:r>
            </a:p>
            <a:p>
              <a:pPr>
                <a:spcBef>
                  <a:spcPts val="0"/>
                </a:spcBef>
              </a:pP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@ </a:t>
              </a:r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OU</a:t>
              </a:r>
            </a:p>
            <a:p>
              <a:pPr>
                <a:lnSpc>
                  <a:spcPct val="30000"/>
                </a:lnSpc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</a:rPr>
                <a:t>Over 235 </a:t>
              </a:r>
              <a:r>
                <a:rPr lang="en-US" dirty="0" smtClean="0">
                  <a:solidFill>
                    <a:schemeClr val="bg1"/>
                  </a:solidFill>
                </a:rPr>
                <a:t>registra2ons </a:t>
              </a:r>
              <a:r>
                <a:rPr lang="en-US" dirty="0">
                  <a:solidFill>
                    <a:schemeClr val="bg1"/>
                  </a:solidFill>
                </a:rPr>
                <a:t>already!</a:t>
              </a:r>
            </a:p>
            <a:p>
              <a:pPr>
                <a:lnSpc>
                  <a:spcPct val="80000"/>
                </a:lnSpc>
                <a:spcBef>
                  <a:spcPct val="50000"/>
                </a:spcBef>
              </a:pPr>
              <a:r>
                <a:rPr lang="en-US" sz="1400" dirty="0">
                  <a:solidFill>
                    <a:schemeClr val="bg1"/>
                  </a:solidFill>
                </a:rPr>
                <a:t>Over 150 in the </a:t>
              </a:r>
              <a:r>
                <a:rPr lang="en-US" sz="1400" dirty="0" smtClean="0">
                  <a:solidFill>
                    <a:schemeClr val="bg1"/>
                  </a:solidFill>
                </a:rPr>
                <a:t>f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dy</a:t>
              </a:r>
              <a:r>
                <a:rPr lang="en-US" sz="1400" dirty="0">
                  <a:solidFill>
                    <a:schemeClr val="bg1"/>
                  </a:solidFill>
                </a:rPr>
                <a:t>, over 200 in the first week,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ver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>
                  <a:solidFill>
                    <a:schemeClr val="bg1"/>
                  </a:solidFill>
                </a:rPr>
                <a:t>225 in the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firstmonth</a:t>
              </a:r>
              <a:r>
                <a:rPr lang="en-US" sz="1400" dirty="0">
                  <a:solidFill>
                    <a:schemeClr val="bg1"/>
                  </a:solidFill>
                </a:rPr>
                <a:t>.</a:t>
              </a:r>
            </a:p>
          </p:txBody>
        </p:sp>
        <p:sp>
          <p:nvSpPr>
            <p:cNvPr id="554005" name="Text Box 21"/>
            <p:cNvSpPr txBox="1">
              <a:spLocks noChangeArrowheads="1"/>
            </p:cNvSpPr>
            <p:nvPr/>
          </p:nvSpPr>
          <p:spPr bwMode="auto">
            <a:xfrm>
              <a:off x="3500506" y="6047940"/>
              <a:ext cx="4495800" cy="877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US" sz="1500" b="1" dirty="0" smtClean="0"/>
                <a:t>Reception/Poster Session</a:t>
              </a:r>
            </a:p>
            <a:p>
              <a:pPr>
                <a:spcBef>
                  <a:spcPts val="0"/>
                </a:spcBef>
              </a:pPr>
              <a:r>
                <a:rPr lang="en-US" sz="1500" b="1" dirty="0" smtClean="0"/>
                <a:t>Tue Sep 22 2015 </a:t>
              </a:r>
              <a:r>
                <a:rPr lang="en-US" sz="1500" b="1" dirty="0"/>
                <a:t>@ </a:t>
              </a:r>
              <a:r>
                <a:rPr lang="en-US" sz="1500" b="1" dirty="0" smtClean="0"/>
                <a:t>OU</a:t>
              </a:r>
              <a:endParaRPr lang="en-US" sz="1500" b="1" dirty="0"/>
            </a:p>
            <a:p>
              <a:pPr>
                <a:lnSpc>
                  <a:spcPct val="20000"/>
                </a:lnSpc>
                <a:spcBef>
                  <a:spcPct val="50000"/>
                </a:spcBef>
              </a:pPr>
              <a:r>
                <a:rPr lang="en-US" sz="1500" b="1" dirty="0" smtClean="0"/>
                <a:t>Symposium</a:t>
              </a:r>
            </a:p>
            <a:p>
              <a:pPr>
                <a:lnSpc>
                  <a:spcPct val="20000"/>
                </a:lnSpc>
                <a:spcBef>
                  <a:spcPct val="50000"/>
                </a:spcBef>
              </a:pPr>
              <a:r>
                <a:rPr lang="en-US" sz="1500" b="1" dirty="0" smtClean="0"/>
                <a:t>Wed Sep 23 2015 </a:t>
              </a:r>
              <a:r>
                <a:rPr lang="en-US" sz="1500" b="1" dirty="0"/>
                <a:t>@ </a:t>
              </a:r>
              <a:r>
                <a:rPr lang="en-US" sz="1500" b="1" dirty="0" smtClean="0"/>
                <a:t>OU</a:t>
              </a:r>
            </a:p>
          </p:txBody>
        </p:sp>
      </p:grpSp>
      <p:pic>
        <p:nvPicPr>
          <p:cNvPr id="554006" name="Picture 22" descr="post_douglass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62800" y="1420420"/>
            <a:ext cx="943654" cy="1178340"/>
          </a:xfrm>
          <a:prstGeom prst="rect">
            <a:avLst/>
          </a:prstGeom>
          <a:noFill/>
        </p:spPr>
      </p:pic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34454" y="3583477"/>
            <a:ext cx="937146" cy="1199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 Box 19"/>
          <p:cNvSpPr txBox="1">
            <a:spLocks noChangeArrowheads="1"/>
          </p:cNvSpPr>
          <p:nvPr/>
        </p:nvSpPr>
        <p:spPr bwMode="auto">
          <a:xfrm>
            <a:off x="258735" y="4769149"/>
            <a:ext cx="1447800" cy="854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100" dirty="0" smtClean="0"/>
              <a:t>2010 </a:t>
            </a:r>
            <a:r>
              <a:rPr lang="en-US" sz="1100" dirty="0"/>
              <a:t>Keynote</a:t>
            </a:r>
            <a:r>
              <a:rPr lang="en-US" sz="1100" dirty="0" smtClean="0"/>
              <a:t>:    Horst Simon     Deputy Director         Lawrence Berkeley National Laboratory</a:t>
            </a:r>
            <a:endParaRPr lang="en-US" sz="1100" dirty="0"/>
          </a:p>
        </p:txBody>
      </p:sp>
      <p:sp>
        <p:nvSpPr>
          <p:cNvPr id="31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633663" y="6172200"/>
            <a:ext cx="3995737" cy="457200"/>
          </a:xfr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  <p:pic>
        <p:nvPicPr>
          <p:cNvPr id="33" name="Picture 32" descr="schneider_barry_cropped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464901" y="3599148"/>
            <a:ext cx="911016" cy="1170001"/>
          </a:xfrm>
          <a:prstGeom prst="rect">
            <a:avLst/>
          </a:prstGeom>
        </p:spPr>
      </p:pic>
      <p:sp>
        <p:nvSpPr>
          <p:cNvPr id="34" name="Text Box 19"/>
          <p:cNvSpPr txBox="1">
            <a:spLocks noChangeArrowheads="1"/>
          </p:cNvSpPr>
          <p:nvPr/>
        </p:nvSpPr>
        <p:spPr bwMode="auto">
          <a:xfrm>
            <a:off x="1314773" y="4755501"/>
            <a:ext cx="1447800" cy="854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100" dirty="0" smtClean="0"/>
              <a:t>2011 </a:t>
            </a:r>
            <a:r>
              <a:rPr lang="en-US" sz="1100" dirty="0"/>
              <a:t>Keynote: </a:t>
            </a:r>
            <a:r>
              <a:rPr lang="en-US" sz="1100" dirty="0" smtClean="0"/>
              <a:t>   Barry Schneider  Program Manager         National Science Foundation</a:t>
            </a:r>
            <a:endParaRPr lang="en-US" sz="1100" dirty="0"/>
          </a:p>
        </p:txBody>
      </p:sp>
      <p:sp>
        <p:nvSpPr>
          <p:cNvPr id="32" name="Text Box 19"/>
          <p:cNvSpPr txBox="1">
            <a:spLocks noChangeArrowheads="1"/>
          </p:cNvSpPr>
          <p:nvPr/>
        </p:nvSpPr>
        <p:spPr bwMode="auto">
          <a:xfrm>
            <a:off x="2371453" y="4706622"/>
            <a:ext cx="1447800" cy="100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100" dirty="0" smtClean="0"/>
              <a:t>2012 </a:t>
            </a:r>
            <a:r>
              <a:rPr lang="en-US" sz="1100" dirty="0"/>
              <a:t>Keynote: </a:t>
            </a:r>
            <a:r>
              <a:rPr lang="en-US" sz="1100" dirty="0" smtClean="0"/>
              <a:t>   Thom Dunning  Director          National Center for Supercomputing Applications</a:t>
            </a:r>
            <a:endParaRPr lang="en-US" sz="1100" dirty="0"/>
          </a:p>
        </p:txBody>
      </p:sp>
      <p:sp>
        <p:nvSpPr>
          <p:cNvPr id="4" name="TextBox 3"/>
          <p:cNvSpPr txBox="1"/>
          <p:nvPr/>
        </p:nvSpPr>
        <p:spPr>
          <a:xfrm>
            <a:off x="3293421" y="4792844"/>
            <a:ext cx="1572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2013 Keynote:      </a:t>
            </a:r>
            <a:r>
              <a:rPr lang="en-US" sz="1100" dirty="0" smtClean="0"/>
              <a:t>       John </a:t>
            </a:r>
            <a:r>
              <a:rPr lang="en-US" sz="1100" dirty="0" err="1"/>
              <a:t>Shalf</a:t>
            </a:r>
            <a:r>
              <a:rPr lang="en-US" sz="1100" dirty="0"/>
              <a:t>           </a:t>
            </a:r>
            <a:r>
              <a:rPr lang="en-US" sz="1100" dirty="0" smtClean="0"/>
              <a:t>        </a:t>
            </a:r>
            <a:r>
              <a:rPr lang="en-US" sz="1100" dirty="0" err="1" smtClean="0"/>
              <a:t>Dept</a:t>
            </a:r>
            <a:r>
              <a:rPr lang="en-US" sz="1100" dirty="0" smtClean="0"/>
              <a:t> </a:t>
            </a:r>
            <a:r>
              <a:rPr lang="en-US" sz="1100" dirty="0"/>
              <a:t>Head </a:t>
            </a:r>
            <a:r>
              <a:rPr lang="en-US" sz="1100" dirty="0" smtClean="0"/>
              <a:t>CS Lawrence           Berkeley </a:t>
            </a:r>
            <a:r>
              <a:rPr lang="en-US" sz="1100" dirty="0"/>
              <a:t>Lab      </a:t>
            </a:r>
            <a:r>
              <a:rPr lang="en-US" sz="1100" dirty="0" smtClean="0"/>
              <a:t>    </a:t>
            </a:r>
            <a:r>
              <a:rPr lang="en-US" sz="1100" dirty="0"/>
              <a:t>CTO, </a:t>
            </a:r>
            <a:r>
              <a:rPr lang="en-US" sz="1100" dirty="0" smtClean="0"/>
              <a:t>NERSC</a:t>
            </a:r>
            <a:endParaRPr lang="en-US" sz="1100" dirty="0"/>
          </a:p>
        </p:txBody>
      </p:sp>
      <p:pic>
        <p:nvPicPr>
          <p:cNvPr id="2050" name="Picture 2" descr="http://151.1.219.218/0363ab79-79e0-4d83-a130-9d6d3eb28b6b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05" y="3612795"/>
            <a:ext cx="850249" cy="1134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4331631" y="4755599"/>
            <a:ext cx="14721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2014 </a:t>
            </a:r>
            <a:r>
              <a:rPr lang="en-US" sz="1100" dirty="0"/>
              <a:t>Keynote:      </a:t>
            </a:r>
            <a:r>
              <a:rPr lang="en-US" sz="1100" dirty="0" smtClean="0"/>
              <a:t>       Irene </a:t>
            </a:r>
            <a:r>
              <a:rPr lang="en-US" sz="1100" dirty="0" err="1" smtClean="0"/>
              <a:t>Qualters</a:t>
            </a:r>
            <a:r>
              <a:rPr lang="en-US" sz="1100" dirty="0" smtClean="0"/>
              <a:t>                   Division Director Advanced           </a:t>
            </a:r>
            <a:r>
              <a:rPr lang="en-US" sz="1100" dirty="0" err="1" smtClean="0"/>
              <a:t>Cyberinfarstructure</a:t>
            </a:r>
            <a:r>
              <a:rPr lang="en-US" sz="1100" dirty="0" smtClean="0"/>
              <a:t>          Division, NSF</a:t>
            </a:r>
            <a:endParaRPr lang="en-US" sz="1100" dirty="0"/>
          </a:p>
        </p:txBody>
      </p:sp>
      <p:pic>
        <p:nvPicPr>
          <p:cNvPr id="3074" name="Picture 2" descr="https://conferences.xsede.org/documents/527334/925274/Kurose_Headshot.jpg/94410e30-19c4-42b7-b4c6-9a8ca131dce5?t=1429210072375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534" y="3549976"/>
            <a:ext cx="886088" cy="1240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ctangle 10"/>
          <p:cNvSpPr>
            <a:spLocks noChangeArrowheads="1"/>
          </p:cNvSpPr>
          <p:nvPr/>
        </p:nvSpPr>
        <p:spPr bwMode="auto">
          <a:xfrm>
            <a:off x="5334000" y="4845263"/>
            <a:ext cx="1828800" cy="114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 smtClean="0"/>
              <a:t>2015 </a:t>
            </a:r>
            <a:r>
              <a:rPr lang="en-US" sz="1100" dirty="0"/>
              <a:t>Keynote: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 smtClean="0"/>
              <a:t>Jim Kurose</a:t>
            </a:r>
            <a:endParaRPr lang="en-US" sz="1100" dirty="0"/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 smtClean="0"/>
              <a:t>NSF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 smtClean="0"/>
              <a:t>Computer &amp; </a:t>
            </a:r>
            <a:r>
              <a:rPr lang="en-US" sz="1100" dirty="0"/>
              <a:t>Information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Science </a:t>
            </a:r>
            <a:r>
              <a:rPr lang="en-US" sz="1100" dirty="0" smtClean="0"/>
              <a:t>&amp; </a:t>
            </a:r>
            <a:r>
              <a:rPr lang="en-US" sz="1100" dirty="0"/>
              <a:t>Engineering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Assistant Director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19639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3733800"/>
            <a:ext cx="8001000" cy="1905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6000" dirty="0" smtClean="0">
                <a:latin typeface="Arial Black" panose="020B0A04020102020204" pitchFamily="34" charset="0"/>
              </a:rPr>
              <a:t>Thanks for your attention!</a:t>
            </a:r>
            <a:br>
              <a:rPr lang="en-US" sz="6000" dirty="0" smtClean="0">
                <a:latin typeface="Arial Black" panose="020B0A04020102020204" pitchFamily="34" charset="0"/>
              </a:rPr>
            </a:br>
            <a:r>
              <a:rPr lang="en-US" sz="6000" dirty="0" smtClean="0">
                <a:latin typeface="Arial Black" panose="020B0A04020102020204" pitchFamily="34" charset="0"/>
              </a:rPr>
              <a:t/>
            </a:r>
            <a:br>
              <a:rPr lang="en-US" sz="6000" dirty="0" smtClean="0">
                <a:latin typeface="Arial Black" panose="020B0A04020102020204" pitchFamily="34" charset="0"/>
              </a:rPr>
            </a:br>
            <a:r>
              <a:rPr lang="en-US" sz="6000" dirty="0" smtClean="0">
                <a:latin typeface="Arial Black" panose="020B0A04020102020204" pitchFamily="34" charset="0"/>
              </a:rPr>
              <a:t/>
            </a:r>
            <a:br>
              <a:rPr lang="en-US" sz="6000" dirty="0" smtClean="0">
                <a:latin typeface="Arial Black" panose="020B0A04020102020204" pitchFamily="34" charset="0"/>
              </a:rPr>
            </a:br>
            <a:r>
              <a:rPr lang="en-US" sz="6000" dirty="0" smtClean="0">
                <a:latin typeface="Arial Black" panose="020B0A04020102020204" pitchFamily="34" charset="0"/>
              </a:rPr>
              <a:t>Questions?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3200" dirty="0" smtClean="0"/>
              <a:t>hneeman@ou.edu</a:t>
            </a:r>
          </a:p>
        </p:txBody>
      </p:sp>
      <p:sp>
        <p:nvSpPr>
          <p:cNvPr id="80899" name="Rectangl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635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390559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an experiment!</a:t>
            </a:r>
          </a:p>
          <a:p>
            <a:r>
              <a:rPr lang="en-US" dirty="0" smtClean="0"/>
              <a:t>Advanced Cyberinfrastructure Research &amp; Education Facilitators</a:t>
            </a:r>
          </a:p>
          <a:p>
            <a:r>
              <a:rPr lang="en-US" dirty="0" smtClean="0"/>
              <a:t>National Science Foundation’s Campus Cyberinfrastructure Programs</a:t>
            </a:r>
          </a:p>
          <a:p>
            <a:r>
              <a:rPr lang="en-US" dirty="0" smtClean="0"/>
              <a:t>You’re Next …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633663" y="6172200"/>
            <a:ext cx="3995737" cy="457200"/>
          </a:xfr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Overview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Sun May 31 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7162800" y="6191250"/>
            <a:ext cx="1295400" cy="457200"/>
          </a:xfrm>
        </p:spPr>
        <p:txBody>
          <a:bodyPr/>
          <a:lstStyle/>
          <a:p>
            <a:pPr>
              <a:defRPr/>
            </a:pPr>
            <a:fld id="{DAFF6522-D39A-4EFB-9FD2-0F43165FD2EE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5176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is an Experiment!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Everything about this week is exciting and new.</a:t>
            </a:r>
          </a:p>
          <a:p>
            <a:r>
              <a:rPr lang="en-US" dirty="0" smtClean="0"/>
              <a:t>You are the first cohort of what we want to be a national program.</a:t>
            </a:r>
          </a:p>
          <a:p>
            <a:r>
              <a:rPr lang="en-US" dirty="0" smtClean="0"/>
              <a:t>This means that you are helping us to pioneer a new way of developing the next generation workforce.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ACI-REF Virt Res Overview</a:t>
            </a:r>
          </a:p>
          <a:p>
            <a:pPr>
              <a:defRPr/>
            </a:pPr>
            <a:r>
              <a:rPr lang="en-US" smtClean="0"/>
              <a:t>ACI-REF Virt Res 2015, Sun May 31 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FF6522-D39A-4EFB-9FD2-0F43165FD2EE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65849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 Voted with Your Feet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thought most of the interest would be in learning how to be a Campus CI Engineer.</a:t>
            </a:r>
          </a:p>
          <a:p>
            <a:r>
              <a:rPr lang="en-US" dirty="0" smtClean="0"/>
              <a:t>But it turned out that a big chunk of the national need is learning how to help researchers do the computing- and data-intensive parts of their research.</a:t>
            </a:r>
          </a:p>
          <a:p>
            <a:r>
              <a:rPr lang="en-US" dirty="0" smtClean="0"/>
              <a:t>Since we do both here, we can teach both here.</a:t>
            </a:r>
          </a:p>
          <a:p>
            <a:pPr lvl="1"/>
            <a:r>
              <a:rPr lang="en-US" dirty="0" smtClean="0"/>
              <a:t>So we can serve both sides of the national need.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ACI-REF Virt Res Overview</a:t>
            </a:r>
          </a:p>
          <a:p>
            <a:pPr>
              <a:defRPr/>
            </a:pPr>
            <a:r>
              <a:rPr lang="en-US" smtClean="0"/>
              <a:t>ACI-REF Virt Res 2015, Sun May 31 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FF6522-D39A-4EFB-9FD2-0F43165FD2EE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60438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Only You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… can make this Virtual Residency a success.</a:t>
            </a:r>
          </a:p>
          <a:p>
            <a:pPr lvl="1"/>
            <a:r>
              <a:rPr lang="en-US" dirty="0" smtClean="0"/>
              <a:t>Ask questions -- the only dumb question is the one you don’t ask.</a:t>
            </a:r>
          </a:p>
          <a:p>
            <a:pPr lvl="1"/>
            <a:r>
              <a:rPr lang="en-US" dirty="0" smtClean="0"/>
              <a:t>Volunteer your ideas and experiences.</a:t>
            </a:r>
          </a:p>
          <a:p>
            <a:pPr lvl="1"/>
            <a:r>
              <a:rPr lang="en-US" dirty="0" smtClean="0"/>
              <a:t>Ultimately, it’s you who will have to be in charge, not us.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ACI-REF Virt Res Overview</a:t>
            </a:r>
          </a:p>
          <a:p>
            <a:pPr>
              <a:defRPr/>
            </a:pPr>
            <a:r>
              <a:rPr lang="en-US" smtClean="0"/>
              <a:t>ACI-REF Virt Res 2015, Sun May 31 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FF6522-D39A-4EFB-9FD2-0F43165FD2E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3074" name="Picture 2" descr="Smokey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022" y="3527425"/>
            <a:ext cx="1697593" cy="249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513791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56619"/>
            <a:ext cx="7772400" cy="2491581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sz="50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Advanced Cyberinfrastructure Research &amp; Education Facilitators</a:t>
            </a:r>
            <a:endParaRPr lang="en-US" sz="50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9563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an ACI-REF?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dirty="0" smtClean="0"/>
              <a:t>Advanced Cyberinfrastructure Research &amp; Education Facilitator (term invented by </a:t>
            </a:r>
            <a:r>
              <a:rPr lang="en-US" dirty="0" err="1" smtClean="0"/>
              <a:t>Miron</a:t>
            </a:r>
            <a:r>
              <a:rPr lang="en-US" dirty="0" smtClean="0"/>
              <a:t> </a:t>
            </a:r>
            <a:r>
              <a:rPr lang="en-US" dirty="0" err="1" smtClean="0"/>
              <a:t>Livny</a:t>
            </a:r>
            <a:r>
              <a:rPr lang="en-US" dirty="0" smtClean="0"/>
              <a:t>)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Work with users -- researchers and educators -- to help them improve their research and/or education productivity using advanced cyberinfrastructure.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Typically, one or a few ACI-REFs have responsibility for an entire institution, or multiple institutions.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Some ACI-REFs are: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faculty or former faculty;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postdocs or former postdocs;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research staff or former research staff;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IT professionals;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graduate or undergraduate students.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ACI-REF Virt Res Overview</a:t>
            </a:r>
          </a:p>
          <a:p>
            <a:pPr>
              <a:defRPr/>
            </a:pPr>
            <a:r>
              <a:rPr lang="en-US" smtClean="0"/>
              <a:t>ACI-REF Virt Res 2015, Sun May 31 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FF6522-D39A-4EFB-9FD2-0F43165FD2EE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278610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aciref.org/wp-content/uploads/2014/04/ma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287561"/>
            <a:ext cx="4648200" cy="305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Little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2013, a team of 13 institutions led by Clemson U submitted an 8-figure proposal on this issue, to provide multiple ACI-REFs at each institution over a 4 year period.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The proposal also included funding for                    advanced networking.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ACI-REF Virt Res Overview</a:t>
            </a:r>
          </a:p>
          <a:p>
            <a:pPr>
              <a:defRPr/>
            </a:pPr>
            <a:r>
              <a:rPr lang="en-US" smtClean="0"/>
              <a:t>ACI-REF Virt Res 2015, Sun May 31 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FF6522-D39A-4EFB-9FD2-0F43165FD2EE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650520" y="4162864"/>
            <a:ext cx="2667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hlinkClick r:id="rId3"/>
              </a:rPr>
              <a:t>http://www.aciref.org/wp-content/uploads/2014/04/map.png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683215509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PWI" val="9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1"/>
  <p:tag name="NBP" val="1"/>
  <p:tag name="BSN" val="1"/>
  <p:tag name="SVT" val="TRUE"/>
  <p:tag name="CVB" val="1"/>
  <p:tag name="SPT" val="FALSE"/>
  <p:tag name="CII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UMMACSH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75"/>
  <p:tag name="NBP" val="1"/>
  <p:tag name="CVB" val="75"/>
  <p:tag name="SPT" val="FALSE"/>
  <p:tag name="BSN" val="75"/>
  <p:tag name="LFXCI" val="0"/>
  <p:tag name="SVT" val="TRUE"/>
  <p:tag name="CII" val="7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56"/>
  <p:tag name="NBP" val="1"/>
  <p:tag name="BSN" val="56"/>
  <p:tag name="SVT" val="TRUE"/>
  <p:tag name="CVB" val="56"/>
  <p:tag name="SPT" val="FALSE"/>
  <p:tag name="CII" val="5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UMMACSH" val="TRUE"/>
</p:tagLst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Designs\Blends.pot</Template>
  <TotalTime>22544</TotalTime>
  <Words>2041</Words>
  <Application>Microsoft Office PowerPoint</Application>
  <PresentationFormat>On-screen Show (4:3)</PresentationFormat>
  <Paragraphs>270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 Black</vt:lpstr>
      <vt:lpstr>Tahoma</vt:lpstr>
      <vt:lpstr>Times New Roman</vt:lpstr>
      <vt:lpstr>Wingdings</vt:lpstr>
      <vt:lpstr>Blends</vt:lpstr>
      <vt:lpstr>Advanced Cyberinfrastructure Research &amp; Education Facilitators: Overview</vt:lpstr>
      <vt:lpstr>Let’s Introduce Ourselves!</vt:lpstr>
      <vt:lpstr>Outline</vt:lpstr>
      <vt:lpstr>This is an Experiment!</vt:lpstr>
      <vt:lpstr>You Voted with Your Feet</vt:lpstr>
      <vt:lpstr>Only You …</vt:lpstr>
      <vt:lpstr>PowerPoint Presentation</vt:lpstr>
      <vt:lpstr>What is an ACI-REF?</vt:lpstr>
      <vt:lpstr>A Little Background</vt:lpstr>
      <vt:lpstr>OU’s Piece</vt:lpstr>
      <vt:lpstr>Ah, if only ….</vt:lpstr>
      <vt:lpstr>PowerPoint Presentation</vt:lpstr>
      <vt:lpstr>And then …</vt:lpstr>
      <vt:lpstr>So …</vt:lpstr>
      <vt:lpstr>Objectives</vt:lpstr>
      <vt:lpstr>Success!</vt:lpstr>
      <vt:lpstr>PowerPoint Presentation</vt:lpstr>
      <vt:lpstr>Lots of Interest</vt:lpstr>
      <vt:lpstr>Agenda</vt:lpstr>
      <vt:lpstr>What Are We Here to Accomplish?</vt:lpstr>
      <vt:lpstr>What Aren’t We Trying to Do?</vt:lpstr>
      <vt:lpstr>What Are We Really Here For?</vt:lpstr>
      <vt:lpstr>PowerPoint Presentation</vt:lpstr>
      <vt:lpstr>A Growing Need, a Growing Breed</vt:lpstr>
      <vt:lpstr>Get Ready to Be in Charge</vt:lpstr>
      <vt:lpstr>OK Supercomputing Symposium 2015</vt:lpstr>
      <vt:lpstr>Thanks for your attention!   Questions? hneeman@ou.edu</vt:lpstr>
    </vt:vector>
  </TitlesOfParts>
  <Company>University of Oklahoma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Supercomputing in Plain English: Overview</dc:title>
  <dc:creator>Henry Neeman</dc:creator>
  <cp:lastModifiedBy>HenryNeeman</cp:lastModifiedBy>
  <cp:revision>672</cp:revision>
  <cp:lastPrinted>1601-01-01T00:00:00Z</cp:lastPrinted>
  <dcterms:created xsi:type="dcterms:W3CDTF">2001-08-18T12:37:15Z</dcterms:created>
  <dcterms:modified xsi:type="dcterms:W3CDTF">2015-05-31T19:38:49Z</dcterms:modified>
</cp:coreProperties>
</file>