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58" r:id="rId4"/>
    <p:sldId id="257" r:id="rId5"/>
    <p:sldId id="261" r:id="rId6"/>
    <p:sldId id="263" r:id="rId7"/>
    <p:sldId id="266" r:id="rId8"/>
    <p:sldId id="264" r:id="rId9"/>
    <p:sldId id="267" r:id="rId10"/>
    <p:sldId id="268" r:id="rId11"/>
    <p:sldId id="270" r:id="rId12"/>
    <p:sldId id="275" r:id="rId13"/>
    <p:sldId id="276" r:id="rId14"/>
    <p:sldId id="271" r:id="rId15"/>
    <p:sldId id="274" r:id="rId16"/>
    <p:sldId id="273" r:id="rId17"/>
    <p:sldId id="277" r:id="rId18"/>
    <p:sldId id="279" r:id="rId19"/>
    <p:sldId id="278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5F5F5F"/>
    <a:srgbClr val="AEAEAE"/>
    <a:srgbClr val="C6C6C6"/>
    <a:srgbClr val="BEBEBE"/>
    <a:srgbClr val="B6B6B6"/>
    <a:srgbClr val="BCBCBC"/>
    <a:srgbClr val="CDCDCD"/>
    <a:srgbClr val="001C54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6" autoAdjust="0"/>
    <p:restoredTop sz="75734" autoAdjust="0"/>
  </p:normalViewPr>
  <p:slideViewPr>
    <p:cSldViewPr snapToGrid="0">
      <p:cViewPr>
        <p:scale>
          <a:sx n="54" d="100"/>
          <a:sy n="54" d="100"/>
        </p:scale>
        <p:origin x="-2240" y="-60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BE400-E583-4F1F-BB75-22D09EAE29DF}" type="datetimeFigureOut">
              <a:rPr lang="en-US" smtClean="0"/>
              <a:t>3/9/15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1021E-6364-4CF9-AD5D-502A86C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03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94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77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39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65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11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33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20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7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85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2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45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1021E-6364-4CF9-AD5D-502A86C8E7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1C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49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1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79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8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20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88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8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4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35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rgbClr val="AEAEAE"/>
            </a:gs>
            <a:gs pos="42000">
              <a:srgbClr val="B6B6B6"/>
            </a:gs>
            <a:gs pos="72000">
              <a:srgbClr val="BEBEBE"/>
            </a:gs>
            <a:gs pos="96000">
              <a:srgbClr val="C6C6C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75F3-E789-44D9-A017-51FC52092F69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523EF-350C-45D4-8F8E-3290BF2F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microsoft.com/office/2007/relationships/hdphoto" Target="../media/hdphoto1.wdp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swolf22@email.arizona.edu" TargetMode="External"/><Relationship Id="rId3" Type="http://schemas.openxmlformats.org/officeDocument/2006/relationships/hyperlink" Target="mailto:achim.stephan@uni-onsabrueck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Existential Feelings in Virtue:     </a:t>
            </a:r>
            <a:br>
              <a:rPr lang="en-US" sz="4800" dirty="0" smtClean="0"/>
            </a:br>
            <a:r>
              <a:rPr lang="en-US" sz="4800" dirty="0" smtClean="0"/>
              <a:t>A Philosophical-Psychological Investigation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086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Co-PIs: Daniel Sullivan, Dept. of Psychology, University of Arizona</a:t>
            </a:r>
          </a:p>
          <a:p>
            <a:r>
              <a:rPr lang="en-US" dirty="0" smtClean="0"/>
              <a:t>Achim Stephan, Institute for Cognitive Science, University of </a:t>
            </a:r>
            <a:r>
              <a:rPr lang="en-US" dirty="0" err="1" smtClean="0"/>
              <a:t>Osnabrück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Interdisciplinary Moral Forum</a:t>
            </a:r>
          </a:p>
          <a:p>
            <a:r>
              <a:rPr lang="en-US" dirty="0" smtClean="0"/>
              <a:t>Self, Motivation, and Virtue Project</a:t>
            </a:r>
          </a:p>
          <a:p>
            <a:r>
              <a:rPr lang="en-US" dirty="0" smtClean="0"/>
              <a:t>Marquette University, 14 March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5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8069565" cy="469287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Daniel Sullivan</a:t>
            </a:r>
            <a:r>
              <a:rPr lang="en-US" dirty="0" smtClean="0"/>
              <a:t>, </a:t>
            </a:r>
            <a:r>
              <a:rPr lang="en-US" sz="2600" dirty="0" smtClean="0"/>
              <a:t>Department of Psychology </a:t>
            </a:r>
            <a:r>
              <a:rPr lang="en-US" sz="2600" dirty="0"/>
              <a:t> </a:t>
            </a:r>
            <a:r>
              <a:rPr lang="en-US" sz="2600" dirty="0" smtClean="0"/>
              <a:t> University of Arizona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b="1" dirty="0" smtClean="0"/>
              <a:t>Achim Stephan</a:t>
            </a:r>
            <a:r>
              <a:rPr lang="en-US" dirty="0" smtClean="0"/>
              <a:t>, </a:t>
            </a:r>
            <a:r>
              <a:rPr lang="en-US" sz="2600" dirty="0" smtClean="0"/>
              <a:t>Institute for Cognitive Science University of </a:t>
            </a:r>
            <a:r>
              <a:rPr lang="en-US" sz="2600" dirty="0" err="1" smtClean="0"/>
              <a:t>Osnabrück</a:t>
            </a:r>
            <a:endParaRPr lang="en-US" sz="2600" dirty="0" smtClean="0"/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b="1" dirty="0" smtClean="0"/>
              <a:t>Roman Palitsky</a:t>
            </a:r>
            <a:r>
              <a:rPr lang="en-US" dirty="0" smtClean="0"/>
              <a:t>, </a:t>
            </a:r>
            <a:r>
              <a:rPr lang="en-US" sz="2600" dirty="0" err="1" smtClean="0"/>
              <a:t>Deptartment</a:t>
            </a:r>
            <a:r>
              <a:rPr lang="en-US" sz="2600" dirty="0" smtClean="0"/>
              <a:t> of Psychology</a:t>
            </a:r>
            <a:r>
              <a:rPr lang="en-US" sz="2600" dirty="0"/>
              <a:t> </a:t>
            </a:r>
            <a:r>
              <a:rPr lang="en-US" sz="2600" dirty="0" smtClean="0"/>
              <a:t>	    University of Arizona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b="1" dirty="0" smtClean="0"/>
              <a:t>Matthew Ratcliffe</a:t>
            </a:r>
            <a:r>
              <a:rPr lang="en-US" dirty="0" smtClean="0"/>
              <a:t>, </a:t>
            </a:r>
            <a:r>
              <a:rPr lang="en-US" sz="2600" dirty="0" smtClean="0"/>
              <a:t>Professor of Theoretical Philosophy, University of Vienna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b="1" dirty="0" err="1" smtClean="0"/>
              <a:t>Asbjørn</a:t>
            </a:r>
            <a:r>
              <a:rPr lang="en-US" b="1" dirty="0" smtClean="0"/>
              <a:t> </a:t>
            </a:r>
            <a:r>
              <a:rPr lang="en-US" b="1" dirty="0" err="1" smtClean="0"/>
              <a:t>Grønstad</a:t>
            </a:r>
            <a:r>
              <a:rPr lang="en-US" dirty="0" smtClean="0"/>
              <a:t>, </a:t>
            </a:r>
            <a:r>
              <a:rPr lang="en-US" sz="2600" dirty="0" smtClean="0"/>
              <a:t>Information Science and Media Studies, University of Bergen</a:t>
            </a:r>
            <a:endParaRPr lang="en-US" sz="2600" dirty="0"/>
          </a:p>
        </p:txBody>
      </p:sp>
      <p:pic>
        <p:nvPicPr>
          <p:cNvPr id="1026" name="Picture 2" descr="http://sys.cs.uos.de/include/LogoGelbLink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456" y="2847351"/>
            <a:ext cx="1982561" cy="11564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764" y="4481811"/>
            <a:ext cx="2312469" cy="7307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84" y="5729687"/>
            <a:ext cx="2775233" cy="70448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88" y="1681312"/>
            <a:ext cx="2775233" cy="6963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63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Affective Processes and Virtue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/>
          <a:lstStyle/>
          <a:p>
            <a:r>
              <a:rPr lang="en-US" dirty="0"/>
              <a:t>Standard: cognitive, developmental</a:t>
            </a:r>
          </a:p>
          <a:p>
            <a:pPr lvl="1"/>
            <a:r>
              <a:rPr lang="en-US" dirty="0"/>
              <a:t>Encourages classification, typology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dirty="0"/>
              <a:t>Our project:</a:t>
            </a:r>
          </a:p>
          <a:p>
            <a:pPr lvl="1"/>
            <a:r>
              <a:rPr lang="en-US" dirty="0"/>
              <a:t>Phenomenological experience</a:t>
            </a:r>
          </a:p>
          <a:p>
            <a:endParaRPr lang="en-US" sz="2400" dirty="0"/>
          </a:p>
          <a:p>
            <a:r>
              <a:rPr lang="en-US" dirty="0"/>
              <a:t>Virtue involves a sense of connectedness</a:t>
            </a:r>
            <a:endParaRPr lang="en-US" sz="2800" dirty="0"/>
          </a:p>
          <a:p>
            <a:endParaRPr lang="en-US" sz="2400" dirty="0"/>
          </a:p>
          <a:p>
            <a:r>
              <a:rPr lang="en-US" i="1" dirty="0"/>
              <a:t>Existential feelings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7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/>
          <a:lstStyle/>
          <a:p>
            <a:r>
              <a:rPr lang="en-US" dirty="0" smtClean="0"/>
              <a:t>Identify the role of existential feelings in virtuous character and behavior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Investigate changes in existential feelings across the lifespan to understand the role of development and life experience in virtue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67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Existential Feelings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699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“Background” states against which specific emotional episodes arise</a:t>
            </a:r>
          </a:p>
          <a:p>
            <a:pPr marL="457200" lvl="1" indent="0">
              <a:buNone/>
            </a:pPr>
            <a:endParaRPr lang="en-US" sz="3200" dirty="0"/>
          </a:p>
          <a:p>
            <a:r>
              <a:rPr lang="en-US" sz="3200" dirty="0" smtClean="0"/>
              <a:t>Ways of experiencing possibilities for engagement with the world and others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			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19054" y="6129831"/>
            <a:ext cx="595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5F5F5F"/>
                </a:solidFill>
              </a:rPr>
              <a:t>Ratcliffe</a:t>
            </a:r>
            <a:r>
              <a:rPr lang="en-US" sz="2400" dirty="0" smtClean="0">
                <a:solidFill>
                  <a:srgbClr val="5F5F5F"/>
                </a:solidFill>
              </a:rPr>
              <a:t> (2008; 2015); Stephan (2012)</a:t>
            </a:r>
            <a:endParaRPr lang="en-US" sz="24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56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Existential Feelings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8133522" cy="2299809"/>
          </a:xfrm>
        </p:spPr>
        <p:txBody>
          <a:bodyPr>
            <a:normAutofit/>
          </a:bodyPr>
          <a:lstStyle/>
          <a:p>
            <a:r>
              <a:rPr lang="en-US" b="1" dirty="0" smtClean="0"/>
              <a:t>Positively-</a:t>
            </a:r>
            <a:r>
              <a:rPr lang="en-US" b="1" dirty="0" err="1" smtClean="0"/>
              <a:t>valenced</a:t>
            </a:r>
            <a:r>
              <a:rPr lang="en-US" b="1" dirty="0" smtClean="0"/>
              <a:t> existential feelings </a:t>
            </a:r>
            <a:r>
              <a:rPr lang="en-US" dirty="0" smtClean="0"/>
              <a:t>(PEF)</a:t>
            </a:r>
          </a:p>
          <a:p>
            <a:pPr lvl="1"/>
            <a:r>
              <a:rPr lang="en-US" sz="2800" dirty="0" smtClean="0"/>
              <a:t>“Feeling welcome, a part of a group, much needed and important” 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413050" y="3880884"/>
            <a:ext cx="8421141" cy="2703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 smtClean="0"/>
          </a:p>
          <a:p>
            <a:r>
              <a:rPr lang="en-US" b="1" dirty="0" smtClean="0"/>
              <a:t>Negatively-</a:t>
            </a:r>
            <a:r>
              <a:rPr lang="en-US" b="1" dirty="0" err="1" smtClean="0"/>
              <a:t>valenced</a:t>
            </a:r>
            <a:r>
              <a:rPr lang="en-US" b="1" dirty="0" smtClean="0"/>
              <a:t> existential feelings </a:t>
            </a:r>
            <a:r>
              <a:rPr lang="en-US" dirty="0" smtClean="0"/>
              <a:t>(NEF)</a:t>
            </a:r>
          </a:p>
          <a:p>
            <a:pPr lvl="1"/>
            <a:r>
              <a:rPr lang="en-US" sz="2800" dirty="0" smtClean="0"/>
              <a:t>“Feeling rejected, isolated, dispensable, uninvited” </a:t>
            </a:r>
          </a:p>
          <a:p>
            <a:pPr lvl="1"/>
            <a:endParaRPr lang="en-US" sz="2600" dirty="0" smtClean="0"/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4098" name="Picture 2" descr="C:\Users\dsullivan\AppData\Local\Microsoft\Windows\Temporary Internet Files\Content.IE5\TDSLWLUD\Happy_Group_Of_People_3928383[1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586" y="1775489"/>
            <a:ext cx="3251200" cy="2222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sullivan\AppData\Local\Microsoft\Windows\Temporary Internet Files\Content.IE5\9ZZTI2IZ\loneliness[1]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95"/>
          <a:stretch/>
        </p:blipFill>
        <p:spPr bwMode="auto">
          <a:xfrm>
            <a:off x="127288" y="4132147"/>
            <a:ext cx="3349551" cy="2222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0055" y="6129831"/>
            <a:ext cx="268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5F5F5F"/>
                </a:solidFill>
              </a:rPr>
              <a:t>Stephan (2012)</a:t>
            </a:r>
            <a:endParaRPr lang="en-US" sz="24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418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Tillich, </a:t>
            </a:r>
            <a:r>
              <a:rPr lang="en-US" sz="3200" i="1" dirty="0" smtClean="0"/>
              <a:t>The Courage to Be </a:t>
            </a:r>
            <a:r>
              <a:rPr lang="en-US" sz="3200" dirty="0" smtClean="0"/>
              <a:t>(1952)</a:t>
            </a:r>
          </a:p>
          <a:p>
            <a:endParaRPr lang="en-US" sz="3200" dirty="0"/>
          </a:p>
          <a:p>
            <a:r>
              <a:rPr lang="en-US" sz="3200" dirty="0" smtClean="0"/>
              <a:t>Those with a core sense of </a:t>
            </a:r>
            <a:r>
              <a:rPr lang="en-US" sz="3200" i="1" dirty="0" smtClean="0"/>
              <a:t>acceptance</a:t>
            </a:r>
            <a:r>
              <a:rPr lang="en-US" sz="3200" dirty="0" smtClean="0"/>
              <a:t> have the </a:t>
            </a:r>
            <a:r>
              <a:rPr lang="en-US" sz="3200" b="1" u="sng" dirty="0" smtClean="0"/>
              <a:t>courage</a:t>
            </a:r>
            <a:r>
              <a:rPr lang="en-US" sz="3200" dirty="0" smtClean="0"/>
              <a:t> for </a:t>
            </a:r>
            <a:r>
              <a:rPr lang="en-US" sz="3200" b="1" u="sng" dirty="0" smtClean="0"/>
              <a:t>transcendence</a:t>
            </a:r>
            <a:r>
              <a:rPr lang="en-US" sz="3200" dirty="0" smtClean="0"/>
              <a:t> and </a:t>
            </a:r>
            <a:r>
              <a:rPr lang="en-US" sz="3200" b="1" u="sng" dirty="0" smtClean="0"/>
              <a:t>humanity</a:t>
            </a:r>
            <a:endParaRPr lang="en-US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19054" y="6129831"/>
            <a:ext cx="595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5F5F5F"/>
                </a:solidFill>
              </a:rPr>
              <a:t>Peterson &amp; Seligman (2004)</a:t>
            </a:r>
            <a:endParaRPr lang="en-US" sz="24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57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/>
          <a:lstStyle/>
          <a:p>
            <a:r>
              <a:rPr lang="en-US" b="1" dirty="0" smtClean="0"/>
              <a:t>Aim 1: </a:t>
            </a:r>
            <a:r>
              <a:rPr lang="en-US" dirty="0" smtClean="0"/>
              <a:t>Identify the role of existential feelings in virtuous character and behavior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3200" b="1" dirty="0" smtClean="0"/>
              <a:t>Guiding Hypothesis: </a:t>
            </a:r>
            <a:r>
              <a:rPr lang="en-US" sz="3200" dirty="0" err="1"/>
              <a:t>D</a:t>
            </a:r>
            <a:r>
              <a:rPr lang="en-US" sz="3200" dirty="0" err="1" smtClean="0"/>
              <a:t>ispositionally</a:t>
            </a:r>
            <a:r>
              <a:rPr lang="en-US" sz="3200" dirty="0" smtClean="0"/>
              <a:t> and situationally</a:t>
            </a:r>
            <a:r>
              <a:rPr lang="en-US" sz="3200" dirty="0"/>
              <a:t>,</a:t>
            </a:r>
            <a:r>
              <a:rPr lang="en-US" sz="3200" dirty="0" smtClean="0"/>
              <a:t> PEF will </a:t>
            </a:r>
            <a:r>
              <a:rPr lang="en-US" sz="3200" i="1" dirty="0" smtClean="0"/>
              <a:t>increase</a:t>
            </a:r>
            <a:r>
              <a:rPr lang="en-US" sz="3200" dirty="0" smtClean="0"/>
              <a:t>, and NEF will </a:t>
            </a:r>
            <a:r>
              <a:rPr lang="en-US" sz="3200" i="1" dirty="0" smtClean="0"/>
              <a:t>decrease</a:t>
            </a:r>
            <a:r>
              <a:rPr lang="en-US" sz="3200" dirty="0" smtClean="0"/>
              <a:t>, the capacity for virtues of courage, humanity, and transcendence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49244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Existential Feelings and Virtue                  across the Lifespan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7868478" cy="2481333"/>
          </a:xfrm>
        </p:spPr>
        <p:txBody>
          <a:bodyPr/>
          <a:lstStyle/>
          <a:p>
            <a:r>
              <a:rPr lang="en-US" dirty="0" smtClean="0"/>
              <a:t>Older adults experience many life changes that might induce NEF 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educed agency or familiarity with the environment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6" name="Picture 4" descr="C:\Users\dsullivan\AppData\Local\Microsoft\Windows\Temporary Internet Files\Content.IE5\WIRUQ7NL\4389279482_398a521a7c_z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131" y="1399728"/>
            <a:ext cx="4118143" cy="274757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4064" y="6129831"/>
            <a:ext cx="11251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rgbClr val="5F5F5F"/>
                </a:solidFill>
              </a:rPr>
              <a:t>Bryant</a:t>
            </a:r>
            <a:r>
              <a:rPr lang="de-DE" sz="2400" dirty="0">
                <a:solidFill>
                  <a:srgbClr val="5F5F5F"/>
                </a:solidFill>
              </a:rPr>
              <a:t>, Jackson, &amp; Ames (2008); Roberts, Walton, &amp; Viechtbauer (2006</a:t>
            </a:r>
            <a:r>
              <a:rPr lang="de-DE" sz="2400" dirty="0" smtClean="0">
                <a:solidFill>
                  <a:srgbClr val="5F5F5F"/>
                </a:solidFill>
              </a:rPr>
              <a:t>)</a:t>
            </a:r>
            <a:endParaRPr lang="de-DE" sz="2400" dirty="0">
              <a:solidFill>
                <a:srgbClr val="5F5F5F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45458" y="4050348"/>
            <a:ext cx="10780674" cy="486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Also potentially acquire certain resources for virtue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702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/>
          <a:lstStyle/>
          <a:p>
            <a:r>
              <a:rPr lang="en-US" sz="3600" b="1" dirty="0" smtClean="0"/>
              <a:t>Aim 2: </a:t>
            </a:r>
            <a:r>
              <a:rPr lang="en-US" sz="3600" dirty="0" smtClean="0"/>
              <a:t>Investigate changes in existential feelings across the lifespan to understand the role of development and life experience in virtue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483743" y="3671976"/>
            <a:ext cx="8724173" cy="3039378"/>
            <a:chOff x="862642" y="3671976"/>
            <a:chExt cx="8724173" cy="3039378"/>
          </a:xfrm>
        </p:grpSpPr>
        <p:grpSp>
          <p:nvGrpSpPr>
            <p:cNvPr id="6" name="Group 5"/>
            <p:cNvGrpSpPr/>
            <p:nvPr/>
          </p:nvGrpSpPr>
          <p:grpSpPr>
            <a:xfrm>
              <a:off x="862642" y="5193105"/>
              <a:ext cx="1639018" cy="1518249"/>
              <a:chOff x="862642" y="4416725"/>
              <a:chExt cx="1639018" cy="1518249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862642" y="4416725"/>
                <a:ext cx="1639018" cy="151824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035170" y="4848045"/>
                <a:ext cx="12767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AGE</a:t>
                </a:r>
                <a:endParaRPr lang="en-US" sz="3200" b="1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501660" y="5106840"/>
              <a:ext cx="3533950" cy="1601637"/>
              <a:chOff x="2501660" y="5106840"/>
              <a:chExt cx="3533950" cy="160163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396592" y="5190228"/>
                <a:ext cx="1639018" cy="1518249"/>
                <a:chOff x="862642" y="4416725"/>
                <a:chExt cx="1639018" cy="1518249"/>
              </a:xfrm>
            </p:grpSpPr>
            <p:sp>
              <p:nvSpPr>
                <p:cNvPr id="8" name="Oval 7"/>
                <p:cNvSpPr/>
                <p:nvPr/>
              </p:nvSpPr>
              <p:spPr>
                <a:xfrm>
                  <a:off x="862642" y="4416725"/>
                  <a:ext cx="1639018" cy="151824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1035170" y="4848045"/>
                  <a:ext cx="1276709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/>
                    <a:t>NEF</a:t>
                  </a:r>
                  <a:endParaRPr lang="en-US" sz="3200" b="1" dirty="0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2501660" y="5106840"/>
                <a:ext cx="1894932" cy="1015663"/>
                <a:chOff x="2501660" y="4710022"/>
                <a:chExt cx="1894932" cy="1015663"/>
              </a:xfrm>
            </p:grpSpPr>
            <p:cxnSp>
              <p:nvCxnSpPr>
                <p:cNvPr id="11" name="Straight Arrow Connector 10"/>
                <p:cNvCxnSpPr>
                  <a:stCxn id="4" idx="6"/>
                  <a:endCxn id="8" idx="2"/>
                </p:cNvCxnSpPr>
                <p:nvPr/>
              </p:nvCxnSpPr>
              <p:spPr>
                <a:xfrm flipV="1">
                  <a:off x="2501660" y="5552535"/>
                  <a:ext cx="1894932" cy="2877"/>
                </a:xfrm>
                <a:prstGeom prst="straightConnector1">
                  <a:avLst/>
                </a:prstGeom>
                <a:ln w="76200">
                  <a:solidFill>
                    <a:srgbClr val="33333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TextBox 11"/>
                <p:cNvSpPr txBox="1"/>
                <p:nvPr/>
              </p:nvSpPr>
              <p:spPr>
                <a:xfrm>
                  <a:off x="2743202" y="4710022"/>
                  <a:ext cx="552091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0" b="1" dirty="0" smtClean="0"/>
                    <a:t>+</a:t>
                  </a:r>
                  <a:endParaRPr lang="en-US" sz="6000" b="1" dirty="0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2518915" y="3674853"/>
              <a:ext cx="2191109" cy="2208362"/>
              <a:chOff x="2518915" y="3674853"/>
              <a:chExt cx="2191109" cy="220836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2518915" y="3674853"/>
                <a:ext cx="2191109" cy="1155939"/>
                <a:chOff x="2363638" y="3674853"/>
                <a:chExt cx="2191109" cy="1155939"/>
              </a:xfrm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2363639" y="3674853"/>
                  <a:ext cx="2156604" cy="115593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363638" y="3743864"/>
                  <a:ext cx="2191109" cy="892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600" b="1" dirty="0" smtClean="0"/>
                    <a:t>Life Circumstances</a:t>
                  </a:r>
                  <a:endParaRPr lang="en-US" sz="2600" b="1" dirty="0"/>
                </a:p>
              </p:txBody>
            </p:sp>
          </p:grpSp>
          <p:cxnSp>
            <p:nvCxnSpPr>
              <p:cNvPr id="21" name="Straight Arrow Connector 20"/>
              <p:cNvCxnSpPr/>
              <p:nvPr/>
            </p:nvCxnSpPr>
            <p:spPr>
              <a:xfrm>
                <a:off x="3640348" y="4830792"/>
                <a:ext cx="0" cy="1052423"/>
              </a:xfrm>
              <a:prstGeom prst="straightConnector1">
                <a:avLst/>
              </a:prstGeom>
              <a:ln w="76200">
                <a:solidFill>
                  <a:srgbClr val="3333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6052865" y="5103963"/>
              <a:ext cx="3533950" cy="1601637"/>
              <a:chOff x="2501660" y="5106840"/>
              <a:chExt cx="3533950" cy="1601637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4396592" y="5190228"/>
                <a:ext cx="1639018" cy="1518249"/>
                <a:chOff x="862642" y="4416725"/>
                <a:chExt cx="1639018" cy="1518249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862642" y="4416725"/>
                  <a:ext cx="1639018" cy="151824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035170" y="4848045"/>
                  <a:ext cx="1276709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/>
                    <a:t>Virtue</a:t>
                  </a:r>
                  <a:endParaRPr lang="en-US" sz="3200" b="1" dirty="0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2501660" y="5106840"/>
                <a:ext cx="1894932" cy="1015663"/>
                <a:chOff x="2501660" y="4710022"/>
                <a:chExt cx="1894932" cy="1015663"/>
              </a:xfrm>
            </p:grpSpPr>
            <p:cxnSp>
              <p:nvCxnSpPr>
                <p:cNvPr id="28" name="Straight Arrow Connector 27"/>
                <p:cNvCxnSpPr>
                  <a:endCxn id="30" idx="2"/>
                </p:cNvCxnSpPr>
                <p:nvPr/>
              </p:nvCxnSpPr>
              <p:spPr>
                <a:xfrm flipV="1">
                  <a:off x="2501660" y="5552535"/>
                  <a:ext cx="1894932" cy="2877"/>
                </a:xfrm>
                <a:prstGeom prst="straightConnector1">
                  <a:avLst/>
                </a:prstGeom>
                <a:ln w="76200">
                  <a:solidFill>
                    <a:srgbClr val="33333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TextBox 28"/>
                <p:cNvSpPr txBox="1"/>
                <p:nvPr/>
              </p:nvSpPr>
              <p:spPr>
                <a:xfrm>
                  <a:off x="2743202" y="4710022"/>
                  <a:ext cx="552091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0" b="1" dirty="0" smtClean="0"/>
                    <a:t>-</a:t>
                  </a:r>
                  <a:endParaRPr lang="en-US" sz="6000" b="1" dirty="0"/>
                </a:p>
              </p:txBody>
            </p:sp>
          </p:grpSp>
        </p:grpSp>
        <p:grpSp>
          <p:nvGrpSpPr>
            <p:cNvPr id="32" name="Group 31"/>
            <p:cNvGrpSpPr/>
            <p:nvPr/>
          </p:nvGrpSpPr>
          <p:grpSpPr>
            <a:xfrm>
              <a:off x="6035615" y="3671976"/>
              <a:ext cx="2191109" cy="2208362"/>
              <a:chOff x="2518915" y="3674853"/>
              <a:chExt cx="2191109" cy="2208362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2518915" y="3674853"/>
                <a:ext cx="2191109" cy="1155939"/>
                <a:chOff x="2363638" y="3674853"/>
                <a:chExt cx="2191109" cy="1155939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2363639" y="3674853"/>
                  <a:ext cx="2156604" cy="115593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2363638" y="3743864"/>
                  <a:ext cx="2191109" cy="892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600" b="1" dirty="0" smtClean="0"/>
                    <a:t>Temporary PEF</a:t>
                  </a:r>
                  <a:endParaRPr lang="en-US" sz="2600" b="1" dirty="0"/>
                </a:p>
              </p:txBody>
            </p:sp>
          </p:grpSp>
          <p:cxnSp>
            <p:nvCxnSpPr>
              <p:cNvPr id="34" name="Straight Arrow Connector 33"/>
              <p:cNvCxnSpPr/>
              <p:nvPr/>
            </p:nvCxnSpPr>
            <p:spPr>
              <a:xfrm>
                <a:off x="3640348" y="4830792"/>
                <a:ext cx="0" cy="1052423"/>
              </a:xfrm>
              <a:prstGeom prst="straightConnector1">
                <a:avLst/>
              </a:prstGeom>
              <a:ln w="76200">
                <a:solidFill>
                  <a:srgbClr val="3333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8736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193867"/>
              </p:ext>
            </p:extLst>
          </p:nvPr>
        </p:nvGraphicFramePr>
        <p:xfrm>
          <a:off x="221719" y="232595"/>
          <a:ext cx="11714706" cy="625183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73455"/>
                <a:gridCol w="4300693"/>
                <a:gridCol w="3405808"/>
                <a:gridCol w="3034750"/>
              </a:tblGrid>
              <a:tr h="4365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Study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Goal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Method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Population</a:t>
                      </a:r>
                      <a:endParaRPr lang="en-US" sz="2400" dirty="0"/>
                    </a:p>
                  </a:txBody>
                  <a:tcPr anchor="ctr"/>
                </a:tc>
              </a:tr>
              <a:tr h="13557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Develop</a:t>
                      </a:r>
                      <a:r>
                        <a:rPr lang="en-US" sz="2400" baseline="0" dirty="0" smtClean="0"/>
                        <a:t> account</a:t>
                      </a:r>
                      <a:r>
                        <a:rPr lang="en-US" sz="2400" dirty="0" smtClean="0"/>
                        <a:t> of EF and virtue across life periods</a:t>
                      </a:r>
                      <a:r>
                        <a:rPr lang="en-US" sz="2400" baseline="0" dirty="0" smtClean="0"/>
                        <a:t> and situations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Qualitative</a:t>
                      </a:r>
                      <a:r>
                        <a:rPr lang="en-US" sz="2400" baseline="0" dirty="0" smtClean="0"/>
                        <a:t> phenomenological survey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Community members &amp; university students, </a:t>
                      </a:r>
                    </a:p>
                    <a:p>
                      <a:pPr algn="l"/>
                      <a:r>
                        <a:rPr lang="en-US" sz="2400" dirty="0" smtClean="0"/>
                        <a:t>Germany</a:t>
                      </a:r>
                      <a:r>
                        <a:rPr lang="en-US" sz="2400" baseline="0" dirty="0" smtClean="0"/>
                        <a:t> &amp; USA</a:t>
                      </a:r>
                      <a:endParaRPr lang="en-US" sz="2400" dirty="0"/>
                    </a:p>
                  </a:txBody>
                  <a:tcPr anchor="ctr"/>
                </a:tc>
              </a:tr>
              <a:tr h="101858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Examine</a:t>
                      </a:r>
                      <a:r>
                        <a:rPr lang="en-US" sz="2400" baseline="0" dirty="0" smtClean="0"/>
                        <a:t> relationship between personal EF and virtue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Quantitative survey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U.S. Internet</a:t>
                      </a:r>
                      <a:r>
                        <a:rPr lang="en-US" sz="2400" baseline="0" dirty="0" smtClean="0"/>
                        <a:t> users</a:t>
                      </a:r>
                      <a:endParaRPr lang="en-US" sz="2400" dirty="0"/>
                    </a:p>
                  </a:txBody>
                  <a:tcPr anchor="ctr"/>
                </a:tc>
              </a:tr>
              <a:tr h="104287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Assess the effect of                primed EF on virtue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Experiment using novel film inductions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U.S. university students</a:t>
                      </a:r>
                      <a:endParaRPr lang="en-US" sz="2400" dirty="0"/>
                    </a:p>
                  </a:txBody>
                  <a:tcPr anchor="ctr"/>
                </a:tc>
              </a:tr>
              <a:tr h="104287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Examine</a:t>
                      </a:r>
                      <a:r>
                        <a:rPr lang="en-US" sz="2400" baseline="0" dirty="0" smtClean="0"/>
                        <a:t> relationship between personal EF and virtue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Combined</a:t>
                      </a:r>
                      <a:r>
                        <a:rPr lang="en-US" sz="2400" baseline="0" dirty="0" smtClean="0"/>
                        <a:t> qualitative &amp; quantitative survey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Older community members,</a:t>
                      </a:r>
                      <a:r>
                        <a:rPr lang="en-US" sz="2400" baseline="0" dirty="0" smtClean="0"/>
                        <a:t> </a:t>
                      </a:r>
                    </a:p>
                    <a:p>
                      <a:pPr algn="l"/>
                      <a:r>
                        <a:rPr lang="en-US" sz="2400" dirty="0" smtClean="0"/>
                        <a:t>Germany</a:t>
                      </a:r>
                      <a:r>
                        <a:rPr lang="en-US" sz="2400" baseline="0" dirty="0" smtClean="0"/>
                        <a:t> &amp; USA</a:t>
                      </a:r>
                      <a:endParaRPr lang="en-US" sz="2400" dirty="0"/>
                    </a:p>
                  </a:txBody>
                  <a:tcPr anchor="ctr"/>
                </a:tc>
              </a:tr>
              <a:tr h="101858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Assess the effect of                primed EF on virtue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Experiment using </a:t>
                      </a:r>
                      <a:r>
                        <a:rPr lang="en-US" sz="2400" dirty="0" err="1" smtClean="0"/>
                        <a:t>autophotography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Members of a retirement community, USA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36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962736" cy="5032376"/>
          </a:xfrm>
        </p:spPr>
        <p:txBody>
          <a:bodyPr>
            <a:normAutofit/>
          </a:bodyPr>
          <a:lstStyle/>
          <a:p>
            <a:r>
              <a:rPr lang="en-US" b="1" dirty="0" smtClean="0"/>
              <a:t>Studies 1, 2, &amp; 4</a:t>
            </a:r>
            <a:r>
              <a:rPr lang="en-US" dirty="0"/>
              <a:t>:</a:t>
            </a:r>
            <a:r>
              <a:rPr lang="en-US" dirty="0" smtClean="0"/>
              <a:t> Dialogue between qual. &amp; quant. data</a:t>
            </a:r>
            <a:endParaRPr lang="en-US" dirty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b="1" dirty="0" smtClean="0"/>
              <a:t>Qualitative:</a:t>
            </a:r>
          </a:p>
          <a:p>
            <a:pPr lvl="1"/>
            <a:r>
              <a:rPr lang="en-US" dirty="0" smtClean="0"/>
              <a:t>Describe your emotions and moods during the last five years. In what ways are they different from when you were young?</a:t>
            </a:r>
          </a:p>
          <a:p>
            <a:pPr lvl="1"/>
            <a:r>
              <a:rPr lang="en-US" dirty="0" smtClean="0"/>
              <a:t>How would you describe a virtuous person?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b="1" dirty="0" smtClean="0"/>
              <a:t>Quantitative:</a:t>
            </a:r>
          </a:p>
          <a:p>
            <a:pPr lvl="1"/>
            <a:r>
              <a:rPr lang="en-US" dirty="0" smtClean="0"/>
              <a:t>I never really feel “at home” in the world.</a:t>
            </a:r>
          </a:p>
          <a:p>
            <a:pPr lvl="2"/>
            <a:r>
              <a:rPr lang="en-US" i="1" dirty="0" smtClean="0"/>
              <a:t>1 </a:t>
            </a:r>
            <a:r>
              <a:rPr lang="en-US" dirty="0" smtClean="0"/>
              <a:t>= </a:t>
            </a:r>
            <a:r>
              <a:rPr lang="en-US" i="1" dirty="0" smtClean="0"/>
              <a:t>Strongly disagree</a:t>
            </a:r>
            <a:r>
              <a:rPr lang="en-US" dirty="0" smtClean="0"/>
              <a:t>, </a:t>
            </a:r>
            <a:r>
              <a:rPr lang="en-US" i="1" dirty="0" smtClean="0"/>
              <a:t>7 </a:t>
            </a:r>
            <a:r>
              <a:rPr lang="en-US" dirty="0" smtClean="0"/>
              <a:t>= </a:t>
            </a:r>
            <a:r>
              <a:rPr lang="en-US" i="1" dirty="0" smtClean="0"/>
              <a:t>Strongly agree</a:t>
            </a:r>
            <a:endParaRPr lang="en-US" i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7445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938" y="2342457"/>
            <a:ext cx="8040758" cy="4772123"/>
          </a:xfrm>
        </p:spPr>
        <p:txBody>
          <a:bodyPr/>
          <a:lstStyle/>
          <a:p>
            <a:pPr lvl="1"/>
            <a:r>
              <a:rPr lang="en-US" dirty="0" smtClean="0"/>
              <a:t>Produced through the </a:t>
            </a:r>
            <a:r>
              <a:rPr lang="en-US" b="1" dirty="0" smtClean="0"/>
              <a:t>University of Arizona</a:t>
            </a:r>
          </a:p>
          <a:p>
            <a:pPr lvl="1"/>
            <a:endParaRPr lang="en-US" b="1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Consulting by </a:t>
            </a:r>
            <a:r>
              <a:rPr lang="en-US" dirty="0" err="1" smtClean="0"/>
              <a:t>Asbjørn</a:t>
            </a:r>
            <a:r>
              <a:rPr lang="en-US" dirty="0" smtClean="0"/>
              <a:t> </a:t>
            </a:r>
            <a:r>
              <a:rPr lang="en-US" dirty="0" err="1" smtClean="0"/>
              <a:t>Grønstad</a:t>
            </a:r>
            <a:r>
              <a:rPr lang="en-US" dirty="0" smtClean="0"/>
              <a:t>,                  film scholar</a:t>
            </a:r>
            <a:endParaRPr lang="en-US" dirty="0"/>
          </a:p>
        </p:txBody>
      </p:sp>
      <p:pic>
        <p:nvPicPr>
          <p:cNvPr id="2053" name="Picture 5" descr="C:\Users\dsullivan\AppData\Local\Microsoft\Windows\Temporary Internet Files\Content.IE5\9JFCMH8U\5447981276_d14e3c6714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50" b="89720" l="3133" r="983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249" y="2945930"/>
            <a:ext cx="4400310" cy="3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52057" y="1792498"/>
            <a:ext cx="10459279" cy="767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Study 3 – </a:t>
            </a:r>
            <a:r>
              <a:rPr lang="en-US" dirty="0" smtClean="0"/>
              <a:t>Novel film clips to induce PEF and NEF</a:t>
            </a:r>
          </a:p>
        </p:txBody>
      </p:sp>
      <p:pic>
        <p:nvPicPr>
          <p:cNvPr id="1026" name="Picture 2" descr="a0e60cb9-f4f9-4d96-9b60-6c89f788a142@ema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11" y="3024005"/>
            <a:ext cx="6010218" cy="134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992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Method: </a:t>
            </a:r>
            <a:r>
              <a:rPr lang="en-US" dirty="0" err="1" smtClean="0"/>
              <a:t>Autophotography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065" y="1808959"/>
            <a:ext cx="10515600" cy="2987325"/>
          </a:xfrm>
        </p:spPr>
        <p:txBody>
          <a:bodyPr>
            <a:normAutofit/>
          </a:bodyPr>
          <a:lstStyle/>
          <a:p>
            <a:r>
              <a:rPr lang="en-US" dirty="0" smtClean="0"/>
              <a:t>Participants document “who they are” (</a:t>
            </a:r>
            <a:r>
              <a:rPr lang="en-US" dirty="0" err="1" smtClean="0"/>
              <a:t>Ziller</a:t>
            </a:r>
            <a:r>
              <a:rPr lang="en-US" dirty="0" smtClean="0"/>
              <a:t>, 1990)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mages convey varying levels of interpersonal connectedness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14563" y="2023321"/>
            <a:ext cx="90712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 smtClean="0"/>
          </a:p>
          <a:p>
            <a:endParaRPr lang="en-US" sz="2600" b="1" dirty="0" smtClean="0"/>
          </a:p>
          <a:p>
            <a:pPr marL="0" indent="0">
              <a:buNone/>
            </a:pPr>
            <a:endParaRPr lang="en-US" sz="2600" b="1" dirty="0" smtClean="0"/>
          </a:p>
          <a:p>
            <a:r>
              <a:rPr lang="en-US" sz="3200" b="1" dirty="0" smtClean="0"/>
              <a:t>Study 5: </a:t>
            </a:r>
            <a:r>
              <a:rPr lang="en-US" sz="3200" dirty="0" smtClean="0"/>
              <a:t>In a Tucson retirement community, </a:t>
            </a:r>
            <a:r>
              <a:rPr lang="en-US" sz="3200" dirty="0" err="1" smtClean="0"/>
              <a:t>autophotographies</a:t>
            </a:r>
            <a:r>
              <a:rPr lang="en-US" sz="3200" dirty="0" smtClean="0"/>
              <a:t> from high-PEF and NEF participants</a:t>
            </a:r>
          </a:p>
        </p:txBody>
      </p:sp>
      <p:pic>
        <p:nvPicPr>
          <p:cNvPr id="5124" name="Picture 4" descr="C:\Users\dsullivan\AppData\Local\Microsoft\Windows\Temporary Internet Files\Content.IE5\TDSLWLUD\Canon_Digital_Rebel_XTi_10.1MP_Digital_SLR_Camera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429" r="96286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3715"/>
            <a:ext cx="2763982" cy="27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4064" y="6129831"/>
            <a:ext cx="11251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rgbClr val="5F5F5F"/>
                </a:solidFill>
              </a:rPr>
              <a:t>Dollinger &amp; Clancy (1993); Ziller (1990)</a:t>
            </a:r>
            <a:endParaRPr lang="de-DE" sz="24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2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881810"/>
            <a:ext cx="10515600" cy="678424"/>
          </a:xfrm>
        </p:spPr>
        <p:txBody>
          <a:bodyPr/>
          <a:lstStyle/>
          <a:p>
            <a:r>
              <a:rPr lang="en-US" dirty="0" smtClean="0"/>
              <a:t>Images from a high PEF participant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4" y="0"/>
            <a:ext cx="3374927" cy="59998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540" y="0"/>
            <a:ext cx="3370971" cy="599283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547" y="0"/>
            <a:ext cx="3385625" cy="601888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73424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94726"/>
            <a:ext cx="10515600" cy="678424"/>
          </a:xfrm>
        </p:spPr>
        <p:txBody>
          <a:bodyPr/>
          <a:lstStyle/>
          <a:p>
            <a:r>
              <a:rPr lang="en-US" dirty="0" smtClean="0"/>
              <a:t>Image from a high NEF participant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54" y="548248"/>
            <a:ext cx="7797605" cy="519840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4461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Virtue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56235" cy="4806995"/>
          </a:xfrm>
        </p:spPr>
        <p:txBody>
          <a:bodyPr>
            <a:normAutofit/>
          </a:bodyPr>
          <a:lstStyle/>
          <a:p>
            <a:r>
              <a:rPr lang="en-US" dirty="0" smtClean="0"/>
              <a:t>Previously validated</a:t>
            </a:r>
          </a:p>
          <a:p>
            <a:pPr lvl="1"/>
            <a:r>
              <a:rPr lang="en-US" dirty="0" smtClean="0"/>
              <a:t>Hope Scale, Subjective Vitality Scale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dirty="0" smtClean="0"/>
              <a:t>Behaviors</a:t>
            </a:r>
          </a:p>
          <a:p>
            <a:pPr lvl="1"/>
            <a:r>
              <a:rPr lang="en-US" dirty="0" smtClean="0"/>
              <a:t>Local charities, volunteering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dirty="0" smtClean="0"/>
              <a:t>Open-ended questions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 smtClean="0"/>
              <a:t>Novel concepts and measures</a:t>
            </a:r>
          </a:p>
        </p:txBody>
      </p:sp>
    </p:spTree>
    <p:extLst>
      <p:ext uri="{BB962C8B-B14F-4D97-AF65-F5344CB8AC3E}">
        <p14:creationId xmlns:p14="http://schemas.microsoft.com/office/powerpoint/2010/main" val="29323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56235" cy="4806995"/>
          </a:xfrm>
        </p:spPr>
        <p:txBody>
          <a:bodyPr>
            <a:normAutofit/>
          </a:bodyPr>
          <a:lstStyle/>
          <a:p>
            <a:r>
              <a:rPr lang="en-US" dirty="0" smtClean="0"/>
              <a:t>Integration of qualitative and quantitative data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b="1" dirty="0" smtClean="0"/>
              <a:t>RESPONSE: </a:t>
            </a:r>
            <a:r>
              <a:rPr lang="en-US" dirty="0" smtClean="0"/>
              <a:t>Ongoing dialogue</a:t>
            </a:r>
            <a:endParaRPr lang="en-US" b="1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dirty="0" smtClean="0"/>
              <a:t>Can “temporary” EF changes truly affect virtue?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b="1" dirty="0" smtClean="0"/>
              <a:t>RESPONSE: </a:t>
            </a:r>
            <a:r>
              <a:rPr lang="en-US" dirty="0" smtClean="0"/>
              <a:t>The power of minor situational forces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08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9737786" cy="480699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Deeper understanding of the role of affect in selfhood and virtue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 smtClean="0"/>
              <a:t>Illumination</a:t>
            </a:r>
            <a:r>
              <a:rPr lang="en-US" sz="3200" dirty="0" smtClean="0"/>
              <a:t> of changes in the capacity for virtue across the lifespan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 smtClean="0"/>
              <a:t>Positive change in the lives of older adults</a:t>
            </a:r>
            <a:endParaRPr lang="en-US" sz="3200" dirty="0" smtClean="0"/>
          </a:p>
          <a:p>
            <a:endParaRPr lang="en-US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63876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123006" y="3994485"/>
            <a:ext cx="8063731" cy="25988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Daniel Sullivan, University of Arizona                 </a:t>
            </a:r>
            <a:r>
              <a:rPr lang="en-US" sz="2800" dirty="0" smtClean="0">
                <a:hlinkClick r:id="rId2"/>
              </a:rPr>
              <a:t>swolf22@email.arizona.edu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Achim Stephan, University of </a:t>
            </a:r>
            <a:r>
              <a:rPr lang="en-US" sz="2800" dirty="0" err="1" smtClean="0"/>
              <a:t>Osnabrück</a:t>
            </a:r>
            <a:r>
              <a:rPr lang="en-US" sz="2800" dirty="0" smtClean="0"/>
              <a:t>                      </a:t>
            </a:r>
            <a:r>
              <a:rPr lang="en-US" sz="2800" dirty="0" smtClean="0">
                <a:hlinkClick r:id="rId3"/>
              </a:rPr>
              <a:t>achim.stephan@uni-onsabrueck.de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52881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634</TotalTime>
  <Words>750</Words>
  <Application>Microsoft Macintosh PowerPoint</Application>
  <PresentationFormat>Custom</PresentationFormat>
  <Paragraphs>164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Existential Feelings in Virtue:      A Philosophical-Psychological Investigation</vt:lpstr>
      <vt:lpstr>Project Team</vt:lpstr>
      <vt:lpstr>Affective Processes and Virtue</vt:lpstr>
      <vt:lpstr>Specific Aims</vt:lpstr>
      <vt:lpstr>Existential Feelings</vt:lpstr>
      <vt:lpstr>Existential Feelings</vt:lpstr>
      <vt:lpstr>Virtue</vt:lpstr>
      <vt:lpstr>Specific Aims</vt:lpstr>
      <vt:lpstr>Existential Feelings and Virtue                  across the Lifespan</vt:lpstr>
      <vt:lpstr>Specific Aims</vt:lpstr>
      <vt:lpstr>PowerPoint Presentation</vt:lpstr>
      <vt:lpstr>Deep Integration</vt:lpstr>
      <vt:lpstr>Deep Integration</vt:lpstr>
      <vt:lpstr>Unique Method: Autophotography</vt:lpstr>
      <vt:lpstr>PowerPoint Presentation</vt:lpstr>
      <vt:lpstr>PowerPoint Presentation</vt:lpstr>
      <vt:lpstr>Virtue Assessments</vt:lpstr>
      <vt:lpstr>Challenges</vt:lpstr>
      <vt:lpstr>Impacts</vt:lpstr>
      <vt:lpstr>Thank you!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Existential Feelings in Virtue: A Philosophical-Psychological Investigation</dc:title>
  <dc:creator>Daniel Sullivan</dc:creator>
  <cp:lastModifiedBy>Max G. Parish</cp:lastModifiedBy>
  <cp:revision>69</cp:revision>
  <dcterms:created xsi:type="dcterms:W3CDTF">2015-02-20T19:29:03Z</dcterms:created>
  <dcterms:modified xsi:type="dcterms:W3CDTF">2015-03-09T21:24:45Z</dcterms:modified>
</cp:coreProperties>
</file>