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1396" autoAdjust="0"/>
  </p:normalViewPr>
  <p:slideViewPr>
    <p:cSldViewPr snapToGrid="0">
      <p:cViewPr varScale="1">
        <p:scale>
          <a:sx n="65" d="100"/>
          <a:sy n="65" d="100"/>
        </p:scale>
        <p:origin x="1315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3029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F2D285D-B232-4AE4-A0CA-B26F3B2079C6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2D174D0-A363-4FBA-B3D1-2524609087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18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First</a:t>
            </a:r>
            <a:r>
              <a:rPr lang="en-US" baseline="0" dirty="0"/>
              <a:t> Nations acknowledgement: This event is taking place on Osage, Caddo, Chickasaw, and Muscogee land.</a:t>
            </a:r>
          </a:p>
          <a:p>
            <a:endParaRPr lang="en-US" baseline="0" dirty="0"/>
          </a:p>
          <a:p>
            <a:r>
              <a:rPr lang="en-US" baseline="0" dirty="0"/>
              <a:t>Show of hands: Where’s your primary responsibility? (serials, cataloging, acquisitions, R&amp;I, circulation, systems, administration)</a:t>
            </a:r>
          </a:p>
          <a:p>
            <a:endParaRPr lang="en-US" baseline="0" dirty="0"/>
          </a:p>
          <a:p>
            <a:r>
              <a:rPr lang="en-US" baseline="0" dirty="0"/>
              <a:t>Mine: Currently systems (app admin for Alma and Primo; </a:t>
            </a:r>
            <a:r>
              <a:rPr lang="en-US" baseline="0" dirty="0" err="1"/>
              <a:t>config</a:t>
            </a:r>
            <a:r>
              <a:rPr lang="en-US" baseline="0" dirty="0"/>
              <a:t> file for </a:t>
            </a:r>
            <a:r>
              <a:rPr lang="en-US" baseline="0" dirty="0" err="1"/>
              <a:t>EZProxy</a:t>
            </a:r>
            <a:r>
              <a:rPr lang="en-US" baseline="0" dirty="0"/>
              <a:t>; Help email primary contact). Former Serials &amp; E-Res; acquisitions before that. Have dealt with a lot of systems.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16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Situation: A</a:t>
            </a:r>
            <a:r>
              <a:rPr lang="en-US" baseline="0" dirty="0"/>
              <a:t> perpetual purchase </a:t>
            </a:r>
            <a:r>
              <a:rPr lang="en-US" baseline="0" dirty="0" err="1"/>
              <a:t>ebook</a:t>
            </a:r>
            <a:r>
              <a:rPr lang="en-US" baseline="0" dirty="0"/>
              <a:t> has two portfolios, both linking to the same place. One works as expected, the other gets an (unhelpful) error on the </a:t>
            </a:r>
            <a:r>
              <a:rPr lang="en-US" baseline="0" dirty="0" err="1"/>
              <a:t>ebook</a:t>
            </a:r>
            <a:r>
              <a:rPr lang="en-US" baseline="0" dirty="0"/>
              <a:t> vendor’s page. </a:t>
            </a:r>
          </a:p>
          <a:p>
            <a:endParaRPr lang="en-US" baseline="0" dirty="0"/>
          </a:p>
          <a:p>
            <a:r>
              <a:rPr lang="en-US" baseline="0" dirty="0"/>
              <a:t>[wait for them to see it]</a:t>
            </a:r>
          </a:p>
          <a:p>
            <a:endParaRPr lang="en-US" baseline="0" dirty="0"/>
          </a:p>
          <a:p>
            <a:r>
              <a:rPr lang="en-US" baseline="0" dirty="0"/>
              <a:t>Answer: When there are two links but one’s broken, look for differences. In this case, the missing parser parameter in the left-hand picture is what’s causing the link to fail. Needs a unique ID (in EBSCO’s case, the </a:t>
            </a:r>
            <a:r>
              <a:rPr lang="en-US" baseline="0" dirty="0" err="1"/>
              <a:t>ebook</a:t>
            </a:r>
            <a:r>
              <a:rPr lang="en-US" baseline="0" dirty="0"/>
              <a:t> parser parameters are the same as EBSCO’s accession number, so it’s fairly simple to find a missing one and fix/report.)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08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Does</a:t>
            </a:r>
            <a:r>
              <a:rPr lang="en-US" baseline="0" dirty="0"/>
              <a:t> anyone know what’s going on here?</a:t>
            </a:r>
          </a:p>
          <a:p>
            <a:endParaRPr lang="en-US" baseline="0" dirty="0"/>
          </a:p>
          <a:p>
            <a:r>
              <a:rPr lang="en-US" baseline="0" dirty="0"/>
              <a:t>Situation: Web of Science has indexed presentation/poster abstracts as individual articles. However, the publisher sees them as a single publication—indexing at the issue level. One single PDF (p1-257) so the citation’s linking URL will break because of pp92-93 (if nothing else).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508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Looks pretty normal,</a:t>
            </a:r>
            <a:r>
              <a:rPr lang="en-US" baseline="0" dirty="0"/>
              <a:t> but when you click over to Sage…</a:t>
            </a:r>
            <a:endParaRPr lang="en-US" dirty="0"/>
          </a:p>
          <a:p>
            <a:endParaRPr lang="en-US" dirty="0"/>
          </a:p>
          <a:p>
            <a:r>
              <a:rPr lang="en-US" dirty="0"/>
              <a:t>(source is Web of Science, BTW, though not</a:t>
            </a:r>
            <a:r>
              <a:rPr lang="en-US" baseline="0" dirty="0"/>
              <a:t> related to previous)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895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wait. Why are there two years in that URL?</a:t>
            </a:r>
          </a:p>
          <a:p>
            <a:endParaRPr lang="en-US" dirty="0"/>
          </a:p>
          <a:p>
            <a:r>
              <a:rPr lang="en-US" dirty="0"/>
              <a:t>If you go in via the citation,</a:t>
            </a:r>
            <a:r>
              <a:rPr lang="en-US" baseline="0" dirty="0"/>
              <a:t> you find…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677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only did someone index a citation </a:t>
            </a:r>
            <a:r>
              <a:rPr lang="en-US" baseline="0" dirty="0"/>
              <a:t>as if it were an article, but they did so out of a list of errata.</a:t>
            </a:r>
          </a:p>
          <a:p>
            <a:endParaRPr lang="en-US" baseline="0" dirty="0"/>
          </a:p>
          <a:p>
            <a:r>
              <a:rPr lang="en-US" baseline="0" dirty="0"/>
              <a:t>Also, the page number on the original citation was the give-away that the issue number was wrong (#3 stops at p994).</a:t>
            </a:r>
          </a:p>
          <a:p>
            <a:endParaRPr lang="en-US" baseline="0" dirty="0"/>
          </a:p>
          <a:p>
            <a:r>
              <a:rPr lang="en-US" baseline="0" dirty="0"/>
              <a:t>Not going to get World of Science (or any vendor) to change how they index—not that that keeps me from complaining about it when I have the chance! But I do usually report incorrect metadata like the issue number being off.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407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few easy ones…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467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of the time, it’s better to report KB problems to the KB vendor. This</a:t>
            </a:r>
            <a:r>
              <a:rPr lang="en-US" baseline="0" dirty="0"/>
              <a:t> way it gets fixed for everyone.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45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660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57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[NTS: Check that everyone know what the latter two are.]</a:t>
            </a:r>
          </a:p>
          <a:p>
            <a:endParaRPr lang="en-US" dirty="0"/>
          </a:p>
          <a:p>
            <a:r>
              <a:rPr lang="en-US" dirty="0"/>
              <a:t>These (plus others) are all </a:t>
            </a:r>
            <a:r>
              <a:rPr lang="en-US" i="1" dirty="0"/>
              <a:t>individual systems</a:t>
            </a:r>
            <a:r>
              <a:rPr lang="en-US" dirty="0"/>
              <a:t> with which we/our patrons interact. The points at which they touch are where we find </a:t>
            </a:r>
            <a:r>
              <a:rPr lang="en-US" i="1" dirty="0"/>
              <a:t>errors</a:t>
            </a:r>
            <a:r>
              <a:rPr lang="en-US" dirty="0"/>
              <a:t>. You do </a:t>
            </a:r>
            <a:r>
              <a:rPr lang="en-US" u="sng" dirty="0"/>
              <a:t>NOT</a:t>
            </a:r>
            <a:r>
              <a:rPr lang="en-US" dirty="0"/>
              <a:t> have to be intimately familiar with all the systems in order to recognize and communicate errors.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Let me repeat that: You do </a:t>
            </a:r>
            <a:r>
              <a:rPr lang="en-US" b="1" u="sng" dirty="0"/>
              <a:t>NOT</a:t>
            </a:r>
            <a:r>
              <a:rPr lang="en-US" dirty="0"/>
              <a:t> have to be intimately familiar with All The Systems in order to </a:t>
            </a:r>
            <a:r>
              <a:rPr lang="en-US" i="1" dirty="0"/>
              <a:t>recognize</a:t>
            </a:r>
            <a:r>
              <a:rPr lang="en-US" dirty="0"/>
              <a:t> and </a:t>
            </a:r>
            <a:r>
              <a:rPr lang="en-US" i="1" dirty="0"/>
              <a:t>communicate</a:t>
            </a:r>
            <a:r>
              <a:rPr lang="en-US" dirty="0"/>
              <a:t> errors.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093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Some of you (like me) will need to be concerned with fixing errors sometimes, but </a:t>
            </a:r>
            <a:r>
              <a:rPr lang="en-US" u="sng" dirty="0"/>
              <a:t>most of us, most of the time</a:t>
            </a:r>
            <a:r>
              <a:rPr lang="en-US" dirty="0"/>
              <a:t>, will be best served if we can </a:t>
            </a:r>
            <a:r>
              <a:rPr lang="en-US" i="1" dirty="0"/>
              <a:t>accurately and thoroughly convey</a:t>
            </a:r>
            <a:r>
              <a:rPr lang="en-US" dirty="0"/>
              <a:t> what we’ve found to the person/s responsible for error-fixing.</a:t>
            </a:r>
          </a:p>
          <a:p>
            <a:endParaRPr lang="en-US" dirty="0"/>
          </a:p>
          <a:p>
            <a:r>
              <a:rPr lang="en-US" dirty="0"/>
              <a:t>If you don’t have access to the right systems to fix the problem, or the</a:t>
            </a:r>
            <a:r>
              <a:rPr lang="en-US" baseline="0" dirty="0"/>
              <a:t> right</a:t>
            </a:r>
            <a:r>
              <a:rPr lang="en-US" dirty="0"/>
              <a:t> expertise,</a:t>
            </a:r>
            <a:r>
              <a:rPr lang="en-US" baseline="0" dirty="0"/>
              <a:t> or enough time to get the expertise, then leave it to someone else. Especially if you’re paying them!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6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1. Straight-forward errors:  </a:t>
            </a:r>
            <a:r>
              <a:rPr lang="en-US" dirty="0" err="1"/>
              <a:t>Borked</a:t>
            </a:r>
            <a:r>
              <a:rPr lang="en-US" dirty="0"/>
              <a:t>. Usually single system. </a:t>
            </a:r>
            <a:r>
              <a:rPr lang="en-US"/>
              <a:t>Relatively </a:t>
            </a:r>
            <a:r>
              <a:rPr lang="en-US" dirty="0"/>
              <a:t>simple to test/report (</a:t>
            </a:r>
            <a:r>
              <a:rPr lang="en-US" dirty="0" err="1"/>
              <a:t>tho</a:t>
            </a:r>
            <a:r>
              <a:rPr lang="en-US" dirty="0"/>
              <a:t> not necessarily to fix).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Internet outage (building/campus, </a:t>
            </a:r>
            <a:r>
              <a:rPr lang="en-US" dirty="0" err="1"/>
              <a:t>OneNet</a:t>
            </a:r>
            <a:r>
              <a:rPr lang="en-US" dirty="0"/>
              <a:t>)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System outage (404-type errors)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URL change (</a:t>
            </a:r>
            <a:r>
              <a:rPr lang="en-US" dirty="0" err="1"/>
              <a:t>http</a:t>
            </a:r>
            <a:r>
              <a:rPr lang="en-US" dirty="0" err="1">
                <a:sym typeface="Wingdings" panose="05000000000000000000" pitchFamily="2" charset="2"/>
              </a:rPr>
              <a:t></a:t>
            </a:r>
            <a:r>
              <a:rPr lang="en-US" dirty="0" err="1"/>
              <a:t>https</a:t>
            </a:r>
            <a:r>
              <a:rPr lang="en-US" dirty="0"/>
              <a:t>; proxy needs updated)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2. Complex errors: Broken in this case. Multiple systems; more time to test/write up.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err="1"/>
              <a:t>Mis</a:t>
            </a:r>
            <a:r>
              <a:rPr lang="en-US" dirty="0"/>
              <a:t>-matches (a single abstract w/in conference proceeding; wrong citation)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Erroneous data (incorrect indexing; issue 2 digitized as issue 3)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Data structure (</a:t>
            </a:r>
            <a:r>
              <a:rPr lang="en-US" dirty="0" err="1"/>
              <a:t>pkg</a:t>
            </a:r>
            <a:r>
              <a:rPr lang="en-US" dirty="0"/>
              <a:t> we paid for [Gale] isn’t in link resolver)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52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 you diagnose an error?</a:t>
            </a:r>
          </a:p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Down for everyone? (or just you)—is it repeatable? [how big/urgent]</a:t>
            </a:r>
          </a:p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Whose error is it (your proxy vs. the journal vendor’s website) [who you’ll report it to]</a:t>
            </a:r>
          </a:p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there’s an error message, what does it say? (like using the test against itself) [documenting]</a:t>
            </a:r>
          </a:p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happens when you try variations? (different browser, for ex.) [documenting]</a:t>
            </a:r>
          </a:p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Match against known-to-you situations (refer to other cases specifically, if possible) [reporting]</a:t>
            </a:r>
          </a:p>
          <a:p>
            <a:pPr marL="757066" lvl="1" indent="-291179">
              <a:buFont typeface="Courier New" panose="02070309020205020404" pitchFamily="49" charset="0"/>
              <a:buChar char="o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Especially if using a ticketing system. Saying “looks similar to X which is being handled by Suzie” can help greatly.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that these steps aren’t necessarily linear! And can most definitely be recursive if the error is big/widespread.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02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Pick a thread and start. You’ll learn by doing, and there’s very little that you’ll be able to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irreversably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break.</a:t>
            </a:r>
          </a:p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Fix what’s in your purview, but don’t spend a lot of time and energy on what you can’t fix. Know when to let go.</a:t>
            </a:r>
          </a:p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 </a:t>
            </a:r>
            <a:r>
              <a:rPr lang="en-US" b="1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everything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(screenshots within narrative/description). This document will be your friend when you need to revisit the case. Especially if the vendor’s response doesn’t include your original communication (EBSCO).</a:t>
            </a:r>
          </a:p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Generally speaking, it’s better to report to one vendor at a time if you’re unsure which vendor is causing an error. (sometimes the process of troubleshooting can cause more errors)</a:t>
            </a:r>
          </a:p>
          <a:p>
            <a:pPr marL="349415" indent="-349415"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 need to track your error reports, BE CONSISTENT and put them all in one place. If you’ve got a ticketing system, great. If not, use any means that will work for you (Excel spreadsheet; Kanban board; notebook)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372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From here on out, it’s a discussion. The slides are just</a:t>
            </a:r>
            <a:r>
              <a:rPr lang="en-US" baseline="0" dirty="0"/>
              <a:t> to give us examples.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46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Down</a:t>
            </a:r>
            <a:r>
              <a:rPr lang="en-US" baseline="0" dirty="0"/>
              <a:t> for everyone?</a:t>
            </a:r>
          </a:p>
          <a:p>
            <a:r>
              <a:rPr lang="en-US" baseline="0" dirty="0"/>
              <a:t>Whose error is it?</a:t>
            </a:r>
          </a:p>
          <a:p>
            <a:r>
              <a:rPr lang="en-US" baseline="0" dirty="0"/>
              <a:t>What does it tell you?</a:t>
            </a:r>
          </a:p>
          <a:p>
            <a:r>
              <a:rPr lang="en-US" baseline="0" dirty="0"/>
              <a:t>Is it consistent?</a:t>
            </a:r>
            <a:endParaRPr lang="en-US" dirty="0"/>
          </a:p>
          <a:p>
            <a:endParaRPr lang="en-US" dirty="0"/>
          </a:p>
          <a:p>
            <a:r>
              <a:rPr lang="en-US" dirty="0"/>
              <a:t>Fix: Report to whoever handles the proxy </a:t>
            </a:r>
            <a:r>
              <a:rPr lang="en-US" dirty="0" err="1"/>
              <a:t>config</a:t>
            </a:r>
            <a:r>
              <a:rPr lang="en-US" baseline="0" dirty="0"/>
              <a:t> file for your library.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Other proxy errors you’ve seen?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01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[looking for: ways they would determine why the citation got no result from the database]</a:t>
            </a:r>
          </a:p>
          <a:p>
            <a:endParaRPr lang="en-US" dirty="0"/>
          </a:p>
          <a:p>
            <a:r>
              <a:rPr lang="en-US" dirty="0"/>
              <a:t>Actual situation: Student-reported error. Citation: A Multicenter Randomized Controlled Trial of Zephyr Endobronchial Valve Treatment in Heterogeneous Emphysema (TRANSFORM). Kemp et. al. American journal of respiratory and critical care medicine, 15 December 2017, Vol.196(12), pp.1535-1543</a:t>
            </a:r>
          </a:p>
          <a:p>
            <a:endParaRPr lang="en-US" dirty="0"/>
          </a:p>
          <a:p>
            <a:r>
              <a:rPr lang="en-US" dirty="0"/>
              <a:t>Going into database via Journal Lookup, get a list of </a:t>
            </a:r>
            <a:r>
              <a:rPr lang="en-US" dirty="0" err="1"/>
              <a:t>vol</a:t>
            </a:r>
            <a:r>
              <a:rPr lang="en-US" dirty="0"/>
              <a:t>/issues available. December 15, 2017 was missing. Checked journal publisher’s website, and citation</a:t>
            </a:r>
            <a:r>
              <a:rPr lang="en-US" baseline="0" dirty="0"/>
              <a:t> was correct (issue existed, and the article within it). Reported to database vendor (they had rest of issues through 1 Feb 2018, so that one was just skipped somehow).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174D0-A363-4FBA-B3D1-25246090873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80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4046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41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1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31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443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21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55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39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382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69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796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E31EC1E-5653-40DB-95CF-6BF9715DF493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0BCA334-3E13-405A-9A0F-5D395463C4D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77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Troubleshooting Electronic Resources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Kirsten davis, application administrator</a:t>
            </a:r>
          </a:p>
          <a:p>
            <a:r>
              <a:rPr lang="en-US" dirty="0"/>
              <a:t>University of Central Oklahoma</a:t>
            </a:r>
          </a:p>
        </p:txBody>
      </p:sp>
    </p:spTree>
    <p:extLst>
      <p:ext uri="{BB962C8B-B14F-4D97-AF65-F5344CB8AC3E}">
        <p14:creationId xmlns:p14="http://schemas.microsoft.com/office/powerpoint/2010/main" val="876633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one works? Why?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857499" y="1840230"/>
            <a:ext cx="6772366" cy="201168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2857499" y="4046220"/>
            <a:ext cx="6772366" cy="213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108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supplements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PRECISION OF VIRTUAL PELVISES DERIVED FROM CLINICAL CT-IMAGES FOR FORENSIC ANTHROPOLOGY</a:t>
            </a:r>
          </a:p>
          <a:p>
            <a:r>
              <a:rPr lang="en-US" dirty="0"/>
              <a:t>Colman, Kl ; </a:t>
            </a:r>
            <a:r>
              <a:rPr lang="en-US" dirty="0" err="1"/>
              <a:t>Dobbe</a:t>
            </a:r>
            <a:r>
              <a:rPr lang="en-US" dirty="0"/>
              <a:t>, </a:t>
            </a:r>
            <a:r>
              <a:rPr lang="en-US" dirty="0" err="1"/>
              <a:t>Jgg</a:t>
            </a:r>
            <a:r>
              <a:rPr lang="en-US" dirty="0"/>
              <a:t> ; Stull, </a:t>
            </a:r>
            <a:r>
              <a:rPr lang="en-US" dirty="0" err="1"/>
              <a:t>Ke</a:t>
            </a:r>
            <a:r>
              <a:rPr lang="en-US" dirty="0"/>
              <a:t> ; </a:t>
            </a:r>
            <a:r>
              <a:rPr lang="en-US" dirty="0" err="1"/>
              <a:t>Ruijter</a:t>
            </a:r>
            <a:r>
              <a:rPr lang="en-US" dirty="0"/>
              <a:t>, </a:t>
            </a:r>
            <a:r>
              <a:rPr lang="en-US" dirty="0" err="1"/>
              <a:t>Jm</a:t>
            </a:r>
            <a:r>
              <a:rPr lang="en-US" dirty="0"/>
              <a:t> ; </a:t>
            </a:r>
            <a:r>
              <a:rPr lang="en-US" dirty="0" err="1"/>
              <a:t>Oostra</a:t>
            </a:r>
            <a:r>
              <a:rPr lang="en-US" dirty="0"/>
              <a:t>, </a:t>
            </a:r>
            <a:r>
              <a:rPr lang="en-US" dirty="0" err="1"/>
              <a:t>Rj</a:t>
            </a:r>
            <a:r>
              <a:rPr lang="en-US" dirty="0"/>
              <a:t> ; Van Rijn, Rr ; Van Der Merwe, AE ; de Boer, </a:t>
            </a:r>
            <a:r>
              <a:rPr lang="en-US" dirty="0" err="1"/>
              <a:t>Hh</a:t>
            </a:r>
            <a:r>
              <a:rPr lang="en-US" dirty="0"/>
              <a:t> ; </a:t>
            </a:r>
            <a:r>
              <a:rPr lang="en-US" dirty="0" err="1"/>
              <a:t>Streekstra</a:t>
            </a:r>
            <a:r>
              <a:rPr lang="en-US" dirty="0"/>
              <a:t>, </a:t>
            </a:r>
            <a:r>
              <a:rPr lang="en-US" dirty="0" err="1"/>
              <a:t>Gj</a:t>
            </a:r>
            <a:endParaRPr lang="en-US" dirty="0"/>
          </a:p>
          <a:p>
            <a:r>
              <a:rPr lang="en-US" dirty="0"/>
              <a:t>Forensic Science International, 2017 Aug, Vol.277 </a:t>
            </a:r>
            <a:r>
              <a:rPr lang="en-US" dirty="0" err="1"/>
              <a:t>Suppl</a:t>
            </a:r>
            <a:r>
              <a:rPr lang="en-US" dirty="0"/>
              <a:t> 1, pp.92-93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35388" y="1846263"/>
            <a:ext cx="4702825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0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Here’s a fun one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88839" y="1846263"/>
            <a:ext cx="6674648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549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Ooops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096963" y="2804799"/>
            <a:ext cx="4938712" cy="2105652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http://journals.sagepub.com/openurl?rft.issn=0033-2941&amp;rft.volume=105&amp;rft.spage=1283&amp;rft.atitle=The+theoretical+foundations+of+principal+factor+analysis%2C+canonical+factor+analysis+and+alpha+factor+analysis+(vol+23%2C+pg+1%2C+1970)&amp;rft.genre=article&amp;rft.date=2009&amp;url_ver=Z39.88-2004&amp;rft.issue=3</a:t>
            </a:r>
          </a:p>
        </p:txBody>
      </p:sp>
    </p:spTree>
    <p:extLst>
      <p:ext uri="{BB962C8B-B14F-4D97-AF65-F5344CB8AC3E}">
        <p14:creationId xmlns:p14="http://schemas.microsoft.com/office/powerpoint/2010/main" val="513986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Errors all the way down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74980" y="1266580"/>
            <a:ext cx="5944115" cy="418831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Issue is incorrect (not #3, but #3S)</a:t>
            </a:r>
          </a:p>
          <a:p>
            <a:r>
              <a:rPr lang="en-US" sz="2800" dirty="0"/>
              <a:t>The page number gets you to the errata page, which includes  </a:t>
            </a:r>
            <a:r>
              <a:rPr lang="en-US" sz="2800" dirty="0">
                <a:sym typeface="Wingdings" panose="05000000000000000000" pitchFamily="2" charset="2"/>
              </a:rPr>
              <a:t>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77424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Q: How can you tell when an IP range is registered to the wrong institution? Or not at all?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A: Branding is a good clue.</a:t>
            </a:r>
          </a:p>
        </p:txBody>
      </p:sp>
    </p:spTree>
    <p:extLst>
      <p:ext uri="{BB962C8B-B14F-4D97-AF65-F5344CB8AC3E}">
        <p14:creationId xmlns:p14="http://schemas.microsoft.com/office/powerpoint/2010/main" val="30978343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 Base woes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  <a:r>
              <a:rPr lang="en-US" sz="4000" dirty="0"/>
              <a:t>Problems: 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/>
              <a:t>Coverage dates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/>
              <a:t>Package titles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/>
              <a:t>Changed URLs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Solution: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4000" dirty="0"/>
              <a:t>Report to Vendor</a:t>
            </a:r>
          </a:p>
        </p:txBody>
      </p:sp>
    </p:spTree>
    <p:extLst>
      <p:ext uri="{BB962C8B-B14F-4D97-AF65-F5344CB8AC3E}">
        <p14:creationId xmlns:p14="http://schemas.microsoft.com/office/powerpoint/2010/main" val="2536298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6837630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Contact Kirsten: sdavis63@uco.edu</a:t>
            </a:r>
          </a:p>
        </p:txBody>
      </p:sp>
    </p:spTree>
    <p:extLst>
      <p:ext uri="{BB962C8B-B14F-4D97-AF65-F5344CB8AC3E}">
        <p14:creationId xmlns:p14="http://schemas.microsoft.com/office/powerpoint/2010/main" val="81566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Some systems:</a:t>
            </a:r>
            <a:br>
              <a:rPr lang="en-US" dirty="0"/>
            </a:br>
            <a:r>
              <a:rPr lang="en-US" sz="4000" dirty="0"/>
              <a:t>Aggregator database</a:t>
            </a:r>
            <a:br>
              <a:rPr lang="en-US" sz="4000" dirty="0"/>
            </a:br>
            <a:r>
              <a:rPr lang="en-US" sz="4000" dirty="0"/>
              <a:t>Journal package subscription</a:t>
            </a:r>
            <a:br>
              <a:rPr lang="en-US" sz="4000" dirty="0"/>
            </a:br>
            <a:r>
              <a:rPr lang="en-US" sz="4000" dirty="0"/>
              <a:t>Link resolver</a:t>
            </a:r>
            <a:br>
              <a:rPr lang="en-US" sz="4000" dirty="0"/>
            </a:br>
            <a:r>
              <a:rPr lang="en-US" sz="4000" dirty="0"/>
              <a:t>Proxy server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places where systems touch is where the highest likelihood of error occurs. </a:t>
            </a:r>
          </a:p>
        </p:txBody>
      </p:sp>
    </p:spTree>
    <p:extLst>
      <p:ext uri="{BB962C8B-B14F-4D97-AF65-F5344CB8AC3E}">
        <p14:creationId xmlns:p14="http://schemas.microsoft.com/office/powerpoint/2010/main" val="721403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can’t fix it, </a:t>
            </a:r>
            <a:br>
              <a:rPr lang="en-US" dirty="0"/>
            </a:br>
            <a:r>
              <a:rPr lang="en-US" dirty="0"/>
              <a:t>report it.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Know your limits (access, expertise, time)</a:t>
            </a:r>
          </a:p>
        </p:txBody>
      </p:sp>
    </p:spTree>
    <p:extLst>
      <p:ext uri="{BB962C8B-B14F-4D97-AF65-F5344CB8AC3E}">
        <p14:creationId xmlns:p14="http://schemas.microsoft.com/office/powerpoint/2010/main" val="3282651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errors:</a:t>
            </a:r>
            <a:br>
              <a:rPr lang="en-US" dirty="0"/>
            </a:br>
            <a:r>
              <a:rPr lang="en-US" sz="4000" dirty="0"/>
              <a:t>Straightforward</a:t>
            </a:r>
            <a:br>
              <a:rPr lang="en-US" sz="4000" dirty="0"/>
            </a:br>
            <a:r>
              <a:rPr lang="en-US" sz="4000" dirty="0"/>
              <a:t>Complex</a:t>
            </a:r>
            <a:br>
              <a:rPr lang="en-US" sz="4000" dirty="0"/>
            </a:br>
            <a:r>
              <a:rPr lang="en-US" sz="4000" dirty="0"/>
              <a:t>Mix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 it </a:t>
            </a:r>
            <a:r>
              <a:rPr lang="en-US" dirty="0" err="1"/>
              <a:t>borked</a:t>
            </a:r>
            <a:r>
              <a:rPr lang="en-US" dirty="0"/>
              <a:t> or is it broken?</a:t>
            </a:r>
          </a:p>
        </p:txBody>
      </p:sp>
    </p:spTree>
    <p:extLst>
      <p:ext uri="{BB962C8B-B14F-4D97-AF65-F5344CB8AC3E}">
        <p14:creationId xmlns:p14="http://schemas.microsoft.com/office/powerpoint/2010/main" val="2030857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Diagnosis:</a:t>
            </a:r>
            <a:br>
              <a:rPr lang="en-US" dirty="0"/>
            </a:br>
            <a:r>
              <a:rPr lang="en-US" sz="4000" dirty="0"/>
              <a:t>Down for everyone?</a:t>
            </a:r>
            <a:br>
              <a:rPr lang="en-US" sz="4000" dirty="0"/>
            </a:br>
            <a:r>
              <a:rPr lang="en-US" sz="4000" dirty="0"/>
              <a:t>Whose error is it?</a:t>
            </a:r>
            <a:br>
              <a:rPr lang="en-US" sz="4000" dirty="0"/>
            </a:br>
            <a:r>
              <a:rPr lang="en-US" sz="4000" dirty="0"/>
              <a:t>What does it tell you?</a:t>
            </a:r>
            <a:br>
              <a:rPr lang="en-US" sz="4000" dirty="0"/>
            </a:br>
            <a:r>
              <a:rPr lang="en-US" sz="4000" dirty="0"/>
              <a:t>Is it consistent?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Test, retest, use the test against itself</a:t>
            </a:r>
          </a:p>
        </p:txBody>
      </p:sp>
    </p:spTree>
    <p:extLst>
      <p:ext uri="{BB962C8B-B14F-4D97-AF65-F5344CB8AC3E}">
        <p14:creationId xmlns:p14="http://schemas.microsoft.com/office/powerpoint/2010/main" val="2499222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Tips:</a:t>
            </a:r>
            <a:br>
              <a:rPr lang="en-US" dirty="0"/>
            </a:br>
            <a:r>
              <a:rPr lang="en-US" sz="4000" dirty="0"/>
              <a:t>Start somewhere</a:t>
            </a:r>
            <a:br>
              <a:rPr lang="en-US" sz="4000" dirty="0"/>
            </a:br>
            <a:r>
              <a:rPr lang="en-US" sz="4000" dirty="0"/>
              <a:t>Document everything</a:t>
            </a:r>
            <a:br>
              <a:rPr lang="en-US" sz="4000" dirty="0"/>
            </a:br>
            <a:r>
              <a:rPr lang="en-US" sz="4000" dirty="0"/>
              <a:t>Let go of what you can’t fix</a:t>
            </a:r>
            <a:br>
              <a:rPr lang="en-US" sz="4000" dirty="0"/>
            </a:br>
            <a:r>
              <a:rPr lang="en-US" sz="4000" dirty="0"/>
              <a:t>Know how to report and to whom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 thorough but not obsessive</a:t>
            </a:r>
          </a:p>
        </p:txBody>
      </p:sp>
    </p:spTree>
    <p:extLst>
      <p:ext uri="{BB962C8B-B14F-4D97-AF65-F5344CB8AC3E}">
        <p14:creationId xmlns:p14="http://schemas.microsoft.com/office/powerpoint/2010/main" val="4243243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so far?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Yes, I’m getting to the practical stuff</a:t>
            </a:r>
          </a:p>
        </p:txBody>
      </p:sp>
    </p:spTree>
    <p:extLst>
      <p:ext uri="{BB962C8B-B14F-4D97-AF65-F5344CB8AC3E}">
        <p14:creationId xmlns:p14="http://schemas.microsoft.com/office/powerpoint/2010/main" val="3099504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Proxy problems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4" r="62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9220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would you approach this?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3584" b="1358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548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501</TotalTime>
  <Words>1683</Words>
  <Application>Microsoft Office PowerPoint</Application>
  <PresentationFormat>Widescreen</PresentationFormat>
  <Paragraphs>132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Symbol</vt:lpstr>
      <vt:lpstr>Wingdings</vt:lpstr>
      <vt:lpstr>Retrospect</vt:lpstr>
      <vt:lpstr>Troubleshooting Electronic Resources </vt:lpstr>
      <vt:lpstr>Some systems: Aggregator database Journal package subscription Link resolver Proxy server</vt:lpstr>
      <vt:lpstr>If you can’t fix it,  report it.</vt:lpstr>
      <vt:lpstr>Some errors: Straightforward Complex Mix</vt:lpstr>
      <vt:lpstr>Diagnosis: Down for everyone? Whose error is it? What does it tell you? Is it consistent?</vt:lpstr>
      <vt:lpstr>Tips: Start somewhere Document everything Let go of what you can’t fix Know how to report and to whom</vt:lpstr>
      <vt:lpstr>Questions so far?</vt:lpstr>
      <vt:lpstr>Proxy problems</vt:lpstr>
      <vt:lpstr>How would you approach this?</vt:lpstr>
      <vt:lpstr>Which one works? Why?</vt:lpstr>
      <vt:lpstr>The problem with supplements</vt:lpstr>
      <vt:lpstr>Here’s a fun one</vt:lpstr>
      <vt:lpstr>Ooops</vt:lpstr>
      <vt:lpstr>Errors all the way down</vt:lpstr>
      <vt:lpstr>IP issues</vt:lpstr>
      <vt:lpstr>Knowledge Base woes</vt:lpstr>
      <vt:lpstr>Questions?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Troubleshooting Electronic Resources</dc:title>
  <dc:creator>Kirsten Davis</dc:creator>
  <cp:lastModifiedBy>Kirsten Davis</cp:lastModifiedBy>
  <cp:revision>41</cp:revision>
  <cp:lastPrinted>2018-04-20T21:26:37Z</cp:lastPrinted>
  <dcterms:created xsi:type="dcterms:W3CDTF">2018-04-16T20:23:59Z</dcterms:created>
  <dcterms:modified xsi:type="dcterms:W3CDTF">2021-03-23T19:29:31Z</dcterms:modified>
</cp:coreProperties>
</file>