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sldIdLst>
    <p:sldId id="258" r:id="rId6"/>
    <p:sldId id="257" r:id="rId7"/>
    <p:sldId id="287" r:id="rId8"/>
    <p:sldId id="339" r:id="rId9"/>
    <p:sldId id="268" r:id="rId10"/>
    <p:sldId id="274" r:id="rId11"/>
    <p:sldId id="340" r:id="rId12"/>
    <p:sldId id="341" r:id="rId13"/>
    <p:sldId id="342" r:id="rId14"/>
    <p:sldId id="347" r:id="rId15"/>
    <p:sldId id="345" r:id="rId16"/>
    <p:sldId id="348" r:id="rId17"/>
    <p:sldId id="346" r:id="rId18"/>
    <p:sldId id="344" r:id="rId19"/>
    <p:sldId id="343" r:id="rId20"/>
    <p:sldId id="378" r:id="rId21"/>
    <p:sldId id="379" r:id="rId22"/>
    <p:sldId id="349" r:id="rId23"/>
    <p:sldId id="351" r:id="rId24"/>
    <p:sldId id="352" r:id="rId25"/>
    <p:sldId id="353" r:id="rId26"/>
    <p:sldId id="354" r:id="rId27"/>
    <p:sldId id="355" r:id="rId28"/>
    <p:sldId id="356" r:id="rId29"/>
    <p:sldId id="357" r:id="rId30"/>
    <p:sldId id="358" r:id="rId31"/>
    <p:sldId id="359" r:id="rId32"/>
    <p:sldId id="360" r:id="rId33"/>
    <p:sldId id="361" r:id="rId34"/>
    <p:sldId id="367" r:id="rId35"/>
    <p:sldId id="362" r:id="rId36"/>
    <p:sldId id="363" r:id="rId37"/>
    <p:sldId id="364" r:id="rId38"/>
    <p:sldId id="365" r:id="rId39"/>
    <p:sldId id="366" r:id="rId40"/>
    <p:sldId id="381" r:id="rId41"/>
    <p:sldId id="369" r:id="rId42"/>
    <p:sldId id="370" r:id="rId43"/>
    <p:sldId id="371" r:id="rId44"/>
    <p:sldId id="372" r:id="rId45"/>
    <p:sldId id="373" r:id="rId46"/>
    <p:sldId id="374" r:id="rId47"/>
    <p:sldId id="375" r:id="rId48"/>
    <p:sldId id="376" r:id="rId49"/>
    <p:sldId id="377" r:id="rId50"/>
    <p:sldId id="313" r:id="rId51"/>
    <p:sldId id="314" r:id="rId52"/>
    <p:sldId id="315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4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592" y="2879414"/>
            <a:ext cx="8082608" cy="721035"/>
          </a:xfrm>
          <a:prstGeom prst="rect">
            <a:avLst/>
          </a:prstGeom>
        </p:spPr>
        <p:txBody>
          <a:bodyPr/>
          <a:lstStyle>
            <a:lvl1pPr algn="l">
              <a:defRPr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5592" y="3864429"/>
            <a:ext cx="8082608" cy="1910436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Courier New"/>
              <a:buChar char="o"/>
              <a:defRPr sz="2400" b="0" i="0">
                <a:solidFill>
                  <a:schemeClr val="bg1">
                    <a:lumMod val="65000"/>
                  </a:schemeClr>
                </a:solidFill>
                <a:latin typeface="Frutiger LT Std 55 Roman"/>
                <a:cs typeface="Frutiger LT Std 55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493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1441440"/>
            <a:ext cx="7129017" cy="781244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358766"/>
            <a:ext cx="8228962" cy="4071141"/>
          </a:xfrm>
          <a:prstGeom prst="rect">
            <a:avLst/>
          </a:prstGeom>
        </p:spPr>
        <p:txBody>
          <a:bodyPr vert="eaVert"/>
          <a:lstStyle>
            <a:lvl1pPr marL="342900" indent="-342900">
              <a:buFont typeface="Courier New"/>
              <a:buChar char="o"/>
              <a:defRPr sz="2400" b="0" i="0">
                <a:solidFill>
                  <a:srgbClr val="A6A6A6"/>
                </a:solidFill>
                <a:latin typeface="Frutiger LT Std 55 Roman"/>
                <a:cs typeface="Frutiger LT Std 55 Roman"/>
              </a:defRPr>
            </a:lvl1pPr>
            <a:lvl2pPr>
              <a:defRPr sz="2400" b="0" i="0">
                <a:latin typeface="Frutiger LT Std 55 Roman"/>
                <a:cs typeface="Frutiger LT Std 55 Roman"/>
              </a:defRPr>
            </a:lvl2pPr>
            <a:lvl3pPr>
              <a:defRPr b="0" i="0">
                <a:latin typeface="Frutiger LT Std 55 Roman"/>
                <a:cs typeface="Frutiger LT Std 55 Roman"/>
              </a:defRPr>
            </a:lvl3pPr>
            <a:lvl4pPr>
              <a:defRPr b="0" i="0">
                <a:latin typeface="Frutiger LT Std 55 Roman"/>
                <a:cs typeface="Frutiger LT Std 55 Roman"/>
              </a:defRPr>
            </a:lvl4pPr>
            <a:lvl5pPr>
              <a:defRPr b="0" i="0">
                <a:latin typeface="Frutiger LT Std 55 Roman"/>
                <a:cs typeface="Frutiger LT Std 55 Roman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24355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38146"/>
            <a:ext cx="2057400" cy="5103101"/>
          </a:xfrm>
          <a:prstGeom prst="rect">
            <a:avLst/>
          </a:prstGeom>
        </p:spPr>
        <p:txBody>
          <a:bodyPr vert="eaVert"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8146"/>
            <a:ext cx="6019800" cy="5103101"/>
          </a:xfrm>
          <a:prstGeom prst="rect">
            <a:avLst/>
          </a:prstGeom>
        </p:spPr>
        <p:txBody>
          <a:bodyPr vert="eaVert"/>
          <a:lstStyle>
            <a:lvl1pPr marL="342900" indent="-342900">
              <a:buFont typeface="Courier New"/>
              <a:buChar char="o"/>
              <a:defRPr sz="2400" b="0" i="0">
                <a:solidFill>
                  <a:srgbClr val="A6A6A6"/>
                </a:solidFill>
                <a:latin typeface="Frutiger LT Std 55 Roman"/>
                <a:cs typeface="Frutiger LT Std 55 Roman"/>
              </a:defRPr>
            </a:lvl1pPr>
            <a:lvl2pPr>
              <a:defRPr sz="2400" b="0" i="0">
                <a:solidFill>
                  <a:srgbClr val="A6A6A6"/>
                </a:solidFill>
                <a:latin typeface="Frutiger LT Std 55 Roman"/>
                <a:cs typeface="Frutiger LT Std 55 Roman"/>
              </a:defRPr>
            </a:lvl2pPr>
            <a:lvl3pPr>
              <a:defRPr sz="2400" b="0" i="0">
                <a:latin typeface="Frutiger LT Std 55 Roman"/>
                <a:cs typeface="Frutiger LT Std 55 Roman"/>
              </a:defRPr>
            </a:lvl3pPr>
            <a:lvl4pPr>
              <a:defRPr sz="2400" b="0" i="0">
                <a:latin typeface="Frutiger LT Std 55 Roman"/>
                <a:cs typeface="Frutiger LT Std 55 Roman"/>
              </a:defRPr>
            </a:lvl4pPr>
            <a:lvl5pPr>
              <a:defRPr sz="2400" b="0" i="0">
                <a:latin typeface="Frutiger LT Std 55 Roman"/>
                <a:cs typeface="Frutiger LT Std 55 Roman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15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34859"/>
            <a:ext cx="8229600" cy="588070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67858"/>
            <a:ext cx="8229600" cy="3858306"/>
          </a:xfrm>
          <a:prstGeom prst="rect">
            <a:avLst/>
          </a:prstGeom>
        </p:spPr>
        <p:txBody>
          <a:bodyPr/>
          <a:lstStyle>
            <a:lvl1pPr marL="342900" indent="-342900">
              <a:buFont typeface="Courier New"/>
              <a:buChar char="o"/>
              <a:defRPr sz="2400" b="0" i="0">
                <a:solidFill>
                  <a:srgbClr val="A6A6A6"/>
                </a:solidFill>
                <a:latin typeface="Frutiger LT Std 55 Roman"/>
                <a:cs typeface="Frutiger LT Std 55 Roman"/>
              </a:defRPr>
            </a:lvl1pPr>
            <a:lvl2pPr marL="742950" indent="-28575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2pPr>
            <a:lvl3pPr marL="1143000" indent="-22860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3pPr>
            <a:lvl4pPr marL="1600200" indent="-22860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4pPr>
            <a:lvl5pPr marL="2057400" indent="-22860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9430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1.0.ps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517"/>
            <a:ext cx="9144000" cy="608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980" y="2936975"/>
            <a:ext cx="8213418" cy="918701"/>
          </a:xfrm>
          <a:prstGeom prst="rect">
            <a:avLst/>
          </a:prstGeom>
        </p:spPr>
        <p:txBody>
          <a:bodyPr anchor="t"/>
          <a:lstStyle>
            <a:lvl1pPr algn="l">
              <a:defRPr sz="4000" b="0" i="0" cap="none">
                <a:solidFill>
                  <a:srgbClr val="FFFFFF"/>
                </a:solidFill>
                <a:latin typeface="Frutiger LT Std 55 Roman"/>
                <a:cs typeface="Frutiger LT Std 55 Roman"/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980" y="3855676"/>
            <a:ext cx="8213418" cy="541664"/>
          </a:xfrm>
          <a:prstGeom prst="rect">
            <a:avLst/>
          </a:prstGeom>
        </p:spPr>
        <p:txBody>
          <a:bodyPr anchor="b"/>
          <a:lstStyle>
            <a:lvl1pPr marL="342900" indent="-342900">
              <a:buFont typeface="Courier New"/>
              <a:buChar char="o"/>
              <a:defRPr sz="2400" b="0" i="0">
                <a:solidFill>
                  <a:schemeClr val="bg1"/>
                </a:solidFill>
                <a:latin typeface="Frutiger LT Std 55 Roman"/>
                <a:cs typeface="Frutiger LT Std 55 Roman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2918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592" y="1430038"/>
            <a:ext cx="8311208" cy="657843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5592" y="2370106"/>
            <a:ext cx="4038600" cy="4127842"/>
          </a:xfrm>
          <a:prstGeom prst="rect">
            <a:avLst/>
          </a:prstGeom>
          <a:solidFill>
            <a:srgbClr val="95B3D7">
              <a:alpha val="50000"/>
            </a:srgbClr>
          </a:solidFill>
        </p:spPr>
        <p:txBody>
          <a:bodyPr/>
          <a:lstStyle>
            <a:lvl1pPr marL="342900" indent="-34290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1pPr>
            <a:lvl2pPr>
              <a:defRPr sz="2400" b="0" i="0">
                <a:latin typeface="Frutiger LT Std 55 Roman"/>
                <a:cs typeface="Frutiger LT Std 55 Roman"/>
              </a:defRPr>
            </a:lvl2pPr>
            <a:lvl3pPr>
              <a:defRPr sz="2400" b="0" i="0">
                <a:latin typeface="Frutiger LT Std 55 Roman"/>
                <a:cs typeface="Frutiger LT Std 55 Roman"/>
              </a:defRPr>
            </a:lvl3pPr>
            <a:lvl4pPr>
              <a:defRPr sz="2400" b="0" i="0">
                <a:latin typeface="Frutiger LT Std 55 Roman"/>
                <a:cs typeface="Frutiger LT Std 55 Roman"/>
              </a:defRPr>
            </a:lvl4pPr>
            <a:lvl5pPr>
              <a:defRPr sz="2400" b="0" i="0">
                <a:latin typeface="Frutiger LT Std 55 Roman"/>
                <a:cs typeface="Frutiger LT Std 55 Roman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70106"/>
            <a:ext cx="4038600" cy="412784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342900" indent="-342900">
              <a:buFont typeface="Courier New"/>
              <a:buChar char="o"/>
              <a:defRPr sz="2400" b="0" i="0">
                <a:latin typeface="Frutiger LT Std 55 Roman"/>
                <a:cs typeface="Frutiger LT Std 55 Roman"/>
              </a:defRPr>
            </a:lvl1pPr>
            <a:lvl2pPr>
              <a:defRPr sz="2400" b="0" i="0">
                <a:latin typeface="Frutiger LT Std 55 Roman"/>
                <a:cs typeface="Frutiger LT Std 55 Roman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1801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31337"/>
            <a:ext cx="8245433" cy="723302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40320" y="2256699"/>
            <a:ext cx="4040188" cy="4236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0" i="0">
                <a:latin typeface="Frutiger LT Std 65 Bold"/>
                <a:cs typeface="Frutiger LT Std 65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05217"/>
            <a:ext cx="4005713" cy="3670050"/>
          </a:xfrm>
          <a:prstGeom prst="rect">
            <a:avLst/>
          </a:prstGeom>
          <a:solidFill>
            <a:srgbClr val="95B3D7">
              <a:alpha val="48000"/>
            </a:srgbClr>
          </a:solidFill>
        </p:spPr>
        <p:txBody>
          <a:bodyPr/>
          <a:lstStyle>
            <a:lvl1pPr marL="342900" indent="-342900">
              <a:buFont typeface="Courier New"/>
              <a:buChar char="o"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2260881"/>
            <a:ext cx="4041775" cy="41947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0" i="0">
                <a:latin typeface="Frutiger LT Std 65 Bold"/>
                <a:cs typeface="Frutiger LT Std 65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05217"/>
            <a:ext cx="4041775" cy="36700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342900" indent="-342900">
              <a:buFont typeface="Courier New"/>
              <a:buChar char="o"/>
              <a:defRPr sz="24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24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447164"/>
            <a:ext cx="8229600" cy="682199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Frutiger LT Std 55 Roman"/>
                <a:cs typeface="Frutiger LT Std 55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180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8559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2785"/>
            <a:ext cx="3008313" cy="385568"/>
          </a:xfrm>
          <a:prstGeom prst="rect">
            <a:avLst/>
          </a:prstGeom>
        </p:spPr>
        <p:txBody>
          <a:bodyPr anchor="b"/>
          <a:lstStyle>
            <a:lvl1pPr algn="l">
              <a:defRPr sz="2000" b="0" i="0">
                <a:latin typeface="Frutiger LT Std 65 Bold"/>
                <a:cs typeface="Frutiger LT Std 65 Bold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92785"/>
            <a:ext cx="5111750" cy="5148462"/>
          </a:xfrm>
          <a:prstGeom prst="rect">
            <a:avLst/>
          </a:prstGeom>
        </p:spPr>
        <p:txBody>
          <a:bodyPr/>
          <a:lstStyle>
            <a:lvl1pPr marL="342900" indent="-342900">
              <a:buFont typeface="Courier New"/>
              <a:buChar char="o"/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16498"/>
            <a:ext cx="3008313" cy="45247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latin typeface="Frutiger LT Std 55 Roman"/>
                <a:cs typeface="Frutiger LT Std 55 Roman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175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81445"/>
            <a:ext cx="5486400" cy="37536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Frutiger LT Std 55 Roman"/>
                <a:cs typeface="Frutiger LT Std 55 Roman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Frutiger LT Std 55 Roman"/>
                <a:cs typeface="Frutiger LT Std 55 Roman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7438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1.0.psd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07218"/>
          </a:xfrm>
          <a:prstGeom prst="rect">
            <a:avLst/>
          </a:prstGeom>
        </p:spPr>
      </p:pic>
      <p:pic>
        <p:nvPicPr>
          <p:cNvPr id="4" name="Picture 3" descr="whitelogo2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899" y="-732014"/>
            <a:ext cx="2421421" cy="242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38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4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4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4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oknetworkmentor@groups.facebook.com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network@ou.edu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1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1.png"/><Relationship Id="rId5" Type="http://schemas.openxmlformats.org/officeDocument/2006/relationships/image" Target="../media/image40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1.png"/><Relationship Id="rId5" Type="http://schemas.openxmlformats.org/officeDocument/2006/relationships/image" Target="../media/image40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jobs.ou.edu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990600" y="1828800"/>
            <a:ext cx="7772400" cy="1143000"/>
          </a:xfrm>
          <a:prstGeom prst="rect">
            <a:avLst/>
          </a:prstGeom>
        </p:spPr>
        <p:txBody>
          <a:bodyPr anchor="t"/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i="0" kern="1200" cap="none">
                <a:solidFill>
                  <a:srgbClr val="FFFFFF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5029200" y="3809998"/>
            <a:ext cx="3429000" cy="1276350"/>
            <a:chOff x="1824" y="3168"/>
            <a:chExt cx="2160" cy="804"/>
          </a:xfrm>
        </p:grpSpPr>
        <p:pic>
          <p:nvPicPr>
            <p:cNvPr id="10" name="Picture 7" descr="ouit_logo_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" y="3168"/>
              <a:ext cx="1536" cy="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8" descr="ou201_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3264"/>
              <a:ext cx="432" cy="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0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66800" y="990600"/>
            <a:ext cx="7086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Oklahoma Science, Technology, Engineering, and Mathematics (STEM) Mentorship Program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800" y="3791367"/>
            <a:ext cx="2041585" cy="9017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0873" y="3809998"/>
            <a:ext cx="1730963" cy="1219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109" y="5368636"/>
            <a:ext cx="41783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909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5…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2593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Users…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81000" y="3520758"/>
            <a:ext cx="2055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</a:rPr>
              <a:t>Too </a:t>
            </a:r>
            <a:r>
              <a:rPr lang="en-US" dirty="0" smtClean="0">
                <a:solidFill>
                  <a:prstClr val="black"/>
                </a:solidFill>
              </a:rPr>
              <a:t>intimidated</a:t>
            </a:r>
            <a:endParaRPr lang="en-US" dirty="0">
              <a:solidFill>
                <a:prstClr val="black"/>
              </a:solidFill>
            </a:endParaRPr>
          </a:p>
          <a:p>
            <a:pPr lvl="0" algn="ctr"/>
            <a:r>
              <a:rPr lang="en-US" dirty="0">
                <a:solidFill>
                  <a:prstClr val="black"/>
                </a:solidFill>
              </a:rPr>
              <a:t>to ask questions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7725" y="2821254"/>
            <a:ext cx="559649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Only has a computer because a grandchild gave it to him</a:t>
            </a:r>
          </a:p>
          <a:p>
            <a:endParaRPr lang="en-US" b="1" dirty="0" smtClean="0"/>
          </a:p>
          <a:p>
            <a:r>
              <a:rPr lang="en-US" b="1" dirty="0" smtClean="0"/>
              <a:t>Assumes all e-mails are legitimate</a:t>
            </a:r>
          </a:p>
          <a:p>
            <a:endParaRPr lang="en-US" b="1" dirty="0" smtClean="0"/>
          </a:p>
          <a:p>
            <a:r>
              <a:rPr lang="en-US" b="1" dirty="0" smtClean="0"/>
              <a:t>Typically a member of several botnets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21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5…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2593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Users…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448" y="2075516"/>
            <a:ext cx="2013670" cy="1527349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2" idx="3"/>
            <a:endCxn id="6" idx="1"/>
          </p:cNvCxnSpPr>
          <p:nvPr/>
        </p:nvCxnSpPr>
        <p:spPr>
          <a:xfrm>
            <a:off x="2436875" y="2839191"/>
            <a:ext cx="421157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81000" y="3520758"/>
            <a:ext cx="2055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</a:rPr>
              <a:t>Too </a:t>
            </a:r>
            <a:r>
              <a:rPr lang="en-US" dirty="0" smtClean="0">
                <a:solidFill>
                  <a:prstClr val="black"/>
                </a:solidFill>
              </a:rPr>
              <a:t>intimidated</a:t>
            </a:r>
            <a:endParaRPr lang="en-US" dirty="0">
              <a:solidFill>
                <a:prstClr val="black"/>
              </a:solidFill>
            </a:endParaRPr>
          </a:p>
          <a:p>
            <a:pPr lvl="0" algn="ctr"/>
            <a:r>
              <a:rPr lang="en-US" dirty="0">
                <a:solidFill>
                  <a:prstClr val="black"/>
                </a:solidFill>
              </a:rPr>
              <a:t>to ask questions</a:t>
            </a:r>
          </a:p>
        </p:txBody>
      </p:sp>
    </p:spTree>
    <p:extLst>
      <p:ext uri="{BB962C8B-B14F-4D97-AF65-F5344CB8AC3E}">
        <p14:creationId xmlns:p14="http://schemas.microsoft.com/office/powerpoint/2010/main" val="1888198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5…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2593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Users…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448" y="2075516"/>
            <a:ext cx="2013670" cy="1527349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2" idx="3"/>
            <a:endCxn id="6" idx="1"/>
          </p:cNvCxnSpPr>
          <p:nvPr/>
        </p:nvCxnSpPr>
        <p:spPr>
          <a:xfrm>
            <a:off x="2436875" y="2839191"/>
            <a:ext cx="421157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81000" y="3614596"/>
            <a:ext cx="82811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Fluent in at least three languages, including Klingon, </a:t>
            </a:r>
            <a:r>
              <a:rPr lang="en-US" b="1" dirty="0" err="1" smtClean="0"/>
              <a:t>Gallifreyan</a:t>
            </a:r>
            <a:r>
              <a:rPr lang="en-US" b="1" dirty="0" smtClean="0"/>
              <a:t>, and the binary language of moisture </a:t>
            </a:r>
            <a:r>
              <a:rPr lang="en-US" b="1" dirty="0" err="1" smtClean="0"/>
              <a:t>vaporators</a:t>
            </a:r>
            <a:r>
              <a:rPr lang="en-US" b="1" dirty="0" smtClean="0"/>
              <a:t>.</a:t>
            </a:r>
          </a:p>
          <a:p>
            <a:endParaRPr lang="en-US" b="1" dirty="0"/>
          </a:p>
          <a:p>
            <a:r>
              <a:rPr lang="en-US" b="1" dirty="0" err="1" smtClean="0"/>
              <a:t>Devorkian</a:t>
            </a:r>
            <a:r>
              <a:rPr lang="en-US" b="1" dirty="0" smtClean="0"/>
              <a:t> keyboard layout.</a:t>
            </a:r>
          </a:p>
          <a:p>
            <a:endParaRPr lang="en-US" b="1" dirty="0"/>
          </a:p>
          <a:p>
            <a:r>
              <a:rPr lang="en-US" b="1" dirty="0" smtClean="0"/>
              <a:t>Member of a local Cyber Security club.</a:t>
            </a:r>
            <a:endParaRPr lang="en-US" b="1" dirty="0"/>
          </a:p>
          <a:p>
            <a:endParaRPr lang="en-US" b="1" dirty="0"/>
          </a:p>
          <a:p>
            <a:r>
              <a:rPr lang="en-US" b="1" dirty="0" smtClean="0"/>
              <a:t>Calls Help Desks to let them know what is wrong.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81373" y="2469859"/>
            <a:ext cx="1059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Extremes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15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5…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2593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Users…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448" y="2075516"/>
            <a:ext cx="2013670" cy="1527349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2" idx="3"/>
            <a:endCxn id="6" idx="1"/>
          </p:cNvCxnSpPr>
          <p:nvPr/>
        </p:nvCxnSpPr>
        <p:spPr>
          <a:xfrm>
            <a:off x="2436875" y="2839191"/>
            <a:ext cx="421157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648448" y="3602865"/>
            <a:ext cx="2013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Calls Help Desks</a:t>
            </a:r>
          </a:p>
          <a:p>
            <a:pPr algn="ctr"/>
            <a:r>
              <a:rPr lang="en-US" dirty="0" smtClean="0"/>
              <a:t>to let them know</a:t>
            </a:r>
          </a:p>
          <a:p>
            <a:pPr algn="ctr"/>
            <a:r>
              <a:rPr lang="en-US" dirty="0"/>
              <a:t>w</a:t>
            </a:r>
            <a:r>
              <a:rPr lang="en-US" dirty="0" smtClean="0"/>
              <a:t>hat is wrong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1000" y="3520758"/>
            <a:ext cx="2055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</a:rPr>
              <a:t>Too </a:t>
            </a:r>
            <a:r>
              <a:rPr lang="en-US" dirty="0" smtClean="0">
                <a:solidFill>
                  <a:prstClr val="black"/>
                </a:solidFill>
              </a:rPr>
              <a:t>intimidated</a:t>
            </a:r>
            <a:endParaRPr lang="en-US" dirty="0">
              <a:solidFill>
                <a:prstClr val="black"/>
              </a:solidFill>
            </a:endParaRPr>
          </a:p>
          <a:p>
            <a:pPr lvl="0" algn="ctr"/>
            <a:r>
              <a:rPr lang="en-US" dirty="0">
                <a:solidFill>
                  <a:prstClr val="black"/>
                </a:solidFill>
              </a:rPr>
              <a:t>to ask questions</a:t>
            </a:r>
          </a:p>
        </p:txBody>
      </p:sp>
    </p:spTree>
    <p:extLst>
      <p:ext uri="{BB962C8B-B14F-4D97-AF65-F5344CB8AC3E}">
        <p14:creationId xmlns:p14="http://schemas.microsoft.com/office/powerpoint/2010/main" val="357352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5…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2593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Users…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448" y="2075516"/>
            <a:ext cx="2013670" cy="1527349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2" idx="3"/>
            <a:endCxn id="6" idx="1"/>
          </p:cNvCxnSpPr>
          <p:nvPr/>
        </p:nvCxnSpPr>
        <p:spPr>
          <a:xfrm>
            <a:off x="2436875" y="2839191"/>
            <a:ext cx="421157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648448" y="3602865"/>
            <a:ext cx="2013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Calls Help Desks</a:t>
            </a:r>
          </a:p>
          <a:p>
            <a:pPr algn="ctr"/>
            <a:r>
              <a:rPr lang="en-US" dirty="0" smtClean="0"/>
              <a:t>to let them know</a:t>
            </a:r>
          </a:p>
          <a:p>
            <a:pPr algn="ctr"/>
            <a:r>
              <a:rPr lang="en-US" dirty="0"/>
              <a:t>w</a:t>
            </a:r>
            <a:r>
              <a:rPr lang="en-US" dirty="0" smtClean="0"/>
              <a:t>hat is wrong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1000" y="3520758"/>
            <a:ext cx="2055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</a:rPr>
              <a:t>Too </a:t>
            </a:r>
            <a:r>
              <a:rPr lang="en-US" dirty="0" smtClean="0">
                <a:solidFill>
                  <a:prstClr val="black"/>
                </a:solidFill>
              </a:rPr>
              <a:t>intimidated</a:t>
            </a:r>
            <a:endParaRPr lang="en-US" dirty="0">
              <a:solidFill>
                <a:prstClr val="black"/>
              </a:solidFill>
            </a:endParaRPr>
          </a:p>
          <a:p>
            <a:pPr lvl="0" algn="ctr"/>
            <a:r>
              <a:rPr lang="en-US" dirty="0">
                <a:solidFill>
                  <a:prstClr val="black"/>
                </a:solidFill>
              </a:rPr>
              <a:t>to ask questions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6710" y="3068045"/>
            <a:ext cx="1458150" cy="14581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61503" y="4365628"/>
            <a:ext cx="161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The rest of us…</a:t>
            </a:r>
          </a:p>
        </p:txBody>
      </p:sp>
    </p:spTree>
    <p:extLst>
      <p:ext uri="{BB962C8B-B14F-4D97-AF65-F5344CB8AC3E}">
        <p14:creationId xmlns:p14="http://schemas.microsoft.com/office/powerpoint/2010/main" val="1888198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5…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2593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Users…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448" y="2075516"/>
            <a:ext cx="2013670" cy="1527349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2" idx="3"/>
            <a:endCxn id="6" idx="1"/>
          </p:cNvCxnSpPr>
          <p:nvPr/>
        </p:nvCxnSpPr>
        <p:spPr>
          <a:xfrm>
            <a:off x="2436875" y="2839191"/>
            <a:ext cx="421157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648448" y="3602865"/>
            <a:ext cx="2013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Calls Help Desks</a:t>
            </a:r>
          </a:p>
          <a:p>
            <a:pPr algn="ctr"/>
            <a:r>
              <a:rPr lang="en-US" dirty="0" smtClean="0"/>
              <a:t>to let them know</a:t>
            </a:r>
          </a:p>
          <a:p>
            <a:pPr algn="ctr"/>
            <a:r>
              <a:rPr lang="en-US" dirty="0"/>
              <a:t>w</a:t>
            </a:r>
            <a:r>
              <a:rPr lang="en-US" dirty="0" smtClean="0"/>
              <a:t>hat is wrong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1000" y="3520758"/>
            <a:ext cx="2055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</a:rPr>
              <a:t>Too </a:t>
            </a:r>
            <a:r>
              <a:rPr lang="en-US" dirty="0" smtClean="0">
                <a:solidFill>
                  <a:prstClr val="black"/>
                </a:solidFill>
              </a:rPr>
              <a:t>intimidated</a:t>
            </a:r>
            <a:endParaRPr lang="en-US" dirty="0">
              <a:solidFill>
                <a:prstClr val="black"/>
              </a:solidFill>
            </a:endParaRPr>
          </a:p>
          <a:p>
            <a:pPr lvl="0" algn="ctr"/>
            <a:r>
              <a:rPr lang="en-US" dirty="0">
                <a:solidFill>
                  <a:prstClr val="black"/>
                </a:solidFill>
              </a:rPr>
              <a:t>to ask questions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6710" y="3068045"/>
            <a:ext cx="1458150" cy="14581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311593" y="4365628"/>
            <a:ext cx="41156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The rest of us…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AKA:</a:t>
            </a:r>
          </a:p>
          <a:p>
            <a:pPr algn="ctr"/>
            <a:r>
              <a:rPr lang="en-US" b="1" dirty="0" smtClean="0"/>
              <a:t>“ID10T”</a:t>
            </a:r>
          </a:p>
          <a:p>
            <a:pPr algn="ctr"/>
            <a:r>
              <a:rPr lang="en-US" b="1" dirty="0" smtClean="0"/>
              <a:t>“Loose nut between keyboard and chair”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61920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5…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65037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User education is important!!!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6728" y="2087876"/>
            <a:ext cx="30226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523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5…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65037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User education is important!!!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450" y="1805600"/>
            <a:ext cx="5786488" cy="445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587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4…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57045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“Expectation” vs. “Reality”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436875" y="2839191"/>
            <a:ext cx="421157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903" y="1829194"/>
            <a:ext cx="3931857" cy="29488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95580" y="4715118"/>
            <a:ext cx="756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Example: The “firewall”…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32468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4…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8791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“Firewall”… (or: “User Expectations”)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436875" y="2839191"/>
            <a:ext cx="421157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903" y="1829194"/>
            <a:ext cx="3931857" cy="29488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73335" y="2839191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Internet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9250" y="2299559"/>
            <a:ext cx="2188039" cy="12211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9051" y="4082497"/>
            <a:ext cx="756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Users assume that there is a “firewall” between them and the Internet.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74308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691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What is the OITMP?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Oklahoma STEM Mentorship Program is an educational outreach connecting networking professionals from OU, </a:t>
            </a:r>
            <a:r>
              <a:rPr lang="en-US" dirty="0" err="1" smtClean="0">
                <a:solidFill>
                  <a:schemeClr val="tx1"/>
                </a:solidFill>
              </a:rPr>
              <a:t>OneNet</a:t>
            </a:r>
            <a:r>
              <a:rPr lang="en-US" dirty="0" smtClean="0">
                <a:solidFill>
                  <a:schemeClr val="tx1"/>
                </a:solidFill>
              </a:rPr>
              <a:t>, and other institutions with students in the technology field.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It is part of an NSF grant to enhance Oklahoma’s educational and research capability through network improvements.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 smtClean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45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4…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8791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“Firewall”… (or: “User Expectations”)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436875" y="2839191"/>
            <a:ext cx="421157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903" y="1829194"/>
            <a:ext cx="3931857" cy="29488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73335" y="2839191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Internet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0803" y="1829194"/>
            <a:ext cx="2263819" cy="21430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6482" y="4151149"/>
            <a:ext cx="756096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EXPECTATION: This “firewall” is a “morality filter” that separates the “good” from the “bad”.</a:t>
            </a:r>
            <a:endParaRPr lang="en-US" sz="3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8087" y="1823636"/>
            <a:ext cx="1020326" cy="6679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7078" y="3520758"/>
            <a:ext cx="1121335" cy="112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79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4…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8791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“Firewall”… (or: “User Expectations”)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436875" y="2839191"/>
            <a:ext cx="421157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903" y="1829194"/>
            <a:ext cx="3931857" cy="29488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73335" y="2839191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Internet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9051" y="4460080"/>
            <a:ext cx="756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REALITY: IT knows that firewalls are just a “screen door”.</a:t>
            </a:r>
            <a:endParaRPr lang="en-US" sz="3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9493" y="1829194"/>
            <a:ext cx="1150760" cy="245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151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4…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57045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“Expectation” vs. “Reality”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39653" y="2346640"/>
            <a:ext cx="756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Firewall is just one example…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991706" y="3550769"/>
            <a:ext cx="527819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 is watching everything that I do…</a:t>
            </a:r>
          </a:p>
          <a:p>
            <a:endParaRPr lang="en-US" dirty="0"/>
          </a:p>
          <a:p>
            <a:r>
              <a:rPr lang="en-US" dirty="0" smtClean="0"/>
              <a:t>Wireless is available everywhere for free…</a:t>
            </a:r>
          </a:p>
          <a:p>
            <a:endParaRPr lang="en-US" dirty="0"/>
          </a:p>
          <a:p>
            <a:r>
              <a:rPr lang="en-US" dirty="0" smtClean="0"/>
              <a:t>My antivirus software can clean up anything…</a:t>
            </a:r>
          </a:p>
          <a:p>
            <a:endParaRPr lang="en-US" dirty="0"/>
          </a:p>
          <a:p>
            <a:r>
              <a:rPr lang="en-US" dirty="0" smtClean="0"/>
              <a:t>What works at home should work in the corporation…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029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3…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58713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Governance and “Big Data”</a:t>
            </a:r>
            <a:endParaRPr lang="en-US" sz="4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836" y="2151081"/>
            <a:ext cx="5598144" cy="371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87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3…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58713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Governance and “Big Data”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68" y="1829194"/>
            <a:ext cx="1436103" cy="2028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74" y="1829194"/>
            <a:ext cx="16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Active Directory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397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3…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58713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Governance and “Big Data”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68" y="1829194"/>
            <a:ext cx="1436103" cy="2028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74" y="1829194"/>
            <a:ext cx="16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Active Directory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974" y="3750859"/>
            <a:ext cx="2553526" cy="195072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791519" y="57181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err="1" smtClean="0"/>
              <a:t>NetFlow</a:t>
            </a:r>
            <a:r>
              <a:rPr lang="en-US" dirty="0" smtClean="0"/>
              <a:t>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112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3…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58713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Governance and “Big Data”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68" y="1829194"/>
            <a:ext cx="1436103" cy="2028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74" y="1829194"/>
            <a:ext cx="16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Active Directory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022" y="1384694"/>
            <a:ext cx="1905000" cy="889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67402" y="2273694"/>
            <a:ext cx="144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MAC Address</a:t>
            </a:r>
          </a:p>
          <a:p>
            <a:pPr algn="ctr"/>
            <a:r>
              <a:rPr lang="en-US" dirty="0" smtClean="0"/>
              <a:t>Database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974" y="3750859"/>
            <a:ext cx="2553526" cy="195072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791519" y="57181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err="1" smtClean="0"/>
              <a:t>NetFlow</a:t>
            </a:r>
            <a:r>
              <a:rPr lang="en-US" dirty="0" smtClean="0"/>
              <a:t>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780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3…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58713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Governance and “Big Data”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68" y="1829194"/>
            <a:ext cx="1436103" cy="2028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74" y="1829194"/>
            <a:ext cx="16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Active Directory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022" y="1384694"/>
            <a:ext cx="1905000" cy="889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67402" y="2273694"/>
            <a:ext cx="144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MAC Address</a:t>
            </a:r>
          </a:p>
          <a:p>
            <a:pPr algn="ctr"/>
            <a:r>
              <a:rPr lang="en-US" dirty="0" smtClean="0"/>
              <a:t>Database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974" y="3750859"/>
            <a:ext cx="2553526" cy="195072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791519" y="57181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err="1" smtClean="0"/>
              <a:t>NetFlow</a:t>
            </a:r>
            <a:r>
              <a:rPr lang="en-US" dirty="0" smtClean="0"/>
              <a:t> Data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3071" y="3880112"/>
            <a:ext cx="1998961" cy="17647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98071" y="5644885"/>
            <a:ext cx="1261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Syslog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999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3…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58713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Governance and “Big Data”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68" y="1829194"/>
            <a:ext cx="1436103" cy="2028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74" y="1829194"/>
            <a:ext cx="16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Active Directory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022" y="1384694"/>
            <a:ext cx="1905000" cy="889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67402" y="2273694"/>
            <a:ext cx="144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MAC Address</a:t>
            </a:r>
          </a:p>
          <a:p>
            <a:pPr algn="ctr"/>
            <a:r>
              <a:rPr lang="en-US" dirty="0" smtClean="0"/>
              <a:t>Database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974" y="3750859"/>
            <a:ext cx="2553526" cy="195072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791519" y="57181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err="1" smtClean="0"/>
              <a:t>NetFlow</a:t>
            </a:r>
            <a:r>
              <a:rPr lang="en-US" dirty="0" smtClean="0"/>
              <a:t> Data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3071" y="3880112"/>
            <a:ext cx="1998961" cy="17647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98071" y="5644885"/>
            <a:ext cx="1261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Syslog Data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1302" y="1829194"/>
            <a:ext cx="2645668" cy="162327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59579" y="3404411"/>
            <a:ext cx="1837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Wireless 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35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3…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58713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Governance and “Big Data”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416968" y="1829194"/>
            <a:ext cx="1436103" cy="20287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6800022" y="1384694"/>
            <a:ext cx="1905000" cy="889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5891974" y="3750859"/>
            <a:ext cx="2553526" cy="19507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1853071" y="3880112"/>
            <a:ext cx="1998961" cy="17647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3301302" y="1829194"/>
            <a:ext cx="2645668" cy="162327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7374" y="2627474"/>
            <a:ext cx="868003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</a:rPr>
              <a:t>Independently, these are “benign”.</a:t>
            </a:r>
          </a:p>
          <a:p>
            <a:pPr algn="ctr"/>
            <a:endParaRPr lang="en-US" sz="2800" b="1" dirty="0">
              <a:solidFill>
                <a:schemeClr val="accent2"/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accent2"/>
                </a:solidFill>
              </a:rPr>
              <a:t>Tie them together, and you may create privacy concerns!</a:t>
            </a:r>
          </a:p>
          <a:p>
            <a:pPr algn="ctr"/>
            <a:endParaRPr lang="en-US" sz="2800" b="1" dirty="0">
              <a:solidFill>
                <a:schemeClr val="accent2"/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accent2"/>
                </a:solidFill>
              </a:rPr>
              <a:t>Worse yet, who watches the watchmen?</a:t>
            </a:r>
            <a:endParaRPr lang="en-US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929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27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Job Shadowing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The goal</a:t>
            </a:r>
            <a:r>
              <a:rPr lang="en-US" dirty="0">
                <a:solidFill>
                  <a:schemeClr val="tx1"/>
                </a:solidFill>
              </a:rPr>
              <a:t>:  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000" b="1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000" b="1" dirty="0">
                <a:solidFill>
                  <a:schemeClr val="tx1"/>
                </a:solidFill>
              </a:rPr>
              <a:t> </a:t>
            </a:r>
            <a:r>
              <a:rPr lang="en-US" sz="3000" b="1" i="1" dirty="0" smtClean="0">
                <a:solidFill>
                  <a:srgbClr val="008000"/>
                </a:solidFill>
              </a:rPr>
              <a:t>IDENTIFY, DEVELOP </a:t>
            </a:r>
            <a:r>
              <a:rPr lang="en-US" sz="3000" b="1" i="1" dirty="0">
                <a:solidFill>
                  <a:srgbClr val="008000"/>
                </a:solidFill>
              </a:rPr>
              <a:t>and </a:t>
            </a:r>
            <a:r>
              <a:rPr lang="en-US" sz="3000" b="1" i="1" dirty="0" smtClean="0">
                <a:solidFill>
                  <a:srgbClr val="008000"/>
                </a:solidFill>
              </a:rPr>
              <a:t>RECRUIT Talent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Activities include:</a:t>
            </a:r>
          </a:p>
          <a:p>
            <a:pPr lvl="1"/>
            <a:r>
              <a:rPr lang="en-US" dirty="0"/>
              <a:t>Presentations to students throughout OK</a:t>
            </a:r>
          </a:p>
          <a:p>
            <a:pPr lvl="1"/>
            <a:r>
              <a:rPr lang="en-US" dirty="0"/>
              <a:t>Job shadowing opportunities (on-site &amp; virtual)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71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2…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6186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Next Generation Networking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104" y="2070100"/>
            <a:ext cx="4711700" cy="410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958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2…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6186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Next Generation Networking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55" y="1829194"/>
            <a:ext cx="2490094" cy="170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196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2…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6186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Next Generation Networking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55" y="1829194"/>
            <a:ext cx="2490094" cy="17063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440" y="3901693"/>
            <a:ext cx="2424995" cy="17922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83064" y="5693916"/>
            <a:ext cx="58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366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2…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6186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Next Generation Networking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55" y="1829194"/>
            <a:ext cx="2490094" cy="17063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440" y="3901693"/>
            <a:ext cx="2424995" cy="17922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83064" y="5693916"/>
            <a:ext cx="58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425" y="3780872"/>
            <a:ext cx="2906109" cy="22823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01276" y="5802868"/>
            <a:ext cx="1807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Cloud Computing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237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2…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6186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Next Generation Networking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55" y="1829194"/>
            <a:ext cx="2490094" cy="17063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440" y="3901693"/>
            <a:ext cx="2424995" cy="17922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83064" y="5693916"/>
            <a:ext cx="58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425" y="3780872"/>
            <a:ext cx="2906109" cy="22823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01276" y="5802868"/>
            <a:ext cx="1807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Cloud Computing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6730" y="2161306"/>
            <a:ext cx="3348081" cy="12611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82927" y="3243221"/>
            <a:ext cx="257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Circuit-Based Networking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642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2…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6186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Next Generation Networking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55" y="1829194"/>
            <a:ext cx="2490094" cy="17063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440" y="3901693"/>
            <a:ext cx="2424995" cy="17922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83064" y="5693916"/>
            <a:ext cx="58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425" y="3780872"/>
            <a:ext cx="2906109" cy="22823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01276" y="5802868"/>
            <a:ext cx="1807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Cloud Computing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6730" y="2161306"/>
            <a:ext cx="3348081" cy="12611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82927" y="3243221"/>
            <a:ext cx="257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Circuit-Based Networking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3749" y="3612553"/>
            <a:ext cx="2798310" cy="2412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49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2…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6186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Next Generation Networking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683655" y="1829194"/>
            <a:ext cx="2490094" cy="17063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6161440" y="3901693"/>
            <a:ext cx="2424995" cy="1792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400425" y="3780872"/>
            <a:ext cx="2906109" cy="22823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4316730" y="2161306"/>
            <a:ext cx="3348081" cy="12611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3173749" y="3612553"/>
            <a:ext cx="2798310" cy="24127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7000" y="1947416"/>
            <a:ext cx="3810000" cy="37465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422330" y="5509250"/>
            <a:ext cx="429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504D"/>
                </a:solidFill>
              </a:rPr>
              <a:t>Security Policies have yet to be developed!</a:t>
            </a:r>
            <a:endParaRPr lang="en-US" b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307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1…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4633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Internet of “things”…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44" y="1912581"/>
            <a:ext cx="7573760" cy="426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772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1…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6126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Networks used to be simple: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023" y="1829194"/>
            <a:ext cx="6365970" cy="434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28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1…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78693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Now everything is network attached: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73" y="1811237"/>
            <a:ext cx="8168680" cy="446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4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27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Job Shadowing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On-Site</a:t>
            </a:r>
          </a:p>
          <a:p>
            <a:pPr lvl="1"/>
            <a:r>
              <a:rPr lang="en-US" sz="2000" dirty="0" smtClean="0"/>
              <a:t>Schedule a time with us to see what we do!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Virtual</a:t>
            </a:r>
          </a:p>
          <a:p>
            <a:pPr lvl="1"/>
            <a:r>
              <a:rPr lang="en-US" sz="2000" dirty="0" smtClean="0"/>
              <a:t>e-mail us at </a:t>
            </a:r>
            <a:r>
              <a:rPr lang="en-US" sz="2000" dirty="0" smtClean="0">
                <a:hlinkClick r:id="rId2"/>
              </a:rPr>
              <a:t>network@ou.edu</a:t>
            </a:r>
            <a:r>
              <a:rPr lang="en-US" sz="2000" dirty="0" smtClean="0"/>
              <a:t> (OU IT Network Team)</a:t>
            </a:r>
          </a:p>
          <a:p>
            <a:pPr lvl="1"/>
            <a:r>
              <a:rPr lang="en-US" sz="2000" dirty="0" smtClean="0"/>
              <a:t>Facebook: </a:t>
            </a:r>
            <a:r>
              <a:rPr lang="en-US" sz="2000" dirty="0" smtClean="0">
                <a:hlinkClick r:id="rId3"/>
              </a:rPr>
              <a:t>oknetworkmentor@groups.facebook.com</a:t>
            </a:r>
            <a:endParaRPr lang="en-US" sz="2000" dirty="0" smtClean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7551" y="3581400"/>
            <a:ext cx="5734844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266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1…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8081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But what about the “protocols” used?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58" y="1921389"/>
            <a:ext cx="2116260" cy="187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520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1…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8081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But what about the “protocols” used?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58" y="1921389"/>
            <a:ext cx="2116260" cy="18781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1215" y="3620096"/>
            <a:ext cx="38100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34603" y="6271510"/>
            <a:ext cx="98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223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1…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8081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But what about the “protocols” used?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58" y="1921389"/>
            <a:ext cx="2116260" cy="18781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1215" y="3620096"/>
            <a:ext cx="38100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34603" y="6271510"/>
            <a:ext cx="98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0791" y="2675587"/>
            <a:ext cx="1924341" cy="22583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09337" y="4933936"/>
            <a:ext cx="1378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Over-the-air</a:t>
            </a:r>
          </a:p>
          <a:p>
            <a:pPr algn="ctr"/>
            <a:r>
              <a:rPr lang="en-US" dirty="0" smtClean="0"/>
              <a:t>transmission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944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1…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8081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But what about the “protocols” used?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58" y="1921389"/>
            <a:ext cx="2116260" cy="18781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1215" y="3620096"/>
            <a:ext cx="38100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34603" y="6271510"/>
            <a:ext cx="98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7225" y="1823742"/>
            <a:ext cx="2468989" cy="24689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01298" y="3435430"/>
            <a:ext cx="111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Tunneling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0791" y="2675587"/>
            <a:ext cx="1924341" cy="22583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09337" y="4933936"/>
            <a:ext cx="1378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Over-the-air</a:t>
            </a:r>
          </a:p>
          <a:p>
            <a:pPr algn="ctr"/>
            <a:r>
              <a:rPr lang="en-US" dirty="0" smtClean="0"/>
              <a:t>transmission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452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1…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8081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But what about the “protocols” used?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58" y="1921389"/>
            <a:ext cx="2116260" cy="18781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1215" y="3620096"/>
            <a:ext cx="38100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34603" y="6271510"/>
            <a:ext cx="98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7225" y="1823742"/>
            <a:ext cx="2468989" cy="24689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01298" y="3435430"/>
            <a:ext cx="111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Tunneling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0791" y="2675587"/>
            <a:ext cx="1924341" cy="22583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09337" y="4933936"/>
            <a:ext cx="1378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Over-the-air</a:t>
            </a:r>
          </a:p>
          <a:p>
            <a:pPr algn="ctr"/>
            <a:r>
              <a:rPr lang="en-US" dirty="0" smtClean="0"/>
              <a:t>transmission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070" y="4407095"/>
            <a:ext cx="2198344" cy="10536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9071" y="5460777"/>
            <a:ext cx="219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Firewall Traversal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883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1…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8081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But what about the “protocols” used?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299458" y="1921389"/>
            <a:ext cx="2116260" cy="18781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6021215" y="3620096"/>
            <a:ext cx="3810000" cy="381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5457225" y="1823742"/>
            <a:ext cx="2468989" cy="24689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3120791" y="2675587"/>
            <a:ext cx="1924341" cy="22583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469070" y="4407095"/>
            <a:ext cx="2198344" cy="10536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6111" y="3215513"/>
            <a:ext cx="84914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504D"/>
                </a:solidFill>
              </a:rPr>
              <a:t>Users assume that the devices that they </a:t>
            </a:r>
          </a:p>
          <a:p>
            <a:pPr algn="ctr"/>
            <a:r>
              <a:rPr lang="en-US" sz="3200" dirty="0" smtClean="0">
                <a:solidFill>
                  <a:srgbClr val="C0504D"/>
                </a:solidFill>
              </a:rPr>
              <a:t>connect to are both KNOWN and TRUSTWORTHY!</a:t>
            </a:r>
            <a:endParaRPr lang="en-US" sz="3200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405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768" y="1140550"/>
            <a:ext cx="5245693" cy="5245693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If you got ‘</a:t>
            </a:r>
            <a:r>
              <a:rPr lang="en-US" dirty="0" err="1" smtClean="0">
                <a:solidFill>
                  <a:srgbClr val="FFFFFF"/>
                </a:solidFill>
              </a:rPr>
              <a:t>em</a:t>
            </a:r>
            <a:r>
              <a:rPr lang="en-US" dirty="0" smtClean="0">
                <a:solidFill>
                  <a:srgbClr val="FFFFFF"/>
                </a:solidFill>
              </a:rPr>
              <a:t>, ask ‘</a:t>
            </a:r>
            <a:r>
              <a:rPr lang="en-US" dirty="0" err="1" smtClean="0">
                <a:solidFill>
                  <a:srgbClr val="FFFFFF"/>
                </a:solidFill>
              </a:rPr>
              <a:t>em</a:t>
            </a:r>
            <a:r>
              <a:rPr lang="en-US" dirty="0" smtClean="0">
                <a:solidFill>
                  <a:srgbClr val="FFFFFF"/>
                </a:solidFill>
              </a:rPr>
              <a:t>!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349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1113370" y="2065336"/>
            <a:ext cx="7924800" cy="4648200"/>
          </a:xfrm>
        </p:spPr>
        <p:txBody>
          <a:bodyPr/>
          <a:lstStyle/>
          <a:p>
            <a:endParaRPr lang="en-US" sz="1800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Please take a moment to fill out the evaluations…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or NOT!  The evaluations are completely optional!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       No personal or personally identifiable data is collected.</a:t>
            </a:r>
          </a:p>
          <a:p>
            <a:pPr marL="0" indent="0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       Data is used by the grant providers to gauge success.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Evaluation Time!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349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The End (about time too…)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95" y="1458022"/>
            <a:ext cx="8251537" cy="56770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17976" y="6061026"/>
            <a:ext cx="2964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(and now for Chris Mallow…)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349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691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Other Opportunities/Resources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Jobs at OU</a:t>
            </a:r>
          </a:p>
          <a:p>
            <a:pPr lvl="1"/>
            <a:r>
              <a:rPr lang="en-US" dirty="0" smtClean="0">
                <a:hlinkClick r:id="rId2"/>
              </a:rPr>
              <a:t>http://jobs.ou.edu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0000"/>
                </a:solidFill>
              </a:rPr>
              <a:t>Jobs at </a:t>
            </a:r>
            <a:r>
              <a:rPr lang="en-US" dirty="0" err="1" smtClean="0">
                <a:solidFill>
                  <a:srgbClr val="000000"/>
                </a:solidFill>
              </a:rPr>
              <a:t>OneNet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www.okhighered.org</a:t>
            </a:r>
            <a:r>
              <a:rPr lang="en-US" dirty="0" smtClean="0"/>
              <a:t>/job-opportunities/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45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509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About This Presentation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What do I do in the IT field?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Lessons learned for getting this job.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Recommendations for keeping the job.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Being successful in this field.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2743200"/>
            <a:ext cx="3319272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771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509" y="118268"/>
            <a:ext cx="7793038" cy="6778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About This Presentation (cont.)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3108636" cy="5048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(But not this time…)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7162800" y="6191250"/>
            <a:ext cx="12954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E5B335-BAA7-4B6B-B34D-AA405BF5630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1160" y="1750613"/>
            <a:ext cx="5186736" cy="25294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2335" y="3687324"/>
            <a:ext cx="409168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[Cyber Security] </a:t>
            </a:r>
          </a:p>
          <a:p>
            <a:r>
              <a:rPr lang="en-US" sz="3600" b="1" dirty="0" smtClean="0">
                <a:solidFill>
                  <a:srgbClr val="0000FF"/>
                </a:solidFill>
              </a:rPr>
              <a:t>Things that keep</a:t>
            </a:r>
          </a:p>
          <a:p>
            <a:r>
              <a:rPr lang="en-US" sz="3600" b="1" dirty="0" smtClean="0">
                <a:solidFill>
                  <a:srgbClr val="0000FF"/>
                </a:solidFill>
              </a:rPr>
              <a:t>Me awake at night…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573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5…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2593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Users…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429" y="1911516"/>
            <a:ext cx="4260684" cy="426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169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33177" y="118268"/>
            <a:ext cx="7793038" cy="677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1"/>
                </a:solidFill>
                <a:latin typeface="Frutiger LT Std 55 Roman"/>
                <a:ea typeface="+mj-ea"/>
                <a:cs typeface="Frutiger LT Std 55 Roman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Number 5…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2133600" y="6172200"/>
            <a:ext cx="524033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http://</a:t>
            </a:r>
            <a:r>
              <a:rPr lang="en-US" dirty="0" err="1"/>
              <a:t>www.oscer.ou.edu</a:t>
            </a:r>
            <a:r>
              <a:rPr lang="en-US" dirty="0"/>
              <a:t>/</a:t>
            </a:r>
            <a:r>
              <a:rPr lang="en-US" dirty="0" err="1"/>
              <a:t>ostemmp.php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7374" y="1121308"/>
            <a:ext cx="2593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Users…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57623"/>
            <a:ext cx="2055875" cy="136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128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>
  <documentManagement>
    <_dlc_DocId xmlns="8a2480bf-cc95-4fdd-a1d0-afd655e5373b">DHSQMJPQNKM7-2-97</_dlc_DocId>
    <_dlc_DocIdUrl xmlns="8a2480bf-cc95-4fdd-a1d0-afd655e5373b">
      <Url>https://share.ou.edu/sites/IT/_layouts/DocIdRedir.aspx?ID=DHSQMJPQNKM7-2-97</Url>
      <Description>DHSQMJPQNKM7-2-97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32DFB53EC87E4C81B85292B91BEC15" ma:contentTypeVersion="4" ma:contentTypeDescription="Create a new document." ma:contentTypeScope="" ma:versionID="8d6100910239c87bccfe1603389a3c93">
  <xsd:schema xmlns:xsd="http://www.w3.org/2001/XMLSchema" xmlns:xs="http://www.w3.org/2001/XMLSchema" xmlns:p="http://schemas.microsoft.com/office/2006/metadata/properties" xmlns:ns2="8a2480bf-cc95-4fdd-a1d0-afd655e5373b" targetNamespace="http://schemas.microsoft.com/office/2006/metadata/properties" ma:root="true" ma:fieldsID="d0adf29750df24d64f23445b8585a56d" ns2:_="">
    <xsd:import namespace="8a2480bf-cc95-4fdd-a1d0-afd655e5373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2480bf-cc95-4fdd-a1d0-afd655e5373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D854A3-7600-4EC6-A7F6-4BEEFE471C9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E37D4BC-BFC3-4236-826C-26CFC4E7476E}">
  <ds:schemaRefs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8a2480bf-cc95-4fdd-a1d0-afd655e5373b"/>
  </ds:schemaRefs>
</ds:datastoreItem>
</file>

<file path=customXml/itemProps3.xml><?xml version="1.0" encoding="utf-8"?>
<ds:datastoreItem xmlns:ds="http://schemas.openxmlformats.org/officeDocument/2006/customXml" ds:itemID="{4E622409-FD93-4092-8AC8-B8DB6AD41C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2480bf-cc95-4fdd-a1d0-afd655e537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F1C715F2-107F-434F-A960-0AAD701EA5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1314</Words>
  <Application>Microsoft Macintosh PowerPoint</Application>
  <PresentationFormat>On-screen Show (4:3)</PresentationFormat>
  <Paragraphs>279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PowerPoint Presentation</vt:lpstr>
      <vt:lpstr>What is the OITMP?</vt:lpstr>
      <vt:lpstr>Job Shadowing</vt:lpstr>
      <vt:lpstr>Job Shadowing</vt:lpstr>
      <vt:lpstr>Other Opportunities/Resources</vt:lpstr>
      <vt:lpstr>About This Presentation</vt:lpstr>
      <vt:lpstr>About This Presentation (cont.)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Kimberly Fuller</dc:creator>
  <cp:lastModifiedBy>Debi Gentis</cp:lastModifiedBy>
  <cp:revision>53</cp:revision>
  <dcterms:created xsi:type="dcterms:W3CDTF">2012-07-02T17:00:14Z</dcterms:created>
  <dcterms:modified xsi:type="dcterms:W3CDTF">2015-08-06T21:48:40Z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0x0101000832DFB53EC87E4C81B85292B91BEC15</vt:lpwstr>
  </property>
  <property fmtid="{D5CDD505-2E9C-101B-9397-08002B2CF9AE}" pid="3" name="_dlc_DocIdItemGuid">
    <vt:lpwstr>4dba62d6-c2d3-40b8-b8ed-59d1fbc45977</vt:lpwstr>
  </property>
</Properties>
</file>