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2"/>
  </p:notesMasterIdLst>
  <p:sldIdLst>
    <p:sldId id="256" r:id="rId2"/>
    <p:sldId id="257" r:id="rId3"/>
    <p:sldId id="259" r:id="rId4"/>
    <p:sldId id="260" r:id="rId5"/>
    <p:sldId id="262" r:id="rId6"/>
    <p:sldId id="283" r:id="rId7"/>
    <p:sldId id="282" r:id="rId8"/>
    <p:sldId id="264" r:id="rId9"/>
    <p:sldId id="267" r:id="rId10"/>
    <p:sldId id="271" r:id="rId11"/>
    <p:sldId id="272" r:id="rId12"/>
    <p:sldId id="266" r:id="rId13"/>
    <p:sldId id="273" r:id="rId14"/>
    <p:sldId id="276" r:id="rId15"/>
    <p:sldId id="277" r:id="rId16"/>
    <p:sldId id="275" r:id="rId17"/>
    <p:sldId id="279" r:id="rId18"/>
    <p:sldId id="280" r:id="rId19"/>
    <p:sldId id="278" r:id="rId20"/>
    <p:sldId id="27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than Kross" initials="" lastIdx="14" clrIdx="0"/>
  <p:cmAuthor id="1" name="Warren A. Herold" initials="WAH" lastIdx="15"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454" autoAdjust="0"/>
  </p:normalViewPr>
  <p:slideViewPr>
    <p:cSldViewPr>
      <p:cViewPr varScale="1">
        <p:scale>
          <a:sx n="64" d="100"/>
          <a:sy n="64" d="100"/>
        </p:scale>
        <p:origin x="100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D724E6-D178-4E52-A877-22D9AC87C763}" type="datetimeFigureOut">
              <a:rPr lang="en-US" smtClean="0"/>
              <a:pPr/>
              <a:t>3/14/2015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0E6629-3056-4BF0-A3FE-47189824AA72}" type="slidenum">
              <a:rPr lang="en-US" smtClean="0"/>
              <a:pPr/>
              <a:t>‹#›</a:t>
            </a:fld>
            <a:endParaRPr lang="en-US"/>
          </a:p>
        </p:txBody>
      </p:sp>
    </p:spTree>
    <p:extLst>
      <p:ext uri="{BB962C8B-B14F-4D97-AF65-F5344CB8AC3E}">
        <p14:creationId xmlns:p14="http://schemas.microsoft.com/office/powerpoint/2010/main" val="301781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r>
              <a:rPr lang="en-US" baseline="0" dirty="0" smtClean="0"/>
              <a:t> quote.] </a:t>
            </a:r>
            <a:r>
              <a:rPr lang="en-US" dirty="0" smtClean="0"/>
              <a:t>Deprived</a:t>
            </a:r>
            <a:r>
              <a:rPr lang="en-US" baseline="0" dirty="0" smtClean="0"/>
              <a:t> of social interaction, Smith claims that a person would restrict his attention to “the objects of his passions”; his passions themselves would “scarce ever by the objects of his thoughts.” He would desire things; he would think about the world around him; but nothing else. [Next bullet.] Such a person would have a </a:t>
            </a:r>
            <a:r>
              <a:rPr lang="en-US" i="1" baseline="0" dirty="0" smtClean="0"/>
              <a:t>personality</a:t>
            </a:r>
            <a:r>
              <a:rPr lang="en-US" baseline="0" dirty="0" smtClean="0"/>
              <a:t>: he’d act and feel in certain ways, but, [next bullet] lacking a capacity to critically reflect on his own characteristics, he would have no “self”.</a:t>
            </a:r>
            <a:endParaRPr lang="en-US" dirty="0"/>
          </a:p>
        </p:txBody>
      </p:sp>
      <p:sp>
        <p:nvSpPr>
          <p:cNvPr id="4" name="Slide Number Placeholder 3"/>
          <p:cNvSpPr>
            <a:spLocks noGrp="1"/>
          </p:cNvSpPr>
          <p:nvPr>
            <p:ph type="sldNum" sz="quarter" idx="10"/>
          </p:nvPr>
        </p:nvSpPr>
        <p:spPr/>
        <p:txBody>
          <a:bodyPr/>
          <a:lstStyle/>
          <a:p>
            <a:fld id="{190E6629-3056-4BF0-A3FE-47189824AA72}" type="slidenum">
              <a:rPr lang="en-US" smtClean="0"/>
              <a:pPr/>
              <a:t>2</a:t>
            </a:fld>
            <a:endParaRPr lang="en-US"/>
          </a:p>
        </p:txBody>
      </p:sp>
    </p:spTree>
    <p:extLst>
      <p:ext uri="{BB962C8B-B14F-4D97-AF65-F5344CB8AC3E}">
        <p14:creationId xmlns:p14="http://schemas.microsoft.com/office/powerpoint/2010/main" val="1486892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things would</a:t>
            </a:r>
            <a:r>
              <a:rPr lang="en-US" baseline="0" dirty="0" smtClean="0"/>
              <a:t> quickly change. To begin, he would observe other people from a spectator’s perspective. He’d evaluate their conduct, and find that he approves of some and disapproves of others. More importantly, he’d quickly realize that the people he is evaluating are also evaluating him – and “become anxious to know how far” he deserves “their censure or applause. Motivated by feelings of accountability, triggered by the presence of those to whom we are accountable, we would begin to look at ourselves as we look at others, and as others look at ourselves: from a spectator’s point of view. [Read Smith quote.] This process of critical self-evaluation evaluation from what I’ll call a “self-distanced” perspective enables the individual to develop that which he previously lacked: a “moral self” capable of self-evaluation and self-command. [Last bullet]</a:t>
            </a:r>
            <a:endParaRPr lang="en-US" dirty="0"/>
          </a:p>
        </p:txBody>
      </p:sp>
      <p:sp>
        <p:nvSpPr>
          <p:cNvPr id="4" name="Slide Number Placeholder 3"/>
          <p:cNvSpPr>
            <a:spLocks noGrp="1"/>
          </p:cNvSpPr>
          <p:nvPr>
            <p:ph type="sldNum" sz="quarter" idx="10"/>
          </p:nvPr>
        </p:nvSpPr>
        <p:spPr/>
        <p:txBody>
          <a:bodyPr/>
          <a:lstStyle/>
          <a:p>
            <a:fld id="{190E6629-3056-4BF0-A3FE-47189824AA72}" type="slidenum">
              <a:rPr lang="en-US" smtClean="0"/>
              <a:pPr/>
              <a:t>3</a:t>
            </a:fld>
            <a:endParaRPr lang="en-US"/>
          </a:p>
        </p:txBody>
      </p:sp>
    </p:spTree>
    <p:extLst>
      <p:ext uri="{BB962C8B-B14F-4D97-AF65-F5344CB8AC3E}">
        <p14:creationId xmlns:p14="http://schemas.microsoft.com/office/powerpoint/2010/main" val="1455631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quotes, note that this effect</a:t>
            </a:r>
            <a:r>
              <a:rPr lang="en-US" baseline="0" dirty="0" smtClean="0"/>
              <a:t> enhances our capacity for self-command.</a:t>
            </a:r>
            <a:endParaRPr lang="en-US" dirty="0"/>
          </a:p>
        </p:txBody>
      </p:sp>
      <p:sp>
        <p:nvSpPr>
          <p:cNvPr id="4" name="Slide Number Placeholder 3"/>
          <p:cNvSpPr>
            <a:spLocks noGrp="1"/>
          </p:cNvSpPr>
          <p:nvPr>
            <p:ph type="sldNum" sz="quarter" idx="10"/>
          </p:nvPr>
        </p:nvSpPr>
        <p:spPr/>
        <p:txBody>
          <a:bodyPr/>
          <a:lstStyle/>
          <a:p>
            <a:fld id="{190E6629-3056-4BF0-A3FE-47189824AA72}" type="slidenum">
              <a:rPr lang="en-US" smtClean="0"/>
              <a:pPr/>
              <a:t>4</a:t>
            </a:fld>
            <a:endParaRPr lang="en-US"/>
          </a:p>
        </p:txBody>
      </p:sp>
    </p:spTree>
    <p:extLst>
      <p:ext uri="{BB962C8B-B14F-4D97-AF65-F5344CB8AC3E}">
        <p14:creationId xmlns:p14="http://schemas.microsoft.com/office/powerpoint/2010/main" val="2442297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0E6629-3056-4BF0-A3FE-47189824AA72}" type="slidenum">
              <a:rPr lang="en-US" smtClean="0"/>
              <a:pPr/>
              <a:t>5</a:t>
            </a:fld>
            <a:endParaRPr lang="en-US"/>
          </a:p>
        </p:txBody>
      </p:sp>
    </p:spTree>
    <p:extLst>
      <p:ext uri="{BB962C8B-B14F-4D97-AF65-F5344CB8AC3E}">
        <p14:creationId xmlns:p14="http://schemas.microsoft.com/office/powerpoint/2010/main" val="887845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hape 96"/>
          <p:cNvSpPr>
            <a:spLocks noGrp="1" noRot="1" noChangeAspect="1"/>
          </p:cNvSpPr>
          <p:nvPr>
            <p:ph type="sldImg"/>
          </p:nvPr>
        </p:nvSpPr>
        <p:spPr>
          <a:prstGeom prst="rect">
            <a:avLst/>
          </a:prstGeom>
        </p:spPr>
        <p:txBody>
          <a:bodyPr/>
          <a:lstStyle/>
          <a:p>
            <a:pPr lvl="0"/>
            <a:endParaRPr/>
          </a:p>
        </p:txBody>
      </p:sp>
      <p:sp>
        <p:nvSpPr>
          <p:cNvPr id="97" name="Shape 97"/>
          <p:cNvSpPr>
            <a:spLocks noGrp="1"/>
          </p:cNvSpPr>
          <p:nvPr>
            <p:ph type="body" sz="quarter" idx="1"/>
          </p:nvPr>
        </p:nvSpPr>
        <p:spPr>
          <a:prstGeom prst="rect">
            <a:avLst/>
          </a:prstGeom>
        </p:spPr>
        <p:txBody>
          <a:bodyPr/>
          <a:lstStyle/>
          <a:p>
            <a:pPr marL="197555" lvl="0" indent="-197555">
              <a:buSzPct val="75000"/>
              <a:buChar char="-"/>
              <a:defRPr sz="1800"/>
            </a:pPr>
            <a:r>
              <a:rPr sz="1600"/>
              <a:t>how easy is it to do this?</a:t>
            </a:r>
          </a:p>
          <a:p>
            <a:pPr marL="197555" lvl="0" indent="-197555">
              <a:buSzPct val="75000"/>
              <a:buChar char="-"/>
              <a:defRPr sz="1800"/>
            </a:pPr>
            <a:r>
              <a:rPr sz="1600"/>
              <a:t>anecdotally, participants report it being very easy, suggesting that it might be an effortless form of self-control. </a:t>
            </a:r>
          </a:p>
          <a:p>
            <a:pPr marL="197555" lvl="0" indent="-197555">
              <a:buSzPct val="75000"/>
              <a:buChar char="-"/>
              <a:defRPr sz="1800"/>
            </a:pPr>
            <a:r>
              <a:rPr sz="1600"/>
              <a:t>is it? </a:t>
            </a:r>
          </a:p>
        </p:txBody>
      </p:sp>
    </p:spTree>
    <p:extLst>
      <p:ext uri="{BB962C8B-B14F-4D97-AF65-F5344CB8AC3E}">
        <p14:creationId xmlns:p14="http://schemas.microsoft.com/office/powerpoint/2010/main" val="4052681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Ways of initiating a choice</a:t>
            </a:r>
            <a:r>
              <a:rPr lang="en-US" baseline="0" dirty="0" smtClean="0"/>
              <a:t> </a:t>
            </a:r>
            <a:r>
              <a:rPr lang="en-US" baseline="0" dirty="0" err="1" smtClean="0"/>
              <a:t>dileman</a:t>
            </a:r>
            <a:r>
              <a:rPr lang="en-US" baseline="0" dirty="0" smtClean="0"/>
              <a:t> are myriad: </a:t>
            </a:r>
            <a:r>
              <a:rPr lang="en-US" baseline="0" dirty="0" err="1" smtClean="0"/>
              <a:t>dictaor</a:t>
            </a:r>
            <a:r>
              <a:rPr lang="en-US" baseline="0" dirty="0" smtClean="0"/>
              <a:t> game; ultimatum game; helping task</a:t>
            </a:r>
            <a:endParaRPr lang="en-US" dirty="0"/>
          </a:p>
        </p:txBody>
      </p:sp>
      <p:sp>
        <p:nvSpPr>
          <p:cNvPr id="4" name="Slide Number Placeholder 3"/>
          <p:cNvSpPr>
            <a:spLocks noGrp="1"/>
          </p:cNvSpPr>
          <p:nvPr>
            <p:ph type="sldNum" sz="quarter" idx="10"/>
          </p:nvPr>
        </p:nvSpPr>
        <p:spPr/>
        <p:txBody>
          <a:bodyPr/>
          <a:lstStyle/>
          <a:p>
            <a:fld id="{190E6629-3056-4BF0-A3FE-47189824AA72}" type="slidenum">
              <a:rPr lang="en-US" smtClean="0"/>
              <a:pPr/>
              <a:t>13</a:t>
            </a:fld>
            <a:endParaRPr lang="en-US"/>
          </a:p>
        </p:txBody>
      </p:sp>
    </p:spTree>
    <p:extLst>
      <p:ext uri="{BB962C8B-B14F-4D97-AF65-F5344CB8AC3E}">
        <p14:creationId xmlns:p14="http://schemas.microsoft.com/office/powerpoint/2010/main" val="1921930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0E6629-3056-4BF0-A3FE-47189824AA72}" type="slidenum">
              <a:rPr lang="en-US" smtClean="0"/>
              <a:pPr/>
              <a:t>16</a:t>
            </a:fld>
            <a:endParaRPr lang="en-US"/>
          </a:p>
        </p:txBody>
      </p:sp>
    </p:spTree>
    <p:extLst>
      <p:ext uri="{BB962C8B-B14F-4D97-AF65-F5344CB8AC3E}">
        <p14:creationId xmlns:p14="http://schemas.microsoft.com/office/powerpoint/2010/main" val="1805037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0E6629-3056-4BF0-A3FE-47189824AA72}" type="slidenum">
              <a:rPr lang="en-US" smtClean="0"/>
              <a:pPr/>
              <a:t>18</a:t>
            </a:fld>
            <a:endParaRPr lang="en-US"/>
          </a:p>
        </p:txBody>
      </p:sp>
    </p:spTree>
    <p:extLst>
      <p:ext uri="{BB962C8B-B14F-4D97-AF65-F5344CB8AC3E}">
        <p14:creationId xmlns:p14="http://schemas.microsoft.com/office/powerpoint/2010/main" val="1805037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F62E07-7BBC-43F4-BB8A-DC6AAA3C76F7}" type="datetimeFigureOut">
              <a:rPr lang="en-US" smtClean="0"/>
              <a:pPr/>
              <a:t>3/14/2015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D735A-9AFD-4B3B-8B77-E9E15F5ED0D2}" type="slidenum">
              <a:rPr lang="en-US" smtClean="0"/>
              <a:pPr/>
              <a:t>‹#›</a:t>
            </a:fld>
            <a:endParaRPr lang="en-US"/>
          </a:p>
        </p:txBody>
      </p:sp>
    </p:spTree>
    <p:extLst>
      <p:ext uri="{BB962C8B-B14F-4D97-AF65-F5344CB8AC3E}">
        <p14:creationId xmlns:p14="http://schemas.microsoft.com/office/powerpoint/2010/main" val="1631754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F62E07-7BBC-43F4-BB8A-DC6AAA3C76F7}" type="datetimeFigureOut">
              <a:rPr lang="en-US" smtClean="0"/>
              <a:pPr/>
              <a:t>3/14/2015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D735A-9AFD-4B3B-8B77-E9E15F5ED0D2}" type="slidenum">
              <a:rPr lang="en-US" smtClean="0"/>
              <a:pPr/>
              <a:t>‹#›</a:t>
            </a:fld>
            <a:endParaRPr lang="en-US"/>
          </a:p>
        </p:txBody>
      </p:sp>
    </p:spTree>
    <p:extLst>
      <p:ext uri="{BB962C8B-B14F-4D97-AF65-F5344CB8AC3E}">
        <p14:creationId xmlns:p14="http://schemas.microsoft.com/office/powerpoint/2010/main" val="3133632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F62E07-7BBC-43F4-BB8A-DC6AAA3C76F7}" type="datetimeFigureOut">
              <a:rPr lang="en-US" smtClean="0"/>
              <a:pPr/>
              <a:t>3/14/2015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D735A-9AFD-4B3B-8B77-E9E15F5ED0D2}" type="slidenum">
              <a:rPr lang="en-US" smtClean="0"/>
              <a:pPr/>
              <a:t>‹#›</a:t>
            </a:fld>
            <a:endParaRPr lang="en-US"/>
          </a:p>
        </p:txBody>
      </p:sp>
    </p:spTree>
    <p:extLst>
      <p:ext uri="{BB962C8B-B14F-4D97-AF65-F5344CB8AC3E}">
        <p14:creationId xmlns:p14="http://schemas.microsoft.com/office/powerpoint/2010/main" val="3276424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bg>
      <p:bgPr>
        <a:solidFill>
          <a:srgbClr val="FFFFFF"/>
        </a:solidFill>
        <a:effectLst/>
      </p:bgPr>
    </p:bg>
    <p:spTree>
      <p:nvGrpSpPr>
        <p:cNvPr id="1" name=""/>
        <p:cNvGrpSpPr/>
        <p:nvPr/>
      </p:nvGrpSpPr>
      <p:grpSpPr>
        <a:xfrm>
          <a:off x="0" y="0"/>
          <a:ext cx="0" cy="0"/>
          <a:chOff x="0" y="0"/>
          <a:chExt cx="0" cy="0"/>
        </a:xfrm>
      </p:grpSpPr>
      <p:sp>
        <p:nvSpPr>
          <p:cNvPr id="18" name="Shape 18"/>
          <p:cNvSpPr>
            <a:spLocks noGrp="1"/>
          </p:cNvSpPr>
          <p:nvPr>
            <p:ph type="title"/>
          </p:nvPr>
        </p:nvSpPr>
        <p:spPr>
          <a:xfrm>
            <a:off x="669727" y="312539"/>
            <a:ext cx="7804547" cy="1518047"/>
          </a:xfrm>
          <a:prstGeom prst="rect">
            <a:avLst/>
          </a:prstGeom>
        </p:spPr>
        <p:txBody>
          <a:bodyPr>
            <a:normAutofit/>
          </a:bodyPr>
          <a:lstStyle>
            <a:lvl1pPr>
              <a:defRPr sz="5600" cap="none">
                <a:solidFill>
                  <a:srgbClr val="000000"/>
                </a:solidFill>
                <a:latin typeface="+mn-lt"/>
                <a:ea typeface="+mn-ea"/>
                <a:cs typeface="+mn-cs"/>
                <a:sym typeface="Helvetica Light"/>
              </a:defRPr>
            </a:lvl1pPr>
          </a:lstStyle>
          <a:p>
            <a:pPr lvl="0">
              <a:defRPr sz="1800"/>
            </a:pPr>
            <a:r>
              <a:rPr sz="5600"/>
              <a:t>Title Text</a:t>
            </a:r>
          </a:p>
        </p:txBody>
      </p:sp>
      <p:sp>
        <p:nvSpPr>
          <p:cNvPr id="19" name="Shape 19"/>
          <p:cNvSpPr>
            <a:spLocks noGrp="1"/>
          </p:cNvSpPr>
          <p:nvPr>
            <p:ph type="body" idx="1"/>
          </p:nvPr>
        </p:nvSpPr>
        <p:spPr>
          <a:xfrm>
            <a:off x="669727" y="1830586"/>
            <a:ext cx="7804547" cy="4420195"/>
          </a:xfrm>
          <a:prstGeom prst="rect">
            <a:avLst/>
          </a:prstGeom>
        </p:spPr>
        <p:txBody>
          <a:bodyPr>
            <a:normAutofit/>
          </a:bodyPr>
          <a:lstStyle>
            <a:lvl1pPr marL="312528" indent="-312528">
              <a:spcBef>
                <a:spcPts val="2953"/>
              </a:spcBef>
              <a:buClrTx/>
              <a:buSzPct val="75000"/>
              <a:defRPr sz="2500">
                <a:solidFill>
                  <a:srgbClr val="000000"/>
                </a:solidFill>
                <a:latin typeface="+mn-lt"/>
                <a:ea typeface="+mn-ea"/>
                <a:cs typeface="+mn-cs"/>
                <a:sym typeface="Helvetica Light"/>
              </a:defRPr>
            </a:lvl1pPr>
            <a:lvl2pPr marL="653467" indent="-340940">
              <a:spcBef>
                <a:spcPts val="2953"/>
              </a:spcBef>
              <a:buClrTx/>
              <a:buSzPct val="75000"/>
              <a:defRPr sz="2500">
                <a:solidFill>
                  <a:srgbClr val="000000"/>
                </a:solidFill>
                <a:latin typeface="+mn-lt"/>
                <a:ea typeface="+mn-ea"/>
                <a:cs typeface="+mn-cs"/>
                <a:sym typeface="Helvetica Light"/>
              </a:defRPr>
            </a:lvl2pPr>
            <a:lvl3pPr marL="937584" indent="-312528">
              <a:spcBef>
                <a:spcPts val="2953"/>
              </a:spcBef>
              <a:buClrTx/>
              <a:buSzPct val="75000"/>
              <a:defRPr sz="2500">
                <a:solidFill>
                  <a:srgbClr val="000000"/>
                </a:solidFill>
                <a:latin typeface="+mn-lt"/>
                <a:ea typeface="+mn-ea"/>
                <a:cs typeface="+mn-cs"/>
                <a:sym typeface="Helvetica Light"/>
              </a:defRPr>
            </a:lvl3pPr>
            <a:lvl4pPr marL="1250112" indent="-312528">
              <a:spcBef>
                <a:spcPts val="2953"/>
              </a:spcBef>
              <a:buClrTx/>
              <a:buSzPct val="75000"/>
              <a:defRPr sz="2500">
                <a:solidFill>
                  <a:srgbClr val="000000"/>
                </a:solidFill>
                <a:latin typeface="+mn-lt"/>
                <a:ea typeface="+mn-ea"/>
                <a:cs typeface="+mn-cs"/>
                <a:sym typeface="Helvetica Light"/>
              </a:defRPr>
            </a:lvl4pPr>
            <a:lvl5pPr marL="1562640" indent="-312528">
              <a:spcBef>
                <a:spcPts val="2953"/>
              </a:spcBef>
              <a:buClrTx/>
              <a:buSzPct val="75000"/>
              <a:defRPr sz="2500">
                <a:solidFill>
                  <a:srgbClr val="000000"/>
                </a:solidFill>
                <a:latin typeface="+mn-lt"/>
                <a:ea typeface="+mn-ea"/>
                <a:cs typeface="+mn-cs"/>
                <a:sym typeface="Helvetica Light"/>
              </a:defRPr>
            </a:lvl5pPr>
          </a:lstStyle>
          <a:p>
            <a:pPr lvl="0">
              <a:defRPr sz="1800"/>
            </a:pPr>
            <a:r>
              <a:rPr sz="2500"/>
              <a:t>Body Level One</a:t>
            </a:r>
          </a:p>
          <a:p>
            <a:pPr lvl="1">
              <a:defRPr sz="1800"/>
            </a:pPr>
            <a:r>
              <a:rPr sz="2500"/>
              <a:t>Body Level Two</a:t>
            </a:r>
          </a:p>
          <a:p>
            <a:pPr lvl="2">
              <a:defRPr sz="1800"/>
            </a:pPr>
            <a:r>
              <a:rPr sz="2500"/>
              <a:t>Body Level Three</a:t>
            </a:r>
          </a:p>
          <a:p>
            <a:pPr lvl="3">
              <a:defRPr sz="1800"/>
            </a:pPr>
            <a:r>
              <a:rPr sz="2500"/>
              <a:t>Body Level Four</a:t>
            </a:r>
          </a:p>
          <a:p>
            <a:pPr lvl="4">
              <a:defRPr sz="1800"/>
            </a:pPr>
            <a:r>
              <a:rPr sz="2500"/>
              <a:t>Body Level Five</a:t>
            </a:r>
          </a:p>
        </p:txBody>
      </p:sp>
    </p:spTree>
    <p:extLst>
      <p:ext uri="{BB962C8B-B14F-4D97-AF65-F5344CB8AC3E}">
        <p14:creationId xmlns:p14="http://schemas.microsoft.com/office/powerpoint/2010/main" val="208323739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F62E07-7BBC-43F4-BB8A-DC6AAA3C76F7}" type="datetimeFigureOut">
              <a:rPr lang="en-US" smtClean="0"/>
              <a:pPr/>
              <a:t>3/14/2015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D735A-9AFD-4B3B-8B77-E9E15F5ED0D2}" type="slidenum">
              <a:rPr lang="en-US" smtClean="0"/>
              <a:pPr/>
              <a:t>‹#›</a:t>
            </a:fld>
            <a:endParaRPr lang="en-US"/>
          </a:p>
        </p:txBody>
      </p:sp>
    </p:spTree>
    <p:extLst>
      <p:ext uri="{BB962C8B-B14F-4D97-AF65-F5344CB8AC3E}">
        <p14:creationId xmlns:p14="http://schemas.microsoft.com/office/powerpoint/2010/main" val="2224465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F62E07-7BBC-43F4-BB8A-DC6AAA3C76F7}" type="datetimeFigureOut">
              <a:rPr lang="en-US" smtClean="0"/>
              <a:pPr/>
              <a:t>3/14/2015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D735A-9AFD-4B3B-8B77-E9E15F5ED0D2}" type="slidenum">
              <a:rPr lang="en-US" smtClean="0"/>
              <a:pPr/>
              <a:t>‹#›</a:t>
            </a:fld>
            <a:endParaRPr lang="en-US"/>
          </a:p>
        </p:txBody>
      </p:sp>
    </p:spTree>
    <p:extLst>
      <p:ext uri="{BB962C8B-B14F-4D97-AF65-F5344CB8AC3E}">
        <p14:creationId xmlns:p14="http://schemas.microsoft.com/office/powerpoint/2010/main" val="3596528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F62E07-7BBC-43F4-BB8A-DC6AAA3C76F7}" type="datetimeFigureOut">
              <a:rPr lang="en-US" smtClean="0"/>
              <a:pPr/>
              <a:t>3/14/2015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DD735A-9AFD-4B3B-8B77-E9E15F5ED0D2}" type="slidenum">
              <a:rPr lang="en-US" smtClean="0"/>
              <a:pPr/>
              <a:t>‹#›</a:t>
            </a:fld>
            <a:endParaRPr lang="en-US"/>
          </a:p>
        </p:txBody>
      </p:sp>
    </p:spTree>
    <p:extLst>
      <p:ext uri="{BB962C8B-B14F-4D97-AF65-F5344CB8AC3E}">
        <p14:creationId xmlns:p14="http://schemas.microsoft.com/office/powerpoint/2010/main" val="3579496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F62E07-7BBC-43F4-BB8A-DC6AAA3C76F7}" type="datetimeFigureOut">
              <a:rPr lang="en-US" smtClean="0"/>
              <a:pPr/>
              <a:t>3/14/2015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DD735A-9AFD-4B3B-8B77-E9E15F5ED0D2}" type="slidenum">
              <a:rPr lang="en-US" smtClean="0"/>
              <a:pPr/>
              <a:t>‹#›</a:t>
            </a:fld>
            <a:endParaRPr lang="en-US"/>
          </a:p>
        </p:txBody>
      </p:sp>
    </p:spTree>
    <p:extLst>
      <p:ext uri="{BB962C8B-B14F-4D97-AF65-F5344CB8AC3E}">
        <p14:creationId xmlns:p14="http://schemas.microsoft.com/office/powerpoint/2010/main" val="483344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F62E07-7BBC-43F4-BB8A-DC6AAA3C76F7}" type="datetimeFigureOut">
              <a:rPr lang="en-US" smtClean="0"/>
              <a:pPr/>
              <a:t>3/14/2015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DD735A-9AFD-4B3B-8B77-E9E15F5ED0D2}" type="slidenum">
              <a:rPr lang="en-US" smtClean="0"/>
              <a:pPr/>
              <a:t>‹#›</a:t>
            </a:fld>
            <a:endParaRPr lang="en-US"/>
          </a:p>
        </p:txBody>
      </p:sp>
    </p:spTree>
    <p:extLst>
      <p:ext uri="{BB962C8B-B14F-4D97-AF65-F5344CB8AC3E}">
        <p14:creationId xmlns:p14="http://schemas.microsoft.com/office/powerpoint/2010/main" val="1900350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F62E07-7BBC-43F4-BB8A-DC6AAA3C76F7}" type="datetimeFigureOut">
              <a:rPr lang="en-US" smtClean="0"/>
              <a:pPr/>
              <a:t>3/14/2015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DD735A-9AFD-4B3B-8B77-E9E15F5ED0D2}" type="slidenum">
              <a:rPr lang="en-US" smtClean="0"/>
              <a:pPr/>
              <a:t>‹#›</a:t>
            </a:fld>
            <a:endParaRPr lang="en-US"/>
          </a:p>
        </p:txBody>
      </p:sp>
    </p:spTree>
    <p:extLst>
      <p:ext uri="{BB962C8B-B14F-4D97-AF65-F5344CB8AC3E}">
        <p14:creationId xmlns:p14="http://schemas.microsoft.com/office/powerpoint/2010/main" val="2301061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F62E07-7BBC-43F4-BB8A-DC6AAA3C76F7}" type="datetimeFigureOut">
              <a:rPr lang="en-US" smtClean="0"/>
              <a:pPr/>
              <a:t>3/14/2015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DD735A-9AFD-4B3B-8B77-E9E15F5ED0D2}" type="slidenum">
              <a:rPr lang="en-US" smtClean="0"/>
              <a:pPr/>
              <a:t>‹#›</a:t>
            </a:fld>
            <a:endParaRPr lang="en-US"/>
          </a:p>
        </p:txBody>
      </p:sp>
    </p:spTree>
    <p:extLst>
      <p:ext uri="{BB962C8B-B14F-4D97-AF65-F5344CB8AC3E}">
        <p14:creationId xmlns:p14="http://schemas.microsoft.com/office/powerpoint/2010/main" val="1266914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F62E07-7BBC-43F4-BB8A-DC6AAA3C76F7}" type="datetimeFigureOut">
              <a:rPr lang="en-US" smtClean="0"/>
              <a:pPr/>
              <a:t>3/14/2015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DD735A-9AFD-4B3B-8B77-E9E15F5ED0D2}" type="slidenum">
              <a:rPr lang="en-US" smtClean="0"/>
              <a:pPr/>
              <a:t>‹#›</a:t>
            </a:fld>
            <a:endParaRPr lang="en-US"/>
          </a:p>
        </p:txBody>
      </p:sp>
    </p:spTree>
    <p:extLst>
      <p:ext uri="{BB962C8B-B14F-4D97-AF65-F5344CB8AC3E}">
        <p14:creationId xmlns:p14="http://schemas.microsoft.com/office/powerpoint/2010/main" val="2293240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F62E07-7BBC-43F4-BB8A-DC6AAA3C76F7}" type="datetimeFigureOut">
              <a:rPr lang="en-US" smtClean="0"/>
              <a:pPr/>
              <a:t>3/14/2015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DD735A-9AFD-4B3B-8B77-E9E15F5ED0D2}" type="slidenum">
              <a:rPr lang="en-US" smtClean="0"/>
              <a:pPr/>
              <a:t>‹#›</a:t>
            </a:fld>
            <a:endParaRPr lang="en-US"/>
          </a:p>
        </p:txBody>
      </p:sp>
    </p:spTree>
    <p:extLst>
      <p:ext uri="{BB962C8B-B14F-4D97-AF65-F5344CB8AC3E}">
        <p14:creationId xmlns:p14="http://schemas.microsoft.com/office/powerpoint/2010/main" val="2945233619"/>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765175"/>
          </a:xfrm>
        </p:spPr>
        <p:txBody>
          <a:bodyPr>
            <a:noAutofit/>
          </a:bodyPr>
          <a:lstStyle/>
          <a:p>
            <a:r>
              <a:rPr lang="en-US" sz="4000" dirty="0" smtClean="0">
                <a:latin typeface="Helvetica"/>
                <a:cs typeface="Helvetica"/>
              </a:rPr>
              <a:t>The Virtue of Self-Distancing</a:t>
            </a:r>
            <a:r>
              <a:rPr lang="en-US" sz="3200" dirty="0" smtClean="0">
                <a:latin typeface="Helvetica"/>
                <a:cs typeface="Helvetica"/>
              </a:rPr>
              <a:t/>
            </a:r>
            <a:br>
              <a:rPr lang="en-US" sz="3200" dirty="0" smtClean="0">
                <a:latin typeface="Helvetica"/>
                <a:cs typeface="Helvetica"/>
              </a:rPr>
            </a:br>
            <a:r>
              <a:rPr lang="en-US" sz="3200" dirty="0">
                <a:latin typeface="Helvetica"/>
                <a:cs typeface="Helvetica"/>
              </a:rPr>
              <a:t/>
            </a:r>
            <a:br>
              <a:rPr lang="en-US" sz="3200" dirty="0">
                <a:latin typeface="Helvetica"/>
                <a:cs typeface="Helvetica"/>
              </a:rPr>
            </a:br>
            <a:endParaRPr lang="en-US" sz="3200" i="1" dirty="0">
              <a:latin typeface="Helvetica"/>
              <a:cs typeface="Helvetica"/>
            </a:endParaRPr>
          </a:p>
        </p:txBody>
      </p:sp>
      <p:sp>
        <p:nvSpPr>
          <p:cNvPr id="3" name="Subtitle 2"/>
          <p:cNvSpPr>
            <a:spLocks noGrp="1"/>
          </p:cNvSpPr>
          <p:nvPr>
            <p:ph type="subTitle" idx="1"/>
          </p:nvPr>
        </p:nvSpPr>
        <p:spPr>
          <a:xfrm>
            <a:off x="685800" y="3429001"/>
            <a:ext cx="3505200" cy="990600"/>
          </a:xfrm>
        </p:spPr>
        <p:txBody>
          <a:bodyPr>
            <a:noAutofit/>
          </a:bodyPr>
          <a:lstStyle/>
          <a:p>
            <a:pPr>
              <a:lnSpc>
                <a:spcPct val="80000"/>
              </a:lnSpc>
              <a:spcAft>
                <a:spcPts val="600"/>
              </a:spcAft>
            </a:pPr>
            <a:r>
              <a:rPr lang="en-US" sz="2000" dirty="0" smtClean="0">
                <a:solidFill>
                  <a:srgbClr val="000000"/>
                </a:solidFill>
                <a:latin typeface="Helvetica"/>
                <a:cs typeface="Helvetica"/>
              </a:rPr>
              <a:t>Warren </a:t>
            </a:r>
            <a:r>
              <a:rPr lang="en-US" sz="2000" dirty="0" err="1" smtClean="0">
                <a:solidFill>
                  <a:srgbClr val="000000"/>
                </a:solidFill>
                <a:latin typeface="Helvetica"/>
                <a:cs typeface="Helvetica"/>
              </a:rPr>
              <a:t>Herold</a:t>
            </a:r>
            <a:r>
              <a:rPr lang="en-US" sz="2000" dirty="0" smtClean="0">
                <a:solidFill>
                  <a:srgbClr val="000000"/>
                </a:solidFill>
                <a:latin typeface="Helvetica"/>
                <a:cs typeface="Helvetica"/>
              </a:rPr>
              <a:t>, PhD</a:t>
            </a:r>
          </a:p>
          <a:p>
            <a:pPr>
              <a:lnSpc>
                <a:spcPct val="80000"/>
              </a:lnSpc>
              <a:spcAft>
                <a:spcPts val="600"/>
              </a:spcAft>
            </a:pPr>
            <a:r>
              <a:rPr lang="en-US" sz="2000" dirty="0" smtClean="0">
                <a:solidFill>
                  <a:srgbClr val="000000"/>
                </a:solidFill>
                <a:latin typeface="Helvetica"/>
                <a:cs typeface="Helvetica"/>
              </a:rPr>
              <a:t>University of Arkansas</a:t>
            </a:r>
          </a:p>
          <a:p>
            <a:pPr>
              <a:lnSpc>
                <a:spcPct val="80000"/>
              </a:lnSpc>
              <a:spcAft>
                <a:spcPts val="600"/>
              </a:spcAft>
            </a:pPr>
            <a:r>
              <a:rPr lang="en-US" sz="2000" dirty="0" smtClean="0">
                <a:solidFill>
                  <a:srgbClr val="000000"/>
                </a:solidFill>
                <a:latin typeface="Helvetica"/>
                <a:cs typeface="Helvetica"/>
              </a:rPr>
              <a:t>Philosophy Department</a:t>
            </a:r>
          </a:p>
        </p:txBody>
      </p:sp>
      <p:sp>
        <p:nvSpPr>
          <p:cNvPr id="4" name="Subtitle 2"/>
          <p:cNvSpPr txBox="1">
            <a:spLocks/>
          </p:cNvSpPr>
          <p:nvPr/>
        </p:nvSpPr>
        <p:spPr>
          <a:xfrm>
            <a:off x="4724400" y="3429001"/>
            <a:ext cx="3505200" cy="99060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nSpc>
                <a:spcPct val="80000"/>
              </a:lnSpc>
              <a:spcAft>
                <a:spcPts val="600"/>
              </a:spcAft>
            </a:pPr>
            <a:r>
              <a:rPr lang="en-US" sz="2000" dirty="0" smtClean="0">
                <a:solidFill>
                  <a:srgbClr val="000000"/>
                </a:solidFill>
                <a:latin typeface="Helvetica"/>
                <a:cs typeface="Helvetica"/>
              </a:rPr>
              <a:t>Ethan Kross, PhD</a:t>
            </a:r>
          </a:p>
          <a:p>
            <a:pPr>
              <a:lnSpc>
                <a:spcPct val="80000"/>
              </a:lnSpc>
              <a:spcAft>
                <a:spcPts val="600"/>
              </a:spcAft>
            </a:pPr>
            <a:r>
              <a:rPr lang="en-US" sz="2000" dirty="0" smtClean="0">
                <a:solidFill>
                  <a:srgbClr val="000000"/>
                </a:solidFill>
                <a:latin typeface="Helvetica"/>
                <a:cs typeface="Helvetica"/>
              </a:rPr>
              <a:t>University of Michigan</a:t>
            </a:r>
          </a:p>
          <a:p>
            <a:pPr>
              <a:lnSpc>
                <a:spcPct val="80000"/>
              </a:lnSpc>
              <a:spcAft>
                <a:spcPts val="600"/>
              </a:spcAft>
            </a:pPr>
            <a:r>
              <a:rPr lang="en-US" sz="2000" dirty="0" smtClean="0">
                <a:solidFill>
                  <a:srgbClr val="000000"/>
                </a:solidFill>
                <a:latin typeface="Helvetica"/>
                <a:cs typeface="Helvetica"/>
              </a:rPr>
              <a:t>Psychology Department</a:t>
            </a:r>
            <a:endParaRPr lang="en-US" sz="2000" dirty="0">
              <a:solidFill>
                <a:srgbClr val="000000"/>
              </a:solidFill>
              <a:latin typeface="Helvetica"/>
              <a:cs typeface="Helvetica"/>
            </a:endParaRPr>
          </a:p>
        </p:txBody>
      </p:sp>
      <p:cxnSp>
        <p:nvCxnSpPr>
          <p:cNvPr id="6" name="Straight Connector 5"/>
          <p:cNvCxnSpPr/>
          <p:nvPr/>
        </p:nvCxnSpPr>
        <p:spPr>
          <a:xfrm>
            <a:off x="533400" y="3200400"/>
            <a:ext cx="83058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8" name="Subtitle 2"/>
          <p:cNvSpPr txBox="1">
            <a:spLocks/>
          </p:cNvSpPr>
          <p:nvPr/>
        </p:nvSpPr>
        <p:spPr>
          <a:xfrm>
            <a:off x="2667000" y="5181600"/>
            <a:ext cx="3505200" cy="99060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nSpc>
                <a:spcPct val="80000"/>
              </a:lnSpc>
              <a:spcAft>
                <a:spcPts val="600"/>
              </a:spcAft>
            </a:pPr>
            <a:r>
              <a:rPr lang="en-US" sz="2000" dirty="0" smtClean="0">
                <a:solidFill>
                  <a:srgbClr val="000000"/>
                </a:solidFill>
                <a:latin typeface="Helvetica"/>
                <a:cs typeface="Helvetica"/>
              </a:rPr>
              <a:t>Walter </a:t>
            </a:r>
            <a:r>
              <a:rPr lang="en-US" sz="2000" dirty="0" err="1" smtClean="0">
                <a:solidFill>
                  <a:srgbClr val="000000"/>
                </a:solidFill>
                <a:latin typeface="Helvetica"/>
                <a:cs typeface="Helvetica"/>
              </a:rPr>
              <a:t>Sowden</a:t>
            </a:r>
            <a:r>
              <a:rPr lang="en-US" sz="2000" dirty="0" smtClean="0">
                <a:solidFill>
                  <a:srgbClr val="000000"/>
                </a:solidFill>
                <a:latin typeface="Helvetica"/>
                <a:cs typeface="Helvetica"/>
              </a:rPr>
              <a:t>, MA</a:t>
            </a:r>
          </a:p>
          <a:p>
            <a:pPr>
              <a:lnSpc>
                <a:spcPct val="80000"/>
              </a:lnSpc>
              <a:spcAft>
                <a:spcPts val="600"/>
              </a:spcAft>
            </a:pPr>
            <a:r>
              <a:rPr lang="en-US" sz="2000" dirty="0" smtClean="0">
                <a:solidFill>
                  <a:srgbClr val="000000"/>
                </a:solidFill>
                <a:latin typeface="Helvetica"/>
                <a:cs typeface="Helvetica"/>
              </a:rPr>
              <a:t>University of Michigan</a:t>
            </a:r>
          </a:p>
          <a:p>
            <a:pPr>
              <a:lnSpc>
                <a:spcPct val="80000"/>
              </a:lnSpc>
              <a:spcAft>
                <a:spcPts val="600"/>
              </a:spcAft>
            </a:pPr>
            <a:r>
              <a:rPr lang="en-US" sz="2000" dirty="0" smtClean="0">
                <a:solidFill>
                  <a:srgbClr val="000000"/>
                </a:solidFill>
                <a:latin typeface="Helvetica"/>
                <a:cs typeface="Helvetica"/>
              </a:rPr>
              <a:t>Psychology Department</a:t>
            </a:r>
            <a:endParaRPr lang="en-US" sz="2000" dirty="0">
              <a:solidFill>
                <a:srgbClr val="000000"/>
              </a:solidFill>
              <a:latin typeface="Helvetica"/>
              <a:cs typeface="Helvetic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a:spLocks noGrp="1"/>
          </p:cNvSpPr>
          <p:nvPr>
            <p:ph type="title"/>
          </p:nvPr>
        </p:nvSpPr>
        <p:spPr>
          <a:xfrm>
            <a:off x="669727" y="312539"/>
            <a:ext cx="7804547" cy="982861"/>
          </a:xfrm>
          <a:prstGeom prst="rect">
            <a:avLst/>
          </a:prstGeom>
        </p:spPr>
        <p:txBody>
          <a:bodyPr>
            <a:normAutofit/>
          </a:bodyPr>
          <a:lstStyle/>
          <a:p>
            <a:pPr lvl="0">
              <a:defRPr sz="1800"/>
            </a:pPr>
            <a:r>
              <a:rPr sz="4000" dirty="0">
                <a:latin typeface="Helvetica"/>
                <a:cs typeface="Helvetica"/>
              </a:rPr>
              <a:t>What We </a:t>
            </a:r>
            <a:r>
              <a:rPr sz="4000" dirty="0" smtClean="0">
                <a:latin typeface="Helvetica"/>
                <a:cs typeface="Helvetica"/>
              </a:rPr>
              <a:t>Know</a:t>
            </a:r>
            <a:r>
              <a:rPr lang="en-US" sz="4000" dirty="0" smtClean="0">
                <a:latin typeface="Helvetica"/>
                <a:cs typeface="Helvetica"/>
              </a:rPr>
              <a:t/>
            </a:r>
            <a:br>
              <a:rPr lang="en-US" sz="4000" dirty="0" smtClean="0">
                <a:latin typeface="Helvetica"/>
                <a:cs typeface="Helvetica"/>
              </a:rPr>
            </a:br>
            <a:r>
              <a:rPr lang="en-US" sz="1300" dirty="0" smtClean="0">
                <a:latin typeface="Helvetica"/>
                <a:cs typeface="Helvetica"/>
              </a:rPr>
              <a:t>(for reviews, see Ayduk &amp; Kross, 2010; Kross, 2009; Kross &amp; Ayduk, 2011; Kross &amp; Ayduk, in prep)</a:t>
            </a:r>
            <a:endParaRPr sz="1300" dirty="0">
              <a:latin typeface="Helvetica"/>
              <a:cs typeface="Helvetica"/>
            </a:endParaRPr>
          </a:p>
        </p:txBody>
      </p:sp>
      <p:sp>
        <p:nvSpPr>
          <p:cNvPr id="2" name="TextBox 1"/>
          <p:cNvSpPr txBox="1"/>
          <p:nvPr/>
        </p:nvSpPr>
        <p:spPr>
          <a:xfrm>
            <a:off x="914400" y="2133600"/>
            <a:ext cx="7924800" cy="661720"/>
          </a:xfrm>
          <a:prstGeom prst="rect">
            <a:avLst/>
          </a:prstGeom>
          <a:noFill/>
        </p:spPr>
        <p:txBody>
          <a:bodyPr wrap="square" rtlCol="0">
            <a:spAutoFit/>
          </a:bodyPr>
          <a:lstStyle/>
          <a:p>
            <a:pPr marL="342900" lvl="1" indent="-342900">
              <a:buFont typeface="Wingdings" charset="2"/>
              <a:buChar char="Ø"/>
            </a:pPr>
            <a:r>
              <a:rPr lang="en-US" sz="1900" dirty="0">
                <a:latin typeface="Helvetica"/>
                <a:cs typeface="Helvetica"/>
              </a:rPr>
              <a:t>Performance under stress </a:t>
            </a:r>
            <a:r>
              <a:rPr lang="en-US" sz="1200" dirty="0">
                <a:latin typeface="Helvetica"/>
                <a:cs typeface="Helvetica"/>
              </a:rPr>
              <a:t>(e.g., Kross et al., 2014, JPSP; </a:t>
            </a:r>
            <a:r>
              <a:rPr lang="en-US" sz="1200" dirty="0" err="1">
                <a:latin typeface="Helvetica"/>
                <a:cs typeface="Helvetica"/>
              </a:rPr>
              <a:t>Dolcos</a:t>
            </a:r>
            <a:r>
              <a:rPr lang="en-US" sz="1200" dirty="0">
                <a:latin typeface="Helvetica"/>
                <a:cs typeface="Helvetica"/>
              </a:rPr>
              <a:t> &amp; </a:t>
            </a:r>
            <a:r>
              <a:rPr lang="en-US" sz="1200" dirty="0" err="1">
                <a:latin typeface="Helvetica"/>
                <a:cs typeface="Helvetica"/>
              </a:rPr>
              <a:t>Albarracin</a:t>
            </a:r>
            <a:r>
              <a:rPr lang="en-US" sz="1200" dirty="0">
                <a:latin typeface="Helvetica"/>
                <a:cs typeface="Helvetica"/>
              </a:rPr>
              <a:t>, 2014)</a:t>
            </a:r>
          </a:p>
          <a:p>
            <a:endParaRPr lang="en-US" dirty="0"/>
          </a:p>
        </p:txBody>
      </p:sp>
      <p:sp>
        <p:nvSpPr>
          <p:cNvPr id="5" name="TextBox 4"/>
          <p:cNvSpPr txBox="1"/>
          <p:nvPr/>
        </p:nvSpPr>
        <p:spPr>
          <a:xfrm>
            <a:off x="457200" y="1524000"/>
            <a:ext cx="5105400" cy="461665"/>
          </a:xfrm>
          <a:prstGeom prst="rect">
            <a:avLst/>
          </a:prstGeom>
          <a:noFill/>
        </p:spPr>
        <p:txBody>
          <a:bodyPr wrap="square" rtlCol="0">
            <a:spAutoFit/>
          </a:bodyPr>
          <a:lstStyle/>
          <a:p>
            <a:pPr marL="342900" lvl="1" indent="-342900">
              <a:buFont typeface="Arial"/>
              <a:buChar char="•"/>
            </a:pPr>
            <a:r>
              <a:rPr lang="en-US" sz="2400" dirty="0" smtClean="0">
                <a:latin typeface="Helvetica"/>
                <a:cs typeface="Helvetica"/>
              </a:rPr>
              <a:t>Self-distancing enhances:</a:t>
            </a:r>
            <a:endParaRPr lang="en-US" sz="2400" dirty="0"/>
          </a:p>
        </p:txBody>
      </p:sp>
      <p:sp>
        <p:nvSpPr>
          <p:cNvPr id="7" name="TextBox 6"/>
          <p:cNvSpPr txBox="1"/>
          <p:nvPr/>
        </p:nvSpPr>
        <p:spPr>
          <a:xfrm>
            <a:off x="914400" y="2667000"/>
            <a:ext cx="8153400" cy="830997"/>
          </a:xfrm>
          <a:prstGeom prst="rect">
            <a:avLst/>
          </a:prstGeom>
          <a:noFill/>
        </p:spPr>
        <p:txBody>
          <a:bodyPr wrap="square" rtlCol="0">
            <a:spAutoFit/>
          </a:bodyPr>
          <a:lstStyle/>
          <a:p>
            <a:pPr marL="342900" indent="-342900">
              <a:buFont typeface="Wingdings" charset="2"/>
              <a:buChar char="Ø"/>
              <a:defRPr sz="1800"/>
            </a:pPr>
            <a:r>
              <a:rPr lang="fr-FR" sz="1900" dirty="0">
                <a:latin typeface="Helvetica"/>
                <a:cs typeface="Helvetica"/>
              </a:rPr>
              <a:t>Short</a:t>
            </a:r>
            <a:r>
              <a:rPr lang="fr-FR" sz="1900" dirty="0" smtClean="0">
                <a:latin typeface="Helvetica"/>
                <a:cs typeface="Helvetica"/>
              </a:rPr>
              <a:t>-and </a:t>
            </a:r>
            <a:r>
              <a:rPr lang="fr-FR" sz="1900" dirty="0">
                <a:latin typeface="Helvetica"/>
                <a:cs typeface="Helvetica"/>
              </a:rPr>
              <a:t>long-</a:t>
            </a:r>
            <a:r>
              <a:rPr lang="fr-FR" sz="1900" dirty="0" err="1">
                <a:latin typeface="Helvetica"/>
                <a:cs typeface="Helvetica"/>
              </a:rPr>
              <a:t>term</a:t>
            </a:r>
            <a:r>
              <a:rPr lang="fr-FR" sz="1900" dirty="0">
                <a:latin typeface="Helvetica"/>
                <a:cs typeface="Helvetica"/>
              </a:rPr>
              <a:t> </a:t>
            </a:r>
            <a:r>
              <a:rPr lang="fr-FR" sz="1900" dirty="0" err="1">
                <a:latin typeface="Helvetica"/>
                <a:cs typeface="Helvetica"/>
              </a:rPr>
              <a:t>emotion</a:t>
            </a:r>
            <a:r>
              <a:rPr lang="fr-FR" sz="1900" dirty="0">
                <a:latin typeface="Helvetica"/>
                <a:cs typeface="Helvetica"/>
              </a:rPr>
              <a:t> </a:t>
            </a:r>
            <a:r>
              <a:rPr lang="fr-FR" sz="1900" dirty="0" err="1">
                <a:latin typeface="Helvetica"/>
                <a:cs typeface="Helvetica"/>
              </a:rPr>
              <a:t>regulation</a:t>
            </a:r>
            <a:r>
              <a:rPr lang="fr-FR" sz="1900" dirty="0">
                <a:latin typeface="Helvetica"/>
                <a:cs typeface="Helvetica"/>
              </a:rPr>
              <a:t> </a:t>
            </a:r>
            <a:r>
              <a:rPr lang="fr-FR" sz="1900" dirty="0" err="1">
                <a:latin typeface="Helvetica"/>
                <a:cs typeface="Helvetica"/>
              </a:rPr>
              <a:t>under</a:t>
            </a:r>
            <a:r>
              <a:rPr lang="fr-FR" sz="1900" dirty="0">
                <a:latin typeface="Helvetica"/>
                <a:cs typeface="Helvetica"/>
              </a:rPr>
              <a:t> </a:t>
            </a:r>
            <a:r>
              <a:rPr lang="fr-FR" sz="1900" dirty="0" smtClean="0">
                <a:latin typeface="Helvetica"/>
                <a:cs typeface="Helvetica"/>
              </a:rPr>
              <a:t>stress</a:t>
            </a:r>
            <a:r>
              <a:rPr lang="fr-FR" sz="3600" dirty="0">
                <a:latin typeface="Helvetica"/>
                <a:cs typeface="Helvetica"/>
              </a:rPr>
              <a:t> </a:t>
            </a:r>
            <a:r>
              <a:rPr lang="fr-FR" sz="1200" dirty="0" smtClean="0">
                <a:latin typeface="Helvetica"/>
                <a:cs typeface="Helvetica"/>
              </a:rPr>
              <a:t>(</a:t>
            </a:r>
            <a:r>
              <a:rPr lang="fr-FR" sz="1200" dirty="0" err="1">
                <a:latin typeface="Helvetica"/>
                <a:cs typeface="Helvetica"/>
              </a:rPr>
              <a:t>e.g</a:t>
            </a:r>
            <a:r>
              <a:rPr lang="fr-FR" sz="1200" dirty="0">
                <a:latin typeface="Helvetica"/>
                <a:cs typeface="Helvetica"/>
              </a:rPr>
              <a:t>., Ayduk &amp; Kross, 2008, </a:t>
            </a:r>
            <a:r>
              <a:rPr lang="fr-FR" sz="1200" dirty="0" smtClean="0">
                <a:latin typeface="Helvetica"/>
                <a:cs typeface="Helvetica"/>
              </a:rPr>
              <a:t>2010; Kross </a:t>
            </a:r>
            <a:r>
              <a:rPr lang="fr-FR" sz="1200" dirty="0">
                <a:latin typeface="Helvetica"/>
                <a:cs typeface="Helvetica"/>
              </a:rPr>
              <a:t>et al., </a:t>
            </a:r>
            <a:r>
              <a:rPr lang="fr-FR" sz="1200" dirty="0" smtClean="0">
                <a:latin typeface="Helvetica"/>
                <a:cs typeface="Helvetica"/>
              </a:rPr>
              <a:t>2005, 2014</a:t>
            </a:r>
            <a:r>
              <a:rPr lang="fr-FR" sz="1200" dirty="0">
                <a:latin typeface="Helvetica"/>
                <a:cs typeface="Helvetica"/>
              </a:rPr>
              <a:t>; Kross &amp; Ayduk, 2008, 2009, 2010; Kross et al., 2013, 2014, Ray et al., 2008</a:t>
            </a:r>
            <a:r>
              <a:rPr lang="fr-FR" sz="1200" dirty="0" smtClean="0">
                <a:latin typeface="Helvetica"/>
                <a:cs typeface="Helvetica"/>
              </a:rPr>
              <a:t>)</a:t>
            </a:r>
            <a:endParaRPr lang="fr-FR" sz="1200" dirty="0">
              <a:latin typeface="Helvetica"/>
              <a:cs typeface="Helvetica"/>
            </a:endParaRPr>
          </a:p>
        </p:txBody>
      </p:sp>
      <p:sp>
        <p:nvSpPr>
          <p:cNvPr id="8" name="TextBox 7"/>
          <p:cNvSpPr txBox="1"/>
          <p:nvPr/>
        </p:nvSpPr>
        <p:spPr>
          <a:xfrm>
            <a:off x="914400" y="3854120"/>
            <a:ext cx="8153400" cy="661720"/>
          </a:xfrm>
          <a:prstGeom prst="rect">
            <a:avLst/>
          </a:prstGeom>
          <a:noFill/>
        </p:spPr>
        <p:txBody>
          <a:bodyPr wrap="square" rtlCol="0">
            <a:spAutoFit/>
          </a:bodyPr>
          <a:lstStyle/>
          <a:p>
            <a:pPr marL="198228" indent="-342900">
              <a:buFont typeface="Wingdings" charset="2"/>
              <a:buChar char="Ø"/>
              <a:defRPr sz="1800"/>
            </a:pPr>
            <a:r>
              <a:rPr lang="fr-FR" sz="1900" dirty="0" smtClean="0">
                <a:latin typeface="Helvetica"/>
                <a:cs typeface="Helvetica"/>
              </a:rPr>
              <a:t>Goal </a:t>
            </a:r>
            <a:r>
              <a:rPr lang="fr-FR" sz="1900" dirty="0" err="1" smtClean="0">
                <a:latin typeface="Helvetica"/>
                <a:cs typeface="Helvetica"/>
              </a:rPr>
              <a:t>perseverance</a:t>
            </a:r>
            <a:r>
              <a:rPr lang="fr-FR" sz="1900" dirty="0">
                <a:latin typeface="Helvetica"/>
                <a:cs typeface="Helvetica"/>
              </a:rPr>
              <a:t> </a:t>
            </a:r>
            <a:r>
              <a:rPr lang="fr-FR" sz="1900" dirty="0" smtClean="0">
                <a:latin typeface="Helvetica"/>
                <a:cs typeface="Helvetica"/>
              </a:rPr>
              <a:t>&amp; motivation </a:t>
            </a:r>
            <a:r>
              <a:rPr lang="fr-FR" sz="1200" dirty="0" smtClean="0">
                <a:latin typeface="Helvetica"/>
                <a:cs typeface="Helvetica"/>
              </a:rPr>
              <a:t>(</a:t>
            </a:r>
            <a:r>
              <a:rPr lang="fr-FR" sz="1200" dirty="0" err="1" smtClean="0">
                <a:latin typeface="Helvetica"/>
                <a:cs typeface="Helvetica"/>
              </a:rPr>
              <a:t>e.g</a:t>
            </a:r>
            <a:r>
              <a:rPr lang="fr-FR" sz="1200" dirty="0" smtClean="0">
                <a:latin typeface="Helvetica"/>
                <a:cs typeface="Helvetica"/>
              </a:rPr>
              <a:t>., </a:t>
            </a:r>
            <a:r>
              <a:rPr lang="fr-FR" sz="1200" dirty="0" err="1" smtClean="0">
                <a:latin typeface="Helvetica"/>
                <a:cs typeface="Helvetica"/>
              </a:rPr>
              <a:t>Dolcos</a:t>
            </a:r>
            <a:r>
              <a:rPr lang="fr-FR" sz="1200" dirty="0" smtClean="0">
                <a:latin typeface="Helvetica"/>
                <a:cs typeface="Helvetica"/>
              </a:rPr>
              <a:t> &amp; Albarracin, 2014; White et al., 2015)</a:t>
            </a:r>
            <a:endParaRPr lang="fr-FR" sz="1200" dirty="0">
              <a:latin typeface="Helvetica"/>
              <a:cs typeface="Helvetica"/>
            </a:endParaRPr>
          </a:p>
          <a:p>
            <a:endParaRPr lang="en-US" dirty="0"/>
          </a:p>
        </p:txBody>
      </p:sp>
      <p:sp>
        <p:nvSpPr>
          <p:cNvPr id="9" name="TextBox 8"/>
          <p:cNvSpPr txBox="1"/>
          <p:nvPr/>
        </p:nvSpPr>
        <p:spPr>
          <a:xfrm>
            <a:off x="914400" y="5410200"/>
            <a:ext cx="8153400" cy="877163"/>
          </a:xfrm>
          <a:prstGeom prst="rect">
            <a:avLst/>
          </a:prstGeom>
          <a:noFill/>
        </p:spPr>
        <p:txBody>
          <a:bodyPr wrap="square" rtlCol="0">
            <a:spAutoFit/>
          </a:bodyPr>
          <a:lstStyle/>
          <a:p>
            <a:pPr marL="198228" indent="-342900">
              <a:buFont typeface="Wingdings" charset="2"/>
              <a:buChar char="Ø"/>
              <a:defRPr sz="1800"/>
            </a:pPr>
            <a:r>
              <a:rPr lang="fr-FR" sz="1900" dirty="0" smtClean="0">
                <a:latin typeface="Helvetica"/>
                <a:cs typeface="Helvetica"/>
              </a:rPr>
              <a:t>Neural &amp; </a:t>
            </a:r>
            <a:r>
              <a:rPr lang="fr-FR" sz="1900" dirty="0" err="1" smtClean="0">
                <a:latin typeface="Helvetica"/>
                <a:cs typeface="Helvetica"/>
              </a:rPr>
              <a:t>physiological</a:t>
            </a:r>
            <a:r>
              <a:rPr lang="fr-FR" sz="1900" dirty="0" smtClean="0">
                <a:latin typeface="Helvetica"/>
                <a:cs typeface="Helvetica"/>
              </a:rPr>
              <a:t> indices of effective </a:t>
            </a:r>
            <a:r>
              <a:rPr lang="fr-FR" sz="1900" dirty="0" err="1" smtClean="0">
                <a:latin typeface="Helvetica"/>
                <a:cs typeface="Helvetica"/>
              </a:rPr>
              <a:t>emotion</a:t>
            </a:r>
            <a:r>
              <a:rPr lang="fr-FR" sz="1900" dirty="0" smtClean="0">
                <a:latin typeface="Helvetica"/>
                <a:cs typeface="Helvetica"/>
              </a:rPr>
              <a:t> </a:t>
            </a:r>
            <a:r>
              <a:rPr lang="fr-FR" sz="1900" dirty="0" err="1" smtClean="0">
                <a:latin typeface="Helvetica"/>
                <a:cs typeface="Helvetica"/>
              </a:rPr>
              <a:t>regulation</a:t>
            </a:r>
            <a:r>
              <a:rPr lang="fr-FR" sz="1900" dirty="0" smtClean="0">
                <a:latin typeface="Helvetica"/>
                <a:cs typeface="Helvetica"/>
              </a:rPr>
              <a:t> </a:t>
            </a:r>
            <a:r>
              <a:rPr lang="en-US" sz="1200" dirty="0">
                <a:latin typeface="Helvetica"/>
                <a:cs typeface="Helvetica"/>
              </a:rPr>
              <a:t>(Ayduk &amp; Kross, 2008, 2010; Kross et al., 2009; Moser…Kross et al., under review)</a:t>
            </a:r>
            <a:endParaRPr lang="fr-FR" sz="1200" dirty="0">
              <a:latin typeface="Helvetica"/>
              <a:cs typeface="Helvetica"/>
            </a:endParaRPr>
          </a:p>
          <a:p>
            <a:endParaRPr lang="en-US" dirty="0"/>
          </a:p>
        </p:txBody>
      </p:sp>
      <p:sp>
        <p:nvSpPr>
          <p:cNvPr id="11" name="TextBox 10"/>
          <p:cNvSpPr txBox="1"/>
          <p:nvPr/>
        </p:nvSpPr>
        <p:spPr>
          <a:xfrm>
            <a:off x="914400" y="4572000"/>
            <a:ext cx="8153400" cy="661720"/>
          </a:xfrm>
          <a:prstGeom prst="rect">
            <a:avLst/>
          </a:prstGeom>
          <a:noFill/>
        </p:spPr>
        <p:txBody>
          <a:bodyPr wrap="square" rtlCol="0">
            <a:spAutoFit/>
          </a:bodyPr>
          <a:lstStyle/>
          <a:p>
            <a:pPr marL="198228" indent="-342900">
              <a:buFont typeface="Wingdings" charset="2"/>
              <a:buChar char="Ø"/>
              <a:defRPr sz="1800"/>
            </a:pPr>
            <a:r>
              <a:rPr lang="fr-FR" sz="1900" dirty="0" err="1" smtClean="0">
                <a:latin typeface="Helvetica"/>
                <a:cs typeface="Helvetica"/>
              </a:rPr>
              <a:t>Executive</a:t>
            </a:r>
            <a:r>
              <a:rPr lang="fr-FR" sz="1900" dirty="0" smtClean="0">
                <a:latin typeface="Helvetica"/>
                <a:cs typeface="Helvetica"/>
              </a:rPr>
              <a:t> </a:t>
            </a:r>
            <a:r>
              <a:rPr lang="fr-FR" sz="1900" dirty="0" err="1" smtClean="0">
                <a:latin typeface="Helvetica"/>
                <a:cs typeface="Helvetica"/>
              </a:rPr>
              <a:t>functioning</a:t>
            </a:r>
            <a:r>
              <a:rPr lang="fr-FR" sz="1900" dirty="0" smtClean="0">
                <a:latin typeface="Helvetica"/>
                <a:cs typeface="Helvetica"/>
              </a:rPr>
              <a:t> </a:t>
            </a:r>
            <a:r>
              <a:rPr lang="fr-FR" sz="1200" dirty="0" smtClean="0">
                <a:latin typeface="Helvetica"/>
                <a:cs typeface="Helvetica"/>
              </a:rPr>
              <a:t>(</a:t>
            </a:r>
            <a:r>
              <a:rPr lang="fr-FR" sz="1200" dirty="0" err="1" smtClean="0">
                <a:latin typeface="Helvetica"/>
                <a:cs typeface="Helvetica"/>
              </a:rPr>
              <a:t>e.g</a:t>
            </a:r>
            <a:r>
              <a:rPr lang="fr-FR" sz="1200" dirty="0" smtClean="0">
                <a:latin typeface="Helvetica"/>
                <a:cs typeface="Helvetica"/>
              </a:rPr>
              <a:t>., White &amp; Carlson, in </a:t>
            </a:r>
            <a:r>
              <a:rPr lang="fr-FR" sz="1200" dirty="0" err="1" smtClean="0">
                <a:latin typeface="Helvetica"/>
                <a:cs typeface="Helvetica"/>
              </a:rPr>
              <a:t>press</a:t>
            </a:r>
            <a:r>
              <a:rPr lang="fr-FR" sz="1200" dirty="0" smtClean="0">
                <a:latin typeface="Helvetica"/>
                <a:cs typeface="Helvetica"/>
              </a:rPr>
              <a:t>)</a:t>
            </a:r>
            <a:endParaRPr lang="fr-FR" sz="1200" dirty="0">
              <a:latin typeface="Helvetica"/>
              <a:cs typeface="Helvetica"/>
            </a:endParaRPr>
          </a:p>
          <a:p>
            <a:endParaRPr lang="en-US" dirty="0"/>
          </a:p>
        </p:txBody>
      </p:sp>
    </p:spTree>
    <p:extLst>
      <p:ext uri="{BB962C8B-B14F-4D97-AF65-F5344CB8AC3E}">
        <p14:creationId xmlns:p14="http://schemas.microsoft.com/office/powerpoint/2010/main" val="1278905176"/>
      </p:ext>
    </p:extLst>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mph" presetSubtype="0" grpId="1" nodeType="clickEffect">
                                  <p:stCondLst>
                                    <p:cond delay="0"/>
                                  </p:stCondLst>
                                  <p:childTnLst>
                                    <p:set>
                                      <p:cBhvr rctx="PPT">
                                        <p:cTn id="14" dur="indefinite"/>
                                        <p:tgtEl>
                                          <p:spTgt spid="2"/>
                                        </p:tgtEl>
                                        <p:attrNameLst>
                                          <p:attrName>style.opacity</p:attrName>
                                        </p:attrNameLst>
                                      </p:cBhvr>
                                      <p:to>
                                        <p:strVal val="0.5"/>
                                      </p:to>
                                    </p:set>
                                    <p:animEffect filter="image" prLst="opacity: 0.5">
                                      <p:cBhvr rctx="IE">
                                        <p:cTn id="15" dur="indefinite"/>
                                        <p:tgtEl>
                                          <p:spTgt spid="2"/>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9" presetClass="emph" presetSubtype="0" grpId="1" nodeType="clickEffect">
                                  <p:stCondLst>
                                    <p:cond delay="0"/>
                                  </p:stCondLst>
                                  <p:childTnLst>
                                    <p:set>
                                      <p:cBhvr rctx="PPT">
                                        <p:cTn id="21" dur="indefinite"/>
                                        <p:tgtEl>
                                          <p:spTgt spid="7"/>
                                        </p:tgtEl>
                                        <p:attrNameLst>
                                          <p:attrName>style.opacity</p:attrName>
                                        </p:attrNameLst>
                                      </p:cBhvr>
                                      <p:to>
                                        <p:strVal val="0.5"/>
                                      </p:to>
                                    </p:set>
                                    <p:animEffect filter="image" prLst="opacity: 0.5">
                                      <p:cBhvr rctx="IE">
                                        <p:cTn id="22" dur="indefinite"/>
                                        <p:tgtEl>
                                          <p:spTgt spid="7"/>
                                        </p:tgtEl>
                                      </p:cBhvr>
                                    </p:animEffec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9" presetClass="emph" presetSubtype="0" grpId="1" nodeType="clickEffect">
                                  <p:stCondLst>
                                    <p:cond delay="0"/>
                                  </p:stCondLst>
                                  <p:childTnLst>
                                    <p:set>
                                      <p:cBhvr rctx="PPT">
                                        <p:cTn id="28" dur="indefinite"/>
                                        <p:tgtEl>
                                          <p:spTgt spid="8"/>
                                        </p:tgtEl>
                                        <p:attrNameLst>
                                          <p:attrName>style.opacity</p:attrName>
                                        </p:attrNameLst>
                                      </p:cBhvr>
                                      <p:to>
                                        <p:strVal val="0.5"/>
                                      </p:to>
                                    </p:set>
                                    <p:animEffect filter="image" prLst="opacity: 0.5">
                                      <p:cBhvr rctx="IE">
                                        <p:cTn id="29" dur="indefinite"/>
                                        <p:tgtEl>
                                          <p:spTgt spid="8"/>
                                        </p:tgtEl>
                                      </p:cBhvr>
                                    </p:animEffect>
                                  </p:childTnLst>
                                </p:cTn>
                              </p:par>
                              <p:par>
                                <p:cTn id="30" presetID="1"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9" presetClass="emph" presetSubtype="0" grpId="1" nodeType="clickEffect">
                                  <p:stCondLst>
                                    <p:cond delay="0"/>
                                  </p:stCondLst>
                                  <p:childTnLst>
                                    <p:set>
                                      <p:cBhvr rctx="PPT">
                                        <p:cTn id="35" dur="indefinite"/>
                                        <p:tgtEl>
                                          <p:spTgt spid="11"/>
                                        </p:tgtEl>
                                        <p:attrNameLst>
                                          <p:attrName>style.opacity</p:attrName>
                                        </p:attrNameLst>
                                      </p:cBhvr>
                                      <p:to>
                                        <p:strVal val="0.5"/>
                                      </p:to>
                                    </p:set>
                                    <p:animEffect filter="image" prLst="opacity: 0.5">
                                      <p:cBhvr rctx="IE">
                                        <p:cTn id="36" dur="indefinite"/>
                                        <p:tgtEl>
                                          <p:spTgt spid="11"/>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bldP spid="7" grpId="0"/>
      <p:bldP spid="7" grpId="1"/>
      <p:bldP spid="8" grpId="0"/>
      <p:bldP spid="8" grpId="1"/>
      <p:bldP spid="9" grpId="0"/>
      <p:bldP spid="11" grpId="0"/>
      <p:bldP spid="11"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p:nvPr/>
        </p:nvSpPr>
        <p:spPr>
          <a:xfrm>
            <a:off x="1143000" y="2600980"/>
            <a:ext cx="7169666" cy="1641792"/>
          </a:xfrm>
          <a:prstGeom prst="rect">
            <a:avLst/>
          </a:prstGeom>
          <a:ln w="12700">
            <a:miter lim="400000"/>
          </a:ln>
          <a:extLst>
            <a:ext uri="{C572A759-6A51-4108-AA02-DFA0A04FC94B}">
              <ma14:wrappingTextBoxFlag xmlns:ma14="http://schemas.microsoft.com/office/mac/drawingml/2011/main" xmlns="" val="1"/>
            </a:ext>
          </a:extLst>
        </p:spPr>
        <p:txBody>
          <a:bodyPr wrap="square" lIns="35717" tIns="35717" rIns="35717" bIns="35717" anchor="ctr">
            <a:spAutoFit/>
          </a:bodyPr>
          <a:lstStyle>
            <a:lvl1pPr>
              <a:defRPr sz="4900" b="1" i="1">
                <a:solidFill>
                  <a:srgbClr val="C82506"/>
                </a:solidFill>
                <a:latin typeface="Helvetica"/>
                <a:ea typeface="Helvetica"/>
                <a:cs typeface="Helvetica"/>
                <a:sym typeface="Helvetica"/>
              </a:defRPr>
            </a:lvl1pPr>
          </a:lstStyle>
          <a:p>
            <a:pPr lvl="0" algn="ctr">
              <a:defRPr sz="1800" b="0" i="0">
                <a:solidFill>
                  <a:srgbClr val="000000"/>
                </a:solidFill>
              </a:defRPr>
            </a:pPr>
            <a:r>
              <a:rPr lang="en-US" sz="3400" dirty="0" smtClean="0"/>
              <a:t>Does self-distancing lead people to place more weight on the rights &amp; interests of others?</a:t>
            </a:r>
            <a:endParaRPr sz="3400" dirty="0"/>
          </a:p>
        </p:txBody>
      </p:sp>
      <p:sp>
        <p:nvSpPr>
          <p:cNvPr id="2" name="Rectangle 1"/>
          <p:cNvSpPr/>
          <p:nvPr/>
        </p:nvSpPr>
        <p:spPr>
          <a:xfrm>
            <a:off x="1143000" y="2583676"/>
            <a:ext cx="7315200" cy="1759724"/>
          </a:xfrm>
          <a:prstGeom prst="rect">
            <a:avLst/>
          </a:prstGeom>
          <a:noFill/>
          <a:ln w="38100" cmpd="sng">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ln>
                <a:solidFill>
                  <a:srgbClr val="FF0000"/>
                </a:solidFill>
              </a:ln>
            </a:endParaRPr>
          </a:p>
        </p:txBody>
      </p:sp>
      <p:sp>
        <p:nvSpPr>
          <p:cNvPr id="6" name="Shape 89"/>
          <p:cNvSpPr txBox="1">
            <a:spLocks/>
          </p:cNvSpPr>
          <p:nvPr/>
        </p:nvSpPr>
        <p:spPr>
          <a:xfrm>
            <a:off x="669727" y="312539"/>
            <a:ext cx="7804547" cy="98286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5600" kern="1200" cap="none">
                <a:solidFill>
                  <a:srgbClr val="000000"/>
                </a:solidFill>
                <a:latin typeface="+mn-lt"/>
                <a:ea typeface="+mn-ea"/>
                <a:cs typeface="+mn-cs"/>
                <a:sym typeface="Helvetica Light"/>
              </a:defRPr>
            </a:lvl1pPr>
          </a:lstStyle>
          <a:p>
            <a:pPr>
              <a:defRPr sz="1800"/>
            </a:pPr>
            <a:r>
              <a:rPr lang="en-US" sz="4000" dirty="0" smtClean="0">
                <a:latin typeface="Helvetica"/>
                <a:cs typeface="Helvetica"/>
              </a:rPr>
              <a:t>What We </a:t>
            </a:r>
            <a:r>
              <a:rPr lang="en-US" sz="4000" u="sng" dirty="0" smtClean="0">
                <a:latin typeface="Helvetica"/>
                <a:cs typeface="Helvetica"/>
              </a:rPr>
              <a:t>Don’t</a:t>
            </a:r>
            <a:r>
              <a:rPr lang="en-US" sz="4000" dirty="0" smtClean="0">
                <a:latin typeface="Helvetica"/>
                <a:cs typeface="Helvetica"/>
              </a:rPr>
              <a:t> Know</a:t>
            </a:r>
            <a:endParaRPr lang="en-US" sz="4000" dirty="0">
              <a:latin typeface="Helvetica"/>
              <a:cs typeface="Helvetica"/>
            </a:endParaRPr>
          </a:p>
        </p:txBody>
      </p:sp>
    </p:spTree>
    <p:extLst>
      <p:ext uri="{BB962C8B-B14F-4D97-AF65-F5344CB8AC3E}">
        <p14:creationId xmlns:p14="http://schemas.microsoft.com/office/powerpoint/2010/main" val="1938103675"/>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9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advAuto="0"/>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Helvetica"/>
                <a:cs typeface="Helvetica"/>
              </a:rPr>
              <a:t>Our Goal</a:t>
            </a:r>
            <a:endParaRPr lang="en-US" dirty="0">
              <a:latin typeface="Helvetica"/>
              <a:cs typeface="Helvetica"/>
            </a:endParaRPr>
          </a:p>
        </p:txBody>
      </p:sp>
      <p:sp>
        <p:nvSpPr>
          <p:cNvPr id="6" name="Content Placeholder 1"/>
          <p:cNvSpPr>
            <a:spLocks noGrp="1"/>
          </p:cNvSpPr>
          <p:nvPr>
            <p:ph idx="1"/>
          </p:nvPr>
        </p:nvSpPr>
        <p:spPr>
          <a:xfrm>
            <a:off x="304800" y="1524000"/>
            <a:ext cx="8610600" cy="3916363"/>
          </a:xfrm>
        </p:spPr>
        <p:txBody>
          <a:bodyPr>
            <a:normAutofit/>
          </a:bodyPr>
          <a:lstStyle/>
          <a:p>
            <a:endParaRPr lang="en-US" sz="2000" dirty="0" smtClean="0">
              <a:latin typeface="Helvetica"/>
              <a:cs typeface="Helvetica"/>
            </a:endParaRPr>
          </a:p>
          <a:p>
            <a:r>
              <a:rPr lang="en-US" sz="2000" dirty="0" smtClean="0">
                <a:latin typeface="Helvetica"/>
                <a:cs typeface="Helvetica"/>
              </a:rPr>
              <a:t>To rigorously test whether self-distancing leads people place more weight on the rights &amp; interests of others using a </a:t>
            </a:r>
            <a:r>
              <a:rPr lang="en-US" sz="2000" i="1" dirty="0" smtClean="0">
                <a:solidFill>
                  <a:srgbClr val="FF0000"/>
                </a:solidFill>
                <a:latin typeface="Helvetica"/>
                <a:cs typeface="Helvetica"/>
              </a:rPr>
              <a:t>multi-method</a:t>
            </a:r>
            <a:r>
              <a:rPr lang="en-US" sz="2000" dirty="0" smtClean="0">
                <a:solidFill>
                  <a:srgbClr val="FF0000"/>
                </a:solidFill>
                <a:latin typeface="Helvetica"/>
                <a:cs typeface="Helvetica"/>
              </a:rPr>
              <a:t> </a:t>
            </a:r>
            <a:r>
              <a:rPr lang="en-US" sz="2000" i="1" dirty="0" smtClean="0">
                <a:solidFill>
                  <a:srgbClr val="FF0000"/>
                </a:solidFill>
                <a:latin typeface="Helvetica"/>
                <a:cs typeface="Helvetica"/>
              </a:rPr>
              <a:t>approach</a:t>
            </a:r>
            <a:r>
              <a:rPr lang="en-US" sz="2000" dirty="0" smtClean="0">
                <a:solidFill>
                  <a:srgbClr val="FF0000"/>
                </a:solidFill>
                <a:latin typeface="Helvetica"/>
                <a:cs typeface="Helvetica"/>
              </a:rPr>
              <a:t> </a:t>
            </a:r>
            <a:r>
              <a:rPr lang="en-US" sz="2000" dirty="0" smtClean="0">
                <a:latin typeface="Helvetica"/>
                <a:cs typeface="Helvetica"/>
              </a:rPr>
              <a:t>that utilizes </a:t>
            </a:r>
            <a:r>
              <a:rPr lang="en-US" sz="2000" i="1" dirty="0" smtClean="0">
                <a:solidFill>
                  <a:srgbClr val="FF0000"/>
                </a:solidFill>
                <a:latin typeface="Helvetica"/>
                <a:cs typeface="Helvetica"/>
              </a:rPr>
              <a:t>laboratory</a:t>
            </a:r>
            <a:r>
              <a:rPr lang="en-US" sz="2000" dirty="0" smtClean="0">
                <a:latin typeface="Helvetica"/>
                <a:cs typeface="Helvetica"/>
              </a:rPr>
              <a:t> and </a:t>
            </a:r>
            <a:r>
              <a:rPr lang="en-US" sz="2000" i="1" dirty="0" smtClean="0">
                <a:solidFill>
                  <a:srgbClr val="FF0000"/>
                </a:solidFill>
                <a:latin typeface="Helvetica"/>
                <a:cs typeface="Helvetica"/>
              </a:rPr>
              <a:t>field method</a:t>
            </a:r>
            <a:r>
              <a:rPr lang="en-US" sz="2000" dirty="0" smtClean="0">
                <a:solidFill>
                  <a:srgbClr val="FF0000"/>
                </a:solidFill>
                <a:latin typeface="Helvetica"/>
                <a:cs typeface="Helvetica"/>
              </a:rPr>
              <a:t>s</a:t>
            </a:r>
            <a:r>
              <a:rPr lang="en-US" sz="2000" dirty="0" smtClean="0">
                <a:latin typeface="Helvetica"/>
                <a:cs typeface="Helvetica"/>
              </a:rPr>
              <a:t>.</a:t>
            </a:r>
          </a:p>
          <a:p>
            <a:endParaRPr lang="en-US" sz="2000" dirty="0">
              <a:latin typeface="Helvetica"/>
              <a:cs typeface="Helvetica"/>
            </a:endParaRPr>
          </a:p>
          <a:p>
            <a:pPr marL="679450" lvl="1" indent="-457200">
              <a:spcAft>
                <a:spcPts val="1200"/>
              </a:spcAft>
              <a:buFont typeface="Wingdings" charset="2"/>
              <a:buChar char="Ø"/>
            </a:pPr>
            <a:r>
              <a:rPr lang="en-US" sz="2000" u="sng" dirty="0" smtClean="0">
                <a:latin typeface="Helvetica"/>
                <a:cs typeface="Helvetica"/>
              </a:rPr>
              <a:t>Aim 1:</a:t>
            </a:r>
            <a:r>
              <a:rPr lang="en-US" sz="2000" dirty="0" smtClean="0">
                <a:latin typeface="Helvetica"/>
                <a:cs typeface="Helvetica"/>
              </a:rPr>
              <a:t> Perform </a:t>
            </a:r>
            <a:r>
              <a:rPr lang="en-US" sz="2000" i="1" dirty="0" smtClean="0">
                <a:solidFill>
                  <a:srgbClr val="FF0000"/>
                </a:solidFill>
                <a:latin typeface="Helvetica"/>
                <a:cs typeface="Helvetica"/>
              </a:rPr>
              <a:t>laboratory studies </a:t>
            </a:r>
            <a:r>
              <a:rPr lang="en-US" sz="2000" dirty="0" smtClean="0">
                <a:latin typeface="Helvetica"/>
                <a:cs typeface="Helvetica"/>
              </a:rPr>
              <a:t>to </a:t>
            </a:r>
            <a:r>
              <a:rPr lang="en-US" sz="2000" dirty="0">
                <a:latin typeface="Helvetica"/>
                <a:cs typeface="Helvetica"/>
              </a:rPr>
              <a:t>i</a:t>
            </a:r>
            <a:r>
              <a:rPr lang="en-US" sz="2000" dirty="0" smtClean="0">
                <a:latin typeface="Helvetica"/>
                <a:cs typeface="Helvetica"/>
              </a:rPr>
              <a:t>solate causal mechanisms and test predictions under controlled conditions</a:t>
            </a:r>
          </a:p>
          <a:p>
            <a:pPr marL="679450" lvl="1" indent="-457200">
              <a:spcAft>
                <a:spcPts val="1200"/>
              </a:spcAft>
              <a:buFont typeface="Wingdings" charset="2"/>
              <a:buChar char="Ø"/>
            </a:pPr>
            <a:endParaRPr lang="en-US" sz="2000" dirty="0" smtClean="0">
              <a:latin typeface="Helvetica"/>
              <a:cs typeface="Helvetica"/>
            </a:endParaRPr>
          </a:p>
          <a:p>
            <a:pPr marL="679450" lvl="1" indent="-457200">
              <a:spcAft>
                <a:spcPts val="1200"/>
              </a:spcAft>
              <a:buFont typeface="Wingdings" charset="2"/>
              <a:buChar char="Ø"/>
            </a:pPr>
            <a:r>
              <a:rPr lang="en-US" sz="2000" u="sng" dirty="0" smtClean="0">
                <a:latin typeface="Helvetica"/>
                <a:cs typeface="Helvetica"/>
              </a:rPr>
              <a:t>Aim 2: </a:t>
            </a:r>
            <a:r>
              <a:rPr lang="en-US" sz="2000" dirty="0" smtClean="0">
                <a:latin typeface="Helvetica"/>
                <a:cs typeface="Helvetica"/>
              </a:rPr>
              <a:t>Perform a large </a:t>
            </a:r>
            <a:r>
              <a:rPr lang="en-US" sz="2000" i="1" dirty="0" smtClean="0">
                <a:solidFill>
                  <a:srgbClr val="FF0000"/>
                </a:solidFill>
                <a:latin typeface="Helvetica"/>
                <a:cs typeface="Helvetica"/>
              </a:rPr>
              <a:t>field study </a:t>
            </a:r>
            <a:r>
              <a:rPr lang="en-US" sz="2000" dirty="0" smtClean="0">
                <a:latin typeface="Helvetica"/>
                <a:cs typeface="Helvetica"/>
              </a:rPr>
              <a:t>that uses </a:t>
            </a:r>
            <a:r>
              <a:rPr lang="en-US" sz="2000" i="1" dirty="0" smtClean="0">
                <a:latin typeface="Helvetica"/>
                <a:cs typeface="Helvetica"/>
              </a:rPr>
              <a:t>experience sampling </a:t>
            </a:r>
            <a:r>
              <a:rPr lang="en-US" sz="2000" dirty="0" smtClean="0">
                <a:latin typeface="Helvetica"/>
                <a:cs typeface="Helvetica"/>
              </a:rPr>
              <a:t>to examine how self-distancing impacts virtue in daily life over time</a:t>
            </a:r>
          </a:p>
        </p:txBody>
      </p:sp>
    </p:spTree>
    <p:extLst>
      <p:ext uri="{BB962C8B-B14F-4D97-AF65-F5344CB8AC3E}">
        <p14:creationId xmlns:p14="http://schemas.microsoft.com/office/powerpoint/2010/main" val="101365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457200" y="274638"/>
            <a:ext cx="8229600" cy="1143000"/>
          </a:xfrm>
        </p:spPr>
        <p:txBody>
          <a:bodyPr/>
          <a:lstStyle/>
          <a:p>
            <a:r>
              <a:rPr lang="en-US" dirty="0" smtClean="0">
                <a:latin typeface="Helvetica"/>
                <a:cs typeface="Helvetica"/>
              </a:rPr>
              <a:t>Aim 1: Laboratory Studies</a:t>
            </a:r>
            <a:endParaRPr lang="en-US" dirty="0">
              <a:latin typeface="Helvetica"/>
              <a:cs typeface="Helvetica"/>
            </a:endParaRPr>
          </a:p>
        </p:txBody>
      </p:sp>
      <p:sp>
        <p:nvSpPr>
          <p:cNvPr id="8" name="Alternate Process 7"/>
          <p:cNvSpPr/>
          <p:nvPr/>
        </p:nvSpPr>
        <p:spPr>
          <a:xfrm>
            <a:off x="1828800" y="1676400"/>
            <a:ext cx="4953000" cy="914400"/>
          </a:xfrm>
          <a:prstGeom prst="flowChartAlternateProcess">
            <a:avLst/>
          </a:prstGeom>
          <a:solidFill>
            <a:srgbClr val="FF000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dirty="0" smtClean="0">
                <a:latin typeface="Helvetica"/>
                <a:cs typeface="Helvetica"/>
              </a:rPr>
              <a:t>Present participants with choice dilemma</a:t>
            </a:r>
          </a:p>
          <a:p>
            <a:pPr algn="ctr"/>
            <a:r>
              <a:rPr lang="en-US" sz="1600" dirty="0" smtClean="0">
                <a:latin typeface="Helvetica"/>
                <a:cs typeface="Helvetica"/>
              </a:rPr>
              <a:t> that requires them to weigh their own interests against the interests of others</a:t>
            </a:r>
            <a:endParaRPr lang="en-US" sz="1600" dirty="0">
              <a:latin typeface="Helvetica"/>
              <a:cs typeface="Helvetica"/>
            </a:endParaRPr>
          </a:p>
        </p:txBody>
      </p:sp>
      <p:sp>
        <p:nvSpPr>
          <p:cNvPr id="9" name="Alternate Process 8"/>
          <p:cNvSpPr/>
          <p:nvPr/>
        </p:nvSpPr>
        <p:spPr>
          <a:xfrm>
            <a:off x="7239000" y="1447800"/>
            <a:ext cx="1828800" cy="381000"/>
          </a:xfrm>
          <a:prstGeom prst="flowChartAlternateProcess">
            <a:avLst/>
          </a:prstGeom>
          <a:solidFill>
            <a:srgbClr val="3366FF"/>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smtClean="0">
                <a:latin typeface="Helvetica"/>
                <a:cs typeface="Helvetica"/>
              </a:rPr>
              <a:t>Dictator Game</a:t>
            </a:r>
            <a:endParaRPr lang="en-US" sz="1400" dirty="0">
              <a:latin typeface="Helvetica"/>
              <a:cs typeface="Helvetica"/>
            </a:endParaRPr>
          </a:p>
        </p:txBody>
      </p:sp>
      <p:sp>
        <p:nvSpPr>
          <p:cNvPr id="10" name="Alternate Process 9"/>
          <p:cNvSpPr/>
          <p:nvPr/>
        </p:nvSpPr>
        <p:spPr>
          <a:xfrm>
            <a:off x="7239000" y="1943100"/>
            <a:ext cx="1828800" cy="381000"/>
          </a:xfrm>
          <a:prstGeom prst="flowChartAlternateProcess">
            <a:avLst/>
          </a:prstGeom>
          <a:solidFill>
            <a:srgbClr val="3366FF"/>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smtClean="0">
                <a:latin typeface="Helvetica"/>
                <a:cs typeface="Helvetica"/>
              </a:rPr>
              <a:t>Public Goods Game</a:t>
            </a:r>
            <a:endParaRPr lang="en-US" sz="1400" dirty="0">
              <a:latin typeface="Helvetica"/>
              <a:cs typeface="Helvetica"/>
            </a:endParaRPr>
          </a:p>
        </p:txBody>
      </p:sp>
      <p:sp>
        <p:nvSpPr>
          <p:cNvPr id="11" name="Alternate Process 10"/>
          <p:cNvSpPr/>
          <p:nvPr/>
        </p:nvSpPr>
        <p:spPr>
          <a:xfrm>
            <a:off x="7239000" y="2438400"/>
            <a:ext cx="1828800" cy="381000"/>
          </a:xfrm>
          <a:prstGeom prst="flowChartAlternateProcess">
            <a:avLst/>
          </a:prstGeom>
          <a:solidFill>
            <a:srgbClr val="3366FF"/>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smtClean="0">
                <a:latin typeface="Helvetica"/>
                <a:cs typeface="Helvetica"/>
              </a:rPr>
              <a:t>Helping Task</a:t>
            </a:r>
            <a:endParaRPr lang="en-US" sz="1400" dirty="0">
              <a:latin typeface="Helvetica"/>
              <a:cs typeface="Helvetica"/>
            </a:endParaRPr>
          </a:p>
        </p:txBody>
      </p:sp>
      <p:cxnSp>
        <p:nvCxnSpPr>
          <p:cNvPr id="13" name="Straight Arrow Connector 12"/>
          <p:cNvCxnSpPr>
            <a:stCxn id="8" idx="3"/>
            <a:endCxn id="9" idx="1"/>
          </p:cNvCxnSpPr>
          <p:nvPr/>
        </p:nvCxnSpPr>
        <p:spPr>
          <a:xfrm flipV="1">
            <a:off x="6781800" y="1638300"/>
            <a:ext cx="457200" cy="4953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8" idx="3"/>
            <a:endCxn id="10" idx="1"/>
          </p:cNvCxnSpPr>
          <p:nvPr/>
        </p:nvCxnSpPr>
        <p:spPr>
          <a:xfrm>
            <a:off x="6781800" y="2133600"/>
            <a:ext cx="45720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8" idx="3"/>
            <a:endCxn id="11" idx="1"/>
          </p:cNvCxnSpPr>
          <p:nvPr/>
        </p:nvCxnSpPr>
        <p:spPr>
          <a:xfrm>
            <a:off x="6781800" y="2133600"/>
            <a:ext cx="457200" cy="4953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1" name="Alternate Process 20"/>
          <p:cNvSpPr/>
          <p:nvPr/>
        </p:nvSpPr>
        <p:spPr>
          <a:xfrm>
            <a:off x="1752600" y="3124200"/>
            <a:ext cx="1524000" cy="381000"/>
          </a:xfrm>
          <a:prstGeom prst="flowChartAlternateProcess">
            <a:avLst/>
          </a:prstGeom>
          <a:solidFill>
            <a:srgbClr val="FF000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500" dirty="0" smtClean="0">
                <a:latin typeface="Helvetica"/>
                <a:cs typeface="Helvetica"/>
              </a:rPr>
              <a:t>Self-Immerse</a:t>
            </a:r>
            <a:endParaRPr lang="en-US" sz="1500" dirty="0">
              <a:latin typeface="Helvetica"/>
              <a:cs typeface="Helvetica"/>
            </a:endParaRPr>
          </a:p>
        </p:txBody>
      </p:sp>
      <p:sp>
        <p:nvSpPr>
          <p:cNvPr id="22" name="Alternate Process 21"/>
          <p:cNvSpPr/>
          <p:nvPr/>
        </p:nvSpPr>
        <p:spPr>
          <a:xfrm>
            <a:off x="3543300" y="3124200"/>
            <a:ext cx="1524000" cy="381000"/>
          </a:xfrm>
          <a:prstGeom prst="flowChartAlternateProcess">
            <a:avLst/>
          </a:prstGeom>
          <a:solidFill>
            <a:srgbClr val="FF000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500" dirty="0" smtClean="0">
                <a:latin typeface="Helvetica"/>
                <a:cs typeface="Helvetica"/>
              </a:rPr>
              <a:t>Self-Distance</a:t>
            </a:r>
            <a:endParaRPr lang="en-US" sz="1500" dirty="0">
              <a:latin typeface="Helvetica"/>
              <a:cs typeface="Helvetica"/>
            </a:endParaRPr>
          </a:p>
        </p:txBody>
      </p:sp>
      <p:sp>
        <p:nvSpPr>
          <p:cNvPr id="23" name="Alternate Process 22"/>
          <p:cNvSpPr/>
          <p:nvPr/>
        </p:nvSpPr>
        <p:spPr>
          <a:xfrm>
            <a:off x="5334000" y="3124200"/>
            <a:ext cx="1524000" cy="381000"/>
          </a:xfrm>
          <a:prstGeom prst="flowChartAlternateProcess">
            <a:avLst/>
          </a:prstGeom>
          <a:solidFill>
            <a:srgbClr val="FF000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500" dirty="0" smtClean="0">
                <a:latin typeface="Helvetica"/>
                <a:cs typeface="Helvetica"/>
              </a:rPr>
              <a:t>Control</a:t>
            </a:r>
            <a:endParaRPr lang="en-US" sz="1500" dirty="0">
              <a:latin typeface="Helvetica"/>
              <a:cs typeface="Helvetica"/>
            </a:endParaRPr>
          </a:p>
        </p:txBody>
      </p:sp>
      <p:cxnSp>
        <p:nvCxnSpPr>
          <p:cNvPr id="27" name="Straight Arrow Connector 26"/>
          <p:cNvCxnSpPr>
            <a:stCxn id="8" idx="2"/>
            <a:endCxn id="21" idx="0"/>
          </p:cNvCxnSpPr>
          <p:nvPr/>
        </p:nvCxnSpPr>
        <p:spPr>
          <a:xfrm flipH="1">
            <a:off x="2514600" y="2590800"/>
            <a:ext cx="1790700" cy="5334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37" name="Alternate Process 36"/>
          <p:cNvSpPr/>
          <p:nvPr/>
        </p:nvSpPr>
        <p:spPr>
          <a:xfrm>
            <a:off x="1219200" y="4038600"/>
            <a:ext cx="6172200" cy="914400"/>
          </a:xfrm>
          <a:prstGeom prst="flowChartAlternateProcess">
            <a:avLst/>
          </a:prstGeom>
          <a:solidFill>
            <a:srgbClr val="FF000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smtClean="0">
                <a:latin typeface="Helvetica"/>
                <a:cs typeface="Helvetica"/>
              </a:rPr>
              <a:t>Assess Potential Mediating Mechanisms Across </a:t>
            </a:r>
          </a:p>
          <a:p>
            <a:pPr algn="ctr"/>
            <a:r>
              <a:rPr lang="en-US" sz="1400" b="1" i="1" dirty="0" smtClean="0">
                <a:latin typeface="Helvetica"/>
                <a:cs typeface="Helvetica"/>
              </a:rPr>
              <a:t>Multiple Levels of Analysis</a:t>
            </a:r>
          </a:p>
          <a:p>
            <a:pPr algn="ctr"/>
            <a:r>
              <a:rPr lang="en-US" sz="1400" dirty="0" smtClean="0">
                <a:latin typeface="Helvetica"/>
                <a:cs typeface="Helvetica"/>
              </a:rPr>
              <a:t>(e.g., emotion &amp; </a:t>
            </a:r>
            <a:r>
              <a:rPr lang="en-US" sz="1400" smtClean="0">
                <a:latin typeface="Helvetica"/>
                <a:cs typeface="Helvetica"/>
              </a:rPr>
              <a:t>physiological reactivity; </a:t>
            </a:r>
            <a:r>
              <a:rPr lang="en-US" sz="1400" dirty="0" smtClean="0">
                <a:latin typeface="Helvetica"/>
                <a:cs typeface="Helvetica"/>
              </a:rPr>
              <a:t>self/other-concept accessibility)</a:t>
            </a:r>
            <a:endParaRPr lang="en-US" sz="1400" dirty="0">
              <a:latin typeface="Helvetica"/>
              <a:cs typeface="Helvetica"/>
            </a:endParaRPr>
          </a:p>
        </p:txBody>
      </p:sp>
      <p:sp>
        <p:nvSpPr>
          <p:cNvPr id="38" name="Alternate Process 37"/>
          <p:cNvSpPr/>
          <p:nvPr/>
        </p:nvSpPr>
        <p:spPr>
          <a:xfrm>
            <a:off x="1219200" y="5486400"/>
            <a:ext cx="6172200" cy="914400"/>
          </a:xfrm>
          <a:prstGeom prst="flowChartAlternateProcess">
            <a:avLst/>
          </a:prstGeom>
          <a:solidFill>
            <a:srgbClr val="FF000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500" dirty="0" smtClean="0">
                <a:latin typeface="Helvetica"/>
                <a:cs typeface="Helvetica"/>
              </a:rPr>
              <a:t>Assess Dependent Variable(s)</a:t>
            </a:r>
            <a:endParaRPr lang="en-US" sz="1500" dirty="0">
              <a:latin typeface="Helvetica"/>
              <a:cs typeface="Helvetica"/>
            </a:endParaRPr>
          </a:p>
        </p:txBody>
      </p:sp>
      <p:cxnSp>
        <p:nvCxnSpPr>
          <p:cNvPr id="42" name="Straight Arrow Connector 41"/>
          <p:cNvCxnSpPr>
            <a:stCxn id="21" idx="2"/>
            <a:endCxn id="37" idx="0"/>
          </p:cNvCxnSpPr>
          <p:nvPr/>
        </p:nvCxnSpPr>
        <p:spPr>
          <a:xfrm>
            <a:off x="2514600" y="3505200"/>
            <a:ext cx="1790700" cy="5334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4331394" y="3522598"/>
            <a:ext cx="0" cy="5334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stCxn id="23" idx="2"/>
            <a:endCxn id="37" idx="0"/>
          </p:cNvCxnSpPr>
          <p:nvPr/>
        </p:nvCxnSpPr>
        <p:spPr>
          <a:xfrm flipH="1">
            <a:off x="4305300" y="3505200"/>
            <a:ext cx="1790700" cy="5334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37" idx="2"/>
            <a:endCxn id="38" idx="0"/>
          </p:cNvCxnSpPr>
          <p:nvPr/>
        </p:nvCxnSpPr>
        <p:spPr>
          <a:xfrm>
            <a:off x="4305300" y="4953000"/>
            <a:ext cx="0" cy="5334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a:stCxn id="8" idx="2"/>
            <a:endCxn id="22" idx="0"/>
          </p:cNvCxnSpPr>
          <p:nvPr/>
        </p:nvCxnSpPr>
        <p:spPr>
          <a:xfrm>
            <a:off x="4305300" y="2590800"/>
            <a:ext cx="0" cy="533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a:stCxn id="8" idx="2"/>
            <a:endCxn id="23" idx="0"/>
          </p:cNvCxnSpPr>
          <p:nvPr/>
        </p:nvCxnSpPr>
        <p:spPr>
          <a:xfrm>
            <a:off x="4305300" y="2590800"/>
            <a:ext cx="1790700" cy="5334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1587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3"/>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9"/>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15"/>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0"/>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18"/>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2"/>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3"/>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5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9" grpId="1" animBg="1"/>
      <p:bldP spid="10" grpId="0" animBg="1"/>
      <p:bldP spid="10" grpId="1" animBg="1"/>
      <p:bldP spid="11" grpId="0" animBg="1"/>
      <p:bldP spid="11" grpId="1" animBg="1"/>
      <p:bldP spid="21" grpId="0" animBg="1"/>
      <p:bldP spid="22" grpId="0" animBg="1"/>
      <p:bldP spid="23" grpId="0" animBg="1"/>
      <p:bldP spid="37" grpId="0" animBg="1"/>
      <p:bldP spid="3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457200" y="274638"/>
            <a:ext cx="8229600" cy="1143000"/>
          </a:xfrm>
        </p:spPr>
        <p:txBody>
          <a:bodyPr/>
          <a:lstStyle/>
          <a:p>
            <a:r>
              <a:rPr lang="en-US" dirty="0" smtClean="0">
                <a:latin typeface="Helvetica"/>
                <a:cs typeface="Helvetica"/>
              </a:rPr>
              <a:t>Aim 2: Field Study</a:t>
            </a:r>
            <a:endParaRPr lang="en-US" dirty="0">
              <a:latin typeface="Helvetica"/>
              <a:cs typeface="Helvetica"/>
            </a:endParaRPr>
          </a:p>
        </p:txBody>
      </p:sp>
      <p:sp>
        <p:nvSpPr>
          <p:cNvPr id="3" name="Alternate Process 2"/>
          <p:cNvSpPr/>
          <p:nvPr/>
        </p:nvSpPr>
        <p:spPr>
          <a:xfrm>
            <a:off x="914400" y="1447800"/>
            <a:ext cx="1905000" cy="609600"/>
          </a:xfrm>
          <a:prstGeom prst="flowChartAlternateProcess">
            <a:avLst/>
          </a:prstGeom>
          <a:solidFill>
            <a:srgbClr val="3366FF"/>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dirty="0" smtClean="0">
                <a:latin typeface="Helvetica"/>
                <a:cs typeface="Helvetica"/>
              </a:rPr>
              <a:t>Self-Distancing Training</a:t>
            </a:r>
            <a:endParaRPr lang="en-US" sz="1600" dirty="0">
              <a:latin typeface="Helvetica"/>
              <a:cs typeface="Helvetica"/>
            </a:endParaRPr>
          </a:p>
        </p:txBody>
      </p:sp>
      <p:sp>
        <p:nvSpPr>
          <p:cNvPr id="5" name="Alternate Process 4"/>
          <p:cNvSpPr/>
          <p:nvPr/>
        </p:nvSpPr>
        <p:spPr>
          <a:xfrm>
            <a:off x="3390900" y="1447800"/>
            <a:ext cx="1905000" cy="609600"/>
          </a:xfrm>
          <a:prstGeom prst="flowChartAlternateProcess">
            <a:avLst/>
          </a:prstGeom>
          <a:solidFill>
            <a:srgbClr val="FF000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dirty="0" smtClean="0">
                <a:latin typeface="Helvetica"/>
                <a:cs typeface="Helvetica"/>
              </a:rPr>
              <a:t>Self-Immersion Training</a:t>
            </a:r>
            <a:endParaRPr lang="en-US" sz="1600" dirty="0">
              <a:latin typeface="Helvetica"/>
              <a:cs typeface="Helvetica"/>
            </a:endParaRPr>
          </a:p>
        </p:txBody>
      </p:sp>
      <p:sp>
        <p:nvSpPr>
          <p:cNvPr id="6" name="Alternate Process 5"/>
          <p:cNvSpPr/>
          <p:nvPr/>
        </p:nvSpPr>
        <p:spPr>
          <a:xfrm>
            <a:off x="1714500" y="2743200"/>
            <a:ext cx="4953000" cy="533400"/>
          </a:xfrm>
          <a:prstGeom prst="flowChartAlternateProcess">
            <a:avLst/>
          </a:prstGeom>
          <a:solidFill>
            <a:srgbClr val="FF000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dirty="0" smtClean="0">
                <a:latin typeface="Helvetica"/>
                <a:cs typeface="Helvetica"/>
              </a:rPr>
              <a:t>Text Message Participants 5 times a day for 14 days</a:t>
            </a:r>
            <a:endParaRPr lang="en-US" sz="1600" dirty="0">
              <a:latin typeface="Helvetica"/>
              <a:cs typeface="Helvetica"/>
            </a:endParaRPr>
          </a:p>
        </p:txBody>
      </p:sp>
      <p:sp>
        <p:nvSpPr>
          <p:cNvPr id="7" name="Alternate Process 6"/>
          <p:cNvSpPr/>
          <p:nvPr/>
        </p:nvSpPr>
        <p:spPr>
          <a:xfrm>
            <a:off x="1143000" y="4419600"/>
            <a:ext cx="6096000" cy="1752600"/>
          </a:xfrm>
          <a:prstGeom prst="flowChartAlternateProcess">
            <a:avLst/>
          </a:prstGeom>
          <a:solidFill>
            <a:srgbClr val="FF0000"/>
          </a:solidFill>
        </p:spPr>
        <p:style>
          <a:lnRef idx="1">
            <a:schemeClr val="accent2"/>
          </a:lnRef>
          <a:fillRef idx="3">
            <a:schemeClr val="accent2"/>
          </a:fillRef>
          <a:effectRef idx="2">
            <a:schemeClr val="accent2"/>
          </a:effectRef>
          <a:fontRef idx="minor">
            <a:schemeClr val="lt1"/>
          </a:fontRef>
        </p:style>
        <p:txBody>
          <a:bodyPr rtlCol="0" anchor="ctr"/>
          <a:lstStyle/>
          <a:p>
            <a:r>
              <a:rPr lang="en-US" sz="1400" dirty="0" smtClean="0">
                <a:latin typeface="Helvetica"/>
                <a:cs typeface="Helvetica"/>
              </a:rPr>
              <a:t>Each time we text them, we will ask them to:</a:t>
            </a:r>
          </a:p>
          <a:p>
            <a:pPr marL="342900" indent="-342900">
              <a:buAutoNum type="arabicPeriod"/>
            </a:pPr>
            <a:r>
              <a:rPr lang="en-US" sz="1400" dirty="0" smtClean="0">
                <a:latin typeface="Helvetica"/>
                <a:cs typeface="Helvetica"/>
              </a:rPr>
              <a:t>Rate their (a) feelings, (b) physiological arousal, (c) self-focus, (d) other focus</a:t>
            </a:r>
          </a:p>
          <a:p>
            <a:pPr marL="342900" indent="-342900">
              <a:buAutoNum type="arabicPeriod"/>
            </a:pPr>
            <a:r>
              <a:rPr lang="en-US" sz="1400" dirty="0" smtClean="0">
                <a:latin typeface="Helvetica"/>
                <a:cs typeface="Helvetica"/>
              </a:rPr>
              <a:t>Indicate whether they’ve experienced conflict with another person since we last texted (if so, describe how you managed it)</a:t>
            </a:r>
          </a:p>
          <a:p>
            <a:pPr marL="342900" indent="-342900">
              <a:buFont typeface="+mj-lt"/>
              <a:buAutoNum type="arabicPeriod"/>
            </a:pPr>
            <a:r>
              <a:rPr lang="en-US" sz="1400" dirty="0" smtClean="0">
                <a:latin typeface="Helvetica"/>
                <a:cs typeface="Helvetica"/>
              </a:rPr>
              <a:t>Indicate </a:t>
            </a:r>
            <a:r>
              <a:rPr lang="en-US" sz="1400" dirty="0">
                <a:latin typeface="Helvetica"/>
                <a:cs typeface="Helvetica"/>
              </a:rPr>
              <a:t>whether </a:t>
            </a:r>
            <a:r>
              <a:rPr lang="en-US" sz="1400" dirty="0" smtClean="0">
                <a:latin typeface="Helvetica"/>
                <a:cs typeface="Helvetica"/>
              </a:rPr>
              <a:t>they’ve cooperated with another person since </a:t>
            </a:r>
            <a:r>
              <a:rPr lang="en-US" sz="1400" dirty="0">
                <a:latin typeface="Helvetica"/>
                <a:cs typeface="Helvetica"/>
              </a:rPr>
              <a:t>we last </a:t>
            </a:r>
            <a:r>
              <a:rPr lang="en-US" sz="1400" dirty="0" smtClean="0">
                <a:latin typeface="Helvetica"/>
                <a:cs typeface="Helvetica"/>
              </a:rPr>
              <a:t>texted (if so, describe)</a:t>
            </a:r>
            <a:endParaRPr lang="en-US" sz="1600" dirty="0" smtClean="0">
              <a:latin typeface="Helvetica"/>
              <a:cs typeface="Helvetica"/>
            </a:endParaRPr>
          </a:p>
        </p:txBody>
      </p:sp>
      <p:sp>
        <p:nvSpPr>
          <p:cNvPr id="24" name="Content Placeholder 2"/>
          <p:cNvSpPr>
            <a:spLocks noGrp="1"/>
          </p:cNvSpPr>
          <p:nvPr>
            <p:ph idx="1"/>
          </p:nvPr>
        </p:nvSpPr>
        <p:spPr>
          <a:xfrm>
            <a:off x="2667000" y="2514600"/>
            <a:ext cx="3276600" cy="533400"/>
          </a:xfrm>
        </p:spPr>
        <p:txBody>
          <a:bodyPr>
            <a:normAutofit/>
          </a:bodyPr>
          <a:lstStyle/>
          <a:p>
            <a:pPr marL="0" indent="0" algn="ctr">
              <a:buNone/>
            </a:pPr>
            <a:r>
              <a:rPr lang="en-US" sz="2400" dirty="0" smtClean="0">
                <a:latin typeface="Helvetica"/>
                <a:cs typeface="Helvetica"/>
              </a:rPr>
              <a:t>Experience Sampling</a:t>
            </a:r>
          </a:p>
        </p:txBody>
      </p:sp>
      <p:pic>
        <p:nvPicPr>
          <p:cNvPr id="25" name="Picture 24"/>
          <p:cNvPicPr>
            <a:picLocks noChangeAspect="1"/>
          </p:cNvPicPr>
          <p:nvPr/>
        </p:nvPicPr>
        <p:blipFill>
          <a:blip r:embed="rId2"/>
          <a:stretch>
            <a:fillRect/>
          </a:stretch>
        </p:blipFill>
        <p:spPr>
          <a:xfrm>
            <a:off x="3200400" y="2971800"/>
            <a:ext cx="2133600" cy="1420690"/>
          </a:xfrm>
          <a:prstGeom prst="rect">
            <a:avLst/>
          </a:prstGeom>
        </p:spPr>
      </p:pic>
      <p:sp>
        <p:nvSpPr>
          <p:cNvPr id="26" name="Rectangle 25"/>
          <p:cNvSpPr/>
          <p:nvPr/>
        </p:nvSpPr>
        <p:spPr>
          <a:xfrm>
            <a:off x="381000" y="4426565"/>
            <a:ext cx="8382000" cy="2431435"/>
          </a:xfrm>
          <a:prstGeom prst="rect">
            <a:avLst/>
          </a:prstGeom>
        </p:spPr>
        <p:txBody>
          <a:bodyPr wrap="square">
            <a:spAutoFit/>
          </a:bodyPr>
          <a:lstStyle/>
          <a:p>
            <a:pPr algn="ctr"/>
            <a:r>
              <a:rPr lang="en-US" sz="2000" dirty="0">
                <a:latin typeface="Helvetica"/>
                <a:cs typeface="Helvetica"/>
              </a:rPr>
              <a:t>“Gold standard” approach for measuring “in-vivo” behavior and psychological experience over </a:t>
            </a:r>
            <a:r>
              <a:rPr lang="en-US" sz="2000" dirty="0" smtClean="0">
                <a:latin typeface="Helvetica"/>
                <a:cs typeface="Helvetica"/>
              </a:rPr>
              <a:t>time </a:t>
            </a:r>
            <a:r>
              <a:rPr lang="en-US" sz="1200" dirty="0" smtClean="0">
                <a:latin typeface="Helvetica"/>
                <a:cs typeface="Helvetica"/>
              </a:rPr>
              <a:t>(e.g., </a:t>
            </a:r>
            <a:r>
              <a:rPr lang="en-US" sz="1200" dirty="0" err="1" smtClean="0">
                <a:latin typeface="Helvetica"/>
                <a:cs typeface="Helvetica"/>
              </a:rPr>
              <a:t>Killingsworth</a:t>
            </a:r>
            <a:r>
              <a:rPr lang="en-US" sz="1200" dirty="0" smtClean="0">
                <a:latin typeface="Helvetica"/>
                <a:cs typeface="Helvetica"/>
              </a:rPr>
              <a:t> &amp; Gilbert, 2010; Kross et al., 2013) </a:t>
            </a:r>
          </a:p>
          <a:p>
            <a:pPr algn="ctr"/>
            <a:endParaRPr lang="en-US" sz="2000" dirty="0" smtClean="0">
              <a:latin typeface="Helvetica"/>
              <a:cs typeface="Helvetica"/>
            </a:endParaRPr>
          </a:p>
          <a:p>
            <a:pPr algn="ctr"/>
            <a:r>
              <a:rPr lang="en-US" sz="2000" dirty="0" smtClean="0">
                <a:latin typeface="Helvetica"/>
                <a:cs typeface="Helvetica"/>
              </a:rPr>
              <a:t>Useful </a:t>
            </a:r>
            <a:r>
              <a:rPr lang="en-US" sz="2000" dirty="0">
                <a:latin typeface="Helvetica"/>
                <a:cs typeface="Helvetica"/>
              </a:rPr>
              <a:t>for drawing inferences about their likely causal </a:t>
            </a:r>
            <a:r>
              <a:rPr lang="en-US" sz="2000" dirty="0" smtClean="0">
                <a:latin typeface="Helvetica"/>
                <a:cs typeface="Helvetica"/>
              </a:rPr>
              <a:t>sequence</a:t>
            </a:r>
          </a:p>
          <a:p>
            <a:pPr algn="ctr"/>
            <a:endParaRPr lang="en-US" sz="2000" dirty="0" smtClean="0">
              <a:latin typeface="Helvetica"/>
              <a:cs typeface="Helvetica"/>
            </a:endParaRPr>
          </a:p>
          <a:p>
            <a:pPr algn="ctr"/>
            <a:r>
              <a:rPr lang="en-US" sz="2000" dirty="0">
                <a:latin typeface="Helvetica"/>
                <a:cs typeface="Helvetica"/>
              </a:rPr>
              <a:t>Eliminates many of the </a:t>
            </a:r>
            <a:r>
              <a:rPr lang="en-US" sz="2000" dirty="0" smtClean="0">
                <a:latin typeface="Helvetica"/>
                <a:cs typeface="Helvetica"/>
              </a:rPr>
              <a:t>biases </a:t>
            </a:r>
            <a:r>
              <a:rPr lang="en-US" sz="2000" dirty="0">
                <a:latin typeface="Helvetica"/>
                <a:cs typeface="Helvetica"/>
              </a:rPr>
              <a:t>inherent in survey methodologies </a:t>
            </a:r>
            <a:r>
              <a:rPr lang="en-US" sz="1200" dirty="0">
                <a:latin typeface="Helvetica"/>
                <a:cs typeface="Helvetica"/>
              </a:rPr>
              <a:t>(e.g., </a:t>
            </a:r>
            <a:r>
              <a:rPr lang="en-US" sz="1200" dirty="0" err="1">
                <a:latin typeface="Helvetica"/>
                <a:cs typeface="Helvetica"/>
              </a:rPr>
              <a:t>Kahneman</a:t>
            </a:r>
            <a:r>
              <a:rPr lang="en-US" sz="1200" dirty="0">
                <a:latin typeface="Helvetica"/>
                <a:cs typeface="Helvetica"/>
              </a:rPr>
              <a:t>, Krueger, </a:t>
            </a:r>
            <a:r>
              <a:rPr lang="en-US" sz="1200" dirty="0" err="1">
                <a:latin typeface="Helvetica"/>
                <a:cs typeface="Helvetica"/>
              </a:rPr>
              <a:t>Schkade</a:t>
            </a:r>
            <a:r>
              <a:rPr lang="en-US" sz="1200" dirty="0">
                <a:latin typeface="Helvetica"/>
                <a:cs typeface="Helvetica"/>
              </a:rPr>
              <a:t>, Schwarz, &amp; Stone, </a:t>
            </a:r>
            <a:r>
              <a:rPr lang="en-US" sz="1200" i="1" dirty="0">
                <a:latin typeface="Helvetica"/>
                <a:cs typeface="Helvetica"/>
              </a:rPr>
              <a:t>Science</a:t>
            </a:r>
            <a:r>
              <a:rPr lang="en-US" sz="1200" dirty="0">
                <a:latin typeface="Helvetica"/>
                <a:cs typeface="Helvetica"/>
              </a:rPr>
              <a:t>, 2004) </a:t>
            </a:r>
            <a:r>
              <a:rPr lang="en-US" sz="1200" dirty="0"/>
              <a:t> </a:t>
            </a:r>
          </a:p>
          <a:p>
            <a:pPr algn="ctr"/>
            <a:endParaRPr lang="en-US" sz="2000" dirty="0">
              <a:latin typeface="Helvetica"/>
              <a:cs typeface="Helvetica"/>
            </a:endParaRPr>
          </a:p>
        </p:txBody>
      </p:sp>
      <p:sp>
        <p:nvSpPr>
          <p:cNvPr id="39" name="TextBox 38"/>
          <p:cNvSpPr txBox="1"/>
          <p:nvPr/>
        </p:nvSpPr>
        <p:spPr>
          <a:xfrm>
            <a:off x="3556000" y="2487083"/>
            <a:ext cx="184666" cy="369332"/>
          </a:xfrm>
          <a:prstGeom prst="rect">
            <a:avLst/>
          </a:prstGeom>
          <a:noFill/>
        </p:spPr>
        <p:txBody>
          <a:bodyPr wrap="none" rtlCol="0">
            <a:spAutoFit/>
          </a:bodyPr>
          <a:lstStyle/>
          <a:p>
            <a:endParaRPr lang="en-US" dirty="0"/>
          </a:p>
        </p:txBody>
      </p:sp>
      <p:cxnSp>
        <p:nvCxnSpPr>
          <p:cNvPr id="42" name="Straight Arrow Connector 41"/>
          <p:cNvCxnSpPr>
            <a:stCxn id="3" idx="2"/>
          </p:cNvCxnSpPr>
          <p:nvPr/>
        </p:nvCxnSpPr>
        <p:spPr>
          <a:xfrm>
            <a:off x="1866900" y="2057400"/>
            <a:ext cx="2476500" cy="6858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flipH="1">
            <a:off x="4343400" y="2057400"/>
            <a:ext cx="2476500" cy="6858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4" name="Alternate Process 13"/>
          <p:cNvSpPr/>
          <p:nvPr/>
        </p:nvSpPr>
        <p:spPr>
          <a:xfrm>
            <a:off x="5867400" y="1447800"/>
            <a:ext cx="1905000" cy="609600"/>
          </a:xfrm>
          <a:prstGeom prst="flowChartAlternateProcess">
            <a:avLst/>
          </a:prstGeom>
          <a:solidFill>
            <a:srgbClr val="008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dirty="0" smtClean="0">
                <a:latin typeface="Helvetica"/>
                <a:cs typeface="Helvetica"/>
              </a:rPr>
              <a:t>No Treatment Control</a:t>
            </a:r>
            <a:endParaRPr lang="en-US" sz="1600" dirty="0">
              <a:latin typeface="Helvetica"/>
              <a:cs typeface="Helvetica"/>
            </a:endParaRPr>
          </a:p>
        </p:txBody>
      </p:sp>
      <p:cxnSp>
        <p:nvCxnSpPr>
          <p:cNvPr id="17" name="Straight Arrow Connector 16"/>
          <p:cNvCxnSpPr>
            <a:stCxn id="5" idx="2"/>
          </p:cNvCxnSpPr>
          <p:nvPr/>
        </p:nvCxnSpPr>
        <p:spPr>
          <a:xfrm>
            <a:off x="4343400" y="2057400"/>
            <a:ext cx="0" cy="6858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4343400" y="3276600"/>
            <a:ext cx="0" cy="11430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3047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6">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24">
                                            <p:txEl>
                                              <p:pRg st="0" end="0"/>
                                            </p:txEl>
                                          </p:spTgt>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25"/>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26">
                                            <p:txEl>
                                              <p:pRg st="0" end="0"/>
                                            </p:txEl>
                                          </p:spTgt>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26">
                                            <p:txEl>
                                              <p:pRg st="2" end="2"/>
                                            </p:txEl>
                                          </p:spTgt>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26">
                                            <p:txEl>
                                              <p:pRg st="4" end="4"/>
                                            </p:txEl>
                                          </p:spTgt>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
                                            <p:bg/>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build="p" bldLvl="5" animBg="1"/>
      <p:bldP spid="24" grpId="0" build="p"/>
      <p:bldP spid="24" grpId="1" build="p"/>
      <p:bldP spid="26" grpId="0" build="p" bldLvl="2"/>
      <p:bldP spid="26" grpId="1" build="allAtOnce"/>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381000" y="2667000"/>
            <a:ext cx="8229600" cy="1143000"/>
          </a:xfrm>
        </p:spPr>
        <p:txBody>
          <a:bodyPr>
            <a:normAutofit fontScale="90000"/>
          </a:bodyPr>
          <a:lstStyle/>
          <a:p>
            <a:r>
              <a:rPr lang="en-US" dirty="0" smtClean="0">
                <a:latin typeface="Helvetica"/>
                <a:cs typeface="Helvetica"/>
              </a:rPr>
              <a:t>Potential Challenges &amp; Solutions</a:t>
            </a:r>
            <a:endParaRPr lang="en-US" dirty="0">
              <a:latin typeface="Helvetica"/>
              <a:cs typeface="Helvetica"/>
            </a:endParaRPr>
          </a:p>
        </p:txBody>
      </p:sp>
    </p:spTree>
    <p:extLst>
      <p:ext uri="{BB962C8B-B14F-4D97-AF65-F5344CB8AC3E}">
        <p14:creationId xmlns:p14="http://schemas.microsoft.com/office/powerpoint/2010/main" val="7842177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Helvetica"/>
                <a:cs typeface="Helvetica"/>
              </a:rPr>
              <a:t>5 Challenges</a:t>
            </a:r>
            <a:endParaRPr lang="en-US" dirty="0">
              <a:latin typeface="Helvetica"/>
              <a:cs typeface="Helvetica"/>
            </a:endParaRPr>
          </a:p>
        </p:txBody>
      </p:sp>
      <p:sp>
        <p:nvSpPr>
          <p:cNvPr id="4" name="TextBox 3"/>
          <p:cNvSpPr txBox="1"/>
          <p:nvPr/>
        </p:nvSpPr>
        <p:spPr>
          <a:xfrm>
            <a:off x="228600" y="1408851"/>
            <a:ext cx="8763000" cy="934615"/>
          </a:xfrm>
          <a:prstGeom prst="rect">
            <a:avLst/>
          </a:prstGeom>
          <a:noFill/>
        </p:spPr>
        <p:txBody>
          <a:bodyPr wrap="square" rtlCol="0">
            <a:spAutoFit/>
          </a:bodyPr>
          <a:lstStyle/>
          <a:p>
            <a:pPr marL="225425" indent="-225425">
              <a:lnSpc>
                <a:spcPct val="120000"/>
              </a:lnSpc>
              <a:buFont typeface="Arial"/>
              <a:buChar char="•"/>
            </a:pPr>
            <a:r>
              <a:rPr lang="en-US" dirty="0" smtClean="0">
                <a:latin typeface="Helvetica"/>
                <a:cs typeface="Helvetica"/>
              </a:rPr>
              <a:t>Can we integrate deeply? </a:t>
            </a:r>
          </a:p>
          <a:p>
            <a:pPr marL="914400" lvl="1" indent="-457200">
              <a:lnSpc>
                <a:spcPct val="120000"/>
              </a:lnSpc>
              <a:buFont typeface="Wingdings" charset="2"/>
              <a:buChar char="Ø"/>
            </a:pPr>
            <a:r>
              <a:rPr lang="en-US" sz="1400" dirty="0" smtClean="0">
                <a:latin typeface="Helvetica"/>
                <a:cs typeface="Helvetica"/>
              </a:rPr>
              <a:t>We possess necessary expertise in philosophy (WH), psychology (EK;WS), methods (EK;WS)</a:t>
            </a:r>
          </a:p>
          <a:p>
            <a:pPr marL="914400" lvl="1" indent="-457200">
              <a:lnSpc>
                <a:spcPct val="120000"/>
              </a:lnSpc>
              <a:buFont typeface="Wingdings" charset="2"/>
              <a:buChar char="Ø"/>
            </a:pPr>
            <a:r>
              <a:rPr lang="en-US" sz="1400" dirty="0" smtClean="0">
                <a:latin typeface="Helvetica"/>
                <a:cs typeface="Helvetica"/>
              </a:rPr>
              <a:t>Track </a:t>
            </a:r>
            <a:r>
              <a:rPr lang="en-US" sz="1400" dirty="0">
                <a:latin typeface="Helvetica"/>
                <a:cs typeface="Helvetica"/>
              </a:rPr>
              <a:t>record of working &amp; thinking well together</a:t>
            </a:r>
          </a:p>
        </p:txBody>
      </p:sp>
      <p:sp>
        <p:nvSpPr>
          <p:cNvPr id="5" name="TextBox 4"/>
          <p:cNvSpPr txBox="1"/>
          <p:nvPr/>
        </p:nvSpPr>
        <p:spPr>
          <a:xfrm>
            <a:off x="228600" y="2463234"/>
            <a:ext cx="8763000" cy="934615"/>
          </a:xfrm>
          <a:prstGeom prst="rect">
            <a:avLst/>
          </a:prstGeom>
          <a:noFill/>
        </p:spPr>
        <p:txBody>
          <a:bodyPr wrap="square" rtlCol="0">
            <a:spAutoFit/>
          </a:bodyPr>
          <a:lstStyle/>
          <a:p>
            <a:pPr marL="225425" indent="-225425">
              <a:lnSpc>
                <a:spcPct val="120000"/>
              </a:lnSpc>
              <a:buFont typeface="Arial"/>
              <a:buChar char="•"/>
            </a:pPr>
            <a:r>
              <a:rPr lang="en-US" dirty="0" smtClean="0">
                <a:latin typeface="Helvetica"/>
                <a:cs typeface="Helvetica"/>
              </a:rPr>
              <a:t>Can we run the </a:t>
            </a:r>
            <a:r>
              <a:rPr lang="en-US" dirty="0">
                <a:latin typeface="Helvetica"/>
                <a:cs typeface="Helvetica"/>
              </a:rPr>
              <a:t>proposed </a:t>
            </a:r>
            <a:r>
              <a:rPr lang="en-US" dirty="0" smtClean="0">
                <a:latin typeface="Helvetica"/>
                <a:cs typeface="Helvetica"/>
              </a:rPr>
              <a:t>studies?</a:t>
            </a:r>
          </a:p>
          <a:p>
            <a:pPr marL="914400" lvl="1" indent="-457200">
              <a:lnSpc>
                <a:spcPct val="120000"/>
              </a:lnSpc>
              <a:buFont typeface="Wingdings" charset="2"/>
              <a:buChar char="Ø"/>
            </a:pPr>
            <a:r>
              <a:rPr lang="en-US" sz="1400" dirty="0" smtClean="0">
                <a:latin typeface="Helvetica"/>
                <a:cs typeface="Helvetica"/>
              </a:rPr>
              <a:t>We have access </a:t>
            </a:r>
            <a:r>
              <a:rPr lang="en-US" sz="1400" dirty="0">
                <a:latin typeface="Helvetica"/>
                <a:cs typeface="Helvetica"/>
              </a:rPr>
              <a:t>to a fully equipped behavioral and psychophysiological laboratory </a:t>
            </a:r>
            <a:endParaRPr lang="en-US" sz="1400" dirty="0" smtClean="0">
              <a:latin typeface="Helvetica"/>
              <a:cs typeface="Helvetica"/>
            </a:endParaRPr>
          </a:p>
          <a:p>
            <a:pPr marL="914400" lvl="1" indent="-457200">
              <a:lnSpc>
                <a:spcPct val="120000"/>
              </a:lnSpc>
              <a:buFont typeface="Wingdings" charset="2"/>
              <a:buChar char="Ø"/>
            </a:pPr>
            <a:r>
              <a:rPr lang="en-US" sz="1400" dirty="0" smtClean="0">
                <a:latin typeface="Helvetica"/>
                <a:cs typeface="Helvetica"/>
              </a:rPr>
              <a:t>Full </a:t>
            </a:r>
            <a:r>
              <a:rPr lang="en-US" sz="1400" dirty="0">
                <a:latin typeface="Helvetica"/>
                <a:cs typeface="Helvetica"/>
              </a:rPr>
              <a:t>time </a:t>
            </a:r>
            <a:r>
              <a:rPr lang="en-US" sz="1400" dirty="0" smtClean="0">
                <a:latin typeface="Helvetica"/>
                <a:cs typeface="Helvetica"/>
              </a:rPr>
              <a:t>lab tech support; experience sampling protocols are </a:t>
            </a:r>
            <a:r>
              <a:rPr lang="en-US" sz="1400" dirty="0">
                <a:latin typeface="Helvetica"/>
                <a:cs typeface="Helvetica"/>
              </a:rPr>
              <a:t>in place </a:t>
            </a:r>
            <a:r>
              <a:rPr lang="en-US" sz="1000" dirty="0" smtClean="0">
                <a:latin typeface="Helvetica"/>
                <a:cs typeface="Helvetica"/>
              </a:rPr>
              <a:t>(</a:t>
            </a:r>
            <a:r>
              <a:rPr lang="en-US" sz="1000" dirty="0">
                <a:latin typeface="Helvetica"/>
                <a:cs typeface="Helvetica"/>
              </a:rPr>
              <a:t>e.g., Kross et al., </a:t>
            </a:r>
            <a:r>
              <a:rPr lang="en-US" sz="1000" dirty="0" smtClean="0">
                <a:latin typeface="Helvetica"/>
                <a:cs typeface="Helvetica"/>
              </a:rPr>
              <a:t>2013)</a:t>
            </a:r>
            <a:endParaRPr lang="en-US" sz="1000" dirty="0">
              <a:latin typeface="Helvetica"/>
              <a:cs typeface="Helvetica"/>
            </a:endParaRPr>
          </a:p>
        </p:txBody>
      </p:sp>
      <p:sp>
        <p:nvSpPr>
          <p:cNvPr id="6" name="TextBox 5"/>
          <p:cNvSpPr txBox="1"/>
          <p:nvPr/>
        </p:nvSpPr>
        <p:spPr>
          <a:xfrm>
            <a:off x="228600" y="3517617"/>
            <a:ext cx="8763000" cy="934615"/>
          </a:xfrm>
          <a:prstGeom prst="rect">
            <a:avLst/>
          </a:prstGeom>
          <a:noFill/>
        </p:spPr>
        <p:txBody>
          <a:bodyPr wrap="square" rtlCol="0">
            <a:spAutoFit/>
          </a:bodyPr>
          <a:lstStyle/>
          <a:p>
            <a:pPr marL="225425" indent="-225425">
              <a:lnSpc>
                <a:spcPct val="120000"/>
              </a:lnSpc>
              <a:buFont typeface="Arial"/>
              <a:buChar char="•"/>
            </a:pPr>
            <a:r>
              <a:rPr lang="en-US" dirty="0" smtClean="0">
                <a:latin typeface="Helvetica"/>
                <a:cs typeface="Helvetica"/>
              </a:rPr>
              <a:t>Can we recruit </a:t>
            </a:r>
            <a:r>
              <a:rPr lang="en-US" dirty="0">
                <a:latin typeface="Helvetica"/>
                <a:cs typeface="Helvetica"/>
              </a:rPr>
              <a:t>&amp; </a:t>
            </a:r>
            <a:r>
              <a:rPr lang="en-US" dirty="0" smtClean="0">
                <a:latin typeface="Helvetica"/>
                <a:cs typeface="Helvetica"/>
              </a:rPr>
              <a:t>retain participants?</a:t>
            </a:r>
          </a:p>
          <a:p>
            <a:pPr marL="742950" lvl="1" indent="-285750">
              <a:lnSpc>
                <a:spcPct val="120000"/>
              </a:lnSpc>
              <a:buFont typeface="Wingdings" charset="2"/>
              <a:buChar char="Ø"/>
            </a:pPr>
            <a:r>
              <a:rPr lang="en-US" sz="1400" dirty="0" smtClean="0">
                <a:latin typeface="Helvetica"/>
                <a:cs typeface="Helvetica"/>
              </a:rPr>
              <a:t>Well</a:t>
            </a:r>
            <a:r>
              <a:rPr lang="en-US" sz="1400" dirty="0">
                <a:latin typeface="Helvetica"/>
                <a:cs typeface="Helvetica"/>
              </a:rPr>
              <a:t>-established mechanisms are in place for recruiting participants from the </a:t>
            </a:r>
            <a:r>
              <a:rPr lang="en-US" sz="1400" dirty="0" smtClean="0">
                <a:latin typeface="Helvetica"/>
                <a:cs typeface="Helvetica"/>
              </a:rPr>
              <a:t>community</a:t>
            </a:r>
          </a:p>
          <a:p>
            <a:pPr marL="742950" lvl="1" indent="-285750">
              <a:lnSpc>
                <a:spcPct val="120000"/>
              </a:lnSpc>
              <a:buFont typeface="Wingdings" charset="2"/>
              <a:buChar char="Ø"/>
            </a:pPr>
            <a:r>
              <a:rPr lang="en-US" sz="1400" dirty="0" smtClean="0">
                <a:latin typeface="Helvetica"/>
                <a:cs typeface="Helvetica"/>
              </a:rPr>
              <a:t>Participants </a:t>
            </a:r>
            <a:r>
              <a:rPr lang="en-US" sz="1400" dirty="0">
                <a:latin typeface="Helvetica"/>
                <a:cs typeface="Helvetica"/>
              </a:rPr>
              <a:t>will be incentivized to reduce attrition in Study 2</a:t>
            </a:r>
          </a:p>
        </p:txBody>
      </p:sp>
      <p:sp>
        <p:nvSpPr>
          <p:cNvPr id="7" name="TextBox 6"/>
          <p:cNvSpPr txBox="1"/>
          <p:nvPr/>
        </p:nvSpPr>
        <p:spPr>
          <a:xfrm>
            <a:off x="228600" y="4572000"/>
            <a:ext cx="8763000" cy="934615"/>
          </a:xfrm>
          <a:prstGeom prst="rect">
            <a:avLst/>
          </a:prstGeom>
          <a:noFill/>
        </p:spPr>
        <p:txBody>
          <a:bodyPr wrap="square" rtlCol="0">
            <a:spAutoFit/>
          </a:bodyPr>
          <a:lstStyle/>
          <a:p>
            <a:pPr marL="225425" indent="-225425">
              <a:lnSpc>
                <a:spcPct val="120000"/>
              </a:lnSpc>
              <a:buFont typeface="Arial"/>
              <a:buChar char="•"/>
            </a:pPr>
            <a:r>
              <a:rPr lang="en-US" dirty="0" smtClean="0">
                <a:latin typeface="Helvetica"/>
                <a:cs typeface="Helvetica"/>
              </a:rPr>
              <a:t>Can we perform requisite advanced </a:t>
            </a:r>
            <a:r>
              <a:rPr lang="en-US" dirty="0">
                <a:latin typeface="Helvetica"/>
                <a:cs typeface="Helvetica"/>
              </a:rPr>
              <a:t>statistical </a:t>
            </a:r>
            <a:r>
              <a:rPr lang="en-US" dirty="0" smtClean="0">
                <a:latin typeface="Helvetica"/>
                <a:cs typeface="Helvetica"/>
              </a:rPr>
              <a:t>analyses?</a:t>
            </a:r>
          </a:p>
          <a:p>
            <a:pPr marL="742950" lvl="1" indent="-285750">
              <a:lnSpc>
                <a:spcPct val="120000"/>
              </a:lnSpc>
              <a:buFont typeface="Wingdings" charset="2"/>
              <a:buChar char="Ø"/>
            </a:pPr>
            <a:r>
              <a:rPr lang="en-US" sz="1400" dirty="0" smtClean="0">
                <a:latin typeface="Helvetica"/>
                <a:cs typeface="Helvetica"/>
              </a:rPr>
              <a:t>We have expertise </a:t>
            </a:r>
            <a:r>
              <a:rPr lang="en-US" sz="1400" dirty="0">
                <a:latin typeface="Helvetica"/>
                <a:cs typeface="Helvetica"/>
              </a:rPr>
              <a:t>performing lagged analyses and causal modeling </a:t>
            </a:r>
            <a:r>
              <a:rPr lang="en-US" sz="1400" dirty="0" smtClean="0">
                <a:latin typeface="Helvetica"/>
                <a:cs typeface="Helvetica"/>
              </a:rPr>
              <a:t>(EK;WS)</a:t>
            </a:r>
          </a:p>
          <a:p>
            <a:pPr marL="742950" lvl="1" indent="-285750">
              <a:lnSpc>
                <a:spcPct val="120000"/>
              </a:lnSpc>
              <a:buFont typeface="Wingdings" charset="2"/>
              <a:buChar char="Ø"/>
            </a:pPr>
            <a:r>
              <a:rPr lang="en-US" sz="1400" dirty="0" smtClean="0">
                <a:latin typeface="Helvetica"/>
                <a:cs typeface="Helvetica"/>
              </a:rPr>
              <a:t>We have the </a:t>
            </a:r>
            <a:r>
              <a:rPr lang="en-US" sz="1400" dirty="0">
                <a:latin typeface="Helvetica"/>
                <a:cs typeface="Helvetica"/>
              </a:rPr>
              <a:t>support of a statistical consultant </a:t>
            </a:r>
            <a:r>
              <a:rPr lang="en-US" sz="1400" dirty="0" smtClean="0">
                <a:latin typeface="Helvetica"/>
                <a:cs typeface="Helvetica"/>
              </a:rPr>
              <a:t>(</a:t>
            </a:r>
            <a:r>
              <a:rPr lang="en-US" sz="1400" dirty="0" err="1" smtClean="0">
                <a:latin typeface="Helvetica"/>
                <a:cs typeface="Helvetica"/>
              </a:rPr>
              <a:t>Verduyn</a:t>
            </a:r>
            <a:r>
              <a:rPr lang="en-US" sz="1400" dirty="0" smtClean="0">
                <a:latin typeface="Helvetica"/>
                <a:cs typeface="Helvetica"/>
              </a:rPr>
              <a:t>) who we have successfully worked with</a:t>
            </a:r>
            <a:endParaRPr lang="en-US" sz="2000" dirty="0">
              <a:latin typeface="Helvetica"/>
              <a:cs typeface="Helvetica"/>
            </a:endParaRPr>
          </a:p>
        </p:txBody>
      </p:sp>
      <p:sp>
        <p:nvSpPr>
          <p:cNvPr id="8" name="TextBox 7"/>
          <p:cNvSpPr txBox="1"/>
          <p:nvPr/>
        </p:nvSpPr>
        <p:spPr>
          <a:xfrm>
            <a:off x="304800" y="5626384"/>
            <a:ext cx="8763000" cy="934615"/>
          </a:xfrm>
          <a:prstGeom prst="rect">
            <a:avLst/>
          </a:prstGeom>
          <a:noFill/>
        </p:spPr>
        <p:txBody>
          <a:bodyPr wrap="square" rtlCol="0">
            <a:spAutoFit/>
          </a:bodyPr>
          <a:lstStyle/>
          <a:p>
            <a:pPr marL="225425" indent="-225425">
              <a:lnSpc>
                <a:spcPct val="120000"/>
              </a:lnSpc>
              <a:buFont typeface="Arial"/>
              <a:buChar char="•"/>
            </a:pPr>
            <a:r>
              <a:rPr lang="en-US" dirty="0" smtClean="0">
                <a:latin typeface="Helvetica"/>
                <a:cs typeface="Helvetica"/>
              </a:rPr>
              <a:t>Can we enhance </a:t>
            </a:r>
            <a:r>
              <a:rPr lang="en-US" dirty="0" err="1" smtClean="0">
                <a:latin typeface="Helvetica"/>
                <a:cs typeface="Helvetica"/>
              </a:rPr>
              <a:t>replicability</a:t>
            </a:r>
            <a:r>
              <a:rPr lang="en-US" dirty="0" smtClean="0">
                <a:latin typeface="Helvetica"/>
                <a:cs typeface="Helvetica"/>
              </a:rPr>
              <a:t> and robustness?</a:t>
            </a:r>
          </a:p>
          <a:p>
            <a:pPr marL="742950" lvl="1" indent="-285750">
              <a:lnSpc>
                <a:spcPct val="120000"/>
              </a:lnSpc>
              <a:buFont typeface="Wingdings" charset="2"/>
              <a:buChar char="Ø"/>
            </a:pPr>
            <a:r>
              <a:rPr lang="en-US" sz="1400" dirty="0" smtClean="0">
                <a:latin typeface="Helvetica"/>
                <a:cs typeface="Helvetica"/>
              </a:rPr>
              <a:t>All studies will utilize relatively large sample sizes</a:t>
            </a:r>
          </a:p>
          <a:p>
            <a:pPr marL="742950" lvl="1" indent="-285750">
              <a:lnSpc>
                <a:spcPct val="120000"/>
              </a:lnSpc>
              <a:buFont typeface="Wingdings" charset="2"/>
              <a:buChar char="Ø"/>
            </a:pPr>
            <a:r>
              <a:rPr lang="en-US" sz="1400" dirty="0" smtClean="0">
                <a:latin typeface="Helvetica"/>
                <a:cs typeface="Helvetica"/>
              </a:rPr>
              <a:t>Will perform multiple conceptual replications of lab experiments</a:t>
            </a:r>
          </a:p>
        </p:txBody>
      </p:sp>
    </p:spTree>
    <p:extLst>
      <p:ext uri="{BB962C8B-B14F-4D97-AF65-F5344CB8AC3E}">
        <p14:creationId xmlns:p14="http://schemas.microsoft.com/office/powerpoint/2010/main" val="581707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mph" presetSubtype="0" grpId="1" nodeType="clickEffect">
                                  <p:stCondLst>
                                    <p:cond delay="0"/>
                                  </p:stCondLst>
                                  <p:childTnLst>
                                    <p:set>
                                      <p:cBhvr rctx="PPT">
                                        <p:cTn id="16" dur="indefinite"/>
                                        <p:tgtEl>
                                          <p:spTgt spid="4">
                                            <p:txEl>
                                              <p:pRg st="0" end="0"/>
                                            </p:txEl>
                                          </p:spTgt>
                                        </p:tgtEl>
                                        <p:attrNameLst>
                                          <p:attrName>style.opacity</p:attrName>
                                        </p:attrNameLst>
                                      </p:cBhvr>
                                      <p:to>
                                        <p:strVal val="0.5"/>
                                      </p:to>
                                    </p:set>
                                    <p:animEffect filter="image" prLst="opacity: 0.5">
                                      <p:cBhvr rctx="IE">
                                        <p:cTn id="17" dur="indefinite"/>
                                        <p:tgtEl>
                                          <p:spTgt spid="4">
                                            <p:txEl>
                                              <p:pRg st="0" end="0"/>
                                            </p:txEl>
                                          </p:spTgt>
                                        </p:tgtEl>
                                      </p:cBhvr>
                                    </p:animEffect>
                                  </p:childTnLst>
                                </p:cTn>
                              </p:par>
                              <p:par>
                                <p:cTn id="18" presetID="9" presetClass="emph" presetSubtype="0" grpId="1" nodeType="withEffect">
                                  <p:stCondLst>
                                    <p:cond delay="0"/>
                                  </p:stCondLst>
                                  <p:childTnLst>
                                    <p:set>
                                      <p:cBhvr rctx="PPT">
                                        <p:cTn id="19" dur="indefinite"/>
                                        <p:tgtEl>
                                          <p:spTgt spid="4">
                                            <p:txEl>
                                              <p:pRg st="1" end="1"/>
                                            </p:txEl>
                                          </p:spTgt>
                                        </p:tgtEl>
                                        <p:attrNameLst>
                                          <p:attrName>style.opacity</p:attrName>
                                        </p:attrNameLst>
                                      </p:cBhvr>
                                      <p:to>
                                        <p:strVal val="0.5"/>
                                      </p:to>
                                    </p:set>
                                    <p:animEffect filter="image" prLst="opacity: 0.5">
                                      <p:cBhvr rctx="IE">
                                        <p:cTn id="20" dur="indefinite"/>
                                        <p:tgtEl>
                                          <p:spTgt spid="4">
                                            <p:txEl>
                                              <p:pRg st="1" end="1"/>
                                            </p:txEl>
                                          </p:spTgt>
                                        </p:tgtEl>
                                      </p:cBhvr>
                                    </p:animEffect>
                                  </p:childTnLst>
                                </p:cTn>
                              </p:par>
                              <p:par>
                                <p:cTn id="21" presetID="9" presetClass="emph" presetSubtype="0" grpId="1" nodeType="withEffect">
                                  <p:stCondLst>
                                    <p:cond delay="0"/>
                                  </p:stCondLst>
                                  <p:childTnLst>
                                    <p:set>
                                      <p:cBhvr rctx="PPT">
                                        <p:cTn id="22" dur="indefinite"/>
                                        <p:tgtEl>
                                          <p:spTgt spid="4">
                                            <p:txEl>
                                              <p:pRg st="2" end="2"/>
                                            </p:txEl>
                                          </p:spTgt>
                                        </p:tgtEl>
                                        <p:attrNameLst>
                                          <p:attrName>style.opacity</p:attrName>
                                        </p:attrNameLst>
                                      </p:cBhvr>
                                      <p:to>
                                        <p:strVal val="0.5"/>
                                      </p:to>
                                    </p:set>
                                    <p:animEffect filter="image" prLst="opacity: 0.5">
                                      <p:cBhvr rctx="IE">
                                        <p:cTn id="23" dur="indefinite"/>
                                        <p:tgtEl>
                                          <p:spTgt spid="4">
                                            <p:txEl>
                                              <p:pRg st="2" end="2"/>
                                            </p:txEl>
                                          </p:spTgt>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9" presetClass="emph" presetSubtype="0" grpId="1" nodeType="clickEffect">
                                  <p:stCondLst>
                                    <p:cond delay="0"/>
                                  </p:stCondLst>
                                  <p:childTnLst>
                                    <p:set>
                                      <p:cBhvr rctx="PPT">
                                        <p:cTn id="35" dur="indefinite"/>
                                        <p:tgtEl>
                                          <p:spTgt spid="5">
                                            <p:txEl>
                                              <p:pRg st="0" end="0"/>
                                            </p:txEl>
                                          </p:spTgt>
                                        </p:tgtEl>
                                        <p:attrNameLst>
                                          <p:attrName>style.opacity</p:attrName>
                                        </p:attrNameLst>
                                      </p:cBhvr>
                                      <p:to>
                                        <p:strVal val="0.5"/>
                                      </p:to>
                                    </p:set>
                                    <p:animEffect filter="image" prLst="opacity: 0.5">
                                      <p:cBhvr rctx="IE">
                                        <p:cTn id="36" dur="indefinite"/>
                                        <p:tgtEl>
                                          <p:spTgt spid="5">
                                            <p:txEl>
                                              <p:pRg st="0" end="0"/>
                                            </p:txEl>
                                          </p:spTgt>
                                        </p:tgtEl>
                                      </p:cBhvr>
                                    </p:animEffect>
                                  </p:childTnLst>
                                </p:cTn>
                              </p:par>
                              <p:par>
                                <p:cTn id="37" presetID="9" presetClass="emph" presetSubtype="0" grpId="1" nodeType="withEffect">
                                  <p:stCondLst>
                                    <p:cond delay="0"/>
                                  </p:stCondLst>
                                  <p:childTnLst>
                                    <p:set>
                                      <p:cBhvr rctx="PPT">
                                        <p:cTn id="38" dur="indefinite"/>
                                        <p:tgtEl>
                                          <p:spTgt spid="5">
                                            <p:txEl>
                                              <p:pRg st="1" end="1"/>
                                            </p:txEl>
                                          </p:spTgt>
                                        </p:tgtEl>
                                        <p:attrNameLst>
                                          <p:attrName>style.opacity</p:attrName>
                                        </p:attrNameLst>
                                      </p:cBhvr>
                                      <p:to>
                                        <p:strVal val="0.5"/>
                                      </p:to>
                                    </p:set>
                                    <p:animEffect filter="image" prLst="opacity: 0.5">
                                      <p:cBhvr rctx="IE">
                                        <p:cTn id="39" dur="indefinite"/>
                                        <p:tgtEl>
                                          <p:spTgt spid="5">
                                            <p:txEl>
                                              <p:pRg st="1" end="1"/>
                                            </p:txEl>
                                          </p:spTgt>
                                        </p:tgtEl>
                                      </p:cBhvr>
                                    </p:animEffect>
                                  </p:childTnLst>
                                </p:cTn>
                              </p:par>
                              <p:par>
                                <p:cTn id="40" presetID="9" presetClass="emph" presetSubtype="0" grpId="1" nodeType="withEffect">
                                  <p:stCondLst>
                                    <p:cond delay="0"/>
                                  </p:stCondLst>
                                  <p:childTnLst>
                                    <p:set>
                                      <p:cBhvr rctx="PPT">
                                        <p:cTn id="41" dur="indefinite"/>
                                        <p:tgtEl>
                                          <p:spTgt spid="5">
                                            <p:txEl>
                                              <p:pRg st="2" end="2"/>
                                            </p:txEl>
                                          </p:spTgt>
                                        </p:tgtEl>
                                        <p:attrNameLst>
                                          <p:attrName>style.opacity</p:attrName>
                                        </p:attrNameLst>
                                      </p:cBhvr>
                                      <p:to>
                                        <p:strVal val="0.5"/>
                                      </p:to>
                                    </p:set>
                                    <p:animEffect filter="image" prLst="opacity: 0.5">
                                      <p:cBhvr rctx="IE">
                                        <p:cTn id="42" dur="indefinite"/>
                                        <p:tgtEl>
                                          <p:spTgt spid="5">
                                            <p:txEl>
                                              <p:pRg st="2" end="2"/>
                                            </p:txEl>
                                          </p:spTgt>
                                        </p:tgtEl>
                                      </p:cBhvr>
                                    </p:animEffect>
                                  </p:childTnLst>
                                </p:cTn>
                              </p:par>
                              <p:par>
                                <p:cTn id="43" presetID="1" presetClass="entr" presetSubtype="0" fill="hold" grpId="0" nodeType="withEffect">
                                  <p:stCondLst>
                                    <p:cond delay="0"/>
                                  </p:stCondLst>
                                  <p:childTnLst>
                                    <p:set>
                                      <p:cBhvr>
                                        <p:cTn id="4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
                                            <p:txEl>
                                              <p:pRg st="1" end="1"/>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9" presetClass="emph" presetSubtype="0" grpId="1" nodeType="clickEffect">
                                  <p:stCondLst>
                                    <p:cond delay="0"/>
                                  </p:stCondLst>
                                  <p:childTnLst>
                                    <p:set>
                                      <p:cBhvr rctx="PPT">
                                        <p:cTn id="54" dur="indefinite"/>
                                        <p:tgtEl>
                                          <p:spTgt spid="6">
                                            <p:txEl>
                                              <p:pRg st="0" end="0"/>
                                            </p:txEl>
                                          </p:spTgt>
                                        </p:tgtEl>
                                        <p:attrNameLst>
                                          <p:attrName>style.opacity</p:attrName>
                                        </p:attrNameLst>
                                      </p:cBhvr>
                                      <p:to>
                                        <p:strVal val="0.5"/>
                                      </p:to>
                                    </p:set>
                                    <p:animEffect filter="image" prLst="opacity: 0.5">
                                      <p:cBhvr rctx="IE">
                                        <p:cTn id="55" dur="indefinite"/>
                                        <p:tgtEl>
                                          <p:spTgt spid="6">
                                            <p:txEl>
                                              <p:pRg st="0" end="0"/>
                                            </p:txEl>
                                          </p:spTgt>
                                        </p:tgtEl>
                                      </p:cBhvr>
                                    </p:animEffect>
                                  </p:childTnLst>
                                </p:cTn>
                              </p:par>
                              <p:par>
                                <p:cTn id="56" presetID="9" presetClass="emph" presetSubtype="0" grpId="1" nodeType="withEffect">
                                  <p:stCondLst>
                                    <p:cond delay="0"/>
                                  </p:stCondLst>
                                  <p:childTnLst>
                                    <p:set>
                                      <p:cBhvr rctx="PPT">
                                        <p:cTn id="57" dur="indefinite"/>
                                        <p:tgtEl>
                                          <p:spTgt spid="6">
                                            <p:txEl>
                                              <p:pRg st="1" end="1"/>
                                            </p:txEl>
                                          </p:spTgt>
                                        </p:tgtEl>
                                        <p:attrNameLst>
                                          <p:attrName>style.opacity</p:attrName>
                                        </p:attrNameLst>
                                      </p:cBhvr>
                                      <p:to>
                                        <p:strVal val="0.5"/>
                                      </p:to>
                                    </p:set>
                                    <p:animEffect filter="image" prLst="opacity: 0.5">
                                      <p:cBhvr rctx="IE">
                                        <p:cTn id="58" dur="indefinite"/>
                                        <p:tgtEl>
                                          <p:spTgt spid="6">
                                            <p:txEl>
                                              <p:pRg st="1" end="1"/>
                                            </p:txEl>
                                          </p:spTgt>
                                        </p:tgtEl>
                                      </p:cBhvr>
                                    </p:animEffect>
                                  </p:childTnLst>
                                </p:cTn>
                              </p:par>
                              <p:par>
                                <p:cTn id="59" presetID="9" presetClass="emph" presetSubtype="0" grpId="1" nodeType="withEffect">
                                  <p:stCondLst>
                                    <p:cond delay="0"/>
                                  </p:stCondLst>
                                  <p:childTnLst>
                                    <p:set>
                                      <p:cBhvr rctx="PPT">
                                        <p:cTn id="60" dur="indefinite"/>
                                        <p:tgtEl>
                                          <p:spTgt spid="6">
                                            <p:txEl>
                                              <p:pRg st="2" end="2"/>
                                            </p:txEl>
                                          </p:spTgt>
                                        </p:tgtEl>
                                        <p:attrNameLst>
                                          <p:attrName>style.opacity</p:attrName>
                                        </p:attrNameLst>
                                      </p:cBhvr>
                                      <p:to>
                                        <p:strVal val="0.5"/>
                                      </p:to>
                                    </p:set>
                                    <p:animEffect filter="image" prLst="opacity: 0.5">
                                      <p:cBhvr rctx="IE">
                                        <p:cTn id="61" dur="indefinite"/>
                                        <p:tgtEl>
                                          <p:spTgt spid="6">
                                            <p:txEl>
                                              <p:pRg st="2" end="2"/>
                                            </p:txEl>
                                          </p:spTgt>
                                        </p:tgtEl>
                                      </p:cBhvr>
                                    </p:animEffect>
                                  </p:childTnLst>
                                </p:cTn>
                              </p:par>
                              <p:par>
                                <p:cTn id="62" presetID="1" presetClass="entr" presetSubtype="0" fill="hold" grpId="0" nodeType="withEffect">
                                  <p:stCondLst>
                                    <p:cond delay="0"/>
                                  </p:stCondLst>
                                  <p:childTnLst>
                                    <p:set>
                                      <p:cBhvr>
                                        <p:cTn id="63"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7">
                                            <p:txEl>
                                              <p:pRg st="1" end="1"/>
                                            </p:txEl>
                                          </p:spTgt>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9" presetClass="emph" presetSubtype="0" grpId="1" nodeType="clickEffect">
                                  <p:stCondLst>
                                    <p:cond delay="0"/>
                                  </p:stCondLst>
                                  <p:childTnLst>
                                    <p:set>
                                      <p:cBhvr rctx="PPT">
                                        <p:cTn id="73" dur="indefinite"/>
                                        <p:tgtEl>
                                          <p:spTgt spid="7">
                                            <p:txEl>
                                              <p:pRg st="0" end="0"/>
                                            </p:txEl>
                                          </p:spTgt>
                                        </p:tgtEl>
                                        <p:attrNameLst>
                                          <p:attrName>style.opacity</p:attrName>
                                        </p:attrNameLst>
                                      </p:cBhvr>
                                      <p:to>
                                        <p:strVal val="0.5"/>
                                      </p:to>
                                    </p:set>
                                    <p:animEffect filter="image" prLst="opacity: 0.5">
                                      <p:cBhvr rctx="IE">
                                        <p:cTn id="74" dur="indefinite"/>
                                        <p:tgtEl>
                                          <p:spTgt spid="7">
                                            <p:txEl>
                                              <p:pRg st="0" end="0"/>
                                            </p:txEl>
                                          </p:spTgt>
                                        </p:tgtEl>
                                      </p:cBhvr>
                                    </p:animEffect>
                                  </p:childTnLst>
                                </p:cTn>
                              </p:par>
                              <p:par>
                                <p:cTn id="75" presetID="9" presetClass="emph" presetSubtype="0" grpId="1" nodeType="withEffect">
                                  <p:stCondLst>
                                    <p:cond delay="0"/>
                                  </p:stCondLst>
                                  <p:childTnLst>
                                    <p:set>
                                      <p:cBhvr rctx="PPT">
                                        <p:cTn id="76" dur="indefinite"/>
                                        <p:tgtEl>
                                          <p:spTgt spid="7">
                                            <p:txEl>
                                              <p:pRg st="1" end="1"/>
                                            </p:txEl>
                                          </p:spTgt>
                                        </p:tgtEl>
                                        <p:attrNameLst>
                                          <p:attrName>style.opacity</p:attrName>
                                        </p:attrNameLst>
                                      </p:cBhvr>
                                      <p:to>
                                        <p:strVal val="0.5"/>
                                      </p:to>
                                    </p:set>
                                    <p:animEffect filter="image" prLst="opacity: 0.5">
                                      <p:cBhvr rctx="IE">
                                        <p:cTn id="77" dur="indefinite"/>
                                        <p:tgtEl>
                                          <p:spTgt spid="7">
                                            <p:txEl>
                                              <p:pRg st="1" end="1"/>
                                            </p:txEl>
                                          </p:spTgt>
                                        </p:tgtEl>
                                      </p:cBhvr>
                                    </p:animEffect>
                                  </p:childTnLst>
                                </p:cTn>
                              </p:par>
                              <p:par>
                                <p:cTn id="78" presetID="9" presetClass="emph" presetSubtype="0" grpId="1" nodeType="withEffect">
                                  <p:stCondLst>
                                    <p:cond delay="0"/>
                                  </p:stCondLst>
                                  <p:childTnLst>
                                    <p:set>
                                      <p:cBhvr rctx="PPT">
                                        <p:cTn id="79" dur="indefinite"/>
                                        <p:tgtEl>
                                          <p:spTgt spid="7">
                                            <p:txEl>
                                              <p:pRg st="2" end="2"/>
                                            </p:txEl>
                                          </p:spTgt>
                                        </p:tgtEl>
                                        <p:attrNameLst>
                                          <p:attrName>style.opacity</p:attrName>
                                        </p:attrNameLst>
                                      </p:cBhvr>
                                      <p:to>
                                        <p:strVal val="0.5"/>
                                      </p:to>
                                    </p:set>
                                    <p:animEffect filter="image" prLst="opacity: 0.5">
                                      <p:cBhvr rctx="IE">
                                        <p:cTn id="80" dur="indefinite"/>
                                        <p:tgtEl>
                                          <p:spTgt spid="7">
                                            <p:txEl>
                                              <p:pRg st="2" end="2"/>
                                            </p:txEl>
                                          </p:spTgt>
                                        </p:tgtEl>
                                      </p:cBhvr>
                                    </p:animEffect>
                                  </p:childTnLst>
                                </p:cTn>
                              </p:par>
                              <p:par>
                                <p:cTn id="81" presetID="1" presetClass="entr" presetSubtype="0" fill="hold" grpId="0" nodeType="withEffect">
                                  <p:stCondLst>
                                    <p:cond delay="0"/>
                                  </p:stCondLst>
                                  <p:childTnLst>
                                    <p:set>
                                      <p:cBhvr>
                                        <p:cTn id="8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8">
                                            <p:txEl>
                                              <p:pRg st="1" end="1"/>
                                            </p:txEl>
                                          </p:spTgt>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P spid="4" grpId="1" build="allAtOnce"/>
      <p:bldP spid="5" grpId="0" build="p" bldLvl="2"/>
      <p:bldP spid="5" grpId="1" build="allAtOnce"/>
      <p:bldP spid="6" grpId="0" build="p"/>
      <p:bldP spid="6" grpId="1" build="allAtOnce"/>
      <p:bldP spid="7" grpId="0" build="p" bldLvl="2"/>
      <p:bldP spid="7" grpId="1" build="allAtOnce"/>
      <p:bldP spid="8"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381000" y="2667000"/>
            <a:ext cx="8229600" cy="1143000"/>
          </a:xfrm>
        </p:spPr>
        <p:txBody>
          <a:bodyPr>
            <a:normAutofit/>
          </a:bodyPr>
          <a:lstStyle/>
          <a:p>
            <a:r>
              <a:rPr lang="en-US" dirty="0" smtClean="0">
                <a:latin typeface="Helvetica"/>
                <a:cs typeface="Helvetica"/>
              </a:rPr>
              <a:t>Potential Promise</a:t>
            </a:r>
            <a:endParaRPr lang="en-US" dirty="0">
              <a:latin typeface="Helvetica"/>
              <a:cs typeface="Helvetica"/>
            </a:endParaRPr>
          </a:p>
        </p:txBody>
      </p:sp>
    </p:spTree>
    <p:extLst>
      <p:ext uri="{BB962C8B-B14F-4D97-AF65-F5344CB8AC3E}">
        <p14:creationId xmlns:p14="http://schemas.microsoft.com/office/powerpoint/2010/main" val="28942691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Helvetica"/>
                <a:cs typeface="Helvetica"/>
              </a:rPr>
              <a:t>Four Key Contributions</a:t>
            </a:r>
            <a:endParaRPr lang="en-US" dirty="0">
              <a:latin typeface="Helvetica"/>
              <a:cs typeface="Helvetica"/>
            </a:endParaRPr>
          </a:p>
        </p:txBody>
      </p:sp>
      <p:sp>
        <p:nvSpPr>
          <p:cNvPr id="4" name="TextBox 3"/>
          <p:cNvSpPr txBox="1"/>
          <p:nvPr/>
        </p:nvSpPr>
        <p:spPr>
          <a:xfrm>
            <a:off x="228600" y="1638300"/>
            <a:ext cx="8763000" cy="1002839"/>
          </a:xfrm>
          <a:prstGeom prst="rect">
            <a:avLst/>
          </a:prstGeom>
          <a:noFill/>
        </p:spPr>
        <p:txBody>
          <a:bodyPr wrap="square" rtlCol="0">
            <a:spAutoFit/>
          </a:bodyPr>
          <a:lstStyle/>
          <a:p>
            <a:pPr marL="514350" indent="-514350">
              <a:lnSpc>
                <a:spcPct val="120000"/>
              </a:lnSpc>
              <a:buFont typeface="+mj-lt"/>
              <a:buAutoNum type="arabicPeriod"/>
            </a:pPr>
            <a:r>
              <a:rPr lang="en-US" sz="2500" dirty="0" smtClean="0">
                <a:latin typeface="Helvetica"/>
                <a:cs typeface="Helvetica"/>
              </a:rPr>
              <a:t>Provide a true “deep integration” of Smith’s claims re: self-distancing with psychological theory and research</a:t>
            </a:r>
          </a:p>
        </p:txBody>
      </p:sp>
      <p:sp>
        <p:nvSpPr>
          <p:cNvPr id="5" name="TextBox 4"/>
          <p:cNvSpPr txBox="1"/>
          <p:nvPr/>
        </p:nvSpPr>
        <p:spPr>
          <a:xfrm>
            <a:off x="228600" y="2910348"/>
            <a:ext cx="8763000" cy="1039259"/>
          </a:xfrm>
          <a:prstGeom prst="rect">
            <a:avLst/>
          </a:prstGeom>
          <a:noFill/>
        </p:spPr>
        <p:txBody>
          <a:bodyPr wrap="square" rtlCol="0">
            <a:spAutoFit/>
          </a:bodyPr>
          <a:lstStyle/>
          <a:p>
            <a:pPr marL="514350" indent="-514350">
              <a:lnSpc>
                <a:spcPct val="120000"/>
              </a:lnSpc>
              <a:buFont typeface="+mj-lt"/>
              <a:buAutoNum type="arabicPeriod" startAt="2"/>
            </a:pPr>
            <a:r>
              <a:rPr lang="en-US" sz="2500" dirty="0" smtClean="0">
                <a:latin typeface="Helvetica"/>
                <a:cs typeface="Helvetica"/>
              </a:rPr>
              <a:t>Identify whether and how self-distancing promotes virtue at a mechanistic level, across multiple levels of analysis</a:t>
            </a:r>
          </a:p>
        </p:txBody>
      </p:sp>
      <p:sp>
        <p:nvSpPr>
          <p:cNvPr id="6" name="TextBox 5"/>
          <p:cNvSpPr txBox="1"/>
          <p:nvPr/>
        </p:nvSpPr>
        <p:spPr>
          <a:xfrm>
            <a:off x="228600" y="4218816"/>
            <a:ext cx="8763000" cy="541174"/>
          </a:xfrm>
          <a:prstGeom prst="rect">
            <a:avLst/>
          </a:prstGeom>
          <a:noFill/>
        </p:spPr>
        <p:txBody>
          <a:bodyPr wrap="square" rtlCol="0">
            <a:spAutoFit/>
          </a:bodyPr>
          <a:lstStyle/>
          <a:p>
            <a:pPr marL="514350" indent="-514350">
              <a:lnSpc>
                <a:spcPct val="120000"/>
              </a:lnSpc>
              <a:buFont typeface="+mj-lt"/>
              <a:buAutoNum type="arabicPeriod" startAt="3"/>
            </a:pPr>
            <a:r>
              <a:rPr lang="en-US" sz="2500" dirty="0" smtClean="0">
                <a:latin typeface="Helvetica"/>
                <a:cs typeface="Helvetica"/>
              </a:rPr>
              <a:t>Demonstrate the “real world validity” of our research</a:t>
            </a:r>
          </a:p>
        </p:txBody>
      </p:sp>
      <p:sp>
        <p:nvSpPr>
          <p:cNvPr id="8" name="TextBox 7"/>
          <p:cNvSpPr txBox="1"/>
          <p:nvPr/>
        </p:nvSpPr>
        <p:spPr>
          <a:xfrm>
            <a:off x="228600" y="5029200"/>
            <a:ext cx="8763000" cy="1039259"/>
          </a:xfrm>
          <a:prstGeom prst="rect">
            <a:avLst/>
          </a:prstGeom>
          <a:noFill/>
        </p:spPr>
        <p:txBody>
          <a:bodyPr wrap="square" rtlCol="0">
            <a:spAutoFit/>
          </a:bodyPr>
          <a:lstStyle/>
          <a:p>
            <a:pPr marL="514350" indent="-514350">
              <a:lnSpc>
                <a:spcPct val="120000"/>
              </a:lnSpc>
              <a:buFont typeface="+mj-lt"/>
              <a:buAutoNum type="arabicPeriod" startAt="4"/>
            </a:pPr>
            <a:r>
              <a:rPr lang="en-US" sz="2500" dirty="0" smtClean="0">
                <a:latin typeface="Helvetica"/>
                <a:cs typeface="Helvetica"/>
              </a:rPr>
              <a:t>Provide people with a blueprint for how to enhance virtue in daily life (should they desire to do so)</a:t>
            </a:r>
          </a:p>
        </p:txBody>
      </p:sp>
    </p:spTree>
    <p:extLst>
      <p:ext uri="{BB962C8B-B14F-4D97-AF65-F5344CB8AC3E}">
        <p14:creationId xmlns:p14="http://schemas.microsoft.com/office/powerpoint/2010/main" val="1983814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381000" y="2667000"/>
            <a:ext cx="8229600" cy="1143000"/>
          </a:xfrm>
        </p:spPr>
        <p:txBody>
          <a:bodyPr>
            <a:normAutofit/>
          </a:bodyPr>
          <a:lstStyle/>
          <a:p>
            <a:r>
              <a:rPr lang="en-US" dirty="0" smtClean="0">
                <a:latin typeface="Helvetica"/>
                <a:cs typeface="Helvetica"/>
              </a:rPr>
              <a:t>Thank You</a:t>
            </a:r>
            <a:endParaRPr lang="en-US" dirty="0">
              <a:latin typeface="Helvetica"/>
              <a:cs typeface="Helvetica"/>
            </a:endParaRPr>
          </a:p>
        </p:txBody>
      </p:sp>
    </p:spTree>
    <p:extLst>
      <p:ext uri="{BB962C8B-B14F-4D97-AF65-F5344CB8AC3E}">
        <p14:creationId xmlns:p14="http://schemas.microsoft.com/office/powerpoint/2010/main" val="2000387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144963"/>
          </a:xfrm>
        </p:spPr>
        <p:txBody>
          <a:bodyPr>
            <a:normAutofit fontScale="92500" lnSpcReduction="10000"/>
          </a:bodyPr>
          <a:lstStyle/>
          <a:p>
            <a:pPr lvl="3"/>
            <a:endParaRPr lang="en-US" dirty="0" smtClean="0">
              <a:latin typeface="Helvetica"/>
              <a:cs typeface="Helvetica"/>
            </a:endParaRPr>
          </a:p>
          <a:p>
            <a:pPr marL="109728" indent="0">
              <a:spcAft>
                <a:spcPts val="600"/>
              </a:spcAft>
              <a:buNone/>
            </a:pPr>
            <a:r>
              <a:rPr lang="en-US" sz="2200" dirty="0" smtClean="0">
                <a:latin typeface="Helvetica"/>
                <a:cs typeface="Helvetica"/>
              </a:rPr>
              <a:t>“Were it possible that a human creature could grow up to manhood in some solitary place, without any communication with his own species, he could no more think of his own character, of the propriety or demerit of his own sentiments and conduct, of the beauty or deformity of his own mind, than of the beauty or deformity of his own face.”</a:t>
            </a:r>
          </a:p>
          <a:p>
            <a:pPr marL="109728" indent="0" algn="r">
              <a:buNone/>
            </a:pPr>
            <a:r>
              <a:rPr lang="en-US" sz="1900" dirty="0" smtClean="0">
                <a:latin typeface="Helvetica"/>
                <a:cs typeface="Helvetica"/>
              </a:rPr>
              <a:t>Adam Smith, </a:t>
            </a:r>
            <a:r>
              <a:rPr lang="en-US" sz="1900" i="1" dirty="0" smtClean="0">
                <a:latin typeface="Helvetica"/>
                <a:cs typeface="Helvetica"/>
              </a:rPr>
              <a:t>The Theory of Moral Sentiments (“TMS”)</a:t>
            </a:r>
            <a:r>
              <a:rPr lang="en-US" sz="1900" dirty="0" smtClean="0">
                <a:latin typeface="Helvetica"/>
                <a:cs typeface="Helvetica"/>
              </a:rPr>
              <a:t> III.1.3</a:t>
            </a:r>
            <a:endParaRPr lang="en-US" sz="1900" i="1" dirty="0">
              <a:latin typeface="Helvetica"/>
              <a:cs typeface="Helvetica"/>
            </a:endParaRPr>
          </a:p>
          <a:p>
            <a:endParaRPr lang="en-US" dirty="0" smtClean="0">
              <a:latin typeface="Helvetica"/>
              <a:cs typeface="Helvetica"/>
            </a:endParaRPr>
          </a:p>
          <a:p>
            <a:r>
              <a:rPr lang="en-US" sz="2200" dirty="0" smtClean="0">
                <a:latin typeface="Helvetica"/>
                <a:cs typeface="Helvetica"/>
              </a:rPr>
              <a:t>They would think &amp; feel, but not </a:t>
            </a:r>
            <a:r>
              <a:rPr lang="en-US" sz="2200" i="1" dirty="0" smtClean="0">
                <a:latin typeface="Helvetica"/>
                <a:cs typeface="Helvetica"/>
              </a:rPr>
              <a:t>about their thoughts &amp; feelings</a:t>
            </a:r>
            <a:r>
              <a:rPr lang="en-US" sz="2200" dirty="0" smtClean="0">
                <a:latin typeface="Helvetica"/>
                <a:cs typeface="Helvetica"/>
              </a:rPr>
              <a:t>.</a:t>
            </a:r>
            <a:endParaRPr lang="en-US" sz="2200" dirty="0">
              <a:latin typeface="Helvetica"/>
              <a:cs typeface="Helvetica"/>
            </a:endParaRPr>
          </a:p>
          <a:p>
            <a:endParaRPr lang="en-US" dirty="0" smtClean="0">
              <a:latin typeface="Helvetica"/>
              <a:cs typeface="Helvetica"/>
            </a:endParaRPr>
          </a:p>
          <a:p>
            <a:r>
              <a:rPr lang="en-US" sz="2200" dirty="0" smtClean="0">
                <a:latin typeface="Helvetica"/>
                <a:cs typeface="Helvetica"/>
              </a:rPr>
              <a:t>Personality, but no </a:t>
            </a:r>
            <a:r>
              <a:rPr lang="en-US" sz="2200" i="1" dirty="0" smtClean="0">
                <a:latin typeface="Helvetica"/>
                <a:cs typeface="Helvetica"/>
              </a:rPr>
              <a:t>self</a:t>
            </a:r>
            <a:endParaRPr lang="en-US" sz="2200" dirty="0" smtClean="0">
              <a:latin typeface="Helvetica"/>
              <a:cs typeface="Helvetica"/>
            </a:endParaRPr>
          </a:p>
        </p:txBody>
      </p:sp>
      <p:sp>
        <p:nvSpPr>
          <p:cNvPr id="4" name="Title 2"/>
          <p:cNvSpPr>
            <a:spLocks noGrp="1"/>
          </p:cNvSpPr>
          <p:nvPr>
            <p:ph type="title"/>
          </p:nvPr>
        </p:nvSpPr>
        <p:spPr>
          <a:xfrm>
            <a:off x="457200" y="274638"/>
            <a:ext cx="8229600" cy="1143000"/>
          </a:xfrm>
        </p:spPr>
        <p:txBody>
          <a:bodyPr/>
          <a:lstStyle/>
          <a:p>
            <a:r>
              <a:rPr lang="en-US" dirty="0" smtClean="0">
                <a:latin typeface="Helvetica"/>
                <a:cs typeface="Helvetica"/>
              </a:rPr>
              <a:t>Adam Smith on the Self</a:t>
            </a:r>
            <a:endParaRPr lang="en-US" dirty="0">
              <a:latin typeface="Helvetica"/>
              <a:cs typeface="Helvetica"/>
            </a:endParaRPr>
          </a:p>
        </p:txBody>
      </p:sp>
    </p:spTree>
    <p:extLst>
      <p:ext uri="{BB962C8B-B14F-4D97-AF65-F5344CB8AC3E}">
        <p14:creationId xmlns:p14="http://schemas.microsoft.com/office/powerpoint/2010/main" val="2207969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Shape 81"/>
          <p:cNvSpPr>
            <a:spLocks noGrp="1"/>
          </p:cNvSpPr>
          <p:nvPr>
            <p:ph type="body" idx="1"/>
          </p:nvPr>
        </p:nvSpPr>
        <p:spPr>
          <a:xfrm>
            <a:off x="304800" y="1828800"/>
            <a:ext cx="8497396" cy="659558"/>
          </a:xfrm>
          <a:prstGeom prst="rect">
            <a:avLst/>
          </a:prstGeom>
        </p:spPr>
        <p:txBody>
          <a:bodyPr/>
          <a:lstStyle>
            <a:lvl1pPr marL="444500" indent="-444500">
              <a:defRPr sz="3300"/>
            </a:lvl1pPr>
          </a:lstStyle>
          <a:p>
            <a:pPr lvl="0">
              <a:defRPr sz="1800"/>
            </a:pPr>
            <a:r>
              <a:rPr sz="2300" dirty="0">
                <a:latin typeface="Helvetica"/>
                <a:cs typeface="Helvetica"/>
              </a:rPr>
              <a:t>People typically use first person pronouns to refer to the self</a:t>
            </a:r>
          </a:p>
        </p:txBody>
      </p:sp>
      <p:sp>
        <p:nvSpPr>
          <p:cNvPr id="82" name="Shape 82"/>
          <p:cNvSpPr/>
          <p:nvPr/>
        </p:nvSpPr>
        <p:spPr>
          <a:xfrm>
            <a:off x="3352800" y="4267200"/>
            <a:ext cx="2703472" cy="930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l">
              <a:spcBef>
                <a:spcPts val="4200"/>
              </a:spcBef>
              <a:defRPr sz="3300"/>
            </a:lvl1pPr>
          </a:lstStyle>
          <a:p>
            <a:pPr lvl="0">
              <a:defRPr sz="1800"/>
            </a:pPr>
            <a:r>
              <a:rPr sz="2300" dirty="0">
                <a:latin typeface="Helvetica"/>
                <a:cs typeface="Helvetica"/>
              </a:rPr>
              <a:t>…with a caveat</a:t>
            </a:r>
          </a:p>
        </p:txBody>
      </p:sp>
      <p:sp>
        <p:nvSpPr>
          <p:cNvPr id="83" name="Shape 83"/>
          <p:cNvSpPr/>
          <p:nvPr/>
        </p:nvSpPr>
        <p:spPr>
          <a:xfrm>
            <a:off x="762000" y="3276600"/>
            <a:ext cx="7955248" cy="9301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marL="228600" indent="-228600" algn="l">
              <a:spcBef>
                <a:spcPts val="4200"/>
              </a:spcBef>
              <a:buSzPct val="75000"/>
              <a:buChar char="-"/>
              <a:defRPr sz="3300"/>
            </a:lvl1pPr>
          </a:lstStyle>
          <a:p>
            <a:pPr lvl="0">
              <a:defRPr sz="1800"/>
            </a:pPr>
            <a:r>
              <a:rPr sz="2300" dirty="0">
                <a:latin typeface="Helvetica"/>
                <a:cs typeface="Helvetica"/>
              </a:rPr>
              <a:t>Using these parts of speech to refer to the self should lead people to think about the self as another person…</a:t>
            </a:r>
          </a:p>
        </p:txBody>
      </p:sp>
      <p:sp>
        <p:nvSpPr>
          <p:cNvPr id="84" name="Shape 84"/>
          <p:cNvSpPr/>
          <p:nvPr/>
        </p:nvSpPr>
        <p:spPr>
          <a:xfrm>
            <a:off x="739102" y="5168412"/>
            <a:ext cx="7955248" cy="9301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marL="160729" indent="-160729">
              <a:spcBef>
                <a:spcPts val="2953"/>
              </a:spcBef>
              <a:buSzPct val="75000"/>
              <a:buChar char="-"/>
              <a:defRPr sz="1800"/>
            </a:pPr>
            <a:r>
              <a:rPr sz="2300" dirty="0">
                <a:latin typeface="Helvetica"/>
                <a:cs typeface="Helvetica"/>
              </a:rPr>
              <a:t>Another person whose inner thoughts and feelings they have </a:t>
            </a:r>
            <a:r>
              <a:rPr sz="2300" i="1" dirty="0">
                <a:latin typeface="Helvetica"/>
                <a:cs typeface="Helvetica"/>
              </a:rPr>
              <a:t>privileged access</a:t>
            </a:r>
            <a:r>
              <a:rPr sz="2300" dirty="0">
                <a:latin typeface="Helvetica"/>
                <a:cs typeface="Helvetica"/>
              </a:rPr>
              <a:t> to.</a:t>
            </a:r>
          </a:p>
        </p:txBody>
      </p:sp>
      <p:sp>
        <p:nvSpPr>
          <p:cNvPr id="85" name="Shape 85"/>
          <p:cNvSpPr/>
          <p:nvPr/>
        </p:nvSpPr>
        <p:spPr>
          <a:xfrm>
            <a:off x="304800" y="2438400"/>
            <a:ext cx="8497396" cy="752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marL="444500" indent="-444500" algn="l">
              <a:spcBef>
                <a:spcPts val="4200"/>
              </a:spcBef>
              <a:buSzPct val="75000"/>
              <a:buChar char="•"/>
              <a:defRPr sz="3300"/>
            </a:lvl1pPr>
          </a:lstStyle>
          <a:p>
            <a:pPr lvl="0">
              <a:defRPr sz="1800"/>
            </a:pPr>
            <a:r>
              <a:rPr sz="2300" dirty="0">
                <a:latin typeface="Helvetica"/>
                <a:cs typeface="Helvetica"/>
              </a:rPr>
              <a:t>They use non first person pronouns &amp; names to refer to others</a:t>
            </a:r>
          </a:p>
        </p:txBody>
      </p:sp>
      <p:sp>
        <p:nvSpPr>
          <p:cNvPr id="9" name="Title 2"/>
          <p:cNvSpPr>
            <a:spLocks noGrp="1"/>
          </p:cNvSpPr>
          <p:nvPr>
            <p:ph type="title"/>
          </p:nvPr>
        </p:nvSpPr>
        <p:spPr>
          <a:xfrm>
            <a:off x="76200" y="304800"/>
            <a:ext cx="9144000" cy="1143000"/>
          </a:xfrm>
        </p:spPr>
        <p:txBody>
          <a:bodyPr>
            <a:noAutofit/>
          </a:bodyPr>
          <a:lstStyle/>
          <a:p>
            <a:r>
              <a:rPr lang="en-US" sz="3200" dirty="0" smtClean="0">
                <a:latin typeface="Helvetica"/>
                <a:cs typeface="Helvetica"/>
              </a:rPr>
              <a:t>Harnessing Language to Promote Self-Distancing</a:t>
            </a:r>
            <a:endParaRPr lang="en-US" sz="3200" dirty="0">
              <a:latin typeface="Helvetica"/>
              <a:cs typeface="Helvetica"/>
            </a:endParaRPr>
          </a:p>
        </p:txBody>
      </p:sp>
    </p:spTree>
    <p:extLst>
      <p:ext uri="{BB962C8B-B14F-4D97-AF65-F5344CB8AC3E}">
        <p14:creationId xmlns:p14="http://schemas.microsoft.com/office/powerpoint/2010/main" val="50147697"/>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81">
                                            <p:bg/>
                                          </p:spTgt>
                                        </p:tgtEl>
                                        <p:attrNameLst>
                                          <p:attrName>style.visibility</p:attrName>
                                        </p:attrNameLst>
                                      </p:cBhvr>
                                      <p:to>
                                        <p:strVal val="visible"/>
                                      </p:to>
                                    </p:set>
                                  </p:childTnLst>
                                </p:cTn>
                              </p:par>
                              <p:par>
                                <p:cTn id="7" presetID="1" presetClass="entr" presetSubtype="0" fill="hold" grpId="0">
                                  <p:stCondLst>
                                    <p:cond delay="0"/>
                                  </p:stCondLst>
                                  <p:iterate>
                                    <p:tmAbs val="0"/>
                                  </p:iterate>
                                  <p:childTnLst>
                                    <p:set>
                                      <p:cBhvr>
                                        <p:cTn id="8" fill="hold"/>
                                        <p:tgtEl>
                                          <p:spTgt spid="8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85">
                                            <p:bg/>
                                          </p:spTgt>
                                        </p:tgtEl>
                                        <p:attrNameLst>
                                          <p:attrName>style.visibility</p:attrName>
                                        </p:attrNameLst>
                                      </p:cBhvr>
                                      <p:to>
                                        <p:strVal val="visible"/>
                                      </p:to>
                                    </p:set>
                                  </p:childTnLst>
                                </p:cTn>
                              </p:par>
                              <p:par>
                                <p:cTn id="13" presetID="1" presetClass="entr" presetSubtype="0" fill="hold" grpId="0">
                                  <p:stCondLst>
                                    <p:cond delay="0"/>
                                  </p:stCondLst>
                                  <p:iterate>
                                    <p:tmAbs val="0"/>
                                  </p:iterate>
                                  <p:childTnLst>
                                    <p:set>
                                      <p:cBhvr>
                                        <p:cTn id="14" fill="hold"/>
                                        <p:tgtEl>
                                          <p:spTgt spid="8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8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8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build="p" bldLvl="5" animBg="1" advAuto="0"/>
      <p:bldP spid="82" grpId="0" animBg="1" advAuto="0"/>
      <p:bldP spid="83" grpId="0" animBg="1" advAuto="0"/>
      <p:bldP spid="84" grpId="0" animBg="1" advAuto="0"/>
      <p:bldP spid="85" grpId="0" build="p" bldLvl="5"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Helvetica"/>
                <a:cs typeface="Helvetica"/>
              </a:rPr>
              <a:t>Adam Smith on the Self</a:t>
            </a:r>
            <a:endParaRPr lang="en-US" dirty="0">
              <a:latin typeface="Helvetica"/>
              <a:cs typeface="Helvetica"/>
            </a:endParaRPr>
          </a:p>
        </p:txBody>
      </p:sp>
      <p:sp>
        <p:nvSpPr>
          <p:cNvPr id="2" name="Content Placeholder 1"/>
          <p:cNvSpPr>
            <a:spLocks noGrp="1"/>
          </p:cNvSpPr>
          <p:nvPr>
            <p:ph idx="1"/>
          </p:nvPr>
        </p:nvSpPr>
        <p:spPr>
          <a:xfrm>
            <a:off x="457200" y="1524000"/>
            <a:ext cx="8229600" cy="4144963"/>
          </a:xfrm>
        </p:spPr>
        <p:txBody>
          <a:bodyPr>
            <a:normAutofit lnSpcReduction="10000"/>
          </a:bodyPr>
          <a:lstStyle/>
          <a:p>
            <a:endParaRPr lang="en-US" dirty="0" smtClean="0">
              <a:latin typeface="Helvetica"/>
              <a:cs typeface="Helvetica"/>
            </a:endParaRPr>
          </a:p>
          <a:p>
            <a:r>
              <a:rPr lang="en-US" sz="2400" dirty="0" smtClean="0">
                <a:latin typeface="Helvetica"/>
                <a:cs typeface="Helvetica"/>
              </a:rPr>
              <a:t>Bring such a person into society… </a:t>
            </a:r>
          </a:p>
          <a:p>
            <a:endParaRPr lang="en-US" dirty="0">
              <a:latin typeface="Helvetica"/>
              <a:cs typeface="Helvetica"/>
            </a:endParaRPr>
          </a:p>
          <a:p>
            <a:pPr marL="365760" lvl="1" indent="0">
              <a:spcAft>
                <a:spcPts val="600"/>
              </a:spcAft>
              <a:buNone/>
            </a:pPr>
            <a:r>
              <a:rPr lang="en-US" dirty="0" smtClean="0">
                <a:latin typeface="Helvetica"/>
                <a:cs typeface="Helvetica"/>
              </a:rPr>
              <a:t>“</a:t>
            </a:r>
            <a:r>
              <a:rPr lang="en-US" sz="2000" dirty="0" smtClean="0">
                <a:latin typeface="Helvetica"/>
                <a:cs typeface="Helvetica"/>
              </a:rPr>
              <a:t>We suppose ourselves the spectators of our own behaviour, and endeavour to imagine what effect it would, in this light, produce upon us.”</a:t>
            </a:r>
          </a:p>
          <a:p>
            <a:pPr marL="603504" lvl="2" indent="0" algn="r">
              <a:buNone/>
            </a:pPr>
            <a:r>
              <a:rPr lang="en-US" sz="1800" i="1" dirty="0" smtClean="0">
                <a:latin typeface="Helvetica"/>
                <a:cs typeface="Helvetica"/>
              </a:rPr>
              <a:t>TMS</a:t>
            </a:r>
            <a:r>
              <a:rPr lang="en-US" sz="1800" dirty="0" smtClean="0">
                <a:latin typeface="Helvetica"/>
                <a:cs typeface="Helvetica"/>
              </a:rPr>
              <a:t> III.1.5</a:t>
            </a:r>
            <a:endParaRPr lang="en-US" sz="1800" i="1" dirty="0">
              <a:latin typeface="Helvetica"/>
              <a:cs typeface="Helvetica"/>
            </a:endParaRPr>
          </a:p>
          <a:p>
            <a:endParaRPr lang="en-US" dirty="0" smtClean="0">
              <a:latin typeface="Helvetica"/>
              <a:cs typeface="Helvetica"/>
            </a:endParaRPr>
          </a:p>
          <a:p>
            <a:r>
              <a:rPr lang="en-US" sz="2000" dirty="0" smtClean="0">
                <a:latin typeface="Helvetica"/>
                <a:cs typeface="Helvetica"/>
              </a:rPr>
              <a:t>Claim: We develop a </a:t>
            </a:r>
            <a:r>
              <a:rPr lang="en-US" sz="2000" i="1" dirty="0" smtClean="0">
                <a:latin typeface="Helvetica"/>
                <a:cs typeface="Helvetica"/>
              </a:rPr>
              <a:t>moral self</a:t>
            </a:r>
            <a:r>
              <a:rPr lang="en-US" sz="2000" dirty="0" smtClean="0">
                <a:latin typeface="Helvetica"/>
                <a:cs typeface="Helvetica"/>
              </a:rPr>
              <a:t> by engaging in a process of </a:t>
            </a:r>
            <a:r>
              <a:rPr lang="en-US" sz="2000" i="1" dirty="0" smtClean="0">
                <a:latin typeface="Helvetica"/>
                <a:cs typeface="Helvetica"/>
              </a:rPr>
              <a:t>self-distanced self-evaluation</a:t>
            </a:r>
            <a:r>
              <a:rPr lang="en-US" sz="2000" dirty="0" smtClean="0">
                <a:latin typeface="Helvetica"/>
                <a:cs typeface="Helvetica"/>
              </a:rPr>
              <a:t>.</a:t>
            </a:r>
            <a:endParaRPr lang="en-US" sz="2000" i="1" dirty="0" smtClean="0">
              <a:latin typeface="Helvetica"/>
              <a:cs typeface="Helvetica"/>
            </a:endParaRPr>
          </a:p>
        </p:txBody>
      </p:sp>
    </p:spTree>
    <p:extLst>
      <p:ext uri="{BB962C8B-B14F-4D97-AF65-F5344CB8AC3E}">
        <p14:creationId xmlns:p14="http://schemas.microsoft.com/office/powerpoint/2010/main" val="3071853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8"/>
            <a:endParaRPr lang="en-US" sz="900" dirty="0" smtClean="0">
              <a:latin typeface="Helvetica"/>
              <a:cs typeface="Helvetica"/>
            </a:endParaRPr>
          </a:p>
          <a:p>
            <a:pPr>
              <a:spcAft>
                <a:spcPts val="1200"/>
              </a:spcAft>
            </a:pPr>
            <a:r>
              <a:rPr lang="en-US" sz="2400" dirty="0" smtClean="0">
                <a:latin typeface="Helvetica"/>
                <a:cs typeface="Helvetica"/>
              </a:rPr>
              <a:t>Two effects of self-distancing:</a:t>
            </a:r>
          </a:p>
          <a:p>
            <a:pPr marL="850392" lvl="1" indent="-457200">
              <a:spcAft>
                <a:spcPts val="1200"/>
              </a:spcAft>
              <a:buFont typeface="+mj-lt"/>
              <a:buAutoNum type="arabicPeriod"/>
            </a:pPr>
            <a:r>
              <a:rPr lang="en-US" sz="2000" dirty="0" smtClean="0">
                <a:latin typeface="Helvetica"/>
                <a:cs typeface="Helvetica"/>
              </a:rPr>
              <a:t>Moderates emotional reactivity &amp; enables self-control</a:t>
            </a:r>
          </a:p>
          <a:p>
            <a:pPr marL="914400" lvl="3" indent="0">
              <a:spcAft>
                <a:spcPts val="1200"/>
              </a:spcAft>
              <a:buNone/>
            </a:pPr>
            <a:r>
              <a:rPr lang="en-US" dirty="0" smtClean="0">
                <a:latin typeface="Helvetica"/>
                <a:cs typeface="Helvetica"/>
              </a:rPr>
              <a:t>By “placing” ourselves in our spectator’s shoes, we come to conceive “some degree” of “coolness about [our] own fortune” (</a:t>
            </a:r>
            <a:r>
              <a:rPr lang="en-US" i="1" dirty="0" smtClean="0">
                <a:latin typeface="Helvetica"/>
                <a:cs typeface="Helvetica"/>
              </a:rPr>
              <a:t>TMS</a:t>
            </a:r>
            <a:r>
              <a:rPr lang="en-US" dirty="0" smtClean="0">
                <a:latin typeface="Helvetica"/>
                <a:cs typeface="Helvetica"/>
              </a:rPr>
              <a:t> I.i.4.8)</a:t>
            </a:r>
            <a:endParaRPr lang="en-US" dirty="0">
              <a:latin typeface="Helvetica"/>
              <a:cs typeface="Helvetica"/>
            </a:endParaRPr>
          </a:p>
          <a:p>
            <a:pPr marL="914400" lvl="3" indent="0">
              <a:spcAft>
                <a:spcPts val="1200"/>
              </a:spcAft>
              <a:buNone/>
            </a:pPr>
            <a:r>
              <a:rPr lang="en-US" dirty="0" smtClean="0">
                <a:latin typeface="Helvetica"/>
                <a:cs typeface="Helvetica"/>
              </a:rPr>
              <a:t>The process “abates the violence” of our feelings (</a:t>
            </a:r>
            <a:r>
              <a:rPr lang="en-US" i="1" dirty="0" smtClean="0">
                <a:latin typeface="Helvetica"/>
                <a:cs typeface="Helvetica"/>
              </a:rPr>
              <a:t>TMS</a:t>
            </a:r>
            <a:r>
              <a:rPr lang="en-US" dirty="0" smtClean="0">
                <a:latin typeface="Helvetica"/>
                <a:cs typeface="Helvetica"/>
              </a:rPr>
              <a:t> I.i.4.8).</a:t>
            </a:r>
          </a:p>
          <a:p>
            <a:pPr marL="850392" lvl="1" indent="-457200">
              <a:spcAft>
                <a:spcPts val="1200"/>
              </a:spcAft>
              <a:buFont typeface="+mj-lt"/>
              <a:buAutoNum type="arabicPeriod"/>
            </a:pPr>
            <a:endParaRPr lang="en-US" dirty="0">
              <a:latin typeface="Helvetica"/>
              <a:cs typeface="Helvetica"/>
            </a:endParaRPr>
          </a:p>
          <a:p>
            <a:endParaRPr lang="en-US" dirty="0" smtClean="0">
              <a:latin typeface="Helvetica"/>
              <a:cs typeface="Helvetica"/>
            </a:endParaRPr>
          </a:p>
          <a:p>
            <a:endParaRPr lang="en-US" dirty="0">
              <a:latin typeface="Helvetica"/>
              <a:cs typeface="Helvetica"/>
            </a:endParaRPr>
          </a:p>
          <a:p>
            <a:endParaRPr lang="en-US" dirty="0">
              <a:latin typeface="Helvetica"/>
              <a:cs typeface="Helvetica"/>
            </a:endParaRPr>
          </a:p>
        </p:txBody>
      </p:sp>
      <p:sp>
        <p:nvSpPr>
          <p:cNvPr id="4" name="Title 2"/>
          <p:cNvSpPr>
            <a:spLocks noGrp="1"/>
          </p:cNvSpPr>
          <p:nvPr>
            <p:ph type="title"/>
          </p:nvPr>
        </p:nvSpPr>
        <p:spPr>
          <a:xfrm>
            <a:off x="457200" y="274638"/>
            <a:ext cx="8229600" cy="1143000"/>
          </a:xfrm>
        </p:spPr>
        <p:txBody>
          <a:bodyPr/>
          <a:lstStyle/>
          <a:p>
            <a:r>
              <a:rPr lang="en-US" dirty="0" smtClean="0">
                <a:latin typeface="Helvetica"/>
                <a:cs typeface="Helvetica"/>
              </a:rPr>
              <a:t>Adam Smith on Self-Distancing</a:t>
            </a:r>
            <a:endParaRPr lang="en-US" dirty="0">
              <a:latin typeface="Helvetica"/>
              <a:cs typeface="Helvetica"/>
            </a:endParaRPr>
          </a:p>
        </p:txBody>
      </p:sp>
    </p:spTree>
    <p:extLst>
      <p:ext uri="{BB962C8B-B14F-4D97-AF65-F5344CB8AC3E}">
        <p14:creationId xmlns:p14="http://schemas.microsoft.com/office/powerpoint/2010/main" val="3961720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8"/>
            <a:endParaRPr lang="en-US" sz="900" dirty="0" smtClean="0">
              <a:latin typeface="Helvetica"/>
              <a:cs typeface="Helvetica"/>
            </a:endParaRPr>
          </a:p>
          <a:p>
            <a:pPr>
              <a:spcAft>
                <a:spcPts val="1200"/>
              </a:spcAft>
            </a:pPr>
            <a:r>
              <a:rPr lang="en-US" sz="2400" dirty="0" smtClean="0">
                <a:latin typeface="Helvetica"/>
                <a:cs typeface="Helvetica"/>
              </a:rPr>
              <a:t>Two effects of self-distancing:</a:t>
            </a:r>
          </a:p>
          <a:p>
            <a:pPr marL="850392" lvl="1" indent="-457200">
              <a:spcAft>
                <a:spcPts val="1200"/>
              </a:spcAft>
              <a:buFont typeface="+mj-lt"/>
              <a:buAutoNum type="arabicPeriod" startAt="2"/>
            </a:pPr>
            <a:r>
              <a:rPr lang="en-US" sz="2000" dirty="0" smtClean="0">
                <a:latin typeface="Helvetica"/>
                <a:cs typeface="Helvetica"/>
              </a:rPr>
              <a:t>Leads us to place more weight on the rights &amp; interests of others, enabling a “proper comparison between our own interests and those of other people” (</a:t>
            </a:r>
            <a:r>
              <a:rPr lang="en-US" sz="2000" i="1" dirty="0" smtClean="0">
                <a:latin typeface="Helvetica"/>
                <a:cs typeface="Helvetica"/>
              </a:rPr>
              <a:t>TMS</a:t>
            </a:r>
            <a:r>
              <a:rPr lang="en-US" sz="2000" dirty="0" smtClean="0">
                <a:latin typeface="Helvetica"/>
                <a:cs typeface="Helvetica"/>
              </a:rPr>
              <a:t> III.3.1).</a:t>
            </a:r>
          </a:p>
          <a:p>
            <a:pPr marL="914400" lvl="3" indent="0">
              <a:spcAft>
                <a:spcPts val="1200"/>
              </a:spcAft>
              <a:buNone/>
            </a:pPr>
            <a:r>
              <a:rPr lang="en-US" dirty="0" smtClean="0">
                <a:latin typeface="Helvetica"/>
                <a:cs typeface="Helvetica"/>
              </a:rPr>
              <a:t>“…we are but one of the multitude, in no respect better than any other” (</a:t>
            </a:r>
            <a:r>
              <a:rPr lang="en-US" i="1" dirty="0" smtClean="0">
                <a:latin typeface="Helvetica"/>
                <a:cs typeface="Helvetica"/>
              </a:rPr>
              <a:t>TMS</a:t>
            </a:r>
            <a:r>
              <a:rPr lang="en-US" dirty="0" smtClean="0">
                <a:latin typeface="Helvetica"/>
                <a:cs typeface="Helvetica"/>
              </a:rPr>
              <a:t> III.3.4).</a:t>
            </a:r>
          </a:p>
          <a:p>
            <a:pPr marL="914400" lvl="3" indent="0">
              <a:spcAft>
                <a:spcPts val="1200"/>
              </a:spcAft>
              <a:buNone/>
            </a:pPr>
            <a:r>
              <a:rPr lang="en-US" dirty="0" smtClean="0">
                <a:latin typeface="Helvetica"/>
                <a:cs typeface="Helvetica"/>
              </a:rPr>
              <a:t>“…the propriety of resigning the greatest interests of our own, for the yet greater interests of others…” (</a:t>
            </a:r>
            <a:r>
              <a:rPr lang="en-US" i="1" dirty="0" smtClean="0">
                <a:latin typeface="Helvetica"/>
                <a:cs typeface="Helvetica"/>
              </a:rPr>
              <a:t>TMS</a:t>
            </a:r>
            <a:r>
              <a:rPr lang="en-US" dirty="0" smtClean="0">
                <a:latin typeface="Helvetica"/>
                <a:cs typeface="Helvetica"/>
              </a:rPr>
              <a:t> III.3.4).</a:t>
            </a:r>
          </a:p>
          <a:p>
            <a:pPr marL="914400" lvl="3" indent="0">
              <a:spcAft>
                <a:spcPts val="1200"/>
              </a:spcAft>
              <a:buNone/>
            </a:pPr>
            <a:r>
              <a:rPr lang="en-US" dirty="0" smtClean="0">
                <a:latin typeface="Helvetica"/>
                <a:cs typeface="Helvetica"/>
              </a:rPr>
              <a:t>“…that we value ourselves too much and other people too little…” (</a:t>
            </a:r>
            <a:r>
              <a:rPr lang="en-US" i="1" dirty="0" smtClean="0">
                <a:latin typeface="Helvetica"/>
                <a:cs typeface="Helvetica"/>
              </a:rPr>
              <a:t>TMS</a:t>
            </a:r>
            <a:r>
              <a:rPr lang="en-US" dirty="0" smtClean="0">
                <a:latin typeface="Helvetica"/>
                <a:cs typeface="Helvetica"/>
              </a:rPr>
              <a:t> III.3.6).</a:t>
            </a:r>
            <a:endParaRPr lang="en-US" dirty="0">
              <a:latin typeface="Helvetica"/>
              <a:cs typeface="Helvetica"/>
            </a:endParaRPr>
          </a:p>
          <a:p>
            <a:endParaRPr lang="en-US" dirty="0">
              <a:latin typeface="Helvetica"/>
              <a:cs typeface="Helvetica"/>
            </a:endParaRPr>
          </a:p>
        </p:txBody>
      </p:sp>
      <p:sp>
        <p:nvSpPr>
          <p:cNvPr id="5" name="Title 2"/>
          <p:cNvSpPr>
            <a:spLocks noGrp="1"/>
          </p:cNvSpPr>
          <p:nvPr>
            <p:ph type="title"/>
          </p:nvPr>
        </p:nvSpPr>
        <p:spPr>
          <a:xfrm>
            <a:off x="457200" y="274638"/>
            <a:ext cx="8229600" cy="1143000"/>
          </a:xfrm>
        </p:spPr>
        <p:txBody>
          <a:bodyPr/>
          <a:lstStyle/>
          <a:p>
            <a:r>
              <a:rPr lang="en-US" dirty="0">
                <a:latin typeface="Helvetica"/>
                <a:cs typeface="Helvetica"/>
              </a:rPr>
              <a:t>Adam Smith on Self-Distancing</a:t>
            </a:r>
          </a:p>
        </p:txBody>
      </p:sp>
    </p:spTree>
    <p:extLst>
      <p:ext uri="{BB962C8B-B14F-4D97-AF65-F5344CB8AC3E}">
        <p14:creationId xmlns:p14="http://schemas.microsoft.com/office/powerpoint/2010/main" val="1892055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panose="020B0604020202020204" pitchFamily="34" charset="0"/>
                <a:cs typeface="Helvetica" panose="020B0604020202020204" pitchFamily="34" charset="0"/>
              </a:rPr>
              <a:t>Adam Smith on Virtue</a:t>
            </a:r>
            <a:endParaRPr lang="en-US" dirty="0">
              <a:latin typeface="Helvetica" panose="020B0604020202020204" pitchFamily="34" charset="0"/>
              <a:cs typeface="Helvetica" panose="020B0604020202020204" pitchFamily="34" charset="0"/>
            </a:endParaRPr>
          </a:p>
        </p:txBody>
      </p:sp>
      <p:sp>
        <p:nvSpPr>
          <p:cNvPr id="3" name="Content Placeholder 2"/>
          <p:cNvSpPr>
            <a:spLocks noGrp="1"/>
          </p:cNvSpPr>
          <p:nvPr>
            <p:ph idx="1"/>
          </p:nvPr>
        </p:nvSpPr>
        <p:spPr/>
        <p:txBody>
          <a:bodyPr>
            <a:normAutofit/>
          </a:bodyPr>
          <a:lstStyle/>
          <a:p>
            <a:endParaRPr lang="en-US" dirty="0" smtClean="0"/>
          </a:p>
          <a:p>
            <a:endParaRPr lang="en-US" dirty="0" smtClean="0"/>
          </a:p>
          <a:p>
            <a:pPr marL="400050" lvl="1" indent="0">
              <a:buNone/>
            </a:pPr>
            <a:r>
              <a:rPr lang="en-US" sz="2400" dirty="0" smtClean="0"/>
              <a:t>“The man of the most perfect virtue […] is he who joins, to the most perfect command of his own original and selfish feelings, the most exquisite sensibility both to the original and sympathetic feelings of others” (</a:t>
            </a:r>
            <a:r>
              <a:rPr lang="en-US" sz="2400" i="1" dirty="0" smtClean="0"/>
              <a:t>TMS</a:t>
            </a:r>
            <a:r>
              <a:rPr lang="en-US" sz="2400" dirty="0" smtClean="0"/>
              <a:t> III.3.35).</a:t>
            </a:r>
            <a:endParaRPr lang="en-US" sz="2400" dirty="0"/>
          </a:p>
          <a:p>
            <a:endParaRPr lang="en-US" dirty="0" smtClean="0"/>
          </a:p>
          <a:p>
            <a:endParaRPr lang="en-US" dirty="0" smtClean="0"/>
          </a:p>
        </p:txBody>
      </p:sp>
    </p:spTree>
    <p:extLst>
      <p:ext uri="{BB962C8B-B14F-4D97-AF65-F5344CB8AC3E}">
        <p14:creationId xmlns:p14="http://schemas.microsoft.com/office/powerpoint/2010/main" val="3606743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667000"/>
            <a:ext cx="7467600" cy="1143000"/>
          </a:xfrm>
        </p:spPr>
        <p:txBody>
          <a:bodyPr>
            <a:normAutofit/>
          </a:bodyPr>
          <a:lstStyle/>
          <a:p>
            <a:r>
              <a:rPr lang="en-US" dirty="0" smtClean="0">
                <a:latin typeface="Helvetica"/>
                <a:cs typeface="Helvetica"/>
              </a:rPr>
              <a:t>Questions</a:t>
            </a:r>
            <a:endParaRPr lang="en-US" dirty="0">
              <a:latin typeface="Helvetica"/>
              <a:cs typeface="Helvetica"/>
            </a:endParaRPr>
          </a:p>
        </p:txBody>
      </p:sp>
    </p:spTree>
    <p:extLst>
      <p:ext uri="{BB962C8B-B14F-4D97-AF65-F5344CB8AC3E}">
        <p14:creationId xmlns:p14="http://schemas.microsoft.com/office/powerpoint/2010/main" val="3177335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525963"/>
          </a:xfrm>
        </p:spPr>
        <p:txBody>
          <a:bodyPr>
            <a:normAutofit/>
          </a:bodyPr>
          <a:lstStyle/>
          <a:p>
            <a:pPr lvl="3"/>
            <a:endParaRPr lang="en-US" dirty="0" smtClean="0">
              <a:latin typeface="Helvetica"/>
              <a:cs typeface="Helvetica"/>
            </a:endParaRPr>
          </a:p>
          <a:p>
            <a:endParaRPr lang="en-US" dirty="0" smtClean="0">
              <a:latin typeface="Helvetica"/>
              <a:cs typeface="Helvetica"/>
            </a:endParaRPr>
          </a:p>
          <a:p>
            <a:pPr marL="450342" indent="-457200">
              <a:spcAft>
                <a:spcPts val="1200"/>
              </a:spcAft>
              <a:buFont typeface="+mj-lt"/>
              <a:buAutoNum type="arabicPeriod"/>
            </a:pPr>
            <a:r>
              <a:rPr lang="en-US" sz="2400" dirty="0" smtClean="0">
                <a:latin typeface="Helvetica"/>
                <a:cs typeface="Helvetica"/>
              </a:rPr>
              <a:t>Does self-distancing moderate emotional reactivity &amp; enable self-control?</a:t>
            </a:r>
          </a:p>
          <a:p>
            <a:pPr marL="450342" indent="-457200">
              <a:spcAft>
                <a:spcPts val="1200"/>
              </a:spcAft>
              <a:buFont typeface="+mj-lt"/>
              <a:buAutoNum type="arabicPeriod"/>
            </a:pPr>
            <a:endParaRPr lang="en-US" sz="2400" dirty="0">
              <a:latin typeface="Helvetica"/>
              <a:cs typeface="Helvetica"/>
            </a:endParaRPr>
          </a:p>
          <a:p>
            <a:pPr marL="450342" indent="-457200">
              <a:spcAft>
                <a:spcPts val="1200"/>
              </a:spcAft>
              <a:buFont typeface="+mj-lt"/>
              <a:buAutoNum type="arabicPeriod"/>
            </a:pPr>
            <a:r>
              <a:rPr lang="en-US" sz="2400" dirty="0" smtClean="0">
                <a:latin typeface="Helvetica"/>
                <a:cs typeface="Helvetica"/>
              </a:rPr>
              <a:t>Does self-distancing lead us to place more weight on the rights &amp; interests of others?</a:t>
            </a:r>
          </a:p>
        </p:txBody>
      </p:sp>
      <p:sp>
        <p:nvSpPr>
          <p:cNvPr id="5" name="Title 2"/>
          <p:cNvSpPr>
            <a:spLocks noGrp="1"/>
          </p:cNvSpPr>
          <p:nvPr>
            <p:ph type="title"/>
          </p:nvPr>
        </p:nvSpPr>
        <p:spPr>
          <a:xfrm>
            <a:off x="457200" y="274638"/>
            <a:ext cx="8229600" cy="1143000"/>
          </a:xfrm>
        </p:spPr>
        <p:txBody>
          <a:bodyPr/>
          <a:lstStyle/>
          <a:p>
            <a:r>
              <a:rPr lang="en-US" dirty="0" smtClean="0">
                <a:latin typeface="Helvetica"/>
                <a:cs typeface="Helvetica"/>
              </a:rPr>
              <a:t>Questions</a:t>
            </a:r>
            <a:endParaRPr lang="en-US" dirty="0">
              <a:latin typeface="Helvetica"/>
              <a:cs typeface="Helvetica"/>
            </a:endParaRPr>
          </a:p>
        </p:txBody>
      </p:sp>
    </p:spTree>
    <p:extLst>
      <p:ext uri="{BB962C8B-B14F-4D97-AF65-F5344CB8AC3E}">
        <p14:creationId xmlns:p14="http://schemas.microsoft.com/office/powerpoint/2010/main" val="144606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762000" y="2667000"/>
            <a:ext cx="7467600" cy="1143000"/>
          </a:xfrm>
        </p:spPr>
        <p:txBody>
          <a:bodyPr>
            <a:normAutofit/>
          </a:bodyPr>
          <a:lstStyle/>
          <a:p>
            <a:r>
              <a:rPr lang="en-US" dirty="0" smtClean="0">
                <a:latin typeface="Helvetica"/>
                <a:cs typeface="Helvetica"/>
              </a:rPr>
              <a:t>What do we know?</a:t>
            </a:r>
            <a:endParaRPr lang="en-US" dirty="0">
              <a:latin typeface="Helvetica"/>
              <a:cs typeface="Helvetica"/>
            </a:endParaRPr>
          </a:p>
        </p:txBody>
      </p:sp>
    </p:spTree>
    <p:extLst>
      <p:ext uri="{BB962C8B-B14F-4D97-AF65-F5344CB8AC3E}">
        <p14:creationId xmlns:p14="http://schemas.microsoft.com/office/powerpoint/2010/main" val="41242463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31603</TotalTime>
  <Words>1523</Words>
  <Application>Microsoft Office PowerPoint</Application>
  <PresentationFormat>On-screen Show (4:3)</PresentationFormat>
  <Paragraphs>141</Paragraphs>
  <Slides>20</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Helvetica</vt:lpstr>
      <vt:lpstr>Helvetica Light</vt:lpstr>
      <vt:lpstr>Wingdings</vt:lpstr>
      <vt:lpstr>Office Theme</vt:lpstr>
      <vt:lpstr>The Virtue of Self-Distancing  </vt:lpstr>
      <vt:lpstr>Adam Smith on the Self</vt:lpstr>
      <vt:lpstr>Adam Smith on the Self</vt:lpstr>
      <vt:lpstr>Adam Smith on Self-Distancing</vt:lpstr>
      <vt:lpstr>Adam Smith on Self-Distancing</vt:lpstr>
      <vt:lpstr>Adam Smith on Virtue</vt:lpstr>
      <vt:lpstr>Questions</vt:lpstr>
      <vt:lpstr>Questions</vt:lpstr>
      <vt:lpstr>What do we know?</vt:lpstr>
      <vt:lpstr>What We Know (for reviews, see Ayduk &amp; Kross, 2010; Kross, 2009; Kross &amp; Ayduk, 2011; Kross &amp; Ayduk, in prep)</vt:lpstr>
      <vt:lpstr>PowerPoint Presentation</vt:lpstr>
      <vt:lpstr>Our Goal</vt:lpstr>
      <vt:lpstr>Aim 1: Laboratory Studies</vt:lpstr>
      <vt:lpstr>Aim 2: Field Study</vt:lpstr>
      <vt:lpstr>Potential Challenges &amp; Solutions</vt:lpstr>
      <vt:lpstr>5 Challenges</vt:lpstr>
      <vt:lpstr>Potential Promise</vt:lpstr>
      <vt:lpstr>Four Key Contributions</vt:lpstr>
      <vt:lpstr>Thank You</vt:lpstr>
      <vt:lpstr>Harnessing Language to Promote Self-Distancing</vt:lpstr>
    </vt:vector>
  </TitlesOfParts>
  <Company>Your Company Name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Warren Herold</dc:creator>
  <cp:lastModifiedBy>Warren A. Herold</cp:lastModifiedBy>
  <cp:revision>307</cp:revision>
  <dcterms:created xsi:type="dcterms:W3CDTF">2012-02-07T18:52:27Z</dcterms:created>
  <dcterms:modified xsi:type="dcterms:W3CDTF">2015-03-14T16:34:47Z</dcterms:modified>
</cp:coreProperties>
</file>