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0" r:id="rId1"/>
  </p:sldMasterIdLst>
  <p:sldIdLst>
    <p:sldId id="256" r:id="rId2"/>
    <p:sldId id="257" r:id="rId3"/>
    <p:sldId id="267" r:id="rId4"/>
    <p:sldId id="258" r:id="rId5"/>
    <p:sldId id="259" r:id="rId6"/>
    <p:sldId id="260" r:id="rId7"/>
    <p:sldId id="270" r:id="rId8"/>
    <p:sldId id="261" r:id="rId9"/>
    <p:sldId id="262" r:id="rId10"/>
    <p:sldId id="263" r:id="rId11"/>
    <p:sldId id="264" r:id="rId12"/>
    <p:sldId id="265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57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2E930-A4E5-466D-9180-5E5A92443694}" type="datetimeFigureOut">
              <a:rPr lang="en-US" smtClean="0"/>
              <a:pPr/>
              <a:t>3/10/15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65F2B1-68D7-40FB-9183-7B41935CA6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2E930-A4E5-466D-9180-5E5A92443694}" type="datetimeFigureOut">
              <a:rPr lang="en-US" smtClean="0"/>
              <a:pPr/>
              <a:t>3/10/15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5F2B1-68D7-40FB-9183-7B41935CA6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2E930-A4E5-466D-9180-5E5A92443694}" type="datetimeFigureOut">
              <a:rPr lang="en-US" smtClean="0"/>
              <a:pPr/>
              <a:t>3/10/15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5F2B1-68D7-40FB-9183-7B41935CA6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572E930-A4E5-466D-9180-5E5A92443694}" type="datetimeFigureOut">
              <a:rPr lang="en-US" smtClean="0"/>
              <a:pPr/>
              <a:t>3/10/15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AC65F2B1-68D7-40FB-9183-7B41935CA6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2E930-A4E5-466D-9180-5E5A92443694}" type="datetimeFigureOut">
              <a:rPr lang="en-US" smtClean="0"/>
              <a:pPr/>
              <a:t>3/10/15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5F2B1-68D7-40FB-9183-7B41935CA6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2E930-A4E5-466D-9180-5E5A92443694}" type="datetimeFigureOut">
              <a:rPr lang="en-US" smtClean="0"/>
              <a:pPr/>
              <a:t>3/10/15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5F2B1-68D7-40FB-9183-7B41935CA6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5F2B1-68D7-40FB-9183-7B41935CA6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2E930-A4E5-466D-9180-5E5A92443694}" type="datetimeFigureOut">
              <a:rPr lang="en-US" smtClean="0"/>
              <a:pPr/>
              <a:t>3/10/15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2E930-A4E5-466D-9180-5E5A92443694}" type="datetimeFigureOut">
              <a:rPr lang="en-US" smtClean="0"/>
              <a:pPr/>
              <a:t>3/10/15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5F2B1-68D7-40FB-9183-7B41935CA6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2E930-A4E5-466D-9180-5E5A92443694}" type="datetimeFigureOut">
              <a:rPr lang="en-US" smtClean="0"/>
              <a:pPr/>
              <a:t>3/10/15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5F2B1-68D7-40FB-9183-7B41935CA6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572E930-A4E5-466D-9180-5E5A92443694}" type="datetimeFigureOut">
              <a:rPr lang="en-US" smtClean="0"/>
              <a:pPr/>
              <a:t>3/10/15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C65F2B1-68D7-40FB-9183-7B41935CA6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2E930-A4E5-466D-9180-5E5A92443694}" type="datetimeFigureOut">
              <a:rPr lang="en-US" smtClean="0"/>
              <a:pPr/>
              <a:t>3/10/15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65F2B1-68D7-40FB-9183-7B41935CA6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572E930-A4E5-466D-9180-5E5A92443694}" type="datetimeFigureOut">
              <a:rPr lang="en-US" smtClean="0"/>
              <a:pPr/>
              <a:t>3/10/15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AC65F2B1-68D7-40FB-9183-7B41935CA6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810000"/>
            <a:ext cx="7772400" cy="3048000"/>
          </a:xfrm>
        </p:spPr>
        <p:txBody>
          <a:bodyPr>
            <a:normAutofit fontScale="40000" lnSpcReduction="20000"/>
          </a:bodyPr>
          <a:lstStyle/>
          <a:p>
            <a:r>
              <a:rPr lang="en-US" sz="2500" b="1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Mirra</a:t>
            </a:r>
            <a:r>
              <a:rPr lang="en-US" sz="25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500" b="1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Noor</a:t>
            </a:r>
            <a:r>
              <a:rPr lang="en-US" sz="25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500" b="1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Milla</a:t>
            </a:r>
            <a:r>
              <a:rPr lang="en-US" sz="25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</a:p>
          <a:p>
            <a:r>
              <a:rPr lang="en-US" sz="2300" dirty="0" smtClean="0"/>
              <a:t>State Islamic University of Sultan </a:t>
            </a:r>
            <a:r>
              <a:rPr lang="en-US" sz="2300" dirty="0" err="1" smtClean="0"/>
              <a:t>Syarif</a:t>
            </a:r>
            <a:r>
              <a:rPr lang="en-US" sz="2300" dirty="0" smtClean="0"/>
              <a:t> </a:t>
            </a:r>
            <a:r>
              <a:rPr lang="en-US" sz="2300" dirty="0" err="1" smtClean="0"/>
              <a:t>Kasim</a:t>
            </a:r>
            <a:r>
              <a:rPr lang="en-US" sz="2300" dirty="0" smtClean="0"/>
              <a:t> Riau, Indonesia</a:t>
            </a:r>
          </a:p>
          <a:p>
            <a:endParaRPr lang="en-US" sz="2500" dirty="0" smtClean="0"/>
          </a:p>
          <a:p>
            <a:r>
              <a:rPr lang="en-US" sz="2500" b="1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Subhan</a:t>
            </a:r>
            <a:r>
              <a:rPr lang="en-US" sz="25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El Hafiz*</a:t>
            </a:r>
          </a:p>
          <a:p>
            <a:r>
              <a:rPr lang="en-US" sz="2300" dirty="0" smtClean="0"/>
              <a:t>University of </a:t>
            </a:r>
            <a:r>
              <a:rPr lang="en-US" sz="2300" dirty="0" err="1" smtClean="0"/>
              <a:t>Muhammadiyah</a:t>
            </a:r>
            <a:r>
              <a:rPr lang="en-US" sz="2300" dirty="0" smtClean="0"/>
              <a:t>  Prof. DR. </a:t>
            </a:r>
            <a:r>
              <a:rPr lang="en-US" sz="2300" dirty="0" err="1" smtClean="0"/>
              <a:t>Hamka</a:t>
            </a:r>
            <a:r>
              <a:rPr lang="en-US" sz="2300" dirty="0" smtClean="0"/>
              <a:t>, Indonesia</a:t>
            </a:r>
          </a:p>
          <a:p>
            <a:endParaRPr lang="en-US" sz="2500" dirty="0" smtClean="0"/>
          </a:p>
          <a:p>
            <a:r>
              <a:rPr lang="en-US" sz="2500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Izza</a:t>
            </a:r>
            <a:r>
              <a:rPr lang="en-US" sz="25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500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Rohman</a:t>
            </a:r>
            <a:endParaRPr lang="en-US" sz="2500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300" dirty="0" smtClean="0"/>
              <a:t>University of </a:t>
            </a:r>
            <a:r>
              <a:rPr lang="en-US" sz="2300" dirty="0" err="1" smtClean="0"/>
              <a:t>Muhammadiyah</a:t>
            </a:r>
            <a:r>
              <a:rPr lang="en-US" sz="2300" dirty="0" smtClean="0"/>
              <a:t>  Prof. DR. </a:t>
            </a:r>
            <a:r>
              <a:rPr lang="en-US" sz="2300" dirty="0" err="1" smtClean="0"/>
              <a:t>Hamka</a:t>
            </a:r>
            <a:r>
              <a:rPr lang="en-US" sz="2300" dirty="0" smtClean="0"/>
              <a:t>, Indonesia</a:t>
            </a:r>
          </a:p>
          <a:p>
            <a:endParaRPr lang="en-US" sz="2500" dirty="0" smtClean="0"/>
          </a:p>
          <a:p>
            <a:r>
              <a:rPr lang="en-US" sz="2500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Rizki</a:t>
            </a:r>
            <a:r>
              <a:rPr lang="en-US" sz="25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500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Edmi</a:t>
            </a:r>
            <a:r>
              <a:rPr lang="en-US" sz="25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Edison</a:t>
            </a:r>
          </a:p>
          <a:p>
            <a:r>
              <a:rPr lang="en-US" sz="2300" dirty="0" smtClean="0"/>
              <a:t>C-Tech Lab, </a:t>
            </a:r>
            <a:r>
              <a:rPr lang="en-US" sz="2300" dirty="0" err="1" smtClean="0"/>
              <a:t>Edwar</a:t>
            </a:r>
            <a:r>
              <a:rPr lang="en-US" sz="2300" dirty="0" smtClean="0"/>
              <a:t> Technology, </a:t>
            </a:r>
            <a:r>
              <a:rPr lang="en-US" sz="2300" dirty="0" err="1" smtClean="0"/>
              <a:t>Tangerang</a:t>
            </a:r>
            <a:r>
              <a:rPr lang="en-US" sz="2300" dirty="0" smtClean="0"/>
              <a:t>, Indonesia</a:t>
            </a:r>
          </a:p>
          <a:p>
            <a:endParaRPr lang="en-US" sz="2000" dirty="0"/>
          </a:p>
          <a:p>
            <a:endParaRPr lang="en-US" sz="2300" b="1" dirty="0" smtClean="0">
              <a:latin typeface="Abadi MT Condensed Light"/>
              <a:cs typeface="Abadi MT Condensed Light"/>
            </a:endParaRPr>
          </a:p>
          <a:p>
            <a: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badi MT Condensed Light"/>
                <a:cs typeface="Abadi MT Condensed Light"/>
              </a:rPr>
              <a:t>Presented in Interdisciplinary Moral Forum, SMV Project, Marquette University, WI, USA. 12-14 March 2015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143000"/>
            <a:ext cx="8305800" cy="1981200"/>
          </a:xfrm>
        </p:spPr>
        <p:txBody>
          <a:bodyPr>
            <a:normAutofit/>
          </a:bodyPr>
          <a:lstStyle/>
          <a:p>
            <a:r>
              <a:rPr lang="en-US" b="1" dirty="0">
                <a:latin typeface="Arial Unicode MS"/>
                <a:cs typeface="Arial Unicode MS"/>
              </a:rPr>
              <a:t>"Jihad”, what’s happening </a:t>
            </a:r>
            <a:r>
              <a:rPr lang="en-US" b="1" dirty="0" smtClean="0">
                <a:latin typeface="Arial Unicode MS"/>
                <a:cs typeface="Arial Unicode MS"/>
              </a:rPr>
              <a:t/>
            </a:r>
            <a:br>
              <a:rPr lang="en-US" b="1" dirty="0" smtClean="0">
                <a:latin typeface="Arial Unicode MS"/>
                <a:cs typeface="Arial Unicode MS"/>
              </a:rPr>
            </a:br>
            <a:r>
              <a:rPr lang="en-US" b="1" dirty="0" smtClean="0">
                <a:latin typeface="Arial Unicode MS"/>
                <a:cs typeface="Arial Unicode MS"/>
              </a:rPr>
              <a:t>with </a:t>
            </a:r>
            <a:r>
              <a:rPr lang="en-US" b="1" dirty="0">
                <a:latin typeface="Arial Unicode MS"/>
                <a:cs typeface="Arial Unicode MS"/>
              </a:rPr>
              <a:t>this virtue?</a:t>
            </a:r>
            <a:endParaRPr lang="en-US" dirty="0">
              <a:latin typeface="Arial Unicode MS"/>
              <a:cs typeface="Arial Unicode M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Font typeface="Wingdings" charset="2"/>
              <a:buChar char="§"/>
            </a:pPr>
            <a:r>
              <a:rPr lang="en-US" dirty="0" smtClean="0"/>
              <a:t>The </a:t>
            </a:r>
            <a:r>
              <a:rPr lang="en-US" dirty="0"/>
              <a:t>meaning of jihad as a </a:t>
            </a:r>
            <a:r>
              <a:rPr lang="en-US" i="1" dirty="0" err="1"/>
              <a:t>syar’i</a:t>
            </a:r>
            <a:r>
              <a:rPr lang="en-US" i="1" dirty="0"/>
              <a:t> </a:t>
            </a:r>
            <a:r>
              <a:rPr lang="en-US" dirty="0"/>
              <a:t>term was not changed from early decade of Islam, but the interpretation and </a:t>
            </a:r>
            <a:r>
              <a:rPr lang="en-US" dirty="0" smtClean="0"/>
              <a:t>the implementation of jihad </a:t>
            </a:r>
            <a:r>
              <a:rPr lang="en-US" dirty="0"/>
              <a:t>as a virtue has expanded in accordance with  social context.</a:t>
            </a:r>
          </a:p>
          <a:p>
            <a:pPr algn="just">
              <a:buFont typeface="Wingdings" charset="2"/>
              <a:buChar char="§"/>
            </a:pPr>
            <a:r>
              <a:rPr lang="en-US" dirty="0"/>
              <a:t>B</a:t>
            </a:r>
            <a:r>
              <a:rPr lang="en-US" dirty="0" smtClean="0"/>
              <a:t>y </a:t>
            </a:r>
            <a:r>
              <a:rPr lang="en-US" dirty="0"/>
              <a:t>studying this virtue we can revealed many social aspect in the communities relating with the virtue.</a:t>
            </a:r>
          </a:p>
          <a:p>
            <a:pPr algn="just">
              <a:buFont typeface="Wingdings" charset="2"/>
              <a:buChar char="§"/>
            </a:pPr>
            <a:r>
              <a:rPr lang="en-US" dirty="0"/>
              <a:t>It can also reveal a deep understanding of  the virtue from the perspective of psychological, sociological, or political condition that can boost one's motivation and its implementation related to specific behavior.</a:t>
            </a:r>
          </a:p>
          <a:p>
            <a:pPr marL="0" indent="0" algn="just">
              <a:buNone/>
            </a:pP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The social dimensions of virtue?</a:t>
            </a:r>
            <a:endParaRPr lang="en-US" sz="3600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Font typeface="Wingdings" charset="2"/>
              <a:buChar char="§"/>
            </a:pPr>
            <a:r>
              <a:rPr lang="en-US" dirty="0" smtClean="0"/>
              <a:t>The </a:t>
            </a:r>
            <a:r>
              <a:rPr lang="en-US" dirty="0"/>
              <a:t>variation in implementing jihad as a virtue in a different Islamic groups or </a:t>
            </a:r>
            <a:r>
              <a:rPr lang="en-US" dirty="0" smtClean="0"/>
              <a:t>communities have </a:t>
            </a:r>
            <a:r>
              <a:rPr lang="en-US" dirty="0"/>
              <a:t>shown that this virtue has been influenced by many aspect in social interaction. </a:t>
            </a:r>
            <a:endParaRPr lang="en-US" dirty="0" smtClean="0"/>
          </a:p>
          <a:p>
            <a:pPr algn="just">
              <a:buFont typeface="Wingdings" charset="2"/>
              <a:buChar char="§"/>
            </a:pPr>
            <a:endParaRPr lang="en-US" dirty="0"/>
          </a:p>
          <a:p>
            <a:pPr algn="just">
              <a:buFont typeface="Wingdings" charset="2"/>
              <a:buChar char="§"/>
            </a:pPr>
            <a:r>
              <a:rPr lang="en-US" dirty="0"/>
              <a:t>Understanding jihad as a virtue in Islamic communities  will help us to understand how a virtue can play as instrumental source of motivation and it was developed in various culture and institution.</a:t>
            </a:r>
          </a:p>
          <a:p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533400"/>
            <a:ext cx="8534400" cy="914400"/>
          </a:xfrm>
        </p:spPr>
        <p:txBody>
          <a:bodyPr>
            <a:noAutofit/>
          </a:bodyPr>
          <a:lstStyle/>
          <a:p>
            <a:r>
              <a:rPr lang="en-US" sz="3600" dirty="0" smtClean="0"/>
              <a:t>Development or inhibition of virtuous motivation?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</a:t>
            </a:r>
            <a:r>
              <a:rPr lang="en-US" dirty="0" smtClean="0"/>
              <a:t>cientific publication online, </a:t>
            </a:r>
          </a:p>
          <a:p>
            <a:r>
              <a:rPr lang="en-US" dirty="0" smtClean="0"/>
              <a:t>scientific journal; </a:t>
            </a:r>
            <a:r>
              <a:rPr lang="en-US" dirty="0"/>
              <a:t>and </a:t>
            </a:r>
            <a:endParaRPr lang="en-US" dirty="0" smtClean="0"/>
          </a:p>
          <a:p>
            <a:r>
              <a:rPr lang="en-US" dirty="0" smtClean="0"/>
              <a:t>conference.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Expected Output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US" dirty="0" err="1" smtClean="0"/>
              <a:t>Fadhil</a:t>
            </a:r>
            <a:r>
              <a:rPr lang="en-US" dirty="0" smtClean="0"/>
              <a:t>, A. An Analysis of Historical Development of </a:t>
            </a:r>
            <a:r>
              <a:rPr lang="en-US" dirty="0" err="1" smtClean="0"/>
              <a:t>TafsirMawdu'i</a:t>
            </a:r>
            <a:r>
              <a:rPr lang="en-US" dirty="0" smtClean="0"/>
              <a:t>. </a:t>
            </a:r>
            <a:r>
              <a:rPr lang="en-US" i="1" dirty="0" err="1" smtClean="0"/>
              <a:t>Jurnal</a:t>
            </a:r>
            <a:r>
              <a:rPr lang="en-US" i="1" dirty="0" smtClean="0"/>
              <a:t> </a:t>
            </a:r>
            <a:r>
              <a:rPr lang="en-US" i="1" dirty="0" err="1" smtClean="0"/>
              <a:t>Usuluddin</a:t>
            </a:r>
            <a:r>
              <a:rPr lang="en-US" dirty="0" smtClean="0"/>
              <a:t>. 20 (2004).Pp. 89-104</a:t>
            </a:r>
          </a:p>
          <a:p>
            <a:pPr>
              <a:buNone/>
            </a:pPr>
            <a:r>
              <a:rPr lang="en-US" dirty="0" err="1" smtClean="0"/>
              <a:t>Fowers</a:t>
            </a:r>
            <a:r>
              <a:rPr lang="en-US" dirty="0" smtClean="0"/>
              <a:t>, Blain J., 2005. </a:t>
            </a:r>
            <a:r>
              <a:rPr lang="en-US" i="1" dirty="0" smtClean="0"/>
              <a:t>Virtue and Psychology: Pursuing Excellence in Ordinary Practices. </a:t>
            </a:r>
            <a:r>
              <a:rPr lang="en-US" dirty="0" smtClean="0"/>
              <a:t>Washington DC: APA Press</a:t>
            </a:r>
            <a:r>
              <a:rPr lang="en-US" i="1" dirty="0" smtClean="0"/>
              <a:t>.</a:t>
            </a:r>
          </a:p>
          <a:p>
            <a:pPr>
              <a:buNone/>
            </a:pPr>
            <a:r>
              <a:rPr lang="en-US" dirty="0" smtClean="0"/>
              <a:t>Knapp, M. G. (2003). </a:t>
            </a:r>
            <a:r>
              <a:rPr lang="en-US" i="1" dirty="0" smtClean="0"/>
              <a:t>The concept and practice of Jihad in Islam</a:t>
            </a:r>
            <a:r>
              <a:rPr lang="en-US" dirty="0" smtClean="0"/>
              <a:t>. ARMY WAR COLL CARLISLE BARRACKS PA.</a:t>
            </a:r>
          </a:p>
          <a:p>
            <a:pPr>
              <a:buNone/>
            </a:pPr>
            <a:r>
              <a:rPr lang="en-US" dirty="0" err="1" smtClean="0"/>
              <a:t>Milla</a:t>
            </a:r>
            <a:r>
              <a:rPr lang="en-US" dirty="0" smtClean="0"/>
              <a:t>, M. N., &amp; </a:t>
            </a:r>
            <a:r>
              <a:rPr lang="en-US" dirty="0" err="1" smtClean="0"/>
              <a:t>Ancok</a:t>
            </a:r>
            <a:r>
              <a:rPr lang="en-US" dirty="0" smtClean="0"/>
              <a:t>, D. (2013). The impact of leader–follower interactions on the radicalization of terrorists: A case study of the Bali bombers. </a:t>
            </a:r>
            <a:r>
              <a:rPr lang="en-US" i="1" dirty="0" smtClean="0"/>
              <a:t>Asian Journal of Social Psychology</a:t>
            </a:r>
            <a:r>
              <a:rPr lang="en-US" dirty="0" smtClean="0"/>
              <a:t>, 16(2), 92-100.</a:t>
            </a:r>
          </a:p>
          <a:p>
            <a:pPr>
              <a:buNone/>
            </a:pPr>
            <a:r>
              <a:rPr lang="en-US" dirty="0" err="1" smtClean="0"/>
              <a:t>Muluk</a:t>
            </a:r>
            <a:r>
              <a:rPr lang="en-US" dirty="0" smtClean="0"/>
              <a:t>, H., </a:t>
            </a:r>
            <a:r>
              <a:rPr lang="en-US" dirty="0" err="1" smtClean="0"/>
              <a:t>Sumaktoyo</a:t>
            </a:r>
            <a:r>
              <a:rPr lang="en-US" dirty="0" smtClean="0"/>
              <a:t>, N.G. &amp; Ruth, D.M. (2013) Jihad as justification: National survey evidence of belief in violent jihad as a mediating factor for sacred violence among Muslims in Indonesia. </a:t>
            </a:r>
            <a:r>
              <a:rPr lang="en-US" i="1" dirty="0" smtClean="0"/>
              <a:t>Asian Journal of Social Psychology</a:t>
            </a:r>
            <a:r>
              <a:rPr lang="en-US" dirty="0" smtClean="0"/>
              <a:t>, 16(2), 101-111.</a:t>
            </a:r>
          </a:p>
          <a:p>
            <a:pPr>
              <a:buNone/>
            </a:pPr>
            <a:r>
              <a:rPr lang="en-US" dirty="0" smtClean="0"/>
              <a:t> Putra, I. E., &amp;</a:t>
            </a:r>
            <a:r>
              <a:rPr lang="en-US" dirty="0" err="1" smtClean="0"/>
              <a:t>Sukabdi</a:t>
            </a:r>
            <a:r>
              <a:rPr lang="en-US" dirty="0" smtClean="0"/>
              <a:t>, Z. A. (2013). Basic concepts and reasons behind the emergence of religious terror activities in Indonesia: An inside view. </a:t>
            </a:r>
            <a:r>
              <a:rPr lang="en-US" i="1" dirty="0" smtClean="0"/>
              <a:t>Asian Journal of Social Psychology</a:t>
            </a:r>
            <a:r>
              <a:rPr lang="en-US" dirty="0" smtClean="0"/>
              <a:t>, 16(2), 83-91.</a:t>
            </a:r>
          </a:p>
          <a:p>
            <a:pPr>
              <a:buNone/>
            </a:pPr>
            <a:r>
              <a:rPr lang="en-US" dirty="0" err="1" smtClean="0"/>
              <a:t>Taruno</a:t>
            </a:r>
            <a:r>
              <a:rPr lang="en-US" dirty="0" smtClean="0"/>
              <a:t>, W. P., </a:t>
            </a:r>
            <a:r>
              <a:rPr lang="en-US" dirty="0" err="1" smtClean="0"/>
              <a:t>Baidillah</a:t>
            </a:r>
            <a:r>
              <a:rPr lang="en-US" dirty="0" smtClean="0"/>
              <a:t>, M. R., </a:t>
            </a:r>
            <a:r>
              <a:rPr lang="en-US" dirty="0" err="1" smtClean="0"/>
              <a:t>Sulaiman</a:t>
            </a:r>
            <a:r>
              <a:rPr lang="en-US" dirty="0" smtClean="0"/>
              <a:t>, R. I., </a:t>
            </a:r>
            <a:r>
              <a:rPr lang="en-US" dirty="0" err="1" smtClean="0"/>
              <a:t>Ihsan</a:t>
            </a:r>
            <a:r>
              <a:rPr lang="en-US" dirty="0" smtClean="0"/>
              <a:t>, M. F., </a:t>
            </a:r>
            <a:r>
              <a:rPr lang="en-US" dirty="0" err="1" smtClean="0"/>
              <a:t>Fatmi</a:t>
            </a:r>
            <a:r>
              <a:rPr lang="en-US" dirty="0" smtClean="0"/>
              <a:t>, S. E., </a:t>
            </a:r>
            <a:r>
              <a:rPr lang="en-US" dirty="0" err="1" smtClean="0"/>
              <a:t>Muhtadi</a:t>
            </a:r>
            <a:r>
              <a:rPr lang="en-US" dirty="0" smtClean="0"/>
              <a:t>, A. H., &amp;</a:t>
            </a:r>
            <a:r>
              <a:rPr lang="en-US" dirty="0" err="1" smtClean="0"/>
              <a:t>Aljohani</a:t>
            </a:r>
            <a:r>
              <a:rPr lang="en-US" dirty="0" smtClean="0"/>
              <a:t>, M. (2013, April). 4D brain activity scanner using Electrical Capacitance Volume Tomography (ECVT).In Biomedical Imaging (ISBI), </a:t>
            </a:r>
            <a:r>
              <a:rPr lang="en-US" i="1" dirty="0" smtClean="0"/>
              <a:t>2013 IEEE 10th International Symposium</a:t>
            </a:r>
            <a:r>
              <a:rPr lang="en-US" dirty="0" smtClean="0"/>
              <a:t> on (pp. 1006-1009). IEEE.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Bibliography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Terima</a:t>
            </a:r>
            <a:r>
              <a:rPr lang="en-US" dirty="0" smtClean="0"/>
              <a:t> </a:t>
            </a:r>
            <a:r>
              <a:rPr lang="en-US" dirty="0" err="1" smtClean="0"/>
              <a:t>Kasih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n-US" dirty="0"/>
              <a:t>"Jihad" for Muslim is a virtue, it’s learned from generation to generation since the prophet of Muhammad teaching Islam</a:t>
            </a:r>
            <a:r>
              <a:rPr lang="en-US" dirty="0" smtClean="0"/>
              <a:t>.</a:t>
            </a:r>
          </a:p>
          <a:p>
            <a:pPr algn="just"/>
            <a:endParaRPr lang="en-US" dirty="0" smtClean="0"/>
          </a:p>
          <a:p>
            <a:pPr algn="just"/>
            <a:r>
              <a:rPr lang="en-US" dirty="0" smtClean="0"/>
              <a:t>There are different interpretation and motivation for Muslim in implementing this virtue.</a:t>
            </a:r>
          </a:p>
          <a:p>
            <a:pPr algn="just"/>
            <a:endParaRPr lang="en-US" dirty="0" smtClean="0"/>
          </a:p>
          <a:p>
            <a:pPr algn="just"/>
            <a:r>
              <a:rPr lang="en-US" dirty="0"/>
              <a:t>T</a:t>
            </a:r>
            <a:r>
              <a:rPr lang="en-US" dirty="0" smtClean="0"/>
              <a:t>he </a:t>
            </a:r>
            <a:r>
              <a:rPr lang="en-US" dirty="0"/>
              <a:t>unique </a:t>
            </a:r>
            <a:r>
              <a:rPr lang="en-US" dirty="0" smtClean="0"/>
              <a:t>strength characteristic </a:t>
            </a:r>
            <a:r>
              <a:rPr lang="en-US" dirty="0"/>
              <a:t>of this virtue can help us to understand how is a virtue from religion could be </a:t>
            </a:r>
            <a:r>
              <a:rPr lang="en-US" dirty="0" smtClean="0"/>
              <a:t>formed </a:t>
            </a:r>
            <a:r>
              <a:rPr lang="en-US" dirty="0"/>
              <a:t>or transformed by specific condition from group dynamic </a:t>
            </a:r>
            <a:r>
              <a:rPr lang="en-US" dirty="0" smtClean="0"/>
              <a:t>in the community.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</a:t>
            </a:r>
            <a:r>
              <a:rPr lang="en-US" dirty="0" smtClean="0"/>
              <a:t>ackground of the study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Jihad ‘to make substantial effort’</a:t>
            </a:r>
          </a:p>
          <a:p>
            <a:r>
              <a:rPr lang="en-US" dirty="0" smtClean="0"/>
              <a:t>Based on literature, there are two primary concept of Jihad, greater jihad and lesser jihad.</a:t>
            </a:r>
          </a:p>
          <a:p>
            <a:pPr lvl="1"/>
            <a:r>
              <a:rPr lang="en-US" dirty="0" smtClean="0"/>
              <a:t>Greater Jihad</a:t>
            </a:r>
          </a:p>
          <a:p>
            <a:pPr lvl="2"/>
            <a:r>
              <a:rPr lang="en-US" dirty="0" smtClean="0"/>
              <a:t>an inner struggle against the base instincts of the body, also against corruption of the soul, and it believed a necessary part of the process of gaining spiritual insight (Knap, 2003; 84)</a:t>
            </a:r>
          </a:p>
          <a:p>
            <a:pPr lvl="1"/>
            <a:r>
              <a:rPr lang="en-US" dirty="0" smtClean="0"/>
              <a:t>Lesser Jihad</a:t>
            </a:r>
          </a:p>
          <a:p>
            <a:pPr lvl="2"/>
            <a:r>
              <a:rPr lang="en-US" dirty="0" smtClean="0"/>
              <a:t>physical actions taken in defense of the realm are considered (Knap, 2003; 84)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Concept of Jihad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6303850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/>
              <a:t>This study will integrate the result from study in theology, from spirituality to personality, from individual to </a:t>
            </a:r>
            <a:r>
              <a:rPr lang="en-US" dirty="0" smtClean="0"/>
              <a:t>group/community</a:t>
            </a:r>
            <a:endParaRPr lang="en-US" dirty="0"/>
          </a:p>
          <a:p>
            <a:pPr algn="just"/>
            <a:r>
              <a:rPr lang="en-US" dirty="0"/>
              <a:t>Integrating multiple disciplines and methodology, including theology, sociology, psychology, and </a:t>
            </a:r>
            <a:r>
              <a:rPr lang="en-US" dirty="0" smtClean="0"/>
              <a:t>neurology</a:t>
            </a:r>
            <a:endParaRPr lang="en-US" dirty="0"/>
          </a:p>
          <a:p>
            <a:pPr algn="just"/>
            <a:r>
              <a:rPr lang="en-US" dirty="0" smtClean="0"/>
              <a:t>There </a:t>
            </a:r>
            <a:r>
              <a:rPr lang="en-US" dirty="0"/>
              <a:t>are three different discipline, humanities (theology), social science (psychology and sociology), and natural science (physiology and neuroscience) which will studying the same virtue, ‘Jihad’.</a:t>
            </a:r>
          </a:p>
          <a:p>
            <a:pPr algn="just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Deep Integration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>
            <a:normAutofit/>
          </a:bodyPr>
          <a:lstStyle/>
          <a:p>
            <a:pPr algn="just"/>
            <a:r>
              <a:rPr lang="en-US" dirty="0"/>
              <a:t>The first study is aims to explain the variety of meaning of the virtue of jihad that </a:t>
            </a:r>
            <a:r>
              <a:rPr lang="en-US" dirty="0" smtClean="0"/>
              <a:t>derived </a:t>
            </a:r>
            <a:r>
              <a:rPr lang="en-US" dirty="0"/>
              <a:t>from the primary textual sources of knowledge in Islam (</a:t>
            </a:r>
            <a:r>
              <a:rPr lang="en-US" i="1" dirty="0" err="1"/>
              <a:t>syar’i</a:t>
            </a:r>
            <a:r>
              <a:rPr lang="en-US" dirty="0"/>
              <a:t>). </a:t>
            </a:r>
          </a:p>
          <a:p>
            <a:pPr algn="just"/>
            <a:r>
              <a:rPr lang="en-US" dirty="0"/>
              <a:t>The second study </a:t>
            </a:r>
            <a:r>
              <a:rPr lang="en-US" dirty="0" smtClean="0"/>
              <a:t>will </a:t>
            </a:r>
            <a:r>
              <a:rPr lang="en-US" dirty="0"/>
              <a:t>compare the different </a:t>
            </a:r>
            <a:r>
              <a:rPr lang="en-US" dirty="0" smtClean="0"/>
              <a:t>representation </a:t>
            </a:r>
            <a:r>
              <a:rPr lang="en-US" dirty="0"/>
              <a:t>of this virtue from one to another in various social group on different practical implementation. </a:t>
            </a:r>
          </a:p>
          <a:p>
            <a:pPr algn="just"/>
            <a:r>
              <a:rPr lang="en-US" dirty="0"/>
              <a:t>The third studies will be testing the different reaction of the human brain based on the motivation difference of the jihad in previous study.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Approach and Method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just">
              <a:buFont typeface="+mj-lt"/>
              <a:buAutoNum type="arabicPeriod"/>
            </a:pPr>
            <a:r>
              <a:rPr lang="en-US" dirty="0"/>
              <a:t>What are the psychosocial factor that contributed for one Muslim in implementing the virtue of jihad?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dirty="0"/>
              <a:t>How is the motivation in implementing this virtue can be very different one to another?</a:t>
            </a:r>
          </a:p>
          <a:p>
            <a:pPr marL="514350" indent="-514350" algn="just">
              <a:buFont typeface="+mj-lt"/>
              <a:buAutoNum type="arabicPeriod"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Central Question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Question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can this research addresses?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495800"/>
          </a:xfrm>
        </p:spPr>
        <p:txBody>
          <a:bodyPr>
            <a:normAutofit fontScale="55000" lnSpcReduction="20000"/>
          </a:bodyPr>
          <a:lstStyle/>
          <a:p>
            <a:pPr algn="just"/>
            <a:r>
              <a:rPr lang="en-US" sz="4100" dirty="0" smtClean="0"/>
              <a:t>Many studies concerning virtue that determined from religion was still conducted separately.</a:t>
            </a:r>
          </a:p>
          <a:p>
            <a:pPr algn="just"/>
            <a:endParaRPr lang="en-US" sz="4100" dirty="0" smtClean="0"/>
          </a:p>
          <a:p>
            <a:pPr algn="just"/>
            <a:r>
              <a:rPr lang="en-US" sz="4100" dirty="0" smtClean="0"/>
              <a:t>This </a:t>
            </a:r>
            <a:r>
              <a:rPr lang="en-US" sz="4100" dirty="0"/>
              <a:t>research purpose to give theoretical contribution on a deep concepts of virtue. Its not only would try to explore the virtue in a religion perspective but further will explain how the virtue developing on one's self in different groups and various social condition. </a:t>
            </a:r>
            <a:endParaRPr lang="en-US" sz="4100" dirty="0" smtClean="0"/>
          </a:p>
          <a:p>
            <a:pPr algn="just"/>
            <a:endParaRPr lang="en-US" sz="4100" dirty="0"/>
          </a:p>
          <a:p>
            <a:pPr algn="just"/>
            <a:r>
              <a:rPr lang="en-US" sz="4100" dirty="0"/>
              <a:t>This research will give us  understanding about how a virtue as source of moral evaluation, becoming source of a </a:t>
            </a:r>
            <a:r>
              <a:rPr lang="en-US" sz="4100" dirty="0" smtClean="0"/>
              <a:t>powerful </a:t>
            </a:r>
            <a:r>
              <a:rPr lang="en-US" sz="4100" dirty="0"/>
              <a:t>motivation for individual </a:t>
            </a:r>
            <a:r>
              <a:rPr lang="en-US" sz="4100" dirty="0" smtClean="0"/>
              <a:t>to </a:t>
            </a:r>
            <a:r>
              <a:rPr lang="en-US" sz="4100" dirty="0"/>
              <a:t>justifying violence or sacrificing oneself. Conversely, sometimes for a person this virtue is no more than just a </a:t>
            </a:r>
            <a:r>
              <a:rPr lang="en-US" sz="4100" dirty="0" smtClean="0"/>
              <a:t>doctrine of religion.</a:t>
            </a:r>
            <a:endParaRPr lang="en-US" sz="4100" dirty="0"/>
          </a:p>
          <a:p>
            <a:pPr marL="0" indent="0">
              <a:buNone/>
            </a:pPr>
            <a:endParaRPr lang="en-US" sz="4100" b="1" u="sng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Differ from current research perspectives?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buFont typeface="Wingdings" charset="2"/>
              <a:buChar char="§"/>
            </a:pPr>
            <a:r>
              <a:rPr lang="en-US" dirty="0" smtClean="0"/>
              <a:t>Developing </a:t>
            </a:r>
            <a:r>
              <a:rPr lang="en-US" dirty="0"/>
              <a:t>collaboration from </a:t>
            </a:r>
            <a:r>
              <a:rPr lang="en-US" i="1" dirty="0" err="1"/>
              <a:t>tafsir</a:t>
            </a:r>
            <a:r>
              <a:rPr lang="en-US" dirty="0"/>
              <a:t> (interpretation of Qur’an) or hermeneutic into social studies, especially behavior science, is a new approach</a:t>
            </a:r>
            <a:r>
              <a:rPr lang="en-US" dirty="0" smtClean="0"/>
              <a:t>.</a:t>
            </a:r>
            <a:endParaRPr lang="en-US" dirty="0"/>
          </a:p>
          <a:p>
            <a:pPr algn="just">
              <a:buFont typeface="Wingdings" charset="2"/>
              <a:buChar char="§"/>
            </a:pPr>
            <a:r>
              <a:rPr lang="en-US" dirty="0"/>
              <a:t>This </a:t>
            </a:r>
            <a:r>
              <a:rPr lang="en-US" dirty="0" smtClean="0"/>
              <a:t>research will </a:t>
            </a:r>
            <a:r>
              <a:rPr lang="en-US" dirty="0"/>
              <a:t>seek </a:t>
            </a:r>
            <a:r>
              <a:rPr lang="en-US" dirty="0" smtClean="0"/>
              <a:t>an understanding </a:t>
            </a:r>
            <a:r>
              <a:rPr lang="en-US" dirty="0"/>
              <a:t>of the </a:t>
            </a:r>
            <a:r>
              <a:rPr lang="en-US" dirty="0" smtClean="0"/>
              <a:t>religious texts  </a:t>
            </a:r>
            <a:r>
              <a:rPr lang="en-US" dirty="0"/>
              <a:t>as source of knowledge for </a:t>
            </a:r>
            <a:r>
              <a:rPr lang="en-US" dirty="0" smtClean="0"/>
              <a:t>believer and how </a:t>
            </a:r>
            <a:r>
              <a:rPr lang="en-US" dirty="0"/>
              <a:t>they implementing the virtue through process of communication and interpretation, and sensing as a living virtue in communities</a:t>
            </a:r>
            <a:r>
              <a:rPr lang="en-US" dirty="0" smtClean="0"/>
              <a:t>.</a:t>
            </a:r>
          </a:p>
          <a:p>
            <a:pPr algn="just">
              <a:buFont typeface="Wingdings" charset="2"/>
              <a:buChar char="§"/>
            </a:pPr>
            <a:r>
              <a:rPr lang="en-US" dirty="0" smtClean="0"/>
              <a:t>This </a:t>
            </a:r>
            <a:r>
              <a:rPr lang="en-US" dirty="0"/>
              <a:t>research will </a:t>
            </a:r>
            <a:r>
              <a:rPr lang="en-US" dirty="0" smtClean="0"/>
              <a:t>also try </a:t>
            </a:r>
            <a:r>
              <a:rPr lang="en-US" dirty="0"/>
              <a:t>to build conceptualization with structuring relational ties between virtue in theology, social science and </a:t>
            </a:r>
            <a:r>
              <a:rPr lang="en-US" dirty="0" smtClean="0"/>
              <a:t>neural science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Use innovative methodologies?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ヒラギノ角ゴ Pro W3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ヒラギノ角ゴ Pro W3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Paper.thmx</Template>
  <TotalTime>439</TotalTime>
  <Words>941</Words>
  <Application>Microsoft Macintosh PowerPoint</Application>
  <PresentationFormat>On-screen Show (4:3)</PresentationFormat>
  <Paragraphs>73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Paper</vt:lpstr>
      <vt:lpstr>"Jihad”, what’s happening  with this virtue?</vt:lpstr>
      <vt:lpstr>Background of the study</vt:lpstr>
      <vt:lpstr>Concept of Jihad</vt:lpstr>
      <vt:lpstr>Deep Integration</vt:lpstr>
      <vt:lpstr>Approach and Method</vt:lpstr>
      <vt:lpstr>Central Question</vt:lpstr>
      <vt:lpstr>Key Question</vt:lpstr>
      <vt:lpstr>Differ from current research perspectives?</vt:lpstr>
      <vt:lpstr>Use innovative methodologies?</vt:lpstr>
      <vt:lpstr>The social dimensions of virtue?</vt:lpstr>
      <vt:lpstr>Development or inhibition of virtuous motivation?</vt:lpstr>
      <vt:lpstr>The Expected Output</vt:lpstr>
      <vt:lpstr>Bibliography</vt:lpstr>
      <vt:lpstr>Thank You</vt:lpstr>
    </vt:vector>
  </TitlesOfParts>
  <Company>uhamka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"Jihad”, what’s happening with this virtue?</dc:title>
  <dc:creator>psiologi</dc:creator>
  <cp:lastModifiedBy>Max G. Parish</cp:lastModifiedBy>
  <cp:revision>49</cp:revision>
  <dcterms:created xsi:type="dcterms:W3CDTF">2015-03-06T05:47:21Z</dcterms:created>
  <dcterms:modified xsi:type="dcterms:W3CDTF">2015-03-10T15:13:04Z</dcterms:modified>
</cp:coreProperties>
</file>