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3"/>
  </p:notesMasterIdLst>
  <p:sldIdLst>
    <p:sldId id="256" r:id="rId2"/>
    <p:sldId id="278" r:id="rId3"/>
    <p:sldId id="257" r:id="rId4"/>
    <p:sldId id="258" r:id="rId5"/>
    <p:sldId id="276" r:id="rId6"/>
    <p:sldId id="274" r:id="rId7"/>
    <p:sldId id="260" r:id="rId8"/>
    <p:sldId id="280" r:id="rId9"/>
    <p:sldId id="262" r:id="rId10"/>
    <p:sldId id="261" r:id="rId11"/>
    <p:sldId id="272" r:id="rId12"/>
    <p:sldId id="271" r:id="rId13"/>
    <p:sldId id="264" r:id="rId14"/>
    <p:sldId id="263" r:id="rId15"/>
    <p:sldId id="275" r:id="rId16"/>
    <p:sldId id="281" r:id="rId17"/>
    <p:sldId id="266" r:id="rId18"/>
    <p:sldId id="269" r:id="rId19"/>
    <p:sldId id="277" r:id="rId20"/>
    <p:sldId id="267" r:id="rId21"/>
    <p:sldId id="26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46" autoAdjust="0"/>
    <p:restoredTop sz="94660"/>
  </p:normalViewPr>
  <p:slideViewPr>
    <p:cSldViewPr>
      <p:cViewPr varScale="1">
        <p:scale>
          <a:sx n="57" d="100"/>
          <a:sy n="57" d="100"/>
        </p:scale>
        <p:origin x="-4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254E26-358D-4076-9D29-E7F6CE5421D2}" type="datetimeFigureOut">
              <a:rPr lang="en-US" smtClean="0"/>
              <a:t>8/6/15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AEE59-C787-4306-87D8-B7A238B3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09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full</a:t>
            </a:r>
            <a:r>
              <a:rPr lang="en-US" baseline="0" dirty="0" smtClean="0"/>
              <a:t> split file: 112MB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AEE59-C787-4306-87D8-B7A238B325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77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Merged file size: 112 MB</a:t>
            </a:r>
          </a:p>
          <a:p>
            <a:r>
              <a:rPr lang="en-US" dirty="0" smtClean="0"/>
              <a:t>Transfer</a:t>
            </a:r>
            <a:r>
              <a:rPr lang="en-US" baseline="0" dirty="0" smtClean="0"/>
              <a:t> speeds: NICS to Boomer </a:t>
            </a:r>
            <a:r>
              <a:rPr lang="en-US" baseline="0" dirty="0" err="1" smtClean="0"/>
              <a:t>scp</a:t>
            </a:r>
            <a:r>
              <a:rPr lang="en-US" baseline="0" dirty="0" smtClean="0"/>
              <a:t> ~50 Mbytes/s</a:t>
            </a:r>
          </a:p>
          <a:p>
            <a:r>
              <a:rPr lang="en-US" baseline="0" dirty="0" smtClean="0"/>
              <a:t>Large file: NICS to data1.oscer.ou.edu </a:t>
            </a:r>
            <a:r>
              <a:rPr lang="en-US" baseline="0" dirty="0" err="1" smtClean="0"/>
              <a:t>bbcp</a:t>
            </a:r>
            <a:r>
              <a:rPr lang="en-US" baseline="0" dirty="0" smtClean="0"/>
              <a:t> ~70-100 Mbytes/s</a:t>
            </a:r>
          </a:p>
          <a:p>
            <a:r>
              <a:rPr lang="en-US" baseline="0" dirty="0" smtClean="0"/>
              <a:t>Boomer to CAPS: 5 Mbytes/s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9AEE59-C787-4306-87D8-B7A238B3256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561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770907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14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9083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792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786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18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69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86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788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22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174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6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2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67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BC78E9-760B-4370-BC29-7103B3BFB4B5}" type="datetimeFigureOut">
              <a:rPr lang="en-US" smtClean="0"/>
              <a:pPr/>
              <a:t>8/6/15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615F8B4-24B6-4B1E-B487-E8731ACAC3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55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gif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kbrewster@ou.ed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gif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6.jpe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47800"/>
            <a:ext cx="8534400" cy="1470025"/>
          </a:xfrm>
        </p:spPr>
        <p:txBody>
          <a:bodyPr>
            <a:noAutofit/>
          </a:bodyPr>
          <a:lstStyle/>
          <a:p>
            <a:r>
              <a:rPr lang="en-US" sz="2800" dirty="0" smtClean="0"/>
              <a:t>Interstate Data Moving and the Last Block Problem: </a:t>
            </a:r>
            <a:br>
              <a:rPr lang="en-US" sz="2800" dirty="0" smtClean="0"/>
            </a:br>
            <a:r>
              <a:rPr lang="en-US" sz="2800" dirty="0" smtClean="0"/>
              <a:t>Lessons Learned in the CAPS Spring Experiment 2014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Keith A. Brewster, Ph.D</a:t>
            </a:r>
            <a:r>
              <a:rPr lang="en-US" sz="2400" dirty="0"/>
              <a:t>.</a:t>
            </a:r>
            <a:endParaRPr lang="en-US" sz="2400" dirty="0" smtClean="0"/>
          </a:p>
          <a:p>
            <a:r>
              <a:rPr lang="en-US" sz="2400" dirty="0" smtClean="0"/>
              <a:t>Center for Analysis and Prediction of Storms</a:t>
            </a:r>
          </a:p>
          <a:p>
            <a:r>
              <a:rPr lang="en-US" sz="2400" dirty="0" smtClean="0"/>
              <a:t>University of Oklahoma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992" y="4958687"/>
            <a:ext cx="2520390" cy="1830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Internet Route “Last Mile”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9333" y="1981200"/>
            <a:ext cx="7704667" cy="333281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err="1" smtClean="0"/>
              <a:t>OneNet</a:t>
            </a:r>
            <a:r>
              <a:rPr lang="en-US" dirty="0"/>
              <a:t> </a:t>
            </a:r>
            <a:r>
              <a:rPr lang="en-US" dirty="0" smtClean="0"/>
              <a:t>Tulsa to OU – Norman (4PP)</a:t>
            </a:r>
          </a:p>
          <a:p>
            <a:r>
              <a:rPr lang="en-US" dirty="0" smtClean="0"/>
              <a:t>4PP to National Weather Center</a:t>
            </a:r>
          </a:p>
          <a:p>
            <a:pPr lvl="1"/>
            <a:r>
              <a:rPr lang="en-US" dirty="0" smtClean="0"/>
              <a:t>Across the parking lot</a:t>
            </a:r>
          </a:p>
          <a:p>
            <a:r>
              <a:rPr lang="en-US" dirty="0" smtClean="0"/>
              <a:t>National Weather Center to </a:t>
            </a:r>
          </a:p>
          <a:p>
            <a:pPr lvl="1"/>
            <a:r>
              <a:rPr lang="en-US" dirty="0" smtClean="0"/>
              <a:t>CAPS Switch to File Server System</a:t>
            </a:r>
          </a:p>
          <a:p>
            <a:pPr lvl="1"/>
            <a:r>
              <a:rPr lang="en-US" dirty="0" smtClean="0"/>
              <a:t>to CAPS Office Workstation via Firewall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14399"/>
          </a:xfrm>
        </p:spPr>
        <p:txBody>
          <a:bodyPr/>
          <a:lstStyle/>
          <a:p>
            <a:r>
              <a:rPr lang="en-US" dirty="0" smtClean="0"/>
              <a:t>Recent Networking Initiatives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8229600" cy="19812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University of Tennessee BLAST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OneOklahoma</a:t>
            </a:r>
            <a:r>
              <a:rPr lang="en-US" dirty="0" smtClean="0"/>
              <a:t> Friction Free Network (OFFN)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National Weather Center Upgrade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295400" y="3962400"/>
            <a:ext cx="822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Tennessee BLAST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Gps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Upgrade of Research Network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aseline="0" dirty="0" smtClean="0"/>
              <a:t>Includes</a:t>
            </a:r>
            <a:r>
              <a:rPr lang="en-US" sz="3200" dirty="0" smtClean="0"/>
              <a:t> connections to HPC at NICS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Recent Networking Initiatives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3734" y="609600"/>
            <a:ext cx="8229600" cy="3048000"/>
          </a:xfrm>
        </p:spPr>
        <p:txBody>
          <a:bodyPr/>
          <a:lstStyle/>
          <a:p>
            <a:r>
              <a:rPr lang="en-US" dirty="0" err="1" smtClean="0"/>
              <a:t>OneOklahoma</a:t>
            </a:r>
            <a:r>
              <a:rPr lang="en-US" dirty="0" smtClean="0"/>
              <a:t> Friction Free Network (OFFN)</a:t>
            </a:r>
            <a:r>
              <a:rPr lang="en-US" dirty="0" smtClean="0">
                <a:ea typeface="Ebrima" pitchFamily="2" charset="0"/>
                <a:cs typeface="Ebrima" pitchFamily="2" charset="0"/>
              </a:rPr>
              <a:t> </a:t>
            </a:r>
            <a:r>
              <a:rPr lang="en-US" sz="2400" dirty="0" smtClean="0">
                <a:ea typeface="Ebrima" pitchFamily="2" charset="0"/>
                <a:cs typeface="Ebrima" pitchFamily="2" charset="0"/>
              </a:rPr>
              <a:t>NSF Campus </a:t>
            </a:r>
            <a:r>
              <a:rPr lang="en-US" sz="2400" dirty="0" err="1" smtClean="0">
                <a:ea typeface="Ebrima" pitchFamily="2" charset="0"/>
                <a:cs typeface="Ebrima" pitchFamily="2" charset="0"/>
              </a:rPr>
              <a:t>Cyberinfrastructure</a:t>
            </a:r>
            <a:r>
              <a:rPr lang="en-US" sz="2400" dirty="0" smtClean="0">
                <a:ea typeface="Ebrima" pitchFamily="2" charset="0"/>
                <a:cs typeface="Ebrima" pitchFamily="2" charset="0"/>
              </a:rPr>
              <a:t>-Network Infrastructure and Engineering Program (CC-NIE)</a:t>
            </a:r>
            <a:endParaRPr lang="en-US" dirty="0" smtClean="0"/>
          </a:p>
          <a:p>
            <a:pPr lvl="1"/>
            <a:r>
              <a:rPr lang="en-US" dirty="0" smtClean="0"/>
              <a:t>Establish 10 </a:t>
            </a:r>
            <a:r>
              <a:rPr lang="en-US" dirty="0" err="1" smtClean="0"/>
              <a:t>Gbps</a:t>
            </a:r>
            <a:r>
              <a:rPr lang="en-US" dirty="0" smtClean="0"/>
              <a:t> Network Ring</a:t>
            </a:r>
          </a:p>
          <a:p>
            <a:pPr lvl="1"/>
            <a:r>
              <a:rPr lang="en-US" dirty="0" smtClean="0"/>
              <a:t>OU-OSU-Langston-Tandy Supercomputing </a:t>
            </a:r>
            <a:r>
              <a:rPr lang="en-US" dirty="0" err="1" smtClean="0"/>
              <a:t>Ctr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124200"/>
            <a:ext cx="4800600" cy="3572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57013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Traffic &amp; Last Block Problem</a:t>
            </a:r>
            <a:endParaRPr lang="en-US" sz="3200" dirty="0"/>
          </a:p>
        </p:txBody>
      </p:sp>
      <p:pic>
        <p:nvPicPr>
          <p:cNvPr id="4" name="Content Placeholder 3" descr="big-truck-narrow-street-pic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05400" y="1447800"/>
            <a:ext cx="3352800" cy="4689805"/>
          </a:xfrm>
        </p:spPr>
      </p:pic>
      <p:pic>
        <p:nvPicPr>
          <p:cNvPr id="6" name="Picture 5" descr="jam.jpg"/>
          <p:cNvPicPr>
            <a:picLocks noChangeAspect="1"/>
          </p:cNvPicPr>
          <p:nvPr/>
        </p:nvPicPr>
        <p:blipFill>
          <a:blip r:embed="rId3" cstate="print"/>
          <a:srcRect r="45000"/>
          <a:stretch>
            <a:fillRect/>
          </a:stretch>
        </p:blipFill>
        <p:spPr>
          <a:xfrm>
            <a:off x="1620520" y="1447800"/>
            <a:ext cx="3408680" cy="4648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5000" y="5029200"/>
            <a:ext cx="6858000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Testing revealed a “last block” problem, actually within the building itself, mostly due to a slow firewall.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sy_Bee_Moving_pack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04713" y="18752"/>
            <a:ext cx="2133600" cy="21404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Packing and Compression?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807043"/>
            <a:ext cx="6781800" cy="1920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Try creating compressed tar file before sending?</a:t>
            </a:r>
            <a:br>
              <a:rPr lang="en-US" sz="2400" dirty="0" smtClean="0"/>
            </a:br>
            <a:r>
              <a:rPr lang="en-US" sz="2400" dirty="0" smtClean="0"/>
              <a:t>Sending large files is faster ~100 MB/s </a:t>
            </a:r>
            <a:r>
              <a:rPr lang="en-US" sz="2400" dirty="0" err="1" smtClean="0"/>
              <a:t>vs</a:t>
            </a:r>
            <a:r>
              <a:rPr lang="en-US" sz="2400" dirty="0" smtClean="0"/>
              <a:t> ~10 MB/s</a:t>
            </a:r>
          </a:p>
          <a:p>
            <a:pPr>
              <a:buNone/>
            </a:pPr>
            <a:r>
              <a:rPr lang="en-US" sz="2400" dirty="0" smtClean="0"/>
              <a:t>BUT! Creating a compressed tar file takes time </a:t>
            </a:r>
            <a:endParaRPr lang="en-US" sz="2400" dirty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407167"/>
              </p:ext>
            </p:extLst>
          </p:nvPr>
        </p:nvGraphicFramePr>
        <p:xfrm>
          <a:off x="1524000" y="4816523"/>
          <a:ext cx="3810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905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$ tar</a:t>
                      </a:r>
                      <a:r>
                        <a:rPr lang="en-US" baseline="0" dirty="0" smtClean="0"/>
                        <a:t> –</a:t>
                      </a:r>
                      <a:r>
                        <a:rPr lang="en-US" baseline="0" dirty="0" err="1" smtClean="0"/>
                        <a:t>zcvf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 min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bbcp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 min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24.5 min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484786"/>
              </p:ext>
            </p:extLst>
          </p:nvPr>
        </p:nvGraphicFramePr>
        <p:xfrm>
          <a:off x="2057400" y="3632883"/>
          <a:ext cx="60960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327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</a:tr>
              <a:tr h="3327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bbcp</a:t>
                      </a:r>
                      <a:r>
                        <a:rPr lang="en-US" dirty="0" smtClean="0"/>
                        <a:t> individual</a:t>
                      </a:r>
                      <a:r>
                        <a:rPr lang="en-US" baseline="0" dirty="0" smtClean="0"/>
                        <a:t> split files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min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6607397"/>
              </p:ext>
            </p:extLst>
          </p:nvPr>
        </p:nvGraphicFramePr>
        <p:xfrm>
          <a:off x="5410200" y="4816523"/>
          <a:ext cx="35814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0700"/>
                <a:gridCol w="1790700"/>
              </a:tblGrid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$</a:t>
                      </a:r>
                      <a:r>
                        <a:rPr lang="en-US" baseline="0" dirty="0" smtClean="0"/>
                        <a:t> tar -</a:t>
                      </a:r>
                      <a:r>
                        <a:rPr lang="en-US" baseline="0" dirty="0" err="1" smtClean="0"/>
                        <a:t>cvf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bbcp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min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min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33600" y="2895600"/>
            <a:ext cx="3914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Test for 1-hour of Full Domain Split Files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14600" y="4471083"/>
            <a:ext cx="191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Compression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72200" y="4471083"/>
            <a:ext cx="2235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Compression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6096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Plan “D” Workflow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676400" y="1828800"/>
            <a:ext cx="11430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14400" y="1524000"/>
            <a:ext cx="8077200" cy="1447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96200" y="1535668"/>
            <a:ext cx="1277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NICS Darter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05000" y="1905000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WRF</a:t>
            </a:r>
            <a:br>
              <a:rPr lang="en-US" i="1" dirty="0" smtClean="0"/>
            </a:br>
            <a:r>
              <a:rPr lang="en-US" i="1" dirty="0" smtClean="0"/>
              <a:t>Model</a:t>
            </a:r>
            <a:endParaRPr lang="en-US" i="1" dirty="0"/>
          </a:p>
        </p:txBody>
      </p:sp>
      <p:cxnSp>
        <p:nvCxnSpPr>
          <p:cNvPr id="9" name="Straight Arrow Connector 8"/>
          <p:cNvCxnSpPr>
            <a:stCxn id="4" idx="3"/>
            <a:endCxn id="18" idx="2"/>
          </p:cNvCxnSpPr>
          <p:nvPr/>
        </p:nvCxnSpPr>
        <p:spPr>
          <a:xfrm>
            <a:off x="2819400" y="2247900"/>
            <a:ext cx="304800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648200" y="1828800"/>
            <a:ext cx="9906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Magnetic Disk 17"/>
          <p:cNvSpPr/>
          <p:nvPr/>
        </p:nvSpPr>
        <p:spPr>
          <a:xfrm>
            <a:off x="3124200" y="1828800"/>
            <a:ext cx="1219200" cy="8382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276600" y="2057400"/>
            <a:ext cx="1013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wrfout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split files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7467600" y="5257800"/>
            <a:ext cx="11430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3352800"/>
            <a:ext cx="3200400" cy="3276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541754" y="3352800"/>
            <a:ext cx="1373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CAPS Stratus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953000" y="5029200"/>
            <a:ext cx="1366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CAPS Laptop</a:t>
            </a:r>
            <a:endParaRPr lang="en-US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638800" y="2286000"/>
            <a:ext cx="304800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648200" y="1819870"/>
            <a:ext cx="990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joinWRF</a:t>
            </a:r>
            <a:r>
              <a:rPr lang="en-US" i="1" dirty="0" smtClean="0"/>
              <a:t> </a:t>
            </a:r>
            <a:r>
              <a:rPr lang="en-US" dirty="0" smtClean="0"/>
              <a:t>Join and </a:t>
            </a:r>
            <a:br>
              <a:rPr lang="en-US" dirty="0" smtClean="0"/>
            </a:br>
            <a:r>
              <a:rPr lang="en-US" dirty="0" smtClean="0"/>
              <a:t>subset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2590800" y="3704253"/>
            <a:ext cx="1219200" cy="791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Card 44"/>
          <p:cNvSpPr/>
          <p:nvPr/>
        </p:nvSpPr>
        <p:spPr>
          <a:xfrm>
            <a:off x="5334000" y="457200"/>
            <a:ext cx="1219200" cy="914400"/>
          </a:xfrm>
          <a:prstGeom prst="flowChartPunchedCar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410200" y="457200"/>
            <a:ext cx="1124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Daily</a:t>
            </a:r>
            <a:br>
              <a:rPr lang="en-US" dirty="0" smtClean="0"/>
            </a:br>
            <a:r>
              <a:rPr lang="en-US" dirty="0" smtClean="0"/>
              <a:t>Region of </a:t>
            </a:r>
            <a:br>
              <a:rPr lang="en-US" dirty="0" smtClean="0"/>
            </a:br>
            <a:r>
              <a:rPr lang="en-US" dirty="0" smtClean="0"/>
              <a:t>Interest</a:t>
            </a:r>
            <a:endParaRPr lang="en-US" dirty="0"/>
          </a:p>
        </p:txBody>
      </p:sp>
      <p:sp>
        <p:nvSpPr>
          <p:cNvPr id="48" name="Flowchart: Magnetic Disk 47"/>
          <p:cNvSpPr/>
          <p:nvPr/>
        </p:nvSpPr>
        <p:spPr>
          <a:xfrm>
            <a:off x="5943600" y="1828800"/>
            <a:ext cx="1219200" cy="8382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5943600" y="2057400"/>
            <a:ext cx="120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wrfout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joined files</a:t>
            </a:r>
            <a:endParaRPr lang="en-US" dirty="0"/>
          </a:p>
        </p:txBody>
      </p:sp>
      <p:cxnSp>
        <p:nvCxnSpPr>
          <p:cNvPr id="56" name="Straight Arrow Connector 55"/>
          <p:cNvCxnSpPr>
            <a:stCxn id="46" idx="2"/>
            <a:endCxn id="39" idx="0"/>
          </p:cNvCxnSpPr>
          <p:nvPr/>
        </p:nvCxnSpPr>
        <p:spPr>
          <a:xfrm flipH="1">
            <a:off x="5143689" y="1380530"/>
            <a:ext cx="828909" cy="43934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667000" y="3733800"/>
            <a:ext cx="1115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WDSS-II </a:t>
            </a:r>
            <a:br>
              <a:rPr lang="en-US" i="1" dirty="0" smtClean="0"/>
            </a:br>
            <a:r>
              <a:rPr lang="en-US" i="1" dirty="0" smtClean="0"/>
              <a:t>Converter</a:t>
            </a:r>
            <a:endParaRPr lang="en-US" i="1" dirty="0"/>
          </a:p>
        </p:txBody>
      </p:sp>
      <p:sp>
        <p:nvSpPr>
          <p:cNvPr id="68" name="Flowchart: Magnetic Disk 67"/>
          <p:cNvSpPr/>
          <p:nvPr/>
        </p:nvSpPr>
        <p:spPr>
          <a:xfrm>
            <a:off x="1066800" y="3657600"/>
            <a:ext cx="1219200" cy="8382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1219200" y="5562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WDSS-II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0" name="Flowchart: Magnetic Disk 69"/>
          <p:cNvSpPr/>
          <p:nvPr/>
        </p:nvSpPr>
        <p:spPr>
          <a:xfrm>
            <a:off x="4800600" y="3657600"/>
            <a:ext cx="1219200" cy="8382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7696200" y="3886200"/>
            <a:ext cx="913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VAPoR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vdf</a:t>
            </a:r>
            <a:r>
              <a:rPr lang="en-US" dirty="0" smtClean="0"/>
              <a:t> files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1143000" y="5257800"/>
            <a:ext cx="11430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Arrow Connector 73"/>
          <p:cNvCxnSpPr>
            <a:stCxn id="68" idx="3"/>
            <a:endCxn id="72" idx="0"/>
          </p:cNvCxnSpPr>
          <p:nvPr/>
        </p:nvCxnSpPr>
        <p:spPr>
          <a:xfrm>
            <a:off x="1676400" y="4495800"/>
            <a:ext cx="38100" cy="7620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44" idx="1"/>
            <a:endCxn id="68" idx="4"/>
          </p:cNvCxnSpPr>
          <p:nvPr/>
        </p:nvCxnSpPr>
        <p:spPr>
          <a:xfrm flipH="1" flipV="1">
            <a:off x="2286000" y="4076700"/>
            <a:ext cx="304800" cy="2332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66" idx="3"/>
            <a:endCxn id="32" idx="0"/>
          </p:cNvCxnSpPr>
          <p:nvPr/>
        </p:nvCxnSpPr>
        <p:spPr>
          <a:xfrm flipH="1">
            <a:off x="8039100" y="4572000"/>
            <a:ext cx="114300" cy="6858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7696200" y="5562600"/>
            <a:ext cx="799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VAPoR</a:t>
            </a:r>
            <a:endParaRPr lang="en-US" i="1" dirty="0"/>
          </a:p>
        </p:txBody>
      </p:sp>
      <p:sp>
        <p:nvSpPr>
          <p:cNvPr id="92" name="TextBox 91"/>
          <p:cNvSpPr txBox="1"/>
          <p:nvPr/>
        </p:nvSpPr>
        <p:spPr>
          <a:xfrm>
            <a:off x="1143000" y="3886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WDSS-II</a:t>
            </a:r>
            <a:br>
              <a:rPr lang="en-US" dirty="0" smtClean="0"/>
            </a:br>
            <a:r>
              <a:rPr lang="en-US" dirty="0" smtClean="0"/>
              <a:t>files</a:t>
            </a:r>
            <a:endParaRPr lang="en-US" dirty="0"/>
          </a:p>
        </p:txBody>
      </p:sp>
      <p:pic>
        <p:nvPicPr>
          <p:cNvPr id="10242" name="Picture 2" descr="http://www.clker.com/cliparts/4/1/e/6/11949838211786721468lcd_monitor_the_structor_.svg.med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19400" y="5334000"/>
            <a:ext cx="970588" cy="922058"/>
          </a:xfrm>
          <a:prstGeom prst="rect">
            <a:avLst/>
          </a:prstGeom>
          <a:noFill/>
        </p:spPr>
      </p:pic>
      <p:pic>
        <p:nvPicPr>
          <p:cNvPr id="96" name="Picture 2" descr="http://www.clker.com/cliparts/4/1/e/6/11949838211786721468lcd_monitor_the_structor_.svg.med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248400" y="5334000"/>
            <a:ext cx="970588" cy="922058"/>
          </a:xfrm>
          <a:prstGeom prst="rect">
            <a:avLst/>
          </a:prstGeom>
          <a:noFill/>
        </p:spPr>
      </p:pic>
      <p:cxnSp>
        <p:nvCxnSpPr>
          <p:cNvPr id="97" name="Straight Arrow Connector 96"/>
          <p:cNvCxnSpPr/>
          <p:nvPr/>
        </p:nvCxnSpPr>
        <p:spPr>
          <a:xfrm flipV="1">
            <a:off x="2286000" y="5715000"/>
            <a:ext cx="533400" cy="381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32" idx="1"/>
            <a:endCxn id="96" idx="3"/>
          </p:cNvCxnSpPr>
          <p:nvPr/>
        </p:nvCxnSpPr>
        <p:spPr>
          <a:xfrm flipH="1">
            <a:off x="7218988" y="5753100"/>
            <a:ext cx="248612" cy="4192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1" name="Picture 150" descr="squall-lin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5372100"/>
            <a:ext cx="967119" cy="642938"/>
          </a:xfrm>
          <a:prstGeom prst="rect">
            <a:avLst/>
          </a:prstGeom>
        </p:spPr>
      </p:pic>
      <p:sp>
        <p:nvSpPr>
          <p:cNvPr id="152" name="Rectangle 151"/>
          <p:cNvSpPr/>
          <p:nvPr/>
        </p:nvSpPr>
        <p:spPr>
          <a:xfrm>
            <a:off x="6248400" y="3733800"/>
            <a:ext cx="1219200" cy="791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/>
          <p:nvPr/>
        </p:nvSpPr>
        <p:spPr>
          <a:xfrm>
            <a:off x="6324600" y="3886200"/>
            <a:ext cx="1062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vdfcreate</a:t>
            </a:r>
            <a:endParaRPr lang="en-US" i="1" dirty="0"/>
          </a:p>
        </p:txBody>
      </p:sp>
      <p:pic>
        <p:nvPicPr>
          <p:cNvPr id="163" name="Picture 162" descr="vaporhurrican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8400" y="5334000"/>
            <a:ext cx="892969" cy="658955"/>
          </a:xfrm>
          <a:prstGeom prst="rect">
            <a:avLst/>
          </a:prstGeom>
        </p:spPr>
      </p:pic>
      <p:sp>
        <p:nvSpPr>
          <p:cNvPr id="164" name="TextBox 163"/>
          <p:cNvSpPr txBox="1"/>
          <p:nvPr/>
        </p:nvSpPr>
        <p:spPr>
          <a:xfrm>
            <a:off x="5715000" y="2971800"/>
            <a:ext cx="689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bbcp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5" name="TextBox 164"/>
          <p:cNvSpPr txBox="1"/>
          <p:nvPr/>
        </p:nvSpPr>
        <p:spPr>
          <a:xfrm>
            <a:off x="8153400" y="4659868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sftp</a:t>
            </a:r>
            <a:endParaRPr lang="en-US" i="1" dirty="0"/>
          </a:p>
        </p:txBody>
      </p:sp>
      <p:cxnSp>
        <p:nvCxnSpPr>
          <p:cNvPr id="55" name="Straight Arrow Connector 54"/>
          <p:cNvCxnSpPr>
            <a:endCxn id="39" idx="1"/>
          </p:cNvCxnSpPr>
          <p:nvPr/>
        </p:nvCxnSpPr>
        <p:spPr>
          <a:xfrm flipV="1">
            <a:off x="4343400" y="2281535"/>
            <a:ext cx="304800" cy="4465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638800" y="2362200"/>
            <a:ext cx="304800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724400" y="3352800"/>
            <a:ext cx="41910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lowchart: Magnetic Disk 65"/>
          <p:cNvSpPr/>
          <p:nvPr/>
        </p:nvSpPr>
        <p:spPr>
          <a:xfrm>
            <a:off x="7543800" y="3733800"/>
            <a:ext cx="1219200" cy="8382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4724400" y="3810000"/>
            <a:ext cx="120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wrfout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joined files</a:t>
            </a: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4724400" y="5029200"/>
            <a:ext cx="41910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0" name="Straight Arrow Connector 79"/>
          <p:cNvCxnSpPr>
            <a:stCxn id="70" idx="2"/>
            <a:endCxn id="44" idx="3"/>
          </p:cNvCxnSpPr>
          <p:nvPr/>
        </p:nvCxnSpPr>
        <p:spPr>
          <a:xfrm flipH="1">
            <a:off x="3810000" y="4076700"/>
            <a:ext cx="990600" cy="23327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endCxn id="152" idx="1"/>
          </p:cNvCxnSpPr>
          <p:nvPr/>
        </p:nvCxnSpPr>
        <p:spPr>
          <a:xfrm>
            <a:off x="6019800" y="4129574"/>
            <a:ext cx="228600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7391400" y="4191000"/>
            <a:ext cx="228600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4191000" y="3810000"/>
            <a:ext cx="54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sftp</a:t>
            </a:r>
            <a:endParaRPr lang="en-US" i="1" dirty="0"/>
          </a:p>
        </p:txBody>
      </p:sp>
      <p:sp>
        <p:nvSpPr>
          <p:cNvPr id="100" name="Rectangle 99"/>
          <p:cNvSpPr/>
          <p:nvPr/>
        </p:nvSpPr>
        <p:spPr>
          <a:xfrm>
            <a:off x="2286000" y="3352800"/>
            <a:ext cx="1728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SPC Workstation</a:t>
            </a:r>
            <a:endParaRPr lang="en-US" dirty="0"/>
          </a:p>
        </p:txBody>
      </p:sp>
      <p:cxnSp>
        <p:nvCxnSpPr>
          <p:cNvPr id="102" name="Straight Arrow Connector 101"/>
          <p:cNvCxnSpPr>
            <a:stCxn id="48" idx="3"/>
            <a:endCxn id="70" idx="1"/>
          </p:cNvCxnSpPr>
          <p:nvPr/>
        </p:nvCxnSpPr>
        <p:spPr>
          <a:xfrm flipH="1">
            <a:off x="5410200" y="2667000"/>
            <a:ext cx="11430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3" descr="PM_cmpref-21.gif"/>
          <p:cNvPicPr>
            <a:picLocks noChangeAspect="1"/>
          </p:cNvPicPr>
          <p:nvPr/>
        </p:nvPicPr>
        <p:blipFill>
          <a:blip r:embed="rId2" cstate="print"/>
          <a:srcRect l="3840" b="11294"/>
          <a:stretch>
            <a:fillRect/>
          </a:stretch>
        </p:blipFill>
        <p:spPr bwMode="auto">
          <a:xfrm>
            <a:off x="4527976" y="19334"/>
            <a:ext cx="4616024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8938"/>
            <a:ext cx="38100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Re-Scoping the Task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630907"/>
            <a:ext cx="5410200" cy="502920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>
                <a:latin typeface="+mj-lt"/>
              </a:rPr>
              <a:t>Selected Subdomain of the Day</a:t>
            </a:r>
            <a:br>
              <a:rPr lang="en-US" dirty="0" smtClean="0">
                <a:latin typeface="+mj-lt"/>
              </a:rPr>
            </a:br>
            <a:r>
              <a:rPr lang="en-GB" dirty="0" smtClean="0">
                <a:latin typeface="+mj-lt"/>
              </a:rPr>
              <a:t>203 x 203 x 53</a:t>
            </a:r>
            <a:br>
              <a:rPr lang="en-GB" dirty="0" smtClean="0">
                <a:latin typeface="+mj-lt"/>
              </a:rPr>
            </a:br>
            <a:r>
              <a:rPr lang="en-GB" dirty="0" smtClean="0">
                <a:latin typeface="+mj-lt"/>
              </a:rPr>
              <a:t>Output for one time: 111.5 MB</a:t>
            </a:r>
            <a:endParaRPr lang="en-US" dirty="0" smtClean="0">
              <a:latin typeface="+mj-lt"/>
            </a:endParaRPr>
          </a:p>
          <a:p>
            <a:pPr lvl="0"/>
            <a:r>
              <a:rPr lang="en-US" dirty="0" smtClean="0">
                <a:latin typeface="+mj-lt"/>
              </a:rPr>
              <a:t>Single file for each time = </a:t>
            </a:r>
            <a:br>
              <a:rPr lang="en-US" dirty="0" smtClean="0">
                <a:latin typeface="+mj-lt"/>
              </a:rPr>
            </a:br>
            <a:r>
              <a:rPr lang="en-US" b="1" dirty="0" smtClean="0">
                <a:latin typeface="+mj-lt"/>
              </a:rPr>
              <a:t>111.5 MB vs 4.2 GB</a:t>
            </a:r>
          </a:p>
          <a:p>
            <a:pPr lvl="0"/>
            <a:endParaRPr lang="en-US" dirty="0" smtClean="0">
              <a:latin typeface="+mj-lt"/>
            </a:endParaRPr>
          </a:p>
          <a:p>
            <a:pPr lvl="0"/>
            <a:r>
              <a:rPr lang="en-US" dirty="0" smtClean="0">
                <a:latin typeface="+mj-lt"/>
              </a:rPr>
              <a:t>Day-1 Afternoon and Evening for Animation</a:t>
            </a:r>
          </a:p>
          <a:p>
            <a:pPr lvl="1"/>
            <a:r>
              <a:rPr lang="en-US" dirty="0" smtClean="0">
                <a:latin typeface="+mj-lt"/>
              </a:rPr>
              <a:t>Forecast 18h-30h with 10-minute output: </a:t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>73 output times, </a:t>
            </a:r>
            <a:br>
              <a:rPr lang="en-US" dirty="0" smtClean="0">
                <a:latin typeface="+mj-lt"/>
              </a:rPr>
            </a:br>
            <a:r>
              <a:rPr lang="en-US" b="1" dirty="0" smtClean="0">
                <a:latin typeface="+mj-lt"/>
              </a:rPr>
              <a:t>8.2 GB </a:t>
            </a:r>
            <a:r>
              <a:rPr lang="en-US" dirty="0" smtClean="0">
                <a:latin typeface="+mj-lt"/>
              </a:rPr>
              <a:t>vs </a:t>
            </a:r>
            <a:r>
              <a:rPr lang="en-US" b="1" dirty="0" smtClean="0">
                <a:latin typeface="+mj-lt"/>
              </a:rPr>
              <a:t>307 GB</a:t>
            </a:r>
          </a:p>
          <a:p>
            <a:r>
              <a:rPr lang="en-US" dirty="0" smtClean="0">
                <a:latin typeface="+mj-lt"/>
              </a:rPr>
              <a:t>Processing and Transfer:</a:t>
            </a:r>
            <a:r>
              <a:rPr lang="en-US" b="1" dirty="0" smtClean="0">
                <a:latin typeface="+mj-lt"/>
              </a:rPr>
              <a:t> ~20 min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40688" y="1181100"/>
            <a:ext cx="990600" cy="838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34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Fruits of Labor</a:t>
            </a:r>
            <a:endParaRPr lang="en-US" sz="3600" dirty="0"/>
          </a:p>
        </p:txBody>
      </p:sp>
      <p:pic>
        <p:nvPicPr>
          <p:cNvPr id="4" name="Picture 3" descr="storms-in-3D-example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960078"/>
            <a:ext cx="8153400" cy="56207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9200" y="452735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WDSS-II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Fruits of Labor</a:t>
            </a:r>
            <a:endParaRPr lang="en-US" dirty="0"/>
          </a:p>
        </p:txBody>
      </p:sp>
      <p:pic>
        <p:nvPicPr>
          <p:cNvPr id="4" name="Picture 3" descr="20140603_OMA_2010st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9213" y="996735"/>
            <a:ext cx="6224588" cy="50945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19213" y="590490"/>
            <a:ext cx="9130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VAPoR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42999"/>
          </a:xfrm>
        </p:spPr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57400"/>
            <a:ext cx="82296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Involve networking pros early</a:t>
            </a:r>
          </a:p>
          <a:p>
            <a:r>
              <a:rPr lang="en-US" dirty="0" smtClean="0"/>
              <a:t>Your mileage (throughput) may vary</a:t>
            </a:r>
          </a:p>
          <a:p>
            <a:r>
              <a:rPr lang="en-US" dirty="0" smtClean="0"/>
              <a:t>Be flexible with workflows</a:t>
            </a:r>
          </a:p>
          <a:p>
            <a:r>
              <a:rPr lang="en-US" dirty="0" smtClean="0"/>
              <a:t>Evaluate overhead of all steps</a:t>
            </a:r>
          </a:p>
          <a:p>
            <a:r>
              <a:rPr lang="en-US" dirty="0" smtClean="0"/>
              <a:t>Find ways to fund equipment upgrades where needed – slowest link sets your rate</a:t>
            </a:r>
          </a:p>
          <a:p>
            <a:r>
              <a:rPr lang="en-US" dirty="0" smtClean="0"/>
              <a:t>Software Programmable Networks/Science DMZ’s may be needed for the largest jobs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-685800" y="2286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SPC/NSSL Spring Program in </a:t>
            </a:r>
            <a:br>
              <a:rPr lang="en-US" sz="2800" dirty="0" smtClean="0"/>
            </a:br>
            <a:r>
              <a:rPr lang="en-US" sz="2800" dirty="0" smtClean="0"/>
              <a:t>the Hazardous Weather </a:t>
            </a:r>
            <a:r>
              <a:rPr lang="en-US" sz="2800" dirty="0" err="1" smtClean="0"/>
              <a:t>Testbed</a:t>
            </a:r>
            <a:endParaRPr lang="en-US" sz="28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98450" y="1646238"/>
            <a:ext cx="8002588" cy="48545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Testing and calibration of new forecasting methods in a simulated operational setting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6 weeks in spring season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Collaboration among 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NOAA research units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NOAA operational units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Universities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Private sector</a:t>
            </a:r>
            <a:endParaRPr lang="en-US" sz="2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Testbed</a:t>
            </a:r>
            <a:r>
              <a:rPr lang="en-US" sz="2800" dirty="0" smtClean="0"/>
              <a:t> located between the NOAA Storm Prediction Center and Norman National Weather Service Forecast Office</a:t>
            </a:r>
          </a:p>
        </p:txBody>
      </p:sp>
      <p:pic>
        <p:nvPicPr>
          <p:cNvPr id="12292" name="Picture 4" descr="HWTmapdiscuss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7488" y="2725738"/>
            <a:ext cx="3484562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NWC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52400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949950"/>
            <a:ext cx="896938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5943600"/>
            <a:ext cx="172458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504667"/>
            <a:ext cx="8229600" cy="5333999"/>
          </a:xfrm>
        </p:spPr>
        <p:txBody>
          <a:bodyPr>
            <a:noAutofit/>
          </a:bodyPr>
          <a:lstStyle/>
          <a:p>
            <a:r>
              <a:rPr lang="en-US" sz="2400" dirty="0" smtClean="0"/>
              <a:t>National Weather Center (September, 2014)</a:t>
            </a:r>
          </a:p>
          <a:p>
            <a:pPr lvl="1"/>
            <a:r>
              <a:rPr lang="en-US" sz="2000" dirty="0" smtClean="0"/>
              <a:t>Upgrading Network to 10 </a:t>
            </a:r>
            <a:r>
              <a:rPr lang="en-US" sz="2000" dirty="0" err="1" smtClean="0"/>
              <a:t>Gps</a:t>
            </a:r>
            <a:r>
              <a:rPr lang="en-US" sz="2000" dirty="0" smtClean="0"/>
              <a:t> Switches</a:t>
            </a:r>
          </a:p>
          <a:p>
            <a:pPr lvl="1"/>
            <a:r>
              <a:rPr lang="en-US" sz="2000" dirty="0" smtClean="0"/>
              <a:t>Software Programmable Networking Enabled</a:t>
            </a:r>
          </a:p>
          <a:p>
            <a:pPr lvl="1"/>
            <a:r>
              <a:rPr lang="en-US" sz="2000" dirty="0" smtClean="0"/>
              <a:t>Replacing Slow Firewall</a:t>
            </a:r>
          </a:p>
          <a:p>
            <a:r>
              <a:rPr lang="en-US" sz="2400" dirty="0" smtClean="0"/>
              <a:t>CAPS (September-October, 2014)</a:t>
            </a:r>
          </a:p>
          <a:p>
            <a:pPr lvl="1"/>
            <a:r>
              <a:rPr lang="en-US" sz="2000" dirty="0" smtClean="0"/>
              <a:t>Upgrading to Two 10 </a:t>
            </a:r>
            <a:r>
              <a:rPr lang="en-US" sz="2000" dirty="0" err="1" smtClean="0"/>
              <a:t>Gps</a:t>
            </a:r>
            <a:r>
              <a:rPr lang="en-US" sz="2000" dirty="0" smtClean="0"/>
              <a:t> Gateway Servers</a:t>
            </a:r>
            <a:br>
              <a:rPr lang="en-US" sz="2000" dirty="0" smtClean="0"/>
            </a:br>
            <a:r>
              <a:rPr lang="en-US" sz="2000" dirty="0" smtClean="0"/>
              <a:t>with Virtual Router Redundancy Protocol (VRRP)</a:t>
            </a:r>
          </a:p>
          <a:p>
            <a:pPr lvl="1"/>
            <a:r>
              <a:rPr lang="en-US" sz="2000" dirty="0" smtClean="0"/>
              <a:t>Software Programmable Networking Enabled</a:t>
            </a:r>
          </a:p>
          <a:p>
            <a:pPr lvl="1"/>
            <a:r>
              <a:rPr lang="en-US" sz="2000" dirty="0" smtClean="0"/>
              <a:t>Upgrading servers to 10 </a:t>
            </a:r>
            <a:r>
              <a:rPr lang="en-US" sz="2000" dirty="0" err="1" smtClean="0"/>
              <a:t>Gps</a:t>
            </a:r>
            <a:r>
              <a:rPr lang="en-US" sz="2000" dirty="0" smtClean="0"/>
              <a:t> network interfaces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For 2015</a:t>
            </a:r>
          </a:p>
          <a:p>
            <a:pPr lvl="1"/>
            <a:r>
              <a:rPr lang="en-US" sz="2000" dirty="0" smtClean="0"/>
              <a:t>Set Jumbo Size Maximum Transmission Unit (MTU) for route</a:t>
            </a:r>
          </a:p>
          <a:p>
            <a:pPr lvl="1"/>
            <a:r>
              <a:rPr lang="en-US" sz="2000" dirty="0" smtClean="0"/>
              <a:t>Explore use of Science DMZ within </a:t>
            </a:r>
            <a:r>
              <a:rPr lang="en-US" sz="2000" dirty="0" err="1" smtClean="0"/>
              <a:t>OneNet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1"/>
            <a:ext cx="7704667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38199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800" y="5167080"/>
            <a:ext cx="6553200" cy="16002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800" u="sng" dirty="0" smtClean="0"/>
              <a:t>Contact Info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r>
              <a:rPr lang="en-US" sz="2800" dirty="0" smtClean="0"/>
              <a:t>Keith Brewster</a:t>
            </a:r>
          </a:p>
          <a:p>
            <a:pPr marL="0" indent="0">
              <a:buNone/>
            </a:pPr>
            <a:r>
              <a:rPr lang="en-US" sz="2800" dirty="0" smtClean="0"/>
              <a:t>CAPS/University of Oklahoma</a:t>
            </a:r>
          </a:p>
          <a:p>
            <a:pPr marL="0" indent="0">
              <a:buNone/>
            </a:pPr>
            <a:r>
              <a:rPr lang="en-US" sz="2800" dirty="0" smtClean="0">
                <a:hlinkClick r:id="rId2"/>
              </a:rPr>
              <a:t>kbrewster@ou.edu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37874" y="1257869"/>
            <a:ext cx="7548926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Thanks to</a:t>
            </a:r>
            <a:r>
              <a:rPr lang="en-US" sz="2800" dirty="0" smtClean="0"/>
              <a:t>:</a:t>
            </a:r>
          </a:p>
          <a:p>
            <a:r>
              <a:rPr lang="en-US" sz="2800" dirty="0" smtClean="0"/>
              <a:t>Chris Cook, CAPS</a:t>
            </a:r>
          </a:p>
          <a:p>
            <a:r>
              <a:rPr lang="en-US" sz="2800" dirty="0" smtClean="0"/>
              <a:t>Kevin W. Thomas, CAPS</a:t>
            </a:r>
          </a:p>
          <a:p>
            <a:r>
              <a:rPr lang="en-US" sz="2800" dirty="0" smtClean="0"/>
              <a:t>Victor Hazlewood and his networking team, </a:t>
            </a:r>
            <a:r>
              <a:rPr lang="en-US" sz="2800" dirty="0" err="1" smtClean="0"/>
              <a:t>UTenn</a:t>
            </a:r>
            <a:endParaRPr lang="en-US" sz="2800" dirty="0" smtClean="0"/>
          </a:p>
          <a:p>
            <a:r>
              <a:rPr lang="en-US" sz="2800" dirty="0" smtClean="0"/>
              <a:t>Matt Runion &amp; James Deaton, </a:t>
            </a:r>
            <a:r>
              <a:rPr lang="en-US" sz="2800" dirty="0" err="1" smtClean="0"/>
              <a:t>OneNet</a:t>
            </a:r>
            <a:endParaRPr lang="en-US" sz="2800" dirty="0" smtClean="0"/>
          </a:p>
          <a:p>
            <a:r>
              <a:rPr lang="en-US" sz="2800" dirty="0" smtClean="0"/>
              <a:t>Henry Neeman &amp; OSCER Team</a:t>
            </a:r>
          </a:p>
          <a:p>
            <a:r>
              <a:rPr lang="en-US" sz="2800" dirty="0" smtClean="0"/>
              <a:t>Mike </a:t>
            </a:r>
            <a:r>
              <a:rPr lang="en-US" sz="2800" dirty="0" err="1" smtClean="0"/>
              <a:t>Coniglio</a:t>
            </a:r>
            <a:r>
              <a:rPr lang="en-US" sz="2800" dirty="0" smtClean="0"/>
              <a:t>, NOAA/NSSL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914399"/>
          </a:xfrm>
        </p:spPr>
        <p:txBody>
          <a:bodyPr/>
          <a:lstStyle/>
          <a:p>
            <a:r>
              <a:rPr lang="en-US" dirty="0" smtClean="0"/>
              <a:t>CAPS Spring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562599"/>
          </a:xfrm>
        </p:spPr>
        <p:txBody>
          <a:bodyPr>
            <a:normAutofit/>
          </a:bodyPr>
          <a:lstStyle/>
          <a:p>
            <a:r>
              <a:rPr lang="en-US" dirty="0" smtClean="0"/>
              <a:t>Part of NOAA/SPC Spring Experiment at the Hazardous Weather </a:t>
            </a:r>
            <a:r>
              <a:rPr lang="en-US" dirty="0" err="1" smtClean="0"/>
              <a:t>Testbed</a:t>
            </a:r>
            <a:endParaRPr lang="en-US" dirty="0" smtClean="0"/>
          </a:p>
          <a:p>
            <a:r>
              <a:rPr lang="en-US" dirty="0" smtClean="0"/>
              <a:t>Run Large Ensemble of Convection-Allowing NWP Forecasts for 6-weeks in Spring</a:t>
            </a:r>
          </a:p>
          <a:p>
            <a:r>
              <a:rPr lang="en-US" dirty="0" smtClean="0"/>
              <a:t>New methods for severe weather prediction in 1-2 days time frame</a:t>
            </a:r>
          </a:p>
          <a:p>
            <a:r>
              <a:rPr lang="en-US" dirty="0" smtClean="0"/>
              <a:t>25 NWP models run at XSEDE Centers</a:t>
            </a:r>
          </a:p>
          <a:p>
            <a:r>
              <a:rPr lang="en-US" dirty="0" smtClean="0"/>
              <a:t>2013-2014 Darter at NICS  (</a:t>
            </a:r>
            <a:r>
              <a:rPr lang="en-US" dirty="0" err="1" smtClean="0"/>
              <a:t>UTenn</a:t>
            </a:r>
            <a:r>
              <a:rPr lang="en-US" dirty="0" smtClean="0"/>
              <a:t> @ Oak Ridge)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827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Goal: “Real-time” 4D Data Visualization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2480" y="4189080"/>
            <a:ext cx="8229600" cy="144779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Does not allow full 3D visualization</a:t>
            </a:r>
          </a:p>
          <a:p>
            <a:r>
              <a:rPr lang="en-US" sz="2800" dirty="0" smtClean="0"/>
              <a:t>May want to examine other fields and levels</a:t>
            </a:r>
          </a:p>
          <a:p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62000" y="1729115"/>
            <a:ext cx="8229600" cy="1871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Run models at PSC or NICS</a:t>
            </a:r>
          </a:p>
          <a:p>
            <a:r>
              <a:rPr lang="en-US" sz="2800" dirty="0" smtClean="0"/>
              <a:t>Bring 2D files and images back</a:t>
            </a:r>
          </a:p>
          <a:p>
            <a:r>
              <a:rPr lang="en-US" sz="2800" dirty="0" smtClean="0"/>
              <a:t>2D fields and levels pre-selected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171270"/>
            <a:ext cx="3317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Procedure</a:t>
            </a:r>
            <a:r>
              <a:rPr lang="en-US" dirty="0" smtClean="0"/>
              <a:t> </a:t>
            </a:r>
            <a:r>
              <a:rPr lang="en-US" sz="2800" dirty="0" smtClean="0"/>
              <a:t>Since 2007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92480" y="3635380"/>
            <a:ext cx="1064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Issues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636879"/>
            <a:ext cx="8173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Need to move 3D Data from NICS at </a:t>
            </a:r>
            <a:r>
              <a:rPr lang="en-US" sz="2800" dirty="0" err="1" smtClean="0"/>
              <a:t>UTenn</a:t>
            </a:r>
            <a:r>
              <a:rPr lang="en-US" sz="2800" dirty="0" smtClean="0"/>
              <a:t> CAPS at OU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3" descr="PM_cmpref-21.gif"/>
          <p:cNvPicPr>
            <a:picLocks noChangeAspect="1"/>
          </p:cNvPicPr>
          <p:nvPr/>
        </p:nvPicPr>
        <p:blipFill>
          <a:blip r:embed="rId2" cstate="print"/>
          <a:srcRect l="3840" b="11294"/>
          <a:stretch>
            <a:fillRect/>
          </a:stretch>
        </p:blipFill>
        <p:spPr bwMode="auto">
          <a:xfrm>
            <a:off x="4527976" y="0"/>
            <a:ext cx="4616024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-29570"/>
            <a:ext cx="38100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Scoping the Task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2185"/>
            <a:ext cx="5029200" cy="6246716"/>
          </a:xfrm>
        </p:spPr>
        <p:txBody>
          <a:bodyPr>
            <a:noAutofit/>
          </a:bodyPr>
          <a:lstStyle/>
          <a:p>
            <a:pPr lvl="0"/>
            <a:r>
              <a:rPr lang="en-US" sz="1800" dirty="0" smtClean="0">
                <a:latin typeface="+mj-lt"/>
              </a:rPr>
              <a:t>CONUS Domain at 4-km Resolution</a:t>
            </a:r>
            <a:r>
              <a:rPr lang="en-GB" sz="1800" dirty="0" smtClean="0">
                <a:latin typeface="+mj-lt"/>
              </a:rPr>
              <a:t> </a:t>
            </a:r>
            <a:br>
              <a:rPr lang="en-GB" sz="1800" dirty="0" smtClean="0">
                <a:latin typeface="+mj-lt"/>
              </a:rPr>
            </a:br>
            <a:r>
              <a:rPr lang="en-GB" sz="1800" dirty="0" smtClean="0">
                <a:latin typeface="+mj-lt"/>
              </a:rPr>
              <a:t>1163 x 723 x 53</a:t>
            </a:r>
            <a:br>
              <a:rPr lang="en-GB" sz="1800" dirty="0" smtClean="0">
                <a:latin typeface="+mj-lt"/>
              </a:rPr>
            </a:br>
            <a:r>
              <a:rPr lang="en-GB" sz="1800" dirty="0" smtClean="0">
                <a:latin typeface="+mj-lt"/>
              </a:rPr>
              <a:t>Output for one time: </a:t>
            </a:r>
            <a:r>
              <a:rPr lang="en-GB" sz="1800" b="1" dirty="0" smtClean="0">
                <a:latin typeface="+mj-lt"/>
              </a:rPr>
              <a:t>4.2 GB</a:t>
            </a:r>
            <a:endParaRPr lang="en-US" sz="1800" b="1" dirty="0" smtClean="0">
              <a:latin typeface="+mj-lt"/>
            </a:endParaRPr>
          </a:p>
          <a:p>
            <a:pPr lvl="0"/>
            <a:r>
              <a:rPr lang="en-US" sz="1800" dirty="0" smtClean="0">
                <a:latin typeface="+mj-lt"/>
              </a:rPr>
              <a:t>Domain decomposition onto 384 (</a:t>
            </a:r>
            <a:r>
              <a:rPr lang="en-US" sz="1800" dirty="0" err="1" smtClean="0">
                <a:latin typeface="+mj-lt"/>
              </a:rPr>
              <a:t>6x64</a:t>
            </a:r>
            <a:r>
              <a:rPr lang="en-US" sz="1800" dirty="0" smtClean="0">
                <a:latin typeface="+mj-lt"/>
              </a:rPr>
              <a:t>) processors results in </a:t>
            </a:r>
            <a:r>
              <a:rPr lang="en-US" sz="1800" b="1" dirty="0" smtClean="0">
                <a:latin typeface="+mj-lt"/>
              </a:rPr>
              <a:t>384 </a:t>
            </a:r>
            <a:r>
              <a:rPr lang="en-US" sz="1800" dirty="0" smtClean="0">
                <a:latin typeface="+mj-lt"/>
              </a:rPr>
              <a:t>split files per output time, each file = </a:t>
            </a:r>
            <a:r>
              <a:rPr lang="en-US" sz="1800" b="1" dirty="0" smtClean="0">
                <a:latin typeface="+mj-lt"/>
              </a:rPr>
              <a:t>11</a:t>
            </a:r>
            <a:r>
              <a:rPr lang="en-US" sz="1800" dirty="0" smtClean="0">
                <a:latin typeface="+mj-lt"/>
              </a:rPr>
              <a:t> MB</a:t>
            </a:r>
          </a:p>
          <a:p>
            <a:pPr lvl="0"/>
            <a:r>
              <a:rPr lang="en-US" sz="1800" dirty="0" smtClean="0">
                <a:latin typeface="+mj-lt"/>
              </a:rPr>
              <a:t>For smooth </a:t>
            </a:r>
            <a:r>
              <a:rPr lang="en-US" sz="1600" dirty="0" smtClean="0">
                <a:latin typeface="+mj-lt"/>
              </a:rPr>
              <a:t>animations</a:t>
            </a:r>
            <a:r>
              <a:rPr lang="en-US" sz="1800" dirty="0" smtClean="0">
                <a:latin typeface="+mj-lt"/>
              </a:rPr>
              <a:t>, 10-minute output is generated for 5 members covering the afternoon and evening, forecast hours 18-30.</a:t>
            </a:r>
          </a:p>
          <a:p>
            <a:pPr lvl="0"/>
            <a:endParaRPr lang="en-US" sz="1800" dirty="0" smtClean="0">
              <a:latin typeface="+mj-lt"/>
            </a:endParaRPr>
          </a:p>
          <a:p>
            <a:pPr lvl="0"/>
            <a:r>
              <a:rPr lang="en-US" sz="1800" dirty="0" smtClean="0">
                <a:latin typeface="+mj-lt"/>
              </a:rPr>
              <a:t>Complete Forecast:</a:t>
            </a:r>
          </a:p>
          <a:p>
            <a:pPr lvl="1"/>
            <a:r>
              <a:rPr lang="en-US" sz="1600" dirty="0" smtClean="0">
                <a:latin typeface="+mj-lt"/>
              </a:rPr>
              <a:t>60-h forecast, hourly output + 10 minute output 18h-30h: </a:t>
            </a:r>
            <a:br>
              <a:rPr lang="en-US" sz="1600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>121 output times, </a:t>
            </a:r>
            <a:r>
              <a:rPr lang="en-US" sz="1600" b="1" dirty="0" smtClean="0">
                <a:latin typeface="+mj-lt"/>
              </a:rPr>
              <a:t>508 GB</a:t>
            </a:r>
          </a:p>
          <a:p>
            <a:pPr lvl="0"/>
            <a:r>
              <a:rPr lang="en-US" sz="1800" dirty="0" smtClean="0">
                <a:latin typeface="+mj-lt"/>
              </a:rPr>
              <a:t>Day-1 Afternoon and Evening for Animation</a:t>
            </a:r>
          </a:p>
          <a:p>
            <a:pPr lvl="1"/>
            <a:r>
              <a:rPr lang="en-US" sz="1600" dirty="0" smtClean="0">
                <a:latin typeface="+mj-lt"/>
              </a:rPr>
              <a:t>Forecast </a:t>
            </a:r>
            <a:r>
              <a:rPr lang="en-US" sz="1600" dirty="0" err="1" smtClean="0">
                <a:latin typeface="+mj-lt"/>
              </a:rPr>
              <a:t>18h-30h</a:t>
            </a:r>
            <a:r>
              <a:rPr lang="en-US" sz="1600" dirty="0" smtClean="0">
                <a:latin typeface="+mj-lt"/>
              </a:rPr>
              <a:t> with 10-minute output: </a:t>
            </a:r>
            <a:br>
              <a:rPr lang="en-US" sz="1600" dirty="0" smtClean="0">
                <a:latin typeface="+mj-lt"/>
              </a:rPr>
            </a:br>
            <a:r>
              <a:rPr lang="en-US" sz="1600" dirty="0" smtClean="0">
                <a:latin typeface="+mj-lt"/>
              </a:rPr>
              <a:t>73 output times,  </a:t>
            </a:r>
            <a:r>
              <a:rPr lang="en-US" sz="1600" b="1" dirty="0" smtClean="0">
                <a:latin typeface="+mj-lt"/>
              </a:rPr>
              <a:t>307 GB</a:t>
            </a:r>
          </a:p>
          <a:p>
            <a:pPr lvl="1"/>
            <a:endParaRPr lang="en-US" sz="1400" dirty="0"/>
          </a:p>
        </p:txBody>
      </p:sp>
      <p:sp>
        <p:nvSpPr>
          <p:cNvPr id="5" name="Oval 4"/>
          <p:cNvSpPr/>
          <p:nvPr/>
        </p:nvSpPr>
        <p:spPr>
          <a:xfrm>
            <a:off x="76200" y="5181600"/>
            <a:ext cx="5889412" cy="13705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335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Plan “A” Workflow</a:t>
            </a:r>
            <a:endParaRPr lang="en-US" sz="4000" dirty="0"/>
          </a:p>
        </p:txBody>
      </p:sp>
      <p:sp>
        <p:nvSpPr>
          <p:cNvPr id="4" name="Rectangle 3"/>
          <p:cNvSpPr/>
          <p:nvPr/>
        </p:nvSpPr>
        <p:spPr>
          <a:xfrm>
            <a:off x="838200" y="914400"/>
            <a:ext cx="1295400" cy="838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200" y="838200"/>
            <a:ext cx="8153400" cy="1143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62184" y="1143000"/>
            <a:ext cx="1277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NICS Darter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0600" y="990600"/>
            <a:ext cx="79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WRF</a:t>
            </a:r>
            <a:br>
              <a:rPr lang="en-US" i="1" dirty="0" smtClean="0"/>
            </a:br>
            <a:r>
              <a:rPr lang="en-US" i="1" dirty="0" smtClean="0"/>
              <a:t>Model</a:t>
            </a:r>
            <a:endParaRPr lang="en-US" i="1" dirty="0"/>
          </a:p>
        </p:txBody>
      </p:sp>
      <p:cxnSp>
        <p:nvCxnSpPr>
          <p:cNvPr id="9" name="Straight Arrow Connector 8"/>
          <p:cNvCxnSpPr>
            <a:stCxn id="4" idx="3"/>
            <a:endCxn id="18" idx="2"/>
          </p:cNvCxnSpPr>
          <p:nvPr/>
        </p:nvCxnSpPr>
        <p:spPr>
          <a:xfrm>
            <a:off x="2133600" y="1333500"/>
            <a:ext cx="304800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62200" y="2514600"/>
            <a:ext cx="9906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38200" y="2362200"/>
            <a:ext cx="8153400" cy="2362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Magnetic Disk 17"/>
          <p:cNvSpPr/>
          <p:nvPr/>
        </p:nvSpPr>
        <p:spPr>
          <a:xfrm>
            <a:off x="2438400" y="914400"/>
            <a:ext cx="1219200" cy="8382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590800" y="1143000"/>
            <a:ext cx="10134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wrfout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split files</a:t>
            </a:r>
            <a:endParaRPr lang="en-US" dirty="0"/>
          </a:p>
        </p:txBody>
      </p:sp>
      <p:cxnSp>
        <p:nvCxnSpPr>
          <p:cNvPr id="28" name="Straight Arrow Connector 27"/>
          <p:cNvCxnSpPr>
            <a:stCxn id="18" idx="3"/>
            <a:endCxn id="11" idx="0"/>
          </p:cNvCxnSpPr>
          <p:nvPr/>
        </p:nvCxnSpPr>
        <p:spPr>
          <a:xfrm flipH="1">
            <a:off x="2857500" y="1752600"/>
            <a:ext cx="190500" cy="7620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68154" y="4648200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sftp</a:t>
            </a:r>
            <a:r>
              <a:rPr lang="en-US" dirty="0" smtClean="0"/>
              <a:t> or </a:t>
            </a:r>
            <a:r>
              <a:rPr lang="en-US" i="1" dirty="0" err="1" smtClean="0"/>
              <a:t>scp</a:t>
            </a:r>
            <a:endParaRPr lang="en-US" i="1" dirty="0"/>
          </a:p>
        </p:txBody>
      </p:sp>
      <p:sp>
        <p:nvSpPr>
          <p:cNvPr id="32" name="Rectangle 31"/>
          <p:cNvSpPr/>
          <p:nvPr/>
        </p:nvSpPr>
        <p:spPr>
          <a:xfrm>
            <a:off x="5638800" y="5257800"/>
            <a:ext cx="11430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838200" y="5029200"/>
            <a:ext cx="8153400" cy="16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543800" y="2895600"/>
            <a:ext cx="1319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CAPS Server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858000" y="5486400"/>
            <a:ext cx="17443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NSSL or SPC </a:t>
            </a:r>
            <a:br>
              <a:rPr lang="en-US" dirty="0" smtClean="0"/>
            </a:br>
            <a:r>
              <a:rPr lang="en-US" dirty="0" smtClean="0"/>
              <a:t>Machine in HWT</a:t>
            </a:r>
            <a:endParaRPr lang="en-US" dirty="0"/>
          </a:p>
        </p:txBody>
      </p:sp>
      <p:cxnSp>
        <p:nvCxnSpPr>
          <p:cNvPr id="38" name="Straight Arrow Connector 37"/>
          <p:cNvCxnSpPr>
            <a:stCxn id="11" idx="3"/>
          </p:cNvCxnSpPr>
          <p:nvPr/>
        </p:nvCxnSpPr>
        <p:spPr>
          <a:xfrm>
            <a:off x="3352800" y="2971800"/>
            <a:ext cx="304800" cy="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362200" y="2514600"/>
            <a:ext cx="9909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joinWRF</a:t>
            </a:r>
            <a:r>
              <a:rPr lang="en-US" i="1" dirty="0" smtClean="0"/>
              <a:t> </a:t>
            </a:r>
            <a:r>
              <a:rPr lang="en-US" dirty="0" smtClean="0"/>
              <a:t>Join and </a:t>
            </a:r>
            <a:br>
              <a:rPr lang="en-US" dirty="0" smtClean="0"/>
            </a:br>
            <a:r>
              <a:rPr lang="en-US" dirty="0" smtClean="0"/>
              <a:t>subset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3124200" y="3657600"/>
            <a:ext cx="1219200" cy="791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Card 44"/>
          <p:cNvSpPr/>
          <p:nvPr/>
        </p:nvSpPr>
        <p:spPr>
          <a:xfrm>
            <a:off x="914400" y="2438400"/>
            <a:ext cx="1219200" cy="914400"/>
          </a:xfrm>
          <a:prstGeom prst="flowChartPunchedCar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990600" y="2438400"/>
            <a:ext cx="112479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Daily</a:t>
            </a:r>
            <a:br>
              <a:rPr lang="en-US" dirty="0" smtClean="0"/>
            </a:br>
            <a:r>
              <a:rPr lang="en-US" dirty="0" smtClean="0"/>
              <a:t>Region of </a:t>
            </a:r>
            <a:br>
              <a:rPr lang="en-US" dirty="0" smtClean="0"/>
            </a:br>
            <a:r>
              <a:rPr lang="en-US" dirty="0" smtClean="0"/>
              <a:t>Interest</a:t>
            </a:r>
            <a:endParaRPr lang="en-US" dirty="0"/>
          </a:p>
        </p:txBody>
      </p:sp>
      <p:sp>
        <p:nvSpPr>
          <p:cNvPr id="48" name="Flowchart: Magnetic Disk 47"/>
          <p:cNvSpPr/>
          <p:nvPr/>
        </p:nvSpPr>
        <p:spPr>
          <a:xfrm>
            <a:off x="3657600" y="2590800"/>
            <a:ext cx="1219200" cy="8382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657600" y="2819400"/>
            <a:ext cx="1207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wrfout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joined files</a:t>
            </a:r>
            <a:endParaRPr lang="en-US" dirty="0"/>
          </a:p>
        </p:txBody>
      </p:sp>
      <p:cxnSp>
        <p:nvCxnSpPr>
          <p:cNvPr id="56" name="Straight Arrow Connector 55"/>
          <p:cNvCxnSpPr>
            <a:stCxn id="46" idx="3"/>
            <a:endCxn id="39" idx="1"/>
          </p:cNvCxnSpPr>
          <p:nvPr/>
        </p:nvCxnSpPr>
        <p:spPr>
          <a:xfrm>
            <a:off x="2115395" y="2900065"/>
            <a:ext cx="246805" cy="762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3200400" y="3733800"/>
            <a:ext cx="1115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 smtClean="0"/>
              <a:t>WDSS-II </a:t>
            </a:r>
            <a:br>
              <a:rPr lang="en-US" i="1" dirty="0" smtClean="0"/>
            </a:br>
            <a:r>
              <a:rPr lang="en-US" i="1" dirty="0" smtClean="0"/>
              <a:t>Converter</a:t>
            </a:r>
            <a:endParaRPr lang="en-US" i="1" dirty="0"/>
          </a:p>
        </p:txBody>
      </p:sp>
      <p:sp>
        <p:nvSpPr>
          <p:cNvPr id="68" name="Flowchart: Magnetic Disk 67"/>
          <p:cNvSpPr/>
          <p:nvPr/>
        </p:nvSpPr>
        <p:spPr>
          <a:xfrm>
            <a:off x="1600200" y="3657600"/>
            <a:ext cx="1219200" cy="8382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/>
        </p:nvSpPr>
        <p:spPr>
          <a:xfrm>
            <a:off x="1143000" y="55626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WDSS-II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0" name="Flowchart: Magnetic Disk 69"/>
          <p:cNvSpPr/>
          <p:nvPr/>
        </p:nvSpPr>
        <p:spPr>
          <a:xfrm>
            <a:off x="6019800" y="3687146"/>
            <a:ext cx="1219200" cy="838200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6162870" y="3932852"/>
            <a:ext cx="913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VAPoR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vdf</a:t>
            </a:r>
            <a:r>
              <a:rPr lang="en-US" dirty="0" smtClean="0"/>
              <a:t> files</a:t>
            </a: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1066800" y="5257800"/>
            <a:ext cx="1143000" cy="990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Arrow Connector 73"/>
          <p:cNvCxnSpPr>
            <a:stCxn id="68" idx="3"/>
            <a:endCxn id="72" idx="0"/>
          </p:cNvCxnSpPr>
          <p:nvPr/>
        </p:nvCxnSpPr>
        <p:spPr>
          <a:xfrm flipH="1">
            <a:off x="1638300" y="4495800"/>
            <a:ext cx="571500" cy="7620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>
            <a:stCxn id="49" idx="2"/>
            <a:endCxn id="44" idx="0"/>
          </p:cNvCxnSpPr>
          <p:nvPr/>
        </p:nvCxnSpPr>
        <p:spPr>
          <a:xfrm flipH="1">
            <a:off x="3733800" y="3465731"/>
            <a:ext cx="527491" cy="19186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44" idx="1"/>
            <a:endCxn id="68" idx="4"/>
          </p:cNvCxnSpPr>
          <p:nvPr/>
        </p:nvCxnSpPr>
        <p:spPr>
          <a:xfrm flipH="1">
            <a:off x="2819400" y="4053374"/>
            <a:ext cx="304800" cy="23326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70" idx="3"/>
            <a:endCxn id="32" idx="0"/>
          </p:cNvCxnSpPr>
          <p:nvPr/>
        </p:nvCxnSpPr>
        <p:spPr>
          <a:xfrm flipH="1">
            <a:off x="6210300" y="4525346"/>
            <a:ext cx="419100" cy="732454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754007" y="5486400"/>
            <a:ext cx="799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VAPoR</a:t>
            </a:r>
            <a:endParaRPr lang="en-US" i="1" dirty="0"/>
          </a:p>
        </p:txBody>
      </p:sp>
      <p:sp>
        <p:nvSpPr>
          <p:cNvPr id="92" name="TextBox 91"/>
          <p:cNvSpPr txBox="1"/>
          <p:nvPr/>
        </p:nvSpPr>
        <p:spPr>
          <a:xfrm>
            <a:off x="1600200" y="38862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WDSS-II</a:t>
            </a:r>
            <a:br>
              <a:rPr lang="en-US" dirty="0" smtClean="0"/>
            </a:br>
            <a:r>
              <a:rPr lang="en-US" dirty="0" smtClean="0"/>
              <a:t>files</a:t>
            </a:r>
            <a:endParaRPr lang="en-US" dirty="0"/>
          </a:p>
        </p:txBody>
      </p:sp>
      <p:pic>
        <p:nvPicPr>
          <p:cNvPr id="10242" name="Picture 2" descr="http://www.clker.com/cliparts/4/1/e/6/11949838211786721468lcd_monitor_the_structor_.svg.med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43200" y="5334000"/>
            <a:ext cx="970588" cy="922058"/>
          </a:xfrm>
          <a:prstGeom prst="rect">
            <a:avLst/>
          </a:prstGeom>
          <a:noFill/>
        </p:spPr>
      </p:pic>
      <p:pic>
        <p:nvPicPr>
          <p:cNvPr id="96" name="Picture 2" descr="http://www.clker.com/cliparts/4/1/e/6/11949838211786721468lcd_monitor_the_structor_.svg.med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419600" y="5334000"/>
            <a:ext cx="970588" cy="922058"/>
          </a:xfrm>
          <a:prstGeom prst="rect">
            <a:avLst/>
          </a:prstGeom>
          <a:noFill/>
        </p:spPr>
      </p:pic>
      <p:cxnSp>
        <p:nvCxnSpPr>
          <p:cNvPr id="97" name="Straight Arrow Connector 96"/>
          <p:cNvCxnSpPr/>
          <p:nvPr/>
        </p:nvCxnSpPr>
        <p:spPr>
          <a:xfrm flipV="1">
            <a:off x="2209800" y="5715000"/>
            <a:ext cx="533400" cy="38100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32" idx="1"/>
            <a:endCxn id="96" idx="3"/>
          </p:cNvCxnSpPr>
          <p:nvPr/>
        </p:nvCxnSpPr>
        <p:spPr>
          <a:xfrm flipH="1">
            <a:off x="5390188" y="5753100"/>
            <a:ext cx="248612" cy="4192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1" name="Picture 150" descr="squall-line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5372100"/>
            <a:ext cx="967119" cy="642938"/>
          </a:xfrm>
          <a:prstGeom prst="rect">
            <a:avLst/>
          </a:prstGeom>
        </p:spPr>
      </p:pic>
      <p:sp>
        <p:nvSpPr>
          <p:cNvPr id="152" name="Rectangle 151"/>
          <p:cNvSpPr/>
          <p:nvPr/>
        </p:nvSpPr>
        <p:spPr>
          <a:xfrm>
            <a:off x="4419600" y="3657600"/>
            <a:ext cx="1219200" cy="791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/>
          <p:nvPr/>
        </p:nvSpPr>
        <p:spPr>
          <a:xfrm>
            <a:off x="4495800" y="3810000"/>
            <a:ext cx="1062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vdfcreate</a:t>
            </a:r>
            <a:endParaRPr lang="en-US" i="1" dirty="0"/>
          </a:p>
        </p:txBody>
      </p:sp>
      <p:cxnSp>
        <p:nvCxnSpPr>
          <p:cNvPr id="155" name="Straight Arrow Connector 154"/>
          <p:cNvCxnSpPr>
            <a:stCxn id="49" idx="2"/>
            <a:endCxn id="152" idx="0"/>
          </p:cNvCxnSpPr>
          <p:nvPr/>
        </p:nvCxnSpPr>
        <p:spPr>
          <a:xfrm>
            <a:off x="4261291" y="3465731"/>
            <a:ext cx="767909" cy="191869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152" idx="3"/>
            <a:endCxn id="70" idx="2"/>
          </p:cNvCxnSpPr>
          <p:nvPr/>
        </p:nvCxnSpPr>
        <p:spPr>
          <a:xfrm>
            <a:off x="5638800" y="4053374"/>
            <a:ext cx="381000" cy="52872"/>
          </a:xfrm>
          <a:prstGeom prst="straightConnector1">
            <a:avLst/>
          </a:prstGeom>
          <a:ln w="158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" name="Picture 162" descr="vaporhurrican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55319" y="5360621"/>
            <a:ext cx="892969" cy="658955"/>
          </a:xfrm>
          <a:prstGeom prst="rect">
            <a:avLst/>
          </a:prstGeom>
        </p:spPr>
      </p:pic>
      <p:sp>
        <p:nvSpPr>
          <p:cNvPr id="164" name="TextBox 163"/>
          <p:cNvSpPr txBox="1"/>
          <p:nvPr/>
        </p:nvSpPr>
        <p:spPr>
          <a:xfrm>
            <a:off x="2971800" y="1981200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GridFTP</a:t>
            </a:r>
            <a:r>
              <a:rPr lang="en-US" dirty="0" smtClean="0"/>
              <a:t> or </a:t>
            </a:r>
            <a:r>
              <a:rPr lang="en-US" i="1" dirty="0" err="1" smtClean="0"/>
              <a:t>bbcp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65" name="TextBox 164"/>
          <p:cNvSpPr txBox="1"/>
          <p:nvPr/>
        </p:nvSpPr>
        <p:spPr>
          <a:xfrm>
            <a:off x="6324600" y="4648200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sftp</a:t>
            </a:r>
            <a:r>
              <a:rPr lang="en-US" dirty="0" smtClean="0"/>
              <a:t> or </a:t>
            </a:r>
            <a:r>
              <a:rPr lang="en-US" i="1" dirty="0" err="1" smtClean="0"/>
              <a:t>scp</a:t>
            </a:r>
            <a:endParaRPr lang="en-US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6" y="300169"/>
            <a:ext cx="7704667" cy="922357"/>
          </a:xfrm>
        </p:spPr>
        <p:txBody>
          <a:bodyPr/>
          <a:lstStyle/>
          <a:p>
            <a:r>
              <a:rPr lang="en-US" dirty="0" smtClean="0"/>
              <a:t>Data Route</a:t>
            </a:r>
            <a:endParaRPr lang="en-US" dirty="0"/>
          </a:p>
        </p:txBody>
      </p:sp>
      <p:pic>
        <p:nvPicPr>
          <p:cNvPr id="4" name="Content Placeholder 3" descr="Map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429199"/>
            <a:ext cx="6824133" cy="5258322"/>
          </a:xfrm>
        </p:spPr>
      </p:pic>
      <p:sp>
        <p:nvSpPr>
          <p:cNvPr id="5" name="TextBox 4"/>
          <p:cNvSpPr txBox="1"/>
          <p:nvPr/>
        </p:nvSpPr>
        <p:spPr>
          <a:xfrm>
            <a:off x="3381731" y="4486291"/>
            <a:ext cx="4403185" cy="646331"/>
          </a:xfrm>
          <a:prstGeom prst="rect">
            <a:avLst/>
          </a:prstGeom>
          <a:solidFill>
            <a:schemeClr val="accent1">
              <a:lumMod val="20000"/>
              <a:lumOff val="8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NICS/U </a:t>
            </a:r>
            <a:r>
              <a:rPr lang="en-US" dirty="0" err="1" smtClean="0"/>
              <a:t>Tenn</a:t>
            </a:r>
            <a:r>
              <a:rPr lang="en-US" dirty="0" smtClean="0"/>
              <a:t>  in Oak Ridge, Tennessee to</a:t>
            </a:r>
            <a:br>
              <a:rPr lang="en-US" dirty="0" smtClean="0"/>
            </a:br>
            <a:r>
              <a:rPr lang="en-US" dirty="0" smtClean="0"/>
              <a:t>CAPS/OU  in Norman, Oklahoma</a:t>
            </a:r>
          </a:p>
        </p:txBody>
      </p:sp>
      <p:pic>
        <p:nvPicPr>
          <p:cNvPr id="6" name="Picture 5" descr="1371095988_michelin-man-bibendum-tyre-3029-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15896">
            <a:off x="5753958" y="2660689"/>
            <a:ext cx="1189243" cy="10726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50456" y="5816727"/>
            <a:ext cx="18191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Map from mapquest.com</a:t>
            </a:r>
            <a:endParaRPr lang="en-US" sz="1100" dirty="0"/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5905" y="4387292"/>
            <a:ext cx="796213" cy="42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nics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4868" y="3980585"/>
            <a:ext cx="945937" cy="29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451" y="3245698"/>
            <a:ext cx="506597" cy="4881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68444" y="5171447"/>
            <a:ext cx="3975051" cy="369332"/>
          </a:xfrm>
          <a:prstGeom prst="rect">
            <a:avLst/>
          </a:prstGeom>
          <a:solidFill>
            <a:schemeClr val="accent1">
              <a:lumMod val="20000"/>
              <a:lumOff val="80000"/>
              <a:alpha val="6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845 miles  13 hours  via </a:t>
            </a:r>
            <a:r>
              <a:rPr lang="en-US" dirty="0" err="1" smtClean="0"/>
              <a:t>MichelinNet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752" y="-152400"/>
            <a:ext cx="7704667" cy="1219200"/>
          </a:xfrm>
        </p:spPr>
        <p:txBody>
          <a:bodyPr/>
          <a:lstStyle/>
          <a:p>
            <a:r>
              <a:rPr lang="en-US" dirty="0" smtClean="0"/>
              <a:t>Internet Route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066800"/>
            <a:ext cx="6857174" cy="542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609599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Internet2</a:t>
            </a:r>
            <a:endParaRPr lang="en-US" sz="3200" dirty="0"/>
          </a:p>
        </p:txBody>
      </p:sp>
      <p:pic>
        <p:nvPicPr>
          <p:cNvPr id="4" name="Content Placeholder 3" descr="Map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1458" y="1371600"/>
            <a:ext cx="8786015" cy="4906963"/>
          </a:xfr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93B4CCAC-FD5A-4D59-B1AC-EAF45910B5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867</TotalTime>
  <Words>719</Words>
  <Application>Microsoft Macintosh PowerPoint</Application>
  <PresentationFormat>On-screen Show (4:3)</PresentationFormat>
  <Paragraphs>178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Parallax</vt:lpstr>
      <vt:lpstr>Interstate Data Moving and the Last Block Problem:  Lessons Learned in the CAPS Spring Experiment 2014</vt:lpstr>
      <vt:lpstr>SPC/NSSL Spring Program in  the Hazardous Weather Testbed</vt:lpstr>
      <vt:lpstr>CAPS Spring Experiment</vt:lpstr>
      <vt:lpstr>Goal: “Real-time” 4D Data Visualization</vt:lpstr>
      <vt:lpstr>Scoping the Task</vt:lpstr>
      <vt:lpstr>Plan “A” Workflow</vt:lpstr>
      <vt:lpstr>Data Route</vt:lpstr>
      <vt:lpstr>Internet Route</vt:lpstr>
      <vt:lpstr>Internet2</vt:lpstr>
      <vt:lpstr>Internet Route “Last Mile”</vt:lpstr>
      <vt:lpstr>Recent Networking Initiatives</vt:lpstr>
      <vt:lpstr>Recent Networking Initiatives</vt:lpstr>
      <vt:lpstr>Traffic &amp; Last Block Problem</vt:lpstr>
      <vt:lpstr>Packing and Compression?</vt:lpstr>
      <vt:lpstr>Plan “D” Workflow</vt:lpstr>
      <vt:lpstr>Re-Scoping the Task</vt:lpstr>
      <vt:lpstr>Fruits of Labor</vt:lpstr>
      <vt:lpstr>Fruits of Labor</vt:lpstr>
      <vt:lpstr>Lessons Learned</vt:lpstr>
      <vt:lpstr>Future Plans</vt:lpstr>
      <vt:lpstr>Questions?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Interstate Data Moving and the Last Block Problem:  Lessons Learned in the CAPS Spring Experiment 2014</dc:title>
  <dc:creator>kbrews</dc:creator>
  <cp:lastModifiedBy>Debi Gentis</cp:lastModifiedBy>
  <cp:revision>79</cp:revision>
  <dcterms:created xsi:type="dcterms:W3CDTF">2014-09-15T16:02:29Z</dcterms:created>
  <dcterms:modified xsi:type="dcterms:W3CDTF">2015-08-06T21:33:47Z</dcterms:modified>
</cp:coreProperties>
</file>