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82" r:id="rId4"/>
    <p:sldId id="286" r:id="rId5"/>
    <p:sldId id="287" r:id="rId6"/>
    <p:sldId id="294" r:id="rId7"/>
    <p:sldId id="292" r:id="rId8"/>
    <p:sldId id="280" r:id="rId9"/>
    <p:sldId id="302" r:id="rId10"/>
    <p:sldId id="305" r:id="rId11"/>
    <p:sldId id="304" r:id="rId12"/>
    <p:sldId id="310" r:id="rId13"/>
    <p:sldId id="312" r:id="rId14"/>
    <p:sldId id="288" r:id="rId15"/>
    <p:sldId id="295" r:id="rId16"/>
    <p:sldId id="307" r:id="rId17"/>
    <p:sldId id="308" r:id="rId18"/>
    <p:sldId id="306" r:id="rId19"/>
    <p:sldId id="290" r:id="rId20"/>
    <p:sldId id="293" r:id="rId21"/>
    <p:sldId id="281" r:id="rId22"/>
    <p:sldId id="296" r:id="rId23"/>
    <p:sldId id="298" r:id="rId24"/>
    <p:sldId id="299" r:id="rId25"/>
    <p:sldId id="300" r:id="rId26"/>
    <p:sldId id="301" r:id="rId2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66"/>
    <a:srgbClr val="FFFFCC"/>
    <a:srgbClr val="7E0000"/>
    <a:srgbClr val="17CF85"/>
    <a:srgbClr val="00CC66"/>
    <a:srgbClr val="00FF99"/>
    <a:srgbClr val="33CCCC"/>
    <a:srgbClr val="800000"/>
    <a:srgbClr val="B3D3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1038" autoAdjust="0"/>
  </p:normalViewPr>
  <p:slideViewPr>
    <p:cSldViewPr>
      <p:cViewPr>
        <p:scale>
          <a:sx n="100" d="100"/>
          <a:sy n="100" d="100"/>
        </p:scale>
        <p:origin x="-32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56" y="110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480336-92D3-4294-88A7-294DF1546A91}" type="doc">
      <dgm:prSet loTypeId="urn:microsoft.com/office/officeart/2005/8/layout/cycle8" loCatId="cycle" qsTypeId="urn:microsoft.com/office/officeart/2005/8/quickstyle/simple4" qsCatId="simple" csTypeId="urn:microsoft.com/office/officeart/2005/8/colors/accent0_1" csCatId="mainScheme" phldr="1"/>
      <dgm:spPr/>
    </dgm:pt>
    <dgm:pt modelId="{66B52257-8ABB-4D33-B956-B20C4EF11BBB}">
      <dgm:prSet phldrT="[Text]"/>
      <dgm:spPr/>
      <dgm:t>
        <a:bodyPr/>
        <a:lstStyle/>
        <a:p>
          <a:r>
            <a:rPr lang="en-US" dirty="0" smtClean="0">
              <a:latin typeface="Perpetua" panose="02020502060401020303" pitchFamily="18" charset="0"/>
            </a:rPr>
            <a:t>Attitudes* about </a:t>
          </a:r>
          <a:r>
            <a:rPr lang="en-US" b="1" dirty="0" smtClean="0">
              <a:latin typeface="Perpetua" panose="02020502060401020303" pitchFamily="18" charset="0"/>
            </a:rPr>
            <a:t>Others</a:t>
          </a:r>
          <a:endParaRPr lang="en-US" dirty="0"/>
        </a:p>
      </dgm:t>
    </dgm:pt>
    <dgm:pt modelId="{F2563B93-31B4-40AA-B961-AFEEC44CCF7E}" type="parTrans" cxnId="{2CB60DFD-CC05-44A6-8500-530E0517F571}">
      <dgm:prSet/>
      <dgm:spPr/>
      <dgm:t>
        <a:bodyPr/>
        <a:lstStyle/>
        <a:p>
          <a:endParaRPr lang="en-US"/>
        </a:p>
      </dgm:t>
    </dgm:pt>
    <dgm:pt modelId="{69F996A7-14CF-4D03-AD81-7516067B9DE5}" type="sibTrans" cxnId="{2CB60DFD-CC05-44A6-8500-530E0517F571}">
      <dgm:prSet/>
      <dgm:spPr/>
      <dgm:t>
        <a:bodyPr/>
        <a:lstStyle/>
        <a:p>
          <a:endParaRPr lang="en-US"/>
        </a:p>
      </dgm:t>
    </dgm:pt>
    <dgm:pt modelId="{F51CCFE3-35FF-4AFD-BD18-976A48E01D22}">
      <dgm:prSet phldrT="[Text]"/>
      <dgm:spPr/>
      <dgm:t>
        <a:bodyPr/>
        <a:lstStyle/>
        <a:p>
          <a:r>
            <a:rPr lang="en-US" dirty="0" smtClean="0">
              <a:latin typeface="Perpetua" panose="02020502060401020303" pitchFamily="18" charset="0"/>
            </a:rPr>
            <a:t>Attitudes* about </a:t>
          </a:r>
          <a:r>
            <a:rPr lang="en-US" b="1" dirty="0" smtClean="0">
              <a:latin typeface="Perpetua" panose="02020502060401020303" pitchFamily="18" charset="0"/>
            </a:rPr>
            <a:t>World</a:t>
          </a:r>
          <a:endParaRPr lang="en-US" dirty="0"/>
        </a:p>
      </dgm:t>
    </dgm:pt>
    <dgm:pt modelId="{A612131A-E96D-42E0-9E5E-8C981A4B7974}" type="parTrans" cxnId="{378347D0-9E0A-4FA8-A7F3-826AEEAA7230}">
      <dgm:prSet/>
      <dgm:spPr/>
      <dgm:t>
        <a:bodyPr/>
        <a:lstStyle/>
        <a:p>
          <a:endParaRPr lang="en-US"/>
        </a:p>
      </dgm:t>
    </dgm:pt>
    <dgm:pt modelId="{17A33562-7695-4190-8210-1B5CE04C81C4}" type="sibTrans" cxnId="{378347D0-9E0A-4FA8-A7F3-826AEEAA7230}">
      <dgm:prSet/>
      <dgm:spPr/>
      <dgm:t>
        <a:bodyPr/>
        <a:lstStyle/>
        <a:p>
          <a:endParaRPr lang="en-US"/>
        </a:p>
      </dgm:t>
    </dgm:pt>
    <dgm:pt modelId="{0B1806E4-1954-485E-BD3F-51D17AFEF06C}">
      <dgm:prSet phldrT="[Text]" custT="1"/>
      <dgm:spPr/>
      <dgm:t>
        <a:bodyPr/>
        <a:lstStyle/>
        <a:p>
          <a:r>
            <a:rPr lang="en-US" sz="2300" dirty="0" smtClean="0">
              <a:latin typeface="Perpetua" panose="02020502060401020303" pitchFamily="18" charset="0"/>
            </a:rPr>
            <a:t>Attitudes* about </a:t>
          </a:r>
          <a:r>
            <a:rPr lang="en-US" sz="2300" b="1" dirty="0" smtClean="0">
              <a:latin typeface="Perpetua" panose="02020502060401020303" pitchFamily="18" charset="0"/>
            </a:rPr>
            <a:t>Self</a:t>
          </a:r>
          <a:endParaRPr lang="en-US" sz="2300" b="1" dirty="0">
            <a:latin typeface="Perpetua" panose="02020502060401020303" pitchFamily="18" charset="0"/>
          </a:endParaRPr>
        </a:p>
      </dgm:t>
    </dgm:pt>
    <dgm:pt modelId="{5EAD02E6-7113-435B-89D2-4FF7D0F575A2}" type="parTrans" cxnId="{4CB1B756-C349-4824-B300-54EFEB1C8640}">
      <dgm:prSet/>
      <dgm:spPr/>
      <dgm:t>
        <a:bodyPr/>
        <a:lstStyle/>
        <a:p>
          <a:endParaRPr lang="en-US"/>
        </a:p>
      </dgm:t>
    </dgm:pt>
    <dgm:pt modelId="{49256642-D3E5-464C-AFB6-B4F8246407C3}" type="sibTrans" cxnId="{4CB1B756-C349-4824-B300-54EFEB1C8640}">
      <dgm:prSet/>
      <dgm:spPr/>
      <dgm:t>
        <a:bodyPr/>
        <a:lstStyle/>
        <a:p>
          <a:endParaRPr lang="en-US"/>
        </a:p>
      </dgm:t>
    </dgm:pt>
    <dgm:pt modelId="{74D28D2B-A865-4492-BD6E-163C2AF3557E}" type="pres">
      <dgm:prSet presAssocID="{AC480336-92D3-4294-88A7-294DF1546A91}" presName="compositeShape" presStyleCnt="0">
        <dgm:presLayoutVars>
          <dgm:chMax val="7"/>
          <dgm:dir/>
          <dgm:resizeHandles val="exact"/>
        </dgm:presLayoutVars>
      </dgm:prSet>
      <dgm:spPr/>
    </dgm:pt>
    <dgm:pt modelId="{88BAB5D1-89FC-4005-B347-084DB3AB17B6}" type="pres">
      <dgm:prSet presAssocID="{AC480336-92D3-4294-88A7-294DF1546A91}" presName="wedge1" presStyleLbl="node1" presStyleIdx="0" presStyleCnt="3"/>
      <dgm:spPr/>
      <dgm:t>
        <a:bodyPr/>
        <a:lstStyle/>
        <a:p>
          <a:endParaRPr lang="en-US"/>
        </a:p>
      </dgm:t>
    </dgm:pt>
    <dgm:pt modelId="{D9366B7C-9A74-4303-ACFB-C9A2F47C7DE4}" type="pres">
      <dgm:prSet presAssocID="{AC480336-92D3-4294-88A7-294DF1546A91}" presName="dummy1a" presStyleCnt="0"/>
      <dgm:spPr/>
    </dgm:pt>
    <dgm:pt modelId="{CA6A032A-1D24-47D3-B3CA-CD7B67E1631D}" type="pres">
      <dgm:prSet presAssocID="{AC480336-92D3-4294-88A7-294DF1546A91}" presName="dummy1b" presStyleCnt="0"/>
      <dgm:spPr/>
    </dgm:pt>
    <dgm:pt modelId="{22BD2E4D-3BE8-43E5-AAF0-CF4EE64431C2}" type="pres">
      <dgm:prSet presAssocID="{AC480336-92D3-4294-88A7-294DF1546A9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574FD9-34DF-47B1-8B1B-78DDD04E68D1}" type="pres">
      <dgm:prSet presAssocID="{AC480336-92D3-4294-88A7-294DF1546A91}" presName="wedge2" presStyleLbl="node1" presStyleIdx="1" presStyleCnt="3"/>
      <dgm:spPr/>
      <dgm:t>
        <a:bodyPr/>
        <a:lstStyle/>
        <a:p>
          <a:endParaRPr lang="en-US"/>
        </a:p>
      </dgm:t>
    </dgm:pt>
    <dgm:pt modelId="{BBE91AE2-6C01-44BE-B9A5-B2CD59229325}" type="pres">
      <dgm:prSet presAssocID="{AC480336-92D3-4294-88A7-294DF1546A91}" presName="dummy2a" presStyleCnt="0"/>
      <dgm:spPr/>
    </dgm:pt>
    <dgm:pt modelId="{E1EAC85D-42AC-4920-93ED-7C89A97F0E79}" type="pres">
      <dgm:prSet presAssocID="{AC480336-92D3-4294-88A7-294DF1546A91}" presName="dummy2b" presStyleCnt="0"/>
      <dgm:spPr/>
    </dgm:pt>
    <dgm:pt modelId="{8F333648-7C9D-40F7-BCFD-2D303D20CF8A}" type="pres">
      <dgm:prSet presAssocID="{AC480336-92D3-4294-88A7-294DF1546A9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DD130B-FFED-4650-BF19-88ECBCBAC357}" type="pres">
      <dgm:prSet presAssocID="{AC480336-92D3-4294-88A7-294DF1546A91}" presName="wedge3" presStyleLbl="node1" presStyleIdx="2" presStyleCnt="3"/>
      <dgm:spPr/>
      <dgm:t>
        <a:bodyPr/>
        <a:lstStyle/>
        <a:p>
          <a:endParaRPr lang="en-US"/>
        </a:p>
      </dgm:t>
    </dgm:pt>
    <dgm:pt modelId="{2C27BE49-0FC4-481A-B7B6-A4C5F6D4FDDF}" type="pres">
      <dgm:prSet presAssocID="{AC480336-92D3-4294-88A7-294DF1546A91}" presName="dummy3a" presStyleCnt="0"/>
      <dgm:spPr/>
    </dgm:pt>
    <dgm:pt modelId="{7E1CC2BE-7DE7-41AD-9078-881C54CC79A4}" type="pres">
      <dgm:prSet presAssocID="{AC480336-92D3-4294-88A7-294DF1546A91}" presName="dummy3b" presStyleCnt="0"/>
      <dgm:spPr/>
    </dgm:pt>
    <dgm:pt modelId="{0B621C2F-281C-44F8-8081-2AE73264A4DB}" type="pres">
      <dgm:prSet presAssocID="{AC480336-92D3-4294-88A7-294DF1546A9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DB5AAC-6D8C-4EF4-8E99-5A205BDE3321}" type="pres">
      <dgm:prSet presAssocID="{69F996A7-14CF-4D03-AD81-7516067B9DE5}" presName="arrowWedge1" presStyleLbl="fgSibTrans2D1" presStyleIdx="0" presStyleCnt="3"/>
      <dgm:spPr/>
    </dgm:pt>
    <dgm:pt modelId="{638D29F4-2984-4F9F-8B9D-252DBCC03407}" type="pres">
      <dgm:prSet presAssocID="{17A33562-7695-4190-8210-1B5CE04C81C4}" presName="arrowWedge2" presStyleLbl="fgSibTrans2D1" presStyleIdx="1" presStyleCnt="3"/>
      <dgm:spPr/>
    </dgm:pt>
    <dgm:pt modelId="{BF640089-88C7-42CD-B8BB-FF072F4A6620}" type="pres">
      <dgm:prSet presAssocID="{49256642-D3E5-464C-AFB6-B4F8246407C3}" presName="arrowWedge3" presStyleLbl="fgSibTrans2D1" presStyleIdx="2" presStyleCnt="3"/>
      <dgm:spPr/>
    </dgm:pt>
  </dgm:ptLst>
  <dgm:cxnLst>
    <dgm:cxn modelId="{2CB60DFD-CC05-44A6-8500-530E0517F571}" srcId="{AC480336-92D3-4294-88A7-294DF1546A91}" destId="{66B52257-8ABB-4D33-B956-B20C4EF11BBB}" srcOrd="0" destOrd="0" parTransId="{F2563B93-31B4-40AA-B961-AFEEC44CCF7E}" sibTransId="{69F996A7-14CF-4D03-AD81-7516067B9DE5}"/>
    <dgm:cxn modelId="{CE0289A0-F0C5-4478-91E1-27509BC7AAEC}" type="presOf" srcId="{0B1806E4-1954-485E-BD3F-51D17AFEF06C}" destId="{58DD130B-FFED-4650-BF19-88ECBCBAC357}" srcOrd="0" destOrd="0" presId="urn:microsoft.com/office/officeart/2005/8/layout/cycle8"/>
    <dgm:cxn modelId="{B0C15A69-FA87-4290-B97A-46E25E820573}" type="presOf" srcId="{F51CCFE3-35FF-4AFD-BD18-976A48E01D22}" destId="{EF574FD9-34DF-47B1-8B1B-78DDD04E68D1}" srcOrd="0" destOrd="0" presId="urn:microsoft.com/office/officeart/2005/8/layout/cycle8"/>
    <dgm:cxn modelId="{378347D0-9E0A-4FA8-A7F3-826AEEAA7230}" srcId="{AC480336-92D3-4294-88A7-294DF1546A91}" destId="{F51CCFE3-35FF-4AFD-BD18-976A48E01D22}" srcOrd="1" destOrd="0" parTransId="{A612131A-E96D-42E0-9E5E-8C981A4B7974}" sibTransId="{17A33562-7695-4190-8210-1B5CE04C81C4}"/>
    <dgm:cxn modelId="{CC3580C2-5F78-42FB-863E-F1DE383497FA}" type="presOf" srcId="{AC480336-92D3-4294-88A7-294DF1546A91}" destId="{74D28D2B-A865-4492-BD6E-163C2AF3557E}" srcOrd="0" destOrd="0" presId="urn:microsoft.com/office/officeart/2005/8/layout/cycle8"/>
    <dgm:cxn modelId="{B27549E2-08BA-4B8A-B2D2-226FA5B4E08F}" type="presOf" srcId="{F51CCFE3-35FF-4AFD-BD18-976A48E01D22}" destId="{8F333648-7C9D-40F7-BCFD-2D303D20CF8A}" srcOrd="1" destOrd="0" presId="urn:microsoft.com/office/officeart/2005/8/layout/cycle8"/>
    <dgm:cxn modelId="{FB85AAD2-C561-4EE9-8BC4-DEE6B7FEF09E}" type="presOf" srcId="{66B52257-8ABB-4D33-B956-B20C4EF11BBB}" destId="{22BD2E4D-3BE8-43E5-AAF0-CF4EE64431C2}" srcOrd="1" destOrd="0" presId="urn:microsoft.com/office/officeart/2005/8/layout/cycle8"/>
    <dgm:cxn modelId="{4CB1B756-C349-4824-B300-54EFEB1C8640}" srcId="{AC480336-92D3-4294-88A7-294DF1546A91}" destId="{0B1806E4-1954-485E-BD3F-51D17AFEF06C}" srcOrd="2" destOrd="0" parTransId="{5EAD02E6-7113-435B-89D2-4FF7D0F575A2}" sibTransId="{49256642-D3E5-464C-AFB6-B4F8246407C3}"/>
    <dgm:cxn modelId="{09B6EE4C-20EC-4EF7-8FA5-8BD7FADD8427}" type="presOf" srcId="{66B52257-8ABB-4D33-B956-B20C4EF11BBB}" destId="{88BAB5D1-89FC-4005-B347-084DB3AB17B6}" srcOrd="0" destOrd="0" presId="urn:microsoft.com/office/officeart/2005/8/layout/cycle8"/>
    <dgm:cxn modelId="{69F924D7-862E-481E-B5B5-F82A516F2F3D}" type="presOf" srcId="{0B1806E4-1954-485E-BD3F-51D17AFEF06C}" destId="{0B621C2F-281C-44F8-8081-2AE73264A4DB}" srcOrd="1" destOrd="0" presId="urn:microsoft.com/office/officeart/2005/8/layout/cycle8"/>
    <dgm:cxn modelId="{A4A41016-AD08-4506-9441-E110F1390732}" type="presParOf" srcId="{74D28D2B-A865-4492-BD6E-163C2AF3557E}" destId="{88BAB5D1-89FC-4005-B347-084DB3AB17B6}" srcOrd="0" destOrd="0" presId="urn:microsoft.com/office/officeart/2005/8/layout/cycle8"/>
    <dgm:cxn modelId="{1DD17CAA-E62B-43B1-9AE4-D8E3E2CD917F}" type="presParOf" srcId="{74D28D2B-A865-4492-BD6E-163C2AF3557E}" destId="{D9366B7C-9A74-4303-ACFB-C9A2F47C7DE4}" srcOrd="1" destOrd="0" presId="urn:microsoft.com/office/officeart/2005/8/layout/cycle8"/>
    <dgm:cxn modelId="{C07A5664-7CC9-4BA6-952A-0031911E6CB9}" type="presParOf" srcId="{74D28D2B-A865-4492-BD6E-163C2AF3557E}" destId="{CA6A032A-1D24-47D3-B3CA-CD7B67E1631D}" srcOrd="2" destOrd="0" presId="urn:microsoft.com/office/officeart/2005/8/layout/cycle8"/>
    <dgm:cxn modelId="{1B6BAC9D-1406-4132-B43D-94E1F47D2868}" type="presParOf" srcId="{74D28D2B-A865-4492-BD6E-163C2AF3557E}" destId="{22BD2E4D-3BE8-43E5-AAF0-CF4EE64431C2}" srcOrd="3" destOrd="0" presId="urn:microsoft.com/office/officeart/2005/8/layout/cycle8"/>
    <dgm:cxn modelId="{48377813-8785-44FF-BC8B-7C7F3B9664B2}" type="presParOf" srcId="{74D28D2B-A865-4492-BD6E-163C2AF3557E}" destId="{EF574FD9-34DF-47B1-8B1B-78DDD04E68D1}" srcOrd="4" destOrd="0" presId="urn:microsoft.com/office/officeart/2005/8/layout/cycle8"/>
    <dgm:cxn modelId="{4A1D54CC-87BC-4DD1-BB35-A878E979777E}" type="presParOf" srcId="{74D28D2B-A865-4492-BD6E-163C2AF3557E}" destId="{BBE91AE2-6C01-44BE-B9A5-B2CD59229325}" srcOrd="5" destOrd="0" presId="urn:microsoft.com/office/officeart/2005/8/layout/cycle8"/>
    <dgm:cxn modelId="{5673E7F0-974B-4047-804E-61D54E73DD0C}" type="presParOf" srcId="{74D28D2B-A865-4492-BD6E-163C2AF3557E}" destId="{E1EAC85D-42AC-4920-93ED-7C89A97F0E79}" srcOrd="6" destOrd="0" presId="urn:microsoft.com/office/officeart/2005/8/layout/cycle8"/>
    <dgm:cxn modelId="{BFB603D0-E53A-46AD-AC88-85260EA3644C}" type="presParOf" srcId="{74D28D2B-A865-4492-BD6E-163C2AF3557E}" destId="{8F333648-7C9D-40F7-BCFD-2D303D20CF8A}" srcOrd="7" destOrd="0" presId="urn:microsoft.com/office/officeart/2005/8/layout/cycle8"/>
    <dgm:cxn modelId="{FAB22314-60EF-4788-B980-2C8F66E8A361}" type="presParOf" srcId="{74D28D2B-A865-4492-BD6E-163C2AF3557E}" destId="{58DD130B-FFED-4650-BF19-88ECBCBAC357}" srcOrd="8" destOrd="0" presId="urn:microsoft.com/office/officeart/2005/8/layout/cycle8"/>
    <dgm:cxn modelId="{809964AE-FF49-4F9F-9C8D-9A2067BE9B4F}" type="presParOf" srcId="{74D28D2B-A865-4492-BD6E-163C2AF3557E}" destId="{2C27BE49-0FC4-481A-B7B6-A4C5F6D4FDDF}" srcOrd="9" destOrd="0" presId="urn:microsoft.com/office/officeart/2005/8/layout/cycle8"/>
    <dgm:cxn modelId="{7ACA2112-1931-481E-8A02-7EB3F9896919}" type="presParOf" srcId="{74D28D2B-A865-4492-BD6E-163C2AF3557E}" destId="{7E1CC2BE-7DE7-41AD-9078-881C54CC79A4}" srcOrd="10" destOrd="0" presId="urn:microsoft.com/office/officeart/2005/8/layout/cycle8"/>
    <dgm:cxn modelId="{D59653E1-871A-4801-AD77-79B04648AE74}" type="presParOf" srcId="{74D28D2B-A865-4492-BD6E-163C2AF3557E}" destId="{0B621C2F-281C-44F8-8081-2AE73264A4DB}" srcOrd="11" destOrd="0" presId="urn:microsoft.com/office/officeart/2005/8/layout/cycle8"/>
    <dgm:cxn modelId="{9DA3AD45-A401-4306-AC5E-B3EE0FC34DAF}" type="presParOf" srcId="{74D28D2B-A865-4492-BD6E-163C2AF3557E}" destId="{D8DB5AAC-6D8C-4EF4-8E99-5A205BDE3321}" srcOrd="12" destOrd="0" presId="urn:microsoft.com/office/officeart/2005/8/layout/cycle8"/>
    <dgm:cxn modelId="{705D9F01-BEA2-48DE-ACB7-4DF74D883FF6}" type="presParOf" srcId="{74D28D2B-A865-4492-BD6E-163C2AF3557E}" destId="{638D29F4-2984-4F9F-8B9D-252DBCC03407}" srcOrd="13" destOrd="0" presId="urn:microsoft.com/office/officeart/2005/8/layout/cycle8"/>
    <dgm:cxn modelId="{5D985EA8-BA31-4F81-8936-13198663DAE6}" type="presParOf" srcId="{74D28D2B-A865-4492-BD6E-163C2AF3557E}" destId="{BF640089-88C7-42CD-B8BB-FF072F4A6620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8AB930-D062-40EC-A9B0-39883D33D01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CA225051-7F5A-41B8-8803-5FACAF4C4CC6}">
      <dgm:prSet phldrT="[Text]"/>
      <dgm:spPr/>
      <dgm:t>
        <a:bodyPr/>
        <a:lstStyle/>
        <a:p>
          <a:r>
            <a:rPr lang="en-US" dirty="0" smtClean="0">
              <a:latin typeface="Calisto MT" panose="02040603050505030304" pitchFamily="18" charset="0"/>
            </a:rPr>
            <a:t>Theoretical</a:t>
          </a:r>
          <a:endParaRPr lang="en-US" dirty="0">
            <a:latin typeface="Calisto MT" panose="02040603050505030304" pitchFamily="18" charset="0"/>
          </a:endParaRPr>
        </a:p>
      </dgm:t>
    </dgm:pt>
    <dgm:pt modelId="{5C7C3FF7-3491-4C8A-B181-601F1C3FD232}" type="parTrans" cxnId="{EE5282A1-0336-4360-BD9F-67844308F301}">
      <dgm:prSet/>
      <dgm:spPr/>
      <dgm:t>
        <a:bodyPr/>
        <a:lstStyle/>
        <a:p>
          <a:endParaRPr lang="en-US"/>
        </a:p>
      </dgm:t>
    </dgm:pt>
    <dgm:pt modelId="{3359F877-587D-4C88-A3F6-E12668BB6767}" type="sibTrans" cxnId="{EE5282A1-0336-4360-BD9F-67844308F301}">
      <dgm:prSet/>
      <dgm:spPr/>
      <dgm:t>
        <a:bodyPr/>
        <a:lstStyle/>
        <a:p>
          <a:endParaRPr lang="en-US"/>
        </a:p>
      </dgm:t>
    </dgm:pt>
    <dgm:pt modelId="{3A80A7A8-6FA9-46D3-AF1D-5FAEA74B78B0}">
      <dgm:prSet phldrT="[Text]"/>
      <dgm:spPr/>
      <dgm:t>
        <a:bodyPr/>
        <a:lstStyle/>
        <a:p>
          <a:r>
            <a:rPr lang="en-US" dirty="0" smtClean="0">
              <a:latin typeface="Calisto MT" panose="02040603050505030304" pitchFamily="18" charset="0"/>
            </a:rPr>
            <a:t>Methodological</a:t>
          </a:r>
          <a:endParaRPr lang="en-US" dirty="0"/>
        </a:p>
      </dgm:t>
    </dgm:pt>
    <dgm:pt modelId="{70880361-BEAC-4180-A6DF-F5CC57646372}" type="parTrans" cxnId="{34CFAAAB-68AF-47B3-814E-89F62115071C}">
      <dgm:prSet/>
      <dgm:spPr/>
      <dgm:t>
        <a:bodyPr/>
        <a:lstStyle/>
        <a:p>
          <a:endParaRPr lang="en-US"/>
        </a:p>
      </dgm:t>
    </dgm:pt>
    <dgm:pt modelId="{2A026F29-46B7-4F63-AD9B-15892E307FBC}" type="sibTrans" cxnId="{34CFAAAB-68AF-47B3-814E-89F62115071C}">
      <dgm:prSet/>
      <dgm:spPr/>
      <dgm:t>
        <a:bodyPr/>
        <a:lstStyle/>
        <a:p>
          <a:endParaRPr lang="en-US"/>
        </a:p>
      </dgm:t>
    </dgm:pt>
    <dgm:pt modelId="{0045F81C-BACA-4425-8B09-37F898EE92AF}">
      <dgm:prSet phldrT="[Text]"/>
      <dgm:spPr/>
      <dgm:t>
        <a:bodyPr/>
        <a:lstStyle/>
        <a:p>
          <a:r>
            <a:rPr lang="en-US" dirty="0" smtClean="0">
              <a:latin typeface="Calisto MT" panose="02040603050505030304" pitchFamily="18" charset="0"/>
            </a:rPr>
            <a:t>Practical</a:t>
          </a:r>
          <a:endParaRPr lang="en-US" dirty="0"/>
        </a:p>
      </dgm:t>
    </dgm:pt>
    <dgm:pt modelId="{B19B2A79-8473-4F09-9682-D902FBED04CB}" type="parTrans" cxnId="{EC4DDB2D-A48C-43B5-B28F-8D5EF6F0602C}">
      <dgm:prSet/>
      <dgm:spPr/>
      <dgm:t>
        <a:bodyPr/>
        <a:lstStyle/>
        <a:p>
          <a:endParaRPr lang="en-US"/>
        </a:p>
      </dgm:t>
    </dgm:pt>
    <dgm:pt modelId="{74DE9C75-4967-45C3-A2DA-9C44B6A36D02}" type="sibTrans" cxnId="{EC4DDB2D-A48C-43B5-B28F-8D5EF6F0602C}">
      <dgm:prSet/>
      <dgm:spPr/>
      <dgm:t>
        <a:bodyPr/>
        <a:lstStyle/>
        <a:p>
          <a:endParaRPr lang="en-US"/>
        </a:p>
      </dgm:t>
    </dgm:pt>
    <dgm:pt modelId="{217A989D-7A76-454A-A9D2-1B75198EA48A}" type="pres">
      <dgm:prSet presAssocID="{208AB930-D062-40EC-A9B0-39883D33D017}" presName="compositeShape" presStyleCnt="0">
        <dgm:presLayoutVars>
          <dgm:dir/>
          <dgm:resizeHandles/>
        </dgm:presLayoutVars>
      </dgm:prSet>
      <dgm:spPr/>
    </dgm:pt>
    <dgm:pt modelId="{44472F69-1C67-47B2-A38B-9721A6100A62}" type="pres">
      <dgm:prSet presAssocID="{208AB930-D062-40EC-A9B0-39883D33D017}" presName="pyramid" presStyleLbl="node1" presStyleIdx="0" presStyleCnt="1"/>
      <dgm:spPr>
        <a:gradFill rotWithShape="0">
          <a:gsLst>
            <a:gs pos="0">
              <a:srgbClr val="C00000"/>
            </a:gs>
            <a:gs pos="50000">
              <a:srgbClr val="C00000">
                <a:alpha val="84000"/>
              </a:srgbClr>
            </a:gs>
            <a:gs pos="100000">
              <a:srgbClr val="FFFFCC">
                <a:shade val="100000"/>
                <a:satMod val="115000"/>
                <a:alpha val="73000"/>
              </a:srgbClr>
            </a:gs>
          </a:gsLst>
          <a:lin ang="5400000" scaled="1"/>
        </a:gradFill>
        <a:ln>
          <a:solidFill>
            <a:schemeClr val="bg2">
              <a:lumMod val="50000"/>
            </a:schemeClr>
          </a:solidFill>
        </a:ln>
      </dgm:spPr>
    </dgm:pt>
    <dgm:pt modelId="{8E421749-C75C-4A22-8CC3-5C9DBCAB963C}" type="pres">
      <dgm:prSet presAssocID="{208AB930-D062-40EC-A9B0-39883D33D017}" presName="theList" presStyleCnt="0"/>
      <dgm:spPr/>
    </dgm:pt>
    <dgm:pt modelId="{E0D16C5B-1971-4E58-984C-7B901F2F4768}" type="pres">
      <dgm:prSet presAssocID="{CA225051-7F5A-41B8-8803-5FACAF4C4CC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1F5AF-971D-4D19-A3A9-4D38D6AA6978}" type="pres">
      <dgm:prSet presAssocID="{CA225051-7F5A-41B8-8803-5FACAF4C4CC6}" presName="aSpace" presStyleCnt="0"/>
      <dgm:spPr/>
    </dgm:pt>
    <dgm:pt modelId="{1A769800-DEF9-4FA6-A1DE-6842D41A6600}" type="pres">
      <dgm:prSet presAssocID="{3A80A7A8-6FA9-46D3-AF1D-5FAEA74B78B0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E8F15-6238-47BE-B699-D044EE746AC0}" type="pres">
      <dgm:prSet presAssocID="{3A80A7A8-6FA9-46D3-AF1D-5FAEA74B78B0}" presName="aSpace" presStyleCnt="0"/>
      <dgm:spPr/>
    </dgm:pt>
    <dgm:pt modelId="{502614B1-FD53-47D1-B9D8-3C4CD1F548B4}" type="pres">
      <dgm:prSet presAssocID="{0045F81C-BACA-4425-8B09-37F898EE92A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28F9F-9FB3-403D-BDE9-9640513EE037}" type="pres">
      <dgm:prSet presAssocID="{0045F81C-BACA-4425-8B09-37F898EE92AF}" presName="aSpace" presStyleCnt="0"/>
      <dgm:spPr/>
    </dgm:pt>
  </dgm:ptLst>
  <dgm:cxnLst>
    <dgm:cxn modelId="{9F1C2A1D-8F33-4256-9FDA-A15D610F0BF7}" type="presOf" srcId="{0045F81C-BACA-4425-8B09-37F898EE92AF}" destId="{502614B1-FD53-47D1-B9D8-3C4CD1F548B4}" srcOrd="0" destOrd="0" presId="urn:microsoft.com/office/officeart/2005/8/layout/pyramid2"/>
    <dgm:cxn modelId="{BA7388FB-3CF6-4669-9E1B-6DBE3EB906EE}" type="presOf" srcId="{CA225051-7F5A-41B8-8803-5FACAF4C4CC6}" destId="{E0D16C5B-1971-4E58-984C-7B901F2F4768}" srcOrd="0" destOrd="0" presId="urn:microsoft.com/office/officeart/2005/8/layout/pyramid2"/>
    <dgm:cxn modelId="{8B3EE077-2E53-43B2-A3FB-F5DF903C1BC5}" type="presOf" srcId="{3A80A7A8-6FA9-46D3-AF1D-5FAEA74B78B0}" destId="{1A769800-DEF9-4FA6-A1DE-6842D41A6600}" srcOrd="0" destOrd="0" presId="urn:microsoft.com/office/officeart/2005/8/layout/pyramid2"/>
    <dgm:cxn modelId="{1EF3FFFA-2150-4F95-8071-DC0A8B7F7EC0}" type="presOf" srcId="{208AB930-D062-40EC-A9B0-39883D33D017}" destId="{217A989D-7A76-454A-A9D2-1B75198EA48A}" srcOrd="0" destOrd="0" presId="urn:microsoft.com/office/officeart/2005/8/layout/pyramid2"/>
    <dgm:cxn modelId="{34CFAAAB-68AF-47B3-814E-89F62115071C}" srcId="{208AB930-D062-40EC-A9B0-39883D33D017}" destId="{3A80A7A8-6FA9-46D3-AF1D-5FAEA74B78B0}" srcOrd="1" destOrd="0" parTransId="{70880361-BEAC-4180-A6DF-F5CC57646372}" sibTransId="{2A026F29-46B7-4F63-AD9B-15892E307FBC}"/>
    <dgm:cxn modelId="{EC4DDB2D-A48C-43B5-B28F-8D5EF6F0602C}" srcId="{208AB930-D062-40EC-A9B0-39883D33D017}" destId="{0045F81C-BACA-4425-8B09-37F898EE92AF}" srcOrd="2" destOrd="0" parTransId="{B19B2A79-8473-4F09-9682-D902FBED04CB}" sibTransId="{74DE9C75-4967-45C3-A2DA-9C44B6A36D02}"/>
    <dgm:cxn modelId="{EE5282A1-0336-4360-BD9F-67844308F301}" srcId="{208AB930-D062-40EC-A9B0-39883D33D017}" destId="{CA225051-7F5A-41B8-8803-5FACAF4C4CC6}" srcOrd="0" destOrd="0" parTransId="{5C7C3FF7-3491-4C8A-B181-601F1C3FD232}" sibTransId="{3359F877-587D-4C88-A3F6-E12668BB6767}"/>
    <dgm:cxn modelId="{BB5EA8B8-2FEA-460A-821F-BE9CE01DB6A7}" type="presParOf" srcId="{217A989D-7A76-454A-A9D2-1B75198EA48A}" destId="{44472F69-1C67-47B2-A38B-9721A6100A62}" srcOrd="0" destOrd="0" presId="urn:microsoft.com/office/officeart/2005/8/layout/pyramid2"/>
    <dgm:cxn modelId="{1CF803F7-2BC3-447B-9121-B1A98FA6281A}" type="presParOf" srcId="{217A989D-7A76-454A-A9D2-1B75198EA48A}" destId="{8E421749-C75C-4A22-8CC3-5C9DBCAB963C}" srcOrd="1" destOrd="0" presId="urn:microsoft.com/office/officeart/2005/8/layout/pyramid2"/>
    <dgm:cxn modelId="{D6D38C79-DA67-45E1-BCEE-4CD5B4457BAF}" type="presParOf" srcId="{8E421749-C75C-4A22-8CC3-5C9DBCAB963C}" destId="{E0D16C5B-1971-4E58-984C-7B901F2F4768}" srcOrd="0" destOrd="0" presId="urn:microsoft.com/office/officeart/2005/8/layout/pyramid2"/>
    <dgm:cxn modelId="{B3CA1E6A-845D-46E2-AD0C-67FBF504E894}" type="presParOf" srcId="{8E421749-C75C-4A22-8CC3-5C9DBCAB963C}" destId="{5021F5AF-971D-4D19-A3A9-4D38D6AA6978}" srcOrd="1" destOrd="0" presId="urn:microsoft.com/office/officeart/2005/8/layout/pyramid2"/>
    <dgm:cxn modelId="{13782A78-DC3C-4115-8357-D8F91E5DCD9C}" type="presParOf" srcId="{8E421749-C75C-4A22-8CC3-5C9DBCAB963C}" destId="{1A769800-DEF9-4FA6-A1DE-6842D41A6600}" srcOrd="2" destOrd="0" presId="urn:microsoft.com/office/officeart/2005/8/layout/pyramid2"/>
    <dgm:cxn modelId="{32C80D3B-F2EE-4523-B931-D0032550564B}" type="presParOf" srcId="{8E421749-C75C-4A22-8CC3-5C9DBCAB963C}" destId="{0E2E8F15-6238-47BE-B699-D044EE746AC0}" srcOrd="3" destOrd="0" presId="urn:microsoft.com/office/officeart/2005/8/layout/pyramid2"/>
    <dgm:cxn modelId="{99CA21E6-E6CA-4F1E-8EBE-9CF408BE1897}" type="presParOf" srcId="{8E421749-C75C-4A22-8CC3-5C9DBCAB963C}" destId="{502614B1-FD53-47D1-B9D8-3C4CD1F548B4}" srcOrd="4" destOrd="0" presId="urn:microsoft.com/office/officeart/2005/8/layout/pyramid2"/>
    <dgm:cxn modelId="{CFAEAD43-EBA5-4C5A-86A3-7EA46C9F2162}" type="presParOf" srcId="{8E421749-C75C-4A22-8CC3-5C9DBCAB963C}" destId="{8C828F9F-9FB3-403D-BDE9-9640513EE03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8AB930-D062-40EC-A9B0-39883D33D01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CA225051-7F5A-41B8-8803-5FACAF4C4CC6}">
      <dgm:prSet phldrT="[Text]"/>
      <dgm:spPr/>
      <dgm:t>
        <a:bodyPr/>
        <a:lstStyle/>
        <a:p>
          <a:r>
            <a:rPr lang="en-US" dirty="0" smtClean="0">
              <a:latin typeface="Calisto MT" panose="02040603050505030304" pitchFamily="18" charset="0"/>
            </a:rPr>
            <a:t>develop an adequate account of the motivational structure of virtue/character</a:t>
          </a:r>
          <a:endParaRPr lang="en-US" dirty="0">
            <a:latin typeface="Calisto MT" panose="02040603050505030304" pitchFamily="18" charset="0"/>
          </a:endParaRPr>
        </a:p>
      </dgm:t>
    </dgm:pt>
    <dgm:pt modelId="{5C7C3FF7-3491-4C8A-B181-601F1C3FD232}" type="parTrans" cxnId="{EE5282A1-0336-4360-BD9F-67844308F301}">
      <dgm:prSet/>
      <dgm:spPr/>
      <dgm:t>
        <a:bodyPr/>
        <a:lstStyle/>
        <a:p>
          <a:endParaRPr lang="en-US"/>
        </a:p>
      </dgm:t>
    </dgm:pt>
    <dgm:pt modelId="{3359F877-587D-4C88-A3F6-E12668BB6767}" type="sibTrans" cxnId="{EE5282A1-0336-4360-BD9F-67844308F301}">
      <dgm:prSet/>
      <dgm:spPr/>
      <dgm:t>
        <a:bodyPr/>
        <a:lstStyle/>
        <a:p>
          <a:endParaRPr lang="en-US"/>
        </a:p>
      </dgm:t>
    </dgm:pt>
    <dgm:pt modelId="{3A80A7A8-6FA9-46D3-AF1D-5FAEA74B78B0}">
      <dgm:prSet phldrT="[Text]" custT="1"/>
      <dgm:spPr/>
      <dgm:t>
        <a:bodyPr/>
        <a:lstStyle/>
        <a:p>
          <a:r>
            <a:rPr lang="en-US" sz="2600" dirty="0" smtClean="0">
              <a:latin typeface="Calisto MT" panose="02040603050505030304" pitchFamily="18" charset="0"/>
            </a:rPr>
            <a:t>Methodological</a:t>
          </a:r>
          <a:endParaRPr lang="en-US" sz="2600" dirty="0"/>
        </a:p>
      </dgm:t>
    </dgm:pt>
    <dgm:pt modelId="{70880361-BEAC-4180-A6DF-F5CC57646372}" type="parTrans" cxnId="{34CFAAAB-68AF-47B3-814E-89F62115071C}">
      <dgm:prSet/>
      <dgm:spPr/>
      <dgm:t>
        <a:bodyPr/>
        <a:lstStyle/>
        <a:p>
          <a:endParaRPr lang="en-US"/>
        </a:p>
      </dgm:t>
    </dgm:pt>
    <dgm:pt modelId="{2A026F29-46B7-4F63-AD9B-15892E307FBC}" type="sibTrans" cxnId="{34CFAAAB-68AF-47B3-814E-89F62115071C}">
      <dgm:prSet/>
      <dgm:spPr/>
      <dgm:t>
        <a:bodyPr/>
        <a:lstStyle/>
        <a:p>
          <a:endParaRPr lang="en-US"/>
        </a:p>
      </dgm:t>
    </dgm:pt>
    <dgm:pt modelId="{0045F81C-BACA-4425-8B09-37F898EE92AF}">
      <dgm:prSet phldrT="[Text]" custT="1"/>
      <dgm:spPr/>
      <dgm:t>
        <a:bodyPr/>
        <a:lstStyle/>
        <a:p>
          <a:r>
            <a:rPr lang="en-US" sz="2600" dirty="0" smtClean="0">
              <a:latin typeface="Calisto MT" panose="02040603050505030304" pitchFamily="18" charset="0"/>
            </a:rPr>
            <a:t>Practical</a:t>
          </a:r>
          <a:endParaRPr lang="en-US" sz="2600" dirty="0"/>
        </a:p>
      </dgm:t>
    </dgm:pt>
    <dgm:pt modelId="{B19B2A79-8473-4F09-9682-D902FBED04CB}" type="parTrans" cxnId="{EC4DDB2D-A48C-43B5-B28F-8D5EF6F0602C}">
      <dgm:prSet/>
      <dgm:spPr/>
      <dgm:t>
        <a:bodyPr/>
        <a:lstStyle/>
        <a:p>
          <a:endParaRPr lang="en-US"/>
        </a:p>
      </dgm:t>
    </dgm:pt>
    <dgm:pt modelId="{74DE9C75-4967-45C3-A2DA-9C44B6A36D02}" type="sibTrans" cxnId="{EC4DDB2D-A48C-43B5-B28F-8D5EF6F0602C}">
      <dgm:prSet/>
      <dgm:spPr/>
      <dgm:t>
        <a:bodyPr/>
        <a:lstStyle/>
        <a:p>
          <a:endParaRPr lang="en-US"/>
        </a:p>
      </dgm:t>
    </dgm:pt>
    <dgm:pt modelId="{217A989D-7A76-454A-A9D2-1B75198EA48A}" type="pres">
      <dgm:prSet presAssocID="{208AB930-D062-40EC-A9B0-39883D33D017}" presName="compositeShape" presStyleCnt="0">
        <dgm:presLayoutVars>
          <dgm:dir/>
          <dgm:resizeHandles/>
        </dgm:presLayoutVars>
      </dgm:prSet>
      <dgm:spPr/>
    </dgm:pt>
    <dgm:pt modelId="{44472F69-1C67-47B2-A38B-9721A6100A62}" type="pres">
      <dgm:prSet presAssocID="{208AB930-D062-40EC-A9B0-39883D33D017}" presName="pyramid" presStyleLbl="node1" presStyleIdx="0" presStyleCnt="1"/>
      <dgm:spPr>
        <a:gradFill rotWithShape="0">
          <a:gsLst>
            <a:gs pos="0">
              <a:srgbClr val="C00000"/>
            </a:gs>
            <a:gs pos="50000">
              <a:srgbClr val="C00000">
                <a:alpha val="84000"/>
              </a:srgbClr>
            </a:gs>
            <a:gs pos="100000">
              <a:srgbClr val="FFFFCC">
                <a:shade val="100000"/>
                <a:satMod val="115000"/>
                <a:alpha val="73000"/>
              </a:srgbClr>
            </a:gs>
          </a:gsLst>
          <a:lin ang="5400000" scaled="1"/>
        </a:gradFill>
        <a:ln>
          <a:solidFill>
            <a:schemeClr val="bg2">
              <a:lumMod val="50000"/>
            </a:schemeClr>
          </a:solidFill>
        </a:ln>
      </dgm:spPr>
    </dgm:pt>
    <dgm:pt modelId="{8E421749-C75C-4A22-8CC3-5C9DBCAB963C}" type="pres">
      <dgm:prSet presAssocID="{208AB930-D062-40EC-A9B0-39883D33D017}" presName="theList" presStyleCnt="0"/>
      <dgm:spPr/>
    </dgm:pt>
    <dgm:pt modelId="{E0D16C5B-1971-4E58-984C-7B901F2F4768}" type="pres">
      <dgm:prSet presAssocID="{CA225051-7F5A-41B8-8803-5FACAF4C4CC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1F5AF-971D-4D19-A3A9-4D38D6AA6978}" type="pres">
      <dgm:prSet presAssocID="{CA225051-7F5A-41B8-8803-5FACAF4C4CC6}" presName="aSpace" presStyleCnt="0"/>
      <dgm:spPr/>
    </dgm:pt>
    <dgm:pt modelId="{1A769800-DEF9-4FA6-A1DE-6842D41A6600}" type="pres">
      <dgm:prSet presAssocID="{3A80A7A8-6FA9-46D3-AF1D-5FAEA74B78B0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E8F15-6238-47BE-B699-D044EE746AC0}" type="pres">
      <dgm:prSet presAssocID="{3A80A7A8-6FA9-46D3-AF1D-5FAEA74B78B0}" presName="aSpace" presStyleCnt="0"/>
      <dgm:spPr/>
    </dgm:pt>
    <dgm:pt modelId="{502614B1-FD53-47D1-B9D8-3C4CD1F548B4}" type="pres">
      <dgm:prSet presAssocID="{0045F81C-BACA-4425-8B09-37F898EE92A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28F9F-9FB3-403D-BDE9-9640513EE037}" type="pres">
      <dgm:prSet presAssocID="{0045F81C-BACA-4425-8B09-37F898EE92AF}" presName="aSpace" presStyleCnt="0"/>
      <dgm:spPr/>
    </dgm:pt>
  </dgm:ptLst>
  <dgm:cxnLst>
    <dgm:cxn modelId="{E1CF6002-332B-4ABF-9E05-FE2031968FE3}" type="presOf" srcId="{208AB930-D062-40EC-A9B0-39883D33D017}" destId="{217A989D-7A76-454A-A9D2-1B75198EA48A}" srcOrd="0" destOrd="0" presId="urn:microsoft.com/office/officeart/2005/8/layout/pyramid2"/>
    <dgm:cxn modelId="{B0820F7E-F0B5-445C-8280-796D05694F48}" type="presOf" srcId="{0045F81C-BACA-4425-8B09-37F898EE92AF}" destId="{502614B1-FD53-47D1-B9D8-3C4CD1F548B4}" srcOrd="0" destOrd="0" presId="urn:microsoft.com/office/officeart/2005/8/layout/pyramid2"/>
    <dgm:cxn modelId="{8D8FB22E-8625-443D-83A7-BE2AD3E6F0C6}" type="presOf" srcId="{CA225051-7F5A-41B8-8803-5FACAF4C4CC6}" destId="{E0D16C5B-1971-4E58-984C-7B901F2F4768}" srcOrd="0" destOrd="0" presId="urn:microsoft.com/office/officeart/2005/8/layout/pyramid2"/>
    <dgm:cxn modelId="{34CFAAAB-68AF-47B3-814E-89F62115071C}" srcId="{208AB930-D062-40EC-A9B0-39883D33D017}" destId="{3A80A7A8-6FA9-46D3-AF1D-5FAEA74B78B0}" srcOrd="1" destOrd="0" parTransId="{70880361-BEAC-4180-A6DF-F5CC57646372}" sibTransId="{2A026F29-46B7-4F63-AD9B-15892E307FBC}"/>
    <dgm:cxn modelId="{EC4DDB2D-A48C-43B5-B28F-8D5EF6F0602C}" srcId="{208AB930-D062-40EC-A9B0-39883D33D017}" destId="{0045F81C-BACA-4425-8B09-37F898EE92AF}" srcOrd="2" destOrd="0" parTransId="{B19B2A79-8473-4F09-9682-D902FBED04CB}" sibTransId="{74DE9C75-4967-45C3-A2DA-9C44B6A36D02}"/>
    <dgm:cxn modelId="{C0DE2322-D2A9-4446-98A0-45CE834F2BDB}" type="presOf" srcId="{3A80A7A8-6FA9-46D3-AF1D-5FAEA74B78B0}" destId="{1A769800-DEF9-4FA6-A1DE-6842D41A6600}" srcOrd="0" destOrd="0" presId="urn:microsoft.com/office/officeart/2005/8/layout/pyramid2"/>
    <dgm:cxn modelId="{EE5282A1-0336-4360-BD9F-67844308F301}" srcId="{208AB930-D062-40EC-A9B0-39883D33D017}" destId="{CA225051-7F5A-41B8-8803-5FACAF4C4CC6}" srcOrd="0" destOrd="0" parTransId="{5C7C3FF7-3491-4C8A-B181-601F1C3FD232}" sibTransId="{3359F877-587D-4C88-A3F6-E12668BB6767}"/>
    <dgm:cxn modelId="{4D38E0FA-4D55-420D-8792-2D12C228C1F4}" type="presParOf" srcId="{217A989D-7A76-454A-A9D2-1B75198EA48A}" destId="{44472F69-1C67-47B2-A38B-9721A6100A62}" srcOrd="0" destOrd="0" presId="urn:microsoft.com/office/officeart/2005/8/layout/pyramid2"/>
    <dgm:cxn modelId="{75C0E289-5465-4334-8137-68CE4369E741}" type="presParOf" srcId="{217A989D-7A76-454A-A9D2-1B75198EA48A}" destId="{8E421749-C75C-4A22-8CC3-5C9DBCAB963C}" srcOrd="1" destOrd="0" presId="urn:microsoft.com/office/officeart/2005/8/layout/pyramid2"/>
    <dgm:cxn modelId="{88FABBFA-FD4C-40C1-8179-F6FE1542BEF2}" type="presParOf" srcId="{8E421749-C75C-4A22-8CC3-5C9DBCAB963C}" destId="{E0D16C5B-1971-4E58-984C-7B901F2F4768}" srcOrd="0" destOrd="0" presId="urn:microsoft.com/office/officeart/2005/8/layout/pyramid2"/>
    <dgm:cxn modelId="{B2666D2D-00A9-47CA-AABA-C4DA1FFB86E7}" type="presParOf" srcId="{8E421749-C75C-4A22-8CC3-5C9DBCAB963C}" destId="{5021F5AF-971D-4D19-A3A9-4D38D6AA6978}" srcOrd="1" destOrd="0" presId="urn:microsoft.com/office/officeart/2005/8/layout/pyramid2"/>
    <dgm:cxn modelId="{41AC2B73-E717-46F4-96CC-5B53734D1B44}" type="presParOf" srcId="{8E421749-C75C-4A22-8CC3-5C9DBCAB963C}" destId="{1A769800-DEF9-4FA6-A1DE-6842D41A6600}" srcOrd="2" destOrd="0" presId="urn:microsoft.com/office/officeart/2005/8/layout/pyramid2"/>
    <dgm:cxn modelId="{F429838C-E6B5-4B89-9779-1ECC4C4123FC}" type="presParOf" srcId="{8E421749-C75C-4A22-8CC3-5C9DBCAB963C}" destId="{0E2E8F15-6238-47BE-B699-D044EE746AC0}" srcOrd="3" destOrd="0" presId="urn:microsoft.com/office/officeart/2005/8/layout/pyramid2"/>
    <dgm:cxn modelId="{ABFD61FE-1ECB-46C5-9012-DC9D34D6440D}" type="presParOf" srcId="{8E421749-C75C-4A22-8CC3-5C9DBCAB963C}" destId="{502614B1-FD53-47D1-B9D8-3C4CD1F548B4}" srcOrd="4" destOrd="0" presId="urn:microsoft.com/office/officeart/2005/8/layout/pyramid2"/>
    <dgm:cxn modelId="{1EE9D08E-135F-47D9-B2AF-40C2A9414619}" type="presParOf" srcId="{8E421749-C75C-4A22-8CC3-5C9DBCAB963C}" destId="{8C828F9F-9FB3-403D-BDE9-9640513EE03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8AB930-D062-40EC-A9B0-39883D33D01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CA225051-7F5A-41B8-8803-5FACAF4C4CC6}">
      <dgm:prSet phldrT="[Text]" custT="1"/>
      <dgm:spPr/>
      <dgm:t>
        <a:bodyPr/>
        <a:lstStyle/>
        <a:p>
          <a:r>
            <a:rPr lang="en-US" sz="2600" dirty="0" smtClean="0">
              <a:latin typeface="Calisto MT" panose="02040603050505030304" pitchFamily="18" charset="0"/>
            </a:rPr>
            <a:t>Theoretical</a:t>
          </a:r>
          <a:endParaRPr lang="en-US" sz="2600" dirty="0">
            <a:latin typeface="Calisto MT" panose="02040603050505030304" pitchFamily="18" charset="0"/>
          </a:endParaRPr>
        </a:p>
      </dgm:t>
    </dgm:pt>
    <dgm:pt modelId="{5C7C3FF7-3491-4C8A-B181-601F1C3FD232}" type="parTrans" cxnId="{EE5282A1-0336-4360-BD9F-67844308F301}">
      <dgm:prSet/>
      <dgm:spPr/>
      <dgm:t>
        <a:bodyPr/>
        <a:lstStyle/>
        <a:p>
          <a:endParaRPr lang="en-US"/>
        </a:p>
      </dgm:t>
    </dgm:pt>
    <dgm:pt modelId="{3359F877-587D-4C88-A3F6-E12668BB6767}" type="sibTrans" cxnId="{EE5282A1-0336-4360-BD9F-67844308F301}">
      <dgm:prSet/>
      <dgm:spPr/>
      <dgm:t>
        <a:bodyPr/>
        <a:lstStyle/>
        <a:p>
          <a:endParaRPr lang="en-US"/>
        </a:p>
      </dgm:t>
    </dgm:pt>
    <dgm:pt modelId="{3A80A7A8-6FA9-46D3-AF1D-5FAEA74B78B0}">
      <dgm:prSet phldrT="[Text]"/>
      <dgm:spPr/>
      <dgm:t>
        <a:bodyPr/>
        <a:lstStyle/>
        <a:p>
          <a:r>
            <a:rPr lang="en-US" dirty="0" smtClean="0">
              <a:latin typeface="Calisto MT" panose="02040603050505030304" pitchFamily="18" charset="0"/>
            </a:rPr>
            <a:t>develop/utilize a range of measurement tools, experimental/naturalistic</a:t>
          </a:r>
          <a:endParaRPr lang="en-US" dirty="0"/>
        </a:p>
      </dgm:t>
    </dgm:pt>
    <dgm:pt modelId="{70880361-BEAC-4180-A6DF-F5CC57646372}" type="parTrans" cxnId="{34CFAAAB-68AF-47B3-814E-89F62115071C}">
      <dgm:prSet/>
      <dgm:spPr/>
      <dgm:t>
        <a:bodyPr/>
        <a:lstStyle/>
        <a:p>
          <a:endParaRPr lang="en-US"/>
        </a:p>
      </dgm:t>
    </dgm:pt>
    <dgm:pt modelId="{2A026F29-46B7-4F63-AD9B-15892E307FBC}" type="sibTrans" cxnId="{34CFAAAB-68AF-47B3-814E-89F62115071C}">
      <dgm:prSet/>
      <dgm:spPr/>
      <dgm:t>
        <a:bodyPr/>
        <a:lstStyle/>
        <a:p>
          <a:endParaRPr lang="en-US"/>
        </a:p>
      </dgm:t>
    </dgm:pt>
    <dgm:pt modelId="{0045F81C-BACA-4425-8B09-37F898EE92AF}">
      <dgm:prSet phldrT="[Text]" custT="1"/>
      <dgm:spPr/>
      <dgm:t>
        <a:bodyPr/>
        <a:lstStyle/>
        <a:p>
          <a:r>
            <a:rPr lang="en-US" sz="2600" dirty="0" smtClean="0">
              <a:latin typeface="Calisto MT" panose="02040603050505030304" pitchFamily="18" charset="0"/>
            </a:rPr>
            <a:t>Practical</a:t>
          </a:r>
          <a:endParaRPr lang="en-US" sz="2600" dirty="0"/>
        </a:p>
      </dgm:t>
    </dgm:pt>
    <dgm:pt modelId="{B19B2A79-8473-4F09-9682-D902FBED04CB}" type="parTrans" cxnId="{EC4DDB2D-A48C-43B5-B28F-8D5EF6F0602C}">
      <dgm:prSet/>
      <dgm:spPr/>
      <dgm:t>
        <a:bodyPr/>
        <a:lstStyle/>
        <a:p>
          <a:endParaRPr lang="en-US"/>
        </a:p>
      </dgm:t>
    </dgm:pt>
    <dgm:pt modelId="{74DE9C75-4967-45C3-A2DA-9C44B6A36D02}" type="sibTrans" cxnId="{EC4DDB2D-A48C-43B5-B28F-8D5EF6F0602C}">
      <dgm:prSet/>
      <dgm:spPr/>
      <dgm:t>
        <a:bodyPr/>
        <a:lstStyle/>
        <a:p>
          <a:endParaRPr lang="en-US"/>
        </a:p>
      </dgm:t>
    </dgm:pt>
    <dgm:pt modelId="{217A989D-7A76-454A-A9D2-1B75198EA48A}" type="pres">
      <dgm:prSet presAssocID="{208AB930-D062-40EC-A9B0-39883D33D017}" presName="compositeShape" presStyleCnt="0">
        <dgm:presLayoutVars>
          <dgm:dir/>
          <dgm:resizeHandles/>
        </dgm:presLayoutVars>
      </dgm:prSet>
      <dgm:spPr/>
    </dgm:pt>
    <dgm:pt modelId="{44472F69-1C67-47B2-A38B-9721A6100A62}" type="pres">
      <dgm:prSet presAssocID="{208AB930-D062-40EC-A9B0-39883D33D017}" presName="pyramid" presStyleLbl="node1" presStyleIdx="0" presStyleCnt="1"/>
      <dgm:spPr>
        <a:gradFill rotWithShape="0">
          <a:gsLst>
            <a:gs pos="0">
              <a:srgbClr val="C00000"/>
            </a:gs>
            <a:gs pos="50000">
              <a:srgbClr val="C00000">
                <a:alpha val="84000"/>
              </a:srgbClr>
            </a:gs>
            <a:gs pos="100000">
              <a:srgbClr val="FFFFCC">
                <a:shade val="100000"/>
                <a:satMod val="115000"/>
                <a:alpha val="73000"/>
              </a:srgbClr>
            </a:gs>
          </a:gsLst>
          <a:lin ang="5400000" scaled="1"/>
        </a:gradFill>
        <a:ln>
          <a:solidFill>
            <a:schemeClr val="bg2">
              <a:lumMod val="50000"/>
            </a:schemeClr>
          </a:solidFill>
        </a:ln>
      </dgm:spPr>
    </dgm:pt>
    <dgm:pt modelId="{8E421749-C75C-4A22-8CC3-5C9DBCAB963C}" type="pres">
      <dgm:prSet presAssocID="{208AB930-D062-40EC-A9B0-39883D33D017}" presName="theList" presStyleCnt="0"/>
      <dgm:spPr/>
    </dgm:pt>
    <dgm:pt modelId="{E0D16C5B-1971-4E58-984C-7B901F2F4768}" type="pres">
      <dgm:prSet presAssocID="{CA225051-7F5A-41B8-8803-5FACAF4C4CC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1F5AF-971D-4D19-A3A9-4D38D6AA6978}" type="pres">
      <dgm:prSet presAssocID="{CA225051-7F5A-41B8-8803-5FACAF4C4CC6}" presName="aSpace" presStyleCnt="0"/>
      <dgm:spPr/>
    </dgm:pt>
    <dgm:pt modelId="{1A769800-DEF9-4FA6-A1DE-6842D41A6600}" type="pres">
      <dgm:prSet presAssocID="{3A80A7A8-6FA9-46D3-AF1D-5FAEA74B78B0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E8F15-6238-47BE-B699-D044EE746AC0}" type="pres">
      <dgm:prSet presAssocID="{3A80A7A8-6FA9-46D3-AF1D-5FAEA74B78B0}" presName="aSpace" presStyleCnt="0"/>
      <dgm:spPr/>
    </dgm:pt>
    <dgm:pt modelId="{502614B1-FD53-47D1-B9D8-3C4CD1F548B4}" type="pres">
      <dgm:prSet presAssocID="{0045F81C-BACA-4425-8B09-37F898EE92A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28F9F-9FB3-403D-BDE9-9640513EE037}" type="pres">
      <dgm:prSet presAssocID="{0045F81C-BACA-4425-8B09-37F898EE92AF}" presName="aSpace" presStyleCnt="0"/>
      <dgm:spPr/>
    </dgm:pt>
  </dgm:ptLst>
  <dgm:cxnLst>
    <dgm:cxn modelId="{2E3B8DD2-117F-4495-A2BE-50D0633B2BDF}" type="presOf" srcId="{0045F81C-BACA-4425-8B09-37F898EE92AF}" destId="{502614B1-FD53-47D1-B9D8-3C4CD1F548B4}" srcOrd="0" destOrd="0" presId="urn:microsoft.com/office/officeart/2005/8/layout/pyramid2"/>
    <dgm:cxn modelId="{61227C15-1FA0-425A-A084-957CF5D23947}" type="presOf" srcId="{3A80A7A8-6FA9-46D3-AF1D-5FAEA74B78B0}" destId="{1A769800-DEF9-4FA6-A1DE-6842D41A6600}" srcOrd="0" destOrd="0" presId="urn:microsoft.com/office/officeart/2005/8/layout/pyramid2"/>
    <dgm:cxn modelId="{1DAE6604-F723-4BBD-A684-AD36C7304151}" type="presOf" srcId="{CA225051-7F5A-41B8-8803-5FACAF4C4CC6}" destId="{E0D16C5B-1971-4E58-984C-7B901F2F4768}" srcOrd="0" destOrd="0" presId="urn:microsoft.com/office/officeart/2005/8/layout/pyramid2"/>
    <dgm:cxn modelId="{34CFAAAB-68AF-47B3-814E-89F62115071C}" srcId="{208AB930-D062-40EC-A9B0-39883D33D017}" destId="{3A80A7A8-6FA9-46D3-AF1D-5FAEA74B78B0}" srcOrd="1" destOrd="0" parTransId="{70880361-BEAC-4180-A6DF-F5CC57646372}" sibTransId="{2A026F29-46B7-4F63-AD9B-15892E307FBC}"/>
    <dgm:cxn modelId="{EC4DDB2D-A48C-43B5-B28F-8D5EF6F0602C}" srcId="{208AB930-D062-40EC-A9B0-39883D33D017}" destId="{0045F81C-BACA-4425-8B09-37F898EE92AF}" srcOrd="2" destOrd="0" parTransId="{B19B2A79-8473-4F09-9682-D902FBED04CB}" sibTransId="{74DE9C75-4967-45C3-A2DA-9C44B6A36D02}"/>
    <dgm:cxn modelId="{3CAEA0CF-3941-44C7-820D-A01E2781BDDB}" type="presOf" srcId="{208AB930-D062-40EC-A9B0-39883D33D017}" destId="{217A989D-7A76-454A-A9D2-1B75198EA48A}" srcOrd="0" destOrd="0" presId="urn:microsoft.com/office/officeart/2005/8/layout/pyramid2"/>
    <dgm:cxn modelId="{EE5282A1-0336-4360-BD9F-67844308F301}" srcId="{208AB930-D062-40EC-A9B0-39883D33D017}" destId="{CA225051-7F5A-41B8-8803-5FACAF4C4CC6}" srcOrd="0" destOrd="0" parTransId="{5C7C3FF7-3491-4C8A-B181-601F1C3FD232}" sibTransId="{3359F877-587D-4C88-A3F6-E12668BB6767}"/>
    <dgm:cxn modelId="{532B9A16-9612-4E62-B6E2-52964094763B}" type="presParOf" srcId="{217A989D-7A76-454A-A9D2-1B75198EA48A}" destId="{44472F69-1C67-47B2-A38B-9721A6100A62}" srcOrd="0" destOrd="0" presId="urn:microsoft.com/office/officeart/2005/8/layout/pyramid2"/>
    <dgm:cxn modelId="{AB5A42A2-805D-4FA1-A36B-8E2C3124BC82}" type="presParOf" srcId="{217A989D-7A76-454A-A9D2-1B75198EA48A}" destId="{8E421749-C75C-4A22-8CC3-5C9DBCAB963C}" srcOrd="1" destOrd="0" presId="urn:microsoft.com/office/officeart/2005/8/layout/pyramid2"/>
    <dgm:cxn modelId="{859160E2-0722-430A-8DB8-D0A03FA02CA3}" type="presParOf" srcId="{8E421749-C75C-4A22-8CC3-5C9DBCAB963C}" destId="{E0D16C5B-1971-4E58-984C-7B901F2F4768}" srcOrd="0" destOrd="0" presId="urn:microsoft.com/office/officeart/2005/8/layout/pyramid2"/>
    <dgm:cxn modelId="{B4C8A4DF-8779-468B-BCF8-C95C5481F96F}" type="presParOf" srcId="{8E421749-C75C-4A22-8CC3-5C9DBCAB963C}" destId="{5021F5AF-971D-4D19-A3A9-4D38D6AA6978}" srcOrd="1" destOrd="0" presId="urn:microsoft.com/office/officeart/2005/8/layout/pyramid2"/>
    <dgm:cxn modelId="{45967EAC-06BB-4024-AFA0-CBB5077A35FB}" type="presParOf" srcId="{8E421749-C75C-4A22-8CC3-5C9DBCAB963C}" destId="{1A769800-DEF9-4FA6-A1DE-6842D41A6600}" srcOrd="2" destOrd="0" presId="urn:microsoft.com/office/officeart/2005/8/layout/pyramid2"/>
    <dgm:cxn modelId="{2D26C94A-D219-41C2-8023-3DE724F015E7}" type="presParOf" srcId="{8E421749-C75C-4A22-8CC3-5C9DBCAB963C}" destId="{0E2E8F15-6238-47BE-B699-D044EE746AC0}" srcOrd="3" destOrd="0" presId="urn:microsoft.com/office/officeart/2005/8/layout/pyramid2"/>
    <dgm:cxn modelId="{3FF59B2A-72EE-4635-9E94-394BB1E7337F}" type="presParOf" srcId="{8E421749-C75C-4A22-8CC3-5C9DBCAB963C}" destId="{502614B1-FD53-47D1-B9D8-3C4CD1F548B4}" srcOrd="4" destOrd="0" presId="urn:microsoft.com/office/officeart/2005/8/layout/pyramid2"/>
    <dgm:cxn modelId="{F77CB1E7-5283-49EC-8F73-7864B51CA119}" type="presParOf" srcId="{8E421749-C75C-4A22-8CC3-5C9DBCAB963C}" destId="{8C828F9F-9FB3-403D-BDE9-9640513EE03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08AB930-D062-40EC-A9B0-39883D33D01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CA225051-7F5A-41B8-8803-5FACAF4C4CC6}">
      <dgm:prSet phldrT="[Text]" custT="1"/>
      <dgm:spPr/>
      <dgm:t>
        <a:bodyPr/>
        <a:lstStyle/>
        <a:p>
          <a:r>
            <a:rPr lang="en-US" sz="2600" dirty="0" smtClean="0">
              <a:latin typeface="Calisto MT" panose="02040603050505030304" pitchFamily="18" charset="0"/>
            </a:rPr>
            <a:t>Theoretical</a:t>
          </a:r>
          <a:endParaRPr lang="en-US" sz="2600" dirty="0">
            <a:latin typeface="Calisto MT" panose="02040603050505030304" pitchFamily="18" charset="0"/>
          </a:endParaRPr>
        </a:p>
      </dgm:t>
    </dgm:pt>
    <dgm:pt modelId="{5C7C3FF7-3491-4C8A-B181-601F1C3FD232}" type="parTrans" cxnId="{EE5282A1-0336-4360-BD9F-67844308F301}">
      <dgm:prSet/>
      <dgm:spPr/>
      <dgm:t>
        <a:bodyPr/>
        <a:lstStyle/>
        <a:p>
          <a:endParaRPr lang="en-US"/>
        </a:p>
      </dgm:t>
    </dgm:pt>
    <dgm:pt modelId="{3359F877-587D-4C88-A3F6-E12668BB6767}" type="sibTrans" cxnId="{EE5282A1-0336-4360-BD9F-67844308F301}">
      <dgm:prSet/>
      <dgm:spPr/>
      <dgm:t>
        <a:bodyPr/>
        <a:lstStyle/>
        <a:p>
          <a:endParaRPr lang="en-US"/>
        </a:p>
      </dgm:t>
    </dgm:pt>
    <dgm:pt modelId="{3A80A7A8-6FA9-46D3-AF1D-5FAEA74B78B0}">
      <dgm:prSet phldrT="[Text]" custT="1"/>
      <dgm:spPr/>
      <dgm:t>
        <a:bodyPr/>
        <a:lstStyle/>
        <a:p>
          <a:r>
            <a:rPr lang="en-US" sz="2600" dirty="0" smtClean="0">
              <a:latin typeface="Calisto MT" panose="02040603050505030304" pitchFamily="18" charset="0"/>
            </a:rPr>
            <a:t>Methodological</a:t>
          </a:r>
          <a:endParaRPr lang="en-US" sz="2600" dirty="0"/>
        </a:p>
      </dgm:t>
    </dgm:pt>
    <dgm:pt modelId="{70880361-BEAC-4180-A6DF-F5CC57646372}" type="parTrans" cxnId="{34CFAAAB-68AF-47B3-814E-89F62115071C}">
      <dgm:prSet/>
      <dgm:spPr/>
      <dgm:t>
        <a:bodyPr/>
        <a:lstStyle/>
        <a:p>
          <a:endParaRPr lang="en-US"/>
        </a:p>
      </dgm:t>
    </dgm:pt>
    <dgm:pt modelId="{2A026F29-46B7-4F63-AD9B-15892E307FBC}" type="sibTrans" cxnId="{34CFAAAB-68AF-47B3-814E-89F62115071C}">
      <dgm:prSet/>
      <dgm:spPr/>
      <dgm:t>
        <a:bodyPr/>
        <a:lstStyle/>
        <a:p>
          <a:endParaRPr lang="en-US"/>
        </a:p>
      </dgm:t>
    </dgm:pt>
    <dgm:pt modelId="{0045F81C-BACA-4425-8B09-37F898EE92AF}">
      <dgm:prSet phldrT="[Text]"/>
      <dgm:spPr/>
      <dgm:t>
        <a:bodyPr/>
        <a:lstStyle/>
        <a:p>
          <a:r>
            <a:rPr lang="en-US" dirty="0" smtClean="0">
              <a:latin typeface="Calisto MT" panose="02040603050505030304" pitchFamily="18" charset="0"/>
            </a:rPr>
            <a:t>develop creative ways to attract participants from various locations/age groups</a:t>
          </a:r>
          <a:endParaRPr lang="en-US" dirty="0"/>
        </a:p>
      </dgm:t>
    </dgm:pt>
    <dgm:pt modelId="{B19B2A79-8473-4F09-9682-D902FBED04CB}" type="parTrans" cxnId="{EC4DDB2D-A48C-43B5-B28F-8D5EF6F0602C}">
      <dgm:prSet/>
      <dgm:spPr/>
      <dgm:t>
        <a:bodyPr/>
        <a:lstStyle/>
        <a:p>
          <a:endParaRPr lang="en-US"/>
        </a:p>
      </dgm:t>
    </dgm:pt>
    <dgm:pt modelId="{74DE9C75-4967-45C3-A2DA-9C44B6A36D02}" type="sibTrans" cxnId="{EC4DDB2D-A48C-43B5-B28F-8D5EF6F0602C}">
      <dgm:prSet/>
      <dgm:spPr/>
      <dgm:t>
        <a:bodyPr/>
        <a:lstStyle/>
        <a:p>
          <a:endParaRPr lang="en-US"/>
        </a:p>
      </dgm:t>
    </dgm:pt>
    <dgm:pt modelId="{217A989D-7A76-454A-A9D2-1B75198EA48A}" type="pres">
      <dgm:prSet presAssocID="{208AB930-D062-40EC-A9B0-39883D33D017}" presName="compositeShape" presStyleCnt="0">
        <dgm:presLayoutVars>
          <dgm:dir/>
          <dgm:resizeHandles/>
        </dgm:presLayoutVars>
      </dgm:prSet>
      <dgm:spPr/>
    </dgm:pt>
    <dgm:pt modelId="{44472F69-1C67-47B2-A38B-9721A6100A62}" type="pres">
      <dgm:prSet presAssocID="{208AB930-D062-40EC-A9B0-39883D33D017}" presName="pyramid" presStyleLbl="node1" presStyleIdx="0" presStyleCnt="1"/>
      <dgm:spPr>
        <a:gradFill rotWithShape="0">
          <a:gsLst>
            <a:gs pos="0">
              <a:srgbClr val="C00000"/>
            </a:gs>
            <a:gs pos="50000">
              <a:srgbClr val="C00000">
                <a:alpha val="84000"/>
              </a:srgbClr>
            </a:gs>
            <a:gs pos="100000">
              <a:srgbClr val="FFFFCC">
                <a:shade val="100000"/>
                <a:satMod val="115000"/>
                <a:alpha val="73000"/>
              </a:srgbClr>
            </a:gs>
          </a:gsLst>
          <a:lin ang="5400000" scaled="1"/>
        </a:gradFill>
        <a:ln>
          <a:solidFill>
            <a:schemeClr val="bg2">
              <a:lumMod val="50000"/>
            </a:schemeClr>
          </a:solidFill>
        </a:ln>
      </dgm:spPr>
    </dgm:pt>
    <dgm:pt modelId="{8E421749-C75C-4A22-8CC3-5C9DBCAB963C}" type="pres">
      <dgm:prSet presAssocID="{208AB930-D062-40EC-A9B0-39883D33D017}" presName="theList" presStyleCnt="0"/>
      <dgm:spPr/>
    </dgm:pt>
    <dgm:pt modelId="{E0D16C5B-1971-4E58-984C-7B901F2F4768}" type="pres">
      <dgm:prSet presAssocID="{CA225051-7F5A-41B8-8803-5FACAF4C4CC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1F5AF-971D-4D19-A3A9-4D38D6AA6978}" type="pres">
      <dgm:prSet presAssocID="{CA225051-7F5A-41B8-8803-5FACAF4C4CC6}" presName="aSpace" presStyleCnt="0"/>
      <dgm:spPr/>
    </dgm:pt>
    <dgm:pt modelId="{1A769800-DEF9-4FA6-A1DE-6842D41A6600}" type="pres">
      <dgm:prSet presAssocID="{3A80A7A8-6FA9-46D3-AF1D-5FAEA74B78B0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E8F15-6238-47BE-B699-D044EE746AC0}" type="pres">
      <dgm:prSet presAssocID="{3A80A7A8-6FA9-46D3-AF1D-5FAEA74B78B0}" presName="aSpace" presStyleCnt="0"/>
      <dgm:spPr/>
    </dgm:pt>
    <dgm:pt modelId="{502614B1-FD53-47D1-B9D8-3C4CD1F548B4}" type="pres">
      <dgm:prSet presAssocID="{0045F81C-BACA-4425-8B09-37F898EE92A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28F9F-9FB3-403D-BDE9-9640513EE037}" type="pres">
      <dgm:prSet presAssocID="{0045F81C-BACA-4425-8B09-37F898EE92AF}" presName="aSpace" presStyleCnt="0"/>
      <dgm:spPr/>
    </dgm:pt>
  </dgm:ptLst>
  <dgm:cxnLst>
    <dgm:cxn modelId="{549C6A59-B765-417D-86A3-A4C18E10BC76}" type="presOf" srcId="{208AB930-D062-40EC-A9B0-39883D33D017}" destId="{217A989D-7A76-454A-A9D2-1B75198EA48A}" srcOrd="0" destOrd="0" presId="urn:microsoft.com/office/officeart/2005/8/layout/pyramid2"/>
    <dgm:cxn modelId="{E9569AEF-16FD-46D5-ABA9-82F06C3D1E94}" type="presOf" srcId="{3A80A7A8-6FA9-46D3-AF1D-5FAEA74B78B0}" destId="{1A769800-DEF9-4FA6-A1DE-6842D41A6600}" srcOrd="0" destOrd="0" presId="urn:microsoft.com/office/officeart/2005/8/layout/pyramid2"/>
    <dgm:cxn modelId="{EE5282A1-0336-4360-BD9F-67844308F301}" srcId="{208AB930-D062-40EC-A9B0-39883D33D017}" destId="{CA225051-7F5A-41B8-8803-5FACAF4C4CC6}" srcOrd="0" destOrd="0" parTransId="{5C7C3FF7-3491-4C8A-B181-601F1C3FD232}" sibTransId="{3359F877-587D-4C88-A3F6-E12668BB6767}"/>
    <dgm:cxn modelId="{A7B32533-420E-4924-A6AB-5BD82DAD6E6C}" type="presOf" srcId="{0045F81C-BACA-4425-8B09-37F898EE92AF}" destId="{502614B1-FD53-47D1-B9D8-3C4CD1F548B4}" srcOrd="0" destOrd="0" presId="urn:microsoft.com/office/officeart/2005/8/layout/pyramid2"/>
    <dgm:cxn modelId="{EC4DDB2D-A48C-43B5-B28F-8D5EF6F0602C}" srcId="{208AB930-D062-40EC-A9B0-39883D33D017}" destId="{0045F81C-BACA-4425-8B09-37F898EE92AF}" srcOrd="2" destOrd="0" parTransId="{B19B2A79-8473-4F09-9682-D902FBED04CB}" sibTransId="{74DE9C75-4967-45C3-A2DA-9C44B6A36D02}"/>
    <dgm:cxn modelId="{AA97A28E-5D30-4F06-8239-8B9FA843EA15}" type="presOf" srcId="{CA225051-7F5A-41B8-8803-5FACAF4C4CC6}" destId="{E0D16C5B-1971-4E58-984C-7B901F2F4768}" srcOrd="0" destOrd="0" presId="urn:microsoft.com/office/officeart/2005/8/layout/pyramid2"/>
    <dgm:cxn modelId="{34CFAAAB-68AF-47B3-814E-89F62115071C}" srcId="{208AB930-D062-40EC-A9B0-39883D33D017}" destId="{3A80A7A8-6FA9-46D3-AF1D-5FAEA74B78B0}" srcOrd="1" destOrd="0" parTransId="{70880361-BEAC-4180-A6DF-F5CC57646372}" sibTransId="{2A026F29-46B7-4F63-AD9B-15892E307FBC}"/>
    <dgm:cxn modelId="{A5BDC690-A8F9-4091-9743-F5C4EB7DF72C}" type="presParOf" srcId="{217A989D-7A76-454A-A9D2-1B75198EA48A}" destId="{44472F69-1C67-47B2-A38B-9721A6100A62}" srcOrd="0" destOrd="0" presId="urn:microsoft.com/office/officeart/2005/8/layout/pyramid2"/>
    <dgm:cxn modelId="{E3E387B0-9780-4ACB-8815-15270C9CB13E}" type="presParOf" srcId="{217A989D-7A76-454A-A9D2-1B75198EA48A}" destId="{8E421749-C75C-4A22-8CC3-5C9DBCAB963C}" srcOrd="1" destOrd="0" presId="urn:microsoft.com/office/officeart/2005/8/layout/pyramid2"/>
    <dgm:cxn modelId="{7DDF1633-A6B3-4A48-8950-57B48A847E2E}" type="presParOf" srcId="{8E421749-C75C-4A22-8CC3-5C9DBCAB963C}" destId="{E0D16C5B-1971-4E58-984C-7B901F2F4768}" srcOrd="0" destOrd="0" presId="urn:microsoft.com/office/officeart/2005/8/layout/pyramid2"/>
    <dgm:cxn modelId="{54EF4612-80FA-48A0-8490-E388B6D542FE}" type="presParOf" srcId="{8E421749-C75C-4A22-8CC3-5C9DBCAB963C}" destId="{5021F5AF-971D-4D19-A3A9-4D38D6AA6978}" srcOrd="1" destOrd="0" presId="urn:microsoft.com/office/officeart/2005/8/layout/pyramid2"/>
    <dgm:cxn modelId="{BE444CF3-A58D-4B28-B025-4E510E3937FE}" type="presParOf" srcId="{8E421749-C75C-4A22-8CC3-5C9DBCAB963C}" destId="{1A769800-DEF9-4FA6-A1DE-6842D41A6600}" srcOrd="2" destOrd="0" presId="urn:microsoft.com/office/officeart/2005/8/layout/pyramid2"/>
    <dgm:cxn modelId="{9448867E-0513-43DB-B269-0687A963D09E}" type="presParOf" srcId="{8E421749-C75C-4A22-8CC3-5C9DBCAB963C}" destId="{0E2E8F15-6238-47BE-B699-D044EE746AC0}" srcOrd="3" destOrd="0" presId="urn:microsoft.com/office/officeart/2005/8/layout/pyramid2"/>
    <dgm:cxn modelId="{336E13D8-B1C9-4F9B-8B1A-90DDEE969F9D}" type="presParOf" srcId="{8E421749-C75C-4A22-8CC3-5C9DBCAB963C}" destId="{502614B1-FD53-47D1-B9D8-3C4CD1F548B4}" srcOrd="4" destOrd="0" presId="urn:microsoft.com/office/officeart/2005/8/layout/pyramid2"/>
    <dgm:cxn modelId="{67C1B696-C730-4197-BA2A-8176586E1A8F}" type="presParOf" srcId="{8E421749-C75C-4A22-8CC3-5C9DBCAB963C}" destId="{8C828F9F-9FB3-403D-BDE9-9640513EE03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AB5D1-89FC-4005-B347-084DB3AB17B6}">
      <dsp:nvSpPr>
        <dsp:cNvPr id="0" name=""/>
        <dsp:cNvSpPr/>
      </dsp:nvSpPr>
      <dsp:spPr>
        <a:xfrm>
          <a:off x="649427" y="264159"/>
          <a:ext cx="3413760" cy="3413760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Perpetua" panose="02020502060401020303" pitchFamily="18" charset="0"/>
            </a:rPr>
            <a:t>Attitudes* about </a:t>
          </a:r>
          <a:r>
            <a:rPr lang="en-US" sz="2300" b="1" kern="1200" dirty="0" smtClean="0">
              <a:latin typeface="Perpetua" panose="02020502060401020303" pitchFamily="18" charset="0"/>
            </a:rPr>
            <a:t>Others</a:t>
          </a:r>
          <a:endParaRPr lang="en-US" sz="2300" kern="1200" dirty="0"/>
        </a:p>
      </dsp:txBody>
      <dsp:txXfrm>
        <a:off x="2448560" y="987551"/>
        <a:ext cx="1219200" cy="1016000"/>
      </dsp:txXfrm>
    </dsp:sp>
    <dsp:sp modelId="{EF574FD9-34DF-47B1-8B1B-78DDD04E68D1}">
      <dsp:nvSpPr>
        <dsp:cNvPr id="0" name=""/>
        <dsp:cNvSpPr/>
      </dsp:nvSpPr>
      <dsp:spPr>
        <a:xfrm>
          <a:off x="579120" y="386079"/>
          <a:ext cx="3413760" cy="3413760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Perpetua" panose="02020502060401020303" pitchFamily="18" charset="0"/>
            </a:rPr>
            <a:t>Attitudes* about </a:t>
          </a:r>
          <a:r>
            <a:rPr lang="en-US" sz="2300" b="1" kern="1200" dirty="0" smtClean="0">
              <a:latin typeface="Perpetua" panose="02020502060401020303" pitchFamily="18" charset="0"/>
            </a:rPr>
            <a:t>World</a:t>
          </a:r>
          <a:endParaRPr lang="en-US" sz="2300" kern="1200" dirty="0"/>
        </a:p>
      </dsp:txBody>
      <dsp:txXfrm>
        <a:off x="1391920" y="2600960"/>
        <a:ext cx="1828800" cy="894080"/>
      </dsp:txXfrm>
    </dsp:sp>
    <dsp:sp modelId="{58DD130B-FFED-4650-BF19-88ECBCBAC357}">
      <dsp:nvSpPr>
        <dsp:cNvPr id="0" name=""/>
        <dsp:cNvSpPr/>
      </dsp:nvSpPr>
      <dsp:spPr>
        <a:xfrm>
          <a:off x="508812" y="264159"/>
          <a:ext cx="3413760" cy="3413760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Perpetua" panose="02020502060401020303" pitchFamily="18" charset="0"/>
            </a:rPr>
            <a:t>Attitudes* about </a:t>
          </a:r>
          <a:r>
            <a:rPr lang="en-US" sz="2300" b="1" kern="1200" dirty="0" smtClean="0">
              <a:latin typeface="Perpetua" panose="02020502060401020303" pitchFamily="18" charset="0"/>
            </a:rPr>
            <a:t>Self</a:t>
          </a:r>
          <a:endParaRPr lang="en-US" sz="2300" b="1" kern="1200" dirty="0">
            <a:latin typeface="Perpetua" panose="02020502060401020303" pitchFamily="18" charset="0"/>
          </a:endParaRPr>
        </a:p>
      </dsp:txBody>
      <dsp:txXfrm>
        <a:off x="904239" y="987551"/>
        <a:ext cx="1219200" cy="1016000"/>
      </dsp:txXfrm>
    </dsp:sp>
    <dsp:sp modelId="{D8DB5AAC-6D8C-4EF4-8E99-5A205BDE3321}">
      <dsp:nvSpPr>
        <dsp:cNvPr id="0" name=""/>
        <dsp:cNvSpPr/>
      </dsp:nvSpPr>
      <dsp:spPr>
        <a:xfrm>
          <a:off x="438380" y="52831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8D29F4-2984-4F9F-8B9D-252DBCC03407}">
      <dsp:nvSpPr>
        <dsp:cNvPr id="0" name=""/>
        <dsp:cNvSpPr/>
      </dsp:nvSpPr>
      <dsp:spPr>
        <a:xfrm>
          <a:off x="367792" y="174536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640089-88C7-42CD-B8BB-FF072F4A6620}">
      <dsp:nvSpPr>
        <dsp:cNvPr id="0" name=""/>
        <dsp:cNvSpPr/>
      </dsp:nvSpPr>
      <dsp:spPr>
        <a:xfrm>
          <a:off x="297203" y="52831"/>
          <a:ext cx="3836416" cy="38364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72F69-1C67-47B2-A38B-9721A6100A62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gradFill rotWithShape="0">
          <a:gsLst>
            <a:gs pos="0">
              <a:srgbClr val="C00000"/>
            </a:gs>
            <a:gs pos="50000">
              <a:srgbClr val="C00000">
                <a:alpha val="84000"/>
              </a:srgbClr>
            </a:gs>
            <a:gs pos="100000">
              <a:srgbClr val="FFFFCC">
                <a:shade val="100000"/>
                <a:satMod val="115000"/>
                <a:alpha val="73000"/>
              </a:srgbClr>
            </a:gs>
          </a:gsLst>
          <a:lin ang="5400000" scaled="1"/>
        </a:gra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16C5B-1971-4E58-984C-7B901F2F4768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Calisto MT" panose="02040603050505030304" pitchFamily="18" charset="0"/>
            </a:rPr>
            <a:t>Theoretical</a:t>
          </a:r>
          <a:endParaRPr lang="en-US" sz="2500" kern="1200" dirty="0">
            <a:latin typeface="Calisto MT" panose="02040603050505030304" pitchFamily="18" charset="0"/>
          </a:endParaRPr>
        </a:p>
      </dsp:txBody>
      <dsp:txXfrm>
        <a:off x="2790161" y="455544"/>
        <a:ext cx="2547676" cy="868101"/>
      </dsp:txXfrm>
    </dsp:sp>
    <dsp:sp modelId="{1A769800-DEF9-4FA6-A1DE-6842D41A6600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Calisto MT" panose="02040603050505030304" pitchFamily="18" charset="0"/>
            </a:rPr>
            <a:t>Methodological</a:t>
          </a:r>
          <a:endParaRPr lang="en-US" sz="2500" kern="1200" dirty="0"/>
        </a:p>
      </dsp:txBody>
      <dsp:txXfrm>
        <a:off x="2790161" y="1537822"/>
        <a:ext cx="2547676" cy="868101"/>
      </dsp:txXfrm>
    </dsp:sp>
    <dsp:sp modelId="{502614B1-FD53-47D1-B9D8-3C4CD1F548B4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Calisto MT" panose="02040603050505030304" pitchFamily="18" charset="0"/>
            </a:rPr>
            <a:t>Practical</a:t>
          </a:r>
          <a:endParaRPr lang="en-US" sz="2500" kern="1200" dirty="0"/>
        </a:p>
      </dsp:txBody>
      <dsp:txXfrm>
        <a:off x="2790161" y="2620101"/>
        <a:ext cx="2547676" cy="8681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72F69-1C67-47B2-A38B-9721A6100A62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gradFill rotWithShape="0">
          <a:gsLst>
            <a:gs pos="0">
              <a:srgbClr val="C00000"/>
            </a:gs>
            <a:gs pos="50000">
              <a:srgbClr val="C00000">
                <a:alpha val="84000"/>
              </a:srgbClr>
            </a:gs>
            <a:gs pos="100000">
              <a:srgbClr val="FFFFCC">
                <a:shade val="100000"/>
                <a:satMod val="115000"/>
                <a:alpha val="73000"/>
              </a:srgbClr>
            </a:gs>
          </a:gsLst>
          <a:lin ang="5400000" scaled="1"/>
        </a:gra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16C5B-1971-4E58-984C-7B901F2F4768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Calisto MT" panose="02040603050505030304" pitchFamily="18" charset="0"/>
            </a:rPr>
            <a:t>develop an adequate account of the motivational structure of virtue/character</a:t>
          </a:r>
          <a:endParaRPr lang="en-US" sz="1500" kern="1200" dirty="0">
            <a:latin typeface="Calisto MT" panose="02040603050505030304" pitchFamily="18" charset="0"/>
          </a:endParaRPr>
        </a:p>
      </dsp:txBody>
      <dsp:txXfrm>
        <a:off x="2790161" y="455544"/>
        <a:ext cx="2547676" cy="868101"/>
      </dsp:txXfrm>
    </dsp:sp>
    <dsp:sp modelId="{1A769800-DEF9-4FA6-A1DE-6842D41A6600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Calisto MT" panose="02040603050505030304" pitchFamily="18" charset="0"/>
            </a:rPr>
            <a:t>Methodological</a:t>
          </a:r>
          <a:endParaRPr lang="en-US" sz="2600" kern="1200" dirty="0"/>
        </a:p>
      </dsp:txBody>
      <dsp:txXfrm>
        <a:off x="2790161" y="1537822"/>
        <a:ext cx="2547676" cy="868101"/>
      </dsp:txXfrm>
    </dsp:sp>
    <dsp:sp modelId="{502614B1-FD53-47D1-B9D8-3C4CD1F548B4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Calisto MT" panose="02040603050505030304" pitchFamily="18" charset="0"/>
            </a:rPr>
            <a:t>Practical</a:t>
          </a:r>
          <a:endParaRPr lang="en-US" sz="2600" kern="1200" dirty="0"/>
        </a:p>
      </dsp:txBody>
      <dsp:txXfrm>
        <a:off x="2790161" y="2620101"/>
        <a:ext cx="2547676" cy="8681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72F69-1C67-47B2-A38B-9721A6100A62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gradFill rotWithShape="0">
          <a:gsLst>
            <a:gs pos="0">
              <a:srgbClr val="C00000"/>
            </a:gs>
            <a:gs pos="50000">
              <a:srgbClr val="C00000">
                <a:alpha val="84000"/>
              </a:srgbClr>
            </a:gs>
            <a:gs pos="100000">
              <a:srgbClr val="FFFFCC">
                <a:shade val="100000"/>
                <a:satMod val="115000"/>
                <a:alpha val="73000"/>
              </a:srgbClr>
            </a:gs>
          </a:gsLst>
          <a:lin ang="5400000" scaled="1"/>
        </a:gra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16C5B-1971-4E58-984C-7B901F2F4768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Calisto MT" panose="02040603050505030304" pitchFamily="18" charset="0"/>
            </a:rPr>
            <a:t>Theoretical</a:t>
          </a:r>
          <a:endParaRPr lang="en-US" sz="2600" kern="1200" dirty="0">
            <a:latin typeface="Calisto MT" panose="02040603050505030304" pitchFamily="18" charset="0"/>
          </a:endParaRPr>
        </a:p>
      </dsp:txBody>
      <dsp:txXfrm>
        <a:off x="2790161" y="455544"/>
        <a:ext cx="2547676" cy="868101"/>
      </dsp:txXfrm>
    </dsp:sp>
    <dsp:sp modelId="{1A769800-DEF9-4FA6-A1DE-6842D41A6600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sto MT" panose="02040603050505030304" pitchFamily="18" charset="0"/>
            </a:rPr>
            <a:t>develop/utilize a range of measurement tools, experimental/naturalistic</a:t>
          </a:r>
          <a:endParaRPr lang="en-US" sz="1700" kern="1200" dirty="0"/>
        </a:p>
      </dsp:txBody>
      <dsp:txXfrm>
        <a:off x="2790161" y="1537822"/>
        <a:ext cx="2547676" cy="868101"/>
      </dsp:txXfrm>
    </dsp:sp>
    <dsp:sp modelId="{502614B1-FD53-47D1-B9D8-3C4CD1F548B4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Calisto MT" panose="02040603050505030304" pitchFamily="18" charset="0"/>
            </a:rPr>
            <a:t>Practical</a:t>
          </a:r>
          <a:endParaRPr lang="en-US" sz="2600" kern="1200" dirty="0"/>
        </a:p>
      </dsp:txBody>
      <dsp:txXfrm>
        <a:off x="2790161" y="2620101"/>
        <a:ext cx="2547676" cy="8681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72F69-1C67-47B2-A38B-9721A6100A62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gradFill rotWithShape="0">
          <a:gsLst>
            <a:gs pos="0">
              <a:srgbClr val="C00000"/>
            </a:gs>
            <a:gs pos="50000">
              <a:srgbClr val="C00000">
                <a:alpha val="84000"/>
              </a:srgbClr>
            </a:gs>
            <a:gs pos="100000">
              <a:srgbClr val="FFFFCC">
                <a:shade val="100000"/>
                <a:satMod val="115000"/>
                <a:alpha val="73000"/>
              </a:srgbClr>
            </a:gs>
          </a:gsLst>
          <a:lin ang="5400000" scaled="1"/>
        </a:gra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16C5B-1971-4E58-984C-7B901F2F4768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Calisto MT" panose="02040603050505030304" pitchFamily="18" charset="0"/>
            </a:rPr>
            <a:t>Theoretical</a:t>
          </a:r>
          <a:endParaRPr lang="en-US" sz="2600" kern="1200" dirty="0">
            <a:latin typeface="Calisto MT" panose="02040603050505030304" pitchFamily="18" charset="0"/>
          </a:endParaRPr>
        </a:p>
      </dsp:txBody>
      <dsp:txXfrm>
        <a:off x="2790161" y="455544"/>
        <a:ext cx="2547676" cy="868101"/>
      </dsp:txXfrm>
    </dsp:sp>
    <dsp:sp modelId="{1A769800-DEF9-4FA6-A1DE-6842D41A6600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Calisto MT" panose="02040603050505030304" pitchFamily="18" charset="0"/>
            </a:rPr>
            <a:t>Methodological</a:t>
          </a:r>
          <a:endParaRPr lang="en-US" sz="2600" kern="1200" dirty="0"/>
        </a:p>
      </dsp:txBody>
      <dsp:txXfrm>
        <a:off x="2790161" y="1537822"/>
        <a:ext cx="2547676" cy="868101"/>
      </dsp:txXfrm>
    </dsp:sp>
    <dsp:sp modelId="{502614B1-FD53-47D1-B9D8-3C4CD1F548B4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Calisto MT" panose="02040603050505030304" pitchFamily="18" charset="0"/>
            </a:rPr>
            <a:t>develop creative ways to attract participants from various locations/age groups</a:t>
          </a:r>
          <a:endParaRPr lang="en-US" sz="1500" kern="1200" dirty="0"/>
        </a:p>
      </dsp:txBody>
      <dsp:txXfrm>
        <a:off x="2790161" y="2620101"/>
        <a:ext cx="2547676" cy="868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2240B5E-8965-407A-AAF0-C96AF7484C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027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0346A0-A104-4803-8932-76184E94F839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Inspired by </a:t>
            </a:r>
            <a:r>
              <a:rPr lang="en-US" dirty="0" err="1" smtClean="0"/>
              <a:t>Strominger</a:t>
            </a:r>
            <a:r>
              <a:rPr lang="en-US" baseline="0" dirty="0" smtClean="0"/>
              <a:t> &amp; Nichols “essential moral self”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24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247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466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65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r>
              <a:rPr lang="en-US" baseline="0" dirty="0" smtClean="0"/>
              <a:t> daily diaries and other, shorter writing prompts, we will explore the relationship between people’s personal narratives – how they think about themselves, other people in their lives, the larger world around them – and their scores on the </a:t>
            </a:r>
            <a:r>
              <a:rPr lang="en-US" i="1" baseline="0" dirty="0" smtClean="0"/>
              <a:t>virtue-oriented values/goals </a:t>
            </a:r>
            <a:r>
              <a:rPr lang="en-US" baseline="0" dirty="0" smtClean="0"/>
              <a:t>and </a:t>
            </a:r>
            <a:r>
              <a:rPr lang="en-US" i="1" baseline="0" dirty="0" smtClean="0"/>
              <a:t>identity measures</a:t>
            </a:r>
            <a:r>
              <a:rPr lang="en-US" baseline="0" dirty="0" smtClean="0"/>
              <a:t>. We could also introduce measurements of </a:t>
            </a:r>
            <a:r>
              <a:rPr lang="en-US" i="1" baseline="0" dirty="0" smtClean="0"/>
              <a:t>virtue-oriented responses </a:t>
            </a:r>
            <a:r>
              <a:rPr lang="en-US" baseline="0" dirty="0" smtClean="0"/>
              <a:t>(through ESM). These narratives can be past, present, and future oriented.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Narratives could be coded for a variety of characteristics: level of virtue-</a:t>
            </a:r>
            <a:r>
              <a:rPr lang="en-US" baseline="0" dirty="0" err="1" smtClean="0"/>
              <a:t>orientedness</a:t>
            </a:r>
            <a:r>
              <a:rPr lang="en-US" baseline="0" dirty="0" smtClean="0"/>
              <a:t>, but also redemptive vs. contaminative, optimistic vs. pessimistic, self vs. other focused.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23633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6993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69935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6993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Michael White and David </a:t>
            </a:r>
            <a:r>
              <a:rPr lang="en-US" dirty="0" err="1" smtClean="0"/>
              <a:t>Epston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58828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a number of theoretical challenges:</a:t>
            </a:r>
            <a:r>
              <a:rPr lang="en-US" baseline="0" dirty="0" smtClean="0"/>
              <a:t> the first is having a clear theoretical/empirical account of virtue and character (which I’ve been working on with Nancy), which involves a hypothesis about how cognitive/affective/motivational states “hang together”, where the virtue-orientation “seeps in”</a:t>
            </a:r>
          </a:p>
          <a:p>
            <a:r>
              <a:rPr lang="en-US" baseline="0" dirty="0" smtClean="0"/>
              <a:t>getting clear on the different types of self-control/regulation and how they are related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4033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9B3920-B967-4CF9-BEDE-3AA6A9BB5C60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Here, there are a number of</a:t>
            </a:r>
            <a:r>
              <a:rPr lang="en-US" baseline="0" dirty="0" smtClean="0"/>
              <a:t> questions we’ll need to address: how best to “operationalize” and measure virtue/character and all of its underlying components, </a:t>
            </a:r>
          </a:p>
          <a:p>
            <a:r>
              <a:rPr lang="en-US" baseline="0" dirty="0" smtClean="0"/>
              <a:t>We’ve decided against focusing on particular isolated virtues (helping) and so we’ll need strategies for measuring the presence of multiple virtues in values/goals and self-identity</a:t>
            </a:r>
          </a:p>
          <a:p>
            <a:r>
              <a:rPr lang="en-US" baseline="0" dirty="0" smtClean="0"/>
              <a:t>best strategies for measuring self-regulation</a:t>
            </a:r>
          </a:p>
          <a:p>
            <a:r>
              <a:rPr lang="en-US" baseline="0" dirty="0" smtClean="0"/>
              <a:t>balancing the pros/cons of the different methodological strategies – self vs. other report, introspective vs. observational data, one-time vs. longitudinal data, controlled lab vs. naturalistic observation</a:t>
            </a:r>
          </a:p>
          <a:p>
            <a:r>
              <a:rPr lang="en-US" baseline="0" dirty="0" smtClean="0"/>
              <a:t>Ensuring symmetry between US and Brazil sample (translation of measurements, etc.)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6564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cannot emphasize enough</a:t>
            </a:r>
            <a:r>
              <a:rPr lang="en-US" baseline="0" dirty="0" smtClean="0"/>
              <a:t> how much this piece matters for good research. Time and time again, a perfectly well designed study goes to hell because of bad equipment or problems recruiting participants, etc.</a:t>
            </a:r>
          </a:p>
          <a:p>
            <a:r>
              <a:rPr lang="en-US" baseline="0" dirty="0" smtClean="0"/>
              <a:t>We will have a demanding protocol, we will need to come up with reasonably inexpensive and creative ways to implement them, maintain participant integrity, insure high quality data collection,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2858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0346A0-A104-4803-8932-76184E94F839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details may differ for different virtues (compassion, bravery, honesty, generosity) but the problem is the same.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277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response to VRS, people have a variety of relevant beliefs, hopes, emotions – some inclining them towards virtuous responses, others not. In order to make those responses typical and consistent, they must be linked together and aligned with virtue-relevant motivational states.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4391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motivational states come in many different forms – at the most basic level, our specific desires, which become values, goals, and then at the highest level, generalized commitments to being certain kinds of people – people who do the right thing in the right way for the right reason. These motivational states become incorporated into people’s self-identities and even more broadly, their life narratives.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466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integration of different levels</a:t>
            </a:r>
            <a:r>
              <a:rPr lang="en-US" baseline="0" dirty="0" smtClean="0"/>
              <a:t> of motivational states, linked with a person’s cognitive and affective states, form the </a:t>
            </a:r>
            <a:r>
              <a:rPr lang="en-US" i="1" baseline="0" dirty="0" smtClean="0"/>
              <a:t>dispositional structure </a:t>
            </a:r>
            <a:r>
              <a:rPr lang="en-US" baseline="0" dirty="0" smtClean="0"/>
              <a:t>of moral character.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772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Here we will use of mixture</a:t>
            </a:r>
            <a:r>
              <a:rPr lang="en-US" baseline="0" dirty="0" smtClean="0"/>
              <a:t> of self-report and other-report methodologies, daily diaries and ESM.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24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Here we will use of mixture</a:t>
            </a:r>
            <a:r>
              <a:rPr lang="en-US" baseline="0" dirty="0" smtClean="0"/>
              <a:t> of self-report and other-report methodologies to examine what they say vs. what they actually spend their time doing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24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Chronic</a:t>
            </a:r>
            <a:r>
              <a:rPr lang="en-US" baseline="0" dirty="0" smtClean="0"/>
              <a:t> accessibility, measured in terms of order and speed.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40B5E-8965-407A-AAF0-C96AF7484C3A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2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05350" y="2943225"/>
            <a:ext cx="36576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05350" y="3905250"/>
            <a:ext cx="3657600" cy="5143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0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775" y="38100"/>
            <a:ext cx="2171700" cy="5629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75" y="38100"/>
            <a:ext cx="6362700" cy="5629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95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82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17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552575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552575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45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79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2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897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030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294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675" y="38100"/>
            <a:ext cx="8686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8700" y="1552575"/>
            <a:ext cx="7315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962400" y="2286000"/>
            <a:ext cx="5029200" cy="1390650"/>
          </a:xfrm>
          <a:ln w="127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  <a:latin typeface="Calisto MT" panose="02040603050505030304" pitchFamily="18" charset="0"/>
              </a:rPr>
              <a:t>Self-Control</a:t>
            </a:r>
            <a:r>
              <a:rPr lang="en-US" sz="28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br>
              <a:rPr lang="en-US" sz="2800" dirty="0" smtClean="0">
                <a:solidFill>
                  <a:schemeClr val="tx1"/>
                </a:solidFill>
                <a:latin typeface="Calisto MT" panose="02040603050505030304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Calisto MT" panose="02040603050505030304" pitchFamily="18" charset="0"/>
              </a:rPr>
              <a:t>Linking of Self, Motivation, </a:t>
            </a:r>
            <a:r>
              <a:rPr lang="en-US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and </a:t>
            </a:r>
            <a:r>
              <a:rPr lang="en-US" sz="2400" dirty="0">
                <a:solidFill>
                  <a:schemeClr val="tx1"/>
                </a:solidFill>
                <a:latin typeface="Calisto MT" panose="02040603050505030304" pitchFamily="18" charset="0"/>
              </a:rPr>
              <a:t>Virtue</a:t>
            </a:r>
            <a:endParaRPr lang="en-US" altLang="en-US" sz="2400" dirty="0">
              <a:latin typeface="Calisto MT" panose="02040603050505030304" pitchFamily="18" charset="0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4267200"/>
            <a:ext cx="5486400" cy="2514600"/>
          </a:xfrm>
          <a:ln>
            <a:noFill/>
          </a:ln>
        </p:spPr>
        <p:txBody>
          <a:bodyPr/>
          <a:lstStyle/>
          <a:p>
            <a:r>
              <a:rPr lang="en-US" altLang="en-US" sz="20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Jen Cole Wright, </a:t>
            </a:r>
            <a:r>
              <a:rPr lang="en-US" altLang="en-US" sz="20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Psychology</a:t>
            </a:r>
          </a:p>
          <a:p>
            <a:r>
              <a:rPr lang="en-US" altLang="en-US" sz="20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Thomas Nadelhoffer, </a:t>
            </a:r>
            <a:r>
              <a:rPr lang="en-US" altLang="en-US" sz="20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Philosophy</a:t>
            </a:r>
          </a:p>
          <a:p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Daniela Goya-Tocchetto,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Philosophy &amp;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Economics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Perpetua" panose="02020502060401020303" pitchFamily="18" charset="0"/>
            </a:endParaRPr>
          </a:p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Amy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Langville,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Mathematics</a:t>
            </a:r>
          </a:p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College of Charleston</a:t>
            </a:r>
            <a:endParaRPr lang="en-US" sz="1600" dirty="0">
              <a:solidFill>
                <a:schemeClr val="bg2">
                  <a:lumMod val="50000"/>
                </a:schemeClr>
              </a:solidFill>
              <a:latin typeface="Perpetua" panose="02020502060401020303" pitchFamily="18" charset="0"/>
            </a:endParaRPr>
          </a:p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Noel </a:t>
            </a:r>
            <a:r>
              <a:rPr lang="en-US" sz="2000" b="1" dirty="0" err="1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Struchiner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,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Perpetua" panose="02020502060401020303" pitchFamily="18" charset="0"/>
              </a:rPr>
              <a:t>Law</a:t>
            </a:r>
            <a:endParaRPr lang="ru-RU" altLang="en-US" sz="2000" dirty="0">
              <a:solidFill>
                <a:schemeClr val="bg2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r>
              <a:rPr lang="pt-BR" sz="1600" dirty="0">
                <a:solidFill>
                  <a:schemeClr val="tx1"/>
                </a:solidFill>
                <a:latin typeface="Perpetua" panose="02020502060401020303" pitchFamily="18" charset="0"/>
              </a:rPr>
              <a:t>Pontifical Catholic University of Rio de Janeiro, Brazil</a:t>
            </a:r>
            <a:endParaRPr lang="en-US" altLang="en-US" sz="1600" dirty="0">
              <a:latin typeface="Perpetua" panose="02020502060401020303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333999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C00000"/>
                </a:solidFill>
                <a:latin typeface="Perpetua" panose="02020502060401020303" pitchFamily="18" charset="0"/>
              </a:rPr>
              <a:t>Objective 1: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Develop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measures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that provide insight into the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underlying</a:t>
            </a:r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motivational </a:t>
            </a:r>
            <a:r>
              <a:rPr lang="en-US" sz="2800" b="1" i="1" dirty="0">
                <a:solidFill>
                  <a:srgbClr val="C00000"/>
                </a:solidFill>
                <a:latin typeface="Perpetua" panose="02020502060401020303" pitchFamily="18" charset="0"/>
              </a:rPr>
              <a:t>structure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involved in the development and expression of virtue and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the cultivation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of virtuous character.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Existing </a:t>
            </a:r>
            <a:r>
              <a:rPr lang="en-US" sz="2400" b="1" dirty="0" smtClean="0">
                <a:latin typeface="Perpetua" panose="02020502060401020303" pitchFamily="18" charset="0"/>
              </a:rPr>
              <a:t>self-regulatory</a:t>
            </a:r>
            <a:r>
              <a:rPr lang="en-US" sz="2400" dirty="0" smtClean="0">
                <a:latin typeface="Perpetua" panose="02020502060401020303" pitchFamily="18" charset="0"/>
              </a:rPr>
              <a:t> measures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self-control, delayed gratification, impulse control, will-power, executive function, locus of control, intentional self-regulation, etc.</a:t>
            </a:r>
          </a:p>
          <a:p>
            <a:pPr lvl="1"/>
            <a:r>
              <a:rPr lang="en-US" sz="2400" b="1" dirty="0" smtClean="0">
                <a:latin typeface="Perpetua" panose="02020502060401020303" pitchFamily="18" charset="0"/>
              </a:rPr>
              <a:t>Virtue-oriented</a:t>
            </a:r>
            <a:r>
              <a:rPr lang="en-US" sz="2400" dirty="0" smtClean="0">
                <a:latin typeface="Perpetua" panose="02020502060401020303" pitchFamily="18" charset="0"/>
              </a:rPr>
              <a:t> values/goals and self-identity 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explicit vs. implicit	* abstract vs. concrete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short-term vs. long-term	* essential (core) vs. tangential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intrinsic vs. instrumental	* actual vs. ideal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</a:t>
            </a:r>
            <a:r>
              <a:rPr lang="en-US" sz="20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effortful vs. automatic</a:t>
            </a:r>
            <a:r>
              <a:rPr lang="en-US" sz="2000" dirty="0" smtClean="0">
                <a:latin typeface="Perpetua" panose="02020502060401020303" pitchFamily="18" charset="0"/>
              </a:rPr>
              <a:t>	* self vs. other oriented</a:t>
            </a:r>
          </a:p>
        </p:txBody>
      </p:sp>
    </p:spTree>
    <p:extLst>
      <p:ext uri="{BB962C8B-B14F-4D97-AF65-F5344CB8AC3E}">
        <p14:creationId xmlns:p14="http://schemas.microsoft.com/office/powerpoint/2010/main" val="1840576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333999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C00000"/>
                </a:solidFill>
                <a:latin typeface="Perpetua" panose="02020502060401020303" pitchFamily="18" charset="0"/>
              </a:rPr>
              <a:t>Objective 1: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Develop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measures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that provide insight into the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underlying</a:t>
            </a:r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motivational </a:t>
            </a:r>
            <a:r>
              <a:rPr lang="en-US" sz="2800" b="1" i="1" dirty="0">
                <a:solidFill>
                  <a:srgbClr val="C00000"/>
                </a:solidFill>
                <a:latin typeface="Perpetua" panose="02020502060401020303" pitchFamily="18" charset="0"/>
              </a:rPr>
              <a:t>structure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involved in the development and expression of virtue and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the cultivation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of virtuous character.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Existing </a:t>
            </a:r>
            <a:r>
              <a:rPr lang="en-US" sz="2400" b="1" dirty="0" smtClean="0">
                <a:latin typeface="Perpetua" panose="02020502060401020303" pitchFamily="18" charset="0"/>
              </a:rPr>
              <a:t>self-regulatory</a:t>
            </a:r>
            <a:r>
              <a:rPr lang="en-US" sz="2400" dirty="0" smtClean="0">
                <a:latin typeface="Perpetua" panose="02020502060401020303" pitchFamily="18" charset="0"/>
              </a:rPr>
              <a:t> measures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self-control, delayed gratification, impulse control, will-power, executive function, locus of control, intentional self-regulation, etc.</a:t>
            </a:r>
          </a:p>
          <a:p>
            <a:pPr lvl="1"/>
            <a:r>
              <a:rPr lang="en-US" sz="2400" b="1" dirty="0">
                <a:latin typeface="Perpetua" panose="02020502060401020303" pitchFamily="18" charset="0"/>
              </a:rPr>
              <a:t>V</a:t>
            </a:r>
            <a:r>
              <a:rPr lang="en-US" sz="2400" b="1" dirty="0" smtClean="0">
                <a:latin typeface="Perpetua" panose="02020502060401020303" pitchFamily="18" charset="0"/>
              </a:rPr>
              <a:t>irtue-oriented</a:t>
            </a:r>
            <a:r>
              <a:rPr lang="en-US" sz="2400" dirty="0" smtClean="0">
                <a:latin typeface="Perpetua" panose="02020502060401020303" pitchFamily="18" charset="0"/>
              </a:rPr>
              <a:t> values/goals and self-identity 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explicit vs. implicit	* abstract vs. concrete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short-term vs. long-term	* </a:t>
            </a:r>
            <a:r>
              <a:rPr lang="en-US" sz="20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essential (core) vs. tangential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intrinsic vs. instrumental	* actual vs. ideal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effortful vs. automatic	* self vs. other oriented</a:t>
            </a:r>
          </a:p>
        </p:txBody>
      </p:sp>
    </p:spTree>
    <p:extLst>
      <p:ext uri="{BB962C8B-B14F-4D97-AF65-F5344CB8AC3E}">
        <p14:creationId xmlns:p14="http://schemas.microsoft.com/office/powerpoint/2010/main" val="128330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333999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C00000"/>
                </a:solidFill>
                <a:latin typeface="Perpetua" panose="02020502060401020303" pitchFamily="18" charset="0"/>
              </a:rPr>
              <a:t>Objective 1: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Develop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measures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that provide insight into the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underlying</a:t>
            </a:r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motivational </a:t>
            </a:r>
            <a:r>
              <a:rPr lang="en-US" sz="2800" b="1" i="1" dirty="0">
                <a:solidFill>
                  <a:srgbClr val="C00000"/>
                </a:solidFill>
                <a:latin typeface="Perpetua" panose="02020502060401020303" pitchFamily="18" charset="0"/>
              </a:rPr>
              <a:t>structure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involved in the development and expression of virtue and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the cultivation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of virtuous character.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Existing </a:t>
            </a:r>
            <a:r>
              <a:rPr lang="en-US" sz="2400" b="1" dirty="0" smtClean="0">
                <a:latin typeface="Perpetua" panose="02020502060401020303" pitchFamily="18" charset="0"/>
              </a:rPr>
              <a:t>self-regulatory</a:t>
            </a:r>
            <a:r>
              <a:rPr lang="en-US" sz="2400" dirty="0" smtClean="0">
                <a:latin typeface="Perpetua" panose="02020502060401020303" pitchFamily="18" charset="0"/>
              </a:rPr>
              <a:t> measures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self-control, delayed gratification, impulse control, will-power, executive function, locus of control, intentional self-regulation, etc.</a:t>
            </a:r>
          </a:p>
          <a:p>
            <a:pPr lvl="1"/>
            <a:r>
              <a:rPr lang="en-US" sz="2400" b="1" dirty="0">
                <a:latin typeface="Perpetua" panose="02020502060401020303" pitchFamily="18" charset="0"/>
              </a:rPr>
              <a:t>V</a:t>
            </a:r>
            <a:r>
              <a:rPr lang="en-US" sz="2400" b="1" dirty="0" smtClean="0">
                <a:latin typeface="Perpetua" panose="02020502060401020303" pitchFamily="18" charset="0"/>
              </a:rPr>
              <a:t>irtue-oriented</a:t>
            </a:r>
            <a:r>
              <a:rPr lang="en-US" sz="2400" dirty="0" smtClean="0">
                <a:latin typeface="Perpetua" panose="02020502060401020303" pitchFamily="18" charset="0"/>
              </a:rPr>
              <a:t> values/goals and self-identity 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explicit vs. implicit	* abstract vs. concrete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short-term vs. long-term	* essential (core) vs. tangential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intrinsic vs. instrumental	* actual vs. ideal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effortful vs. automatic	* self vs. other oriented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The connection between </a:t>
            </a:r>
            <a:r>
              <a:rPr lang="en-US" sz="2400" b="1" dirty="0" smtClean="0">
                <a:latin typeface="Perpetua" panose="02020502060401020303" pitchFamily="18" charset="0"/>
              </a:rPr>
              <a:t>general</a:t>
            </a:r>
            <a:r>
              <a:rPr lang="en-US" sz="2400" dirty="0" smtClean="0">
                <a:latin typeface="Perpetua" panose="02020502060401020303" pitchFamily="18" charset="0"/>
              </a:rPr>
              <a:t> and </a:t>
            </a:r>
            <a:r>
              <a:rPr lang="en-US" sz="2400" b="1" dirty="0" smtClean="0">
                <a:latin typeface="Perpetua" panose="02020502060401020303" pitchFamily="18" charset="0"/>
              </a:rPr>
              <a:t>virtue-oriented </a:t>
            </a:r>
            <a:r>
              <a:rPr lang="en-US" sz="2400" dirty="0" smtClean="0">
                <a:latin typeface="Perpetua" panose="02020502060401020303" pitchFamily="18" charset="0"/>
              </a:rPr>
              <a:t>self-regulation</a:t>
            </a:r>
          </a:p>
        </p:txBody>
      </p:sp>
    </p:spTree>
    <p:extLst>
      <p:ext uri="{BB962C8B-B14F-4D97-AF65-F5344CB8AC3E}">
        <p14:creationId xmlns:p14="http://schemas.microsoft.com/office/powerpoint/2010/main" val="1075915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4" name="AutoShape 4" descr="Image result for pictures of poor peop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pictures of poor peopl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9" descr="Image result for pictures of poor peopl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1" descr="Image result for pictures of poor peopl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1447800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sz="3600" b="1" i="1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virtue-relevant stimuli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64808" y="1463039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3200" dirty="0" smtClean="0">
              <a:latin typeface="Perpetua" panose="02020502060401020303" pitchFamily="18" charset="0"/>
            </a:endParaRPr>
          </a:p>
          <a:p>
            <a:endParaRPr lang="en-US" sz="3600" b="1" i="1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 appropriate responses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3611880" y="1444752"/>
            <a:ext cx="2057400" cy="1447800"/>
          </a:xfrm>
          <a:prstGeom prst="rect">
            <a:avLst/>
          </a:prstGeom>
          <a:ln>
            <a:solidFill>
              <a:schemeClr val="tx1"/>
            </a:solidFill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mbria"/>
                <a:cs typeface="Cambria"/>
              </a:rPr>
              <a:t>general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mbria"/>
                <a:cs typeface="Cambria"/>
              </a:rPr>
              <a:t>self-regulation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/>
              <a:cs typeface="Cambria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611880" y="3291840"/>
            <a:ext cx="2057400" cy="1447800"/>
          </a:xfrm>
          <a:prstGeom prst="rect">
            <a:avLst/>
          </a:prstGeom>
          <a:ln>
            <a:solidFill>
              <a:schemeClr val="tx1"/>
            </a:solidFill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mbria"/>
              <a:cs typeface="Cambria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mbria"/>
                <a:cs typeface="Cambria"/>
              </a:rPr>
              <a:t>virtue-oriented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mbria"/>
                <a:cs typeface="Cambria"/>
              </a:rPr>
              <a:t>regulation</a:t>
            </a:r>
            <a:endParaRPr lang="en-US" dirty="0">
              <a:solidFill>
                <a:schemeClr val="tx1"/>
              </a:solidFill>
              <a:latin typeface="Cambria"/>
              <a:cs typeface="Cambria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/>
              <a:cs typeface="Cambria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419600" y="2667000"/>
            <a:ext cx="484632" cy="978408"/>
          </a:xfrm>
          <a:prstGeom prst="downArrow">
            <a:avLst/>
          </a:prstGeom>
          <a:solidFill>
            <a:srgbClr val="FFCC6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2590800" y="1447800"/>
            <a:ext cx="1371600" cy="484632"/>
          </a:xfrm>
          <a:prstGeom prst="rightArrow">
            <a:avLst/>
          </a:prstGeom>
          <a:solidFill>
            <a:srgbClr val="FFCC6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>
            <a:off x="5334000" y="1447800"/>
            <a:ext cx="1371600" cy="484632"/>
          </a:xfrm>
          <a:prstGeom prst="rightArrow">
            <a:avLst/>
          </a:prstGeom>
          <a:solidFill>
            <a:srgbClr val="FFCC6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2590800" y="4267200"/>
            <a:ext cx="1371600" cy="484632"/>
          </a:xfrm>
          <a:prstGeom prst="rightArrow">
            <a:avLst/>
          </a:prstGeom>
          <a:solidFill>
            <a:srgbClr val="FFCC6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5334000" y="4267200"/>
            <a:ext cx="1371600" cy="484632"/>
          </a:xfrm>
          <a:prstGeom prst="rightArrow">
            <a:avLst/>
          </a:prstGeom>
          <a:solidFill>
            <a:srgbClr val="FFCC6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7400" y="5257800"/>
            <a:ext cx="6553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Perpetua"/>
                <a:cs typeface="Perpetua"/>
              </a:rPr>
              <a:t>VARs become </a:t>
            </a:r>
            <a:r>
              <a:rPr lang="en-US" i="1" dirty="0" smtClean="0">
                <a:latin typeface="Perpetua"/>
                <a:cs typeface="Perpetua"/>
              </a:rPr>
              <a:t>less effortful </a:t>
            </a:r>
            <a:r>
              <a:rPr lang="en-US" dirty="0" smtClean="0">
                <a:latin typeface="Perpetua"/>
                <a:cs typeface="Perpetua"/>
              </a:rPr>
              <a:t>and </a:t>
            </a:r>
            <a:r>
              <a:rPr lang="en-US" i="1" dirty="0" smtClean="0">
                <a:latin typeface="Perpetua"/>
                <a:cs typeface="Perpetua"/>
              </a:rPr>
              <a:t>more robust </a:t>
            </a:r>
            <a:r>
              <a:rPr lang="en-US" dirty="0" smtClean="0">
                <a:latin typeface="Perpetua"/>
                <a:cs typeface="Perpetua"/>
              </a:rPr>
              <a:t>and </a:t>
            </a:r>
            <a:r>
              <a:rPr lang="en-US" i="1" dirty="0" smtClean="0">
                <a:latin typeface="Perpetua"/>
                <a:cs typeface="Perpetua"/>
              </a:rPr>
              <a:t>automatic</a:t>
            </a:r>
            <a:r>
              <a:rPr lang="en-US" dirty="0" smtClean="0">
                <a:latin typeface="Perpetua"/>
                <a:cs typeface="Perpetua"/>
              </a:rPr>
              <a:t> because the regulatory mechanisms become </a:t>
            </a:r>
            <a:r>
              <a:rPr lang="en-US" u="sng" dirty="0" smtClean="0">
                <a:latin typeface="Perpetua"/>
                <a:cs typeface="Perpetua"/>
              </a:rPr>
              <a:t>embedded</a:t>
            </a:r>
            <a:r>
              <a:rPr lang="en-US" dirty="0" smtClean="0">
                <a:latin typeface="Perpetua"/>
                <a:cs typeface="Perpetua"/>
              </a:rPr>
              <a:t> in virtue-oriented values/goals and identity.</a:t>
            </a:r>
            <a:endParaRPr lang="en-US" dirty="0">
              <a:latin typeface="Perpetua"/>
              <a:cs typeface="Perpetua"/>
            </a:endParaRPr>
          </a:p>
        </p:txBody>
      </p:sp>
    </p:spTree>
    <p:extLst>
      <p:ext uri="{BB962C8B-B14F-4D97-AF65-F5344CB8AC3E}">
        <p14:creationId xmlns:p14="http://schemas.microsoft.com/office/powerpoint/2010/main" val="2094238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9" grpId="0" animBg="1"/>
      <p:bldP spid="20" grpId="0" animBg="1"/>
      <p:bldP spid="20" grpId="1" animBg="1"/>
      <p:bldP spid="20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22" grpId="0" animBg="1"/>
      <p:bldP spid="22" grpId="1" animBg="1"/>
      <p:bldP spid="23" grpId="0" animBg="1"/>
      <p:bldP spid="24" grpId="1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333999"/>
          </a:xfrm>
        </p:spPr>
        <p:txBody>
          <a:bodyPr/>
          <a:lstStyle/>
          <a:p>
            <a:pPr lvl="0"/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Objective 2: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Examine the role of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personal</a:t>
            </a:r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narratives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in generating motivational structures that advance virtue expression and development.</a:t>
            </a:r>
          </a:p>
          <a:p>
            <a:pPr lvl="0"/>
            <a:endParaRPr lang="en-US" sz="2800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pPr lvl="0"/>
            <a:endParaRPr lang="en-US" sz="2800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08960" y="2560318"/>
            <a:ext cx="5943600" cy="4052173"/>
          </a:xfrm>
          <a:prstGeom prst="flowChartAlternateProcess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oor Richard" panose="02080502050505020702" pitchFamily="18" charset="0"/>
              </a:rPr>
              <a:t>                                                      </a:t>
            </a:r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erpetua" panose="02020502060401020303" pitchFamily="18" charset="0"/>
              </a:rPr>
              <a:t>narrative</a:t>
            </a:r>
          </a:p>
          <a:p>
            <a:pPr algn="r"/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erpetua" panose="02020502060401020303" pitchFamily="18" charset="0"/>
              </a:rPr>
              <a:t>                         structure</a:t>
            </a:r>
          </a:p>
          <a:p>
            <a:r>
              <a:rPr lang="en-US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oor Richard" panose="02080502050505020702" pitchFamily="18" charset="0"/>
              </a:rPr>
              <a:t> </a:t>
            </a:r>
          </a:p>
          <a:p>
            <a:endParaRPr lang="en-US" sz="28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oor Richard" panose="02080502050505020702" pitchFamily="18" charset="0"/>
            </a:endParaRPr>
          </a:p>
          <a:p>
            <a:endParaRPr lang="en-US" sz="28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oor Richard" panose="02080502050505020702" pitchFamily="18" charset="0"/>
            </a:endParaRPr>
          </a:p>
          <a:p>
            <a:endParaRPr lang="en-US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oor Richard" panose="02080502050505020702" pitchFamily="18" charset="0"/>
            </a:endParaRPr>
          </a:p>
          <a:p>
            <a:endParaRPr lang="en-US" sz="28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oor Richard" panose="02080502050505020702" pitchFamily="18" charset="0"/>
            </a:endParaRPr>
          </a:p>
          <a:p>
            <a:endParaRPr lang="en-US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oor Richard" panose="02080502050505020702" pitchFamily="18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79459892"/>
              </p:ext>
            </p:extLst>
          </p:nvPr>
        </p:nvGraphicFramePr>
        <p:xfrm>
          <a:off x="2819400" y="2590800"/>
          <a:ext cx="457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31520" y="3474720"/>
            <a:ext cx="2270760" cy="1292662"/>
          </a:xfrm>
          <a:prstGeom prst="rect">
            <a:avLst/>
          </a:prstGeom>
          <a:noFill/>
          <a:ln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Cambria" panose="02040503050406030204" pitchFamily="18" charset="0"/>
              </a:rPr>
              <a:t>Provides: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mbria" panose="02040503050406030204" pitchFamily="18" charset="0"/>
              </a:rPr>
              <a:t>organization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mbria" panose="02040503050406030204" pitchFamily="18" charset="0"/>
              </a:rPr>
              <a:t>meaning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mbria" panose="02040503050406030204" pitchFamily="18" charset="0"/>
              </a:rPr>
              <a:t>reasons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54571" y="5638800"/>
            <a:ext cx="18560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</a:rPr>
              <a:t>*range of </a:t>
            </a:r>
            <a:r>
              <a:rPr lang="en-US" sz="1400" i="1" dirty="0" smtClean="0">
                <a:latin typeface="Calibri" panose="020F0502020204030204" pitchFamily="34" charset="0"/>
              </a:rPr>
              <a:t>cognitive</a:t>
            </a:r>
            <a:r>
              <a:rPr lang="en-US" sz="1400" dirty="0" smtClean="0">
                <a:latin typeface="Calibri" panose="020F0502020204030204" pitchFamily="34" charset="0"/>
              </a:rPr>
              <a:t>, </a:t>
            </a:r>
            <a:r>
              <a:rPr lang="en-US" sz="1400" i="1" dirty="0" smtClean="0">
                <a:latin typeface="Calibri" panose="020F0502020204030204" pitchFamily="34" charset="0"/>
              </a:rPr>
              <a:t>affective</a:t>
            </a:r>
            <a:r>
              <a:rPr lang="en-US" sz="1400" dirty="0" smtClean="0">
                <a:latin typeface="Calibri" panose="020F0502020204030204" pitchFamily="34" charset="0"/>
              </a:rPr>
              <a:t>, </a:t>
            </a:r>
            <a:r>
              <a:rPr lang="en-US" sz="1400" i="1" dirty="0" smtClean="0">
                <a:latin typeface="Calibri" panose="020F0502020204030204" pitchFamily="34" charset="0"/>
              </a:rPr>
              <a:t>motivational</a:t>
            </a:r>
            <a:r>
              <a:rPr lang="en-US" sz="1400" dirty="0" smtClean="0">
                <a:latin typeface="Calibri" panose="020F0502020204030204" pitchFamily="34" charset="0"/>
              </a:rPr>
              <a:t> states</a:t>
            </a:r>
            <a:endParaRPr lang="en-U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306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Graphic spid="7" grpId="0">
        <p:bldAsOne/>
      </p:bldGraphic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924800" cy="5562600"/>
          </a:xfrm>
        </p:spPr>
        <p:txBody>
          <a:bodyPr/>
          <a:lstStyle/>
          <a:p>
            <a:pPr lvl="0"/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Objective 2: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Examine the role of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personal</a:t>
            </a:r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narratives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in generating motivational structures that advance virtue expression and development.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We will explore the role of </a:t>
            </a:r>
            <a:r>
              <a:rPr lang="en-US" sz="2400" b="1" dirty="0" smtClean="0">
                <a:latin typeface="Perpetua" panose="02020502060401020303" pitchFamily="18" charset="0"/>
              </a:rPr>
              <a:t>narratives</a:t>
            </a:r>
            <a:r>
              <a:rPr lang="en-US" sz="2400" dirty="0" smtClean="0">
                <a:latin typeface="Perpetua" panose="02020502060401020303" pitchFamily="18" charset="0"/>
              </a:rPr>
              <a:t> in virtuous activity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Perception of virtue-relevant stimuli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Engagement in virtue-appropriate responses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Are there different </a:t>
            </a:r>
            <a:r>
              <a:rPr lang="en-US" sz="2400" b="1" dirty="0" smtClean="0">
                <a:latin typeface="Perpetua" panose="02020502060401020303" pitchFamily="18" charset="0"/>
              </a:rPr>
              <a:t>roles</a:t>
            </a:r>
            <a:r>
              <a:rPr lang="en-US" sz="2400" dirty="0" smtClean="0">
                <a:latin typeface="Perpetua" panose="02020502060401020303" pitchFamily="18" charset="0"/>
              </a:rPr>
              <a:t> for different narratives? </a:t>
            </a:r>
          </a:p>
          <a:p>
            <a:pPr lvl="2"/>
            <a:r>
              <a:rPr lang="en-US" sz="1800" dirty="0" smtClean="0">
                <a:latin typeface="Perpetua" panose="02020502060401020303" pitchFamily="18" charset="0"/>
              </a:rPr>
              <a:t>actual vs. fictional </a:t>
            </a:r>
          </a:p>
          <a:p>
            <a:pPr lvl="2"/>
            <a:r>
              <a:rPr lang="en-US" sz="1800" dirty="0" smtClean="0">
                <a:latin typeface="Perpetua" panose="02020502060401020303" pitchFamily="18" charset="0"/>
              </a:rPr>
              <a:t>self vs. other oriented</a:t>
            </a:r>
          </a:p>
          <a:p>
            <a:pPr lvl="2"/>
            <a:r>
              <a:rPr lang="en-US" sz="1800" dirty="0" smtClean="0">
                <a:latin typeface="Perpetua" panose="02020502060401020303" pitchFamily="18" charset="0"/>
              </a:rPr>
              <a:t>past vs. future anchored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Usefulness of different </a:t>
            </a:r>
            <a:r>
              <a:rPr lang="en-US" sz="2400" b="1" dirty="0" smtClean="0">
                <a:latin typeface="Perpetua" panose="02020502060401020303" pitchFamily="18" charset="0"/>
              </a:rPr>
              <a:t>methodologies</a:t>
            </a:r>
            <a:r>
              <a:rPr lang="en-US" sz="2400" dirty="0" smtClean="0">
                <a:latin typeface="Perpetua" panose="02020502060401020303" pitchFamily="18" charset="0"/>
              </a:rPr>
              <a:t>?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controlled experimental design vs. naturalistic observations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computational </a:t>
            </a:r>
            <a:r>
              <a:rPr lang="en-US" sz="2000" b="1" dirty="0">
                <a:latin typeface="Perpetua" panose="02020502060401020303" pitchFamily="18" charset="0"/>
              </a:rPr>
              <a:t>textual analysis</a:t>
            </a:r>
          </a:p>
          <a:p>
            <a:pPr lvl="3"/>
            <a:r>
              <a:rPr lang="en-US" sz="1800" dirty="0">
                <a:latin typeface="Perpetua" panose="02020502060401020303" pitchFamily="18" charset="0"/>
              </a:rPr>
              <a:t>Uncover narrative features of hi/low virtue-</a:t>
            </a:r>
            <a:r>
              <a:rPr lang="en-US" sz="1800" dirty="0" smtClean="0">
                <a:latin typeface="Perpetua" panose="02020502060401020303" pitchFamily="18" charset="0"/>
              </a:rPr>
              <a:t>oriented regulation</a:t>
            </a:r>
            <a:endParaRPr lang="en-US" sz="2400" dirty="0" smtClean="0">
              <a:latin typeface="Perpetua" panose="02020502060401020303" pitchFamily="18" charset="0"/>
            </a:endParaRPr>
          </a:p>
          <a:p>
            <a:pPr lvl="1"/>
            <a:endParaRPr lang="en-US" dirty="0" smtClean="0">
              <a:latin typeface="Perpetua" panose="02020502060401020303" pitchFamily="18" charset="0"/>
            </a:endParaRPr>
          </a:p>
          <a:p>
            <a:pPr lvl="1"/>
            <a:endParaRPr lang="en-US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pPr lvl="0"/>
            <a:endParaRPr lang="en-US" sz="2800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pPr lvl="0"/>
            <a:endParaRPr lang="en-US" sz="2800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040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731520"/>
            <a:ext cx="3017520" cy="200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315200" cy="5562600"/>
          </a:xfrm>
        </p:spPr>
        <p:txBody>
          <a:bodyPr/>
          <a:lstStyle/>
          <a:p>
            <a:pPr lvl="0"/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Objective 3: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Examine these                   relationships cross-culturally between                     the US and Brazil.</a:t>
            </a:r>
          </a:p>
          <a:p>
            <a:r>
              <a:rPr lang="en-US" sz="2400" kern="1200" dirty="0" smtClean="0">
                <a:latin typeface="Perpetua" panose="02020502060401020303" pitchFamily="18" charset="0"/>
              </a:rPr>
              <a:t>In </a:t>
            </a:r>
            <a:r>
              <a:rPr lang="en-US" sz="2400" kern="1200" dirty="0">
                <a:latin typeface="Perpetua" panose="02020502060401020303" pitchFamily="18" charset="0"/>
              </a:rPr>
              <a:t>a recent World Value Survey (2005-2009) people were asked how much control over, and choice in, their lives they </a:t>
            </a:r>
            <a:r>
              <a:rPr lang="en-US" sz="2400" kern="1200" dirty="0" smtClean="0">
                <a:latin typeface="Perpetua" panose="02020502060401020303" pitchFamily="18" charset="0"/>
              </a:rPr>
              <a:t>possessed.</a:t>
            </a:r>
          </a:p>
          <a:p>
            <a:pPr marL="457200">
              <a:buFont typeface="+mj-lt"/>
              <a:buAutoNum type="arabicPeriod"/>
            </a:pPr>
            <a:r>
              <a:rPr lang="en-US" sz="2400" b="1" kern="1200" dirty="0">
                <a:latin typeface="Perpetua" panose="02020502060401020303" pitchFamily="18" charset="0"/>
              </a:rPr>
              <a:t> </a:t>
            </a:r>
            <a:r>
              <a:rPr lang="en-US" sz="2400" b="1" kern="1200" dirty="0" smtClean="0">
                <a:latin typeface="Perpetua" panose="02020502060401020303" pitchFamily="18" charset="0"/>
              </a:rPr>
              <a:t>1</a:t>
            </a:r>
            <a:r>
              <a:rPr lang="en-US" sz="2400" b="1" kern="1200" dirty="0">
                <a:latin typeface="Perpetua" panose="02020502060401020303" pitchFamily="18" charset="0"/>
              </a:rPr>
              <a:t>% of Brazilians </a:t>
            </a:r>
            <a:r>
              <a:rPr lang="en-US" sz="2400" kern="1200" dirty="0">
                <a:latin typeface="Perpetua" panose="02020502060401020303" pitchFamily="18" charset="0"/>
              </a:rPr>
              <a:t>and </a:t>
            </a:r>
            <a:r>
              <a:rPr lang="en-US" sz="2400" b="1" kern="1200" dirty="0">
                <a:latin typeface="Perpetua" panose="02020502060401020303" pitchFamily="18" charset="0"/>
              </a:rPr>
              <a:t>17% of Americans </a:t>
            </a:r>
            <a:r>
              <a:rPr lang="en-US" sz="2400" kern="1200" dirty="0">
                <a:latin typeface="Perpetua" panose="02020502060401020303" pitchFamily="18" charset="0"/>
              </a:rPr>
              <a:t>stated that they have “a great deal of </a:t>
            </a:r>
            <a:r>
              <a:rPr lang="en-US" sz="2400" kern="1200" dirty="0" smtClean="0">
                <a:latin typeface="Perpetua" panose="02020502060401020303" pitchFamily="18" charset="0"/>
              </a:rPr>
              <a:t>   choice</a:t>
            </a:r>
            <a:r>
              <a:rPr lang="en-US" sz="2400" kern="1200" dirty="0">
                <a:latin typeface="Perpetua" panose="02020502060401020303" pitchFamily="18" charset="0"/>
              </a:rPr>
              <a:t>” over how their lives turned </a:t>
            </a:r>
            <a:r>
              <a:rPr lang="en-US" sz="2400" kern="1200" dirty="0" smtClean="0">
                <a:latin typeface="Perpetua" panose="02020502060401020303" pitchFamily="18" charset="0"/>
              </a:rPr>
              <a:t>out</a:t>
            </a:r>
          </a:p>
          <a:p>
            <a:pPr marL="457200">
              <a:buFont typeface="+mj-lt"/>
              <a:buAutoNum type="arabicPeriod"/>
            </a:pPr>
            <a:r>
              <a:rPr lang="en-US" sz="2400" b="1" kern="1200" dirty="0" smtClean="0">
                <a:latin typeface="Perpetua" panose="02020502060401020303" pitchFamily="18" charset="0"/>
              </a:rPr>
              <a:t>75</a:t>
            </a:r>
            <a:r>
              <a:rPr lang="en-US" sz="2400" b="1" kern="1200" dirty="0">
                <a:latin typeface="Perpetua" panose="02020502060401020303" pitchFamily="18" charset="0"/>
              </a:rPr>
              <a:t>% of Brazilians </a:t>
            </a:r>
            <a:r>
              <a:rPr lang="en-US" sz="2400" kern="1200" dirty="0">
                <a:latin typeface="Perpetua" panose="02020502060401020303" pitchFamily="18" charset="0"/>
              </a:rPr>
              <a:t>and </a:t>
            </a:r>
            <a:r>
              <a:rPr lang="en-US" sz="2400" b="1" kern="1200" dirty="0">
                <a:latin typeface="Perpetua" panose="02020502060401020303" pitchFamily="18" charset="0"/>
              </a:rPr>
              <a:t>30% of Americans </a:t>
            </a:r>
            <a:r>
              <a:rPr lang="en-US" sz="2400" kern="1200" dirty="0">
                <a:latin typeface="Perpetua" panose="02020502060401020303" pitchFamily="18" charset="0"/>
              </a:rPr>
              <a:t>stated that luck determines </a:t>
            </a:r>
            <a:r>
              <a:rPr lang="en-US" sz="2400" kern="1200" dirty="0" smtClean="0">
                <a:latin typeface="Perpetua" panose="02020502060401020303" pitchFamily="18" charset="0"/>
              </a:rPr>
              <a:t>income</a:t>
            </a:r>
          </a:p>
          <a:p>
            <a:pPr marL="457200">
              <a:buFont typeface="+mj-lt"/>
              <a:buAutoNum type="arabicPeriod"/>
            </a:pPr>
            <a:r>
              <a:rPr lang="en-US" sz="2400" b="1" kern="1200" dirty="0" smtClean="0">
                <a:latin typeface="Perpetua" panose="02020502060401020303" pitchFamily="18" charset="0"/>
              </a:rPr>
              <a:t>21</a:t>
            </a:r>
            <a:r>
              <a:rPr lang="en-US" sz="2400" b="1" kern="1200" dirty="0">
                <a:latin typeface="Perpetua" panose="02020502060401020303" pitchFamily="18" charset="0"/>
              </a:rPr>
              <a:t>% of Brazilians </a:t>
            </a:r>
            <a:r>
              <a:rPr lang="en-US" sz="2400" kern="1200" dirty="0">
                <a:latin typeface="Perpetua" panose="02020502060401020303" pitchFamily="18" charset="0"/>
              </a:rPr>
              <a:t>and </a:t>
            </a:r>
            <a:r>
              <a:rPr lang="en-US" sz="2400" b="1" kern="1200" dirty="0">
                <a:latin typeface="Perpetua" panose="02020502060401020303" pitchFamily="18" charset="0"/>
              </a:rPr>
              <a:t>39% of Americans </a:t>
            </a:r>
            <a:r>
              <a:rPr lang="en-US" sz="2400" kern="1200" dirty="0">
                <a:latin typeface="Perpetua" panose="02020502060401020303" pitchFamily="18" charset="0"/>
              </a:rPr>
              <a:t>stated that poor people are </a:t>
            </a:r>
            <a:r>
              <a:rPr lang="en-US" sz="2400" kern="1200" dirty="0" smtClean="0">
                <a:latin typeface="Perpetua" panose="02020502060401020303" pitchFamily="18" charset="0"/>
              </a:rPr>
              <a:t>lazy</a:t>
            </a:r>
          </a:p>
          <a:p>
            <a:pPr marL="114300" indent="0">
              <a:buNone/>
            </a:pPr>
            <a:endParaRPr lang="en-US" sz="2400" dirty="0">
              <a:solidFill>
                <a:srgbClr val="C00000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546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731520"/>
            <a:ext cx="3017520" cy="200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696200" cy="5562600"/>
          </a:xfrm>
        </p:spPr>
        <p:txBody>
          <a:bodyPr/>
          <a:lstStyle/>
          <a:p>
            <a:pPr lvl="0"/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Objective 3: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Examine these                           relationships cross-culturally between                            the US and Brazil.</a:t>
            </a:r>
          </a:p>
          <a:p>
            <a:pPr marL="400050" indent="-285750"/>
            <a:r>
              <a:rPr lang="en-US" sz="2200" kern="1200" dirty="0" smtClean="0">
                <a:latin typeface="Perpetua" panose="02020502060401020303" pitchFamily="18" charset="0"/>
              </a:rPr>
              <a:t>Previous research revealed that Brazilians tend to be more collectivist than Americans and tend to prefer less egocentric forms of negotiation and conflict resolution </a:t>
            </a:r>
            <a:r>
              <a:rPr lang="en-US" sz="1800" kern="1200" dirty="0" smtClean="0">
                <a:latin typeface="Perpetua" panose="02020502060401020303" pitchFamily="18" charset="0"/>
              </a:rPr>
              <a:t>(e.g., Pearson &amp; Stephan 1998)</a:t>
            </a:r>
          </a:p>
          <a:p>
            <a:pPr marL="400050" indent="-285750"/>
            <a:r>
              <a:rPr lang="en-US" sz="2200" kern="1200" dirty="0" err="1" smtClean="0">
                <a:latin typeface="Perpetua" panose="02020502060401020303" pitchFamily="18" charset="0"/>
              </a:rPr>
              <a:t>Haidt</a:t>
            </a:r>
            <a:r>
              <a:rPr lang="en-US" sz="2200" kern="1200" dirty="0" smtClean="0">
                <a:latin typeface="Perpetua" panose="02020502060401020303" pitchFamily="18" charset="0"/>
              </a:rPr>
              <a:t> and colleagues’ early work on the Moral Foundations was informed by comparative data from Americans and Brazilians.</a:t>
            </a:r>
          </a:p>
          <a:p>
            <a:pPr marL="400050" indent="-285750"/>
            <a:r>
              <a:rPr lang="en-US" sz="2200" b="1" i="1" kern="1200" dirty="0" smtClean="0">
                <a:latin typeface="Perpetua" panose="02020502060401020303" pitchFamily="18" charset="0"/>
              </a:rPr>
              <a:t>This collectively suggests that Brazil will be a fruitful place for cross-cultural studies in moral psychology.</a:t>
            </a:r>
          </a:p>
          <a:p>
            <a:pPr marL="400050" indent="-285750"/>
            <a:r>
              <a:rPr lang="en-US" sz="2200" kern="1200" dirty="0" smtClean="0">
                <a:latin typeface="Perpetua" panose="02020502060401020303" pitchFamily="18" charset="0"/>
              </a:rPr>
              <a:t>In addition, we also have good </a:t>
            </a:r>
            <a:r>
              <a:rPr lang="en-US" sz="2200" u="sng" kern="1200" dirty="0" smtClean="0">
                <a:latin typeface="Perpetua" panose="02020502060401020303" pitchFamily="18" charset="0"/>
              </a:rPr>
              <a:t>practical</a:t>
            </a:r>
            <a:r>
              <a:rPr lang="en-US" sz="2200" kern="1200" dirty="0" smtClean="0">
                <a:latin typeface="Perpetua" panose="02020502060401020303" pitchFamily="18" charset="0"/>
              </a:rPr>
              <a:t> grounds:</a:t>
            </a:r>
          </a:p>
          <a:p>
            <a:pPr marL="800100" lvl="1"/>
            <a:r>
              <a:rPr lang="en-US" sz="2000" kern="1200" dirty="0" smtClean="0">
                <a:latin typeface="Perpetua" panose="02020502060401020303" pitchFamily="18" charset="0"/>
              </a:rPr>
              <a:t>We have collaborators in place who have access to a wide variety of sub-populations in Brazil (e.g., college students vs. residents in favelas). </a:t>
            </a:r>
          </a:p>
          <a:p>
            <a:pPr marL="800100" lvl="1"/>
            <a:r>
              <a:rPr lang="en-US" sz="2000" kern="1200" dirty="0" smtClean="0">
                <a:latin typeface="Perpetua" panose="02020502060401020303" pitchFamily="18" charset="0"/>
              </a:rPr>
              <a:t>We also have collaborators willing to help us translate (and back translate) our materials.</a:t>
            </a:r>
          </a:p>
          <a:p>
            <a:pPr marL="114300" indent="0">
              <a:buNone/>
            </a:pPr>
            <a:endParaRPr lang="en-US" sz="1800" dirty="0">
              <a:solidFill>
                <a:srgbClr val="C00000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6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731520"/>
            <a:ext cx="3017520" cy="200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315200" cy="5333999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C00000"/>
                </a:solidFill>
                <a:latin typeface="Perpetua" panose="02020502060401020303" pitchFamily="18" charset="0"/>
              </a:rPr>
              <a:t>Objective 3: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Examine these 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                 relationships cross-culturally between                     the US and Brazil.</a:t>
            </a:r>
          </a:p>
          <a:p>
            <a:pPr lvl="1"/>
            <a:r>
              <a:rPr lang="en-US" sz="2600" dirty="0" smtClean="0">
                <a:latin typeface="Perpetua" panose="02020502060401020303" pitchFamily="18" charset="0"/>
              </a:rPr>
              <a:t>We will explore </a:t>
            </a:r>
            <a:r>
              <a:rPr lang="en-US" sz="2600" b="1" dirty="0" smtClean="0">
                <a:latin typeface="Perpetua" panose="02020502060401020303" pitchFamily="18" charset="0"/>
              </a:rPr>
              <a:t>cultural differences </a:t>
            </a:r>
            <a:r>
              <a:rPr lang="en-US" sz="2600" dirty="0" smtClean="0">
                <a:latin typeface="Perpetua" panose="02020502060401020303" pitchFamily="18" charset="0"/>
              </a:rPr>
              <a:t>at two levels:</a:t>
            </a:r>
          </a:p>
          <a:p>
            <a:pPr lvl="2"/>
            <a:r>
              <a:rPr lang="en-US" sz="2200" dirty="0" smtClean="0">
                <a:latin typeface="Perpetua" panose="02020502060401020303" pitchFamily="18" charset="0"/>
              </a:rPr>
              <a:t>Different </a:t>
            </a:r>
            <a:r>
              <a:rPr lang="en-US" sz="2200" b="1" dirty="0" smtClean="0">
                <a:latin typeface="Perpetua" panose="02020502060401020303" pitchFamily="18" charset="0"/>
              </a:rPr>
              <a:t>self-regulatory</a:t>
            </a:r>
            <a:r>
              <a:rPr lang="en-US" sz="2200" dirty="0" smtClean="0">
                <a:latin typeface="Perpetua" panose="02020502060401020303" pitchFamily="18" charset="0"/>
              </a:rPr>
              <a:t> mechanisms/capacities may be emphasized/encouraged</a:t>
            </a:r>
          </a:p>
          <a:p>
            <a:pPr lvl="2"/>
            <a:r>
              <a:rPr lang="en-US" sz="2200" dirty="0" smtClean="0">
                <a:latin typeface="Perpetua" panose="02020502060401020303" pitchFamily="18" charset="0"/>
              </a:rPr>
              <a:t>Different kinds of </a:t>
            </a:r>
            <a:r>
              <a:rPr lang="en-US" sz="2200" b="1" dirty="0" smtClean="0">
                <a:latin typeface="Perpetua" panose="02020502060401020303" pitchFamily="18" charset="0"/>
              </a:rPr>
              <a:t>narratives </a:t>
            </a:r>
            <a:r>
              <a:rPr lang="en-US" sz="2200" dirty="0" smtClean="0">
                <a:latin typeface="Perpetua" panose="02020502060401020303" pitchFamily="18" charset="0"/>
              </a:rPr>
              <a:t>may be generated</a:t>
            </a:r>
          </a:p>
          <a:p>
            <a:pPr lvl="1"/>
            <a:r>
              <a:rPr lang="en-US" sz="2600" dirty="0" smtClean="0">
                <a:latin typeface="Perpetua" panose="02020502060401020303" pitchFamily="18" charset="0"/>
              </a:rPr>
              <a:t>This could lead to different </a:t>
            </a:r>
            <a:r>
              <a:rPr lang="en-US" sz="2600" b="1" dirty="0" smtClean="0">
                <a:latin typeface="Perpetua" panose="02020502060401020303" pitchFamily="18" charset="0"/>
              </a:rPr>
              <a:t>motivational structures</a:t>
            </a:r>
          </a:p>
          <a:p>
            <a:pPr lvl="2"/>
            <a:r>
              <a:rPr lang="en-US" sz="2200" dirty="0" smtClean="0">
                <a:latin typeface="Perpetua" panose="02020502060401020303" pitchFamily="18" charset="0"/>
              </a:rPr>
              <a:t>Different </a:t>
            </a:r>
            <a:r>
              <a:rPr lang="en-US" sz="2200" b="1" dirty="0" smtClean="0">
                <a:latin typeface="Perpetua" panose="02020502060401020303" pitchFamily="18" charset="0"/>
              </a:rPr>
              <a:t>virtues</a:t>
            </a:r>
            <a:r>
              <a:rPr lang="en-US" sz="2200" dirty="0" smtClean="0">
                <a:latin typeface="Perpetua" panose="02020502060401020303" pitchFamily="18" charset="0"/>
              </a:rPr>
              <a:t> might be more/less likely to develop</a:t>
            </a:r>
          </a:p>
          <a:p>
            <a:pPr lvl="2"/>
            <a:r>
              <a:rPr lang="en-US" sz="2200" dirty="0" smtClean="0">
                <a:latin typeface="Perpetua" panose="02020502060401020303" pitchFamily="18" charset="0"/>
              </a:rPr>
              <a:t>Different </a:t>
            </a:r>
            <a:r>
              <a:rPr lang="en-US" sz="2200" b="1" dirty="0" smtClean="0">
                <a:latin typeface="Perpetua" panose="02020502060401020303" pitchFamily="18" charset="0"/>
              </a:rPr>
              <a:t>constellations of character </a:t>
            </a:r>
            <a:r>
              <a:rPr lang="en-US" sz="2200" dirty="0" smtClean="0">
                <a:latin typeface="Perpetua" panose="02020502060401020303" pitchFamily="18" charset="0"/>
              </a:rPr>
              <a:t>might result</a:t>
            </a:r>
            <a:endParaRPr lang="en-US" sz="2200" dirty="0">
              <a:latin typeface="Perpetua" panose="02020502060401020303" pitchFamily="18" charset="0"/>
            </a:endParaRPr>
          </a:p>
          <a:p>
            <a:pPr lvl="0"/>
            <a:endParaRPr lang="en-US" sz="2400" dirty="0">
              <a:solidFill>
                <a:srgbClr val="C00000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073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8229600" cy="5715000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C00000"/>
                </a:solidFill>
                <a:latin typeface="Perpetua" panose="02020502060401020303" pitchFamily="18" charset="0"/>
              </a:rPr>
              <a:t>Objective 4: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Develop therapeutic narrative exercises to enhance virtue development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in applied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settings, e.g., local programs (Be-A-Mentor, WINGS) that serve at-risk youth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.</a:t>
            </a:r>
          </a:p>
          <a:p>
            <a:r>
              <a:rPr lang="en-US" sz="2400" b="1" dirty="0">
                <a:latin typeface="Perpetua" panose="02020502060401020303" pitchFamily="18" charset="0"/>
              </a:rPr>
              <a:t>Writing Your Way to </a:t>
            </a:r>
            <a:r>
              <a:rPr lang="en-US" sz="2400" b="1" dirty="0" smtClean="0">
                <a:latin typeface="Perpetua" panose="02020502060401020303" pitchFamily="18" charset="0"/>
              </a:rPr>
              <a:t>Happiness </a:t>
            </a:r>
            <a:r>
              <a:rPr lang="en-US" sz="2400" dirty="0" smtClean="0">
                <a:latin typeface="Perpetua" panose="02020502060401020303" pitchFamily="18" charset="0"/>
              </a:rPr>
              <a:t>(well.blogs.nytimes.com)</a:t>
            </a:r>
            <a:endParaRPr lang="en-US" sz="2400" b="1" dirty="0" smtClean="0">
              <a:latin typeface="Perpetua" panose="02020502060401020303" pitchFamily="18" charset="0"/>
            </a:endParaRPr>
          </a:p>
          <a:p>
            <a:pPr lvl="1"/>
            <a:r>
              <a:rPr lang="en-US" sz="2200" dirty="0" smtClean="0">
                <a:latin typeface="Perpetua" panose="02020502060401020303" pitchFamily="18" charset="0"/>
              </a:rPr>
              <a:t>Generating </a:t>
            </a:r>
            <a:r>
              <a:rPr lang="en-US" sz="2200" b="1" dirty="0" smtClean="0">
                <a:latin typeface="Perpetua" panose="02020502060401020303" pitchFamily="18" charset="0"/>
              </a:rPr>
              <a:t>personal narratives </a:t>
            </a:r>
            <a:r>
              <a:rPr lang="en-US" sz="2200" dirty="0" smtClean="0">
                <a:latin typeface="Perpetua" panose="02020502060401020303" pitchFamily="18" charset="0"/>
              </a:rPr>
              <a:t>can </a:t>
            </a:r>
            <a:r>
              <a:rPr lang="en-US" sz="2200" dirty="0">
                <a:latin typeface="Perpetua" panose="02020502060401020303" pitchFamily="18" charset="0"/>
              </a:rPr>
              <a:t>lead to behavioral changes and improve </a:t>
            </a:r>
            <a:r>
              <a:rPr lang="en-US" sz="2200" dirty="0" smtClean="0">
                <a:latin typeface="Perpetua" panose="02020502060401020303" pitchFamily="18" charset="0"/>
              </a:rPr>
              <a:t>happiness</a:t>
            </a:r>
          </a:p>
          <a:p>
            <a:pPr lvl="2"/>
            <a:r>
              <a:rPr lang="en-US" sz="2200" dirty="0" err="1" smtClean="0">
                <a:latin typeface="Perpetua" panose="02020502060401020303" pitchFamily="18" charset="0"/>
              </a:rPr>
              <a:t>Pennebaker</a:t>
            </a:r>
            <a:r>
              <a:rPr lang="en-US" sz="2200" dirty="0" smtClean="0">
                <a:latin typeface="Perpetua" panose="02020502060401020303" pitchFamily="18" charset="0"/>
              </a:rPr>
              <a:t>, </a:t>
            </a:r>
            <a:r>
              <a:rPr lang="en-US" sz="2200" i="1" dirty="0" smtClean="0">
                <a:latin typeface="Perpetua" panose="02020502060401020303" pitchFamily="18" charset="0"/>
              </a:rPr>
              <a:t>Writing to Heal </a:t>
            </a:r>
            <a:r>
              <a:rPr lang="en-US" sz="2200" dirty="0" smtClean="0">
                <a:latin typeface="Perpetua" panose="02020502060401020303" pitchFamily="18" charset="0"/>
              </a:rPr>
              <a:t>(2004)</a:t>
            </a:r>
          </a:p>
          <a:p>
            <a:pPr lvl="2"/>
            <a:r>
              <a:rPr lang="en-US" sz="2200" dirty="0" smtClean="0">
                <a:latin typeface="Perpetua" panose="02020502060401020303" pitchFamily="18" charset="0"/>
              </a:rPr>
              <a:t>White &amp; </a:t>
            </a:r>
            <a:r>
              <a:rPr lang="en-US" sz="2200" dirty="0" err="1" smtClean="0">
                <a:latin typeface="Perpetua" panose="02020502060401020303" pitchFamily="18" charset="0"/>
              </a:rPr>
              <a:t>Epston</a:t>
            </a:r>
            <a:r>
              <a:rPr lang="en-US" sz="2200" dirty="0" smtClean="0">
                <a:latin typeface="Perpetua" panose="02020502060401020303" pitchFamily="18" charset="0"/>
              </a:rPr>
              <a:t>, </a:t>
            </a:r>
            <a:r>
              <a:rPr lang="en-US" sz="2200" i="1" dirty="0" smtClean="0">
                <a:latin typeface="Perpetua" panose="02020502060401020303" pitchFamily="18" charset="0"/>
              </a:rPr>
              <a:t>Narrative Means to</a:t>
            </a:r>
            <a:br>
              <a:rPr lang="en-US" sz="2200" i="1" dirty="0" smtClean="0">
                <a:latin typeface="Perpetua" panose="02020502060401020303" pitchFamily="18" charset="0"/>
              </a:rPr>
            </a:br>
            <a:r>
              <a:rPr lang="en-US" sz="2200" i="1" dirty="0" smtClean="0">
                <a:latin typeface="Perpetua" panose="02020502060401020303" pitchFamily="18" charset="0"/>
              </a:rPr>
              <a:t>Therapeutic Ends </a:t>
            </a:r>
            <a:r>
              <a:rPr lang="en-US" sz="2200" dirty="0" smtClean="0">
                <a:latin typeface="Perpetua" panose="02020502060401020303" pitchFamily="18" charset="0"/>
              </a:rPr>
              <a:t>(1990)</a:t>
            </a:r>
          </a:p>
          <a:p>
            <a:pPr lvl="2"/>
            <a:r>
              <a:rPr lang="en-US" sz="2200" dirty="0" smtClean="0">
                <a:latin typeface="Perpetua" panose="02020502060401020303" pitchFamily="18" charset="0"/>
              </a:rPr>
              <a:t>White, </a:t>
            </a:r>
            <a:r>
              <a:rPr lang="en-US" sz="2200" i="1" dirty="0" smtClean="0">
                <a:latin typeface="Perpetua" panose="02020502060401020303" pitchFamily="18" charset="0"/>
              </a:rPr>
              <a:t>Maps of Narrative Practice </a:t>
            </a:r>
            <a:r>
              <a:rPr lang="en-US" sz="2200" dirty="0" smtClean="0">
                <a:latin typeface="Perpetua" panose="02020502060401020303" pitchFamily="18" charset="0"/>
              </a:rPr>
              <a:t>(2007)</a:t>
            </a:r>
            <a:endParaRPr lang="en-US" sz="2200" i="1" dirty="0" smtClean="0">
              <a:latin typeface="Perpetua" panose="02020502060401020303" pitchFamily="18" charset="0"/>
            </a:endParaRPr>
          </a:p>
          <a:p>
            <a:r>
              <a:rPr lang="en-US" sz="2400" dirty="0" smtClean="0">
                <a:latin typeface="Perpetua" panose="02020502060401020303" pitchFamily="18" charset="0"/>
              </a:rPr>
              <a:t>Explore whether narratives can promote</a:t>
            </a:r>
            <a:r>
              <a:rPr lang="en-US" sz="2400" b="1" dirty="0">
                <a:latin typeface="Perpetua" panose="02020502060401020303" pitchFamily="18" charset="0"/>
              </a:rPr>
              <a:t> </a:t>
            </a:r>
            <a:r>
              <a:rPr lang="en-US" sz="2400" b="1" dirty="0" smtClean="0">
                <a:latin typeface="Perpetua" panose="02020502060401020303" pitchFamily="18" charset="0"/>
              </a:rPr>
              <a:t>                                      virtue/character development</a:t>
            </a:r>
          </a:p>
          <a:p>
            <a:pPr lvl="1"/>
            <a:r>
              <a:rPr lang="en-US" sz="2200" dirty="0" smtClean="0">
                <a:latin typeface="Perpetua" panose="02020502060401020303" pitchFamily="18" charset="0"/>
              </a:rPr>
              <a:t>College students</a:t>
            </a:r>
          </a:p>
          <a:p>
            <a:pPr lvl="1"/>
            <a:r>
              <a:rPr lang="en-US" sz="2200" dirty="0" smtClean="0">
                <a:latin typeface="Perpetua" panose="02020502060401020303" pitchFamily="18" charset="0"/>
              </a:rPr>
              <a:t>Local “at-risk” youth groups – e.g., WINGS, Be a Mentor</a:t>
            </a:r>
          </a:p>
          <a:p>
            <a:pPr lvl="1"/>
            <a:endParaRPr lang="en-US" sz="1600" dirty="0" smtClean="0">
              <a:latin typeface="Perpetua" panose="02020502060401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48000"/>
            <a:ext cx="2344615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06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What the project is and why it matters. </a:t>
            </a:r>
            <a:endParaRPr lang="en-US" sz="3200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Methodology</a:t>
            </a:r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 and </a:t>
            </a:r>
            <a:r>
              <a:rPr lang="en-US" sz="32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tx1"/>
                </a:solidFill>
                <a:latin typeface="Calisto MT" panose="02040603050505030304" pitchFamily="18" charset="0"/>
              </a:rPr>
              <a:t>. </a:t>
            </a:r>
            <a:endParaRPr lang="en-US" sz="3200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848600" cy="5333999"/>
          </a:xfrm>
        </p:spPr>
        <p:txBody>
          <a:bodyPr/>
          <a:lstStyle/>
          <a:p>
            <a:r>
              <a:rPr lang="en-US" sz="2400" b="1" dirty="0">
                <a:solidFill>
                  <a:srgbClr val="C00000"/>
                </a:solidFill>
                <a:latin typeface="Perpetua" panose="02020502060401020303" pitchFamily="18" charset="0"/>
              </a:rPr>
              <a:t>Our team </a:t>
            </a:r>
            <a:r>
              <a:rPr lang="en-US" sz="2400" dirty="0">
                <a:solidFill>
                  <a:schemeClr val="tx1"/>
                </a:solidFill>
                <a:latin typeface="Perpetua" panose="02020502060401020303" pitchFamily="18" charset="0"/>
              </a:rPr>
              <a:t>includes researchers with backgrounds in </a:t>
            </a:r>
            <a:r>
              <a:rPr lang="en-US" sz="2400" b="1" dirty="0">
                <a:solidFill>
                  <a:schemeClr val="tx1"/>
                </a:solidFill>
                <a:latin typeface="Perpetua" panose="02020502060401020303" pitchFamily="18" charset="0"/>
              </a:rPr>
              <a:t>economics</a:t>
            </a:r>
            <a:r>
              <a:rPr lang="en-US" sz="2400" dirty="0">
                <a:solidFill>
                  <a:schemeClr val="tx1"/>
                </a:solidFill>
                <a:latin typeface="Perpetua" panose="02020502060401020303" pitchFamily="18" charset="0"/>
              </a:rPr>
              <a:t>, </a:t>
            </a:r>
            <a:r>
              <a:rPr lang="en-US" sz="2400" b="1" dirty="0">
                <a:solidFill>
                  <a:schemeClr val="tx1"/>
                </a:solidFill>
                <a:latin typeface="Perpetua" panose="02020502060401020303" pitchFamily="18" charset="0"/>
              </a:rPr>
              <a:t>law</a:t>
            </a:r>
            <a:r>
              <a:rPr lang="en-US" sz="2400" dirty="0">
                <a:solidFill>
                  <a:schemeClr val="tx1"/>
                </a:solidFill>
                <a:latin typeface="Perpetua" panose="02020502060401020303" pitchFamily="18" charset="0"/>
              </a:rPr>
              <a:t>, </a:t>
            </a:r>
            <a:r>
              <a:rPr lang="en-US" sz="2400" b="1" dirty="0">
                <a:solidFill>
                  <a:schemeClr val="tx1"/>
                </a:solidFill>
                <a:latin typeface="Perpetua" panose="02020502060401020303" pitchFamily="18" charset="0"/>
              </a:rPr>
              <a:t>mathematics</a:t>
            </a:r>
            <a:r>
              <a:rPr lang="en-US" sz="2400" dirty="0">
                <a:solidFill>
                  <a:schemeClr val="tx1"/>
                </a:solidFill>
                <a:latin typeface="Perpetua" panose="02020502060401020303" pitchFamily="18" charset="0"/>
              </a:rPr>
              <a:t>, </a:t>
            </a:r>
            <a:r>
              <a:rPr lang="en-US" sz="2400" b="1" dirty="0" smtClean="0">
                <a:solidFill>
                  <a:schemeClr val="tx1"/>
                </a:solidFill>
                <a:latin typeface="Perpetua" panose="02020502060401020303" pitchFamily="18" charset="0"/>
              </a:rPr>
              <a:t>philosophy</a:t>
            </a:r>
            <a:r>
              <a:rPr lang="en-US" sz="24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, and </a:t>
            </a:r>
            <a:r>
              <a:rPr lang="en-US" sz="2400" b="1" dirty="0" smtClean="0">
                <a:solidFill>
                  <a:schemeClr val="tx1"/>
                </a:solidFill>
                <a:latin typeface="Perpetua" panose="02020502060401020303" pitchFamily="18" charset="0"/>
              </a:rPr>
              <a:t>psychology</a:t>
            </a:r>
            <a:r>
              <a:rPr lang="en-US" sz="24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, with </a:t>
            </a:r>
            <a:r>
              <a:rPr lang="en-US" sz="2400" dirty="0">
                <a:solidFill>
                  <a:schemeClr val="tx1"/>
                </a:solidFill>
                <a:latin typeface="Perpetua" panose="02020502060401020303" pitchFamily="18" charset="0"/>
              </a:rPr>
              <a:t>proven track records of working across disciplinary boundaries. </a:t>
            </a:r>
            <a:endParaRPr lang="en-US" sz="2400" dirty="0" smtClean="0">
              <a:solidFill>
                <a:schemeClr val="tx1"/>
              </a:solidFill>
              <a:latin typeface="Perpetua" panose="02020502060401020303" pitchFamily="18" charset="0"/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It </a:t>
            </a:r>
            <a:r>
              <a:rPr lang="en-US" sz="2000" dirty="0">
                <a:solidFill>
                  <a:schemeClr val="tx1"/>
                </a:solidFill>
                <a:latin typeface="Perpetua" panose="02020502060401020303" pitchFamily="18" charset="0"/>
              </a:rPr>
              <a:t>is </a:t>
            </a:r>
            <a:r>
              <a:rPr lang="en-US" sz="20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an international </a:t>
            </a:r>
            <a:r>
              <a:rPr lang="en-US" sz="2000" dirty="0">
                <a:solidFill>
                  <a:schemeClr val="tx1"/>
                </a:solidFill>
                <a:latin typeface="Perpetua" panose="02020502060401020303" pitchFamily="18" charset="0"/>
              </a:rPr>
              <a:t>team, including members from both the US and Brazil. </a:t>
            </a:r>
            <a:endParaRPr lang="en-US" sz="2000" dirty="0" smtClean="0">
              <a:solidFill>
                <a:schemeClr val="tx1"/>
              </a:solidFill>
              <a:latin typeface="Perpetua" panose="02020502060401020303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Members of our team have </a:t>
            </a:r>
            <a:r>
              <a:rPr lang="en-US" sz="2400" dirty="0">
                <a:solidFill>
                  <a:schemeClr val="tx1"/>
                </a:solidFill>
                <a:latin typeface="Perpetua" panose="02020502060401020303" pitchFamily="18" charset="0"/>
              </a:rPr>
              <a:t>previously received Templeton funding </a:t>
            </a:r>
            <a:endParaRPr lang="en-US" sz="2400" dirty="0" smtClean="0">
              <a:solidFill>
                <a:schemeClr val="tx1"/>
              </a:solidFill>
              <a:latin typeface="Perpetua" panose="02020502060401020303" pitchFamily="18" charset="0"/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Grants to study </a:t>
            </a:r>
            <a:r>
              <a:rPr lang="en-US" sz="2000" i="1" dirty="0" smtClean="0">
                <a:solidFill>
                  <a:schemeClr val="tx1"/>
                </a:solidFill>
                <a:latin typeface="Perpetua" panose="02020502060401020303" pitchFamily="18" charset="0"/>
              </a:rPr>
              <a:t>humility</a:t>
            </a:r>
            <a:r>
              <a:rPr lang="en-US" sz="2000" dirty="0" smtClean="0">
                <a:solidFill>
                  <a:schemeClr val="tx1"/>
                </a:solidFill>
                <a:latin typeface="Perpetua" panose="02020502060401020303" pitchFamily="18" charset="0"/>
              </a:rPr>
              <a:t> and </a:t>
            </a:r>
            <a:r>
              <a:rPr lang="en-US" sz="2000" i="1" dirty="0" smtClean="0">
                <a:solidFill>
                  <a:schemeClr val="tx1"/>
                </a:solidFill>
                <a:latin typeface="Perpetua" panose="02020502060401020303" pitchFamily="18" charset="0"/>
              </a:rPr>
              <a:t>free will</a:t>
            </a:r>
          </a:p>
          <a:p>
            <a:pPr lvl="1"/>
            <a:r>
              <a:rPr lang="en-US" sz="2000" dirty="0" smtClean="0">
                <a:latin typeface="Perpetua" panose="02020502060401020303" pitchFamily="18" charset="0"/>
              </a:rPr>
              <a:t>Visiting scholar with the Character Project </a:t>
            </a:r>
          </a:p>
          <a:p>
            <a:r>
              <a:rPr lang="en-US" sz="2400" dirty="0" smtClean="0">
                <a:latin typeface="Perpetua" panose="02020502060401020303" pitchFamily="18" charset="0"/>
              </a:rPr>
              <a:t>Part of a larger project on virtue and character</a:t>
            </a:r>
          </a:p>
          <a:p>
            <a:pPr lvl="1"/>
            <a:r>
              <a:rPr lang="en-US" sz="2000" dirty="0" smtClean="0">
                <a:latin typeface="Perpetua" panose="02020502060401020303" pitchFamily="18" charset="0"/>
              </a:rPr>
              <a:t>Developing a theoretically rigorous, philosophically respectable account</a:t>
            </a:r>
          </a:p>
          <a:p>
            <a:pPr lvl="1"/>
            <a:r>
              <a:rPr lang="en-US" sz="2000" dirty="0" smtClean="0">
                <a:latin typeface="Perpetua" panose="02020502060401020303" pitchFamily="18" charset="0"/>
              </a:rPr>
              <a:t>Able to be empirically operationalized and measured</a:t>
            </a:r>
            <a:endParaRPr lang="en-US" sz="2000" dirty="0" smtClean="0">
              <a:solidFill>
                <a:schemeClr val="tx1"/>
              </a:solidFill>
              <a:latin typeface="Perpetua" panose="02020502060401020303" pitchFamily="18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We are </a:t>
            </a:r>
            <a:r>
              <a:rPr lang="en-US" sz="2400" b="1" dirty="0">
                <a:solidFill>
                  <a:srgbClr val="C00000"/>
                </a:solidFill>
                <a:latin typeface="Perpetua" panose="02020502060401020303" pitchFamily="18" charset="0"/>
              </a:rPr>
              <a:t>fully committed to working closely together and are well positioned to work </a:t>
            </a:r>
            <a:r>
              <a:rPr lang="en-US" sz="24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productively and </a:t>
            </a:r>
            <a:r>
              <a:rPr lang="en-US" sz="2400" b="1" dirty="0">
                <a:solidFill>
                  <a:srgbClr val="C00000"/>
                </a:solidFill>
                <a:latin typeface="Perpetua" panose="02020502060401020303" pitchFamily="18" charset="0"/>
              </a:rPr>
              <a:t>openly as </a:t>
            </a:r>
            <a:r>
              <a:rPr lang="en-US" sz="24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an interdisciplinary </a:t>
            </a:r>
            <a:r>
              <a:rPr lang="en-US" sz="2400" b="1" dirty="0">
                <a:solidFill>
                  <a:srgbClr val="C00000"/>
                </a:solidFill>
                <a:latin typeface="Perpetua" panose="02020502060401020303" pitchFamily="18" charset="0"/>
              </a:rPr>
              <a:t>group</a:t>
            </a:r>
            <a:r>
              <a:rPr lang="en-US" sz="2400" dirty="0">
                <a:solidFill>
                  <a:srgbClr val="C00000"/>
                </a:solidFill>
                <a:latin typeface="Perpetua" panose="02020502060401020303" pitchFamily="18" charset="0"/>
              </a:rPr>
              <a:t>.</a:t>
            </a:r>
            <a:endParaRPr lang="en-US" sz="2400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788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latin typeface="Calisto MT" panose="02040603050505030304" pitchFamily="18" charset="0"/>
              </a:rPr>
              <a:t>Anticipated </a:t>
            </a:r>
            <a:r>
              <a:rPr lang="en-US" sz="28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challenges </a:t>
            </a:r>
            <a:r>
              <a:rPr lang="en-US" sz="2800" b="1" dirty="0">
                <a:solidFill>
                  <a:schemeClr val="tx1"/>
                </a:solidFill>
                <a:latin typeface="Calisto MT" panose="02040603050505030304" pitchFamily="18" charset="0"/>
              </a:rPr>
              <a:t>and </a:t>
            </a:r>
            <a:r>
              <a:rPr lang="en-US" sz="28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strategies </a:t>
            </a:r>
            <a:r>
              <a:rPr lang="en-US" sz="2800" b="1" dirty="0">
                <a:solidFill>
                  <a:schemeClr val="tx1"/>
                </a:solidFill>
                <a:latin typeface="Calisto MT" panose="02040603050505030304" pitchFamily="18" charset="0"/>
              </a:rPr>
              <a:t>for </a:t>
            </a:r>
            <a:r>
              <a:rPr lang="en-US" sz="28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response</a:t>
            </a:r>
            <a:r>
              <a:rPr lang="en-US" sz="2800" dirty="0">
                <a:solidFill>
                  <a:schemeClr val="tx1"/>
                </a:solidFill>
                <a:latin typeface="Calisto MT" panose="02040603050505030304" pitchFamily="18" charset="0"/>
              </a:rPr>
              <a:t>. </a:t>
            </a:r>
            <a:endParaRPr lang="en-US" sz="2800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867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latin typeface="Calisto MT" panose="02040603050505030304" pitchFamily="18" charset="0"/>
              </a:rPr>
              <a:t>Anticipated </a:t>
            </a:r>
            <a:r>
              <a:rPr lang="en-US" sz="28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challenges </a:t>
            </a:r>
            <a:r>
              <a:rPr lang="en-US" sz="28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28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strategies </a:t>
            </a:r>
            <a:r>
              <a:rPr lang="en-US" sz="2800" b="1" dirty="0">
                <a:solidFill>
                  <a:schemeClr val="accent2"/>
                </a:solidFill>
                <a:latin typeface="Calisto MT" panose="02040603050505030304" pitchFamily="18" charset="0"/>
              </a:rPr>
              <a:t>for </a:t>
            </a:r>
            <a:r>
              <a:rPr lang="en-US" sz="28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response</a:t>
            </a:r>
            <a:r>
              <a:rPr lang="en-US" sz="28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0433370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5453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Anticipated </a:t>
            </a:r>
            <a:r>
              <a:rPr lang="en-US" sz="28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challenges </a:t>
            </a:r>
            <a:r>
              <a:rPr lang="en-US" sz="2800" b="1" dirty="0">
                <a:latin typeface="Calisto MT" panose="02040603050505030304" pitchFamily="18" charset="0"/>
              </a:rPr>
              <a:t>and </a:t>
            </a:r>
            <a:r>
              <a:rPr lang="en-US" sz="2800" b="1" dirty="0" smtClean="0">
                <a:latin typeface="Calisto MT" panose="02040603050505030304" pitchFamily="18" charset="0"/>
              </a:rPr>
              <a:t>strategies </a:t>
            </a:r>
            <a:r>
              <a:rPr lang="en-US" sz="2800" b="1" dirty="0">
                <a:latin typeface="Calisto MT" panose="02040603050505030304" pitchFamily="18" charset="0"/>
              </a:rPr>
              <a:t>for </a:t>
            </a:r>
            <a:r>
              <a:rPr lang="en-US" sz="2800" b="1" dirty="0" smtClean="0">
                <a:latin typeface="Calisto MT" panose="02040603050505030304" pitchFamily="18" charset="0"/>
              </a:rPr>
              <a:t>response</a:t>
            </a:r>
            <a:r>
              <a:rPr lang="en-US" sz="2800" dirty="0">
                <a:latin typeface="Calisto MT" panose="02040603050505030304" pitchFamily="18" charset="0"/>
              </a:rPr>
              <a:t>.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1325928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63135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Anticipated </a:t>
            </a:r>
            <a:r>
              <a:rPr lang="en-US" sz="28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challenges </a:t>
            </a:r>
            <a:r>
              <a:rPr lang="en-US" sz="2800" b="1" dirty="0">
                <a:latin typeface="Calisto MT" panose="02040603050505030304" pitchFamily="18" charset="0"/>
              </a:rPr>
              <a:t>and </a:t>
            </a:r>
            <a:r>
              <a:rPr lang="en-US" sz="2800" b="1" dirty="0" smtClean="0">
                <a:latin typeface="Calisto MT" panose="02040603050505030304" pitchFamily="18" charset="0"/>
              </a:rPr>
              <a:t>strategies </a:t>
            </a:r>
            <a:r>
              <a:rPr lang="en-US" sz="2800" b="1" dirty="0">
                <a:latin typeface="Calisto MT" panose="02040603050505030304" pitchFamily="18" charset="0"/>
              </a:rPr>
              <a:t>for </a:t>
            </a:r>
            <a:r>
              <a:rPr lang="en-US" sz="2800" b="1" dirty="0" smtClean="0">
                <a:latin typeface="Calisto MT" panose="02040603050505030304" pitchFamily="18" charset="0"/>
              </a:rPr>
              <a:t>response</a:t>
            </a:r>
            <a:r>
              <a:rPr lang="en-US" sz="2800" dirty="0">
                <a:latin typeface="Calisto MT" panose="02040603050505030304" pitchFamily="18" charset="0"/>
              </a:rPr>
              <a:t>.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6037634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6587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Anticipated </a:t>
            </a:r>
            <a:r>
              <a:rPr lang="en-US" sz="28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challenges </a:t>
            </a:r>
            <a:r>
              <a:rPr lang="en-US" sz="2800" b="1" dirty="0">
                <a:latin typeface="Calisto MT" panose="02040603050505030304" pitchFamily="18" charset="0"/>
              </a:rPr>
              <a:t>and </a:t>
            </a:r>
            <a:r>
              <a:rPr lang="en-US" sz="2800" b="1" dirty="0" smtClean="0">
                <a:latin typeface="Calisto MT" panose="02040603050505030304" pitchFamily="18" charset="0"/>
              </a:rPr>
              <a:t>strategies </a:t>
            </a:r>
            <a:r>
              <a:rPr lang="en-US" sz="2800" b="1" dirty="0">
                <a:latin typeface="Calisto MT" panose="02040603050505030304" pitchFamily="18" charset="0"/>
              </a:rPr>
              <a:t>for </a:t>
            </a:r>
            <a:r>
              <a:rPr lang="en-US" sz="2800" b="1" dirty="0" smtClean="0">
                <a:latin typeface="Calisto MT" panose="02040603050505030304" pitchFamily="18" charset="0"/>
              </a:rPr>
              <a:t>response</a:t>
            </a:r>
            <a:r>
              <a:rPr lang="en-US" sz="2800" dirty="0">
                <a:latin typeface="Calisto MT" panose="02040603050505030304" pitchFamily="18" charset="0"/>
              </a:rPr>
              <a:t>.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9506315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6587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724400" y="2971800"/>
            <a:ext cx="3994245" cy="1390650"/>
          </a:xfrm>
          <a:ln w="127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altLang="en-US" sz="2400" dirty="0" smtClean="0">
                <a:latin typeface="Calisto MT" panose="02040603050505030304" pitchFamily="18" charset="0"/>
              </a:rPr>
              <a:t>Self                                Virtue</a:t>
            </a:r>
            <a:endParaRPr lang="en-US" altLang="en-US" sz="2400" dirty="0">
              <a:latin typeface="Calisto MT" panose="02040603050505030304" pitchFamily="18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3619500" y="1752600"/>
            <a:ext cx="1530255" cy="1600200"/>
          </a:xfrm>
          <a:prstGeom prst="straightConnector1">
            <a:avLst/>
          </a:prstGeom>
          <a:ln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425855" y="1337101"/>
            <a:ext cx="4489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motivational structure</a:t>
            </a:r>
          </a:p>
          <a:p>
            <a:pPr algn="l"/>
            <a:r>
              <a:rPr lang="en-US" dirty="0" smtClean="0">
                <a:latin typeface="Perpetua" panose="02020502060401020303" pitchFamily="18" charset="0"/>
              </a:rPr>
              <a:t>         </a:t>
            </a:r>
            <a:r>
              <a:rPr lang="en-US" sz="2000" dirty="0" smtClean="0">
                <a:latin typeface="Perpetua" panose="02020502060401020303" pitchFamily="18" charset="0"/>
              </a:rPr>
              <a:t>(the link that ties them all together)</a:t>
            </a:r>
            <a:endParaRPr lang="en-US" sz="2000" dirty="0">
              <a:latin typeface="Perpetua" panose="02020502060401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" y="4754880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Perpetua" panose="02020502060401020303" pitchFamily="18" charset="0"/>
              </a:rPr>
              <a:t>virtue-relevant stimuli</a:t>
            </a:r>
            <a:endParaRPr lang="en-US" sz="2200" b="1" dirty="0">
              <a:latin typeface="Perpetua" panose="02020502060401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" y="6035040"/>
            <a:ext cx="3032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Perpetua" panose="02020502060401020303" pitchFamily="18" charset="0"/>
              </a:rPr>
              <a:t>     </a:t>
            </a:r>
            <a:r>
              <a:rPr lang="en-US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sto MT" panose="02040603050505030304" pitchFamily="18" charset="0"/>
              </a:rPr>
              <a:t>virtue-</a:t>
            </a:r>
          </a:p>
          <a:p>
            <a:pPr algn="l"/>
            <a:r>
              <a:rPr lang="en-US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sto MT" panose="02040603050505030304" pitchFamily="18" charset="0"/>
              </a:rPr>
              <a:t>appropriate responses</a:t>
            </a:r>
            <a:endParaRPr lang="en-US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sto MT" panose="020406030505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60320" y="4663440"/>
            <a:ext cx="2484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Perpetua" panose="02020502060401020303" pitchFamily="18" charset="0"/>
              </a:rPr>
              <a:t>cognitive/affective</a:t>
            </a:r>
          </a:p>
          <a:p>
            <a:pPr algn="l"/>
            <a:r>
              <a:rPr lang="en-US" sz="2200" b="1" dirty="0">
                <a:latin typeface="Perpetua" panose="02020502060401020303" pitchFamily="18" charset="0"/>
              </a:rPr>
              <a:t> </a:t>
            </a:r>
            <a:r>
              <a:rPr lang="en-US" sz="2200" b="1" dirty="0" smtClean="0">
                <a:latin typeface="Perpetua" panose="02020502060401020303" pitchFamily="18" charset="0"/>
              </a:rPr>
              <a:t>           states</a:t>
            </a:r>
            <a:endParaRPr lang="en-US" sz="2200" b="1" dirty="0">
              <a:latin typeface="Perpetua" panose="02020502060401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5007" y="3383280"/>
            <a:ext cx="2571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roadway" panose="04040905080B02020502" pitchFamily="82" charset="0"/>
                <a:sym typeface="Wingdings" panose="05000000000000000000" pitchFamily="2" charset="2"/>
              </a:rPr>
              <a:t> </a:t>
            </a:r>
            <a:r>
              <a:rPr lang="en-US" sz="2800" b="1" dirty="0" smtClean="0">
                <a:solidFill>
                  <a:srgbClr val="C00000"/>
                </a:solidFill>
                <a:latin typeface="Apple Chancery"/>
                <a:cs typeface="Apple Chancery"/>
                <a:sym typeface="Wingdings" panose="05000000000000000000" pitchFamily="2" charset="2"/>
              </a:rPr>
              <a:t>Motivation</a:t>
            </a:r>
            <a:r>
              <a:rPr lang="en-US" dirty="0" smtClean="0">
                <a:latin typeface="Broadway" panose="04040905080B02020502" pitchFamily="82" charset="0"/>
                <a:sym typeface="Wingdings" panose="05000000000000000000" pitchFamily="2" charset="2"/>
              </a:rPr>
              <a:t>  </a:t>
            </a:r>
            <a:endParaRPr lang="en-US" dirty="0">
              <a:latin typeface="Broadway" panose="04040905080B02020502" pitchFamily="82" charset="0"/>
            </a:endParaRPr>
          </a:p>
        </p:txBody>
      </p:sp>
      <p:sp>
        <p:nvSpPr>
          <p:cNvPr id="10" name="Cloud Callout 9"/>
          <p:cNvSpPr/>
          <p:nvPr/>
        </p:nvSpPr>
        <p:spPr bwMode="auto">
          <a:xfrm>
            <a:off x="3840480" y="91440"/>
            <a:ext cx="4267200" cy="1168779"/>
          </a:xfrm>
          <a:prstGeom prst="cloudCallout">
            <a:avLst>
              <a:gd name="adj1" fmla="val -65568"/>
              <a:gd name="adj2" fmla="val 3570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erpetua" panose="02020502060401020303" pitchFamily="18" charset="0"/>
              </a:rPr>
              <a:t>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pyrus" panose="03070502060502030205" pitchFamily="66" charset="0"/>
              </a:rPr>
              <a:t>How do I become virtuous?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3123" y="5681097"/>
            <a:ext cx="2659702" cy="707886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Calisto MT" panose="02040603050505030304" pitchFamily="18" charset="0"/>
              </a:rPr>
              <a:t>Questions?</a:t>
            </a:r>
            <a:endParaRPr lang="en-US" sz="4000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480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4" grpId="0"/>
      <p:bldP spid="7" grpId="0"/>
      <p:bldP spid="8" grpId="0"/>
      <p:bldP spid="9" grpId="0"/>
      <p:bldP spid="6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What the project is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and why it matters. 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4" name="AutoShape 4" descr="Image result for pictures of poor peop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pictures of poor peopl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5655" name="Picture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0" y="731520"/>
            <a:ext cx="2011680" cy="171768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sp>
        <p:nvSpPr>
          <p:cNvPr id="6" name="AutoShape 9" descr="Image result for pictures of poor peopl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1" descr="Image result for pictures of poor peopl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5660" name="Picture 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0" y="2377440"/>
            <a:ext cx="2011680" cy="128016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7744" y="1463040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Perpetua" panose="02020502060401020303" pitchFamily="18" charset="0"/>
              </a:rPr>
              <a:t>Everywhere, we are surrounded by </a:t>
            </a:r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virtue-relevant stimuli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15566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0" y="3657600"/>
            <a:ext cx="2011680" cy="120700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pic>
        <p:nvPicPr>
          <p:cNvPr id="155662" name="Picture 1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1280160"/>
            <a:ext cx="14630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pic>
        <p:nvPicPr>
          <p:cNvPr id="155663" name="Picture 1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3108960"/>
            <a:ext cx="14630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pic>
        <p:nvPicPr>
          <p:cNvPr id="155664" name="Picture 16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2194560"/>
            <a:ext cx="14630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pic>
        <p:nvPicPr>
          <p:cNvPr id="155665" name="Picture 1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1" y="4754880"/>
            <a:ext cx="2011680" cy="118872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464808" y="1463040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3200" dirty="0" smtClean="0">
              <a:latin typeface="Perpetua" panose="02020502060401020303" pitchFamily="18" charset="0"/>
            </a:endParaRPr>
          </a:p>
          <a:p>
            <a:r>
              <a:rPr lang="en-US" sz="3200" dirty="0" smtClean="0">
                <a:latin typeface="Perpetua" panose="02020502060401020303" pitchFamily="18" charset="0"/>
              </a:rPr>
              <a:t>What leads to</a:t>
            </a:r>
          </a:p>
          <a:p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virtue-appropriate responses?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155666" name="Picture 18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4023360"/>
            <a:ext cx="14630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386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What the project is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and why it matters. 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4" name="AutoShape 4" descr="Image result for pictures of poor peop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pictures of poor peopl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9" descr="Image result for pictures of poor peopl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1" descr="Image result for pictures of poor peopl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7744" y="1463040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sz="3600" b="1" i="1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virtue-relevant stimuli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64808" y="1463039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3200" dirty="0" smtClean="0">
              <a:latin typeface="Perpetua" panose="02020502060401020303" pitchFamily="18" charset="0"/>
            </a:endParaRPr>
          </a:p>
          <a:p>
            <a:endParaRPr lang="en-US" sz="3600" b="1" i="1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virtue-appropriate responses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10" name="Left-Right Arrow 9"/>
          <p:cNvSpPr>
            <a:spLocks noChangeAspect="1"/>
          </p:cNvSpPr>
          <p:nvPr/>
        </p:nvSpPr>
        <p:spPr bwMode="auto">
          <a:xfrm>
            <a:off x="2788920" y="1463040"/>
            <a:ext cx="3657600" cy="1457537"/>
          </a:xfrm>
          <a:prstGeom prst="leftRightArrow">
            <a:avLst/>
          </a:prstGeom>
          <a:gradFill rotWithShape="1">
            <a:gsLst>
              <a:gs pos="0">
                <a:srgbClr val="0070C0"/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Perpetua" panose="02020502060401020303" pitchFamily="18" charset="0"/>
              </a:rPr>
              <a:t>cognitive states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erpetua" panose="02020502060401020303" pitchFamily="18" charset="0"/>
            </a:endParaRPr>
          </a:p>
        </p:txBody>
      </p:sp>
      <p:sp>
        <p:nvSpPr>
          <p:cNvPr id="22" name="Left-Right Arrow 21"/>
          <p:cNvSpPr>
            <a:spLocks noChangeAspect="1"/>
          </p:cNvSpPr>
          <p:nvPr/>
        </p:nvSpPr>
        <p:spPr bwMode="auto">
          <a:xfrm>
            <a:off x="2788920" y="3291840"/>
            <a:ext cx="3657600" cy="1457537"/>
          </a:xfrm>
          <a:prstGeom prst="leftRightArrow">
            <a:avLst/>
          </a:prstGeom>
          <a:gradFill rotWithShape="1">
            <a:gsLst>
              <a:gs pos="0">
                <a:srgbClr val="FFC000"/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erpetua" panose="02020502060401020303" pitchFamily="18" charset="0"/>
              </a:rPr>
              <a:t>affective states</a:t>
            </a:r>
          </a:p>
        </p:txBody>
      </p:sp>
      <p:sp>
        <p:nvSpPr>
          <p:cNvPr id="11" name="Quad Arrow 10"/>
          <p:cNvSpPr>
            <a:spLocks/>
          </p:cNvSpPr>
          <p:nvPr/>
        </p:nvSpPr>
        <p:spPr bwMode="auto">
          <a:xfrm>
            <a:off x="2606040" y="2286000"/>
            <a:ext cx="4023360" cy="1645920"/>
          </a:xfrm>
          <a:prstGeom prst="quadArrow">
            <a:avLst/>
          </a:prstGeom>
          <a:gradFill rotWithShape="1">
            <a:gsLst>
              <a:gs pos="0">
                <a:srgbClr val="C00000"/>
              </a:gs>
              <a:gs pos="97917">
                <a:schemeClr val="bg2">
                  <a:lumMod val="50000"/>
                  <a:alpha val="74000"/>
                </a:schemeClr>
              </a:gs>
              <a:gs pos="87000">
                <a:schemeClr val="bg2">
                  <a:alpha val="37000"/>
                </a:schemeClr>
              </a:gs>
            </a:gsLst>
            <a:lin ang="5400000" scaled="1"/>
          </a:gradFill>
          <a:ln>
            <a:solidFill>
              <a:schemeClr val="accent2">
                <a:lumMod val="20000"/>
                <a:lumOff val="80000"/>
              </a:schemeClr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erpetua" panose="02020502060401020303" pitchFamily="18" charset="0"/>
              </a:rPr>
              <a:t>motivational states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19400" y="5105401"/>
            <a:ext cx="594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l"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Creates </a:t>
            </a:r>
            <a:r>
              <a:rPr lang="en-US" sz="1800" b="1" dirty="0">
                <a:latin typeface="Cambria"/>
                <a:cs typeface="Cambria"/>
              </a:rPr>
              <a:t>normative pressure </a:t>
            </a:r>
            <a:r>
              <a:rPr lang="en-US" sz="1800" dirty="0">
                <a:latin typeface="Cambria"/>
                <a:cs typeface="Cambria"/>
              </a:rPr>
              <a:t>for internal </a:t>
            </a:r>
            <a:r>
              <a:rPr lang="en-US" sz="1800" dirty="0" smtClean="0">
                <a:latin typeface="Cambria"/>
                <a:cs typeface="Cambria"/>
              </a:rPr>
              <a:t>“integrity”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Increase </a:t>
            </a:r>
            <a:r>
              <a:rPr lang="en-US" sz="1800" b="1" dirty="0">
                <a:latin typeface="Cambria"/>
                <a:cs typeface="Cambria"/>
              </a:rPr>
              <a:t>cross-situational consistency </a:t>
            </a:r>
            <a:r>
              <a:rPr lang="en-US" sz="1800" dirty="0">
                <a:latin typeface="Cambria"/>
                <a:cs typeface="Cambria"/>
              </a:rPr>
              <a:t>of </a:t>
            </a:r>
            <a:r>
              <a:rPr lang="en-US" sz="1800" dirty="0" smtClean="0">
                <a:latin typeface="Cambria"/>
                <a:cs typeface="Cambria"/>
              </a:rPr>
              <a:t>responses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Increase </a:t>
            </a:r>
            <a:r>
              <a:rPr lang="en-US" sz="1800" b="1" dirty="0" smtClean="0">
                <a:latin typeface="Cambria"/>
                <a:cs typeface="Cambria"/>
              </a:rPr>
              <a:t>salience</a:t>
            </a:r>
            <a:r>
              <a:rPr lang="en-US" sz="1800" dirty="0" smtClean="0">
                <a:latin typeface="Cambria"/>
                <a:cs typeface="Cambria"/>
              </a:rPr>
              <a:t> of VRS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 smtClean="0">
                <a:latin typeface="Cambria"/>
                <a:cs typeface="Cambria"/>
              </a:rPr>
              <a:t>Determine whether response are </a:t>
            </a:r>
            <a:r>
              <a:rPr lang="en-US" sz="1800" b="1" dirty="0" smtClean="0">
                <a:latin typeface="Cambria"/>
                <a:cs typeface="Cambria"/>
              </a:rPr>
              <a:t>virtuous</a:t>
            </a:r>
          </a:p>
        </p:txBody>
      </p:sp>
    </p:spTree>
    <p:extLst>
      <p:ext uri="{BB962C8B-B14F-4D97-AF65-F5344CB8AC3E}">
        <p14:creationId xmlns:p14="http://schemas.microsoft.com/office/powerpoint/2010/main" val="18806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What the project is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and why it matters. 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4" name="AutoShape 4" descr="Image result for pictures of poor peop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pictures of poor peopl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9" descr="Image result for pictures of poor peopl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1" descr="Image result for pictures of poor peopl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7744" y="1463040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sz="3600" b="1" i="1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virtue-relevant stimuli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64808" y="1463039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3200" dirty="0" smtClean="0">
              <a:latin typeface="Perpetua" panose="02020502060401020303" pitchFamily="18" charset="0"/>
            </a:endParaRPr>
          </a:p>
          <a:p>
            <a:endParaRPr lang="en-US" sz="3600" b="1" i="1" dirty="0" smtClean="0">
              <a:solidFill>
                <a:srgbClr val="C00000"/>
              </a:solidFill>
              <a:latin typeface="Perpetua" panose="02020502060401020303" pitchFamily="18" charset="0"/>
            </a:endParaRPr>
          </a:p>
          <a:p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virtue-appropriate responses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971800" y="4023360"/>
            <a:ext cx="3291840" cy="9144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erpetua" panose="02020502060401020303" pitchFamily="18" charset="0"/>
              </a:rPr>
              <a:t>desires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971800" y="3108960"/>
            <a:ext cx="3291840" cy="914400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erpetua" panose="02020502060401020303" pitchFamily="18" charset="0"/>
              </a:rPr>
              <a:t>values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971800" y="2194560"/>
            <a:ext cx="3291840" cy="9144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Perpetua" panose="02020502060401020303" pitchFamily="18" charset="0"/>
              </a:rPr>
              <a:t>goals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erpetua" panose="02020502060401020303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971800" y="1280160"/>
            <a:ext cx="3291840" cy="914400"/>
          </a:xfrm>
          <a:prstGeom prst="rect">
            <a:avLst/>
          </a:prstGeom>
          <a:gradFill rotWithShape="1">
            <a:gsLst>
              <a:gs pos="0">
                <a:srgbClr val="C00000"/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Perpetua" panose="02020502060401020303" pitchFamily="18" charset="0"/>
              </a:rPr>
              <a:t>commitments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erpetua" panose="0202050206040102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9776" y="640080"/>
            <a:ext cx="3792825" cy="584776"/>
          </a:xfrm>
          <a:prstGeom prst="rect">
            <a:avLst/>
          </a:prstGeom>
          <a:gradFill flip="none" rotWithShape="1">
            <a:gsLst>
              <a:gs pos="0">
                <a:srgbClr val="B3D3EA">
                  <a:shade val="30000"/>
                  <a:satMod val="115000"/>
                </a:srgbClr>
              </a:gs>
              <a:gs pos="50000">
                <a:srgbClr val="B3D3EA">
                  <a:shade val="67500"/>
                  <a:satMod val="115000"/>
                </a:srgbClr>
              </a:gs>
              <a:gs pos="100000">
                <a:srgbClr val="B3D3EA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3200" dirty="0" smtClean="0">
                <a:latin typeface="Cambria" panose="02040503050406030204" pitchFamily="18" charset="0"/>
              </a:rPr>
              <a:t>     self             identity 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42032" y="5029200"/>
            <a:ext cx="4132478" cy="584775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3200" dirty="0" smtClean="0">
                <a:latin typeface="Cambria" panose="02040503050406030204" pitchFamily="18" charset="0"/>
              </a:rPr>
              <a:t>narrative        structure</a:t>
            </a: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9" name="Flowchart: Decision 8"/>
          <p:cNvSpPr/>
          <p:nvPr/>
        </p:nvSpPr>
        <p:spPr bwMode="auto">
          <a:xfrm>
            <a:off x="2286000" y="640080"/>
            <a:ext cx="4572000" cy="4846320"/>
          </a:xfrm>
          <a:prstGeom prst="flowChartDecision">
            <a:avLst/>
          </a:prstGeom>
          <a:gradFill>
            <a:gsLst>
              <a:gs pos="6000">
                <a:srgbClr val="35B19D">
                  <a:alpha val="77000"/>
                </a:srgbClr>
              </a:gs>
              <a:gs pos="19000">
                <a:srgbClr val="78ADCD">
                  <a:alpha val="54000"/>
                </a:srgbClr>
              </a:gs>
              <a:gs pos="91000">
                <a:schemeClr val="bg2">
                  <a:alpha val="14999"/>
                </a:schemeClr>
              </a:gs>
            </a:gsLst>
            <a:lin ang="5400000" scaled="1"/>
          </a:gradFill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 smtClean="0">
                <a:solidFill>
                  <a:schemeClr val="bg1"/>
                </a:solidFill>
                <a:latin typeface="Perpetua" panose="02020502060401020303" pitchFamily="18" charset="0"/>
              </a:rPr>
              <a:t>virtue-oriented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116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8" grpId="0" animBg="1"/>
      <p:bldP spid="1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What the project is </a:t>
            </a:r>
            <a:r>
              <a:rPr lang="en-US" sz="3200" b="1" dirty="0" smtClean="0">
                <a:latin typeface="Calisto MT" panose="02040603050505030304" pitchFamily="18" charset="0"/>
              </a:rPr>
              <a:t>and why it matters. </a:t>
            </a:r>
            <a:endParaRPr lang="en-US" sz="3200" dirty="0"/>
          </a:p>
        </p:txBody>
      </p:sp>
      <p:sp>
        <p:nvSpPr>
          <p:cNvPr id="4" name="AutoShape 4" descr="Image result for pictures of poor peop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pictures of poor peopl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5655" name="Picture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0" y="731520"/>
            <a:ext cx="2011680" cy="171768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sp>
        <p:nvSpPr>
          <p:cNvPr id="6" name="AutoShape 9" descr="Image result for pictures of poor peopl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1" descr="Image result for pictures of poor peopl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5660" name="Picture 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0" y="2377440"/>
            <a:ext cx="2011680" cy="128016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7744" y="1463040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Perpetua" panose="02020502060401020303" pitchFamily="18" charset="0"/>
              </a:rPr>
              <a:t>Everywhere, we are surrounded by </a:t>
            </a:r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virtue-relevant stimuli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15566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0" y="3657600"/>
            <a:ext cx="2011680" cy="120700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pic>
        <p:nvPicPr>
          <p:cNvPr id="155662" name="Picture 1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1280160"/>
            <a:ext cx="14630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pic>
        <p:nvPicPr>
          <p:cNvPr id="155663" name="Picture 1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3108960"/>
            <a:ext cx="14630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pic>
        <p:nvPicPr>
          <p:cNvPr id="155664" name="Picture 16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2194560"/>
            <a:ext cx="14630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pic>
        <p:nvPicPr>
          <p:cNvPr id="155665" name="Picture 1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1" y="4754880"/>
            <a:ext cx="2011680" cy="118872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464808" y="1463040"/>
            <a:ext cx="251460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3200" dirty="0" smtClean="0">
              <a:latin typeface="Perpetua" panose="02020502060401020303" pitchFamily="18" charset="0"/>
            </a:endParaRPr>
          </a:p>
          <a:p>
            <a:r>
              <a:rPr lang="en-US" sz="3200" dirty="0" smtClean="0">
                <a:latin typeface="Perpetua" panose="02020502060401020303" pitchFamily="18" charset="0"/>
              </a:rPr>
              <a:t>What leads to</a:t>
            </a:r>
          </a:p>
          <a:p>
            <a:r>
              <a:rPr lang="en-US" sz="36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virtue-appropriate responses?</a:t>
            </a:r>
            <a:endParaRPr lang="en-US" sz="3600" i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155666" name="Picture 18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4023360"/>
            <a:ext cx="146304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</a:extLst>
        </p:spPr>
      </p:pic>
      <p:sp>
        <p:nvSpPr>
          <p:cNvPr id="18" name="Flowchart: Decision 17"/>
          <p:cNvSpPr/>
          <p:nvPr/>
        </p:nvSpPr>
        <p:spPr bwMode="auto">
          <a:xfrm>
            <a:off x="2286000" y="640080"/>
            <a:ext cx="4572000" cy="4846320"/>
          </a:xfrm>
          <a:prstGeom prst="flowChartDecision">
            <a:avLst/>
          </a:prstGeom>
          <a:gradFill>
            <a:gsLst>
              <a:gs pos="6000">
                <a:srgbClr val="35B19D">
                  <a:alpha val="77000"/>
                </a:srgbClr>
              </a:gs>
              <a:gs pos="19000">
                <a:srgbClr val="78ADCD">
                  <a:alpha val="54000"/>
                </a:srgbClr>
              </a:gs>
              <a:gs pos="91000">
                <a:schemeClr val="bg2">
                  <a:alpha val="14999"/>
                </a:schemeClr>
              </a:gs>
            </a:gsLst>
            <a:lin ang="5400000" scaled="1"/>
          </a:gradFill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 smtClean="0">
                <a:solidFill>
                  <a:schemeClr val="bg1"/>
                </a:solidFill>
                <a:latin typeface="Perpetua" panose="02020502060401020303" pitchFamily="18" charset="0"/>
              </a:rPr>
              <a:t>virtue-oriented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Perpetua" panose="02020502060401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7760" y="5029200"/>
            <a:ext cx="4130040" cy="1323439"/>
          </a:xfrm>
          <a:prstGeom prst="rect">
            <a:avLst/>
          </a:prstGeom>
          <a:gradFill flip="none" rotWithShape="1">
            <a:gsLst>
              <a:gs pos="0">
                <a:srgbClr val="17CF85">
                  <a:shade val="30000"/>
                  <a:satMod val="115000"/>
                  <a:alpha val="85000"/>
                </a:srgbClr>
              </a:gs>
              <a:gs pos="50000">
                <a:srgbClr val="17CF85">
                  <a:shade val="67500"/>
                  <a:satMod val="115000"/>
                  <a:alpha val="80000"/>
                </a:srgbClr>
              </a:gs>
              <a:gs pos="100000">
                <a:srgbClr val="17CF85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We will </a:t>
            </a:r>
            <a:r>
              <a:rPr lang="en-US" i="1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identify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 and </a:t>
            </a:r>
            <a:r>
              <a:rPr lang="en-US" i="1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understand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 the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motivational structure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that</a:t>
            </a:r>
          </a:p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Perpetua" panose="02020502060401020303" pitchFamily="18" charset="0"/>
              </a:rPr>
              <a:t>links perception of VRS with VAR.</a:t>
            </a:r>
          </a:p>
          <a:p>
            <a:endParaRPr lang="en-US" sz="800" dirty="0">
              <a:solidFill>
                <a:schemeClr val="tx1">
                  <a:lumMod val="50000"/>
                </a:schemeClr>
              </a:solidFill>
              <a:latin typeface="Perpetua" panose="02020502060401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6172200"/>
            <a:ext cx="4389120" cy="365760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Perpetua" panose="02020502060401020303" pitchFamily="18" charset="0"/>
              </a:rPr>
              <a:t>Dispositional structure of </a:t>
            </a:r>
            <a:r>
              <a:rPr lang="en-US" sz="2000" b="1" dirty="0" smtClean="0">
                <a:latin typeface="Perpetua" panose="02020502060401020303" pitchFamily="18" charset="0"/>
              </a:rPr>
              <a:t>moral character</a:t>
            </a:r>
            <a:endParaRPr lang="en-US" sz="2000" b="1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16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and </a:t>
            </a:r>
            <a:r>
              <a:rPr lang="en-US" sz="32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tx1"/>
                </a:solidFill>
                <a:latin typeface="Calisto MT" panose="02040603050505030304" pitchFamily="18" charset="0"/>
              </a:rPr>
              <a:t>. </a:t>
            </a:r>
            <a:endParaRPr lang="en-US" sz="3200" dirty="0">
              <a:latin typeface="Calisto MT" panose="0204060305050503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333999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C00000"/>
                </a:solidFill>
                <a:latin typeface="Perpetua" panose="02020502060401020303" pitchFamily="18" charset="0"/>
              </a:rPr>
              <a:t>Objective 1: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Develop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measures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that provide insight into the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underlying</a:t>
            </a:r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motivational </a:t>
            </a:r>
            <a:r>
              <a:rPr lang="en-US" sz="2800" b="1" i="1" dirty="0">
                <a:solidFill>
                  <a:srgbClr val="C00000"/>
                </a:solidFill>
                <a:latin typeface="Perpetua" panose="02020502060401020303" pitchFamily="18" charset="0"/>
              </a:rPr>
              <a:t>structure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involved in the development and expression of virtue and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the cultivation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of virtuous character.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Existing </a:t>
            </a:r>
            <a:r>
              <a:rPr lang="en-US" sz="2400" b="1" dirty="0" smtClean="0">
                <a:latin typeface="Perpetua" panose="02020502060401020303" pitchFamily="18" charset="0"/>
              </a:rPr>
              <a:t>self-regulatory</a:t>
            </a:r>
            <a:r>
              <a:rPr lang="en-US" sz="2400" dirty="0" smtClean="0">
                <a:latin typeface="Perpetua" panose="02020502060401020303" pitchFamily="18" charset="0"/>
              </a:rPr>
              <a:t> measures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self-control, delayed gratification, impulse control, will-power, executive function, locus of control, intentional self-regulation, etc.</a:t>
            </a:r>
          </a:p>
          <a:p>
            <a:pPr lvl="1"/>
            <a:r>
              <a:rPr lang="en-US" sz="2400" b="1" dirty="0">
                <a:latin typeface="Perpetua" panose="02020502060401020303" pitchFamily="18" charset="0"/>
              </a:rPr>
              <a:t>V</a:t>
            </a:r>
            <a:r>
              <a:rPr lang="en-US" sz="2400" b="1" dirty="0" smtClean="0">
                <a:latin typeface="Perpetua" panose="02020502060401020303" pitchFamily="18" charset="0"/>
              </a:rPr>
              <a:t>irtue-oriented</a:t>
            </a:r>
            <a:r>
              <a:rPr lang="en-US" sz="2400" dirty="0" smtClean="0">
                <a:latin typeface="Perpetua" panose="02020502060401020303" pitchFamily="18" charset="0"/>
              </a:rPr>
              <a:t> values/goals and self-identity 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explicit vs. implicit	* abstract vs. concrete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short-term vs. long-term	* essential (core) vs. tangential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intrinsic vs. instrumental	* actual vs. ideal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effortful vs. automatic	* self vs. other oriented</a:t>
            </a:r>
          </a:p>
        </p:txBody>
      </p:sp>
    </p:spTree>
    <p:extLst>
      <p:ext uri="{BB962C8B-B14F-4D97-AF65-F5344CB8AC3E}">
        <p14:creationId xmlns:p14="http://schemas.microsoft.com/office/powerpoint/2010/main" val="3637330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Calisto MT" panose="02040603050505030304" pitchFamily="18" charset="0"/>
              </a:rPr>
              <a:t>Methodology </a:t>
            </a:r>
            <a:r>
              <a:rPr lang="en-US" sz="3200" b="1" dirty="0">
                <a:solidFill>
                  <a:schemeClr val="accent2"/>
                </a:solidFill>
                <a:latin typeface="Calisto MT" panose="02040603050505030304" pitchFamily="18" charset="0"/>
              </a:rPr>
              <a:t>and </a:t>
            </a:r>
            <a:r>
              <a:rPr lang="en-US" sz="3200" b="1" dirty="0" smtClean="0">
                <a:solidFill>
                  <a:schemeClr val="accent2"/>
                </a:solidFill>
                <a:latin typeface="Calisto MT" panose="02040603050505030304" pitchFamily="18" charset="0"/>
              </a:rPr>
              <a:t>deep integration</a:t>
            </a:r>
            <a:r>
              <a:rPr lang="en-US" sz="3200" dirty="0">
                <a:solidFill>
                  <a:schemeClr val="accent2"/>
                </a:solidFill>
                <a:latin typeface="Calisto MT" panose="02040603050505030304" pitchFamily="18" charset="0"/>
              </a:rPr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333999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C00000"/>
                </a:solidFill>
                <a:latin typeface="Perpetua" panose="02020502060401020303" pitchFamily="18" charset="0"/>
              </a:rPr>
              <a:t>Objective 1: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Develop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measures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that provide insight into the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underlying</a:t>
            </a:r>
            <a:r>
              <a:rPr lang="en-US" sz="28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motivational </a:t>
            </a:r>
            <a:r>
              <a:rPr lang="en-US" sz="2800" b="1" i="1" dirty="0">
                <a:solidFill>
                  <a:srgbClr val="C00000"/>
                </a:solidFill>
                <a:latin typeface="Perpetua" panose="02020502060401020303" pitchFamily="18" charset="0"/>
              </a:rPr>
              <a:t>structure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involved in the development and expression of virtue and </a:t>
            </a:r>
            <a:r>
              <a:rPr lang="en-US" sz="2800" dirty="0" smtClean="0">
                <a:solidFill>
                  <a:srgbClr val="C00000"/>
                </a:solidFill>
                <a:latin typeface="Perpetua" panose="02020502060401020303" pitchFamily="18" charset="0"/>
              </a:rPr>
              <a:t>the cultivation </a:t>
            </a:r>
            <a:r>
              <a:rPr lang="en-US" sz="2800" dirty="0">
                <a:solidFill>
                  <a:srgbClr val="C00000"/>
                </a:solidFill>
                <a:latin typeface="Perpetua" panose="02020502060401020303" pitchFamily="18" charset="0"/>
              </a:rPr>
              <a:t>of virtuous character.</a:t>
            </a:r>
          </a:p>
          <a:p>
            <a:pPr lvl="1"/>
            <a:r>
              <a:rPr lang="en-US" sz="2400" dirty="0" smtClean="0">
                <a:latin typeface="Perpetua" panose="02020502060401020303" pitchFamily="18" charset="0"/>
              </a:rPr>
              <a:t>Existing </a:t>
            </a:r>
            <a:r>
              <a:rPr lang="en-US" sz="2400" b="1" dirty="0" smtClean="0">
                <a:latin typeface="Perpetua" panose="02020502060401020303" pitchFamily="18" charset="0"/>
              </a:rPr>
              <a:t>self-regulatory</a:t>
            </a:r>
            <a:r>
              <a:rPr lang="en-US" sz="2400" dirty="0" smtClean="0">
                <a:latin typeface="Perpetua" panose="02020502060401020303" pitchFamily="18" charset="0"/>
              </a:rPr>
              <a:t> measures</a:t>
            </a:r>
          </a:p>
          <a:p>
            <a:pPr lvl="2"/>
            <a:r>
              <a:rPr lang="en-US" sz="2000" dirty="0" smtClean="0">
                <a:latin typeface="Perpetua" panose="02020502060401020303" pitchFamily="18" charset="0"/>
              </a:rPr>
              <a:t>self-control, delayed gratification, impulse control, will-power, executive function, locus of control, intentional self-regulation, etc.</a:t>
            </a:r>
          </a:p>
          <a:p>
            <a:pPr lvl="1"/>
            <a:r>
              <a:rPr lang="en-US" sz="2400" b="1" dirty="0" smtClean="0">
                <a:latin typeface="Perpetua" panose="02020502060401020303" pitchFamily="18" charset="0"/>
              </a:rPr>
              <a:t>Virtue-oriented</a:t>
            </a:r>
            <a:r>
              <a:rPr lang="en-US" sz="2400" dirty="0" smtClean="0">
                <a:latin typeface="Perpetua" panose="02020502060401020303" pitchFamily="18" charset="0"/>
              </a:rPr>
              <a:t> values/goals and self-identity 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</a:t>
            </a:r>
            <a:r>
              <a:rPr lang="en-US" sz="2000" b="1" dirty="0" smtClean="0">
                <a:solidFill>
                  <a:srgbClr val="C00000"/>
                </a:solidFill>
                <a:latin typeface="Perpetua" panose="02020502060401020303" pitchFamily="18" charset="0"/>
              </a:rPr>
              <a:t>explicit vs. implicit</a:t>
            </a:r>
            <a:r>
              <a:rPr lang="en-US" sz="2000" dirty="0" smtClean="0">
                <a:latin typeface="Perpetua" panose="02020502060401020303" pitchFamily="18" charset="0"/>
              </a:rPr>
              <a:t>	* abstract vs. concrete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short-term vs. long-term	* essential (core) vs. tangential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intrinsic vs. instrumental	* actual vs. ideal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dirty="0" smtClean="0">
                <a:latin typeface="Perpetua" panose="02020502060401020303" pitchFamily="18" charset="0"/>
              </a:rPr>
              <a:t>* effortful vs. automatic	* self vs. other oriented</a:t>
            </a:r>
          </a:p>
        </p:txBody>
      </p:sp>
    </p:spTree>
    <p:extLst>
      <p:ext uri="{BB962C8B-B14F-4D97-AF65-F5344CB8AC3E}">
        <p14:creationId xmlns:p14="http://schemas.microsoft.com/office/powerpoint/2010/main" val="63038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7">
      <a:dk1>
        <a:srgbClr val="4D4D4D"/>
      </a:dk1>
      <a:lt1>
        <a:srgbClr val="FFFFFF"/>
      </a:lt1>
      <a:dk2>
        <a:srgbClr val="4D4D4D"/>
      </a:dk2>
      <a:lt2>
        <a:srgbClr val="888888"/>
      </a:lt2>
      <a:accent1>
        <a:srgbClr val="9E9E9E"/>
      </a:accent1>
      <a:accent2>
        <a:srgbClr val="BEBEBE"/>
      </a:accent2>
      <a:accent3>
        <a:srgbClr val="FFFFFF"/>
      </a:accent3>
      <a:accent4>
        <a:srgbClr val="404040"/>
      </a:accent4>
      <a:accent5>
        <a:srgbClr val="CCCCCC"/>
      </a:accent5>
      <a:accent6>
        <a:srgbClr val="ACACAC"/>
      </a:accent6>
      <a:hlink>
        <a:srgbClr val="C8C8C8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691</TotalTime>
  <Words>2102</Words>
  <Application>Microsoft Macintosh PowerPoint</Application>
  <PresentationFormat>On-screen Show (4:3)</PresentationFormat>
  <Paragraphs>255</Paragraphs>
  <Slides>26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powerpoint-template</vt:lpstr>
      <vt:lpstr>Self-Control  The Linking of Self, Motivation,  and Virtue</vt:lpstr>
      <vt:lpstr>What the project is and why it matters. </vt:lpstr>
      <vt:lpstr>What the project is and why it matters. </vt:lpstr>
      <vt:lpstr>What the project is and why it matters. </vt:lpstr>
      <vt:lpstr>What the project is and why it matters. </vt:lpstr>
      <vt:lpstr>What the project is and why it matters.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Methodology and deep integration. </vt:lpstr>
      <vt:lpstr>Anticipated challenges and strategies for response. </vt:lpstr>
      <vt:lpstr>Anticipated challenges and strategies for response. </vt:lpstr>
      <vt:lpstr>Anticipated challenges and strategies for response. </vt:lpstr>
      <vt:lpstr>Anticipated challenges and strategies for response. </vt:lpstr>
      <vt:lpstr>Anticipated challenges and strategies for response. </vt:lpstr>
      <vt:lpstr>Self                                Virtue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Self-Control:  The Linking of Self, Motivation, and Virtue</dc:title>
  <dc:creator>Jen Wright</dc:creator>
  <cp:lastModifiedBy>Max G. Parish</cp:lastModifiedBy>
  <cp:revision>76</cp:revision>
  <dcterms:created xsi:type="dcterms:W3CDTF">2015-02-18T17:54:07Z</dcterms:created>
  <dcterms:modified xsi:type="dcterms:W3CDTF">2015-03-14T12:06:11Z</dcterms:modified>
</cp:coreProperties>
</file>