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0"/>
  </p:notesMasterIdLst>
  <p:sldIdLst>
    <p:sldId id="256" r:id="rId3"/>
    <p:sldId id="257" r:id="rId4"/>
    <p:sldId id="262" r:id="rId5"/>
    <p:sldId id="261" r:id="rId6"/>
    <p:sldId id="271" r:id="rId7"/>
    <p:sldId id="272" r:id="rId8"/>
    <p:sldId id="273" r:id="rId9"/>
    <p:sldId id="274" r:id="rId10"/>
    <p:sldId id="275" r:id="rId11"/>
    <p:sldId id="258" r:id="rId12"/>
    <p:sldId id="277" r:id="rId13"/>
    <p:sldId id="278" r:id="rId14"/>
    <p:sldId id="279" r:id="rId15"/>
    <p:sldId id="264" r:id="rId16"/>
    <p:sldId id="259" r:id="rId17"/>
    <p:sldId id="267" r:id="rId18"/>
    <p:sldId id="26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E0B8F6"/>
    <a:srgbClr val="008080"/>
    <a:srgbClr val="006666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81994" autoAdjust="0"/>
  </p:normalViewPr>
  <p:slideViewPr>
    <p:cSldViewPr snapToGrid="0">
      <p:cViewPr varScale="1">
        <p:scale>
          <a:sx n="84" d="100"/>
          <a:sy n="84" d="100"/>
        </p:scale>
        <p:origin x="-928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74F50-404C-4F6B-98AC-0534F423621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59A60-6C8C-4762-B97D-13DBD1C94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996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the fields.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59A60-6C8C-4762-B97D-13DBD1C947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1471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Second,</a:t>
            </a:r>
            <a:r>
              <a:rPr lang="en-US" baseline="0" dirty="0" smtClean="0"/>
              <a:t> project appraisal.  Here participants are asked to score their projects on various dimensions, which helps tell a more complete story about each project.  We’ll use some of the standard set of questions developed by Little, given here:  importance, self-identity, value congruence.  </a:t>
            </a:r>
          </a:p>
          <a:p>
            <a:r>
              <a:rPr lang="en-US" baseline="0" dirty="0" smtClean="0"/>
              <a:t>We also plan to add questions tailored to our projects.  E.g., how much will pursuing this project make you a better person?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59A60-6C8C-4762-B97D-13DBD1C947A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902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Third, Cross Impact</a:t>
            </a:r>
            <a:r>
              <a:rPr lang="en-US" baseline="0" dirty="0" smtClean="0"/>
              <a:t>.  Here, participants are asked to think about how their goals affect each other.  </a:t>
            </a:r>
          </a:p>
          <a:p>
            <a:r>
              <a:rPr lang="en-US" baseline="0" dirty="0" smtClean="0"/>
              <a:t>At stage 4, Hierarchical Analysis they are asked why they have the goals that they have until they arrive at a terminal value and how they will achieve those goals until they arrive at a specific plan.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59A60-6C8C-4762-B97D-13DBD1C947A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55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8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 smtClean="0"/>
              <a:t>The goal setting protocol begins with a period of free imagination of one’s ideal future, but then provides a structured guide to extracting and listing a set of goals, identifying strategies and obstacles to achieving them.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 Goal-setting or future-authoring has good effects.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dirty="0" smtClean="0"/>
              <a:t> 2 ½ hours of narrative writing has been shown to improve GPA and retention rates in college students (</a:t>
            </a:r>
            <a:r>
              <a:rPr lang="en-US" dirty="0" err="1" smtClean="0"/>
              <a:t>Morisano</a:t>
            </a:r>
            <a:r>
              <a:rPr lang="en-US" dirty="0" smtClean="0"/>
              <a:t> et al. </a:t>
            </a:r>
            <a:r>
              <a:rPr lang="en-US" i="1" dirty="0" smtClean="0"/>
              <a:t>JAP</a:t>
            </a:r>
            <a:r>
              <a:rPr lang="en-US" dirty="0" smtClean="0"/>
              <a:t> 2010).</a:t>
            </a:r>
            <a:endParaRPr lang="en-US" baseline="0" dirty="0" smtClean="0"/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59A60-6C8C-4762-B97D-13DBD1C947A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094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Coding</a:t>
            </a:r>
            <a:r>
              <a:rPr lang="en-US" baseline="0" dirty="0" smtClean="0"/>
              <a:t> narrative responses on open-ended narrative answers in PPA or self-authoring.  </a:t>
            </a:r>
            <a:r>
              <a:rPr lang="en-US" dirty="0" err="1" smtClean="0"/>
              <a:t>Moin</a:t>
            </a:r>
            <a:r>
              <a:rPr lang="en-US" dirty="0" smtClean="0"/>
              <a:t> has a lot of experience developing coding systems for free form data, via group consensus. 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dirty="0" smtClean="0"/>
              <a:t>There are lots of other methodological</a:t>
            </a:r>
            <a:r>
              <a:rPr lang="en-US" baseline="0" dirty="0" smtClean="0"/>
              <a:t> challenges, which will be obvious from the previous slides,  but I want to focus on the challenges of integration.  </a:t>
            </a:r>
          </a:p>
          <a:p>
            <a:r>
              <a:rPr lang="en-US" baseline="0" dirty="0" smtClean="0"/>
              <a:t>Answering the big question:  philosophical expertise useful here to determine what the findings support </a:t>
            </a:r>
            <a:r>
              <a:rPr lang="en-US" baseline="0" dirty="0" smtClean="0">
                <a:sym typeface="Wingdings" panose="05000000000000000000" pitchFamily="2" charset="2"/>
              </a:rPr>
              <a:t> virtue is part of well-being, virtue causes well-being, virtue is a by-product of well-being….   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59A60-6C8C-4762-B97D-13DBD1C947A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124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how our project</a:t>
            </a:r>
            <a:r>
              <a:rPr lang="en-US" baseline="0" dirty="0" smtClean="0"/>
              <a:t> came to be.</a:t>
            </a:r>
            <a:endParaRPr lang="en-US" dirty="0" smtClean="0"/>
          </a:p>
          <a:p>
            <a:r>
              <a:rPr lang="en-US" dirty="0" smtClean="0"/>
              <a:t>There is a way to</a:t>
            </a:r>
            <a:r>
              <a:rPr lang="en-US" baseline="0" dirty="0" smtClean="0"/>
              <a:t> merge empirical and philosophical research in ethics, but it’s not going to be a top down method of “applying a theory”.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59A60-6C8C-4762-B97D-13DBD1C947A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97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Personal projects such as friendship require virtue to succeed.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59A60-6C8C-4762-B97D-13DBD1C947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00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is</a:t>
            </a:r>
            <a:r>
              <a:rPr lang="en-US" baseline="0" dirty="0" smtClean="0"/>
              <a:t> what we are doing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1EC3-2403-41BF-AADD-796E97596726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247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 we are</a:t>
            </a:r>
            <a:r>
              <a:rPr lang="en-US" baseline="0" dirty="0" smtClean="0"/>
              <a:t> doing it over time!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1EC3-2403-41BF-AADD-796E97596726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427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 expect normative increases in evidence</a:t>
            </a:r>
            <a:r>
              <a:rPr lang="en-US" baseline="0" dirty="0" smtClean="0"/>
              <a:t> for virtue mediated </a:t>
            </a:r>
            <a:r>
              <a:rPr lang="en-US" b="0" baseline="0" dirty="0" smtClean="0"/>
              <a:t>by various characteristics of personal projects.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1EC3-2403-41BF-AADD-796E97596726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951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 an intervention!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1EC3-2403-41BF-AADD-796E97596726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61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Probably will facilitate</a:t>
            </a:r>
            <a:r>
              <a:rPr lang="en-US" baseline="0" dirty="0" smtClean="0"/>
              <a:t> even more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1EC3-2403-41BF-AADD-796E97596726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673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PPA is the right method for answering</a:t>
            </a:r>
            <a:r>
              <a:rPr lang="en-US" baseline="0" dirty="0" smtClean="0"/>
              <a:t> these questions.  It is a method with a lot of virtues; for our purposes the most important are that it’s systemic, personally salient, evocative and temporally sensitive,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59A60-6C8C-4762-B97D-13DBD1C947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033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PPA is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method that has been designed and tested by Brian Little.  It has three major components.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First, project elicitation.  What that means is participants are asked to list projects, based on a description of personal projects…  These can be fairly specific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(like “have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fun with my friends this weekend”), or quite grand and subsuming of other projects (like “become a better person”)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59A60-6C8C-4762-B97D-13DBD1C947A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32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6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8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103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7823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731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304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487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415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4536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26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078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236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984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364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02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824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2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67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390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1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309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009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FE9BF8B-E020-434F-AFDD-734F51F0F7EF}" type="datetimeFigureOut">
              <a:rPr lang="en-US" smtClean="0"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770C30B-D792-4724-A5A2-198A017B62B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17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F0E6E-4941-4743-A7C5-CBC97F715EF2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3/10/15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8EE1F-2020-4E4D-A69C-CD70E3223B02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5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3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Personal Projects and the Development of Virtue: How Characteristic Adaptations Enact and Encourage </a:t>
            </a:r>
            <a:r>
              <a:rPr lang="en-US" sz="4800" dirty="0" smtClean="0"/>
              <a:t>Virtue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6155676" cy="11430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smtClean="0"/>
              <a:t>Valerie Tiberius, Philosophy</a:t>
            </a:r>
          </a:p>
          <a:p>
            <a:pPr algn="l"/>
            <a:r>
              <a:rPr lang="en-US" dirty="0" smtClean="0"/>
              <a:t>Colin DeYoung and </a:t>
            </a:r>
            <a:r>
              <a:rPr lang="en-US" dirty="0" err="1" smtClean="0"/>
              <a:t>Moin</a:t>
            </a:r>
            <a:r>
              <a:rPr lang="en-US" dirty="0" smtClean="0"/>
              <a:t> Syed, Psychology </a:t>
            </a:r>
          </a:p>
          <a:p>
            <a:pPr algn="l"/>
            <a:r>
              <a:rPr lang="en-US" dirty="0" smtClean="0"/>
              <a:t>University of Minnesota</a:t>
            </a:r>
            <a:endParaRPr lang="en-US" dirty="0"/>
          </a:p>
        </p:txBody>
      </p:sp>
      <p:pic>
        <p:nvPicPr>
          <p:cNvPr id="4" name="Picture 4" descr="https://0.academia-photos.com/17512810/4868290/5600347/s200_colin.deyou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192" y="4455620"/>
            <a:ext cx="1688897" cy="168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apps.cla.umn.edu/directory/items/picture/30627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129" y="4455620"/>
            <a:ext cx="1687551" cy="16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146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>
                <a:latin typeface="Bookman Old Style" panose="02050604050505020204" pitchFamily="18" charset="0"/>
              </a:rPr>
              <a:t>How do students’ goals affect how their character develops?  </a:t>
            </a:r>
          </a:p>
          <a:p>
            <a:pPr lvl="1"/>
            <a:r>
              <a:rPr lang="en-US" sz="2200" i="1" dirty="0" smtClean="0">
                <a:latin typeface="Bookman Old Style" panose="02050604050505020204" pitchFamily="18" charset="0"/>
              </a:rPr>
              <a:t>What are their goals?</a:t>
            </a:r>
          </a:p>
          <a:p>
            <a:pPr lvl="1"/>
            <a:r>
              <a:rPr lang="en-US" sz="2200" i="1" dirty="0" smtClean="0">
                <a:latin typeface="Bookman Old Style" panose="02050604050505020204" pitchFamily="18" charset="0"/>
              </a:rPr>
              <a:t>How do they see their goals?</a:t>
            </a:r>
          </a:p>
          <a:p>
            <a:pPr lvl="1"/>
            <a:r>
              <a:rPr lang="en-US" sz="2200" i="1" dirty="0" smtClean="0">
                <a:latin typeface="Bookman Old Style" panose="02050604050505020204" pitchFamily="18" charset="0"/>
              </a:rPr>
              <a:t>What makes them more or less successful in the pursuit of these goals?</a:t>
            </a:r>
          </a:p>
          <a:p>
            <a:endParaRPr lang="en-US" sz="2400" b="1" i="1" dirty="0">
              <a:ln w="12700">
                <a:solidFill>
                  <a:srgbClr val="FF0000"/>
                </a:solidFill>
                <a:prstDash val="solid"/>
              </a:ln>
              <a:solidFill>
                <a:schemeClr val="accent1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Bookman Old Style" panose="02050604050505020204" pitchFamily="18" charset="0"/>
            </a:endParaRP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7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Project Analysis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Stage 1:  Project Elicitation</a:t>
            </a:r>
            <a:endParaRPr lang="en-US" sz="3200" dirty="0">
              <a:latin typeface="+mj-lt"/>
            </a:endParaRPr>
          </a:p>
        </p:txBody>
      </p:sp>
      <p:pic>
        <p:nvPicPr>
          <p:cNvPr id="5" name="Image 4" descr="Macintosh HD:Users:simoncoulombe:Desktop:untitled folder 3:encyclopedia article:final:Figure 2.tiff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5"/>
          <a:stretch/>
        </p:blipFill>
        <p:spPr bwMode="auto">
          <a:xfrm>
            <a:off x="4109882" y="1"/>
            <a:ext cx="8082117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0934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Project Analysis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Stage 2:  Project Appraisal</a:t>
            </a:r>
            <a:endParaRPr lang="en-US" sz="3200" dirty="0">
              <a:latin typeface="+mj-lt"/>
            </a:endParaRPr>
          </a:p>
        </p:txBody>
      </p:sp>
      <p:pic>
        <p:nvPicPr>
          <p:cNvPr id="6" name="Content Placeholder 5" descr="Macintosh HD:Users:simoncoulombe:Desktop:untitled folder 3:encyclopedia article:final:Figure 3.tiff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9" r="27053"/>
          <a:stretch/>
        </p:blipFill>
        <p:spPr bwMode="auto">
          <a:xfrm>
            <a:off x="4107516" y="594358"/>
            <a:ext cx="8084484" cy="626364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04852" y="225026"/>
            <a:ext cx="4652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 Appraisal Matrix (Cognitive Dimensions)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966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Project Analysis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Stages 3 &amp; 4:  Cross Impact and Hierarchical Analysis</a:t>
            </a:r>
            <a:endParaRPr lang="en-US" sz="3200" dirty="0">
              <a:latin typeface="+mj-lt"/>
            </a:endParaRPr>
          </a:p>
        </p:txBody>
      </p:sp>
      <p:pic>
        <p:nvPicPr>
          <p:cNvPr id="8" name="Image 7" descr="Macintosh HD:Users:simoncoulombe:Desktop:untitled folder 3:encyclopedia article:final:Figure 5.tiff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4"/>
          <a:stretch/>
        </p:blipFill>
        <p:spPr bwMode="auto">
          <a:xfrm>
            <a:off x="4104568" y="0"/>
            <a:ext cx="672074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3948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predict we’ll find that virtue develops naturally in people in ways that are shaped by their goals and strategies.</a:t>
            </a:r>
          </a:p>
          <a:p>
            <a:r>
              <a:rPr lang="en-US" sz="2800" i="1" dirty="0" smtClean="0">
                <a:latin typeface="Bookman Old Style" panose="02050604050505020204" pitchFamily="18" charset="0"/>
              </a:rPr>
              <a:t>But can we encourage the development of virtue?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 smtClean="0"/>
              <a:t> </a:t>
            </a:r>
            <a:r>
              <a:rPr lang="en-US" sz="2400" dirty="0" smtClean="0"/>
              <a:t>Self-Authoring Intervention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Free imagination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Then, </a:t>
            </a:r>
            <a:r>
              <a:rPr lang="en-US" sz="2000" dirty="0"/>
              <a:t>structured </a:t>
            </a:r>
            <a:r>
              <a:rPr lang="en-US" sz="2000" dirty="0" smtClean="0"/>
              <a:t>guide (ours will include </a:t>
            </a:r>
            <a:r>
              <a:rPr lang="en-US" sz="2000" dirty="0"/>
              <a:t>instructions to think about character-related goals:  what kind of person will you be in your ideal future</a:t>
            </a:r>
            <a:r>
              <a:rPr lang="en-US" sz="2000" dirty="0" smtClean="0"/>
              <a:t>?)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Exploratory part of study </a:t>
            </a:r>
          </a:p>
          <a:p>
            <a:pPr lvl="1" algn="just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620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sz="2400" dirty="0" smtClean="0"/>
              <a:t>Methodological Challenges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smtClean="0"/>
              <a:t>Epistemological (Integration) Challenges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smtClean="0"/>
              <a:t> How will we define virtues and will we have the same thresholds?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smtClean="0"/>
              <a:t> Preserving relevance to the big questions through the increasing specificity needed for empirical work.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 smtClean="0"/>
              <a:t>Recall the question: </a:t>
            </a:r>
            <a:r>
              <a:rPr lang="en-US" sz="2000" i="1" dirty="0" smtClean="0">
                <a:latin typeface="Bookman Old Style" panose="02050604050505020204" pitchFamily="18" charset="0"/>
              </a:rPr>
              <a:t>How are Virtue and Well-Being Related?</a:t>
            </a:r>
            <a:r>
              <a:rPr lang="en-US" sz="2000" i="1" dirty="0" smtClean="0"/>
              <a:t>  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35354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6021275" cy="40233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synthetic model for interdisciplinary research on normative topics: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Identify shared key features of normative notions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Operationalize with attention to the underlying theories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Gather and analyze data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Draw out implications for various evaluative and theoretical perspectives. 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pic>
        <p:nvPicPr>
          <p:cNvPr id="6146" name="Picture 2" descr="http://cdn.projectsmart.co.uk/img/cat-team-build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303" y="2545551"/>
            <a:ext cx="4326030" cy="247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apps.cla.umn.edu/directory/items/picture/30627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7" r="25142" b="24053"/>
          <a:stretch/>
        </p:blipFill>
        <p:spPr bwMode="auto">
          <a:xfrm>
            <a:off x="8805218" y="2289609"/>
            <a:ext cx="609369" cy="7801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0.academia-photos.com/1093151/379665/460453/s200_valerie.tiberiu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6" t="6675" r="27959" b="43834"/>
          <a:stretch/>
        </p:blipFill>
        <p:spPr bwMode="auto">
          <a:xfrm>
            <a:off x="9937101" y="2435290"/>
            <a:ext cx="785824" cy="83937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8" t="14772" r="33670" b="37602"/>
          <a:stretch/>
        </p:blipFill>
        <p:spPr>
          <a:xfrm>
            <a:off x="7758810" y="2644478"/>
            <a:ext cx="666227" cy="85058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18620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081548" y="4208206"/>
            <a:ext cx="2772697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3470785" y="0"/>
            <a:ext cx="8504905" cy="6322142"/>
            <a:chOff x="4587515" y="758952"/>
            <a:chExt cx="6699917" cy="4738509"/>
          </a:xfrm>
        </p:grpSpPr>
        <p:grpSp>
          <p:nvGrpSpPr>
            <p:cNvPr id="16" name="Group 15"/>
            <p:cNvGrpSpPr/>
            <p:nvPr/>
          </p:nvGrpSpPr>
          <p:grpSpPr>
            <a:xfrm>
              <a:off x="4587515" y="758952"/>
              <a:ext cx="6699917" cy="4738509"/>
              <a:chOff x="5236444" y="857619"/>
              <a:chExt cx="6699917" cy="473850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5236444" y="857619"/>
                <a:ext cx="6699917" cy="4738509"/>
                <a:chOff x="5236444" y="857619"/>
                <a:chExt cx="6699917" cy="4738509"/>
              </a:xfrm>
            </p:grpSpPr>
            <p:pic>
              <p:nvPicPr>
                <p:cNvPr id="3074" name="Picture 2" descr="http://cache1.asset-cache.net/gc/sb10064223f-004-three-young-people-jumping-mid-air-on-gettyimages.jpg?v=1&amp;c=IWSAsset&amp;k=2&amp;d=%2B51Zb%2BLYr7azvEfzfeqUpZA1SU%2BLUIJV0ctKUrrbaH3OELYzjIIv%2BxJrA5WwgUlY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6444" y="857619"/>
                  <a:ext cx="6699917" cy="4738509"/>
                </a:xfrm>
                <a:prstGeom prst="rect">
                  <a:avLst/>
                </a:prstGeom>
                <a:noFill/>
                <a:effectLst>
                  <a:softEdge rad="203200"/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" name="Content Placeholder 3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073" t="17000" r="33670" b="37602"/>
                <a:stretch/>
              </p:blipFill>
              <p:spPr>
                <a:xfrm>
                  <a:off x="9283384" y="1681849"/>
                  <a:ext cx="468065" cy="688259"/>
                </a:xfrm>
                <a:prstGeom prst="ellipse">
                  <a:avLst/>
                </a:prstGeom>
              </p:spPr>
            </p:pic>
          </p:grpSp>
          <p:pic>
            <p:nvPicPr>
              <p:cNvPr id="11" name="Picture 2" descr="https://apps.cla.umn.edu/directory/items/picture/306270.jp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35" r="25143" b="32695"/>
              <a:stretch/>
            </p:blipFill>
            <p:spPr bwMode="auto">
              <a:xfrm>
                <a:off x="7131759" y="2025979"/>
                <a:ext cx="519840" cy="665181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6" name="Picture 4" descr="http://www.philosophy.umn.edu/assets/img/vtiberius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65" r="19767" b="22763"/>
            <a:stretch/>
          </p:blipFill>
          <p:spPr bwMode="auto">
            <a:xfrm>
              <a:off x="7490759" y="2119806"/>
              <a:ext cx="515959" cy="632882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375" y="395240"/>
            <a:ext cx="9808661" cy="3685229"/>
          </a:xfrm>
        </p:spPr>
        <p:txBody>
          <a:bodyPr/>
          <a:lstStyle/>
          <a:p>
            <a:r>
              <a:rPr lang="en-US" dirty="0" smtClean="0"/>
              <a:t>Thanks!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664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 Well-being, virtue and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5321807" cy="4023360"/>
          </a:xfrm>
        </p:spPr>
        <p:txBody>
          <a:bodyPr>
            <a:normAutofit/>
          </a:bodyPr>
          <a:lstStyle/>
          <a:p>
            <a:pPr marL="201168" lvl="1" indent="0">
              <a:buNone/>
            </a:pPr>
            <a:r>
              <a:rPr lang="en-US" sz="2400" i="1" dirty="0" smtClean="0">
                <a:latin typeface="Bookman Old Style" panose="02050604050505020204" pitchFamily="18" charset="0"/>
              </a:rPr>
              <a:t>How are Virtue and Well-Being Related?</a:t>
            </a:r>
            <a:r>
              <a:rPr lang="en-US" sz="2400" i="1" dirty="0" smtClean="0"/>
              <a:t>  </a:t>
            </a:r>
          </a:p>
          <a:p>
            <a:pPr lvl="1"/>
            <a:r>
              <a:rPr lang="en-US" sz="2000" dirty="0" smtClean="0"/>
              <a:t>One approach:  Does virtue cause subjective well-being?  </a:t>
            </a:r>
          </a:p>
        </p:txBody>
      </p:sp>
      <p:pic>
        <p:nvPicPr>
          <p:cNvPr id="2052" name="Picture 4" descr="http://i.ytimg.com/vi/ezKCBgMERD0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680" y="2142913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087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 Well-being, virtue and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5273040" cy="4023360"/>
          </a:xfrm>
        </p:spPr>
        <p:txBody>
          <a:bodyPr>
            <a:normAutofit/>
          </a:bodyPr>
          <a:lstStyle/>
          <a:p>
            <a:pPr marL="201168" lvl="1" indent="0">
              <a:buNone/>
            </a:pPr>
            <a:r>
              <a:rPr lang="en-US" sz="2400" i="1" dirty="0">
                <a:latin typeface="Bookman Old Style" panose="02050604050505020204" pitchFamily="18" charset="0"/>
              </a:rPr>
              <a:t>How are Virtue and Well-Being Related?</a:t>
            </a:r>
            <a:r>
              <a:rPr lang="en-US" sz="2400" i="1" dirty="0"/>
              <a:t>  </a:t>
            </a:r>
          </a:p>
          <a:p>
            <a:pPr lvl="1"/>
            <a:r>
              <a:rPr lang="en-US" sz="2000" dirty="0"/>
              <a:t>One approach:  Does virtue cause subjective well-being?  </a:t>
            </a:r>
          </a:p>
          <a:p>
            <a:pPr lvl="1"/>
            <a:r>
              <a:rPr lang="en-US" dirty="0" smtClean="0"/>
              <a:t>Problem:  narrow conception of well-being.</a:t>
            </a:r>
          </a:p>
        </p:txBody>
      </p:sp>
      <p:pic>
        <p:nvPicPr>
          <p:cNvPr id="2052" name="Picture 4" descr="http://i.ytimg.com/vi/ezKCBgMERD0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680" y="2142913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miley Face 3"/>
          <p:cNvSpPr/>
          <p:nvPr/>
        </p:nvSpPr>
        <p:spPr>
          <a:xfrm>
            <a:off x="7077305" y="2401229"/>
            <a:ext cx="498090" cy="542694"/>
          </a:xfrm>
          <a:prstGeom prst="smileyFac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iley Face 7"/>
          <p:cNvSpPr/>
          <p:nvPr/>
        </p:nvSpPr>
        <p:spPr>
          <a:xfrm>
            <a:off x="8184993" y="2490438"/>
            <a:ext cx="498090" cy="542694"/>
          </a:xfrm>
          <a:prstGeom prst="smileyFac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iley Face 8"/>
          <p:cNvSpPr/>
          <p:nvPr/>
        </p:nvSpPr>
        <p:spPr>
          <a:xfrm>
            <a:off x="9176708" y="2490438"/>
            <a:ext cx="498090" cy="542694"/>
          </a:xfrm>
          <a:prstGeom prst="smileyFace">
            <a:avLst/>
          </a:prstGeom>
          <a:solidFill>
            <a:srgbClr val="FF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iley Face 9"/>
          <p:cNvSpPr/>
          <p:nvPr/>
        </p:nvSpPr>
        <p:spPr>
          <a:xfrm>
            <a:off x="10381783" y="2397419"/>
            <a:ext cx="498090" cy="542694"/>
          </a:xfrm>
          <a:prstGeom prst="smileyFac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17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 Well-being, virtue and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1" y="1845734"/>
            <a:ext cx="4546436" cy="4023360"/>
          </a:xfrm>
        </p:spPr>
        <p:txBody>
          <a:bodyPr>
            <a:normAutofit/>
          </a:bodyPr>
          <a:lstStyle/>
          <a:p>
            <a:r>
              <a:rPr lang="en-US" sz="2400" i="1" dirty="0" smtClean="0">
                <a:latin typeface="Bookman Old Style" panose="02050604050505020204" pitchFamily="18" charset="0"/>
              </a:rPr>
              <a:t>How do the pursuit of personal projects and the cultivation of virtues work together?</a:t>
            </a:r>
            <a:r>
              <a:rPr lang="en-US" sz="2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+mj-lt"/>
              </a:rPr>
              <a:t/>
            </a:r>
            <a:br>
              <a:rPr lang="en-US" sz="2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+mj-lt"/>
              </a:rPr>
            </a:br>
            <a:endParaRPr lang="en-US" sz="2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+mj-lt"/>
            </a:endParaRPr>
          </a:p>
          <a:p>
            <a:pPr lvl="1"/>
            <a:r>
              <a:rPr lang="en-US" dirty="0" smtClean="0"/>
              <a:t>Well-Being:  Successful pursuit of certain personal projects is an important component of well-being.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Virtues:  traits or characteristic adaptations; good for the self or others</a:t>
            </a:r>
          </a:p>
        </p:txBody>
      </p:sp>
      <p:pic>
        <p:nvPicPr>
          <p:cNvPr id="4" name="Picture 2" descr="http://statusmind.com/images/2014/11/Friends-Quotes-52070-statusmind.com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800"/>
          <a:stretch/>
        </p:blipFill>
        <p:spPr bwMode="auto">
          <a:xfrm>
            <a:off x="6126480" y="2848598"/>
            <a:ext cx="4945176" cy="201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397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H="1">
            <a:off x="2286000" y="5327904"/>
            <a:ext cx="1752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124200" y="5213604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717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1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200 Incoming college students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0" y="1249740"/>
            <a:ext cx="1828800" cy="156966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</a:rPr>
              <a:t>Traits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Virtues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Well-being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CAs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81784" y="152400"/>
            <a:ext cx="1042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Self-Report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24200" y="130314"/>
            <a:ext cx="1042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Peer-Report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590800" y="829746"/>
            <a:ext cx="0" cy="38945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657600" y="829746"/>
            <a:ext cx="0" cy="38945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86000" y="2819400"/>
            <a:ext cx="1828800" cy="110799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prstClr val="white"/>
                </a:solidFill>
              </a:rPr>
              <a:t>Personal Project Analysis (PPA)</a:t>
            </a:r>
          </a:p>
        </p:txBody>
      </p:sp>
    </p:spTree>
    <p:extLst>
      <p:ext uri="{BB962C8B-B14F-4D97-AF65-F5344CB8AC3E}">
        <p14:creationId xmlns:p14="http://schemas.microsoft.com/office/powerpoint/2010/main" val="2146042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H="1" flipV="1">
            <a:off x="2286000" y="5327904"/>
            <a:ext cx="7924800" cy="60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410200" y="5210556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772400" y="5213604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982200" y="5210556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2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End of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College Year 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342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3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Beginning of College Year 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678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4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End of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College Year 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0" y="1249740"/>
            <a:ext cx="1828800" cy="156966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</a:rPr>
              <a:t>Traits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Virtues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Well-being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CAs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81784" y="152400"/>
            <a:ext cx="1042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Self-Report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24200" y="130314"/>
            <a:ext cx="1042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Peer-Report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590800" y="829746"/>
            <a:ext cx="0" cy="38945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657600" y="829746"/>
            <a:ext cx="0" cy="38945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86000" y="2819400"/>
            <a:ext cx="1828800" cy="110799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prstClr val="white"/>
                </a:solidFill>
              </a:rPr>
              <a:t>Personal Project Analysis (PPA)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4343400" y="3373398"/>
            <a:ext cx="5715000" cy="0"/>
          </a:xfrm>
          <a:prstGeom prst="line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4343400" y="2004168"/>
            <a:ext cx="5715000" cy="0"/>
          </a:xfrm>
          <a:prstGeom prst="line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124200" y="5213604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1717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1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200 Incoming college students</a:t>
            </a:r>
          </a:p>
        </p:txBody>
      </p:sp>
    </p:spTree>
    <p:extLst>
      <p:ext uri="{BB962C8B-B14F-4D97-AF65-F5344CB8AC3E}">
        <p14:creationId xmlns:p14="http://schemas.microsoft.com/office/powerpoint/2010/main" val="3837667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286000" y="2819400"/>
            <a:ext cx="0" cy="2514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2286000" y="5327904"/>
            <a:ext cx="7924800" cy="60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410200" y="5210556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772400" y="5213604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982200" y="5210556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2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End of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College Year 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342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3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Beginning of College Year 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678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4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End of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College Year 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0" y="1249740"/>
            <a:ext cx="1828800" cy="156966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</a:rPr>
              <a:t>Traits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Virtues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Well-being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CAs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81784" y="152400"/>
            <a:ext cx="1042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Self-Report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24200" y="130314"/>
            <a:ext cx="1042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Peer-Report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590800" y="829746"/>
            <a:ext cx="0" cy="38945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657600" y="829746"/>
            <a:ext cx="0" cy="38945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86000" y="2819400"/>
            <a:ext cx="1828800" cy="110799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prstClr val="white"/>
                </a:solidFill>
              </a:rPr>
              <a:t>Personal Project Analysis (PPA)</a:t>
            </a: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2971800" y="4267200"/>
            <a:ext cx="6969252" cy="8382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6200000">
            <a:off x="930222" y="4275206"/>
            <a:ext cx="18954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Evidence of Virtue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124200" y="5213604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717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1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200 Incoming college students</a:t>
            </a:r>
          </a:p>
        </p:txBody>
      </p:sp>
    </p:spTree>
    <p:extLst>
      <p:ext uri="{BB962C8B-B14F-4D97-AF65-F5344CB8AC3E}">
        <p14:creationId xmlns:p14="http://schemas.microsoft.com/office/powerpoint/2010/main" val="2717104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286000" y="2819400"/>
            <a:ext cx="0" cy="2514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2286000" y="5327904"/>
            <a:ext cx="7924800" cy="60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410200" y="5210556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772400" y="5213604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982200" y="5210556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2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End of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College Year 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342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3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Beginning of College Year 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678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4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End of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College Year 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0" y="1249740"/>
            <a:ext cx="1828800" cy="156966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</a:rPr>
              <a:t>Traits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Virtues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Well-being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CAs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81784" y="152400"/>
            <a:ext cx="1042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Self-Report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24200" y="130314"/>
            <a:ext cx="1042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Peer-Report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590800" y="829746"/>
            <a:ext cx="0" cy="38945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657600" y="829746"/>
            <a:ext cx="0" cy="38945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86000" y="2819400"/>
            <a:ext cx="1828800" cy="110799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prstClr val="white"/>
                </a:solidFill>
              </a:rPr>
              <a:t>Personal Project Analysis (PPA)</a:t>
            </a: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2971800" y="4267200"/>
            <a:ext cx="6969252" cy="8382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6200000">
            <a:off x="930222" y="4275206"/>
            <a:ext cx="18954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Evidence of Virtue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00600" y="2819400"/>
            <a:ext cx="1828800" cy="110799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prstClr val="white"/>
                </a:solidFill>
              </a:rPr>
              <a:t>Future-Authoring Intervention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4114800" y="3962400"/>
            <a:ext cx="914400" cy="83820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124200" y="5213604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1717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1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200 Incoming college students</a:t>
            </a:r>
          </a:p>
        </p:txBody>
      </p:sp>
    </p:spTree>
    <p:extLst>
      <p:ext uri="{BB962C8B-B14F-4D97-AF65-F5344CB8AC3E}">
        <p14:creationId xmlns:p14="http://schemas.microsoft.com/office/powerpoint/2010/main" val="2611528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286000" y="2819400"/>
            <a:ext cx="0" cy="2514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2286000" y="5327904"/>
            <a:ext cx="7924800" cy="60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410200" y="5210556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772400" y="5213604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982200" y="5210556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2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End of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College Year 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342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3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Beginning of College Year 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678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4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End of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College Year 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0" y="1249740"/>
            <a:ext cx="1828800" cy="156966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</a:rPr>
              <a:t>Traits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Virtues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Well-being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CAs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81784" y="152400"/>
            <a:ext cx="1042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Self-Report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24200" y="130314"/>
            <a:ext cx="1042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Peer-Report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590800" y="829746"/>
            <a:ext cx="0" cy="38945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657600" y="829746"/>
            <a:ext cx="0" cy="38945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86000" y="2819400"/>
            <a:ext cx="1828800" cy="110799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prstClr val="white"/>
                </a:solidFill>
              </a:rPr>
              <a:t>Personal Project Analysis (PPA)</a:t>
            </a: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2971800" y="4267200"/>
            <a:ext cx="6969252" cy="8382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6200000">
            <a:off x="930222" y="4275206"/>
            <a:ext cx="18954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</a:rPr>
              <a:t>Evidence of Virtue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5410200" y="3581400"/>
            <a:ext cx="4530852" cy="121920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800600" y="2819400"/>
            <a:ext cx="1828800" cy="110799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prstClr val="white"/>
                </a:solidFill>
              </a:rPr>
              <a:t>Future-Authoring Intervention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4114800" y="3962400"/>
            <a:ext cx="914400" cy="83820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239000" y="3308637"/>
            <a:ext cx="2382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9900"/>
                </a:solidFill>
              </a:rPr>
              <a:t>Intervention Group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495794" y="4552890"/>
            <a:ext cx="2382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FF00"/>
                </a:solidFill>
              </a:rPr>
              <a:t>Control Group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124200" y="5213604"/>
            <a:ext cx="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171700" y="5486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Wave 1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200 Incoming college students</a:t>
            </a:r>
          </a:p>
        </p:txBody>
      </p:sp>
    </p:spTree>
    <p:extLst>
      <p:ext uri="{BB962C8B-B14F-4D97-AF65-F5344CB8AC3E}">
        <p14:creationId xmlns:p14="http://schemas.microsoft.com/office/powerpoint/2010/main" val="2042331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14156</TotalTime>
  <Words>1073</Words>
  <Application>Microsoft Macintosh PowerPoint</Application>
  <PresentationFormat>Custom</PresentationFormat>
  <Paragraphs>175</Paragraphs>
  <Slides>17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Retrospect</vt:lpstr>
      <vt:lpstr>Office Theme</vt:lpstr>
      <vt:lpstr>Personal Projects and the Development of Virtue: How Characteristic Adaptations Enact and Encourage Virtue</vt:lpstr>
      <vt:lpstr>Overview:  Well-being, virtue and change</vt:lpstr>
      <vt:lpstr>Overview:  Well-being, virtue and change</vt:lpstr>
      <vt:lpstr>Overview:  Well-being, virtue and change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Methodology</vt:lpstr>
      <vt:lpstr>Personal Project Analysis </vt:lpstr>
      <vt:lpstr>Personal Project Analysis </vt:lpstr>
      <vt:lpstr>Personal Project Analysis </vt:lpstr>
      <vt:lpstr>Methodology</vt:lpstr>
      <vt:lpstr>Challenges</vt:lpstr>
      <vt:lpstr>Deep Integration</vt:lpstr>
      <vt:lpstr>Thanks!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Projects and the Development of Virtue: How Characteristic Adaptations Enact and Encourage Virtue</dc:title>
  <dc:creator>Tiberius</dc:creator>
  <cp:lastModifiedBy>Max G. Parish</cp:lastModifiedBy>
  <cp:revision>90</cp:revision>
  <dcterms:created xsi:type="dcterms:W3CDTF">2015-02-09T15:16:04Z</dcterms:created>
  <dcterms:modified xsi:type="dcterms:W3CDTF">2015-03-10T15:17:15Z</dcterms:modified>
</cp:coreProperties>
</file>