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if" ContentType="image/tif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9" r:id="rId2"/>
    <p:sldId id="259" r:id="rId3"/>
    <p:sldId id="263" r:id="rId4"/>
    <p:sldId id="265" r:id="rId5"/>
    <p:sldId id="260" r:id="rId6"/>
    <p:sldId id="264" r:id="rId7"/>
    <p:sldId id="267" r:id="rId8"/>
    <p:sldId id="266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1E678-B20B-40EE-93F2-E1D933491E40}" type="datetimeFigureOut">
              <a:rPr lang="en-US" smtClean="0"/>
              <a:t>11/4/15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65CF4-BA91-41E0-B55A-A164B00D0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7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8 GB (</a:t>
            </a:r>
            <a:r>
              <a:rPr lang="en-US" dirty="0" err="1" smtClean="0"/>
              <a:t>giga</a:t>
            </a:r>
            <a:r>
              <a:rPr lang="en-US" dirty="0" smtClean="0"/>
              <a:t>-byte) of DDR3 </a:t>
            </a:r>
            <a:r>
              <a:rPr lang="en-US" dirty="0" err="1" smtClean="0"/>
              <a:t>SDRAM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65CF4-BA91-41E0-B55A-A164B00D0FF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95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70DC-DD34-E647-8079-AF0AD6173487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1" i="0" baseline="0">
                <a:solidFill>
                  <a:schemeClr val="tx2"/>
                </a:solidFill>
                <a:latin typeface="Times New Roman Bold Italic" charset="0"/>
              </a:defRPr>
            </a:lvl1pPr>
          </a:lstStyle>
          <a:p>
            <a:r>
              <a:rPr lang="en-US" dirty="0" smtClean="0"/>
              <a:t>Tandy School of Computer Science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899" y="381000"/>
            <a:ext cx="3998201" cy="146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43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F64-2EE1-CA49-8824-34F099198322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78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8385-8D86-6F4B-B1AB-36140B14E7F8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7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150-0775-0747-9400-E795B070166D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1" i="0" baseline="0">
                <a:solidFill>
                  <a:schemeClr val="tx2"/>
                </a:solidFill>
                <a:latin typeface="Times New Roman Bold Italic" charset="0"/>
              </a:defRPr>
            </a:lvl1pPr>
          </a:lstStyle>
          <a:p>
            <a:r>
              <a:rPr lang="en-US" dirty="0" smtClean="0"/>
              <a:t>Tandy School of Computer Science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172200"/>
            <a:ext cx="1828800" cy="66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58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B121-04D4-EF48-94D1-B1330F6E3C37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6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FDF-5834-3D43-93B3-3C805FF6B476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5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4688D-3373-AA4B-B5C0-49F3C572F5DA}" type="datetime1">
              <a:rPr lang="en-US" smtClean="0"/>
              <a:t>11/4/15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09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90CB-05AB-BC43-8A1A-1B611C8D3BD7}" type="datetime1">
              <a:rPr lang="en-US" smtClean="0"/>
              <a:t>11/4/15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482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C9D3-7C52-E04D-99E7-DA5D8C8C3686}" type="datetime1">
              <a:rPr lang="en-US" smtClean="0"/>
              <a:t>11/4/15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9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11BE7-703C-A54C-9261-C18DE0D1F29C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16C-F1EA-B94F-9CC8-C41199092F80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747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8D40F-4478-0D4C-A12F-00ED42B87771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Tandy School of Computer Science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E4176-0F38-45C4-95D2-A562CDD1F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png"/><Relationship Id="rId5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t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an Exotic HPC Ecosystem at The University of Tulsa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Hale</a:t>
            </a:r>
          </a:p>
          <a:p>
            <a:r>
              <a:rPr lang="en-US" dirty="0" smtClean="0"/>
              <a:t>Peter </a:t>
            </a:r>
            <a:r>
              <a:rPr lang="en-US" dirty="0" err="1" smtClean="0"/>
              <a:t>Hawrylak</a:t>
            </a:r>
            <a:endParaRPr lang="en-US" dirty="0" smtClean="0"/>
          </a:p>
          <a:p>
            <a:r>
              <a:rPr lang="en-US" dirty="0" smtClean="0"/>
              <a:t>Andrew </a:t>
            </a:r>
            <a:r>
              <a:rPr lang="en-US" dirty="0" err="1" smtClean="0"/>
              <a:t>Kongs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86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46"/>
            <a:ext cx="9144000" cy="684930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078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1476" y="0"/>
            <a:ext cx="515252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2024" y="0"/>
            <a:ext cx="5143500" cy="6858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22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92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Anvil – Duct Tape and Bailing Wire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32 compute node CPU-only </a:t>
            </a:r>
            <a:r>
              <a:rPr lang="en-US" dirty="0"/>
              <a:t>L</a:t>
            </a:r>
            <a:r>
              <a:rPr lang="en-US" dirty="0" smtClean="0"/>
              <a:t>inux cluster using Dell PowerEdge 1950 III servers </a:t>
            </a:r>
          </a:p>
          <a:p>
            <a:endParaRPr lang="en-US" dirty="0"/>
          </a:p>
          <a:p>
            <a:r>
              <a:rPr lang="en-US" dirty="0" smtClean="0"/>
              <a:t>Dual Xeon L5420 (Quad-Core each), 2.5GHz “</a:t>
            </a:r>
            <a:r>
              <a:rPr lang="en-US" dirty="0" err="1" smtClean="0"/>
              <a:t>Harpertown</a:t>
            </a:r>
            <a:r>
              <a:rPr lang="en-US" dirty="0" smtClean="0"/>
              <a:t>” CPUs</a:t>
            </a:r>
          </a:p>
          <a:p>
            <a:endParaRPr lang="en-US" dirty="0"/>
          </a:p>
          <a:p>
            <a:r>
              <a:rPr lang="en-US" dirty="0" smtClean="0"/>
              <a:t>32GB (Upgraded from 8GB) of Fully Buffered DDR2</a:t>
            </a:r>
          </a:p>
          <a:p>
            <a:endParaRPr lang="en-US" dirty="0"/>
          </a:p>
          <a:p>
            <a:r>
              <a:rPr lang="en-US" dirty="0" smtClean="0"/>
              <a:t>Each machine has three </a:t>
            </a:r>
            <a:r>
              <a:rPr lang="en-US" dirty="0"/>
              <a:t>E</a:t>
            </a:r>
            <a:r>
              <a:rPr lang="en-US" dirty="0" smtClean="0"/>
              <a:t>thernet networks – Compute/Management, Storage, and Lights out management</a:t>
            </a:r>
          </a:p>
          <a:p>
            <a:endParaRPr lang="en-US" dirty="0"/>
          </a:p>
          <a:p>
            <a:r>
              <a:rPr lang="en-US" dirty="0" smtClean="0"/>
              <a:t>Cluster-wide shared storage (3TB), VMware machine for management and services, Dedicated Login and Head node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45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Nodes run </a:t>
            </a:r>
            <a:r>
              <a:rPr lang="en-US" dirty="0" err="1" smtClean="0"/>
              <a:t>CentOS</a:t>
            </a:r>
            <a:r>
              <a:rPr lang="en-US" dirty="0" smtClean="0"/>
              <a:t> 6 for RHEL compatibility (for “science” software)</a:t>
            </a:r>
          </a:p>
          <a:p>
            <a:endParaRPr lang="en-US" dirty="0"/>
          </a:p>
          <a:p>
            <a:r>
              <a:rPr lang="en-US" dirty="0" smtClean="0"/>
              <a:t>Runs SLURM scheduler, single job queue</a:t>
            </a:r>
          </a:p>
          <a:p>
            <a:endParaRPr lang="en-US" dirty="0"/>
          </a:p>
          <a:p>
            <a:r>
              <a:rPr lang="en-US" dirty="0" smtClean="0"/>
              <a:t>Simple shared storage using NFS from NAS</a:t>
            </a:r>
          </a:p>
          <a:p>
            <a:endParaRPr lang="en-US" dirty="0"/>
          </a:p>
          <a:p>
            <a:r>
              <a:rPr lang="en-US" dirty="0" smtClean="0"/>
              <a:t>Machines are configured using puppet and </a:t>
            </a:r>
            <a:r>
              <a:rPr lang="en-US" dirty="0" err="1" smtClean="0"/>
              <a:t>pxe</a:t>
            </a:r>
            <a:r>
              <a:rPr lang="en-US" dirty="0" smtClean="0"/>
              <a:t> boot using razor</a:t>
            </a:r>
          </a:p>
          <a:p>
            <a:endParaRPr lang="en-US" dirty="0"/>
          </a:p>
          <a:p>
            <a:r>
              <a:rPr lang="en-US" dirty="0" smtClean="0"/>
              <a:t>Paths and environment variables are managed with </a:t>
            </a:r>
            <a:r>
              <a:rPr lang="en-US" dirty="0" err="1" smtClean="0"/>
              <a:t>lmod</a:t>
            </a:r>
            <a:r>
              <a:rPr lang="en-US" dirty="0" smtClean="0"/>
              <a:t> (</a:t>
            </a:r>
            <a:r>
              <a:rPr lang="en-US" dirty="0" err="1" smtClean="0"/>
              <a:t>lua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073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</a:t>
            </a:r>
            <a:r>
              <a:rPr lang="en-US" dirty="0" smtClean="0"/>
              <a:t>Machines - HAMM3R and FURN4CE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12/16 Nodes, each with Dual Xeon E5-2630 v3 “</a:t>
            </a:r>
            <a:r>
              <a:rPr lang="en-US" dirty="0" err="1" smtClean="0"/>
              <a:t>Haswell</a:t>
            </a:r>
            <a:r>
              <a:rPr lang="en-US" dirty="0" smtClean="0"/>
              <a:t>” CPUs @ 2.4GHz</a:t>
            </a:r>
          </a:p>
          <a:p>
            <a:endParaRPr lang="en-US" dirty="0"/>
          </a:p>
          <a:p>
            <a:r>
              <a:rPr lang="en-US" dirty="0" smtClean="0"/>
              <a:t>Each node has 64GB of RAM, 240GB SSD, 56Gb/s FDR </a:t>
            </a:r>
            <a:r>
              <a:rPr lang="en-US" dirty="0" err="1" smtClean="0"/>
              <a:t>Infiniband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HAMM3R -Dual Xeon Phi 31S1P w/ 57 cores @ 1.1GHz, 8GB RAM</a:t>
            </a:r>
          </a:p>
          <a:p>
            <a:r>
              <a:rPr lang="en-US" dirty="0" smtClean="0"/>
              <a:t>FURN4CE – Single AMD </a:t>
            </a:r>
            <a:r>
              <a:rPr lang="en-US" dirty="0" err="1" smtClean="0"/>
              <a:t>FirePro</a:t>
            </a:r>
            <a:r>
              <a:rPr lang="en-US" dirty="0" smtClean="0"/>
              <a:t> S9050 GPU, 12GB RAM, 1792 SPs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Each node will have a </a:t>
            </a:r>
            <a:r>
              <a:rPr lang="en-US" dirty="0" err="1" smtClean="0"/>
              <a:t>Nallatech</a:t>
            </a:r>
            <a:r>
              <a:rPr lang="en-US" dirty="0" smtClean="0"/>
              <a:t> </a:t>
            </a:r>
            <a:r>
              <a:rPr lang="en-US" dirty="0" err="1" smtClean="0"/>
              <a:t>OpenCL</a:t>
            </a:r>
            <a:r>
              <a:rPr lang="en-US" dirty="0" smtClean="0"/>
              <a:t> accelerator with either Altera </a:t>
            </a:r>
            <a:r>
              <a:rPr lang="en-US" dirty="0" err="1" smtClean="0"/>
              <a:t>Stratix</a:t>
            </a:r>
            <a:r>
              <a:rPr lang="en-US" dirty="0" smtClean="0"/>
              <a:t>-V (HAMM3R) FPGA </a:t>
            </a:r>
            <a:r>
              <a:rPr lang="en-US" dirty="0"/>
              <a:t>or Arria-10 </a:t>
            </a:r>
            <a:r>
              <a:rPr lang="en-US" dirty="0" smtClean="0"/>
              <a:t>FPGA (FURN4CE)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Built using </a:t>
            </a:r>
            <a:r>
              <a:rPr lang="en-US" dirty="0" err="1" smtClean="0"/>
              <a:t>SuperMicro</a:t>
            </a:r>
            <a:r>
              <a:rPr lang="en-US" dirty="0" smtClean="0"/>
              <a:t> servers assembled by Colfax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500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0"/>
            <a:ext cx="5750912" cy="35943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97" y="3169824"/>
            <a:ext cx="5766203" cy="360387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591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and Control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Called – “Blacksmith”</a:t>
            </a:r>
          </a:p>
          <a:p>
            <a:endParaRPr lang="en-US" dirty="0"/>
          </a:p>
          <a:p>
            <a:r>
              <a:rPr lang="en-US" dirty="0" smtClean="0"/>
              <a:t>Web interface for monitoring and managing the cluster</a:t>
            </a:r>
          </a:p>
          <a:p>
            <a:endParaRPr lang="en-US" dirty="0"/>
          </a:p>
          <a:p>
            <a:r>
              <a:rPr lang="en-US" dirty="0" smtClean="0"/>
              <a:t>Tightly integrated with SLURM, Puppet, and Razor</a:t>
            </a:r>
          </a:p>
          <a:p>
            <a:endParaRPr lang="en-US" dirty="0"/>
          </a:p>
          <a:p>
            <a:r>
              <a:rPr lang="en-US" dirty="0" smtClean="0"/>
              <a:t>Planned to visual and and simplify the using the machine greatly</a:t>
            </a:r>
          </a:p>
          <a:p>
            <a:endParaRPr lang="en-US" dirty="0"/>
          </a:p>
          <a:p>
            <a:r>
              <a:rPr lang="en-US" dirty="0" smtClean="0"/>
              <a:t>VAPORWARE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22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Environment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58646" y="1676400"/>
            <a:ext cx="15240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0" y="1676400"/>
            <a:ext cx="15240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943600" y="1676400"/>
            <a:ext cx="15240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FPGA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658646" y="4572000"/>
            <a:ext cx="15240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810000" y="4572000"/>
            <a:ext cx="15240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GPU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943600" y="4572000"/>
            <a:ext cx="15240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FPGA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04800" y="3733800"/>
            <a:ext cx="8305800" cy="0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143000" y="1295400"/>
            <a:ext cx="4419600" cy="16002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91200" y="1295400"/>
            <a:ext cx="1981200" cy="16002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143000" y="4267200"/>
            <a:ext cx="4419600" cy="16002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791200" y="4267200"/>
            <a:ext cx="1981200" cy="16002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143000" y="2939534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Fixed Purpose Units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143000" y="5867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Fixed Purpose Units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1200" y="2939534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User-Defined Hardware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791200" y="5867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User-Defined Hardware</a:t>
            </a:r>
            <a:endParaRPr lang="en-US" b="1" dirty="0"/>
          </a:p>
        </p:txBody>
      </p:sp>
      <p:sp>
        <p:nvSpPr>
          <p:cNvPr id="25" name="Flowchart: Connector 24"/>
          <p:cNvSpPr/>
          <p:nvPr/>
        </p:nvSpPr>
        <p:spPr>
          <a:xfrm>
            <a:off x="304800" y="1219200"/>
            <a:ext cx="457200" cy="457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Flowchart: Connector 25"/>
          <p:cNvSpPr/>
          <p:nvPr/>
        </p:nvSpPr>
        <p:spPr>
          <a:xfrm>
            <a:off x="304800" y="4229100"/>
            <a:ext cx="457200" cy="457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72846" y="1219199"/>
            <a:ext cx="7028154" cy="2366665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8050567" y="1459468"/>
            <a:ext cx="636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Node</a:t>
            </a:r>
            <a:endParaRPr lang="en-US" sz="1600" dirty="0"/>
          </a:p>
        </p:txBody>
      </p:sp>
      <p:sp>
        <p:nvSpPr>
          <p:cNvPr id="29" name="Rectangle 28"/>
          <p:cNvSpPr/>
          <p:nvPr/>
        </p:nvSpPr>
        <p:spPr>
          <a:xfrm>
            <a:off x="972846" y="4186535"/>
            <a:ext cx="7028154" cy="2366665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050567" y="4426804"/>
            <a:ext cx="636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Node</a:t>
            </a:r>
            <a:endParaRPr lang="en-US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81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</a:t>
            </a:r>
          </a:p>
          <a:p>
            <a:pPr lvl="1"/>
            <a:r>
              <a:rPr lang="en-US" dirty="0" smtClean="0"/>
              <a:t>“Blank Slate” for hardware</a:t>
            </a:r>
          </a:p>
          <a:p>
            <a:pPr lvl="1"/>
            <a:r>
              <a:rPr lang="en-US" dirty="0" smtClean="0"/>
              <a:t>Custom pipelines</a:t>
            </a:r>
          </a:p>
          <a:p>
            <a:pPr lvl="1"/>
            <a:r>
              <a:rPr lang="en-US" dirty="0" smtClean="0"/>
              <a:t>New architectures</a:t>
            </a:r>
          </a:p>
          <a:p>
            <a:r>
              <a:rPr lang="en-US" dirty="0" smtClean="0"/>
              <a:t>Reconfigurable between jobs</a:t>
            </a:r>
          </a:p>
          <a:p>
            <a:pPr lvl="1"/>
            <a:r>
              <a:rPr lang="en-US" dirty="0" smtClean="0"/>
              <a:t>Optimally balance resources</a:t>
            </a:r>
          </a:p>
          <a:p>
            <a:r>
              <a:rPr lang="en-US" dirty="0" smtClean="0"/>
              <a:t>Soft-Core Processor</a:t>
            </a:r>
          </a:p>
          <a:p>
            <a:pPr lvl="1"/>
            <a:r>
              <a:rPr lang="en-US" dirty="0" smtClean="0"/>
              <a:t>More control over internal components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012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Our CS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Platforms</a:t>
            </a:r>
          </a:p>
          <a:p>
            <a:pPr lvl="1"/>
            <a:r>
              <a:rPr lang="en-US" dirty="0" smtClean="0"/>
              <a:t>Desktop, workstations, mobile</a:t>
            </a:r>
          </a:p>
          <a:p>
            <a:r>
              <a:rPr lang="en-US" dirty="0" smtClean="0"/>
              <a:t>Programming</a:t>
            </a:r>
          </a:p>
          <a:p>
            <a:pPr lvl="1"/>
            <a:r>
              <a:rPr lang="en-US" dirty="0" smtClean="0"/>
              <a:t>Java, python</a:t>
            </a:r>
          </a:p>
          <a:p>
            <a:pPr lvl="1"/>
            <a:r>
              <a:rPr lang="en-US" dirty="0" smtClean="0"/>
              <a:t>Serial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58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Hardware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Altera </a:t>
            </a:r>
            <a:r>
              <a:rPr lang="en-US" dirty="0" err="1" smtClean="0"/>
              <a:t>Stratix</a:t>
            </a:r>
            <a:r>
              <a:rPr lang="en-US" dirty="0" smtClean="0"/>
              <a:t> V</a:t>
            </a:r>
          </a:p>
          <a:p>
            <a:pPr lvl="1"/>
            <a:r>
              <a:rPr lang="en-US" dirty="0" smtClean="0"/>
              <a:t>General purpose logic</a:t>
            </a:r>
          </a:p>
          <a:p>
            <a:r>
              <a:rPr lang="en-US" dirty="0" smtClean="0"/>
              <a:t>Customizable</a:t>
            </a:r>
          </a:p>
          <a:p>
            <a:r>
              <a:rPr lang="en-US" dirty="0" smtClean="0"/>
              <a:t>Connectivity</a:t>
            </a:r>
          </a:p>
          <a:p>
            <a:pPr lvl="1"/>
            <a:r>
              <a:rPr lang="en-US" dirty="0" smtClean="0"/>
              <a:t>InfiniBand</a:t>
            </a:r>
          </a:p>
          <a:p>
            <a:pPr lvl="1"/>
            <a:r>
              <a:rPr lang="en-US" dirty="0" smtClean="0"/>
              <a:t>Ethernet</a:t>
            </a:r>
          </a:p>
          <a:p>
            <a:endParaRPr lang="en-US" dirty="0"/>
          </a:p>
        </p:txBody>
      </p:sp>
      <p:pic>
        <p:nvPicPr>
          <p:cNvPr id="3" name="Picture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" t="22988" r="4064" b="25452"/>
          <a:stretch/>
        </p:blipFill>
        <p:spPr bwMode="auto">
          <a:xfrm>
            <a:off x="3039124" y="3352800"/>
            <a:ext cx="5932502" cy="26962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495800"/>
            <a:ext cx="2152650" cy="21354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0" t="21618" r="15048" b="13916"/>
          <a:stretch/>
        </p:blipFill>
        <p:spPr>
          <a:xfrm>
            <a:off x="5290685" y="1143000"/>
            <a:ext cx="3115251" cy="209365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294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OpenCL Toolchain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4" t="12298" r="2039" b="8867"/>
          <a:stretch/>
        </p:blipFill>
        <p:spPr>
          <a:xfrm>
            <a:off x="762000" y="1219199"/>
            <a:ext cx="7620000" cy="5334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86600" y="2209800"/>
            <a:ext cx="11632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Traditional</a:t>
            </a:r>
          </a:p>
          <a:p>
            <a:r>
              <a:rPr lang="en-US" sz="1400" dirty="0" smtClean="0"/>
              <a:t>VHDL/Verilog</a:t>
            </a:r>
          </a:p>
          <a:p>
            <a:r>
              <a:rPr lang="en-US" sz="1400" dirty="0" smtClean="0"/>
              <a:t>Flow</a:t>
            </a:r>
            <a:endParaRPr lang="en-US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b="1" dirty="0" smtClean="0">
                <a:solidFill>
                  <a:schemeClr val="tx2"/>
                </a:solidFill>
                <a:latin typeface="Times New Roman Bold Italic" charset="0"/>
              </a:rPr>
              <a:t>Tandy School of Computer Science</a:t>
            </a:r>
            <a:endParaRPr lang="en-US" sz="1400" b="1" dirty="0">
              <a:solidFill>
                <a:schemeClr val="tx2"/>
              </a:solidFill>
              <a:latin typeface="Times New Roman Bold Ital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242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Outreach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1-credit course</a:t>
            </a:r>
          </a:p>
          <a:p>
            <a:pPr lvl="1"/>
            <a:r>
              <a:rPr lang="en-US" dirty="0" smtClean="0"/>
              <a:t>Basic </a:t>
            </a:r>
            <a:r>
              <a:rPr lang="en-US" dirty="0" err="1" smtClean="0"/>
              <a:t>HPC</a:t>
            </a:r>
            <a:r>
              <a:rPr lang="en-US" dirty="0" smtClean="0"/>
              <a:t> knowledge</a:t>
            </a:r>
          </a:p>
          <a:p>
            <a:pPr lvl="1"/>
            <a:r>
              <a:rPr lang="en-US" dirty="0" smtClean="0"/>
              <a:t>Train to participate in </a:t>
            </a:r>
            <a:r>
              <a:rPr lang="en-US" dirty="0" err="1" smtClean="0"/>
              <a:t>HPC</a:t>
            </a:r>
            <a:r>
              <a:rPr lang="en-US" dirty="0" smtClean="0"/>
              <a:t> competition</a:t>
            </a:r>
          </a:p>
          <a:p>
            <a:pPr lvl="1"/>
            <a:r>
              <a:rPr lang="en-US" dirty="0" smtClean="0"/>
              <a:t>Freshman to Senior Undergraduates</a:t>
            </a:r>
          </a:p>
          <a:p>
            <a:r>
              <a:rPr lang="en-US" dirty="0" err="1" smtClean="0"/>
              <a:t>HPC</a:t>
            </a:r>
            <a:r>
              <a:rPr lang="en-US" dirty="0" smtClean="0"/>
              <a:t> Competition</a:t>
            </a:r>
          </a:p>
          <a:p>
            <a:pPr lvl="1"/>
            <a:r>
              <a:rPr lang="en-US" dirty="0" err="1" smtClean="0"/>
              <a:t>ISC</a:t>
            </a:r>
            <a:r>
              <a:rPr lang="en-US" dirty="0" smtClean="0"/>
              <a:t> 2016 Student Cluster Competition</a:t>
            </a:r>
          </a:p>
          <a:p>
            <a:pPr lvl="1"/>
            <a:r>
              <a:rPr lang="en-US" dirty="0" smtClean="0"/>
              <a:t>Build a local </a:t>
            </a:r>
            <a:r>
              <a:rPr lang="en-US" dirty="0" err="1" smtClean="0"/>
              <a:t>HPC</a:t>
            </a:r>
            <a:r>
              <a:rPr lang="en-US" dirty="0" smtClean="0"/>
              <a:t> Competition?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7169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 Research Capabilities</a:t>
            </a:r>
          </a:p>
          <a:p>
            <a:pPr lvl="1"/>
            <a:r>
              <a:rPr lang="en-US" dirty="0" err="1" smtClean="0"/>
              <a:t>HPC</a:t>
            </a:r>
            <a:endParaRPr lang="en-US" dirty="0" smtClean="0"/>
          </a:p>
          <a:p>
            <a:pPr lvl="1"/>
            <a:r>
              <a:rPr lang="en-US" dirty="0" smtClean="0"/>
              <a:t>Novel </a:t>
            </a:r>
            <a:r>
              <a:rPr lang="en-US" dirty="0" err="1" smtClean="0"/>
              <a:t>HPC</a:t>
            </a:r>
            <a:r>
              <a:rPr lang="en-US" dirty="0" smtClean="0"/>
              <a:t> Architecture</a:t>
            </a:r>
          </a:p>
          <a:p>
            <a:pPr lvl="1"/>
            <a:r>
              <a:rPr lang="en-US" dirty="0" smtClean="0"/>
              <a:t>Software/Hardware Co-Development</a:t>
            </a:r>
          </a:p>
          <a:p>
            <a:pPr lvl="1"/>
            <a:r>
              <a:rPr lang="en-US" dirty="0" err="1" smtClean="0"/>
              <a:t>HPC</a:t>
            </a:r>
            <a:r>
              <a:rPr lang="en-US" dirty="0" smtClean="0"/>
              <a:t> and Software/Hardware Tool Development</a:t>
            </a:r>
          </a:p>
          <a:p>
            <a:r>
              <a:rPr lang="en-US" dirty="0" smtClean="0"/>
              <a:t>New Education Capabilities</a:t>
            </a:r>
          </a:p>
          <a:p>
            <a:pPr lvl="1"/>
            <a:r>
              <a:rPr lang="en-US" dirty="0" err="1" smtClean="0"/>
              <a:t>HPC</a:t>
            </a:r>
            <a:r>
              <a:rPr lang="en-US" dirty="0" smtClean="0"/>
              <a:t> Courses</a:t>
            </a:r>
          </a:p>
          <a:p>
            <a:r>
              <a:rPr lang="en-US" dirty="0" smtClean="0"/>
              <a:t>New Outreach Capabilities</a:t>
            </a:r>
          </a:p>
          <a:p>
            <a:pPr lvl="1"/>
            <a:r>
              <a:rPr lang="en-US" dirty="0" err="1" smtClean="0"/>
              <a:t>HPC</a:t>
            </a:r>
            <a:r>
              <a:rPr lang="en-US" dirty="0" smtClean="0"/>
              <a:t> Competition – Internal and External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295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Our CS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Platforms</a:t>
            </a:r>
          </a:p>
          <a:p>
            <a:pPr lvl="1"/>
            <a:r>
              <a:rPr lang="en-US" dirty="0" smtClean="0"/>
              <a:t>Desktop, workstations, mobile </a:t>
            </a:r>
            <a:r>
              <a:rPr lang="en-US" dirty="0" smtClean="0">
                <a:solidFill>
                  <a:srgbClr val="FF0000"/>
                </a:solidFill>
              </a:rPr>
              <a:t>+= Big iron and HPC </a:t>
            </a:r>
          </a:p>
          <a:p>
            <a:r>
              <a:rPr lang="en-US" dirty="0" smtClean="0"/>
              <a:t>Programming</a:t>
            </a:r>
          </a:p>
          <a:p>
            <a:pPr lvl="1"/>
            <a:r>
              <a:rPr lang="en-US" dirty="0" smtClean="0"/>
              <a:t>Java, python </a:t>
            </a:r>
            <a:r>
              <a:rPr lang="en-US" dirty="0" smtClean="0">
                <a:solidFill>
                  <a:srgbClr val="FF0000"/>
                </a:solidFill>
              </a:rPr>
              <a:t>+= C, etc.</a:t>
            </a:r>
          </a:p>
          <a:p>
            <a:pPr lvl="1"/>
            <a:r>
              <a:rPr lang="en-US" dirty="0" smtClean="0"/>
              <a:t>Serial </a:t>
            </a:r>
            <a:r>
              <a:rPr lang="en-US" dirty="0" smtClean="0">
                <a:solidFill>
                  <a:srgbClr val="FF0000"/>
                </a:solidFill>
              </a:rPr>
              <a:t>+= parallel and multi-threaded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2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Our CS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Platforms</a:t>
            </a:r>
          </a:p>
          <a:p>
            <a:pPr lvl="1"/>
            <a:r>
              <a:rPr lang="en-US" dirty="0" smtClean="0"/>
              <a:t>Desktop, workstations, mobile </a:t>
            </a:r>
            <a:r>
              <a:rPr lang="en-US" dirty="0" smtClean="0">
                <a:solidFill>
                  <a:srgbClr val="FF0000"/>
                </a:solidFill>
              </a:rPr>
              <a:t>+= Big iron and HPC </a:t>
            </a:r>
          </a:p>
          <a:p>
            <a:r>
              <a:rPr lang="en-US" dirty="0" smtClean="0"/>
              <a:t>Programming</a:t>
            </a:r>
          </a:p>
          <a:p>
            <a:pPr lvl="1"/>
            <a:r>
              <a:rPr lang="en-US" dirty="0" smtClean="0"/>
              <a:t>Java, python </a:t>
            </a:r>
            <a:r>
              <a:rPr lang="en-US" dirty="0" smtClean="0">
                <a:solidFill>
                  <a:srgbClr val="FF0000"/>
                </a:solidFill>
              </a:rPr>
              <a:t>+= C and HPC </a:t>
            </a:r>
            <a:r>
              <a:rPr lang="en-US" dirty="0" err="1" smtClean="0">
                <a:solidFill>
                  <a:srgbClr val="FF0000"/>
                </a:solidFill>
              </a:rPr>
              <a:t>toolchains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smtClean="0">
                <a:solidFill>
                  <a:srgbClr val="FF0000"/>
                </a:solidFill>
              </a:rPr>
              <a:t>APIs.</a:t>
            </a:r>
          </a:p>
          <a:p>
            <a:pPr lvl="1"/>
            <a:r>
              <a:rPr lang="en-US" dirty="0" smtClean="0"/>
              <a:t>Serial </a:t>
            </a:r>
            <a:r>
              <a:rPr lang="en-US" dirty="0" smtClean="0">
                <a:solidFill>
                  <a:srgbClr val="FF0000"/>
                </a:solidFill>
              </a:rPr>
              <a:t>+= parallel and multi-threaded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foxsports.com/content/dam/fsdigital/fscom/nascar/images/shakeandbake/lAsNv2Vu0DvR8i67elmbHcXw8vU-copy-600x3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343400"/>
            <a:ext cx="3848100" cy="215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Friends in HPC Places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OU – Oklahoma Supercomputing Center for Education and Research (OSCER)</a:t>
            </a:r>
          </a:p>
          <a:p>
            <a:pPr lvl="1"/>
            <a:r>
              <a:rPr lang="en-US" dirty="0" smtClean="0"/>
              <a:t>Wisdom, guidance and models</a:t>
            </a:r>
          </a:p>
          <a:p>
            <a:r>
              <a:rPr lang="en-US" dirty="0" err="1" smtClean="0"/>
              <a:t>OneOklahoma</a:t>
            </a:r>
            <a:r>
              <a:rPr lang="en-US" dirty="0" smtClean="0"/>
              <a:t> </a:t>
            </a:r>
            <a:r>
              <a:rPr lang="en-US" dirty="0" err="1" smtClean="0"/>
              <a:t>Cyberinfrastructure</a:t>
            </a:r>
            <a:r>
              <a:rPr lang="en-US" dirty="0" smtClean="0"/>
              <a:t> Initiative (ONEOCII)</a:t>
            </a:r>
          </a:p>
          <a:p>
            <a:pPr lvl="1"/>
            <a:r>
              <a:rPr lang="en-US" dirty="0" smtClean="0"/>
              <a:t>Community and relationships</a:t>
            </a:r>
          </a:p>
          <a:p>
            <a:r>
              <a:rPr lang="en-US" dirty="0" smtClean="0"/>
              <a:t>Tandy </a:t>
            </a:r>
            <a:r>
              <a:rPr lang="en-US" dirty="0" err="1" smtClean="0"/>
              <a:t>SuperComputing</a:t>
            </a:r>
            <a:r>
              <a:rPr lang="en-US" dirty="0" smtClean="0"/>
              <a:t> Center</a:t>
            </a:r>
          </a:p>
          <a:p>
            <a:pPr lvl="1"/>
            <a:r>
              <a:rPr lang="en-US" dirty="0" smtClean="0"/>
              <a:t>Resources, access and expertise</a:t>
            </a:r>
          </a:p>
          <a:p>
            <a:r>
              <a:rPr lang="en-US" dirty="0" smtClean="0"/>
              <a:t>Researchers at TU and OU-Tulsa</a:t>
            </a:r>
          </a:p>
          <a:p>
            <a:pPr lvl="1"/>
            <a:r>
              <a:rPr lang="en-US" dirty="0" smtClean="0"/>
              <a:t>Problem spaces and commiseration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27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 HPC Ecosystem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Facilities</a:t>
            </a:r>
          </a:p>
          <a:p>
            <a:pPr lvl="1"/>
            <a:r>
              <a:rPr lang="en-US" dirty="0" smtClean="0"/>
              <a:t>Anvi1, Hamm3r, Furn4ce</a:t>
            </a:r>
          </a:p>
          <a:p>
            <a:r>
              <a:rPr lang="en-US" dirty="0" smtClean="0"/>
              <a:t>Classes</a:t>
            </a:r>
          </a:p>
          <a:p>
            <a:pPr lvl="1"/>
            <a:r>
              <a:rPr lang="en-US" dirty="0" smtClean="0"/>
              <a:t>High Performance Computing</a:t>
            </a:r>
          </a:p>
          <a:p>
            <a:pPr lvl="1"/>
            <a:r>
              <a:rPr lang="en-US" dirty="0" smtClean="0"/>
              <a:t>HPC Competition</a:t>
            </a:r>
          </a:p>
          <a:p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Security analytics, Bioinformatics, Geosciences</a:t>
            </a:r>
          </a:p>
          <a:p>
            <a:r>
              <a:rPr lang="en-US" dirty="0" smtClean="0"/>
              <a:t>Philosophy</a:t>
            </a:r>
          </a:p>
          <a:p>
            <a:pPr lvl="1"/>
            <a:r>
              <a:rPr lang="en-US" dirty="0" smtClean="0"/>
              <a:t>Leverage resources; add value; be different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9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Re: Friends in HPC Places</a:t>
            </a:r>
          </a:p>
          <a:p>
            <a:pPr lvl="1"/>
            <a:r>
              <a:rPr lang="en-US" dirty="0" smtClean="0"/>
              <a:t>Sage advice</a:t>
            </a:r>
          </a:p>
          <a:p>
            <a:pPr lvl="1"/>
            <a:r>
              <a:rPr lang="en-US" dirty="0" smtClean="0"/>
              <a:t>Generous donations of equipment and service</a:t>
            </a:r>
          </a:p>
          <a:p>
            <a:r>
              <a:rPr lang="en-US" dirty="0" smtClean="0"/>
              <a:t>Instrumentation grants</a:t>
            </a:r>
          </a:p>
          <a:p>
            <a:pPr lvl="1"/>
            <a:r>
              <a:rPr lang="en-US" dirty="0" err="1" smtClean="0"/>
              <a:t>DoD</a:t>
            </a:r>
            <a:r>
              <a:rPr lang="en-US" dirty="0" smtClean="0"/>
              <a:t> DURIP</a:t>
            </a:r>
          </a:p>
          <a:p>
            <a:pPr lvl="1"/>
            <a:r>
              <a:rPr lang="en-US" dirty="0" smtClean="0"/>
              <a:t>NSF MRI</a:t>
            </a:r>
          </a:p>
          <a:p>
            <a:r>
              <a:rPr lang="en-US" dirty="0" smtClean="0"/>
              <a:t>Finding a niche</a:t>
            </a:r>
          </a:p>
          <a:p>
            <a:pPr lvl="1"/>
            <a:r>
              <a:rPr lang="en-US" dirty="0" smtClean="0"/>
              <a:t>Be different; add value...Heterogeneous computing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83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Definition: systems using more than one kind of processor, exploiting specialized capabilities in problem solving</a:t>
            </a:r>
          </a:p>
          <a:p>
            <a:r>
              <a:rPr lang="en-US" dirty="0" smtClean="0"/>
              <a:t>Common heterogeneous compute elements</a:t>
            </a:r>
          </a:p>
          <a:p>
            <a:pPr lvl="1"/>
            <a:r>
              <a:rPr lang="en-US" dirty="0" smtClean="0"/>
              <a:t>CPU, GPU, </a:t>
            </a:r>
            <a:r>
              <a:rPr lang="en-US" dirty="0" err="1" smtClean="0"/>
              <a:t>MiC</a:t>
            </a:r>
            <a:r>
              <a:rPr lang="en-US" dirty="0" smtClean="0"/>
              <a:t>, FPGA</a:t>
            </a:r>
          </a:p>
          <a:p>
            <a:r>
              <a:rPr lang="en-US" dirty="0" smtClean="0"/>
              <a:t>Problem Domains</a:t>
            </a:r>
          </a:p>
          <a:p>
            <a:pPr lvl="1"/>
            <a:r>
              <a:rPr lang="en-US" dirty="0" smtClean="0"/>
              <a:t>Systems biology, computer vision, image processing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31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First Cluster - Anvil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Two Alums of our research group went to work at Wikipedia</a:t>
            </a:r>
          </a:p>
          <a:p>
            <a:endParaRPr lang="en-US" dirty="0"/>
          </a:p>
          <a:p>
            <a:r>
              <a:rPr lang="en-US" dirty="0" smtClean="0"/>
              <a:t>Wikimedia/Wikipedia was retiring a large number of servers and giving them to another non profit made the paperwork easy</a:t>
            </a:r>
          </a:p>
          <a:p>
            <a:endParaRPr lang="en-US" dirty="0"/>
          </a:p>
          <a:p>
            <a:r>
              <a:rPr lang="en-US" dirty="0" smtClean="0"/>
              <a:t>We thought we were going to get about five servers, we ended up with forty-five.</a:t>
            </a:r>
          </a:p>
          <a:p>
            <a:endParaRPr lang="en-US" dirty="0"/>
          </a:p>
          <a:p>
            <a:r>
              <a:rPr lang="en-US" dirty="0" smtClean="0"/>
              <a:t>I drove a U-Haul full of servers from Tampa, Florida back to Tulsa, OK</a:t>
            </a:r>
          </a:p>
          <a:p>
            <a:endParaRPr lang="en-US" dirty="0"/>
          </a:p>
          <a:p>
            <a:r>
              <a:rPr lang="en-US" dirty="0" smtClean="0"/>
              <a:t>We decided to build a cluster with the majority of the machines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Tandy School of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032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824</Words>
  <Application>Microsoft Macintosh PowerPoint</Application>
  <PresentationFormat>On-screen Show (4:3)</PresentationFormat>
  <Paragraphs>186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 Bold Italic</vt:lpstr>
      <vt:lpstr>Office Theme</vt:lpstr>
      <vt:lpstr>Building an Exotic HPC Ecosystem at The University of Tulsa</vt:lpstr>
      <vt:lpstr>Changing Our CS Culture</vt:lpstr>
      <vt:lpstr>Changing Our CS Culture</vt:lpstr>
      <vt:lpstr>Changing Our CS Culture</vt:lpstr>
      <vt:lpstr>Friends in HPC Places</vt:lpstr>
      <vt:lpstr>TU HPC Ecosystem Overview</vt:lpstr>
      <vt:lpstr>Bootstrapping</vt:lpstr>
      <vt:lpstr>Heterogeneous Computing</vt:lpstr>
      <vt:lpstr>Our First Cluster - Anvil</vt:lpstr>
      <vt:lpstr>PowerPoint Presentation</vt:lpstr>
      <vt:lpstr>PowerPoint Presentation</vt:lpstr>
      <vt:lpstr>PowerPoint Presentation</vt:lpstr>
      <vt:lpstr>Anvil – Duct Tape and Bailing Wire</vt:lpstr>
      <vt:lpstr>Software</vt:lpstr>
      <vt:lpstr>New Machines - HAMM3R and FURN4CE</vt:lpstr>
      <vt:lpstr>PowerPoint Presentation</vt:lpstr>
      <vt:lpstr>Command and Control Interface</vt:lpstr>
      <vt:lpstr>Computing Environment</vt:lpstr>
      <vt:lpstr>FPGA Benefits</vt:lpstr>
      <vt:lpstr>FPGA Hardware</vt:lpstr>
      <vt:lpstr>OpenCL Toolchain</vt:lpstr>
      <vt:lpstr>Education and Outreach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OpenCL Toolchain</dc:title>
  <dc:creator>Peter J. Hawrylak</dc:creator>
  <cp:lastModifiedBy>Gentis, Debra L.</cp:lastModifiedBy>
  <cp:revision>19</cp:revision>
  <dcterms:created xsi:type="dcterms:W3CDTF">2015-09-18T19:37:44Z</dcterms:created>
  <dcterms:modified xsi:type="dcterms:W3CDTF">2015-11-04T17:35:15Z</dcterms:modified>
</cp:coreProperties>
</file>