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3.xml" ContentType="application/vnd.openxmlformats-officedocument.presentationml.tags+xml"/>
  <Override PartName="/ppt/notesSlides/notesSlide11.xml" ContentType="application/vnd.openxmlformats-officedocument.presentationml.notesSlide+xml"/>
  <Override PartName="/ppt/tags/tag4.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1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15.xml" ContentType="application/vnd.openxmlformats-officedocument.presentationml.notesSlide+xml"/>
  <Override PartName="/ppt/tags/tag9.xml" ContentType="application/vnd.openxmlformats-officedocument.presentationml.tags+xml"/>
  <Override PartName="/ppt/notesSlides/notesSlide16.xml" ContentType="application/vnd.openxmlformats-officedocument.presentationml.notesSlide+xml"/>
  <Override PartName="/ppt/tags/tag10.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1.xml" ContentType="application/vnd.openxmlformats-officedocument.presentationml.tags+xml"/>
  <Override PartName="/ppt/notesSlides/notesSlide20.xml" ContentType="application/vnd.openxmlformats-officedocument.presentationml.notesSlide+xml"/>
  <Override PartName="/ppt/tags/tag12.xml" ContentType="application/vnd.openxmlformats-officedocument.presentationml.tags+xml"/>
  <Override PartName="/ppt/notesSlides/notesSlide21.xml" ContentType="application/vnd.openxmlformats-officedocument.presentationml.notesSlide+xml"/>
  <Override PartName="/ppt/tags/tag13.xml" ContentType="application/vnd.openxmlformats-officedocument.presentationml.tags+xml"/>
  <Override PartName="/ppt/notesSlides/notesSlide22.xml" ContentType="application/vnd.openxmlformats-officedocument.presentationml.notesSlide+xml"/>
  <Override PartName="/ppt/tags/tag14.xml" ContentType="application/vnd.openxmlformats-officedocument.presentationml.tags+xml"/>
  <Override PartName="/ppt/notesSlides/notesSlide23.xml" ContentType="application/vnd.openxmlformats-officedocument.presentationml.notesSlide+xml"/>
  <Override PartName="/ppt/tags/tag15.xml" ContentType="application/vnd.openxmlformats-officedocument.presentationml.tags+xml"/>
  <Override PartName="/ppt/notesSlides/notesSlide24.xml" ContentType="application/vnd.openxmlformats-officedocument.presentationml.notesSlide+xml"/>
  <Override PartName="/ppt/tags/tag16.xml" ContentType="application/vnd.openxmlformats-officedocument.presentationml.tags+xml"/>
  <Override PartName="/ppt/notesSlides/notesSlide25.xml" ContentType="application/vnd.openxmlformats-officedocument.presentationml.notesSlide+xml"/>
  <Override PartName="/ppt/tags/tag17.xml" ContentType="application/vnd.openxmlformats-officedocument.presentationml.tags+xml"/>
  <Override PartName="/ppt/notesSlides/notesSlide26.xml" ContentType="application/vnd.openxmlformats-officedocument.presentationml.notesSlide+xml"/>
  <Override PartName="/ppt/tags/tag18.xml" ContentType="application/vnd.openxmlformats-officedocument.presentationml.tags+xml"/>
  <Override PartName="/ppt/notesSlides/notesSlide27.xml" ContentType="application/vnd.openxmlformats-officedocument.presentationml.notesSlide+xml"/>
  <Override PartName="/ppt/tags/tag19.xml" ContentType="application/vnd.openxmlformats-officedocument.presentationml.tags+xml"/>
  <Override PartName="/ppt/notesSlides/notesSlide28.xml" ContentType="application/vnd.openxmlformats-officedocument.presentationml.notesSlide+xml"/>
  <Override PartName="/ppt/tags/tag20.xml" ContentType="application/vnd.openxmlformats-officedocument.presentationml.tags+xml"/>
  <Override PartName="/ppt/notesSlides/notesSlide29.xml" ContentType="application/vnd.openxmlformats-officedocument.presentationml.notesSlide+xml"/>
  <Override PartName="/ppt/tags/tag21.xml" ContentType="application/vnd.openxmlformats-officedocument.presentationml.tags+xml"/>
  <Override PartName="/ppt/notesSlides/notesSlide30.xml" ContentType="application/vnd.openxmlformats-officedocument.presentationml.notesSlide+xml"/>
  <Override PartName="/ppt/tags/tag22.xml" ContentType="application/vnd.openxmlformats-officedocument.presentationml.tags+xml"/>
  <Override PartName="/ppt/notesSlides/notesSlide31.xml" ContentType="application/vnd.openxmlformats-officedocument.presentationml.notesSlide+xml"/>
  <Override PartName="/ppt/tags/tag23.xml" ContentType="application/vnd.openxmlformats-officedocument.presentationml.tags+xml"/>
  <Override PartName="/ppt/notesSlides/notesSlide32.xml" ContentType="application/vnd.openxmlformats-officedocument.presentationml.notesSlide+xml"/>
  <Override PartName="/ppt/tags/tag24.xml" ContentType="application/vnd.openxmlformats-officedocument.presentationml.tags+xml"/>
  <Override PartName="/ppt/notesSlides/notesSlide33.xml" ContentType="application/vnd.openxmlformats-officedocument.presentationml.notesSlide+xml"/>
  <Override PartName="/ppt/tags/tag25.xml" ContentType="application/vnd.openxmlformats-officedocument.presentationml.tags+xml"/>
  <Override PartName="/ppt/notesSlides/notesSlide34.xml" ContentType="application/vnd.openxmlformats-officedocument.presentationml.notesSlide+xml"/>
  <Override PartName="/ppt/tags/tag26.xml" ContentType="application/vnd.openxmlformats-officedocument.presentationml.tags+xml"/>
  <Override PartName="/ppt/notesSlides/notesSlide35.xml" ContentType="application/vnd.openxmlformats-officedocument.presentationml.notesSlide+xml"/>
  <Override PartName="/ppt/tags/tag27.xml" ContentType="application/vnd.openxmlformats-officedocument.presentationml.tags+xml"/>
  <Override PartName="/ppt/notesSlides/notesSlide36.xml" ContentType="application/vnd.openxmlformats-officedocument.presentationml.notesSlide+xml"/>
  <Override PartName="/ppt/tags/tag28.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29.xml" ContentType="application/vnd.openxmlformats-officedocument.presentationml.tags+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tags/tag30.xml" ContentType="application/vnd.openxmlformats-officedocument.presentationml.tags+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tags/tag31.xml" ContentType="application/vnd.openxmlformats-officedocument.presentationml.tags+xml"/>
  <Override PartName="/ppt/notesSlides/notesSlide103.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10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6" r:id="rId1"/>
  </p:sldMasterIdLst>
  <p:notesMasterIdLst>
    <p:notesMasterId r:id="rId106"/>
  </p:notesMasterIdLst>
  <p:handoutMasterIdLst>
    <p:handoutMasterId r:id="rId107"/>
  </p:handoutMasterIdLst>
  <p:sldIdLst>
    <p:sldId id="702" r:id="rId2"/>
    <p:sldId id="703" r:id="rId3"/>
    <p:sldId id="704" r:id="rId4"/>
    <p:sldId id="705" r:id="rId5"/>
    <p:sldId id="925" r:id="rId6"/>
    <p:sldId id="926" r:id="rId7"/>
    <p:sldId id="927" r:id="rId8"/>
    <p:sldId id="928" r:id="rId9"/>
    <p:sldId id="929" r:id="rId10"/>
    <p:sldId id="930" r:id="rId11"/>
    <p:sldId id="706" r:id="rId12"/>
    <p:sldId id="707" r:id="rId13"/>
    <p:sldId id="857" r:id="rId14"/>
    <p:sldId id="823" r:id="rId15"/>
    <p:sldId id="827" r:id="rId16"/>
    <p:sldId id="818" r:id="rId17"/>
    <p:sldId id="819" r:id="rId18"/>
    <p:sldId id="820" r:id="rId19"/>
    <p:sldId id="858" r:id="rId20"/>
    <p:sldId id="863" r:id="rId21"/>
    <p:sldId id="860" r:id="rId22"/>
    <p:sldId id="862" r:id="rId23"/>
    <p:sldId id="861" r:id="rId24"/>
    <p:sldId id="829" r:id="rId25"/>
    <p:sldId id="830" r:id="rId26"/>
    <p:sldId id="831" r:id="rId27"/>
    <p:sldId id="832" r:id="rId28"/>
    <p:sldId id="833" r:id="rId29"/>
    <p:sldId id="834" r:id="rId30"/>
    <p:sldId id="835" r:id="rId31"/>
    <p:sldId id="836" r:id="rId32"/>
    <p:sldId id="837" r:id="rId33"/>
    <p:sldId id="838" r:id="rId34"/>
    <p:sldId id="839" r:id="rId35"/>
    <p:sldId id="840" r:id="rId36"/>
    <p:sldId id="841" r:id="rId37"/>
    <p:sldId id="842" r:id="rId38"/>
    <p:sldId id="843" r:id="rId39"/>
    <p:sldId id="844" r:id="rId40"/>
    <p:sldId id="859" r:id="rId41"/>
    <p:sldId id="864" r:id="rId42"/>
    <p:sldId id="865" r:id="rId43"/>
    <p:sldId id="866" r:id="rId44"/>
    <p:sldId id="867" r:id="rId45"/>
    <p:sldId id="868" r:id="rId46"/>
    <p:sldId id="869" r:id="rId47"/>
    <p:sldId id="870" r:id="rId48"/>
    <p:sldId id="871" r:id="rId49"/>
    <p:sldId id="872" r:id="rId50"/>
    <p:sldId id="873" r:id="rId51"/>
    <p:sldId id="874" r:id="rId52"/>
    <p:sldId id="875" r:id="rId53"/>
    <p:sldId id="876" r:id="rId54"/>
    <p:sldId id="877" r:id="rId55"/>
    <p:sldId id="878" r:id="rId56"/>
    <p:sldId id="879" r:id="rId57"/>
    <p:sldId id="880" r:id="rId58"/>
    <p:sldId id="881" r:id="rId59"/>
    <p:sldId id="882" r:id="rId60"/>
    <p:sldId id="883" r:id="rId61"/>
    <p:sldId id="884" r:id="rId62"/>
    <p:sldId id="885" r:id="rId63"/>
    <p:sldId id="886" r:id="rId64"/>
    <p:sldId id="887" r:id="rId65"/>
    <p:sldId id="888" r:id="rId66"/>
    <p:sldId id="889" r:id="rId67"/>
    <p:sldId id="890" r:id="rId68"/>
    <p:sldId id="891" r:id="rId69"/>
    <p:sldId id="892" r:id="rId70"/>
    <p:sldId id="894" r:id="rId71"/>
    <p:sldId id="895" r:id="rId72"/>
    <p:sldId id="896" r:id="rId73"/>
    <p:sldId id="897" r:id="rId74"/>
    <p:sldId id="898" r:id="rId75"/>
    <p:sldId id="899" r:id="rId76"/>
    <p:sldId id="900" r:id="rId77"/>
    <p:sldId id="901" r:id="rId78"/>
    <p:sldId id="902" r:id="rId79"/>
    <p:sldId id="903" r:id="rId80"/>
    <p:sldId id="904" r:id="rId81"/>
    <p:sldId id="905" r:id="rId82"/>
    <p:sldId id="906" r:id="rId83"/>
    <p:sldId id="907" r:id="rId84"/>
    <p:sldId id="908" r:id="rId85"/>
    <p:sldId id="909" r:id="rId86"/>
    <p:sldId id="910" r:id="rId87"/>
    <p:sldId id="911" r:id="rId88"/>
    <p:sldId id="912" r:id="rId89"/>
    <p:sldId id="913" r:id="rId90"/>
    <p:sldId id="914" r:id="rId91"/>
    <p:sldId id="915" r:id="rId92"/>
    <p:sldId id="916" r:id="rId93"/>
    <p:sldId id="917" r:id="rId94"/>
    <p:sldId id="918" r:id="rId95"/>
    <p:sldId id="919" r:id="rId96"/>
    <p:sldId id="920" r:id="rId97"/>
    <p:sldId id="893" r:id="rId98"/>
    <p:sldId id="850" r:id="rId99"/>
    <p:sldId id="921" r:id="rId100"/>
    <p:sldId id="922" r:id="rId101"/>
    <p:sldId id="924" r:id="rId102"/>
    <p:sldId id="852" r:id="rId103"/>
    <p:sldId id="853" r:id="rId104"/>
    <p:sldId id="854" r:id="rId105"/>
  </p:sldIdLst>
  <p:sldSz cx="9144000" cy="6858000" type="screen4x3"/>
  <p:notesSz cx="6858000" cy="9144000"/>
  <p:custDataLst>
    <p:tags r:id="rId109"/>
  </p:custDataLst>
  <p:defaultTextStyle>
    <a:defPPr>
      <a:defRPr lang="en-US"/>
    </a:defPPr>
    <a:lvl1pPr algn="ctr" rtl="0" fontAlgn="base">
      <a:spcBef>
        <a:spcPct val="0"/>
      </a:spcBef>
      <a:spcAft>
        <a:spcPct val="0"/>
      </a:spcAft>
      <a:defRPr kern="1200">
        <a:solidFill>
          <a:schemeClr val="tx1"/>
        </a:solidFill>
        <a:latin typeface="Times New Roman" pitchFamily="18" charset="0"/>
        <a:ea typeface="+mn-ea"/>
        <a:cs typeface="+mn-cs"/>
      </a:defRPr>
    </a:lvl1pPr>
    <a:lvl2pPr marL="457200" algn="ctr" rtl="0" fontAlgn="base">
      <a:spcBef>
        <a:spcPct val="0"/>
      </a:spcBef>
      <a:spcAft>
        <a:spcPct val="0"/>
      </a:spcAft>
      <a:defRPr kern="1200">
        <a:solidFill>
          <a:schemeClr val="tx1"/>
        </a:solidFill>
        <a:latin typeface="Times New Roman" pitchFamily="18" charset="0"/>
        <a:ea typeface="+mn-ea"/>
        <a:cs typeface="+mn-cs"/>
      </a:defRPr>
    </a:lvl2pPr>
    <a:lvl3pPr marL="914400" algn="ctr" rtl="0" fontAlgn="base">
      <a:spcBef>
        <a:spcPct val="0"/>
      </a:spcBef>
      <a:spcAft>
        <a:spcPct val="0"/>
      </a:spcAft>
      <a:defRPr kern="1200">
        <a:solidFill>
          <a:schemeClr val="tx1"/>
        </a:solidFill>
        <a:latin typeface="Times New Roman" pitchFamily="18" charset="0"/>
        <a:ea typeface="+mn-ea"/>
        <a:cs typeface="+mn-cs"/>
      </a:defRPr>
    </a:lvl3pPr>
    <a:lvl4pPr marL="1371600" algn="ctr" rtl="0" fontAlgn="base">
      <a:spcBef>
        <a:spcPct val="0"/>
      </a:spcBef>
      <a:spcAft>
        <a:spcPct val="0"/>
      </a:spcAft>
      <a:defRPr kern="1200">
        <a:solidFill>
          <a:schemeClr val="tx1"/>
        </a:solidFill>
        <a:latin typeface="Times New Roman" pitchFamily="18" charset="0"/>
        <a:ea typeface="+mn-ea"/>
        <a:cs typeface="+mn-cs"/>
      </a:defRPr>
    </a:lvl4pPr>
    <a:lvl5pPr marL="1828800" algn="ctr"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80"/>
    <a:srgbClr val="CC00CC"/>
    <a:srgbClr val="FF00FF"/>
    <a:srgbClr val="A80000"/>
    <a:srgbClr val="920000"/>
    <a:srgbClr val="FFCCFF"/>
    <a:srgbClr val="CC99FF"/>
    <a:srgbClr val="CC6600"/>
    <a:srgbClr val="008000"/>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8" autoAdjust="0"/>
    <p:restoredTop sz="94575" autoAdjust="0"/>
  </p:normalViewPr>
  <p:slideViewPr>
    <p:cSldViewPr>
      <p:cViewPr varScale="1">
        <p:scale>
          <a:sx n="193" d="100"/>
          <a:sy n="193" d="100"/>
        </p:scale>
        <p:origin x="-2952"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notesMaster" Target="notesMasters/notesMaster1.xml"/><Relationship Id="rId107"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8" Type="http://schemas.openxmlformats.org/officeDocument/2006/relationships/printerSettings" Target="printerSettings/printerSettings1.bin"/><Relationship Id="rId109" Type="http://schemas.openxmlformats.org/officeDocument/2006/relationships/tags" Target="tags/tag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110" Type="http://schemas.openxmlformats.org/officeDocument/2006/relationships/presProps" Target="presProps.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111" Type="http://schemas.openxmlformats.org/officeDocument/2006/relationships/viewProps" Target="viewProps.xml"/><Relationship Id="rId112" Type="http://schemas.openxmlformats.org/officeDocument/2006/relationships/theme" Target="theme/theme1.xml"/><Relationship Id="rId113"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slide" Target="slides/slide99.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4198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4198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4198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24623497-17EC-4C85-AF35-E567DE506A0E}" type="slidenum">
              <a:rPr lang="en-US"/>
              <a:pPr>
                <a:defRPr/>
              </a:pPr>
              <a:t>‹#›</a:t>
            </a:fld>
            <a:endParaRPr lang="en-US"/>
          </a:p>
        </p:txBody>
      </p:sp>
    </p:spTree>
    <p:extLst>
      <p:ext uri="{BB962C8B-B14F-4D97-AF65-F5344CB8AC3E}">
        <p14:creationId xmlns:p14="http://schemas.microsoft.com/office/powerpoint/2010/main" val="2145027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399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829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99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399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FE03D026-CEFD-4132-B671-818C5F1E8BEA}" type="slidenum">
              <a:rPr lang="en-US"/>
              <a:pPr>
                <a:defRPr/>
              </a:pPr>
              <a:t>‹#›</a:t>
            </a:fld>
            <a:endParaRPr lang="en-US"/>
          </a:p>
        </p:txBody>
      </p:sp>
    </p:spTree>
    <p:extLst>
      <p:ext uri="{BB962C8B-B14F-4D97-AF65-F5344CB8AC3E}">
        <p14:creationId xmlns:p14="http://schemas.microsoft.com/office/powerpoint/2010/main" val="5185529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0.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2.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3.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a:t>
            </a:fld>
            <a:endParaRPr lang="en-US"/>
          </a:p>
        </p:txBody>
      </p:sp>
    </p:spTree>
    <p:extLst>
      <p:ext uri="{BB962C8B-B14F-4D97-AF65-F5344CB8AC3E}">
        <p14:creationId xmlns:p14="http://schemas.microsoft.com/office/powerpoint/2010/main" val="2758581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10</a:t>
            </a:fld>
            <a:endParaRPr lang="en-US"/>
          </a:p>
        </p:txBody>
      </p:sp>
    </p:spTree>
    <p:extLst>
      <p:ext uri="{BB962C8B-B14F-4D97-AF65-F5344CB8AC3E}">
        <p14:creationId xmlns:p14="http://schemas.microsoft.com/office/powerpoint/2010/main" val="1184113523"/>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100</a:t>
            </a:fld>
            <a:endParaRPr lang="en-US"/>
          </a:p>
        </p:txBody>
      </p:sp>
    </p:spTree>
    <p:extLst>
      <p:ext uri="{BB962C8B-B14F-4D97-AF65-F5344CB8AC3E}">
        <p14:creationId xmlns:p14="http://schemas.microsoft.com/office/powerpoint/2010/main" val="1976893606"/>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101</a:t>
            </a:fld>
            <a:endParaRPr lang="en-US"/>
          </a:p>
        </p:txBody>
      </p:sp>
    </p:spTree>
    <p:extLst>
      <p:ext uri="{BB962C8B-B14F-4D97-AF65-F5344CB8AC3E}">
        <p14:creationId xmlns:p14="http://schemas.microsoft.com/office/powerpoint/2010/main" val="436603200"/>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102</a:t>
            </a:fld>
            <a:endParaRPr lang="en-US"/>
          </a:p>
        </p:txBody>
      </p:sp>
    </p:spTree>
    <p:extLst>
      <p:ext uri="{BB962C8B-B14F-4D97-AF65-F5344CB8AC3E}">
        <p14:creationId xmlns:p14="http://schemas.microsoft.com/office/powerpoint/2010/main" val="1108401368"/>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103</a:t>
            </a:fld>
            <a:endParaRPr lang="en-US"/>
          </a:p>
        </p:txBody>
      </p:sp>
    </p:spTree>
    <p:extLst>
      <p:ext uri="{BB962C8B-B14F-4D97-AF65-F5344CB8AC3E}">
        <p14:creationId xmlns:p14="http://schemas.microsoft.com/office/powerpoint/2010/main" val="2385836747"/>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104</a:t>
            </a:fld>
            <a:endParaRPr lang="en-US"/>
          </a:p>
        </p:txBody>
      </p:sp>
    </p:spTree>
    <p:extLst>
      <p:ext uri="{BB962C8B-B14F-4D97-AF65-F5344CB8AC3E}">
        <p14:creationId xmlns:p14="http://schemas.microsoft.com/office/powerpoint/2010/main" val="27529776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11</a:t>
            </a:fld>
            <a:endParaRPr lang="en-US"/>
          </a:p>
        </p:txBody>
      </p:sp>
    </p:spTree>
    <p:extLst>
      <p:ext uri="{BB962C8B-B14F-4D97-AF65-F5344CB8AC3E}">
        <p14:creationId xmlns:p14="http://schemas.microsoft.com/office/powerpoint/2010/main" val="14501012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12</a:t>
            </a:fld>
            <a:endParaRPr lang="en-US"/>
          </a:p>
        </p:txBody>
      </p:sp>
    </p:spTree>
    <p:extLst>
      <p:ext uri="{BB962C8B-B14F-4D97-AF65-F5344CB8AC3E}">
        <p14:creationId xmlns:p14="http://schemas.microsoft.com/office/powerpoint/2010/main" val="34486113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13</a:t>
            </a:fld>
            <a:endParaRPr lang="en-US"/>
          </a:p>
        </p:txBody>
      </p:sp>
    </p:spTree>
    <p:extLst>
      <p:ext uri="{BB962C8B-B14F-4D97-AF65-F5344CB8AC3E}">
        <p14:creationId xmlns:p14="http://schemas.microsoft.com/office/powerpoint/2010/main" val="20209695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14</a:t>
            </a:fld>
            <a:endParaRPr lang="en-US"/>
          </a:p>
        </p:txBody>
      </p:sp>
    </p:spTree>
    <p:extLst>
      <p:ext uri="{BB962C8B-B14F-4D97-AF65-F5344CB8AC3E}">
        <p14:creationId xmlns:p14="http://schemas.microsoft.com/office/powerpoint/2010/main" val="20468573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15</a:t>
            </a:fld>
            <a:endParaRPr lang="en-US"/>
          </a:p>
        </p:txBody>
      </p:sp>
    </p:spTree>
    <p:extLst>
      <p:ext uri="{BB962C8B-B14F-4D97-AF65-F5344CB8AC3E}">
        <p14:creationId xmlns:p14="http://schemas.microsoft.com/office/powerpoint/2010/main" val="2947931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16</a:t>
            </a:fld>
            <a:endParaRPr lang="en-US"/>
          </a:p>
        </p:txBody>
      </p:sp>
    </p:spTree>
    <p:extLst>
      <p:ext uri="{BB962C8B-B14F-4D97-AF65-F5344CB8AC3E}">
        <p14:creationId xmlns:p14="http://schemas.microsoft.com/office/powerpoint/2010/main" val="32998756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17</a:t>
            </a:fld>
            <a:endParaRPr lang="en-US"/>
          </a:p>
        </p:txBody>
      </p:sp>
    </p:spTree>
    <p:extLst>
      <p:ext uri="{BB962C8B-B14F-4D97-AF65-F5344CB8AC3E}">
        <p14:creationId xmlns:p14="http://schemas.microsoft.com/office/powerpoint/2010/main" val="22926114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18</a:t>
            </a:fld>
            <a:endParaRPr lang="en-US"/>
          </a:p>
        </p:txBody>
      </p:sp>
    </p:spTree>
    <p:extLst>
      <p:ext uri="{BB962C8B-B14F-4D97-AF65-F5344CB8AC3E}">
        <p14:creationId xmlns:p14="http://schemas.microsoft.com/office/powerpoint/2010/main" val="6842967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19</a:t>
            </a:fld>
            <a:endParaRPr lang="en-US"/>
          </a:p>
        </p:txBody>
      </p:sp>
    </p:spTree>
    <p:extLst>
      <p:ext uri="{BB962C8B-B14F-4D97-AF65-F5344CB8AC3E}">
        <p14:creationId xmlns:p14="http://schemas.microsoft.com/office/powerpoint/2010/main" val="35160503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2</a:t>
            </a:fld>
            <a:endParaRPr lang="en-US"/>
          </a:p>
        </p:txBody>
      </p:sp>
    </p:spTree>
    <p:extLst>
      <p:ext uri="{BB962C8B-B14F-4D97-AF65-F5344CB8AC3E}">
        <p14:creationId xmlns:p14="http://schemas.microsoft.com/office/powerpoint/2010/main" val="19512520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20</a:t>
            </a:fld>
            <a:endParaRPr lang="en-US"/>
          </a:p>
        </p:txBody>
      </p:sp>
    </p:spTree>
    <p:extLst>
      <p:ext uri="{BB962C8B-B14F-4D97-AF65-F5344CB8AC3E}">
        <p14:creationId xmlns:p14="http://schemas.microsoft.com/office/powerpoint/2010/main" val="3177905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21</a:t>
            </a:fld>
            <a:endParaRPr lang="en-US"/>
          </a:p>
        </p:txBody>
      </p:sp>
    </p:spTree>
    <p:extLst>
      <p:ext uri="{BB962C8B-B14F-4D97-AF65-F5344CB8AC3E}">
        <p14:creationId xmlns:p14="http://schemas.microsoft.com/office/powerpoint/2010/main" val="20918310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22</a:t>
            </a:fld>
            <a:endParaRPr lang="en-US"/>
          </a:p>
        </p:txBody>
      </p:sp>
    </p:spTree>
    <p:extLst>
      <p:ext uri="{BB962C8B-B14F-4D97-AF65-F5344CB8AC3E}">
        <p14:creationId xmlns:p14="http://schemas.microsoft.com/office/powerpoint/2010/main" val="22723152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23</a:t>
            </a:fld>
            <a:endParaRPr lang="en-US"/>
          </a:p>
        </p:txBody>
      </p:sp>
    </p:spTree>
    <p:extLst>
      <p:ext uri="{BB962C8B-B14F-4D97-AF65-F5344CB8AC3E}">
        <p14:creationId xmlns:p14="http://schemas.microsoft.com/office/powerpoint/2010/main" val="7648531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24</a:t>
            </a:fld>
            <a:endParaRPr lang="en-US"/>
          </a:p>
        </p:txBody>
      </p:sp>
    </p:spTree>
    <p:extLst>
      <p:ext uri="{BB962C8B-B14F-4D97-AF65-F5344CB8AC3E}">
        <p14:creationId xmlns:p14="http://schemas.microsoft.com/office/powerpoint/2010/main" val="24047403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25</a:t>
            </a:fld>
            <a:endParaRPr lang="en-US"/>
          </a:p>
        </p:txBody>
      </p:sp>
    </p:spTree>
    <p:extLst>
      <p:ext uri="{BB962C8B-B14F-4D97-AF65-F5344CB8AC3E}">
        <p14:creationId xmlns:p14="http://schemas.microsoft.com/office/powerpoint/2010/main" val="39698499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26</a:t>
            </a:fld>
            <a:endParaRPr lang="en-US"/>
          </a:p>
        </p:txBody>
      </p:sp>
    </p:spTree>
    <p:extLst>
      <p:ext uri="{BB962C8B-B14F-4D97-AF65-F5344CB8AC3E}">
        <p14:creationId xmlns:p14="http://schemas.microsoft.com/office/powerpoint/2010/main" val="32207605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27</a:t>
            </a:fld>
            <a:endParaRPr lang="en-US"/>
          </a:p>
        </p:txBody>
      </p:sp>
    </p:spTree>
    <p:extLst>
      <p:ext uri="{BB962C8B-B14F-4D97-AF65-F5344CB8AC3E}">
        <p14:creationId xmlns:p14="http://schemas.microsoft.com/office/powerpoint/2010/main" val="12881224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28</a:t>
            </a:fld>
            <a:endParaRPr lang="en-US"/>
          </a:p>
        </p:txBody>
      </p:sp>
    </p:spTree>
    <p:extLst>
      <p:ext uri="{BB962C8B-B14F-4D97-AF65-F5344CB8AC3E}">
        <p14:creationId xmlns:p14="http://schemas.microsoft.com/office/powerpoint/2010/main" val="26116343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29</a:t>
            </a:fld>
            <a:endParaRPr lang="en-US"/>
          </a:p>
        </p:txBody>
      </p:sp>
    </p:spTree>
    <p:extLst>
      <p:ext uri="{BB962C8B-B14F-4D97-AF65-F5344CB8AC3E}">
        <p14:creationId xmlns:p14="http://schemas.microsoft.com/office/powerpoint/2010/main" val="29087806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3</a:t>
            </a:fld>
            <a:endParaRPr lang="en-US"/>
          </a:p>
        </p:txBody>
      </p:sp>
    </p:spTree>
    <p:extLst>
      <p:ext uri="{BB962C8B-B14F-4D97-AF65-F5344CB8AC3E}">
        <p14:creationId xmlns:p14="http://schemas.microsoft.com/office/powerpoint/2010/main" val="24013789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30</a:t>
            </a:fld>
            <a:endParaRPr lang="en-US"/>
          </a:p>
        </p:txBody>
      </p:sp>
    </p:spTree>
    <p:extLst>
      <p:ext uri="{BB962C8B-B14F-4D97-AF65-F5344CB8AC3E}">
        <p14:creationId xmlns:p14="http://schemas.microsoft.com/office/powerpoint/2010/main" val="32681667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31</a:t>
            </a:fld>
            <a:endParaRPr lang="en-US"/>
          </a:p>
        </p:txBody>
      </p:sp>
    </p:spTree>
    <p:extLst>
      <p:ext uri="{BB962C8B-B14F-4D97-AF65-F5344CB8AC3E}">
        <p14:creationId xmlns:p14="http://schemas.microsoft.com/office/powerpoint/2010/main" val="63045965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32</a:t>
            </a:fld>
            <a:endParaRPr lang="en-US"/>
          </a:p>
        </p:txBody>
      </p:sp>
    </p:spTree>
    <p:extLst>
      <p:ext uri="{BB962C8B-B14F-4D97-AF65-F5344CB8AC3E}">
        <p14:creationId xmlns:p14="http://schemas.microsoft.com/office/powerpoint/2010/main" val="38569537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33</a:t>
            </a:fld>
            <a:endParaRPr lang="en-US"/>
          </a:p>
        </p:txBody>
      </p:sp>
    </p:spTree>
    <p:extLst>
      <p:ext uri="{BB962C8B-B14F-4D97-AF65-F5344CB8AC3E}">
        <p14:creationId xmlns:p14="http://schemas.microsoft.com/office/powerpoint/2010/main" val="38633567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34</a:t>
            </a:fld>
            <a:endParaRPr lang="en-US"/>
          </a:p>
        </p:txBody>
      </p:sp>
    </p:spTree>
    <p:extLst>
      <p:ext uri="{BB962C8B-B14F-4D97-AF65-F5344CB8AC3E}">
        <p14:creationId xmlns:p14="http://schemas.microsoft.com/office/powerpoint/2010/main" val="88442905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35</a:t>
            </a:fld>
            <a:endParaRPr lang="en-US"/>
          </a:p>
        </p:txBody>
      </p:sp>
    </p:spTree>
    <p:extLst>
      <p:ext uri="{BB962C8B-B14F-4D97-AF65-F5344CB8AC3E}">
        <p14:creationId xmlns:p14="http://schemas.microsoft.com/office/powerpoint/2010/main" val="68053152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36</a:t>
            </a:fld>
            <a:endParaRPr lang="en-US"/>
          </a:p>
        </p:txBody>
      </p:sp>
    </p:spTree>
    <p:extLst>
      <p:ext uri="{BB962C8B-B14F-4D97-AF65-F5344CB8AC3E}">
        <p14:creationId xmlns:p14="http://schemas.microsoft.com/office/powerpoint/2010/main" val="1689985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37</a:t>
            </a:fld>
            <a:endParaRPr lang="en-US"/>
          </a:p>
        </p:txBody>
      </p:sp>
    </p:spTree>
    <p:extLst>
      <p:ext uri="{BB962C8B-B14F-4D97-AF65-F5344CB8AC3E}">
        <p14:creationId xmlns:p14="http://schemas.microsoft.com/office/powerpoint/2010/main" val="279983395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38</a:t>
            </a:fld>
            <a:endParaRPr lang="en-US"/>
          </a:p>
        </p:txBody>
      </p:sp>
    </p:spTree>
    <p:extLst>
      <p:ext uri="{BB962C8B-B14F-4D97-AF65-F5344CB8AC3E}">
        <p14:creationId xmlns:p14="http://schemas.microsoft.com/office/powerpoint/2010/main" val="8757521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39</a:t>
            </a:fld>
            <a:endParaRPr lang="en-US"/>
          </a:p>
        </p:txBody>
      </p:sp>
    </p:spTree>
    <p:extLst>
      <p:ext uri="{BB962C8B-B14F-4D97-AF65-F5344CB8AC3E}">
        <p14:creationId xmlns:p14="http://schemas.microsoft.com/office/powerpoint/2010/main" val="23767917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4</a:t>
            </a:fld>
            <a:endParaRPr lang="en-US"/>
          </a:p>
        </p:txBody>
      </p:sp>
    </p:spTree>
    <p:extLst>
      <p:ext uri="{BB962C8B-B14F-4D97-AF65-F5344CB8AC3E}">
        <p14:creationId xmlns:p14="http://schemas.microsoft.com/office/powerpoint/2010/main" val="376804131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40</a:t>
            </a:fld>
            <a:endParaRPr lang="en-US"/>
          </a:p>
        </p:txBody>
      </p:sp>
    </p:spTree>
    <p:extLst>
      <p:ext uri="{BB962C8B-B14F-4D97-AF65-F5344CB8AC3E}">
        <p14:creationId xmlns:p14="http://schemas.microsoft.com/office/powerpoint/2010/main" val="325714067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41</a:t>
            </a:fld>
            <a:endParaRPr lang="en-US"/>
          </a:p>
        </p:txBody>
      </p:sp>
    </p:spTree>
    <p:extLst>
      <p:ext uri="{BB962C8B-B14F-4D97-AF65-F5344CB8AC3E}">
        <p14:creationId xmlns:p14="http://schemas.microsoft.com/office/powerpoint/2010/main" val="108878128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42</a:t>
            </a:fld>
            <a:endParaRPr lang="en-US"/>
          </a:p>
        </p:txBody>
      </p:sp>
    </p:spTree>
    <p:extLst>
      <p:ext uri="{BB962C8B-B14F-4D97-AF65-F5344CB8AC3E}">
        <p14:creationId xmlns:p14="http://schemas.microsoft.com/office/powerpoint/2010/main" val="6111775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43</a:t>
            </a:fld>
            <a:endParaRPr lang="en-US"/>
          </a:p>
        </p:txBody>
      </p:sp>
    </p:spTree>
    <p:extLst>
      <p:ext uri="{BB962C8B-B14F-4D97-AF65-F5344CB8AC3E}">
        <p14:creationId xmlns:p14="http://schemas.microsoft.com/office/powerpoint/2010/main" val="404845260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44</a:t>
            </a:fld>
            <a:endParaRPr lang="en-US"/>
          </a:p>
        </p:txBody>
      </p:sp>
    </p:spTree>
    <p:extLst>
      <p:ext uri="{BB962C8B-B14F-4D97-AF65-F5344CB8AC3E}">
        <p14:creationId xmlns:p14="http://schemas.microsoft.com/office/powerpoint/2010/main" val="213916293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45</a:t>
            </a:fld>
            <a:endParaRPr lang="en-US"/>
          </a:p>
        </p:txBody>
      </p:sp>
    </p:spTree>
    <p:extLst>
      <p:ext uri="{BB962C8B-B14F-4D97-AF65-F5344CB8AC3E}">
        <p14:creationId xmlns:p14="http://schemas.microsoft.com/office/powerpoint/2010/main" val="190185467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46</a:t>
            </a:fld>
            <a:endParaRPr lang="en-US"/>
          </a:p>
        </p:txBody>
      </p:sp>
    </p:spTree>
    <p:extLst>
      <p:ext uri="{BB962C8B-B14F-4D97-AF65-F5344CB8AC3E}">
        <p14:creationId xmlns:p14="http://schemas.microsoft.com/office/powerpoint/2010/main" val="13070569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47</a:t>
            </a:fld>
            <a:endParaRPr lang="en-US"/>
          </a:p>
        </p:txBody>
      </p:sp>
    </p:spTree>
    <p:extLst>
      <p:ext uri="{BB962C8B-B14F-4D97-AF65-F5344CB8AC3E}">
        <p14:creationId xmlns:p14="http://schemas.microsoft.com/office/powerpoint/2010/main" val="412272256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48</a:t>
            </a:fld>
            <a:endParaRPr lang="en-US"/>
          </a:p>
        </p:txBody>
      </p:sp>
    </p:spTree>
    <p:extLst>
      <p:ext uri="{BB962C8B-B14F-4D97-AF65-F5344CB8AC3E}">
        <p14:creationId xmlns:p14="http://schemas.microsoft.com/office/powerpoint/2010/main" val="72608843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49</a:t>
            </a:fld>
            <a:endParaRPr lang="en-US"/>
          </a:p>
        </p:txBody>
      </p:sp>
    </p:spTree>
    <p:extLst>
      <p:ext uri="{BB962C8B-B14F-4D97-AF65-F5344CB8AC3E}">
        <p14:creationId xmlns:p14="http://schemas.microsoft.com/office/powerpoint/2010/main" val="13541422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5</a:t>
            </a:fld>
            <a:endParaRPr lang="en-US"/>
          </a:p>
        </p:txBody>
      </p:sp>
    </p:spTree>
    <p:extLst>
      <p:ext uri="{BB962C8B-B14F-4D97-AF65-F5344CB8AC3E}">
        <p14:creationId xmlns:p14="http://schemas.microsoft.com/office/powerpoint/2010/main" val="56628188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50</a:t>
            </a:fld>
            <a:endParaRPr lang="en-US"/>
          </a:p>
        </p:txBody>
      </p:sp>
    </p:spTree>
    <p:extLst>
      <p:ext uri="{BB962C8B-B14F-4D97-AF65-F5344CB8AC3E}">
        <p14:creationId xmlns:p14="http://schemas.microsoft.com/office/powerpoint/2010/main" val="142010454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51</a:t>
            </a:fld>
            <a:endParaRPr lang="en-US"/>
          </a:p>
        </p:txBody>
      </p:sp>
    </p:spTree>
    <p:extLst>
      <p:ext uri="{BB962C8B-B14F-4D97-AF65-F5344CB8AC3E}">
        <p14:creationId xmlns:p14="http://schemas.microsoft.com/office/powerpoint/2010/main" val="105120993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52</a:t>
            </a:fld>
            <a:endParaRPr lang="en-US"/>
          </a:p>
        </p:txBody>
      </p:sp>
    </p:spTree>
    <p:extLst>
      <p:ext uri="{BB962C8B-B14F-4D97-AF65-F5344CB8AC3E}">
        <p14:creationId xmlns:p14="http://schemas.microsoft.com/office/powerpoint/2010/main" val="646744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53</a:t>
            </a:fld>
            <a:endParaRPr lang="en-US"/>
          </a:p>
        </p:txBody>
      </p:sp>
    </p:spTree>
    <p:extLst>
      <p:ext uri="{BB962C8B-B14F-4D97-AF65-F5344CB8AC3E}">
        <p14:creationId xmlns:p14="http://schemas.microsoft.com/office/powerpoint/2010/main" val="169598190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54</a:t>
            </a:fld>
            <a:endParaRPr lang="en-US"/>
          </a:p>
        </p:txBody>
      </p:sp>
    </p:spTree>
    <p:extLst>
      <p:ext uri="{BB962C8B-B14F-4D97-AF65-F5344CB8AC3E}">
        <p14:creationId xmlns:p14="http://schemas.microsoft.com/office/powerpoint/2010/main" val="387181770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55</a:t>
            </a:fld>
            <a:endParaRPr lang="en-US"/>
          </a:p>
        </p:txBody>
      </p:sp>
    </p:spTree>
    <p:extLst>
      <p:ext uri="{BB962C8B-B14F-4D97-AF65-F5344CB8AC3E}">
        <p14:creationId xmlns:p14="http://schemas.microsoft.com/office/powerpoint/2010/main" val="114499359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56</a:t>
            </a:fld>
            <a:endParaRPr lang="en-US"/>
          </a:p>
        </p:txBody>
      </p:sp>
    </p:spTree>
    <p:extLst>
      <p:ext uri="{BB962C8B-B14F-4D97-AF65-F5344CB8AC3E}">
        <p14:creationId xmlns:p14="http://schemas.microsoft.com/office/powerpoint/2010/main" val="424898050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57</a:t>
            </a:fld>
            <a:endParaRPr lang="en-US"/>
          </a:p>
        </p:txBody>
      </p:sp>
    </p:spTree>
    <p:extLst>
      <p:ext uri="{BB962C8B-B14F-4D97-AF65-F5344CB8AC3E}">
        <p14:creationId xmlns:p14="http://schemas.microsoft.com/office/powerpoint/2010/main" val="18817905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58</a:t>
            </a:fld>
            <a:endParaRPr lang="en-US"/>
          </a:p>
        </p:txBody>
      </p:sp>
    </p:spTree>
    <p:extLst>
      <p:ext uri="{BB962C8B-B14F-4D97-AF65-F5344CB8AC3E}">
        <p14:creationId xmlns:p14="http://schemas.microsoft.com/office/powerpoint/2010/main" val="197092619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59</a:t>
            </a:fld>
            <a:endParaRPr lang="en-US"/>
          </a:p>
        </p:txBody>
      </p:sp>
    </p:spTree>
    <p:extLst>
      <p:ext uri="{BB962C8B-B14F-4D97-AF65-F5344CB8AC3E}">
        <p14:creationId xmlns:p14="http://schemas.microsoft.com/office/powerpoint/2010/main" val="35457691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6</a:t>
            </a:fld>
            <a:endParaRPr lang="en-US"/>
          </a:p>
        </p:txBody>
      </p:sp>
    </p:spTree>
    <p:extLst>
      <p:ext uri="{BB962C8B-B14F-4D97-AF65-F5344CB8AC3E}">
        <p14:creationId xmlns:p14="http://schemas.microsoft.com/office/powerpoint/2010/main" val="339831681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60</a:t>
            </a:fld>
            <a:endParaRPr lang="en-US"/>
          </a:p>
        </p:txBody>
      </p:sp>
    </p:spTree>
    <p:extLst>
      <p:ext uri="{BB962C8B-B14F-4D97-AF65-F5344CB8AC3E}">
        <p14:creationId xmlns:p14="http://schemas.microsoft.com/office/powerpoint/2010/main" val="174979803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61</a:t>
            </a:fld>
            <a:endParaRPr lang="en-US"/>
          </a:p>
        </p:txBody>
      </p:sp>
    </p:spTree>
    <p:extLst>
      <p:ext uri="{BB962C8B-B14F-4D97-AF65-F5344CB8AC3E}">
        <p14:creationId xmlns:p14="http://schemas.microsoft.com/office/powerpoint/2010/main" val="229276771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62</a:t>
            </a:fld>
            <a:endParaRPr lang="en-US"/>
          </a:p>
        </p:txBody>
      </p:sp>
    </p:spTree>
    <p:extLst>
      <p:ext uri="{BB962C8B-B14F-4D97-AF65-F5344CB8AC3E}">
        <p14:creationId xmlns:p14="http://schemas.microsoft.com/office/powerpoint/2010/main" val="273311586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63</a:t>
            </a:fld>
            <a:endParaRPr lang="en-US"/>
          </a:p>
        </p:txBody>
      </p:sp>
    </p:spTree>
    <p:extLst>
      <p:ext uri="{BB962C8B-B14F-4D97-AF65-F5344CB8AC3E}">
        <p14:creationId xmlns:p14="http://schemas.microsoft.com/office/powerpoint/2010/main" val="350281599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64</a:t>
            </a:fld>
            <a:endParaRPr lang="en-US"/>
          </a:p>
        </p:txBody>
      </p:sp>
    </p:spTree>
    <p:extLst>
      <p:ext uri="{BB962C8B-B14F-4D97-AF65-F5344CB8AC3E}">
        <p14:creationId xmlns:p14="http://schemas.microsoft.com/office/powerpoint/2010/main" val="34155262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65</a:t>
            </a:fld>
            <a:endParaRPr lang="en-US"/>
          </a:p>
        </p:txBody>
      </p:sp>
    </p:spTree>
    <p:extLst>
      <p:ext uri="{BB962C8B-B14F-4D97-AF65-F5344CB8AC3E}">
        <p14:creationId xmlns:p14="http://schemas.microsoft.com/office/powerpoint/2010/main" val="164295165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66</a:t>
            </a:fld>
            <a:endParaRPr lang="en-US"/>
          </a:p>
        </p:txBody>
      </p:sp>
    </p:spTree>
    <p:extLst>
      <p:ext uri="{BB962C8B-B14F-4D97-AF65-F5344CB8AC3E}">
        <p14:creationId xmlns:p14="http://schemas.microsoft.com/office/powerpoint/2010/main" val="269810781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67</a:t>
            </a:fld>
            <a:endParaRPr lang="en-US"/>
          </a:p>
        </p:txBody>
      </p:sp>
    </p:spTree>
    <p:extLst>
      <p:ext uri="{BB962C8B-B14F-4D97-AF65-F5344CB8AC3E}">
        <p14:creationId xmlns:p14="http://schemas.microsoft.com/office/powerpoint/2010/main" val="129297868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68</a:t>
            </a:fld>
            <a:endParaRPr lang="en-US"/>
          </a:p>
        </p:txBody>
      </p:sp>
    </p:spTree>
    <p:extLst>
      <p:ext uri="{BB962C8B-B14F-4D97-AF65-F5344CB8AC3E}">
        <p14:creationId xmlns:p14="http://schemas.microsoft.com/office/powerpoint/2010/main" val="407910876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69</a:t>
            </a:fld>
            <a:endParaRPr lang="en-US"/>
          </a:p>
        </p:txBody>
      </p:sp>
    </p:spTree>
    <p:extLst>
      <p:ext uri="{BB962C8B-B14F-4D97-AF65-F5344CB8AC3E}">
        <p14:creationId xmlns:p14="http://schemas.microsoft.com/office/powerpoint/2010/main" val="5488887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a:t>
            </a:fld>
            <a:endParaRPr lang="en-US"/>
          </a:p>
        </p:txBody>
      </p:sp>
    </p:spTree>
    <p:extLst>
      <p:ext uri="{BB962C8B-B14F-4D97-AF65-F5344CB8AC3E}">
        <p14:creationId xmlns:p14="http://schemas.microsoft.com/office/powerpoint/2010/main" val="249761933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70</a:t>
            </a:fld>
            <a:endParaRPr lang="en-US"/>
          </a:p>
        </p:txBody>
      </p:sp>
    </p:spTree>
    <p:extLst>
      <p:ext uri="{BB962C8B-B14F-4D97-AF65-F5344CB8AC3E}">
        <p14:creationId xmlns:p14="http://schemas.microsoft.com/office/powerpoint/2010/main" val="127727061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71</a:t>
            </a:fld>
            <a:endParaRPr lang="en-US"/>
          </a:p>
        </p:txBody>
      </p:sp>
    </p:spTree>
    <p:extLst>
      <p:ext uri="{BB962C8B-B14F-4D97-AF65-F5344CB8AC3E}">
        <p14:creationId xmlns:p14="http://schemas.microsoft.com/office/powerpoint/2010/main" val="404395820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72</a:t>
            </a:fld>
            <a:endParaRPr lang="en-US"/>
          </a:p>
        </p:txBody>
      </p:sp>
    </p:spTree>
    <p:extLst>
      <p:ext uri="{BB962C8B-B14F-4D97-AF65-F5344CB8AC3E}">
        <p14:creationId xmlns:p14="http://schemas.microsoft.com/office/powerpoint/2010/main" val="156637020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73</a:t>
            </a:fld>
            <a:endParaRPr lang="en-US"/>
          </a:p>
        </p:txBody>
      </p:sp>
    </p:spTree>
    <p:extLst>
      <p:ext uri="{BB962C8B-B14F-4D97-AF65-F5344CB8AC3E}">
        <p14:creationId xmlns:p14="http://schemas.microsoft.com/office/powerpoint/2010/main" val="351341495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74</a:t>
            </a:fld>
            <a:endParaRPr lang="en-US"/>
          </a:p>
        </p:txBody>
      </p:sp>
    </p:spTree>
    <p:extLst>
      <p:ext uri="{BB962C8B-B14F-4D97-AF65-F5344CB8AC3E}">
        <p14:creationId xmlns:p14="http://schemas.microsoft.com/office/powerpoint/2010/main" val="343905728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75</a:t>
            </a:fld>
            <a:endParaRPr lang="en-US"/>
          </a:p>
        </p:txBody>
      </p:sp>
    </p:spTree>
    <p:extLst>
      <p:ext uri="{BB962C8B-B14F-4D97-AF65-F5344CB8AC3E}">
        <p14:creationId xmlns:p14="http://schemas.microsoft.com/office/powerpoint/2010/main" val="134377237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76</a:t>
            </a:fld>
            <a:endParaRPr lang="en-US"/>
          </a:p>
        </p:txBody>
      </p:sp>
    </p:spTree>
    <p:extLst>
      <p:ext uri="{BB962C8B-B14F-4D97-AF65-F5344CB8AC3E}">
        <p14:creationId xmlns:p14="http://schemas.microsoft.com/office/powerpoint/2010/main" val="420729067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77</a:t>
            </a:fld>
            <a:endParaRPr lang="en-US"/>
          </a:p>
        </p:txBody>
      </p:sp>
    </p:spTree>
    <p:extLst>
      <p:ext uri="{BB962C8B-B14F-4D97-AF65-F5344CB8AC3E}">
        <p14:creationId xmlns:p14="http://schemas.microsoft.com/office/powerpoint/2010/main" val="99616078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78</a:t>
            </a:fld>
            <a:endParaRPr lang="en-US"/>
          </a:p>
        </p:txBody>
      </p:sp>
    </p:spTree>
    <p:extLst>
      <p:ext uri="{BB962C8B-B14F-4D97-AF65-F5344CB8AC3E}">
        <p14:creationId xmlns:p14="http://schemas.microsoft.com/office/powerpoint/2010/main" val="690750925"/>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79</a:t>
            </a:fld>
            <a:endParaRPr lang="en-US"/>
          </a:p>
        </p:txBody>
      </p:sp>
    </p:spTree>
    <p:extLst>
      <p:ext uri="{BB962C8B-B14F-4D97-AF65-F5344CB8AC3E}">
        <p14:creationId xmlns:p14="http://schemas.microsoft.com/office/powerpoint/2010/main" val="2652476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8</a:t>
            </a:fld>
            <a:endParaRPr lang="en-US"/>
          </a:p>
        </p:txBody>
      </p:sp>
    </p:spTree>
    <p:extLst>
      <p:ext uri="{BB962C8B-B14F-4D97-AF65-F5344CB8AC3E}">
        <p14:creationId xmlns:p14="http://schemas.microsoft.com/office/powerpoint/2010/main" val="234585793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80</a:t>
            </a:fld>
            <a:endParaRPr lang="en-US"/>
          </a:p>
        </p:txBody>
      </p:sp>
    </p:spTree>
    <p:extLst>
      <p:ext uri="{BB962C8B-B14F-4D97-AF65-F5344CB8AC3E}">
        <p14:creationId xmlns:p14="http://schemas.microsoft.com/office/powerpoint/2010/main" val="2929449322"/>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81</a:t>
            </a:fld>
            <a:endParaRPr lang="en-US"/>
          </a:p>
        </p:txBody>
      </p:sp>
    </p:spTree>
    <p:extLst>
      <p:ext uri="{BB962C8B-B14F-4D97-AF65-F5344CB8AC3E}">
        <p14:creationId xmlns:p14="http://schemas.microsoft.com/office/powerpoint/2010/main" val="100679039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82</a:t>
            </a:fld>
            <a:endParaRPr lang="en-US"/>
          </a:p>
        </p:txBody>
      </p:sp>
    </p:spTree>
    <p:extLst>
      <p:ext uri="{BB962C8B-B14F-4D97-AF65-F5344CB8AC3E}">
        <p14:creationId xmlns:p14="http://schemas.microsoft.com/office/powerpoint/2010/main" val="2278331984"/>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83</a:t>
            </a:fld>
            <a:endParaRPr lang="en-US"/>
          </a:p>
        </p:txBody>
      </p:sp>
    </p:spTree>
    <p:extLst>
      <p:ext uri="{BB962C8B-B14F-4D97-AF65-F5344CB8AC3E}">
        <p14:creationId xmlns:p14="http://schemas.microsoft.com/office/powerpoint/2010/main" val="3513588253"/>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84</a:t>
            </a:fld>
            <a:endParaRPr lang="en-US"/>
          </a:p>
        </p:txBody>
      </p:sp>
    </p:spTree>
    <p:extLst>
      <p:ext uri="{BB962C8B-B14F-4D97-AF65-F5344CB8AC3E}">
        <p14:creationId xmlns:p14="http://schemas.microsoft.com/office/powerpoint/2010/main" val="268406594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85</a:t>
            </a:fld>
            <a:endParaRPr lang="en-US"/>
          </a:p>
        </p:txBody>
      </p:sp>
    </p:spTree>
    <p:extLst>
      <p:ext uri="{BB962C8B-B14F-4D97-AF65-F5344CB8AC3E}">
        <p14:creationId xmlns:p14="http://schemas.microsoft.com/office/powerpoint/2010/main" val="3590500836"/>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86</a:t>
            </a:fld>
            <a:endParaRPr lang="en-US"/>
          </a:p>
        </p:txBody>
      </p:sp>
    </p:spTree>
    <p:extLst>
      <p:ext uri="{BB962C8B-B14F-4D97-AF65-F5344CB8AC3E}">
        <p14:creationId xmlns:p14="http://schemas.microsoft.com/office/powerpoint/2010/main" val="2854313180"/>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87</a:t>
            </a:fld>
            <a:endParaRPr lang="en-US"/>
          </a:p>
        </p:txBody>
      </p:sp>
    </p:spTree>
    <p:extLst>
      <p:ext uri="{BB962C8B-B14F-4D97-AF65-F5344CB8AC3E}">
        <p14:creationId xmlns:p14="http://schemas.microsoft.com/office/powerpoint/2010/main" val="1319358610"/>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88</a:t>
            </a:fld>
            <a:endParaRPr lang="en-US"/>
          </a:p>
        </p:txBody>
      </p:sp>
    </p:spTree>
    <p:extLst>
      <p:ext uri="{BB962C8B-B14F-4D97-AF65-F5344CB8AC3E}">
        <p14:creationId xmlns:p14="http://schemas.microsoft.com/office/powerpoint/2010/main" val="103758273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89</a:t>
            </a:fld>
            <a:endParaRPr lang="en-US"/>
          </a:p>
        </p:txBody>
      </p:sp>
    </p:spTree>
    <p:extLst>
      <p:ext uri="{BB962C8B-B14F-4D97-AF65-F5344CB8AC3E}">
        <p14:creationId xmlns:p14="http://schemas.microsoft.com/office/powerpoint/2010/main" val="2222374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9</a:t>
            </a:fld>
            <a:endParaRPr lang="en-US"/>
          </a:p>
        </p:txBody>
      </p:sp>
    </p:spTree>
    <p:extLst>
      <p:ext uri="{BB962C8B-B14F-4D97-AF65-F5344CB8AC3E}">
        <p14:creationId xmlns:p14="http://schemas.microsoft.com/office/powerpoint/2010/main" val="4195970645"/>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90</a:t>
            </a:fld>
            <a:endParaRPr lang="en-US"/>
          </a:p>
        </p:txBody>
      </p:sp>
    </p:spTree>
    <p:extLst>
      <p:ext uri="{BB962C8B-B14F-4D97-AF65-F5344CB8AC3E}">
        <p14:creationId xmlns:p14="http://schemas.microsoft.com/office/powerpoint/2010/main" val="104322997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91</a:t>
            </a:fld>
            <a:endParaRPr lang="en-US"/>
          </a:p>
        </p:txBody>
      </p:sp>
    </p:spTree>
    <p:extLst>
      <p:ext uri="{BB962C8B-B14F-4D97-AF65-F5344CB8AC3E}">
        <p14:creationId xmlns:p14="http://schemas.microsoft.com/office/powerpoint/2010/main" val="320064390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92</a:t>
            </a:fld>
            <a:endParaRPr lang="en-US"/>
          </a:p>
        </p:txBody>
      </p:sp>
    </p:spTree>
    <p:extLst>
      <p:ext uri="{BB962C8B-B14F-4D97-AF65-F5344CB8AC3E}">
        <p14:creationId xmlns:p14="http://schemas.microsoft.com/office/powerpoint/2010/main" val="3788602842"/>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93</a:t>
            </a:fld>
            <a:endParaRPr lang="en-US"/>
          </a:p>
        </p:txBody>
      </p:sp>
    </p:spTree>
    <p:extLst>
      <p:ext uri="{BB962C8B-B14F-4D97-AF65-F5344CB8AC3E}">
        <p14:creationId xmlns:p14="http://schemas.microsoft.com/office/powerpoint/2010/main" val="4290129137"/>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94</a:t>
            </a:fld>
            <a:endParaRPr lang="en-US"/>
          </a:p>
        </p:txBody>
      </p:sp>
    </p:spTree>
    <p:extLst>
      <p:ext uri="{BB962C8B-B14F-4D97-AF65-F5344CB8AC3E}">
        <p14:creationId xmlns:p14="http://schemas.microsoft.com/office/powerpoint/2010/main" val="1616857944"/>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95</a:t>
            </a:fld>
            <a:endParaRPr lang="en-US"/>
          </a:p>
        </p:txBody>
      </p:sp>
    </p:spTree>
    <p:extLst>
      <p:ext uri="{BB962C8B-B14F-4D97-AF65-F5344CB8AC3E}">
        <p14:creationId xmlns:p14="http://schemas.microsoft.com/office/powerpoint/2010/main" val="3453302788"/>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96</a:t>
            </a:fld>
            <a:endParaRPr lang="en-US"/>
          </a:p>
        </p:txBody>
      </p:sp>
    </p:spTree>
    <p:extLst>
      <p:ext uri="{BB962C8B-B14F-4D97-AF65-F5344CB8AC3E}">
        <p14:creationId xmlns:p14="http://schemas.microsoft.com/office/powerpoint/2010/main" val="1105581970"/>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97</a:t>
            </a:fld>
            <a:endParaRPr lang="en-US"/>
          </a:p>
        </p:txBody>
      </p:sp>
    </p:spTree>
    <p:extLst>
      <p:ext uri="{BB962C8B-B14F-4D97-AF65-F5344CB8AC3E}">
        <p14:creationId xmlns:p14="http://schemas.microsoft.com/office/powerpoint/2010/main" val="1193482997"/>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98</a:t>
            </a:fld>
            <a:endParaRPr lang="en-US"/>
          </a:p>
        </p:txBody>
      </p:sp>
    </p:spTree>
    <p:extLst>
      <p:ext uri="{BB962C8B-B14F-4D97-AF65-F5344CB8AC3E}">
        <p14:creationId xmlns:p14="http://schemas.microsoft.com/office/powerpoint/2010/main" val="4254867079"/>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FE03D026-CEFD-4132-B671-818C5F1E8BEA}" type="slidenum">
              <a:rPr lang="en-US" smtClean="0"/>
              <a:pPr>
                <a:defRPr/>
              </a:pPr>
              <a:t>99</a:t>
            </a:fld>
            <a:endParaRPr lang="en-US"/>
          </a:p>
        </p:txBody>
      </p:sp>
    </p:spTree>
    <p:extLst>
      <p:ext uri="{BB962C8B-B14F-4D97-AF65-F5344CB8AC3E}">
        <p14:creationId xmlns:p14="http://schemas.microsoft.com/office/powerpoint/2010/main" val="33307338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34"/>
          <p:cNvSpPr>
            <a:spLocks noChangeArrowheads="1"/>
          </p:cNvSpPr>
          <p:nvPr/>
        </p:nvSpPr>
        <p:spPr bwMode="auto">
          <a:xfrm>
            <a:off x="635000" y="2438400"/>
            <a:ext cx="31750" cy="1052513"/>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5" name="Rectangle 1035"/>
          <p:cNvSpPr>
            <a:spLocks noChangeArrowheads="1"/>
          </p:cNvSpPr>
          <p:nvPr/>
        </p:nvSpPr>
        <p:spPr bwMode="auto">
          <a:xfrm flipV="1">
            <a:off x="315913" y="3260725"/>
            <a:ext cx="8693150" cy="55563"/>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59404" name="Rectangle 1036"/>
          <p:cNvSpPr>
            <a:spLocks noGrp="1" noChangeArrowheads="1"/>
          </p:cNvSpPr>
          <p:nvPr>
            <p:ph type="ctrTitle"/>
          </p:nvPr>
        </p:nvSpPr>
        <p:spPr>
          <a:xfrm>
            <a:off x="990600" y="1828800"/>
            <a:ext cx="7772400" cy="1143000"/>
          </a:xfrm>
        </p:spPr>
        <p:txBody>
          <a:bodyPr/>
          <a:lstStyle>
            <a:lvl1pPr>
              <a:defRPr/>
            </a:lvl1pPr>
          </a:lstStyle>
          <a:p>
            <a:r>
              <a:rPr lang="en-US"/>
              <a:t>Click to edit Master title style</a:t>
            </a:r>
          </a:p>
        </p:txBody>
      </p:sp>
      <p:sp>
        <p:nvSpPr>
          <p:cNvPr id="59405" name="Rectangle 1037"/>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7" name="Rectangle 1038"/>
          <p:cNvSpPr>
            <a:spLocks noGrp="1" noChangeArrowheads="1"/>
          </p:cNvSpPr>
          <p:nvPr>
            <p:ph type="dt" sz="half" idx="10"/>
          </p:nvPr>
        </p:nvSpPr>
        <p:spPr bwMode="auto">
          <a:xfrm>
            <a:off x="990600" y="6248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l">
              <a:defRPr sz="1400" smtClean="0">
                <a:solidFill>
                  <a:schemeClr val="bg2"/>
                </a:solidFill>
                <a:latin typeface="Tahoma" pitchFamily="34" charset="0"/>
              </a:defRPr>
            </a:lvl1pPr>
          </a:lstStyle>
          <a:p>
            <a:pPr>
              <a:defRPr/>
            </a:pPr>
            <a:endParaRPr lang="en-US"/>
          </a:p>
        </p:txBody>
      </p:sp>
      <p:sp>
        <p:nvSpPr>
          <p:cNvPr id="8" name="Rectangle 1039"/>
          <p:cNvSpPr>
            <a:spLocks noGrp="1" noChangeArrowheads="1"/>
          </p:cNvSpPr>
          <p:nvPr>
            <p:ph type="ftr" sz="quarter" idx="11"/>
          </p:nvPr>
        </p:nvSpPr>
        <p:spPr>
          <a:xfrm>
            <a:off x="3429000" y="6248400"/>
            <a:ext cx="2895600" cy="457200"/>
          </a:xfrm>
        </p:spPr>
        <p:txBody>
          <a:bodyPr/>
          <a:lstStyle>
            <a:lvl1pPr>
              <a:defRPr smtClean="0">
                <a:solidFill>
                  <a:schemeClr val="bg2"/>
                </a:solidFill>
                <a:latin typeface="Tahoma" pitchFamily="34" charset="0"/>
              </a:defRPr>
            </a:lvl1pPr>
          </a:lstStyle>
          <a:p>
            <a:pPr>
              <a:defRPr/>
            </a:pPr>
            <a:r>
              <a:rPr lang="en-US"/>
              <a:t>OU Supercomputing Center for Education &amp; Research</a:t>
            </a:r>
          </a:p>
        </p:txBody>
      </p:sp>
      <p:sp>
        <p:nvSpPr>
          <p:cNvPr id="9" name="Rectangle 1040"/>
          <p:cNvSpPr>
            <a:spLocks noGrp="1" noChangeArrowheads="1"/>
          </p:cNvSpPr>
          <p:nvPr>
            <p:ph type="sldNum" sz="quarter" idx="12"/>
          </p:nvPr>
        </p:nvSpPr>
        <p:spPr>
          <a:xfrm>
            <a:off x="6858000" y="6248400"/>
            <a:ext cx="1905000" cy="457200"/>
          </a:xfrm>
        </p:spPr>
        <p:txBody>
          <a:bodyPr/>
          <a:lstStyle>
            <a:lvl1pPr>
              <a:defRPr smtClean="0">
                <a:solidFill>
                  <a:schemeClr val="bg2"/>
                </a:solidFill>
                <a:latin typeface="Tahoma" pitchFamily="34" charset="0"/>
              </a:defRPr>
            </a:lvl1pPr>
          </a:lstStyle>
          <a:p>
            <a:pPr>
              <a:defRPr/>
            </a:pPr>
            <a:fld id="{0444E359-79E0-4AF8-A8E7-4848D3ACC6D0}" type="slidenum">
              <a:rPr lang="en-US"/>
              <a:pPr>
                <a:defRPr/>
              </a:pPr>
              <a:t>‹#›</a:t>
            </a:fld>
            <a:endParaRPr lang="en-US"/>
          </a:p>
        </p:txBody>
      </p:sp>
      <p:pic>
        <p:nvPicPr>
          <p:cNvPr id="11" name="Picture 15" descr="ou201_logo"/>
          <p:cNvPicPr>
            <a:picLocks noChangeAspect="1" noChangeArrowheads="1"/>
          </p:cNvPicPr>
          <p:nvPr userDrawn="1"/>
        </p:nvPicPr>
        <p:blipFill>
          <a:blip r:embed="rId2" cstate="print"/>
          <a:srcRect/>
          <a:stretch>
            <a:fillRect/>
          </a:stretch>
        </p:blipFill>
        <p:spPr bwMode="auto">
          <a:xfrm>
            <a:off x="228600" y="2667000"/>
            <a:ext cx="393700" cy="538163"/>
          </a:xfrm>
          <a:prstGeom prst="rect">
            <a:avLst/>
          </a:prstGeom>
          <a:noFill/>
          <a:ln w="9525">
            <a:noFill/>
            <a:miter lim="800000"/>
            <a:headEnd/>
            <a:tailEnd/>
          </a:ln>
        </p:spPr>
      </p:pic>
    </p:spTree>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10235FF7-5179-46DA-B105-D41AB8E530FD}" type="slidenum">
              <a:rPr lang="en-US"/>
              <a:pPr>
                <a:defRPr/>
              </a:pPr>
              <a:t>‹#›</a:t>
            </a:fld>
            <a:endParaRPr lang="en-US"/>
          </a:p>
        </p:txBody>
      </p:sp>
    </p:spTree>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0525" y="457200"/>
            <a:ext cx="2043113"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457200"/>
            <a:ext cx="5978525"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A53A9AA8-B67F-451E-A4EA-DB0938330C23}" type="slidenum">
              <a:rPr lang="en-US"/>
              <a:pPr>
                <a:defRPr/>
              </a:pPr>
              <a:t>‹#›</a:t>
            </a:fld>
            <a:endParaRPr lang="en-US"/>
          </a:p>
        </p:txBody>
      </p:sp>
    </p:spTree>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012EC9EB-093D-4AEC-827C-43FD36EDF2AE}" type="slidenum">
              <a:rPr lang="en-US"/>
              <a:pPr>
                <a:defRPr/>
              </a:pPr>
              <a:t>‹#›</a:t>
            </a:fld>
            <a:endParaRPr lang="en-US"/>
          </a:p>
        </p:txBody>
      </p:sp>
    </p:spTree>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09600" y="1371600"/>
            <a:ext cx="3886200" cy="4648200"/>
          </a:xfrm>
        </p:spPr>
        <p:txBody>
          <a:bodyPr/>
          <a:lstStyle/>
          <a:p>
            <a:pPr lvl="0"/>
            <a:endParaRPr lang="en-US" noProof="0" smtClean="0"/>
          </a:p>
        </p:txBody>
      </p:sp>
      <p:sp>
        <p:nvSpPr>
          <p:cNvPr id="4" name="Text Placeholder 3"/>
          <p:cNvSpPr>
            <a:spLocks noGrp="1"/>
          </p:cNvSpPr>
          <p:nvPr>
            <p:ph type="body" sz="half" idx="2"/>
          </p:nvPr>
        </p:nvSpPr>
        <p:spPr>
          <a:xfrm>
            <a:off x="46482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D150A29B-C713-428D-8EEE-FBB5AB75213B}" type="slidenum">
              <a:rPr lang="en-US"/>
              <a:pPr>
                <a:defRPr/>
              </a:pPr>
              <a:t>‹#›</a:t>
            </a:fld>
            <a:endParaRPr lang="en-US"/>
          </a:p>
        </p:txBody>
      </p:sp>
    </p:spTree>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371600"/>
            <a:ext cx="7924800" cy="4648200"/>
          </a:xfrm>
        </p:spPr>
        <p:txBody>
          <a:bodyPr/>
          <a:lstStyle/>
          <a:p>
            <a:pPr lvl="0"/>
            <a:endParaRPr lang="en-US" noProof="0" smtClean="0"/>
          </a:p>
        </p:txBody>
      </p:sp>
      <p:sp>
        <p:nvSpPr>
          <p:cNvPr id="7" name="Footer Placeholder 3"/>
          <p:cNvSpPr>
            <a:spLocks noGrp="1"/>
          </p:cNvSpPr>
          <p:nvPr>
            <p:ph type="ftr" sz="quarter" idx="10"/>
          </p:nvPr>
        </p:nvSpPr>
        <p:spPr/>
        <p:txBody>
          <a:bodyPr/>
          <a:lstStyle>
            <a:lvl1pPr>
              <a:defRPr smtClean="0"/>
            </a:lvl1p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8" name="Slide Number Placeholder 4"/>
          <p:cNvSpPr>
            <a:spLocks noGrp="1"/>
          </p:cNvSpPr>
          <p:nvPr>
            <p:ph type="sldNum" sz="quarter" idx="11"/>
          </p:nvPr>
        </p:nvSpPr>
        <p:spPr/>
        <p:txBody>
          <a:bodyPr/>
          <a:lstStyle>
            <a:lvl1pPr>
              <a:defRPr smtClean="0"/>
            </a:lvl1pPr>
          </a:lstStyle>
          <a:p>
            <a:pPr>
              <a:defRPr/>
            </a:pPr>
            <a:fld id="{17696F83-8082-4514-8AA9-864DCCAA623D}" type="slidenum">
              <a:rPr lang="en-US"/>
              <a:pPr>
                <a:defRPr/>
              </a:pPr>
              <a:t>‹#›</a:t>
            </a:fld>
            <a:endParaRPr lang="en-US"/>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3"/>
          <p:cNvSpPr>
            <a:spLocks noGrp="1"/>
          </p:cNvSpPr>
          <p:nvPr>
            <p:ph type="ftr" sz="quarter" idx="10"/>
          </p:nvPr>
        </p:nvSpPr>
        <p:spPr/>
        <p:txBody>
          <a:bodyPr/>
          <a:lstStyle>
            <a:lvl1pPr>
              <a:defRPr smtClean="0"/>
            </a:lvl1p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8" name="Slide Number Placeholder 4"/>
          <p:cNvSpPr>
            <a:spLocks noGrp="1"/>
          </p:cNvSpPr>
          <p:nvPr>
            <p:ph type="sldNum" sz="quarter" idx="11"/>
          </p:nvPr>
        </p:nvSpPr>
        <p:spPr/>
        <p:txBody>
          <a:bodyPr/>
          <a:lstStyle>
            <a:lvl1pPr>
              <a:defRPr smtClean="0"/>
            </a:lvl1pPr>
          </a:lstStyle>
          <a:p>
            <a:pPr>
              <a:defRPr/>
            </a:pPr>
            <a:fld id="{DAFF6522-D39A-4EFB-9FD2-0F43165FD2EE}" type="slidenum">
              <a:rPr lang="en-US"/>
              <a:pPr>
                <a:defRPr/>
              </a:pPr>
              <a:t>‹#›</a:t>
            </a:fld>
            <a:endParaRPr lang="en-US"/>
          </a:p>
        </p:txBody>
      </p:sp>
    </p:spTree>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BAB2F73B-AF29-4A05-AF7F-4F48D44409C4}" type="slidenum">
              <a:rPr lang="en-US"/>
              <a:pPr>
                <a:defRPr/>
              </a:pPr>
              <a:t>‹#›</a:t>
            </a:fld>
            <a:endParaRPr lang="en-US"/>
          </a:p>
        </p:txBody>
      </p:sp>
    </p:spTree>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3716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DA04F282-5D9D-4EB2-A4AC-1849A209E5C3}" type="slidenum">
              <a:rPr lang="en-US"/>
              <a:pPr>
                <a:defRPr/>
              </a:pPr>
              <a:t>‹#›</a:t>
            </a:fld>
            <a:endParaRPr lang="en-US"/>
          </a:p>
        </p:txBody>
      </p:sp>
    </p:spTree>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2"/>
          <p:cNvSpPr>
            <a:spLocks noGrp="1" noChangeArrowheads="1"/>
          </p:cNvSpPr>
          <p:nvPr>
            <p:ph type="ftr" sz="quarter" idx="10"/>
          </p:nvPr>
        </p:nvSpPr>
        <p:spPr>
          <a:ln/>
        </p:spPr>
        <p:txBody>
          <a:bodyPr/>
          <a:lstStyle>
            <a:lvl1pPr>
              <a:defRPr/>
            </a:lvl1p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8" name="Rectangle 13"/>
          <p:cNvSpPr>
            <a:spLocks noGrp="1" noChangeArrowheads="1"/>
          </p:cNvSpPr>
          <p:nvPr>
            <p:ph type="sldNum" sz="quarter" idx="11"/>
          </p:nvPr>
        </p:nvSpPr>
        <p:spPr>
          <a:ln/>
        </p:spPr>
        <p:txBody>
          <a:bodyPr/>
          <a:lstStyle>
            <a:lvl1pPr>
              <a:defRPr/>
            </a:lvl1pPr>
          </a:lstStyle>
          <a:p>
            <a:pPr>
              <a:defRPr/>
            </a:pPr>
            <a:fld id="{A54AFA57-DB10-4D8E-B495-9E7DF239E09B}" type="slidenum">
              <a:rPr lang="en-US"/>
              <a:pPr>
                <a:defRPr/>
              </a:pPr>
              <a:t>‹#›</a:t>
            </a:fld>
            <a:endParaRPr lang="en-US"/>
          </a:p>
        </p:txBody>
      </p:sp>
    </p:spTree>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lvl1pPr>
              <a:defRPr dirty="0" smtClean="0"/>
            </a:lvl1pPr>
          </a:lstStyle>
          <a:p>
            <a:pPr>
              <a:defRPr/>
            </a:pPr>
            <a:r>
              <a:rPr lang="en-US" dirty="0" smtClean="0"/>
              <a:t>OSCER State of the Center Address</a:t>
            </a:r>
          </a:p>
          <a:p>
            <a:pPr>
              <a:defRPr/>
            </a:pPr>
            <a:r>
              <a:rPr lang="en-US" dirty="0" smtClean="0"/>
              <a:t>Wed Oct 2 2013</a:t>
            </a:r>
            <a:endParaRPr lang="en-US" dirty="0"/>
          </a:p>
        </p:txBody>
      </p:sp>
      <p:sp>
        <p:nvSpPr>
          <p:cNvPr id="4" name="Rectangle 3"/>
          <p:cNvSpPr/>
          <p:nvPr userDrawn="1"/>
        </p:nvSpPr>
        <p:spPr bwMode="auto">
          <a:xfrm>
            <a:off x="6324600" y="6096000"/>
            <a:ext cx="152400" cy="762000"/>
          </a:xfrm>
          <a:prstGeom prst="rect">
            <a:avLst/>
          </a:prstGeom>
          <a:solidFill>
            <a:schemeClr val="bg1"/>
          </a:solidFill>
          <a:ln w="9525" cap="flat" cmpd="sng" algn="ctr">
            <a:noFill/>
            <a:prstDash val="solid"/>
            <a:miter lim="800000"/>
            <a:headEnd type="none" w="med" len="med"/>
            <a:tailEnd type="none" w="med" len="med"/>
          </a:ln>
          <a:effectLst/>
        </p:spPr>
        <p:txBody>
          <a:bodyPr wrap="none"/>
          <a:lstStyle/>
          <a:p>
            <a:pPr>
              <a:defRPr/>
            </a:pP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2"/>
          <p:cNvSpPr>
            <a:spLocks noGrp="1" noChangeArrowheads="1"/>
          </p:cNvSpPr>
          <p:nvPr>
            <p:ph type="ftr" sz="quarter" idx="10"/>
          </p:nvPr>
        </p:nvSpPr>
        <p:spPr>
          <a:ln/>
        </p:spPr>
        <p:txBody>
          <a:bodyPr/>
          <a:lstStyle>
            <a:lvl1pPr>
              <a:defRPr/>
            </a:lvl1p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3" name="Rectangle 13"/>
          <p:cNvSpPr>
            <a:spLocks noGrp="1" noChangeArrowheads="1"/>
          </p:cNvSpPr>
          <p:nvPr>
            <p:ph type="sldNum" sz="quarter" idx="11"/>
          </p:nvPr>
        </p:nvSpPr>
        <p:spPr>
          <a:ln/>
        </p:spPr>
        <p:txBody>
          <a:bodyPr/>
          <a:lstStyle>
            <a:lvl1pPr>
              <a:defRPr/>
            </a:lvl1pPr>
          </a:lstStyle>
          <a:p>
            <a:pPr>
              <a:defRPr/>
            </a:pPr>
            <a:fld id="{C27E5F05-49DD-403D-8B1B-C58F7D6A2F66}" type="slidenum">
              <a:rPr lang="en-US"/>
              <a:pPr>
                <a:defRPr/>
              </a:pPr>
              <a:t>‹#›</a:t>
            </a:fld>
            <a:endParaRPr lang="en-US"/>
          </a:p>
        </p:txBody>
      </p:sp>
    </p:spTree>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6" name="Rectangle 13"/>
          <p:cNvSpPr>
            <a:spLocks noGrp="1" noChangeArrowheads="1"/>
          </p:cNvSpPr>
          <p:nvPr>
            <p:ph type="sldNum" sz="quarter" idx="11"/>
          </p:nvPr>
        </p:nvSpPr>
        <p:spPr>
          <a:ln/>
        </p:spPr>
        <p:txBody>
          <a:bodyPr/>
          <a:lstStyle>
            <a:lvl1pPr>
              <a:defRPr/>
            </a:lvl1pPr>
          </a:lstStyle>
          <a:p>
            <a:pPr>
              <a:defRPr/>
            </a:pPr>
            <a:fld id="{9E7A33A4-B068-4571-97F3-222EF8233FBE}" type="slidenum">
              <a:rPr lang="en-US"/>
              <a:pPr>
                <a:defRPr/>
              </a:pPr>
              <a:t>‹#›</a:t>
            </a:fld>
            <a:endParaRPr lang="en-US"/>
          </a:p>
        </p:txBody>
      </p:sp>
    </p:spTree>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6" name="Rectangle 13"/>
          <p:cNvSpPr>
            <a:spLocks noGrp="1" noChangeArrowheads="1"/>
          </p:cNvSpPr>
          <p:nvPr>
            <p:ph type="sldNum" sz="quarter" idx="11"/>
          </p:nvPr>
        </p:nvSpPr>
        <p:spPr>
          <a:ln/>
        </p:spPr>
        <p:txBody>
          <a:bodyPr/>
          <a:lstStyle>
            <a:lvl1pPr>
              <a:defRPr/>
            </a:lvl1pPr>
          </a:lstStyle>
          <a:p>
            <a:pPr>
              <a:defRPr/>
            </a:pPr>
            <a:fld id="{12CCE84F-D98D-47F7-A4D6-21F3EE13A38C}" type="slidenum">
              <a:rPr lang="en-US"/>
              <a:pPr>
                <a:defRPr/>
              </a:pPr>
              <a:t>‹#›</a:t>
            </a:fld>
            <a:endParaRPr lang="en-US"/>
          </a:p>
        </p:txBody>
      </p:sp>
    </p:spTree>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5.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7" Type="http://schemas.openxmlformats.org/officeDocument/2006/relationships/image" Target="../media/image2.jpeg"/><Relationship Id="rId18" Type="http://schemas.openxmlformats.org/officeDocument/2006/relationships/image" Target="../media/image3.png"/><Relationship Id="rId19" Type="http://schemas.openxmlformats.org/officeDocument/2006/relationships/image" Target="../media/image4.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80" name="Rectangle 12"/>
          <p:cNvSpPr>
            <a:spLocks noGrp="1" noChangeArrowheads="1"/>
          </p:cNvSpPr>
          <p:nvPr>
            <p:ph type="ftr" sz="quarter" idx="3"/>
          </p:nvPr>
        </p:nvSpPr>
        <p:spPr bwMode="auto">
          <a:xfrm>
            <a:off x="2633663" y="6172200"/>
            <a:ext cx="399573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lvl1pPr>
          </a:lstStyle>
          <a:p>
            <a:pPr>
              <a:defRPr/>
            </a:pPr>
            <a:r>
              <a:rPr lang="en-US" dirty="0" smtClean="0"/>
              <a:t>OSCER State of the Center Address</a:t>
            </a:r>
          </a:p>
          <a:p>
            <a:pPr>
              <a:defRPr/>
            </a:pPr>
            <a:r>
              <a:rPr lang="en-US" dirty="0" smtClean="0"/>
              <a:t>Wed Oct 2 2013</a:t>
            </a:r>
            <a:endParaRPr lang="en-US" dirty="0"/>
          </a:p>
        </p:txBody>
      </p:sp>
      <p:sp>
        <p:nvSpPr>
          <p:cNvPr id="58381" name="Rectangle 13"/>
          <p:cNvSpPr>
            <a:spLocks noGrp="1" noChangeArrowheads="1"/>
          </p:cNvSpPr>
          <p:nvPr>
            <p:ph type="sldNum" sz="quarter" idx="4"/>
          </p:nvPr>
        </p:nvSpPr>
        <p:spPr bwMode="auto">
          <a:xfrm>
            <a:off x="7162800" y="6191250"/>
            <a:ext cx="1295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lvl1pPr>
          </a:lstStyle>
          <a:p>
            <a:pPr>
              <a:defRPr/>
            </a:pPr>
            <a:fld id="{33E90D56-9F13-476E-9C0C-A76A957C9F52}" type="slidenum">
              <a:rPr lang="en-US"/>
              <a:pPr>
                <a:defRPr/>
              </a:pPr>
              <a:t>‹#›</a:t>
            </a:fld>
            <a:endParaRPr lang="en-US"/>
          </a:p>
        </p:txBody>
      </p:sp>
      <p:pic>
        <p:nvPicPr>
          <p:cNvPr id="3084" name="Picture 15" descr="ou201_logo"/>
          <p:cNvPicPr>
            <a:picLocks noChangeAspect="1" noChangeArrowheads="1"/>
          </p:cNvPicPr>
          <p:nvPr userDrawn="1"/>
        </p:nvPicPr>
        <p:blipFill>
          <a:blip r:embed="rId16" cstate="print"/>
          <a:srcRect/>
          <a:stretch>
            <a:fillRect/>
          </a:stretch>
        </p:blipFill>
        <p:spPr bwMode="auto">
          <a:xfrm>
            <a:off x="1066800" y="6175524"/>
            <a:ext cx="393700" cy="538163"/>
          </a:xfrm>
          <a:prstGeom prst="rect">
            <a:avLst/>
          </a:prstGeom>
          <a:noFill/>
          <a:ln w="9525">
            <a:noFill/>
            <a:miter lim="800000"/>
            <a:headEnd/>
            <a:tailEnd/>
          </a:ln>
        </p:spPr>
      </p:pic>
      <p:pic>
        <p:nvPicPr>
          <p:cNvPr id="3085" name="Picture 35" descr="oscer_logo_crimson_20060918"/>
          <p:cNvPicPr>
            <a:picLocks noChangeAspect="1" noChangeArrowheads="1"/>
          </p:cNvPicPr>
          <p:nvPr userDrawn="1"/>
        </p:nvPicPr>
        <p:blipFill>
          <a:blip r:embed="rId17" cstate="print"/>
          <a:srcRect/>
          <a:stretch>
            <a:fillRect/>
          </a:stretch>
        </p:blipFill>
        <p:spPr bwMode="auto">
          <a:xfrm>
            <a:off x="228600" y="6127899"/>
            <a:ext cx="776288" cy="547688"/>
          </a:xfrm>
          <a:prstGeom prst="rect">
            <a:avLst/>
          </a:prstGeom>
          <a:noFill/>
          <a:ln w="9525">
            <a:noFill/>
            <a:miter lim="800000"/>
            <a:headEnd/>
            <a:tailEnd/>
          </a:ln>
        </p:spPr>
      </p:pic>
      <p:pic>
        <p:nvPicPr>
          <p:cNvPr id="3086" name="Picture 39" descr="ouit_logo_small"/>
          <p:cNvPicPr>
            <a:picLocks noChangeAspect="1" noChangeArrowheads="1"/>
          </p:cNvPicPr>
          <p:nvPr userDrawn="1"/>
        </p:nvPicPr>
        <p:blipFill>
          <a:blip r:embed="rId18" cstate="print"/>
          <a:srcRect/>
          <a:stretch>
            <a:fillRect/>
          </a:stretch>
        </p:blipFill>
        <p:spPr bwMode="auto">
          <a:xfrm>
            <a:off x="1447800" y="6127899"/>
            <a:ext cx="1143000" cy="598488"/>
          </a:xfrm>
          <a:prstGeom prst="rect">
            <a:avLst/>
          </a:prstGeom>
          <a:noFill/>
          <a:ln w="9525">
            <a:noFill/>
            <a:miter lim="800000"/>
            <a:headEnd/>
            <a:tailEnd/>
          </a:ln>
        </p:spPr>
      </p:pic>
      <p:sp>
        <p:nvSpPr>
          <p:cNvPr id="58375" name="Rectangle 7"/>
          <p:cNvSpPr>
            <a:spLocks noChangeArrowheads="1"/>
          </p:cNvSpPr>
          <p:nvPr userDrawn="1"/>
        </p:nvSpPr>
        <p:spPr bwMode="gray">
          <a:xfrm>
            <a:off x="609600" y="381000"/>
            <a:ext cx="31750" cy="1052513"/>
          </a:xfrm>
          <a:prstGeom prst="rect">
            <a:avLst/>
          </a:prstGeom>
          <a:solidFill>
            <a:schemeClr val="bg2"/>
          </a:solidFill>
          <a:ln w="9525">
            <a:noFill/>
            <a:miter lim="800000"/>
            <a:headEnd/>
            <a:tailEnd/>
          </a:ln>
          <a:effectLst/>
        </p:spPr>
        <p:txBody>
          <a:bodyPr wrap="none" anchor="ctr"/>
          <a:lstStyle/>
          <a:p>
            <a:pPr>
              <a:defRPr/>
            </a:pPr>
            <a:endParaRPr kumimoji="1" lang="en-US" sz="2400">
              <a:latin typeface="Tahoma" pitchFamily="34" charset="0"/>
            </a:endParaRPr>
          </a:p>
        </p:txBody>
      </p:sp>
      <p:sp>
        <p:nvSpPr>
          <p:cNvPr id="58376" name="Rectangle 8"/>
          <p:cNvSpPr>
            <a:spLocks noChangeArrowheads="1"/>
          </p:cNvSpPr>
          <p:nvPr userDrawn="1"/>
        </p:nvSpPr>
        <p:spPr bwMode="gray">
          <a:xfrm>
            <a:off x="304800" y="12192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kumimoji="1" lang="en-US" sz="2400">
              <a:latin typeface="Tahoma" pitchFamily="34" charset="0"/>
            </a:endParaRPr>
          </a:p>
        </p:txBody>
      </p:sp>
      <p:sp>
        <p:nvSpPr>
          <p:cNvPr id="3079" name="Rectangle 9"/>
          <p:cNvSpPr>
            <a:spLocks noGrp="1" noChangeArrowheads="1"/>
          </p:cNvSpPr>
          <p:nvPr userDrawn="1">
            <p:ph type="title"/>
          </p:nvPr>
        </p:nvSpPr>
        <p:spPr bwMode="auto">
          <a:xfrm>
            <a:off x="762000" y="457200"/>
            <a:ext cx="8021638" cy="6778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080" name="Rectangle 10"/>
          <p:cNvSpPr>
            <a:spLocks noGrp="1" noChangeArrowheads="1"/>
          </p:cNvSpPr>
          <p:nvPr userDrawn="1">
            <p:ph type="body" idx="1"/>
          </p:nvPr>
        </p:nvSpPr>
        <p:spPr bwMode="auto">
          <a:xfrm>
            <a:off x="609600" y="1371600"/>
            <a:ext cx="79248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9" name="Picture 15" descr="ou201_logo"/>
          <p:cNvPicPr>
            <a:picLocks noChangeAspect="1" noChangeArrowheads="1"/>
          </p:cNvPicPr>
          <p:nvPr userDrawn="1"/>
        </p:nvPicPr>
        <p:blipFill>
          <a:blip r:embed="rId16" cstate="print"/>
          <a:srcRect/>
          <a:stretch>
            <a:fillRect/>
          </a:stretch>
        </p:blipFill>
        <p:spPr bwMode="auto">
          <a:xfrm>
            <a:off x="178904" y="609600"/>
            <a:ext cx="393700" cy="538163"/>
          </a:xfrm>
          <a:prstGeom prst="rect">
            <a:avLst/>
          </a:prstGeom>
          <a:noFill/>
          <a:ln w="9525">
            <a:noFill/>
            <a:miter lim="800000"/>
            <a:headEnd/>
            <a:tailEnd/>
          </a:ln>
        </p:spPr>
      </p:pic>
      <p:pic>
        <p:nvPicPr>
          <p:cNvPr id="13" name="Picture 12"/>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6890907" y="6175524"/>
            <a:ext cx="1361553" cy="538163"/>
          </a:xfrm>
          <a:prstGeom prst="rect">
            <a:avLst/>
          </a:prstGeom>
        </p:spPr>
      </p:pic>
      <p:pic>
        <p:nvPicPr>
          <p:cNvPr id="14" name="Picture 13"/>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6281307" y="6096691"/>
            <a:ext cx="609600" cy="660903"/>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78" r:id="rId3"/>
    <p:sldLayoutId id="2147483687" r:id="rId4"/>
    <p:sldLayoutId id="2147483679" r:id="rId5"/>
    <p:sldLayoutId id="2147483688" r:id="rId6"/>
    <p:sldLayoutId id="2147483680" r:id="rId7"/>
    <p:sldLayoutId id="2147483681" r:id="rId8"/>
    <p:sldLayoutId id="2147483682" r:id="rId9"/>
    <p:sldLayoutId id="2147483683" r:id="rId10"/>
    <p:sldLayoutId id="2147483684" r:id="rId11"/>
    <p:sldLayoutId id="2147483689" r:id="rId12"/>
    <p:sldLayoutId id="2147483690" r:id="rId13"/>
    <p:sldLayoutId id="2147483691" r:id="rId14"/>
  </p:sldLayoutIdLst>
  <p:transition xmlns:p14="http://schemas.microsoft.com/office/powerpoint/2010/main"/>
  <p:hf hdr="0" dt="0"/>
  <p:txStyles>
    <p:titleStyle>
      <a:lvl1pPr algn="ctr" rtl="0" eaLnBrk="0" fontAlgn="base" hangingPunct="0">
        <a:spcBef>
          <a:spcPct val="0"/>
        </a:spcBef>
        <a:spcAft>
          <a:spcPct val="0"/>
        </a:spcAft>
        <a:defRPr sz="4000" b="1">
          <a:solidFill>
            <a:schemeClr val="tx2"/>
          </a:solidFill>
          <a:latin typeface="+mj-lt"/>
          <a:ea typeface="+mj-ea"/>
          <a:cs typeface="+mj-cs"/>
        </a:defRPr>
      </a:lvl1pPr>
      <a:lvl2pPr algn="ctr" rtl="0" eaLnBrk="0" fontAlgn="base" hangingPunct="0">
        <a:spcBef>
          <a:spcPct val="0"/>
        </a:spcBef>
        <a:spcAft>
          <a:spcPct val="0"/>
        </a:spcAft>
        <a:defRPr sz="4000" b="1">
          <a:solidFill>
            <a:schemeClr val="tx2"/>
          </a:solidFill>
          <a:latin typeface="Times New Roman" pitchFamily="18" charset="0"/>
        </a:defRPr>
      </a:lvl2pPr>
      <a:lvl3pPr algn="ctr" rtl="0" eaLnBrk="0" fontAlgn="base" hangingPunct="0">
        <a:spcBef>
          <a:spcPct val="0"/>
        </a:spcBef>
        <a:spcAft>
          <a:spcPct val="0"/>
        </a:spcAft>
        <a:defRPr sz="4000" b="1">
          <a:solidFill>
            <a:schemeClr val="tx2"/>
          </a:solidFill>
          <a:latin typeface="Times New Roman" pitchFamily="18" charset="0"/>
        </a:defRPr>
      </a:lvl3pPr>
      <a:lvl4pPr algn="ctr" rtl="0" eaLnBrk="0" fontAlgn="base" hangingPunct="0">
        <a:spcBef>
          <a:spcPct val="0"/>
        </a:spcBef>
        <a:spcAft>
          <a:spcPct val="0"/>
        </a:spcAft>
        <a:defRPr sz="4000" b="1">
          <a:solidFill>
            <a:schemeClr val="tx2"/>
          </a:solidFill>
          <a:latin typeface="Times New Roman" pitchFamily="18" charset="0"/>
        </a:defRPr>
      </a:lvl4pPr>
      <a:lvl5pPr algn="ctr" rtl="0" eaLnBrk="0" fontAlgn="base" hangingPunct="0">
        <a:spcBef>
          <a:spcPct val="0"/>
        </a:spcBef>
        <a:spcAft>
          <a:spcPct val="0"/>
        </a:spcAft>
        <a:defRPr sz="4000" b="1">
          <a:solidFill>
            <a:schemeClr val="tx2"/>
          </a:solidFill>
          <a:latin typeface="Times New Roman" pitchFamily="18" charset="0"/>
        </a:defRPr>
      </a:lvl5pPr>
      <a:lvl6pPr marL="457200" algn="ctr" rtl="0" fontAlgn="base">
        <a:spcBef>
          <a:spcPct val="0"/>
        </a:spcBef>
        <a:spcAft>
          <a:spcPct val="0"/>
        </a:spcAft>
        <a:defRPr sz="4000" b="1">
          <a:solidFill>
            <a:schemeClr val="tx2"/>
          </a:solidFill>
          <a:latin typeface="Times New Roman" pitchFamily="18" charset="0"/>
        </a:defRPr>
      </a:lvl6pPr>
      <a:lvl7pPr marL="914400" algn="ctr" rtl="0" fontAlgn="base">
        <a:spcBef>
          <a:spcPct val="0"/>
        </a:spcBef>
        <a:spcAft>
          <a:spcPct val="0"/>
        </a:spcAft>
        <a:defRPr sz="4000" b="1">
          <a:solidFill>
            <a:schemeClr val="tx2"/>
          </a:solidFill>
          <a:latin typeface="Times New Roman" pitchFamily="18" charset="0"/>
        </a:defRPr>
      </a:lvl7pPr>
      <a:lvl8pPr marL="1371600" algn="ctr" rtl="0" fontAlgn="base">
        <a:spcBef>
          <a:spcPct val="0"/>
        </a:spcBef>
        <a:spcAft>
          <a:spcPct val="0"/>
        </a:spcAft>
        <a:defRPr sz="4000" b="1">
          <a:solidFill>
            <a:schemeClr val="tx2"/>
          </a:solidFill>
          <a:latin typeface="Times New Roman" pitchFamily="18" charset="0"/>
        </a:defRPr>
      </a:lvl8pPr>
      <a:lvl9pPr marL="1828800" algn="ctr" rtl="0" fontAlgn="base">
        <a:spcBef>
          <a:spcPct val="0"/>
        </a:spcBef>
        <a:spcAft>
          <a:spcPct val="0"/>
        </a:spcAft>
        <a:defRPr sz="40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rgbClr val="333399"/>
        </a:buClr>
        <a:buSzPct val="60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A50021"/>
        </a:buClr>
        <a:buSzPct val="55000"/>
        <a:buFont typeface="Wingdings" pitchFamily="2" charset="2"/>
        <a:buChar char="n"/>
        <a:defRPr sz="2200">
          <a:solidFill>
            <a:schemeClr val="tx1"/>
          </a:solidFill>
          <a:latin typeface="+mn-lt"/>
        </a:defRPr>
      </a:lvl2pPr>
      <a:lvl3pPr marL="1143000" indent="-228600" algn="l" rtl="0" eaLnBrk="0" fontAlgn="base" hangingPunct="0">
        <a:spcBef>
          <a:spcPct val="20000"/>
        </a:spcBef>
        <a:spcAft>
          <a:spcPct val="0"/>
        </a:spcAft>
        <a:buClr>
          <a:srgbClr val="008000"/>
        </a:buClr>
        <a:buSzPct val="50000"/>
        <a:buFont typeface="Wingdings" pitchFamily="2" charset="2"/>
        <a:buChar char="n"/>
        <a:defRPr sz="2000">
          <a:solidFill>
            <a:schemeClr val="tx1"/>
          </a:solidFill>
          <a:latin typeface="+mn-lt"/>
        </a:defRPr>
      </a:lvl3pPr>
      <a:lvl4pPr marL="1600200" indent="-228600" algn="l" rtl="0" eaLnBrk="0" fontAlgn="base" hangingPunct="0">
        <a:spcBef>
          <a:spcPct val="20000"/>
        </a:spcBef>
        <a:spcAft>
          <a:spcPct val="0"/>
        </a:spcAft>
        <a:buClr>
          <a:srgbClr val="CC6600"/>
        </a:buClr>
        <a:buSzPct val="55000"/>
        <a:buFont typeface="Wingdings" pitchFamily="2" charset="2"/>
        <a:buChar char="n"/>
        <a:defRPr>
          <a:solidFill>
            <a:schemeClr val="tx1"/>
          </a:solidFill>
          <a:latin typeface="+mn-lt"/>
        </a:defRPr>
      </a:lvl4pPr>
      <a:lvl5pPr marL="2057400" indent="-228600" algn="l" rtl="0" eaLnBrk="0" fontAlgn="base" hangingPunct="0">
        <a:spcBef>
          <a:spcPct val="20000"/>
        </a:spcBef>
        <a:spcAft>
          <a:spcPct val="0"/>
        </a:spcAft>
        <a:buClr>
          <a:srgbClr val="800080"/>
        </a:buClr>
        <a:buSzPct val="50000"/>
        <a:buFont typeface="Wingdings" pitchFamily="2" charset="2"/>
        <a:buChar char="n"/>
        <a:defRPr sz="1600">
          <a:solidFill>
            <a:schemeClr val="tx1"/>
          </a:solidFill>
          <a:latin typeface="+mn-lt"/>
        </a:defRPr>
      </a:lvl5pPr>
      <a:lvl6pPr marL="25146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6pPr>
      <a:lvl7pPr marL="29718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7pPr>
      <a:lvl8pPr marL="34290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8pPr>
      <a:lvl9pPr marL="38862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4" Type="http://schemas.openxmlformats.org/officeDocument/2006/relationships/hyperlink" Target="mailto:hneeman@ou.edu" TargetMode="External"/><Relationship Id="rId5" Type="http://schemas.openxmlformats.org/officeDocument/2006/relationships/image" Target="../media/image6.jpeg"/><Relationship Id="rId6" Type="http://schemas.openxmlformats.org/officeDocument/2006/relationships/image" Target="../media/image7.jpeg"/><Relationship Id="rId7" Type="http://schemas.openxmlformats.org/officeDocument/2006/relationships/image" Target="../media/image3.png"/><Relationship Id="rId8" Type="http://schemas.openxmlformats.org/officeDocument/2006/relationships/image" Target="../media/image8.png"/><Relationship Id="rId9" Type="http://schemas.openxmlformats.org/officeDocument/2006/relationships/image" Target="../media/image9.png"/><Relationship Id="rId1" Type="http://schemas.openxmlformats.org/officeDocument/2006/relationships/tags" Target="../tags/tag2.xml"/><Relationship Id="rId2"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0.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2.xml"/></Relationships>
</file>

<file path=ppt/slides/_rels/slide103.xml.rels><?xml version="1.0" encoding="UTF-8" standalone="yes"?>
<Relationships xmlns="http://schemas.openxmlformats.org/package/2006/relationships"><Relationship Id="rId3" Type="http://schemas.openxmlformats.org/officeDocument/2006/relationships/notesSlide" Target="../notesSlides/notesSlide103.xml"/><Relationship Id="rId4" Type="http://schemas.openxmlformats.org/officeDocument/2006/relationships/hyperlink" Target="http://www.oscer.ou.edu/" TargetMode="External"/><Relationship Id="rId1" Type="http://schemas.openxmlformats.org/officeDocument/2006/relationships/tags" Target="../tags/tag31.xml"/><Relationship Id="rId2"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notesSlide" Target="../notesSlides/notesSlide104.xml"/><Relationship Id="rId1" Type="http://schemas.openxmlformats.org/officeDocument/2006/relationships/tags" Target="../tags/tag32.xml"/><Relationship Id="rId2" Type="http://schemas.openxmlformats.org/officeDocument/2006/relationships/tags" Target="../tags/tag33.xml"/></Relationships>
</file>

<file path=ppt/slides/_rels/slide11.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2.xml"/><Relationship Id="rId3"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 Id="rId3"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4.xml"/><Relationship Id="rId5" Type="http://schemas.openxmlformats.org/officeDocument/2006/relationships/image" Target="../media/image10.jpeg"/><Relationship Id="rId1" Type="http://schemas.openxmlformats.org/officeDocument/2006/relationships/tags" Target="../tags/tag5.xml"/><Relationship Id="rId2" Type="http://schemas.openxmlformats.org/officeDocument/2006/relationships/tags" Target="../tags/tag6.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5.xml"/><Relationship Id="rId5" Type="http://schemas.openxmlformats.org/officeDocument/2006/relationships/image" Target="../media/image10.jpeg"/><Relationship Id="rId1" Type="http://schemas.openxmlformats.org/officeDocument/2006/relationships/tags" Target="../tags/tag7.xml"/><Relationship Id="rId2" Type="http://schemas.openxmlformats.org/officeDocument/2006/relationships/tags" Target="../tags/tag8.xml"/></Relationships>
</file>

<file path=ppt/slides/_rels/slide16.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2.xml"/><Relationship Id="rId3"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2.xml"/><Relationship Id="rId3"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4.xml"/><Relationship Id="rId3"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4.xml"/><Relationship Id="rId3"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Layout" Target="../slideLayouts/slideLayout4.xml"/><Relationship Id="rId3"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Layout" Target="../slideLayouts/slideLayout4.xml"/><Relationship Id="rId3"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Layout" Target="../slideLayouts/slideLayout4.xml"/><Relationship Id="rId3"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slideLayout" Target="../slideLayouts/slideLayout4.xml"/><Relationship Id="rId3"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tags" Target="../tags/tag17.xml"/><Relationship Id="rId2" Type="http://schemas.openxmlformats.org/officeDocument/2006/relationships/slideLayout" Target="../slideLayouts/slideLayout4.xml"/><Relationship Id="rId3"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slideLayout" Target="../slideLayouts/slideLayout4.xml"/><Relationship Id="rId3"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tags" Target="../tags/tag19.xml"/><Relationship Id="rId2" Type="http://schemas.openxmlformats.org/officeDocument/2006/relationships/slideLayout" Target="../slideLayouts/slideLayout4.xml"/><Relationship Id="rId3"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tags" Target="../tags/tag20.xml"/><Relationship Id="rId2" Type="http://schemas.openxmlformats.org/officeDocument/2006/relationships/slideLayout" Target="../slideLayouts/slideLayout4.xml"/><Relationship Id="rId3"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tags" Target="../tags/tag21.xml"/><Relationship Id="rId2" Type="http://schemas.openxmlformats.org/officeDocument/2006/relationships/slideLayout" Target="../slideLayouts/slideLayout4.xml"/><Relationship Id="rId3"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tags" Target="../tags/tag22.xml"/><Relationship Id="rId2" Type="http://schemas.openxmlformats.org/officeDocument/2006/relationships/slideLayout" Target="../slideLayouts/slideLayout4.xml"/><Relationship Id="rId3"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tags" Target="../tags/tag23.xml"/><Relationship Id="rId2" Type="http://schemas.openxmlformats.org/officeDocument/2006/relationships/slideLayout" Target="../slideLayouts/slideLayout4.xml"/><Relationship Id="rId3"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tags" Target="../tags/tag24.xml"/><Relationship Id="rId2" Type="http://schemas.openxmlformats.org/officeDocument/2006/relationships/slideLayout" Target="../slideLayouts/slideLayout4.xml"/><Relationship Id="rId3"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tags" Target="../tags/tag25.xml"/><Relationship Id="rId2" Type="http://schemas.openxmlformats.org/officeDocument/2006/relationships/slideLayout" Target="../slideLayouts/slideLayout4.xml"/><Relationship Id="rId3"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tags" Target="../tags/tag26.xml"/><Relationship Id="rId2" Type="http://schemas.openxmlformats.org/officeDocument/2006/relationships/slideLayout" Target="../slideLayouts/slideLayout4.xml"/><Relationship Id="rId3"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tags" Target="../tags/tag27.xml"/><Relationship Id="rId2" Type="http://schemas.openxmlformats.org/officeDocument/2006/relationships/slideLayout" Target="../slideLayouts/slideLayout4.xml"/><Relationship Id="rId3"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tags" Target="../tags/tag28.xml"/><Relationship Id="rId2" Type="http://schemas.openxmlformats.org/officeDocument/2006/relationships/slideLayout" Target="../slideLayouts/slideLayout4.xml"/><Relationship Id="rId3"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4" Type="http://schemas.openxmlformats.org/officeDocument/2006/relationships/hyperlink" Target="http://www.oscer.ou.edu/papers_from_rounds.php" TargetMode="External"/><Relationship Id="rId1" Type="http://schemas.openxmlformats.org/officeDocument/2006/relationships/tags" Target="../tags/tag29.xml"/><Relationship Id="rId2"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 Id="rId3" Type="http://schemas.openxmlformats.org/officeDocument/2006/relationships/hyperlink" Target="http://www.oscer.ou.edu/education/" TargetMode="Externa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tags" Target="../tags/tag30.xml"/><Relationship Id="rId2" Type="http://schemas.openxmlformats.org/officeDocument/2006/relationships/slideLayout" Target="../slideLayouts/slideLayout4.xml"/><Relationship Id="rId3"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1.xml"/><Relationship Id="rId3" Type="http://schemas.openxmlformats.org/officeDocument/2006/relationships/image" Target="../media/image14.pn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7.xml"/><Relationship Id="rId3" Type="http://schemas.openxmlformats.org/officeDocument/2006/relationships/image" Target="../media/image16.jpe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7.xml"/><Relationship Id="rId3" Type="http://schemas.openxmlformats.org/officeDocument/2006/relationships/image" Target="../media/image17.png"/></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8.xml"/><Relationship Id="rId3" Type="http://schemas.openxmlformats.org/officeDocument/2006/relationships/image" Target="../media/image16.jpe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1.xml"/><Relationship Id="rId3" Type="http://schemas.openxmlformats.org/officeDocument/2006/relationships/image" Target="../media/image18.jpe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2.xml"/><Relationship Id="rId3" Type="http://schemas.openxmlformats.org/officeDocument/2006/relationships/image" Target="../media/image19.jpe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5.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6.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02" name="Rectangle 2"/>
          <p:cNvSpPr>
            <a:spLocks noGrp="1" noChangeArrowheads="1"/>
          </p:cNvSpPr>
          <p:nvPr>
            <p:ph type="subTitle" idx="1"/>
          </p:nvPr>
        </p:nvSpPr>
        <p:spPr>
          <a:xfrm>
            <a:off x="685800" y="2057400"/>
            <a:ext cx="7924800" cy="1219200"/>
          </a:xfrm>
        </p:spPr>
        <p:txBody>
          <a:bodyPr/>
          <a:lstStyle/>
          <a:p>
            <a:pPr>
              <a:lnSpc>
                <a:spcPct val="70000"/>
              </a:lnSpc>
            </a:pPr>
            <a:r>
              <a:rPr lang="en-US" sz="3200" b="1"/>
              <a:t>Henry Neeman, OSCER Director</a:t>
            </a:r>
          </a:p>
          <a:p>
            <a:pPr>
              <a:lnSpc>
                <a:spcPct val="70000"/>
              </a:lnSpc>
            </a:pPr>
            <a:r>
              <a:rPr lang="en-US" sz="2000" b="1">
                <a:latin typeface="Courier New" pitchFamily="49" charset="0"/>
                <a:hlinkClick r:id="rId4"/>
              </a:rPr>
              <a:t>hneeman@ou.edu</a:t>
            </a:r>
            <a:endParaRPr lang="en-US" sz="2000" b="1">
              <a:latin typeface="Courier New" pitchFamily="49" charset="0"/>
            </a:endParaRPr>
          </a:p>
          <a:p>
            <a:pPr>
              <a:lnSpc>
                <a:spcPct val="70000"/>
              </a:lnSpc>
            </a:pPr>
            <a:r>
              <a:rPr lang="en-US" sz="2000" b="1"/>
              <a:t>OU Supercomputing Center for Education &amp; Research</a:t>
            </a:r>
          </a:p>
          <a:p>
            <a:pPr>
              <a:lnSpc>
                <a:spcPct val="70000"/>
              </a:lnSpc>
            </a:pPr>
            <a:r>
              <a:rPr lang="en-US" sz="2000" b="1"/>
              <a:t>A Division of OU Information Technology</a:t>
            </a:r>
          </a:p>
        </p:txBody>
      </p:sp>
      <p:sp>
        <p:nvSpPr>
          <p:cNvPr id="768003" name="Text Box 3"/>
          <p:cNvSpPr txBox="1">
            <a:spLocks noChangeArrowheads="1"/>
          </p:cNvSpPr>
          <p:nvPr/>
        </p:nvSpPr>
        <p:spPr bwMode="auto">
          <a:xfrm>
            <a:off x="3121982" y="5764213"/>
            <a:ext cx="3019096" cy="707886"/>
          </a:xfrm>
          <a:prstGeom prst="rect">
            <a:avLst/>
          </a:prstGeom>
          <a:noFill/>
          <a:ln w="9525">
            <a:noFill/>
            <a:miter lim="800000"/>
            <a:headEnd/>
            <a:tailEnd/>
          </a:ln>
          <a:effectLst/>
        </p:spPr>
        <p:txBody>
          <a:bodyPr wrap="none">
            <a:spAutoFit/>
          </a:bodyPr>
          <a:lstStyle/>
          <a:p>
            <a:r>
              <a:rPr lang="en-US" sz="2000" dirty="0" smtClean="0"/>
              <a:t>Wednesday October 2 2013</a:t>
            </a:r>
            <a:endParaRPr lang="en-US" sz="2000" dirty="0"/>
          </a:p>
          <a:p>
            <a:r>
              <a:rPr lang="en-US" sz="2000" dirty="0"/>
              <a:t>University of Oklahoma</a:t>
            </a:r>
          </a:p>
        </p:txBody>
      </p:sp>
      <p:sp>
        <p:nvSpPr>
          <p:cNvPr id="768004" name="Text Box 4"/>
          <p:cNvSpPr txBox="1">
            <a:spLocks noGrp="1" noChangeArrowheads="1"/>
          </p:cNvSpPr>
          <p:nvPr>
            <p:ph type="ctrTitle"/>
          </p:nvPr>
        </p:nvSpPr>
        <p:spPr>
          <a:xfrm>
            <a:off x="533400" y="381000"/>
            <a:ext cx="8229600" cy="1752600"/>
          </a:xfrm>
          <a:noFill/>
          <a:ln/>
        </p:spPr>
        <p:txBody>
          <a:bodyPr/>
          <a:lstStyle/>
          <a:p>
            <a:pPr>
              <a:lnSpc>
                <a:spcPct val="80000"/>
              </a:lnSpc>
            </a:pPr>
            <a:r>
              <a:rPr lang="en-US" sz="5400" dirty="0" smtClean="0">
                <a:solidFill>
                  <a:srgbClr val="A50021"/>
                </a:solidFill>
                <a:latin typeface="Arial Black" pitchFamily="34" charset="0"/>
              </a:rPr>
              <a:t>OSCER</a:t>
            </a:r>
            <a:r>
              <a:rPr lang="en-US" sz="5400" dirty="0">
                <a:solidFill>
                  <a:srgbClr val="A50021"/>
                </a:solidFill>
                <a:latin typeface="Arial Black" pitchFamily="34" charset="0"/>
              </a:rPr>
              <a:t/>
            </a:r>
            <a:br>
              <a:rPr lang="en-US" sz="5400" dirty="0">
                <a:solidFill>
                  <a:srgbClr val="A50021"/>
                </a:solidFill>
                <a:latin typeface="Arial Black" pitchFamily="34" charset="0"/>
              </a:rPr>
            </a:br>
            <a:r>
              <a:rPr lang="en-US" sz="5400" dirty="0">
                <a:solidFill>
                  <a:srgbClr val="A50021"/>
                </a:solidFill>
                <a:latin typeface="Arial Black" pitchFamily="34" charset="0"/>
              </a:rPr>
              <a:t>State of the Center</a:t>
            </a:r>
          </a:p>
        </p:txBody>
      </p:sp>
      <p:pic>
        <p:nvPicPr>
          <p:cNvPr id="768010" name="Picture 10" descr="ou201_logo"/>
          <p:cNvPicPr>
            <a:picLocks noChangeAspect="1" noChangeArrowheads="1"/>
          </p:cNvPicPr>
          <p:nvPr/>
        </p:nvPicPr>
        <p:blipFill>
          <a:blip r:embed="rId5" cstate="print"/>
          <a:srcRect/>
          <a:stretch>
            <a:fillRect/>
          </a:stretch>
        </p:blipFill>
        <p:spPr bwMode="auto">
          <a:xfrm>
            <a:off x="4392613" y="3525838"/>
            <a:ext cx="774700" cy="1096962"/>
          </a:xfrm>
          <a:prstGeom prst="rect">
            <a:avLst/>
          </a:prstGeom>
          <a:noFill/>
        </p:spPr>
      </p:pic>
      <p:pic>
        <p:nvPicPr>
          <p:cNvPr id="768011" name="Picture 11" descr="oscer_logo_crimson_20060918"/>
          <p:cNvPicPr>
            <a:picLocks noChangeAspect="1" noChangeArrowheads="1"/>
          </p:cNvPicPr>
          <p:nvPr/>
        </p:nvPicPr>
        <p:blipFill>
          <a:blip r:embed="rId6" cstate="print"/>
          <a:srcRect/>
          <a:stretch>
            <a:fillRect/>
          </a:stretch>
        </p:blipFill>
        <p:spPr bwMode="auto">
          <a:xfrm>
            <a:off x="2743200" y="3429000"/>
            <a:ext cx="1527175" cy="1116013"/>
          </a:xfrm>
          <a:prstGeom prst="rect">
            <a:avLst/>
          </a:prstGeom>
          <a:noFill/>
        </p:spPr>
      </p:pic>
      <p:pic>
        <p:nvPicPr>
          <p:cNvPr id="768012" name="Picture 12" descr="ouit_logo_small"/>
          <p:cNvPicPr>
            <a:picLocks noChangeAspect="1" noChangeArrowheads="1"/>
          </p:cNvPicPr>
          <p:nvPr/>
        </p:nvPicPr>
        <p:blipFill>
          <a:blip r:embed="rId7" cstate="print"/>
          <a:srcRect/>
          <a:stretch>
            <a:fillRect/>
          </a:stretch>
        </p:blipFill>
        <p:spPr bwMode="auto">
          <a:xfrm>
            <a:off x="5141913" y="3429000"/>
            <a:ext cx="2249487" cy="1219200"/>
          </a:xfrm>
          <a:prstGeom prst="rect">
            <a:avLst/>
          </a:prstGeom>
          <a:noFill/>
        </p:spPr>
      </p:pic>
      <p:pic>
        <p:nvPicPr>
          <p:cNvPr id="768017" name="Picture 17" descr="gpn_logo_pms_445_374"/>
          <p:cNvPicPr>
            <a:picLocks noChangeAspect="1" noChangeArrowheads="1"/>
          </p:cNvPicPr>
          <p:nvPr/>
        </p:nvPicPr>
        <p:blipFill>
          <a:blip r:embed="rId8" cstate="print"/>
          <a:srcRect/>
          <a:stretch>
            <a:fillRect/>
          </a:stretch>
        </p:blipFill>
        <p:spPr bwMode="auto">
          <a:xfrm>
            <a:off x="1676400" y="4953000"/>
            <a:ext cx="2768600" cy="641350"/>
          </a:xfrm>
          <a:prstGeom prst="rect">
            <a:avLst/>
          </a:prstGeom>
          <a:noFill/>
        </p:spPr>
      </p:pic>
      <p:pic>
        <p:nvPicPr>
          <p:cNvPr id="228354" name="Picture 2" descr="http://symposium2013.oscer.ou.edu/images/SponsorLogos/GlobusOnlinelogo.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20440" y="4545013"/>
            <a:ext cx="2085975" cy="1905000"/>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0FCF11A0-13EC-484E-81A6-768C34D88B67}" type="slidenum">
              <a:rPr lang="en-US"/>
              <a:pPr/>
              <a:t>10</a:t>
            </a:fld>
            <a:endParaRPr lang="en-US"/>
          </a:p>
        </p:txBody>
      </p:sp>
      <p:sp>
        <p:nvSpPr>
          <p:cNvPr id="921602" name="Rectangle 2"/>
          <p:cNvSpPr>
            <a:spLocks noGrp="1" noChangeArrowheads="1"/>
          </p:cNvSpPr>
          <p:nvPr>
            <p:ph type="title"/>
          </p:nvPr>
        </p:nvSpPr>
        <p:spPr/>
        <p:txBody>
          <a:bodyPr/>
          <a:lstStyle/>
          <a:p>
            <a:r>
              <a:rPr lang="en-US" sz="3600"/>
              <a:t>Thanks!</a:t>
            </a:r>
          </a:p>
        </p:txBody>
      </p:sp>
      <p:sp>
        <p:nvSpPr>
          <p:cNvPr id="921603" name="Rectangle 3"/>
          <p:cNvSpPr>
            <a:spLocks noGrp="1" noChangeArrowheads="1"/>
          </p:cNvSpPr>
          <p:nvPr>
            <p:ph type="body" idx="1"/>
          </p:nvPr>
        </p:nvSpPr>
        <p:spPr>
          <a:xfrm>
            <a:off x="609600" y="1371600"/>
            <a:ext cx="8001000" cy="4648200"/>
          </a:xfrm>
        </p:spPr>
        <p:txBody>
          <a:bodyPr/>
          <a:lstStyle/>
          <a:p>
            <a:pPr>
              <a:buNone/>
            </a:pPr>
            <a:r>
              <a:rPr lang="en-US" dirty="0"/>
              <a:t>To all of your for participating, and to those many of you who’ve shown us so much loyalty over the past </a:t>
            </a:r>
            <a:r>
              <a:rPr lang="en-US" dirty="0" smtClean="0"/>
              <a:t>12 years.</a:t>
            </a:r>
          </a:p>
        </p:txBody>
      </p:sp>
    </p:spTree>
    <p:extLst>
      <p:ext uri="{BB962C8B-B14F-4D97-AF65-F5344CB8AC3E}">
        <p14:creationId xmlns:p14="http://schemas.microsoft.com/office/powerpoint/2010/main" val="70554274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Gold Sponsor Speakers</a:t>
            </a:r>
            <a:endParaRPr lang="en-US" dirty="0"/>
          </a:p>
        </p:txBody>
      </p:sp>
      <p:sp>
        <p:nvSpPr>
          <p:cNvPr id="3" name="Content Placeholder 2"/>
          <p:cNvSpPr>
            <a:spLocks noGrp="1"/>
          </p:cNvSpPr>
          <p:nvPr>
            <p:ph idx="1"/>
          </p:nvPr>
        </p:nvSpPr>
        <p:spPr/>
        <p:txBody>
          <a:bodyPr/>
          <a:lstStyle/>
          <a:p>
            <a:r>
              <a:rPr lang="en-US" dirty="0" smtClean="0"/>
              <a:t>Bob </a:t>
            </a:r>
            <a:r>
              <a:rPr lang="en-US" dirty="0" err="1" smtClean="0"/>
              <a:t>Crovella</a:t>
            </a:r>
            <a:r>
              <a:rPr lang="en-US" dirty="0" smtClean="0"/>
              <a:t>, NVIDIA</a:t>
            </a:r>
          </a:p>
          <a:p>
            <a:r>
              <a:rPr lang="en-US" dirty="0" smtClean="0"/>
              <a:t>Jason Goodman, Cray, Inc.</a:t>
            </a:r>
          </a:p>
          <a:p>
            <a:r>
              <a:rPr lang="en-US" dirty="0" smtClean="0"/>
              <a:t>Darren King, Spectra Logic</a:t>
            </a:r>
          </a:p>
          <a:p>
            <a:r>
              <a:rPr lang="en-US" dirty="0" smtClean="0"/>
              <a:t>Kevin Paschal, </a:t>
            </a:r>
            <a:r>
              <a:rPr lang="en-US" dirty="0" err="1" smtClean="0"/>
              <a:t>CommScope</a:t>
            </a:r>
            <a:endParaRPr lang="en-US" dirty="0" smtClean="0"/>
          </a:p>
        </p:txBody>
      </p:sp>
      <p:sp>
        <p:nvSpPr>
          <p:cNvPr id="4" name="Footer Placeholder 3"/>
          <p:cNvSpPr>
            <a:spLocks noGrp="1"/>
          </p:cNvSpPr>
          <p:nvPr>
            <p:ph type="ftr" sz="quarter" idx="10"/>
          </p:nvPr>
        </p:nvSpPr>
        <p:spPr/>
        <p:txBody>
          <a:bodyPr/>
          <a:lstStyle/>
          <a:p>
            <a:pPr>
              <a:defRPr/>
            </a:pPr>
            <a:r>
              <a:rPr lang="en-US" smtClean="0"/>
              <a:t>OSCER State of the Center Address</a:t>
            </a:r>
          </a:p>
          <a:p>
            <a:pPr>
              <a:defRPr/>
            </a:pPr>
            <a:r>
              <a:rPr lang="en-US"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100</a:t>
            </a:fld>
            <a:endParaRPr lang="en-US"/>
          </a:p>
        </p:txBody>
      </p:sp>
    </p:spTree>
    <p:extLst>
      <p:ext uri="{BB962C8B-B14F-4D97-AF65-F5344CB8AC3E}">
        <p14:creationId xmlns:p14="http://schemas.microsoft.com/office/powerpoint/2010/main" val="107442203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Thanks: Breakout Speakers</a:t>
            </a:r>
          </a:p>
        </p:txBody>
      </p:sp>
      <p:sp>
        <p:nvSpPr>
          <p:cNvPr id="3" name="Content Placeholder 2"/>
          <p:cNvSpPr>
            <a:spLocks noGrp="1"/>
          </p:cNvSpPr>
          <p:nvPr>
            <p:ph idx="1"/>
          </p:nvPr>
        </p:nvSpPr>
        <p:spPr/>
        <p:txBody>
          <a:bodyPr/>
          <a:lstStyle/>
          <a:p>
            <a:r>
              <a:rPr lang="en-US" dirty="0"/>
              <a:t>Dan Andresen, KSU</a:t>
            </a:r>
          </a:p>
          <a:p>
            <a:r>
              <a:rPr lang="en-US" dirty="0" err="1"/>
              <a:t>Workalemahu</a:t>
            </a:r>
            <a:r>
              <a:rPr lang="en-US" dirty="0"/>
              <a:t> </a:t>
            </a:r>
            <a:r>
              <a:rPr lang="en-US" dirty="0" err="1"/>
              <a:t>Berhanu</a:t>
            </a:r>
            <a:r>
              <a:rPr lang="en-US" dirty="0"/>
              <a:t>, OU</a:t>
            </a:r>
          </a:p>
          <a:p>
            <a:r>
              <a:rPr lang="en-US" dirty="0"/>
              <a:t>Shane </a:t>
            </a:r>
            <a:r>
              <a:rPr lang="en-US" dirty="0" err="1"/>
              <a:t>Corder</a:t>
            </a:r>
            <a:r>
              <a:rPr lang="en-US" dirty="0"/>
              <a:t>, Children’s Mercy Hospital</a:t>
            </a:r>
          </a:p>
          <a:p>
            <a:r>
              <a:rPr lang="en-US" dirty="0"/>
              <a:t>Carl Grant, OU</a:t>
            </a:r>
          </a:p>
          <a:p>
            <a:r>
              <a:rPr lang="en-US" dirty="0"/>
              <a:t>Louisiana School for Math, Science and the Arts</a:t>
            </a:r>
          </a:p>
          <a:p>
            <a:r>
              <a:rPr lang="en-US" dirty="0"/>
              <a:t>George </a:t>
            </a:r>
            <a:r>
              <a:rPr lang="en-US" dirty="0" err="1"/>
              <a:t>Louthan</a:t>
            </a:r>
            <a:r>
              <a:rPr lang="en-US" dirty="0"/>
              <a:t>, Oklahoma Innovation Institute</a:t>
            </a:r>
          </a:p>
          <a:p>
            <a:r>
              <a:rPr lang="en-US" dirty="0"/>
              <a:t>Greg Monaco, Great Plains Network</a:t>
            </a:r>
          </a:p>
          <a:p>
            <a:r>
              <a:rPr lang="en-US" dirty="0" err="1"/>
              <a:t>Fatih</a:t>
            </a:r>
            <a:r>
              <a:rPr lang="en-US" dirty="0"/>
              <a:t> </a:t>
            </a:r>
            <a:r>
              <a:rPr lang="en-US" dirty="0" err="1"/>
              <a:t>Yasar</a:t>
            </a:r>
            <a:r>
              <a:rPr lang="en-US" dirty="0"/>
              <a:t>, </a:t>
            </a:r>
            <a:r>
              <a:rPr lang="en-US" dirty="0" err="1"/>
              <a:t>Hacettepe</a:t>
            </a:r>
            <a:r>
              <a:rPr lang="en-US" dirty="0"/>
              <a:t> </a:t>
            </a:r>
            <a:r>
              <a:rPr lang="en-US" dirty="0" smtClean="0"/>
              <a:t>U/OU</a:t>
            </a:r>
            <a:endParaRPr lang="en-US" dirty="0"/>
          </a:p>
        </p:txBody>
      </p:sp>
      <p:sp>
        <p:nvSpPr>
          <p:cNvPr id="4" name="Footer Placeholder 3"/>
          <p:cNvSpPr>
            <a:spLocks noGrp="1"/>
          </p:cNvSpPr>
          <p:nvPr>
            <p:ph type="ftr" sz="quarter" idx="10"/>
          </p:nvPr>
        </p:nvSpPr>
        <p:spPr/>
        <p:txBody>
          <a:bodyPr/>
          <a:lstStyle/>
          <a:p>
            <a:pPr>
              <a:defRPr/>
            </a:pPr>
            <a:r>
              <a:rPr lang="en-US" smtClean="0"/>
              <a:t>OSCER State of the Center Address</a:t>
            </a:r>
          </a:p>
          <a:p>
            <a:pPr>
              <a:defRPr/>
            </a:pPr>
            <a:r>
              <a:rPr lang="en-US"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101</a:t>
            </a:fld>
            <a:endParaRPr lang="en-US"/>
          </a:p>
        </p:txBody>
      </p:sp>
    </p:spTree>
    <p:extLst>
      <p:ext uri="{BB962C8B-B14F-4D97-AF65-F5344CB8AC3E}">
        <p14:creationId xmlns:p14="http://schemas.microsoft.com/office/powerpoint/2010/main" val="276128772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0FCF11A0-13EC-484E-81A6-768C34D88B67}" type="slidenum">
              <a:rPr lang="en-US"/>
              <a:pPr/>
              <a:t>102</a:t>
            </a:fld>
            <a:endParaRPr lang="en-US"/>
          </a:p>
        </p:txBody>
      </p:sp>
      <p:sp>
        <p:nvSpPr>
          <p:cNvPr id="921602" name="Rectangle 2"/>
          <p:cNvSpPr>
            <a:spLocks noGrp="1" noChangeArrowheads="1"/>
          </p:cNvSpPr>
          <p:nvPr>
            <p:ph type="title"/>
          </p:nvPr>
        </p:nvSpPr>
        <p:spPr/>
        <p:txBody>
          <a:bodyPr/>
          <a:lstStyle/>
          <a:p>
            <a:r>
              <a:rPr lang="en-US" sz="3600"/>
              <a:t>Thanks!</a:t>
            </a:r>
          </a:p>
        </p:txBody>
      </p:sp>
      <p:sp>
        <p:nvSpPr>
          <p:cNvPr id="921603" name="Rectangle 3"/>
          <p:cNvSpPr>
            <a:spLocks noGrp="1" noChangeArrowheads="1"/>
          </p:cNvSpPr>
          <p:nvPr>
            <p:ph type="body" idx="1"/>
          </p:nvPr>
        </p:nvSpPr>
        <p:spPr>
          <a:xfrm>
            <a:off x="609600" y="1371600"/>
            <a:ext cx="8001000" cy="4648200"/>
          </a:xfrm>
        </p:spPr>
        <p:txBody>
          <a:bodyPr/>
          <a:lstStyle/>
          <a:p>
            <a:pPr>
              <a:buNone/>
            </a:pPr>
            <a:r>
              <a:rPr lang="en-US" dirty="0"/>
              <a:t>To all of your for participating, and to those many of you who’ve shown us so much loyalty over the past </a:t>
            </a:r>
            <a:r>
              <a:rPr lang="en-US" dirty="0" smtClean="0"/>
              <a:t>12 years.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C27CBD7A-330C-4BF0-A82C-1592A98725D3}" type="slidenum">
              <a:rPr lang="en-US"/>
              <a:pPr/>
              <a:t>103</a:t>
            </a:fld>
            <a:endParaRPr lang="en-US"/>
          </a:p>
        </p:txBody>
      </p:sp>
      <p:sp>
        <p:nvSpPr>
          <p:cNvPr id="857090" name="Rectangle 2"/>
          <p:cNvSpPr>
            <a:spLocks noGrp="1" noChangeArrowheads="1"/>
          </p:cNvSpPr>
          <p:nvPr>
            <p:ph type="title"/>
          </p:nvPr>
        </p:nvSpPr>
        <p:spPr/>
        <p:txBody>
          <a:bodyPr/>
          <a:lstStyle/>
          <a:p>
            <a:r>
              <a:rPr lang="en-US" sz="3600"/>
              <a:t>To Learn More About OSCER</a:t>
            </a:r>
          </a:p>
        </p:txBody>
      </p:sp>
      <p:sp>
        <p:nvSpPr>
          <p:cNvPr id="857091" name="Rectangle 3"/>
          <p:cNvSpPr>
            <a:spLocks noGrp="1" noChangeArrowheads="1"/>
          </p:cNvSpPr>
          <p:nvPr>
            <p:ph type="body" idx="1"/>
          </p:nvPr>
        </p:nvSpPr>
        <p:spPr/>
        <p:txBody>
          <a:bodyPr/>
          <a:lstStyle/>
          <a:p>
            <a:pPr algn="ctr">
              <a:buFont typeface="Wingdings" pitchFamily="2" charset="2"/>
              <a:buNone/>
            </a:pPr>
            <a:endParaRPr lang="en-US" sz="3200" b="1">
              <a:latin typeface="Courier New" pitchFamily="49" charset="0"/>
            </a:endParaRPr>
          </a:p>
          <a:p>
            <a:pPr algn="ctr">
              <a:buFont typeface="Wingdings" pitchFamily="2" charset="2"/>
              <a:buNone/>
            </a:pPr>
            <a:r>
              <a:rPr lang="en-US" sz="3200" b="1">
                <a:latin typeface="Courier New" pitchFamily="49" charset="0"/>
                <a:hlinkClick r:id="rId4"/>
              </a:rPr>
              <a:t>http://www.oscer.ou.edu/</a:t>
            </a:r>
            <a:endParaRPr lang="en-US" sz="3200" b="1">
              <a:latin typeface="Courier New" pitchFamily="49" charset="0"/>
            </a:endParaRPr>
          </a:p>
          <a:p>
            <a:pPr algn="ctr">
              <a:buFont typeface="Wingdings" pitchFamily="2" charset="2"/>
              <a:buNone/>
            </a:pPr>
            <a:endParaRPr lang="en-US" sz="2000">
              <a:latin typeface="Courier New" pitchFamily="49" charset="0"/>
            </a:endParaRP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8114" name="Rectangle 2"/>
          <p:cNvSpPr>
            <a:spLocks noGrp="1" noChangeArrowheads="1"/>
          </p:cNvSpPr>
          <p:nvPr>
            <p:ph type="ctrTitle"/>
          </p:nvPr>
        </p:nvSpPr>
        <p:spPr>
          <a:xfrm>
            <a:off x="838200" y="3429000"/>
            <a:ext cx="8001000" cy="990600"/>
          </a:xfrm>
        </p:spPr>
        <p:txBody>
          <a:bodyPr/>
          <a:lstStyle/>
          <a:p>
            <a:pPr>
              <a:lnSpc>
                <a:spcPct val="70000"/>
              </a:lnSpc>
            </a:pPr>
            <a:r>
              <a:rPr lang="en-US" sz="6000"/>
              <a:t>Thanks for your attention!</a:t>
            </a:r>
            <a:br>
              <a:rPr lang="en-US" sz="6000"/>
            </a:br>
            <a:r>
              <a:rPr lang="en-US" sz="6000"/>
              <a:t/>
            </a:r>
            <a:br>
              <a:rPr lang="en-US" sz="6000"/>
            </a:br>
            <a:r>
              <a:rPr lang="en-US" sz="6000"/>
              <a:t>Questions?</a:t>
            </a:r>
          </a:p>
        </p:txBody>
      </p:sp>
      <p:sp>
        <p:nvSpPr>
          <p:cNvPr id="858122" name="Rectangle 10"/>
          <p:cNvSpPr>
            <a:spLocks noChangeArrowheads="1"/>
          </p:cNvSpPr>
          <p:nvPr>
            <p:custDataLst>
              <p:tags r:id="rId2"/>
            </p:custDataLst>
          </p:nvPr>
        </p:nvSpPr>
        <p:spPr bwMode="auto">
          <a:xfrm>
            <a:off x="0" y="0"/>
            <a:ext cx="63500" cy="63500"/>
          </a:xfrm>
          <a:prstGeom prst="rect">
            <a:avLst/>
          </a:prstGeom>
          <a:noFill/>
          <a:ln w="9525">
            <a:noFill/>
            <a:miter lim="800000"/>
            <a:headEnd/>
            <a:tailEnd/>
          </a:ln>
          <a:effectLst/>
        </p:spPr>
        <p:txBody>
          <a:bodyPr wrap="none" anchor="ctr"/>
          <a:lstStyle/>
          <a:p>
            <a:endParaRPr lang="en-US"/>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8AF43911-355B-473D-8AD9-B752C7F37813}" type="slidenum">
              <a:rPr lang="en-US"/>
              <a:pPr/>
              <a:t>11</a:t>
            </a:fld>
            <a:endParaRPr lang="en-US"/>
          </a:p>
        </p:txBody>
      </p:sp>
      <p:sp>
        <p:nvSpPr>
          <p:cNvPr id="920578" name="Rectangle 2"/>
          <p:cNvSpPr>
            <a:spLocks noGrp="1" noChangeArrowheads="1"/>
          </p:cNvSpPr>
          <p:nvPr>
            <p:ph type="title"/>
          </p:nvPr>
        </p:nvSpPr>
        <p:spPr/>
        <p:txBody>
          <a:bodyPr/>
          <a:lstStyle/>
          <a:p>
            <a:r>
              <a:rPr lang="en-US" dirty="0" smtClean="0"/>
              <a:t>Some Accomplishments</a:t>
            </a:r>
            <a:endParaRPr lang="en-US" dirty="0"/>
          </a:p>
        </p:txBody>
      </p:sp>
      <p:sp>
        <p:nvSpPr>
          <p:cNvPr id="920579" name="Rectangle 3"/>
          <p:cNvSpPr>
            <a:spLocks noGrp="1" noChangeArrowheads="1"/>
          </p:cNvSpPr>
          <p:nvPr>
            <p:ph type="body" idx="1"/>
          </p:nvPr>
        </p:nvSpPr>
        <p:spPr>
          <a:xfrm>
            <a:off x="533400" y="1371600"/>
            <a:ext cx="8153400" cy="4648200"/>
          </a:xfrm>
        </p:spPr>
        <p:txBody>
          <a:bodyPr/>
          <a:lstStyle/>
          <a:p>
            <a:pPr>
              <a:spcBef>
                <a:spcPts val="0"/>
              </a:spcBef>
            </a:pPr>
            <a:r>
              <a:rPr lang="en-US" b="1" dirty="0" smtClean="0">
                <a:solidFill>
                  <a:srgbClr val="800080"/>
                </a:solidFill>
              </a:rPr>
              <a:t>NEW!</a:t>
            </a:r>
            <a:r>
              <a:rPr lang="en-US" dirty="0" smtClean="0"/>
              <a:t> Funded grants</a:t>
            </a:r>
          </a:p>
          <a:p>
            <a:pPr lvl="1">
              <a:spcBef>
                <a:spcPts val="0"/>
              </a:spcBef>
            </a:pPr>
            <a:r>
              <a:rPr lang="en-US" dirty="0" smtClean="0"/>
              <a:t>NSF EPSCoR RII Track-1 started June 1 (submitted the same day as last year’s Symposium)</a:t>
            </a:r>
            <a:endParaRPr lang="en-US" dirty="0"/>
          </a:p>
          <a:p>
            <a:pPr lvl="1">
              <a:spcBef>
                <a:spcPts val="0"/>
              </a:spcBef>
            </a:pPr>
            <a:r>
              <a:rPr lang="en-US" dirty="0" smtClean="0"/>
              <a:t>NSF CC-NIE networking grant: started yesterday!</a:t>
            </a:r>
          </a:p>
          <a:p>
            <a:pPr>
              <a:spcBef>
                <a:spcPts val="0"/>
              </a:spcBef>
            </a:pPr>
            <a:r>
              <a:rPr lang="en-US" b="1" dirty="0" smtClean="0">
                <a:solidFill>
                  <a:srgbClr val="800080"/>
                </a:solidFill>
              </a:rPr>
              <a:t>NEW!</a:t>
            </a:r>
            <a:r>
              <a:rPr lang="en-US" dirty="0" smtClean="0"/>
              <a:t> OU Research Cloud</a:t>
            </a:r>
          </a:p>
          <a:p>
            <a:pPr>
              <a:spcBef>
                <a:spcPts val="0"/>
              </a:spcBef>
            </a:pPr>
            <a:r>
              <a:rPr lang="en-US" dirty="0" err="1" smtClean="0"/>
              <a:t>OneOklahoma</a:t>
            </a:r>
            <a:r>
              <a:rPr lang="en-US" dirty="0" smtClean="0"/>
              <a:t> </a:t>
            </a:r>
            <a:r>
              <a:rPr lang="en-US" dirty="0" err="1" smtClean="0"/>
              <a:t>Cyberinfrastructure</a:t>
            </a:r>
            <a:r>
              <a:rPr lang="en-US" dirty="0" smtClean="0"/>
              <a:t> Initiative has reached 50 academic and 48 non-academic institutions and organizations.</a:t>
            </a:r>
          </a:p>
          <a:p>
            <a:pPr>
              <a:spcBef>
                <a:spcPts val="0"/>
              </a:spcBef>
            </a:pPr>
            <a:r>
              <a:rPr lang="en-US" b="1" dirty="0" smtClean="0">
                <a:solidFill>
                  <a:srgbClr val="800080"/>
                </a:solidFill>
              </a:rPr>
              <a:t>NEW!</a:t>
            </a:r>
            <a:r>
              <a:rPr lang="en-US" dirty="0" smtClean="0"/>
              <a:t> </a:t>
            </a:r>
            <a:r>
              <a:rPr lang="en-US" dirty="0" err="1" smtClean="0"/>
              <a:t>OneOklahoma</a:t>
            </a:r>
            <a:r>
              <a:rPr lang="en-US" dirty="0" smtClean="0"/>
              <a:t> Research Data Stewardship Initiative</a:t>
            </a:r>
          </a:p>
          <a:p>
            <a:pPr>
              <a:spcBef>
                <a:spcPts val="0"/>
              </a:spcBef>
            </a:pPr>
            <a:r>
              <a:rPr lang="en-US" dirty="0" smtClean="0"/>
              <a:t>“A Day in the Life of an IT Professional” talks: so far</a:t>
            </a:r>
          </a:p>
          <a:p>
            <a:pPr>
              <a:spcBef>
                <a:spcPts val="0"/>
              </a:spcBef>
              <a:buNone/>
            </a:pPr>
            <a:r>
              <a:rPr lang="en-US" dirty="0" smtClean="0"/>
              <a:t>	83 visits to or from 36 institutions, to over 1600 students</a:t>
            </a:r>
            <a:r>
              <a:rPr lang="en-US" dirty="0"/>
              <a:t>.</a:t>
            </a:r>
            <a:endParaRPr lang="en-US" dirty="0" smtClean="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7CFA3959-B862-43A9-97C5-694C467FE8C2}" type="slidenum">
              <a:rPr lang="en-US"/>
              <a:pPr/>
              <a:t>12</a:t>
            </a:fld>
            <a:endParaRPr lang="en-US"/>
          </a:p>
        </p:txBody>
      </p:sp>
      <p:sp>
        <p:nvSpPr>
          <p:cNvPr id="771074" name="Rectangle 2"/>
          <p:cNvSpPr>
            <a:spLocks noGrp="1" noChangeArrowheads="1"/>
          </p:cNvSpPr>
          <p:nvPr>
            <p:ph type="title"/>
          </p:nvPr>
        </p:nvSpPr>
        <p:spPr/>
        <p:txBody>
          <a:bodyPr/>
          <a:lstStyle/>
          <a:p>
            <a:r>
              <a:rPr lang="en-US"/>
              <a:t>Outline</a:t>
            </a:r>
          </a:p>
        </p:txBody>
      </p:sp>
      <p:sp>
        <p:nvSpPr>
          <p:cNvPr id="771075" name="Rectangle 3"/>
          <p:cNvSpPr>
            <a:spLocks noGrp="1" noChangeArrowheads="1"/>
          </p:cNvSpPr>
          <p:nvPr>
            <p:ph type="body" idx="1"/>
          </p:nvPr>
        </p:nvSpPr>
        <p:spPr/>
        <p:txBody>
          <a:bodyPr/>
          <a:lstStyle/>
          <a:p>
            <a:r>
              <a:rPr lang="en-US" dirty="0" smtClean="0"/>
              <a:t>OU</a:t>
            </a:r>
          </a:p>
          <a:p>
            <a:pPr lvl="1"/>
            <a:r>
              <a:rPr lang="en-US" dirty="0" smtClean="0"/>
              <a:t>Resources</a:t>
            </a:r>
          </a:p>
          <a:p>
            <a:pPr lvl="1"/>
            <a:r>
              <a:rPr lang="en-US" dirty="0" smtClean="0"/>
              <a:t>Accomplishments</a:t>
            </a:r>
            <a:endParaRPr lang="en-US" dirty="0"/>
          </a:p>
          <a:p>
            <a:r>
              <a:rPr lang="en-US" dirty="0" smtClean="0"/>
              <a:t>OCII/</a:t>
            </a:r>
            <a:r>
              <a:rPr lang="en-US" dirty="0" err="1" smtClean="0"/>
              <a:t>OneOCII</a:t>
            </a:r>
            <a:endParaRPr lang="en-US"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smtClean="0"/>
              <a:t>Resources</a:t>
            </a:r>
            <a:endParaRPr lang="en-US" sz="60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dirty="0" smtClean="0"/>
              <a:t>OSCER State of the Center Address</a:t>
            </a:r>
            <a:endParaRPr lang="en-US" dirty="0"/>
          </a:p>
          <a:p>
            <a:r>
              <a:rPr lang="en-US" dirty="0" smtClean="0"/>
              <a:t>Wed Oct 2 2013</a:t>
            </a:r>
            <a:endParaRPr lang="en-US" dirty="0"/>
          </a:p>
        </p:txBody>
      </p:sp>
      <p:sp>
        <p:nvSpPr>
          <p:cNvPr id="33795" name="Slide Number Placeholder 4"/>
          <p:cNvSpPr>
            <a:spLocks noGrp="1"/>
          </p:cNvSpPr>
          <p:nvPr>
            <p:ph type="sldNum" sz="quarter" idx="11"/>
          </p:nvPr>
        </p:nvSpPr>
        <p:spPr>
          <a:noFill/>
        </p:spPr>
        <p:txBody>
          <a:bodyPr/>
          <a:lstStyle/>
          <a:p>
            <a:fld id="{FC2AD2AF-44E1-4605-881E-55DF136B7C1C}" type="slidenum">
              <a:rPr lang="en-US"/>
              <a:pPr/>
              <a:t>14</a:t>
            </a:fld>
            <a:endParaRPr lang="en-US"/>
          </a:p>
        </p:txBody>
      </p:sp>
      <p:sp>
        <p:nvSpPr>
          <p:cNvPr id="33796" name="Rectangle 2"/>
          <p:cNvSpPr>
            <a:spLocks noGrp="1" noChangeArrowheads="1"/>
          </p:cNvSpPr>
          <p:nvPr>
            <p:ph type="body" idx="1"/>
          </p:nvPr>
        </p:nvSpPr>
        <p:spPr>
          <a:xfrm>
            <a:off x="457200" y="1371600"/>
            <a:ext cx="5105400" cy="4800600"/>
          </a:xfrm>
        </p:spPr>
        <p:txBody>
          <a:bodyPr/>
          <a:lstStyle/>
          <a:p>
            <a:pPr eaLnBrk="1" hangingPunct="1">
              <a:lnSpc>
                <a:spcPct val="90000"/>
              </a:lnSpc>
              <a:buNone/>
            </a:pPr>
            <a:r>
              <a:rPr lang="en-US" dirty="0" smtClean="0"/>
              <a:t>874 Intel Xeon CPU chips/6992 cores</a:t>
            </a:r>
          </a:p>
          <a:p>
            <a:pPr eaLnBrk="1" hangingPunct="1">
              <a:lnSpc>
                <a:spcPct val="90000"/>
              </a:lnSpc>
              <a:buNone/>
            </a:pPr>
            <a:r>
              <a:rPr lang="en-US" sz="1100" dirty="0" smtClean="0"/>
              <a:t>412 dual socket/</a:t>
            </a:r>
            <a:r>
              <a:rPr lang="en-US" sz="1100" dirty="0" err="1" smtClean="0"/>
              <a:t>oct</a:t>
            </a:r>
            <a:r>
              <a:rPr lang="en-US" sz="1100" dirty="0" smtClean="0"/>
              <a:t> core Sandy Bridge 2.0 GHz, 32 GB</a:t>
            </a:r>
          </a:p>
          <a:p>
            <a:pPr eaLnBrk="1" hangingPunct="1">
              <a:lnSpc>
                <a:spcPct val="90000"/>
              </a:lnSpc>
              <a:buNone/>
            </a:pPr>
            <a:r>
              <a:rPr lang="en-US" sz="1100" dirty="0" smtClean="0"/>
              <a:t>23 dual socket/</a:t>
            </a:r>
            <a:r>
              <a:rPr lang="en-US" sz="1100" dirty="0" err="1" smtClean="0"/>
              <a:t>oct</a:t>
            </a:r>
            <a:r>
              <a:rPr lang="en-US" sz="1100" dirty="0" smtClean="0"/>
              <a:t> core Sandy Bridge 2.0 GHz, 64 GB</a:t>
            </a:r>
          </a:p>
          <a:p>
            <a:pPr eaLnBrk="1" hangingPunct="1">
              <a:lnSpc>
                <a:spcPct val="90000"/>
              </a:lnSpc>
              <a:buNone/>
            </a:pPr>
            <a:r>
              <a:rPr lang="en-US" sz="1100" dirty="0" smtClean="0"/>
              <a:t>1 quad socket/</a:t>
            </a:r>
            <a:r>
              <a:rPr lang="en-US" sz="1100" dirty="0" err="1" smtClean="0"/>
              <a:t>oct</a:t>
            </a:r>
            <a:r>
              <a:rPr lang="en-US" sz="1100" dirty="0" smtClean="0"/>
              <a:t> core </a:t>
            </a:r>
            <a:r>
              <a:rPr lang="en-US" sz="1100" dirty="0" err="1" smtClean="0"/>
              <a:t>Westmere</a:t>
            </a:r>
            <a:r>
              <a:rPr lang="en-US" sz="1100" dirty="0" smtClean="0"/>
              <a:t>, 2.13 GHz, 1 TB</a:t>
            </a:r>
          </a:p>
          <a:p>
            <a:pPr eaLnBrk="1" hangingPunct="1">
              <a:lnSpc>
                <a:spcPct val="80000"/>
              </a:lnSpc>
              <a:buNone/>
            </a:pPr>
            <a:r>
              <a:rPr lang="en-US" dirty="0" smtClean="0"/>
              <a:t>15,680 GB RAM</a:t>
            </a:r>
          </a:p>
          <a:p>
            <a:pPr eaLnBrk="1" hangingPunct="1">
              <a:lnSpc>
                <a:spcPct val="70000"/>
              </a:lnSpc>
              <a:buFont typeface="Wingdings" pitchFamily="2" charset="2"/>
              <a:buNone/>
            </a:pPr>
            <a:r>
              <a:rPr lang="en-US" dirty="0" smtClean="0"/>
              <a:t>~360 TB global disk</a:t>
            </a:r>
          </a:p>
          <a:p>
            <a:pPr eaLnBrk="1" hangingPunct="1">
              <a:lnSpc>
                <a:spcPct val="70000"/>
              </a:lnSpc>
              <a:buFont typeface="Wingdings" pitchFamily="2" charset="2"/>
              <a:buNone/>
            </a:pPr>
            <a:r>
              <a:rPr lang="en-US" dirty="0" err="1" smtClean="0"/>
              <a:t>QLogic</a:t>
            </a:r>
            <a:r>
              <a:rPr lang="en-US" dirty="0" smtClean="0"/>
              <a:t> </a:t>
            </a:r>
            <a:r>
              <a:rPr lang="en-US" dirty="0" err="1" smtClean="0"/>
              <a:t>Infiniband</a:t>
            </a:r>
            <a:endParaRPr lang="en-US" dirty="0" smtClean="0"/>
          </a:p>
          <a:p>
            <a:pPr eaLnBrk="1" hangingPunct="1">
              <a:lnSpc>
                <a:spcPct val="70000"/>
              </a:lnSpc>
              <a:buFont typeface="Wingdings" pitchFamily="2" charset="2"/>
              <a:buNone/>
            </a:pPr>
            <a:r>
              <a:rPr lang="en-US" sz="1850" dirty="0" smtClean="0"/>
              <a:t>(16.67 Gbps, ~1 </a:t>
            </a:r>
            <a:r>
              <a:rPr lang="en-US" sz="1850" dirty="0" err="1" smtClean="0"/>
              <a:t>microsec</a:t>
            </a:r>
            <a:r>
              <a:rPr lang="en-US" sz="1850" dirty="0" smtClean="0"/>
              <a:t> latency)</a:t>
            </a:r>
          </a:p>
          <a:p>
            <a:pPr eaLnBrk="1" hangingPunct="1">
              <a:lnSpc>
                <a:spcPct val="80000"/>
              </a:lnSpc>
              <a:buFont typeface="Wingdings" pitchFamily="2" charset="2"/>
              <a:buNone/>
            </a:pPr>
            <a:r>
              <a:rPr lang="en-US" sz="1700" dirty="0" smtClean="0"/>
              <a:t>Dell Force10 Gigabit/10G Ethernet</a:t>
            </a:r>
          </a:p>
          <a:p>
            <a:pPr eaLnBrk="1" hangingPunct="1">
              <a:lnSpc>
                <a:spcPct val="80000"/>
              </a:lnSpc>
              <a:buFont typeface="Wingdings" pitchFamily="2" charset="2"/>
              <a:buNone/>
            </a:pPr>
            <a:r>
              <a:rPr lang="en-US" sz="1700" dirty="0" smtClean="0"/>
              <a:t>Red Hat Enterprise Linux 6</a:t>
            </a:r>
          </a:p>
          <a:p>
            <a:pPr eaLnBrk="1" hangingPunct="1">
              <a:lnSpc>
                <a:spcPct val="70000"/>
              </a:lnSpc>
              <a:buFont typeface="Wingdings" pitchFamily="2" charset="2"/>
              <a:buNone/>
            </a:pPr>
            <a:r>
              <a:rPr lang="en-US" sz="2200" dirty="0" smtClean="0"/>
              <a:t>Peak speed: 111.6 TFLOPs*</a:t>
            </a:r>
          </a:p>
          <a:p>
            <a:pPr eaLnBrk="1" hangingPunct="1">
              <a:lnSpc>
                <a:spcPct val="70000"/>
              </a:lnSpc>
              <a:buFont typeface="Wingdings" pitchFamily="2" charset="2"/>
              <a:buNone/>
            </a:pPr>
            <a:r>
              <a:rPr lang="en-US" sz="1500" dirty="0" smtClean="0"/>
              <a:t>*TFLOPs: trillion calculations per second</a:t>
            </a:r>
          </a:p>
          <a:p>
            <a:pPr eaLnBrk="1" hangingPunct="1">
              <a:lnSpc>
                <a:spcPct val="70000"/>
              </a:lnSpc>
              <a:buFont typeface="Wingdings" pitchFamily="2" charset="2"/>
              <a:buNone/>
            </a:pPr>
            <a:endParaRPr lang="en-US" sz="1700" dirty="0" smtClean="0"/>
          </a:p>
          <a:p>
            <a:pPr eaLnBrk="1" hangingPunct="1">
              <a:lnSpc>
                <a:spcPct val="70000"/>
              </a:lnSpc>
              <a:buFont typeface="Wingdings" pitchFamily="2" charset="2"/>
              <a:buNone/>
            </a:pPr>
            <a:endParaRPr lang="en-US" sz="1700" dirty="0" smtClean="0"/>
          </a:p>
          <a:p>
            <a:pPr eaLnBrk="1" hangingPunct="1">
              <a:lnSpc>
                <a:spcPct val="70000"/>
              </a:lnSpc>
              <a:buFont typeface="Wingdings" pitchFamily="2" charset="2"/>
              <a:buNone/>
            </a:pPr>
            <a:r>
              <a:rPr lang="en-US" sz="2000" dirty="0" smtClean="0"/>
              <a:t>Just over 3x (300%) as fast as our 2008-12 supercomputer.</a:t>
            </a:r>
          </a:p>
          <a:p>
            <a:pPr eaLnBrk="1" hangingPunct="1">
              <a:lnSpc>
                <a:spcPct val="70000"/>
              </a:lnSpc>
              <a:buFont typeface="Wingdings" pitchFamily="2" charset="2"/>
              <a:buNone/>
            </a:pPr>
            <a:r>
              <a:rPr lang="en-US" sz="2000" dirty="0" smtClean="0"/>
              <a:t>Just over 100x (10,000%) as fast as our first cluster supercomputer in 2002.</a:t>
            </a:r>
          </a:p>
        </p:txBody>
      </p:sp>
      <p:sp>
        <p:nvSpPr>
          <p:cNvPr id="33797" name="Rectangle 3"/>
          <p:cNvSpPr>
            <a:spLocks noGrp="1" noChangeArrowheads="1"/>
          </p:cNvSpPr>
          <p:nvPr>
            <p:ph type="title"/>
          </p:nvPr>
        </p:nvSpPr>
        <p:spPr/>
        <p:txBody>
          <a:bodyPr/>
          <a:lstStyle/>
          <a:p>
            <a:pPr eaLnBrk="1" hangingPunct="1"/>
            <a:r>
              <a:rPr lang="en-US" dirty="0" smtClean="0"/>
              <a:t>Dell Intel Xeon Linux Cluster</a:t>
            </a:r>
          </a:p>
        </p:txBody>
      </p:sp>
      <p:sp>
        <p:nvSpPr>
          <p:cNvPr id="503812" name="Text Box 4"/>
          <p:cNvSpPr txBox="1">
            <a:spLocks noChangeArrowheads="1"/>
          </p:cNvSpPr>
          <p:nvPr/>
        </p:nvSpPr>
        <p:spPr bwMode="auto">
          <a:xfrm>
            <a:off x="5181600" y="5181600"/>
            <a:ext cx="3687228" cy="461665"/>
          </a:xfrm>
          <a:prstGeom prst="rect">
            <a:avLst/>
          </a:prstGeom>
          <a:noFill/>
          <a:ln w="9525">
            <a:noFill/>
            <a:miter lim="800000"/>
            <a:headEnd/>
            <a:tailEnd/>
          </a:ln>
          <a:effectLst/>
        </p:spPr>
        <p:txBody>
          <a:bodyPr wrap="none">
            <a:spAutoFit/>
          </a:bodyPr>
          <a:lstStyle/>
          <a:p>
            <a:pPr>
              <a:spcBef>
                <a:spcPct val="50000"/>
              </a:spcBef>
              <a:defRPr/>
            </a:pPr>
            <a:r>
              <a:rPr lang="en-US" sz="2400" b="1" dirty="0" smtClean="0">
                <a:effectLst>
                  <a:outerShdw blurRad="38100" dist="38100" dir="2700000" algn="tl">
                    <a:srgbClr val="C0C0C0"/>
                  </a:outerShdw>
                </a:effectLst>
                <a:latin typeface="Courier New" pitchFamily="49" charset="0"/>
              </a:rPr>
              <a:t>boomer.oscer.ou.edu</a:t>
            </a:r>
            <a:endParaRPr lang="en-US" sz="2400" b="1" dirty="0">
              <a:effectLst>
                <a:outerShdw blurRad="38100" dist="38100" dir="2700000" algn="tl">
                  <a:srgbClr val="C0C0C0"/>
                </a:outerShdw>
              </a:effectLst>
              <a:latin typeface="Courier New" pitchFamily="49" charset="0"/>
            </a:endParaRPr>
          </a:p>
        </p:txBody>
      </p:sp>
      <p:sp>
        <p:nvSpPr>
          <p:cNvPr id="33800" name="Rectangle 6"/>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endParaRPr lang="en-US"/>
          </a:p>
        </p:txBody>
      </p:sp>
      <p:pic>
        <p:nvPicPr>
          <p:cNvPr id="9" name="Picture 8" descr="sooner_folder.jpg"/>
          <p:cNvPicPr>
            <a:picLocks noChangeAspect="1"/>
          </p:cNvPicPr>
          <p:nvPr/>
        </p:nvPicPr>
        <p:blipFill>
          <a:blip r:embed="rId5" cstate="print"/>
          <a:stretch>
            <a:fillRect/>
          </a:stretch>
        </p:blipFill>
        <p:spPr>
          <a:xfrm>
            <a:off x="3810000" y="1752600"/>
            <a:ext cx="5038695" cy="3336036"/>
          </a:xfrm>
          <a:prstGeom prst="rect">
            <a:avLst/>
          </a:prstGeom>
        </p:spPr>
      </p:pic>
      <p:sp>
        <p:nvSpPr>
          <p:cNvPr id="10" name="TextBox 9"/>
          <p:cNvSpPr txBox="1"/>
          <p:nvPr/>
        </p:nvSpPr>
        <p:spPr>
          <a:xfrm>
            <a:off x="6705600" y="1447800"/>
            <a:ext cx="1752600" cy="276999"/>
          </a:xfrm>
          <a:prstGeom prst="rect">
            <a:avLst/>
          </a:prstGeom>
          <a:noFill/>
        </p:spPr>
        <p:txBody>
          <a:bodyPr wrap="square" rtlCol="0">
            <a:spAutoFit/>
          </a:bodyPr>
          <a:lstStyle/>
          <a:p>
            <a:r>
              <a:rPr lang="en-US" sz="1200" dirty="0" smtClean="0"/>
              <a:t>Photo: </a:t>
            </a:r>
            <a:r>
              <a:rPr lang="en-US" sz="1200" dirty="0" err="1" smtClean="0"/>
              <a:t>Jawanza</a:t>
            </a:r>
            <a:r>
              <a:rPr lang="en-US" sz="1200" dirty="0" smtClean="0"/>
              <a:t> </a:t>
            </a:r>
            <a:r>
              <a:rPr lang="en-US" sz="1200" dirty="0" err="1" smtClean="0"/>
              <a:t>Bassue</a:t>
            </a:r>
            <a:endParaRPr lang="en-US" sz="1200"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dirty="0" smtClean="0"/>
              <a:t>OSCER State of the Center Address</a:t>
            </a:r>
            <a:endParaRPr lang="en-US" dirty="0"/>
          </a:p>
          <a:p>
            <a:r>
              <a:rPr lang="en-US" dirty="0" smtClean="0"/>
              <a:t>Wed Oct 2 2013</a:t>
            </a:r>
            <a:endParaRPr lang="en-US" dirty="0"/>
          </a:p>
        </p:txBody>
      </p:sp>
      <p:sp>
        <p:nvSpPr>
          <p:cNvPr id="33795" name="Slide Number Placeholder 4"/>
          <p:cNvSpPr>
            <a:spLocks noGrp="1"/>
          </p:cNvSpPr>
          <p:nvPr>
            <p:ph type="sldNum" sz="quarter" idx="11"/>
          </p:nvPr>
        </p:nvSpPr>
        <p:spPr>
          <a:noFill/>
        </p:spPr>
        <p:txBody>
          <a:bodyPr/>
          <a:lstStyle/>
          <a:p>
            <a:fld id="{FC2AD2AF-44E1-4605-881E-55DF136B7C1C}" type="slidenum">
              <a:rPr lang="en-US"/>
              <a:pPr/>
              <a:t>15</a:t>
            </a:fld>
            <a:endParaRPr lang="en-US"/>
          </a:p>
        </p:txBody>
      </p:sp>
      <p:sp>
        <p:nvSpPr>
          <p:cNvPr id="33796" name="Rectangle 2"/>
          <p:cNvSpPr>
            <a:spLocks noGrp="1" noChangeArrowheads="1"/>
          </p:cNvSpPr>
          <p:nvPr>
            <p:ph type="body" idx="1"/>
          </p:nvPr>
        </p:nvSpPr>
        <p:spPr>
          <a:xfrm>
            <a:off x="457200" y="1371600"/>
            <a:ext cx="5105400" cy="4800600"/>
          </a:xfrm>
        </p:spPr>
        <p:txBody>
          <a:bodyPr/>
          <a:lstStyle/>
          <a:p>
            <a:pPr eaLnBrk="1" hangingPunct="1">
              <a:lnSpc>
                <a:spcPct val="90000"/>
              </a:lnSpc>
              <a:buNone/>
            </a:pPr>
            <a:r>
              <a:rPr lang="en-US" dirty="0" smtClean="0"/>
              <a:t>874 Intel Xeon CPU chips/6992 cores</a:t>
            </a:r>
          </a:p>
          <a:p>
            <a:pPr eaLnBrk="1" hangingPunct="1">
              <a:lnSpc>
                <a:spcPct val="90000"/>
              </a:lnSpc>
              <a:buNone/>
            </a:pPr>
            <a:r>
              <a:rPr lang="en-US" sz="1100" dirty="0" smtClean="0"/>
              <a:t>412 dual socket/</a:t>
            </a:r>
            <a:r>
              <a:rPr lang="en-US" sz="1100" dirty="0" err="1" smtClean="0"/>
              <a:t>oct</a:t>
            </a:r>
            <a:r>
              <a:rPr lang="en-US" sz="1100" dirty="0" smtClean="0"/>
              <a:t> core Sandy Bridge 2.0 GHz, 32 GB</a:t>
            </a:r>
          </a:p>
          <a:p>
            <a:pPr eaLnBrk="1" hangingPunct="1">
              <a:lnSpc>
                <a:spcPct val="90000"/>
              </a:lnSpc>
              <a:buNone/>
            </a:pPr>
            <a:r>
              <a:rPr lang="en-US" sz="1100" dirty="0" smtClean="0"/>
              <a:t>23 dual socket/</a:t>
            </a:r>
            <a:r>
              <a:rPr lang="en-US" sz="1100" dirty="0" err="1" smtClean="0"/>
              <a:t>oct</a:t>
            </a:r>
            <a:r>
              <a:rPr lang="en-US" sz="1100" dirty="0" smtClean="0"/>
              <a:t> core Sandy Bridge 2.0 GHz, 64 GB</a:t>
            </a:r>
          </a:p>
          <a:p>
            <a:pPr eaLnBrk="1" hangingPunct="1">
              <a:lnSpc>
                <a:spcPct val="90000"/>
              </a:lnSpc>
              <a:buNone/>
            </a:pPr>
            <a:r>
              <a:rPr lang="en-US" sz="1100" dirty="0" smtClean="0"/>
              <a:t>1 quad socket/</a:t>
            </a:r>
            <a:r>
              <a:rPr lang="en-US" sz="1100" dirty="0" err="1" smtClean="0"/>
              <a:t>oct</a:t>
            </a:r>
            <a:r>
              <a:rPr lang="en-US" sz="1100" dirty="0" smtClean="0"/>
              <a:t> core </a:t>
            </a:r>
            <a:r>
              <a:rPr lang="en-US" sz="1100" dirty="0" err="1" smtClean="0"/>
              <a:t>Westmere</a:t>
            </a:r>
            <a:r>
              <a:rPr lang="en-US" sz="1100" dirty="0" smtClean="0"/>
              <a:t>, 2.13 GHz, 1 TB</a:t>
            </a:r>
          </a:p>
          <a:p>
            <a:pPr eaLnBrk="1" hangingPunct="1">
              <a:lnSpc>
                <a:spcPct val="80000"/>
              </a:lnSpc>
              <a:buNone/>
            </a:pPr>
            <a:r>
              <a:rPr lang="en-US" dirty="0" smtClean="0"/>
              <a:t>15,680 GB RAM</a:t>
            </a:r>
          </a:p>
          <a:p>
            <a:pPr eaLnBrk="1" hangingPunct="1">
              <a:lnSpc>
                <a:spcPct val="70000"/>
              </a:lnSpc>
              <a:buFont typeface="Wingdings" pitchFamily="2" charset="2"/>
              <a:buNone/>
            </a:pPr>
            <a:r>
              <a:rPr lang="en-US" dirty="0" smtClean="0"/>
              <a:t>~360 TB global disk</a:t>
            </a:r>
          </a:p>
          <a:p>
            <a:pPr eaLnBrk="1" hangingPunct="1">
              <a:lnSpc>
                <a:spcPct val="70000"/>
              </a:lnSpc>
              <a:buFont typeface="Wingdings" pitchFamily="2" charset="2"/>
              <a:buNone/>
            </a:pPr>
            <a:r>
              <a:rPr lang="en-US" dirty="0" err="1" smtClean="0"/>
              <a:t>QLogic</a:t>
            </a:r>
            <a:r>
              <a:rPr lang="en-US" dirty="0" smtClean="0"/>
              <a:t> </a:t>
            </a:r>
            <a:r>
              <a:rPr lang="en-US" dirty="0" err="1" smtClean="0"/>
              <a:t>Infiniband</a:t>
            </a:r>
            <a:endParaRPr lang="en-US" dirty="0" smtClean="0"/>
          </a:p>
          <a:p>
            <a:pPr eaLnBrk="1" hangingPunct="1">
              <a:lnSpc>
                <a:spcPct val="70000"/>
              </a:lnSpc>
              <a:buFont typeface="Wingdings" pitchFamily="2" charset="2"/>
              <a:buNone/>
            </a:pPr>
            <a:r>
              <a:rPr lang="en-US" sz="1850" dirty="0" smtClean="0"/>
              <a:t>(16.67 Gbps, ~1 </a:t>
            </a:r>
            <a:r>
              <a:rPr lang="en-US" sz="1850" dirty="0" err="1" smtClean="0"/>
              <a:t>microsec</a:t>
            </a:r>
            <a:r>
              <a:rPr lang="en-US" sz="1850" dirty="0" smtClean="0"/>
              <a:t> latency)</a:t>
            </a:r>
          </a:p>
          <a:p>
            <a:pPr eaLnBrk="1" hangingPunct="1">
              <a:lnSpc>
                <a:spcPct val="80000"/>
              </a:lnSpc>
              <a:buFont typeface="Wingdings" pitchFamily="2" charset="2"/>
              <a:buNone/>
            </a:pPr>
            <a:r>
              <a:rPr lang="en-US" sz="1700" dirty="0" smtClean="0"/>
              <a:t>Dell Force10 Gigabit/10G Ethernet</a:t>
            </a:r>
          </a:p>
          <a:p>
            <a:pPr eaLnBrk="1" hangingPunct="1">
              <a:lnSpc>
                <a:spcPct val="80000"/>
              </a:lnSpc>
              <a:buFont typeface="Wingdings" pitchFamily="2" charset="2"/>
              <a:buNone/>
            </a:pPr>
            <a:r>
              <a:rPr lang="en-US" sz="1700" dirty="0" smtClean="0"/>
              <a:t>Red Hat Enterprise Linux 6</a:t>
            </a:r>
          </a:p>
          <a:p>
            <a:pPr eaLnBrk="1" hangingPunct="1">
              <a:lnSpc>
                <a:spcPct val="70000"/>
              </a:lnSpc>
              <a:buFont typeface="Wingdings" pitchFamily="2" charset="2"/>
              <a:buNone/>
            </a:pPr>
            <a:r>
              <a:rPr lang="en-US" sz="2200" dirty="0" smtClean="0"/>
              <a:t>Peak speed: 111.6 TFLOPs*</a:t>
            </a:r>
          </a:p>
          <a:p>
            <a:pPr eaLnBrk="1" hangingPunct="1">
              <a:lnSpc>
                <a:spcPct val="70000"/>
              </a:lnSpc>
              <a:buFont typeface="Wingdings" pitchFamily="2" charset="2"/>
              <a:buNone/>
            </a:pPr>
            <a:r>
              <a:rPr lang="en-US" sz="1500" dirty="0" smtClean="0"/>
              <a:t>*TFLOPs: trillion calculations per second</a:t>
            </a:r>
          </a:p>
          <a:p>
            <a:pPr eaLnBrk="1" hangingPunct="1">
              <a:lnSpc>
                <a:spcPct val="70000"/>
              </a:lnSpc>
              <a:buFont typeface="Wingdings" pitchFamily="2" charset="2"/>
              <a:buNone/>
            </a:pPr>
            <a:endParaRPr lang="en-US" sz="1700" dirty="0" smtClean="0"/>
          </a:p>
          <a:p>
            <a:pPr eaLnBrk="1" hangingPunct="1">
              <a:lnSpc>
                <a:spcPct val="70000"/>
              </a:lnSpc>
              <a:buFont typeface="Wingdings" pitchFamily="2" charset="2"/>
              <a:buNone/>
            </a:pPr>
            <a:r>
              <a:rPr lang="en-US" sz="2000" dirty="0" smtClean="0"/>
              <a:t>19% of the nodes are</a:t>
            </a:r>
          </a:p>
          <a:p>
            <a:pPr eaLnBrk="1" hangingPunct="1">
              <a:lnSpc>
                <a:spcPct val="70000"/>
              </a:lnSpc>
              <a:buFont typeface="Wingdings" pitchFamily="2" charset="2"/>
              <a:buNone/>
            </a:pPr>
            <a:r>
              <a:rPr lang="en-US" sz="2000" dirty="0" smtClean="0"/>
              <a:t>“condominium” (owned by individual</a:t>
            </a:r>
          </a:p>
          <a:p>
            <a:pPr eaLnBrk="1" hangingPunct="1">
              <a:lnSpc>
                <a:spcPct val="70000"/>
              </a:lnSpc>
              <a:buFont typeface="Wingdings" pitchFamily="2" charset="2"/>
              <a:buNone/>
            </a:pPr>
            <a:r>
              <a:rPr lang="en-US" sz="2000" dirty="0" smtClean="0"/>
              <a:t>research teams): ~4x as many as all OSCER’s</a:t>
            </a:r>
          </a:p>
          <a:p>
            <a:pPr eaLnBrk="1" hangingPunct="1">
              <a:lnSpc>
                <a:spcPct val="70000"/>
              </a:lnSpc>
              <a:buFont typeface="Wingdings" pitchFamily="2" charset="2"/>
              <a:buNone/>
            </a:pPr>
            <a:r>
              <a:rPr lang="en-US" sz="2000" dirty="0" smtClean="0"/>
              <a:t>previous clusters combined.</a:t>
            </a:r>
          </a:p>
        </p:txBody>
      </p:sp>
      <p:sp>
        <p:nvSpPr>
          <p:cNvPr id="33797" name="Rectangle 3"/>
          <p:cNvSpPr>
            <a:spLocks noGrp="1" noChangeArrowheads="1"/>
          </p:cNvSpPr>
          <p:nvPr>
            <p:ph type="title"/>
          </p:nvPr>
        </p:nvSpPr>
        <p:spPr/>
        <p:txBody>
          <a:bodyPr/>
          <a:lstStyle/>
          <a:p>
            <a:pPr eaLnBrk="1" hangingPunct="1"/>
            <a:r>
              <a:rPr lang="en-US" dirty="0"/>
              <a:t>Dell Intel Xeon Linux Cluster</a:t>
            </a:r>
            <a:endParaRPr lang="en-US" dirty="0" smtClean="0"/>
          </a:p>
        </p:txBody>
      </p:sp>
      <p:sp>
        <p:nvSpPr>
          <p:cNvPr id="503812" name="Text Box 4"/>
          <p:cNvSpPr txBox="1">
            <a:spLocks noChangeArrowheads="1"/>
          </p:cNvSpPr>
          <p:nvPr/>
        </p:nvSpPr>
        <p:spPr bwMode="auto">
          <a:xfrm>
            <a:off x="5181600" y="5181600"/>
            <a:ext cx="3687228" cy="461665"/>
          </a:xfrm>
          <a:prstGeom prst="rect">
            <a:avLst/>
          </a:prstGeom>
          <a:noFill/>
          <a:ln w="9525">
            <a:noFill/>
            <a:miter lim="800000"/>
            <a:headEnd/>
            <a:tailEnd/>
          </a:ln>
          <a:effectLst/>
        </p:spPr>
        <p:txBody>
          <a:bodyPr wrap="none">
            <a:spAutoFit/>
          </a:bodyPr>
          <a:lstStyle/>
          <a:p>
            <a:pPr>
              <a:spcBef>
                <a:spcPct val="50000"/>
              </a:spcBef>
              <a:defRPr/>
            </a:pPr>
            <a:r>
              <a:rPr lang="en-US" sz="2400" b="1" dirty="0" smtClean="0">
                <a:effectLst>
                  <a:outerShdw blurRad="38100" dist="38100" dir="2700000" algn="tl">
                    <a:srgbClr val="C0C0C0"/>
                  </a:outerShdw>
                </a:effectLst>
                <a:latin typeface="Courier New" pitchFamily="49" charset="0"/>
              </a:rPr>
              <a:t>boomer.oscer.ou.edu</a:t>
            </a:r>
            <a:endParaRPr lang="en-US" sz="2400" b="1" dirty="0">
              <a:effectLst>
                <a:outerShdw blurRad="38100" dist="38100" dir="2700000" algn="tl">
                  <a:srgbClr val="C0C0C0"/>
                </a:outerShdw>
              </a:effectLst>
              <a:latin typeface="Courier New" pitchFamily="49" charset="0"/>
            </a:endParaRPr>
          </a:p>
        </p:txBody>
      </p:sp>
      <p:sp>
        <p:nvSpPr>
          <p:cNvPr id="33800" name="Rectangle 6"/>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endParaRPr lang="en-US"/>
          </a:p>
        </p:txBody>
      </p:sp>
      <p:pic>
        <p:nvPicPr>
          <p:cNvPr id="9" name="Picture 8" descr="sooner_folder.jpg"/>
          <p:cNvPicPr>
            <a:picLocks noChangeAspect="1"/>
          </p:cNvPicPr>
          <p:nvPr/>
        </p:nvPicPr>
        <p:blipFill>
          <a:blip r:embed="rId5" cstate="print"/>
          <a:stretch>
            <a:fillRect/>
          </a:stretch>
        </p:blipFill>
        <p:spPr>
          <a:xfrm>
            <a:off x="3810000" y="1752600"/>
            <a:ext cx="5038695" cy="3336036"/>
          </a:xfrm>
          <a:prstGeom prst="rect">
            <a:avLst/>
          </a:prstGeom>
        </p:spPr>
      </p:pic>
      <p:sp>
        <p:nvSpPr>
          <p:cNvPr id="10" name="TextBox 9"/>
          <p:cNvSpPr txBox="1"/>
          <p:nvPr/>
        </p:nvSpPr>
        <p:spPr>
          <a:xfrm>
            <a:off x="6705600" y="1447800"/>
            <a:ext cx="1752600" cy="276999"/>
          </a:xfrm>
          <a:prstGeom prst="rect">
            <a:avLst/>
          </a:prstGeom>
          <a:noFill/>
        </p:spPr>
        <p:txBody>
          <a:bodyPr wrap="square" rtlCol="0">
            <a:spAutoFit/>
          </a:bodyPr>
          <a:lstStyle/>
          <a:p>
            <a:r>
              <a:rPr lang="en-US" sz="1200" dirty="0" smtClean="0"/>
              <a:t>Photo: </a:t>
            </a:r>
            <a:r>
              <a:rPr lang="en-US" sz="1200" dirty="0" err="1" smtClean="0"/>
              <a:t>Jawanza</a:t>
            </a:r>
            <a:r>
              <a:rPr lang="en-US" sz="1200" dirty="0" smtClean="0"/>
              <a:t> </a:t>
            </a:r>
            <a:r>
              <a:rPr lang="en-US" sz="1200" dirty="0" err="1" smtClean="0"/>
              <a:t>Bassue</a:t>
            </a:r>
            <a:endParaRPr lang="en-US" sz="1200"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6233908D-A3F9-44BC-90E8-780DB0D9F5EE}" type="slidenum">
              <a:rPr lang="en-US"/>
              <a:pPr/>
              <a:t>16</a:t>
            </a:fld>
            <a:endParaRPr lang="en-US"/>
          </a:p>
        </p:txBody>
      </p:sp>
      <p:sp>
        <p:nvSpPr>
          <p:cNvPr id="776194" name="Rectangle 2"/>
          <p:cNvSpPr>
            <a:spLocks noGrp="1" noChangeArrowheads="1"/>
          </p:cNvSpPr>
          <p:nvPr>
            <p:ph type="title"/>
          </p:nvPr>
        </p:nvSpPr>
        <p:spPr/>
        <p:txBody>
          <a:bodyPr/>
          <a:lstStyle/>
          <a:p>
            <a:r>
              <a:rPr lang="en-US" sz="3600" dirty="0" smtClean="0"/>
              <a:t>OU Research IT Personnel</a:t>
            </a:r>
            <a:endParaRPr lang="en-US" sz="3600" dirty="0"/>
          </a:p>
        </p:txBody>
      </p:sp>
      <p:sp>
        <p:nvSpPr>
          <p:cNvPr id="776195" name="Rectangle 3"/>
          <p:cNvSpPr>
            <a:spLocks noGrp="1" noChangeArrowheads="1"/>
          </p:cNvSpPr>
          <p:nvPr>
            <p:ph type="body" idx="1"/>
          </p:nvPr>
        </p:nvSpPr>
        <p:spPr>
          <a:xfrm>
            <a:off x="609600" y="1371600"/>
            <a:ext cx="8001000" cy="4648200"/>
          </a:xfrm>
        </p:spPr>
        <p:txBody>
          <a:bodyPr/>
          <a:lstStyle/>
          <a:p>
            <a:r>
              <a:rPr lang="en-US" dirty="0" smtClean="0"/>
              <a:t>OSCER</a:t>
            </a:r>
          </a:p>
          <a:p>
            <a:pPr lvl="1"/>
            <a:r>
              <a:rPr lang="en-US" dirty="0" smtClean="0"/>
              <a:t>Director</a:t>
            </a:r>
            <a:r>
              <a:rPr lang="en-US" dirty="0"/>
              <a:t>: Henry Neeman</a:t>
            </a:r>
          </a:p>
          <a:p>
            <a:pPr lvl="1"/>
            <a:r>
              <a:rPr lang="en-US" dirty="0"/>
              <a:t>Associate Director for Remote &amp; Heterogeneous Computing: Horst </a:t>
            </a:r>
            <a:r>
              <a:rPr lang="en-US" dirty="0" err="1"/>
              <a:t>Severini</a:t>
            </a:r>
            <a:endParaRPr lang="en-US" dirty="0"/>
          </a:p>
          <a:p>
            <a:pPr lvl="1"/>
            <a:r>
              <a:rPr lang="en-US" dirty="0"/>
              <a:t>Manager of Operations: Brandon George</a:t>
            </a:r>
          </a:p>
          <a:p>
            <a:pPr lvl="1"/>
            <a:r>
              <a:rPr lang="en-US" dirty="0" smtClean="0"/>
              <a:t>Senior System </a:t>
            </a:r>
            <a:r>
              <a:rPr lang="en-US" dirty="0"/>
              <a:t>Administrator: David Akin</a:t>
            </a:r>
          </a:p>
          <a:p>
            <a:pPr lvl="1"/>
            <a:r>
              <a:rPr lang="en-US" dirty="0" smtClean="0"/>
              <a:t>Senior System </a:t>
            </a:r>
            <a:r>
              <a:rPr lang="en-US" dirty="0"/>
              <a:t>Administrator: Brett Zimmerman</a:t>
            </a:r>
            <a:endParaRPr lang="en-US" b="1" u="sng" dirty="0">
              <a:solidFill>
                <a:srgbClr val="CC0099"/>
              </a:solidFill>
            </a:endParaRPr>
          </a:p>
          <a:p>
            <a:pPr lvl="1"/>
            <a:r>
              <a:rPr lang="en-US" dirty="0" smtClean="0"/>
              <a:t>HPC Application Software Specialist: Josh Alexander</a:t>
            </a:r>
          </a:p>
          <a:p>
            <a:pPr lvl="1"/>
            <a:r>
              <a:rPr lang="en-US" dirty="0" smtClean="0"/>
              <a:t>Research IT Coordinator: Debi </a:t>
            </a:r>
            <a:r>
              <a:rPr lang="en-US" dirty="0" err="1" smtClean="0"/>
              <a:t>Gentis</a:t>
            </a:r>
            <a:endParaRPr lang="en-US" dirty="0" smtClean="0"/>
          </a:p>
          <a:p>
            <a:pPr lvl="1"/>
            <a:r>
              <a:rPr lang="en-US" dirty="0" smtClean="0"/>
              <a:t>Petascale Storage Administrator: Patrick Calhoun</a:t>
            </a:r>
            <a:endParaRPr lang="en-US" dirty="0"/>
          </a:p>
          <a:p>
            <a:pPr lvl="1"/>
            <a:r>
              <a:rPr lang="en-US" b="1" dirty="0" smtClean="0">
                <a:solidFill>
                  <a:srgbClr val="800080"/>
                </a:solidFill>
              </a:rPr>
              <a:t>NEW!</a:t>
            </a:r>
            <a:r>
              <a:rPr lang="en-US" dirty="0" smtClean="0"/>
              <a:t> Student Hardware Techs: </a:t>
            </a:r>
            <a:r>
              <a:rPr lang="en-US" dirty="0" err="1" smtClean="0"/>
              <a:t>Paulius</a:t>
            </a:r>
            <a:r>
              <a:rPr lang="en-US" dirty="0" smtClean="0"/>
              <a:t> </a:t>
            </a:r>
            <a:r>
              <a:rPr lang="en-US" dirty="0" err="1" smtClean="0"/>
              <a:t>Velesko</a:t>
            </a:r>
            <a:r>
              <a:rPr lang="en-US" dirty="0" smtClean="0"/>
              <a:t>, Matt </a:t>
            </a:r>
            <a:r>
              <a:rPr lang="en-US" dirty="0" err="1" smtClean="0"/>
              <a:t>Borba</a:t>
            </a:r>
            <a:endParaRPr lang="en-US" dirty="0" smtClean="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6233908D-A3F9-44BC-90E8-780DB0D9F5EE}" type="slidenum">
              <a:rPr lang="en-US"/>
              <a:pPr/>
              <a:t>17</a:t>
            </a:fld>
            <a:endParaRPr lang="en-US"/>
          </a:p>
        </p:txBody>
      </p:sp>
      <p:sp>
        <p:nvSpPr>
          <p:cNvPr id="776194" name="Rectangle 2"/>
          <p:cNvSpPr>
            <a:spLocks noGrp="1" noChangeArrowheads="1"/>
          </p:cNvSpPr>
          <p:nvPr>
            <p:ph type="title"/>
          </p:nvPr>
        </p:nvSpPr>
        <p:spPr/>
        <p:txBody>
          <a:bodyPr/>
          <a:lstStyle/>
          <a:p>
            <a:r>
              <a:rPr lang="en-US" sz="3600" dirty="0" smtClean="0"/>
              <a:t>OU Research IT Personnel</a:t>
            </a:r>
            <a:endParaRPr lang="en-US" sz="3600" dirty="0"/>
          </a:p>
        </p:txBody>
      </p:sp>
      <p:sp>
        <p:nvSpPr>
          <p:cNvPr id="776195" name="Rectangle 3"/>
          <p:cNvSpPr>
            <a:spLocks noGrp="1" noChangeArrowheads="1"/>
          </p:cNvSpPr>
          <p:nvPr>
            <p:ph type="body" idx="1"/>
          </p:nvPr>
        </p:nvSpPr>
        <p:spPr>
          <a:xfrm>
            <a:off x="609600" y="1371600"/>
            <a:ext cx="8001000" cy="4648200"/>
          </a:xfrm>
        </p:spPr>
        <p:txBody>
          <a:bodyPr/>
          <a:lstStyle/>
          <a:p>
            <a:r>
              <a:rPr lang="en-US" dirty="0" smtClean="0"/>
              <a:t>Informatics</a:t>
            </a:r>
          </a:p>
          <a:p>
            <a:pPr lvl="1"/>
            <a:r>
              <a:rPr lang="en-US" dirty="0" smtClean="0"/>
              <a:t>Jonah </a:t>
            </a:r>
            <a:r>
              <a:rPr lang="en-US" dirty="0" err="1" smtClean="0"/>
              <a:t>Duckles</a:t>
            </a:r>
            <a:endParaRPr lang="en-US" dirty="0" smtClean="0"/>
          </a:p>
          <a:p>
            <a:pPr lvl="1"/>
            <a:r>
              <a:rPr lang="en-US" dirty="0" smtClean="0"/>
              <a:t>Mark Stacy</a:t>
            </a:r>
          </a:p>
          <a:p>
            <a:pPr lvl="1"/>
            <a:r>
              <a:rPr lang="en-US" b="1" dirty="0" smtClean="0">
                <a:solidFill>
                  <a:srgbClr val="800080"/>
                </a:solidFill>
              </a:rPr>
              <a:t>NEW! </a:t>
            </a:r>
            <a:r>
              <a:rPr lang="en-US" dirty="0" smtClean="0"/>
              <a:t>Katy Franks (undergraduate)</a:t>
            </a:r>
          </a:p>
          <a:p>
            <a:r>
              <a:rPr lang="en-US" b="1" dirty="0" smtClean="0">
                <a:solidFill>
                  <a:srgbClr val="800080"/>
                </a:solidFill>
              </a:rPr>
              <a:t>NEW!</a:t>
            </a:r>
            <a:r>
              <a:rPr lang="en-US" dirty="0" smtClean="0"/>
              <a:t> Integrated Robust Assured Data Services (IRADS)</a:t>
            </a:r>
          </a:p>
          <a:p>
            <a:pPr lvl="1"/>
            <a:r>
              <a:rPr lang="en-US" dirty="0" smtClean="0"/>
              <a:t>Carl Sinclair</a:t>
            </a: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Building!</a:t>
            </a:r>
            <a:endParaRPr lang="en-US" dirty="0"/>
          </a:p>
        </p:txBody>
      </p:sp>
      <p:sp>
        <p:nvSpPr>
          <p:cNvPr id="3" name="Content Placeholder 2"/>
          <p:cNvSpPr>
            <a:spLocks noGrp="1"/>
          </p:cNvSpPr>
          <p:nvPr>
            <p:ph idx="1"/>
          </p:nvPr>
        </p:nvSpPr>
        <p:spPr/>
        <p:txBody>
          <a:bodyPr/>
          <a:lstStyle/>
          <a:p>
            <a:pPr>
              <a:buNone/>
            </a:pPr>
            <a:r>
              <a:rPr lang="en-US" dirty="0" smtClean="0"/>
              <a:t>Four Partners Place: just past SRTC, where we were last night</a:t>
            </a:r>
          </a:p>
          <a:p>
            <a:pPr marL="0" indent="0">
              <a:buNone/>
            </a:pPr>
            <a:r>
              <a:rPr lang="en-US" dirty="0" smtClean="0"/>
              <a:t>We moved into our offices in late Nov 2012, and moved Boomer into the data center in Jan 2013.</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18</a:t>
            </a:fld>
            <a:endParaRPr lang="en-US"/>
          </a:p>
        </p:txBody>
      </p:sp>
      <p:pic>
        <p:nvPicPr>
          <p:cNvPr id="111618" name="Picture 2" descr="http://urc.ou.edu/wp-content/uploads/2012/01/4PP.jpg"/>
          <p:cNvPicPr>
            <a:picLocks noChangeAspect="1" noChangeArrowheads="1"/>
          </p:cNvPicPr>
          <p:nvPr/>
        </p:nvPicPr>
        <p:blipFill>
          <a:blip r:embed="rId3" cstate="print"/>
          <a:srcRect/>
          <a:stretch>
            <a:fillRect/>
          </a:stretch>
        </p:blipFill>
        <p:spPr bwMode="auto">
          <a:xfrm>
            <a:off x="2057400" y="2628899"/>
            <a:ext cx="2190750" cy="1685926"/>
          </a:xfrm>
          <a:prstGeom prst="rect">
            <a:avLst/>
          </a:prstGeom>
          <a:noFill/>
        </p:spPr>
      </p:pic>
      <p:pic>
        <p:nvPicPr>
          <p:cNvPr id="111620" name="Picture 4" descr="https://cq5publish.ou.edu/content/aes/current_projects/jcr%3Acontent/mid_par/textimage_3/image.img.jpg/1340656596660.jpg"/>
          <p:cNvPicPr>
            <a:picLocks noChangeAspect="1" noChangeArrowheads="1"/>
          </p:cNvPicPr>
          <p:nvPr/>
        </p:nvPicPr>
        <p:blipFill>
          <a:blip r:embed="rId4" cstate="print"/>
          <a:srcRect/>
          <a:stretch>
            <a:fillRect/>
          </a:stretch>
        </p:blipFill>
        <p:spPr bwMode="auto">
          <a:xfrm>
            <a:off x="4419600" y="2667000"/>
            <a:ext cx="2190750" cy="1647825"/>
          </a:xfrm>
          <a:prstGeom prst="rect">
            <a:avLst/>
          </a:prstGeom>
          <a:noFill/>
        </p:spPr>
      </p:pic>
      <p:pic>
        <p:nvPicPr>
          <p:cNvPr id="111622" name="Picture 6" descr="http://www.jedunn.com/files/images/portfolio/View_from_North_West_Rendering.jpg"/>
          <p:cNvPicPr>
            <a:picLocks noChangeAspect="1" noChangeArrowheads="1"/>
          </p:cNvPicPr>
          <p:nvPr/>
        </p:nvPicPr>
        <p:blipFill>
          <a:blip r:embed="rId5" cstate="print"/>
          <a:srcRect/>
          <a:stretch>
            <a:fillRect/>
          </a:stretch>
        </p:blipFill>
        <p:spPr bwMode="auto">
          <a:xfrm>
            <a:off x="2895600" y="4424082"/>
            <a:ext cx="3429000" cy="1276350"/>
          </a:xfrm>
          <a:prstGeom prst="rect">
            <a:avLst/>
          </a:prstGeom>
          <a:noFill/>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smtClean="0"/>
              <a:t>Accomplishments</a:t>
            </a:r>
            <a:endParaRPr lang="en-US" sz="6000" dirty="0"/>
          </a:p>
        </p:txBody>
      </p:sp>
      <p:sp>
        <p:nvSpPr>
          <p:cNvPr id="3" name="Subtitle 2"/>
          <p:cNvSpPr>
            <a:spLocks noGrp="1"/>
          </p:cNvSpPr>
          <p:nvPr>
            <p:ph type="subTitle" idx="1"/>
          </p:nvPr>
        </p:nvSpPr>
        <p:spPr/>
        <p:txBody>
          <a:bodyPr/>
          <a:lstStyle/>
          <a:p>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AF4671DE-5C4E-40C3-984F-080239C18D30}" type="slidenum">
              <a:rPr lang="en-US"/>
              <a:pPr/>
              <a:t>2</a:t>
            </a:fld>
            <a:endParaRPr lang="en-US"/>
          </a:p>
        </p:txBody>
      </p:sp>
      <p:sp>
        <p:nvSpPr>
          <p:cNvPr id="924674" name="Rectangle 2"/>
          <p:cNvSpPr>
            <a:spLocks noGrp="1" noChangeArrowheads="1"/>
          </p:cNvSpPr>
          <p:nvPr>
            <p:ph type="title"/>
          </p:nvPr>
        </p:nvSpPr>
        <p:spPr/>
        <p:txBody>
          <a:bodyPr/>
          <a:lstStyle/>
          <a:p>
            <a:r>
              <a:rPr lang="en-US" sz="3600" dirty="0"/>
              <a:t>Preregistration </a:t>
            </a:r>
            <a:r>
              <a:rPr lang="en-US" sz="3600" dirty="0" smtClean="0"/>
              <a:t>Profile 2013</a:t>
            </a:r>
            <a:endParaRPr lang="en-US" sz="3600" dirty="0"/>
          </a:p>
        </p:txBody>
      </p:sp>
      <p:sp>
        <p:nvSpPr>
          <p:cNvPr id="924675" name="Rectangle 3"/>
          <p:cNvSpPr>
            <a:spLocks noGrp="1" noChangeArrowheads="1"/>
          </p:cNvSpPr>
          <p:nvPr>
            <p:ph type="body" idx="1"/>
          </p:nvPr>
        </p:nvSpPr>
        <p:spPr>
          <a:xfrm>
            <a:off x="304800" y="1371600"/>
            <a:ext cx="8534400" cy="4648200"/>
          </a:xfrm>
        </p:spPr>
        <p:txBody>
          <a:bodyPr/>
          <a:lstStyle/>
          <a:p>
            <a:r>
              <a:rPr lang="en-US" dirty="0" smtClean="0"/>
              <a:t>Organizations: 77 preregistered (or speaking)</a:t>
            </a:r>
            <a:endParaRPr lang="en-US" dirty="0"/>
          </a:p>
          <a:p>
            <a:pPr lvl="1">
              <a:lnSpc>
                <a:spcPct val="90000"/>
              </a:lnSpc>
            </a:pPr>
            <a:r>
              <a:rPr lang="en-US" b="1" u="sng" dirty="0"/>
              <a:t>Academic</a:t>
            </a:r>
            <a:r>
              <a:rPr lang="en-US" dirty="0"/>
              <a:t>: preregistered </a:t>
            </a:r>
            <a:r>
              <a:rPr lang="en-US" dirty="0" smtClean="0"/>
              <a:t>33 </a:t>
            </a:r>
            <a:r>
              <a:rPr lang="en-US" dirty="0"/>
              <a:t>institutions in </a:t>
            </a:r>
            <a:r>
              <a:rPr lang="en-US" dirty="0" smtClean="0"/>
              <a:t>8 states (AR,IL,KS,LA,MO,OK,SD,TX) and one other country (Turkey)</a:t>
            </a:r>
            <a:endParaRPr lang="en-US" dirty="0"/>
          </a:p>
          <a:p>
            <a:pPr lvl="2"/>
            <a:r>
              <a:rPr lang="en-US" dirty="0"/>
              <a:t>Includes </a:t>
            </a:r>
            <a:r>
              <a:rPr lang="en-US" dirty="0" smtClean="0"/>
              <a:t>28 </a:t>
            </a:r>
            <a:r>
              <a:rPr lang="en-US" dirty="0"/>
              <a:t>institutions in </a:t>
            </a:r>
            <a:r>
              <a:rPr lang="en-US" dirty="0" smtClean="0"/>
              <a:t>6 </a:t>
            </a:r>
            <a:r>
              <a:rPr lang="en-US" dirty="0"/>
              <a:t>EPSCoR states </a:t>
            </a:r>
            <a:r>
              <a:rPr lang="en-US" dirty="0" smtClean="0"/>
              <a:t>(AR,KS,LA,MO,OK,SD)</a:t>
            </a:r>
            <a:endParaRPr lang="en-US" dirty="0"/>
          </a:p>
          <a:p>
            <a:pPr lvl="1">
              <a:lnSpc>
                <a:spcPct val="80000"/>
              </a:lnSpc>
            </a:pPr>
            <a:r>
              <a:rPr lang="en-US" b="1" u="sng" dirty="0"/>
              <a:t>Industry</a:t>
            </a:r>
            <a:r>
              <a:rPr lang="en-US" dirty="0"/>
              <a:t>: preregistered </a:t>
            </a:r>
            <a:r>
              <a:rPr lang="en-US" dirty="0" smtClean="0"/>
              <a:t>29 </a:t>
            </a:r>
            <a:r>
              <a:rPr lang="en-US" dirty="0"/>
              <a:t>firms</a:t>
            </a:r>
          </a:p>
          <a:p>
            <a:pPr lvl="1">
              <a:lnSpc>
                <a:spcPct val="80000"/>
              </a:lnSpc>
            </a:pPr>
            <a:r>
              <a:rPr lang="en-US" b="1" u="sng" dirty="0"/>
              <a:t>Government</a:t>
            </a:r>
            <a:r>
              <a:rPr lang="en-US" dirty="0"/>
              <a:t>: preregistered </a:t>
            </a:r>
            <a:r>
              <a:rPr lang="en-US" dirty="0" smtClean="0"/>
              <a:t>9 </a:t>
            </a:r>
            <a:r>
              <a:rPr lang="en-US" dirty="0"/>
              <a:t>agencies (federal, </a:t>
            </a:r>
            <a:r>
              <a:rPr lang="en-US" dirty="0" smtClean="0"/>
              <a:t>state)</a:t>
            </a:r>
            <a:endParaRPr lang="en-US" dirty="0"/>
          </a:p>
          <a:p>
            <a:pPr lvl="1">
              <a:lnSpc>
                <a:spcPct val="80000"/>
              </a:lnSpc>
            </a:pPr>
            <a:r>
              <a:rPr lang="en-US" b="1" u="sng" dirty="0"/>
              <a:t>Non-governmental</a:t>
            </a:r>
            <a:r>
              <a:rPr lang="en-US" dirty="0"/>
              <a:t>: preregistered 6</a:t>
            </a:r>
            <a:r>
              <a:rPr lang="en-US" dirty="0" smtClean="0"/>
              <a:t> </a:t>
            </a:r>
            <a:r>
              <a:rPr lang="en-US" dirty="0"/>
              <a:t>organizations</a:t>
            </a:r>
          </a:p>
          <a:p>
            <a:pPr>
              <a:lnSpc>
                <a:spcPct val="80000"/>
              </a:lnSpc>
            </a:pPr>
            <a:r>
              <a:rPr lang="en-US" dirty="0" smtClean="0"/>
              <a:t>Demographics: 286 preregistered (or speaking)</a:t>
            </a:r>
            <a:endParaRPr lang="en-US" dirty="0"/>
          </a:p>
          <a:p>
            <a:pPr lvl="1">
              <a:lnSpc>
                <a:spcPct val="80000"/>
              </a:lnSpc>
            </a:pPr>
            <a:r>
              <a:rPr lang="en-US" dirty="0" smtClean="0"/>
              <a:t>31% </a:t>
            </a:r>
            <a:r>
              <a:rPr lang="en-US" dirty="0"/>
              <a:t>OU, </a:t>
            </a:r>
            <a:r>
              <a:rPr lang="en-US" dirty="0" smtClean="0"/>
              <a:t>69% </a:t>
            </a:r>
            <a:r>
              <a:rPr lang="en-US" dirty="0"/>
              <a:t>non-OU</a:t>
            </a:r>
          </a:p>
          <a:p>
            <a:pPr lvl="1">
              <a:lnSpc>
                <a:spcPct val="80000"/>
              </a:lnSpc>
            </a:pPr>
            <a:r>
              <a:rPr lang="en-US" dirty="0" smtClean="0"/>
              <a:t>73% </a:t>
            </a:r>
            <a:r>
              <a:rPr lang="en-US" dirty="0"/>
              <a:t>Oklahoma, </a:t>
            </a:r>
            <a:r>
              <a:rPr lang="en-US" dirty="0" smtClean="0"/>
              <a:t>27% </a:t>
            </a:r>
            <a:r>
              <a:rPr lang="en-US" dirty="0"/>
              <a:t>non-Oklahoma</a:t>
            </a:r>
          </a:p>
          <a:p>
            <a:pPr lvl="1">
              <a:lnSpc>
                <a:spcPct val="80000"/>
              </a:lnSpc>
            </a:pPr>
            <a:r>
              <a:rPr lang="en-US" dirty="0" smtClean="0"/>
              <a:t>91% </a:t>
            </a:r>
            <a:r>
              <a:rPr lang="en-US" dirty="0"/>
              <a:t>from EPSCoR states, </a:t>
            </a:r>
            <a:r>
              <a:rPr lang="en-US" dirty="0" smtClean="0"/>
              <a:t>9% </a:t>
            </a:r>
            <a:r>
              <a:rPr lang="en-US" dirty="0"/>
              <a:t>non-EPSCoR</a:t>
            </a:r>
          </a:p>
          <a:p>
            <a:pPr lvl="1">
              <a:lnSpc>
                <a:spcPct val="70000"/>
              </a:lnSpc>
            </a:pPr>
            <a:r>
              <a:rPr lang="en-US" dirty="0" smtClean="0"/>
              <a:t>76% </a:t>
            </a:r>
            <a:r>
              <a:rPr lang="en-US" dirty="0"/>
              <a:t>academic, </a:t>
            </a:r>
            <a:r>
              <a:rPr lang="en-US" dirty="0" smtClean="0"/>
              <a:t>24% </a:t>
            </a:r>
            <a:r>
              <a:rPr lang="en-US" dirty="0"/>
              <a:t>non-academic</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20</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a:t>
            </a:r>
            <a:endParaRPr lang="en-US" dirty="0"/>
          </a:p>
        </p:txBody>
      </p:sp>
      <p:sp>
        <p:nvSpPr>
          <p:cNvPr id="926723" name="Rectangle 3"/>
          <p:cNvSpPr>
            <a:spLocks noGrp="1" noChangeArrowheads="1"/>
          </p:cNvSpPr>
          <p:nvPr>
            <p:ph type="body" sz="half" idx="1"/>
          </p:nvPr>
        </p:nvSpPr>
        <p:spPr>
          <a:xfrm>
            <a:off x="533400" y="1219200"/>
            <a:ext cx="4267200" cy="4495800"/>
          </a:xfrm>
        </p:spPr>
        <p:txBody>
          <a:bodyPr/>
          <a:lstStyle/>
          <a:p>
            <a:pPr>
              <a:lnSpc>
                <a:spcPct val="80000"/>
              </a:lnSpc>
              <a:buClr>
                <a:schemeClr val="tx1"/>
              </a:buClr>
              <a:buSzTx/>
              <a:buFont typeface="Wingdings" pitchFamily="2" charset="2"/>
              <a:buAutoNum type="arabicPeriod"/>
            </a:pPr>
            <a:r>
              <a:rPr lang="en-US" sz="1250" dirty="0"/>
              <a:t>J. </a:t>
            </a:r>
            <a:r>
              <a:rPr lang="en-US" sz="1250" dirty="0" err="1"/>
              <a:t>Wicksted</a:t>
            </a:r>
            <a:r>
              <a:rPr lang="en-US" sz="1250" dirty="0"/>
              <a:t>, A. </a:t>
            </a:r>
            <a:r>
              <a:rPr lang="en-US" sz="1250" dirty="0" err="1"/>
              <a:t>Knoedler</a:t>
            </a:r>
            <a:r>
              <a:rPr lang="en-US" sz="1250" dirty="0"/>
              <a:t> et al, “Adapting Socio-ecological Systems to Increased Climate Variability,” NSF, $20M + $4M Regents (total), $7.0M + $1.9M Regents (OU)</a:t>
            </a:r>
          </a:p>
          <a:p>
            <a:pPr>
              <a:lnSpc>
                <a:spcPct val="80000"/>
              </a:lnSpc>
              <a:buClr>
                <a:schemeClr val="tx1"/>
              </a:buClr>
              <a:buSzTx/>
              <a:buFont typeface="Wingdings" pitchFamily="2" charset="2"/>
              <a:buAutoNum type="arabicPeriod"/>
            </a:pPr>
            <a:r>
              <a:rPr lang="en-US" sz="1250" dirty="0"/>
              <a:t>M. Engle et al, “Resilience and vulnerability of beef cattle production in the Southern Great Plains under changing climate, land use and markets,” $9.5M (total), $1.9M (OU)</a:t>
            </a:r>
          </a:p>
          <a:p>
            <a:pPr>
              <a:lnSpc>
                <a:spcPct val="80000"/>
              </a:lnSpc>
              <a:buClr>
                <a:schemeClr val="tx1"/>
              </a:buClr>
              <a:buSzTx/>
              <a:buFont typeface="Wingdings" pitchFamily="2" charset="2"/>
              <a:buAutoNum type="arabicPeriod"/>
            </a:pPr>
            <a:r>
              <a:rPr lang="en-US" sz="1250" dirty="0" smtClean="0"/>
              <a:t>R</a:t>
            </a:r>
            <a:r>
              <a:rPr lang="en-US" sz="1250" dirty="0"/>
              <a:t>. Palmer, G. Zhang, Y. Zhang, T. Yu, M. </a:t>
            </a:r>
            <a:r>
              <a:rPr lang="en-US" sz="1250" dirty="0" err="1"/>
              <a:t>Yeary</a:t>
            </a:r>
            <a:r>
              <a:rPr lang="en-US" sz="1250" dirty="0"/>
              <a:t>, S. </a:t>
            </a:r>
            <a:r>
              <a:rPr lang="en-US" sz="1250" dirty="0" err="1"/>
              <a:t>Karimkashi</a:t>
            </a:r>
            <a:r>
              <a:rPr lang="en-US" sz="1250" dirty="0"/>
              <a:t>, C. Fulton, B. Cheong, “Multi-Mission Phased Array Radar Risk Reduction: A Collaborative Effort with the ARRC at the University of Oklahoma</a:t>
            </a:r>
            <a:r>
              <a:rPr lang="en-US" sz="1250" dirty="0" smtClean="0"/>
              <a:t>,” NOAA, $1.5M</a:t>
            </a:r>
          </a:p>
          <a:p>
            <a:pPr>
              <a:lnSpc>
                <a:spcPct val="80000"/>
              </a:lnSpc>
              <a:buClr>
                <a:schemeClr val="tx1"/>
              </a:buClr>
              <a:buSzTx/>
              <a:buFont typeface="Wingdings" pitchFamily="2" charset="2"/>
              <a:buAutoNum type="arabicPeriod"/>
            </a:pPr>
            <a:r>
              <a:rPr lang="en-US" sz="1250" dirty="0"/>
              <a:t>R. Palmer, G. Zhang, Y. Zhang, T. Yu, M. </a:t>
            </a:r>
            <a:r>
              <a:rPr lang="en-US" sz="1250" dirty="0" err="1"/>
              <a:t>Yeary</a:t>
            </a:r>
            <a:r>
              <a:rPr lang="en-US" sz="1250" dirty="0"/>
              <a:t>, Y. Hong, J. Crain, P. </a:t>
            </a:r>
            <a:r>
              <a:rPr lang="en-US" sz="1250" dirty="0" err="1"/>
              <a:t>Chilson</a:t>
            </a:r>
            <a:r>
              <a:rPr lang="en-US" sz="1250" dirty="0"/>
              <a:t>, “Next Generation Weather Radar Technology,” NOAA, $</a:t>
            </a:r>
            <a:r>
              <a:rPr lang="en-US" sz="1250" dirty="0" smtClean="0"/>
              <a:t>900K</a:t>
            </a:r>
          </a:p>
          <a:p>
            <a:pPr>
              <a:lnSpc>
                <a:spcPct val="80000"/>
              </a:lnSpc>
              <a:buClr>
                <a:schemeClr val="tx1"/>
              </a:buClr>
              <a:buSzTx/>
              <a:buFont typeface="Wingdings" pitchFamily="2" charset="2"/>
              <a:buAutoNum type="arabicPeriod"/>
            </a:pPr>
            <a:r>
              <a:rPr lang="en-US" sz="1250" dirty="0"/>
              <a:t>R. Palmer, D. </a:t>
            </a:r>
            <a:r>
              <a:rPr lang="en-US" sz="1250" dirty="0" err="1"/>
              <a:t>Bodine</a:t>
            </a:r>
            <a:r>
              <a:rPr lang="en-US" sz="1250" dirty="0"/>
              <a:t>, S. Torres, B. Cheong, C. Fulton, “Understanding </a:t>
            </a:r>
            <a:r>
              <a:rPr lang="en-US" sz="1250" dirty="0" err="1"/>
              <a:t>Polarimetric</a:t>
            </a:r>
            <a:r>
              <a:rPr lang="en-US" sz="1250" dirty="0"/>
              <a:t> Radar </a:t>
            </a:r>
            <a:r>
              <a:rPr lang="en-US" sz="1250" dirty="0" err="1"/>
              <a:t>Tornadic</a:t>
            </a:r>
            <a:r>
              <a:rPr lang="en-US" sz="1250" dirty="0"/>
              <a:t> Debris Signatures Using Modeling, Simulations, and Field Measurements,,” NSF, $</a:t>
            </a:r>
            <a:r>
              <a:rPr lang="en-US" sz="1250" dirty="0" smtClean="0"/>
              <a:t>860K</a:t>
            </a:r>
          </a:p>
          <a:p>
            <a:pPr>
              <a:lnSpc>
                <a:spcPct val="80000"/>
              </a:lnSpc>
              <a:buClr>
                <a:schemeClr val="tx1"/>
              </a:buClr>
              <a:buSzTx/>
              <a:buFont typeface="Wingdings" pitchFamily="2" charset="2"/>
              <a:buAutoNum type="arabicPeriod"/>
            </a:pPr>
            <a:r>
              <a:rPr lang="en-US" sz="1250" dirty="0"/>
              <a:t>A. Callaghan, “Elucidation of Alkene Metabolism in Two Sulfate-reducing Isolates via Metabolite Profiling and </a:t>
            </a:r>
            <a:r>
              <a:rPr lang="en-US" sz="1250" dirty="0" err="1"/>
              <a:t>Transcriptomics</a:t>
            </a:r>
            <a:r>
              <a:rPr lang="en-US" sz="1250" dirty="0"/>
              <a:t>,” NSF, $</a:t>
            </a:r>
            <a:r>
              <a:rPr lang="en-US" sz="1250" dirty="0" smtClean="0"/>
              <a:t>848K</a:t>
            </a:r>
          </a:p>
          <a:p>
            <a:pPr>
              <a:lnSpc>
                <a:spcPct val="80000"/>
              </a:lnSpc>
              <a:buClr>
                <a:schemeClr val="tx1"/>
              </a:buClr>
              <a:buSzTx/>
              <a:buFont typeface="Wingdings" pitchFamily="2" charset="2"/>
              <a:buAutoNum type="arabicPeriod"/>
            </a:pPr>
            <a:r>
              <a:rPr lang="en-US" sz="1250" dirty="0"/>
              <a:t>D. </a:t>
            </a:r>
            <a:r>
              <a:rPr lang="en-US" sz="1250" dirty="0" err="1"/>
              <a:t>LaDue</a:t>
            </a:r>
            <a:r>
              <a:rPr lang="en-US" sz="1250" dirty="0"/>
              <a:t>, K. </a:t>
            </a:r>
            <a:r>
              <a:rPr lang="en-US" sz="1250" dirty="0" err="1"/>
              <a:t>Kloesel</a:t>
            </a:r>
            <a:r>
              <a:rPr lang="en-US" sz="1250" dirty="0"/>
              <a:t>, “REU Site: Research Experiences for Undergraduates at the National Weather Center,” NSF, $822K</a:t>
            </a:r>
          </a:p>
          <a:p>
            <a:pPr>
              <a:lnSpc>
                <a:spcPct val="80000"/>
              </a:lnSpc>
              <a:buClr>
                <a:schemeClr val="tx1"/>
              </a:buClr>
              <a:buSzTx/>
              <a:buFont typeface="Wingdings" pitchFamily="2" charset="2"/>
              <a:buAutoNum type="arabicPeriod"/>
            </a:pPr>
            <a:endParaRPr lang="en-US" sz="1250" dirty="0"/>
          </a:p>
          <a:p>
            <a:pPr>
              <a:lnSpc>
                <a:spcPct val="80000"/>
              </a:lnSpc>
              <a:buClr>
                <a:schemeClr val="tx1"/>
              </a:buClr>
              <a:buSzTx/>
              <a:buFont typeface="Wingdings" pitchFamily="2" charset="2"/>
              <a:buAutoNum type="arabicPeriod"/>
            </a:pPr>
            <a:endParaRPr lang="en-US" sz="1250" dirty="0"/>
          </a:p>
          <a:p>
            <a:pPr>
              <a:lnSpc>
                <a:spcPct val="80000"/>
              </a:lnSpc>
              <a:buClr>
                <a:schemeClr val="tx1"/>
              </a:buClr>
              <a:buSzTx/>
              <a:buFont typeface="Wingdings" pitchFamily="2" charset="2"/>
              <a:buAutoNum type="arabicPeriod"/>
            </a:pPr>
            <a:endParaRPr lang="en-US" sz="1250" dirty="0"/>
          </a:p>
          <a:p>
            <a:pPr>
              <a:lnSpc>
                <a:spcPct val="80000"/>
              </a:lnSpc>
              <a:buClr>
                <a:schemeClr val="tx1"/>
              </a:buClr>
              <a:buSzTx/>
              <a:buFont typeface="Wingdings" pitchFamily="2" charset="2"/>
              <a:buAutoNum type="arabicPeriod"/>
            </a:pPr>
            <a:endParaRPr lang="en-US" sz="1250" dirty="0" smtClean="0"/>
          </a:p>
        </p:txBody>
      </p:sp>
      <p:sp>
        <p:nvSpPr>
          <p:cNvPr id="926724" name="Rectangle 4"/>
          <p:cNvSpPr>
            <a:spLocks noGrp="1" noChangeArrowheads="1"/>
          </p:cNvSpPr>
          <p:nvPr>
            <p:ph type="body" sz="half" idx="2"/>
          </p:nvPr>
        </p:nvSpPr>
        <p:spPr>
          <a:xfrm>
            <a:off x="4724400" y="1219200"/>
            <a:ext cx="4038600" cy="4267200"/>
          </a:xfrm>
        </p:spPr>
        <p:txBody>
          <a:bodyPr/>
          <a:lstStyle/>
          <a:p>
            <a:pPr>
              <a:lnSpc>
                <a:spcPct val="80000"/>
              </a:lnSpc>
              <a:buClr>
                <a:schemeClr val="tx1"/>
              </a:buClr>
              <a:buSzTx/>
              <a:buFont typeface="+mj-lt"/>
              <a:buAutoNum type="arabicPeriod" startAt="8"/>
            </a:pPr>
            <a:r>
              <a:rPr lang="en-US" sz="1250" dirty="0"/>
              <a:t>J. </a:t>
            </a:r>
            <a:r>
              <a:rPr lang="en-US" sz="1250" dirty="0" err="1"/>
              <a:t>Brotzge</a:t>
            </a:r>
            <a:r>
              <a:rPr lang="en-US" sz="1250" dirty="0"/>
              <a:t>, M. </a:t>
            </a:r>
            <a:r>
              <a:rPr lang="en-US" sz="1250" dirty="0" err="1"/>
              <a:t>Xue</a:t>
            </a:r>
            <a:r>
              <a:rPr lang="en-US" sz="1250" dirty="0"/>
              <a:t>, N. Snook, Y. Jung, A. McGovern, “The Severe Hail Analysis, Representation, and Prediction (SHARP) Project,” NSF, $819K</a:t>
            </a:r>
          </a:p>
          <a:p>
            <a:pPr>
              <a:lnSpc>
                <a:spcPct val="80000"/>
              </a:lnSpc>
              <a:buClr>
                <a:schemeClr val="tx1"/>
              </a:buClr>
              <a:buSzTx/>
              <a:buFont typeface="+mj-lt"/>
              <a:buAutoNum type="arabicPeriod" startAt="8"/>
            </a:pPr>
            <a:r>
              <a:rPr lang="en-US" sz="1250" dirty="0" smtClean="0"/>
              <a:t>L</a:t>
            </a:r>
            <a:r>
              <a:rPr lang="en-US" sz="1250" dirty="0"/>
              <a:t>. </a:t>
            </a:r>
            <a:r>
              <a:rPr lang="en-US" sz="1250" dirty="0" err="1"/>
              <a:t>Krumholz</a:t>
            </a:r>
            <a:r>
              <a:rPr lang="en-US" sz="1250" dirty="0"/>
              <a:t>, J. Zhou, M. </a:t>
            </a:r>
            <a:r>
              <a:rPr lang="en-US" sz="1250" dirty="0" err="1"/>
              <a:t>McInerney</a:t>
            </a:r>
            <a:r>
              <a:rPr lang="en-US" sz="1250" dirty="0"/>
              <a:t>, J. Wall, “Characteristics of H2 Producing Biological Systems Operating at 1 </a:t>
            </a:r>
            <a:r>
              <a:rPr lang="en-US" sz="1250" dirty="0" err="1"/>
              <a:t>nM</a:t>
            </a:r>
            <a:r>
              <a:rPr lang="en-US" sz="1250" dirty="0"/>
              <a:t> H2 Concentration,” DOE, $819K (total), $693K (OU</a:t>
            </a:r>
            <a:r>
              <a:rPr lang="en-US" sz="1250" dirty="0" smtClean="0"/>
              <a:t>)</a:t>
            </a:r>
          </a:p>
          <a:p>
            <a:pPr>
              <a:lnSpc>
                <a:spcPct val="80000"/>
              </a:lnSpc>
              <a:buClr>
                <a:schemeClr val="tx1"/>
              </a:buClr>
              <a:buSzTx/>
              <a:buFont typeface="+mj-lt"/>
              <a:buAutoNum type="arabicPeriod" startAt="8"/>
            </a:pPr>
            <a:r>
              <a:rPr lang="en-US" sz="1250" dirty="0"/>
              <a:t>P. </a:t>
            </a:r>
            <a:r>
              <a:rPr lang="en-US" sz="1250" dirty="0" err="1"/>
              <a:t>Chilson</a:t>
            </a:r>
            <a:r>
              <a:rPr lang="en-US" sz="1250" dirty="0"/>
              <a:t>, E. </a:t>
            </a:r>
            <a:r>
              <a:rPr lang="en-US" sz="1250" dirty="0" err="1"/>
              <a:t>Fedorovich</a:t>
            </a:r>
            <a:r>
              <a:rPr lang="en-US" sz="1250" dirty="0"/>
              <a:t>, R. Palmer, “Studies of the Atmospheric Boundary Layer Using Numerical Simulations Coupled With Radar/</a:t>
            </a:r>
            <a:r>
              <a:rPr lang="en-US" sz="1250" dirty="0" err="1"/>
              <a:t>Sodar</a:t>
            </a:r>
            <a:r>
              <a:rPr lang="en-US" sz="1250" dirty="0"/>
              <a:t>-Based Field Experiments,” NSF, $</a:t>
            </a:r>
            <a:r>
              <a:rPr lang="en-US" sz="1250" dirty="0" smtClean="0"/>
              <a:t>757K</a:t>
            </a:r>
          </a:p>
          <a:p>
            <a:pPr>
              <a:lnSpc>
                <a:spcPct val="80000"/>
              </a:lnSpc>
              <a:buClr>
                <a:schemeClr val="tx1"/>
              </a:buClr>
              <a:buSzTx/>
              <a:buFont typeface="+mj-lt"/>
              <a:buAutoNum type="arabicPeriod" startAt="8"/>
            </a:pPr>
            <a:r>
              <a:rPr lang="en-US" sz="1250" dirty="0"/>
              <a:t>M. </a:t>
            </a:r>
            <a:r>
              <a:rPr lang="en-US" sz="1250" dirty="0" err="1"/>
              <a:t>Xue</a:t>
            </a:r>
            <a:r>
              <a:rPr lang="en-US" sz="1250" dirty="0"/>
              <a:t>, K. Brewster, F. Kong, “Establishment of Precision Weather Analysis and Forecasting Systems (PWAFS) for the Jiangsu Province Meteorological Bureau (JSMB),” NRIET, $</a:t>
            </a:r>
            <a:r>
              <a:rPr lang="en-US" sz="1250" dirty="0" smtClean="0"/>
              <a:t>505K</a:t>
            </a:r>
          </a:p>
          <a:p>
            <a:pPr>
              <a:lnSpc>
                <a:spcPct val="80000"/>
              </a:lnSpc>
              <a:buClr>
                <a:schemeClr val="tx1"/>
              </a:buClr>
              <a:buSzTx/>
              <a:buFont typeface="+mj-lt"/>
              <a:buAutoNum type="arabicPeriod" startAt="8"/>
            </a:pPr>
            <a:r>
              <a:rPr lang="en-US" sz="1250" dirty="0"/>
              <a:t>H. </a:t>
            </a:r>
            <a:r>
              <a:rPr lang="en-US" sz="1250" dirty="0" err="1"/>
              <a:t>Neeman</a:t>
            </a:r>
            <a:r>
              <a:rPr lang="en-US" sz="1250" dirty="0"/>
              <a:t>, D. /Brunson, J. Deaton, S. </a:t>
            </a:r>
            <a:r>
              <a:rPr lang="en-US" sz="1250" dirty="0" err="1"/>
              <a:t>Radhakrishnan</a:t>
            </a:r>
            <a:r>
              <a:rPr lang="en-US" sz="1250" dirty="0"/>
              <a:t> et al, “CC-NIE: </a:t>
            </a:r>
            <a:r>
              <a:rPr lang="en-US" sz="1250" dirty="0" err="1"/>
              <a:t>OneOklahoma</a:t>
            </a:r>
            <a:r>
              <a:rPr lang="en-US" sz="1250" dirty="0"/>
              <a:t> Friction Free Network,” NSF, $</a:t>
            </a:r>
            <a:r>
              <a:rPr lang="en-US" sz="1250" dirty="0" smtClean="0"/>
              <a:t>500K</a:t>
            </a:r>
          </a:p>
          <a:p>
            <a:pPr>
              <a:lnSpc>
                <a:spcPct val="80000"/>
              </a:lnSpc>
              <a:buClr>
                <a:schemeClr val="tx1"/>
              </a:buClr>
              <a:buSzTx/>
              <a:buFont typeface="+mj-lt"/>
              <a:buAutoNum type="arabicPeriod" startAt="8"/>
            </a:pPr>
            <a:r>
              <a:rPr lang="en-US" sz="1250" dirty="0"/>
              <a:t>F. Kong, M. </a:t>
            </a:r>
            <a:r>
              <a:rPr lang="en-US" sz="1250" dirty="0" err="1"/>
              <a:t>Xue</a:t>
            </a:r>
            <a:r>
              <a:rPr lang="en-US" sz="1250" dirty="0"/>
              <a:t>, “Further Development of the Storm-Scale Numerical Weather Prediction Capability for Shenzhen Meteorological Bureau,” Shenzhen, $479K</a:t>
            </a:r>
          </a:p>
          <a:p>
            <a:pPr>
              <a:lnSpc>
                <a:spcPct val="80000"/>
              </a:lnSpc>
              <a:buClr>
                <a:schemeClr val="tx1"/>
              </a:buClr>
              <a:buSzTx/>
              <a:buFont typeface="+mj-lt"/>
              <a:buAutoNum type="arabicPeriod" startAt="8"/>
            </a:pPr>
            <a:r>
              <a:rPr lang="en-US" sz="1250" dirty="0"/>
              <a:t>E. Bridge, J. Kelly, “Optimizing Grassland Bird Conservation in an Era of Biofuel Production,” USDA, $466K</a:t>
            </a:r>
          </a:p>
          <a:p>
            <a:pPr>
              <a:lnSpc>
                <a:spcPct val="80000"/>
              </a:lnSpc>
              <a:buClr>
                <a:schemeClr val="tx1"/>
              </a:buClr>
              <a:buSzTx/>
              <a:buFont typeface="+mj-lt"/>
              <a:buAutoNum type="arabicPeriod" startAt="8"/>
            </a:pPr>
            <a:endParaRPr lang="en-US" sz="1250" dirty="0"/>
          </a:p>
          <a:p>
            <a:pPr>
              <a:lnSpc>
                <a:spcPct val="80000"/>
              </a:lnSpc>
              <a:buClr>
                <a:schemeClr val="tx1"/>
              </a:buClr>
              <a:buSzTx/>
              <a:buFont typeface="+mj-lt"/>
              <a:buAutoNum type="arabicPeriod" startAt="8"/>
            </a:pPr>
            <a:endParaRPr lang="en-US" sz="1250" dirty="0"/>
          </a:p>
          <a:p>
            <a:pPr>
              <a:lnSpc>
                <a:spcPct val="80000"/>
              </a:lnSpc>
              <a:buClr>
                <a:schemeClr val="tx1"/>
              </a:buClr>
              <a:buSzTx/>
              <a:buFont typeface="+mj-lt"/>
              <a:buAutoNum type="arabicPeriod" startAt="8"/>
            </a:pPr>
            <a:endParaRPr lang="en-US" sz="1250" dirty="0"/>
          </a:p>
          <a:p>
            <a:pPr>
              <a:lnSpc>
                <a:spcPct val="80000"/>
              </a:lnSpc>
              <a:buClr>
                <a:schemeClr val="tx1"/>
              </a:buClr>
              <a:buSzTx/>
              <a:buFont typeface="+mj-lt"/>
              <a:buAutoNum type="arabicPeriod" startAt="8"/>
            </a:pPr>
            <a:endParaRPr lang="en-US" sz="1250" dirty="0"/>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7085012" y="5791387"/>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grpSp>
    </p:spTree>
    <p:custDataLst>
      <p:tags r:id="rId1"/>
    </p:custDataLst>
    <p:extLst>
      <p:ext uri="{BB962C8B-B14F-4D97-AF65-F5344CB8AC3E}">
        <p14:creationId xmlns:p14="http://schemas.microsoft.com/office/powerpoint/2010/main" val="370355841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21</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267200" cy="4495800"/>
          </a:xfrm>
        </p:spPr>
        <p:txBody>
          <a:bodyPr/>
          <a:lstStyle/>
          <a:p>
            <a:pPr>
              <a:lnSpc>
                <a:spcPct val="80000"/>
              </a:lnSpc>
              <a:buClr>
                <a:schemeClr val="tx1"/>
              </a:buClr>
              <a:buSzTx/>
              <a:buFont typeface="+mj-lt"/>
              <a:buAutoNum type="arabicPeriod" startAt="15"/>
            </a:pPr>
            <a:r>
              <a:rPr lang="en-US" sz="1250" dirty="0"/>
              <a:t>R. </a:t>
            </a:r>
            <a:r>
              <a:rPr lang="en-US" sz="1250" dirty="0" err="1"/>
              <a:t>Kolar</a:t>
            </a:r>
            <a:r>
              <a:rPr lang="en-US" sz="1250" dirty="0"/>
              <a:t>, “Dynamic Integration of Natural, Human, and </a:t>
            </a:r>
            <a:r>
              <a:rPr lang="en-US" sz="1250" dirty="0" err="1"/>
              <a:t>Instructure</a:t>
            </a:r>
            <a:r>
              <a:rPr lang="en-US" sz="1250" dirty="0"/>
              <a:t> Systems for Hurricane Evacuation and Sheltering," NSF, $456K</a:t>
            </a:r>
          </a:p>
          <a:p>
            <a:pPr>
              <a:lnSpc>
                <a:spcPct val="80000"/>
              </a:lnSpc>
              <a:buClr>
                <a:schemeClr val="tx1"/>
              </a:buClr>
              <a:buSzTx/>
              <a:buFont typeface="Wingdings" pitchFamily="2" charset="2"/>
              <a:buAutoNum type="arabicPeriod" startAt="15"/>
            </a:pPr>
            <a:r>
              <a:rPr lang="en-US" sz="1250" dirty="0" smtClean="0"/>
              <a:t>L. </a:t>
            </a:r>
            <a:r>
              <a:rPr lang="en-US" sz="1250" dirty="0"/>
              <a:t>Ding, “Neuroimaging Study of Mental </a:t>
            </a:r>
            <a:r>
              <a:rPr lang="en-US" sz="1250" dirty="0" smtClean="0"/>
              <a:t>Fatigue,” FAA, $430K</a:t>
            </a:r>
          </a:p>
          <a:p>
            <a:pPr>
              <a:lnSpc>
                <a:spcPct val="80000"/>
              </a:lnSpc>
              <a:buClr>
                <a:schemeClr val="tx1"/>
              </a:buClr>
              <a:buSzTx/>
              <a:buFont typeface="Wingdings" pitchFamily="2" charset="2"/>
              <a:buAutoNum type="arabicPeriod" startAt="15"/>
            </a:pPr>
            <a:r>
              <a:rPr lang="en-US" sz="1250" dirty="0"/>
              <a:t>U. </a:t>
            </a:r>
            <a:r>
              <a:rPr lang="en-US" sz="1250" dirty="0" err="1"/>
              <a:t>Hansmann</a:t>
            </a:r>
            <a:r>
              <a:rPr lang="en-US" sz="1250" dirty="0"/>
              <a:t>, “Development of Generalized-Ensemble Algorithms and their Application in Protein Studies,” NSF, $410K</a:t>
            </a:r>
          </a:p>
          <a:p>
            <a:pPr>
              <a:lnSpc>
                <a:spcPct val="80000"/>
              </a:lnSpc>
              <a:buClr>
                <a:schemeClr val="tx1"/>
              </a:buClr>
              <a:buSzTx/>
              <a:buFont typeface="Wingdings" pitchFamily="2" charset="2"/>
              <a:buAutoNum type="arabicPeriod" startAt="15"/>
            </a:pPr>
            <a:r>
              <a:rPr lang="en-US" sz="1250" dirty="0" smtClean="0"/>
              <a:t>L. </a:t>
            </a:r>
            <a:r>
              <a:rPr lang="en-US" sz="1250" dirty="0"/>
              <a:t>Ding, “Large-Scale Computational Neuroimaging of Brain Electrical </a:t>
            </a:r>
            <a:r>
              <a:rPr lang="en-US" sz="1250" dirty="0" smtClean="0"/>
              <a:t>Activity,” NSF CAREER, $400K</a:t>
            </a:r>
          </a:p>
          <a:p>
            <a:pPr>
              <a:lnSpc>
                <a:spcPct val="80000"/>
              </a:lnSpc>
              <a:buClr>
                <a:schemeClr val="tx1"/>
              </a:buClr>
              <a:buSzTx/>
              <a:buFont typeface="Wingdings" pitchFamily="2" charset="2"/>
              <a:buAutoNum type="arabicPeriod" startAt="15"/>
            </a:pPr>
            <a:r>
              <a:rPr lang="en-US" sz="1250" dirty="0"/>
              <a:t>P. Attar, “Optimal Spatiotemporal Reduced Order Modeling for Nonlinear Structural Dynamics,” NSF, $</a:t>
            </a:r>
            <a:r>
              <a:rPr lang="en-US" sz="1250" dirty="0" smtClean="0"/>
              <a:t>360K</a:t>
            </a:r>
          </a:p>
          <a:p>
            <a:pPr>
              <a:lnSpc>
                <a:spcPct val="80000"/>
              </a:lnSpc>
              <a:buClr>
                <a:schemeClr val="tx1"/>
              </a:buClr>
              <a:buSzTx/>
              <a:buFont typeface="Wingdings" pitchFamily="2" charset="2"/>
              <a:buAutoNum type="arabicPeriod" startAt="15"/>
            </a:pPr>
            <a:r>
              <a:rPr lang="en-US" sz="1250" dirty="0"/>
              <a:t>B. L. Cheong, Y. Jung, G. Zhang,, “Support for X-band Solid-state Weather Radar Development,” </a:t>
            </a:r>
            <a:r>
              <a:rPr lang="en-US" sz="1250" dirty="0" err="1"/>
              <a:t>WeatherLink</a:t>
            </a:r>
            <a:r>
              <a:rPr lang="en-US" sz="1250" dirty="0"/>
              <a:t>, $334K</a:t>
            </a:r>
          </a:p>
          <a:p>
            <a:pPr>
              <a:lnSpc>
                <a:spcPct val="80000"/>
              </a:lnSpc>
              <a:buClr>
                <a:schemeClr val="tx1"/>
              </a:buClr>
              <a:buSzTx/>
              <a:buFont typeface="Wingdings" pitchFamily="2" charset="2"/>
              <a:buAutoNum type="arabicPeriod" startAt="15"/>
            </a:pPr>
            <a:r>
              <a:rPr lang="en-US" sz="1250" dirty="0" smtClean="0"/>
              <a:t>P</a:t>
            </a:r>
            <a:r>
              <a:rPr lang="en-US" sz="1250" dirty="0"/>
              <a:t>. </a:t>
            </a:r>
            <a:r>
              <a:rPr lang="en-US" sz="1250" dirty="0" err="1"/>
              <a:t>Vedula</a:t>
            </a:r>
            <a:r>
              <a:rPr lang="en-US" sz="1250" dirty="0"/>
              <a:t>, P. J. Attar, “Fast simulations of turbulent flows based on spatiotemporal statistical information,” NSF, $330K</a:t>
            </a:r>
          </a:p>
          <a:p>
            <a:pPr>
              <a:lnSpc>
                <a:spcPct val="80000"/>
              </a:lnSpc>
              <a:buClr>
                <a:schemeClr val="tx1"/>
              </a:buClr>
              <a:buSzTx/>
              <a:buFont typeface="Wingdings" pitchFamily="2" charset="2"/>
              <a:buAutoNum type="arabicPeriod" startAt="15"/>
            </a:pPr>
            <a:r>
              <a:rPr lang="en-US" sz="1250" dirty="0"/>
              <a:t>M. </a:t>
            </a:r>
            <a:r>
              <a:rPr lang="en-US" sz="1250" dirty="0" err="1"/>
              <a:t>Xue</a:t>
            </a:r>
            <a:r>
              <a:rPr lang="en-US" sz="1250" dirty="0"/>
              <a:t>, K. Brewster, F. Kong, “Development of a Short-Range </a:t>
            </a:r>
            <a:r>
              <a:rPr lang="en-US" sz="1250" dirty="0" err="1"/>
              <a:t>Realtime</a:t>
            </a:r>
            <a:r>
              <a:rPr lang="en-US" sz="1250" dirty="0"/>
              <a:t> Analysis and Forecasting System based on the ARPS for Taiwan Region Year 3 (IA#24) and Year 4 (IA #25),” NOAA, $310K</a:t>
            </a:r>
          </a:p>
          <a:p>
            <a:pPr>
              <a:lnSpc>
                <a:spcPct val="80000"/>
              </a:lnSpc>
              <a:buClr>
                <a:schemeClr val="tx1"/>
              </a:buClr>
              <a:buSzTx/>
              <a:buFont typeface="Wingdings" pitchFamily="2" charset="2"/>
              <a:buAutoNum type="arabicPeriod" startAt="15"/>
            </a:pPr>
            <a:endParaRPr lang="en-US" sz="1250" dirty="0"/>
          </a:p>
          <a:p>
            <a:pPr>
              <a:lnSpc>
                <a:spcPct val="80000"/>
              </a:lnSpc>
              <a:buClr>
                <a:schemeClr val="tx1"/>
              </a:buClr>
              <a:buSzTx/>
              <a:buFont typeface="Wingdings" pitchFamily="2" charset="2"/>
              <a:buAutoNum type="arabicPeriod" startAt="15"/>
            </a:pPr>
            <a:endParaRPr lang="en-US" sz="1250" dirty="0" smtClean="0"/>
          </a:p>
        </p:txBody>
      </p:sp>
      <p:sp>
        <p:nvSpPr>
          <p:cNvPr id="926724" name="Rectangle 4"/>
          <p:cNvSpPr>
            <a:spLocks noGrp="1" noChangeArrowheads="1"/>
          </p:cNvSpPr>
          <p:nvPr>
            <p:ph type="body" sz="half" idx="2"/>
          </p:nvPr>
        </p:nvSpPr>
        <p:spPr>
          <a:xfrm>
            <a:off x="4724400" y="1219200"/>
            <a:ext cx="4038600" cy="4267200"/>
          </a:xfrm>
        </p:spPr>
        <p:txBody>
          <a:bodyPr/>
          <a:lstStyle/>
          <a:p>
            <a:pPr>
              <a:lnSpc>
                <a:spcPct val="80000"/>
              </a:lnSpc>
              <a:buClr>
                <a:schemeClr val="tx1"/>
              </a:buClr>
              <a:buSzTx/>
              <a:buFont typeface="+mj-lt"/>
              <a:buAutoNum type="arabicPeriod" startAt="23"/>
            </a:pPr>
            <a:r>
              <a:rPr lang="en-US" sz="1250" dirty="0" smtClean="0"/>
              <a:t>E</a:t>
            </a:r>
            <a:r>
              <a:rPr lang="en-US" sz="1250" dirty="0"/>
              <a:t>. Bridge, J. Kelly, X. Xiao, “Enhancing and disseminating miniaturized tracking technology for widespread use on small migratory songbirds,” NSF, $302K</a:t>
            </a:r>
          </a:p>
          <a:p>
            <a:pPr>
              <a:lnSpc>
                <a:spcPct val="80000"/>
              </a:lnSpc>
              <a:buClr>
                <a:schemeClr val="tx1"/>
              </a:buClr>
              <a:buSzTx/>
              <a:buFont typeface="Wingdings" pitchFamily="2" charset="2"/>
              <a:buAutoNum type="arabicPeriod" startAt="23"/>
            </a:pPr>
            <a:r>
              <a:rPr lang="en-US" sz="1250" dirty="0" smtClean="0"/>
              <a:t>J</a:t>
            </a:r>
            <a:r>
              <a:rPr lang="en-US" sz="1250" dirty="0"/>
              <a:t>. Kelly, L. </a:t>
            </a:r>
            <a:r>
              <a:rPr lang="en-US" sz="1250" dirty="0" err="1"/>
              <a:t>Gruenwald</a:t>
            </a:r>
            <a:r>
              <a:rPr lang="en-US" sz="1250" dirty="0"/>
              <a:t>, P. </a:t>
            </a:r>
            <a:r>
              <a:rPr lang="en-US" sz="1250" dirty="0" err="1"/>
              <a:t>Chilson</a:t>
            </a:r>
            <a:r>
              <a:rPr lang="en-US" sz="1250" dirty="0"/>
              <a:t>, V. </a:t>
            </a:r>
            <a:r>
              <a:rPr lang="en-US" sz="1250" dirty="0" err="1"/>
              <a:t>Lakshmanan</a:t>
            </a:r>
            <a:r>
              <a:rPr lang="en-US" sz="1250" dirty="0"/>
              <a:t>, E. Bridge, “Advancing Biological Interpretations of Radar Data,” NSF EAGER, $299K</a:t>
            </a:r>
          </a:p>
          <a:p>
            <a:pPr>
              <a:lnSpc>
                <a:spcPct val="80000"/>
              </a:lnSpc>
              <a:buClr>
                <a:schemeClr val="tx1"/>
              </a:buClr>
              <a:buSzTx/>
              <a:buFont typeface="Wingdings" pitchFamily="2" charset="2"/>
              <a:buAutoNum type="arabicPeriod" startAt="23"/>
            </a:pPr>
            <a:r>
              <a:rPr lang="en-US" sz="1250" dirty="0" smtClean="0"/>
              <a:t>L</a:t>
            </a:r>
            <a:r>
              <a:rPr lang="en-US" sz="1250" dirty="0"/>
              <a:t>. Ding, “High-Resolution Noninvasive Computational Neuroimaging,” OCAST, $</a:t>
            </a:r>
            <a:r>
              <a:rPr lang="en-US" sz="1250" dirty="0" smtClean="0"/>
              <a:t>283K</a:t>
            </a:r>
          </a:p>
          <a:p>
            <a:pPr>
              <a:lnSpc>
                <a:spcPct val="80000"/>
              </a:lnSpc>
              <a:buClr>
                <a:schemeClr val="tx1"/>
              </a:buClr>
              <a:buSzTx/>
              <a:buFont typeface="Wingdings" pitchFamily="2" charset="2"/>
              <a:buAutoNum type="arabicPeriod" startAt="23"/>
            </a:pPr>
            <a:r>
              <a:rPr lang="en-US" sz="1250" dirty="0"/>
              <a:t>F. Kong, “Further Development to the Storm-Scale Numerical Weather Prediction Capability for Shenzhen Meteorological Bureau,” SIATCAS, $251K</a:t>
            </a:r>
          </a:p>
          <a:p>
            <a:pPr>
              <a:lnSpc>
                <a:spcPct val="80000"/>
              </a:lnSpc>
              <a:buClr>
                <a:schemeClr val="tx1"/>
              </a:buClr>
              <a:buSzTx/>
              <a:buFont typeface="Wingdings" pitchFamily="2" charset="2"/>
              <a:buAutoNum type="arabicPeriod" startAt="23"/>
            </a:pPr>
            <a:r>
              <a:rPr lang="en-US" sz="1250" dirty="0" smtClean="0"/>
              <a:t>R</a:t>
            </a:r>
            <a:r>
              <a:rPr lang="en-US" sz="1250" dirty="0"/>
              <a:t>. </a:t>
            </a:r>
            <a:r>
              <a:rPr lang="en-US" sz="1250" dirty="0" err="1"/>
              <a:t>Slatt</a:t>
            </a:r>
            <a:r>
              <a:rPr lang="en-US" sz="1250" dirty="0"/>
              <a:t>, Consortium from 14 oil and gas company, $</a:t>
            </a:r>
            <a:r>
              <a:rPr lang="en-US" sz="1250" dirty="0" smtClean="0"/>
              <a:t>245K</a:t>
            </a:r>
          </a:p>
          <a:p>
            <a:pPr>
              <a:lnSpc>
                <a:spcPct val="80000"/>
              </a:lnSpc>
              <a:buClr>
                <a:schemeClr val="tx1"/>
              </a:buClr>
              <a:buSzTx/>
              <a:buFont typeface="Wingdings" pitchFamily="2" charset="2"/>
              <a:buAutoNum type="arabicPeriod" startAt="23"/>
            </a:pPr>
            <a:r>
              <a:rPr lang="en-US" sz="1250" dirty="0"/>
              <a:t>J. </a:t>
            </a:r>
            <a:r>
              <a:rPr lang="en-US" sz="1250" dirty="0" err="1"/>
              <a:t>Brotzge</a:t>
            </a:r>
            <a:r>
              <a:rPr lang="en-US" sz="1250" dirty="0"/>
              <a:t>, F. Carr, “</a:t>
            </a:r>
            <a:r>
              <a:rPr lang="en-US" sz="1250" dirty="0" err="1"/>
              <a:t>Protyping</a:t>
            </a:r>
            <a:r>
              <a:rPr lang="en-US" sz="1250" dirty="0"/>
              <a:t> and Evaluating Key Network-of-Networks Technologies: Project Extension,” NOAA, $</a:t>
            </a:r>
            <a:r>
              <a:rPr lang="en-US" sz="1250" dirty="0" smtClean="0"/>
              <a:t>210K</a:t>
            </a:r>
          </a:p>
          <a:p>
            <a:pPr>
              <a:lnSpc>
                <a:spcPct val="80000"/>
              </a:lnSpc>
              <a:buClr>
                <a:schemeClr val="tx1"/>
              </a:buClr>
              <a:buSzTx/>
              <a:buFont typeface="Wingdings" pitchFamily="2" charset="2"/>
              <a:buAutoNum type="arabicPeriod" startAt="23"/>
            </a:pPr>
            <a:r>
              <a:rPr lang="en-US" sz="1250" dirty="0" smtClean="0"/>
              <a:t>Y</a:t>
            </a:r>
            <a:r>
              <a:rPr lang="en-US" sz="1250" dirty="0"/>
              <a:t>. Jung, M. </a:t>
            </a:r>
            <a:r>
              <a:rPr lang="en-US" sz="1250" dirty="0" err="1"/>
              <a:t>Xue</a:t>
            </a:r>
            <a:r>
              <a:rPr lang="en-US" sz="1250" dirty="0"/>
              <a:t>, G. Zhang, “Development of a </a:t>
            </a:r>
            <a:r>
              <a:rPr lang="en-US" sz="1250" dirty="0" err="1"/>
              <a:t>Polarimetric</a:t>
            </a:r>
            <a:r>
              <a:rPr lang="en-US" sz="1250" dirty="0"/>
              <a:t> Radar Data Simulator for KLAPS,” KMA, $</a:t>
            </a:r>
            <a:r>
              <a:rPr lang="en-US" sz="1250" dirty="0" smtClean="0"/>
              <a:t>176K</a:t>
            </a:r>
          </a:p>
          <a:p>
            <a:pPr>
              <a:lnSpc>
                <a:spcPct val="80000"/>
              </a:lnSpc>
              <a:buClr>
                <a:schemeClr val="tx1"/>
              </a:buClr>
              <a:buSzTx/>
              <a:buFont typeface="Wingdings" pitchFamily="2" charset="2"/>
              <a:buAutoNum type="arabicPeriod" startAt="23"/>
            </a:pPr>
            <a:r>
              <a:rPr lang="en-US" sz="1250" dirty="0" smtClean="0"/>
              <a:t>J</a:t>
            </a:r>
            <a:r>
              <a:rPr lang="en-US" sz="1250" dirty="0"/>
              <a:t>. </a:t>
            </a:r>
            <a:r>
              <a:rPr lang="en-US" sz="1250" dirty="0" err="1"/>
              <a:t>Ruyle</a:t>
            </a:r>
            <a:r>
              <a:rPr lang="en-US" sz="1250" dirty="0"/>
              <a:t>, “BRIGE: Investigation of Slot Antenna Recon figuration Mechanisms,” NSF, $</a:t>
            </a:r>
            <a:r>
              <a:rPr lang="en-US" sz="1250" dirty="0" smtClean="0"/>
              <a:t>175K</a:t>
            </a:r>
          </a:p>
          <a:p>
            <a:pPr>
              <a:lnSpc>
                <a:spcPct val="80000"/>
              </a:lnSpc>
              <a:buClr>
                <a:schemeClr val="tx1"/>
              </a:buClr>
              <a:buSzTx/>
              <a:buFont typeface="Wingdings" pitchFamily="2" charset="2"/>
              <a:buAutoNum type="arabicPeriod" startAt="23"/>
            </a:pPr>
            <a:r>
              <a:rPr lang="en-US" sz="1250" dirty="0" smtClean="0"/>
              <a:t>J</a:t>
            </a:r>
            <a:r>
              <a:rPr lang="en-US" sz="1250" dirty="0"/>
              <a:t>. </a:t>
            </a:r>
            <a:r>
              <a:rPr lang="en-US" sz="1250" dirty="0" err="1"/>
              <a:t>Brotzge</a:t>
            </a:r>
            <a:r>
              <a:rPr lang="en-US" sz="1250" dirty="0"/>
              <a:t>, F. Carr, “CASA Warning System Innovation Institute,” U Mass, $160K</a:t>
            </a:r>
          </a:p>
          <a:p>
            <a:pPr>
              <a:lnSpc>
                <a:spcPct val="80000"/>
              </a:lnSpc>
              <a:buClr>
                <a:schemeClr val="tx1"/>
              </a:buClr>
              <a:buSzTx/>
              <a:buFont typeface="Wingdings" pitchFamily="2" charset="2"/>
              <a:buAutoNum type="arabicPeriod"/>
            </a:pPr>
            <a:endParaRPr lang="en-US" sz="1250" dirty="0"/>
          </a:p>
          <a:p>
            <a:pPr>
              <a:lnSpc>
                <a:spcPct val="80000"/>
              </a:lnSpc>
              <a:buClr>
                <a:schemeClr val="tx1"/>
              </a:buClr>
              <a:buSzTx/>
              <a:buFont typeface="Wingdings" pitchFamily="2" charset="2"/>
              <a:buAutoNum type="arabicPeriod"/>
            </a:pPr>
            <a:endParaRPr lang="en-US" sz="1250" dirty="0" smtClean="0"/>
          </a:p>
          <a:p>
            <a:pPr>
              <a:lnSpc>
                <a:spcPct val="80000"/>
              </a:lnSpc>
              <a:buClr>
                <a:schemeClr val="tx1"/>
              </a:buClr>
              <a:buSzTx/>
              <a:buFont typeface="Wingdings" pitchFamily="2" charset="2"/>
              <a:buAutoNum type="arabicPeriod"/>
            </a:pPr>
            <a:endParaRPr lang="en-US" sz="1250" dirty="0" smtClean="0"/>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7085012" y="5791387"/>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grpSp>
    </p:spTree>
    <p:custDataLst>
      <p:tags r:id="rId1"/>
    </p:custDataLst>
    <p:extLst>
      <p:ext uri="{BB962C8B-B14F-4D97-AF65-F5344CB8AC3E}">
        <p14:creationId xmlns:p14="http://schemas.microsoft.com/office/powerpoint/2010/main" val="156160511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22</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267200" cy="4495800"/>
          </a:xfrm>
        </p:spPr>
        <p:txBody>
          <a:bodyPr/>
          <a:lstStyle/>
          <a:p>
            <a:pPr>
              <a:lnSpc>
                <a:spcPct val="80000"/>
              </a:lnSpc>
              <a:buClr>
                <a:schemeClr val="tx1"/>
              </a:buClr>
              <a:buSzTx/>
              <a:buFont typeface="+mj-lt"/>
              <a:buAutoNum type="arabicPeriod" startAt="32"/>
            </a:pPr>
            <a:r>
              <a:rPr lang="en-US" sz="1250" dirty="0"/>
              <a:t>J. Kelly, “Developing Innovative Tools to Use Weather Radar Data to Assess and Monitor Impacts of Existing and Future Energy Facilities on Aerial Faunas in California,” CIEE, $150K (total), $49K (OU)</a:t>
            </a:r>
          </a:p>
          <a:p>
            <a:pPr>
              <a:lnSpc>
                <a:spcPct val="80000"/>
              </a:lnSpc>
              <a:buClr>
                <a:schemeClr val="tx1"/>
              </a:buClr>
              <a:buSzTx/>
              <a:buFont typeface="Wingdings" pitchFamily="2" charset="2"/>
              <a:buAutoNum type="arabicPeriod" startAt="32"/>
            </a:pPr>
            <a:r>
              <a:rPr lang="en-US" sz="1250" dirty="0" smtClean="0"/>
              <a:t>J</a:t>
            </a:r>
            <a:r>
              <a:rPr lang="en-US" sz="1250" dirty="0"/>
              <a:t>. </a:t>
            </a:r>
            <a:r>
              <a:rPr lang="en-US" sz="1250" dirty="0" err="1"/>
              <a:t>Brotzge</a:t>
            </a:r>
            <a:r>
              <a:rPr lang="en-US" sz="1250" dirty="0"/>
              <a:t>, F. Carr, “Prototyping and Evaluating Key Network-of-Networks Technologies,” NOAA, $145K</a:t>
            </a:r>
          </a:p>
          <a:p>
            <a:pPr>
              <a:lnSpc>
                <a:spcPct val="80000"/>
              </a:lnSpc>
              <a:buClr>
                <a:schemeClr val="tx1"/>
              </a:buClr>
              <a:buSzTx/>
              <a:buFont typeface="Wingdings" pitchFamily="2" charset="2"/>
              <a:buAutoNum type="arabicPeriod" startAt="32"/>
            </a:pPr>
            <a:r>
              <a:rPr lang="de-DE" sz="1250" dirty="0"/>
              <a:t>T. Yu, Y. Wang, R. Palmer, B. Cheong, „</a:t>
            </a:r>
            <a:r>
              <a:rPr lang="en-US" sz="1250" dirty="0"/>
              <a:t>Algorithm development for solid-state </a:t>
            </a:r>
            <a:r>
              <a:rPr lang="en-US" sz="1250" dirty="0" err="1"/>
              <a:t>polarimetric</a:t>
            </a:r>
            <a:r>
              <a:rPr lang="en-US" sz="1250" dirty="0"/>
              <a:t> weather radars,” Toshiba, $130K</a:t>
            </a:r>
          </a:p>
          <a:p>
            <a:pPr>
              <a:lnSpc>
                <a:spcPct val="80000"/>
              </a:lnSpc>
              <a:buClr>
                <a:schemeClr val="tx1"/>
              </a:buClr>
              <a:buSzTx/>
              <a:buFont typeface="Wingdings" pitchFamily="2" charset="2"/>
              <a:buAutoNum type="arabicPeriod" startAt="32"/>
            </a:pPr>
            <a:r>
              <a:rPr lang="en-US" sz="1250" dirty="0"/>
              <a:t>M. </a:t>
            </a:r>
            <a:r>
              <a:rPr lang="en-US" sz="1250" dirty="0" err="1"/>
              <a:t>Xue</a:t>
            </a:r>
            <a:r>
              <a:rPr lang="en-US" sz="1250" dirty="0"/>
              <a:t>, K. Brewster, F. Kong, “Establishment of an Urban-Scale Weather Forecasting System (USWFS) for the Su Zhou Meteorological Bureau (SZMB),” $127K</a:t>
            </a:r>
          </a:p>
          <a:p>
            <a:pPr>
              <a:lnSpc>
                <a:spcPct val="80000"/>
              </a:lnSpc>
              <a:buClr>
                <a:schemeClr val="tx1"/>
              </a:buClr>
              <a:buSzTx/>
              <a:buFont typeface="Wingdings" pitchFamily="2" charset="2"/>
              <a:buAutoNum type="arabicPeriod" startAt="32"/>
            </a:pPr>
            <a:r>
              <a:rPr lang="en-US" sz="1250" dirty="0"/>
              <a:t>L. Ding, “Neurophysiological Assessment of Mental Fatigue and Cognitive Performance,” FAA, $115K</a:t>
            </a:r>
          </a:p>
          <a:p>
            <a:pPr>
              <a:lnSpc>
                <a:spcPct val="80000"/>
              </a:lnSpc>
              <a:buClr>
                <a:schemeClr val="tx1"/>
              </a:buClr>
              <a:buSzTx/>
              <a:buFont typeface="Wingdings" pitchFamily="2" charset="2"/>
              <a:buAutoNum type="arabicPeriod" startAt="32"/>
            </a:pPr>
            <a:r>
              <a:rPr lang="en-US" sz="1250" dirty="0"/>
              <a:t>K. </a:t>
            </a:r>
            <a:r>
              <a:rPr lang="en-US" sz="1250" dirty="0" err="1"/>
              <a:t>Dresback</a:t>
            </a:r>
            <a:r>
              <a:rPr lang="en-US" sz="1250" dirty="0"/>
              <a:t>, R. </a:t>
            </a:r>
            <a:r>
              <a:rPr lang="en-US" sz="1250" dirty="0" err="1"/>
              <a:t>Kolar</a:t>
            </a:r>
            <a:r>
              <a:rPr lang="en-US" sz="1250" dirty="0"/>
              <a:t>, "Next Generation ADCIRC Tidal Database: Phase 2 - West Coast," DOD, $75K</a:t>
            </a:r>
          </a:p>
          <a:p>
            <a:pPr>
              <a:lnSpc>
                <a:spcPct val="80000"/>
              </a:lnSpc>
              <a:buClr>
                <a:schemeClr val="tx1"/>
              </a:buClr>
              <a:buSzTx/>
              <a:buFont typeface="Wingdings" pitchFamily="2" charset="2"/>
              <a:buAutoNum type="arabicPeriod" startAt="32"/>
            </a:pPr>
            <a:r>
              <a:rPr lang="en-US" sz="1250" dirty="0"/>
              <a:t>K. </a:t>
            </a:r>
            <a:r>
              <a:rPr lang="en-US" sz="1250" dirty="0" err="1"/>
              <a:t>Dresback</a:t>
            </a:r>
            <a:r>
              <a:rPr lang="en-US" sz="1250" dirty="0"/>
              <a:t>, R. </a:t>
            </a:r>
            <a:r>
              <a:rPr lang="en-US" sz="1250" dirty="0" err="1"/>
              <a:t>Kolar</a:t>
            </a:r>
            <a:r>
              <a:rPr lang="en-US" sz="1250" dirty="0"/>
              <a:t>, "Next Generation ADCIRC Tidal Database,” NOAA, $75K</a:t>
            </a:r>
          </a:p>
          <a:p>
            <a:pPr>
              <a:lnSpc>
                <a:spcPct val="80000"/>
              </a:lnSpc>
              <a:buClr>
                <a:schemeClr val="tx1"/>
              </a:buClr>
              <a:buSzTx/>
              <a:buFont typeface="Wingdings" pitchFamily="2" charset="2"/>
              <a:buAutoNum type="arabicPeriod" startAt="32"/>
            </a:pPr>
            <a:r>
              <a:rPr lang="en-US" sz="1250" dirty="0"/>
              <a:t>P. </a:t>
            </a:r>
            <a:r>
              <a:rPr lang="en-US" sz="1250" dirty="0" err="1"/>
              <a:t>Risser</a:t>
            </a:r>
            <a:r>
              <a:rPr lang="en-US" sz="1250" dirty="0"/>
              <a:t>, J. </a:t>
            </a:r>
            <a:r>
              <a:rPr lang="en-US" sz="1250" dirty="0" err="1"/>
              <a:t>Duckles</a:t>
            </a:r>
            <a:r>
              <a:rPr lang="en-US" sz="1250" dirty="0"/>
              <a:t>, J. Bratton, NSF I-Corps, $50K</a:t>
            </a:r>
          </a:p>
          <a:p>
            <a:pPr>
              <a:lnSpc>
                <a:spcPct val="80000"/>
              </a:lnSpc>
              <a:buClr>
                <a:schemeClr val="tx1"/>
              </a:buClr>
              <a:buSzTx/>
              <a:buFont typeface="Wingdings" pitchFamily="2" charset="2"/>
              <a:buAutoNum type="arabicPeriod" startAt="32"/>
            </a:pPr>
            <a:r>
              <a:rPr lang="en-US" sz="1250" dirty="0"/>
              <a:t>R. Palmer, M. </a:t>
            </a:r>
            <a:r>
              <a:rPr lang="en-US" sz="1250" dirty="0" err="1"/>
              <a:t>Yeary</a:t>
            </a:r>
            <a:r>
              <a:rPr lang="en-US" sz="1250" dirty="0"/>
              <a:t>, “System and Software Engineering Support Services for CGI,” CGI, $46K</a:t>
            </a:r>
          </a:p>
          <a:p>
            <a:pPr>
              <a:lnSpc>
                <a:spcPct val="80000"/>
              </a:lnSpc>
              <a:buClr>
                <a:schemeClr val="tx1"/>
              </a:buClr>
              <a:buSzTx/>
              <a:buFont typeface="Wingdings" pitchFamily="2" charset="2"/>
              <a:buAutoNum type="arabicPeriod" startAt="32"/>
            </a:pPr>
            <a:r>
              <a:rPr lang="en-US" sz="1250" dirty="0"/>
              <a:t>M. </a:t>
            </a:r>
            <a:r>
              <a:rPr lang="en-US" sz="1250" dirty="0" err="1"/>
              <a:t>Yeary</a:t>
            </a:r>
            <a:r>
              <a:rPr lang="en-US" sz="1250" dirty="0"/>
              <a:t>, M. </a:t>
            </a:r>
            <a:r>
              <a:rPr lang="en-US" sz="1250" dirty="0" err="1"/>
              <a:t>Xue</a:t>
            </a:r>
            <a:r>
              <a:rPr lang="en-US" sz="1250" dirty="0"/>
              <a:t>, “GRDS: Request to support a Native American Indian graduate student beginning his PhD within the CASA Engineering Research Center,” NSF, $32K</a:t>
            </a:r>
          </a:p>
          <a:p>
            <a:pPr>
              <a:lnSpc>
                <a:spcPct val="80000"/>
              </a:lnSpc>
              <a:buClr>
                <a:schemeClr val="tx1"/>
              </a:buClr>
              <a:buSzTx/>
              <a:buFont typeface="Wingdings" pitchFamily="2" charset="2"/>
              <a:buAutoNum type="arabicPeriod" startAt="32"/>
            </a:pPr>
            <a:endParaRPr lang="en-US" sz="1250" dirty="0" smtClean="0"/>
          </a:p>
        </p:txBody>
      </p:sp>
      <p:sp>
        <p:nvSpPr>
          <p:cNvPr id="926724" name="Rectangle 4"/>
          <p:cNvSpPr>
            <a:spLocks noGrp="1" noChangeArrowheads="1"/>
          </p:cNvSpPr>
          <p:nvPr>
            <p:ph type="body" sz="half" idx="2"/>
          </p:nvPr>
        </p:nvSpPr>
        <p:spPr>
          <a:xfrm>
            <a:off x="4724400" y="1219200"/>
            <a:ext cx="4038600" cy="4267200"/>
          </a:xfrm>
        </p:spPr>
        <p:txBody>
          <a:bodyPr/>
          <a:lstStyle/>
          <a:p>
            <a:pPr>
              <a:lnSpc>
                <a:spcPct val="80000"/>
              </a:lnSpc>
              <a:buClr>
                <a:schemeClr val="tx1"/>
              </a:buClr>
              <a:buSzTx/>
              <a:buFont typeface="Wingdings" pitchFamily="2" charset="2"/>
              <a:buAutoNum type="arabicPeriod"/>
            </a:pPr>
            <a:endParaRPr lang="en-US" sz="1250" dirty="0"/>
          </a:p>
          <a:p>
            <a:pPr>
              <a:lnSpc>
                <a:spcPct val="80000"/>
              </a:lnSpc>
              <a:buClr>
                <a:schemeClr val="tx1"/>
              </a:buClr>
              <a:buSzTx/>
              <a:buFont typeface="Wingdings" pitchFamily="2" charset="2"/>
              <a:buAutoNum type="arabicPeriod"/>
            </a:pPr>
            <a:endParaRPr lang="en-US" sz="1250" dirty="0"/>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7085012" y="5791387"/>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grpSp>
    </p:spTree>
    <p:custDataLst>
      <p:tags r:id="rId1"/>
    </p:custDataLst>
    <p:extLst>
      <p:ext uri="{BB962C8B-B14F-4D97-AF65-F5344CB8AC3E}">
        <p14:creationId xmlns:p14="http://schemas.microsoft.com/office/powerpoint/2010/main" val="418044358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23</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267200" cy="4495800"/>
          </a:xfrm>
        </p:spPr>
        <p:txBody>
          <a:bodyPr/>
          <a:lstStyle/>
          <a:p>
            <a:pPr>
              <a:lnSpc>
                <a:spcPct val="80000"/>
              </a:lnSpc>
              <a:buClr>
                <a:schemeClr val="tx1"/>
              </a:buClr>
              <a:buSzTx/>
              <a:buFont typeface="+mj-lt"/>
              <a:buAutoNum type="arabicPeriod" startAt="42"/>
            </a:pPr>
            <a:r>
              <a:rPr lang="en-US" sz="1250" dirty="0" smtClean="0"/>
              <a:t>I.Y. </a:t>
            </a:r>
            <a:r>
              <a:rPr lang="en-US" sz="1250" dirty="0" err="1" smtClean="0"/>
              <a:t>Akkutlu</a:t>
            </a:r>
            <a:r>
              <a:rPr lang="en-US" sz="1250" dirty="0" smtClean="0"/>
              <a:t>, J. </a:t>
            </a:r>
            <a:r>
              <a:rPr lang="en-US" sz="1250" dirty="0" err="1" smtClean="0"/>
              <a:t>Callard</a:t>
            </a:r>
            <a:r>
              <a:rPr lang="en-US" sz="1250" dirty="0" smtClean="0"/>
              <a:t>, C. </a:t>
            </a:r>
            <a:r>
              <a:rPr lang="en-US" sz="1250" dirty="0" err="1" smtClean="0"/>
              <a:t>Rai</a:t>
            </a:r>
            <a:r>
              <a:rPr lang="en-US" sz="1250" dirty="0" smtClean="0"/>
              <a:t>, C. </a:t>
            </a:r>
            <a:r>
              <a:rPr lang="en-US" sz="1250" dirty="0" err="1" smtClean="0"/>
              <a:t>Sondergeld</a:t>
            </a:r>
            <a:r>
              <a:rPr lang="en-US" sz="1250" dirty="0" smtClean="0"/>
              <a:t>, “OU Shale Gas and Unconventional Reservoir Research Cooperative,” $2.8M per year</a:t>
            </a:r>
          </a:p>
          <a:p>
            <a:pPr>
              <a:lnSpc>
                <a:spcPct val="80000"/>
              </a:lnSpc>
              <a:buClr>
                <a:schemeClr val="tx1"/>
              </a:buClr>
              <a:buSzTx/>
              <a:buFont typeface="Wingdings" pitchFamily="2" charset="2"/>
              <a:buAutoNum type="arabicPeriod" startAt="42"/>
            </a:pPr>
            <a:r>
              <a:rPr lang="en-US" sz="1250" dirty="0" smtClean="0"/>
              <a:t>J. P. Shaffer, T. </a:t>
            </a:r>
            <a:r>
              <a:rPr lang="en-US" sz="1250" dirty="0" err="1" smtClean="0"/>
              <a:t>Pfau</a:t>
            </a:r>
            <a:r>
              <a:rPr lang="en-US" sz="1250" dirty="0" smtClean="0"/>
              <a:t>, “A </a:t>
            </a:r>
            <a:r>
              <a:rPr lang="en-US" sz="1250" dirty="0" err="1" smtClean="0"/>
              <a:t>Rydberg</a:t>
            </a:r>
            <a:r>
              <a:rPr lang="en-US" sz="1250" dirty="0" smtClean="0"/>
              <a:t> Atom Electric Field Sensor,” DARPA-ARO, $1.18M (total),$1.06M (OU)</a:t>
            </a:r>
          </a:p>
          <a:p>
            <a:pPr>
              <a:lnSpc>
                <a:spcPct val="80000"/>
              </a:lnSpc>
              <a:buClr>
                <a:schemeClr val="tx1"/>
              </a:buClr>
              <a:buSzTx/>
              <a:buFont typeface="Wingdings" pitchFamily="2" charset="2"/>
              <a:buAutoNum type="arabicPeriod" startAt="42"/>
            </a:pPr>
            <a:r>
              <a:rPr lang="en-US" sz="1250" dirty="0" smtClean="0"/>
              <a:t>Y. </a:t>
            </a:r>
            <a:r>
              <a:rPr lang="en-US" sz="1250" dirty="0" err="1" smtClean="0"/>
              <a:t>Luo</a:t>
            </a:r>
            <a:r>
              <a:rPr lang="en-US" sz="1250" dirty="0" smtClean="0"/>
              <a:t>, “Data Synthesis and Data Assimilation at Global Change Experiments and </a:t>
            </a:r>
            <a:r>
              <a:rPr lang="en-US" sz="1250" dirty="0" err="1" smtClean="0"/>
              <a:t>Fluxnet</a:t>
            </a:r>
            <a:r>
              <a:rPr lang="en-US" sz="1250" dirty="0" smtClean="0"/>
              <a:t> toward Improving Land Process Models,” DOE, $1.05M</a:t>
            </a:r>
          </a:p>
          <a:p>
            <a:pPr>
              <a:lnSpc>
                <a:spcPct val="80000"/>
              </a:lnSpc>
              <a:buClr>
                <a:schemeClr val="tx1"/>
              </a:buClr>
              <a:buSzTx/>
              <a:buFont typeface="Wingdings" pitchFamily="2" charset="2"/>
              <a:buAutoNum type="arabicPeriod" startAt="42"/>
            </a:pPr>
            <a:r>
              <a:rPr lang="en-US" sz="1250" dirty="0" smtClean="0"/>
              <a:t>F. Kong, M. </a:t>
            </a:r>
            <a:r>
              <a:rPr lang="en-US" sz="1250" dirty="0" err="1" smtClean="0"/>
              <a:t>Xue</a:t>
            </a:r>
            <a:r>
              <a:rPr lang="en-US" sz="1250" dirty="0" smtClean="0"/>
              <a:t>, K. Brewster, “Establishment of an Improved Numerical Weather Forecasting System for Chongqing Meteorological Service,” Chongqing Institute of Green and Intelligent Technology, China, $852K</a:t>
            </a:r>
          </a:p>
          <a:p>
            <a:pPr>
              <a:lnSpc>
                <a:spcPct val="80000"/>
              </a:lnSpc>
              <a:buClr>
                <a:schemeClr val="tx1"/>
              </a:buClr>
              <a:buSzTx/>
              <a:buFont typeface="Wingdings" pitchFamily="2" charset="2"/>
              <a:buAutoNum type="arabicPeriod" startAt="42"/>
            </a:pPr>
            <a:r>
              <a:rPr lang="en-US" sz="1250" dirty="0" smtClean="0"/>
              <a:t>G. Zhang, M. </a:t>
            </a:r>
            <a:r>
              <a:rPr lang="en-US" sz="1250" dirty="0" err="1" smtClean="0"/>
              <a:t>Xue</a:t>
            </a:r>
            <a:r>
              <a:rPr lang="en-US" sz="1250" dirty="0" smtClean="0"/>
              <a:t>, B. L. Cheong, T. J. </a:t>
            </a:r>
            <a:r>
              <a:rPr lang="en-US" sz="1250" dirty="0" err="1" smtClean="0"/>
              <a:t>Schurr</a:t>
            </a:r>
            <a:r>
              <a:rPr lang="en-US" sz="1250" dirty="0" smtClean="0"/>
              <a:t>, “Advanced Study of Precipitation Microphysics with Multi-Frequency </a:t>
            </a:r>
            <a:r>
              <a:rPr lang="en-US" sz="1250" dirty="0" err="1" smtClean="0"/>
              <a:t>Polarimetric</a:t>
            </a:r>
            <a:r>
              <a:rPr lang="en-US" sz="1250" dirty="0" smtClean="0"/>
              <a:t> Radar Observations and Data Assimilation,” NSF, $637K</a:t>
            </a:r>
          </a:p>
          <a:p>
            <a:pPr>
              <a:lnSpc>
                <a:spcPct val="80000"/>
              </a:lnSpc>
              <a:buClr>
                <a:schemeClr val="tx1"/>
              </a:buClr>
              <a:buSzTx/>
              <a:buFont typeface="Wingdings" pitchFamily="2" charset="2"/>
              <a:buAutoNum type="arabicPeriod" startAt="42"/>
            </a:pPr>
            <a:r>
              <a:rPr lang="en-US" sz="1250" dirty="0" smtClean="0"/>
              <a:t>J. P. Shaffer, “A Quantum Hybrid System for Linking </a:t>
            </a:r>
            <a:r>
              <a:rPr lang="en-US" sz="1250" dirty="0" err="1" smtClean="0"/>
              <a:t>Rydberg</a:t>
            </a:r>
            <a:r>
              <a:rPr lang="en-US" sz="1250" dirty="0" smtClean="0"/>
              <a:t> Atom Quantum Gates. NSF, $465K</a:t>
            </a:r>
          </a:p>
          <a:p>
            <a:pPr>
              <a:lnSpc>
                <a:spcPct val="80000"/>
              </a:lnSpc>
              <a:buClr>
                <a:schemeClr val="tx1"/>
              </a:buClr>
              <a:buSzTx/>
              <a:buFont typeface="Wingdings" pitchFamily="2" charset="2"/>
              <a:buAutoNum type="arabicPeriod" startAt="42"/>
            </a:pPr>
            <a:r>
              <a:rPr lang="en-US" sz="1250" dirty="0" smtClean="0"/>
              <a:t>J. P. Shaffer, “Rydberg Atom Interactions and Collective Behavior,” NSF, $436K</a:t>
            </a:r>
          </a:p>
          <a:p>
            <a:pPr>
              <a:lnSpc>
                <a:spcPct val="80000"/>
              </a:lnSpc>
              <a:buClr>
                <a:schemeClr val="tx1"/>
              </a:buClr>
              <a:buSzTx/>
              <a:buFont typeface="Wingdings" pitchFamily="2" charset="2"/>
              <a:buAutoNum type="arabicPeriod" startAt="42"/>
            </a:pPr>
            <a:r>
              <a:rPr lang="en-US" sz="1250" dirty="0" smtClean="0"/>
              <a:t>J. P. Shaffer, “Interactions in Cold Rydberg Gases,” NSF, $422K</a:t>
            </a:r>
          </a:p>
          <a:p>
            <a:pPr>
              <a:lnSpc>
                <a:spcPct val="80000"/>
              </a:lnSpc>
              <a:buClr>
                <a:schemeClr val="tx1"/>
              </a:buClr>
              <a:buSzTx/>
              <a:buFont typeface="Wingdings" pitchFamily="2" charset="2"/>
              <a:buAutoNum type="arabicPeriod" startAt="42"/>
            </a:pPr>
            <a:r>
              <a:rPr lang="en-US" sz="1250" dirty="0" smtClean="0"/>
              <a:t>J. Cruz, “CIF: Small: Two-Dimensional Channel Modeling, Detection and Coding for Shingled Magnetic Recording,” NSF, $418K</a:t>
            </a:r>
          </a:p>
          <a:p>
            <a:pPr>
              <a:lnSpc>
                <a:spcPct val="80000"/>
              </a:lnSpc>
              <a:buClr>
                <a:schemeClr val="tx1"/>
              </a:buClr>
              <a:buSzTx/>
              <a:buFont typeface="Wingdings" pitchFamily="2" charset="2"/>
              <a:buAutoNum type="arabicPeriod"/>
            </a:pPr>
            <a:endParaRPr lang="en-US" sz="1250" dirty="0" smtClean="0"/>
          </a:p>
        </p:txBody>
      </p:sp>
      <p:sp>
        <p:nvSpPr>
          <p:cNvPr id="926724" name="Rectangle 4"/>
          <p:cNvSpPr>
            <a:spLocks noGrp="1" noChangeArrowheads="1"/>
          </p:cNvSpPr>
          <p:nvPr>
            <p:ph type="body" sz="half" idx="2"/>
          </p:nvPr>
        </p:nvSpPr>
        <p:spPr>
          <a:xfrm>
            <a:off x="4724400" y="1219200"/>
            <a:ext cx="4038600" cy="4267200"/>
          </a:xfrm>
        </p:spPr>
        <p:txBody>
          <a:bodyPr/>
          <a:lstStyle/>
          <a:p>
            <a:pPr>
              <a:lnSpc>
                <a:spcPct val="80000"/>
              </a:lnSpc>
              <a:buClr>
                <a:schemeClr val="tx1"/>
              </a:buClr>
              <a:buSzTx/>
              <a:buFont typeface="+mj-lt"/>
              <a:buAutoNum type="arabicPeriod" startAt="51"/>
            </a:pPr>
            <a:r>
              <a:rPr lang="en-US" sz="1250" dirty="0" smtClean="0"/>
              <a:t>M. Yuan, “Supplement to Developing and Evaluating the Effectiveness of the Location-based Offender Monitoring System for Offender Supervision,” National Institute of Justice, $396K</a:t>
            </a:r>
          </a:p>
          <a:p>
            <a:pPr>
              <a:lnSpc>
                <a:spcPct val="80000"/>
              </a:lnSpc>
              <a:buClr>
                <a:schemeClr val="tx1"/>
              </a:buClr>
              <a:buSzTx/>
              <a:buFont typeface="Wingdings" pitchFamily="2" charset="2"/>
              <a:buAutoNum type="arabicPeriod" startAt="51"/>
            </a:pPr>
            <a:r>
              <a:rPr lang="en-US" sz="1250" dirty="0" smtClean="0"/>
              <a:t>X. Wang, M. </a:t>
            </a:r>
            <a:r>
              <a:rPr lang="en-US" sz="1250" dirty="0" err="1" smtClean="0"/>
              <a:t>Xue</a:t>
            </a:r>
            <a:r>
              <a:rPr lang="en-US" sz="1250" dirty="0" smtClean="0"/>
              <a:t>, F. Kong, “Optimal Design of Multi-scale Ensemble Systems for Convective-Scale </a:t>
            </a:r>
            <a:r>
              <a:rPr lang="en-US" sz="1250" dirty="0" err="1" smtClean="0"/>
              <a:t>Probabalistic</a:t>
            </a:r>
            <a:r>
              <a:rPr lang="en-US" sz="1250" dirty="0" smtClean="0"/>
              <a:t> Forecasting,” NSF, $359K</a:t>
            </a:r>
          </a:p>
          <a:p>
            <a:pPr>
              <a:lnSpc>
                <a:spcPct val="80000"/>
              </a:lnSpc>
              <a:buClr>
                <a:schemeClr val="tx1"/>
              </a:buClr>
              <a:buSzTx/>
              <a:buFont typeface="Wingdings" pitchFamily="2" charset="2"/>
              <a:buAutoNum type="arabicPeriod" startAt="51"/>
            </a:pPr>
            <a:r>
              <a:rPr lang="en-US" sz="1250" dirty="0" smtClean="0"/>
              <a:t>F. Kong, M. </a:t>
            </a:r>
            <a:r>
              <a:rPr lang="en-US" sz="1250" dirty="0" err="1" smtClean="0"/>
              <a:t>Xue</a:t>
            </a:r>
            <a:r>
              <a:rPr lang="en-US" sz="1250" dirty="0" smtClean="0"/>
              <a:t>, “Further Development of the Storm-Scale Numerical Weather Prediction Capability for Shenzhen Meteorological Bureau,” Shenzhen Institute of Advanced Technology, China, $251K</a:t>
            </a:r>
          </a:p>
          <a:p>
            <a:pPr>
              <a:lnSpc>
                <a:spcPct val="80000"/>
              </a:lnSpc>
              <a:buClr>
                <a:schemeClr val="tx1"/>
              </a:buClr>
              <a:buSzTx/>
              <a:buFont typeface="Wingdings" pitchFamily="2" charset="2"/>
              <a:buAutoNum type="arabicPeriod" startAt="51"/>
            </a:pPr>
            <a:r>
              <a:rPr lang="en-US" sz="1250" dirty="0" smtClean="0"/>
              <a:t>J. Snow &amp; F. </a:t>
            </a:r>
            <a:r>
              <a:rPr lang="en-US" sz="1250" dirty="0" err="1" smtClean="0"/>
              <a:t>Fondjo</a:t>
            </a:r>
            <a:r>
              <a:rPr lang="en-US" sz="1250" dirty="0" smtClean="0"/>
              <a:t> </a:t>
            </a:r>
            <a:r>
              <a:rPr lang="en-US" sz="1250" dirty="0" err="1" smtClean="0"/>
              <a:t>Fotou</a:t>
            </a:r>
            <a:r>
              <a:rPr lang="en-US" sz="1250" dirty="0" smtClean="0"/>
              <a:t> (Langston U), “MRI: Acquisition of a High Performance Computing Cluster for Research and Education,” NSF, $250K</a:t>
            </a:r>
          </a:p>
          <a:p>
            <a:pPr>
              <a:lnSpc>
                <a:spcPct val="80000"/>
              </a:lnSpc>
              <a:buClr>
                <a:schemeClr val="tx1"/>
              </a:buClr>
              <a:buSzTx/>
              <a:buFont typeface="Wingdings" pitchFamily="2" charset="2"/>
              <a:buAutoNum type="arabicPeriod" startAt="51"/>
            </a:pPr>
            <a:r>
              <a:rPr lang="en-US" sz="1250" dirty="0" smtClean="0"/>
              <a:t>M. </a:t>
            </a:r>
            <a:r>
              <a:rPr lang="en-US" sz="1250" dirty="0" err="1" smtClean="0"/>
              <a:t>Xue</a:t>
            </a:r>
            <a:r>
              <a:rPr lang="en-US" sz="1250" dirty="0" smtClean="0"/>
              <a:t>, K. Brewster, Y. Jung, “Advanced Data Assimilation and Prediction Research for Convective-Scale Warn-on-Forecast,” NOAA, $243K</a:t>
            </a:r>
          </a:p>
          <a:p>
            <a:pPr>
              <a:lnSpc>
                <a:spcPct val="80000"/>
              </a:lnSpc>
              <a:buClr>
                <a:schemeClr val="tx1"/>
              </a:buClr>
              <a:buSzTx/>
              <a:buFont typeface="Wingdings" pitchFamily="2" charset="2"/>
              <a:buAutoNum type="arabicPeriod" startAt="51"/>
            </a:pPr>
            <a:r>
              <a:rPr lang="en-US" sz="1250" dirty="0" smtClean="0"/>
              <a:t>I.Y. </a:t>
            </a:r>
            <a:r>
              <a:rPr lang="en-US" sz="1250" dirty="0" err="1" smtClean="0"/>
              <a:t>Akkutlu</a:t>
            </a:r>
            <a:r>
              <a:rPr lang="en-US" sz="1250" dirty="0" smtClean="0"/>
              <a:t>, “Multi-scale Characterization of Transport Phenomena in </a:t>
            </a:r>
            <a:r>
              <a:rPr lang="en-US" sz="1250" dirty="0" err="1" smtClean="0"/>
              <a:t>Shales</a:t>
            </a:r>
            <a:r>
              <a:rPr lang="en-US" sz="1250" dirty="0" smtClean="0"/>
              <a:t> for Improved Gas Recovery,” Devon Energy, $200K</a:t>
            </a:r>
          </a:p>
          <a:p>
            <a:pPr>
              <a:lnSpc>
                <a:spcPct val="80000"/>
              </a:lnSpc>
              <a:buClr>
                <a:schemeClr val="tx1"/>
              </a:buClr>
              <a:buSzTx/>
              <a:buFont typeface="Wingdings" pitchFamily="2" charset="2"/>
              <a:buAutoNum type="arabicPeriod" startAt="51"/>
            </a:pPr>
            <a:r>
              <a:rPr lang="en-US" sz="1250" dirty="0" smtClean="0"/>
              <a:t>M</a:t>
            </a:r>
            <a:r>
              <a:rPr lang="en-US" sz="1250" dirty="0"/>
              <a:t>. </a:t>
            </a:r>
            <a:r>
              <a:rPr lang="en-US" sz="1250" dirty="0" err="1"/>
              <a:t>Xue</a:t>
            </a:r>
            <a:r>
              <a:rPr lang="en-US" sz="1250" dirty="0"/>
              <a:t>, R. McPherson, J. </a:t>
            </a:r>
            <a:r>
              <a:rPr lang="en-US" sz="1250" dirty="0" err="1"/>
              <a:t>Brotzge</a:t>
            </a:r>
            <a:r>
              <a:rPr lang="en-US" sz="1250" dirty="0"/>
              <a:t>, B. Moore, “Very High-Resolution Dynamic Downscaling of Regional Climate and Hydrology,” USG, $</a:t>
            </a:r>
            <a:r>
              <a:rPr lang="en-US" sz="1250" dirty="0" smtClean="0"/>
              <a:t>24K</a:t>
            </a:r>
          </a:p>
          <a:p>
            <a:pPr>
              <a:lnSpc>
                <a:spcPct val="80000"/>
              </a:lnSpc>
              <a:buClr>
                <a:schemeClr val="tx1"/>
              </a:buClr>
              <a:buSzTx/>
              <a:buFont typeface="Wingdings" pitchFamily="2" charset="2"/>
              <a:buAutoNum type="arabicPeriod" startAt="51"/>
            </a:pPr>
            <a:r>
              <a:rPr lang="en-US" sz="1250" dirty="0" smtClean="0"/>
              <a:t>J</a:t>
            </a:r>
            <a:r>
              <a:rPr lang="en-US" sz="1250" dirty="0"/>
              <a:t>. </a:t>
            </a:r>
            <a:r>
              <a:rPr lang="en-US" sz="1250" dirty="0" err="1"/>
              <a:t>Brotzge</a:t>
            </a:r>
            <a:r>
              <a:rPr lang="en-US" sz="1250" dirty="0"/>
              <a:t>, F. Carr, “CASA DFW </a:t>
            </a:r>
            <a:r>
              <a:rPr lang="en-US" sz="1250" dirty="0" err="1"/>
              <a:t>Testbed</a:t>
            </a:r>
            <a:r>
              <a:rPr lang="en-US" sz="1250" dirty="0"/>
              <a:t> </a:t>
            </a:r>
            <a:r>
              <a:rPr lang="en-US" sz="1250" dirty="0" err="1"/>
              <a:t>Enchancement</a:t>
            </a:r>
            <a:r>
              <a:rPr lang="en-US" sz="1250" dirty="0"/>
              <a:t>: Task B of National </a:t>
            </a:r>
            <a:r>
              <a:rPr lang="en-US" sz="1250" dirty="0" err="1"/>
              <a:t>Mesonet</a:t>
            </a:r>
            <a:r>
              <a:rPr lang="en-US" sz="1250" dirty="0"/>
              <a:t> Program (NWP),” Earth Networks Inc., $25K</a:t>
            </a:r>
          </a:p>
          <a:p>
            <a:pPr>
              <a:lnSpc>
                <a:spcPct val="80000"/>
              </a:lnSpc>
              <a:buClr>
                <a:schemeClr val="tx1"/>
              </a:buClr>
              <a:buSzTx/>
              <a:buFont typeface="Wingdings" pitchFamily="2" charset="2"/>
              <a:buAutoNum type="arabicPeriod" startAt="11"/>
            </a:pPr>
            <a:endParaRPr lang="en-US" sz="1250" dirty="0" smtClean="0"/>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7085012" y="5791387"/>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grpSp>
    </p:spTree>
    <p:custDataLst>
      <p:tags r:id="rId1"/>
    </p:custDataLst>
    <p:extLst>
      <p:ext uri="{BB962C8B-B14F-4D97-AF65-F5344CB8AC3E}">
        <p14:creationId xmlns:p14="http://schemas.microsoft.com/office/powerpoint/2010/main" val="100297580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24</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267200" cy="4495800"/>
          </a:xfrm>
        </p:spPr>
        <p:txBody>
          <a:bodyPr/>
          <a:lstStyle/>
          <a:p>
            <a:pPr>
              <a:lnSpc>
                <a:spcPct val="80000"/>
              </a:lnSpc>
              <a:buClr>
                <a:schemeClr val="tx1"/>
              </a:buClr>
              <a:buSzTx/>
              <a:buFont typeface="+mj-lt"/>
              <a:buAutoNum type="arabicPeriod" startAt="59"/>
            </a:pPr>
            <a:r>
              <a:rPr lang="en-US" sz="1250" dirty="0" smtClean="0"/>
              <a:t>R. </a:t>
            </a:r>
            <a:r>
              <a:rPr lang="en-US" sz="1250" dirty="0" err="1" smtClean="0"/>
              <a:t>Voronov</a:t>
            </a:r>
            <a:r>
              <a:rPr lang="en-US" sz="1250" dirty="0" smtClean="0"/>
              <a:t>, “Intra-Thrombus Chemo-Transport and Local Stress Mechanics under Flow,” American Heart Association Postdoctoral Fellowship, $150K</a:t>
            </a:r>
          </a:p>
          <a:p>
            <a:pPr>
              <a:lnSpc>
                <a:spcPct val="80000"/>
              </a:lnSpc>
              <a:buClr>
                <a:schemeClr val="tx1"/>
              </a:buClr>
              <a:buSzTx/>
              <a:buFont typeface="+mj-lt"/>
              <a:buAutoNum type="arabicPeriod" startAt="59"/>
            </a:pPr>
            <a:r>
              <a:rPr lang="en-US" sz="1250" dirty="0" smtClean="0"/>
              <a:t>X. Wang, M. </a:t>
            </a:r>
            <a:r>
              <a:rPr lang="en-US" sz="1250" dirty="0" err="1" smtClean="0"/>
              <a:t>Xue</a:t>
            </a:r>
            <a:r>
              <a:rPr lang="en-US" sz="1250" dirty="0" smtClean="0"/>
              <a:t>, “Improving High Resolution Tropical Cyclone Prediction using GSI-based Hybrid Ensemble-</a:t>
            </a:r>
            <a:r>
              <a:rPr lang="en-US" sz="1250" dirty="0" err="1" smtClean="0"/>
              <a:t>Variational</a:t>
            </a:r>
            <a:r>
              <a:rPr lang="en-US" sz="1250" dirty="0" smtClean="0"/>
              <a:t> Data Assimilation System for HWRF,” NOAA, $150K</a:t>
            </a:r>
          </a:p>
          <a:p>
            <a:pPr>
              <a:lnSpc>
                <a:spcPct val="80000"/>
              </a:lnSpc>
              <a:buClr>
                <a:schemeClr val="tx1"/>
              </a:buClr>
              <a:buSzTx/>
              <a:buFont typeface="+mj-lt"/>
              <a:buAutoNum type="arabicPeriod" startAt="59"/>
            </a:pPr>
            <a:r>
              <a:rPr lang="en-US" sz="1250" dirty="0" smtClean="0"/>
              <a:t>I. Y. </a:t>
            </a:r>
            <a:r>
              <a:rPr lang="en-US" sz="1250" dirty="0" err="1" smtClean="0"/>
              <a:t>Akkutlu</a:t>
            </a:r>
            <a:r>
              <a:rPr lang="en-US" sz="1250" dirty="0" smtClean="0"/>
              <a:t>, “Molecular Theory of Capillarity in </a:t>
            </a:r>
            <a:r>
              <a:rPr lang="en-US" sz="1250" dirty="0" err="1" smtClean="0"/>
              <a:t>Kerogen</a:t>
            </a:r>
            <a:r>
              <a:rPr lang="en-US" sz="1250" dirty="0" smtClean="0"/>
              <a:t> - A Multi-component Approach to Predict Shale Gas/Liquid In-place and Transport in </a:t>
            </a:r>
            <a:r>
              <a:rPr lang="en-US" sz="1250" dirty="0" err="1" smtClean="0"/>
              <a:t>Nanopores</a:t>
            </a:r>
            <a:r>
              <a:rPr lang="en-US" sz="1250" dirty="0" smtClean="0"/>
              <a:t>,” Devon Energy, $150K</a:t>
            </a:r>
          </a:p>
          <a:p>
            <a:pPr>
              <a:lnSpc>
                <a:spcPct val="80000"/>
              </a:lnSpc>
              <a:buClr>
                <a:schemeClr val="tx1"/>
              </a:buClr>
              <a:buSzTx/>
              <a:buFont typeface="+mj-lt"/>
              <a:buAutoNum type="arabicPeriod" startAt="59"/>
            </a:pPr>
            <a:r>
              <a:rPr lang="en-US" sz="1250" dirty="0" smtClean="0"/>
              <a:t>S. </a:t>
            </a:r>
            <a:r>
              <a:rPr lang="en-US" sz="1250" dirty="0" err="1" smtClean="0"/>
              <a:t>Dhall</a:t>
            </a:r>
            <a:r>
              <a:rPr lang="en-US" sz="1250" dirty="0" smtClean="0"/>
              <a:t>, L. </a:t>
            </a:r>
            <a:r>
              <a:rPr lang="en-US" sz="1250" dirty="0" err="1" smtClean="0"/>
              <a:t>Gruenwald</a:t>
            </a:r>
            <a:r>
              <a:rPr lang="en-US" sz="1250" dirty="0" smtClean="0"/>
              <a:t>, “Autonomous Database Partitioning using Data Mining for High End Computing,” NSF, $150K</a:t>
            </a:r>
          </a:p>
          <a:p>
            <a:pPr>
              <a:lnSpc>
                <a:spcPct val="80000"/>
              </a:lnSpc>
              <a:buClr>
                <a:schemeClr val="tx1"/>
              </a:buClr>
              <a:buSzTx/>
              <a:buFont typeface="+mj-lt"/>
              <a:buAutoNum type="arabicPeriod" startAt="59"/>
            </a:pPr>
            <a:r>
              <a:rPr lang="en-US" sz="1250" dirty="0" smtClean="0"/>
              <a:t>M. </a:t>
            </a:r>
            <a:r>
              <a:rPr lang="en-US" sz="1250" dirty="0" err="1" smtClean="0"/>
              <a:t>Xue</a:t>
            </a:r>
            <a:r>
              <a:rPr lang="en-US" sz="1250" dirty="0" smtClean="0"/>
              <a:t>, K. Brewster, F. Kong, “Ensemble Simulation of GOES-R Proxy Radiance Data from CONUS Storm-Scale Ensemble Forecasts, Product Demonstration and Assessment at the Hazardous Weather </a:t>
            </a:r>
            <a:r>
              <a:rPr lang="en-US" sz="1250" dirty="0" err="1" smtClean="0"/>
              <a:t>Testbed</a:t>
            </a:r>
            <a:r>
              <a:rPr lang="en-US" sz="1250" dirty="0" smtClean="0"/>
              <a:t> GOES-R Proving Ground,” NOAA, $126K</a:t>
            </a:r>
          </a:p>
          <a:p>
            <a:pPr>
              <a:lnSpc>
                <a:spcPct val="80000"/>
              </a:lnSpc>
              <a:buClr>
                <a:schemeClr val="tx1"/>
              </a:buClr>
              <a:buSzTx/>
              <a:buFont typeface="+mj-lt"/>
              <a:buAutoNum type="arabicPeriod" startAt="59"/>
            </a:pPr>
            <a:r>
              <a:rPr lang="en-US" sz="1250" dirty="0" smtClean="0"/>
              <a:t>M. </a:t>
            </a:r>
            <a:r>
              <a:rPr lang="en-US" sz="1250" dirty="0" err="1" smtClean="0"/>
              <a:t>Xue</a:t>
            </a:r>
            <a:r>
              <a:rPr lang="en-US" sz="1250" dirty="0" smtClean="0"/>
              <a:t>, K. Brewster, F. Kong, “Ensemble Simulation of GOES-R Proxy Radiance Data from CONUS Storm-Scale Ensemble Forecasts, Product Demonstration and Assessment at the Hazardous Weather </a:t>
            </a:r>
            <a:r>
              <a:rPr lang="en-US" sz="1250" dirty="0" err="1" smtClean="0"/>
              <a:t>Testbed</a:t>
            </a:r>
            <a:r>
              <a:rPr lang="en-US" sz="1250" dirty="0" smtClean="0"/>
              <a:t> GOES-R Proving Ground,” NOAA, $94K</a:t>
            </a:r>
          </a:p>
          <a:p>
            <a:pPr>
              <a:lnSpc>
                <a:spcPct val="80000"/>
              </a:lnSpc>
              <a:buClr>
                <a:schemeClr val="tx1"/>
              </a:buClr>
              <a:buSzTx/>
              <a:buFont typeface="Wingdings" pitchFamily="2" charset="2"/>
              <a:buAutoNum type="arabicPeriod"/>
            </a:pPr>
            <a:endParaRPr lang="en-US" sz="1250" dirty="0" smtClean="0"/>
          </a:p>
          <a:p>
            <a:pPr>
              <a:lnSpc>
                <a:spcPct val="80000"/>
              </a:lnSpc>
              <a:buClr>
                <a:schemeClr val="tx1"/>
              </a:buClr>
              <a:buSzTx/>
              <a:buFont typeface="Wingdings" pitchFamily="2" charset="2"/>
              <a:buAutoNum type="arabicPeriod"/>
            </a:pPr>
            <a:endParaRPr lang="en-US" sz="1250" dirty="0" smtClean="0"/>
          </a:p>
        </p:txBody>
      </p:sp>
      <p:sp>
        <p:nvSpPr>
          <p:cNvPr id="926724" name="Rectangle 4"/>
          <p:cNvSpPr>
            <a:spLocks noGrp="1" noChangeArrowheads="1"/>
          </p:cNvSpPr>
          <p:nvPr>
            <p:ph type="body" sz="half" idx="2"/>
          </p:nvPr>
        </p:nvSpPr>
        <p:spPr>
          <a:xfrm>
            <a:off x="4724400" y="1219200"/>
            <a:ext cx="4038600" cy="4267200"/>
          </a:xfrm>
        </p:spPr>
        <p:txBody>
          <a:bodyPr/>
          <a:lstStyle/>
          <a:p>
            <a:pPr>
              <a:lnSpc>
                <a:spcPct val="80000"/>
              </a:lnSpc>
              <a:buClr>
                <a:schemeClr val="tx1"/>
              </a:buClr>
              <a:buSzTx/>
              <a:buFont typeface="+mj-lt"/>
              <a:buAutoNum type="arabicPeriod" startAt="65"/>
            </a:pPr>
            <a:r>
              <a:rPr lang="en-US" sz="1250" dirty="0" smtClean="0"/>
              <a:t>K. Brewster, M. </a:t>
            </a:r>
            <a:r>
              <a:rPr lang="en-US" sz="1250" dirty="0" err="1" smtClean="0"/>
              <a:t>Xue</a:t>
            </a:r>
            <a:r>
              <a:rPr lang="en-US" sz="1250" dirty="0" smtClean="0"/>
              <a:t>, “High Resolution Data Assimilation for Trajectory Improvement,” DOD-Air Force, $79K</a:t>
            </a:r>
          </a:p>
          <a:p>
            <a:pPr>
              <a:lnSpc>
                <a:spcPct val="80000"/>
              </a:lnSpc>
              <a:buClr>
                <a:schemeClr val="tx1"/>
              </a:buClr>
              <a:buSzTx/>
              <a:buFont typeface="+mj-lt"/>
              <a:buAutoNum type="arabicPeriod" startAt="65"/>
            </a:pPr>
            <a:r>
              <a:rPr lang="en-US" sz="1250" dirty="0" smtClean="0"/>
              <a:t>F. Kong, “CAPS support to the WRF Lightning Forecast Algorithm for the NOAA R3 effort,” NOAA GOES-R/Universities Space Research Assn, $48K</a:t>
            </a:r>
          </a:p>
          <a:p>
            <a:pPr>
              <a:lnSpc>
                <a:spcPct val="80000"/>
              </a:lnSpc>
              <a:buClr>
                <a:schemeClr val="tx1"/>
              </a:buClr>
              <a:buSzTx/>
              <a:buFont typeface="+mj-lt"/>
              <a:buAutoNum type="arabicPeriod" startAt="65"/>
            </a:pPr>
            <a:r>
              <a:rPr lang="en-US" sz="1250" dirty="0" smtClean="0"/>
              <a:t>R. McPherson, M. Shafer, Y. Hong, “Utilization of Regional Climate Science Programs in Reservoir and Watershed Impact Assessments,”  OSU Water Resources Responses to Climate Change: Pilot Study, $43K</a:t>
            </a:r>
          </a:p>
          <a:p>
            <a:pPr>
              <a:lnSpc>
                <a:spcPct val="80000"/>
              </a:lnSpc>
              <a:buClr>
                <a:schemeClr val="tx1"/>
              </a:buClr>
              <a:buSzTx/>
              <a:buFont typeface="Wingdings" pitchFamily="2" charset="2"/>
              <a:buAutoNum type="arabicPeriod" startAt="65"/>
            </a:pPr>
            <a:r>
              <a:rPr lang="en-US" sz="1250" dirty="0" smtClean="0"/>
              <a:t>P. Attar, “Numerical Simulation of a Membrane Micro Air Vehicle in a Gust Field, Ohio Aerospace Institute, $35K</a:t>
            </a:r>
          </a:p>
          <a:p>
            <a:pPr>
              <a:lnSpc>
                <a:spcPct val="80000"/>
              </a:lnSpc>
              <a:buClr>
                <a:schemeClr val="tx1"/>
              </a:buClr>
              <a:buSzTx/>
              <a:buFont typeface="Wingdings" pitchFamily="2" charset="2"/>
              <a:buAutoNum type="arabicPeriod" startAt="65"/>
            </a:pPr>
            <a:r>
              <a:rPr lang="en-US" sz="1250" dirty="0" smtClean="0"/>
              <a:t>J.R. Cruz, “Signal Processing for Magnetic Recording Channels,” Hitachi Global Storage Technologies, Inc., Director, $30K</a:t>
            </a:r>
          </a:p>
          <a:p>
            <a:pPr>
              <a:lnSpc>
                <a:spcPct val="80000"/>
              </a:lnSpc>
              <a:buClr>
                <a:schemeClr val="tx1"/>
              </a:buClr>
              <a:buSzTx/>
              <a:buFont typeface="Wingdings" pitchFamily="2" charset="2"/>
              <a:buAutoNum type="arabicPeriod" startAt="65"/>
            </a:pPr>
            <a:r>
              <a:rPr lang="en-US" sz="1250" dirty="0" smtClean="0"/>
              <a:t>J.R. Cruz, “Equalization, Detection, and Coding Algorithms for Bit Patterned Media Recording,” Advanced Storage Technology Consortium, $17K</a:t>
            </a:r>
          </a:p>
          <a:p>
            <a:pPr>
              <a:lnSpc>
                <a:spcPct val="80000"/>
              </a:lnSpc>
              <a:buClr>
                <a:schemeClr val="tx1"/>
              </a:buClr>
              <a:buSzTx/>
              <a:buFont typeface="Wingdings" pitchFamily="2" charset="2"/>
              <a:buAutoNum type="arabicPeriod" startAt="65"/>
            </a:pPr>
            <a:r>
              <a:rPr lang="en-US" sz="1250" dirty="0" smtClean="0"/>
              <a:t>L. Sells, J. </a:t>
            </a:r>
            <a:r>
              <a:rPr lang="en-US" sz="1250" dirty="0" err="1" smtClean="0"/>
              <a:t>Goulden</a:t>
            </a:r>
            <a:r>
              <a:rPr lang="en-US" sz="1250" dirty="0" smtClean="0"/>
              <a:t>, H. </a:t>
            </a:r>
            <a:r>
              <a:rPr lang="en-US" sz="1250" dirty="0" err="1" smtClean="0"/>
              <a:t>Aboudja</a:t>
            </a:r>
            <a:r>
              <a:rPr lang="en-US" sz="1250" dirty="0" smtClean="0"/>
              <a:t>, “LittleFe grant,” LittleFe project, $2.5K</a:t>
            </a:r>
          </a:p>
          <a:p>
            <a:pPr>
              <a:lnSpc>
                <a:spcPct val="80000"/>
              </a:lnSpc>
              <a:buClr>
                <a:schemeClr val="tx1"/>
              </a:buClr>
              <a:buSzTx/>
              <a:buFont typeface="Wingdings" pitchFamily="2" charset="2"/>
              <a:buAutoNum type="arabicPeriod" startAt="65"/>
            </a:pPr>
            <a:r>
              <a:rPr lang="en-US" sz="1250" dirty="0" smtClean="0"/>
              <a:t>L. Sells, J. </a:t>
            </a:r>
            <a:r>
              <a:rPr lang="en-US" sz="1250" dirty="0" err="1" smtClean="0"/>
              <a:t>Goulden</a:t>
            </a:r>
            <a:r>
              <a:rPr lang="en-US" sz="1250" dirty="0" smtClean="0"/>
              <a:t>, “Early Adopter Grant,” NSF/TCPP, $2.5K</a:t>
            </a:r>
          </a:p>
          <a:p>
            <a:pPr>
              <a:lnSpc>
                <a:spcPct val="80000"/>
              </a:lnSpc>
              <a:buClr>
                <a:schemeClr val="tx1"/>
              </a:buClr>
              <a:buSzTx/>
              <a:buFont typeface="Wingdings" pitchFamily="2" charset="2"/>
              <a:buAutoNum type="arabicPeriod" startAt="7"/>
            </a:pPr>
            <a:endParaRPr lang="en-US" sz="1250" dirty="0" smtClean="0"/>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7094537" y="5845175"/>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grpSp>
      <p:sp>
        <p:nvSpPr>
          <p:cNvPr id="926732"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25</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267200" cy="4495800"/>
          </a:xfrm>
        </p:spPr>
        <p:txBody>
          <a:bodyPr/>
          <a:lstStyle/>
          <a:p>
            <a:pPr>
              <a:lnSpc>
                <a:spcPct val="80000"/>
              </a:lnSpc>
              <a:buClr>
                <a:schemeClr val="tx1"/>
              </a:buClr>
              <a:buSzTx/>
              <a:buFont typeface="+mj-lt"/>
              <a:buAutoNum type="arabicPeriod" startAt="73"/>
            </a:pPr>
            <a:r>
              <a:rPr lang="en-US" sz="1250" dirty="0" smtClean="0"/>
              <a:t>B. Moore III et al, “Department of the Interior South-Central Regional Climate Science Center,” US Dept of the Interior, $3.5M (total), $1.4M (OU)</a:t>
            </a:r>
          </a:p>
          <a:p>
            <a:pPr>
              <a:lnSpc>
                <a:spcPct val="80000"/>
              </a:lnSpc>
              <a:buClr>
                <a:schemeClr val="tx1"/>
              </a:buClr>
              <a:buSzTx/>
              <a:buFont typeface="Wingdings" pitchFamily="2" charset="2"/>
              <a:buAutoNum type="arabicPeriod" startAt="73"/>
            </a:pPr>
            <a:r>
              <a:rPr lang="en-US" sz="1250" dirty="0" smtClean="0"/>
              <a:t>A. </a:t>
            </a:r>
            <a:r>
              <a:rPr lang="en-US" sz="1250" dirty="0" err="1" smtClean="0"/>
              <a:t>Striolo</a:t>
            </a:r>
            <a:r>
              <a:rPr lang="en-US" sz="1250" dirty="0" smtClean="0"/>
              <a:t>, D. </a:t>
            </a:r>
            <a:r>
              <a:rPr lang="en-US" sz="1250" dirty="0" err="1" smtClean="0"/>
              <a:t>Resasco</a:t>
            </a:r>
            <a:r>
              <a:rPr lang="en-US" sz="1250" dirty="0" smtClean="0"/>
              <a:t> et al, “Center for Application of Single-Walled Carbon </a:t>
            </a:r>
            <a:r>
              <a:rPr lang="en-US" sz="1250" dirty="0" err="1" smtClean="0"/>
              <a:t>Nanotubes</a:t>
            </a:r>
            <a:r>
              <a:rPr lang="en-US" sz="1250" dirty="0" smtClean="0"/>
              <a:t>,” DOE, $1M</a:t>
            </a:r>
          </a:p>
          <a:p>
            <a:pPr>
              <a:lnSpc>
                <a:spcPct val="80000"/>
              </a:lnSpc>
              <a:buClr>
                <a:schemeClr val="tx1"/>
              </a:buClr>
              <a:buSzTx/>
              <a:buFont typeface="Wingdings" pitchFamily="2" charset="2"/>
              <a:buAutoNum type="arabicPeriod" startAt="73"/>
            </a:pPr>
            <a:r>
              <a:rPr lang="en-US" sz="1250" dirty="0" smtClean="0"/>
              <a:t>J. K. </a:t>
            </a:r>
            <a:r>
              <a:rPr lang="en-US" sz="1250" dirty="0" err="1" smtClean="0"/>
              <a:t>Shen</a:t>
            </a:r>
            <a:r>
              <a:rPr lang="en-US" sz="1250" dirty="0" smtClean="0"/>
              <a:t>, “CAREER: Electrostatic Mechanisms in Protein Stability and Folding, NSF, $773K</a:t>
            </a:r>
          </a:p>
          <a:p>
            <a:pPr>
              <a:lnSpc>
                <a:spcPct val="80000"/>
              </a:lnSpc>
              <a:buClr>
                <a:schemeClr val="tx1"/>
              </a:buClr>
              <a:buSzTx/>
              <a:buFont typeface="Wingdings" pitchFamily="2" charset="2"/>
              <a:buAutoNum type="arabicPeriod" startAt="73"/>
            </a:pPr>
            <a:r>
              <a:rPr lang="en-US" sz="1250" dirty="0" smtClean="0"/>
              <a:t>Y. </a:t>
            </a:r>
            <a:r>
              <a:rPr lang="en-US" sz="1250" dirty="0" err="1" smtClean="0"/>
              <a:t>Kogan</a:t>
            </a:r>
            <a:r>
              <a:rPr lang="en-US" sz="1250" dirty="0" smtClean="0"/>
              <a:t>, “Parameterization of cumulus convective cloud systems in </a:t>
            </a:r>
            <a:r>
              <a:rPr lang="en-US" sz="1250" dirty="0" err="1" smtClean="0"/>
              <a:t>mesoscale</a:t>
            </a:r>
            <a:r>
              <a:rPr lang="en-US" sz="1250" dirty="0" smtClean="0"/>
              <a:t> forecast models,” ONR, $594K</a:t>
            </a:r>
          </a:p>
          <a:p>
            <a:pPr>
              <a:lnSpc>
                <a:spcPct val="80000"/>
              </a:lnSpc>
              <a:buClr>
                <a:schemeClr val="tx1"/>
              </a:buClr>
              <a:buSzTx/>
              <a:buFont typeface="Wingdings" pitchFamily="2" charset="2"/>
              <a:buAutoNum type="arabicPeriod" startAt="73"/>
            </a:pPr>
            <a:r>
              <a:rPr lang="en-US" sz="1250" dirty="0" smtClean="0"/>
              <a:t>X. Wang, M. </a:t>
            </a:r>
            <a:r>
              <a:rPr lang="en-US" sz="1250" dirty="0" err="1" smtClean="0"/>
              <a:t>Xue</a:t>
            </a:r>
            <a:r>
              <a:rPr lang="en-US" sz="1250" dirty="0" smtClean="0"/>
              <a:t>, F. Kong, “Optimal Design of Multi-scale Ensemble Systems for Convective-Scale Probabilistic Forecasting,” NSF, $395K</a:t>
            </a:r>
          </a:p>
          <a:p>
            <a:pPr>
              <a:lnSpc>
                <a:spcPct val="80000"/>
              </a:lnSpc>
              <a:buClr>
                <a:schemeClr val="tx1"/>
              </a:buClr>
              <a:buSzTx/>
              <a:buFont typeface="Wingdings" pitchFamily="2" charset="2"/>
              <a:buAutoNum type="arabicPeriod" startAt="73"/>
            </a:pPr>
            <a:r>
              <a:rPr lang="en-US" sz="1250" dirty="0" smtClean="0"/>
              <a:t>R. D. Palmer, T.-Y. Yu, “NMQ and WDSS-II for the KMA radar network: Real-time, effective, and integrated weather products,” Space Environment Laboratory, Inc., $361K</a:t>
            </a:r>
          </a:p>
          <a:p>
            <a:pPr>
              <a:lnSpc>
                <a:spcPct val="80000"/>
              </a:lnSpc>
              <a:buClr>
                <a:schemeClr val="tx1"/>
              </a:buClr>
              <a:buSzTx/>
              <a:buFont typeface="Wingdings" pitchFamily="2" charset="2"/>
              <a:buAutoNum type="arabicPeriod" startAt="73"/>
            </a:pPr>
            <a:r>
              <a:rPr lang="en-US" sz="1250" dirty="0" smtClean="0"/>
              <a:t>B. Grady, A. </a:t>
            </a:r>
            <a:r>
              <a:rPr lang="en-US" sz="1250" dirty="0" err="1" smtClean="0"/>
              <a:t>Striolo</a:t>
            </a:r>
            <a:r>
              <a:rPr lang="en-US" sz="1250" dirty="0" smtClean="0"/>
              <a:t>, “Novel </a:t>
            </a:r>
            <a:r>
              <a:rPr lang="en-US" sz="1250" dirty="0" err="1" smtClean="0"/>
              <a:t>Supramolecular</a:t>
            </a:r>
            <a:r>
              <a:rPr lang="en-US" sz="1250" dirty="0" smtClean="0"/>
              <a:t> Structures of Laterally Confined </a:t>
            </a:r>
            <a:r>
              <a:rPr lang="en-US" sz="1250" dirty="0" err="1" smtClean="0"/>
              <a:t>Amphiphilic</a:t>
            </a:r>
            <a:r>
              <a:rPr lang="en-US" sz="1250" dirty="0" smtClean="0"/>
              <a:t> Molecules,” NSF, $335K</a:t>
            </a:r>
          </a:p>
          <a:p>
            <a:pPr>
              <a:lnSpc>
                <a:spcPct val="80000"/>
              </a:lnSpc>
              <a:buClr>
                <a:schemeClr val="tx1"/>
              </a:buClr>
              <a:buSzTx/>
              <a:buFont typeface="Wingdings" pitchFamily="2" charset="2"/>
              <a:buAutoNum type="arabicPeriod" startAt="73"/>
            </a:pPr>
            <a:r>
              <a:rPr lang="en-US" sz="1250" dirty="0" smtClean="0"/>
              <a:t>D. </a:t>
            </a:r>
            <a:r>
              <a:rPr lang="en-US" sz="1250" dirty="0" err="1" smtClean="0"/>
              <a:t>Resasco</a:t>
            </a:r>
            <a:r>
              <a:rPr lang="en-US" sz="1250" dirty="0" smtClean="0"/>
              <a:t>, D. </a:t>
            </a:r>
            <a:r>
              <a:rPr lang="en-US" sz="1250" dirty="0" err="1" smtClean="0"/>
              <a:t>Papavassiliou</a:t>
            </a:r>
            <a:r>
              <a:rPr lang="en-US" sz="1250" dirty="0" smtClean="0"/>
              <a:t> et al, “</a:t>
            </a:r>
            <a:r>
              <a:rPr lang="en-US" sz="1250" dirty="0" err="1" smtClean="0"/>
              <a:t>Interfacially</a:t>
            </a:r>
            <a:r>
              <a:rPr lang="en-US" sz="1250" dirty="0" smtClean="0"/>
              <a:t> active SWNT/silica </a:t>
            </a:r>
            <a:r>
              <a:rPr lang="en-US" sz="1250" dirty="0" err="1" smtClean="0"/>
              <a:t>nanohybrids</a:t>
            </a:r>
            <a:r>
              <a:rPr lang="en-US" sz="1250" dirty="0" smtClean="0"/>
              <a:t>,” Advanced Energy Consortium, $331K</a:t>
            </a:r>
          </a:p>
          <a:p>
            <a:pPr>
              <a:lnSpc>
                <a:spcPct val="80000"/>
              </a:lnSpc>
              <a:buClr>
                <a:schemeClr val="tx1"/>
              </a:buClr>
              <a:buSzTx/>
              <a:buFont typeface="Wingdings" pitchFamily="2" charset="2"/>
              <a:buAutoNum type="arabicPeriod" startAt="73"/>
            </a:pPr>
            <a:r>
              <a:rPr lang="en-US" sz="1250" dirty="0" smtClean="0"/>
              <a:t>C. Y. Tang , R. </a:t>
            </a:r>
            <a:r>
              <a:rPr lang="en-US" sz="1250" dirty="0" err="1" smtClean="0"/>
              <a:t>Ramakumar</a:t>
            </a:r>
            <a:r>
              <a:rPr lang="en-US" sz="1250" dirty="0" smtClean="0"/>
              <a:t>, N. Jiang , “Control and Operation of Large-Scale Wind Farms in the Power System”, NSF, $231K</a:t>
            </a:r>
          </a:p>
          <a:p>
            <a:pPr>
              <a:lnSpc>
                <a:spcPct val="80000"/>
              </a:lnSpc>
              <a:buClr>
                <a:schemeClr val="tx1"/>
              </a:buClr>
              <a:buSzTx/>
              <a:buFont typeface="Wingdings" pitchFamily="2" charset="2"/>
              <a:buAutoNum type="arabicPeriod" startAt="73"/>
            </a:pPr>
            <a:endParaRPr lang="en-US" sz="1300" dirty="0" smtClean="0"/>
          </a:p>
        </p:txBody>
      </p:sp>
      <p:sp>
        <p:nvSpPr>
          <p:cNvPr id="926724" name="Rectangle 4"/>
          <p:cNvSpPr>
            <a:spLocks noGrp="1" noChangeArrowheads="1"/>
          </p:cNvSpPr>
          <p:nvPr>
            <p:ph type="body" sz="half" idx="2"/>
          </p:nvPr>
        </p:nvSpPr>
        <p:spPr>
          <a:xfrm>
            <a:off x="4724400" y="1219200"/>
            <a:ext cx="4038600" cy="4267200"/>
          </a:xfrm>
        </p:spPr>
        <p:txBody>
          <a:bodyPr/>
          <a:lstStyle/>
          <a:p>
            <a:pPr>
              <a:lnSpc>
                <a:spcPct val="80000"/>
              </a:lnSpc>
              <a:buClr>
                <a:schemeClr val="tx1"/>
              </a:buClr>
              <a:buSzTx/>
              <a:buFont typeface="+mj-lt"/>
              <a:buAutoNum type="arabicPeriod" startAt="82"/>
            </a:pPr>
            <a:r>
              <a:rPr lang="en-US" sz="1250" dirty="0" smtClean="0"/>
              <a:t>J. </a:t>
            </a:r>
            <a:r>
              <a:rPr lang="en-US" sz="1250" dirty="0" err="1" smtClean="0"/>
              <a:t>Shen</a:t>
            </a:r>
            <a:r>
              <a:rPr lang="en-US" sz="1250" dirty="0" smtClean="0"/>
              <a:t>, “Electrostatic </a:t>
            </a:r>
            <a:r>
              <a:rPr lang="en-US" sz="1250" dirty="0" err="1" smtClean="0"/>
              <a:t>Modulationof</a:t>
            </a:r>
            <a:r>
              <a:rPr lang="en-US" sz="1250" dirty="0" smtClean="0"/>
              <a:t> Protein Stability and Folding,” NIH, $1.4M</a:t>
            </a:r>
          </a:p>
          <a:p>
            <a:pPr>
              <a:lnSpc>
                <a:spcPct val="80000"/>
              </a:lnSpc>
              <a:buClr>
                <a:schemeClr val="tx1"/>
              </a:buClr>
              <a:buSzTx/>
              <a:buFont typeface="+mj-lt"/>
              <a:buAutoNum type="arabicPeriod" startAt="82"/>
            </a:pPr>
            <a:r>
              <a:rPr lang="en-US" sz="1250" dirty="0" smtClean="0"/>
              <a:t>Y. Wang, “Theoretical Tools for Measuring Dark Energy from Galaxy Clustering,” DOE, $230K</a:t>
            </a:r>
          </a:p>
          <a:p>
            <a:pPr>
              <a:lnSpc>
                <a:spcPct val="80000"/>
              </a:lnSpc>
              <a:buClr>
                <a:schemeClr val="tx1"/>
              </a:buClr>
              <a:buSzTx/>
              <a:buFont typeface="+mj-lt"/>
              <a:buAutoNum type="arabicPeriod" startAt="82"/>
            </a:pPr>
            <a:r>
              <a:rPr lang="en-US" sz="1250" dirty="0" smtClean="0"/>
              <a:t>F. Kong, M. </a:t>
            </a:r>
            <a:r>
              <a:rPr lang="en-US" sz="1250" dirty="0" err="1" smtClean="0"/>
              <a:t>Xue</a:t>
            </a:r>
            <a:r>
              <a:rPr lang="en-US" sz="1250" dirty="0" smtClean="0"/>
              <a:t>, “Further Enhancement to the Hourly Assimilation and Prediction System (HAPS) for Shenzhen Meteorological Bureau.” Shenzhen Institute of Advanced Technology, Chinese Academy of Science, $228K</a:t>
            </a:r>
          </a:p>
          <a:p>
            <a:pPr>
              <a:lnSpc>
                <a:spcPct val="80000"/>
              </a:lnSpc>
              <a:buClr>
                <a:schemeClr val="tx1"/>
              </a:buClr>
              <a:buSzTx/>
              <a:buFont typeface="+mj-lt"/>
              <a:buAutoNum type="arabicPeriod" startAt="82"/>
            </a:pPr>
            <a:r>
              <a:rPr lang="en-US" sz="1250" dirty="0" smtClean="0"/>
              <a:t>P. Attar, P. </a:t>
            </a:r>
            <a:r>
              <a:rPr lang="en-US" sz="1250" dirty="0" err="1" smtClean="0"/>
              <a:t>Vedula</a:t>
            </a:r>
            <a:r>
              <a:rPr lang="en-US" sz="1250" dirty="0" smtClean="0"/>
              <a:t>, “Multi-fidelity Modeling and Simulation (M&amp;S) Tool for Nonlinear </a:t>
            </a:r>
            <a:r>
              <a:rPr lang="en-US" sz="1250" dirty="0" err="1" smtClean="0"/>
              <a:t>Aeroelasticity</a:t>
            </a:r>
            <a:r>
              <a:rPr lang="en-US" sz="1250" dirty="0" smtClean="0"/>
              <a:t>,” Advanced Dynamics, $160K</a:t>
            </a:r>
          </a:p>
          <a:p>
            <a:pPr>
              <a:lnSpc>
                <a:spcPct val="80000"/>
              </a:lnSpc>
              <a:buClr>
                <a:schemeClr val="tx1"/>
              </a:buClr>
              <a:buSzTx/>
              <a:buFont typeface="+mj-lt"/>
              <a:buAutoNum type="arabicPeriod" startAt="82"/>
            </a:pPr>
            <a:r>
              <a:rPr lang="en-US" sz="1250" dirty="0" smtClean="0"/>
              <a:t>B. </a:t>
            </a:r>
            <a:r>
              <a:rPr lang="en-US" sz="1250" dirty="0" err="1" smtClean="0"/>
              <a:t>Eskridge</a:t>
            </a:r>
            <a:r>
              <a:rPr lang="en-US" sz="1250" dirty="0" smtClean="0"/>
              <a:t>, “CDI-TYPE I: RUI: Emergent Hierarchies of Leaders in Multi-Robot Systems,” NSF, $159K</a:t>
            </a:r>
          </a:p>
          <a:p>
            <a:pPr>
              <a:lnSpc>
                <a:spcPct val="80000"/>
              </a:lnSpc>
              <a:buClr>
                <a:schemeClr val="tx1"/>
              </a:buClr>
              <a:buSzTx/>
              <a:buFont typeface="+mj-lt"/>
              <a:buAutoNum type="arabicPeriod" startAt="82"/>
            </a:pPr>
            <a:r>
              <a:rPr lang="en-US" sz="1250" dirty="0" smtClean="0"/>
              <a:t>A. </a:t>
            </a:r>
            <a:r>
              <a:rPr lang="en-US" sz="1250" dirty="0" err="1" smtClean="0"/>
              <a:t>Striolo</a:t>
            </a:r>
            <a:r>
              <a:rPr lang="en-US" sz="1250" dirty="0" smtClean="0"/>
              <a:t>, “Mixed-Volatile Fluids Relevant to Subsurface Energy Systems,” DOE, $120K</a:t>
            </a:r>
          </a:p>
          <a:p>
            <a:pPr>
              <a:lnSpc>
                <a:spcPct val="80000"/>
              </a:lnSpc>
              <a:buClr>
                <a:schemeClr val="tx1"/>
              </a:buClr>
              <a:buSzTx/>
              <a:buFont typeface="+mj-lt"/>
              <a:buAutoNum type="arabicPeriod" startAt="82"/>
            </a:pPr>
            <a:r>
              <a:rPr lang="en-US" sz="1250" dirty="0" smtClean="0"/>
              <a:t>P. </a:t>
            </a:r>
            <a:r>
              <a:rPr lang="en-US" sz="1250" dirty="0" err="1" smtClean="0"/>
              <a:t>Skubic</a:t>
            </a:r>
            <a:r>
              <a:rPr lang="en-US" sz="1250" dirty="0" smtClean="0"/>
              <a:t>, M. Strauss, “OU Contribution to the ATLAS Southwest Tier 2 Computing Center (Supplement),” NSF, $110K</a:t>
            </a:r>
          </a:p>
          <a:p>
            <a:pPr>
              <a:lnSpc>
                <a:spcPct val="80000"/>
              </a:lnSpc>
              <a:buClr>
                <a:schemeClr val="tx1"/>
              </a:buClr>
              <a:buSzTx/>
              <a:buFont typeface="+mj-lt"/>
              <a:buAutoNum type="arabicPeriod" startAt="82"/>
            </a:pPr>
            <a:r>
              <a:rPr lang="en-US" sz="1250" dirty="0" smtClean="0"/>
              <a:t>P. Attar, “High-Fidelity Computational </a:t>
            </a:r>
            <a:r>
              <a:rPr lang="en-US" sz="1250" dirty="0" err="1" smtClean="0"/>
              <a:t>Aeroelastic</a:t>
            </a:r>
            <a:r>
              <a:rPr lang="en-US" sz="1250" dirty="0" smtClean="0"/>
              <a:t> Solver Research,” Ohio Aerospace Institute, $53K</a:t>
            </a:r>
          </a:p>
          <a:p>
            <a:pPr>
              <a:lnSpc>
                <a:spcPct val="80000"/>
              </a:lnSpc>
              <a:buClr>
                <a:schemeClr val="tx1"/>
              </a:buClr>
              <a:buSzTx/>
              <a:buFont typeface="+mj-lt"/>
              <a:buAutoNum type="arabicPeriod" startAt="82"/>
            </a:pPr>
            <a:r>
              <a:rPr lang="en-US" sz="1250" dirty="0" smtClean="0"/>
              <a:t>P. </a:t>
            </a:r>
            <a:r>
              <a:rPr lang="en-US" sz="1250" dirty="0" err="1" smtClean="0"/>
              <a:t>Skubic</a:t>
            </a:r>
            <a:r>
              <a:rPr lang="en-US" sz="1250" dirty="0" smtClean="0"/>
              <a:t>, M. Strauss, “OU Contribution to the ATLAS Southwest Tier 2 Computing Center (Supplement),” NSF, $50K</a:t>
            </a:r>
          </a:p>
          <a:p>
            <a:pPr>
              <a:lnSpc>
                <a:spcPct val="80000"/>
              </a:lnSpc>
              <a:buClr>
                <a:schemeClr val="tx1"/>
              </a:buClr>
              <a:buSzTx/>
              <a:buFont typeface="+mj-lt"/>
              <a:buAutoNum type="arabicPeriod" startAt="7"/>
            </a:pPr>
            <a:endParaRPr lang="en-US" sz="1250" dirty="0" smtClean="0"/>
          </a:p>
          <a:p>
            <a:pPr>
              <a:lnSpc>
                <a:spcPct val="80000"/>
              </a:lnSpc>
              <a:buClr>
                <a:schemeClr val="tx1"/>
              </a:buClr>
              <a:buSzTx/>
              <a:buFont typeface="Wingdings" pitchFamily="2" charset="2"/>
              <a:buAutoNum type="arabicPeriod" startAt="7"/>
            </a:pPr>
            <a:endParaRPr lang="en-US" sz="1250" dirty="0" smtClean="0"/>
          </a:p>
          <a:p>
            <a:pPr>
              <a:lnSpc>
                <a:spcPct val="80000"/>
              </a:lnSpc>
              <a:buClr>
                <a:schemeClr val="tx1"/>
              </a:buClr>
              <a:buSzTx/>
              <a:buFont typeface="Wingdings" pitchFamily="2" charset="2"/>
              <a:buAutoNum type="arabicPeriod" startAt="7"/>
            </a:pPr>
            <a:endParaRPr lang="en-US" sz="1250" dirty="0" smtClean="0"/>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7094537" y="5845175"/>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26</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267200" cy="4495800"/>
          </a:xfrm>
        </p:spPr>
        <p:txBody>
          <a:bodyPr/>
          <a:lstStyle/>
          <a:p>
            <a:pPr>
              <a:lnSpc>
                <a:spcPct val="80000"/>
              </a:lnSpc>
              <a:buClr>
                <a:schemeClr val="tx1"/>
              </a:buClr>
              <a:buSzTx/>
              <a:buFont typeface="+mj-lt"/>
              <a:buAutoNum type="arabicPeriod" startAt="91"/>
            </a:pPr>
            <a:r>
              <a:rPr lang="en-US" sz="1250" dirty="0" smtClean="0"/>
              <a:t>P. </a:t>
            </a:r>
            <a:r>
              <a:rPr lang="en-US" sz="1250" dirty="0" err="1" smtClean="0"/>
              <a:t>Skubic</a:t>
            </a:r>
            <a:r>
              <a:rPr lang="en-US" sz="1250" dirty="0" smtClean="0"/>
              <a:t>, M. Strauss, “University of Oklahoma Contribution to OSG Software Development,” Brookhaven National Laboratory, $50K.</a:t>
            </a:r>
          </a:p>
          <a:p>
            <a:pPr>
              <a:lnSpc>
                <a:spcPct val="80000"/>
              </a:lnSpc>
              <a:buClr>
                <a:schemeClr val="tx1"/>
              </a:buClr>
              <a:buSzTx/>
              <a:buFont typeface="Wingdings" pitchFamily="2" charset="2"/>
              <a:buAutoNum type="arabicPeriod" startAt="91"/>
            </a:pPr>
            <a:r>
              <a:rPr lang="en-US" sz="1250" dirty="0" smtClean="0"/>
              <a:t>P. Attar, “Computational Model Development and Experimental Validation Measurements for Membrane-Batten Wing,” Ohio Aerospace Institute, $43K</a:t>
            </a:r>
          </a:p>
          <a:p>
            <a:pPr>
              <a:lnSpc>
                <a:spcPct val="80000"/>
              </a:lnSpc>
              <a:buClr>
                <a:schemeClr val="tx1"/>
              </a:buClr>
              <a:buSzTx/>
              <a:buFont typeface="Wingdings" pitchFamily="2" charset="2"/>
              <a:buAutoNum type="arabicPeriod" startAt="91"/>
            </a:pPr>
            <a:r>
              <a:rPr lang="en-US" sz="1250" dirty="0" smtClean="0"/>
              <a:t>A. </a:t>
            </a:r>
            <a:r>
              <a:rPr lang="en-US" sz="1250" dirty="0" err="1" smtClean="0"/>
              <a:t>Striolo</a:t>
            </a:r>
            <a:r>
              <a:rPr lang="en-US" sz="1250" dirty="0" smtClean="0"/>
              <a:t>, “Reduced Carbon in Earth’s Crust and Mantle I,” Alfred P. Sloan Foundation, $39K.</a:t>
            </a:r>
          </a:p>
          <a:p>
            <a:pPr>
              <a:lnSpc>
                <a:spcPct val="80000"/>
              </a:lnSpc>
              <a:buClr>
                <a:schemeClr val="tx1"/>
              </a:buClr>
              <a:buSzTx/>
              <a:buFont typeface="Wingdings" pitchFamily="2" charset="2"/>
              <a:buAutoNum type="arabicPeriod" startAt="91"/>
            </a:pPr>
            <a:r>
              <a:rPr lang="en-US" sz="1250" dirty="0" smtClean="0"/>
              <a:t>J. </a:t>
            </a:r>
            <a:r>
              <a:rPr lang="en-US" sz="1250" dirty="0" err="1" smtClean="0"/>
              <a:t>Gao</a:t>
            </a:r>
            <a:r>
              <a:rPr lang="en-US" sz="1250" dirty="0" smtClean="0"/>
              <a:t>, “Advancing Research on </a:t>
            </a:r>
            <a:r>
              <a:rPr lang="en-US" sz="1250" dirty="0" err="1" smtClean="0"/>
              <a:t>Realtime</a:t>
            </a:r>
            <a:r>
              <a:rPr lang="en-US" sz="1250" dirty="0" smtClean="0"/>
              <a:t> Weather-Adaptive 3DVAR Analyses with Automatic Storm Positioning and On-demand Capability,” NOAA, $36K</a:t>
            </a:r>
          </a:p>
          <a:p>
            <a:pPr>
              <a:lnSpc>
                <a:spcPct val="80000"/>
              </a:lnSpc>
              <a:buClr>
                <a:schemeClr val="tx1"/>
              </a:buClr>
              <a:buSzTx/>
              <a:buFont typeface="Wingdings" pitchFamily="2" charset="2"/>
              <a:buAutoNum type="arabicPeriod" startAt="91"/>
            </a:pPr>
            <a:r>
              <a:rPr lang="en-US" sz="1250" dirty="0" smtClean="0"/>
              <a:t>M. </a:t>
            </a:r>
            <a:r>
              <a:rPr lang="en-US" sz="1250" dirty="0" err="1" smtClean="0"/>
              <a:t>Xue</a:t>
            </a:r>
            <a:r>
              <a:rPr lang="en-US" sz="1250" dirty="0" smtClean="0"/>
              <a:t>, “Probabilistic Forecasting for Aviation Decision Aid Applications,” Impact Technologies,$20K</a:t>
            </a:r>
          </a:p>
          <a:p>
            <a:pPr>
              <a:lnSpc>
                <a:spcPct val="80000"/>
              </a:lnSpc>
              <a:buClr>
                <a:schemeClr val="tx1"/>
              </a:buClr>
              <a:buSzTx/>
              <a:buFont typeface="Wingdings" pitchFamily="2" charset="2"/>
              <a:buAutoNum type="arabicPeriod" startAt="91"/>
            </a:pPr>
            <a:r>
              <a:rPr lang="en-US" sz="1250" dirty="0" smtClean="0"/>
              <a:t>P. Attar, P. </a:t>
            </a:r>
            <a:r>
              <a:rPr lang="en-US" sz="1250" dirty="0" err="1" smtClean="0"/>
              <a:t>Vedula</a:t>
            </a:r>
            <a:r>
              <a:rPr lang="en-US" sz="1250" dirty="0" smtClean="0"/>
              <a:t>, “Towards Better Modeling and Simulation of Nonlinear </a:t>
            </a:r>
            <a:r>
              <a:rPr lang="en-US" sz="1250" dirty="0" err="1" smtClean="0"/>
              <a:t>Aeroelasticity</a:t>
            </a:r>
            <a:r>
              <a:rPr lang="en-US" sz="1250" dirty="0" smtClean="0"/>
              <a:t> On and Beyond Transonic Regimes,” Advanced Dynamics, $20K</a:t>
            </a:r>
          </a:p>
          <a:p>
            <a:pPr>
              <a:lnSpc>
                <a:spcPct val="80000"/>
              </a:lnSpc>
              <a:buClr>
                <a:schemeClr val="tx1"/>
              </a:buClr>
              <a:buSzTx/>
              <a:buFont typeface="Wingdings" pitchFamily="2" charset="2"/>
              <a:buAutoNum type="arabicPeriod" startAt="91"/>
            </a:pPr>
            <a:r>
              <a:rPr lang="en-US" sz="1250" dirty="0" smtClean="0"/>
              <a:t>P. Attar, P. </a:t>
            </a:r>
            <a:r>
              <a:rPr lang="en-US" sz="1250" dirty="0" err="1" smtClean="0"/>
              <a:t>Vedula</a:t>
            </a:r>
            <a:r>
              <a:rPr lang="en-US" sz="1250" dirty="0" smtClean="0"/>
              <a:t>, “High-Fidelity Computational </a:t>
            </a:r>
            <a:r>
              <a:rPr lang="en-US" sz="1250" dirty="0" err="1" smtClean="0"/>
              <a:t>Aeroelastic</a:t>
            </a:r>
            <a:r>
              <a:rPr lang="en-US" sz="1250" dirty="0" smtClean="0"/>
              <a:t> Models in Support of Certification Airworthiness of Control Surfaces with </a:t>
            </a:r>
            <a:r>
              <a:rPr lang="en-US" sz="1250" dirty="0" err="1" smtClean="0"/>
              <a:t>Freeplay</a:t>
            </a:r>
            <a:r>
              <a:rPr lang="en-US" sz="1250" dirty="0" smtClean="0"/>
              <a:t> and Other Nonlinear Features,” Advanced Dynamics, $9K</a:t>
            </a:r>
          </a:p>
        </p:txBody>
      </p:sp>
      <p:sp>
        <p:nvSpPr>
          <p:cNvPr id="926724" name="Rectangle 4"/>
          <p:cNvSpPr>
            <a:spLocks noGrp="1" noChangeArrowheads="1"/>
          </p:cNvSpPr>
          <p:nvPr>
            <p:ph type="body" sz="half" idx="2"/>
          </p:nvPr>
        </p:nvSpPr>
        <p:spPr>
          <a:xfrm>
            <a:off x="4724400" y="1219200"/>
            <a:ext cx="4038600" cy="4267200"/>
          </a:xfrm>
        </p:spPr>
        <p:txBody>
          <a:bodyPr/>
          <a:lstStyle/>
          <a:p>
            <a:pPr>
              <a:lnSpc>
                <a:spcPct val="80000"/>
              </a:lnSpc>
              <a:buClr>
                <a:schemeClr val="tx1"/>
              </a:buClr>
              <a:buSzTx/>
              <a:buFont typeface="+mj-lt"/>
              <a:buAutoNum type="arabicPeriod" startAt="7"/>
            </a:pPr>
            <a:endParaRPr lang="en-US" sz="1250" dirty="0" smtClean="0"/>
          </a:p>
          <a:p>
            <a:pPr>
              <a:lnSpc>
                <a:spcPct val="80000"/>
              </a:lnSpc>
              <a:buClr>
                <a:schemeClr val="tx1"/>
              </a:buClr>
              <a:buSzTx/>
              <a:buFont typeface="Wingdings" pitchFamily="2" charset="2"/>
              <a:buAutoNum type="arabicPeriod" startAt="7"/>
            </a:pPr>
            <a:endParaRPr lang="en-US" sz="1250" dirty="0" smtClean="0"/>
          </a:p>
          <a:p>
            <a:pPr>
              <a:lnSpc>
                <a:spcPct val="80000"/>
              </a:lnSpc>
              <a:buClr>
                <a:schemeClr val="tx1"/>
              </a:buClr>
              <a:buSzTx/>
              <a:buFont typeface="Wingdings" pitchFamily="2" charset="2"/>
              <a:buAutoNum type="arabicPeriod" startAt="7"/>
            </a:pPr>
            <a:endParaRPr lang="en-US" sz="1250" dirty="0" smtClean="0"/>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7094537" y="5845175"/>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27</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267200" cy="4495800"/>
          </a:xfrm>
        </p:spPr>
        <p:txBody>
          <a:bodyPr/>
          <a:lstStyle/>
          <a:p>
            <a:pPr>
              <a:lnSpc>
                <a:spcPct val="80000"/>
              </a:lnSpc>
              <a:buClr>
                <a:schemeClr val="tx1"/>
              </a:buClr>
              <a:buSzTx/>
              <a:buFont typeface="+mj-lt"/>
              <a:buAutoNum type="arabicPeriod" startAt="98"/>
            </a:pPr>
            <a:r>
              <a:rPr lang="en-US" sz="1250" dirty="0" smtClean="0"/>
              <a:t>H. Neeman, D. Brunson (OSU), J. Deaton (</a:t>
            </a:r>
            <a:r>
              <a:rPr lang="en-US" sz="1250" dirty="0" err="1" smtClean="0"/>
              <a:t>OneNet</a:t>
            </a:r>
            <a:r>
              <a:rPr lang="en-US" sz="1250" dirty="0" smtClean="0"/>
              <a:t>), J. He (Noble Foundation), D. </a:t>
            </a:r>
            <a:r>
              <a:rPr lang="en-US" sz="1250" dirty="0" err="1" smtClean="0"/>
              <a:t>Schoenefeld</a:t>
            </a:r>
            <a:r>
              <a:rPr lang="en-US" sz="1250" dirty="0" smtClean="0"/>
              <a:t> (TU), J. Snow (Langston U), M. Strauss (OU), X. Xiao (OU), M. </a:t>
            </a:r>
            <a:r>
              <a:rPr lang="en-US" sz="1250" dirty="0" err="1" smtClean="0"/>
              <a:t>Xue</a:t>
            </a:r>
            <a:r>
              <a:rPr lang="en-US" sz="1250" dirty="0" smtClean="0"/>
              <a:t> (OU), “Oklahoma Optical Initiative,” NSF, $1.17M</a:t>
            </a:r>
          </a:p>
          <a:p>
            <a:pPr>
              <a:lnSpc>
                <a:spcPct val="80000"/>
              </a:lnSpc>
              <a:buClr>
                <a:schemeClr val="tx1"/>
              </a:buClr>
              <a:buSzTx/>
              <a:buFont typeface="Wingdings" pitchFamily="2" charset="2"/>
              <a:buAutoNum type="arabicPeriod" startAt="98"/>
            </a:pPr>
            <a:r>
              <a:rPr lang="en-US" sz="1250" dirty="0" smtClean="0"/>
              <a:t>H. Neeman, M. Jensen, M. Strauss, X. Xiao, M. </a:t>
            </a:r>
            <a:r>
              <a:rPr lang="en-US" sz="1250" dirty="0" err="1" smtClean="0"/>
              <a:t>Xue</a:t>
            </a:r>
            <a:r>
              <a:rPr lang="en-US" sz="1250" dirty="0" smtClean="0"/>
              <a:t>, E. Baron, K. </a:t>
            </a:r>
            <a:r>
              <a:rPr lang="en-US" sz="1250" dirty="0" err="1" smtClean="0"/>
              <a:t>Dresback</a:t>
            </a:r>
            <a:r>
              <a:rPr lang="en-US" sz="1250" dirty="0" smtClean="0"/>
              <a:t>, R. </a:t>
            </a:r>
            <a:r>
              <a:rPr lang="en-US" sz="1250" dirty="0" err="1" smtClean="0"/>
              <a:t>Kolar</a:t>
            </a:r>
            <a:r>
              <a:rPr lang="en-US" sz="1250" dirty="0" smtClean="0"/>
              <a:t>, A. McGovern, R. Palmer, D. </a:t>
            </a:r>
            <a:r>
              <a:rPr lang="en-US" sz="1250" dirty="0" err="1" smtClean="0"/>
              <a:t>Papavassiliou</a:t>
            </a:r>
            <a:r>
              <a:rPr lang="en-US" sz="1250" dirty="0" smtClean="0"/>
              <a:t>, H. </a:t>
            </a:r>
            <a:r>
              <a:rPr lang="en-US" sz="1250" dirty="0" err="1" smtClean="0"/>
              <a:t>Severini</a:t>
            </a:r>
            <a:r>
              <a:rPr lang="en-US" sz="1250" dirty="0" smtClean="0"/>
              <a:t>, P. </a:t>
            </a:r>
            <a:r>
              <a:rPr lang="en-US" sz="1250" dirty="0" err="1" smtClean="0"/>
              <a:t>Skubic</a:t>
            </a:r>
            <a:r>
              <a:rPr lang="en-US" sz="1250" dirty="0" smtClean="0"/>
              <a:t>, T. </a:t>
            </a:r>
            <a:r>
              <a:rPr lang="en-US" sz="1250" dirty="0" err="1" smtClean="0"/>
              <a:t>Trafalis</a:t>
            </a:r>
            <a:r>
              <a:rPr lang="en-US" sz="1250" dirty="0" smtClean="0"/>
              <a:t>, M. Wenger, R. Wheeler (Duquesne U), “MRI: Acquisition of Extensible Petascale Storage for Data Intensive Research,” NSF, $793K</a:t>
            </a:r>
          </a:p>
          <a:p>
            <a:pPr>
              <a:lnSpc>
                <a:spcPct val="80000"/>
              </a:lnSpc>
              <a:buClr>
                <a:schemeClr val="tx1"/>
              </a:buClr>
              <a:buSzTx/>
              <a:buFont typeface="Wingdings" pitchFamily="2" charset="2"/>
              <a:buAutoNum type="arabicPeriod" startAt="98"/>
            </a:pPr>
            <a:r>
              <a:rPr lang="en-US" sz="1250" dirty="0" smtClean="0"/>
              <a:t>D. </a:t>
            </a:r>
            <a:r>
              <a:rPr lang="en-US" sz="1250" dirty="0" err="1" smtClean="0"/>
              <a:t>Resasco</a:t>
            </a:r>
            <a:r>
              <a:rPr lang="en-US" sz="1250" dirty="0" smtClean="0"/>
              <a:t>, J. Harwell, F. </a:t>
            </a:r>
            <a:r>
              <a:rPr lang="en-US" sz="1250" dirty="0" err="1" smtClean="0"/>
              <a:t>Jentoft</a:t>
            </a:r>
            <a:r>
              <a:rPr lang="en-US" sz="1250" dirty="0" smtClean="0"/>
              <a:t>, K. </a:t>
            </a:r>
            <a:r>
              <a:rPr lang="en-US" sz="1250" dirty="0" err="1" smtClean="0"/>
              <a:t>Gasem</a:t>
            </a:r>
            <a:r>
              <a:rPr lang="en-US" sz="1250" dirty="0" smtClean="0"/>
              <a:t>, S. Wang, “Center for Interfacial Reaction Engineering (CIRE),” DOE EPSCoR, $2.4M ($1.97M OU)</a:t>
            </a:r>
          </a:p>
          <a:p>
            <a:pPr>
              <a:lnSpc>
                <a:spcPct val="80000"/>
              </a:lnSpc>
              <a:buClr>
                <a:schemeClr val="tx1"/>
              </a:buClr>
              <a:buSzTx/>
              <a:buFont typeface="Wingdings" pitchFamily="2" charset="2"/>
              <a:buAutoNum type="arabicPeriod" startAt="98"/>
            </a:pPr>
            <a:r>
              <a:rPr lang="en-US" sz="1250" dirty="0" smtClean="0"/>
              <a:t>P. </a:t>
            </a:r>
            <a:r>
              <a:rPr lang="en-US" sz="1250" dirty="0" err="1" smtClean="0"/>
              <a:t>Skubic</a:t>
            </a:r>
            <a:r>
              <a:rPr lang="en-US" sz="1250" dirty="0" smtClean="0"/>
              <a:t>, M. Strauss, B. Abbott, P. Gutierrez, “Experimental Physics Investigations Using Colliding Beam Detectors at </a:t>
            </a:r>
            <a:r>
              <a:rPr lang="en-US" sz="1250" dirty="0" err="1" smtClean="0"/>
              <a:t>Fermilab</a:t>
            </a:r>
            <a:r>
              <a:rPr lang="en-US" sz="1250" dirty="0" smtClean="0"/>
              <a:t> and the Large </a:t>
            </a:r>
            <a:r>
              <a:rPr lang="en-US" sz="1250" dirty="0" err="1" smtClean="0"/>
              <a:t>Hadron</a:t>
            </a:r>
            <a:r>
              <a:rPr lang="en-US" sz="1250" dirty="0" smtClean="0"/>
              <a:t> Collider (LHC) (TASK A) 2010-2013 Renewal,” DOE, $2.8M</a:t>
            </a:r>
          </a:p>
          <a:p>
            <a:pPr>
              <a:lnSpc>
                <a:spcPct val="80000"/>
              </a:lnSpc>
              <a:buClr>
                <a:schemeClr val="tx1"/>
              </a:buClr>
              <a:buSzTx/>
              <a:buFont typeface="Wingdings" pitchFamily="2" charset="2"/>
              <a:buAutoNum type="arabicPeriod" startAt="98"/>
            </a:pPr>
            <a:r>
              <a:rPr lang="en-US" sz="1250" dirty="0" smtClean="0"/>
              <a:t>R. Palmer, Y. Zhang, G. Zhang, T. Yu, M. </a:t>
            </a:r>
            <a:r>
              <a:rPr lang="en-US" sz="1250" dirty="0" err="1" smtClean="0"/>
              <a:t>Yeary</a:t>
            </a:r>
            <a:r>
              <a:rPr lang="en-US" sz="1250" dirty="0" smtClean="0"/>
              <a:t>, Y. Hong, J. Crain, P. </a:t>
            </a:r>
            <a:r>
              <a:rPr lang="en-US" sz="1250" dirty="0" err="1" smtClean="0"/>
              <a:t>Chilson</a:t>
            </a:r>
            <a:r>
              <a:rPr lang="en-US" sz="1250" dirty="0" smtClean="0"/>
              <a:t>, “Next Generation Phased Array,” NSSL, $2M</a:t>
            </a:r>
          </a:p>
          <a:p>
            <a:pPr>
              <a:lnSpc>
                <a:spcPct val="80000"/>
              </a:lnSpc>
              <a:buClr>
                <a:schemeClr val="tx1"/>
              </a:buClr>
              <a:buSzTx/>
              <a:buFont typeface="Wingdings" pitchFamily="2" charset="2"/>
              <a:buAutoNum type="arabicPeriod" startAt="98"/>
            </a:pPr>
            <a:r>
              <a:rPr lang="en-US" sz="1250" dirty="0" smtClean="0"/>
              <a:t>P. </a:t>
            </a:r>
            <a:r>
              <a:rPr lang="en-US" sz="1250" dirty="0" err="1" smtClean="0"/>
              <a:t>Skubic</a:t>
            </a:r>
            <a:r>
              <a:rPr lang="en-US" sz="1250" dirty="0" smtClean="0"/>
              <a:t>, M. Strauss, B. Abbott, P. Gutierrez, “Experimental Physics Investigations Using Colliding Beam Detectors at </a:t>
            </a:r>
            <a:r>
              <a:rPr lang="en-US" sz="1250" dirty="0" err="1" smtClean="0"/>
              <a:t>Fermilab</a:t>
            </a:r>
            <a:r>
              <a:rPr lang="en-US" sz="1250" dirty="0" smtClean="0"/>
              <a:t> and the Large </a:t>
            </a:r>
            <a:r>
              <a:rPr lang="en-US" sz="1250" dirty="0" err="1" smtClean="0"/>
              <a:t>Hadron</a:t>
            </a:r>
            <a:r>
              <a:rPr lang="en-US" sz="1250" dirty="0" smtClean="0"/>
              <a:t> Collider (LHC) (TASK A) 2010-2013 Renewal-Revision,” DOE, $1.52M</a:t>
            </a:r>
          </a:p>
          <a:p>
            <a:pPr>
              <a:lnSpc>
                <a:spcPct val="80000"/>
              </a:lnSpc>
              <a:buClr>
                <a:schemeClr val="tx1"/>
              </a:buClr>
              <a:buSzTx/>
              <a:buFont typeface="Wingdings" pitchFamily="2" charset="2"/>
              <a:buAutoNum type="arabicPeriod" startAt="98"/>
            </a:pPr>
            <a:endParaRPr lang="en-US" sz="1250" dirty="0" smtClean="0"/>
          </a:p>
          <a:p>
            <a:pPr>
              <a:lnSpc>
                <a:spcPct val="80000"/>
              </a:lnSpc>
              <a:buClr>
                <a:schemeClr val="tx1"/>
              </a:buClr>
              <a:buSzTx/>
              <a:buFont typeface="Wingdings" pitchFamily="2" charset="2"/>
              <a:buAutoNum type="arabicPeriod" startAt="98"/>
            </a:pPr>
            <a:endParaRPr lang="en-US" sz="1300" dirty="0" smtClean="0"/>
          </a:p>
        </p:txBody>
      </p:sp>
      <p:sp>
        <p:nvSpPr>
          <p:cNvPr id="926724" name="Rectangle 4"/>
          <p:cNvSpPr>
            <a:spLocks noGrp="1" noChangeArrowheads="1"/>
          </p:cNvSpPr>
          <p:nvPr>
            <p:ph type="body" sz="half" idx="2"/>
          </p:nvPr>
        </p:nvSpPr>
        <p:spPr>
          <a:xfrm>
            <a:off x="4724400" y="1219200"/>
            <a:ext cx="4038600" cy="4267200"/>
          </a:xfrm>
        </p:spPr>
        <p:txBody>
          <a:bodyPr/>
          <a:lstStyle/>
          <a:p>
            <a:pPr>
              <a:lnSpc>
                <a:spcPct val="80000"/>
              </a:lnSpc>
              <a:buClr>
                <a:schemeClr val="tx1"/>
              </a:buClr>
              <a:buSzTx/>
              <a:buFont typeface="+mj-lt"/>
              <a:buAutoNum type="arabicPeriod" startAt="104"/>
            </a:pPr>
            <a:r>
              <a:rPr lang="en-US" sz="1250" dirty="0" smtClean="0"/>
              <a:t>D. Cole, Alberto </a:t>
            </a:r>
            <a:r>
              <a:rPr lang="en-US" sz="1250" dirty="0" err="1" smtClean="0"/>
              <a:t>Striolo</a:t>
            </a:r>
            <a:r>
              <a:rPr lang="en-US" sz="1250" dirty="0" smtClean="0"/>
              <a:t>, “Structure and Dynamics of Earth Materials, Interfaces and Reactions,” DOE, $1.5M ($90K OU)</a:t>
            </a:r>
          </a:p>
          <a:p>
            <a:pPr>
              <a:lnSpc>
                <a:spcPct val="80000"/>
              </a:lnSpc>
              <a:buClr>
                <a:schemeClr val="tx1"/>
              </a:buClr>
              <a:buSzTx/>
              <a:buFont typeface="+mj-lt"/>
              <a:buAutoNum type="arabicPeriod" startAt="104"/>
            </a:pPr>
            <a:r>
              <a:rPr lang="en-US" sz="1250" dirty="0" smtClean="0"/>
              <a:t>R. </a:t>
            </a:r>
            <a:r>
              <a:rPr lang="en-US" sz="1250" dirty="0" err="1" smtClean="0"/>
              <a:t>Sigal</a:t>
            </a:r>
            <a:r>
              <a:rPr lang="en-US" sz="1250" dirty="0" smtClean="0"/>
              <a:t>, F. </a:t>
            </a:r>
            <a:r>
              <a:rPr lang="en-US" sz="1250" dirty="0" err="1" smtClean="0"/>
              <a:t>Civan</a:t>
            </a:r>
            <a:r>
              <a:rPr lang="en-US" sz="1250" dirty="0" smtClean="0"/>
              <a:t>, D. </a:t>
            </a:r>
            <a:r>
              <a:rPr lang="en-US" sz="1250" dirty="0" err="1" smtClean="0"/>
              <a:t>Devegowda</a:t>
            </a:r>
            <a:r>
              <a:rPr lang="en-US" sz="1250" dirty="0" smtClean="0"/>
              <a:t>, “Simulation of Shale Gas Reservoirs Incorporating the Correct Physics of Capillarity and Fluid Transport,” Research Partnership to Secure Energy for America (RPSEA), $1.05M</a:t>
            </a:r>
          </a:p>
          <a:p>
            <a:pPr>
              <a:lnSpc>
                <a:spcPct val="80000"/>
              </a:lnSpc>
              <a:buClr>
                <a:schemeClr val="tx1"/>
              </a:buClr>
              <a:buSzTx/>
              <a:buFont typeface="+mj-lt"/>
              <a:buAutoNum type="arabicPeriod" startAt="104"/>
            </a:pPr>
            <a:r>
              <a:rPr lang="en-US" sz="1250" dirty="0" smtClean="0"/>
              <a:t>M. </a:t>
            </a:r>
            <a:r>
              <a:rPr lang="en-US" sz="1250" dirty="0" err="1" smtClean="0"/>
              <a:t>Biggerstaff</a:t>
            </a:r>
            <a:r>
              <a:rPr lang="en-US" sz="1250" dirty="0" smtClean="0"/>
              <a:t> , J. </a:t>
            </a:r>
            <a:r>
              <a:rPr lang="en-US" sz="1250" dirty="0" err="1" smtClean="0"/>
              <a:t>Straka</a:t>
            </a:r>
            <a:r>
              <a:rPr lang="en-US" sz="1250" dirty="0" smtClean="0"/>
              <a:t>, L. Wicker, </a:t>
            </a:r>
            <a:r>
              <a:rPr lang="en-US" sz="1250" dirty="0" err="1" smtClean="0"/>
              <a:t>Zrnic</a:t>
            </a:r>
            <a:r>
              <a:rPr lang="en-US" sz="1250" dirty="0" smtClean="0"/>
              <a:t>, </a:t>
            </a:r>
            <a:r>
              <a:rPr lang="en-US" sz="1250" dirty="0" err="1" smtClean="0"/>
              <a:t>Zahari</a:t>
            </a:r>
            <a:r>
              <a:rPr lang="en-US" sz="1250" dirty="0" smtClean="0"/>
              <a:t>, “MRI Development of C-Band Mobile </a:t>
            </a:r>
            <a:r>
              <a:rPr lang="en-US" sz="1250" dirty="0" err="1" smtClean="0"/>
              <a:t>Polarimetric</a:t>
            </a:r>
            <a:r>
              <a:rPr lang="en-US" sz="1250" dirty="0" smtClean="0"/>
              <a:t> Weather Radars,” NSF, $989K ($439K OU)</a:t>
            </a:r>
          </a:p>
          <a:p>
            <a:pPr>
              <a:lnSpc>
                <a:spcPct val="80000"/>
              </a:lnSpc>
              <a:buClr>
                <a:schemeClr val="tx1"/>
              </a:buClr>
              <a:buSzTx/>
              <a:buFont typeface="+mj-lt"/>
              <a:buAutoNum type="arabicPeriod" startAt="104"/>
            </a:pPr>
            <a:r>
              <a:rPr lang="en-US" sz="1250" dirty="0" smtClean="0"/>
              <a:t>D. </a:t>
            </a:r>
            <a:r>
              <a:rPr lang="en-US" sz="1250" dirty="0" err="1" smtClean="0"/>
              <a:t>Resasco</a:t>
            </a:r>
            <a:r>
              <a:rPr lang="en-US" sz="1250" dirty="0" smtClean="0"/>
              <a:t>, D. </a:t>
            </a:r>
            <a:r>
              <a:rPr lang="en-US" sz="1250" dirty="0" err="1" smtClean="0"/>
              <a:t>Papavassiliou</a:t>
            </a:r>
            <a:r>
              <a:rPr lang="en-US" sz="1250" dirty="0" smtClean="0"/>
              <a:t> et al, “Carbon </a:t>
            </a:r>
            <a:r>
              <a:rPr lang="en-US" sz="1250" dirty="0" err="1" smtClean="0"/>
              <a:t>Nanotube</a:t>
            </a:r>
            <a:r>
              <a:rPr lang="en-US" sz="1250" dirty="0" smtClean="0"/>
              <a:t> Technology Center,” DOE, $925K</a:t>
            </a:r>
          </a:p>
          <a:p>
            <a:pPr>
              <a:lnSpc>
                <a:spcPct val="80000"/>
              </a:lnSpc>
              <a:buClr>
                <a:schemeClr val="tx1"/>
              </a:buClr>
              <a:buSzTx/>
              <a:buFont typeface="+mj-lt"/>
              <a:buAutoNum type="arabicPeriod" startAt="104"/>
            </a:pPr>
            <a:r>
              <a:rPr lang="en-US" sz="1250" dirty="0" smtClean="0"/>
              <a:t>M. </a:t>
            </a:r>
            <a:r>
              <a:rPr lang="en-US" sz="1250" dirty="0" err="1" smtClean="0"/>
              <a:t>Saha</a:t>
            </a:r>
            <a:r>
              <a:rPr lang="en-US" sz="1250" dirty="0" smtClean="0"/>
              <a:t>, D. </a:t>
            </a:r>
            <a:r>
              <a:rPr lang="en-US" sz="1250" dirty="0" err="1" smtClean="0"/>
              <a:t>Papavassiliou</a:t>
            </a:r>
            <a:r>
              <a:rPr lang="en-US" sz="1250" dirty="0" smtClean="0"/>
              <a:t>, A. </a:t>
            </a:r>
            <a:r>
              <a:rPr lang="en-US" sz="1250" dirty="0" err="1" smtClean="0"/>
              <a:t>Striolo</a:t>
            </a:r>
            <a:r>
              <a:rPr lang="en-US" sz="1250" dirty="0" smtClean="0"/>
              <a:t>, K. Mullen, B. Grady, C. </a:t>
            </a:r>
            <a:r>
              <a:rPr lang="en-US" sz="1250" dirty="0" err="1" smtClean="0"/>
              <a:t>Altan</a:t>
            </a:r>
            <a:r>
              <a:rPr lang="en-US" sz="1250" dirty="0" smtClean="0"/>
              <a:t>, D. </a:t>
            </a:r>
            <a:r>
              <a:rPr lang="en-US" sz="1250" dirty="0" err="1" smtClean="0"/>
              <a:t>Resasco</a:t>
            </a:r>
            <a:r>
              <a:rPr lang="en-US" sz="1250" dirty="0" smtClean="0"/>
              <a:t>, “Experimental and theoretical studies of carbon </a:t>
            </a:r>
            <a:r>
              <a:rPr lang="en-US" sz="1250" dirty="0" err="1" smtClean="0"/>
              <a:t>nanotube</a:t>
            </a:r>
            <a:r>
              <a:rPr lang="en-US" sz="1250" dirty="0" smtClean="0"/>
              <a:t> hierarchical structures in multifunctional polymer composites,” </a:t>
            </a:r>
            <a:r>
              <a:rPr lang="en-US" sz="1250" dirty="0" err="1" smtClean="0"/>
              <a:t>DoD</a:t>
            </a:r>
            <a:r>
              <a:rPr lang="en-US" sz="1250" dirty="0" smtClean="0"/>
              <a:t>-EPSCoR, $897K</a:t>
            </a:r>
          </a:p>
          <a:p>
            <a:pPr>
              <a:lnSpc>
                <a:spcPct val="80000"/>
              </a:lnSpc>
              <a:buClr>
                <a:schemeClr val="tx1"/>
              </a:buClr>
              <a:buSzTx/>
              <a:buFont typeface="+mj-lt"/>
              <a:buAutoNum type="arabicPeriod" startAt="104"/>
            </a:pPr>
            <a:r>
              <a:rPr lang="en-US" sz="1250" dirty="0" smtClean="0"/>
              <a:t>E. </a:t>
            </a:r>
            <a:r>
              <a:rPr lang="en-US" sz="1250" dirty="0" err="1" smtClean="0"/>
              <a:t>Mansell</a:t>
            </a:r>
            <a:r>
              <a:rPr lang="en-US" sz="1250" dirty="0" smtClean="0"/>
              <a:t> , J. </a:t>
            </a:r>
            <a:r>
              <a:rPr lang="en-US" sz="1250" dirty="0" err="1" smtClean="0"/>
              <a:t>Straka</a:t>
            </a:r>
            <a:r>
              <a:rPr lang="en-US" sz="1250" dirty="0" smtClean="0"/>
              <a:t>, C. Ziegler, D. </a:t>
            </a:r>
            <a:r>
              <a:rPr lang="en-US" sz="1250" dirty="0" err="1" smtClean="0"/>
              <a:t>MacGorman</a:t>
            </a:r>
            <a:r>
              <a:rPr lang="en-US" sz="1250" dirty="0" smtClean="0"/>
              <a:t>, “Numerical modeling studies of storm electrification and lightning,” NSF, $817K</a:t>
            </a:r>
          </a:p>
          <a:p>
            <a:pPr>
              <a:lnSpc>
                <a:spcPct val="80000"/>
              </a:lnSpc>
              <a:buClr>
                <a:schemeClr val="tx1"/>
              </a:buClr>
              <a:buSzTx/>
              <a:buFont typeface="+mj-lt"/>
              <a:buAutoNum type="arabicPeriod" startAt="104"/>
            </a:pPr>
            <a:r>
              <a:rPr lang="en-US" sz="1250" dirty="0" smtClean="0"/>
              <a:t>E. Rasmussen, J. </a:t>
            </a:r>
            <a:r>
              <a:rPr lang="en-US" sz="1250" dirty="0" err="1" smtClean="0"/>
              <a:t>Straka</a:t>
            </a:r>
            <a:r>
              <a:rPr lang="en-US" sz="1250" dirty="0" smtClean="0"/>
              <a:t>, K. </a:t>
            </a:r>
            <a:r>
              <a:rPr lang="en-US" sz="1250" dirty="0" err="1" smtClean="0"/>
              <a:t>Kanak</a:t>
            </a:r>
            <a:r>
              <a:rPr lang="en-US" sz="1250" dirty="0" smtClean="0"/>
              <a:t>, “Collaborative Research: Challenges in understanding </a:t>
            </a:r>
            <a:r>
              <a:rPr lang="en-US" sz="1250" dirty="0" err="1" smtClean="0"/>
              <a:t>tornadogenesis</a:t>
            </a:r>
            <a:r>
              <a:rPr lang="en-US" sz="1250" dirty="0" smtClean="0"/>
              <a:t> and associated phenomena, $755K ($489K OU)</a:t>
            </a:r>
          </a:p>
          <a:p>
            <a:pPr>
              <a:lnSpc>
                <a:spcPct val="80000"/>
              </a:lnSpc>
              <a:buClr>
                <a:schemeClr val="tx1"/>
              </a:buClr>
              <a:buSzTx/>
              <a:buFont typeface="+mj-lt"/>
              <a:buAutoNum type="arabicPeriod" startAt="104"/>
            </a:pPr>
            <a:r>
              <a:rPr lang="en-US" sz="1250" dirty="0" smtClean="0"/>
              <a:t>J. </a:t>
            </a:r>
            <a:r>
              <a:rPr lang="en-US" sz="1250" dirty="0" err="1" smtClean="0"/>
              <a:t>Straka</a:t>
            </a:r>
            <a:r>
              <a:rPr lang="en-US" sz="1250" dirty="0" smtClean="0"/>
              <a:t>, K. </a:t>
            </a:r>
            <a:r>
              <a:rPr lang="en-US" sz="1250" dirty="0" err="1" smtClean="0"/>
              <a:t>Kanak</a:t>
            </a:r>
            <a:r>
              <a:rPr lang="en-US" sz="1250" dirty="0" smtClean="0"/>
              <a:t>, “Challenges in </a:t>
            </a:r>
            <a:r>
              <a:rPr lang="en-US" sz="1250" dirty="0" err="1" smtClean="0"/>
              <a:t>tornadogenesis</a:t>
            </a:r>
            <a:r>
              <a:rPr lang="en-US" sz="1250" dirty="0" smtClean="0"/>
              <a:t> and associated phenomena,” NSF, $584K</a:t>
            </a:r>
          </a:p>
          <a:p>
            <a:pPr>
              <a:lnSpc>
                <a:spcPct val="80000"/>
              </a:lnSpc>
              <a:buClr>
                <a:schemeClr val="tx1"/>
              </a:buClr>
              <a:buSzTx/>
              <a:buFont typeface="+mj-lt"/>
              <a:buAutoNum type="arabicPeriod" startAt="104"/>
            </a:pPr>
            <a:endParaRPr lang="en-US" sz="1250" dirty="0" smtClean="0"/>
          </a:p>
          <a:p>
            <a:pPr>
              <a:lnSpc>
                <a:spcPct val="80000"/>
              </a:lnSpc>
              <a:buClr>
                <a:schemeClr val="tx1"/>
              </a:buClr>
              <a:buSzTx/>
              <a:buFont typeface="+mj-lt"/>
              <a:buAutoNum type="arabicPeriod" startAt="104"/>
            </a:pPr>
            <a:endParaRPr lang="en-US" sz="1250" dirty="0" smtClean="0"/>
          </a:p>
          <a:p>
            <a:pPr>
              <a:lnSpc>
                <a:spcPct val="80000"/>
              </a:lnSpc>
              <a:buClr>
                <a:schemeClr val="tx1"/>
              </a:buClr>
              <a:buSzTx/>
              <a:buFont typeface="Wingdings" pitchFamily="2" charset="2"/>
              <a:buAutoNum type="arabicPeriod" startAt="104"/>
            </a:pPr>
            <a:endParaRPr lang="en-US" sz="1250" dirty="0" smtClean="0"/>
          </a:p>
          <a:p>
            <a:pPr>
              <a:lnSpc>
                <a:spcPct val="80000"/>
              </a:lnSpc>
              <a:buClr>
                <a:schemeClr val="tx1"/>
              </a:buClr>
              <a:buSzTx/>
              <a:buFont typeface="Wingdings" pitchFamily="2" charset="2"/>
              <a:buAutoNum type="arabicPeriod" startAt="104"/>
            </a:pPr>
            <a:endParaRPr lang="en-US" sz="1250" dirty="0" smtClean="0"/>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7094537" y="5845175"/>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28</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267200" cy="4495800"/>
          </a:xfrm>
        </p:spPr>
        <p:txBody>
          <a:bodyPr/>
          <a:lstStyle/>
          <a:p>
            <a:pPr>
              <a:lnSpc>
                <a:spcPct val="80000"/>
              </a:lnSpc>
              <a:buClr>
                <a:schemeClr val="tx1"/>
              </a:buClr>
              <a:buSzTx/>
              <a:buFont typeface="+mj-lt"/>
              <a:buAutoNum type="arabicPeriod" startAt="112"/>
            </a:pPr>
            <a:r>
              <a:rPr lang="en-US" sz="1250" dirty="0" smtClean="0"/>
              <a:t>M. </a:t>
            </a:r>
            <a:r>
              <a:rPr lang="en-US" sz="1250" dirty="0" err="1" smtClean="0"/>
              <a:t>Xue</a:t>
            </a:r>
            <a:r>
              <a:rPr lang="en-US" sz="1250" dirty="0" smtClean="0"/>
              <a:t>, F. Kong, “Advanced Multi-Moment Microphysics for Precipitation and Tropical Cyclone Forecast Improvement with COAMPS,” ONR, $592K</a:t>
            </a:r>
          </a:p>
          <a:p>
            <a:pPr>
              <a:lnSpc>
                <a:spcPct val="80000"/>
              </a:lnSpc>
              <a:buClr>
                <a:schemeClr val="tx1"/>
              </a:buClr>
              <a:buSzTx/>
              <a:buFont typeface="+mj-lt"/>
              <a:buAutoNum type="arabicPeriod" startAt="112"/>
            </a:pPr>
            <a:r>
              <a:rPr lang="en-US" sz="1250" dirty="0" smtClean="0"/>
              <a:t>J. </a:t>
            </a:r>
            <a:r>
              <a:rPr lang="en-US" sz="1250" dirty="0" err="1" smtClean="0"/>
              <a:t>Straka</a:t>
            </a:r>
            <a:r>
              <a:rPr lang="en-US" sz="1250" dirty="0" smtClean="0"/>
              <a:t>, K. </a:t>
            </a:r>
            <a:r>
              <a:rPr lang="en-US" sz="1250" dirty="0" err="1" smtClean="0"/>
              <a:t>Kanak</a:t>
            </a:r>
            <a:r>
              <a:rPr lang="en-US" sz="1250" dirty="0" smtClean="0"/>
              <a:t>, “Collaborative Research: Challenges in Understanding </a:t>
            </a:r>
            <a:r>
              <a:rPr lang="en-US" sz="1250" dirty="0" err="1" smtClean="0"/>
              <a:t>Tornadogenesis</a:t>
            </a:r>
            <a:r>
              <a:rPr lang="en-US" sz="1250" dirty="0" smtClean="0"/>
              <a:t> and Associated Phenomena,” NSF, $515K</a:t>
            </a:r>
          </a:p>
          <a:p>
            <a:pPr>
              <a:lnSpc>
                <a:spcPct val="80000"/>
              </a:lnSpc>
              <a:buClr>
                <a:schemeClr val="tx1"/>
              </a:buClr>
              <a:buSzTx/>
              <a:buFont typeface="+mj-lt"/>
              <a:buAutoNum type="arabicPeriod" startAt="112"/>
            </a:pPr>
            <a:r>
              <a:rPr lang="en-US" sz="1250" dirty="0" smtClean="0"/>
              <a:t>D. </a:t>
            </a:r>
            <a:r>
              <a:rPr lang="en-US" sz="1250" dirty="0" err="1" smtClean="0"/>
              <a:t>MacGorman</a:t>
            </a:r>
            <a:r>
              <a:rPr lang="en-US" sz="1250" dirty="0" smtClean="0"/>
              <a:t>, E. </a:t>
            </a:r>
            <a:r>
              <a:rPr lang="en-US" sz="1250" dirty="0" err="1" smtClean="0"/>
              <a:t>Mansell</a:t>
            </a:r>
            <a:r>
              <a:rPr lang="en-US" sz="1250" dirty="0" smtClean="0"/>
              <a:t>, C. Ziegler, A. </a:t>
            </a:r>
            <a:r>
              <a:rPr lang="en-US" sz="1250" dirty="0" err="1" smtClean="0"/>
              <a:t>Fierro</a:t>
            </a:r>
            <a:r>
              <a:rPr lang="en-US" sz="1250" dirty="0" smtClean="0"/>
              <a:t>, M. </a:t>
            </a:r>
            <a:r>
              <a:rPr lang="en-US" sz="1250" dirty="0" err="1" smtClean="0"/>
              <a:t>Xue</a:t>
            </a:r>
            <a:r>
              <a:rPr lang="en-US" sz="1250" dirty="0" smtClean="0"/>
              <a:t>, “Techniques for Assimilating Geostationary Lightening </a:t>
            </a:r>
            <a:r>
              <a:rPr lang="en-US" sz="1250" dirty="0" err="1" smtClean="0"/>
              <a:t>Mapper</a:t>
            </a:r>
            <a:r>
              <a:rPr lang="en-US" sz="1250" dirty="0" smtClean="0"/>
              <a:t> Data and Assessment of the Resulting Impact on Forecasts,” NOAA, $415K</a:t>
            </a:r>
          </a:p>
          <a:p>
            <a:pPr>
              <a:lnSpc>
                <a:spcPct val="80000"/>
              </a:lnSpc>
              <a:buClr>
                <a:schemeClr val="tx1"/>
              </a:buClr>
              <a:buSzTx/>
              <a:buFont typeface="+mj-lt"/>
              <a:buAutoNum type="arabicPeriod" startAt="112"/>
            </a:pPr>
            <a:r>
              <a:rPr lang="en-US" sz="1250" dirty="0" smtClean="0"/>
              <a:t>M. </a:t>
            </a:r>
            <a:r>
              <a:rPr lang="en-US" sz="1250" dirty="0" err="1" smtClean="0"/>
              <a:t>Xue</a:t>
            </a:r>
            <a:r>
              <a:rPr lang="en-US" sz="1250" dirty="0" smtClean="0"/>
              <a:t>, F. Kong, K. Brewster, X. Wang, “A Partnership to Develop, Conduct, and Evaluate </a:t>
            </a:r>
            <a:r>
              <a:rPr lang="en-US" sz="1250" dirty="0" err="1" smtClean="0"/>
              <a:t>Realtime</a:t>
            </a:r>
            <a:r>
              <a:rPr lang="en-US" sz="1250" dirty="0" smtClean="0"/>
              <a:t> High-Resolution Ensemble and Deterministic Forecasts for Convective-scale Hazardous Weather: Moving to the Next Level,” NOAA CSTAR, $375K</a:t>
            </a:r>
          </a:p>
          <a:p>
            <a:pPr>
              <a:lnSpc>
                <a:spcPct val="80000"/>
              </a:lnSpc>
              <a:buClr>
                <a:schemeClr val="tx1"/>
              </a:buClr>
              <a:buSzTx/>
              <a:buFont typeface="+mj-lt"/>
              <a:buAutoNum type="arabicPeriod" startAt="112"/>
            </a:pPr>
            <a:r>
              <a:rPr lang="en-US" sz="1250" dirty="0" smtClean="0"/>
              <a:t>M. </a:t>
            </a:r>
            <a:r>
              <a:rPr lang="en-US" sz="1250" dirty="0" err="1" smtClean="0"/>
              <a:t>Xue</a:t>
            </a:r>
            <a:r>
              <a:rPr lang="en-US" sz="1250" dirty="0" smtClean="0"/>
              <a:t>, K. Brewster, J. </a:t>
            </a:r>
            <a:r>
              <a:rPr lang="en-US" sz="1250" dirty="0" err="1" smtClean="0"/>
              <a:t>Gao</a:t>
            </a:r>
            <a:r>
              <a:rPr lang="en-US" sz="1250" dirty="0" smtClean="0"/>
              <a:t>, X. Wang, “Advanced Data Assimilation and Prediction Research for Convective-Scale ‘Warn-on-Forecast,’” $500K, NOAA</a:t>
            </a:r>
          </a:p>
          <a:p>
            <a:pPr>
              <a:lnSpc>
                <a:spcPct val="80000"/>
              </a:lnSpc>
              <a:buClr>
                <a:schemeClr val="tx1"/>
              </a:buClr>
              <a:buSzTx/>
              <a:buFont typeface="+mj-lt"/>
              <a:buAutoNum type="arabicPeriod" startAt="112"/>
            </a:pPr>
            <a:r>
              <a:rPr lang="en-US" sz="1250" dirty="0" smtClean="0"/>
              <a:t>X. Wang, “Improving satellite radiance data assimilation using a hybrid ensemble-</a:t>
            </a:r>
            <a:r>
              <a:rPr lang="en-US" sz="1250" dirty="0" err="1" smtClean="0"/>
              <a:t>Gridpoint</a:t>
            </a:r>
            <a:r>
              <a:rPr lang="en-US" sz="1250" dirty="0" smtClean="0"/>
              <a:t> Statistical Interpolation (GSI) method for global numerical weather prediction,”  NASA, $276K</a:t>
            </a:r>
          </a:p>
          <a:p>
            <a:pPr>
              <a:lnSpc>
                <a:spcPct val="80000"/>
              </a:lnSpc>
              <a:buClr>
                <a:schemeClr val="tx1"/>
              </a:buClr>
              <a:buSzTx/>
              <a:buFont typeface="+mj-lt"/>
              <a:buAutoNum type="arabicPeriod" startAt="112"/>
            </a:pPr>
            <a:r>
              <a:rPr lang="en-US" sz="1250" dirty="0" smtClean="0"/>
              <a:t>X. Wang, M. </a:t>
            </a:r>
            <a:r>
              <a:rPr lang="en-US" sz="1250" dirty="0" err="1" smtClean="0"/>
              <a:t>Xue</a:t>
            </a:r>
            <a:r>
              <a:rPr lang="en-US" sz="1250" dirty="0" smtClean="0"/>
              <a:t>, “Improving NOAA operational global numerical weather prediction using a hybrid-ensemble </a:t>
            </a:r>
            <a:r>
              <a:rPr lang="en-US" sz="1250" dirty="0" err="1" smtClean="0"/>
              <a:t>Kalman</a:t>
            </a:r>
            <a:r>
              <a:rPr lang="en-US" sz="1250" dirty="0" smtClean="0"/>
              <a:t> filter data assimilation and ensemble forecast system,” NOAA, $207K</a:t>
            </a:r>
          </a:p>
          <a:p>
            <a:pPr>
              <a:lnSpc>
                <a:spcPct val="80000"/>
              </a:lnSpc>
              <a:buClr>
                <a:schemeClr val="tx1"/>
              </a:buClr>
              <a:buSzTx/>
              <a:buFont typeface="Wingdings" pitchFamily="2" charset="2"/>
              <a:buAutoNum type="arabicPeriod" startAt="112"/>
            </a:pPr>
            <a:endParaRPr lang="en-US" sz="1250" dirty="0" smtClean="0"/>
          </a:p>
          <a:p>
            <a:pPr>
              <a:lnSpc>
                <a:spcPct val="80000"/>
              </a:lnSpc>
              <a:buClr>
                <a:schemeClr val="tx1"/>
              </a:buClr>
              <a:buSzTx/>
              <a:buFont typeface="Wingdings" pitchFamily="2" charset="2"/>
              <a:buAutoNum type="arabicPeriod" startAt="112"/>
            </a:pPr>
            <a:endParaRPr lang="en-US" sz="1250" dirty="0" smtClean="0"/>
          </a:p>
          <a:p>
            <a:pPr>
              <a:lnSpc>
                <a:spcPct val="80000"/>
              </a:lnSpc>
              <a:buClr>
                <a:schemeClr val="tx1"/>
              </a:buClr>
              <a:buSzTx/>
              <a:buFont typeface="Wingdings" pitchFamily="2" charset="2"/>
              <a:buAutoNum type="arabicPeriod" startAt="112"/>
            </a:pPr>
            <a:endParaRPr lang="en-US" sz="1300" dirty="0" smtClean="0"/>
          </a:p>
          <a:p>
            <a:pPr>
              <a:lnSpc>
                <a:spcPct val="80000"/>
              </a:lnSpc>
              <a:buClr>
                <a:schemeClr val="tx1"/>
              </a:buClr>
              <a:buSzTx/>
              <a:buFont typeface="Wingdings" pitchFamily="2" charset="2"/>
              <a:buAutoNum type="arabicPeriod" startAt="112"/>
            </a:pPr>
            <a:endParaRPr lang="en-US" sz="1300" dirty="0"/>
          </a:p>
        </p:txBody>
      </p:sp>
      <p:sp>
        <p:nvSpPr>
          <p:cNvPr id="926724" name="Rectangle 4"/>
          <p:cNvSpPr>
            <a:spLocks noGrp="1" noChangeArrowheads="1"/>
          </p:cNvSpPr>
          <p:nvPr>
            <p:ph type="body" sz="half" idx="2"/>
          </p:nvPr>
        </p:nvSpPr>
        <p:spPr>
          <a:xfrm>
            <a:off x="4724400" y="1219200"/>
            <a:ext cx="4038600" cy="4267200"/>
          </a:xfrm>
        </p:spPr>
        <p:txBody>
          <a:bodyPr/>
          <a:lstStyle/>
          <a:p>
            <a:pPr>
              <a:lnSpc>
                <a:spcPct val="80000"/>
              </a:lnSpc>
              <a:buClr>
                <a:schemeClr val="tx1"/>
              </a:buClr>
              <a:buSzTx/>
              <a:buFont typeface="+mj-lt"/>
              <a:buAutoNum type="arabicPeriod" startAt="119"/>
            </a:pPr>
            <a:r>
              <a:rPr lang="en-US" sz="1250" dirty="0" smtClean="0"/>
              <a:t>D. </a:t>
            </a:r>
            <a:r>
              <a:rPr lang="en-US" sz="1250" dirty="0" err="1" smtClean="0"/>
              <a:t>Resasco</a:t>
            </a:r>
            <a:r>
              <a:rPr lang="en-US" sz="1250" dirty="0" smtClean="0"/>
              <a:t>, D. </a:t>
            </a:r>
            <a:r>
              <a:rPr lang="en-US" sz="1250" dirty="0" err="1" smtClean="0"/>
              <a:t>Papavassiliou</a:t>
            </a:r>
            <a:r>
              <a:rPr lang="en-US" sz="1250" dirty="0" smtClean="0"/>
              <a:t> et al, “</a:t>
            </a:r>
            <a:r>
              <a:rPr lang="en-US" sz="1250" dirty="0" err="1" smtClean="0"/>
              <a:t>Interfacially</a:t>
            </a:r>
            <a:r>
              <a:rPr lang="en-US" sz="1250" dirty="0" smtClean="0"/>
              <a:t> active SWNT/silica </a:t>
            </a:r>
            <a:r>
              <a:rPr lang="en-US" sz="1250" dirty="0" err="1" smtClean="0"/>
              <a:t>nanohybrids</a:t>
            </a:r>
            <a:r>
              <a:rPr lang="en-US" sz="1250" dirty="0" smtClean="0"/>
              <a:t>,” Advanced Energy Consortium (AEC), $333K</a:t>
            </a:r>
          </a:p>
          <a:p>
            <a:pPr>
              <a:lnSpc>
                <a:spcPct val="80000"/>
              </a:lnSpc>
              <a:buClr>
                <a:schemeClr val="tx1"/>
              </a:buClr>
              <a:buSzTx/>
              <a:buFont typeface="+mj-lt"/>
              <a:buAutoNum type="arabicPeriod" startAt="119"/>
            </a:pPr>
            <a:r>
              <a:rPr lang="en-US" sz="1250" dirty="0" smtClean="0"/>
              <a:t>D. Oliver, “Data analysis and inversion for mobile </a:t>
            </a:r>
            <a:r>
              <a:rPr lang="en-US" sz="1250" dirty="0" err="1" smtClean="0"/>
              <a:t>nanosensors</a:t>
            </a:r>
            <a:r>
              <a:rPr lang="en-US" sz="1250" dirty="0" smtClean="0"/>
              <a:t>,” AEC, $320K</a:t>
            </a:r>
          </a:p>
          <a:p>
            <a:pPr>
              <a:lnSpc>
                <a:spcPct val="80000"/>
              </a:lnSpc>
              <a:buClr>
                <a:schemeClr val="tx1"/>
              </a:buClr>
              <a:buSzTx/>
              <a:buFont typeface="+mj-lt"/>
              <a:buAutoNum type="arabicPeriod" startAt="119"/>
            </a:pPr>
            <a:r>
              <a:rPr lang="en-US" sz="1250" dirty="0" smtClean="0"/>
              <a:t>R. Palmer, T. Yu, G. Zhang, M. </a:t>
            </a:r>
            <a:r>
              <a:rPr lang="en-US" sz="1250" dirty="0" err="1" smtClean="0"/>
              <a:t>Yeary</a:t>
            </a:r>
            <a:r>
              <a:rPr lang="en-US" sz="1250" dirty="0" smtClean="0"/>
              <a:t>, P. </a:t>
            </a:r>
            <a:r>
              <a:rPr lang="en-US" sz="1250" dirty="0" err="1" smtClean="0"/>
              <a:t>Chilson</a:t>
            </a:r>
            <a:r>
              <a:rPr lang="en-US" sz="1250" dirty="0" smtClean="0"/>
              <a:t>, Y. Zhang, J. Crain, “Advancements in Phased Array Weather Radar Research at OU,” NOAA National Severe Storms Laboratory (NSSL), $270K</a:t>
            </a:r>
          </a:p>
          <a:p>
            <a:pPr>
              <a:lnSpc>
                <a:spcPct val="80000"/>
              </a:lnSpc>
              <a:buClr>
                <a:schemeClr val="tx1"/>
              </a:buClr>
              <a:buSzTx/>
              <a:buFont typeface="+mj-lt"/>
              <a:buAutoNum type="arabicPeriod" startAt="119"/>
            </a:pPr>
            <a:r>
              <a:rPr lang="en-US" sz="1250" dirty="0" smtClean="0"/>
              <a:t>A. </a:t>
            </a:r>
            <a:r>
              <a:rPr lang="en-US" sz="1250" dirty="0" err="1" smtClean="0"/>
              <a:t>Striolo</a:t>
            </a:r>
            <a:r>
              <a:rPr lang="en-US" sz="1250" dirty="0" smtClean="0"/>
              <a:t>, “The Emergent Behavior of Solid </a:t>
            </a:r>
            <a:r>
              <a:rPr lang="en-US" sz="1250" dirty="0" err="1" smtClean="0"/>
              <a:t>Nanoparticles</a:t>
            </a:r>
            <a:r>
              <a:rPr lang="en-US" sz="1250" dirty="0" smtClean="0"/>
              <a:t> at Oil-Water Interfaces: A Multi-Scale Thermodynamic Approach to Enable Bio-Oil Upgrade,” NSF, $238K</a:t>
            </a:r>
          </a:p>
          <a:p>
            <a:pPr>
              <a:lnSpc>
                <a:spcPct val="80000"/>
              </a:lnSpc>
              <a:buClr>
                <a:schemeClr val="tx1"/>
              </a:buClr>
              <a:buSzTx/>
              <a:buFont typeface="+mj-lt"/>
              <a:buAutoNum type="arabicPeriod" startAt="119"/>
            </a:pPr>
            <a:r>
              <a:rPr lang="en-US" sz="1250" dirty="0" smtClean="0"/>
              <a:t>M. </a:t>
            </a:r>
            <a:r>
              <a:rPr lang="en-US" sz="1250" dirty="0" err="1" smtClean="0"/>
              <a:t>Xue</a:t>
            </a:r>
            <a:r>
              <a:rPr lang="en-US" sz="1250" dirty="0" smtClean="0"/>
              <a:t>, K. Brewster, F. Kong, “Development of a Short-Range </a:t>
            </a:r>
            <a:r>
              <a:rPr lang="en-US" sz="1250" dirty="0" err="1" smtClean="0"/>
              <a:t>Realtime</a:t>
            </a:r>
            <a:r>
              <a:rPr lang="en-US" sz="1250" dirty="0" smtClean="0"/>
              <a:t> Analysis and Forecasting System based on the ARPS for Taiwan Region,” NOAA, $200K</a:t>
            </a:r>
          </a:p>
          <a:p>
            <a:pPr>
              <a:lnSpc>
                <a:spcPct val="80000"/>
              </a:lnSpc>
              <a:buClr>
                <a:schemeClr val="tx1"/>
              </a:buClr>
              <a:buSzTx/>
              <a:buFont typeface="+mj-lt"/>
              <a:buAutoNum type="arabicPeriod" startAt="119"/>
            </a:pPr>
            <a:r>
              <a:rPr lang="en-US" sz="1250" dirty="0" smtClean="0"/>
              <a:t>J. </a:t>
            </a:r>
            <a:r>
              <a:rPr lang="en-US" sz="1250" dirty="0" err="1" smtClean="0"/>
              <a:t>Straka</a:t>
            </a:r>
            <a:r>
              <a:rPr lang="en-US" sz="1250" dirty="0" smtClean="0"/>
              <a:t>, K. </a:t>
            </a:r>
            <a:r>
              <a:rPr lang="en-US" sz="1250" dirty="0" err="1" smtClean="0"/>
              <a:t>Kanak</a:t>
            </a:r>
            <a:r>
              <a:rPr lang="en-US" sz="1250" dirty="0" smtClean="0"/>
              <a:t>, “Formative dynamics of the </a:t>
            </a:r>
            <a:r>
              <a:rPr lang="en-US" sz="1250" dirty="0" err="1" smtClean="0"/>
              <a:t>mammatus</a:t>
            </a:r>
            <a:r>
              <a:rPr lang="en-US" sz="1250" dirty="0" smtClean="0"/>
              <a:t> clouds in thunderstorm cirrus,” NSF, $318K</a:t>
            </a:r>
          </a:p>
          <a:p>
            <a:pPr>
              <a:lnSpc>
                <a:spcPct val="80000"/>
              </a:lnSpc>
              <a:buClr>
                <a:schemeClr val="tx1"/>
              </a:buClr>
              <a:buSzTx/>
              <a:buFont typeface="+mj-lt"/>
              <a:buAutoNum type="arabicPeriod" startAt="119"/>
            </a:pPr>
            <a:r>
              <a:rPr lang="en-US" sz="1250" dirty="0" smtClean="0"/>
              <a:t>M. </a:t>
            </a:r>
            <a:r>
              <a:rPr lang="en-US" sz="1250" dirty="0" err="1" smtClean="0"/>
              <a:t>Yeary</a:t>
            </a:r>
            <a:r>
              <a:rPr lang="en-US" sz="1250" dirty="0" smtClean="0"/>
              <a:t>, C. Tang, “Computationally Efficient Linear Transforms for Remote Sensing Systems,” NSF, $299K</a:t>
            </a:r>
          </a:p>
          <a:p>
            <a:pPr>
              <a:lnSpc>
                <a:spcPct val="80000"/>
              </a:lnSpc>
              <a:buClr>
                <a:schemeClr val="tx1"/>
              </a:buClr>
              <a:buSzTx/>
              <a:buFont typeface="+mj-lt"/>
              <a:buAutoNum type="arabicPeriod" startAt="119"/>
            </a:pPr>
            <a:r>
              <a:rPr lang="en-US" sz="1250" dirty="0" smtClean="0"/>
              <a:t>A. </a:t>
            </a:r>
            <a:r>
              <a:rPr lang="en-US" sz="1250" dirty="0" err="1" smtClean="0"/>
              <a:t>Striolo</a:t>
            </a:r>
            <a:r>
              <a:rPr lang="en-US" sz="1250" dirty="0" smtClean="0"/>
              <a:t>, “Probing regular solution theory for mixed </a:t>
            </a:r>
            <a:r>
              <a:rPr lang="en-US" sz="1250" dirty="0" err="1" smtClean="0"/>
              <a:t>amphoteric</a:t>
            </a:r>
            <a:r>
              <a:rPr lang="en-US" sz="1250" dirty="0" smtClean="0"/>
              <a:t>/ionic surfactant systems by molecular dynamics simulations,” ACS, $100K</a:t>
            </a:r>
          </a:p>
          <a:p>
            <a:pPr>
              <a:lnSpc>
                <a:spcPct val="80000"/>
              </a:lnSpc>
              <a:buClr>
                <a:schemeClr val="tx1"/>
              </a:buClr>
              <a:buSzTx/>
              <a:buFont typeface="Wingdings" pitchFamily="2" charset="2"/>
              <a:buAutoNum type="arabicPeriod"/>
            </a:pPr>
            <a:endParaRPr lang="en-US" sz="1250" dirty="0" smtClean="0"/>
          </a:p>
          <a:p>
            <a:pPr>
              <a:lnSpc>
                <a:spcPct val="80000"/>
              </a:lnSpc>
              <a:buClr>
                <a:schemeClr val="tx1"/>
              </a:buClr>
              <a:buSzTx/>
              <a:buFont typeface="Wingdings" pitchFamily="2" charset="2"/>
              <a:buAutoNum type="arabicPeriod" startAt="8"/>
            </a:pPr>
            <a:endParaRPr lang="en-US" sz="1250" dirty="0" smtClean="0"/>
          </a:p>
          <a:p>
            <a:pPr>
              <a:lnSpc>
                <a:spcPct val="80000"/>
              </a:lnSpc>
              <a:buClr>
                <a:schemeClr val="tx1"/>
              </a:buClr>
              <a:buSzTx/>
              <a:buFont typeface="Wingdings" pitchFamily="2" charset="2"/>
              <a:buAutoNum type="arabicPeriod" startAt="8"/>
            </a:pPr>
            <a:endParaRPr lang="en-US" sz="1250" dirty="0" smtClean="0"/>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7094537" y="5845175"/>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29</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343400" cy="4495800"/>
          </a:xfrm>
        </p:spPr>
        <p:txBody>
          <a:bodyPr/>
          <a:lstStyle/>
          <a:p>
            <a:pPr>
              <a:lnSpc>
                <a:spcPct val="80000"/>
              </a:lnSpc>
              <a:buClr>
                <a:schemeClr val="tx1"/>
              </a:buClr>
              <a:buSzTx/>
              <a:buFont typeface="+mj-lt"/>
              <a:buAutoNum type="arabicPeriod" startAt="127"/>
            </a:pPr>
            <a:r>
              <a:rPr lang="en-US" sz="1250" dirty="0" smtClean="0"/>
              <a:t>K. Brewster, M. </a:t>
            </a:r>
            <a:r>
              <a:rPr lang="en-US" sz="1250" dirty="0" err="1" smtClean="0"/>
              <a:t>Xue</a:t>
            </a:r>
            <a:r>
              <a:rPr lang="en-US" sz="1250" dirty="0" smtClean="0"/>
              <a:t>, F. Kong, meteorology project, $211K</a:t>
            </a:r>
          </a:p>
          <a:p>
            <a:pPr>
              <a:lnSpc>
                <a:spcPct val="80000"/>
              </a:lnSpc>
              <a:buClr>
                <a:schemeClr val="tx1"/>
              </a:buClr>
              <a:buSzTx/>
              <a:buFont typeface="+mj-lt"/>
              <a:buAutoNum type="arabicPeriod" startAt="127"/>
            </a:pPr>
            <a:r>
              <a:rPr lang="en-US" sz="1250" dirty="0" smtClean="0"/>
              <a:t>M. </a:t>
            </a:r>
            <a:r>
              <a:rPr lang="en-US" sz="1250" dirty="0" err="1" smtClean="0"/>
              <a:t>Xue</a:t>
            </a:r>
            <a:r>
              <a:rPr lang="en-US" sz="1250" dirty="0" smtClean="0"/>
              <a:t>, meteorology project, $120K</a:t>
            </a:r>
          </a:p>
          <a:p>
            <a:pPr>
              <a:lnSpc>
                <a:spcPct val="80000"/>
              </a:lnSpc>
              <a:buClr>
                <a:schemeClr val="tx1"/>
              </a:buClr>
              <a:buSzTx/>
              <a:buFont typeface="+mj-lt"/>
              <a:buAutoNum type="arabicPeriod" startAt="127"/>
            </a:pPr>
            <a:r>
              <a:rPr lang="en-US" sz="1250" dirty="0" smtClean="0"/>
              <a:t>A. McGovern, “Learning to guide search in large state spaces,” IBM DARPA, $95K</a:t>
            </a:r>
          </a:p>
          <a:p>
            <a:pPr>
              <a:lnSpc>
                <a:spcPct val="80000"/>
              </a:lnSpc>
              <a:buClr>
                <a:schemeClr val="tx1"/>
              </a:buClr>
              <a:buSzTx/>
              <a:buFont typeface="+mj-lt"/>
              <a:buAutoNum type="arabicPeriod" startAt="127"/>
            </a:pPr>
            <a:r>
              <a:rPr lang="en-US" sz="1250" dirty="0" smtClean="0"/>
              <a:t>J. </a:t>
            </a:r>
            <a:r>
              <a:rPr lang="en-US" sz="1250" dirty="0" err="1" smtClean="0"/>
              <a:t>Straka</a:t>
            </a:r>
            <a:r>
              <a:rPr lang="en-US" sz="1250" dirty="0" smtClean="0"/>
              <a:t>, K. </a:t>
            </a:r>
            <a:r>
              <a:rPr lang="en-US" sz="1250" dirty="0" err="1" smtClean="0"/>
              <a:t>Kanak</a:t>
            </a:r>
            <a:r>
              <a:rPr lang="en-US" sz="1250" dirty="0" smtClean="0"/>
              <a:t>, “Supplement: Challenges in </a:t>
            </a:r>
            <a:r>
              <a:rPr lang="en-US" sz="1250" dirty="0" err="1" smtClean="0"/>
              <a:t>tornadogenesis</a:t>
            </a:r>
            <a:r>
              <a:rPr lang="en-US" sz="1250" dirty="0" smtClean="0"/>
              <a:t> and associated phenomena (VORTEX2),” NSF, $87K</a:t>
            </a:r>
          </a:p>
          <a:p>
            <a:pPr>
              <a:lnSpc>
                <a:spcPct val="80000"/>
              </a:lnSpc>
              <a:buClr>
                <a:schemeClr val="tx1"/>
              </a:buClr>
              <a:buSzTx/>
              <a:buFont typeface="+mj-lt"/>
              <a:buAutoNum type="arabicPeriod" startAt="127"/>
            </a:pPr>
            <a:r>
              <a:rPr lang="en-US" sz="1250" dirty="0" smtClean="0"/>
              <a:t>F. Kong, M. </a:t>
            </a:r>
            <a:r>
              <a:rPr lang="en-US" sz="1250" dirty="0" err="1" smtClean="0"/>
              <a:t>Xue</a:t>
            </a:r>
            <a:r>
              <a:rPr lang="en-US" sz="1250" dirty="0" smtClean="0"/>
              <a:t>, “Establishment of an Experimental Real-Time Short-Term Storm Prediction System for Shenzhen Meteorological Bureau,” $58K</a:t>
            </a:r>
          </a:p>
          <a:p>
            <a:pPr>
              <a:lnSpc>
                <a:spcPct val="80000"/>
              </a:lnSpc>
              <a:buClr>
                <a:schemeClr val="tx1"/>
              </a:buClr>
              <a:buSzTx/>
              <a:buFont typeface="+mj-lt"/>
              <a:buAutoNum type="arabicPeriod" startAt="127"/>
            </a:pPr>
            <a:r>
              <a:rPr lang="en-US" sz="1250" dirty="0" smtClean="0"/>
              <a:t>J. </a:t>
            </a:r>
            <a:r>
              <a:rPr lang="en-US" sz="1250" dirty="0" err="1" smtClean="0"/>
              <a:t>Straka</a:t>
            </a:r>
            <a:r>
              <a:rPr lang="en-US" sz="1250" dirty="0" smtClean="0"/>
              <a:t>, “Improved Understanding/Prediction of Severe Convective Storms and Attendant Phenomena through Advanced Numerical Simulation,” NSF, $58K</a:t>
            </a:r>
          </a:p>
          <a:p>
            <a:pPr>
              <a:lnSpc>
                <a:spcPct val="80000"/>
              </a:lnSpc>
              <a:buClr>
                <a:schemeClr val="tx1"/>
              </a:buClr>
              <a:buSzTx/>
              <a:buFont typeface="+mj-lt"/>
              <a:buAutoNum type="arabicPeriod" startAt="127"/>
            </a:pPr>
            <a:r>
              <a:rPr lang="en-US" sz="1250" dirty="0" smtClean="0"/>
              <a:t>M. </a:t>
            </a:r>
            <a:r>
              <a:rPr lang="en-US" sz="1250" dirty="0" err="1" smtClean="0"/>
              <a:t>Xue</a:t>
            </a:r>
            <a:r>
              <a:rPr lang="en-US" sz="1250" dirty="0" smtClean="0"/>
              <a:t>, “Assimilation of NEXRAD Radial Winds in a Regional </a:t>
            </a:r>
            <a:r>
              <a:rPr lang="en-US" sz="1250" dirty="0" err="1" smtClean="0"/>
              <a:t>Mesoscale</a:t>
            </a:r>
            <a:r>
              <a:rPr lang="en-US" sz="1250" dirty="0" smtClean="0"/>
              <a:t> Model,” Miss State U, $79K</a:t>
            </a:r>
          </a:p>
          <a:p>
            <a:pPr>
              <a:lnSpc>
                <a:spcPct val="80000"/>
              </a:lnSpc>
              <a:buClr>
                <a:schemeClr val="tx1"/>
              </a:buClr>
              <a:buSzTx/>
              <a:buFont typeface="+mj-lt"/>
              <a:buAutoNum type="arabicPeriod" startAt="127"/>
            </a:pPr>
            <a:r>
              <a:rPr lang="en-US" sz="1250" dirty="0" smtClean="0"/>
              <a:t>J. Cruz, R. Todd, “Medium-Density Parity-Check Codes for Tape Systems,” INSIC, $36K</a:t>
            </a:r>
          </a:p>
          <a:p>
            <a:pPr>
              <a:lnSpc>
                <a:spcPct val="80000"/>
              </a:lnSpc>
              <a:buClr>
                <a:schemeClr val="tx1"/>
              </a:buClr>
              <a:buSzTx/>
              <a:buFont typeface="+mj-lt"/>
              <a:buAutoNum type="arabicPeriod" startAt="127"/>
            </a:pPr>
            <a:r>
              <a:rPr lang="en-US" sz="1250" dirty="0" smtClean="0"/>
              <a:t>M. </a:t>
            </a:r>
            <a:r>
              <a:rPr lang="en-US" sz="1250" dirty="0" err="1" smtClean="0"/>
              <a:t>Xue</a:t>
            </a:r>
            <a:r>
              <a:rPr lang="en-US" sz="1250" dirty="0" smtClean="0"/>
              <a:t>, D. </a:t>
            </a:r>
            <a:r>
              <a:rPr lang="en-US" sz="1250" dirty="0" err="1" smtClean="0"/>
              <a:t>Stensrud</a:t>
            </a:r>
            <a:r>
              <a:rPr lang="en-US" sz="1250" dirty="0" smtClean="0"/>
              <a:t>, J. </a:t>
            </a:r>
            <a:r>
              <a:rPr lang="en-US" sz="1250" dirty="0" err="1" smtClean="0"/>
              <a:t>Gao</a:t>
            </a:r>
            <a:r>
              <a:rPr lang="en-US" sz="1250" dirty="0" smtClean="0"/>
              <a:t>, “Advancing Warn on Forecast – Storm-scale Analysis of Vortex 2 Thunderstorms,” NSSL, $70K</a:t>
            </a:r>
          </a:p>
          <a:p>
            <a:pPr>
              <a:lnSpc>
                <a:spcPct val="80000"/>
              </a:lnSpc>
              <a:buClr>
                <a:schemeClr val="tx1"/>
              </a:buClr>
              <a:buSzTx/>
              <a:buFont typeface="+mj-lt"/>
              <a:buAutoNum type="arabicPeriod" startAt="127"/>
            </a:pPr>
            <a:r>
              <a:rPr lang="en-US" sz="1250" dirty="0" smtClean="0"/>
              <a:t>P. Attar, “High-Fidelity Computational </a:t>
            </a:r>
            <a:r>
              <a:rPr lang="en-US" sz="1250" dirty="0" err="1" smtClean="0"/>
              <a:t>Aeroelastic</a:t>
            </a:r>
            <a:r>
              <a:rPr lang="en-US" sz="1250" dirty="0" smtClean="0"/>
              <a:t> Solver Research,” Ohio Aerospace Institute, $60K</a:t>
            </a:r>
          </a:p>
          <a:p>
            <a:pPr>
              <a:lnSpc>
                <a:spcPct val="80000"/>
              </a:lnSpc>
              <a:buClr>
                <a:schemeClr val="tx1"/>
              </a:buClr>
              <a:buSzTx/>
              <a:buFont typeface="+mj-lt"/>
              <a:buAutoNum type="arabicPeriod" startAt="127"/>
            </a:pPr>
            <a:r>
              <a:rPr lang="en-US" sz="1250" dirty="0" smtClean="0"/>
              <a:t>J. </a:t>
            </a:r>
            <a:r>
              <a:rPr lang="en-US" sz="1250" dirty="0" err="1" smtClean="0"/>
              <a:t>Straka</a:t>
            </a:r>
            <a:r>
              <a:rPr lang="en-US" sz="1250" dirty="0" smtClean="0"/>
              <a:t>, K. </a:t>
            </a:r>
            <a:r>
              <a:rPr lang="en-US" sz="1250" dirty="0" err="1" smtClean="0"/>
              <a:t>Kanak</a:t>
            </a:r>
            <a:r>
              <a:rPr lang="en-US" sz="1250" dirty="0" smtClean="0"/>
              <a:t>, “Development of Unmanned Aircraft System for Research in a Severe Storm Environment and Deployment within the VORTEX 2,” NSF, $44K</a:t>
            </a:r>
          </a:p>
          <a:p>
            <a:pPr>
              <a:lnSpc>
                <a:spcPct val="80000"/>
              </a:lnSpc>
              <a:buClr>
                <a:schemeClr val="tx1"/>
              </a:buClr>
              <a:buSzTx/>
              <a:buFont typeface="+mj-lt"/>
              <a:buAutoNum type="arabicPeriod" startAt="127"/>
            </a:pPr>
            <a:endParaRPr lang="en-US" sz="1250" dirty="0" smtClean="0"/>
          </a:p>
        </p:txBody>
      </p:sp>
      <p:sp>
        <p:nvSpPr>
          <p:cNvPr id="926724" name="Rectangle 4"/>
          <p:cNvSpPr>
            <a:spLocks noGrp="1" noChangeArrowheads="1"/>
          </p:cNvSpPr>
          <p:nvPr>
            <p:ph type="body" sz="half" idx="2"/>
          </p:nvPr>
        </p:nvSpPr>
        <p:spPr>
          <a:xfrm>
            <a:off x="4800600" y="1219200"/>
            <a:ext cx="3886200" cy="4267200"/>
          </a:xfrm>
        </p:spPr>
        <p:txBody>
          <a:bodyPr/>
          <a:lstStyle/>
          <a:p>
            <a:pPr>
              <a:lnSpc>
                <a:spcPct val="80000"/>
              </a:lnSpc>
              <a:buClr>
                <a:schemeClr val="tx1"/>
              </a:buClr>
              <a:buSzTx/>
              <a:buFont typeface="+mj-lt"/>
              <a:buAutoNum type="arabicPeriod" startAt="138"/>
            </a:pPr>
            <a:r>
              <a:rPr lang="en-US" sz="1250" dirty="0" smtClean="0"/>
              <a:t>J. Cruz, “Equalization, Detection, and Coding Algorithms for Bit Patterned Media Recording Channels,” International Storage Industry Consortium (INSIC), $35K</a:t>
            </a:r>
          </a:p>
          <a:p>
            <a:pPr>
              <a:lnSpc>
                <a:spcPct val="80000"/>
              </a:lnSpc>
              <a:buClr>
                <a:schemeClr val="tx1"/>
              </a:buClr>
              <a:buSzTx/>
              <a:buFont typeface="+mj-lt"/>
              <a:buAutoNum type="arabicPeriod" startAt="138"/>
            </a:pPr>
            <a:r>
              <a:rPr lang="en-US" sz="1250" dirty="0" smtClean="0"/>
              <a:t>J. Cruz, R. Todd, “Signal Processing for Magnetic Recording Channels,” private company, $30K</a:t>
            </a:r>
          </a:p>
          <a:p>
            <a:pPr>
              <a:lnSpc>
                <a:spcPct val="80000"/>
              </a:lnSpc>
              <a:buClr>
                <a:schemeClr val="tx1"/>
              </a:buClr>
              <a:buSzTx/>
              <a:buFont typeface="+mj-lt"/>
              <a:buAutoNum type="arabicPeriod" startAt="138"/>
            </a:pPr>
            <a:r>
              <a:rPr lang="en-US" sz="1250" dirty="0" smtClean="0"/>
              <a:t>P. Attar, P. </a:t>
            </a:r>
            <a:r>
              <a:rPr lang="en-US" sz="1250" dirty="0" err="1" smtClean="0"/>
              <a:t>Vedula</a:t>
            </a:r>
            <a:r>
              <a:rPr lang="en-US" sz="1250" dirty="0" smtClean="0"/>
              <a:t>, “Deterministic and Statistical Characterization of the Impact of Control Surface </a:t>
            </a:r>
            <a:r>
              <a:rPr lang="en-US" sz="1250" dirty="0" err="1" smtClean="0"/>
              <a:t>Freeplay</a:t>
            </a:r>
            <a:r>
              <a:rPr lang="en-US" sz="1250" dirty="0" smtClean="0"/>
              <a:t> on Flutter and Limit-Cycle Oscillation (LCO) using Efficient Computational Modeling,” Advanced Dynamics, $30K</a:t>
            </a:r>
          </a:p>
          <a:p>
            <a:pPr>
              <a:lnSpc>
                <a:spcPct val="80000"/>
              </a:lnSpc>
              <a:buClr>
                <a:schemeClr val="tx1"/>
              </a:buClr>
              <a:buSzTx/>
              <a:buFont typeface="+mj-lt"/>
              <a:buAutoNum type="arabicPeriod" startAt="138"/>
            </a:pPr>
            <a:r>
              <a:rPr lang="en-US" sz="1250" dirty="0" smtClean="0"/>
              <a:t>P. Attar, P. </a:t>
            </a:r>
            <a:r>
              <a:rPr lang="en-US" sz="1250" dirty="0" err="1" smtClean="0"/>
              <a:t>Vedula</a:t>
            </a:r>
            <a:r>
              <a:rPr lang="en-US" sz="1250" dirty="0" smtClean="0"/>
              <a:t>, “Novel Reduced Order in time Models for Problems in Nonlinear </a:t>
            </a:r>
            <a:r>
              <a:rPr lang="en-US" sz="1250" dirty="0" err="1" smtClean="0"/>
              <a:t>Aeroelasticity</a:t>
            </a:r>
            <a:r>
              <a:rPr lang="en-US" sz="1250" dirty="0" smtClean="0"/>
              <a:t>,” Advanced Dynamics, $29K</a:t>
            </a:r>
          </a:p>
          <a:p>
            <a:pPr>
              <a:lnSpc>
                <a:spcPct val="80000"/>
              </a:lnSpc>
              <a:buClr>
                <a:schemeClr val="tx1"/>
              </a:buClr>
              <a:buSzTx/>
              <a:buFont typeface="+mj-lt"/>
              <a:buAutoNum type="arabicPeriod" startAt="138"/>
            </a:pPr>
            <a:r>
              <a:rPr lang="en-US" sz="1250" dirty="0" smtClean="0"/>
              <a:t>F. Carr, J. </a:t>
            </a:r>
            <a:r>
              <a:rPr lang="en-US" sz="1250" dirty="0" err="1" smtClean="0"/>
              <a:t>Straka</a:t>
            </a:r>
            <a:r>
              <a:rPr lang="en-US" sz="1250" dirty="0" smtClean="0"/>
              <a:t>, “Severe storm research,” Jonathon </a:t>
            </a:r>
            <a:r>
              <a:rPr lang="en-US" sz="1250" dirty="0" err="1" smtClean="0"/>
              <a:t>Merage</a:t>
            </a:r>
            <a:r>
              <a:rPr lang="en-US" sz="1250" dirty="0" smtClean="0"/>
              <a:t> Foundation, $21K</a:t>
            </a:r>
          </a:p>
          <a:p>
            <a:pPr>
              <a:lnSpc>
                <a:spcPct val="80000"/>
              </a:lnSpc>
              <a:buClr>
                <a:schemeClr val="tx1"/>
              </a:buClr>
              <a:buSzTx/>
              <a:buFont typeface="+mj-lt"/>
              <a:buAutoNum type="arabicPeriod" startAt="138"/>
            </a:pPr>
            <a:r>
              <a:rPr lang="en-US" sz="1250" dirty="0" smtClean="0"/>
              <a:t>F. Carr, J. </a:t>
            </a:r>
            <a:r>
              <a:rPr lang="en-US" sz="1250" dirty="0" err="1" smtClean="0"/>
              <a:t>Straka</a:t>
            </a:r>
            <a:r>
              <a:rPr lang="en-US" sz="1250" dirty="0" smtClean="0"/>
              <a:t>, “Severe storm research,” Jonathon </a:t>
            </a:r>
            <a:r>
              <a:rPr lang="en-US" sz="1250" dirty="0" err="1" smtClean="0"/>
              <a:t>Merage</a:t>
            </a:r>
            <a:r>
              <a:rPr lang="en-US" sz="1250" dirty="0" smtClean="0"/>
              <a:t> Foundation, $20K</a:t>
            </a:r>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6858000" y="5791200"/>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Attendee Profile 2002-2012</a:t>
            </a:r>
            <a:endParaRPr lang="en-US" dirty="0"/>
          </a:p>
        </p:txBody>
      </p:sp>
      <p:sp>
        <p:nvSpPr>
          <p:cNvPr id="3" name="Content Placeholder 2"/>
          <p:cNvSpPr>
            <a:spLocks noGrp="1"/>
          </p:cNvSpPr>
          <p:nvPr>
            <p:ph idx="1"/>
          </p:nvPr>
        </p:nvSpPr>
        <p:spPr>
          <a:xfrm>
            <a:off x="609600" y="1219200"/>
            <a:ext cx="7924800" cy="4648200"/>
          </a:xfrm>
        </p:spPr>
        <p:txBody>
          <a:bodyPr/>
          <a:lstStyle/>
          <a:p>
            <a:pPr>
              <a:spcBef>
                <a:spcPts val="0"/>
              </a:spcBef>
            </a:pPr>
            <a:r>
              <a:rPr lang="en-US" dirty="0" smtClean="0"/>
              <a:t>Over 3000 attendees at the previous 11 Symposia</a:t>
            </a:r>
          </a:p>
          <a:p>
            <a:pPr lvl="1">
              <a:spcBef>
                <a:spcPts val="0"/>
              </a:spcBef>
            </a:pPr>
            <a:r>
              <a:rPr lang="en-US" dirty="0" smtClean="0"/>
              <a:t>69 in 2002, 225-325 per year thereafter</a:t>
            </a:r>
          </a:p>
          <a:p>
            <a:pPr>
              <a:spcBef>
                <a:spcPts val="0"/>
              </a:spcBef>
            </a:pPr>
            <a:r>
              <a:rPr lang="en-US" dirty="0" smtClean="0"/>
              <a:t>Organizations: 268 through 2012</a:t>
            </a:r>
          </a:p>
          <a:p>
            <a:pPr lvl="1">
              <a:spcBef>
                <a:spcPts val="0"/>
              </a:spcBef>
            </a:pPr>
            <a:r>
              <a:rPr lang="en-US" b="1" u="sng" dirty="0" smtClean="0"/>
              <a:t>Academic</a:t>
            </a:r>
            <a:r>
              <a:rPr lang="en-US" dirty="0" smtClean="0"/>
              <a:t>: from 101 institutions in 27 US states &amp; territories</a:t>
            </a:r>
          </a:p>
          <a:p>
            <a:pPr lvl="2">
              <a:spcBef>
                <a:spcPts val="0"/>
              </a:spcBef>
            </a:pPr>
            <a:r>
              <a:rPr lang="en-US" dirty="0" smtClean="0"/>
              <a:t>67 institutions in 14 EPSCoR jurisdictions</a:t>
            </a:r>
          </a:p>
          <a:p>
            <a:pPr lvl="2">
              <a:spcBef>
                <a:spcPts val="0"/>
              </a:spcBef>
            </a:pPr>
            <a:r>
              <a:rPr lang="en-US" dirty="0" smtClean="0"/>
              <a:t>32 institutions in Oklahoma</a:t>
            </a:r>
          </a:p>
          <a:p>
            <a:pPr lvl="3">
              <a:spcBef>
                <a:spcPts val="0"/>
              </a:spcBef>
            </a:pPr>
            <a:r>
              <a:rPr lang="en-US" dirty="0" smtClean="0"/>
              <a:t>PhD-granting, masters-granting, bachelors-granting, community college, career tech, high school</a:t>
            </a:r>
          </a:p>
          <a:p>
            <a:pPr lvl="3">
              <a:spcBef>
                <a:spcPts val="0"/>
              </a:spcBef>
            </a:pPr>
            <a:r>
              <a:rPr lang="en-US" dirty="0" smtClean="0"/>
              <a:t>Historically Black University, Tribal College</a:t>
            </a:r>
          </a:p>
          <a:p>
            <a:pPr lvl="3">
              <a:spcBef>
                <a:spcPts val="0"/>
              </a:spcBef>
            </a:pPr>
            <a:r>
              <a:rPr lang="en-US" dirty="0" smtClean="0"/>
              <a:t>public, private, for-profit</a:t>
            </a:r>
          </a:p>
          <a:p>
            <a:pPr lvl="1">
              <a:lnSpc>
                <a:spcPct val="80000"/>
              </a:lnSpc>
              <a:spcBef>
                <a:spcPts val="0"/>
              </a:spcBef>
            </a:pPr>
            <a:r>
              <a:rPr lang="en-US" b="1" u="sng" dirty="0" smtClean="0"/>
              <a:t>Industry</a:t>
            </a:r>
            <a:r>
              <a:rPr lang="en-US" dirty="0" smtClean="0"/>
              <a:t>: attendees from 119 firms</a:t>
            </a:r>
          </a:p>
          <a:p>
            <a:pPr lvl="1">
              <a:lnSpc>
                <a:spcPct val="80000"/>
              </a:lnSpc>
              <a:spcBef>
                <a:spcPts val="0"/>
              </a:spcBef>
            </a:pPr>
            <a:r>
              <a:rPr lang="en-US" b="1" u="sng" dirty="0" smtClean="0"/>
              <a:t>Government</a:t>
            </a:r>
            <a:r>
              <a:rPr lang="en-US" dirty="0" smtClean="0"/>
              <a:t>: attendees from 34 agencies (federal, state, municipal, foreign)</a:t>
            </a:r>
          </a:p>
          <a:p>
            <a:pPr lvl="1">
              <a:lnSpc>
                <a:spcPct val="80000"/>
              </a:lnSpc>
              <a:spcBef>
                <a:spcPts val="0"/>
              </a:spcBef>
            </a:pPr>
            <a:r>
              <a:rPr lang="en-US" b="1" u="sng" dirty="0" smtClean="0"/>
              <a:t>Non-governmental</a:t>
            </a:r>
            <a:r>
              <a:rPr lang="en-US" dirty="0" smtClean="0"/>
              <a:t>: attendees from 14 organizations</a:t>
            </a:r>
          </a:p>
        </p:txBody>
      </p:sp>
      <p:sp>
        <p:nvSpPr>
          <p:cNvPr id="4" name="Footer Placeholder 3"/>
          <p:cNvSpPr>
            <a:spLocks noGrp="1"/>
          </p:cNvSpPr>
          <p:nvPr>
            <p:ph type="ftr" sz="quarter" idx="10"/>
          </p:nvPr>
        </p:nvSpPr>
        <p:spPr/>
        <p:txBody>
          <a:bodyPr/>
          <a:lstStyle/>
          <a:p>
            <a:r>
              <a:rPr lang="en-US" dirty="0" smtClean="0"/>
              <a:t>OSCER State of the Center Address</a:t>
            </a:r>
          </a:p>
          <a:p>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AF6A6519-C07D-4AAA-9C6E-86D05C1805BF}" type="slidenum">
              <a:rPr lang="en-US" smtClean="0"/>
              <a:pPr/>
              <a:t>3</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3" name="Slide Number Placeholder 5"/>
          <p:cNvSpPr>
            <a:spLocks noGrp="1"/>
          </p:cNvSpPr>
          <p:nvPr>
            <p:ph type="sldNum" sz="quarter" idx="11"/>
          </p:nvPr>
        </p:nvSpPr>
        <p:spPr/>
        <p:txBody>
          <a:bodyPr/>
          <a:lstStyle/>
          <a:p>
            <a:fld id="{8A817468-1DA3-4F0D-AAD2-F80D2E533068}" type="slidenum">
              <a:rPr lang="en-US"/>
              <a:pPr/>
              <a:t>30</a:t>
            </a:fld>
            <a:endParaRPr lang="en-US"/>
          </a:p>
        </p:txBody>
      </p:sp>
      <p:sp>
        <p:nvSpPr>
          <p:cNvPr id="926722" name="Rectangle 2"/>
          <p:cNvSpPr>
            <a:spLocks noGrp="1" noChangeArrowheads="1"/>
          </p:cNvSpPr>
          <p:nvPr>
            <p:ph type="title"/>
          </p:nvPr>
        </p:nvSpPr>
        <p:spPr/>
        <p:txBody>
          <a:bodyPr/>
          <a:lstStyle/>
          <a:p>
            <a:r>
              <a:rPr lang="en-US" dirty="0"/>
              <a:t>External Research </a:t>
            </a:r>
            <a:r>
              <a:rPr lang="en-US" dirty="0" smtClean="0"/>
              <a:t>Grants (cont’d)</a:t>
            </a:r>
            <a:endParaRPr lang="en-US" dirty="0"/>
          </a:p>
        </p:txBody>
      </p:sp>
      <p:sp>
        <p:nvSpPr>
          <p:cNvPr id="926723" name="Rectangle 3"/>
          <p:cNvSpPr>
            <a:spLocks noGrp="1" noChangeArrowheads="1"/>
          </p:cNvSpPr>
          <p:nvPr>
            <p:ph type="body" sz="half" idx="1"/>
          </p:nvPr>
        </p:nvSpPr>
        <p:spPr>
          <a:xfrm>
            <a:off x="533400" y="1219200"/>
            <a:ext cx="4191000" cy="4495800"/>
          </a:xfrm>
        </p:spPr>
        <p:txBody>
          <a:bodyPr/>
          <a:lstStyle/>
          <a:p>
            <a:pPr>
              <a:lnSpc>
                <a:spcPct val="80000"/>
              </a:lnSpc>
              <a:buClr>
                <a:schemeClr val="tx1"/>
              </a:buClr>
              <a:buSzTx/>
              <a:buFont typeface="+mj-lt"/>
              <a:buAutoNum type="arabicPeriod" startAt="144"/>
            </a:pPr>
            <a:r>
              <a:rPr lang="en-US" sz="1250" dirty="0"/>
              <a:t>A. </a:t>
            </a:r>
            <a:r>
              <a:rPr lang="en-US" sz="1250" dirty="0" err="1"/>
              <a:t>Striolo</a:t>
            </a:r>
            <a:r>
              <a:rPr lang="en-US" sz="1250" dirty="0"/>
              <a:t>, “Electrolytes at Solid-Water Interfaces: Theoretical Studies for Practical Applications,” DOE EPSCoR, $450K</a:t>
            </a:r>
          </a:p>
          <a:p>
            <a:pPr>
              <a:lnSpc>
                <a:spcPct val="80000"/>
              </a:lnSpc>
              <a:buClr>
                <a:schemeClr val="tx1"/>
              </a:buClr>
              <a:buSzTx/>
              <a:buFont typeface="+mj-lt"/>
              <a:buAutoNum type="arabicPeriod" startAt="144"/>
            </a:pPr>
            <a:r>
              <a:rPr lang="en-US" sz="1250" dirty="0"/>
              <a:t>A. </a:t>
            </a:r>
            <a:r>
              <a:rPr lang="en-US" sz="1250" dirty="0" err="1"/>
              <a:t>Striolo</a:t>
            </a:r>
            <a:r>
              <a:rPr lang="en-US" sz="1250" dirty="0"/>
              <a:t>, </a:t>
            </a:r>
            <a:r>
              <a:rPr lang="en-US" sz="1250" dirty="0" err="1"/>
              <a:t>Saha</a:t>
            </a:r>
            <a:r>
              <a:rPr lang="en-US" sz="1250" dirty="0"/>
              <a:t>, “Experimental and Theoretical Studies of Carbon </a:t>
            </a:r>
            <a:r>
              <a:rPr lang="en-US" sz="1250" dirty="0" err="1"/>
              <a:t>Nanotube</a:t>
            </a:r>
            <a:r>
              <a:rPr lang="en-US" sz="1250" dirty="0"/>
              <a:t> Hierarchical Structures in Multifunctional Polymer Composites,” DOD EPSCoR, $450K</a:t>
            </a:r>
          </a:p>
          <a:p>
            <a:pPr>
              <a:lnSpc>
                <a:spcPct val="80000"/>
              </a:lnSpc>
              <a:buClr>
                <a:schemeClr val="tx1"/>
              </a:buClr>
              <a:buSzTx/>
              <a:buFont typeface="+mj-lt"/>
              <a:buAutoNum type="arabicPeriod" startAt="144"/>
            </a:pPr>
            <a:r>
              <a:rPr lang="en-US" sz="1250" dirty="0"/>
              <a:t>D. Cole (ORNL), A. </a:t>
            </a:r>
            <a:r>
              <a:rPr lang="en-US" sz="1250" dirty="0" err="1"/>
              <a:t>Striolo</a:t>
            </a:r>
            <a:r>
              <a:rPr lang="en-US" sz="1250" dirty="0"/>
              <a:t>, “Structure and Dynamics of Earth Materials, Interfaces and Reactions,” DOE, $1.5M ($75K OU)</a:t>
            </a:r>
          </a:p>
          <a:p>
            <a:pPr>
              <a:lnSpc>
                <a:spcPct val="80000"/>
              </a:lnSpc>
              <a:buClr>
                <a:schemeClr val="tx1"/>
              </a:buClr>
              <a:buSzTx/>
              <a:buFont typeface="+mj-lt"/>
              <a:buAutoNum type="arabicPeriod" startAt="144"/>
            </a:pPr>
            <a:r>
              <a:rPr lang="en-US" sz="1250" dirty="0"/>
              <a:t>D. </a:t>
            </a:r>
            <a:r>
              <a:rPr lang="en-US" sz="1250" dirty="0" err="1"/>
              <a:t>Papavassiliou</a:t>
            </a:r>
            <a:r>
              <a:rPr lang="en-US" sz="1250" dirty="0"/>
              <a:t>, A. </a:t>
            </a:r>
            <a:r>
              <a:rPr lang="en-US" sz="1250" dirty="0" err="1"/>
              <a:t>Striolo</a:t>
            </a:r>
            <a:r>
              <a:rPr lang="en-US" sz="1250" dirty="0"/>
              <a:t>, “Effects of </a:t>
            </a:r>
            <a:r>
              <a:rPr lang="en-US" sz="1250" dirty="0" err="1"/>
              <a:t>Hydrophobicity</a:t>
            </a:r>
            <a:r>
              <a:rPr lang="en-US" sz="1250" dirty="0"/>
              <a:t>-Induced Wall Slip on Turbulence Drag and Turbulence Structure,” NSF, $230K</a:t>
            </a:r>
          </a:p>
          <a:p>
            <a:pPr>
              <a:lnSpc>
                <a:spcPct val="80000"/>
              </a:lnSpc>
              <a:buClr>
                <a:schemeClr val="tx1"/>
              </a:buClr>
              <a:buSzTx/>
              <a:buFont typeface="+mj-lt"/>
              <a:buAutoNum type="arabicPeriod" startAt="144"/>
            </a:pPr>
            <a:r>
              <a:rPr lang="en-US" sz="1250" dirty="0"/>
              <a:t>A. </a:t>
            </a:r>
            <a:r>
              <a:rPr lang="en-US" sz="1250" dirty="0" err="1"/>
              <a:t>Striolo</a:t>
            </a:r>
            <a:r>
              <a:rPr lang="en-US" sz="1250" dirty="0"/>
              <a:t>, D. </a:t>
            </a:r>
            <a:r>
              <a:rPr lang="en-US" sz="1250" dirty="0" err="1"/>
              <a:t>Resasco</a:t>
            </a:r>
            <a:r>
              <a:rPr lang="en-US" sz="1250" dirty="0"/>
              <a:t>, U. </a:t>
            </a:r>
            <a:r>
              <a:rPr lang="en-US" sz="1250" dirty="0" err="1"/>
              <a:t>Nollert</a:t>
            </a:r>
            <a:r>
              <a:rPr lang="en-US" sz="1250" dirty="0"/>
              <a:t>, “Understanding the Interactions between Carbon </a:t>
            </a:r>
            <a:r>
              <a:rPr lang="en-US" sz="1250" dirty="0" err="1"/>
              <a:t>Nanotubes</a:t>
            </a:r>
            <a:r>
              <a:rPr lang="en-US" sz="1250" dirty="0"/>
              <a:t> and Cellular Membranes,” NSF, $380K</a:t>
            </a:r>
          </a:p>
          <a:p>
            <a:pPr>
              <a:lnSpc>
                <a:spcPct val="80000"/>
              </a:lnSpc>
              <a:buClr>
                <a:schemeClr val="tx1"/>
              </a:buClr>
              <a:buSzTx/>
              <a:buFont typeface="+mj-lt"/>
              <a:buAutoNum type="arabicPeriod" startAt="144"/>
            </a:pPr>
            <a:r>
              <a:rPr lang="en-US" sz="1250" dirty="0"/>
              <a:t>M. </a:t>
            </a:r>
            <a:r>
              <a:rPr lang="en-US" sz="1250" dirty="0" err="1"/>
              <a:t>Xue</a:t>
            </a:r>
            <a:r>
              <a:rPr lang="en-US" sz="1250" dirty="0"/>
              <a:t>, Y. Hong, X. </a:t>
            </a:r>
            <a:r>
              <a:rPr lang="en-US" sz="1250" dirty="0" err="1"/>
              <a:t>Hu</a:t>
            </a:r>
            <a:r>
              <a:rPr lang="en-US" sz="1250" dirty="0"/>
              <a:t> (GSU), “Integrated Weather and Wildfire Simulation and Optimization for Wildfire Management,” NSF, $997K ($483K OU)</a:t>
            </a:r>
          </a:p>
          <a:p>
            <a:pPr>
              <a:lnSpc>
                <a:spcPct val="80000"/>
              </a:lnSpc>
              <a:buClr>
                <a:schemeClr val="tx1"/>
              </a:buClr>
              <a:buSzTx/>
              <a:buFont typeface="+mj-lt"/>
              <a:buAutoNum type="arabicPeriod" startAt="144"/>
            </a:pPr>
            <a:r>
              <a:rPr lang="en-US" sz="1250" dirty="0"/>
              <a:t>Y. Hong, “Next Generation QPE: Toward a Multi-Sensor Approach for Integration of Radar, Satellite, and Surface Observations to Produce Very High-resolution Precipitation Data,” NOAA/OAR/NSSL via CIMMS, $83K</a:t>
            </a:r>
          </a:p>
        </p:txBody>
      </p:sp>
      <p:sp>
        <p:nvSpPr>
          <p:cNvPr id="926724" name="Rectangle 4"/>
          <p:cNvSpPr>
            <a:spLocks noGrp="1" noChangeArrowheads="1"/>
          </p:cNvSpPr>
          <p:nvPr>
            <p:ph type="body" sz="half" idx="2"/>
          </p:nvPr>
        </p:nvSpPr>
        <p:spPr>
          <a:xfrm>
            <a:off x="4648200" y="1219200"/>
            <a:ext cx="3886200" cy="4267200"/>
          </a:xfrm>
        </p:spPr>
        <p:txBody>
          <a:bodyPr/>
          <a:lstStyle/>
          <a:p>
            <a:pPr>
              <a:lnSpc>
                <a:spcPct val="80000"/>
              </a:lnSpc>
              <a:buClr>
                <a:schemeClr val="tx1"/>
              </a:buClr>
              <a:buSzTx/>
              <a:buFont typeface="+mj-lt"/>
              <a:buAutoNum type="arabicPeriod" startAt="151"/>
            </a:pPr>
            <a:r>
              <a:rPr lang="en-US" sz="1250" dirty="0"/>
              <a:t>R. Palmer, Y. Hong, “Phased Array Technology for Weather Radar Applications,” NOAA/OAR/NSSL via CIMMS, $426K</a:t>
            </a:r>
          </a:p>
          <a:p>
            <a:pPr>
              <a:lnSpc>
                <a:spcPct val="80000"/>
              </a:lnSpc>
              <a:buClr>
                <a:schemeClr val="tx1"/>
              </a:buClr>
              <a:buSzTx/>
              <a:buFont typeface="+mj-lt"/>
              <a:buAutoNum type="arabicPeriod" startAt="151"/>
            </a:pPr>
            <a:r>
              <a:rPr lang="en-US" sz="1250" dirty="0"/>
              <a:t>Y. Hong, </a:t>
            </a:r>
            <a:r>
              <a:rPr lang="en-US" sz="1250" dirty="0" err="1"/>
              <a:t>Baski</a:t>
            </a:r>
            <a:r>
              <a:rPr lang="en-US" sz="1250" dirty="0"/>
              <a:t> (OSU), “Proactive approach to transportation resource allocation under severe winter weather emergencies,” OK-DOT/OTC, $261K ($101K OU)</a:t>
            </a:r>
          </a:p>
          <a:p>
            <a:pPr>
              <a:lnSpc>
                <a:spcPct val="80000"/>
              </a:lnSpc>
              <a:buClr>
                <a:schemeClr val="tx1"/>
              </a:buClr>
              <a:buSzTx/>
              <a:buFont typeface="+mj-lt"/>
              <a:buAutoNum type="arabicPeriod" startAt="151"/>
            </a:pPr>
            <a:r>
              <a:rPr lang="en-US" sz="1250" dirty="0"/>
              <a:t>R. Palmer, Y. Hong, “Atmospheric Observations using </a:t>
            </a:r>
            <a:r>
              <a:rPr lang="en-US" sz="1250" dirty="0" err="1"/>
              <a:t>PhasedArray</a:t>
            </a:r>
            <a:r>
              <a:rPr lang="en-US" sz="1250" dirty="0"/>
              <a:t> Technology,” $340K</a:t>
            </a:r>
          </a:p>
          <a:p>
            <a:pPr>
              <a:lnSpc>
                <a:spcPct val="80000"/>
              </a:lnSpc>
              <a:buClr>
                <a:schemeClr val="tx1"/>
              </a:buClr>
              <a:buSzTx/>
              <a:buFont typeface="+mj-lt"/>
              <a:buAutoNum type="arabicPeriod" startAt="151"/>
            </a:pPr>
            <a:r>
              <a:rPr lang="en-US" sz="1250" dirty="0"/>
              <a:t>Y. Hong, “Toward Improved Flood Prediction and Risk Mitigation: Capacity Building for Africa,”  NASA, $87K</a:t>
            </a:r>
          </a:p>
          <a:p>
            <a:pPr>
              <a:lnSpc>
                <a:spcPct val="80000"/>
              </a:lnSpc>
              <a:buClr>
                <a:schemeClr val="tx1"/>
              </a:buClr>
              <a:buSzTx/>
              <a:buFont typeface="+mj-lt"/>
              <a:buAutoNum type="arabicPeriod" startAt="151"/>
            </a:pPr>
            <a:r>
              <a:rPr lang="en-US" sz="1250" dirty="0"/>
              <a:t>Y. Hong, “Improving NASA Global Hazard System and Implementing SERVIR-Africa,” NASA, $272K</a:t>
            </a:r>
          </a:p>
          <a:p>
            <a:pPr>
              <a:lnSpc>
                <a:spcPct val="80000"/>
              </a:lnSpc>
              <a:buClr>
                <a:schemeClr val="tx1"/>
              </a:buClr>
              <a:buSzTx/>
              <a:buFont typeface="+mj-lt"/>
              <a:buAutoNum type="arabicPeriod" startAt="151"/>
            </a:pPr>
            <a:r>
              <a:rPr lang="en-US" sz="1250" dirty="0"/>
              <a:t>Y. Hong, “Link SERVIR-Africa Work to NASA Land Information System: Workshop Training and Data Assimilation of GRACE to NASA-OU Hydrologic Model,” NASA, $10K</a:t>
            </a:r>
          </a:p>
          <a:p>
            <a:pPr>
              <a:lnSpc>
                <a:spcPct val="80000"/>
              </a:lnSpc>
              <a:buClr>
                <a:schemeClr val="tx1"/>
              </a:buClr>
              <a:buSzTx/>
              <a:buFont typeface="+mj-lt"/>
              <a:buAutoNum type="arabicPeriod" startAt="151"/>
            </a:pPr>
            <a:r>
              <a:rPr lang="en-US" sz="1250" dirty="0"/>
              <a:t>R. Adler (NASA), Y. Hong, “Global Hazard (Flood-Landslide) Decision-Support System,” NASA, $900K</a:t>
            </a:r>
          </a:p>
          <a:p>
            <a:pPr>
              <a:lnSpc>
                <a:spcPct val="80000"/>
              </a:lnSpc>
              <a:buClr>
                <a:schemeClr val="tx1"/>
              </a:buClr>
              <a:buSzTx/>
              <a:buFont typeface="+mj-lt"/>
              <a:buAutoNum type="arabicPeriod" startAt="151"/>
            </a:pPr>
            <a:r>
              <a:rPr lang="en-US" sz="1250" dirty="0"/>
              <a:t>S. Schroeder, “CAREER: Advancing Viral RNA Structure Prediction,” NSF, $750K</a:t>
            </a:r>
          </a:p>
        </p:txBody>
      </p:sp>
      <p:sp>
        <p:nvSpPr>
          <p:cNvPr id="9267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7"/>
          <p:cNvGrpSpPr>
            <a:grpSpLocks/>
          </p:cNvGrpSpPr>
          <p:nvPr/>
        </p:nvGrpSpPr>
        <p:grpSpPr bwMode="auto">
          <a:xfrm>
            <a:off x="6858000" y="5791200"/>
            <a:ext cx="1668463" cy="403225"/>
            <a:chOff x="672" y="3543"/>
            <a:chExt cx="1051" cy="254"/>
          </a:xfrm>
        </p:grpSpPr>
        <p:sp>
          <p:nvSpPr>
            <p:cNvPr id="926728" name="Text Box 8"/>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29" name="Text Box 9"/>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0" name="Text Box 10"/>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6731" name="Text Box 11"/>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3" name="Slide Number Placeholder 5"/>
          <p:cNvSpPr>
            <a:spLocks noGrp="1"/>
          </p:cNvSpPr>
          <p:nvPr>
            <p:ph type="sldNum" sz="quarter" idx="11"/>
          </p:nvPr>
        </p:nvSpPr>
        <p:spPr/>
        <p:txBody>
          <a:bodyPr/>
          <a:lstStyle/>
          <a:p>
            <a:fld id="{39CFB727-3DE0-4893-A0E4-F6F4E635F602}" type="slidenum">
              <a:rPr lang="en-US"/>
              <a:pPr/>
              <a:t>31</a:t>
            </a:fld>
            <a:endParaRPr lang="en-US"/>
          </a:p>
        </p:txBody>
      </p:sp>
      <p:sp>
        <p:nvSpPr>
          <p:cNvPr id="927746" name="Rectangle 2"/>
          <p:cNvSpPr>
            <a:spLocks noGrp="1" noChangeArrowheads="1"/>
          </p:cNvSpPr>
          <p:nvPr>
            <p:ph type="title"/>
          </p:nvPr>
        </p:nvSpPr>
        <p:spPr/>
        <p:txBody>
          <a:bodyPr/>
          <a:lstStyle/>
          <a:p>
            <a:r>
              <a:rPr lang="en-US"/>
              <a:t>External Research Grants (cont’d)</a:t>
            </a:r>
          </a:p>
        </p:txBody>
      </p:sp>
      <p:sp>
        <p:nvSpPr>
          <p:cNvPr id="927747" name="Rectangle 3"/>
          <p:cNvSpPr>
            <a:spLocks noGrp="1" noChangeArrowheads="1"/>
          </p:cNvSpPr>
          <p:nvPr>
            <p:ph type="body" sz="half" idx="1"/>
          </p:nvPr>
        </p:nvSpPr>
        <p:spPr>
          <a:xfrm>
            <a:off x="533400" y="1219200"/>
            <a:ext cx="3962400" cy="4495800"/>
          </a:xfrm>
        </p:spPr>
        <p:txBody>
          <a:bodyPr/>
          <a:lstStyle/>
          <a:p>
            <a:pPr>
              <a:lnSpc>
                <a:spcPct val="80000"/>
              </a:lnSpc>
              <a:buClr>
                <a:schemeClr val="tx1"/>
              </a:buClr>
              <a:buSzTx/>
              <a:buFont typeface="+mj-lt"/>
              <a:buAutoNum type="arabicPeriod" startAt="159"/>
            </a:pPr>
            <a:r>
              <a:rPr lang="en-US" sz="1250" dirty="0"/>
              <a:t>P. Attar, “High Fidelity Computational </a:t>
            </a:r>
            <a:r>
              <a:rPr lang="en-US" sz="1250" dirty="0" err="1"/>
              <a:t>Aeroelastic</a:t>
            </a:r>
            <a:r>
              <a:rPr lang="en-US" sz="1250" dirty="0"/>
              <a:t> Analysis of a Flexible Membrane Airfoil Undergoing Dynamic Motion,” Ohio Aerospace Institute, $35K</a:t>
            </a:r>
          </a:p>
          <a:p>
            <a:pPr>
              <a:lnSpc>
                <a:spcPct val="80000"/>
              </a:lnSpc>
              <a:buClr>
                <a:schemeClr val="tx1"/>
              </a:buClr>
              <a:buSzTx/>
              <a:buFont typeface="+mj-lt"/>
              <a:buAutoNum type="arabicPeriod" startAt="159"/>
            </a:pPr>
            <a:r>
              <a:rPr lang="en-US" sz="1250" dirty="0"/>
              <a:t>P. Attar, “Computational Model Development and Experimental Validation Measurements for Membrane-Batten Wing” Flexible Membrane Airfoil Undergoing Dynamic Motion,” Ohio Aerospace Institute, $43K</a:t>
            </a:r>
          </a:p>
          <a:p>
            <a:pPr>
              <a:lnSpc>
                <a:spcPct val="80000"/>
              </a:lnSpc>
              <a:buClr>
                <a:schemeClr val="tx1"/>
              </a:buClr>
              <a:buSzTx/>
              <a:buFont typeface="+mj-lt"/>
              <a:buAutoNum type="arabicPeriod" startAt="159"/>
            </a:pPr>
            <a:r>
              <a:rPr lang="en-US" sz="1250" dirty="0"/>
              <a:t>K. </a:t>
            </a:r>
            <a:r>
              <a:rPr lang="en-US" sz="1250" dirty="0" err="1"/>
              <a:t>Droegemeier</a:t>
            </a:r>
            <a:r>
              <a:rPr lang="en-US" sz="1250" dirty="0"/>
              <a:t>, F. Kong, P. Attar, “A Partnership to Develop, Conduct, and Evaluate </a:t>
            </a:r>
            <a:r>
              <a:rPr lang="en-US" sz="1250" dirty="0" err="1"/>
              <a:t>Realtime</a:t>
            </a:r>
            <a:r>
              <a:rPr lang="en-US" sz="1250" dirty="0"/>
              <a:t> High-Resolution Ensemble and Deterministic Forecasts for Convective-scale Hazardous Weather,” NOAA, $375K</a:t>
            </a:r>
          </a:p>
          <a:p>
            <a:pPr>
              <a:lnSpc>
                <a:spcPct val="80000"/>
              </a:lnSpc>
              <a:buClr>
                <a:schemeClr val="tx1"/>
              </a:buClr>
              <a:buSzTx/>
              <a:buFont typeface="+mj-lt"/>
              <a:buAutoNum type="arabicPeriod" startAt="159"/>
            </a:pPr>
            <a:r>
              <a:rPr lang="en-US" sz="1250" dirty="0"/>
              <a:t>M. </a:t>
            </a:r>
            <a:r>
              <a:rPr lang="en-US" sz="1250" dirty="0" err="1"/>
              <a:t>Xue</a:t>
            </a:r>
            <a:r>
              <a:rPr lang="en-US" sz="1250" dirty="0"/>
              <a:t>, G. Zhang, K. Brewster, F. Kong, “Prediction and Predictability of Tropical Cyclones over Oceanic and Coastal Regions and Advanced Assimilation of Radar and Satellite Data for the Navy Coupled Ocean-Atmosphere </a:t>
            </a:r>
            <a:r>
              <a:rPr lang="en-US" sz="1250" dirty="0" err="1"/>
              <a:t>Mesoscale</a:t>
            </a:r>
            <a:r>
              <a:rPr lang="en-US" sz="1250" dirty="0"/>
              <a:t> Prediction System,” ONR/DOD EPSCoR, $</a:t>
            </a:r>
            <a:r>
              <a:rPr lang="en-US" sz="1250" dirty="0" smtClean="0"/>
              <a:t>476K</a:t>
            </a:r>
            <a:r>
              <a:rPr lang="en-US" sz="1250" dirty="0"/>
              <a:t>; OK Board of Regents $100K</a:t>
            </a:r>
          </a:p>
          <a:p>
            <a:pPr>
              <a:lnSpc>
                <a:spcPct val="80000"/>
              </a:lnSpc>
              <a:buClr>
                <a:schemeClr val="tx1"/>
              </a:buClr>
              <a:buSzTx/>
              <a:buFont typeface="+mj-lt"/>
              <a:buAutoNum type="arabicPeriod" startAt="159"/>
            </a:pPr>
            <a:r>
              <a:rPr lang="en-US" sz="1250" dirty="0"/>
              <a:t>S. </a:t>
            </a:r>
            <a:r>
              <a:rPr lang="en-US" sz="1250" dirty="0" err="1"/>
              <a:t>Ahalt</a:t>
            </a:r>
            <a:r>
              <a:rPr lang="en-US" sz="1250" dirty="0"/>
              <a:t>, A. </a:t>
            </a:r>
            <a:r>
              <a:rPr lang="en-US" sz="1250" dirty="0" err="1"/>
              <a:t>Apon</a:t>
            </a:r>
            <a:r>
              <a:rPr lang="en-US" sz="1250" dirty="0"/>
              <a:t>, D. </a:t>
            </a:r>
            <a:r>
              <a:rPr lang="en-US" sz="1250" dirty="0" err="1"/>
              <a:t>Lifka</a:t>
            </a:r>
            <a:r>
              <a:rPr lang="en-US" sz="1250" dirty="0"/>
              <a:t>, H. Neeman, “NSF Workshop High Performance Computing Center Sustainability,” NSF, $49K ($0 OU)</a:t>
            </a:r>
          </a:p>
        </p:txBody>
      </p:sp>
      <p:sp>
        <p:nvSpPr>
          <p:cNvPr id="927748" name="Rectangle 4"/>
          <p:cNvSpPr>
            <a:spLocks noGrp="1" noChangeArrowheads="1"/>
          </p:cNvSpPr>
          <p:nvPr>
            <p:ph type="body" sz="half" idx="2"/>
          </p:nvPr>
        </p:nvSpPr>
        <p:spPr>
          <a:xfrm>
            <a:off x="4648200" y="1219200"/>
            <a:ext cx="3886200" cy="4267200"/>
          </a:xfrm>
        </p:spPr>
        <p:txBody>
          <a:bodyPr/>
          <a:lstStyle/>
          <a:p>
            <a:pPr>
              <a:lnSpc>
                <a:spcPct val="80000"/>
              </a:lnSpc>
              <a:buClr>
                <a:schemeClr val="tx1"/>
              </a:buClr>
              <a:buSzTx/>
              <a:buFont typeface="+mj-lt"/>
              <a:buAutoNum type="arabicPeriod" startAt="164"/>
            </a:pPr>
            <a:r>
              <a:rPr lang="en-US" sz="1250" dirty="0"/>
              <a:t>Y. </a:t>
            </a:r>
            <a:r>
              <a:rPr lang="en-US" sz="1250" dirty="0" err="1"/>
              <a:t>Luo</a:t>
            </a:r>
            <a:r>
              <a:rPr lang="en-US" sz="1250" dirty="0"/>
              <a:t>, S. </a:t>
            </a:r>
            <a:r>
              <a:rPr lang="en-US" sz="1250" dirty="0" err="1"/>
              <a:t>Lakshmivarahan</a:t>
            </a:r>
            <a:r>
              <a:rPr lang="en-US" sz="1250" dirty="0"/>
              <a:t>, “Development of a Data Assimilation Capability towards Ecological Forecasting in a Data-Rich Era,” NSF, $1.08M</a:t>
            </a:r>
          </a:p>
          <a:p>
            <a:pPr>
              <a:lnSpc>
                <a:spcPct val="80000"/>
              </a:lnSpc>
              <a:buClr>
                <a:schemeClr val="tx1"/>
              </a:buClr>
              <a:buSzTx/>
              <a:buFont typeface="+mj-lt"/>
              <a:buAutoNum type="arabicPeriod" startAt="164"/>
            </a:pPr>
            <a:r>
              <a:rPr lang="en-US" sz="1250" dirty="0"/>
              <a:t>Y. </a:t>
            </a:r>
            <a:r>
              <a:rPr lang="en-US" sz="1250" dirty="0" err="1"/>
              <a:t>Luo</a:t>
            </a:r>
            <a:r>
              <a:rPr lang="en-US" sz="1250" dirty="0"/>
              <a:t>, D. </a:t>
            </a:r>
            <a:r>
              <a:rPr lang="en-US" sz="1250" dirty="0" err="1"/>
              <a:t>Schimmel</a:t>
            </a:r>
            <a:r>
              <a:rPr lang="en-US" sz="1250" dirty="0"/>
              <a:t> (NEON), J. Clark (Duke U.), </a:t>
            </a:r>
            <a:r>
              <a:rPr lang="en-US" sz="1250" dirty="0" err="1"/>
              <a:t>Kiona</a:t>
            </a:r>
            <a:r>
              <a:rPr lang="en-US" sz="1250" dirty="0"/>
              <a:t> Ogle (U. Wyoming), S. </a:t>
            </a:r>
            <a:r>
              <a:rPr lang="en-US" sz="1250" dirty="0" err="1"/>
              <a:t>LaDeau</a:t>
            </a:r>
            <a:r>
              <a:rPr lang="en-US" sz="1250" dirty="0"/>
              <a:t> (Cary Institute of Ecosystem Study), “RCN: Forecasts Of Resource and Environmental Changes: Data Assimilation Science and Technology (FORECAST),” NSF, $500K</a:t>
            </a:r>
          </a:p>
          <a:p>
            <a:pPr>
              <a:lnSpc>
                <a:spcPct val="80000"/>
              </a:lnSpc>
              <a:buClr>
                <a:schemeClr val="tx1"/>
              </a:buClr>
              <a:buSzTx/>
              <a:buFont typeface="+mj-lt"/>
              <a:buAutoNum type="arabicPeriod" startAt="164"/>
            </a:pPr>
            <a:r>
              <a:rPr lang="en-US" sz="1250" dirty="0"/>
              <a:t>J. </a:t>
            </a:r>
            <a:r>
              <a:rPr lang="en-US" sz="1250" dirty="0" err="1"/>
              <a:t>Straka</a:t>
            </a:r>
            <a:r>
              <a:rPr lang="en-US" sz="1250" dirty="0"/>
              <a:t>, K. </a:t>
            </a:r>
            <a:r>
              <a:rPr lang="en-US" sz="1250" dirty="0" err="1"/>
              <a:t>Kanak</a:t>
            </a:r>
            <a:r>
              <a:rPr lang="en-US" sz="1250" dirty="0"/>
              <a:t>, Davies-Jones, H. Neeman, “Challenges in understanding </a:t>
            </a:r>
            <a:r>
              <a:rPr lang="en-US" sz="1250" dirty="0" err="1"/>
              <a:t>tornadogenesis</a:t>
            </a:r>
            <a:r>
              <a:rPr lang="en-US" sz="1250" dirty="0"/>
              <a:t> and associated phenomena,” NSF, $854K</a:t>
            </a:r>
          </a:p>
          <a:p>
            <a:pPr>
              <a:lnSpc>
                <a:spcPct val="80000"/>
              </a:lnSpc>
              <a:buClr>
                <a:schemeClr val="tx1"/>
              </a:buClr>
              <a:buSzTx/>
              <a:buFont typeface="+mj-lt"/>
              <a:buAutoNum type="arabicPeriod" startAt="164"/>
            </a:pPr>
            <a:r>
              <a:rPr lang="en-US" sz="1250" dirty="0"/>
              <a:t>P. </a:t>
            </a:r>
            <a:r>
              <a:rPr lang="en-US" sz="1250" dirty="0" err="1"/>
              <a:t>Risser</a:t>
            </a:r>
            <a:r>
              <a:rPr lang="en-US" sz="1250" dirty="0"/>
              <a:t> et al, “A </a:t>
            </a:r>
            <a:r>
              <a:rPr lang="en-US" sz="1250" dirty="0" err="1"/>
              <a:t>cyberCommons</a:t>
            </a:r>
            <a:r>
              <a:rPr lang="en-US" sz="1250" dirty="0"/>
              <a:t> for Ecological Forecasting,” NSF, $6M ($2.78M OU)</a:t>
            </a:r>
          </a:p>
          <a:p>
            <a:pPr>
              <a:lnSpc>
                <a:spcPct val="80000"/>
              </a:lnSpc>
              <a:buClr>
                <a:schemeClr val="tx1"/>
              </a:buClr>
              <a:buSzTx/>
              <a:buFont typeface="+mj-lt"/>
              <a:buAutoNum type="arabicPeriod" startAt="164"/>
            </a:pPr>
            <a:r>
              <a:rPr lang="en-US" sz="1250" dirty="0"/>
              <a:t>M. </a:t>
            </a:r>
            <a:r>
              <a:rPr lang="en-US" sz="1250" dirty="0" err="1"/>
              <a:t>Xue</a:t>
            </a:r>
            <a:r>
              <a:rPr lang="en-US" sz="1250" dirty="0"/>
              <a:t>, X. Wang, X. Li  (OSU), R. Barnes, S. </a:t>
            </a:r>
            <a:r>
              <a:rPr lang="en-US" sz="1250" dirty="0" err="1"/>
              <a:t>Sanielevici</a:t>
            </a:r>
            <a:r>
              <a:rPr lang="en-US" sz="1250" dirty="0"/>
              <a:t> (PSC), H. Neeman, “Enabling Petascale Ensemble-Based Data Assimilation for the Numerical Analysis and Prediction of High-Impact Weather,” NSF, $1.2M ($902K OU)</a:t>
            </a:r>
          </a:p>
          <a:p>
            <a:pPr>
              <a:lnSpc>
                <a:spcPct val="80000"/>
              </a:lnSpc>
              <a:buClr>
                <a:schemeClr val="tx1"/>
              </a:buClr>
              <a:buSzTx/>
              <a:buFont typeface="+mj-lt"/>
              <a:buAutoNum type="arabicPeriod" startAt="164"/>
            </a:pPr>
            <a:r>
              <a:rPr lang="en-US" sz="1250" dirty="0"/>
              <a:t>P. </a:t>
            </a:r>
            <a:r>
              <a:rPr lang="en-US" sz="1250" dirty="0" err="1"/>
              <a:t>Skubic</a:t>
            </a:r>
            <a:r>
              <a:rPr lang="en-US" sz="1250" dirty="0"/>
              <a:t>, B. Abbott, P. Gutierrez, M. Strauss, “ATLAS Southwest Tier 2 Computing Center,” NSF, $600K/year ($60K/year OU)</a:t>
            </a:r>
          </a:p>
          <a:p>
            <a:pPr>
              <a:lnSpc>
                <a:spcPct val="80000"/>
              </a:lnSpc>
              <a:buClr>
                <a:schemeClr val="tx1"/>
              </a:buClr>
              <a:buSzTx/>
              <a:buFont typeface="+mj-lt"/>
              <a:buAutoNum type="arabicPeriod" startAt="164"/>
            </a:pPr>
            <a:r>
              <a:rPr lang="en-US" sz="1250" dirty="0"/>
              <a:t>Y. Hong, “Evaluation of NASA Global Hazard System,” NASA, $45K</a:t>
            </a:r>
          </a:p>
        </p:txBody>
      </p:sp>
      <p:sp>
        <p:nvSpPr>
          <p:cNvPr id="927749"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13"/>
          <p:cNvGrpSpPr>
            <a:grpSpLocks/>
          </p:cNvGrpSpPr>
          <p:nvPr/>
        </p:nvGrpSpPr>
        <p:grpSpPr bwMode="auto">
          <a:xfrm>
            <a:off x="6858000" y="5791200"/>
            <a:ext cx="1668463" cy="403225"/>
            <a:chOff x="672" y="3543"/>
            <a:chExt cx="1051" cy="254"/>
          </a:xfrm>
        </p:grpSpPr>
        <p:sp>
          <p:nvSpPr>
            <p:cNvPr id="927758" name="Text Box 14"/>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7759" name="Text Box 15"/>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7760" name="Text Box 16"/>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7761" name="Text Box 17"/>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3" name="Slide Number Placeholder 5"/>
          <p:cNvSpPr>
            <a:spLocks noGrp="1"/>
          </p:cNvSpPr>
          <p:nvPr>
            <p:ph type="sldNum" sz="quarter" idx="11"/>
          </p:nvPr>
        </p:nvSpPr>
        <p:spPr/>
        <p:txBody>
          <a:bodyPr/>
          <a:lstStyle/>
          <a:p>
            <a:fld id="{64BB3FEB-FB0C-4F63-B531-1F1FDFE1AB74}" type="slidenum">
              <a:rPr lang="en-US"/>
              <a:pPr/>
              <a:t>32</a:t>
            </a:fld>
            <a:endParaRPr lang="en-US"/>
          </a:p>
        </p:txBody>
      </p:sp>
      <p:sp>
        <p:nvSpPr>
          <p:cNvPr id="928770" name="Rectangle 2"/>
          <p:cNvSpPr>
            <a:spLocks noGrp="1" noChangeArrowheads="1"/>
          </p:cNvSpPr>
          <p:nvPr>
            <p:ph type="title"/>
          </p:nvPr>
        </p:nvSpPr>
        <p:spPr/>
        <p:txBody>
          <a:bodyPr/>
          <a:lstStyle/>
          <a:p>
            <a:r>
              <a:rPr lang="en-US"/>
              <a:t>External Research Grants (cont’d)</a:t>
            </a:r>
          </a:p>
        </p:txBody>
      </p:sp>
      <p:sp>
        <p:nvSpPr>
          <p:cNvPr id="928771" name="Rectangle 3"/>
          <p:cNvSpPr>
            <a:spLocks noGrp="1" noChangeArrowheads="1"/>
          </p:cNvSpPr>
          <p:nvPr>
            <p:ph type="body" sz="half" idx="1"/>
          </p:nvPr>
        </p:nvSpPr>
        <p:spPr>
          <a:xfrm>
            <a:off x="533400" y="1219200"/>
            <a:ext cx="4495800" cy="4495800"/>
          </a:xfrm>
        </p:spPr>
        <p:txBody>
          <a:bodyPr/>
          <a:lstStyle/>
          <a:p>
            <a:pPr>
              <a:lnSpc>
                <a:spcPct val="80000"/>
              </a:lnSpc>
              <a:buClr>
                <a:schemeClr val="tx1"/>
              </a:buClr>
              <a:buSzTx/>
              <a:buFont typeface="+mj-lt"/>
              <a:buAutoNum type="arabicPeriod" startAt="171"/>
            </a:pPr>
            <a:r>
              <a:rPr lang="en-US" sz="1250" dirty="0"/>
              <a:t>J </a:t>
            </a:r>
            <a:r>
              <a:rPr lang="en-US" sz="1250" dirty="0" err="1"/>
              <a:t>Wicksted</a:t>
            </a:r>
            <a:r>
              <a:rPr lang="en-US" sz="1250" dirty="0"/>
              <a:t>, F. Waxman et al, “Building Oklahoma's Leadership Role in Cellulosic Bioenergy,” NSF EPSCoR, $15M ($5.7M OU)</a:t>
            </a:r>
          </a:p>
          <a:p>
            <a:pPr>
              <a:lnSpc>
                <a:spcPct val="80000"/>
              </a:lnSpc>
              <a:buClr>
                <a:schemeClr val="tx1"/>
              </a:buClr>
              <a:buSzTx/>
              <a:buFont typeface="+mj-lt"/>
              <a:buAutoNum type="arabicPeriod" startAt="171"/>
            </a:pPr>
            <a:r>
              <a:rPr lang="sv-SE" sz="1250" dirty="0"/>
              <a:t>D.S. Oliver, software, $16.7M</a:t>
            </a:r>
          </a:p>
          <a:p>
            <a:pPr>
              <a:lnSpc>
                <a:spcPct val="80000"/>
              </a:lnSpc>
              <a:buClr>
                <a:schemeClr val="tx1"/>
              </a:buClr>
              <a:buSzTx/>
              <a:buFont typeface="+mj-lt"/>
              <a:buAutoNum type="arabicPeriod" startAt="171"/>
            </a:pPr>
            <a:r>
              <a:rPr lang="en-US" sz="1250" dirty="0"/>
              <a:t>K.K. </a:t>
            </a:r>
            <a:r>
              <a:rPr lang="en-US" sz="1250" dirty="0" err="1"/>
              <a:t>Muraleetharan</a:t>
            </a:r>
            <a:r>
              <a:rPr lang="en-US" sz="1250" dirty="0"/>
              <a:t>, G. Miller, and A. </a:t>
            </a:r>
            <a:r>
              <a:rPr lang="en-US" sz="1250" dirty="0" err="1"/>
              <a:t>Cerato</a:t>
            </a:r>
            <a:r>
              <a:rPr lang="en-US" sz="1250" dirty="0"/>
              <a:t>, “Understanding and Improving the Seismic Behavior of Pile Foundations in Soft Clays,” NSF, $1.15M ($500K OU)</a:t>
            </a:r>
          </a:p>
          <a:p>
            <a:pPr>
              <a:lnSpc>
                <a:spcPct val="80000"/>
              </a:lnSpc>
              <a:buClr>
                <a:schemeClr val="tx1"/>
              </a:buClr>
              <a:buSzTx/>
              <a:buFont typeface="+mj-lt"/>
              <a:buAutoNum type="arabicPeriod" startAt="171"/>
            </a:pPr>
            <a:r>
              <a:rPr lang="en-US" sz="1250" dirty="0"/>
              <a:t>K. </a:t>
            </a:r>
            <a:r>
              <a:rPr lang="en-US" sz="1250" dirty="0" err="1"/>
              <a:t>Droegemeier</a:t>
            </a:r>
            <a:r>
              <a:rPr lang="en-US" sz="1250" dirty="0"/>
              <a:t>, F. Kong, “</a:t>
            </a:r>
            <a:r>
              <a:rPr lang="en-US" sz="1250" dirty="0" err="1"/>
              <a:t>Multisensor</a:t>
            </a:r>
            <a:r>
              <a:rPr lang="en-US" sz="1250" dirty="0"/>
              <a:t> Studies of Precipitation for Model Verification and Data Assimilation,”  U </a:t>
            </a:r>
            <a:r>
              <a:rPr lang="en-US" sz="1250" dirty="0" err="1"/>
              <a:t>Minn</a:t>
            </a:r>
            <a:r>
              <a:rPr lang="en-US" sz="1250" dirty="0"/>
              <a:t>, ($7K OU)</a:t>
            </a:r>
          </a:p>
          <a:p>
            <a:pPr>
              <a:lnSpc>
                <a:spcPct val="80000"/>
              </a:lnSpc>
              <a:buClr>
                <a:schemeClr val="tx1"/>
              </a:buClr>
              <a:buSzTx/>
              <a:buFont typeface="+mj-lt"/>
              <a:buAutoNum type="arabicPeriod" startAt="171"/>
            </a:pPr>
            <a:r>
              <a:rPr lang="en-US" sz="1250" dirty="0"/>
              <a:t>K. </a:t>
            </a:r>
            <a:r>
              <a:rPr lang="en-US" sz="1250" dirty="0" err="1"/>
              <a:t>Droegemeier</a:t>
            </a:r>
            <a:r>
              <a:rPr lang="en-US" sz="1250" dirty="0"/>
              <a:t>, M. </a:t>
            </a:r>
            <a:r>
              <a:rPr lang="en-US" sz="1250" dirty="0" err="1"/>
              <a:t>Xue</a:t>
            </a:r>
            <a:r>
              <a:rPr lang="en-US" sz="1250" dirty="0"/>
              <a:t>, F. Kong, “Observing System Simulation Experiments for Airborne Weather Sensors,”    HRL, ($33K OU)</a:t>
            </a:r>
          </a:p>
          <a:p>
            <a:pPr>
              <a:lnSpc>
                <a:spcPct val="80000"/>
              </a:lnSpc>
              <a:buClr>
                <a:schemeClr val="tx1"/>
              </a:buClr>
              <a:buSzTx/>
              <a:buFont typeface="+mj-lt"/>
              <a:buAutoNum type="arabicPeriod" startAt="171"/>
            </a:pPr>
            <a:r>
              <a:rPr lang="en-US" sz="1250" dirty="0"/>
              <a:t>M. </a:t>
            </a:r>
            <a:r>
              <a:rPr lang="en-US" sz="1250" dirty="0" err="1"/>
              <a:t>Nollert</a:t>
            </a:r>
            <a:r>
              <a:rPr lang="en-US" sz="1250" dirty="0"/>
              <a:t>, Scholarship, FD-OMRF, $12K</a:t>
            </a:r>
          </a:p>
          <a:p>
            <a:pPr>
              <a:lnSpc>
                <a:spcPct val="80000"/>
              </a:lnSpc>
              <a:buClr>
                <a:schemeClr val="tx1"/>
              </a:buClr>
              <a:buSzTx/>
              <a:buFont typeface="+mj-lt"/>
              <a:buAutoNum type="arabicPeriod" startAt="171"/>
            </a:pPr>
            <a:r>
              <a:rPr lang="en-US" sz="1250" dirty="0"/>
              <a:t>R. </a:t>
            </a:r>
            <a:r>
              <a:rPr lang="en-US" sz="1250" dirty="0" err="1"/>
              <a:t>Sigal</a:t>
            </a:r>
            <a:r>
              <a:rPr lang="en-US" sz="1250" dirty="0"/>
              <a:t>, R. </a:t>
            </a:r>
            <a:r>
              <a:rPr lang="en-US" sz="1250" dirty="0" err="1"/>
              <a:t>Philp</a:t>
            </a:r>
            <a:r>
              <a:rPr lang="en-US" sz="1250" dirty="0"/>
              <a:t>, C. </a:t>
            </a:r>
            <a:r>
              <a:rPr lang="en-US" sz="1250" dirty="0" err="1"/>
              <a:t>Rai</a:t>
            </a:r>
            <a:r>
              <a:rPr lang="en-US" sz="1250" dirty="0"/>
              <a:t>,, S. Shah, R. </a:t>
            </a:r>
            <a:r>
              <a:rPr lang="en-US" sz="1250" dirty="0" err="1"/>
              <a:t>Slatt</a:t>
            </a:r>
            <a:r>
              <a:rPr lang="en-US" sz="1250" dirty="0"/>
              <a:t>, C. </a:t>
            </a:r>
            <a:r>
              <a:rPr lang="en-US" sz="1250" dirty="0" err="1"/>
              <a:t>Sondergeld</a:t>
            </a:r>
            <a:r>
              <a:rPr lang="en-US" sz="1250" dirty="0"/>
              <a:t>,   D. Zhang, energy company, $1.9M</a:t>
            </a:r>
          </a:p>
          <a:p>
            <a:pPr>
              <a:lnSpc>
                <a:spcPct val="80000"/>
              </a:lnSpc>
              <a:buClr>
                <a:schemeClr val="tx1"/>
              </a:buClr>
              <a:buSzTx/>
              <a:buFont typeface="+mj-lt"/>
              <a:buAutoNum type="arabicPeriod" startAt="171"/>
            </a:pPr>
            <a:r>
              <a:rPr lang="en-US" sz="1250" dirty="0"/>
              <a:t>B. Grady, D. </a:t>
            </a:r>
            <a:r>
              <a:rPr lang="en-US" sz="1250" dirty="0" err="1"/>
              <a:t>Schmidtke</a:t>
            </a:r>
            <a:r>
              <a:rPr lang="en-US" sz="1250" dirty="0"/>
              <a:t>, A. </a:t>
            </a:r>
            <a:r>
              <a:rPr lang="en-US" sz="1250" dirty="0" err="1"/>
              <a:t>Striolo</a:t>
            </a:r>
            <a:r>
              <a:rPr lang="en-US" sz="1250" dirty="0"/>
              <a:t>, A. </a:t>
            </a:r>
            <a:r>
              <a:rPr lang="en-US" sz="1250" dirty="0" err="1"/>
              <a:t>Cheville</a:t>
            </a:r>
            <a:r>
              <a:rPr lang="en-US" sz="1250" dirty="0"/>
              <a:t>, D. Teeters, “Polymer Nanostructures on Solid Surfaces,”$208K  ($125K OU)</a:t>
            </a:r>
          </a:p>
          <a:p>
            <a:pPr>
              <a:lnSpc>
                <a:spcPct val="80000"/>
              </a:lnSpc>
              <a:buClr>
                <a:schemeClr val="tx1"/>
              </a:buClr>
              <a:buSzTx/>
              <a:buFont typeface="+mj-lt"/>
              <a:buAutoNum type="arabicPeriod" startAt="171"/>
            </a:pPr>
            <a:r>
              <a:rPr lang="en-US" sz="1250" dirty="0"/>
              <a:t>T. Conway, “E. coli Model Organism Resource,” UN-Purdue, ($685K OU)</a:t>
            </a:r>
          </a:p>
          <a:p>
            <a:pPr>
              <a:lnSpc>
                <a:spcPct val="90000"/>
              </a:lnSpc>
              <a:buClr>
                <a:schemeClr val="tx1"/>
              </a:buClr>
              <a:buSzTx/>
              <a:buFont typeface="+mj-lt"/>
              <a:buAutoNum type="arabicPeriod" startAt="171"/>
            </a:pPr>
            <a:r>
              <a:rPr lang="en-US" sz="1250" dirty="0"/>
              <a:t>R. </a:t>
            </a:r>
            <a:r>
              <a:rPr lang="en-US" sz="1250" dirty="0" err="1"/>
              <a:t>Kolar</a:t>
            </a:r>
            <a:r>
              <a:rPr lang="en-US" sz="1250" dirty="0"/>
              <a:t>, “Storm Surge Modeling in SE </a:t>
            </a:r>
            <a:r>
              <a:rPr lang="en-US" sz="1250" dirty="0" err="1"/>
              <a:t>Liousiana</a:t>
            </a:r>
            <a:r>
              <a:rPr lang="en-US" sz="1250" dirty="0"/>
              <a:t> - 2006,” ARCADIS, ($37K OU)</a:t>
            </a:r>
          </a:p>
        </p:txBody>
      </p:sp>
      <p:sp>
        <p:nvSpPr>
          <p:cNvPr id="928772" name="Rectangle 4"/>
          <p:cNvSpPr>
            <a:spLocks noGrp="1" noChangeArrowheads="1"/>
          </p:cNvSpPr>
          <p:nvPr>
            <p:ph type="body" sz="half" idx="2"/>
          </p:nvPr>
        </p:nvSpPr>
        <p:spPr>
          <a:xfrm>
            <a:off x="4953000" y="1219200"/>
            <a:ext cx="3886200" cy="4267200"/>
          </a:xfrm>
        </p:spPr>
        <p:txBody>
          <a:bodyPr/>
          <a:lstStyle/>
          <a:p>
            <a:pPr>
              <a:lnSpc>
                <a:spcPct val="80000"/>
              </a:lnSpc>
              <a:buClr>
                <a:schemeClr val="tx1"/>
              </a:buClr>
              <a:buSzTx/>
              <a:buFont typeface="+mj-lt"/>
              <a:buAutoNum type="arabicPeriod" startAt="181"/>
            </a:pPr>
            <a:r>
              <a:rPr lang="en-US" sz="1250" dirty="0"/>
              <a:t>D. Cole (ORNL), A. </a:t>
            </a:r>
            <a:r>
              <a:rPr lang="en-US" sz="1250" dirty="0" err="1"/>
              <a:t>Striolo</a:t>
            </a:r>
            <a:r>
              <a:rPr lang="en-US" sz="1250" dirty="0"/>
              <a:t>, “Rates and Mechanisms of Mineral-Fluid Interactions at the </a:t>
            </a:r>
            <a:r>
              <a:rPr lang="en-US" sz="1250" dirty="0" err="1"/>
              <a:t>Nanoscale</a:t>
            </a:r>
            <a:r>
              <a:rPr lang="en-US" sz="1250" dirty="0"/>
              <a:t>,” DOE, $1.65M (total), ($55K OU)</a:t>
            </a:r>
          </a:p>
          <a:p>
            <a:pPr>
              <a:lnSpc>
                <a:spcPct val="80000"/>
              </a:lnSpc>
              <a:buClr>
                <a:schemeClr val="tx1"/>
              </a:buClr>
              <a:buSzTx/>
              <a:buFont typeface="+mj-lt"/>
              <a:buAutoNum type="arabicPeriod" startAt="181"/>
            </a:pPr>
            <a:r>
              <a:rPr lang="en-US" sz="1250" dirty="0"/>
              <a:t>R. </a:t>
            </a:r>
            <a:r>
              <a:rPr lang="en-US" sz="1250" dirty="0" err="1"/>
              <a:t>Kolar</a:t>
            </a:r>
            <a:r>
              <a:rPr lang="en-US" sz="1250" dirty="0"/>
              <a:t>, “A Prototype Operational Modeling System for Waves, Coastal Currents, Inundation and Hydrologic Flooding for Eastern North Carolina,” UN-UNC-CH, ($209K OU)</a:t>
            </a:r>
          </a:p>
          <a:p>
            <a:pPr>
              <a:lnSpc>
                <a:spcPct val="80000"/>
              </a:lnSpc>
              <a:buClr>
                <a:schemeClr val="tx1"/>
              </a:buClr>
              <a:buSzTx/>
              <a:buFont typeface="+mj-lt"/>
              <a:buAutoNum type="arabicPeriod" startAt="181"/>
            </a:pPr>
            <a:r>
              <a:rPr lang="en-US" sz="1250" dirty="0"/>
              <a:t>R. </a:t>
            </a:r>
            <a:r>
              <a:rPr lang="en-US" sz="1250" dirty="0" err="1"/>
              <a:t>Kolar</a:t>
            </a:r>
            <a:r>
              <a:rPr lang="en-US" sz="1250" dirty="0"/>
              <a:t>, “A Coupled Regional-Coastal Ocean Model: HYCOM/CG-ADCIRC,” DOD-NRL, ($333K OU)</a:t>
            </a:r>
          </a:p>
          <a:p>
            <a:pPr>
              <a:lnSpc>
                <a:spcPct val="80000"/>
              </a:lnSpc>
              <a:buClr>
                <a:schemeClr val="tx1"/>
              </a:buClr>
              <a:buSzTx/>
              <a:buFont typeface="+mj-lt"/>
              <a:buAutoNum type="arabicPeriod" startAt="181"/>
            </a:pPr>
            <a:r>
              <a:rPr lang="en-US" sz="1250" dirty="0"/>
              <a:t>M. </a:t>
            </a:r>
            <a:r>
              <a:rPr lang="en-US" sz="1250" dirty="0" err="1"/>
              <a:t>Xue</a:t>
            </a:r>
            <a:r>
              <a:rPr lang="en-US" sz="1250" dirty="0"/>
              <a:t>, “Contribution to WRF Model Development by the Center for Analysis and Prediction of Storms,” DOC-NOAA, $821K</a:t>
            </a:r>
          </a:p>
          <a:p>
            <a:pPr>
              <a:lnSpc>
                <a:spcPct val="80000"/>
              </a:lnSpc>
              <a:buClr>
                <a:schemeClr val="tx1"/>
              </a:buClr>
              <a:buSzTx/>
              <a:buFont typeface="+mj-lt"/>
              <a:buAutoNum type="arabicPeriod" startAt="181"/>
            </a:pPr>
            <a:r>
              <a:rPr lang="en-US" sz="1250" dirty="0"/>
              <a:t>K. </a:t>
            </a:r>
            <a:r>
              <a:rPr lang="en-US" sz="1250" dirty="0" err="1"/>
              <a:t>Marfurt</a:t>
            </a:r>
            <a:r>
              <a:rPr lang="en-US" sz="1250" dirty="0"/>
              <a:t>, “Improving Geologic and Engineering Models of Midcontinent Fracture and </a:t>
            </a:r>
            <a:r>
              <a:rPr lang="en-US" sz="1250" dirty="0" err="1"/>
              <a:t>Karst</a:t>
            </a:r>
            <a:r>
              <a:rPr lang="en-US" sz="1250" dirty="0"/>
              <a:t> Modified Reservoirs Using 3-D Seismic Attributes,” UKCRINC, ($61K OU)</a:t>
            </a:r>
          </a:p>
          <a:p>
            <a:pPr>
              <a:lnSpc>
                <a:spcPct val="80000"/>
              </a:lnSpc>
              <a:buClr>
                <a:schemeClr val="tx1"/>
              </a:buClr>
              <a:buSzTx/>
              <a:buFont typeface="+mj-lt"/>
              <a:buAutoNum type="arabicPeriod" startAt="181"/>
            </a:pPr>
            <a:r>
              <a:rPr lang="en-US" sz="1250" dirty="0"/>
              <a:t>P. Attar, P. </a:t>
            </a:r>
            <a:r>
              <a:rPr lang="en-US" sz="1250" dirty="0" err="1"/>
              <a:t>Vedula</a:t>
            </a:r>
            <a:r>
              <a:rPr lang="en-US" sz="1250" dirty="0"/>
              <a:t>, “Novel, Optimal, Physics-based Reduced Order Models for Nonlinear </a:t>
            </a:r>
            <a:r>
              <a:rPr lang="en-US" sz="1250" dirty="0" err="1"/>
              <a:t>Aeroelasticity</a:t>
            </a:r>
            <a:r>
              <a:rPr lang="en-US" sz="1250" dirty="0"/>
              <a:t>,” Advanced Dynamics, $49K</a:t>
            </a:r>
          </a:p>
          <a:p>
            <a:pPr>
              <a:lnSpc>
                <a:spcPct val="80000"/>
              </a:lnSpc>
              <a:buClr>
                <a:schemeClr val="tx1"/>
              </a:buClr>
              <a:buSzTx/>
              <a:buFont typeface="+mj-lt"/>
              <a:buAutoNum type="arabicPeriod" startAt="181"/>
            </a:pPr>
            <a:r>
              <a:rPr lang="en-US" sz="1250" dirty="0"/>
              <a:t>S. </a:t>
            </a:r>
            <a:r>
              <a:rPr lang="en-US" sz="1250" dirty="0" err="1"/>
              <a:t>Dhall</a:t>
            </a:r>
            <a:r>
              <a:rPr lang="en-US" sz="1250" dirty="0"/>
              <a:t>, “Autonomous Data Partitioning using Data Mining for High Performance Computing,” NSF, ($125K OU)</a:t>
            </a:r>
          </a:p>
        </p:txBody>
      </p:sp>
      <p:sp>
        <p:nvSpPr>
          <p:cNvPr id="928773"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12"/>
          <p:cNvGrpSpPr>
            <a:grpSpLocks/>
          </p:cNvGrpSpPr>
          <p:nvPr/>
        </p:nvGrpSpPr>
        <p:grpSpPr bwMode="auto">
          <a:xfrm>
            <a:off x="6858000" y="5791200"/>
            <a:ext cx="1668463" cy="403225"/>
            <a:chOff x="672" y="3543"/>
            <a:chExt cx="1051" cy="254"/>
          </a:xfrm>
        </p:grpSpPr>
        <p:sp>
          <p:nvSpPr>
            <p:cNvPr id="928781" name="Text Box 13"/>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8782" name="Text Box 14"/>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8783" name="Text Box 15"/>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928784" name="Text Box 16"/>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3" name="Slide Number Placeholder 5"/>
          <p:cNvSpPr>
            <a:spLocks noGrp="1"/>
          </p:cNvSpPr>
          <p:nvPr>
            <p:ph type="sldNum" sz="quarter" idx="11"/>
          </p:nvPr>
        </p:nvSpPr>
        <p:spPr/>
        <p:txBody>
          <a:bodyPr/>
          <a:lstStyle/>
          <a:p>
            <a:fld id="{303D122D-08E8-42A5-9455-D75A9B5E5F7C}" type="slidenum">
              <a:rPr lang="en-US"/>
              <a:pPr/>
              <a:t>33</a:t>
            </a:fld>
            <a:endParaRPr lang="en-US"/>
          </a:p>
        </p:txBody>
      </p:sp>
      <p:sp>
        <p:nvSpPr>
          <p:cNvPr id="881666" name="Rectangle 2"/>
          <p:cNvSpPr>
            <a:spLocks noGrp="1" noChangeArrowheads="1"/>
          </p:cNvSpPr>
          <p:nvPr>
            <p:ph type="title"/>
          </p:nvPr>
        </p:nvSpPr>
        <p:spPr/>
        <p:txBody>
          <a:bodyPr/>
          <a:lstStyle/>
          <a:p>
            <a:r>
              <a:rPr lang="en-US"/>
              <a:t>External Research Grants (cont’d)</a:t>
            </a:r>
          </a:p>
        </p:txBody>
      </p:sp>
      <p:sp>
        <p:nvSpPr>
          <p:cNvPr id="881667" name="Rectangle 3"/>
          <p:cNvSpPr>
            <a:spLocks noGrp="1" noChangeArrowheads="1"/>
          </p:cNvSpPr>
          <p:nvPr>
            <p:ph type="body" sz="half" idx="1"/>
          </p:nvPr>
        </p:nvSpPr>
        <p:spPr>
          <a:xfrm>
            <a:off x="533400" y="1219200"/>
            <a:ext cx="3962400" cy="4495800"/>
          </a:xfrm>
        </p:spPr>
        <p:txBody>
          <a:bodyPr/>
          <a:lstStyle/>
          <a:p>
            <a:pPr marL="381000" indent="-381000">
              <a:lnSpc>
                <a:spcPct val="80000"/>
              </a:lnSpc>
              <a:buClr>
                <a:schemeClr val="tx1"/>
              </a:buClr>
              <a:buSzTx/>
              <a:buFont typeface="+mj-lt"/>
              <a:buAutoNum type="arabicPeriod" startAt="188"/>
            </a:pPr>
            <a:r>
              <a:rPr lang="en-US" sz="1250" dirty="0"/>
              <a:t>M. </a:t>
            </a:r>
            <a:r>
              <a:rPr lang="en-US" sz="1250" dirty="0" err="1"/>
              <a:t>Xue</a:t>
            </a:r>
            <a:r>
              <a:rPr lang="en-US" sz="1250" dirty="0"/>
              <a:t>, K. Brewster, J. </a:t>
            </a:r>
            <a:r>
              <a:rPr lang="en-US" sz="1250" dirty="0" err="1"/>
              <a:t>Gao</a:t>
            </a:r>
            <a:r>
              <a:rPr lang="en-US" sz="1250" dirty="0"/>
              <a:t>, “Ensemble-based Data Assimilation for Tropical Storms, and </a:t>
            </a:r>
            <a:r>
              <a:rPr lang="en-US" sz="1250" dirty="0" err="1"/>
              <a:t>Realtime</a:t>
            </a:r>
            <a:r>
              <a:rPr lang="en-US" sz="1250" dirty="0"/>
              <a:t> 3DVAR Analysis for Initial Proof of 'Warn-on-Forecast‘ Concept: Collaborative Research between CAPS and NSSL,” DOC-NOAA, $100,000</a:t>
            </a:r>
          </a:p>
          <a:p>
            <a:pPr marL="381000" indent="-381000">
              <a:lnSpc>
                <a:spcPct val="80000"/>
              </a:lnSpc>
              <a:buClr>
                <a:schemeClr val="tx1"/>
              </a:buClr>
              <a:buSzTx/>
              <a:buFont typeface="+mj-lt"/>
              <a:buAutoNum type="arabicPeriod" startAt="188"/>
            </a:pPr>
            <a:r>
              <a:rPr lang="en-US" sz="1250" dirty="0"/>
              <a:t>M. </a:t>
            </a:r>
            <a:r>
              <a:rPr lang="en-US" sz="1250" dirty="0" err="1"/>
              <a:t>Xue</a:t>
            </a:r>
            <a:r>
              <a:rPr lang="en-US" sz="1250" dirty="0"/>
              <a:t>, “Contribution to Model Development and Enhancement Research Team by the Center for Analysis and Prediction of Storms,” DOC-NOAA, </a:t>
            </a:r>
            <a:r>
              <a:rPr lang="en-US" sz="1250" dirty="0" smtClean="0"/>
              <a:t>$620K</a:t>
            </a:r>
            <a:endParaRPr lang="en-US" sz="1250" dirty="0"/>
          </a:p>
          <a:p>
            <a:pPr marL="381000" indent="-381000">
              <a:lnSpc>
                <a:spcPct val="80000"/>
              </a:lnSpc>
              <a:buClr>
                <a:schemeClr val="tx1"/>
              </a:buClr>
              <a:buSzTx/>
              <a:buFont typeface="+mj-lt"/>
              <a:buAutoNum type="arabicPeriod" startAt="188"/>
            </a:pPr>
            <a:r>
              <a:rPr lang="en-US" sz="1250" dirty="0"/>
              <a:t>M. </a:t>
            </a:r>
            <a:r>
              <a:rPr lang="en-US" sz="1250" dirty="0" err="1"/>
              <a:t>Xue</a:t>
            </a:r>
            <a:r>
              <a:rPr lang="en-US" sz="1250" dirty="0"/>
              <a:t>, K. Brewster, “Ensemble-based Data Assimilation for Convective Storms and Hurricanes,” DOC-NOAA, $100,000</a:t>
            </a:r>
          </a:p>
          <a:p>
            <a:pPr marL="381000" indent="-381000">
              <a:lnSpc>
                <a:spcPct val="80000"/>
              </a:lnSpc>
              <a:buClr>
                <a:schemeClr val="tx1"/>
              </a:buClr>
              <a:buSzTx/>
              <a:buFont typeface="+mj-lt"/>
              <a:buAutoNum type="arabicPeriod" startAt="188"/>
            </a:pPr>
            <a:r>
              <a:rPr lang="en-US" sz="1250" dirty="0"/>
              <a:t>S. Schroeder, "Discovering Satellite Tobacco Mosaic Virus Structure,“ OCAST, $85K</a:t>
            </a:r>
          </a:p>
          <a:p>
            <a:pPr marL="381000" indent="-381000">
              <a:lnSpc>
                <a:spcPct val="80000"/>
              </a:lnSpc>
              <a:buClr>
                <a:schemeClr val="tx1"/>
              </a:buClr>
              <a:buSzTx/>
              <a:buFont typeface="+mj-lt"/>
              <a:buAutoNum type="arabicPeriod" startAt="188"/>
            </a:pPr>
            <a:r>
              <a:rPr lang="en-US" sz="1250" dirty="0"/>
              <a:t>S. Schroeder, "Computational </a:t>
            </a:r>
            <a:r>
              <a:rPr lang="en-US" sz="1250" dirty="0" err="1"/>
              <a:t>Advacnes</a:t>
            </a:r>
            <a:r>
              <a:rPr lang="en-US" sz="1250" dirty="0"/>
              <a:t> Toward Predicting </a:t>
            </a:r>
            <a:r>
              <a:rPr lang="en-US" sz="1250" dirty="0" err="1"/>
              <a:t>Encapsidated</a:t>
            </a:r>
            <a:r>
              <a:rPr lang="en-US" sz="1250" dirty="0"/>
              <a:t> Viral RNA Structure,“ Pharmaceutical Research and </a:t>
            </a:r>
            <a:r>
              <a:rPr lang="en-US" sz="1250" dirty="0" err="1"/>
              <a:t>Manufactuerer's</a:t>
            </a:r>
            <a:r>
              <a:rPr lang="en-US" sz="1250" dirty="0"/>
              <a:t> Association of America, $60K</a:t>
            </a:r>
          </a:p>
          <a:p>
            <a:pPr marL="381000" indent="-381000">
              <a:lnSpc>
                <a:spcPct val="80000"/>
              </a:lnSpc>
              <a:buClr>
                <a:schemeClr val="tx1"/>
              </a:buClr>
              <a:buSzTx/>
              <a:buFont typeface="+mj-lt"/>
              <a:buAutoNum type="arabicPeriod" startAt="188"/>
            </a:pPr>
            <a:r>
              <a:rPr lang="en-US" sz="1250" dirty="0"/>
              <a:t>R. </a:t>
            </a:r>
            <a:r>
              <a:rPr lang="en-US" sz="1250" dirty="0" err="1"/>
              <a:t>Kolar</a:t>
            </a:r>
            <a:r>
              <a:rPr lang="en-US" sz="1250" dirty="0"/>
              <a:t>, "Outer Boundary Forcing for Texas Coastal Models,“ Texas Water Development Board, $20K</a:t>
            </a:r>
          </a:p>
          <a:p>
            <a:pPr marL="381000" indent="-381000">
              <a:lnSpc>
                <a:spcPct val="80000"/>
              </a:lnSpc>
              <a:buClr>
                <a:schemeClr val="tx1"/>
              </a:buClr>
              <a:buSzTx/>
              <a:buFont typeface="+mj-lt"/>
              <a:buAutoNum type="arabicPeriod" startAt="188"/>
            </a:pPr>
            <a:r>
              <a:rPr lang="en-US" sz="1250" dirty="0"/>
              <a:t>K. Milton, "Collaborative Research: Quantum Vacuum Energy", NSF, $250K</a:t>
            </a:r>
          </a:p>
        </p:txBody>
      </p:sp>
      <p:sp>
        <p:nvSpPr>
          <p:cNvPr id="881668" name="Rectangle 4"/>
          <p:cNvSpPr>
            <a:spLocks noGrp="1" noChangeArrowheads="1"/>
          </p:cNvSpPr>
          <p:nvPr>
            <p:ph type="body" sz="half" idx="2"/>
          </p:nvPr>
        </p:nvSpPr>
        <p:spPr>
          <a:xfrm>
            <a:off x="4648200" y="1219200"/>
            <a:ext cx="3886200" cy="4267200"/>
          </a:xfrm>
        </p:spPr>
        <p:txBody>
          <a:bodyPr/>
          <a:lstStyle/>
          <a:p>
            <a:pPr marL="381000" indent="-381000">
              <a:lnSpc>
                <a:spcPct val="80000"/>
              </a:lnSpc>
              <a:buClr>
                <a:schemeClr val="tx1"/>
              </a:buClr>
              <a:buSzTx/>
              <a:buFont typeface="+mj-lt"/>
              <a:buAutoNum type="arabicPeriod" startAt="195"/>
            </a:pPr>
            <a:r>
              <a:rPr lang="en-US" sz="1250" dirty="0"/>
              <a:t>A. McGovern, "Developing Spatiotemporal Relational Models to Anticipate Tornado Formation,“ NSF, $500K</a:t>
            </a:r>
          </a:p>
          <a:p>
            <a:pPr marL="381000" indent="-381000">
              <a:lnSpc>
                <a:spcPct val="80000"/>
              </a:lnSpc>
              <a:buClr>
                <a:schemeClr val="tx1"/>
              </a:buClr>
              <a:buSzTx/>
              <a:buFont typeface="+mj-lt"/>
              <a:buAutoNum type="arabicPeriod" startAt="195"/>
            </a:pPr>
            <a:r>
              <a:rPr lang="en-US" sz="1250" dirty="0"/>
              <a:t>Y. </a:t>
            </a:r>
            <a:r>
              <a:rPr lang="en-US" sz="1250" dirty="0" err="1"/>
              <a:t>Kogan</a:t>
            </a:r>
            <a:r>
              <a:rPr lang="en-US" sz="1250" dirty="0"/>
              <a:t>, "</a:t>
            </a:r>
            <a:r>
              <a:rPr lang="en-US" sz="1250" dirty="0" err="1"/>
              <a:t>Midlatitude</a:t>
            </a:r>
            <a:r>
              <a:rPr lang="en-US" sz="1250" dirty="0"/>
              <a:t> Aerosol-Cloud-Radiation Feedbacks in Marine Boundary Layer Clouds", ONR, $638K</a:t>
            </a:r>
          </a:p>
          <a:p>
            <a:pPr marL="381000" indent="-381000">
              <a:lnSpc>
                <a:spcPct val="80000"/>
              </a:lnSpc>
              <a:buClr>
                <a:schemeClr val="tx1"/>
              </a:buClr>
              <a:buSzTx/>
              <a:buFont typeface="+mj-lt"/>
              <a:buAutoNum type="arabicPeriod" startAt="195"/>
            </a:pPr>
            <a:r>
              <a:rPr lang="en-US" sz="1250" dirty="0"/>
              <a:t>J. </a:t>
            </a:r>
            <a:r>
              <a:rPr lang="en-US" sz="1250" dirty="0" err="1"/>
              <a:t>Straka</a:t>
            </a:r>
            <a:r>
              <a:rPr lang="en-US" sz="1250" dirty="0"/>
              <a:t>, K. </a:t>
            </a:r>
            <a:r>
              <a:rPr lang="en-US" sz="1250" dirty="0" err="1"/>
              <a:t>Kanak</a:t>
            </a:r>
            <a:r>
              <a:rPr lang="en-US" sz="1250" dirty="0"/>
              <a:t>, Davies-Jones, “Challenges in understanding </a:t>
            </a:r>
            <a:r>
              <a:rPr lang="en-US" sz="1250" dirty="0" err="1"/>
              <a:t>tornadogenesis</a:t>
            </a:r>
            <a:r>
              <a:rPr lang="en-US" sz="1250" dirty="0"/>
              <a:t> and associated phenomena,” NSF, $854K (total), $584K (OU)</a:t>
            </a:r>
          </a:p>
          <a:p>
            <a:pPr marL="381000" indent="-381000">
              <a:lnSpc>
                <a:spcPct val="80000"/>
              </a:lnSpc>
              <a:buClr>
                <a:schemeClr val="tx1"/>
              </a:buClr>
              <a:buSzTx/>
              <a:buFont typeface="+mj-lt"/>
              <a:buAutoNum type="arabicPeriod" startAt="195"/>
            </a:pPr>
            <a:r>
              <a:rPr lang="en-US" sz="1250" dirty="0"/>
              <a:t>Y. Hong, "Improvement of the NASA Global Hazard System and Implement Server-Africa,“ NASA, $272K</a:t>
            </a:r>
          </a:p>
          <a:p>
            <a:pPr marL="381000" indent="-381000">
              <a:lnSpc>
                <a:spcPct val="80000"/>
              </a:lnSpc>
              <a:buClr>
                <a:schemeClr val="tx1"/>
              </a:buClr>
              <a:buSzTx/>
              <a:buFont typeface="+mj-lt"/>
              <a:buAutoNum type="arabicPeriod" startAt="195"/>
            </a:pPr>
            <a:r>
              <a:rPr lang="en-US" sz="1250" dirty="0"/>
              <a:t>J. Antonio, S. </a:t>
            </a:r>
            <a:r>
              <a:rPr lang="en-US" sz="1250" dirty="0" err="1"/>
              <a:t>Lakshmivarahan</a:t>
            </a:r>
            <a:r>
              <a:rPr lang="en-US" sz="1250" dirty="0"/>
              <a:t>, H. Neeman, "Predictions of Atmospheric Dispersion of Chemical and Biological Contaminants in the Urban Canopy.“ Subcontract No. 1334/0974-01, Prime Agency DOD-ARO, Subcontract through Texas Tech University, Lubbock, TX, Sep. 29, 2000 to Nov. 3, 2001, $75K</a:t>
            </a:r>
          </a:p>
          <a:p>
            <a:pPr marL="381000" indent="-381000">
              <a:lnSpc>
                <a:spcPct val="80000"/>
              </a:lnSpc>
              <a:buClr>
                <a:schemeClr val="tx1"/>
              </a:buClr>
              <a:buSzTx/>
              <a:buFont typeface="+mj-lt"/>
              <a:buAutoNum type="arabicPeriod" startAt="195"/>
            </a:pPr>
            <a:r>
              <a:rPr lang="en-US" sz="1250" dirty="0"/>
              <a:t>A. </a:t>
            </a:r>
            <a:r>
              <a:rPr lang="en-US" sz="1250" dirty="0" err="1"/>
              <a:t>Striolo</a:t>
            </a:r>
            <a:r>
              <a:rPr lang="en-US" sz="1250" dirty="0"/>
              <a:t>, "Electrolytes at Solid-Water Interfaces: Theoretical Studies for Practical Applications,“ OSRHE Nanotechnology, $15K</a:t>
            </a:r>
          </a:p>
          <a:p>
            <a:pPr marL="381000" indent="-381000">
              <a:lnSpc>
                <a:spcPct val="80000"/>
              </a:lnSpc>
              <a:buClr>
                <a:schemeClr val="tx1"/>
              </a:buClr>
              <a:buSzTx/>
              <a:buFont typeface="+mj-lt"/>
              <a:buAutoNum type="arabicPeriod" startAt="195"/>
            </a:pPr>
            <a:r>
              <a:rPr lang="en-US" sz="1250" dirty="0"/>
              <a:t>D. </a:t>
            </a:r>
            <a:r>
              <a:rPr lang="en-US" sz="1250" dirty="0" err="1"/>
              <a:t>Papavassiliou</a:t>
            </a:r>
            <a:r>
              <a:rPr lang="en-US" sz="1250" dirty="0"/>
              <a:t>, “</a:t>
            </a:r>
            <a:r>
              <a:rPr lang="fr-FR" sz="1250" dirty="0"/>
              <a:t>Turbulent transport in non-</a:t>
            </a:r>
            <a:r>
              <a:rPr lang="fr-FR" sz="1250" dirty="0" err="1"/>
              <a:t>homogeneous</a:t>
            </a:r>
            <a:r>
              <a:rPr lang="fr-FR" sz="1250" dirty="0"/>
              <a:t>  turbulence, </a:t>
            </a:r>
            <a:r>
              <a:rPr lang="en-US" sz="1250" dirty="0"/>
              <a:t>” NSF, $320K</a:t>
            </a:r>
          </a:p>
        </p:txBody>
      </p:sp>
      <p:sp>
        <p:nvSpPr>
          <p:cNvPr id="881669"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13"/>
          <p:cNvGrpSpPr>
            <a:grpSpLocks/>
          </p:cNvGrpSpPr>
          <p:nvPr/>
        </p:nvGrpSpPr>
        <p:grpSpPr bwMode="auto">
          <a:xfrm>
            <a:off x="6858000" y="5791200"/>
            <a:ext cx="1668463" cy="403225"/>
            <a:chOff x="672" y="3543"/>
            <a:chExt cx="1051" cy="254"/>
          </a:xfrm>
        </p:grpSpPr>
        <p:sp>
          <p:nvSpPr>
            <p:cNvPr id="881678" name="Text Box 14"/>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81679" name="Text Box 15"/>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81680" name="Text Box 16"/>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81681" name="Text Box 17"/>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3" name="Slide Number Placeholder 5"/>
          <p:cNvSpPr>
            <a:spLocks noGrp="1"/>
          </p:cNvSpPr>
          <p:nvPr>
            <p:ph type="sldNum" sz="quarter" idx="11"/>
          </p:nvPr>
        </p:nvSpPr>
        <p:spPr/>
        <p:txBody>
          <a:bodyPr/>
          <a:lstStyle/>
          <a:p>
            <a:fld id="{280AF56C-2B5C-4BDF-9FC8-B90F88F6904E}" type="slidenum">
              <a:rPr lang="en-US"/>
              <a:pPr/>
              <a:t>34</a:t>
            </a:fld>
            <a:endParaRPr lang="en-US"/>
          </a:p>
        </p:txBody>
      </p:sp>
      <p:sp>
        <p:nvSpPr>
          <p:cNvPr id="823298" name="Rectangle 2"/>
          <p:cNvSpPr>
            <a:spLocks noGrp="1" noChangeArrowheads="1"/>
          </p:cNvSpPr>
          <p:nvPr>
            <p:ph type="title"/>
          </p:nvPr>
        </p:nvSpPr>
        <p:spPr/>
        <p:txBody>
          <a:bodyPr/>
          <a:lstStyle/>
          <a:p>
            <a:r>
              <a:rPr lang="en-US"/>
              <a:t>External Research Grants (cont’d)</a:t>
            </a:r>
          </a:p>
        </p:txBody>
      </p:sp>
      <p:sp>
        <p:nvSpPr>
          <p:cNvPr id="823299" name="Rectangle 3"/>
          <p:cNvSpPr>
            <a:spLocks noGrp="1" noChangeArrowheads="1"/>
          </p:cNvSpPr>
          <p:nvPr>
            <p:ph type="body" sz="half" idx="1"/>
          </p:nvPr>
        </p:nvSpPr>
        <p:spPr>
          <a:xfrm>
            <a:off x="533400" y="1219200"/>
            <a:ext cx="3962400" cy="4495800"/>
          </a:xfrm>
        </p:spPr>
        <p:txBody>
          <a:bodyPr/>
          <a:lstStyle/>
          <a:p>
            <a:pPr marL="381000" indent="-381000">
              <a:lnSpc>
                <a:spcPct val="90000"/>
              </a:lnSpc>
              <a:buClr>
                <a:schemeClr val="tx1"/>
              </a:buClr>
              <a:buSzTx/>
              <a:buFont typeface="+mj-lt"/>
              <a:buAutoNum type="arabicPeriod" startAt="202"/>
            </a:pPr>
            <a:r>
              <a:rPr lang="en-US" sz="1250" dirty="0"/>
              <a:t>K. </a:t>
            </a:r>
            <a:r>
              <a:rPr lang="en-US" sz="1250" dirty="0" err="1"/>
              <a:t>Droegemeier</a:t>
            </a:r>
            <a:r>
              <a:rPr lang="en-US" sz="1250" dirty="0"/>
              <a:t> et al., “Engineering Research Center for Collaborative Adaptive Sensing of the Atmosphere,” NSF, $17M (total), $5.6M (OU)</a:t>
            </a:r>
          </a:p>
          <a:p>
            <a:pPr marL="381000" indent="-381000">
              <a:lnSpc>
                <a:spcPct val="90000"/>
              </a:lnSpc>
              <a:buClr>
                <a:schemeClr val="tx1"/>
              </a:buClr>
              <a:buSzTx/>
              <a:buFont typeface="+mj-lt"/>
              <a:buAutoNum type="arabicPeriod" startAt="202"/>
            </a:pPr>
            <a:r>
              <a:rPr lang="en-US" sz="1250" dirty="0"/>
              <a:t>K. </a:t>
            </a:r>
            <a:r>
              <a:rPr lang="en-US" sz="1250" dirty="0" err="1"/>
              <a:t>Droegemeier</a:t>
            </a:r>
            <a:r>
              <a:rPr lang="en-US" sz="1250" dirty="0"/>
              <a:t> et al., “Linked Environments for Atmospheric Discovery (LEAD),” NSF, $11.25M (total), $2.5M (OU)</a:t>
            </a:r>
          </a:p>
          <a:p>
            <a:pPr marL="381000" indent="-381000">
              <a:lnSpc>
                <a:spcPct val="80000"/>
              </a:lnSpc>
              <a:buClr>
                <a:schemeClr val="tx1"/>
              </a:buClr>
              <a:buSzTx/>
              <a:buFont typeface="+mj-lt"/>
              <a:buAutoNum type="arabicPeriod" startAt="202"/>
            </a:pPr>
            <a:r>
              <a:rPr lang="en-US" sz="1250" dirty="0"/>
              <a:t>M. Strauss, P. </a:t>
            </a:r>
            <a:r>
              <a:rPr lang="en-US" sz="1250" dirty="0" err="1"/>
              <a:t>Skubic</a:t>
            </a:r>
            <a:r>
              <a:rPr lang="en-US" sz="1250" dirty="0"/>
              <a:t> et al., “Oklahoma Center for High Energy Physics”, DOE EPSCoR, $3.4M (total), $1.6M (OU)</a:t>
            </a:r>
          </a:p>
          <a:p>
            <a:pPr marL="381000" indent="-381000">
              <a:lnSpc>
                <a:spcPct val="90000"/>
              </a:lnSpc>
              <a:buClr>
                <a:schemeClr val="tx1"/>
              </a:buClr>
              <a:buSzTx/>
              <a:buFont typeface="+mj-lt"/>
              <a:buAutoNum type="arabicPeriod" startAt="202"/>
            </a:pPr>
            <a:r>
              <a:rPr lang="en-US" sz="1250" dirty="0"/>
              <a:t>M. Richman, A. White, V. </a:t>
            </a:r>
            <a:r>
              <a:rPr lang="en-US" sz="1250" dirty="0" err="1"/>
              <a:t>Lakshmanan</a:t>
            </a:r>
            <a:r>
              <a:rPr lang="en-US" sz="1250" dirty="0"/>
              <a:t>, V. </a:t>
            </a:r>
            <a:r>
              <a:rPr lang="en-US" sz="1250" dirty="0" err="1"/>
              <a:t>DeBrunner</a:t>
            </a:r>
            <a:r>
              <a:rPr lang="en-US" sz="1250" dirty="0"/>
              <a:t>, P. </a:t>
            </a:r>
            <a:r>
              <a:rPr lang="en-US" sz="1250" dirty="0" err="1"/>
              <a:t>Skubic</a:t>
            </a:r>
            <a:r>
              <a:rPr lang="en-US" sz="1250" dirty="0"/>
              <a:t>, “Real Time Mining of Integrated Weather Data,” NSF, $950K</a:t>
            </a:r>
          </a:p>
          <a:p>
            <a:pPr marL="381000" indent="-381000">
              <a:lnSpc>
                <a:spcPct val="80000"/>
              </a:lnSpc>
              <a:buClr>
                <a:schemeClr val="tx1"/>
              </a:buClr>
              <a:buSzTx/>
              <a:buFont typeface="+mj-lt"/>
              <a:buAutoNum type="arabicPeriod" startAt="202"/>
            </a:pPr>
            <a:r>
              <a:rPr lang="en-US" sz="1250" dirty="0"/>
              <a:t>D. Weber, K. </a:t>
            </a:r>
            <a:r>
              <a:rPr lang="en-US" sz="1250" dirty="0" err="1"/>
              <a:t>Droegemeier</a:t>
            </a:r>
            <a:r>
              <a:rPr lang="en-US" sz="1250" dirty="0"/>
              <a:t>, H. Neeman, “Modeling Environment for Atmospheric Discovery,” NCSA, $435K </a:t>
            </a:r>
          </a:p>
          <a:p>
            <a:pPr marL="381000" indent="-381000">
              <a:lnSpc>
                <a:spcPct val="80000"/>
              </a:lnSpc>
              <a:buClr>
                <a:schemeClr val="tx1"/>
              </a:buClr>
              <a:buSzTx/>
              <a:buFont typeface="+mj-lt"/>
              <a:buAutoNum type="arabicPeriod" startAt="202"/>
            </a:pPr>
            <a:r>
              <a:rPr lang="en-US" sz="1250" dirty="0"/>
              <a:t>H. Neeman, K. </a:t>
            </a:r>
            <a:r>
              <a:rPr lang="en-US" sz="1250" dirty="0" err="1"/>
              <a:t>Droegemeier</a:t>
            </a:r>
            <a:r>
              <a:rPr lang="en-US" sz="1250" dirty="0"/>
              <a:t>, K. Mish, D. </a:t>
            </a:r>
            <a:r>
              <a:rPr lang="en-US" sz="1250" dirty="0" err="1"/>
              <a:t>Papavassiliou</a:t>
            </a:r>
            <a:r>
              <a:rPr lang="en-US" sz="1250" dirty="0"/>
              <a:t>, P. </a:t>
            </a:r>
            <a:r>
              <a:rPr lang="en-US" sz="1250" dirty="0" err="1"/>
              <a:t>Skubic</a:t>
            </a:r>
            <a:r>
              <a:rPr lang="en-US" sz="1250" dirty="0"/>
              <a:t>, “Acquisition of an Itanium Cluster for Grid Computing,” NSF, $340K</a:t>
            </a:r>
          </a:p>
          <a:p>
            <a:pPr marL="381000" indent="-381000">
              <a:lnSpc>
                <a:spcPct val="80000"/>
              </a:lnSpc>
              <a:buClr>
                <a:schemeClr val="tx1"/>
              </a:buClr>
              <a:buSzTx/>
              <a:buFont typeface="+mj-lt"/>
              <a:buAutoNum type="arabicPeriod" startAt="202"/>
            </a:pPr>
            <a:r>
              <a:rPr lang="en-US" sz="1250" dirty="0"/>
              <a:t>J. </a:t>
            </a:r>
            <a:r>
              <a:rPr lang="en-US" sz="1250" dirty="0" err="1"/>
              <a:t>Levit</a:t>
            </a:r>
            <a:r>
              <a:rPr lang="en-US" sz="1250" dirty="0"/>
              <a:t>, D. Ebert (Purdue), C. Hansen (U Utah), “Advanced Weather Data Visualization,” NSF, $300K</a:t>
            </a:r>
          </a:p>
          <a:p>
            <a:pPr marL="381000" indent="-381000">
              <a:lnSpc>
                <a:spcPct val="80000"/>
              </a:lnSpc>
              <a:buClr>
                <a:schemeClr val="tx1"/>
              </a:buClr>
              <a:buSzTx/>
              <a:buFont typeface="+mj-lt"/>
              <a:buAutoNum type="arabicPeriod" startAt="202"/>
            </a:pPr>
            <a:r>
              <a:rPr lang="en-US" sz="1250" dirty="0"/>
              <a:t>D. </a:t>
            </a:r>
            <a:r>
              <a:rPr lang="en-US" sz="1250" dirty="0" err="1"/>
              <a:t>Papavassiliou</a:t>
            </a:r>
            <a:r>
              <a:rPr lang="en-US" sz="1250" dirty="0"/>
              <a:t>, “Turbulent Transport in Wall Turbulence,” NSF, $165K</a:t>
            </a:r>
          </a:p>
        </p:txBody>
      </p:sp>
      <p:sp>
        <p:nvSpPr>
          <p:cNvPr id="823300" name="Rectangle 4"/>
          <p:cNvSpPr>
            <a:spLocks noGrp="1" noChangeArrowheads="1"/>
          </p:cNvSpPr>
          <p:nvPr>
            <p:ph type="body" sz="half" idx="2"/>
          </p:nvPr>
        </p:nvSpPr>
        <p:spPr>
          <a:xfrm>
            <a:off x="4648200" y="1219200"/>
            <a:ext cx="3886200" cy="4267200"/>
          </a:xfrm>
        </p:spPr>
        <p:txBody>
          <a:bodyPr/>
          <a:lstStyle/>
          <a:p>
            <a:pPr marL="381000" indent="-381000">
              <a:lnSpc>
                <a:spcPct val="80000"/>
              </a:lnSpc>
              <a:buClr>
                <a:schemeClr val="tx1"/>
              </a:buClr>
              <a:buSzTx/>
              <a:buFont typeface="+mj-lt"/>
              <a:buAutoNum type="arabicPeriod" startAt="210"/>
            </a:pPr>
            <a:r>
              <a:rPr lang="en-US" sz="1250" dirty="0"/>
              <a:t>L. Lee, J. Mullen (Worcester Polytechnic), H. Neeman, G.K. Newman, “Integration of High Performance Computing in Nanotechnology,” NSF, $400K</a:t>
            </a:r>
          </a:p>
          <a:p>
            <a:pPr marL="381000" indent="-381000">
              <a:lnSpc>
                <a:spcPct val="80000"/>
              </a:lnSpc>
              <a:buClr>
                <a:schemeClr val="tx1"/>
              </a:buClr>
              <a:buSzTx/>
              <a:buFont typeface="+mj-lt"/>
              <a:buAutoNum type="arabicPeriod" startAt="210"/>
            </a:pPr>
            <a:r>
              <a:rPr lang="en-US" sz="1250" dirty="0"/>
              <a:t>R. Wheeler, “Principal mode analysis and its application to polypeptide vibrations,” NSF, $385K</a:t>
            </a:r>
          </a:p>
          <a:p>
            <a:pPr marL="381000" indent="-381000">
              <a:lnSpc>
                <a:spcPct val="80000"/>
              </a:lnSpc>
              <a:buClr>
                <a:schemeClr val="tx1"/>
              </a:buClr>
              <a:buSzTx/>
              <a:buFont typeface="+mj-lt"/>
              <a:buAutoNum type="arabicPeriod" startAt="210"/>
            </a:pPr>
            <a:r>
              <a:rPr lang="en-US" sz="1250" dirty="0"/>
              <a:t>R. </a:t>
            </a:r>
            <a:r>
              <a:rPr lang="en-US" sz="1250" dirty="0" err="1"/>
              <a:t>Kolar</a:t>
            </a:r>
            <a:r>
              <a:rPr lang="en-US" sz="1250" dirty="0"/>
              <a:t>,  J. Antonio, S. </a:t>
            </a:r>
            <a:r>
              <a:rPr lang="en-US" sz="1250" dirty="0" err="1"/>
              <a:t>Dhall</a:t>
            </a:r>
            <a:r>
              <a:rPr lang="en-US" sz="1250" dirty="0"/>
              <a:t>, S. </a:t>
            </a:r>
            <a:r>
              <a:rPr lang="en-US" sz="1250" dirty="0" err="1"/>
              <a:t>Lakshmivarahan</a:t>
            </a:r>
            <a:r>
              <a:rPr lang="en-US" sz="1250" dirty="0"/>
              <a:t>, “A Parallel, </a:t>
            </a:r>
            <a:r>
              <a:rPr lang="en-US" sz="1250" dirty="0" err="1"/>
              <a:t>Baroclinic</a:t>
            </a:r>
            <a:r>
              <a:rPr lang="en-US" sz="1250" dirty="0"/>
              <a:t> 3D Shallow Water Model,” </a:t>
            </a:r>
            <a:r>
              <a:rPr lang="en-US" sz="1250" dirty="0" err="1"/>
              <a:t>DoD</a:t>
            </a:r>
            <a:r>
              <a:rPr lang="en-US" sz="1250" dirty="0"/>
              <a:t> - </a:t>
            </a:r>
            <a:r>
              <a:rPr lang="en-US" sz="1250" dirty="0" err="1"/>
              <a:t>DEPSCoR</a:t>
            </a:r>
            <a:r>
              <a:rPr lang="en-US" sz="1250" dirty="0"/>
              <a:t> (via ONR), $312K </a:t>
            </a:r>
          </a:p>
          <a:p>
            <a:pPr marL="381000" indent="-381000">
              <a:lnSpc>
                <a:spcPct val="80000"/>
              </a:lnSpc>
              <a:buClr>
                <a:schemeClr val="tx1"/>
              </a:buClr>
              <a:buSzTx/>
              <a:buFont typeface="+mj-lt"/>
              <a:buAutoNum type="arabicPeriod" startAt="210"/>
            </a:pPr>
            <a:r>
              <a:rPr lang="en-US" sz="1250" dirty="0"/>
              <a:t>R. </a:t>
            </a:r>
            <a:r>
              <a:rPr lang="en-US" sz="1250" dirty="0" err="1"/>
              <a:t>Luettich</a:t>
            </a:r>
            <a:r>
              <a:rPr lang="en-US" sz="1250" dirty="0"/>
              <a:t> (UNC), R. </a:t>
            </a:r>
            <a:r>
              <a:rPr lang="en-US" sz="1250" dirty="0" err="1"/>
              <a:t>Kolar</a:t>
            </a:r>
            <a:r>
              <a:rPr lang="en-US" sz="1250" dirty="0"/>
              <a:t>, B. Vieux, J. </a:t>
            </a:r>
            <a:r>
              <a:rPr lang="en-US" sz="1250" dirty="0" err="1"/>
              <a:t>Gourley</a:t>
            </a:r>
            <a:r>
              <a:rPr lang="en-US" sz="1250" dirty="0"/>
              <a:t>, “The Center for Natural Disasters, Coastal Infrastructure, and Emergency Management,” DHS, $699K</a:t>
            </a:r>
          </a:p>
          <a:p>
            <a:pPr marL="381000" indent="-381000">
              <a:lnSpc>
                <a:spcPct val="80000"/>
              </a:lnSpc>
              <a:buClr>
                <a:schemeClr val="tx1"/>
              </a:buClr>
              <a:buSzTx/>
              <a:buFont typeface="+mj-lt"/>
              <a:buAutoNum type="arabicPeriod" startAt="210"/>
            </a:pPr>
            <a:r>
              <a:rPr lang="en-US" sz="1250" dirty="0"/>
              <a:t>D. </a:t>
            </a:r>
            <a:r>
              <a:rPr lang="en-US" sz="1250" dirty="0" err="1"/>
              <a:t>Papavassiliou</a:t>
            </a:r>
            <a:r>
              <a:rPr lang="en-US" sz="1250" dirty="0"/>
              <a:t>, M. </a:t>
            </a:r>
            <a:r>
              <a:rPr lang="en-US" sz="1250" dirty="0" err="1"/>
              <a:t>Zaman</a:t>
            </a:r>
            <a:r>
              <a:rPr lang="en-US" sz="1250" dirty="0"/>
              <a:t>, H. Neeman, “Integrated, Scalable MBS for Flow Through Porous Media,” NSF, $150K</a:t>
            </a:r>
          </a:p>
          <a:p>
            <a:pPr marL="381000" indent="-381000">
              <a:lnSpc>
                <a:spcPct val="80000"/>
              </a:lnSpc>
              <a:buClr>
                <a:schemeClr val="tx1"/>
              </a:buClr>
              <a:buSzTx/>
              <a:buFont typeface="+mj-lt"/>
              <a:buAutoNum type="arabicPeriod" startAt="210"/>
            </a:pPr>
            <a:r>
              <a:rPr lang="en-US" sz="1250" dirty="0"/>
              <a:t>Y. Wang, P. </a:t>
            </a:r>
            <a:r>
              <a:rPr lang="en-US" sz="1250" dirty="0" err="1"/>
              <a:t>Mukherjee</a:t>
            </a:r>
            <a:r>
              <a:rPr lang="en-US" sz="1250" dirty="0"/>
              <a:t>, “Wavelet based analysis of WMAP data,” NASA, $150K</a:t>
            </a:r>
          </a:p>
          <a:p>
            <a:pPr marL="381000" indent="-381000">
              <a:lnSpc>
                <a:spcPct val="90000"/>
              </a:lnSpc>
              <a:buClr>
                <a:schemeClr val="tx1"/>
              </a:buClr>
              <a:buSzTx/>
              <a:buFont typeface="+mj-lt"/>
              <a:buAutoNum type="arabicPeriod" startAt="210"/>
            </a:pPr>
            <a:r>
              <a:rPr lang="en-US" sz="1250" dirty="0"/>
              <a:t>E. </a:t>
            </a:r>
            <a:r>
              <a:rPr lang="en-US" sz="1250" dirty="0" err="1"/>
              <a:t>Mansell</a:t>
            </a:r>
            <a:r>
              <a:rPr lang="en-US" sz="1250" dirty="0"/>
              <a:t>, </a:t>
            </a:r>
            <a:r>
              <a:rPr lang="sv-SE" sz="1250" dirty="0"/>
              <a:t>C. L. Ziegler, J. M. Straka, D. R. MacGorman, </a:t>
            </a:r>
            <a:r>
              <a:rPr lang="en-US" sz="1250" dirty="0"/>
              <a:t>“Numerical modeling studies of storm electrification and lightning,” $605K</a:t>
            </a:r>
          </a:p>
        </p:txBody>
      </p:sp>
      <p:sp>
        <p:nvSpPr>
          <p:cNvPr id="823301"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13"/>
          <p:cNvGrpSpPr>
            <a:grpSpLocks/>
          </p:cNvGrpSpPr>
          <p:nvPr/>
        </p:nvGrpSpPr>
        <p:grpSpPr bwMode="auto">
          <a:xfrm>
            <a:off x="6858000" y="5791200"/>
            <a:ext cx="1668463" cy="403225"/>
            <a:chOff x="672" y="3543"/>
            <a:chExt cx="1051" cy="254"/>
          </a:xfrm>
        </p:grpSpPr>
        <p:sp>
          <p:nvSpPr>
            <p:cNvPr id="823310" name="Text Box 14"/>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3311" name="Text Box 15"/>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3312" name="Text Box 16"/>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3313" name="Text Box 17"/>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3" name="Slide Number Placeholder 5"/>
          <p:cNvSpPr>
            <a:spLocks noGrp="1"/>
          </p:cNvSpPr>
          <p:nvPr>
            <p:ph type="sldNum" sz="quarter" idx="11"/>
          </p:nvPr>
        </p:nvSpPr>
        <p:spPr/>
        <p:txBody>
          <a:bodyPr/>
          <a:lstStyle/>
          <a:p>
            <a:fld id="{46EAB435-A5F1-4E92-90B0-C53F1567C8A8}" type="slidenum">
              <a:rPr lang="en-US"/>
              <a:pPr/>
              <a:t>35</a:t>
            </a:fld>
            <a:endParaRPr lang="en-US"/>
          </a:p>
        </p:txBody>
      </p:sp>
      <p:sp>
        <p:nvSpPr>
          <p:cNvPr id="824322" name="Rectangle 2"/>
          <p:cNvSpPr>
            <a:spLocks noGrp="1" noChangeArrowheads="1"/>
          </p:cNvSpPr>
          <p:nvPr>
            <p:ph type="title"/>
          </p:nvPr>
        </p:nvSpPr>
        <p:spPr/>
        <p:txBody>
          <a:bodyPr/>
          <a:lstStyle/>
          <a:p>
            <a:r>
              <a:rPr lang="en-US"/>
              <a:t>External Research Grants (cont’d)</a:t>
            </a:r>
          </a:p>
        </p:txBody>
      </p:sp>
      <p:sp>
        <p:nvSpPr>
          <p:cNvPr id="824323" name="Rectangle 3"/>
          <p:cNvSpPr>
            <a:spLocks noGrp="1" noChangeArrowheads="1"/>
          </p:cNvSpPr>
          <p:nvPr>
            <p:ph type="body" sz="half" idx="1"/>
          </p:nvPr>
        </p:nvSpPr>
        <p:spPr>
          <a:xfrm>
            <a:off x="533400" y="1219200"/>
            <a:ext cx="3962400" cy="4495800"/>
          </a:xfrm>
        </p:spPr>
        <p:txBody>
          <a:bodyPr/>
          <a:lstStyle/>
          <a:p>
            <a:pPr marL="381000" indent="-381000">
              <a:lnSpc>
                <a:spcPct val="80000"/>
              </a:lnSpc>
              <a:buClr>
                <a:schemeClr val="tx1"/>
              </a:buClr>
              <a:buSzTx/>
              <a:buFont typeface="+mj-lt"/>
              <a:buAutoNum type="arabicPeriod" startAt="217"/>
            </a:pPr>
            <a:r>
              <a:rPr lang="en-US" sz="1250" dirty="0"/>
              <a:t>K. Brewster, J. </a:t>
            </a:r>
            <a:r>
              <a:rPr lang="en-US" sz="1250" dirty="0" err="1"/>
              <a:t>Gao</a:t>
            </a:r>
            <a:r>
              <a:rPr lang="en-US" sz="1250" dirty="0"/>
              <a:t>, F. Carr, W. </a:t>
            </a:r>
            <a:r>
              <a:rPr lang="en-US" sz="1250" dirty="0" err="1"/>
              <a:t>Lapenta</a:t>
            </a:r>
            <a:r>
              <a:rPr lang="en-US" sz="1250" dirty="0"/>
              <a:t>, G. </a:t>
            </a:r>
            <a:r>
              <a:rPr lang="en-US" sz="1250" dirty="0" err="1"/>
              <a:t>Jedlovec</a:t>
            </a:r>
            <a:r>
              <a:rPr lang="en-US" sz="1250" dirty="0"/>
              <a:t>, “Impact of the Assimilation of AIRS Soundings and AMSR-E Rainfall on Short Term Forecasts of </a:t>
            </a:r>
            <a:r>
              <a:rPr lang="en-US" sz="1250" dirty="0" err="1"/>
              <a:t>Mesoscale</a:t>
            </a:r>
            <a:r>
              <a:rPr lang="en-US" sz="1250" dirty="0"/>
              <a:t> Weather,” NASA, $458K</a:t>
            </a:r>
          </a:p>
          <a:p>
            <a:pPr marL="381000" indent="-381000">
              <a:lnSpc>
                <a:spcPct val="80000"/>
              </a:lnSpc>
              <a:buClr>
                <a:schemeClr val="tx1"/>
              </a:buClr>
              <a:buSzTx/>
              <a:buFont typeface="+mj-lt"/>
              <a:buAutoNum type="arabicPeriod" startAt="217"/>
            </a:pPr>
            <a:r>
              <a:rPr lang="en-US" sz="1250" dirty="0"/>
              <a:t>R. Wheeler, T. Click, “National Institutes of Health/</a:t>
            </a:r>
            <a:r>
              <a:rPr lang="en-US" sz="1250" dirty="0" err="1"/>
              <a:t>Predoctoral</a:t>
            </a:r>
            <a:r>
              <a:rPr lang="en-US" sz="1250" dirty="0"/>
              <a:t> Fellowships for Students with </a:t>
            </a:r>
            <a:r>
              <a:rPr lang="en-US" sz="1250" dirty="0" err="1"/>
              <a:t>Disabilties</a:t>
            </a:r>
            <a:r>
              <a:rPr lang="en-US" sz="1250" dirty="0"/>
              <a:t>,” NIH/NIGMS, $80K</a:t>
            </a:r>
          </a:p>
          <a:p>
            <a:pPr marL="381000" indent="-381000">
              <a:lnSpc>
                <a:spcPct val="80000"/>
              </a:lnSpc>
              <a:buClr>
                <a:schemeClr val="tx1"/>
              </a:buClr>
              <a:buSzTx/>
              <a:buFont typeface="+mj-lt"/>
              <a:buAutoNum type="arabicPeriod" startAt="217"/>
            </a:pPr>
            <a:r>
              <a:rPr lang="en-US" sz="1250" dirty="0"/>
              <a:t>K. </a:t>
            </a:r>
            <a:r>
              <a:rPr lang="en-US" sz="1250" dirty="0" err="1"/>
              <a:t>Pathasarathy</a:t>
            </a:r>
            <a:r>
              <a:rPr lang="en-US" sz="1250" dirty="0"/>
              <a:t>, D. </a:t>
            </a:r>
            <a:r>
              <a:rPr lang="en-US" sz="1250" dirty="0" err="1"/>
              <a:t>Papavassiliou</a:t>
            </a:r>
            <a:r>
              <a:rPr lang="en-US" sz="1250" dirty="0"/>
              <a:t>, L. Lee, G. Newman, “Drag reduction using surface-attached polymer chains and </a:t>
            </a:r>
            <a:r>
              <a:rPr lang="en-US" sz="1250" dirty="0" err="1"/>
              <a:t>nanotubes</a:t>
            </a:r>
            <a:r>
              <a:rPr lang="en-US" sz="1250" dirty="0"/>
              <a:t>,” ONR, $730K</a:t>
            </a:r>
          </a:p>
          <a:p>
            <a:pPr marL="381000" indent="-381000">
              <a:lnSpc>
                <a:spcPct val="80000"/>
              </a:lnSpc>
              <a:buClr>
                <a:schemeClr val="tx1"/>
              </a:buClr>
              <a:buSzTx/>
              <a:buFont typeface="+mj-lt"/>
              <a:buAutoNum type="arabicPeriod" startAt="217"/>
            </a:pPr>
            <a:r>
              <a:rPr lang="en-US" sz="1250" dirty="0"/>
              <a:t>D. </a:t>
            </a:r>
            <a:r>
              <a:rPr lang="en-US" sz="1250" dirty="0" err="1"/>
              <a:t>Papavassiliou</a:t>
            </a:r>
            <a:r>
              <a:rPr lang="en-US" sz="1250" dirty="0"/>
              <a:t>, “</a:t>
            </a:r>
            <a:r>
              <a:rPr lang="fr-FR" sz="1250" dirty="0"/>
              <a:t>Turbulent transport in non-</a:t>
            </a:r>
            <a:r>
              <a:rPr lang="fr-FR" sz="1250" dirty="0" err="1"/>
              <a:t>homogeneous</a:t>
            </a:r>
            <a:r>
              <a:rPr lang="fr-FR" sz="1250" dirty="0"/>
              <a:t>  turbulence, </a:t>
            </a:r>
            <a:r>
              <a:rPr lang="en-US" sz="1250" dirty="0"/>
              <a:t>” NSF, $320K</a:t>
            </a:r>
          </a:p>
          <a:p>
            <a:pPr marL="381000" indent="-381000">
              <a:lnSpc>
                <a:spcPct val="80000"/>
              </a:lnSpc>
              <a:buClr>
                <a:schemeClr val="tx1"/>
              </a:buClr>
              <a:buSzTx/>
              <a:buFont typeface="+mj-lt"/>
              <a:buAutoNum type="arabicPeriod" startAt="217"/>
            </a:pPr>
            <a:r>
              <a:rPr lang="en-US" sz="1250" dirty="0"/>
              <a:t>C. </a:t>
            </a:r>
            <a:r>
              <a:rPr lang="en-US" sz="1250" dirty="0" err="1"/>
              <a:t>Doswell</a:t>
            </a:r>
            <a:r>
              <a:rPr lang="en-US" sz="1250" dirty="0"/>
              <a:t>, D. Weber, H. Neeman, “A Study of Moist Deep Convection: Generation of Multiple Updrafts in Association with </a:t>
            </a:r>
            <a:r>
              <a:rPr lang="en-US" sz="1250" dirty="0" err="1"/>
              <a:t>Mesoscale</a:t>
            </a:r>
            <a:r>
              <a:rPr lang="en-US" sz="1250" dirty="0"/>
              <a:t> Forcing,” NSF, $430K</a:t>
            </a:r>
          </a:p>
          <a:p>
            <a:pPr marL="381000" indent="-381000">
              <a:lnSpc>
                <a:spcPct val="80000"/>
              </a:lnSpc>
              <a:buClr>
                <a:schemeClr val="tx1"/>
              </a:buClr>
              <a:buSzTx/>
              <a:buFont typeface="+mj-lt"/>
              <a:buAutoNum type="arabicPeriod" startAt="217"/>
            </a:pPr>
            <a:r>
              <a:rPr lang="en-US" sz="1250" dirty="0"/>
              <a:t>D. </a:t>
            </a:r>
            <a:r>
              <a:rPr lang="en-US" sz="1250" dirty="0" err="1"/>
              <a:t>Papavassiliou</a:t>
            </a:r>
            <a:r>
              <a:rPr lang="en-US" sz="1250" dirty="0"/>
              <a:t>, “Melt-Blowing: Advance modeling and experimental verification,” NSF, $321K</a:t>
            </a:r>
          </a:p>
          <a:p>
            <a:pPr marL="381000" indent="-381000">
              <a:lnSpc>
                <a:spcPct val="80000"/>
              </a:lnSpc>
              <a:buClr>
                <a:schemeClr val="tx1"/>
              </a:buClr>
              <a:buSzTx/>
              <a:buFont typeface="+mj-lt"/>
              <a:buAutoNum type="arabicPeriod" startAt="217"/>
            </a:pPr>
            <a:r>
              <a:rPr lang="en-US" sz="1250" dirty="0"/>
              <a:t>R. </a:t>
            </a:r>
            <a:r>
              <a:rPr lang="en-US" sz="1250" dirty="0" err="1"/>
              <a:t>Kol,ar</a:t>
            </a:r>
            <a:r>
              <a:rPr lang="en-US" sz="1250" dirty="0"/>
              <a:t> et al., “A Coupled Hydrodynamic/Hydrologic Model with Adaptive Gridding,” ONR, $595K</a:t>
            </a:r>
          </a:p>
          <a:p>
            <a:pPr marL="381000" indent="-381000">
              <a:lnSpc>
                <a:spcPct val="80000"/>
              </a:lnSpc>
              <a:buClr>
                <a:schemeClr val="tx1"/>
              </a:buClr>
              <a:buSzTx/>
              <a:buFont typeface="+mj-lt"/>
              <a:buAutoNum type="arabicPeriod" startAt="217"/>
            </a:pPr>
            <a:r>
              <a:rPr lang="en-US" sz="1250" dirty="0"/>
              <a:t>D. </a:t>
            </a:r>
            <a:r>
              <a:rPr lang="en-US" sz="1250" dirty="0" err="1"/>
              <a:t>Papavassiliou</a:t>
            </a:r>
            <a:r>
              <a:rPr lang="en-US" sz="1250" dirty="0"/>
              <a:t>, “Scalar Transport in Porous Media,” ACS-PRF, $80K</a:t>
            </a:r>
          </a:p>
        </p:txBody>
      </p:sp>
      <p:sp>
        <p:nvSpPr>
          <p:cNvPr id="824324" name="Rectangle 4"/>
          <p:cNvSpPr>
            <a:spLocks noGrp="1" noChangeArrowheads="1"/>
          </p:cNvSpPr>
          <p:nvPr>
            <p:ph type="body" sz="half" idx="2"/>
          </p:nvPr>
        </p:nvSpPr>
        <p:spPr>
          <a:xfrm>
            <a:off x="4648200" y="1219200"/>
            <a:ext cx="3886200" cy="4267200"/>
          </a:xfrm>
        </p:spPr>
        <p:txBody>
          <a:bodyPr/>
          <a:lstStyle/>
          <a:p>
            <a:pPr marL="381000" indent="-381000">
              <a:lnSpc>
                <a:spcPct val="80000"/>
              </a:lnSpc>
              <a:buClr>
                <a:schemeClr val="tx1"/>
              </a:buClr>
              <a:buSzTx/>
              <a:buFont typeface="+mj-lt"/>
              <a:buAutoNum type="arabicPeriod" startAt="225"/>
            </a:pPr>
            <a:r>
              <a:rPr lang="en-US" sz="1250" dirty="0"/>
              <a:t>M. </a:t>
            </a:r>
            <a:r>
              <a:rPr lang="en-US" sz="1250" dirty="0" err="1"/>
              <a:t>Xue</a:t>
            </a:r>
            <a:r>
              <a:rPr lang="en-US" sz="1250" dirty="0"/>
              <a:t>, F. Carr, A. Shapiro, K. Brewster, J. </a:t>
            </a:r>
            <a:r>
              <a:rPr lang="en-US" sz="1250" dirty="0" err="1"/>
              <a:t>Gao</a:t>
            </a:r>
            <a:r>
              <a:rPr lang="en-US" sz="1250" dirty="0"/>
              <a:t>, “Research on Optimal Utilization and Impact of Water Vapor and Other High Resolution Observations in Storm-Scale QPF,” NSF, $880K.</a:t>
            </a:r>
          </a:p>
          <a:p>
            <a:pPr marL="381000" indent="-381000">
              <a:lnSpc>
                <a:spcPct val="80000"/>
              </a:lnSpc>
              <a:buClr>
                <a:schemeClr val="tx1"/>
              </a:buClr>
              <a:buSzTx/>
              <a:buFont typeface="+mj-lt"/>
              <a:buAutoNum type="arabicPeriod" startAt="225"/>
            </a:pPr>
            <a:r>
              <a:rPr lang="en-US" sz="1250" dirty="0"/>
              <a:t>J. </a:t>
            </a:r>
            <a:r>
              <a:rPr lang="en-US" sz="1250" dirty="0" err="1"/>
              <a:t>Gao</a:t>
            </a:r>
            <a:r>
              <a:rPr lang="en-US" sz="1250" dirty="0"/>
              <a:t>, K. </a:t>
            </a:r>
            <a:r>
              <a:rPr lang="en-US" sz="1250" dirty="0" err="1"/>
              <a:t>Droegemeier</a:t>
            </a:r>
            <a:r>
              <a:rPr lang="en-US" sz="1250" dirty="0"/>
              <a:t>, M. </a:t>
            </a:r>
            <a:r>
              <a:rPr lang="en-US" sz="1250" dirty="0" err="1"/>
              <a:t>Xue</a:t>
            </a:r>
            <a:r>
              <a:rPr lang="en-US" sz="1250" dirty="0"/>
              <a:t>, “On the Optimal Use of WSR-88D Doppler Radar Data for </a:t>
            </a:r>
            <a:r>
              <a:rPr lang="en-US" sz="1250" dirty="0" err="1"/>
              <a:t>Variational</a:t>
            </a:r>
            <a:r>
              <a:rPr lang="en-US" sz="1250" dirty="0"/>
              <a:t> Storm-Scale Data Assimilation,” NSF, $600K.</a:t>
            </a:r>
          </a:p>
          <a:p>
            <a:pPr marL="381000" indent="-381000">
              <a:lnSpc>
                <a:spcPct val="80000"/>
              </a:lnSpc>
              <a:buClr>
                <a:schemeClr val="tx1"/>
              </a:buClr>
              <a:buSzTx/>
              <a:buFont typeface="+mj-lt"/>
              <a:buAutoNum type="arabicPeriod" startAt="225"/>
            </a:pPr>
            <a:r>
              <a:rPr lang="en-US" sz="1250" dirty="0"/>
              <a:t>K. Mish, K. </a:t>
            </a:r>
            <a:r>
              <a:rPr lang="en-US" sz="1250" dirty="0" err="1"/>
              <a:t>Muraleetharan</a:t>
            </a:r>
            <a:r>
              <a:rPr lang="en-US" sz="1250" dirty="0"/>
              <a:t>, “Computational Modeling of Blast Loading on Bridges,” OTC, $125K</a:t>
            </a:r>
          </a:p>
          <a:p>
            <a:pPr marL="381000" indent="-381000">
              <a:lnSpc>
                <a:spcPct val="80000"/>
              </a:lnSpc>
              <a:buClr>
                <a:schemeClr val="tx1"/>
              </a:buClr>
              <a:buSzTx/>
              <a:buFont typeface="+mj-lt"/>
              <a:buAutoNum type="arabicPeriod" startAt="225"/>
            </a:pPr>
            <a:r>
              <a:rPr lang="en-US" sz="1250" dirty="0"/>
              <a:t>V. </a:t>
            </a:r>
            <a:r>
              <a:rPr lang="en-US" sz="1250" dirty="0" err="1"/>
              <a:t>DeBrunner</a:t>
            </a:r>
            <a:r>
              <a:rPr lang="en-US" sz="1250" dirty="0"/>
              <a:t>, L. </a:t>
            </a:r>
            <a:r>
              <a:rPr lang="en-US" sz="1250" dirty="0" err="1"/>
              <a:t>DeBrunner</a:t>
            </a:r>
            <a:r>
              <a:rPr lang="en-US" sz="1250" dirty="0"/>
              <a:t>, D. Baldwin, K. Mish, “Intelligent Bridge System,” FHWA, $3M</a:t>
            </a:r>
          </a:p>
          <a:p>
            <a:pPr marL="381000" indent="-381000">
              <a:lnSpc>
                <a:spcPct val="80000"/>
              </a:lnSpc>
              <a:buClr>
                <a:schemeClr val="tx1"/>
              </a:buClr>
              <a:buSzTx/>
              <a:buFont typeface="+mj-lt"/>
              <a:buAutoNum type="arabicPeriod" startAt="225"/>
            </a:pPr>
            <a:r>
              <a:rPr lang="en-US" sz="1250" dirty="0"/>
              <a:t>D. </a:t>
            </a:r>
            <a:r>
              <a:rPr lang="en-US" sz="1250" dirty="0" err="1"/>
              <a:t>Papavassiliou</a:t>
            </a:r>
            <a:r>
              <a:rPr lang="en-US" sz="1250" dirty="0"/>
              <a:t>, “Scalar Transport in Porous Media,” ACS-PRF, $80K</a:t>
            </a:r>
          </a:p>
          <a:p>
            <a:pPr marL="381000" indent="-381000">
              <a:lnSpc>
                <a:spcPct val="80000"/>
              </a:lnSpc>
              <a:buClr>
                <a:schemeClr val="tx1"/>
              </a:buClr>
              <a:buSzTx/>
              <a:buFont typeface="+mj-lt"/>
              <a:buAutoNum type="arabicPeriod" startAt="225"/>
            </a:pPr>
            <a:r>
              <a:rPr lang="en-US" sz="1250" dirty="0"/>
              <a:t>Y. Wang, P. </a:t>
            </a:r>
            <a:r>
              <a:rPr lang="en-US" sz="1250" dirty="0" err="1"/>
              <a:t>Mukherjee</a:t>
            </a:r>
            <a:r>
              <a:rPr lang="en-US" sz="1250" dirty="0"/>
              <a:t>, “Wavelet based analysis of WMAP data,” NASA, $150K</a:t>
            </a:r>
          </a:p>
          <a:p>
            <a:pPr marL="381000" indent="-381000">
              <a:lnSpc>
                <a:spcPct val="80000"/>
              </a:lnSpc>
              <a:buClr>
                <a:schemeClr val="tx1"/>
              </a:buClr>
              <a:buSzTx/>
              <a:buFont typeface="+mj-lt"/>
              <a:buAutoNum type="arabicPeriod" startAt="225"/>
            </a:pPr>
            <a:r>
              <a:rPr lang="en-US" sz="1250" dirty="0"/>
              <a:t>R. Wheeler et al., “Testing new methods for structure prediction and free energy calculations (</a:t>
            </a:r>
            <a:r>
              <a:rPr lang="en-US" sz="1250" dirty="0" err="1"/>
              <a:t>Predoctoral</a:t>
            </a:r>
            <a:r>
              <a:rPr lang="en-US" sz="1250" dirty="0"/>
              <a:t> Fellowship for Students with Disabilities),” NIH/NIGMS, $24K</a:t>
            </a:r>
          </a:p>
          <a:p>
            <a:pPr marL="381000" indent="-381000">
              <a:lnSpc>
                <a:spcPct val="80000"/>
              </a:lnSpc>
              <a:buClr>
                <a:schemeClr val="tx1"/>
              </a:buClr>
              <a:buSzTx/>
              <a:buFont typeface="+mj-lt"/>
              <a:buAutoNum type="arabicPeriod" startAt="225"/>
            </a:pPr>
            <a:r>
              <a:rPr lang="en-US" sz="1250" dirty="0"/>
              <a:t>L. White et al., “Modeling Studies in the Duke Forest Free-Air CO2 Enrichment (FACE) Program,” DOE, $730K</a:t>
            </a:r>
          </a:p>
        </p:txBody>
      </p:sp>
      <p:sp>
        <p:nvSpPr>
          <p:cNvPr id="824325" name="Text Box 5"/>
          <p:cNvSpPr txBox="1">
            <a:spLocks noChangeArrowheads="1"/>
          </p:cNvSpPr>
          <p:nvPr/>
        </p:nvSpPr>
        <p:spPr bwMode="auto">
          <a:xfrm>
            <a:off x="533400" y="5943600"/>
            <a:ext cx="7620000" cy="457200"/>
          </a:xfrm>
          <a:prstGeom prst="rect">
            <a:avLst/>
          </a:prstGeom>
          <a:noFill/>
          <a:ln w="9525">
            <a:noFill/>
            <a:miter lim="800000"/>
            <a:headEnd/>
            <a:tailEnd/>
          </a:ln>
          <a:effectLst/>
        </p:spPr>
        <p:txBody>
          <a:bodyPr>
            <a:spAutoFit/>
          </a:bodyPr>
          <a:lstStyle/>
          <a:p>
            <a:pPr>
              <a:spcBef>
                <a:spcPct val="50000"/>
              </a:spcBef>
            </a:pPr>
            <a:endParaRPr lang="en-US" sz="2400"/>
          </a:p>
        </p:txBody>
      </p:sp>
      <p:grpSp>
        <p:nvGrpSpPr>
          <p:cNvPr id="2" name="Group 18"/>
          <p:cNvGrpSpPr>
            <a:grpSpLocks/>
          </p:cNvGrpSpPr>
          <p:nvPr/>
        </p:nvGrpSpPr>
        <p:grpSpPr bwMode="auto">
          <a:xfrm>
            <a:off x="6858000" y="5791200"/>
            <a:ext cx="1668463" cy="403225"/>
            <a:chOff x="672" y="3543"/>
            <a:chExt cx="1051" cy="254"/>
          </a:xfrm>
        </p:grpSpPr>
        <p:sp>
          <p:nvSpPr>
            <p:cNvPr id="824339" name="Text Box 19"/>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4340" name="Text Box 20"/>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4341" name="Text Box 21"/>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4342" name="Text Box 22"/>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4"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2" name="Slide Number Placeholder 5"/>
          <p:cNvSpPr>
            <a:spLocks noGrp="1"/>
          </p:cNvSpPr>
          <p:nvPr>
            <p:ph type="sldNum" sz="quarter" idx="11"/>
          </p:nvPr>
        </p:nvSpPr>
        <p:spPr/>
        <p:txBody>
          <a:bodyPr/>
          <a:lstStyle/>
          <a:p>
            <a:fld id="{E421B7DE-A07A-4BE4-853B-F7F73D0E439C}" type="slidenum">
              <a:rPr lang="en-US"/>
              <a:pPr/>
              <a:t>36</a:t>
            </a:fld>
            <a:endParaRPr lang="en-US"/>
          </a:p>
        </p:txBody>
      </p:sp>
      <p:sp>
        <p:nvSpPr>
          <p:cNvPr id="825346" name="Rectangle 2"/>
          <p:cNvSpPr>
            <a:spLocks noGrp="1" noChangeArrowheads="1"/>
          </p:cNvSpPr>
          <p:nvPr>
            <p:ph type="title"/>
          </p:nvPr>
        </p:nvSpPr>
        <p:spPr/>
        <p:txBody>
          <a:bodyPr/>
          <a:lstStyle/>
          <a:p>
            <a:r>
              <a:rPr lang="en-US" sz="3600"/>
              <a:t>External Research Grants (cont’d)</a:t>
            </a:r>
          </a:p>
        </p:txBody>
      </p:sp>
      <p:sp>
        <p:nvSpPr>
          <p:cNvPr id="825347" name="Rectangle 3"/>
          <p:cNvSpPr>
            <a:spLocks noGrp="1" noChangeArrowheads="1"/>
          </p:cNvSpPr>
          <p:nvPr>
            <p:ph type="body" sz="half" idx="1"/>
          </p:nvPr>
        </p:nvSpPr>
        <p:spPr/>
        <p:txBody>
          <a:bodyPr/>
          <a:lstStyle/>
          <a:p>
            <a:pPr marL="381000" indent="-381000">
              <a:lnSpc>
                <a:spcPct val="80000"/>
              </a:lnSpc>
              <a:buClr>
                <a:schemeClr val="tx1"/>
              </a:buClr>
              <a:buSzTx/>
              <a:buFont typeface="+mj-lt"/>
              <a:buAutoNum type="arabicPeriod" startAt="233"/>
            </a:pPr>
            <a:r>
              <a:rPr lang="en-US" sz="1250" dirty="0"/>
              <a:t>Neeman, </a:t>
            </a:r>
            <a:r>
              <a:rPr lang="en-US" sz="1250" dirty="0" err="1"/>
              <a:t>Severini</a:t>
            </a:r>
            <a:r>
              <a:rPr lang="en-US" sz="1250" dirty="0"/>
              <a:t>, “Cyberinfrastructure for Distributed Rapid Response to National Emergencies”, NSF, $132K</a:t>
            </a:r>
          </a:p>
          <a:p>
            <a:pPr marL="381000" indent="-381000">
              <a:lnSpc>
                <a:spcPct val="80000"/>
              </a:lnSpc>
              <a:buClr>
                <a:schemeClr val="tx1"/>
              </a:buClr>
              <a:buSzTx/>
              <a:buFont typeface="+mj-lt"/>
              <a:buAutoNum type="arabicPeriod" startAt="233"/>
            </a:pPr>
            <a:r>
              <a:rPr lang="en-US" sz="1250" dirty="0"/>
              <a:t>Neeman, Roe, </a:t>
            </a:r>
            <a:r>
              <a:rPr lang="en-US" sz="1250" dirty="0" err="1"/>
              <a:t>Severini</a:t>
            </a:r>
            <a:r>
              <a:rPr lang="en-US" sz="1250" dirty="0"/>
              <a:t>, Wu et al., “Cyberinfrastructure Education for Bioinformatics and Beyond,” NSF, $250K</a:t>
            </a:r>
          </a:p>
          <a:p>
            <a:pPr marL="381000" indent="-381000">
              <a:lnSpc>
                <a:spcPct val="80000"/>
              </a:lnSpc>
              <a:buClr>
                <a:schemeClr val="tx1"/>
              </a:buClr>
              <a:buSzTx/>
              <a:buFont typeface="+mj-lt"/>
              <a:buAutoNum type="arabicPeriod" startAt="233"/>
            </a:pPr>
            <a:r>
              <a:rPr lang="en-US" sz="1250" dirty="0"/>
              <a:t>K. Milton, C. Kao, “Non-</a:t>
            </a:r>
            <a:r>
              <a:rPr lang="en-US" sz="1250" dirty="0" err="1"/>
              <a:t>perturbative</a:t>
            </a:r>
            <a:r>
              <a:rPr lang="en-US" sz="1250" dirty="0"/>
              <a:t> Quantum Field Theory and Particle Theory Beyond the Standard Model,” DOE, $150K</a:t>
            </a:r>
          </a:p>
          <a:p>
            <a:pPr marL="381000" indent="-381000">
              <a:lnSpc>
                <a:spcPct val="80000"/>
              </a:lnSpc>
              <a:buClr>
                <a:schemeClr val="tx1"/>
              </a:buClr>
              <a:buSzTx/>
              <a:buFont typeface="+mj-lt"/>
              <a:buAutoNum type="arabicPeriod" startAt="233"/>
            </a:pPr>
            <a:r>
              <a:rPr lang="en-US" sz="1250" dirty="0"/>
              <a:t>J. Snow, "Oklahoma Center for High Energy Physics", DOE EPSCoR, $3.4M (total), $169K (LU)</a:t>
            </a:r>
          </a:p>
          <a:p>
            <a:pPr marL="381000" indent="-381000">
              <a:lnSpc>
                <a:spcPct val="80000"/>
              </a:lnSpc>
              <a:buClr>
                <a:schemeClr val="tx1"/>
              </a:buClr>
              <a:buSzTx/>
              <a:buFont typeface="+mj-lt"/>
              <a:buAutoNum type="arabicPeriod" startAt="233"/>
            </a:pPr>
            <a:r>
              <a:rPr lang="en-US" sz="1250" dirty="0"/>
              <a:t>M. </a:t>
            </a:r>
            <a:r>
              <a:rPr lang="en-US" sz="1250" dirty="0" err="1"/>
              <a:t>Xue</a:t>
            </a:r>
            <a:r>
              <a:rPr lang="en-US" sz="1250" dirty="0"/>
              <a:t>, F. Kong, “OSSE Experiments for airborne weather sensors,” Boeing, $90K</a:t>
            </a:r>
          </a:p>
          <a:p>
            <a:pPr marL="381000" indent="-381000">
              <a:lnSpc>
                <a:spcPct val="80000"/>
              </a:lnSpc>
              <a:buClr>
                <a:schemeClr val="tx1"/>
              </a:buClr>
              <a:buSzTx/>
              <a:buFont typeface="+mj-lt"/>
              <a:buAutoNum type="arabicPeriod" startAt="233"/>
            </a:pPr>
            <a:r>
              <a:rPr lang="en-US" sz="1250" dirty="0"/>
              <a:t>M. </a:t>
            </a:r>
            <a:r>
              <a:rPr lang="en-US" sz="1250" dirty="0" err="1"/>
              <a:t>Xue</a:t>
            </a:r>
            <a:r>
              <a:rPr lang="en-US" sz="1250" dirty="0"/>
              <a:t>, K. Brewster, J. </a:t>
            </a:r>
            <a:r>
              <a:rPr lang="en-US" sz="1250" dirty="0" err="1"/>
              <a:t>Gao</a:t>
            </a:r>
            <a:r>
              <a:rPr lang="en-US" sz="1250" dirty="0"/>
              <a:t>, A. Shapiro, “Storm-Scale Quantitative Precipitation Forecasting Using Advanced Data Assimilation Techniques: Methods, Impacts and Sensitivities,” NSF, $835K</a:t>
            </a:r>
          </a:p>
          <a:p>
            <a:pPr marL="381000" indent="-381000">
              <a:lnSpc>
                <a:spcPct val="80000"/>
              </a:lnSpc>
              <a:buClr>
                <a:schemeClr val="tx1"/>
              </a:buClr>
              <a:buSzTx/>
              <a:buFont typeface="+mj-lt"/>
              <a:buAutoNum type="arabicPeriod" startAt="233"/>
            </a:pPr>
            <a:r>
              <a:rPr lang="en-US" sz="1250" dirty="0"/>
              <a:t>Y. </a:t>
            </a:r>
            <a:r>
              <a:rPr lang="en-US" sz="1250" dirty="0" err="1"/>
              <a:t>Kogan</a:t>
            </a:r>
            <a:r>
              <a:rPr lang="en-US" sz="1250" dirty="0"/>
              <a:t>, D. </a:t>
            </a:r>
            <a:r>
              <a:rPr lang="en-US" sz="1250" dirty="0" err="1"/>
              <a:t>Mechem</a:t>
            </a:r>
            <a:r>
              <a:rPr lang="en-US" sz="1250" dirty="0"/>
              <a:t>, “Improvement in the cloud physics formulation in the U.S. Navy Coupled Ocean-Atmosphere </a:t>
            </a:r>
            <a:r>
              <a:rPr lang="en-US" sz="1250" dirty="0" err="1"/>
              <a:t>Mesoscale</a:t>
            </a:r>
            <a:r>
              <a:rPr lang="en-US" sz="1250" dirty="0"/>
              <a:t> Prediction System,” ONR, $889K</a:t>
            </a:r>
          </a:p>
        </p:txBody>
      </p:sp>
      <p:sp>
        <p:nvSpPr>
          <p:cNvPr id="825348" name="Rectangle 4"/>
          <p:cNvSpPr>
            <a:spLocks noGrp="1" noChangeArrowheads="1"/>
          </p:cNvSpPr>
          <p:nvPr>
            <p:ph type="body" sz="half" idx="2"/>
          </p:nvPr>
        </p:nvSpPr>
        <p:spPr/>
        <p:txBody>
          <a:bodyPr/>
          <a:lstStyle/>
          <a:p>
            <a:pPr marL="381000" indent="-381000">
              <a:lnSpc>
                <a:spcPct val="80000"/>
              </a:lnSpc>
              <a:buClr>
                <a:schemeClr val="tx1"/>
              </a:buClr>
              <a:buSzTx/>
              <a:buFont typeface="+mj-lt"/>
              <a:buAutoNum type="arabicPeriod" startAt="240"/>
            </a:pPr>
            <a:r>
              <a:rPr lang="en-US" sz="1250" dirty="0"/>
              <a:t>G. Zhang, M. </a:t>
            </a:r>
            <a:r>
              <a:rPr lang="en-US" sz="1250" dirty="0" err="1"/>
              <a:t>Xue</a:t>
            </a:r>
            <a:r>
              <a:rPr lang="en-US" sz="1250" dirty="0"/>
              <a:t>, P. </a:t>
            </a:r>
            <a:r>
              <a:rPr lang="en-US" sz="1250" dirty="0" err="1"/>
              <a:t>Chilson</a:t>
            </a:r>
            <a:r>
              <a:rPr lang="en-US" sz="1250" dirty="0"/>
              <a:t>, T. </a:t>
            </a:r>
            <a:r>
              <a:rPr lang="en-US" sz="1250" dirty="0" err="1"/>
              <a:t>Schuur</a:t>
            </a:r>
            <a:r>
              <a:rPr lang="en-US" sz="1250" dirty="0"/>
              <a:t>, “Improving Microphysics Parameterizations and Quantitative Precipitation Forecast through Optimal Use of Video </a:t>
            </a:r>
            <a:r>
              <a:rPr lang="en-US" sz="1250" dirty="0" err="1"/>
              <a:t>Disdrometer</a:t>
            </a:r>
            <a:r>
              <a:rPr lang="en-US" sz="1250" dirty="0"/>
              <a:t>, Profiler and </a:t>
            </a:r>
            <a:r>
              <a:rPr lang="en-US" sz="1250" dirty="0" err="1"/>
              <a:t>Polarimetric</a:t>
            </a:r>
            <a:r>
              <a:rPr lang="en-US" sz="1250" dirty="0"/>
              <a:t> Radar Observations,” NSF, $464K</a:t>
            </a:r>
          </a:p>
          <a:p>
            <a:pPr marL="381000" indent="-381000">
              <a:lnSpc>
                <a:spcPct val="80000"/>
              </a:lnSpc>
              <a:buClr>
                <a:schemeClr val="tx1"/>
              </a:buClr>
              <a:buSzTx/>
              <a:buFont typeface="+mj-lt"/>
              <a:buAutoNum type="arabicPeriod" startAt="240"/>
            </a:pPr>
            <a:r>
              <a:rPr lang="en-US" sz="1250" dirty="0"/>
              <a:t>T. Yu, M. </a:t>
            </a:r>
            <a:r>
              <a:rPr lang="en-US" sz="1250" dirty="0" err="1"/>
              <a:t>Xue</a:t>
            </a:r>
            <a:r>
              <a:rPr lang="en-US" sz="1250" dirty="0"/>
              <a:t>, M. </a:t>
            </a:r>
            <a:r>
              <a:rPr lang="en-US" sz="1250" dirty="0" err="1"/>
              <a:t>Yeay</a:t>
            </a:r>
            <a:r>
              <a:rPr lang="en-US" sz="1250" dirty="0"/>
              <a:t>, R. Palmer, S. Torres, M. </a:t>
            </a:r>
            <a:r>
              <a:rPr lang="en-US" sz="1250" dirty="0" err="1"/>
              <a:t>Biggerstaff</a:t>
            </a:r>
            <a:r>
              <a:rPr lang="en-US" sz="1250" dirty="0"/>
              <a:t>, “Meteorological Studies with the Phased Array Weather Radar and Data Assimilation using the Ensemble </a:t>
            </a:r>
            <a:r>
              <a:rPr lang="en-US" sz="1250" dirty="0" err="1"/>
              <a:t>Kalman</a:t>
            </a:r>
            <a:r>
              <a:rPr lang="en-US" sz="1250" dirty="0"/>
              <a:t> Filter,” ONR/Defense EPSCOR/OK State Regents, $560K</a:t>
            </a:r>
          </a:p>
          <a:p>
            <a:pPr marL="381000" indent="-381000">
              <a:lnSpc>
                <a:spcPct val="80000"/>
              </a:lnSpc>
              <a:buClr>
                <a:schemeClr val="tx1"/>
              </a:buClr>
              <a:buSzTx/>
              <a:buFont typeface="+mj-lt"/>
              <a:buAutoNum type="arabicPeriod" startAt="240"/>
            </a:pPr>
            <a:r>
              <a:rPr lang="en-US" sz="1250" dirty="0"/>
              <a:t>B. </a:t>
            </a:r>
            <a:r>
              <a:rPr lang="en-US" sz="1250" dirty="0" err="1"/>
              <a:t>Wanner</a:t>
            </a:r>
            <a:r>
              <a:rPr lang="en-US" sz="1250" dirty="0"/>
              <a:t>, T. Conway, et al., “Development of the www.EcoliCommunity.org Information Resource,” NIH, $1.5M (total), $150K (OU)</a:t>
            </a:r>
          </a:p>
          <a:p>
            <a:pPr marL="381000" indent="-381000">
              <a:lnSpc>
                <a:spcPct val="80000"/>
              </a:lnSpc>
              <a:buClr>
                <a:schemeClr val="tx1"/>
              </a:buClr>
              <a:buSzTx/>
              <a:buFont typeface="+mj-lt"/>
              <a:buAutoNum type="arabicPeriod" startAt="240"/>
            </a:pPr>
            <a:r>
              <a:rPr lang="en-US" sz="1250" dirty="0"/>
              <a:t>T. Ibrahim et al., “A Demonstration of Low-Cost Reliable Wireless Sensor for Health Monitoring of a Precast </a:t>
            </a:r>
            <a:r>
              <a:rPr lang="en-US" sz="1250" dirty="0" err="1"/>
              <a:t>Prestressed</a:t>
            </a:r>
            <a:r>
              <a:rPr lang="en-US" sz="1250" dirty="0"/>
              <a:t> Concrete Bridge Girder,” OK Transportation Center, $80K</a:t>
            </a:r>
          </a:p>
          <a:p>
            <a:pPr marL="381000" indent="-381000">
              <a:lnSpc>
                <a:spcPct val="80000"/>
              </a:lnSpc>
              <a:buClr>
                <a:schemeClr val="tx1"/>
              </a:buClr>
              <a:buSzTx/>
              <a:buFont typeface="+mj-lt"/>
              <a:buAutoNum type="arabicPeriod" startAt="240"/>
            </a:pPr>
            <a:r>
              <a:rPr lang="en-US" sz="1250" dirty="0"/>
              <a:t>T. Ibrahim et al., “Micro-Neural Interface,” OCAST, $135K</a:t>
            </a:r>
          </a:p>
          <a:p>
            <a:pPr marL="381000" indent="-381000">
              <a:lnSpc>
                <a:spcPct val="80000"/>
              </a:lnSpc>
              <a:buClr>
                <a:schemeClr val="tx1"/>
              </a:buClr>
              <a:buSzTx/>
              <a:buFont typeface="+mj-lt"/>
              <a:buAutoNum type="arabicPeriod" startAt="240"/>
            </a:pPr>
            <a:r>
              <a:rPr lang="en-US" sz="1250" dirty="0"/>
              <a:t>J. Snow, “Langston University High Energy Physics,” $155K (LU)</a:t>
            </a:r>
          </a:p>
        </p:txBody>
      </p:sp>
      <p:grpSp>
        <p:nvGrpSpPr>
          <p:cNvPr id="2" name="Group 12"/>
          <p:cNvGrpSpPr>
            <a:grpSpLocks/>
          </p:cNvGrpSpPr>
          <p:nvPr/>
        </p:nvGrpSpPr>
        <p:grpSpPr bwMode="auto">
          <a:xfrm>
            <a:off x="6858000" y="5791200"/>
            <a:ext cx="1668463" cy="403225"/>
            <a:chOff x="672" y="3543"/>
            <a:chExt cx="1051" cy="254"/>
          </a:xfrm>
        </p:grpSpPr>
        <p:sp>
          <p:nvSpPr>
            <p:cNvPr id="825357" name="Text Box 13"/>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5358" name="Text Box 14"/>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5359" name="Text Box 15"/>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5360" name="Text Box 16"/>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3"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12" name="Slide Number Placeholder 5"/>
          <p:cNvSpPr>
            <a:spLocks noGrp="1"/>
          </p:cNvSpPr>
          <p:nvPr>
            <p:ph type="sldNum" sz="quarter" idx="11"/>
          </p:nvPr>
        </p:nvSpPr>
        <p:spPr/>
        <p:txBody>
          <a:bodyPr/>
          <a:lstStyle/>
          <a:p>
            <a:fld id="{CFAE2933-6D8E-4197-8564-C3BA4BEC39F2}" type="slidenum">
              <a:rPr lang="en-US"/>
              <a:pPr/>
              <a:t>37</a:t>
            </a:fld>
            <a:endParaRPr lang="en-US"/>
          </a:p>
        </p:txBody>
      </p:sp>
      <p:sp>
        <p:nvSpPr>
          <p:cNvPr id="826370" name="Rectangle 2"/>
          <p:cNvSpPr>
            <a:spLocks noGrp="1" noChangeArrowheads="1"/>
          </p:cNvSpPr>
          <p:nvPr>
            <p:ph type="title"/>
          </p:nvPr>
        </p:nvSpPr>
        <p:spPr/>
        <p:txBody>
          <a:bodyPr/>
          <a:lstStyle/>
          <a:p>
            <a:r>
              <a:rPr lang="en-US" sz="3600"/>
              <a:t>External Research Grants (cont’d)</a:t>
            </a:r>
          </a:p>
        </p:txBody>
      </p:sp>
      <p:sp>
        <p:nvSpPr>
          <p:cNvPr id="826371" name="Rectangle 3"/>
          <p:cNvSpPr>
            <a:spLocks noGrp="1" noChangeArrowheads="1"/>
          </p:cNvSpPr>
          <p:nvPr>
            <p:ph type="body" sz="half" idx="1"/>
          </p:nvPr>
        </p:nvSpPr>
        <p:spPr/>
        <p:txBody>
          <a:bodyPr/>
          <a:lstStyle/>
          <a:p>
            <a:pPr>
              <a:lnSpc>
                <a:spcPct val="80000"/>
              </a:lnSpc>
              <a:buClr>
                <a:schemeClr val="tx1"/>
              </a:buClr>
              <a:buSzTx/>
              <a:buFont typeface="+mj-lt"/>
              <a:buAutoNum type="arabicPeriod" startAt="246"/>
            </a:pPr>
            <a:r>
              <a:rPr lang="en-US" sz="1250" dirty="0"/>
              <a:t>L.M. Leslie, M.B. Richman, C. </a:t>
            </a:r>
            <a:r>
              <a:rPr lang="en-US" sz="1250" dirty="0" err="1"/>
              <a:t>Doswell</a:t>
            </a:r>
            <a:r>
              <a:rPr lang="en-US" sz="1250" dirty="0"/>
              <a:t>,  “Detecting Synoptic-Scale Precursors Tornado Outbreaks,” NSF, $548K</a:t>
            </a:r>
          </a:p>
          <a:p>
            <a:pPr>
              <a:lnSpc>
                <a:spcPct val="80000"/>
              </a:lnSpc>
              <a:buClr>
                <a:schemeClr val="tx1"/>
              </a:buClr>
              <a:buSzTx/>
              <a:buFont typeface="+mj-lt"/>
              <a:buAutoNum type="arabicPeriod" startAt="246"/>
            </a:pPr>
            <a:r>
              <a:rPr lang="en-US" sz="1250" dirty="0"/>
              <a:t>L.M. Leslie, M.B. Richman, “Use of Kernel Methods in Data Selection and Thinning for Satellite Data Assimilation in NWP Models,” NOAA, $342K</a:t>
            </a:r>
          </a:p>
          <a:p>
            <a:pPr>
              <a:lnSpc>
                <a:spcPct val="80000"/>
              </a:lnSpc>
              <a:buClr>
                <a:schemeClr val="tx1"/>
              </a:buClr>
              <a:buSzTx/>
              <a:buFont typeface="+mj-lt"/>
              <a:buAutoNum type="arabicPeriod" startAt="246"/>
            </a:pPr>
            <a:r>
              <a:rPr lang="en-US" sz="1250" dirty="0"/>
              <a:t>J. </a:t>
            </a:r>
            <a:r>
              <a:rPr lang="en-US" sz="1250" dirty="0" err="1"/>
              <a:t>Gao</a:t>
            </a:r>
            <a:r>
              <a:rPr lang="en-US" sz="1250" dirty="0"/>
              <a:t>, K. Brewster, M. </a:t>
            </a:r>
            <a:r>
              <a:rPr lang="en-US" sz="1250" dirty="0" err="1"/>
              <a:t>Xue</a:t>
            </a:r>
            <a:r>
              <a:rPr lang="en-US" sz="1250" dirty="0"/>
              <a:t>, K. </a:t>
            </a:r>
            <a:r>
              <a:rPr lang="en-US" sz="1250" dirty="0" err="1"/>
              <a:t>Droegemeier</a:t>
            </a:r>
            <a:r>
              <a:rPr lang="en-US" sz="1250" dirty="0"/>
              <a:t>, "Assimilating Doppler Radar Data for Storm-Scale Numerical Prediction Using an Ensemble-based </a:t>
            </a:r>
            <a:r>
              <a:rPr lang="en-US" sz="1250" dirty="0" err="1"/>
              <a:t>Variational</a:t>
            </a:r>
            <a:r>
              <a:rPr lang="en-US" sz="1250" dirty="0"/>
              <a:t> Method,“ NSF, $200K</a:t>
            </a:r>
          </a:p>
          <a:p>
            <a:pPr>
              <a:lnSpc>
                <a:spcPct val="80000"/>
              </a:lnSpc>
              <a:buClr>
                <a:schemeClr val="tx1"/>
              </a:buClr>
              <a:buSzTx/>
              <a:buFont typeface="+mj-lt"/>
              <a:buAutoNum type="arabicPeriod" startAt="246"/>
            </a:pPr>
            <a:r>
              <a:rPr lang="en-US" sz="1250" dirty="0"/>
              <a:t>E. </a:t>
            </a:r>
            <a:r>
              <a:rPr lang="en-US" sz="1250" dirty="0" err="1"/>
              <a:t>Chesnokov</a:t>
            </a:r>
            <a:r>
              <a:rPr lang="en-US" sz="1250" dirty="0"/>
              <a:t>, “Fracture Prediction Methodology Based On Surface Seismic Data,” Devon Energy, $1M</a:t>
            </a:r>
          </a:p>
          <a:p>
            <a:pPr>
              <a:lnSpc>
                <a:spcPct val="80000"/>
              </a:lnSpc>
              <a:buClr>
                <a:schemeClr val="tx1"/>
              </a:buClr>
              <a:buSzTx/>
              <a:buFont typeface="+mj-lt"/>
              <a:buAutoNum type="arabicPeriod" startAt="246"/>
            </a:pPr>
            <a:r>
              <a:rPr lang="en-US" sz="1250" dirty="0"/>
              <a:t>E. </a:t>
            </a:r>
            <a:r>
              <a:rPr lang="en-US" sz="1250" dirty="0" err="1"/>
              <a:t>Chesnokov</a:t>
            </a:r>
            <a:r>
              <a:rPr lang="en-US" sz="1250" dirty="0"/>
              <a:t>, “Scenario of Fracture Event Development in the Barnett Shale (Laboratory Measurements and Theoretical Investigation),” Devon Energy, $1.3M</a:t>
            </a:r>
          </a:p>
          <a:p>
            <a:pPr>
              <a:lnSpc>
                <a:spcPct val="80000"/>
              </a:lnSpc>
              <a:buClr>
                <a:schemeClr val="tx1"/>
              </a:buClr>
              <a:buSzTx/>
              <a:buFont typeface="+mj-lt"/>
              <a:buAutoNum type="arabicPeriod" startAt="246"/>
            </a:pPr>
            <a:r>
              <a:rPr lang="en-US" sz="1250" dirty="0"/>
              <a:t>M. </a:t>
            </a:r>
            <a:r>
              <a:rPr lang="en-US" sz="1250" dirty="0" err="1"/>
              <a:t>Xue</a:t>
            </a:r>
            <a:r>
              <a:rPr lang="en-US" sz="1250" dirty="0"/>
              <a:t>, K. Brewster, J. </a:t>
            </a:r>
            <a:r>
              <a:rPr lang="en-US" sz="1250" dirty="0" err="1"/>
              <a:t>Gao</a:t>
            </a:r>
            <a:r>
              <a:rPr lang="en-US" sz="1250" dirty="0"/>
              <a:t>, "Study of Tornado and Tornadic Thunderstorm Dynamics and Predictability through High-Resolution Simulation, Prediction and Advanced Data Assimilation,“ NSF, $780K</a:t>
            </a:r>
          </a:p>
          <a:p>
            <a:pPr>
              <a:lnSpc>
                <a:spcPct val="80000"/>
              </a:lnSpc>
              <a:buClr>
                <a:schemeClr val="tx1"/>
              </a:buClr>
              <a:buSzTx/>
              <a:buFont typeface="Wingdings" pitchFamily="2" charset="2"/>
              <a:buAutoNum type="arabicPeriod" startAt="246"/>
            </a:pPr>
            <a:endParaRPr lang="en-US" sz="1300" dirty="0"/>
          </a:p>
        </p:txBody>
      </p:sp>
      <p:sp>
        <p:nvSpPr>
          <p:cNvPr id="826372" name="Rectangle 4"/>
          <p:cNvSpPr>
            <a:spLocks noGrp="1" noChangeArrowheads="1"/>
          </p:cNvSpPr>
          <p:nvPr>
            <p:ph type="body" sz="half" idx="2"/>
          </p:nvPr>
        </p:nvSpPr>
        <p:spPr/>
        <p:txBody>
          <a:bodyPr/>
          <a:lstStyle/>
          <a:p>
            <a:pPr>
              <a:lnSpc>
                <a:spcPct val="80000"/>
              </a:lnSpc>
              <a:buClr>
                <a:schemeClr val="tx1"/>
              </a:buClr>
              <a:buSzTx/>
              <a:buFont typeface="+mj-lt"/>
              <a:buAutoNum type="arabicPeriod" startAt="252"/>
            </a:pPr>
            <a:r>
              <a:rPr lang="en-US" sz="1250" dirty="0"/>
              <a:t>A. </a:t>
            </a:r>
            <a:r>
              <a:rPr lang="en-US" sz="1250" dirty="0" err="1"/>
              <a:t>Striolo</a:t>
            </a:r>
            <a:r>
              <a:rPr lang="en-US" sz="1250" dirty="0"/>
              <a:t>, “Heat Transfer in </a:t>
            </a:r>
            <a:r>
              <a:rPr lang="en-US" sz="1250" dirty="0" err="1"/>
              <a:t>Graphene</a:t>
            </a:r>
            <a:r>
              <a:rPr lang="en-US" sz="1250" dirty="0"/>
              <a:t>-Oil </a:t>
            </a:r>
            <a:r>
              <a:rPr lang="en-US" sz="1250" dirty="0" err="1"/>
              <a:t>Nanocomposites</a:t>
            </a:r>
            <a:r>
              <a:rPr lang="en-US" sz="1250" dirty="0"/>
              <a:t>: A Molecular Understanding to Overcome Practical Barriers.” ACS Petroleum Research Fund, $40K</a:t>
            </a:r>
          </a:p>
          <a:p>
            <a:pPr>
              <a:lnSpc>
                <a:spcPct val="80000"/>
              </a:lnSpc>
              <a:buClr>
                <a:schemeClr val="tx1"/>
              </a:buClr>
              <a:buSzTx/>
              <a:buFont typeface="+mj-lt"/>
              <a:buAutoNum type="arabicPeriod" startAt="252"/>
            </a:pPr>
            <a:r>
              <a:rPr lang="en-US" sz="1250" dirty="0"/>
              <a:t>D.V. </a:t>
            </a:r>
            <a:r>
              <a:rPr lang="en-US" sz="1250" dirty="0" err="1"/>
              <a:t>Papavassiliou</a:t>
            </a:r>
            <a:r>
              <a:rPr lang="en-US" sz="1250" dirty="0"/>
              <a:t>, “Turbulent Transport in Anisotropic Velocity Fields,” NSF, $292.5K</a:t>
            </a:r>
          </a:p>
          <a:p>
            <a:pPr>
              <a:lnSpc>
                <a:spcPct val="80000"/>
              </a:lnSpc>
              <a:buClr>
                <a:schemeClr val="tx1"/>
              </a:buClr>
              <a:buSzTx/>
              <a:buFont typeface="+mj-lt"/>
              <a:buAutoNum type="arabicPeriod" startAt="252"/>
            </a:pPr>
            <a:r>
              <a:rPr lang="en-US" sz="1250" dirty="0"/>
              <a:t>D. Oliver, software license grant, $1.5M</a:t>
            </a:r>
          </a:p>
          <a:p>
            <a:pPr>
              <a:lnSpc>
                <a:spcPct val="80000"/>
              </a:lnSpc>
              <a:buClr>
                <a:schemeClr val="tx1"/>
              </a:buClr>
              <a:buSzTx/>
              <a:buFont typeface="+mj-lt"/>
              <a:buAutoNum type="arabicPeriod" startAt="252"/>
            </a:pPr>
            <a:r>
              <a:rPr lang="en-US" sz="1250" dirty="0"/>
              <a:t>R. Broughton et al, “Assembling the </a:t>
            </a:r>
            <a:r>
              <a:rPr lang="en-US" sz="1250" dirty="0" err="1"/>
              <a:t>Eutelost</a:t>
            </a:r>
            <a:r>
              <a:rPr lang="en-US" sz="1250" dirty="0"/>
              <a:t> Tree of Life – Addressing the Major Unresolved Problem in Vertebrate Phylogeny,” NSF, $3M ($654K to OU)</a:t>
            </a:r>
          </a:p>
          <a:p>
            <a:pPr>
              <a:lnSpc>
                <a:spcPct val="80000"/>
              </a:lnSpc>
              <a:buClr>
                <a:schemeClr val="tx1"/>
              </a:buClr>
              <a:buSzTx/>
              <a:buFont typeface="+mj-lt"/>
              <a:buAutoNum type="arabicPeriod" startAt="252"/>
            </a:pPr>
            <a:r>
              <a:rPr lang="en-US" sz="1250" dirty="0"/>
              <a:t>A. </a:t>
            </a:r>
            <a:r>
              <a:rPr lang="en-US" sz="1250" dirty="0" err="1"/>
              <a:t>Fagg</a:t>
            </a:r>
            <a:r>
              <a:rPr lang="en-US" sz="1250" dirty="0"/>
              <a:t>, “Development of a Bidirectional CNS Interface or Robotic Control,” NIH, $600K</a:t>
            </a:r>
          </a:p>
          <a:p>
            <a:pPr>
              <a:lnSpc>
                <a:spcPct val="80000"/>
              </a:lnSpc>
              <a:buClr>
                <a:schemeClr val="tx1"/>
              </a:buClr>
              <a:buSzTx/>
              <a:buFont typeface="+mj-lt"/>
              <a:buAutoNum type="arabicPeriod" startAt="252"/>
            </a:pPr>
            <a:r>
              <a:rPr lang="en-US" sz="1250" dirty="0"/>
              <a:t>M. </a:t>
            </a:r>
            <a:r>
              <a:rPr lang="en-US" sz="1250" dirty="0" err="1"/>
              <a:t>Xue</a:t>
            </a:r>
            <a:r>
              <a:rPr lang="en-US" sz="1250" dirty="0"/>
              <a:t>, J. </a:t>
            </a:r>
            <a:r>
              <a:rPr lang="en-US" sz="1250" dirty="0" err="1"/>
              <a:t>Gao</a:t>
            </a:r>
            <a:r>
              <a:rPr lang="en-US" sz="1250" dirty="0"/>
              <a:t>, "An Investigation on the Importance of Environmental Variability to Storm-scale Radar Data Assimilation,“ NSSL, $72K</a:t>
            </a:r>
          </a:p>
          <a:p>
            <a:pPr>
              <a:lnSpc>
                <a:spcPct val="80000"/>
              </a:lnSpc>
              <a:buClr>
                <a:schemeClr val="tx1"/>
              </a:buClr>
              <a:buSzTx/>
              <a:buFont typeface="+mj-lt"/>
              <a:buAutoNum type="arabicPeriod" startAt="252"/>
            </a:pPr>
            <a:r>
              <a:rPr lang="en-US" sz="1250" dirty="0"/>
              <a:t>JV. </a:t>
            </a:r>
            <a:r>
              <a:rPr lang="en-US" sz="1250" dirty="0" err="1"/>
              <a:t>Sikavistsas</a:t>
            </a:r>
            <a:r>
              <a:rPr lang="en-US" sz="1250" dirty="0"/>
              <a:t> and D.V. </a:t>
            </a:r>
            <a:r>
              <a:rPr lang="en-US" sz="1250" dirty="0" err="1"/>
              <a:t>Papavassiliou</a:t>
            </a:r>
            <a:r>
              <a:rPr lang="en-US" sz="1250" dirty="0"/>
              <a:t> , “Flow Effects on Porous Scaffolds for Tissue Regeneration,” NSF,  $400K</a:t>
            </a:r>
          </a:p>
          <a:p>
            <a:pPr>
              <a:lnSpc>
                <a:spcPct val="80000"/>
              </a:lnSpc>
              <a:buClr>
                <a:schemeClr val="tx1"/>
              </a:buClr>
              <a:buSzTx/>
              <a:buFont typeface="+mj-lt"/>
              <a:buAutoNum type="arabicPeriod" startAt="252"/>
            </a:pPr>
            <a:r>
              <a:rPr lang="en-US" sz="1250" dirty="0"/>
              <a:t>P. </a:t>
            </a:r>
            <a:r>
              <a:rPr lang="en-US" sz="1250" dirty="0" err="1"/>
              <a:t>Skubic</a:t>
            </a:r>
            <a:r>
              <a:rPr lang="en-US" sz="1250" dirty="0"/>
              <a:t>, M. Strauss, et al., “Experimental Physics Investigations Using Colliding Beam Detectors at </a:t>
            </a:r>
            <a:r>
              <a:rPr lang="en-US" sz="1250" dirty="0" err="1"/>
              <a:t>Fermilab</a:t>
            </a:r>
            <a:r>
              <a:rPr lang="en-US" sz="1250" dirty="0"/>
              <a:t> and the LHC,” DOE, $503K</a:t>
            </a:r>
          </a:p>
        </p:txBody>
      </p:sp>
      <p:grpSp>
        <p:nvGrpSpPr>
          <p:cNvPr id="2" name="Group 12"/>
          <p:cNvGrpSpPr>
            <a:grpSpLocks/>
          </p:cNvGrpSpPr>
          <p:nvPr/>
        </p:nvGrpSpPr>
        <p:grpSpPr bwMode="auto">
          <a:xfrm>
            <a:off x="6858000" y="5791200"/>
            <a:ext cx="1668463" cy="403225"/>
            <a:chOff x="672" y="3543"/>
            <a:chExt cx="1051" cy="254"/>
          </a:xfrm>
        </p:grpSpPr>
        <p:sp>
          <p:nvSpPr>
            <p:cNvPr id="826381" name="Text Box 13"/>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6382" name="Text Box 14"/>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6383" name="Text Box 15"/>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26384" name="Text Box 16"/>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grpSp>
      <p:sp>
        <p:nvSpPr>
          <p:cNvPr id="13" name="Text Box 12"/>
          <p:cNvSpPr txBox="1">
            <a:spLocks noChangeArrowheads="1"/>
          </p:cNvSpPr>
          <p:nvPr/>
        </p:nvSpPr>
        <p:spPr bwMode="auto">
          <a:xfrm>
            <a:off x="457200" y="5405438"/>
            <a:ext cx="8229600" cy="81756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800" b="1" dirty="0"/>
              <a:t>OSCER-RELATED FUNDING TO DATE:</a:t>
            </a:r>
          </a:p>
          <a:p>
            <a:pPr>
              <a:lnSpc>
                <a:spcPct val="50000"/>
              </a:lnSpc>
              <a:spcBef>
                <a:spcPct val="20000"/>
              </a:spcBef>
              <a:buClr>
                <a:schemeClr val="folHlink"/>
              </a:buClr>
              <a:buSzPct val="60000"/>
              <a:buFont typeface="Wingdings" pitchFamily="2" charset="2"/>
              <a:buNone/>
            </a:pPr>
            <a:r>
              <a:rPr lang="en-US" sz="3200" b="1" dirty="0" smtClean="0"/>
              <a:t>$259M total, $145M to OU</a:t>
            </a:r>
            <a:endParaRPr lang="en-US" sz="3200" b="1"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88A5C62D-58B0-4D92-BCA5-F25D896E396C}" type="slidenum">
              <a:rPr lang="en-US"/>
              <a:pPr/>
              <a:t>38</a:t>
            </a:fld>
            <a:endParaRPr lang="en-US"/>
          </a:p>
        </p:txBody>
      </p:sp>
      <p:sp>
        <p:nvSpPr>
          <p:cNvPr id="930818" name="Rectangle 2"/>
          <p:cNvSpPr>
            <a:spLocks noGrp="1" noChangeArrowheads="1"/>
          </p:cNvSpPr>
          <p:nvPr>
            <p:ph type="title"/>
          </p:nvPr>
        </p:nvSpPr>
        <p:spPr/>
        <p:txBody>
          <a:bodyPr/>
          <a:lstStyle/>
          <a:p>
            <a:r>
              <a:rPr lang="en-US" sz="3600"/>
              <a:t/>
            </a:r>
            <a:br>
              <a:rPr lang="en-US" sz="3600"/>
            </a:br>
            <a:r>
              <a:rPr lang="en-US" sz="3600"/>
              <a:t>External Funding Summary</a:t>
            </a:r>
          </a:p>
        </p:txBody>
      </p:sp>
      <p:sp>
        <p:nvSpPr>
          <p:cNvPr id="930819" name="Rectangle 3"/>
          <p:cNvSpPr>
            <a:spLocks noGrp="1" noChangeArrowheads="1"/>
          </p:cNvSpPr>
          <p:nvPr>
            <p:ph type="body" idx="1"/>
          </p:nvPr>
        </p:nvSpPr>
        <p:spPr/>
        <p:txBody>
          <a:bodyPr/>
          <a:lstStyle/>
          <a:p>
            <a:r>
              <a:rPr lang="en-US" dirty="0"/>
              <a:t>External research funding </a:t>
            </a:r>
            <a:r>
              <a:rPr lang="en-US" dirty="0" smtClean="0"/>
              <a:t>facilitated by </a:t>
            </a:r>
            <a:r>
              <a:rPr lang="en-US" dirty="0"/>
              <a:t>OSCER                (Fall 2001- Fall </a:t>
            </a:r>
            <a:r>
              <a:rPr lang="en-US" dirty="0" smtClean="0"/>
              <a:t>2013): </a:t>
            </a:r>
            <a:r>
              <a:rPr lang="en-US" b="1" dirty="0" smtClean="0"/>
              <a:t>$259M total, $145M to OU </a:t>
            </a:r>
            <a:r>
              <a:rPr lang="en-US" dirty="0" smtClean="0"/>
              <a:t>(56%)</a:t>
            </a:r>
            <a:endParaRPr lang="en-US" dirty="0"/>
          </a:p>
          <a:p>
            <a:r>
              <a:rPr lang="en-US" dirty="0"/>
              <a:t>Funded projects: </a:t>
            </a:r>
            <a:r>
              <a:rPr lang="en-US" b="1" dirty="0" smtClean="0"/>
              <a:t>OVER 250</a:t>
            </a:r>
            <a:endParaRPr lang="en-US" b="1" dirty="0"/>
          </a:p>
          <a:p>
            <a:r>
              <a:rPr lang="en-US" b="1" dirty="0" smtClean="0"/>
              <a:t>134</a:t>
            </a:r>
            <a:r>
              <a:rPr lang="en-US" dirty="0" smtClean="0"/>
              <a:t> </a:t>
            </a:r>
            <a:r>
              <a:rPr lang="en-US" dirty="0"/>
              <a:t>OU faculty and staff in </a:t>
            </a:r>
            <a:r>
              <a:rPr lang="en-US" b="1" dirty="0" smtClean="0"/>
              <a:t>21</a:t>
            </a:r>
            <a:r>
              <a:rPr lang="en-US" dirty="0" smtClean="0"/>
              <a:t> </a:t>
            </a:r>
            <a:r>
              <a:rPr lang="en-US" dirty="0"/>
              <a:t>academic departments and     </a:t>
            </a:r>
            <a:r>
              <a:rPr lang="en-US" b="1" dirty="0"/>
              <a:t>6</a:t>
            </a:r>
            <a:r>
              <a:rPr lang="en-US" dirty="0" smtClean="0"/>
              <a:t> non-academic units</a:t>
            </a:r>
            <a:endParaRPr lang="en-US" dirty="0"/>
          </a:p>
          <a:p>
            <a:r>
              <a:rPr lang="en-US" dirty="0" smtClean="0"/>
              <a:t>Comparison: Fiscal </a:t>
            </a:r>
            <a:r>
              <a:rPr lang="en-US" dirty="0"/>
              <a:t>Year </a:t>
            </a:r>
            <a:r>
              <a:rPr lang="en-US" dirty="0" smtClean="0"/>
              <a:t>2002-13 </a:t>
            </a:r>
            <a:r>
              <a:rPr lang="en-US" dirty="0"/>
              <a:t>(July 2001 – June </a:t>
            </a:r>
            <a:r>
              <a:rPr lang="en-US" dirty="0" smtClean="0"/>
              <a:t>2013): </a:t>
            </a:r>
            <a:r>
              <a:rPr lang="en-US" dirty="0"/>
              <a:t>OU Norman externally funded research expenditure: </a:t>
            </a:r>
            <a:r>
              <a:rPr lang="en-US" dirty="0" smtClean="0"/>
              <a:t>$891M</a:t>
            </a:r>
            <a:endParaRPr lang="en-US" dirty="0"/>
          </a:p>
          <a:p>
            <a:pPr>
              <a:buFont typeface="Wingdings" pitchFamily="2" charset="2"/>
              <a:buNone/>
            </a:pPr>
            <a:r>
              <a:rPr lang="en-US" dirty="0"/>
              <a:t>Since being founded in fall of 2001, OSCER has enabled research projects comprising more than                                 </a:t>
            </a:r>
            <a:r>
              <a:rPr lang="en-US" b="1" u="sng" dirty="0"/>
              <a:t>1 / 7 of OU Norman's total externally funded research </a:t>
            </a:r>
            <a:r>
              <a:rPr lang="en-US" b="1" u="sng" dirty="0" smtClean="0"/>
              <a:t>expenditure</a:t>
            </a:r>
            <a:r>
              <a:rPr lang="en-US" dirty="0" smtClean="0"/>
              <a:t>, with a </a:t>
            </a:r>
            <a:r>
              <a:rPr lang="en-US" b="1" u="sng" dirty="0" smtClean="0"/>
              <a:t>7-to-1 return on investment</a:t>
            </a:r>
            <a:r>
              <a:rPr lang="en-US" dirty="0" smtClean="0"/>
              <a:t>.</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4"/>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8" name="Slide Number Placeholder 5"/>
          <p:cNvSpPr>
            <a:spLocks noGrp="1"/>
          </p:cNvSpPr>
          <p:nvPr>
            <p:ph type="sldNum" sz="quarter" idx="11"/>
          </p:nvPr>
        </p:nvSpPr>
        <p:spPr/>
        <p:txBody>
          <a:bodyPr/>
          <a:lstStyle/>
          <a:p>
            <a:fld id="{2A8F78E8-806F-422A-BF83-E515250B2FA2}" type="slidenum">
              <a:rPr lang="en-US"/>
              <a:pPr/>
              <a:t>39</a:t>
            </a:fld>
            <a:endParaRPr lang="en-US"/>
          </a:p>
        </p:txBody>
      </p:sp>
      <p:sp>
        <p:nvSpPr>
          <p:cNvPr id="886786" name="Rectangle 2"/>
          <p:cNvSpPr>
            <a:spLocks noGrp="1" noChangeArrowheads="1"/>
          </p:cNvSpPr>
          <p:nvPr>
            <p:ph type="title"/>
          </p:nvPr>
        </p:nvSpPr>
        <p:spPr/>
        <p:txBody>
          <a:bodyPr/>
          <a:lstStyle/>
          <a:p>
            <a:r>
              <a:rPr lang="en-US" sz="3600" dirty="0" smtClean="0"/>
              <a:t>Publications Facilitated by Research IT</a:t>
            </a:r>
            <a:endParaRPr lang="en-US" sz="3600" dirty="0"/>
          </a:p>
        </p:txBody>
      </p:sp>
      <p:sp>
        <p:nvSpPr>
          <p:cNvPr id="886788" name="Rectangle 4"/>
          <p:cNvSpPr>
            <a:spLocks noGrp="1" noChangeArrowheads="1"/>
          </p:cNvSpPr>
          <p:nvPr>
            <p:ph type="body" sz="half" idx="2"/>
          </p:nvPr>
        </p:nvSpPr>
        <p:spPr>
          <a:xfrm>
            <a:off x="609600" y="1295400"/>
            <a:ext cx="7772400" cy="4648200"/>
          </a:xfrm>
        </p:spPr>
        <p:txBody>
          <a:bodyPr/>
          <a:lstStyle/>
          <a:p>
            <a:pPr>
              <a:lnSpc>
                <a:spcPct val="90000"/>
              </a:lnSpc>
            </a:pPr>
            <a:r>
              <a:rPr lang="en-US" sz="2000" dirty="0" smtClean="0"/>
              <a:t>Publications facilitated by Research IT resources</a:t>
            </a:r>
            <a:endParaRPr lang="en-US" sz="2000" dirty="0"/>
          </a:p>
          <a:p>
            <a:pPr lvl="1">
              <a:lnSpc>
                <a:spcPct val="90000"/>
              </a:lnSpc>
            </a:pPr>
            <a:r>
              <a:rPr lang="en-US" sz="2000" b="1" u="sng" dirty="0" smtClean="0">
                <a:solidFill>
                  <a:srgbClr val="CC0099"/>
                </a:solidFill>
              </a:rPr>
              <a:t>2013: 128</a:t>
            </a:r>
            <a:r>
              <a:rPr lang="en-US" sz="2000" dirty="0" smtClean="0">
                <a:solidFill>
                  <a:srgbClr val="CC0099"/>
                </a:solidFill>
              </a:rPr>
              <a:t> </a:t>
            </a:r>
            <a:r>
              <a:rPr lang="en-US" sz="2000" dirty="0" smtClean="0"/>
              <a:t>(so far)</a:t>
            </a:r>
          </a:p>
          <a:p>
            <a:pPr lvl="1">
              <a:lnSpc>
                <a:spcPct val="90000"/>
              </a:lnSpc>
            </a:pPr>
            <a:r>
              <a:rPr lang="en-US" sz="2000" dirty="0" smtClean="0"/>
              <a:t>2012: 142</a:t>
            </a:r>
          </a:p>
          <a:p>
            <a:pPr lvl="1">
              <a:lnSpc>
                <a:spcPct val="90000"/>
              </a:lnSpc>
            </a:pPr>
            <a:r>
              <a:rPr lang="en-US" sz="2000" dirty="0" smtClean="0"/>
              <a:t>2011: 117</a:t>
            </a:r>
          </a:p>
          <a:p>
            <a:pPr lvl="1">
              <a:lnSpc>
                <a:spcPct val="90000"/>
              </a:lnSpc>
            </a:pPr>
            <a:r>
              <a:rPr lang="en-US" sz="2000" dirty="0" smtClean="0"/>
              <a:t>2010: 124</a:t>
            </a:r>
          </a:p>
          <a:p>
            <a:pPr lvl="1">
              <a:lnSpc>
                <a:spcPct val="90000"/>
              </a:lnSpc>
            </a:pPr>
            <a:r>
              <a:rPr lang="en-US" sz="2000" dirty="0" smtClean="0"/>
              <a:t>2009</a:t>
            </a:r>
            <a:r>
              <a:rPr lang="en-US" sz="2000" dirty="0"/>
              <a:t>: </a:t>
            </a:r>
            <a:r>
              <a:rPr lang="en-US" sz="2000" dirty="0" smtClean="0"/>
              <a:t>106</a:t>
            </a:r>
            <a:endParaRPr lang="en-US" sz="2000" dirty="0"/>
          </a:p>
          <a:p>
            <a:pPr lvl="1">
              <a:lnSpc>
                <a:spcPct val="90000"/>
              </a:lnSpc>
            </a:pPr>
            <a:r>
              <a:rPr lang="en-US" sz="2000" dirty="0"/>
              <a:t>2008: </a:t>
            </a:r>
            <a:r>
              <a:rPr lang="en-US" sz="2000" dirty="0" smtClean="0"/>
              <a:t>109</a:t>
            </a:r>
            <a:endParaRPr lang="en-US" sz="2000" dirty="0"/>
          </a:p>
          <a:p>
            <a:pPr lvl="1">
              <a:lnSpc>
                <a:spcPct val="80000"/>
              </a:lnSpc>
            </a:pPr>
            <a:r>
              <a:rPr lang="en-US" sz="2000" dirty="0"/>
              <a:t>2007: </a:t>
            </a:r>
            <a:r>
              <a:rPr lang="en-US" sz="2000" dirty="0" smtClean="0"/>
              <a:t>  73</a:t>
            </a:r>
            <a:endParaRPr lang="en-US" sz="2000" dirty="0"/>
          </a:p>
          <a:p>
            <a:pPr lvl="1">
              <a:lnSpc>
                <a:spcPct val="80000"/>
              </a:lnSpc>
            </a:pPr>
            <a:r>
              <a:rPr lang="en-US" sz="2000" dirty="0"/>
              <a:t>2006: </a:t>
            </a:r>
            <a:r>
              <a:rPr lang="en-US" sz="2000" dirty="0" smtClean="0"/>
              <a:t>  93</a:t>
            </a:r>
            <a:endParaRPr lang="en-US" sz="2000" dirty="0"/>
          </a:p>
          <a:p>
            <a:pPr lvl="1">
              <a:lnSpc>
                <a:spcPct val="80000"/>
              </a:lnSpc>
            </a:pPr>
            <a:r>
              <a:rPr lang="en-US" sz="2000" dirty="0"/>
              <a:t>2005: </a:t>
            </a:r>
            <a:r>
              <a:rPr lang="en-US" sz="2000" dirty="0" smtClean="0"/>
              <a:t>  66</a:t>
            </a:r>
            <a:endParaRPr lang="en-US" sz="2000" dirty="0"/>
          </a:p>
          <a:p>
            <a:pPr lvl="1">
              <a:lnSpc>
                <a:spcPct val="80000"/>
              </a:lnSpc>
            </a:pPr>
            <a:r>
              <a:rPr lang="en-US" sz="2000" dirty="0"/>
              <a:t>2004: </a:t>
            </a:r>
            <a:r>
              <a:rPr lang="en-US" sz="2000" dirty="0" smtClean="0"/>
              <a:t>  28</a:t>
            </a:r>
            <a:endParaRPr lang="en-US" sz="2000" dirty="0"/>
          </a:p>
          <a:p>
            <a:pPr lvl="1">
              <a:lnSpc>
                <a:spcPct val="80000"/>
              </a:lnSpc>
            </a:pPr>
            <a:r>
              <a:rPr lang="en-US" sz="2000" dirty="0"/>
              <a:t>2003: </a:t>
            </a:r>
            <a:r>
              <a:rPr lang="en-US" sz="2000" dirty="0" smtClean="0"/>
              <a:t>    9</a:t>
            </a:r>
          </a:p>
          <a:p>
            <a:pPr lvl="1">
              <a:lnSpc>
                <a:spcPct val="80000"/>
              </a:lnSpc>
            </a:pPr>
            <a:r>
              <a:rPr lang="en-US" sz="2000" dirty="0" smtClean="0"/>
              <a:t>2002:     8</a:t>
            </a:r>
          </a:p>
          <a:p>
            <a:pPr lvl="1">
              <a:lnSpc>
                <a:spcPct val="80000"/>
              </a:lnSpc>
            </a:pPr>
            <a:r>
              <a:rPr lang="en-US" sz="2000" dirty="0" smtClean="0"/>
              <a:t>2001:     3</a:t>
            </a:r>
            <a:endParaRPr lang="en-US" sz="2000" dirty="0"/>
          </a:p>
          <a:p>
            <a:pPr>
              <a:lnSpc>
                <a:spcPct val="90000"/>
              </a:lnSpc>
              <a:buFont typeface="Wingdings" pitchFamily="2" charset="2"/>
              <a:buNone/>
            </a:pPr>
            <a:r>
              <a:rPr lang="en-US" sz="2000" dirty="0" smtClean="0"/>
              <a:t>	Includes: 28 MS theses, 23 PhD dissertations</a:t>
            </a:r>
            <a:endParaRPr lang="en-US" sz="2000" dirty="0"/>
          </a:p>
        </p:txBody>
      </p:sp>
      <p:sp>
        <p:nvSpPr>
          <p:cNvPr id="886789" name="Text Box 5"/>
          <p:cNvSpPr txBox="1">
            <a:spLocks noChangeArrowheads="1"/>
          </p:cNvSpPr>
          <p:nvPr/>
        </p:nvSpPr>
        <p:spPr bwMode="auto">
          <a:xfrm>
            <a:off x="2438400" y="2514600"/>
            <a:ext cx="6553200" cy="615553"/>
          </a:xfrm>
          <a:prstGeom prst="rect">
            <a:avLst/>
          </a:prstGeom>
          <a:noFill/>
          <a:ln w="9525">
            <a:noFill/>
            <a:miter lim="800000"/>
            <a:headEnd/>
            <a:tailEnd/>
          </a:ln>
          <a:effectLst/>
        </p:spPr>
        <p:txBody>
          <a:bodyPr>
            <a:spAutoFit/>
          </a:bodyPr>
          <a:lstStyle/>
          <a:p>
            <a:pPr>
              <a:lnSpc>
                <a:spcPct val="70000"/>
              </a:lnSpc>
              <a:spcBef>
                <a:spcPts val="600"/>
              </a:spcBef>
            </a:pPr>
            <a:r>
              <a:rPr lang="en-US" sz="2800" b="1" dirty="0" smtClean="0"/>
              <a:t>TOTAL SO FAR: 1006 publications</a:t>
            </a:r>
            <a:endParaRPr lang="en-US" sz="2800" b="1" u="sng" dirty="0">
              <a:solidFill>
                <a:srgbClr val="CC0099"/>
              </a:solidFill>
            </a:endParaRPr>
          </a:p>
          <a:p>
            <a:pPr>
              <a:lnSpc>
                <a:spcPct val="40000"/>
              </a:lnSpc>
              <a:spcBef>
                <a:spcPct val="50000"/>
              </a:spcBef>
            </a:pPr>
            <a:r>
              <a:rPr lang="en-US" sz="1600" dirty="0">
                <a:latin typeface="Courier New" pitchFamily="49" charset="0"/>
                <a:hlinkClick r:id="rId4"/>
              </a:rPr>
              <a:t>http://www.oscer.ou.edu/papers_from_rounds.php</a:t>
            </a:r>
            <a:endParaRPr lang="en-US" sz="1600" dirty="0">
              <a:latin typeface="Courier New" pitchFamily="49" charset="0"/>
            </a:endParaRP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66B5A53F-FE0D-4B6F-9828-237F1A2626B8}" type="slidenum">
              <a:rPr lang="en-US"/>
              <a:pPr/>
              <a:t>4</a:t>
            </a:fld>
            <a:endParaRPr lang="en-US"/>
          </a:p>
        </p:txBody>
      </p:sp>
      <p:sp>
        <p:nvSpPr>
          <p:cNvPr id="918530" name="Rectangle 2"/>
          <p:cNvSpPr>
            <a:spLocks noGrp="1" noChangeArrowheads="1"/>
          </p:cNvSpPr>
          <p:nvPr>
            <p:ph type="title"/>
          </p:nvPr>
        </p:nvSpPr>
        <p:spPr/>
        <p:txBody>
          <a:bodyPr/>
          <a:lstStyle/>
          <a:p>
            <a:r>
              <a:rPr lang="en-US" sz="3600" dirty="0" smtClean="0"/>
              <a:t>Symposium 2013 Sponsors</a:t>
            </a:r>
            <a:endParaRPr lang="en-US" sz="3600" dirty="0"/>
          </a:p>
        </p:txBody>
      </p:sp>
      <p:sp>
        <p:nvSpPr>
          <p:cNvPr id="918531" name="Rectangle 3"/>
          <p:cNvSpPr>
            <a:spLocks noGrp="1" noChangeArrowheads="1"/>
          </p:cNvSpPr>
          <p:nvPr>
            <p:ph type="body" idx="1"/>
          </p:nvPr>
        </p:nvSpPr>
        <p:spPr/>
        <p:txBody>
          <a:bodyPr/>
          <a:lstStyle/>
          <a:p>
            <a:pPr>
              <a:spcBef>
                <a:spcPts val="300"/>
              </a:spcBef>
            </a:pPr>
            <a:r>
              <a:rPr lang="en-US" dirty="0"/>
              <a:t>Academic </a:t>
            </a:r>
            <a:r>
              <a:rPr lang="en-US" dirty="0" smtClean="0"/>
              <a:t>sponsors</a:t>
            </a:r>
          </a:p>
          <a:p>
            <a:pPr lvl="1">
              <a:spcBef>
                <a:spcPts val="300"/>
              </a:spcBef>
            </a:pPr>
            <a:r>
              <a:rPr lang="en-US" dirty="0" smtClean="0"/>
              <a:t>Globus Online</a:t>
            </a:r>
          </a:p>
          <a:p>
            <a:pPr lvl="1">
              <a:spcBef>
                <a:spcPts val="300"/>
              </a:spcBef>
            </a:pPr>
            <a:r>
              <a:rPr lang="en-US" dirty="0" smtClean="0"/>
              <a:t>Great </a:t>
            </a:r>
            <a:r>
              <a:rPr lang="en-US" dirty="0"/>
              <a:t>Plains Network</a:t>
            </a:r>
          </a:p>
          <a:p>
            <a:pPr>
              <a:spcBef>
                <a:spcPts val="300"/>
              </a:spcBef>
            </a:pPr>
            <a:r>
              <a:rPr lang="en-US" dirty="0"/>
              <a:t>Industry sponsors</a:t>
            </a:r>
          </a:p>
          <a:p>
            <a:pPr lvl="1">
              <a:spcBef>
                <a:spcPts val="300"/>
              </a:spcBef>
            </a:pPr>
            <a:r>
              <a:rPr lang="en-US" dirty="0"/>
              <a:t>Platinum: </a:t>
            </a:r>
            <a:r>
              <a:rPr lang="en-US" dirty="0" smtClean="0"/>
              <a:t>Intel</a:t>
            </a:r>
            <a:endParaRPr lang="en-US" dirty="0"/>
          </a:p>
          <a:p>
            <a:pPr lvl="1">
              <a:spcBef>
                <a:spcPts val="300"/>
              </a:spcBef>
            </a:pPr>
            <a:r>
              <a:rPr lang="en-US" dirty="0"/>
              <a:t>Gold</a:t>
            </a:r>
            <a:r>
              <a:rPr lang="en-US" dirty="0" smtClean="0"/>
              <a:t>: </a:t>
            </a:r>
            <a:r>
              <a:rPr lang="en-US" dirty="0" err="1" smtClean="0"/>
              <a:t>CommScope</a:t>
            </a:r>
            <a:r>
              <a:rPr lang="en-US" dirty="0" smtClean="0"/>
              <a:t>, Cray, Dell, Graybar, NVIDIA</a:t>
            </a:r>
            <a:endParaRPr lang="en-US" dirty="0"/>
          </a:p>
          <a:p>
            <a:pPr lvl="1">
              <a:spcBef>
                <a:spcPts val="300"/>
              </a:spcBef>
            </a:pPr>
            <a:r>
              <a:rPr lang="en-US" dirty="0"/>
              <a:t>Silver</a:t>
            </a:r>
            <a:r>
              <a:rPr lang="en-US" dirty="0" smtClean="0"/>
              <a:t>:, DLT Solutions, </a:t>
            </a:r>
            <a:r>
              <a:rPr lang="en-US" dirty="0" err="1" smtClean="0"/>
              <a:t>GovConnection</a:t>
            </a:r>
            <a:r>
              <a:rPr lang="en-US" dirty="0" smtClean="0"/>
              <a:t>, Red Hat, Tangent</a:t>
            </a:r>
            <a:endParaRPr lang="en-US" dirty="0"/>
          </a:p>
          <a:p>
            <a:pPr lvl="1">
              <a:spcBef>
                <a:spcPts val="300"/>
              </a:spcBef>
            </a:pPr>
            <a:r>
              <a:rPr lang="en-US" dirty="0"/>
              <a:t>Bronze: Advanced Clustering </a:t>
            </a:r>
            <a:r>
              <a:rPr lang="en-US" dirty="0" smtClean="0"/>
              <a:t>Technologies, </a:t>
            </a:r>
            <a:r>
              <a:rPr lang="en-US" dirty="0" err="1" smtClean="0"/>
              <a:t>DataDirect</a:t>
            </a:r>
            <a:r>
              <a:rPr lang="en-US" dirty="0" smtClean="0"/>
              <a:t> Networks, Open Technologies, SGI</a:t>
            </a:r>
          </a:p>
          <a:p>
            <a:pPr>
              <a:spcBef>
                <a:spcPts val="300"/>
              </a:spcBef>
              <a:buNone/>
            </a:pPr>
            <a:r>
              <a:rPr lang="en-US" dirty="0" smtClean="0"/>
              <a:t>Thank you all! Without you, the Symposium couldn’t happen.</a:t>
            </a:r>
          </a:p>
          <a:p>
            <a:pPr>
              <a:spcBef>
                <a:spcPts val="300"/>
              </a:spcBef>
              <a:buNone/>
            </a:pPr>
            <a:r>
              <a:rPr lang="en-US" dirty="0" smtClean="0"/>
              <a:t>Over the past 12 Symposia, we’ve had a total of 70 companies as sponsors.</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Blue Ribbon Panel</a:t>
            </a:r>
            <a:endParaRPr lang="en-US" dirty="0"/>
          </a:p>
        </p:txBody>
      </p:sp>
      <p:sp>
        <p:nvSpPr>
          <p:cNvPr id="3" name="Content Placeholder 2"/>
          <p:cNvSpPr>
            <a:spLocks noGrp="1"/>
          </p:cNvSpPr>
          <p:nvPr>
            <p:ph idx="1"/>
          </p:nvPr>
        </p:nvSpPr>
        <p:spPr/>
        <p:txBody>
          <a:bodyPr/>
          <a:lstStyle/>
          <a:p>
            <a:r>
              <a:rPr lang="en-US" dirty="0" smtClean="0"/>
              <a:t>In August 2012, OU hosted a Blue Ribbon panel of experts from across the US, mostly academic but also industry, to help us understand how to strategize for the coming decade.</a:t>
            </a:r>
          </a:p>
          <a:p>
            <a:r>
              <a:rPr lang="en-US" dirty="0" smtClean="0"/>
              <a:t>Non-panelist participants included:</a:t>
            </a:r>
          </a:p>
          <a:p>
            <a:pPr lvl="1"/>
            <a:r>
              <a:rPr lang="en-US" dirty="0" smtClean="0"/>
              <a:t>several dozen from OU;</a:t>
            </a:r>
          </a:p>
          <a:p>
            <a:pPr lvl="1"/>
            <a:r>
              <a:rPr lang="en-US" dirty="0" smtClean="0"/>
              <a:t>about a dozen other Oklahoma institutions;</a:t>
            </a:r>
          </a:p>
          <a:p>
            <a:pPr lvl="1"/>
            <a:r>
              <a:rPr lang="en-US" dirty="0" smtClean="0"/>
              <a:t>about a dozen institutions in 10 other EPSCoR jurisdictions;</a:t>
            </a:r>
          </a:p>
          <a:p>
            <a:pPr lvl="1"/>
            <a:r>
              <a:rPr lang="en-US" dirty="0" smtClean="0"/>
              <a:t>about a dozen from institutions in non-EPSCoR jurisdictions.</a:t>
            </a:r>
          </a:p>
          <a:p>
            <a:r>
              <a:rPr lang="en-US" dirty="0" smtClean="0"/>
              <a:t>Major realization: collaboration!</a:t>
            </a:r>
          </a:p>
          <a:p>
            <a:pPr lvl="1"/>
            <a:r>
              <a:rPr lang="en-US" dirty="0" smtClean="0"/>
              <a:t>with researchers, instead of only providing service;</a:t>
            </a:r>
          </a:p>
          <a:p>
            <a:pPr lvl="1"/>
            <a:r>
              <a:rPr lang="en-US" dirty="0" smtClean="0"/>
              <a:t>among OU’s CIO, VPR and Dean of Libraries.</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40</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0"/>
            <a:ext cx="7772400" cy="1143000"/>
          </a:xfrm>
        </p:spPr>
        <p:txBody>
          <a:bodyPr/>
          <a:lstStyle/>
          <a:p>
            <a:r>
              <a:rPr lang="en-US" sz="5550" dirty="0" smtClean="0">
                <a:solidFill>
                  <a:schemeClr val="tx1"/>
                </a:solidFill>
                <a:latin typeface="Arial Black" panose="020B0A04020102020204" pitchFamily="34" charset="0"/>
              </a:rPr>
              <a:t>Oklahoma</a:t>
            </a:r>
            <a:br>
              <a:rPr lang="en-US" sz="5550" dirty="0" smtClean="0">
                <a:solidFill>
                  <a:schemeClr val="tx1"/>
                </a:solidFill>
                <a:latin typeface="Arial Black" panose="020B0A04020102020204" pitchFamily="34" charset="0"/>
              </a:rPr>
            </a:br>
            <a:r>
              <a:rPr lang="en-US" sz="5550" dirty="0" err="1" smtClean="0">
                <a:solidFill>
                  <a:schemeClr val="tx1"/>
                </a:solidFill>
                <a:latin typeface="Arial Black" panose="020B0A04020102020204" pitchFamily="34" charset="0"/>
              </a:rPr>
              <a:t>Cyberinfrastructure</a:t>
            </a:r>
            <a:r>
              <a:rPr lang="en-US" sz="5550" dirty="0">
                <a:solidFill>
                  <a:schemeClr val="tx1"/>
                </a:solidFill>
                <a:latin typeface="Arial Black" panose="020B0A04020102020204" pitchFamily="34" charset="0"/>
              </a:rPr>
              <a:t/>
            </a:r>
            <a:br>
              <a:rPr lang="en-US" sz="5550" dirty="0">
                <a:solidFill>
                  <a:schemeClr val="tx1"/>
                </a:solidFill>
                <a:latin typeface="Arial Black" panose="020B0A04020102020204" pitchFamily="34" charset="0"/>
              </a:rPr>
            </a:br>
            <a:r>
              <a:rPr lang="en-US" sz="5550" dirty="0" smtClean="0">
                <a:solidFill>
                  <a:schemeClr val="tx1"/>
                </a:solidFill>
                <a:latin typeface="Arial Black" panose="020B0A04020102020204" pitchFamily="34" charset="0"/>
              </a:rPr>
              <a:t>Initiative</a:t>
            </a:r>
            <a:br>
              <a:rPr lang="en-US" sz="5550" dirty="0" smtClean="0">
                <a:solidFill>
                  <a:schemeClr val="tx1"/>
                </a:solidFill>
                <a:latin typeface="Arial Black" panose="020B0A04020102020204" pitchFamily="34" charset="0"/>
              </a:rPr>
            </a:br>
            <a:r>
              <a:rPr lang="en-US" sz="5550" dirty="0" smtClean="0">
                <a:solidFill>
                  <a:schemeClr val="tx1"/>
                </a:solidFill>
                <a:latin typeface="Arial Black" panose="020B0A04020102020204" pitchFamily="34" charset="0"/>
              </a:rPr>
              <a:t>2008-13</a:t>
            </a:r>
            <a:endParaRPr lang="en-US" sz="5550" dirty="0">
              <a:solidFill>
                <a:schemeClr val="tx1"/>
              </a:solidFill>
              <a:latin typeface="Arial Black" panose="020B0A04020102020204" pitchFamily="34" charset="0"/>
            </a:endParaRPr>
          </a:p>
        </p:txBody>
      </p:sp>
    </p:spTree>
    <p:extLst>
      <p:ext uri="{BB962C8B-B14F-4D97-AF65-F5344CB8AC3E}">
        <p14:creationId xmlns:p14="http://schemas.microsoft.com/office/powerpoint/2010/main" val="233063876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5715000" y="3875162"/>
            <a:ext cx="3276600" cy="2449438"/>
            <a:chOff x="5638800" y="4019622"/>
            <a:chExt cx="3276600" cy="2449438"/>
          </a:xfrm>
        </p:grpSpPr>
        <p:grpSp>
          <p:nvGrpSpPr>
            <p:cNvPr id="7" name="Group 16"/>
            <p:cNvGrpSpPr/>
            <p:nvPr/>
          </p:nvGrpSpPr>
          <p:grpSpPr>
            <a:xfrm>
              <a:off x="5638800" y="4367208"/>
              <a:ext cx="3276600" cy="2101852"/>
              <a:chOff x="5715000" y="4286248"/>
              <a:chExt cx="3276600" cy="2101852"/>
            </a:xfrm>
          </p:grpSpPr>
          <p:pic>
            <p:nvPicPr>
              <p:cNvPr id="9" name="Picture 8" descr="Pages from oksupercompsymp2012_tshirt_final_front_cropped_20120928.png"/>
              <p:cNvPicPr>
                <a:picLocks noChangeAspect="1"/>
              </p:cNvPicPr>
              <p:nvPr/>
            </p:nvPicPr>
            <p:blipFill>
              <a:blip r:embed="rId3" cstate="print"/>
              <a:stretch>
                <a:fillRect/>
              </a:stretch>
            </p:blipFill>
            <p:spPr>
              <a:xfrm>
                <a:off x="5791200" y="4419600"/>
                <a:ext cx="3111190" cy="1968500"/>
              </a:xfrm>
              <a:prstGeom prst="rect">
                <a:avLst/>
              </a:prstGeom>
            </p:spPr>
          </p:pic>
          <p:sp>
            <p:nvSpPr>
              <p:cNvPr id="10" name="Rectangle 9"/>
              <p:cNvSpPr/>
              <p:nvPr/>
            </p:nvSpPr>
            <p:spPr bwMode="auto">
              <a:xfrm>
                <a:off x="5715000" y="4286248"/>
                <a:ext cx="3276600" cy="609600"/>
              </a:xfrm>
              <a:prstGeom prst="rect">
                <a:avLst/>
              </a:prstGeom>
              <a:solidFill>
                <a:schemeClr val="bg1"/>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pic>
          <p:nvPicPr>
            <p:cNvPr id="8" name="Picture 7" descr="ocii_oitmp_logo_cropped_20120625.png"/>
            <p:cNvPicPr>
              <a:picLocks noChangeAspect="1"/>
            </p:cNvPicPr>
            <p:nvPr/>
          </p:nvPicPr>
          <p:blipFill>
            <a:blip r:embed="rId4" cstate="print"/>
            <a:stretch>
              <a:fillRect/>
            </a:stretch>
          </p:blipFill>
          <p:spPr>
            <a:xfrm>
              <a:off x="6553201" y="4019622"/>
              <a:ext cx="1777236" cy="999276"/>
            </a:xfrm>
            <a:prstGeom prst="rect">
              <a:avLst/>
            </a:prstGeom>
          </p:spPr>
        </p:pic>
      </p:grpSp>
      <p:sp>
        <p:nvSpPr>
          <p:cNvPr id="31746" name="Footer Placeholder 3"/>
          <p:cNvSpPr>
            <a:spLocks noGrp="1"/>
          </p:cNvSpPr>
          <p:nvPr>
            <p:ph type="ftr" sz="quarter" idx="10"/>
          </p:nvPr>
        </p:nvSpPr>
        <p:spPr>
          <a:noFill/>
        </p:spPr>
        <p:txBody>
          <a:body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31747" name="Slide Number Placeholder 4"/>
          <p:cNvSpPr>
            <a:spLocks noGrp="1"/>
          </p:cNvSpPr>
          <p:nvPr>
            <p:ph type="sldNum" sz="quarter" idx="11"/>
          </p:nvPr>
        </p:nvSpPr>
        <p:spPr>
          <a:noFill/>
        </p:spPr>
        <p:txBody>
          <a:bodyPr/>
          <a:lstStyle/>
          <a:p>
            <a:fld id="{32EDF3D5-3BB3-4321-AC0C-36011A1D37E3}" type="slidenum">
              <a:rPr lang="en-US"/>
              <a:pPr/>
              <a:t>42</a:t>
            </a:fld>
            <a:endParaRPr lang="en-US"/>
          </a:p>
        </p:txBody>
      </p:sp>
      <p:sp>
        <p:nvSpPr>
          <p:cNvPr id="31748" name="Rectangle 2"/>
          <p:cNvSpPr>
            <a:spLocks noGrp="1" noChangeArrowheads="1"/>
          </p:cNvSpPr>
          <p:nvPr>
            <p:ph type="title"/>
          </p:nvPr>
        </p:nvSpPr>
        <p:spPr/>
        <p:txBody>
          <a:bodyPr/>
          <a:lstStyle/>
          <a:p>
            <a:pPr eaLnBrk="1" hangingPunct="1"/>
            <a:r>
              <a:rPr lang="en-US" sz="3600" smtClean="0"/>
              <a:t>OK Cyberinfrastructure Initiative</a:t>
            </a:r>
          </a:p>
        </p:txBody>
      </p:sp>
      <p:sp>
        <p:nvSpPr>
          <p:cNvPr id="31749" name="Rectangle 3"/>
          <p:cNvSpPr>
            <a:spLocks noGrp="1" noChangeArrowheads="1"/>
          </p:cNvSpPr>
          <p:nvPr>
            <p:ph type="body" idx="1"/>
          </p:nvPr>
        </p:nvSpPr>
        <p:spPr/>
        <p:txBody>
          <a:bodyPr/>
          <a:lstStyle/>
          <a:p>
            <a:pPr eaLnBrk="1" hangingPunct="1"/>
            <a:r>
              <a:rPr lang="en-US" dirty="0" smtClean="0"/>
              <a:t>All academic institutions in Oklahoma are eligible to sign up for free use of OU’s and OSU’s centrally-owned CI resources.</a:t>
            </a:r>
          </a:p>
          <a:p>
            <a:pPr eaLnBrk="1" hangingPunct="1"/>
            <a:r>
              <a:rPr lang="en-US" dirty="0" smtClean="0"/>
              <a:t>Other kinds of institutions (government, non-governmental) are eligible to use, though not necessarily for free.</a:t>
            </a:r>
          </a:p>
          <a:p>
            <a:pPr eaLnBrk="1" hangingPunct="1"/>
            <a:r>
              <a:rPr lang="en-US" dirty="0" smtClean="0"/>
              <a:t>Everyone can participate in our CI education initiative.</a:t>
            </a:r>
          </a:p>
          <a:p>
            <a:pPr eaLnBrk="1" hangingPunct="1"/>
            <a:r>
              <a:rPr lang="en-US" dirty="0" smtClean="0"/>
              <a:t>The Oklahoma Supercomputing Symposium,                    our annual conference, continues to be                        offered to all.</a:t>
            </a:r>
          </a:p>
          <a:p>
            <a:pPr eaLnBrk="1" hangingPunct="1"/>
            <a:r>
              <a:rPr lang="en-US" dirty="0" smtClean="0"/>
              <a:t>Triggered by OK’s NSF </a:t>
            </a:r>
            <a:r>
              <a:rPr lang="en-US" dirty="0" err="1" smtClean="0"/>
              <a:t>EPSCoR</a:t>
            </a:r>
            <a:r>
              <a:rPr lang="en-US" dirty="0" smtClean="0"/>
              <a:t> RII                           Track-1 2008-13.</a:t>
            </a:r>
          </a:p>
        </p:txBody>
      </p:sp>
    </p:spTree>
    <p:extLst>
      <p:ext uri="{BB962C8B-B14F-4D97-AF65-F5344CB8AC3E}">
        <p14:creationId xmlns:p14="http://schemas.microsoft.com/office/powerpoint/2010/main" val="285495351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Goals</a:t>
            </a:r>
            <a:endParaRPr lang="en-US" dirty="0"/>
          </a:p>
        </p:txBody>
      </p:sp>
      <p:sp>
        <p:nvSpPr>
          <p:cNvPr id="3" name="Content Placeholder 2"/>
          <p:cNvSpPr>
            <a:spLocks noGrp="1"/>
          </p:cNvSpPr>
          <p:nvPr>
            <p:ph idx="1"/>
          </p:nvPr>
        </p:nvSpPr>
        <p:spPr/>
        <p:txBody>
          <a:bodyPr/>
          <a:lstStyle/>
          <a:p>
            <a:r>
              <a:rPr lang="en-US" b="1" u="sng" dirty="0" smtClean="0"/>
              <a:t>Reach</a:t>
            </a:r>
            <a:r>
              <a:rPr lang="en-US" dirty="0" smtClean="0"/>
              <a:t> institutions outside the mainstream of advanced computing.</a:t>
            </a:r>
          </a:p>
          <a:p>
            <a:r>
              <a:rPr lang="en-US" b="1" u="sng" dirty="0" smtClean="0"/>
              <a:t>Serve</a:t>
            </a:r>
            <a:r>
              <a:rPr lang="en-US" dirty="0" smtClean="0"/>
              <a:t> every higher education institution in Oklahoma that has relevant curricula.</a:t>
            </a:r>
          </a:p>
          <a:p>
            <a:r>
              <a:rPr lang="en-US" b="1" u="sng" dirty="0" smtClean="0"/>
              <a:t>Educate</a:t>
            </a:r>
            <a:r>
              <a:rPr lang="en-US" dirty="0" smtClean="0"/>
              <a:t> Oklahomans about advanced computing.</a:t>
            </a:r>
          </a:p>
          <a:p>
            <a:r>
              <a:rPr lang="en-US" b="1" u="sng" dirty="0" smtClean="0"/>
              <a:t>Attract</a:t>
            </a:r>
            <a:r>
              <a:rPr lang="en-US" dirty="0" smtClean="0"/>
              <a:t> underrepresented populations and institution types into advanced computing.</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43</a:t>
            </a:fld>
            <a:endParaRPr lang="en-US"/>
          </a:p>
        </p:txBody>
      </p:sp>
    </p:spTree>
    <p:extLst>
      <p:ext uri="{BB962C8B-B14F-4D97-AF65-F5344CB8AC3E}">
        <p14:creationId xmlns:p14="http://schemas.microsoft.com/office/powerpoint/2010/main" val="297303986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Service Methodologies Part 1</a:t>
            </a:r>
            <a:endParaRPr lang="en-US" dirty="0"/>
          </a:p>
        </p:txBody>
      </p:sp>
      <p:sp>
        <p:nvSpPr>
          <p:cNvPr id="3" name="Content Placeholder 2"/>
          <p:cNvSpPr>
            <a:spLocks noGrp="1"/>
          </p:cNvSpPr>
          <p:nvPr>
            <p:ph idx="1"/>
          </p:nvPr>
        </p:nvSpPr>
        <p:spPr>
          <a:xfrm>
            <a:off x="609600" y="1185864"/>
            <a:ext cx="7924800" cy="4648200"/>
          </a:xfrm>
        </p:spPr>
        <p:txBody>
          <a:bodyPr/>
          <a:lstStyle/>
          <a:p>
            <a:pPr lvl="0"/>
            <a:r>
              <a:rPr lang="en-US" b="1" u="sng" dirty="0" smtClean="0"/>
              <a:t>Access (A)</a:t>
            </a:r>
            <a:r>
              <a:rPr lang="en-US" dirty="0" smtClean="0"/>
              <a:t>: to supercomputers and related technologies   (20 OK academic institutions to date).</a:t>
            </a:r>
          </a:p>
          <a:p>
            <a:pPr lvl="0"/>
            <a:r>
              <a:rPr lang="en-US" b="1" u="sng" dirty="0" smtClean="0"/>
              <a:t>Dissemination (D)</a:t>
            </a:r>
            <a:r>
              <a:rPr lang="en-US" dirty="0" smtClean="0"/>
              <a:t>: Oklahoma Supercomputing Symposium – annual advanced computing conference                          (25 OK academic institutions to date).</a:t>
            </a:r>
          </a:p>
          <a:p>
            <a:pPr lvl="0"/>
            <a:r>
              <a:rPr lang="en-US" b="1" u="sng" dirty="0" smtClean="0"/>
              <a:t>Education (E)</a:t>
            </a:r>
            <a:r>
              <a:rPr lang="en-US" dirty="0" smtClean="0"/>
              <a:t>: “Supercomputing in Plain English” (SiPE) workshop series: 11 talks about advanced computing, taught with stories, analogies and play rather than deep technical jargon. Have reached 248 institutions (academic, government, industry, nonprofit) in 47 US states and territories and 10 other countries (14 OK academic institutions to date).</a:t>
            </a:r>
            <a:endParaRPr lang="en-US" b="1" dirty="0" smtClean="0"/>
          </a:p>
        </p:txBody>
      </p:sp>
      <p:sp>
        <p:nvSpPr>
          <p:cNvPr id="4" name="Footer Placeholder 3"/>
          <p:cNvSpPr>
            <a:spLocks noGrp="1"/>
          </p:cNvSpPr>
          <p:nvPr>
            <p:ph type="ftr" sz="quarter" idx="10"/>
          </p:nvPr>
        </p:nvSpPr>
        <p:spPr/>
        <p:txBody>
          <a:body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44</a:t>
            </a:fld>
            <a:endParaRPr lang="en-US"/>
          </a:p>
        </p:txBody>
      </p:sp>
    </p:spTree>
    <p:extLst>
      <p:ext uri="{BB962C8B-B14F-4D97-AF65-F5344CB8AC3E}">
        <p14:creationId xmlns:p14="http://schemas.microsoft.com/office/powerpoint/2010/main" val="52106073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Service Methodologies Part 2</a:t>
            </a:r>
            <a:endParaRPr lang="en-US" dirty="0"/>
          </a:p>
        </p:txBody>
      </p:sp>
      <p:sp>
        <p:nvSpPr>
          <p:cNvPr id="3" name="Content Placeholder 2"/>
          <p:cNvSpPr>
            <a:spLocks noGrp="1"/>
          </p:cNvSpPr>
          <p:nvPr>
            <p:ph idx="1"/>
          </p:nvPr>
        </p:nvSpPr>
        <p:spPr>
          <a:xfrm>
            <a:off x="609600" y="1185864"/>
            <a:ext cx="7924800" cy="4648200"/>
          </a:xfrm>
        </p:spPr>
        <p:txBody>
          <a:bodyPr/>
          <a:lstStyle/>
          <a:p>
            <a:pPr lvl="0"/>
            <a:r>
              <a:rPr lang="en-US" b="1" u="sng" dirty="0" smtClean="0"/>
              <a:t>Faculty/Staff Development (F)</a:t>
            </a:r>
            <a:r>
              <a:rPr lang="en-US" dirty="0" smtClean="0"/>
              <a:t>: Workshops held at OU and OSU on advanced computing and computational science topics, sponsored by the National Computational Science Institute, the SC supercomputing conference series, the Linux Clusters Institute, the Virtual School for Computational Science &amp; Engineering. Oklahoma is the only state to have hosted multiple events sponsored by each of these (18 OK academic to date).</a:t>
            </a:r>
          </a:p>
          <a:p>
            <a:pPr lvl="0"/>
            <a:r>
              <a:rPr lang="en-US" b="1" u="sng" dirty="0" smtClean="0"/>
              <a:t>Outreach (O)</a:t>
            </a:r>
            <a:r>
              <a:rPr lang="en-US" dirty="0" smtClean="0"/>
              <a:t>: “Supercomputing in Plain English” (SiPE) overview talk (24 OK academic to date).</a:t>
            </a:r>
          </a:p>
          <a:p>
            <a:r>
              <a:rPr lang="en-US" b="1" u="sng" dirty="0" smtClean="0"/>
              <a:t>Proposal Support (P)</a:t>
            </a:r>
            <a:r>
              <a:rPr lang="en-US" dirty="0" smtClean="0"/>
              <a:t>: Letters of commitment for access to OCII resources; collaborations with OCII lead institutions (4 OK academic, 1 nongovernmental).</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45</a:t>
            </a:fld>
            <a:endParaRPr lang="en-US"/>
          </a:p>
        </p:txBody>
      </p:sp>
    </p:spTree>
    <p:extLst>
      <p:ext uri="{BB962C8B-B14F-4D97-AF65-F5344CB8AC3E}">
        <p14:creationId xmlns:p14="http://schemas.microsoft.com/office/powerpoint/2010/main" val="377277763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Service Methodologies Part 3</a:t>
            </a:r>
            <a:endParaRPr lang="en-US" dirty="0"/>
          </a:p>
        </p:txBody>
      </p:sp>
      <p:sp>
        <p:nvSpPr>
          <p:cNvPr id="3" name="Content Placeholder 2"/>
          <p:cNvSpPr>
            <a:spLocks noGrp="1"/>
          </p:cNvSpPr>
          <p:nvPr>
            <p:ph idx="1"/>
          </p:nvPr>
        </p:nvSpPr>
        <p:spPr>
          <a:xfrm>
            <a:off x="609600" y="1185864"/>
            <a:ext cx="8001000" cy="4648200"/>
          </a:xfrm>
        </p:spPr>
        <p:txBody>
          <a:bodyPr/>
          <a:lstStyle/>
          <a:p>
            <a:pPr lvl="0">
              <a:spcBef>
                <a:spcPts val="0"/>
              </a:spcBef>
            </a:pPr>
            <a:r>
              <a:rPr lang="en-US" b="1" u="sng" dirty="0" smtClean="0"/>
              <a:t>Technology (T)</a:t>
            </a:r>
            <a:r>
              <a:rPr lang="en-US" dirty="0" smtClean="0"/>
              <a:t>: Got or helped get technology (e.g., network upgrade, mini-supercomputer, hi def video camera for </a:t>
            </a:r>
            <a:r>
              <a:rPr lang="en-US" dirty="0" err="1" smtClean="0"/>
              <a:t>telepresence</a:t>
            </a:r>
            <a:r>
              <a:rPr lang="en-US" dirty="0" smtClean="0"/>
              <a:t>) for that institution (14 OK academic to date).</a:t>
            </a:r>
          </a:p>
          <a:p>
            <a:pPr lvl="0">
              <a:spcBef>
                <a:spcPts val="0"/>
              </a:spcBef>
            </a:pPr>
            <a:r>
              <a:rPr lang="en-US" b="1" u="sng" dirty="0" smtClean="0"/>
              <a:t>Workforce Development (W)</a:t>
            </a:r>
            <a:r>
              <a:rPr lang="en-US" dirty="0" smtClean="0"/>
              <a:t> – (36 OK academic)</a:t>
            </a:r>
          </a:p>
          <a:p>
            <a:pPr lvl="1">
              <a:spcBef>
                <a:spcPts val="0"/>
              </a:spcBef>
            </a:pPr>
            <a:r>
              <a:rPr lang="en-US" dirty="0" smtClean="0"/>
              <a:t>Oklahoma Information Technology Mentorship Program (OITMP)</a:t>
            </a:r>
          </a:p>
          <a:p>
            <a:pPr lvl="1">
              <a:spcBef>
                <a:spcPts val="0"/>
              </a:spcBef>
            </a:pPr>
            <a:r>
              <a:rPr lang="en-US" dirty="0" smtClean="0"/>
              <a:t>“A Day in the Life of an IT Professional” presentations to courses across the full spectrum of higher education.</a:t>
            </a:r>
          </a:p>
          <a:p>
            <a:pPr lvl="1">
              <a:spcBef>
                <a:spcPts val="0"/>
              </a:spcBef>
            </a:pPr>
            <a:r>
              <a:rPr lang="en-US" dirty="0" smtClean="0"/>
              <a:t>Job shadowing opportunities and direct mentoring of individual students.</a:t>
            </a:r>
          </a:p>
          <a:p>
            <a:pPr lvl="1">
              <a:spcBef>
                <a:spcPts val="0"/>
              </a:spcBef>
            </a:pPr>
            <a:r>
              <a:rPr lang="en-US" dirty="0" smtClean="0"/>
              <a:t>Institution Types: high schools, career techs, community colleges, regional universities, PhD-granting universities.</a:t>
            </a:r>
          </a:p>
          <a:p>
            <a:pPr>
              <a:spcBef>
                <a:spcPts val="0"/>
              </a:spcBef>
            </a:pPr>
            <a:r>
              <a:rPr lang="en-US" dirty="0" smtClean="0"/>
              <a:t>Special effort to reach underrepresented populations:</a:t>
            </a:r>
          </a:p>
          <a:p>
            <a:pPr>
              <a:spcBef>
                <a:spcPts val="0"/>
              </a:spcBef>
              <a:buNone/>
            </a:pPr>
            <a:r>
              <a:rPr lang="en-US" dirty="0" smtClean="0"/>
              <a:t>	underrepresented minorities, non-PhD-granting, rural</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46</a:t>
            </a:fld>
            <a:endParaRPr lang="en-US"/>
          </a:p>
        </p:txBody>
      </p:sp>
    </p:spTree>
    <p:extLst>
      <p:ext uri="{BB962C8B-B14F-4D97-AF65-F5344CB8AC3E}">
        <p14:creationId xmlns:p14="http://schemas.microsoft.com/office/powerpoint/2010/main" val="75614385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Institution Profile</a:t>
            </a:r>
            <a:endParaRPr lang="en-US" dirty="0"/>
          </a:p>
        </p:txBody>
      </p:sp>
      <p:sp>
        <p:nvSpPr>
          <p:cNvPr id="3" name="Content Placeholder 2"/>
          <p:cNvSpPr>
            <a:spLocks noGrp="1"/>
          </p:cNvSpPr>
          <p:nvPr>
            <p:ph idx="1"/>
          </p:nvPr>
        </p:nvSpPr>
        <p:spPr>
          <a:xfrm>
            <a:off x="609600" y="1219200"/>
            <a:ext cx="7924800" cy="4648200"/>
          </a:xfrm>
        </p:spPr>
        <p:txBody>
          <a:bodyPr/>
          <a:lstStyle/>
          <a:p>
            <a:pPr>
              <a:buNone/>
            </a:pPr>
            <a:r>
              <a:rPr lang="en-US" dirty="0" smtClean="0"/>
              <a:t>To date, OCII has served 98 Oklahoma institutions, agencies and organizations:</a:t>
            </a:r>
          </a:p>
          <a:p>
            <a:r>
              <a:rPr lang="en-US" dirty="0" smtClean="0"/>
              <a:t>50 OK academic</a:t>
            </a:r>
          </a:p>
          <a:p>
            <a:r>
              <a:rPr lang="en-US" dirty="0" smtClean="0"/>
              <a:t>48 OK non-academic</a:t>
            </a:r>
          </a:p>
          <a:p>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47</a:t>
            </a:fld>
            <a:endParaRPr lang="en-US"/>
          </a:p>
        </p:txBody>
      </p:sp>
    </p:spTree>
    <p:extLst>
      <p:ext uri="{BB962C8B-B14F-4D97-AF65-F5344CB8AC3E}">
        <p14:creationId xmlns:p14="http://schemas.microsoft.com/office/powerpoint/2010/main" val="228658149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Institution Profile</a:t>
            </a:r>
            <a:endParaRPr lang="en-US" dirty="0"/>
          </a:p>
        </p:txBody>
      </p:sp>
      <p:sp>
        <p:nvSpPr>
          <p:cNvPr id="3" name="Content Placeholder 2"/>
          <p:cNvSpPr>
            <a:spLocks noGrp="1"/>
          </p:cNvSpPr>
          <p:nvPr>
            <p:ph idx="1"/>
          </p:nvPr>
        </p:nvSpPr>
        <p:spPr>
          <a:xfrm>
            <a:off x="609600" y="1219200"/>
            <a:ext cx="7924800" cy="4648200"/>
          </a:xfrm>
        </p:spPr>
        <p:txBody>
          <a:bodyPr/>
          <a:lstStyle/>
          <a:p>
            <a:pPr>
              <a:buNone/>
            </a:pPr>
            <a:r>
              <a:rPr lang="en-US" dirty="0" smtClean="0"/>
              <a:t>To date, OCII has served 98 Oklahoma institutions, agencies and organizations:</a:t>
            </a:r>
          </a:p>
          <a:p>
            <a:r>
              <a:rPr lang="en-US" dirty="0" smtClean="0"/>
              <a:t>50 OK academic</a:t>
            </a:r>
          </a:p>
          <a:p>
            <a:pPr lvl="1"/>
            <a:r>
              <a:rPr lang="en-US" dirty="0" smtClean="0"/>
              <a:t>Universities &amp; Colleges</a:t>
            </a:r>
          </a:p>
          <a:p>
            <a:pPr lvl="2"/>
            <a:r>
              <a:rPr lang="en-US" dirty="0" smtClean="0"/>
              <a:t>3 comprehensive PhD-granting</a:t>
            </a:r>
          </a:p>
          <a:p>
            <a:pPr lvl="2"/>
            <a:r>
              <a:rPr lang="en-US" dirty="0" smtClean="0"/>
              <a:t>20 regional non-PhD-granting</a:t>
            </a:r>
          </a:p>
          <a:p>
            <a:pPr lvl="1"/>
            <a:r>
              <a:rPr lang="en-US" dirty="0" smtClean="0"/>
              <a:t>Community Colleges: 10</a:t>
            </a:r>
          </a:p>
          <a:p>
            <a:pPr lvl="1"/>
            <a:r>
              <a:rPr lang="en-US" dirty="0" smtClean="0"/>
              <a:t>Career techs: 12</a:t>
            </a:r>
          </a:p>
          <a:p>
            <a:pPr lvl="1"/>
            <a:r>
              <a:rPr lang="en-US" dirty="0" smtClean="0"/>
              <a:t>Secondary schools: 3</a:t>
            </a:r>
          </a:p>
          <a:p>
            <a:pPr lvl="1"/>
            <a:r>
              <a:rPr lang="en-US" dirty="0" smtClean="0"/>
              <a:t>Public school systems: 2</a:t>
            </a:r>
          </a:p>
          <a:p>
            <a:r>
              <a:rPr lang="en-US" dirty="0" smtClean="0"/>
              <a:t>48 OK non-academic</a:t>
            </a:r>
          </a:p>
          <a:p>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48</a:t>
            </a:fld>
            <a:endParaRPr lang="en-US"/>
          </a:p>
        </p:txBody>
      </p:sp>
    </p:spTree>
    <p:extLst>
      <p:ext uri="{BB962C8B-B14F-4D97-AF65-F5344CB8AC3E}">
        <p14:creationId xmlns:p14="http://schemas.microsoft.com/office/powerpoint/2010/main" val="269590316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OCII Institution Profile</a:t>
            </a:r>
          </a:p>
        </p:txBody>
      </p:sp>
      <p:sp>
        <p:nvSpPr>
          <p:cNvPr id="3" name="Content Placeholder 2"/>
          <p:cNvSpPr>
            <a:spLocks noGrp="1"/>
          </p:cNvSpPr>
          <p:nvPr>
            <p:ph sz="half" idx="1"/>
          </p:nvPr>
        </p:nvSpPr>
        <p:spPr>
          <a:xfrm>
            <a:off x="381000" y="1295400"/>
            <a:ext cx="3886200" cy="4648200"/>
          </a:xfrm>
        </p:spPr>
        <p:txBody>
          <a:bodyPr/>
          <a:lstStyle/>
          <a:p>
            <a:pPr>
              <a:spcBef>
                <a:spcPts val="0"/>
              </a:spcBef>
              <a:buNone/>
            </a:pPr>
            <a:r>
              <a:rPr lang="en-US" sz="2400" dirty="0" smtClean="0"/>
              <a:t>So far, </a:t>
            </a:r>
            <a:r>
              <a:rPr lang="en-US" sz="2400" dirty="0"/>
              <a:t>OCII has </a:t>
            </a:r>
            <a:r>
              <a:rPr lang="en-US" sz="2400" dirty="0" smtClean="0"/>
              <a:t>served:</a:t>
            </a:r>
            <a:endParaRPr lang="en-US" sz="2400" dirty="0"/>
          </a:p>
          <a:p>
            <a:pPr>
              <a:spcBef>
                <a:spcPts val="0"/>
              </a:spcBef>
            </a:pPr>
            <a:r>
              <a:rPr lang="en-US" sz="2400" dirty="0"/>
              <a:t>50 OK academic</a:t>
            </a:r>
          </a:p>
          <a:p>
            <a:pPr lvl="1">
              <a:spcBef>
                <a:spcPts val="0"/>
              </a:spcBef>
            </a:pPr>
            <a:r>
              <a:rPr lang="en-US" sz="2200" dirty="0"/>
              <a:t>9 Minority Serving </a:t>
            </a:r>
            <a:r>
              <a:rPr lang="en-US" sz="2200" dirty="0" smtClean="0"/>
              <a:t>Institutions</a:t>
            </a:r>
            <a:endParaRPr lang="en-US" sz="2200" dirty="0"/>
          </a:p>
          <a:p>
            <a:pPr lvl="1">
              <a:spcBef>
                <a:spcPts val="0"/>
              </a:spcBef>
            </a:pPr>
            <a:r>
              <a:rPr lang="en-US" sz="2200" dirty="0" smtClean="0"/>
              <a:t>15 </a:t>
            </a:r>
            <a:r>
              <a:rPr lang="en-US" sz="2200" dirty="0"/>
              <a:t>other institutions with above state </a:t>
            </a:r>
            <a:r>
              <a:rPr lang="en-US" sz="2200" dirty="0" smtClean="0"/>
              <a:t>average and </a:t>
            </a:r>
            <a:r>
              <a:rPr lang="en-US" sz="2200" dirty="0"/>
              <a:t>national average for one or more underrepresented minorities</a:t>
            </a:r>
          </a:p>
          <a:p>
            <a:pPr>
              <a:spcBef>
                <a:spcPts val="0"/>
              </a:spcBef>
            </a:pPr>
            <a:r>
              <a:rPr lang="en-US" sz="2400" dirty="0" smtClean="0"/>
              <a:t>48 </a:t>
            </a:r>
            <a:r>
              <a:rPr lang="en-US" sz="2400" dirty="0"/>
              <a:t>OK </a:t>
            </a:r>
            <a:r>
              <a:rPr lang="en-US" sz="2400" dirty="0" smtClean="0"/>
              <a:t>non-academic</a:t>
            </a:r>
            <a:endParaRPr lang="en-US" sz="2400" dirty="0"/>
          </a:p>
        </p:txBody>
      </p:sp>
      <p:sp>
        <p:nvSpPr>
          <p:cNvPr id="4" name="Content Placeholder 3"/>
          <p:cNvSpPr>
            <a:spLocks noGrp="1"/>
          </p:cNvSpPr>
          <p:nvPr>
            <p:ph sz="half" idx="2"/>
          </p:nvPr>
        </p:nvSpPr>
        <p:spPr>
          <a:xfrm>
            <a:off x="4267200" y="1295400"/>
            <a:ext cx="4495800" cy="4648200"/>
          </a:xfrm>
        </p:spPr>
        <p:txBody>
          <a:bodyPr/>
          <a:lstStyle/>
          <a:p>
            <a:pPr marL="0" indent="0">
              <a:spcBef>
                <a:spcPts val="0"/>
              </a:spcBef>
              <a:buNone/>
            </a:pPr>
            <a:r>
              <a:rPr lang="en-US" sz="2000" dirty="0" smtClean="0"/>
              <a:t>Minority Serving Institutions</a:t>
            </a:r>
          </a:p>
          <a:p>
            <a:pPr>
              <a:spcBef>
                <a:spcPts val="0"/>
              </a:spcBef>
            </a:pPr>
            <a:r>
              <a:rPr lang="en-US" sz="1800" dirty="0" smtClean="0"/>
              <a:t>Oklahoma’s </a:t>
            </a:r>
            <a:r>
              <a:rPr lang="en-US" sz="1800" dirty="0"/>
              <a:t>only </a:t>
            </a:r>
            <a:r>
              <a:rPr lang="en-US" sz="1800" u="sng" dirty="0"/>
              <a:t>Historically Black </a:t>
            </a:r>
            <a:r>
              <a:rPr lang="en-US" sz="1800" u="sng" dirty="0" smtClean="0"/>
              <a:t>College or University</a:t>
            </a:r>
            <a:endParaRPr lang="en-US" sz="1800" dirty="0"/>
          </a:p>
          <a:p>
            <a:pPr lvl="1">
              <a:spcBef>
                <a:spcPts val="0"/>
              </a:spcBef>
            </a:pPr>
            <a:r>
              <a:rPr lang="en-US" sz="1600" dirty="0" smtClean="0"/>
              <a:t>Langston U (Langston)</a:t>
            </a:r>
            <a:endParaRPr lang="en-US" sz="1600" dirty="0"/>
          </a:p>
          <a:p>
            <a:pPr>
              <a:spcBef>
                <a:spcPts val="0"/>
              </a:spcBef>
            </a:pPr>
            <a:r>
              <a:rPr lang="en-US" sz="1800" u="sng" dirty="0"/>
              <a:t>Native American Serving Non-tribal Institutions</a:t>
            </a:r>
            <a:endParaRPr lang="en-US" sz="1800" dirty="0"/>
          </a:p>
          <a:p>
            <a:pPr lvl="1">
              <a:spcBef>
                <a:spcPts val="0"/>
              </a:spcBef>
            </a:pPr>
            <a:r>
              <a:rPr lang="en-US" sz="1600" dirty="0"/>
              <a:t>East Central U (Ada)</a:t>
            </a:r>
          </a:p>
          <a:p>
            <a:pPr lvl="1">
              <a:spcBef>
                <a:spcPts val="0"/>
              </a:spcBef>
            </a:pPr>
            <a:r>
              <a:rPr lang="en-US" sz="1600" dirty="0"/>
              <a:t>Northeastern Oklahoma A&amp;M College (Miami)</a:t>
            </a:r>
          </a:p>
          <a:p>
            <a:pPr lvl="1">
              <a:spcBef>
                <a:spcPts val="0"/>
              </a:spcBef>
            </a:pPr>
            <a:r>
              <a:rPr lang="en-US" sz="1600" dirty="0"/>
              <a:t>Northeastern State U (Tahlequah)</a:t>
            </a:r>
          </a:p>
          <a:p>
            <a:pPr lvl="1">
              <a:spcBef>
                <a:spcPts val="0"/>
              </a:spcBef>
            </a:pPr>
            <a:r>
              <a:rPr lang="en-US" sz="1600" dirty="0"/>
              <a:t>Southeastern Oklahoma State U (Durant)</a:t>
            </a:r>
          </a:p>
          <a:p>
            <a:pPr>
              <a:spcBef>
                <a:spcPts val="0"/>
              </a:spcBef>
            </a:pPr>
            <a:r>
              <a:rPr lang="en-US" sz="1800" u="sng" dirty="0"/>
              <a:t>Tribal Colleges</a:t>
            </a:r>
            <a:endParaRPr lang="en-US" sz="1800" dirty="0"/>
          </a:p>
          <a:p>
            <a:pPr lvl="1">
              <a:spcBef>
                <a:spcPts val="0"/>
              </a:spcBef>
            </a:pPr>
            <a:r>
              <a:rPr lang="en-US" sz="1600" dirty="0"/>
              <a:t>College of the Muscogee Nation (Okmulgee)</a:t>
            </a:r>
          </a:p>
          <a:p>
            <a:pPr lvl="1">
              <a:spcBef>
                <a:spcPts val="0"/>
              </a:spcBef>
            </a:pPr>
            <a:r>
              <a:rPr lang="en-US" sz="1600" dirty="0"/>
              <a:t>Comanche Nation College (Lawton)</a:t>
            </a:r>
          </a:p>
          <a:p>
            <a:pPr lvl="1">
              <a:spcBef>
                <a:spcPts val="0"/>
              </a:spcBef>
            </a:pPr>
            <a:r>
              <a:rPr lang="en-US" sz="1600" dirty="0"/>
              <a:t>Pawnee Nation College (Pawnee)</a:t>
            </a:r>
          </a:p>
          <a:p>
            <a:pPr>
              <a:spcBef>
                <a:spcPts val="0"/>
              </a:spcBef>
            </a:pPr>
            <a:r>
              <a:rPr lang="en-US" sz="1800" dirty="0"/>
              <a:t>Other </a:t>
            </a:r>
            <a:r>
              <a:rPr lang="en-US" sz="1800" u="sng" dirty="0"/>
              <a:t>Minority Serving </a:t>
            </a:r>
            <a:r>
              <a:rPr lang="en-US" sz="1800" u="sng" dirty="0" err="1"/>
              <a:t>Insitution</a:t>
            </a:r>
            <a:endParaRPr lang="en-US" sz="1800" u="sng" dirty="0"/>
          </a:p>
          <a:p>
            <a:pPr lvl="1">
              <a:spcBef>
                <a:spcPts val="0"/>
              </a:spcBef>
            </a:pPr>
            <a:r>
              <a:rPr lang="en-US" sz="1600" dirty="0" err="1"/>
              <a:t>Bacone</a:t>
            </a:r>
            <a:r>
              <a:rPr lang="en-US" sz="1600" dirty="0"/>
              <a:t> College (Muskogee</a:t>
            </a:r>
            <a:r>
              <a:rPr lang="en-US" sz="1600" dirty="0" smtClean="0"/>
              <a:t>)</a:t>
            </a:r>
            <a:endParaRPr lang="en-US" sz="1600" dirty="0"/>
          </a:p>
        </p:txBody>
      </p:sp>
      <p:sp>
        <p:nvSpPr>
          <p:cNvPr id="5" name="Footer Placeholder 4"/>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6" name="Slide Number Placeholder 5"/>
          <p:cNvSpPr>
            <a:spLocks noGrp="1"/>
          </p:cNvSpPr>
          <p:nvPr>
            <p:ph type="sldNum" sz="quarter" idx="11"/>
          </p:nvPr>
        </p:nvSpPr>
        <p:spPr/>
        <p:txBody>
          <a:bodyPr/>
          <a:lstStyle/>
          <a:p>
            <a:pPr>
              <a:defRPr/>
            </a:pPr>
            <a:fld id="{DA04F282-5D9D-4EB2-A4AC-1849A209E5C3}" type="slidenum">
              <a:rPr lang="en-US" smtClean="0"/>
              <a:pPr>
                <a:defRPr/>
              </a:pPr>
              <a:t>49</a:t>
            </a:fld>
            <a:endParaRPr lang="en-US"/>
          </a:p>
        </p:txBody>
      </p:sp>
      <p:cxnSp>
        <p:nvCxnSpPr>
          <p:cNvPr id="8" name="Straight Connector 7"/>
          <p:cNvCxnSpPr/>
          <p:nvPr/>
        </p:nvCxnSpPr>
        <p:spPr bwMode="auto">
          <a:xfrm>
            <a:off x="4114800" y="1295400"/>
            <a:ext cx="0" cy="4724400"/>
          </a:xfrm>
          <a:prstGeom prst="line">
            <a:avLst/>
          </a:prstGeom>
          <a:solidFill>
            <a:schemeClr val="accent1"/>
          </a:solidFill>
          <a:ln w="9525" cap="flat" cmpd="sng" algn="ctr">
            <a:solidFill>
              <a:schemeClr val="tx1"/>
            </a:solidFill>
            <a:prstDash val="solid"/>
            <a:miter lim="800000"/>
            <a:headEnd type="none" w="med" len="med"/>
            <a:tailEnd type="none" w="med" len="med"/>
          </a:ln>
          <a:effectLst/>
        </p:spPr>
      </p:cxnSp>
    </p:spTree>
    <p:extLst>
      <p:ext uri="{BB962C8B-B14F-4D97-AF65-F5344CB8AC3E}">
        <p14:creationId xmlns:p14="http://schemas.microsoft.com/office/powerpoint/2010/main" val="271670762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66B5A53F-FE0D-4B6F-9828-237F1A2626B8}" type="slidenum">
              <a:rPr lang="en-US"/>
              <a:pPr/>
              <a:t>5</a:t>
            </a:fld>
            <a:endParaRPr lang="en-US"/>
          </a:p>
        </p:txBody>
      </p:sp>
      <p:sp>
        <p:nvSpPr>
          <p:cNvPr id="918530" name="Rectangle 2"/>
          <p:cNvSpPr>
            <a:spLocks noGrp="1" noChangeArrowheads="1"/>
          </p:cNvSpPr>
          <p:nvPr>
            <p:ph type="title"/>
          </p:nvPr>
        </p:nvSpPr>
        <p:spPr/>
        <p:txBody>
          <a:bodyPr/>
          <a:lstStyle/>
          <a:p>
            <a:r>
              <a:rPr lang="en-US" sz="3600" dirty="0" smtClean="0"/>
              <a:t>Thank You!</a:t>
            </a:r>
            <a:endParaRPr lang="en-US" sz="3600" dirty="0"/>
          </a:p>
        </p:txBody>
      </p:sp>
      <p:sp>
        <p:nvSpPr>
          <p:cNvPr id="918531" name="Rectangle 3"/>
          <p:cNvSpPr>
            <a:spLocks noGrp="1" noChangeArrowheads="1"/>
          </p:cNvSpPr>
          <p:nvPr>
            <p:ph type="body" idx="1"/>
          </p:nvPr>
        </p:nvSpPr>
        <p:spPr/>
        <p:txBody>
          <a:bodyPr/>
          <a:lstStyle/>
          <a:p>
            <a:pPr>
              <a:spcBef>
                <a:spcPts val="300"/>
              </a:spcBef>
            </a:pPr>
            <a:r>
              <a:rPr lang="en-US" dirty="0"/>
              <a:t>Academic </a:t>
            </a:r>
            <a:r>
              <a:rPr lang="en-US" dirty="0" smtClean="0"/>
              <a:t>sponsors</a:t>
            </a:r>
          </a:p>
          <a:p>
            <a:pPr lvl="1">
              <a:spcBef>
                <a:spcPts val="300"/>
              </a:spcBef>
            </a:pPr>
            <a:r>
              <a:rPr lang="en-US" dirty="0" smtClean="0"/>
              <a:t>Globus Online</a:t>
            </a:r>
          </a:p>
          <a:p>
            <a:pPr lvl="1">
              <a:spcBef>
                <a:spcPts val="300"/>
              </a:spcBef>
            </a:pPr>
            <a:r>
              <a:rPr lang="en-US" dirty="0" smtClean="0"/>
              <a:t>Great </a:t>
            </a:r>
            <a:r>
              <a:rPr lang="en-US" dirty="0"/>
              <a:t>Plains Network</a:t>
            </a:r>
          </a:p>
          <a:p>
            <a:pPr>
              <a:spcBef>
                <a:spcPts val="300"/>
              </a:spcBef>
            </a:pPr>
            <a:r>
              <a:rPr lang="en-US" dirty="0"/>
              <a:t>Industry sponsors</a:t>
            </a:r>
          </a:p>
          <a:p>
            <a:pPr lvl="1">
              <a:spcBef>
                <a:spcPts val="300"/>
              </a:spcBef>
            </a:pPr>
            <a:r>
              <a:rPr lang="en-US" dirty="0"/>
              <a:t>Platinum: </a:t>
            </a:r>
            <a:r>
              <a:rPr lang="en-US" dirty="0" smtClean="0"/>
              <a:t>Intel</a:t>
            </a:r>
            <a:endParaRPr lang="en-US" dirty="0"/>
          </a:p>
          <a:p>
            <a:pPr lvl="1">
              <a:spcBef>
                <a:spcPts val="300"/>
              </a:spcBef>
            </a:pPr>
            <a:r>
              <a:rPr lang="en-US" dirty="0"/>
              <a:t>Gold</a:t>
            </a:r>
            <a:r>
              <a:rPr lang="en-US" dirty="0" smtClean="0"/>
              <a:t>: </a:t>
            </a:r>
            <a:r>
              <a:rPr lang="en-US" dirty="0" err="1" smtClean="0"/>
              <a:t>CommScope</a:t>
            </a:r>
            <a:r>
              <a:rPr lang="en-US" dirty="0" smtClean="0"/>
              <a:t>, Cray, Dell, Graybar, NVIDIA</a:t>
            </a:r>
            <a:endParaRPr lang="en-US" dirty="0"/>
          </a:p>
          <a:p>
            <a:pPr lvl="1">
              <a:spcBef>
                <a:spcPts val="300"/>
              </a:spcBef>
            </a:pPr>
            <a:r>
              <a:rPr lang="en-US" dirty="0"/>
              <a:t>Silver</a:t>
            </a:r>
            <a:r>
              <a:rPr lang="en-US" dirty="0" smtClean="0"/>
              <a:t>:, DLT Solutions, </a:t>
            </a:r>
            <a:r>
              <a:rPr lang="en-US" dirty="0" err="1" smtClean="0"/>
              <a:t>GovConnection</a:t>
            </a:r>
            <a:r>
              <a:rPr lang="en-US" dirty="0" smtClean="0"/>
              <a:t>, Red Hat, Tangent</a:t>
            </a:r>
            <a:endParaRPr lang="en-US" dirty="0"/>
          </a:p>
          <a:p>
            <a:pPr lvl="1">
              <a:spcBef>
                <a:spcPts val="300"/>
              </a:spcBef>
            </a:pPr>
            <a:r>
              <a:rPr lang="en-US" dirty="0"/>
              <a:t>Bronze: Advanced Clustering </a:t>
            </a:r>
            <a:r>
              <a:rPr lang="en-US" dirty="0" smtClean="0"/>
              <a:t>Technologies, </a:t>
            </a:r>
            <a:r>
              <a:rPr lang="en-US" dirty="0" err="1" smtClean="0"/>
              <a:t>DataDirect</a:t>
            </a:r>
            <a:r>
              <a:rPr lang="en-US" dirty="0" smtClean="0"/>
              <a:t> Networks, Open Technologies, SGI</a:t>
            </a:r>
          </a:p>
          <a:p>
            <a:pPr>
              <a:spcBef>
                <a:spcPts val="300"/>
              </a:spcBef>
              <a:buNone/>
            </a:pPr>
            <a:r>
              <a:rPr lang="en-US" dirty="0" smtClean="0"/>
              <a:t>Thank you all! Without you, the Symposium couldn’t happen.</a:t>
            </a:r>
          </a:p>
        </p:txBody>
      </p:sp>
    </p:spTree>
    <p:extLst>
      <p:ext uri="{BB962C8B-B14F-4D97-AF65-F5344CB8AC3E}">
        <p14:creationId xmlns:p14="http://schemas.microsoft.com/office/powerpoint/2010/main" val="199716199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Institution Profile</a:t>
            </a:r>
            <a:endParaRPr lang="en-US" dirty="0"/>
          </a:p>
        </p:txBody>
      </p:sp>
      <p:sp>
        <p:nvSpPr>
          <p:cNvPr id="3" name="Content Placeholder 2"/>
          <p:cNvSpPr>
            <a:spLocks noGrp="1"/>
          </p:cNvSpPr>
          <p:nvPr>
            <p:ph idx="1"/>
          </p:nvPr>
        </p:nvSpPr>
        <p:spPr>
          <a:xfrm>
            <a:off x="609600" y="1219200"/>
            <a:ext cx="7924800" cy="4648200"/>
          </a:xfrm>
        </p:spPr>
        <p:txBody>
          <a:bodyPr/>
          <a:lstStyle/>
          <a:p>
            <a:pPr>
              <a:buNone/>
            </a:pPr>
            <a:r>
              <a:rPr lang="en-US" dirty="0" smtClean="0"/>
              <a:t>To date, OCII has served 98 Oklahoma institutions, agencies and organizations:</a:t>
            </a:r>
          </a:p>
          <a:p>
            <a:r>
              <a:rPr lang="en-US" dirty="0" smtClean="0"/>
              <a:t>50 OK academic institutions</a:t>
            </a:r>
          </a:p>
          <a:p>
            <a:r>
              <a:rPr lang="en-US" dirty="0" smtClean="0"/>
              <a:t>48 OK non-academic organizations</a:t>
            </a:r>
          </a:p>
          <a:p>
            <a:pPr lvl="1"/>
            <a:r>
              <a:rPr lang="en-US" dirty="0" smtClean="0"/>
              <a:t>16 commercial</a:t>
            </a:r>
          </a:p>
          <a:p>
            <a:pPr lvl="1"/>
            <a:r>
              <a:rPr lang="en-US" dirty="0" smtClean="0"/>
              <a:t>19 government</a:t>
            </a:r>
          </a:p>
          <a:p>
            <a:pPr lvl="1"/>
            <a:r>
              <a:rPr lang="en-US" dirty="0" smtClean="0"/>
              <a:t>2 military</a:t>
            </a:r>
          </a:p>
          <a:p>
            <a:pPr lvl="1"/>
            <a:r>
              <a:rPr lang="en-US" dirty="0" smtClean="0"/>
              <a:t>11 non-governmental</a:t>
            </a:r>
          </a:p>
          <a:p>
            <a:pPr lvl="1"/>
            <a:endParaRPr lang="en-US" dirty="0" smtClean="0"/>
          </a:p>
          <a:p>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50</a:t>
            </a:fld>
            <a:endParaRPr lang="en-US"/>
          </a:p>
        </p:txBody>
      </p:sp>
    </p:spTree>
    <p:extLst>
      <p:ext uri="{BB962C8B-B14F-4D97-AF65-F5344CB8AC3E}">
        <p14:creationId xmlns:p14="http://schemas.microsoft.com/office/powerpoint/2010/main" val="203981207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Academic Institutions</a:t>
            </a:r>
            <a:endParaRPr lang="en-US" dirty="0"/>
          </a:p>
        </p:txBody>
      </p:sp>
      <p:sp>
        <p:nvSpPr>
          <p:cNvPr id="3" name="Content Placeholder 2"/>
          <p:cNvSpPr>
            <a:spLocks noGrp="1"/>
          </p:cNvSpPr>
          <p:nvPr>
            <p:ph sz="half" idx="1"/>
          </p:nvPr>
        </p:nvSpPr>
        <p:spPr>
          <a:xfrm>
            <a:off x="304800" y="1447800"/>
            <a:ext cx="4495800" cy="4265612"/>
          </a:xfrm>
        </p:spPr>
        <p:txBody>
          <a:bodyPr/>
          <a:lstStyle/>
          <a:p>
            <a:pPr lvl="0">
              <a:spcBef>
                <a:spcPts val="250"/>
              </a:spcBef>
              <a:buClrTx/>
              <a:buSzPct val="100000"/>
              <a:buFont typeface="+mj-lt"/>
              <a:buAutoNum type="arabicPeriod"/>
            </a:pPr>
            <a:r>
              <a:rPr lang="en-US" sz="1400" b="1" dirty="0" err="1" smtClean="0"/>
              <a:t>Bacone</a:t>
            </a:r>
            <a:r>
              <a:rPr lang="en-US" sz="1400" b="1" dirty="0" smtClean="0"/>
              <a:t> College (</a:t>
            </a:r>
            <a:r>
              <a:rPr lang="en-US" sz="1400" b="1" u="sng" dirty="0" smtClean="0"/>
              <a:t>MSI</a:t>
            </a:r>
            <a:r>
              <a:rPr lang="en-US" sz="1400" b="1" dirty="0" smtClean="0"/>
              <a:t>, 28.3% AI, 27.3% AA): T</a:t>
            </a:r>
            <a:endParaRPr lang="en-US" sz="1400" dirty="0" smtClean="0"/>
          </a:p>
          <a:p>
            <a:pPr lvl="0">
              <a:spcBef>
                <a:spcPts val="250"/>
              </a:spcBef>
              <a:buClrTx/>
              <a:buSzPct val="100000"/>
              <a:buFont typeface="+mj-lt"/>
              <a:buAutoNum type="arabicPeriod"/>
            </a:pPr>
            <a:r>
              <a:rPr lang="en-US" sz="1400" b="1" dirty="0" smtClean="0"/>
              <a:t>Cameron U (15.3% AA): A, D, E, F, O, T, W</a:t>
            </a:r>
            <a:endParaRPr lang="en-US" sz="1400" dirty="0" smtClean="0"/>
          </a:p>
          <a:p>
            <a:pPr>
              <a:spcBef>
                <a:spcPts val="250"/>
              </a:spcBef>
              <a:buClrTx/>
              <a:buSzPct val="100000"/>
              <a:buNone/>
            </a:pPr>
            <a:r>
              <a:rPr lang="en-US" sz="1400" i="1" dirty="0" smtClean="0"/>
              <a:t>	Taught </a:t>
            </a:r>
            <a:r>
              <a:rPr lang="en-US" sz="1400" i="1" u="sng" dirty="0" smtClean="0"/>
              <a:t>advanced computing course</a:t>
            </a:r>
            <a:r>
              <a:rPr lang="en-US" sz="1400" i="1" dirty="0" smtClean="0"/>
              <a:t> using OSCER’s supercomputer (multiple times).</a:t>
            </a:r>
            <a:endParaRPr lang="en-US" sz="1400" dirty="0" smtClean="0"/>
          </a:p>
          <a:p>
            <a:pPr lvl="0">
              <a:spcBef>
                <a:spcPts val="250"/>
              </a:spcBef>
              <a:buClrTx/>
              <a:buSzPct val="100000"/>
              <a:buFont typeface="+mj-lt"/>
              <a:buAutoNum type="arabicPeriod" startAt="3"/>
            </a:pPr>
            <a:r>
              <a:rPr lang="en-US" sz="1400" dirty="0" smtClean="0"/>
              <a:t>Canadian Valley Tech Center: W</a:t>
            </a:r>
          </a:p>
          <a:p>
            <a:pPr lvl="0">
              <a:spcBef>
                <a:spcPts val="250"/>
              </a:spcBef>
              <a:buClrTx/>
              <a:buSzPct val="100000"/>
              <a:buFont typeface="+mj-lt"/>
              <a:buAutoNum type="arabicPeriod" startAt="3"/>
            </a:pPr>
            <a:r>
              <a:rPr lang="en-US" sz="1400" b="1" dirty="0" smtClean="0"/>
              <a:t>College of the Muscogee Nation (</a:t>
            </a:r>
            <a:r>
              <a:rPr lang="en-US" sz="1400" b="1" u="sng" dirty="0" smtClean="0"/>
              <a:t>Tribal</a:t>
            </a:r>
            <a:r>
              <a:rPr lang="en-US" sz="1400" b="1" dirty="0" smtClean="0"/>
              <a:t>): O, T</a:t>
            </a:r>
            <a:endParaRPr lang="en-US" sz="1400" dirty="0" smtClean="0"/>
          </a:p>
          <a:p>
            <a:pPr lvl="0">
              <a:spcBef>
                <a:spcPts val="250"/>
              </a:spcBef>
              <a:buClrTx/>
              <a:buSzPct val="100000"/>
              <a:buFont typeface="+mj-lt"/>
              <a:buAutoNum type="arabicPeriod" startAt="3"/>
            </a:pPr>
            <a:r>
              <a:rPr lang="en-US" sz="1400" b="1" dirty="0" smtClean="0"/>
              <a:t>Comanche Nation College (</a:t>
            </a:r>
            <a:r>
              <a:rPr lang="en-US" sz="1400" b="1" u="sng" dirty="0" smtClean="0"/>
              <a:t>Tribal</a:t>
            </a:r>
            <a:r>
              <a:rPr lang="en-US" sz="1400" b="1" dirty="0" smtClean="0"/>
              <a:t>): D, O, T</a:t>
            </a:r>
            <a:endParaRPr lang="en-US" sz="1400" dirty="0" smtClean="0"/>
          </a:p>
          <a:p>
            <a:pPr lvl="0">
              <a:spcBef>
                <a:spcPts val="250"/>
              </a:spcBef>
              <a:buClrTx/>
              <a:buSzPct val="100000"/>
              <a:buFont typeface="+mj-lt"/>
              <a:buAutoNum type="arabicPeriod" startAt="3"/>
            </a:pPr>
            <a:r>
              <a:rPr lang="en-US" sz="1400" dirty="0" err="1" smtClean="0"/>
              <a:t>DeVry</a:t>
            </a:r>
            <a:r>
              <a:rPr lang="en-US" sz="1400" dirty="0" smtClean="0"/>
              <a:t> U Oklahoma City: D, F, O</a:t>
            </a:r>
          </a:p>
          <a:p>
            <a:pPr lvl="0">
              <a:spcBef>
                <a:spcPts val="250"/>
              </a:spcBef>
              <a:buClrTx/>
              <a:buSzPct val="100000"/>
              <a:buFont typeface="+mj-lt"/>
              <a:buAutoNum type="arabicPeriod" startAt="3"/>
            </a:pPr>
            <a:r>
              <a:rPr lang="en-US" sz="1400" b="1" dirty="0" smtClean="0"/>
              <a:t>East Central U (</a:t>
            </a:r>
            <a:r>
              <a:rPr lang="en-US" sz="1400" b="1" u="sng" dirty="0" smtClean="0"/>
              <a:t>NASNI</a:t>
            </a:r>
            <a:r>
              <a:rPr lang="en-US" sz="1400" b="1" dirty="0" smtClean="0"/>
              <a:t>, 17.9% AI, </a:t>
            </a:r>
            <a:r>
              <a:rPr lang="en-US" sz="1400" b="1" u="sng" dirty="0" smtClean="0"/>
              <a:t>rural</a:t>
            </a:r>
            <a:r>
              <a:rPr lang="en-US" sz="1400" b="1" dirty="0" smtClean="0"/>
              <a:t>):                        A, D, E, F, O, P, T, W</a:t>
            </a:r>
            <a:endParaRPr lang="en-US" sz="1400" dirty="0" smtClean="0"/>
          </a:p>
          <a:p>
            <a:pPr>
              <a:spcBef>
                <a:spcPts val="250"/>
              </a:spcBef>
              <a:buClrTx/>
              <a:buSzPct val="100000"/>
              <a:buNone/>
            </a:pPr>
            <a:r>
              <a:rPr lang="en-US" sz="1400" i="1" dirty="0" smtClean="0"/>
              <a:t>	Taught </a:t>
            </a:r>
            <a:r>
              <a:rPr lang="en-US" sz="1400" i="1" u="sng" dirty="0" smtClean="0"/>
              <a:t>advanced computing course</a:t>
            </a:r>
            <a:r>
              <a:rPr lang="en-US" sz="1400" i="1" dirty="0" smtClean="0"/>
              <a:t> using OSCER’s supercomputer.</a:t>
            </a:r>
            <a:endParaRPr lang="en-US" sz="1400" dirty="0" smtClean="0"/>
          </a:p>
          <a:p>
            <a:pPr lvl="0">
              <a:spcBef>
                <a:spcPts val="250"/>
              </a:spcBef>
              <a:buClrTx/>
              <a:buSzPct val="100000"/>
              <a:buFont typeface="+mj-lt"/>
              <a:buAutoNum type="arabicPeriod" startAt="8"/>
            </a:pPr>
            <a:r>
              <a:rPr lang="en-US" sz="1400" b="1" dirty="0" smtClean="0"/>
              <a:t>Eastern Oklahoma State College (23.7% AI): W</a:t>
            </a:r>
          </a:p>
          <a:p>
            <a:pPr>
              <a:spcBef>
                <a:spcPts val="250"/>
              </a:spcBef>
              <a:buNone/>
            </a:pPr>
            <a:r>
              <a:rPr lang="en-US" sz="1400" dirty="0" smtClean="0"/>
              <a:t>Average: ~3 (mean 3.4, median 3, mode 1)</a:t>
            </a:r>
            <a:endParaRPr lang="en-US" sz="1400" dirty="0"/>
          </a:p>
        </p:txBody>
      </p:sp>
      <p:sp>
        <p:nvSpPr>
          <p:cNvPr id="4" name="Content Placeholder 3"/>
          <p:cNvSpPr>
            <a:spLocks noGrp="1"/>
          </p:cNvSpPr>
          <p:nvPr>
            <p:ph sz="half" idx="2"/>
          </p:nvPr>
        </p:nvSpPr>
        <p:spPr>
          <a:xfrm>
            <a:off x="4648200" y="1447800"/>
            <a:ext cx="4191000" cy="4265612"/>
          </a:xfrm>
        </p:spPr>
        <p:txBody>
          <a:bodyPr/>
          <a:lstStyle/>
          <a:p>
            <a:pPr lvl="0">
              <a:spcBef>
                <a:spcPts val="250"/>
              </a:spcBef>
              <a:buClrTx/>
              <a:buSzPct val="100000"/>
              <a:buFont typeface="+mj-lt"/>
              <a:buAutoNum type="arabicPeriod" startAt="9"/>
            </a:pPr>
            <a:r>
              <a:rPr lang="en-US" sz="1400" b="1" dirty="0" smtClean="0"/>
              <a:t>Eastern Oklahoma County Tech Center   (10.4% AI): W</a:t>
            </a:r>
          </a:p>
          <a:p>
            <a:pPr lvl="0">
              <a:spcBef>
                <a:spcPts val="250"/>
              </a:spcBef>
              <a:buClrTx/>
              <a:buSzPct val="100000"/>
              <a:buFont typeface="+mj-lt"/>
              <a:buAutoNum type="arabicPeriod" startAt="9"/>
            </a:pPr>
            <a:r>
              <a:rPr lang="en-US" sz="1400" dirty="0" smtClean="0"/>
              <a:t>Elgin Middle School: O (tour only)</a:t>
            </a:r>
          </a:p>
          <a:p>
            <a:pPr>
              <a:spcBef>
                <a:spcPts val="250"/>
              </a:spcBef>
              <a:buClrTx/>
              <a:buSzPct val="100000"/>
              <a:buFont typeface="+mj-lt"/>
              <a:buAutoNum type="arabicPeriod" startAt="9"/>
            </a:pPr>
            <a:r>
              <a:rPr lang="en-US" sz="1400" dirty="0" smtClean="0"/>
              <a:t>Francis Tuttle Tech Center: D, T, W</a:t>
            </a:r>
            <a:endParaRPr lang="en-US" sz="1400" b="1" dirty="0" smtClean="0"/>
          </a:p>
          <a:p>
            <a:pPr>
              <a:spcBef>
                <a:spcPts val="250"/>
              </a:spcBef>
              <a:buClrTx/>
              <a:buSzPct val="100000"/>
              <a:buFont typeface="+mj-lt"/>
              <a:buAutoNum type="arabicPeriod" startAt="9"/>
            </a:pPr>
            <a:r>
              <a:rPr lang="en-US" sz="1400" b="1" dirty="0" smtClean="0"/>
              <a:t>Gordon Cooper Tech Center (15.6% AI, </a:t>
            </a:r>
            <a:r>
              <a:rPr lang="en-US" sz="1400" b="1" u="sng" dirty="0" smtClean="0"/>
              <a:t>nonmetro</a:t>
            </a:r>
            <a:r>
              <a:rPr lang="en-US" sz="1400" b="1" dirty="0" smtClean="0"/>
              <a:t>): D, O, W</a:t>
            </a:r>
            <a:endParaRPr lang="en-US" sz="1400" dirty="0" smtClean="0"/>
          </a:p>
          <a:p>
            <a:pPr lvl="0">
              <a:spcBef>
                <a:spcPts val="250"/>
              </a:spcBef>
              <a:buClrTx/>
              <a:buSzPct val="100000"/>
              <a:buFont typeface="+mj-lt"/>
              <a:buAutoNum type="arabicPeriod" startAt="9"/>
            </a:pPr>
            <a:r>
              <a:rPr lang="en-US" sz="1400" b="1" dirty="0" smtClean="0"/>
              <a:t>Great Plains Tech Center (11.1% AI): W</a:t>
            </a:r>
          </a:p>
          <a:p>
            <a:pPr lvl="0">
              <a:spcBef>
                <a:spcPts val="250"/>
              </a:spcBef>
              <a:buClrTx/>
              <a:buSzPct val="100000"/>
              <a:buFont typeface="+mj-lt"/>
              <a:buAutoNum type="arabicPeriod" startAt="9"/>
            </a:pPr>
            <a:r>
              <a:rPr lang="en-US" sz="1400" b="1" dirty="0" smtClean="0"/>
              <a:t>Kiamichi Tech Center (18.8% AI): T, W</a:t>
            </a:r>
            <a:endParaRPr lang="en-US" sz="1400" dirty="0" smtClean="0"/>
          </a:p>
          <a:p>
            <a:pPr lvl="0">
              <a:spcBef>
                <a:spcPts val="250"/>
              </a:spcBef>
              <a:buClrTx/>
              <a:buSzPct val="100000"/>
              <a:buFont typeface="+mj-lt"/>
              <a:buAutoNum type="arabicPeriod" startAt="9"/>
            </a:pPr>
            <a:r>
              <a:rPr lang="en-US" sz="1400" b="1" dirty="0" smtClean="0"/>
              <a:t>Langston U (</a:t>
            </a:r>
            <a:r>
              <a:rPr lang="en-US" sz="1400" b="1" u="sng" dirty="0" smtClean="0"/>
              <a:t>HBCU</a:t>
            </a:r>
            <a:r>
              <a:rPr lang="en-US" sz="1400" b="1" dirty="0" smtClean="0"/>
              <a:t>, 81.6% AA):                       A, D, E, F, O, P, T, W</a:t>
            </a:r>
            <a:endParaRPr lang="en-US" sz="1400" dirty="0" smtClean="0"/>
          </a:p>
          <a:p>
            <a:pPr>
              <a:spcBef>
                <a:spcPts val="250"/>
              </a:spcBef>
              <a:buNone/>
            </a:pPr>
            <a:r>
              <a:rPr lang="en-US" sz="1400" dirty="0" smtClean="0"/>
              <a:t>	</a:t>
            </a:r>
            <a:r>
              <a:rPr lang="en-US" sz="1400" i="1" u="sng" dirty="0" smtClean="0"/>
              <a:t>NSF Major Research Instrumentation</a:t>
            </a:r>
            <a:r>
              <a:rPr lang="en-US" sz="1400" dirty="0" smtClean="0"/>
              <a:t> </a:t>
            </a:r>
            <a:r>
              <a:rPr lang="en-US" sz="1400" i="1" dirty="0" smtClean="0"/>
              <a:t>grant for supercomputer </a:t>
            </a:r>
            <a:r>
              <a:rPr lang="en-US" sz="1400" b="1" i="1" u="sng" dirty="0" smtClean="0"/>
              <a:t>awarded</a:t>
            </a:r>
            <a:r>
              <a:rPr lang="en-US" sz="1400" i="1" dirty="0" smtClean="0"/>
              <a:t> in 2012.</a:t>
            </a:r>
            <a:endParaRPr lang="en-US" sz="1400" dirty="0" smtClean="0"/>
          </a:p>
          <a:p>
            <a:pPr>
              <a:spcBef>
                <a:spcPts val="250"/>
              </a:spcBef>
              <a:buNone/>
            </a:pPr>
            <a:r>
              <a:rPr lang="en-US" sz="800" dirty="0" smtClean="0"/>
              <a:t> </a:t>
            </a:r>
          </a:p>
          <a:p>
            <a:pPr>
              <a:spcBef>
                <a:spcPts val="250"/>
              </a:spcBef>
              <a:buNone/>
            </a:pPr>
            <a:r>
              <a:rPr lang="en-US" sz="1400" dirty="0" smtClean="0"/>
              <a:t>	</a:t>
            </a:r>
            <a:r>
              <a:rPr lang="en-US" sz="1400" u="sng" dirty="0" smtClean="0"/>
              <a:t>Note</a:t>
            </a:r>
            <a:r>
              <a:rPr lang="en-US" sz="1400" dirty="0" smtClean="0"/>
              <a:t>: Langston U (HBCU) and East Central U (NASNI) are the only two non-PhD-granting institutions to have benefited from every category of service that OCII provides.</a:t>
            </a:r>
          </a:p>
        </p:txBody>
      </p:sp>
      <p:grpSp>
        <p:nvGrpSpPr>
          <p:cNvPr id="5" name="Group 7"/>
          <p:cNvGrpSpPr/>
          <p:nvPr/>
        </p:nvGrpSpPr>
        <p:grpSpPr>
          <a:xfrm>
            <a:off x="457200" y="5210628"/>
            <a:ext cx="7543800" cy="845903"/>
            <a:chOff x="457200" y="5210628"/>
            <a:chExt cx="7543800" cy="845903"/>
          </a:xfrm>
        </p:grpSpPr>
        <p:sp>
          <p:nvSpPr>
            <p:cNvPr id="6" name="TextBox 5"/>
            <p:cNvSpPr txBox="1"/>
            <p:nvPr/>
          </p:nvSpPr>
          <p:spPr>
            <a:xfrm>
              <a:off x="4191000" y="5410200"/>
              <a:ext cx="3810000" cy="646331"/>
            </a:xfrm>
            <a:prstGeom prst="rect">
              <a:avLst/>
            </a:prstGeom>
            <a:noFill/>
          </p:spPr>
          <p:txBody>
            <a:bodyPr wrap="square" rtlCol="0">
              <a:spAutoFit/>
            </a:bodyPr>
            <a:lstStyle/>
            <a:p>
              <a:pPr algn="l"/>
              <a:r>
                <a:rPr lang="en-US" sz="1200" dirty="0" smtClean="0"/>
                <a:t>HBCU: Historically Black College or University</a:t>
              </a:r>
            </a:p>
            <a:p>
              <a:pPr algn="l"/>
              <a:r>
                <a:rPr lang="en-US" sz="1200" dirty="0" smtClean="0"/>
                <a:t>NASNI = Native American Serving Non-Tribal Institution</a:t>
              </a:r>
            </a:p>
            <a:p>
              <a:pPr algn="l"/>
              <a:r>
                <a:rPr lang="en-US" sz="1200" dirty="0" smtClean="0"/>
                <a:t>MSI = Minority  Serving Institution</a:t>
              </a:r>
              <a:endParaRPr lang="en-US" sz="1200" dirty="0"/>
            </a:p>
          </p:txBody>
        </p:sp>
        <p:sp>
          <p:nvSpPr>
            <p:cNvPr id="7" name="TextBox 6"/>
            <p:cNvSpPr txBox="1"/>
            <p:nvPr/>
          </p:nvSpPr>
          <p:spPr>
            <a:xfrm>
              <a:off x="457200" y="5210628"/>
              <a:ext cx="4495800" cy="830997"/>
            </a:xfrm>
            <a:prstGeom prst="rect">
              <a:avLst/>
            </a:prstGeom>
            <a:noFill/>
          </p:spPr>
          <p:txBody>
            <a:bodyPr wrap="square" rtlCol="0">
              <a:spAutoFit/>
            </a:bodyPr>
            <a:lstStyle/>
            <a:p>
              <a:pPr algn="l"/>
              <a:r>
                <a:rPr lang="en-US" sz="1200" dirty="0" smtClean="0"/>
                <a:t>AA = African American (7.47 OK population, 13.1% US population)</a:t>
              </a:r>
            </a:p>
            <a:p>
              <a:pPr algn="l"/>
              <a:r>
                <a:rPr lang="en-US" sz="1200" dirty="0" smtClean="0"/>
                <a:t>AI = American Indian (8.9% OK, 1.2% US)</a:t>
              </a:r>
            </a:p>
            <a:p>
              <a:pPr algn="l"/>
              <a:r>
                <a:rPr lang="en-US" sz="1200" dirty="0" smtClean="0"/>
                <a:t>H = Hispanic (9.2% OK, 16.7% US)</a:t>
              </a:r>
            </a:p>
            <a:p>
              <a:pPr algn="l"/>
              <a:r>
                <a:rPr lang="en-US" sz="1200" dirty="0" smtClean="0"/>
                <a:t>ALL = 25.8% OK, 31.0% US</a:t>
              </a:r>
            </a:p>
          </p:txBody>
        </p:sp>
      </p:grpSp>
      <p:sp>
        <p:nvSpPr>
          <p:cNvPr id="9" name="Footer Placeholder 3"/>
          <p:cNvSpPr>
            <a:spLocks noGrp="1"/>
          </p:cNvSpPr>
          <p:nvPr>
            <p:ph type="ftr" sz="quarter" idx="10"/>
          </p:nvPr>
        </p:nvSpPr>
        <p:spPr>
          <a:xfrm>
            <a:off x="2633663" y="6172200"/>
            <a:ext cx="3995737" cy="457200"/>
          </a:xfrm>
        </p:spPr>
        <p:txBody>
          <a:bodyPr/>
          <a:lstStyle/>
          <a:p>
            <a:pPr>
              <a:defRPr/>
            </a:pPr>
            <a:r>
              <a:rPr lang="en-US" dirty="0" smtClean="0"/>
              <a:t>OSCER State of the Center Address</a:t>
            </a:r>
          </a:p>
          <a:p>
            <a:pPr>
              <a:defRPr/>
            </a:pPr>
            <a:r>
              <a:rPr lang="en-US" dirty="0" smtClean="0"/>
              <a:t>Wed Oct 2 2013</a:t>
            </a:r>
            <a:endParaRPr lang="en-US" dirty="0"/>
          </a:p>
        </p:txBody>
      </p:sp>
      <p:sp>
        <p:nvSpPr>
          <p:cNvPr id="11" name="Rectangle 10"/>
          <p:cNvSpPr/>
          <p:nvPr/>
        </p:nvSpPr>
        <p:spPr bwMode="auto">
          <a:xfrm>
            <a:off x="304800" y="3429000"/>
            <a:ext cx="4267200" cy="914400"/>
          </a:xfrm>
          <a:prstGeom prst="rect">
            <a:avLst/>
          </a:prstGeom>
          <a:noFill/>
          <a:ln w="25400"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2" name="Rectangle 11"/>
          <p:cNvSpPr/>
          <p:nvPr/>
        </p:nvSpPr>
        <p:spPr bwMode="auto">
          <a:xfrm>
            <a:off x="4681536" y="3429000"/>
            <a:ext cx="3886200" cy="914400"/>
          </a:xfrm>
          <a:prstGeom prst="rect">
            <a:avLst/>
          </a:prstGeom>
          <a:noFill/>
          <a:ln w="25400"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967549566"/>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Academic (cont’d)</a:t>
            </a:r>
            <a:endParaRPr lang="en-US" dirty="0"/>
          </a:p>
        </p:txBody>
      </p:sp>
      <p:sp>
        <p:nvSpPr>
          <p:cNvPr id="3" name="Content Placeholder 2"/>
          <p:cNvSpPr>
            <a:spLocks noGrp="1"/>
          </p:cNvSpPr>
          <p:nvPr>
            <p:ph sz="half" idx="1"/>
          </p:nvPr>
        </p:nvSpPr>
        <p:spPr>
          <a:xfrm>
            <a:off x="304800" y="1447800"/>
            <a:ext cx="4495800" cy="4265612"/>
          </a:xfrm>
        </p:spPr>
        <p:txBody>
          <a:bodyPr/>
          <a:lstStyle/>
          <a:p>
            <a:pPr lvl="0">
              <a:spcBef>
                <a:spcPts val="250"/>
              </a:spcBef>
              <a:buClrTx/>
              <a:buSzPct val="100000"/>
              <a:buFont typeface="+mj-lt"/>
              <a:buAutoNum type="arabicPeriod" startAt="16"/>
            </a:pPr>
            <a:r>
              <a:rPr lang="en-US" sz="1400" dirty="0" smtClean="0"/>
              <a:t>Lawton Christian School (high school): W</a:t>
            </a:r>
            <a:endParaRPr lang="en-US" sz="1400" b="1" dirty="0" smtClean="0"/>
          </a:p>
          <a:p>
            <a:pPr lvl="0">
              <a:spcBef>
                <a:spcPts val="250"/>
              </a:spcBef>
              <a:buClrTx/>
              <a:buSzPct val="100000"/>
              <a:buFont typeface="+mj-lt"/>
              <a:buAutoNum type="arabicPeriod" startAt="16"/>
            </a:pPr>
            <a:r>
              <a:rPr lang="en-US" sz="1400" b="1" dirty="0" smtClean="0"/>
              <a:t>Metro Tech Centers (28.2% AA): D</a:t>
            </a:r>
          </a:p>
          <a:p>
            <a:pPr lvl="0">
              <a:spcBef>
                <a:spcPts val="250"/>
              </a:spcBef>
              <a:buClrTx/>
              <a:buSzPct val="100000"/>
              <a:buFont typeface="+mj-lt"/>
              <a:buAutoNum type="arabicPeriod" startAt="16"/>
            </a:pPr>
            <a:r>
              <a:rPr lang="en-US" sz="1400" dirty="0" smtClean="0"/>
              <a:t>Mid-America Tech Center: D, W</a:t>
            </a:r>
          </a:p>
          <a:p>
            <a:pPr lvl="0">
              <a:spcBef>
                <a:spcPts val="250"/>
              </a:spcBef>
              <a:buClrTx/>
              <a:buSzPct val="100000"/>
              <a:buFont typeface="+mj-lt"/>
              <a:buAutoNum type="arabicPeriod" startAt="16"/>
            </a:pPr>
            <a:r>
              <a:rPr lang="en-US" sz="1400" dirty="0" smtClean="0"/>
              <a:t>Mid-Del Public Schools: D</a:t>
            </a:r>
          </a:p>
          <a:p>
            <a:pPr lvl="0">
              <a:spcBef>
                <a:spcPts val="250"/>
              </a:spcBef>
              <a:buClrTx/>
              <a:buSzPct val="100000"/>
              <a:buFont typeface="+mj-lt"/>
              <a:buAutoNum type="arabicPeriod" startAt="16"/>
            </a:pPr>
            <a:r>
              <a:rPr lang="en-US" sz="1400" dirty="0" smtClean="0"/>
              <a:t>Moore Norman Tech Center: D, W</a:t>
            </a:r>
            <a:endParaRPr lang="en-US" sz="1400" dirty="0"/>
          </a:p>
          <a:p>
            <a:pPr lvl="0">
              <a:spcBef>
                <a:spcPts val="250"/>
              </a:spcBef>
              <a:buClrTx/>
              <a:buSzPct val="100000"/>
              <a:buFont typeface="+mj-lt"/>
              <a:buAutoNum type="arabicPeriod" startAt="16"/>
            </a:pPr>
            <a:r>
              <a:rPr lang="en-US" sz="1400" b="1" dirty="0" smtClean="0"/>
              <a:t>Northeast Tech Center (22.1% AI): W</a:t>
            </a:r>
          </a:p>
          <a:p>
            <a:pPr lvl="0">
              <a:spcBef>
                <a:spcPts val="250"/>
              </a:spcBef>
              <a:buClrTx/>
              <a:buSzPct val="100000"/>
              <a:buFont typeface="+mj-lt"/>
              <a:buAutoNum type="arabicPeriod" startAt="16"/>
            </a:pPr>
            <a:r>
              <a:rPr lang="en-US" sz="1400" b="1" dirty="0" smtClean="0"/>
              <a:t>Northeastern Oklahoma A&amp;M College         (</a:t>
            </a:r>
            <a:r>
              <a:rPr lang="en-US" sz="1400" b="1" u="sng" dirty="0" smtClean="0"/>
              <a:t>NASNI</a:t>
            </a:r>
            <a:r>
              <a:rPr lang="en-US" sz="1400" b="1" dirty="0" smtClean="0"/>
              <a:t>, 22.8% AI): T, W</a:t>
            </a:r>
            <a:endParaRPr lang="en-US" sz="1400" b="1" dirty="0"/>
          </a:p>
          <a:p>
            <a:pPr lvl="0">
              <a:spcBef>
                <a:spcPts val="250"/>
              </a:spcBef>
              <a:buClrTx/>
              <a:buSzPct val="100000"/>
              <a:buFont typeface="+mj-lt"/>
              <a:buAutoNum type="arabicPeriod" startAt="16"/>
            </a:pPr>
            <a:r>
              <a:rPr lang="en-US" sz="1400" b="1" dirty="0" smtClean="0"/>
              <a:t>Northeastern State U (</a:t>
            </a:r>
            <a:r>
              <a:rPr lang="en-US" sz="1400" b="1" u="sng" dirty="0" smtClean="0"/>
              <a:t>NASNI</a:t>
            </a:r>
            <a:r>
              <a:rPr lang="en-US" sz="1400" b="1" dirty="0" smtClean="0"/>
              <a:t>, 27.2% AI, </a:t>
            </a:r>
            <a:r>
              <a:rPr lang="en-US" sz="1400" b="1" u="sng" dirty="0" smtClean="0"/>
              <a:t>nonmetro</a:t>
            </a:r>
            <a:r>
              <a:rPr lang="en-US" sz="1400" b="1" dirty="0" smtClean="0"/>
              <a:t>): A, D, E, F, O, T, W</a:t>
            </a:r>
            <a:endParaRPr lang="en-US" sz="1400" dirty="0" smtClean="0"/>
          </a:p>
          <a:p>
            <a:pPr>
              <a:spcBef>
                <a:spcPts val="250"/>
              </a:spcBef>
              <a:buNone/>
            </a:pPr>
            <a:r>
              <a:rPr lang="en-US" sz="1400" i="1" dirty="0" smtClean="0"/>
              <a:t>	Taught </a:t>
            </a:r>
            <a:r>
              <a:rPr lang="en-US" sz="1400" i="1" u="sng" dirty="0" smtClean="0"/>
              <a:t>computational chemistry course</a:t>
            </a:r>
            <a:r>
              <a:rPr lang="en-US" sz="1400" i="1" dirty="0" smtClean="0"/>
              <a:t> using OSCER’s supercomputer (multiple).</a:t>
            </a:r>
            <a:endParaRPr lang="en-US" sz="1400" dirty="0" smtClean="0"/>
          </a:p>
          <a:p>
            <a:pPr lvl="0">
              <a:spcBef>
                <a:spcPts val="250"/>
              </a:spcBef>
              <a:buClrTx/>
              <a:buSzPct val="100000"/>
              <a:buFont typeface="+mj-lt"/>
              <a:buAutoNum type="arabicPeriod" startAt="24"/>
            </a:pPr>
            <a:r>
              <a:rPr lang="en-US" sz="1400" dirty="0" smtClean="0"/>
              <a:t>Northwestern Oklahoma State U: A, F, O</a:t>
            </a:r>
          </a:p>
          <a:p>
            <a:pPr lvl="0">
              <a:spcBef>
                <a:spcPts val="250"/>
              </a:spcBef>
              <a:buClrTx/>
              <a:buSzPct val="100000"/>
              <a:buFont typeface="+mj-lt"/>
              <a:buAutoNum type="arabicPeriod" startAt="24"/>
            </a:pPr>
            <a:r>
              <a:rPr lang="en-US" sz="1400" dirty="0" smtClean="0"/>
              <a:t>Oklahoma Baptist U (</a:t>
            </a:r>
            <a:r>
              <a:rPr lang="en-US" sz="1400" u="sng" dirty="0" smtClean="0"/>
              <a:t>nonmetro</a:t>
            </a:r>
            <a:r>
              <a:rPr lang="en-US" sz="1400" dirty="0" smtClean="0"/>
              <a:t>): A, D, E, F, O, T, W</a:t>
            </a:r>
          </a:p>
          <a:p>
            <a:pPr lvl="0">
              <a:spcBef>
                <a:spcPts val="250"/>
              </a:spcBef>
              <a:buClrTx/>
              <a:buSzPct val="100000"/>
              <a:buFont typeface="+mj-lt"/>
              <a:buAutoNum type="arabicPeriod" startAt="24"/>
            </a:pPr>
            <a:r>
              <a:rPr lang="en-US" sz="1400" dirty="0" smtClean="0"/>
              <a:t>Oklahoma Christian U: W</a:t>
            </a:r>
          </a:p>
        </p:txBody>
      </p:sp>
      <p:sp>
        <p:nvSpPr>
          <p:cNvPr id="4" name="Content Placeholder 3"/>
          <p:cNvSpPr>
            <a:spLocks noGrp="1"/>
          </p:cNvSpPr>
          <p:nvPr>
            <p:ph sz="half" idx="2"/>
          </p:nvPr>
        </p:nvSpPr>
        <p:spPr>
          <a:xfrm>
            <a:off x="4648200" y="1447800"/>
            <a:ext cx="4191000" cy="4265612"/>
          </a:xfrm>
        </p:spPr>
        <p:txBody>
          <a:bodyPr/>
          <a:lstStyle/>
          <a:p>
            <a:pPr>
              <a:spcBef>
                <a:spcPts val="250"/>
              </a:spcBef>
              <a:buClrTx/>
              <a:buSzPct val="100000"/>
              <a:buFont typeface="+mj-lt"/>
              <a:buAutoNum type="arabicPeriod" startAt="27"/>
            </a:pPr>
            <a:r>
              <a:rPr lang="en-US" sz="1400" dirty="0"/>
              <a:t>Oklahoma City Community College: W</a:t>
            </a:r>
            <a:endParaRPr lang="en-US" sz="1400" b="1" dirty="0"/>
          </a:p>
          <a:p>
            <a:pPr lvl="0">
              <a:spcBef>
                <a:spcPts val="250"/>
              </a:spcBef>
              <a:buClrTx/>
              <a:buSzPct val="100000"/>
              <a:buFont typeface="+mj-lt"/>
              <a:buAutoNum type="arabicPeriod" startAt="27"/>
            </a:pPr>
            <a:r>
              <a:rPr lang="en-US" sz="1400" dirty="0" smtClean="0"/>
              <a:t>Oklahoma City U: A, D, E, F, O, T, W</a:t>
            </a:r>
          </a:p>
          <a:p>
            <a:pPr>
              <a:spcBef>
                <a:spcPts val="250"/>
              </a:spcBef>
              <a:buNone/>
            </a:pPr>
            <a:r>
              <a:rPr lang="en-US" sz="1400" i="1" dirty="0" smtClean="0"/>
              <a:t>	</a:t>
            </a:r>
            <a:r>
              <a:rPr lang="en-US" sz="1400" i="1" u="sng" dirty="0" smtClean="0"/>
              <a:t>Educational Alliance for a Parallel Future</a:t>
            </a:r>
            <a:r>
              <a:rPr lang="en-US" sz="1400" dirty="0" smtClean="0"/>
              <a:t> </a:t>
            </a:r>
            <a:r>
              <a:rPr lang="en-US" sz="1400" i="1" dirty="0" smtClean="0"/>
              <a:t>mini-supercomputer proposal </a:t>
            </a:r>
            <a:r>
              <a:rPr lang="en-US" sz="1400" b="1" i="1" u="sng" dirty="0" smtClean="0"/>
              <a:t>funded</a:t>
            </a:r>
            <a:r>
              <a:rPr lang="en-US" sz="1400" i="1" dirty="0" smtClean="0"/>
              <a:t> in 2011.</a:t>
            </a:r>
            <a:endParaRPr lang="en-US" sz="1400" dirty="0" smtClean="0"/>
          </a:p>
          <a:p>
            <a:pPr>
              <a:spcBef>
                <a:spcPts val="250"/>
              </a:spcBef>
              <a:buNone/>
            </a:pPr>
            <a:r>
              <a:rPr lang="en-US" sz="1400" i="1" dirty="0" smtClean="0"/>
              <a:t>	Taught </a:t>
            </a:r>
            <a:r>
              <a:rPr lang="en-US" sz="1400" i="1" u="sng" dirty="0" smtClean="0"/>
              <a:t>advanced computing course</a:t>
            </a:r>
            <a:r>
              <a:rPr lang="en-US" sz="1400" i="1" dirty="0" smtClean="0"/>
              <a:t> using OSCER’s supercomputer (multiple).</a:t>
            </a:r>
            <a:endParaRPr lang="en-US" sz="1400" dirty="0" smtClean="0"/>
          </a:p>
          <a:p>
            <a:pPr>
              <a:spcBef>
                <a:spcPts val="250"/>
              </a:spcBef>
              <a:buClrTx/>
              <a:buSzPct val="100000"/>
              <a:buFont typeface="+mj-lt"/>
              <a:buAutoNum type="arabicPeriod" startAt="29"/>
            </a:pPr>
            <a:r>
              <a:rPr lang="en-US" sz="1400" b="1" dirty="0" smtClean="0"/>
              <a:t>Oklahoma Panhandle State U (</a:t>
            </a:r>
            <a:r>
              <a:rPr lang="en-US" sz="1400" b="1" u="sng" dirty="0" smtClean="0"/>
              <a:t>rural</a:t>
            </a:r>
            <a:r>
              <a:rPr lang="en-US" sz="1400" b="1" dirty="0" smtClean="0"/>
              <a:t>,): A,D,O,W</a:t>
            </a:r>
          </a:p>
          <a:p>
            <a:pPr>
              <a:spcBef>
                <a:spcPts val="250"/>
              </a:spcBef>
              <a:buClrTx/>
              <a:buSzPct val="100000"/>
              <a:buFont typeface="+mj-lt"/>
              <a:buAutoNum type="arabicPeriod" startAt="29"/>
            </a:pPr>
            <a:r>
              <a:rPr lang="en-US" sz="1400" dirty="0" smtClean="0"/>
              <a:t>Oklahoma School of Science &amp; Mathematics (high school): A, D, E, O, W</a:t>
            </a:r>
          </a:p>
          <a:p>
            <a:pPr lvl="0">
              <a:spcBef>
                <a:spcPts val="250"/>
              </a:spcBef>
              <a:buClrTx/>
              <a:buSzPct val="100000"/>
              <a:buFont typeface="+mj-lt"/>
              <a:buAutoNum type="arabicPeriod" startAt="29"/>
            </a:pPr>
            <a:r>
              <a:rPr lang="en-US" sz="1400" b="1" dirty="0" smtClean="0"/>
              <a:t>Oklahoma State U (PhD, 8.3% AI):                   A, D, E, F, O, P, T, W</a:t>
            </a:r>
            <a:endParaRPr lang="en-US" sz="1400" dirty="0" smtClean="0"/>
          </a:p>
          <a:p>
            <a:pPr>
              <a:spcBef>
                <a:spcPts val="250"/>
              </a:spcBef>
              <a:buNone/>
            </a:pPr>
            <a:r>
              <a:rPr lang="en-US" sz="1400" b="1" dirty="0" smtClean="0"/>
              <a:t>	</a:t>
            </a:r>
            <a:r>
              <a:rPr lang="en-US" sz="1400" i="1" u="sng" dirty="0" smtClean="0"/>
              <a:t>NSF Major Research Instrumentation</a:t>
            </a:r>
            <a:r>
              <a:rPr lang="en-US" sz="1400" dirty="0" smtClean="0"/>
              <a:t> </a:t>
            </a:r>
            <a:r>
              <a:rPr lang="en-US" sz="1400" i="1" dirty="0" smtClean="0"/>
              <a:t>proposal for supercomputer </a:t>
            </a:r>
            <a:r>
              <a:rPr lang="en-US" sz="1400" b="1" i="1" u="sng" dirty="0" smtClean="0"/>
              <a:t>funded</a:t>
            </a:r>
            <a:r>
              <a:rPr lang="en-US" sz="1400" i="1" dirty="0" smtClean="0"/>
              <a:t> in 2011.</a:t>
            </a:r>
          </a:p>
          <a:p>
            <a:pPr lvl="0">
              <a:spcBef>
                <a:spcPts val="250"/>
              </a:spcBef>
              <a:buClrTx/>
              <a:buSzPct val="100000"/>
              <a:buFont typeface="+mj-lt"/>
              <a:buAutoNum type="arabicPeriod" startAt="32"/>
            </a:pPr>
            <a:r>
              <a:rPr lang="en-US" sz="1400" b="1" dirty="0" smtClean="0"/>
              <a:t>Oklahoma State U Institute of Technology (community college, 21.4% AI): W</a:t>
            </a:r>
          </a:p>
          <a:p>
            <a:pPr>
              <a:spcBef>
                <a:spcPts val="0"/>
              </a:spcBef>
              <a:buClrTx/>
              <a:buSzPct val="100000"/>
              <a:buNone/>
            </a:pPr>
            <a:r>
              <a:rPr lang="en-US" sz="1400" dirty="0" smtClean="0"/>
              <a:t>                Average: ~3 (mean 3.4, median 3, mode 1)</a:t>
            </a:r>
          </a:p>
        </p:txBody>
      </p:sp>
      <p:grpSp>
        <p:nvGrpSpPr>
          <p:cNvPr id="5" name="Group 8"/>
          <p:cNvGrpSpPr/>
          <p:nvPr/>
        </p:nvGrpSpPr>
        <p:grpSpPr>
          <a:xfrm>
            <a:off x="457200" y="5210628"/>
            <a:ext cx="7543800" cy="845903"/>
            <a:chOff x="457200" y="5210628"/>
            <a:chExt cx="7543800" cy="845903"/>
          </a:xfrm>
        </p:grpSpPr>
        <p:sp>
          <p:nvSpPr>
            <p:cNvPr id="10" name="TextBox 9"/>
            <p:cNvSpPr txBox="1"/>
            <p:nvPr/>
          </p:nvSpPr>
          <p:spPr>
            <a:xfrm>
              <a:off x="4191000" y="5410200"/>
              <a:ext cx="3810000" cy="646331"/>
            </a:xfrm>
            <a:prstGeom prst="rect">
              <a:avLst/>
            </a:prstGeom>
            <a:noFill/>
          </p:spPr>
          <p:txBody>
            <a:bodyPr wrap="square" rtlCol="0">
              <a:spAutoFit/>
            </a:bodyPr>
            <a:lstStyle/>
            <a:p>
              <a:pPr algn="l"/>
              <a:r>
                <a:rPr lang="en-US" sz="1200" dirty="0" smtClean="0"/>
                <a:t>HBCU: Historically Black College or University</a:t>
              </a:r>
            </a:p>
            <a:p>
              <a:pPr algn="l"/>
              <a:r>
                <a:rPr lang="en-US" sz="1200" dirty="0" smtClean="0"/>
                <a:t>NASNI = Native American Serving Non-Tribal Institution</a:t>
              </a:r>
            </a:p>
            <a:p>
              <a:pPr algn="l"/>
              <a:r>
                <a:rPr lang="en-US" sz="1200" dirty="0" smtClean="0"/>
                <a:t>MSI = Minority  Serving Institution</a:t>
              </a:r>
              <a:endParaRPr lang="en-US" sz="1200" dirty="0"/>
            </a:p>
          </p:txBody>
        </p:sp>
        <p:sp>
          <p:nvSpPr>
            <p:cNvPr id="11" name="TextBox 10"/>
            <p:cNvSpPr txBox="1"/>
            <p:nvPr/>
          </p:nvSpPr>
          <p:spPr>
            <a:xfrm>
              <a:off x="457200" y="5210628"/>
              <a:ext cx="4495800" cy="830997"/>
            </a:xfrm>
            <a:prstGeom prst="rect">
              <a:avLst/>
            </a:prstGeom>
            <a:noFill/>
          </p:spPr>
          <p:txBody>
            <a:bodyPr wrap="square" rtlCol="0">
              <a:spAutoFit/>
            </a:bodyPr>
            <a:lstStyle/>
            <a:p>
              <a:pPr algn="l"/>
              <a:r>
                <a:rPr lang="en-US" sz="1200" dirty="0" smtClean="0"/>
                <a:t>AA = African American (7.7% OK population, 13.1% US population)</a:t>
              </a:r>
            </a:p>
            <a:p>
              <a:pPr algn="l"/>
              <a:r>
                <a:rPr lang="en-US" sz="1200" dirty="0" smtClean="0"/>
                <a:t>AI = American Indian (8.9% OK, 1.2% US)</a:t>
              </a:r>
            </a:p>
            <a:p>
              <a:pPr algn="l"/>
              <a:r>
                <a:rPr lang="en-US" sz="1200" dirty="0" smtClean="0"/>
                <a:t>H = Hispanic (9.2% OK, 16.7% US)</a:t>
              </a:r>
            </a:p>
            <a:p>
              <a:pPr algn="l"/>
              <a:r>
                <a:rPr lang="en-US" sz="1200" dirty="0" smtClean="0"/>
                <a:t>ALL = 25.8% OK, 31.0% US</a:t>
              </a:r>
            </a:p>
          </p:txBody>
        </p:sp>
      </p:grpSp>
      <p:sp>
        <p:nvSpPr>
          <p:cNvPr id="12" name="Footer Placeholder 3"/>
          <p:cNvSpPr>
            <a:spLocks noGrp="1"/>
          </p:cNvSpPr>
          <p:nvPr>
            <p:ph type="ftr" sz="quarter" idx="10"/>
          </p:nvPr>
        </p:nvSpPr>
        <p:spPr>
          <a:xfrm>
            <a:off x="2633663" y="6172200"/>
            <a:ext cx="3995737" cy="457200"/>
          </a:xfrm>
        </p:spPr>
        <p:txBody>
          <a:bodyPr/>
          <a:lstStyle/>
          <a:p>
            <a:pPr>
              <a:defRPr/>
            </a:pPr>
            <a:r>
              <a:rPr lang="en-US" dirty="0" smtClean="0"/>
              <a:t>OSCER State of the Center Address</a:t>
            </a:r>
          </a:p>
          <a:p>
            <a:pPr>
              <a:defRPr/>
            </a:pPr>
            <a:r>
              <a:rPr lang="en-US" dirty="0" smtClean="0"/>
              <a:t>Wed Oct 2 2013</a:t>
            </a:r>
            <a:endParaRPr lang="en-US" dirty="0"/>
          </a:p>
        </p:txBody>
      </p:sp>
      <p:sp>
        <p:nvSpPr>
          <p:cNvPr id="9" name="Rectangle 8"/>
          <p:cNvSpPr/>
          <p:nvPr/>
        </p:nvSpPr>
        <p:spPr bwMode="auto">
          <a:xfrm>
            <a:off x="304800" y="3457576"/>
            <a:ext cx="4038600" cy="962024"/>
          </a:xfrm>
          <a:prstGeom prst="rect">
            <a:avLst/>
          </a:prstGeom>
          <a:noFill/>
          <a:ln w="25400" cap="flat" cmpd="sng" algn="ctr">
            <a:solidFill>
              <a:schemeClr val="tx1"/>
            </a:solidFill>
            <a:prstDash val="dash"/>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3" name="Rectangle 12"/>
          <p:cNvSpPr/>
          <p:nvPr/>
        </p:nvSpPr>
        <p:spPr bwMode="auto">
          <a:xfrm>
            <a:off x="4545106" y="3621742"/>
            <a:ext cx="4038600" cy="914400"/>
          </a:xfrm>
          <a:prstGeom prst="rect">
            <a:avLst/>
          </a:prstGeom>
          <a:noFill/>
          <a:ln w="25400" cap="flat" cmpd="sng" algn="ctr">
            <a:solidFill>
              <a:schemeClr val="tx1"/>
            </a:solidFill>
            <a:prstDash val="dash"/>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4" name="Rectangle 13"/>
          <p:cNvSpPr/>
          <p:nvPr/>
        </p:nvSpPr>
        <p:spPr bwMode="auto">
          <a:xfrm>
            <a:off x="4648200" y="1712258"/>
            <a:ext cx="4038600" cy="1219200"/>
          </a:xfrm>
          <a:prstGeom prst="rect">
            <a:avLst/>
          </a:prstGeom>
          <a:noFill/>
          <a:ln w="25400" cap="flat" cmpd="sng" algn="ctr">
            <a:solidFill>
              <a:schemeClr val="tx1"/>
            </a:solidFill>
            <a:prstDash val="dash"/>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3409307382"/>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Academic (cont’d)</a:t>
            </a:r>
            <a:endParaRPr lang="en-US" dirty="0"/>
          </a:p>
        </p:txBody>
      </p:sp>
      <p:sp>
        <p:nvSpPr>
          <p:cNvPr id="3" name="Content Placeholder 2"/>
          <p:cNvSpPr>
            <a:spLocks noGrp="1"/>
          </p:cNvSpPr>
          <p:nvPr>
            <p:ph sz="half" idx="1"/>
          </p:nvPr>
        </p:nvSpPr>
        <p:spPr>
          <a:xfrm>
            <a:off x="304800" y="1219200"/>
            <a:ext cx="4495800" cy="4265612"/>
          </a:xfrm>
        </p:spPr>
        <p:txBody>
          <a:bodyPr/>
          <a:lstStyle/>
          <a:p>
            <a:pPr lvl="0">
              <a:spcBef>
                <a:spcPts val="250"/>
              </a:spcBef>
              <a:buClrTx/>
              <a:buSzPct val="100000"/>
              <a:buFont typeface="+mj-lt"/>
              <a:buAutoNum type="arabicPeriod" startAt="33"/>
            </a:pPr>
            <a:r>
              <a:rPr lang="en-US" sz="1400" b="1" dirty="0" smtClean="0"/>
              <a:t>Oklahoma State U OKC (16.2% AA, </a:t>
            </a:r>
            <a:r>
              <a:rPr lang="en-US" sz="1400" b="1" dirty="0" err="1" smtClean="0"/>
              <a:t>comm</a:t>
            </a:r>
            <a:r>
              <a:rPr lang="en-US" sz="1400" b="1" dirty="0" smtClean="0"/>
              <a:t> college): O, T, W</a:t>
            </a:r>
          </a:p>
          <a:p>
            <a:pPr lvl="0">
              <a:spcBef>
                <a:spcPts val="250"/>
              </a:spcBef>
              <a:buClrTx/>
              <a:buSzPct val="100000"/>
              <a:buFont typeface="+mj-lt"/>
              <a:buAutoNum type="arabicPeriod" startAt="33"/>
            </a:pPr>
            <a:r>
              <a:rPr lang="en-US" sz="1400" dirty="0" smtClean="0"/>
              <a:t>Oral Roberts U: A, F, O, W</a:t>
            </a:r>
          </a:p>
          <a:p>
            <a:pPr lvl="0">
              <a:spcBef>
                <a:spcPts val="250"/>
              </a:spcBef>
              <a:buClrTx/>
              <a:buSzPct val="100000"/>
              <a:buFont typeface="+mj-lt"/>
              <a:buAutoNum type="arabicPeriod" startAt="33"/>
            </a:pPr>
            <a:r>
              <a:rPr lang="en-US" sz="1400" dirty="0" smtClean="0"/>
              <a:t>Panola Public Schools: D</a:t>
            </a:r>
          </a:p>
          <a:p>
            <a:pPr lvl="0">
              <a:spcBef>
                <a:spcPts val="250"/>
              </a:spcBef>
              <a:buClrTx/>
              <a:buSzPct val="100000"/>
              <a:buFont typeface="+mj-lt"/>
              <a:buAutoNum type="arabicPeriod" startAt="33"/>
            </a:pPr>
            <a:r>
              <a:rPr lang="en-US" sz="1400" b="1" dirty="0" smtClean="0"/>
              <a:t>Pawnee Nation College (</a:t>
            </a:r>
            <a:r>
              <a:rPr lang="en-US" sz="1400" b="1" u="sng" dirty="0" smtClean="0"/>
              <a:t>Tribal</a:t>
            </a:r>
            <a:r>
              <a:rPr lang="en-US" sz="1400" b="1" dirty="0" smtClean="0"/>
              <a:t>): T</a:t>
            </a:r>
            <a:endParaRPr lang="en-US" sz="1400" dirty="0" smtClean="0"/>
          </a:p>
          <a:p>
            <a:pPr lvl="0">
              <a:spcBef>
                <a:spcPts val="250"/>
              </a:spcBef>
              <a:buClrTx/>
              <a:buSzPct val="100000"/>
              <a:buFont typeface="+mj-lt"/>
              <a:buAutoNum type="arabicPeriod" startAt="33"/>
            </a:pPr>
            <a:r>
              <a:rPr lang="en-US" sz="1400" b="1" dirty="0" smtClean="0"/>
              <a:t>Pontotoc Tech Center (34.1% AI): T, W</a:t>
            </a:r>
            <a:endParaRPr lang="en-US" sz="1400" dirty="0" smtClean="0"/>
          </a:p>
          <a:p>
            <a:pPr lvl="0">
              <a:spcBef>
                <a:spcPts val="250"/>
              </a:spcBef>
              <a:buClrTx/>
              <a:buSzPct val="100000"/>
              <a:buFont typeface="+mj-lt"/>
              <a:buAutoNum type="arabicPeriod" startAt="33"/>
            </a:pPr>
            <a:r>
              <a:rPr lang="en-US" sz="1400" b="1" dirty="0" smtClean="0"/>
              <a:t>Rogers State U (13.6% AI): A, D, F, O</a:t>
            </a:r>
            <a:endParaRPr lang="en-US" sz="1400" dirty="0" smtClean="0"/>
          </a:p>
          <a:p>
            <a:pPr lvl="0">
              <a:spcBef>
                <a:spcPts val="250"/>
              </a:spcBef>
              <a:buClrTx/>
              <a:buSzPct val="100000"/>
              <a:buFont typeface="+mj-lt"/>
              <a:buAutoNum type="arabicPeriod" startAt="33"/>
            </a:pPr>
            <a:r>
              <a:rPr lang="en-US" sz="1400" b="1" dirty="0" smtClean="0"/>
              <a:t>Rose State College (17.4% AA): F, W</a:t>
            </a:r>
          </a:p>
          <a:p>
            <a:pPr lvl="0">
              <a:spcBef>
                <a:spcPts val="250"/>
              </a:spcBef>
              <a:buClrTx/>
              <a:buSzPct val="100000"/>
              <a:buFont typeface="+mj-lt"/>
              <a:buAutoNum type="arabicPeriod" startAt="33"/>
            </a:pPr>
            <a:r>
              <a:rPr lang="en-US" sz="1400" dirty="0" smtClean="0"/>
              <a:t>St. Gregory’s U (</a:t>
            </a:r>
            <a:r>
              <a:rPr lang="en-US" sz="1400" u="sng" dirty="0" smtClean="0"/>
              <a:t>nonmetro</a:t>
            </a:r>
            <a:r>
              <a:rPr lang="en-US" sz="1400" dirty="0" smtClean="0"/>
              <a:t>): A, D, E, F, O</a:t>
            </a:r>
          </a:p>
          <a:p>
            <a:pPr lvl="0">
              <a:spcBef>
                <a:spcPts val="250"/>
              </a:spcBef>
              <a:buClrTx/>
              <a:buSzPct val="100000"/>
              <a:buFont typeface="+mj-lt"/>
              <a:buAutoNum type="arabicPeriod" startAt="33"/>
            </a:pPr>
            <a:r>
              <a:rPr lang="en-US" sz="1400" b="1" dirty="0" smtClean="0"/>
              <a:t>Southeastern Oklahoma State U                    (</a:t>
            </a:r>
            <a:r>
              <a:rPr lang="en-US" sz="1400" b="1" u="sng" dirty="0" smtClean="0"/>
              <a:t>NASNI</a:t>
            </a:r>
            <a:r>
              <a:rPr lang="en-US" sz="1400" b="1" dirty="0" smtClean="0"/>
              <a:t>, 26.0% AI, </a:t>
            </a:r>
            <a:r>
              <a:rPr lang="en-US" sz="1400" b="1" u="sng" dirty="0" smtClean="0"/>
              <a:t>nonmetro</a:t>
            </a:r>
            <a:r>
              <a:rPr lang="en-US" sz="1400" b="1" dirty="0" smtClean="0"/>
              <a:t>): A, D, E, F, O, T, W</a:t>
            </a:r>
            <a:endParaRPr lang="en-US" sz="1400" dirty="0" smtClean="0"/>
          </a:p>
          <a:p>
            <a:pPr>
              <a:spcBef>
                <a:spcPts val="250"/>
              </a:spcBef>
              <a:buNone/>
            </a:pPr>
            <a:r>
              <a:rPr lang="en-US" sz="1400" dirty="0" smtClean="0"/>
              <a:t>	</a:t>
            </a:r>
            <a:r>
              <a:rPr lang="en-US" sz="1400" i="1" u="sng" dirty="0" smtClean="0"/>
              <a:t>Educational Alliance for a Parallel Future</a:t>
            </a:r>
            <a:r>
              <a:rPr lang="en-US" sz="1400" i="1" dirty="0" smtClean="0"/>
              <a:t>             mini-supercomputer grant </a:t>
            </a:r>
            <a:r>
              <a:rPr lang="en-US" sz="1400" b="1" i="1" u="sng" dirty="0" smtClean="0"/>
              <a:t>funded</a:t>
            </a:r>
            <a:r>
              <a:rPr lang="en-US" sz="1400" i="1" dirty="0" smtClean="0"/>
              <a:t> in 2011.</a:t>
            </a:r>
          </a:p>
          <a:p>
            <a:pPr lvl="0">
              <a:spcBef>
                <a:spcPts val="250"/>
              </a:spcBef>
              <a:buClrTx/>
              <a:buSzPct val="100000"/>
              <a:buFont typeface="+mj-lt"/>
              <a:buAutoNum type="arabicPeriod" startAt="42"/>
            </a:pPr>
            <a:r>
              <a:rPr lang="en-US" sz="1400" dirty="0" smtClean="0"/>
              <a:t>Southern Nazarene U: A, D, F, O, P, T, W</a:t>
            </a:r>
          </a:p>
          <a:p>
            <a:pPr>
              <a:spcBef>
                <a:spcPts val="250"/>
              </a:spcBef>
              <a:buNone/>
            </a:pPr>
            <a:r>
              <a:rPr lang="en-US" sz="1400" i="1" dirty="0" smtClean="0"/>
              <a:t>	Teaching </a:t>
            </a:r>
            <a:r>
              <a:rPr lang="en-US" sz="1400" i="1" u="sng" dirty="0" smtClean="0"/>
              <a:t>computational chemistry course</a:t>
            </a:r>
            <a:r>
              <a:rPr lang="en-US" sz="1400" i="1" dirty="0" smtClean="0"/>
              <a:t> using OSCER’s supercomputer.</a:t>
            </a:r>
          </a:p>
          <a:p>
            <a:pPr>
              <a:buNone/>
            </a:pPr>
            <a:endParaRPr lang="en-US" sz="1400" dirty="0" smtClean="0"/>
          </a:p>
        </p:txBody>
      </p:sp>
      <p:sp>
        <p:nvSpPr>
          <p:cNvPr id="4" name="Content Placeholder 3"/>
          <p:cNvSpPr>
            <a:spLocks noGrp="1"/>
          </p:cNvSpPr>
          <p:nvPr>
            <p:ph sz="half" idx="2"/>
          </p:nvPr>
        </p:nvSpPr>
        <p:spPr>
          <a:xfrm>
            <a:off x="4648200" y="1219200"/>
            <a:ext cx="4191000" cy="4265612"/>
          </a:xfrm>
        </p:spPr>
        <p:txBody>
          <a:bodyPr/>
          <a:lstStyle/>
          <a:p>
            <a:pPr>
              <a:spcBef>
                <a:spcPts val="250"/>
              </a:spcBef>
              <a:buClrTx/>
              <a:buSzPct val="100000"/>
              <a:buFont typeface="+mj-lt"/>
              <a:buAutoNum type="arabicPeriod" startAt="43"/>
            </a:pPr>
            <a:r>
              <a:rPr lang="en-US" sz="1400" dirty="0"/>
              <a:t>Southern Tech Center: T, W</a:t>
            </a:r>
          </a:p>
          <a:p>
            <a:pPr lvl="0">
              <a:spcBef>
                <a:spcPts val="250"/>
              </a:spcBef>
              <a:buClrTx/>
              <a:buSzPct val="100000"/>
              <a:buFont typeface="+mj-lt"/>
              <a:buAutoNum type="arabicPeriod" startAt="43"/>
            </a:pPr>
            <a:r>
              <a:rPr lang="en-US" sz="1400" dirty="0" smtClean="0"/>
              <a:t>Southwestern Oklahoma State U (</a:t>
            </a:r>
            <a:r>
              <a:rPr lang="en-US" sz="1400" u="sng" dirty="0" smtClean="0"/>
              <a:t>rural</a:t>
            </a:r>
            <a:r>
              <a:rPr lang="en-US" sz="1400" dirty="0" smtClean="0"/>
              <a:t>):                          A, D, E, F, O, T, W</a:t>
            </a:r>
          </a:p>
          <a:p>
            <a:pPr marL="0" indent="0">
              <a:spcBef>
                <a:spcPts val="250"/>
              </a:spcBef>
              <a:buClrTx/>
              <a:buSzPct val="100000"/>
              <a:buNone/>
            </a:pPr>
            <a:r>
              <a:rPr lang="en-US" sz="1400" i="1" dirty="0"/>
              <a:t> </a:t>
            </a:r>
            <a:r>
              <a:rPr lang="en-US" sz="1400" i="1" dirty="0" smtClean="0"/>
              <a:t>      Teaching </a:t>
            </a:r>
            <a:r>
              <a:rPr lang="en-US" sz="1400" i="1" u="sng" dirty="0"/>
              <a:t>advanced computing course</a:t>
            </a:r>
            <a:r>
              <a:rPr lang="en-US" sz="1400" i="1" dirty="0"/>
              <a:t> </a:t>
            </a:r>
            <a:r>
              <a:rPr lang="en-US" sz="1400" i="1" dirty="0" smtClean="0"/>
              <a:t>using</a:t>
            </a:r>
          </a:p>
          <a:p>
            <a:pPr marL="0" indent="0">
              <a:spcBef>
                <a:spcPts val="0"/>
              </a:spcBef>
              <a:buClrTx/>
              <a:buSzPct val="100000"/>
              <a:buNone/>
            </a:pPr>
            <a:r>
              <a:rPr lang="en-US" sz="1400" i="1" dirty="0"/>
              <a:t> </a:t>
            </a:r>
            <a:r>
              <a:rPr lang="en-US" sz="1400" i="1" dirty="0" smtClean="0"/>
              <a:t>      OSCER’s </a:t>
            </a:r>
            <a:r>
              <a:rPr lang="en-US" sz="1400" i="1" dirty="0"/>
              <a:t>supercomputer (multiple).</a:t>
            </a:r>
            <a:endParaRPr lang="en-US" sz="1400" dirty="0"/>
          </a:p>
          <a:p>
            <a:pPr lvl="0">
              <a:spcBef>
                <a:spcPts val="250"/>
              </a:spcBef>
              <a:buClrTx/>
              <a:buSzPct val="100000"/>
              <a:buFont typeface="+mj-lt"/>
              <a:buAutoNum type="arabicPeriod" startAt="45"/>
            </a:pPr>
            <a:r>
              <a:rPr lang="en-US" sz="1400" dirty="0" smtClean="0"/>
              <a:t>Tulsa Community College: W</a:t>
            </a:r>
          </a:p>
          <a:p>
            <a:pPr lvl="0">
              <a:spcBef>
                <a:spcPts val="250"/>
              </a:spcBef>
              <a:buClrTx/>
              <a:buSzPct val="100000"/>
              <a:buFont typeface="+mj-lt"/>
              <a:buAutoNum type="arabicPeriod" startAt="45"/>
            </a:pPr>
            <a:r>
              <a:rPr lang="en-US" sz="1400" dirty="0" smtClean="0"/>
              <a:t>U Central Oklahoma: A, D, E, F, O, P, W</a:t>
            </a:r>
          </a:p>
          <a:p>
            <a:pPr>
              <a:spcBef>
                <a:spcPts val="250"/>
              </a:spcBef>
              <a:buNone/>
            </a:pPr>
            <a:r>
              <a:rPr lang="en-US" sz="1400" dirty="0" smtClean="0"/>
              <a:t>	</a:t>
            </a:r>
            <a:r>
              <a:rPr lang="en-US" sz="1400" i="1" u="sng" dirty="0" smtClean="0"/>
              <a:t>NSF Major Research Instrumentation</a:t>
            </a:r>
            <a:r>
              <a:rPr lang="en-US" sz="1400" dirty="0" smtClean="0"/>
              <a:t> </a:t>
            </a:r>
            <a:r>
              <a:rPr lang="en-US" sz="1400" i="1" dirty="0" smtClean="0"/>
              <a:t>proposal for supercomputer submitted in 2011-13.</a:t>
            </a:r>
            <a:r>
              <a:rPr lang="en-US" sz="1400" dirty="0" smtClean="0"/>
              <a:t> </a:t>
            </a:r>
          </a:p>
          <a:p>
            <a:pPr lvl="0">
              <a:spcBef>
                <a:spcPts val="250"/>
              </a:spcBef>
              <a:buClrTx/>
              <a:buSzPct val="100000"/>
              <a:buFont typeface="+mj-lt"/>
              <a:buAutoNum type="arabicPeriod" startAt="47"/>
            </a:pPr>
            <a:r>
              <a:rPr lang="en-US" sz="1400" dirty="0" smtClean="0"/>
              <a:t>U Oklahoma (PhD): A, D, E, F, O, P, T, W</a:t>
            </a:r>
          </a:p>
          <a:p>
            <a:pPr>
              <a:spcBef>
                <a:spcPts val="250"/>
              </a:spcBef>
              <a:buNone/>
            </a:pPr>
            <a:r>
              <a:rPr lang="en-US" sz="1400" dirty="0" smtClean="0"/>
              <a:t>	</a:t>
            </a:r>
            <a:r>
              <a:rPr lang="en-US" sz="1400" i="1" u="sng" dirty="0" smtClean="0"/>
              <a:t>NSF Major Research Instrumentation</a:t>
            </a:r>
            <a:r>
              <a:rPr lang="en-US" sz="1400" dirty="0" smtClean="0"/>
              <a:t> </a:t>
            </a:r>
            <a:r>
              <a:rPr lang="en-US" sz="1400" i="1" dirty="0" smtClean="0"/>
              <a:t>grant for large scale storage </a:t>
            </a:r>
            <a:r>
              <a:rPr lang="en-US" sz="1400" b="1" i="1" u="sng" dirty="0" smtClean="0"/>
              <a:t>funded</a:t>
            </a:r>
            <a:r>
              <a:rPr lang="en-US" sz="1400" i="1" dirty="0" smtClean="0"/>
              <a:t> in 2010.</a:t>
            </a:r>
            <a:r>
              <a:rPr lang="en-US" sz="1400" dirty="0" smtClean="0"/>
              <a:t> </a:t>
            </a:r>
          </a:p>
          <a:p>
            <a:pPr lvl="0">
              <a:spcBef>
                <a:spcPts val="250"/>
              </a:spcBef>
              <a:buClrTx/>
              <a:buSzPct val="100000"/>
              <a:buFont typeface="+mj-lt"/>
              <a:buAutoNum type="arabicPeriod" startAt="48"/>
            </a:pPr>
            <a:r>
              <a:rPr lang="en-US" sz="1400" dirty="0" smtClean="0"/>
              <a:t>U Phoenix: D</a:t>
            </a:r>
          </a:p>
          <a:p>
            <a:pPr lvl="0">
              <a:spcBef>
                <a:spcPts val="250"/>
              </a:spcBef>
              <a:buClrTx/>
              <a:buSzPct val="100000"/>
              <a:buFont typeface="+mj-lt"/>
              <a:buAutoNum type="arabicPeriod" startAt="48"/>
            </a:pPr>
            <a:r>
              <a:rPr lang="en-US" sz="1400" b="1" dirty="0" smtClean="0"/>
              <a:t>U of Science &amp; Arts of Oklahoma                (9.7% AI): A, O</a:t>
            </a:r>
            <a:endParaRPr lang="en-US" sz="1400" dirty="0" smtClean="0"/>
          </a:p>
          <a:p>
            <a:pPr lvl="0">
              <a:spcBef>
                <a:spcPts val="250"/>
              </a:spcBef>
              <a:buClrTx/>
              <a:buSzPct val="100000"/>
              <a:buFont typeface="+mj-lt"/>
              <a:buAutoNum type="arabicPeriod" startAt="48"/>
            </a:pPr>
            <a:r>
              <a:rPr lang="en-US" sz="1400" dirty="0" smtClean="0"/>
              <a:t>U Tulsa (PhD): A, D, E, F, O, P, T, W</a:t>
            </a:r>
          </a:p>
          <a:p>
            <a:pPr>
              <a:spcBef>
                <a:spcPts val="250"/>
              </a:spcBef>
              <a:buNone/>
            </a:pPr>
            <a:r>
              <a:rPr lang="en-US" sz="1400" i="1" dirty="0" smtClean="0"/>
              <a:t>	Taught </a:t>
            </a:r>
            <a:r>
              <a:rPr lang="en-US" sz="1400" i="1" u="sng" dirty="0" smtClean="0"/>
              <a:t>bioinformatics course</a:t>
            </a:r>
            <a:r>
              <a:rPr lang="en-US" sz="1400" i="1" dirty="0" smtClean="0"/>
              <a:t> using OSCER’s supercomputer.</a:t>
            </a:r>
          </a:p>
          <a:p>
            <a:pPr>
              <a:spcBef>
                <a:spcPts val="250"/>
              </a:spcBef>
              <a:buNone/>
            </a:pPr>
            <a:r>
              <a:rPr lang="en-US" sz="1400" dirty="0" smtClean="0"/>
              <a:t>Average: ~3 (mean 3.4, median 3, mode 1)</a:t>
            </a:r>
            <a:endParaRPr lang="en-US" sz="1400" dirty="0"/>
          </a:p>
        </p:txBody>
      </p:sp>
      <p:grpSp>
        <p:nvGrpSpPr>
          <p:cNvPr id="5" name="Group 8"/>
          <p:cNvGrpSpPr/>
          <p:nvPr/>
        </p:nvGrpSpPr>
        <p:grpSpPr>
          <a:xfrm>
            <a:off x="457200" y="5210628"/>
            <a:ext cx="7543800" cy="845903"/>
            <a:chOff x="457200" y="5210628"/>
            <a:chExt cx="7543800" cy="845903"/>
          </a:xfrm>
        </p:grpSpPr>
        <p:sp>
          <p:nvSpPr>
            <p:cNvPr id="10" name="TextBox 9"/>
            <p:cNvSpPr txBox="1"/>
            <p:nvPr/>
          </p:nvSpPr>
          <p:spPr>
            <a:xfrm>
              <a:off x="4191000" y="5410200"/>
              <a:ext cx="3810000" cy="646331"/>
            </a:xfrm>
            <a:prstGeom prst="rect">
              <a:avLst/>
            </a:prstGeom>
            <a:noFill/>
          </p:spPr>
          <p:txBody>
            <a:bodyPr wrap="square" rtlCol="0">
              <a:spAutoFit/>
            </a:bodyPr>
            <a:lstStyle/>
            <a:p>
              <a:pPr algn="l"/>
              <a:r>
                <a:rPr lang="en-US" sz="1200" dirty="0" smtClean="0"/>
                <a:t>HBCU: Historically Black College or University</a:t>
              </a:r>
            </a:p>
            <a:p>
              <a:pPr algn="l"/>
              <a:r>
                <a:rPr lang="en-US" sz="1200" dirty="0" smtClean="0"/>
                <a:t>NASNI = Native American Serving Non-Tribal Institution</a:t>
              </a:r>
            </a:p>
            <a:p>
              <a:pPr algn="l"/>
              <a:r>
                <a:rPr lang="en-US" sz="1200" dirty="0" smtClean="0"/>
                <a:t>MSI = Minority  Serving Institution</a:t>
              </a:r>
              <a:endParaRPr lang="en-US" sz="1200" dirty="0"/>
            </a:p>
          </p:txBody>
        </p:sp>
        <p:sp>
          <p:nvSpPr>
            <p:cNvPr id="11" name="TextBox 10"/>
            <p:cNvSpPr txBox="1"/>
            <p:nvPr/>
          </p:nvSpPr>
          <p:spPr>
            <a:xfrm>
              <a:off x="457200" y="5210628"/>
              <a:ext cx="4495800" cy="830997"/>
            </a:xfrm>
            <a:prstGeom prst="rect">
              <a:avLst/>
            </a:prstGeom>
            <a:noFill/>
          </p:spPr>
          <p:txBody>
            <a:bodyPr wrap="square" rtlCol="0">
              <a:spAutoFit/>
            </a:bodyPr>
            <a:lstStyle/>
            <a:p>
              <a:pPr algn="l"/>
              <a:r>
                <a:rPr lang="en-US" sz="1200" dirty="0" smtClean="0"/>
                <a:t>AA = African American (7.7% OK population, 13.1% US population)</a:t>
              </a:r>
            </a:p>
            <a:p>
              <a:pPr algn="l"/>
              <a:r>
                <a:rPr lang="en-US" sz="1200" dirty="0" smtClean="0"/>
                <a:t>AI = American Indian (8.9% OK, 1.2% US)</a:t>
              </a:r>
            </a:p>
            <a:p>
              <a:pPr algn="l"/>
              <a:r>
                <a:rPr lang="en-US" sz="1200" dirty="0" smtClean="0"/>
                <a:t>H = Hispanic (9.2% OK, 16.7% US)</a:t>
              </a:r>
            </a:p>
            <a:p>
              <a:pPr algn="l"/>
              <a:r>
                <a:rPr lang="en-US" sz="1200" dirty="0" smtClean="0"/>
                <a:t>ALL = 25.8% OK, 31.0% US</a:t>
              </a:r>
            </a:p>
          </p:txBody>
        </p:sp>
      </p:grpSp>
      <p:sp>
        <p:nvSpPr>
          <p:cNvPr id="12" name="Footer Placeholder 3"/>
          <p:cNvSpPr>
            <a:spLocks noGrp="1"/>
          </p:cNvSpPr>
          <p:nvPr>
            <p:ph type="ftr" sz="quarter" idx="10"/>
          </p:nvPr>
        </p:nvSpPr>
        <p:spPr>
          <a:xfrm>
            <a:off x="2633663" y="6172200"/>
            <a:ext cx="3995737" cy="457200"/>
          </a:xfrm>
        </p:spPr>
        <p:txBody>
          <a:bodyPr/>
          <a:lstStyle/>
          <a:p>
            <a:pPr>
              <a:defRPr/>
            </a:pPr>
            <a:r>
              <a:rPr lang="en-US" dirty="0" smtClean="0"/>
              <a:t>OSCER State of the Center Address</a:t>
            </a:r>
          </a:p>
          <a:p>
            <a:pPr>
              <a:defRPr/>
            </a:pPr>
            <a:r>
              <a:rPr lang="en-US" dirty="0" smtClean="0"/>
              <a:t>Wed Oct 2 2013</a:t>
            </a:r>
            <a:endParaRPr lang="en-US" dirty="0"/>
          </a:p>
        </p:txBody>
      </p:sp>
      <p:sp>
        <p:nvSpPr>
          <p:cNvPr id="9" name="Rectangle 8"/>
          <p:cNvSpPr/>
          <p:nvPr/>
        </p:nvSpPr>
        <p:spPr bwMode="auto">
          <a:xfrm>
            <a:off x="304800" y="3554503"/>
            <a:ext cx="4343400" cy="838200"/>
          </a:xfrm>
          <a:prstGeom prst="rect">
            <a:avLst/>
          </a:prstGeom>
          <a:noFill/>
          <a:ln w="25400" cap="flat" cmpd="sng" algn="ctr">
            <a:solidFill>
              <a:schemeClr val="tx1"/>
            </a:solidFill>
            <a:prstDash val="dash"/>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3" name="Rectangle 12"/>
          <p:cNvSpPr/>
          <p:nvPr/>
        </p:nvSpPr>
        <p:spPr bwMode="auto">
          <a:xfrm>
            <a:off x="304800" y="4392703"/>
            <a:ext cx="4343400" cy="685800"/>
          </a:xfrm>
          <a:prstGeom prst="rect">
            <a:avLst/>
          </a:prstGeom>
          <a:noFill/>
          <a:ln w="25400" cap="flat" cmpd="sng" algn="ctr">
            <a:solidFill>
              <a:schemeClr val="tx1"/>
            </a:solidFill>
            <a:prstDash val="dash"/>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5" name="Rectangle 14"/>
          <p:cNvSpPr/>
          <p:nvPr/>
        </p:nvSpPr>
        <p:spPr bwMode="auto">
          <a:xfrm>
            <a:off x="4681536" y="3411073"/>
            <a:ext cx="4081464" cy="762000"/>
          </a:xfrm>
          <a:prstGeom prst="rect">
            <a:avLst/>
          </a:prstGeom>
          <a:noFill/>
          <a:ln w="25400"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6" name="Rectangle 15"/>
          <p:cNvSpPr/>
          <p:nvPr/>
        </p:nvSpPr>
        <p:spPr bwMode="auto">
          <a:xfrm>
            <a:off x="4681536" y="1506071"/>
            <a:ext cx="4081464" cy="990600"/>
          </a:xfrm>
          <a:prstGeom prst="rect">
            <a:avLst/>
          </a:prstGeom>
          <a:noFill/>
          <a:ln w="25400" cap="flat" cmpd="sng" algn="ctr">
            <a:solidFill>
              <a:schemeClr val="tx1"/>
            </a:solidFill>
            <a:prstDash val="dash"/>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7" name="Rectangle 16"/>
          <p:cNvSpPr/>
          <p:nvPr/>
        </p:nvSpPr>
        <p:spPr bwMode="auto">
          <a:xfrm>
            <a:off x="4681536" y="2702858"/>
            <a:ext cx="4081464" cy="685800"/>
          </a:xfrm>
          <a:prstGeom prst="rect">
            <a:avLst/>
          </a:prstGeom>
          <a:noFill/>
          <a:ln w="25400" cap="flat" cmpd="sng" algn="ctr">
            <a:solidFill>
              <a:schemeClr val="tx1"/>
            </a:solidFill>
            <a:prstDash val="dash"/>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8" name="Rectangle 17"/>
          <p:cNvSpPr/>
          <p:nvPr/>
        </p:nvSpPr>
        <p:spPr bwMode="auto">
          <a:xfrm>
            <a:off x="4681536" y="4787148"/>
            <a:ext cx="4081464" cy="762000"/>
          </a:xfrm>
          <a:prstGeom prst="rect">
            <a:avLst/>
          </a:prstGeom>
          <a:noFill/>
          <a:ln w="25400" cap="flat" cmpd="sng" algn="ctr">
            <a:solidFill>
              <a:schemeClr val="tx1"/>
            </a:solid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154943119"/>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Non-academic</a:t>
            </a:r>
            <a:endParaRPr lang="en-US" dirty="0"/>
          </a:p>
        </p:txBody>
      </p:sp>
      <p:sp>
        <p:nvSpPr>
          <p:cNvPr id="3" name="Content Placeholder 2"/>
          <p:cNvSpPr>
            <a:spLocks noGrp="1"/>
          </p:cNvSpPr>
          <p:nvPr>
            <p:ph sz="half" idx="1"/>
          </p:nvPr>
        </p:nvSpPr>
        <p:spPr/>
        <p:txBody>
          <a:bodyPr/>
          <a:lstStyle/>
          <a:p>
            <a:pPr lvl="0">
              <a:spcBef>
                <a:spcPts val="0"/>
              </a:spcBef>
            </a:pPr>
            <a:r>
              <a:rPr lang="en-US" sz="1600" dirty="0" smtClean="0"/>
              <a:t>Commercial (16)</a:t>
            </a:r>
          </a:p>
          <a:p>
            <a:pPr marL="800100" lvl="1" indent="-342900">
              <a:spcBef>
                <a:spcPts val="0"/>
              </a:spcBef>
              <a:buClrTx/>
              <a:buSzPct val="100000"/>
              <a:buFont typeface="+mj-lt"/>
              <a:buAutoNum type="arabicPeriod"/>
            </a:pPr>
            <a:r>
              <a:rPr lang="en-US" sz="1400" dirty="0" err="1" smtClean="0"/>
              <a:t>Andon</a:t>
            </a:r>
            <a:r>
              <a:rPr lang="en-US" sz="1400" dirty="0" smtClean="0"/>
              <a:t> Corp : D, F</a:t>
            </a:r>
          </a:p>
          <a:p>
            <a:pPr marL="800100" lvl="1" indent="-342900">
              <a:spcBef>
                <a:spcPts val="0"/>
              </a:spcBef>
              <a:buClrTx/>
              <a:buSzPct val="100000"/>
              <a:buFont typeface="+mj-lt"/>
              <a:buAutoNum type="arabicPeriod"/>
            </a:pPr>
            <a:r>
              <a:rPr lang="en-US" sz="1400" dirty="0" smtClean="0"/>
              <a:t>Chesapeake Energy Corp : D</a:t>
            </a:r>
          </a:p>
          <a:p>
            <a:pPr marL="800100" lvl="1" indent="-342900">
              <a:spcBef>
                <a:spcPts val="0"/>
              </a:spcBef>
              <a:buClrTx/>
              <a:buSzPct val="100000"/>
              <a:buFont typeface="+mj-lt"/>
              <a:buAutoNum type="arabicPeriod"/>
            </a:pPr>
            <a:r>
              <a:rPr lang="en-US" sz="1400" dirty="0" smtClean="0"/>
              <a:t>Creative Consultants : D</a:t>
            </a:r>
          </a:p>
          <a:p>
            <a:pPr marL="800100" lvl="1" indent="-342900">
              <a:spcBef>
                <a:spcPts val="0"/>
              </a:spcBef>
              <a:buClrTx/>
              <a:buSzPct val="100000"/>
              <a:buFont typeface="+mj-lt"/>
              <a:buAutoNum type="arabicPeriod"/>
            </a:pPr>
            <a:r>
              <a:rPr lang="en-US" sz="1400" dirty="0" smtClean="0"/>
              <a:t>Fusion Geophysical: D</a:t>
            </a:r>
          </a:p>
          <a:p>
            <a:pPr marL="800100" lvl="1" indent="-342900">
              <a:spcBef>
                <a:spcPts val="0"/>
              </a:spcBef>
              <a:buClrTx/>
              <a:buSzPct val="100000"/>
              <a:buFont typeface="+mj-lt"/>
              <a:buAutoNum type="arabicPeriod"/>
            </a:pPr>
            <a:r>
              <a:rPr lang="en-US" sz="1400" dirty="0" smtClean="0"/>
              <a:t>Indus Corp: D, E</a:t>
            </a:r>
          </a:p>
          <a:p>
            <a:pPr marL="800100" lvl="1" indent="-342900">
              <a:spcBef>
                <a:spcPts val="0"/>
              </a:spcBef>
              <a:buClrTx/>
              <a:buSzPct val="100000"/>
              <a:buFont typeface="+mj-lt"/>
              <a:buAutoNum type="arabicPeriod"/>
            </a:pPr>
            <a:r>
              <a:rPr lang="en-US" sz="1400" dirty="0" smtClean="0"/>
              <a:t>Information </a:t>
            </a:r>
            <a:r>
              <a:rPr lang="en-US" sz="1400" dirty="0" err="1" smtClean="0"/>
              <a:t>Techknologic</a:t>
            </a:r>
            <a:r>
              <a:rPr lang="en-US" sz="1400" dirty="0" smtClean="0"/>
              <a:t>: D</a:t>
            </a:r>
          </a:p>
          <a:p>
            <a:pPr marL="800100" lvl="1" indent="-342900">
              <a:spcBef>
                <a:spcPts val="0"/>
              </a:spcBef>
              <a:buClrTx/>
              <a:buSzPct val="100000"/>
              <a:buFont typeface="+mj-lt"/>
              <a:buAutoNum type="arabicPeriod"/>
            </a:pPr>
            <a:r>
              <a:rPr lang="en-US" sz="1400" dirty="0" err="1" smtClean="0"/>
              <a:t>KANresearch</a:t>
            </a:r>
            <a:r>
              <a:rPr lang="en-US" sz="1400" dirty="0" smtClean="0"/>
              <a:t>: D</a:t>
            </a:r>
          </a:p>
          <a:p>
            <a:pPr marL="800100" lvl="1" indent="-342900">
              <a:spcBef>
                <a:spcPts val="0"/>
              </a:spcBef>
              <a:buClrTx/>
              <a:buSzPct val="100000"/>
              <a:buFont typeface="+mj-lt"/>
              <a:buAutoNum type="arabicPeriod"/>
            </a:pPr>
            <a:r>
              <a:rPr lang="en-US" sz="1400" dirty="0" err="1" smtClean="0"/>
              <a:t>KeyBridge</a:t>
            </a:r>
            <a:r>
              <a:rPr lang="en-US" sz="1400" dirty="0" smtClean="0"/>
              <a:t> Technologies: D</a:t>
            </a:r>
          </a:p>
          <a:p>
            <a:pPr marL="800100" lvl="1" indent="-342900">
              <a:spcBef>
                <a:spcPts val="0"/>
              </a:spcBef>
              <a:buClrTx/>
              <a:buSzPct val="100000"/>
              <a:buFont typeface="+mj-lt"/>
              <a:buAutoNum type="arabicPeriod"/>
            </a:pPr>
            <a:r>
              <a:rPr lang="en-US" sz="1400" dirty="0" err="1" smtClean="0"/>
              <a:t>Lumenate</a:t>
            </a:r>
            <a:r>
              <a:rPr lang="en-US" sz="1400" dirty="0" smtClean="0"/>
              <a:t>: D</a:t>
            </a:r>
          </a:p>
          <a:p>
            <a:pPr marL="800100" lvl="1" indent="-342900">
              <a:spcBef>
                <a:spcPts val="0"/>
              </a:spcBef>
              <a:buClrTx/>
              <a:buSzPct val="100000"/>
              <a:buFont typeface="+mj-lt"/>
              <a:buAutoNum type="arabicPeriod"/>
            </a:pPr>
            <a:r>
              <a:rPr lang="en-US" sz="1400" dirty="0" smtClean="0"/>
              <a:t>OGE Energy Corp: D</a:t>
            </a:r>
          </a:p>
          <a:p>
            <a:pPr marL="800100" lvl="1" indent="-342900">
              <a:spcBef>
                <a:spcPts val="0"/>
              </a:spcBef>
              <a:buClrTx/>
              <a:buSzPct val="100000"/>
              <a:buFont typeface="+mj-lt"/>
              <a:buAutoNum type="arabicPeriod"/>
            </a:pPr>
            <a:r>
              <a:rPr lang="en-US" sz="1400" dirty="0" smtClean="0"/>
              <a:t>Perfect Order (now defunct): D</a:t>
            </a:r>
          </a:p>
          <a:p>
            <a:pPr marL="800100" lvl="1" indent="-342900">
              <a:spcBef>
                <a:spcPts val="0"/>
              </a:spcBef>
              <a:buClrTx/>
              <a:buSzPct val="100000"/>
              <a:buFont typeface="+mj-lt"/>
              <a:buAutoNum type="arabicPeriod"/>
            </a:pPr>
            <a:r>
              <a:rPr lang="en-US" sz="1400" dirty="0" err="1" smtClean="0"/>
              <a:t>PowerJam</a:t>
            </a:r>
            <a:r>
              <a:rPr lang="en-US" sz="1400" dirty="0" smtClean="0"/>
              <a:t> Production Inc: D</a:t>
            </a:r>
          </a:p>
          <a:p>
            <a:pPr marL="800100" lvl="1" indent="-342900">
              <a:spcBef>
                <a:spcPts val="0"/>
              </a:spcBef>
              <a:buClrTx/>
              <a:buSzPct val="100000"/>
              <a:buFont typeface="+mj-lt"/>
              <a:buAutoNum type="arabicPeriod"/>
            </a:pPr>
            <a:r>
              <a:rPr lang="en-US" sz="1400" dirty="0" smtClean="0"/>
              <a:t>Versatile: D</a:t>
            </a:r>
          </a:p>
          <a:p>
            <a:pPr marL="800100" lvl="1" indent="-342900">
              <a:spcBef>
                <a:spcPts val="0"/>
              </a:spcBef>
              <a:buClrTx/>
              <a:buSzPct val="100000"/>
              <a:buFont typeface="+mj-lt"/>
              <a:buAutoNum type="arabicPeriod"/>
            </a:pPr>
            <a:r>
              <a:rPr lang="en-US" sz="1400" dirty="0" smtClean="0"/>
              <a:t>Visage Production Inc: D, E</a:t>
            </a:r>
          </a:p>
          <a:p>
            <a:pPr marL="800100" lvl="1" indent="-342900">
              <a:spcBef>
                <a:spcPts val="0"/>
              </a:spcBef>
              <a:buClrTx/>
              <a:buSzPct val="100000"/>
              <a:buFont typeface="+mj-lt"/>
              <a:buAutoNum type="arabicPeriod"/>
            </a:pPr>
            <a:r>
              <a:rPr lang="en-US" sz="1400" dirty="0" smtClean="0"/>
              <a:t>Weather Decision Technologies Inc : A</a:t>
            </a:r>
          </a:p>
          <a:p>
            <a:pPr marL="800100" lvl="1" indent="-342900">
              <a:spcBef>
                <a:spcPts val="0"/>
              </a:spcBef>
              <a:buClrTx/>
              <a:buSzPct val="100000"/>
              <a:buFont typeface="+mj-lt"/>
              <a:buAutoNum type="arabicPeriod"/>
            </a:pPr>
            <a:r>
              <a:rPr lang="en-US" sz="1400" dirty="0" err="1" smtClean="0"/>
              <a:t>Weathernews</a:t>
            </a:r>
            <a:r>
              <a:rPr lang="en-US" sz="1400" dirty="0" smtClean="0"/>
              <a:t> Americas Inc.: A, D</a:t>
            </a:r>
          </a:p>
        </p:txBody>
      </p:sp>
      <p:sp>
        <p:nvSpPr>
          <p:cNvPr id="4" name="Content Placeholder 3"/>
          <p:cNvSpPr>
            <a:spLocks noGrp="1"/>
          </p:cNvSpPr>
          <p:nvPr>
            <p:ph sz="half" idx="2"/>
          </p:nvPr>
        </p:nvSpPr>
        <p:spPr>
          <a:xfrm>
            <a:off x="4343400" y="1371600"/>
            <a:ext cx="4343400" cy="4648200"/>
          </a:xfrm>
        </p:spPr>
        <p:txBody>
          <a:bodyPr/>
          <a:lstStyle/>
          <a:p>
            <a:pPr lvl="0"/>
            <a:r>
              <a:rPr lang="en-US" sz="1600" dirty="0" smtClean="0"/>
              <a:t>Government (19)</a:t>
            </a:r>
          </a:p>
          <a:p>
            <a:pPr marL="800100" lvl="1" indent="-342900">
              <a:spcBef>
                <a:spcPts val="0"/>
              </a:spcBef>
              <a:buClrTx/>
              <a:buSzPct val="100000"/>
              <a:buFont typeface="+mj-lt"/>
              <a:buAutoNum type="arabicPeriod"/>
            </a:pPr>
            <a:r>
              <a:rPr lang="en-US" sz="1350" dirty="0" smtClean="0"/>
              <a:t>City of Duncan: D</a:t>
            </a:r>
          </a:p>
          <a:p>
            <a:pPr marL="800100" lvl="1" indent="-342900">
              <a:spcBef>
                <a:spcPts val="0"/>
              </a:spcBef>
              <a:buClrTx/>
              <a:buSzPct val="100000"/>
              <a:buFont typeface="+mj-lt"/>
              <a:buAutoNum type="arabicPeriod"/>
            </a:pPr>
            <a:r>
              <a:rPr lang="en-US" sz="1350" dirty="0" smtClean="0"/>
              <a:t>City of Edmond: D</a:t>
            </a:r>
          </a:p>
          <a:p>
            <a:pPr marL="800100" lvl="1" indent="-342900">
              <a:spcBef>
                <a:spcPts val="0"/>
              </a:spcBef>
              <a:buClrTx/>
              <a:buSzPct val="100000"/>
              <a:buFont typeface="+mj-lt"/>
              <a:buAutoNum type="arabicPeriod"/>
            </a:pPr>
            <a:r>
              <a:rPr lang="en-US" sz="1350" dirty="0" smtClean="0"/>
              <a:t>City of Nichols Hills: D</a:t>
            </a:r>
          </a:p>
          <a:p>
            <a:pPr marL="800100" lvl="1" indent="-342900">
              <a:spcBef>
                <a:spcPts val="0"/>
              </a:spcBef>
              <a:buClrTx/>
              <a:buSzPct val="100000"/>
              <a:buFont typeface="+mj-lt"/>
              <a:buAutoNum type="arabicPeriod"/>
            </a:pPr>
            <a:r>
              <a:rPr lang="en-US" sz="1350" dirty="0" smtClean="0"/>
              <a:t>City of Tulsa: E</a:t>
            </a:r>
          </a:p>
          <a:p>
            <a:pPr marL="800100" lvl="1" indent="-342900">
              <a:spcBef>
                <a:spcPts val="0"/>
              </a:spcBef>
              <a:buClrTx/>
              <a:buSzPct val="100000"/>
              <a:buFont typeface="+mj-lt"/>
              <a:buAutoNum type="arabicPeriod"/>
            </a:pPr>
            <a:r>
              <a:rPr lang="en-US" sz="1350" dirty="0" smtClean="0"/>
              <a:t>NOAA National Severe Storms Laboratory:     A, D, E, F</a:t>
            </a:r>
          </a:p>
          <a:p>
            <a:pPr marL="800100" lvl="1" indent="-342900">
              <a:spcBef>
                <a:spcPts val="0"/>
              </a:spcBef>
              <a:buClrTx/>
              <a:buSzPct val="100000"/>
              <a:buFont typeface="+mj-lt"/>
              <a:buAutoNum type="arabicPeriod"/>
            </a:pPr>
            <a:r>
              <a:rPr lang="en-US" sz="1350" dirty="0" smtClean="0"/>
              <a:t>NOAA Storm Prediction Center: D</a:t>
            </a:r>
          </a:p>
          <a:p>
            <a:pPr marL="800100" lvl="1" indent="-342900">
              <a:spcBef>
                <a:spcPts val="0"/>
              </a:spcBef>
              <a:buClrTx/>
              <a:buSzPct val="100000"/>
              <a:buFont typeface="+mj-lt"/>
              <a:buAutoNum type="arabicPeriod"/>
            </a:pPr>
            <a:r>
              <a:rPr lang="en-US" sz="1350" dirty="0" smtClean="0"/>
              <a:t>NOAA National Weather Service: D</a:t>
            </a:r>
          </a:p>
          <a:p>
            <a:pPr marL="800100" lvl="1" indent="-342900">
              <a:spcBef>
                <a:spcPts val="0"/>
              </a:spcBef>
              <a:buClrTx/>
              <a:buSzPct val="100000"/>
              <a:buFont typeface="+mj-lt"/>
              <a:buAutoNum type="arabicPeriod"/>
            </a:pPr>
            <a:r>
              <a:rPr lang="en-US" sz="1350" dirty="0" smtClean="0"/>
              <a:t>NOAA Radar Operations Center: D</a:t>
            </a:r>
          </a:p>
          <a:p>
            <a:pPr marL="800100" lvl="1" indent="-342900">
              <a:spcBef>
                <a:spcPts val="0"/>
              </a:spcBef>
              <a:buClrTx/>
              <a:buSzPct val="100000"/>
              <a:buFont typeface="+mj-lt"/>
              <a:buAutoNum type="arabicPeriod"/>
            </a:pPr>
            <a:r>
              <a:rPr lang="en-US" sz="1350" dirty="0" smtClean="0"/>
              <a:t>OK </a:t>
            </a:r>
            <a:r>
              <a:rPr lang="en-US" sz="1350" dirty="0" err="1" smtClean="0"/>
              <a:t>Climatological</a:t>
            </a:r>
            <a:r>
              <a:rPr lang="en-US" sz="1350" dirty="0" smtClean="0"/>
              <a:t> Survey: D</a:t>
            </a:r>
          </a:p>
          <a:p>
            <a:pPr marL="800100" lvl="1" indent="-342900">
              <a:spcBef>
                <a:spcPts val="0"/>
              </a:spcBef>
              <a:buClrTx/>
              <a:buSzPct val="100000"/>
              <a:buFont typeface="+mj-lt"/>
              <a:buAutoNum type="arabicPeriod"/>
            </a:pPr>
            <a:r>
              <a:rPr lang="en-US" sz="1350" dirty="0" smtClean="0"/>
              <a:t>OK Department of Health: D, E</a:t>
            </a:r>
          </a:p>
          <a:p>
            <a:pPr marL="800100" lvl="1" indent="-342900">
              <a:spcBef>
                <a:spcPts val="0"/>
              </a:spcBef>
              <a:buClrTx/>
              <a:buSzPct val="100000"/>
              <a:buFont typeface="+mj-lt"/>
              <a:buAutoNum type="arabicPeriod"/>
            </a:pPr>
            <a:r>
              <a:rPr lang="en-US" sz="1350" dirty="0" smtClean="0"/>
              <a:t>OK Department of Human Services: D, E</a:t>
            </a:r>
          </a:p>
          <a:p>
            <a:pPr marL="800100" lvl="1" indent="-342900">
              <a:spcBef>
                <a:spcPts val="0"/>
              </a:spcBef>
              <a:buClrTx/>
              <a:buSzPct val="100000"/>
              <a:buFont typeface="+mj-lt"/>
              <a:buAutoNum type="arabicPeriod"/>
            </a:pPr>
            <a:r>
              <a:rPr lang="en-US" sz="1350" dirty="0" smtClean="0"/>
              <a:t>OK Department of Libraries: D</a:t>
            </a:r>
          </a:p>
          <a:p>
            <a:pPr marL="800100" lvl="1" indent="-342900">
              <a:spcBef>
                <a:spcPts val="0"/>
              </a:spcBef>
              <a:buClrTx/>
              <a:buSzPct val="100000"/>
              <a:buFont typeface="+mj-lt"/>
              <a:buAutoNum type="arabicPeriod"/>
            </a:pPr>
            <a:r>
              <a:rPr lang="en-US" sz="1350" dirty="0" smtClean="0"/>
              <a:t>OK Department of Mental Health and Substance Abuse Services: D</a:t>
            </a:r>
          </a:p>
          <a:p>
            <a:pPr marL="800100" lvl="1" indent="-342900">
              <a:spcBef>
                <a:spcPts val="0"/>
              </a:spcBef>
              <a:buClrTx/>
              <a:buSzPct val="100000"/>
              <a:buFont typeface="+mj-lt"/>
              <a:buAutoNum type="arabicPeriod"/>
            </a:pPr>
            <a:r>
              <a:rPr lang="en-US" sz="1350" dirty="0" smtClean="0"/>
              <a:t>OK Office of State Finance: D</a:t>
            </a:r>
          </a:p>
          <a:p>
            <a:pPr marL="800100" lvl="1" indent="-342900">
              <a:spcBef>
                <a:spcPts val="0"/>
              </a:spcBef>
              <a:buClrTx/>
              <a:buSzPct val="100000"/>
              <a:buFont typeface="+mj-lt"/>
              <a:buAutoNum type="arabicPeriod"/>
            </a:pPr>
            <a:r>
              <a:rPr lang="en-US" sz="1350" dirty="0" smtClean="0"/>
              <a:t>Oklahoma State Chamber of Commerce: D</a:t>
            </a:r>
          </a:p>
          <a:p>
            <a:pPr marL="800100" lvl="1" indent="-342900">
              <a:spcBef>
                <a:spcPts val="0"/>
              </a:spcBef>
              <a:buClrTx/>
              <a:buSzPct val="100000"/>
              <a:buFont typeface="+mj-lt"/>
              <a:buAutoNum type="arabicPeriod"/>
            </a:pPr>
            <a:r>
              <a:rPr lang="en-US" sz="1350" dirty="0" smtClean="0"/>
              <a:t>OK State Regents for Higher Education: A, D, T</a:t>
            </a:r>
          </a:p>
          <a:p>
            <a:pPr marL="800100" lvl="1" indent="-342900">
              <a:spcBef>
                <a:spcPts val="0"/>
              </a:spcBef>
              <a:buClrTx/>
              <a:buSzPct val="100000"/>
              <a:buFont typeface="+mj-lt"/>
              <a:buAutoNum type="arabicPeriod"/>
            </a:pPr>
            <a:r>
              <a:rPr lang="en-US" sz="1350" dirty="0" smtClean="0"/>
              <a:t>OK State Supreme Court: D</a:t>
            </a:r>
          </a:p>
          <a:p>
            <a:pPr marL="800100" lvl="1" indent="-342900">
              <a:spcBef>
                <a:spcPts val="0"/>
              </a:spcBef>
              <a:buClrTx/>
              <a:buSzPct val="100000"/>
              <a:buFont typeface="+mj-lt"/>
              <a:buAutoNum type="arabicPeriod"/>
            </a:pPr>
            <a:r>
              <a:rPr lang="en-US" sz="1350" dirty="0" smtClean="0"/>
              <a:t>OK Tax Commission: D</a:t>
            </a:r>
          </a:p>
          <a:p>
            <a:pPr marL="800100" lvl="1" indent="-342900">
              <a:spcBef>
                <a:spcPts val="0"/>
              </a:spcBef>
              <a:buClrTx/>
              <a:buSzPct val="100000"/>
              <a:buFont typeface="+mj-lt"/>
              <a:buAutoNum type="arabicPeriod"/>
            </a:pPr>
            <a:r>
              <a:rPr lang="en-US" sz="1350" dirty="0" smtClean="0"/>
              <a:t>Tulsa County Court Services: D</a:t>
            </a:r>
          </a:p>
        </p:txBody>
      </p:sp>
      <p:sp>
        <p:nvSpPr>
          <p:cNvPr id="5" name="Footer Placeholder 4"/>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6" name="Slide Number Placeholder 5"/>
          <p:cNvSpPr>
            <a:spLocks noGrp="1"/>
          </p:cNvSpPr>
          <p:nvPr>
            <p:ph type="sldNum" sz="quarter" idx="11"/>
          </p:nvPr>
        </p:nvSpPr>
        <p:spPr/>
        <p:txBody>
          <a:bodyPr/>
          <a:lstStyle/>
          <a:p>
            <a:pPr>
              <a:defRPr/>
            </a:pPr>
            <a:fld id="{DA04F282-5D9D-4EB2-A4AC-1849A209E5C3}" type="slidenum">
              <a:rPr lang="en-US" smtClean="0"/>
              <a:pPr>
                <a:defRPr/>
              </a:pPr>
              <a:t>54</a:t>
            </a:fld>
            <a:endParaRPr lang="en-US"/>
          </a:p>
        </p:txBody>
      </p:sp>
    </p:spTree>
    <p:extLst>
      <p:ext uri="{BB962C8B-B14F-4D97-AF65-F5344CB8AC3E}">
        <p14:creationId xmlns:p14="http://schemas.microsoft.com/office/powerpoint/2010/main" val="309570651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Non-academic (cont’d)</a:t>
            </a:r>
            <a:endParaRPr lang="en-US" dirty="0"/>
          </a:p>
        </p:txBody>
      </p:sp>
      <p:sp>
        <p:nvSpPr>
          <p:cNvPr id="3" name="Content Placeholder 2"/>
          <p:cNvSpPr>
            <a:spLocks noGrp="1"/>
          </p:cNvSpPr>
          <p:nvPr>
            <p:ph sz="half" idx="1"/>
          </p:nvPr>
        </p:nvSpPr>
        <p:spPr/>
        <p:txBody>
          <a:bodyPr/>
          <a:lstStyle/>
          <a:p>
            <a:pPr lvl="0"/>
            <a:r>
              <a:rPr lang="en-US" sz="1600" dirty="0" smtClean="0"/>
              <a:t>Military (2)</a:t>
            </a:r>
          </a:p>
          <a:p>
            <a:pPr marL="800100" lvl="1" indent="-342900">
              <a:buClrTx/>
              <a:buSzPct val="100000"/>
              <a:buFont typeface="+mj-lt"/>
              <a:buAutoNum type="arabicPeriod"/>
            </a:pPr>
            <a:r>
              <a:rPr lang="en-US" sz="1300" dirty="0" smtClean="0"/>
              <a:t>Fort Sill Army Base: E</a:t>
            </a:r>
          </a:p>
          <a:p>
            <a:pPr marL="800100" lvl="1" indent="-342900">
              <a:buClrTx/>
              <a:buSzPct val="100000"/>
              <a:buFont typeface="+mj-lt"/>
              <a:buAutoNum type="arabicPeriod"/>
            </a:pPr>
            <a:r>
              <a:rPr lang="en-US" sz="1300" dirty="0" smtClean="0"/>
              <a:t>Tinker Air Force Base: A, D, E, F, O</a:t>
            </a:r>
          </a:p>
          <a:p>
            <a:pPr lvl="0"/>
            <a:r>
              <a:rPr lang="en-US" sz="1600" dirty="0" smtClean="0"/>
              <a:t>Non-governmental/non-profit (11)</a:t>
            </a:r>
          </a:p>
          <a:p>
            <a:pPr marL="800100" lvl="1" indent="-342900">
              <a:buClrTx/>
              <a:buSzPct val="100000"/>
              <a:buFont typeface="+mj-lt"/>
              <a:buAutoNum type="arabicPeriod"/>
            </a:pPr>
            <a:r>
              <a:rPr lang="en-US" sz="1300" dirty="0" smtClean="0"/>
              <a:t>American Society of Mechanical Engineers, Oklahoma City chapter: O</a:t>
            </a:r>
          </a:p>
          <a:p>
            <a:pPr marL="800100" lvl="1" indent="-342900">
              <a:buClrTx/>
              <a:buSzPct val="100000"/>
              <a:buFont typeface="+mj-lt"/>
              <a:buAutoNum type="arabicPeriod"/>
            </a:pPr>
            <a:r>
              <a:rPr lang="en-US" sz="1300" dirty="0" smtClean="0"/>
              <a:t>Engineering Club of Oklahoma City: O</a:t>
            </a:r>
          </a:p>
          <a:p>
            <a:pPr marL="800100" lvl="1" indent="-342900">
              <a:buClrTx/>
              <a:buSzPct val="100000"/>
              <a:buFont typeface="+mj-lt"/>
              <a:buAutoNum type="arabicPeriod"/>
            </a:pPr>
            <a:r>
              <a:rPr lang="en-US" sz="1300" dirty="0" smtClean="0"/>
              <a:t>Lions Club of Norman OK: O</a:t>
            </a:r>
          </a:p>
          <a:p>
            <a:pPr marL="800100" lvl="1" indent="-342900">
              <a:buClrTx/>
              <a:buSzPct val="100000"/>
              <a:buFont typeface="+mj-lt"/>
              <a:buAutoNum type="arabicPeriod"/>
            </a:pPr>
            <a:r>
              <a:rPr lang="en-US" sz="1300" dirty="0" smtClean="0"/>
              <a:t>Lions Club of Shawnee OK: O</a:t>
            </a:r>
          </a:p>
          <a:p>
            <a:pPr marL="800100" lvl="1" indent="-342900">
              <a:buClrTx/>
              <a:buSzPct val="100000"/>
              <a:buFont typeface="+mj-lt"/>
              <a:buAutoNum type="arabicPeriod"/>
            </a:pPr>
            <a:r>
              <a:rPr lang="en-US" sz="1300" dirty="0" smtClean="0"/>
              <a:t>Norman Science Café: O</a:t>
            </a:r>
          </a:p>
          <a:p>
            <a:pPr marL="800100" lvl="1" indent="-342900">
              <a:buClrTx/>
              <a:buSzPct val="100000"/>
              <a:buFont typeface="+mj-lt"/>
              <a:buAutoNum type="arabicPeriod"/>
            </a:pPr>
            <a:r>
              <a:rPr lang="en-US" sz="1300" dirty="0" smtClean="0"/>
              <a:t>Oklahoma EPSCoR: D</a:t>
            </a:r>
          </a:p>
          <a:p>
            <a:pPr marL="800100" lvl="1" indent="-342900">
              <a:buClrTx/>
              <a:buSzPct val="100000"/>
              <a:buFont typeface="+mj-lt"/>
              <a:buAutoNum type="arabicPeriod"/>
            </a:pPr>
            <a:r>
              <a:rPr lang="en-US" sz="1300" dirty="0" smtClean="0"/>
              <a:t>Oklahoma Historical Society: D</a:t>
            </a:r>
          </a:p>
          <a:p>
            <a:pPr marL="800100" lvl="1" indent="-342900">
              <a:buClrTx/>
              <a:buSzPct val="100000"/>
              <a:buFont typeface="+mj-lt"/>
              <a:buAutoNum type="arabicPeriod"/>
            </a:pPr>
            <a:r>
              <a:rPr lang="en-US" sz="1300" dirty="0" smtClean="0"/>
              <a:t>Oklahoma Innovation Institute/Tulsa Research Partners: A, D, E, O, P</a:t>
            </a:r>
          </a:p>
          <a:p>
            <a:pPr marL="800100" lvl="1" indent="-342900">
              <a:buClrTx/>
              <a:buSzPct val="100000"/>
              <a:buFont typeface="+mj-lt"/>
              <a:buAutoNum type="arabicPeriod"/>
            </a:pPr>
            <a:r>
              <a:rPr lang="en-US" sz="1300" dirty="0" smtClean="0"/>
              <a:t>Oklahoma Medical Research Foundation:       A, D, P</a:t>
            </a:r>
          </a:p>
          <a:p>
            <a:pPr marL="800100" lvl="1" indent="-342900">
              <a:buClrTx/>
              <a:buSzPct val="100000"/>
              <a:buFont typeface="+mj-lt"/>
              <a:buAutoNum type="arabicPeriod"/>
            </a:pPr>
            <a:r>
              <a:rPr lang="en-US" sz="1300" dirty="0" smtClean="0"/>
              <a:t>Oklahoma Nanotechnology Initiative: D</a:t>
            </a:r>
          </a:p>
          <a:p>
            <a:pPr marL="800100" lvl="1" indent="-342900">
              <a:buClrTx/>
              <a:buSzPct val="100000"/>
              <a:buFont typeface="+mj-lt"/>
              <a:buAutoNum type="arabicPeriod"/>
            </a:pPr>
            <a:r>
              <a:rPr lang="en-US" sz="1300" dirty="0" smtClean="0"/>
              <a:t>Samuel Noble Roberts Foundation (</a:t>
            </a:r>
            <a:r>
              <a:rPr lang="en-US" sz="1300" b="1" u="sng" dirty="0" smtClean="0"/>
              <a:t>rural</a:t>
            </a:r>
            <a:r>
              <a:rPr lang="en-US" sz="1300" dirty="0" smtClean="0"/>
              <a:t>):      A, D, E, F, T</a:t>
            </a:r>
          </a:p>
        </p:txBody>
      </p:sp>
      <p:sp>
        <p:nvSpPr>
          <p:cNvPr id="5" name="Footer Placeholder 4"/>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6" name="Slide Number Placeholder 5"/>
          <p:cNvSpPr>
            <a:spLocks noGrp="1"/>
          </p:cNvSpPr>
          <p:nvPr>
            <p:ph type="sldNum" sz="quarter" idx="11"/>
          </p:nvPr>
        </p:nvSpPr>
        <p:spPr/>
        <p:txBody>
          <a:bodyPr/>
          <a:lstStyle/>
          <a:p>
            <a:pPr>
              <a:defRPr/>
            </a:pPr>
            <a:fld id="{DA04F282-5D9D-4EB2-A4AC-1849A209E5C3}" type="slidenum">
              <a:rPr lang="en-US" smtClean="0"/>
              <a:pPr>
                <a:defRPr/>
              </a:pPr>
              <a:t>55</a:t>
            </a:fld>
            <a:endParaRPr lang="en-US"/>
          </a:p>
        </p:txBody>
      </p:sp>
    </p:spTree>
    <p:extLst>
      <p:ext uri="{BB962C8B-B14F-4D97-AF65-F5344CB8AC3E}">
        <p14:creationId xmlns:p14="http://schemas.microsoft.com/office/powerpoint/2010/main" val="353159070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88A5C62D-58B0-4D92-BCA5-F25D896E396C}" type="slidenum">
              <a:rPr lang="en-US"/>
              <a:pPr/>
              <a:t>56</a:t>
            </a:fld>
            <a:endParaRPr lang="en-US"/>
          </a:p>
        </p:txBody>
      </p:sp>
      <p:sp>
        <p:nvSpPr>
          <p:cNvPr id="930818" name="Rectangle 2"/>
          <p:cNvSpPr>
            <a:spLocks noGrp="1" noChangeArrowheads="1"/>
          </p:cNvSpPr>
          <p:nvPr>
            <p:ph type="title"/>
          </p:nvPr>
        </p:nvSpPr>
        <p:spPr/>
        <p:txBody>
          <a:bodyPr/>
          <a:lstStyle/>
          <a:p>
            <a:r>
              <a:rPr lang="en-US" sz="3600" dirty="0"/>
              <a:t/>
            </a:r>
            <a:br>
              <a:rPr lang="en-US" sz="3600" dirty="0"/>
            </a:br>
            <a:r>
              <a:rPr lang="en-US" sz="3600" dirty="0" smtClean="0"/>
              <a:t>OCII Outcomes: Research</a:t>
            </a:r>
            <a:endParaRPr lang="en-US" sz="3600" dirty="0"/>
          </a:p>
        </p:txBody>
      </p:sp>
      <p:sp>
        <p:nvSpPr>
          <p:cNvPr id="930819" name="Rectangle 3"/>
          <p:cNvSpPr>
            <a:spLocks noGrp="1" noChangeArrowheads="1"/>
          </p:cNvSpPr>
          <p:nvPr>
            <p:ph type="body" idx="1"/>
          </p:nvPr>
        </p:nvSpPr>
        <p:spPr>
          <a:xfrm>
            <a:off x="457200" y="1143000"/>
            <a:ext cx="8305800" cy="4648200"/>
          </a:xfrm>
        </p:spPr>
        <p:txBody>
          <a:bodyPr/>
          <a:lstStyle/>
          <a:p>
            <a:pPr>
              <a:spcBef>
                <a:spcPts val="0"/>
              </a:spcBef>
            </a:pPr>
            <a:r>
              <a:rPr lang="en-US" dirty="0"/>
              <a:t>External research funding </a:t>
            </a:r>
            <a:r>
              <a:rPr lang="en-US" dirty="0" smtClean="0"/>
              <a:t>to OK institutions facilitated by OCII lead institutions (</a:t>
            </a:r>
            <a:r>
              <a:rPr lang="en-US" dirty="0"/>
              <a:t>Fall 2001- </a:t>
            </a:r>
            <a:r>
              <a:rPr lang="en-US" dirty="0" smtClean="0"/>
              <a:t>Summer 2013): </a:t>
            </a:r>
            <a:r>
              <a:rPr lang="en-US" b="1" dirty="0" smtClean="0"/>
              <a:t>over $150M</a:t>
            </a:r>
          </a:p>
          <a:p>
            <a:pPr>
              <a:spcBef>
                <a:spcPts val="0"/>
              </a:spcBef>
            </a:pPr>
            <a:r>
              <a:rPr lang="en-US" dirty="0" smtClean="0"/>
              <a:t>Funded projects facilitated: </a:t>
            </a:r>
            <a:r>
              <a:rPr lang="en-US" b="1" dirty="0" smtClean="0"/>
              <a:t>over 250</a:t>
            </a:r>
          </a:p>
          <a:p>
            <a:pPr>
              <a:spcBef>
                <a:spcPts val="0"/>
              </a:spcBef>
            </a:pPr>
            <a:r>
              <a:rPr lang="en-US" dirty="0" smtClean="0"/>
              <a:t>OK </a:t>
            </a:r>
            <a:r>
              <a:rPr lang="en-US" dirty="0"/>
              <a:t>faculty and </a:t>
            </a:r>
            <a:r>
              <a:rPr lang="en-US" dirty="0" smtClean="0"/>
              <a:t>staff: </a:t>
            </a:r>
            <a:r>
              <a:rPr lang="en-US" b="1" dirty="0" smtClean="0"/>
              <a:t>over 130 </a:t>
            </a:r>
            <a:r>
              <a:rPr lang="en-US" dirty="0"/>
              <a:t>in </a:t>
            </a:r>
            <a:r>
              <a:rPr lang="en-US" b="1" dirty="0" smtClean="0"/>
              <a:t>~20</a:t>
            </a:r>
            <a:r>
              <a:rPr lang="en-US" dirty="0" smtClean="0"/>
              <a:t> </a:t>
            </a:r>
            <a:r>
              <a:rPr lang="en-US" dirty="0"/>
              <a:t>academic </a:t>
            </a:r>
            <a:r>
              <a:rPr lang="en-US" dirty="0" smtClean="0"/>
              <a:t>disciplines</a:t>
            </a:r>
          </a:p>
          <a:p>
            <a:pPr>
              <a:spcBef>
                <a:spcPts val="0"/>
              </a:spcBef>
            </a:pPr>
            <a:r>
              <a:rPr lang="en-US" dirty="0" smtClean="0"/>
              <a:t>Specifically needed OCII just to be funded: </a:t>
            </a:r>
            <a:r>
              <a:rPr lang="en-US" b="1" dirty="0" smtClean="0"/>
              <a:t>over $41M</a:t>
            </a:r>
          </a:p>
          <a:p>
            <a:pPr>
              <a:spcBef>
                <a:spcPts val="0"/>
              </a:spcBef>
              <a:buNone/>
            </a:pPr>
            <a:r>
              <a:rPr lang="en-US" b="1" dirty="0" smtClean="0"/>
              <a:t>	</a:t>
            </a:r>
            <a:r>
              <a:rPr lang="en-US" dirty="0" smtClean="0"/>
              <a:t>(necessary but far from sufficient)</a:t>
            </a:r>
            <a:endParaRPr lang="en-US" b="1" dirty="0" smtClean="0"/>
          </a:p>
          <a:p>
            <a:pPr lvl="1">
              <a:spcBef>
                <a:spcPts val="0"/>
              </a:spcBef>
            </a:pPr>
            <a:r>
              <a:rPr lang="en-US" sz="2100" dirty="0" smtClean="0"/>
              <a:t>NSF EPSCoR RII Track-1 (2008-13): $15M to OK</a:t>
            </a:r>
          </a:p>
          <a:p>
            <a:pPr lvl="1">
              <a:spcBef>
                <a:spcPts val="0"/>
              </a:spcBef>
            </a:pPr>
            <a:r>
              <a:rPr lang="en-US" sz="2100" dirty="0" smtClean="0"/>
              <a:t>NSF </a:t>
            </a:r>
            <a:r>
              <a:rPr lang="en-US" sz="2100" dirty="0" err="1" smtClean="0"/>
              <a:t>EPSCoR</a:t>
            </a:r>
            <a:r>
              <a:rPr lang="en-US" sz="2100" dirty="0" smtClean="0"/>
              <a:t> RII Track-1 (2013-18): $20M to OK (+$4M Regents)</a:t>
            </a:r>
          </a:p>
          <a:p>
            <a:pPr lvl="1">
              <a:spcBef>
                <a:spcPts val="0"/>
              </a:spcBef>
            </a:pPr>
            <a:r>
              <a:rPr lang="en-US" sz="2100" dirty="0" smtClean="0"/>
              <a:t>NSF EPSCoR RII Track-2: $3M to OK</a:t>
            </a:r>
          </a:p>
          <a:p>
            <a:pPr lvl="1">
              <a:spcBef>
                <a:spcPts val="0"/>
              </a:spcBef>
            </a:pPr>
            <a:r>
              <a:rPr lang="en-US" sz="2100" dirty="0" smtClean="0"/>
              <a:t>NSF EPSCoR RII C2: $1.17M to OK</a:t>
            </a:r>
          </a:p>
          <a:p>
            <a:pPr lvl="1">
              <a:spcBef>
                <a:spcPts val="0"/>
              </a:spcBef>
            </a:pPr>
            <a:r>
              <a:rPr lang="en-US" sz="2100" dirty="0" smtClean="0"/>
              <a:t>NSF MRI (OU): $793K</a:t>
            </a:r>
          </a:p>
          <a:p>
            <a:pPr lvl="1">
              <a:spcBef>
                <a:spcPts val="0"/>
              </a:spcBef>
            </a:pPr>
            <a:r>
              <a:rPr lang="en-US" sz="2100" dirty="0" smtClean="0"/>
              <a:t>NSF MRI (OSU): $908K</a:t>
            </a:r>
          </a:p>
          <a:p>
            <a:pPr lvl="1">
              <a:spcBef>
                <a:spcPts val="0"/>
              </a:spcBef>
            </a:pPr>
            <a:r>
              <a:rPr lang="en-US" sz="2100" dirty="0" smtClean="0"/>
              <a:t>NSF MRI (Langston U): $250K</a:t>
            </a:r>
          </a:p>
          <a:p>
            <a:pPr>
              <a:spcBef>
                <a:spcPts val="0"/>
              </a:spcBef>
            </a:pPr>
            <a:r>
              <a:rPr lang="en-US" dirty="0" smtClean="0"/>
              <a:t>Publications facilitated: </a:t>
            </a:r>
            <a:r>
              <a:rPr lang="en-US" b="1" dirty="0" smtClean="0"/>
              <a:t>over 1000</a:t>
            </a:r>
            <a:endParaRPr lang="en-US" b="1" dirty="0"/>
          </a:p>
        </p:txBody>
      </p:sp>
    </p:spTree>
    <p:extLst>
      <p:ext uri="{BB962C8B-B14F-4D97-AF65-F5344CB8AC3E}">
        <p14:creationId xmlns:p14="http://schemas.microsoft.com/office/powerpoint/2010/main" val="36107321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Outcomes: Education</a:t>
            </a:r>
            <a:endParaRPr lang="en-US" dirty="0"/>
          </a:p>
        </p:txBody>
      </p:sp>
      <p:sp>
        <p:nvSpPr>
          <p:cNvPr id="3" name="Content Placeholder 2"/>
          <p:cNvSpPr>
            <a:spLocks noGrp="1"/>
          </p:cNvSpPr>
          <p:nvPr>
            <p:ph idx="1"/>
          </p:nvPr>
        </p:nvSpPr>
        <p:spPr>
          <a:xfrm>
            <a:off x="609600" y="1156452"/>
            <a:ext cx="8001000" cy="4648200"/>
          </a:xfrm>
        </p:spPr>
        <p:txBody>
          <a:bodyPr/>
          <a:lstStyle/>
          <a:p>
            <a:pPr>
              <a:spcBef>
                <a:spcPts val="0"/>
              </a:spcBef>
              <a:buNone/>
            </a:pPr>
            <a:r>
              <a:rPr lang="en-US" b="1" dirty="0" smtClean="0"/>
              <a:t>Teaching: </a:t>
            </a:r>
            <a:r>
              <a:rPr lang="en-US" b="1" dirty="0"/>
              <a:t>9</a:t>
            </a:r>
            <a:r>
              <a:rPr lang="en-US" b="1" dirty="0" smtClean="0"/>
              <a:t> institutions including 3 MSIs</a:t>
            </a:r>
          </a:p>
          <a:p>
            <a:pPr>
              <a:spcBef>
                <a:spcPts val="0"/>
              </a:spcBef>
            </a:pPr>
            <a:r>
              <a:rPr lang="en-US" dirty="0" smtClean="0"/>
              <a:t>Teaching/taught parallel computing using OCII resources:</a:t>
            </a:r>
          </a:p>
          <a:p>
            <a:pPr lvl="1">
              <a:spcBef>
                <a:spcPts val="0"/>
              </a:spcBef>
            </a:pPr>
            <a:r>
              <a:rPr lang="en-US" sz="2000" u="sng" dirty="0" smtClean="0"/>
              <a:t>Cameron U</a:t>
            </a:r>
            <a:r>
              <a:rPr lang="en-US" sz="2000" dirty="0" smtClean="0"/>
              <a:t> – multiple times</a:t>
            </a:r>
          </a:p>
          <a:p>
            <a:pPr lvl="1">
              <a:spcBef>
                <a:spcPts val="0"/>
              </a:spcBef>
            </a:pPr>
            <a:r>
              <a:rPr lang="en-US" sz="2000" u="sng" dirty="0" smtClean="0"/>
              <a:t>East Central U</a:t>
            </a:r>
            <a:r>
              <a:rPr lang="en-US" sz="2000" dirty="0" smtClean="0"/>
              <a:t> (NASNI)</a:t>
            </a:r>
          </a:p>
          <a:p>
            <a:pPr lvl="1">
              <a:spcBef>
                <a:spcPts val="0"/>
              </a:spcBef>
            </a:pPr>
            <a:r>
              <a:rPr lang="en-US" sz="2000" u="sng" dirty="0" smtClean="0"/>
              <a:t>Oklahoma City U</a:t>
            </a:r>
            <a:r>
              <a:rPr lang="en-US" sz="2000" dirty="0" smtClean="0"/>
              <a:t> – multiple times</a:t>
            </a:r>
            <a:endParaRPr lang="en-US" sz="2000" u="sng" dirty="0" smtClean="0"/>
          </a:p>
          <a:p>
            <a:pPr lvl="1">
              <a:spcBef>
                <a:spcPts val="0"/>
              </a:spcBef>
            </a:pPr>
            <a:r>
              <a:rPr lang="en-US" sz="2000" u="sng" dirty="0" smtClean="0"/>
              <a:t>Southwestern Oklahoma State U</a:t>
            </a:r>
            <a:r>
              <a:rPr lang="en-US" sz="2000" dirty="0" smtClean="0"/>
              <a:t> (this summer)</a:t>
            </a:r>
          </a:p>
          <a:p>
            <a:pPr>
              <a:spcBef>
                <a:spcPts val="0"/>
              </a:spcBef>
            </a:pPr>
            <a:r>
              <a:rPr lang="en-US" dirty="0" smtClean="0"/>
              <a:t>Taught parallel computing via LittleFe baby supercomputer:</a:t>
            </a:r>
          </a:p>
          <a:p>
            <a:pPr lvl="1">
              <a:spcBef>
                <a:spcPts val="0"/>
              </a:spcBef>
            </a:pPr>
            <a:r>
              <a:rPr lang="en-US" sz="2000" u="sng" dirty="0" smtClean="0"/>
              <a:t>Southeastern Oklahoma State U</a:t>
            </a:r>
            <a:r>
              <a:rPr lang="en-US" sz="2000" dirty="0" smtClean="0"/>
              <a:t> (NASNI) – multiple times</a:t>
            </a:r>
          </a:p>
          <a:p>
            <a:pPr>
              <a:spcBef>
                <a:spcPts val="0"/>
              </a:spcBef>
            </a:pPr>
            <a:r>
              <a:rPr lang="en-US" dirty="0" smtClean="0"/>
              <a:t>Taught computational chemistry using OSCER resources:</a:t>
            </a:r>
          </a:p>
          <a:p>
            <a:pPr lvl="1">
              <a:spcBef>
                <a:spcPts val="0"/>
              </a:spcBef>
            </a:pPr>
            <a:r>
              <a:rPr lang="en-US" sz="2000" u="sng" dirty="0" smtClean="0"/>
              <a:t>Northeastern State U</a:t>
            </a:r>
            <a:r>
              <a:rPr lang="en-US" sz="2000" dirty="0" smtClean="0"/>
              <a:t> (NASNI) – multiple times</a:t>
            </a:r>
          </a:p>
          <a:p>
            <a:pPr lvl="1">
              <a:spcBef>
                <a:spcPts val="0"/>
              </a:spcBef>
            </a:pPr>
            <a:r>
              <a:rPr lang="en-US" sz="2000" u="sng" dirty="0" smtClean="0"/>
              <a:t>Southern Nazarene U</a:t>
            </a:r>
          </a:p>
          <a:p>
            <a:pPr lvl="1">
              <a:spcBef>
                <a:spcPts val="0"/>
              </a:spcBef>
            </a:pPr>
            <a:r>
              <a:rPr lang="en-US" sz="2000" u="sng" dirty="0" smtClean="0"/>
              <a:t>Rogers State U</a:t>
            </a:r>
            <a:r>
              <a:rPr lang="en-US" sz="2000" dirty="0" smtClean="0"/>
              <a:t> – multiple times</a:t>
            </a:r>
            <a:endParaRPr lang="en-US" sz="2000" u="sng" dirty="0" smtClean="0"/>
          </a:p>
          <a:p>
            <a:pPr>
              <a:spcBef>
                <a:spcPts val="0"/>
              </a:spcBef>
            </a:pPr>
            <a:r>
              <a:rPr lang="en-US" dirty="0" smtClean="0"/>
              <a:t>Taught Bioinformatics using OCII resources:</a:t>
            </a:r>
          </a:p>
          <a:p>
            <a:pPr lvl="1">
              <a:spcBef>
                <a:spcPts val="0"/>
              </a:spcBef>
            </a:pPr>
            <a:r>
              <a:rPr lang="en-US" sz="2000" u="sng" dirty="0" smtClean="0"/>
              <a:t>U Tulsa</a:t>
            </a:r>
            <a:r>
              <a:rPr lang="en-US" sz="2000" dirty="0" smtClean="0"/>
              <a:t> – 2 semester sequence</a:t>
            </a:r>
          </a:p>
          <a:p>
            <a:pPr marL="0" indent="0">
              <a:buNone/>
            </a:pPr>
            <a:r>
              <a:rPr lang="en-US" sz="1200" dirty="0" smtClean="0"/>
              <a:t>C</a:t>
            </a:r>
            <a:r>
              <a:rPr lang="en-US" sz="1200" dirty="0"/>
              <a:t>. </a:t>
            </a:r>
            <a:r>
              <a:rPr lang="en-US" sz="1200" dirty="0" err="1"/>
              <a:t>Carley</a:t>
            </a:r>
            <a:r>
              <a:rPr lang="en-US" sz="1200" dirty="0"/>
              <a:t>, B. McKinney, L. Sells, C. Zhao and H. </a:t>
            </a:r>
            <a:r>
              <a:rPr lang="en-US" sz="1200" dirty="0" err="1"/>
              <a:t>Neeman</a:t>
            </a:r>
            <a:r>
              <a:rPr lang="en-US" sz="1200" dirty="0"/>
              <a:t>, 2013: “Using a Shared, Remote Cluster for Teaching HPC</a:t>
            </a:r>
            <a:r>
              <a:rPr lang="en-US" sz="1200" dirty="0" smtClean="0"/>
              <a:t>.”     </a:t>
            </a:r>
            <a:r>
              <a:rPr lang="en-US" sz="1200" i="1" dirty="0"/>
              <a:t>Proc. IEEE Cluster 2013</a:t>
            </a:r>
            <a:r>
              <a:rPr lang="en-US" sz="1200" dirty="0"/>
              <a:t>. </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57</a:t>
            </a:fld>
            <a:endParaRPr lang="en-US"/>
          </a:p>
        </p:txBody>
      </p:sp>
    </p:spTree>
    <p:extLst>
      <p:ext uri="{BB962C8B-B14F-4D97-AF65-F5344CB8AC3E}">
        <p14:creationId xmlns:p14="http://schemas.microsoft.com/office/powerpoint/2010/main" val="59745641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Outcomes: Resources</a:t>
            </a:r>
            <a:endParaRPr lang="en-US" dirty="0"/>
          </a:p>
        </p:txBody>
      </p:sp>
      <p:sp>
        <p:nvSpPr>
          <p:cNvPr id="3" name="Content Placeholder 2"/>
          <p:cNvSpPr>
            <a:spLocks noGrp="1"/>
          </p:cNvSpPr>
          <p:nvPr>
            <p:ph idx="1"/>
          </p:nvPr>
        </p:nvSpPr>
        <p:spPr/>
        <p:txBody>
          <a:bodyPr/>
          <a:lstStyle/>
          <a:p>
            <a:pPr>
              <a:buNone/>
            </a:pPr>
            <a:r>
              <a:rPr lang="en-US" dirty="0" smtClean="0"/>
              <a:t>6 institutions including 2 MSIs, plus C2 institutions</a:t>
            </a:r>
          </a:p>
          <a:p>
            <a:r>
              <a:rPr lang="en-US" dirty="0" smtClean="0"/>
              <a:t>NSF Major Research Instrumentation grants: $1.95M</a:t>
            </a:r>
          </a:p>
          <a:p>
            <a:pPr lvl="1"/>
            <a:r>
              <a:rPr lang="en-US" u="sng" dirty="0" smtClean="0"/>
              <a:t>OU</a:t>
            </a:r>
            <a:r>
              <a:rPr lang="en-US" dirty="0" smtClean="0"/>
              <a:t>: Oklahoma  PetaStore, $793K (in production)</a:t>
            </a:r>
          </a:p>
          <a:p>
            <a:pPr lvl="1"/>
            <a:r>
              <a:rPr lang="en-US" u="sng" dirty="0" smtClean="0"/>
              <a:t>Oklahoma State U</a:t>
            </a:r>
            <a:r>
              <a:rPr lang="en-US" dirty="0" smtClean="0"/>
              <a:t>: Cowboy cluster, $909K (in production)</a:t>
            </a:r>
          </a:p>
          <a:p>
            <a:pPr lvl="1"/>
            <a:r>
              <a:rPr lang="en-US" u="sng" dirty="0" smtClean="0"/>
              <a:t>Langston U</a:t>
            </a:r>
            <a:r>
              <a:rPr lang="en-US" dirty="0" smtClean="0"/>
              <a:t>: cluster, $250K (recently deployed)</a:t>
            </a:r>
          </a:p>
          <a:p>
            <a:r>
              <a:rPr lang="en-US" dirty="0" smtClean="0"/>
              <a:t>LittleFe baby supercomputer grants ($2500 each)</a:t>
            </a:r>
          </a:p>
          <a:p>
            <a:pPr lvl="1"/>
            <a:r>
              <a:rPr lang="en-US" u="sng" dirty="0" smtClean="0"/>
              <a:t>OU</a:t>
            </a:r>
            <a:r>
              <a:rPr lang="en-US" dirty="0" smtClean="0"/>
              <a:t>: Ron Barnes</a:t>
            </a:r>
          </a:p>
          <a:p>
            <a:pPr lvl="1"/>
            <a:r>
              <a:rPr lang="en-US" u="sng" dirty="0" smtClean="0"/>
              <a:t>Oklahoma City U</a:t>
            </a:r>
            <a:r>
              <a:rPr lang="en-US" dirty="0" smtClean="0"/>
              <a:t>: Larry Sells &amp; John </a:t>
            </a:r>
            <a:r>
              <a:rPr lang="en-US" dirty="0" err="1" smtClean="0"/>
              <a:t>Goulden</a:t>
            </a:r>
            <a:endParaRPr lang="en-US" dirty="0" smtClean="0"/>
          </a:p>
          <a:p>
            <a:pPr lvl="1"/>
            <a:r>
              <a:rPr lang="en-US" u="sng" dirty="0" smtClean="0"/>
              <a:t>Southeastern Oklahoma State U</a:t>
            </a:r>
            <a:r>
              <a:rPr lang="en-US" dirty="0" smtClean="0"/>
              <a:t>: Mike Morris &amp; Karl </a:t>
            </a:r>
            <a:r>
              <a:rPr lang="en-US" dirty="0" err="1" smtClean="0"/>
              <a:t>Frinkle</a:t>
            </a:r>
            <a:endParaRPr lang="en-US" dirty="0" smtClean="0"/>
          </a:p>
          <a:p>
            <a:r>
              <a:rPr lang="en-US" dirty="0" smtClean="0"/>
              <a:t>Networking: C2 grant: $1.17M</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58</a:t>
            </a:fld>
            <a:endParaRPr lang="en-US"/>
          </a:p>
        </p:txBody>
      </p:sp>
    </p:spTree>
    <p:extLst>
      <p:ext uri="{BB962C8B-B14F-4D97-AF65-F5344CB8AC3E}">
        <p14:creationId xmlns:p14="http://schemas.microsoft.com/office/powerpoint/2010/main" val="321975384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smtClean="0"/>
              <a:t>OK Optical Initiative (NSF </a:t>
            </a:r>
            <a:r>
              <a:rPr lang="en-US" sz="3500" dirty="0" err="1" smtClean="0"/>
              <a:t>EPSCoR</a:t>
            </a:r>
            <a:r>
              <a:rPr lang="en-US" sz="3500" dirty="0" smtClean="0"/>
              <a:t> C2)</a:t>
            </a:r>
            <a:endParaRPr lang="en-US" sz="3500" dirty="0"/>
          </a:p>
        </p:txBody>
      </p:sp>
      <p:sp>
        <p:nvSpPr>
          <p:cNvPr id="3" name="Content Placeholder 2"/>
          <p:cNvSpPr>
            <a:spLocks noGrp="1"/>
          </p:cNvSpPr>
          <p:nvPr>
            <p:ph idx="1"/>
          </p:nvPr>
        </p:nvSpPr>
        <p:spPr>
          <a:xfrm>
            <a:off x="457200" y="1371600"/>
            <a:ext cx="8229600" cy="4648200"/>
          </a:xfrm>
        </p:spPr>
        <p:txBody>
          <a:bodyPr/>
          <a:lstStyle/>
          <a:p>
            <a:r>
              <a:rPr lang="en-US" dirty="0" smtClean="0"/>
              <a:t>Hardware</a:t>
            </a:r>
          </a:p>
          <a:p>
            <a:pPr lvl="1"/>
            <a:r>
              <a:rPr lang="en-US" u="sng" dirty="0" smtClean="0"/>
              <a:t>Statewide Ring upgrade</a:t>
            </a:r>
            <a:r>
              <a:rPr lang="en-US" dirty="0" smtClean="0"/>
              <a:t>: replaced routed mux/</a:t>
            </a:r>
            <a:r>
              <a:rPr lang="en-US" dirty="0" err="1" smtClean="0"/>
              <a:t>demuxes</a:t>
            </a:r>
            <a:r>
              <a:rPr lang="en-US" dirty="0" smtClean="0"/>
              <a:t> with Reconfigurable Optical Add Drop Modules: much less expensive and much more straightforward to add new 10G circuits.</a:t>
            </a:r>
          </a:p>
          <a:p>
            <a:pPr lvl="1"/>
            <a:r>
              <a:rPr lang="en-US" dirty="0" smtClean="0"/>
              <a:t>Institutional upgrades</a:t>
            </a:r>
          </a:p>
          <a:p>
            <a:pPr lvl="2"/>
            <a:r>
              <a:rPr lang="en-US" u="sng" dirty="0" smtClean="0"/>
              <a:t>OU and OSU</a:t>
            </a:r>
            <a:r>
              <a:rPr lang="en-US" dirty="0" smtClean="0"/>
              <a:t>: cluster upgraded to 10G shared from GigE (10X), now being upgraded to 20G (2 x 10G) dedicated (20X), which is connected to Internet2’s 100G Innovation Platform backbone.</a:t>
            </a:r>
          </a:p>
          <a:p>
            <a:pPr lvl="2"/>
            <a:r>
              <a:rPr lang="en-US" u="sng" dirty="0" smtClean="0"/>
              <a:t>OU</a:t>
            </a:r>
            <a:r>
              <a:rPr lang="en-US" dirty="0" smtClean="0"/>
              <a:t>: new mini-Science DMZ.</a:t>
            </a:r>
          </a:p>
          <a:p>
            <a:pPr lvl="2"/>
            <a:r>
              <a:rPr lang="en-US" u="sng" dirty="0" smtClean="0"/>
              <a:t>U Tulsa</a:t>
            </a:r>
            <a:r>
              <a:rPr lang="en-US" dirty="0" smtClean="0"/>
              <a:t>: upgraded to GigE from 200 Mbps (5X).</a:t>
            </a:r>
          </a:p>
          <a:p>
            <a:pPr lvl="2"/>
            <a:r>
              <a:rPr lang="en-US" u="sng" dirty="0" smtClean="0"/>
              <a:t>Samuel Roberts Noble Foundation</a:t>
            </a:r>
            <a:r>
              <a:rPr lang="en-US" dirty="0" smtClean="0"/>
              <a:t>: (private non-profit research institutions): upgraded to GigE from 45 Mbps for research (22X), 100 Mbps for commodity (2X)</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59</a:t>
            </a:fld>
            <a:endParaRPr lang="en-US"/>
          </a:p>
        </p:txBody>
      </p:sp>
    </p:spTree>
    <p:extLst>
      <p:ext uri="{BB962C8B-B14F-4D97-AF65-F5344CB8AC3E}">
        <p14:creationId xmlns:p14="http://schemas.microsoft.com/office/powerpoint/2010/main" val="245750033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529D1907-5585-44E7-AC83-644D85093202}" type="slidenum">
              <a:rPr lang="en-US"/>
              <a:pPr/>
              <a:t>6</a:t>
            </a:fld>
            <a:endParaRPr lang="en-US"/>
          </a:p>
        </p:txBody>
      </p:sp>
      <p:sp>
        <p:nvSpPr>
          <p:cNvPr id="913410" name="Rectangle 2"/>
          <p:cNvSpPr>
            <a:spLocks noGrp="1" noChangeArrowheads="1"/>
          </p:cNvSpPr>
          <p:nvPr>
            <p:ph type="title"/>
          </p:nvPr>
        </p:nvSpPr>
        <p:spPr/>
        <p:txBody>
          <a:bodyPr/>
          <a:lstStyle/>
          <a:p>
            <a:r>
              <a:rPr lang="en-US" sz="3600"/>
              <a:t>Thanks!</a:t>
            </a:r>
          </a:p>
        </p:txBody>
      </p:sp>
      <p:sp>
        <p:nvSpPr>
          <p:cNvPr id="913411" name="Rectangle 3"/>
          <p:cNvSpPr>
            <a:spLocks noGrp="1" noChangeArrowheads="1"/>
          </p:cNvSpPr>
          <p:nvPr>
            <p:ph type="body" idx="1"/>
          </p:nvPr>
        </p:nvSpPr>
        <p:spPr/>
        <p:txBody>
          <a:bodyPr/>
          <a:lstStyle/>
          <a:p>
            <a:r>
              <a:rPr lang="en-US" dirty="0"/>
              <a:t>OU IT</a:t>
            </a:r>
          </a:p>
          <a:p>
            <a:pPr lvl="1"/>
            <a:r>
              <a:rPr lang="en-US" dirty="0"/>
              <a:t>OU CIO/VPIT </a:t>
            </a:r>
            <a:r>
              <a:rPr lang="en-US" dirty="0" smtClean="0"/>
              <a:t>Loretta Early</a:t>
            </a:r>
          </a:p>
          <a:p>
            <a:pPr lvl="1"/>
            <a:r>
              <a:rPr lang="en-US" dirty="0" smtClean="0"/>
              <a:t>Symposium </a:t>
            </a:r>
            <a:r>
              <a:rPr lang="en-US" dirty="0" err="1" smtClean="0"/>
              <a:t>commmittee</a:t>
            </a:r>
            <a:r>
              <a:rPr lang="en-US" dirty="0" smtClean="0"/>
              <a:t>: Josh Alexander (OU), Dana Brunson (OSU), Debi </a:t>
            </a:r>
            <a:r>
              <a:rPr lang="en-US" dirty="0" err="1" smtClean="0"/>
              <a:t>Gentis</a:t>
            </a:r>
            <a:r>
              <a:rPr lang="en-US" dirty="0" smtClean="0"/>
              <a:t> (OU), Jeff </a:t>
            </a:r>
            <a:r>
              <a:rPr lang="en-US" dirty="0" err="1" smtClean="0"/>
              <a:t>Pummill</a:t>
            </a:r>
            <a:r>
              <a:rPr lang="en-US" dirty="0" smtClean="0"/>
              <a:t> (U Ark)</a:t>
            </a:r>
            <a:endParaRPr lang="en-US" dirty="0"/>
          </a:p>
          <a:p>
            <a:pPr lvl="1"/>
            <a:r>
              <a:rPr lang="en-US" dirty="0" smtClean="0"/>
              <a:t>Symposium coordinator: Debi </a:t>
            </a:r>
            <a:r>
              <a:rPr lang="en-US" dirty="0" err="1" smtClean="0"/>
              <a:t>Gentis</a:t>
            </a:r>
            <a:endParaRPr lang="en-US" dirty="0" smtClean="0"/>
          </a:p>
          <a:p>
            <a:pPr lvl="1"/>
            <a:r>
              <a:rPr lang="en-US" dirty="0" smtClean="0"/>
              <a:t>Sponsorship coordinator: Chance Grubb</a:t>
            </a:r>
            <a:endParaRPr lang="en-US" dirty="0"/>
          </a:p>
          <a:p>
            <a:pPr lvl="1"/>
            <a:r>
              <a:rPr lang="en-US" dirty="0" smtClean="0"/>
              <a:t>OSCER </a:t>
            </a:r>
            <a:r>
              <a:rPr lang="en-US" dirty="0"/>
              <a:t>Operations Team: Brandon George, Dave Akin, Brett Zimmerman, Josh </a:t>
            </a:r>
            <a:r>
              <a:rPr lang="en-US" dirty="0" smtClean="0"/>
              <a:t>Alexander, Patrick Calhoun</a:t>
            </a:r>
          </a:p>
          <a:p>
            <a:pPr lvl="1"/>
            <a:r>
              <a:rPr lang="en-US" dirty="0" smtClean="0"/>
              <a:t>All </a:t>
            </a:r>
            <a:r>
              <a:rPr lang="en-US" dirty="0"/>
              <a:t>of the OU IT folks who helped put this together</a:t>
            </a:r>
          </a:p>
          <a:p>
            <a:r>
              <a:rPr lang="en-US" dirty="0"/>
              <a:t>CCE Forum</a:t>
            </a:r>
          </a:p>
          <a:p>
            <a:pPr lvl="1"/>
            <a:r>
              <a:rPr lang="en-US" dirty="0" smtClean="0"/>
              <a:t>Kristin Livingston, Deborah Haddock</a:t>
            </a:r>
            <a:endParaRPr lang="en-US" dirty="0"/>
          </a:p>
          <a:p>
            <a:pPr lvl="1"/>
            <a:r>
              <a:rPr lang="en-US" dirty="0"/>
              <a:t>The whole Forum crew who helped put this </a:t>
            </a:r>
            <a:r>
              <a:rPr lang="en-US" dirty="0" smtClean="0"/>
              <a:t>together</a:t>
            </a:r>
            <a:endParaRPr lang="en-US" dirty="0"/>
          </a:p>
        </p:txBody>
      </p:sp>
    </p:spTree>
    <p:extLst>
      <p:ext uri="{BB962C8B-B14F-4D97-AF65-F5344CB8AC3E}">
        <p14:creationId xmlns:p14="http://schemas.microsoft.com/office/powerpoint/2010/main" val="318991623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a:t>OK Optical Initiative (NSF </a:t>
            </a:r>
            <a:r>
              <a:rPr lang="en-US" sz="3500" dirty="0" err="1"/>
              <a:t>EPSCoR</a:t>
            </a:r>
            <a:r>
              <a:rPr lang="en-US" sz="3500" dirty="0"/>
              <a:t> C2)</a:t>
            </a:r>
          </a:p>
        </p:txBody>
      </p:sp>
      <p:sp>
        <p:nvSpPr>
          <p:cNvPr id="3" name="Content Placeholder 2"/>
          <p:cNvSpPr>
            <a:spLocks noGrp="1"/>
          </p:cNvSpPr>
          <p:nvPr>
            <p:ph idx="1"/>
          </p:nvPr>
        </p:nvSpPr>
        <p:spPr>
          <a:xfrm>
            <a:off x="457200" y="1371600"/>
            <a:ext cx="8229600" cy="4648200"/>
          </a:xfrm>
        </p:spPr>
        <p:txBody>
          <a:bodyPr/>
          <a:lstStyle/>
          <a:p>
            <a:r>
              <a:rPr lang="en-US" dirty="0" smtClean="0"/>
              <a:t>Hardware (continued)</a:t>
            </a:r>
          </a:p>
          <a:p>
            <a:pPr lvl="1"/>
            <a:r>
              <a:rPr lang="en-US" dirty="0" smtClean="0"/>
              <a:t>Institutional Upgrades (continued)</a:t>
            </a:r>
          </a:p>
          <a:p>
            <a:pPr lvl="2"/>
            <a:r>
              <a:rPr lang="en-US" u="sng" dirty="0" smtClean="0"/>
              <a:t>Langston U</a:t>
            </a:r>
            <a:r>
              <a:rPr lang="en-US" dirty="0" smtClean="0"/>
              <a:t> (Oklahoma’s only Historically Black College or University): upgraded to 10G from 100 Mbps (100X) for research.</a:t>
            </a:r>
          </a:p>
          <a:p>
            <a:pPr lvl="2"/>
            <a:r>
              <a:rPr lang="en-US" u="sng" dirty="0" err="1" smtClean="0"/>
              <a:t>Bacone</a:t>
            </a:r>
            <a:r>
              <a:rPr lang="en-US" u="sng" dirty="0" smtClean="0"/>
              <a:t> College</a:t>
            </a:r>
            <a:r>
              <a:rPr lang="en-US" dirty="0" smtClean="0"/>
              <a:t> (Minority Serving Institution): campus backbone upgraded to 100 Mbps with GigE core from 10 Mbps (10X upgrade).</a:t>
            </a:r>
          </a:p>
          <a:p>
            <a:pPr lvl="2"/>
            <a:r>
              <a:rPr lang="en-US" u="sng" dirty="0" smtClean="0"/>
              <a:t>College of the Muscogee Nation</a:t>
            </a:r>
            <a:r>
              <a:rPr lang="en-US" dirty="0" smtClean="0"/>
              <a:t> (Tribal): network core for new residence hall.</a:t>
            </a:r>
          </a:p>
          <a:p>
            <a:pPr lvl="2"/>
            <a:r>
              <a:rPr lang="en-US" u="sng" dirty="0" smtClean="0"/>
              <a:t>Comanche Nation College</a:t>
            </a:r>
            <a:r>
              <a:rPr lang="en-US" dirty="0" smtClean="0"/>
              <a:t> (Tribal) distance learning system.</a:t>
            </a:r>
          </a:p>
          <a:p>
            <a:pPr lvl="2"/>
            <a:r>
              <a:rPr lang="en-US" u="sng" dirty="0" smtClean="0"/>
              <a:t>Pawnee Nation College</a:t>
            </a:r>
            <a:r>
              <a:rPr lang="en-US" dirty="0" smtClean="0"/>
              <a:t> (Tribal) Internet radio station, distance learning system, campus backbone upgrade to GigE.</a:t>
            </a:r>
          </a:p>
          <a:p>
            <a:r>
              <a:rPr lang="en-US" u="sng" dirty="0" smtClean="0"/>
              <a:t>OK IT Mentorship Program</a:t>
            </a:r>
            <a:endParaRPr lang="en-US" u="sng"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60</a:t>
            </a:fld>
            <a:endParaRPr lang="en-US"/>
          </a:p>
        </p:txBody>
      </p:sp>
    </p:spTree>
    <p:extLst>
      <p:ext uri="{BB962C8B-B14F-4D97-AF65-F5344CB8AC3E}">
        <p14:creationId xmlns:p14="http://schemas.microsoft.com/office/powerpoint/2010/main" val="93060587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OK Optical Initiative Side Effects</a:t>
            </a:r>
            <a:endParaRPr lang="en-US" dirty="0"/>
          </a:p>
        </p:txBody>
      </p:sp>
      <p:sp>
        <p:nvSpPr>
          <p:cNvPr id="3" name="Content Placeholder 2"/>
          <p:cNvSpPr>
            <a:spLocks noGrp="1"/>
          </p:cNvSpPr>
          <p:nvPr>
            <p:ph idx="1"/>
          </p:nvPr>
        </p:nvSpPr>
        <p:spPr/>
        <p:txBody>
          <a:bodyPr/>
          <a:lstStyle/>
          <a:p>
            <a:pPr>
              <a:spcBef>
                <a:spcPts val="0"/>
              </a:spcBef>
            </a:pPr>
            <a:r>
              <a:rPr lang="en-US" dirty="0" smtClean="0"/>
              <a:t>100G connection to Internet2’s Innovation Platform</a:t>
            </a:r>
          </a:p>
          <a:p>
            <a:pPr>
              <a:spcBef>
                <a:spcPts val="0"/>
              </a:spcBef>
            </a:pPr>
            <a:r>
              <a:rPr lang="en-US" dirty="0" smtClean="0"/>
              <a:t>OU+OSU Shared Services initiative: leveraging </a:t>
            </a:r>
            <a:r>
              <a:rPr lang="en-US" dirty="0"/>
              <a:t>C2 investments to create enterprise IT collaborations both within and between the </a:t>
            </a:r>
            <a:r>
              <a:rPr lang="en-US" dirty="0" smtClean="0"/>
              <a:t>institutions.</a:t>
            </a:r>
            <a:endParaRPr lang="en-US" dirty="0"/>
          </a:p>
          <a:p>
            <a:pPr lvl="1">
              <a:spcBef>
                <a:spcPts val="0"/>
              </a:spcBef>
            </a:pPr>
            <a:r>
              <a:rPr lang="en-US" dirty="0" smtClean="0"/>
              <a:t>OU Virtual </a:t>
            </a:r>
            <a:r>
              <a:rPr lang="en-US" dirty="0"/>
              <a:t>data center – highly robust</a:t>
            </a:r>
          </a:p>
          <a:p>
            <a:pPr lvl="1">
              <a:spcBef>
                <a:spcPts val="0"/>
              </a:spcBef>
            </a:pPr>
            <a:r>
              <a:rPr lang="en-US" dirty="0"/>
              <a:t>Virtualized </a:t>
            </a:r>
            <a:r>
              <a:rPr lang="en-US" dirty="0" smtClean="0"/>
              <a:t>services</a:t>
            </a:r>
            <a:endParaRPr lang="en-US" dirty="0"/>
          </a:p>
          <a:p>
            <a:pPr lvl="1">
              <a:spcBef>
                <a:spcPts val="0"/>
              </a:spcBef>
            </a:pPr>
            <a:r>
              <a:rPr lang="en-US" dirty="0"/>
              <a:t>Substantial savings from shared infrastructure and shared purchasing vehicles.</a:t>
            </a:r>
          </a:p>
          <a:p>
            <a:pPr lvl="1">
              <a:spcBef>
                <a:spcPts val="0"/>
              </a:spcBef>
            </a:pPr>
            <a:r>
              <a:rPr lang="en-US" b="1" dirty="0"/>
              <a:t>NOT AT ALL FUNDED BY C2.</a:t>
            </a:r>
          </a:p>
          <a:p>
            <a:pPr lvl="1">
              <a:spcBef>
                <a:spcPts val="0"/>
              </a:spcBef>
            </a:pPr>
            <a:r>
              <a:rPr lang="en-US" dirty="0"/>
              <a:t>But, leverages C2 capabilities – if not for the C2, Shared Services would have had to make the exact same investments in the state ring</a:t>
            </a:r>
            <a:r>
              <a:rPr lang="en-US" dirty="0" smtClean="0"/>
              <a:t>.</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61</a:t>
            </a:fld>
            <a:endParaRPr lang="en-US"/>
          </a:p>
        </p:txBody>
      </p:sp>
    </p:spTree>
    <p:extLst>
      <p:ext uri="{BB962C8B-B14F-4D97-AF65-F5344CB8AC3E}">
        <p14:creationId xmlns:p14="http://schemas.microsoft.com/office/powerpoint/2010/main" val="290218884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OCII HPC (2008-12)</a:t>
            </a:r>
            <a:endParaRPr lang="en-US" dirty="0"/>
          </a:p>
        </p:txBody>
      </p:sp>
      <p:sp>
        <p:nvSpPr>
          <p:cNvPr id="3" name="Content Placeholder 2"/>
          <p:cNvSpPr>
            <a:spLocks noGrp="1"/>
          </p:cNvSpPr>
          <p:nvPr>
            <p:ph idx="1"/>
          </p:nvPr>
        </p:nvSpPr>
        <p:spPr/>
        <p:txBody>
          <a:bodyPr/>
          <a:lstStyle/>
          <a:p>
            <a:pPr marL="0" indent="0">
              <a:buNone/>
            </a:pPr>
            <a:r>
              <a:rPr lang="en-US" dirty="0" smtClean="0"/>
              <a:t>Just over 40 TFLOPs of HPC capacity across the state:</a:t>
            </a:r>
          </a:p>
          <a:p>
            <a:r>
              <a:rPr lang="en-US" dirty="0" smtClean="0"/>
              <a:t>OU: 34.5 TFLOPs (internally funded)</a:t>
            </a:r>
          </a:p>
          <a:p>
            <a:r>
              <a:rPr lang="en-US" dirty="0" smtClean="0"/>
              <a:t>OSU: 6.3 TFLOPs (internally funded)</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62</a:t>
            </a:fld>
            <a:endParaRPr lang="en-US"/>
          </a:p>
        </p:txBody>
      </p:sp>
    </p:spTree>
    <p:extLst>
      <p:ext uri="{BB962C8B-B14F-4D97-AF65-F5344CB8AC3E}">
        <p14:creationId xmlns:p14="http://schemas.microsoft.com/office/powerpoint/2010/main" val="88740129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Outreach, Training, </a:t>
            </a:r>
            <a:r>
              <a:rPr lang="en-US" dirty="0" err="1" smtClean="0"/>
              <a:t>etc</a:t>
            </a:r>
            <a:endParaRPr lang="en-US" dirty="0"/>
          </a:p>
        </p:txBody>
      </p:sp>
      <p:sp>
        <p:nvSpPr>
          <p:cNvPr id="3" name="Content Placeholder 2"/>
          <p:cNvSpPr>
            <a:spLocks noGrp="1"/>
          </p:cNvSpPr>
          <p:nvPr>
            <p:ph idx="1"/>
          </p:nvPr>
        </p:nvSpPr>
        <p:spPr/>
        <p:txBody>
          <a:bodyPr/>
          <a:lstStyle/>
          <a:p>
            <a:r>
              <a:rPr lang="en-US" dirty="0" smtClean="0"/>
              <a:t>Education</a:t>
            </a:r>
          </a:p>
          <a:p>
            <a:pPr lvl="1"/>
            <a:r>
              <a:rPr lang="en-US" dirty="0" smtClean="0"/>
              <a:t>Supercomputing in Plain English (</a:t>
            </a:r>
            <a:r>
              <a:rPr lang="en-US" dirty="0" err="1" smtClean="0"/>
              <a:t>SiPE</a:t>
            </a:r>
            <a:r>
              <a:rPr lang="en-US" dirty="0" smtClean="0"/>
              <a:t>)</a:t>
            </a:r>
          </a:p>
          <a:p>
            <a:r>
              <a:rPr lang="en-US" dirty="0" smtClean="0"/>
              <a:t>Outreach</a:t>
            </a:r>
          </a:p>
          <a:p>
            <a:pPr lvl="1"/>
            <a:r>
              <a:rPr lang="en-US" dirty="0" err="1" smtClean="0"/>
              <a:t>SiPE</a:t>
            </a:r>
            <a:r>
              <a:rPr lang="en-US" dirty="0" smtClean="0"/>
              <a:t> Overview Talk, </a:t>
            </a:r>
            <a:r>
              <a:rPr lang="en-US" dirty="0" err="1" smtClean="0"/>
              <a:t>Cyberinfrastructure</a:t>
            </a:r>
            <a:r>
              <a:rPr lang="en-US" dirty="0" smtClean="0"/>
              <a:t> tours</a:t>
            </a:r>
          </a:p>
          <a:p>
            <a:r>
              <a:rPr lang="en-US" dirty="0" smtClean="0"/>
              <a:t>Training</a:t>
            </a:r>
          </a:p>
          <a:p>
            <a:pPr lvl="1"/>
            <a:r>
              <a:rPr lang="en-US" dirty="0" smtClean="0"/>
              <a:t>Various technology trainings (run by vendors)</a:t>
            </a:r>
          </a:p>
          <a:p>
            <a:r>
              <a:rPr lang="en-US" dirty="0" smtClean="0"/>
              <a:t>Faculty/Staff Development</a:t>
            </a:r>
          </a:p>
          <a:p>
            <a:pPr lvl="1"/>
            <a:r>
              <a:rPr lang="en-US" dirty="0" smtClean="0"/>
              <a:t>Summer workshops</a:t>
            </a:r>
          </a:p>
          <a:p>
            <a:r>
              <a:rPr lang="en-US" dirty="0" smtClean="0"/>
              <a:t>Workforce Development</a:t>
            </a:r>
          </a:p>
          <a:p>
            <a:pPr lvl="1"/>
            <a:r>
              <a:rPr lang="en-US" dirty="0" smtClean="0"/>
              <a:t>Oklahoma IT Mentorship Program</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63</a:t>
            </a:fld>
            <a:endParaRPr lang="en-US"/>
          </a:p>
        </p:txBody>
      </p:sp>
    </p:spTree>
    <p:extLst>
      <p:ext uri="{BB962C8B-B14F-4D97-AF65-F5344CB8AC3E}">
        <p14:creationId xmlns:p14="http://schemas.microsoft.com/office/powerpoint/2010/main" val="177087699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Supercomputing in Plain English</a:t>
            </a:r>
            <a:endParaRPr lang="en-US" dirty="0"/>
          </a:p>
        </p:txBody>
      </p:sp>
      <p:sp>
        <p:nvSpPr>
          <p:cNvPr id="3" name="Content Placeholder 2"/>
          <p:cNvSpPr>
            <a:spLocks noGrp="1"/>
          </p:cNvSpPr>
          <p:nvPr>
            <p:ph idx="1"/>
          </p:nvPr>
        </p:nvSpPr>
        <p:spPr>
          <a:xfrm>
            <a:off x="609600" y="1219200"/>
            <a:ext cx="7924800" cy="4648200"/>
          </a:xfrm>
        </p:spPr>
        <p:txBody>
          <a:bodyPr/>
          <a:lstStyle/>
          <a:p>
            <a:pPr>
              <a:spcBef>
                <a:spcPts val="0"/>
              </a:spcBef>
            </a:pPr>
            <a:r>
              <a:rPr lang="en-US" b="1" dirty="0" smtClean="0"/>
              <a:t>FREE and OPEN TO ALL</a:t>
            </a:r>
          </a:p>
          <a:p>
            <a:pPr>
              <a:spcBef>
                <a:spcPts val="0"/>
              </a:spcBef>
            </a:pPr>
            <a:r>
              <a:rPr lang="en-US" dirty="0" smtClean="0"/>
              <a:t>Provided every other spring (most recently Spring 2013)</a:t>
            </a:r>
            <a:endParaRPr lang="en-US" u="sng" dirty="0" smtClean="0"/>
          </a:p>
          <a:p>
            <a:pPr>
              <a:spcBef>
                <a:spcPts val="0"/>
              </a:spcBef>
            </a:pPr>
            <a:r>
              <a:rPr lang="en-US" dirty="0" smtClean="0"/>
              <a:t>Available LIVE via videoconferencing</a:t>
            </a:r>
          </a:p>
          <a:p>
            <a:pPr>
              <a:spcBef>
                <a:spcPts val="0"/>
              </a:spcBef>
            </a:pPr>
            <a:r>
              <a:rPr lang="en-US" dirty="0" smtClean="0"/>
              <a:t>Topics</a:t>
            </a:r>
          </a:p>
          <a:p>
            <a:pPr marL="914400" lvl="1" indent="-457200">
              <a:spcBef>
                <a:spcPts val="0"/>
              </a:spcBef>
              <a:buClrTx/>
              <a:buSzPct val="100000"/>
              <a:buFont typeface="+mj-lt"/>
              <a:buAutoNum type="arabicPeriod"/>
            </a:pPr>
            <a:r>
              <a:rPr lang="en-US" sz="2000" dirty="0" smtClean="0"/>
              <a:t>Overview: What the Heck is Supercomputing?</a:t>
            </a:r>
          </a:p>
          <a:p>
            <a:pPr marL="914400" lvl="1" indent="-457200">
              <a:spcBef>
                <a:spcPts val="0"/>
              </a:spcBef>
              <a:buClrTx/>
              <a:buSzPct val="100000"/>
              <a:buFont typeface="+mj-lt"/>
              <a:buAutoNum type="arabicPeriod"/>
            </a:pPr>
            <a:r>
              <a:rPr lang="en-US" sz="2000" dirty="0" smtClean="0"/>
              <a:t>The Tyranny of the Storage Hierarchy</a:t>
            </a:r>
          </a:p>
          <a:p>
            <a:pPr marL="914400" lvl="1" indent="-457200">
              <a:spcBef>
                <a:spcPts val="0"/>
              </a:spcBef>
              <a:buClrTx/>
              <a:buSzPct val="100000"/>
              <a:buFont typeface="+mj-lt"/>
              <a:buAutoNum type="arabicPeriod"/>
            </a:pPr>
            <a:r>
              <a:rPr lang="en-US" sz="2000" dirty="0" smtClean="0"/>
              <a:t>Instruction Level Parallelism</a:t>
            </a:r>
          </a:p>
          <a:p>
            <a:pPr marL="914400" lvl="1" indent="-457200">
              <a:spcBef>
                <a:spcPts val="0"/>
              </a:spcBef>
              <a:buClrTx/>
              <a:buSzPct val="100000"/>
              <a:buFont typeface="+mj-lt"/>
              <a:buAutoNum type="arabicPeriod"/>
            </a:pPr>
            <a:r>
              <a:rPr lang="en-US" sz="2000" dirty="0" smtClean="0"/>
              <a:t>Stupid Compiler Tricks</a:t>
            </a:r>
          </a:p>
          <a:p>
            <a:pPr marL="914400" lvl="1" indent="-457200">
              <a:spcBef>
                <a:spcPts val="0"/>
              </a:spcBef>
              <a:buClrTx/>
              <a:buSzPct val="100000"/>
              <a:buFont typeface="+mj-lt"/>
              <a:buAutoNum type="arabicPeriod"/>
            </a:pPr>
            <a:r>
              <a:rPr lang="en-US" sz="2000" dirty="0" smtClean="0"/>
              <a:t>Shared Memory Multithreading</a:t>
            </a:r>
          </a:p>
          <a:p>
            <a:pPr marL="914400" lvl="1" indent="-457200">
              <a:spcBef>
                <a:spcPts val="0"/>
              </a:spcBef>
              <a:buClrTx/>
              <a:buSzPct val="100000"/>
              <a:buFont typeface="+mj-lt"/>
              <a:buAutoNum type="arabicPeriod"/>
            </a:pPr>
            <a:r>
              <a:rPr lang="en-US" sz="2000" dirty="0" smtClean="0"/>
              <a:t>Distributed Multiprocessing</a:t>
            </a:r>
          </a:p>
          <a:p>
            <a:pPr marL="914400" lvl="1" indent="-457200">
              <a:spcBef>
                <a:spcPts val="0"/>
              </a:spcBef>
              <a:buClrTx/>
              <a:buSzPct val="100000"/>
              <a:buFont typeface="+mj-lt"/>
              <a:buAutoNum type="arabicPeriod"/>
            </a:pPr>
            <a:r>
              <a:rPr lang="en-US" sz="2000" dirty="0" smtClean="0"/>
              <a:t>Application Types and Parallel Paradigms</a:t>
            </a:r>
          </a:p>
          <a:p>
            <a:pPr marL="914400" lvl="1" indent="-457200">
              <a:spcBef>
                <a:spcPts val="0"/>
              </a:spcBef>
              <a:buClrTx/>
              <a:buSzPct val="100000"/>
              <a:buFont typeface="+mj-lt"/>
              <a:buAutoNum type="arabicPeriod"/>
            </a:pPr>
            <a:r>
              <a:rPr lang="en-US" sz="2000" dirty="0" smtClean="0"/>
              <a:t>Multicore Madness</a:t>
            </a:r>
          </a:p>
          <a:p>
            <a:pPr marL="914400" lvl="1" indent="-457200">
              <a:spcBef>
                <a:spcPts val="0"/>
              </a:spcBef>
              <a:buClrTx/>
              <a:buSzPct val="100000"/>
              <a:buFont typeface="+mj-lt"/>
              <a:buAutoNum type="arabicPeriod"/>
            </a:pPr>
            <a:r>
              <a:rPr lang="en-US" sz="2000" dirty="0" smtClean="0"/>
              <a:t>High Throughput Computing</a:t>
            </a:r>
          </a:p>
          <a:p>
            <a:pPr marL="914400" lvl="1" indent="-457200">
              <a:spcBef>
                <a:spcPts val="0"/>
              </a:spcBef>
              <a:buClrTx/>
              <a:buSzPct val="100000"/>
              <a:buFont typeface="+mj-lt"/>
              <a:buAutoNum type="arabicPeriod"/>
            </a:pPr>
            <a:r>
              <a:rPr lang="en-US" sz="2000" dirty="0" smtClean="0"/>
              <a:t>GPGPU: Number Crunching in Your Graphics Card</a:t>
            </a:r>
          </a:p>
          <a:p>
            <a:pPr marL="914400" lvl="1" indent="-457200">
              <a:spcBef>
                <a:spcPts val="0"/>
              </a:spcBef>
              <a:buClrTx/>
              <a:buSzPct val="100000"/>
              <a:buFont typeface="+mj-lt"/>
              <a:buAutoNum type="arabicPeriod"/>
            </a:pPr>
            <a:r>
              <a:rPr lang="en-US" sz="2000" dirty="0" smtClean="0"/>
              <a:t>Grab Bag: Scientific Libraries, I/O Libraries, Visualization</a:t>
            </a:r>
            <a:endParaRPr lang="en-US" sz="2000"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64</a:t>
            </a:fld>
            <a:endParaRPr lang="en-US"/>
          </a:p>
        </p:txBody>
      </p:sp>
      <p:sp>
        <p:nvSpPr>
          <p:cNvPr id="6" name="TextBox 5"/>
          <p:cNvSpPr txBox="1"/>
          <p:nvPr/>
        </p:nvSpPr>
        <p:spPr>
          <a:xfrm>
            <a:off x="4267200" y="2362200"/>
            <a:ext cx="4343400" cy="338554"/>
          </a:xfrm>
          <a:prstGeom prst="rect">
            <a:avLst/>
          </a:prstGeom>
          <a:noFill/>
        </p:spPr>
        <p:txBody>
          <a:bodyPr wrap="square" rtlCol="0">
            <a:spAutoFit/>
          </a:bodyPr>
          <a:lstStyle/>
          <a:p>
            <a:r>
              <a:rPr lang="en-US" sz="1600" dirty="0" smtClean="0">
                <a:latin typeface="Courier New" pitchFamily="49" charset="0"/>
                <a:cs typeface="Courier New" pitchFamily="49" charset="0"/>
                <a:hlinkClick r:id="rId3"/>
              </a:rPr>
              <a:t>http://www.oscer.ou.edu/education/</a:t>
            </a:r>
            <a:endParaRPr lang="en-US" sz="1600" dirty="0">
              <a:latin typeface="Courier New" pitchFamily="49" charset="0"/>
              <a:cs typeface="Courier New" pitchFamily="49" charset="0"/>
            </a:endParaRPr>
          </a:p>
        </p:txBody>
      </p:sp>
    </p:spTree>
    <p:extLst>
      <p:ext uri="{BB962C8B-B14F-4D97-AF65-F5344CB8AC3E}">
        <p14:creationId xmlns:p14="http://schemas.microsoft.com/office/powerpoint/2010/main" val="152108304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SiPE</a:t>
            </a:r>
            <a:r>
              <a:rPr lang="en-US" dirty="0" smtClean="0"/>
              <a:t> Participants</a:t>
            </a:r>
            <a:endParaRPr lang="en-US" dirty="0"/>
          </a:p>
        </p:txBody>
      </p:sp>
      <p:sp>
        <p:nvSpPr>
          <p:cNvPr id="3" name="Content Placeholder 2"/>
          <p:cNvSpPr>
            <a:spLocks noGrp="1"/>
          </p:cNvSpPr>
          <p:nvPr>
            <p:ph idx="1"/>
          </p:nvPr>
        </p:nvSpPr>
        <p:spPr/>
        <p:txBody>
          <a:bodyPr/>
          <a:lstStyle/>
          <a:p>
            <a:pPr>
              <a:spcBef>
                <a:spcPts val="0"/>
              </a:spcBef>
            </a:pPr>
            <a:r>
              <a:rPr lang="en-US" dirty="0" smtClean="0"/>
              <a:t>248 institutions, firms, agencies and organizations in         47 US states &amp; territories and 10 other countries</a:t>
            </a:r>
          </a:p>
          <a:p>
            <a:pPr lvl="1">
              <a:spcBef>
                <a:spcPts val="0"/>
              </a:spcBef>
            </a:pPr>
            <a:r>
              <a:rPr lang="en-US" dirty="0" smtClean="0"/>
              <a:t>Academic: 178 institutions in 46 US states &amp; territories and 6 other countries</a:t>
            </a:r>
          </a:p>
          <a:p>
            <a:pPr lvl="2">
              <a:spcBef>
                <a:spcPts val="0"/>
              </a:spcBef>
            </a:pPr>
            <a:r>
              <a:rPr lang="en-US" dirty="0" smtClean="0"/>
              <a:t>69 institutions in 23 </a:t>
            </a:r>
            <a:r>
              <a:rPr lang="en-US" dirty="0" err="1" smtClean="0"/>
              <a:t>EPSCoR</a:t>
            </a:r>
            <a:r>
              <a:rPr lang="en-US" dirty="0" smtClean="0"/>
              <a:t> jurisdictions</a:t>
            </a:r>
          </a:p>
          <a:p>
            <a:pPr lvl="3">
              <a:spcBef>
                <a:spcPts val="0"/>
              </a:spcBef>
            </a:pPr>
            <a:r>
              <a:rPr lang="en-US" dirty="0" smtClean="0"/>
              <a:t>15 institutions in Oklahoma</a:t>
            </a:r>
          </a:p>
          <a:p>
            <a:pPr lvl="1">
              <a:spcBef>
                <a:spcPts val="0"/>
              </a:spcBef>
            </a:pPr>
            <a:r>
              <a:rPr lang="en-US" dirty="0" smtClean="0"/>
              <a:t>Industry: 26 firms in the US and 1 other country</a:t>
            </a:r>
          </a:p>
          <a:p>
            <a:pPr lvl="1">
              <a:spcBef>
                <a:spcPts val="0"/>
              </a:spcBef>
            </a:pPr>
            <a:r>
              <a:rPr lang="en-US" dirty="0" smtClean="0"/>
              <a:t>Government: 29 – US federal and state plus 4 other countries</a:t>
            </a:r>
            <a:endParaRPr lang="en-US" dirty="0"/>
          </a:p>
          <a:p>
            <a:pPr lvl="1">
              <a:spcBef>
                <a:spcPts val="0"/>
              </a:spcBef>
            </a:pPr>
            <a:r>
              <a:rPr lang="en-US" dirty="0" smtClean="0"/>
              <a:t>Non-Governmental: 15 (US and 1 other country)</a:t>
            </a:r>
          </a:p>
          <a:p>
            <a:pPr>
              <a:spcBef>
                <a:spcPts val="0"/>
              </a:spcBef>
            </a:pPr>
            <a:r>
              <a:rPr lang="en-US" dirty="0" smtClean="0"/>
              <a:t>Missing US states &amp; territories</a:t>
            </a:r>
          </a:p>
          <a:p>
            <a:pPr lvl="1">
              <a:spcBef>
                <a:spcPts val="0"/>
              </a:spcBef>
            </a:pPr>
            <a:r>
              <a:rPr lang="en-US" dirty="0" err="1" smtClean="0"/>
              <a:t>EPSCoR</a:t>
            </a:r>
            <a:r>
              <a:rPr lang="en-US" dirty="0" smtClean="0"/>
              <a:t> states: MT, NH, RI, VT, WY</a:t>
            </a:r>
          </a:p>
          <a:p>
            <a:pPr lvl="1">
              <a:spcBef>
                <a:spcPts val="0"/>
              </a:spcBef>
            </a:pPr>
            <a:r>
              <a:rPr lang="en-US" dirty="0" err="1" smtClean="0"/>
              <a:t>EPSCoR</a:t>
            </a:r>
            <a:r>
              <a:rPr lang="en-US" dirty="0" smtClean="0"/>
              <a:t> territories: US Virgin Islands, Guam (no PhD-granting)</a:t>
            </a:r>
          </a:p>
          <a:p>
            <a:pPr lvl="1">
              <a:spcBef>
                <a:spcPts val="0"/>
              </a:spcBef>
            </a:pPr>
            <a:r>
              <a:rPr lang="en-US" dirty="0" smtClean="0"/>
              <a:t>Other territories: American Samoa, Northern Marianas Islands</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65</a:t>
            </a:fld>
            <a:endParaRPr lang="en-US"/>
          </a:p>
        </p:txBody>
      </p:sp>
    </p:spTree>
    <p:extLst>
      <p:ext uri="{BB962C8B-B14F-4D97-AF65-F5344CB8AC3E}">
        <p14:creationId xmlns:p14="http://schemas.microsoft.com/office/powerpoint/2010/main" val="378269222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ooter Placeholder 4"/>
          <p:cNvSpPr>
            <a:spLocks noGrp="1"/>
          </p:cNvSpPr>
          <p:nvPr>
            <p:ph type="ftr" sz="quarter" idx="10"/>
          </p:nvPr>
        </p:nvSpPr>
        <p:spPr/>
        <p:txBody>
          <a:body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11" name="Slide Number Placeholder 5"/>
          <p:cNvSpPr>
            <a:spLocks noGrp="1"/>
          </p:cNvSpPr>
          <p:nvPr>
            <p:ph type="sldNum" sz="quarter" idx="11"/>
          </p:nvPr>
        </p:nvSpPr>
        <p:spPr/>
        <p:txBody>
          <a:bodyPr/>
          <a:lstStyle/>
          <a:p>
            <a:fld id="{AE767BE4-AF4D-4F3E-8268-D80315092045}" type="slidenum">
              <a:rPr lang="en-US"/>
              <a:pPr/>
              <a:t>66</a:t>
            </a:fld>
            <a:endParaRPr lang="en-US"/>
          </a:p>
        </p:txBody>
      </p:sp>
      <p:sp>
        <p:nvSpPr>
          <p:cNvPr id="812034" name="Rectangle 2"/>
          <p:cNvSpPr>
            <a:spLocks noGrp="1" noChangeArrowheads="1"/>
          </p:cNvSpPr>
          <p:nvPr>
            <p:ph type="title"/>
          </p:nvPr>
        </p:nvSpPr>
        <p:spPr/>
        <p:txBody>
          <a:bodyPr/>
          <a:lstStyle/>
          <a:p>
            <a:r>
              <a:rPr lang="en-US" dirty="0" smtClean="0"/>
              <a:t>Outreach: </a:t>
            </a:r>
            <a:r>
              <a:rPr lang="en-US" dirty="0"/>
              <a:t>Presentations &amp; Tours</a:t>
            </a:r>
          </a:p>
        </p:txBody>
      </p:sp>
      <p:sp>
        <p:nvSpPr>
          <p:cNvPr id="812035" name="Rectangle 3"/>
          <p:cNvSpPr>
            <a:spLocks noGrp="1" noChangeArrowheads="1"/>
          </p:cNvSpPr>
          <p:nvPr>
            <p:ph type="body" sz="half" idx="1"/>
          </p:nvPr>
        </p:nvSpPr>
        <p:spPr>
          <a:xfrm>
            <a:off x="457200" y="1270000"/>
            <a:ext cx="4191000" cy="4724400"/>
          </a:xfrm>
        </p:spPr>
        <p:txBody>
          <a:bodyPr/>
          <a:lstStyle/>
          <a:p>
            <a:pPr>
              <a:lnSpc>
                <a:spcPct val="70000"/>
              </a:lnSpc>
            </a:pPr>
            <a:r>
              <a:rPr lang="en-US" sz="900" dirty="0"/>
              <a:t>Courses at OU</a:t>
            </a:r>
          </a:p>
          <a:p>
            <a:pPr lvl="1">
              <a:lnSpc>
                <a:spcPct val="80000"/>
              </a:lnSpc>
              <a:buClrTx/>
              <a:buSzPct val="100000"/>
              <a:buFont typeface="+mj-lt"/>
              <a:buAutoNum type="arabicPeriod"/>
            </a:pPr>
            <a:r>
              <a:rPr lang="en-US" sz="900" dirty="0" err="1"/>
              <a:t>Chem</a:t>
            </a:r>
            <a:r>
              <a:rPr lang="en-US" sz="900" dirty="0"/>
              <a:t> </a:t>
            </a:r>
            <a:r>
              <a:rPr lang="en-US" sz="900" dirty="0" err="1"/>
              <a:t>Engr</a:t>
            </a:r>
            <a:r>
              <a:rPr lang="en-US" sz="900" dirty="0"/>
              <a:t>: Industrial &amp; Environmental Transport Processes (D. </a:t>
            </a:r>
            <a:r>
              <a:rPr lang="en-US" sz="900" dirty="0" err="1"/>
              <a:t>Papavassiliou</a:t>
            </a:r>
            <a:r>
              <a:rPr lang="en-US" sz="900" dirty="0"/>
              <a:t>)</a:t>
            </a:r>
          </a:p>
          <a:p>
            <a:pPr lvl="1">
              <a:lnSpc>
                <a:spcPct val="80000"/>
              </a:lnSpc>
              <a:buClrTx/>
              <a:buSzPct val="100000"/>
              <a:buFont typeface="+mj-lt"/>
              <a:buAutoNum type="arabicPeriod"/>
            </a:pPr>
            <a:r>
              <a:rPr lang="en-US" sz="900" dirty="0"/>
              <a:t>Engineering Numerical Methods (U. </a:t>
            </a:r>
            <a:r>
              <a:rPr lang="en-US" sz="900" dirty="0" err="1"/>
              <a:t>Nollert</a:t>
            </a:r>
            <a:r>
              <a:rPr lang="en-US" sz="900" dirty="0"/>
              <a:t>)</a:t>
            </a:r>
          </a:p>
          <a:p>
            <a:pPr lvl="1">
              <a:lnSpc>
                <a:spcPct val="80000"/>
              </a:lnSpc>
              <a:buClrTx/>
              <a:buSzPct val="100000"/>
              <a:buFont typeface="+mj-lt"/>
              <a:buAutoNum type="arabicPeriod"/>
            </a:pPr>
            <a:r>
              <a:rPr lang="en-US" sz="900" dirty="0"/>
              <a:t>Math: Advanced Numerical Methods (R. </a:t>
            </a:r>
            <a:r>
              <a:rPr lang="en-US" sz="900" dirty="0" err="1"/>
              <a:t>Landes</a:t>
            </a:r>
            <a:r>
              <a:rPr lang="en-US" sz="900" dirty="0"/>
              <a:t>)</a:t>
            </a:r>
          </a:p>
          <a:p>
            <a:pPr lvl="1">
              <a:lnSpc>
                <a:spcPct val="80000"/>
              </a:lnSpc>
              <a:buClrTx/>
              <a:buSzPct val="100000"/>
              <a:buFont typeface="+mj-lt"/>
              <a:buAutoNum type="arabicPeriod"/>
            </a:pPr>
            <a:r>
              <a:rPr lang="en-US" sz="900" dirty="0"/>
              <a:t>Electrical </a:t>
            </a:r>
            <a:r>
              <a:rPr lang="en-US" sz="900" dirty="0" err="1"/>
              <a:t>Engr</a:t>
            </a:r>
            <a:r>
              <a:rPr lang="en-US" sz="900" dirty="0"/>
              <a:t>: Computational Bioengineering (T. Ibrahim</a:t>
            </a:r>
            <a:r>
              <a:rPr lang="en-US" sz="900" dirty="0" smtClean="0"/>
              <a:t>)</a:t>
            </a:r>
          </a:p>
          <a:p>
            <a:pPr>
              <a:lnSpc>
                <a:spcPct val="80000"/>
              </a:lnSpc>
            </a:pPr>
            <a:r>
              <a:rPr lang="en-US" sz="900" dirty="0" smtClean="0"/>
              <a:t>Research </a:t>
            </a:r>
            <a:r>
              <a:rPr lang="en-US" sz="900" dirty="0"/>
              <a:t>Experience for Undergraduates at OU</a:t>
            </a:r>
          </a:p>
          <a:p>
            <a:pPr lvl="1">
              <a:lnSpc>
                <a:spcPct val="80000"/>
              </a:lnSpc>
              <a:buClrTx/>
              <a:buSzPct val="100000"/>
              <a:buFont typeface="+mj-lt"/>
              <a:buAutoNum type="arabicPeriod"/>
            </a:pPr>
            <a:r>
              <a:rPr lang="en-US" sz="900" dirty="0" err="1"/>
              <a:t>Ind</a:t>
            </a:r>
            <a:r>
              <a:rPr lang="en-US" sz="900" dirty="0"/>
              <a:t> </a:t>
            </a:r>
            <a:r>
              <a:rPr lang="en-US" sz="900" dirty="0" err="1"/>
              <a:t>Engr</a:t>
            </a:r>
            <a:r>
              <a:rPr lang="en-US" sz="900" dirty="0"/>
              <a:t>: Metrology REU (T. Reed Rhoads)</a:t>
            </a:r>
          </a:p>
          <a:p>
            <a:pPr lvl="1">
              <a:lnSpc>
                <a:spcPct val="80000"/>
              </a:lnSpc>
              <a:buClrTx/>
              <a:buSzPct val="100000"/>
              <a:buFont typeface="+mj-lt"/>
              <a:buAutoNum type="arabicPeriod"/>
            </a:pPr>
            <a:r>
              <a:rPr lang="en-US" sz="900" dirty="0" err="1"/>
              <a:t>Ind</a:t>
            </a:r>
            <a:r>
              <a:rPr lang="en-US" sz="900" dirty="0"/>
              <a:t> </a:t>
            </a:r>
            <a:r>
              <a:rPr lang="en-US" sz="900" dirty="0" err="1"/>
              <a:t>Engr</a:t>
            </a:r>
            <a:r>
              <a:rPr lang="en-US" sz="900" dirty="0"/>
              <a:t>: Human Technology Interaction Center REU (R. </a:t>
            </a:r>
            <a:r>
              <a:rPr lang="en-US" sz="900" dirty="0" err="1"/>
              <a:t>Shehab</a:t>
            </a:r>
            <a:r>
              <a:rPr lang="en-US" sz="900" dirty="0"/>
              <a:t>)</a:t>
            </a:r>
          </a:p>
          <a:p>
            <a:pPr lvl="1">
              <a:lnSpc>
                <a:spcPct val="70000"/>
              </a:lnSpc>
              <a:buClrTx/>
              <a:buSzPct val="100000"/>
              <a:buFont typeface="+mj-lt"/>
              <a:buAutoNum type="arabicPeriod"/>
            </a:pPr>
            <a:r>
              <a:rPr lang="en-US" sz="900" dirty="0"/>
              <a:t>Meteorology REU (D. </a:t>
            </a:r>
            <a:r>
              <a:rPr lang="en-US" sz="900" dirty="0" err="1"/>
              <a:t>Zaras</a:t>
            </a:r>
            <a:r>
              <a:rPr lang="en-US" sz="900" dirty="0"/>
              <a:t>)</a:t>
            </a:r>
          </a:p>
          <a:p>
            <a:pPr>
              <a:lnSpc>
                <a:spcPct val="80000"/>
              </a:lnSpc>
            </a:pPr>
            <a:r>
              <a:rPr lang="en-US" sz="900" dirty="0"/>
              <a:t>External</a:t>
            </a:r>
          </a:p>
          <a:p>
            <a:pPr lvl="1">
              <a:lnSpc>
                <a:spcPct val="80000"/>
              </a:lnSpc>
              <a:buClrTx/>
              <a:buSzPct val="100000"/>
              <a:buFont typeface="+mj-lt"/>
              <a:buAutoNum type="arabicPeriod"/>
            </a:pPr>
            <a:r>
              <a:rPr lang="en-US" sz="900" dirty="0"/>
              <a:t>American Society of Mechanical Engineers, OKC </a:t>
            </a:r>
            <a:r>
              <a:rPr lang="en-US" sz="900" dirty="0" smtClean="0"/>
              <a:t>Chapter</a:t>
            </a:r>
          </a:p>
          <a:p>
            <a:pPr lvl="1">
              <a:lnSpc>
                <a:spcPct val="80000"/>
              </a:lnSpc>
              <a:buClrTx/>
              <a:buSzPct val="100000"/>
              <a:buFont typeface="+mj-lt"/>
              <a:buAutoNum type="arabicPeriod"/>
            </a:pPr>
            <a:r>
              <a:rPr lang="en-US" sz="900" dirty="0" smtClean="0"/>
              <a:t>Engineering Club of Oklahoma City</a:t>
            </a:r>
          </a:p>
          <a:p>
            <a:pPr lvl="1">
              <a:lnSpc>
                <a:spcPct val="80000"/>
              </a:lnSpc>
              <a:buClrTx/>
              <a:buSzPct val="100000"/>
              <a:buFont typeface="+mj-lt"/>
              <a:buAutoNum type="arabicPeriod"/>
            </a:pPr>
            <a:r>
              <a:rPr lang="en-US" sz="900" dirty="0" smtClean="0"/>
              <a:t>Association for Computing Machinery (ACM) Special Interest Group on Computer Science Education (SIGCSE) 2010</a:t>
            </a:r>
            <a:endParaRPr lang="en-US" sz="900" dirty="0"/>
          </a:p>
          <a:p>
            <a:pPr lvl="1">
              <a:lnSpc>
                <a:spcPct val="70000"/>
              </a:lnSpc>
              <a:buClrTx/>
              <a:buSzPct val="100000"/>
              <a:buFont typeface="+mj-lt"/>
              <a:buAutoNum type="arabicPeriod"/>
            </a:pPr>
            <a:r>
              <a:rPr lang="en-US" sz="900" dirty="0" smtClean="0"/>
              <a:t>Oklahoma </a:t>
            </a:r>
            <a:r>
              <a:rPr lang="en-US" sz="900" dirty="0"/>
              <a:t>State Chamber of Commerce</a:t>
            </a:r>
          </a:p>
          <a:p>
            <a:pPr lvl="1">
              <a:lnSpc>
                <a:spcPct val="80000"/>
              </a:lnSpc>
              <a:buClrTx/>
              <a:buSzPct val="100000"/>
              <a:buFont typeface="+mj-lt"/>
              <a:buAutoNum type="arabicPeriod"/>
            </a:pPr>
            <a:r>
              <a:rPr lang="en-US" sz="900" dirty="0" smtClean="0"/>
              <a:t>National </a:t>
            </a:r>
            <a:r>
              <a:rPr lang="en-US" sz="900" dirty="0"/>
              <a:t>Educational Computing Conference 2006 (virtual tour via videoconference)</a:t>
            </a:r>
          </a:p>
          <a:p>
            <a:pPr lvl="1">
              <a:lnSpc>
                <a:spcPct val="70000"/>
              </a:lnSpc>
              <a:buClrTx/>
              <a:buSzPct val="100000"/>
              <a:buFont typeface="+mj-lt"/>
              <a:buAutoNum type="arabicPeriod"/>
            </a:pPr>
            <a:r>
              <a:rPr lang="en-US" sz="900" dirty="0" smtClean="0"/>
              <a:t>Norman </a:t>
            </a:r>
            <a:r>
              <a:rPr lang="en-US" sz="900" dirty="0"/>
              <a:t>(OK) Lions Club</a:t>
            </a:r>
          </a:p>
          <a:p>
            <a:pPr lvl="1">
              <a:lnSpc>
                <a:spcPct val="80000"/>
              </a:lnSpc>
              <a:buClrTx/>
              <a:buSzPct val="100000"/>
              <a:buFont typeface="+mj-lt"/>
              <a:buAutoNum type="arabicPeriod"/>
            </a:pPr>
            <a:r>
              <a:rPr lang="en-US" sz="900" dirty="0" smtClean="0"/>
              <a:t>Society </a:t>
            </a:r>
            <a:r>
              <a:rPr lang="en-US" sz="900" dirty="0"/>
              <a:t>for Information Technology &amp; Teacher Education conference </a:t>
            </a:r>
            <a:r>
              <a:rPr lang="en-US" sz="900" dirty="0" smtClean="0"/>
              <a:t>2008, 2009, 2010</a:t>
            </a:r>
            <a:endParaRPr lang="en-US" sz="900" dirty="0"/>
          </a:p>
          <a:p>
            <a:pPr lvl="1">
              <a:lnSpc>
                <a:spcPct val="80000"/>
              </a:lnSpc>
              <a:buClrTx/>
              <a:buSzPct val="100000"/>
              <a:buFont typeface="+mj-lt"/>
              <a:buAutoNum type="arabicPeriod"/>
            </a:pPr>
            <a:r>
              <a:rPr lang="en-US" sz="900" dirty="0" smtClean="0"/>
              <a:t>Acxiom </a:t>
            </a:r>
            <a:r>
              <a:rPr lang="en-US" sz="900" dirty="0"/>
              <a:t>Conference on Applied Research in Information Technology 2008</a:t>
            </a:r>
          </a:p>
          <a:p>
            <a:pPr lvl="1">
              <a:lnSpc>
                <a:spcPct val="70000"/>
              </a:lnSpc>
              <a:buClrTx/>
              <a:buSzPct val="100000"/>
              <a:buFont typeface="+mj-lt"/>
              <a:buAutoNum type="arabicPeriod"/>
            </a:pPr>
            <a:r>
              <a:rPr lang="en-US" sz="900" dirty="0" smtClean="0"/>
              <a:t>Shawnee </a:t>
            </a:r>
            <a:r>
              <a:rPr lang="en-US" sz="900" dirty="0"/>
              <a:t>(OK) Lions </a:t>
            </a:r>
            <a:r>
              <a:rPr lang="en-US" sz="900" dirty="0" smtClean="0"/>
              <a:t>Club</a:t>
            </a:r>
          </a:p>
          <a:p>
            <a:pPr lvl="1">
              <a:lnSpc>
                <a:spcPct val="80000"/>
              </a:lnSpc>
              <a:buClrTx/>
              <a:buSzPct val="100000"/>
              <a:buFont typeface="+mj-lt"/>
              <a:buAutoNum type="arabicPeriod"/>
            </a:pPr>
            <a:r>
              <a:rPr lang="en-US" sz="900" dirty="0" smtClean="0"/>
              <a:t>Oklahoma Louis Stokes Alliance for Minority Participation (@ OSU) 2010 (Keynote)</a:t>
            </a:r>
          </a:p>
          <a:p>
            <a:pPr lvl="1">
              <a:lnSpc>
                <a:spcPct val="80000"/>
              </a:lnSpc>
              <a:buClrTx/>
              <a:buSzPct val="100000"/>
              <a:buFont typeface="+mj-lt"/>
              <a:buAutoNum type="arabicPeriod"/>
            </a:pPr>
            <a:r>
              <a:rPr lang="en-US" sz="900" dirty="0" smtClean="0"/>
              <a:t>Norman (OK) Science Café</a:t>
            </a:r>
          </a:p>
          <a:p>
            <a:pPr lvl="1">
              <a:lnSpc>
                <a:spcPct val="80000"/>
              </a:lnSpc>
              <a:buClrTx/>
              <a:buSzPct val="100000"/>
              <a:buFont typeface="+mj-lt"/>
              <a:buAutoNum type="arabicPeriod"/>
            </a:pPr>
            <a:r>
              <a:rPr lang="en-US" sz="900" dirty="0" smtClean="0"/>
              <a:t>Tech Forum Texas 2010</a:t>
            </a:r>
          </a:p>
          <a:p>
            <a:pPr lvl="1">
              <a:lnSpc>
                <a:spcPct val="80000"/>
              </a:lnSpc>
              <a:buClrTx/>
              <a:buSzPct val="100000"/>
              <a:buFont typeface="+mj-lt"/>
              <a:buAutoNum type="arabicPeriod"/>
            </a:pPr>
            <a:r>
              <a:rPr lang="en-US" sz="900" dirty="0" smtClean="0"/>
              <a:t>Texas Computer Education Association 2011</a:t>
            </a:r>
          </a:p>
          <a:p>
            <a:pPr lvl="1">
              <a:lnSpc>
                <a:spcPct val="80000"/>
              </a:lnSpc>
              <a:buClrTx/>
              <a:buSzPct val="100000"/>
              <a:buFont typeface="+mj-lt"/>
              <a:buAutoNum type="arabicPeriod"/>
            </a:pPr>
            <a:r>
              <a:rPr lang="en-US" sz="900" dirty="0" smtClean="0"/>
              <a:t>Tinker Air Force Base</a:t>
            </a:r>
          </a:p>
          <a:p>
            <a:pPr lvl="1">
              <a:lnSpc>
                <a:spcPct val="80000"/>
              </a:lnSpc>
              <a:buClrTx/>
              <a:buSzPct val="100000"/>
              <a:buFont typeface="+mj-lt"/>
              <a:buAutoNum type="arabicPeriod"/>
            </a:pPr>
            <a:r>
              <a:rPr lang="en-US" sz="900" dirty="0" smtClean="0"/>
              <a:t>Consortium for School Networking 2011</a:t>
            </a:r>
          </a:p>
          <a:p>
            <a:pPr lvl="1">
              <a:lnSpc>
                <a:spcPct val="80000"/>
              </a:lnSpc>
              <a:buClrTx/>
              <a:buSzPct val="100000"/>
              <a:buFont typeface="+mj-lt"/>
              <a:buAutoNum type="arabicPeriod"/>
            </a:pPr>
            <a:r>
              <a:rPr lang="en-US" sz="900" dirty="0" smtClean="0"/>
              <a:t>Consortium for Computing Sciences in Colleges 2011 (Keynote)</a:t>
            </a:r>
          </a:p>
          <a:p>
            <a:pPr lvl="1">
              <a:lnSpc>
                <a:spcPct val="80000"/>
              </a:lnSpc>
              <a:buClrTx/>
              <a:buSzPct val="100000"/>
              <a:buFont typeface="+mj-lt"/>
              <a:buAutoNum type="arabicPeriod"/>
            </a:pPr>
            <a:r>
              <a:rPr lang="en-US" sz="900" dirty="0" smtClean="0"/>
              <a:t>SC07-13</a:t>
            </a:r>
          </a:p>
          <a:p>
            <a:pPr lvl="1">
              <a:lnSpc>
                <a:spcPct val="80000"/>
              </a:lnSpc>
              <a:buClrTx/>
              <a:buSzPct val="100000"/>
              <a:buFont typeface="+mj-lt"/>
              <a:buAutoNum type="arabicPeriod"/>
            </a:pPr>
            <a:endParaRPr lang="en-US" sz="900" dirty="0" smtClean="0"/>
          </a:p>
        </p:txBody>
      </p:sp>
      <p:sp>
        <p:nvSpPr>
          <p:cNvPr id="812036" name="Rectangle 4"/>
          <p:cNvSpPr>
            <a:spLocks noGrp="1" noChangeArrowheads="1"/>
          </p:cNvSpPr>
          <p:nvPr>
            <p:ph type="body" sz="half" idx="2"/>
          </p:nvPr>
        </p:nvSpPr>
        <p:spPr>
          <a:xfrm>
            <a:off x="4343400" y="1219200"/>
            <a:ext cx="4495800" cy="5257800"/>
          </a:xfrm>
        </p:spPr>
        <p:txBody>
          <a:bodyPr/>
          <a:lstStyle/>
          <a:p>
            <a:pPr>
              <a:lnSpc>
                <a:spcPct val="70000"/>
              </a:lnSpc>
            </a:pPr>
            <a:r>
              <a:rPr lang="en-US" sz="900" dirty="0"/>
              <a:t>Other Universities</a:t>
            </a:r>
          </a:p>
          <a:p>
            <a:pPr lvl="1">
              <a:lnSpc>
                <a:spcPct val="60000"/>
              </a:lnSpc>
              <a:buClr>
                <a:schemeClr val="tx1"/>
              </a:buClr>
              <a:buSzTx/>
              <a:buFont typeface="Wingdings" pitchFamily="2" charset="2"/>
              <a:buAutoNum type="arabicPeriod"/>
            </a:pPr>
            <a:r>
              <a:rPr lang="en-US" sz="900" dirty="0"/>
              <a:t> SUNY Binghamton (NY)</a:t>
            </a:r>
          </a:p>
          <a:p>
            <a:pPr lvl="1">
              <a:lnSpc>
                <a:spcPct val="70000"/>
              </a:lnSpc>
              <a:buClr>
                <a:schemeClr val="tx1"/>
              </a:buClr>
              <a:buSzTx/>
              <a:buFont typeface="Wingdings" pitchFamily="2" charset="2"/>
              <a:buAutoNum type="arabicPeriod"/>
            </a:pPr>
            <a:r>
              <a:rPr lang="en-US" sz="900" dirty="0"/>
              <a:t> Bradley University (IL)</a:t>
            </a:r>
          </a:p>
          <a:p>
            <a:pPr lvl="1">
              <a:lnSpc>
                <a:spcPct val="60000"/>
              </a:lnSpc>
              <a:buClr>
                <a:schemeClr val="tx1"/>
              </a:buClr>
              <a:buSzTx/>
              <a:buFont typeface="Wingdings" pitchFamily="2" charset="2"/>
              <a:buAutoNum type="arabicPeriod"/>
            </a:pPr>
            <a:r>
              <a:rPr lang="en-US" sz="900" dirty="0"/>
              <a:t> Cameron University (OK</a:t>
            </a:r>
            <a:r>
              <a:rPr lang="en-US" sz="900" dirty="0" smtClean="0"/>
              <a:t>)</a:t>
            </a:r>
          </a:p>
          <a:p>
            <a:pPr lvl="1">
              <a:lnSpc>
                <a:spcPct val="60000"/>
              </a:lnSpc>
              <a:buClr>
                <a:schemeClr val="tx1"/>
              </a:buClr>
              <a:buSzTx/>
              <a:buFont typeface="Wingdings" pitchFamily="2" charset="2"/>
              <a:buAutoNum type="arabicPeriod"/>
            </a:pPr>
            <a:r>
              <a:rPr lang="en-US" sz="900" dirty="0" smtClean="0"/>
              <a:t> The Citadel (SC)</a:t>
            </a:r>
          </a:p>
          <a:p>
            <a:pPr lvl="1">
              <a:lnSpc>
                <a:spcPct val="60000"/>
              </a:lnSpc>
              <a:buClr>
                <a:schemeClr val="tx1"/>
              </a:buClr>
              <a:buSzTx/>
              <a:buFont typeface="Wingdings" pitchFamily="2" charset="2"/>
              <a:buAutoNum type="arabicPeriod"/>
            </a:pPr>
            <a:r>
              <a:rPr lang="en-US" sz="900" dirty="0" smtClean="0"/>
              <a:t> College of the Muscogee Nation (OK)     </a:t>
            </a:r>
          </a:p>
          <a:p>
            <a:pPr lvl="1">
              <a:lnSpc>
                <a:spcPct val="60000"/>
              </a:lnSpc>
              <a:buClr>
                <a:schemeClr val="tx1"/>
              </a:buClr>
              <a:buSzTx/>
              <a:buFont typeface="Wingdings" pitchFamily="2" charset="2"/>
              <a:buAutoNum type="arabicPeriod"/>
            </a:pPr>
            <a:r>
              <a:rPr lang="en-US" sz="900" dirty="0" smtClean="0"/>
              <a:t> Comanche Nation College (OK)                                                                                                                                                              </a:t>
            </a:r>
            <a:endParaRPr lang="en-US" sz="900" dirty="0"/>
          </a:p>
          <a:p>
            <a:pPr lvl="1">
              <a:lnSpc>
                <a:spcPct val="60000"/>
              </a:lnSpc>
              <a:buClr>
                <a:schemeClr val="tx1"/>
              </a:buClr>
              <a:buSzTx/>
              <a:buFont typeface="Wingdings" pitchFamily="2" charset="2"/>
              <a:buAutoNum type="arabicPeriod"/>
            </a:pPr>
            <a:r>
              <a:rPr lang="en-US" sz="900" dirty="0"/>
              <a:t> </a:t>
            </a:r>
            <a:r>
              <a:rPr lang="en-US" sz="900" dirty="0" err="1"/>
              <a:t>DeVry</a:t>
            </a:r>
            <a:r>
              <a:rPr lang="en-US" sz="900" dirty="0"/>
              <a:t> University (OK)</a:t>
            </a:r>
          </a:p>
          <a:p>
            <a:pPr lvl="1">
              <a:lnSpc>
                <a:spcPct val="60000"/>
              </a:lnSpc>
              <a:buClr>
                <a:schemeClr val="tx1"/>
              </a:buClr>
              <a:buSzTx/>
              <a:buFont typeface="Wingdings" pitchFamily="2" charset="2"/>
              <a:buAutoNum type="arabicPeriod"/>
            </a:pPr>
            <a:r>
              <a:rPr lang="en-US" sz="900" dirty="0"/>
              <a:t> East Central University (OK</a:t>
            </a:r>
            <a:r>
              <a:rPr lang="en-US" sz="900" dirty="0" smtClean="0"/>
              <a:t>)</a:t>
            </a:r>
            <a:endParaRPr lang="en-US" sz="900" dirty="0"/>
          </a:p>
          <a:p>
            <a:pPr lvl="1">
              <a:lnSpc>
                <a:spcPct val="60000"/>
              </a:lnSpc>
              <a:buClr>
                <a:schemeClr val="tx1"/>
              </a:buClr>
              <a:buSzTx/>
              <a:buFont typeface="Wingdings" pitchFamily="2" charset="2"/>
              <a:buAutoNum type="arabicPeriod"/>
            </a:pPr>
            <a:r>
              <a:rPr lang="en-US" sz="900" dirty="0"/>
              <a:t> El Bosque University </a:t>
            </a:r>
            <a:r>
              <a:rPr lang="en-US" sz="900" dirty="0" smtClean="0"/>
              <a:t>(Bogota Colombia</a:t>
            </a:r>
            <a:r>
              <a:rPr lang="en-US" sz="900" dirty="0"/>
              <a:t>)</a:t>
            </a:r>
          </a:p>
          <a:p>
            <a:pPr lvl="1">
              <a:lnSpc>
                <a:spcPct val="70000"/>
              </a:lnSpc>
              <a:buClr>
                <a:schemeClr val="tx1"/>
              </a:buClr>
              <a:buSzTx/>
              <a:buFont typeface="Wingdings" pitchFamily="2" charset="2"/>
              <a:buAutoNum type="arabicPeriod"/>
            </a:pPr>
            <a:r>
              <a:rPr lang="en-US" sz="900" dirty="0"/>
              <a:t> Southwestern University (TX)</a:t>
            </a:r>
          </a:p>
          <a:p>
            <a:pPr lvl="1">
              <a:lnSpc>
                <a:spcPct val="70000"/>
              </a:lnSpc>
              <a:buClr>
                <a:schemeClr val="tx1"/>
              </a:buClr>
              <a:buSzTx/>
              <a:buFont typeface="Wingdings" pitchFamily="2" charset="2"/>
              <a:buAutoNum type="arabicPeriod"/>
            </a:pPr>
            <a:r>
              <a:rPr lang="en-US" sz="900" dirty="0"/>
              <a:t> </a:t>
            </a:r>
            <a:r>
              <a:rPr lang="en-US" sz="900" dirty="0" smtClean="0"/>
              <a:t>Langston </a:t>
            </a:r>
            <a:r>
              <a:rPr lang="en-US" sz="900" dirty="0"/>
              <a:t>University (OK)</a:t>
            </a:r>
          </a:p>
          <a:p>
            <a:pPr lvl="1">
              <a:lnSpc>
                <a:spcPct val="60000"/>
              </a:lnSpc>
              <a:buClr>
                <a:schemeClr val="tx1"/>
              </a:buClr>
              <a:buSzTx/>
              <a:buFont typeface="Wingdings" pitchFamily="2" charset="2"/>
              <a:buAutoNum type="arabicPeriod"/>
            </a:pPr>
            <a:r>
              <a:rPr lang="en-US" sz="900" dirty="0"/>
              <a:t> Louisiana State University</a:t>
            </a:r>
          </a:p>
          <a:p>
            <a:pPr lvl="1">
              <a:lnSpc>
                <a:spcPct val="60000"/>
              </a:lnSpc>
              <a:buClr>
                <a:schemeClr val="tx1"/>
              </a:buClr>
              <a:buSzTx/>
              <a:buFont typeface="Wingdings" pitchFamily="2" charset="2"/>
              <a:buAutoNum type="arabicPeriod"/>
            </a:pPr>
            <a:r>
              <a:rPr lang="en-US" sz="900" dirty="0"/>
              <a:t> Midwestern State University (TX)</a:t>
            </a:r>
          </a:p>
          <a:p>
            <a:pPr lvl="1">
              <a:lnSpc>
                <a:spcPct val="60000"/>
              </a:lnSpc>
              <a:buClr>
                <a:schemeClr val="tx1"/>
              </a:buClr>
              <a:buSzTx/>
              <a:buFont typeface="Wingdings" pitchFamily="2" charset="2"/>
              <a:buAutoNum type="arabicPeriod"/>
            </a:pPr>
            <a:r>
              <a:rPr lang="en-US" sz="900" dirty="0"/>
              <a:t> </a:t>
            </a:r>
            <a:r>
              <a:rPr lang="en-US" sz="900" dirty="0" smtClean="0"/>
              <a:t>Northeastern </a:t>
            </a:r>
            <a:r>
              <a:rPr lang="en-US" sz="900" dirty="0"/>
              <a:t>Oklahoma State </a:t>
            </a:r>
            <a:r>
              <a:rPr lang="en-US" sz="900" dirty="0" smtClean="0"/>
              <a:t>University</a:t>
            </a:r>
            <a:endParaRPr lang="en-US" sz="900" dirty="0"/>
          </a:p>
          <a:p>
            <a:pPr lvl="1">
              <a:lnSpc>
                <a:spcPct val="70000"/>
              </a:lnSpc>
              <a:buClr>
                <a:schemeClr val="tx1"/>
              </a:buClr>
              <a:buSzTx/>
              <a:buFont typeface="Wingdings" pitchFamily="2" charset="2"/>
              <a:buAutoNum type="arabicPeriod"/>
            </a:pPr>
            <a:r>
              <a:rPr lang="en-US" sz="900" dirty="0"/>
              <a:t> Northwestern Oklahoma State University</a:t>
            </a:r>
          </a:p>
          <a:p>
            <a:pPr lvl="1">
              <a:lnSpc>
                <a:spcPct val="60000"/>
              </a:lnSpc>
              <a:buClr>
                <a:schemeClr val="tx1"/>
              </a:buClr>
              <a:buSzTx/>
              <a:buFont typeface="Wingdings" pitchFamily="2" charset="2"/>
              <a:buAutoNum type="arabicPeriod"/>
            </a:pPr>
            <a:r>
              <a:rPr lang="en-US" sz="900" dirty="0"/>
              <a:t> Oklahoma Baptist University</a:t>
            </a:r>
          </a:p>
          <a:p>
            <a:pPr lvl="1">
              <a:lnSpc>
                <a:spcPct val="60000"/>
              </a:lnSpc>
              <a:buClr>
                <a:schemeClr val="tx1"/>
              </a:buClr>
              <a:buSzTx/>
              <a:buFont typeface="Wingdings" pitchFamily="2" charset="2"/>
              <a:buAutoNum type="arabicPeriod"/>
            </a:pPr>
            <a:r>
              <a:rPr lang="en-US" sz="900" dirty="0"/>
              <a:t> Oklahoma City University</a:t>
            </a:r>
          </a:p>
          <a:p>
            <a:pPr lvl="1">
              <a:lnSpc>
                <a:spcPct val="60000"/>
              </a:lnSpc>
              <a:buClr>
                <a:schemeClr val="tx1"/>
              </a:buClr>
              <a:buSzTx/>
              <a:buFont typeface="Wingdings" pitchFamily="2" charset="2"/>
              <a:buAutoNum type="arabicPeriod"/>
            </a:pPr>
            <a:r>
              <a:rPr lang="en-US" sz="900" dirty="0"/>
              <a:t> </a:t>
            </a:r>
            <a:r>
              <a:rPr lang="en-US" sz="900" dirty="0" smtClean="0"/>
              <a:t>Oklahoma </a:t>
            </a:r>
            <a:r>
              <a:rPr lang="en-US" sz="900" dirty="0"/>
              <a:t>State </a:t>
            </a:r>
            <a:r>
              <a:rPr lang="en-US" sz="900" dirty="0" smtClean="0"/>
              <a:t>University x 2</a:t>
            </a:r>
            <a:endParaRPr lang="en-US" sz="900" dirty="0"/>
          </a:p>
          <a:p>
            <a:pPr lvl="1">
              <a:lnSpc>
                <a:spcPct val="60000"/>
              </a:lnSpc>
              <a:buClr>
                <a:schemeClr val="tx1"/>
              </a:buClr>
              <a:buSzTx/>
              <a:buFont typeface="Wingdings" pitchFamily="2" charset="2"/>
              <a:buAutoNum type="arabicPeriod"/>
            </a:pPr>
            <a:r>
              <a:rPr lang="en-US" sz="900" dirty="0"/>
              <a:t> Oklahoma State University – OKC</a:t>
            </a:r>
          </a:p>
          <a:p>
            <a:pPr lvl="1">
              <a:lnSpc>
                <a:spcPct val="70000"/>
              </a:lnSpc>
              <a:buClr>
                <a:schemeClr val="tx1"/>
              </a:buClr>
              <a:buSzTx/>
              <a:buFont typeface="Wingdings" pitchFamily="2" charset="2"/>
              <a:buAutoNum type="arabicPeriod"/>
            </a:pPr>
            <a:r>
              <a:rPr lang="en-US" sz="900" dirty="0"/>
              <a:t> </a:t>
            </a:r>
            <a:r>
              <a:rPr lang="en-US" sz="900" dirty="0" smtClean="0"/>
              <a:t>Oral </a:t>
            </a:r>
            <a:r>
              <a:rPr lang="en-US" sz="900" dirty="0"/>
              <a:t>Roberts University (OK</a:t>
            </a:r>
            <a:r>
              <a:rPr lang="en-US" sz="900" dirty="0" smtClean="0"/>
              <a:t>) x 2</a:t>
            </a:r>
          </a:p>
          <a:p>
            <a:pPr lvl="1">
              <a:lnSpc>
                <a:spcPct val="70000"/>
              </a:lnSpc>
              <a:buClr>
                <a:schemeClr val="tx1"/>
              </a:buClr>
              <a:buSzTx/>
              <a:buFont typeface="Wingdings" pitchFamily="2" charset="2"/>
              <a:buAutoNum type="arabicPeriod"/>
            </a:pPr>
            <a:r>
              <a:rPr lang="en-US" sz="900" dirty="0"/>
              <a:t> </a:t>
            </a:r>
            <a:r>
              <a:rPr lang="en-US" sz="900" dirty="0" smtClean="0"/>
              <a:t>Rogers State U (OK)</a:t>
            </a:r>
          </a:p>
          <a:p>
            <a:pPr lvl="1">
              <a:lnSpc>
                <a:spcPct val="70000"/>
              </a:lnSpc>
              <a:buClr>
                <a:schemeClr val="tx1"/>
              </a:buClr>
              <a:buSzTx/>
              <a:buFont typeface="Wingdings" pitchFamily="2" charset="2"/>
              <a:buAutoNum type="arabicPeriod"/>
            </a:pPr>
            <a:r>
              <a:rPr lang="en-US" sz="900" dirty="0" smtClean="0"/>
              <a:t> Philander Smith College (AR)</a:t>
            </a:r>
            <a:endParaRPr lang="en-US" sz="900" dirty="0"/>
          </a:p>
          <a:p>
            <a:pPr lvl="1">
              <a:lnSpc>
                <a:spcPct val="60000"/>
              </a:lnSpc>
              <a:buClr>
                <a:schemeClr val="tx1"/>
              </a:buClr>
              <a:buSzTx/>
              <a:buFont typeface="Wingdings" pitchFamily="2" charset="2"/>
              <a:buAutoNum type="arabicPeriod"/>
            </a:pPr>
            <a:r>
              <a:rPr lang="en-US" sz="900" dirty="0"/>
              <a:t> </a:t>
            </a:r>
            <a:r>
              <a:rPr lang="en-US" sz="900" dirty="0" smtClean="0"/>
              <a:t>St</a:t>
            </a:r>
            <a:r>
              <a:rPr lang="en-US" sz="900" dirty="0"/>
              <a:t>. Gregory’s University (OK</a:t>
            </a:r>
            <a:r>
              <a:rPr lang="en-US" sz="900" dirty="0" smtClean="0"/>
              <a:t>) x 2</a:t>
            </a:r>
            <a:endParaRPr lang="en-US" sz="900" dirty="0"/>
          </a:p>
          <a:p>
            <a:pPr lvl="1">
              <a:lnSpc>
                <a:spcPct val="70000"/>
              </a:lnSpc>
              <a:buClr>
                <a:schemeClr val="tx1"/>
              </a:buClr>
              <a:buSzTx/>
              <a:buFont typeface="Wingdings" pitchFamily="2" charset="2"/>
              <a:buAutoNum type="arabicPeriod"/>
            </a:pPr>
            <a:r>
              <a:rPr lang="en-US" sz="900" dirty="0"/>
              <a:t> </a:t>
            </a:r>
            <a:r>
              <a:rPr lang="en-US" sz="900" dirty="0" smtClean="0"/>
              <a:t>Southeastern </a:t>
            </a:r>
            <a:r>
              <a:rPr lang="en-US" sz="900" dirty="0"/>
              <a:t>Oklahoma State </a:t>
            </a:r>
            <a:r>
              <a:rPr lang="en-US" sz="900" dirty="0" smtClean="0"/>
              <a:t>University x 2</a:t>
            </a:r>
          </a:p>
          <a:p>
            <a:pPr lvl="1">
              <a:lnSpc>
                <a:spcPct val="70000"/>
              </a:lnSpc>
              <a:buClr>
                <a:schemeClr val="tx1"/>
              </a:buClr>
              <a:buSzTx/>
              <a:buFont typeface="Wingdings" pitchFamily="2" charset="2"/>
              <a:buAutoNum type="arabicPeriod"/>
            </a:pPr>
            <a:r>
              <a:rPr lang="en-US" sz="900" dirty="0" smtClean="0"/>
              <a:t> Southern Nazarene University (OK)</a:t>
            </a:r>
            <a:endParaRPr lang="en-US" sz="900" dirty="0"/>
          </a:p>
          <a:p>
            <a:pPr lvl="1">
              <a:lnSpc>
                <a:spcPct val="70000"/>
              </a:lnSpc>
              <a:buClr>
                <a:schemeClr val="tx1"/>
              </a:buClr>
              <a:buSzTx/>
              <a:buFont typeface="Wingdings" pitchFamily="2" charset="2"/>
              <a:buAutoNum type="arabicPeriod"/>
            </a:pPr>
            <a:r>
              <a:rPr lang="en-US" sz="900" dirty="0"/>
              <a:t> </a:t>
            </a:r>
            <a:r>
              <a:rPr lang="en-US" sz="900" dirty="0" smtClean="0"/>
              <a:t>Southwestern </a:t>
            </a:r>
            <a:r>
              <a:rPr lang="en-US" sz="900" dirty="0"/>
              <a:t>Oklahoma State </a:t>
            </a:r>
            <a:r>
              <a:rPr lang="en-US" sz="900" dirty="0" smtClean="0"/>
              <a:t>University x 2</a:t>
            </a:r>
            <a:endParaRPr lang="en-US" sz="900" dirty="0"/>
          </a:p>
          <a:p>
            <a:pPr lvl="1">
              <a:lnSpc>
                <a:spcPct val="70000"/>
              </a:lnSpc>
              <a:buClr>
                <a:schemeClr val="tx1"/>
              </a:buClr>
              <a:buSzTx/>
              <a:buFont typeface="Wingdings" pitchFamily="2" charset="2"/>
              <a:buAutoNum type="arabicPeriod"/>
            </a:pPr>
            <a:r>
              <a:rPr lang="en-US" sz="900" dirty="0"/>
              <a:t> Texas A&amp;M-Commerce</a:t>
            </a:r>
          </a:p>
          <a:p>
            <a:pPr lvl="1">
              <a:lnSpc>
                <a:spcPct val="70000"/>
              </a:lnSpc>
              <a:buClr>
                <a:schemeClr val="tx1"/>
              </a:buClr>
              <a:buSzTx/>
              <a:buFont typeface="Wingdings" pitchFamily="2" charset="2"/>
              <a:buAutoNum type="arabicPeriod"/>
            </a:pPr>
            <a:r>
              <a:rPr lang="en-US" sz="900" dirty="0"/>
              <a:t> University of Arkansas Fayetteville</a:t>
            </a:r>
          </a:p>
          <a:p>
            <a:pPr lvl="1">
              <a:lnSpc>
                <a:spcPct val="70000"/>
              </a:lnSpc>
              <a:buClr>
                <a:schemeClr val="tx1"/>
              </a:buClr>
              <a:buSzTx/>
              <a:buFont typeface="Wingdings" pitchFamily="2" charset="2"/>
              <a:buAutoNum type="arabicPeriod"/>
            </a:pPr>
            <a:r>
              <a:rPr lang="en-US" sz="900" dirty="0"/>
              <a:t> University of Arkansas at Little </a:t>
            </a:r>
            <a:r>
              <a:rPr lang="en-US" sz="900" dirty="0" smtClean="0"/>
              <a:t>Rock</a:t>
            </a:r>
          </a:p>
          <a:p>
            <a:pPr lvl="1">
              <a:lnSpc>
                <a:spcPct val="70000"/>
              </a:lnSpc>
              <a:buClr>
                <a:schemeClr val="tx1"/>
              </a:buClr>
              <a:buSzTx/>
              <a:buFont typeface="Wingdings" pitchFamily="2" charset="2"/>
              <a:buAutoNum type="arabicPeriod"/>
            </a:pPr>
            <a:r>
              <a:rPr lang="en-US" sz="900" dirty="0" smtClean="0"/>
              <a:t> University of Arkansas at Pine Bluff</a:t>
            </a:r>
            <a:endParaRPr lang="en-US" sz="900" dirty="0"/>
          </a:p>
          <a:p>
            <a:pPr lvl="1">
              <a:lnSpc>
                <a:spcPct val="60000"/>
              </a:lnSpc>
              <a:buClr>
                <a:schemeClr val="tx1"/>
              </a:buClr>
              <a:buSzTx/>
              <a:buFont typeface="Wingdings" pitchFamily="2" charset="2"/>
              <a:buAutoNum type="arabicPeriod"/>
            </a:pPr>
            <a:r>
              <a:rPr lang="en-US" sz="900" dirty="0"/>
              <a:t> </a:t>
            </a:r>
            <a:r>
              <a:rPr lang="en-US" sz="900" dirty="0" smtClean="0"/>
              <a:t>University </a:t>
            </a:r>
            <a:r>
              <a:rPr lang="en-US" sz="900" dirty="0"/>
              <a:t>of Central </a:t>
            </a:r>
            <a:r>
              <a:rPr lang="en-US" sz="900" dirty="0" smtClean="0"/>
              <a:t>Oklahoma</a:t>
            </a:r>
          </a:p>
          <a:p>
            <a:pPr lvl="1">
              <a:lnSpc>
                <a:spcPct val="60000"/>
              </a:lnSpc>
              <a:buClr>
                <a:schemeClr val="tx1"/>
              </a:buClr>
              <a:buSzTx/>
              <a:buFont typeface="Wingdings" pitchFamily="2" charset="2"/>
              <a:buAutoNum type="arabicPeriod"/>
            </a:pPr>
            <a:r>
              <a:rPr lang="en-US" sz="900" dirty="0" smtClean="0"/>
              <a:t> University of Oklahoma-Tulsa</a:t>
            </a:r>
          </a:p>
          <a:p>
            <a:pPr lvl="1">
              <a:lnSpc>
                <a:spcPct val="60000"/>
              </a:lnSpc>
              <a:buClr>
                <a:schemeClr val="tx1"/>
              </a:buClr>
              <a:buSzTx/>
              <a:buFont typeface="Wingdings" pitchFamily="2" charset="2"/>
              <a:buAutoNum type="arabicPeriod"/>
            </a:pPr>
            <a:r>
              <a:rPr lang="en-US" sz="900" dirty="0"/>
              <a:t> </a:t>
            </a:r>
            <a:r>
              <a:rPr lang="en-US" sz="900" dirty="0" smtClean="0"/>
              <a:t>University of Science &amp; Arts of Oklahoma</a:t>
            </a:r>
          </a:p>
          <a:p>
            <a:pPr lvl="1">
              <a:lnSpc>
                <a:spcPct val="60000"/>
              </a:lnSpc>
              <a:buClr>
                <a:schemeClr val="tx1"/>
              </a:buClr>
              <a:buSzTx/>
              <a:buFont typeface="Wingdings" pitchFamily="2" charset="2"/>
              <a:buAutoNum type="arabicPeriod"/>
            </a:pPr>
            <a:r>
              <a:rPr lang="en-US" sz="900" dirty="0" smtClean="0"/>
              <a:t> University of Texas Brownsville</a:t>
            </a:r>
          </a:p>
          <a:p>
            <a:pPr lvl="1">
              <a:lnSpc>
                <a:spcPct val="60000"/>
              </a:lnSpc>
              <a:buClr>
                <a:schemeClr val="tx1"/>
              </a:buClr>
              <a:buSzTx/>
              <a:buFont typeface="Wingdings" pitchFamily="2" charset="2"/>
              <a:buAutoNum type="arabicPeriod"/>
            </a:pPr>
            <a:r>
              <a:rPr lang="en-US" sz="900" dirty="0" smtClean="0"/>
              <a:t> University of Tulsa (OK)</a:t>
            </a:r>
          </a:p>
          <a:p>
            <a:pPr>
              <a:lnSpc>
                <a:spcPct val="80000"/>
              </a:lnSpc>
            </a:pPr>
            <a:r>
              <a:rPr lang="en-US" sz="900" dirty="0" smtClean="0"/>
              <a:t>High Schools and High School Programs</a:t>
            </a:r>
          </a:p>
          <a:p>
            <a:pPr lvl="1">
              <a:lnSpc>
                <a:spcPct val="70000"/>
              </a:lnSpc>
              <a:buClr>
                <a:schemeClr val="tx1"/>
              </a:buClr>
              <a:buSzTx/>
              <a:buFont typeface="Wingdings" pitchFamily="2" charset="2"/>
              <a:buAutoNum type="arabicPeriod"/>
            </a:pPr>
            <a:r>
              <a:rPr lang="en-US" sz="900" dirty="0" smtClean="0"/>
              <a:t>Oklahoma School of Science &amp; Mathematics x 2</a:t>
            </a:r>
          </a:p>
          <a:p>
            <a:pPr lvl="1">
              <a:lnSpc>
                <a:spcPct val="80000"/>
              </a:lnSpc>
              <a:buClr>
                <a:schemeClr val="tx1"/>
              </a:buClr>
              <a:buSzTx/>
              <a:buFont typeface="Wingdings" pitchFamily="2" charset="2"/>
              <a:buAutoNum type="arabicPeriod"/>
            </a:pPr>
            <a:r>
              <a:rPr lang="en-US" sz="900" dirty="0" smtClean="0"/>
              <a:t>Oklahoma Christian University’s Opportunity Bytes Summer Academy</a:t>
            </a:r>
          </a:p>
          <a:p>
            <a:pPr lvl="1">
              <a:lnSpc>
                <a:spcPct val="60000"/>
              </a:lnSpc>
              <a:buClr>
                <a:schemeClr val="tx1"/>
              </a:buClr>
              <a:buSzTx/>
              <a:buFont typeface="Wingdings" pitchFamily="2" charset="2"/>
              <a:buAutoNum type="arabicPeriod"/>
            </a:pPr>
            <a:r>
              <a:rPr lang="en-US" sz="900" dirty="0" smtClean="0"/>
              <a:t>Dept of Energy National Scholarship Finalists</a:t>
            </a:r>
          </a:p>
          <a:p>
            <a:pPr lvl="1">
              <a:lnSpc>
                <a:spcPct val="60000"/>
              </a:lnSpc>
              <a:buClr>
                <a:schemeClr val="tx1"/>
              </a:buClr>
              <a:buSzTx/>
              <a:buFont typeface="Wingdings" pitchFamily="2" charset="2"/>
              <a:buAutoNum type="arabicPeriod"/>
            </a:pPr>
            <a:r>
              <a:rPr lang="en-US" sz="900" dirty="0" smtClean="0"/>
              <a:t>Ardmore High School (OK)</a:t>
            </a:r>
          </a:p>
          <a:p>
            <a:pPr lvl="1">
              <a:lnSpc>
                <a:spcPct val="60000"/>
              </a:lnSpc>
              <a:buClr>
                <a:schemeClr val="tx1"/>
              </a:buClr>
              <a:buSzTx/>
              <a:buFont typeface="Wingdings" pitchFamily="2" charset="2"/>
              <a:buAutoNum type="arabicPeriod"/>
            </a:pPr>
            <a:r>
              <a:rPr lang="en-US" sz="900" dirty="0" smtClean="0"/>
              <a:t>Elgin Middle School</a:t>
            </a:r>
          </a:p>
        </p:txBody>
      </p:sp>
      <p:grpSp>
        <p:nvGrpSpPr>
          <p:cNvPr id="812037" name="Group 5"/>
          <p:cNvGrpSpPr>
            <a:grpSpLocks/>
          </p:cNvGrpSpPr>
          <p:nvPr/>
        </p:nvGrpSpPr>
        <p:grpSpPr bwMode="auto">
          <a:xfrm>
            <a:off x="6858000" y="1371600"/>
            <a:ext cx="1668463" cy="403225"/>
            <a:chOff x="672" y="3543"/>
            <a:chExt cx="1051" cy="254"/>
          </a:xfrm>
        </p:grpSpPr>
        <p:sp>
          <p:nvSpPr>
            <p:cNvPr id="812038" name="Text Box 6"/>
            <p:cNvSpPr txBox="1">
              <a:spLocks noChangeArrowheads="1"/>
            </p:cNvSpPr>
            <p:nvPr/>
          </p:nvSpPr>
          <p:spPr bwMode="auto">
            <a:xfrm>
              <a:off x="672"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12039" name="Text Box 7"/>
            <p:cNvSpPr txBox="1">
              <a:spLocks noChangeArrowheads="1"/>
            </p:cNvSpPr>
            <p:nvPr/>
          </p:nvSpPr>
          <p:spPr bwMode="auto">
            <a:xfrm rot="5400000">
              <a:off x="956" y="3547"/>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sp>
          <p:nvSpPr>
            <p:cNvPr id="812040" name="Text Box 8"/>
            <p:cNvSpPr txBox="1">
              <a:spLocks noChangeArrowheads="1"/>
            </p:cNvSpPr>
            <p:nvPr/>
          </p:nvSpPr>
          <p:spPr bwMode="auto">
            <a:xfrm rot="10800000">
              <a:off x="1248" y="3552"/>
              <a:ext cx="240" cy="231"/>
            </a:xfrm>
            <a:prstGeom prst="rect">
              <a:avLst/>
            </a:prstGeom>
            <a:noFill/>
            <a:ln w="9525">
              <a:noFill/>
              <a:miter lim="800000"/>
              <a:headEnd/>
              <a:tailEnd/>
            </a:ln>
            <a:effectLst/>
          </p:spPr>
          <p:txBody>
            <a:bodyPr>
              <a:spAutoFit/>
            </a:bodyPr>
            <a:lstStyle/>
            <a:p>
              <a:pPr>
                <a:spcBef>
                  <a:spcPct val="50000"/>
                </a:spcBef>
              </a:pPr>
              <a:r>
                <a:rPr lang="en-US" b="1">
                  <a:latin typeface="Arial Black" pitchFamily="34" charset="0"/>
                </a:rPr>
                <a:t>E</a:t>
              </a:r>
            </a:p>
          </p:txBody>
        </p:sp>
        <p:sp>
          <p:nvSpPr>
            <p:cNvPr id="812041" name="Text Box 9"/>
            <p:cNvSpPr txBox="1">
              <a:spLocks noChangeArrowheads="1"/>
            </p:cNvSpPr>
            <p:nvPr/>
          </p:nvSpPr>
          <p:spPr bwMode="auto">
            <a:xfrm rot="16200000">
              <a:off x="1488" y="3561"/>
              <a:ext cx="240" cy="231"/>
            </a:xfrm>
            <a:prstGeom prst="rect">
              <a:avLst/>
            </a:prstGeom>
            <a:noFill/>
            <a:ln w="9525">
              <a:noFill/>
              <a:miter lim="800000"/>
              <a:headEnd/>
              <a:tailEnd/>
            </a:ln>
            <a:effectLst/>
          </p:spPr>
          <p:txBody>
            <a:bodyPr>
              <a:spAutoFit/>
            </a:bodyPr>
            <a:lstStyle/>
            <a:p>
              <a:pPr>
                <a:spcBef>
                  <a:spcPct val="50000"/>
                </a:spcBef>
              </a:pPr>
              <a:r>
                <a:rPr lang="en-US" b="1" dirty="0">
                  <a:latin typeface="Arial Black" pitchFamily="34" charset="0"/>
                </a:rPr>
                <a:t>E</a:t>
              </a:r>
            </a:p>
          </p:txBody>
        </p:sp>
      </p:grpSp>
    </p:spTree>
    <p:custDataLst>
      <p:tags r:id="rId1"/>
    </p:custDataLst>
    <p:extLst>
      <p:ext uri="{BB962C8B-B14F-4D97-AF65-F5344CB8AC3E}">
        <p14:creationId xmlns:p14="http://schemas.microsoft.com/office/powerpoint/2010/main" val="263846029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Fac</a:t>
            </a:r>
            <a:r>
              <a:rPr lang="en-US" dirty="0"/>
              <a:t>/Staff </a:t>
            </a:r>
            <a:r>
              <a:rPr lang="en-US" dirty="0" err="1"/>
              <a:t>Dev</a:t>
            </a:r>
            <a:r>
              <a:rPr lang="en-US" dirty="0"/>
              <a:t>: Summer Workshops</a:t>
            </a:r>
          </a:p>
        </p:txBody>
      </p:sp>
      <p:sp>
        <p:nvSpPr>
          <p:cNvPr id="3" name="Content Placeholder 2"/>
          <p:cNvSpPr>
            <a:spLocks noGrp="1"/>
          </p:cNvSpPr>
          <p:nvPr>
            <p:ph idx="1"/>
          </p:nvPr>
        </p:nvSpPr>
        <p:spPr>
          <a:xfrm>
            <a:off x="457200" y="1371600"/>
            <a:ext cx="8229600" cy="4648200"/>
          </a:xfrm>
        </p:spPr>
        <p:txBody>
          <a:bodyPr/>
          <a:lstStyle/>
          <a:p>
            <a:pPr>
              <a:spcBef>
                <a:spcPts val="0"/>
              </a:spcBef>
            </a:pPr>
            <a:r>
              <a:rPr lang="en-US" dirty="0" smtClean="0"/>
              <a:t>National Computational Science Institute workshops</a:t>
            </a:r>
          </a:p>
          <a:p>
            <a:pPr lvl="1">
              <a:spcBef>
                <a:spcPts val="0"/>
              </a:spcBef>
            </a:pPr>
            <a:r>
              <a:rPr lang="en-US" dirty="0" smtClean="0"/>
              <a:t>Intro to Parallel Programming &amp; Cluster Computing weeklong: summer 2004, summer 2005, summer 2008, summer 2009, summer 2012</a:t>
            </a:r>
          </a:p>
          <a:p>
            <a:pPr lvl="1">
              <a:spcBef>
                <a:spcPts val="0"/>
              </a:spcBef>
            </a:pPr>
            <a:r>
              <a:rPr lang="en-US" dirty="0" smtClean="0"/>
              <a:t>Intro to Parallel Programming &amp; Cluster Computing daylong: fall 2003, fall 2007-11</a:t>
            </a:r>
          </a:p>
          <a:p>
            <a:pPr lvl="1">
              <a:spcBef>
                <a:spcPts val="0"/>
              </a:spcBef>
            </a:pPr>
            <a:r>
              <a:rPr lang="en-US" dirty="0" smtClean="0"/>
              <a:t>Intermediate Parallel Programming &amp; Cluster Computing weeklong: summer 2010, summer 2011</a:t>
            </a:r>
          </a:p>
          <a:p>
            <a:pPr lvl="2">
              <a:spcBef>
                <a:spcPts val="0"/>
              </a:spcBef>
            </a:pPr>
            <a:r>
              <a:rPr lang="en-US" dirty="0" err="1"/>
              <a:t>LittleFe</a:t>
            </a:r>
            <a:r>
              <a:rPr lang="en-US" dirty="0"/>
              <a:t> baby supercomputer </a:t>
            </a:r>
            <a:r>
              <a:rPr lang="en-US" dirty="0" err="1"/>
              <a:t>buildout</a:t>
            </a:r>
            <a:r>
              <a:rPr lang="en-US" dirty="0"/>
              <a:t> (summer 2011 – first ever anywhere; summer 2012</a:t>
            </a:r>
            <a:r>
              <a:rPr lang="en-US" dirty="0" smtClean="0"/>
              <a:t>)</a:t>
            </a:r>
          </a:p>
          <a:p>
            <a:pPr lvl="1">
              <a:spcBef>
                <a:spcPts val="0"/>
              </a:spcBef>
            </a:pPr>
            <a:r>
              <a:rPr lang="en-US" dirty="0" smtClean="0"/>
              <a:t>Computational Chemistry for Chemistry Educators weeklong: summer 2009, summer 2011</a:t>
            </a:r>
          </a:p>
          <a:p>
            <a:pPr lvl="1">
              <a:spcBef>
                <a:spcPts val="0"/>
              </a:spcBef>
            </a:pPr>
            <a:r>
              <a:rPr lang="en-US" dirty="0" smtClean="0"/>
              <a:t>Many of these were co-sponsored by Oklahoma </a:t>
            </a:r>
            <a:r>
              <a:rPr lang="en-US" dirty="0" err="1" smtClean="0"/>
              <a:t>EPSCoR</a:t>
            </a:r>
            <a:r>
              <a:rPr lang="en-US" dirty="0" smtClean="0"/>
              <a:t> (2008-2012) and/or the SC Education Program (2007-9, 2011)</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67</a:t>
            </a:fld>
            <a:endParaRPr lang="en-US"/>
          </a:p>
        </p:txBody>
      </p:sp>
    </p:spTree>
    <p:extLst>
      <p:ext uri="{BB962C8B-B14F-4D97-AF65-F5344CB8AC3E}">
        <p14:creationId xmlns:p14="http://schemas.microsoft.com/office/powerpoint/2010/main" val="2772954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Fac</a:t>
            </a:r>
            <a:r>
              <a:rPr lang="en-US" dirty="0"/>
              <a:t>/Staff </a:t>
            </a:r>
            <a:r>
              <a:rPr lang="en-US" dirty="0" err="1"/>
              <a:t>Dev</a:t>
            </a:r>
            <a:r>
              <a:rPr lang="en-US" dirty="0"/>
              <a:t>: Summer Workshops</a:t>
            </a:r>
          </a:p>
        </p:txBody>
      </p:sp>
      <p:sp>
        <p:nvSpPr>
          <p:cNvPr id="3" name="Content Placeholder 2"/>
          <p:cNvSpPr>
            <a:spLocks noGrp="1"/>
          </p:cNvSpPr>
          <p:nvPr>
            <p:ph idx="1"/>
          </p:nvPr>
        </p:nvSpPr>
        <p:spPr/>
        <p:txBody>
          <a:bodyPr/>
          <a:lstStyle/>
          <a:p>
            <a:r>
              <a:rPr lang="en-US" dirty="0"/>
              <a:t>Linux Clusters Institute </a:t>
            </a:r>
            <a:r>
              <a:rPr lang="en-US" dirty="0" smtClean="0"/>
              <a:t>workshops: June </a:t>
            </a:r>
            <a:r>
              <a:rPr lang="en-US" dirty="0"/>
              <a:t>2005, Feb </a:t>
            </a:r>
            <a:r>
              <a:rPr lang="en-US" dirty="0" smtClean="0"/>
              <a:t>2007</a:t>
            </a:r>
          </a:p>
          <a:p>
            <a:r>
              <a:rPr lang="en-US" dirty="0" smtClean="0"/>
              <a:t>Virtual School for Computational Science &amp; Engineering weeklong</a:t>
            </a:r>
          </a:p>
          <a:p>
            <a:pPr lvl="1"/>
            <a:r>
              <a:rPr lang="en-US" dirty="0" smtClean="0"/>
              <a:t>2012: Programming Heterogeneous Parallel Computing Systems; Proven Algorithmic Techniques for Many-core Processors (both on GPU computing)</a:t>
            </a:r>
          </a:p>
          <a:p>
            <a:pPr lvl="1"/>
            <a:r>
              <a:rPr lang="en-US" dirty="0" smtClean="0"/>
              <a:t>2013: Data Intensive Summer School (big data)</a:t>
            </a:r>
          </a:p>
          <a:p>
            <a:r>
              <a:rPr lang="en-US" dirty="0" smtClean="0"/>
              <a:t>Software Carpentry </a:t>
            </a:r>
            <a:r>
              <a:rPr lang="en-US" dirty="0" err="1" smtClean="0"/>
              <a:t>Bootcamp</a:t>
            </a:r>
            <a:r>
              <a:rPr lang="en-US" dirty="0" smtClean="0"/>
              <a:t> (2013): Python, scripting, version control </a:t>
            </a:r>
            <a:r>
              <a:rPr lang="en-US" dirty="0" err="1" smtClean="0"/>
              <a:t>etc</a:t>
            </a:r>
            <a:endParaRPr lang="en-US" dirty="0"/>
          </a:p>
          <a:p>
            <a:r>
              <a:rPr lang="en-US" dirty="0" smtClean="0"/>
              <a:t>Bioinformatics weeklong (2012)</a:t>
            </a:r>
          </a:p>
          <a:p>
            <a:r>
              <a:rPr lang="en-US" u="sng" dirty="0" smtClean="0"/>
              <a:t>SUMMARY</a:t>
            </a:r>
            <a:r>
              <a:rPr lang="en-US" dirty="0" smtClean="0"/>
              <a:t>: Every summer 2004-2013 except 2006, 2007.</a:t>
            </a:r>
            <a:endParaRPr lang="en-US" dirty="0"/>
          </a:p>
          <a:p>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68</a:t>
            </a:fld>
            <a:endParaRPr lang="en-US"/>
          </a:p>
        </p:txBody>
      </p:sp>
    </p:spTree>
    <p:extLst>
      <p:ext uri="{BB962C8B-B14F-4D97-AF65-F5344CB8AC3E}">
        <p14:creationId xmlns:p14="http://schemas.microsoft.com/office/powerpoint/2010/main" val="273016761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OK IT Mentorship Program</a:t>
            </a:r>
            <a:endParaRPr lang="en-US" dirty="0"/>
          </a:p>
        </p:txBody>
      </p:sp>
      <p:sp>
        <p:nvSpPr>
          <p:cNvPr id="3" name="Content Placeholder 2"/>
          <p:cNvSpPr>
            <a:spLocks noGrp="1"/>
          </p:cNvSpPr>
          <p:nvPr>
            <p:ph idx="1"/>
          </p:nvPr>
        </p:nvSpPr>
        <p:spPr>
          <a:xfrm>
            <a:off x="609600" y="1246097"/>
            <a:ext cx="7924800" cy="4648200"/>
          </a:xfrm>
        </p:spPr>
        <p:txBody>
          <a:bodyPr/>
          <a:lstStyle/>
          <a:p>
            <a:pPr>
              <a:spcBef>
                <a:spcPts val="0"/>
              </a:spcBef>
              <a:buNone/>
            </a:pPr>
            <a:r>
              <a:rPr lang="en-US" dirty="0" smtClean="0"/>
              <a:t>The </a:t>
            </a:r>
            <a:r>
              <a:rPr lang="en-US" u="sng" dirty="0" smtClean="0"/>
              <a:t>Oklahoma Information Technology Mentorship Program </a:t>
            </a:r>
            <a:r>
              <a:rPr lang="en-US" dirty="0" smtClean="0"/>
              <a:t>is sending networking professionals to universities, colleges, career techs and even a high school statewide.</a:t>
            </a:r>
          </a:p>
          <a:p>
            <a:pPr>
              <a:spcBef>
                <a:spcPts val="0"/>
              </a:spcBef>
              <a:buNone/>
            </a:pPr>
            <a:r>
              <a:rPr lang="en-US" dirty="0" smtClean="0"/>
              <a:t>These professionals will give talks on the practicalities of being a networking professional – what that career choice means day by day.</a:t>
            </a:r>
          </a:p>
          <a:p>
            <a:pPr>
              <a:spcBef>
                <a:spcPts val="0"/>
              </a:spcBef>
              <a:buNone/>
            </a:pPr>
            <a:r>
              <a:rPr lang="en-US" dirty="0" smtClean="0"/>
              <a:t>We also provide both live and virtual job shadowing opportunities – students can follow networking professionals around to see what their work looks like, either in person or via Twitter and Facebook.</a:t>
            </a:r>
          </a:p>
          <a:p>
            <a:pPr>
              <a:spcBef>
                <a:spcPts val="0"/>
              </a:spcBef>
              <a:buNone/>
            </a:pPr>
            <a:r>
              <a:rPr lang="en-US" dirty="0" smtClean="0"/>
              <a:t>So far we’ve done 83 visits or reverse visits for 36 institutions.</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AF6A6519-C07D-4AAA-9C6E-86D05C1805BF}" type="slidenum">
              <a:rPr lang="en-US" smtClean="0"/>
              <a:pPr/>
              <a:t>69</a:t>
            </a:fld>
            <a:endParaRPr lang="en-US"/>
          </a:p>
        </p:txBody>
      </p:sp>
    </p:spTree>
    <p:extLst>
      <p:ext uri="{BB962C8B-B14F-4D97-AF65-F5344CB8AC3E}">
        <p14:creationId xmlns:p14="http://schemas.microsoft.com/office/powerpoint/2010/main" val="407236985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Plenary Speakers</a:t>
            </a:r>
            <a:endParaRPr lang="en-US" dirty="0"/>
          </a:p>
        </p:txBody>
      </p:sp>
      <p:sp>
        <p:nvSpPr>
          <p:cNvPr id="3" name="Content Placeholder 2"/>
          <p:cNvSpPr>
            <a:spLocks noGrp="1"/>
          </p:cNvSpPr>
          <p:nvPr>
            <p:ph idx="1"/>
          </p:nvPr>
        </p:nvSpPr>
        <p:spPr/>
        <p:txBody>
          <a:bodyPr/>
          <a:lstStyle/>
          <a:p>
            <a:r>
              <a:rPr lang="en-US" dirty="0" smtClean="0"/>
              <a:t>Plenary Speakers</a:t>
            </a:r>
          </a:p>
          <a:p>
            <a:pPr lvl="1"/>
            <a:r>
              <a:rPr lang="en-US" dirty="0" smtClean="0"/>
              <a:t>Mike Little, NASA (couldn’t attend)</a:t>
            </a:r>
          </a:p>
          <a:p>
            <a:pPr lvl="1"/>
            <a:r>
              <a:rPr lang="en-US" dirty="0" err="1"/>
              <a:t>Rachana</a:t>
            </a:r>
            <a:r>
              <a:rPr lang="en-US" dirty="0"/>
              <a:t> </a:t>
            </a:r>
            <a:r>
              <a:rPr lang="en-US" dirty="0" err="1" smtClean="0"/>
              <a:t>Ananthakrishnan</a:t>
            </a:r>
            <a:r>
              <a:rPr lang="en-US" dirty="0" smtClean="0"/>
              <a:t>, University </a:t>
            </a:r>
            <a:r>
              <a:rPr lang="en-US" dirty="0"/>
              <a:t>of </a:t>
            </a:r>
            <a:r>
              <a:rPr lang="en-US" dirty="0" smtClean="0"/>
              <a:t>Chicago/Argonne </a:t>
            </a:r>
            <a:r>
              <a:rPr lang="en-US" dirty="0"/>
              <a:t>National </a:t>
            </a:r>
            <a:r>
              <a:rPr lang="en-US" dirty="0" smtClean="0"/>
              <a:t>Laboratory Computation Institute, Globus Online </a:t>
            </a:r>
          </a:p>
          <a:p>
            <a:pPr lvl="1"/>
            <a:r>
              <a:rPr lang="en-US" dirty="0" smtClean="0"/>
              <a:t>John </a:t>
            </a:r>
            <a:r>
              <a:rPr lang="en-US" dirty="0" err="1" smtClean="0"/>
              <a:t>Shalf</a:t>
            </a:r>
            <a:r>
              <a:rPr lang="en-US" dirty="0" smtClean="0"/>
              <a:t>, Lawrence Berkeley National Laboratory/National Energy Research Scientific Computing Center</a:t>
            </a:r>
          </a:p>
          <a:p>
            <a:pPr lvl="1"/>
            <a:r>
              <a:rPr lang="en-US" dirty="0" smtClean="0"/>
              <a:t>Stephen Wheat, Intel (Platinum sponsor)</a:t>
            </a:r>
          </a:p>
        </p:txBody>
      </p:sp>
      <p:sp>
        <p:nvSpPr>
          <p:cNvPr id="4" name="Footer Placeholder 3"/>
          <p:cNvSpPr>
            <a:spLocks noGrp="1"/>
          </p:cNvSpPr>
          <p:nvPr>
            <p:ph type="ftr" sz="quarter" idx="10"/>
          </p:nvPr>
        </p:nvSpPr>
        <p:spPr/>
        <p:txBody>
          <a:bodyPr/>
          <a:lstStyle/>
          <a:p>
            <a:pPr>
              <a:defRPr/>
            </a:pPr>
            <a:r>
              <a:rPr lang="en-US" smtClean="0"/>
              <a:t>OSCER State of the Center Address</a:t>
            </a:r>
          </a:p>
          <a:p>
            <a:pPr>
              <a:defRPr/>
            </a:pPr>
            <a:r>
              <a:rPr lang="en-US"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7</a:t>
            </a:fld>
            <a:endParaRPr lang="en-US"/>
          </a:p>
        </p:txBody>
      </p:sp>
    </p:spTree>
    <p:extLst>
      <p:ext uri="{BB962C8B-B14F-4D97-AF65-F5344CB8AC3E}">
        <p14:creationId xmlns:p14="http://schemas.microsoft.com/office/powerpoint/2010/main" val="334102164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0"/>
            <a:ext cx="7772400" cy="1143000"/>
          </a:xfrm>
        </p:spPr>
        <p:txBody>
          <a:bodyPr/>
          <a:lstStyle/>
          <a:p>
            <a:r>
              <a:rPr lang="en-US" sz="5550" u="sng" dirty="0" err="1" smtClean="0">
                <a:solidFill>
                  <a:schemeClr val="tx1"/>
                </a:solidFill>
                <a:latin typeface="Arial Black" panose="020B0A04020102020204" pitchFamily="34" charset="0"/>
              </a:rPr>
              <a:t>One</a:t>
            </a:r>
            <a:r>
              <a:rPr lang="en-US" sz="5550" dirty="0" err="1" smtClean="0">
                <a:solidFill>
                  <a:schemeClr val="tx1"/>
                </a:solidFill>
                <a:latin typeface="Arial Black" panose="020B0A04020102020204" pitchFamily="34" charset="0"/>
              </a:rPr>
              <a:t>Oklahoma</a:t>
            </a:r>
            <a:r>
              <a:rPr lang="en-US" sz="5550" dirty="0" smtClean="0">
                <a:solidFill>
                  <a:schemeClr val="tx1"/>
                </a:solidFill>
                <a:latin typeface="Arial Black" panose="020B0A04020102020204" pitchFamily="34" charset="0"/>
              </a:rPr>
              <a:t/>
            </a:r>
            <a:br>
              <a:rPr lang="en-US" sz="5550" dirty="0" smtClean="0">
                <a:solidFill>
                  <a:schemeClr val="tx1"/>
                </a:solidFill>
                <a:latin typeface="Arial Black" panose="020B0A04020102020204" pitchFamily="34" charset="0"/>
              </a:rPr>
            </a:br>
            <a:r>
              <a:rPr lang="en-US" sz="5550" dirty="0" err="1" smtClean="0">
                <a:solidFill>
                  <a:schemeClr val="tx1"/>
                </a:solidFill>
                <a:latin typeface="Arial Black" panose="020B0A04020102020204" pitchFamily="34" charset="0"/>
              </a:rPr>
              <a:t>Cyberinfrastructure</a:t>
            </a:r>
            <a:r>
              <a:rPr lang="en-US" sz="5550" dirty="0">
                <a:solidFill>
                  <a:schemeClr val="tx1"/>
                </a:solidFill>
                <a:latin typeface="Arial Black" panose="020B0A04020102020204" pitchFamily="34" charset="0"/>
              </a:rPr>
              <a:t/>
            </a:r>
            <a:br>
              <a:rPr lang="en-US" sz="5550" dirty="0">
                <a:solidFill>
                  <a:schemeClr val="tx1"/>
                </a:solidFill>
                <a:latin typeface="Arial Black" panose="020B0A04020102020204" pitchFamily="34" charset="0"/>
              </a:rPr>
            </a:br>
            <a:r>
              <a:rPr lang="en-US" sz="5550" dirty="0" smtClean="0">
                <a:solidFill>
                  <a:schemeClr val="tx1"/>
                </a:solidFill>
                <a:latin typeface="Arial Black" panose="020B0A04020102020204" pitchFamily="34" charset="0"/>
              </a:rPr>
              <a:t>Initiative</a:t>
            </a:r>
            <a:br>
              <a:rPr lang="en-US" sz="5550" dirty="0" smtClean="0">
                <a:solidFill>
                  <a:schemeClr val="tx1"/>
                </a:solidFill>
                <a:latin typeface="Arial Black" panose="020B0A04020102020204" pitchFamily="34" charset="0"/>
              </a:rPr>
            </a:br>
            <a:r>
              <a:rPr lang="en-US" sz="5550" dirty="0" smtClean="0">
                <a:solidFill>
                  <a:schemeClr val="tx1"/>
                </a:solidFill>
                <a:latin typeface="Arial Black" panose="020B0A04020102020204" pitchFamily="34" charset="0"/>
              </a:rPr>
              <a:t>2013-18</a:t>
            </a:r>
            <a:endParaRPr lang="en-US" sz="5550" dirty="0">
              <a:solidFill>
                <a:schemeClr val="tx1"/>
              </a:solidFill>
              <a:latin typeface="Arial Black" panose="020B0A04020102020204" pitchFamily="34" charset="0"/>
            </a:endParaRPr>
          </a:p>
        </p:txBody>
      </p:sp>
    </p:spTree>
    <p:extLst>
      <p:ext uri="{BB962C8B-B14F-4D97-AF65-F5344CB8AC3E}">
        <p14:creationId xmlns:p14="http://schemas.microsoft.com/office/powerpoint/2010/main" val="116086474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71</a:t>
            </a:fld>
            <a:endParaRPr lang="en-US"/>
          </a:p>
        </p:txBody>
      </p:sp>
      <p:grpSp>
        <p:nvGrpSpPr>
          <p:cNvPr id="6" name="Group 5"/>
          <p:cNvGrpSpPr/>
          <p:nvPr/>
        </p:nvGrpSpPr>
        <p:grpSpPr>
          <a:xfrm>
            <a:off x="83633" y="228600"/>
            <a:ext cx="8912055" cy="5638800"/>
            <a:chOff x="83633" y="457200"/>
            <a:chExt cx="8912055" cy="5638800"/>
          </a:xfrm>
        </p:grpSpPr>
        <p:pic>
          <p:nvPicPr>
            <p:cNvPr id="7" name="Picture 6" descr="Pages from oksupercompsymp2012_tshirt_final_front_cropped_20120928.png"/>
            <p:cNvPicPr>
              <a:picLocks noChangeAspect="1"/>
            </p:cNvPicPr>
            <p:nvPr/>
          </p:nvPicPr>
          <p:blipFill>
            <a:blip r:embed="rId3" cstate="print"/>
            <a:stretch>
              <a:fillRect/>
            </a:stretch>
          </p:blipFill>
          <p:spPr>
            <a:xfrm>
              <a:off x="83633" y="457200"/>
              <a:ext cx="8912055" cy="5638800"/>
            </a:xfrm>
            <a:prstGeom prst="rect">
              <a:avLst/>
            </a:prstGeom>
          </p:spPr>
        </p:pic>
        <p:sp>
          <p:nvSpPr>
            <p:cNvPr id="8" name="Rectangle 7"/>
            <p:cNvSpPr/>
            <p:nvPr/>
          </p:nvSpPr>
          <p:spPr bwMode="auto">
            <a:xfrm>
              <a:off x="83633" y="457200"/>
              <a:ext cx="8679367" cy="1447800"/>
            </a:xfrm>
            <a:prstGeom prst="rect">
              <a:avLst/>
            </a:prstGeom>
            <a:solidFill>
              <a:schemeClr val="bg1"/>
            </a:solidFill>
            <a:ln w="9525" cap="flat" cmpd="sng" algn="ctr">
              <a:noFill/>
              <a:prstDash val="solid"/>
              <a:miter lim="800000"/>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imes New Roman" pitchFamily="18" charset="0"/>
              </a:endParaRPr>
            </a:p>
          </p:txBody>
        </p:sp>
      </p:grpSp>
      <p:sp>
        <p:nvSpPr>
          <p:cNvPr id="10" name="TextBox 9"/>
          <p:cNvSpPr txBox="1"/>
          <p:nvPr/>
        </p:nvSpPr>
        <p:spPr>
          <a:xfrm>
            <a:off x="224118" y="432497"/>
            <a:ext cx="8534400" cy="1323439"/>
          </a:xfrm>
          <a:prstGeom prst="rect">
            <a:avLst/>
          </a:prstGeom>
          <a:noFill/>
        </p:spPr>
        <p:txBody>
          <a:bodyPr wrap="square" rtlCol="0">
            <a:spAutoFit/>
          </a:bodyPr>
          <a:lstStyle/>
          <a:p>
            <a:r>
              <a:rPr lang="en-US" sz="4000" u="sng" dirty="0" err="1" smtClean="0">
                <a:latin typeface="Arial Black" pitchFamily="34" charset="0"/>
              </a:rPr>
              <a:t>One</a:t>
            </a:r>
            <a:r>
              <a:rPr lang="en-US" sz="4000" dirty="0" err="1" smtClean="0">
                <a:latin typeface="Arial Black" pitchFamily="34" charset="0"/>
              </a:rPr>
              <a:t>Oklahoma</a:t>
            </a:r>
            <a:r>
              <a:rPr lang="en-US" sz="4000" dirty="0" smtClean="0">
                <a:latin typeface="Arial Black" pitchFamily="34" charset="0"/>
              </a:rPr>
              <a:t> Cyberinfrastructure Initiative</a:t>
            </a:r>
            <a:endParaRPr lang="en-US" sz="4000" dirty="0">
              <a:latin typeface="Arial Black" pitchFamily="34" charset="0"/>
            </a:endParaRPr>
          </a:p>
        </p:txBody>
      </p:sp>
      <p:sp>
        <p:nvSpPr>
          <p:cNvPr id="11" name="TextBox 10"/>
          <p:cNvSpPr txBox="1"/>
          <p:nvPr/>
        </p:nvSpPr>
        <p:spPr>
          <a:xfrm>
            <a:off x="152402" y="2290491"/>
            <a:ext cx="3204882" cy="3862596"/>
          </a:xfrm>
          <a:prstGeom prst="rect">
            <a:avLst/>
          </a:prstGeom>
          <a:noFill/>
        </p:spPr>
        <p:txBody>
          <a:bodyPr wrap="square" rtlCol="0">
            <a:spAutoFit/>
          </a:bodyPr>
          <a:lstStyle/>
          <a:p>
            <a:r>
              <a:rPr lang="en-US" sz="3600" dirty="0" smtClean="0">
                <a:latin typeface="Arial Black" pitchFamily="34" charset="0"/>
              </a:rPr>
              <a:t>2013-18</a:t>
            </a:r>
          </a:p>
          <a:p>
            <a:pPr algn="l"/>
            <a:r>
              <a:rPr lang="en-US" sz="1700" dirty="0" smtClean="0">
                <a:latin typeface="Arial" pitchFamily="34" charset="0"/>
                <a:cs typeface="Arial" pitchFamily="34" charset="0"/>
              </a:rPr>
              <a:t>Resource Providers: OU, OSU, TSC, Langston (HBCU, HEP)</a:t>
            </a:r>
          </a:p>
          <a:p>
            <a:pPr marL="342900" indent="-342900" algn="l">
              <a:buFont typeface="Arial" pitchFamily="34" charset="0"/>
              <a:buChar char="•"/>
            </a:pPr>
            <a:r>
              <a:rPr lang="en-US" sz="1250" u="sng" dirty="0" smtClean="0">
                <a:latin typeface="Arial" pitchFamily="34" charset="0"/>
                <a:cs typeface="Arial" pitchFamily="34" charset="0"/>
              </a:rPr>
              <a:t>All OCII Services</a:t>
            </a:r>
          </a:p>
          <a:p>
            <a:pPr marL="342900" indent="-342900" algn="l">
              <a:buFont typeface="Arial" pitchFamily="34" charset="0"/>
              <a:buChar char="•"/>
            </a:pPr>
            <a:r>
              <a:rPr lang="en-US" sz="1250" u="sng" dirty="0" smtClean="0">
                <a:latin typeface="Arial" pitchFamily="34" charset="0"/>
                <a:cs typeface="Arial" pitchFamily="34" charset="0"/>
              </a:rPr>
              <a:t>Informatics</a:t>
            </a:r>
            <a:r>
              <a:rPr lang="en-US" sz="1250" dirty="0" smtClean="0">
                <a:latin typeface="Arial" pitchFamily="34" charset="0"/>
                <a:cs typeface="Arial" pitchFamily="34" charset="0"/>
              </a:rPr>
              <a:t>: Research facilitators (NOT researchers) who embed in specific research teams . Expands Informatics team from just OU to OSU, available to others statewide.</a:t>
            </a:r>
          </a:p>
          <a:p>
            <a:pPr marL="342900" indent="-342900" algn="l">
              <a:buFont typeface="Arial" pitchFamily="34" charset="0"/>
              <a:buChar char="•"/>
            </a:pPr>
            <a:r>
              <a:rPr lang="en-US" sz="1250" u="sng" dirty="0" err="1" smtClean="0">
                <a:latin typeface="Arial" pitchFamily="34" charset="0"/>
                <a:cs typeface="Arial" pitchFamily="34" charset="0"/>
              </a:rPr>
              <a:t>cyberCommons</a:t>
            </a:r>
            <a:r>
              <a:rPr lang="en-US" sz="1250" dirty="0" smtClean="0">
                <a:latin typeface="Arial" pitchFamily="34" charset="0"/>
                <a:cs typeface="Arial" pitchFamily="34" charset="0"/>
              </a:rPr>
              <a:t>: adaptable </a:t>
            </a:r>
            <a:r>
              <a:rPr lang="en-US" sz="1250" dirty="0">
                <a:latin typeface="Arial" pitchFamily="34" charset="0"/>
                <a:cs typeface="Arial" pitchFamily="34" charset="0"/>
              </a:rPr>
              <a:t>B</a:t>
            </a:r>
            <a:r>
              <a:rPr lang="en-US" sz="1250" dirty="0" smtClean="0">
                <a:latin typeface="Arial" pitchFamily="34" charset="0"/>
                <a:cs typeface="Arial" pitchFamily="34" charset="0"/>
              </a:rPr>
              <a:t>ig Data environment developed under OK-KS Track-2 (2009-13).</a:t>
            </a:r>
          </a:p>
          <a:p>
            <a:pPr marL="342900" indent="-342900" algn="l">
              <a:buFont typeface="Arial" pitchFamily="34" charset="0"/>
              <a:buChar char="•"/>
            </a:pPr>
            <a:r>
              <a:rPr lang="en-US" sz="1250" u="sng" dirty="0" smtClean="0">
                <a:latin typeface="Arial" pitchFamily="34" charset="0"/>
                <a:cs typeface="Arial" pitchFamily="34" charset="0"/>
              </a:rPr>
              <a:t>Data Stewardship Initiative</a:t>
            </a:r>
            <a:r>
              <a:rPr lang="en-US" sz="1250" dirty="0" smtClean="0">
                <a:latin typeface="Arial" pitchFamily="34" charset="0"/>
                <a:cs typeface="Arial" pitchFamily="34" charset="0"/>
              </a:rPr>
              <a:t>: collaboration among CI and Libraries.</a:t>
            </a:r>
          </a:p>
          <a:p>
            <a:pPr marL="342900" indent="-342900" algn="l">
              <a:buFont typeface="Arial" pitchFamily="34" charset="0"/>
              <a:buChar char="•"/>
            </a:pPr>
            <a:r>
              <a:rPr lang="en-US" sz="1250" u="sng" dirty="0" smtClean="0">
                <a:latin typeface="Arial" pitchFamily="34" charset="0"/>
                <a:cs typeface="Arial" pitchFamily="34" charset="0"/>
              </a:rPr>
              <a:t>OK STEM Mentorship Program</a:t>
            </a:r>
            <a:r>
              <a:rPr lang="en-US" sz="1250" dirty="0" smtClean="0">
                <a:latin typeface="Arial" pitchFamily="34" charset="0"/>
                <a:cs typeface="Arial" pitchFamily="34" charset="0"/>
              </a:rPr>
              <a:t>: extended OK IT Mentorship Program to other STEM disciplines.</a:t>
            </a:r>
          </a:p>
        </p:txBody>
      </p:sp>
      <p:sp>
        <p:nvSpPr>
          <p:cNvPr id="12" name="TextBox 11"/>
          <p:cNvSpPr txBox="1"/>
          <p:nvPr/>
        </p:nvSpPr>
        <p:spPr>
          <a:xfrm>
            <a:off x="3608290" y="5457430"/>
            <a:ext cx="3729316" cy="707886"/>
          </a:xfrm>
          <a:prstGeom prst="rect">
            <a:avLst/>
          </a:prstGeom>
          <a:noFill/>
        </p:spPr>
        <p:txBody>
          <a:bodyPr wrap="square" rtlCol="0">
            <a:spAutoFit/>
          </a:bodyPr>
          <a:lstStyle/>
          <a:p>
            <a:pPr algn="l"/>
            <a:r>
              <a:rPr lang="en-US" sz="2000" b="1" dirty="0" smtClean="0">
                <a:latin typeface="Arial" pitchFamily="34" charset="0"/>
                <a:cs typeface="Arial" pitchFamily="34" charset="0"/>
              </a:rPr>
              <a:t>50 OK academic</a:t>
            </a:r>
          </a:p>
          <a:p>
            <a:pPr algn="l"/>
            <a:r>
              <a:rPr lang="en-US" sz="2000" b="1" dirty="0" smtClean="0">
                <a:latin typeface="Arial" pitchFamily="34" charset="0"/>
                <a:cs typeface="Arial" pitchFamily="34" charset="0"/>
              </a:rPr>
              <a:t>48 OK non-academic</a:t>
            </a:r>
            <a:endParaRPr lang="en-US" sz="2000" b="1" dirty="0">
              <a:latin typeface="Arial" pitchFamily="34" charset="0"/>
              <a:cs typeface="Arial" pitchFamily="34" charset="0"/>
            </a:endParaRPr>
          </a:p>
        </p:txBody>
      </p:sp>
      <p:sp>
        <p:nvSpPr>
          <p:cNvPr id="13" name="TextBox 12"/>
          <p:cNvSpPr txBox="1"/>
          <p:nvPr/>
        </p:nvSpPr>
        <p:spPr>
          <a:xfrm>
            <a:off x="3608290" y="5145742"/>
            <a:ext cx="1344710" cy="400110"/>
          </a:xfrm>
          <a:prstGeom prst="rect">
            <a:avLst/>
          </a:prstGeom>
          <a:noFill/>
        </p:spPr>
        <p:txBody>
          <a:bodyPr wrap="square" rtlCol="0">
            <a:spAutoFit/>
          </a:bodyPr>
          <a:lstStyle/>
          <a:p>
            <a:pPr algn="l"/>
            <a:r>
              <a:rPr lang="en-US" sz="2000" b="1" dirty="0" smtClean="0">
                <a:latin typeface="Arial" pitchFamily="34" charset="0"/>
                <a:cs typeface="Arial" pitchFamily="34" charset="0"/>
              </a:rPr>
              <a:t>So far:</a:t>
            </a:r>
            <a:endParaRPr lang="en-US" sz="2000" b="1" dirty="0">
              <a:latin typeface="Arial" pitchFamily="34" charset="0"/>
              <a:cs typeface="Arial" pitchFamily="34" charset="0"/>
            </a:endParaRPr>
          </a:p>
        </p:txBody>
      </p:sp>
      <p:sp>
        <p:nvSpPr>
          <p:cNvPr id="3" name="TextBox 2"/>
          <p:cNvSpPr txBox="1"/>
          <p:nvPr/>
        </p:nvSpPr>
        <p:spPr>
          <a:xfrm>
            <a:off x="7212106" y="2105825"/>
            <a:ext cx="636494" cy="369332"/>
          </a:xfrm>
          <a:prstGeom prst="rect">
            <a:avLst/>
          </a:prstGeom>
          <a:solidFill>
            <a:schemeClr val="bg1"/>
          </a:solidFill>
        </p:spPr>
        <p:txBody>
          <a:bodyPr wrap="square" rtlCol="0">
            <a:spAutoFit/>
          </a:bodyPr>
          <a:lstStyle/>
          <a:p>
            <a:pPr algn="l"/>
            <a:r>
              <a:rPr lang="en-US" sz="1750" b="1" dirty="0" smtClean="0">
                <a:solidFill>
                  <a:srgbClr val="A50021"/>
                </a:solidFill>
                <a:latin typeface="Arial" pitchFamily="34" charset="0"/>
                <a:cs typeface="Arial" pitchFamily="34" charset="0"/>
              </a:rPr>
              <a:t>TSC</a:t>
            </a:r>
            <a:endParaRPr lang="en-US" sz="1750" b="1" dirty="0">
              <a:solidFill>
                <a:srgbClr val="A50021"/>
              </a:solidFill>
              <a:latin typeface="Arial" pitchFamily="34" charset="0"/>
              <a:cs typeface="Arial" pitchFamily="34" charset="0"/>
            </a:endParaRPr>
          </a:p>
        </p:txBody>
      </p:sp>
      <p:sp>
        <p:nvSpPr>
          <p:cNvPr id="14" name="TextBox 13"/>
          <p:cNvSpPr txBox="1"/>
          <p:nvPr/>
        </p:nvSpPr>
        <p:spPr>
          <a:xfrm>
            <a:off x="6167716" y="2709099"/>
            <a:ext cx="609600" cy="369332"/>
          </a:xfrm>
          <a:prstGeom prst="rect">
            <a:avLst/>
          </a:prstGeom>
          <a:solidFill>
            <a:schemeClr val="bg1"/>
          </a:solidFill>
          <a:ln w="38100">
            <a:noFill/>
          </a:ln>
        </p:spPr>
        <p:txBody>
          <a:bodyPr wrap="square" rtlCol="0">
            <a:spAutoFit/>
          </a:bodyPr>
          <a:lstStyle/>
          <a:p>
            <a:pPr algn="l"/>
            <a:r>
              <a:rPr lang="en-US" b="1" dirty="0" smtClean="0">
                <a:solidFill>
                  <a:srgbClr val="A50021"/>
                </a:solidFill>
                <a:latin typeface="Arial" pitchFamily="34" charset="0"/>
                <a:cs typeface="Arial" pitchFamily="34" charset="0"/>
              </a:rPr>
              <a:t>LU</a:t>
            </a:r>
            <a:endParaRPr lang="en-US" b="1" dirty="0">
              <a:solidFill>
                <a:srgbClr val="A50021"/>
              </a:solidFill>
              <a:latin typeface="Arial" pitchFamily="34" charset="0"/>
              <a:cs typeface="Arial" pitchFamily="34" charset="0"/>
            </a:endParaRPr>
          </a:p>
        </p:txBody>
      </p:sp>
    </p:spTree>
    <p:extLst>
      <p:ext uri="{BB962C8B-B14F-4D97-AF65-F5344CB8AC3E}">
        <p14:creationId xmlns:p14="http://schemas.microsoft.com/office/powerpoint/2010/main" val="422191697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a:t>
            </a:r>
            <a:r>
              <a:rPr lang="en-US" dirty="0" err="1" smtClean="0"/>
              <a:t>OneOCII</a:t>
            </a:r>
            <a:endParaRPr lang="en-US" dirty="0"/>
          </a:p>
        </p:txBody>
      </p:sp>
      <p:sp>
        <p:nvSpPr>
          <p:cNvPr id="3" name="Content Placeholder 2"/>
          <p:cNvSpPr>
            <a:spLocks noGrp="1"/>
          </p:cNvSpPr>
          <p:nvPr>
            <p:ph idx="1"/>
          </p:nvPr>
        </p:nvSpPr>
        <p:spPr/>
        <p:txBody>
          <a:bodyPr/>
          <a:lstStyle/>
          <a:p>
            <a:pPr marL="0" indent="0">
              <a:buNone/>
            </a:pPr>
            <a:r>
              <a:rPr lang="en-US" dirty="0" smtClean="0"/>
              <a:t>All of OCII, plus:</a:t>
            </a:r>
          </a:p>
          <a:p>
            <a:r>
              <a:rPr lang="en-US" u="sng" dirty="0" smtClean="0"/>
              <a:t>Informatics</a:t>
            </a:r>
            <a:r>
              <a:rPr lang="en-US" dirty="0" smtClean="0"/>
              <a:t> professionals: research facilitators embedded in specific research projects (and largely funded by them)</a:t>
            </a:r>
          </a:p>
          <a:p>
            <a:r>
              <a:rPr lang="en-US" u="sng" dirty="0" err="1" smtClean="0"/>
              <a:t>CyberCommons</a:t>
            </a:r>
            <a:r>
              <a:rPr lang="en-US" dirty="0" smtClean="0"/>
              <a:t> (from old NSF </a:t>
            </a:r>
            <a:r>
              <a:rPr lang="en-US" dirty="0" err="1" smtClean="0"/>
              <a:t>EPSCoR</a:t>
            </a:r>
            <a:r>
              <a:rPr lang="en-US" dirty="0" smtClean="0"/>
              <a:t> RII Track-2 grant)</a:t>
            </a:r>
          </a:p>
          <a:p>
            <a:pPr lvl="1"/>
            <a:r>
              <a:rPr lang="en-US" dirty="0" smtClean="0"/>
              <a:t>Software platform for end-to-end research workflow support</a:t>
            </a:r>
          </a:p>
          <a:p>
            <a:r>
              <a:rPr lang="en-US" b="1" dirty="0" smtClean="0">
                <a:solidFill>
                  <a:srgbClr val="800080"/>
                </a:solidFill>
              </a:rPr>
              <a:t>NEW!</a:t>
            </a:r>
            <a:r>
              <a:rPr lang="en-US" dirty="0" smtClean="0"/>
              <a:t> Physical resources</a:t>
            </a:r>
          </a:p>
          <a:p>
            <a:pPr lvl="1"/>
            <a:r>
              <a:rPr lang="en-US" u="sng" dirty="0" smtClean="0"/>
              <a:t>Research Clouds</a:t>
            </a:r>
            <a:r>
              <a:rPr lang="en-US" dirty="0" smtClean="0"/>
              <a:t>: research teams can buy virtual servers</a:t>
            </a:r>
          </a:p>
          <a:p>
            <a:pPr lvl="1"/>
            <a:r>
              <a:rPr lang="en-US" u="sng" dirty="0" err="1" smtClean="0"/>
              <a:t>Hadoop</a:t>
            </a:r>
            <a:r>
              <a:rPr lang="en-US" dirty="0" smtClean="0"/>
              <a:t> cluster</a:t>
            </a:r>
          </a:p>
          <a:p>
            <a:r>
              <a:rPr lang="en-US" b="1" dirty="0" smtClean="0">
                <a:solidFill>
                  <a:srgbClr val="800080"/>
                </a:solidFill>
              </a:rPr>
              <a:t>NEW! </a:t>
            </a:r>
            <a:r>
              <a:rPr lang="en-US" u="sng" dirty="0" smtClean="0"/>
              <a:t>Data Stewardship Initiative </a:t>
            </a:r>
            <a:r>
              <a:rPr lang="en-US" dirty="0" smtClean="0"/>
              <a:t>(led by Libraries)</a:t>
            </a:r>
          </a:p>
          <a:p>
            <a:r>
              <a:rPr lang="en-US" u="sng" dirty="0" smtClean="0"/>
              <a:t>Oklahoma STEM Mentorship Program</a:t>
            </a:r>
            <a:r>
              <a:rPr lang="en-US" dirty="0" smtClean="0"/>
              <a:t> (not just IT) – already 20 institutions signed up, including 3 new</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72</a:t>
            </a:fld>
            <a:endParaRPr lang="en-US"/>
          </a:p>
        </p:txBody>
      </p:sp>
    </p:spTree>
    <p:extLst>
      <p:ext uri="{BB962C8B-B14F-4D97-AF65-F5344CB8AC3E}">
        <p14:creationId xmlns:p14="http://schemas.microsoft.com/office/powerpoint/2010/main" val="112101353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NSF </a:t>
            </a:r>
            <a:r>
              <a:rPr lang="en-US" dirty="0" err="1" smtClean="0"/>
              <a:t>EPSCoR</a:t>
            </a:r>
            <a:r>
              <a:rPr lang="en-US" dirty="0" smtClean="0"/>
              <a:t> RII Track-1</a:t>
            </a:r>
            <a:endParaRPr lang="en-US" dirty="0"/>
          </a:p>
        </p:txBody>
      </p:sp>
      <p:sp>
        <p:nvSpPr>
          <p:cNvPr id="3" name="Content Placeholder 2"/>
          <p:cNvSpPr>
            <a:spLocks noGrp="1"/>
          </p:cNvSpPr>
          <p:nvPr>
            <p:ph idx="1"/>
          </p:nvPr>
        </p:nvSpPr>
        <p:spPr/>
        <p:txBody>
          <a:bodyPr/>
          <a:lstStyle/>
          <a:p>
            <a:r>
              <a:rPr lang="en-US" dirty="0"/>
              <a:t>“Adapting Socio-ecological Systems to Increased Climate </a:t>
            </a:r>
            <a:r>
              <a:rPr lang="en-US" dirty="0" smtClean="0"/>
              <a:t>Variability”</a:t>
            </a:r>
          </a:p>
          <a:p>
            <a:r>
              <a:rPr lang="en-US" dirty="0" smtClean="0"/>
              <a:t>OU, OSU, U Tulsa, Noble Foundation</a:t>
            </a:r>
            <a:endParaRPr lang="en-US" dirty="0"/>
          </a:p>
          <a:p>
            <a:r>
              <a:rPr lang="en-US" dirty="0" smtClean="0"/>
              <a:t>$24M ($20M NSF, $4M State Regents) over 5 years</a:t>
            </a:r>
          </a:p>
          <a:p>
            <a:r>
              <a:rPr lang="en-US" dirty="0" smtClean="0"/>
              <a:t>Includes just under $1M for Informatics</a:t>
            </a:r>
          </a:p>
          <a:p>
            <a:pPr lvl="1"/>
            <a:r>
              <a:rPr lang="en-US" dirty="0" smtClean="0"/>
              <a:t>OU: heavy in Year 1 and first half of Year 2, light thereafter</a:t>
            </a:r>
          </a:p>
          <a:p>
            <a:pPr lvl="1"/>
            <a:r>
              <a:rPr lang="en-US" dirty="0" smtClean="0"/>
              <a:t>OSU: nothing in Year 1 and first half of Year 2, 1 FTE thereafter</a:t>
            </a:r>
          </a:p>
          <a:p>
            <a:pPr lvl="1"/>
            <a:r>
              <a:rPr lang="en-US" dirty="0" smtClean="0"/>
              <a:t>Sustainability plan, in place, guarantees at least through 2021</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73</a:t>
            </a:fld>
            <a:endParaRPr lang="en-US"/>
          </a:p>
        </p:txBody>
      </p:sp>
    </p:spTree>
    <p:extLst>
      <p:ext uri="{BB962C8B-B14F-4D97-AF65-F5344CB8AC3E}">
        <p14:creationId xmlns:p14="http://schemas.microsoft.com/office/powerpoint/2010/main" val="191576068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OneOCII</a:t>
            </a:r>
            <a:r>
              <a:rPr lang="en-US" dirty="0" smtClean="0"/>
              <a:t> HPC</a:t>
            </a:r>
            <a:endParaRPr lang="en-US" dirty="0"/>
          </a:p>
        </p:txBody>
      </p:sp>
      <p:sp>
        <p:nvSpPr>
          <p:cNvPr id="3" name="Content Placeholder 2"/>
          <p:cNvSpPr>
            <a:spLocks noGrp="1"/>
          </p:cNvSpPr>
          <p:nvPr>
            <p:ph idx="1"/>
          </p:nvPr>
        </p:nvSpPr>
        <p:spPr/>
        <p:txBody>
          <a:bodyPr/>
          <a:lstStyle/>
          <a:p>
            <a:pPr marL="0" indent="0">
              <a:buNone/>
            </a:pPr>
            <a:r>
              <a:rPr lang="en-US" dirty="0" smtClean="0"/>
              <a:t>Just over 200 TFLOPs of HPC capacity across the state       (5X increase from 2008-12)</a:t>
            </a:r>
          </a:p>
          <a:p>
            <a:r>
              <a:rPr lang="en-US" u="sng" dirty="0" smtClean="0"/>
              <a:t>OU</a:t>
            </a:r>
            <a:r>
              <a:rPr lang="en-US" dirty="0" smtClean="0"/>
              <a:t>: 111.6 TFLOPs, acquired 2012 (internally funded)</a:t>
            </a:r>
          </a:p>
          <a:p>
            <a:r>
              <a:rPr lang="en-US" u="sng" dirty="0" smtClean="0"/>
              <a:t>OSU</a:t>
            </a:r>
            <a:r>
              <a:rPr lang="en-US" dirty="0" smtClean="0"/>
              <a:t>: 48.8 TFLOPs, acquired 2012 (NSF MRI)</a:t>
            </a:r>
          </a:p>
          <a:p>
            <a:r>
              <a:rPr lang="en-US" u="sng" dirty="0" smtClean="0"/>
              <a:t>Langston U</a:t>
            </a:r>
            <a:r>
              <a:rPr lang="en-US" dirty="0" smtClean="0"/>
              <a:t>: 8 TFLOPs CPU, 18.72 TFLOPs GPU, acquiring 2013 (NSF MRI)</a:t>
            </a:r>
          </a:p>
          <a:p>
            <a:r>
              <a:rPr lang="en-US" u="sng" dirty="0" smtClean="0"/>
              <a:t>Tandy Supercomputing Center</a:t>
            </a:r>
            <a:r>
              <a:rPr lang="en-US" dirty="0" smtClean="0"/>
              <a:t> (Tulsa): 34.56 TFLOPs, acquired 2013 (independently of OCII/</a:t>
            </a:r>
            <a:r>
              <a:rPr lang="en-US" dirty="0" err="1" smtClean="0"/>
              <a:t>OneOCII</a:t>
            </a:r>
            <a:r>
              <a:rPr lang="en-US" dirty="0" smtClean="0"/>
              <a:t>)</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74</a:t>
            </a:fld>
            <a:endParaRPr lang="en-US"/>
          </a:p>
        </p:txBody>
      </p:sp>
    </p:spTree>
    <p:extLst>
      <p:ext uri="{BB962C8B-B14F-4D97-AF65-F5344CB8AC3E}">
        <p14:creationId xmlns:p14="http://schemas.microsoft.com/office/powerpoint/2010/main" val="130668305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OK STEM Mentorship Program</a:t>
            </a:r>
            <a:endParaRPr lang="en-US" dirty="0"/>
          </a:p>
        </p:txBody>
      </p:sp>
      <p:sp>
        <p:nvSpPr>
          <p:cNvPr id="3" name="Content Placeholder 2"/>
          <p:cNvSpPr>
            <a:spLocks noGrp="1"/>
          </p:cNvSpPr>
          <p:nvPr>
            <p:ph idx="1"/>
          </p:nvPr>
        </p:nvSpPr>
        <p:spPr>
          <a:xfrm>
            <a:off x="609600" y="1371600"/>
            <a:ext cx="8001000" cy="4648200"/>
          </a:xfrm>
        </p:spPr>
        <p:txBody>
          <a:bodyPr/>
          <a:lstStyle/>
          <a:p>
            <a:pPr>
              <a:spcBef>
                <a:spcPts val="0"/>
              </a:spcBef>
            </a:pPr>
            <a:r>
              <a:rPr lang="en-US" b="1" dirty="0" smtClean="0">
                <a:solidFill>
                  <a:srgbClr val="800080"/>
                </a:solidFill>
              </a:rPr>
              <a:t>NEW!</a:t>
            </a:r>
            <a:r>
              <a:rPr lang="en-US" dirty="0" smtClean="0"/>
              <a:t> Starting Fall 2013</a:t>
            </a:r>
          </a:p>
          <a:p>
            <a:pPr>
              <a:spcBef>
                <a:spcPts val="0"/>
              </a:spcBef>
            </a:pPr>
            <a:r>
              <a:rPr lang="en-US" dirty="0" smtClean="0"/>
              <a:t>Already have presenters signed up for:</a:t>
            </a:r>
          </a:p>
          <a:p>
            <a:pPr lvl="1">
              <a:spcBef>
                <a:spcPts val="0"/>
              </a:spcBef>
            </a:pPr>
            <a:r>
              <a:rPr lang="en-US" dirty="0" smtClean="0"/>
              <a:t>Agriculture</a:t>
            </a:r>
          </a:p>
          <a:p>
            <a:pPr lvl="1">
              <a:spcBef>
                <a:spcPts val="0"/>
              </a:spcBef>
            </a:pPr>
            <a:r>
              <a:rPr lang="en-US" dirty="0" smtClean="0"/>
              <a:t>Earth Sciences</a:t>
            </a:r>
          </a:p>
          <a:p>
            <a:pPr lvl="2">
              <a:spcBef>
                <a:spcPts val="0"/>
              </a:spcBef>
            </a:pPr>
            <a:r>
              <a:rPr lang="en-US" dirty="0" smtClean="0"/>
              <a:t>Atmospheric Sciences: Meteorology</a:t>
            </a:r>
          </a:p>
          <a:p>
            <a:pPr lvl="2">
              <a:spcBef>
                <a:spcPts val="0"/>
              </a:spcBef>
            </a:pPr>
            <a:r>
              <a:rPr lang="en-US" dirty="0" smtClean="0"/>
              <a:t>Ecological Sciences: Ecology, Rangeland Ecology, Urban Ecology</a:t>
            </a:r>
          </a:p>
          <a:p>
            <a:pPr lvl="2">
              <a:spcBef>
                <a:spcPts val="0"/>
              </a:spcBef>
            </a:pPr>
            <a:r>
              <a:rPr lang="en-US" dirty="0" smtClean="0"/>
              <a:t>Geographical Sciences: Geography, Geographic Information Systems</a:t>
            </a:r>
          </a:p>
          <a:p>
            <a:pPr lvl="1">
              <a:spcBef>
                <a:spcPts val="0"/>
              </a:spcBef>
            </a:pPr>
            <a:r>
              <a:rPr lang="en-US" dirty="0" smtClean="0"/>
              <a:t>Engineering: IT/CS</a:t>
            </a:r>
          </a:p>
          <a:p>
            <a:pPr lvl="1">
              <a:spcBef>
                <a:spcPts val="0"/>
              </a:spcBef>
            </a:pPr>
            <a:r>
              <a:rPr lang="en-US" dirty="0" smtClean="0"/>
              <a:t>Libraries</a:t>
            </a:r>
          </a:p>
          <a:p>
            <a:pPr lvl="1">
              <a:spcBef>
                <a:spcPts val="0"/>
              </a:spcBef>
            </a:pPr>
            <a:r>
              <a:rPr lang="en-US" dirty="0" smtClean="0"/>
              <a:t>Life Sciences: Plant Biology</a:t>
            </a:r>
          </a:p>
          <a:p>
            <a:pPr lvl="1">
              <a:spcBef>
                <a:spcPts val="0"/>
              </a:spcBef>
            </a:pPr>
            <a:r>
              <a:rPr lang="en-US" dirty="0" smtClean="0"/>
              <a:t>Social Sciences: Anthropology, Economics, Political Science</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75</a:t>
            </a:fld>
            <a:endParaRPr lang="en-US"/>
          </a:p>
        </p:txBody>
      </p:sp>
    </p:spTree>
    <p:extLst>
      <p:ext uri="{BB962C8B-B14F-4D97-AF65-F5344CB8AC3E}">
        <p14:creationId xmlns:p14="http://schemas.microsoft.com/office/powerpoint/2010/main" val="57524869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0"/>
            <a:ext cx="7772400" cy="1143000"/>
          </a:xfrm>
        </p:spPr>
        <p:txBody>
          <a:bodyPr/>
          <a:lstStyle/>
          <a:p>
            <a:r>
              <a:rPr lang="en-US" sz="5550" u="sng" dirty="0" err="1" smtClean="0">
                <a:solidFill>
                  <a:schemeClr val="tx1"/>
                </a:solidFill>
                <a:latin typeface="Arial Black" panose="020B0A04020102020204" pitchFamily="34" charset="0"/>
              </a:rPr>
              <a:t>One</a:t>
            </a:r>
            <a:r>
              <a:rPr lang="en-US" sz="5550" dirty="0" err="1" smtClean="0">
                <a:solidFill>
                  <a:schemeClr val="tx1"/>
                </a:solidFill>
                <a:latin typeface="Arial Black" panose="020B0A04020102020204" pitchFamily="34" charset="0"/>
              </a:rPr>
              <a:t>Oklahoma</a:t>
            </a:r>
            <a:r>
              <a:rPr lang="en-US" sz="5550" dirty="0" smtClean="0">
                <a:solidFill>
                  <a:schemeClr val="tx1"/>
                </a:solidFill>
                <a:latin typeface="Arial Black" panose="020B0A04020102020204" pitchFamily="34" charset="0"/>
              </a:rPr>
              <a:t/>
            </a:r>
            <a:br>
              <a:rPr lang="en-US" sz="5550" dirty="0" smtClean="0">
                <a:solidFill>
                  <a:schemeClr val="tx1"/>
                </a:solidFill>
                <a:latin typeface="Arial Black" panose="020B0A04020102020204" pitchFamily="34" charset="0"/>
              </a:rPr>
            </a:br>
            <a:r>
              <a:rPr lang="en-US" sz="5550" dirty="0" smtClean="0">
                <a:solidFill>
                  <a:schemeClr val="tx1"/>
                </a:solidFill>
                <a:latin typeface="Arial Black" panose="020B0A04020102020204" pitchFamily="34" charset="0"/>
              </a:rPr>
              <a:t>Friction Free Network</a:t>
            </a:r>
            <a:br>
              <a:rPr lang="en-US" sz="5550" dirty="0" smtClean="0">
                <a:solidFill>
                  <a:schemeClr val="tx1"/>
                </a:solidFill>
                <a:latin typeface="Arial Black" panose="020B0A04020102020204" pitchFamily="34" charset="0"/>
              </a:rPr>
            </a:br>
            <a:r>
              <a:rPr lang="en-US" sz="5550" dirty="0" smtClean="0">
                <a:solidFill>
                  <a:schemeClr val="tx1"/>
                </a:solidFill>
                <a:latin typeface="Arial Black" panose="020B0A04020102020204" pitchFamily="34" charset="0"/>
              </a:rPr>
              <a:t>2013-15</a:t>
            </a:r>
            <a:endParaRPr lang="en-US" sz="5550" dirty="0">
              <a:solidFill>
                <a:schemeClr val="tx1"/>
              </a:solidFill>
              <a:latin typeface="Arial Black" panose="020B0A04020102020204" pitchFamily="34" charset="0"/>
            </a:endParaRPr>
          </a:p>
        </p:txBody>
      </p:sp>
    </p:spTree>
    <p:extLst>
      <p:ext uri="{BB962C8B-B14F-4D97-AF65-F5344CB8AC3E}">
        <p14:creationId xmlns:p14="http://schemas.microsoft.com/office/powerpoint/2010/main" val="233017727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NSF CC-NIE Grant (Just </a:t>
            </a:r>
            <a:r>
              <a:rPr lang="en-US" sz="3600" dirty="0"/>
              <a:t>A</a:t>
            </a:r>
            <a:r>
              <a:rPr lang="en-US" sz="3600" dirty="0" smtClean="0"/>
              <a:t>warded)</a:t>
            </a:r>
            <a:endParaRPr lang="en-US" sz="3950" dirty="0">
              <a:solidFill>
                <a:schemeClr val="tx1"/>
              </a:solidFill>
              <a:latin typeface="Times New Roman" pitchFamily="18" charset="0"/>
              <a:cs typeface="Times New Roman" pitchFamily="18" charset="0"/>
            </a:endParaRPr>
          </a:p>
        </p:txBody>
      </p:sp>
      <p:sp>
        <p:nvSpPr>
          <p:cNvPr id="4" name="Footer Placeholder 3"/>
          <p:cNvSpPr>
            <a:spLocks noGrp="1"/>
          </p:cNvSpPr>
          <p:nvPr>
            <p:ph type="ftr" sz="quarter" idx="10"/>
          </p:nvPr>
        </p:nvSpPr>
        <p:spPr/>
        <p:txBody>
          <a:bodyPr/>
          <a:lstStyle/>
          <a:p>
            <a:pPr>
              <a:defRPr/>
            </a:pPr>
            <a:r>
              <a:rPr lang="en-US" dirty="0" smtClean="0"/>
              <a:t>OSCER State of the Center Address</a:t>
            </a:r>
            <a:endParaRPr lang="en-US" dirty="0"/>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77</a:t>
            </a:fld>
            <a:endParaRPr lang="en-US"/>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1438835"/>
            <a:ext cx="6036334" cy="4648200"/>
          </a:xfrm>
          <a:prstGeom prst="rect">
            <a:avLst/>
          </a:prstGeom>
        </p:spPr>
      </p:pic>
      <p:sp>
        <p:nvSpPr>
          <p:cNvPr id="9" name="TextBox 8"/>
          <p:cNvSpPr txBox="1"/>
          <p:nvPr/>
        </p:nvSpPr>
        <p:spPr>
          <a:xfrm>
            <a:off x="6324600" y="1407459"/>
            <a:ext cx="2654948" cy="3139321"/>
          </a:xfrm>
          <a:prstGeom prst="rect">
            <a:avLst/>
          </a:prstGeom>
          <a:noFill/>
        </p:spPr>
        <p:txBody>
          <a:bodyPr wrap="square" rtlCol="0">
            <a:spAutoFit/>
          </a:bodyPr>
          <a:lstStyle/>
          <a:p>
            <a:pPr algn="l"/>
            <a:r>
              <a:rPr lang="en-US" b="1" dirty="0" err="1" smtClean="0">
                <a:cs typeface="Times New Roman" pitchFamily="18" charset="0"/>
              </a:rPr>
              <a:t>OneOklahoma</a:t>
            </a:r>
            <a:r>
              <a:rPr lang="en-US" b="1" dirty="0" smtClean="0">
                <a:cs typeface="Times New Roman" pitchFamily="18" charset="0"/>
              </a:rPr>
              <a:t> Friction Free Network (OFFN)</a:t>
            </a:r>
          </a:p>
          <a:p>
            <a:pPr marL="285750" indent="-285750" algn="l">
              <a:buFont typeface="Arial" pitchFamily="34" charset="0"/>
              <a:buChar char="•"/>
            </a:pPr>
            <a:r>
              <a:rPr lang="en-US" dirty="0" smtClean="0">
                <a:cs typeface="Times New Roman" pitchFamily="18" charset="0"/>
              </a:rPr>
              <a:t>Multi-institutional </a:t>
            </a:r>
            <a:r>
              <a:rPr lang="en-US" u="sng" dirty="0" smtClean="0">
                <a:cs typeface="Times New Roman" pitchFamily="18" charset="0"/>
              </a:rPr>
              <a:t>Science DMZ</a:t>
            </a:r>
          </a:p>
          <a:p>
            <a:pPr marL="285750" indent="-285750" algn="l">
              <a:buFont typeface="Arial" pitchFamily="34" charset="0"/>
              <a:buChar char="•"/>
            </a:pPr>
            <a:r>
              <a:rPr lang="en-US" dirty="0" smtClean="0">
                <a:cs typeface="Times New Roman" pitchFamily="18" charset="0"/>
              </a:rPr>
              <a:t>Software Defined Networking</a:t>
            </a:r>
          </a:p>
          <a:p>
            <a:pPr marL="285750" indent="-285750" algn="l">
              <a:buFont typeface="Arial" pitchFamily="34" charset="0"/>
              <a:buChar char="•"/>
            </a:pPr>
            <a:r>
              <a:rPr lang="en-US" u="sng" dirty="0" smtClean="0">
                <a:cs typeface="Times New Roman" pitchFamily="18" charset="0"/>
              </a:rPr>
              <a:t>Dedicated 10G</a:t>
            </a:r>
            <a:r>
              <a:rPr lang="en-US" dirty="0" smtClean="0">
                <a:cs typeface="Times New Roman" pitchFamily="18" charset="0"/>
              </a:rPr>
              <a:t> among the participating</a:t>
            </a:r>
            <a:r>
              <a:rPr lang="en-US" dirty="0">
                <a:cs typeface="Times New Roman" pitchFamily="18" charset="0"/>
              </a:rPr>
              <a:t> </a:t>
            </a:r>
            <a:r>
              <a:rPr lang="en-US" dirty="0" smtClean="0">
                <a:cs typeface="Times New Roman" pitchFamily="18" charset="0"/>
              </a:rPr>
              <a:t>sites</a:t>
            </a:r>
          </a:p>
          <a:p>
            <a:pPr marL="285750" indent="-285750" algn="l">
              <a:buFont typeface="Arial" pitchFamily="34" charset="0"/>
              <a:buChar char="•"/>
            </a:pPr>
            <a:r>
              <a:rPr lang="en-US" u="sng" dirty="0" smtClean="0">
                <a:cs typeface="Times New Roman" pitchFamily="18" charset="0"/>
              </a:rPr>
              <a:t>Aggregate compute</a:t>
            </a:r>
            <a:r>
              <a:rPr lang="en-US" dirty="0" smtClean="0">
                <a:cs typeface="Times New Roman" pitchFamily="18" charset="0"/>
              </a:rPr>
              <a:t>: </a:t>
            </a:r>
          </a:p>
          <a:p>
            <a:pPr algn="l"/>
            <a:r>
              <a:rPr lang="en-US" dirty="0">
                <a:cs typeface="Times New Roman" pitchFamily="18" charset="0"/>
              </a:rPr>
              <a:t> </a:t>
            </a:r>
            <a:r>
              <a:rPr lang="en-US" dirty="0" smtClean="0">
                <a:cs typeface="Times New Roman" pitchFamily="18" charset="0"/>
              </a:rPr>
              <a:t>    just over 200 TFLOPs</a:t>
            </a:r>
          </a:p>
          <a:p>
            <a:pPr algn="l"/>
            <a:r>
              <a:rPr lang="en-US" dirty="0">
                <a:cs typeface="Times New Roman" pitchFamily="18" charset="0"/>
              </a:rPr>
              <a:t> </a:t>
            </a:r>
            <a:r>
              <a:rPr lang="en-US" dirty="0" smtClean="0">
                <a:cs typeface="Times New Roman" pitchFamily="18" charset="0"/>
              </a:rPr>
              <a:t>   (peak)</a:t>
            </a:r>
          </a:p>
        </p:txBody>
      </p:sp>
      <p:sp>
        <p:nvSpPr>
          <p:cNvPr id="10" name="TextBox 9"/>
          <p:cNvSpPr txBox="1"/>
          <p:nvPr/>
        </p:nvSpPr>
        <p:spPr>
          <a:xfrm>
            <a:off x="815785" y="1559863"/>
            <a:ext cx="1634490" cy="584775"/>
          </a:xfrm>
          <a:prstGeom prst="rect">
            <a:avLst/>
          </a:prstGeom>
          <a:noFill/>
        </p:spPr>
        <p:txBody>
          <a:bodyPr wrap="square" rtlCol="0">
            <a:spAutoFit/>
          </a:bodyPr>
          <a:lstStyle/>
          <a:p>
            <a:pPr algn="r"/>
            <a:r>
              <a:rPr lang="en-US" sz="1600" b="1" dirty="0" smtClean="0">
                <a:latin typeface="Arial" pitchFamily="34" charset="0"/>
                <a:cs typeface="Arial" pitchFamily="34" charset="0"/>
              </a:rPr>
              <a:t>48.8 TFLOPs</a:t>
            </a:r>
          </a:p>
          <a:p>
            <a:pPr algn="r"/>
            <a:r>
              <a:rPr lang="en-US" sz="1600" b="1" dirty="0" smtClean="0">
                <a:latin typeface="Arial" pitchFamily="34" charset="0"/>
                <a:cs typeface="Arial" pitchFamily="34" charset="0"/>
              </a:rPr>
              <a:t>(NSF MRI)</a:t>
            </a:r>
            <a:endParaRPr lang="en-US" sz="1600" b="1" dirty="0">
              <a:latin typeface="Arial" pitchFamily="34" charset="0"/>
              <a:cs typeface="Arial" pitchFamily="34" charset="0"/>
            </a:endParaRPr>
          </a:p>
        </p:txBody>
      </p:sp>
      <p:sp>
        <p:nvSpPr>
          <p:cNvPr id="11" name="TextBox 10"/>
          <p:cNvSpPr txBox="1"/>
          <p:nvPr/>
        </p:nvSpPr>
        <p:spPr>
          <a:xfrm>
            <a:off x="3801038" y="5244355"/>
            <a:ext cx="2294961" cy="584775"/>
          </a:xfrm>
          <a:prstGeom prst="rect">
            <a:avLst/>
          </a:prstGeom>
          <a:noFill/>
        </p:spPr>
        <p:txBody>
          <a:bodyPr wrap="square" rtlCol="0">
            <a:spAutoFit/>
          </a:bodyPr>
          <a:lstStyle/>
          <a:p>
            <a:pPr algn="l"/>
            <a:r>
              <a:rPr lang="en-US" sz="1600" b="1" dirty="0" smtClean="0">
                <a:latin typeface="Arial" pitchFamily="34" charset="0"/>
                <a:cs typeface="Arial" pitchFamily="34" charset="0"/>
              </a:rPr>
              <a:t>111.6 TFLOPs</a:t>
            </a:r>
          </a:p>
          <a:p>
            <a:pPr algn="l"/>
            <a:r>
              <a:rPr lang="en-US" sz="1600" b="1" dirty="0" err="1" smtClean="0">
                <a:latin typeface="Arial" pitchFamily="34" charset="0"/>
                <a:cs typeface="Arial" pitchFamily="34" charset="0"/>
              </a:rPr>
              <a:t>PetaStore</a:t>
            </a:r>
            <a:r>
              <a:rPr lang="en-US" sz="1600" b="1" dirty="0" smtClean="0">
                <a:latin typeface="Arial" pitchFamily="34" charset="0"/>
                <a:cs typeface="Arial" pitchFamily="34" charset="0"/>
              </a:rPr>
              <a:t> (NSF MRI)</a:t>
            </a:r>
            <a:endParaRPr lang="en-US" sz="1600" b="1" dirty="0">
              <a:latin typeface="Arial" pitchFamily="34" charset="0"/>
              <a:cs typeface="Arial" pitchFamily="34" charset="0"/>
            </a:endParaRPr>
          </a:p>
        </p:txBody>
      </p:sp>
      <p:sp>
        <p:nvSpPr>
          <p:cNvPr id="12" name="TextBox 11"/>
          <p:cNvSpPr txBox="1"/>
          <p:nvPr/>
        </p:nvSpPr>
        <p:spPr>
          <a:xfrm>
            <a:off x="5163642" y="2350095"/>
            <a:ext cx="1141461" cy="584775"/>
          </a:xfrm>
          <a:prstGeom prst="rect">
            <a:avLst/>
          </a:prstGeom>
          <a:noFill/>
        </p:spPr>
        <p:txBody>
          <a:bodyPr wrap="square" rtlCol="0">
            <a:spAutoFit/>
          </a:bodyPr>
          <a:lstStyle/>
          <a:p>
            <a:pPr algn="r"/>
            <a:r>
              <a:rPr lang="en-US" sz="1600" b="1" dirty="0" smtClean="0">
                <a:latin typeface="Arial" pitchFamily="34" charset="0"/>
                <a:cs typeface="Arial" pitchFamily="34" charset="0"/>
              </a:rPr>
              <a:t>34.5</a:t>
            </a:r>
          </a:p>
          <a:p>
            <a:pPr algn="r"/>
            <a:r>
              <a:rPr lang="en-US" sz="1600" b="1" dirty="0" smtClean="0">
                <a:latin typeface="Arial" pitchFamily="34" charset="0"/>
                <a:cs typeface="Arial" pitchFamily="34" charset="0"/>
              </a:rPr>
              <a:t>TFLOPs</a:t>
            </a:r>
            <a:endParaRPr lang="en-US" sz="1600" b="1" dirty="0">
              <a:latin typeface="Arial" pitchFamily="34" charset="0"/>
              <a:cs typeface="Arial" pitchFamily="34" charset="0"/>
            </a:endParaRPr>
          </a:p>
        </p:txBody>
      </p:sp>
      <p:sp>
        <p:nvSpPr>
          <p:cNvPr id="13" name="TextBox 12"/>
          <p:cNvSpPr txBox="1"/>
          <p:nvPr/>
        </p:nvSpPr>
        <p:spPr>
          <a:xfrm>
            <a:off x="560297" y="2258058"/>
            <a:ext cx="1447800" cy="584775"/>
          </a:xfrm>
          <a:prstGeom prst="rect">
            <a:avLst/>
          </a:prstGeom>
          <a:noFill/>
        </p:spPr>
        <p:txBody>
          <a:bodyPr wrap="square" rtlCol="0">
            <a:spAutoFit/>
          </a:bodyPr>
          <a:lstStyle/>
          <a:p>
            <a:r>
              <a:rPr lang="en-US" sz="1600" b="1" dirty="0" smtClean="0">
                <a:latin typeface="Arial" pitchFamily="34" charset="0"/>
                <a:cs typeface="Arial" pitchFamily="34" charset="0"/>
              </a:rPr>
              <a:t>8 TFLOPs (NSF MRI)</a:t>
            </a:r>
            <a:endParaRPr lang="en-US" sz="1600" b="1" dirty="0">
              <a:latin typeface="Arial" pitchFamily="34" charset="0"/>
              <a:cs typeface="Arial" pitchFamily="34" charset="0"/>
            </a:endParaRPr>
          </a:p>
        </p:txBody>
      </p:sp>
    </p:spTree>
    <p:extLst>
      <p:ext uri="{BB962C8B-B14F-4D97-AF65-F5344CB8AC3E}">
        <p14:creationId xmlns:p14="http://schemas.microsoft.com/office/powerpoint/2010/main" val="69061728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a:xfrm>
            <a:off x="457200" y="1371600"/>
            <a:ext cx="8382000" cy="4648200"/>
          </a:xfrm>
        </p:spPr>
        <p:txBody>
          <a:bodyPr/>
          <a:lstStyle/>
          <a:p>
            <a:pPr marL="457200" indent="-457200">
              <a:buClrTx/>
              <a:buSzPct val="100000"/>
              <a:buFont typeface="+mj-lt"/>
              <a:buAutoNum type="arabicPeriod"/>
            </a:pPr>
            <a:r>
              <a:rPr lang="en-US" dirty="0" smtClean="0"/>
              <a:t>Deploy </a:t>
            </a:r>
            <a:r>
              <a:rPr lang="en-US" dirty="0"/>
              <a:t>and maintain, at the four institutions, a </a:t>
            </a:r>
            <a:r>
              <a:rPr lang="en-US" u="sng" dirty="0"/>
              <a:t>research-only network </a:t>
            </a:r>
            <a:r>
              <a:rPr lang="en-US" dirty="0"/>
              <a:t>consisting of institutional last mile components that are independent of enterprise networks, with its internal hub collocated with </a:t>
            </a:r>
            <a:r>
              <a:rPr lang="en-US" dirty="0" err="1" smtClean="0"/>
              <a:t>OneNet</a:t>
            </a:r>
            <a:r>
              <a:rPr lang="en-US" dirty="0" smtClean="0"/>
              <a:t>.</a:t>
            </a:r>
          </a:p>
          <a:p>
            <a:pPr marL="457200" indent="-457200">
              <a:buClrTx/>
              <a:buSzPct val="100000"/>
              <a:buFont typeface="+mj-lt"/>
              <a:buAutoNum type="arabicPeriod"/>
            </a:pPr>
            <a:r>
              <a:rPr lang="en-US" dirty="0" smtClean="0"/>
              <a:t>Apply </a:t>
            </a:r>
            <a:r>
              <a:rPr lang="en-US" u="sng" dirty="0"/>
              <a:t>Software Defined Networking </a:t>
            </a:r>
            <a:r>
              <a:rPr lang="en-US" dirty="0" smtClean="0"/>
              <a:t>(SDN) across </a:t>
            </a:r>
            <a:r>
              <a:rPr lang="en-US" dirty="0"/>
              <a:t>OFFN, facilitating end-to-end management, by researchers, of high bandwidth/high performance data flows through a distributed hierarchy of open standards tools, giving researchers a new layer of transparency into network </a:t>
            </a:r>
            <a:r>
              <a:rPr lang="en-US" dirty="0" smtClean="0"/>
              <a:t>transport.</a:t>
            </a:r>
          </a:p>
          <a:p>
            <a:pPr marL="457200" indent="-457200">
              <a:buClrTx/>
              <a:buSzPct val="100000"/>
              <a:buFont typeface="+mj-lt"/>
              <a:buAutoNum type="arabicPeriod"/>
            </a:pPr>
            <a:r>
              <a:rPr lang="en-US" dirty="0" smtClean="0"/>
              <a:t>Provide </a:t>
            </a:r>
            <a:r>
              <a:rPr lang="en-US" dirty="0"/>
              <a:t>these capabilities </a:t>
            </a:r>
            <a:r>
              <a:rPr lang="en-US" dirty="0" smtClean="0"/>
              <a:t>– OFFN's </a:t>
            </a:r>
            <a:r>
              <a:rPr lang="en-US" dirty="0"/>
              <a:t>in particular and </a:t>
            </a:r>
            <a:r>
              <a:rPr lang="en-US" dirty="0" err="1"/>
              <a:t>OneOCII's</a:t>
            </a:r>
            <a:r>
              <a:rPr lang="en-US" dirty="0"/>
              <a:t> in general </a:t>
            </a:r>
            <a:r>
              <a:rPr lang="en-US" dirty="0" smtClean="0"/>
              <a:t>– </a:t>
            </a:r>
            <a:r>
              <a:rPr lang="en-US" dirty="0"/>
              <a:t>to all relevant researchers and educators </a:t>
            </a:r>
            <a:r>
              <a:rPr lang="en-US" u="sng" dirty="0"/>
              <a:t>statewide</a:t>
            </a:r>
            <a:r>
              <a:rPr lang="en-US" dirty="0"/>
              <a:t>, and facilitate their use. </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78</a:t>
            </a:fld>
            <a:endParaRPr lang="en-US"/>
          </a:p>
        </p:txBody>
      </p:sp>
    </p:spTree>
    <p:extLst>
      <p:ext uri="{BB962C8B-B14F-4D97-AF65-F5344CB8AC3E}">
        <p14:creationId xmlns:p14="http://schemas.microsoft.com/office/powerpoint/2010/main" val="352833447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 Science Drivers</a:t>
            </a:r>
            <a:endParaRPr lang="en-US" dirty="0"/>
          </a:p>
        </p:txBody>
      </p:sp>
      <p:sp>
        <p:nvSpPr>
          <p:cNvPr id="3" name="Content Placeholder 2"/>
          <p:cNvSpPr>
            <a:spLocks noGrp="1"/>
          </p:cNvSpPr>
          <p:nvPr>
            <p:ph idx="1"/>
          </p:nvPr>
        </p:nvSpPr>
        <p:spPr/>
        <p:txBody>
          <a:bodyPr/>
          <a:lstStyle/>
          <a:p>
            <a:r>
              <a:rPr lang="en-US" dirty="0" smtClean="0"/>
              <a:t>High Energy Physics (ATLAS, DØ): OU, LU, OSU</a:t>
            </a:r>
          </a:p>
          <a:p>
            <a:r>
              <a:rPr lang="en-US" dirty="0" smtClean="0"/>
              <a:t>Real Time Numerical Weather Prediction: OU</a:t>
            </a:r>
          </a:p>
          <a:p>
            <a:r>
              <a:rPr lang="en-US" dirty="0" smtClean="0"/>
              <a:t>Weather Radar: OU</a:t>
            </a:r>
          </a:p>
          <a:p>
            <a:r>
              <a:rPr lang="en-US" dirty="0" smtClean="0"/>
              <a:t>Bioinformatics: OSU</a:t>
            </a:r>
          </a:p>
          <a:p>
            <a:r>
              <a:rPr lang="en-US" dirty="0" smtClean="0"/>
              <a:t>… with more to come.</a:t>
            </a:r>
          </a:p>
          <a:p>
            <a:endParaRPr lang="en-US" dirty="0" smtClean="0"/>
          </a:p>
          <a:p>
            <a:pPr marL="0" indent="0">
              <a:buNone/>
            </a:pPr>
            <a:r>
              <a:rPr lang="en-US" dirty="0" smtClean="0"/>
              <a:t>Identified aggregate bandwidth: 23+ </a:t>
            </a:r>
            <a:r>
              <a:rPr lang="en-US" dirty="0" err="1" smtClean="0"/>
              <a:t>Gbps</a:t>
            </a:r>
            <a:r>
              <a:rPr lang="en-US" dirty="0" smtClean="0"/>
              <a:t> (when everything is going full tilt at the same time)</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79</a:t>
            </a:fld>
            <a:endParaRPr lang="en-US"/>
          </a:p>
        </p:txBody>
      </p:sp>
    </p:spTree>
    <p:extLst>
      <p:ext uri="{BB962C8B-B14F-4D97-AF65-F5344CB8AC3E}">
        <p14:creationId xmlns:p14="http://schemas.microsoft.com/office/powerpoint/2010/main" val="82971207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Gold Sponsor Speakers</a:t>
            </a:r>
            <a:endParaRPr lang="en-US" dirty="0"/>
          </a:p>
        </p:txBody>
      </p:sp>
      <p:sp>
        <p:nvSpPr>
          <p:cNvPr id="3" name="Content Placeholder 2"/>
          <p:cNvSpPr>
            <a:spLocks noGrp="1"/>
          </p:cNvSpPr>
          <p:nvPr>
            <p:ph idx="1"/>
          </p:nvPr>
        </p:nvSpPr>
        <p:spPr/>
        <p:txBody>
          <a:bodyPr/>
          <a:lstStyle/>
          <a:p>
            <a:r>
              <a:rPr lang="en-US" dirty="0" smtClean="0"/>
              <a:t>Bob </a:t>
            </a:r>
            <a:r>
              <a:rPr lang="en-US" dirty="0" err="1" smtClean="0"/>
              <a:t>Crovella</a:t>
            </a:r>
            <a:r>
              <a:rPr lang="en-US" dirty="0" smtClean="0"/>
              <a:t>, NVIDIA</a:t>
            </a:r>
          </a:p>
          <a:p>
            <a:r>
              <a:rPr lang="en-US" dirty="0" smtClean="0"/>
              <a:t>Jason Goodman, Cray, Inc.</a:t>
            </a:r>
          </a:p>
          <a:p>
            <a:r>
              <a:rPr lang="en-US" dirty="0" smtClean="0"/>
              <a:t>Darren King, Spectra Logic</a:t>
            </a:r>
          </a:p>
          <a:p>
            <a:r>
              <a:rPr lang="en-US" dirty="0" smtClean="0"/>
              <a:t>Kevin Paschal, </a:t>
            </a:r>
            <a:r>
              <a:rPr lang="en-US" dirty="0" err="1" smtClean="0"/>
              <a:t>CommScope</a:t>
            </a:r>
            <a:endParaRPr lang="en-US" dirty="0" smtClean="0"/>
          </a:p>
        </p:txBody>
      </p:sp>
      <p:sp>
        <p:nvSpPr>
          <p:cNvPr id="4" name="Footer Placeholder 3"/>
          <p:cNvSpPr>
            <a:spLocks noGrp="1"/>
          </p:cNvSpPr>
          <p:nvPr>
            <p:ph type="ftr" sz="quarter" idx="10"/>
          </p:nvPr>
        </p:nvSpPr>
        <p:spPr/>
        <p:txBody>
          <a:bodyPr/>
          <a:lstStyle/>
          <a:p>
            <a:pPr>
              <a:defRPr/>
            </a:pPr>
            <a:r>
              <a:rPr lang="en-US" smtClean="0"/>
              <a:t>OSCER State of the Center Address</a:t>
            </a:r>
          </a:p>
          <a:p>
            <a:pPr>
              <a:defRPr/>
            </a:pPr>
            <a:r>
              <a:rPr lang="en-US"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8</a:t>
            </a:fld>
            <a:endParaRPr lang="en-US"/>
          </a:p>
        </p:txBody>
      </p:sp>
    </p:spTree>
    <p:extLst>
      <p:ext uri="{BB962C8B-B14F-4D97-AF65-F5344CB8AC3E}">
        <p14:creationId xmlns:p14="http://schemas.microsoft.com/office/powerpoint/2010/main" val="316743790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800" dirty="0" smtClean="0"/>
              <a:t>Science Driver: High Energy Physics</a:t>
            </a:r>
            <a:endParaRPr lang="en-US" sz="3800" dirty="0"/>
          </a:p>
        </p:txBody>
      </p:sp>
      <p:sp>
        <p:nvSpPr>
          <p:cNvPr id="3" name="Content Placeholder 2"/>
          <p:cNvSpPr>
            <a:spLocks noGrp="1"/>
          </p:cNvSpPr>
          <p:nvPr>
            <p:ph idx="1"/>
          </p:nvPr>
        </p:nvSpPr>
        <p:spPr>
          <a:xfrm>
            <a:off x="609600" y="1371600"/>
            <a:ext cx="8153400" cy="4648200"/>
          </a:xfrm>
        </p:spPr>
        <p:txBody>
          <a:bodyPr/>
          <a:lstStyle/>
          <a:p>
            <a:pPr>
              <a:spcBef>
                <a:spcPts val="0"/>
              </a:spcBef>
            </a:pPr>
            <a:r>
              <a:rPr lang="en-US" dirty="0" smtClean="0"/>
              <a:t>Senior Personnel</a:t>
            </a:r>
          </a:p>
          <a:p>
            <a:pPr lvl="1">
              <a:spcBef>
                <a:spcPts val="0"/>
              </a:spcBef>
            </a:pPr>
            <a:r>
              <a:rPr lang="en-US" dirty="0" smtClean="0"/>
              <a:t>H. </a:t>
            </a:r>
            <a:r>
              <a:rPr lang="en-US" dirty="0" err="1" smtClean="0"/>
              <a:t>Severini</a:t>
            </a:r>
            <a:r>
              <a:rPr lang="en-US" dirty="0"/>
              <a:t> </a:t>
            </a:r>
            <a:r>
              <a:rPr lang="en-US" dirty="0" smtClean="0"/>
              <a:t>(OU)</a:t>
            </a:r>
          </a:p>
          <a:p>
            <a:pPr lvl="1">
              <a:spcBef>
                <a:spcPts val="0"/>
              </a:spcBef>
            </a:pPr>
            <a:r>
              <a:rPr lang="en-US" dirty="0" smtClean="0"/>
              <a:t>P. </a:t>
            </a:r>
            <a:r>
              <a:rPr lang="en-US" dirty="0" err="1" smtClean="0"/>
              <a:t>Skubic</a:t>
            </a:r>
            <a:r>
              <a:rPr lang="en-US" dirty="0" smtClean="0"/>
              <a:t> (OU)</a:t>
            </a:r>
          </a:p>
          <a:p>
            <a:pPr lvl="1">
              <a:spcBef>
                <a:spcPts val="0"/>
              </a:spcBef>
            </a:pPr>
            <a:r>
              <a:rPr lang="en-US" dirty="0" smtClean="0"/>
              <a:t>J. Snow (LU)</a:t>
            </a:r>
          </a:p>
          <a:p>
            <a:pPr lvl="1">
              <a:spcBef>
                <a:spcPts val="0"/>
              </a:spcBef>
            </a:pPr>
            <a:r>
              <a:rPr lang="en-US" dirty="0" smtClean="0"/>
              <a:t>M. Strauss (OU)</a:t>
            </a:r>
          </a:p>
          <a:p>
            <a:pPr>
              <a:spcBef>
                <a:spcPts val="0"/>
              </a:spcBef>
            </a:pPr>
            <a:r>
              <a:rPr lang="en-US" dirty="0" smtClean="0"/>
              <a:t>Oklahoma Center for High Energy Physics (OCHEP)</a:t>
            </a:r>
          </a:p>
          <a:p>
            <a:pPr>
              <a:spcBef>
                <a:spcPts val="0"/>
              </a:spcBef>
            </a:pPr>
            <a:r>
              <a:rPr lang="en-US" dirty="0" smtClean="0"/>
              <a:t>Funding: $1.7M current, $1M planned (NSF, DOE, </a:t>
            </a:r>
            <a:r>
              <a:rPr lang="en-US" dirty="0" err="1" smtClean="0"/>
              <a:t>Fermilab</a:t>
            </a:r>
            <a:r>
              <a:rPr lang="en-US" dirty="0" smtClean="0"/>
              <a:t>)</a:t>
            </a:r>
          </a:p>
          <a:p>
            <a:pPr>
              <a:spcBef>
                <a:spcPts val="0"/>
              </a:spcBef>
            </a:pPr>
            <a:r>
              <a:rPr lang="en-US" dirty="0" smtClean="0"/>
              <a:t>7 faculty, 2 staff, 4 postdocs, 3 graduate students</a:t>
            </a:r>
          </a:p>
          <a:p>
            <a:pPr>
              <a:spcBef>
                <a:spcPts val="0"/>
              </a:spcBef>
            </a:pPr>
            <a:r>
              <a:rPr lang="en-US" dirty="0" smtClean="0"/>
              <a:t>Identified bandwidth need: up to 8 </a:t>
            </a:r>
            <a:r>
              <a:rPr lang="en-US" dirty="0" err="1" smtClean="0"/>
              <a:t>Gbps</a:t>
            </a:r>
            <a:r>
              <a:rPr lang="en-US" dirty="0" smtClean="0"/>
              <a:t> sustained</a:t>
            </a:r>
          </a:p>
          <a:p>
            <a:pPr lvl="1"/>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80</a:t>
            </a:fld>
            <a:endParaRPr lang="en-US"/>
          </a:p>
        </p:txBody>
      </p:sp>
    </p:spTree>
    <p:extLst>
      <p:ext uri="{BB962C8B-B14F-4D97-AF65-F5344CB8AC3E}">
        <p14:creationId xmlns:p14="http://schemas.microsoft.com/office/powerpoint/2010/main" val="198712118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800" dirty="0" smtClean="0"/>
              <a:t>Science Driver: High Energy Physics</a:t>
            </a:r>
            <a:endParaRPr lang="en-US" sz="3800" dirty="0"/>
          </a:p>
        </p:txBody>
      </p:sp>
      <p:sp>
        <p:nvSpPr>
          <p:cNvPr id="3" name="Content Placeholder 2"/>
          <p:cNvSpPr>
            <a:spLocks noGrp="1"/>
          </p:cNvSpPr>
          <p:nvPr>
            <p:ph idx="1"/>
          </p:nvPr>
        </p:nvSpPr>
        <p:spPr/>
        <p:txBody>
          <a:bodyPr/>
          <a:lstStyle/>
          <a:p>
            <a:pPr>
              <a:spcBef>
                <a:spcPts val="0"/>
              </a:spcBef>
            </a:pPr>
            <a:r>
              <a:rPr lang="en-US" dirty="0" smtClean="0"/>
              <a:t>OU and LU already do a lot of ATLAS computing         (data analysis and Monte Carlo simulation).</a:t>
            </a:r>
          </a:p>
          <a:p>
            <a:pPr>
              <a:spcBef>
                <a:spcPts val="0"/>
              </a:spcBef>
            </a:pPr>
            <a:r>
              <a:rPr lang="en-US" dirty="0" smtClean="0"/>
              <a:t>OU, LU and OSU constitute the Oklahoma Center for   High Energy Physics (OCHEP).</a:t>
            </a:r>
          </a:p>
          <a:p>
            <a:pPr lvl="1">
              <a:spcBef>
                <a:spcPts val="0"/>
              </a:spcBef>
            </a:pPr>
            <a:r>
              <a:rPr lang="en-US" dirty="0" smtClean="0"/>
              <a:t>OSU physicists aren’t doing computational.</a:t>
            </a:r>
          </a:p>
          <a:p>
            <a:pPr>
              <a:spcBef>
                <a:spcPts val="0"/>
              </a:spcBef>
            </a:pPr>
            <a:r>
              <a:rPr lang="en-US" dirty="0" smtClean="0"/>
              <a:t>OU, LU and U Texas Arlington constitute the NSF’s ATLAS Southwest Tier2 Center (SWT2), which is consistently in the top 3 most productive US academic Tier2 sites (OU is consistently #6-#8 most productive US academic institution).</a:t>
            </a:r>
          </a:p>
          <a:p>
            <a:pPr>
              <a:spcBef>
                <a:spcPts val="0"/>
              </a:spcBef>
            </a:pPr>
            <a:r>
              <a:rPr lang="en-US" dirty="0" smtClean="0"/>
              <a:t>OSU and TSC have agreed to provide their idle cycles for ATLAS jobs, but will kill them off in favor of local jobs.</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81</a:t>
            </a:fld>
            <a:endParaRPr lang="en-US"/>
          </a:p>
        </p:txBody>
      </p:sp>
    </p:spTree>
    <p:extLst>
      <p:ext uri="{BB962C8B-B14F-4D97-AF65-F5344CB8AC3E}">
        <p14:creationId xmlns:p14="http://schemas.microsoft.com/office/powerpoint/2010/main" val="357347711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800" dirty="0" smtClean="0"/>
              <a:t>Science Driver: Weather Prediction</a:t>
            </a:r>
            <a:endParaRPr lang="en-US" sz="3800" dirty="0"/>
          </a:p>
        </p:txBody>
      </p:sp>
      <p:sp>
        <p:nvSpPr>
          <p:cNvPr id="3" name="Content Placeholder 2"/>
          <p:cNvSpPr>
            <a:spLocks noGrp="1"/>
          </p:cNvSpPr>
          <p:nvPr>
            <p:ph idx="1"/>
          </p:nvPr>
        </p:nvSpPr>
        <p:spPr/>
        <p:txBody>
          <a:bodyPr/>
          <a:lstStyle/>
          <a:p>
            <a:r>
              <a:rPr lang="en-US" dirty="0" smtClean="0"/>
              <a:t>OU Center for Analysis &amp; Prediction of Storms (CAPS)</a:t>
            </a:r>
          </a:p>
          <a:p>
            <a:r>
              <a:rPr lang="en-US" dirty="0" smtClean="0"/>
              <a:t>Senior Personnel</a:t>
            </a:r>
          </a:p>
          <a:p>
            <a:pPr lvl="1"/>
            <a:r>
              <a:rPr lang="en-US" dirty="0" smtClean="0"/>
              <a:t>M. </a:t>
            </a:r>
            <a:r>
              <a:rPr lang="en-US" dirty="0" err="1" smtClean="0"/>
              <a:t>Xue</a:t>
            </a:r>
            <a:r>
              <a:rPr lang="en-US" dirty="0" smtClean="0"/>
              <a:t> (CAPS Director and faculty in OU’s School of Meteorology)</a:t>
            </a:r>
          </a:p>
          <a:p>
            <a:pPr lvl="1"/>
            <a:r>
              <a:rPr lang="en-US" dirty="0" smtClean="0"/>
              <a:t>K. Brewster (CAPS Associate Director)</a:t>
            </a:r>
          </a:p>
          <a:p>
            <a:r>
              <a:rPr lang="en-US" dirty="0" smtClean="0"/>
              <a:t>Funding: $2.5M per year current, $1M per year planned (NSF, NOAA)</a:t>
            </a:r>
          </a:p>
          <a:p>
            <a:r>
              <a:rPr lang="en-US" dirty="0" smtClean="0"/>
              <a:t>6 faculty, 10 staff, 20 graduate students</a:t>
            </a:r>
          </a:p>
          <a:p>
            <a:r>
              <a:rPr lang="en-US" dirty="0" smtClean="0"/>
              <a:t>Identified bandwidth need: 12 </a:t>
            </a:r>
            <a:r>
              <a:rPr lang="en-US" dirty="0" err="1" smtClean="0"/>
              <a:t>Gbps</a:t>
            </a:r>
            <a:r>
              <a:rPr lang="en-US" dirty="0" smtClean="0"/>
              <a:t> sustained (during the annual Spring </a:t>
            </a:r>
            <a:r>
              <a:rPr lang="en-US" dirty="0" err="1" smtClean="0"/>
              <a:t>Realtime</a:t>
            </a:r>
            <a:r>
              <a:rPr lang="en-US" dirty="0" smtClean="0"/>
              <a:t> Storm Forecasting Experiment, mid-March – mid-June)</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82</a:t>
            </a:fld>
            <a:endParaRPr lang="en-US"/>
          </a:p>
        </p:txBody>
      </p:sp>
    </p:spTree>
    <p:extLst>
      <p:ext uri="{BB962C8B-B14F-4D97-AF65-F5344CB8AC3E}">
        <p14:creationId xmlns:p14="http://schemas.microsoft.com/office/powerpoint/2010/main" val="211963200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Science Driver: Weather Radar</a:t>
            </a:r>
            <a:endParaRPr lang="en-US" dirty="0"/>
          </a:p>
        </p:txBody>
      </p:sp>
      <p:sp>
        <p:nvSpPr>
          <p:cNvPr id="3" name="Content Placeholder 2"/>
          <p:cNvSpPr>
            <a:spLocks noGrp="1"/>
          </p:cNvSpPr>
          <p:nvPr>
            <p:ph idx="1"/>
          </p:nvPr>
        </p:nvSpPr>
        <p:spPr/>
        <p:txBody>
          <a:bodyPr/>
          <a:lstStyle/>
          <a:p>
            <a:r>
              <a:rPr lang="en-US" dirty="0" smtClean="0"/>
              <a:t>Advanced Radar Research Center (ARRC)</a:t>
            </a:r>
          </a:p>
          <a:p>
            <a:r>
              <a:rPr lang="en-US" dirty="0" smtClean="0"/>
              <a:t>Senior Personnel: </a:t>
            </a:r>
            <a:r>
              <a:rPr lang="en-US" dirty="0" err="1" smtClean="0"/>
              <a:t>Tian</a:t>
            </a:r>
            <a:r>
              <a:rPr lang="en-US" dirty="0" smtClean="0"/>
              <a:t>-You Yu et al</a:t>
            </a:r>
          </a:p>
          <a:p>
            <a:r>
              <a:rPr lang="en-US" dirty="0" smtClean="0"/>
              <a:t>Funding: $10M current, $5M pending, $25M planned (NOAA, NSF, NASA, industry)</a:t>
            </a:r>
          </a:p>
          <a:p>
            <a:r>
              <a:rPr lang="en-US" dirty="0" smtClean="0"/>
              <a:t>15 faculty, 2 staff, 11 postdocs, ~60 graduate students,    ~10 undergraduates</a:t>
            </a:r>
          </a:p>
          <a:p>
            <a:r>
              <a:rPr lang="en-US" dirty="0" smtClean="0"/>
              <a:t>Identified bandwidth need: 1.5 </a:t>
            </a:r>
            <a:r>
              <a:rPr lang="en-US" dirty="0" err="1" smtClean="0"/>
              <a:t>Gbps</a:t>
            </a:r>
            <a:r>
              <a:rPr lang="en-US" dirty="0" smtClean="0"/>
              <a:t> sustained</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83</a:t>
            </a:fld>
            <a:endParaRPr lang="en-US"/>
          </a:p>
        </p:txBody>
      </p:sp>
    </p:spTree>
    <p:extLst>
      <p:ext uri="{BB962C8B-B14F-4D97-AF65-F5344CB8AC3E}">
        <p14:creationId xmlns:p14="http://schemas.microsoft.com/office/powerpoint/2010/main" val="246626950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Science Driver: Bioinformatics</a:t>
            </a:r>
            <a:endParaRPr lang="en-US" dirty="0"/>
          </a:p>
        </p:txBody>
      </p:sp>
      <p:sp>
        <p:nvSpPr>
          <p:cNvPr id="3" name="Content Placeholder 2"/>
          <p:cNvSpPr>
            <a:spLocks noGrp="1"/>
          </p:cNvSpPr>
          <p:nvPr>
            <p:ph idx="1"/>
          </p:nvPr>
        </p:nvSpPr>
        <p:spPr/>
        <p:txBody>
          <a:bodyPr/>
          <a:lstStyle/>
          <a:p>
            <a:r>
              <a:rPr lang="en-US" dirty="0" smtClean="0"/>
              <a:t>OSU Bioinformatics program</a:t>
            </a:r>
          </a:p>
          <a:p>
            <a:r>
              <a:rPr lang="en-US" dirty="0" smtClean="0"/>
              <a:t>Senior Personnel </a:t>
            </a:r>
            <a:r>
              <a:rPr lang="en-US" dirty="0" err="1" smtClean="0"/>
              <a:t>Elshahed</a:t>
            </a:r>
            <a:r>
              <a:rPr lang="en-US" dirty="0" smtClean="0"/>
              <a:t> (OSU), Hoyt (OSU)</a:t>
            </a:r>
          </a:p>
          <a:p>
            <a:r>
              <a:rPr lang="en-US" dirty="0" smtClean="0"/>
              <a:t>Funding: $6.1M current, $4.4M pending (NSF, NIH, USDA, DOD, US Army, OCAST, OK Ag Experiment Station)</a:t>
            </a:r>
          </a:p>
          <a:p>
            <a:r>
              <a:rPr lang="en-US" dirty="0" smtClean="0"/>
              <a:t>14 faculty, 6 postdocs, 35 graduate students</a:t>
            </a:r>
          </a:p>
          <a:p>
            <a:r>
              <a:rPr lang="en-US" dirty="0" smtClean="0"/>
              <a:t>Identified bandwidth need: likely 1.6+ </a:t>
            </a:r>
            <a:r>
              <a:rPr lang="en-US" dirty="0" err="1" smtClean="0"/>
              <a:t>Gbps</a:t>
            </a:r>
            <a:r>
              <a:rPr lang="en-US" dirty="0" smtClean="0"/>
              <a:t> – lesser of (a) bandwidth of OSU HPC cluster disk or (b) bandwidth of Oklahoma </a:t>
            </a:r>
            <a:r>
              <a:rPr lang="en-US" dirty="0" err="1" smtClean="0"/>
              <a:t>PetaStore</a:t>
            </a:r>
            <a:r>
              <a:rPr lang="en-US" dirty="0" smtClean="0"/>
              <a:t> disk</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84</a:t>
            </a:fld>
            <a:endParaRPr lang="en-US"/>
          </a:p>
        </p:txBody>
      </p:sp>
    </p:spTree>
    <p:extLst>
      <p:ext uri="{BB962C8B-B14F-4D97-AF65-F5344CB8AC3E}">
        <p14:creationId xmlns:p14="http://schemas.microsoft.com/office/powerpoint/2010/main" val="59457513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950" dirty="0" smtClean="0"/>
              <a:t>Network Deployment Goals</a:t>
            </a:r>
            <a:endParaRPr lang="en-US" sz="3950" dirty="0"/>
          </a:p>
        </p:txBody>
      </p:sp>
      <p:sp>
        <p:nvSpPr>
          <p:cNvPr id="3" name="Content Placeholder 2"/>
          <p:cNvSpPr>
            <a:spLocks noGrp="1"/>
          </p:cNvSpPr>
          <p:nvPr>
            <p:ph idx="1"/>
          </p:nvPr>
        </p:nvSpPr>
        <p:spPr/>
        <p:txBody>
          <a:bodyPr/>
          <a:lstStyle/>
          <a:p>
            <a:pPr>
              <a:spcBef>
                <a:spcPts val="0"/>
              </a:spcBef>
            </a:pPr>
            <a:r>
              <a:rPr lang="en-US" dirty="0" smtClean="0"/>
              <a:t>Provide </a:t>
            </a:r>
            <a:r>
              <a:rPr lang="en-US" dirty="0"/>
              <a:t>a proven, </a:t>
            </a:r>
            <a:r>
              <a:rPr lang="en-US" u="sng" dirty="0"/>
              <a:t>commercial off-the-shelf </a:t>
            </a:r>
            <a:r>
              <a:rPr lang="en-US" dirty="0"/>
              <a:t>(COTS) hardware platform backed with vendor support.</a:t>
            </a:r>
          </a:p>
          <a:p>
            <a:pPr>
              <a:spcBef>
                <a:spcPts val="0"/>
              </a:spcBef>
            </a:pPr>
            <a:r>
              <a:rPr lang="en-US" dirty="0" smtClean="0"/>
              <a:t>Realize </a:t>
            </a:r>
            <a:r>
              <a:rPr lang="en-US" dirty="0"/>
              <a:t>the Science DMZ goals through the use of a truly </a:t>
            </a:r>
            <a:r>
              <a:rPr lang="en-US" u="sng" dirty="0"/>
              <a:t>independent network at each campus </a:t>
            </a:r>
            <a:r>
              <a:rPr lang="en-US" u="sng" dirty="0" smtClean="0"/>
              <a:t>site</a:t>
            </a:r>
            <a:r>
              <a:rPr lang="en-US" dirty="0" smtClean="0"/>
              <a:t>.</a:t>
            </a:r>
          </a:p>
          <a:p>
            <a:pPr lvl="1">
              <a:spcBef>
                <a:spcPts val="0"/>
              </a:spcBef>
            </a:pPr>
            <a:r>
              <a:rPr lang="en-US" dirty="0" smtClean="0"/>
              <a:t>The </a:t>
            </a:r>
            <a:r>
              <a:rPr lang="en-US" dirty="0"/>
              <a:t>network deployment will consist of </a:t>
            </a:r>
            <a:r>
              <a:rPr lang="en-US" u="sng" dirty="0"/>
              <a:t>dedicated optical pathways</a:t>
            </a:r>
            <a:r>
              <a:rPr lang="en-US" dirty="0"/>
              <a:t> to the optical transport </a:t>
            </a:r>
            <a:r>
              <a:rPr lang="en-US" dirty="0" smtClean="0"/>
              <a:t>provider (</a:t>
            </a:r>
            <a:r>
              <a:rPr lang="en-US" dirty="0" err="1"/>
              <a:t>OneNet</a:t>
            </a:r>
            <a:r>
              <a:rPr lang="en-US" dirty="0"/>
              <a:t>), as well as to the local campus backbone where desired.</a:t>
            </a:r>
          </a:p>
          <a:p>
            <a:pPr>
              <a:spcBef>
                <a:spcPts val="0"/>
              </a:spcBef>
            </a:pPr>
            <a:r>
              <a:rPr lang="en-US" dirty="0" smtClean="0"/>
              <a:t>Deploy </a:t>
            </a:r>
            <a:r>
              <a:rPr lang="en-US" dirty="0"/>
              <a:t>a </a:t>
            </a:r>
            <a:r>
              <a:rPr lang="en-US" u="sng" dirty="0"/>
              <a:t>fully virtualized infrastructure</a:t>
            </a:r>
            <a:r>
              <a:rPr lang="en-US" dirty="0"/>
              <a:t>, to be used simultaneously by multiple research </a:t>
            </a:r>
            <a:r>
              <a:rPr lang="en-US" dirty="0" smtClean="0"/>
              <a:t>entities, presented </a:t>
            </a:r>
            <a:r>
              <a:rPr lang="en-US" dirty="0"/>
              <a:t>to each entity as a dedicated “slice” of the overall resource.</a:t>
            </a:r>
          </a:p>
          <a:p>
            <a:pPr>
              <a:spcBef>
                <a:spcPts val="0"/>
              </a:spcBef>
            </a:pPr>
            <a:r>
              <a:rPr lang="en-US" dirty="0" smtClean="0"/>
              <a:t>Leverage </a:t>
            </a:r>
            <a:r>
              <a:rPr lang="en-US" u="sng" dirty="0"/>
              <a:t>federation</a:t>
            </a:r>
            <a:r>
              <a:rPr lang="en-US" dirty="0"/>
              <a:t> to provide oversight and visibility into the operations of the virtualized platform</a:t>
            </a:r>
            <a:r>
              <a:rPr lang="en-US" dirty="0" smtClean="0"/>
              <a:t>.</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85</a:t>
            </a:fld>
            <a:endParaRPr lang="en-US"/>
          </a:p>
        </p:txBody>
      </p:sp>
    </p:spTree>
    <p:extLst>
      <p:ext uri="{BB962C8B-B14F-4D97-AF65-F5344CB8AC3E}">
        <p14:creationId xmlns:p14="http://schemas.microsoft.com/office/powerpoint/2010/main" val="102810984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950" dirty="0" smtClean="0"/>
              <a:t>Network Deployment Goals (cont’d)</a:t>
            </a:r>
            <a:endParaRPr lang="en-US" sz="3950" dirty="0"/>
          </a:p>
        </p:txBody>
      </p:sp>
      <p:sp>
        <p:nvSpPr>
          <p:cNvPr id="3" name="Content Placeholder 2"/>
          <p:cNvSpPr>
            <a:spLocks noGrp="1"/>
          </p:cNvSpPr>
          <p:nvPr>
            <p:ph idx="1"/>
          </p:nvPr>
        </p:nvSpPr>
        <p:spPr/>
        <p:txBody>
          <a:bodyPr/>
          <a:lstStyle/>
          <a:p>
            <a:pPr>
              <a:spcBef>
                <a:spcPts val="0"/>
              </a:spcBef>
            </a:pPr>
            <a:r>
              <a:rPr lang="en-US" dirty="0" smtClean="0"/>
              <a:t>Realize </a:t>
            </a:r>
            <a:r>
              <a:rPr lang="en-US" dirty="0"/>
              <a:t>the full potential of OFFN through </a:t>
            </a:r>
            <a:r>
              <a:rPr lang="en-US" u="sng" dirty="0"/>
              <a:t>awareness, training, site-specific hand-off, </a:t>
            </a:r>
            <a:r>
              <a:rPr lang="en-US" u="sng" dirty="0" smtClean="0"/>
              <a:t>and communities </a:t>
            </a:r>
            <a:r>
              <a:rPr lang="en-US" u="sng" dirty="0"/>
              <a:t>of support </a:t>
            </a:r>
            <a:r>
              <a:rPr lang="en-US" dirty="0"/>
              <a:t>for OFFN adopters.</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86</a:t>
            </a:fld>
            <a:endParaRPr lang="en-US"/>
          </a:p>
        </p:txBody>
      </p:sp>
    </p:spTree>
    <p:extLst>
      <p:ext uri="{BB962C8B-B14F-4D97-AF65-F5344CB8AC3E}">
        <p14:creationId xmlns:p14="http://schemas.microsoft.com/office/powerpoint/2010/main" val="77404527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Diagram (Conceptual)</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87</a:t>
            </a:fld>
            <a:endParaRPr lang="en-US"/>
          </a:p>
        </p:txBody>
      </p:sp>
      <p:sp>
        <p:nvSpPr>
          <p:cNvPr id="7" name="TextBox 6"/>
          <p:cNvSpPr txBox="1"/>
          <p:nvPr/>
        </p:nvSpPr>
        <p:spPr>
          <a:xfrm>
            <a:off x="5800168" y="3092826"/>
            <a:ext cx="990600" cy="369332"/>
          </a:xfrm>
          <a:prstGeom prst="rect">
            <a:avLst/>
          </a:prstGeom>
          <a:noFill/>
        </p:spPr>
        <p:txBody>
          <a:bodyPr wrap="square" rtlCol="0">
            <a:spAutoFit/>
          </a:bodyPr>
          <a:lstStyle/>
          <a:p>
            <a:pPr algn="l"/>
            <a:r>
              <a:rPr lang="en-US" dirty="0" err="1" smtClean="0">
                <a:solidFill>
                  <a:schemeClr val="bg1"/>
                </a:solidFill>
                <a:latin typeface="Arial Narrow" panose="020B0606020202030204" pitchFamily="34" charset="0"/>
              </a:rPr>
              <a:t>OneNet</a:t>
            </a:r>
            <a:endParaRPr lang="en-US" dirty="0">
              <a:solidFill>
                <a:schemeClr val="bg1"/>
              </a:solidFill>
              <a:latin typeface="Arial Narrow" panose="020B0606020202030204" pitchFamily="34"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1" y="1295400"/>
            <a:ext cx="4161868" cy="4743305"/>
          </a:xfrm>
          <a:prstGeom prst="rect">
            <a:avLst/>
          </a:prstGeom>
        </p:spPr>
      </p:pic>
    </p:spTree>
    <p:extLst>
      <p:ext uri="{BB962C8B-B14F-4D97-AF65-F5344CB8AC3E}">
        <p14:creationId xmlns:p14="http://schemas.microsoft.com/office/powerpoint/2010/main" val="65353051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Diagram (Logical)</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88</a:t>
            </a:fld>
            <a:endParaRPr lang="en-US"/>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6400" y="1438835"/>
            <a:ext cx="6036334" cy="4648200"/>
          </a:xfrm>
          <a:prstGeom prst="rect">
            <a:avLst/>
          </a:prstGeom>
        </p:spPr>
      </p:pic>
    </p:spTree>
    <p:extLst>
      <p:ext uri="{BB962C8B-B14F-4D97-AF65-F5344CB8AC3E}">
        <p14:creationId xmlns:p14="http://schemas.microsoft.com/office/powerpoint/2010/main" val="30367433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Institutional Design</a:t>
            </a:r>
            <a:endParaRPr lang="en-US" dirty="0"/>
          </a:p>
        </p:txBody>
      </p:sp>
      <p:sp>
        <p:nvSpPr>
          <p:cNvPr id="3" name="Content Placeholder 2"/>
          <p:cNvSpPr>
            <a:spLocks noGrp="1"/>
          </p:cNvSpPr>
          <p:nvPr>
            <p:ph idx="1"/>
          </p:nvPr>
        </p:nvSpPr>
        <p:spPr/>
        <p:txBody>
          <a:bodyPr/>
          <a:lstStyle/>
          <a:p>
            <a:pPr lvl="0"/>
            <a:r>
              <a:rPr lang="en-US" u="sng" dirty="0"/>
              <a:t>SDN </a:t>
            </a:r>
            <a:r>
              <a:rPr lang="en-US" u="sng" dirty="0" smtClean="0"/>
              <a:t>switches</a:t>
            </a:r>
            <a:r>
              <a:rPr lang="en-US" dirty="0" smtClean="0"/>
              <a:t> </a:t>
            </a:r>
            <a:r>
              <a:rPr lang="en-US" dirty="0"/>
              <a:t>provide a virtualized data plane resource, to effectively and efficiently forward Ethernet traffic based on rules configured on the SDN controller. (Note that TSC will use a 24-port SDN-capable Brocade </a:t>
            </a:r>
            <a:r>
              <a:rPr lang="en-US" dirty="0" err="1"/>
              <a:t>linecard</a:t>
            </a:r>
            <a:r>
              <a:rPr lang="en-US" dirty="0"/>
              <a:t> instead.)</a:t>
            </a:r>
          </a:p>
          <a:p>
            <a:pPr lvl="0"/>
            <a:r>
              <a:rPr lang="en-US" u="sng" dirty="0"/>
              <a:t>Platform support </a:t>
            </a:r>
            <a:r>
              <a:rPr lang="en-US" u="sng" dirty="0" smtClean="0"/>
              <a:t>switches</a:t>
            </a:r>
            <a:r>
              <a:rPr lang="en-US" dirty="0" smtClean="0"/>
              <a:t> </a:t>
            </a:r>
            <a:r>
              <a:rPr lang="en-US" dirty="0"/>
              <a:t>provide the connectivity required for out-of-band management functions, including server lights-out management, SDN switch component management, and Virtual Machine (VM) host management</a:t>
            </a:r>
            <a:r>
              <a:rPr lang="en-US" dirty="0" smtClean="0"/>
              <a:t>.</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89</a:t>
            </a:fld>
            <a:endParaRPr lang="en-US"/>
          </a:p>
        </p:txBody>
      </p:sp>
    </p:spTree>
    <p:extLst>
      <p:ext uri="{BB962C8B-B14F-4D97-AF65-F5344CB8AC3E}">
        <p14:creationId xmlns:p14="http://schemas.microsoft.com/office/powerpoint/2010/main" val="412154246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Thanks: Breakout Speakers</a:t>
            </a:r>
          </a:p>
        </p:txBody>
      </p:sp>
      <p:sp>
        <p:nvSpPr>
          <p:cNvPr id="3" name="Content Placeholder 2"/>
          <p:cNvSpPr>
            <a:spLocks noGrp="1"/>
          </p:cNvSpPr>
          <p:nvPr>
            <p:ph idx="1"/>
          </p:nvPr>
        </p:nvSpPr>
        <p:spPr/>
        <p:txBody>
          <a:bodyPr/>
          <a:lstStyle/>
          <a:p>
            <a:r>
              <a:rPr lang="en-US" dirty="0"/>
              <a:t>Dan Andresen, KSU</a:t>
            </a:r>
          </a:p>
          <a:p>
            <a:r>
              <a:rPr lang="en-US" dirty="0" err="1"/>
              <a:t>Workalemahu</a:t>
            </a:r>
            <a:r>
              <a:rPr lang="en-US" dirty="0"/>
              <a:t> </a:t>
            </a:r>
            <a:r>
              <a:rPr lang="en-US" dirty="0" err="1"/>
              <a:t>Berhanu</a:t>
            </a:r>
            <a:r>
              <a:rPr lang="en-US" dirty="0"/>
              <a:t>, OU</a:t>
            </a:r>
          </a:p>
          <a:p>
            <a:r>
              <a:rPr lang="en-US" dirty="0"/>
              <a:t>Shane </a:t>
            </a:r>
            <a:r>
              <a:rPr lang="en-US" dirty="0" err="1"/>
              <a:t>Corder</a:t>
            </a:r>
            <a:r>
              <a:rPr lang="en-US" dirty="0"/>
              <a:t>, Children’s Mercy Hospital</a:t>
            </a:r>
          </a:p>
          <a:p>
            <a:r>
              <a:rPr lang="en-US" dirty="0"/>
              <a:t>Carl Grant, OU</a:t>
            </a:r>
          </a:p>
          <a:p>
            <a:r>
              <a:rPr lang="en-US" dirty="0"/>
              <a:t>Louisiana School for Math, Science and the Arts</a:t>
            </a:r>
          </a:p>
          <a:p>
            <a:r>
              <a:rPr lang="en-US" dirty="0"/>
              <a:t>George </a:t>
            </a:r>
            <a:r>
              <a:rPr lang="en-US" dirty="0" err="1"/>
              <a:t>Louthan</a:t>
            </a:r>
            <a:r>
              <a:rPr lang="en-US" dirty="0"/>
              <a:t>, Oklahoma Innovation Institute</a:t>
            </a:r>
          </a:p>
          <a:p>
            <a:r>
              <a:rPr lang="en-US" dirty="0"/>
              <a:t>Greg Monaco, Great Plains Network</a:t>
            </a:r>
          </a:p>
          <a:p>
            <a:r>
              <a:rPr lang="en-US" dirty="0" err="1"/>
              <a:t>Fatih</a:t>
            </a:r>
            <a:r>
              <a:rPr lang="en-US" dirty="0"/>
              <a:t> </a:t>
            </a:r>
            <a:r>
              <a:rPr lang="en-US" dirty="0" err="1"/>
              <a:t>Yasar</a:t>
            </a:r>
            <a:r>
              <a:rPr lang="en-US" dirty="0"/>
              <a:t>, </a:t>
            </a:r>
            <a:r>
              <a:rPr lang="en-US" dirty="0" err="1"/>
              <a:t>Hacettepe</a:t>
            </a:r>
            <a:r>
              <a:rPr lang="en-US" dirty="0"/>
              <a:t> </a:t>
            </a:r>
            <a:r>
              <a:rPr lang="en-US" dirty="0" smtClean="0"/>
              <a:t>U/OU</a:t>
            </a:r>
            <a:endParaRPr lang="en-US" dirty="0"/>
          </a:p>
        </p:txBody>
      </p:sp>
      <p:sp>
        <p:nvSpPr>
          <p:cNvPr id="4" name="Footer Placeholder 3"/>
          <p:cNvSpPr>
            <a:spLocks noGrp="1"/>
          </p:cNvSpPr>
          <p:nvPr>
            <p:ph type="ftr" sz="quarter" idx="10"/>
          </p:nvPr>
        </p:nvSpPr>
        <p:spPr/>
        <p:txBody>
          <a:bodyPr/>
          <a:lstStyle/>
          <a:p>
            <a:pPr>
              <a:defRPr/>
            </a:pPr>
            <a:r>
              <a:rPr lang="en-US" smtClean="0"/>
              <a:t>OSCER State of the Center Address</a:t>
            </a:r>
          </a:p>
          <a:p>
            <a:pPr>
              <a:defRPr/>
            </a:pPr>
            <a:r>
              <a:rPr lang="en-US"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9</a:t>
            </a:fld>
            <a:endParaRPr lang="en-US"/>
          </a:p>
        </p:txBody>
      </p:sp>
    </p:spTree>
    <p:extLst>
      <p:ext uri="{BB962C8B-B14F-4D97-AF65-F5344CB8AC3E}">
        <p14:creationId xmlns:p14="http://schemas.microsoft.com/office/powerpoint/2010/main" val="164746380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Institutional Design (cont’d)</a:t>
            </a:r>
            <a:endParaRPr lang="en-US" dirty="0"/>
          </a:p>
        </p:txBody>
      </p:sp>
      <p:sp>
        <p:nvSpPr>
          <p:cNvPr id="3" name="Content Placeholder 2"/>
          <p:cNvSpPr>
            <a:spLocks noGrp="1"/>
          </p:cNvSpPr>
          <p:nvPr>
            <p:ph idx="1"/>
          </p:nvPr>
        </p:nvSpPr>
        <p:spPr/>
        <p:txBody>
          <a:bodyPr/>
          <a:lstStyle/>
          <a:p>
            <a:pPr lvl="0"/>
            <a:r>
              <a:rPr lang="en-US" u="sng" dirty="0" smtClean="0"/>
              <a:t>Servers</a:t>
            </a:r>
            <a:r>
              <a:rPr lang="en-US" dirty="0" smtClean="0"/>
              <a:t> </a:t>
            </a:r>
            <a:r>
              <a:rPr lang="en-US" dirty="0"/>
              <a:t>provide multiple virtualized SDN controller resources, plus a virtualized platform for providing performance toolsets, management and monitoring utilities, and data transfer tools (e.g., </a:t>
            </a:r>
            <a:r>
              <a:rPr lang="en-US" dirty="0" err="1"/>
              <a:t>perfSonar</a:t>
            </a:r>
            <a:r>
              <a:rPr lang="en-US" dirty="0"/>
              <a:t>). </a:t>
            </a:r>
          </a:p>
          <a:p>
            <a:pPr lvl="0"/>
            <a:r>
              <a:rPr lang="en-US" u="sng" dirty="0"/>
              <a:t>Software</a:t>
            </a:r>
            <a:r>
              <a:rPr lang="en-US" dirty="0"/>
              <a:t> (all Open Source and/or </a:t>
            </a:r>
            <a:r>
              <a:rPr lang="en-US" dirty="0" smtClean="0"/>
              <a:t>free)</a:t>
            </a:r>
          </a:p>
          <a:p>
            <a:pPr lvl="1"/>
            <a:r>
              <a:rPr lang="en-US" dirty="0" smtClean="0"/>
              <a:t>OS </a:t>
            </a:r>
            <a:r>
              <a:rPr lang="en-US" dirty="0"/>
              <a:t>virtualization platform (</a:t>
            </a:r>
            <a:r>
              <a:rPr lang="en-US" dirty="0" err="1"/>
              <a:t>Xen</a:t>
            </a:r>
            <a:r>
              <a:rPr lang="en-US" dirty="0"/>
              <a:t>, </a:t>
            </a:r>
            <a:r>
              <a:rPr lang="en-US" dirty="0" err="1"/>
              <a:t>VirtualBox</a:t>
            </a:r>
            <a:r>
              <a:rPr lang="en-US" dirty="0"/>
              <a:t> or </a:t>
            </a:r>
            <a:r>
              <a:rPr lang="en-US" dirty="0" err="1" smtClean="0"/>
              <a:t>Qemu</a:t>
            </a:r>
            <a:r>
              <a:rPr lang="en-US" dirty="0" smtClean="0"/>
              <a:t>)</a:t>
            </a:r>
          </a:p>
          <a:p>
            <a:pPr lvl="1"/>
            <a:r>
              <a:rPr lang="en-US" dirty="0" smtClean="0"/>
              <a:t>Linux </a:t>
            </a:r>
            <a:r>
              <a:rPr lang="en-US" dirty="0"/>
              <a:t>host and guest OS (Fedora or </a:t>
            </a:r>
            <a:r>
              <a:rPr lang="en-US" dirty="0" err="1" smtClean="0"/>
              <a:t>CentOS</a:t>
            </a:r>
            <a:r>
              <a:rPr lang="en-US" dirty="0" smtClean="0"/>
              <a:t>)</a:t>
            </a:r>
          </a:p>
          <a:p>
            <a:pPr lvl="1"/>
            <a:r>
              <a:rPr lang="en-US" dirty="0" smtClean="0"/>
              <a:t>SDN </a:t>
            </a:r>
            <a:r>
              <a:rPr lang="en-US" dirty="0"/>
              <a:t>controller (Beacon or </a:t>
            </a:r>
            <a:r>
              <a:rPr lang="en-US" dirty="0" smtClean="0"/>
              <a:t>Floodlight)</a:t>
            </a:r>
          </a:p>
          <a:p>
            <a:pPr lvl="1"/>
            <a:r>
              <a:rPr lang="en-US" dirty="0"/>
              <a:t>P</a:t>
            </a:r>
            <a:r>
              <a:rPr lang="en-US" dirty="0" smtClean="0"/>
              <a:t>erformance </a:t>
            </a:r>
            <a:r>
              <a:rPr lang="en-US" dirty="0"/>
              <a:t>testing (</a:t>
            </a:r>
            <a:r>
              <a:rPr lang="en-US" dirty="0" err="1"/>
              <a:t>iPerf</a:t>
            </a:r>
            <a:r>
              <a:rPr lang="en-US" dirty="0"/>
              <a:t> and the </a:t>
            </a:r>
            <a:r>
              <a:rPr lang="en-US" dirty="0" err="1"/>
              <a:t>PSPerformance</a:t>
            </a:r>
            <a:r>
              <a:rPr lang="en-US" dirty="0"/>
              <a:t> </a:t>
            </a:r>
            <a:r>
              <a:rPr lang="en-US" dirty="0" smtClean="0"/>
              <a:t>Toolkit)</a:t>
            </a:r>
          </a:p>
          <a:p>
            <a:pPr lvl="1"/>
            <a:r>
              <a:rPr lang="en-US" dirty="0"/>
              <a:t>M</a:t>
            </a:r>
            <a:r>
              <a:rPr lang="en-US" dirty="0" smtClean="0"/>
              <a:t>onitoring </a:t>
            </a:r>
            <a:r>
              <a:rPr lang="en-US" dirty="0"/>
              <a:t>(Cacti or </a:t>
            </a:r>
            <a:r>
              <a:rPr lang="en-US" dirty="0" err="1"/>
              <a:t>Nagios</a:t>
            </a:r>
            <a:r>
              <a:rPr lang="en-US" dirty="0" smtClean="0"/>
              <a:t>) </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90</a:t>
            </a:fld>
            <a:endParaRPr lang="en-US"/>
          </a:p>
        </p:txBody>
      </p:sp>
    </p:spTree>
    <p:extLst>
      <p:ext uri="{BB962C8B-B14F-4D97-AF65-F5344CB8AC3E}">
        <p14:creationId xmlns:p14="http://schemas.microsoft.com/office/powerpoint/2010/main" val="368706760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Institutional Diagram (Logical)</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91</a:t>
            </a:fld>
            <a:endParaRPr lang="en-US"/>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1524000" y="1371600"/>
            <a:ext cx="6324600" cy="4648200"/>
          </a:xfrm>
          <a:prstGeom prst="rect">
            <a:avLst/>
          </a:prstGeom>
        </p:spPr>
      </p:pic>
    </p:spTree>
    <p:extLst>
      <p:ext uri="{BB962C8B-B14F-4D97-AF65-F5344CB8AC3E}">
        <p14:creationId xmlns:p14="http://schemas.microsoft.com/office/powerpoint/2010/main" val="11399974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Institutional Diagram (Physical)</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92</a:t>
            </a:fld>
            <a:endParaRPr lang="en-US"/>
          </a:p>
        </p:txBody>
      </p:sp>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838200" y="1295400"/>
            <a:ext cx="7848600" cy="4800599"/>
          </a:xfrm>
          <a:prstGeom prst="rect">
            <a:avLst/>
          </a:prstGeom>
        </p:spPr>
      </p:pic>
    </p:spTree>
    <p:extLst>
      <p:ext uri="{BB962C8B-B14F-4D97-AF65-F5344CB8AC3E}">
        <p14:creationId xmlns:p14="http://schemas.microsoft.com/office/powerpoint/2010/main" val="251635849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 Connectors</a:t>
            </a:r>
            <a:endParaRPr lang="en-US" dirty="0"/>
          </a:p>
        </p:txBody>
      </p:sp>
      <p:sp>
        <p:nvSpPr>
          <p:cNvPr id="3" name="Content Placeholder 2"/>
          <p:cNvSpPr>
            <a:spLocks noGrp="1"/>
          </p:cNvSpPr>
          <p:nvPr>
            <p:ph idx="1"/>
          </p:nvPr>
        </p:nvSpPr>
        <p:spPr/>
        <p:txBody>
          <a:bodyPr/>
          <a:lstStyle/>
          <a:p>
            <a:r>
              <a:rPr lang="en-US" b="1" u="sng" dirty="0"/>
              <a:t>Innovation Platform</a:t>
            </a:r>
            <a:r>
              <a:rPr lang="en-US" dirty="0"/>
              <a:t>: </a:t>
            </a:r>
            <a:r>
              <a:rPr lang="en-US" dirty="0" err="1"/>
              <a:t>OneNet</a:t>
            </a:r>
            <a:r>
              <a:rPr lang="en-US" dirty="0"/>
              <a:t> has secured a 100G connection onto Internet2’s Innovation Platform (IP</a:t>
            </a:r>
            <a:r>
              <a:rPr lang="en-US" dirty="0" smtClean="0"/>
              <a:t>).</a:t>
            </a:r>
          </a:p>
          <a:p>
            <a:pPr lvl="1"/>
            <a:r>
              <a:rPr lang="en-US" dirty="0" smtClean="0"/>
              <a:t>OSU has </a:t>
            </a:r>
            <a:r>
              <a:rPr lang="en-US" dirty="0"/>
              <a:t>dedicated connectivity to connect to the IP at </a:t>
            </a:r>
            <a:r>
              <a:rPr lang="en-US" dirty="0" smtClean="0"/>
              <a:t>100G.</a:t>
            </a:r>
          </a:p>
          <a:p>
            <a:pPr lvl="1"/>
            <a:r>
              <a:rPr lang="en-US" dirty="0" smtClean="0"/>
              <a:t>OU is deploying </a:t>
            </a:r>
            <a:r>
              <a:rPr lang="en-US" dirty="0"/>
              <a:t>2 x 10G with Layer-2 and Layer-3 transport services, from OU to </a:t>
            </a:r>
            <a:r>
              <a:rPr lang="en-US" dirty="0" err="1"/>
              <a:t>OneNet</a:t>
            </a:r>
            <a:r>
              <a:rPr lang="en-US" dirty="0"/>
              <a:t>, connecting directly into the same </a:t>
            </a:r>
            <a:r>
              <a:rPr lang="en-US" dirty="0" err="1"/>
              <a:t>OneNet</a:t>
            </a:r>
            <a:r>
              <a:rPr lang="en-US" dirty="0"/>
              <a:t> chassis as the </a:t>
            </a:r>
            <a:r>
              <a:rPr lang="en-US" dirty="0" smtClean="0"/>
              <a:t>IP. </a:t>
            </a:r>
            <a:r>
              <a:rPr lang="en-US" dirty="0"/>
              <a:t>Under OFFN, researchers statewide will straightforwardly be able to access the IP via OU and OSU.</a:t>
            </a:r>
          </a:p>
          <a:p>
            <a:r>
              <a:rPr lang="en-US" b="1" u="sng" dirty="0"/>
              <a:t>DYNES</a:t>
            </a:r>
            <a:r>
              <a:rPr lang="en-US" dirty="0"/>
              <a:t>: OU hosts a “static” DYNES site </a:t>
            </a:r>
            <a:r>
              <a:rPr lang="en-US" dirty="0" smtClean="0"/>
              <a:t>deployment.</a:t>
            </a:r>
          </a:p>
          <a:p>
            <a:pPr lvl="1"/>
            <a:r>
              <a:rPr lang="en-US" dirty="0" smtClean="0"/>
              <a:t>Primarily </a:t>
            </a:r>
            <a:r>
              <a:rPr lang="en-US" dirty="0"/>
              <a:t>implemented as a dedicated path tool for OUHEP’s SWT2 cluster to receive large datasets from </a:t>
            </a:r>
            <a:r>
              <a:rPr lang="en-US" dirty="0" err="1" smtClean="0"/>
              <a:t>LHCOne</a:t>
            </a:r>
            <a:r>
              <a:rPr lang="en-US" dirty="0" smtClean="0"/>
              <a:t>.</a:t>
            </a:r>
          </a:p>
          <a:p>
            <a:pPr lvl="1"/>
            <a:r>
              <a:rPr lang="en-US" dirty="0" smtClean="0"/>
              <a:t>Can </a:t>
            </a:r>
            <a:r>
              <a:rPr lang="en-US" dirty="0"/>
              <a:t>easily be migrated to the 4PP Science </a:t>
            </a:r>
            <a:r>
              <a:rPr lang="en-US" dirty="0" smtClean="0"/>
              <a:t>DMZ.</a:t>
            </a:r>
            <a:endParaRPr lang="en-US" dirty="0"/>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93</a:t>
            </a:fld>
            <a:endParaRPr lang="en-US"/>
          </a:p>
        </p:txBody>
      </p:sp>
    </p:spTree>
    <p:extLst>
      <p:ext uri="{BB962C8B-B14F-4D97-AF65-F5344CB8AC3E}">
        <p14:creationId xmlns:p14="http://schemas.microsoft.com/office/powerpoint/2010/main" val="99941893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External Connectors (cont’d)</a:t>
            </a:r>
            <a:endParaRPr lang="en-US" dirty="0"/>
          </a:p>
        </p:txBody>
      </p:sp>
      <p:sp>
        <p:nvSpPr>
          <p:cNvPr id="3" name="Content Placeholder 2"/>
          <p:cNvSpPr>
            <a:spLocks noGrp="1"/>
          </p:cNvSpPr>
          <p:nvPr>
            <p:ph idx="1"/>
          </p:nvPr>
        </p:nvSpPr>
        <p:spPr/>
        <p:txBody>
          <a:bodyPr/>
          <a:lstStyle/>
          <a:p>
            <a:r>
              <a:rPr lang="en-US" b="1" u="sng" dirty="0" smtClean="0"/>
              <a:t>XSEDE</a:t>
            </a:r>
            <a:r>
              <a:rPr lang="en-US" dirty="0"/>
              <a:t>: </a:t>
            </a:r>
            <a:r>
              <a:rPr lang="en-US" dirty="0" smtClean="0"/>
              <a:t>OU’s </a:t>
            </a:r>
            <a:r>
              <a:rPr lang="en-US" dirty="0"/>
              <a:t>already-funded plan to connect to the Innovation </a:t>
            </a:r>
            <a:r>
              <a:rPr lang="en-US" dirty="0" smtClean="0"/>
              <a:t>Platform can </a:t>
            </a:r>
            <a:r>
              <a:rPr lang="en-US" dirty="0"/>
              <a:t>also facilitate connection to </a:t>
            </a:r>
            <a:r>
              <a:rPr lang="en-US" dirty="0" err="1"/>
              <a:t>XSEDEnet</a:t>
            </a:r>
            <a:r>
              <a:rPr lang="en-US" dirty="0"/>
              <a:t> at no additional charge, by </a:t>
            </a:r>
            <a:r>
              <a:rPr lang="en-US" dirty="0" err="1"/>
              <a:t>OneNet</a:t>
            </a:r>
            <a:r>
              <a:rPr lang="en-US" dirty="0"/>
              <a:t> simply setting aside 10 </a:t>
            </a:r>
            <a:r>
              <a:rPr lang="en-US" dirty="0" err="1"/>
              <a:t>Gbps</a:t>
            </a:r>
            <a:r>
              <a:rPr lang="en-US" dirty="0"/>
              <a:t> of the 100 </a:t>
            </a:r>
            <a:r>
              <a:rPr lang="en-US" dirty="0" err="1"/>
              <a:t>Gbps</a:t>
            </a:r>
            <a:r>
              <a:rPr lang="en-US" dirty="0"/>
              <a:t> connection into the Innovation Platform (subject to </a:t>
            </a:r>
            <a:r>
              <a:rPr lang="en-US" dirty="0" err="1"/>
              <a:t>OneNet’s</a:t>
            </a:r>
            <a:r>
              <a:rPr lang="en-US" dirty="0"/>
              <a:t> and XSEDE’s approval</a:t>
            </a:r>
            <a:r>
              <a:rPr lang="en-US" dirty="0" smtClean="0"/>
              <a:t>).</a:t>
            </a:r>
            <a:endParaRPr lang="en-US" dirty="0"/>
          </a:p>
          <a:p>
            <a:r>
              <a:rPr lang="en-US" b="1" u="sng" dirty="0" err="1"/>
              <a:t>PlanetLab</a:t>
            </a:r>
            <a:r>
              <a:rPr lang="en-US" dirty="0"/>
              <a:t> provides an overlay services network that can be decomposed into tangible resource pools used for network experimentation. Both OU and OSU provide dedicated </a:t>
            </a:r>
            <a:r>
              <a:rPr lang="en-US" dirty="0" err="1"/>
              <a:t>PlanetLab</a:t>
            </a:r>
            <a:r>
              <a:rPr lang="en-US" dirty="0"/>
              <a:t> hardware </a:t>
            </a:r>
            <a:r>
              <a:rPr lang="en-US" dirty="0" smtClean="0"/>
              <a:t>resources</a:t>
            </a:r>
            <a:r>
              <a:rPr lang="en-US" dirty="0"/>
              <a:t>.</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94</a:t>
            </a:fld>
            <a:endParaRPr lang="en-US"/>
          </a:p>
        </p:txBody>
      </p:sp>
    </p:spTree>
    <p:extLst>
      <p:ext uri="{BB962C8B-B14F-4D97-AF65-F5344CB8AC3E}">
        <p14:creationId xmlns:p14="http://schemas.microsoft.com/office/powerpoint/2010/main" val="222512880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p:txBody>
          <a:bodyPr/>
          <a:lstStyle/>
          <a:p>
            <a:pPr marL="0" indent="0">
              <a:spcBef>
                <a:spcPts val="0"/>
              </a:spcBef>
              <a:buNone/>
            </a:pPr>
            <a:r>
              <a:rPr lang="en-US" sz="2050" dirty="0"/>
              <a:t>Portions of this material are based upon work supported by the National Science Foundation under the following </a:t>
            </a:r>
            <a:r>
              <a:rPr lang="en-US" sz="2050" dirty="0" smtClean="0"/>
              <a:t>grants:</a:t>
            </a:r>
          </a:p>
          <a:p>
            <a:pPr>
              <a:spcBef>
                <a:spcPts val="0"/>
              </a:spcBef>
            </a:pPr>
            <a:r>
              <a:rPr lang="en-US" sz="2050" dirty="0" smtClean="0"/>
              <a:t>Grant </a:t>
            </a:r>
            <a:r>
              <a:rPr lang="en-US" sz="2050" dirty="0"/>
              <a:t>No. EPS-0814361, “Building Oklahoma's Leadership Role in Cellulosic </a:t>
            </a:r>
            <a:r>
              <a:rPr lang="en-US" sz="2050" dirty="0" smtClean="0"/>
              <a:t>Bioenergy”</a:t>
            </a:r>
          </a:p>
          <a:p>
            <a:pPr>
              <a:spcBef>
                <a:spcPts val="0"/>
              </a:spcBef>
            </a:pPr>
            <a:r>
              <a:rPr lang="en-US" sz="2050" dirty="0" smtClean="0"/>
              <a:t>Grant </a:t>
            </a:r>
            <a:r>
              <a:rPr lang="en-US" sz="2050" dirty="0"/>
              <a:t>No. EPS-1006919, “Oklahoma Optical </a:t>
            </a:r>
            <a:r>
              <a:rPr lang="en-US" sz="2050" dirty="0" smtClean="0"/>
              <a:t>Initiative”</a:t>
            </a:r>
          </a:p>
          <a:p>
            <a:pPr>
              <a:spcBef>
                <a:spcPts val="0"/>
              </a:spcBef>
            </a:pPr>
            <a:r>
              <a:rPr lang="en-US" sz="2050" dirty="0" smtClean="0"/>
              <a:t>Grant </a:t>
            </a:r>
            <a:r>
              <a:rPr lang="en-US" sz="2050" dirty="0"/>
              <a:t>No. OCI-1039829, “MRI: Acquisition of Extensible </a:t>
            </a:r>
            <a:r>
              <a:rPr lang="en-US" sz="2050" dirty="0" err="1"/>
              <a:t>Petascale</a:t>
            </a:r>
            <a:r>
              <a:rPr lang="en-US" sz="2050" dirty="0"/>
              <a:t> Storage for Data Intensive </a:t>
            </a:r>
            <a:r>
              <a:rPr lang="en-US" sz="2050" dirty="0" smtClean="0"/>
              <a:t>Research”</a:t>
            </a:r>
          </a:p>
          <a:p>
            <a:pPr>
              <a:spcBef>
                <a:spcPts val="0"/>
              </a:spcBef>
            </a:pPr>
            <a:r>
              <a:rPr lang="en-US" sz="2050" dirty="0" smtClean="0"/>
              <a:t>Grant </a:t>
            </a:r>
            <a:r>
              <a:rPr lang="en-US" sz="2050" dirty="0"/>
              <a:t>No. </a:t>
            </a:r>
            <a:r>
              <a:rPr lang="en-US" sz="2050" dirty="0" smtClean="0"/>
              <a:t>OCI-1126330, </a:t>
            </a:r>
            <a:r>
              <a:rPr lang="en-US" sz="2050" dirty="0"/>
              <a:t>“Acquisition of a High Performance Compute Cluster for Multidisciplinary </a:t>
            </a:r>
            <a:r>
              <a:rPr lang="en-US" sz="2050" dirty="0" smtClean="0"/>
              <a:t>Research”</a:t>
            </a:r>
          </a:p>
          <a:p>
            <a:pPr>
              <a:spcBef>
                <a:spcPts val="0"/>
              </a:spcBef>
            </a:pPr>
            <a:r>
              <a:rPr lang="en-US" sz="2000" dirty="0" smtClean="0"/>
              <a:t>Grant No. </a:t>
            </a:r>
            <a:r>
              <a:rPr lang="en-US" sz="2000" dirty="0"/>
              <a:t>ACI- </a:t>
            </a:r>
            <a:r>
              <a:rPr lang="en-US" sz="2000" dirty="0" smtClean="0"/>
              <a:t>1229107, “Acquisition </a:t>
            </a:r>
            <a:r>
              <a:rPr lang="en-US" sz="2000" dirty="0"/>
              <a:t>of a High Performance Computing Cluster for Research and </a:t>
            </a:r>
            <a:r>
              <a:rPr lang="en-US" sz="2000" dirty="0" smtClean="0"/>
              <a:t>Education”</a:t>
            </a:r>
            <a:endParaRPr lang="en-US" sz="2050" dirty="0" smtClean="0"/>
          </a:p>
          <a:p>
            <a:pPr>
              <a:spcBef>
                <a:spcPts val="0"/>
              </a:spcBef>
            </a:pPr>
            <a:r>
              <a:rPr lang="en-US" sz="2050" dirty="0" smtClean="0"/>
              <a:t>Grant </a:t>
            </a:r>
            <a:r>
              <a:rPr lang="en-US" sz="2050" dirty="0"/>
              <a:t>No. EPS-1301789, “Adapting Socio-ecological Systems to Increased Climate </a:t>
            </a:r>
            <a:r>
              <a:rPr lang="en-US" sz="2050" dirty="0" smtClean="0"/>
              <a:t>Variability”</a:t>
            </a:r>
          </a:p>
          <a:p>
            <a:pPr>
              <a:spcBef>
                <a:spcPts val="0"/>
              </a:spcBef>
            </a:pPr>
            <a:r>
              <a:rPr lang="en-US" sz="2050" dirty="0" smtClean="0"/>
              <a:t>Grant </a:t>
            </a:r>
            <a:r>
              <a:rPr lang="en-US" sz="2050" dirty="0"/>
              <a:t>No. ACI-1341028, “</a:t>
            </a:r>
            <a:r>
              <a:rPr lang="en-US" sz="2050" dirty="0" err="1"/>
              <a:t>OneOklahoma</a:t>
            </a:r>
            <a:r>
              <a:rPr lang="en-US" sz="2050" dirty="0"/>
              <a:t> Friction Free </a:t>
            </a:r>
            <a:r>
              <a:rPr lang="en-US" sz="2050" dirty="0" smtClean="0"/>
              <a:t>Network”</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95</a:t>
            </a:fld>
            <a:endParaRPr lang="en-US"/>
          </a:p>
        </p:txBody>
      </p:sp>
    </p:spTree>
    <p:extLst>
      <p:ext uri="{BB962C8B-B14F-4D97-AF65-F5344CB8AC3E}">
        <p14:creationId xmlns:p14="http://schemas.microsoft.com/office/powerpoint/2010/main" val="334514180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p:txBody>
          <a:bodyPr/>
          <a:lstStyle/>
          <a:p>
            <a:pPr marL="0" indent="0">
              <a:spcBef>
                <a:spcPts val="0"/>
              </a:spcBef>
              <a:buNone/>
            </a:pPr>
            <a:r>
              <a:rPr lang="en-US" sz="2050" dirty="0" smtClean="0"/>
              <a:t>Dell provided seed systems for the OU Research Cloud (“</a:t>
            </a:r>
            <a:r>
              <a:rPr lang="en-US" sz="2050" dirty="0" err="1" smtClean="0"/>
              <a:t>OURcloud</a:t>
            </a:r>
            <a:r>
              <a:rPr lang="en-US" sz="2050" dirty="0" smtClean="0"/>
              <a:t>”) and the OU Science DMZ.</a:t>
            </a:r>
          </a:p>
        </p:txBody>
      </p:sp>
      <p:sp>
        <p:nvSpPr>
          <p:cNvPr id="4" name="Footer Placeholder 3"/>
          <p:cNvSpPr>
            <a:spLocks noGrp="1"/>
          </p:cNvSpPr>
          <p:nvPr>
            <p:ph type="ftr" sz="quarter" idx="10"/>
          </p:nvPr>
        </p:nvSpPr>
        <p:spPr/>
        <p:txBody>
          <a:bodyPr/>
          <a:lstStyle/>
          <a:p>
            <a:pPr>
              <a:defRPr/>
            </a:pPr>
            <a:r>
              <a:rPr lang="en-US" dirty="0" smtClean="0"/>
              <a:t>OSCER State of the Center Address</a:t>
            </a:r>
          </a:p>
          <a:p>
            <a:pPr>
              <a:defRPr/>
            </a:pPr>
            <a:r>
              <a:rPr lang="en-US" dirty="0"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96</a:t>
            </a:fld>
            <a:endParaRPr lang="en-US"/>
          </a:p>
        </p:txBody>
      </p:sp>
    </p:spTree>
    <p:extLst>
      <p:ext uri="{BB962C8B-B14F-4D97-AF65-F5344CB8AC3E}">
        <p14:creationId xmlns:p14="http://schemas.microsoft.com/office/powerpoint/2010/main" val="391520063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66B5A53F-FE0D-4B6F-9828-237F1A2626B8}" type="slidenum">
              <a:rPr lang="en-US"/>
              <a:pPr/>
              <a:t>97</a:t>
            </a:fld>
            <a:endParaRPr lang="en-US"/>
          </a:p>
        </p:txBody>
      </p:sp>
      <p:sp>
        <p:nvSpPr>
          <p:cNvPr id="918530" name="Rectangle 2"/>
          <p:cNvSpPr>
            <a:spLocks noGrp="1" noChangeArrowheads="1"/>
          </p:cNvSpPr>
          <p:nvPr>
            <p:ph type="title"/>
          </p:nvPr>
        </p:nvSpPr>
        <p:spPr/>
        <p:txBody>
          <a:bodyPr/>
          <a:lstStyle/>
          <a:p>
            <a:r>
              <a:rPr lang="en-US" sz="3600" dirty="0" smtClean="0"/>
              <a:t>Thank You!</a:t>
            </a:r>
            <a:endParaRPr lang="en-US" sz="3600" dirty="0"/>
          </a:p>
        </p:txBody>
      </p:sp>
      <p:sp>
        <p:nvSpPr>
          <p:cNvPr id="918531" name="Rectangle 3"/>
          <p:cNvSpPr>
            <a:spLocks noGrp="1" noChangeArrowheads="1"/>
          </p:cNvSpPr>
          <p:nvPr>
            <p:ph type="body" idx="1"/>
          </p:nvPr>
        </p:nvSpPr>
        <p:spPr/>
        <p:txBody>
          <a:bodyPr/>
          <a:lstStyle/>
          <a:p>
            <a:pPr>
              <a:spcBef>
                <a:spcPts val="300"/>
              </a:spcBef>
            </a:pPr>
            <a:r>
              <a:rPr lang="en-US" dirty="0"/>
              <a:t>Academic </a:t>
            </a:r>
            <a:r>
              <a:rPr lang="en-US" dirty="0" smtClean="0"/>
              <a:t>sponsors</a:t>
            </a:r>
          </a:p>
          <a:p>
            <a:pPr lvl="1">
              <a:spcBef>
                <a:spcPts val="300"/>
              </a:spcBef>
            </a:pPr>
            <a:r>
              <a:rPr lang="en-US" dirty="0" smtClean="0"/>
              <a:t>Globus Online</a:t>
            </a:r>
          </a:p>
          <a:p>
            <a:pPr lvl="1">
              <a:spcBef>
                <a:spcPts val="300"/>
              </a:spcBef>
            </a:pPr>
            <a:r>
              <a:rPr lang="en-US" dirty="0" smtClean="0"/>
              <a:t>Great </a:t>
            </a:r>
            <a:r>
              <a:rPr lang="en-US" dirty="0"/>
              <a:t>Plains Network</a:t>
            </a:r>
          </a:p>
          <a:p>
            <a:pPr>
              <a:spcBef>
                <a:spcPts val="300"/>
              </a:spcBef>
            </a:pPr>
            <a:r>
              <a:rPr lang="en-US" dirty="0"/>
              <a:t>Industry sponsors</a:t>
            </a:r>
          </a:p>
          <a:p>
            <a:pPr lvl="1">
              <a:spcBef>
                <a:spcPts val="300"/>
              </a:spcBef>
            </a:pPr>
            <a:r>
              <a:rPr lang="en-US" dirty="0"/>
              <a:t>Platinum: </a:t>
            </a:r>
            <a:r>
              <a:rPr lang="en-US" dirty="0" smtClean="0"/>
              <a:t>Intel</a:t>
            </a:r>
            <a:endParaRPr lang="en-US" dirty="0"/>
          </a:p>
          <a:p>
            <a:pPr lvl="1">
              <a:spcBef>
                <a:spcPts val="300"/>
              </a:spcBef>
            </a:pPr>
            <a:r>
              <a:rPr lang="en-US" dirty="0"/>
              <a:t>Gold</a:t>
            </a:r>
            <a:r>
              <a:rPr lang="en-US" dirty="0" smtClean="0"/>
              <a:t>: </a:t>
            </a:r>
            <a:r>
              <a:rPr lang="en-US" dirty="0" err="1" smtClean="0"/>
              <a:t>CommScope</a:t>
            </a:r>
            <a:r>
              <a:rPr lang="en-US" dirty="0" smtClean="0"/>
              <a:t>, Cray, Dell, Graybar, NVIDIA</a:t>
            </a:r>
            <a:endParaRPr lang="en-US" dirty="0"/>
          </a:p>
          <a:p>
            <a:pPr lvl="1">
              <a:spcBef>
                <a:spcPts val="300"/>
              </a:spcBef>
            </a:pPr>
            <a:r>
              <a:rPr lang="en-US" dirty="0"/>
              <a:t>Silver</a:t>
            </a:r>
            <a:r>
              <a:rPr lang="en-US" dirty="0" smtClean="0"/>
              <a:t>:, DLT Solutions, </a:t>
            </a:r>
            <a:r>
              <a:rPr lang="en-US" dirty="0" err="1" smtClean="0"/>
              <a:t>GovConnection</a:t>
            </a:r>
            <a:r>
              <a:rPr lang="en-US" dirty="0" smtClean="0"/>
              <a:t>, Red Hat, Tangent</a:t>
            </a:r>
            <a:endParaRPr lang="en-US" dirty="0"/>
          </a:p>
          <a:p>
            <a:pPr lvl="1">
              <a:spcBef>
                <a:spcPts val="300"/>
              </a:spcBef>
            </a:pPr>
            <a:r>
              <a:rPr lang="en-US" dirty="0"/>
              <a:t>Bronze: Advanced Clustering </a:t>
            </a:r>
            <a:r>
              <a:rPr lang="en-US" dirty="0" smtClean="0"/>
              <a:t>Technologies, </a:t>
            </a:r>
            <a:r>
              <a:rPr lang="en-US" dirty="0" err="1" smtClean="0"/>
              <a:t>DataDirect</a:t>
            </a:r>
            <a:r>
              <a:rPr lang="en-US" dirty="0" smtClean="0"/>
              <a:t> Networks, Open Technologies, SGI</a:t>
            </a:r>
          </a:p>
          <a:p>
            <a:pPr>
              <a:spcBef>
                <a:spcPts val="300"/>
              </a:spcBef>
              <a:buNone/>
            </a:pPr>
            <a:r>
              <a:rPr lang="en-US" dirty="0" smtClean="0"/>
              <a:t>Thank you all! Without you, the Symposium couldn’t happen.</a:t>
            </a:r>
          </a:p>
        </p:txBody>
      </p:sp>
    </p:spTree>
    <p:extLst>
      <p:ext uri="{BB962C8B-B14F-4D97-AF65-F5344CB8AC3E}">
        <p14:creationId xmlns:p14="http://schemas.microsoft.com/office/powerpoint/2010/main" val="1742640170"/>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smtClean="0"/>
              <a:t>OSCER State of the Center Address</a:t>
            </a:r>
            <a:endParaRPr lang="en-US" dirty="0"/>
          </a:p>
          <a:p>
            <a:r>
              <a:rPr lang="en-US" dirty="0" smtClean="0"/>
              <a:t>Wed Oct 2 2013</a:t>
            </a:r>
            <a:endParaRPr lang="en-US" dirty="0"/>
          </a:p>
        </p:txBody>
      </p:sp>
      <p:sp>
        <p:nvSpPr>
          <p:cNvPr id="5" name="Slide Number Placeholder 4"/>
          <p:cNvSpPr>
            <a:spLocks noGrp="1"/>
          </p:cNvSpPr>
          <p:nvPr>
            <p:ph type="sldNum" sz="quarter" idx="11"/>
          </p:nvPr>
        </p:nvSpPr>
        <p:spPr/>
        <p:txBody>
          <a:bodyPr/>
          <a:lstStyle/>
          <a:p>
            <a:fld id="{529D1907-5585-44E7-AC83-644D85093202}" type="slidenum">
              <a:rPr lang="en-US"/>
              <a:pPr/>
              <a:t>98</a:t>
            </a:fld>
            <a:endParaRPr lang="en-US"/>
          </a:p>
        </p:txBody>
      </p:sp>
      <p:sp>
        <p:nvSpPr>
          <p:cNvPr id="913410" name="Rectangle 2"/>
          <p:cNvSpPr>
            <a:spLocks noGrp="1" noChangeArrowheads="1"/>
          </p:cNvSpPr>
          <p:nvPr>
            <p:ph type="title"/>
          </p:nvPr>
        </p:nvSpPr>
        <p:spPr/>
        <p:txBody>
          <a:bodyPr/>
          <a:lstStyle/>
          <a:p>
            <a:r>
              <a:rPr lang="en-US" sz="3600"/>
              <a:t>Thanks!</a:t>
            </a:r>
          </a:p>
        </p:txBody>
      </p:sp>
      <p:sp>
        <p:nvSpPr>
          <p:cNvPr id="913411" name="Rectangle 3"/>
          <p:cNvSpPr>
            <a:spLocks noGrp="1" noChangeArrowheads="1"/>
          </p:cNvSpPr>
          <p:nvPr>
            <p:ph type="body" idx="1"/>
          </p:nvPr>
        </p:nvSpPr>
        <p:spPr/>
        <p:txBody>
          <a:bodyPr/>
          <a:lstStyle/>
          <a:p>
            <a:r>
              <a:rPr lang="en-US" dirty="0"/>
              <a:t>OU IT</a:t>
            </a:r>
          </a:p>
          <a:p>
            <a:pPr lvl="1"/>
            <a:r>
              <a:rPr lang="en-US" dirty="0"/>
              <a:t>OU CIO/VPIT </a:t>
            </a:r>
            <a:r>
              <a:rPr lang="en-US" dirty="0" smtClean="0"/>
              <a:t>Loretta Early</a:t>
            </a:r>
          </a:p>
          <a:p>
            <a:pPr lvl="1"/>
            <a:r>
              <a:rPr lang="en-US" dirty="0" smtClean="0"/>
              <a:t>Symposium </a:t>
            </a:r>
            <a:r>
              <a:rPr lang="en-US" dirty="0" err="1" smtClean="0"/>
              <a:t>commmittee</a:t>
            </a:r>
            <a:r>
              <a:rPr lang="en-US" dirty="0" smtClean="0"/>
              <a:t>: Josh Alexander (OU), Dana Brunson (OSU), Debi </a:t>
            </a:r>
            <a:r>
              <a:rPr lang="en-US" dirty="0" err="1" smtClean="0"/>
              <a:t>Gentis</a:t>
            </a:r>
            <a:r>
              <a:rPr lang="en-US" dirty="0" smtClean="0"/>
              <a:t> (OU), Jeff </a:t>
            </a:r>
            <a:r>
              <a:rPr lang="en-US" dirty="0" err="1" smtClean="0"/>
              <a:t>Pummill</a:t>
            </a:r>
            <a:r>
              <a:rPr lang="en-US" dirty="0" smtClean="0"/>
              <a:t> (U Ark)</a:t>
            </a:r>
            <a:endParaRPr lang="en-US" dirty="0"/>
          </a:p>
          <a:p>
            <a:pPr lvl="1"/>
            <a:r>
              <a:rPr lang="en-US" dirty="0" smtClean="0"/>
              <a:t>Symposium coordinator: Debi </a:t>
            </a:r>
            <a:r>
              <a:rPr lang="en-US" dirty="0" err="1" smtClean="0"/>
              <a:t>Gentis</a:t>
            </a:r>
            <a:endParaRPr lang="en-US" dirty="0" smtClean="0"/>
          </a:p>
          <a:p>
            <a:pPr lvl="1"/>
            <a:r>
              <a:rPr lang="en-US" dirty="0" smtClean="0"/>
              <a:t>Sponsorship coordinator: Chance Grubb</a:t>
            </a:r>
            <a:endParaRPr lang="en-US" dirty="0"/>
          </a:p>
          <a:p>
            <a:pPr lvl="1"/>
            <a:r>
              <a:rPr lang="en-US" dirty="0" smtClean="0"/>
              <a:t>OSCER </a:t>
            </a:r>
            <a:r>
              <a:rPr lang="en-US" dirty="0"/>
              <a:t>Operations Team: Brandon George, Dave Akin, Brett Zimmerman, Josh </a:t>
            </a:r>
            <a:r>
              <a:rPr lang="en-US" dirty="0" smtClean="0"/>
              <a:t>Alexander, Patrick Calhoun</a:t>
            </a:r>
          </a:p>
          <a:p>
            <a:pPr lvl="1"/>
            <a:r>
              <a:rPr lang="en-US" dirty="0" smtClean="0"/>
              <a:t>All </a:t>
            </a:r>
            <a:r>
              <a:rPr lang="en-US" dirty="0"/>
              <a:t>of the OU IT folks who helped put this together</a:t>
            </a:r>
          </a:p>
          <a:p>
            <a:r>
              <a:rPr lang="en-US" dirty="0"/>
              <a:t>CCE Forum</a:t>
            </a:r>
          </a:p>
          <a:p>
            <a:pPr lvl="1"/>
            <a:r>
              <a:rPr lang="en-US" dirty="0" smtClean="0"/>
              <a:t>Kristin Livingston, Deborah Haddock</a:t>
            </a:r>
            <a:endParaRPr lang="en-US" dirty="0"/>
          </a:p>
          <a:p>
            <a:pPr lvl="1"/>
            <a:r>
              <a:rPr lang="en-US" dirty="0"/>
              <a:t>The whole Forum crew who helped put this </a:t>
            </a:r>
            <a:r>
              <a:rPr lang="en-US" dirty="0" smtClean="0"/>
              <a:t>together</a:t>
            </a:r>
            <a:endParaRPr lang="en-US"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Plenary Speakers</a:t>
            </a:r>
            <a:endParaRPr lang="en-US" dirty="0"/>
          </a:p>
        </p:txBody>
      </p:sp>
      <p:sp>
        <p:nvSpPr>
          <p:cNvPr id="3" name="Content Placeholder 2"/>
          <p:cNvSpPr>
            <a:spLocks noGrp="1"/>
          </p:cNvSpPr>
          <p:nvPr>
            <p:ph idx="1"/>
          </p:nvPr>
        </p:nvSpPr>
        <p:spPr/>
        <p:txBody>
          <a:bodyPr/>
          <a:lstStyle/>
          <a:p>
            <a:r>
              <a:rPr lang="en-US" dirty="0" smtClean="0"/>
              <a:t>Plenary Speakers</a:t>
            </a:r>
          </a:p>
          <a:p>
            <a:pPr lvl="1"/>
            <a:r>
              <a:rPr lang="en-US" dirty="0" smtClean="0"/>
              <a:t>Mike Little, NASA (couldn’t attend)</a:t>
            </a:r>
          </a:p>
          <a:p>
            <a:pPr lvl="1"/>
            <a:r>
              <a:rPr lang="en-US" dirty="0" err="1"/>
              <a:t>Rachana</a:t>
            </a:r>
            <a:r>
              <a:rPr lang="en-US" dirty="0"/>
              <a:t> </a:t>
            </a:r>
            <a:r>
              <a:rPr lang="en-US" dirty="0" err="1" smtClean="0"/>
              <a:t>Ananthakrishnan</a:t>
            </a:r>
            <a:r>
              <a:rPr lang="en-US" dirty="0" smtClean="0"/>
              <a:t>, University </a:t>
            </a:r>
            <a:r>
              <a:rPr lang="en-US" dirty="0"/>
              <a:t>of </a:t>
            </a:r>
            <a:r>
              <a:rPr lang="en-US" dirty="0" smtClean="0"/>
              <a:t>Chicago/Argonne </a:t>
            </a:r>
            <a:r>
              <a:rPr lang="en-US" dirty="0"/>
              <a:t>National </a:t>
            </a:r>
            <a:r>
              <a:rPr lang="en-US" dirty="0" smtClean="0"/>
              <a:t>Laboratory Computation Institute, Globus Online </a:t>
            </a:r>
          </a:p>
          <a:p>
            <a:pPr lvl="1"/>
            <a:r>
              <a:rPr lang="en-US" dirty="0" smtClean="0"/>
              <a:t>John </a:t>
            </a:r>
            <a:r>
              <a:rPr lang="en-US" dirty="0" err="1" smtClean="0"/>
              <a:t>Shalf</a:t>
            </a:r>
            <a:r>
              <a:rPr lang="en-US" dirty="0" smtClean="0"/>
              <a:t>, Lawrence Berkeley National Laboratory/National Energy Research Scientific Computing Center</a:t>
            </a:r>
          </a:p>
          <a:p>
            <a:pPr lvl="1"/>
            <a:r>
              <a:rPr lang="en-US" dirty="0" smtClean="0"/>
              <a:t>Stephen Wheat, Intel (Platinum sponsor)</a:t>
            </a:r>
          </a:p>
        </p:txBody>
      </p:sp>
      <p:sp>
        <p:nvSpPr>
          <p:cNvPr id="4" name="Footer Placeholder 3"/>
          <p:cNvSpPr>
            <a:spLocks noGrp="1"/>
          </p:cNvSpPr>
          <p:nvPr>
            <p:ph type="ftr" sz="quarter" idx="10"/>
          </p:nvPr>
        </p:nvSpPr>
        <p:spPr/>
        <p:txBody>
          <a:bodyPr/>
          <a:lstStyle/>
          <a:p>
            <a:pPr>
              <a:defRPr/>
            </a:pPr>
            <a:r>
              <a:rPr lang="en-US" smtClean="0"/>
              <a:t>OSCER State of the Center Address</a:t>
            </a:r>
          </a:p>
          <a:p>
            <a:pPr>
              <a:defRPr/>
            </a:pPr>
            <a:r>
              <a:rPr lang="en-US" smtClean="0"/>
              <a:t>Wed Oct 2 2013</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99</a:t>
            </a:fld>
            <a:endParaRPr lang="en-US"/>
          </a:p>
        </p:txBody>
      </p:sp>
    </p:spTree>
    <p:extLst>
      <p:ext uri="{BB962C8B-B14F-4D97-AF65-F5344CB8AC3E}">
        <p14:creationId xmlns:p14="http://schemas.microsoft.com/office/powerpoint/2010/main" val="4280888879"/>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PWI" val="98"/>
</p:tagLst>
</file>

<file path=ppt/tags/tag10.xml><?xml version="1.0" encoding="utf-8"?>
<p:tagLst xmlns:a="http://schemas.openxmlformats.org/drawingml/2006/main" xmlns:r="http://schemas.openxmlformats.org/officeDocument/2006/relationships" xmlns:p="http://schemas.openxmlformats.org/presentationml/2006/main">
  <p:tag name="SWI" val="107"/>
  <p:tag name="NBP" val="1"/>
  <p:tag name="CVB" val="107"/>
  <p:tag name="SPT" val="FALSE"/>
  <p:tag name="BSN" val="107"/>
  <p:tag name="LFXCI" val="0"/>
  <p:tag name="SVT" val="TRUE"/>
  <p:tag name="CII" val="107"/>
</p:tagLst>
</file>

<file path=ppt/tags/tag11.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12.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13.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14.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15.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16.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17.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18.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19.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xml><?xml version="1.0" encoding="utf-8"?>
<p:tagLst xmlns:a="http://schemas.openxmlformats.org/drawingml/2006/main" xmlns:r="http://schemas.openxmlformats.org/officeDocument/2006/relationships" xmlns:p="http://schemas.openxmlformats.org/presentationml/2006/main">
  <p:tag name="SWI" val="1"/>
  <p:tag name="NBP" val="1"/>
  <p:tag name="CVB" val="1"/>
  <p:tag name="SPT" val="FALSE"/>
  <p:tag name="BSN" val="1"/>
  <p:tag name="LFXCI" val="0"/>
  <p:tag name="SVT" val="TRUE"/>
  <p:tag name="CII" val="1"/>
</p:tagLst>
</file>

<file path=ppt/tags/tag20.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1.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2.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3.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4.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5.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6.xml><?xml version="1.0" encoding="utf-8"?>
<p:tagLst xmlns:a="http://schemas.openxmlformats.org/drawingml/2006/main" xmlns:r="http://schemas.openxmlformats.org/officeDocument/2006/relationships" xmlns:p="http://schemas.openxmlformats.org/presentationml/2006/main">
  <p:tag name="SWI" val="37"/>
  <p:tag name="NBP" val="1"/>
  <p:tag name="CVB" val="37"/>
  <p:tag name="SPT" val="FALSE"/>
  <p:tag name="BSN" val="37"/>
  <p:tag name="LFXCI" val="0"/>
  <p:tag name="SVT" val="TRUE"/>
  <p:tag name="CII" val="37"/>
</p:tagLst>
</file>

<file path=ppt/tags/tag27.xml><?xml version="1.0" encoding="utf-8"?>
<p:tagLst xmlns:a="http://schemas.openxmlformats.org/drawingml/2006/main" xmlns:r="http://schemas.openxmlformats.org/officeDocument/2006/relationships" xmlns:p="http://schemas.openxmlformats.org/presentationml/2006/main">
  <p:tag name="SWI" val="100"/>
  <p:tag name="NBP" val="1"/>
  <p:tag name="CVB" val="100"/>
  <p:tag name="SPT" val="FALSE"/>
  <p:tag name="BSN" val="100"/>
  <p:tag name="LFXCI" val="0"/>
  <p:tag name="SVT" val="TRUE"/>
  <p:tag name="CII" val="100"/>
</p:tagLst>
</file>

<file path=ppt/tags/tag28.xml><?xml version="1.0" encoding="utf-8"?>
<p:tagLst xmlns:a="http://schemas.openxmlformats.org/drawingml/2006/main" xmlns:r="http://schemas.openxmlformats.org/officeDocument/2006/relationships" xmlns:p="http://schemas.openxmlformats.org/presentationml/2006/main">
  <p:tag name="SWI" val="101"/>
  <p:tag name="NBP" val="1"/>
  <p:tag name="CVB" val="101"/>
  <p:tag name="SPT" val="FALSE"/>
  <p:tag name="BSN" val="101"/>
  <p:tag name="LFXCI" val="0"/>
  <p:tag name="SVT" val="TRUE"/>
  <p:tag name="CII" val="101"/>
</p:tagLst>
</file>

<file path=ppt/tags/tag29.xml><?xml version="1.0" encoding="utf-8"?>
<p:tagLst xmlns:a="http://schemas.openxmlformats.org/drawingml/2006/main" xmlns:r="http://schemas.openxmlformats.org/officeDocument/2006/relationships" xmlns:p="http://schemas.openxmlformats.org/presentationml/2006/main">
  <p:tag name="SWI" val="106"/>
  <p:tag name="NBP" val="1"/>
  <p:tag name="CVB" val="106"/>
  <p:tag name="SPT" val="FALSE"/>
  <p:tag name="BSN" val="106"/>
  <p:tag name="LFXCI" val="0"/>
  <p:tag name="SVT" val="TRUE"/>
  <p:tag name="CII" val="106"/>
</p:tagLst>
</file>

<file path=ppt/tags/tag3.xml><?xml version="1.0" encoding="utf-8"?>
<p:tagLst xmlns:a="http://schemas.openxmlformats.org/drawingml/2006/main" xmlns:r="http://schemas.openxmlformats.org/officeDocument/2006/relationships" xmlns:p="http://schemas.openxmlformats.org/presentationml/2006/main">
  <p:tag name="SWI" val="2"/>
  <p:tag name="NBP" val="1"/>
  <p:tag name="CVB" val="2"/>
  <p:tag name="SPT" val="FALSE"/>
  <p:tag name="BSN" val="2"/>
  <p:tag name="LFXCI" val="0"/>
  <p:tag name="SVT" val="TRUE"/>
  <p:tag name="CII" val="2"/>
</p:tagLst>
</file>

<file path=ppt/tags/tag30.xml><?xml version="1.0" encoding="utf-8"?>
<p:tagLst xmlns:a="http://schemas.openxmlformats.org/drawingml/2006/main" xmlns:r="http://schemas.openxmlformats.org/officeDocument/2006/relationships" xmlns:p="http://schemas.openxmlformats.org/presentationml/2006/main">
  <p:tag name="SWI" val="78"/>
  <p:tag name="NBP" val="1"/>
  <p:tag name="CVB" val="78"/>
  <p:tag name="SPT" val="FALSE"/>
  <p:tag name="BSN" val="78"/>
  <p:tag name="LFXCI" val="0"/>
  <p:tag name="SVT" val="TRUE"/>
  <p:tag name="CII" val="78"/>
</p:tagLst>
</file>

<file path=ppt/tags/tag31.xml><?xml version="1.0" encoding="utf-8"?>
<p:tagLst xmlns:a="http://schemas.openxmlformats.org/drawingml/2006/main" xmlns:r="http://schemas.openxmlformats.org/officeDocument/2006/relationships" xmlns:p="http://schemas.openxmlformats.org/presentationml/2006/main">
  <p:tag name="SWI" val="97"/>
  <p:tag name="NBP" val="1"/>
  <p:tag name="CVB" val="97"/>
  <p:tag name="SPT" val="FALSE"/>
  <p:tag name="BSN" val="97"/>
  <p:tag name="LFXCI" val="0"/>
  <p:tag name="SVT" val="TRUE"/>
  <p:tag name="CII" val="97"/>
</p:tagLst>
</file>

<file path=ppt/tags/tag32.xml><?xml version="1.0" encoding="utf-8"?>
<p:tagLst xmlns:a="http://schemas.openxmlformats.org/drawingml/2006/main" xmlns:r="http://schemas.openxmlformats.org/officeDocument/2006/relationships" xmlns:p="http://schemas.openxmlformats.org/presentationml/2006/main">
  <p:tag name="SWI" val="56"/>
  <p:tag name="NBP" val="1"/>
  <p:tag name="CVB" val="56"/>
  <p:tag name="SPT" val="FALSE"/>
  <p:tag name="BSN" val="56"/>
  <p:tag name="LFXCI" val="0"/>
  <p:tag name="SVT" val="TRUE"/>
  <p:tag name="CII" val="56"/>
</p:tagLst>
</file>

<file path=ppt/tags/tag33.xml><?xml version="1.0" encoding="utf-8"?>
<p:tagLst xmlns:a="http://schemas.openxmlformats.org/drawingml/2006/main" xmlns:r="http://schemas.openxmlformats.org/officeDocument/2006/relationships" xmlns:p="http://schemas.openxmlformats.org/presentationml/2006/main">
  <p:tag name="DUMMACSH" val="TRUE"/>
</p:tagLst>
</file>

<file path=ppt/tags/tag4.xml><?xml version="1.0" encoding="utf-8"?>
<p:tagLst xmlns:a="http://schemas.openxmlformats.org/drawingml/2006/main" xmlns:r="http://schemas.openxmlformats.org/officeDocument/2006/relationships" xmlns:p="http://schemas.openxmlformats.org/presentationml/2006/main">
  <p:tag name="SWI" val="2"/>
  <p:tag name="NBP" val="1"/>
  <p:tag name="CVB" val="2"/>
  <p:tag name="SPT" val="FALSE"/>
  <p:tag name="BSN" val="2"/>
  <p:tag name="LFXCI" val="0"/>
  <p:tag name="SVT" val="TRUE"/>
  <p:tag name="CII" val="2"/>
</p:tagLst>
</file>

<file path=ppt/tags/tag5.xml><?xml version="1.0" encoding="utf-8"?>
<p:tagLst xmlns:a="http://schemas.openxmlformats.org/drawingml/2006/main" xmlns:r="http://schemas.openxmlformats.org/officeDocument/2006/relationships" xmlns:p="http://schemas.openxmlformats.org/presentationml/2006/main">
  <p:tag name="SWI" val="22"/>
  <p:tag name="NBP" val="1"/>
  <p:tag name="CVB" val="22"/>
  <p:tag name="SPT" val="FALSE"/>
  <p:tag name="BSN" val="22"/>
  <p:tag name="LFXCI" val="0"/>
  <p:tag name="SVT" val="TRUE"/>
  <p:tag name="CII" val="22"/>
</p:tagLst>
</file>

<file path=ppt/tags/tag6.xml><?xml version="1.0" encoding="utf-8"?>
<p:tagLst xmlns:a="http://schemas.openxmlformats.org/drawingml/2006/main" xmlns:r="http://schemas.openxmlformats.org/officeDocument/2006/relationships" xmlns:p="http://schemas.openxmlformats.org/presentationml/2006/main">
  <p:tag name="DUMMACSH" val="TRUE"/>
</p:tagLst>
</file>

<file path=ppt/tags/tag7.xml><?xml version="1.0" encoding="utf-8"?>
<p:tagLst xmlns:a="http://schemas.openxmlformats.org/drawingml/2006/main" xmlns:r="http://schemas.openxmlformats.org/officeDocument/2006/relationships" xmlns:p="http://schemas.openxmlformats.org/presentationml/2006/main">
  <p:tag name="SWI" val="22"/>
  <p:tag name="NBP" val="1"/>
  <p:tag name="CVB" val="22"/>
  <p:tag name="SPT" val="FALSE"/>
  <p:tag name="BSN" val="22"/>
  <p:tag name="LFXCI" val="0"/>
  <p:tag name="SVT" val="TRUE"/>
  <p:tag name="CII" val="22"/>
</p:tagLst>
</file>

<file path=ppt/tags/tag8.xml><?xml version="1.0" encoding="utf-8"?>
<p:tagLst xmlns:a="http://schemas.openxmlformats.org/drawingml/2006/main" xmlns:r="http://schemas.openxmlformats.org/officeDocument/2006/relationships" xmlns:p="http://schemas.openxmlformats.org/presentationml/2006/main">
  <p:tag name="DUMMACSH" val="TRUE"/>
</p:tagLst>
</file>

<file path=ppt/tags/tag9.xml><?xml version="1.0" encoding="utf-8"?>
<p:tagLst xmlns:a="http://schemas.openxmlformats.org/drawingml/2006/main" xmlns:r="http://schemas.openxmlformats.org/officeDocument/2006/relationships" xmlns:p="http://schemas.openxmlformats.org/presentationml/2006/main">
  <p:tag name="SWI" val="107"/>
  <p:tag name="NBP" val="1"/>
  <p:tag name="CVB" val="107"/>
  <p:tag name="SPT" val="FALSE"/>
  <p:tag name="BSN" val="107"/>
  <p:tag name="LFXCI" val="0"/>
  <p:tag name="SVT" val="TRUE"/>
  <p:tag name="CII" val="107"/>
</p:tagLst>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21617</TotalTime>
  <Words>16481</Words>
  <Application>Microsoft Macintosh PowerPoint</Application>
  <PresentationFormat>On-screen Show (4:3)</PresentationFormat>
  <Paragraphs>1615</Paragraphs>
  <Slides>104</Slides>
  <Notes>104</Notes>
  <HiddenSlides>0</HiddenSlides>
  <MMClips>0</MMClips>
  <ScaleCrop>false</ScaleCrop>
  <HeadingPairs>
    <vt:vector size="4" baseType="variant">
      <vt:variant>
        <vt:lpstr>Theme</vt:lpstr>
      </vt:variant>
      <vt:variant>
        <vt:i4>1</vt:i4>
      </vt:variant>
      <vt:variant>
        <vt:lpstr>Slide Titles</vt:lpstr>
      </vt:variant>
      <vt:variant>
        <vt:i4>104</vt:i4>
      </vt:variant>
    </vt:vector>
  </HeadingPairs>
  <TitlesOfParts>
    <vt:vector size="105" baseType="lpstr">
      <vt:lpstr>Blends</vt:lpstr>
      <vt:lpstr>OSCER State of the Center</vt:lpstr>
      <vt:lpstr>Preregistration Profile 2013</vt:lpstr>
      <vt:lpstr>Attendee Profile 2002-2012</vt:lpstr>
      <vt:lpstr>Symposium 2013 Sponsors</vt:lpstr>
      <vt:lpstr>Thank You!</vt:lpstr>
      <vt:lpstr>Thanks!</vt:lpstr>
      <vt:lpstr>Thanks: Plenary Speakers</vt:lpstr>
      <vt:lpstr>Thanks: Gold Sponsor Speakers</vt:lpstr>
      <vt:lpstr>Thanks: Breakout Speakers</vt:lpstr>
      <vt:lpstr>Thanks!</vt:lpstr>
      <vt:lpstr>Some Accomplishments</vt:lpstr>
      <vt:lpstr>Outline</vt:lpstr>
      <vt:lpstr>Resources</vt:lpstr>
      <vt:lpstr>Dell Intel Xeon Linux Cluster</vt:lpstr>
      <vt:lpstr>Dell Intel Xeon Linux Cluster</vt:lpstr>
      <vt:lpstr>OU Research IT Personnel</vt:lpstr>
      <vt:lpstr>OU Research IT Personnel</vt:lpstr>
      <vt:lpstr>New Building!</vt:lpstr>
      <vt:lpstr>Accomplishments</vt:lpstr>
      <vt:lpstr>External Research Grants</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External Research Grants (cont’d)</vt:lpstr>
      <vt:lpstr> External Funding Summary</vt:lpstr>
      <vt:lpstr>Publications Facilitated by Research IT</vt:lpstr>
      <vt:lpstr>Blue Ribbon Panel</vt:lpstr>
      <vt:lpstr>Oklahoma Cyberinfrastructure Initiative 2008-13</vt:lpstr>
      <vt:lpstr>OK Cyberinfrastructure Initiative</vt:lpstr>
      <vt:lpstr>OCII Goals</vt:lpstr>
      <vt:lpstr>OCII Service Methodologies Part 1</vt:lpstr>
      <vt:lpstr>OCII Service Methodologies Part 2</vt:lpstr>
      <vt:lpstr>OCII Service Methodologies Part 3</vt:lpstr>
      <vt:lpstr>OCII Institution Profile</vt:lpstr>
      <vt:lpstr>OCII Institution Profile</vt:lpstr>
      <vt:lpstr>OCII Institution Profile</vt:lpstr>
      <vt:lpstr>OCII Institution Profile</vt:lpstr>
      <vt:lpstr>OCII Academic Institutions</vt:lpstr>
      <vt:lpstr>OCII Academic (cont’d)</vt:lpstr>
      <vt:lpstr>OCII Academic (cont’d)</vt:lpstr>
      <vt:lpstr>OCII Non-academic</vt:lpstr>
      <vt:lpstr>OCII Non-academic (cont’d)</vt:lpstr>
      <vt:lpstr> OCII Outcomes: Research</vt:lpstr>
      <vt:lpstr>OCII Outcomes: Education</vt:lpstr>
      <vt:lpstr>OCII Outcomes: Resources</vt:lpstr>
      <vt:lpstr>OK Optical Initiative (NSF EPSCoR C2)</vt:lpstr>
      <vt:lpstr>OK Optical Initiative (NSF EPSCoR C2)</vt:lpstr>
      <vt:lpstr>OK Optical Initiative Side Effects</vt:lpstr>
      <vt:lpstr>OCII HPC (2008-12)</vt:lpstr>
      <vt:lpstr>Education, Outreach, Training, etc</vt:lpstr>
      <vt:lpstr>Supercomputing in Plain English</vt:lpstr>
      <vt:lpstr>SiPE Participants</vt:lpstr>
      <vt:lpstr>Outreach: Presentations &amp; Tours</vt:lpstr>
      <vt:lpstr>Fac/Staff Dev: Summer Workshops</vt:lpstr>
      <vt:lpstr>Fac/Staff Dev: Summer Workshops</vt:lpstr>
      <vt:lpstr>OK IT Mentorship Program</vt:lpstr>
      <vt:lpstr>OneOklahoma Cyberinfrastructure Initiative 2013-18</vt:lpstr>
      <vt:lpstr>PowerPoint Presentation</vt:lpstr>
      <vt:lpstr>NEW! OneOCII</vt:lpstr>
      <vt:lpstr>NEW! NSF EPSCoR RII Track-1</vt:lpstr>
      <vt:lpstr>OneOCII HPC</vt:lpstr>
      <vt:lpstr>OK STEM Mentorship Program</vt:lpstr>
      <vt:lpstr>OneOklahoma Friction Free Network 2013-15</vt:lpstr>
      <vt:lpstr>NSF CC-NIE Grant (Just Awarded)</vt:lpstr>
      <vt:lpstr>Objectives</vt:lpstr>
      <vt:lpstr>Initial Science Drivers</vt:lpstr>
      <vt:lpstr>Science Driver: High Energy Physics</vt:lpstr>
      <vt:lpstr>Science Driver: High Energy Physics</vt:lpstr>
      <vt:lpstr>Science Driver: Weather Prediction</vt:lpstr>
      <vt:lpstr>Science Driver: Weather Radar</vt:lpstr>
      <vt:lpstr>Science Driver: Bioinformatics</vt:lpstr>
      <vt:lpstr>Network Deployment Goals</vt:lpstr>
      <vt:lpstr>Network Deployment Goals (cont’d)</vt:lpstr>
      <vt:lpstr>State Diagram (Conceptual)</vt:lpstr>
      <vt:lpstr>State Diagram (Logical)</vt:lpstr>
      <vt:lpstr>Institutional Design</vt:lpstr>
      <vt:lpstr>Institutional Design (cont’d)</vt:lpstr>
      <vt:lpstr>Institutional Diagram (Logical)</vt:lpstr>
      <vt:lpstr>Institutional Diagram (Physical)</vt:lpstr>
      <vt:lpstr>External Connectors</vt:lpstr>
      <vt:lpstr>External Connectors (cont’d)</vt:lpstr>
      <vt:lpstr>Acknowledgements</vt:lpstr>
      <vt:lpstr>Acknowledgements</vt:lpstr>
      <vt:lpstr>Thank You!</vt:lpstr>
      <vt:lpstr>Thanks!</vt:lpstr>
      <vt:lpstr>Thanks: Plenary Speakers</vt:lpstr>
      <vt:lpstr>Thanks: Gold Sponsor Speakers</vt:lpstr>
      <vt:lpstr>Thanks: Breakout Speakers</vt:lpstr>
      <vt:lpstr>Thanks!</vt:lpstr>
      <vt:lpstr>To Learn More About OSCER</vt:lpstr>
      <vt:lpstr>Thanks for your attention!  Questions?</vt:lpstr>
    </vt:vector>
  </TitlesOfParts>
  <Company>University of Oklahoma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Supercomputing in Plain English: Overview</dc:title>
  <dc:creator>Henry Neeman</dc:creator>
  <cp:lastModifiedBy>Debi Gentis</cp:lastModifiedBy>
  <cp:revision>556</cp:revision>
  <cp:lastPrinted>1601-01-01T00:00:00Z</cp:lastPrinted>
  <dcterms:created xsi:type="dcterms:W3CDTF">2001-08-18T12:37:15Z</dcterms:created>
  <dcterms:modified xsi:type="dcterms:W3CDTF">2015-07-17T18:18:24Z</dcterms:modified>
</cp:coreProperties>
</file>