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4" r:id="rId2"/>
    <p:sldId id="268" r:id="rId3"/>
    <p:sldId id="304" r:id="rId4"/>
    <p:sldId id="302" r:id="rId5"/>
    <p:sldId id="298" r:id="rId6"/>
    <p:sldId id="307" r:id="rId7"/>
    <p:sldId id="288" r:id="rId8"/>
    <p:sldId id="291" r:id="rId9"/>
    <p:sldId id="309" r:id="rId10"/>
    <p:sldId id="265" r:id="rId11"/>
    <p:sldId id="308" r:id="rId12"/>
    <p:sldId id="284" r:id="rId13"/>
    <p:sldId id="301" r:id="rId14"/>
    <p:sldId id="294" r:id="rId15"/>
    <p:sldId id="295" r:id="rId16"/>
    <p:sldId id="310" r:id="rId17"/>
    <p:sldId id="261" r:id="rId18"/>
    <p:sldId id="296" r:id="rId19"/>
    <p:sldId id="287" r:id="rId20"/>
    <p:sldId id="305" r:id="rId21"/>
    <p:sldId id="29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990033"/>
    <a:srgbClr val="A2F0F2"/>
    <a:srgbClr val="C2C5C4"/>
    <a:srgbClr val="A9F5F3"/>
    <a:srgbClr val="A2E5E3"/>
    <a:srgbClr val="B4F9F8"/>
    <a:srgbClr val="E721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86535" autoAdjust="0"/>
  </p:normalViewPr>
  <p:slideViewPr>
    <p:cSldViewPr snapToGrid="0">
      <p:cViewPr varScale="1">
        <p:scale>
          <a:sx n="64" d="100"/>
          <a:sy n="64" d="100"/>
        </p:scale>
        <p:origin x="78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F0D54-0279-4CB6-8438-0D5FED818233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D2CD2A-4C69-4746-B56D-D9EBB864B3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263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2CD2A-4C69-4746-B56D-D9EBB864B3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268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2CD2A-4C69-4746-B56D-D9EBB864B35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3429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2CD2A-4C69-4746-B56D-D9EBB864B35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1904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2CD2A-4C69-4746-B56D-D9EBB864B35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3307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2CD2A-4C69-4746-B56D-D9EBB864B35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5012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2CD2A-4C69-4746-B56D-D9EBB864B3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39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2CD2A-4C69-4746-B56D-D9EBB864B3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687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2CD2A-4C69-4746-B56D-D9EBB864B3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61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2CD2A-4C69-4746-B56D-D9EBB864B35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0322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2CD2A-4C69-4746-B56D-D9EBB864B35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66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2CD2A-4C69-4746-B56D-D9EBB864B35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363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2CD2A-4C69-4746-B56D-D9EBB864B35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077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2CD2A-4C69-4746-B56D-D9EBB864B35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92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DFFB-1A03-4ED5-ACB3-4B0CE1DB0749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0F96-7DEB-4030-88C0-4424FAE91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416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DFFB-1A03-4ED5-ACB3-4B0CE1DB0749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0F96-7DEB-4030-88C0-4424FAE91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6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DFFB-1A03-4ED5-ACB3-4B0CE1DB0749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0F96-7DEB-4030-88C0-4424FAE91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18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DFFB-1A03-4ED5-ACB3-4B0CE1DB0749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0F96-7DEB-4030-88C0-4424FAE91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270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DFFB-1A03-4ED5-ACB3-4B0CE1DB0749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0F96-7DEB-4030-88C0-4424FAE91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138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DFFB-1A03-4ED5-ACB3-4B0CE1DB0749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0F96-7DEB-4030-88C0-4424FAE91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02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DFFB-1A03-4ED5-ACB3-4B0CE1DB0749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0F96-7DEB-4030-88C0-4424FAE91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44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DFFB-1A03-4ED5-ACB3-4B0CE1DB0749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0F96-7DEB-4030-88C0-4424FAE91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77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DFFB-1A03-4ED5-ACB3-4B0CE1DB0749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0F96-7DEB-4030-88C0-4424FAE91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093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DFFB-1A03-4ED5-ACB3-4B0CE1DB0749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0F96-7DEB-4030-88C0-4424FAE91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4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DFFB-1A03-4ED5-ACB3-4B0CE1DB0749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0F96-7DEB-4030-88C0-4424FAE91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82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6DFFB-1A03-4ED5-ACB3-4B0CE1DB0749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20F96-7DEB-4030-88C0-4424FAE91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gif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hyperlink" Target="http://www.investigatinghealthyminds.org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turk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Ornate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500" y="-54058"/>
            <a:ext cx="11457132" cy="351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60360" y="1146220"/>
            <a:ext cx="10071279" cy="1112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800" b="1" dirty="0">
                <a:solidFill>
                  <a:schemeClr val="tx1"/>
                </a:solidFill>
                <a:latin typeface="+mj-lt"/>
              </a:rPr>
              <a:t>Self-Transcendence, Virtue and Happiness</a:t>
            </a:r>
            <a:r>
              <a:rPr lang="en-US" sz="2000" dirty="0">
                <a:solidFill>
                  <a:schemeClr val="tx1"/>
                </a:solidFill>
              </a:rPr>
              <a:t>: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350" dirty="0">
                <a:solidFill>
                  <a:schemeClr val="tx1"/>
                </a:solidFill>
                <a:latin typeface="+mj-lt"/>
              </a:rPr>
              <a:t>A Psychological Investigation of Buddhist Perspectives on the Self and Well-Being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0" y="4121239"/>
            <a:ext cx="12192000" cy="1586834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defPPr>
              <a:defRPr lang="en-US"/>
            </a:defPPr>
            <a:lvl1pPr indent="0" algn="ctr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3100">
                <a:solidFill>
                  <a:schemeClr val="bg1"/>
                </a:solidFill>
                <a:latin typeface="+mj-lt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en-US" dirty="0"/>
              <a:t>P e l </a:t>
            </a:r>
            <a:r>
              <a:rPr lang="en-US" dirty="0" err="1"/>
              <a:t>i</a:t>
            </a:r>
            <a:r>
              <a:rPr lang="en-US" dirty="0"/>
              <a:t> n   K e s e b </a:t>
            </a:r>
            <a:r>
              <a:rPr lang="en-US" dirty="0" err="1"/>
              <a:t>i</a:t>
            </a:r>
            <a:r>
              <a:rPr lang="en-US" dirty="0"/>
              <a:t> r</a:t>
            </a:r>
          </a:p>
          <a:p>
            <a:r>
              <a:rPr lang="en-US" dirty="0"/>
              <a:t>C o r t l a n d   </a:t>
            </a:r>
            <a:r>
              <a:rPr lang="en-US" dirty="0" err="1"/>
              <a:t>D</a:t>
            </a:r>
            <a:r>
              <a:rPr lang="en-US" dirty="0"/>
              <a:t> a h </a:t>
            </a:r>
            <a:r>
              <a:rPr lang="en-US" dirty="0" smtClean="0"/>
              <a:t>l</a:t>
            </a:r>
          </a:p>
          <a:p>
            <a:r>
              <a:rPr lang="en-US" dirty="0"/>
              <a:t>R </a:t>
            </a:r>
            <a:r>
              <a:rPr lang="en-US" dirty="0" err="1"/>
              <a:t>i</a:t>
            </a:r>
            <a:r>
              <a:rPr lang="en-US" dirty="0"/>
              <a:t> c h a r d   J.   D  a v </a:t>
            </a:r>
            <a:r>
              <a:rPr lang="en-US" dirty="0" err="1"/>
              <a:t>i</a:t>
            </a:r>
            <a:r>
              <a:rPr lang="en-US" dirty="0"/>
              <a:t> d s o n</a:t>
            </a:r>
          </a:p>
          <a:p>
            <a:r>
              <a:rPr lang="en-US" dirty="0" smtClean="0"/>
              <a:t>R </a:t>
            </a:r>
            <a:r>
              <a:rPr lang="en-US" dirty="0"/>
              <a:t>o b </a:t>
            </a:r>
            <a:r>
              <a:rPr lang="en-US" dirty="0" err="1"/>
              <a:t>i</a:t>
            </a:r>
            <a:r>
              <a:rPr lang="en-US" dirty="0"/>
              <a:t> n   G  o l d m a n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5708073"/>
            <a:ext cx="12192000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en-US" sz="2400" dirty="0" smtClean="0">
                <a:latin typeface="+mj-lt"/>
              </a:rPr>
              <a:t>CENTER FOR INVESTIGATING HEALTHY MINDS </a:t>
            </a:r>
            <a:endParaRPr lang="en-US" sz="2400" dirty="0">
              <a:latin typeface="+mj-lt"/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en-US" sz="2400" i="1" dirty="0">
                <a:latin typeface="+mj-lt"/>
              </a:rPr>
              <a:t>University of Wisconsin-Madison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73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3135" y="2441692"/>
            <a:ext cx="6505730" cy="34768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5" name="Picture 2" descr="Ornate banner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The Trouble with Self-Reports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76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6177" y="2235228"/>
            <a:ext cx="6826469" cy="435133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Our first </a:t>
            </a:r>
            <a:r>
              <a:rPr lang="en-US" dirty="0">
                <a:latin typeface="+mj-lt"/>
              </a:rPr>
              <a:t>goal </a:t>
            </a:r>
            <a:r>
              <a:rPr lang="en-US" dirty="0" smtClean="0">
                <a:latin typeface="+mj-lt"/>
              </a:rPr>
              <a:t>will </a:t>
            </a:r>
            <a:r>
              <a:rPr lang="en-US" dirty="0">
                <a:latin typeface="+mj-lt"/>
              </a:rPr>
              <a:t>be to develop measures to assess </a:t>
            </a:r>
            <a:r>
              <a:rPr lang="en-US" dirty="0" smtClean="0">
                <a:latin typeface="+mj-lt"/>
              </a:rPr>
              <a:t>self-transcendent virtues, particularly </a:t>
            </a:r>
            <a:r>
              <a:rPr lang="en-US" dirty="0">
                <a:latin typeface="+mj-lt"/>
              </a:rPr>
              <a:t>implicit and behavioral measures. 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Self-report measures have their strengths, but also their weaknesses.</a:t>
            </a:r>
          </a:p>
          <a:p>
            <a:pPr lvl="1"/>
            <a:r>
              <a:rPr lang="en-US" dirty="0" smtClean="0">
                <a:latin typeface="+mj-lt"/>
              </a:rPr>
              <a:t>People </a:t>
            </a:r>
            <a:r>
              <a:rPr lang="en-US" dirty="0">
                <a:latin typeface="+mj-lt"/>
              </a:rPr>
              <a:t>are not always able or willing to report on their true states. </a:t>
            </a:r>
            <a:endParaRPr lang="en-US" dirty="0" smtClean="0">
              <a:latin typeface="+mj-lt"/>
            </a:endParaRPr>
          </a:p>
          <a:p>
            <a:r>
              <a:rPr lang="en-US" dirty="0">
                <a:latin typeface="+mj-lt"/>
              </a:rPr>
              <a:t>We aim to develop measures that are less susceptible to self-serving biases or impression management attempts. </a:t>
            </a:r>
          </a:p>
          <a:p>
            <a:endParaRPr lang="en-US" dirty="0" smtClean="0">
              <a:latin typeface="+mj-lt"/>
            </a:endParaRPr>
          </a:p>
        </p:txBody>
      </p:sp>
      <p:pic>
        <p:nvPicPr>
          <p:cNvPr id="4" name="Picture 2" descr="Ornate banner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The First Stage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619" y="2702981"/>
            <a:ext cx="3759133" cy="311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791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918138" y="2711516"/>
            <a:ext cx="8355724" cy="2790650"/>
          </a:xfrm>
          <a:prstGeom prst="round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1493" y="3008278"/>
            <a:ext cx="8027276" cy="2197125"/>
          </a:xfrm>
        </p:spPr>
        <p:txBody>
          <a:bodyPr>
            <a:noAutofit/>
          </a:bodyPr>
          <a:lstStyle/>
          <a:p>
            <a:pPr lvl="1"/>
            <a:r>
              <a:rPr lang="en-US" sz="2900" dirty="0">
                <a:latin typeface="+mj-lt"/>
              </a:rPr>
              <a:t>A sense of the fundamental sameness of the human </a:t>
            </a:r>
            <a:r>
              <a:rPr lang="en-US" sz="2900" dirty="0" smtClean="0">
                <a:latin typeface="+mj-lt"/>
              </a:rPr>
              <a:t>family </a:t>
            </a:r>
          </a:p>
          <a:p>
            <a:pPr lvl="1"/>
            <a:r>
              <a:rPr lang="en-US" sz="2900" dirty="0" smtClean="0">
                <a:latin typeface="+mj-lt"/>
              </a:rPr>
              <a:t>Humility, or a quiet ego</a:t>
            </a:r>
          </a:p>
          <a:p>
            <a:pPr lvl="1"/>
            <a:r>
              <a:rPr lang="en-US" sz="2900" dirty="0">
                <a:latin typeface="+mj-lt"/>
              </a:rPr>
              <a:t>Perspective, </a:t>
            </a:r>
            <a:r>
              <a:rPr lang="en-US" sz="2900" dirty="0" smtClean="0">
                <a:latin typeface="+mj-lt"/>
              </a:rPr>
              <a:t>or the </a:t>
            </a:r>
            <a:r>
              <a:rPr lang="en-US" sz="2900" dirty="0">
                <a:latin typeface="+mj-lt"/>
              </a:rPr>
              <a:t>ability to get out of </a:t>
            </a:r>
            <a:r>
              <a:rPr lang="en-US" sz="2900" dirty="0" smtClean="0">
                <a:latin typeface="+mj-lt"/>
              </a:rPr>
              <a:t>oneself </a:t>
            </a:r>
            <a:r>
              <a:rPr lang="en-US" sz="2900" dirty="0">
                <a:latin typeface="+mj-lt"/>
              </a:rPr>
              <a:t>and see things in true </a:t>
            </a:r>
            <a:r>
              <a:rPr lang="en-US" sz="2900" dirty="0" smtClean="0">
                <a:latin typeface="+mj-lt"/>
              </a:rPr>
              <a:t>perspective</a:t>
            </a:r>
            <a:endParaRPr lang="en-US" sz="2900" dirty="0">
              <a:latin typeface="+mj-lt"/>
            </a:endParaRPr>
          </a:p>
        </p:txBody>
      </p:sp>
      <p:pic>
        <p:nvPicPr>
          <p:cNvPr id="4" name="Picture 2" descr="Ornate banner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The First Stage: Virtues to Study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73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2103"/>
            <a:ext cx="10515600" cy="184621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+mj-lt"/>
              </a:rPr>
              <a:t>To measure participants’ proneness to perceive the fundamental sameness of the human family:</a:t>
            </a:r>
          </a:p>
          <a:p>
            <a:r>
              <a:rPr lang="en-US" dirty="0" smtClean="0">
                <a:latin typeface="+mj-lt"/>
              </a:rPr>
              <a:t>Briefly expose participants to </a:t>
            </a:r>
            <a:r>
              <a:rPr lang="en-US" dirty="0">
                <a:latin typeface="+mj-lt"/>
              </a:rPr>
              <a:t>combinations of pictures of people from different </a:t>
            </a:r>
            <a:r>
              <a:rPr lang="en-US" dirty="0" smtClean="0">
                <a:latin typeface="+mj-lt"/>
              </a:rPr>
              <a:t>backgrounds </a:t>
            </a:r>
          </a:p>
          <a:p>
            <a:r>
              <a:rPr lang="en-US" dirty="0" smtClean="0">
                <a:latin typeface="+mj-lt"/>
              </a:rPr>
              <a:t>And then ask them how </a:t>
            </a:r>
            <a:r>
              <a:rPr lang="en-US" dirty="0">
                <a:latin typeface="+mj-lt"/>
              </a:rPr>
              <a:t>similar the people in the pictures were to each </a:t>
            </a:r>
            <a:r>
              <a:rPr lang="en-US" dirty="0" smtClean="0">
                <a:latin typeface="+mj-lt"/>
              </a:rPr>
              <a:t>other</a:t>
            </a:r>
            <a:endParaRPr lang="en-US" dirty="0">
              <a:latin typeface="+mj-lt"/>
            </a:endParaRPr>
          </a:p>
        </p:txBody>
      </p:sp>
      <p:pic>
        <p:nvPicPr>
          <p:cNvPr id="2050" name="Picture 2" descr="http://www.benediktgrass.com/wp-content/uploads/2013/08/People-and-Faces-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7565" y="4000033"/>
            <a:ext cx="2481943" cy="2481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.telegraph.co.uk/multimedia/archive/01992/Rowan-Williams_1992093c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1932" y="4000035"/>
            <a:ext cx="2596242" cy="2481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facesofbellingham.files.wordpress.com/2010/10/3807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0448" y="4000034"/>
            <a:ext cx="2824843" cy="2481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faceriot.files.wordpress.com/2012/03/cute_baby_face866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61782" y="4000033"/>
            <a:ext cx="2790856" cy="2481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Ornate banner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Sample Research Idea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12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6758" y="2044630"/>
            <a:ext cx="5757041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+mj-lt"/>
              </a:rPr>
              <a:t>This stage will employ correlational and experimental design. </a:t>
            </a:r>
          </a:p>
          <a:p>
            <a:r>
              <a:rPr lang="en-US" dirty="0">
                <a:latin typeface="+mj-lt"/>
              </a:rPr>
              <a:t>S</a:t>
            </a:r>
            <a:r>
              <a:rPr lang="en-US" dirty="0" smtClean="0">
                <a:latin typeface="+mj-lt"/>
              </a:rPr>
              <a:t>ample research hypotheses would be: </a:t>
            </a:r>
            <a:endParaRPr lang="en-US" dirty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People who score high in proneness to perceive the fundamental sameness of the human family will report higher happiness.</a:t>
            </a:r>
          </a:p>
          <a:p>
            <a:pPr lvl="1"/>
            <a:r>
              <a:rPr lang="en-US" dirty="0" smtClean="0">
                <a:latin typeface="+mj-lt"/>
              </a:rPr>
              <a:t>When experimentally manipulated to think about the fundamental sameness of the human family, participants will display higher </a:t>
            </a:r>
            <a:r>
              <a:rPr lang="en-US" dirty="0" err="1" smtClean="0">
                <a:latin typeface="+mj-lt"/>
              </a:rPr>
              <a:t>prosociality</a:t>
            </a:r>
            <a:r>
              <a:rPr lang="en-US" dirty="0" smtClean="0">
                <a:latin typeface="+mj-lt"/>
              </a:rPr>
              <a:t> and lower unethical behavior.</a:t>
            </a:r>
          </a:p>
        </p:txBody>
      </p:sp>
      <p:pic>
        <p:nvPicPr>
          <p:cNvPr id="4" name="Picture 2" descr="Ornate banner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The Second Stage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1186" y="2499464"/>
            <a:ext cx="3755832" cy="339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2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8408" y="2235228"/>
            <a:ext cx="5954392" cy="233818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>
                <a:latin typeface="+mj-lt"/>
              </a:rPr>
              <a:t>We </a:t>
            </a:r>
            <a:r>
              <a:rPr lang="en-US" dirty="0">
                <a:latin typeface="+mj-lt"/>
              </a:rPr>
              <a:t>aspire to translate the conceptual findings from our research program into practical </a:t>
            </a:r>
            <a:r>
              <a:rPr lang="en-US" dirty="0" smtClean="0">
                <a:latin typeface="+mj-lt"/>
              </a:rPr>
              <a:t>exercises.</a:t>
            </a:r>
          </a:p>
          <a:p>
            <a:pPr lvl="0"/>
            <a:r>
              <a:rPr lang="en-US" dirty="0" smtClean="0">
                <a:latin typeface="+mj-lt"/>
              </a:rPr>
              <a:t>We </a:t>
            </a:r>
            <a:r>
              <a:rPr lang="en-US" dirty="0">
                <a:latin typeface="+mj-lt"/>
              </a:rPr>
              <a:t>will </a:t>
            </a:r>
            <a:r>
              <a:rPr lang="en-US" dirty="0" smtClean="0">
                <a:latin typeface="+mj-lt"/>
              </a:rPr>
              <a:t>come </a:t>
            </a:r>
            <a:r>
              <a:rPr lang="en-US" dirty="0">
                <a:latin typeface="+mj-lt"/>
              </a:rPr>
              <a:t>up with and </a:t>
            </a:r>
            <a:r>
              <a:rPr lang="en-US" dirty="0" smtClean="0">
                <a:latin typeface="+mj-lt"/>
              </a:rPr>
              <a:t>test </a:t>
            </a:r>
            <a:r>
              <a:rPr lang="en-US" dirty="0">
                <a:latin typeface="+mj-lt"/>
              </a:rPr>
              <a:t>the effectiveness of practices that can cultivate different self-transcendent virtues. </a:t>
            </a:r>
            <a:endParaRPr lang="en-US" dirty="0" smtClean="0">
              <a:latin typeface="+mj-lt"/>
            </a:endParaRPr>
          </a:p>
        </p:txBody>
      </p:sp>
      <p:pic>
        <p:nvPicPr>
          <p:cNvPr id="4" name="Picture 2" descr="Ornate banner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The Third Stage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encrypted-tbn2.gstatic.com/images?q=tbn:ANd9GcTcrxDjR6jEqbgykWBHbiVTNdTeTXxMueQ64fpmGKTIaLApAFq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9795" y="4139988"/>
            <a:ext cx="1656187" cy="248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18408" y="4421529"/>
            <a:ext cx="4746240" cy="120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 dirty="0">
                <a:latin typeface="+mj-lt"/>
              </a:rPr>
              <a:t>What </a:t>
            </a:r>
            <a:r>
              <a:rPr lang="en-US" sz="2600" dirty="0" smtClean="0">
                <a:latin typeface="+mj-lt"/>
              </a:rPr>
              <a:t>exercises </a:t>
            </a:r>
            <a:r>
              <a:rPr lang="en-US" sz="2600" dirty="0">
                <a:latin typeface="+mj-lt"/>
              </a:rPr>
              <a:t>can make people appreciate the fundamental sameness of the human family?</a:t>
            </a:r>
          </a:p>
          <a:p>
            <a:endParaRPr lang="en-US" dirty="0"/>
          </a:p>
        </p:txBody>
      </p:sp>
      <p:pic>
        <p:nvPicPr>
          <p:cNvPr id="8" name="Picture 2" descr="https://www.lucidchart.com/publicSegments/view/54ff5032-18c8-482f-b927-67bb0a008825/image.jpe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3882" y="2869603"/>
            <a:ext cx="3979557" cy="276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98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Ornate banner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Our Project: The “</a:t>
            </a:r>
            <a:r>
              <a:rPr lang="en-US" i="1" dirty="0" smtClean="0">
                <a:solidFill>
                  <a:schemeClr val="bg1"/>
                </a:solidFill>
              </a:rPr>
              <a:t>How</a:t>
            </a:r>
            <a:r>
              <a:rPr lang="en-US" dirty="0" smtClean="0">
                <a:solidFill>
                  <a:schemeClr val="bg1"/>
                </a:solidFill>
              </a:rPr>
              <a:t>”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4853" y="1867804"/>
            <a:ext cx="11610458" cy="4604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>
              <a:latin typeface="+mj-lt"/>
            </a:endParaRPr>
          </a:p>
        </p:txBody>
      </p:sp>
      <p:pic>
        <p:nvPicPr>
          <p:cNvPr id="10" name="Picture 2" descr="https://www.lucidchart.com/publicSegments/view/54ff5032-18c8-482f-b927-67bb0a008825/image.jpe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67203" y="2288304"/>
            <a:ext cx="7434971" cy="4238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76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7051" y="2060747"/>
            <a:ext cx="2987325" cy="4182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ecx.images-amazon.com/images/I/61J9ClUJ3jL._UX250_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9029" y="2060747"/>
            <a:ext cx="2998053" cy="42212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investigatinghealthyminds.org/portraits/rGoldma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81683" y="2060747"/>
            <a:ext cx="2810315" cy="41634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Ornate banner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Deep Integration: Our Team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60008" y="6261107"/>
            <a:ext cx="2762419" cy="469133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+mj-lt"/>
              </a:rPr>
              <a:t>Cortland Dahl</a:t>
            </a:r>
            <a:endParaRPr lang="en-US" sz="24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00800" y="6282006"/>
            <a:ext cx="2727434" cy="469133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+mj-lt"/>
              </a:rPr>
              <a:t>Richard J. Davidson</a:t>
            </a:r>
            <a:endParaRPr lang="en-US" sz="24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506607" y="6261106"/>
            <a:ext cx="2554014" cy="469134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+mj-lt"/>
              </a:rPr>
              <a:t>Robin Goldman</a:t>
            </a:r>
            <a:endParaRPr lang="en-US" sz="2400" dirty="0">
              <a:latin typeface="+mj-lt"/>
            </a:endParaRPr>
          </a:p>
        </p:txBody>
      </p:sp>
      <p:sp>
        <p:nvSpPr>
          <p:cNvPr id="3" name="AutoShape 2" descr="Displaying Pelin Kesebir 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0" y="2060747"/>
            <a:ext cx="2995115" cy="4200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12"/>
          <p:cNvSpPr/>
          <p:nvPr/>
        </p:nvSpPr>
        <p:spPr>
          <a:xfrm>
            <a:off x="155575" y="6275600"/>
            <a:ext cx="2726060" cy="466572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+mj-lt"/>
              </a:rPr>
              <a:t>Pelin </a:t>
            </a:r>
            <a:r>
              <a:rPr lang="en-US" sz="2400" dirty="0" err="1" smtClean="0">
                <a:latin typeface="+mj-lt"/>
              </a:rPr>
              <a:t>Kesebir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9927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Ornate banner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Deep Integration: Our Center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044" y="6185650"/>
            <a:ext cx="5507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4"/>
              </a:rPr>
              <a:t>http://www.investigatinghealthyminds.org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AutoShape 2" descr="Image result for center for investigating healthy mind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4" name="Picture 4" descr="Richard Davidson and the Dalai Lama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9399" y="1882177"/>
            <a:ext cx="3164140" cy="3932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6096000" y="2116182"/>
            <a:ext cx="2714959" cy="3726317"/>
          </a:xfrm>
          <a:prstGeom prst="round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184619" y="2235228"/>
            <a:ext cx="255941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atin typeface="+mj-lt"/>
              </a:rPr>
              <a:t>Mission</a:t>
            </a:r>
            <a:r>
              <a:rPr lang="en-US" sz="2200" dirty="0" smtClean="0">
                <a:latin typeface="+mj-lt"/>
              </a:rPr>
              <a:t>: To cultivate well-being and relieve suffering through a scientific understanding of the mind.</a:t>
            </a:r>
          </a:p>
          <a:p>
            <a:pPr algn="ctr"/>
            <a:endParaRPr lang="en-US" sz="2200" dirty="0">
              <a:latin typeface="+mj-lt"/>
            </a:endParaRPr>
          </a:p>
          <a:p>
            <a:pPr algn="ctr"/>
            <a:r>
              <a:rPr lang="en-US" sz="2200" b="1" dirty="0" smtClean="0">
                <a:latin typeface="+mj-lt"/>
              </a:rPr>
              <a:t>Vision</a:t>
            </a:r>
            <a:r>
              <a:rPr lang="en-US" sz="2200" dirty="0" smtClean="0">
                <a:latin typeface="+mj-lt"/>
              </a:rPr>
              <a:t>: A kinder, more compassionate world </a:t>
            </a:r>
            <a:endParaRPr lang="en-US" sz="2200" dirty="0">
              <a:latin typeface="+mj-lt"/>
            </a:endParaRPr>
          </a:p>
        </p:txBody>
      </p:sp>
      <p:pic>
        <p:nvPicPr>
          <p:cNvPr id="15366" name="Picture 6" descr="https://fbcdn-sphotos-f-a.akamaihd.net/hphotos-ak-xfp1/v/t1.0-9/10004025_10152568563844331_3748617850429594308_n.jpg?oh=6ffdeda8dd8dffdb8bff829b18b1ae0d&amp;oe=55755EDE&amp;__gda__=1438311611_6a01cfe63e3140fd95f344af93a3c29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660" y="2044630"/>
            <a:ext cx="5804132" cy="38694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8" descr="Image result for center for investigating healthy mind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884" y="5938972"/>
            <a:ext cx="2808937" cy="90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01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4630"/>
            <a:ext cx="10515600" cy="1553976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Our proposed project is quite ambitious.</a:t>
            </a:r>
          </a:p>
          <a:p>
            <a:r>
              <a:rPr lang="en-US" dirty="0" smtClean="0">
                <a:latin typeface="+mj-lt"/>
              </a:rPr>
              <a:t>We plan to achieve our goals despite the large scope of our project by engaging in the following strategies:</a:t>
            </a:r>
          </a:p>
        </p:txBody>
      </p:sp>
      <p:pic>
        <p:nvPicPr>
          <p:cNvPr id="4" name="Picture 2" descr="Ornate banner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chemeClr val="bg1"/>
                </a:solidFill>
              </a:rPr>
              <a:t>Anticipated Challenges and Strategies for Response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5816" y="3689775"/>
            <a:ext cx="4561232" cy="2982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838200" y="3519264"/>
            <a:ext cx="606158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Focusing only on a limited number of virtues.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Using Amazon’s Mechanical Turk (</a:t>
            </a:r>
            <a:r>
              <a:rPr lang="en-US" sz="2400" dirty="0" smtClean="0">
                <a:latin typeface="+mj-lt"/>
                <a:hlinkClick r:id="rId4"/>
              </a:rPr>
              <a:t>www.mturk.com</a:t>
            </a:r>
            <a:r>
              <a:rPr lang="en-US" sz="2400" dirty="0" smtClean="0">
                <a:latin typeface="+mj-lt"/>
              </a:rPr>
              <a:t>) </a:t>
            </a:r>
            <a:r>
              <a:rPr lang="en-US" sz="2400" dirty="0">
                <a:latin typeface="+mj-lt"/>
              </a:rPr>
              <a:t>to collect data online </a:t>
            </a:r>
            <a:r>
              <a:rPr lang="en-US" sz="2400" dirty="0" smtClean="0">
                <a:latin typeface="+mj-lt"/>
              </a:rPr>
              <a:t>fast </a:t>
            </a:r>
            <a:r>
              <a:rPr lang="en-US" sz="2400" dirty="0">
                <a:latin typeface="+mj-lt"/>
              </a:rPr>
              <a:t>and </a:t>
            </a:r>
            <a:r>
              <a:rPr lang="en-US" sz="2400" dirty="0" smtClean="0">
                <a:latin typeface="+mj-lt"/>
              </a:rPr>
              <a:t>inexpensively.</a:t>
            </a:r>
            <a:endParaRPr lang="en-US" sz="2400" dirty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Taking advantage of </a:t>
            </a:r>
            <a:r>
              <a:rPr lang="en-US" sz="2400" dirty="0">
                <a:latin typeface="+mj-lt"/>
              </a:rPr>
              <a:t>the fact that several virtues can be studied </a:t>
            </a:r>
            <a:r>
              <a:rPr lang="en-US" sz="2400" dirty="0" smtClean="0">
                <a:latin typeface="+mj-lt"/>
              </a:rPr>
              <a:t>simultaneously as dependent or independent variables.</a:t>
            </a:r>
            <a:endParaRPr lang="en-US" sz="2400" dirty="0"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08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836880" y="2207181"/>
            <a:ext cx="5744688" cy="1340060"/>
          </a:xfrm>
          <a:prstGeom prst="round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6880" y="2333672"/>
            <a:ext cx="5886579" cy="130180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500" dirty="0" smtClean="0">
                <a:latin typeface="+mj-lt"/>
              </a:rPr>
              <a:t>We propose to study </a:t>
            </a:r>
            <a:r>
              <a:rPr lang="en-US" sz="2500" dirty="0">
                <a:latin typeface="+mj-lt"/>
              </a:rPr>
              <a:t>a family of </a:t>
            </a:r>
            <a:r>
              <a:rPr lang="en-US" sz="2500" dirty="0" smtClean="0">
                <a:latin typeface="+mj-lt"/>
              </a:rPr>
              <a:t>Buddhist-inspired self-transcendent virtues that we expect to be closely related to happiness.</a:t>
            </a:r>
          </a:p>
        </p:txBody>
      </p:sp>
      <p:pic>
        <p:nvPicPr>
          <p:cNvPr id="4" name="Picture 2" descr="Ornate banner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Our Project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991" y="2023781"/>
            <a:ext cx="5362891" cy="4695432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5902950" y="3843760"/>
            <a:ext cx="5820508" cy="2731017"/>
          </a:xfrm>
          <a:prstGeom prst="roundRect">
            <a:avLst/>
          </a:prstGeom>
          <a:solidFill>
            <a:srgbClr val="A2E5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72200" y="3931997"/>
            <a:ext cx="555125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500" dirty="0" smtClean="0">
                <a:latin typeface="+mj-lt"/>
              </a:rPr>
              <a:t>Specifically, we want to:</a:t>
            </a:r>
            <a:endParaRPr lang="en-US" sz="2500" dirty="0"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dirty="0">
                <a:latin typeface="+mj-lt"/>
              </a:rPr>
              <a:t>develop </a:t>
            </a:r>
            <a:r>
              <a:rPr lang="en-US" sz="2500" dirty="0" smtClean="0">
                <a:latin typeface="+mj-lt"/>
              </a:rPr>
              <a:t>non-self report </a:t>
            </a:r>
            <a:r>
              <a:rPr lang="en-US" sz="2500" dirty="0">
                <a:latin typeface="+mj-lt"/>
              </a:rPr>
              <a:t>measures </a:t>
            </a:r>
            <a:r>
              <a:rPr lang="en-US" sz="2500" dirty="0" smtClean="0">
                <a:latin typeface="+mj-lt"/>
              </a:rPr>
              <a:t>for these virtues,</a:t>
            </a:r>
            <a:endParaRPr lang="en-US" sz="2500" dirty="0"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dirty="0">
                <a:latin typeface="+mj-lt"/>
              </a:rPr>
              <a:t>establish their relation to </a:t>
            </a:r>
            <a:r>
              <a:rPr lang="en-US" sz="2500" dirty="0" smtClean="0">
                <a:latin typeface="+mj-lt"/>
              </a:rPr>
              <a:t>happiness,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+mj-lt"/>
              </a:rPr>
              <a:t>create </a:t>
            </a:r>
            <a:r>
              <a:rPr lang="en-US" sz="2500" dirty="0">
                <a:latin typeface="+mj-lt"/>
              </a:rPr>
              <a:t>simple interventions to cultivate these virtues</a:t>
            </a:r>
            <a:r>
              <a:rPr lang="en-US" sz="2500" dirty="0" smtClean="0">
                <a:latin typeface="+mj-lt"/>
              </a:rPr>
              <a:t>.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5014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build="p"/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269" y="2044629"/>
            <a:ext cx="7249510" cy="462418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+mj-lt"/>
              </a:rPr>
              <a:t>Quantifying virtues is hard; developing measures is hard; and developing implicit measures is harder.</a:t>
            </a:r>
          </a:p>
          <a:p>
            <a:r>
              <a:rPr lang="en-US" dirty="0" smtClean="0">
                <a:latin typeface="+mj-lt"/>
              </a:rPr>
              <a:t>The issues of operationalization and construct validity will be a challenge.</a:t>
            </a:r>
          </a:p>
          <a:p>
            <a:r>
              <a:rPr lang="en-US" dirty="0" smtClean="0">
                <a:latin typeface="+mj-lt"/>
              </a:rPr>
              <a:t>We will try to deal with the inherent difficulties of operationalization by relying on our team’s expertise.</a:t>
            </a:r>
          </a:p>
          <a:p>
            <a:r>
              <a:rPr lang="en-US" dirty="0" smtClean="0">
                <a:latin typeface="+mj-lt"/>
              </a:rPr>
              <a:t>We plan to plan to deal with the construct validity challenge by validating our implicit measures using:</a:t>
            </a:r>
          </a:p>
          <a:p>
            <a:pPr lvl="1"/>
            <a:r>
              <a:rPr lang="en-US" dirty="0" smtClean="0">
                <a:latin typeface="+mj-lt"/>
              </a:rPr>
              <a:t>Self-reports</a:t>
            </a:r>
          </a:p>
          <a:p>
            <a:pPr lvl="1"/>
            <a:r>
              <a:rPr lang="en-US" dirty="0" smtClean="0">
                <a:latin typeface="+mj-lt"/>
              </a:rPr>
              <a:t>Informant reports</a:t>
            </a:r>
          </a:p>
          <a:p>
            <a:pPr lvl="1"/>
            <a:r>
              <a:rPr lang="en-US" dirty="0" smtClean="0">
                <a:latin typeface="+mj-lt"/>
              </a:rPr>
              <a:t>Behavioral tasks</a:t>
            </a:r>
            <a:endParaRPr lang="en-US" dirty="0">
              <a:latin typeface="+mj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chemeClr val="bg1"/>
                </a:solidFill>
              </a:rPr>
              <a:t>Anticipated Challenges and Strategies for Response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2" descr="Ornate banner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sd.keepcalm-o-matic.co.uk/i/keep-calm-and-focus-on-virtue-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6898" y="2275235"/>
            <a:ext cx="3568262" cy="416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181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apodpaperandgifts.com/media/catalog/product/cache/1/image/800x800/9df78eab33525d08d6e5fb8d27136e95/s/a/salutations_ornate_thank_yo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2374" y="1392000"/>
            <a:ext cx="4199330" cy="4199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21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4630"/>
            <a:ext cx="10515600" cy="4325174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latin typeface="+mj-lt"/>
              </a:rPr>
              <a:t>Few things are more relevant to personal and societal well-being than a healthy relationship to one’s self. </a:t>
            </a:r>
          </a:p>
          <a:p>
            <a:r>
              <a:rPr lang="en-US" sz="3200" dirty="0" smtClean="0">
                <a:latin typeface="+mj-lt"/>
              </a:rPr>
              <a:t>Self-related </a:t>
            </a:r>
            <a:r>
              <a:rPr lang="en-US" sz="3200" dirty="0">
                <a:latin typeface="+mj-lt"/>
              </a:rPr>
              <a:t>processes play a central role in determining our </a:t>
            </a:r>
            <a:r>
              <a:rPr lang="en-US" sz="3200" dirty="0" smtClean="0">
                <a:latin typeface="+mj-lt"/>
              </a:rPr>
              <a:t>happiness.</a:t>
            </a:r>
          </a:p>
          <a:p>
            <a:pPr lvl="1"/>
            <a:r>
              <a:rPr lang="en-US" sz="2800" dirty="0" smtClean="0">
                <a:latin typeface="+mj-lt"/>
              </a:rPr>
              <a:t>“The Curse of the Self” (</a:t>
            </a:r>
            <a:r>
              <a:rPr lang="en-US" sz="2000" dirty="0">
                <a:solidFill>
                  <a:srgbClr val="C00000"/>
                </a:solidFill>
                <a:latin typeface="+mj-lt"/>
              </a:rPr>
              <a:t>Leary, 2004</a:t>
            </a:r>
            <a:r>
              <a:rPr lang="en-US" sz="2800" dirty="0" smtClean="0">
                <a:latin typeface="+mj-lt"/>
              </a:rPr>
              <a:t>)</a:t>
            </a:r>
          </a:p>
          <a:p>
            <a:r>
              <a:rPr lang="en-US" sz="3200" dirty="0" smtClean="0">
                <a:latin typeface="+mj-lt"/>
              </a:rPr>
              <a:t>We need healthy ways of relating to our selves, especially today…</a:t>
            </a:r>
          </a:p>
          <a:p>
            <a:pPr lvl="1"/>
            <a:r>
              <a:rPr lang="en-US" sz="2800" dirty="0" smtClean="0">
                <a:latin typeface="+mj-lt"/>
              </a:rPr>
              <a:t>The last couple of decades witnessed a shift toward </a:t>
            </a:r>
            <a:r>
              <a:rPr lang="en-US" sz="2800" dirty="0">
                <a:latin typeface="+mj-lt"/>
              </a:rPr>
              <a:t>radical individualism and the glorification of a self-oriented worldview in the </a:t>
            </a:r>
            <a:r>
              <a:rPr lang="en-US" sz="2800" dirty="0" smtClean="0">
                <a:latin typeface="+mj-lt"/>
              </a:rPr>
              <a:t>West </a:t>
            </a:r>
            <a:r>
              <a:rPr lang="en-US" sz="1800" dirty="0" smtClean="0">
                <a:solidFill>
                  <a:srgbClr val="C00000"/>
                </a:solidFill>
                <a:latin typeface="+mj-lt"/>
              </a:rPr>
              <a:t>(</a:t>
            </a:r>
            <a:r>
              <a:rPr lang="en-US" sz="1800" dirty="0">
                <a:solidFill>
                  <a:srgbClr val="C00000"/>
                </a:solidFill>
                <a:latin typeface="+mj-lt"/>
              </a:rPr>
              <a:t>e.g., Myers, 2000; </a:t>
            </a:r>
            <a:r>
              <a:rPr lang="en-US" sz="1800" dirty="0" err="1">
                <a:solidFill>
                  <a:srgbClr val="C00000"/>
                </a:solidFill>
                <a:latin typeface="+mj-lt"/>
              </a:rPr>
              <a:t>Twenge</a:t>
            </a:r>
            <a:r>
              <a:rPr lang="en-US" sz="1800" dirty="0">
                <a:solidFill>
                  <a:srgbClr val="C00000"/>
                </a:solidFill>
                <a:latin typeface="+mj-lt"/>
              </a:rPr>
              <a:t> &amp; Campbell, 2009)</a:t>
            </a:r>
            <a:r>
              <a:rPr lang="en-US" sz="2800" dirty="0">
                <a:latin typeface="+mj-lt"/>
              </a:rPr>
              <a:t>. </a:t>
            </a:r>
            <a:endParaRPr lang="en-US" sz="2800" dirty="0" smtClean="0">
              <a:latin typeface="+mj-lt"/>
            </a:endParaRP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Our Project: The “</a:t>
            </a:r>
            <a:r>
              <a:rPr lang="en-US" i="1" dirty="0" smtClean="0">
                <a:solidFill>
                  <a:schemeClr val="bg1"/>
                </a:solidFill>
              </a:rPr>
              <a:t>Why</a:t>
            </a:r>
            <a:r>
              <a:rPr lang="en-US" dirty="0" smtClean="0">
                <a:solidFill>
                  <a:schemeClr val="bg1"/>
                </a:solidFill>
              </a:rPr>
              <a:t>”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2" descr="Ornate banner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05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AutoShape 2" descr="Preview"/>
          <p:cNvSpPr>
            <a:spLocks noChangeAspect="1" noChangeArrowheads="1"/>
          </p:cNvSpPr>
          <p:nvPr/>
        </p:nvSpPr>
        <p:spPr bwMode="auto">
          <a:xfrm>
            <a:off x="155575" y="-1668463"/>
            <a:ext cx="3476625" cy="347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5195486"/>
            <a:ext cx="4003652" cy="16286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5172" y="52322"/>
            <a:ext cx="3316829" cy="30948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09"/>
          <a:stretch/>
        </p:blipFill>
        <p:spPr>
          <a:xfrm>
            <a:off x="-1" y="0"/>
            <a:ext cx="4003400" cy="519548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4107" y="3164621"/>
            <a:ext cx="3297894" cy="3659564"/>
          </a:xfrm>
          <a:prstGeom prst="rect">
            <a:avLst/>
          </a:prstGeom>
        </p:spPr>
      </p:pic>
      <p:pic>
        <p:nvPicPr>
          <p:cNvPr id="1026" name="Picture 2" descr="http://feldmancreative.com/wp-content/uploads/2012/02/narcissism.jpe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03398" y="34424"/>
            <a:ext cx="4943845" cy="678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93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17315"/>
            <a:ext cx="5672959" cy="4740685"/>
          </a:xfrm>
        </p:spPr>
        <p:txBody>
          <a:bodyPr>
            <a:normAutofit/>
          </a:bodyPr>
          <a:lstStyle/>
          <a:p>
            <a:pPr marL="342900" lvl="1" indent="-342900">
              <a:spcBef>
                <a:spcPts val="1000"/>
              </a:spcBef>
            </a:pPr>
            <a:r>
              <a:rPr lang="en-US" dirty="0">
                <a:latin typeface="+mj-lt"/>
              </a:rPr>
              <a:t>Self-transcendent virtues represent ideal ways of relating </a:t>
            </a:r>
            <a:r>
              <a:rPr lang="en-US" dirty="0" smtClean="0">
                <a:latin typeface="+mj-lt"/>
              </a:rPr>
              <a:t>to our </a:t>
            </a:r>
            <a:r>
              <a:rPr lang="en-US" dirty="0">
                <a:latin typeface="+mj-lt"/>
              </a:rPr>
              <a:t>selves.</a:t>
            </a:r>
          </a:p>
          <a:p>
            <a:pPr marL="342900" indent="-342900"/>
            <a:r>
              <a:rPr lang="en-US" sz="2400" dirty="0" smtClean="0">
                <a:latin typeface="+mj-lt"/>
              </a:rPr>
              <a:t>Happiness </a:t>
            </a:r>
            <a:r>
              <a:rPr lang="en-US" sz="2400" dirty="0">
                <a:latin typeface="+mj-lt"/>
              </a:rPr>
              <a:t>and virtue are bi-directionally related—with virtue leading to happiness and happiness leading to virtue, in a “virtuous cycle” </a:t>
            </a:r>
            <a:r>
              <a:rPr lang="en-US" sz="2000" dirty="0">
                <a:solidFill>
                  <a:srgbClr val="C00000"/>
                </a:solidFill>
                <a:latin typeface="+mj-lt"/>
              </a:rPr>
              <a:t>(</a:t>
            </a:r>
            <a:r>
              <a:rPr lang="en-US" sz="2000" dirty="0" err="1">
                <a:solidFill>
                  <a:srgbClr val="C00000"/>
                </a:solidFill>
                <a:latin typeface="+mj-lt"/>
              </a:rPr>
              <a:t>Kesebir</a:t>
            </a:r>
            <a:r>
              <a:rPr lang="en-US" sz="2000" dirty="0">
                <a:solidFill>
                  <a:srgbClr val="C00000"/>
                </a:solidFill>
                <a:latin typeface="+mj-lt"/>
              </a:rPr>
              <a:t> &amp; </a:t>
            </a:r>
            <a:r>
              <a:rPr lang="en-US" sz="2000" dirty="0" err="1">
                <a:solidFill>
                  <a:srgbClr val="C00000"/>
                </a:solidFill>
                <a:latin typeface="+mj-lt"/>
              </a:rPr>
              <a:t>Diener</a:t>
            </a:r>
            <a:r>
              <a:rPr lang="en-US" sz="2000" dirty="0">
                <a:solidFill>
                  <a:srgbClr val="C00000"/>
                </a:solidFill>
                <a:latin typeface="+mj-lt"/>
              </a:rPr>
              <a:t>, 2014</a:t>
            </a:r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)</a:t>
            </a:r>
            <a:r>
              <a:rPr lang="en-US" sz="2400" dirty="0" smtClean="0">
                <a:latin typeface="+mj-lt"/>
              </a:rPr>
              <a:t>.</a:t>
            </a:r>
          </a:p>
          <a:p>
            <a:pPr marL="342900" indent="-342900"/>
            <a:r>
              <a:rPr lang="en-US" sz="2400" dirty="0" smtClean="0">
                <a:latin typeface="+mj-lt"/>
              </a:rPr>
              <a:t>Most </a:t>
            </a:r>
            <a:r>
              <a:rPr lang="en-US" sz="2400" dirty="0">
                <a:latin typeface="+mj-lt"/>
              </a:rPr>
              <a:t>robustly linked to life satisfaction are the </a:t>
            </a:r>
            <a:r>
              <a:rPr lang="en-US" sz="2400" dirty="0" smtClean="0">
                <a:latin typeface="+mj-lt"/>
              </a:rPr>
              <a:t>virtues </a:t>
            </a:r>
            <a:r>
              <a:rPr lang="en-US" sz="2400" dirty="0">
                <a:latin typeface="+mj-lt"/>
              </a:rPr>
              <a:t>of love, gratitude, hope, curiosity, zest, and perspective/wisdom </a:t>
            </a:r>
            <a:r>
              <a:rPr lang="en-US" sz="2000" dirty="0">
                <a:solidFill>
                  <a:srgbClr val="C00000"/>
                </a:solidFill>
                <a:latin typeface="+mj-lt"/>
              </a:rPr>
              <a:t>(Park, Peterson, &amp; Seligman, 2004)</a:t>
            </a:r>
            <a:r>
              <a:rPr lang="en-US" sz="2400" dirty="0">
                <a:latin typeface="+mj-lt"/>
              </a:rPr>
              <a:t>.</a:t>
            </a:r>
          </a:p>
          <a:p>
            <a:endParaRPr lang="en-US" dirty="0"/>
          </a:p>
        </p:txBody>
      </p:sp>
      <p:pic>
        <p:nvPicPr>
          <p:cNvPr id="5" name="Picture 2" descr="Ornate banner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Our Project: The “</a:t>
            </a:r>
            <a:r>
              <a:rPr lang="en-US" i="1" dirty="0" smtClean="0">
                <a:solidFill>
                  <a:schemeClr val="bg1"/>
                </a:solidFill>
              </a:rPr>
              <a:t>Why</a:t>
            </a:r>
            <a:r>
              <a:rPr lang="en-US" dirty="0" smtClean="0">
                <a:solidFill>
                  <a:schemeClr val="bg1"/>
                </a:solidFill>
              </a:rPr>
              <a:t>”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67"/>
          <a:stretch/>
        </p:blipFill>
        <p:spPr>
          <a:xfrm>
            <a:off x="6904942" y="1891370"/>
            <a:ext cx="3678114" cy="492729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878518" y="4077325"/>
            <a:ext cx="974361" cy="17088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597209" y="4169526"/>
            <a:ext cx="2278689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700" dirty="0" smtClean="0">
                <a:latin typeface="+mj-lt"/>
              </a:rPr>
              <a:t>Percentage Drop in the Appearance Frequency of Virtue Words </a:t>
            </a:r>
          </a:p>
          <a:p>
            <a:pPr algn="ctr"/>
            <a:r>
              <a:rPr lang="en-US" sz="1700" dirty="0" smtClean="0">
                <a:latin typeface="+mj-lt"/>
              </a:rPr>
              <a:t>(1901-2000)</a:t>
            </a:r>
          </a:p>
          <a:p>
            <a:endParaRPr lang="en-US" sz="1600" dirty="0" smtClean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91229" y="6457890"/>
            <a:ext cx="2774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+mj-lt"/>
              </a:rPr>
              <a:t>(</a:t>
            </a:r>
            <a:r>
              <a:rPr lang="en-US" sz="2000" dirty="0" err="1">
                <a:solidFill>
                  <a:srgbClr val="C00000"/>
                </a:solidFill>
                <a:latin typeface="+mj-lt"/>
              </a:rPr>
              <a:t>Kesebir</a:t>
            </a:r>
            <a:r>
              <a:rPr lang="en-US" sz="2000" dirty="0">
                <a:solidFill>
                  <a:srgbClr val="C00000"/>
                </a:solidFill>
                <a:latin typeface="+mj-lt"/>
              </a:rPr>
              <a:t> &amp; </a:t>
            </a:r>
            <a:r>
              <a:rPr lang="en-US" sz="2000" dirty="0" err="1">
                <a:solidFill>
                  <a:srgbClr val="C00000"/>
                </a:solidFill>
                <a:latin typeface="+mj-lt"/>
              </a:rPr>
              <a:t>Kesebir</a:t>
            </a:r>
            <a:r>
              <a:rPr lang="en-US" sz="2000" dirty="0">
                <a:solidFill>
                  <a:srgbClr val="C00000"/>
                </a:solidFill>
                <a:latin typeface="+mj-lt"/>
              </a:rPr>
              <a:t>, 2012)</a:t>
            </a:r>
          </a:p>
        </p:txBody>
      </p:sp>
    </p:spTree>
    <p:extLst>
      <p:ext uri="{BB962C8B-B14F-4D97-AF65-F5344CB8AC3E}">
        <p14:creationId xmlns:p14="http://schemas.microsoft.com/office/powerpoint/2010/main" val="239647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876" y="2235228"/>
            <a:ext cx="6955394" cy="4323227"/>
          </a:xfrm>
        </p:spPr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At the center of Buddha’s teachings is the notion that suffering </a:t>
            </a:r>
            <a:r>
              <a:rPr lang="en-US" dirty="0" smtClean="0">
                <a:latin typeface="+mj-lt"/>
              </a:rPr>
              <a:t>is rooted </a:t>
            </a:r>
            <a:r>
              <a:rPr lang="en-US" dirty="0">
                <a:latin typeface="+mj-lt"/>
              </a:rPr>
              <a:t>in confusion about the nature of the self </a:t>
            </a:r>
            <a:r>
              <a:rPr lang="en-US" sz="2400" dirty="0">
                <a:solidFill>
                  <a:srgbClr val="C00000"/>
                </a:solidFill>
                <a:latin typeface="+mj-lt"/>
              </a:rPr>
              <a:t>(Bodhi, 2005)</a:t>
            </a:r>
            <a:r>
              <a:rPr lang="en-US" dirty="0">
                <a:latin typeface="+mj-lt"/>
              </a:rPr>
              <a:t>. </a:t>
            </a:r>
          </a:p>
          <a:p>
            <a:r>
              <a:rPr lang="en-US" dirty="0" smtClean="0">
                <a:latin typeface="+mj-lt"/>
              </a:rPr>
              <a:t>Buddhism </a:t>
            </a:r>
            <a:r>
              <a:rPr lang="en-US" dirty="0">
                <a:latin typeface="+mj-lt"/>
              </a:rPr>
              <a:t>offers a comprehensive account of how one should relate to the self to reduce suffering and </a:t>
            </a:r>
            <a:r>
              <a:rPr lang="en-US" dirty="0" smtClean="0">
                <a:latin typeface="+mj-lt"/>
              </a:rPr>
              <a:t>achieve </a:t>
            </a:r>
            <a:r>
              <a:rPr lang="en-US" dirty="0">
                <a:latin typeface="+mj-lt"/>
              </a:rPr>
              <a:t>well-being. </a:t>
            </a:r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It </a:t>
            </a:r>
            <a:r>
              <a:rPr lang="en-US" dirty="0">
                <a:latin typeface="+mj-lt"/>
              </a:rPr>
              <a:t>emphasizes self-transcendence and moving beyond </a:t>
            </a:r>
            <a:r>
              <a:rPr lang="en-US" dirty="0" smtClean="0">
                <a:latin typeface="+mj-lt"/>
              </a:rPr>
              <a:t>an isolated </a:t>
            </a:r>
            <a:r>
              <a:rPr lang="en-US" dirty="0">
                <a:latin typeface="+mj-lt"/>
              </a:rPr>
              <a:t>sense of self, by recognizing the impermanent and interdependent nature of the self. </a:t>
            </a:r>
          </a:p>
          <a:p>
            <a:endParaRPr lang="en-US" dirty="0">
              <a:latin typeface="+mj-lt"/>
            </a:endParaRPr>
          </a:p>
          <a:p>
            <a:endParaRPr lang="en-US" dirty="0"/>
          </a:p>
        </p:txBody>
      </p:sp>
      <p:pic>
        <p:nvPicPr>
          <p:cNvPr id="5" name="Picture 2" descr="Ornate banner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Our Project: The “</a:t>
            </a:r>
            <a:r>
              <a:rPr lang="en-US" i="1" dirty="0" smtClean="0">
                <a:solidFill>
                  <a:schemeClr val="bg1"/>
                </a:solidFill>
              </a:rPr>
              <a:t>Why</a:t>
            </a:r>
            <a:r>
              <a:rPr lang="en-US" dirty="0" smtClean="0">
                <a:solidFill>
                  <a:schemeClr val="bg1"/>
                </a:solidFill>
              </a:rPr>
              <a:t>”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ecx.images-amazon.com/images/I/41A4d%2BsT3wL._SY344_BO1,204,203,200_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0217" y="2235228"/>
            <a:ext cx="1971965" cy="291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edia.al.com/entertainment_impact/photo/11107996-lar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235" y="3996496"/>
            <a:ext cx="1943130" cy="256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34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57199" y="2711516"/>
            <a:ext cx="5180235" cy="2806262"/>
          </a:xfrm>
          <a:prstGeom prst="roundRect">
            <a:avLst/>
          </a:prstGeom>
          <a:solidFill>
            <a:srgbClr val="A2F0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646929"/>
            <a:ext cx="5180235" cy="3659125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latin typeface="+mj-lt"/>
              </a:rPr>
              <a:t>We propose to study Buddhist-inspired self-transcendent virtues that we regard </a:t>
            </a:r>
            <a:r>
              <a:rPr lang="en-US" dirty="0">
                <a:latin typeface="+mj-lt"/>
              </a:rPr>
              <a:t>as supremely important to achieving lasting well-being. </a:t>
            </a:r>
          </a:p>
        </p:txBody>
      </p:sp>
      <p:pic>
        <p:nvPicPr>
          <p:cNvPr id="4" name="Picture 2" descr="Ornate banner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mtClean="0">
                <a:solidFill>
                  <a:schemeClr val="bg1"/>
                </a:solidFill>
              </a:rPr>
              <a:t>Our Project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5770" y="2032530"/>
            <a:ext cx="5516995" cy="483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54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Ornate banner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Our Project: The “</a:t>
            </a:r>
            <a:r>
              <a:rPr lang="en-US" i="1" dirty="0" smtClean="0">
                <a:solidFill>
                  <a:schemeClr val="bg1"/>
                </a:solidFill>
              </a:rPr>
              <a:t>How</a:t>
            </a:r>
            <a:r>
              <a:rPr lang="en-US" dirty="0" smtClean="0">
                <a:solidFill>
                  <a:schemeClr val="bg1"/>
                </a:solidFill>
              </a:rPr>
              <a:t>”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4853" y="1867804"/>
            <a:ext cx="11610458" cy="4604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600" dirty="0">
                <a:latin typeface="+mj-lt"/>
              </a:rPr>
              <a:t>We plan a three-stage project with distinct contributions at every stage</a:t>
            </a:r>
            <a:r>
              <a:rPr lang="en-US" sz="2600" dirty="0" smtClean="0">
                <a:latin typeface="+mj-lt"/>
              </a:rPr>
              <a:t>:</a:t>
            </a:r>
          </a:p>
          <a:p>
            <a:pPr marL="0" indent="0" algn="ctr">
              <a:buNone/>
            </a:pPr>
            <a:endParaRPr lang="en-US" dirty="0">
              <a:latin typeface="+mj-lt"/>
            </a:endParaRPr>
          </a:p>
        </p:txBody>
      </p:sp>
      <p:pic>
        <p:nvPicPr>
          <p:cNvPr id="10" name="Picture 2" descr="https://www.lucidchart.com/publicSegments/view/54ff5032-18c8-482f-b927-67bb0a008825/image.jpe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75640" y="2578565"/>
            <a:ext cx="6968359" cy="3972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5640" y="2570521"/>
            <a:ext cx="4650803" cy="3968840"/>
          </a:xfrm>
          <a:prstGeom prst="rect">
            <a:avLst/>
          </a:prstGeom>
        </p:spPr>
      </p:pic>
      <p:pic>
        <p:nvPicPr>
          <p:cNvPr id="11" name="Picture 2" descr="https://www.lucidchart.com/publicSegments/view/54ff5032-18c8-482f-b927-67bb0a008825/image.jpe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6212" y="2633335"/>
            <a:ext cx="2364829" cy="3972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96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8862" y="2044629"/>
            <a:ext cx="7028793" cy="464098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Our first </a:t>
            </a:r>
            <a:r>
              <a:rPr lang="en-US" dirty="0">
                <a:latin typeface="+mj-lt"/>
              </a:rPr>
              <a:t>goal </a:t>
            </a:r>
            <a:r>
              <a:rPr lang="en-US" dirty="0" smtClean="0">
                <a:latin typeface="+mj-lt"/>
              </a:rPr>
              <a:t>will </a:t>
            </a:r>
            <a:r>
              <a:rPr lang="en-US" dirty="0">
                <a:latin typeface="+mj-lt"/>
              </a:rPr>
              <a:t>be to develop measures to assess </a:t>
            </a:r>
            <a:r>
              <a:rPr lang="en-US" dirty="0" smtClean="0">
                <a:latin typeface="+mj-lt"/>
              </a:rPr>
              <a:t>self-transcendent virtues, particularly </a:t>
            </a:r>
            <a:r>
              <a:rPr lang="en-US" dirty="0">
                <a:latin typeface="+mj-lt"/>
              </a:rPr>
              <a:t>implicit and behavioral measures. 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Self-report measures have their strengths, but also their weaknesses.</a:t>
            </a:r>
          </a:p>
          <a:p>
            <a:pPr lvl="1"/>
            <a:r>
              <a:rPr lang="en-US" dirty="0" smtClean="0">
                <a:latin typeface="+mj-lt"/>
              </a:rPr>
              <a:t> People </a:t>
            </a:r>
            <a:r>
              <a:rPr lang="en-US" dirty="0">
                <a:latin typeface="+mj-lt"/>
              </a:rPr>
              <a:t>are not always able or willing to report on their true states. </a:t>
            </a:r>
            <a:endParaRPr lang="en-US" dirty="0" smtClean="0">
              <a:latin typeface="+mj-lt"/>
            </a:endParaRPr>
          </a:p>
          <a:p>
            <a:pPr marL="0" indent="0">
              <a:buNone/>
            </a:pPr>
            <a:endParaRPr lang="en-US" dirty="0" smtClean="0">
              <a:latin typeface="+mj-lt"/>
            </a:endParaRPr>
          </a:p>
        </p:txBody>
      </p:sp>
      <p:pic>
        <p:nvPicPr>
          <p:cNvPr id="4" name="Picture 2" descr="Ornate banner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" t="457" r="-280" b="69406"/>
          <a:stretch/>
        </p:blipFill>
        <p:spPr bwMode="auto">
          <a:xfrm>
            <a:off x="1219200" y="11183"/>
            <a:ext cx="9753600" cy="89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909665"/>
            <a:ext cx="12192000" cy="903369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The First Stage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619" y="2702981"/>
            <a:ext cx="3759133" cy="311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36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3706</TotalTime>
  <Words>956</Words>
  <Application>Microsoft Office PowerPoint</Application>
  <PresentationFormat>Widescreen</PresentationFormat>
  <Paragraphs>100</Paragraphs>
  <Slides>21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Waisman Laboratory for Brain Imaging and Behavior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Self-Transcendence, Virtue and Happiness:  A Psychological Investigation of Buddhist Perspectives on the Self and Well-Being</dc:title>
  <dc:creator>Pelin</dc:creator>
  <cp:lastModifiedBy>Marquette University</cp:lastModifiedBy>
  <cp:revision>277</cp:revision>
  <dcterms:created xsi:type="dcterms:W3CDTF">2015-01-13T17:16:47Z</dcterms:created>
  <dcterms:modified xsi:type="dcterms:W3CDTF">2015-03-13T18:15:45Z</dcterms:modified>
</cp:coreProperties>
</file>