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60"/>
  </p:notesMasterIdLst>
  <p:handoutMasterIdLst>
    <p:handoutMasterId r:id="rId61"/>
  </p:handoutMasterIdLst>
  <p:sldIdLst>
    <p:sldId id="898" r:id="rId2"/>
    <p:sldId id="884" r:id="rId3"/>
    <p:sldId id="900" r:id="rId4"/>
    <p:sldId id="944" r:id="rId5"/>
    <p:sldId id="866" r:id="rId6"/>
    <p:sldId id="945" r:id="rId7"/>
    <p:sldId id="796" r:id="rId8"/>
    <p:sldId id="797" r:id="rId9"/>
    <p:sldId id="798" r:id="rId10"/>
    <p:sldId id="799" r:id="rId11"/>
    <p:sldId id="901" r:id="rId12"/>
    <p:sldId id="800" r:id="rId13"/>
    <p:sldId id="801" r:id="rId14"/>
    <p:sldId id="845" r:id="rId15"/>
    <p:sldId id="804" r:id="rId16"/>
    <p:sldId id="811" r:id="rId17"/>
    <p:sldId id="812" r:id="rId18"/>
    <p:sldId id="813" r:id="rId19"/>
    <p:sldId id="942" r:id="rId20"/>
    <p:sldId id="943" r:id="rId21"/>
    <p:sldId id="946" r:id="rId22"/>
    <p:sldId id="920" r:id="rId23"/>
    <p:sldId id="902" r:id="rId24"/>
    <p:sldId id="906" r:id="rId25"/>
    <p:sldId id="907" r:id="rId26"/>
    <p:sldId id="908" r:id="rId27"/>
    <p:sldId id="921" r:id="rId28"/>
    <p:sldId id="933" r:id="rId29"/>
    <p:sldId id="934" r:id="rId30"/>
    <p:sldId id="935" r:id="rId31"/>
    <p:sldId id="936" r:id="rId32"/>
    <p:sldId id="937" r:id="rId33"/>
    <p:sldId id="938" r:id="rId34"/>
    <p:sldId id="939" r:id="rId35"/>
    <p:sldId id="940" r:id="rId36"/>
    <p:sldId id="941" r:id="rId37"/>
    <p:sldId id="922" r:id="rId38"/>
    <p:sldId id="910" r:id="rId39"/>
    <p:sldId id="911" r:id="rId40"/>
    <p:sldId id="912" r:id="rId41"/>
    <p:sldId id="913" r:id="rId42"/>
    <p:sldId id="923" r:id="rId43"/>
    <p:sldId id="914" r:id="rId44"/>
    <p:sldId id="915" r:id="rId45"/>
    <p:sldId id="917" r:id="rId46"/>
    <p:sldId id="919" r:id="rId47"/>
    <p:sldId id="931" r:id="rId48"/>
    <p:sldId id="932" r:id="rId49"/>
    <p:sldId id="924" r:id="rId50"/>
    <p:sldId id="925" r:id="rId51"/>
    <p:sldId id="926" r:id="rId52"/>
    <p:sldId id="927" r:id="rId53"/>
    <p:sldId id="928" r:id="rId54"/>
    <p:sldId id="929" r:id="rId55"/>
    <p:sldId id="930" r:id="rId56"/>
    <p:sldId id="897" r:id="rId57"/>
    <p:sldId id="858" r:id="rId58"/>
    <p:sldId id="841" r:id="rId59"/>
  </p:sldIdLst>
  <p:sldSz cx="9144000" cy="6858000" type="screen4x3"/>
  <p:notesSz cx="6858000" cy="9144000"/>
  <p:custDataLst>
    <p:tags r:id="rId62"/>
  </p:custDataLst>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0000"/>
    <a:srgbClr val="A50021"/>
    <a:srgbClr val="CC00CC"/>
    <a:srgbClr val="FF00FF"/>
    <a:srgbClr val="A80000"/>
    <a:srgbClr val="FFCCFF"/>
    <a:srgbClr val="CC99FF"/>
    <a:srgbClr val="800080"/>
    <a:srgbClr val="CC66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407" autoAdjust="0"/>
  </p:normalViewPr>
  <p:slideViewPr>
    <p:cSldViewPr>
      <p:cViewPr varScale="1">
        <p:scale>
          <a:sx n="123" d="100"/>
          <a:sy n="123" d="100"/>
        </p:scale>
        <p:origin x="1864" y="192"/>
      </p:cViewPr>
      <p:guideLst>
        <p:guide orient="horz" pos="2160"/>
        <p:guide pos="2880"/>
      </p:guideLst>
    </p:cSldViewPr>
  </p:slideViewPr>
  <p:outlineViewPr>
    <p:cViewPr>
      <p:scale>
        <a:sx n="33" d="100"/>
        <a:sy n="33" d="100"/>
      </p:scale>
      <p:origin x="0" y="-2046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tags" Target="tags/tag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4623497-17EC-4C85-AF35-E567DE506A0E}" type="slidenum">
              <a:rPr lang="en-US"/>
              <a:pPr>
                <a:defRPr/>
              </a:pPr>
              <a:t>‹#›</a:t>
            </a:fld>
            <a:endParaRPr lang="en-US"/>
          </a:p>
        </p:txBody>
      </p:sp>
    </p:spTree>
    <p:extLst>
      <p:ext uri="{BB962C8B-B14F-4D97-AF65-F5344CB8AC3E}">
        <p14:creationId xmlns:p14="http://schemas.microsoft.com/office/powerpoint/2010/main" val="2145027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E03D026-CEFD-4132-B671-818C5F1E8BEA}" type="slidenum">
              <a:rPr lang="en-US"/>
              <a:pPr>
                <a:defRPr/>
              </a:pPr>
              <a:t>‹#›</a:t>
            </a:fld>
            <a:endParaRPr lang="en-US"/>
          </a:p>
        </p:txBody>
      </p:sp>
    </p:spTree>
    <p:extLst>
      <p:ext uri="{BB962C8B-B14F-4D97-AF65-F5344CB8AC3E}">
        <p14:creationId xmlns:p14="http://schemas.microsoft.com/office/powerpoint/2010/main" val="518552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a:t>
            </a:fld>
            <a:endParaRPr lang="en-US"/>
          </a:p>
        </p:txBody>
      </p:sp>
    </p:spTree>
    <p:extLst>
      <p:ext uri="{BB962C8B-B14F-4D97-AF65-F5344CB8AC3E}">
        <p14:creationId xmlns:p14="http://schemas.microsoft.com/office/powerpoint/2010/main" val="4043958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14</a:t>
            </a:fld>
            <a:endParaRPr lang="en-US"/>
          </a:p>
        </p:txBody>
      </p:sp>
    </p:spTree>
    <p:extLst>
      <p:ext uri="{BB962C8B-B14F-4D97-AF65-F5344CB8AC3E}">
        <p14:creationId xmlns:p14="http://schemas.microsoft.com/office/powerpoint/2010/main" val="1354142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15</a:t>
            </a:fld>
            <a:endParaRPr lang="en-US"/>
          </a:p>
        </p:txBody>
      </p:sp>
    </p:spTree>
    <p:extLst>
      <p:ext uri="{BB962C8B-B14F-4D97-AF65-F5344CB8AC3E}">
        <p14:creationId xmlns:p14="http://schemas.microsoft.com/office/powerpoint/2010/main" val="1420104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16</a:t>
            </a:fld>
            <a:endParaRPr lang="en-US"/>
          </a:p>
        </p:txBody>
      </p:sp>
    </p:spTree>
    <p:extLst>
      <p:ext uri="{BB962C8B-B14F-4D97-AF65-F5344CB8AC3E}">
        <p14:creationId xmlns:p14="http://schemas.microsoft.com/office/powerpoint/2010/main" val="4248980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17</a:t>
            </a:fld>
            <a:endParaRPr lang="en-US"/>
          </a:p>
        </p:txBody>
      </p:sp>
    </p:spTree>
    <p:extLst>
      <p:ext uri="{BB962C8B-B14F-4D97-AF65-F5344CB8AC3E}">
        <p14:creationId xmlns:p14="http://schemas.microsoft.com/office/powerpoint/2010/main" val="1881790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18</a:t>
            </a:fld>
            <a:endParaRPr lang="en-US"/>
          </a:p>
        </p:txBody>
      </p:sp>
    </p:spTree>
    <p:extLst>
      <p:ext uri="{BB962C8B-B14F-4D97-AF65-F5344CB8AC3E}">
        <p14:creationId xmlns:p14="http://schemas.microsoft.com/office/powerpoint/2010/main" val="1970926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19</a:t>
            </a:fld>
            <a:endParaRPr lang="en-US"/>
          </a:p>
        </p:txBody>
      </p:sp>
    </p:spTree>
    <p:extLst>
      <p:ext uri="{BB962C8B-B14F-4D97-AF65-F5344CB8AC3E}">
        <p14:creationId xmlns:p14="http://schemas.microsoft.com/office/powerpoint/2010/main" val="3520632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22</a:t>
            </a:fld>
            <a:endParaRPr lang="en-US"/>
          </a:p>
        </p:txBody>
      </p:sp>
    </p:spTree>
    <p:extLst>
      <p:ext uri="{BB962C8B-B14F-4D97-AF65-F5344CB8AC3E}">
        <p14:creationId xmlns:p14="http://schemas.microsoft.com/office/powerpoint/2010/main" val="2550535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27</a:t>
            </a:fld>
            <a:endParaRPr lang="en-US"/>
          </a:p>
        </p:txBody>
      </p:sp>
    </p:spTree>
    <p:extLst>
      <p:ext uri="{BB962C8B-B14F-4D97-AF65-F5344CB8AC3E}">
        <p14:creationId xmlns:p14="http://schemas.microsoft.com/office/powerpoint/2010/main" val="582524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2" name="Shape 132"/>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endParaRPr/>
          </a:p>
        </p:txBody>
      </p:sp>
      <p:sp>
        <p:nvSpPr>
          <p:cNvPr id="133" name="Shape 133"/>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28</a:t>
            </a:fld>
            <a:endParaRPr lang="en"/>
          </a:p>
        </p:txBody>
      </p:sp>
    </p:spTree>
    <p:extLst>
      <p:ext uri="{BB962C8B-B14F-4D97-AF65-F5344CB8AC3E}">
        <p14:creationId xmlns:p14="http://schemas.microsoft.com/office/powerpoint/2010/main" val="5475740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1" name="Shape 141"/>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endParaRPr/>
          </a:p>
        </p:txBody>
      </p:sp>
      <p:sp>
        <p:nvSpPr>
          <p:cNvPr id="142" name="Shape 142"/>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29</a:t>
            </a:fld>
            <a:endParaRPr lang="en"/>
          </a:p>
        </p:txBody>
      </p:sp>
    </p:spTree>
    <p:extLst>
      <p:ext uri="{BB962C8B-B14F-4D97-AF65-F5344CB8AC3E}">
        <p14:creationId xmlns:p14="http://schemas.microsoft.com/office/powerpoint/2010/main" val="227147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a:t>
            </a:fld>
            <a:endParaRPr lang="en-US"/>
          </a:p>
        </p:txBody>
      </p:sp>
    </p:spTree>
    <p:extLst>
      <p:ext uri="{BB962C8B-B14F-4D97-AF65-F5344CB8AC3E}">
        <p14:creationId xmlns:p14="http://schemas.microsoft.com/office/powerpoint/2010/main" val="1088781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1" name="Shape 151"/>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endParaRPr/>
          </a:p>
        </p:txBody>
      </p:sp>
      <p:sp>
        <p:nvSpPr>
          <p:cNvPr id="152" name="Shape 152"/>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30</a:t>
            </a:fld>
            <a:endParaRPr lang="en"/>
          </a:p>
        </p:txBody>
      </p:sp>
    </p:spTree>
    <p:extLst>
      <p:ext uri="{BB962C8B-B14F-4D97-AF65-F5344CB8AC3E}">
        <p14:creationId xmlns:p14="http://schemas.microsoft.com/office/powerpoint/2010/main" val="23183106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endParaRPr/>
          </a:p>
        </p:txBody>
      </p:sp>
      <p:sp>
        <p:nvSpPr>
          <p:cNvPr id="162" name="Shape 162"/>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31</a:t>
            </a:fld>
            <a:endParaRPr lang="en"/>
          </a:p>
        </p:txBody>
      </p:sp>
    </p:spTree>
    <p:extLst>
      <p:ext uri="{BB962C8B-B14F-4D97-AF65-F5344CB8AC3E}">
        <p14:creationId xmlns:p14="http://schemas.microsoft.com/office/powerpoint/2010/main" val="2249988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1" name="Shape 171"/>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endParaRPr/>
          </a:p>
        </p:txBody>
      </p:sp>
      <p:sp>
        <p:nvSpPr>
          <p:cNvPr id="172" name="Shape 172"/>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32</a:t>
            </a:fld>
            <a:endParaRPr lang="en"/>
          </a:p>
        </p:txBody>
      </p:sp>
    </p:spTree>
    <p:extLst>
      <p:ext uri="{BB962C8B-B14F-4D97-AF65-F5344CB8AC3E}">
        <p14:creationId xmlns:p14="http://schemas.microsoft.com/office/powerpoint/2010/main" val="17108565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0" name="Shape 180"/>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endParaRPr/>
          </a:p>
        </p:txBody>
      </p:sp>
      <p:sp>
        <p:nvSpPr>
          <p:cNvPr id="181" name="Shape 181"/>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33</a:t>
            </a:fld>
            <a:endParaRPr lang="en"/>
          </a:p>
        </p:txBody>
      </p:sp>
    </p:spTree>
    <p:extLst>
      <p:ext uri="{BB962C8B-B14F-4D97-AF65-F5344CB8AC3E}">
        <p14:creationId xmlns:p14="http://schemas.microsoft.com/office/powerpoint/2010/main" val="3462266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0" name="Shape 190"/>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r>
              <a:rPr lang="en"/>
              <a:t>Main Driver</a:t>
            </a:r>
          </a:p>
        </p:txBody>
      </p:sp>
      <p:sp>
        <p:nvSpPr>
          <p:cNvPr id="191" name="Shape 191"/>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34</a:t>
            </a:fld>
            <a:endParaRPr lang="en"/>
          </a:p>
        </p:txBody>
      </p:sp>
    </p:spTree>
    <p:extLst>
      <p:ext uri="{BB962C8B-B14F-4D97-AF65-F5344CB8AC3E}">
        <p14:creationId xmlns:p14="http://schemas.microsoft.com/office/powerpoint/2010/main" val="29689721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0" name="Shape 200"/>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r>
              <a:rPr lang="en"/>
              <a:t>Main Driver</a:t>
            </a:r>
          </a:p>
        </p:txBody>
      </p:sp>
      <p:sp>
        <p:nvSpPr>
          <p:cNvPr id="201" name="Shape 201"/>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35</a:t>
            </a:fld>
            <a:endParaRPr lang="en"/>
          </a:p>
        </p:txBody>
      </p:sp>
    </p:spTree>
    <p:extLst>
      <p:ext uri="{BB962C8B-B14F-4D97-AF65-F5344CB8AC3E}">
        <p14:creationId xmlns:p14="http://schemas.microsoft.com/office/powerpoint/2010/main" val="31805729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0" name="Shape 210"/>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pPr lvl="0" rtl="0">
              <a:spcBef>
                <a:spcPts val="0"/>
              </a:spcBef>
              <a:buNone/>
            </a:pPr>
            <a:r>
              <a:rPr lang="en"/>
              <a:t>Main Driver</a:t>
            </a:r>
          </a:p>
        </p:txBody>
      </p:sp>
      <p:sp>
        <p:nvSpPr>
          <p:cNvPr id="211" name="Shape 211"/>
          <p:cNvSpPr txBox="1">
            <a:spLocks noGrp="1"/>
          </p:cNvSpPr>
          <p:nvPr>
            <p:ph type="sldNum" idx="12"/>
          </p:nvPr>
        </p:nvSpPr>
        <p:spPr>
          <a:xfrm>
            <a:off x="3886200" y="8686800"/>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SzPct val="25000"/>
              <a:buFont typeface="Arial"/>
              <a:buNone/>
            </a:pPr>
            <a:fld id="{00000000-1234-1234-1234-123412341234}" type="slidenum">
              <a:rPr lang="en"/>
              <a:t>36</a:t>
            </a:fld>
            <a:endParaRPr lang="en"/>
          </a:p>
        </p:txBody>
      </p:sp>
    </p:spTree>
    <p:extLst>
      <p:ext uri="{BB962C8B-B14F-4D97-AF65-F5344CB8AC3E}">
        <p14:creationId xmlns:p14="http://schemas.microsoft.com/office/powerpoint/2010/main" val="32463130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37</a:t>
            </a:fld>
            <a:endParaRPr lang="en-US"/>
          </a:p>
        </p:txBody>
      </p:sp>
    </p:spTree>
    <p:extLst>
      <p:ext uri="{BB962C8B-B14F-4D97-AF65-F5344CB8AC3E}">
        <p14:creationId xmlns:p14="http://schemas.microsoft.com/office/powerpoint/2010/main" val="38203559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42</a:t>
            </a:fld>
            <a:endParaRPr lang="en-US"/>
          </a:p>
        </p:txBody>
      </p:sp>
    </p:spTree>
    <p:extLst>
      <p:ext uri="{BB962C8B-B14F-4D97-AF65-F5344CB8AC3E}">
        <p14:creationId xmlns:p14="http://schemas.microsoft.com/office/powerpoint/2010/main" val="32057215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47</a:t>
            </a:fld>
            <a:endParaRPr lang="en-US"/>
          </a:p>
        </p:txBody>
      </p:sp>
    </p:spTree>
    <p:extLst>
      <p:ext uri="{BB962C8B-B14F-4D97-AF65-F5344CB8AC3E}">
        <p14:creationId xmlns:p14="http://schemas.microsoft.com/office/powerpoint/2010/main" val="3891860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a:t>
            </a:fld>
            <a:endParaRPr lang="en-US"/>
          </a:p>
        </p:txBody>
      </p:sp>
    </p:spTree>
    <p:extLst>
      <p:ext uri="{BB962C8B-B14F-4D97-AF65-F5344CB8AC3E}">
        <p14:creationId xmlns:p14="http://schemas.microsoft.com/office/powerpoint/2010/main" val="40484526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49</a:t>
            </a:fld>
            <a:endParaRPr lang="en-US"/>
          </a:p>
        </p:txBody>
      </p:sp>
    </p:spTree>
    <p:extLst>
      <p:ext uri="{BB962C8B-B14F-4D97-AF65-F5344CB8AC3E}">
        <p14:creationId xmlns:p14="http://schemas.microsoft.com/office/powerpoint/2010/main" val="33492408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56</a:t>
            </a:fld>
            <a:endParaRPr lang="en-US"/>
          </a:p>
        </p:txBody>
      </p:sp>
    </p:spTree>
    <p:extLst>
      <p:ext uri="{BB962C8B-B14F-4D97-AF65-F5344CB8AC3E}">
        <p14:creationId xmlns:p14="http://schemas.microsoft.com/office/powerpoint/2010/main" val="16866039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57</a:t>
            </a:fld>
            <a:endParaRPr lang="en-US"/>
          </a:p>
        </p:txBody>
      </p:sp>
    </p:spTree>
    <p:extLst>
      <p:ext uri="{BB962C8B-B14F-4D97-AF65-F5344CB8AC3E}">
        <p14:creationId xmlns:p14="http://schemas.microsoft.com/office/powerpoint/2010/main" val="34533027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58</a:t>
            </a:fld>
            <a:endParaRPr lang="en-US"/>
          </a:p>
        </p:txBody>
      </p:sp>
    </p:spTree>
    <p:extLst>
      <p:ext uri="{BB962C8B-B14F-4D97-AF65-F5344CB8AC3E}">
        <p14:creationId xmlns:p14="http://schemas.microsoft.com/office/powerpoint/2010/main" val="2773203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a:t>
            </a:fld>
            <a:endParaRPr lang="en-US"/>
          </a:p>
        </p:txBody>
      </p:sp>
    </p:spTree>
    <p:extLst>
      <p:ext uri="{BB962C8B-B14F-4D97-AF65-F5344CB8AC3E}">
        <p14:creationId xmlns:p14="http://schemas.microsoft.com/office/powerpoint/2010/main" val="2139162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a:t>
            </a:fld>
            <a:endParaRPr lang="en-US"/>
          </a:p>
        </p:txBody>
      </p:sp>
    </p:spTree>
    <p:extLst>
      <p:ext uri="{BB962C8B-B14F-4D97-AF65-F5344CB8AC3E}">
        <p14:creationId xmlns:p14="http://schemas.microsoft.com/office/powerpoint/2010/main" val="1901854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10</a:t>
            </a:fld>
            <a:endParaRPr lang="en-US"/>
          </a:p>
        </p:txBody>
      </p:sp>
    </p:spTree>
    <p:extLst>
      <p:ext uri="{BB962C8B-B14F-4D97-AF65-F5344CB8AC3E}">
        <p14:creationId xmlns:p14="http://schemas.microsoft.com/office/powerpoint/2010/main" val="1307056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11</a:t>
            </a:fld>
            <a:endParaRPr lang="en-US"/>
          </a:p>
        </p:txBody>
      </p:sp>
    </p:spTree>
    <p:extLst>
      <p:ext uri="{BB962C8B-B14F-4D97-AF65-F5344CB8AC3E}">
        <p14:creationId xmlns:p14="http://schemas.microsoft.com/office/powerpoint/2010/main" val="344073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12</a:t>
            </a:fld>
            <a:endParaRPr lang="en-US"/>
          </a:p>
        </p:txBody>
      </p:sp>
    </p:spTree>
    <p:extLst>
      <p:ext uri="{BB962C8B-B14F-4D97-AF65-F5344CB8AC3E}">
        <p14:creationId xmlns:p14="http://schemas.microsoft.com/office/powerpoint/2010/main" val="4122722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13</a:t>
            </a:fld>
            <a:endParaRPr lang="en-US"/>
          </a:p>
        </p:txBody>
      </p:sp>
    </p:spTree>
    <p:extLst>
      <p:ext uri="{BB962C8B-B14F-4D97-AF65-F5344CB8AC3E}">
        <p14:creationId xmlns:p14="http://schemas.microsoft.com/office/powerpoint/2010/main" val="726088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4"/>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 name="Rectangle 1035"/>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9404" name="Rectangle 1036"/>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59405"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 name="Rectangle 1038"/>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smtClean="0">
                <a:solidFill>
                  <a:schemeClr val="bg2"/>
                </a:solidFill>
                <a:latin typeface="Tahoma" pitchFamily="34" charset="0"/>
              </a:defRPr>
            </a:lvl1pPr>
          </a:lstStyle>
          <a:p>
            <a:pPr>
              <a:defRPr/>
            </a:pPr>
            <a:endParaRPr lang="en-US"/>
          </a:p>
        </p:txBody>
      </p:sp>
      <p:sp>
        <p:nvSpPr>
          <p:cNvPr id="8" name="Rectangle 1039"/>
          <p:cNvSpPr>
            <a:spLocks noGrp="1" noChangeArrowheads="1"/>
          </p:cNvSpPr>
          <p:nvPr>
            <p:ph type="ftr" sz="quarter" idx="11"/>
          </p:nvPr>
        </p:nvSpPr>
        <p:spPr>
          <a:xfrm>
            <a:off x="3429000" y="6248400"/>
            <a:ext cx="2895600" cy="457200"/>
          </a:xfrm>
        </p:spPr>
        <p:txBody>
          <a:bodyPr/>
          <a:lstStyle>
            <a:lvl1pPr>
              <a:defRPr smtClean="0">
                <a:solidFill>
                  <a:schemeClr val="bg2"/>
                </a:solidFill>
                <a:latin typeface="Tahoma" pitchFamily="34" charset="0"/>
              </a:defRPr>
            </a:lvl1pPr>
          </a:lstStyle>
          <a:p>
            <a:pPr>
              <a:defRPr/>
            </a:pPr>
            <a:r>
              <a:rPr lang="en-US"/>
              <a:t>OU Supercomputing Center for Education &amp; Research</a:t>
            </a:r>
          </a:p>
        </p:txBody>
      </p:sp>
      <p:sp>
        <p:nvSpPr>
          <p:cNvPr id="9" name="Rectangle 1040"/>
          <p:cNvSpPr>
            <a:spLocks noGrp="1" noChangeArrowheads="1"/>
          </p:cNvSpPr>
          <p:nvPr>
            <p:ph type="sldNum" sz="quarter" idx="12"/>
          </p:nvPr>
        </p:nvSpPr>
        <p:spPr>
          <a:xfrm>
            <a:off x="6858000" y="6248400"/>
            <a:ext cx="1905000" cy="457200"/>
          </a:xfrm>
        </p:spPr>
        <p:txBody>
          <a:bodyPr/>
          <a:lstStyle>
            <a:lvl1pPr>
              <a:defRPr smtClean="0">
                <a:solidFill>
                  <a:schemeClr val="bg2"/>
                </a:solidFill>
                <a:latin typeface="Tahoma" pitchFamily="34" charset="0"/>
              </a:defRPr>
            </a:lvl1pPr>
          </a:lstStyle>
          <a:p>
            <a:pPr>
              <a:defRPr/>
            </a:pPr>
            <a:fld id="{0444E359-79E0-4AF8-A8E7-4848D3ACC6D0}"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10235FF7-5179-46DA-B105-D41AB8E530FD}"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457200"/>
            <a:ext cx="2043113"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978525"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A53A9AA8-B67F-451E-A4EA-DB0938330C23}"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012EC9EB-093D-4AEC-827C-43FD36EDF2AE}"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09600" y="1371600"/>
            <a:ext cx="3886200" cy="4648200"/>
          </a:xfrm>
        </p:spPr>
        <p:txBody>
          <a:bodyPr/>
          <a:lstStyle/>
          <a:p>
            <a:pPr lvl="0"/>
            <a:endParaRPr lang="en-US" noProof="0" smtClean="0"/>
          </a:p>
        </p:txBody>
      </p:sp>
      <p:sp>
        <p:nvSpPr>
          <p:cNvPr id="4" name="Text Placeholder 3"/>
          <p:cNvSpPr>
            <a:spLocks noGrp="1"/>
          </p:cNvSpPr>
          <p:nvPr>
            <p:ph type="body"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150A29B-C713-428D-8EEE-FBB5AB75213B}" type="slidenum">
              <a:rPr lang="en-US"/>
              <a:pPr>
                <a:defRPr/>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371600"/>
            <a:ext cx="7924800" cy="4648200"/>
          </a:xfrm>
        </p:spPr>
        <p:txBody>
          <a:bodyPr/>
          <a:lstStyle/>
          <a:p>
            <a:pPr lvl="0"/>
            <a:endParaRPr lang="en-US" noProof="0" smtClean="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17696F83-8082-4514-8AA9-864DCCAA623D}"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DAFF6522-D39A-4EFB-9FD2-0F43165FD2EE}"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BAB2F73B-AF29-4A05-AF7F-4F48D44409C4}"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A04F282-5D9D-4EB2-A4AC-1849A209E5C3}"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ln/>
        </p:spPr>
        <p:txBody>
          <a:bodyPr/>
          <a:lstStyle>
            <a:lvl1pPr>
              <a:defRPr/>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8" name="Rectangle 13"/>
          <p:cNvSpPr>
            <a:spLocks noGrp="1" noChangeArrowheads="1"/>
          </p:cNvSpPr>
          <p:nvPr>
            <p:ph type="sldNum" sz="quarter" idx="11"/>
          </p:nvPr>
        </p:nvSpPr>
        <p:spPr>
          <a:ln/>
        </p:spPr>
        <p:txBody>
          <a:bodyPr/>
          <a:lstStyle>
            <a:lvl1pPr>
              <a:defRPr/>
            </a:lvl1pPr>
          </a:lstStyle>
          <a:p>
            <a:pPr>
              <a:defRPr/>
            </a:pPr>
            <a:fld id="{A54AFA57-DB10-4D8E-B495-9E7DF239E09B}"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lvl1pPr>
              <a:defRPr dirty="0" smtClean="0"/>
            </a:lvl1pPr>
          </a:lstStyle>
          <a:p>
            <a:pPr>
              <a:defRPr/>
            </a:pPr>
            <a:r>
              <a:rPr lang="en-US" dirty="0" smtClean="0"/>
              <a:t>Fostering CI Proposals Culture</a:t>
            </a:r>
          </a:p>
          <a:p>
            <a:pPr>
              <a:defRPr/>
            </a:pPr>
            <a:r>
              <a:rPr lang="en-US" dirty="0" smtClean="0"/>
              <a:t>XSEDE'15, Thu July 30 2015</a:t>
            </a:r>
            <a:endParaRPr lang="en-US" dirty="0"/>
          </a:p>
        </p:txBody>
      </p:sp>
      <p:sp>
        <p:nvSpPr>
          <p:cNvPr id="4" name="Rectangle 3"/>
          <p:cNvSpPr/>
          <p:nvPr userDrawn="1"/>
        </p:nvSpPr>
        <p:spPr bwMode="auto">
          <a:xfrm>
            <a:off x="6324600" y="6096000"/>
            <a:ext cx="152400" cy="762000"/>
          </a:xfrm>
          <a:prstGeom prst="rect">
            <a:avLst/>
          </a:prstGeom>
          <a:solidFill>
            <a:schemeClr val="bg1"/>
          </a:solidFill>
          <a:ln w="9525" cap="flat" cmpd="sng" algn="ctr">
            <a:noFill/>
            <a:prstDash val="solid"/>
            <a:miter lim="800000"/>
            <a:headEnd type="none" w="med" len="med"/>
            <a:tailEnd type="none" w="med" len="med"/>
          </a:ln>
          <a:effectLst/>
        </p:spPr>
        <p:txBody>
          <a:bodyPr wrap="none"/>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3" name="Rectangle 13"/>
          <p:cNvSpPr>
            <a:spLocks noGrp="1" noChangeArrowheads="1"/>
          </p:cNvSpPr>
          <p:nvPr>
            <p:ph type="sldNum" sz="quarter" idx="11"/>
          </p:nvPr>
        </p:nvSpPr>
        <p:spPr>
          <a:ln/>
        </p:spPr>
        <p:txBody>
          <a:bodyPr/>
          <a:lstStyle>
            <a:lvl1pPr>
              <a:defRPr/>
            </a:lvl1pPr>
          </a:lstStyle>
          <a:p>
            <a:pPr>
              <a:defRPr/>
            </a:pPr>
            <a:fld id="{C27E5F05-49DD-403D-8B1B-C58F7D6A2F66}"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9E7A33A4-B068-4571-97F3-222EF8233FBE}"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12CCE84F-D98D-47F7-A4D6-21F3EE13A38C}"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5.jpeg"/><Relationship Id="rId21" Type="http://schemas.openxmlformats.org/officeDocument/2006/relationships/image" Target="../media/image6.jpeg"/><Relationship Id="rId22" Type="http://schemas.openxmlformats.org/officeDocument/2006/relationships/image" Target="../media/image7.jpg"/><Relationship Id="rId23" Type="http://schemas.openxmlformats.org/officeDocument/2006/relationships/image" Target="../media/image8.png"/><Relationship Id="rId24" Type="http://schemas.openxmlformats.org/officeDocument/2006/relationships/image" Target="../media/image9.jpg"/><Relationship Id="rId25" Type="http://schemas.openxmlformats.org/officeDocument/2006/relationships/image" Target="../media/image10.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jpeg"/><Relationship Id="rId19"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80" name="Rectangle 12"/>
          <p:cNvSpPr>
            <a:spLocks noGrp="1" noChangeArrowheads="1"/>
          </p:cNvSpPr>
          <p:nvPr>
            <p:ph type="ftr" sz="quarter" idx="3"/>
          </p:nvPr>
        </p:nvSpPr>
        <p:spPr bwMode="auto">
          <a:xfrm>
            <a:off x="2633663" y="6172200"/>
            <a:ext cx="39957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r>
              <a:rPr lang="en-US" dirty="0" smtClean="0"/>
              <a:t>Fostering CI Proposals Culture</a:t>
            </a:r>
          </a:p>
          <a:p>
            <a:pPr>
              <a:defRPr/>
            </a:pPr>
            <a:r>
              <a:rPr lang="en-US" dirty="0" smtClean="0"/>
              <a:t>XSEDE'15, Thu July 30 2015</a:t>
            </a:r>
            <a:endParaRPr lang="en-US" dirty="0"/>
          </a:p>
        </p:txBody>
      </p:sp>
      <p:sp>
        <p:nvSpPr>
          <p:cNvPr id="58381" name="Rectangle 13"/>
          <p:cNvSpPr>
            <a:spLocks noGrp="1" noChangeArrowheads="1"/>
          </p:cNvSpPr>
          <p:nvPr>
            <p:ph type="sldNum" sz="quarter" idx="4"/>
          </p:nvPr>
        </p:nvSpPr>
        <p:spPr bwMode="auto">
          <a:xfrm>
            <a:off x="7162800" y="6191250"/>
            <a:ext cx="129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33E90D56-9F13-476E-9C0C-A76A957C9F52}" type="slidenum">
              <a:rPr lang="en-US"/>
              <a:pPr>
                <a:defRPr/>
              </a:pPr>
              <a:t>‹#›</a:t>
            </a:fld>
            <a:endParaRPr lang="en-US"/>
          </a:p>
        </p:txBody>
      </p:sp>
      <p:pic>
        <p:nvPicPr>
          <p:cNvPr id="3084" name="Picture 15" descr="ou201_logo"/>
          <p:cNvPicPr>
            <a:picLocks noChangeAspect="1" noChangeArrowheads="1"/>
          </p:cNvPicPr>
          <p:nvPr userDrawn="1"/>
        </p:nvPicPr>
        <p:blipFill>
          <a:blip r:embed="rId16" cstate="print"/>
          <a:srcRect/>
          <a:stretch>
            <a:fillRect/>
          </a:stretch>
        </p:blipFill>
        <p:spPr bwMode="auto">
          <a:xfrm>
            <a:off x="1960630" y="6158061"/>
            <a:ext cx="393700" cy="538163"/>
          </a:xfrm>
          <a:prstGeom prst="rect">
            <a:avLst/>
          </a:prstGeom>
          <a:noFill/>
          <a:ln w="9525">
            <a:noFill/>
            <a:miter lim="800000"/>
            <a:headEnd/>
            <a:tailEnd/>
          </a:ln>
        </p:spPr>
      </p:pic>
      <p:pic>
        <p:nvPicPr>
          <p:cNvPr id="3085" name="Picture 35" descr="oscer_logo_crimson_20060918"/>
          <p:cNvPicPr>
            <a:picLocks noChangeAspect="1" noChangeArrowheads="1"/>
          </p:cNvPicPr>
          <p:nvPr userDrawn="1"/>
        </p:nvPicPr>
        <p:blipFill>
          <a:blip r:embed="rId17" cstate="print"/>
          <a:srcRect/>
          <a:stretch>
            <a:fillRect/>
          </a:stretch>
        </p:blipFill>
        <p:spPr bwMode="auto">
          <a:xfrm>
            <a:off x="1177452" y="6127899"/>
            <a:ext cx="776288" cy="547688"/>
          </a:xfrm>
          <a:prstGeom prst="rect">
            <a:avLst/>
          </a:prstGeom>
          <a:noFill/>
          <a:ln w="9525">
            <a:noFill/>
            <a:miter lim="800000"/>
            <a:headEnd/>
            <a:tailEnd/>
          </a:ln>
        </p:spPr>
      </p:pic>
      <p:sp>
        <p:nvSpPr>
          <p:cNvPr id="58375" name="Rectangle 7"/>
          <p:cNvSpPr>
            <a:spLocks noChangeArrowheads="1"/>
          </p:cNvSpPr>
          <p:nvPr userDrawn="1"/>
        </p:nvSpPr>
        <p:spPr bwMode="gray">
          <a:xfrm>
            <a:off x="609600" y="381000"/>
            <a:ext cx="31750" cy="1052513"/>
          </a:xfrm>
          <a:prstGeom prst="rect">
            <a:avLst/>
          </a:prstGeom>
          <a:solidFill>
            <a:schemeClr val="bg2"/>
          </a:solidFill>
          <a:ln w="9525">
            <a:noFill/>
            <a:miter lim="800000"/>
            <a:headEnd/>
            <a:tailEnd/>
          </a:ln>
          <a:effectLst/>
        </p:spPr>
        <p:txBody>
          <a:bodyPr wrap="none" anchor="ctr"/>
          <a:lstStyle/>
          <a:p>
            <a:pPr>
              <a:defRPr/>
            </a:pPr>
            <a:endParaRPr kumimoji="1" lang="en-US" sz="2400">
              <a:latin typeface="Tahoma" pitchFamily="34" charset="0"/>
            </a:endParaRPr>
          </a:p>
        </p:txBody>
      </p:sp>
      <p:sp>
        <p:nvSpPr>
          <p:cNvPr id="58376" name="Rectangle 8"/>
          <p:cNvSpPr>
            <a:spLocks noChangeArrowheads="1"/>
          </p:cNvSpPr>
          <p:nvPr userDrawn="1"/>
        </p:nvSpPr>
        <p:spPr bwMode="gray">
          <a:xfrm>
            <a:off x="304800" y="12192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en-US" sz="2400">
              <a:latin typeface="Tahoma" pitchFamily="34" charset="0"/>
            </a:endParaRPr>
          </a:p>
        </p:txBody>
      </p:sp>
      <p:sp>
        <p:nvSpPr>
          <p:cNvPr id="3079" name="Rectangle 9"/>
          <p:cNvSpPr>
            <a:spLocks noGrp="1" noChangeArrowheads="1"/>
          </p:cNvSpPr>
          <p:nvPr userDrawn="1">
            <p:ph type="title"/>
          </p:nvPr>
        </p:nvSpPr>
        <p:spPr bwMode="auto">
          <a:xfrm>
            <a:off x="762000" y="4572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sp>
        <p:nvSpPr>
          <p:cNvPr id="3080" name="Rectangle 10"/>
          <p:cNvSpPr>
            <a:spLocks noGrp="1" noChangeArrowheads="1"/>
          </p:cNvSpPr>
          <p:nvPr userDrawn="1">
            <p:ph type="body" idx="1"/>
          </p:nvPr>
        </p:nvSpPr>
        <p:spPr bwMode="auto">
          <a:xfrm>
            <a:off x="609600" y="13716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3" name="Picture 2"/>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356336" y="6205971"/>
            <a:ext cx="699426" cy="469615"/>
          </a:xfrm>
          <a:prstGeom prst="rect">
            <a:avLst/>
          </a:prstGeom>
        </p:spPr>
      </p:pic>
      <p:pic>
        <p:nvPicPr>
          <p:cNvPr id="2050" name="Picture 2" descr="http://lib.ok.us/OneNet_Day/OneNet_Logo.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155575" y="6425615"/>
            <a:ext cx="997320" cy="3290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degreedriven.com/images/logo/7H3WL32Y6H.jp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3020444" y="6221850"/>
            <a:ext cx="424984" cy="4266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7950" y="6066272"/>
            <a:ext cx="990601" cy="391542"/>
          </a:xfrm>
          <a:prstGeom prst="rect">
            <a:avLst/>
          </a:prstGeom>
        </p:spPr>
      </p:pic>
      <p:sp>
        <p:nvSpPr>
          <p:cNvPr id="2" name="AutoShape 2" descr="data:image/jpeg;base64,/9j/4AAQSkZJRgABAQAAAQABAAD/2wCEAAkGBxMREBQSEhQWFBUWFh0bFxgWGB0YFxUTGxceGB4WHBgkKDQhGholHBgXIjIjJzUrLzowGB8/ODMsNyguLjcBCgoKDQwOGxAQGDUlICU3LzM3NDc3LDA3Nzc3LDQ4ODM0NyssLSw1LzQ3LCw0NzgyLisyNDcvLi8yLzcsLC4rK//AABEIAGUAvAMBIgACEQEDEQH/xAAcAAEAAgMBAQEAAAAAAAAAAAAABggEBQcDAgH/xABGEAACAQMCAwQECgcGBgMAAAABAgMABBESIQUGMQcTQVEUImFxCCMyNUJScoGRs0Vzg6GywcMWM2KCsdEVQ5Oj0vAkU5L/xAAaAQEBAAMBAQAAAAAAAAAAAAAABQIDBAYB/8QAJBEBAAICAQQCAgMAAAAAAAAAAAECAxEEEhMhMUGRcaEUMlH/2gAMAwEAAhEDEQA/AO40pSgUpSgUpSg1vF+PW1po9Jmjh15062C6tOM492pfxFZPD7+K4jEsLrIjdGU5B8NjXF/hNfo/9v8A0anXYx8y23ub+M0E3pSlApSlApSlApSlApSlBVbsluXPHLUF2I1vsST/AMt6tTVUeyP59tP1j/lvVrqBSlKBSlKBSq9do3aFxG14tcW8NwUjR1CrpU4BRSeo8yasKTQKVyTnntrhtiYbBVuZBsZCfiVPsxvJ9xA9prll72i8Xu2OLiXH1YV0gf8A5GaC11KhfZDcTycJia5MjSlpMmXOvGs4674xioz2y8wcTtbmBbAy6GiJfRHrGrVjc4ODig1Hwmv0f+3/AKNTrsY+Zbb3N/GarvzhxziF33X/ABDvPU1d33kej5WnVjYZ6LWy5f5r4zBbpFambuVzo0w6l65OGxvvQWtpVY/7c8wedx/0D/41seXOcuOyXtskpn7tp41kzBgd2ZFDZOnYYzvQWLpSlApWt5g49b2MJnuZBGg8+rN9VR1ZvYK4TzV24XUzFLFBBH0DMNcre36q+7f30FiKVUeXiPF7klmmujnzkZFP3ZAr6h4rxi1OpZroY/xmRQPdkgVn2763pr72PeuqPtbalcA5Q7cZ42EfEUEqbDvIxpkX2svRx7sHr1runCuJw3USzQSLJG3RlOR7R7CPEVg2Kudkfz7afrH/AC3q11VR7I/n20/WP+W9WuoFKUoFKUoKpdrnz7d/rE/LSp523c9yNL/wqzJJPqzlASzu2wgXHv3HjkDwOYD2vtjjl2R1Dof+0lT/ALBOVTM8nFbka2LkQltyXJPeS+/JwD9qgyuQOxSNFWfiXxkhwRADhE8cOR8s+wbe+uuWHDooFCQxpGoGMIoUYHurKpQKUpQcO+E1+j/2/wDRqddjHzLbe5v4zUF+E1+j/wBv/RqddjHzLbe5v4zQTelKUCsXinEI7aGSeVtMcalmPkB/OsquNfCN4+0cEFkhx3pMkn2EwFX3FiT/AJBQct5s5jueN32o5C5Iij+jFHnqfbsCT4n7hUh4PwOK3Gw1P4ueufZ5CtdyRw8JCZT8qQ7exB/uf5VJKp8bDFa9U+0Ln8q17zjrPiClKV1prWcX4HFcD1hpbwdev3+YrE5B5sm4He93Nk20hHeKNxjoJUH1h4+YGPAVIoIWc6UVmPkoJP4CtDzbwzvoCcevHkjzx4j/AN8q5eRgi8bj2ocLl2x2itv6y1/ZH8+2mN/jH/LerW1U/sd+e7P7TflPVsKlr5SlKBSlKCp/bF893n2l/KSrL8m8MFrYW0AGNES5+0Rlv3k1WnteGeO3Y/xp+UlWvoFKUoFKUoOHfCa/R/7f+jU67GPmW29zfxmoL8Jr9H/t/wCjU67GPmW29zfxmgm9KUoFVp+EHOW4uFJ2WBMezJJNWWqtPwg4CvFwxGzQJj24JBoMjhMem3iA+ov7xmsxQScAZPkNzWFweXXbxN/gH7hj+VdI7ML5NbwGNdfylcLvjxVm/wBPvqza/Rj6ojbzFMXdzdEzrcy0fC+Tbuffu+7X60nq/gvyjUv4Z2dwJgzO0p8h6i/u3P41NKinPHM4tU7qI/HOP+mv1j7fIVw9/Llt018K38Tj8evXfz+Wk5y41HbqbOzVU2xKyDGB9QHzPif96gRUHY9P5V+k53O5PUnqT518swAyeg3PuqhjxxSNI2bNbLbf1H+It2SR6ePWq+Ujj8I3FWtqqXZHJq49asfGRz+MbmrW1El6mN68lKUo+lKUoKo9rnz7d/rE/LSrXVVHtc+fbv8AWJ+WlWuoFKUoFKUoOHfCa/R/7f8Ao1Ouxc54Lbf5v4zWg+EPwVpuHxXCDJt5Dq9kUgAJx9pU+7NarsA5yiEB4dM4R1YtDq2Dq27Jn6wbJ9ob2UHa6UrzlmVcamC5OBk4yfIeZoPSuOfCM5faSCC9QZ7klJMf/W+Cre4MCP8AP7K7HXjeWqTRtHIodGGGVgGBHtB2P30HBeyblK5urfMqmGAHKSMMF1O50jqQD9I7b7Zqe8Q5ltrFDb2Cqz/Sk6gN55+m37v9KhHbdzNxO3uFgHxFrjMbR9JsYzqPhj6nTzztUc4LzHFOArEJJ9U7A/ZP8q7cFoyarefXwl8ulsO74q+/c/MOzx8+oLISHBuPk6PN8fL+x4/urm91cPK7PIxZmOST4mvKlduPDXHvXyl5uTkzREWn0VoubuJiGEoD68gIHsXxP8vvr24xzBFbgjOt/BV/mfCvXsw5Kl4vdel3QPoqNvnYSsDtEv8Ah8z/ADNaOTnisdMe3VwuHa9ovaPEftpOx357s/tN+U9WwqqXZH8+2n6x/wAt67ZzjzlxCyaeVLFTawacySShWlDeKAeA/Gpi86DSoFxnne5e4iteG2yzTPAs7mVtCxRsAVB82Of3isKTtIuG4bLdQ2Yaa3laO6iaQL3BQZLZ6uPDA3zQdKpUWvuco7fhsN5MPXmjQxxJu0kzrkRoOp3NenZ5zI/ErCO6dFjZ2caVJIGlyvU+6g5R2hdmPEbvitxcwRI0TupUmRVJARVOxORuDXfK55NzhcjiT2ytGQLxIVh7h9TxGNHeT0jOhSgd20kZwntFZtr2hpKsrR28sirHJJF3ZDtKI20kFR/ds2QVBySM9CMUE2pUIu+0NESMiHvHaN5GVJUOmNH0EK305CwOE2Oxzg16XfPyRyle5LIQ+h1cHU6QtNoZcZQ6UYeJBG4oJnSojb84TSCFY7GQyyQ98YzLGpSDUFVtROCzZ2X2bkV58sc2yy3Ho88RGuW7EUoK6WW3n0aSg3UhWXfxINBLbq3SVGjkUMjgqykZDKRggiuB85diNxHIZOHESx5yI2bTInsDHZh94PvronMXOz2/EBENAt0KLK5Qka2BZkMmfVkCd2VQK5bX4Vt+d727gSKS2kiQNNFEyyRGQkyzLGGBDjGnUTjfPsoODwcO5lhAjT09R4AOxH3b7VvuS+ReMzcQt7q91hIpQ5NxLqY48FXJOffgV0yy55UStDKpcRmRHmQYBkhUs57nJZE9VgCTuR7RnzvObLsraOloyCedFVWkjYzRPBLJ1B+LYFEJz4HbJoJxSoHcdo+hC/okhEcTyT4kTMIjnaB1GflkMpxjr7K2v9r/AI7Ho7+j+kejd/qT+/1aMd3nVo1+rq898Y3oNvxzgsF7C0FzGJI26g9QfMHqpHmK4dzb2FzxsX4fIJk3+LkIWRfIBvksPfjp41PuEdobehxyywtL3dtFNdyIVURLKWAKod32RiQPAeJ2rbNzmxnWNLZmR7iS3SQyKuqeJHZho+UFzGwBPv6YyFeX5Z4zbnT3FyvuBYfuyK+4eVuNXPqiC5O/0vUX784FWP5Y5qW+bEcbKFhjeQsd45ZCw7gj6y6Dny223rSWnMl4CJ5GheBr97XuljZZVX0gwI4fUQ5BAJGBtnywcuu3rbDt03vUIRyb2GNqEnEnGOvcxMcn2PJ4f5fxrttnaJDGsUSKiIMKqjCqB4AVCh2lRkM627tEAzBwwPxUbhXdlG6HSdSqdyAehFe/Ee0GOJQywtJqkmWIBwvex2+BJICdvlNpVfpbHoaxZub9nvZjxG04rb3M8SLEjsWIkViAUZRsDk7kVIObOCcXvL7XNaR3FnE57m39IWON8H1ZJPFycA6TsM488yducXW7ljWMyhxai2j2jYvNHNK2tj8kBIs7+WN80bn0n+7tHdkilklXvEUx9xKYpEydmIYHBHX2UGv4twfiMF+nErKCKVpbdYri3aQJoYYOVc7EAjH3e2sfhvJF0nCOIpLoa9vmkkdVbCK79EDHbbJ/Hqa28vPxyxjtJJIhNFEJBIi5knSNoxpO43lQHyz4718XHaMqquLdzJplaSPWgKCGUwsqn/mMXVsAdcdRtQYz9nLTiyme6mgmtrdI1WPQyxuFwzLkHc9MjyFYXIHIV7b2KRy3s9s4ZiYojGyKCxIwcHr16+NSFOdi1z3K2zFDN3CSF1Aac23pKqUPrKCu2fA1ncjcYmvLCC4njVHkQN6p9VgR8oD6OfLf30GdJwG3YljGNRmE5OWB79VCBwc5B0qF22IyD1NeCcq2amUrAo70EPgsAdR1HAzhCW3JXG9KUHlJybYsiIYF0pq07sG9c6mBbOpgx3IYnJ61+ycn2TOXMAySzbMwXU6lHYIDpUsGbJAGc+dKUHtf8s2k4iEsKsIl0puwITb1Mg5ZfVGVOQcV623AreN0kSMBkaVlOT6rTsGlPX6TAH/TFKUGNxHlKyuJGkmgV2b5Wc4JAwGKg41gbBuo862V9YxzKFkXUqurgEnZ0YOrbeTAH7qUoMVOXrZZ2uBEolfOo74YkYJK506iNicZxWPY8p2cJUxQKpRw67sdLBWQYydlCyOAo29Y7UpQfUnKtmwkUwjEqusnrN6yySGVh12y7MdvOvv+zVp6T6V3Kd9q1at/l4069PydeNtWM+2lKDH/ALG2PxX/AMdPiVVUyWI0KdSqwz64U7jVnGTisU8lQm/9OLnWHLqAkagOU7vJYLqbAJ6nfIznAwpQbHlrgCWUbqrF2lkaWV2Cq0krdWIUBR0HQV8WvKlnHP36wjvNbPqJZgJHJLOqklVYkncAdTSlB92/LFpG8jpCoMoYP10lX3cBc6V1HrgDNfM/K1m8EVu0K91CMRqCwKDGCAwOrBHUZ38aUoPu85btZS5khUmTRqOSD8VnRgg+qV1Ngrjqa19xyJZSSIzRDQkJiWIZCaWfWScbkk7HJwcnOaUoNoeA2+GHdDDSpMwyQDNHpCPjO2O7TYber0rFuuUbKQAPApwzt1YHMr63BIOSrMclTt7KUoMscCt9fed2NXfd9nJ/v+77rX16936uOlffCeDwWsfdQII0ySFBJAJ8snYewbUpQf/Z"/>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eg;base64,/9j/4AAQSkZJRgABAQAAAQABAAD/2wCEAAkGBxMREBQSEhQWFBUWFh0bFxgWGB0YFxUTGxceGB4WHBgkKDQhGholHBgXIjIjJzUrLzowGB8/ODMsNyguLjcBCgoKDQwOGxAQGDUlICU3LzM3NDc3LDA3Nzc3LDQ4ODM0NyssLSw1LzQ3LCw0NzgyLisyNDcvLi8yLzcsLC4rK//AABEIAGUAvAMBIgACEQEDEQH/xAAcAAEAAgMBAQEAAAAAAAAAAAAABggEBQcDAgH/xABGEAACAQMCAwQECgcGBgMAAAABAgMABBESIQUGMQcTQVEUImFxCCMyNUJScoGRs0Vzg6GywcMWM2KCsdEVQ5Oj0vAkU5L/xAAaAQEBAAMBAQAAAAAAAAAAAAAABQIDBAYB/8QAJBEBAAICAQQCAgMAAAAAAAAAAAECAxEEEhMhMUGRcaEUMlH/2gAMAwEAAhEDEQA/AO40pSgUpSgUpSg1vF+PW1po9Jmjh15062C6tOM492pfxFZPD7+K4jEsLrIjdGU5B8NjXF/hNfo/9v8A0anXYx8y23ub+M0E3pSlApSlApSlApSlApSlBVbsluXPHLUF2I1vsST/AMt6tTVUeyP59tP1j/lvVrqBSlKBSlKBSq9do3aFxG14tcW8NwUjR1CrpU4BRSeo8yasKTQKVyTnntrhtiYbBVuZBsZCfiVPsxvJ9xA9prll72i8Xu2OLiXH1YV0gf8A5GaC11KhfZDcTycJia5MjSlpMmXOvGs4674xioz2y8wcTtbmBbAy6GiJfRHrGrVjc4ODig1Hwmv0f+3/AKNTrsY+Zbb3N/GarvzhxziF33X/ABDvPU1d33kej5WnVjYZ6LWy5f5r4zBbpFambuVzo0w6l65OGxvvQWtpVY/7c8wedx/0D/41seXOcuOyXtskpn7tp41kzBgd2ZFDZOnYYzvQWLpSlApWt5g49b2MJnuZBGg8+rN9VR1ZvYK4TzV24XUzFLFBBH0DMNcre36q+7f30FiKVUeXiPF7klmmujnzkZFP3ZAr6h4rxi1OpZroY/xmRQPdkgVn2763pr72PeuqPtbalcA5Q7cZ42EfEUEqbDvIxpkX2svRx7sHr1runCuJw3USzQSLJG3RlOR7R7CPEVg2Kudkfz7afrH/AC3q11VR7I/n20/WP+W9WuoFKUoFKUoKpdrnz7d/rE/LSp523c9yNL/wqzJJPqzlASzu2wgXHv3HjkDwOYD2vtjjl2R1Dof+0lT/ALBOVTM8nFbka2LkQltyXJPeS+/JwD9qgyuQOxSNFWfiXxkhwRADhE8cOR8s+wbe+uuWHDooFCQxpGoGMIoUYHurKpQKUpQcO+E1+j/2/wDRqddjHzLbe5v4zUF+E1+j/wBv/RqddjHzLbe5v4zQTelKUCsXinEI7aGSeVtMcalmPkB/OsquNfCN4+0cEFkhx3pMkn2EwFX3FiT/AJBQct5s5jueN32o5C5Iij+jFHnqfbsCT4n7hUh4PwOK3Gw1P4ueufZ5CtdyRw8JCZT8qQ7exB/uf5VJKp8bDFa9U+0Ln8q17zjrPiClKV1prWcX4HFcD1hpbwdev3+YrE5B5sm4He93Nk20hHeKNxjoJUH1h4+YGPAVIoIWc6UVmPkoJP4CtDzbwzvoCcevHkjzx4j/AN8q5eRgi8bj2ocLl2x2itv6y1/ZH8+2mN/jH/LerW1U/sd+e7P7TflPVsKlr5SlKBSlKCp/bF893n2l/KSrL8m8MFrYW0AGNES5+0Rlv3k1WnteGeO3Y/xp+UlWvoFKUoFKUoOHfCa/R/7f+jU67GPmW29zfxmoL8Jr9H/t/wCjU67GPmW29zfxmgm9KUoFVp+EHOW4uFJ2WBMezJJNWWqtPwg4CvFwxGzQJj24JBoMjhMem3iA+ov7xmsxQScAZPkNzWFweXXbxN/gH7hj+VdI7ML5NbwGNdfylcLvjxVm/wBPvqza/Rj6ojbzFMXdzdEzrcy0fC+Tbuffu+7X60nq/gvyjUv4Z2dwJgzO0p8h6i/u3P41NKinPHM4tU7qI/HOP+mv1j7fIVw9/Llt018K38Tj8evXfz+Wk5y41HbqbOzVU2xKyDGB9QHzPif96gRUHY9P5V+k53O5PUnqT518swAyeg3PuqhjxxSNI2bNbLbf1H+It2SR6ePWq+Ujj8I3FWtqqXZHJq49asfGRz+MbmrW1El6mN68lKUo+lKUoKo9rnz7d/rE/LSrXVVHtc+fbv8AWJ+WlWuoFKUoFKUoOHfCa/R/7f8Ao1Ouxc54Lbf5v4zWg+EPwVpuHxXCDJt5Dq9kUgAJx9pU+7NarsA5yiEB4dM4R1YtDq2Dq27Jn6wbJ9ob2UHa6UrzlmVcamC5OBk4yfIeZoPSuOfCM5faSCC9QZ7klJMf/W+Cre4MCP8AP7K7HXjeWqTRtHIodGGGVgGBHtB2P30HBeyblK5urfMqmGAHKSMMF1O50jqQD9I7b7Zqe8Q5ltrFDb2Cqz/Sk6gN55+m37v9KhHbdzNxO3uFgHxFrjMbR9JsYzqPhj6nTzztUc4LzHFOArEJJ9U7A/ZP8q7cFoyarefXwl8ulsO74q+/c/MOzx8+oLISHBuPk6PN8fL+x4/urm91cPK7PIxZmOST4mvKlduPDXHvXyl5uTkzREWn0VoubuJiGEoD68gIHsXxP8vvr24xzBFbgjOt/BV/mfCvXsw5Kl4vdel3QPoqNvnYSsDtEv8Ah8z/ADNaOTnisdMe3VwuHa9ovaPEftpOx357s/tN+U9WwqqXZH8+2n6x/wAt67ZzjzlxCyaeVLFTawacySShWlDeKAeA/Gpi86DSoFxnne5e4iteG2yzTPAs7mVtCxRsAVB82Of3isKTtIuG4bLdQ2Yaa3laO6iaQL3BQZLZ6uPDA3zQdKpUWvuco7fhsN5MPXmjQxxJu0kzrkRoOp3NenZ5zI/ErCO6dFjZ2caVJIGlyvU+6g5R2hdmPEbvitxcwRI0TupUmRVJARVOxORuDXfK55NzhcjiT2ytGQLxIVh7h9TxGNHeT0jOhSgd20kZwntFZtr2hpKsrR28sirHJJF3ZDtKI20kFR/ds2QVBySM9CMUE2pUIu+0NESMiHvHaN5GVJUOmNH0EK305CwOE2Oxzg16XfPyRyle5LIQ+h1cHU6QtNoZcZQ6UYeJBG4oJnSojb84TSCFY7GQyyQ98YzLGpSDUFVtROCzZ2X2bkV58sc2yy3Ho88RGuW7EUoK6WW3n0aSg3UhWXfxINBLbq3SVGjkUMjgqykZDKRggiuB85diNxHIZOHESx5yI2bTInsDHZh94PvronMXOz2/EBENAt0KLK5Qka2BZkMmfVkCd2VQK5bX4Vt+d727gSKS2kiQNNFEyyRGQkyzLGGBDjGnUTjfPsoODwcO5lhAjT09R4AOxH3b7VvuS+ReMzcQt7q91hIpQ5NxLqY48FXJOffgV0yy55UStDKpcRmRHmQYBkhUs57nJZE9VgCTuR7RnzvObLsraOloyCedFVWkjYzRPBLJ1B+LYFEJz4HbJoJxSoHcdo+hC/okhEcTyT4kTMIjnaB1GflkMpxjr7K2v9r/AI7Ho7+j+kejd/qT+/1aMd3nVo1+rq898Y3oNvxzgsF7C0FzGJI26g9QfMHqpHmK4dzb2FzxsX4fIJk3+LkIWRfIBvksPfjp41PuEdobehxyywtL3dtFNdyIVURLKWAKod32RiQPAeJ2rbNzmxnWNLZmR7iS3SQyKuqeJHZho+UFzGwBPv6YyFeX5Z4zbnT3FyvuBYfuyK+4eVuNXPqiC5O/0vUX784FWP5Y5qW+bEcbKFhjeQsd45ZCw7gj6y6Dny223rSWnMl4CJ5GheBr97XuljZZVX0gwI4fUQ5BAJGBtnywcuu3rbDt03vUIRyb2GNqEnEnGOvcxMcn2PJ4f5fxrttnaJDGsUSKiIMKqjCqB4AVCh2lRkM627tEAzBwwPxUbhXdlG6HSdSqdyAehFe/Ee0GOJQywtJqkmWIBwvex2+BJICdvlNpVfpbHoaxZub9nvZjxG04rb3M8SLEjsWIkViAUZRsDk7kVIObOCcXvL7XNaR3FnE57m39IWON8H1ZJPFycA6TsM488yducXW7ljWMyhxai2j2jYvNHNK2tj8kBIs7+WN80bn0n+7tHdkilklXvEUx9xKYpEydmIYHBHX2UGv4twfiMF+nErKCKVpbdYri3aQJoYYOVc7EAjH3e2sfhvJF0nCOIpLoa9vmkkdVbCK79EDHbbJ/Hqa28vPxyxjtJJIhNFEJBIi5knSNoxpO43lQHyz4718XHaMqquLdzJplaSPWgKCGUwsqn/mMXVsAdcdRtQYz9nLTiyme6mgmtrdI1WPQyxuFwzLkHc9MjyFYXIHIV7b2KRy3s9s4ZiYojGyKCxIwcHr16+NSFOdi1z3K2zFDN3CSF1Aac23pKqUPrKCu2fA1ncjcYmvLCC4njVHkQN6p9VgR8oD6OfLf30GdJwG3YljGNRmE5OWB79VCBwc5B0qF22IyD1NeCcq2amUrAo70EPgsAdR1HAzhCW3JXG9KUHlJybYsiIYF0pq07sG9c6mBbOpgx3IYnJ61+ycn2TOXMAySzbMwXU6lHYIDpUsGbJAGc+dKUHtf8s2k4iEsKsIl0puwITb1Mg5ZfVGVOQcV623AreN0kSMBkaVlOT6rTsGlPX6TAH/TFKUGNxHlKyuJGkmgV2b5Wc4JAwGKg41gbBuo862V9YxzKFkXUqurgEnZ0YOrbeTAH7qUoMVOXrZZ2uBEolfOo74YkYJK506iNicZxWPY8p2cJUxQKpRw67sdLBWQYydlCyOAo29Y7UpQfUnKtmwkUwjEqusnrN6yySGVh12y7MdvOvv+zVp6T6V3Kd9q1at/l4069PydeNtWM+2lKDH/ALG2PxX/AMdPiVVUyWI0KdSqwz64U7jVnGTisU8lQm/9OLnWHLqAkagOU7vJYLqbAJ6nfIznAwpQbHlrgCWUbqrF2lkaWV2Cq0krdWIUBR0HQV8WvKlnHP36wjvNbPqJZgJHJLOqklVYkncAdTSlB92/LFpG8jpCoMoYP10lX3cBc6V1HrgDNfM/K1m8EVu0K91CMRqCwKDGCAwOrBHUZ38aUoPu85btZS5khUmTRqOSD8VnRgg+qV1Ngrjqa19xyJZSSIzRDQkJiWIZCaWfWScbkk7HJwcnOaUoNoeA2+GHdDDSpMwyQDNHpCPjO2O7TYber0rFuuUbKQAPApwzt1YHMr63BIOSrMclTt7KUoMscCt9fed2NXfd9nJ/v+77rX16936uOlffCeDwWsfdQII0ySFBJAJ8snYewbUpQf/Z"/>
          <p:cNvSpPr>
            <a:spLocks noChangeAspect="1" noChangeArrowheads="1"/>
          </p:cNvSpPr>
          <p:nvPr userDrawn="1"/>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9" name="Shape 22"/>
          <p:cNvPicPr preferRelativeResize="0"/>
          <p:nvPr userDrawn="1"/>
        </p:nvPicPr>
        <p:blipFill>
          <a:blip r:embed="rId22">
            <a:alphaModFix/>
          </a:blip>
          <a:stretch>
            <a:fillRect/>
          </a:stretch>
        </p:blipFill>
        <p:spPr>
          <a:xfrm>
            <a:off x="8388507" y="6256336"/>
            <a:ext cx="516162" cy="449261"/>
          </a:xfrm>
          <a:prstGeom prst="rect">
            <a:avLst/>
          </a:prstGeom>
          <a:noFill/>
          <a:ln>
            <a:noFill/>
          </a:ln>
        </p:spPr>
      </p:pic>
      <p:pic>
        <p:nvPicPr>
          <p:cNvPr id="20" name="Shape 16"/>
          <p:cNvPicPr preferRelativeResize="0"/>
          <p:nvPr userDrawn="1"/>
        </p:nvPicPr>
        <p:blipFill rotWithShape="1">
          <a:blip r:embed="rId23">
            <a:alphaModFix/>
          </a:blip>
          <a:srcRect l="41148"/>
          <a:stretch/>
        </p:blipFill>
        <p:spPr>
          <a:xfrm>
            <a:off x="6688836" y="6269307"/>
            <a:ext cx="1108964" cy="371762"/>
          </a:xfrm>
          <a:prstGeom prst="rect">
            <a:avLst/>
          </a:prstGeom>
          <a:noFill/>
          <a:ln>
            <a:noFill/>
          </a:ln>
        </p:spPr>
      </p:pic>
      <p:pic>
        <p:nvPicPr>
          <p:cNvPr id="21" name="Shape 23"/>
          <p:cNvPicPr preferRelativeResize="0"/>
          <p:nvPr userDrawn="1"/>
        </p:nvPicPr>
        <p:blipFill rotWithShape="1">
          <a:blip r:embed="rId24">
            <a:alphaModFix/>
          </a:blip>
          <a:srcRect r="11660"/>
          <a:stretch/>
        </p:blipFill>
        <p:spPr>
          <a:xfrm>
            <a:off x="5750867" y="6180880"/>
            <a:ext cx="1022267" cy="448520"/>
          </a:xfrm>
          <a:prstGeom prst="rect">
            <a:avLst/>
          </a:prstGeom>
          <a:noFill/>
          <a:ln>
            <a:noFill/>
          </a:ln>
        </p:spPr>
      </p:pic>
      <p:pic>
        <p:nvPicPr>
          <p:cNvPr id="5" name="Picture 2" descr="http://busn.uco.edu/partners/internships/UCOlogo2C.jpg"/>
          <p:cNvPicPr>
            <a:picLocks noChangeAspect="1" noChangeArrowheads="1"/>
          </p:cNvPicPr>
          <p:nvPr userDrawn="1"/>
        </p:nvPicPr>
        <p:blipFill>
          <a:blip r:embed="rId25" cstate="print">
            <a:extLst>
              <a:ext uri="{28A0092B-C50C-407E-A947-70E740481C1C}">
                <a14:useLocalDpi xmlns:a14="http://schemas.microsoft.com/office/drawing/2010/main" val="0"/>
              </a:ext>
            </a:extLst>
          </a:blip>
          <a:srcRect/>
          <a:stretch>
            <a:fillRect/>
          </a:stretch>
        </p:blipFill>
        <p:spPr bwMode="auto">
          <a:xfrm>
            <a:off x="7609269" y="6269307"/>
            <a:ext cx="476525" cy="42691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78" r:id="rId3"/>
    <p:sldLayoutId id="2147483687" r:id="rId4"/>
    <p:sldLayoutId id="2147483679" r:id="rId5"/>
    <p:sldLayoutId id="2147483688" r:id="rId6"/>
    <p:sldLayoutId id="2147483680" r:id="rId7"/>
    <p:sldLayoutId id="2147483681" r:id="rId8"/>
    <p:sldLayoutId id="2147483682" r:id="rId9"/>
    <p:sldLayoutId id="2147483683" r:id="rId10"/>
    <p:sldLayoutId id="2147483684" r:id="rId11"/>
    <p:sldLayoutId id="2147483689" r:id="rId12"/>
    <p:sldLayoutId id="2147483690" r:id="rId13"/>
    <p:sldLayoutId id="2147483691" r:id="rId14"/>
  </p:sldLayoutIdLst>
  <p:transition/>
  <p:hf hd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Times New Roman" pitchFamily="18" charset="0"/>
        </a:defRPr>
      </a:lvl2pPr>
      <a:lvl3pPr algn="ctr" rtl="0" eaLnBrk="0" fontAlgn="base" hangingPunct="0">
        <a:spcBef>
          <a:spcPct val="0"/>
        </a:spcBef>
        <a:spcAft>
          <a:spcPct val="0"/>
        </a:spcAft>
        <a:defRPr sz="4000" b="1">
          <a:solidFill>
            <a:schemeClr val="tx2"/>
          </a:solidFill>
          <a:latin typeface="Times New Roman" pitchFamily="18" charset="0"/>
        </a:defRPr>
      </a:lvl3pPr>
      <a:lvl4pPr algn="ctr" rtl="0" eaLnBrk="0" fontAlgn="base" hangingPunct="0">
        <a:spcBef>
          <a:spcPct val="0"/>
        </a:spcBef>
        <a:spcAft>
          <a:spcPct val="0"/>
        </a:spcAft>
        <a:defRPr sz="4000" b="1">
          <a:solidFill>
            <a:schemeClr val="tx2"/>
          </a:solidFill>
          <a:latin typeface="Times New Roman" pitchFamily="18" charset="0"/>
        </a:defRPr>
      </a:lvl4pPr>
      <a:lvl5pPr algn="ctr" rtl="0" eaLnBrk="0" fontAlgn="base" hangingPunct="0">
        <a:spcBef>
          <a:spcPct val="0"/>
        </a:spcBef>
        <a:spcAft>
          <a:spcPct val="0"/>
        </a:spcAft>
        <a:defRPr sz="4000" b="1">
          <a:solidFill>
            <a:schemeClr val="tx2"/>
          </a:solidFill>
          <a:latin typeface="Times New Roman" pitchFamily="18" charset="0"/>
        </a:defRPr>
      </a:lvl5pPr>
      <a:lvl6pPr marL="457200" algn="ctr" rtl="0" fontAlgn="base">
        <a:spcBef>
          <a:spcPct val="0"/>
        </a:spcBef>
        <a:spcAft>
          <a:spcPct val="0"/>
        </a:spcAft>
        <a:defRPr sz="4000" b="1">
          <a:solidFill>
            <a:schemeClr val="tx2"/>
          </a:solidFill>
          <a:latin typeface="Times New Roman" pitchFamily="18" charset="0"/>
        </a:defRPr>
      </a:lvl6pPr>
      <a:lvl7pPr marL="914400" algn="ctr" rtl="0" fontAlgn="base">
        <a:spcBef>
          <a:spcPct val="0"/>
        </a:spcBef>
        <a:spcAft>
          <a:spcPct val="0"/>
        </a:spcAft>
        <a:defRPr sz="4000" b="1">
          <a:solidFill>
            <a:schemeClr val="tx2"/>
          </a:solidFill>
          <a:latin typeface="Times New Roman" pitchFamily="18" charset="0"/>
        </a:defRPr>
      </a:lvl7pPr>
      <a:lvl8pPr marL="1371600" algn="ctr" rtl="0" fontAlgn="base">
        <a:spcBef>
          <a:spcPct val="0"/>
        </a:spcBef>
        <a:spcAft>
          <a:spcPct val="0"/>
        </a:spcAft>
        <a:defRPr sz="4000" b="1">
          <a:solidFill>
            <a:schemeClr val="tx2"/>
          </a:solidFill>
          <a:latin typeface="Times New Roman" pitchFamily="18" charset="0"/>
        </a:defRPr>
      </a:lvl8pPr>
      <a:lvl9pPr marL="1828800" algn="ctr" rtl="0" fontAlgn="base">
        <a:spcBef>
          <a:spcPct val="0"/>
        </a:spcBef>
        <a:spcAft>
          <a:spcPct val="0"/>
        </a:spcAft>
        <a:defRPr sz="40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jpeg"/><Relationship Id="rId5" Type="http://schemas.openxmlformats.org/officeDocument/2006/relationships/image" Target="../media/image1.jpeg"/><Relationship Id="rId6" Type="http://schemas.openxmlformats.org/officeDocument/2006/relationships/image" Target="../media/image12.jpg"/><Relationship Id="rId7" Type="http://schemas.openxmlformats.org/officeDocument/2006/relationships/image" Target="../media/image13.png"/><Relationship Id="rId8" Type="http://schemas.openxmlformats.org/officeDocument/2006/relationships/image" Target="../media/image7.jpg"/><Relationship Id="rId9" Type="http://schemas.openxmlformats.org/officeDocument/2006/relationships/image" Target="../media/image9.jpg"/><Relationship Id="rId10" Type="http://schemas.openxmlformats.org/officeDocument/2006/relationships/image" Target="../media/image14.png"/><Relationship Id="rId11" Type="http://schemas.openxmlformats.org/officeDocument/2006/relationships/image" Target="../media/image15.jp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 Id="rId3"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9.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hyperlink" Target="http://lutgw1.lunet.edu/prod/proddata.html" TargetMode="External"/><Relationship Id="rId5" Type="http://schemas.openxmlformats.org/officeDocument/2006/relationships/hyperlink" Target="http://lutgw1.lunet.edu/atwork.html" TargetMode="External"/><Relationship Id="rId6"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9.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9.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9.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9.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9.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9.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image" Target="../media/image24.jpg"/><Relationship Id="rId4" Type="http://schemas.openxmlformats.org/officeDocument/2006/relationships/image" Target="../media/image25.jp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33.xml"/><Relationship Id="rId1" Type="http://schemas.openxmlformats.org/officeDocument/2006/relationships/tags" Target="../tags/tag2.xml"/><Relationship Id="rId2" Type="http://schemas.openxmlformats.org/officeDocument/2006/relationships/tags" Target="../tags/tag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151796"/>
            <a:ext cx="7772400" cy="1143000"/>
          </a:xfrm>
        </p:spPr>
        <p:txBody>
          <a:bodyPr/>
          <a:lstStyle/>
          <a:p>
            <a:pPr lvl="0"/>
            <a:r>
              <a:rPr lang="en-US" sz="3400" dirty="0">
                <a:solidFill>
                  <a:schemeClr val="dk1"/>
                </a:solidFill>
                <a:latin typeface="Arial Black"/>
                <a:ea typeface="Arial Black"/>
                <a:cs typeface="Arial Black"/>
                <a:sym typeface="Arial Black"/>
              </a:rPr>
              <a:t>On Fostering a Culture of Research</a:t>
            </a:r>
            <a:r>
              <a:rPr lang="en-US" sz="3400" b="0" dirty="0">
                <a:solidFill>
                  <a:schemeClr val="dk1"/>
                </a:solidFill>
                <a:latin typeface="Arial Black"/>
                <a:ea typeface="Arial Black"/>
                <a:cs typeface="Arial Black"/>
                <a:sym typeface="Arial Black"/>
              </a:rPr>
              <a:t> Cyberinfrastructure</a:t>
            </a:r>
            <a:r>
              <a:rPr lang="en-US" sz="3400" dirty="0">
                <a:solidFill>
                  <a:schemeClr val="dk1"/>
                </a:solidFill>
                <a:latin typeface="Arial Black"/>
                <a:ea typeface="Arial Black"/>
                <a:cs typeface="Arial Black"/>
                <a:sym typeface="Arial Black"/>
              </a:rPr>
              <a:t> Grant Proposals within a Community of Service Providers in an </a:t>
            </a:r>
            <a:r>
              <a:rPr lang="en-US" sz="3400" dirty="0" err="1">
                <a:solidFill>
                  <a:schemeClr val="dk1"/>
                </a:solidFill>
                <a:latin typeface="Arial Black"/>
                <a:ea typeface="Arial Black"/>
                <a:cs typeface="Arial Black"/>
                <a:sym typeface="Arial Black"/>
              </a:rPr>
              <a:t>EPSCoR</a:t>
            </a:r>
            <a:r>
              <a:rPr lang="en-US" sz="3400" dirty="0">
                <a:solidFill>
                  <a:schemeClr val="dk1"/>
                </a:solidFill>
                <a:latin typeface="Arial Black"/>
                <a:ea typeface="Arial Black"/>
                <a:cs typeface="Arial Black"/>
                <a:sym typeface="Arial Black"/>
              </a:rPr>
              <a:t> </a:t>
            </a:r>
            <a:r>
              <a:rPr lang="en-US" sz="3400" dirty="0" smtClean="0">
                <a:solidFill>
                  <a:schemeClr val="dk1"/>
                </a:solidFill>
                <a:latin typeface="Arial Black"/>
                <a:ea typeface="Arial Black"/>
                <a:cs typeface="Arial Black"/>
                <a:sym typeface="Arial Black"/>
              </a:rPr>
              <a:t>State</a:t>
            </a:r>
            <a:endParaRPr lang="en-US" sz="3400" dirty="0"/>
          </a:p>
        </p:txBody>
      </p:sp>
      <p:sp>
        <p:nvSpPr>
          <p:cNvPr id="3" name="Subtitle 2"/>
          <p:cNvSpPr>
            <a:spLocks noGrp="1"/>
          </p:cNvSpPr>
          <p:nvPr>
            <p:ph type="subTitle" idx="1"/>
          </p:nvPr>
        </p:nvSpPr>
        <p:spPr>
          <a:xfrm>
            <a:off x="1371600" y="3284560"/>
            <a:ext cx="6400800" cy="1752600"/>
          </a:xfrm>
        </p:spPr>
        <p:txBody>
          <a:bodyPr/>
          <a:lstStyle/>
          <a:p>
            <a:pPr lvl="0">
              <a:spcBef>
                <a:spcPts val="0"/>
              </a:spcBef>
            </a:pPr>
            <a:r>
              <a:rPr lang="en-US" sz="1250" dirty="0"/>
              <a:t>Henry </a:t>
            </a:r>
            <a:r>
              <a:rPr lang="en-US" sz="1250" dirty="0" err="1" smtClean="0"/>
              <a:t>Neeman</a:t>
            </a:r>
            <a:r>
              <a:rPr lang="en-US" sz="1250" dirty="0" smtClean="0"/>
              <a:t>, University of Oklahoma</a:t>
            </a:r>
          </a:p>
          <a:p>
            <a:pPr lvl="0">
              <a:spcBef>
                <a:spcPts val="0"/>
              </a:spcBef>
            </a:pPr>
            <a:r>
              <a:rPr lang="en-US" sz="1250" dirty="0" smtClean="0"/>
              <a:t>Kate Adams, Great </a:t>
            </a:r>
            <a:r>
              <a:rPr lang="en-US" sz="1250" dirty="0"/>
              <a:t>Plains </a:t>
            </a:r>
            <a:r>
              <a:rPr lang="en-US" sz="1250" dirty="0" smtClean="0"/>
              <a:t>Network</a:t>
            </a:r>
          </a:p>
          <a:p>
            <a:pPr lvl="0">
              <a:spcBef>
                <a:spcPts val="0"/>
              </a:spcBef>
            </a:pPr>
            <a:r>
              <a:rPr lang="en-US" sz="1250" dirty="0" smtClean="0"/>
              <a:t>Joshua Alexander, University of Oklahoma</a:t>
            </a:r>
          </a:p>
          <a:p>
            <a:pPr lvl="0">
              <a:spcBef>
                <a:spcPts val="0"/>
              </a:spcBef>
            </a:pPr>
            <a:r>
              <a:rPr lang="en-US" sz="1250" dirty="0" smtClean="0"/>
              <a:t>Dana Brunson, Oklahoma </a:t>
            </a:r>
            <a:r>
              <a:rPr lang="en-US" sz="1250" dirty="0"/>
              <a:t>State </a:t>
            </a:r>
            <a:r>
              <a:rPr lang="en-US" sz="1250" dirty="0" smtClean="0"/>
              <a:t>University</a:t>
            </a:r>
          </a:p>
          <a:p>
            <a:pPr lvl="0">
              <a:spcBef>
                <a:spcPts val="0"/>
              </a:spcBef>
            </a:pPr>
            <a:r>
              <a:rPr lang="en-US" sz="1250" dirty="0" smtClean="0"/>
              <a:t>S</a:t>
            </a:r>
            <a:r>
              <a:rPr lang="en-US" sz="1250" dirty="0"/>
              <a:t>. Patrick </a:t>
            </a:r>
            <a:r>
              <a:rPr lang="en-US" sz="1250" dirty="0" smtClean="0"/>
              <a:t>Calhoun, University of Oklahoma</a:t>
            </a:r>
          </a:p>
          <a:p>
            <a:pPr lvl="0">
              <a:spcBef>
                <a:spcPts val="0"/>
              </a:spcBef>
            </a:pPr>
            <a:r>
              <a:rPr lang="en-US" sz="1250" dirty="0" smtClean="0"/>
              <a:t>James Deaton, </a:t>
            </a:r>
            <a:r>
              <a:rPr lang="en-US" sz="1250" dirty="0" err="1" smtClean="0"/>
              <a:t>OneNet</a:t>
            </a:r>
            <a:endParaRPr lang="en-US" sz="1250" dirty="0" smtClean="0"/>
          </a:p>
          <a:p>
            <a:pPr lvl="0">
              <a:spcBef>
                <a:spcPts val="0"/>
              </a:spcBef>
            </a:pPr>
            <a:r>
              <a:rPr lang="en-US" sz="1250" dirty="0" smtClean="0"/>
              <a:t>Franklin </a:t>
            </a:r>
            <a:r>
              <a:rPr lang="en-US" sz="1250" dirty="0" err="1"/>
              <a:t>Fondjo</a:t>
            </a:r>
            <a:r>
              <a:rPr lang="en-US" sz="1250" dirty="0"/>
              <a:t> </a:t>
            </a:r>
            <a:r>
              <a:rPr lang="en-US" sz="1250" dirty="0" err="1" smtClean="0"/>
              <a:t>Fotou</a:t>
            </a:r>
            <a:r>
              <a:rPr lang="en-US" sz="1250" dirty="0" smtClean="0"/>
              <a:t>, Langston University</a:t>
            </a:r>
          </a:p>
          <a:p>
            <a:pPr lvl="0">
              <a:spcBef>
                <a:spcPts val="0"/>
              </a:spcBef>
            </a:pPr>
            <a:r>
              <a:rPr lang="en-US" sz="1250" dirty="0" smtClean="0"/>
              <a:t>Karl </a:t>
            </a:r>
            <a:r>
              <a:rPr lang="en-US" sz="1250" dirty="0" err="1" smtClean="0"/>
              <a:t>Frinkle</a:t>
            </a:r>
            <a:r>
              <a:rPr lang="en-US" sz="1250" dirty="0" smtClean="0"/>
              <a:t>, Southeastern </a:t>
            </a:r>
            <a:r>
              <a:rPr lang="en-US" sz="1250" dirty="0"/>
              <a:t>Oklahoma State </a:t>
            </a:r>
            <a:r>
              <a:rPr lang="en-US" sz="1250" dirty="0" smtClean="0"/>
              <a:t>University</a:t>
            </a:r>
          </a:p>
          <a:p>
            <a:pPr lvl="0">
              <a:spcBef>
                <a:spcPts val="0"/>
              </a:spcBef>
            </a:pPr>
            <a:r>
              <a:rPr lang="en-US" sz="1250" dirty="0" smtClean="0"/>
              <a:t>Zane Gray, University of Oklahoma</a:t>
            </a:r>
          </a:p>
          <a:p>
            <a:pPr lvl="0">
              <a:spcBef>
                <a:spcPts val="0"/>
              </a:spcBef>
            </a:pPr>
            <a:r>
              <a:rPr lang="en-US" sz="1250" dirty="0" smtClean="0"/>
              <a:t>Evan </a:t>
            </a:r>
            <a:r>
              <a:rPr lang="en-US" sz="1250" dirty="0" err="1" smtClean="0"/>
              <a:t>Lemley</a:t>
            </a:r>
            <a:r>
              <a:rPr lang="en-US" sz="1250" dirty="0" smtClean="0"/>
              <a:t>, University </a:t>
            </a:r>
            <a:r>
              <a:rPr lang="en-US" sz="1250" dirty="0"/>
              <a:t>of Central </a:t>
            </a:r>
            <a:r>
              <a:rPr lang="en-US" sz="1250" dirty="0" smtClean="0"/>
              <a:t>Oklahoma</a:t>
            </a:r>
          </a:p>
          <a:p>
            <a:pPr lvl="0">
              <a:spcBef>
                <a:spcPts val="0"/>
              </a:spcBef>
            </a:pPr>
            <a:r>
              <a:rPr lang="en-US" sz="1250" dirty="0" smtClean="0"/>
              <a:t>George </a:t>
            </a:r>
            <a:r>
              <a:rPr lang="en-US" sz="1250" dirty="0" err="1" smtClean="0"/>
              <a:t>Louthan</a:t>
            </a:r>
            <a:r>
              <a:rPr lang="en-US" sz="1250" dirty="0" smtClean="0"/>
              <a:t>, Oklahoma </a:t>
            </a:r>
            <a:r>
              <a:rPr lang="en-US" sz="1250" dirty="0"/>
              <a:t>Innovation </a:t>
            </a:r>
            <a:r>
              <a:rPr lang="en-US" sz="1250" dirty="0" smtClean="0"/>
              <a:t>Institute</a:t>
            </a:r>
          </a:p>
          <a:p>
            <a:pPr lvl="0">
              <a:spcBef>
                <a:spcPts val="0"/>
              </a:spcBef>
            </a:pPr>
            <a:r>
              <a:rPr lang="en-US" sz="1250" dirty="0" smtClean="0"/>
              <a:t>Greg Monaco, Great Plains Network</a:t>
            </a:r>
          </a:p>
          <a:p>
            <a:pPr lvl="0">
              <a:spcBef>
                <a:spcPts val="0"/>
              </a:spcBef>
            </a:pPr>
            <a:r>
              <a:rPr lang="en-US" sz="1250" dirty="0" smtClean="0"/>
              <a:t>Mike Morris, </a:t>
            </a:r>
            <a:r>
              <a:rPr lang="en-US" sz="1250" dirty="0"/>
              <a:t>Southeastern Oklahoma State University</a:t>
            </a:r>
            <a:endParaRPr lang="en-US" sz="1250" dirty="0" smtClean="0"/>
          </a:p>
          <a:p>
            <a:pPr lvl="0">
              <a:spcBef>
                <a:spcPts val="0"/>
              </a:spcBef>
            </a:pPr>
            <a:r>
              <a:rPr lang="en-US" sz="1250" dirty="0" smtClean="0"/>
              <a:t>Joel Snow, Langston University</a:t>
            </a:r>
          </a:p>
          <a:p>
            <a:pPr lvl="0">
              <a:spcBef>
                <a:spcPts val="0"/>
              </a:spcBef>
            </a:pPr>
            <a:r>
              <a:rPr lang="en-US" sz="1250" dirty="0" smtClean="0"/>
              <a:t>Brett Zimmerman, University of Oklahoma</a:t>
            </a:r>
            <a:endParaRPr lang="en-US" sz="1250" dirty="0"/>
          </a:p>
        </p:txBody>
      </p:sp>
      <p:pic>
        <p:nvPicPr>
          <p:cNvPr id="5" name="Shape 16"/>
          <p:cNvPicPr preferRelativeResize="0"/>
          <p:nvPr/>
        </p:nvPicPr>
        <p:blipFill rotWithShape="1">
          <a:blip r:embed="rId2">
            <a:alphaModFix/>
          </a:blip>
          <a:srcRect l="41148"/>
          <a:stretch/>
        </p:blipFill>
        <p:spPr>
          <a:xfrm>
            <a:off x="57016" y="6293575"/>
            <a:ext cx="1108964" cy="371762"/>
          </a:xfrm>
          <a:prstGeom prst="rect">
            <a:avLst/>
          </a:prstGeom>
          <a:noFill/>
          <a:ln>
            <a:noFill/>
          </a:ln>
        </p:spPr>
      </p:pic>
      <p:pic>
        <p:nvPicPr>
          <p:cNvPr id="6" name="Shape 17"/>
          <p:cNvPicPr preferRelativeResize="0"/>
          <p:nvPr/>
        </p:nvPicPr>
        <p:blipFill>
          <a:blip r:embed="rId3">
            <a:alphaModFix/>
          </a:blip>
          <a:stretch>
            <a:fillRect/>
          </a:stretch>
        </p:blipFill>
        <p:spPr>
          <a:xfrm>
            <a:off x="1688125" y="6285400"/>
            <a:ext cx="883533" cy="388100"/>
          </a:xfrm>
          <a:prstGeom prst="rect">
            <a:avLst/>
          </a:prstGeom>
          <a:noFill/>
          <a:ln>
            <a:noFill/>
          </a:ln>
        </p:spPr>
      </p:pic>
      <p:pic>
        <p:nvPicPr>
          <p:cNvPr id="7" name="Shape 18"/>
          <p:cNvPicPr preferRelativeResize="0"/>
          <p:nvPr/>
        </p:nvPicPr>
        <p:blipFill rotWithShape="1">
          <a:blip r:embed="rId4">
            <a:alphaModFix/>
          </a:blip>
          <a:srcRect/>
          <a:stretch/>
        </p:blipFill>
        <p:spPr>
          <a:xfrm>
            <a:off x="2614433" y="6236602"/>
            <a:ext cx="678299" cy="485699"/>
          </a:xfrm>
          <a:prstGeom prst="rect">
            <a:avLst/>
          </a:prstGeom>
          <a:noFill/>
          <a:ln>
            <a:noFill/>
          </a:ln>
        </p:spPr>
      </p:pic>
      <p:pic>
        <p:nvPicPr>
          <p:cNvPr id="8" name="Shape 19"/>
          <p:cNvPicPr preferRelativeResize="0"/>
          <p:nvPr/>
        </p:nvPicPr>
        <p:blipFill rotWithShape="1">
          <a:blip r:embed="rId5">
            <a:alphaModFix/>
          </a:blip>
          <a:srcRect/>
          <a:stretch/>
        </p:blipFill>
        <p:spPr>
          <a:xfrm>
            <a:off x="3335471" y="6226700"/>
            <a:ext cx="364199" cy="505500"/>
          </a:xfrm>
          <a:prstGeom prst="rect">
            <a:avLst/>
          </a:prstGeom>
          <a:noFill/>
          <a:ln>
            <a:noFill/>
          </a:ln>
        </p:spPr>
      </p:pic>
      <p:pic>
        <p:nvPicPr>
          <p:cNvPr id="9" name="Shape 20"/>
          <p:cNvPicPr preferRelativeResize="0"/>
          <p:nvPr/>
        </p:nvPicPr>
        <p:blipFill rotWithShape="1">
          <a:blip r:embed="rId6">
            <a:alphaModFix/>
          </a:blip>
          <a:srcRect/>
          <a:stretch/>
        </p:blipFill>
        <p:spPr>
          <a:xfrm>
            <a:off x="3742508" y="6226691"/>
            <a:ext cx="742200" cy="505500"/>
          </a:xfrm>
          <a:prstGeom prst="rect">
            <a:avLst/>
          </a:prstGeom>
          <a:noFill/>
          <a:ln>
            <a:noFill/>
          </a:ln>
        </p:spPr>
      </p:pic>
      <p:pic>
        <p:nvPicPr>
          <p:cNvPr id="10" name="Shape 21"/>
          <p:cNvPicPr preferRelativeResize="0"/>
          <p:nvPr/>
        </p:nvPicPr>
        <p:blipFill rotWithShape="1">
          <a:blip r:embed="rId7">
            <a:alphaModFix/>
          </a:blip>
          <a:srcRect/>
          <a:stretch/>
        </p:blipFill>
        <p:spPr>
          <a:xfrm>
            <a:off x="4527412" y="6265850"/>
            <a:ext cx="1276799" cy="427199"/>
          </a:xfrm>
          <a:prstGeom prst="rect">
            <a:avLst/>
          </a:prstGeom>
          <a:noFill/>
          <a:ln>
            <a:noFill/>
          </a:ln>
        </p:spPr>
      </p:pic>
      <p:pic>
        <p:nvPicPr>
          <p:cNvPr id="11" name="Shape 22"/>
          <p:cNvPicPr preferRelativeResize="0"/>
          <p:nvPr/>
        </p:nvPicPr>
        <p:blipFill>
          <a:blip r:embed="rId8">
            <a:alphaModFix/>
          </a:blip>
          <a:stretch>
            <a:fillRect/>
          </a:stretch>
        </p:blipFill>
        <p:spPr>
          <a:xfrm>
            <a:off x="5846885" y="6212750"/>
            <a:ext cx="663261" cy="533398"/>
          </a:xfrm>
          <a:prstGeom prst="rect">
            <a:avLst/>
          </a:prstGeom>
          <a:noFill/>
          <a:ln>
            <a:noFill/>
          </a:ln>
        </p:spPr>
      </p:pic>
      <p:pic>
        <p:nvPicPr>
          <p:cNvPr id="12" name="Shape 23"/>
          <p:cNvPicPr preferRelativeResize="0"/>
          <p:nvPr/>
        </p:nvPicPr>
        <p:blipFill rotWithShape="1">
          <a:blip r:embed="rId9">
            <a:alphaModFix/>
          </a:blip>
          <a:srcRect r="11660"/>
          <a:stretch/>
        </p:blipFill>
        <p:spPr>
          <a:xfrm>
            <a:off x="6552918" y="6173025"/>
            <a:ext cx="1552721" cy="612850"/>
          </a:xfrm>
          <a:prstGeom prst="rect">
            <a:avLst/>
          </a:prstGeom>
          <a:noFill/>
          <a:ln>
            <a:noFill/>
          </a:ln>
        </p:spPr>
      </p:pic>
      <p:pic>
        <p:nvPicPr>
          <p:cNvPr id="13" name="Shape 24"/>
          <p:cNvPicPr preferRelativeResize="0"/>
          <p:nvPr/>
        </p:nvPicPr>
        <p:blipFill>
          <a:blip r:embed="rId10">
            <a:alphaModFix/>
          </a:blip>
          <a:stretch>
            <a:fillRect/>
          </a:stretch>
        </p:blipFill>
        <p:spPr>
          <a:xfrm>
            <a:off x="8105651" y="6173025"/>
            <a:ext cx="678336" cy="612851"/>
          </a:xfrm>
          <a:prstGeom prst="rect">
            <a:avLst/>
          </a:prstGeom>
          <a:noFill/>
          <a:ln>
            <a:noFill/>
          </a:ln>
        </p:spPr>
      </p:pic>
      <p:pic>
        <p:nvPicPr>
          <p:cNvPr id="14" name="Shape 25"/>
          <p:cNvPicPr preferRelativeResize="0"/>
          <p:nvPr/>
        </p:nvPicPr>
        <p:blipFill>
          <a:blip r:embed="rId11">
            <a:alphaModFix/>
          </a:blip>
          <a:stretch>
            <a:fillRect/>
          </a:stretch>
        </p:blipFill>
        <p:spPr>
          <a:xfrm>
            <a:off x="1208746" y="6173025"/>
            <a:ext cx="436593" cy="612850"/>
          </a:xfrm>
          <a:prstGeom prst="rect">
            <a:avLst/>
          </a:prstGeom>
          <a:noFill/>
          <a:ln>
            <a:noFill/>
          </a:ln>
        </p:spPr>
      </p:pic>
    </p:spTree>
    <p:extLst>
      <p:ext uri="{BB962C8B-B14F-4D97-AF65-F5344CB8AC3E}">
        <p14:creationId xmlns:p14="http://schemas.microsoft.com/office/powerpoint/2010/main" val="264635593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t>OneOCII</a:t>
            </a:r>
            <a:r>
              <a:rPr lang="en-US" sz="3600" dirty="0" smtClean="0"/>
              <a:t> Service Methodologies Part 3</a:t>
            </a:r>
            <a:endParaRPr lang="en-US" sz="3600" dirty="0"/>
          </a:p>
        </p:txBody>
      </p:sp>
      <p:sp>
        <p:nvSpPr>
          <p:cNvPr id="3" name="Content Placeholder 2"/>
          <p:cNvSpPr>
            <a:spLocks noGrp="1"/>
          </p:cNvSpPr>
          <p:nvPr>
            <p:ph idx="1"/>
          </p:nvPr>
        </p:nvSpPr>
        <p:spPr>
          <a:xfrm>
            <a:off x="609600" y="1185864"/>
            <a:ext cx="8001000" cy="4648200"/>
          </a:xfrm>
        </p:spPr>
        <p:txBody>
          <a:bodyPr/>
          <a:lstStyle/>
          <a:p>
            <a:pPr>
              <a:spcBef>
                <a:spcPts val="0"/>
              </a:spcBef>
            </a:pPr>
            <a:r>
              <a:rPr lang="en-US" b="1" u="sng" dirty="0"/>
              <a:t>Proposal Support</a:t>
            </a:r>
            <a:r>
              <a:rPr lang="en-US" dirty="0"/>
              <a:t>: Letters of commitment for access to </a:t>
            </a:r>
            <a:r>
              <a:rPr lang="en-US" dirty="0" err="1" smtClean="0"/>
              <a:t>OneOCII</a:t>
            </a:r>
            <a:r>
              <a:rPr lang="en-US" dirty="0" smtClean="0"/>
              <a:t> </a:t>
            </a:r>
            <a:r>
              <a:rPr lang="en-US" dirty="0"/>
              <a:t>resources; collaborations with </a:t>
            </a:r>
            <a:r>
              <a:rPr lang="en-US" dirty="0" err="1" smtClean="0"/>
              <a:t>OneOCII</a:t>
            </a:r>
            <a:r>
              <a:rPr lang="en-US" dirty="0" smtClean="0"/>
              <a:t> </a:t>
            </a:r>
            <a:r>
              <a:rPr lang="en-US" dirty="0"/>
              <a:t>lead </a:t>
            </a:r>
            <a:r>
              <a:rPr lang="en-US" dirty="0" smtClean="0"/>
              <a:t>institutions  </a:t>
            </a:r>
            <a:r>
              <a:rPr lang="en-US" dirty="0"/>
              <a:t>(4 OK academic, 1 nongovernmental).</a:t>
            </a:r>
          </a:p>
          <a:p>
            <a:pPr>
              <a:spcBef>
                <a:spcPts val="0"/>
              </a:spcBef>
            </a:pPr>
            <a:r>
              <a:rPr lang="en-US" b="1" u="sng" dirty="0" smtClean="0"/>
              <a:t>Stewardship</a:t>
            </a:r>
            <a:r>
              <a:rPr lang="en-US" dirty="0" smtClean="0"/>
              <a:t>: Research data stewardship initiative, led </a:t>
            </a:r>
            <a:r>
              <a:rPr lang="en-US" dirty="0"/>
              <a:t>by </a:t>
            </a:r>
            <a:r>
              <a:rPr lang="en-US" dirty="0" smtClean="0"/>
              <a:t>Libraries.</a:t>
            </a:r>
            <a:endParaRPr lang="en-US" b="1" u="sng" dirty="0" smtClean="0"/>
          </a:p>
          <a:p>
            <a:pPr lvl="0">
              <a:spcBef>
                <a:spcPts val="0"/>
              </a:spcBef>
            </a:pPr>
            <a:r>
              <a:rPr lang="en-US" b="1" u="sng" dirty="0" smtClean="0"/>
              <a:t>Technology</a:t>
            </a:r>
            <a:r>
              <a:rPr lang="en-US" dirty="0" smtClean="0"/>
              <a:t>: Got or helped get technology (e.g., network upgrade, mini-supercomputer, hi def video camera for telepresence) for that institution (14 OK academic to date).</a:t>
            </a:r>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10</a:t>
            </a:fld>
            <a:endParaRPr lang="en-US"/>
          </a:p>
        </p:txBody>
      </p:sp>
    </p:spTree>
    <p:extLst>
      <p:ext uri="{BB962C8B-B14F-4D97-AF65-F5344CB8AC3E}">
        <p14:creationId xmlns:p14="http://schemas.microsoft.com/office/powerpoint/2010/main" val="100268100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t>OneOCII</a:t>
            </a:r>
            <a:r>
              <a:rPr lang="en-US" sz="3600" dirty="0" smtClean="0"/>
              <a:t> Service Methodologies Part 4</a:t>
            </a:r>
            <a:endParaRPr lang="en-US" sz="3600" dirty="0"/>
          </a:p>
        </p:txBody>
      </p:sp>
      <p:sp>
        <p:nvSpPr>
          <p:cNvPr id="3" name="Content Placeholder 2"/>
          <p:cNvSpPr>
            <a:spLocks noGrp="1"/>
          </p:cNvSpPr>
          <p:nvPr>
            <p:ph idx="1"/>
          </p:nvPr>
        </p:nvSpPr>
        <p:spPr>
          <a:xfrm>
            <a:off x="609600" y="1185864"/>
            <a:ext cx="8001000" cy="4648200"/>
          </a:xfrm>
        </p:spPr>
        <p:txBody>
          <a:bodyPr/>
          <a:lstStyle/>
          <a:p>
            <a:pPr lvl="0">
              <a:spcBef>
                <a:spcPts val="0"/>
              </a:spcBef>
            </a:pPr>
            <a:r>
              <a:rPr lang="en-US" b="1" u="sng" dirty="0" smtClean="0"/>
              <a:t>Workforce Development</a:t>
            </a:r>
            <a:r>
              <a:rPr lang="en-US" dirty="0" smtClean="0"/>
              <a:t> – (39 OK academic)</a:t>
            </a:r>
          </a:p>
          <a:p>
            <a:pPr lvl="1">
              <a:spcBef>
                <a:spcPts val="0"/>
              </a:spcBef>
            </a:pPr>
            <a:r>
              <a:rPr lang="en-US" dirty="0" smtClean="0"/>
              <a:t>Oklahoma Information Technology Mentorship Program (OITMP)</a:t>
            </a:r>
          </a:p>
          <a:p>
            <a:pPr lvl="1">
              <a:spcBef>
                <a:spcPts val="0"/>
              </a:spcBef>
            </a:pPr>
            <a:r>
              <a:rPr lang="en-US" dirty="0" smtClean="0"/>
              <a:t>“A Day in the Life of an IT Professional” presentations to courses across the full spectrum of higher education.</a:t>
            </a:r>
          </a:p>
          <a:p>
            <a:pPr lvl="1">
              <a:spcBef>
                <a:spcPts val="0"/>
              </a:spcBef>
            </a:pPr>
            <a:r>
              <a:rPr lang="en-US" dirty="0" smtClean="0"/>
              <a:t>Job shadowing opportunities and direct mentoring of individual students.</a:t>
            </a:r>
          </a:p>
          <a:p>
            <a:pPr lvl="1">
              <a:spcBef>
                <a:spcPts val="0"/>
              </a:spcBef>
            </a:pPr>
            <a:r>
              <a:rPr lang="en-US" dirty="0" smtClean="0"/>
              <a:t>Institution Types: high schools, career techs, community colleges, regional universities, PhD-granting universities.</a:t>
            </a:r>
          </a:p>
          <a:p>
            <a:pPr>
              <a:spcBef>
                <a:spcPts val="0"/>
              </a:spcBef>
            </a:pPr>
            <a:r>
              <a:rPr lang="en-US" dirty="0" smtClean="0"/>
              <a:t>Special effort to reach underrepresented populations:</a:t>
            </a:r>
          </a:p>
          <a:p>
            <a:pPr>
              <a:spcBef>
                <a:spcPts val="0"/>
              </a:spcBef>
              <a:buNone/>
            </a:pPr>
            <a:r>
              <a:rPr lang="en-US" dirty="0" smtClean="0"/>
              <a:t>	underrepresented minorities, non-PhD-granting, rural</a:t>
            </a:r>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11</a:t>
            </a:fld>
            <a:endParaRPr lang="en-US"/>
          </a:p>
        </p:txBody>
      </p:sp>
    </p:spTree>
    <p:extLst>
      <p:ext uri="{BB962C8B-B14F-4D97-AF65-F5344CB8AC3E}">
        <p14:creationId xmlns:p14="http://schemas.microsoft.com/office/powerpoint/2010/main" val="31085747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Institution Profile</a:t>
            </a:r>
            <a:endParaRPr lang="en-US" dirty="0"/>
          </a:p>
        </p:txBody>
      </p:sp>
      <p:sp>
        <p:nvSpPr>
          <p:cNvPr id="3" name="Content Placeholder 2"/>
          <p:cNvSpPr>
            <a:spLocks noGrp="1"/>
          </p:cNvSpPr>
          <p:nvPr>
            <p:ph idx="1"/>
          </p:nvPr>
        </p:nvSpPr>
        <p:spPr>
          <a:xfrm>
            <a:off x="609600" y="1219200"/>
            <a:ext cx="7924800" cy="4648200"/>
          </a:xfrm>
        </p:spPr>
        <p:txBody>
          <a:bodyPr/>
          <a:lstStyle/>
          <a:p>
            <a:pPr>
              <a:buNone/>
            </a:pPr>
            <a:r>
              <a:rPr lang="en-US" dirty="0" smtClean="0"/>
              <a:t>To date, </a:t>
            </a:r>
            <a:r>
              <a:rPr lang="en-US" dirty="0" err="1" smtClean="0"/>
              <a:t>OneOCII</a:t>
            </a:r>
            <a:r>
              <a:rPr lang="en-US" dirty="0" smtClean="0"/>
              <a:t> has served 103 Oklahoma institutions, agencies and organizations:</a:t>
            </a:r>
          </a:p>
          <a:p>
            <a:r>
              <a:rPr lang="en-US" dirty="0" smtClean="0"/>
              <a:t>55 OK academic</a:t>
            </a:r>
          </a:p>
          <a:p>
            <a:r>
              <a:rPr lang="en-US" dirty="0" smtClean="0"/>
              <a:t>48 OK non-academic</a:t>
            </a:r>
          </a:p>
          <a:p>
            <a:endParaRPr lang="en-US" dirty="0"/>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12</a:t>
            </a:fld>
            <a:endParaRPr lang="en-US"/>
          </a:p>
        </p:txBody>
      </p:sp>
    </p:spTree>
    <p:extLst>
      <p:ext uri="{BB962C8B-B14F-4D97-AF65-F5344CB8AC3E}">
        <p14:creationId xmlns:p14="http://schemas.microsoft.com/office/powerpoint/2010/main" val="297212283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Institution Profile</a:t>
            </a:r>
            <a:endParaRPr lang="en-US" dirty="0"/>
          </a:p>
        </p:txBody>
      </p:sp>
      <p:sp>
        <p:nvSpPr>
          <p:cNvPr id="3" name="Content Placeholder 2"/>
          <p:cNvSpPr>
            <a:spLocks noGrp="1"/>
          </p:cNvSpPr>
          <p:nvPr>
            <p:ph idx="1"/>
          </p:nvPr>
        </p:nvSpPr>
        <p:spPr>
          <a:xfrm>
            <a:off x="609600" y="1219200"/>
            <a:ext cx="7924800" cy="4648200"/>
          </a:xfrm>
        </p:spPr>
        <p:txBody>
          <a:bodyPr/>
          <a:lstStyle/>
          <a:p>
            <a:pPr>
              <a:buNone/>
            </a:pPr>
            <a:r>
              <a:rPr lang="en-US" dirty="0" smtClean="0"/>
              <a:t>To date, </a:t>
            </a:r>
            <a:r>
              <a:rPr lang="en-US" dirty="0" err="1" smtClean="0"/>
              <a:t>OneOCII</a:t>
            </a:r>
            <a:r>
              <a:rPr lang="en-US" dirty="0" smtClean="0"/>
              <a:t> has served 103 Oklahoma institutions, agencies and organizations:</a:t>
            </a:r>
          </a:p>
          <a:p>
            <a:r>
              <a:rPr lang="en-US" dirty="0" smtClean="0"/>
              <a:t>55 OK academic</a:t>
            </a:r>
          </a:p>
          <a:p>
            <a:pPr lvl="1"/>
            <a:r>
              <a:rPr lang="en-US" dirty="0" smtClean="0"/>
              <a:t>Universities &amp; Colleges</a:t>
            </a:r>
          </a:p>
          <a:p>
            <a:pPr lvl="2"/>
            <a:r>
              <a:rPr lang="en-US" dirty="0" smtClean="0"/>
              <a:t>3 comprehensive PhD-granting</a:t>
            </a:r>
          </a:p>
          <a:p>
            <a:pPr lvl="2"/>
            <a:r>
              <a:rPr lang="en-US" dirty="0" smtClean="0"/>
              <a:t>20 regional non-PhD-granting</a:t>
            </a:r>
          </a:p>
          <a:p>
            <a:pPr lvl="1"/>
            <a:r>
              <a:rPr lang="en-US" dirty="0" smtClean="0"/>
              <a:t>Community Colleges: 10</a:t>
            </a:r>
          </a:p>
          <a:p>
            <a:pPr lvl="1"/>
            <a:r>
              <a:rPr lang="en-US" dirty="0" smtClean="0"/>
              <a:t>Career techs: 14</a:t>
            </a:r>
          </a:p>
          <a:p>
            <a:pPr lvl="1"/>
            <a:r>
              <a:rPr lang="en-US" dirty="0" smtClean="0"/>
              <a:t>Secondary schools: 4</a:t>
            </a:r>
          </a:p>
          <a:p>
            <a:pPr lvl="1"/>
            <a:r>
              <a:rPr lang="en-US" dirty="0" smtClean="0"/>
              <a:t>Public school systems: </a:t>
            </a:r>
            <a:r>
              <a:rPr lang="en-US" dirty="0"/>
              <a:t>4</a:t>
            </a:r>
            <a:endParaRPr lang="en-US" dirty="0" smtClean="0"/>
          </a:p>
          <a:p>
            <a:r>
              <a:rPr lang="en-US" dirty="0" smtClean="0"/>
              <a:t>48 OK non-academic</a:t>
            </a:r>
          </a:p>
          <a:p>
            <a:endParaRPr lang="en-US" dirty="0"/>
          </a:p>
        </p:txBody>
      </p:sp>
      <p:sp>
        <p:nvSpPr>
          <p:cNvPr id="4" name="Footer Placeholder 3"/>
          <p:cNvSpPr>
            <a:spLocks noGrp="1"/>
          </p:cNvSpPr>
          <p:nvPr>
            <p:ph type="ftr" sz="quarter" idx="10"/>
          </p:nvPr>
        </p:nvSpPr>
        <p:spPr/>
        <p:txBody>
          <a:body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13</a:t>
            </a:fld>
            <a:endParaRPr lang="en-US"/>
          </a:p>
        </p:txBody>
      </p:sp>
    </p:spTree>
    <p:extLst>
      <p:ext uri="{BB962C8B-B14F-4D97-AF65-F5344CB8AC3E}">
        <p14:creationId xmlns:p14="http://schemas.microsoft.com/office/powerpoint/2010/main" val="248721799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a:t>
            </a:r>
            <a:r>
              <a:rPr lang="en-US" dirty="0"/>
              <a:t>Institution Profile</a:t>
            </a:r>
          </a:p>
        </p:txBody>
      </p:sp>
      <p:sp>
        <p:nvSpPr>
          <p:cNvPr id="3" name="Content Placeholder 2"/>
          <p:cNvSpPr>
            <a:spLocks noGrp="1"/>
          </p:cNvSpPr>
          <p:nvPr>
            <p:ph sz="half" idx="1"/>
          </p:nvPr>
        </p:nvSpPr>
        <p:spPr>
          <a:xfrm>
            <a:off x="381000" y="1295400"/>
            <a:ext cx="3886200" cy="4648200"/>
          </a:xfrm>
        </p:spPr>
        <p:txBody>
          <a:bodyPr/>
          <a:lstStyle/>
          <a:p>
            <a:pPr>
              <a:spcBef>
                <a:spcPts val="0"/>
              </a:spcBef>
              <a:buNone/>
            </a:pPr>
            <a:r>
              <a:rPr lang="en-US" sz="2400" dirty="0" smtClean="0"/>
              <a:t>So far, </a:t>
            </a:r>
            <a:r>
              <a:rPr lang="en-US" sz="2400" dirty="0" err="1" smtClean="0"/>
              <a:t>OneOCII</a:t>
            </a:r>
            <a:r>
              <a:rPr lang="en-US" sz="2400" dirty="0" smtClean="0"/>
              <a:t> </a:t>
            </a:r>
            <a:r>
              <a:rPr lang="en-US" sz="2400" dirty="0"/>
              <a:t>has </a:t>
            </a:r>
            <a:r>
              <a:rPr lang="en-US" sz="2400" dirty="0" smtClean="0"/>
              <a:t>served:</a:t>
            </a:r>
            <a:endParaRPr lang="en-US" sz="2400" dirty="0"/>
          </a:p>
          <a:p>
            <a:pPr>
              <a:spcBef>
                <a:spcPts val="0"/>
              </a:spcBef>
            </a:pPr>
            <a:r>
              <a:rPr lang="en-US" sz="2400" dirty="0" smtClean="0"/>
              <a:t>55 OK </a:t>
            </a:r>
            <a:r>
              <a:rPr lang="en-US" sz="2400" dirty="0"/>
              <a:t>academic</a:t>
            </a:r>
          </a:p>
          <a:p>
            <a:pPr lvl="1">
              <a:spcBef>
                <a:spcPts val="0"/>
              </a:spcBef>
            </a:pPr>
            <a:r>
              <a:rPr lang="en-US" sz="2200" dirty="0" smtClean="0"/>
              <a:t>10 </a:t>
            </a:r>
            <a:r>
              <a:rPr lang="en-US" sz="2200" dirty="0"/>
              <a:t>Minority Serving </a:t>
            </a:r>
            <a:r>
              <a:rPr lang="en-US" sz="2200" dirty="0" smtClean="0"/>
              <a:t>Institutions</a:t>
            </a:r>
            <a:endParaRPr lang="en-US" sz="2200" dirty="0"/>
          </a:p>
          <a:p>
            <a:pPr lvl="1">
              <a:spcBef>
                <a:spcPts val="0"/>
              </a:spcBef>
            </a:pPr>
            <a:r>
              <a:rPr lang="en-US" sz="2200" dirty="0" smtClean="0"/>
              <a:t>16 </a:t>
            </a:r>
            <a:r>
              <a:rPr lang="en-US" sz="2200" dirty="0"/>
              <a:t>other institutions with above state </a:t>
            </a:r>
            <a:r>
              <a:rPr lang="en-US" sz="2200" dirty="0" smtClean="0"/>
              <a:t>average and </a:t>
            </a:r>
            <a:r>
              <a:rPr lang="en-US" sz="2200" dirty="0"/>
              <a:t>national average for one or more underrepresented minorities</a:t>
            </a:r>
          </a:p>
          <a:p>
            <a:pPr>
              <a:spcBef>
                <a:spcPts val="0"/>
              </a:spcBef>
            </a:pPr>
            <a:r>
              <a:rPr lang="en-US" sz="2400" dirty="0" smtClean="0"/>
              <a:t>48 </a:t>
            </a:r>
            <a:r>
              <a:rPr lang="en-US" sz="2400" dirty="0"/>
              <a:t>OK </a:t>
            </a:r>
            <a:r>
              <a:rPr lang="en-US" sz="2400" dirty="0" smtClean="0"/>
              <a:t>non-academic</a:t>
            </a:r>
            <a:endParaRPr lang="en-US" sz="2400" dirty="0"/>
          </a:p>
        </p:txBody>
      </p:sp>
      <p:sp>
        <p:nvSpPr>
          <p:cNvPr id="4" name="Content Placeholder 3"/>
          <p:cNvSpPr>
            <a:spLocks noGrp="1"/>
          </p:cNvSpPr>
          <p:nvPr>
            <p:ph sz="half" idx="2"/>
          </p:nvPr>
        </p:nvSpPr>
        <p:spPr>
          <a:xfrm>
            <a:off x="4267200" y="1213512"/>
            <a:ext cx="4495800" cy="4648200"/>
          </a:xfrm>
        </p:spPr>
        <p:txBody>
          <a:bodyPr/>
          <a:lstStyle/>
          <a:p>
            <a:pPr marL="0" indent="0">
              <a:spcBef>
                <a:spcPts val="0"/>
              </a:spcBef>
              <a:buNone/>
            </a:pPr>
            <a:r>
              <a:rPr lang="en-US" sz="2000" dirty="0" smtClean="0"/>
              <a:t>Minority Serving Institutions</a:t>
            </a:r>
          </a:p>
          <a:p>
            <a:pPr>
              <a:spcBef>
                <a:spcPts val="0"/>
              </a:spcBef>
            </a:pPr>
            <a:r>
              <a:rPr lang="en-US" sz="1800" dirty="0" smtClean="0"/>
              <a:t>Oklahoma’s </a:t>
            </a:r>
            <a:r>
              <a:rPr lang="en-US" sz="1800" dirty="0"/>
              <a:t>only </a:t>
            </a:r>
            <a:r>
              <a:rPr lang="en-US" sz="1800" u="sng" dirty="0"/>
              <a:t>Historically Black </a:t>
            </a:r>
            <a:r>
              <a:rPr lang="en-US" sz="1800" u="sng" dirty="0" smtClean="0"/>
              <a:t>College or University</a:t>
            </a:r>
            <a:endParaRPr lang="en-US" sz="1800" dirty="0"/>
          </a:p>
          <a:p>
            <a:pPr lvl="1">
              <a:spcBef>
                <a:spcPts val="0"/>
              </a:spcBef>
            </a:pPr>
            <a:r>
              <a:rPr lang="en-US" sz="1600" dirty="0" smtClean="0"/>
              <a:t>Langston U (Langston)</a:t>
            </a:r>
            <a:endParaRPr lang="en-US" sz="1600" dirty="0"/>
          </a:p>
          <a:p>
            <a:pPr>
              <a:spcBef>
                <a:spcPts val="0"/>
              </a:spcBef>
            </a:pPr>
            <a:r>
              <a:rPr lang="en-US" sz="1800" u="sng" dirty="0"/>
              <a:t>Native American Serving Non-tribal Institutions</a:t>
            </a:r>
            <a:endParaRPr lang="en-US" sz="1800" dirty="0"/>
          </a:p>
          <a:p>
            <a:pPr lvl="1">
              <a:spcBef>
                <a:spcPts val="0"/>
              </a:spcBef>
            </a:pPr>
            <a:r>
              <a:rPr lang="en-US" sz="1600" dirty="0"/>
              <a:t>East Central U (Ada)</a:t>
            </a:r>
          </a:p>
          <a:p>
            <a:pPr lvl="1">
              <a:spcBef>
                <a:spcPts val="0"/>
              </a:spcBef>
            </a:pPr>
            <a:r>
              <a:rPr lang="en-US" sz="1600" dirty="0"/>
              <a:t>Northeastern Oklahoma A&amp;M College (Miami)</a:t>
            </a:r>
          </a:p>
          <a:p>
            <a:pPr lvl="1">
              <a:spcBef>
                <a:spcPts val="0"/>
              </a:spcBef>
            </a:pPr>
            <a:r>
              <a:rPr lang="en-US" sz="1600" dirty="0"/>
              <a:t>Northeastern State U (Tahlequah)</a:t>
            </a:r>
          </a:p>
          <a:p>
            <a:pPr lvl="1">
              <a:spcBef>
                <a:spcPts val="0"/>
              </a:spcBef>
            </a:pPr>
            <a:r>
              <a:rPr lang="en-US" sz="1600" dirty="0"/>
              <a:t>Southeastern Oklahoma State U (Durant)</a:t>
            </a:r>
          </a:p>
          <a:p>
            <a:pPr>
              <a:spcBef>
                <a:spcPts val="0"/>
              </a:spcBef>
            </a:pPr>
            <a:r>
              <a:rPr lang="en-US" sz="1800" u="sng" dirty="0"/>
              <a:t>Tribal </a:t>
            </a:r>
            <a:r>
              <a:rPr lang="en-US" sz="1800" u="sng" dirty="0" smtClean="0"/>
              <a:t>Institutions</a:t>
            </a:r>
            <a:endParaRPr lang="en-US" sz="1800" dirty="0"/>
          </a:p>
          <a:p>
            <a:pPr lvl="1">
              <a:spcBef>
                <a:spcPts val="0"/>
              </a:spcBef>
            </a:pPr>
            <a:r>
              <a:rPr lang="en-US" sz="1600" dirty="0"/>
              <a:t>College of the Muscogee Nation (Okmulgee)</a:t>
            </a:r>
          </a:p>
          <a:p>
            <a:pPr lvl="1">
              <a:spcBef>
                <a:spcPts val="0"/>
              </a:spcBef>
            </a:pPr>
            <a:r>
              <a:rPr lang="en-US" sz="1600" dirty="0"/>
              <a:t>Comanche Nation College (Lawton)</a:t>
            </a:r>
          </a:p>
          <a:p>
            <a:pPr lvl="1">
              <a:spcBef>
                <a:spcPts val="0"/>
              </a:spcBef>
            </a:pPr>
            <a:r>
              <a:rPr lang="en-US" sz="1600" dirty="0"/>
              <a:t>Pawnee Nation College (Pawnee</a:t>
            </a:r>
            <a:r>
              <a:rPr lang="en-US" sz="1600" dirty="0" smtClean="0"/>
              <a:t>)</a:t>
            </a:r>
          </a:p>
          <a:p>
            <a:pPr lvl="1">
              <a:spcBef>
                <a:spcPts val="0"/>
              </a:spcBef>
            </a:pPr>
            <a:r>
              <a:rPr lang="en-US" sz="1600" dirty="0" smtClean="0"/>
              <a:t>Sequoyah High School</a:t>
            </a:r>
            <a:endParaRPr lang="en-US" sz="1600" dirty="0"/>
          </a:p>
          <a:p>
            <a:pPr>
              <a:spcBef>
                <a:spcPts val="0"/>
              </a:spcBef>
            </a:pPr>
            <a:r>
              <a:rPr lang="en-US" sz="1800" dirty="0"/>
              <a:t>Other </a:t>
            </a:r>
            <a:r>
              <a:rPr lang="en-US" sz="1800" u="sng" dirty="0"/>
              <a:t>Minority Serving </a:t>
            </a:r>
            <a:r>
              <a:rPr lang="en-US" sz="1800" u="sng" dirty="0" err="1"/>
              <a:t>Insitution</a:t>
            </a:r>
            <a:endParaRPr lang="en-US" sz="1800" u="sng" dirty="0"/>
          </a:p>
          <a:p>
            <a:pPr lvl="1">
              <a:spcBef>
                <a:spcPts val="0"/>
              </a:spcBef>
            </a:pPr>
            <a:r>
              <a:rPr lang="en-US" sz="1600" dirty="0" err="1"/>
              <a:t>Bacone</a:t>
            </a:r>
            <a:r>
              <a:rPr lang="en-US" sz="1600" dirty="0"/>
              <a:t> College (Muskogee</a:t>
            </a:r>
            <a:r>
              <a:rPr lang="en-US" sz="1600" dirty="0" smtClean="0"/>
              <a:t>)</a:t>
            </a:r>
            <a:endParaRPr lang="en-US" sz="1600" dirty="0"/>
          </a:p>
        </p:txBody>
      </p:sp>
      <p:sp>
        <p:nvSpPr>
          <p:cNvPr id="5" name="Footer Placeholder 4"/>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6" name="Slide Number Placeholder 5"/>
          <p:cNvSpPr>
            <a:spLocks noGrp="1"/>
          </p:cNvSpPr>
          <p:nvPr>
            <p:ph type="sldNum" sz="quarter" idx="11"/>
          </p:nvPr>
        </p:nvSpPr>
        <p:spPr/>
        <p:txBody>
          <a:bodyPr/>
          <a:lstStyle/>
          <a:p>
            <a:pPr>
              <a:defRPr/>
            </a:pPr>
            <a:fld id="{DA04F282-5D9D-4EB2-A4AC-1849A209E5C3}" type="slidenum">
              <a:rPr lang="en-US" smtClean="0"/>
              <a:pPr>
                <a:defRPr/>
              </a:pPr>
              <a:t>14</a:t>
            </a:fld>
            <a:endParaRPr lang="en-US"/>
          </a:p>
        </p:txBody>
      </p:sp>
      <p:cxnSp>
        <p:nvCxnSpPr>
          <p:cNvPr id="8" name="Straight Connector 7"/>
          <p:cNvCxnSpPr/>
          <p:nvPr/>
        </p:nvCxnSpPr>
        <p:spPr bwMode="auto">
          <a:xfrm>
            <a:off x="4114800" y="1295400"/>
            <a:ext cx="0" cy="4724400"/>
          </a:xfrm>
          <a:prstGeom prst="line">
            <a:avLst/>
          </a:prstGeom>
          <a:solidFill>
            <a:schemeClr val="accent1"/>
          </a:solidFill>
          <a:ln w="9525" cap="flat" cmpd="sng" algn="ctr">
            <a:solidFill>
              <a:schemeClr val="tx1"/>
            </a:solidFill>
            <a:prstDash val="solid"/>
            <a:miter lim="800000"/>
            <a:headEnd type="none" w="med" len="med"/>
            <a:tailEnd type="none" w="med" len="med"/>
          </a:ln>
          <a:effectLst/>
        </p:spPr>
      </p:cxnSp>
    </p:spTree>
    <p:extLst>
      <p:ext uri="{BB962C8B-B14F-4D97-AF65-F5344CB8AC3E}">
        <p14:creationId xmlns:p14="http://schemas.microsoft.com/office/powerpoint/2010/main" val="180758317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Institution Profile</a:t>
            </a:r>
            <a:endParaRPr lang="en-US" dirty="0"/>
          </a:p>
        </p:txBody>
      </p:sp>
      <p:sp>
        <p:nvSpPr>
          <p:cNvPr id="3" name="Content Placeholder 2"/>
          <p:cNvSpPr>
            <a:spLocks noGrp="1"/>
          </p:cNvSpPr>
          <p:nvPr>
            <p:ph idx="1"/>
          </p:nvPr>
        </p:nvSpPr>
        <p:spPr>
          <a:xfrm>
            <a:off x="609600" y="1219200"/>
            <a:ext cx="7924800" cy="4648200"/>
          </a:xfrm>
        </p:spPr>
        <p:txBody>
          <a:bodyPr/>
          <a:lstStyle/>
          <a:p>
            <a:pPr>
              <a:buNone/>
            </a:pPr>
            <a:r>
              <a:rPr lang="en-US" dirty="0" smtClean="0"/>
              <a:t>To date, </a:t>
            </a:r>
            <a:r>
              <a:rPr lang="en-US" dirty="0" err="1" smtClean="0"/>
              <a:t>OneOCII</a:t>
            </a:r>
            <a:r>
              <a:rPr lang="en-US" dirty="0" smtClean="0"/>
              <a:t> has served 103 Oklahoma institutions, agencies and organizations:</a:t>
            </a:r>
          </a:p>
          <a:p>
            <a:r>
              <a:rPr lang="en-US" dirty="0" smtClean="0"/>
              <a:t>55 OK academic institutions</a:t>
            </a:r>
          </a:p>
          <a:p>
            <a:r>
              <a:rPr lang="en-US" dirty="0" smtClean="0"/>
              <a:t>48 OK non-academic organizations</a:t>
            </a:r>
          </a:p>
          <a:p>
            <a:pPr lvl="1"/>
            <a:r>
              <a:rPr lang="en-US" dirty="0" smtClean="0"/>
              <a:t>16 commercial</a:t>
            </a:r>
          </a:p>
          <a:p>
            <a:pPr lvl="1"/>
            <a:r>
              <a:rPr lang="en-US" dirty="0" smtClean="0"/>
              <a:t>19 government</a:t>
            </a:r>
          </a:p>
          <a:p>
            <a:pPr lvl="1"/>
            <a:r>
              <a:rPr lang="en-US" dirty="0" smtClean="0"/>
              <a:t>2 military</a:t>
            </a:r>
          </a:p>
          <a:p>
            <a:pPr lvl="1"/>
            <a:r>
              <a:rPr lang="en-US" dirty="0" smtClean="0"/>
              <a:t>11 non-governmental</a:t>
            </a:r>
          </a:p>
          <a:p>
            <a:pPr lvl="1"/>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15</a:t>
            </a:fld>
            <a:endParaRPr lang="en-US"/>
          </a:p>
        </p:txBody>
      </p:sp>
    </p:spTree>
    <p:extLst>
      <p:ext uri="{BB962C8B-B14F-4D97-AF65-F5344CB8AC3E}">
        <p14:creationId xmlns:p14="http://schemas.microsoft.com/office/powerpoint/2010/main" val="350812748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fld id="{88A5C62D-58B0-4D92-BCA5-F25D896E396C}" type="slidenum">
              <a:rPr lang="en-US"/>
              <a:pPr/>
              <a:t>16</a:t>
            </a:fld>
            <a:endParaRPr lang="en-US"/>
          </a:p>
        </p:txBody>
      </p:sp>
      <p:sp>
        <p:nvSpPr>
          <p:cNvPr id="930818" name="Rectangle 2"/>
          <p:cNvSpPr>
            <a:spLocks noGrp="1" noChangeArrowheads="1"/>
          </p:cNvSpPr>
          <p:nvPr>
            <p:ph type="title"/>
          </p:nvPr>
        </p:nvSpPr>
        <p:spPr/>
        <p:txBody>
          <a:bodyPr/>
          <a:lstStyle/>
          <a:p>
            <a:r>
              <a:rPr lang="en-US" sz="3600" dirty="0"/>
              <a:t/>
            </a:r>
            <a:br>
              <a:rPr lang="en-US" sz="3600" dirty="0"/>
            </a:br>
            <a:r>
              <a:rPr lang="en-US" sz="3600" dirty="0" err="1" smtClean="0"/>
              <a:t>OneOCII</a:t>
            </a:r>
            <a:r>
              <a:rPr lang="en-US" sz="3600" dirty="0" smtClean="0"/>
              <a:t> Outcomes: Research</a:t>
            </a:r>
            <a:endParaRPr lang="en-US" sz="3600" dirty="0"/>
          </a:p>
        </p:txBody>
      </p:sp>
      <p:sp>
        <p:nvSpPr>
          <p:cNvPr id="930819" name="Rectangle 3"/>
          <p:cNvSpPr>
            <a:spLocks noGrp="1" noChangeArrowheads="1"/>
          </p:cNvSpPr>
          <p:nvPr>
            <p:ph type="body" idx="1"/>
          </p:nvPr>
        </p:nvSpPr>
        <p:spPr>
          <a:xfrm>
            <a:off x="457200" y="1186216"/>
            <a:ext cx="8305800" cy="4648200"/>
          </a:xfrm>
        </p:spPr>
        <p:txBody>
          <a:bodyPr/>
          <a:lstStyle/>
          <a:p>
            <a:pPr>
              <a:spcBef>
                <a:spcPts val="0"/>
              </a:spcBef>
            </a:pPr>
            <a:r>
              <a:rPr lang="en-US" dirty="0"/>
              <a:t>External research funding </a:t>
            </a:r>
            <a:r>
              <a:rPr lang="en-US" dirty="0" smtClean="0"/>
              <a:t>to OK institutions facilitated by </a:t>
            </a:r>
            <a:r>
              <a:rPr lang="en-US" dirty="0" err="1" smtClean="0"/>
              <a:t>OneOCII</a:t>
            </a:r>
            <a:r>
              <a:rPr lang="en-US" dirty="0" smtClean="0"/>
              <a:t> lead institutions (</a:t>
            </a:r>
            <a:r>
              <a:rPr lang="en-US" dirty="0"/>
              <a:t>Fall 2001- </a:t>
            </a:r>
            <a:r>
              <a:rPr lang="en-US" dirty="0" smtClean="0"/>
              <a:t>Summer 2013): </a:t>
            </a:r>
            <a:r>
              <a:rPr lang="en-US" b="1" dirty="0" smtClean="0"/>
              <a:t>$165M+</a:t>
            </a:r>
          </a:p>
          <a:p>
            <a:pPr>
              <a:spcBef>
                <a:spcPts val="0"/>
              </a:spcBef>
            </a:pPr>
            <a:r>
              <a:rPr lang="en-US" dirty="0" smtClean="0"/>
              <a:t>Funded projects facilitated: </a:t>
            </a:r>
            <a:r>
              <a:rPr lang="en-US" b="1" dirty="0" smtClean="0"/>
              <a:t>over 200</a:t>
            </a:r>
          </a:p>
          <a:p>
            <a:pPr>
              <a:spcBef>
                <a:spcPts val="0"/>
              </a:spcBef>
            </a:pPr>
            <a:r>
              <a:rPr lang="en-US" dirty="0" smtClean="0"/>
              <a:t>OK </a:t>
            </a:r>
            <a:r>
              <a:rPr lang="en-US" dirty="0"/>
              <a:t>faculty and </a:t>
            </a:r>
            <a:r>
              <a:rPr lang="en-US" dirty="0" smtClean="0"/>
              <a:t>staff: </a:t>
            </a:r>
            <a:r>
              <a:rPr lang="en-US" b="1" dirty="0" smtClean="0"/>
              <a:t>over 100 </a:t>
            </a:r>
            <a:r>
              <a:rPr lang="en-US" dirty="0"/>
              <a:t>in </a:t>
            </a:r>
            <a:r>
              <a:rPr lang="en-US" b="1" dirty="0" smtClean="0"/>
              <a:t>~20</a:t>
            </a:r>
            <a:r>
              <a:rPr lang="en-US" dirty="0" smtClean="0"/>
              <a:t> </a:t>
            </a:r>
            <a:r>
              <a:rPr lang="en-US" dirty="0"/>
              <a:t>academic </a:t>
            </a:r>
            <a:r>
              <a:rPr lang="en-US" dirty="0" smtClean="0"/>
              <a:t>disciplines</a:t>
            </a:r>
          </a:p>
          <a:p>
            <a:pPr>
              <a:spcBef>
                <a:spcPts val="0"/>
              </a:spcBef>
            </a:pPr>
            <a:r>
              <a:rPr lang="en-US" dirty="0" smtClean="0"/>
              <a:t>Specifically needed </a:t>
            </a:r>
            <a:r>
              <a:rPr lang="en-US" dirty="0" err="1" smtClean="0"/>
              <a:t>OneOCII</a:t>
            </a:r>
            <a:r>
              <a:rPr lang="en-US" dirty="0" smtClean="0"/>
              <a:t> just to be funded: </a:t>
            </a:r>
            <a:r>
              <a:rPr lang="en-US" b="1" dirty="0" smtClean="0"/>
              <a:t>over $42M</a:t>
            </a:r>
          </a:p>
          <a:p>
            <a:pPr>
              <a:spcBef>
                <a:spcPts val="0"/>
              </a:spcBef>
              <a:buNone/>
            </a:pPr>
            <a:r>
              <a:rPr lang="en-US" b="1" dirty="0" smtClean="0"/>
              <a:t>	</a:t>
            </a:r>
            <a:r>
              <a:rPr lang="en-US" dirty="0" smtClean="0"/>
              <a:t>(necessary but far from sufficient)</a:t>
            </a:r>
            <a:endParaRPr lang="en-US" b="1" dirty="0" smtClean="0"/>
          </a:p>
          <a:p>
            <a:pPr lvl="1">
              <a:spcBef>
                <a:spcPts val="0"/>
              </a:spcBef>
            </a:pPr>
            <a:r>
              <a:rPr lang="en-US" sz="1450" dirty="0" smtClean="0"/>
              <a:t>NSF EPSCoR RII Track-1 (2008-13): $15M to OK</a:t>
            </a:r>
          </a:p>
          <a:p>
            <a:pPr lvl="1">
              <a:spcBef>
                <a:spcPts val="0"/>
              </a:spcBef>
            </a:pPr>
            <a:r>
              <a:rPr lang="en-US" sz="1450" dirty="0" smtClean="0"/>
              <a:t>NSF </a:t>
            </a:r>
            <a:r>
              <a:rPr lang="en-US" sz="1450" dirty="0" err="1" smtClean="0"/>
              <a:t>EPSCoR</a:t>
            </a:r>
            <a:r>
              <a:rPr lang="en-US" sz="1450" dirty="0" smtClean="0"/>
              <a:t> RII Track-1 (2013-18): $20M to OK (+$4M State Regents)</a:t>
            </a:r>
          </a:p>
          <a:p>
            <a:pPr lvl="1">
              <a:spcBef>
                <a:spcPts val="0"/>
              </a:spcBef>
            </a:pPr>
            <a:r>
              <a:rPr lang="en-US" sz="1450" dirty="0" smtClean="0"/>
              <a:t>NSF EPSCoR RII Track-2: $3M to OK</a:t>
            </a:r>
          </a:p>
          <a:p>
            <a:pPr lvl="1">
              <a:spcBef>
                <a:spcPts val="0"/>
              </a:spcBef>
            </a:pPr>
            <a:r>
              <a:rPr lang="en-US" sz="1450" dirty="0" smtClean="0"/>
              <a:t>NSF EPSCoR RII C2: $1.17M to OK</a:t>
            </a:r>
          </a:p>
          <a:p>
            <a:pPr lvl="1">
              <a:spcBef>
                <a:spcPts val="0"/>
              </a:spcBef>
            </a:pPr>
            <a:r>
              <a:rPr lang="en-US" sz="1450" dirty="0" smtClean="0"/>
              <a:t>NSF MRI (OU): $793K</a:t>
            </a:r>
          </a:p>
          <a:p>
            <a:pPr lvl="1">
              <a:spcBef>
                <a:spcPts val="0"/>
              </a:spcBef>
            </a:pPr>
            <a:r>
              <a:rPr lang="en-US" sz="1450" dirty="0" smtClean="0"/>
              <a:t>NSF MRI (OSU): $908K</a:t>
            </a:r>
          </a:p>
          <a:p>
            <a:pPr lvl="1">
              <a:spcBef>
                <a:spcPts val="0"/>
              </a:spcBef>
            </a:pPr>
            <a:r>
              <a:rPr lang="en-US" sz="1450" dirty="0" smtClean="0"/>
              <a:t>NSF MRI (Langston U): $250K</a:t>
            </a:r>
          </a:p>
          <a:p>
            <a:pPr lvl="1">
              <a:spcBef>
                <a:spcPts val="0"/>
              </a:spcBef>
            </a:pPr>
            <a:r>
              <a:rPr lang="en-US" sz="1450" dirty="0" smtClean="0"/>
              <a:t>NSF MRI (UCO): $304K</a:t>
            </a:r>
          </a:p>
          <a:p>
            <a:pPr lvl="1">
              <a:spcBef>
                <a:spcPts val="0"/>
              </a:spcBef>
            </a:pPr>
            <a:r>
              <a:rPr lang="en-US" sz="1450" dirty="0" smtClean="0"/>
              <a:t>NSF CC-NIE (OU/OSU/LU/TSC): $500K</a:t>
            </a:r>
          </a:p>
          <a:p>
            <a:pPr lvl="1">
              <a:spcBef>
                <a:spcPts val="0"/>
              </a:spcBef>
            </a:pPr>
            <a:r>
              <a:rPr lang="en-US" sz="1450" dirty="0" smtClean="0"/>
              <a:t>NSF CC*IIE (OU): $400K</a:t>
            </a:r>
          </a:p>
          <a:p>
            <a:pPr lvl="1">
              <a:spcBef>
                <a:spcPts val="0"/>
              </a:spcBef>
            </a:pPr>
            <a:r>
              <a:rPr lang="en-US" sz="1450" dirty="0" smtClean="0"/>
              <a:t>NSF CC*IIE (</a:t>
            </a:r>
            <a:r>
              <a:rPr lang="en-US" sz="1450" dirty="0" err="1" smtClean="0"/>
              <a:t>OneNet+GPN</a:t>
            </a:r>
            <a:r>
              <a:rPr lang="en-US" sz="1450" dirty="0" smtClean="0"/>
              <a:t>): $350K</a:t>
            </a:r>
          </a:p>
          <a:p>
            <a:pPr>
              <a:spcBef>
                <a:spcPts val="0"/>
              </a:spcBef>
            </a:pPr>
            <a:r>
              <a:rPr lang="en-US" dirty="0" smtClean="0"/>
              <a:t>Publications facilitated: </a:t>
            </a:r>
            <a:r>
              <a:rPr lang="en-US" b="1" dirty="0" smtClean="0"/>
              <a:t>over 1500</a:t>
            </a:r>
            <a:endParaRPr lang="en-US" b="1" dirty="0"/>
          </a:p>
        </p:txBody>
      </p:sp>
    </p:spTree>
    <p:extLst>
      <p:ext uri="{BB962C8B-B14F-4D97-AF65-F5344CB8AC3E}">
        <p14:creationId xmlns:p14="http://schemas.microsoft.com/office/powerpoint/2010/main" val="60696303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Outcomes: Education</a:t>
            </a:r>
            <a:endParaRPr lang="en-US" dirty="0"/>
          </a:p>
        </p:txBody>
      </p:sp>
      <p:sp>
        <p:nvSpPr>
          <p:cNvPr id="3" name="Content Placeholder 2"/>
          <p:cNvSpPr>
            <a:spLocks noGrp="1"/>
          </p:cNvSpPr>
          <p:nvPr>
            <p:ph idx="1"/>
          </p:nvPr>
        </p:nvSpPr>
        <p:spPr>
          <a:xfrm>
            <a:off x="381000" y="1371600"/>
            <a:ext cx="8458200" cy="4648200"/>
          </a:xfrm>
        </p:spPr>
        <p:txBody>
          <a:bodyPr/>
          <a:lstStyle/>
          <a:p>
            <a:pPr>
              <a:spcBef>
                <a:spcPts val="0"/>
              </a:spcBef>
              <a:buNone/>
            </a:pPr>
            <a:r>
              <a:rPr lang="en-US" b="1" dirty="0" smtClean="0"/>
              <a:t>Teaching: </a:t>
            </a:r>
            <a:r>
              <a:rPr lang="en-US" b="1" dirty="0"/>
              <a:t>9</a:t>
            </a:r>
            <a:r>
              <a:rPr lang="en-US" b="1" dirty="0" smtClean="0"/>
              <a:t> institutions including 3 MSIs</a:t>
            </a:r>
          </a:p>
          <a:p>
            <a:pPr>
              <a:spcBef>
                <a:spcPts val="0"/>
              </a:spcBef>
            </a:pPr>
            <a:r>
              <a:rPr lang="en-US" dirty="0" smtClean="0"/>
              <a:t>Taught parallel computing using </a:t>
            </a:r>
            <a:r>
              <a:rPr lang="en-US" dirty="0" err="1" smtClean="0"/>
              <a:t>OneOCII</a:t>
            </a:r>
            <a:r>
              <a:rPr lang="en-US" dirty="0" smtClean="0"/>
              <a:t> resources:</a:t>
            </a:r>
          </a:p>
          <a:p>
            <a:pPr lvl="1">
              <a:spcBef>
                <a:spcPts val="0"/>
              </a:spcBef>
            </a:pPr>
            <a:r>
              <a:rPr lang="en-US" sz="1800" u="sng" dirty="0" smtClean="0"/>
              <a:t>Cameron U</a:t>
            </a:r>
            <a:r>
              <a:rPr lang="en-US" sz="1800" dirty="0" smtClean="0"/>
              <a:t> – multiple times</a:t>
            </a:r>
          </a:p>
          <a:p>
            <a:pPr lvl="1">
              <a:spcBef>
                <a:spcPts val="0"/>
              </a:spcBef>
            </a:pPr>
            <a:r>
              <a:rPr lang="en-US" sz="1800" u="sng" dirty="0" smtClean="0"/>
              <a:t>East Central U</a:t>
            </a:r>
            <a:r>
              <a:rPr lang="en-US" sz="1800" dirty="0" smtClean="0"/>
              <a:t> (NASNI)</a:t>
            </a:r>
          </a:p>
          <a:p>
            <a:pPr lvl="1">
              <a:spcBef>
                <a:spcPts val="0"/>
              </a:spcBef>
            </a:pPr>
            <a:r>
              <a:rPr lang="en-US" sz="1800" u="sng" dirty="0" smtClean="0"/>
              <a:t>Oklahoma City U</a:t>
            </a:r>
            <a:r>
              <a:rPr lang="en-US" sz="1800" dirty="0" smtClean="0"/>
              <a:t> – multiple times</a:t>
            </a:r>
            <a:endParaRPr lang="en-US" sz="1800" u="sng" dirty="0" smtClean="0"/>
          </a:p>
          <a:p>
            <a:pPr>
              <a:spcBef>
                <a:spcPts val="0"/>
              </a:spcBef>
            </a:pPr>
            <a:r>
              <a:rPr lang="en-US" dirty="0" smtClean="0"/>
              <a:t>Taught parallel computing via LittleFe baby supercomputer and </a:t>
            </a:r>
            <a:r>
              <a:rPr lang="en-US" dirty="0" err="1" smtClean="0"/>
              <a:t>OneOCII</a:t>
            </a:r>
            <a:r>
              <a:rPr lang="en-US" dirty="0" smtClean="0"/>
              <a:t> resources:</a:t>
            </a:r>
          </a:p>
          <a:p>
            <a:pPr lvl="1">
              <a:spcBef>
                <a:spcPts val="0"/>
              </a:spcBef>
            </a:pPr>
            <a:r>
              <a:rPr lang="en-US" sz="1800" u="sng" dirty="0" smtClean="0"/>
              <a:t>Southeastern Oklahoma State U</a:t>
            </a:r>
            <a:r>
              <a:rPr lang="en-US" sz="1800" dirty="0" smtClean="0"/>
              <a:t> (NASNI) – 3 semester sequence, multiple times</a:t>
            </a:r>
          </a:p>
          <a:p>
            <a:pPr>
              <a:spcBef>
                <a:spcPts val="0"/>
              </a:spcBef>
            </a:pPr>
            <a:r>
              <a:rPr lang="en-US" dirty="0" smtClean="0"/>
              <a:t>Taught computational chemistry using </a:t>
            </a:r>
            <a:r>
              <a:rPr lang="en-US" dirty="0" err="1" smtClean="0"/>
              <a:t>OneOCII</a:t>
            </a:r>
            <a:r>
              <a:rPr lang="en-US" dirty="0" smtClean="0"/>
              <a:t> resources:</a:t>
            </a:r>
          </a:p>
          <a:p>
            <a:pPr lvl="1">
              <a:spcBef>
                <a:spcPts val="0"/>
              </a:spcBef>
            </a:pPr>
            <a:r>
              <a:rPr lang="en-US" sz="1800" u="sng" dirty="0" smtClean="0"/>
              <a:t>Northeastern State U</a:t>
            </a:r>
            <a:r>
              <a:rPr lang="en-US" sz="1800" dirty="0" smtClean="0"/>
              <a:t> (NASNI) – multiple times</a:t>
            </a:r>
          </a:p>
          <a:p>
            <a:pPr lvl="1">
              <a:spcBef>
                <a:spcPts val="0"/>
              </a:spcBef>
            </a:pPr>
            <a:r>
              <a:rPr lang="en-US" sz="1800" u="sng" dirty="0" smtClean="0"/>
              <a:t>Southern Nazarene U</a:t>
            </a:r>
          </a:p>
          <a:p>
            <a:pPr lvl="1">
              <a:spcBef>
                <a:spcPts val="0"/>
              </a:spcBef>
            </a:pPr>
            <a:r>
              <a:rPr lang="en-US" sz="1800" u="sng" dirty="0" smtClean="0"/>
              <a:t>Rogers State U</a:t>
            </a:r>
            <a:r>
              <a:rPr lang="en-US" sz="1800" dirty="0" smtClean="0"/>
              <a:t> – multiple times</a:t>
            </a:r>
            <a:endParaRPr lang="en-US" sz="1800" u="sng" dirty="0" smtClean="0"/>
          </a:p>
          <a:p>
            <a:pPr>
              <a:spcBef>
                <a:spcPts val="0"/>
              </a:spcBef>
            </a:pPr>
            <a:r>
              <a:rPr lang="en-US" dirty="0" smtClean="0"/>
              <a:t>Taught Bioinformatics using </a:t>
            </a:r>
            <a:r>
              <a:rPr lang="en-US" dirty="0" err="1" smtClean="0"/>
              <a:t>OneOCII</a:t>
            </a:r>
            <a:r>
              <a:rPr lang="en-US" dirty="0" smtClean="0"/>
              <a:t> resources:</a:t>
            </a:r>
          </a:p>
          <a:p>
            <a:pPr lvl="1">
              <a:spcBef>
                <a:spcPts val="0"/>
              </a:spcBef>
            </a:pPr>
            <a:r>
              <a:rPr lang="en-US" sz="1800" u="sng" dirty="0" smtClean="0"/>
              <a:t>U Tulsa</a:t>
            </a:r>
            <a:r>
              <a:rPr lang="en-US" sz="1800" dirty="0" smtClean="0"/>
              <a:t> – 2 semester sequence</a:t>
            </a:r>
            <a:endParaRPr lang="en-US" sz="1800" u="sng" dirty="0" smtClean="0"/>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17</a:t>
            </a:fld>
            <a:endParaRPr lang="en-US"/>
          </a:p>
        </p:txBody>
      </p:sp>
    </p:spTree>
    <p:extLst>
      <p:ext uri="{BB962C8B-B14F-4D97-AF65-F5344CB8AC3E}">
        <p14:creationId xmlns:p14="http://schemas.microsoft.com/office/powerpoint/2010/main" val="407548356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Outcomes: Resources</a:t>
            </a:r>
            <a:endParaRPr lang="en-US" dirty="0"/>
          </a:p>
        </p:txBody>
      </p:sp>
      <p:sp>
        <p:nvSpPr>
          <p:cNvPr id="3" name="Content Placeholder 2"/>
          <p:cNvSpPr>
            <a:spLocks noGrp="1"/>
          </p:cNvSpPr>
          <p:nvPr>
            <p:ph idx="1"/>
          </p:nvPr>
        </p:nvSpPr>
        <p:spPr/>
        <p:txBody>
          <a:bodyPr/>
          <a:lstStyle/>
          <a:p>
            <a:pPr>
              <a:spcBef>
                <a:spcPts val="0"/>
              </a:spcBef>
              <a:buNone/>
            </a:pPr>
            <a:r>
              <a:rPr lang="en-US" dirty="0" smtClean="0"/>
              <a:t>6 institutions including 2 MSIs, plus C2 institutions</a:t>
            </a:r>
          </a:p>
          <a:p>
            <a:pPr>
              <a:spcBef>
                <a:spcPts val="0"/>
              </a:spcBef>
            </a:pPr>
            <a:r>
              <a:rPr lang="en-US" dirty="0" smtClean="0"/>
              <a:t>NSF Major Research Instrumentation grants: $1.95M</a:t>
            </a:r>
          </a:p>
          <a:p>
            <a:pPr lvl="1">
              <a:spcBef>
                <a:spcPts val="0"/>
              </a:spcBef>
            </a:pPr>
            <a:r>
              <a:rPr lang="en-US" sz="2100" u="sng" dirty="0" smtClean="0"/>
              <a:t>OU</a:t>
            </a:r>
            <a:r>
              <a:rPr lang="en-US" sz="2100" dirty="0" smtClean="0"/>
              <a:t>: Oklahoma  PetaStore, $793K (in production)</a:t>
            </a:r>
          </a:p>
          <a:p>
            <a:pPr lvl="1">
              <a:spcBef>
                <a:spcPts val="0"/>
              </a:spcBef>
            </a:pPr>
            <a:r>
              <a:rPr lang="en-US" sz="2100" u="sng" dirty="0" smtClean="0"/>
              <a:t>Oklahoma State U</a:t>
            </a:r>
            <a:r>
              <a:rPr lang="en-US" sz="2100" dirty="0" smtClean="0"/>
              <a:t>: Cowboy cluster, $909K (in production)</a:t>
            </a:r>
          </a:p>
          <a:p>
            <a:pPr lvl="1">
              <a:spcBef>
                <a:spcPts val="0"/>
              </a:spcBef>
            </a:pPr>
            <a:r>
              <a:rPr lang="en-US" sz="2100" u="sng" dirty="0" smtClean="0"/>
              <a:t>Langston U</a:t>
            </a:r>
            <a:r>
              <a:rPr lang="en-US" sz="2100" dirty="0" smtClean="0"/>
              <a:t>: cluster, $250K (in production)</a:t>
            </a:r>
          </a:p>
          <a:p>
            <a:pPr lvl="1">
              <a:spcBef>
                <a:spcPts val="0"/>
              </a:spcBef>
            </a:pPr>
            <a:r>
              <a:rPr lang="en-US" sz="2100" u="sng" dirty="0" smtClean="0"/>
              <a:t>U Central Oklahoma</a:t>
            </a:r>
            <a:r>
              <a:rPr lang="en-US" sz="2100" dirty="0" smtClean="0"/>
              <a:t>: cluster, $304K (being deployed)</a:t>
            </a:r>
          </a:p>
          <a:p>
            <a:pPr>
              <a:spcBef>
                <a:spcPts val="0"/>
              </a:spcBef>
            </a:pPr>
            <a:r>
              <a:rPr lang="en-US" dirty="0" smtClean="0"/>
              <a:t>LittleFe baby supercomputer grants ($2520 each)</a:t>
            </a:r>
          </a:p>
          <a:p>
            <a:pPr lvl="1">
              <a:spcBef>
                <a:spcPts val="0"/>
              </a:spcBef>
            </a:pPr>
            <a:r>
              <a:rPr lang="en-US" sz="2100" u="sng" dirty="0" smtClean="0"/>
              <a:t>OU</a:t>
            </a:r>
            <a:r>
              <a:rPr lang="en-US" sz="2100" dirty="0" smtClean="0"/>
              <a:t>: Ron Barnes</a:t>
            </a:r>
          </a:p>
          <a:p>
            <a:pPr lvl="1">
              <a:spcBef>
                <a:spcPts val="0"/>
              </a:spcBef>
            </a:pPr>
            <a:r>
              <a:rPr lang="en-US" sz="2100" u="sng" dirty="0" smtClean="0"/>
              <a:t>Oklahoma City U</a:t>
            </a:r>
            <a:r>
              <a:rPr lang="en-US" sz="2100" dirty="0" smtClean="0"/>
              <a:t>: Larry Sells &amp; John </a:t>
            </a:r>
            <a:r>
              <a:rPr lang="en-US" sz="2100" dirty="0" err="1" smtClean="0"/>
              <a:t>Goulden</a:t>
            </a:r>
            <a:endParaRPr lang="en-US" sz="2100" dirty="0" smtClean="0"/>
          </a:p>
          <a:p>
            <a:pPr lvl="1">
              <a:spcBef>
                <a:spcPts val="0"/>
              </a:spcBef>
            </a:pPr>
            <a:r>
              <a:rPr lang="en-US" sz="2100" u="sng" dirty="0" smtClean="0"/>
              <a:t>Southeastern Oklahoma State U</a:t>
            </a:r>
            <a:r>
              <a:rPr lang="en-US" sz="2100" dirty="0" smtClean="0"/>
              <a:t>: Mike Morris &amp; Karl </a:t>
            </a:r>
            <a:r>
              <a:rPr lang="en-US" sz="2100" dirty="0" err="1" smtClean="0"/>
              <a:t>Frinkle</a:t>
            </a:r>
            <a:endParaRPr lang="en-US" sz="2100" dirty="0" smtClean="0"/>
          </a:p>
          <a:p>
            <a:pPr>
              <a:spcBef>
                <a:spcPts val="0"/>
              </a:spcBef>
            </a:pPr>
            <a:r>
              <a:rPr lang="en-US" dirty="0" smtClean="0"/>
              <a:t>Networking</a:t>
            </a:r>
          </a:p>
          <a:p>
            <a:pPr lvl="1">
              <a:spcBef>
                <a:spcPts val="0"/>
              </a:spcBef>
            </a:pPr>
            <a:r>
              <a:rPr lang="en-US" sz="2100" dirty="0" smtClean="0"/>
              <a:t>NSF EPSCoR RII C2 grant: $1.17M</a:t>
            </a:r>
          </a:p>
          <a:p>
            <a:pPr lvl="1">
              <a:spcBef>
                <a:spcPts val="0"/>
              </a:spcBef>
            </a:pPr>
            <a:r>
              <a:rPr lang="en-US" sz="2100" dirty="0" smtClean="0"/>
              <a:t>NSF CC-NIE grant: $500K</a:t>
            </a:r>
          </a:p>
          <a:p>
            <a:pPr lvl="1">
              <a:spcBef>
                <a:spcPts val="0"/>
              </a:spcBef>
            </a:pPr>
            <a:r>
              <a:rPr lang="en-US" sz="2100" dirty="0" smtClean="0"/>
              <a:t>NSF CC*IIE grant: $400K</a:t>
            </a:r>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18</a:t>
            </a:fld>
            <a:endParaRPr lang="en-US"/>
          </a:p>
        </p:txBody>
      </p:sp>
    </p:spTree>
    <p:extLst>
      <p:ext uri="{BB962C8B-B14F-4D97-AF65-F5344CB8AC3E}">
        <p14:creationId xmlns:p14="http://schemas.microsoft.com/office/powerpoint/2010/main" val="94125294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dirty="0" smtClean="0">
                <a:solidFill>
                  <a:schemeClr val="tx1"/>
                </a:solidFill>
                <a:latin typeface="Arial Black" panose="020B0A04020102020204" pitchFamily="34" charset="0"/>
              </a:rPr>
              <a:t>University of Oklahoma</a:t>
            </a:r>
            <a:br>
              <a:rPr lang="en-US" sz="5550" dirty="0" smtClean="0">
                <a:solidFill>
                  <a:schemeClr val="tx1"/>
                </a:solidFill>
                <a:latin typeface="Arial Black" panose="020B0A04020102020204" pitchFamily="34" charset="0"/>
              </a:rPr>
            </a:b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96898920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ages from oksupercompsymp2012_tshirt_final_front_cropped_20120928.png"/>
          <p:cNvPicPr>
            <a:picLocks noChangeAspect="1"/>
          </p:cNvPicPr>
          <p:nvPr/>
        </p:nvPicPr>
        <p:blipFill>
          <a:blip r:embed="rId3" cstate="print"/>
          <a:stretch>
            <a:fillRect/>
          </a:stretch>
        </p:blipFill>
        <p:spPr>
          <a:xfrm>
            <a:off x="83633" y="228600"/>
            <a:ext cx="8912055" cy="5638800"/>
          </a:xfrm>
          <a:prstGeom prst="rect">
            <a:avLst/>
          </a:prstGeom>
        </p:spPr>
      </p:pic>
      <p:sp>
        <p:nvSpPr>
          <p:cNvPr id="2" name="Title 1"/>
          <p:cNvSpPr>
            <a:spLocks noGrp="1"/>
          </p:cNvSpPr>
          <p:nvPr>
            <p:ph type="title"/>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a:t>
            </a:fld>
            <a:endParaRPr lang="en-US"/>
          </a:p>
        </p:txBody>
      </p:sp>
      <p:sp>
        <p:nvSpPr>
          <p:cNvPr id="8" name="Rectangle 7"/>
          <p:cNvSpPr/>
          <p:nvPr/>
        </p:nvSpPr>
        <p:spPr bwMode="auto">
          <a:xfrm>
            <a:off x="83633" y="228600"/>
            <a:ext cx="8679367" cy="1447800"/>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0" name="TextBox 9"/>
          <p:cNvSpPr txBox="1"/>
          <p:nvPr/>
        </p:nvSpPr>
        <p:spPr>
          <a:xfrm>
            <a:off x="224118" y="432497"/>
            <a:ext cx="8534400" cy="1323439"/>
          </a:xfrm>
          <a:prstGeom prst="rect">
            <a:avLst/>
          </a:prstGeom>
          <a:noFill/>
        </p:spPr>
        <p:txBody>
          <a:bodyPr wrap="square" rtlCol="0">
            <a:spAutoFit/>
          </a:bodyPr>
          <a:lstStyle/>
          <a:p>
            <a:r>
              <a:rPr lang="en-US" sz="4000" dirty="0" err="1" smtClean="0">
                <a:latin typeface="Arial Black" pitchFamily="34" charset="0"/>
              </a:rPr>
              <a:t>OneOklahoma</a:t>
            </a:r>
            <a:r>
              <a:rPr lang="en-US" sz="4000" dirty="0" smtClean="0">
                <a:latin typeface="Arial Black" pitchFamily="34" charset="0"/>
              </a:rPr>
              <a:t> Cyberinfrastructure Initiative</a:t>
            </a:r>
            <a:endParaRPr lang="en-US" sz="4000" dirty="0">
              <a:latin typeface="Arial Black" pitchFamily="34" charset="0"/>
            </a:endParaRPr>
          </a:p>
        </p:txBody>
      </p:sp>
      <p:sp>
        <p:nvSpPr>
          <p:cNvPr id="12" name="TextBox 11"/>
          <p:cNvSpPr txBox="1"/>
          <p:nvPr/>
        </p:nvSpPr>
        <p:spPr>
          <a:xfrm>
            <a:off x="3608290" y="5457430"/>
            <a:ext cx="3729316" cy="707886"/>
          </a:xfrm>
          <a:prstGeom prst="rect">
            <a:avLst/>
          </a:prstGeom>
          <a:noFill/>
        </p:spPr>
        <p:txBody>
          <a:bodyPr wrap="square" rtlCol="0">
            <a:spAutoFit/>
          </a:bodyPr>
          <a:lstStyle/>
          <a:p>
            <a:pPr algn="l"/>
            <a:r>
              <a:rPr lang="en-US" sz="2000" b="1" dirty="0" smtClean="0">
                <a:latin typeface="Arial" pitchFamily="34" charset="0"/>
                <a:cs typeface="Arial" pitchFamily="34" charset="0"/>
              </a:rPr>
              <a:t>55 OK academic</a:t>
            </a:r>
          </a:p>
          <a:p>
            <a:pPr algn="l"/>
            <a:r>
              <a:rPr lang="en-US" sz="2000" b="1" dirty="0" smtClean="0">
                <a:latin typeface="Arial" pitchFamily="34" charset="0"/>
                <a:cs typeface="Arial" pitchFamily="34" charset="0"/>
              </a:rPr>
              <a:t>48 OK non-academic</a:t>
            </a:r>
            <a:endParaRPr lang="en-US" sz="2000" b="1" dirty="0">
              <a:latin typeface="Arial" pitchFamily="34" charset="0"/>
              <a:cs typeface="Arial" pitchFamily="34" charset="0"/>
            </a:endParaRPr>
          </a:p>
        </p:txBody>
      </p:sp>
      <p:sp>
        <p:nvSpPr>
          <p:cNvPr id="13" name="TextBox 12"/>
          <p:cNvSpPr txBox="1"/>
          <p:nvPr/>
        </p:nvSpPr>
        <p:spPr>
          <a:xfrm>
            <a:off x="3608290" y="5145742"/>
            <a:ext cx="1344710" cy="400110"/>
          </a:xfrm>
          <a:prstGeom prst="rect">
            <a:avLst/>
          </a:prstGeom>
          <a:noFill/>
        </p:spPr>
        <p:txBody>
          <a:bodyPr wrap="square" rtlCol="0">
            <a:spAutoFit/>
          </a:bodyPr>
          <a:lstStyle/>
          <a:p>
            <a:pPr algn="l"/>
            <a:r>
              <a:rPr lang="en-US" sz="2000" b="1" dirty="0" smtClean="0">
                <a:latin typeface="Arial" pitchFamily="34" charset="0"/>
                <a:cs typeface="Arial" pitchFamily="34" charset="0"/>
              </a:rPr>
              <a:t>So far:</a:t>
            </a:r>
            <a:endParaRPr lang="en-US" sz="2000" b="1" dirty="0">
              <a:latin typeface="Arial" pitchFamily="34" charset="0"/>
              <a:cs typeface="Arial" pitchFamily="34" charset="0"/>
            </a:endParaRPr>
          </a:p>
        </p:txBody>
      </p:sp>
      <p:sp>
        <p:nvSpPr>
          <p:cNvPr id="3" name="TextBox 2"/>
          <p:cNvSpPr txBox="1"/>
          <p:nvPr/>
        </p:nvSpPr>
        <p:spPr>
          <a:xfrm>
            <a:off x="7212106" y="2105825"/>
            <a:ext cx="636494" cy="369332"/>
          </a:xfrm>
          <a:prstGeom prst="rect">
            <a:avLst/>
          </a:prstGeom>
          <a:solidFill>
            <a:schemeClr val="bg1"/>
          </a:solidFill>
        </p:spPr>
        <p:txBody>
          <a:bodyPr wrap="square" rtlCol="0">
            <a:spAutoFit/>
          </a:bodyPr>
          <a:lstStyle/>
          <a:p>
            <a:pPr algn="l"/>
            <a:r>
              <a:rPr lang="en-US" sz="1750" b="1" dirty="0" smtClean="0">
                <a:solidFill>
                  <a:srgbClr val="A50021"/>
                </a:solidFill>
                <a:latin typeface="Arial" pitchFamily="34" charset="0"/>
                <a:cs typeface="Arial" pitchFamily="34" charset="0"/>
              </a:rPr>
              <a:t>TSC</a:t>
            </a:r>
            <a:endParaRPr lang="en-US" sz="1750" b="1" dirty="0">
              <a:solidFill>
                <a:srgbClr val="A50021"/>
              </a:solidFill>
              <a:latin typeface="Arial" pitchFamily="34" charset="0"/>
              <a:cs typeface="Arial" pitchFamily="34" charset="0"/>
            </a:endParaRPr>
          </a:p>
        </p:txBody>
      </p:sp>
      <p:sp>
        <p:nvSpPr>
          <p:cNvPr id="14" name="TextBox 13"/>
          <p:cNvSpPr txBox="1"/>
          <p:nvPr/>
        </p:nvSpPr>
        <p:spPr>
          <a:xfrm>
            <a:off x="6208660" y="2709099"/>
            <a:ext cx="609600" cy="369332"/>
          </a:xfrm>
          <a:prstGeom prst="rect">
            <a:avLst/>
          </a:prstGeom>
          <a:solidFill>
            <a:schemeClr val="bg1"/>
          </a:solidFill>
          <a:ln w="38100">
            <a:noFill/>
          </a:ln>
        </p:spPr>
        <p:txBody>
          <a:bodyPr wrap="square" rtlCol="0">
            <a:spAutoFit/>
          </a:bodyPr>
          <a:lstStyle/>
          <a:p>
            <a:pPr algn="l"/>
            <a:r>
              <a:rPr lang="en-US" b="1" dirty="0" smtClean="0">
                <a:solidFill>
                  <a:srgbClr val="A50021"/>
                </a:solidFill>
                <a:latin typeface="Arial" pitchFamily="34" charset="0"/>
                <a:cs typeface="Arial" pitchFamily="34" charset="0"/>
              </a:rPr>
              <a:t>LU</a:t>
            </a:r>
            <a:endParaRPr lang="en-US" b="1" dirty="0">
              <a:solidFill>
                <a:srgbClr val="A50021"/>
              </a:solidFill>
              <a:latin typeface="Arial" pitchFamily="34" charset="0"/>
              <a:cs typeface="Arial" pitchFamily="34" charset="0"/>
            </a:endParaRPr>
          </a:p>
        </p:txBody>
      </p:sp>
      <p:sp>
        <p:nvSpPr>
          <p:cNvPr id="15" name="TextBox 14"/>
          <p:cNvSpPr txBox="1"/>
          <p:nvPr/>
        </p:nvSpPr>
        <p:spPr>
          <a:xfrm>
            <a:off x="4457128" y="2876369"/>
            <a:ext cx="761999" cy="369332"/>
          </a:xfrm>
          <a:prstGeom prst="rect">
            <a:avLst/>
          </a:prstGeom>
          <a:solidFill>
            <a:schemeClr val="bg1"/>
          </a:solidFill>
          <a:ln w="38100">
            <a:noFill/>
          </a:ln>
        </p:spPr>
        <p:txBody>
          <a:bodyPr wrap="square" rtlCol="0">
            <a:spAutoFit/>
          </a:bodyPr>
          <a:lstStyle/>
          <a:p>
            <a:pPr algn="l"/>
            <a:r>
              <a:rPr lang="en-US" b="1" dirty="0" smtClean="0">
                <a:solidFill>
                  <a:srgbClr val="A50021"/>
                </a:solidFill>
                <a:latin typeface="Arial" pitchFamily="34" charset="0"/>
                <a:cs typeface="Arial" pitchFamily="34" charset="0"/>
              </a:rPr>
              <a:t>UCO</a:t>
            </a:r>
            <a:endParaRPr lang="en-US" b="1" dirty="0">
              <a:solidFill>
                <a:srgbClr val="A50021"/>
              </a:solidFill>
              <a:latin typeface="Arial" pitchFamily="34" charset="0"/>
              <a:cs typeface="Arial" pitchFamily="34" charset="0"/>
            </a:endParaRPr>
          </a:p>
        </p:txBody>
      </p:sp>
      <p:sp>
        <p:nvSpPr>
          <p:cNvPr id="9" name="Rectangle 8"/>
          <p:cNvSpPr/>
          <p:nvPr/>
        </p:nvSpPr>
        <p:spPr bwMode="auto">
          <a:xfrm>
            <a:off x="5105401" y="2958152"/>
            <a:ext cx="381000" cy="273901"/>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6" name="Diamond 15"/>
          <p:cNvSpPr/>
          <p:nvPr/>
        </p:nvSpPr>
        <p:spPr bwMode="auto">
          <a:xfrm>
            <a:off x="5085490" y="2912584"/>
            <a:ext cx="267274" cy="274210"/>
          </a:xfrm>
          <a:prstGeom prst="diamond">
            <a:avLst/>
          </a:prstGeom>
          <a:solidFill>
            <a:srgbClr val="920000"/>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7" name="TextBox 16"/>
          <p:cNvSpPr txBox="1"/>
          <p:nvPr/>
        </p:nvSpPr>
        <p:spPr>
          <a:xfrm>
            <a:off x="6956606" y="5039269"/>
            <a:ext cx="761999" cy="369332"/>
          </a:xfrm>
          <a:prstGeom prst="rect">
            <a:avLst/>
          </a:prstGeom>
          <a:solidFill>
            <a:schemeClr val="bg1"/>
          </a:solidFill>
          <a:ln w="38100">
            <a:noFill/>
          </a:ln>
        </p:spPr>
        <p:txBody>
          <a:bodyPr wrap="square" rtlCol="0">
            <a:spAutoFit/>
          </a:bodyPr>
          <a:lstStyle/>
          <a:p>
            <a:pPr algn="l"/>
            <a:r>
              <a:rPr lang="en-US" b="1" dirty="0" smtClean="0">
                <a:solidFill>
                  <a:srgbClr val="A50021"/>
                </a:solidFill>
                <a:latin typeface="Arial" pitchFamily="34" charset="0"/>
                <a:cs typeface="Arial" pitchFamily="34" charset="0"/>
              </a:rPr>
              <a:t>SE</a:t>
            </a:r>
            <a:endParaRPr lang="en-US" b="1" dirty="0">
              <a:solidFill>
                <a:srgbClr val="A50021"/>
              </a:solidFill>
              <a:latin typeface="Arial" pitchFamily="34" charset="0"/>
              <a:cs typeface="Arial" pitchFamily="34" charset="0"/>
            </a:endParaRPr>
          </a:p>
        </p:txBody>
      </p:sp>
      <p:sp>
        <p:nvSpPr>
          <p:cNvPr id="18" name="Diamond 17"/>
          <p:cNvSpPr/>
          <p:nvPr/>
        </p:nvSpPr>
        <p:spPr bwMode="auto">
          <a:xfrm>
            <a:off x="6777316" y="5086830"/>
            <a:ext cx="267274" cy="274210"/>
          </a:xfrm>
          <a:prstGeom prst="diamond">
            <a:avLst/>
          </a:prstGeom>
          <a:solidFill>
            <a:srgbClr val="920000"/>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9" name="Diamond 18"/>
          <p:cNvSpPr/>
          <p:nvPr/>
        </p:nvSpPr>
        <p:spPr bwMode="auto">
          <a:xfrm>
            <a:off x="5995977" y="2728794"/>
            <a:ext cx="267274" cy="274210"/>
          </a:xfrm>
          <a:prstGeom prst="diamond">
            <a:avLst/>
          </a:prstGeom>
          <a:solidFill>
            <a:srgbClr val="920000"/>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73125692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of Oklahoma</a:t>
            </a:r>
            <a:endParaRPr lang="en-US" dirty="0"/>
          </a:p>
        </p:txBody>
      </p:sp>
      <p:sp>
        <p:nvSpPr>
          <p:cNvPr id="3" name="Content Placeholder 2"/>
          <p:cNvSpPr>
            <a:spLocks noGrp="1"/>
          </p:cNvSpPr>
          <p:nvPr>
            <p:ph idx="1"/>
          </p:nvPr>
        </p:nvSpPr>
        <p:spPr/>
        <p:txBody>
          <a:bodyPr/>
          <a:lstStyle/>
          <a:p>
            <a:r>
              <a:rPr lang="en-US" dirty="0" smtClean="0"/>
              <a:t>NSF MRI 2003-6 (OU, LU): Itanium2 cluster ($340K)</a:t>
            </a:r>
          </a:p>
          <a:p>
            <a:r>
              <a:rPr lang="en-US" dirty="0" smtClean="0"/>
              <a:t>DOE </a:t>
            </a:r>
            <a:r>
              <a:rPr lang="en-US" dirty="0" err="1" smtClean="0"/>
              <a:t>EPSCoR</a:t>
            </a:r>
            <a:r>
              <a:rPr lang="en-US" dirty="0" smtClean="0"/>
              <a:t> 2004-11 (OU, OSU, LU): Established Oklahoma Center for High Energy Physics ($2.6M)</a:t>
            </a:r>
          </a:p>
          <a:p>
            <a:r>
              <a:rPr lang="en-US" dirty="0" smtClean="0"/>
              <a:t>NSF </a:t>
            </a:r>
            <a:r>
              <a:rPr lang="en-US" dirty="0" err="1" smtClean="0"/>
              <a:t>EPSCoR</a:t>
            </a:r>
            <a:r>
              <a:rPr lang="en-US" dirty="0" smtClean="0"/>
              <a:t> RII Track-1 2008-13 (OU, OSU, Samuel Roberts Noble Foundation): Established OCII, co-led by OU and OSU ($15M).</a:t>
            </a:r>
          </a:p>
          <a:p>
            <a:r>
              <a:rPr lang="en-US" dirty="0" smtClean="0"/>
              <a:t>NSF </a:t>
            </a:r>
            <a:r>
              <a:rPr lang="en-US" dirty="0" err="1" smtClean="0"/>
              <a:t>EPSCoR</a:t>
            </a:r>
            <a:r>
              <a:rPr lang="en-US" dirty="0" smtClean="0"/>
              <a:t> RII Track-2 2009-13 (OU, OSU, KU, KSU): Established Informatics team, created software CI ($6M).</a:t>
            </a:r>
          </a:p>
          <a:p>
            <a:r>
              <a:rPr lang="en-US" dirty="0" smtClean="0"/>
              <a:t>NSF </a:t>
            </a:r>
            <a:r>
              <a:rPr lang="en-US" dirty="0" err="1" smtClean="0"/>
              <a:t>EPSCoR</a:t>
            </a:r>
            <a:r>
              <a:rPr lang="en-US" dirty="0" smtClean="0"/>
              <a:t> RII Cyber Connectivity (OU, OSU, LU, </a:t>
            </a:r>
            <a:r>
              <a:rPr lang="en-US" dirty="0" err="1" smtClean="0"/>
              <a:t>OneNet</a:t>
            </a:r>
            <a:r>
              <a:rPr lang="en-US" dirty="0" smtClean="0"/>
              <a:t>, Noble, U Tulsa): Statewide research ring network and institutional CI had network upgrades.</a:t>
            </a:r>
            <a:endParaRPr lang="en-US" dirty="0"/>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20</a:t>
            </a:fld>
            <a:endParaRPr lang="en-US"/>
          </a:p>
        </p:txBody>
      </p:sp>
      <p:pic>
        <p:nvPicPr>
          <p:cNvPr id="8" name="Shape 19"/>
          <p:cNvPicPr preferRelativeResize="0"/>
          <p:nvPr/>
        </p:nvPicPr>
        <p:blipFill rotWithShape="1">
          <a:blip r:embed="rId2">
            <a:alphaModFix/>
          </a:blip>
          <a:srcRect/>
          <a:stretch/>
        </p:blipFill>
        <p:spPr>
          <a:xfrm>
            <a:off x="8305800" y="304800"/>
            <a:ext cx="440307" cy="609600"/>
          </a:xfrm>
          <a:prstGeom prst="rect">
            <a:avLst/>
          </a:prstGeom>
          <a:noFill/>
          <a:ln>
            <a:noFill/>
          </a:ln>
        </p:spPr>
      </p:pic>
    </p:spTree>
    <p:extLst>
      <p:ext uri="{BB962C8B-B14F-4D97-AF65-F5344CB8AC3E}">
        <p14:creationId xmlns:p14="http://schemas.microsoft.com/office/powerpoint/2010/main" val="250726424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of Oklahoma</a:t>
            </a:r>
            <a:endParaRPr lang="en-US" dirty="0"/>
          </a:p>
        </p:txBody>
      </p:sp>
      <p:sp>
        <p:nvSpPr>
          <p:cNvPr id="3" name="Content Placeholder 2"/>
          <p:cNvSpPr>
            <a:spLocks noGrp="1"/>
          </p:cNvSpPr>
          <p:nvPr>
            <p:ph idx="1"/>
          </p:nvPr>
        </p:nvSpPr>
        <p:spPr>
          <a:xfrm>
            <a:off x="520143" y="1505803"/>
            <a:ext cx="8017669" cy="4648200"/>
          </a:xfrm>
        </p:spPr>
        <p:txBody>
          <a:bodyPr/>
          <a:lstStyle/>
          <a:p>
            <a:r>
              <a:rPr lang="en-US" dirty="0" smtClean="0"/>
              <a:t>NSF Major Research Instrumentation 2010-14 (OU): Oklahoma </a:t>
            </a:r>
            <a:r>
              <a:rPr lang="en-US" dirty="0" err="1" smtClean="0"/>
              <a:t>PetaStore</a:t>
            </a:r>
            <a:r>
              <a:rPr lang="en-US" dirty="0" smtClean="0"/>
              <a:t>.</a:t>
            </a:r>
          </a:p>
          <a:p>
            <a:r>
              <a:rPr lang="en-US" dirty="0" smtClean="0"/>
              <a:t>NSF </a:t>
            </a:r>
            <a:r>
              <a:rPr lang="en-US" dirty="0" err="1" smtClean="0"/>
              <a:t>EPSCoR</a:t>
            </a:r>
            <a:r>
              <a:rPr lang="en-US" dirty="0" smtClean="0"/>
              <a:t> RII Track-1 2013-18 (OU, OSU, Noble): solidified Informatics, added Data Stewardship, transitioned OCII to </a:t>
            </a:r>
            <a:r>
              <a:rPr lang="en-US" dirty="0" err="1" smtClean="0"/>
              <a:t>OneOCII</a:t>
            </a:r>
            <a:r>
              <a:rPr lang="en-US" dirty="0" smtClean="0"/>
              <a:t>, led to weekly </a:t>
            </a:r>
            <a:r>
              <a:rPr lang="en-US" dirty="0" err="1" smtClean="0"/>
              <a:t>OneOCII</a:t>
            </a:r>
            <a:r>
              <a:rPr lang="en-US" dirty="0" smtClean="0"/>
              <a:t> conference calls.</a:t>
            </a:r>
          </a:p>
          <a:p>
            <a:r>
              <a:rPr lang="en-US" dirty="0" smtClean="0"/>
              <a:t>NSF CC-NIE 2013-15 (OU, OSU, LU, </a:t>
            </a:r>
            <a:r>
              <a:rPr lang="en-US" dirty="0" err="1" smtClean="0"/>
              <a:t>OneNet</a:t>
            </a:r>
            <a:r>
              <a:rPr lang="en-US" dirty="0" smtClean="0"/>
              <a:t>, Oklahoma Innovation Institute/Tandy Supercomputing Center; adding U Central Oklahoma): </a:t>
            </a:r>
            <a:r>
              <a:rPr lang="en-US" dirty="0" err="1" smtClean="0"/>
              <a:t>OneOklahoma</a:t>
            </a:r>
            <a:r>
              <a:rPr lang="en-US" dirty="0" smtClean="0"/>
              <a:t> Friction Free Network.</a:t>
            </a:r>
          </a:p>
          <a:p>
            <a:r>
              <a:rPr lang="en-US" dirty="0" smtClean="0"/>
              <a:t>NSF CC*IIE 2014-16 (OU): ACI-REF (including ACI-REF Virtual Residency program).</a:t>
            </a:r>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21</a:t>
            </a:fld>
            <a:endParaRPr lang="en-US"/>
          </a:p>
        </p:txBody>
      </p:sp>
    </p:spTree>
    <p:extLst>
      <p:ext uri="{BB962C8B-B14F-4D97-AF65-F5344CB8AC3E}">
        <p14:creationId xmlns:p14="http://schemas.microsoft.com/office/powerpoint/2010/main" val="420459612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dirty="0" smtClean="0">
                <a:solidFill>
                  <a:schemeClr val="tx1"/>
                </a:solidFill>
                <a:latin typeface="Arial Black" panose="020B0A04020102020204" pitchFamily="34" charset="0"/>
              </a:rPr>
              <a:t>Oklahoma</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State University</a:t>
            </a:r>
            <a:br>
              <a:rPr lang="en-US" sz="5550" dirty="0" smtClean="0">
                <a:solidFill>
                  <a:schemeClr val="tx1"/>
                </a:solidFill>
                <a:latin typeface="Arial Black" panose="020B0A04020102020204" pitchFamily="34" charset="0"/>
              </a:rPr>
            </a:b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213868862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Oklahoma State U</a:t>
            </a:r>
            <a:endParaRPr lang="en-US" dirty="0"/>
          </a:p>
        </p:txBody>
      </p:sp>
      <p:sp>
        <p:nvSpPr>
          <p:cNvPr id="3" name="Content Placeholder 2"/>
          <p:cNvSpPr>
            <a:spLocks noGrp="1"/>
          </p:cNvSpPr>
          <p:nvPr>
            <p:ph idx="1"/>
          </p:nvPr>
        </p:nvSpPr>
        <p:spPr/>
        <p:txBody>
          <a:bodyPr/>
          <a:lstStyle/>
          <a:p>
            <a:r>
              <a:rPr lang="en-US" dirty="0" smtClean="0"/>
              <a:t>November</a:t>
            </a:r>
            <a:r>
              <a:rPr lang="en-US" dirty="0"/>
              <a:t>, 2007</a:t>
            </a:r>
          </a:p>
          <a:p>
            <a:pPr lvl="1"/>
            <a:r>
              <a:rPr lang="en-US" dirty="0" smtClean="0"/>
              <a:t>19 </a:t>
            </a:r>
            <a:r>
              <a:rPr lang="en-US" dirty="0"/>
              <a:t>users</a:t>
            </a:r>
          </a:p>
          <a:p>
            <a:pPr lvl="1"/>
            <a:r>
              <a:rPr lang="en-US" dirty="0" smtClean="0"/>
              <a:t>Hired </a:t>
            </a:r>
            <a:r>
              <a:rPr lang="en-US" dirty="0"/>
              <a:t>yours truly.</a:t>
            </a:r>
          </a:p>
          <a:p>
            <a:pPr lvl="1"/>
            <a:r>
              <a:rPr lang="en-US" dirty="0" smtClean="0"/>
              <a:t>Met </a:t>
            </a:r>
            <a:r>
              <a:rPr lang="en-US" dirty="0"/>
              <a:t>Henry Neeman, formed </a:t>
            </a:r>
            <a:r>
              <a:rPr lang="en-US" dirty="0" smtClean="0"/>
              <a:t>OCII</a:t>
            </a:r>
            <a:endParaRPr lang="en-US" dirty="0"/>
          </a:p>
          <a:p>
            <a:r>
              <a:rPr lang="en-US" dirty="0" smtClean="0"/>
              <a:t>By </a:t>
            </a:r>
            <a:r>
              <a:rPr lang="en-US" dirty="0"/>
              <a:t>2010, </a:t>
            </a:r>
            <a:r>
              <a:rPr lang="en-US" dirty="0" smtClean="0"/>
              <a:t> </a:t>
            </a:r>
          </a:p>
          <a:p>
            <a:pPr lvl="1"/>
            <a:r>
              <a:rPr lang="en-US" dirty="0" smtClean="0"/>
              <a:t>Had over 150 users</a:t>
            </a:r>
          </a:p>
          <a:p>
            <a:pPr lvl="1"/>
            <a:r>
              <a:rPr lang="en-US" dirty="0" smtClean="0"/>
              <a:t>Modestly more resources</a:t>
            </a:r>
          </a:p>
          <a:p>
            <a:pPr marL="0" indent="0">
              <a:buNone/>
            </a:pPr>
            <a:r>
              <a:rPr lang="en-US" dirty="0" smtClean="0"/>
              <a:t>     and </a:t>
            </a:r>
            <a:r>
              <a:rPr lang="en-US" dirty="0"/>
              <a:t>needed</a:t>
            </a:r>
          </a:p>
          <a:p>
            <a:pPr lvl="1"/>
            <a:r>
              <a:rPr lang="en-US" dirty="0"/>
              <a:t>More resources</a:t>
            </a:r>
          </a:p>
          <a:p>
            <a:pPr lvl="1"/>
            <a:r>
              <a:rPr lang="en-US" dirty="0"/>
              <a:t>More staff</a:t>
            </a:r>
          </a:p>
          <a:p>
            <a:pPr marL="457200" lvl="1" indent="0">
              <a:buNone/>
            </a:pPr>
            <a:endParaRPr lang="en-US" dirty="0" smtClean="0"/>
          </a:p>
          <a:p>
            <a:pPr marL="457200" lvl="1" indent="0">
              <a:buNone/>
            </a:pPr>
            <a:r>
              <a:rPr lang="en-US" dirty="0" smtClean="0"/>
              <a:t>	</a:t>
            </a:r>
            <a:endParaRPr lang="en-US" dirty="0"/>
          </a:p>
          <a:p>
            <a:pPr marL="0" indent="0">
              <a:buNone/>
            </a:pPr>
            <a:endParaRPr lang="en-US" dirty="0"/>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23</a:t>
            </a:fld>
            <a:endParaRPr lang="en-US"/>
          </a:p>
        </p:txBody>
      </p:sp>
      <p:pic>
        <p:nvPicPr>
          <p:cNvPr id="6" name="Shape 594"/>
          <p:cNvPicPr preferRelativeResize="0"/>
          <p:nvPr/>
        </p:nvPicPr>
        <p:blipFill>
          <a:blip r:embed="rId2">
            <a:alphaModFix/>
          </a:blip>
          <a:stretch>
            <a:fillRect/>
          </a:stretch>
        </p:blipFill>
        <p:spPr>
          <a:xfrm>
            <a:off x="5735050" y="1295462"/>
            <a:ext cx="2590800" cy="4800600"/>
          </a:xfrm>
          <a:prstGeom prst="rect">
            <a:avLst/>
          </a:prstGeom>
          <a:noFill/>
          <a:ln>
            <a:noFill/>
          </a:ln>
        </p:spPr>
      </p:pic>
      <p:pic>
        <p:nvPicPr>
          <p:cNvPr id="7" name="Shape 596"/>
          <p:cNvPicPr preferRelativeResize="0"/>
          <p:nvPr/>
        </p:nvPicPr>
        <p:blipFill rotWithShape="1">
          <a:blip r:embed="rId3">
            <a:alphaModFix/>
          </a:blip>
          <a:srcRect/>
          <a:stretch/>
        </p:blipFill>
        <p:spPr>
          <a:xfrm>
            <a:off x="7676700" y="345203"/>
            <a:ext cx="1010099" cy="677999"/>
          </a:xfrm>
          <a:prstGeom prst="rect">
            <a:avLst/>
          </a:prstGeom>
          <a:noFill/>
          <a:ln>
            <a:noFill/>
          </a:ln>
        </p:spPr>
      </p:pic>
    </p:spTree>
    <p:extLst>
      <p:ext uri="{BB962C8B-B14F-4D97-AF65-F5344CB8AC3E}">
        <p14:creationId xmlns:p14="http://schemas.microsoft.com/office/powerpoint/2010/main" val="200784547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Oklahoma State U</a:t>
            </a:r>
            <a:endParaRPr lang="en-US" dirty="0"/>
          </a:p>
        </p:txBody>
      </p:sp>
      <p:sp>
        <p:nvSpPr>
          <p:cNvPr id="3" name="Content Placeholder 2"/>
          <p:cNvSpPr>
            <a:spLocks noGrp="1"/>
          </p:cNvSpPr>
          <p:nvPr>
            <p:ph idx="1"/>
          </p:nvPr>
        </p:nvSpPr>
        <p:spPr/>
        <p:txBody>
          <a:bodyPr/>
          <a:lstStyle/>
          <a:p>
            <a:r>
              <a:rPr lang="en-US" dirty="0" smtClean="0"/>
              <a:t>Community </a:t>
            </a:r>
            <a:r>
              <a:rPr lang="en-US" dirty="0"/>
              <a:t>ideas to the rescue?</a:t>
            </a:r>
          </a:p>
          <a:p>
            <a:pPr lvl="1"/>
            <a:r>
              <a:rPr lang="en-US" dirty="0" smtClean="0"/>
              <a:t>Campus </a:t>
            </a:r>
            <a:r>
              <a:rPr lang="en-US" dirty="0"/>
              <a:t>researchers</a:t>
            </a:r>
          </a:p>
          <a:p>
            <a:pPr lvl="1"/>
            <a:r>
              <a:rPr lang="en-US" dirty="0" smtClean="0"/>
              <a:t>Oklahoma </a:t>
            </a:r>
            <a:r>
              <a:rPr lang="en-US" dirty="0"/>
              <a:t>Cyberinfrastructure Initiative</a:t>
            </a:r>
          </a:p>
          <a:p>
            <a:pPr lvl="1"/>
            <a:r>
              <a:rPr lang="en-US" dirty="0" smtClean="0"/>
              <a:t>Great </a:t>
            </a:r>
            <a:r>
              <a:rPr lang="en-US" dirty="0"/>
              <a:t>Plains Network</a:t>
            </a:r>
          </a:p>
          <a:p>
            <a:pPr lvl="1"/>
            <a:r>
              <a:rPr lang="en-US" dirty="0" smtClean="0"/>
              <a:t>XSEDE </a:t>
            </a:r>
            <a:r>
              <a:rPr lang="en-US" dirty="0"/>
              <a:t>Campus Champions</a:t>
            </a:r>
          </a:p>
          <a:p>
            <a:r>
              <a:rPr lang="en-US" dirty="0" smtClean="0"/>
              <a:t>NSF </a:t>
            </a:r>
            <a:r>
              <a:rPr lang="en-US" dirty="0"/>
              <a:t>MRI </a:t>
            </a:r>
            <a:r>
              <a:rPr lang="en-US" dirty="0" smtClean="0"/>
              <a:t>proposal (first time as PI; </a:t>
            </a:r>
            <a:r>
              <a:rPr lang="en-US" dirty="0"/>
              <a:t>Henry talked me into writing it</a:t>
            </a:r>
            <a:r>
              <a:rPr lang="en-US" dirty="0" smtClean="0"/>
              <a:t>!)</a:t>
            </a:r>
            <a:endParaRPr lang="en-US" dirty="0"/>
          </a:p>
          <a:p>
            <a:r>
              <a:rPr lang="en-US" dirty="0" smtClean="0"/>
              <a:t>Mentorship from Henry – especially in articulating the vision to stakeholders and proposal writing.</a:t>
            </a:r>
          </a:p>
          <a:p>
            <a:pPr marL="0" indent="0">
              <a:buNone/>
            </a:pPr>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24</a:t>
            </a:fld>
            <a:endParaRPr lang="en-US"/>
          </a:p>
        </p:txBody>
      </p:sp>
      <p:pic>
        <p:nvPicPr>
          <p:cNvPr id="7" name="Shape 596"/>
          <p:cNvPicPr preferRelativeResize="0"/>
          <p:nvPr/>
        </p:nvPicPr>
        <p:blipFill rotWithShape="1">
          <a:blip r:embed="rId2">
            <a:alphaModFix/>
          </a:blip>
          <a:srcRect/>
          <a:stretch/>
        </p:blipFill>
        <p:spPr>
          <a:xfrm>
            <a:off x="7676700" y="345203"/>
            <a:ext cx="1010099" cy="677999"/>
          </a:xfrm>
          <a:prstGeom prst="rect">
            <a:avLst/>
          </a:prstGeom>
          <a:noFill/>
          <a:ln>
            <a:noFill/>
          </a:ln>
        </p:spPr>
      </p:pic>
    </p:spTree>
    <p:extLst>
      <p:ext uri="{BB962C8B-B14F-4D97-AF65-F5344CB8AC3E}">
        <p14:creationId xmlns:p14="http://schemas.microsoft.com/office/powerpoint/2010/main" val="277624724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Oklahoma State U</a:t>
            </a:r>
            <a:endParaRPr lang="en-US" dirty="0"/>
          </a:p>
        </p:txBody>
      </p:sp>
      <p:sp>
        <p:nvSpPr>
          <p:cNvPr id="3" name="Content Placeholder 2"/>
          <p:cNvSpPr>
            <a:spLocks noGrp="1"/>
          </p:cNvSpPr>
          <p:nvPr>
            <p:ph idx="1"/>
          </p:nvPr>
        </p:nvSpPr>
        <p:spPr/>
        <p:txBody>
          <a:bodyPr/>
          <a:lstStyle/>
          <a:p>
            <a:r>
              <a:rPr lang="en-US" dirty="0" smtClean="0"/>
              <a:t>Cowboy </a:t>
            </a:r>
            <a:r>
              <a:rPr lang="en-US" dirty="0"/>
              <a:t>is funded </a:t>
            </a:r>
            <a:r>
              <a:rPr lang="en-US" dirty="0" smtClean="0"/>
              <a:t>by                                                              an NSF </a:t>
            </a:r>
            <a:r>
              <a:rPr lang="en-US" dirty="0"/>
              <a:t>grant for </a:t>
            </a:r>
            <a:r>
              <a:rPr lang="en-US" dirty="0" smtClean="0"/>
              <a:t>                                                             $</a:t>
            </a:r>
            <a:r>
              <a:rPr lang="en-US" dirty="0"/>
              <a:t>908,812.</a:t>
            </a:r>
          </a:p>
          <a:p>
            <a:r>
              <a:rPr lang="en-US" dirty="0" smtClean="0"/>
              <a:t>Cost </a:t>
            </a:r>
            <a:r>
              <a:rPr lang="en-US" dirty="0"/>
              <a:t>share funded </a:t>
            </a:r>
            <a:r>
              <a:rPr lang="en-US" dirty="0" smtClean="0"/>
              <a:t>                                                                    new </a:t>
            </a:r>
            <a:r>
              <a:rPr lang="en-US" dirty="0"/>
              <a:t>full-time position.</a:t>
            </a:r>
          </a:p>
          <a:p>
            <a:r>
              <a:rPr lang="en-US" dirty="0" smtClean="0"/>
              <a:t>Cowboy </a:t>
            </a:r>
            <a:r>
              <a:rPr lang="en-US" dirty="0"/>
              <a:t>is </a:t>
            </a:r>
            <a:r>
              <a:rPr lang="en-US" dirty="0" smtClean="0"/>
              <a:t>                                                                                        the </a:t>
            </a:r>
            <a:r>
              <a:rPr lang="en-US" dirty="0"/>
              <a:t>largest </a:t>
            </a:r>
            <a:r>
              <a:rPr lang="en-US" dirty="0" smtClean="0"/>
              <a:t>                                                                           externally </a:t>
            </a:r>
            <a:r>
              <a:rPr lang="en-US" dirty="0"/>
              <a:t>funded </a:t>
            </a:r>
            <a:r>
              <a:rPr lang="en-US" dirty="0" smtClean="0"/>
              <a:t>                                                              supercomputer                                                                        in </a:t>
            </a:r>
            <a:r>
              <a:rPr lang="en-US" dirty="0"/>
              <a:t>state history!</a:t>
            </a:r>
          </a:p>
          <a:p>
            <a:r>
              <a:rPr lang="en-US" dirty="0" smtClean="0"/>
              <a:t>9x </a:t>
            </a:r>
            <a:r>
              <a:rPr lang="en-US" dirty="0"/>
              <a:t>the capacity of </a:t>
            </a:r>
            <a:r>
              <a:rPr lang="en-US" dirty="0" smtClean="0"/>
              <a:t>                                                                         the </a:t>
            </a:r>
            <a:r>
              <a:rPr lang="en-US" dirty="0"/>
              <a:t>previous </a:t>
            </a:r>
            <a:r>
              <a:rPr lang="en-US" dirty="0" smtClean="0"/>
              <a:t>cluster.</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25</a:t>
            </a:fld>
            <a:endParaRPr lang="en-US"/>
          </a:p>
        </p:txBody>
      </p:sp>
      <p:pic>
        <p:nvPicPr>
          <p:cNvPr id="7" name="Shape 596"/>
          <p:cNvPicPr preferRelativeResize="0"/>
          <p:nvPr/>
        </p:nvPicPr>
        <p:blipFill rotWithShape="1">
          <a:blip r:embed="rId2">
            <a:alphaModFix/>
          </a:blip>
          <a:srcRect/>
          <a:stretch/>
        </p:blipFill>
        <p:spPr>
          <a:xfrm>
            <a:off x="7676700" y="345203"/>
            <a:ext cx="1010099" cy="677999"/>
          </a:xfrm>
          <a:prstGeom prst="rect">
            <a:avLst/>
          </a:prstGeom>
          <a:noFill/>
          <a:ln>
            <a:noFill/>
          </a:ln>
        </p:spPr>
      </p:pic>
      <p:pic>
        <p:nvPicPr>
          <p:cNvPr id="8" name="Shape 633"/>
          <p:cNvPicPr preferRelativeResize="0"/>
          <p:nvPr/>
        </p:nvPicPr>
        <p:blipFill>
          <a:blip r:embed="rId3">
            <a:alphaModFix/>
          </a:blip>
          <a:stretch>
            <a:fillRect/>
          </a:stretch>
        </p:blipFill>
        <p:spPr>
          <a:xfrm>
            <a:off x="3962400" y="1495425"/>
            <a:ext cx="5000625" cy="4524375"/>
          </a:xfrm>
          <a:prstGeom prst="rect">
            <a:avLst/>
          </a:prstGeom>
          <a:noFill/>
          <a:ln>
            <a:noFill/>
          </a:ln>
        </p:spPr>
      </p:pic>
    </p:spTree>
    <p:extLst>
      <p:ext uri="{BB962C8B-B14F-4D97-AF65-F5344CB8AC3E}">
        <p14:creationId xmlns:p14="http://schemas.microsoft.com/office/powerpoint/2010/main" val="147737409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Oklahoma State U</a:t>
            </a:r>
            <a:endParaRPr lang="en-US" dirty="0"/>
          </a:p>
        </p:txBody>
      </p:sp>
      <p:sp>
        <p:nvSpPr>
          <p:cNvPr id="3" name="Content Placeholder 2"/>
          <p:cNvSpPr>
            <a:spLocks noGrp="1"/>
          </p:cNvSpPr>
          <p:nvPr>
            <p:ph idx="1"/>
          </p:nvPr>
        </p:nvSpPr>
        <p:spPr/>
        <p:txBody>
          <a:bodyPr/>
          <a:lstStyle/>
          <a:p>
            <a:pPr marL="0" indent="0">
              <a:buNone/>
            </a:pPr>
            <a:r>
              <a:rPr lang="en-US" dirty="0" smtClean="0"/>
              <a:t>TODAY:</a:t>
            </a:r>
          </a:p>
          <a:p>
            <a:r>
              <a:rPr lang="en-US" dirty="0" smtClean="0"/>
              <a:t>New </a:t>
            </a:r>
            <a:r>
              <a:rPr lang="en-US" dirty="0"/>
              <a:t>Cloud </a:t>
            </a:r>
            <a:r>
              <a:rPr lang="en-US" dirty="0" smtClean="0"/>
              <a:t>resource (helped by OneOCII expertise)</a:t>
            </a:r>
            <a:endParaRPr lang="en-US" dirty="0"/>
          </a:p>
          <a:p>
            <a:r>
              <a:rPr lang="en-US" dirty="0" smtClean="0"/>
              <a:t>New </a:t>
            </a:r>
            <a:r>
              <a:rPr lang="en-US" dirty="0"/>
              <a:t>“Research Cyberinfrastructure Analyst” </a:t>
            </a:r>
          </a:p>
          <a:p>
            <a:r>
              <a:rPr lang="en-US" dirty="0" smtClean="0"/>
              <a:t>Another </a:t>
            </a:r>
            <a:r>
              <a:rPr lang="en-US" dirty="0"/>
              <a:t>new FTE for Program Coordination</a:t>
            </a:r>
          </a:p>
          <a:p>
            <a:r>
              <a:rPr lang="en-US" dirty="0" smtClean="0"/>
              <a:t>And </a:t>
            </a:r>
            <a:r>
              <a:rPr lang="en-US" dirty="0"/>
              <a:t>another FTE Bioinformatics Specialist </a:t>
            </a:r>
          </a:p>
          <a:p>
            <a:r>
              <a:rPr lang="en-US" dirty="0" smtClean="0"/>
              <a:t>Summer </a:t>
            </a:r>
            <a:r>
              <a:rPr lang="en-US" dirty="0"/>
              <a:t>Graduate Research Assistant</a:t>
            </a:r>
          </a:p>
          <a:p>
            <a:pPr marL="0" indent="0">
              <a:buNone/>
            </a:pPr>
            <a:r>
              <a:rPr lang="en-US" dirty="0"/>
              <a:t>From one FTE to 5.5 FTEs in 3.5 years.</a:t>
            </a:r>
          </a:p>
          <a:p>
            <a:pPr marL="0" indent="0">
              <a:buNone/>
            </a:pPr>
            <a:r>
              <a:rPr lang="en-US" dirty="0"/>
              <a:t>Submitted NSF MRI in 2015 for new cluster</a:t>
            </a:r>
            <a:r>
              <a:rPr lang="en-US" dirty="0" smtClean="0"/>
              <a:t>.</a:t>
            </a:r>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26</a:t>
            </a:fld>
            <a:endParaRPr lang="en-US" dirty="0"/>
          </a:p>
        </p:txBody>
      </p:sp>
      <p:pic>
        <p:nvPicPr>
          <p:cNvPr id="7" name="Shape 596"/>
          <p:cNvPicPr preferRelativeResize="0"/>
          <p:nvPr/>
        </p:nvPicPr>
        <p:blipFill rotWithShape="1">
          <a:blip r:embed="rId2">
            <a:alphaModFix/>
          </a:blip>
          <a:srcRect/>
          <a:stretch/>
        </p:blipFill>
        <p:spPr>
          <a:xfrm>
            <a:off x="7676700" y="345203"/>
            <a:ext cx="1010099" cy="677999"/>
          </a:xfrm>
          <a:prstGeom prst="rect">
            <a:avLst/>
          </a:prstGeom>
          <a:noFill/>
          <a:ln>
            <a:noFill/>
          </a:ln>
        </p:spPr>
      </p:pic>
    </p:spTree>
    <p:extLst>
      <p:ext uri="{BB962C8B-B14F-4D97-AF65-F5344CB8AC3E}">
        <p14:creationId xmlns:p14="http://schemas.microsoft.com/office/powerpoint/2010/main" val="87983411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dirty="0" smtClean="0">
                <a:solidFill>
                  <a:schemeClr val="tx1"/>
                </a:solidFill>
                <a:latin typeface="Arial Black" panose="020B0A04020102020204" pitchFamily="34" charset="0"/>
              </a:rPr>
              <a:t>Langston University</a:t>
            </a:r>
            <a:br>
              <a:rPr lang="en-US" sz="5550" dirty="0" smtClean="0">
                <a:solidFill>
                  <a:schemeClr val="tx1"/>
                </a:solidFill>
                <a:latin typeface="Arial Black" panose="020B0A04020102020204" pitchFamily="34" charset="0"/>
              </a:rPr>
            </a:br>
            <a:r>
              <a:rPr lang="en-US" sz="5550" dirty="0">
                <a:solidFill>
                  <a:schemeClr val="tx1"/>
                </a:solidFill>
                <a:latin typeface="Arial Black" panose="020B0A04020102020204" pitchFamily="34" charset="0"/>
              </a:rPr>
              <a:t/>
            </a:r>
            <a:br>
              <a:rPr lang="en-US" sz="5550" dirty="0">
                <a:solidFill>
                  <a:schemeClr val="tx1"/>
                </a:solidFill>
                <a:latin typeface="Arial Black" panose="020B0A04020102020204" pitchFamily="34" charset="0"/>
              </a:rPr>
            </a:b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109490879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304800" y="1174736"/>
            <a:ext cx="8705399" cy="2879999"/>
          </a:xfrm>
          <a:prstGeom prst="rect">
            <a:avLst/>
          </a:prstGeom>
        </p:spPr>
        <p:txBody>
          <a:bodyPr vert="horz" wrap="square" lIns="91425" tIns="91425" rIns="91425" bIns="91425" numCol="1" anchor="t" anchorCtr="0" compatLnSpc="1">
            <a:prstTxWarp prst="textNoShape">
              <a:avLst/>
            </a:prstTxWarp>
            <a:noAutofit/>
          </a:bodyPr>
          <a:lstStyle/>
          <a:p>
            <a:pPr marL="457200" indent="-361950">
              <a:spcBef>
                <a:spcPts val="600"/>
              </a:spcBef>
              <a:spcAft>
                <a:spcPts val="0"/>
              </a:spcAft>
              <a:buSzPct val="100000"/>
              <a:buFont typeface="Times New Roman"/>
              <a:buChar char="■"/>
            </a:pPr>
            <a:r>
              <a:rPr lang="en" dirty="0">
                <a:latin typeface="Times New Roman"/>
                <a:ea typeface="Times New Roman"/>
                <a:cs typeface="Times New Roman"/>
                <a:sym typeface="Times New Roman"/>
              </a:rPr>
              <a:t>Langston University (LU) is a land grant institution founded in </a:t>
            </a:r>
            <a:r>
              <a:rPr lang="en" dirty="0" smtClean="0">
                <a:latin typeface="Times New Roman"/>
                <a:ea typeface="Times New Roman"/>
                <a:cs typeface="Times New Roman"/>
                <a:sym typeface="Times New Roman"/>
              </a:rPr>
              <a:t>1897.</a:t>
            </a:r>
            <a:endParaRPr lang="en" dirty="0">
              <a:latin typeface="Times New Roman"/>
              <a:ea typeface="Times New Roman"/>
              <a:cs typeface="Times New Roman"/>
              <a:sym typeface="Times New Roman"/>
            </a:endParaRPr>
          </a:p>
          <a:p>
            <a:pPr marL="457200" indent="-361950">
              <a:spcBef>
                <a:spcPts val="600"/>
              </a:spcBef>
              <a:spcAft>
                <a:spcPts val="0"/>
              </a:spcAft>
              <a:buSzPct val="100000"/>
              <a:buFont typeface="Times New Roman"/>
              <a:buChar char="■"/>
            </a:pPr>
            <a:r>
              <a:rPr lang="en" dirty="0">
                <a:ea typeface="Times New Roman"/>
                <a:cs typeface="Times New Roman"/>
                <a:sym typeface="Times New Roman"/>
              </a:rPr>
              <a:t>LU is Oklahoma's only Historically Black College/University (HBCU).</a:t>
            </a:r>
          </a:p>
          <a:p>
            <a:pPr marL="857250" lvl="1" indent="-361950">
              <a:spcBef>
                <a:spcPts val="600"/>
              </a:spcBef>
              <a:spcAft>
                <a:spcPts val="0"/>
              </a:spcAft>
              <a:buSzPct val="100000"/>
              <a:buFont typeface="Times New Roman"/>
              <a:buChar char="■"/>
            </a:pPr>
            <a:r>
              <a:rPr lang="en" dirty="0" smtClean="0">
                <a:latin typeface="Times New Roman"/>
                <a:ea typeface="Times New Roman"/>
                <a:cs typeface="Times New Roman"/>
                <a:sym typeface="Times New Roman"/>
              </a:rPr>
              <a:t>LU </a:t>
            </a:r>
            <a:r>
              <a:rPr lang="en" dirty="0">
                <a:latin typeface="Times New Roman"/>
                <a:ea typeface="Times New Roman"/>
                <a:cs typeface="Times New Roman"/>
                <a:sym typeface="Times New Roman"/>
              </a:rPr>
              <a:t>has a more diverse student body than at its </a:t>
            </a:r>
            <a:r>
              <a:rPr lang="en" dirty="0" smtClean="0">
                <a:latin typeface="Times New Roman"/>
                <a:ea typeface="Times New Roman"/>
                <a:cs typeface="Times New Roman"/>
                <a:sym typeface="Times New Roman"/>
              </a:rPr>
              <a:t>founding.</a:t>
            </a:r>
            <a:endParaRPr lang="en" dirty="0">
              <a:latin typeface="Times New Roman"/>
              <a:ea typeface="Times New Roman"/>
              <a:cs typeface="Times New Roman"/>
              <a:sym typeface="Times New Roman"/>
            </a:endParaRPr>
          </a:p>
          <a:p>
            <a:pPr marL="457200" indent="-361950">
              <a:spcBef>
                <a:spcPts val="600"/>
              </a:spcBef>
              <a:spcAft>
                <a:spcPts val="0"/>
              </a:spcAft>
              <a:buSzPct val="100000"/>
              <a:buFont typeface="Times New Roman"/>
              <a:buChar char="■"/>
            </a:pPr>
            <a:r>
              <a:rPr lang="en" dirty="0" smtClean="0">
                <a:latin typeface="Times New Roman"/>
                <a:ea typeface="Times New Roman"/>
                <a:cs typeface="Times New Roman"/>
                <a:sym typeface="Times New Roman"/>
              </a:rPr>
              <a:t>LU </a:t>
            </a:r>
            <a:r>
              <a:rPr lang="en" dirty="0">
                <a:latin typeface="Times New Roman"/>
                <a:ea typeface="Times New Roman"/>
                <a:cs typeface="Times New Roman"/>
                <a:sym typeface="Times New Roman"/>
              </a:rPr>
              <a:t>is a Primarily Undergraduate Institution (with few advanced degrees conferred</a:t>
            </a:r>
            <a:r>
              <a:rPr lang="en" dirty="0" smtClean="0">
                <a:latin typeface="Times New Roman"/>
                <a:ea typeface="Times New Roman"/>
                <a:cs typeface="Times New Roman"/>
                <a:sym typeface="Times New Roman"/>
              </a:rPr>
              <a:t>).</a:t>
            </a:r>
            <a:endParaRPr lang="en" dirty="0">
              <a:latin typeface="Times New Roman"/>
              <a:ea typeface="Times New Roman"/>
              <a:cs typeface="Times New Roman"/>
              <a:sym typeface="Times New Roman"/>
            </a:endParaRPr>
          </a:p>
          <a:p>
            <a:pPr marL="457200" indent="-361950">
              <a:spcBef>
                <a:spcPts val="600"/>
              </a:spcBef>
              <a:spcAft>
                <a:spcPts val="0"/>
              </a:spcAft>
              <a:buSzPct val="100000"/>
              <a:buFont typeface="Times New Roman"/>
              <a:buChar char="■"/>
            </a:pPr>
            <a:r>
              <a:rPr lang="en" dirty="0">
                <a:latin typeface="Times New Roman"/>
                <a:ea typeface="Times New Roman"/>
                <a:cs typeface="Times New Roman"/>
                <a:sym typeface="Times New Roman"/>
              </a:rPr>
              <a:t>Faculty engage in research activities in physics, biology, chemistry, agriculture, and applied </a:t>
            </a:r>
            <a:r>
              <a:rPr lang="en" dirty="0" smtClean="0">
                <a:latin typeface="Times New Roman"/>
                <a:ea typeface="Times New Roman"/>
                <a:cs typeface="Times New Roman"/>
                <a:sym typeface="Times New Roman"/>
              </a:rPr>
              <a:t>mathematics.</a:t>
            </a:r>
            <a:endParaRPr lang="en" dirty="0">
              <a:latin typeface="Times New Roman"/>
              <a:ea typeface="Times New Roman"/>
              <a:cs typeface="Times New Roman"/>
              <a:sym typeface="Times New Roman"/>
            </a:endParaRPr>
          </a:p>
        </p:txBody>
      </p:sp>
      <p:sp>
        <p:nvSpPr>
          <p:cNvPr id="127" name="Shape 127"/>
          <p:cNvSpPr txBox="1">
            <a:spLocks noGrp="1"/>
          </p:cNvSpPr>
          <p:nvPr>
            <p:ph type="sldNum" idx="4294967295"/>
          </p:nvPr>
        </p:nvSpPr>
        <p:spPr>
          <a:xfrm>
            <a:off x="7620000" y="6286501"/>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28</a:t>
            </a:fld>
            <a:endParaRPr lang="en" dirty="0"/>
          </a:p>
        </p:txBody>
      </p:sp>
      <p:pic>
        <p:nvPicPr>
          <p:cNvPr id="128" name="Shape 128"/>
          <p:cNvPicPr preferRelativeResize="0"/>
          <p:nvPr/>
        </p:nvPicPr>
        <p:blipFill rotWithShape="1">
          <a:blip r:embed="rId3">
            <a:alphaModFix/>
          </a:blip>
          <a:srcRect l="7749" r="-9"/>
          <a:stretch/>
        </p:blipFill>
        <p:spPr>
          <a:xfrm>
            <a:off x="7185144" y="243049"/>
            <a:ext cx="1295400" cy="858877"/>
          </a:xfrm>
          <a:prstGeom prst="rect">
            <a:avLst/>
          </a:prstGeom>
          <a:noFill/>
          <a:ln>
            <a:noFill/>
          </a:ln>
        </p:spPr>
      </p:pic>
      <p:sp>
        <p:nvSpPr>
          <p:cNvPr id="6" name="Title 1"/>
          <p:cNvSpPr>
            <a:spLocks noGrp="1"/>
          </p:cNvSpPr>
          <p:nvPr>
            <p:ph type="title"/>
          </p:nvPr>
        </p:nvSpPr>
        <p:spPr>
          <a:xfrm>
            <a:off x="762000" y="457200"/>
            <a:ext cx="8021638" cy="677863"/>
          </a:xfrm>
        </p:spPr>
        <p:txBody>
          <a:bodyPr/>
          <a:lstStyle/>
          <a:p>
            <a:r>
              <a:rPr lang="en-US" dirty="0" smtClean="0"/>
              <a:t>Langston U</a:t>
            </a:r>
            <a:endParaRPr lang="en-US" dirty="0"/>
          </a:p>
        </p:txBody>
      </p:sp>
      <p:sp>
        <p:nvSpPr>
          <p:cNvPr id="7"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Tree>
    <p:extLst>
      <p:ext uri="{BB962C8B-B14F-4D97-AF65-F5344CB8AC3E}">
        <p14:creationId xmlns:p14="http://schemas.microsoft.com/office/powerpoint/2010/main" val="4114254394"/>
      </p:ext>
    </p:extLst>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304801" y="1339961"/>
            <a:ext cx="7848600" cy="2879999"/>
          </a:xfrm>
          <a:prstGeom prst="rect">
            <a:avLst/>
          </a:prstGeom>
        </p:spPr>
        <p:txBody>
          <a:bodyPr vert="horz" wrap="square" lIns="91425" tIns="91425" rIns="91425" bIns="91425" numCol="1" anchor="t" anchorCtr="0" compatLnSpc="1">
            <a:prstTxWarp prst="textNoShape">
              <a:avLst/>
            </a:prstTxWarp>
            <a:noAutofit/>
          </a:bodyPr>
          <a:lstStyle/>
          <a:p>
            <a:pPr marL="457200" indent="-361950">
              <a:spcBef>
                <a:spcPts val="600"/>
              </a:spcBef>
              <a:spcAft>
                <a:spcPts val="0"/>
              </a:spcAft>
              <a:buSzPct val="100000"/>
              <a:buFont typeface="Times New Roman"/>
              <a:buChar char="■"/>
            </a:pPr>
            <a:r>
              <a:rPr lang="en" dirty="0">
                <a:latin typeface="Times New Roman"/>
                <a:ea typeface="Times New Roman"/>
                <a:cs typeface="Times New Roman"/>
                <a:sym typeface="Times New Roman"/>
              </a:rPr>
              <a:t>LU's NSF MRI project (“Acquisition of a High Performance Computing Cluster for Research and Education,” NSF ACI-1229107, $250K, 2013-2016, PI Joel Snow, Co-PI Franklin Fondjo Fotou</a:t>
            </a:r>
            <a:r>
              <a:rPr lang="en" dirty="0" smtClean="0">
                <a:latin typeface="Times New Roman"/>
                <a:ea typeface="Times New Roman"/>
                <a:cs typeface="Times New Roman"/>
                <a:sym typeface="Times New Roman"/>
              </a:rPr>
              <a:t>).</a:t>
            </a:r>
            <a:endParaRPr lang="en" dirty="0">
              <a:latin typeface="Times New Roman"/>
              <a:ea typeface="Times New Roman"/>
              <a:cs typeface="Times New Roman"/>
              <a:sym typeface="Times New Roman"/>
            </a:endParaRPr>
          </a:p>
          <a:p>
            <a:pPr marL="457200" indent="-361950">
              <a:spcBef>
                <a:spcPts val="600"/>
              </a:spcBef>
              <a:spcAft>
                <a:spcPts val="0"/>
              </a:spcAft>
              <a:buSzPct val="100000"/>
              <a:buFont typeface="Times New Roman"/>
              <a:buChar char="■"/>
            </a:pPr>
            <a:r>
              <a:rPr lang="en" dirty="0">
                <a:latin typeface="Times New Roman"/>
                <a:ea typeface="Times New Roman"/>
                <a:cs typeface="Times New Roman"/>
                <a:sym typeface="Times New Roman"/>
              </a:rPr>
              <a:t>This funding was critical in deploying “Lucille” at the </a:t>
            </a:r>
            <a:r>
              <a:rPr lang="en" dirty="0" smtClean="0">
                <a:latin typeface="Times New Roman"/>
                <a:ea typeface="Times New Roman"/>
                <a:cs typeface="Times New Roman"/>
                <a:sym typeface="Times New Roman"/>
              </a:rPr>
              <a:t>Langston University Computing </a:t>
            </a:r>
            <a:r>
              <a:rPr lang="en" dirty="0">
                <a:latin typeface="Times New Roman"/>
                <a:ea typeface="Times New Roman"/>
                <a:cs typeface="Times New Roman"/>
                <a:sym typeface="Times New Roman"/>
              </a:rPr>
              <a:t>Center for Research and Education </a:t>
            </a:r>
            <a:r>
              <a:rPr lang="en" dirty="0" smtClean="0">
                <a:latin typeface="Times New Roman"/>
                <a:ea typeface="Times New Roman"/>
                <a:cs typeface="Times New Roman"/>
                <a:sym typeface="Times New Roman"/>
              </a:rPr>
              <a:t>(LUCCRE</a:t>
            </a:r>
            <a:r>
              <a:rPr lang="en" dirty="0">
                <a:latin typeface="Times New Roman"/>
                <a:ea typeface="Times New Roman"/>
                <a:cs typeface="Times New Roman"/>
                <a:sym typeface="Times New Roman"/>
              </a:rPr>
              <a:t>) and have enable large scale HPC and HTC on </a:t>
            </a:r>
            <a:r>
              <a:rPr lang="en" dirty="0" smtClean="0">
                <a:latin typeface="Times New Roman"/>
                <a:ea typeface="Times New Roman"/>
                <a:cs typeface="Times New Roman"/>
                <a:sym typeface="Times New Roman"/>
              </a:rPr>
              <a:t>campus</a:t>
            </a:r>
            <a:r>
              <a:rPr lang="en" dirty="0">
                <a:latin typeface="Times New Roman"/>
                <a:ea typeface="Times New Roman"/>
                <a:cs typeface="Times New Roman"/>
                <a:sym typeface="Times New Roman"/>
              </a:rPr>
              <a:t>.</a:t>
            </a:r>
          </a:p>
        </p:txBody>
      </p:sp>
      <p:sp>
        <p:nvSpPr>
          <p:cNvPr id="136" name="Shape 136"/>
          <p:cNvSpPr txBox="1">
            <a:spLocks noGrp="1"/>
          </p:cNvSpPr>
          <p:nvPr>
            <p:ph type="sldNum" idx="4294967295"/>
          </p:nvPr>
        </p:nvSpPr>
        <p:spPr>
          <a:xfrm>
            <a:off x="7550957" y="6294462"/>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29</a:t>
            </a:fld>
            <a:endParaRPr lang="en" dirty="0"/>
          </a:p>
        </p:txBody>
      </p:sp>
      <p:pic>
        <p:nvPicPr>
          <p:cNvPr id="6" name="Shape 128"/>
          <p:cNvPicPr preferRelativeResize="0"/>
          <p:nvPr/>
        </p:nvPicPr>
        <p:blipFill rotWithShape="1">
          <a:blip r:embed="rId3">
            <a:alphaModFix/>
          </a:blip>
          <a:srcRect l="7749" r="-9"/>
          <a:stretch/>
        </p:blipFill>
        <p:spPr>
          <a:xfrm>
            <a:off x="7185144" y="243049"/>
            <a:ext cx="1295400" cy="858877"/>
          </a:xfrm>
          <a:prstGeom prst="rect">
            <a:avLst/>
          </a:prstGeom>
          <a:noFill/>
          <a:ln>
            <a:noFill/>
          </a:ln>
        </p:spPr>
      </p:pic>
      <p:sp>
        <p:nvSpPr>
          <p:cNvPr id="7" name="Title 1"/>
          <p:cNvSpPr>
            <a:spLocks noGrp="1"/>
          </p:cNvSpPr>
          <p:nvPr>
            <p:ph type="title"/>
          </p:nvPr>
        </p:nvSpPr>
        <p:spPr>
          <a:xfrm>
            <a:off x="762000" y="457200"/>
            <a:ext cx="8021638" cy="677863"/>
          </a:xfrm>
        </p:spPr>
        <p:txBody>
          <a:bodyPr/>
          <a:lstStyle/>
          <a:p>
            <a:r>
              <a:rPr lang="en-US" dirty="0" smtClean="0"/>
              <a:t>Langston MRI</a:t>
            </a:r>
            <a:endParaRPr lang="en-US" dirty="0"/>
          </a:p>
        </p:txBody>
      </p:sp>
      <p:sp>
        <p:nvSpPr>
          <p:cNvPr id="8"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Tree>
    <p:extLst>
      <p:ext uri="{BB962C8B-B14F-4D97-AF65-F5344CB8AC3E}">
        <p14:creationId xmlns:p14="http://schemas.microsoft.com/office/powerpoint/2010/main" val="2147286196"/>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Proposal Summary</a:t>
            </a:r>
            <a:endParaRPr lang="en-US" dirty="0"/>
          </a:p>
        </p:txBody>
      </p:sp>
      <p:sp>
        <p:nvSpPr>
          <p:cNvPr id="3" name="Content Placeholder 2"/>
          <p:cNvSpPr>
            <a:spLocks noGrp="1"/>
          </p:cNvSpPr>
          <p:nvPr>
            <p:ph idx="1"/>
          </p:nvPr>
        </p:nvSpPr>
        <p:spPr>
          <a:xfrm>
            <a:off x="457200" y="1371600"/>
            <a:ext cx="8326438" cy="4648200"/>
          </a:xfrm>
        </p:spPr>
        <p:txBody>
          <a:bodyPr/>
          <a:lstStyle/>
          <a:p>
            <a:pPr marL="457200" lvl="0" indent="-317500">
              <a:spcBef>
                <a:spcPts val="480"/>
              </a:spcBef>
              <a:spcAft>
                <a:spcPts val="0"/>
              </a:spcAft>
              <a:buSzPct val="100000"/>
              <a:buFont typeface="Noto Symbol"/>
              <a:buChar char="■"/>
            </a:pPr>
            <a:r>
              <a:rPr lang="en-US" dirty="0" smtClean="0"/>
              <a:t>2001-2014 CI</a:t>
            </a:r>
            <a:endParaRPr lang="en-US" dirty="0"/>
          </a:p>
          <a:p>
            <a:pPr marL="914400" lvl="1" indent="-317500">
              <a:spcBef>
                <a:spcPts val="0"/>
              </a:spcBef>
              <a:buSzPct val="100000"/>
              <a:buFont typeface="Noto Symbol"/>
              <a:buChar char="■"/>
            </a:pPr>
            <a:r>
              <a:rPr lang="en-US" dirty="0" smtClean="0"/>
              <a:t>2001: </a:t>
            </a:r>
            <a:r>
              <a:rPr lang="en-US" dirty="0"/>
              <a:t>Minimal CI </a:t>
            </a:r>
            <a:r>
              <a:rPr lang="en-US" dirty="0" smtClean="0"/>
              <a:t>Resources</a:t>
            </a:r>
          </a:p>
          <a:p>
            <a:pPr marL="914400" lvl="1" indent="-317500">
              <a:spcBef>
                <a:spcPts val="0"/>
              </a:spcBef>
              <a:buSzPct val="100000"/>
              <a:buFont typeface="Noto Symbol"/>
              <a:buChar char="■"/>
            </a:pPr>
            <a:r>
              <a:rPr lang="en-US" dirty="0" smtClean="0"/>
              <a:t>2014 </a:t>
            </a:r>
            <a:r>
              <a:rPr lang="en-US" dirty="0"/>
              <a:t>- 200 teraflops </a:t>
            </a:r>
            <a:r>
              <a:rPr lang="en-US" dirty="0" smtClean="0"/>
              <a:t>and </a:t>
            </a:r>
            <a:r>
              <a:rPr lang="en-US" dirty="0"/>
              <a:t>emerging shared </a:t>
            </a:r>
            <a:r>
              <a:rPr lang="en-US" dirty="0" smtClean="0"/>
              <a:t>DMZ</a:t>
            </a:r>
          </a:p>
          <a:p>
            <a:pPr marL="1314450" lvl="2" indent="-317500">
              <a:spcBef>
                <a:spcPts val="0"/>
              </a:spcBef>
              <a:buSzPct val="100000"/>
              <a:buFont typeface="Noto Symbol"/>
              <a:buChar char="■"/>
            </a:pPr>
            <a:r>
              <a:rPr lang="en-US" dirty="0"/>
              <a:t>E</a:t>
            </a:r>
            <a:r>
              <a:rPr lang="en-US" dirty="0" smtClean="0"/>
              <a:t>xpansion </a:t>
            </a:r>
            <a:r>
              <a:rPr lang="en-US" dirty="0"/>
              <a:t>in </a:t>
            </a:r>
            <a:r>
              <a:rPr lang="en-US" dirty="0" smtClean="0"/>
              <a:t>2015: OU’s new cluster arriving now</a:t>
            </a:r>
            <a:endParaRPr lang="en-US" dirty="0"/>
          </a:p>
          <a:p>
            <a:pPr marL="914400" lvl="1" indent="-317500">
              <a:spcBef>
                <a:spcPts val="0"/>
              </a:spcBef>
              <a:buSzPct val="100000"/>
              <a:buFont typeface="Noto Symbol"/>
              <a:buChar char="■"/>
            </a:pPr>
            <a:r>
              <a:rPr lang="en-US" dirty="0" smtClean="0"/>
              <a:t>2008-present: 14 CI proposals</a:t>
            </a:r>
            <a:endParaRPr lang="en-US" i="1" u="sng" dirty="0">
              <a:solidFill>
                <a:schemeClr val="dk1"/>
              </a:solidFill>
            </a:endParaRPr>
          </a:p>
          <a:p>
            <a:pPr marL="1371600" lvl="2" indent="-317500">
              <a:spcBef>
                <a:spcPts val="0"/>
              </a:spcBef>
              <a:buSzPct val="100000"/>
              <a:buFont typeface="Noto Symbol"/>
              <a:buChar char="■"/>
            </a:pPr>
            <a:r>
              <a:rPr lang="en-US" dirty="0"/>
              <a:t>NSF </a:t>
            </a:r>
            <a:r>
              <a:rPr lang="en-US" dirty="0" smtClean="0"/>
              <a:t>MRI: OU, OSU, Langston U, UCO: 6 submits, 4 awards</a:t>
            </a:r>
            <a:endParaRPr lang="en-US" dirty="0"/>
          </a:p>
          <a:p>
            <a:pPr marL="1371600" lvl="2" indent="-317500">
              <a:spcBef>
                <a:spcPts val="0"/>
              </a:spcBef>
              <a:buSzPct val="100000"/>
              <a:buFont typeface="Noto Symbol"/>
              <a:buChar char="■"/>
            </a:pPr>
            <a:r>
              <a:rPr lang="en-US" dirty="0"/>
              <a:t>NSF </a:t>
            </a:r>
            <a:r>
              <a:rPr lang="en-US" dirty="0" err="1"/>
              <a:t>EPSCoR</a:t>
            </a:r>
            <a:r>
              <a:rPr lang="en-US" dirty="0"/>
              <a:t> RII </a:t>
            </a:r>
            <a:r>
              <a:rPr lang="en-US" dirty="0" smtClean="0"/>
              <a:t>Track-2 (CI focus) with KS: 1 submit, 1 award</a:t>
            </a:r>
            <a:endParaRPr lang="en-US" dirty="0"/>
          </a:p>
          <a:p>
            <a:pPr marL="1371600" lvl="2" indent="-317500">
              <a:spcBef>
                <a:spcPts val="0"/>
              </a:spcBef>
              <a:buSzPct val="100000"/>
              <a:buFont typeface="Noto Symbol"/>
              <a:buChar char="■"/>
            </a:pPr>
            <a:r>
              <a:rPr lang="en-US" dirty="0"/>
              <a:t>NSF </a:t>
            </a:r>
            <a:r>
              <a:rPr lang="en-US" dirty="0" err="1">
                <a:solidFill>
                  <a:schemeClr val="dk1"/>
                </a:solidFill>
              </a:rPr>
              <a:t>EPSCoR</a:t>
            </a:r>
            <a:r>
              <a:rPr lang="en-US" dirty="0">
                <a:solidFill>
                  <a:schemeClr val="dk1"/>
                </a:solidFill>
              </a:rPr>
              <a:t> RII </a:t>
            </a:r>
            <a:r>
              <a:rPr lang="en-US" dirty="0" smtClean="0">
                <a:solidFill>
                  <a:schemeClr val="dk1"/>
                </a:solidFill>
              </a:rPr>
              <a:t>C2: 1 submit, 1 award</a:t>
            </a:r>
          </a:p>
          <a:p>
            <a:pPr marL="1371600" lvl="2" indent="-317500">
              <a:spcBef>
                <a:spcPts val="0"/>
              </a:spcBef>
              <a:buSzPct val="100000"/>
              <a:buFont typeface="Noto Symbol"/>
              <a:buChar char="■"/>
            </a:pPr>
            <a:r>
              <a:rPr lang="en-US" dirty="0" smtClean="0">
                <a:solidFill>
                  <a:schemeClr val="dk1"/>
                </a:solidFill>
              </a:rPr>
              <a:t>NSF CC-NIE: 1 submit, 1 award</a:t>
            </a:r>
          </a:p>
          <a:p>
            <a:pPr marL="1371600" lvl="2" indent="-317500">
              <a:spcBef>
                <a:spcPts val="0"/>
              </a:spcBef>
              <a:buSzPct val="100000"/>
              <a:buFont typeface="Noto Symbol"/>
              <a:buChar char="■"/>
            </a:pPr>
            <a:r>
              <a:rPr lang="en-US" dirty="0" smtClean="0">
                <a:solidFill>
                  <a:schemeClr val="dk1"/>
                </a:solidFill>
              </a:rPr>
              <a:t>NSF CC*IIE: 3 submits, 2 awards</a:t>
            </a:r>
          </a:p>
          <a:p>
            <a:pPr marL="1371600" lvl="2" indent="-317500">
              <a:spcBef>
                <a:spcPts val="0"/>
              </a:spcBef>
              <a:buSzPct val="100000"/>
              <a:buFont typeface="Noto Symbol"/>
              <a:buChar char="■"/>
            </a:pPr>
            <a:r>
              <a:rPr lang="en-US" dirty="0" smtClean="0">
                <a:solidFill>
                  <a:schemeClr val="dk1"/>
                </a:solidFill>
              </a:rPr>
              <a:t>NSF CC*DNI: 2 submits (both pending)</a:t>
            </a:r>
          </a:p>
          <a:p>
            <a:pPr marL="1371600" lvl="2" indent="-317500">
              <a:spcBef>
                <a:spcPts val="0"/>
              </a:spcBef>
              <a:buSzPct val="100000"/>
              <a:buFont typeface="Noto Symbol"/>
              <a:buChar char="■"/>
            </a:pPr>
            <a:r>
              <a:rPr lang="en-US" dirty="0" smtClean="0">
                <a:solidFill>
                  <a:schemeClr val="dk1"/>
                </a:solidFill>
              </a:rPr>
              <a:t>12 reviewed, </a:t>
            </a:r>
            <a:r>
              <a:rPr lang="en-US" dirty="0">
                <a:solidFill>
                  <a:schemeClr val="dk1"/>
                </a:solidFill>
              </a:rPr>
              <a:t>10 awarded (83%) / 2 </a:t>
            </a:r>
            <a:r>
              <a:rPr lang="en-US" dirty="0" smtClean="0">
                <a:solidFill>
                  <a:schemeClr val="dk1"/>
                </a:solidFill>
              </a:rPr>
              <a:t>declined</a:t>
            </a:r>
          </a:p>
          <a:p>
            <a:pPr marL="1828800" lvl="3" indent="-317500">
              <a:spcBef>
                <a:spcPts val="0"/>
              </a:spcBef>
              <a:buSzPct val="100000"/>
              <a:buFont typeface="Noto Symbol"/>
              <a:buChar char="■"/>
            </a:pPr>
            <a:r>
              <a:rPr lang="en-US" i="1" dirty="0" smtClean="0">
                <a:solidFill>
                  <a:schemeClr val="dk1"/>
                </a:solidFill>
              </a:rPr>
              <a:t>OK </a:t>
            </a:r>
            <a:r>
              <a:rPr lang="en-US" i="1" dirty="0">
                <a:solidFill>
                  <a:schemeClr val="dk1"/>
                </a:solidFill>
              </a:rPr>
              <a:t>FY 2014 NS average - 20</a:t>
            </a:r>
            <a:r>
              <a:rPr lang="en-US" i="1" dirty="0" smtClean="0">
                <a:solidFill>
                  <a:schemeClr val="dk1"/>
                </a:solidFill>
              </a:rPr>
              <a:t>%</a:t>
            </a:r>
            <a:endParaRPr lang="en-US" i="1" dirty="0">
              <a:solidFill>
                <a:schemeClr val="dk1"/>
              </a:solidFill>
            </a:endParaRPr>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a:t>
            </a:fld>
            <a:endParaRPr lang="en-US"/>
          </a:p>
        </p:txBody>
      </p:sp>
    </p:spTree>
    <p:extLst>
      <p:ext uri="{BB962C8B-B14F-4D97-AF65-F5344CB8AC3E}">
        <p14:creationId xmlns:p14="http://schemas.microsoft.com/office/powerpoint/2010/main" val="86149746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sldNum" idx="4294967295"/>
          </p:nvPr>
        </p:nvSpPr>
        <p:spPr>
          <a:xfrm>
            <a:off x="7620000" y="6286501"/>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30</a:t>
            </a:fld>
            <a:endParaRPr lang="en" dirty="0"/>
          </a:p>
        </p:txBody>
      </p:sp>
      <p:pic>
        <p:nvPicPr>
          <p:cNvPr id="147" name="Shape 147"/>
          <p:cNvPicPr preferRelativeResize="0"/>
          <p:nvPr/>
        </p:nvPicPr>
        <p:blipFill rotWithShape="1">
          <a:blip r:embed="rId3">
            <a:alphaModFix/>
          </a:blip>
          <a:srcRect t="14675" r="4388"/>
          <a:stretch/>
        </p:blipFill>
        <p:spPr>
          <a:xfrm>
            <a:off x="2614176" y="1930838"/>
            <a:ext cx="3915649" cy="2776987"/>
          </a:xfrm>
          <a:prstGeom prst="rect">
            <a:avLst/>
          </a:prstGeom>
          <a:noFill/>
          <a:ln>
            <a:noFill/>
          </a:ln>
        </p:spPr>
      </p:pic>
      <p:sp>
        <p:nvSpPr>
          <p:cNvPr id="148" name="Shape 148"/>
          <p:cNvSpPr txBox="1"/>
          <p:nvPr/>
        </p:nvSpPr>
        <p:spPr>
          <a:xfrm>
            <a:off x="585601" y="4808869"/>
            <a:ext cx="8159399" cy="611399"/>
          </a:xfrm>
          <a:prstGeom prst="rect">
            <a:avLst/>
          </a:prstGeom>
          <a:noFill/>
          <a:ln>
            <a:noFill/>
          </a:ln>
        </p:spPr>
        <p:txBody>
          <a:bodyPr lIns="91425" tIns="91425" rIns="91425" bIns="91425" anchor="ctr" anchorCtr="0">
            <a:noAutofit/>
          </a:bodyPr>
          <a:lstStyle/>
          <a:p>
            <a:pPr>
              <a:lnSpc>
                <a:spcPct val="115000"/>
              </a:lnSpc>
              <a:spcBef>
                <a:spcPts val="0"/>
              </a:spcBef>
            </a:pPr>
            <a:r>
              <a:rPr lang="en" sz="2400" dirty="0">
                <a:solidFill>
                  <a:schemeClr val="dk1"/>
                </a:solidFill>
                <a:latin typeface="Times New Roman"/>
                <a:ea typeface="Times New Roman"/>
                <a:cs typeface="Times New Roman"/>
                <a:sym typeface="Times New Roman"/>
              </a:rPr>
              <a:t>Lucille is a Dell Cluster with 8 TFLOPs CPU, 18.72 TFLOPs GPU power by Rocks/Centos 6 OS.</a:t>
            </a:r>
          </a:p>
        </p:txBody>
      </p:sp>
      <p:pic>
        <p:nvPicPr>
          <p:cNvPr id="7" name="Shape 128"/>
          <p:cNvPicPr preferRelativeResize="0"/>
          <p:nvPr/>
        </p:nvPicPr>
        <p:blipFill rotWithShape="1">
          <a:blip r:embed="rId4">
            <a:alphaModFix/>
          </a:blip>
          <a:srcRect l="7749" r="-9"/>
          <a:stretch/>
        </p:blipFill>
        <p:spPr>
          <a:xfrm>
            <a:off x="7185144" y="243049"/>
            <a:ext cx="1295400" cy="858877"/>
          </a:xfrm>
          <a:prstGeom prst="rect">
            <a:avLst/>
          </a:prstGeom>
          <a:noFill/>
          <a:ln>
            <a:noFill/>
          </a:ln>
        </p:spPr>
      </p:pic>
      <p:sp>
        <p:nvSpPr>
          <p:cNvPr id="8" name="Title 1"/>
          <p:cNvSpPr>
            <a:spLocks noGrp="1"/>
          </p:cNvSpPr>
          <p:nvPr>
            <p:ph type="title"/>
          </p:nvPr>
        </p:nvSpPr>
        <p:spPr>
          <a:xfrm>
            <a:off x="762000" y="457200"/>
            <a:ext cx="8021638" cy="677863"/>
          </a:xfrm>
        </p:spPr>
        <p:txBody>
          <a:bodyPr/>
          <a:lstStyle/>
          <a:p>
            <a:r>
              <a:rPr lang="en-US" dirty="0" smtClean="0"/>
              <a:t>Lucille</a:t>
            </a:r>
            <a:endParaRPr lang="en-US" dirty="0"/>
          </a:p>
        </p:txBody>
      </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Tree>
    <p:extLst>
      <p:ext uri="{BB962C8B-B14F-4D97-AF65-F5344CB8AC3E}">
        <p14:creationId xmlns:p14="http://schemas.microsoft.com/office/powerpoint/2010/main" val="4099943880"/>
      </p:ext>
    </p:extLst>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sldNum" idx="4294967295"/>
          </p:nvPr>
        </p:nvSpPr>
        <p:spPr>
          <a:xfrm>
            <a:off x="7620000" y="6286501"/>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31</a:t>
            </a:fld>
            <a:endParaRPr lang="en" dirty="0"/>
          </a:p>
        </p:txBody>
      </p:sp>
      <p:pic>
        <p:nvPicPr>
          <p:cNvPr id="157" name="Shape 157"/>
          <p:cNvPicPr preferRelativeResize="0"/>
          <p:nvPr/>
        </p:nvPicPr>
        <p:blipFill>
          <a:blip r:embed="rId3">
            <a:alphaModFix/>
          </a:blip>
          <a:stretch>
            <a:fillRect/>
          </a:stretch>
        </p:blipFill>
        <p:spPr>
          <a:xfrm>
            <a:off x="546551" y="2138101"/>
            <a:ext cx="7833999" cy="3165093"/>
          </a:xfrm>
          <a:prstGeom prst="rect">
            <a:avLst/>
          </a:prstGeom>
          <a:noFill/>
          <a:ln>
            <a:noFill/>
          </a:ln>
        </p:spPr>
      </p:pic>
      <p:sp>
        <p:nvSpPr>
          <p:cNvPr id="158" name="Shape 158"/>
          <p:cNvSpPr txBox="1"/>
          <p:nvPr/>
        </p:nvSpPr>
        <p:spPr>
          <a:xfrm>
            <a:off x="490751" y="1717060"/>
            <a:ext cx="8185499" cy="409800"/>
          </a:xfrm>
          <a:prstGeom prst="rect">
            <a:avLst/>
          </a:prstGeom>
          <a:noFill/>
          <a:ln>
            <a:noFill/>
          </a:ln>
        </p:spPr>
        <p:txBody>
          <a:bodyPr lIns="91425" tIns="91425" rIns="91425" bIns="91425" anchor="ctr" anchorCtr="0">
            <a:noAutofit/>
          </a:bodyPr>
          <a:lstStyle/>
          <a:p>
            <a:pPr>
              <a:lnSpc>
                <a:spcPct val="115000"/>
              </a:lnSpc>
              <a:spcBef>
                <a:spcPts val="0"/>
              </a:spcBef>
            </a:pPr>
            <a:r>
              <a:rPr lang="en" sz="2400" dirty="0">
                <a:solidFill>
                  <a:schemeClr val="dk1"/>
                </a:solidFill>
                <a:latin typeface="Times New Roman"/>
                <a:ea typeface="Times New Roman"/>
                <a:cs typeface="Times New Roman"/>
                <a:sym typeface="Times New Roman"/>
              </a:rPr>
              <a:t>Lucille Ganglia Load July 28, 2015</a:t>
            </a:r>
          </a:p>
        </p:txBody>
      </p:sp>
      <p:pic>
        <p:nvPicPr>
          <p:cNvPr id="7" name="Shape 128"/>
          <p:cNvPicPr preferRelativeResize="0"/>
          <p:nvPr/>
        </p:nvPicPr>
        <p:blipFill rotWithShape="1">
          <a:blip r:embed="rId4">
            <a:alphaModFix/>
          </a:blip>
          <a:srcRect l="7749" r="-9"/>
          <a:stretch/>
        </p:blipFill>
        <p:spPr>
          <a:xfrm>
            <a:off x="7185144" y="243049"/>
            <a:ext cx="1295400" cy="858877"/>
          </a:xfrm>
          <a:prstGeom prst="rect">
            <a:avLst/>
          </a:prstGeom>
          <a:noFill/>
          <a:ln>
            <a:noFill/>
          </a:ln>
        </p:spPr>
      </p:pic>
      <p:sp>
        <p:nvSpPr>
          <p:cNvPr id="8" name="Title 1"/>
          <p:cNvSpPr>
            <a:spLocks noGrp="1"/>
          </p:cNvSpPr>
          <p:nvPr>
            <p:ph type="title"/>
          </p:nvPr>
        </p:nvSpPr>
        <p:spPr>
          <a:xfrm>
            <a:off x="762000" y="457200"/>
            <a:ext cx="8021638" cy="677863"/>
          </a:xfrm>
        </p:spPr>
        <p:txBody>
          <a:bodyPr/>
          <a:lstStyle/>
          <a:p>
            <a:r>
              <a:rPr lang="en-US" dirty="0" smtClean="0"/>
              <a:t>Lucille Ganglia</a:t>
            </a:r>
            <a:endParaRPr lang="en-US" dirty="0"/>
          </a:p>
        </p:txBody>
      </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Tree>
    <p:extLst>
      <p:ext uri="{BB962C8B-B14F-4D97-AF65-F5344CB8AC3E}">
        <p14:creationId xmlns:p14="http://schemas.microsoft.com/office/powerpoint/2010/main" val="1687886929"/>
      </p:ext>
    </p:extLst>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sldNum" idx="4294967295"/>
          </p:nvPr>
        </p:nvSpPr>
        <p:spPr>
          <a:xfrm>
            <a:off x="7557649" y="6286501"/>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32</a:t>
            </a:fld>
            <a:endParaRPr lang="en" dirty="0"/>
          </a:p>
        </p:txBody>
      </p:sp>
      <p:pic>
        <p:nvPicPr>
          <p:cNvPr id="167" name="Shape 167"/>
          <p:cNvPicPr preferRelativeResize="0"/>
          <p:nvPr/>
        </p:nvPicPr>
        <p:blipFill>
          <a:blip r:embed="rId3">
            <a:alphaModFix/>
          </a:blip>
          <a:stretch>
            <a:fillRect/>
          </a:stretch>
        </p:blipFill>
        <p:spPr>
          <a:xfrm>
            <a:off x="884901" y="1774576"/>
            <a:ext cx="7586749" cy="3061819"/>
          </a:xfrm>
          <a:prstGeom prst="rect">
            <a:avLst/>
          </a:prstGeom>
          <a:noFill/>
          <a:ln>
            <a:noFill/>
          </a:ln>
        </p:spPr>
      </p:pic>
      <p:sp>
        <p:nvSpPr>
          <p:cNvPr id="168" name="Shape 168"/>
          <p:cNvSpPr txBox="1"/>
          <p:nvPr/>
        </p:nvSpPr>
        <p:spPr>
          <a:xfrm>
            <a:off x="1951999" y="5189606"/>
            <a:ext cx="6253350" cy="564599"/>
          </a:xfrm>
          <a:prstGeom prst="rect">
            <a:avLst/>
          </a:prstGeom>
          <a:noFill/>
          <a:ln>
            <a:noFill/>
          </a:ln>
        </p:spPr>
        <p:txBody>
          <a:bodyPr lIns="91425" tIns="91425" rIns="91425" bIns="91425" anchor="ctr" anchorCtr="0">
            <a:noAutofit/>
          </a:bodyPr>
          <a:lstStyle/>
          <a:p>
            <a:pPr algn="l">
              <a:spcBef>
                <a:spcPts val="0"/>
              </a:spcBef>
            </a:pPr>
            <a:r>
              <a:rPr lang="en" sz="2400" dirty="0">
                <a:solidFill>
                  <a:schemeClr val="dk1"/>
                </a:solidFill>
                <a:latin typeface="Times New Roman"/>
                <a:ea typeface="Times New Roman"/>
                <a:cs typeface="Times New Roman"/>
                <a:sym typeface="Times New Roman"/>
              </a:rPr>
              <a:t>Plots of the data above can be found </a:t>
            </a:r>
            <a:r>
              <a:rPr lang="en" sz="2400" dirty="0" smtClean="0">
                <a:solidFill>
                  <a:schemeClr val="dk1"/>
                </a:solidFill>
                <a:latin typeface="Times New Roman"/>
                <a:ea typeface="Times New Roman"/>
                <a:cs typeface="Times New Roman"/>
                <a:sym typeface="Times New Roman"/>
              </a:rPr>
              <a:t>at: </a:t>
            </a:r>
            <a:r>
              <a:rPr lang="en" sz="2400" u="sng" dirty="0" smtClean="0">
                <a:solidFill>
                  <a:schemeClr val="hlink"/>
                </a:solidFill>
                <a:latin typeface="Times New Roman"/>
                <a:ea typeface="Times New Roman"/>
                <a:cs typeface="Times New Roman"/>
                <a:sym typeface="Times New Roman"/>
                <a:hlinkClick r:id="rId4"/>
              </a:rPr>
              <a:t>http</a:t>
            </a:r>
            <a:r>
              <a:rPr lang="en" sz="2400" u="sng" dirty="0">
                <a:solidFill>
                  <a:schemeClr val="hlink"/>
                </a:solidFill>
                <a:latin typeface="Times New Roman"/>
                <a:ea typeface="Times New Roman"/>
                <a:cs typeface="Times New Roman"/>
                <a:sym typeface="Times New Roman"/>
                <a:hlinkClick r:id="rId4"/>
              </a:rPr>
              <a:t>://</a:t>
            </a:r>
            <a:r>
              <a:rPr lang="en" sz="2400" u="sng" dirty="0" smtClean="0">
                <a:solidFill>
                  <a:schemeClr val="hlink"/>
                </a:solidFill>
                <a:latin typeface="Times New Roman"/>
                <a:ea typeface="Times New Roman"/>
                <a:cs typeface="Times New Roman"/>
                <a:sym typeface="Times New Roman"/>
                <a:hlinkClick r:id="rId4"/>
              </a:rPr>
              <a:t>lutgw1.lunet.edu/prod/proddata.html</a:t>
            </a:r>
            <a:endParaRPr lang="en" sz="2400" dirty="0">
              <a:solidFill>
                <a:schemeClr val="dk1"/>
              </a:solidFill>
              <a:latin typeface="Times New Roman"/>
              <a:ea typeface="Times New Roman"/>
              <a:cs typeface="Times New Roman"/>
              <a:sym typeface="Times New Roman"/>
            </a:endParaRPr>
          </a:p>
          <a:p>
            <a:pPr algn="l">
              <a:spcBef>
                <a:spcPts val="0"/>
              </a:spcBef>
            </a:pPr>
            <a:r>
              <a:rPr lang="en" sz="2400" dirty="0">
                <a:solidFill>
                  <a:schemeClr val="dk1"/>
                </a:solidFill>
                <a:latin typeface="Times New Roman"/>
                <a:ea typeface="Times New Roman"/>
                <a:cs typeface="Times New Roman"/>
                <a:sym typeface="Times New Roman"/>
              </a:rPr>
              <a:t>Links to other Lucille metrics can be found </a:t>
            </a:r>
            <a:r>
              <a:rPr lang="en" sz="2400" dirty="0" smtClean="0">
                <a:solidFill>
                  <a:schemeClr val="dk1"/>
                </a:solidFill>
                <a:latin typeface="Times New Roman"/>
                <a:ea typeface="Times New Roman"/>
                <a:cs typeface="Times New Roman"/>
                <a:sym typeface="Times New Roman"/>
              </a:rPr>
              <a:t>at:</a:t>
            </a:r>
            <a:r>
              <a:rPr lang="en" sz="2400" dirty="0" smtClean="0">
                <a:solidFill>
                  <a:schemeClr val="dk1"/>
                </a:solidFill>
                <a:latin typeface="Times New Roman"/>
                <a:ea typeface="Times New Roman"/>
                <a:cs typeface="Times New Roman"/>
                <a:sym typeface="Times New Roman"/>
                <a:hlinkClick r:id="rId5"/>
              </a:rPr>
              <a:t> </a:t>
            </a:r>
            <a:r>
              <a:rPr lang="en" sz="2400" u="sng" dirty="0">
                <a:solidFill>
                  <a:schemeClr val="hlink"/>
                </a:solidFill>
                <a:latin typeface="Times New Roman"/>
                <a:ea typeface="Times New Roman"/>
                <a:cs typeface="Times New Roman"/>
                <a:sym typeface="Times New Roman"/>
                <a:hlinkClick r:id="rId5"/>
              </a:rPr>
              <a:t>http://</a:t>
            </a:r>
            <a:r>
              <a:rPr lang="en" sz="2400" u="sng" dirty="0" smtClean="0">
                <a:solidFill>
                  <a:schemeClr val="hlink"/>
                </a:solidFill>
                <a:latin typeface="Times New Roman"/>
                <a:ea typeface="Times New Roman"/>
                <a:cs typeface="Times New Roman"/>
                <a:sym typeface="Times New Roman"/>
                <a:hlinkClick r:id="rId5"/>
              </a:rPr>
              <a:t>lutgw1.lunet.edu/atwork.html</a:t>
            </a:r>
            <a:endParaRPr lang="en" sz="2400" dirty="0">
              <a:solidFill>
                <a:schemeClr val="dk1"/>
              </a:solidFill>
              <a:latin typeface="Times New Roman"/>
              <a:ea typeface="Times New Roman"/>
              <a:cs typeface="Times New Roman"/>
              <a:sym typeface="Times New Roman"/>
            </a:endParaRPr>
          </a:p>
        </p:txBody>
      </p:sp>
      <p:pic>
        <p:nvPicPr>
          <p:cNvPr id="7" name="Shape 128"/>
          <p:cNvPicPr preferRelativeResize="0"/>
          <p:nvPr/>
        </p:nvPicPr>
        <p:blipFill rotWithShape="1">
          <a:blip r:embed="rId6">
            <a:alphaModFix/>
          </a:blip>
          <a:srcRect l="7749" r="-9"/>
          <a:stretch/>
        </p:blipFill>
        <p:spPr>
          <a:xfrm>
            <a:off x="7185144" y="243049"/>
            <a:ext cx="1295400" cy="858877"/>
          </a:xfrm>
          <a:prstGeom prst="rect">
            <a:avLst/>
          </a:prstGeom>
          <a:noFill/>
          <a:ln>
            <a:noFill/>
          </a:ln>
        </p:spPr>
      </p:pic>
      <p:sp>
        <p:nvSpPr>
          <p:cNvPr id="8" name="Title 1"/>
          <p:cNvSpPr>
            <a:spLocks noGrp="1"/>
          </p:cNvSpPr>
          <p:nvPr>
            <p:ph type="title"/>
          </p:nvPr>
        </p:nvSpPr>
        <p:spPr>
          <a:xfrm>
            <a:off x="762000" y="457200"/>
            <a:ext cx="8021638" cy="677863"/>
          </a:xfrm>
        </p:spPr>
        <p:txBody>
          <a:bodyPr/>
          <a:lstStyle/>
          <a:p>
            <a:r>
              <a:rPr lang="en-US" dirty="0" smtClean="0"/>
              <a:t>Langston U</a:t>
            </a:r>
            <a:endParaRPr lang="en-US" dirty="0"/>
          </a:p>
        </p:txBody>
      </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Tree>
    <p:extLst>
      <p:ext uri="{BB962C8B-B14F-4D97-AF65-F5344CB8AC3E}">
        <p14:creationId xmlns:p14="http://schemas.microsoft.com/office/powerpoint/2010/main" val="3446019692"/>
      </p:ext>
    </p:extLst>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5" name="Shape 175"/>
          <p:cNvSpPr txBox="1">
            <a:spLocks noGrp="1"/>
          </p:cNvSpPr>
          <p:nvPr>
            <p:ph type="sldNum" idx="4294967295"/>
          </p:nvPr>
        </p:nvSpPr>
        <p:spPr>
          <a:xfrm>
            <a:off x="7641040" y="6286501"/>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33</a:t>
            </a:fld>
            <a:endParaRPr lang="en"/>
          </a:p>
        </p:txBody>
      </p:sp>
      <p:pic>
        <p:nvPicPr>
          <p:cNvPr id="6" name="Shape 128"/>
          <p:cNvPicPr preferRelativeResize="0"/>
          <p:nvPr/>
        </p:nvPicPr>
        <p:blipFill rotWithShape="1">
          <a:blip r:embed="rId3">
            <a:alphaModFix/>
          </a:blip>
          <a:srcRect l="7749" r="-9"/>
          <a:stretch/>
        </p:blipFill>
        <p:spPr>
          <a:xfrm>
            <a:off x="7185144" y="243049"/>
            <a:ext cx="1295400" cy="858877"/>
          </a:xfrm>
          <a:prstGeom prst="rect">
            <a:avLst/>
          </a:prstGeom>
          <a:noFill/>
          <a:ln>
            <a:noFill/>
          </a:ln>
        </p:spPr>
      </p:pic>
      <p:sp>
        <p:nvSpPr>
          <p:cNvPr id="7" name="Title 1"/>
          <p:cNvSpPr>
            <a:spLocks noGrp="1"/>
          </p:cNvSpPr>
          <p:nvPr>
            <p:ph type="title"/>
          </p:nvPr>
        </p:nvSpPr>
        <p:spPr>
          <a:xfrm>
            <a:off x="762000" y="457200"/>
            <a:ext cx="8021638" cy="677863"/>
          </a:xfrm>
        </p:spPr>
        <p:txBody>
          <a:bodyPr/>
          <a:lstStyle/>
          <a:p>
            <a:r>
              <a:rPr lang="en-US" dirty="0" smtClean="0"/>
              <a:t>Lucille’s Constituency</a:t>
            </a:r>
            <a:endParaRPr lang="en-US" dirty="0"/>
          </a:p>
        </p:txBody>
      </p:sp>
      <p:sp>
        <p:nvSpPr>
          <p:cNvPr id="8" name="Shape 135"/>
          <p:cNvSpPr txBox="1">
            <a:spLocks/>
          </p:cNvSpPr>
          <p:nvPr/>
        </p:nvSpPr>
        <p:spPr bwMode="auto">
          <a:xfrm>
            <a:off x="304801" y="1339961"/>
            <a:ext cx="8077200" cy="2879999"/>
          </a:xfrm>
          <a:prstGeom prst="rect">
            <a:avLst/>
          </a:prstGeom>
          <a:noFill/>
          <a:ln w="9525">
            <a:noFill/>
            <a:miter lim="800000"/>
            <a:headEnd/>
            <a:tailEnd/>
          </a:ln>
        </p:spPr>
        <p:txBody>
          <a:bodyPr vert="horz" wrap="square" lIns="91425" tIns="91425" rIns="91425" bIns="91425"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a:lstStyle>
          <a:p>
            <a:pPr marL="457200" indent="-361950">
              <a:spcBef>
                <a:spcPts val="600"/>
              </a:spcBef>
              <a:spcAft>
                <a:spcPts val="0"/>
              </a:spcAft>
              <a:buSzPct val="100000"/>
              <a:buFont typeface="Times New Roman"/>
              <a:buChar char="■"/>
            </a:pPr>
            <a:r>
              <a:rPr lang="en" dirty="0" smtClean="0">
                <a:solidFill>
                  <a:schemeClr val="dk1"/>
                </a:solidFill>
                <a:ea typeface="Times New Roman"/>
                <a:cs typeface="Times New Roman"/>
                <a:sym typeface="Times New Roman"/>
              </a:rPr>
              <a:t>Lucille serves </a:t>
            </a:r>
            <a:r>
              <a:rPr lang="en" dirty="0">
                <a:solidFill>
                  <a:schemeClr val="dk1"/>
                </a:solidFill>
                <a:ea typeface="Times New Roman"/>
                <a:cs typeface="Times New Roman"/>
                <a:sym typeface="Times New Roman"/>
              </a:rPr>
              <a:t>local and distributed users doing computing intensive research, as well as providing educational opportunities for students and faculty</a:t>
            </a:r>
            <a:r>
              <a:rPr lang="en" dirty="0" smtClean="0">
                <a:solidFill>
                  <a:schemeClr val="dk1"/>
                </a:solidFill>
                <a:ea typeface="Times New Roman"/>
                <a:cs typeface="Times New Roman"/>
                <a:sym typeface="Times New Roman"/>
              </a:rPr>
              <a:t>.</a:t>
            </a:r>
          </a:p>
          <a:p>
            <a:pPr marL="457200" indent="-361950">
              <a:spcBef>
                <a:spcPts val="600"/>
              </a:spcBef>
              <a:spcAft>
                <a:spcPts val="0"/>
              </a:spcAft>
              <a:buSzPct val="100000"/>
              <a:buFont typeface="Times New Roman"/>
              <a:buChar char="■"/>
            </a:pPr>
            <a:r>
              <a:rPr lang="en" kern="0" dirty="0" smtClean="0">
                <a:solidFill>
                  <a:schemeClr val="dk1"/>
                </a:solidFill>
                <a:latin typeface="Times New Roman"/>
                <a:ea typeface="Times New Roman"/>
                <a:cs typeface="Times New Roman"/>
                <a:sym typeface="Times New Roman"/>
              </a:rPr>
              <a:t>The </a:t>
            </a:r>
            <a:r>
              <a:rPr lang="en" dirty="0">
                <a:solidFill>
                  <a:schemeClr val="dk1"/>
                </a:solidFill>
                <a:ea typeface="Times New Roman"/>
                <a:cs typeface="Times New Roman"/>
                <a:sym typeface="Times New Roman"/>
              </a:rPr>
              <a:t>award is directly responsible for LU’s participation in the distributed computing system of the ATLAS High Energy Physics experiment taking place at the Large Hadron Collider at CERN in Geneva, </a:t>
            </a:r>
            <a:r>
              <a:rPr lang="en" dirty="0" smtClean="0">
                <a:solidFill>
                  <a:schemeClr val="dk1"/>
                </a:solidFill>
                <a:ea typeface="Times New Roman"/>
                <a:cs typeface="Times New Roman"/>
                <a:sym typeface="Times New Roman"/>
              </a:rPr>
              <a:t>Switzerland.</a:t>
            </a:r>
            <a:endParaRPr lang="en" kern="0" dirty="0" smtClean="0">
              <a:latin typeface="Times New Roman"/>
              <a:ea typeface="Times New Roman"/>
              <a:cs typeface="Times New Roman"/>
              <a:sym typeface="Times New Roman"/>
            </a:endParaRPr>
          </a:p>
        </p:txBody>
      </p:sp>
      <p:sp>
        <p:nvSpPr>
          <p:cNvPr id="10"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Tree>
    <p:extLst>
      <p:ext uri="{BB962C8B-B14F-4D97-AF65-F5344CB8AC3E}">
        <p14:creationId xmlns:p14="http://schemas.microsoft.com/office/powerpoint/2010/main" val="1648302774"/>
      </p:ext>
    </p:extLst>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4" name="Shape 184"/>
          <p:cNvSpPr txBox="1">
            <a:spLocks noGrp="1"/>
          </p:cNvSpPr>
          <p:nvPr>
            <p:ph type="sldNum" idx="4294967295"/>
          </p:nvPr>
        </p:nvSpPr>
        <p:spPr>
          <a:xfrm>
            <a:off x="7620000" y="6269500"/>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34</a:t>
            </a:fld>
            <a:endParaRPr lang="en" dirty="0"/>
          </a:p>
        </p:txBody>
      </p:sp>
      <p:pic>
        <p:nvPicPr>
          <p:cNvPr id="7" name="Shape 128"/>
          <p:cNvPicPr preferRelativeResize="0"/>
          <p:nvPr/>
        </p:nvPicPr>
        <p:blipFill rotWithShape="1">
          <a:blip r:embed="rId3">
            <a:alphaModFix/>
          </a:blip>
          <a:srcRect l="7749" r="-9"/>
          <a:stretch/>
        </p:blipFill>
        <p:spPr>
          <a:xfrm>
            <a:off x="7185144" y="243049"/>
            <a:ext cx="1295400" cy="858877"/>
          </a:xfrm>
          <a:prstGeom prst="rect">
            <a:avLst/>
          </a:prstGeom>
          <a:noFill/>
          <a:ln>
            <a:noFill/>
          </a:ln>
        </p:spPr>
      </p:pic>
      <p:sp>
        <p:nvSpPr>
          <p:cNvPr id="8" name="Title 1"/>
          <p:cNvSpPr>
            <a:spLocks noGrp="1"/>
          </p:cNvSpPr>
          <p:nvPr>
            <p:ph type="title"/>
          </p:nvPr>
        </p:nvSpPr>
        <p:spPr>
          <a:xfrm>
            <a:off x="762000" y="457200"/>
            <a:ext cx="8021638" cy="677863"/>
          </a:xfrm>
        </p:spPr>
        <p:txBody>
          <a:bodyPr/>
          <a:lstStyle/>
          <a:p>
            <a:r>
              <a:rPr lang="en-US" dirty="0" smtClean="0"/>
              <a:t>Main Success Drivers</a:t>
            </a:r>
            <a:endParaRPr lang="en-US" dirty="0"/>
          </a:p>
        </p:txBody>
      </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10" name="Shape 135"/>
          <p:cNvSpPr txBox="1">
            <a:spLocks/>
          </p:cNvSpPr>
          <p:nvPr/>
        </p:nvSpPr>
        <p:spPr bwMode="auto">
          <a:xfrm>
            <a:off x="304801" y="1339961"/>
            <a:ext cx="8001000" cy="2879999"/>
          </a:xfrm>
          <a:prstGeom prst="rect">
            <a:avLst/>
          </a:prstGeom>
          <a:noFill/>
          <a:ln w="9525">
            <a:noFill/>
            <a:miter lim="800000"/>
            <a:headEnd/>
            <a:tailEnd/>
          </a:ln>
        </p:spPr>
        <p:txBody>
          <a:bodyPr vert="horz" wrap="square" lIns="91425" tIns="91425" rIns="91425" bIns="91425"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a:lstStyle>
          <a:p>
            <a:pPr marL="457200" indent="-361950">
              <a:spcBef>
                <a:spcPts val="600"/>
              </a:spcBef>
              <a:spcAft>
                <a:spcPts val="0"/>
              </a:spcAft>
              <a:buSzPct val="100000"/>
              <a:buFont typeface="Times New Roman"/>
              <a:buChar char="■"/>
            </a:pPr>
            <a:r>
              <a:rPr lang="en" dirty="0" smtClean="0">
                <a:solidFill>
                  <a:schemeClr val="dk1"/>
                </a:solidFill>
                <a:ea typeface="Times New Roman"/>
                <a:cs typeface="Times New Roman"/>
                <a:sym typeface="Times New Roman"/>
              </a:rPr>
              <a:t>A </a:t>
            </a:r>
            <a:r>
              <a:rPr lang="en" dirty="0">
                <a:solidFill>
                  <a:schemeClr val="dk1"/>
                </a:solidFill>
                <a:ea typeface="Times New Roman"/>
                <a:cs typeface="Times New Roman"/>
                <a:sym typeface="Times New Roman"/>
              </a:rPr>
              <a:t>major factor in the award was the availability of </a:t>
            </a:r>
            <a:r>
              <a:rPr lang="en" b="1" dirty="0">
                <a:solidFill>
                  <a:schemeClr val="dk1"/>
                </a:solidFill>
                <a:ea typeface="Times New Roman"/>
                <a:cs typeface="Times New Roman"/>
                <a:sym typeface="Times New Roman"/>
              </a:rPr>
              <a:t>10 Gbps Ethernet (10GE) connectivity for the MRI HPC cluster</a:t>
            </a:r>
            <a:r>
              <a:rPr lang="en" dirty="0">
                <a:solidFill>
                  <a:schemeClr val="dk1"/>
                </a:solidFill>
                <a:ea typeface="Times New Roman"/>
                <a:cs typeface="Times New Roman"/>
                <a:sym typeface="Times New Roman"/>
              </a:rPr>
              <a:t>, Lucille, through Oklahoma’s 2010-13 NSF EPSCoR RII C2 grant</a:t>
            </a:r>
            <a:r>
              <a:rPr lang="en" dirty="0" smtClean="0">
                <a:solidFill>
                  <a:schemeClr val="dk1"/>
                </a:solidFill>
                <a:ea typeface="Times New Roman"/>
                <a:cs typeface="Times New Roman"/>
                <a:sym typeface="Times New Roman"/>
              </a:rPr>
              <a:t>.</a:t>
            </a:r>
            <a:endParaRPr lang="en" dirty="0">
              <a:solidFill>
                <a:schemeClr val="dk1"/>
              </a:solidFill>
              <a:ea typeface="Times New Roman"/>
              <a:cs typeface="Times New Roman"/>
              <a:sym typeface="Times New Roman"/>
            </a:endParaRPr>
          </a:p>
          <a:p>
            <a:pPr marL="457200" indent="-361950">
              <a:spcBef>
                <a:spcPts val="600"/>
              </a:spcBef>
              <a:spcAft>
                <a:spcPts val="0"/>
              </a:spcAft>
              <a:buSzPct val="100000"/>
              <a:buFont typeface="Times New Roman"/>
              <a:buChar char="■"/>
            </a:pPr>
            <a:r>
              <a:rPr lang="en-US" dirty="0" smtClean="0">
                <a:solidFill>
                  <a:schemeClr val="dk1"/>
                </a:solidFill>
                <a:ea typeface="Times New Roman"/>
                <a:cs typeface="Times New Roman"/>
                <a:sym typeface="Times New Roman"/>
              </a:rPr>
              <a:t>Thus</a:t>
            </a:r>
            <a:r>
              <a:rPr lang="en-US" dirty="0">
                <a:solidFill>
                  <a:schemeClr val="dk1"/>
                </a:solidFill>
                <a:ea typeface="Times New Roman"/>
                <a:cs typeface="Times New Roman"/>
                <a:sym typeface="Times New Roman"/>
              </a:rPr>
              <a:t>, </a:t>
            </a:r>
            <a:r>
              <a:rPr lang="en-US" b="1" dirty="0" err="1" smtClean="0">
                <a:solidFill>
                  <a:schemeClr val="dk1"/>
                </a:solidFill>
                <a:ea typeface="Times New Roman"/>
                <a:cs typeface="Times New Roman"/>
                <a:sym typeface="Times New Roman"/>
              </a:rPr>
              <a:t>OneOCII</a:t>
            </a:r>
            <a:r>
              <a:rPr lang="en-US" b="1" dirty="0" smtClean="0">
                <a:solidFill>
                  <a:schemeClr val="dk1"/>
                </a:solidFill>
                <a:ea typeface="Times New Roman"/>
                <a:cs typeface="Times New Roman"/>
                <a:sym typeface="Times New Roman"/>
              </a:rPr>
              <a:t> </a:t>
            </a:r>
            <a:r>
              <a:rPr lang="en-US" b="1" dirty="0">
                <a:solidFill>
                  <a:schemeClr val="dk1"/>
                </a:solidFill>
                <a:ea typeface="Times New Roman"/>
                <a:cs typeface="Times New Roman"/>
                <a:sym typeface="Times New Roman"/>
              </a:rPr>
              <a:t>formed the nucleus of an informal collaborative body</a:t>
            </a:r>
            <a:r>
              <a:rPr lang="en-US" dirty="0">
                <a:solidFill>
                  <a:schemeClr val="dk1"/>
                </a:solidFill>
                <a:ea typeface="Times New Roman"/>
                <a:cs typeface="Times New Roman"/>
                <a:sym typeface="Times New Roman"/>
              </a:rPr>
              <a:t> of research CI service providers, serving as an informal and ad-hoc incubator of research CI projects</a:t>
            </a:r>
            <a:r>
              <a:rPr lang="en-US" dirty="0" smtClean="0">
                <a:solidFill>
                  <a:schemeClr val="dk1"/>
                </a:solidFill>
                <a:ea typeface="Times New Roman"/>
                <a:cs typeface="Times New Roman"/>
                <a:sym typeface="Times New Roman"/>
              </a:rPr>
              <a:t>.</a:t>
            </a:r>
            <a:endParaRPr lang="en-US" dirty="0">
              <a:solidFill>
                <a:schemeClr val="dk1"/>
              </a:solidFill>
              <a:ea typeface="Times New Roman"/>
              <a:cs typeface="Times New Roman"/>
              <a:sym typeface="Times New Roman"/>
            </a:endParaRPr>
          </a:p>
        </p:txBody>
      </p:sp>
    </p:spTree>
    <p:extLst>
      <p:ext uri="{BB962C8B-B14F-4D97-AF65-F5344CB8AC3E}">
        <p14:creationId xmlns:p14="http://schemas.microsoft.com/office/powerpoint/2010/main" val="2851652047"/>
      </p:ext>
    </p:extLst>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4" name="Shape 194"/>
          <p:cNvSpPr txBox="1">
            <a:spLocks noGrp="1"/>
          </p:cNvSpPr>
          <p:nvPr>
            <p:ph type="sldNum" idx="4294967295"/>
          </p:nvPr>
        </p:nvSpPr>
        <p:spPr>
          <a:xfrm>
            <a:off x="7620000" y="6286501"/>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35</a:t>
            </a:fld>
            <a:endParaRPr lang="en" dirty="0"/>
          </a:p>
        </p:txBody>
      </p:sp>
      <p:pic>
        <p:nvPicPr>
          <p:cNvPr id="7" name="Shape 128"/>
          <p:cNvPicPr preferRelativeResize="0"/>
          <p:nvPr/>
        </p:nvPicPr>
        <p:blipFill rotWithShape="1">
          <a:blip r:embed="rId3">
            <a:alphaModFix/>
          </a:blip>
          <a:srcRect l="7749" r="-9"/>
          <a:stretch/>
        </p:blipFill>
        <p:spPr>
          <a:xfrm>
            <a:off x="7185144" y="243049"/>
            <a:ext cx="1295400" cy="858877"/>
          </a:xfrm>
          <a:prstGeom prst="rect">
            <a:avLst/>
          </a:prstGeom>
          <a:noFill/>
          <a:ln>
            <a:noFill/>
          </a:ln>
        </p:spPr>
      </p:pic>
      <p:sp>
        <p:nvSpPr>
          <p:cNvPr id="8" name="Title 1"/>
          <p:cNvSpPr>
            <a:spLocks noGrp="1"/>
          </p:cNvSpPr>
          <p:nvPr>
            <p:ph type="title"/>
          </p:nvPr>
        </p:nvSpPr>
        <p:spPr>
          <a:xfrm>
            <a:off x="762000" y="457200"/>
            <a:ext cx="8021638" cy="677863"/>
          </a:xfrm>
        </p:spPr>
        <p:txBody>
          <a:bodyPr/>
          <a:lstStyle/>
          <a:p>
            <a:r>
              <a:rPr lang="en-US" dirty="0" smtClean="0"/>
              <a:t>Motivators</a:t>
            </a:r>
            <a:endParaRPr lang="en-US" dirty="0"/>
          </a:p>
        </p:txBody>
      </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12" name="Shape 135"/>
          <p:cNvSpPr txBox="1">
            <a:spLocks/>
          </p:cNvSpPr>
          <p:nvPr/>
        </p:nvSpPr>
        <p:spPr bwMode="auto">
          <a:xfrm>
            <a:off x="278831" y="1135063"/>
            <a:ext cx="7950769" cy="2879999"/>
          </a:xfrm>
          <a:prstGeom prst="rect">
            <a:avLst/>
          </a:prstGeom>
          <a:noFill/>
          <a:ln w="9525">
            <a:noFill/>
            <a:miter lim="800000"/>
            <a:headEnd/>
            <a:tailEnd/>
          </a:ln>
        </p:spPr>
        <p:txBody>
          <a:bodyPr vert="horz" wrap="square" lIns="91425" tIns="91425" rIns="91425" bIns="91425"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a:lstStyle>
          <a:p>
            <a:pPr marL="457200" indent="-361950">
              <a:spcBef>
                <a:spcPts val="600"/>
              </a:spcBef>
              <a:spcAft>
                <a:spcPts val="0"/>
              </a:spcAft>
              <a:buSzPct val="100000"/>
              <a:buFont typeface="Times New Roman"/>
              <a:buChar char="■"/>
            </a:pPr>
            <a:r>
              <a:rPr lang="en" b="1" dirty="0" smtClean="0">
                <a:solidFill>
                  <a:schemeClr val="dk1"/>
                </a:solidFill>
                <a:ea typeface="Times New Roman"/>
                <a:cs typeface="Times New Roman"/>
                <a:sym typeface="Times New Roman"/>
              </a:rPr>
              <a:t>SC11 </a:t>
            </a:r>
            <a:r>
              <a:rPr lang="en" b="1" dirty="0">
                <a:solidFill>
                  <a:schemeClr val="dk1"/>
                </a:solidFill>
                <a:ea typeface="Times New Roman"/>
                <a:cs typeface="Times New Roman"/>
                <a:sym typeface="Times New Roman"/>
              </a:rPr>
              <a:t>conferences</a:t>
            </a:r>
            <a:r>
              <a:rPr lang="en" dirty="0">
                <a:solidFill>
                  <a:schemeClr val="dk1"/>
                </a:solidFill>
                <a:ea typeface="Times New Roman"/>
                <a:cs typeface="Times New Roman"/>
                <a:sym typeface="Times New Roman"/>
              </a:rPr>
              <a:t>, which were attended by three LU faculty, including MRI Co-PI F. Fondjo </a:t>
            </a:r>
            <a:r>
              <a:rPr lang="en" dirty="0" smtClean="0">
                <a:solidFill>
                  <a:schemeClr val="dk1"/>
                </a:solidFill>
                <a:ea typeface="Times New Roman"/>
                <a:cs typeface="Times New Roman"/>
                <a:sym typeface="Times New Roman"/>
              </a:rPr>
              <a:t>Fotou</a:t>
            </a:r>
            <a:r>
              <a:rPr lang="en" dirty="0">
                <a:solidFill>
                  <a:schemeClr val="dk1"/>
                </a:solidFill>
                <a:ea typeface="Times New Roman"/>
                <a:cs typeface="Times New Roman"/>
                <a:sym typeface="Times New Roman"/>
              </a:rPr>
              <a:t>.</a:t>
            </a:r>
          </a:p>
          <a:p>
            <a:pPr marL="457200" indent="-361950">
              <a:spcBef>
                <a:spcPts val="600"/>
              </a:spcBef>
              <a:spcAft>
                <a:spcPts val="0"/>
              </a:spcAft>
              <a:buSzPct val="100000"/>
              <a:buFont typeface="Times New Roman"/>
              <a:buChar char="■"/>
            </a:pPr>
            <a:r>
              <a:rPr lang="en" b="1" dirty="0">
                <a:solidFill>
                  <a:schemeClr val="dk1"/>
                </a:solidFill>
                <a:ea typeface="Times New Roman"/>
                <a:cs typeface="Times New Roman"/>
                <a:sym typeface="Times New Roman"/>
              </a:rPr>
              <a:t>Conversations with other Oklahoma CI</a:t>
            </a:r>
            <a:r>
              <a:rPr lang="en" dirty="0">
                <a:solidFill>
                  <a:schemeClr val="dk1"/>
                </a:solidFill>
                <a:ea typeface="Times New Roman"/>
                <a:cs typeface="Times New Roman"/>
                <a:sym typeface="Times New Roman"/>
              </a:rPr>
              <a:t> leads about the intricacies of developing successful CI MRI projects</a:t>
            </a:r>
            <a:r>
              <a:rPr lang="en" dirty="0" smtClean="0">
                <a:solidFill>
                  <a:schemeClr val="dk1"/>
                </a:solidFill>
                <a:ea typeface="Times New Roman"/>
                <a:cs typeface="Times New Roman"/>
                <a:sym typeface="Times New Roman"/>
              </a:rPr>
              <a:t>.</a:t>
            </a:r>
            <a:endParaRPr lang="en" dirty="0">
              <a:solidFill>
                <a:schemeClr val="dk1"/>
              </a:solidFill>
              <a:ea typeface="Times New Roman"/>
              <a:cs typeface="Times New Roman"/>
              <a:sym typeface="Times New Roman"/>
            </a:endParaRPr>
          </a:p>
          <a:p>
            <a:pPr marL="457200" indent="-361950">
              <a:spcBef>
                <a:spcPts val="600"/>
              </a:spcBef>
              <a:spcAft>
                <a:spcPts val="0"/>
              </a:spcAft>
              <a:buSzPct val="100000"/>
              <a:buFont typeface="Times New Roman"/>
              <a:buChar char="■"/>
            </a:pPr>
            <a:r>
              <a:rPr lang="en-US" b="1" dirty="0" err="1" smtClean="0">
                <a:solidFill>
                  <a:schemeClr val="dk1"/>
                </a:solidFill>
                <a:ea typeface="Times New Roman"/>
                <a:cs typeface="Times New Roman"/>
                <a:sym typeface="Times New Roman"/>
              </a:rPr>
              <a:t>OneOCII</a:t>
            </a:r>
            <a:r>
              <a:rPr lang="en" b="1" dirty="0" smtClean="0">
                <a:solidFill>
                  <a:schemeClr val="dk1"/>
                </a:solidFill>
                <a:ea typeface="Times New Roman"/>
                <a:cs typeface="Times New Roman"/>
                <a:sym typeface="Times New Roman"/>
              </a:rPr>
              <a:t> </a:t>
            </a:r>
            <a:r>
              <a:rPr lang="en" b="1" dirty="0">
                <a:solidFill>
                  <a:schemeClr val="dk1"/>
                </a:solidFill>
                <a:ea typeface="Times New Roman"/>
                <a:cs typeface="Times New Roman"/>
                <a:sym typeface="Times New Roman"/>
              </a:rPr>
              <a:t>and Oklahoma EPSCoR leadership</a:t>
            </a:r>
            <a:r>
              <a:rPr lang="en" dirty="0">
                <a:solidFill>
                  <a:schemeClr val="dk1"/>
                </a:solidFill>
                <a:ea typeface="Times New Roman"/>
                <a:cs typeface="Times New Roman"/>
                <a:sym typeface="Times New Roman"/>
              </a:rPr>
              <a:t> encouraged one of LU’s CI leads to attend an NSF EPSCoR CI meeting in the Washington DC area in 2010</a:t>
            </a:r>
            <a:r>
              <a:rPr lang="en-US" dirty="0" smtClean="0">
                <a:solidFill>
                  <a:schemeClr val="dk1"/>
                </a:solidFill>
                <a:ea typeface="Times New Roman"/>
                <a:cs typeface="Times New Roman"/>
                <a:sym typeface="Times New Roman"/>
              </a:rPr>
              <a:t>.</a:t>
            </a:r>
          </a:p>
          <a:p>
            <a:pPr marL="457200" indent="-361950">
              <a:spcBef>
                <a:spcPts val="600"/>
              </a:spcBef>
              <a:spcAft>
                <a:spcPts val="0"/>
              </a:spcAft>
              <a:buSzPct val="100000"/>
              <a:buFont typeface="Times New Roman"/>
              <a:buChar char="■"/>
            </a:pPr>
            <a:r>
              <a:rPr lang="en" dirty="0">
                <a:solidFill>
                  <a:schemeClr val="dk1"/>
                </a:solidFill>
                <a:ea typeface="Times New Roman"/>
                <a:cs typeface="Times New Roman"/>
                <a:sym typeface="Times New Roman"/>
              </a:rPr>
              <a:t>A related experience was PI Snow’s </a:t>
            </a:r>
            <a:r>
              <a:rPr lang="en" b="1" dirty="0">
                <a:solidFill>
                  <a:schemeClr val="dk1"/>
                </a:solidFill>
                <a:ea typeface="Times New Roman"/>
                <a:cs typeface="Times New Roman"/>
                <a:sym typeface="Times New Roman"/>
              </a:rPr>
              <a:t>participation in OU’s 2003 CI </a:t>
            </a:r>
            <a:r>
              <a:rPr lang="en" b="1" dirty="0" smtClean="0">
                <a:solidFill>
                  <a:schemeClr val="dk1"/>
                </a:solidFill>
                <a:ea typeface="Times New Roman"/>
                <a:cs typeface="Times New Roman"/>
                <a:sym typeface="Times New Roman"/>
              </a:rPr>
              <a:t>MRI.</a:t>
            </a:r>
            <a:endParaRPr lang="en-US" dirty="0">
              <a:solidFill>
                <a:schemeClr val="dk1"/>
              </a:solidFill>
              <a:ea typeface="Times New Roman"/>
              <a:cs typeface="Times New Roman"/>
              <a:sym typeface="Times New Roman"/>
            </a:endParaRPr>
          </a:p>
        </p:txBody>
      </p:sp>
    </p:spTree>
    <p:extLst>
      <p:ext uri="{BB962C8B-B14F-4D97-AF65-F5344CB8AC3E}">
        <p14:creationId xmlns:p14="http://schemas.microsoft.com/office/powerpoint/2010/main" val="2902244228"/>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278831" y="1135063"/>
            <a:ext cx="7950769" cy="3231000"/>
          </a:xfrm>
          <a:prstGeom prst="rect">
            <a:avLst/>
          </a:prstGeom>
        </p:spPr>
        <p:txBody>
          <a:bodyPr vert="horz" wrap="square" lIns="91425" tIns="91425" rIns="91425" bIns="91425" numCol="1" anchor="t" anchorCtr="0" compatLnSpc="1">
            <a:prstTxWarp prst="textNoShape">
              <a:avLst/>
            </a:prstTxWarp>
            <a:noAutofit/>
          </a:bodyPr>
          <a:lstStyle/>
          <a:p>
            <a:pPr>
              <a:spcBef>
                <a:spcPts val="600"/>
              </a:spcBef>
            </a:pPr>
            <a:r>
              <a:rPr lang="en" dirty="0">
                <a:solidFill>
                  <a:schemeClr val="dk1"/>
                </a:solidFill>
                <a:latin typeface="Times New Roman"/>
                <a:ea typeface="Times New Roman"/>
                <a:cs typeface="Times New Roman"/>
                <a:sym typeface="Times New Roman"/>
              </a:rPr>
              <a:t>LU would not only have been underprepared to submit such a proposal without these influences drivers and motivations.</a:t>
            </a:r>
          </a:p>
          <a:p>
            <a:pPr>
              <a:spcBef>
                <a:spcPts val="600"/>
              </a:spcBef>
            </a:pPr>
            <a:r>
              <a:rPr lang="en" b="1" dirty="0">
                <a:solidFill>
                  <a:schemeClr val="dk1"/>
                </a:solidFill>
                <a:latin typeface="Times New Roman"/>
                <a:ea typeface="Times New Roman"/>
                <a:cs typeface="Times New Roman"/>
                <a:sym typeface="Times New Roman"/>
              </a:rPr>
              <a:t>This was LU’s first, and first successful, CI MRI,</a:t>
            </a:r>
            <a:r>
              <a:rPr lang="en" dirty="0">
                <a:solidFill>
                  <a:schemeClr val="dk1"/>
                </a:solidFill>
                <a:latin typeface="Times New Roman"/>
                <a:ea typeface="Times New Roman"/>
                <a:cs typeface="Times New Roman"/>
                <a:sym typeface="Times New Roman"/>
              </a:rPr>
              <a:t> and it was fully funded at the requested amount ($250,000</a:t>
            </a:r>
            <a:r>
              <a:rPr lang="en" dirty="0" smtClean="0">
                <a:solidFill>
                  <a:schemeClr val="dk1"/>
                </a:solidFill>
                <a:latin typeface="Times New Roman"/>
                <a:ea typeface="Times New Roman"/>
                <a:cs typeface="Times New Roman"/>
                <a:sym typeface="Times New Roman"/>
              </a:rPr>
              <a:t>).</a:t>
            </a:r>
          </a:p>
          <a:p>
            <a:pPr>
              <a:spcBef>
                <a:spcPts val="600"/>
              </a:spcBef>
            </a:pPr>
            <a:r>
              <a:rPr lang="en" dirty="0" smtClean="0">
                <a:solidFill>
                  <a:schemeClr val="dk1"/>
                </a:solidFill>
                <a:latin typeface="Times New Roman"/>
                <a:ea typeface="Times New Roman"/>
                <a:cs typeface="Times New Roman"/>
                <a:sym typeface="Times New Roman"/>
              </a:rPr>
              <a:t>This </a:t>
            </a:r>
            <a:r>
              <a:rPr lang="en" dirty="0">
                <a:solidFill>
                  <a:schemeClr val="dk1"/>
                </a:solidFill>
                <a:latin typeface="Times New Roman"/>
                <a:ea typeface="Times New Roman"/>
                <a:cs typeface="Times New Roman"/>
                <a:sym typeface="Times New Roman"/>
              </a:rPr>
              <a:t>MRI funding was the precursor to founding the </a:t>
            </a:r>
            <a:r>
              <a:rPr lang="en" dirty="0" smtClean="0">
                <a:solidFill>
                  <a:schemeClr val="dk1"/>
                </a:solidFill>
                <a:latin typeface="Times New Roman"/>
                <a:ea typeface="Times New Roman"/>
                <a:cs typeface="Times New Roman"/>
                <a:sym typeface="Times New Roman"/>
              </a:rPr>
              <a:t>        </a:t>
            </a:r>
            <a:r>
              <a:rPr lang="en" b="1" dirty="0" smtClean="0">
                <a:solidFill>
                  <a:schemeClr val="dk1"/>
                </a:solidFill>
                <a:latin typeface="Times New Roman"/>
                <a:ea typeface="Times New Roman"/>
                <a:cs typeface="Times New Roman"/>
                <a:sym typeface="Times New Roman"/>
              </a:rPr>
              <a:t>LU </a:t>
            </a:r>
            <a:r>
              <a:rPr lang="en" b="1" dirty="0">
                <a:solidFill>
                  <a:schemeClr val="dk1"/>
                </a:solidFill>
                <a:latin typeface="Times New Roman"/>
                <a:ea typeface="Times New Roman"/>
                <a:cs typeface="Times New Roman"/>
                <a:sym typeface="Times New Roman"/>
              </a:rPr>
              <a:t>Computing Center for Research and Education (LUCCRE)</a:t>
            </a:r>
            <a:r>
              <a:rPr lang="en" dirty="0">
                <a:solidFill>
                  <a:schemeClr val="dk1"/>
                </a:solidFill>
                <a:latin typeface="Times New Roman"/>
                <a:ea typeface="Times New Roman"/>
                <a:cs typeface="Times New Roman"/>
                <a:sym typeface="Times New Roman"/>
              </a:rPr>
              <a:t>. </a:t>
            </a:r>
          </a:p>
          <a:p>
            <a:pPr>
              <a:spcBef>
                <a:spcPts val="600"/>
              </a:spcBef>
            </a:pPr>
            <a:r>
              <a:rPr lang="en" dirty="0">
                <a:solidFill>
                  <a:schemeClr val="dk1"/>
                </a:solidFill>
                <a:latin typeface="Times New Roman"/>
                <a:ea typeface="Times New Roman"/>
                <a:cs typeface="Times New Roman"/>
                <a:sym typeface="Times New Roman"/>
              </a:rPr>
              <a:t>LU intends to submit a follow-up MRI proposal for the next generation system in 2016 or 2017.</a:t>
            </a:r>
          </a:p>
        </p:txBody>
      </p:sp>
      <p:sp>
        <p:nvSpPr>
          <p:cNvPr id="204" name="Shape 204"/>
          <p:cNvSpPr txBox="1">
            <a:spLocks noGrp="1"/>
          </p:cNvSpPr>
          <p:nvPr>
            <p:ph type="sldNum" idx="4294967295"/>
          </p:nvPr>
        </p:nvSpPr>
        <p:spPr>
          <a:xfrm>
            <a:off x="7589140" y="6268868"/>
            <a:ext cx="1295400" cy="342899"/>
          </a:xfrm>
          <a:prstGeom prst="rect">
            <a:avLst/>
          </a:prstGeom>
        </p:spPr>
        <p:txBody>
          <a:bodyPr lIns="91425" tIns="45700" rIns="91425" bIns="45700" anchor="b" anchorCtr="0">
            <a:noAutofit/>
          </a:bodyPr>
          <a:lstStyle/>
          <a:p>
            <a:pPr>
              <a:spcBef>
                <a:spcPts val="0"/>
              </a:spcBef>
              <a:buClr>
                <a:srgbClr val="000000"/>
              </a:buClr>
              <a:buSzPct val="25000"/>
            </a:pPr>
            <a:fld id="{00000000-1234-1234-1234-123412341234}" type="slidenum">
              <a:rPr lang="en"/>
              <a:pPr>
                <a:spcBef>
                  <a:spcPts val="0"/>
                </a:spcBef>
                <a:buClr>
                  <a:srgbClr val="000000"/>
                </a:buClr>
                <a:buSzPct val="25000"/>
              </a:pPr>
              <a:t>36</a:t>
            </a:fld>
            <a:endParaRPr lang="en" dirty="0"/>
          </a:p>
        </p:txBody>
      </p:sp>
      <p:pic>
        <p:nvPicPr>
          <p:cNvPr id="7" name="Shape 128"/>
          <p:cNvPicPr preferRelativeResize="0"/>
          <p:nvPr/>
        </p:nvPicPr>
        <p:blipFill rotWithShape="1">
          <a:blip r:embed="rId3">
            <a:alphaModFix/>
          </a:blip>
          <a:srcRect l="7749" r="-9"/>
          <a:stretch/>
        </p:blipFill>
        <p:spPr>
          <a:xfrm>
            <a:off x="7185144" y="243049"/>
            <a:ext cx="1295400" cy="858877"/>
          </a:xfrm>
          <a:prstGeom prst="rect">
            <a:avLst/>
          </a:prstGeom>
          <a:noFill/>
          <a:ln>
            <a:noFill/>
          </a:ln>
        </p:spPr>
      </p:pic>
      <p:sp>
        <p:nvSpPr>
          <p:cNvPr id="8" name="Title 1"/>
          <p:cNvSpPr>
            <a:spLocks noGrp="1"/>
          </p:cNvSpPr>
          <p:nvPr>
            <p:ph type="title"/>
          </p:nvPr>
        </p:nvSpPr>
        <p:spPr>
          <a:xfrm>
            <a:off x="762000" y="457200"/>
            <a:ext cx="8021638" cy="677863"/>
          </a:xfrm>
        </p:spPr>
        <p:txBody>
          <a:bodyPr/>
          <a:lstStyle/>
          <a:p>
            <a:r>
              <a:rPr lang="en-US" dirty="0" smtClean="0"/>
              <a:t>Key Factors</a:t>
            </a:r>
            <a:endParaRPr lang="en-US" dirty="0"/>
          </a:p>
        </p:txBody>
      </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Fostering CI Proposals Culture</a:t>
            </a:r>
          </a:p>
          <a:p>
            <a:pPr>
              <a:defRPr/>
            </a:pPr>
            <a:r>
              <a:rPr lang="en-US" dirty="0" smtClean="0"/>
              <a:t>XSEDE'15, Thu July 30 2015</a:t>
            </a:r>
            <a:endParaRPr lang="en-US" dirty="0"/>
          </a:p>
        </p:txBody>
      </p:sp>
    </p:spTree>
    <p:extLst>
      <p:ext uri="{BB962C8B-B14F-4D97-AF65-F5344CB8AC3E}">
        <p14:creationId xmlns:p14="http://schemas.microsoft.com/office/powerpoint/2010/main" val="1853594356"/>
      </p:ext>
    </p:extLst>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5562600"/>
            <a:ext cx="7772400" cy="1143000"/>
          </a:xfrm>
        </p:spPr>
        <p:txBody>
          <a:bodyPr/>
          <a:lstStyle/>
          <a:p>
            <a:r>
              <a:rPr lang="en-US" sz="5550" dirty="0" smtClean="0">
                <a:solidFill>
                  <a:schemeClr val="tx1"/>
                </a:solidFill>
                <a:latin typeface="Arial Black" panose="020B0A04020102020204" pitchFamily="34" charset="0"/>
              </a:rPr>
              <a:t>Oklahoma</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Innovation Institute/</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Tandy Supercomputing Center</a:t>
            </a:r>
            <a:r>
              <a:rPr lang="en-US" sz="5550" dirty="0">
                <a:solidFill>
                  <a:schemeClr val="tx1"/>
                </a:solidFill>
                <a:latin typeface="Arial Black" panose="020B0A04020102020204" pitchFamily="34" charset="0"/>
              </a:rPr>
              <a:t/>
            </a:r>
            <a:br>
              <a:rPr lang="en-US" sz="5550" dirty="0">
                <a:solidFill>
                  <a:schemeClr val="tx1"/>
                </a:solidFill>
                <a:latin typeface="Arial Black" panose="020B0A04020102020204" pitchFamily="34" charset="0"/>
              </a:rPr>
            </a:b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101441086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 Innovation Institute</a:t>
            </a:r>
            <a:endParaRPr lang="en-US" dirty="0"/>
          </a:p>
        </p:txBody>
      </p:sp>
      <p:sp>
        <p:nvSpPr>
          <p:cNvPr id="3" name="Content Placeholder 2"/>
          <p:cNvSpPr>
            <a:spLocks noGrp="1"/>
          </p:cNvSpPr>
          <p:nvPr>
            <p:ph idx="1"/>
          </p:nvPr>
        </p:nvSpPr>
        <p:spPr/>
        <p:txBody>
          <a:bodyPr/>
          <a:lstStyle/>
          <a:p>
            <a:pPr marL="457200" lvl="0" indent="-317500">
              <a:spcBef>
                <a:spcPts val="480"/>
              </a:spcBef>
              <a:spcAft>
                <a:spcPts val="0"/>
              </a:spcAft>
              <a:buSzPct val="100000"/>
              <a:buFont typeface="Noto Symbol"/>
              <a:buChar char="■"/>
            </a:pPr>
            <a:r>
              <a:rPr lang="en-US" dirty="0">
                <a:solidFill>
                  <a:schemeClr val="dk1"/>
                </a:solidFill>
              </a:rPr>
              <a:t>Oklahoma Innovation </a:t>
            </a:r>
            <a:r>
              <a:rPr lang="en-US" dirty="0" smtClean="0">
                <a:solidFill>
                  <a:schemeClr val="dk1"/>
                </a:solidFill>
              </a:rPr>
              <a:t>Institute</a:t>
            </a:r>
          </a:p>
          <a:p>
            <a:pPr marL="857250" lvl="1" indent="-317500">
              <a:spcBef>
                <a:spcPts val="480"/>
              </a:spcBef>
              <a:spcAft>
                <a:spcPts val="0"/>
              </a:spcAft>
              <a:buSzPct val="100000"/>
              <a:buFont typeface="Noto Symbol"/>
              <a:buChar char="■"/>
            </a:pPr>
            <a:r>
              <a:rPr lang="en-US" dirty="0" smtClean="0">
                <a:solidFill>
                  <a:schemeClr val="dk1"/>
                </a:solidFill>
              </a:rPr>
              <a:t>501(c</a:t>
            </a:r>
            <a:r>
              <a:rPr lang="en-US" dirty="0">
                <a:solidFill>
                  <a:schemeClr val="dk1"/>
                </a:solidFill>
              </a:rPr>
              <a:t>)(3) not-for-profit corporation supporting economic development in Tulsa and </a:t>
            </a:r>
            <a:r>
              <a:rPr lang="en-US" dirty="0" smtClean="0">
                <a:solidFill>
                  <a:schemeClr val="dk1"/>
                </a:solidFill>
              </a:rPr>
              <a:t>Oklahoma</a:t>
            </a:r>
          </a:p>
          <a:p>
            <a:pPr marL="857250" lvl="1" indent="-317500">
              <a:spcBef>
                <a:spcPts val="480"/>
              </a:spcBef>
              <a:spcAft>
                <a:spcPts val="0"/>
              </a:spcAft>
              <a:buSzPct val="100000"/>
              <a:buFont typeface="Noto Symbol"/>
              <a:buChar char="■"/>
            </a:pPr>
            <a:r>
              <a:rPr lang="en-US" dirty="0" smtClean="0">
                <a:solidFill>
                  <a:schemeClr val="dk1"/>
                </a:solidFill>
              </a:rPr>
              <a:t>Board </a:t>
            </a:r>
            <a:r>
              <a:rPr lang="en-US" dirty="0">
                <a:solidFill>
                  <a:schemeClr val="dk1"/>
                </a:solidFill>
              </a:rPr>
              <a:t>of Directors includes venture capital professionals and presidents of OU-Tulsa, OSU-Tulsa, U. Tulsa, and </a:t>
            </a:r>
            <a:r>
              <a:rPr lang="en-US" dirty="0" smtClean="0">
                <a:solidFill>
                  <a:schemeClr val="dk1"/>
                </a:solidFill>
              </a:rPr>
              <a:t>        Tulsa Community College</a:t>
            </a:r>
          </a:p>
          <a:p>
            <a:pPr marL="857250" lvl="1" indent="-317500">
              <a:spcBef>
                <a:spcPts val="480"/>
              </a:spcBef>
              <a:spcAft>
                <a:spcPts val="0"/>
              </a:spcAft>
              <a:buSzPct val="100000"/>
              <a:buFont typeface="Noto Symbol"/>
              <a:buChar char="■"/>
            </a:pPr>
            <a:r>
              <a:rPr lang="en-US" dirty="0" smtClean="0">
                <a:solidFill>
                  <a:schemeClr val="dk1"/>
                </a:solidFill>
              </a:rPr>
              <a:t>Promotes </a:t>
            </a:r>
            <a:r>
              <a:rPr lang="en-US" dirty="0">
                <a:solidFill>
                  <a:schemeClr val="dk1"/>
                </a:solidFill>
              </a:rPr>
              <a:t>research collaboration and technology transfer among Tulsa </a:t>
            </a:r>
            <a:r>
              <a:rPr lang="en-US" dirty="0" smtClean="0">
                <a:solidFill>
                  <a:schemeClr val="dk1"/>
                </a:solidFill>
              </a:rPr>
              <a:t>higher education institutions</a:t>
            </a:r>
          </a:p>
          <a:p>
            <a:pPr marL="457200" indent="-317500">
              <a:spcBef>
                <a:spcPts val="480"/>
              </a:spcBef>
              <a:spcAft>
                <a:spcPts val="0"/>
              </a:spcAft>
              <a:buSzPct val="100000"/>
              <a:buFont typeface="Noto Symbol"/>
              <a:buChar char="■"/>
            </a:pPr>
            <a:r>
              <a:rPr lang="en-US" dirty="0" smtClean="0">
                <a:solidFill>
                  <a:schemeClr val="dk1"/>
                </a:solidFill>
              </a:rPr>
              <a:t>Tulsa </a:t>
            </a:r>
            <a:r>
              <a:rPr lang="en-US" dirty="0">
                <a:solidFill>
                  <a:schemeClr val="dk1"/>
                </a:solidFill>
              </a:rPr>
              <a:t>Regional STEM </a:t>
            </a:r>
            <a:r>
              <a:rPr lang="en-US" dirty="0" smtClean="0">
                <a:solidFill>
                  <a:schemeClr val="dk1"/>
                </a:solidFill>
              </a:rPr>
              <a:t>Alliance</a:t>
            </a:r>
          </a:p>
          <a:p>
            <a:pPr marL="857250" lvl="1" indent="-317500">
              <a:spcBef>
                <a:spcPts val="480"/>
              </a:spcBef>
              <a:spcAft>
                <a:spcPts val="0"/>
              </a:spcAft>
              <a:buSzPct val="100000"/>
              <a:buFont typeface="Noto Symbol"/>
              <a:buChar char="■"/>
            </a:pPr>
            <a:r>
              <a:rPr lang="en-US" dirty="0" smtClean="0">
                <a:solidFill>
                  <a:schemeClr val="dk1"/>
                </a:solidFill>
              </a:rPr>
              <a:t>60</a:t>
            </a:r>
            <a:r>
              <a:rPr lang="en-US" dirty="0">
                <a:solidFill>
                  <a:schemeClr val="dk1"/>
                </a:solidFill>
              </a:rPr>
              <a:t>+ STEM workforce and education stakeholders: </a:t>
            </a:r>
            <a:r>
              <a:rPr lang="en-US" dirty="0" smtClean="0">
                <a:solidFill>
                  <a:schemeClr val="dk1"/>
                </a:solidFill>
              </a:rPr>
              <a:t>             K-12</a:t>
            </a:r>
            <a:r>
              <a:rPr lang="en-US" dirty="0">
                <a:solidFill>
                  <a:schemeClr val="dk1"/>
                </a:solidFill>
              </a:rPr>
              <a:t>, afterschool, employers, higher </a:t>
            </a:r>
            <a:r>
              <a:rPr lang="en-US" dirty="0" smtClean="0">
                <a:solidFill>
                  <a:schemeClr val="dk1"/>
                </a:solidFill>
              </a:rPr>
              <a:t>education,             professional </a:t>
            </a:r>
            <a:r>
              <a:rPr lang="en-US" dirty="0">
                <a:solidFill>
                  <a:schemeClr val="dk1"/>
                </a:solidFill>
              </a:rPr>
              <a:t>societies, tribal </a:t>
            </a:r>
            <a:r>
              <a:rPr lang="en-US" dirty="0" smtClean="0">
                <a:solidFill>
                  <a:schemeClr val="dk1"/>
                </a:solidFill>
              </a:rPr>
              <a:t>governments</a:t>
            </a:r>
            <a:endParaRPr lang="en-US" dirty="0">
              <a:solidFill>
                <a:schemeClr val="dk1"/>
              </a:solidFill>
            </a:endParaRPr>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38</a:t>
            </a:fld>
            <a:endParaRPr lang="en-US"/>
          </a:p>
        </p:txBody>
      </p:sp>
      <p:pic>
        <p:nvPicPr>
          <p:cNvPr id="7" name="Picture 6"/>
          <p:cNvPicPr>
            <a:picLocks noChangeAspect="1"/>
          </p:cNvPicPr>
          <p:nvPr/>
        </p:nvPicPr>
        <p:blipFill>
          <a:blip r:embed="rId2"/>
          <a:stretch>
            <a:fillRect/>
          </a:stretch>
        </p:blipFill>
        <p:spPr>
          <a:xfrm>
            <a:off x="604520" y="453231"/>
            <a:ext cx="1369016" cy="677863"/>
          </a:xfrm>
          <a:prstGeom prst="rect">
            <a:avLst/>
          </a:prstGeom>
        </p:spPr>
      </p:pic>
    </p:spTree>
    <p:extLst>
      <p:ext uri="{BB962C8B-B14F-4D97-AF65-F5344CB8AC3E}">
        <p14:creationId xmlns:p14="http://schemas.microsoft.com/office/powerpoint/2010/main" val="125499030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OII: Tandy </a:t>
            </a:r>
            <a:r>
              <a:rPr lang="en-US" dirty="0" err="1" smtClean="0"/>
              <a:t>Supercomp</a:t>
            </a:r>
            <a:r>
              <a:rPr lang="en-US" dirty="0" smtClean="0"/>
              <a:t> </a:t>
            </a:r>
            <a:r>
              <a:rPr lang="en-US" dirty="0" err="1" smtClean="0"/>
              <a:t>Ctr</a:t>
            </a:r>
            <a:endParaRPr lang="en-US" dirty="0"/>
          </a:p>
        </p:txBody>
      </p:sp>
      <p:sp>
        <p:nvSpPr>
          <p:cNvPr id="3" name="Content Placeholder 2"/>
          <p:cNvSpPr>
            <a:spLocks noGrp="1"/>
          </p:cNvSpPr>
          <p:nvPr>
            <p:ph idx="1"/>
          </p:nvPr>
        </p:nvSpPr>
        <p:spPr/>
        <p:txBody>
          <a:bodyPr/>
          <a:lstStyle/>
          <a:p>
            <a:pPr marL="139700" lvl="0" indent="0">
              <a:spcBef>
                <a:spcPts val="480"/>
              </a:spcBef>
              <a:spcAft>
                <a:spcPts val="0"/>
              </a:spcAft>
              <a:buSzPct val="100000"/>
              <a:buNone/>
            </a:pPr>
            <a:r>
              <a:rPr lang="en-US" dirty="0">
                <a:solidFill>
                  <a:schemeClr val="dk1"/>
                </a:solidFill>
              </a:rPr>
              <a:t>Tandy Supercomputing </a:t>
            </a:r>
            <a:r>
              <a:rPr lang="en-US" dirty="0" smtClean="0">
                <a:solidFill>
                  <a:schemeClr val="dk1"/>
                </a:solidFill>
              </a:rPr>
              <a:t>Center</a:t>
            </a:r>
          </a:p>
          <a:p>
            <a:pPr marL="457200" lvl="0" indent="-317500">
              <a:spcBef>
                <a:spcPts val="480"/>
              </a:spcBef>
              <a:spcAft>
                <a:spcPts val="0"/>
              </a:spcAft>
              <a:buSzPct val="100000"/>
              <a:buFont typeface="Noto Symbol"/>
              <a:buChar char="■"/>
            </a:pPr>
            <a:r>
              <a:rPr lang="en-US" dirty="0" smtClean="0">
                <a:solidFill>
                  <a:schemeClr val="dk1"/>
                </a:solidFill>
              </a:rPr>
              <a:t>Shared </a:t>
            </a:r>
            <a:r>
              <a:rPr lang="en-US" dirty="0">
                <a:solidFill>
                  <a:schemeClr val="dk1"/>
                </a:solidFill>
              </a:rPr>
              <a:t>supercomputing center to broadly serve the Tulsa </a:t>
            </a:r>
            <a:r>
              <a:rPr lang="en-US" dirty="0" smtClean="0">
                <a:solidFill>
                  <a:schemeClr val="dk1"/>
                </a:solidFill>
              </a:rPr>
              <a:t>community</a:t>
            </a:r>
          </a:p>
          <a:p>
            <a:pPr marL="857250" lvl="1" indent="-317500">
              <a:spcBef>
                <a:spcPts val="480"/>
              </a:spcBef>
              <a:spcAft>
                <a:spcPts val="0"/>
              </a:spcAft>
              <a:buSzPct val="100000"/>
              <a:buFont typeface="Noto Symbol"/>
              <a:buChar char="■"/>
            </a:pPr>
            <a:r>
              <a:rPr lang="en-US" dirty="0" smtClean="0">
                <a:solidFill>
                  <a:schemeClr val="dk1"/>
                </a:solidFill>
              </a:rPr>
              <a:t>Primarily </a:t>
            </a:r>
            <a:r>
              <a:rPr lang="en-US" dirty="0">
                <a:solidFill>
                  <a:schemeClr val="dk1"/>
                </a:solidFill>
              </a:rPr>
              <a:t>academic; commercial access </a:t>
            </a:r>
            <a:r>
              <a:rPr lang="en-US" dirty="0" smtClean="0">
                <a:solidFill>
                  <a:schemeClr val="dk1"/>
                </a:solidFill>
              </a:rPr>
              <a:t>available</a:t>
            </a:r>
          </a:p>
          <a:p>
            <a:pPr marL="457200" lvl="0" indent="-317500">
              <a:spcBef>
                <a:spcPts val="480"/>
              </a:spcBef>
              <a:spcAft>
                <a:spcPts val="0"/>
              </a:spcAft>
              <a:buSzPct val="100000"/>
              <a:buFont typeface="Noto Symbol"/>
              <a:buChar char="■"/>
            </a:pPr>
            <a:r>
              <a:rPr lang="en-US" dirty="0" smtClean="0">
                <a:solidFill>
                  <a:schemeClr val="dk1"/>
                </a:solidFill>
              </a:rPr>
              <a:t>Provide </a:t>
            </a:r>
            <a:r>
              <a:rPr lang="en-US" dirty="0">
                <a:solidFill>
                  <a:schemeClr val="dk1"/>
                </a:solidFill>
              </a:rPr>
              <a:t>and support education, workforce development, and a “Community Supercomputer” </a:t>
            </a:r>
            <a:r>
              <a:rPr lang="en-US" dirty="0" smtClean="0">
                <a:solidFill>
                  <a:schemeClr val="dk1"/>
                </a:solidFill>
              </a:rPr>
              <a:t>resource</a:t>
            </a:r>
          </a:p>
          <a:p>
            <a:pPr marL="457200" lvl="0" indent="-317500">
              <a:spcBef>
                <a:spcPts val="480"/>
              </a:spcBef>
              <a:spcAft>
                <a:spcPts val="0"/>
              </a:spcAft>
              <a:buSzPct val="100000"/>
              <a:buFont typeface="Noto Symbol"/>
              <a:buChar char="■"/>
            </a:pPr>
            <a:r>
              <a:rPr lang="en-US" dirty="0" smtClean="0">
                <a:solidFill>
                  <a:schemeClr val="dk1"/>
                </a:solidFill>
              </a:rPr>
              <a:t>Funding</a:t>
            </a:r>
          </a:p>
          <a:p>
            <a:pPr marL="857250" lvl="1" indent="-317500">
              <a:spcBef>
                <a:spcPts val="480"/>
              </a:spcBef>
              <a:spcAft>
                <a:spcPts val="0"/>
              </a:spcAft>
              <a:buSzPct val="100000"/>
              <a:buFont typeface="Noto Symbol"/>
              <a:buChar char="■"/>
            </a:pPr>
            <a:r>
              <a:rPr lang="en-US" dirty="0" smtClean="0">
                <a:solidFill>
                  <a:schemeClr val="dk1"/>
                </a:solidFill>
              </a:rPr>
              <a:t>Lead </a:t>
            </a:r>
            <a:r>
              <a:rPr lang="en-US" dirty="0">
                <a:solidFill>
                  <a:schemeClr val="dk1"/>
                </a:solidFill>
              </a:rPr>
              <a:t>gift from the A.R. &amp; </a:t>
            </a:r>
            <a:r>
              <a:rPr lang="en-US" dirty="0" err="1">
                <a:solidFill>
                  <a:schemeClr val="dk1"/>
                </a:solidFill>
              </a:rPr>
              <a:t>Marylouise</a:t>
            </a:r>
            <a:r>
              <a:rPr lang="en-US" dirty="0">
                <a:solidFill>
                  <a:schemeClr val="dk1"/>
                </a:solidFill>
              </a:rPr>
              <a:t> Tandy </a:t>
            </a:r>
            <a:r>
              <a:rPr lang="en-US" dirty="0" smtClean="0">
                <a:solidFill>
                  <a:schemeClr val="dk1"/>
                </a:solidFill>
              </a:rPr>
              <a:t>Foundation</a:t>
            </a:r>
          </a:p>
          <a:p>
            <a:pPr marL="857250" lvl="1" indent="-317500">
              <a:spcBef>
                <a:spcPts val="480"/>
              </a:spcBef>
              <a:spcAft>
                <a:spcPts val="0"/>
              </a:spcAft>
              <a:buSzPct val="100000"/>
              <a:buFont typeface="Noto Symbol"/>
              <a:buChar char="■"/>
            </a:pPr>
            <a:r>
              <a:rPr lang="en-US" dirty="0" smtClean="0">
                <a:solidFill>
                  <a:schemeClr val="dk1"/>
                </a:solidFill>
              </a:rPr>
              <a:t>EDA </a:t>
            </a:r>
            <a:r>
              <a:rPr lang="en-US" dirty="0">
                <a:solidFill>
                  <a:schemeClr val="dk1"/>
                </a:solidFill>
              </a:rPr>
              <a:t>#080104715, “Tulsa Community Supercomputer”</a:t>
            </a:r>
          </a:p>
          <a:p>
            <a:pPr marL="457200" lvl="0" indent="-317500">
              <a:spcBef>
                <a:spcPts val="480"/>
              </a:spcBef>
              <a:spcAft>
                <a:spcPts val="0"/>
              </a:spcAft>
              <a:buSzPct val="100000"/>
              <a:buFont typeface="Noto Symbol"/>
              <a:buChar char="■"/>
            </a:pPr>
            <a:endParaRPr lang="en-US" dirty="0">
              <a:solidFill>
                <a:schemeClr val="dk1"/>
              </a:solidFill>
            </a:endParaRPr>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39</a:t>
            </a:fld>
            <a:endParaRPr lang="en-US"/>
          </a:p>
        </p:txBody>
      </p:sp>
      <p:pic>
        <p:nvPicPr>
          <p:cNvPr id="7" name="Picture 6"/>
          <p:cNvPicPr>
            <a:picLocks noChangeAspect="1"/>
          </p:cNvPicPr>
          <p:nvPr/>
        </p:nvPicPr>
        <p:blipFill>
          <a:blip r:embed="rId2"/>
          <a:stretch>
            <a:fillRect/>
          </a:stretch>
        </p:blipFill>
        <p:spPr>
          <a:xfrm>
            <a:off x="604520" y="453231"/>
            <a:ext cx="1369016" cy="677863"/>
          </a:xfrm>
          <a:prstGeom prst="rect">
            <a:avLst/>
          </a:prstGeom>
        </p:spPr>
      </p:pic>
      <p:pic>
        <p:nvPicPr>
          <p:cNvPr id="8" name="Shape 23"/>
          <p:cNvPicPr preferRelativeResize="0"/>
          <p:nvPr/>
        </p:nvPicPr>
        <p:blipFill rotWithShape="1">
          <a:blip r:embed="rId3">
            <a:alphaModFix/>
          </a:blip>
          <a:srcRect r="11660"/>
          <a:stretch/>
        </p:blipFill>
        <p:spPr>
          <a:xfrm>
            <a:off x="7815580" y="608638"/>
            <a:ext cx="968058" cy="401750"/>
          </a:xfrm>
          <a:prstGeom prst="rect">
            <a:avLst/>
          </a:prstGeom>
          <a:noFill/>
          <a:ln>
            <a:noFill/>
          </a:ln>
        </p:spPr>
      </p:pic>
    </p:spTree>
    <p:extLst>
      <p:ext uri="{BB962C8B-B14F-4D97-AF65-F5344CB8AC3E}">
        <p14:creationId xmlns:p14="http://schemas.microsoft.com/office/powerpoint/2010/main" val="92731363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Capacity</a:t>
            </a:r>
            <a:endParaRPr lang="en-US" dirty="0"/>
          </a:p>
        </p:txBody>
      </p:sp>
      <p:sp>
        <p:nvSpPr>
          <p:cNvPr id="3" name="Content Placeholder 2"/>
          <p:cNvSpPr>
            <a:spLocks noGrp="1"/>
          </p:cNvSpPr>
          <p:nvPr>
            <p:ph idx="1"/>
          </p:nvPr>
        </p:nvSpPr>
        <p:spPr/>
        <p:txBody>
          <a:bodyPr/>
          <a:lstStyle/>
          <a:p>
            <a:r>
              <a:rPr lang="en-US" dirty="0" smtClean="0"/>
              <a:t>2002: 1.2 TFLOPs statewide, 1 Service Provider</a:t>
            </a:r>
          </a:p>
          <a:p>
            <a:r>
              <a:rPr lang="en-US" dirty="0" smtClean="0"/>
              <a:t>2005: 6.5 TFLOPs statewide, 1 Service Provider</a:t>
            </a:r>
          </a:p>
          <a:p>
            <a:r>
              <a:rPr lang="en-US" dirty="0" smtClean="0"/>
              <a:t>2008: 40 TFLOPs statewide, 2 Service Providers</a:t>
            </a:r>
          </a:p>
          <a:p>
            <a:r>
              <a:rPr lang="en-US" dirty="0" smtClean="0"/>
              <a:t>2012: 200+ TFLOPs statewide, 4 Service Providers</a:t>
            </a:r>
          </a:p>
          <a:p>
            <a:r>
              <a:rPr lang="en-US" dirty="0" smtClean="0"/>
              <a:t>2015: 400+ TFLOPs statewide, 5 Service Providers</a:t>
            </a:r>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a:t>
            </a:fld>
            <a:endParaRPr lang="en-US"/>
          </a:p>
        </p:txBody>
      </p:sp>
    </p:spTree>
    <p:extLst>
      <p:ext uri="{BB962C8B-B14F-4D97-AF65-F5344CB8AC3E}">
        <p14:creationId xmlns:p14="http://schemas.microsoft.com/office/powerpoint/2010/main" val="301680536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OII and </a:t>
            </a:r>
            <a:r>
              <a:rPr lang="en-US" dirty="0" err="1" smtClean="0"/>
              <a:t>OneOCII</a:t>
            </a:r>
            <a:endParaRPr lang="en-US" dirty="0"/>
          </a:p>
        </p:txBody>
      </p:sp>
      <p:sp>
        <p:nvSpPr>
          <p:cNvPr id="3" name="Content Placeholder 2"/>
          <p:cNvSpPr>
            <a:spLocks noGrp="1"/>
          </p:cNvSpPr>
          <p:nvPr>
            <p:ph idx="1"/>
          </p:nvPr>
        </p:nvSpPr>
        <p:spPr/>
        <p:txBody>
          <a:bodyPr/>
          <a:lstStyle/>
          <a:p>
            <a:pPr marL="457200" lvl="0" indent="-317500">
              <a:spcBef>
                <a:spcPts val="0"/>
              </a:spcBef>
              <a:spcAft>
                <a:spcPts val="0"/>
              </a:spcAft>
              <a:buSzPct val="100000"/>
              <a:buFont typeface="Noto Symbol"/>
              <a:buChar char="■"/>
            </a:pPr>
            <a:r>
              <a:rPr lang="en-US" dirty="0" smtClean="0">
                <a:solidFill>
                  <a:schemeClr val="dk1"/>
                </a:solidFill>
              </a:rPr>
              <a:t>OII </a:t>
            </a:r>
            <a:r>
              <a:rPr lang="en-US" dirty="0">
                <a:solidFill>
                  <a:schemeClr val="dk1"/>
                </a:solidFill>
              </a:rPr>
              <a:t>is not a traditional academic </a:t>
            </a:r>
            <a:r>
              <a:rPr lang="en-US" dirty="0" smtClean="0">
                <a:solidFill>
                  <a:schemeClr val="dk1"/>
                </a:solidFill>
              </a:rPr>
              <a:t>institution:</a:t>
            </a:r>
          </a:p>
          <a:p>
            <a:pPr marL="857250" lvl="1" indent="-317500">
              <a:spcBef>
                <a:spcPts val="0"/>
              </a:spcBef>
              <a:spcAft>
                <a:spcPts val="0"/>
              </a:spcAft>
              <a:buSzPct val="100000"/>
              <a:buFont typeface="Noto Symbol"/>
              <a:buChar char="■"/>
            </a:pPr>
            <a:r>
              <a:rPr lang="en-US" dirty="0" smtClean="0">
                <a:solidFill>
                  <a:schemeClr val="dk1"/>
                </a:solidFill>
              </a:rPr>
              <a:t>As </a:t>
            </a:r>
            <a:r>
              <a:rPr lang="en-US" dirty="0">
                <a:solidFill>
                  <a:schemeClr val="dk1"/>
                </a:solidFill>
              </a:rPr>
              <a:t>a not-for-profit: OFFN would not have been possible without an academic institution as the </a:t>
            </a:r>
            <a:r>
              <a:rPr lang="en-US" dirty="0" smtClean="0">
                <a:solidFill>
                  <a:schemeClr val="dk1"/>
                </a:solidFill>
              </a:rPr>
              <a:t>lead.</a:t>
            </a:r>
          </a:p>
          <a:p>
            <a:pPr marL="857250" lvl="1" indent="-317500">
              <a:spcBef>
                <a:spcPts val="0"/>
              </a:spcBef>
              <a:spcAft>
                <a:spcPts val="0"/>
              </a:spcAft>
              <a:buSzPct val="100000"/>
              <a:buFont typeface="Noto Symbol"/>
              <a:buChar char="■"/>
            </a:pPr>
            <a:r>
              <a:rPr lang="en-US" dirty="0" smtClean="0">
                <a:solidFill>
                  <a:schemeClr val="dk1"/>
                </a:solidFill>
              </a:rPr>
              <a:t>As </a:t>
            </a:r>
            <a:r>
              <a:rPr lang="en-US" dirty="0">
                <a:solidFill>
                  <a:schemeClr val="dk1"/>
                </a:solidFill>
              </a:rPr>
              <a:t>a </a:t>
            </a:r>
            <a:r>
              <a:rPr lang="en-US" dirty="0" smtClean="0">
                <a:solidFill>
                  <a:schemeClr val="dk1"/>
                </a:solidFill>
              </a:rPr>
              <a:t>higher education collaboration, </a:t>
            </a:r>
            <a:r>
              <a:rPr lang="en-US" dirty="0" err="1" smtClean="0">
                <a:solidFill>
                  <a:schemeClr val="dk1"/>
                </a:solidFill>
              </a:rPr>
              <a:t>OneOCII</a:t>
            </a:r>
            <a:r>
              <a:rPr lang="en-US" dirty="0" smtClean="0">
                <a:solidFill>
                  <a:schemeClr val="dk1"/>
                </a:solidFill>
              </a:rPr>
              <a:t> </a:t>
            </a:r>
            <a:r>
              <a:rPr lang="en-US" dirty="0">
                <a:solidFill>
                  <a:schemeClr val="dk1"/>
                </a:solidFill>
              </a:rPr>
              <a:t>provides valuable points of contact to OU and OSU’s main </a:t>
            </a:r>
            <a:r>
              <a:rPr lang="en-US" dirty="0" smtClean="0">
                <a:solidFill>
                  <a:schemeClr val="dk1"/>
                </a:solidFill>
              </a:rPr>
              <a:t>campuses.</a:t>
            </a:r>
            <a:endParaRPr lang="en-US" dirty="0">
              <a:solidFill>
                <a:schemeClr val="dk1"/>
              </a:solidFill>
            </a:endParaRPr>
          </a:p>
          <a:p>
            <a:pPr marL="457200" lvl="0" indent="-317500">
              <a:spcBef>
                <a:spcPts val="0"/>
              </a:spcBef>
              <a:spcAft>
                <a:spcPts val="0"/>
              </a:spcAft>
              <a:buSzPct val="100000"/>
              <a:buFont typeface="Noto Symbol"/>
              <a:buChar char="■"/>
            </a:pPr>
            <a:r>
              <a:rPr lang="en-US" dirty="0">
                <a:solidFill>
                  <a:schemeClr val="dk1"/>
                </a:solidFill>
              </a:rPr>
              <a:t>Tandy Supercomputing </a:t>
            </a:r>
            <a:r>
              <a:rPr lang="en-US" dirty="0" smtClean="0">
                <a:solidFill>
                  <a:schemeClr val="dk1"/>
                </a:solidFill>
              </a:rPr>
              <a:t>Center</a:t>
            </a:r>
          </a:p>
          <a:p>
            <a:pPr marL="857250" lvl="1" indent="-317500">
              <a:spcBef>
                <a:spcPts val="0"/>
              </a:spcBef>
              <a:spcAft>
                <a:spcPts val="0"/>
              </a:spcAft>
              <a:buSzPct val="100000"/>
              <a:buFont typeface="Noto Symbol"/>
              <a:buChar char="■"/>
            </a:pPr>
            <a:r>
              <a:rPr lang="en-US" dirty="0" smtClean="0">
                <a:solidFill>
                  <a:schemeClr val="dk1"/>
                </a:solidFill>
              </a:rPr>
              <a:t>Valuable </a:t>
            </a:r>
            <a:r>
              <a:rPr lang="en-US" dirty="0">
                <a:solidFill>
                  <a:schemeClr val="dk1"/>
                </a:solidFill>
              </a:rPr>
              <a:t>assistance in system design and general support contributed to the success of OII’s Economic Development Administration matching </a:t>
            </a:r>
            <a:r>
              <a:rPr lang="en-US" dirty="0" smtClean="0">
                <a:solidFill>
                  <a:schemeClr val="dk1"/>
                </a:solidFill>
              </a:rPr>
              <a:t>grant.</a:t>
            </a:r>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40</a:t>
            </a:fld>
            <a:endParaRPr lang="en-US"/>
          </a:p>
        </p:txBody>
      </p:sp>
      <p:pic>
        <p:nvPicPr>
          <p:cNvPr id="7" name="Picture 6"/>
          <p:cNvPicPr>
            <a:picLocks noChangeAspect="1"/>
          </p:cNvPicPr>
          <p:nvPr/>
        </p:nvPicPr>
        <p:blipFill>
          <a:blip r:embed="rId2"/>
          <a:stretch>
            <a:fillRect/>
          </a:stretch>
        </p:blipFill>
        <p:spPr>
          <a:xfrm>
            <a:off x="604520" y="453231"/>
            <a:ext cx="1369016" cy="677863"/>
          </a:xfrm>
          <a:prstGeom prst="rect">
            <a:avLst/>
          </a:prstGeom>
        </p:spPr>
      </p:pic>
      <p:pic>
        <p:nvPicPr>
          <p:cNvPr id="8" name="Shape 23"/>
          <p:cNvPicPr preferRelativeResize="0"/>
          <p:nvPr/>
        </p:nvPicPr>
        <p:blipFill rotWithShape="1">
          <a:blip r:embed="rId3">
            <a:alphaModFix/>
          </a:blip>
          <a:srcRect r="11660"/>
          <a:stretch/>
        </p:blipFill>
        <p:spPr>
          <a:xfrm>
            <a:off x="7815580" y="608638"/>
            <a:ext cx="968058" cy="401750"/>
          </a:xfrm>
          <a:prstGeom prst="rect">
            <a:avLst/>
          </a:prstGeom>
          <a:noFill/>
          <a:ln>
            <a:noFill/>
          </a:ln>
        </p:spPr>
      </p:pic>
    </p:spTree>
    <p:extLst>
      <p:ext uri="{BB962C8B-B14F-4D97-AF65-F5344CB8AC3E}">
        <p14:creationId xmlns:p14="http://schemas.microsoft.com/office/powerpoint/2010/main" val="378341251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OII and </a:t>
            </a:r>
            <a:r>
              <a:rPr lang="en-US" dirty="0" err="1" smtClean="0"/>
              <a:t>OneOCII</a:t>
            </a:r>
            <a:endParaRPr lang="en-US" dirty="0"/>
          </a:p>
        </p:txBody>
      </p:sp>
      <p:sp>
        <p:nvSpPr>
          <p:cNvPr id="3" name="Content Placeholder 2"/>
          <p:cNvSpPr>
            <a:spLocks noGrp="1"/>
          </p:cNvSpPr>
          <p:nvPr>
            <p:ph idx="1"/>
          </p:nvPr>
        </p:nvSpPr>
        <p:spPr/>
        <p:txBody>
          <a:bodyPr/>
          <a:lstStyle/>
          <a:p>
            <a:pPr marL="457200" indent="-317500">
              <a:spcBef>
                <a:spcPts val="0"/>
              </a:spcBef>
              <a:spcAft>
                <a:spcPts val="0"/>
              </a:spcAft>
              <a:buSzPct val="100000"/>
              <a:buFont typeface="Noto Symbol"/>
              <a:buChar char="■"/>
            </a:pPr>
            <a:r>
              <a:rPr lang="en-US" dirty="0" smtClean="0">
                <a:solidFill>
                  <a:schemeClr val="dk1"/>
                </a:solidFill>
              </a:rPr>
              <a:t>Tulsa </a:t>
            </a:r>
            <a:r>
              <a:rPr lang="en-US" dirty="0">
                <a:solidFill>
                  <a:schemeClr val="dk1"/>
                </a:solidFill>
              </a:rPr>
              <a:t>Regional STEM </a:t>
            </a:r>
            <a:r>
              <a:rPr lang="en-US" dirty="0" smtClean="0">
                <a:solidFill>
                  <a:schemeClr val="dk1"/>
                </a:solidFill>
              </a:rPr>
              <a:t>Alliance</a:t>
            </a:r>
          </a:p>
          <a:p>
            <a:pPr marL="857250" lvl="1" indent="-317500">
              <a:spcBef>
                <a:spcPts val="0"/>
              </a:spcBef>
              <a:spcAft>
                <a:spcPts val="0"/>
              </a:spcAft>
              <a:buSzPct val="100000"/>
              <a:buFont typeface="Noto Symbol"/>
              <a:buChar char="■"/>
            </a:pPr>
            <a:r>
              <a:rPr lang="en-US" dirty="0" err="1" smtClean="0">
                <a:solidFill>
                  <a:schemeClr val="dk1"/>
                </a:solidFill>
              </a:rPr>
              <a:t>OneOCII</a:t>
            </a:r>
            <a:r>
              <a:rPr lang="en-US" dirty="0" smtClean="0">
                <a:solidFill>
                  <a:schemeClr val="dk1"/>
                </a:solidFill>
              </a:rPr>
              <a:t> </a:t>
            </a:r>
            <a:r>
              <a:rPr lang="en-US" dirty="0">
                <a:solidFill>
                  <a:schemeClr val="dk1"/>
                </a:solidFill>
              </a:rPr>
              <a:t>provided a powerful joint letter of support from multiple institutions for OII’s US2020 City Competition (STEM </a:t>
            </a:r>
            <a:r>
              <a:rPr lang="en-US" dirty="0" smtClean="0">
                <a:solidFill>
                  <a:schemeClr val="dk1"/>
                </a:solidFill>
              </a:rPr>
              <a:t>mentorship).</a:t>
            </a:r>
          </a:p>
          <a:p>
            <a:pPr marL="857250" lvl="1" indent="-317500">
              <a:spcBef>
                <a:spcPts val="0"/>
              </a:spcBef>
              <a:spcAft>
                <a:spcPts val="0"/>
              </a:spcAft>
              <a:buSzPct val="100000"/>
              <a:buFont typeface="Noto Symbol"/>
              <a:buChar char="■"/>
            </a:pPr>
            <a:r>
              <a:rPr lang="en-US" dirty="0" smtClean="0">
                <a:solidFill>
                  <a:schemeClr val="dk1"/>
                </a:solidFill>
              </a:rPr>
              <a:t>Tulsa </a:t>
            </a:r>
            <a:r>
              <a:rPr lang="en-US" dirty="0">
                <a:solidFill>
                  <a:schemeClr val="dk1"/>
                </a:solidFill>
              </a:rPr>
              <a:t>was among 13 finalists from a field of 52 and ultimately designated “US2020 City Network Founding Partner</a:t>
            </a:r>
            <a:r>
              <a:rPr lang="en-US" dirty="0" smtClean="0">
                <a:solidFill>
                  <a:schemeClr val="dk1"/>
                </a:solidFill>
              </a:rPr>
              <a:t>” -- </a:t>
            </a:r>
            <a:r>
              <a:rPr lang="en-US" dirty="0">
                <a:solidFill>
                  <a:schemeClr val="dk1"/>
                </a:solidFill>
              </a:rPr>
              <a:t>in-kind support and 2 AmeriCorps </a:t>
            </a:r>
            <a:r>
              <a:rPr lang="en-US" dirty="0" smtClean="0">
                <a:solidFill>
                  <a:schemeClr val="dk1"/>
                </a:solidFill>
              </a:rPr>
              <a:t>VISTAs.</a:t>
            </a:r>
            <a:endParaRPr lang="en-US" dirty="0">
              <a:solidFill>
                <a:schemeClr val="dk1"/>
              </a:solidFill>
            </a:endParaRPr>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41</a:t>
            </a:fld>
            <a:endParaRPr lang="en-US"/>
          </a:p>
        </p:txBody>
      </p:sp>
      <p:pic>
        <p:nvPicPr>
          <p:cNvPr id="7" name="Picture 6"/>
          <p:cNvPicPr>
            <a:picLocks noChangeAspect="1"/>
          </p:cNvPicPr>
          <p:nvPr/>
        </p:nvPicPr>
        <p:blipFill>
          <a:blip r:embed="rId2"/>
          <a:stretch>
            <a:fillRect/>
          </a:stretch>
        </p:blipFill>
        <p:spPr>
          <a:xfrm>
            <a:off x="604520" y="453231"/>
            <a:ext cx="1369016" cy="677863"/>
          </a:xfrm>
          <a:prstGeom prst="rect">
            <a:avLst/>
          </a:prstGeom>
        </p:spPr>
      </p:pic>
      <p:pic>
        <p:nvPicPr>
          <p:cNvPr id="8" name="Shape 23"/>
          <p:cNvPicPr preferRelativeResize="0"/>
          <p:nvPr/>
        </p:nvPicPr>
        <p:blipFill rotWithShape="1">
          <a:blip r:embed="rId3">
            <a:alphaModFix/>
          </a:blip>
          <a:srcRect r="11660"/>
          <a:stretch/>
        </p:blipFill>
        <p:spPr>
          <a:xfrm>
            <a:off x="7815580" y="608638"/>
            <a:ext cx="968058" cy="401750"/>
          </a:xfrm>
          <a:prstGeom prst="rect">
            <a:avLst/>
          </a:prstGeom>
          <a:noFill/>
          <a:ln>
            <a:noFill/>
          </a:ln>
        </p:spPr>
      </p:pic>
    </p:spTree>
    <p:extLst>
      <p:ext uri="{BB962C8B-B14F-4D97-AF65-F5344CB8AC3E}">
        <p14:creationId xmlns:p14="http://schemas.microsoft.com/office/powerpoint/2010/main" val="4136242327"/>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dirty="0" smtClean="0">
                <a:solidFill>
                  <a:schemeClr val="tx1"/>
                </a:solidFill>
                <a:latin typeface="Arial Black" panose="020B0A04020102020204" pitchFamily="34" charset="0"/>
              </a:rPr>
              <a:t>University of Central Oklahoma</a:t>
            </a:r>
            <a:br>
              <a:rPr lang="en-US" sz="5550" dirty="0" smtClean="0">
                <a:solidFill>
                  <a:schemeClr val="tx1"/>
                </a:solidFill>
                <a:latin typeface="Arial Black" panose="020B0A04020102020204" pitchFamily="34" charset="0"/>
              </a:rPr>
            </a:b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3876599876"/>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 Central Oklahoma</a:t>
            </a:r>
            <a:endParaRPr lang="en-US" dirty="0"/>
          </a:p>
        </p:txBody>
      </p:sp>
      <p:sp>
        <p:nvSpPr>
          <p:cNvPr id="3" name="Content Placeholder 2"/>
          <p:cNvSpPr>
            <a:spLocks noGrp="1"/>
          </p:cNvSpPr>
          <p:nvPr>
            <p:ph idx="1"/>
          </p:nvPr>
        </p:nvSpPr>
        <p:spPr>
          <a:xfrm>
            <a:off x="609600" y="1219200"/>
            <a:ext cx="7924800" cy="4648200"/>
          </a:xfrm>
        </p:spPr>
        <p:txBody>
          <a:bodyPr/>
          <a:lstStyle/>
          <a:p>
            <a:r>
              <a:rPr lang="en-US" dirty="0" smtClean="0"/>
              <a:t>PUI &amp; Metropolitan Univ. (OKC Metro)</a:t>
            </a:r>
          </a:p>
          <a:p>
            <a:pPr lvl="1"/>
            <a:r>
              <a:rPr lang="en-US" dirty="0" smtClean="0"/>
              <a:t>17,000 </a:t>
            </a:r>
            <a:r>
              <a:rPr lang="en-US" dirty="0"/>
              <a:t>total </a:t>
            </a:r>
            <a:r>
              <a:rPr lang="en-US" dirty="0" smtClean="0"/>
              <a:t>students</a:t>
            </a:r>
          </a:p>
          <a:p>
            <a:r>
              <a:rPr lang="en-US" dirty="0" smtClean="0"/>
              <a:t>National Undergraduate Research Model (CUR)</a:t>
            </a:r>
          </a:p>
          <a:p>
            <a:pPr lvl="1"/>
            <a:r>
              <a:rPr lang="en-US" dirty="0" smtClean="0"/>
              <a:t>Hosting </a:t>
            </a:r>
            <a:r>
              <a:rPr lang="en-US" dirty="0"/>
              <a:t>2018 NCUR Conference!!</a:t>
            </a:r>
          </a:p>
          <a:p>
            <a:r>
              <a:rPr lang="en-US" dirty="0" smtClean="0"/>
              <a:t>Centers </a:t>
            </a:r>
            <a:r>
              <a:rPr lang="en-US" dirty="0"/>
              <a:t>- CURE-STEM, CIBER, </a:t>
            </a:r>
            <a:r>
              <a:rPr lang="en-US" dirty="0" smtClean="0"/>
              <a:t>CREIC</a:t>
            </a:r>
          </a:p>
          <a:p>
            <a:pPr lvl="1"/>
            <a:r>
              <a:rPr lang="en-US" dirty="0"/>
              <a:t>Internal </a:t>
            </a:r>
            <a:r>
              <a:rPr lang="en-US" dirty="0" smtClean="0"/>
              <a:t>(</a:t>
            </a:r>
            <a:r>
              <a:rPr lang="en-US" dirty="0" err="1" smtClean="0"/>
              <a:t>RCSA+Faculty</a:t>
            </a:r>
            <a:r>
              <a:rPr lang="en-US" dirty="0" smtClean="0"/>
              <a:t>) </a:t>
            </a:r>
            <a:r>
              <a:rPr lang="en-US" dirty="0"/>
              <a:t>&amp; </a:t>
            </a:r>
            <a:r>
              <a:rPr lang="en-US" dirty="0" smtClean="0"/>
              <a:t>External Grants (NIH/INBRE+NSF)</a:t>
            </a:r>
          </a:p>
          <a:p>
            <a:r>
              <a:rPr lang="en-US" dirty="0" smtClean="0"/>
              <a:t>UCO </a:t>
            </a:r>
            <a:r>
              <a:rPr lang="en-US" dirty="0"/>
              <a:t>needs </a:t>
            </a:r>
            <a:r>
              <a:rPr lang="en-US" dirty="0" smtClean="0"/>
              <a:t>for HPC </a:t>
            </a:r>
            <a:r>
              <a:rPr lang="en-US" dirty="0"/>
              <a:t>resources</a:t>
            </a:r>
          </a:p>
          <a:p>
            <a:pPr lvl="1"/>
            <a:r>
              <a:rPr lang="en-US" dirty="0" smtClean="0"/>
              <a:t>Former </a:t>
            </a:r>
            <a:r>
              <a:rPr lang="en-US" dirty="0"/>
              <a:t>Dean </a:t>
            </a:r>
            <a:r>
              <a:rPr lang="en-US" dirty="0" err="1" smtClean="0"/>
              <a:t>Barthell</a:t>
            </a:r>
            <a:r>
              <a:rPr lang="en-US" dirty="0" smtClean="0"/>
              <a:t> - support </a:t>
            </a:r>
            <a:r>
              <a:rPr lang="en-US" dirty="0"/>
              <a:t>for </a:t>
            </a:r>
            <a:r>
              <a:rPr lang="en-US" dirty="0" smtClean="0"/>
              <a:t>first </a:t>
            </a:r>
            <a:r>
              <a:rPr lang="en-US" dirty="0"/>
              <a:t>HPC </a:t>
            </a:r>
            <a:r>
              <a:rPr lang="en-US" dirty="0" smtClean="0"/>
              <a:t>center</a:t>
            </a:r>
            <a:endParaRPr lang="en-US" dirty="0"/>
          </a:p>
          <a:p>
            <a:pPr lvl="1"/>
            <a:r>
              <a:rPr lang="en-US" dirty="0"/>
              <a:t>2012 established UCO’s Center for Research and Education in Interdisciplinary Computation (</a:t>
            </a:r>
            <a:r>
              <a:rPr lang="en-US" b="1" u="sng" dirty="0"/>
              <a:t>CREIC</a:t>
            </a:r>
            <a:r>
              <a:rPr lang="en-US" dirty="0"/>
              <a:t>)</a:t>
            </a:r>
          </a:p>
          <a:p>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43</a:t>
            </a:fld>
            <a:endParaRPr lang="en-US"/>
          </a:p>
        </p:txBody>
      </p:sp>
      <p:pic>
        <p:nvPicPr>
          <p:cNvPr id="6" name="Shape 653"/>
          <p:cNvPicPr preferRelativeResize="0"/>
          <p:nvPr/>
        </p:nvPicPr>
        <p:blipFill>
          <a:blip r:embed="rId2">
            <a:alphaModFix/>
          </a:blip>
          <a:stretch>
            <a:fillRect/>
          </a:stretch>
        </p:blipFill>
        <p:spPr>
          <a:xfrm>
            <a:off x="7599725" y="222525"/>
            <a:ext cx="1024851" cy="912542"/>
          </a:xfrm>
          <a:prstGeom prst="rect">
            <a:avLst/>
          </a:prstGeom>
          <a:noFill/>
          <a:ln>
            <a:noFill/>
          </a:ln>
        </p:spPr>
      </p:pic>
    </p:spTree>
    <p:extLst>
      <p:ext uri="{BB962C8B-B14F-4D97-AF65-F5344CB8AC3E}">
        <p14:creationId xmlns:p14="http://schemas.microsoft.com/office/powerpoint/2010/main" val="47215946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Participation</a:t>
            </a:r>
            <a:endParaRPr lang="en-US" dirty="0"/>
          </a:p>
        </p:txBody>
      </p:sp>
      <p:sp>
        <p:nvSpPr>
          <p:cNvPr id="3" name="Content Placeholder 2"/>
          <p:cNvSpPr>
            <a:spLocks noGrp="1"/>
          </p:cNvSpPr>
          <p:nvPr>
            <p:ph idx="1"/>
          </p:nvPr>
        </p:nvSpPr>
        <p:spPr>
          <a:xfrm>
            <a:off x="609600" y="1371600"/>
            <a:ext cx="8174038" cy="4648200"/>
          </a:xfrm>
        </p:spPr>
        <p:txBody>
          <a:bodyPr/>
          <a:lstStyle/>
          <a:p>
            <a:r>
              <a:rPr lang="en-US" dirty="0"/>
              <a:t>2004 - NCSI Parallel Computing Workshop at OU (2 </a:t>
            </a:r>
            <a:r>
              <a:rPr lang="en-US" dirty="0" smtClean="0"/>
              <a:t>faculty)</a:t>
            </a:r>
          </a:p>
          <a:p>
            <a:r>
              <a:rPr lang="en-US" dirty="0" smtClean="0"/>
              <a:t>2004 </a:t>
            </a:r>
            <a:r>
              <a:rPr lang="en-US" dirty="0"/>
              <a:t>- </a:t>
            </a:r>
            <a:r>
              <a:rPr lang="en-US" dirty="0" smtClean="0"/>
              <a:t>now </a:t>
            </a:r>
            <a:r>
              <a:rPr lang="en-US" dirty="0"/>
              <a:t>Oklahoma SC Symposium (multiple </a:t>
            </a:r>
            <a:r>
              <a:rPr lang="en-US" dirty="0" smtClean="0"/>
              <a:t>faculty)</a:t>
            </a:r>
          </a:p>
          <a:p>
            <a:r>
              <a:rPr lang="en-US" dirty="0" smtClean="0"/>
              <a:t>Oklahoma Supercomputing Symposium presentations: </a:t>
            </a:r>
            <a:r>
              <a:rPr lang="en-US" dirty="0"/>
              <a:t>2006, 2008, 2009, 2010, 2014</a:t>
            </a:r>
          </a:p>
          <a:p>
            <a:r>
              <a:rPr lang="en-US" dirty="0"/>
              <a:t>SC 2011, 2012, </a:t>
            </a:r>
            <a:r>
              <a:rPr lang="en-US" dirty="0" smtClean="0"/>
              <a:t>2014: </a:t>
            </a:r>
            <a:r>
              <a:rPr lang="en-US" dirty="0"/>
              <a:t>one or more faculty</a:t>
            </a:r>
          </a:p>
          <a:p>
            <a:r>
              <a:rPr lang="en-US" dirty="0" smtClean="0"/>
              <a:t>Virtual School for Computational Science &amp; Engineering: Scientific Visualization workshop remote site at </a:t>
            </a:r>
            <a:r>
              <a:rPr lang="en-US" dirty="0"/>
              <a:t>OSU</a:t>
            </a:r>
          </a:p>
          <a:p>
            <a:r>
              <a:rPr lang="en-US" dirty="0"/>
              <a:t>OU </a:t>
            </a:r>
            <a:r>
              <a:rPr lang="en-US" dirty="0" smtClean="0"/>
              <a:t>National Computational Science Institute Parallel Computing workshops</a:t>
            </a:r>
          </a:p>
          <a:p>
            <a:pPr lvl="1"/>
            <a:r>
              <a:rPr lang="en-US" dirty="0" smtClean="0"/>
              <a:t>2004: 2 faculty</a:t>
            </a:r>
          </a:p>
          <a:p>
            <a:pPr lvl="1"/>
            <a:r>
              <a:rPr lang="en-US" dirty="0" smtClean="0"/>
              <a:t>2012 2 faculty</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44</a:t>
            </a:fld>
            <a:endParaRPr lang="en-US"/>
          </a:p>
        </p:txBody>
      </p:sp>
      <p:pic>
        <p:nvPicPr>
          <p:cNvPr id="6" name="Shape 653"/>
          <p:cNvPicPr preferRelativeResize="0"/>
          <p:nvPr/>
        </p:nvPicPr>
        <p:blipFill>
          <a:blip r:embed="rId2">
            <a:alphaModFix/>
          </a:blip>
          <a:stretch>
            <a:fillRect/>
          </a:stretch>
        </p:blipFill>
        <p:spPr>
          <a:xfrm>
            <a:off x="7599725" y="222525"/>
            <a:ext cx="1024851" cy="912542"/>
          </a:xfrm>
          <a:prstGeom prst="rect">
            <a:avLst/>
          </a:prstGeom>
          <a:noFill/>
          <a:ln>
            <a:noFill/>
          </a:ln>
        </p:spPr>
      </p:pic>
    </p:spTree>
    <p:extLst>
      <p:ext uri="{BB962C8B-B14F-4D97-AF65-F5344CB8AC3E}">
        <p14:creationId xmlns:p14="http://schemas.microsoft.com/office/powerpoint/2010/main" val="411409353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Contribution</a:t>
            </a:r>
            <a:endParaRPr lang="en-US" dirty="0"/>
          </a:p>
        </p:txBody>
      </p:sp>
      <p:sp>
        <p:nvSpPr>
          <p:cNvPr id="3" name="Content Placeholder 2"/>
          <p:cNvSpPr>
            <a:spLocks noGrp="1"/>
          </p:cNvSpPr>
          <p:nvPr>
            <p:ph idx="1"/>
          </p:nvPr>
        </p:nvSpPr>
        <p:spPr>
          <a:xfrm>
            <a:off x="609600" y="1371600"/>
            <a:ext cx="8174038" cy="4648200"/>
          </a:xfrm>
        </p:spPr>
        <p:txBody>
          <a:bodyPr/>
          <a:lstStyle/>
          <a:p>
            <a:r>
              <a:rPr lang="en-US" dirty="0"/>
              <a:t>Participation in </a:t>
            </a:r>
            <a:r>
              <a:rPr lang="en-US" dirty="0" err="1" smtClean="0"/>
              <a:t>OneOCII</a:t>
            </a:r>
            <a:endParaRPr lang="en-US" dirty="0"/>
          </a:p>
          <a:p>
            <a:pPr lvl="1"/>
            <a:r>
              <a:rPr lang="en-US" dirty="0" smtClean="0"/>
              <a:t>From </a:t>
            </a:r>
            <a:r>
              <a:rPr lang="en-US" dirty="0"/>
              <a:t>June 2013</a:t>
            </a:r>
          </a:p>
          <a:p>
            <a:pPr lvl="1"/>
            <a:r>
              <a:rPr lang="en-US" dirty="0"/>
              <a:t>NSF-MRI support</a:t>
            </a:r>
          </a:p>
          <a:p>
            <a:pPr lvl="2"/>
            <a:r>
              <a:rPr lang="en-US" dirty="0"/>
              <a:t>Weekly </a:t>
            </a:r>
            <a:r>
              <a:rPr lang="en-US" dirty="0" smtClean="0"/>
              <a:t>calls</a:t>
            </a:r>
            <a:endParaRPr lang="en-US" dirty="0"/>
          </a:p>
          <a:p>
            <a:pPr lvl="2"/>
            <a:r>
              <a:rPr lang="en-US" dirty="0" smtClean="0"/>
              <a:t>Comments/suggestions </a:t>
            </a:r>
            <a:r>
              <a:rPr lang="en-US" dirty="0"/>
              <a:t>on </a:t>
            </a:r>
            <a:r>
              <a:rPr lang="en-US" dirty="0" smtClean="0"/>
              <a:t>proposal</a:t>
            </a:r>
            <a:endParaRPr lang="en-US" dirty="0"/>
          </a:p>
          <a:p>
            <a:pPr lvl="2"/>
            <a:r>
              <a:rPr lang="en-US" dirty="0"/>
              <a:t>HW on computing needs</a:t>
            </a:r>
          </a:p>
          <a:p>
            <a:pPr lvl="2"/>
            <a:r>
              <a:rPr lang="en-US" dirty="0"/>
              <a:t>Three other OK </a:t>
            </a:r>
            <a:r>
              <a:rPr lang="en-US" dirty="0" smtClean="0"/>
              <a:t>institutions </a:t>
            </a:r>
            <a:r>
              <a:rPr lang="en-US" dirty="0"/>
              <a:t>with NSF MRI CI </a:t>
            </a:r>
            <a:r>
              <a:rPr lang="en-US" dirty="0" smtClean="0"/>
              <a:t>recently</a:t>
            </a:r>
          </a:p>
          <a:p>
            <a:pPr lvl="1"/>
            <a:r>
              <a:rPr lang="en-US" dirty="0"/>
              <a:t>“Acquisition of a High Performance Computing Cluster for Research at a Predominantly Undergraduate Institution,”   NSF ACI-1429702, $304,375, 2015-17, PI E. </a:t>
            </a:r>
            <a:r>
              <a:rPr lang="en-US" dirty="0" err="1"/>
              <a:t>Lemley</a:t>
            </a:r>
            <a:endParaRPr lang="en-US" dirty="0"/>
          </a:p>
          <a:p>
            <a:pPr lvl="1"/>
            <a:r>
              <a:rPr lang="en-US" dirty="0"/>
              <a:t>4 Attempts! UCO’s first cluster. (</a:t>
            </a:r>
            <a:r>
              <a:rPr lang="en-US" dirty="0" err="1"/>
              <a:t>OneOCII</a:t>
            </a:r>
            <a:r>
              <a:rPr lang="en-US" dirty="0"/>
              <a:t> only on last)</a:t>
            </a:r>
          </a:p>
          <a:p>
            <a:pPr lvl="1"/>
            <a:endParaRPr lang="en-US" dirty="0"/>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45</a:t>
            </a:fld>
            <a:endParaRPr lang="en-US"/>
          </a:p>
        </p:txBody>
      </p:sp>
      <p:pic>
        <p:nvPicPr>
          <p:cNvPr id="6" name="Shape 653"/>
          <p:cNvPicPr preferRelativeResize="0"/>
          <p:nvPr/>
        </p:nvPicPr>
        <p:blipFill>
          <a:blip r:embed="rId2">
            <a:alphaModFix/>
          </a:blip>
          <a:stretch>
            <a:fillRect/>
          </a:stretch>
        </p:blipFill>
        <p:spPr>
          <a:xfrm>
            <a:off x="7599725" y="222525"/>
            <a:ext cx="1024851" cy="912542"/>
          </a:xfrm>
          <a:prstGeom prst="rect">
            <a:avLst/>
          </a:prstGeom>
          <a:noFill/>
          <a:ln>
            <a:noFill/>
          </a:ln>
        </p:spPr>
      </p:pic>
    </p:spTree>
    <p:extLst>
      <p:ext uri="{BB962C8B-B14F-4D97-AF65-F5344CB8AC3E}">
        <p14:creationId xmlns:p14="http://schemas.microsoft.com/office/powerpoint/2010/main" val="394330655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Buddy!</a:t>
            </a:r>
            <a:endParaRPr lang="en-US" dirty="0"/>
          </a:p>
        </p:txBody>
      </p:sp>
      <p:sp>
        <p:nvSpPr>
          <p:cNvPr id="3" name="Content Placeholder 2"/>
          <p:cNvSpPr>
            <a:spLocks noGrp="1"/>
          </p:cNvSpPr>
          <p:nvPr>
            <p:ph idx="1"/>
          </p:nvPr>
        </p:nvSpPr>
        <p:spPr>
          <a:xfrm>
            <a:off x="609600" y="1219200"/>
            <a:ext cx="8174038" cy="4648200"/>
          </a:xfrm>
        </p:spPr>
        <p:txBody>
          <a:bodyPr/>
          <a:lstStyle/>
          <a:p>
            <a:r>
              <a:rPr lang="en-US" dirty="0"/>
              <a:t>Helping </a:t>
            </a:r>
            <a:r>
              <a:rPr lang="en-US" dirty="0" smtClean="0"/>
              <a:t>computational research get done</a:t>
            </a:r>
            <a:endParaRPr lang="en-US" dirty="0"/>
          </a:p>
          <a:p>
            <a:r>
              <a:rPr lang="en-US" dirty="0"/>
              <a:t>NSF - MRI funded recently!</a:t>
            </a:r>
          </a:p>
          <a:p>
            <a:r>
              <a:rPr lang="en-US" dirty="0"/>
              <a:t>Buddy Supercomputing Cluster Delivered in June</a:t>
            </a:r>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~30 TFLOPs! </a:t>
            </a:r>
            <a:r>
              <a:rPr lang="en-US" dirty="0"/>
              <a:t>----</a:t>
            </a:r>
            <a:r>
              <a:rPr lang="en-US" sz="1400" dirty="0"/>
              <a:t> bioinformatics, biomechanics, biomedical imaging, microfluidics, </a:t>
            </a:r>
            <a:r>
              <a:rPr lang="en-US" sz="1400" dirty="0" err="1"/>
              <a:t>phylogenetics</a:t>
            </a:r>
            <a:r>
              <a:rPr lang="en-US" sz="1400" dirty="0"/>
              <a:t>, statistics, computational biology, liquid crystals, mathematical biology, intelligent systems, aerodynamics, </a:t>
            </a:r>
            <a:r>
              <a:rPr lang="en-US" sz="1400" dirty="0" err="1"/>
              <a:t>bioheat</a:t>
            </a:r>
            <a:r>
              <a:rPr lang="en-US" sz="1400" dirty="0"/>
              <a:t> transfer, operations </a:t>
            </a:r>
            <a:r>
              <a:rPr lang="en-US" sz="1400" dirty="0" smtClean="0"/>
              <a:t>research</a:t>
            </a:r>
            <a:endParaRPr lang="en-US" sz="1400" dirty="0"/>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46</a:t>
            </a:fld>
            <a:endParaRPr lang="en-US"/>
          </a:p>
        </p:txBody>
      </p:sp>
      <p:pic>
        <p:nvPicPr>
          <p:cNvPr id="6" name="Shape 653"/>
          <p:cNvPicPr preferRelativeResize="0"/>
          <p:nvPr/>
        </p:nvPicPr>
        <p:blipFill>
          <a:blip r:embed="rId2">
            <a:alphaModFix/>
          </a:blip>
          <a:stretch>
            <a:fillRect/>
          </a:stretch>
        </p:blipFill>
        <p:spPr>
          <a:xfrm>
            <a:off x="7599725" y="222525"/>
            <a:ext cx="1024851" cy="912542"/>
          </a:xfrm>
          <a:prstGeom prst="rect">
            <a:avLst/>
          </a:prstGeom>
          <a:noFill/>
          <a:ln>
            <a:noFill/>
          </a:ln>
        </p:spPr>
      </p:pic>
      <p:grpSp>
        <p:nvGrpSpPr>
          <p:cNvPr id="7" name="Group 6"/>
          <p:cNvGrpSpPr/>
          <p:nvPr/>
        </p:nvGrpSpPr>
        <p:grpSpPr>
          <a:xfrm>
            <a:off x="7" y="2590800"/>
            <a:ext cx="8828598" cy="2547274"/>
            <a:chOff x="7" y="2795075"/>
            <a:chExt cx="8828598" cy="2547274"/>
          </a:xfrm>
        </p:grpSpPr>
        <p:pic>
          <p:nvPicPr>
            <p:cNvPr id="8" name="Shape 695"/>
            <p:cNvPicPr preferRelativeResize="0"/>
            <p:nvPr/>
          </p:nvPicPr>
          <p:blipFill>
            <a:blip r:embed="rId3">
              <a:alphaModFix/>
            </a:blip>
            <a:stretch>
              <a:fillRect/>
            </a:stretch>
          </p:blipFill>
          <p:spPr>
            <a:xfrm>
              <a:off x="1820775" y="2795075"/>
              <a:ext cx="7007830" cy="2547274"/>
            </a:xfrm>
            <a:prstGeom prst="rect">
              <a:avLst/>
            </a:prstGeom>
            <a:noFill/>
            <a:ln>
              <a:noFill/>
            </a:ln>
          </p:spPr>
        </p:pic>
        <p:pic>
          <p:nvPicPr>
            <p:cNvPr id="9" name="Shape 696"/>
            <p:cNvPicPr preferRelativeResize="0"/>
            <p:nvPr/>
          </p:nvPicPr>
          <p:blipFill>
            <a:blip r:embed="rId4">
              <a:alphaModFix/>
            </a:blip>
            <a:stretch>
              <a:fillRect/>
            </a:stretch>
          </p:blipFill>
          <p:spPr>
            <a:xfrm>
              <a:off x="7" y="2795075"/>
              <a:ext cx="1783092" cy="2547274"/>
            </a:xfrm>
            <a:prstGeom prst="rect">
              <a:avLst/>
            </a:prstGeom>
            <a:noFill/>
            <a:ln>
              <a:noFill/>
            </a:ln>
          </p:spPr>
        </p:pic>
      </p:grpSp>
    </p:spTree>
    <p:extLst>
      <p:ext uri="{BB962C8B-B14F-4D97-AF65-F5344CB8AC3E}">
        <p14:creationId xmlns:p14="http://schemas.microsoft.com/office/powerpoint/2010/main" val="125478856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0"/>
            <a:ext cx="7772400" cy="1143000"/>
          </a:xfrm>
        </p:spPr>
        <p:txBody>
          <a:bodyPr/>
          <a:lstStyle/>
          <a:p>
            <a:r>
              <a:rPr lang="en-US" sz="5550" dirty="0" smtClean="0">
                <a:solidFill>
                  <a:schemeClr val="tx1"/>
                </a:solidFill>
                <a:latin typeface="Arial Black" panose="020B0A04020102020204" pitchFamily="34" charset="0"/>
              </a:rPr>
              <a:t>Great Plains Network</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and</a:t>
            </a:r>
            <a:br>
              <a:rPr lang="en-US" sz="5550" dirty="0" smtClean="0">
                <a:solidFill>
                  <a:schemeClr val="tx1"/>
                </a:solidFill>
                <a:latin typeface="Arial Black" panose="020B0A04020102020204" pitchFamily="34" charset="0"/>
              </a:rPr>
            </a:br>
            <a:r>
              <a:rPr lang="en-US" sz="5550" dirty="0" err="1" smtClean="0">
                <a:solidFill>
                  <a:schemeClr val="tx1"/>
                </a:solidFill>
                <a:latin typeface="Arial Black" panose="020B0A04020102020204" pitchFamily="34" charset="0"/>
              </a:rPr>
              <a:t>OneNet</a:t>
            </a: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2370084619"/>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Plains Network</a:t>
            </a:r>
            <a:endParaRPr lang="en-US" dirty="0"/>
          </a:p>
        </p:txBody>
      </p:sp>
      <p:sp>
        <p:nvSpPr>
          <p:cNvPr id="3" name="Content Placeholder 2"/>
          <p:cNvSpPr>
            <a:spLocks noGrp="1"/>
          </p:cNvSpPr>
          <p:nvPr>
            <p:ph idx="1"/>
          </p:nvPr>
        </p:nvSpPr>
        <p:spPr/>
        <p:txBody>
          <a:bodyPr/>
          <a:lstStyle/>
          <a:p>
            <a:pPr>
              <a:spcBef>
                <a:spcPts val="0"/>
              </a:spcBef>
            </a:pPr>
            <a:r>
              <a:rPr lang="en-US" dirty="0"/>
              <a:t>Regional CI &amp; Networking Consortium (4 Oklahoma university members)</a:t>
            </a:r>
          </a:p>
          <a:p>
            <a:pPr>
              <a:spcBef>
                <a:spcPts val="0"/>
              </a:spcBef>
            </a:pPr>
            <a:r>
              <a:rPr lang="en-US" dirty="0"/>
              <a:t>Supercomputing Symposium Academic Sponsor since 2003</a:t>
            </a:r>
          </a:p>
          <a:p>
            <a:pPr>
              <a:spcBef>
                <a:spcPts val="0"/>
              </a:spcBef>
            </a:pPr>
            <a:r>
              <a:rPr lang="en-US" dirty="0" err="1" smtClean="0"/>
              <a:t>OneOCII</a:t>
            </a:r>
            <a:r>
              <a:rPr lang="en-US" dirty="0" smtClean="0"/>
              <a:t> Participant</a:t>
            </a:r>
          </a:p>
          <a:p>
            <a:pPr lvl="1">
              <a:spcBef>
                <a:spcPts val="0"/>
              </a:spcBef>
            </a:pPr>
            <a:r>
              <a:rPr lang="en-US" dirty="0" smtClean="0"/>
              <a:t>Interested </a:t>
            </a:r>
            <a:r>
              <a:rPr lang="en-US" dirty="0"/>
              <a:t>in seeing the model propagated across the region</a:t>
            </a:r>
          </a:p>
          <a:p>
            <a:pPr>
              <a:spcBef>
                <a:spcPts val="0"/>
              </a:spcBef>
            </a:pPr>
            <a:r>
              <a:rPr lang="en-US" dirty="0" err="1" smtClean="0"/>
              <a:t>OneOCII</a:t>
            </a:r>
            <a:r>
              <a:rPr lang="en-US" dirty="0" smtClean="0"/>
              <a:t> </a:t>
            </a:r>
            <a:r>
              <a:rPr lang="en-US" dirty="0"/>
              <a:t>shared GPN </a:t>
            </a:r>
            <a:r>
              <a:rPr lang="en-US" dirty="0" smtClean="0"/>
              <a:t>SC14 exhibit </a:t>
            </a:r>
            <a:r>
              <a:rPr lang="en-US" dirty="0"/>
              <a:t>space along </a:t>
            </a:r>
            <a:r>
              <a:rPr lang="en-US" dirty="0" smtClean="0"/>
              <a:t>with          </a:t>
            </a:r>
            <a:r>
              <a:rPr lang="en-US" dirty="0"/>
              <a:t>3 universities</a:t>
            </a:r>
          </a:p>
          <a:p>
            <a:pPr>
              <a:spcBef>
                <a:spcPts val="0"/>
              </a:spcBef>
            </a:pPr>
            <a:r>
              <a:rPr lang="en-US" dirty="0"/>
              <a:t>GPN ENCITE Project (</a:t>
            </a:r>
            <a:r>
              <a:rPr lang="en-US" dirty="0" err="1"/>
              <a:t>ENabling</a:t>
            </a:r>
            <a:r>
              <a:rPr lang="en-US" dirty="0"/>
              <a:t> </a:t>
            </a:r>
            <a:r>
              <a:rPr lang="en-US" dirty="0" err="1"/>
              <a:t>CyberInfrastructure</a:t>
            </a:r>
            <a:r>
              <a:rPr lang="en-US" dirty="0"/>
              <a:t> via Training &amp; </a:t>
            </a:r>
            <a:r>
              <a:rPr lang="en-US" dirty="0" smtClean="0"/>
              <a:t>Engagement)</a:t>
            </a:r>
          </a:p>
          <a:p>
            <a:pPr lvl="1">
              <a:spcBef>
                <a:spcPts val="0"/>
              </a:spcBef>
            </a:pPr>
            <a:r>
              <a:rPr lang="en-US" dirty="0" smtClean="0"/>
              <a:t>Funded </a:t>
            </a:r>
            <a:r>
              <a:rPr lang="en-US" dirty="0"/>
              <a:t>by NSF Award to Kansas State </a:t>
            </a:r>
            <a:r>
              <a:rPr lang="en-US" dirty="0" smtClean="0"/>
              <a:t>University</a:t>
            </a:r>
          </a:p>
          <a:p>
            <a:pPr lvl="1">
              <a:spcBef>
                <a:spcPts val="0"/>
              </a:spcBef>
            </a:pPr>
            <a:r>
              <a:rPr lang="en-US" dirty="0" smtClean="0"/>
              <a:t>Co-PIs include </a:t>
            </a:r>
            <a:r>
              <a:rPr lang="en-US" dirty="0" err="1" smtClean="0"/>
              <a:t>OneNet</a:t>
            </a:r>
            <a:endParaRPr lang="en-US" dirty="0" smtClean="0"/>
          </a:p>
          <a:p>
            <a:pPr lvl="1">
              <a:spcBef>
                <a:spcPts val="0"/>
              </a:spcBef>
            </a:pPr>
            <a:r>
              <a:rPr lang="en-US" dirty="0" smtClean="0"/>
              <a:t>Cooperative </a:t>
            </a:r>
            <a:r>
              <a:rPr lang="en-US" dirty="0"/>
              <a:t>arrangement with </a:t>
            </a:r>
            <a:r>
              <a:rPr lang="en-US" dirty="0" err="1" smtClean="0"/>
              <a:t>OneOCII</a:t>
            </a:r>
            <a:r>
              <a:rPr lang="en-US" dirty="0" smtClean="0"/>
              <a:t> </a:t>
            </a:r>
            <a:r>
              <a:rPr lang="en-US" dirty="0"/>
              <a:t>for facilitating infrastructure deployment, education and </a:t>
            </a:r>
            <a:r>
              <a:rPr lang="en-US" dirty="0" smtClean="0"/>
              <a:t>training</a:t>
            </a:r>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48</a:t>
            </a:fld>
            <a:endParaRPr lang="en-US"/>
          </a:p>
        </p:txBody>
      </p:sp>
      <p:pic>
        <p:nvPicPr>
          <p:cNvPr id="6" name="Shape 16"/>
          <p:cNvPicPr preferRelativeResize="0"/>
          <p:nvPr/>
        </p:nvPicPr>
        <p:blipFill rotWithShape="1">
          <a:blip r:embed="rId2">
            <a:alphaModFix/>
          </a:blip>
          <a:srcRect l="41148"/>
          <a:stretch/>
        </p:blipFill>
        <p:spPr>
          <a:xfrm>
            <a:off x="7349236" y="392430"/>
            <a:ext cx="1642364" cy="521970"/>
          </a:xfrm>
          <a:prstGeom prst="rect">
            <a:avLst/>
          </a:prstGeom>
          <a:noFill/>
          <a:ln>
            <a:noFill/>
          </a:ln>
        </p:spPr>
      </p:pic>
    </p:spTree>
    <p:extLst>
      <p:ext uri="{BB962C8B-B14F-4D97-AF65-F5344CB8AC3E}">
        <p14:creationId xmlns:p14="http://schemas.microsoft.com/office/powerpoint/2010/main" val="2484505257"/>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981200"/>
            <a:ext cx="7772400" cy="1143000"/>
          </a:xfrm>
        </p:spPr>
        <p:txBody>
          <a:bodyPr/>
          <a:lstStyle/>
          <a:p>
            <a:r>
              <a:rPr lang="en-US" sz="5550" dirty="0" smtClean="0">
                <a:solidFill>
                  <a:schemeClr val="tx1"/>
                </a:solidFill>
                <a:latin typeface="Arial Black" panose="020B0A04020102020204" pitchFamily="34" charset="0"/>
              </a:rPr>
              <a:t>Southeastern Oklahoma State University</a:t>
            </a: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198028929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dirty="0" err="1" smtClean="0">
                <a:solidFill>
                  <a:schemeClr val="tx1"/>
                </a:solidFill>
                <a:latin typeface="Arial Black" panose="020B0A04020102020204" pitchFamily="34" charset="0"/>
              </a:rPr>
              <a:t>OneOklahoma</a:t>
            </a:r>
            <a:r>
              <a:rPr lang="en-US" sz="5550" dirty="0" smtClean="0">
                <a:solidFill>
                  <a:schemeClr val="tx1"/>
                </a:solidFill>
                <a:latin typeface="Arial Black" panose="020B0A04020102020204" pitchFamily="34" charset="0"/>
              </a:rPr>
              <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Cyberinfrastructure</a:t>
            </a:r>
            <a:r>
              <a:rPr lang="en-US" sz="5550" dirty="0">
                <a:solidFill>
                  <a:schemeClr val="tx1"/>
                </a:solidFill>
                <a:latin typeface="Arial Black" panose="020B0A04020102020204" pitchFamily="34" charset="0"/>
              </a:rPr>
              <a:t/>
            </a:r>
            <a:br>
              <a:rPr lang="en-US" sz="5550" dirty="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Initiative</a:t>
            </a:r>
            <a:br>
              <a:rPr lang="en-US" sz="5550" dirty="0" smtClean="0">
                <a:solidFill>
                  <a:schemeClr val="tx1"/>
                </a:solidFill>
                <a:latin typeface="Arial Black" panose="020B0A04020102020204" pitchFamily="34" charset="0"/>
              </a:rPr>
            </a:b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4022537998"/>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Southeastern OK State U</a:t>
            </a:r>
            <a:endParaRPr lang="en-US" dirty="0"/>
          </a:p>
        </p:txBody>
      </p:sp>
      <p:sp>
        <p:nvSpPr>
          <p:cNvPr id="3" name="Content Placeholder 2"/>
          <p:cNvSpPr>
            <a:spLocks noGrp="1"/>
          </p:cNvSpPr>
          <p:nvPr>
            <p:ph idx="1"/>
          </p:nvPr>
        </p:nvSpPr>
        <p:spPr/>
        <p:txBody>
          <a:bodyPr/>
          <a:lstStyle/>
          <a:p>
            <a:r>
              <a:rPr lang="en-US" dirty="0"/>
              <a:t>Regional Liberal Arts University in Durant, OK</a:t>
            </a:r>
          </a:p>
          <a:p>
            <a:r>
              <a:rPr lang="en-US" dirty="0"/>
              <a:t>Primarily Undergraduate, with a few Masters Programs</a:t>
            </a:r>
          </a:p>
          <a:p>
            <a:r>
              <a:rPr lang="en-US" dirty="0"/>
              <a:t>30% of students are Native American</a:t>
            </a:r>
          </a:p>
          <a:p>
            <a:r>
              <a:rPr lang="en-US" dirty="0"/>
              <a:t>Approximately 3900 enrolled students Fall 2014</a:t>
            </a:r>
          </a:p>
          <a:p>
            <a:r>
              <a:rPr lang="en-US" dirty="0"/>
              <a:t>235 Faculty (104 have PhDs)</a:t>
            </a:r>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50</a:t>
            </a:fld>
            <a:endParaRPr lang="en-US"/>
          </a:p>
        </p:txBody>
      </p:sp>
      <p:pic>
        <p:nvPicPr>
          <p:cNvPr id="6" name="Shape 725"/>
          <p:cNvPicPr preferRelativeResize="0"/>
          <p:nvPr/>
        </p:nvPicPr>
        <p:blipFill>
          <a:blip r:embed="rId2">
            <a:alphaModFix/>
          </a:blip>
          <a:stretch>
            <a:fillRect/>
          </a:stretch>
        </p:blipFill>
        <p:spPr>
          <a:xfrm>
            <a:off x="7554690" y="71210"/>
            <a:ext cx="1553750" cy="1182122"/>
          </a:xfrm>
          <a:prstGeom prst="rect">
            <a:avLst/>
          </a:prstGeom>
          <a:noFill/>
          <a:ln>
            <a:noFill/>
          </a:ln>
        </p:spPr>
      </p:pic>
    </p:spTree>
    <p:extLst>
      <p:ext uri="{BB962C8B-B14F-4D97-AF65-F5344CB8AC3E}">
        <p14:creationId xmlns:p14="http://schemas.microsoft.com/office/powerpoint/2010/main" val="501259778"/>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 Players</a:t>
            </a:r>
            <a:endParaRPr lang="en-US" dirty="0"/>
          </a:p>
        </p:txBody>
      </p:sp>
      <p:sp>
        <p:nvSpPr>
          <p:cNvPr id="3" name="Content Placeholder 2"/>
          <p:cNvSpPr>
            <a:spLocks noGrp="1"/>
          </p:cNvSpPr>
          <p:nvPr>
            <p:ph idx="1"/>
          </p:nvPr>
        </p:nvSpPr>
        <p:spPr/>
        <p:txBody>
          <a:bodyPr/>
          <a:lstStyle/>
          <a:p>
            <a:r>
              <a:rPr lang="en-US" dirty="0"/>
              <a:t>Mike Morris</a:t>
            </a:r>
          </a:p>
          <a:p>
            <a:pPr lvl="1"/>
            <a:r>
              <a:rPr lang="en-US" dirty="0"/>
              <a:t>CS Faculty</a:t>
            </a:r>
          </a:p>
          <a:p>
            <a:pPr lvl="1"/>
            <a:r>
              <a:rPr lang="en-US" dirty="0"/>
              <a:t>Started attending OU Supercomputing Symposiums in 2005</a:t>
            </a:r>
          </a:p>
          <a:p>
            <a:pPr lvl="1"/>
            <a:r>
              <a:rPr lang="en-US" dirty="0"/>
              <a:t>Started building compute clusters with students early on</a:t>
            </a:r>
          </a:p>
          <a:p>
            <a:pPr lvl="1"/>
            <a:r>
              <a:rPr lang="en-US" dirty="0"/>
              <a:t>Applied for </a:t>
            </a:r>
            <a:r>
              <a:rPr lang="en-US" dirty="0" err="1"/>
              <a:t>LittleFE</a:t>
            </a:r>
            <a:r>
              <a:rPr lang="en-US" dirty="0"/>
              <a:t> in 2011</a:t>
            </a:r>
          </a:p>
          <a:p>
            <a:r>
              <a:rPr lang="en-US" dirty="0"/>
              <a:t>Karl </a:t>
            </a:r>
            <a:r>
              <a:rPr lang="en-US" dirty="0" err="1"/>
              <a:t>Frinkle</a:t>
            </a:r>
            <a:endParaRPr lang="en-US" dirty="0"/>
          </a:p>
          <a:p>
            <a:pPr lvl="1"/>
            <a:r>
              <a:rPr lang="en-US" dirty="0"/>
              <a:t>Math Faculty</a:t>
            </a:r>
          </a:p>
          <a:p>
            <a:pPr lvl="1"/>
            <a:r>
              <a:rPr lang="en-US" dirty="0"/>
              <a:t>Recruited by Mike Morris in 2011</a:t>
            </a:r>
          </a:p>
          <a:p>
            <a:pPr lvl="1"/>
            <a:r>
              <a:rPr lang="en-US" dirty="0"/>
              <a:t>Helped build and install </a:t>
            </a:r>
            <a:r>
              <a:rPr lang="en-US" dirty="0" err="1"/>
              <a:t>LittleFE</a:t>
            </a:r>
            <a:r>
              <a:rPr lang="en-US" dirty="0"/>
              <a:t> on SE campus </a:t>
            </a:r>
            <a:r>
              <a:rPr lang="en-US" dirty="0" smtClean="0"/>
              <a:t>2011</a:t>
            </a:r>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51</a:t>
            </a:fld>
            <a:endParaRPr lang="en-US"/>
          </a:p>
        </p:txBody>
      </p:sp>
      <p:pic>
        <p:nvPicPr>
          <p:cNvPr id="6" name="Shape 725"/>
          <p:cNvPicPr preferRelativeResize="0"/>
          <p:nvPr/>
        </p:nvPicPr>
        <p:blipFill>
          <a:blip r:embed="rId2">
            <a:alphaModFix/>
          </a:blip>
          <a:stretch>
            <a:fillRect/>
          </a:stretch>
        </p:blipFill>
        <p:spPr>
          <a:xfrm>
            <a:off x="7554690" y="71210"/>
            <a:ext cx="1553750" cy="1182122"/>
          </a:xfrm>
          <a:prstGeom prst="rect">
            <a:avLst/>
          </a:prstGeom>
          <a:noFill/>
          <a:ln>
            <a:noFill/>
          </a:ln>
        </p:spPr>
      </p:pic>
    </p:spTree>
    <p:extLst>
      <p:ext uri="{BB962C8B-B14F-4D97-AF65-F5344CB8AC3E}">
        <p14:creationId xmlns:p14="http://schemas.microsoft.com/office/powerpoint/2010/main" val="2033433584"/>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Integrating into OK HPC</a:t>
            </a:r>
            <a:endParaRPr lang="en-US" dirty="0"/>
          </a:p>
        </p:txBody>
      </p:sp>
      <p:sp>
        <p:nvSpPr>
          <p:cNvPr id="3" name="Content Placeholder 2"/>
          <p:cNvSpPr>
            <a:spLocks noGrp="1"/>
          </p:cNvSpPr>
          <p:nvPr>
            <p:ph idx="1"/>
          </p:nvPr>
        </p:nvSpPr>
        <p:spPr/>
        <p:txBody>
          <a:bodyPr/>
          <a:lstStyle/>
          <a:p>
            <a:r>
              <a:rPr lang="en-US" dirty="0"/>
              <a:t>Teaching Course</a:t>
            </a:r>
          </a:p>
          <a:p>
            <a:pPr lvl="1"/>
            <a:r>
              <a:rPr lang="en-US" dirty="0" err="1"/>
              <a:t>LittleFE</a:t>
            </a:r>
            <a:r>
              <a:rPr lang="en-US" dirty="0"/>
              <a:t> instrumental in teaching courses starting in 2011</a:t>
            </a:r>
          </a:p>
          <a:p>
            <a:pPr lvl="1"/>
            <a:r>
              <a:rPr lang="en-US" dirty="0"/>
              <a:t>One HPC course taught each semester since 2011</a:t>
            </a:r>
          </a:p>
          <a:p>
            <a:pPr lvl="1"/>
            <a:r>
              <a:rPr lang="en-US" dirty="0"/>
              <a:t>Small cluster build in 2014</a:t>
            </a:r>
          </a:p>
          <a:p>
            <a:r>
              <a:rPr lang="en-US" dirty="0"/>
              <a:t>Involvement in the state’s HPC community</a:t>
            </a:r>
          </a:p>
          <a:p>
            <a:pPr lvl="1"/>
            <a:r>
              <a:rPr lang="en-US" dirty="0"/>
              <a:t>Getting in on </a:t>
            </a:r>
            <a:r>
              <a:rPr lang="en-US" dirty="0" err="1" smtClean="0"/>
              <a:t>OneOCII</a:t>
            </a:r>
            <a:r>
              <a:rPr lang="en-US" dirty="0" smtClean="0"/>
              <a:t> </a:t>
            </a:r>
            <a:r>
              <a:rPr lang="en-US" dirty="0"/>
              <a:t>calls</a:t>
            </a:r>
          </a:p>
          <a:p>
            <a:pPr lvl="1"/>
            <a:r>
              <a:rPr lang="en-US" dirty="0"/>
              <a:t>Attending, presenting at annual OU Supercomputing Symposium</a:t>
            </a:r>
          </a:p>
          <a:p>
            <a:pPr lvl="1"/>
            <a:r>
              <a:rPr lang="en-US" dirty="0"/>
              <a:t>Booths at Women in Science conference with other </a:t>
            </a:r>
            <a:r>
              <a:rPr lang="en-US" dirty="0" err="1" smtClean="0"/>
              <a:t>OneOCII</a:t>
            </a:r>
            <a:r>
              <a:rPr lang="en-US" dirty="0" smtClean="0"/>
              <a:t> </a:t>
            </a:r>
            <a:r>
              <a:rPr lang="en-US" dirty="0"/>
              <a:t>members</a:t>
            </a:r>
          </a:p>
          <a:p>
            <a:endParaRPr lang="en-US" dirty="0"/>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52</a:t>
            </a:fld>
            <a:endParaRPr lang="en-US"/>
          </a:p>
        </p:txBody>
      </p:sp>
      <p:pic>
        <p:nvPicPr>
          <p:cNvPr id="6" name="Shape 725"/>
          <p:cNvPicPr preferRelativeResize="0"/>
          <p:nvPr/>
        </p:nvPicPr>
        <p:blipFill>
          <a:blip r:embed="rId2">
            <a:alphaModFix/>
          </a:blip>
          <a:stretch>
            <a:fillRect/>
          </a:stretch>
        </p:blipFill>
        <p:spPr>
          <a:xfrm>
            <a:off x="7554690" y="71210"/>
            <a:ext cx="1553750" cy="1182122"/>
          </a:xfrm>
          <a:prstGeom prst="rect">
            <a:avLst/>
          </a:prstGeom>
          <a:noFill/>
          <a:ln>
            <a:noFill/>
          </a:ln>
        </p:spPr>
      </p:pic>
    </p:spTree>
    <p:extLst>
      <p:ext uri="{BB962C8B-B14F-4D97-AF65-F5344CB8AC3E}">
        <p14:creationId xmlns:p14="http://schemas.microsoft.com/office/powerpoint/2010/main" val="109236027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 Opportunity</a:t>
            </a:r>
            <a:endParaRPr lang="en-US" dirty="0"/>
          </a:p>
        </p:txBody>
      </p:sp>
      <p:sp>
        <p:nvSpPr>
          <p:cNvPr id="3" name="Content Placeholder 2"/>
          <p:cNvSpPr>
            <a:spLocks noGrp="1"/>
          </p:cNvSpPr>
          <p:nvPr>
            <p:ph idx="1"/>
          </p:nvPr>
        </p:nvSpPr>
        <p:spPr/>
        <p:txBody>
          <a:bodyPr/>
          <a:lstStyle/>
          <a:p>
            <a:r>
              <a:rPr lang="en-US" dirty="0" smtClean="0"/>
              <a:t>GPN ENCITE/Internet2 Broadening the Reach workshop at OU, </a:t>
            </a:r>
            <a:r>
              <a:rPr lang="en-US" dirty="0"/>
              <a:t>February 2015</a:t>
            </a:r>
          </a:p>
          <a:p>
            <a:pPr lvl="1"/>
            <a:r>
              <a:rPr lang="en-US" dirty="0"/>
              <a:t>Discussion about CC-DNI </a:t>
            </a:r>
            <a:r>
              <a:rPr lang="en-US" dirty="0" smtClean="0"/>
              <a:t>program</a:t>
            </a:r>
            <a:endParaRPr lang="en-US" dirty="0"/>
          </a:p>
          <a:p>
            <a:pPr lvl="1"/>
            <a:r>
              <a:rPr lang="en-US" dirty="0"/>
              <a:t>Suggested that SE should write a grant proposal</a:t>
            </a:r>
          </a:p>
          <a:p>
            <a:pPr lvl="1"/>
            <a:r>
              <a:rPr lang="en-US" dirty="0"/>
              <a:t>Quick deadline, no grant writing experience on SE players</a:t>
            </a:r>
          </a:p>
          <a:p>
            <a:pPr lvl="1"/>
            <a:r>
              <a:rPr lang="en-US" dirty="0" smtClean="0"/>
              <a:t>Mike </a:t>
            </a:r>
            <a:r>
              <a:rPr lang="en-US" dirty="0"/>
              <a:t>and Karl agreed, hesitantly</a:t>
            </a:r>
          </a:p>
          <a:p>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53</a:t>
            </a:fld>
            <a:endParaRPr lang="en-US"/>
          </a:p>
        </p:txBody>
      </p:sp>
      <p:pic>
        <p:nvPicPr>
          <p:cNvPr id="6" name="Shape 725"/>
          <p:cNvPicPr preferRelativeResize="0"/>
          <p:nvPr/>
        </p:nvPicPr>
        <p:blipFill>
          <a:blip r:embed="rId2">
            <a:alphaModFix/>
          </a:blip>
          <a:stretch>
            <a:fillRect/>
          </a:stretch>
        </p:blipFill>
        <p:spPr>
          <a:xfrm>
            <a:off x="7554690" y="71210"/>
            <a:ext cx="1553750" cy="1182122"/>
          </a:xfrm>
          <a:prstGeom prst="rect">
            <a:avLst/>
          </a:prstGeom>
          <a:noFill/>
          <a:ln>
            <a:noFill/>
          </a:ln>
        </p:spPr>
      </p:pic>
    </p:spTree>
    <p:extLst>
      <p:ext uri="{BB962C8B-B14F-4D97-AF65-F5344CB8AC3E}">
        <p14:creationId xmlns:p14="http://schemas.microsoft.com/office/powerpoint/2010/main" val="3149001025"/>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Writing</a:t>
            </a:r>
            <a:endParaRPr lang="en-US" dirty="0"/>
          </a:p>
        </p:txBody>
      </p:sp>
      <p:sp>
        <p:nvSpPr>
          <p:cNvPr id="3" name="Content Placeholder 2"/>
          <p:cNvSpPr>
            <a:spLocks noGrp="1"/>
          </p:cNvSpPr>
          <p:nvPr>
            <p:ph idx="1"/>
          </p:nvPr>
        </p:nvSpPr>
        <p:spPr/>
        <p:txBody>
          <a:bodyPr/>
          <a:lstStyle/>
          <a:p>
            <a:r>
              <a:rPr lang="en-US" dirty="0"/>
              <a:t>Very few </a:t>
            </a:r>
            <a:r>
              <a:rPr lang="en-US" dirty="0" smtClean="0"/>
              <a:t>proposal writing </a:t>
            </a:r>
            <a:r>
              <a:rPr lang="en-US" dirty="0"/>
              <a:t>personnel on SE campus</a:t>
            </a:r>
          </a:p>
          <a:p>
            <a:r>
              <a:rPr lang="en-US" dirty="0"/>
              <a:t>No NSF grant proposals had been written for 5 years</a:t>
            </a:r>
          </a:p>
          <a:p>
            <a:r>
              <a:rPr lang="en-US" dirty="0"/>
              <a:t>Coordinated with our grant coordinator</a:t>
            </a:r>
          </a:p>
          <a:p>
            <a:r>
              <a:rPr lang="en-US" dirty="0"/>
              <a:t>Attended </a:t>
            </a:r>
            <a:r>
              <a:rPr lang="en-US" dirty="0" smtClean="0"/>
              <a:t>ENCITE/Internet2 grant </a:t>
            </a:r>
            <a:r>
              <a:rPr lang="en-US" dirty="0"/>
              <a:t>writing seminar at OU tailored specifically for this grant</a:t>
            </a:r>
          </a:p>
          <a:p>
            <a:r>
              <a:rPr lang="en-US" dirty="0"/>
              <a:t>Teleconferenced with multiple </a:t>
            </a:r>
            <a:r>
              <a:rPr lang="en-US" dirty="0" err="1" smtClean="0"/>
              <a:t>OneOCII</a:t>
            </a:r>
            <a:r>
              <a:rPr lang="en-US" dirty="0" smtClean="0"/>
              <a:t> </a:t>
            </a:r>
            <a:r>
              <a:rPr lang="en-US" dirty="0"/>
              <a:t>members </a:t>
            </a:r>
          </a:p>
          <a:p>
            <a:r>
              <a:rPr lang="en-US" dirty="0"/>
              <a:t>Many </a:t>
            </a:r>
            <a:r>
              <a:rPr lang="en-US" dirty="0" err="1" smtClean="0"/>
              <a:t>OneOCII</a:t>
            </a:r>
            <a:r>
              <a:rPr lang="en-US" dirty="0" smtClean="0"/>
              <a:t> </a:t>
            </a:r>
            <a:r>
              <a:rPr lang="en-US" dirty="0"/>
              <a:t>members offered guidance on what information needed to be on each part of the grant, and templates were shared with </a:t>
            </a:r>
            <a:r>
              <a:rPr lang="en-US" dirty="0" smtClean="0"/>
              <a:t>us</a:t>
            </a:r>
          </a:p>
          <a:p>
            <a:r>
              <a:rPr lang="en-US" dirty="0" smtClean="0"/>
              <a:t>Charlie Peck  of Earlham College, current awardee, did teleconference to discuss successful strategy</a:t>
            </a:r>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54</a:t>
            </a:fld>
            <a:endParaRPr lang="en-US"/>
          </a:p>
        </p:txBody>
      </p:sp>
      <p:pic>
        <p:nvPicPr>
          <p:cNvPr id="6" name="Shape 725"/>
          <p:cNvPicPr preferRelativeResize="0"/>
          <p:nvPr/>
        </p:nvPicPr>
        <p:blipFill>
          <a:blip r:embed="rId2">
            <a:alphaModFix/>
          </a:blip>
          <a:stretch>
            <a:fillRect/>
          </a:stretch>
        </p:blipFill>
        <p:spPr>
          <a:xfrm>
            <a:off x="7554690" y="71210"/>
            <a:ext cx="1553750" cy="1182122"/>
          </a:xfrm>
          <a:prstGeom prst="rect">
            <a:avLst/>
          </a:prstGeom>
          <a:noFill/>
          <a:ln>
            <a:noFill/>
          </a:ln>
        </p:spPr>
      </p:pic>
    </p:spTree>
    <p:extLst>
      <p:ext uri="{BB962C8B-B14F-4D97-AF65-F5344CB8AC3E}">
        <p14:creationId xmlns:p14="http://schemas.microsoft.com/office/powerpoint/2010/main" val="3057619715"/>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Writing</a:t>
            </a:r>
            <a:endParaRPr lang="en-US" dirty="0"/>
          </a:p>
        </p:txBody>
      </p:sp>
      <p:sp>
        <p:nvSpPr>
          <p:cNvPr id="3" name="Content Placeholder 2"/>
          <p:cNvSpPr>
            <a:spLocks noGrp="1"/>
          </p:cNvSpPr>
          <p:nvPr>
            <p:ph idx="1"/>
          </p:nvPr>
        </p:nvSpPr>
        <p:spPr/>
        <p:txBody>
          <a:bodyPr/>
          <a:lstStyle/>
          <a:p>
            <a:r>
              <a:rPr lang="en-US" dirty="0" smtClean="0"/>
              <a:t>Google </a:t>
            </a:r>
            <a:r>
              <a:rPr lang="en-US" dirty="0"/>
              <a:t>Docs was used to help share our work with the proposal with other </a:t>
            </a:r>
            <a:r>
              <a:rPr lang="en-US" dirty="0" err="1" smtClean="0"/>
              <a:t>OneOCII</a:t>
            </a:r>
            <a:r>
              <a:rPr lang="en-US" dirty="0" smtClean="0"/>
              <a:t> </a:t>
            </a:r>
            <a:r>
              <a:rPr lang="en-US" dirty="0"/>
              <a:t>members</a:t>
            </a:r>
          </a:p>
          <a:p>
            <a:r>
              <a:rPr lang="en-US" dirty="0"/>
              <a:t>Submission was done on time, one day before deadline</a:t>
            </a:r>
          </a:p>
          <a:p>
            <a:r>
              <a:rPr lang="en-US" dirty="0" smtClean="0"/>
              <a:t>Would </a:t>
            </a:r>
            <a:r>
              <a:rPr lang="en-US" dirty="0"/>
              <a:t>not have been possible without the help of the </a:t>
            </a:r>
            <a:r>
              <a:rPr lang="en-US" dirty="0" err="1" smtClean="0"/>
              <a:t>OneOCII</a:t>
            </a:r>
            <a:r>
              <a:rPr lang="en-US" dirty="0" smtClean="0"/>
              <a:t> </a:t>
            </a:r>
            <a:r>
              <a:rPr lang="en-US" dirty="0"/>
              <a:t>network</a:t>
            </a:r>
          </a:p>
          <a:p>
            <a:r>
              <a:rPr lang="en-US" dirty="0"/>
              <a:t>Should know within the month if our grant proposal was </a:t>
            </a:r>
            <a:r>
              <a:rPr lang="en-US" dirty="0" smtClean="0"/>
              <a:t>accepted</a:t>
            </a:r>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55</a:t>
            </a:fld>
            <a:endParaRPr lang="en-US"/>
          </a:p>
        </p:txBody>
      </p:sp>
      <p:pic>
        <p:nvPicPr>
          <p:cNvPr id="6" name="Shape 725"/>
          <p:cNvPicPr preferRelativeResize="0"/>
          <p:nvPr/>
        </p:nvPicPr>
        <p:blipFill>
          <a:blip r:embed="rId2">
            <a:alphaModFix/>
          </a:blip>
          <a:stretch>
            <a:fillRect/>
          </a:stretch>
        </p:blipFill>
        <p:spPr>
          <a:xfrm>
            <a:off x="7554690" y="71210"/>
            <a:ext cx="1553750" cy="1182122"/>
          </a:xfrm>
          <a:prstGeom prst="rect">
            <a:avLst/>
          </a:prstGeom>
          <a:noFill/>
          <a:ln>
            <a:noFill/>
          </a:ln>
        </p:spPr>
      </p:pic>
    </p:spTree>
    <p:extLst>
      <p:ext uri="{BB962C8B-B14F-4D97-AF65-F5344CB8AC3E}">
        <p14:creationId xmlns:p14="http://schemas.microsoft.com/office/powerpoint/2010/main" val="2497802802"/>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Papers</a:t>
            </a:r>
            <a:endParaRPr lang="en-US" dirty="0"/>
          </a:p>
        </p:txBody>
      </p:sp>
      <p:sp>
        <p:nvSpPr>
          <p:cNvPr id="3" name="Content Placeholder 2"/>
          <p:cNvSpPr>
            <a:spLocks noGrp="1"/>
          </p:cNvSpPr>
          <p:nvPr>
            <p:ph idx="1"/>
          </p:nvPr>
        </p:nvSpPr>
        <p:spPr/>
        <p:txBody>
          <a:bodyPr/>
          <a:lstStyle/>
          <a:p>
            <a:pPr lvl="0">
              <a:spcBef>
                <a:spcPts val="0"/>
              </a:spcBef>
            </a:pPr>
            <a:r>
              <a:rPr lang="en-US" sz="1700" dirty="0" smtClean="0"/>
              <a:t>H. </a:t>
            </a:r>
            <a:r>
              <a:rPr lang="en-US" sz="1700" dirty="0" err="1" smtClean="0"/>
              <a:t>Neeman</a:t>
            </a:r>
            <a:r>
              <a:rPr lang="en-US" sz="1700" dirty="0" smtClean="0"/>
              <a:t>, K. Adams, J. Alexander, D. Brunson, S. P. Calhoun, J. Deaton, F. </a:t>
            </a:r>
            <a:r>
              <a:rPr lang="en-US" sz="1700" dirty="0" err="1" smtClean="0"/>
              <a:t>Fondjo</a:t>
            </a:r>
            <a:r>
              <a:rPr lang="en-US" sz="1700" dirty="0" smtClean="0"/>
              <a:t> </a:t>
            </a:r>
            <a:r>
              <a:rPr lang="en-US" sz="1700" dirty="0" err="1" smtClean="0"/>
              <a:t>Fotou</a:t>
            </a:r>
            <a:r>
              <a:rPr lang="en-US" sz="1700" dirty="0" smtClean="0"/>
              <a:t>, K. </a:t>
            </a:r>
            <a:r>
              <a:rPr lang="en-US" sz="1700" dirty="0" err="1" smtClean="0"/>
              <a:t>Frinkle</a:t>
            </a:r>
            <a:r>
              <a:rPr lang="en-US" sz="1700" dirty="0" smtClean="0"/>
              <a:t>, Z. </a:t>
            </a:r>
            <a:r>
              <a:rPr lang="en-US" sz="1700" dirty="0"/>
              <a:t>Gray, E. </a:t>
            </a:r>
            <a:r>
              <a:rPr lang="en-US" sz="1700" dirty="0" err="1"/>
              <a:t>Lemley</a:t>
            </a:r>
            <a:r>
              <a:rPr lang="en-US" sz="1700" dirty="0"/>
              <a:t>, G. </a:t>
            </a:r>
            <a:r>
              <a:rPr lang="en-US" sz="1700" dirty="0" err="1"/>
              <a:t>Louthan</a:t>
            </a:r>
            <a:r>
              <a:rPr lang="en-US" sz="1700" dirty="0"/>
              <a:t>, G. Monaco, M. Morris, J. Snow and B. Zimmerman, “On Fostering a Culture of Research Cyberinfrastructure Grant Proposals within a Community of Service Providers in an </a:t>
            </a:r>
            <a:r>
              <a:rPr lang="en-US" sz="1700" dirty="0" err="1"/>
              <a:t>EPSCoR</a:t>
            </a:r>
            <a:r>
              <a:rPr lang="en-US" sz="1700" dirty="0"/>
              <a:t> </a:t>
            </a:r>
            <a:r>
              <a:rPr lang="en-US" sz="1700" dirty="0" smtClean="0"/>
              <a:t>State.” </a:t>
            </a:r>
            <a:r>
              <a:rPr lang="en-US" sz="1700" i="1" dirty="0" smtClean="0"/>
              <a:t>Proc. XSEDE2015</a:t>
            </a:r>
            <a:r>
              <a:rPr lang="en-US" sz="1700" dirty="0" smtClean="0"/>
              <a:t>.</a:t>
            </a:r>
            <a:endParaRPr lang="en-US" sz="1700" dirty="0"/>
          </a:p>
          <a:p>
            <a:pPr lvl="0">
              <a:spcBef>
                <a:spcPts val="0"/>
              </a:spcBef>
            </a:pPr>
            <a:r>
              <a:rPr lang="en-US" sz="1700" dirty="0" smtClean="0"/>
              <a:t>H</a:t>
            </a:r>
            <a:r>
              <a:rPr lang="en-US" sz="1700" dirty="0"/>
              <a:t>. Neeman, D. Akin, J. Alexander, D. Brunson, S. P. Calhoun, J. Deaton, F. </a:t>
            </a:r>
            <a:r>
              <a:rPr lang="en-US" sz="1700" dirty="0" err="1"/>
              <a:t>Fondjo</a:t>
            </a:r>
            <a:r>
              <a:rPr lang="en-US" sz="1700" dirty="0"/>
              <a:t> </a:t>
            </a:r>
            <a:r>
              <a:rPr lang="en-US" sz="1700" dirty="0" err="1"/>
              <a:t>Fotou</a:t>
            </a:r>
            <a:r>
              <a:rPr lang="en-US" sz="1700" dirty="0"/>
              <a:t>, B. George, D. </a:t>
            </a:r>
            <a:r>
              <a:rPr lang="en-US" sz="1700" dirty="0" err="1"/>
              <a:t>Gentis</a:t>
            </a:r>
            <a:r>
              <a:rPr lang="en-US" sz="1700" dirty="0"/>
              <a:t>, Z. Gray, E. </a:t>
            </a:r>
            <a:r>
              <a:rPr lang="en-US" sz="1700" dirty="0" err="1"/>
              <a:t>Huebsch</a:t>
            </a:r>
            <a:r>
              <a:rPr lang="en-US" sz="1700" dirty="0"/>
              <a:t>, G. </a:t>
            </a:r>
            <a:r>
              <a:rPr lang="en-US" sz="1700" dirty="0" err="1"/>
              <a:t>Louthan</a:t>
            </a:r>
            <a:r>
              <a:rPr lang="en-US" sz="1700" dirty="0"/>
              <a:t>, M. </a:t>
            </a:r>
            <a:r>
              <a:rPr lang="en-US" sz="1700" dirty="0" err="1"/>
              <a:t>Runion</a:t>
            </a:r>
            <a:r>
              <a:rPr lang="en-US" sz="1700" dirty="0"/>
              <a:t>, J. Snow and B. Zimmerman, 2014: “The </a:t>
            </a:r>
            <a:r>
              <a:rPr lang="en-US" sz="1700" dirty="0" smtClean="0"/>
              <a:t>Fostering CI Proposals Culture: </a:t>
            </a:r>
            <a:r>
              <a:rPr lang="en-US" sz="1700" dirty="0"/>
              <a:t>Towards a Multi-Institutional Science DMZ in an EPSCoR State.” </a:t>
            </a:r>
            <a:r>
              <a:rPr lang="en-US" sz="1700" i="1" dirty="0"/>
              <a:t>Proc. </a:t>
            </a:r>
            <a:r>
              <a:rPr lang="en-US" sz="1700" i="1" dirty="0" smtClean="0"/>
              <a:t>XSEDE2014</a:t>
            </a:r>
            <a:r>
              <a:rPr lang="en-US" sz="1700" dirty="0" smtClean="0"/>
              <a:t>.</a:t>
            </a:r>
            <a:endParaRPr lang="en-US" sz="1700" dirty="0"/>
          </a:p>
          <a:p>
            <a:pPr lvl="0">
              <a:spcBef>
                <a:spcPts val="0"/>
              </a:spcBef>
            </a:pPr>
            <a:r>
              <a:rPr lang="en-US" sz="1700" dirty="0"/>
              <a:t>S. P. Calhoun, D. Akin, J. Alexander, B. Zimmerman, F. Keller, B. George and H. Neeman, 2014: “The Oklahoma PetaStore: A Business Model for Big Data on a Small Budget.” </a:t>
            </a:r>
            <a:r>
              <a:rPr lang="en-US" sz="1700" i="1" dirty="0"/>
              <a:t>Proc. </a:t>
            </a:r>
            <a:r>
              <a:rPr lang="en-US" sz="1700" i="1" dirty="0" smtClean="0"/>
              <a:t>XSEDE2014</a:t>
            </a:r>
            <a:r>
              <a:rPr lang="en-US" sz="1700" dirty="0" smtClean="0"/>
              <a:t>.</a:t>
            </a:r>
            <a:endParaRPr lang="en-US" sz="1700" dirty="0"/>
          </a:p>
          <a:p>
            <a:pPr lvl="0">
              <a:spcBef>
                <a:spcPts val="0"/>
              </a:spcBef>
            </a:pPr>
            <a:r>
              <a:rPr lang="en-US" sz="1700" dirty="0" smtClean="0"/>
              <a:t>C</a:t>
            </a:r>
            <a:r>
              <a:rPr lang="en-US" sz="1700" dirty="0"/>
              <a:t>. </a:t>
            </a:r>
            <a:r>
              <a:rPr lang="en-US" sz="1700" dirty="0" err="1"/>
              <a:t>Carley</a:t>
            </a:r>
            <a:r>
              <a:rPr lang="en-US" sz="1700" dirty="0"/>
              <a:t>, B. McKinney, L. Sells, C. Zhao and H. Neeman, 2013: “Using a Shared, Remote Cluster for Teaching HPC</a:t>
            </a:r>
            <a:r>
              <a:rPr lang="en-US" sz="1700" dirty="0" smtClean="0"/>
              <a:t>.” </a:t>
            </a:r>
            <a:r>
              <a:rPr lang="en-US" sz="1700" i="1" dirty="0"/>
              <a:t>Proc. IEEE Cluster 2013</a:t>
            </a:r>
            <a:r>
              <a:rPr lang="en-US" sz="1700" dirty="0"/>
              <a:t>.</a:t>
            </a:r>
          </a:p>
          <a:p>
            <a:pPr lvl="0">
              <a:spcBef>
                <a:spcPts val="0"/>
              </a:spcBef>
            </a:pPr>
            <a:r>
              <a:rPr lang="en-US" sz="1700" dirty="0"/>
              <a:t>H. Neeman, D. Brunson, J. Deaton, Z. Gray, E. </a:t>
            </a:r>
            <a:r>
              <a:rPr lang="en-US" sz="1700" dirty="0" err="1"/>
              <a:t>Huebsch</a:t>
            </a:r>
            <a:r>
              <a:rPr lang="en-US" sz="1700" dirty="0"/>
              <a:t>, D. </a:t>
            </a:r>
            <a:r>
              <a:rPr lang="en-US" sz="1700" dirty="0" err="1"/>
              <a:t>Gentis</a:t>
            </a:r>
            <a:r>
              <a:rPr lang="en-US" sz="1700" dirty="0"/>
              <a:t> and D. Horton, 2013</a:t>
            </a:r>
            <a:r>
              <a:rPr lang="en-US" sz="1700" dirty="0" smtClean="0"/>
              <a:t>: </a:t>
            </a:r>
            <a:r>
              <a:rPr lang="en-US" sz="1700" dirty="0"/>
              <a:t>“The Oklahoma Cyberinfrastructure Initiative.” </a:t>
            </a:r>
            <a:r>
              <a:rPr lang="en-US" sz="1700" i="1" dirty="0" smtClean="0"/>
              <a:t>Proc</a:t>
            </a:r>
            <a:r>
              <a:rPr lang="en-US" sz="1700" i="1" dirty="0"/>
              <a:t>. XSEDE 2013</a:t>
            </a:r>
            <a:r>
              <a:rPr lang="en-US" sz="1700" dirty="0" smtClean="0"/>
              <a:t>.</a:t>
            </a:r>
            <a:endParaRPr lang="en-US" sz="1700" dirty="0"/>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56</a:t>
            </a:fld>
            <a:endParaRPr lang="en-US"/>
          </a:p>
        </p:txBody>
      </p:sp>
    </p:spTree>
    <p:extLst>
      <p:ext uri="{BB962C8B-B14F-4D97-AF65-F5344CB8AC3E}">
        <p14:creationId xmlns:p14="http://schemas.microsoft.com/office/powerpoint/2010/main" val="499409371"/>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lstStyle/>
          <a:p>
            <a:pPr>
              <a:spcBef>
                <a:spcPts val="0"/>
              </a:spcBef>
            </a:pPr>
            <a:r>
              <a:rPr lang="en-US" sz="2050" dirty="0"/>
              <a:t>Portions of this material are based upon work supported by the National Science Foundation under the following </a:t>
            </a:r>
            <a:r>
              <a:rPr lang="en-US" sz="2050" dirty="0" smtClean="0"/>
              <a:t>grants:</a:t>
            </a:r>
          </a:p>
          <a:p>
            <a:pPr lvl="1">
              <a:spcBef>
                <a:spcPts val="0"/>
              </a:spcBef>
            </a:pPr>
            <a:r>
              <a:rPr lang="en-US" sz="1500" dirty="0" smtClean="0"/>
              <a:t>Grant </a:t>
            </a:r>
            <a:r>
              <a:rPr lang="en-US" sz="1500" dirty="0"/>
              <a:t>No. EPS-0814361, “Building Oklahoma's Leadership Role in Cellulosic </a:t>
            </a:r>
            <a:r>
              <a:rPr lang="en-US" sz="1500" dirty="0" smtClean="0"/>
              <a:t>Bioenergy”</a:t>
            </a:r>
          </a:p>
          <a:p>
            <a:pPr lvl="1">
              <a:spcBef>
                <a:spcPts val="0"/>
              </a:spcBef>
            </a:pPr>
            <a:r>
              <a:rPr lang="en-US" sz="1500" dirty="0"/>
              <a:t>Grant No. EPS-0919466, “A </a:t>
            </a:r>
            <a:r>
              <a:rPr lang="en-US" sz="1500" dirty="0" err="1"/>
              <a:t>cyberCommons</a:t>
            </a:r>
            <a:r>
              <a:rPr lang="en-US" sz="1500" dirty="0"/>
              <a:t> for Ecological </a:t>
            </a:r>
            <a:r>
              <a:rPr lang="en-US" sz="1500" dirty="0" smtClean="0"/>
              <a:t>Forecasting”</a:t>
            </a:r>
          </a:p>
          <a:p>
            <a:pPr lvl="1">
              <a:spcBef>
                <a:spcPts val="0"/>
              </a:spcBef>
            </a:pPr>
            <a:r>
              <a:rPr lang="en-US" sz="1500" dirty="0" smtClean="0"/>
              <a:t>Grant </a:t>
            </a:r>
            <a:r>
              <a:rPr lang="en-US" sz="1500" dirty="0"/>
              <a:t>No. EPS-1006919, “Oklahoma Optical </a:t>
            </a:r>
            <a:r>
              <a:rPr lang="en-US" sz="1500" dirty="0" smtClean="0"/>
              <a:t>Initiative”</a:t>
            </a:r>
          </a:p>
          <a:p>
            <a:pPr lvl="1">
              <a:spcBef>
                <a:spcPts val="0"/>
              </a:spcBef>
            </a:pPr>
            <a:r>
              <a:rPr lang="en-US" sz="1500" dirty="0" smtClean="0"/>
              <a:t>Grant </a:t>
            </a:r>
            <a:r>
              <a:rPr lang="en-US" sz="1500" dirty="0"/>
              <a:t>No. </a:t>
            </a:r>
            <a:r>
              <a:rPr lang="en-US" sz="1500" dirty="0" smtClean="0"/>
              <a:t>OCI-10310029</a:t>
            </a:r>
            <a:r>
              <a:rPr lang="en-US" sz="1500" dirty="0"/>
              <a:t>, “MRI: Acquisition of Extensible </a:t>
            </a:r>
            <a:r>
              <a:rPr lang="en-US" sz="1500" dirty="0" err="1"/>
              <a:t>Petascale</a:t>
            </a:r>
            <a:r>
              <a:rPr lang="en-US" sz="1500" dirty="0"/>
              <a:t> Storage for Data Intensive </a:t>
            </a:r>
            <a:r>
              <a:rPr lang="en-US" sz="1500" dirty="0" smtClean="0"/>
              <a:t>Research”</a:t>
            </a:r>
          </a:p>
          <a:p>
            <a:pPr lvl="1">
              <a:spcBef>
                <a:spcPts val="0"/>
              </a:spcBef>
            </a:pPr>
            <a:r>
              <a:rPr lang="en-US" sz="1500" dirty="0" smtClean="0"/>
              <a:t>Grant </a:t>
            </a:r>
            <a:r>
              <a:rPr lang="en-US" sz="1500" dirty="0"/>
              <a:t>No. </a:t>
            </a:r>
            <a:r>
              <a:rPr lang="en-US" sz="1500" dirty="0" smtClean="0"/>
              <a:t>OCI-1126330, </a:t>
            </a:r>
            <a:r>
              <a:rPr lang="en-US" sz="1500" dirty="0"/>
              <a:t>“Acquisition of a High Performance Compute Cluster for Multidisciplinary </a:t>
            </a:r>
            <a:r>
              <a:rPr lang="en-US" sz="1500" dirty="0" smtClean="0"/>
              <a:t>Research”</a:t>
            </a:r>
          </a:p>
          <a:p>
            <a:pPr lvl="1">
              <a:spcBef>
                <a:spcPts val="0"/>
              </a:spcBef>
            </a:pPr>
            <a:r>
              <a:rPr lang="en-US" sz="1500" dirty="0" smtClean="0"/>
              <a:t>Grant No. </a:t>
            </a:r>
            <a:r>
              <a:rPr lang="en-US" sz="1500" dirty="0"/>
              <a:t>ACI- </a:t>
            </a:r>
            <a:r>
              <a:rPr lang="en-US" sz="1500" dirty="0" smtClean="0"/>
              <a:t>1229107, “Acquisition </a:t>
            </a:r>
            <a:r>
              <a:rPr lang="en-US" sz="1500" dirty="0"/>
              <a:t>of a High Performance Computing Cluster for Research and </a:t>
            </a:r>
            <a:r>
              <a:rPr lang="en-US" sz="1500" dirty="0" smtClean="0"/>
              <a:t>Education”</a:t>
            </a:r>
          </a:p>
          <a:p>
            <a:pPr lvl="1">
              <a:spcBef>
                <a:spcPts val="0"/>
              </a:spcBef>
            </a:pPr>
            <a:r>
              <a:rPr lang="en-US" sz="1500" dirty="0" smtClean="0"/>
              <a:t>Grant </a:t>
            </a:r>
            <a:r>
              <a:rPr lang="en-US" sz="1500" dirty="0"/>
              <a:t>No. EPS-1301789, “Adapting Socio-ecological Systems to Increased Climate </a:t>
            </a:r>
            <a:r>
              <a:rPr lang="en-US" sz="1500" dirty="0" smtClean="0"/>
              <a:t>Variability”</a:t>
            </a:r>
          </a:p>
          <a:p>
            <a:pPr lvl="1">
              <a:spcBef>
                <a:spcPts val="0"/>
              </a:spcBef>
            </a:pPr>
            <a:r>
              <a:rPr lang="en-US" sz="1500" dirty="0" smtClean="0"/>
              <a:t>Grant </a:t>
            </a:r>
            <a:r>
              <a:rPr lang="en-US" sz="1500" dirty="0"/>
              <a:t>No. ACI-1341028, </a:t>
            </a:r>
            <a:r>
              <a:rPr lang="en-US" sz="1500" dirty="0" smtClean="0"/>
              <a:t>“OneOklahoma Friction Free Network”</a:t>
            </a:r>
          </a:p>
          <a:p>
            <a:pPr lvl="1">
              <a:spcBef>
                <a:spcPts val="0"/>
              </a:spcBef>
            </a:pPr>
            <a:r>
              <a:rPr lang="en-US" sz="1500" dirty="0"/>
              <a:t>Grant No. ACI-1440783, </a:t>
            </a:r>
            <a:r>
              <a:rPr lang="en-US" sz="1500" dirty="0" smtClean="0"/>
              <a:t>“A </a:t>
            </a:r>
            <a:r>
              <a:rPr lang="en-US" sz="1500" dirty="0"/>
              <a:t>Model for Advanced Cyberinfrastructure Research and Education </a:t>
            </a:r>
            <a:r>
              <a:rPr lang="en-US" sz="1500" dirty="0" smtClean="0"/>
              <a:t>Facilitators”</a:t>
            </a:r>
          </a:p>
          <a:p>
            <a:pPr lvl="1">
              <a:spcBef>
                <a:spcPts val="0"/>
              </a:spcBef>
            </a:pPr>
            <a:r>
              <a:rPr lang="en-US" sz="1500" dirty="0" smtClean="0"/>
              <a:t>Grant No. </a:t>
            </a:r>
            <a:r>
              <a:rPr lang="en-US" sz="1500" dirty="0"/>
              <a:t>ACI-1440774, “</a:t>
            </a:r>
            <a:r>
              <a:rPr lang="en-US" sz="1500" dirty="0" err="1"/>
              <a:t>ENabling</a:t>
            </a:r>
            <a:r>
              <a:rPr lang="en-US" sz="1500" dirty="0"/>
              <a:t> </a:t>
            </a:r>
            <a:r>
              <a:rPr lang="en-US" sz="1500" dirty="0" err="1"/>
              <a:t>CyberInfrastructure</a:t>
            </a:r>
            <a:r>
              <a:rPr lang="en-US" sz="1500" dirty="0"/>
              <a:t> </a:t>
            </a:r>
            <a:r>
              <a:rPr lang="en-US" sz="1500" dirty="0" smtClean="0"/>
              <a:t>via Training </a:t>
            </a:r>
            <a:r>
              <a:rPr lang="en-US" sz="1500" dirty="0"/>
              <a:t>and </a:t>
            </a:r>
            <a:r>
              <a:rPr lang="en-US" sz="1500" dirty="0" smtClean="0"/>
              <a:t>Engagement”</a:t>
            </a:r>
          </a:p>
          <a:p>
            <a:pPr>
              <a:spcBef>
                <a:spcPts val="0"/>
              </a:spcBef>
            </a:pPr>
            <a:r>
              <a:rPr lang="en-US" sz="2050" dirty="0" smtClean="0"/>
              <a:t>Dell </a:t>
            </a:r>
            <a:r>
              <a:rPr lang="en-US" sz="2050" dirty="0"/>
              <a:t>provided seed systems for the OU Research Cloud </a:t>
            </a:r>
            <a:r>
              <a:rPr lang="en-US" sz="2050" dirty="0" smtClean="0"/>
              <a:t>(“</a:t>
            </a:r>
            <a:r>
              <a:rPr lang="en-US" sz="2050" dirty="0" err="1"/>
              <a:t>OURcloud</a:t>
            </a:r>
            <a:r>
              <a:rPr lang="en-US" sz="2050" dirty="0"/>
              <a:t>”) and the OU Science DMZ.</a:t>
            </a:r>
          </a:p>
          <a:p>
            <a:pPr>
              <a:spcBef>
                <a:spcPts val="0"/>
              </a:spcBef>
            </a:pPr>
            <a:endParaRPr lang="en-US" sz="2050" dirty="0" smtClean="0"/>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57</a:t>
            </a:fld>
            <a:endParaRPr lang="en-US"/>
          </a:p>
        </p:txBody>
      </p:sp>
    </p:spTree>
    <p:extLst>
      <p:ext uri="{BB962C8B-B14F-4D97-AF65-F5344CB8AC3E}">
        <p14:creationId xmlns:p14="http://schemas.microsoft.com/office/powerpoint/2010/main" val="3552738979"/>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idx="4294967295"/>
          </p:nvPr>
        </p:nvSpPr>
        <p:spPr>
          <a:xfrm>
            <a:off x="0" y="2895600"/>
            <a:ext cx="9144000" cy="990600"/>
          </a:xfrm>
        </p:spPr>
        <p:txBody>
          <a:bodyPr anchor="b"/>
          <a:lstStyle/>
          <a:p>
            <a:pPr eaLnBrk="1" hangingPunct="1">
              <a:lnSpc>
                <a:spcPct val="90000"/>
              </a:lnSpc>
            </a:pPr>
            <a:r>
              <a:rPr lang="en-US" dirty="0" smtClean="0">
                <a:solidFill>
                  <a:schemeClr val="tx1"/>
                </a:solidFill>
                <a:latin typeface="Arial Black" pitchFamily="34" charset="0"/>
                <a:ea typeface="ＭＳ Ｐゴシック" pitchFamily="-107" charset="-128"/>
              </a:rPr>
              <a:t>Thanks for your attention!</a:t>
            </a:r>
            <a:r>
              <a:rPr lang="en-US" sz="6900" dirty="0" smtClean="0">
                <a:solidFill>
                  <a:schemeClr val="tx1"/>
                </a:solidFill>
                <a:latin typeface="Arial Black" pitchFamily="34" charset="0"/>
                <a:ea typeface="ＭＳ Ｐゴシック" pitchFamily="-107" charset="-128"/>
              </a:rPr>
              <a:t/>
            </a:r>
            <a:br>
              <a:rPr lang="en-US" sz="6900" dirty="0" smtClean="0">
                <a:solidFill>
                  <a:schemeClr val="tx1"/>
                </a:solidFill>
                <a:latin typeface="Arial Black" pitchFamily="34" charset="0"/>
                <a:ea typeface="ＭＳ Ｐゴシック" pitchFamily="-107" charset="-128"/>
              </a:rPr>
            </a:br>
            <a:r>
              <a:rPr lang="en-US" sz="8400" dirty="0" smtClean="0">
                <a:solidFill>
                  <a:schemeClr val="tx1"/>
                </a:solidFill>
                <a:latin typeface="Arial Black" pitchFamily="34" charset="0"/>
                <a:ea typeface="ＭＳ Ｐゴシック" pitchFamily="-107" charset="-128"/>
              </a:rPr>
              <a:t>QUESTIONS?</a:t>
            </a:r>
          </a:p>
        </p:txBody>
      </p:sp>
      <p:sp>
        <p:nvSpPr>
          <p:cNvPr id="41987" name="Rectangle 4"/>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pPr algn="ctr"/>
            <a:endParaRPr lang="en-US">
              <a:latin typeface="Times New Roman" pitchFamily="18" charset="0"/>
            </a:endParaRPr>
          </a:p>
        </p:txBody>
      </p:sp>
    </p:spTree>
    <p:custDataLst>
      <p:tags r:id="rId1"/>
    </p:custDataLst>
    <p:extLst>
      <p:ext uri="{BB962C8B-B14F-4D97-AF65-F5344CB8AC3E}">
        <p14:creationId xmlns:p14="http://schemas.microsoft.com/office/powerpoint/2010/main" val="187526791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vs </a:t>
            </a:r>
            <a:r>
              <a:rPr lang="en-US" dirty="0" err="1" smtClean="0"/>
              <a:t>OneOCII</a:t>
            </a:r>
            <a:endParaRPr lang="en-US" dirty="0"/>
          </a:p>
        </p:txBody>
      </p:sp>
      <p:sp>
        <p:nvSpPr>
          <p:cNvPr id="3" name="Content Placeholder 2"/>
          <p:cNvSpPr>
            <a:spLocks noGrp="1"/>
          </p:cNvSpPr>
          <p:nvPr>
            <p:ph idx="1"/>
          </p:nvPr>
        </p:nvSpPr>
        <p:spPr/>
        <p:txBody>
          <a:bodyPr/>
          <a:lstStyle/>
          <a:p>
            <a:r>
              <a:rPr lang="en-US" dirty="0" smtClean="0"/>
              <a:t>Originally OCII, established under Oklahoma’s 2008-13 NSF </a:t>
            </a:r>
            <a:r>
              <a:rPr lang="en-US" dirty="0" err="1" smtClean="0"/>
              <a:t>EPSCoR</a:t>
            </a:r>
            <a:r>
              <a:rPr lang="en-US" dirty="0" smtClean="0"/>
              <a:t> Research Infrastructure Improvement (RII) Track-1 grant.</a:t>
            </a:r>
          </a:p>
          <a:p>
            <a:r>
              <a:rPr lang="en-US" dirty="0" smtClean="0"/>
              <a:t>Became </a:t>
            </a:r>
            <a:r>
              <a:rPr lang="en-US" dirty="0" err="1" smtClean="0"/>
              <a:t>OneOCII</a:t>
            </a:r>
            <a:r>
              <a:rPr lang="en-US" dirty="0" smtClean="0"/>
              <a:t> under Oklahoma’s 2013-18 RII Track-1.</a:t>
            </a:r>
          </a:p>
          <a:p>
            <a:pPr lvl="1"/>
            <a:r>
              <a:rPr lang="en-US" dirty="0" smtClean="0"/>
              <a:t>State Science &amp; Technology plan, a required proposal component for RII Track-1, was the                    </a:t>
            </a:r>
            <a:r>
              <a:rPr lang="en-US" dirty="0" err="1" smtClean="0"/>
              <a:t>OneOklahoma</a:t>
            </a:r>
            <a:r>
              <a:rPr lang="en-US" dirty="0" smtClean="0"/>
              <a:t> Science &amp; Technology Plan.</a:t>
            </a:r>
            <a:endParaRPr lang="en-US" dirty="0"/>
          </a:p>
        </p:txBody>
      </p:sp>
      <p:sp>
        <p:nvSpPr>
          <p:cNvPr id="4" name="Footer Placeholder 3"/>
          <p:cNvSpPr>
            <a:spLocks noGrp="1"/>
          </p:cNvSpPr>
          <p:nvPr>
            <p:ph type="ftr" sz="quarter" idx="10"/>
          </p:nvPr>
        </p:nvSpPr>
        <p:spPr/>
        <p:txBody>
          <a:bodyPr/>
          <a:lstStyle/>
          <a:p>
            <a:pPr>
              <a:defRPr/>
            </a:pPr>
            <a:r>
              <a:rPr lang="en-US" smtClean="0"/>
              <a:t>Fostering CI Proposals Culture</a:t>
            </a:r>
          </a:p>
          <a:p>
            <a:pPr>
              <a:defRPr/>
            </a:pPr>
            <a:r>
              <a:rPr lang="en-US"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a:t>
            </a:fld>
            <a:endParaRPr lang="en-US"/>
          </a:p>
        </p:txBody>
      </p:sp>
    </p:spTree>
    <p:extLst>
      <p:ext uri="{BB962C8B-B14F-4D97-AF65-F5344CB8AC3E}">
        <p14:creationId xmlns:p14="http://schemas.microsoft.com/office/powerpoint/2010/main" val="416433818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Goals</a:t>
            </a:r>
            <a:endParaRPr lang="en-US" dirty="0"/>
          </a:p>
        </p:txBody>
      </p:sp>
      <p:sp>
        <p:nvSpPr>
          <p:cNvPr id="3" name="Content Placeholder 2"/>
          <p:cNvSpPr>
            <a:spLocks noGrp="1"/>
          </p:cNvSpPr>
          <p:nvPr>
            <p:ph idx="1"/>
          </p:nvPr>
        </p:nvSpPr>
        <p:spPr/>
        <p:txBody>
          <a:bodyPr/>
          <a:lstStyle/>
          <a:p>
            <a:r>
              <a:rPr lang="en-US" b="1" u="sng" dirty="0" smtClean="0"/>
              <a:t>Reach</a:t>
            </a:r>
            <a:r>
              <a:rPr lang="en-US" dirty="0" smtClean="0"/>
              <a:t> institutions outside the mainstream of advanced computing.</a:t>
            </a:r>
          </a:p>
          <a:p>
            <a:r>
              <a:rPr lang="en-US" b="1" u="sng" dirty="0" smtClean="0"/>
              <a:t>Serve</a:t>
            </a:r>
            <a:r>
              <a:rPr lang="en-US" dirty="0" smtClean="0"/>
              <a:t> every higher education institution in Oklahoma that has relevant curricula.</a:t>
            </a:r>
          </a:p>
          <a:p>
            <a:r>
              <a:rPr lang="en-US" b="1" u="sng" dirty="0" smtClean="0"/>
              <a:t>Educate</a:t>
            </a:r>
            <a:r>
              <a:rPr lang="en-US" dirty="0" smtClean="0"/>
              <a:t> Oklahomans about advanced computing.</a:t>
            </a:r>
          </a:p>
          <a:p>
            <a:r>
              <a:rPr lang="en-US" b="1" u="sng" dirty="0" smtClean="0"/>
              <a:t>Attract</a:t>
            </a:r>
            <a:r>
              <a:rPr lang="en-US" dirty="0" smtClean="0"/>
              <a:t> underrepresented populations and institution types into advanced computing.</a:t>
            </a:r>
          </a:p>
        </p:txBody>
      </p:sp>
      <p:sp>
        <p:nvSpPr>
          <p:cNvPr id="4" name="Footer Placeholder 3"/>
          <p:cNvSpPr>
            <a:spLocks noGrp="1"/>
          </p:cNvSpPr>
          <p:nvPr>
            <p:ph type="ftr" sz="quarter" idx="10"/>
          </p:nvPr>
        </p:nvSpPr>
        <p:spPr/>
        <p:txBody>
          <a:body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a:t>
            </a:fld>
            <a:endParaRPr lang="en-US"/>
          </a:p>
        </p:txBody>
      </p:sp>
    </p:spTree>
    <p:extLst>
      <p:ext uri="{BB962C8B-B14F-4D97-AF65-F5344CB8AC3E}">
        <p14:creationId xmlns:p14="http://schemas.microsoft.com/office/powerpoint/2010/main" val="4478386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t>OneOCII</a:t>
            </a:r>
            <a:r>
              <a:rPr lang="en-US" sz="3600" dirty="0" smtClean="0"/>
              <a:t> Service Methodologies Part 1</a:t>
            </a:r>
            <a:endParaRPr lang="en-US" sz="3600" dirty="0"/>
          </a:p>
        </p:txBody>
      </p:sp>
      <p:sp>
        <p:nvSpPr>
          <p:cNvPr id="3" name="Content Placeholder 2"/>
          <p:cNvSpPr>
            <a:spLocks noGrp="1"/>
          </p:cNvSpPr>
          <p:nvPr>
            <p:ph idx="1"/>
          </p:nvPr>
        </p:nvSpPr>
        <p:spPr>
          <a:xfrm>
            <a:off x="609600" y="1185864"/>
            <a:ext cx="7924800" cy="4648200"/>
          </a:xfrm>
        </p:spPr>
        <p:txBody>
          <a:bodyPr/>
          <a:lstStyle/>
          <a:p>
            <a:pPr lvl="0"/>
            <a:r>
              <a:rPr lang="en-US" b="1" u="sng" dirty="0" smtClean="0"/>
              <a:t>Access</a:t>
            </a:r>
            <a:r>
              <a:rPr lang="en-US" dirty="0" smtClean="0"/>
              <a:t>: to supercomputers and related technologies          (20 OK academic institutions to date).</a:t>
            </a:r>
          </a:p>
          <a:p>
            <a:pPr lvl="0"/>
            <a:r>
              <a:rPr lang="en-US" b="1" u="sng" dirty="0" smtClean="0"/>
              <a:t>Dissemination</a:t>
            </a:r>
            <a:r>
              <a:rPr lang="en-US" dirty="0" smtClean="0"/>
              <a:t>: Oklahoma Supercomputing Symposium – annual advanced computing conference has reached 112 academic institutions, 143 commercial, 36 government, 20 nongovernmental (25 OK academic institutions to date).</a:t>
            </a:r>
          </a:p>
          <a:p>
            <a:pPr lvl="0"/>
            <a:r>
              <a:rPr lang="en-US" b="1" u="sng" dirty="0" smtClean="0"/>
              <a:t>Education</a:t>
            </a:r>
            <a:r>
              <a:rPr lang="en-US" dirty="0" smtClean="0"/>
              <a:t>: “Supercomputing in Plain English” (SiPE) workshop series: 11 talks about advanced computing, taught with stories, analogies and play rather than deep technical jargon. Have reached 362 institutions (academic, government, industry, nonprofit) in 51 US states and territories and 17 other countries (16 OK academic institutions to date).</a:t>
            </a:r>
            <a:endParaRPr lang="en-US" b="1" dirty="0" smtClean="0"/>
          </a:p>
        </p:txBody>
      </p:sp>
      <p:sp>
        <p:nvSpPr>
          <p:cNvPr id="4" name="Footer Placeholder 3"/>
          <p:cNvSpPr>
            <a:spLocks noGrp="1"/>
          </p:cNvSpPr>
          <p:nvPr>
            <p:ph type="ftr" sz="quarter" idx="10"/>
          </p:nvPr>
        </p:nvSpPr>
        <p:spPr/>
        <p:txBody>
          <a:bodyPr/>
          <a:lstStyle/>
          <a:p>
            <a:pPr>
              <a:defRPr/>
            </a:pPr>
            <a:r>
              <a:rPr lang="en-US" dirty="0" smtClean="0"/>
              <a:t>Fostering CI Proposals Culture</a:t>
            </a:r>
            <a:endParaRPr lang="en-US" dirty="0"/>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a:t>
            </a:fld>
            <a:endParaRPr lang="en-US"/>
          </a:p>
        </p:txBody>
      </p:sp>
    </p:spTree>
    <p:extLst>
      <p:ext uri="{BB962C8B-B14F-4D97-AF65-F5344CB8AC3E}">
        <p14:creationId xmlns:p14="http://schemas.microsoft.com/office/powerpoint/2010/main" val="226886779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t>OneOCII</a:t>
            </a:r>
            <a:r>
              <a:rPr lang="en-US" sz="3600" dirty="0" smtClean="0"/>
              <a:t> Service Methodologies Part 2</a:t>
            </a:r>
            <a:endParaRPr lang="en-US" sz="3600" dirty="0"/>
          </a:p>
        </p:txBody>
      </p:sp>
      <p:sp>
        <p:nvSpPr>
          <p:cNvPr id="3" name="Content Placeholder 2"/>
          <p:cNvSpPr>
            <a:spLocks noGrp="1"/>
          </p:cNvSpPr>
          <p:nvPr>
            <p:ph idx="1"/>
          </p:nvPr>
        </p:nvSpPr>
        <p:spPr>
          <a:xfrm>
            <a:off x="609600" y="1185864"/>
            <a:ext cx="7924800" cy="4648200"/>
          </a:xfrm>
        </p:spPr>
        <p:txBody>
          <a:bodyPr/>
          <a:lstStyle/>
          <a:p>
            <a:pPr lvl="0"/>
            <a:r>
              <a:rPr lang="en-US" b="1" u="sng" dirty="0" smtClean="0"/>
              <a:t>Faculty/Staff Development</a:t>
            </a:r>
            <a:r>
              <a:rPr lang="en-US" dirty="0" smtClean="0"/>
              <a:t>: Workshops held at OU and OSU on advanced computing and computational science topics, sponsored by the National Computational Science Institute, the SC supercomputing conference series, the Linux Clusters Institute, the Virtual School for Computational Science &amp; Engineering. Oklahoma is the only state to have hosted multiple events sponsored by each of these (18 OK academic to date).</a:t>
            </a:r>
          </a:p>
          <a:p>
            <a:pPr lvl="0"/>
            <a:r>
              <a:rPr lang="en-US" b="1" u="sng" dirty="0" smtClean="0"/>
              <a:t>Informatics</a:t>
            </a:r>
            <a:r>
              <a:rPr lang="en-US" dirty="0" smtClean="0"/>
              <a:t>: </a:t>
            </a:r>
            <a:r>
              <a:rPr lang="en-US" dirty="0"/>
              <a:t>research facilitators embedded in specific research projects (and largely funded by them)</a:t>
            </a:r>
            <a:endParaRPr lang="en-US" b="1" u="sng" dirty="0" smtClean="0"/>
          </a:p>
          <a:p>
            <a:pPr lvl="0"/>
            <a:r>
              <a:rPr lang="en-US" b="1" u="sng" dirty="0" smtClean="0"/>
              <a:t>Outreach</a:t>
            </a:r>
            <a:r>
              <a:rPr lang="en-US" dirty="0" smtClean="0"/>
              <a:t>: “Supercomputing in Plain English” (SiPE) overview talk (25 OK academic to date).</a:t>
            </a:r>
          </a:p>
        </p:txBody>
      </p:sp>
      <p:sp>
        <p:nvSpPr>
          <p:cNvPr id="4" name="Footer Placeholder 3"/>
          <p:cNvSpPr>
            <a:spLocks noGrp="1"/>
          </p:cNvSpPr>
          <p:nvPr>
            <p:ph type="ftr" sz="quarter" idx="10"/>
          </p:nvPr>
        </p:nvSpPr>
        <p:spPr/>
        <p:txBody>
          <a:bodyPr/>
          <a:lstStyle/>
          <a:p>
            <a:pPr>
              <a:defRPr/>
            </a:pPr>
            <a:r>
              <a:rPr lang="en-US" dirty="0" smtClean="0"/>
              <a:t>Fostering CI Proposals Culture</a:t>
            </a:r>
          </a:p>
          <a:p>
            <a:pPr>
              <a:defRPr/>
            </a:pPr>
            <a:r>
              <a:rPr lang="en-US" dirty="0" smtClean="0"/>
              <a:t>XSEDE'15, Thu July 30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a:t>
            </a:fld>
            <a:endParaRPr lang="en-US"/>
          </a:p>
        </p:txBody>
      </p:sp>
    </p:spTree>
    <p:extLst>
      <p:ext uri="{BB962C8B-B14F-4D97-AF65-F5344CB8AC3E}">
        <p14:creationId xmlns:p14="http://schemas.microsoft.com/office/powerpoint/2010/main" val="3061152386"/>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WI" val="98"/>
</p:tagLst>
</file>

<file path=ppt/tags/tag2.xml><?xml version="1.0" encoding="utf-8"?>
<p:tagLst xmlns:a="http://schemas.openxmlformats.org/drawingml/2006/main" xmlns:r="http://schemas.openxmlformats.org/officeDocument/2006/relationships" xmlns:p="http://schemas.openxmlformats.org/presentationml/2006/main">
  <p:tag name="SWI" val="56"/>
  <p:tag name="NBP" val="1"/>
  <p:tag name="BSN" val="56"/>
  <p:tag name="SVT" val="TRUE"/>
  <p:tag name="CVB" val="56"/>
  <p:tag name="SPT" val="FALSE"/>
  <p:tag name="CII" val="56"/>
</p:tagLst>
</file>

<file path=ppt/tags/tag3.xml><?xml version="1.0" encoding="utf-8"?>
<p:tagLst xmlns:a="http://schemas.openxmlformats.org/drawingml/2006/main" xmlns:r="http://schemas.openxmlformats.org/officeDocument/2006/relationships" xmlns:p="http://schemas.openxmlformats.org/presentationml/2006/main">
  <p:tag name="DUMMACSH" val="TRUE"/>
</p:tagLst>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25438</TotalTime>
  <Words>4115</Words>
  <Application>Microsoft Macintosh PowerPoint</Application>
  <PresentationFormat>On-screen Show (4:3)</PresentationFormat>
  <Paragraphs>569</Paragraphs>
  <Slides>58</Slides>
  <Notes>33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58</vt:i4>
      </vt:variant>
    </vt:vector>
  </HeadingPairs>
  <TitlesOfParts>
    <vt:vector size="66" baseType="lpstr">
      <vt:lpstr>Arial</vt:lpstr>
      <vt:lpstr>Arial Black</vt:lpstr>
      <vt:lpstr>ＭＳ Ｐゴシック</vt:lpstr>
      <vt:lpstr>Noto Symbol</vt:lpstr>
      <vt:lpstr>Tahoma</vt:lpstr>
      <vt:lpstr>Times New Roman</vt:lpstr>
      <vt:lpstr>Wingdings</vt:lpstr>
      <vt:lpstr>Blends</vt:lpstr>
      <vt:lpstr>On Fostering a Culture of Research Cyberinfrastructure Grant Proposals within a Community of Service Providers in an EPSCoR State</vt:lpstr>
      <vt:lpstr>PowerPoint Presentation</vt:lpstr>
      <vt:lpstr>CI Proposal Summary</vt:lpstr>
      <vt:lpstr>CI Capacity</vt:lpstr>
      <vt:lpstr>OneOklahoma Cyberinfrastructure Initiative </vt:lpstr>
      <vt:lpstr>OCII vs OneOCII</vt:lpstr>
      <vt:lpstr>OneOCII Goals</vt:lpstr>
      <vt:lpstr>OneOCII Service Methodologies Part 1</vt:lpstr>
      <vt:lpstr>OneOCII Service Methodologies Part 2</vt:lpstr>
      <vt:lpstr>OneOCII Service Methodologies Part 3</vt:lpstr>
      <vt:lpstr>OneOCII Service Methodologies Part 4</vt:lpstr>
      <vt:lpstr>OneOCII Institution Profile</vt:lpstr>
      <vt:lpstr>OneOCII Institution Profile</vt:lpstr>
      <vt:lpstr>OneOCII Institution Profile</vt:lpstr>
      <vt:lpstr>OneOCII Institution Profile</vt:lpstr>
      <vt:lpstr> OneOCII Outcomes: Research</vt:lpstr>
      <vt:lpstr>OneOCII Outcomes: Education</vt:lpstr>
      <vt:lpstr>OneOCII Outcomes: Resources</vt:lpstr>
      <vt:lpstr>University of Oklahoma </vt:lpstr>
      <vt:lpstr>University of Oklahoma</vt:lpstr>
      <vt:lpstr>University of Oklahoma</vt:lpstr>
      <vt:lpstr>Oklahoma State University </vt:lpstr>
      <vt:lpstr>Oklahoma State U</vt:lpstr>
      <vt:lpstr>Oklahoma State U</vt:lpstr>
      <vt:lpstr>Oklahoma State U</vt:lpstr>
      <vt:lpstr>Oklahoma State U</vt:lpstr>
      <vt:lpstr>Langston University  </vt:lpstr>
      <vt:lpstr>Langston U</vt:lpstr>
      <vt:lpstr>Langston MRI</vt:lpstr>
      <vt:lpstr>Lucille</vt:lpstr>
      <vt:lpstr>Lucille Ganglia</vt:lpstr>
      <vt:lpstr>Langston U</vt:lpstr>
      <vt:lpstr>Lucille’s Constituency</vt:lpstr>
      <vt:lpstr>Main Success Drivers</vt:lpstr>
      <vt:lpstr>Motivators</vt:lpstr>
      <vt:lpstr>Key Factors</vt:lpstr>
      <vt:lpstr>Oklahoma Innovation Institute/ Tandy Supercomputing Center </vt:lpstr>
      <vt:lpstr>OK Innovation Institute</vt:lpstr>
      <vt:lpstr>OII: Tandy Supercomp Ctr</vt:lpstr>
      <vt:lpstr>OII and OneOCII</vt:lpstr>
      <vt:lpstr>OII and OneOCII</vt:lpstr>
      <vt:lpstr>University of Central Oklahoma </vt:lpstr>
      <vt:lpstr>U Central Oklahoma</vt:lpstr>
      <vt:lpstr>OneOCII Participation</vt:lpstr>
      <vt:lpstr>OneOCII Contribution</vt:lpstr>
      <vt:lpstr>Buddy!</vt:lpstr>
      <vt:lpstr>Great Plains Network and OneNet</vt:lpstr>
      <vt:lpstr>Great Plains Network</vt:lpstr>
      <vt:lpstr>Southeastern Oklahoma State University</vt:lpstr>
      <vt:lpstr>Southeastern OK State U</vt:lpstr>
      <vt:lpstr>SE Players</vt:lpstr>
      <vt:lpstr>Integrating into OK HPC</vt:lpstr>
      <vt:lpstr>Grant Opportunity</vt:lpstr>
      <vt:lpstr>Proposal Writing</vt:lpstr>
      <vt:lpstr>Proposal Writing</vt:lpstr>
      <vt:lpstr>Recent Papers</vt:lpstr>
      <vt:lpstr>Acknowledgements</vt:lpstr>
      <vt:lpstr>Thanks for your attention! QUESTIONS?</vt:lpstr>
    </vt:vector>
  </TitlesOfParts>
  <Company>University of Oklahoma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Supercomputing in Plain English: Overview</dc:title>
  <dc:creator>Henry Neeman</dc:creator>
  <cp:lastModifiedBy>Gentis, Debra L.</cp:lastModifiedBy>
  <cp:revision>666</cp:revision>
  <cp:lastPrinted>1601-01-01T00:00:00Z</cp:lastPrinted>
  <dcterms:created xsi:type="dcterms:W3CDTF">2001-08-18T12:37:15Z</dcterms:created>
  <dcterms:modified xsi:type="dcterms:W3CDTF">2016-01-28T16:35:06Z</dcterms:modified>
</cp:coreProperties>
</file>