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56" r:id="rId2"/>
    <p:sldId id="261" r:id="rId3"/>
    <p:sldId id="271" r:id="rId4"/>
    <p:sldId id="267" r:id="rId5"/>
    <p:sldId id="266" r:id="rId6"/>
    <p:sldId id="273" r:id="rId7"/>
    <p:sldId id="262" r:id="rId8"/>
    <p:sldId id="274" r:id="rId9"/>
    <p:sldId id="257" r:id="rId10"/>
    <p:sldId id="258" r:id="rId11"/>
    <p:sldId id="259" r:id="rId12"/>
    <p:sldId id="265" r:id="rId13"/>
    <p:sldId id="263" r:id="rId14"/>
    <p:sldId id="272"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0C37"/>
    <a:srgbClr val="4A4A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59" autoAdjust="0"/>
    <p:restoredTop sz="83394" autoAdjust="0"/>
  </p:normalViewPr>
  <p:slideViewPr>
    <p:cSldViewPr snapToGrid="0">
      <p:cViewPr varScale="1">
        <p:scale>
          <a:sx n="57" d="100"/>
          <a:sy n="57" d="100"/>
        </p:scale>
        <p:origin x="104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3669A1-D484-46E9-8DA0-27A99B691E33}" type="datetimeFigureOut">
              <a:rPr lang="en-US" smtClean="0"/>
              <a:t>9/29/2020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7557CD-60CC-40E7-9E4D-31BA22EDF7FC}" type="slidenum">
              <a:rPr lang="en-US" smtClean="0"/>
              <a:t>‹#›</a:t>
            </a:fld>
            <a:endParaRPr lang="en-US"/>
          </a:p>
        </p:txBody>
      </p:sp>
    </p:spTree>
    <p:extLst>
      <p:ext uri="{BB962C8B-B14F-4D97-AF65-F5344CB8AC3E}">
        <p14:creationId xmlns:p14="http://schemas.microsoft.com/office/powerpoint/2010/main" val="2499886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7557CD-60CC-40E7-9E4D-31BA22EDF7FC}" type="slidenum">
              <a:rPr lang="en-US" smtClean="0"/>
              <a:t>1</a:t>
            </a:fld>
            <a:endParaRPr lang="en-US"/>
          </a:p>
        </p:txBody>
      </p:sp>
    </p:spTree>
    <p:extLst>
      <p:ext uri="{BB962C8B-B14F-4D97-AF65-F5344CB8AC3E}">
        <p14:creationId xmlns:p14="http://schemas.microsoft.com/office/powerpoint/2010/main" val="2053607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Patient-to-provider messaging increased 27.3% (from 86.6 to 119 messages/month)</a:t>
            </a:r>
          </a:p>
          <a:p>
            <a:endParaRPr lang="en-US" dirty="0"/>
          </a:p>
        </p:txBody>
      </p:sp>
      <p:sp>
        <p:nvSpPr>
          <p:cNvPr id="4" name="Slide Number Placeholder 3"/>
          <p:cNvSpPr>
            <a:spLocks noGrp="1"/>
          </p:cNvSpPr>
          <p:nvPr>
            <p:ph type="sldNum" sz="quarter" idx="10"/>
          </p:nvPr>
        </p:nvSpPr>
        <p:spPr/>
        <p:txBody>
          <a:bodyPr/>
          <a:lstStyle/>
          <a:p>
            <a:fld id="{907557CD-60CC-40E7-9E4D-31BA22EDF7FC}" type="slidenum">
              <a:rPr lang="en-US" smtClean="0"/>
              <a:t>11</a:t>
            </a:fld>
            <a:endParaRPr lang="en-US"/>
          </a:p>
        </p:txBody>
      </p:sp>
    </p:spTree>
    <p:extLst>
      <p:ext uri="{BB962C8B-B14F-4D97-AF65-F5344CB8AC3E}">
        <p14:creationId xmlns:p14="http://schemas.microsoft.com/office/powerpoint/2010/main" val="3167176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With 1800 visits on average, this reduced the number of calls by 864, which equaled 8640 minutes or 144 hours of reduction of call time</a:t>
            </a:r>
          </a:p>
          <a:p>
            <a:r>
              <a:rPr lang="en-US" dirty="0" smtClean="0"/>
              <a:t>COVID-19 resulted in increased messages to clinical staff and a significant increase in the call-to-visit ratio--likely from the drastic decrease of in-person clinic appointments and increased calls to the clinic.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07557CD-60CC-40E7-9E4D-31BA22EDF7FC}" type="slidenum">
              <a:rPr lang="en-US" smtClean="0"/>
              <a:t>12</a:t>
            </a:fld>
            <a:endParaRPr lang="en-US"/>
          </a:p>
        </p:txBody>
      </p:sp>
    </p:spTree>
    <p:extLst>
      <p:ext uri="{BB962C8B-B14F-4D97-AF65-F5344CB8AC3E}">
        <p14:creationId xmlns:p14="http://schemas.microsoft.com/office/powerpoint/2010/main" val="3753184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korysdrake@gmail.com</a:t>
            </a:r>
          </a:p>
          <a:p>
            <a:r>
              <a:rPr lang="en-US" dirty="0" smtClean="0"/>
              <a:t>stuartjack329@gmail.com</a:t>
            </a:r>
          </a:p>
          <a:p>
            <a:endParaRPr lang="en-US" dirty="0"/>
          </a:p>
        </p:txBody>
      </p:sp>
      <p:sp>
        <p:nvSpPr>
          <p:cNvPr id="4" name="Slide Number Placeholder 3"/>
          <p:cNvSpPr>
            <a:spLocks noGrp="1"/>
          </p:cNvSpPr>
          <p:nvPr>
            <p:ph type="sldNum" sz="quarter" idx="10"/>
          </p:nvPr>
        </p:nvSpPr>
        <p:spPr/>
        <p:txBody>
          <a:bodyPr/>
          <a:lstStyle/>
          <a:p>
            <a:fld id="{907557CD-60CC-40E7-9E4D-31BA22EDF7FC}" type="slidenum">
              <a:rPr lang="en-US" smtClean="0"/>
              <a:t>13</a:t>
            </a:fld>
            <a:endParaRPr lang="en-US"/>
          </a:p>
        </p:txBody>
      </p:sp>
    </p:spTree>
    <p:extLst>
      <p:ext uri="{BB962C8B-B14F-4D97-AF65-F5344CB8AC3E}">
        <p14:creationId xmlns:p14="http://schemas.microsoft.com/office/powerpoint/2010/main" val="31990346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korysdrake@gmail.com</a:t>
            </a:r>
          </a:p>
          <a:p>
            <a:r>
              <a:rPr lang="en-US" dirty="0" smtClean="0"/>
              <a:t>stuartjack329@gmail.com</a:t>
            </a:r>
          </a:p>
          <a:p>
            <a:endParaRPr lang="en-US" dirty="0"/>
          </a:p>
        </p:txBody>
      </p:sp>
      <p:sp>
        <p:nvSpPr>
          <p:cNvPr id="4" name="Slide Number Placeholder 3"/>
          <p:cNvSpPr>
            <a:spLocks noGrp="1"/>
          </p:cNvSpPr>
          <p:nvPr>
            <p:ph type="sldNum" sz="quarter" idx="10"/>
          </p:nvPr>
        </p:nvSpPr>
        <p:spPr/>
        <p:txBody>
          <a:bodyPr/>
          <a:lstStyle/>
          <a:p>
            <a:fld id="{907557CD-60CC-40E7-9E4D-31BA22EDF7FC}" type="slidenum">
              <a:rPr lang="en-US" smtClean="0"/>
              <a:t>14</a:t>
            </a:fld>
            <a:endParaRPr lang="en-US"/>
          </a:p>
        </p:txBody>
      </p:sp>
    </p:spTree>
    <p:extLst>
      <p:ext uri="{BB962C8B-B14F-4D97-AF65-F5344CB8AC3E}">
        <p14:creationId xmlns:p14="http://schemas.microsoft.com/office/powerpoint/2010/main" val="353313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reducing costs, enhancing patient experience, and improving health.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increase use of portal secure messaging to clinical staff and decrease the patient call-to-visit ratio.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07557CD-60CC-40E7-9E4D-31BA22EDF7FC}" type="slidenum">
              <a:rPr lang="en-US" smtClean="0"/>
              <a:t>2</a:t>
            </a:fld>
            <a:endParaRPr lang="en-US"/>
          </a:p>
        </p:txBody>
      </p:sp>
    </p:spTree>
    <p:extLst>
      <p:ext uri="{BB962C8B-B14F-4D97-AF65-F5344CB8AC3E}">
        <p14:creationId xmlns:p14="http://schemas.microsoft.com/office/powerpoint/2010/main" val="2433557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reducing costs, enhancing patient experience, and improving health.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increase use of portal secure messaging to clinical staff and decrease the patient call-to-visit ratio.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07557CD-60CC-40E7-9E4D-31BA22EDF7FC}" type="slidenum">
              <a:rPr lang="en-US" smtClean="0"/>
              <a:t>3</a:t>
            </a:fld>
            <a:endParaRPr lang="en-US"/>
          </a:p>
        </p:txBody>
      </p:sp>
    </p:spTree>
    <p:extLst>
      <p:ext uri="{BB962C8B-B14F-4D97-AF65-F5344CB8AC3E}">
        <p14:creationId xmlns:p14="http://schemas.microsoft.com/office/powerpoint/2010/main" val="2406968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reducing costs, enhancing patient experience, and improving health.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increase use of portal secure messaging to clinical staff and decrease the patient call-to-visit ratio.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07557CD-60CC-40E7-9E4D-31BA22EDF7FC}" type="slidenum">
              <a:rPr lang="en-US" smtClean="0"/>
              <a:t>4</a:t>
            </a:fld>
            <a:endParaRPr lang="en-US"/>
          </a:p>
        </p:txBody>
      </p:sp>
    </p:spTree>
    <p:extLst>
      <p:ext uri="{BB962C8B-B14F-4D97-AF65-F5344CB8AC3E}">
        <p14:creationId xmlns:p14="http://schemas.microsoft.com/office/powerpoint/2010/main" val="8937150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reducing costs, enhancing patient experience, and improving health.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increase use of portal secure messaging to clinical staff and decrease the patient call-to-visit ratio.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07557CD-60CC-40E7-9E4D-31BA22EDF7FC}" type="slidenum">
              <a:rPr lang="en-US" smtClean="0"/>
              <a:t>5</a:t>
            </a:fld>
            <a:endParaRPr lang="en-US"/>
          </a:p>
        </p:txBody>
      </p:sp>
    </p:spTree>
    <p:extLst>
      <p:ext uri="{BB962C8B-B14F-4D97-AF65-F5344CB8AC3E}">
        <p14:creationId xmlns:p14="http://schemas.microsoft.com/office/powerpoint/2010/main" val="39614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PDSA #1: Laminated flyers containing instructions for portal registration were placed at the check-in desk.</a:t>
            </a:r>
          </a:p>
          <a:p>
            <a:r>
              <a:rPr lang="en-US" dirty="0" smtClean="0"/>
              <a:t>PDSA #2: The resident physicians were instructed in communication through the portal and encouraged to use it with their patients.</a:t>
            </a:r>
          </a:p>
          <a:p>
            <a:r>
              <a:rPr lang="en-US" dirty="0" smtClean="0"/>
              <a:t>PDSA #3: Instructions for portal registration were placed at the top of the clinical visit summary document given to patients at the end of their office visit.</a:t>
            </a:r>
          </a:p>
          <a:p>
            <a:r>
              <a:rPr lang="en-US" dirty="0" smtClean="0"/>
              <a:t>PDSA #4: COVID</a:t>
            </a:r>
          </a:p>
          <a:p>
            <a:endParaRPr lang="en-US" dirty="0" smtClean="0"/>
          </a:p>
          <a:p>
            <a:r>
              <a:rPr lang="en-US" dirty="0" smtClean="0"/>
              <a:t>Data was collected which included the monthly number of secure portal messages from patients to clinic staff and patient call to visit ratios. The ratios were calculated by comparing the total number of calls to the clinic to the number of visits over a month-long period. These data points were plotted on </a:t>
            </a:r>
            <a:r>
              <a:rPr lang="en-US" dirty="0" err="1" smtClean="0"/>
              <a:t>XmR</a:t>
            </a:r>
            <a:r>
              <a:rPr lang="en-US" dirty="0" smtClean="0"/>
              <a:t> charts to determine significant trends and averages.</a:t>
            </a:r>
          </a:p>
          <a:p>
            <a:endParaRPr lang="en-US" dirty="0"/>
          </a:p>
        </p:txBody>
      </p:sp>
      <p:sp>
        <p:nvSpPr>
          <p:cNvPr id="4" name="Slide Number Placeholder 3"/>
          <p:cNvSpPr>
            <a:spLocks noGrp="1"/>
          </p:cNvSpPr>
          <p:nvPr>
            <p:ph type="sldNum" sz="quarter" idx="10"/>
          </p:nvPr>
        </p:nvSpPr>
        <p:spPr/>
        <p:txBody>
          <a:bodyPr/>
          <a:lstStyle/>
          <a:p>
            <a:fld id="{907557CD-60CC-40E7-9E4D-31BA22EDF7FC}" type="slidenum">
              <a:rPr lang="en-US" smtClean="0"/>
              <a:t>6</a:t>
            </a:fld>
            <a:endParaRPr lang="en-US"/>
          </a:p>
        </p:txBody>
      </p:sp>
    </p:spTree>
    <p:extLst>
      <p:ext uri="{BB962C8B-B14F-4D97-AF65-F5344CB8AC3E}">
        <p14:creationId xmlns:p14="http://schemas.microsoft.com/office/powerpoint/2010/main" val="3245782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PDSA #1: Laminated flyers containing instructions for portal registration were placed at the check-in desk.</a:t>
            </a:r>
          </a:p>
          <a:p>
            <a:r>
              <a:rPr lang="en-US" dirty="0" smtClean="0"/>
              <a:t>PDSA #2: The resident physicians were instructed in communication through the portal and encouraged to use it with their patients.</a:t>
            </a:r>
          </a:p>
          <a:p>
            <a:r>
              <a:rPr lang="en-US" dirty="0" smtClean="0"/>
              <a:t>PDSA #3: Instructions for portal registration were placed at the top of the clinical visit summary document given to patients at the end of their office visit.</a:t>
            </a:r>
          </a:p>
          <a:p>
            <a:r>
              <a:rPr lang="en-US" dirty="0" smtClean="0"/>
              <a:t>PDSA #4: COVID</a:t>
            </a:r>
          </a:p>
          <a:p>
            <a:endParaRPr lang="en-US" dirty="0" smtClean="0"/>
          </a:p>
          <a:p>
            <a:r>
              <a:rPr lang="en-US" dirty="0" smtClean="0"/>
              <a:t>Data was collected which included the monthly number of secure portal messages from patients to clinic staff and patient call to visit ratios. The ratios were calculated by comparing the total number of calls to the clinic to the number of visits over a month-long period. These data points were plotted on </a:t>
            </a:r>
            <a:r>
              <a:rPr lang="en-US" dirty="0" err="1" smtClean="0"/>
              <a:t>XmR</a:t>
            </a:r>
            <a:r>
              <a:rPr lang="en-US" dirty="0" smtClean="0"/>
              <a:t> charts to determine significant trends and averages.</a:t>
            </a:r>
          </a:p>
          <a:p>
            <a:endParaRPr lang="en-US" dirty="0"/>
          </a:p>
        </p:txBody>
      </p:sp>
      <p:sp>
        <p:nvSpPr>
          <p:cNvPr id="4" name="Slide Number Placeholder 3"/>
          <p:cNvSpPr>
            <a:spLocks noGrp="1"/>
          </p:cNvSpPr>
          <p:nvPr>
            <p:ph type="sldNum" sz="quarter" idx="10"/>
          </p:nvPr>
        </p:nvSpPr>
        <p:spPr/>
        <p:txBody>
          <a:bodyPr/>
          <a:lstStyle/>
          <a:p>
            <a:fld id="{907557CD-60CC-40E7-9E4D-31BA22EDF7FC}" type="slidenum">
              <a:rPr lang="en-US" smtClean="0"/>
              <a:t>7</a:t>
            </a:fld>
            <a:endParaRPr lang="en-US"/>
          </a:p>
        </p:txBody>
      </p:sp>
    </p:spTree>
    <p:extLst>
      <p:ext uri="{BB962C8B-B14F-4D97-AF65-F5344CB8AC3E}">
        <p14:creationId xmlns:p14="http://schemas.microsoft.com/office/powerpoint/2010/main" val="1728590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Call-to-visit ratio decreased 14% (from 3.37 to 2.89)</a:t>
            </a:r>
          </a:p>
          <a:p>
            <a:endParaRPr lang="en-US" dirty="0"/>
          </a:p>
        </p:txBody>
      </p:sp>
      <p:sp>
        <p:nvSpPr>
          <p:cNvPr id="4" name="Slide Number Placeholder 3"/>
          <p:cNvSpPr>
            <a:spLocks noGrp="1"/>
          </p:cNvSpPr>
          <p:nvPr>
            <p:ph type="sldNum" sz="quarter" idx="10"/>
          </p:nvPr>
        </p:nvSpPr>
        <p:spPr/>
        <p:txBody>
          <a:bodyPr/>
          <a:lstStyle/>
          <a:p>
            <a:fld id="{907557CD-60CC-40E7-9E4D-31BA22EDF7FC}" type="slidenum">
              <a:rPr lang="en-US" smtClean="0"/>
              <a:t>9</a:t>
            </a:fld>
            <a:endParaRPr lang="en-US"/>
          </a:p>
        </p:txBody>
      </p:sp>
    </p:spTree>
    <p:extLst>
      <p:ext uri="{BB962C8B-B14F-4D97-AF65-F5344CB8AC3E}">
        <p14:creationId xmlns:p14="http://schemas.microsoft.com/office/powerpoint/2010/main" val="2120116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Patient-to-clinic messaging increased by 38% (from 104.8 to 170.1) </a:t>
            </a:r>
          </a:p>
          <a:p>
            <a:endParaRPr lang="en-US" dirty="0"/>
          </a:p>
        </p:txBody>
      </p:sp>
      <p:sp>
        <p:nvSpPr>
          <p:cNvPr id="4" name="Slide Number Placeholder 3"/>
          <p:cNvSpPr>
            <a:spLocks noGrp="1"/>
          </p:cNvSpPr>
          <p:nvPr>
            <p:ph type="sldNum" sz="quarter" idx="10"/>
          </p:nvPr>
        </p:nvSpPr>
        <p:spPr/>
        <p:txBody>
          <a:bodyPr/>
          <a:lstStyle/>
          <a:p>
            <a:fld id="{907557CD-60CC-40E7-9E4D-31BA22EDF7FC}" type="slidenum">
              <a:rPr lang="en-US" smtClean="0"/>
              <a:t>10</a:t>
            </a:fld>
            <a:endParaRPr lang="en-US"/>
          </a:p>
        </p:txBody>
      </p:sp>
    </p:spTree>
    <p:extLst>
      <p:ext uri="{BB962C8B-B14F-4D97-AF65-F5344CB8AC3E}">
        <p14:creationId xmlns:p14="http://schemas.microsoft.com/office/powerpoint/2010/main" val="3308838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2A27C46-9B47-4B82-B9E9-F88A4EBBAB2E}" type="datetimeFigureOut">
              <a:rPr lang="en-US" smtClean="0"/>
              <a:t>9/29/2020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AB5A69-620B-4795-A424-38098367C295}" type="slidenum">
              <a:rPr lang="en-US" smtClean="0"/>
              <a:t>‹#›</a:t>
            </a:fld>
            <a:endParaRPr lang="en-US"/>
          </a:p>
        </p:txBody>
      </p:sp>
    </p:spTree>
    <p:extLst>
      <p:ext uri="{BB962C8B-B14F-4D97-AF65-F5344CB8AC3E}">
        <p14:creationId xmlns:p14="http://schemas.microsoft.com/office/powerpoint/2010/main" val="3109544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A27C46-9B47-4B82-B9E9-F88A4EBBAB2E}" type="datetimeFigureOut">
              <a:rPr lang="en-US" smtClean="0"/>
              <a:t>9/29/2020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AB5A69-620B-4795-A424-38098367C295}" type="slidenum">
              <a:rPr lang="en-US" smtClean="0"/>
              <a:t>‹#›</a:t>
            </a:fld>
            <a:endParaRPr lang="en-US"/>
          </a:p>
        </p:txBody>
      </p:sp>
    </p:spTree>
    <p:extLst>
      <p:ext uri="{BB962C8B-B14F-4D97-AF65-F5344CB8AC3E}">
        <p14:creationId xmlns:p14="http://schemas.microsoft.com/office/powerpoint/2010/main" val="472033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A27C46-9B47-4B82-B9E9-F88A4EBBAB2E}" type="datetimeFigureOut">
              <a:rPr lang="en-US" smtClean="0"/>
              <a:t>9/29/2020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AB5A69-620B-4795-A424-38098367C295}" type="slidenum">
              <a:rPr lang="en-US" smtClean="0"/>
              <a:t>‹#›</a:t>
            </a:fld>
            <a:endParaRPr lang="en-US"/>
          </a:p>
        </p:txBody>
      </p:sp>
    </p:spTree>
    <p:extLst>
      <p:ext uri="{BB962C8B-B14F-4D97-AF65-F5344CB8AC3E}">
        <p14:creationId xmlns:p14="http://schemas.microsoft.com/office/powerpoint/2010/main" val="725996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A27C46-9B47-4B82-B9E9-F88A4EBBAB2E}" type="datetimeFigureOut">
              <a:rPr lang="en-US" smtClean="0"/>
              <a:t>9/29/2020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AB5A69-620B-4795-A424-38098367C295}" type="slidenum">
              <a:rPr lang="en-US" smtClean="0"/>
              <a:t>‹#›</a:t>
            </a:fld>
            <a:endParaRPr lang="en-US"/>
          </a:p>
        </p:txBody>
      </p:sp>
    </p:spTree>
    <p:extLst>
      <p:ext uri="{BB962C8B-B14F-4D97-AF65-F5344CB8AC3E}">
        <p14:creationId xmlns:p14="http://schemas.microsoft.com/office/powerpoint/2010/main" val="3574359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2A27C46-9B47-4B82-B9E9-F88A4EBBAB2E}" type="datetimeFigureOut">
              <a:rPr lang="en-US" smtClean="0"/>
              <a:t>9/29/2020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AB5A69-620B-4795-A424-38098367C295}" type="slidenum">
              <a:rPr lang="en-US" smtClean="0"/>
              <a:t>‹#›</a:t>
            </a:fld>
            <a:endParaRPr lang="en-US"/>
          </a:p>
        </p:txBody>
      </p:sp>
    </p:spTree>
    <p:extLst>
      <p:ext uri="{BB962C8B-B14F-4D97-AF65-F5344CB8AC3E}">
        <p14:creationId xmlns:p14="http://schemas.microsoft.com/office/powerpoint/2010/main" val="579631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2A27C46-9B47-4B82-B9E9-F88A4EBBAB2E}" type="datetimeFigureOut">
              <a:rPr lang="en-US" smtClean="0"/>
              <a:t>9/29/2020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AB5A69-620B-4795-A424-38098367C295}" type="slidenum">
              <a:rPr lang="en-US" smtClean="0"/>
              <a:t>‹#›</a:t>
            </a:fld>
            <a:endParaRPr lang="en-US"/>
          </a:p>
        </p:txBody>
      </p:sp>
    </p:spTree>
    <p:extLst>
      <p:ext uri="{BB962C8B-B14F-4D97-AF65-F5344CB8AC3E}">
        <p14:creationId xmlns:p14="http://schemas.microsoft.com/office/powerpoint/2010/main" val="838431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2A27C46-9B47-4B82-B9E9-F88A4EBBAB2E}" type="datetimeFigureOut">
              <a:rPr lang="en-US" smtClean="0"/>
              <a:t>9/29/2020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AB5A69-620B-4795-A424-38098367C295}" type="slidenum">
              <a:rPr lang="en-US" smtClean="0"/>
              <a:t>‹#›</a:t>
            </a:fld>
            <a:endParaRPr lang="en-US"/>
          </a:p>
        </p:txBody>
      </p:sp>
    </p:spTree>
    <p:extLst>
      <p:ext uri="{BB962C8B-B14F-4D97-AF65-F5344CB8AC3E}">
        <p14:creationId xmlns:p14="http://schemas.microsoft.com/office/powerpoint/2010/main" val="3570086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2A27C46-9B47-4B82-B9E9-F88A4EBBAB2E}" type="datetimeFigureOut">
              <a:rPr lang="en-US" smtClean="0"/>
              <a:t>9/29/2020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AB5A69-620B-4795-A424-38098367C295}" type="slidenum">
              <a:rPr lang="en-US" smtClean="0"/>
              <a:t>‹#›</a:t>
            </a:fld>
            <a:endParaRPr lang="en-US"/>
          </a:p>
        </p:txBody>
      </p:sp>
    </p:spTree>
    <p:extLst>
      <p:ext uri="{BB962C8B-B14F-4D97-AF65-F5344CB8AC3E}">
        <p14:creationId xmlns:p14="http://schemas.microsoft.com/office/powerpoint/2010/main" val="2775723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A27C46-9B47-4B82-B9E9-F88A4EBBAB2E}" type="datetimeFigureOut">
              <a:rPr lang="en-US" smtClean="0"/>
              <a:t>9/29/2020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AB5A69-620B-4795-A424-38098367C295}" type="slidenum">
              <a:rPr lang="en-US" smtClean="0"/>
              <a:t>‹#›</a:t>
            </a:fld>
            <a:endParaRPr lang="en-US"/>
          </a:p>
        </p:txBody>
      </p:sp>
    </p:spTree>
    <p:extLst>
      <p:ext uri="{BB962C8B-B14F-4D97-AF65-F5344CB8AC3E}">
        <p14:creationId xmlns:p14="http://schemas.microsoft.com/office/powerpoint/2010/main" val="4245098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2A27C46-9B47-4B82-B9E9-F88A4EBBAB2E}" type="datetimeFigureOut">
              <a:rPr lang="en-US" smtClean="0"/>
              <a:t>9/29/2020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AB5A69-620B-4795-A424-38098367C295}" type="slidenum">
              <a:rPr lang="en-US" smtClean="0"/>
              <a:t>‹#›</a:t>
            </a:fld>
            <a:endParaRPr lang="en-US"/>
          </a:p>
        </p:txBody>
      </p:sp>
    </p:spTree>
    <p:extLst>
      <p:ext uri="{BB962C8B-B14F-4D97-AF65-F5344CB8AC3E}">
        <p14:creationId xmlns:p14="http://schemas.microsoft.com/office/powerpoint/2010/main" val="2507817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2A27C46-9B47-4B82-B9E9-F88A4EBBAB2E}" type="datetimeFigureOut">
              <a:rPr lang="en-US" smtClean="0"/>
              <a:t>9/29/2020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AB5A69-620B-4795-A424-38098367C295}" type="slidenum">
              <a:rPr lang="en-US" smtClean="0"/>
              <a:t>‹#›</a:t>
            </a:fld>
            <a:endParaRPr lang="en-US"/>
          </a:p>
        </p:txBody>
      </p:sp>
    </p:spTree>
    <p:extLst>
      <p:ext uri="{BB962C8B-B14F-4D97-AF65-F5344CB8AC3E}">
        <p14:creationId xmlns:p14="http://schemas.microsoft.com/office/powerpoint/2010/main" val="2023430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27C46-9B47-4B82-B9E9-F88A4EBBAB2E}" type="datetimeFigureOut">
              <a:rPr lang="en-US" smtClean="0"/>
              <a:t>9/29/2020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AB5A69-620B-4795-A424-38098367C295}" type="slidenum">
              <a:rPr lang="en-US" smtClean="0"/>
              <a:t>‹#›</a:t>
            </a:fld>
            <a:endParaRPr lang="en-US"/>
          </a:p>
        </p:txBody>
      </p:sp>
    </p:spTree>
    <p:extLst>
      <p:ext uri="{BB962C8B-B14F-4D97-AF65-F5344CB8AC3E}">
        <p14:creationId xmlns:p14="http://schemas.microsoft.com/office/powerpoint/2010/main" val="39893475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1206" y="682697"/>
            <a:ext cx="10869589" cy="2387600"/>
          </a:xfrm>
        </p:spPr>
        <p:txBody>
          <a:bodyPr anchor="ctr">
            <a:noAutofit/>
          </a:bodyPr>
          <a:lstStyle/>
          <a:p>
            <a:r>
              <a:rPr lang="en-US" sz="4400" dirty="0"/>
              <a:t>Improving Registration for Internal Medicine Clinic Patient Portal: </a:t>
            </a:r>
            <a:br>
              <a:rPr lang="en-US" sz="4400" dirty="0"/>
            </a:br>
            <a:r>
              <a:rPr lang="en-US" sz="4400" dirty="0"/>
              <a:t>A Quality Improvement Initiative</a:t>
            </a:r>
          </a:p>
        </p:txBody>
      </p:sp>
      <p:sp>
        <p:nvSpPr>
          <p:cNvPr id="3" name="Subtitle 2"/>
          <p:cNvSpPr>
            <a:spLocks noGrp="1"/>
          </p:cNvSpPr>
          <p:nvPr>
            <p:ph type="subTitle" idx="1"/>
          </p:nvPr>
        </p:nvSpPr>
        <p:spPr>
          <a:xfrm>
            <a:off x="1671898" y="3484875"/>
            <a:ext cx="8848205" cy="1655763"/>
          </a:xfrm>
        </p:spPr>
        <p:txBody>
          <a:bodyPr anchor="ctr">
            <a:normAutofit/>
          </a:bodyPr>
          <a:lstStyle/>
          <a:p>
            <a:r>
              <a:rPr lang="en-US" dirty="0">
                <a:solidFill>
                  <a:srgbClr val="4A4A4A"/>
                </a:solidFill>
              </a:rPr>
              <a:t>Mark Street MD, Stuart Jack MD, Kory Drake DO, </a:t>
            </a:r>
            <a:r>
              <a:rPr lang="en-US" dirty="0" smtClean="0">
                <a:solidFill>
                  <a:srgbClr val="4A4A4A"/>
                </a:solidFill>
              </a:rPr>
              <a:t>Ryan </a:t>
            </a:r>
            <a:r>
              <a:rPr lang="en-US" dirty="0">
                <a:solidFill>
                  <a:srgbClr val="4A4A4A"/>
                </a:solidFill>
              </a:rPr>
              <a:t>Yarnall </a:t>
            </a:r>
            <a:r>
              <a:rPr lang="en-US" dirty="0" smtClean="0">
                <a:solidFill>
                  <a:srgbClr val="4A4A4A"/>
                </a:solidFill>
              </a:rPr>
              <a:t>MD, Amritanshu </a:t>
            </a:r>
            <a:r>
              <a:rPr lang="en-US" dirty="0">
                <a:solidFill>
                  <a:srgbClr val="4A4A4A"/>
                </a:solidFill>
              </a:rPr>
              <a:t>Singh DO, </a:t>
            </a:r>
            <a:r>
              <a:rPr lang="en-US" dirty="0" smtClean="0">
                <a:solidFill>
                  <a:srgbClr val="4A4A4A"/>
                </a:solidFill>
              </a:rPr>
              <a:t>Kaleb Vaughn DO, Lindsey </a:t>
            </a:r>
            <a:r>
              <a:rPr lang="en-US" dirty="0">
                <a:solidFill>
                  <a:srgbClr val="4A4A4A"/>
                </a:solidFill>
              </a:rPr>
              <a:t>Gusman RN, </a:t>
            </a:r>
            <a:r>
              <a:rPr lang="en-US" dirty="0" smtClean="0">
                <a:solidFill>
                  <a:srgbClr val="4A4A4A"/>
                </a:solidFill>
              </a:rPr>
              <a:t>Gina Mullins RN, Vicki Minton RN, Brent Beasley MD, Audrey </a:t>
            </a:r>
            <a:r>
              <a:rPr lang="en-US" dirty="0">
                <a:solidFill>
                  <a:srgbClr val="4A4A4A"/>
                </a:solidFill>
              </a:rPr>
              <a:t>Corbett </a:t>
            </a:r>
            <a:r>
              <a:rPr lang="en-US" dirty="0" smtClean="0">
                <a:solidFill>
                  <a:srgbClr val="4A4A4A"/>
                </a:solidFill>
              </a:rPr>
              <a:t>MD</a:t>
            </a:r>
            <a:endParaRPr lang="en-US" dirty="0">
              <a:solidFill>
                <a:srgbClr val="4A4A4A"/>
              </a:solidFill>
            </a:endParaRPr>
          </a:p>
        </p:txBody>
      </p:sp>
      <p:sp>
        <p:nvSpPr>
          <p:cNvPr id="4" name="Rectangle 3"/>
          <p:cNvSpPr/>
          <p:nvPr/>
        </p:nvSpPr>
        <p:spPr>
          <a:xfrm>
            <a:off x="335280" y="6311904"/>
            <a:ext cx="11521440" cy="317501"/>
          </a:xfrm>
          <a:prstGeom prst="rect">
            <a:avLst/>
          </a:prstGeom>
          <a:gradFill flip="none" rotWithShape="1">
            <a:gsLst>
              <a:gs pos="0">
                <a:srgbClr val="AF0C37"/>
              </a:gs>
              <a:gs pos="41000">
                <a:srgbClr val="AF0C37"/>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676795" y="3343013"/>
            <a:ext cx="10838411" cy="0"/>
          </a:xfrm>
          <a:prstGeom prst="line">
            <a:avLst/>
          </a:prstGeom>
          <a:ln w="38100">
            <a:solidFill>
              <a:srgbClr val="4A4A4A"/>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rotWithShape="1">
          <a:blip r:embed="rId3"/>
          <a:srcRect l="3233" t="16989" r="59966" b="62557"/>
          <a:stretch/>
        </p:blipFill>
        <p:spPr>
          <a:xfrm>
            <a:off x="4807531" y="5227670"/>
            <a:ext cx="2576947" cy="805296"/>
          </a:xfrm>
          <a:prstGeom prst="rect">
            <a:avLst/>
          </a:prstGeom>
        </p:spPr>
      </p:pic>
      <p:sp>
        <p:nvSpPr>
          <p:cNvPr id="10" name="Rectangle 9"/>
          <p:cNvSpPr/>
          <p:nvPr/>
        </p:nvSpPr>
        <p:spPr>
          <a:xfrm>
            <a:off x="7324725" y="5648326"/>
            <a:ext cx="585788" cy="428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544313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(cont.)</a:t>
            </a:r>
            <a:endParaRPr lang="en-US" dirty="0"/>
          </a:p>
        </p:txBody>
      </p:sp>
      <p:pic>
        <p:nvPicPr>
          <p:cNvPr id="4" name="Content Placeholder 3"/>
          <p:cNvPicPr>
            <a:picLocks noGrp="1" noChangeAspect="1"/>
          </p:cNvPicPr>
          <p:nvPr>
            <p:ph idx="1"/>
          </p:nvPr>
        </p:nvPicPr>
        <p:blipFill>
          <a:blip r:embed="rId3"/>
          <a:stretch>
            <a:fillRect/>
          </a:stretch>
        </p:blipFill>
        <p:spPr>
          <a:xfrm>
            <a:off x="443261" y="1616869"/>
            <a:ext cx="11305477" cy="4621216"/>
          </a:xfrm>
          <a:prstGeom prst="rect">
            <a:avLst/>
          </a:prstGeom>
        </p:spPr>
      </p:pic>
      <p:cxnSp>
        <p:nvCxnSpPr>
          <p:cNvPr id="8" name="Straight Connector 7"/>
          <p:cNvCxnSpPr/>
          <p:nvPr/>
        </p:nvCxnSpPr>
        <p:spPr>
          <a:xfrm flipV="1">
            <a:off x="678180" y="1504951"/>
            <a:ext cx="10835640" cy="38100"/>
          </a:xfrm>
          <a:prstGeom prst="line">
            <a:avLst/>
          </a:prstGeom>
          <a:ln w="38100">
            <a:solidFill>
              <a:srgbClr val="4A4A4A"/>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35280" y="6311904"/>
            <a:ext cx="11521440" cy="317501"/>
          </a:xfrm>
          <a:prstGeom prst="rect">
            <a:avLst/>
          </a:prstGeom>
          <a:gradFill flip="none" rotWithShape="1">
            <a:gsLst>
              <a:gs pos="0">
                <a:srgbClr val="AF0C37"/>
              </a:gs>
              <a:gs pos="41000">
                <a:srgbClr val="AF0C37"/>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223163" y="2682876"/>
            <a:ext cx="4835237" cy="2220200"/>
          </a:xfrm>
          <a:prstGeom prst="rect">
            <a:avLst/>
          </a:prstGeom>
          <a:solidFill>
            <a:srgbClr val="4A4A4A">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0304797" y="1968295"/>
            <a:ext cx="1197543" cy="2199204"/>
          </a:xfrm>
          <a:prstGeom prst="rect">
            <a:avLst/>
          </a:prstGeom>
          <a:solidFill>
            <a:srgbClr val="AF0C37">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065717" y="2108452"/>
            <a:ext cx="5150128" cy="461665"/>
          </a:xfrm>
          <a:prstGeom prst="rect">
            <a:avLst/>
          </a:prstGeom>
          <a:ln>
            <a:solidFill>
              <a:srgbClr val="AF0C37"/>
            </a:solidFill>
          </a:ln>
        </p:spPr>
        <p:txBody>
          <a:bodyPr wrap="none">
            <a:spAutoFit/>
          </a:bodyPr>
          <a:lstStyle/>
          <a:p>
            <a:pPr lvl="0" defTabSz="914400">
              <a:defRPr/>
            </a:pPr>
            <a:r>
              <a:rPr lang="en-US" sz="2400" dirty="0" smtClean="0"/>
              <a:t>Increased </a:t>
            </a:r>
            <a:r>
              <a:rPr lang="en-US" sz="2400" dirty="0"/>
              <a:t>by 38% (from 104.8 to 170.1) </a:t>
            </a:r>
          </a:p>
        </p:txBody>
      </p:sp>
    </p:spTree>
    <p:extLst>
      <p:ext uri="{BB962C8B-B14F-4D97-AF65-F5344CB8AC3E}">
        <p14:creationId xmlns:p14="http://schemas.microsoft.com/office/powerpoint/2010/main" val="1674456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(cont.)</a:t>
            </a:r>
            <a:endParaRPr lang="en-US" dirty="0"/>
          </a:p>
        </p:txBody>
      </p:sp>
      <p:pic>
        <p:nvPicPr>
          <p:cNvPr id="4" name="Content Placeholder 3"/>
          <p:cNvPicPr>
            <a:picLocks noGrp="1" noChangeAspect="1"/>
          </p:cNvPicPr>
          <p:nvPr>
            <p:ph idx="1"/>
          </p:nvPr>
        </p:nvPicPr>
        <p:blipFill>
          <a:blip r:embed="rId3"/>
          <a:stretch>
            <a:fillRect/>
          </a:stretch>
        </p:blipFill>
        <p:spPr>
          <a:xfrm>
            <a:off x="440054" y="1615557"/>
            <a:ext cx="11311892" cy="4623840"/>
          </a:xfrm>
          <a:prstGeom prst="rect">
            <a:avLst/>
          </a:prstGeom>
        </p:spPr>
      </p:pic>
      <p:cxnSp>
        <p:nvCxnSpPr>
          <p:cNvPr id="8" name="Straight Connector 7"/>
          <p:cNvCxnSpPr/>
          <p:nvPr/>
        </p:nvCxnSpPr>
        <p:spPr>
          <a:xfrm flipV="1">
            <a:off x="678180" y="1504951"/>
            <a:ext cx="10835640" cy="38100"/>
          </a:xfrm>
          <a:prstGeom prst="line">
            <a:avLst/>
          </a:prstGeom>
          <a:ln w="38100">
            <a:solidFill>
              <a:srgbClr val="4A4A4A"/>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35280" y="6311904"/>
            <a:ext cx="11521440" cy="317501"/>
          </a:xfrm>
          <a:prstGeom prst="rect">
            <a:avLst/>
          </a:prstGeom>
          <a:gradFill flip="none" rotWithShape="1">
            <a:gsLst>
              <a:gs pos="0">
                <a:srgbClr val="AF0C37"/>
              </a:gs>
              <a:gs pos="41000">
                <a:srgbClr val="AF0C37"/>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202382" y="2909344"/>
            <a:ext cx="4835236" cy="1794185"/>
          </a:xfrm>
          <a:prstGeom prst="rect">
            <a:avLst/>
          </a:prstGeom>
          <a:solidFill>
            <a:srgbClr val="4A4A4A">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0156257" y="2425495"/>
            <a:ext cx="1357563" cy="2199204"/>
          </a:xfrm>
          <a:prstGeom prst="rect">
            <a:avLst/>
          </a:prstGeom>
          <a:solidFill>
            <a:srgbClr val="AF0C37">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308079" y="2407335"/>
            <a:ext cx="4625818" cy="461665"/>
          </a:xfrm>
          <a:prstGeom prst="rect">
            <a:avLst/>
          </a:prstGeom>
          <a:ln>
            <a:solidFill>
              <a:srgbClr val="AF0C37"/>
            </a:solidFill>
          </a:ln>
        </p:spPr>
        <p:txBody>
          <a:bodyPr wrap="none">
            <a:spAutoFit/>
          </a:bodyPr>
          <a:lstStyle/>
          <a:p>
            <a:pPr lvl="0" defTabSz="914400">
              <a:defRPr/>
            </a:pPr>
            <a:r>
              <a:rPr lang="en-US" sz="2400" dirty="0" smtClean="0"/>
              <a:t>Increased </a:t>
            </a:r>
            <a:r>
              <a:rPr lang="en-US" sz="2400" dirty="0"/>
              <a:t>27.3% (from 86.6 </a:t>
            </a:r>
            <a:r>
              <a:rPr lang="en-US" sz="2400" dirty="0" smtClean="0"/>
              <a:t>to 119)</a:t>
            </a:r>
            <a:endParaRPr lang="en-US" sz="2400" dirty="0"/>
          </a:p>
        </p:txBody>
      </p:sp>
    </p:spTree>
    <p:extLst>
      <p:ext uri="{BB962C8B-B14F-4D97-AF65-F5344CB8AC3E}">
        <p14:creationId xmlns:p14="http://schemas.microsoft.com/office/powerpoint/2010/main" val="906158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(cont.)</a:t>
            </a:r>
            <a:endParaRPr lang="en-US" dirty="0"/>
          </a:p>
        </p:txBody>
      </p:sp>
      <p:sp>
        <p:nvSpPr>
          <p:cNvPr id="3" name="Content Placeholder 2"/>
          <p:cNvSpPr>
            <a:spLocks noGrp="1"/>
          </p:cNvSpPr>
          <p:nvPr>
            <p:ph idx="1"/>
          </p:nvPr>
        </p:nvSpPr>
        <p:spPr/>
        <p:txBody>
          <a:bodyPr>
            <a:normAutofit/>
          </a:bodyPr>
          <a:lstStyle/>
          <a:p>
            <a:r>
              <a:rPr lang="en-US" dirty="0" smtClean="0"/>
              <a:t>Initially met goals for both call-to-visit ratio and secure messaging </a:t>
            </a:r>
          </a:p>
          <a:p>
            <a:r>
              <a:rPr lang="en-US" dirty="0" smtClean="0"/>
              <a:t>Reduction of the call-to-visit </a:t>
            </a:r>
            <a:r>
              <a:rPr lang="en-US" dirty="0"/>
              <a:t>ratio </a:t>
            </a:r>
            <a:r>
              <a:rPr lang="en-US" dirty="0" smtClean="0"/>
              <a:t>from 3.37 </a:t>
            </a:r>
            <a:r>
              <a:rPr lang="en-US" dirty="0"/>
              <a:t>to </a:t>
            </a:r>
            <a:r>
              <a:rPr lang="en-US" dirty="0" smtClean="0"/>
              <a:t>2.89 resulted in 144 </a:t>
            </a:r>
            <a:r>
              <a:rPr lang="en-US" dirty="0"/>
              <a:t>hours </a:t>
            </a:r>
            <a:r>
              <a:rPr lang="en-US" dirty="0" smtClean="0"/>
              <a:t>less of call time</a:t>
            </a:r>
          </a:p>
          <a:p>
            <a:r>
              <a:rPr lang="en-US" dirty="0" smtClean="0"/>
              <a:t>Advertising with flyers </a:t>
            </a:r>
            <a:r>
              <a:rPr lang="en-US" dirty="0"/>
              <a:t>appeared to have the greatest </a:t>
            </a:r>
            <a:r>
              <a:rPr lang="en-US" dirty="0" smtClean="0"/>
              <a:t>change</a:t>
            </a:r>
          </a:p>
          <a:p>
            <a:r>
              <a:rPr lang="en-US" dirty="0" smtClean="0"/>
              <a:t>COVID-19 </a:t>
            </a:r>
            <a:r>
              <a:rPr lang="en-US" dirty="0"/>
              <a:t>resulted in </a:t>
            </a:r>
            <a:r>
              <a:rPr lang="en-US" dirty="0" smtClean="0"/>
              <a:t>a </a:t>
            </a:r>
            <a:r>
              <a:rPr lang="en-US" dirty="0"/>
              <a:t>significant increase in the call-to-visit </a:t>
            </a:r>
            <a:r>
              <a:rPr lang="en-US" dirty="0" smtClean="0"/>
              <a:t>ratio as well as secure messaging</a:t>
            </a:r>
            <a:endParaRPr lang="en-US" dirty="0"/>
          </a:p>
          <a:p>
            <a:endParaRPr lang="en-US" dirty="0"/>
          </a:p>
        </p:txBody>
      </p:sp>
      <p:cxnSp>
        <p:nvCxnSpPr>
          <p:cNvPr id="6" name="Straight Connector 5"/>
          <p:cNvCxnSpPr/>
          <p:nvPr/>
        </p:nvCxnSpPr>
        <p:spPr>
          <a:xfrm flipV="1">
            <a:off x="678180" y="1504951"/>
            <a:ext cx="10835640" cy="38100"/>
          </a:xfrm>
          <a:prstGeom prst="line">
            <a:avLst/>
          </a:prstGeom>
          <a:ln w="38100">
            <a:solidFill>
              <a:srgbClr val="4A4A4A"/>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35280" y="6311904"/>
            <a:ext cx="11521440" cy="317501"/>
          </a:xfrm>
          <a:prstGeom prst="rect">
            <a:avLst/>
          </a:prstGeom>
          <a:gradFill flip="none" rotWithShape="1">
            <a:gsLst>
              <a:gs pos="0">
                <a:srgbClr val="AF0C37"/>
              </a:gs>
              <a:gs pos="41000">
                <a:srgbClr val="AF0C37"/>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90331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r>
              <a:rPr lang="en-US" dirty="0" smtClean="0"/>
              <a:t>Initial data showed decreased call-to-visit ratio and increased secure messaging prior with basic marketing approaches incorporated in clinical workflow</a:t>
            </a:r>
          </a:p>
          <a:p>
            <a:r>
              <a:rPr lang="en-US" dirty="0" smtClean="0"/>
              <a:t>COVID-19 </a:t>
            </a:r>
            <a:r>
              <a:rPr lang="en-US" dirty="0"/>
              <a:t>was an industry disruptor that both demonstrated the need for enhanced clinical </a:t>
            </a:r>
            <a:r>
              <a:rPr lang="en-US" dirty="0" smtClean="0"/>
              <a:t>communication and need for new communication strategies</a:t>
            </a:r>
          </a:p>
        </p:txBody>
      </p:sp>
      <p:cxnSp>
        <p:nvCxnSpPr>
          <p:cNvPr id="6" name="Straight Connector 5"/>
          <p:cNvCxnSpPr/>
          <p:nvPr/>
        </p:nvCxnSpPr>
        <p:spPr>
          <a:xfrm flipV="1">
            <a:off x="678180" y="1504951"/>
            <a:ext cx="10835640" cy="38100"/>
          </a:xfrm>
          <a:prstGeom prst="line">
            <a:avLst/>
          </a:prstGeom>
          <a:ln w="38100">
            <a:solidFill>
              <a:srgbClr val="4A4A4A"/>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35280" y="6311904"/>
            <a:ext cx="11521440" cy="317501"/>
          </a:xfrm>
          <a:prstGeom prst="rect">
            <a:avLst/>
          </a:prstGeom>
          <a:gradFill flip="none" rotWithShape="1">
            <a:gsLst>
              <a:gs pos="0">
                <a:srgbClr val="AF0C37"/>
              </a:gs>
              <a:gs pos="41000">
                <a:srgbClr val="AF0C37"/>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3566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(cont.)</a:t>
            </a:r>
            <a:endParaRPr lang="en-US" dirty="0"/>
          </a:p>
        </p:txBody>
      </p:sp>
      <p:sp>
        <p:nvSpPr>
          <p:cNvPr id="3" name="Content Placeholder 2"/>
          <p:cNvSpPr>
            <a:spLocks noGrp="1"/>
          </p:cNvSpPr>
          <p:nvPr>
            <p:ph idx="1"/>
          </p:nvPr>
        </p:nvSpPr>
        <p:spPr/>
        <p:txBody>
          <a:bodyPr>
            <a:normAutofit/>
          </a:bodyPr>
          <a:lstStyle/>
          <a:p>
            <a:r>
              <a:rPr lang="en-US" dirty="0" smtClean="0"/>
              <a:t>Need additional data regarding the time and effectiveness of secure messaging</a:t>
            </a:r>
          </a:p>
          <a:p>
            <a:r>
              <a:rPr lang="en-US" dirty="0" smtClean="0"/>
              <a:t>Increased </a:t>
            </a:r>
            <a:r>
              <a:rPr lang="en-US" dirty="0"/>
              <a:t>portal utilization can continue to help </a:t>
            </a:r>
            <a:r>
              <a:rPr lang="en-US" dirty="0" smtClean="0"/>
              <a:t>with the Triple Aim of Health Care</a:t>
            </a:r>
          </a:p>
          <a:p>
            <a:r>
              <a:rPr lang="en-US" dirty="0" smtClean="0"/>
              <a:t>Need new </a:t>
            </a:r>
            <a:r>
              <a:rPr lang="en-US" dirty="0"/>
              <a:t>strategies to effectively communicate with </a:t>
            </a:r>
            <a:r>
              <a:rPr lang="en-US" dirty="0" smtClean="0"/>
              <a:t>patients </a:t>
            </a:r>
            <a:r>
              <a:rPr lang="en-US" dirty="0"/>
              <a:t>during this unprecedented </a:t>
            </a:r>
            <a:r>
              <a:rPr lang="en-US" dirty="0" smtClean="0"/>
              <a:t>time</a:t>
            </a:r>
          </a:p>
        </p:txBody>
      </p:sp>
      <p:cxnSp>
        <p:nvCxnSpPr>
          <p:cNvPr id="6" name="Straight Connector 5"/>
          <p:cNvCxnSpPr/>
          <p:nvPr/>
        </p:nvCxnSpPr>
        <p:spPr>
          <a:xfrm flipV="1">
            <a:off x="678180" y="1504951"/>
            <a:ext cx="10835640" cy="38100"/>
          </a:xfrm>
          <a:prstGeom prst="line">
            <a:avLst/>
          </a:prstGeom>
          <a:ln w="38100">
            <a:solidFill>
              <a:srgbClr val="4A4A4A"/>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35280" y="6311904"/>
            <a:ext cx="11521440" cy="317501"/>
          </a:xfrm>
          <a:prstGeom prst="rect">
            <a:avLst/>
          </a:prstGeom>
          <a:gradFill flip="none" rotWithShape="1">
            <a:gsLst>
              <a:gs pos="0">
                <a:srgbClr val="AF0C37"/>
              </a:gs>
              <a:gs pos="41000">
                <a:srgbClr val="AF0C37"/>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0232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838200" y="1825624"/>
            <a:ext cx="10515600" cy="1004889"/>
          </a:xfrm>
        </p:spPr>
        <p:txBody>
          <a:bodyPr>
            <a:normAutofit/>
          </a:bodyPr>
          <a:lstStyle/>
          <a:p>
            <a:r>
              <a:rPr lang="en-US" dirty="0" smtClean="0"/>
              <a:t>Effective utilization of Electronic Medical Records to help with the Triple Aim of Healthcare</a:t>
            </a:r>
          </a:p>
        </p:txBody>
      </p:sp>
      <p:cxnSp>
        <p:nvCxnSpPr>
          <p:cNvPr id="6" name="Straight Connector 5"/>
          <p:cNvCxnSpPr/>
          <p:nvPr/>
        </p:nvCxnSpPr>
        <p:spPr>
          <a:xfrm flipV="1">
            <a:off x="678180" y="1504951"/>
            <a:ext cx="10835640" cy="38100"/>
          </a:xfrm>
          <a:prstGeom prst="line">
            <a:avLst/>
          </a:prstGeom>
          <a:ln w="38100">
            <a:solidFill>
              <a:srgbClr val="4A4A4A"/>
            </a:solidFill>
          </a:ln>
        </p:spPr>
        <p:style>
          <a:lnRef idx="1">
            <a:schemeClr val="accent1"/>
          </a:lnRef>
          <a:fillRef idx="0">
            <a:schemeClr val="accent1"/>
          </a:fillRef>
          <a:effectRef idx="0">
            <a:schemeClr val="accent1"/>
          </a:effectRef>
          <a:fontRef idx="minor">
            <a:schemeClr val="tx1"/>
          </a:fontRef>
        </p:style>
      </p:cxnSp>
      <p:sp>
        <p:nvSpPr>
          <p:cNvPr id="4" name="Isosceles Triangle 3"/>
          <p:cNvSpPr/>
          <p:nvPr/>
        </p:nvSpPr>
        <p:spPr>
          <a:xfrm>
            <a:off x="5072067" y="3722535"/>
            <a:ext cx="2066925" cy="1789112"/>
          </a:xfrm>
          <a:prstGeom prst="triangle">
            <a:avLst/>
          </a:prstGeom>
          <a:solidFill>
            <a:schemeClr val="bg1">
              <a:lumMod val="85000"/>
            </a:schemeClr>
          </a:solidFill>
          <a:ln w="76200">
            <a:solidFill>
              <a:srgbClr val="AF0C3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4503251" y="2725862"/>
            <a:ext cx="3185507" cy="830997"/>
          </a:xfrm>
          <a:prstGeom prst="rect">
            <a:avLst/>
          </a:prstGeom>
          <a:noFill/>
        </p:spPr>
        <p:txBody>
          <a:bodyPr wrap="square" rtlCol="0">
            <a:spAutoFit/>
          </a:bodyPr>
          <a:lstStyle/>
          <a:p>
            <a:pPr algn="ctr"/>
            <a:r>
              <a:rPr lang="en-US" sz="2400" b="1" dirty="0">
                <a:solidFill>
                  <a:srgbClr val="4A4A4A"/>
                </a:solidFill>
              </a:rPr>
              <a:t>Patient Experience</a:t>
            </a:r>
          </a:p>
          <a:p>
            <a:pPr algn="ctr"/>
            <a:r>
              <a:rPr lang="en-US" sz="2400" b="1" dirty="0">
                <a:solidFill>
                  <a:srgbClr val="4A4A4A"/>
                </a:solidFill>
              </a:rPr>
              <a:t>(Better Care)</a:t>
            </a:r>
          </a:p>
        </p:txBody>
      </p:sp>
      <p:sp>
        <p:nvSpPr>
          <p:cNvPr id="9" name="TextBox 8"/>
          <p:cNvSpPr txBox="1"/>
          <p:nvPr/>
        </p:nvSpPr>
        <p:spPr>
          <a:xfrm>
            <a:off x="7138993" y="5187221"/>
            <a:ext cx="3518881" cy="830997"/>
          </a:xfrm>
          <a:prstGeom prst="rect">
            <a:avLst/>
          </a:prstGeom>
          <a:noFill/>
        </p:spPr>
        <p:txBody>
          <a:bodyPr wrap="square" rtlCol="0">
            <a:spAutoFit/>
          </a:bodyPr>
          <a:lstStyle/>
          <a:p>
            <a:pPr algn="ctr"/>
            <a:r>
              <a:rPr lang="en-US" sz="2400" b="1" dirty="0">
                <a:solidFill>
                  <a:srgbClr val="4A4A4A"/>
                </a:solidFill>
              </a:rPr>
              <a:t>Reducing Per Capita Cost</a:t>
            </a:r>
          </a:p>
          <a:p>
            <a:pPr algn="ctr"/>
            <a:r>
              <a:rPr lang="en-US" sz="2400" b="1" dirty="0">
                <a:solidFill>
                  <a:srgbClr val="4A4A4A"/>
                </a:solidFill>
              </a:rPr>
              <a:t>(Better Value)</a:t>
            </a:r>
          </a:p>
        </p:txBody>
      </p:sp>
      <p:sp>
        <p:nvSpPr>
          <p:cNvPr id="10" name="TextBox 9"/>
          <p:cNvSpPr txBox="1"/>
          <p:nvPr/>
        </p:nvSpPr>
        <p:spPr>
          <a:xfrm>
            <a:off x="1886559" y="5187221"/>
            <a:ext cx="3185507" cy="830997"/>
          </a:xfrm>
          <a:prstGeom prst="rect">
            <a:avLst/>
          </a:prstGeom>
          <a:noFill/>
        </p:spPr>
        <p:txBody>
          <a:bodyPr wrap="square" rtlCol="0">
            <a:spAutoFit/>
          </a:bodyPr>
          <a:lstStyle/>
          <a:p>
            <a:pPr algn="ctr"/>
            <a:r>
              <a:rPr lang="en-US" sz="2400" b="1" dirty="0">
                <a:solidFill>
                  <a:srgbClr val="4A4A4A"/>
                </a:solidFill>
              </a:rPr>
              <a:t>Health of Populations</a:t>
            </a:r>
          </a:p>
          <a:p>
            <a:pPr algn="ctr"/>
            <a:r>
              <a:rPr lang="en-US" sz="2400" b="1" dirty="0">
                <a:solidFill>
                  <a:srgbClr val="4A4A4A"/>
                </a:solidFill>
              </a:rPr>
              <a:t>(Better Health)</a:t>
            </a:r>
          </a:p>
        </p:txBody>
      </p:sp>
      <p:sp>
        <p:nvSpPr>
          <p:cNvPr id="12" name="Rectangle 11"/>
          <p:cNvSpPr/>
          <p:nvPr/>
        </p:nvSpPr>
        <p:spPr>
          <a:xfrm>
            <a:off x="335280" y="6311904"/>
            <a:ext cx="11521440" cy="317501"/>
          </a:xfrm>
          <a:prstGeom prst="rect">
            <a:avLst/>
          </a:prstGeom>
          <a:gradFill flip="none" rotWithShape="1">
            <a:gsLst>
              <a:gs pos="0">
                <a:srgbClr val="AF0C37"/>
              </a:gs>
              <a:gs pos="41000">
                <a:srgbClr val="AF0C37"/>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23175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(cont.)</a:t>
            </a:r>
            <a:endParaRPr lang="en-US" dirty="0"/>
          </a:p>
        </p:txBody>
      </p:sp>
      <p:sp>
        <p:nvSpPr>
          <p:cNvPr id="3" name="Content Placeholder 2"/>
          <p:cNvSpPr>
            <a:spLocks noGrp="1"/>
          </p:cNvSpPr>
          <p:nvPr>
            <p:ph idx="1"/>
          </p:nvPr>
        </p:nvSpPr>
        <p:spPr/>
        <p:txBody>
          <a:bodyPr>
            <a:normAutofit/>
          </a:bodyPr>
          <a:lstStyle/>
          <a:p>
            <a:r>
              <a:rPr lang="en-US" dirty="0" smtClean="0"/>
              <a:t>Prior initiative improved </a:t>
            </a:r>
            <a:r>
              <a:rPr lang="en-US" dirty="0"/>
              <a:t>patient portal enrollment </a:t>
            </a:r>
            <a:r>
              <a:rPr lang="en-US" dirty="0" smtClean="0"/>
              <a:t>and utilization</a:t>
            </a:r>
          </a:p>
          <a:p>
            <a:endParaRPr lang="en-US" dirty="0" smtClean="0"/>
          </a:p>
          <a:p>
            <a:r>
              <a:rPr lang="en-US" dirty="0" smtClean="0"/>
              <a:t>Goal to increase </a:t>
            </a:r>
            <a:r>
              <a:rPr lang="en-US" dirty="0"/>
              <a:t>the use of secure portal messaging and decrease the patient call-to-visit </a:t>
            </a:r>
            <a:r>
              <a:rPr lang="en-US" dirty="0" smtClean="0"/>
              <a:t>ratio</a:t>
            </a:r>
            <a:endParaRPr lang="en-US" dirty="0"/>
          </a:p>
        </p:txBody>
      </p:sp>
      <p:cxnSp>
        <p:nvCxnSpPr>
          <p:cNvPr id="7" name="Straight Connector 6"/>
          <p:cNvCxnSpPr/>
          <p:nvPr/>
        </p:nvCxnSpPr>
        <p:spPr>
          <a:xfrm flipV="1">
            <a:off x="678180" y="1504951"/>
            <a:ext cx="10835640" cy="38100"/>
          </a:xfrm>
          <a:prstGeom prst="line">
            <a:avLst/>
          </a:prstGeom>
          <a:ln w="38100">
            <a:solidFill>
              <a:srgbClr val="4A4A4A"/>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35280" y="6311904"/>
            <a:ext cx="11521440" cy="317501"/>
          </a:xfrm>
          <a:prstGeom prst="rect">
            <a:avLst/>
          </a:prstGeom>
          <a:gradFill flip="none" rotWithShape="1">
            <a:gsLst>
              <a:gs pos="0">
                <a:srgbClr val="AF0C37"/>
              </a:gs>
              <a:gs pos="41000">
                <a:srgbClr val="AF0C37"/>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80588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(cont.)</a:t>
            </a:r>
            <a:endParaRPr lang="en-US" dirty="0"/>
          </a:p>
        </p:txBody>
      </p:sp>
      <p:sp>
        <p:nvSpPr>
          <p:cNvPr id="3" name="Content Placeholder 2"/>
          <p:cNvSpPr>
            <a:spLocks noGrp="1"/>
          </p:cNvSpPr>
          <p:nvPr>
            <p:ph idx="1"/>
          </p:nvPr>
        </p:nvSpPr>
        <p:spPr/>
        <p:txBody>
          <a:bodyPr>
            <a:normAutofit/>
          </a:bodyPr>
          <a:lstStyle/>
          <a:p>
            <a:r>
              <a:rPr lang="en-US" dirty="0" smtClean="0"/>
              <a:t>Why is this important?</a:t>
            </a:r>
          </a:p>
          <a:p>
            <a:pPr lvl="1"/>
            <a:r>
              <a:rPr lang="en-US" sz="2800" dirty="0"/>
              <a:t>~</a:t>
            </a:r>
            <a:r>
              <a:rPr lang="en-US" sz="2800" dirty="0" smtClean="0"/>
              <a:t>1,800 </a:t>
            </a:r>
            <a:r>
              <a:rPr lang="en-US" sz="2800" dirty="0"/>
              <a:t>visits per month </a:t>
            </a:r>
          </a:p>
          <a:p>
            <a:pPr lvl="1"/>
            <a:r>
              <a:rPr lang="en-US" sz="2800" dirty="0"/>
              <a:t>~3.3 calls per visit</a:t>
            </a:r>
          </a:p>
          <a:p>
            <a:pPr lvl="1"/>
            <a:r>
              <a:rPr lang="en-US" sz="2800" dirty="0"/>
              <a:t>~10 minutes per call</a:t>
            </a:r>
          </a:p>
          <a:p>
            <a:pPr lvl="1"/>
            <a:r>
              <a:rPr lang="en-US" sz="2800" dirty="0"/>
              <a:t>~990 hours per month are spent communicating via telephone</a:t>
            </a:r>
          </a:p>
          <a:p>
            <a:pPr lvl="1"/>
            <a:endParaRPr lang="en-US" sz="2800" dirty="0"/>
          </a:p>
        </p:txBody>
      </p:sp>
      <p:cxnSp>
        <p:nvCxnSpPr>
          <p:cNvPr id="6" name="Straight Connector 5"/>
          <p:cNvCxnSpPr/>
          <p:nvPr/>
        </p:nvCxnSpPr>
        <p:spPr>
          <a:xfrm flipV="1">
            <a:off x="678180" y="1504951"/>
            <a:ext cx="10835640" cy="38100"/>
          </a:xfrm>
          <a:prstGeom prst="line">
            <a:avLst/>
          </a:prstGeom>
          <a:ln w="38100">
            <a:solidFill>
              <a:srgbClr val="4A4A4A"/>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35280" y="6311904"/>
            <a:ext cx="11521440" cy="317501"/>
          </a:xfrm>
          <a:prstGeom prst="rect">
            <a:avLst/>
          </a:prstGeom>
          <a:gradFill flip="none" rotWithShape="1">
            <a:gsLst>
              <a:gs pos="0">
                <a:srgbClr val="AF0C37"/>
              </a:gs>
              <a:gs pos="41000">
                <a:srgbClr val="AF0C37"/>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7336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US" dirty="0"/>
          </a:p>
        </p:txBody>
      </p:sp>
      <p:sp>
        <p:nvSpPr>
          <p:cNvPr id="3" name="Content Placeholder 2"/>
          <p:cNvSpPr>
            <a:spLocks noGrp="1"/>
          </p:cNvSpPr>
          <p:nvPr>
            <p:ph idx="1"/>
          </p:nvPr>
        </p:nvSpPr>
        <p:spPr/>
        <p:txBody>
          <a:bodyPr>
            <a:normAutofit/>
          </a:bodyPr>
          <a:lstStyle/>
          <a:p>
            <a:r>
              <a:rPr lang="en-US" dirty="0" smtClean="0"/>
              <a:t>Increase portal </a:t>
            </a:r>
            <a:r>
              <a:rPr lang="en-US" dirty="0"/>
              <a:t>secure messaging </a:t>
            </a:r>
            <a:r>
              <a:rPr lang="en-US" dirty="0" smtClean="0"/>
              <a:t>by </a:t>
            </a:r>
            <a:r>
              <a:rPr lang="en-US" dirty="0"/>
              <a:t>10% </a:t>
            </a:r>
            <a:endParaRPr lang="en-US" dirty="0" smtClean="0"/>
          </a:p>
          <a:p>
            <a:r>
              <a:rPr lang="en-US" dirty="0" smtClean="0"/>
              <a:t>Decrease patient </a:t>
            </a:r>
            <a:r>
              <a:rPr lang="en-US" dirty="0"/>
              <a:t>call-to-visit ratio by 10</a:t>
            </a:r>
            <a:r>
              <a:rPr lang="en-US" dirty="0" smtClean="0"/>
              <a:t>%</a:t>
            </a:r>
            <a:endParaRPr lang="en-US" dirty="0"/>
          </a:p>
        </p:txBody>
      </p:sp>
      <p:cxnSp>
        <p:nvCxnSpPr>
          <p:cNvPr id="6" name="Straight Connector 5"/>
          <p:cNvCxnSpPr/>
          <p:nvPr/>
        </p:nvCxnSpPr>
        <p:spPr>
          <a:xfrm flipV="1">
            <a:off x="678180" y="1504951"/>
            <a:ext cx="10835640" cy="38100"/>
          </a:xfrm>
          <a:prstGeom prst="line">
            <a:avLst/>
          </a:prstGeom>
          <a:ln w="38100">
            <a:solidFill>
              <a:srgbClr val="4A4A4A"/>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35280" y="6311904"/>
            <a:ext cx="11521440" cy="317501"/>
          </a:xfrm>
          <a:prstGeom prst="rect">
            <a:avLst/>
          </a:prstGeom>
          <a:gradFill flip="none" rotWithShape="1">
            <a:gsLst>
              <a:gs pos="0">
                <a:srgbClr val="AF0C37"/>
              </a:gs>
              <a:gs pos="41000">
                <a:srgbClr val="AF0C37"/>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4321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idx="1"/>
          </p:nvPr>
        </p:nvSpPr>
        <p:spPr>
          <a:xfrm>
            <a:off x="838200" y="2926556"/>
            <a:ext cx="5146964" cy="1004889"/>
          </a:xfrm>
        </p:spPr>
        <p:txBody>
          <a:bodyPr anchor="ctr"/>
          <a:lstStyle/>
          <a:p>
            <a:r>
              <a:rPr lang="en-US" dirty="0" smtClean="0"/>
              <a:t>Patient Portal Enrollment Process Map</a:t>
            </a:r>
            <a:endParaRPr lang="en-US" dirty="0"/>
          </a:p>
        </p:txBody>
      </p:sp>
      <p:cxnSp>
        <p:nvCxnSpPr>
          <p:cNvPr id="22" name="Straight Connector 21"/>
          <p:cNvCxnSpPr/>
          <p:nvPr/>
        </p:nvCxnSpPr>
        <p:spPr>
          <a:xfrm flipV="1">
            <a:off x="678180" y="1504951"/>
            <a:ext cx="10835640" cy="38100"/>
          </a:xfrm>
          <a:prstGeom prst="line">
            <a:avLst/>
          </a:prstGeom>
          <a:ln w="38100">
            <a:solidFill>
              <a:srgbClr val="4A4A4A"/>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335280" y="6311904"/>
            <a:ext cx="11521440" cy="317501"/>
          </a:xfrm>
          <a:prstGeom prst="rect">
            <a:avLst/>
          </a:prstGeom>
          <a:gradFill flip="none" rotWithShape="1">
            <a:gsLst>
              <a:gs pos="0">
                <a:srgbClr val="AF0C37"/>
              </a:gs>
              <a:gs pos="41000">
                <a:srgbClr val="AF0C37"/>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A15DED13-9251-8540-8C31-19D4F8588D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15887" y="148745"/>
            <a:ext cx="5197933" cy="5982526"/>
          </a:xfrm>
          <a:prstGeom prst="rect">
            <a:avLst/>
          </a:prstGeom>
          <a:ln>
            <a:solidFill>
              <a:srgbClr val="4A4A4A"/>
            </a:solidFill>
          </a:ln>
        </p:spPr>
      </p:pic>
    </p:spTree>
    <p:extLst>
      <p:ext uri="{BB962C8B-B14F-4D97-AF65-F5344CB8AC3E}">
        <p14:creationId xmlns:p14="http://schemas.microsoft.com/office/powerpoint/2010/main" val="3850717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idx="1"/>
          </p:nvPr>
        </p:nvSpPr>
        <p:spPr>
          <a:xfrm>
            <a:off x="838200" y="2835131"/>
            <a:ext cx="5257800" cy="1187739"/>
          </a:xfrm>
        </p:spPr>
        <p:txBody>
          <a:bodyPr anchor="ctr"/>
          <a:lstStyle/>
          <a:p>
            <a:r>
              <a:rPr lang="en-US" dirty="0" smtClean="0"/>
              <a:t>Plan-Do-Study-Act Model for Quality Improvement</a:t>
            </a:r>
            <a:endParaRPr lang="en-US" dirty="0"/>
          </a:p>
        </p:txBody>
      </p:sp>
      <p:cxnSp>
        <p:nvCxnSpPr>
          <p:cNvPr id="22" name="Straight Connector 21"/>
          <p:cNvCxnSpPr/>
          <p:nvPr/>
        </p:nvCxnSpPr>
        <p:spPr>
          <a:xfrm flipV="1">
            <a:off x="678180" y="1504951"/>
            <a:ext cx="10835640" cy="38100"/>
          </a:xfrm>
          <a:prstGeom prst="line">
            <a:avLst/>
          </a:prstGeom>
          <a:ln w="38100">
            <a:solidFill>
              <a:srgbClr val="4A4A4A"/>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335280" y="6311904"/>
            <a:ext cx="11521440" cy="317501"/>
          </a:xfrm>
          <a:prstGeom prst="rect">
            <a:avLst/>
          </a:prstGeom>
          <a:gradFill flip="none" rotWithShape="1">
            <a:gsLst>
              <a:gs pos="0">
                <a:srgbClr val="AF0C37"/>
              </a:gs>
              <a:gs pos="41000">
                <a:srgbClr val="AF0C37"/>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6096000" y="1119693"/>
            <a:ext cx="5032475" cy="4989511"/>
            <a:chOff x="2082800" y="1690688"/>
            <a:chExt cx="5032475" cy="4989511"/>
          </a:xfrm>
        </p:grpSpPr>
        <p:grpSp>
          <p:nvGrpSpPr>
            <p:cNvPr id="5" name="Group 4">
              <a:extLst>
                <a:ext uri="{FF2B5EF4-FFF2-40B4-BE49-F238E27FC236}">
                  <a16:creationId xmlns:a16="http://schemas.microsoft.com/office/drawing/2014/main" id="{63E780B7-5B55-ED4D-BE42-54AE64981D3D}"/>
                </a:ext>
              </a:extLst>
            </p:cNvPr>
            <p:cNvGrpSpPr/>
            <p:nvPr/>
          </p:nvGrpSpPr>
          <p:grpSpPr>
            <a:xfrm>
              <a:off x="2082800" y="1690688"/>
              <a:ext cx="5032475" cy="4989511"/>
              <a:chOff x="28816602" y="5415061"/>
              <a:chExt cx="12807513" cy="12019113"/>
            </a:xfrm>
          </p:grpSpPr>
          <p:sp>
            <p:nvSpPr>
              <p:cNvPr id="7" name="Oval 6">
                <a:extLst>
                  <a:ext uri="{FF2B5EF4-FFF2-40B4-BE49-F238E27FC236}">
                    <a16:creationId xmlns:a16="http://schemas.microsoft.com/office/drawing/2014/main" id="{5D97B716-C588-834A-8C4A-357F7C3A14C3}"/>
                  </a:ext>
                </a:extLst>
              </p:cNvPr>
              <p:cNvSpPr/>
              <p:nvPr/>
            </p:nvSpPr>
            <p:spPr>
              <a:xfrm>
                <a:off x="28816602" y="5415061"/>
                <a:ext cx="12807513" cy="12019113"/>
              </a:xfrm>
              <a:prstGeom prst="ellipse">
                <a:avLst/>
              </a:prstGeom>
              <a:solidFill>
                <a:srgbClr val="C7C8CB"/>
              </a:solidFill>
              <a:ln>
                <a:solidFill>
                  <a:srgbClr val="C7C8C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3599078" rtl="0" eaLnBrk="1" latinLnBrk="0" hangingPunct="1">
                  <a:defRPr sz="7085" kern="1200">
                    <a:solidFill>
                      <a:schemeClr val="lt1"/>
                    </a:solidFill>
                    <a:latin typeface="+mn-lt"/>
                    <a:ea typeface="+mn-ea"/>
                    <a:cs typeface="+mn-cs"/>
                  </a:defRPr>
                </a:lvl1pPr>
                <a:lvl2pPr marL="1799539" algn="l" defTabSz="3599078" rtl="0" eaLnBrk="1" latinLnBrk="0" hangingPunct="1">
                  <a:defRPr sz="7085" kern="1200">
                    <a:solidFill>
                      <a:schemeClr val="lt1"/>
                    </a:solidFill>
                    <a:latin typeface="+mn-lt"/>
                    <a:ea typeface="+mn-ea"/>
                    <a:cs typeface="+mn-cs"/>
                  </a:defRPr>
                </a:lvl2pPr>
                <a:lvl3pPr marL="3599078" algn="l" defTabSz="3599078" rtl="0" eaLnBrk="1" latinLnBrk="0" hangingPunct="1">
                  <a:defRPr sz="7085" kern="1200">
                    <a:solidFill>
                      <a:schemeClr val="lt1"/>
                    </a:solidFill>
                    <a:latin typeface="+mn-lt"/>
                    <a:ea typeface="+mn-ea"/>
                    <a:cs typeface="+mn-cs"/>
                  </a:defRPr>
                </a:lvl3pPr>
                <a:lvl4pPr marL="5398618" algn="l" defTabSz="3599078" rtl="0" eaLnBrk="1" latinLnBrk="0" hangingPunct="1">
                  <a:defRPr sz="7085" kern="1200">
                    <a:solidFill>
                      <a:schemeClr val="lt1"/>
                    </a:solidFill>
                    <a:latin typeface="+mn-lt"/>
                    <a:ea typeface="+mn-ea"/>
                    <a:cs typeface="+mn-cs"/>
                  </a:defRPr>
                </a:lvl4pPr>
                <a:lvl5pPr marL="7198157" algn="l" defTabSz="3599078" rtl="0" eaLnBrk="1" latinLnBrk="0" hangingPunct="1">
                  <a:defRPr sz="7085" kern="1200">
                    <a:solidFill>
                      <a:schemeClr val="lt1"/>
                    </a:solidFill>
                    <a:latin typeface="+mn-lt"/>
                    <a:ea typeface="+mn-ea"/>
                    <a:cs typeface="+mn-cs"/>
                  </a:defRPr>
                </a:lvl5pPr>
                <a:lvl6pPr marL="8997696" algn="l" defTabSz="3599078" rtl="0" eaLnBrk="1" latinLnBrk="0" hangingPunct="1">
                  <a:defRPr sz="7085" kern="1200">
                    <a:solidFill>
                      <a:schemeClr val="lt1"/>
                    </a:solidFill>
                    <a:latin typeface="+mn-lt"/>
                    <a:ea typeface="+mn-ea"/>
                    <a:cs typeface="+mn-cs"/>
                  </a:defRPr>
                </a:lvl6pPr>
                <a:lvl7pPr marL="10797235" algn="l" defTabSz="3599078" rtl="0" eaLnBrk="1" latinLnBrk="0" hangingPunct="1">
                  <a:defRPr sz="7085" kern="1200">
                    <a:solidFill>
                      <a:schemeClr val="lt1"/>
                    </a:solidFill>
                    <a:latin typeface="+mn-lt"/>
                    <a:ea typeface="+mn-ea"/>
                    <a:cs typeface="+mn-cs"/>
                  </a:defRPr>
                </a:lvl7pPr>
                <a:lvl8pPr marL="12596774" algn="l" defTabSz="3599078" rtl="0" eaLnBrk="1" latinLnBrk="0" hangingPunct="1">
                  <a:defRPr sz="7085" kern="1200">
                    <a:solidFill>
                      <a:schemeClr val="lt1"/>
                    </a:solidFill>
                    <a:latin typeface="+mn-lt"/>
                    <a:ea typeface="+mn-ea"/>
                    <a:cs typeface="+mn-cs"/>
                  </a:defRPr>
                </a:lvl8pPr>
                <a:lvl9pPr marL="14396314" algn="l" defTabSz="3599078" rtl="0" eaLnBrk="1" latinLnBrk="0" hangingPunct="1">
                  <a:defRPr sz="7085" kern="1200">
                    <a:solidFill>
                      <a:schemeClr val="lt1"/>
                    </a:solidFill>
                    <a:latin typeface="+mn-lt"/>
                    <a:ea typeface="+mn-ea"/>
                    <a:cs typeface="+mn-cs"/>
                  </a:defRPr>
                </a:lvl9pPr>
              </a:lstStyle>
              <a:p>
                <a:endParaRPr lang="en-US" sz="3600"/>
              </a:p>
            </p:txBody>
          </p:sp>
          <p:sp>
            <p:nvSpPr>
              <p:cNvPr id="8" name="Rounded Rectangle 7">
                <a:extLst>
                  <a:ext uri="{FF2B5EF4-FFF2-40B4-BE49-F238E27FC236}">
                    <a16:creationId xmlns:a16="http://schemas.microsoft.com/office/drawing/2014/main" id="{3D8ECE57-432D-4A4F-9326-F52ECDEF6D5D}"/>
                  </a:ext>
                </a:extLst>
              </p:cNvPr>
              <p:cNvSpPr/>
              <p:nvPr/>
            </p:nvSpPr>
            <p:spPr>
              <a:xfrm>
                <a:off x="35624324" y="6608758"/>
                <a:ext cx="5224148" cy="4466156"/>
              </a:xfrm>
              <a:prstGeom prst="round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3599078" rtl="0" eaLnBrk="1" latinLnBrk="0" hangingPunct="1">
                  <a:defRPr sz="7085" kern="1200">
                    <a:solidFill>
                      <a:schemeClr val="lt1"/>
                    </a:solidFill>
                    <a:latin typeface="+mn-lt"/>
                    <a:ea typeface="+mn-ea"/>
                    <a:cs typeface="+mn-cs"/>
                  </a:defRPr>
                </a:lvl1pPr>
                <a:lvl2pPr marL="1799539" algn="l" defTabSz="3599078" rtl="0" eaLnBrk="1" latinLnBrk="0" hangingPunct="1">
                  <a:defRPr sz="7085" kern="1200">
                    <a:solidFill>
                      <a:schemeClr val="lt1"/>
                    </a:solidFill>
                    <a:latin typeface="+mn-lt"/>
                    <a:ea typeface="+mn-ea"/>
                    <a:cs typeface="+mn-cs"/>
                  </a:defRPr>
                </a:lvl2pPr>
                <a:lvl3pPr marL="3599078" algn="l" defTabSz="3599078" rtl="0" eaLnBrk="1" latinLnBrk="0" hangingPunct="1">
                  <a:defRPr sz="7085" kern="1200">
                    <a:solidFill>
                      <a:schemeClr val="lt1"/>
                    </a:solidFill>
                    <a:latin typeface="+mn-lt"/>
                    <a:ea typeface="+mn-ea"/>
                    <a:cs typeface="+mn-cs"/>
                  </a:defRPr>
                </a:lvl3pPr>
                <a:lvl4pPr marL="5398618" algn="l" defTabSz="3599078" rtl="0" eaLnBrk="1" latinLnBrk="0" hangingPunct="1">
                  <a:defRPr sz="7085" kern="1200">
                    <a:solidFill>
                      <a:schemeClr val="lt1"/>
                    </a:solidFill>
                    <a:latin typeface="+mn-lt"/>
                    <a:ea typeface="+mn-ea"/>
                    <a:cs typeface="+mn-cs"/>
                  </a:defRPr>
                </a:lvl4pPr>
                <a:lvl5pPr marL="7198157" algn="l" defTabSz="3599078" rtl="0" eaLnBrk="1" latinLnBrk="0" hangingPunct="1">
                  <a:defRPr sz="7085" kern="1200">
                    <a:solidFill>
                      <a:schemeClr val="lt1"/>
                    </a:solidFill>
                    <a:latin typeface="+mn-lt"/>
                    <a:ea typeface="+mn-ea"/>
                    <a:cs typeface="+mn-cs"/>
                  </a:defRPr>
                </a:lvl5pPr>
                <a:lvl6pPr marL="8997696" algn="l" defTabSz="3599078" rtl="0" eaLnBrk="1" latinLnBrk="0" hangingPunct="1">
                  <a:defRPr sz="7085" kern="1200">
                    <a:solidFill>
                      <a:schemeClr val="lt1"/>
                    </a:solidFill>
                    <a:latin typeface="+mn-lt"/>
                    <a:ea typeface="+mn-ea"/>
                    <a:cs typeface="+mn-cs"/>
                  </a:defRPr>
                </a:lvl6pPr>
                <a:lvl7pPr marL="10797235" algn="l" defTabSz="3599078" rtl="0" eaLnBrk="1" latinLnBrk="0" hangingPunct="1">
                  <a:defRPr sz="7085" kern="1200">
                    <a:solidFill>
                      <a:schemeClr val="lt1"/>
                    </a:solidFill>
                    <a:latin typeface="+mn-lt"/>
                    <a:ea typeface="+mn-ea"/>
                    <a:cs typeface="+mn-cs"/>
                  </a:defRPr>
                </a:lvl7pPr>
                <a:lvl8pPr marL="12596774" algn="l" defTabSz="3599078" rtl="0" eaLnBrk="1" latinLnBrk="0" hangingPunct="1">
                  <a:defRPr sz="7085" kern="1200">
                    <a:solidFill>
                      <a:schemeClr val="lt1"/>
                    </a:solidFill>
                    <a:latin typeface="+mn-lt"/>
                    <a:ea typeface="+mn-ea"/>
                    <a:cs typeface="+mn-cs"/>
                  </a:defRPr>
                </a:lvl8pPr>
                <a:lvl9pPr marL="14396314" algn="l" defTabSz="3599078" rtl="0" eaLnBrk="1" latinLnBrk="0" hangingPunct="1">
                  <a:defRPr sz="7085" kern="1200">
                    <a:solidFill>
                      <a:schemeClr val="lt1"/>
                    </a:solidFill>
                    <a:latin typeface="+mn-lt"/>
                    <a:ea typeface="+mn-ea"/>
                    <a:cs typeface="+mn-cs"/>
                  </a:defRPr>
                </a:lvl9pPr>
              </a:lstStyle>
              <a:p>
                <a:pPr algn="ctr"/>
                <a:r>
                  <a:rPr lang="en-US" sz="3600" b="1" dirty="0">
                    <a:solidFill>
                      <a:schemeClr val="bg1"/>
                    </a:solidFill>
                    <a:ea typeface="Calibri" panose="020F0502020204030204" pitchFamily="34" charset="0"/>
                    <a:cs typeface="Times New Roman" panose="02020603050405020304" pitchFamily="18" charset="0"/>
                  </a:rPr>
                  <a:t>Plan</a:t>
                </a:r>
                <a:endParaRPr lang="en-US" sz="3600" dirty="0">
                  <a:solidFill>
                    <a:schemeClr val="bg1"/>
                  </a:solidFill>
                  <a:ea typeface="Calibri" panose="020F0502020204030204" pitchFamily="34" charset="0"/>
                  <a:cs typeface="Times New Roman" panose="02020603050405020304" pitchFamily="18" charset="0"/>
                </a:endParaRPr>
              </a:p>
            </p:txBody>
          </p:sp>
          <p:sp>
            <p:nvSpPr>
              <p:cNvPr id="9" name="Rounded Rectangle 8">
                <a:extLst>
                  <a:ext uri="{FF2B5EF4-FFF2-40B4-BE49-F238E27FC236}">
                    <a16:creationId xmlns:a16="http://schemas.microsoft.com/office/drawing/2014/main" id="{B796B186-AD12-2F42-BB65-17474A58BEF4}"/>
                  </a:ext>
                </a:extLst>
              </p:cNvPr>
              <p:cNvSpPr/>
              <p:nvPr/>
            </p:nvSpPr>
            <p:spPr>
              <a:xfrm>
                <a:off x="29544532" y="11893320"/>
                <a:ext cx="5224148" cy="4466156"/>
              </a:xfrm>
              <a:prstGeom prst="round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3599078" rtl="0" eaLnBrk="1" latinLnBrk="0" hangingPunct="1">
                  <a:defRPr sz="7085" kern="1200">
                    <a:solidFill>
                      <a:schemeClr val="lt1"/>
                    </a:solidFill>
                    <a:latin typeface="+mn-lt"/>
                    <a:ea typeface="+mn-ea"/>
                    <a:cs typeface="+mn-cs"/>
                  </a:defRPr>
                </a:lvl1pPr>
                <a:lvl2pPr marL="1799539" algn="l" defTabSz="3599078" rtl="0" eaLnBrk="1" latinLnBrk="0" hangingPunct="1">
                  <a:defRPr sz="7085" kern="1200">
                    <a:solidFill>
                      <a:schemeClr val="lt1"/>
                    </a:solidFill>
                    <a:latin typeface="+mn-lt"/>
                    <a:ea typeface="+mn-ea"/>
                    <a:cs typeface="+mn-cs"/>
                  </a:defRPr>
                </a:lvl2pPr>
                <a:lvl3pPr marL="3599078" algn="l" defTabSz="3599078" rtl="0" eaLnBrk="1" latinLnBrk="0" hangingPunct="1">
                  <a:defRPr sz="7085" kern="1200">
                    <a:solidFill>
                      <a:schemeClr val="lt1"/>
                    </a:solidFill>
                    <a:latin typeface="+mn-lt"/>
                    <a:ea typeface="+mn-ea"/>
                    <a:cs typeface="+mn-cs"/>
                  </a:defRPr>
                </a:lvl3pPr>
                <a:lvl4pPr marL="5398618" algn="l" defTabSz="3599078" rtl="0" eaLnBrk="1" latinLnBrk="0" hangingPunct="1">
                  <a:defRPr sz="7085" kern="1200">
                    <a:solidFill>
                      <a:schemeClr val="lt1"/>
                    </a:solidFill>
                    <a:latin typeface="+mn-lt"/>
                    <a:ea typeface="+mn-ea"/>
                    <a:cs typeface="+mn-cs"/>
                  </a:defRPr>
                </a:lvl4pPr>
                <a:lvl5pPr marL="7198157" algn="l" defTabSz="3599078" rtl="0" eaLnBrk="1" latinLnBrk="0" hangingPunct="1">
                  <a:defRPr sz="7085" kern="1200">
                    <a:solidFill>
                      <a:schemeClr val="lt1"/>
                    </a:solidFill>
                    <a:latin typeface="+mn-lt"/>
                    <a:ea typeface="+mn-ea"/>
                    <a:cs typeface="+mn-cs"/>
                  </a:defRPr>
                </a:lvl5pPr>
                <a:lvl6pPr marL="8997696" algn="l" defTabSz="3599078" rtl="0" eaLnBrk="1" latinLnBrk="0" hangingPunct="1">
                  <a:defRPr sz="7085" kern="1200">
                    <a:solidFill>
                      <a:schemeClr val="lt1"/>
                    </a:solidFill>
                    <a:latin typeface="+mn-lt"/>
                    <a:ea typeface="+mn-ea"/>
                    <a:cs typeface="+mn-cs"/>
                  </a:defRPr>
                </a:lvl6pPr>
                <a:lvl7pPr marL="10797235" algn="l" defTabSz="3599078" rtl="0" eaLnBrk="1" latinLnBrk="0" hangingPunct="1">
                  <a:defRPr sz="7085" kern="1200">
                    <a:solidFill>
                      <a:schemeClr val="lt1"/>
                    </a:solidFill>
                    <a:latin typeface="+mn-lt"/>
                    <a:ea typeface="+mn-ea"/>
                    <a:cs typeface="+mn-cs"/>
                  </a:defRPr>
                </a:lvl7pPr>
                <a:lvl8pPr marL="12596774" algn="l" defTabSz="3599078" rtl="0" eaLnBrk="1" latinLnBrk="0" hangingPunct="1">
                  <a:defRPr sz="7085" kern="1200">
                    <a:solidFill>
                      <a:schemeClr val="lt1"/>
                    </a:solidFill>
                    <a:latin typeface="+mn-lt"/>
                    <a:ea typeface="+mn-ea"/>
                    <a:cs typeface="+mn-cs"/>
                  </a:defRPr>
                </a:lvl8pPr>
                <a:lvl9pPr marL="14396314" algn="l" defTabSz="3599078" rtl="0" eaLnBrk="1" latinLnBrk="0" hangingPunct="1">
                  <a:defRPr sz="7085" kern="1200">
                    <a:solidFill>
                      <a:schemeClr val="lt1"/>
                    </a:solidFill>
                    <a:latin typeface="+mn-lt"/>
                    <a:ea typeface="+mn-ea"/>
                    <a:cs typeface="+mn-cs"/>
                  </a:defRPr>
                </a:lvl9pPr>
              </a:lstStyle>
              <a:p>
                <a:pPr algn="ctr"/>
                <a:r>
                  <a:rPr lang="en-US" sz="3600" b="1" dirty="0">
                    <a:solidFill>
                      <a:schemeClr val="bg1"/>
                    </a:solidFill>
                    <a:ea typeface="Calibri" panose="020F0502020204030204" pitchFamily="34" charset="0"/>
                    <a:cs typeface="Times New Roman" panose="02020603050405020304" pitchFamily="18" charset="0"/>
                  </a:rPr>
                  <a:t>Study</a:t>
                </a:r>
                <a:endParaRPr lang="en-US" sz="3600" dirty="0">
                  <a:solidFill>
                    <a:schemeClr val="bg1"/>
                  </a:solidFill>
                  <a:ea typeface="Calibri" panose="020F0502020204030204" pitchFamily="34" charset="0"/>
                  <a:cs typeface="Times New Roman" panose="02020603050405020304" pitchFamily="18" charset="0"/>
                </a:endParaRPr>
              </a:p>
            </p:txBody>
          </p:sp>
          <p:sp>
            <p:nvSpPr>
              <p:cNvPr id="10" name="Rounded Rectangle 9">
                <a:extLst>
                  <a:ext uri="{FF2B5EF4-FFF2-40B4-BE49-F238E27FC236}">
                    <a16:creationId xmlns:a16="http://schemas.microsoft.com/office/drawing/2014/main" id="{A58C73F3-B65A-DD4C-8E26-6A6AD718F594}"/>
                  </a:ext>
                </a:extLst>
              </p:cNvPr>
              <p:cNvSpPr/>
              <p:nvPr/>
            </p:nvSpPr>
            <p:spPr>
              <a:xfrm>
                <a:off x="35624324" y="11893320"/>
                <a:ext cx="5224148" cy="4466156"/>
              </a:xfrm>
              <a:prstGeom prst="roundRect">
                <a:avLst/>
              </a:prstGeom>
              <a:solidFill>
                <a:srgbClr val="981E32"/>
              </a:solidFill>
              <a:ln>
                <a:solidFill>
                  <a:srgbClr val="981E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3599078" rtl="0" eaLnBrk="1" latinLnBrk="0" hangingPunct="1">
                  <a:defRPr sz="7085" kern="1200">
                    <a:solidFill>
                      <a:schemeClr val="lt1"/>
                    </a:solidFill>
                    <a:latin typeface="+mn-lt"/>
                    <a:ea typeface="+mn-ea"/>
                    <a:cs typeface="+mn-cs"/>
                  </a:defRPr>
                </a:lvl1pPr>
                <a:lvl2pPr marL="1799539" algn="l" defTabSz="3599078" rtl="0" eaLnBrk="1" latinLnBrk="0" hangingPunct="1">
                  <a:defRPr sz="7085" kern="1200">
                    <a:solidFill>
                      <a:schemeClr val="lt1"/>
                    </a:solidFill>
                    <a:latin typeface="+mn-lt"/>
                    <a:ea typeface="+mn-ea"/>
                    <a:cs typeface="+mn-cs"/>
                  </a:defRPr>
                </a:lvl2pPr>
                <a:lvl3pPr marL="3599078" algn="l" defTabSz="3599078" rtl="0" eaLnBrk="1" latinLnBrk="0" hangingPunct="1">
                  <a:defRPr sz="7085" kern="1200">
                    <a:solidFill>
                      <a:schemeClr val="lt1"/>
                    </a:solidFill>
                    <a:latin typeface="+mn-lt"/>
                    <a:ea typeface="+mn-ea"/>
                    <a:cs typeface="+mn-cs"/>
                  </a:defRPr>
                </a:lvl3pPr>
                <a:lvl4pPr marL="5398618" algn="l" defTabSz="3599078" rtl="0" eaLnBrk="1" latinLnBrk="0" hangingPunct="1">
                  <a:defRPr sz="7085" kern="1200">
                    <a:solidFill>
                      <a:schemeClr val="lt1"/>
                    </a:solidFill>
                    <a:latin typeface="+mn-lt"/>
                    <a:ea typeface="+mn-ea"/>
                    <a:cs typeface="+mn-cs"/>
                  </a:defRPr>
                </a:lvl4pPr>
                <a:lvl5pPr marL="7198157" algn="l" defTabSz="3599078" rtl="0" eaLnBrk="1" latinLnBrk="0" hangingPunct="1">
                  <a:defRPr sz="7085" kern="1200">
                    <a:solidFill>
                      <a:schemeClr val="lt1"/>
                    </a:solidFill>
                    <a:latin typeface="+mn-lt"/>
                    <a:ea typeface="+mn-ea"/>
                    <a:cs typeface="+mn-cs"/>
                  </a:defRPr>
                </a:lvl5pPr>
                <a:lvl6pPr marL="8997696" algn="l" defTabSz="3599078" rtl="0" eaLnBrk="1" latinLnBrk="0" hangingPunct="1">
                  <a:defRPr sz="7085" kern="1200">
                    <a:solidFill>
                      <a:schemeClr val="lt1"/>
                    </a:solidFill>
                    <a:latin typeface="+mn-lt"/>
                    <a:ea typeface="+mn-ea"/>
                    <a:cs typeface="+mn-cs"/>
                  </a:defRPr>
                </a:lvl6pPr>
                <a:lvl7pPr marL="10797235" algn="l" defTabSz="3599078" rtl="0" eaLnBrk="1" latinLnBrk="0" hangingPunct="1">
                  <a:defRPr sz="7085" kern="1200">
                    <a:solidFill>
                      <a:schemeClr val="lt1"/>
                    </a:solidFill>
                    <a:latin typeface="+mn-lt"/>
                    <a:ea typeface="+mn-ea"/>
                    <a:cs typeface="+mn-cs"/>
                  </a:defRPr>
                </a:lvl7pPr>
                <a:lvl8pPr marL="12596774" algn="l" defTabSz="3599078" rtl="0" eaLnBrk="1" latinLnBrk="0" hangingPunct="1">
                  <a:defRPr sz="7085" kern="1200">
                    <a:solidFill>
                      <a:schemeClr val="lt1"/>
                    </a:solidFill>
                    <a:latin typeface="+mn-lt"/>
                    <a:ea typeface="+mn-ea"/>
                    <a:cs typeface="+mn-cs"/>
                  </a:defRPr>
                </a:lvl8pPr>
                <a:lvl9pPr marL="14396314" algn="l" defTabSz="3599078" rtl="0" eaLnBrk="1" latinLnBrk="0" hangingPunct="1">
                  <a:defRPr sz="7085" kern="1200">
                    <a:solidFill>
                      <a:schemeClr val="lt1"/>
                    </a:solidFill>
                    <a:latin typeface="+mn-lt"/>
                    <a:ea typeface="+mn-ea"/>
                    <a:cs typeface="+mn-cs"/>
                  </a:defRPr>
                </a:lvl9pPr>
              </a:lstStyle>
              <a:p>
                <a:pPr algn="ctr"/>
                <a:r>
                  <a:rPr lang="en-US" sz="3600" b="1" dirty="0">
                    <a:solidFill>
                      <a:schemeClr val="bg1"/>
                    </a:solidFill>
                    <a:ea typeface="Calibri" panose="020F0502020204030204" pitchFamily="34" charset="0"/>
                    <a:cs typeface="Times New Roman" panose="02020603050405020304" pitchFamily="18" charset="0"/>
                  </a:rPr>
                  <a:t>Do</a:t>
                </a:r>
                <a:endParaRPr lang="en-US" sz="3600" dirty="0"/>
              </a:p>
            </p:txBody>
          </p:sp>
          <p:sp>
            <p:nvSpPr>
              <p:cNvPr id="11" name="Rounded Rectangle 10">
                <a:extLst>
                  <a:ext uri="{FF2B5EF4-FFF2-40B4-BE49-F238E27FC236}">
                    <a16:creationId xmlns:a16="http://schemas.microsoft.com/office/drawing/2014/main" id="{16D22A1B-3371-6F4B-8EAA-EA10565A2D48}"/>
                  </a:ext>
                </a:extLst>
              </p:cNvPr>
              <p:cNvSpPr/>
              <p:nvPr/>
            </p:nvSpPr>
            <p:spPr>
              <a:xfrm>
                <a:off x="29544532" y="6608758"/>
                <a:ext cx="5224148" cy="4466156"/>
              </a:xfrm>
              <a:prstGeom prst="roundRect">
                <a:avLst/>
              </a:prstGeom>
              <a:solidFill>
                <a:srgbClr val="981E32"/>
              </a:solidFill>
              <a:ln>
                <a:solidFill>
                  <a:srgbClr val="981E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3599078" rtl="0" eaLnBrk="1" latinLnBrk="0" hangingPunct="1">
                  <a:defRPr sz="7085" kern="1200">
                    <a:solidFill>
                      <a:schemeClr val="lt1"/>
                    </a:solidFill>
                    <a:latin typeface="+mn-lt"/>
                    <a:ea typeface="+mn-ea"/>
                    <a:cs typeface="+mn-cs"/>
                  </a:defRPr>
                </a:lvl1pPr>
                <a:lvl2pPr marL="1799539" algn="l" defTabSz="3599078" rtl="0" eaLnBrk="1" latinLnBrk="0" hangingPunct="1">
                  <a:defRPr sz="7085" kern="1200">
                    <a:solidFill>
                      <a:schemeClr val="lt1"/>
                    </a:solidFill>
                    <a:latin typeface="+mn-lt"/>
                    <a:ea typeface="+mn-ea"/>
                    <a:cs typeface="+mn-cs"/>
                  </a:defRPr>
                </a:lvl2pPr>
                <a:lvl3pPr marL="3599078" algn="l" defTabSz="3599078" rtl="0" eaLnBrk="1" latinLnBrk="0" hangingPunct="1">
                  <a:defRPr sz="7085" kern="1200">
                    <a:solidFill>
                      <a:schemeClr val="lt1"/>
                    </a:solidFill>
                    <a:latin typeface="+mn-lt"/>
                    <a:ea typeface="+mn-ea"/>
                    <a:cs typeface="+mn-cs"/>
                  </a:defRPr>
                </a:lvl3pPr>
                <a:lvl4pPr marL="5398618" algn="l" defTabSz="3599078" rtl="0" eaLnBrk="1" latinLnBrk="0" hangingPunct="1">
                  <a:defRPr sz="7085" kern="1200">
                    <a:solidFill>
                      <a:schemeClr val="lt1"/>
                    </a:solidFill>
                    <a:latin typeface="+mn-lt"/>
                    <a:ea typeface="+mn-ea"/>
                    <a:cs typeface="+mn-cs"/>
                  </a:defRPr>
                </a:lvl4pPr>
                <a:lvl5pPr marL="7198157" algn="l" defTabSz="3599078" rtl="0" eaLnBrk="1" latinLnBrk="0" hangingPunct="1">
                  <a:defRPr sz="7085" kern="1200">
                    <a:solidFill>
                      <a:schemeClr val="lt1"/>
                    </a:solidFill>
                    <a:latin typeface="+mn-lt"/>
                    <a:ea typeface="+mn-ea"/>
                    <a:cs typeface="+mn-cs"/>
                  </a:defRPr>
                </a:lvl5pPr>
                <a:lvl6pPr marL="8997696" algn="l" defTabSz="3599078" rtl="0" eaLnBrk="1" latinLnBrk="0" hangingPunct="1">
                  <a:defRPr sz="7085" kern="1200">
                    <a:solidFill>
                      <a:schemeClr val="lt1"/>
                    </a:solidFill>
                    <a:latin typeface="+mn-lt"/>
                    <a:ea typeface="+mn-ea"/>
                    <a:cs typeface="+mn-cs"/>
                  </a:defRPr>
                </a:lvl6pPr>
                <a:lvl7pPr marL="10797235" algn="l" defTabSz="3599078" rtl="0" eaLnBrk="1" latinLnBrk="0" hangingPunct="1">
                  <a:defRPr sz="7085" kern="1200">
                    <a:solidFill>
                      <a:schemeClr val="lt1"/>
                    </a:solidFill>
                    <a:latin typeface="+mn-lt"/>
                    <a:ea typeface="+mn-ea"/>
                    <a:cs typeface="+mn-cs"/>
                  </a:defRPr>
                </a:lvl7pPr>
                <a:lvl8pPr marL="12596774" algn="l" defTabSz="3599078" rtl="0" eaLnBrk="1" latinLnBrk="0" hangingPunct="1">
                  <a:defRPr sz="7085" kern="1200">
                    <a:solidFill>
                      <a:schemeClr val="lt1"/>
                    </a:solidFill>
                    <a:latin typeface="+mn-lt"/>
                    <a:ea typeface="+mn-ea"/>
                    <a:cs typeface="+mn-cs"/>
                  </a:defRPr>
                </a:lvl8pPr>
                <a:lvl9pPr marL="14396314" algn="l" defTabSz="3599078" rtl="0" eaLnBrk="1" latinLnBrk="0" hangingPunct="1">
                  <a:defRPr sz="7085" kern="1200">
                    <a:solidFill>
                      <a:schemeClr val="lt1"/>
                    </a:solidFill>
                    <a:latin typeface="+mn-lt"/>
                    <a:ea typeface="+mn-ea"/>
                    <a:cs typeface="+mn-cs"/>
                  </a:defRPr>
                </a:lvl9pPr>
              </a:lstStyle>
              <a:p>
                <a:pPr algn="ctr"/>
                <a:r>
                  <a:rPr lang="en-US" sz="3600" b="1" dirty="0">
                    <a:solidFill>
                      <a:schemeClr val="bg1"/>
                    </a:solidFill>
                    <a:ea typeface="Calibri" panose="020F0502020204030204" pitchFamily="34" charset="0"/>
                    <a:cs typeface="Times New Roman" panose="02020603050405020304" pitchFamily="18" charset="0"/>
                  </a:rPr>
                  <a:t>Act</a:t>
                </a:r>
                <a:r>
                  <a:rPr lang="en-US" sz="3600" dirty="0"/>
                  <a:t>        </a:t>
                </a:r>
              </a:p>
            </p:txBody>
          </p:sp>
          <p:sp>
            <p:nvSpPr>
              <p:cNvPr id="13" name="Down Arrow 12">
                <a:extLst>
                  <a:ext uri="{FF2B5EF4-FFF2-40B4-BE49-F238E27FC236}">
                    <a16:creationId xmlns:a16="http://schemas.microsoft.com/office/drawing/2014/main" id="{2F770419-E702-8444-8449-725B8A0EAFA1}"/>
                  </a:ext>
                </a:extLst>
              </p:cNvPr>
              <p:cNvSpPr/>
              <p:nvPr/>
            </p:nvSpPr>
            <p:spPr>
              <a:xfrm rot="10800000">
                <a:off x="31293367" y="11149631"/>
                <a:ext cx="1415651" cy="592993"/>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3599078" rtl="0" eaLnBrk="1" latinLnBrk="0" hangingPunct="1">
                  <a:defRPr sz="7085" kern="1200">
                    <a:solidFill>
                      <a:schemeClr val="lt1"/>
                    </a:solidFill>
                    <a:latin typeface="+mn-lt"/>
                    <a:ea typeface="+mn-ea"/>
                    <a:cs typeface="+mn-cs"/>
                  </a:defRPr>
                </a:lvl1pPr>
                <a:lvl2pPr marL="1799539" algn="l" defTabSz="3599078" rtl="0" eaLnBrk="1" latinLnBrk="0" hangingPunct="1">
                  <a:defRPr sz="7085" kern="1200">
                    <a:solidFill>
                      <a:schemeClr val="lt1"/>
                    </a:solidFill>
                    <a:latin typeface="+mn-lt"/>
                    <a:ea typeface="+mn-ea"/>
                    <a:cs typeface="+mn-cs"/>
                  </a:defRPr>
                </a:lvl2pPr>
                <a:lvl3pPr marL="3599078" algn="l" defTabSz="3599078" rtl="0" eaLnBrk="1" latinLnBrk="0" hangingPunct="1">
                  <a:defRPr sz="7085" kern="1200">
                    <a:solidFill>
                      <a:schemeClr val="lt1"/>
                    </a:solidFill>
                    <a:latin typeface="+mn-lt"/>
                    <a:ea typeface="+mn-ea"/>
                    <a:cs typeface="+mn-cs"/>
                  </a:defRPr>
                </a:lvl3pPr>
                <a:lvl4pPr marL="5398618" algn="l" defTabSz="3599078" rtl="0" eaLnBrk="1" latinLnBrk="0" hangingPunct="1">
                  <a:defRPr sz="7085" kern="1200">
                    <a:solidFill>
                      <a:schemeClr val="lt1"/>
                    </a:solidFill>
                    <a:latin typeface="+mn-lt"/>
                    <a:ea typeface="+mn-ea"/>
                    <a:cs typeface="+mn-cs"/>
                  </a:defRPr>
                </a:lvl4pPr>
                <a:lvl5pPr marL="7198157" algn="l" defTabSz="3599078" rtl="0" eaLnBrk="1" latinLnBrk="0" hangingPunct="1">
                  <a:defRPr sz="7085" kern="1200">
                    <a:solidFill>
                      <a:schemeClr val="lt1"/>
                    </a:solidFill>
                    <a:latin typeface="+mn-lt"/>
                    <a:ea typeface="+mn-ea"/>
                    <a:cs typeface="+mn-cs"/>
                  </a:defRPr>
                </a:lvl5pPr>
                <a:lvl6pPr marL="8997696" algn="l" defTabSz="3599078" rtl="0" eaLnBrk="1" latinLnBrk="0" hangingPunct="1">
                  <a:defRPr sz="7085" kern="1200">
                    <a:solidFill>
                      <a:schemeClr val="lt1"/>
                    </a:solidFill>
                    <a:latin typeface="+mn-lt"/>
                    <a:ea typeface="+mn-ea"/>
                    <a:cs typeface="+mn-cs"/>
                  </a:defRPr>
                </a:lvl6pPr>
                <a:lvl7pPr marL="10797235" algn="l" defTabSz="3599078" rtl="0" eaLnBrk="1" latinLnBrk="0" hangingPunct="1">
                  <a:defRPr sz="7085" kern="1200">
                    <a:solidFill>
                      <a:schemeClr val="lt1"/>
                    </a:solidFill>
                    <a:latin typeface="+mn-lt"/>
                    <a:ea typeface="+mn-ea"/>
                    <a:cs typeface="+mn-cs"/>
                  </a:defRPr>
                </a:lvl7pPr>
                <a:lvl8pPr marL="12596774" algn="l" defTabSz="3599078" rtl="0" eaLnBrk="1" latinLnBrk="0" hangingPunct="1">
                  <a:defRPr sz="7085" kern="1200">
                    <a:solidFill>
                      <a:schemeClr val="lt1"/>
                    </a:solidFill>
                    <a:latin typeface="+mn-lt"/>
                    <a:ea typeface="+mn-ea"/>
                    <a:cs typeface="+mn-cs"/>
                  </a:defRPr>
                </a:lvl8pPr>
                <a:lvl9pPr marL="14396314" algn="l" defTabSz="3599078" rtl="0" eaLnBrk="1" latinLnBrk="0" hangingPunct="1">
                  <a:defRPr sz="7085" kern="1200">
                    <a:solidFill>
                      <a:schemeClr val="lt1"/>
                    </a:solidFill>
                    <a:latin typeface="+mn-lt"/>
                    <a:ea typeface="+mn-ea"/>
                    <a:cs typeface="+mn-cs"/>
                  </a:defRPr>
                </a:lvl9pPr>
              </a:lstStyle>
              <a:p>
                <a:pPr algn="ctr"/>
                <a:r>
                  <a:rPr lang="en-US" sz="3600" dirty="0">
                    <a:solidFill>
                      <a:schemeClr val="tx1"/>
                    </a:solidFill>
                  </a:rPr>
                  <a:t>   </a:t>
                </a:r>
              </a:p>
            </p:txBody>
          </p:sp>
        </p:grpSp>
        <p:sp>
          <p:nvSpPr>
            <p:cNvPr id="15" name="Down Arrow 14">
              <a:extLst>
                <a:ext uri="{FF2B5EF4-FFF2-40B4-BE49-F238E27FC236}">
                  <a16:creationId xmlns:a16="http://schemas.microsoft.com/office/drawing/2014/main" id="{2F770419-E702-8444-8449-725B8A0EAFA1}"/>
                </a:ext>
              </a:extLst>
            </p:cNvPr>
            <p:cNvSpPr/>
            <p:nvPr/>
          </p:nvSpPr>
          <p:spPr>
            <a:xfrm>
              <a:off x="5506007" y="4078003"/>
              <a:ext cx="556254" cy="24617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3599078" rtl="0" eaLnBrk="1" latinLnBrk="0" hangingPunct="1">
                <a:defRPr sz="7085" kern="1200">
                  <a:solidFill>
                    <a:schemeClr val="lt1"/>
                  </a:solidFill>
                  <a:latin typeface="+mn-lt"/>
                  <a:ea typeface="+mn-ea"/>
                  <a:cs typeface="+mn-cs"/>
                </a:defRPr>
              </a:lvl1pPr>
              <a:lvl2pPr marL="1799539" algn="l" defTabSz="3599078" rtl="0" eaLnBrk="1" latinLnBrk="0" hangingPunct="1">
                <a:defRPr sz="7085" kern="1200">
                  <a:solidFill>
                    <a:schemeClr val="lt1"/>
                  </a:solidFill>
                  <a:latin typeface="+mn-lt"/>
                  <a:ea typeface="+mn-ea"/>
                  <a:cs typeface="+mn-cs"/>
                </a:defRPr>
              </a:lvl2pPr>
              <a:lvl3pPr marL="3599078" algn="l" defTabSz="3599078" rtl="0" eaLnBrk="1" latinLnBrk="0" hangingPunct="1">
                <a:defRPr sz="7085" kern="1200">
                  <a:solidFill>
                    <a:schemeClr val="lt1"/>
                  </a:solidFill>
                  <a:latin typeface="+mn-lt"/>
                  <a:ea typeface="+mn-ea"/>
                  <a:cs typeface="+mn-cs"/>
                </a:defRPr>
              </a:lvl3pPr>
              <a:lvl4pPr marL="5398618" algn="l" defTabSz="3599078" rtl="0" eaLnBrk="1" latinLnBrk="0" hangingPunct="1">
                <a:defRPr sz="7085" kern="1200">
                  <a:solidFill>
                    <a:schemeClr val="lt1"/>
                  </a:solidFill>
                  <a:latin typeface="+mn-lt"/>
                  <a:ea typeface="+mn-ea"/>
                  <a:cs typeface="+mn-cs"/>
                </a:defRPr>
              </a:lvl4pPr>
              <a:lvl5pPr marL="7198157" algn="l" defTabSz="3599078" rtl="0" eaLnBrk="1" latinLnBrk="0" hangingPunct="1">
                <a:defRPr sz="7085" kern="1200">
                  <a:solidFill>
                    <a:schemeClr val="lt1"/>
                  </a:solidFill>
                  <a:latin typeface="+mn-lt"/>
                  <a:ea typeface="+mn-ea"/>
                  <a:cs typeface="+mn-cs"/>
                </a:defRPr>
              </a:lvl5pPr>
              <a:lvl6pPr marL="8997696" algn="l" defTabSz="3599078" rtl="0" eaLnBrk="1" latinLnBrk="0" hangingPunct="1">
                <a:defRPr sz="7085" kern="1200">
                  <a:solidFill>
                    <a:schemeClr val="lt1"/>
                  </a:solidFill>
                  <a:latin typeface="+mn-lt"/>
                  <a:ea typeface="+mn-ea"/>
                  <a:cs typeface="+mn-cs"/>
                </a:defRPr>
              </a:lvl6pPr>
              <a:lvl7pPr marL="10797235" algn="l" defTabSz="3599078" rtl="0" eaLnBrk="1" latinLnBrk="0" hangingPunct="1">
                <a:defRPr sz="7085" kern="1200">
                  <a:solidFill>
                    <a:schemeClr val="lt1"/>
                  </a:solidFill>
                  <a:latin typeface="+mn-lt"/>
                  <a:ea typeface="+mn-ea"/>
                  <a:cs typeface="+mn-cs"/>
                </a:defRPr>
              </a:lvl7pPr>
              <a:lvl8pPr marL="12596774" algn="l" defTabSz="3599078" rtl="0" eaLnBrk="1" latinLnBrk="0" hangingPunct="1">
                <a:defRPr sz="7085" kern="1200">
                  <a:solidFill>
                    <a:schemeClr val="lt1"/>
                  </a:solidFill>
                  <a:latin typeface="+mn-lt"/>
                  <a:ea typeface="+mn-ea"/>
                  <a:cs typeface="+mn-cs"/>
                </a:defRPr>
              </a:lvl8pPr>
              <a:lvl9pPr marL="14396314" algn="l" defTabSz="3599078" rtl="0" eaLnBrk="1" latinLnBrk="0" hangingPunct="1">
                <a:defRPr sz="7085" kern="1200">
                  <a:solidFill>
                    <a:schemeClr val="lt1"/>
                  </a:solidFill>
                  <a:latin typeface="+mn-lt"/>
                  <a:ea typeface="+mn-ea"/>
                  <a:cs typeface="+mn-cs"/>
                </a:defRPr>
              </a:lvl9pPr>
            </a:lstStyle>
            <a:p>
              <a:pPr algn="ctr"/>
              <a:r>
                <a:rPr lang="en-US" sz="3600" dirty="0">
                  <a:solidFill>
                    <a:schemeClr val="tx1"/>
                  </a:solidFill>
                </a:rPr>
                <a:t>   </a:t>
              </a:r>
            </a:p>
          </p:txBody>
        </p:sp>
        <p:sp>
          <p:nvSpPr>
            <p:cNvPr id="16" name="Down Arrow 15">
              <a:extLst>
                <a:ext uri="{FF2B5EF4-FFF2-40B4-BE49-F238E27FC236}">
                  <a16:creationId xmlns:a16="http://schemas.microsoft.com/office/drawing/2014/main" id="{2F770419-E702-8444-8449-725B8A0EAFA1}"/>
                </a:ext>
              </a:extLst>
            </p:cNvPr>
            <p:cNvSpPr/>
            <p:nvPr/>
          </p:nvSpPr>
          <p:spPr>
            <a:xfrm rot="5400000">
              <a:off x="4311536" y="5183953"/>
              <a:ext cx="556254" cy="24617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3599078" rtl="0" eaLnBrk="1" latinLnBrk="0" hangingPunct="1">
                <a:defRPr sz="7085" kern="1200">
                  <a:solidFill>
                    <a:schemeClr val="lt1"/>
                  </a:solidFill>
                  <a:latin typeface="+mn-lt"/>
                  <a:ea typeface="+mn-ea"/>
                  <a:cs typeface="+mn-cs"/>
                </a:defRPr>
              </a:lvl1pPr>
              <a:lvl2pPr marL="1799539" algn="l" defTabSz="3599078" rtl="0" eaLnBrk="1" latinLnBrk="0" hangingPunct="1">
                <a:defRPr sz="7085" kern="1200">
                  <a:solidFill>
                    <a:schemeClr val="lt1"/>
                  </a:solidFill>
                  <a:latin typeface="+mn-lt"/>
                  <a:ea typeface="+mn-ea"/>
                  <a:cs typeface="+mn-cs"/>
                </a:defRPr>
              </a:lvl2pPr>
              <a:lvl3pPr marL="3599078" algn="l" defTabSz="3599078" rtl="0" eaLnBrk="1" latinLnBrk="0" hangingPunct="1">
                <a:defRPr sz="7085" kern="1200">
                  <a:solidFill>
                    <a:schemeClr val="lt1"/>
                  </a:solidFill>
                  <a:latin typeface="+mn-lt"/>
                  <a:ea typeface="+mn-ea"/>
                  <a:cs typeface="+mn-cs"/>
                </a:defRPr>
              </a:lvl3pPr>
              <a:lvl4pPr marL="5398618" algn="l" defTabSz="3599078" rtl="0" eaLnBrk="1" latinLnBrk="0" hangingPunct="1">
                <a:defRPr sz="7085" kern="1200">
                  <a:solidFill>
                    <a:schemeClr val="lt1"/>
                  </a:solidFill>
                  <a:latin typeface="+mn-lt"/>
                  <a:ea typeface="+mn-ea"/>
                  <a:cs typeface="+mn-cs"/>
                </a:defRPr>
              </a:lvl4pPr>
              <a:lvl5pPr marL="7198157" algn="l" defTabSz="3599078" rtl="0" eaLnBrk="1" latinLnBrk="0" hangingPunct="1">
                <a:defRPr sz="7085" kern="1200">
                  <a:solidFill>
                    <a:schemeClr val="lt1"/>
                  </a:solidFill>
                  <a:latin typeface="+mn-lt"/>
                  <a:ea typeface="+mn-ea"/>
                  <a:cs typeface="+mn-cs"/>
                </a:defRPr>
              </a:lvl5pPr>
              <a:lvl6pPr marL="8997696" algn="l" defTabSz="3599078" rtl="0" eaLnBrk="1" latinLnBrk="0" hangingPunct="1">
                <a:defRPr sz="7085" kern="1200">
                  <a:solidFill>
                    <a:schemeClr val="lt1"/>
                  </a:solidFill>
                  <a:latin typeface="+mn-lt"/>
                  <a:ea typeface="+mn-ea"/>
                  <a:cs typeface="+mn-cs"/>
                </a:defRPr>
              </a:lvl6pPr>
              <a:lvl7pPr marL="10797235" algn="l" defTabSz="3599078" rtl="0" eaLnBrk="1" latinLnBrk="0" hangingPunct="1">
                <a:defRPr sz="7085" kern="1200">
                  <a:solidFill>
                    <a:schemeClr val="lt1"/>
                  </a:solidFill>
                  <a:latin typeface="+mn-lt"/>
                  <a:ea typeface="+mn-ea"/>
                  <a:cs typeface="+mn-cs"/>
                </a:defRPr>
              </a:lvl7pPr>
              <a:lvl8pPr marL="12596774" algn="l" defTabSz="3599078" rtl="0" eaLnBrk="1" latinLnBrk="0" hangingPunct="1">
                <a:defRPr sz="7085" kern="1200">
                  <a:solidFill>
                    <a:schemeClr val="lt1"/>
                  </a:solidFill>
                  <a:latin typeface="+mn-lt"/>
                  <a:ea typeface="+mn-ea"/>
                  <a:cs typeface="+mn-cs"/>
                </a:defRPr>
              </a:lvl8pPr>
              <a:lvl9pPr marL="14396314" algn="l" defTabSz="3599078" rtl="0" eaLnBrk="1" latinLnBrk="0" hangingPunct="1">
                <a:defRPr sz="7085" kern="1200">
                  <a:solidFill>
                    <a:schemeClr val="lt1"/>
                  </a:solidFill>
                  <a:latin typeface="+mn-lt"/>
                  <a:ea typeface="+mn-ea"/>
                  <a:cs typeface="+mn-cs"/>
                </a:defRPr>
              </a:lvl9pPr>
            </a:lstStyle>
            <a:p>
              <a:pPr algn="ctr"/>
              <a:r>
                <a:rPr lang="en-US" sz="3600" dirty="0">
                  <a:solidFill>
                    <a:schemeClr val="tx1"/>
                  </a:solidFill>
                </a:rPr>
                <a:t>   </a:t>
              </a:r>
            </a:p>
          </p:txBody>
        </p:sp>
        <p:sp>
          <p:nvSpPr>
            <p:cNvPr id="17" name="Down Arrow 16">
              <a:extLst>
                <a:ext uri="{FF2B5EF4-FFF2-40B4-BE49-F238E27FC236}">
                  <a16:creationId xmlns:a16="http://schemas.microsoft.com/office/drawing/2014/main" id="{2F770419-E702-8444-8449-725B8A0EAFA1}"/>
                </a:ext>
              </a:extLst>
            </p:cNvPr>
            <p:cNvSpPr/>
            <p:nvPr/>
          </p:nvSpPr>
          <p:spPr>
            <a:xfrm rot="16200000">
              <a:off x="4311536" y="2990165"/>
              <a:ext cx="556254" cy="24617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3599078" rtl="0" eaLnBrk="1" latinLnBrk="0" hangingPunct="1">
                <a:defRPr sz="7085" kern="1200">
                  <a:solidFill>
                    <a:schemeClr val="lt1"/>
                  </a:solidFill>
                  <a:latin typeface="+mn-lt"/>
                  <a:ea typeface="+mn-ea"/>
                  <a:cs typeface="+mn-cs"/>
                </a:defRPr>
              </a:lvl1pPr>
              <a:lvl2pPr marL="1799539" algn="l" defTabSz="3599078" rtl="0" eaLnBrk="1" latinLnBrk="0" hangingPunct="1">
                <a:defRPr sz="7085" kern="1200">
                  <a:solidFill>
                    <a:schemeClr val="lt1"/>
                  </a:solidFill>
                  <a:latin typeface="+mn-lt"/>
                  <a:ea typeface="+mn-ea"/>
                  <a:cs typeface="+mn-cs"/>
                </a:defRPr>
              </a:lvl2pPr>
              <a:lvl3pPr marL="3599078" algn="l" defTabSz="3599078" rtl="0" eaLnBrk="1" latinLnBrk="0" hangingPunct="1">
                <a:defRPr sz="7085" kern="1200">
                  <a:solidFill>
                    <a:schemeClr val="lt1"/>
                  </a:solidFill>
                  <a:latin typeface="+mn-lt"/>
                  <a:ea typeface="+mn-ea"/>
                  <a:cs typeface="+mn-cs"/>
                </a:defRPr>
              </a:lvl3pPr>
              <a:lvl4pPr marL="5398618" algn="l" defTabSz="3599078" rtl="0" eaLnBrk="1" latinLnBrk="0" hangingPunct="1">
                <a:defRPr sz="7085" kern="1200">
                  <a:solidFill>
                    <a:schemeClr val="lt1"/>
                  </a:solidFill>
                  <a:latin typeface="+mn-lt"/>
                  <a:ea typeface="+mn-ea"/>
                  <a:cs typeface="+mn-cs"/>
                </a:defRPr>
              </a:lvl4pPr>
              <a:lvl5pPr marL="7198157" algn="l" defTabSz="3599078" rtl="0" eaLnBrk="1" latinLnBrk="0" hangingPunct="1">
                <a:defRPr sz="7085" kern="1200">
                  <a:solidFill>
                    <a:schemeClr val="lt1"/>
                  </a:solidFill>
                  <a:latin typeface="+mn-lt"/>
                  <a:ea typeface="+mn-ea"/>
                  <a:cs typeface="+mn-cs"/>
                </a:defRPr>
              </a:lvl5pPr>
              <a:lvl6pPr marL="8997696" algn="l" defTabSz="3599078" rtl="0" eaLnBrk="1" latinLnBrk="0" hangingPunct="1">
                <a:defRPr sz="7085" kern="1200">
                  <a:solidFill>
                    <a:schemeClr val="lt1"/>
                  </a:solidFill>
                  <a:latin typeface="+mn-lt"/>
                  <a:ea typeface="+mn-ea"/>
                  <a:cs typeface="+mn-cs"/>
                </a:defRPr>
              </a:lvl6pPr>
              <a:lvl7pPr marL="10797235" algn="l" defTabSz="3599078" rtl="0" eaLnBrk="1" latinLnBrk="0" hangingPunct="1">
                <a:defRPr sz="7085" kern="1200">
                  <a:solidFill>
                    <a:schemeClr val="lt1"/>
                  </a:solidFill>
                  <a:latin typeface="+mn-lt"/>
                  <a:ea typeface="+mn-ea"/>
                  <a:cs typeface="+mn-cs"/>
                </a:defRPr>
              </a:lvl7pPr>
              <a:lvl8pPr marL="12596774" algn="l" defTabSz="3599078" rtl="0" eaLnBrk="1" latinLnBrk="0" hangingPunct="1">
                <a:defRPr sz="7085" kern="1200">
                  <a:solidFill>
                    <a:schemeClr val="lt1"/>
                  </a:solidFill>
                  <a:latin typeface="+mn-lt"/>
                  <a:ea typeface="+mn-ea"/>
                  <a:cs typeface="+mn-cs"/>
                </a:defRPr>
              </a:lvl8pPr>
              <a:lvl9pPr marL="14396314" algn="l" defTabSz="3599078" rtl="0" eaLnBrk="1" latinLnBrk="0" hangingPunct="1">
                <a:defRPr sz="7085" kern="1200">
                  <a:solidFill>
                    <a:schemeClr val="lt1"/>
                  </a:solidFill>
                  <a:latin typeface="+mn-lt"/>
                  <a:ea typeface="+mn-ea"/>
                  <a:cs typeface="+mn-cs"/>
                </a:defRPr>
              </a:lvl9pPr>
            </a:lstStyle>
            <a:p>
              <a:pPr algn="ctr"/>
              <a:r>
                <a:rPr lang="en-US" sz="3600" dirty="0">
                  <a:solidFill>
                    <a:schemeClr val="tx1"/>
                  </a:solidFill>
                </a:rPr>
                <a:t>   </a:t>
              </a:r>
            </a:p>
          </p:txBody>
        </p:sp>
      </p:grpSp>
    </p:spTree>
    <p:extLst>
      <p:ext uri="{BB962C8B-B14F-4D97-AF65-F5344CB8AC3E}">
        <p14:creationId xmlns:p14="http://schemas.microsoft.com/office/powerpoint/2010/main" val="41535764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87236" y="3404282"/>
            <a:ext cx="8617527" cy="2380184"/>
          </a:xfrm>
          <a:prstGeom prst="rect">
            <a:avLst/>
          </a:prstGeom>
        </p:spPr>
      </p:pic>
      <p:sp>
        <p:nvSpPr>
          <p:cNvPr id="5" name="Title 4"/>
          <p:cNvSpPr>
            <a:spLocks noGrp="1"/>
          </p:cNvSpPr>
          <p:nvPr>
            <p:ph type="title"/>
          </p:nvPr>
        </p:nvSpPr>
        <p:spPr/>
        <p:txBody>
          <a:bodyPr/>
          <a:lstStyle/>
          <a:p>
            <a:r>
              <a:rPr lang="en-US" dirty="0" smtClean="0"/>
              <a:t>Methods (cont.)</a:t>
            </a:r>
            <a:endParaRPr lang="en-US" dirty="0"/>
          </a:p>
        </p:txBody>
      </p:sp>
      <p:sp>
        <p:nvSpPr>
          <p:cNvPr id="6" name="Content Placeholder 5"/>
          <p:cNvSpPr>
            <a:spLocks noGrp="1"/>
          </p:cNvSpPr>
          <p:nvPr>
            <p:ph idx="1"/>
          </p:nvPr>
        </p:nvSpPr>
        <p:spPr>
          <a:xfrm>
            <a:off x="838200" y="1825625"/>
            <a:ext cx="11018520" cy="1582593"/>
          </a:xfrm>
        </p:spPr>
        <p:txBody>
          <a:bodyPr>
            <a:noAutofit/>
          </a:bodyPr>
          <a:lstStyle/>
          <a:p>
            <a:r>
              <a:rPr lang="en-US" dirty="0"/>
              <a:t>PDSA #1: Flyer at Front </a:t>
            </a:r>
            <a:r>
              <a:rPr lang="en-US" dirty="0" smtClean="0"/>
              <a:t>Desk</a:t>
            </a:r>
          </a:p>
          <a:p>
            <a:r>
              <a:rPr lang="en-US" dirty="0" smtClean="0"/>
              <a:t>PDSA #2: Instruct Residents About Portal</a:t>
            </a:r>
          </a:p>
          <a:p>
            <a:r>
              <a:rPr lang="en-US" dirty="0" smtClean="0"/>
              <a:t>PDSA #3: Including Portal Information on Clinical Visit Summaries</a:t>
            </a:r>
            <a:endParaRPr lang="en-US" sz="1800" dirty="0"/>
          </a:p>
          <a:p>
            <a:r>
              <a:rPr lang="en-US" dirty="0" smtClean="0"/>
              <a:t>PDSA #4: COVID-19</a:t>
            </a:r>
            <a:endParaRPr lang="en-US" dirty="0"/>
          </a:p>
        </p:txBody>
      </p:sp>
      <p:cxnSp>
        <p:nvCxnSpPr>
          <p:cNvPr id="11" name="Straight Connector 10"/>
          <p:cNvCxnSpPr/>
          <p:nvPr/>
        </p:nvCxnSpPr>
        <p:spPr>
          <a:xfrm flipV="1">
            <a:off x="678180" y="1504951"/>
            <a:ext cx="10835640" cy="38100"/>
          </a:xfrm>
          <a:prstGeom prst="line">
            <a:avLst/>
          </a:prstGeom>
          <a:ln w="38100">
            <a:solidFill>
              <a:srgbClr val="4A4A4A"/>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35280" y="6311904"/>
            <a:ext cx="11521440" cy="317501"/>
          </a:xfrm>
          <a:prstGeom prst="rect">
            <a:avLst/>
          </a:prstGeom>
          <a:gradFill flip="none" rotWithShape="1">
            <a:gsLst>
              <a:gs pos="0">
                <a:srgbClr val="AF0C37"/>
              </a:gs>
              <a:gs pos="41000">
                <a:srgbClr val="AF0C37"/>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3"/>
          <a:srcRect l="21209" t="14012" r="21435" b="9778"/>
          <a:stretch/>
        </p:blipFill>
        <p:spPr>
          <a:xfrm>
            <a:off x="5538355" y="1567455"/>
            <a:ext cx="6318365" cy="4720044"/>
          </a:xfrm>
          <a:prstGeom prst="rect">
            <a:avLst/>
          </a:prstGeom>
        </p:spPr>
      </p:pic>
      <p:pic>
        <p:nvPicPr>
          <p:cNvPr id="4098" name="Picture 2" descr="Coronavirus illustra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034" y="3255840"/>
            <a:ext cx="3013729" cy="30137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7172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4"/>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pic>
        <p:nvPicPr>
          <p:cNvPr id="4" name="Content Placeholder 3"/>
          <p:cNvPicPr>
            <a:picLocks noGrp="1" noChangeAspect="1"/>
          </p:cNvPicPr>
          <p:nvPr>
            <p:ph idx="1"/>
          </p:nvPr>
        </p:nvPicPr>
        <p:blipFill>
          <a:blip r:embed="rId3"/>
          <a:stretch>
            <a:fillRect/>
          </a:stretch>
        </p:blipFill>
        <p:spPr>
          <a:xfrm>
            <a:off x="601798" y="1669377"/>
            <a:ext cx="10988403" cy="4494890"/>
          </a:xfrm>
          <a:prstGeom prst="rect">
            <a:avLst/>
          </a:prstGeom>
        </p:spPr>
      </p:pic>
      <p:cxnSp>
        <p:nvCxnSpPr>
          <p:cNvPr id="7" name="Straight Connector 6"/>
          <p:cNvCxnSpPr/>
          <p:nvPr/>
        </p:nvCxnSpPr>
        <p:spPr>
          <a:xfrm flipV="1">
            <a:off x="678180" y="1504951"/>
            <a:ext cx="10835640" cy="38100"/>
          </a:xfrm>
          <a:prstGeom prst="line">
            <a:avLst/>
          </a:prstGeom>
          <a:ln w="38100">
            <a:solidFill>
              <a:srgbClr val="4A4A4A"/>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35280" y="6311904"/>
            <a:ext cx="11521440" cy="317501"/>
          </a:xfrm>
          <a:prstGeom prst="rect">
            <a:avLst/>
          </a:prstGeom>
          <a:gradFill flip="none" rotWithShape="1">
            <a:gsLst>
              <a:gs pos="0">
                <a:srgbClr val="AF0C37"/>
              </a:gs>
              <a:gs pos="41000">
                <a:srgbClr val="AF0C37"/>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056909" y="2523028"/>
            <a:ext cx="4512004" cy="461665"/>
          </a:xfrm>
          <a:prstGeom prst="rect">
            <a:avLst/>
          </a:prstGeom>
          <a:ln>
            <a:solidFill>
              <a:srgbClr val="AF0C37"/>
            </a:solidFill>
          </a:ln>
        </p:spPr>
        <p:txBody>
          <a:bodyPr wrap="none">
            <a:spAutoFit/>
          </a:bodyPr>
          <a:lstStyle/>
          <a:p>
            <a:pPr lvl="0" defTabSz="914400">
              <a:defRPr/>
            </a:pPr>
            <a:r>
              <a:rPr lang="en-US" sz="2400" dirty="0" smtClean="0"/>
              <a:t>Decreased </a:t>
            </a:r>
            <a:r>
              <a:rPr lang="en-US" sz="2400" dirty="0"/>
              <a:t>14% (from 3.37 to 2.89)</a:t>
            </a:r>
          </a:p>
        </p:txBody>
      </p:sp>
      <p:sp>
        <p:nvSpPr>
          <p:cNvPr id="12" name="Rectangle 11"/>
          <p:cNvSpPr/>
          <p:nvPr/>
        </p:nvSpPr>
        <p:spPr>
          <a:xfrm>
            <a:off x="5056909" y="3230255"/>
            <a:ext cx="4871258" cy="1394444"/>
          </a:xfrm>
          <a:prstGeom prst="rect">
            <a:avLst/>
          </a:prstGeom>
          <a:solidFill>
            <a:srgbClr val="4A4A4A">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0156257" y="2425495"/>
            <a:ext cx="1197543" cy="2199204"/>
          </a:xfrm>
          <a:prstGeom prst="rect">
            <a:avLst/>
          </a:prstGeom>
          <a:solidFill>
            <a:srgbClr val="AF0C37">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8996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11926</TotalTime>
  <Words>896</Words>
  <Application>Microsoft Office PowerPoint</Application>
  <PresentationFormat>Widescreen</PresentationFormat>
  <Paragraphs>100</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Times New Roman</vt:lpstr>
      <vt:lpstr>Office Theme</vt:lpstr>
      <vt:lpstr>Improving Registration for Internal Medicine Clinic Patient Portal:  A Quality Improvement Initiative</vt:lpstr>
      <vt:lpstr>Background</vt:lpstr>
      <vt:lpstr>Background (cont.)</vt:lpstr>
      <vt:lpstr>Background (cont.)</vt:lpstr>
      <vt:lpstr>Goals</vt:lpstr>
      <vt:lpstr>Methods</vt:lpstr>
      <vt:lpstr>Methods</vt:lpstr>
      <vt:lpstr>Methods (cont.)</vt:lpstr>
      <vt:lpstr>Results</vt:lpstr>
      <vt:lpstr>Results (cont.)</vt:lpstr>
      <vt:lpstr>Results (cont.)</vt:lpstr>
      <vt:lpstr>Results (cont.)</vt:lpstr>
      <vt:lpstr>Conclusion</vt:lpstr>
      <vt:lpstr>Conclusion (cont.)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Registration for Internal Medicine Clinic Patient Portal:  A Quality Improvement Initiative</dc:title>
  <dc:creator>Street, Mark B (HSC)</dc:creator>
  <cp:lastModifiedBy>Guillory, Cynthia D (HSC)</cp:lastModifiedBy>
  <cp:revision>33</cp:revision>
  <dcterms:created xsi:type="dcterms:W3CDTF">2020-09-16T19:18:47Z</dcterms:created>
  <dcterms:modified xsi:type="dcterms:W3CDTF">2020-09-29T17:37:30Z</dcterms:modified>
</cp:coreProperties>
</file>