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4"/>
  </p:sldMasterIdLst>
  <p:notesMasterIdLst>
    <p:notesMasterId r:id="rId15"/>
  </p:notesMasterIdLst>
  <p:handoutMasterIdLst>
    <p:handoutMasterId r:id="rId16"/>
  </p:handoutMasterIdLst>
  <p:sldIdLst>
    <p:sldId id="267" r:id="rId5"/>
    <p:sldId id="279" r:id="rId6"/>
    <p:sldId id="278" r:id="rId7"/>
    <p:sldId id="283" r:id="rId8"/>
    <p:sldId id="273" r:id="rId9"/>
    <p:sldId id="285" r:id="rId10"/>
    <p:sldId id="280" r:id="rId11"/>
    <p:sldId id="284" r:id="rId12"/>
    <p:sldId id="269" r:id="rId13"/>
    <p:sldId id="272" r:id="rId14"/>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Reddick" initials="KR" lastIdx="1" clrIdx="0">
    <p:extLst>
      <p:ext uri="{19B8F6BF-5375-455C-9EA6-DF929625EA0E}">
        <p15:presenceInfo xmlns:p15="http://schemas.microsoft.com/office/powerpoint/2012/main" userId="830bb9a411ccecf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5" autoAdjust="0"/>
    <p:restoredTop sz="94599" autoAdjust="0"/>
  </p:normalViewPr>
  <p:slideViewPr>
    <p:cSldViewPr>
      <p:cViewPr varScale="1">
        <p:scale>
          <a:sx n="69" d="100"/>
          <a:sy n="69" d="100"/>
        </p:scale>
        <p:origin x="592" y="44"/>
      </p:cViewPr>
      <p:guideLst>
        <p:guide pos="3839"/>
        <p:guide orient="horz" pos="2160"/>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r>
              <a:rPr lang="en-US" baseline="0" dirty="0"/>
              <a:t>Comparing Relative Incidence</a:t>
            </a:r>
            <a:endParaRPr lang="en-US" dirty="0"/>
          </a:p>
        </c:rich>
      </c:tx>
      <c:overlay val="0"/>
      <c:spPr>
        <a:noFill/>
        <a:ln>
          <a:noFill/>
        </a:ln>
        <a:effectLst/>
      </c:spPr>
      <c:txPr>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pieChart>
        <c:varyColors val="1"/>
        <c:ser>
          <c:idx val="0"/>
          <c:order val="0"/>
          <c:tx>
            <c:strRef>
              <c:f>Sheet1!$B$1</c:f>
              <c:strCache>
                <c:ptCount val="1"/>
                <c:pt idx="0">
                  <c:v>B12 deficiency</c:v>
                </c:pt>
              </c:strCache>
            </c:strRef>
          </c:tx>
          <c:dPt>
            <c:idx val="0"/>
            <c:bubble3D val="0"/>
            <c:spPr>
              <a:solidFill>
                <a:schemeClr val="accent5">
                  <a:lumMod val="75000"/>
                </a:schemeClr>
              </a:solidFill>
              <a:ln>
                <a:noFill/>
              </a:ln>
              <a:effectLst/>
            </c:spPr>
            <c:extLst>
              <c:ext xmlns:c16="http://schemas.microsoft.com/office/drawing/2014/chart" uri="{C3380CC4-5D6E-409C-BE32-E72D297353CC}">
                <c16:uniqueId val="{00000005-1515-4298-A98D-EBD0AF6C6004}"/>
              </c:ext>
            </c:extLst>
          </c:dPt>
          <c:dPt>
            <c:idx val="1"/>
            <c:bubble3D val="0"/>
            <c:spPr>
              <a:solidFill>
                <a:srgbClr val="FFFF00"/>
              </a:solidFill>
              <a:ln>
                <a:noFill/>
              </a:ln>
              <a:effectLst/>
            </c:spPr>
            <c:extLst>
              <c:ext xmlns:c16="http://schemas.microsoft.com/office/drawing/2014/chart" uri="{C3380CC4-5D6E-409C-BE32-E72D297353CC}">
                <c16:uniqueId val="{00000004-1515-4298-A98D-EBD0AF6C6004}"/>
              </c:ext>
            </c:extLst>
          </c:dPt>
          <c:dPt>
            <c:idx val="2"/>
            <c:bubble3D val="0"/>
            <c:spPr>
              <a:solidFill>
                <a:schemeClr val="accent3"/>
              </a:solidFill>
              <a:ln>
                <a:noFill/>
              </a:ln>
              <a:effectLst/>
            </c:spPr>
            <c:extLst>
              <c:ext xmlns:c16="http://schemas.microsoft.com/office/drawing/2014/chart" uri="{C3380CC4-5D6E-409C-BE32-E72D297353CC}">
                <c16:uniqueId val="{00000005-0788-4146-B95C-9E3EF22BA764}"/>
              </c:ext>
            </c:extLst>
          </c:dPt>
          <c:dPt>
            <c:idx val="3"/>
            <c:bubble3D val="0"/>
            <c:spPr>
              <a:solidFill>
                <a:schemeClr val="accent4"/>
              </a:solidFill>
              <a:ln>
                <a:noFill/>
              </a:ln>
              <a:effectLst/>
            </c:spPr>
            <c:extLst>
              <c:ext xmlns:c16="http://schemas.microsoft.com/office/drawing/2014/chart" uri="{C3380CC4-5D6E-409C-BE32-E72D297353CC}">
                <c16:uniqueId val="{00000007-0788-4146-B95C-9E3EF22BA764}"/>
              </c:ext>
            </c:extLst>
          </c:dPt>
          <c:cat>
            <c:strRef>
              <c:f>Sheet1!$A$2:$A$5</c:f>
              <c:strCache>
                <c:ptCount val="3"/>
                <c:pt idx="0">
                  <c:v>B12 anemia</c:v>
                </c:pt>
                <c:pt idx="1">
                  <c:v>AIHA</c:v>
                </c:pt>
                <c:pt idx="2">
                  <c:v>Folate anemia</c:v>
                </c:pt>
              </c:strCache>
            </c:strRef>
          </c:cat>
          <c:val>
            <c:numRef>
              <c:f>Sheet1!$B$2:$B$5</c:f>
              <c:numCache>
                <c:formatCode>General</c:formatCode>
                <c:ptCount val="4"/>
                <c:pt idx="0">
                  <c:v>1.4</c:v>
                </c:pt>
                <c:pt idx="1">
                  <c:v>1.7000000000000001E-2</c:v>
                </c:pt>
                <c:pt idx="2">
                  <c:v>0.5</c:v>
                </c:pt>
              </c:numCache>
            </c:numRef>
          </c:val>
          <c:extLst>
            <c:ext xmlns:c16="http://schemas.microsoft.com/office/drawing/2014/chart" uri="{C3380CC4-5D6E-409C-BE32-E72D297353CC}">
              <c16:uniqueId val="{00000000-3514-4EFA-8242-05C3FB47F50E}"/>
            </c:ext>
          </c:extLst>
        </c:ser>
        <c:ser>
          <c:idx val="1"/>
          <c:order val="1"/>
          <c:tx>
            <c:strRef>
              <c:f>Sheet1!$C$1</c:f>
              <c:strCache>
                <c:ptCount val="1"/>
                <c:pt idx="0">
                  <c:v>folate deficiency</c:v>
                </c:pt>
              </c:strCache>
            </c:strRef>
          </c:tx>
          <c:dPt>
            <c:idx val="0"/>
            <c:bubble3D val="0"/>
            <c:spPr>
              <a:solidFill>
                <a:schemeClr val="accent1"/>
              </a:solidFill>
              <a:ln>
                <a:noFill/>
              </a:ln>
              <a:effectLst/>
            </c:spPr>
            <c:extLst>
              <c:ext xmlns:c16="http://schemas.microsoft.com/office/drawing/2014/chart" uri="{C3380CC4-5D6E-409C-BE32-E72D297353CC}">
                <c16:uniqueId val="{00000009-0788-4146-B95C-9E3EF22BA764}"/>
              </c:ext>
            </c:extLst>
          </c:dPt>
          <c:dPt>
            <c:idx val="1"/>
            <c:bubble3D val="0"/>
            <c:spPr>
              <a:solidFill>
                <a:schemeClr val="accent2"/>
              </a:solidFill>
              <a:ln>
                <a:noFill/>
              </a:ln>
              <a:effectLst/>
            </c:spPr>
            <c:extLst>
              <c:ext xmlns:c16="http://schemas.microsoft.com/office/drawing/2014/chart" uri="{C3380CC4-5D6E-409C-BE32-E72D297353CC}">
                <c16:uniqueId val="{0000000B-0788-4146-B95C-9E3EF22BA764}"/>
              </c:ext>
            </c:extLst>
          </c:dPt>
          <c:dPt>
            <c:idx val="2"/>
            <c:bubble3D val="0"/>
            <c:spPr>
              <a:solidFill>
                <a:schemeClr val="accent3"/>
              </a:solidFill>
              <a:ln>
                <a:noFill/>
              </a:ln>
              <a:effectLst/>
            </c:spPr>
            <c:extLst>
              <c:ext xmlns:c16="http://schemas.microsoft.com/office/drawing/2014/chart" uri="{C3380CC4-5D6E-409C-BE32-E72D297353CC}">
                <c16:uniqueId val="{0000000D-0788-4146-B95C-9E3EF22BA764}"/>
              </c:ext>
            </c:extLst>
          </c:dPt>
          <c:dPt>
            <c:idx val="3"/>
            <c:bubble3D val="0"/>
            <c:spPr>
              <a:solidFill>
                <a:schemeClr val="accent4"/>
              </a:solidFill>
              <a:ln>
                <a:noFill/>
              </a:ln>
              <a:effectLst/>
            </c:spPr>
            <c:extLst>
              <c:ext xmlns:c16="http://schemas.microsoft.com/office/drawing/2014/chart" uri="{C3380CC4-5D6E-409C-BE32-E72D297353CC}">
                <c16:uniqueId val="{0000000F-0788-4146-B95C-9E3EF22BA764}"/>
              </c:ext>
            </c:extLst>
          </c:dPt>
          <c:cat>
            <c:strRef>
              <c:f>Sheet1!$A$2:$A$5</c:f>
              <c:strCache>
                <c:ptCount val="3"/>
                <c:pt idx="0">
                  <c:v>B12 anemia</c:v>
                </c:pt>
                <c:pt idx="1">
                  <c:v>AIHA</c:v>
                </c:pt>
                <c:pt idx="2">
                  <c:v>Folate anemia</c:v>
                </c:pt>
              </c:strCache>
            </c:strRef>
          </c:cat>
          <c:val>
            <c:numRef>
              <c:f>Sheet1!$C$2:$C$5</c:f>
              <c:numCache>
                <c:formatCode>General</c:formatCode>
                <c:ptCount val="4"/>
                <c:pt idx="0">
                  <c:v>0.5</c:v>
                </c:pt>
              </c:numCache>
            </c:numRef>
          </c:val>
          <c:extLst>
            <c:ext xmlns:c16="http://schemas.microsoft.com/office/drawing/2014/chart" uri="{C3380CC4-5D6E-409C-BE32-E72D297353CC}">
              <c16:uniqueId val="{00000001-3514-4EFA-8242-05C3FB47F50E}"/>
            </c:ext>
          </c:extLst>
        </c:ser>
        <c:ser>
          <c:idx val="2"/>
          <c:order val="2"/>
          <c:tx>
            <c:strRef>
              <c:f>Sheet1!$D$1</c:f>
              <c:strCache>
                <c:ptCount val="1"/>
                <c:pt idx="0">
                  <c:v>AIHA</c:v>
                </c:pt>
              </c:strCache>
            </c:strRef>
          </c:tx>
          <c:dPt>
            <c:idx val="0"/>
            <c:bubble3D val="0"/>
            <c:spPr>
              <a:solidFill>
                <a:schemeClr val="accent1"/>
              </a:solidFill>
              <a:ln>
                <a:noFill/>
              </a:ln>
              <a:effectLst/>
            </c:spPr>
            <c:extLst>
              <c:ext xmlns:c16="http://schemas.microsoft.com/office/drawing/2014/chart" uri="{C3380CC4-5D6E-409C-BE32-E72D297353CC}">
                <c16:uniqueId val="{00000011-0788-4146-B95C-9E3EF22BA764}"/>
              </c:ext>
            </c:extLst>
          </c:dPt>
          <c:dPt>
            <c:idx val="1"/>
            <c:bubble3D val="0"/>
            <c:spPr>
              <a:solidFill>
                <a:schemeClr val="accent2"/>
              </a:solidFill>
              <a:ln>
                <a:noFill/>
              </a:ln>
              <a:effectLst/>
            </c:spPr>
            <c:extLst>
              <c:ext xmlns:c16="http://schemas.microsoft.com/office/drawing/2014/chart" uri="{C3380CC4-5D6E-409C-BE32-E72D297353CC}">
                <c16:uniqueId val="{00000013-0788-4146-B95C-9E3EF22BA764}"/>
              </c:ext>
            </c:extLst>
          </c:dPt>
          <c:dPt>
            <c:idx val="2"/>
            <c:bubble3D val="0"/>
            <c:spPr>
              <a:solidFill>
                <a:schemeClr val="accent3"/>
              </a:solidFill>
              <a:ln>
                <a:noFill/>
              </a:ln>
              <a:effectLst/>
            </c:spPr>
            <c:extLst>
              <c:ext xmlns:c16="http://schemas.microsoft.com/office/drawing/2014/chart" uri="{C3380CC4-5D6E-409C-BE32-E72D297353CC}">
                <c16:uniqueId val="{00000015-0788-4146-B95C-9E3EF22BA764}"/>
              </c:ext>
            </c:extLst>
          </c:dPt>
          <c:dPt>
            <c:idx val="3"/>
            <c:bubble3D val="0"/>
            <c:spPr>
              <a:solidFill>
                <a:schemeClr val="accent4"/>
              </a:solidFill>
              <a:ln>
                <a:noFill/>
              </a:ln>
              <a:effectLst/>
            </c:spPr>
            <c:extLst>
              <c:ext xmlns:c16="http://schemas.microsoft.com/office/drawing/2014/chart" uri="{C3380CC4-5D6E-409C-BE32-E72D297353CC}">
                <c16:uniqueId val="{00000017-0788-4146-B95C-9E3EF22BA764}"/>
              </c:ext>
            </c:extLst>
          </c:dPt>
          <c:cat>
            <c:strRef>
              <c:f>Sheet1!$A$2:$A$5</c:f>
              <c:strCache>
                <c:ptCount val="3"/>
                <c:pt idx="0">
                  <c:v>B12 anemia</c:v>
                </c:pt>
                <c:pt idx="1">
                  <c:v>AIHA</c:v>
                </c:pt>
                <c:pt idx="2">
                  <c:v>Folate anemia</c:v>
                </c:pt>
              </c:strCache>
            </c:strRef>
          </c:cat>
          <c:val>
            <c:numRef>
              <c:f>Sheet1!$D$2:$D$5</c:f>
              <c:numCache>
                <c:formatCode>General</c:formatCode>
                <c:ptCount val="4"/>
                <c:pt idx="0">
                  <c:v>1.7000000000000001E-2</c:v>
                </c:pt>
              </c:numCache>
            </c:numRef>
          </c:val>
          <c:extLst>
            <c:ext xmlns:c16="http://schemas.microsoft.com/office/drawing/2014/chart" uri="{C3380CC4-5D6E-409C-BE32-E72D297353CC}">
              <c16:uniqueId val="{00000002-3514-4EFA-8242-05C3FB47F50E}"/>
            </c:ext>
          </c:extLst>
        </c:ser>
        <c:dLbls>
          <c:showLegendKey val="0"/>
          <c:showVal val="0"/>
          <c:showCatName val="0"/>
          <c:showSerName val="0"/>
          <c:showPercent val="0"/>
          <c:showBubbleSize val="0"/>
          <c:showLeaderLines val="1"/>
        </c:dLbls>
        <c:firstSliceAng val="0"/>
      </c:pieChart>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0-10-02T05:54:25.577"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6E22E-288A-414B-A8DE-E4DBD03D5FC0}" type="datetimeFigureOut">
              <a:rPr lang="en-US"/>
              <a:t>11/2/2020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114579-D02A-4B51-B5DF-8EC449F77AC7}" type="slidenum">
              <a:rPr/>
              <a:t>‹#›</a:t>
            </a:fld>
            <a:endParaRPr/>
          </a:p>
        </p:txBody>
      </p:sp>
    </p:spTree>
    <p:extLst>
      <p:ext uri="{BB962C8B-B14F-4D97-AF65-F5344CB8AC3E}">
        <p14:creationId xmlns:p14="http://schemas.microsoft.com/office/powerpoint/2010/main" val="276812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9AE7E-E0F9-4C51-AD9A-F4C3A6E23BBF}" type="datetimeFigureOut">
              <a:rPr lang="en-US"/>
              <a:t>11/2/2020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74690-7256-4BB9-AC0F-97AEAE8CDEC2}" type="slidenum">
              <a:rPr/>
              <a:t>‹#›</a:t>
            </a:fld>
            <a:endParaRPr/>
          </a:p>
        </p:txBody>
      </p:sp>
    </p:spTree>
    <p:extLst>
      <p:ext uri="{BB962C8B-B14F-4D97-AF65-F5344CB8AC3E}">
        <p14:creationId xmlns:p14="http://schemas.microsoft.com/office/powerpoint/2010/main" val="42742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376792" y="1905003"/>
            <a:ext cx="9435241" cy="1625599"/>
          </a:xfrm>
        </p:spPr>
        <p:txBody>
          <a:bodyPr>
            <a:normAutofit/>
          </a:bodyPr>
          <a:lstStyle>
            <a:lvl1pPr algn="ctr">
              <a:lnSpc>
                <a:spcPct val="90000"/>
              </a:lnSpc>
              <a:defRPr sz="4800">
                <a:solidFill>
                  <a:schemeClr val="tx2"/>
                </a:solidFill>
              </a:defRPr>
            </a:lvl1pPr>
          </a:lstStyle>
          <a:p>
            <a:r>
              <a:rPr lang="en-US"/>
              <a:t>Click to edit Master title style</a:t>
            </a:r>
            <a:endParaRPr/>
          </a:p>
        </p:txBody>
      </p:sp>
      <p:sp>
        <p:nvSpPr>
          <p:cNvPr id="3" name="Subtitle 2"/>
          <p:cNvSpPr>
            <a:spLocks noGrp="1"/>
          </p:cNvSpPr>
          <p:nvPr>
            <p:ph type="subTitle" idx="1"/>
          </p:nvPr>
        </p:nvSpPr>
        <p:spPr>
          <a:xfrm>
            <a:off x="1382103" y="3657123"/>
            <a:ext cx="9429931" cy="991077"/>
          </a:xfrm>
        </p:spPr>
        <p:txBody>
          <a:bodyPr>
            <a:normAutofit/>
          </a:bodyPr>
          <a:lstStyle>
            <a:lvl1pPr marL="0" indent="0" algn="ctr">
              <a:spcBef>
                <a:spcPts val="0"/>
              </a:spcBef>
              <a:buNone/>
              <a:defRPr sz="2000" cap="all"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4" name="Date Placeholder 3"/>
          <p:cNvSpPr>
            <a:spLocks noGrp="1"/>
          </p:cNvSpPr>
          <p:nvPr>
            <p:ph type="dt" sz="half" idx="10"/>
          </p:nvPr>
        </p:nvSpPr>
        <p:spPr/>
        <p:txBody>
          <a:bodyPr/>
          <a:lstStyle>
            <a:lvl1pPr>
              <a:defRPr>
                <a:solidFill>
                  <a:schemeClr val="tx2"/>
                </a:solidFill>
              </a:defRPr>
            </a:lvl1pPr>
          </a:lstStyle>
          <a:p>
            <a:fld id="{8E36636D-D922-432D-A958-524484B5923D}" type="datetimeFigureOut">
              <a:rPr lang="en-US"/>
              <a:pPr/>
              <a:t>11/2/2020</a:t>
            </a:fld>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F28FB93-0A08-4E7D-8E63-9EFA29F1E093}" type="slidenum">
              <a:rPr/>
              <a:pPr/>
              <a:t>‹#›</a:t>
            </a:fld>
            <a:endParaRPr/>
          </a:p>
        </p:txBody>
      </p:sp>
      <p:grpSp>
        <p:nvGrpSpPr>
          <p:cNvPr id="7" name="Group 6"/>
          <p:cNvGrpSpPr/>
          <p:nvPr/>
        </p:nvGrpSpPr>
        <p:grpSpPr>
          <a:xfrm>
            <a:off x="1218882" y="1600200"/>
            <a:ext cx="9739746" cy="73152"/>
            <a:chOff x="914400" y="1200150"/>
            <a:chExt cx="7306712" cy="54864"/>
          </a:xfrm>
        </p:grpSpPr>
        <p:sp>
          <p:nvSpPr>
            <p:cNvPr id="8" name="Oval 7"/>
            <p:cNvSpPr/>
            <p:nvPr/>
          </p:nvSpPr>
          <p:spPr>
            <a:xfrm>
              <a:off x="8166248"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14400"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0" name="Group 9"/>
            <p:cNvGrpSpPr/>
            <p:nvPr/>
          </p:nvGrpSpPr>
          <p:grpSpPr>
            <a:xfrm>
              <a:off x="1036847" y="1207626"/>
              <a:ext cx="7074290" cy="38998"/>
              <a:chOff x="2141408" y="1752956"/>
              <a:chExt cx="7315200" cy="38998"/>
            </a:xfrm>
            <a:solidFill>
              <a:schemeClr val="tx2"/>
            </a:solidFill>
          </p:grpSpPr>
          <p:cxnSp>
            <p:nvCxnSpPr>
              <p:cNvPr id="11" name="Straight Connector 10"/>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p:nvGrpSpPr>
        <p:grpSpPr>
          <a:xfrm>
            <a:off x="1218882" y="4851400"/>
            <a:ext cx="9739746" cy="73152"/>
            <a:chOff x="914400" y="3638550"/>
            <a:chExt cx="7306712" cy="54864"/>
          </a:xfrm>
        </p:grpSpPr>
        <p:sp>
          <p:nvSpPr>
            <p:cNvPr id="14" name="Oval 13"/>
            <p:cNvSpPr/>
            <p:nvPr/>
          </p:nvSpPr>
          <p:spPr>
            <a:xfrm>
              <a:off x="8166248"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914400"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6" name="Group 15"/>
            <p:cNvGrpSpPr/>
            <p:nvPr/>
          </p:nvGrpSpPr>
          <p:grpSpPr>
            <a:xfrm>
              <a:off x="1036847" y="3646026"/>
              <a:ext cx="7074290" cy="38998"/>
              <a:chOff x="2141408" y="1752956"/>
              <a:chExt cx="7315200" cy="38998"/>
            </a:xfrm>
            <a:solidFill>
              <a:schemeClr val="tx2"/>
            </a:solidFill>
          </p:grpSpPr>
          <p:cxnSp>
            <p:nvCxnSpPr>
              <p:cNvPr id="17" name="Straight Connector 16"/>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437643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11/2/2020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22322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34563" y="434975"/>
            <a:ext cx="1168400" cy="5661025"/>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434975"/>
            <a:ext cx="8413750" cy="5661025"/>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11/2/2020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208570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11/2/2020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49906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22030" y="990599"/>
            <a:ext cx="9344765" cy="2235203"/>
          </a:xfrm>
        </p:spPr>
        <p:txBody>
          <a:bodyPr anchor="b">
            <a:normAutofit/>
          </a:bodyPr>
          <a:lstStyle>
            <a:lvl1pPr algn="ctr">
              <a:lnSpc>
                <a:spcPct val="9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1422030" y="3733800"/>
            <a:ext cx="9344765"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11/2/2020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grpSp>
        <p:nvGrpSpPr>
          <p:cNvPr id="13" name="Group 12"/>
          <p:cNvGrpSpPr/>
          <p:nvPr/>
        </p:nvGrpSpPr>
        <p:grpSpPr>
          <a:xfrm>
            <a:off x="3273781" y="3475736"/>
            <a:ext cx="5641265" cy="54864"/>
            <a:chOff x="2455975" y="2588441"/>
            <a:chExt cx="4232051" cy="41148"/>
          </a:xfrm>
        </p:grpSpPr>
        <p:sp>
          <p:nvSpPr>
            <p:cNvPr id="14" name="Oval 13"/>
            <p:cNvSpPr/>
            <p:nvPr/>
          </p:nvSpPr>
          <p:spPr>
            <a:xfrm>
              <a:off x="6642306"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sysClr val="window" lastClr="FFFFFF"/>
                </a:solidFill>
                <a:effectLst/>
                <a:uLnTx/>
                <a:uFillTx/>
                <a:latin typeface="Constantia"/>
                <a:ea typeface="+mn-ea"/>
                <a:cs typeface="+mn-cs"/>
              </a:endParaRPr>
            </a:p>
          </p:txBody>
        </p:sp>
        <p:sp>
          <p:nvSpPr>
            <p:cNvPr id="15" name="Oval 14"/>
            <p:cNvSpPr/>
            <p:nvPr/>
          </p:nvSpPr>
          <p:spPr>
            <a:xfrm>
              <a:off x="2455975"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sysClr val="window" lastClr="FFFFFF"/>
                </a:solidFill>
                <a:effectLst/>
                <a:uLnTx/>
                <a:uFillTx/>
                <a:latin typeface="Constantia"/>
                <a:ea typeface="+mn-ea"/>
                <a:cs typeface="+mn-cs"/>
              </a:endParaRPr>
            </a:p>
          </p:txBody>
        </p:sp>
        <p:grpSp>
          <p:nvGrpSpPr>
            <p:cNvPr id="16" name="Group 15"/>
            <p:cNvGrpSpPr/>
            <p:nvPr/>
          </p:nvGrpSpPr>
          <p:grpSpPr>
            <a:xfrm>
              <a:off x="2563229" y="2594391"/>
              <a:ext cx="4023360" cy="29249"/>
              <a:chOff x="2550323" y="3458731"/>
              <a:chExt cx="4023360" cy="38998"/>
            </a:xfrm>
          </p:grpSpPr>
          <p:cxnSp>
            <p:nvCxnSpPr>
              <p:cNvPr id="17" name="Straight Connector 16"/>
              <p:cNvCxnSpPr/>
              <p:nvPr/>
            </p:nvCxnSpPr>
            <p:spPr>
              <a:xfrm>
                <a:off x="2550323" y="3458731"/>
                <a:ext cx="4023360" cy="0"/>
              </a:xfrm>
              <a:prstGeom prst="line">
                <a:avLst/>
              </a:prstGeom>
              <a:noFill/>
              <a:ln w="12700" cap="flat" cmpd="sng" algn="ctr">
                <a:solidFill>
                  <a:schemeClr val="tx1"/>
                </a:solidFill>
                <a:prstDash val="solid"/>
              </a:ln>
              <a:effectLst/>
            </p:spPr>
          </p:cxnSp>
          <p:cxnSp>
            <p:nvCxnSpPr>
              <p:cNvPr id="18" name="Straight Connector 17"/>
              <p:cNvCxnSpPr/>
              <p:nvPr/>
            </p:nvCxnSpPr>
            <p:spPr>
              <a:xfrm>
                <a:off x="2550323" y="3497729"/>
                <a:ext cx="4023360" cy="0"/>
              </a:xfrm>
              <a:prstGeom prst="line">
                <a:avLst/>
              </a:prstGeom>
              <a:noFill/>
              <a:ln w="12700" cap="flat" cmpd="sng" algn="ctr">
                <a:solidFill>
                  <a:schemeClr val="tx1"/>
                </a:solidFill>
                <a:prstDash val="solid"/>
              </a:ln>
              <a:effectLst/>
            </p:spPr>
          </p:cxnSp>
        </p:grpSp>
      </p:grpSp>
    </p:spTree>
    <p:extLst>
      <p:ext uri="{BB962C8B-B14F-4D97-AF65-F5344CB8AC3E}">
        <p14:creationId xmlns:p14="http://schemas.microsoft.com/office/powerpoint/2010/main" val="55262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18883"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95986"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11/2/2020</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86077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22945"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8883"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00049"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5986"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8E36636D-D922-432D-A958-524484B5923D}" type="datetimeFigureOut">
              <a:rPr lang="en-US"/>
              <a:pPr/>
              <a:t>11/2/2020</a:t>
            </a:fld>
            <a:endParaRPr/>
          </a:p>
        </p:txBody>
      </p:sp>
      <p:sp>
        <p:nvSpPr>
          <p:cNvPr id="9" name="Slide Number Placeholder 8"/>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3742583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8E36636D-D922-432D-A958-524484B5923D}" type="datetimeFigureOut">
              <a:rPr lang="en-US"/>
              <a:pPr/>
              <a:t>11/2/2020</a:t>
            </a:fld>
            <a:endParaRPr/>
          </a:p>
        </p:txBody>
      </p:sp>
      <p:sp>
        <p:nvSpPr>
          <p:cNvPr id="5" name="Slide Number Placeholder 4"/>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56593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8E36636D-D922-432D-A958-524484B5923D}" type="datetimeFigureOut">
              <a:rPr lang="en-US"/>
              <a:pPr/>
              <a:t>11/2/2020</a:t>
            </a:fld>
            <a:endParaRPr/>
          </a:p>
        </p:txBody>
      </p:sp>
      <p:sp>
        <p:nvSpPr>
          <p:cNvPr id="4" name="Slide Number Placeholder 3"/>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21287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1218883" y="1803400"/>
            <a:ext cx="660228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8125883" y="1803400"/>
            <a:ext cx="2844060"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11/2/2020</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1858646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200" b="0"/>
            </a:lvl1pPr>
          </a:lstStyle>
          <a:p>
            <a:r>
              <a:rPr lang="en-US"/>
              <a:t>Click to edit Master title style</a:t>
            </a:r>
            <a:endParaRPr/>
          </a:p>
        </p:txBody>
      </p:sp>
      <p:sp>
        <p:nvSpPr>
          <p:cNvPr id="8" name="Rectangle 7"/>
          <p:cNvSpPr/>
          <p:nvPr/>
        </p:nvSpPr>
        <p:spPr>
          <a:xfrm>
            <a:off x="1218883" y="1803400"/>
            <a:ext cx="660228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Picture Placeholder 2" descr="An empty placeholder to add an image. Click on the placeholder and select the image that you wish to add."/>
          <p:cNvSpPr>
            <a:spLocks noGrp="1"/>
          </p:cNvSpPr>
          <p:nvPr>
            <p:ph type="pic" idx="1"/>
          </p:nvPr>
        </p:nvSpPr>
        <p:spPr>
          <a:xfrm>
            <a:off x="1338739" y="1925320"/>
            <a:ext cx="6362567" cy="402336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8125883" y="1803401"/>
            <a:ext cx="2844060"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11/2/2020</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val="240505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0" y="0"/>
            <a:ext cx="12188825" cy="6858000"/>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sz="2400"/>
          </a:p>
        </p:txBody>
      </p:sp>
      <p:sp>
        <p:nvSpPr>
          <p:cNvPr id="8" name="Rounded Rectangle 7"/>
          <p:cNvSpPr/>
          <p:nvPr/>
        </p:nvSpPr>
        <p:spPr>
          <a:xfrm>
            <a:off x="304721" y="301752"/>
            <a:ext cx="11579384" cy="6254496"/>
          </a:xfrm>
          <a:prstGeom prst="roundRect">
            <a:avLst>
              <a:gd name="adj" fmla="val 2341"/>
            </a:avLst>
          </a:prstGeom>
          <a:solidFill>
            <a:srgbClr val="FFFFFF"/>
          </a:solidFill>
          <a:ln>
            <a:noFill/>
          </a:ln>
          <a:effectLst>
            <a:innerShdw blurRad="508000">
              <a:srgbClr val="FFD14B">
                <a:alpha val="69804"/>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218883" y="431800"/>
            <a:ext cx="9751060" cy="11684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803400"/>
            <a:ext cx="9751060" cy="4267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218882" y="6172200"/>
            <a:ext cx="7414870" cy="304800"/>
          </a:xfrm>
          <a:prstGeom prst="rect">
            <a:avLst/>
          </a:prstGeom>
        </p:spPr>
        <p:txBody>
          <a:bodyPr vert="horz" lIns="91440" tIns="45720" rIns="91440" bIns="45720" rtlCol="0" anchor="ctr"/>
          <a:lstStyle>
            <a:lvl1pPr algn="l">
              <a:defRPr sz="1100">
                <a:solidFill>
                  <a:schemeClr val="tx1"/>
                </a:solidFill>
              </a:defRPr>
            </a:lvl1pPr>
          </a:lstStyle>
          <a:p>
            <a:endParaRPr/>
          </a:p>
        </p:txBody>
      </p:sp>
      <p:sp>
        <p:nvSpPr>
          <p:cNvPr id="4" name="Date Placeholder 3"/>
          <p:cNvSpPr>
            <a:spLocks noGrp="1"/>
          </p:cNvSpPr>
          <p:nvPr>
            <p:ph type="dt" sz="half" idx="2"/>
          </p:nvPr>
        </p:nvSpPr>
        <p:spPr>
          <a:xfrm>
            <a:off x="8836898" y="6172200"/>
            <a:ext cx="1218883" cy="304800"/>
          </a:xfrm>
          <a:prstGeom prst="rect">
            <a:avLst/>
          </a:prstGeom>
        </p:spPr>
        <p:txBody>
          <a:bodyPr vert="horz" lIns="91440" tIns="45720" rIns="91440" bIns="45720" rtlCol="0" anchor="ctr"/>
          <a:lstStyle>
            <a:lvl1pPr algn="r">
              <a:defRPr sz="1100">
                <a:solidFill>
                  <a:schemeClr val="tx1"/>
                </a:solidFill>
              </a:defRPr>
            </a:lvl1pPr>
          </a:lstStyle>
          <a:p>
            <a:fld id="{8E36636D-D922-432D-A958-524484B5923D}" type="datetimeFigureOut">
              <a:rPr lang="en-US"/>
              <a:pPr/>
              <a:t>11/2/2020</a:t>
            </a:fld>
            <a:endParaRPr/>
          </a:p>
        </p:txBody>
      </p:sp>
      <p:sp>
        <p:nvSpPr>
          <p:cNvPr id="6" name="Slide Number Placeholder 5"/>
          <p:cNvSpPr>
            <a:spLocks noGrp="1"/>
          </p:cNvSpPr>
          <p:nvPr>
            <p:ph type="sldNum" sz="quarter" idx="4"/>
          </p:nvPr>
        </p:nvSpPr>
        <p:spPr>
          <a:xfrm>
            <a:off x="10258928" y="6172200"/>
            <a:ext cx="711015"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a:pPr/>
              <a:t>‹#›</a:t>
            </a:fld>
            <a:endParaRPr/>
          </a:p>
        </p:txBody>
      </p:sp>
    </p:spTree>
    <p:extLst>
      <p:ext uri="{BB962C8B-B14F-4D97-AF65-F5344CB8AC3E}">
        <p14:creationId xmlns:p14="http://schemas.microsoft.com/office/powerpoint/2010/main" val="50722172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tx1"/>
        </a:buClr>
        <a:buFont typeface="Arial" pitchFamily="34" charset="0"/>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tx1"/>
        </a:buClr>
        <a:buFont typeface="Arial" pitchFamily="34" charset="0"/>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tx1"/>
        </a:buClr>
        <a:buFont typeface="Arial" pitchFamily="34" charset="0"/>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comments" Target="../comments/comment1.xml"/><Relationship Id="rId5" Type="http://schemas.openxmlformats.org/officeDocument/2006/relationships/image" Target="../media/image3.png"/><Relationship Id="rId4" Type="http://schemas.openxmlformats.org/officeDocument/2006/relationships/hyperlink" Target="https://www.uptodate.com/contents/warm-autoimmune-hemolytic-anemia-aiha-in-adults/abstract-text/25232059/pubmed"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When Lightning Strikes Twice in the Case of Anemia</a:t>
            </a:r>
          </a:p>
        </p:txBody>
      </p:sp>
      <p:sp>
        <p:nvSpPr>
          <p:cNvPr id="3" name="Subtitle 2"/>
          <p:cNvSpPr>
            <a:spLocks noGrp="1"/>
          </p:cNvSpPr>
          <p:nvPr>
            <p:ph type="subTitle" idx="1"/>
          </p:nvPr>
        </p:nvSpPr>
        <p:spPr/>
        <p:txBody>
          <a:bodyPr/>
          <a:lstStyle/>
          <a:p>
            <a:r>
              <a:rPr lang="en-US" dirty="0"/>
              <a:t>Matthew Reddick, MSIV &amp; Dr. Vishal Mundra, M.D.</a:t>
            </a:r>
          </a:p>
        </p:txBody>
      </p:sp>
      <p:pic>
        <p:nvPicPr>
          <p:cNvPr id="12" name="Audio 11">
            <a:hlinkClick r:id="" action="ppaction://media"/>
            <a:extLst>
              <a:ext uri="{FF2B5EF4-FFF2-40B4-BE49-F238E27FC236}">
                <a16:creationId xmlns:a16="http://schemas.microsoft.com/office/drawing/2014/main" id="{AFFB6EA3-ADC1-44FC-AA9C-9399A5C32ED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2707543024"/>
      </p:ext>
    </p:extLst>
  </p:cSld>
  <p:clrMapOvr>
    <a:masterClrMapping/>
  </p:clrMapOvr>
  <mc:AlternateContent xmlns:mc="http://schemas.openxmlformats.org/markup-compatibility/2006" xmlns:p14="http://schemas.microsoft.com/office/powerpoint/2010/main">
    <mc:Choice Requires="p14">
      <p:transition spd="med" p14:dur="700" advTm="5164">
        <p:fade/>
      </p:transition>
    </mc:Choice>
    <mc:Fallback xmlns="">
      <p:transition spd="med" advTm="51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TextBox 2">
            <a:extLst>
              <a:ext uri="{FF2B5EF4-FFF2-40B4-BE49-F238E27FC236}">
                <a16:creationId xmlns:a16="http://schemas.microsoft.com/office/drawing/2014/main" id="{8DE75E34-F617-4845-BF6E-1B7B34AD0F5E}"/>
              </a:ext>
            </a:extLst>
          </p:cNvPr>
          <p:cNvSpPr txBox="1"/>
          <p:nvPr/>
        </p:nvSpPr>
        <p:spPr>
          <a:xfrm>
            <a:off x="836612" y="2438400"/>
            <a:ext cx="10668000" cy="2492990"/>
          </a:xfrm>
          <a:prstGeom prst="rect">
            <a:avLst/>
          </a:prstGeom>
          <a:noFill/>
        </p:spPr>
        <p:txBody>
          <a:bodyPr wrap="square" rtlCol="0">
            <a:spAutoFit/>
          </a:bodyPr>
          <a:lstStyle/>
          <a:p>
            <a:r>
              <a:rPr lang="en-US" sz="1200" dirty="0"/>
              <a:t>[1] PubMed TI Prevalence of potential underlying </a:t>
            </a:r>
            <a:r>
              <a:rPr lang="en-US" sz="1200" dirty="0" err="1"/>
              <a:t>aetiology</a:t>
            </a:r>
            <a:r>
              <a:rPr lang="en-US" sz="1200" dirty="0"/>
              <a:t> of macrocytic </a:t>
            </a:r>
            <a:r>
              <a:rPr lang="en-US" sz="1200" dirty="0" err="1"/>
              <a:t>anaemia</a:t>
            </a:r>
            <a:r>
              <a:rPr lang="en-US" sz="1200" dirty="0"/>
              <a:t> in Dutch general practice.</a:t>
            </a:r>
          </a:p>
          <a:p>
            <a:r>
              <a:rPr lang="en-US" sz="1200" dirty="0"/>
              <a:t>AU Stouten K, </a:t>
            </a:r>
            <a:r>
              <a:rPr lang="en-US" sz="1200" dirty="0" err="1"/>
              <a:t>Riedl</a:t>
            </a:r>
            <a:r>
              <a:rPr lang="en-US" sz="1200" dirty="0"/>
              <a:t> JA, </a:t>
            </a:r>
            <a:r>
              <a:rPr lang="en-US" sz="1200" dirty="0" err="1"/>
              <a:t>Droogendijk</a:t>
            </a:r>
            <a:r>
              <a:rPr lang="en-US" sz="1200" dirty="0"/>
              <a:t> J, Castel R, van </a:t>
            </a:r>
            <a:r>
              <a:rPr lang="en-US" sz="1200" dirty="0" err="1"/>
              <a:t>Rosmalen</a:t>
            </a:r>
            <a:r>
              <a:rPr lang="en-US" sz="1200" dirty="0"/>
              <a:t> J, van </a:t>
            </a:r>
            <a:r>
              <a:rPr lang="en-US" sz="1200" dirty="0" err="1"/>
              <a:t>Houten</a:t>
            </a:r>
            <a:r>
              <a:rPr lang="en-US" sz="1200" dirty="0"/>
              <a:t> RJ, Berendes P, </a:t>
            </a:r>
            <a:r>
              <a:rPr lang="en-US" sz="1200" dirty="0" err="1"/>
              <a:t>Sonneveld</a:t>
            </a:r>
            <a:r>
              <a:rPr lang="en-US" sz="1200" dirty="0"/>
              <a:t> P, Levin MD </a:t>
            </a:r>
          </a:p>
          <a:p>
            <a:r>
              <a:rPr lang="en-US" sz="1200" dirty="0"/>
              <a:t>SOBMC Fam </a:t>
            </a:r>
            <a:r>
              <a:rPr lang="en-US" sz="1200" dirty="0" err="1"/>
              <a:t>Pract</a:t>
            </a:r>
            <a:r>
              <a:rPr lang="en-US" sz="1200" dirty="0"/>
              <a:t>. 2016;17(1):113. </a:t>
            </a:r>
            <a:r>
              <a:rPr lang="en-US" sz="1200" dirty="0" err="1"/>
              <a:t>Epub</a:t>
            </a:r>
            <a:r>
              <a:rPr lang="en-US" sz="1200" dirty="0"/>
              <a:t> 2016 Aug 19. </a:t>
            </a:r>
          </a:p>
          <a:p>
            <a:endParaRPr lang="en-US" sz="1200" dirty="0"/>
          </a:p>
          <a:p>
            <a:r>
              <a:rPr lang="en-US" sz="1200" dirty="0"/>
              <a:t>[2] PubMed TI Clinical heterogeneity and predictors of outcome in primary autoimmune hemolytic anemia: a GIMEMA study of 308 patients.</a:t>
            </a:r>
          </a:p>
          <a:p>
            <a:r>
              <a:rPr lang="en-US" sz="1200" dirty="0"/>
              <a:t>AU </a:t>
            </a:r>
            <a:r>
              <a:rPr lang="en-US" sz="1200" dirty="0" err="1"/>
              <a:t>Barcellini</a:t>
            </a:r>
            <a:r>
              <a:rPr lang="en-US" sz="1200" dirty="0"/>
              <a:t> W, </a:t>
            </a:r>
            <a:r>
              <a:rPr lang="en-US" sz="1200" dirty="0" err="1"/>
              <a:t>Fattizzo</a:t>
            </a:r>
            <a:r>
              <a:rPr lang="en-US" sz="1200" dirty="0"/>
              <a:t> B, </a:t>
            </a:r>
            <a:r>
              <a:rPr lang="en-US" sz="1200" dirty="0" err="1"/>
              <a:t>Zaninoni</a:t>
            </a:r>
            <a:r>
              <a:rPr lang="en-US" sz="1200" dirty="0"/>
              <a:t> A, </a:t>
            </a:r>
            <a:r>
              <a:rPr lang="en-US" sz="1200" dirty="0" err="1"/>
              <a:t>Radice</a:t>
            </a:r>
            <a:r>
              <a:rPr lang="en-US" sz="1200" dirty="0"/>
              <a:t> T, </a:t>
            </a:r>
            <a:r>
              <a:rPr lang="en-US" sz="1200" dirty="0" err="1"/>
              <a:t>Nichele</a:t>
            </a:r>
            <a:r>
              <a:rPr lang="en-US" sz="1200" dirty="0"/>
              <a:t> I, Di Bona E, </a:t>
            </a:r>
            <a:r>
              <a:rPr lang="en-US" sz="1200" dirty="0" err="1"/>
              <a:t>Lunghi</a:t>
            </a:r>
            <a:r>
              <a:rPr lang="en-US" sz="1200" dirty="0"/>
              <a:t> M, </a:t>
            </a:r>
            <a:r>
              <a:rPr lang="en-US" sz="1200" dirty="0" err="1"/>
              <a:t>Tassinari</a:t>
            </a:r>
            <a:r>
              <a:rPr lang="en-US" sz="1200" dirty="0"/>
              <a:t> C, </a:t>
            </a:r>
            <a:r>
              <a:rPr lang="en-US" sz="1200" dirty="0" err="1"/>
              <a:t>Alfinito</a:t>
            </a:r>
            <a:r>
              <a:rPr lang="en-US" sz="1200" dirty="0"/>
              <a:t> F, Ferrari A, </a:t>
            </a:r>
            <a:r>
              <a:rPr lang="en-US" sz="1200" dirty="0" err="1"/>
              <a:t>Leporace</a:t>
            </a:r>
            <a:r>
              <a:rPr lang="en-US" sz="1200" dirty="0"/>
              <a:t> AP, </a:t>
            </a:r>
            <a:r>
              <a:rPr lang="en-US" sz="1200" dirty="0" err="1"/>
              <a:t>Niscola</a:t>
            </a:r>
            <a:r>
              <a:rPr lang="en-US" sz="1200" dirty="0"/>
              <a:t> P, </a:t>
            </a:r>
            <a:r>
              <a:rPr lang="en-US" sz="1200" dirty="0" err="1"/>
              <a:t>Carpenedo</a:t>
            </a:r>
            <a:r>
              <a:rPr lang="en-US" sz="1200" dirty="0"/>
              <a:t> M, </a:t>
            </a:r>
            <a:r>
              <a:rPr lang="en-US" sz="1200" dirty="0" err="1"/>
              <a:t>Boschetti</a:t>
            </a:r>
            <a:r>
              <a:rPr lang="en-US" sz="1200" dirty="0"/>
              <a:t> C, </a:t>
            </a:r>
            <a:r>
              <a:rPr lang="en-US" sz="1200" dirty="0" err="1"/>
              <a:t>Revelli</a:t>
            </a:r>
            <a:r>
              <a:rPr lang="en-US" sz="1200" dirty="0"/>
              <a:t> N, Villa MA, </a:t>
            </a:r>
            <a:r>
              <a:rPr lang="en-US" sz="1200" dirty="0" err="1"/>
              <a:t>Consonni</a:t>
            </a:r>
            <a:r>
              <a:rPr lang="en-US" sz="1200" dirty="0"/>
              <a:t> D, Scaramucci L, De </a:t>
            </a:r>
            <a:r>
              <a:rPr lang="en-US" sz="1200" dirty="0" err="1"/>
              <a:t>Fabritiis</a:t>
            </a:r>
            <a:r>
              <a:rPr lang="en-US" sz="1200" dirty="0"/>
              <a:t> P, </a:t>
            </a:r>
            <a:r>
              <a:rPr lang="en-US" sz="1200" dirty="0" err="1"/>
              <a:t>Tagariello</a:t>
            </a:r>
            <a:r>
              <a:rPr lang="en-US" sz="1200" dirty="0"/>
              <a:t> G, </a:t>
            </a:r>
            <a:r>
              <a:rPr lang="en-US" sz="1200" dirty="0" err="1"/>
              <a:t>Gaidano</a:t>
            </a:r>
            <a:r>
              <a:rPr lang="en-US" sz="1200" dirty="0"/>
              <a:t> G, </a:t>
            </a:r>
            <a:r>
              <a:rPr lang="en-US" sz="1200" dirty="0" err="1"/>
              <a:t>Rodeghiero</a:t>
            </a:r>
            <a:r>
              <a:rPr lang="en-US" sz="1200" dirty="0"/>
              <a:t> F, </a:t>
            </a:r>
            <a:r>
              <a:rPr lang="en-US" sz="1200" dirty="0" err="1"/>
              <a:t>Cortelezzi</a:t>
            </a:r>
            <a:r>
              <a:rPr lang="en-US" sz="1200" dirty="0"/>
              <a:t> A, </a:t>
            </a:r>
            <a:r>
              <a:rPr lang="en-US" sz="1200" dirty="0" err="1"/>
              <a:t>Zanella</a:t>
            </a:r>
            <a:r>
              <a:rPr lang="en-US" sz="1200" dirty="0"/>
              <a:t> A </a:t>
            </a:r>
          </a:p>
          <a:p>
            <a:r>
              <a:rPr lang="en-US" sz="1200" dirty="0"/>
              <a:t>SO Blood. 2014;124(19):2930. </a:t>
            </a:r>
            <a:r>
              <a:rPr lang="en-US" sz="1200" dirty="0" err="1"/>
              <a:t>Epub</a:t>
            </a:r>
            <a:r>
              <a:rPr lang="en-US" sz="1200" dirty="0"/>
              <a:t> 2014 Sep 16. </a:t>
            </a:r>
          </a:p>
          <a:p>
            <a:endParaRPr lang="en-US" sz="1200" dirty="0"/>
          </a:p>
          <a:p>
            <a:r>
              <a:rPr lang="en-US" sz="1200" dirty="0"/>
              <a:t>By Dr. DY Patil Vidyapeeth peripheral smear https://www.mjdrdypu.org/article.asp?issn=0975-2870;year=2014;volume=7;issue=1;spage=25;epage=28;aulast=Manzoor;type=3</a:t>
            </a:r>
          </a:p>
          <a:p>
            <a:endParaRPr lang="en-US" sz="1200" dirty="0"/>
          </a:p>
          <a:p>
            <a:r>
              <a:rPr lang="en-US" sz="1200" dirty="0"/>
              <a:t>By </a:t>
            </a:r>
            <a:r>
              <a:rPr lang="en-US" sz="1200" dirty="0" err="1"/>
              <a:t>Radioxoma</a:t>
            </a:r>
            <a:r>
              <a:rPr lang="en-US" sz="1200" dirty="0"/>
              <a:t> - Own work, CC BY-SA 3.0, https://commons.wikimedia.org/w/index.php?curid=18156433</a:t>
            </a:r>
          </a:p>
        </p:txBody>
      </p:sp>
      <p:sp>
        <p:nvSpPr>
          <p:cNvPr id="5" name="Rectangle 2">
            <a:extLst>
              <a:ext uri="{FF2B5EF4-FFF2-40B4-BE49-F238E27FC236}">
                <a16:creationId xmlns:a16="http://schemas.microsoft.com/office/drawing/2014/main" id="{CC2AB5E2-3A16-4A91-A9BD-CB8ECCE30180}"/>
              </a:ext>
            </a:extLst>
          </p:cNvPr>
          <p:cNvSpPr>
            <a:spLocks noChangeArrowheads="1"/>
          </p:cNvSpPr>
          <p:nvPr/>
        </p:nvSpPr>
        <p:spPr bwMode="auto">
          <a:xfrm>
            <a:off x="0" y="0"/>
            <a:ext cx="12188825"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34800" tIns="0" rIns="0" bIns="36501"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905A"/>
                </a:solidFill>
                <a:effectLst/>
                <a:latin typeface="Noto Sans"/>
                <a:hlinkClick r:id="rId4"/>
              </a:rPr>
              <a:t>PubMed</a:t>
            </a:r>
            <a:endParaRPr kumimoji="0" lang="en-US" altLang="en-US" sz="900" b="0" i="0" u="none" strike="noStrike" cap="none" normalizeH="0" baseline="0">
              <a:ln>
                <a:noFill/>
              </a:ln>
              <a:solidFill>
                <a:srgbClr val="232323"/>
              </a:solidFill>
              <a:effectLst/>
              <a:latin typeface="Noto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32323"/>
                </a:solidFill>
                <a:effectLst/>
                <a:latin typeface="Noto Sans"/>
              </a:rPr>
              <a:t>TI</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32323"/>
                </a:solidFill>
                <a:effectLst/>
                <a:latin typeface="Noto Sans"/>
              </a:rPr>
              <a:t>Clinical heterogeneity and predictors of outcome in primary autoimmune hemolytic anemia: a GIMEMA study of 308 patients.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32323"/>
                </a:solidFill>
                <a:effectLst/>
                <a:latin typeface="Noto Sans"/>
              </a:rPr>
              <a:t>AU</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32323"/>
                </a:solidFill>
                <a:effectLst/>
                <a:latin typeface="Noto Sans"/>
              </a:rPr>
              <a:t>Barcellini W, Fattizzo B, Zaninoni A, Radice T, Nichele I, Di Bona E, Lunghi M, Tassinari C, Alfinito F, Ferrari A, Leporace AP, Niscola P, Carpenedo M, Boschetti C, Revelli N, Villa MA, Consonni D, Scaramucci L, De Fabritiis P, Tagariello G, Gaidano G, Rodeghiero F, Cortelezzi A, Zanella A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32323"/>
                </a:solidFill>
                <a:effectLst/>
                <a:latin typeface="Noto Sans"/>
              </a:rPr>
              <a:t>SO</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32323"/>
                </a:solidFill>
                <a:effectLst/>
                <a:latin typeface="Noto Sans"/>
              </a:rPr>
              <a:t>Blood. 2014;124(19):2930. Epub 2014 Sep 16.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Audio 6">
            <a:hlinkClick r:id="" action="ppaction://media"/>
            <a:extLst>
              <a:ext uri="{FF2B5EF4-FFF2-40B4-BE49-F238E27FC236}">
                <a16:creationId xmlns:a16="http://schemas.microsoft.com/office/drawing/2014/main" id="{12E1464B-684B-484D-AAE5-C533C2A92C2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3819877332"/>
      </p:ext>
    </p:extLst>
  </p:cSld>
  <p:clrMapOvr>
    <a:masterClrMapping/>
  </p:clrMapOvr>
  <mc:AlternateContent xmlns:mc="http://schemas.openxmlformats.org/markup-compatibility/2006" xmlns:p14="http://schemas.microsoft.com/office/powerpoint/2010/main">
    <mc:Choice Requires="p14">
      <p:transition spd="med" p14:dur="700" advTm="4610">
        <p:fade/>
      </p:transition>
    </mc:Choice>
    <mc:Fallback xmlns="">
      <p:transition spd="med" advTm="46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Incidence of different causes of anemia</a:t>
            </a:r>
          </a:p>
        </p:txBody>
      </p:sp>
      <p:graphicFrame>
        <p:nvGraphicFramePr>
          <p:cNvPr id="6" name="Content Placeholder 5" descr="Clustered column chart showing the values of 3 series for 4 categories"/>
          <p:cNvGraphicFramePr>
            <a:graphicFrameLocks noGrp="1"/>
          </p:cNvGraphicFramePr>
          <p:nvPr>
            <p:ph idx="1"/>
            <p:extLst>
              <p:ext uri="{D42A27DB-BD31-4B8C-83A1-F6EECF244321}">
                <p14:modId xmlns:p14="http://schemas.microsoft.com/office/powerpoint/2010/main" val="1501382599"/>
              </p:ext>
            </p:extLst>
          </p:nvPr>
        </p:nvGraphicFramePr>
        <p:xfrm>
          <a:off x="5256212" y="1803400"/>
          <a:ext cx="5713413" cy="426720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a:extLst>
              <a:ext uri="{FF2B5EF4-FFF2-40B4-BE49-F238E27FC236}">
                <a16:creationId xmlns:a16="http://schemas.microsoft.com/office/drawing/2014/main" id="{E55AE262-1D49-407F-A27B-44CBFE60ADC6}"/>
              </a:ext>
            </a:extLst>
          </p:cNvPr>
          <p:cNvSpPr txBox="1"/>
          <p:nvPr/>
        </p:nvSpPr>
        <p:spPr>
          <a:xfrm>
            <a:off x="836612" y="2286000"/>
            <a:ext cx="4953000" cy="3139321"/>
          </a:xfrm>
          <a:prstGeom prst="rect">
            <a:avLst/>
          </a:prstGeom>
          <a:noFill/>
        </p:spPr>
        <p:txBody>
          <a:bodyPr wrap="square" rtlCol="0">
            <a:spAutoFit/>
          </a:bodyPr>
          <a:lstStyle/>
          <a:p>
            <a:pPr marL="342900" indent="-342900">
              <a:buFont typeface="Arial" panose="020B0604020202020204" pitchFamily="34" charset="0"/>
              <a:buChar char="•"/>
            </a:pPr>
            <a:r>
              <a:rPr lang="en-US" sz="2200" dirty="0"/>
              <a:t>B12 anemia present in 1.4% of the general population</a:t>
            </a:r>
          </a:p>
          <a:p>
            <a:endParaRPr lang="en-US" sz="2200" dirty="0"/>
          </a:p>
          <a:p>
            <a:pPr marL="342900" indent="-342900">
              <a:buFont typeface="Arial" panose="020B0604020202020204" pitchFamily="34" charset="0"/>
              <a:buChar char="•"/>
            </a:pPr>
            <a:r>
              <a:rPr lang="en-US" sz="2200" dirty="0"/>
              <a:t>Folate deficiency anemia present in 0.5% of the general population</a:t>
            </a:r>
          </a:p>
          <a:p>
            <a:endParaRPr lang="en-US" sz="2200" dirty="0"/>
          </a:p>
          <a:p>
            <a:pPr marL="342900" indent="-342900">
              <a:buFont typeface="Arial" panose="020B0604020202020204" pitchFamily="34" charset="0"/>
              <a:buChar char="•"/>
            </a:pPr>
            <a:r>
              <a:rPr lang="en-US" sz="2200" dirty="0"/>
              <a:t>Warm autoimmune hemolytic anemia present in only 0.017% of the general population</a:t>
            </a:r>
          </a:p>
        </p:txBody>
      </p:sp>
      <p:pic>
        <p:nvPicPr>
          <p:cNvPr id="10" name="Audio 9">
            <a:hlinkClick r:id="" action="ppaction://media"/>
            <a:extLst>
              <a:ext uri="{FF2B5EF4-FFF2-40B4-BE49-F238E27FC236}">
                <a16:creationId xmlns:a16="http://schemas.microsoft.com/office/drawing/2014/main" id="{ECA5FB39-70C9-4FD4-BD3D-9C0EC30F5D3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1711846402"/>
      </p:ext>
    </p:extLst>
  </p:cSld>
  <p:clrMapOvr>
    <a:masterClrMapping/>
  </p:clrMapOvr>
  <mc:AlternateContent xmlns:mc="http://schemas.openxmlformats.org/markup-compatibility/2006" xmlns:p14="http://schemas.microsoft.com/office/powerpoint/2010/main">
    <mc:Choice Requires="p14">
      <p:transition spd="med" p14:dur="700" advTm="29011">
        <p:fade/>
      </p:transition>
    </mc:Choice>
    <mc:Fallback xmlns="">
      <p:transition spd="med" advTm="290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 Report: Presenting Illness</a:t>
            </a:r>
          </a:p>
        </p:txBody>
      </p:sp>
      <p:sp>
        <p:nvSpPr>
          <p:cNvPr id="14" name="Content Placeholder 13"/>
          <p:cNvSpPr>
            <a:spLocks noGrp="1"/>
          </p:cNvSpPr>
          <p:nvPr>
            <p:ph idx="1"/>
          </p:nvPr>
        </p:nvSpPr>
        <p:spPr>
          <a:xfrm>
            <a:off x="1218883" y="1803400"/>
            <a:ext cx="8152129" cy="4267200"/>
          </a:xfrm>
        </p:spPr>
        <p:txBody>
          <a:bodyPr/>
          <a:lstStyle/>
          <a:p>
            <a:r>
              <a:rPr lang="en-US" dirty="0"/>
              <a:t>65 year old female </a:t>
            </a:r>
          </a:p>
          <a:p>
            <a:r>
              <a:rPr lang="en-US" dirty="0"/>
              <a:t>Symptoms of fatigue and dyspnea on exertion with insidious onset</a:t>
            </a:r>
          </a:p>
          <a:p>
            <a:r>
              <a:rPr lang="en-US" dirty="0"/>
              <a:t>Denied bleeding from any orifice</a:t>
            </a:r>
          </a:p>
          <a:p>
            <a:r>
              <a:rPr lang="en-US" dirty="0"/>
              <a:t>Denied dietary restriction or deficiencies</a:t>
            </a:r>
          </a:p>
          <a:p>
            <a:r>
              <a:rPr lang="en-US" dirty="0"/>
              <a:t>Admitted to a remote history of anemia that had never been fully worked up</a:t>
            </a:r>
          </a:p>
          <a:p>
            <a:pPr marL="0" indent="0">
              <a:buNone/>
            </a:pPr>
            <a:endParaRPr lang="en-US" dirty="0"/>
          </a:p>
        </p:txBody>
      </p:sp>
      <p:pic>
        <p:nvPicPr>
          <p:cNvPr id="4" name="Audio 3">
            <a:hlinkClick r:id="" action="ppaction://media"/>
            <a:extLst>
              <a:ext uri="{FF2B5EF4-FFF2-40B4-BE49-F238E27FC236}">
                <a16:creationId xmlns:a16="http://schemas.microsoft.com/office/drawing/2014/main" id="{7288AAF8-25FD-451E-A38B-71AF7353758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1016464805"/>
      </p:ext>
    </p:extLst>
  </p:cSld>
  <p:clrMapOvr>
    <a:masterClrMapping/>
  </p:clrMapOvr>
  <mc:AlternateContent xmlns:mc="http://schemas.openxmlformats.org/markup-compatibility/2006" xmlns:p14="http://schemas.microsoft.com/office/powerpoint/2010/main">
    <mc:Choice Requires="p14">
      <p:transition spd="med" p14:dur="700" advTm="24530">
        <p:fade/>
      </p:transition>
    </mc:Choice>
    <mc:Fallback xmlns="">
      <p:transition spd="med" advTm="2453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5C031-3B63-4FBA-94BC-E35E83D75EC3}"/>
              </a:ext>
            </a:extLst>
          </p:cNvPr>
          <p:cNvSpPr>
            <a:spLocks noGrp="1"/>
          </p:cNvSpPr>
          <p:nvPr>
            <p:ph type="title"/>
          </p:nvPr>
        </p:nvSpPr>
        <p:spPr/>
        <p:txBody>
          <a:bodyPr/>
          <a:lstStyle/>
          <a:p>
            <a:r>
              <a:rPr lang="en-US" dirty="0"/>
              <a:t>History and Physical Exam</a:t>
            </a:r>
          </a:p>
        </p:txBody>
      </p:sp>
      <p:sp>
        <p:nvSpPr>
          <p:cNvPr id="3" name="Content Placeholder 2">
            <a:extLst>
              <a:ext uri="{FF2B5EF4-FFF2-40B4-BE49-F238E27FC236}">
                <a16:creationId xmlns:a16="http://schemas.microsoft.com/office/drawing/2014/main" id="{5A8E1909-F6FC-489B-B530-B698DEAAB318}"/>
              </a:ext>
            </a:extLst>
          </p:cNvPr>
          <p:cNvSpPr>
            <a:spLocks noGrp="1"/>
          </p:cNvSpPr>
          <p:nvPr>
            <p:ph idx="1"/>
          </p:nvPr>
        </p:nvSpPr>
        <p:spPr/>
        <p:txBody>
          <a:bodyPr/>
          <a:lstStyle/>
          <a:p>
            <a:r>
              <a:rPr lang="en-US" dirty="0"/>
              <a:t>Past medical history of insulin dependent type two diabetes as well as hypothyroidism</a:t>
            </a:r>
          </a:p>
          <a:p>
            <a:r>
              <a:rPr lang="en-US" dirty="0"/>
              <a:t>Social History: Denied smoking, drinking or illicit drug use. Worked at an assisted living facility as a caretaker</a:t>
            </a:r>
          </a:p>
          <a:p>
            <a:r>
              <a:rPr lang="en-US" dirty="0"/>
              <a:t>Medications included 10 units of long acting insulin daily and Tresiba</a:t>
            </a:r>
          </a:p>
          <a:p>
            <a:r>
              <a:rPr lang="en-US" dirty="0"/>
              <a:t>Physical exam was benign. Vitals signs were stable. No noticeable pallor. No glossitis. No tachycardia. No murmurs. No hepatosplenomegaly.</a:t>
            </a:r>
          </a:p>
        </p:txBody>
      </p:sp>
      <p:pic>
        <p:nvPicPr>
          <p:cNvPr id="5" name="Audio 4">
            <a:hlinkClick r:id="" action="ppaction://media"/>
            <a:extLst>
              <a:ext uri="{FF2B5EF4-FFF2-40B4-BE49-F238E27FC236}">
                <a16:creationId xmlns:a16="http://schemas.microsoft.com/office/drawing/2014/main" id="{BAD8FB21-7499-45F6-920D-7C827E010AC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3769237232"/>
      </p:ext>
    </p:extLst>
  </p:cSld>
  <p:clrMapOvr>
    <a:masterClrMapping/>
  </p:clrMapOvr>
  <mc:AlternateContent xmlns:mc="http://schemas.openxmlformats.org/markup-compatibility/2006" xmlns:p14="http://schemas.microsoft.com/office/powerpoint/2010/main">
    <mc:Choice Requires="p14">
      <p:transition spd="med" p14:dur="700" advTm="34653">
        <p:fade/>
      </p:transition>
    </mc:Choice>
    <mc:Fallback xmlns="">
      <p:transition spd="med" advTm="346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F22435D-AABA-4AF5-A313-EF37DE7FFF05}"/>
              </a:ext>
            </a:extLst>
          </p:cNvPr>
          <p:cNvGraphicFramePr>
            <a:graphicFrameLocks noGrp="1"/>
          </p:cNvGraphicFramePr>
          <p:nvPr>
            <p:extLst>
              <p:ext uri="{D42A27DB-BD31-4B8C-83A1-F6EECF244321}">
                <p14:modId xmlns:p14="http://schemas.microsoft.com/office/powerpoint/2010/main" val="2138940515"/>
              </p:ext>
            </p:extLst>
          </p:nvPr>
        </p:nvGraphicFramePr>
        <p:xfrm>
          <a:off x="722316" y="2209800"/>
          <a:ext cx="6286496" cy="3134360"/>
        </p:xfrm>
        <a:graphic>
          <a:graphicData uri="http://schemas.openxmlformats.org/drawingml/2006/table">
            <a:tbl>
              <a:tblPr firstRow="1" bandRow="1">
                <a:tableStyleId>{5C22544A-7EE6-4342-B048-85BDC9FD1C3A}</a:tableStyleId>
              </a:tblPr>
              <a:tblGrid>
                <a:gridCol w="1571624">
                  <a:extLst>
                    <a:ext uri="{9D8B030D-6E8A-4147-A177-3AD203B41FA5}">
                      <a16:colId xmlns:a16="http://schemas.microsoft.com/office/drawing/2014/main" val="4167022711"/>
                    </a:ext>
                  </a:extLst>
                </a:gridCol>
                <a:gridCol w="1571624">
                  <a:extLst>
                    <a:ext uri="{9D8B030D-6E8A-4147-A177-3AD203B41FA5}">
                      <a16:colId xmlns:a16="http://schemas.microsoft.com/office/drawing/2014/main" val="2280996995"/>
                    </a:ext>
                  </a:extLst>
                </a:gridCol>
                <a:gridCol w="1571624">
                  <a:extLst>
                    <a:ext uri="{9D8B030D-6E8A-4147-A177-3AD203B41FA5}">
                      <a16:colId xmlns:a16="http://schemas.microsoft.com/office/drawing/2014/main" val="1113218126"/>
                    </a:ext>
                  </a:extLst>
                </a:gridCol>
                <a:gridCol w="1571624">
                  <a:extLst>
                    <a:ext uri="{9D8B030D-6E8A-4147-A177-3AD203B41FA5}">
                      <a16:colId xmlns:a16="http://schemas.microsoft.com/office/drawing/2014/main" val="4137841977"/>
                    </a:ext>
                  </a:extLst>
                </a:gridCol>
              </a:tblGrid>
              <a:tr h="1422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530321950"/>
                  </a:ext>
                </a:extLst>
              </a:tr>
              <a:tr h="370840">
                <a:tc>
                  <a:txBody>
                    <a:bodyPr/>
                    <a:lstStyle/>
                    <a:p>
                      <a:r>
                        <a:rPr lang="en-US" dirty="0"/>
                        <a:t>WBC</a:t>
                      </a:r>
                    </a:p>
                  </a:txBody>
                  <a:tcPr/>
                </a:tc>
                <a:tc>
                  <a:txBody>
                    <a:bodyPr/>
                    <a:lstStyle/>
                    <a:p>
                      <a:r>
                        <a:rPr lang="en-US" dirty="0"/>
                        <a:t>Hgb</a:t>
                      </a:r>
                    </a:p>
                  </a:txBody>
                  <a:tcPr/>
                </a:tc>
                <a:tc>
                  <a:txBody>
                    <a:bodyPr/>
                    <a:lstStyle/>
                    <a:p>
                      <a:r>
                        <a:rPr lang="en-US" dirty="0"/>
                        <a:t>Hematocrit</a:t>
                      </a:r>
                    </a:p>
                  </a:txBody>
                  <a:tcPr/>
                </a:tc>
                <a:tc>
                  <a:txBody>
                    <a:bodyPr/>
                    <a:lstStyle/>
                    <a:p>
                      <a:r>
                        <a:rPr lang="en-US" dirty="0"/>
                        <a:t>Platelets</a:t>
                      </a:r>
                    </a:p>
                  </a:txBody>
                  <a:tcPr/>
                </a:tc>
                <a:extLst>
                  <a:ext uri="{0D108BD9-81ED-4DB2-BD59-A6C34878D82A}">
                    <a16:rowId xmlns:a16="http://schemas.microsoft.com/office/drawing/2014/main" val="2672115944"/>
                  </a:ext>
                </a:extLst>
              </a:tr>
              <a:tr h="370840">
                <a:tc>
                  <a:txBody>
                    <a:bodyPr/>
                    <a:lstStyle/>
                    <a:p>
                      <a:r>
                        <a:rPr lang="en-US" sz="1800" kern="1200" dirty="0">
                          <a:solidFill>
                            <a:schemeClr val="dk1"/>
                          </a:solidFill>
                          <a:effectLst/>
                          <a:latin typeface="+mn-lt"/>
                          <a:ea typeface="+mn-ea"/>
                          <a:cs typeface="+mn-cs"/>
                        </a:rPr>
                        <a:t>2,900</a:t>
                      </a:r>
                      <a:r>
                        <a:rPr lang="en-US" sz="1400" kern="1200" dirty="0">
                          <a:solidFill>
                            <a:schemeClr val="dk1"/>
                          </a:solidFill>
                          <a:effectLst/>
                          <a:latin typeface="+mn-lt"/>
                          <a:ea typeface="+mn-ea"/>
                          <a:cs typeface="+mn-cs"/>
                        </a:rPr>
                        <a:t>/mm</a:t>
                      </a:r>
                      <a:r>
                        <a:rPr lang="en-US" sz="1400" kern="1200" baseline="30000" dirty="0">
                          <a:solidFill>
                            <a:schemeClr val="dk1"/>
                          </a:solidFill>
                          <a:effectLst/>
                          <a:latin typeface="+mn-lt"/>
                          <a:ea typeface="+mn-ea"/>
                          <a:cs typeface="+mn-cs"/>
                        </a:rPr>
                        <a:t>3</a:t>
                      </a:r>
                      <a:endParaRPr lang="en-US" sz="1400" dirty="0"/>
                    </a:p>
                  </a:txBody>
                  <a:tcPr/>
                </a:tc>
                <a:tc>
                  <a:txBody>
                    <a:bodyPr/>
                    <a:lstStyle/>
                    <a:p>
                      <a:r>
                        <a:rPr lang="en-US" dirty="0"/>
                        <a:t>4.8 </a:t>
                      </a:r>
                      <a:r>
                        <a:rPr lang="en-US" sz="1400" dirty="0"/>
                        <a:t>g/dL</a:t>
                      </a:r>
                    </a:p>
                  </a:txBody>
                  <a:tcPr/>
                </a:tc>
                <a:tc>
                  <a:txBody>
                    <a:bodyPr/>
                    <a:lstStyle/>
                    <a:p>
                      <a:r>
                        <a:rPr lang="en-US" dirty="0"/>
                        <a:t>13.3%</a:t>
                      </a:r>
                    </a:p>
                  </a:txBody>
                  <a:tcPr/>
                </a:tc>
                <a:tc>
                  <a:txBody>
                    <a:bodyPr/>
                    <a:lstStyle/>
                    <a:p>
                      <a:r>
                        <a:rPr lang="en-US" sz="1800" kern="1200" dirty="0">
                          <a:solidFill>
                            <a:schemeClr val="dk1"/>
                          </a:solidFill>
                          <a:effectLst/>
                          <a:latin typeface="+mn-lt"/>
                          <a:ea typeface="+mn-ea"/>
                          <a:cs typeface="+mn-cs"/>
                        </a:rPr>
                        <a:t>101 </a:t>
                      </a:r>
                      <a:r>
                        <a:rPr lang="en-US" sz="1400" kern="1200" dirty="0">
                          <a:solidFill>
                            <a:schemeClr val="dk1"/>
                          </a:solidFill>
                          <a:effectLst/>
                          <a:latin typeface="+mn-lt"/>
                          <a:ea typeface="+mn-ea"/>
                          <a:cs typeface="+mn-cs"/>
                        </a:rPr>
                        <a:t>x10</a:t>
                      </a:r>
                      <a:r>
                        <a:rPr lang="en-US" sz="1400" kern="1200" baseline="30000" dirty="0">
                          <a:solidFill>
                            <a:schemeClr val="dk1"/>
                          </a:solidFill>
                          <a:effectLst/>
                          <a:latin typeface="+mn-lt"/>
                          <a:ea typeface="+mn-ea"/>
                          <a:cs typeface="+mn-cs"/>
                        </a:rPr>
                        <a:t>9</a:t>
                      </a:r>
                      <a:r>
                        <a:rPr lang="en-US" sz="1400" kern="1200" dirty="0">
                          <a:solidFill>
                            <a:schemeClr val="dk1"/>
                          </a:solidFill>
                          <a:effectLst/>
                          <a:latin typeface="+mn-lt"/>
                          <a:ea typeface="+mn-ea"/>
                          <a:cs typeface="+mn-cs"/>
                        </a:rPr>
                        <a:t>/</a:t>
                      </a:r>
                      <a:r>
                        <a:rPr lang="en-US" sz="1200" kern="1200" dirty="0">
                          <a:solidFill>
                            <a:schemeClr val="dk1"/>
                          </a:solidFill>
                          <a:effectLst/>
                          <a:latin typeface="+mn-lt"/>
                          <a:ea typeface="+mn-ea"/>
                          <a:cs typeface="+mn-cs"/>
                        </a:rPr>
                        <a:t>L</a:t>
                      </a:r>
                      <a:endParaRPr lang="en-US" sz="1200" dirty="0"/>
                    </a:p>
                  </a:txBody>
                  <a:tcPr/>
                </a:tc>
                <a:extLst>
                  <a:ext uri="{0D108BD9-81ED-4DB2-BD59-A6C34878D82A}">
                    <a16:rowId xmlns:a16="http://schemas.microsoft.com/office/drawing/2014/main" val="3302284850"/>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511466953"/>
                  </a:ext>
                </a:extLst>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578743065"/>
                  </a:ext>
                </a:extLst>
              </a:tr>
              <a:tr h="370840">
                <a:tc>
                  <a:txBody>
                    <a:bodyPr/>
                    <a:lstStyle/>
                    <a:p>
                      <a:r>
                        <a:rPr lang="en-US" dirty="0"/>
                        <a:t>MCV</a:t>
                      </a:r>
                    </a:p>
                  </a:txBody>
                  <a:tcPr/>
                </a:tc>
                <a:tc>
                  <a:txBody>
                    <a:bodyPr/>
                    <a:lstStyle/>
                    <a:p>
                      <a:r>
                        <a:rPr lang="en-US" dirty="0"/>
                        <a:t>B12</a:t>
                      </a:r>
                    </a:p>
                  </a:txBody>
                  <a:tcPr/>
                </a:tc>
                <a:tc>
                  <a:txBody>
                    <a:bodyPr/>
                    <a:lstStyle/>
                    <a:p>
                      <a:pPr algn="l"/>
                      <a:r>
                        <a:rPr lang="en-US" dirty="0" err="1"/>
                        <a:t>Methylmal-onic</a:t>
                      </a:r>
                      <a:r>
                        <a:rPr lang="en-US" dirty="0"/>
                        <a:t> acid</a:t>
                      </a:r>
                    </a:p>
                  </a:txBody>
                  <a:tcPr/>
                </a:tc>
                <a:tc>
                  <a:txBody>
                    <a:bodyPr/>
                    <a:lstStyle/>
                    <a:p>
                      <a:r>
                        <a:rPr lang="en-US" dirty="0"/>
                        <a:t>Intrinsic Factor Immunoassay</a:t>
                      </a:r>
                    </a:p>
                  </a:txBody>
                  <a:tcPr/>
                </a:tc>
                <a:extLst>
                  <a:ext uri="{0D108BD9-81ED-4DB2-BD59-A6C34878D82A}">
                    <a16:rowId xmlns:a16="http://schemas.microsoft.com/office/drawing/2014/main" val="1598035300"/>
                  </a:ext>
                </a:extLst>
              </a:tr>
              <a:tr h="370840">
                <a:tc>
                  <a:txBody>
                    <a:bodyPr/>
                    <a:lstStyle/>
                    <a:p>
                      <a:r>
                        <a:rPr lang="en-US" sz="1800" kern="1200" dirty="0">
                          <a:solidFill>
                            <a:schemeClr val="dk1"/>
                          </a:solidFill>
                          <a:effectLst/>
                          <a:latin typeface="+mn-lt"/>
                          <a:ea typeface="+mn-ea"/>
                          <a:cs typeface="+mn-cs"/>
                        </a:rPr>
                        <a:t>110.4 </a:t>
                      </a:r>
                      <a:r>
                        <a:rPr lang="en-US" sz="1400" kern="1200" dirty="0" err="1">
                          <a:solidFill>
                            <a:schemeClr val="dk1"/>
                          </a:solidFill>
                          <a:effectLst/>
                          <a:latin typeface="+mn-lt"/>
                          <a:ea typeface="+mn-ea"/>
                          <a:cs typeface="+mn-cs"/>
                        </a:rPr>
                        <a:t>fL</a:t>
                      </a:r>
                      <a:r>
                        <a:rPr lang="en-US" sz="1400" kern="1200" dirty="0">
                          <a:solidFill>
                            <a:schemeClr val="dk1"/>
                          </a:solidFill>
                          <a:effectLst/>
                          <a:latin typeface="+mn-lt"/>
                          <a:ea typeface="+mn-ea"/>
                          <a:cs typeface="+mn-cs"/>
                        </a:rPr>
                        <a:t>/cell</a:t>
                      </a:r>
                      <a:endParaRPr lang="en-US" sz="1400" dirty="0"/>
                    </a:p>
                  </a:txBody>
                  <a:tcPr/>
                </a:tc>
                <a:tc>
                  <a:txBody>
                    <a:bodyPr/>
                    <a:lstStyle/>
                    <a:p>
                      <a:r>
                        <a:rPr lang="en-US" sz="1800" kern="1200" dirty="0">
                          <a:solidFill>
                            <a:schemeClr val="dk1"/>
                          </a:solidFill>
                          <a:effectLst/>
                          <a:latin typeface="+mn-lt"/>
                          <a:ea typeface="+mn-ea"/>
                          <a:cs typeface="+mn-cs"/>
                        </a:rPr>
                        <a:t>146 </a:t>
                      </a:r>
                      <a:r>
                        <a:rPr lang="en-US" sz="1400" kern="1200" dirty="0" err="1">
                          <a:solidFill>
                            <a:schemeClr val="dk1"/>
                          </a:solidFill>
                          <a:effectLst/>
                          <a:latin typeface="+mn-lt"/>
                          <a:ea typeface="+mn-ea"/>
                          <a:cs typeface="+mn-cs"/>
                        </a:rPr>
                        <a:t>pg</a:t>
                      </a:r>
                      <a:r>
                        <a:rPr lang="en-US" sz="1400" kern="1200" dirty="0">
                          <a:solidFill>
                            <a:schemeClr val="dk1"/>
                          </a:solidFill>
                          <a:effectLst/>
                          <a:latin typeface="+mn-lt"/>
                          <a:ea typeface="+mn-ea"/>
                          <a:cs typeface="+mn-cs"/>
                        </a:rPr>
                        <a:t>/mL </a:t>
                      </a:r>
                      <a:endParaRPr lang="en-US" sz="1400" dirty="0"/>
                    </a:p>
                  </a:txBody>
                  <a:tcPr/>
                </a:tc>
                <a:tc>
                  <a:txBody>
                    <a:bodyPr/>
                    <a:lstStyle/>
                    <a:p>
                      <a:r>
                        <a:rPr lang="en-US" sz="1800" kern="1200" dirty="0">
                          <a:solidFill>
                            <a:schemeClr val="dk1"/>
                          </a:solidFill>
                          <a:effectLst/>
                          <a:latin typeface="+mn-lt"/>
                          <a:ea typeface="+mn-ea"/>
                          <a:cs typeface="+mn-cs"/>
                        </a:rPr>
                        <a:t>18.72 </a:t>
                      </a:r>
                      <a:r>
                        <a:rPr lang="en-US" sz="1400" kern="1200" dirty="0">
                          <a:solidFill>
                            <a:schemeClr val="dk1"/>
                          </a:solidFill>
                          <a:effectLst/>
                          <a:latin typeface="+mn-lt"/>
                          <a:ea typeface="+mn-ea"/>
                          <a:cs typeface="+mn-cs"/>
                        </a:rPr>
                        <a:t>nmol/L</a:t>
                      </a:r>
                      <a:endParaRPr lang="en-US" sz="1400" dirty="0"/>
                    </a:p>
                  </a:txBody>
                  <a:tcPr/>
                </a:tc>
                <a:tc>
                  <a:txBody>
                    <a:bodyPr/>
                    <a:lstStyle/>
                    <a:p>
                      <a:r>
                        <a:rPr lang="en-US" dirty="0"/>
                        <a:t>negative</a:t>
                      </a:r>
                    </a:p>
                  </a:txBody>
                  <a:tcPr/>
                </a:tc>
                <a:extLst>
                  <a:ext uri="{0D108BD9-81ED-4DB2-BD59-A6C34878D82A}">
                    <a16:rowId xmlns:a16="http://schemas.microsoft.com/office/drawing/2014/main" val="1603316938"/>
                  </a:ext>
                </a:extLst>
              </a:tr>
            </a:tbl>
          </a:graphicData>
        </a:graphic>
      </p:graphicFrame>
      <p:sp>
        <p:nvSpPr>
          <p:cNvPr id="3" name="TextBox 2">
            <a:extLst>
              <a:ext uri="{FF2B5EF4-FFF2-40B4-BE49-F238E27FC236}">
                <a16:creationId xmlns:a16="http://schemas.microsoft.com/office/drawing/2014/main" id="{B825B7E6-A979-4754-A1A8-C2819D22B75F}"/>
              </a:ext>
            </a:extLst>
          </p:cNvPr>
          <p:cNvSpPr txBox="1"/>
          <p:nvPr/>
        </p:nvSpPr>
        <p:spPr>
          <a:xfrm>
            <a:off x="7123109" y="1981200"/>
            <a:ext cx="4343400"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a:t>Preliminary labs showed a pancytopenia with a macrocytosis.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This prompted B12 and methylmalonic acid studies that revealed a B12 deficiency anemia</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Pernicious anemia (PA) became less likely with immunoassay</a:t>
            </a:r>
          </a:p>
        </p:txBody>
      </p:sp>
      <p:sp>
        <p:nvSpPr>
          <p:cNvPr id="4" name="TextBox 3">
            <a:extLst>
              <a:ext uri="{FF2B5EF4-FFF2-40B4-BE49-F238E27FC236}">
                <a16:creationId xmlns:a16="http://schemas.microsoft.com/office/drawing/2014/main" id="{72BD8FBE-6604-4144-BF9B-AA9490AF8C19}"/>
              </a:ext>
            </a:extLst>
          </p:cNvPr>
          <p:cNvSpPr txBox="1"/>
          <p:nvPr/>
        </p:nvSpPr>
        <p:spPr>
          <a:xfrm>
            <a:off x="3808412" y="838200"/>
            <a:ext cx="3962400" cy="646331"/>
          </a:xfrm>
          <a:prstGeom prst="rect">
            <a:avLst/>
          </a:prstGeom>
          <a:noFill/>
        </p:spPr>
        <p:txBody>
          <a:bodyPr wrap="square" rtlCol="0">
            <a:spAutoFit/>
          </a:bodyPr>
          <a:lstStyle/>
          <a:p>
            <a:r>
              <a:rPr lang="en-US" sz="3600" dirty="0"/>
              <a:t>Initial Workup</a:t>
            </a:r>
          </a:p>
        </p:txBody>
      </p:sp>
      <p:pic>
        <p:nvPicPr>
          <p:cNvPr id="6" name="Audio 5">
            <a:hlinkClick r:id="" action="ppaction://media"/>
            <a:extLst>
              <a:ext uri="{FF2B5EF4-FFF2-40B4-BE49-F238E27FC236}">
                <a16:creationId xmlns:a16="http://schemas.microsoft.com/office/drawing/2014/main" id="{86D651C5-998C-49E8-9C29-0F1E32742E3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2623819822"/>
      </p:ext>
    </p:extLst>
  </p:cSld>
  <p:clrMapOvr>
    <a:masterClrMapping/>
  </p:clrMapOvr>
  <mc:AlternateContent xmlns:mc="http://schemas.openxmlformats.org/markup-compatibility/2006" xmlns:p14="http://schemas.microsoft.com/office/powerpoint/2010/main">
    <mc:Choice Requires="p14">
      <p:transition spd="med" p14:dur="700" advTm="30938">
        <p:fade/>
      </p:transition>
    </mc:Choice>
    <mc:Fallback xmlns="">
      <p:transition spd="med" advTm="3093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59246F-A790-4EB8-B70D-76FE2F03FB85}"/>
              </a:ext>
            </a:extLst>
          </p:cNvPr>
          <p:cNvSpPr txBox="1"/>
          <p:nvPr/>
        </p:nvSpPr>
        <p:spPr>
          <a:xfrm>
            <a:off x="3579812" y="914400"/>
            <a:ext cx="5486400" cy="646331"/>
          </a:xfrm>
          <a:prstGeom prst="rect">
            <a:avLst/>
          </a:prstGeom>
          <a:noFill/>
        </p:spPr>
        <p:txBody>
          <a:bodyPr wrap="square" rtlCol="0">
            <a:spAutoFit/>
          </a:bodyPr>
          <a:lstStyle/>
          <a:p>
            <a:r>
              <a:rPr lang="en-US" sz="3600" dirty="0"/>
              <a:t>Secondary Workup</a:t>
            </a:r>
          </a:p>
        </p:txBody>
      </p:sp>
      <p:sp>
        <p:nvSpPr>
          <p:cNvPr id="3" name="TextBox 2">
            <a:extLst>
              <a:ext uri="{FF2B5EF4-FFF2-40B4-BE49-F238E27FC236}">
                <a16:creationId xmlns:a16="http://schemas.microsoft.com/office/drawing/2014/main" id="{0F379547-7B64-4E55-97E4-9B6526513AE3}"/>
              </a:ext>
            </a:extLst>
          </p:cNvPr>
          <p:cNvSpPr txBox="1"/>
          <p:nvPr/>
        </p:nvSpPr>
        <p:spPr>
          <a:xfrm>
            <a:off x="684212" y="1981200"/>
            <a:ext cx="4953000" cy="3139321"/>
          </a:xfrm>
          <a:prstGeom prst="rect">
            <a:avLst/>
          </a:prstGeom>
          <a:noFill/>
        </p:spPr>
        <p:txBody>
          <a:bodyPr wrap="square" rtlCol="0">
            <a:spAutoFit/>
          </a:bodyPr>
          <a:lstStyle/>
          <a:p>
            <a:pPr marL="342900" indent="-342900">
              <a:buFont typeface="Arial" panose="020B0604020202020204" pitchFamily="34" charset="0"/>
              <a:buChar char="•"/>
            </a:pPr>
            <a:r>
              <a:rPr lang="en-US" sz="2200" dirty="0"/>
              <a:t>Patient was admitted and treated with two units of </a:t>
            </a:r>
            <a:r>
              <a:rPr lang="en-US" sz="2200" dirty="0" err="1"/>
              <a:t>pRBC’s</a:t>
            </a:r>
            <a:r>
              <a:rPr lang="en-US" sz="2200" dirty="0"/>
              <a:t>. </a:t>
            </a:r>
          </a:p>
          <a:p>
            <a:endParaRPr lang="en-US" sz="2200" dirty="0"/>
          </a:p>
          <a:p>
            <a:pPr marL="342900" indent="-342900">
              <a:buFont typeface="Arial" panose="020B0604020202020204" pitchFamily="34" charset="0"/>
              <a:buChar char="•"/>
            </a:pPr>
            <a:r>
              <a:rPr lang="en-US" sz="2200" dirty="0"/>
              <a:t>Etiology of B12 anemia was investigated further</a:t>
            </a:r>
          </a:p>
          <a:p>
            <a:pPr marL="914400" lvl="1" indent="-457200">
              <a:buFont typeface="+mj-lt"/>
              <a:buAutoNum type="arabicPeriod"/>
            </a:pPr>
            <a:r>
              <a:rPr lang="en-US" sz="2200" dirty="0"/>
              <a:t>Peripheral smear ordered</a:t>
            </a:r>
          </a:p>
          <a:p>
            <a:pPr marL="914400" lvl="1" indent="-457200">
              <a:buFont typeface="+mj-lt"/>
              <a:buAutoNum type="arabicPeriod"/>
            </a:pPr>
            <a:r>
              <a:rPr lang="en-US" sz="2200" dirty="0"/>
              <a:t>EGD scheduled</a:t>
            </a:r>
          </a:p>
          <a:p>
            <a:pPr marL="914400" lvl="1" indent="-457200">
              <a:buFont typeface="+mj-lt"/>
              <a:buAutoNum type="arabicPeriod"/>
            </a:pPr>
            <a:r>
              <a:rPr lang="en-US" sz="2200" dirty="0"/>
              <a:t>Hemolysis labs suggested</a:t>
            </a:r>
          </a:p>
          <a:p>
            <a:endParaRPr lang="en-US" sz="2200" dirty="0"/>
          </a:p>
        </p:txBody>
      </p:sp>
      <p:pic>
        <p:nvPicPr>
          <p:cNvPr id="5" name="Picture 4">
            <a:extLst>
              <a:ext uri="{FF2B5EF4-FFF2-40B4-BE49-F238E27FC236}">
                <a16:creationId xmlns:a16="http://schemas.microsoft.com/office/drawing/2014/main" id="{34020696-18A8-41D0-AEE3-640801D6639B}"/>
              </a:ext>
            </a:extLst>
          </p:cNvPr>
          <p:cNvPicPr>
            <a:picLocks noChangeAspect="1"/>
          </p:cNvPicPr>
          <p:nvPr/>
        </p:nvPicPr>
        <p:blipFill>
          <a:blip r:embed="rId4"/>
          <a:stretch>
            <a:fillRect/>
          </a:stretch>
        </p:blipFill>
        <p:spPr>
          <a:xfrm>
            <a:off x="5561013" y="1808922"/>
            <a:ext cx="5671902" cy="3982278"/>
          </a:xfrm>
          <a:prstGeom prst="rect">
            <a:avLst/>
          </a:prstGeom>
        </p:spPr>
      </p:pic>
      <p:sp>
        <p:nvSpPr>
          <p:cNvPr id="6" name="TextBox 5">
            <a:extLst>
              <a:ext uri="{FF2B5EF4-FFF2-40B4-BE49-F238E27FC236}">
                <a16:creationId xmlns:a16="http://schemas.microsoft.com/office/drawing/2014/main" id="{9C48A830-CF0D-4A9E-92CB-F552C03C078E}"/>
              </a:ext>
            </a:extLst>
          </p:cNvPr>
          <p:cNvSpPr txBox="1"/>
          <p:nvPr/>
        </p:nvSpPr>
        <p:spPr>
          <a:xfrm>
            <a:off x="6932612" y="5758934"/>
            <a:ext cx="4038600" cy="369332"/>
          </a:xfrm>
          <a:prstGeom prst="rect">
            <a:avLst/>
          </a:prstGeom>
          <a:noFill/>
        </p:spPr>
        <p:txBody>
          <a:bodyPr wrap="square" rtlCol="0">
            <a:spAutoFit/>
          </a:bodyPr>
          <a:lstStyle/>
          <a:p>
            <a:r>
              <a:rPr lang="en-US" sz="1500" dirty="0">
                <a:solidFill>
                  <a:schemeClr val="tx2"/>
                </a:solidFill>
              </a:rPr>
              <a:t>(Not actual peripheral smear image</a:t>
            </a:r>
            <a:r>
              <a:rPr lang="en-US" dirty="0">
                <a:solidFill>
                  <a:schemeClr val="tx2"/>
                </a:solidFill>
              </a:rPr>
              <a:t>)</a:t>
            </a:r>
          </a:p>
        </p:txBody>
      </p:sp>
      <p:pic>
        <p:nvPicPr>
          <p:cNvPr id="10" name="Audio 9">
            <a:hlinkClick r:id="" action="ppaction://media"/>
            <a:extLst>
              <a:ext uri="{FF2B5EF4-FFF2-40B4-BE49-F238E27FC236}">
                <a16:creationId xmlns:a16="http://schemas.microsoft.com/office/drawing/2014/main" id="{CD8F3646-7CB4-4A34-BD6A-071F515187B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1739168743"/>
      </p:ext>
    </p:extLst>
  </p:cSld>
  <p:clrMapOvr>
    <a:masterClrMapping/>
  </p:clrMapOvr>
  <mc:AlternateContent xmlns:mc="http://schemas.openxmlformats.org/markup-compatibility/2006" xmlns:p14="http://schemas.microsoft.com/office/powerpoint/2010/main">
    <mc:Choice Requires="p14">
      <p:transition spd="med" p14:dur="700" advTm="42943">
        <p:fade/>
      </p:transition>
    </mc:Choice>
    <mc:Fallback xmlns="">
      <p:transition spd="med" advTm="429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EGD Results</a:t>
            </a:r>
          </a:p>
        </p:txBody>
      </p:sp>
      <p:sp>
        <p:nvSpPr>
          <p:cNvPr id="11" name="Content Placeholder 10"/>
          <p:cNvSpPr>
            <a:spLocks noGrp="1"/>
          </p:cNvSpPr>
          <p:nvPr>
            <p:ph sz="half" idx="2"/>
          </p:nvPr>
        </p:nvSpPr>
        <p:spPr>
          <a:xfrm>
            <a:off x="1065212" y="1905000"/>
            <a:ext cx="4773956" cy="4267200"/>
          </a:xfrm>
        </p:spPr>
        <p:txBody>
          <a:bodyPr/>
          <a:lstStyle/>
          <a:p>
            <a:r>
              <a:rPr lang="en-US" dirty="0"/>
              <a:t>Chronic atrophic gastritis </a:t>
            </a:r>
            <a:r>
              <a:rPr lang="en-US" dirty="0" smtClean="0"/>
              <a:t>was </a:t>
            </a:r>
            <a:r>
              <a:rPr lang="en-US" dirty="0"/>
              <a:t>present with metaplasia in the  stomach</a:t>
            </a:r>
          </a:p>
          <a:p>
            <a:r>
              <a:rPr lang="en-US" dirty="0"/>
              <a:t>No evidence of H. pylori</a:t>
            </a:r>
          </a:p>
          <a:p>
            <a:r>
              <a:rPr lang="en-US" dirty="0"/>
              <a:t>Lack of parietal cells </a:t>
            </a:r>
            <a:r>
              <a:rPr lang="en-US" dirty="0" smtClean="0"/>
              <a:t>was </a:t>
            </a:r>
            <a:r>
              <a:rPr lang="en-US" dirty="0"/>
              <a:t>likely the cause of B12 malabsorption and deficiency</a:t>
            </a:r>
          </a:p>
        </p:txBody>
      </p:sp>
      <p:pic>
        <p:nvPicPr>
          <p:cNvPr id="6" name="Content Placeholder 5">
            <a:extLst>
              <a:ext uri="{FF2B5EF4-FFF2-40B4-BE49-F238E27FC236}">
                <a16:creationId xmlns:a16="http://schemas.microsoft.com/office/drawing/2014/main" id="{750B5720-4793-4078-905F-F628F21AF21E}"/>
              </a:ext>
            </a:extLst>
          </p:cNvPr>
          <p:cNvPicPr>
            <a:picLocks noGrp="1" noChangeAspect="1"/>
          </p:cNvPicPr>
          <p:nvPr>
            <p:ph sz="half" idx="1"/>
          </p:nvPr>
        </p:nvPicPr>
        <p:blipFill>
          <a:blip r:embed="rId4"/>
          <a:stretch>
            <a:fillRect/>
          </a:stretch>
        </p:blipFill>
        <p:spPr>
          <a:xfrm>
            <a:off x="6246812" y="1295400"/>
            <a:ext cx="4594562" cy="4267200"/>
          </a:xfrm>
          <a:prstGeom prst="rect">
            <a:avLst/>
          </a:prstGeom>
        </p:spPr>
      </p:pic>
      <p:sp>
        <p:nvSpPr>
          <p:cNvPr id="7" name="TextBox 6">
            <a:extLst>
              <a:ext uri="{FF2B5EF4-FFF2-40B4-BE49-F238E27FC236}">
                <a16:creationId xmlns:a16="http://schemas.microsoft.com/office/drawing/2014/main" id="{EE78C7F9-A9A7-49E0-AC7D-67B122999759}"/>
              </a:ext>
            </a:extLst>
          </p:cNvPr>
          <p:cNvSpPr txBox="1"/>
          <p:nvPr/>
        </p:nvSpPr>
        <p:spPr>
          <a:xfrm>
            <a:off x="7237064" y="5562600"/>
            <a:ext cx="4011954" cy="338554"/>
          </a:xfrm>
          <a:prstGeom prst="rect">
            <a:avLst/>
          </a:prstGeom>
          <a:noFill/>
        </p:spPr>
        <p:txBody>
          <a:bodyPr wrap="square" rtlCol="0">
            <a:spAutoFit/>
          </a:bodyPr>
          <a:lstStyle/>
          <a:p>
            <a:r>
              <a:rPr lang="en-US" sz="1600" dirty="0">
                <a:solidFill>
                  <a:schemeClr val="tx2"/>
                </a:solidFill>
              </a:rPr>
              <a:t>(Not actual histologic slide)</a:t>
            </a:r>
          </a:p>
        </p:txBody>
      </p:sp>
      <p:pic>
        <p:nvPicPr>
          <p:cNvPr id="13" name="Audio 12">
            <a:hlinkClick r:id="" action="ppaction://media"/>
            <a:extLst>
              <a:ext uri="{FF2B5EF4-FFF2-40B4-BE49-F238E27FC236}">
                <a16:creationId xmlns:a16="http://schemas.microsoft.com/office/drawing/2014/main" id="{C4349055-4024-41C8-B0EA-2159CC9A844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2908023704"/>
      </p:ext>
    </p:extLst>
  </p:cSld>
  <p:clrMapOvr>
    <a:masterClrMapping/>
  </p:clrMapOvr>
  <mc:AlternateContent xmlns:mc="http://schemas.openxmlformats.org/markup-compatibility/2006" xmlns:p14="http://schemas.microsoft.com/office/powerpoint/2010/main">
    <mc:Choice Requires="p14">
      <p:transition spd="med" p14:dur="700" advTm="24583">
        <p:fade/>
      </p:transition>
    </mc:Choice>
    <mc:Fallback xmlns="">
      <p:transition spd="med" advTm="2458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C3D1F-2E1D-4088-8067-5CD611767F09}"/>
              </a:ext>
            </a:extLst>
          </p:cNvPr>
          <p:cNvSpPr>
            <a:spLocks noGrp="1"/>
          </p:cNvSpPr>
          <p:nvPr>
            <p:ph type="title"/>
          </p:nvPr>
        </p:nvSpPr>
        <p:spPr/>
        <p:txBody>
          <a:bodyPr/>
          <a:lstStyle/>
          <a:p>
            <a:r>
              <a:rPr lang="en-US" dirty="0"/>
              <a:t>Hemolysis labs</a:t>
            </a:r>
          </a:p>
        </p:txBody>
      </p:sp>
      <p:sp>
        <p:nvSpPr>
          <p:cNvPr id="5" name="Content Placeholder 4">
            <a:extLst>
              <a:ext uri="{FF2B5EF4-FFF2-40B4-BE49-F238E27FC236}">
                <a16:creationId xmlns:a16="http://schemas.microsoft.com/office/drawing/2014/main" id="{AB579C99-7A94-4FBA-8742-688F3369F8C7}"/>
              </a:ext>
            </a:extLst>
          </p:cNvPr>
          <p:cNvSpPr>
            <a:spLocks noGrp="1"/>
          </p:cNvSpPr>
          <p:nvPr>
            <p:ph idx="1"/>
          </p:nvPr>
        </p:nvSpPr>
        <p:spPr/>
        <p:txBody>
          <a:bodyPr/>
          <a:lstStyle/>
          <a:p>
            <a:r>
              <a:rPr lang="en-US" dirty="0"/>
              <a:t>Low haptoglobin of 8.0 mg/dL</a:t>
            </a:r>
          </a:p>
          <a:p>
            <a:r>
              <a:rPr lang="en-US" dirty="0"/>
              <a:t>Elevated LDH at 5,561 U/L.</a:t>
            </a:r>
          </a:p>
          <a:p>
            <a:r>
              <a:rPr lang="en-US" dirty="0"/>
              <a:t>Absolute reticulocyte count was low at 0.13%</a:t>
            </a:r>
          </a:p>
          <a:p>
            <a:r>
              <a:rPr lang="en-US" dirty="0"/>
              <a:t> This prompted a direct combs test and direct antigen test that both revealed the presence of AIHA to with IgG. </a:t>
            </a:r>
          </a:p>
          <a:p>
            <a:r>
              <a:rPr lang="en-US" dirty="0"/>
              <a:t>i.e. warm AIHA</a:t>
            </a:r>
          </a:p>
        </p:txBody>
      </p:sp>
      <p:pic>
        <p:nvPicPr>
          <p:cNvPr id="1028" name="Picture 4" descr="Coombs test in newborn, indirect Coombs test and direct Coombs test">
            <a:extLst>
              <a:ext uri="{FF2B5EF4-FFF2-40B4-BE49-F238E27FC236}">
                <a16:creationId xmlns:a16="http://schemas.microsoft.com/office/drawing/2014/main" id="{0B79A286-CDA5-4A57-A235-77878C579E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8104" y="1371600"/>
            <a:ext cx="37459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4" name="Audio 3">
            <a:hlinkClick r:id="" action="ppaction://media"/>
            <a:extLst>
              <a:ext uri="{FF2B5EF4-FFF2-40B4-BE49-F238E27FC236}">
                <a16:creationId xmlns:a16="http://schemas.microsoft.com/office/drawing/2014/main" id="{A5547CE7-40CB-4248-9A93-E7917B3D213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2677880121"/>
      </p:ext>
    </p:extLst>
  </p:cSld>
  <p:clrMapOvr>
    <a:masterClrMapping/>
  </p:clrMapOvr>
  <mc:AlternateContent xmlns:mc="http://schemas.openxmlformats.org/markup-compatibility/2006" xmlns:p14="http://schemas.microsoft.com/office/powerpoint/2010/main">
    <mc:Choice Requires="p14">
      <p:transition spd="med" p14:dur="700" advTm="42850">
        <p:fade/>
      </p:transition>
    </mc:Choice>
    <mc:Fallback xmlns="">
      <p:transition spd="med" advTm="428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1387441" y="533400"/>
            <a:ext cx="9435241" cy="991077"/>
          </a:xfrm>
        </p:spPr>
        <p:txBody>
          <a:bodyPr/>
          <a:lstStyle/>
          <a:p>
            <a:r>
              <a:rPr lang="en-US" dirty="0"/>
              <a:t>Conclusion</a:t>
            </a:r>
          </a:p>
        </p:txBody>
      </p:sp>
      <p:sp>
        <p:nvSpPr>
          <p:cNvPr id="4" name="Subtitle 3">
            <a:extLst>
              <a:ext uri="{FF2B5EF4-FFF2-40B4-BE49-F238E27FC236}">
                <a16:creationId xmlns:a16="http://schemas.microsoft.com/office/drawing/2014/main" id="{40D089DA-302E-4EC4-9E47-D30968722BC8}"/>
              </a:ext>
            </a:extLst>
          </p:cNvPr>
          <p:cNvSpPr>
            <a:spLocks noGrp="1"/>
          </p:cNvSpPr>
          <p:nvPr>
            <p:ph type="subTitle" idx="1"/>
          </p:nvPr>
        </p:nvSpPr>
        <p:spPr>
          <a:xfrm>
            <a:off x="1608046" y="5359550"/>
            <a:ext cx="9429931" cy="991077"/>
          </a:xfrm>
        </p:spPr>
        <p:txBody>
          <a:bodyPr/>
          <a:lstStyle/>
          <a:p>
            <a:r>
              <a:rPr lang="en-US" dirty="0"/>
              <a:t> </a:t>
            </a:r>
          </a:p>
        </p:txBody>
      </p:sp>
      <p:sp>
        <p:nvSpPr>
          <p:cNvPr id="6" name="TextBox 5">
            <a:extLst>
              <a:ext uri="{FF2B5EF4-FFF2-40B4-BE49-F238E27FC236}">
                <a16:creationId xmlns:a16="http://schemas.microsoft.com/office/drawing/2014/main" id="{7B924BB3-1C31-4716-AF4C-97B2F5B8270B}"/>
              </a:ext>
            </a:extLst>
          </p:cNvPr>
          <p:cNvSpPr txBox="1"/>
          <p:nvPr/>
        </p:nvSpPr>
        <p:spPr>
          <a:xfrm>
            <a:off x="1293812" y="1752600"/>
            <a:ext cx="10058400" cy="2862322"/>
          </a:xfrm>
          <a:prstGeom prst="rect">
            <a:avLst/>
          </a:prstGeom>
          <a:noFill/>
        </p:spPr>
        <p:txBody>
          <a:bodyPr wrap="square" rtlCol="0">
            <a:spAutoFit/>
          </a:bodyPr>
          <a:lstStyle/>
          <a:p>
            <a:r>
              <a:rPr lang="en-US" sz="2000" dirty="0"/>
              <a:t>Each of these two separate causes of anemia occurring independently and simultaneously in the general population would happen only once in every 420,000 people.</a:t>
            </a:r>
          </a:p>
          <a:p>
            <a:endParaRPr lang="en-US" sz="2000" dirty="0"/>
          </a:p>
          <a:p>
            <a:r>
              <a:rPr lang="en-US" sz="2000" dirty="0"/>
              <a:t>Episodes of PA are autoimmune related as are cases of AIHA, and there are a few case reports in the literature of these occurring together. While the sensitivity of IF immunoassay leaves ample room for speculation, our case may represent a novel situation where a non-autoimmune B12 deficiency anemia went hand in hand with AIHA.</a:t>
            </a:r>
          </a:p>
          <a:p>
            <a:endParaRPr lang="en-US" sz="2000" dirty="0"/>
          </a:p>
          <a:p>
            <a:r>
              <a:rPr lang="en-US" sz="2000" dirty="0"/>
              <a:t>A true instance of lightning striking twice in the case of anemia</a:t>
            </a:r>
          </a:p>
        </p:txBody>
      </p:sp>
      <p:pic>
        <p:nvPicPr>
          <p:cNvPr id="9" name="Audio 8">
            <a:hlinkClick r:id="" action="ppaction://media"/>
            <a:extLst>
              <a:ext uri="{FF2B5EF4-FFF2-40B4-BE49-F238E27FC236}">
                <a16:creationId xmlns:a16="http://schemas.microsoft.com/office/drawing/2014/main" id="{9DBF8CCD-41D8-4342-AF84-AAF09760C89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26825" y="6096000"/>
            <a:ext cx="609600" cy="609600"/>
          </a:xfrm>
          <a:prstGeom prst="rect">
            <a:avLst/>
          </a:prstGeom>
        </p:spPr>
      </p:pic>
    </p:spTree>
    <p:extLst>
      <p:ext uri="{BB962C8B-B14F-4D97-AF65-F5344CB8AC3E}">
        <p14:creationId xmlns:p14="http://schemas.microsoft.com/office/powerpoint/2010/main" val="1039241209"/>
      </p:ext>
    </p:extLst>
  </p:cSld>
  <p:clrMapOvr>
    <a:masterClrMapping/>
  </p:clrMapOvr>
  <mc:AlternateContent xmlns:mc="http://schemas.openxmlformats.org/markup-compatibility/2006" xmlns:p14="http://schemas.microsoft.com/office/powerpoint/2010/main">
    <mc:Choice Requires="p14">
      <p:transition spd="med" p14:dur="700" advTm="43268">
        <p:fade/>
      </p:transition>
    </mc:Choice>
    <mc:Fallback xmlns="">
      <p:transition spd="med" advTm="4326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oks Classic 16x9">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extraClrSchemeLst/>
  <a:extLst>
    <a:ext uri="{05A4C25C-085E-4340-85A3-A5531E510DB2}">
      <thm15:themeFamily xmlns:thm15="http://schemas.microsoft.com/office/thememl/2012/main" name="TF02801059.potx" id="{C5FD5170-17AC-4815-968A-FDC1AAB6E99D}" vid="{74C691A5-1550-4555-B870-169F3443F41D}"/>
    </a:ext>
  </a:extLst>
</a:theme>
</file>

<file path=ppt/theme/theme2.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1360476</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2011-12-12T13:37:00+00:00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TP102801058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706496</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REDMOND\v-soujap</DisplayName>
        <AccountId>1954</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ED80E12-3BE9-4746-820E-FFB249F467F2}">
  <ds:schemaRefs>
    <ds:schemaRef ds:uri="http://schemas.microsoft.com/office/2006/metadata/properties"/>
    <ds:schemaRef ds:uri="http://purl.org/dc/terms/"/>
    <ds:schemaRef ds:uri="http://www.w3.org/XML/1998/namespace"/>
    <ds:schemaRef ds:uri="http://purl.org/dc/elements/1.1/"/>
    <ds:schemaRef ds:uri="http://schemas.microsoft.com/office/2006/documentManagement/types"/>
    <ds:schemaRef ds:uri="4873beb7-5857-4685-be1f-d57550cc96cc"/>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83ED4759-CFDD-43F0-817C-11D9197192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003AC8-209A-4321-A17C-1B7A206433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Classic book education presentation (widescreen)</Template>
  <TotalTime>14337</TotalTime>
  <Words>762</Words>
  <Application>Microsoft Office PowerPoint</Application>
  <PresentationFormat>Custom</PresentationFormat>
  <Paragraphs>87</Paragraphs>
  <Slides>10</Slides>
  <Notes>0</Notes>
  <HiddenSlides>0</HiddenSlides>
  <MMClips>10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Constantia</vt:lpstr>
      <vt:lpstr>Noto Sans</vt:lpstr>
      <vt:lpstr>Books Classic 16x9</vt:lpstr>
      <vt:lpstr>When Lightning Strikes Twice in the Case of Anemia</vt:lpstr>
      <vt:lpstr>Incidence of different causes of anemia</vt:lpstr>
      <vt:lpstr>Case Report: Presenting Illness</vt:lpstr>
      <vt:lpstr>History and Physical Exam</vt:lpstr>
      <vt:lpstr>PowerPoint Presentation</vt:lpstr>
      <vt:lpstr>PowerPoint Presentation</vt:lpstr>
      <vt:lpstr>EGD Results</vt:lpstr>
      <vt:lpstr>Hemolysis labs</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not so Sanguine Serendipity</dc:title>
  <dc:creator>Kathleen Reddick</dc:creator>
  <cp:lastModifiedBy>Guillory, Cynthia D (HSC)</cp:lastModifiedBy>
  <cp:revision>32</cp:revision>
  <dcterms:created xsi:type="dcterms:W3CDTF">2020-10-02T06:56:07Z</dcterms:created>
  <dcterms:modified xsi:type="dcterms:W3CDTF">2020-11-02T15:08:43Z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